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528" r:id="rId4"/>
    <p:sldMasterId id="2147493540" r:id="rId5"/>
  </p:sldMasterIdLst>
  <p:notesMasterIdLst>
    <p:notesMasterId r:id="rId18"/>
  </p:notesMasterIdLst>
  <p:sldIdLst>
    <p:sldId id="257" r:id="rId6"/>
    <p:sldId id="265" r:id="rId7"/>
    <p:sldId id="256" r:id="rId8"/>
    <p:sldId id="367" r:id="rId9"/>
    <p:sldId id="1940" r:id="rId10"/>
    <p:sldId id="1939" r:id="rId11"/>
    <p:sldId id="276" r:id="rId12"/>
    <p:sldId id="1941" r:id="rId13"/>
    <p:sldId id="374" r:id="rId14"/>
    <p:sldId id="3673" r:id="rId15"/>
    <p:sldId id="376" r:id="rId16"/>
    <p:sldId id="26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A65102-597A-C4D6-4A5A-EC0FC2E22EFC}" name="Susan Diaz" initials="SD" userId="S::sdiaz@ushealthconnect.com::0160f941-b42d-4e94-b274-ad4158d91f49" providerId="AD"/>
  <p188:author id="{05320614-9BB5-045C-0E1E-BB00A484CEF0}" name="Shannon Williams" initials="SW" userId="53ff2644c4922ffe" providerId="Windows Live"/>
  <p188:author id="{04231C20-65D9-1B1D-0BE3-C208C6288E8A}" name="Karen Lebo" initials="KRL" userId="Karen Lebo" providerId="None"/>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262B"/>
    <a:srgbClr val="922932"/>
    <a:srgbClr val="04573B"/>
    <a:srgbClr val="00B9CE"/>
    <a:srgbClr val="FF0099"/>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61" autoAdjust="0"/>
    <p:restoredTop sz="91020" autoAdjust="0"/>
  </p:normalViewPr>
  <p:slideViewPr>
    <p:cSldViewPr snapToGrid="0" snapToObjects="1">
      <p:cViewPr varScale="1">
        <p:scale>
          <a:sx n="106" d="100"/>
          <a:sy n="106" d="100"/>
        </p:scale>
        <p:origin x="208" y="296"/>
      </p:cViewPr>
      <p:guideLst>
        <p:guide orient="horz" pos="2160"/>
        <p:guide pos="384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microsoft.com/office/2018/10/relationships/authors" Target="authors.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5BCF71-2AB8-42D2-B8FC-071A9FCFA078}" type="datetimeFigureOut">
              <a:rPr lang="en-US" smtClean="0"/>
              <a:t>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661419-07C2-4C88-A427-904D9F3DBC61}" type="slidenum">
              <a:rPr lang="en-US" smtClean="0"/>
              <a:t>‹#›</a:t>
            </a:fld>
            <a:endParaRPr lang="en-US"/>
          </a:p>
        </p:txBody>
      </p:sp>
    </p:spTree>
    <p:extLst>
      <p:ext uri="{BB962C8B-B14F-4D97-AF65-F5344CB8AC3E}">
        <p14:creationId xmlns:p14="http://schemas.microsoft.com/office/powerpoint/2010/main" val="464247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1" i="0" dirty="0">
              <a:solidFill>
                <a:srgbClr val="000000"/>
              </a:solidFill>
              <a:effectLst/>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1C661419-07C2-4C88-A427-904D9F3DBC61}" type="slidenum">
              <a:rPr lang="en-US" smtClean="0"/>
              <a:t>1</a:t>
            </a:fld>
            <a:endParaRPr lang="en-US"/>
          </a:p>
        </p:txBody>
      </p:sp>
    </p:spTree>
    <p:extLst>
      <p:ext uri="{BB962C8B-B14F-4D97-AF65-F5344CB8AC3E}">
        <p14:creationId xmlns:p14="http://schemas.microsoft.com/office/powerpoint/2010/main" val="3351685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7AAFC0-E40F-4DB9-B57B-779C38D8CA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4248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A7AAFC0-E40F-4DB9-B57B-779C38D8CA4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77918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661419-07C2-4C88-A427-904D9F3DBC61}" type="slidenum">
              <a:rPr lang="en-US" smtClean="0"/>
              <a:t>8</a:t>
            </a:fld>
            <a:endParaRPr lang="en-US"/>
          </a:p>
        </p:txBody>
      </p:sp>
    </p:spTree>
    <p:extLst>
      <p:ext uri="{BB962C8B-B14F-4D97-AF65-F5344CB8AC3E}">
        <p14:creationId xmlns:p14="http://schemas.microsoft.com/office/powerpoint/2010/main" val="3927866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661419-07C2-4C88-A427-904D9F3DBC61}" type="slidenum">
              <a:rPr lang="en-US" smtClean="0"/>
              <a:t>9</a:t>
            </a:fld>
            <a:endParaRPr lang="en-US"/>
          </a:p>
        </p:txBody>
      </p:sp>
    </p:spTree>
    <p:extLst>
      <p:ext uri="{BB962C8B-B14F-4D97-AF65-F5344CB8AC3E}">
        <p14:creationId xmlns:p14="http://schemas.microsoft.com/office/powerpoint/2010/main" val="2206297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661419-07C2-4C88-A427-904D9F3DBC61}" type="slidenum">
              <a:rPr lang="en-US" smtClean="0"/>
              <a:t>10</a:t>
            </a:fld>
            <a:endParaRPr lang="en-US"/>
          </a:p>
        </p:txBody>
      </p:sp>
    </p:spTree>
    <p:extLst>
      <p:ext uri="{BB962C8B-B14F-4D97-AF65-F5344CB8AC3E}">
        <p14:creationId xmlns:p14="http://schemas.microsoft.com/office/powerpoint/2010/main" val="2461014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661419-07C2-4C88-A427-904D9F3DBC61}" type="slidenum">
              <a:rPr lang="en-US" smtClean="0"/>
              <a:t>11</a:t>
            </a:fld>
            <a:endParaRPr lang="en-US"/>
          </a:p>
        </p:txBody>
      </p:sp>
    </p:spTree>
    <p:extLst>
      <p:ext uri="{BB962C8B-B14F-4D97-AF65-F5344CB8AC3E}">
        <p14:creationId xmlns:p14="http://schemas.microsoft.com/office/powerpoint/2010/main" val="2337112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2.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3.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3.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9"/>
            <a:ext cx="10515600" cy="2852737"/>
          </a:xfrm>
        </p:spPr>
        <p:txBody>
          <a:bodyPr anchor="ctr">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4"/>
            <a:ext cx="10515600" cy="1500187"/>
          </a:xfrm>
          <a:prstGeom prst="rect">
            <a:avLst/>
          </a:prstGeom>
        </p:spPr>
        <p:txBody>
          <a:bodyPr>
            <a:normAutofit/>
          </a:bodyPr>
          <a:lstStyle>
            <a:lvl1pPr marL="0" indent="0">
              <a:buNone/>
              <a:defRPr sz="18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1" y="6356351"/>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98D7BE7B-D2B3-48B4-96E3-689D1AC137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68000" y="6093534"/>
            <a:ext cx="1267742" cy="649084"/>
          </a:xfrm>
          <a:prstGeom prst="rect">
            <a:avLst/>
          </a:prstGeom>
        </p:spPr>
      </p:pic>
      <p:grpSp>
        <p:nvGrpSpPr>
          <p:cNvPr id="12" name="Group 11">
            <a:extLst>
              <a:ext uri="{FF2B5EF4-FFF2-40B4-BE49-F238E27FC236}">
                <a16:creationId xmlns:a16="http://schemas.microsoft.com/office/drawing/2014/main" id="{A96D5DF2-9B1E-2E3A-B1F1-3833CD0A8A0B}"/>
              </a:ext>
            </a:extLst>
          </p:cNvPr>
          <p:cNvGrpSpPr/>
          <p:nvPr userDrawn="1"/>
        </p:nvGrpSpPr>
        <p:grpSpPr>
          <a:xfrm>
            <a:off x="0" y="0"/>
            <a:ext cx="12192000" cy="975360"/>
            <a:chOff x="0" y="0"/>
            <a:chExt cx="12192000" cy="975360"/>
          </a:xfrm>
        </p:grpSpPr>
        <p:pic>
          <p:nvPicPr>
            <p:cNvPr id="13" name="Picture 12" descr="A picture containing aquarium, marine biology, invertebrate, underwater&#10;&#10;Description automatically generated">
              <a:extLst>
                <a:ext uri="{FF2B5EF4-FFF2-40B4-BE49-F238E27FC236}">
                  <a16:creationId xmlns:a16="http://schemas.microsoft.com/office/drawing/2014/main" id="{D1A0D3C9-FBC8-8AB3-858B-A6983B99F37B}"/>
                </a:ext>
              </a:extLst>
            </p:cNvPr>
            <p:cNvPicPr>
              <a:picLocks noChangeAspect="1"/>
            </p:cNvPicPr>
            <p:nvPr userDrawn="1"/>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2382982" y="0"/>
              <a:ext cx="9809018" cy="975360"/>
            </a:xfrm>
            <a:prstGeom prst="rect">
              <a:avLst/>
            </a:prstGeom>
          </p:spPr>
        </p:pic>
        <p:sp>
          <p:nvSpPr>
            <p:cNvPr id="16" name="Rectangle 15">
              <a:extLst>
                <a:ext uri="{FF2B5EF4-FFF2-40B4-BE49-F238E27FC236}">
                  <a16:creationId xmlns:a16="http://schemas.microsoft.com/office/drawing/2014/main" id="{C2F83A6F-4948-A680-E947-8C4DC73CEB5A}"/>
                </a:ext>
              </a:extLst>
            </p:cNvPr>
            <p:cNvSpPr/>
            <p:nvPr userDrawn="1"/>
          </p:nvSpPr>
          <p:spPr>
            <a:xfrm>
              <a:off x="0" y="0"/>
              <a:ext cx="2382982" cy="975360"/>
            </a:xfrm>
            <a:prstGeom prst="rect">
              <a:avLst/>
            </a:prstGeom>
            <a:solidFill>
              <a:srgbClr val="1B2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253B2BF-F62E-0076-6D8A-4591E522473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spTree>
    <p:extLst>
      <p:ext uri="{BB962C8B-B14F-4D97-AF65-F5344CB8AC3E}">
        <p14:creationId xmlns:p14="http://schemas.microsoft.com/office/powerpoint/2010/main" val="3387424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9" y="606830"/>
            <a:ext cx="4272539" cy="5254221"/>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30"/>
            <a:ext cx="6626224" cy="5254221"/>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1"/>
            <a:ext cx="11199811"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213726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457202"/>
            <a:ext cx="6172200" cy="5403850"/>
          </a:xfrm>
          <a:prstGeom prst="rect">
            <a:avLst/>
          </a:prstGeo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1"/>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15386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74059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16577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531138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153189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15251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111793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92203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29506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9"/>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4"/>
            <a:ext cx="10515600" cy="1500187"/>
          </a:xfrm>
          <a:prstGeom prst="rect">
            <a:avLst/>
          </a:prstGeom>
        </p:spPr>
        <p:txBody>
          <a:bodyPr>
            <a:normAutofit/>
          </a:bodyPr>
          <a:lstStyle>
            <a:lvl1pPr marL="0" indent="0" algn="r">
              <a:buNone/>
              <a:defRPr sz="18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1" y="6356351"/>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11" name="Picture 10">
            <a:extLst>
              <a:ext uri="{FF2B5EF4-FFF2-40B4-BE49-F238E27FC236}">
                <a16:creationId xmlns:a16="http://schemas.microsoft.com/office/drawing/2014/main" id="{8C9AB0E5-B29C-4E14-A39A-DA7D5DD440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0644" y="6093534"/>
            <a:ext cx="1267742" cy="649084"/>
          </a:xfrm>
          <a:prstGeom prst="rect">
            <a:avLst/>
          </a:prstGeom>
        </p:spPr>
      </p:pic>
      <p:grpSp>
        <p:nvGrpSpPr>
          <p:cNvPr id="2" name="Group 1">
            <a:extLst>
              <a:ext uri="{FF2B5EF4-FFF2-40B4-BE49-F238E27FC236}">
                <a16:creationId xmlns:a16="http://schemas.microsoft.com/office/drawing/2014/main" id="{4C979B8C-415E-C6A0-E6AA-5E9C430477AA}"/>
              </a:ext>
            </a:extLst>
          </p:cNvPr>
          <p:cNvGrpSpPr/>
          <p:nvPr userDrawn="1"/>
        </p:nvGrpSpPr>
        <p:grpSpPr>
          <a:xfrm>
            <a:off x="0" y="0"/>
            <a:ext cx="12192000" cy="975360"/>
            <a:chOff x="0" y="0"/>
            <a:chExt cx="12192000" cy="975360"/>
          </a:xfrm>
        </p:grpSpPr>
        <p:pic>
          <p:nvPicPr>
            <p:cNvPr id="3" name="Picture 2" descr="A picture containing aquarium, marine biology, invertebrate, underwater&#10;&#10;Description automatically generated">
              <a:extLst>
                <a:ext uri="{FF2B5EF4-FFF2-40B4-BE49-F238E27FC236}">
                  <a16:creationId xmlns:a16="http://schemas.microsoft.com/office/drawing/2014/main" id="{F8ADE201-C643-F5E2-C055-3972B192BB91}"/>
                </a:ext>
              </a:extLst>
            </p:cNvPr>
            <p:cNvPicPr>
              <a:picLocks noChangeAspect="1"/>
            </p:cNvPicPr>
            <p:nvPr userDrawn="1"/>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2382982" y="0"/>
              <a:ext cx="9809018" cy="975360"/>
            </a:xfrm>
            <a:prstGeom prst="rect">
              <a:avLst/>
            </a:prstGeom>
          </p:spPr>
        </p:pic>
        <p:sp>
          <p:nvSpPr>
            <p:cNvPr id="4" name="Rectangle 3">
              <a:extLst>
                <a:ext uri="{FF2B5EF4-FFF2-40B4-BE49-F238E27FC236}">
                  <a16:creationId xmlns:a16="http://schemas.microsoft.com/office/drawing/2014/main" id="{A6B0B853-68B5-0AD4-9CA6-120DA79EC02E}"/>
                </a:ext>
              </a:extLst>
            </p:cNvPr>
            <p:cNvSpPr/>
            <p:nvPr userDrawn="1"/>
          </p:nvSpPr>
          <p:spPr>
            <a:xfrm>
              <a:off x="0" y="0"/>
              <a:ext cx="2382982" cy="975360"/>
            </a:xfrm>
            <a:prstGeom prst="rect">
              <a:avLst/>
            </a:prstGeom>
            <a:solidFill>
              <a:srgbClr val="1B2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E1CD53E-5880-0773-E589-885D0E146EF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spTree>
    <p:extLst>
      <p:ext uri="{BB962C8B-B14F-4D97-AF65-F5344CB8AC3E}">
        <p14:creationId xmlns:p14="http://schemas.microsoft.com/office/powerpoint/2010/main" val="32744393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06194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50848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6/20/23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72047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9"/>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610350" y="4589464"/>
            <a:ext cx="4514851" cy="1500187"/>
          </a:xfrm>
          <a:prstGeom prst="rect">
            <a:avLst/>
          </a:prstGeom>
        </p:spPr>
        <p:txBody>
          <a:bodyPr>
            <a:normAutofit/>
          </a:bodyPr>
          <a:lstStyle>
            <a:lvl1pPr marL="0" indent="0" algn="r">
              <a:buNone/>
              <a:defRPr sz="16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2926081" y="6356351"/>
            <a:ext cx="819911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1" name="Text Placeholder 2">
            <a:extLst>
              <a:ext uri="{FF2B5EF4-FFF2-40B4-BE49-F238E27FC236}">
                <a16:creationId xmlns:a16="http://schemas.microsoft.com/office/drawing/2014/main" id="{1FD911D0-DADF-4587-B77C-7892147F7563}"/>
              </a:ext>
            </a:extLst>
          </p:cNvPr>
          <p:cNvSpPr>
            <a:spLocks noGrp="1"/>
          </p:cNvSpPr>
          <p:nvPr>
            <p:ph type="body" idx="10"/>
          </p:nvPr>
        </p:nvSpPr>
        <p:spPr>
          <a:xfrm>
            <a:off x="1703544" y="4589464"/>
            <a:ext cx="4514851" cy="1500187"/>
          </a:xfrm>
          <a:prstGeom prst="rect">
            <a:avLst/>
          </a:prstGeom>
        </p:spPr>
        <p:txBody>
          <a:bodyPr>
            <a:normAutofit/>
          </a:bodyPr>
          <a:lstStyle>
            <a:lvl1pPr marL="0" indent="0" algn="r">
              <a:buNone/>
              <a:defRPr sz="1600">
                <a:solidFill>
                  <a:schemeClr val="tx1"/>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Click to edit Master text styles</a:t>
            </a:r>
          </a:p>
        </p:txBody>
      </p:sp>
      <p:pic>
        <p:nvPicPr>
          <p:cNvPr id="17" name="Picture 16">
            <a:extLst>
              <a:ext uri="{FF2B5EF4-FFF2-40B4-BE49-F238E27FC236}">
                <a16:creationId xmlns:a16="http://schemas.microsoft.com/office/drawing/2014/main" id="{A269C1E7-9B03-4DB0-8768-BFB3B740D5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0644" y="6093534"/>
            <a:ext cx="1267742" cy="649084"/>
          </a:xfrm>
          <a:prstGeom prst="rect">
            <a:avLst/>
          </a:prstGeom>
        </p:spPr>
      </p:pic>
      <p:grpSp>
        <p:nvGrpSpPr>
          <p:cNvPr id="2" name="Group 1">
            <a:extLst>
              <a:ext uri="{FF2B5EF4-FFF2-40B4-BE49-F238E27FC236}">
                <a16:creationId xmlns:a16="http://schemas.microsoft.com/office/drawing/2014/main" id="{6ECEBA46-FCF8-69F2-C6DD-028681363380}"/>
              </a:ext>
            </a:extLst>
          </p:cNvPr>
          <p:cNvGrpSpPr/>
          <p:nvPr userDrawn="1"/>
        </p:nvGrpSpPr>
        <p:grpSpPr>
          <a:xfrm>
            <a:off x="0" y="0"/>
            <a:ext cx="12192000" cy="975360"/>
            <a:chOff x="0" y="0"/>
            <a:chExt cx="12192000" cy="975360"/>
          </a:xfrm>
        </p:grpSpPr>
        <p:pic>
          <p:nvPicPr>
            <p:cNvPr id="3" name="Picture 2" descr="A picture containing aquarium, marine biology, invertebrate, underwater&#10;&#10;Description automatically generated">
              <a:extLst>
                <a:ext uri="{FF2B5EF4-FFF2-40B4-BE49-F238E27FC236}">
                  <a16:creationId xmlns:a16="http://schemas.microsoft.com/office/drawing/2014/main" id="{FE2B77CE-6E0A-E489-2FAA-CC0225E44635}"/>
                </a:ext>
              </a:extLst>
            </p:cNvPr>
            <p:cNvPicPr>
              <a:picLocks noChangeAspect="1"/>
            </p:cNvPicPr>
            <p:nvPr userDrawn="1"/>
          </p:nvPicPr>
          <p:blipFill rotWithShape="1">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p:blipFill>
          <p:spPr>
            <a:xfrm>
              <a:off x="2382982" y="0"/>
              <a:ext cx="9809018" cy="975360"/>
            </a:xfrm>
            <a:prstGeom prst="rect">
              <a:avLst/>
            </a:prstGeom>
          </p:spPr>
        </p:pic>
        <p:sp>
          <p:nvSpPr>
            <p:cNvPr id="4" name="Rectangle 3">
              <a:extLst>
                <a:ext uri="{FF2B5EF4-FFF2-40B4-BE49-F238E27FC236}">
                  <a16:creationId xmlns:a16="http://schemas.microsoft.com/office/drawing/2014/main" id="{F5795FFE-0585-8942-883C-B2132346A2B5}"/>
                </a:ext>
              </a:extLst>
            </p:cNvPr>
            <p:cNvSpPr/>
            <p:nvPr userDrawn="1"/>
          </p:nvSpPr>
          <p:spPr>
            <a:xfrm>
              <a:off x="0" y="0"/>
              <a:ext cx="2382982" cy="975360"/>
            </a:xfrm>
            <a:prstGeom prst="rect">
              <a:avLst/>
            </a:prstGeom>
            <a:solidFill>
              <a:srgbClr val="1B262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18268F-74CC-29BA-E580-FE2BAF38700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spTree>
    <p:extLst>
      <p:ext uri="{BB962C8B-B14F-4D97-AF65-F5344CB8AC3E}">
        <p14:creationId xmlns:p14="http://schemas.microsoft.com/office/powerpoint/2010/main" val="2405342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1" y="6356351"/>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6"/>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7"/>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7479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1" y="6356351"/>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45847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2" y="1459896"/>
            <a:ext cx="5157787" cy="651538"/>
          </a:xfrm>
          <a:prstGeom prst="rect">
            <a:avLst/>
          </a:prstGeom>
        </p:spPr>
        <p:txBody>
          <a:bodyPr anchor="b"/>
          <a:lstStyle>
            <a:lvl1pPr marL="0" indent="0">
              <a:buNone/>
              <a:defRPr sz="2400" b="1">
                <a:solidFill>
                  <a:schemeClr val="accent6"/>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2" y="2111434"/>
            <a:ext cx="5157787" cy="3956856"/>
          </a:xfrm>
          <a:prstGeom prst="rect">
            <a:avLst/>
          </a:prstGeom>
        </p:spPr>
        <p:txBody>
          <a:bodyPr/>
          <a:lstStyle>
            <a:lvl1pPr marL="228611" indent="-228611">
              <a:buClr>
                <a:schemeClr val="accent6"/>
              </a:buClr>
              <a:buSzPct val="100000"/>
              <a:buFont typeface="Arial" panose="020B0604020202020204" pitchFamily="34" charset="0"/>
              <a:buChar char="•"/>
              <a:defRPr/>
            </a:lvl1pPr>
            <a:lvl2pPr marL="685834" indent="-228611">
              <a:buClr>
                <a:schemeClr val="accent6"/>
              </a:buClr>
              <a:buSzPct val="100000"/>
              <a:buFont typeface="Arial" panose="020B0604020202020204" pitchFamily="34" charset="0"/>
              <a:buChar char="•"/>
              <a:defRPr/>
            </a:lvl2pPr>
            <a:lvl3pPr marL="1143057" indent="-228611">
              <a:buClr>
                <a:schemeClr val="accent6"/>
              </a:buClr>
              <a:buSzPct val="100000"/>
              <a:buFont typeface="Arial" panose="020B0604020202020204" pitchFamily="34" charset="0"/>
              <a:buChar char="•"/>
              <a:defRPr/>
            </a:lvl3pPr>
            <a:lvl4pPr marL="1600280" indent="-228611">
              <a:buClr>
                <a:schemeClr val="accent6"/>
              </a:buClr>
              <a:buSzPct val="100000"/>
              <a:buFont typeface="Arial" panose="020B0604020202020204" pitchFamily="34" charset="0"/>
              <a:buChar char="•"/>
              <a:defRPr/>
            </a:lvl4pPr>
            <a:lvl5pPr marL="2057503" indent="-228611">
              <a:buClr>
                <a:schemeClr val="accent6"/>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11" indent="-228611">
              <a:buClr>
                <a:schemeClr val="accent1"/>
              </a:buClr>
              <a:buFont typeface="Arial" panose="020B0604020202020204" pitchFamily="34" charset="0"/>
              <a:buChar char="•"/>
              <a:defRPr/>
            </a:lvl1pPr>
            <a:lvl2pPr marL="685834" indent="-228611">
              <a:buClr>
                <a:schemeClr val="accent1"/>
              </a:buClr>
              <a:buFont typeface="Arial" panose="020B0604020202020204" pitchFamily="34" charset="0"/>
              <a:buChar char="•"/>
              <a:defRPr/>
            </a:lvl2pPr>
            <a:lvl3pPr marL="1143057" indent="-228611">
              <a:buClr>
                <a:schemeClr val="accent1"/>
              </a:buClr>
              <a:buFont typeface="Arial" panose="020B0604020202020204" pitchFamily="34" charset="0"/>
              <a:buChar char="•"/>
              <a:defRPr/>
            </a:lvl3pPr>
            <a:lvl4pPr marL="1600280" indent="-228611">
              <a:buClr>
                <a:schemeClr val="accent1"/>
              </a:buClr>
              <a:buFont typeface="Arial" panose="020B0604020202020204" pitchFamily="34" charset="0"/>
              <a:buChar char="•"/>
              <a:defRPr/>
            </a:lvl4pPr>
            <a:lvl5pPr marL="2057503" indent="-228611">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1" y="6356351"/>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6"/>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366088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1" y="6356351"/>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980546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1" y="6356351"/>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867951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1"/>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237299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6"/>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7"/>
            <a:ext cx="10744200" cy="47224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89BEF74D-8D28-4131-8F45-3779D7055172}"/>
              </a:ext>
            </a:extLst>
          </p:cNvPr>
          <p:cNvPicPr>
            <a:picLocks noChangeAspect="1"/>
          </p:cNvPicPr>
          <p:nvPr userDrawn="1"/>
        </p:nvPicPr>
        <p:blipFill rotWithShape="1">
          <a:blip r:embed="rId13" cstate="email">
            <a:extLst>
              <a:ext uri="{BEBA8EAE-BF5A-486C-A8C5-ECC9F3942E4B}">
                <a14:imgProps xmlns:a14="http://schemas.microsoft.com/office/drawing/2010/main">
                  <a14:imgLayer r:embed="rId14">
                    <a14:imgEffect>
                      <a14:sharpenSoften amount="-100000"/>
                    </a14:imgEffect>
                  </a14:imgLayer>
                </a14:imgProps>
              </a:ext>
              <a:ext uri="{28A0092B-C50C-407E-A947-70E740481C1C}">
                <a14:useLocalDpi xmlns:a14="http://schemas.microsoft.com/office/drawing/2010/main"/>
              </a:ext>
            </a:extLst>
          </a:blip>
          <a:srcRect/>
          <a:stretch/>
        </p:blipFill>
        <p:spPr>
          <a:xfrm>
            <a:off x="0" y="-3586"/>
            <a:ext cx="12192000" cy="106682"/>
          </a:xfrm>
          <a:prstGeom prst="rect">
            <a:avLst/>
          </a:prstGeom>
        </p:spPr>
      </p:pic>
      <p:sp>
        <p:nvSpPr>
          <p:cNvPr id="8" name="Footer Placeholder 4">
            <a:extLst>
              <a:ext uri="{FF2B5EF4-FFF2-40B4-BE49-F238E27FC236}">
                <a16:creationId xmlns:a16="http://schemas.microsoft.com/office/drawing/2014/main" id="{B6C3302F-87F6-4619-9382-93EEA9D2B073}"/>
              </a:ext>
            </a:extLst>
          </p:cNvPr>
          <p:cNvSpPr>
            <a:spLocks noGrp="1"/>
          </p:cNvSpPr>
          <p:nvPr>
            <p:ph type="ftr" sz="quarter" idx="3"/>
          </p:nvPr>
        </p:nvSpPr>
        <p:spPr>
          <a:xfrm>
            <a:off x="609601" y="6356351"/>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64824979"/>
      </p:ext>
    </p:extLst>
  </p:cSld>
  <p:clrMap bg1="lt1" tx1="dk1" bg2="lt2" tx2="dk2" accent1="accent1" accent2="accent2" accent3="accent3" accent4="accent4" accent5="accent5" accent6="accent6" hlink="hlink" folHlink="folHlink"/>
  <p:sldLayoutIdLst>
    <p:sldLayoutId id="2147493529" r:id="rId1"/>
    <p:sldLayoutId id="2147493530" r:id="rId2"/>
    <p:sldLayoutId id="2147493531" r:id="rId3"/>
    <p:sldLayoutId id="2147493532" r:id="rId4"/>
    <p:sldLayoutId id="2147493533" r:id="rId5"/>
    <p:sldLayoutId id="2147493534" r:id="rId6"/>
    <p:sldLayoutId id="2147493535" r:id="rId7"/>
    <p:sldLayoutId id="2147493536" r:id="rId8"/>
    <p:sldLayoutId id="2147493537" r:id="rId9"/>
    <p:sldLayoutId id="2147493538" r:id="rId10"/>
    <p:sldLayoutId id="2147493539" r:id="rId11"/>
  </p:sldLayoutIdLst>
  <p:txStyles>
    <p:titleStyle>
      <a:lvl1pPr algn="l" defTabSz="914446" rtl="0" eaLnBrk="1" latinLnBrk="0" hangingPunct="1">
        <a:lnSpc>
          <a:spcPct val="100000"/>
        </a:lnSpc>
        <a:spcBef>
          <a:spcPct val="0"/>
        </a:spcBef>
        <a:buNone/>
        <a:defRPr sz="3200" b="1" i="0" kern="1200">
          <a:solidFill>
            <a:schemeClr val="accent6">
              <a:lumMod val="50000"/>
            </a:schemeClr>
          </a:solidFill>
          <a:latin typeface="+mj-lt"/>
          <a:ea typeface="+mj-ea"/>
          <a:cs typeface="+mj-cs"/>
        </a:defRPr>
      </a:lvl1pPr>
    </p:titleStyle>
    <p:bodyStyle>
      <a:lvl1pPr marL="228611" indent="-228611" algn="l" defTabSz="914446"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34" indent="-228611" algn="l" defTabSz="914446"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57" indent="-228611" algn="l" defTabSz="914446"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80" indent="-228611" algn="l" defTabSz="914446"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503" indent="-228611" algn="l" defTabSz="914446"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6/20/23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964772623"/>
      </p:ext>
    </p:extLst>
  </p:cSld>
  <p:clrMap bg1="lt1" tx1="dk1" bg2="lt2" tx2="dk2" accent1="accent1" accent2="accent2" accent3="accent3" accent4="accent4" accent5="accent5" accent6="accent6" hlink="hlink" folHlink="folHlink"/>
  <p:sldLayoutIdLst>
    <p:sldLayoutId id="2147493541" r:id="rId1"/>
    <p:sldLayoutId id="2147493542" r:id="rId2"/>
    <p:sldLayoutId id="2147493543" r:id="rId3"/>
    <p:sldLayoutId id="2147493544" r:id="rId4"/>
    <p:sldLayoutId id="2147493545" r:id="rId5"/>
    <p:sldLayoutId id="2147493546" r:id="rId6"/>
    <p:sldLayoutId id="2147493547" r:id="rId7"/>
    <p:sldLayoutId id="2147493548" r:id="rId8"/>
    <p:sldLayoutId id="2147493549" r:id="rId9"/>
    <p:sldLayoutId id="2147493550" r:id="rId10"/>
    <p:sldLayoutId id="21474935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0.png"/><Relationship Id="rId7" Type="http://schemas.openxmlformats.org/officeDocument/2006/relationships/hyperlink" Target="http://www.mededonthego.com/" TargetMode="External"/><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5.svg"/><Relationship Id="rId4" Type="http://schemas.openxmlformats.org/officeDocument/2006/relationships/image" Target="../media/image21.sv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mededonthego.com/Video/program/916" TargetMode="External"/><Relationship Id="rId7" Type="http://schemas.openxmlformats.org/officeDocument/2006/relationships/image" Target="../media/image6.sv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hyperlink" Target="mailto:support@MedEdOTG.com" TargetMode="External"/><Relationship Id="rId10" Type="http://schemas.openxmlformats.org/officeDocument/2006/relationships/image" Target="../media/image9.png"/><Relationship Id="rId4" Type="http://schemas.openxmlformats.org/officeDocument/2006/relationships/hyperlink" Target="http://www.mededonthego.com/" TargetMode="External"/><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oAutofit/>
          </a:bodyPr>
          <a:lstStyle/>
          <a:p>
            <a:r>
              <a:rPr lang="en-US" sz="3600" dirty="0"/>
              <a:t>Repletion or Reversal? Optimizing Specific Therapy for Direct Oral Anticoagulant</a:t>
            </a:r>
            <a:br>
              <a:rPr lang="en-US" sz="3600" dirty="0"/>
            </a:br>
            <a:r>
              <a:rPr lang="en-US" sz="3600" dirty="0"/>
              <a:t>(DOAC)-Related Life-Threatening Bleeding Using Real-World Experience</a:t>
            </a:r>
          </a:p>
        </p:txBody>
      </p:sp>
      <p:sp>
        <p:nvSpPr>
          <p:cNvPr id="3" name="Subtitle 2"/>
          <p:cNvSpPr>
            <a:spLocks noGrp="1"/>
          </p:cNvSpPr>
          <p:nvPr>
            <p:ph type="body" idx="1"/>
          </p:nvPr>
        </p:nvSpPr>
        <p:spPr/>
        <p:txBody>
          <a:bodyPr>
            <a:normAutofit/>
          </a:bodyPr>
          <a:lstStyle/>
          <a:p>
            <a:r>
              <a:rPr lang="en-US" b="1" dirty="0"/>
              <a:t>Natalie Kreitzer, MD, MS</a:t>
            </a:r>
            <a:br>
              <a:rPr lang="en-US" dirty="0"/>
            </a:br>
            <a:r>
              <a:rPr lang="en-US" dirty="0"/>
              <a:t>Associate Professor</a:t>
            </a:r>
            <a:br>
              <a:rPr lang="en-US" dirty="0"/>
            </a:br>
            <a:r>
              <a:rPr lang="en-US" dirty="0"/>
              <a:t>Emergency Medicine and Neurocritical Care</a:t>
            </a:r>
            <a:br>
              <a:rPr lang="en-US" dirty="0"/>
            </a:br>
            <a:r>
              <a:rPr lang="en-US" dirty="0"/>
              <a:t>University of Cincinnati</a:t>
            </a:r>
            <a:br>
              <a:rPr lang="en-US" dirty="0"/>
            </a:br>
            <a:r>
              <a:rPr lang="en-US" dirty="0"/>
              <a:t>Cincinnati, OH, USA</a:t>
            </a:r>
          </a:p>
        </p:txBody>
      </p:sp>
    </p:spTree>
    <p:extLst>
      <p:ext uri="{BB962C8B-B14F-4D97-AF65-F5344CB8AC3E}">
        <p14:creationId xmlns:p14="http://schemas.microsoft.com/office/powerpoint/2010/main" val="350977619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D9F1D6CC-EC2A-FD63-58E4-3EC793B87927}"/>
              </a:ext>
            </a:extLst>
          </p:cNvPr>
          <p:cNvSpPr>
            <a:spLocks noGrp="1"/>
          </p:cNvSpPr>
          <p:nvPr>
            <p:ph type="ftr" sz="quarter" idx="3"/>
          </p:nvPr>
        </p:nvSpPr>
        <p:spPr/>
        <p:txBody>
          <a:bodyPr/>
          <a:lstStyle/>
          <a:p>
            <a:r>
              <a:rPr lang="en-US" sz="1200" dirty="0">
                <a:solidFill>
                  <a:srgbClr val="898989"/>
                </a:solidFill>
                <a:latin typeface="+mj-lt"/>
              </a:rPr>
              <a:t>4F-PCC, 4-factor PCC; AA, andexanet alfa; ICH, intracranial hemorrhage; OR, odds ratio.</a:t>
            </a:r>
          </a:p>
          <a:p>
            <a:r>
              <a:rPr lang="en-US" sz="1200" dirty="0">
                <a:solidFill>
                  <a:srgbClr val="898989"/>
                </a:solidFill>
                <a:latin typeface="+mj-lt"/>
              </a:rPr>
              <a:t>Costa OS, et al. </a:t>
            </a:r>
            <a:r>
              <a:rPr lang="en-US" sz="1200" i="1" dirty="0">
                <a:solidFill>
                  <a:srgbClr val="898989"/>
                </a:solidFill>
                <a:latin typeface="+mj-lt"/>
              </a:rPr>
              <a:t>Crit Care. </a:t>
            </a:r>
            <a:r>
              <a:rPr lang="en-US" sz="1200" dirty="0">
                <a:solidFill>
                  <a:srgbClr val="898989"/>
                </a:solidFill>
                <a:latin typeface="+mj-lt"/>
              </a:rPr>
              <a:t>2022;26(1):180.</a:t>
            </a:r>
            <a:endParaRPr lang="en-US" dirty="0">
              <a:solidFill>
                <a:srgbClr val="898989"/>
              </a:solidFill>
            </a:endParaRPr>
          </a:p>
        </p:txBody>
      </p:sp>
      <p:sp>
        <p:nvSpPr>
          <p:cNvPr id="2" name="Title 1">
            <a:extLst>
              <a:ext uri="{FF2B5EF4-FFF2-40B4-BE49-F238E27FC236}">
                <a16:creationId xmlns:a16="http://schemas.microsoft.com/office/drawing/2014/main" id="{7FD9847B-AE6F-DA8C-A534-43472D4DDE1E}"/>
              </a:ext>
            </a:extLst>
          </p:cNvPr>
          <p:cNvSpPr>
            <a:spLocks noGrp="1"/>
          </p:cNvSpPr>
          <p:nvPr>
            <p:ph type="title"/>
          </p:nvPr>
        </p:nvSpPr>
        <p:spPr/>
        <p:txBody>
          <a:bodyPr/>
          <a:lstStyle/>
          <a:p>
            <a:r>
              <a:rPr lang="en-US" dirty="0"/>
              <a:t>Hematoma Expansion</a:t>
            </a:r>
            <a:br>
              <a:rPr lang="en-US" dirty="0"/>
            </a:br>
            <a:r>
              <a:rPr lang="en-US" dirty="0"/>
              <a:t>Propensity Matched Real-World Data</a:t>
            </a:r>
          </a:p>
        </p:txBody>
      </p:sp>
      <p:sp>
        <p:nvSpPr>
          <p:cNvPr id="13" name="Rectangle 12">
            <a:extLst>
              <a:ext uri="{FF2B5EF4-FFF2-40B4-BE49-F238E27FC236}">
                <a16:creationId xmlns:a16="http://schemas.microsoft.com/office/drawing/2014/main" id="{4F9ACA5E-C454-F5F0-BDAD-83AD39C285A4}"/>
              </a:ext>
            </a:extLst>
          </p:cNvPr>
          <p:cNvSpPr/>
          <p:nvPr/>
        </p:nvSpPr>
        <p:spPr>
          <a:xfrm>
            <a:off x="6800334" y="4998112"/>
            <a:ext cx="4782065" cy="329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rial Narrow" panose="020B0604020202020204" pitchFamily="34" charset="0"/>
                <a:cs typeface="Arial Narrow" panose="020B0604020202020204" pitchFamily="34" charset="0"/>
              </a:rPr>
              <a:t>Favors 4F-PCC   Favors andexanet alfa</a:t>
            </a:r>
          </a:p>
        </p:txBody>
      </p:sp>
      <p:sp>
        <p:nvSpPr>
          <p:cNvPr id="15" name="Rectangle 14">
            <a:extLst>
              <a:ext uri="{FF2B5EF4-FFF2-40B4-BE49-F238E27FC236}">
                <a16:creationId xmlns:a16="http://schemas.microsoft.com/office/drawing/2014/main" id="{BF00033B-8FAF-6E65-415D-BA33F4231099}"/>
              </a:ext>
            </a:extLst>
          </p:cNvPr>
          <p:cNvSpPr/>
          <p:nvPr/>
        </p:nvSpPr>
        <p:spPr>
          <a:xfrm>
            <a:off x="420130" y="1779373"/>
            <a:ext cx="11442356" cy="402830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30E4BDD-FF08-223C-7104-FB24F796164C}"/>
              </a:ext>
            </a:extLst>
          </p:cNvPr>
          <p:cNvSpPr/>
          <p:nvPr/>
        </p:nvSpPr>
        <p:spPr>
          <a:xfrm>
            <a:off x="7108821" y="3109542"/>
            <a:ext cx="1082842" cy="1286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Table 5">
            <a:extLst>
              <a:ext uri="{FF2B5EF4-FFF2-40B4-BE49-F238E27FC236}">
                <a16:creationId xmlns:a16="http://schemas.microsoft.com/office/drawing/2014/main" id="{8783BE0D-E827-A8F3-89F5-428698168F3A}"/>
              </a:ext>
            </a:extLst>
          </p:cNvPr>
          <p:cNvGraphicFramePr>
            <a:graphicFrameLocks noGrp="1"/>
          </p:cNvGraphicFramePr>
          <p:nvPr>
            <p:extLst>
              <p:ext uri="{D42A27DB-BD31-4B8C-83A1-F6EECF244321}">
                <p14:modId xmlns:p14="http://schemas.microsoft.com/office/powerpoint/2010/main" val="3630607188"/>
              </p:ext>
            </p:extLst>
          </p:nvPr>
        </p:nvGraphicFramePr>
        <p:xfrm>
          <a:off x="609600" y="2004292"/>
          <a:ext cx="11088131" cy="1103408"/>
        </p:xfrm>
        <a:graphic>
          <a:graphicData uri="http://schemas.openxmlformats.org/drawingml/2006/table">
            <a:tbl>
              <a:tblPr/>
              <a:tblGrid>
                <a:gridCol w="3372853">
                  <a:extLst>
                    <a:ext uri="{9D8B030D-6E8A-4147-A177-3AD203B41FA5}">
                      <a16:colId xmlns:a16="http://schemas.microsoft.com/office/drawing/2014/main" val="1008543296"/>
                    </a:ext>
                  </a:extLst>
                </a:gridCol>
                <a:gridCol w="1419726">
                  <a:extLst>
                    <a:ext uri="{9D8B030D-6E8A-4147-A177-3AD203B41FA5}">
                      <a16:colId xmlns:a16="http://schemas.microsoft.com/office/drawing/2014/main" val="1777680353"/>
                    </a:ext>
                  </a:extLst>
                </a:gridCol>
                <a:gridCol w="1479884">
                  <a:extLst>
                    <a:ext uri="{9D8B030D-6E8A-4147-A177-3AD203B41FA5}">
                      <a16:colId xmlns:a16="http://schemas.microsoft.com/office/drawing/2014/main" val="1102891992"/>
                    </a:ext>
                  </a:extLst>
                </a:gridCol>
                <a:gridCol w="4815668">
                  <a:extLst>
                    <a:ext uri="{9D8B030D-6E8A-4147-A177-3AD203B41FA5}">
                      <a16:colId xmlns:a16="http://schemas.microsoft.com/office/drawing/2014/main" val="1144872417"/>
                    </a:ext>
                  </a:extLst>
                </a:gridCol>
              </a:tblGrid>
              <a:tr h="367803">
                <a:tc gridSpan="4">
                  <a:txBody>
                    <a:bodyPr/>
                    <a:lstStyle/>
                    <a:p>
                      <a:pPr algn="ctr"/>
                      <a:r>
                        <a:rPr lang="en-US" sz="1600" b="1" i="0" dirty="0">
                          <a:effectLst/>
                          <a:latin typeface="Arial Narrow" panose="020B0604020202020204" pitchFamily="34" charset="0"/>
                          <a:cs typeface="Arial Narrow" panose="020B0604020202020204" pitchFamily="34" charset="0"/>
                        </a:rPr>
                        <a:t>Weighted incidence, % (95% CI)</a:t>
                      </a:r>
                    </a:p>
                  </a:txBody>
                  <a:tcPr marL="0" marR="0" marT="0" marB="0" anchor="b">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400" b="1" dirty="0">
                        <a:effectLst/>
                      </a:endParaRPr>
                    </a:p>
                  </a:txBody>
                  <a:tcPr anchor="ctr">
                    <a:lnL>
                      <a:noFill/>
                    </a:lnL>
                    <a:lnR>
                      <a:noFill/>
                    </a:lnR>
                    <a:lnT>
                      <a:noFill/>
                    </a:lnT>
                    <a:lnB>
                      <a:noFill/>
                    </a:lnB>
                  </a:tcPr>
                </a:tc>
                <a:tc hMerge="1">
                  <a:txBody>
                    <a:bodyPr/>
                    <a:lstStyle/>
                    <a:p>
                      <a:endParaRPr lang="en-US" sz="1400" b="1" dirty="0">
                        <a:effectLst/>
                      </a:endParaRPr>
                    </a:p>
                  </a:txBody>
                  <a:tcPr anchor="ctr">
                    <a:lnL>
                      <a:noFill/>
                    </a:lnL>
                    <a:lnR>
                      <a:noFill/>
                    </a:lnR>
                    <a:lnT>
                      <a:noFill/>
                    </a:lnT>
                    <a:lnB>
                      <a:noFill/>
                    </a:lnB>
                  </a:tcPr>
                </a:tc>
                <a:tc hMerge="1">
                  <a:txBody>
                    <a:bodyPr/>
                    <a:lstStyle/>
                    <a:p>
                      <a:endParaRPr lang="en-US" sz="1400" b="1" dirty="0">
                        <a:effectLst/>
                      </a:endParaRPr>
                    </a:p>
                  </a:txBody>
                  <a:tcPr anchor="ctr">
                    <a:lnL>
                      <a:noFill/>
                    </a:lnL>
                    <a:lnR>
                      <a:noFill/>
                    </a:lnR>
                    <a:lnT>
                      <a:noFill/>
                    </a:lnT>
                    <a:lnB>
                      <a:noFill/>
                    </a:lnB>
                  </a:tcPr>
                </a:tc>
                <a:extLst>
                  <a:ext uri="{0D108BD9-81ED-4DB2-BD59-A6C34878D82A}">
                    <a16:rowId xmlns:a16="http://schemas.microsoft.com/office/drawing/2014/main" val="1366611982"/>
                  </a:ext>
                </a:extLst>
              </a:tr>
              <a:tr h="735605">
                <a:tc>
                  <a:txBody>
                    <a:bodyPr/>
                    <a:lstStyle/>
                    <a:p>
                      <a:r>
                        <a:rPr lang="en-US" sz="1600" b="1" i="0" dirty="0">
                          <a:effectLst/>
                          <a:latin typeface="Arial Narrow" panose="020B0604020202020204" pitchFamily="34" charset="0"/>
                          <a:cs typeface="Arial Narrow" panose="020B0604020202020204" pitchFamily="34" charset="0"/>
                        </a:rPr>
                        <a:t>Hemostatic effectiveness</a:t>
                      </a:r>
                    </a:p>
                  </a:txBody>
                  <a:tcPr marL="0" marR="0" marT="0" marB="0" anchor="b">
                    <a:lnL>
                      <a:noFill/>
                    </a:lnL>
                    <a:lnR>
                      <a:noFill/>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i="0" dirty="0">
                          <a:effectLst/>
                          <a:latin typeface="Arial Narrow" panose="020B0604020202020204" pitchFamily="34" charset="0"/>
                          <a:cs typeface="Arial Narrow" panose="020B0604020202020204" pitchFamily="34" charset="0"/>
                        </a:rPr>
                        <a:t>AA </a:t>
                      </a:r>
                    </a:p>
                    <a:p>
                      <a:pPr algn="ctr"/>
                      <a:r>
                        <a:rPr lang="en-US" sz="1600" b="1" i="0" dirty="0">
                          <a:effectLst/>
                          <a:latin typeface="Arial Narrow" panose="020B0604020202020204" pitchFamily="34" charset="0"/>
                          <a:cs typeface="Arial Narrow" panose="020B0604020202020204" pitchFamily="34" charset="0"/>
                        </a:rPr>
                        <a:t>(N=107)</a:t>
                      </a:r>
                    </a:p>
                  </a:txBody>
                  <a:tcPr marL="0" marR="0" marT="0" marB="0" anchor="b">
                    <a:lnL>
                      <a:noFill/>
                    </a:lnL>
                    <a:lnR>
                      <a:noFill/>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i="0" dirty="0">
                          <a:effectLst/>
                          <a:latin typeface="Arial Narrow" panose="020B0604020202020204" pitchFamily="34" charset="0"/>
                          <a:cs typeface="Arial Narrow" panose="020B0604020202020204" pitchFamily="34" charset="0"/>
                        </a:rPr>
                        <a:t>4F-PCC </a:t>
                      </a:r>
                    </a:p>
                    <a:p>
                      <a:pPr algn="ctr"/>
                      <a:r>
                        <a:rPr lang="en-US" sz="1600" b="1" i="0" dirty="0">
                          <a:effectLst/>
                          <a:latin typeface="Arial Narrow" panose="020B0604020202020204" pitchFamily="34" charset="0"/>
                          <a:cs typeface="Arial Narrow" panose="020B0604020202020204" pitchFamily="34" charset="0"/>
                        </a:rPr>
                        <a:t>(N=95)</a:t>
                      </a:r>
                    </a:p>
                  </a:txBody>
                  <a:tcPr marL="0" marR="0" marT="0" marB="0" anchor="b">
                    <a:lnL>
                      <a:noFill/>
                    </a:lnL>
                    <a:lnR>
                      <a:noFill/>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1600" b="1" i="0" dirty="0">
                          <a:effectLst/>
                          <a:latin typeface="Arial Narrow" panose="020B0604020202020204" pitchFamily="34" charset="0"/>
                          <a:cs typeface="Arial Narrow" panose="020B0604020202020204" pitchFamily="34" charset="0"/>
                        </a:rPr>
                        <a:t>                        OR (95% CI)   </a:t>
                      </a:r>
                    </a:p>
                  </a:txBody>
                  <a:tcPr marL="0" marR="0" marT="0" marB="0" anchor="b">
                    <a:lnL>
                      <a:noFill/>
                    </a:lnL>
                    <a:lnR>
                      <a:noFill/>
                    </a:lnR>
                    <a:lnT w="28575"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4167947"/>
                  </a:ext>
                </a:extLst>
              </a:tr>
            </a:tbl>
          </a:graphicData>
        </a:graphic>
      </p:graphicFrame>
      <p:graphicFrame>
        <p:nvGraphicFramePr>
          <p:cNvPr id="3" name="Table 2">
            <a:extLst>
              <a:ext uri="{FF2B5EF4-FFF2-40B4-BE49-F238E27FC236}">
                <a16:creationId xmlns:a16="http://schemas.microsoft.com/office/drawing/2014/main" id="{4243CFF4-BACC-3148-6DA4-36524465D322}"/>
              </a:ext>
            </a:extLst>
          </p:cNvPr>
          <p:cNvGraphicFramePr>
            <a:graphicFrameLocks noGrp="1"/>
          </p:cNvGraphicFramePr>
          <p:nvPr>
            <p:extLst>
              <p:ext uri="{D42A27DB-BD31-4B8C-83A1-F6EECF244321}">
                <p14:modId xmlns:p14="http://schemas.microsoft.com/office/powerpoint/2010/main" val="2340329770"/>
              </p:ext>
            </p:extLst>
          </p:nvPr>
        </p:nvGraphicFramePr>
        <p:xfrm>
          <a:off x="609600" y="3123767"/>
          <a:ext cx="7704221" cy="685505"/>
        </p:xfrm>
        <a:graphic>
          <a:graphicData uri="http://schemas.openxmlformats.org/drawingml/2006/table">
            <a:tbl>
              <a:tblPr/>
              <a:tblGrid>
                <a:gridCol w="3469793">
                  <a:extLst>
                    <a:ext uri="{9D8B030D-6E8A-4147-A177-3AD203B41FA5}">
                      <a16:colId xmlns:a16="http://schemas.microsoft.com/office/drawing/2014/main" val="1008543296"/>
                    </a:ext>
                  </a:extLst>
                </a:gridCol>
                <a:gridCol w="1533896">
                  <a:extLst>
                    <a:ext uri="{9D8B030D-6E8A-4147-A177-3AD203B41FA5}">
                      <a16:colId xmlns:a16="http://schemas.microsoft.com/office/drawing/2014/main" val="1777680353"/>
                    </a:ext>
                  </a:extLst>
                </a:gridCol>
                <a:gridCol w="1463075">
                  <a:extLst>
                    <a:ext uri="{9D8B030D-6E8A-4147-A177-3AD203B41FA5}">
                      <a16:colId xmlns:a16="http://schemas.microsoft.com/office/drawing/2014/main" val="1102891992"/>
                    </a:ext>
                  </a:extLst>
                </a:gridCol>
                <a:gridCol w="1237457">
                  <a:extLst>
                    <a:ext uri="{9D8B030D-6E8A-4147-A177-3AD203B41FA5}">
                      <a16:colId xmlns:a16="http://schemas.microsoft.com/office/drawing/2014/main" val="1144872417"/>
                    </a:ext>
                  </a:extLst>
                </a:gridCol>
              </a:tblGrid>
              <a:tr h="441665">
                <a:tc>
                  <a:txBody>
                    <a:bodyPr/>
                    <a:lstStyle/>
                    <a:p>
                      <a:pPr algn="l"/>
                      <a:r>
                        <a:rPr lang="en-US" sz="1600" b="0" i="0" dirty="0">
                          <a:effectLst/>
                          <a:latin typeface="Arial Narrow" panose="020B0604020202020204" pitchFamily="34" charset="0"/>
                          <a:cs typeface="Arial Narrow" panose="020B0604020202020204" pitchFamily="34" charset="0"/>
                        </a:rPr>
                        <a:t>Overall cohort analysis</a:t>
                      </a:r>
                    </a:p>
                  </a:txBody>
                  <a:tcPr marL="0" marR="0" marT="0" marB="0" anchor="ctr">
                    <a:lnL>
                      <a:noFill/>
                    </a:lnL>
                    <a:lnR>
                      <a:noFill/>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a:r>
                        <a:rPr lang="en-US" sz="1600" b="0" i="0" dirty="0">
                          <a:effectLst/>
                          <a:latin typeface="Arial Narrow" panose="020B0604020202020204" pitchFamily="34" charset="0"/>
                          <a:cs typeface="Arial Narrow" panose="020B0604020202020204" pitchFamily="34" charset="0"/>
                        </a:rPr>
                        <a:t>85.8 (77.7; 91.8)</a:t>
                      </a:r>
                    </a:p>
                  </a:txBody>
                  <a:tcPr marL="0" marR="0" marT="0" marB="0" anchor="ctr">
                    <a:lnL>
                      <a:noFill/>
                    </a:lnL>
                    <a:lnR>
                      <a:noFill/>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a:r>
                        <a:rPr lang="en-US" sz="1600" b="0" i="0" dirty="0">
                          <a:effectLst/>
                          <a:latin typeface="Arial Narrow" panose="020B0604020202020204" pitchFamily="34" charset="0"/>
                          <a:cs typeface="Arial Narrow" panose="020B0604020202020204" pitchFamily="34" charset="0"/>
                        </a:rPr>
                        <a:t>68.1 (57.7; 77.3)</a:t>
                      </a:r>
                    </a:p>
                  </a:txBody>
                  <a:tcPr marL="0" marR="0" marT="0" marB="0" anchor="ctr">
                    <a:lnL>
                      <a:noFill/>
                    </a:lnL>
                    <a:lnR>
                      <a:noFill/>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a:r>
                        <a:rPr lang="en-US" sz="1600" b="0" i="0" dirty="0">
                          <a:effectLst/>
                          <a:latin typeface="Arial Narrow" panose="020B0604020202020204" pitchFamily="34" charset="0"/>
                          <a:cs typeface="Arial Narrow" panose="020B0604020202020204" pitchFamily="34" charset="0"/>
                        </a:rPr>
                        <a:t>2.73 (1.16;6.42)</a:t>
                      </a:r>
                    </a:p>
                  </a:txBody>
                  <a:tcPr marL="0" marR="0" marT="0" marB="0" anchor="ctr">
                    <a:lnL>
                      <a:noFill/>
                    </a:lnL>
                    <a:lnR>
                      <a:noFill/>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840997375"/>
                  </a:ext>
                </a:extLst>
              </a:tr>
              <a:tr h="240051">
                <a:tc>
                  <a:txBody>
                    <a:bodyPr/>
                    <a:lstStyle/>
                    <a:p>
                      <a:pPr algn="l"/>
                      <a:r>
                        <a:rPr lang="en-US" sz="1600" b="0" i="0" dirty="0">
                          <a:effectLst/>
                          <a:latin typeface="Arial Narrow" panose="020B0604020202020204" pitchFamily="34" charset="0"/>
                          <a:cs typeface="Arial Narrow" panose="020B0604020202020204" pitchFamily="34" charset="0"/>
                        </a:rPr>
                        <a:t>Sensitivity analysis adjudicating missing scans</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a:r>
                        <a:rPr lang="en-US" sz="1600" b="0" i="0" dirty="0">
                          <a:effectLst/>
                          <a:latin typeface="Arial Narrow" panose="020B0604020202020204" pitchFamily="34" charset="0"/>
                          <a:cs typeface="Arial Narrow" panose="020B0604020202020204" pitchFamily="34" charset="0"/>
                        </a:rPr>
                        <a:t>85.0 (76.9; 91.2)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a:r>
                        <a:rPr lang="en-US" sz="1600" b="0" i="0" dirty="0">
                          <a:effectLst/>
                          <a:latin typeface="Arial Narrow" panose="020B0604020202020204" pitchFamily="34" charset="0"/>
                          <a:cs typeface="Arial Narrow" panose="020B0604020202020204" pitchFamily="34" charset="0"/>
                        </a:rPr>
                        <a:t>72.2 (62.1; 80.2)</a:t>
                      </a:r>
                    </a:p>
                  </a:txBody>
                  <a:tcPr marL="0" marR="0" marT="0" marB="0" anchor="ctr">
                    <a:lnL>
                      <a:noFill/>
                    </a:lnL>
                    <a:lnR>
                      <a:noFill/>
                    </a:lnR>
                    <a:lnT>
                      <a:noFill/>
                    </a:lnT>
                    <a:lnB>
                      <a:noFill/>
                    </a:lnB>
                    <a:lnTlToBr w="12700" cmpd="sng">
                      <a:noFill/>
                      <a:prstDash val="solid"/>
                    </a:lnTlToBr>
                    <a:lnBlToTr w="12700" cmpd="sng">
                      <a:noFill/>
                      <a:prstDash val="solid"/>
                    </a:lnBlToTr>
                  </a:tcPr>
                </a:tc>
                <a:tc>
                  <a:txBody>
                    <a:bodyPr/>
                    <a:lstStyle/>
                    <a:p>
                      <a:pPr algn="l"/>
                      <a:r>
                        <a:rPr lang="en-US" sz="1600" b="0" i="0" dirty="0">
                          <a:effectLst/>
                          <a:latin typeface="Arial Narrow" panose="020B0604020202020204" pitchFamily="34" charset="0"/>
                          <a:cs typeface="Arial Narrow" panose="020B0604020202020204" pitchFamily="34" charset="0"/>
                        </a:rPr>
                        <a:t>2.19 (0.91;5.25)</a:t>
                      </a:r>
                    </a:p>
                  </a:txBody>
                  <a:tcPr marL="0" marR="0" marT="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16010513"/>
                  </a:ext>
                </a:extLst>
              </a:tr>
            </a:tbl>
          </a:graphicData>
        </a:graphic>
      </p:graphicFrame>
      <p:graphicFrame>
        <p:nvGraphicFramePr>
          <p:cNvPr id="4" name="Table 3">
            <a:extLst>
              <a:ext uri="{FF2B5EF4-FFF2-40B4-BE49-F238E27FC236}">
                <a16:creationId xmlns:a16="http://schemas.microsoft.com/office/drawing/2014/main" id="{1C37B9B6-F87D-F18B-B668-7415F43048A8}"/>
              </a:ext>
            </a:extLst>
          </p:cNvPr>
          <p:cNvGraphicFramePr>
            <a:graphicFrameLocks noGrp="1"/>
          </p:cNvGraphicFramePr>
          <p:nvPr>
            <p:extLst>
              <p:ext uri="{D42A27DB-BD31-4B8C-83A1-F6EECF244321}">
                <p14:modId xmlns:p14="http://schemas.microsoft.com/office/powerpoint/2010/main" val="3707547545"/>
              </p:ext>
            </p:extLst>
          </p:nvPr>
        </p:nvGraphicFramePr>
        <p:xfrm>
          <a:off x="609597" y="3922424"/>
          <a:ext cx="7897485" cy="487680"/>
        </p:xfrm>
        <a:graphic>
          <a:graphicData uri="http://schemas.openxmlformats.org/drawingml/2006/table">
            <a:tbl>
              <a:tblPr/>
              <a:tblGrid>
                <a:gridCol w="3457436">
                  <a:extLst>
                    <a:ext uri="{9D8B030D-6E8A-4147-A177-3AD203B41FA5}">
                      <a16:colId xmlns:a16="http://schemas.microsoft.com/office/drawing/2014/main" val="1008543296"/>
                    </a:ext>
                  </a:extLst>
                </a:gridCol>
                <a:gridCol w="1562668">
                  <a:extLst>
                    <a:ext uri="{9D8B030D-6E8A-4147-A177-3AD203B41FA5}">
                      <a16:colId xmlns:a16="http://schemas.microsoft.com/office/drawing/2014/main" val="1777680353"/>
                    </a:ext>
                  </a:extLst>
                </a:gridCol>
                <a:gridCol w="1446663">
                  <a:extLst>
                    <a:ext uri="{9D8B030D-6E8A-4147-A177-3AD203B41FA5}">
                      <a16:colId xmlns:a16="http://schemas.microsoft.com/office/drawing/2014/main" val="1102891992"/>
                    </a:ext>
                  </a:extLst>
                </a:gridCol>
                <a:gridCol w="1430718">
                  <a:extLst>
                    <a:ext uri="{9D8B030D-6E8A-4147-A177-3AD203B41FA5}">
                      <a16:colId xmlns:a16="http://schemas.microsoft.com/office/drawing/2014/main" val="1144872417"/>
                    </a:ext>
                  </a:extLst>
                </a:gridCol>
              </a:tblGrid>
              <a:tr h="435522">
                <a:tc>
                  <a:txBody>
                    <a:bodyPr/>
                    <a:lstStyle/>
                    <a:p>
                      <a:r>
                        <a:rPr lang="en-US" sz="1600" b="0" i="0" dirty="0">
                          <a:effectLst/>
                          <a:latin typeface="Arial Narrow" panose="020B0604020202020204" pitchFamily="34" charset="0"/>
                          <a:cs typeface="Arial Narrow" panose="020B0604020202020204" pitchFamily="34" charset="0"/>
                        </a:rPr>
                        <a:t>Intracerebral and/or intraventricular subgroup (N=47 AA, 37 4F-PCC)</a:t>
                      </a:r>
                    </a:p>
                  </a:txBody>
                  <a:tcPr marL="0" marR="0" marT="0" marB="0">
                    <a:lnL>
                      <a:noFill/>
                    </a:lnL>
                    <a:lnR>
                      <a:noFill/>
                    </a:lnR>
                    <a:lnT>
                      <a:noFill/>
                    </a:lnT>
                    <a:lnB>
                      <a:noFill/>
                    </a:lnB>
                  </a:tcPr>
                </a:tc>
                <a:tc>
                  <a:txBody>
                    <a:bodyPr/>
                    <a:lstStyle/>
                    <a:p>
                      <a:pPr algn="l"/>
                      <a:r>
                        <a:rPr lang="en-US" sz="1600" b="0" i="0" dirty="0">
                          <a:effectLst/>
                          <a:latin typeface="Arial Narrow" panose="020B0604020202020204" pitchFamily="34" charset="0"/>
                          <a:cs typeface="Arial Narrow" panose="020B0604020202020204" pitchFamily="34" charset="0"/>
                        </a:rPr>
                        <a:t>78.2 (69.1; 85.6)</a:t>
                      </a:r>
                    </a:p>
                  </a:txBody>
                  <a:tcPr marL="0" marR="0" marT="0" marB="0">
                    <a:lnL>
                      <a:noFill/>
                    </a:lnL>
                    <a:lnR>
                      <a:noFill/>
                    </a:lnR>
                    <a:lnT>
                      <a:noFill/>
                    </a:lnT>
                    <a:lnB>
                      <a:noFill/>
                    </a:lnB>
                  </a:tcPr>
                </a:tc>
                <a:tc>
                  <a:txBody>
                    <a:bodyPr/>
                    <a:lstStyle/>
                    <a:p>
                      <a:pPr algn="l"/>
                      <a:r>
                        <a:rPr lang="en-US" sz="1600" b="0" i="0" dirty="0">
                          <a:effectLst/>
                          <a:latin typeface="Arial Narrow" panose="020B0604020202020204" pitchFamily="34" charset="0"/>
                          <a:cs typeface="Arial Narrow" panose="020B0604020202020204" pitchFamily="34" charset="0"/>
                        </a:rPr>
                        <a:t>67.7 (57.4; 76.9)</a:t>
                      </a:r>
                    </a:p>
                  </a:txBody>
                  <a:tcPr marL="0" marR="0" marT="0" marB="0">
                    <a:lnL>
                      <a:noFill/>
                    </a:lnL>
                    <a:lnR>
                      <a:noFill/>
                    </a:lnR>
                    <a:lnT>
                      <a:noFill/>
                    </a:lnT>
                    <a:lnB>
                      <a:noFill/>
                    </a:lnB>
                  </a:tcPr>
                </a:tc>
                <a:tc>
                  <a:txBody>
                    <a:bodyPr/>
                    <a:lstStyle/>
                    <a:p>
                      <a:pPr algn="l"/>
                      <a:r>
                        <a:rPr lang="en-US" sz="1600" b="0" i="0" dirty="0">
                          <a:effectLst/>
                          <a:latin typeface="Arial Narrow" panose="020B0604020202020204" pitchFamily="34" charset="0"/>
                          <a:cs typeface="Arial Narrow" panose="020B0604020202020204" pitchFamily="34" charset="0"/>
                        </a:rPr>
                        <a:t>1.71 (0.36;8.11)</a:t>
                      </a:r>
                    </a:p>
                  </a:txBody>
                  <a:tcPr marL="0" marR="0" marT="0" marB="0">
                    <a:lnL>
                      <a:noFill/>
                    </a:lnL>
                    <a:lnR>
                      <a:noFill/>
                    </a:lnR>
                    <a:lnT>
                      <a:noFill/>
                    </a:lnT>
                    <a:lnB>
                      <a:noFill/>
                    </a:lnB>
                  </a:tcPr>
                </a:tc>
                <a:extLst>
                  <a:ext uri="{0D108BD9-81ED-4DB2-BD59-A6C34878D82A}">
                    <a16:rowId xmlns:a16="http://schemas.microsoft.com/office/drawing/2014/main" val="2328598354"/>
                  </a:ext>
                </a:extLst>
              </a:tr>
            </a:tbl>
          </a:graphicData>
        </a:graphic>
      </p:graphicFrame>
      <p:grpSp>
        <p:nvGrpSpPr>
          <p:cNvPr id="61" name="Group 60">
            <a:extLst>
              <a:ext uri="{FF2B5EF4-FFF2-40B4-BE49-F238E27FC236}">
                <a16:creationId xmlns:a16="http://schemas.microsoft.com/office/drawing/2014/main" id="{14049954-BBFB-0232-0938-06E74EE73291}"/>
              </a:ext>
            </a:extLst>
          </p:cNvPr>
          <p:cNvGrpSpPr/>
          <p:nvPr/>
        </p:nvGrpSpPr>
        <p:grpSpPr>
          <a:xfrm>
            <a:off x="8685137" y="3119859"/>
            <a:ext cx="2832978" cy="1431359"/>
            <a:chOff x="8685137" y="3119859"/>
            <a:chExt cx="2832978" cy="1431359"/>
          </a:xfrm>
        </p:grpSpPr>
        <p:cxnSp>
          <p:nvCxnSpPr>
            <p:cNvPr id="9" name="Straight Connector 8">
              <a:extLst>
                <a:ext uri="{FF2B5EF4-FFF2-40B4-BE49-F238E27FC236}">
                  <a16:creationId xmlns:a16="http://schemas.microsoft.com/office/drawing/2014/main" id="{48BC8430-762B-53BA-E6AD-88BEDBE035EA}"/>
                </a:ext>
              </a:extLst>
            </p:cNvPr>
            <p:cNvCxnSpPr/>
            <p:nvPr/>
          </p:nvCxnSpPr>
          <p:spPr>
            <a:xfrm>
              <a:off x="9008502" y="3119859"/>
              <a:ext cx="0" cy="14313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D68A9AE0-3C2C-C309-91CF-4BBCC4A1E534}"/>
                </a:ext>
              </a:extLst>
            </p:cNvPr>
            <p:cNvGrpSpPr/>
            <p:nvPr/>
          </p:nvGrpSpPr>
          <p:grpSpPr>
            <a:xfrm>
              <a:off x="8685137" y="4458918"/>
              <a:ext cx="2832978" cy="83156"/>
              <a:chOff x="8685137" y="4458918"/>
              <a:chExt cx="2832978" cy="83156"/>
            </a:xfrm>
          </p:grpSpPr>
          <p:sp>
            <p:nvSpPr>
              <p:cNvPr id="33" name="Freeform 32">
                <a:extLst>
                  <a:ext uri="{FF2B5EF4-FFF2-40B4-BE49-F238E27FC236}">
                    <a16:creationId xmlns:a16="http://schemas.microsoft.com/office/drawing/2014/main" id="{587B09D6-8B98-F84C-D5BB-A9A1BE01FA09}"/>
                  </a:ext>
                </a:extLst>
              </p:cNvPr>
              <p:cNvSpPr/>
              <p:nvPr/>
            </p:nvSpPr>
            <p:spPr>
              <a:xfrm>
                <a:off x="8685137" y="4465597"/>
                <a:ext cx="2832978" cy="76477"/>
              </a:xfrm>
              <a:custGeom>
                <a:avLst/>
                <a:gdLst>
                  <a:gd name="connsiteX0" fmla="*/ 2832978 w 2832978"/>
                  <a:gd name="connsiteY0" fmla="*/ 76477 h 76477"/>
                  <a:gd name="connsiteX1" fmla="*/ 2832978 w 2832978"/>
                  <a:gd name="connsiteY1" fmla="*/ 0 h 76477"/>
                  <a:gd name="connsiteX2" fmla="*/ 0 w 2832978"/>
                  <a:gd name="connsiteY2" fmla="*/ 0 h 76477"/>
                  <a:gd name="connsiteX3" fmla="*/ 0 w 2832978"/>
                  <a:gd name="connsiteY3" fmla="*/ 69827 h 76477"/>
                </a:gdLst>
                <a:ahLst/>
                <a:cxnLst>
                  <a:cxn ang="0">
                    <a:pos x="connsiteX0" y="connsiteY0"/>
                  </a:cxn>
                  <a:cxn ang="0">
                    <a:pos x="connsiteX1" y="connsiteY1"/>
                  </a:cxn>
                  <a:cxn ang="0">
                    <a:pos x="connsiteX2" y="connsiteY2"/>
                  </a:cxn>
                  <a:cxn ang="0">
                    <a:pos x="connsiteX3" y="connsiteY3"/>
                  </a:cxn>
                </a:cxnLst>
                <a:rect l="l" t="t" r="r" b="b"/>
                <a:pathLst>
                  <a:path w="2832978" h="76477">
                    <a:moveTo>
                      <a:pt x="2832978" y="76477"/>
                    </a:moveTo>
                    <a:lnTo>
                      <a:pt x="2832978" y="0"/>
                    </a:lnTo>
                    <a:lnTo>
                      <a:pt x="0" y="0"/>
                    </a:lnTo>
                    <a:lnTo>
                      <a:pt x="0" y="69827"/>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820B40CD-31CF-627F-FAE7-107616D388A2}"/>
                  </a:ext>
                </a:extLst>
              </p:cNvPr>
              <p:cNvGrpSpPr/>
              <p:nvPr/>
            </p:nvGrpSpPr>
            <p:grpSpPr>
              <a:xfrm>
                <a:off x="9646283" y="4458918"/>
                <a:ext cx="914400" cy="83156"/>
                <a:chOff x="9646283" y="4458918"/>
                <a:chExt cx="914400" cy="152990"/>
              </a:xfrm>
            </p:grpSpPr>
            <p:cxnSp>
              <p:nvCxnSpPr>
                <p:cNvPr id="41" name="Straight Connector 40">
                  <a:extLst>
                    <a:ext uri="{FF2B5EF4-FFF2-40B4-BE49-F238E27FC236}">
                      <a16:creationId xmlns:a16="http://schemas.microsoft.com/office/drawing/2014/main" id="{05A76504-FE09-DB10-FDE9-7B691D94991F}"/>
                    </a:ext>
                  </a:extLst>
                </p:cNvPr>
                <p:cNvCxnSpPr>
                  <a:cxnSpLocks/>
                </p:cNvCxnSpPr>
                <p:nvPr/>
              </p:nvCxnSpPr>
              <p:spPr>
                <a:xfrm>
                  <a:off x="10560683" y="4458918"/>
                  <a:ext cx="0" cy="1529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538D0C9-C1A8-DD90-17B7-E04309D1ECDE}"/>
                    </a:ext>
                  </a:extLst>
                </p:cNvPr>
                <p:cNvCxnSpPr>
                  <a:cxnSpLocks/>
                </p:cNvCxnSpPr>
                <p:nvPr/>
              </p:nvCxnSpPr>
              <p:spPr>
                <a:xfrm>
                  <a:off x="9646283" y="4458918"/>
                  <a:ext cx="0" cy="1529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grpSp>
      <p:grpSp>
        <p:nvGrpSpPr>
          <p:cNvPr id="59" name="Group 58">
            <a:extLst>
              <a:ext uri="{FF2B5EF4-FFF2-40B4-BE49-F238E27FC236}">
                <a16:creationId xmlns:a16="http://schemas.microsoft.com/office/drawing/2014/main" id="{A58129DE-2BB4-549C-0168-5A9127B82F79}"/>
              </a:ext>
            </a:extLst>
          </p:cNvPr>
          <p:cNvGrpSpPr/>
          <p:nvPr/>
        </p:nvGrpSpPr>
        <p:grpSpPr>
          <a:xfrm>
            <a:off x="8564931" y="4518519"/>
            <a:ext cx="3064618" cy="310247"/>
            <a:chOff x="8564931" y="4518519"/>
            <a:chExt cx="3064618" cy="310247"/>
          </a:xfrm>
        </p:grpSpPr>
        <p:sp>
          <p:nvSpPr>
            <p:cNvPr id="45" name="TextBox 44">
              <a:extLst>
                <a:ext uri="{FF2B5EF4-FFF2-40B4-BE49-F238E27FC236}">
                  <a16:creationId xmlns:a16="http://schemas.microsoft.com/office/drawing/2014/main" id="{E259A0B0-20A6-9BDA-C741-7F7B22290967}"/>
                </a:ext>
              </a:extLst>
            </p:cNvPr>
            <p:cNvSpPr txBox="1"/>
            <p:nvPr/>
          </p:nvSpPr>
          <p:spPr>
            <a:xfrm>
              <a:off x="8564931" y="4518520"/>
              <a:ext cx="249362" cy="307777"/>
            </a:xfrm>
            <a:prstGeom prst="rect">
              <a:avLst/>
            </a:prstGeom>
            <a:noFill/>
          </p:spPr>
          <p:txBody>
            <a:bodyPr wrap="square">
              <a:spAutoFit/>
            </a:bodyPr>
            <a:lstStyle/>
            <a:p>
              <a:r>
                <a:rPr lang="en-US" sz="1400" dirty="0">
                  <a:solidFill>
                    <a:schemeClr val="tx1"/>
                  </a:solidFill>
                  <a:latin typeface="Arial Narrow" panose="020B0604020202020204" pitchFamily="34" charset="0"/>
                  <a:cs typeface="Arial Narrow" panose="020B0604020202020204" pitchFamily="34" charset="0"/>
                </a:rPr>
                <a:t>0</a:t>
              </a:r>
              <a:endParaRPr lang="en-US" sz="1400" dirty="0"/>
            </a:p>
          </p:txBody>
        </p:sp>
        <p:sp>
          <p:nvSpPr>
            <p:cNvPr id="46" name="TextBox 45">
              <a:extLst>
                <a:ext uri="{FF2B5EF4-FFF2-40B4-BE49-F238E27FC236}">
                  <a16:creationId xmlns:a16="http://schemas.microsoft.com/office/drawing/2014/main" id="{88D7C6C9-ED08-5330-8637-54DF631CB071}"/>
                </a:ext>
              </a:extLst>
            </p:cNvPr>
            <p:cNvSpPr txBox="1"/>
            <p:nvPr/>
          </p:nvSpPr>
          <p:spPr>
            <a:xfrm>
              <a:off x="8876251" y="4520729"/>
              <a:ext cx="249362" cy="307777"/>
            </a:xfrm>
            <a:prstGeom prst="rect">
              <a:avLst/>
            </a:prstGeom>
            <a:noFill/>
          </p:spPr>
          <p:txBody>
            <a:bodyPr wrap="square">
              <a:spAutoFit/>
            </a:bodyPr>
            <a:lstStyle/>
            <a:p>
              <a:r>
                <a:rPr lang="en-US" sz="1400" dirty="0">
                  <a:solidFill>
                    <a:schemeClr val="tx1"/>
                  </a:solidFill>
                  <a:latin typeface="Arial Narrow" panose="020B0604020202020204" pitchFamily="34" charset="0"/>
                  <a:cs typeface="Arial Narrow" panose="020B0604020202020204" pitchFamily="34" charset="0"/>
                </a:rPr>
                <a:t>1</a:t>
              </a:r>
              <a:endParaRPr lang="en-US" sz="1400" dirty="0"/>
            </a:p>
          </p:txBody>
        </p:sp>
        <p:sp>
          <p:nvSpPr>
            <p:cNvPr id="47" name="TextBox 46">
              <a:extLst>
                <a:ext uri="{FF2B5EF4-FFF2-40B4-BE49-F238E27FC236}">
                  <a16:creationId xmlns:a16="http://schemas.microsoft.com/office/drawing/2014/main" id="{1566DDD7-DF2C-0726-6A57-AD15DE27C40C}"/>
                </a:ext>
              </a:extLst>
            </p:cNvPr>
            <p:cNvSpPr txBox="1"/>
            <p:nvPr/>
          </p:nvSpPr>
          <p:spPr>
            <a:xfrm>
              <a:off x="9509919" y="4520989"/>
              <a:ext cx="249362" cy="307777"/>
            </a:xfrm>
            <a:prstGeom prst="rect">
              <a:avLst/>
            </a:prstGeom>
            <a:noFill/>
          </p:spPr>
          <p:txBody>
            <a:bodyPr wrap="square">
              <a:spAutoFit/>
            </a:bodyPr>
            <a:lstStyle/>
            <a:p>
              <a:r>
                <a:rPr lang="en-US" sz="1400" dirty="0">
                  <a:solidFill>
                    <a:schemeClr val="tx1"/>
                  </a:solidFill>
                  <a:latin typeface="Arial Narrow" panose="020B0604020202020204" pitchFamily="34" charset="0"/>
                  <a:cs typeface="Arial Narrow" panose="020B0604020202020204" pitchFamily="34" charset="0"/>
                </a:rPr>
                <a:t>3</a:t>
              </a:r>
              <a:endParaRPr lang="en-US" sz="1400" dirty="0"/>
            </a:p>
          </p:txBody>
        </p:sp>
        <p:sp>
          <p:nvSpPr>
            <p:cNvPr id="48" name="TextBox 47">
              <a:extLst>
                <a:ext uri="{FF2B5EF4-FFF2-40B4-BE49-F238E27FC236}">
                  <a16:creationId xmlns:a16="http://schemas.microsoft.com/office/drawing/2014/main" id="{89B5F5C2-0237-E844-3C2F-70E887FE99EA}"/>
                </a:ext>
              </a:extLst>
            </p:cNvPr>
            <p:cNvSpPr txBox="1"/>
            <p:nvPr/>
          </p:nvSpPr>
          <p:spPr>
            <a:xfrm>
              <a:off x="10435406" y="4518520"/>
              <a:ext cx="249362" cy="307777"/>
            </a:xfrm>
            <a:prstGeom prst="rect">
              <a:avLst/>
            </a:prstGeom>
            <a:noFill/>
          </p:spPr>
          <p:txBody>
            <a:bodyPr wrap="square">
              <a:spAutoFit/>
            </a:bodyPr>
            <a:lstStyle/>
            <a:p>
              <a:r>
                <a:rPr lang="en-US" sz="1400" dirty="0">
                  <a:solidFill>
                    <a:schemeClr val="tx1"/>
                  </a:solidFill>
                  <a:latin typeface="Arial Narrow" panose="020B0604020202020204" pitchFamily="34" charset="0"/>
                  <a:cs typeface="Arial Narrow" panose="020B0604020202020204" pitchFamily="34" charset="0"/>
                </a:rPr>
                <a:t>6</a:t>
              </a:r>
              <a:endParaRPr lang="en-US" sz="1400" dirty="0"/>
            </a:p>
          </p:txBody>
        </p:sp>
        <p:sp>
          <p:nvSpPr>
            <p:cNvPr id="49" name="TextBox 48">
              <a:extLst>
                <a:ext uri="{FF2B5EF4-FFF2-40B4-BE49-F238E27FC236}">
                  <a16:creationId xmlns:a16="http://schemas.microsoft.com/office/drawing/2014/main" id="{735CC4A1-CDFD-624A-F86F-77B7EC855A0B}"/>
                </a:ext>
              </a:extLst>
            </p:cNvPr>
            <p:cNvSpPr txBox="1"/>
            <p:nvPr/>
          </p:nvSpPr>
          <p:spPr>
            <a:xfrm>
              <a:off x="11380187" y="4518519"/>
              <a:ext cx="249362" cy="307777"/>
            </a:xfrm>
            <a:prstGeom prst="rect">
              <a:avLst/>
            </a:prstGeom>
            <a:noFill/>
          </p:spPr>
          <p:txBody>
            <a:bodyPr wrap="square">
              <a:spAutoFit/>
            </a:bodyPr>
            <a:lstStyle/>
            <a:p>
              <a:r>
                <a:rPr lang="en-US" sz="1400" dirty="0">
                  <a:solidFill>
                    <a:schemeClr val="tx1"/>
                  </a:solidFill>
                  <a:latin typeface="Arial Narrow" panose="020B0604020202020204" pitchFamily="34" charset="0"/>
                  <a:cs typeface="Arial Narrow" panose="020B0604020202020204" pitchFamily="34" charset="0"/>
                </a:rPr>
                <a:t>9</a:t>
              </a:r>
              <a:endParaRPr lang="en-US" sz="1400" dirty="0"/>
            </a:p>
          </p:txBody>
        </p:sp>
      </p:grpSp>
      <p:grpSp>
        <p:nvGrpSpPr>
          <p:cNvPr id="62" name="Group 61">
            <a:extLst>
              <a:ext uri="{FF2B5EF4-FFF2-40B4-BE49-F238E27FC236}">
                <a16:creationId xmlns:a16="http://schemas.microsoft.com/office/drawing/2014/main" id="{F8E1936A-5EAE-58BE-DC01-5BCB74ADBDDA}"/>
              </a:ext>
            </a:extLst>
          </p:cNvPr>
          <p:cNvGrpSpPr/>
          <p:nvPr/>
        </p:nvGrpSpPr>
        <p:grpSpPr>
          <a:xfrm>
            <a:off x="7569290" y="4924839"/>
            <a:ext cx="2866116" cy="0"/>
            <a:chOff x="7569290" y="4924839"/>
            <a:chExt cx="2866116" cy="0"/>
          </a:xfrm>
        </p:grpSpPr>
        <p:cxnSp>
          <p:nvCxnSpPr>
            <p:cNvPr id="51" name="Straight Arrow Connector 50">
              <a:extLst>
                <a:ext uri="{FF2B5EF4-FFF2-40B4-BE49-F238E27FC236}">
                  <a16:creationId xmlns:a16="http://schemas.microsoft.com/office/drawing/2014/main" id="{85F6A70E-E6D8-F7AA-1BAF-78752C20D63B}"/>
                </a:ext>
              </a:extLst>
            </p:cNvPr>
            <p:cNvCxnSpPr/>
            <p:nvPr/>
          </p:nvCxnSpPr>
          <p:spPr>
            <a:xfrm>
              <a:off x="9064337" y="4924839"/>
              <a:ext cx="137106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522FC86A-6EA9-5CAE-2F5A-432D11A760D6}"/>
                </a:ext>
              </a:extLst>
            </p:cNvPr>
            <p:cNvCxnSpPr>
              <a:cxnSpLocks/>
            </p:cNvCxnSpPr>
            <p:nvPr/>
          </p:nvCxnSpPr>
          <p:spPr>
            <a:xfrm flipH="1">
              <a:off x="7569290" y="4924839"/>
              <a:ext cx="1371069"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38B245AD-59F5-6C6D-9574-3D3AC9530C0E}"/>
              </a:ext>
            </a:extLst>
          </p:cNvPr>
          <p:cNvGrpSpPr/>
          <p:nvPr/>
        </p:nvGrpSpPr>
        <p:grpSpPr>
          <a:xfrm>
            <a:off x="9064337" y="3254115"/>
            <a:ext cx="1599230" cy="152990"/>
            <a:chOff x="9064337" y="3254115"/>
            <a:chExt cx="1599230" cy="152990"/>
          </a:xfrm>
          <a:solidFill>
            <a:schemeClr val="tx1"/>
          </a:solidFill>
        </p:grpSpPr>
        <p:grpSp>
          <p:nvGrpSpPr>
            <p:cNvPr id="29" name="Group 28">
              <a:extLst>
                <a:ext uri="{FF2B5EF4-FFF2-40B4-BE49-F238E27FC236}">
                  <a16:creationId xmlns:a16="http://schemas.microsoft.com/office/drawing/2014/main" id="{BBE47550-1C29-485E-FE2C-BB087E06536B}"/>
                </a:ext>
              </a:extLst>
            </p:cNvPr>
            <p:cNvGrpSpPr/>
            <p:nvPr/>
          </p:nvGrpSpPr>
          <p:grpSpPr>
            <a:xfrm>
              <a:off x="9064337" y="3254115"/>
              <a:ext cx="1599230" cy="152990"/>
              <a:chOff x="8776855" y="4146839"/>
              <a:chExt cx="2411661" cy="155864"/>
            </a:xfrm>
            <a:grpFill/>
          </p:grpSpPr>
          <p:cxnSp>
            <p:nvCxnSpPr>
              <p:cNvPr id="30" name="Straight Connector 29">
                <a:extLst>
                  <a:ext uri="{FF2B5EF4-FFF2-40B4-BE49-F238E27FC236}">
                    <a16:creationId xmlns:a16="http://schemas.microsoft.com/office/drawing/2014/main" id="{A40ECDDC-CE52-01B4-82D7-12F1D51E88C4}"/>
                  </a:ext>
                </a:extLst>
              </p:cNvPr>
              <p:cNvCxnSpPr>
                <a:cxnSpLocks/>
              </p:cNvCxnSpPr>
              <p:nvPr/>
            </p:nvCxnSpPr>
            <p:spPr>
              <a:xfrm>
                <a:off x="8780319" y="4224771"/>
                <a:ext cx="2405495"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9AB1FF6-DF34-2915-BB99-A6B65605734C}"/>
                  </a:ext>
                </a:extLst>
              </p:cNvPr>
              <p:cNvCxnSpPr>
                <a:cxnSpLocks/>
              </p:cNvCxnSpPr>
              <p:nvPr/>
            </p:nvCxnSpPr>
            <p:spPr>
              <a:xfrm>
                <a:off x="11188516" y="4146839"/>
                <a:ext cx="0" cy="155864"/>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10F1190-3AB0-10D5-7D74-41B5DB1F6741}"/>
                  </a:ext>
                </a:extLst>
              </p:cNvPr>
              <p:cNvCxnSpPr>
                <a:cxnSpLocks/>
              </p:cNvCxnSpPr>
              <p:nvPr/>
            </p:nvCxnSpPr>
            <p:spPr>
              <a:xfrm>
                <a:off x="8776855" y="4146839"/>
                <a:ext cx="0" cy="155864"/>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3" name="Rectangle 52">
              <a:extLst>
                <a:ext uri="{FF2B5EF4-FFF2-40B4-BE49-F238E27FC236}">
                  <a16:creationId xmlns:a16="http://schemas.microsoft.com/office/drawing/2014/main" id="{16F33A1F-0C0C-1E1F-87C1-2BCD5035B1B4}"/>
                </a:ext>
              </a:extLst>
            </p:cNvPr>
            <p:cNvSpPr/>
            <p:nvPr/>
          </p:nvSpPr>
          <p:spPr>
            <a:xfrm>
              <a:off x="9405257" y="3282181"/>
              <a:ext cx="90411" cy="9041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822DA15B-3EFA-72C3-6501-98AAFF4BFB8C}"/>
              </a:ext>
            </a:extLst>
          </p:cNvPr>
          <p:cNvGrpSpPr/>
          <p:nvPr/>
        </p:nvGrpSpPr>
        <p:grpSpPr>
          <a:xfrm>
            <a:off x="8797969" y="3954059"/>
            <a:ext cx="2411661" cy="152990"/>
            <a:chOff x="8797969" y="3954059"/>
            <a:chExt cx="2411661" cy="152990"/>
          </a:xfrm>
          <a:solidFill>
            <a:schemeClr val="tx1"/>
          </a:solidFill>
        </p:grpSpPr>
        <p:grpSp>
          <p:nvGrpSpPr>
            <p:cNvPr id="20" name="Group 19">
              <a:extLst>
                <a:ext uri="{FF2B5EF4-FFF2-40B4-BE49-F238E27FC236}">
                  <a16:creationId xmlns:a16="http://schemas.microsoft.com/office/drawing/2014/main" id="{98A5FE9F-6672-78CD-B229-B7D913F771BA}"/>
                </a:ext>
              </a:extLst>
            </p:cNvPr>
            <p:cNvGrpSpPr/>
            <p:nvPr/>
          </p:nvGrpSpPr>
          <p:grpSpPr>
            <a:xfrm>
              <a:off x="8797969" y="3954059"/>
              <a:ext cx="2411661" cy="152990"/>
              <a:chOff x="8776855" y="4146839"/>
              <a:chExt cx="2411661" cy="155864"/>
            </a:xfrm>
            <a:grpFill/>
          </p:grpSpPr>
          <p:cxnSp>
            <p:nvCxnSpPr>
              <p:cNvPr id="16" name="Straight Connector 15">
                <a:extLst>
                  <a:ext uri="{FF2B5EF4-FFF2-40B4-BE49-F238E27FC236}">
                    <a16:creationId xmlns:a16="http://schemas.microsoft.com/office/drawing/2014/main" id="{6FA77880-58BC-0149-EEB7-76DD541C4E22}"/>
                  </a:ext>
                </a:extLst>
              </p:cNvPr>
              <p:cNvCxnSpPr>
                <a:cxnSpLocks/>
              </p:cNvCxnSpPr>
              <p:nvPr/>
            </p:nvCxnSpPr>
            <p:spPr>
              <a:xfrm>
                <a:off x="8780319" y="4224771"/>
                <a:ext cx="2405495"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D31D7CC-FD9A-ED1B-A79C-86DBD213396B}"/>
                  </a:ext>
                </a:extLst>
              </p:cNvPr>
              <p:cNvCxnSpPr>
                <a:cxnSpLocks/>
              </p:cNvCxnSpPr>
              <p:nvPr/>
            </p:nvCxnSpPr>
            <p:spPr>
              <a:xfrm>
                <a:off x="11188516" y="4146839"/>
                <a:ext cx="0" cy="155864"/>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52A8571-A750-284D-80AC-A8101354B409}"/>
                  </a:ext>
                </a:extLst>
              </p:cNvPr>
              <p:cNvCxnSpPr>
                <a:cxnSpLocks/>
              </p:cNvCxnSpPr>
              <p:nvPr/>
            </p:nvCxnSpPr>
            <p:spPr>
              <a:xfrm>
                <a:off x="8776855" y="4146839"/>
                <a:ext cx="0" cy="155864"/>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4" name="Rectangle 53">
              <a:extLst>
                <a:ext uri="{FF2B5EF4-FFF2-40B4-BE49-F238E27FC236}">
                  <a16:creationId xmlns:a16="http://schemas.microsoft.com/office/drawing/2014/main" id="{91132AD6-C76B-E545-5CB1-952408A2E026}"/>
                </a:ext>
              </a:extLst>
            </p:cNvPr>
            <p:cNvSpPr/>
            <p:nvPr/>
          </p:nvSpPr>
          <p:spPr>
            <a:xfrm>
              <a:off x="9138928" y="3980951"/>
              <a:ext cx="90411" cy="9041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CD87360F-D997-4095-7C10-632BDF256400}"/>
              </a:ext>
            </a:extLst>
          </p:cNvPr>
          <p:cNvGrpSpPr/>
          <p:nvPr/>
        </p:nvGrpSpPr>
        <p:grpSpPr>
          <a:xfrm>
            <a:off x="8970179" y="3600276"/>
            <a:ext cx="1404106" cy="152990"/>
            <a:chOff x="8970179" y="3600276"/>
            <a:chExt cx="1404106" cy="152990"/>
          </a:xfrm>
          <a:solidFill>
            <a:schemeClr val="tx1"/>
          </a:solidFill>
        </p:grpSpPr>
        <p:grpSp>
          <p:nvGrpSpPr>
            <p:cNvPr id="25" name="Group 24">
              <a:extLst>
                <a:ext uri="{FF2B5EF4-FFF2-40B4-BE49-F238E27FC236}">
                  <a16:creationId xmlns:a16="http://schemas.microsoft.com/office/drawing/2014/main" id="{8FA22DFD-9061-327C-E82A-CDFF1AE2B9B5}"/>
                </a:ext>
              </a:extLst>
            </p:cNvPr>
            <p:cNvGrpSpPr/>
            <p:nvPr/>
          </p:nvGrpSpPr>
          <p:grpSpPr>
            <a:xfrm>
              <a:off x="8970179" y="3600276"/>
              <a:ext cx="1404106" cy="152990"/>
              <a:chOff x="8776855" y="4146839"/>
              <a:chExt cx="2411661" cy="155864"/>
            </a:xfrm>
            <a:grpFill/>
          </p:grpSpPr>
          <p:cxnSp>
            <p:nvCxnSpPr>
              <p:cNvPr id="26" name="Straight Connector 25">
                <a:extLst>
                  <a:ext uri="{FF2B5EF4-FFF2-40B4-BE49-F238E27FC236}">
                    <a16:creationId xmlns:a16="http://schemas.microsoft.com/office/drawing/2014/main" id="{17B1D444-9F70-3F60-7C79-F396D41608FA}"/>
                  </a:ext>
                </a:extLst>
              </p:cNvPr>
              <p:cNvCxnSpPr>
                <a:cxnSpLocks/>
              </p:cNvCxnSpPr>
              <p:nvPr/>
            </p:nvCxnSpPr>
            <p:spPr>
              <a:xfrm>
                <a:off x="8780319" y="4224771"/>
                <a:ext cx="2405495"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70861114-1F0A-955B-CDB9-418F818DFD3A}"/>
                  </a:ext>
                </a:extLst>
              </p:cNvPr>
              <p:cNvCxnSpPr>
                <a:cxnSpLocks/>
              </p:cNvCxnSpPr>
              <p:nvPr/>
            </p:nvCxnSpPr>
            <p:spPr>
              <a:xfrm>
                <a:off x="11188516" y="4146839"/>
                <a:ext cx="0" cy="155864"/>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8B1458F-EA9D-976E-A5D1-0DE3BDCD7F93}"/>
                  </a:ext>
                </a:extLst>
              </p:cNvPr>
              <p:cNvCxnSpPr>
                <a:cxnSpLocks/>
              </p:cNvCxnSpPr>
              <p:nvPr/>
            </p:nvCxnSpPr>
            <p:spPr>
              <a:xfrm>
                <a:off x="8776855" y="4146839"/>
                <a:ext cx="0" cy="155864"/>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Rectangle 54">
              <a:extLst>
                <a:ext uri="{FF2B5EF4-FFF2-40B4-BE49-F238E27FC236}">
                  <a16:creationId xmlns:a16="http://schemas.microsoft.com/office/drawing/2014/main" id="{EAA6150C-68F5-EF63-BCAE-D2DC98956F6A}"/>
                </a:ext>
              </a:extLst>
            </p:cNvPr>
            <p:cNvSpPr/>
            <p:nvPr/>
          </p:nvSpPr>
          <p:spPr>
            <a:xfrm>
              <a:off x="9297503" y="3637799"/>
              <a:ext cx="90411" cy="90411"/>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4" name="Picture 63" descr="A picture containing text, receipt, line, screenshot&#10;&#10;Description automatically generated">
            <a:extLst>
              <a:ext uri="{FF2B5EF4-FFF2-40B4-BE49-F238E27FC236}">
                <a16:creationId xmlns:a16="http://schemas.microsoft.com/office/drawing/2014/main" id="{B9ACDDB6-78B0-22B2-2A4A-A27E6BD7EB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677" y="1878867"/>
            <a:ext cx="11233522" cy="3803476"/>
          </a:xfrm>
          <a:prstGeom prst="rect">
            <a:avLst/>
          </a:prstGeom>
        </p:spPr>
      </p:pic>
    </p:spTree>
    <p:extLst>
      <p:ext uri="{BB962C8B-B14F-4D97-AF65-F5344CB8AC3E}">
        <p14:creationId xmlns:p14="http://schemas.microsoft.com/office/powerpoint/2010/main" val="376888960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7115B-BF03-2F06-3396-F70991476083}"/>
              </a:ext>
            </a:extLst>
          </p:cNvPr>
          <p:cNvSpPr>
            <a:spLocks noGrp="1"/>
          </p:cNvSpPr>
          <p:nvPr>
            <p:ph type="title"/>
          </p:nvPr>
        </p:nvSpPr>
        <p:spPr>
          <a:xfrm>
            <a:off x="609600" y="199505"/>
            <a:ext cx="3641124" cy="5855306"/>
          </a:xfrm>
        </p:spPr>
        <p:txBody>
          <a:bodyPr/>
          <a:lstStyle/>
          <a:p>
            <a:r>
              <a:rPr lang="en-US" dirty="0"/>
              <a:t>Hematoma Expansion in ICH Real-World Management</a:t>
            </a:r>
          </a:p>
        </p:txBody>
      </p:sp>
      <p:sp>
        <p:nvSpPr>
          <p:cNvPr id="7" name="Footer Placeholder 6">
            <a:extLst>
              <a:ext uri="{FF2B5EF4-FFF2-40B4-BE49-F238E27FC236}">
                <a16:creationId xmlns:a16="http://schemas.microsoft.com/office/drawing/2014/main" id="{9A93E906-6A03-0EA7-754D-B05073DD304A}"/>
              </a:ext>
            </a:extLst>
          </p:cNvPr>
          <p:cNvSpPr>
            <a:spLocks noGrp="1"/>
          </p:cNvSpPr>
          <p:nvPr>
            <p:ph type="ftr" sz="quarter" idx="3"/>
          </p:nvPr>
        </p:nvSpPr>
        <p:spPr/>
        <p:txBody>
          <a:bodyPr/>
          <a:lstStyle/>
          <a:p>
            <a:r>
              <a:rPr lang="en-US" dirty="0">
                <a:solidFill>
                  <a:srgbClr val="898989"/>
                </a:solidFill>
                <a:latin typeface="Arial" panose="020B0604020202020204" pitchFamily="34" charset="0"/>
                <a:cs typeface="Arial" panose="020B0604020202020204" pitchFamily="34" charset="0"/>
              </a:rPr>
              <a:t>Huttner HB, et al. </a:t>
            </a:r>
            <a:r>
              <a:rPr lang="en-US" i="1" dirty="0">
                <a:solidFill>
                  <a:srgbClr val="898989"/>
                </a:solidFill>
                <a:latin typeface="Arial" panose="020B0604020202020204" pitchFamily="34" charset="0"/>
                <a:cs typeface="Arial" panose="020B0604020202020204" pitchFamily="34" charset="0"/>
              </a:rPr>
              <a:t>Stroke</a:t>
            </a:r>
            <a:r>
              <a:rPr lang="en-US" dirty="0">
                <a:solidFill>
                  <a:srgbClr val="898989"/>
                </a:solidFill>
                <a:latin typeface="Arial" panose="020B0604020202020204" pitchFamily="34" charset="0"/>
                <a:cs typeface="Arial" panose="020B0604020202020204" pitchFamily="34" charset="0"/>
              </a:rPr>
              <a:t>. 2022;53(2):532-543.</a:t>
            </a:r>
            <a:endParaRPr lang="en-US" sz="1100" b="1" dirty="0">
              <a:solidFill>
                <a:srgbClr val="898989"/>
              </a:solidFill>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968B4479-331A-FB11-A278-D6CAA7820E21}"/>
              </a:ext>
            </a:extLst>
          </p:cNvPr>
          <p:cNvGrpSpPr/>
          <p:nvPr/>
        </p:nvGrpSpPr>
        <p:grpSpPr>
          <a:xfrm>
            <a:off x="4463257" y="925599"/>
            <a:ext cx="7343776" cy="5129212"/>
            <a:chOff x="4516266" y="845280"/>
            <a:chExt cx="7343776" cy="5129212"/>
          </a:xfrm>
        </p:grpSpPr>
        <p:pic>
          <p:nvPicPr>
            <p:cNvPr id="11" name="Main graphic">
              <a:extLst>
                <a:ext uri="{FF2B5EF4-FFF2-40B4-BE49-F238E27FC236}">
                  <a16:creationId xmlns:a16="http://schemas.microsoft.com/office/drawing/2014/main" id="{317F51EA-72FB-6BBA-67B3-5017F63EA3AE}"/>
                </a:ext>
              </a:extLst>
            </p:cNvPr>
            <p:cNvPicPr>
              <a:picLocks/>
            </p:cNvPicPr>
            <p:nvPr/>
          </p:nvPicPr>
          <p:blipFill>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p:blipFill>
          <p:spPr>
            <a:xfrm>
              <a:off x="4516266" y="845280"/>
              <a:ext cx="7343775" cy="5129212"/>
            </a:xfrm>
            <a:prstGeom prst="rect">
              <a:avLst/>
            </a:prstGeom>
            <a:ln>
              <a:noFill/>
            </a:ln>
          </p:spPr>
        </p:pic>
        <p:sp>
          <p:nvSpPr>
            <p:cNvPr id="12" name="TextBox 11">
              <a:extLst>
                <a:ext uri="{FF2B5EF4-FFF2-40B4-BE49-F238E27FC236}">
                  <a16:creationId xmlns:a16="http://schemas.microsoft.com/office/drawing/2014/main" id="{24817CC9-308B-EF75-E8D6-24E721F1E5E1}"/>
                </a:ext>
              </a:extLst>
            </p:cNvPr>
            <p:cNvSpPr txBox="1"/>
            <p:nvPr/>
          </p:nvSpPr>
          <p:spPr>
            <a:xfrm>
              <a:off x="9794632" y="4032738"/>
              <a:ext cx="2065410" cy="562708"/>
            </a:xfrm>
            <a:prstGeom prst="rect">
              <a:avLst/>
            </a:prstGeom>
            <a:solidFill>
              <a:srgbClr val="04573B"/>
            </a:solidFill>
          </p:spPr>
          <p:txBody>
            <a:bodyPr wrap="square" lIns="0" tIns="0" rIns="0" bIns="0" rtlCol="0" anchor="ctr">
              <a:noAutofit/>
            </a:bodyPr>
            <a:lstStyle/>
            <a:p>
              <a:pPr algn="ctr"/>
              <a:r>
                <a:rPr lang="en-US" sz="2200" b="1" dirty="0">
                  <a:solidFill>
                    <a:schemeClr val="bg1"/>
                  </a:solidFill>
                </a:rPr>
                <a:t>21 %</a:t>
              </a:r>
            </a:p>
          </p:txBody>
        </p:sp>
        <p:sp>
          <p:nvSpPr>
            <p:cNvPr id="13" name="TextBox 12">
              <a:extLst>
                <a:ext uri="{FF2B5EF4-FFF2-40B4-BE49-F238E27FC236}">
                  <a16:creationId xmlns:a16="http://schemas.microsoft.com/office/drawing/2014/main" id="{65A575C6-D453-AC2D-307B-9EB2306AF11E}"/>
                </a:ext>
              </a:extLst>
            </p:cNvPr>
            <p:cNvSpPr txBox="1"/>
            <p:nvPr/>
          </p:nvSpPr>
          <p:spPr>
            <a:xfrm>
              <a:off x="9794632" y="3147646"/>
              <a:ext cx="2065410" cy="562708"/>
            </a:xfrm>
            <a:prstGeom prst="rect">
              <a:avLst/>
            </a:prstGeom>
            <a:solidFill>
              <a:srgbClr val="922932"/>
            </a:solidFill>
          </p:spPr>
          <p:txBody>
            <a:bodyPr wrap="square" lIns="0" tIns="0" rIns="0" bIns="0" rtlCol="0" anchor="ctr">
              <a:noAutofit/>
            </a:bodyPr>
            <a:lstStyle/>
            <a:p>
              <a:pPr algn="ctr"/>
              <a:r>
                <a:rPr lang="en-US" sz="2200" b="1" dirty="0">
                  <a:solidFill>
                    <a:schemeClr val="bg1"/>
                  </a:solidFill>
                </a:rPr>
                <a:t>36 %</a:t>
              </a:r>
            </a:p>
          </p:txBody>
        </p:sp>
        <p:sp>
          <p:nvSpPr>
            <p:cNvPr id="14" name="TextBox 13">
              <a:extLst>
                <a:ext uri="{FF2B5EF4-FFF2-40B4-BE49-F238E27FC236}">
                  <a16:creationId xmlns:a16="http://schemas.microsoft.com/office/drawing/2014/main" id="{7FA7ADC4-257C-E7D9-F709-7D455ECAD0EC}"/>
                </a:ext>
              </a:extLst>
            </p:cNvPr>
            <p:cNvSpPr txBox="1"/>
            <p:nvPr/>
          </p:nvSpPr>
          <p:spPr>
            <a:xfrm>
              <a:off x="7510834" y="4510102"/>
              <a:ext cx="4349207" cy="307777"/>
            </a:xfrm>
            <a:prstGeom prst="rect">
              <a:avLst/>
            </a:prstGeom>
            <a:solidFill>
              <a:srgbClr val="04573B"/>
            </a:solidFill>
          </p:spPr>
          <p:txBody>
            <a:bodyPr wrap="square" lIns="0" tIns="0" rIns="0" bIns="0" rtlCol="0">
              <a:spAutoFit/>
            </a:bodyPr>
            <a:lstStyle/>
            <a:p>
              <a:pPr algn="ctr"/>
              <a:r>
                <a:rPr lang="en-US" sz="2000" dirty="0">
                  <a:solidFill>
                    <a:schemeClr val="bg1"/>
                  </a:solidFill>
                </a:rPr>
                <a:t>HR 0.49 (95%CI: 0.24-1.04); p=0.06</a:t>
              </a:r>
            </a:p>
          </p:txBody>
        </p:sp>
        <p:sp>
          <p:nvSpPr>
            <p:cNvPr id="15" name="TextBox 14">
              <a:extLst>
                <a:ext uri="{FF2B5EF4-FFF2-40B4-BE49-F238E27FC236}">
                  <a16:creationId xmlns:a16="http://schemas.microsoft.com/office/drawing/2014/main" id="{499560B7-F61A-3E5E-861D-B89C0D386ED5}"/>
                </a:ext>
              </a:extLst>
            </p:cNvPr>
            <p:cNvSpPr txBox="1"/>
            <p:nvPr/>
          </p:nvSpPr>
          <p:spPr>
            <a:xfrm>
              <a:off x="7510834" y="3672375"/>
              <a:ext cx="4349207" cy="307777"/>
            </a:xfrm>
            <a:prstGeom prst="rect">
              <a:avLst/>
            </a:prstGeom>
            <a:solidFill>
              <a:srgbClr val="922932"/>
            </a:solidFill>
          </p:spPr>
          <p:txBody>
            <a:bodyPr wrap="square" lIns="0" tIns="0" rIns="0" bIns="0" rtlCol="0">
              <a:spAutoFit/>
            </a:bodyPr>
            <a:lstStyle/>
            <a:p>
              <a:pPr algn="ctr"/>
              <a:r>
                <a:rPr lang="en-US" sz="2000" dirty="0">
                  <a:solidFill>
                    <a:schemeClr val="bg1"/>
                  </a:solidFill>
                </a:rPr>
                <a:t>RR 0.40 (95%CI: 0.20-0.78); p=0.005</a:t>
              </a:r>
            </a:p>
          </p:txBody>
        </p:sp>
      </p:grpSp>
    </p:spTree>
    <p:extLst>
      <p:ext uri="{BB962C8B-B14F-4D97-AF65-F5344CB8AC3E}">
        <p14:creationId xmlns:p14="http://schemas.microsoft.com/office/powerpoint/2010/main" val="78605054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email">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5855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Real World Data and the Management of Intracranial Hemorrhages (ICH) in Anticoagulated Patients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Employ appropriate treatment management strategies to address the critical clinical aspects of ICH and hematoma expansion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Explain when and how to initiate appropriate reversal agents in ICH bleeds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Discuss the need to develop and implement protocols and local care pathways based on existing evidence-based medicine guidelines to improve the management of ICH bleeds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500" dirty="0">
              <a:solidFill>
                <a:srgbClr val="747474"/>
              </a:solidFill>
              <a:latin typeface="Arial" panose="020B060402020202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609600" y="147129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60C4BCB-47E4-E256-4385-4A7E3E76DEFD}"/>
              </a:ext>
            </a:extLst>
          </p:cNvPr>
          <p:cNvSpPr>
            <a:spLocks noGrp="1"/>
          </p:cNvSpPr>
          <p:nvPr>
            <p:ph type="title"/>
          </p:nvPr>
        </p:nvSpPr>
        <p:spPr/>
        <p:txBody>
          <a:bodyPr/>
          <a:lstStyle/>
          <a:p>
            <a:r>
              <a:rPr lang="en-US" sz="3200" b="1" dirty="0">
                <a:latin typeface="+mj-lt"/>
              </a:rPr>
              <a:t>Hemorrhage Expansion</a:t>
            </a:r>
            <a:endParaRPr lang="en-US" dirty="0"/>
          </a:p>
        </p:txBody>
      </p:sp>
      <p:pic>
        <p:nvPicPr>
          <p:cNvPr id="14" name="Content Placeholder 13">
            <a:extLst>
              <a:ext uri="{FF2B5EF4-FFF2-40B4-BE49-F238E27FC236}">
                <a16:creationId xmlns:a16="http://schemas.microsoft.com/office/drawing/2014/main" id="{2DBFBB5D-D548-6AE1-E7FB-179F4CAB0BB3}"/>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172985" y="1497013"/>
            <a:ext cx="4054830" cy="4679950"/>
          </a:xfrm>
          <a:prstGeom prst="rect">
            <a:avLst/>
          </a:prstGeom>
        </p:spPr>
      </p:pic>
      <p:pic>
        <p:nvPicPr>
          <p:cNvPr id="16" name="Content Placeholder 15">
            <a:extLst>
              <a:ext uri="{FF2B5EF4-FFF2-40B4-BE49-F238E27FC236}">
                <a16:creationId xmlns:a16="http://schemas.microsoft.com/office/drawing/2014/main" id="{B90E3063-BD0B-106D-7E02-E142B1AB747D}"/>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574212" y="1497013"/>
            <a:ext cx="3920376" cy="4679950"/>
          </a:xfrm>
          <a:prstGeom prst="rect">
            <a:avLst/>
          </a:prstGeom>
        </p:spPr>
      </p:pic>
      <p:sp>
        <p:nvSpPr>
          <p:cNvPr id="17" name="Footer Placeholder 16">
            <a:extLst>
              <a:ext uri="{FF2B5EF4-FFF2-40B4-BE49-F238E27FC236}">
                <a16:creationId xmlns:a16="http://schemas.microsoft.com/office/drawing/2014/main" id="{9F76DE82-767F-A6E0-A3B3-271B43736311}"/>
              </a:ext>
            </a:extLst>
          </p:cNvPr>
          <p:cNvSpPr>
            <a:spLocks noGrp="1"/>
          </p:cNvSpPr>
          <p:nvPr>
            <p:ph type="ftr" sz="quarter" idx="3"/>
          </p:nvPr>
        </p:nvSpPr>
        <p:spPr/>
        <p:txBody>
          <a:bodyPr/>
          <a:lstStyle/>
          <a:p>
            <a:r>
              <a:rPr lang="en-US" dirty="0">
                <a:solidFill>
                  <a:srgbClr val="898989"/>
                </a:solidFill>
                <a:latin typeface="+mj-lt"/>
              </a:rPr>
              <a:t>Images courtesy of O Adeoye, MD, MS, Washington University.</a:t>
            </a:r>
            <a:endParaRPr lang="en-US" dirty="0">
              <a:solidFill>
                <a:srgbClr val="898989"/>
              </a:solidFill>
            </a:endParaRPr>
          </a:p>
        </p:txBody>
      </p:sp>
    </p:spTree>
    <p:extLst>
      <p:ext uri="{BB962C8B-B14F-4D97-AF65-F5344CB8AC3E}">
        <p14:creationId xmlns:p14="http://schemas.microsoft.com/office/powerpoint/2010/main" val="350953140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858D5E-4B86-A01A-E94D-A215832E785E}"/>
              </a:ext>
            </a:extLst>
          </p:cNvPr>
          <p:cNvSpPr>
            <a:spLocks noGrp="1"/>
          </p:cNvSpPr>
          <p:nvPr>
            <p:ph type="title"/>
          </p:nvPr>
        </p:nvSpPr>
        <p:spPr>
          <a:xfrm>
            <a:off x="723900" y="1994014"/>
            <a:ext cx="3295135" cy="3069475"/>
          </a:xfrm>
        </p:spPr>
        <p:txBody>
          <a:bodyPr/>
          <a:lstStyle/>
          <a:p>
            <a:r>
              <a:rPr lang="en-US" dirty="0"/>
              <a:t>Vitamin K Antagonists and Direct Oral Anticoagulants</a:t>
            </a:r>
          </a:p>
        </p:txBody>
      </p:sp>
      <p:pic>
        <p:nvPicPr>
          <p:cNvPr id="4" name="Picture 2" descr="Image result for coagulation cascade">
            <a:extLst>
              <a:ext uri="{FF2B5EF4-FFF2-40B4-BE49-F238E27FC236}">
                <a16:creationId xmlns:a16="http://schemas.microsoft.com/office/drawing/2014/main" id="{380855EF-ACD6-75A8-6797-02E0BBEC062B}"/>
              </a:ext>
            </a:extLst>
          </p:cNvPr>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a:xfrm>
            <a:off x="3734926" y="381948"/>
            <a:ext cx="8128988" cy="6293606"/>
          </a:xfrm>
        </p:spPr>
      </p:pic>
    </p:spTree>
    <p:extLst>
      <p:ext uri="{BB962C8B-B14F-4D97-AF65-F5344CB8AC3E}">
        <p14:creationId xmlns:p14="http://schemas.microsoft.com/office/powerpoint/2010/main" val="299608972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4D6AB-853A-4471-A5BC-7C43DD26F8FE}"/>
              </a:ext>
            </a:extLst>
          </p:cNvPr>
          <p:cNvSpPr>
            <a:spLocks noGrp="1"/>
          </p:cNvSpPr>
          <p:nvPr>
            <p:ph type="title"/>
          </p:nvPr>
        </p:nvSpPr>
        <p:spPr/>
        <p:txBody>
          <a:bodyPr/>
          <a:lstStyle/>
          <a:p>
            <a:r>
              <a:rPr lang="en-US" dirty="0"/>
              <a:t>Repletion and Reversal</a:t>
            </a:r>
          </a:p>
        </p:txBody>
      </p:sp>
      <p:sp>
        <p:nvSpPr>
          <p:cNvPr id="3" name="Content Placeholder 2">
            <a:extLst>
              <a:ext uri="{FF2B5EF4-FFF2-40B4-BE49-F238E27FC236}">
                <a16:creationId xmlns:a16="http://schemas.microsoft.com/office/drawing/2014/main" id="{1F8B5E09-F092-4EA1-BE17-D9073C0C6B7D}"/>
              </a:ext>
            </a:extLst>
          </p:cNvPr>
          <p:cNvSpPr>
            <a:spLocks noGrp="1"/>
          </p:cNvSpPr>
          <p:nvPr>
            <p:ph sz="half" idx="1"/>
          </p:nvPr>
        </p:nvSpPr>
        <p:spPr>
          <a:xfrm>
            <a:off x="609600" y="1496291"/>
            <a:ext cx="4852086" cy="4680672"/>
          </a:xfrm>
        </p:spPr>
        <p:txBody>
          <a:bodyPr/>
          <a:lstStyle/>
          <a:p>
            <a:pPr>
              <a:spcAft>
                <a:spcPts val="1200"/>
              </a:spcAft>
            </a:pPr>
            <a:r>
              <a:rPr lang="en-US" sz="3200" b="1" dirty="0"/>
              <a:t>Reversal</a:t>
            </a:r>
          </a:p>
          <a:p>
            <a:pPr lvl="1">
              <a:spcAft>
                <a:spcPts val="1200"/>
              </a:spcAft>
            </a:pPr>
            <a:r>
              <a:rPr lang="en-US" sz="2400" dirty="0"/>
              <a:t>Factor </a:t>
            </a:r>
            <a:r>
              <a:rPr lang="en-US" sz="2400" dirty="0" err="1"/>
              <a:t>Xa</a:t>
            </a:r>
            <a:r>
              <a:rPr lang="en-US" sz="2400" dirty="0"/>
              <a:t> inhibitors: Andexanet alfa</a:t>
            </a:r>
          </a:p>
          <a:p>
            <a:pPr lvl="1">
              <a:spcAft>
                <a:spcPts val="1200"/>
              </a:spcAft>
            </a:pPr>
            <a:r>
              <a:rPr lang="en-US" sz="2400" dirty="0"/>
              <a:t>Direct thrombin inhibitors: </a:t>
            </a:r>
            <a:r>
              <a:rPr lang="en-US" sz="2400" dirty="0" err="1"/>
              <a:t>Idarucizumab</a:t>
            </a:r>
            <a:endParaRPr lang="en-US" sz="2400" dirty="0"/>
          </a:p>
        </p:txBody>
      </p:sp>
      <p:sp>
        <p:nvSpPr>
          <p:cNvPr id="4" name="Content Placeholder 3">
            <a:extLst>
              <a:ext uri="{FF2B5EF4-FFF2-40B4-BE49-F238E27FC236}">
                <a16:creationId xmlns:a16="http://schemas.microsoft.com/office/drawing/2014/main" id="{0A332B29-496A-4C93-B590-9442F38AC019}"/>
              </a:ext>
            </a:extLst>
          </p:cNvPr>
          <p:cNvSpPr>
            <a:spLocks noGrp="1"/>
          </p:cNvSpPr>
          <p:nvPr>
            <p:ph sz="half" idx="2"/>
          </p:nvPr>
        </p:nvSpPr>
        <p:spPr>
          <a:xfrm>
            <a:off x="5943600" y="1496291"/>
            <a:ext cx="5410200" cy="4680672"/>
          </a:xfrm>
        </p:spPr>
        <p:txBody>
          <a:bodyPr/>
          <a:lstStyle/>
          <a:p>
            <a:pPr>
              <a:spcAft>
                <a:spcPts val="1200"/>
              </a:spcAft>
            </a:pPr>
            <a:r>
              <a:rPr lang="en-US" sz="3200" b="1" dirty="0"/>
              <a:t>Repletion</a:t>
            </a:r>
          </a:p>
          <a:p>
            <a:pPr lvl="1">
              <a:spcAft>
                <a:spcPts val="1200"/>
              </a:spcAft>
            </a:pPr>
            <a:r>
              <a:rPr lang="en-US" sz="2400" dirty="0"/>
              <a:t>Fresh frozen plasma (</a:t>
            </a:r>
            <a:r>
              <a:rPr lang="en-US" sz="2400" dirty="0" err="1"/>
              <a:t>FFP</a:t>
            </a:r>
            <a:r>
              <a:rPr lang="en-US" sz="2400" dirty="0"/>
              <a:t>)</a:t>
            </a:r>
          </a:p>
          <a:p>
            <a:pPr lvl="1">
              <a:spcAft>
                <a:spcPts val="1200"/>
              </a:spcAft>
            </a:pPr>
            <a:r>
              <a:rPr lang="en-US" sz="2400" dirty="0"/>
              <a:t>4-factor prothrombin complex concentrates (PCCs) </a:t>
            </a:r>
          </a:p>
          <a:p>
            <a:pPr lvl="1">
              <a:spcAft>
                <a:spcPts val="1200"/>
              </a:spcAft>
            </a:pPr>
            <a:r>
              <a:rPr lang="en-US" sz="2400" dirty="0"/>
              <a:t>Vitamin K dependent: II, VII, IX, X</a:t>
            </a:r>
          </a:p>
          <a:p>
            <a:pPr lvl="1">
              <a:spcAft>
                <a:spcPts val="1200"/>
              </a:spcAft>
            </a:pPr>
            <a:r>
              <a:rPr lang="en-US" sz="2400" dirty="0"/>
              <a:t>Approved for warfarin repletion</a:t>
            </a:r>
          </a:p>
          <a:p>
            <a:pPr lvl="1">
              <a:spcAft>
                <a:spcPts val="1200"/>
              </a:spcAft>
            </a:pPr>
            <a:r>
              <a:rPr lang="en-US" sz="2400" dirty="0"/>
              <a:t>Off-label for DOAC reversal</a:t>
            </a:r>
          </a:p>
        </p:txBody>
      </p:sp>
    </p:spTree>
    <p:extLst>
      <p:ext uri="{BB962C8B-B14F-4D97-AF65-F5344CB8AC3E}">
        <p14:creationId xmlns:p14="http://schemas.microsoft.com/office/powerpoint/2010/main" val="40283107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Repletion Strategies</a:t>
            </a:r>
          </a:p>
        </p:txBody>
      </p:sp>
      <p:sp>
        <p:nvSpPr>
          <p:cNvPr id="3" name="Content Placeholder 2"/>
          <p:cNvSpPr>
            <a:spLocks noGrp="1"/>
          </p:cNvSpPr>
          <p:nvPr>
            <p:ph sz="half" idx="1"/>
          </p:nvPr>
        </p:nvSpPr>
        <p:spPr>
          <a:xfrm>
            <a:off x="609600" y="2075935"/>
            <a:ext cx="5181600" cy="4101027"/>
          </a:xfrm>
        </p:spPr>
        <p:txBody>
          <a:bodyPr>
            <a:normAutofit/>
          </a:bodyPr>
          <a:lstStyle/>
          <a:p>
            <a:r>
              <a:rPr lang="en-US" sz="2800" b="1" dirty="0"/>
              <a:t>FFP</a:t>
            </a:r>
          </a:p>
          <a:p>
            <a:pPr lvl="1"/>
            <a:r>
              <a:rPr lang="en-US" sz="2400" dirty="0"/>
              <a:t>Factors I (fibrinogen), II, V, VII, IX, X, XI, XIII, and antithrombin</a:t>
            </a:r>
          </a:p>
          <a:p>
            <a:pPr lvl="1"/>
            <a:r>
              <a:rPr lang="en-US" sz="2400" dirty="0"/>
              <a:t>Large volumes often needed </a:t>
            </a:r>
            <a:br>
              <a:rPr lang="en-US" sz="2400" dirty="0"/>
            </a:br>
            <a:r>
              <a:rPr lang="en-US" sz="2400" dirty="0"/>
              <a:t>(10-15 ml/kg)</a:t>
            </a:r>
          </a:p>
          <a:p>
            <a:pPr lvl="1"/>
            <a:r>
              <a:rPr lang="en-US" sz="2400" dirty="0"/>
              <a:t>Time to prepare and administer, risk fluid overload </a:t>
            </a:r>
          </a:p>
          <a:p>
            <a:pPr lvl="1"/>
            <a:r>
              <a:rPr lang="en-US" sz="2400" dirty="0"/>
              <a:t>Risk transfusion reaction</a:t>
            </a:r>
          </a:p>
          <a:p>
            <a:endParaRPr lang="en-US" sz="2800" dirty="0"/>
          </a:p>
          <a:p>
            <a:pPr lvl="1"/>
            <a:endParaRPr lang="en-US" sz="2400" dirty="0"/>
          </a:p>
        </p:txBody>
      </p:sp>
      <p:sp>
        <p:nvSpPr>
          <p:cNvPr id="4" name="Content Placeholder 3">
            <a:extLst>
              <a:ext uri="{FF2B5EF4-FFF2-40B4-BE49-F238E27FC236}">
                <a16:creationId xmlns:a16="http://schemas.microsoft.com/office/drawing/2014/main" id="{E25C89D0-AE31-E73E-A4F1-E00B519AC299}"/>
              </a:ext>
            </a:extLst>
          </p:cNvPr>
          <p:cNvSpPr>
            <a:spLocks noGrp="1"/>
          </p:cNvSpPr>
          <p:nvPr>
            <p:ph sz="half" idx="2"/>
          </p:nvPr>
        </p:nvSpPr>
        <p:spPr>
          <a:xfrm>
            <a:off x="5943600" y="2075935"/>
            <a:ext cx="5181600" cy="4101027"/>
          </a:xfrm>
        </p:spPr>
        <p:txBody>
          <a:bodyPr>
            <a:normAutofit/>
          </a:bodyPr>
          <a:lstStyle/>
          <a:p>
            <a:r>
              <a:rPr lang="en-US" sz="2800" b="1" dirty="0"/>
              <a:t>PCC</a:t>
            </a:r>
          </a:p>
          <a:p>
            <a:pPr lvl="1"/>
            <a:r>
              <a:rPr lang="en-US" sz="2400" dirty="0"/>
              <a:t>4-factor: II, VII, IX, X</a:t>
            </a:r>
          </a:p>
          <a:p>
            <a:pPr lvl="1"/>
            <a:r>
              <a:rPr lang="en-US" sz="2400" dirty="0"/>
              <a:t>3-factor: II, IX, X</a:t>
            </a:r>
          </a:p>
          <a:p>
            <a:pPr lvl="1"/>
            <a:r>
              <a:rPr lang="en-US" sz="2400" dirty="0"/>
              <a:t>Activated versus inactivated</a:t>
            </a:r>
          </a:p>
          <a:p>
            <a:pPr lvl="1"/>
            <a:r>
              <a:rPr lang="en-US" sz="2400" dirty="0"/>
              <a:t>Dose: Fixed or based on INR and weight </a:t>
            </a:r>
          </a:p>
          <a:p>
            <a:pPr lvl="1"/>
            <a:r>
              <a:rPr lang="en-US" sz="2400" dirty="0"/>
              <a:t>Faster reversal, less volume </a:t>
            </a:r>
          </a:p>
          <a:p>
            <a:pPr lvl="1"/>
            <a:r>
              <a:rPr lang="en-US" sz="2400" dirty="0"/>
              <a:t>Increased cost</a:t>
            </a:r>
          </a:p>
        </p:txBody>
      </p:sp>
      <p:sp>
        <p:nvSpPr>
          <p:cNvPr id="9" name="Footer Placeholder 8">
            <a:extLst>
              <a:ext uri="{FF2B5EF4-FFF2-40B4-BE49-F238E27FC236}">
                <a16:creationId xmlns:a16="http://schemas.microsoft.com/office/drawing/2014/main" id="{F527002B-9933-1D68-CDC1-ED654BE6BE1D}"/>
              </a:ext>
            </a:extLst>
          </p:cNvPr>
          <p:cNvSpPr>
            <a:spLocks noGrp="1"/>
          </p:cNvSpPr>
          <p:nvPr>
            <p:ph type="ftr" sz="quarter" idx="3"/>
          </p:nvPr>
        </p:nvSpPr>
        <p:spPr/>
        <p:txBody>
          <a:bodyPr/>
          <a:lstStyle/>
          <a:p>
            <a:r>
              <a:rPr lang="en-US" dirty="0"/>
              <a:t>INR, international normalized ratio; VKA, vitamin K antagonists.</a:t>
            </a:r>
          </a:p>
          <a:p>
            <a:r>
              <a:rPr lang="fr-FR" dirty="0"/>
              <a:t>Frontera JA, et al</a:t>
            </a:r>
            <a:r>
              <a:rPr lang="fr-FR" i="1" dirty="0"/>
              <a:t>. </a:t>
            </a:r>
            <a:r>
              <a:rPr lang="fr-FR" i="1" dirty="0" err="1"/>
              <a:t>Neurocrit</a:t>
            </a:r>
            <a:r>
              <a:rPr lang="fr-FR" i="1" dirty="0"/>
              <a:t> Care. </a:t>
            </a:r>
            <a:r>
              <a:rPr lang="fr-FR" dirty="0"/>
              <a:t>2016;24(1):6-46. </a:t>
            </a:r>
            <a:r>
              <a:rPr lang="en-US" dirty="0"/>
              <a:t>Hemphill JC, et al. </a:t>
            </a:r>
            <a:r>
              <a:rPr lang="en-US" i="1" dirty="0" err="1"/>
              <a:t>Neurocrit</a:t>
            </a:r>
            <a:r>
              <a:rPr lang="en-US" i="1" dirty="0"/>
              <a:t> Care. </a:t>
            </a:r>
            <a:r>
              <a:rPr lang="en-US" dirty="0"/>
              <a:t>2017;27(suppl 1):89-101.</a:t>
            </a:r>
          </a:p>
        </p:txBody>
      </p:sp>
      <p:sp>
        <p:nvSpPr>
          <p:cNvPr id="16" name="Text Placeholder 4">
            <a:extLst>
              <a:ext uri="{FF2B5EF4-FFF2-40B4-BE49-F238E27FC236}">
                <a16:creationId xmlns:a16="http://schemas.microsoft.com/office/drawing/2014/main" id="{BB4D2E12-187A-52C4-2DBD-2EB87F0649B5}"/>
              </a:ext>
            </a:extLst>
          </p:cNvPr>
          <p:cNvSpPr txBox="1">
            <a:spLocks/>
          </p:cNvSpPr>
          <p:nvPr/>
        </p:nvSpPr>
        <p:spPr>
          <a:xfrm>
            <a:off x="609601" y="1459896"/>
            <a:ext cx="10972799" cy="651538"/>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accent1"/>
                </a:solidFill>
              </a:rPr>
              <a:t>Recommend treatment for INR &gt;1.3 in VKA bleeding Vitamin K: 10 mg IV</a:t>
            </a:r>
          </a:p>
        </p:txBody>
      </p:sp>
    </p:spTree>
    <p:extLst>
      <p:ext uri="{BB962C8B-B14F-4D97-AF65-F5344CB8AC3E}">
        <p14:creationId xmlns:p14="http://schemas.microsoft.com/office/powerpoint/2010/main" val="225423235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D14772-1D53-2261-6EAA-832C55D48014}"/>
              </a:ext>
            </a:extLst>
          </p:cNvPr>
          <p:cNvSpPr>
            <a:spLocks noGrp="1"/>
          </p:cNvSpPr>
          <p:nvPr>
            <p:ph type="title"/>
          </p:nvPr>
        </p:nvSpPr>
        <p:spPr/>
        <p:txBody>
          <a:bodyPr/>
          <a:lstStyle/>
          <a:p>
            <a:r>
              <a:rPr lang="en-US" dirty="0"/>
              <a:t>Reversal Strategies in Setting of Major Bleeding</a:t>
            </a:r>
          </a:p>
        </p:txBody>
      </p:sp>
      <p:sp>
        <p:nvSpPr>
          <p:cNvPr id="15" name="Content Placeholder 14">
            <a:extLst>
              <a:ext uri="{FF2B5EF4-FFF2-40B4-BE49-F238E27FC236}">
                <a16:creationId xmlns:a16="http://schemas.microsoft.com/office/drawing/2014/main" id="{169F1B92-356B-8483-45B7-366219DCDF47}"/>
              </a:ext>
            </a:extLst>
          </p:cNvPr>
          <p:cNvSpPr>
            <a:spLocks noGrp="1"/>
          </p:cNvSpPr>
          <p:nvPr>
            <p:ph sz="half" idx="1"/>
          </p:nvPr>
        </p:nvSpPr>
        <p:spPr>
          <a:xfrm>
            <a:off x="609600" y="3253124"/>
            <a:ext cx="5181600" cy="2971285"/>
          </a:xfrm>
        </p:spPr>
        <p:txBody>
          <a:bodyPr>
            <a:normAutofit fontScale="92500"/>
          </a:bodyPr>
          <a:lstStyle/>
          <a:p>
            <a:pPr marL="285750" indent="-285750">
              <a:lnSpc>
                <a:spcPct val="110000"/>
              </a:lnSpc>
              <a:buFont typeface="Arial" panose="020B0604020202020204" pitchFamily="34" charset="0"/>
              <a:buChar char="•"/>
            </a:pPr>
            <a:r>
              <a:rPr lang="en-US" dirty="0"/>
              <a:t>Monoclonal antibody that binds to dabigatran</a:t>
            </a:r>
          </a:p>
          <a:p>
            <a:pPr marL="285750" indent="-285750">
              <a:lnSpc>
                <a:spcPct val="110000"/>
              </a:lnSpc>
              <a:buFont typeface="Arial" panose="020B0604020202020204" pitchFamily="34" charset="0"/>
              <a:buChar char="•"/>
            </a:pPr>
            <a:r>
              <a:rPr lang="en-US" dirty="0"/>
              <a:t>May be needed if last dose within 12 to 24 hours</a:t>
            </a:r>
          </a:p>
          <a:p>
            <a:pPr marL="285750" indent="-285750">
              <a:lnSpc>
                <a:spcPct val="110000"/>
              </a:lnSpc>
              <a:buFont typeface="Arial" panose="020B0604020202020204" pitchFamily="34" charset="0"/>
              <a:buChar char="•"/>
            </a:pPr>
            <a:r>
              <a:rPr lang="en-US" dirty="0"/>
              <a:t>Lab to follow: PTT and thrombin time</a:t>
            </a:r>
          </a:p>
          <a:p>
            <a:pPr marL="285750" indent="-285750">
              <a:lnSpc>
                <a:spcPct val="110000"/>
              </a:lnSpc>
              <a:buFont typeface="Arial" panose="020B0604020202020204" pitchFamily="34" charset="0"/>
              <a:buChar char="•"/>
            </a:pPr>
            <a:r>
              <a:rPr lang="en-US" dirty="0"/>
              <a:t>Dose: 5 grams (2.5 grams x 2)</a:t>
            </a:r>
          </a:p>
        </p:txBody>
      </p:sp>
      <p:sp>
        <p:nvSpPr>
          <p:cNvPr id="20" name="Content Placeholder 19">
            <a:extLst>
              <a:ext uri="{FF2B5EF4-FFF2-40B4-BE49-F238E27FC236}">
                <a16:creationId xmlns:a16="http://schemas.microsoft.com/office/drawing/2014/main" id="{310CF915-2088-2CCD-481B-D3F47DAB561F}"/>
              </a:ext>
            </a:extLst>
          </p:cNvPr>
          <p:cNvSpPr>
            <a:spLocks noGrp="1"/>
          </p:cNvSpPr>
          <p:nvPr>
            <p:ph sz="half" idx="2"/>
          </p:nvPr>
        </p:nvSpPr>
        <p:spPr>
          <a:xfrm>
            <a:off x="6209234" y="3253124"/>
            <a:ext cx="5918886" cy="3197102"/>
          </a:xfrm>
        </p:spPr>
        <p:txBody>
          <a:bodyPr>
            <a:normAutofit fontScale="92500"/>
          </a:bodyPr>
          <a:lstStyle/>
          <a:p>
            <a:pPr marL="285750" indent="-285750">
              <a:lnSpc>
                <a:spcPct val="110000"/>
              </a:lnSpc>
              <a:buFont typeface="Arial" panose="020B0604020202020204" pitchFamily="34" charset="0"/>
              <a:buChar char="•"/>
            </a:pPr>
            <a:r>
              <a:rPr lang="en-US" dirty="0"/>
              <a:t>Recombinant modified human “decoy” factor </a:t>
            </a:r>
            <a:r>
              <a:rPr lang="en-US" dirty="0" err="1"/>
              <a:t>Xa</a:t>
            </a:r>
            <a:r>
              <a:rPr lang="en-US" dirty="0"/>
              <a:t> protein</a:t>
            </a:r>
          </a:p>
          <a:p>
            <a:pPr marL="285750" indent="-285750">
              <a:lnSpc>
                <a:spcPct val="110000"/>
              </a:lnSpc>
              <a:buFont typeface="Arial" panose="020B0604020202020204" pitchFamily="34" charset="0"/>
              <a:buChar char="•"/>
            </a:pPr>
            <a:r>
              <a:rPr lang="en-US" dirty="0"/>
              <a:t>May be needed if last dose within 18 hours</a:t>
            </a:r>
          </a:p>
          <a:p>
            <a:pPr marL="285750" indent="-285750">
              <a:lnSpc>
                <a:spcPct val="110000"/>
              </a:lnSpc>
              <a:buFont typeface="Arial" panose="020B0604020202020204" pitchFamily="34" charset="0"/>
              <a:buChar char="•"/>
            </a:pPr>
            <a:r>
              <a:rPr lang="en-US" dirty="0"/>
              <a:t>Lab to follow: Anti-</a:t>
            </a:r>
            <a:r>
              <a:rPr lang="en-US" dirty="0" err="1"/>
              <a:t>Xa</a:t>
            </a:r>
            <a:r>
              <a:rPr lang="en-US" dirty="0"/>
              <a:t> level</a:t>
            </a:r>
          </a:p>
          <a:p>
            <a:pPr marL="285750" indent="-285750">
              <a:lnSpc>
                <a:spcPct val="110000"/>
              </a:lnSpc>
              <a:buFont typeface="Arial" panose="020B0604020202020204" pitchFamily="34" charset="0"/>
              <a:buChar char="•"/>
            </a:pPr>
            <a:r>
              <a:rPr lang="en-US" dirty="0"/>
              <a:t>Dose: High dose or low dose </a:t>
            </a:r>
          </a:p>
          <a:p>
            <a:pPr marL="742950" lvl="1" indent="-285750">
              <a:lnSpc>
                <a:spcPct val="110000"/>
              </a:lnSpc>
              <a:buFont typeface="Arial" panose="020B0604020202020204" pitchFamily="34" charset="0"/>
              <a:buChar char="•"/>
            </a:pPr>
            <a:r>
              <a:rPr lang="en-US" dirty="0" err="1"/>
              <a:t>Xa</a:t>
            </a:r>
            <a:r>
              <a:rPr lang="en-US" dirty="0"/>
              <a:t> inhibitor dose </a:t>
            </a:r>
          </a:p>
          <a:p>
            <a:pPr marL="742950" lvl="1" indent="-285750">
              <a:lnSpc>
                <a:spcPct val="110000"/>
              </a:lnSpc>
              <a:buFont typeface="Arial" panose="020B0604020202020204" pitchFamily="34" charset="0"/>
              <a:buChar char="•"/>
            </a:pPr>
            <a:r>
              <a:rPr lang="en-US" dirty="0"/>
              <a:t>Time since taken</a:t>
            </a:r>
          </a:p>
        </p:txBody>
      </p:sp>
      <p:sp>
        <p:nvSpPr>
          <p:cNvPr id="7" name="Footer Placeholder 6">
            <a:extLst>
              <a:ext uri="{FF2B5EF4-FFF2-40B4-BE49-F238E27FC236}">
                <a16:creationId xmlns:a16="http://schemas.microsoft.com/office/drawing/2014/main" id="{55E1BE4E-9562-841D-8686-94728FBD72B5}"/>
              </a:ext>
            </a:extLst>
          </p:cNvPr>
          <p:cNvSpPr>
            <a:spLocks noGrp="1"/>
          </p:cNvSpPr>
          <p:nvPr>
            <p:ph type="ftr" sz="quarter" idx="3"/>
          </p:nvPr>
        </p:nvSpPr>
        <p:spPr/>
        <p:txBody>
          <a:bodyPr/>
          <a:lstStyle/>
          <a:p>
            <a:r>
              <a:rPr lang="en-US" dirty="0">
                <a:latin typeface="+mj-lt"/>
              </a:rPr>
              <a:t>PTT, partial thromboplastin time.</a:t>
            </a:r>
          </a:p>
          <a:p>
            <a:r>
              <a:rPr lang="en-US" dirty="0">
                <a:latin typeface="+mj-lt"/>
              </a:rPr>
              <a:t>Connolly SJ, et al. </a:t>
            </a:r>
            <a:r>
              <a:rPr lang="en-US" i="1" dirty="0">
                <a:latin typeface="+mj-lt"/>
              </a:rPr>
              <a:t>N </a:t>
            </a:r>
            <a:r>
              <a:rPr lang="en-US" i="1" dirty="0" err="1">
                <a:latin typeface="+mj-lt"/>
              </a:rPr>
              <a:t>Engl</a:t>
            </a:r>
            <a:r>
              <a:rPr lang="en-US" i="1" dirty="0">
                <a:latin typeface="+mj-lt"/>
              </a:rPr>
              <a:t> J Med</a:t>
            </a:r>
            <a:r>
              <a:rPr lang="en-US" dirty="0">
                <a:latin typeface="+mj-lt"/>
              </a:rPr>
              <a:t>. 2019;380(14):1326-1335; </a:t>
            </a:r>
            <a:r>
              <a:rPr lang="da-DK" dirty="0">
                <a:latin typeface="+mj-lt"/>
              </a:rPr>
              <a:t>Pollack CV Jr, et al. </a:t>
            </a:r>
            <a:r>
              <a:rPr lang="da-DK" i="1" dirty="0">
                <a:latin typeface="+mj-lt"/>
              </a:rPr>
              <a:t>N Engl J Med.</a:t>
            </a:r>
            <a:r>
              <a:rPr lang="da-DK" dirty="0">
                <a:latin typeface="+mj-lt"/>
              </a:rPr>
              <a:t> 2017;377(5):431-441.</a:t>
            </a:r>
            <a:endParaRPr lang="en-US" dirty="0">
              <a:latin typeface="+mj-lt"/>
            </a:endParaRPr>
          </a:p>
        </p:txBody>
      </p:sp>
      <p:pic>
        <p:nvPicPr>
          <p:cNvPr id="17" name="Content Placeholder 10">
            <a:extLst>
              <a:ext uri="{FF2B5EF4-FFF2-40B4-BE49-F238E27FC236}">
                <a16:creationId xmlns:a16="http://schemas.microsoft.com/office/drawing/2014/main" id="{E559FD53-589A-31B4-A45B-2BC0DE701E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1120039"/>
            <a:ext cx="5181600" cy="2020098"/>
          </a:xfrm>
          <a:prstGeom prst="rect">
            <a:avLst/>
          </a:prstGeom>
        </p:spPr>
      </p:pic>
      <p:pic>
        <p:nvPicPr>
          <p:cNvPr id="21" name="Content Placeholder 15">
            <a:extLst>
              <a:ext uri="{FF2B5EF4-FFF2-40B4-BE49-F238E27FC236}">
                <a16:creationId xmlns:a16="http://schemas.microsoft.com/office/drawing/2014/main" id="{A4D3EA31-10FE-A330-7AA5-25CDD2F78D2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1101921"/>
            <a:ext cx="5408068" cy="2056334"/>
          </a:xfrm>
          <a:prstGeom prst="rect">
            <a:avLst/>
          </a:prstGeom>
        </p:spPr>
      </p:pic>
      <p:cxnSp>
        <p:nvCxnSpPr>
          <p:cNvPr id="3" name="Straight Connector 2">
            <a:extLst>
              <a:ext uri="{FF2B5EF4-FFF2-40B4-BE49-F238E27FC236}">
                <a16:creationId xmlns:a16="http://schemas.microsoft.com/office/drawing/2014/main" id="{B0F7E874-459D-44D8-D136-4B03ACA1A554}"/>
              </a:ext>
            </a:extLst>
          </p:cNvPr>
          <p:cNvCxnSpPr/>
          <p:nvPr/>
        </p:nvCxnSpPr>
        <p:spPr>
          <a:xfrm>
            <a:off x="5980671" y="1210962"/>
            <a:ext cx="0" cy="51453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45935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FF2B5EF4-FFF2-40B4-BE49-F238E27FC236}">
                <a16:creationId xmlns:a16="http://schemas.microsoft.com/office/drawing/2014/main" id="{35CE4F60-70AA-8C3D-A23C-3AD637F52622}"/>
              </a:ext>
            </a:extLst>
          </p:cNvPr>
          <p:cNvSpPr>
            <a:spLocks noGrp="1"/>
          </p:cNvSpPr>
          <p:nvPr>
            <p:ph type="ftr" sz="quarter" idx="3"/>
          </p:nvPr>
        </p:nvSpPr>
        <p:spPr/>
        <p:txBody>
          <a:bodyPr/>
          <a:lstStyle/>
          <a:p>
            <a:r>
              <a:rPr lang="en-US" dirty="0">
                <a:latin typeface="+mj-lt"/>
              </a:rPr>
              <a:t>Connolly SJ, et al. </a:t>
            </a:r>
            <a:r>
              <a:rPr lang="en-US" i="1" dirty="0">
                <a:latin typeface="+mj-lt"/>
              </a:rPr>
              <a:t>N </a:t>
            </a:r>
            <a:r>
              <a:rPr lang="en-US" i="1" dirty="0" err="1">
                <a:latin typeface="+mj-lt"/>
              </a:rPr>
              <a:t>Engl</a:t>
            </a:r>
            <a:r>
              <a:rPr lang="en-US" i="1" dirty="0">
                <a:latin typeface="+mj-lt"/>
              </a:rPr>
              <a:t> J Med. </a:t>
            </a:r>
            <a:r>
              <a:rPr lang="en-US" dirty="0">
                <a:latin typeface="+mj-lt"/>
              </a:rPr>
              <a:t>2019;380(14):1326-1335.</a:t>
            </a:r>
          </a:p>
        </p:txBody>
      </p:sp>
      <p:pic>
        <p:nvPicPr>
          <p:cNvPr id="7" name="Picture 6">
            <a:extLst>
              <a:ext uri="{FF2B5EF4-FFF2-40B4-BE49-F238E27FC236}">
                <a16:creationId xmlns:a16="http://schemas.microsoft.com/office/drawing/2014/main" id="{6C9F5749-092F-98A7-61E9-A146E933E803}"/>
              </a:ext>
            </a:extLst>
          </p:cNvPr>
          <p:cNvPicPr>
            <a:picLocks noChangeAspect="1"/>
          </p:cNvPicPr>
          <p:nvPr/>
        </p:nvPicPr>
        <p:blipFill>
          <a:blip r:embed="rId3"/>
          <a:stretch>
            <a:fillRect/>
          </a:stretch>
        </p:blipFill>
        <p:spPr>
          <a:xfrm>
            <a:off x="146673" y="2281143"/>
            <a:ext cx="5720306" cy="2295712"/>
          </a:xfrm>
          <a:prstGeom prst="rect">
            <a:avLst/>
          </a:prstGeom>
        </p:spPr>
      </p:pic>
      <p:pic>
        <p:nvPicPr>
          <p:cNvPr id="2" name="Picture 2">
            <a:extLst>
              <a:ext uri="{FF2B5EF4-FFF2-40B4-BE49-F238E27FC236}">
                <a16:creationId xmlns:a16="http://schemas.microsoft.com/office/drawing/2014/main" id="{B80D338B-7B56-B027-9935-824F080AEEC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66979" y="667362"/>
            <a:ext cx="6098482" cy="5468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6831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theme/theme1.xml><?xml version="1.0" encoding="utf-8"?>
<a:theme xmlns:a="http://schemas.openxmlformats.org/drawingml/2006/main" name="EMCREG-Emed-19-Gray">
  <a:themeElements>
    <a:clrScheme name="EMCREG-MedEd-EKG-blue">
      <a:dk1>
        <a:srgbClr val="000000"/>
      </a:dk1>
      <a:lt1>
        <a:srgbClr val="FFFFFF"/>
      </a:lt1>
      <a:dk2>
        <a:srgbClr val="282525"/>
      </a:dk2>
      <a:lt2>
        <a:srgbClr val="F3F3F3"/>
      </a:lt2>
      <a:accent1>
        <a:srgbClr val="BE3540"/>
      </a:accent1>
      <a:accent2>
        <a:srgbClr val="8B8D9B"/>
      </a:accent2>
      <a:accent3>
        <a:srgbClr val="113854"/>
      </a:accent3>
      <a:accent4>
        <a:srgbClr val="246487"/>
      </a:accent4>
      <a:accent5>
        <a:srgbClr val="75D1D1"/>
      </a:accent5>
      <a:accent6>
        <a:srgbClr val="686762"/>
      </a:accent6>
      <a:hlink>
        <a:srgbClr val="75D1D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CREG-Emed-19-Gray" id="{3E2747F6-3850-45A0-AD4B-0BFE41BD25E7}" vid="{FAD19B55-A48C-4568-AD87-F3AAE25408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www.w3.org/XML/1998/namespace"/>
    <ds:schemaRef ds:uri="http://purl.org/dc/elements/1.1/"/>
    <ds:schemaRef ds:uri="http://schemas.microsoft.com/office/infopath/2007/PartnerControls"/>
    <ds:schemaRef ds:uri="http://purl.org/dc/terms/"/>
    <ds:schemaRef ds:uri="http://schemas.microsoft.com/sharepoint/v3/fields"/>
    <ds:schemaRef ds:uri="http://schemas.microsoft.com/office/2006/documentManagement/type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29333</TotalTime>
  <Words>934</Words>
  <Application>Microsoft Macintosh PowerPoint</Application>
  <PresentationFormat>Widescreen</PresentationFormat>
  <Paragraphs>114</Paragraphs>
  <Slides>12</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Arial Narrow</vt:lpstr>
      <vt:lpstr>Calibri</vt:lpstr>
      <vt:lpstr>Calibri Light</vt:lpstr>
      <vt:lpstr>Century Gothic</vt:lpstr>
      <vt:lpstr>Trebuchet MS</vt:lpstr>
      <vt:lpstr>EMCREG-Emed-19-Gray</vt:lpstr>
      <vt:lpstr>Office Theme</vt:lpstr>
      <vt:lpstr>Repletion or Reversal? Optimizing Specific Therapy for Direct Oral Anticoagulant (DOAC)-Related Life-Threatening Bleeding Using Real-World Experience</vt:lpstr>
      <vt:lpstr>PowerPoint Presentation</vt:lpstr>
      <vt:lpstr>Disclaimer</vt:lpstr>
      <vt:lpstr>Hemorrhage Expansion</vt:lpstr>
      <vt:lpstr>Vitamin K Antagonists and Direct Oral Anticoagulants</vt:lpstr>
      <vt:lpstr>Repletion and Reversal</vt:lpstr>
      <vt:lpstr>Repletion Strategies</vt:lpstr>
      <vt:lpstr>Reversal Strategies in Setting of Major Bleeding</vt:lpstr>
      <vt:lpstr>PowerPoint Presentation</vt:lpstr>
      <vt:lpstr>Hematoma Expansion Propensity Matched Real-World Data</vt:lpstr>
      <vt:lpstr>Hematoma Expansion in ICH Real-World Management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Repletion or Reversal? Optimizing Specific Therapy for Direct Oral Anticoagulant (DOAC)-Related Life-Threatening Bleeding Using Real-World Experience</dc:title>
  <dc:subject/>
  <dc:creator>MedEd On The Go</dc:creator>
  <cp:keywords/>
  <dc:description/>
  <cp:lastModifiedBy>Moriah Diethorn</cp:lastModifiedBy>
  <cp:revision>334</cp:revision>
  <dcterms:created xsi:type="dcterms:W3CDTF">2010-04-12T23:12:02Z</dcterms:created>
  <dcterms:modified xsi:type="dcterms:W3CDTF">2023-06-20T19:29:55Z</dcterms:modified>
  <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