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 id="2147483725" r:id="rId2"/>
  </p:sldMasterIdLst>
  <p:notesMasterIdLst>
    <p:notesMasterId r:id="rId9"/>
  </p:notesMasterIdLst>
  <p:sldIdLst>
    <p:sldId id="357" r:id="rId3"/>
    <p:sldId id="265" r:id="rId4"/>
    <p:sldId id="333" r:id="rId5"/>
    <p:sldId id="358" r:id="rId6"/>
    <p:sldId id="359" r:id="rId7"/>
    <p:sldId id="2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3200-C06E-2CFC-969A-908DB7228B22}" name="Patti Repetto" initials="PR" userId="S::prepetto@ushealthconnect.com::29a62dfc-181e-481e-a0bd-97f9faffa5d7" providerId="AD"/>
  <p188:author id="{05320614-9BB5-045C-0E1E-BB00A484CEF0}" name="Shannon Williams" initials="SW" userId="53ff2644c4922ffe" providerId="Windows Live"/>
  <p188:author id="{87551934-1EED-109D-8469-49CE7051BEDC}" name="Megan Reimann, PharmD, BCOP" initials="MRPB" userId="S::mreimann@ushealthconnect.com::551785c5-e18e-4f20-8abf-31b115b8a49a" providerId="AD"/>
  <p188:author id="{1FF42040-9854-C85D-2553-FFB58F3C2152}" name="Haemin Go" initials="HG" userId="S::hgo@ushealthconnect.com::f4f74a36-2ed4-469e-99f1-5e82f235753e" providerId="AD"/>
  <p188:author id="{6EB12EAF-BC4E-6B6B-0102-503011D8EEE7}" name="Emily Jebing" initials="EJ" userId="Emily Jebing" providerId="None"/>
  <p188:author id="{21A045B2-B25C-090B-8D96-FFEA0B63EC4A}" name="Rosanne Strauss, PharmD, MBA" initials="RSPM" userId="S::rstrauss@ushealthconnect.com::7445b585-aa6b-490d-9b35-2d50e96a35aa" providerId="AD"/>
  <p188:author id="{52C4C9BB-C807-8705-0B08-A3DF41A8D64B}" name="Moriah Diethorn" initials="MD" userId="Moriah Diethorn" providerId="Non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94" autoAdjust="0"/>
    <p:restoredTop sz="96327"/>
  </p:normalViewPr>
  <p:slideViewPr>
    <p:cSldViewPr snapToGrid="0">
      <p:cViewPr varScale="1">
        <p:scale>
          <a:sx n="119" d="100"/>
          <a:sy n="119" d="100"/>
        </p:scale>
        <p:origin x="60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8/14/23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4682E0-E525-4F11-B5E4-1B9A63FDCA03}" type="slidenum">
              <a:rPr lang="en-US" smtClean="0"/>
              <a:t>4</a:t>
            </a:fld>
            <a:endParaRPr lang="en-US"/>
          </a:p>
        </p:txBody>
      </p:sp>
    </p:spTree>
    <p:extLst>
      <p:ext uri="{BB962C8B-B14F-4D97-AF65-F5344CB8AC3E}">
        <p14:creationId xmlns:p14="http://schemas.microsoft.com/office/powerpoint/2010/main" val="1063159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8765269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408686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0275963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40109420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861137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930231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17236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9567815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458795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90934384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34174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488455121"/>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25"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0.png"/><Relationship Id="rId7" Type="http://schemas.openxmlformats.org/officeDocument/2006/relationships/hyperlink" Target="http://www.mededonthego.com/" TargetMode="External"/><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5.svg"/><Relationship Id="rId4" Type="http://schemas.openxmlformats.org/officeDocument/2006/relationships/image" Target="../media/image11.svg"/><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1A192-85A6-7D0E-45AF-DB8C2AF16379}"/>
              </a:ext>
            </a:extLst>
          </p:cNvPr>
          <p:cNvSpPr>
            <a:spLocks noGrp="1"/>
          </p:cNvSpPr>
          <p:nvPr>
            <p:ph type="title"/>
          </p:nvPr>
        </p:nvSpPr>
        <p:spPr>
          <a:xfrm>
            <a:off x="609600" y="1341861"/>
            <a:ext cx="10515600" cy="2852737"/>
          </a:xfrm>
        </p:spPr>
        <p:txBody>
          <a:bodyPr>
            <a:normAutofit fontScale="90000"/>
          </a:bodyPr>
          <a:lstStyle/>
          <a:p>
            <a:r>
              <a:rPr lang="en-US" dirty="0"/>
              <a:t>Case Study: How Do We Optimize Treatment Adherence with ARIs in Localized Prostate Cancer?</a:t>
            </a:r>
            <a:br>
              <a:rPr lang="en-US" dirty="0"/>
            </a:br>
            <a:endParaRPr lang="en-US" dirty="0"/>
          </a:p>
        </p:txBody>
      </p:sp>
      <p:sp>
        <p:nvSpPr>
          <p:cNvPr id="7" name="Text Placeholder 6">
            <a:extLst>
              <a:ext uri="{FF2B5EF4-FFF2-40B4-BE49-F238E27FC236}">
                <a16:creationId xmlns:a16="http://schemas.microsoft.com/office/drawing/2014/main" id="{FD9FD4ED-13B4-C531-2C28-6F4BB236055E}"/>
              </a:ext>
            </a:extLst>
          </p:cNvPr>
          <p:cNvSpPr>
            <a:spLocks noGrp="1"/>
          </p:cNvSpPr>
          <p:nvPr>
            <p:ph type="body" idx="1"/>
          </p:nvPr>
        </p:nvSpPr>
        <p:spPr>
          <a:xfrm>
            <a:off x="609601" y="3875749"/>
            <a:ext cx="3902764" cy="1500187"/>
          </a:xfrm>
        </p:spPr>
        <p:txBody>
          <a:bodyPr>
            <a:noAutofit/>
          </a:bodyPr>
          <a:lstStyle/>
          <a:p>
            <a:r>
              <a:rPr lang="en-US" dirty="0"/>
              <a:t>Rana R. McKay, MD </a:t>
            </a:r>
          </a:p>
          <a:p>
            <a:r>
              <a:rPr lang="en-US" sz="1400" dirty="0"/>
              <a:t>Associate Professor of Medicine and Urology</a:t>
            </a:r>
          </a:p>
          <a:p>
            <a:r>
              <a:rPr lang="en-US" sz="1400" dirty="0"/>
              <a:t>Associate Director, Translational Sciences </a:t>
            </a:r>
          </a:p>
          <a:p>
            <a:r>
              <a:rPr lang="en-US" sz="1400" dirty="0"/>
              <a:t>Disease Team Co-Lead, Genitourinary Oncology Program</a:t>
            </a:r>
          </a:p>
          <a:p>
            <a:r>
              <a:rPr lang="en-US" sz="1400" dirty="0" err="1"/>
              <a:t>Moores</a:t>
            </a:r>
            <a:r>
              <a:rPr lang="en-US" sz="1400" dirty="0"/>
              <a:t> Cancer Center</a:t>
            </a:r>
          </a:p>
          <a:p>
            <a:r>
              <a:rPr lang="en-US" sz="1400" dirty="0"/>
              <a:t>La Jolla, CA </a:t>
            </a:r>
          </a:p>
          <a:p>
            <a:endParaRPr lang="en-US" sz="1400" dirty="0"/>
          </a:p>
        </p:txBody>
      </p:sp>
      <p:sp>
        <p:nvSpPr>
          <p:cNvPr id="9" name="Text Placeholder 6">
            <a:extLst>
              <a:ext uri="{FF2B5EF4-FFF2-40B4-BE49-F238E27FC236}">
                <a16:creationId xmlns:a16="http://schemas.microsoft.com/office/drawing/2014/main" id="{1AD56CFE-1F74-6079-C621-11BE03D1BBA9}"/>
              </a:ext>
            </a:extLst>
          </p:cNvPr>
          <p:cNvSpPr txBox="1">
            <a:spLocks/>
          </p:cNvSpPr>
          <p:nvPr/>
        </p:nvSpPr>
        <p:spPr>
          <a:xfrm>
            <a:off x="5086626" y="3820530"/>
            <a:ext cx="6495773" cy="1500187"/>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Clr>
                <a:schemeClr val="accent3"/>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4"/>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2">
                  <a:lumMod val="60000"/>
                  <a:lumOff val="40000"/>
                </a:schemeClr>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Neeraj Agarwal, MD, FASCO</a:t>
            </a:r>
          </a:p>
          <a:p>
            <a:r>
              <a:rPr lang="en-US" sz="1400" dirty="0"/>
              <a:t>Professor of Medicine</a:t>
            </a:r>
          </a:p>
          <a:p>
            <a:r>
              <a:rPr lang="en-US" sz="1400" dirty="0"/>
              <a:t>Senior Director for Clinical Translation, Huntsman Cancer Institute (HCI)</a:t>
            </a:r>
          </a:p>
          <a:p>
            <a:r>
              <a:rPr lang="en-US" sz="1400" dirty="0"/>
              <a:t>Presidential Endowed Chair of Cancer Research</a:t>
            </a:r>
          </a:p>
          <a:p>
            <a:r>
              <a:rPr lang="en-US" sz="1400" dirty="0"/>
              <a:t>Director, Center of Investigational Therapeutics</a:t>
            </a:r>
          </a:p>
          <a:p>
            <a:r>
              <a:rPr lang="en-US" sz="1400" dirty="0"/>
              <a:t>Director, Genitourinary Oncology Program</a:t>
            </a:r>
          </a:p>
          <a:p>
            <a:r>
              <a:rPr lang="en-US" sz="1400" dirty="0"/>
              <a:t>Huntsman Cancer Institute, University of Utah (NCI-CCC)</a:t>
            </a:r>
          </a:p>
          <a:p>
            <a:r>
              <a:rPr lang="en-US" sz="1400" dirty="0"/>
              <a:t>Salt Lake City, UT </a:t>
            </a:r>
          </a:p>
        </p:txBody>
      </p:sp>
    </p:spTree>
    <p:extLst>
      <p:ext uri="{BB962C8B-B14F-4D97-AF65-F5344CB8AC3E}">
        <p14:creationId xmlns:p14="http://schemas.microsoft.com/office/powerpoint/2010/main" val="3983300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81642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Prostate Cancer: Focusing Androgen Receptor Inhibitors on High-Risk Localized &amp; Locally Advanced Disease</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Describe the risk of developing metastases and cancer-related mortality based on risk stratification in localized prostate cancer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Assess the evolving changes in guideline recommendations for high-risk localized and locally advanced prostate cancer and where ARIs fit into these recommendations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Evaluate the efficacy and safety of second-generation ARI therapy in patients with newly diagnosed prostate cancer who have high-risk localized or locally advanced disease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Employ effective multidisciplinary adverse effect management strategies to improve ARI treatment adherence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a:extLs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72FC0-7204-4D73-577D-C83F93094577}"/>
              </a:ext>
            </a:extLst>
          </p:cNvPr>
          <p:cNvSpPr>
            <a:spLocks noGrp="1"/>
          </p:cNvSpPr>
          <p:nvPr>
            <p:ph type="title"/>
          </p:nvPr>
        </p:nvSpPr>
        <p:spPr>
          <a:xfrm>
            <a:off x="609600" y="200025"/>
            <a:ext cx="11214100" cy="1184275"/>
          </a:xfrm>
        </p:spPr>
        <p:txBody>
          <a:bodyPr/>
          <a:lstStyle/>
          <a:p>
            <a:r>
              <a:rPr lang="en-US" dirty="0"/>
              <a:t>Patient Case:  Very-High Risk Localized Prostate Cancer </a:t>
            </a:r>
          </a:p>
        </p:txBody>
      </p:sp>
      <p:sp>
        <p:nvSpPr>
          <p:cNvPr id="3" name="Content Placeholder 2">
            <a:extLst>
              <a:ext uri="{FF2B5EF4-FFF2-40B4-BE49-F238E27FC236}">
                <a16:creationId xmlns:a16="http://schemas.microsoft.com/office/drawing/2014/main" id="{45194581-304E-6BFF-3FFB-85A0A2573711}"/>
              </a:ext>
            </a:extLst>
          </p:cNvPr>
          <p:cNvSpPr>
            <a:spLocks noGrp="1"/>
          </p:cNvSpPr>
          <p:nvPr>
            <p:ph idx="1"/>
          </p:nvPr>
        </p:nvSpPr>
        <p:spPr>
          <a:xfrm>
            <a:off x="609600" y="1384300"/>
            <a:ext cx="10517312" cy="4972050"/>
          </a:xfrm>
        </p:spPr>
        <p:txBody>
          <a:bodyPr>
            <a:normAutofit/>
          </a:bodyPr>
          <a:lstStyle/>
          <a:p>
            <a:r>
              <a:rPr lang="en-US" sz="2100" dirty="0"/>
              <a:t>A 71-year-old man was referred for a several-month history of progressive urinary frequency and difficulty initiating a stream, which had worsened considerably in the past month</a:t>
            </a:r>
          </a:p>
          <a:p>
            <a:r>
              <a:rPr lang="en-US" sz="2100" b="1" dirty="0"/>
              <a:t>PSA </a:t>
            </a:r>
            <a:r>
              <a:rPr lang="en-US" sz="2100" dirty="0"/>
              <a:t>was found to be elevated to </a:t>
            </a:r>
            <a:r>
              <a:rPr lang="en-US" sz="2100" b="1" dirty="0"/>
              <a:t>52 ng/mL</a:t>
            </a:r>
          </a:p>
          <a:p>
            <a:r>
              <a:rPr lang="en-US" sz="2100" dirty="0"/>
              <a:t>MRI pelvis showed a 2.3 cm lesion within the left lateral peripheral base and mid prostate gland with evidence of invasion </a:t>
            </a:r>
            <a:r>
              <a:rPr lang="en-US" sz="2100" b="1" dirty="0"/>
              <a:t>into the seminal vesicle</a:t>
            </a:r>
          </a:p>
          <a:p>
            <a:r>
              <a:rPr lang="en-US" sz="2100" dirty="0"/>
              <a:t>No lymph node involvement was noted</a:t>
            </a:r>
          </a:p>
          <a:p>
            <a:r>
              <a:rPr lang="en-US" sz="2100" dirty="0"/>
              <a:t>A prostate biopsy revealed prostate adenocarcinoma </a:t>
            </a:r>
            <a:r>
              <a:rPr lang="en-US" sz="2100" b="1" dirty="0"/>
              <a:t>Gleason 4+4</a:t>
            </a:r>
          </a:p>
          <a:p>
            <a:r>
              <a:rPr lang="en-US" sz="2100" dirty="0"/>
              <a:t>The patient was not interested in undergoing radical prostatectomy</a:t>
            </a:r>
          </a:p>
          <a:p>
            <a:r>
              <a:rPr lang="en-US" sz="2100" dirty="0"/>
              <a:t>Patient is scheduled to start definitive </a:t>
            </a:r>
            <a:r>
              <a:rPr lang="en-US" sz="2100" b="1" dirty="0"/>
              <a:t>RT with ADT and abiraterone </a:t>
            </a:r>
            <a:r>
              <a:rPr lang="en-US" sz="2100" dirty="0"/>
              <a:t>as per </a:t>
            </a:r>
            <a:r>
              <a:rPr lang="en-US" sz="2100" b="1" dirty="0"/>
              <a:t>STAMPEDE</a:t>
            </a:r>
          </a:p>
        </p:txBody>
      </p:sp>
      <p:sp>
        <p:nvSpPr>
          <p:cNvPr id="14" name="Footer Placeholder 1">
            <a:extLst>
              <a:ext uri="{FF2B5EF4-FFF2-40B4-BE49-F238E27FC236}">
                <a16:creationId xmlns:a16="http://schemas.microsoft.com/office/drawing/2014/main" id="{411AF33B-25B9-8B49-D9C3-764C892C0494}"/>
              </a:ext>
            </a:extLst>
          </p:cNvPr>
          <p:cNvSpPr txBox="1">
            <a:spLocks/>
          </p:cNvSpPr>
          <p:nvPr/>
        </p:nvSpPr>
        <p:spPr>
          <a:xfrm>
            <a:off x="609600" y="6356350"/>
            <a:ext cx="10744199"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t>ADT, androgen deprivation therapy; MRI, magnetic resonance imaging; PSA, prostate-specific antigen; RT, radiation therapy.</a:t>
            </a:r>
          </a:p>
          <a:p>
            <a:r>
              <a:rPr lang="en-US" sz="1200" dirty="0"/>
              <a:t>Attard et al. </a:t>
            </a:r>
            <a:r>
              <a:rPr lang="en-US" sz="1200" b="0" i="1" dirty="0">
                <a:effectLst/>
                <a:latin typeface="Arial" panose="020B0604020202020204" pitchFamily="34" charset="0"/>
              </a:rPr>
              <a:t>Lancet.</a:t>
            </a:r>
            <a:r>
              <a:rPr lang="en-US" sz="1200" dirty="0">
                <a:latin typeface="Arial" panose="020B0604020202020204" pitchFamily="34" charset="0"/>
              </a:rPr>
              <a:t> 2022. </a:t>
            </a:r>
            <a:r>
              <a:rPr lang="en-US" sz="1200" b="0" i="1" dirty="0">
                <a:effectLst/>
                <a:latin typeface="Arial" panose="020B0604020202020204" pitchFamily="34" charset="0"/>
              </a:rPr>
              <a:t>399</a:t>
            </a:r>
            <a:r>
              <a:rPr lang="en-US" sz="1200" b="0" i="0" dirty="0">
                <a:effectLst/>
                <a:latin typeface="Arial" panose="020B0604020202020204" pitchFamily="34" charset="0"/>
              </a:rPr>
              <a:t>(10323): 447-60.</a:t>
            </a:r>
            <a:endParaRPr lang="en-US" sz="1200" dirty="0"/>
          </a:p>
          <a:p>
            <a:endParaRPr lang="en-US" sz="1200" dirty="0"/>
          </a:p>
        </p:txBody>
      </p:sp>
    </p:spTree>
    <p:extLst>
      <p:ext uri="{BB962C8B-B14F-4D97-AF65-F5344CB8AC3E}">
        <p14:creationId xmlns:p14="http://schemas.microsoft.com/office/powerpoint/2010/main" val="115944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17720-8FA1-C9B8-F328-825AC395C234}"/>
              </a:ext>
            </a:extLst>
          </p:cNvPr>
          <p:cNvSpPr>
            <a:spLocks noGrp="1"/>
          </p:cNvSpPr>
          <p:nvPr>
            <p:ph type="title"/>
          </p:nvPr>
        </p:nvSpPr>
        <p:spPr/>
        <p:txBody>
          <a:bodyPr/>
          <a:lstStyle/>
          <a:p>
            <a:r>
              <a:rPr lang="en-US" sz="3200" dirty="0"/>
              <a:t>Adverse Events of Androgen Receptor Pathway Inhibitors (ARPIs)</a:t>
            </a:r>
          </a:p>
        </p:txBody>
      </p:sp>
      <p:graphicFrame>
        <p:nvGraphicFramePr>
          <p:cNvPr id="5" name="Table 5">
            <a:extLst>
              <a:ext uri="{FF2B5EF4-FFF2-40B4-BE49-F238E27FC236}">
                <a16:creationId xmlns:a16="http://schemas.microsoft.com/office/drawing/2014/main" id="{5BA82E98-A817-8F43-E060-CC482442C074}"/>
              </a:ext>
            </a:extLst>
          </p:cNvPr>
          <p:cNvGraphicFramePr>
            <a:graphicFrameLocks noGrp="1"/>
          </p:cNvGraphicFramePr>
          <p:nvPr>
            <p:ph idx="1"/>
            <p:extLst>
              <p:ext uri="{D42A27DB-BD31-4B8C-83A1-F6EECF244321}">
                <p14:modId xmlns:p14="http://schemas.microsoft.com/office/powerpoint/2010/main" val="358027255"/>
              </p:ext>
            </p:extLst>
          </p:nvPr>
        </p:nvGraphicFramePr>
        <p:xfrm>
          <a:off x="388938" y="1825624"/>
          <a:ext cx="11406185" cy="3965580"/>
        </p:xfrm>
        <a:graphic>
          <a:graphicData uri="http://schemas.openxmlformats.org/drawingml/2006/table">
            <a:tbl>
              <a:tblPr firstRow="1" bandRow="1">
                <a:tableStyleId>{5C22544A-7EE6-4342-B048-85BDC9FD1C3A}</a:tableStyleId>
              </a:tblPr>
              <a:tblGrid>
                <a:gridCol w="2534566">
                  <a:extLst>
                    <a:ext uri="{9D8B030D-6E8A-4147-A177-3AD203B41FA5}">
                      <a16:colId xmlns:a16="http://schemas.microsoft.com/office/drawing/2014/main" val="2509774307"/>
                    </a:ext>
                  </a:extLst>
                </a:gridCol>
                <a:gridCol w="2027908">
                  <a:extLst>
                    <a:ext uri="{9D8B030D-6E8A-4147-A177-3AD203B41FA5}">
                      <a16:colId xmlns:a16="http://schemas.microsoft.com/office/drawing/2014/main" val="331961077"/>
                    </a:ext>
                  </a:extLst>
                </a:gridCol>
                <a:gridCol w="2281237">
                  <a:extLst>
                    <a:ext uri="{9D8B030D-6E8A-4147-A177-3AD203B41FA5}">
                      <a16:colId xmlns:a16="http://schemas.microsoft.com/office/drawing/2014/main" val="2793168770"/>
                    </a:ext>
                  </a:extLst>
                </a:gridCol>
                <a:gridCol w="2281237">
                  <a:extLst>
                    <a:ext uri="{9D8B030D-6E8A-4147-A177-3AD203B41FA5}">
                      <a16:colId xmlns:a16="http://schemas.microsoft.com/office/drawing/2014/main" val="559636889"/>
                    </a:ext>
                  </a:extLst>
                </a:gridCol>
                <a:gridCol w="2281237">
                  <a:extLst>
                    <a:ext uri="{9D8B030D-6E8A-4147-A177-3AD203B41FA5}">
                      <a16:colId xmlns:a16="http://schemas.microsoft.com/office/drawing/2014/main" val="4195628151"/>
                    </a:ext>
                  </a:extLst>
                </a:gridCol>
              </a:tblGrid>
              <a:tr h="440620">
                <a:tc>
                  <a:txBody>
                    <a:bodyPr/>
                    <a:lstStyle/>
                    <a:p>
                      <a:r>
                        <a:rPr lang="en-US" dirty="0"/>
                        <a:t>ARPIs</a:t>
                      </a:r>
                    </a:p>
                  </a:txBody>
                  <a:tcPr anchor="ctr"/>
                </a:tc>
                <a:tc>
                  <a:txBody>
                    <a:bodyPr/>
                    <a:lstStyle/>
                    <a:p>
                      <a:r>
                        <a:rPr lang="en-US" dirty="0"/>
                        <a:t>Abiraterone</a:t>
                      </a:r>
                    </a:p>
                  </a:txBody>
                  <a:tcPr anchor="ctr"/>
                </a:tc>
                <a:tc>
                  <a:txBody>
                    <a:bodyPr/>
                    <a:lstStyle/>
                    <a:p>
                      <a:r>
                        <a:rPr lang="en-US" dirty="0"/>
                        <a:t>Enzalutamide</a:t>
                      </a:r>
                    </a:p>
                  </a:txBody>
                  <a:tcPr anchor="ctr"/>
                </a:tc>
                <a:tc>
                  <a:txBody>
                    <a:bodyPr/>
                    <a:lstStyle/>
                    <a:p>
                      <a:r>
                        <a:rPr lang="en-US" dirty="0"/>
                        <a:t>Apalutamide </a:t>
                      </a:r>
                    </a:p>
                  </a:txBody>
                  <a:tcPr anchor="ctr"/>
                </a:tc>
                <a:tc>
                  <a:txBody>
                    <a:bodyPr/>
                    <a:lstStyle/>
                    <a:p>
                      <a:r>
                        <a:rPr lang="en-US" dirty="0"/>
                        <a:t>Darolutamide</a:t>
                      </a:r>
                    </a:p>
                  </a:txBody>
                  <a:tcPr anchor="ctr"/>
                </a:tc>
                <a:extLst>
                  <a:ext uri="{0D108BD9-81ED-4DB2-BD59-A6C34878D82A}">
                    <a16:rowId xmlns:a16="http://schemas.microsoft.com/office/drawing/2014/main" val="2585019520"/>
                  </a:ext>
                </a:extLst>
              </a:tr>
              <a:tr h="440620">
                <a:tc rowSpan="8">
                  <a:txBody>
                    <a:bodyPr/>
                    <a:lstStyle/>
                    <a:p>
                      <a:pPr algn="l"/>
                      <a:r>
                        <a:rPr lang="en-US" dirty="0">
                          <a:solidFill>
                            <a:schemeClr val="tx1">
                              <a:lumMod val="50000"/>
                            </a:schemeClr>
                          </a:solidFill>
                        </a:rPr>
                        <a:t>Most common </a:t>
                      </a:r>
                      <a:br>
                        <a:rPr lang="en-US" dirty="0">
                          <a:solidFill>
                            <a:schemeClr val="tx1">
                              <a:lumMod val="50000"/>
                            </a:schemeClr>
                          </a:solidFill>
                        </a:rPr>
                      </a:br>
                      <a:r>
                        <a:rPr lang="en-US" dirty="0">
                          <a:solidFill>
                            <a:schemeClr val="tx1">
                              <a:lumMod val="50000"/>
                            </a:schemeClr>
                          </a:solidFill>
                        </a:rPr>
                        <a:t>adverse events </a:t>
                      </a:r>
                    </a:p>
                  </a:txBody>
                  <a:tcPr anchor="ctr"/>
                </a:tc>
                <a:tc>
                  <a:txBody>
                    <a:bodyPr/>
                    <a:lstStyle/>
                    <a:p>
                      <a:r>
                        <a:rPr lang="en-US" dirty="0">
                          <a:solidFill>
                            <a:schemeClr val="tx1">
                              <a:lumMod val="50000"/>
                            </a:schemeClr>
                          </a:solidFill>
                        </a:rPr>
                        <a:t>Fatigue </a:t>
                      </a:r>
                    </a:p>
                  </a:txBody>
                  <a:tcPr anchor="ctr"/>
                </a:tc>
                <a:tc>
                  <a:txBody>
                    <a:bodyPr/>
                    <a:lstStyle/>
                    <a:p>
                      <a:r>
                        <a:rPr lang="en-US" dirty="0">
                          <a:solidFill>
                            <a:schemeClr val="tx1">
                              <a:lumMod val="50000"/>
                            </a:schemeClr>
                          </a:solidFill>
                        </a:rPr>
                        <a:t>Fatigue </a:t>
                      </a:r>
                    </a:p>
                  </a:txBody>
                  <a:tcPr anchor="ctr"/>
                </a:tc>
                <a:tc>
                  <a:txBody>
                    <a:bodyPr/>
                    <a:lstStyle/>
                    <a:p>
                      <a:r>
                        <a:rPr lang="en-US" dirty="0">
                          <a:solidFill>
                            <a:schemeClr val="tx1">
                              <a:lumMod val="50000"/>
                            </a:schemeClr>
                          </a:solidFill>
                        </a:rPr>
                        <a:t>Hot flashes</a:t>
                      </a:r>
                    </a:p>
                  </a:txBody>
                  <a:tcPr anchor="ctr"/>
                </a:tc>
                <a:tc>
                  <a:txBody>
                    <a:bodyPr/>
                    <a:lstStyle/>
                    <a:p>
                      <a:r>
                        <a:rPr lang="en-US" dirty="0">
                          <a:solidFill>
                            <a:schemeClr val="tx1">
                              <a:lumMod val="50000"/>
                            </a:schemeClr>
                          </a:solidFill>
                        </a:rPr>
                        <a:t>Hot flashes</a:t>
                      </a:r>
                    </a:p>
                  </a:txBody>
                  <a:tcPr anchor="ctr"/>
                </a:tc>
                <a:extLst>
                  <a:ext uri="{0D108BD9-81ED-4DB2-BD59-A6C34878D82A}">
                    <a16:rowId xmlns:a16="http://schemas.microsoft.com/office/drawing/2014/main" val="790331101"/>
                  </a:ext>
                </a:extLst>
              </a:tr>
              <a:tr h="440620">
                <a:tc vMerge="1">
                  <a:txBody>
                    <a:bodyPr/>
                    <a:lstStyle/>
                    <a:p>
                      <a:endParaRPr lang="en-US" dirty="0"/>
                    </a:p>
                  </a:txBody>
                  <a:tcPr/>
                </a:tc>
                <a:tc>
                  <a:txBody>
                    <a:bodyPr/>
                    <a:lstStyle/>
                    <a:p>
                      <a:r>
                        <a:rPr lang="en-US" dirty="0">
                          <a:solidFill>
                            <a:schemeClr val="tx1">
                              <a:lumMod val="50000"/>
                            </a:schemeClr>
                          </a:solidFill>
                        </a:rPr>
                        <a:t>Hot flashes</a:t>
                      </a:r>
                    </a:p>
                  </a:txBody>
                  <a:tcPr anchor="ctr"/>
                </a:tc>
                <a:tc>
                  <a:txBody>
                    <a:bodyPr/>
                    <a:lstStyle/>
                    <a:p>
                      <a:r>
                        <a:rPr lang="en-US" dirty="0">
                          <a:solidFill>
                            <a:schemeClr val="tx1">
                              <a:lumMod val="50000"/>
                            </a:schemeClr>
                          </a:solidFill>
                        </a:rPr>
                        <a:t>Hot flashes</a:t>
                      </a:r>
                    </a:p>
                  </a:txBody>
                  <a:tcPr anchor="ctr"/>
                </a:tc>
                <a:tc>
                  <a:txBody>
                    <a:bodyPr/>
                    <a:lstStyle/>
                    <a:p>
                      <a:r>
                        <a:rPr lang="en-US" dirty="0">
                          <a:solidFill>
                            <a:schemeClr val="tx1">
                              <a:lumMod val="50000"/>
                            </a:schemeClr>
                          </a:solidFill>
                        </a:rPr>
                        <a:t>Fatigue</a:t>
                      </a:r>
                    </a:p>
                  </a:txBody>
                  <a:tcPr anchor="ctr"/>
                </a:tc>
                <a:tc>
                  <a:txBody>
                    <a:bodyPr/>
                    <a:lstStyle/>
                    <a:p>
                      <a:r>
                        <a:rPr lang="en-US" dirty="0">
                          <a:solidFill>
                            <a:schemeClr val="tx1">
                              <a:lumMod val="50000"/>
                            </a:schemeClr>
                          </a:solidFill>
                        </a:rPr>
                        <a:t>Fatigue</a:t>
                      </a:r>
                    </a:p>
                  </a:txBody>
                  <a:tcPr anchor="ctr"/>
                </a:tc>
                <a:extLst>
                  <a:ext uri="{0D108BD9-81ED-4DB2-BD59-A6C34878D82A}">
                    <a16:rowId xmlns:a16="http://schemas.microsoft.com/office/drawing/2014/main" val="162135264"/>
                  </a:ext>
                </a:extLst>
              </a:tr>
              <a:tr h="440620">
                <a:tc vMerge="1">
                  <a:txBody>
                    <a:bodyPr/>
                    <a:lstStyle/>
                    <a:p>
                      <a:endParaRPr lang="en-US"/>
                    </a:p>
                  </a:txBody>
                  <a:tcPr/>
                </a:tc>
                <a:tc>
                  <a:txBody>
                    <a:bodyPr/>
                    <a:lstStyle/>
                    <a:p>
                      <a:r>
                        <a:rPr lang="en-US" dirty="0">
                          <a:solidFill>
                            <a:schemeClr val="tx1">
                              <a:lumMod val="50000"/>
                            </a:schemeClr>
                          </a:solidFill>
                        </a:rPr>
                        <a:t>Arthralgias</a:t>
                      </a:r>
                    </a:p>
                  </a:txBody>
                  <a:tcPr anchor="ctr"/>
                </a:tc>
                <a:tc>
                  <a:txBody>
                    <a:bodyPr/>
                    <a:lstStyle/>
                    <a:p>
                      <a:r>
                        <a:rPr lang="en-US" dirty="0">
                          <a:solidFill>
                            <a:schemeClr val="tx1">
                              <a:lumMod val="50000"/>
                            </a:schemeClr>
                          </a:solidFill>
                        </a:rPr>
                        <a:t>Arthralgias</a:t>
                      </a:r>
                    </a:p>
                  </a:txBody>
                  <a:tcPr anchor="ctr"/>
                </a:tc>
                <a:tc>
                  <a:txBody>
                    <a:bodyPr/>
                    <a:lstStyle/>
                    <a:p>
                      <a:r>
                        <a:rPr lang="en-US" dirty="0">
                          <a:solidFill>
                            <a:schemeClr val="tx1">
                              <a:lumMod val="50000"/>
                            </a:schemeClr>
                          </a:solidFill>
                        </a:rPr>
                        <a:t>Arthralgias</a:t>
                      </a:r>
                    </a:p>
                  </a:txBody>
                  <a:tcPr anchor="ctr"/>
                </a:tc>
                <a:tc>
                  <a:txBody>
                    <a:bodyPr/>
                    <a:lstStyle/>
                    <a:p>
                      <a:r>
                        <a:rPr lang="en-US" dirty="0">
                          <a:solidFill>
                            <a:schemeClr val="tx1">
                              <a:lumMod val="50000"/>
                            </a:schemeClr>
                          </a:solidFill>
                        </a:rPr>
                        <a:t>Hypertension </a:t>
                      </a:r>
                    </a:p>
                  </a:txBody>
                  <a:tcPr anchor="ctr"/>
                </a:tc>
                <a:extLst>
                  <a:ext uri="{0D108BD9-81ED-4DB2-BD59-A6C34878D82A}">
                    <a16:rowId xmlns:a16="http://schemas.microsoft.com/office/drawing/2014/main" val="3639909288"/>
                  </a:ext>
                </a:extLst>
              </a:tr>
              <a:tr h="440620">
                <a:tc vMerge="1">
                  <a:txBody>
                    <a:bodyPr/>
                    <a:lstStyle/>
                    <a:p>
                      <a:endParaRPr lang="en-US" dirty="0"/>
                    </a:p>
                  </a:txBody>
                  <a:tcPr/>
                </a:tc>
                <a:tc>
                  <a:txBody>
                    <a:bodyPr/>
                    <a:lstStyle/>
                    <a:p>
                      <a:r>
                        <a:rPr lang="en-US" dirty="0">
                          <a:solidFill>
                            <a:schemeClr val="tx1">
                              <a:lumMod val="50000"/>
                            </a:schemeClr>
                          </a:solidFill>
                        </a:rPr>
                        <a:t>Hypertension</a:t>
                      </a:r>
                    </a:p>
                  </a:txBody>
                  <a:tcPr anchor="ctr"/>
                </a:tc>
                <a:tc>
                  <a:txBody>
                    <a:bodyPr/>
                    <a:lstStyle/>
                    <a:p>
                      <a:r>
                        <a:rPr lang="en-US" dirty="0">
                          <a:solidFill>
                            <a:schemeClr val="tx1">
                              <a:lumMod val="50000"/>
                            </a:schemeClr>
                          </a:solidFill>
                        </a:rPr>
                        <a:t>Hypertension</a:t>
                      </a:r>
                    </a:p>
                  </a:txBody>
                  <a:tcPr anchor="ctr"/>
                </a:tc>
                <a:tc>
                  <a:txBody>
                    <a:bodyPr/>
                    <a:lstStyle/>
                    <a:p>
                      <a:r>
                        <a:rPr lang="en-US" dirty="0">
                          <a:solidFill>
                            <a:schemeClr val="tx1">
                              <a:lumMod val="50000"/>
                            </a:schemeClr>
                          </a:solidFill>
                        </a:rPr>
                        <a:t>Hypertension</a:t>
                      </a:r>
                    </a:p>
                  </a:txBody>
                  <a:tcPr anchor="ctr"/>
                </a:tc>
                <a:tc>
                  <a:txBody>
                    <a:bodyPr/>
                    <a:lstStyle/>
                    <a:p>
                      <a:r>
                        <a:rPr lang="en-US" dirty="0">
                          <a:solidFill>
                            <a:schemeClr val="tx1">
                              <a:lumMod val="50000"/>
                            </a:schemeClr>
                          </a:solidFill>
                        </a:rPr>
                        <a:t>Skin rash </a:t>
                      </a:r>
                    </a:p>
                  </a:txBody>
                  <a:tcPr anchor="ctr"/>
                </a:tc>
                <a:extLst>
                  <a:ext uri="{0D108BD9-81ED-4DB2-BD59-A6C34878D82A}">
                    <a16:rowId xmlns:a16="http://schemas.microsoft.com/office/drawing/2014/main" val="3817130833"/>
                  </a:ext>
                </a:extLst>
              </a:tr>
              <a:tr h="440620">
                <a:tc vMerge="1">
                  <a:txBody>
                    <a:bodyPr/>
                    <a:lstStyle/>
                    <a:p>
                      <a:endParaRPr lang="en-US" dirty="0"/>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dirty="0">
                          <a:solidFill>
                            <a:schemeClr val="tx1">
                              <a:lumMod val="50000"/>
                            </a:schemeClr>
                          </a:solidFill>
                        </a:rPr>
                        <a:t>Hypokalemia</a:t>
                      </a:r>
                    </a:p>
                  </a:txBody>
                  <a:tcPr anchor="ctr"/>
                </a:tc>
                <a:tc>
                  <a:txBody>
                    <a:bodyPr/>
                    <a:lstStyle/>
                    <a:p>
                      <a:r>
                        <a:rPr lang="en-US" dirty="0">
                          <a:solidFill>
                            <a:schemeClr val="tx1">
                              <a:lumMod val="50000"/>
                            </a:schemeClr>
                          </a:solidFill>
                        </a:rPr>
                        <a:t>Memory Impairment</a:t>
                      </a:r>
                    </a:p>
                  </a:txBody>
                  <a:tcPr anchor="ctr"/>
                </a:tc>
                <a:tc>
                  <a:txBody>
                    <a:bodyPr/>
                    <a:lstStyle/>
                    <a:p>
                      <a:r>
                        <a:rPr lang="en-US" dirty="0">
                          <a:solidFill>
                            <a:schemeClr val="tx1">
                              <a:lumMod val="50000"/>
                            </a:schemeClr>
                          </a:solidFill>
                        </a:rPr>
                        <a:t>Skin rash</a:t>
                      </a:r>
                    </a:p>
                  </a:txBody>
                  <a:tcPr anchor="ctr"/>
                </a:tc>
                <a:tc>
                  <a:txBody>
                    <a:bodyPr/>
                    <a:lstStyle/>
                    <a:p>
                      <a:r>
                        <a:rPr lang="en-US" dirty="0">
                          <a:solidFill>
                            <a:schemeClr val="tx1">
                              <a:lumMod val="50000"/>
                            </a:schemeClr>
                          </a:solidFill>
                        </a:rPr>
                        <a:t>Hepatotoxicity </a:t>
                      </a:r>
                    </a:p>
                  </a:txBody>
                  <a:tcPr anchor="ctr"/>
                </a:tc>
                <a:extLst>
                  <a:ext uri="{0D108BD9-81ED-4DB2-BD59-A6C34878D82A}">
                    <a16:rowId xmlns:a16="http://schemas.microsoft.com/office/drawing/2014/main" val="2500824107"/>
                  </a:ext>
                </a:extLst>
              </a:tr>
              <a:tr h="440620">
                <a:tc vMerge="1">
                  <a:txBody>
                    <a:bodyPr/>
                    <a:lstStyle/>
                    <a:p>
                      <a:endParaRPr lang="en-US" dirty="0"/>
                    </a:p>
                  </a:txBody>
                  <a:tcPr/>
                </a:tc>
                <a:tc>
                  <a:txBody>
                    <a:bodyPr/>
                    <a:lstStyle/>
                    <a:p>
                      <a:r>
                        <a:rPr lang="en-US" dirty="0">
                          <a:solidFill>
                            <a:schemeClr val="tx1">
                              <a:lumMod val="50000"/>
                            </a:schemeClr>
                          </a:solidFill>
                        </a:rPr>
                        <a:t>Hepatotoxicity</a:t>
                      </a:r>
                    </a:p>
                  </a:txBody>
                  <a:tcPr anchor="ctr"/>
                </a:tc>
                <a:tc>
                  <a:txBody>
                    <a:bodyPr/>
                    <a:lstStyle/>
                    <a:p>
                      <a:r>
                        <a:rPr lang="en-US" dirty="0">
                          <a:solidFill>
                            <a:schemeClr val="tx1">
                              <a:lumMod val="50000"/>
                            </a:schemeClr>
                          </a:solidFill>
                        </a:rPr>
                        <a:t>Falls </a:t>
                      </a:r>
                    </a:p>
                  </a:txBody>
                  <a:tcPr anchor="ctr"/>
                </a:tc>
                <a:tc>
                  <a:txBody>
                    <a:bodyPr/>
                    <a:lstStyle/>
                    <a:p>
                      <a:endParaRPr lang="en-US" dirty="0">
                        <a:solidFill>
                          <a:schemeClr val="tx1">
                            <a:lumMod val="50000"/>
                          </a:schemeClr>
                        </a:solidFill>
                      </a:endParaRPr>
                    </a:p>
                  </a:txBody>
                  <a:tcPr anchor="ctr"/>
                </a:tc>
                <a:tc>
                  <a:txBody>
                    <a:bodyPr/>
                    <a:lstStyle/>
                    <a:p>
                      <a:endParaRPr lang="en-US">
                        <a:solidFill>
                          <a:schemeClr val="tx1">
                            <a:lumMod val="50000"/>
                          </a:schemeClr>
                        </a:solidFill>
                      </a:endParaRPr>
                    </a:p>
                  </a:txBody>
                  <a:tcPr anchor="ctr"/>
                </a:tc>
                <a:extLst>
                  <a:ext uri="{0D108BD9-81ED-4DB2-BD59-A6C34878D82A}">
                    <a16:rowId xmlns:a16="http://schemas.microsoft.com/office/drawing/2014/main" val="2058326226"/>
                  </a:ext>
                </a:extLst>
              </a:tr>
              <a:tr h="440620">
                <a:tc vMerge="1">
                  <a:txBody>
                    <a:bodyPr/>
                    <a:lstStyle/>
                    <a:p>
                      <a:endParaRPr lang="en-US" dirty="0"/>
                    </a:p>
                  </a:txBody>
                  <a:tcPr/>
                </a:tc>
                <a:tc>
                  <a:txBody>
                    <a:bodyPr/>
                    <a:lstStyle/>
                    <a:p>
                      <a:r>
                        <a:rPr lang="en-US" dirty="0">
                          <a:solidFill>
                            <a:schemeClr val="tx1">
                              <a:lumMod val="50000"/>
                            </a:schemeClr>
                          </a:solidFill>
                        </a:rPr>
                        <a:t>Peripheral edema</a:t>
                      </a:r>
                    </a:p>
                  </a:txBody>
                  <a:tcPr anchor="ctr"/>
                </a:tc>
                <a:tc>
                  <a:txBody>
                    <a:bodyPr/>
                    <a:lstStyle/>
                    <a:p>
                      <a:r>
                        <a:rPr lang="en-US" dirty="0">
                          <a:solidFill>
                            <a:schemeClr val="tx1">
                              <a:lumMod val="50000"/>
                            </a:schemeClr>
                          </a:solidFill>
                        </a:rPr>
                        <a:t>Seizures</a:t>
                      </a:r>
                    </a:p>
                  </a:txBody>
                  <a:tcPr anchor="ctr"/>
                </a:tc>
                <a:tc>
                  <a:txBody>
                    <a:bodyPr/>
                    <a:lstStyle/>
                    <a:p>
                      <a:endParaRPr lang="en-US" dirty="0">
                        <a:solidFill>
                          <a:schemeClr val="tx1">
                            <a:lumMod val="50000"/>
                          </a:schemeClr>
                        </a:solidFill>
                      </a:endParaRPr>
                    </a:p>
                  </a:txBody>
                  <a:tcPr anchor="ctr"/>
                </a:tc>
                <a:tc>
                  <a:txBody>
                    <a:bodyPr/>
                    <a:lstStyle/>
                    <a:p>
                      <a:endParaRPr lang="en-US" dirty="0">
                        <a:solidFill>
                          <a:schemeClr val="tx1">
                            <a:lumMod val="50000"/>
                          </a:schemeClr>
                        </a:solidFill>
                      </a:endParaRPr>
                    </a:p>
                  </a:txBody>
                  <a:tcPr anchor="ctr"/>
                </a:tc>
                <a:extLst>
                  <a:ext uri="{0D108BD9-81ED-4DB2-BD59-A6C34878D82A}">
                    <a16:rowId xmlns:a16="http://schemas.microsoft.com/office/drawing/2014/main" val="621988026"/>
                  </a:ext>
                </a:extLst>
              </a:tr>
              <a:tr h="440620">
                <a:tc vMerge="1">
                  <a:txBody>
                    <a:bodyPr/>
                    <a:lstStyle/>
                    <a:p>
                      <a:endParaRPr lang="en-US" dirty="0"/>
                    </a:p>
                  </a:txBody>
                  <a:tcPr/>
                </a:tc>
                <a:tc>
                  <a:txBody>
                    <a:bodyPr/>
                    <a:lstStyle/>
                    <a:p>
                      <a:r>
                        <a:rPr lang="en-US" dirty="0">
                          <a:solidFill>
                            <a:schemeClr val="tx1">
                              <a:lumMod val="50000"/>
                            </a:schemeClr>
                          </a:solidFill>
                        </a:rPr>
                        <a:t>Hyperglycemia </a:t>
                      </a:r>
                    </a:p>
                  </a:txBody>
                  <a:tcPr anchor="ctr"/>
                </a:tc>
                <a:tc>
                  <a:txBody>
                    <a:bodyPr/>
                    <a:lstStyle/>
                    <a:p>
                      <a:endParaRPr lang="en-US" dirty="0">
                        <a:solidFill>
                          <a:schemeClr val="tx1">
                            <a:lumMod val="50000"/>
                          </a:schemeClr>
                        </a:solidFill>
                      </a:endParaRPr>
                    </a:p>
                  </a:txBody>
                  <a:tcPr anchor="ctr"/>
                </a:tc>
                <a:tc>
                  <a:txBody>
                    <a:bodyPr/>
                    <a:lstStyle/>
                    <a:p>
                      <a:endParaRPr lang="en-US" dirty="0">
                        <a:solidFill>
                          <a:schemeClr val="tx1">
                            <a:lumMod val="50000"/>
                          </a:schemeClr>
                        </a:solidFill>
                      </a:endParaRPr>
                    </a:p>
                  </a:txBody>
                  <a:tcPr anchor="ctr"/>
                </a:tc>
                <a:tc>
                  <a:txBody>
                    <a:bodyPr/>
                    <a:lstStyle/>
                    <a:p>
                      <a:endParaRPr lang="en-US" dirty="0">
                        <a:solidFill>
                          <a:schemeClr val="tx1">
                            <a:lumMod val="50000"/>
                          </a:schemeClr>
                        </a:solidFill>
                      </a:endParaRPr>
                    </a:p>
                  </a:txBody>
                  <a:tcPr anchor="ctr"/>
                </a:tc>
                <a:extLst>
                  <a:ext uri="{0D108BD9-81ED-4DB2-BD59-A6C34878D82A}">
                    <a16:rowId xmlns:a16="http://schemas.microsoft.com/office/drawing/2014/main" val="1934730028"/>
                  </a:ext>
                </a:extLst>
              </a:tr>
            </a:tbl>
          </a:graphicData>
        </a:graphic>
      </p:graphicFrame>
      <p:sp>
        <p:nvSpPr>
          <p:cNvPr id="6" name="Footer Placeholder 1">
            <a:extLst>
              <a:ext uri="{FF2B5EF4-FFF2-40B4-BE49-F238E27FC236}">
                <a16:creationId xmlns:a16="http://schemas.microsoft.com/office/drawing/2014/main" id="{06DD8604-E372-64E7-5C34-8694B2D5B9C5}"/>
              </a:ext>
            </a:extLst>
          </p:cNvPr>
          <p:cNvSpPr txBox="1">
            <a:spLocks/>
          </p:cNvSpPr>
          <p:nvPr/>
        </p:nvSpPr>
        <p:spPr>
          <a:xfrm>
            <a:off x="609600" y="6356350"/>
            <a:ext cx="10744199" cy="442131"/>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a:t>ARPI, androgen receptor pathway inhibitor. </a:t>
            </a:r>
          </a:p>
        </p:txBody>
      </p:sp>
    </p:spTree>
    <p:extLst>
      <p:ext uri="{BB962C8B-B14F-4D97-AF65-F5344CB8AC3E}">
        <p14:creationId xmlns:p14="http://schemas.microsoft.com/office/powerpoint/2010/main" val="22825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a:extLs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a:extLs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theme/theme1.xml><?xml version="1.0" encoding="utf-8"?>
<a:theme xmlns:a="http://schemas.openxmlformats.org/drawingml/2006/main" name="2022 Hem Onc">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669</Words>
  <Application>Microsoft Macintosh PowerPoint</Application>
  <PresentationFormat>Widescreen</PresentationFormat>
  <Paragraphs>87</Paragraphs>
  <Slides>6</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6</vt:i4>
      </vt:variant>
    </vt:vector>
  </HeadingPairs>
  <TitlesOfParts>
    <vt:vector size="13" baseType="lpstr">
      <vt:lpstr>Arial</vt:lpstr>
      <vt:lpstr>Calibri</vt:lpstr>
      <vt:lpstr>Calibri Light</vt:lpstr>
      <vt:lpstr>Century Gothic</vt:lpstr>
      <vt:lpstr>Trebuchet MS</vt:lpstr>
      <vt:lpstr>2022 Hem Onc</vt:lpstr>
      <vt:lpstr>Office Theme</vt:lpstr>
      <vt:lpstr>Case Study: How Do We Optimize Treatment Adherence with ARIs in Localized Prostate Cancer? </vt:lpstr>
      <vt:lpstr>PowerPoint Presentation</vt:lpstr>
      <vt:lpstr>Disclaimer</vt:lpstr>
      <vt:lpstr>Patient Case:  Very-High Risk Localized Prostate Cancer </vt:lpstr>
      <vt:lpstr>Adverse Events of Androgen Receptor Pathway Inhibitors (ARPIs)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2019-05-10T15:34:56Z</dcterms:created>
  <dcterms:modified xsi:type="dcterms:W3CDTF">2023-08-14T14:17:30Z</dcterms:modified>
  <cp:category/>
</cp:coreProperties>
</file>