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 id="2147483729" r:id="rId2"/>
  </p:sldMasterIdLst>
  <p:notesMasterIdLst>
    <p:notesMasterId r:id="rId18"/>
  </p:notesMasterIdLst>
  <p:sldIdLst>
    <p:sldId id="296" r:id="rId3"/>
    <p:sldId id="358" r:id="rId4"/>
    <p:sldId id="333" r:id="rId5"/>
    <p:sldId id="282" r:id="rId6"/>
    <p:sldId id="259" r:id="rId7"/>
    <p:sldId id="261" r:id="rId8"/>
    <p:sldId id="262" r:id="rId9"/>
    <p:sldId id="265" r:id="rId10"/>
    <p:sldId id="276" r:id="rId11"/>
    <p:sldId id="295" r:id="rId12"/>
    <p:sldId id="269" r:id="rId13"/>
    <p:sldId id="275" r:id="rId14"/>
    <p:sldId id="357" r:id="rId15"/>
    <p:sldId id="289"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4D3200-C06E-2CFC-969A-908DB7228B22}" name="Patti Repetto" initials="PR" userId="S::prepetto@ushealthconnect.com::29a62dfc-181e-481e-a0bd-97f9faffa5d7" providerId="AD"/>
  <p188:author id="{05320614-9BB5-045C-0E1E-BB00A484CEF0}" name="Shannon Williams" initials="SW" userId="53ff2644c4922ffe" providerId="Windows Live"/>
  <p188:author id="{87551934-1EED-109D-8469-49CE7051BEDC}" name="Megan Reimann, PharmD, BCOP" initials="MRPB" userId="S::mreimann@ushealthconnect.com::551785c5-e18e-4f20-8abf-31b115b8a49a" providerId="AD"/>
  <p188:author id="{1FF42040-9854-C85D-2553-FFB58F3C2152}" name="Haemin Go" initials="HG" userId="S::hgo@ushealthconnect.com::f4f74a36-2ed4-469e-99f1-5e82f235753e" providerId="AD"/>
  <p188:author id="{6EB12EAF-BC4E-6B6B-0102-503011D8EEE7}" name="Emily Jebing" initials="EJ" userId="Emily Jebing" providerId="None"/>
  <p188:author id="{21A045B2-B25C-090B-8D96-FFEA0B63EC4A}" name="Rosanne Strauss, PharmD, MBA" initials="RSPM" userId="S::rstrauss@ushealthconnect.com::7445b585-aa6b-490d-9b35-2d50e96a35aa"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8" autoAdjust="0"/>
    <p:restoredTop sz="93741"/>
  </p:normalViewPr>
  <p:slideViewPr>
    <p:cSldViewPr snapToGrid="0">
      <p:cViewPr varScale="1">
        <p:scale>
          <a:sx n="91" d="100"/>
          <a:sy n="91" d="100"/>
        </p:scale>
        <p:origin x="200"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682E0-E525-4F11-B5E4-1B9A63FDCA03}" type="slidenum">
              <a:rPr lang="en-US" smtClean="0"/>
              <a:t>1</a:t>
            </a:fld>
            <a:endParaRPr lang="en-US"/>
          </a:p>
        </p:txBody>
      </p:sp>
    </p:spTree>
    <p:extLst>
      <p:ext uri="{BB962C8B-B14F-4D97-AF65-F5344CB8AC3E}">
        <p14:creationId xmlns:p14="http://schemas.microsoft.com/office/powerpoint/2010/main" val="371645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7402D-07D3-49A9-B21B-C805F84334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87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682E0-E525-4F11-B5E4-1B9A63FDCA03}" type="slidenum">
              <a:rPr lang="en-US" smtClean="0"/>
              <a:t>4</a:t>
            </a:fld>
            <a:endParaRPr lang="en-US"/>
          </a:p>
        </p:txBody>
      </p:sp>
    </p:spTree>
    <p:extLst>
      <p:ext uri="{BB962C8B-B14F-4D97-AF65-F5344CB8AC3E}">
        <p14:creationId xmlns:p14="http://schemas.microsoft.com/office/powerpoint/2010/main" val="671969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622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4682E0-E525-4F11-B5E4-1B9A63FDCA03}" type="slidenum">
              <a:rPr lang="en-US" smtClean="0"/>
              <a:t>7</a:t>
            </a:fld>
            <a:endParaRPr lang="en-US"/>
          </a:p>
        </p:txBody>
      </p:sp>
    </p:spTree>
    <p:extLst>
      <p:ext uri="{BB962C8B-B14F-4D97-AF65-F5344CB8AC3E}">
        <p14:creationId xmlns:p14="http://schemas.microsoft.com/office/powerpoint/2010/main" val="232276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098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688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FEBA6-2550-406C-9B44-A3A6BB51E3D9}" type="slidenum">
              <a:rPr lang="en-US" smtClean="0"/>
              <a:t>12</a:t>
            </a:fld>
            <a:endParaRPr lang="en-US"/>
          </a:p>
        </p:txBody>
      </p:sp>
    </p:spTree>
    <p:extLst>
      <p:ext uri="{BB962C8B-B14F-4D97-AF65-F5344CB8AC3E}">
        <p14:creationId xmlns:p14="http://schemas.microsoft.com/office/powerpoint/2010/main" val="157419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7402D-07D3-49A9-B21B-C805F84334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9465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929422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2167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224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2256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3_Title Chapter">
    <p:spTree>
      <p:nvGrpSpPr>
        <p:cNvPr id="1" name=""/>
        <p:cNvGrpSpPr/>
        <p:nvPr/>
      </p:nvGrpSpPr>
      <p:grpSpPr>
        <a:xfrm>
          <a:off x="0" y="0"/>
          <a:ext cx="0" cy="0"/>
          <a:chOff x="0" y="0"/>
          <a:chExt cx="0" cy="0"/>
        </a:xfrm>
      </p:grpSpPr>
      <p:sp>
        <p:nvSpPr>
          <p:cNvPr id="77" name="Title Text"/>
          <p:cNvSpPr txBox="1">
            <a:spLocks noGrp="1"/>
          </p:cNvSpPr>
          <p:nvPr>
            <p:ph type="title"/>
          </p:nvPr>
        </p:nvSpPr>
        <p:spPr>
          <a:xfrm>
            <a:off x="479999" y="2494537"/>
            <a:ext cx="8968803" cy="1200001"/>
          </a:xfrm>
          <a:prstGeom prst="rect">
            <a:avLst/>
          </a:prstGeom>
        </p:spPr>
        <p:txBody>
          <a:bodyPr lIns="45699" tIns="45699" rIns="45699" bIns="45699" anchor="t"/>
          <a:lstStyle>
            <a:lvl1pPr defTabSz="1523962">
              <a:lnSpc>
                <a:spcPct val="80000"/>
              </a:lnSpc>
              <a:defRPr sz="3733" b="1">
                <a:solidFill>
                  <a:srgbClr val="05416B"/>
                </a:solidFill>
              </a:defRPr>
            </a:lvl1pPr>
          </a:lstStyle>
          <a:p>
            <a:r>
              <a:t>Title Text</a:t>
            </a:r>
          </a:p>
        </p:txBody>
      </p:sp>
      <p:sp>
        <p:nvSpPr>
          <p:cNvPr id="78" name="Body Level One…"/>
          <p:cNvSpPr txBox="1">
            <a:spLocks noGrp="1"/>
          </p:cNvSpPr>
          <p:nvPr>
            <p:ph type="body" sz="quarter" idx="1"/>
          </p:nvPr>
        </p:nvSpPr>
        <p:spPr>
          <a:xfrm>
            <a:off x="479999" y="3694534"/>
            <a:ext cx="8968803" cy="600001"/>
          </a:xfrm>
          <a:prstGeom prst="rect">
            <a:avLst/>
          </a:prstGeom>
        </p:spPr>
        <p:txBody>
          <a:bodyPr lIns="45699" tIns="45699" rIns="45699" bIns="45699"/>
          <a:lstStyle>
            <a:lvl1pPr marL="0" indent="0" defTabSz="1219170">
              <a:lnSpc>
                <a:spcPct val="100000"/>
              </a:lnSpc>
              <a:spcBef>
                <a:spcPts val="533"/>
              </a:spcBef>
              <a:buSzTx/>
              <a:buFontTx/>
              <a:buNone/>
              <a:defRPr>
                <a:solidFill>
                  <a:srgbClr val="05416B"/>
                </a:solidFill>
              </a:defRPr>
            </a:lvl1pPr>
            <a:lvl2pPr marL="0" indent="0" defTabSz="1219170">
              <a:lnSpc>
                <a:spcPct val="100000"/>
              </a:lnSpc>
              <a:spcBef>
                <a:spcPts val="533"/>
              </a:spcBef>
              <a:buSzTx/>
              <a:buFontTx/>
              <a:buNone/>
              <a:defRPr>
                <a:solidFill>
                  <a:srgbClr val="05416B"/>
                </a:solidFill>
              </a:defRPr>
            </a:lvl2pPr>
            <a:lvl3pPr marL="0" indent="0" defTabSz="1219170">
              <a:lnSpc>
                <a:spcPct val="100000"/>
              </a:lnSpc>
              <a:spcBef>
                <a:spcPts val="533"/>
              </a:spcBef>
              <a:buSzTx/>
              <a:buFontTx/>
              <a:buNone/>
              <a:defRPr>
                <a:solidFill>
                  <a:srgbClr val="05416B"/>
                </a:solidFill>
              </a:defRPr>
            </a:lvl3pPr>
            <a:lvl4pPr marL="0" indent="0" defTabSz="1219170">
              <a:lnSpc>
                <a:spcPct val="100000"/>
              </a:lnSpc>
              <a:spcBef>
                <a:spcPts val="533"/>
              </a:spcBef>
              <a:buSzTx/>
              <a:buFontTx/>
              <a:buNone/>
              <a:defRPr>
                <a:solidFill>
                  <a:srgbClr val="05416B"/>
                </a:solidFill>
              </a:defRPr>
            </a:lvl4pPr>
            <a:lvl5pPr marL="0" indent="0" defTabSz="1219170">
              <a:lnSpc>
                <a:spcPct val="100000"/>
              </a:lnSpc>
              <a:spcBef>
                <a:spcPts val="533"/>
              </a:spcBef>
              <a:buSzTx/>
              <a:buFontTx/>
              <a:buNone/>
              <a:defRPr>
                <a:solidFill>
                  <a:srgbClr val="05416B"/>
                </a:solidFill>
              </a:defRPr>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xfrm>
            <a:off x="5892800" y="6168390"/>
            <a:ext cx="2844800" cy="375921"/>
          </a:xfrm>
          <a:prstGeom prst="rect">
            <a:avLst/>
          </a:prstGeom>
        </p:spPr>
        <p:txBody>
          <a:bodyPr lIns="45719" tIns="45719" rIns="45719" bIns="45719"/>
          <a:lstStyle>
            <a:lvl1pPr defTabSz="1219170">
              <a:defRPr sz="16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10946208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4_Title and Text">
    <p:spTree>
      <p:nvGrpSpPr>
        <p:cNvPr id="1" name=""/>
        <p:cNvGrpSpPr/>
        <p:nvPr/>
      </p:nvGrpSpPr>
      <p:grpSpPr>
        <a:xfrm>
          <a:off x="0" y="0"/>
          <a:ext cx="0" cy="0"/>
          <a:chOff x="0" y="0"/>
          <a:chExt cx="0" cy="0"/>
        </a:xfrm>
      </p:grpSpPr>
      <p:sp>
        <p:nvSpPr>
          <p:cNvPr id="23" name="Body Level One…"/>
          <p:cNvSpPr txBox="1">
            <a:spLocks noGrp="1"/>
          </p:cNvSpPr>
          <p:nvPr>
            <p:ph type="body" sz="quarter" idx="1"/>
          </p:nvPr>
        </p:nvSpPr>
        <p:spPr>
          <a:xfrm>
            <a:off x="479909" y="1235233"/>
            <a:ext cx="11213201" cy="600001"/>
          </a:xfrm>
          <a:prstGeom prst="rect">
            <a:avLst/>
          </a:prstGeom>
        </p:spPr>
        <p:txBody>
          <a:bodyPr lIns="45699" tIns="45699" rIns="45699" bIns="45699"/>
          <a:lstStyle>
            <a:lvl1pPr marL="0" indent="0" defTabSz="1219170">
              <a:lnSpc>
                <a:spcPct val="100000"/>
              </a:lnSpc>
              <a:spcBef>
                <a:spcPts val="533"/>
              </a:spcBef>
              <a:buSzTx/>
              <a:buFontTx/>
              <a:buNone/>
              <a:defRPr>
                <a:solidFill>
                  <a:srgbClr val="05416B"/>
                </a:solidFill>
              </a:defRPr>
            </a:lvl1pPr>
            <a:lvl2pPr marL="0" indent="0" defTabSz="1219170">
              <a:lnSpc>
                <a:spcPct val="100000"/>
              </a:lnSpc>
              <a:spcBef>
                <a:spcPts val="533"/>
              </a:spcBef>
              <a:buSzTx/>
              <a:buFontTx/>
              <a:buNone/>
              <a:defRPr>
                <a:solidFill>
                  <a:srgbClr val="05416B"/>
                </a:solidFill>
              </a:defRPr>
            </a:lvl2pPr>
            <a:lvl3pPr marL="0" indent="0" defTabSz="1219170">
              <a:lnSpc>
                <a:spcPct val="100000"/>
              </a:lnSpc>
              <a:spcBef>
                <a:spcPts val="533"/>
              </a:spcBef>
              <a:buSzTx/>
              <a:buFontTx/>
              <a:buNone/>
              <a:defRPr>
                <a:solidFill>
                  <a:srgbClr val="05416B"/>
                </a:solidFill>
              </a:defRPr>
            </a:lvl3pPr>
            <a:lvl4pPr marL="0" indent="0" defTabSz="1219170">
              <a:lnSpc>
                <a:spcPct val="100000"/>
              </a:lnSpc>
              <a:spcBef>
                <a:spcPts val="533"/>
              </a:spcBef>
              <a:buSzTx/>
              <a:buFontTx/>
              <a:buNone/>
              <a:defRPr>
                <a:solidFill>
                  <a:srgbClr val="05416B"/>
                </a:solidFill>
              </a:defRPr>
            </a:lvl4pPr>
            <a:lvl5pPr marL="0" indent="0" defTabSz="1219170">
              <a:lnSpc>
                <a:spcPct val="100000"/>
              </a:lnSpc>
              <a:spcBef>
                <a:spcPts val="533"/>
              </a:spcBef>
              <a:buSzTx/>
              <a:buFontTx/>
              <a:buNone/>
              <a:defRPr>
                <a:solidFill>
                  <a:srgbClr val="05416B"/>
                </a:solidFill>
              </a:defRPr>
            </a:lvl5pPr>
          </a:lstStyle>
          <a:p>
            <a:r>
              <a:t>Body Level One</a:t>
            </a:r>
          </a:p>
          <a:p>
            <a:pPr lvl="1"/>
            <a:r>
              <a:t>Body Level Two</a:t>
            </a:r>
          </a:p>
          <a:p>
            <a:pPr lvl="2"/>
            <a:r>
              <a:t>Body Level Three</a:t>
            </a:r>
          </a:p>
          <a:p>
            <a:pPr lvl="3"/>
            <a:r>
              <a:t>Body Level Four</a:t>
            </a:r>
          </a:p>
          <a:p>
            <a:pPr lvl="4"/>
            <a:r>
              <a:t>Body Level Five</a:t>
            </a:r>
          </a:p>
        </p:txBody>
      </p:sp>
      <p:sp>
        <p:nvSpPr>
          <p:cNvPr id="26" name="Title Text"/>
          <p:cNvSpPr txBox="1">
            <a:spLocks noGrp="1"/>
          </p:cNvSpPr>
          <p:nvPr>
            <p:ph type="title"/>
          </p:nvPr>
        </p:nvSpPr>
        <p:spPr>
          <a:xfrm>
            <a:off x="489490" y="342033"/>
            <a:ext cx="11213021" cy="576001"/>
          </a:xfrm>
          <a:prstGeom prst="rect">
            <a:avLst/>
          </a:prstGeom>
        </p:spPr>
        <p:txBody>
          <a:bodyPr lIns="45699" tIns="45699" rIns="45699" bIns="45699" anchor="t"/>
          <a:lstStyle>
            <a:lvl1pPr defTabSz="1523962">
              <a:lnSpc>
                <a:spcPct val="80000"/>
              </a:lnSpc>
              <a:defRPr sz="3733" b="1">
                <a:solidFill>
                  <a:srgbClr val="05416B"/>
                </a:solidFill>
              </a:defRPr>
            </a:lvl1pPr>
          </a:lstStyle>
          <a:p>
            <a:r>
              <a:t>Title Text</a:t>
            </a:r>
          </a:p>
        </p:txBody>
      </p:sp>
      <p:sp>
        <p:nvSpPr>
          <p:cNvPr id="27" name="Google Shape;17;p14"/>
          <p:cNvSpPr txBox="1">
            <a:spLocks noGrp="1"/>
          </p:cNvSpPr>
          <p:nvPr>
            <p:ph type="body" idx="21"/>
          </p:nvPr>
        </p:nvSpPr>
        <p:spPr>
          <a:xfrm>
            <a:off x="489667" y="2152432"/>
            <a:ext cx="11213200" cy="3600003"/>
          </a:xfrm>
          <a:prstGeom prst="rect">
            <a:avLst/>
          </a:prstGeom>
        </p:spPr>
        <p:txBody>
          <a:bodyPr lIns="45699" tIns="45699" rIns="45699" bIns="45699"/>
          <a:lstStyle>
            <a:lvl1pPr marL="304792" indent="0" defTabSz="1219170">
              <a:lnSpc>
                <a:spcPct val="100000"/>
              </a:lnSpc>
              <a:spcBef>
                <a:spcPts val="400"/>
              </a:spcBef>
              <a:buSzTx/>
              <a:buFontTx/>
              <a:buNone/>
              <a:defRPr sz="1600">
                <a:solidFill>
                  <a:srgbClr val="05416B"/>
                </a:solidFill>
              </a:defRPr>
            </a:lvl1pPr>
          </a:lstStyle>
          <a:p>
            <a:pPr marL="228600" indent="0" defTabSz="914400">
              <a:lnSpc>
                <a:spcPct val="100000"/>
              </a:lnSpc>
              <a:spcBef>
                <a:spcPts val="300"/>
              </a:spcBef>
              <a:buSzTx/>
              <a:buFontTx/>
              <a:buNone/>
              <a:defRPr sz="1600">
                <a:solidFill>
                  <a:srgbClr val="05416B"/>
                </a:solidFill>
              </a:defRPr>
            </a:pPr>
            <a:endParaRPr/>
          </a:p>
        </p:txBody>
      </p:sp>
      <p:sp>
        <p:nvSpPr>
          <p:cNvPr id="28" name="Google Shape;17;p14"/>
          <p:cNvSpPr txBox="1">
            <a:spLocks noGrp="1"/>
          </p:cNvSpPr>
          <p:nvPr>
            <p:ph type="body" sz="quarter" idx="22" hasCustomPrompt="1"/>
          </p:nvPr>
        </p:nvSpPr>
        <p:spPr>
          <a:xfrm>
            <a:off x="2608118" y="6524049"/>
            <a:ext cx="3201039" cy="240835"/>
          </a:xfrm>
          <a:prstGeom prst="rect">
            <a:avLst/>
          </a:prstGeom>
        </p:spPr>
        <p:txBody>
          <a:bodyPr lIns="0" tIns="0" rIns="0" bIns="0" anchor="ctr"/>
          <a:lstStyle>
            <a:lvl1pPr marL="304792" indent="0" defTabSz="1219170">
              <a:lnSpc>
                <a:spcPct val="100000"/>
              </a:lnSpc>
              <a:spcBef>
                <a:spcPts val="400"/>
              </a:spcBef>
              <a:buSzTx/>
              <a:buFontTx/>
              <a:buNone/>
              <a:defRPr sz="1200" b="1">
                <a:solidFill>
                  <a:srgbClr val="D1A769"/>
                </a:solidFill>
              </a:defRPr>
            </a:lvl1pPr>
          </a:lstStyle>
          <a:p>
            <a:r>
              <a:t>Add name of presenter here</a:t>
            </a:r>
          </a:p>
        </p:txBody>
      </p:sp>
      <p:sp>
        <p:nvSpPr>
          <p:cNvPr id="29" name="Slide Number"/>
          <p:cNvSpPr txBox="1">
            <a:spLocks noGrp="1"/>
          </p:cNvSpPr>
          <p:nvPr>
            <p:ph type="sldNum" sz="quarter" idx="2"/>
          </p:nvPr>
        </p:nvSpPr>
        <p:spPr>
          <a:xfrm>
            <a:off x="5892800" y="6168390"/>
            <a:ext cx="2844800" cy="375921"/>
          </a:xfrm>
          <a:prstGeom prst="rect">
            <a:avLst/>
          </a:prstGeom>
        </p:spPr>
        <p:txBody>
          <a:bodyPr lIns="45719" tIns="45719" rIns="45719" bIns="45719"/>
          <a:lstStyle>
            <a:lvl1pPr defTabSz="1219170">
              <a:defRPr sz="1600">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408549166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747703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4036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99603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54882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5961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062838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26036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48846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18949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61090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6403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9777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8322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4607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2690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28026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6219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7432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262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21386041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7" r:id="rId13"/>
    <p:sldLayoutId id="2147483728"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5212019"/>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hyperlink" Target="http://www.mededotg.com/"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hyperlink" Target="http://www.mededonthego.com/" TargetMode="External"/><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025" TargetMode="External"/><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8ABA-30A1-DA2E-A630-2FA73B985E10}"/>
              </a:ext>
            </a:extLst>
          </p:cNvPr>
          <p:cNvSpPr>
            <a:spLocks noGrp="1"/>
          </p:cNvSpPr>
          <p:nvPr>
            <p:ph type="title"/>
          </p:nvPr>
        </p:nvSpPr>
        <p:spPr>
          <a:xfrm>
            <a:off x="609601" y="1709738"/>
            <a:ext cx="10515600" cy="2852737"/>
          </a:xfrm>
        </p:spPr>
        <p:txBody>
          <a:bodyPr anchor="ctr">
            <a:normAutofit fontScale="90000"/>
          </a:bodyPr>
          <a:lstStyle/>
          <a:p>
            <a:r>
              <a:rPr lang="en-US" dirty="0"/>
              <a:t>Can ARIs Be Combined With Radiation Therapy in High-Risk Localized Prostate Cancer?</a:t>
            </a:r>
            <a:br>
              <a:rPr lang="en-US" dirty="0"/>
            </a:br>
            <a:endParaRPr lang="en-US" dirty="0"/>
          </a:p>
        </p:txBody>
      </p:sp>
      <p:sp>
        <p:nvSpPr>
          <p:cNvPr id="7" name="Text Placeholder 6">
            <a:extLst>
              <a:ext uri="{FF2B5EF4-FFF2-40B4-BE49-F238E27FC236}">
                <a16:creationId xmlns:a16="http://schemas.microsoft.com/office/drawing/2014/main" id="{378468F8-5E3A-49F4-68F5-3C6306171360}"/>
              </a:ext>
            </a:extLst>
          </p:cNvPr>
          <p:cNvSpPr>
            <a:spLocks noGrp="1"/>
          </p:cNvSpPr>
          <p:nvPr>
            <p:ph type="body" idx="1"/>
          </p:nvPr>
        </p:nvSpPr>
        <p:spPr>
          <a:xfrm>
            <a:off x="609600" y="3937000"/>
            <a:ext cx="10515600" cy="2540000"/>
          </a:xfrm>
        </p:spPr>
        <p:txBody>
          <a:bodyPr>
            <a:normAutofit fontScale="85000" lnSpcReduction="20000"/>
          </a:bodyPr>
          <a:lstStyle/>
          <a:p>
            <a:r>
              <a:rPr lang="en-US" sz="2100" dirty="0"/>
              <a:t>Neeraj Agarwal, MD, FASCO</a:t>
            </a:r>
          </a:p>
          <a:p>
            <a:r>
              <a:rPr lang="en-US" dirty="0"/>
              <a:t>Professor of Medicine</a:t>
            </a:r>
          </a:p>
          <a:p>
            <a:r>
              <a:rPr lang="en-US" dirty="0"/>
              <a:t>Senior Director for Clinical Translation, Huntsman Cancer Institute (HCI)</a:t>
            </a:r>
          </a:p>
          <a:p>
            <a:r>
              <a:rPr lang="en-US" dirty="0"/>
              <a:t>Presidential Endowed Chair of Cancer Research</a:t>
            </a:r>
          </a:p>
          <a:p>
            <a:r>
              <a:rPr lang="en-US" dirty="0"/>
              <a:t>Director, Center of Investigational Therapeutics</a:t>
            </a:r>
          </a:p>
          <a:p>
            <a:r>
              <a:rPr lang="en-US" dirty="0"/>
              <a:t>Director, Genitourinary Oncology Program</a:t>
            </a:r>
          </a:p>
          <a:p>
            <a:r>
              <a:rPr lang="en-US" dirty="0"/>
              <a:t>Huntsman Cancer Institute, University of Utah (NCI-CCC)</a:t>
            </a:r>
          </a:p>
          <a:p>
            <a:r>
              <a:rPr lang="en-US" dirty="0"/>
              <a:t>Salt Lake City, UT </a:t>
            </a:r>
          </a:p>
          <a:p>
            <a:endParaRPr lang="en-US" dirty="0"/>
          </a:p>
        </p:txBody>
      </p:sp>
    </p:spTree>
    <p:extLst>
      <p:ext uri="{BB962C8B-B14F-4D97-AF65-F5344CB8AC3E}">
        <p14:creationId xmlns:p14="http://schemas.microsoft.com/office/powerpoint/2010/main" val="131933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EC81F7-DD23-4445-82C6-3E143F48E73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44654" y="1032758"/>
            <a:ext cx="10016954" cy="4792483"/>
          </a:xfrm>
          <a:prstGeom prst="rect">
            <a:avLst/>
          </a:prstGeom>
        </p:spPr>
      </p:pic>
      <p:sp>
        <p:nvSpPr>
          <p:cNvPr id="2" name="Footer Placeholder 1">
            <a:extLst>
              <a:ext uri="{FF2B5EF4-FFF2-40B4-BE49-F238E27FC236}">
                <a16:creationId xmlns:a16="http://schemas.microsoft.com/office/drawing/2014/main" id="{05522CD9-78FA-61A2-03FB-B96BF46E4634}"/>
              </a:ext>
            </a:extLst>
          </p:cNvPr>
          <p:cNvSpPr txBox="1">
            <a:spLocks/>
          </p:cNvSpPr>
          <p:nvPr/>
        </p:nvSpPr>
        <p:spPr>
          <a:xfrm>
            <a:off x="609600" y="6170365"/>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defRPr sz="900">
                <a:solidFill>
                  <a:srgbClr val="535353"/>
                </a:solidFill>
              </a:defRPr>
            </a:pPr>
            <a:r>
              <a:rPr lang="en-US" sz="1200" dirty="0"/>
              <a:t>dashed vertical line = overall HR</a:t>
            </a:r>
          </a:p>
          <a:p>
            <a:pPr defTabSz="609585">
              <a:defRPr sz="900">
                <a:solidFill>
                  <a:srgbClr val="535353"/>
                </a:solidFill>
              </a:defRPr>
            </a:pPr>
            <a:r>
              <a:rPr lang="en-US" sz="1200" dirty="0"/>
              <a:t>weighting is by sample size </a:t>
            </a:r>
          </a:p>
          <a:p>
            <a:pPr defTabSz="609585">
              <a:defRPr sz="900">
                <a:solidFill>
                  <a:srgbClr val="535353"/>
                </a:solidFill>
              </a:defRPr>
            </a:pPr>
            <a:r>
              <a:rPr lang="en-US" sz="1200" dirty="0"/>
              <a:t>Attard G, et al. </a:t>
            </a:r>
            <a:r>
              <a:rPr lang="en-US" sz="1200" i="1" dirty="0"/>
              <a:t>Lancet </a:t>
            </a:r>
            <a:r>
              <a:rPr lang="en-US" sz="1200" dirty="0"/>
              <a:t>2022;399(10323):447-60.</a:t>
            </a:r>
          </a:p>
          <a:p>
            <a:pPr defTabSz="609585">
              <a:defRPr sz="900">
                <a:solidFill>
                  <a:srgbClr val="535353"/>
                </a:solidFill>
              </a:defRPr>
            </a:pPr>
            <a:endParaRPr lang="en-US" sz="1600" dirty="0"/>
          </a:p>
        </p:txBody>
      </p:sp>
      <p:sp>
        <p:nvSpPr>
          <p:cNvPr id="3" name="Title 2">
            <a:extLst>
              <a:ext uri="{FF2B5EF4-FFF2-40B4-BE49-F238E27FC236}">
                <a16:creationId xmlns:a16="http://schemas.microsoft.com/office/drawing/2014/main" id="{74E9EA20-171D-95E8-7EE3-9EF3224799E6}"/>
              </a:ext>
            </a:extLst>
          </p:cNvPr>
          <p:cNvSpPr>
            <a:spLocks noGrp="1"/>
          </p:cNvSpPr>
          <p:nvPr>
            <p:ph type="title"/>
          </p:nvPr>
        </p:nvSpPr>
        <p:spPr>
          <a:xfrm>
            <a:off x="609600" y="199505"/>
            <a:ext cx="11333018" cy="1185577"/>
          </a:xfrm>
        </p:spPr>
        <p:txBody>
          <a:bodyPr>
            <a:normAutofit fontScale="90000"/>
          </a:bodyPr>
          <a:lstStyle/>
          <a:p>
            <a:r>
              <a:rPr lang="en-US" sz="3200" dirty="0"/>
              <a:t>STAMPEDE Trial:  Metastasis-free Survival: Subgroup Analysis</a:t>
            </a:r>
            <a:br>
              <a:rPr lang="en-US" sz="3200" dirty="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showing the growth of a number&#10;&#10;Description automatically generated">
            <a:extLst>
              <a:ext uri="{FF2B5EF4-FFF2-40B4-BE49-F238E27FC236}">
                <a16:creationId xmlns:a16="http://schemas.microsoft.com/office/drawing/2014/main" id="{902663E0-B2BB-5F60-5BC1-D3FEB51B3A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4700" y="772299"/>
            <a:ext cx="10744198" cy="5218243"/>
          </a:xfrm>
          <a:prstGeom prst="rect">
            <a:avLst/>
          </a:prstGeom>
        </p:spPr>
      </p:pic>
      <p:sp>
        <p:nvSpPr>
          <p:cNvPr id="1142" name="Overall survival"/>
          <p:cNvSpPr txBox="1">
            <a:spLocks noGrp="1"/>
          </p:cNvSpPr>
          <p:nvPr>
            <p:ph type="title"/>
          </p:nvPr>
        </p:nvSpPr>
        <p:spPr>
          <a:prstGeom prst="rect">
            <a:avLst/>
          </a:prstGeom>
        </p:spPr>
        <p:txBody>
          <a:bodyPr>
            <a:normAutofit/>
          </a:bodyPr>
          <a:lstStyle>
            <a:lvl1pPr defTabSz="902969">
              <a:defRPr sz="2212"/>
            </a:lvl1pPr>
          </a:lstStyle>
          <a:p>
            <a:r>
              <a:rPr lang="en-US" sz="3200" dirty="0"/>
              <a:t>STAMPEDE Trial:  </a:t>
            </a:r>
            <a:r>
              <a:rPr sz="3200" dirty="0"/>
              <a:t>Overall </a:t>
            </a:r>
            <a:r>
              <a:rPr lang="en-US" sz="3200" dirty="0"/>
              <a:t>S</a:t>
            </a:r>
            <a:r>
              <a:rPr sz="3200" dirty="0"/>
              <a:t>urvival</a:t>
            </a:r>
          </a:p>
        </p:txBody>
      </p:sp>
      <p:sp>
        <p:nvSpPr>
          <p:cNvPr id="1186" name="Rectangle"/>
          <p:cNvSpPr/>
          <p:nvPr/>
        </p:nvSpPr>
        <p:spPr>
          <a:xfrm>
            <a:off x="1929647" y="4880404"/>
            <a:ext cx="441768" cy="1779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indent="67732" defTabSz="778914">
              <a:lnSpc>
                <a:spcPts val="1200"/>
              </a:lnSpc>
              <a:spcBef>
                <a:spcPts val="1200"/>
              </a:spcBef>
              <a:defRPr sz="4200"/>
            </a:pPr>
            <a:endParaRPr sz="5600"/>
          </a:p>
        </p:txBody>
      </p:sp>
      <p:sp>
        <p:nvSpPr>
          <p:cNvPr id="1188" name="Rectangle"/>
          <p:cNvSpPr/>
          <p:nvPr/>
        </p:nvSpPr>
        <p:spPr>
          <a:xfrm>
            <a:off x="6327391" y="4880404"/>
            <a:ext cx="441768" cy="1779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778914">
              <a:lnSpc>
                <a:spcPts val="1200"/>
              </a:lnSpc>
              <a:spcBef>
                <a:spcPts val="1200"/>
              </a:spcBef>
              <a:defRPr sz="4200"/>
            </a:pPr>
            <a:endParaRPr sz="5600"/>
          </a:p>
        </p:txBody>
      </p:sp>
      <p:sp>
        <p:nvSpPr>
          <p:cNvPr id="1189" name="Rectangle"/>
          <p:cNvSpPr/>
          <p:nvPr/>
        </p:nvSpPr>
        <p:spPr>
          <a:xfrm>
            <a:off x="7206469" y="4880404"/>
            <a:ext cx="441768" cy="1779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778914">
              <a:lnSpc>
                <a:spcPts val="1200"/>
              </a:lnSpc>
              <a:spcBef>
                <a:spcPts val="1200"/>
              </a:spcBef>
              <a:defRPr sz="4200"/>
            </a:pPr>
            <a:endParaRPr sz="5600"/>
          </a:p>
        </p:txBody>
      </p:sp>
      <p:sp>
        <p:nvSpPr>
          <p:cNvPr id="1190" name="Rectangle"/>
          <p:cNvSpPr/>
          <p:nvPr/>
        </p:nvSpPr>
        <p:spPr>
          <a:xfrm>
            <a:off x="8085415" y="4871680"/>
            <a:ext cx="441768" cy="1779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778914">
              <a:lnSpc>
                <a:spcPts val="1200"/>
              </a:lnSpc>
              <a:spcBef>
                <a:spcPts val="1200"/>
              </a:spcBef>
              <a:defRPr sz="4200"/>
            </a:pPr>
            <a:endParaRPr sz="5600"/>
          </a:p>
        </p:txBody>
      </p:sp>
      <p:sp>
        <p:nvSpPr>
          <p:cNvPr id="1191" name="Rectangle"/>
          <p:cNvSpPr/>
          <p:nvPr/>
        </p:nvSpPr>
        <p:spPr>
          <a:xfrm>
            <a:off x="8964961" y="4871680"/>
            <a:ext cx="441768" cy="17792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778914">
              <a:lnSpc>
                <a:spcPts val="1200"/>
              </a:lnSpc>
              <a:spcBef>
                <a:spcPts val="1200"/>
              </a:spcBef>
              <a:defRPr sz="4200"/>
            </a:pPr>
            <a:endParaRPr sz="5600"/>
          </a:p>
        </p:txBody>
      </p:sp>
      <p:sp>
        <p:nvSpPr>
          <p:cNvPr id="5" name="Footer Placeholder 1">
            <a:extLst>
              <a:ext uri="{FF2B5EF4-FFF2-40B4-BE49-F238E27FC236}">
                <a16:creationId xmlns:a16="http://schemas.microsoft.com/office/drawing/2014/main" id="{10FF580D-EBE2-EA63-4643-0F0632B07EA9}"/>
              </a:ext>
            </a:extLst>
          </p:cNvPr>
          <p:cNvSpPr txBox="1">
            <a:spLocks/>
          </p:cNvSpPr>
          <p:nvPr/>
        </p:nvSpPr>
        <p:spPr>
          <a:xfrm>
            <a:off x="609600" y="5990542"/>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Kaplan-Meier estimates with 95% CI in lighter shade </a:t>
            </a:r>
            <a:br>
              <a:rPr lang="en-GB" sz="1200" dirty="0">
                <a:solidFill>
                  <a:schemeClr val="tx1"/>
                </a:solidFill>
              </a:rPr>
            </a:br>
            <a:r>
              <a:rPr lang="en-GB" sz="1200" dirty="0">
                <a:solidFill>
                  <a:schemeClr val="tx1"/>
                </a:solidFill>
              </a:rPr>
              <a:t>Non-proportional hazards P=0.1</a:t>
            </a:r>
          </a:p>
          <a:p>
            <a:r>
              <a:rPr lang="en-GB" sz="1200" dirty="0">
                <a:solidFill>
                  <a:schemeClr val="tx1"/>
                </a:solidFill>
              </a:rPr>
              <a:t>AAP,  abiraterone acetate + prednisone; ADT,  androgen deprivation therapy; ENZ, enzalutamide.</a:t>
            </a:r>
          </a:p>
          <a:p>
            <a:r>
              <a:rPr lang="en-GB" sz="1200" dirty="0">
                <a:solidFill>
                  <a:schemeClr val="tx1"/>
                </a:solidFill>
              </a:rPr>
              <a:t>Attard G, et al. </a:t>
            </a:r>
            <a:r>
              <a:rPr lang="en-GB" sz="1200" i="1" dirty="0">
                <a:solidFill>
                  <a:schemeClr val="tx1"/>
                </a:solidFill>
              </a:rPr>
              <a:t>Lancet </a:t>
            </a:r>
            <a:r>
              <a:rPr lang="en-GB" sz="1200" dirty="0">
                <a:solidFill>
                  <a:schemeClr val="tx1"/>
                </a:solidFill>
              </a:rPr>
              <a:t>2022;399(10323):455..</a:t>
            </a:r>
          </a:p>
          <a:p>
            <a:endParaRPr lang="en-GB"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 name="Conclusions"/>
          <p:cNvSpPr txBox="1">
            <a:spLocks noGrp="1"/>
          </p:cNvSpPr>
          <p:nvPr>
            <p:ph type="title"/>
          </p:nvPr>
        </p:nvSpPr>
        <p:spPr>
          <a:xfrm>
            <a:off x="609600" y="199505"/>
            <a:ext cx="10744200" cy="1185577"/>
          </a:xfrm>
        </p:spPr>
        <p:txBody>
          <a:bodyPr>
            <a:normAutofit/>
          </a:bodyPr>
          <a:lstStyle>
            <a:lvl1pPr defTabSz="902969">
              <a:defRPr sz="2212"/>
            </a:lvl1pPr>
          </a:lstStyle>
          <a:p>
            <a:r>
              <a:rPr lang="en-US" sz="3200" dirty="0"/>
              <a:t>Conclusions</a:t>
            </a:r>
          </a:p>
        </p:txBody>
      </p:sp>
      <p:sp>
        <p:nvSpPr>
          <p:cNvPr id="1476" name="Google Shape;17;p14"/>
          <p:cNvSpPr txBox="1">
            <a:spLocks noGrp="1"/>
          </p:cNvSpPr>
          <p:nvPr>
            <p:ph idx="1"/>
          </p:nvPr>
        </p:nvSpPr>
        <p:spPr>
          <a:xfrm>
            <a:off x="609600" y="1477906"/>
            <a:ext cx="10744200" cy="4722477"/>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US" sz="3200" b="1" dirty="0"/>
              <a:t>2 years </a:t>
            </a:r>
            <a:r>
              <a:rPr lang="en-US" sz="3200" dirty="0"/>
              <a:t>of AAP-based therapy significantly improves MFS &amp; overall survival of high-risk M0 </a:t>
            </a:r>
            <a:r>
              <a:rPr lang="en-US" sz="3200" dirty="0" err="1"/>
              <a:t>PCa</a:t>
            </a:r>
            <a:r>
              <a:rPr lang="en-US" sz="3200" dirty="0"/>
              <a:t> starting ADT and should be considered </a:t>
            </a:r>
            <a:r>
              <a:rPr lang="en-US" sz="3200" dirty="0">
                <a:solidFill>
                  <a:schemeClr val="accent4"/>
                </a:solidFill>
              </a:rPr>
              <a:t>a new standard of care</a:t>
            </a:r>
          </a:p>
          <a:p>
            <a:endParaRPr lang="en-US" sz="3200" dirty="0"/>
          </a:p>
          <a:p>
            <a:r>
              <a:rPr lang="en-US" sz="3200" dirty="0"/>
              <a:t>Adding ENZ to AAP increases toxicity but has no discernible effect on efficacy</a:t>
            </a:r>
          </a:p>
          <a:p>
            <a:endParaRPr lang="en-US" sz="3200" dirty="0"/>
          </a:p>
        </p:txBody>
      </p:sp>
      <p:sp>
        <p:nvSpPr>
          <p:cNvPr id="3" name="Footer Placeholder 1">
            <a:extLst>
              <a:ext uri="{FF2B5EF4-FFF2-40B4-BE49-F238E27FC236}">
                <a16:creationId xmlns:a16="http://schemas.microsoft.com/office/drawing/2014/main" id="{280EDCA7-6F8A-B6AC-03FF-A4B45F5DFC94}"/>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AAP,  abiraterone acetate + prednisone; ENZ, enzalutamide.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518DAA-334D-6641-AA29-ACDFD899FBEF}"/>
              </a:ext>
            </a:extLst>
          </p:cNvPr>
          <p:cNvSpPr>
            <a:spLocks noGrp="1"/>
          </p:cNvSpPr>
          <p:nvPr>
            <p:ph type="title"/>
          </p:nvPr>
        </p:nvSpPr>
        <p:spPr>
          <a:xfrm>
            <a:off x="609600" y="116895"/>
            <a:ext cx="10744200" cy="1184275"/>
          </a:xfrm>
        </p:spPr>
        <p:txBody>
          <a:bodyPr>
            <a:normAutofit fontScale="90000"/>
          </a:bodyPr>
          <a:lstStyle/>
          <a:p>
            <a:r>
              <a:rPr lang="en-US" dirty="0"/>
              <a:t>Darolutamide Augments Standard Therapy for Localized Very High-Risk Cancer of the Prostate (DASL-</a:t>
            </a:r>
            <a:r>
              <a:rPr lang="en-US" dirty="0" err="1"/>
              <a:t>HiCaP</a:t>
            </a:r>
            <a:r>
              <a:rPr lang="en-US" dirty="0"/>
              <a:t>)</a:t>
            </a:r>
          </a:p>
        </p:txBody>
      </p:sp>
      <p:sp>
        <p:nvSpPr>
          <p:cNvPr id="4" name="Rounded Rectangle 5">
            <a:extLst>
              <a:ext uri="{FF2B5EF4-FFF2-40B4-BE49-F238E27FC236}">
                <a16:creationId xmlns:a16="http://schemas.microsoft.com/office/drawing/2014/main" id="{3327DF37-5A13-4B94-BCEF-BDD14E5BC17C}"/>
              </a:ext>
            </a:extLst>
          </p:cNvPr>
          <p:cNvSpPr/>
          <p:nvPr/>
        </p:nvSpPr>
        <p:spPr>
          <a:xfrm>
            <a:off x="1032465" y="1358445"/>
            <a:ext cx="2853176" cy="4603956"/>
          </a:xfrm>
          <a:prstGeom prst="roundRect">
            <a:avLst>
              <a:gd name="adj" fmla="val 6645"/>
            </a:avLst>
          </a:prstGeom>
          <a:solidFill>
            <a:schemeClr val="bg2">
              <a:lumMod val="25000"/>
            </a:schemeClr>
          </a:solidFill>
          <a:ln>
            <a:noFill/>
          </a:ln>
          <a:effectLst>
            <a:outerShdw blurRad="50800" dist="38100" dir="2700000" algn="tl" rotWithShape="0">
              <a:prstClr val="black">
                <a:alpha val="40000"/>
              </a:prstClr>
            </a:outerShdw>
          </a:effectLst>
          <a:scene3d>
            <a:camera prst="orthographicFront"/>
            <a:lightRig rig="threePt"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lIns="182880" tIns="45718" rIns="91435" bIns="45718" anchor="ctr"/>
          <a:lstStyle/>
          <a:p>
            <a:pPr marL="0" marR="0" lvl="0" indent="0" algn="ctr" defTabSz="914400" rtl="0" eaLnBrk="1" fontAlgn="base" latinLnBrk="0" hangingPunct="1">
              <a:lnSpc>
                <a:spcPct val="100000"/>
              </a:lnSpc>
              <a:spcBef>
                <a:spcPct val="0"/>
              </a:spcBef>
              <a:spcAft>
                <a:spcPct val="0"/>
              </a:spcAft>
              <a:buClr>
                <a:prstClr val="white"/>
              </a:buClr>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Key Eligibility</a:t>
            </a:r>
            <a:endPar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pPr marL="176204" marR="0" lvl="0" indent="-176204"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Men aged ≥ 18 years with </a:t>
            </a:r>
            <a:r>
              <a:rPr lang="en-US" sz="1200" dirty="0">
                <a:solidFill>
                  <a:prstClr val="white"/>
                </a:solidFill>
                <a:latin typeface="Arial" panose="020B0604020202020204" pitchFamily="34" charset="0"/>
                <a:cs typeface="Arial" panose="020B0604020202020204" pitchFamily="34" charset="0"/>
              </a:rPr>
              <a:t>h</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istologically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proven PC</a:t>
            </a:r>
          </a:p>
          <a:p>
            <a:pPr marL="176204" marR="0" lvl="0" indent="-176204"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US" sz="1200" dirty="0">
                <a:solidFill>
                  <a:prstClr val="white"/>
                </a:solidFill>
                <a:latin typeface="Arial" panose="020B0604020202020204" pitchFamily="34" charset="0"/>
                <a:cs typeface="Arial" panose="020B0604020202020204" pitchFamily="34" charset="0"/>
              </a:rPr>
              <a:t>Planned for primary RT and at very high risk for recurrence based on:</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US" sz="1200" dirty="0">
                <a:solidFill>
                  <a:prstClr val="white"/>
                </a:solidFill>
                <a:latin typeface="Arial" panose="020B0604020202020204" pitchFamily="34" charset="0"/>
                <a:cs typeface="Arial" panose="020B0604020202020204" pitchFamily="34" charset="0"/>
              </a:rPr>
              <a:t>GG5 </a:t>
            </a:r>
          </a:p>
          <a:p>
            <a:pPr marL="171450" indent="-171450" fontAlgn="base">
              <a:spcBef>
                <a:spcPts val="300"/>
              </a:spcBef>
              <a:spcAft>
                <a:spcPct val="0"/>
              </a:spcAft>
              <a:buClr>
                <a:prstClr val="white"/>
              </a:buClr>
              <a:buFont typeface="Arial" panose="020B0604020202020204" pitchFamily="34" charset="0"/>
              <a:buChar char="•"/>
              <a:defRPr/>
            </a:pPr>
            <a:r>
              <a:rPr lang="en-US" sz="1200" b="0" i="0" dirty="0">
                <a:solidFill>
                  <a:schemeClr val="bg1"/>
                </a:solidFill>
                <a:effectLst/>
                <a:latin typeface="Arial" panose="020B0604020202020204" pitchFamily="34" charset="0"/>
                <a:cs typeface="Arial" panose="020B0604020202020204" pitchFamily="34" charset="0"/>
              </a:rPr>
              <a:t>GG4 AND one or more of the following: clinical T2b-4 OR MRI with seminal vesicle invasion OR extracapsular extension OR PSA &gt; 20ng/mL, OR</a:t>
            </a:r>
          </a:p>
          <a:p>
            <a:pPr marL="171450" indent="-171450" fontAlgn="base">
              <a:spcBef>
                <a:spcPts val="300"/>
              </a:spcBef>
              <a:spcAft>
                <a:spcPct val="0"/>
              </a:spcAft>
              <a:buClr>
                <a:prstClr val="white"/>
              </a:buClr>
              <a:buFont typeface="Arial" panose="020B0604020202020204" pitchFamily="34" charset="0"/>
              <a:buChar char="•"/>
              <a:defRPr/>
            </a:pPr>
            <a:r>
              <a:rPr lang="en-US" sz="1200" dirty="0">
                <a:solidFill>
                  <a:prstClr val="white"/>
                </a:solidFill>
                <a:latin typeface="Arial" panose="020B0604020202020204" pitchFamily="34" charset="0"/>
                <a:cs typeface="Arial" panose="020B0604020202020204" pitchFamily="34" charset="0"/>
              </a:rPr>
              <a:t>Pelvic nodal involvement</a:t>
            </a:r>
          </a:p>
          <a:p>
            <a:pPr marL="176204" indent="-176204" fontAlgn="base">
              <a:spcBef>
                <a:spcPts val="300"/>
              </a:spcBef>
              <a:spcAft>
                <a:spcPct val="0"/>
              </a:spcAft>
              <a:buClr>
                <a:prstClr val="white"/>
              </a:buClr>
              <a:buFont typeface="Arial" panose="020B0604020202020204" pitchFamily="34" charset="0"/>
              <a:buChar char="–"/>
              <a:defRPr/>
            </a:pPr>
            <a:r>
              <a:rPr lang="en-US" sz="1200" dirty="0">
                <a:solidFill>
                  <a:prstClr val="white"/>
                </a:solidFill>
                <a:latin typeface="Arial" panose="020B0604020202020204" pitchFamily="34" charset="0"/>
                <a:cs typeface="Arial" panose="020B0604020202020204" pitchFamily="34" charset="0"/>
              </a:rPr>
              <a:t>Post-radical prostatectomy ≤ 365 days prior to randomization and planned for RT, with very high risk of recurrence based on: </a:t>
            </a:r>
          </a:p>
          <a:p>
            <a:pPr marL="171450" indent="-171450" fontAlgn="base">
              <a:spcBef>
                <a:spcPts val="300"/>
              </a:spcBef>
              <a:spcAft>
                <a:spcPct val="0"/>
              </a:spcAft>
              <a:buClr>
                <a:prstClr val="white"/>
              </a:buClr>
              <a:buFont typeface="Arial" panose="020B0604020202020204" pitchFamily="34" charset="0"/>
              <a:buChar char="•"/>
              <a:defRPr/>
            </a:pPr>
            <a:r>
              <a:rPr lang="en-US" sz="1200" dirty="0">
                <a:solidFill>
                  <a:prstClr val="white"/>
                </a:solidFill>
                <a:latin typeface="Arial" panose="020B0604020202020204" pitchFamily="34" charset="0"/>
                <a:cs typeface="Arial" panose="020B0604020202020204" pitchFamily="34" charset="0"/>
              </a:rPr>
              <a:t>GG5, OR</a:t>
            </a:r>
          </a:p>
          <a:p>
            <a:pPr marL="171450" indent="-171450" fontAlgn="base">
              <a:spcBef>
                <a:spcPts val="300"/>
              </a:spcBef>
              <a:spcAft>
                <a:spcPct val="0"/>
              </a:spcAft>
              <a:buClr>
                <a:prstClr val="white"/>
              </a:buClr>
              <a:buFont typeface="Arial" panose="020B0604020202020204" pitchFamily="34" charset="0"/>
              <a:buChar char="•"/>
              <a:defRPr/>
            </a:pPr>
            <a:r>
              <a:rPr lang="en-US" sz="1200" dirty="0">
                <a:solidFill>
                  <a:prstClr val="white"/>
                </a:solidFill>
                <a:latin typeface="Arial" panose="020B0604020202020204" pitchFamily="34" charset="0"/>
                <a:cs typeface="Arial" panose="020B0604020202020204" pitchFamily="34" charset="0"/>
              </a:rPr>
              <a:t>GG4 AND pT3a or higher, OR</a:t>
            </a:r>
          </a:p>
          <a:p>
            <a:pPr marL="171450" indent="-171450" fontAlgn="base">
              <a:spcBef>
                <a:spcPts val="300"/>
              </a:spcBef>
              <a:spcAft>
                <a:spcPct val="0"/>
              </a:spcAft>
              <a:buClr>
                <a:prstClr val="white"/>
              </a:buClr>
              <a:buFont typeface="Arial" panose="020B0604020202020204" pitchFamily="34" charset="0"/>
              <a:buChar char="•"/>
              <a:defRPr/>
            </a:pPr>
            <a:r>
              <a:rPr lang="en-US" sz="1200" dirty="0">
                <a:solidFill>
                  <a:prstClr val="white"/>
                </a:solidFill>
                <a:latin typeface="Arial" panose="020B0604020202020204" pitchFamily="34" charset="0"/>
                <a:cs typeface="Arial" panose="020B0604020202020204" pitchFamily="34" charset="0"/>
              </a:rPr>
              <a:t>Pelvic nodal involvement</a:t>
            </a:r>
          </a:p>
          <a:p>
            <a:pPr fontAlgn="base">
              <a:spcBef>
                <a:spcPts val="300"/>
              </a:spcBef>
              <a:spcAft>
                <a:spcPct val="0"/>
              </a:spcAft>
              <a:buClr>
                <a:prstClr val="white"/>
              </a:buClr>
              <a:defRPr/>
            </a:pPr>
            <a:r>
              <a:rPr lang="en-US" sz="1200" dirty="0">
                <a:solidFill>
                  <a:prstClr val="white"/>
                </a:solidFill>
                <a:latin typeface="Arial" panose="020B0604020202020204" pitchFamily="34" charset="0"/>
                <a:cs typeface="Arial" panose="020B0604020202020204" pitchFamily="34" charset="0"/>
              </a:rPr>
              <a:t>-No prior use of ARPIs</a:t>
            </a:r>
          </a:p>
        </p:txBody>
      </p:sp>
      <p:sp>
        <p:nvSpPr>
          <p:cNvPr id="6" name="Rounded Rectangle 3">
            <a:extLst>
              <a:ext uri="{FF2B5EF4-FFF2-40B4-BE49-F238E27FC236}">
                <a16:creationId xmlns:a16="http://schemas.microsoft.com/office/drawing/2014/main" id="{2BEB2F5B-9398-48C8-8E0A-9DB7ADCD7973}"/>
              </a:ext>
            </a:extLst>
          </p:cNvPr>
          <p:cNvSpPr/>
          <p:nvPr/>
        </p:nvSpPr>
        <p:spPr>
          <a:xfrm>
            <a:off x="8675043" y="1976841"/>
            <a:ext cx="2748517" cy="3745080"/>
          </a:xfrm>
          <a:prstGeom prst="roundRect">
            <a:avLst>
              <a:gd name="adj" fmla="val 6645"/>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182880" tIns="45718" rIns="91435" bIns="45718" anchor="ctr"/>
          <a:lstStyle/>
          <a:p>
            <a:pPr marL="0" marR="0" lvl="0" indent="0" algn="ctr" defTabSz="914400" rtl="0" eaLnBrk="1" fontAlgn="base" latinLnBrk="0" hangingPunct="1">
              <a:lnSpc>
                <a:spcPct val="100000"/>
              </a:lnSpc>
              <a:spcBef>
                <a:spcPct val="0"/>
              </a:spcBef>
              <a:spcAft>
                <a:spcPct val="0"/>
              </a:spcAft>
              <a:buClr>
                <a:prstClr val="white"/>
              </a:buClr>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Efficacy end points</a:t>
            </a:r>
          </a:p>
          <a:p>
            <a:pPr marL="0" marR="0" lvl="0" indent="0" algn="l" defTabSz="914400" rtl="0" eaLnBrk="1" fontAlgn="base" latinLnBrk="0" hangingPunct="1">
              <a:lnSpc>
                <a:spcPct val="100000"/>
              </a:lnSpc>
              <a:spcBef>
                <a:spcPts val="300"/>
              </a:spcBef>
              <a:spcAft>
                <a:spcPct val="0"/>
              </a:spcAft>
              <a:buClr>
                <a:prstClr val="white"/>
              </a:buClr>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Primary:</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US" sz="1200" dirty="0">
                <a:solidFill>
                  <a:prstClr val="white"/>
                </a:solidFill>
                <a:latin typeface="Arial" panose="020B0604020202020204" pitchFamily="34" charset="0"/>
                <a:cs typeface="Arial" panose="020B0604020202020204" pitchFamily="34" charset="0"/>
              </a:rPr>
              <a:t>Metastasis-free survival</a:t>
            </a:r>
          </a:p>
          <a:p>
            <a:pPr marR="0" lvl="0" algn="l" defTabSz="914400" rtl="0" eaLnBrk="1" fontAlgn="base" latinLnBrk="0" hangingPunct="1">
              <a:lnSpc>
                <a:spcPct val="100000"/>
              </a:lnSpc>
              <a:spcBef>
                <a:spcPts val="300"/>
              </a:spcBef>
              <a:spcAft>
                <a:spcPct val="0"/>
              </a:spcAft>
              <a:buClr>
                <a:prstClr val="white"/>
              </a:buClr>
              <a:buSzTx/>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Secondary:</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Overall survival</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GB" sz="1200" dirty="0">
                <a:solidFill>
                  <a:prstClr val="white"/>
                </a:solidFill>
                <a:latin typeface="Arial" panose="020B0604020202020204" pitchFamily="34" charset="0"/>
                <a:cs typeface="Arial" panose="020B0604020202020204" pitchFamily="34" charset="0"/>
              </a:rPr>
              <a:t>Prostate cancer-specific survival</a:t>
            </a:r>
          </a:p>
          <a:p>
            <a:pPr marL="171450" indent="-171450" fontAlgn="base">
              <a:spcBef>
                <a:spcPts val="300"/>
              </a:spcBef>
              <a:spcAft>
                <a:spcPct val="0"/>
              </a:spcAft>
              <a:buClr>
                <a:prstClr val="white"/>
              </a:buClr>
              <a:buFont typeface="Arial" panose="020B0604020202020204" pitchFamily="34" charset="0"/>
              <a:buChar char="–"/>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PSA-progression free survival</a:t>
            </a:r>
          </a:p>
          <a:p>
            <a:pPr marL="171450" indent="-171450" fontAlgn="base">
              <a:spcBef>
                <a:spcPts val="300"/>
              </a:spcBef>
              <a:spcAft>
                <a:spcPct val="0"/>
              </a:spcAft>
              <a:buClr>
                <a:prstClr val="white"/>
              </a:buClr>
              <a:buFont typeface="Arial" panose="020B0604020202020204" pitchFamily="34" charset="0"/>
              <a:buChar char="–"/>
              <a:defRPr/>
            </a:pPr>
            <a:r>
              <a:rPr kumimoji="0" lang="en-GB"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Time to subsequent hormonal therapy </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Time to </a:t>
            </a:r>
            <a:r>
              <a:rPr lang="en-CA" sz="1200" dirty="0">
                <a:solidFill>
                  <a:prstClr val="white"/>
                </a:solidFill>
                <a:latin typeface="Arial" panose="020B0604020202020204" pitchFamily="34" charset="0"/>
                <a:cs typeface="Arial" panose="020B0604020202020204" pitchFamily="34" charset="0"/>
              </a:rPr>
              <a:t>castration-resistance</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US" sz="1200" dirty="0">
                <a:solidFill>
                  <a:schemeClr val="bg1"/>
                </a:solidFill>
                <a:latin typeface="Arial" panose="020B0604020202020204" pitchFamily="34" charset="0"/>
                <a:cs typeface="Arial" panose="020B0604020202020204" pitchFamily="34" charset="0"/>
              </a:rPr>
              <a:t>F</a:t>
            </a:r>
            <a:r>
              <a:rPr lang="en-US" sz="1200" b="0" i="0" dirty="0">
                <a:solidFill>
                  <a:schemeClr val="bg1"/>
                </a:solidFill>
                <a:effectLst/>
                <a:latin typeface="Arial" panose="020B0604020202020204" pitchFamily="34" charset="0"/>
                <a:cs typeface="Arial" panose="020B0604020202020204" pitchFamily="34" charset="0"/>
              </a:rPr>
              <a:t>requency and severity of adverse events</a:t>
            </a:r>
          </a:p>
          <a:p>
            <a:pPr marL="171450" indent="-171450" fontAlgn="base">
              <a:spcBef>
                <a:spcPts val="300"/>
              </a:spcBef>
              <a:spcAft>
                <a:spcPct val="0"/>
              </a:spcAft>
              <a:buClr>
                <a:prstClr val="white"/>
              </a:buClr>
              <a:buFont typeface="Arial" panose="020B0604020202020204" pitchFamily="34" charset="0"/>
              <a:buChar char="–"/>
              <a:defRPr/>
            </a:pPr>
            <a:r>
              <a:rPr lang="en-GB" sz="1200" dirty="0">
                <a:solidFill>
                  <a:schemeClr val="bg1"/>
                </a:solidFill>
                <a:latin typeface="Arial" panose="020B0604020202020204" pitchFamily="34" charset="0"/>
                <a:cs typeface="Arial" panose="020B0604020202020204" pitchFamily="34" charset="0"/>
              </a:rPr>
              <a:t>Health related quality of life</a:t>
            </a:r>
          </a:p>
          <a:p>
            <a:pPr marL="171450" indent="-171450" fontAlgn="base">
              <a:spcBef>
                <a:spcPts val="300"/>
              </a:spcBef>
              <a:spcAft>
                <a:spcPct val="0"/>
              </a:spcAft>
              <a:buClr>
                <a:prstClr val="white"/>
              </a:buClr>
              <a:buFont typeface="Arial" panose="020B0604020202020204" pitchFamily="34" charset="0"/>
              <a:buChar char="–"/>
              <a:defRPr/>
            </a:pPr>
            <a:r>
              <a:rPr lang="en-GB" sz="1200" dirty="0">
                <a:solidFill>
                  <a:schemeClr val="bg1"/>
                </a:solidFill>
                <a:latin typeface="Arial" panose="020B0604020202020204" pitchFamily="34" charset="0"/>
                <a:cs typeface="Arial" panose="020B0604020202020204" pitchFamily="34" charset="0"/>
              </a:rPr>
              <a:t>Fear of cancer recurrence</a:t>
            </a:r>
          </a:p>
        </p:txBody>
      </p:sp>
      <p:sp>
        <p:nvSpPr>
          <p:cNvPr id="7" name="Rounded Rectangle 4">
            <a:extLst>
              <a:ext uri="{FF2B5EF4-FFF2-40B4-BE49-F238E27FC236}">
                <a16:creationId xmlns:a16="http://schemas.microsoft.com/office/drawing/2014/main" id="{475B9853-EA19-46C1-A74D-92D2152CC819}"/>
              </a:ext>
            </a:extLst>
          </p:cNvPr>
          <p:cNvSpPr/>
          <p:nvPr/>
        </p:nvSpPr>
        <p:spPr>
          <a:xfrm>
            <a:off x="6004812" y="1703660"/>
            <a:ext cx="2011680" cy="1828800"/>
          </a:xfrm>
          <a:prstGeom prst="roundRect">
            <a:avLst>
              <a:gd name="adj" fmla="val 12540"/>
            </a:avLst>
          </a:prstGeom>
          <a:solidFill>
            <a:schemeClr val="bg2">
              <a:lumMod val="90000"/>
            </a:schemeClr>
          </a:solidFill>
          <a:ln w="28575">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Darolutamide 600 mg BID for </a:t>
            </a:r>
            <a:r>
              <a:rPr lang="en-US" sz="1200">
                <a:solidFill>
                  <a:prstClr val="black"/>
                </a:solidFill>
                <a:latin typeface="Arial" panose="020B0604020202020204" pitchFamily="34" charset="0"/>
                <a:cs typeface="Arial" panose="020B0604020202020204" pitchFamily="34" charset="0"/>
              </a:rPr>
              <a:t>96 weeks</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LHRH analogue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RT</a:t>
            </a:r>
          </a:p>
        </p:txBody>
      </p:sp>
      <p:sp>
        <p:nvSpPr>
          <p:cNvPr id="8" name="Rounded Rectangle 5">
            <a:extLst>
              <a:ext uri="{FF2B5EF4-FFF2-40B4-BE49-F238E27FC236}">
                <a16:creationId xmlns:a16="http://schemas.microsoft.com/office/drawing/2014/main" id="{2DDA9144-7C9E-44E8-A05D-55E7169BAE3C}"/>
              </a:ext>
            </a:extLst>
          </p:cNvPr>
          <p:cNvSpPr/>
          <p:nvPr/>
        </p:nvSpPr>
        <p:spPr>
          <a:xfrm>
            <a:off x="5996291" y="3742566"/>
            <a:ext cx="2011680" cy="1828800"/>
          </a:xfrm>
          <a:prstGeom prst="roundRect">
            <a:avLst>
              <a:gd name="adj" fmla="val 12540"/>
            </a:avLst>
          </a:prstGeom>
          <a:solidFill>
            <a:schemeClr val="bg2">
              <a:lumMod val="90000"/>
            </a:schemeClr>
          </a:solidFill>
          <a:ln>
            <a:solidFill>
              <a:srgbClr val="95A9CC"/>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CA"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Placebo</a:t>
            </a:r>
            <a:b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LHRH analogue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AutoShape 17">
            <a:extLst>
              <a:ext uri="{FF2B5EF4-FFF2-40B4-BE49-F238E27FC236}">
                <a16:creationId xmlns:a16="http://schemas.microsoft.com/office/drawing/2014/main" id="{D066134C-9515-417B-9306-52DA104BFA96}"/>
              </a:ext>
            </a:extLst>
          </p:cNvPr>
          <p:cNvSpPr>
            <a:spLocks noChangeArrowheads="1"/>
          </p:cNvSpPr>
          <p:nvPr/>
        </p:nvSpPr>
        <p:spPr bwMode="auto">
          <a:xfrm>
            <a:off x="4552714" y="1697884"/>
            <a:ext cx="681611" cy="3577167"/>
          </a:xfrm>
          <a:prstGeom prst="roundRect">
            <a:avLst>
              <a:gd name="adj" fmla="val 16667"/>
            </a:avLst>
          </a:prstGeom>
          <a:solidFill>
            <a:schemeClr val="bg2">
              <a:lumMod val="50000"/>
            </a:schemeClr>
          </a:solidFill>
          <a:ln w="19050">
            <a:noFill/>
            <a:round/>
            <a:headEnd/>
            <a:tailEnd/>
          </a:ln>
          <a:effectLst>
            <a:outerShdw blurRad="50800" dist="38100" dir="2700000" algn="tl" rotWithShape="0">
              <a:prstClr val="black">
                <a:alpha val="40000"/>
              </a:prstClr>
            </a:outerShdw>
          </a:effectLst>
          <a:scene3d>
            <a:camera prst="orthographicFront"/>
            <a:lightRig rig="threePt" dir="t"/>
          </a:scene3d>
          <a:sp3d prstMaterial="metal">
            <a:bevelT prst="angle"/>
          </a:sp3d>
        </p:spPr>
        <p:txBody>
          <a:bodyPr wrap="none" lIns="80131" tIns="40066" rIns="80131" bIns="40066" anchor="ctr"/>
          <a:lstStyle/>
          <a:p>
            <a:pPr marL="0" marR="0" lvl="0" indent="0" algn="ctr" defTabSz="858838" rtl="0" eaLnBrk="1" fontAlgn="auto" latinLnBrk="0" hangingPunct="1">
              <a:lnSpc>
                <a:spcPct val="90000"/>
              </a:lnSpc>
              <a:spcBef>
                <a:spcPct val="1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R</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A</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N</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D</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O</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M</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I</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Z</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E</a:t>
            </a:r>
            <a:b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b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D</a:t>
            </a:r>
          </a:p>
          <a:p>
            <a:pPr marL="0" marR="0" lvl="0" indent="0" algn="ctr" defTabSz="858838" rtl="0" eaLnBrk="1" fontAlgn="auto" latinLnBrk="0" hangingPunct="1">
              <a:lnSpc>
                <a:spcPct val="90000"/>
              </a:lnSpc>
              <a:spcBef>
                <a:spcPct val="1000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endParaRPr>
          </a:p>
          <a:p>
            <a:pPr marL="0" marR="0" lvl="0" indent="0" algn="ctr" defTabSz="858838" rtl="0" eaLnBrk="1" fontAlgn="auto" latinLnBrk="0" hangingPunct="1">
              <a:lnSpc>
                <a:spcPct val="90000"/>
              </a:lnSpc>
              <a:spcBef>
                <a:spcPct val="1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rPr>
              <a:t>n=</a:t>
            </a:r>
            <a:r>
              <a:rPr lang="en-US" sz="1400" b="1" dirty="0">
                <a:solidFill>
                  <a:prstClr val="white"/>
                </a:solidFill>
                <a:latin typeface="Arial" panose="020B0604020202020204" pitchFamily="34" charset="0"/>
                <a:ea typeface="ヒラギノ角ゴ Pro W3"/>
                <a:cs typeface="Arial" panose="020B0604020202020204" pitchFamily="34" charset="0"/>
              </a:rPr>
              <a:t>1100</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ea typeface="ヒラギノ角ゴ Pro W3"/>
              <a:cs typeface="Arial" panose="020B0604020202020204" pitchFamily="34" charset="0"/>
            </a:endParaRPr>
          </a:p>
        </p:txBody>
      </p:sp>
      <p:cxnSp>
        <p:nvCxnSpPr>
          <p:cNvPr id="10" name="Straight Arrow Connector 9">
            <a:extLst>
              <a:ext uri="{FF2B5EF4-FFF2-40B4-BE49-F238E27FC236}">
                <a16:creationId xmlns:a16="http://schemas.microsoft.com/office/drawing/2014/main" id="{93B27EF9-C050-4AA2-AA70-5C1B2B3DC06B}"/>
              </a:ext>
            </a:extLst>
          </p:cNvPr>
          <p:cNvCxnSpPr/>
          <p:nvPr/>
        </p:nvCxnSpPr>
        <p:spPr>
          <a:xfrm>
            <a:off x="3982087" y="3495325"/>
            <a:ext cx="548640" cy="0"/>
          </a:xfrm>
          <a:prstGeom prst="straightConnector1">
            <a:avLst/>
          </a:prstGeom>
          <a:ln w="825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3DC12F2-5F0B-4ABC-9FED-0DCC43C83E18}"/>
              </a:ext>
            </a:extLst>
          </p:cNvPr>
          <p:cNvGrpSpPr/>
          <p:nvPr/>
        </p:nvGrpSpPr>
        <p:grpSpPr>
          <a:xfrm>
            <a:off x="5305742" y="2508250"/>
            <a:ext cx="641017" cy="2011680"/>
            <a:chOff x="4775600" y="2611663"/>
            <a:chExt cx="641017" cy="1470727"/>
          </a:xfrm>
        </p:grpSpPr>
        <p:cxnSp>
          <p:nvCxnSpPr>
            <p:cNvPr id="12" name="Elbow Connector 10">
              <a:extLst>
                <a:ext uri="{FF2B5EF4-FFF2-40B4-BE49-F238E27FC236}">
                  <a16:creationId xmlns:a16="http://schemas.microsoft.com/office/drawing/2014/main" id="{A59DDCDB-2ACE-4E69-A8B7-4880C4DF82C4}"/>
                </a:ext>
              </a:extLst>
            </p:cNvPr>
            <p:cNvCxnSpPr>
              <a:cxnSpLocks/>
            </p:cNvCxnSpPr>
            <p:nvPr/>
          </p:nvCxnSpPr>
          <p:spPr>
            <a:xfrm>
              <a:off x="4776537" y="3345513"/>
              <a:ext cx="640080" cy="736877"/>
            </a:xfrm>
            <a:prstGeom prst="bentConnector3">
              <a:avLst>
                <a:gd name="adj1" fmla="val 29323"/>
              </a:avLst>
            </a:prstGeom>
            <a:ln w="8255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1">
              <a:extLst>
                <a:ext uri="{FF2B5EF4-FFF2-40B4-BE49-F238E27FC236}">
                  <a16:creationId xmlns:a16="http://schemas.microsoft.com/office/drawing/2014/main" id="{6D99C2B7-0699-4B6B-9C5E-1E9FBFE436CD}"/>
                </a:ext>
              </a:extLst>
            </p:cNvPr>
            <p:cNvCxnSpPr>
              <a:cxnSpLocks/>
            </p:cNvCxnSpPr>
            <p:nvPr/>
          </p:nvCxnSpPr>
          <p:spPr>
            <a:xfrm flipV="1">
              <a:off x="4775600" y="2611663"/>
              <a:ext cx="640080" cy="736877"/>
            </a:xfrm>
            <a:prstGeom prst="bentConnector3">
              <a:avLst>
                <a:gd name="adj1" fmla="val 29323"/>
              </a:avLst>
            </a:prstGeom>
            <a:ln w="8255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165F8369-FE19-48AD-936C-F211C2D8F3CA}"/>
              </a:ext>
            </a:extLst>
          </p:cNvPr>
          <p:cNvCxnSpPr/>
          <p:nvPr/>
        </p:nvCxnSpPr>
        <p:spPr>
          <a:xfrm>
            <a:off x="8126404" y="2516834"/>
            <a:ext cx="548640" cy="0"/>
          </a:xfrm>
          <a:prstGeom prst="straightConnector1">
            <a:avLst/>
          </a:prstGeom>
          <a:ln w="825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8ED9C6-62AB-4F38-BE71-0451A2C7EFDD}"/>
              </a:ext>
            </a:extLst>
          </p:cNvPr>
          <p:cNvCxnSpPr/>
          <p:nvPr/>
        </p:nvCxnSpPr>
        <p:spPr>
          <a:xfrm>
            <a:off x="8112339" y="4533874"/>
            <a:ext cx="548640" cy="0"/>
          </a:xfrm>
          <a:prstGeom prst="straightConnector1">
            <a:avLst/>
          </a:prstGeom>
          <a:ln w="825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90DAE5C-7ED4-848F-3CC0-1EB3632AD90D}"/>
              </a:ext>
            </a:extLst>
          </p:cNvPr>
          <p:cNvSpPr txBox="1"/>
          <p:nvPr/>
        </p:nvSpPr>
        <p:spPr>
          <a:xfrm>
            <a:off x="8660979" y="1239910"/>
            <a:ext cx="2945275" cy="1015663"/>
          </a:xfrm>
          <a:prstGeom prst="rect">
            <a:avLst/>
          </a:prstGeom>
          <a:noFill/>
        </p:spPr>
        <p:txBody>
          <a:bodyPr wrap="square">
            <a:spAutoFit/>
          </a:bodyPr>
          <a:lstStyle/>
          <a:p>
            <a:r>
              <a:rPr lang="en-US" sz="1400" dirty="0"/>
              <a:t>Stratification factors</a:t>
            </a:r>
          </a:p>
          <a:p>
            <a:pPr marL="285750" indent="-285750">
              <a:buFont typeface="Arial" panose="020B0604020202020204" pitchFamily="34" charset="0"/>
              <a:buChar char="•"/>
            </a:pPr>
            <a:r>
              <a:rPr lang="en-US" sz="1400" dirty="0">
                <a:latin typeface="GuardianTextEgypGR"/>
              </a:rPr>
              <a:t>U</a:t>
            </a:r>
            <a:r>
              <a:rPr lang="en-US" sz="1400" dirty="0">
                <a:effectLst/>
                <a:latin typeface="GuardianTextEgypGR"/>
              </a:rPr>
              <a:t>se of adjuvant docetaxel</a:t>
            </a:r>
          </a:p>
          <a:p>
            <a:pPr marL="285750" indent="-285750">
              <a:buFont typeface="Arial" panose="020B0604020202020204" pitchFamily="34" charset="0"/>
              <a:buChar char="•"/>
            </a:pPr>
            <a:r>
              <a:rPr lang="en-US" sz="1400" dirty="0">
                <a:latin typeface="GuardianTextEgypGR"/>
              </a:rPr>
              <a:t>P</a:t>
            </a:r>
            <a:r>
              <a:rPr lang="en-US" sz="1400" dirty="0">
                <a:effectLst/>
                <a:latin typeface="GuardianTextEgypGR"/>
              </a:rPr>
              <a:t>elvic nodal involvement</a:t>
            </a:r>
            <a:endParaRPr lang="en-US" dirty="0"/>
          </a:p>
          <a:p>
            <a:pPr marL="285750" indent="-285750">
              <a:buFont typeface="Arial" panose="020B0604020202020204" pitchFamily="34" charset="0"/>
              <a:buChar char="•"/>
            </a:pPr>
            <a:endParaRPr lang="en-US" sz="1800" dirty="0"/>
          </a:p>
        </p:txBody>
      </p:sp>
      <p:sp>
        <p:nvSpPr>
          <p:cNvPr id="20" name="Footer Placeholder 1">
            <a:extLst>
              <a:ext uri="{FF2B5EF4-FFF2-40B4-BE49-F238E27FC236}">
                <a16:creationId xmlns:a16="http://schemas.microsoft.com/office/drawing/2014/main" id="{EC18F306-EED8-05CB-CEA4-E372143BB65A}"/>
              </a:ext>
            </a:extLst>
          </p:cNvPr>
          <p:cNvSpPr txBox="1">
            <a:spLocks/>
          </p:cNvSpPr>
          <p:nvPr/>
        </p:nvSpPr>
        <p:spPr>
          <a:xfrm>
            <a:off x="609601" y="6138049"/>
            <a:ext cx="10278794"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800"/>
              </a:spcBef>
              <a:buClr>
                <a:srgbClr val="95A9CC"/>
              </a:buClr>
              <a:defRPr/>
            </a:pPr>
            <a:r>
              <a:rPr kumimoji="0" lang="en-US" sz="1200" b="0" i="0" u="none" strike="noStrike" kern="1200" cap="none" spc="0" normalizeH="0" baseline="0" noProof="0" dirty="0">
                <a:ln>
                  <a:noFill/>
                </a:ln>
                <a:effectLst/>
                <a:uLnTx/>
                <a:uFillTx/>
                <a:cs typeface="Arial" panose="020B0604020202020204" pitchFamily="34" charset="0"/>
              </a:rPr>
              <a:t>www.clinicaltrials.gov: (</a:t>
            </a:r>
            <a:r>
              <a:rPr kumimoji="0" lang="en-CA" sz="1200" b="0" i="0" u="none" strike="noStrike" kern="1200" cap="none" spc="0" normalizeH="0" baseline="0" noProof="0" dirty="0">
                <a:ln>
                  <a:noFill/>
                </a:ln>
                <a:effectLst/>
                <a:uLnTx/>
                <a:uFillTx/>
                <a:cs typeface="Arial" panose="020B0604020202020204" pitchFamily="34" charset="0"/>
              </a:rPr>
              <a:t>NCT04136353</a:t>
            </a:r>
            <a:r>
              <a:rPr kumimoji="0" lang="en-US" sz="1200" b="0" i="0" u="none" strike="noStrike" kern="1200" cap="none" spc="0" normalizeH="0" baseline="0" noProof="0" dirty="0">
                <a:ln>
                  <a:noFill/>
                </a:ln>
                <a:effectLst/>
                <a:uLnTx/>
                <a:uFillTx/>
                <a:cs typeface="Arial" panose="020B0604020202020204" pitchFamily="34" charset="0"/>
              </a:rPr>
              <a:t>)</a:t>
            </a:r>
            <a:br>
              <a:rPr kumimoji="0" lang="en-US" sz="12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br>
            <a:r>
              <a:rPr lang="en-US" sz="1200" dirty="0"/>
              <a:t>ARPI, androgen receptor pathway inhibitor; GG, Gleason grade; LHRH, luteinizing hormone=releasing hormone; MRI, magnetic resonance imaging; PC, prostate cancer; pT3a, pathologic T3aRT; RT, radiation therapy. </a:t>
            </a:r>
          </a:p>
          <a:p>
            <a:pPr>
              <a:spcBef>
                <a:spcPts val="1800"/>
              </a:spcBef>
              <a:buClr>
                <a:srgbClr val="95A9CC"/>
              </a:buClr>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325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518DAA-334D-6641-AA29-ACDFD899FBEF}"/>
              </a:ext>
            </a:extLst>
          </p:cNvPr>
          <p:cNvSpPr>
            <a:spLocks noGrp="1"/>
          </p:cNvSpPr>
          <p:nvPr>
            <p:ph type="title"/>
          </p:nvPr>
        </p:nvSpPr>
        <p:spPr>
          <a:xfrm>
            <a:off x="609600" y="-49350"/>
            <a:ext cx="10744200" cy="1184275"/>
          </a:xfrm>
        </p:spPr>
        <p:txBody>
          <a:bodyPr>
            <a:normAutofit/>
          </a:bodyPr>
          <a:lstStyle/>
          <a:p>
            <a:r>
              <a:rPr lang="en-US" sz="2400" dirty="0"/>
              <a:t>Enzalutamide in Androgen Deprivation Therapy With Radiation Therapy for High Risk, Clinically Localized, Prostate Cancer (ENZARAD)</a:t>
            </a:r>
          </a:p>
        </p:txBody>
      </p:sp>
      <p:sp>
        <p:nvSpPr>
          <p:cNvPr id="4" name="Rounded Rectangle 5">
            <a:extLst>
              <a:ext uri="{FF2B5EF4-FFF2-40B4-BE49-F238E27FC236}">
                <a16:creationId xmlns:a16="http://schemas.microsoft.com/office/drawing/2014/main" id="{3327DF37-5A13-4B94-BCEF-BDD14E5BC17C}"/>
              </a:ext>
            </a:extLst>
          </p:cNvPr>
          <p:cNvSpPr/>
          <p:nvPr/>
        </p:nvSpPr>
        <p:spPr>
          <a:xfrm>
            <a:off x="1156701" y="1949708"/>
            <a:ext cx="2652070" cy="3873486"/>
          </a:xfrm>
          <a:prstGeom prst="roundRect">
            <a:avLst>
              <a:gd name="adj" fmla="val 6645"/>
            </a:avLst>
          </a:prstGeom>
          <a:solidFill>
            <a:schemeClr val="bg2">
              <a:lumMod val="25000"/>
            </a:schemeClr>
          </a:solidFill>
          <a:ln>
            <a:noFill/>
          </a:ln>
          <a:effectLst>
            <a:outerShdw blurRad="50800" dist="38100" dir="2700000" algn="tl" rotWithShape="0">
              <a:prstClr val="black">
                <a:alpha val="40000"/>
              </a:prstClr>
            </a:outerShdw>
          </a:effectLst>
          <a:scene3d>
            <a:camera prst="orthographicFront"/>
            <a:lightRig rig="threePt" dir="t"/>
          </a:scene3d>
          <a:sp3d prstMaterial="metal">
            <a:bevelT prst="angle"/>
          </a:sp3d>
        </p:spPr>
        <p:style>
          <a:lnRef idx="2">
            <a:schemeClr val="accent1">
              <a:shade val="50000"/>
            </a:schemeClr>
          </a:lnRef>
          <a:fillRef idx="1">
            <a:schemeClr val="accent1"/>
          </a:fillRef>
          <a:effectRef idx="0">
            <a:schemeClr val="accent1"/>
          </a:effectRef>
          <a:fontRef idx="minor">
            <a:schemeClr val="lt1"/>
          </a:fontRef>
        </p:style>
        <p:txBody>
          <a:bodyPr lIns="182880" tIns="45718" rIns="91435" bIns="45718" anchor="ctr"/>
          <a:lstStyle/>
          <a:p>
            <a:pPr marL="0" marR="0" lvl="0" indent="0" algn="ctr" defTabSz="914400" rtl="0" eaLnBrk="1" fontAlgn="base" latinLnBrk="0" hangingPunct="1">
              <a:spcBef>
                <a:spcPct val="0"/>
              </a:spcBef>
              <a:spcAft>
                <a:spcPct val="0"/>
              </a:spcAft>
              <a:buClr>
                <a:prstClr val="white"/>
              </a:buClr>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Key Eligibility</a:t>
            </a:r>
          </a:p>
          <a:p>
            <a:pPr marL="0" marR="0" lvl="0" indent="0" algn="ctr" defTabSz="914400" rtl="0" eaLnBrk="1" fontAlgn="base" latinLnBrk="0" hangingPunct="1">
              <a:spcBef>
                <a:spcPct val="0"/>
              </a:spcBef>
              <a:spcAft>
                <a:spcPct val="0"/>
              </a:spcAft>
              <a:buClr>
                <a:prstClr val="white"/>
              </a:buClr>
              <a:buSzTx/>
              <a:buFontTx/>
              <a:buNone/>
              <a:tabLst/>
              <a:defRPr/>
            </a:pPr>
            <a:endPar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176204" marR="0" lvl="0" indent="-176204" algn="l" defTabSz="914400" rtl="0" eaLnBrk="1" fontAlgn="base" latinLnBrk="0" hangingPunct="1">
              <a:spcBef>
                <a:spcPts val="300"/>
              </a:spcBef>
              <a:spcAft>
                <a:spcPct val="0"/>
              </a:spcAft>
              <a:buClr>
                <a:prstClr val="white"/>
              </a:buClr>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Men aged ≥ 18 years with </a:t>
            </a:r>
            <a:r>
              <a:rPr lang="en-US" sz="1200" dirty="0">
                <a:solidFill>
                  <a:prstClr val="white"/>
                </a:solidFill>
                <a:latin typeface="Calibri" panose="020F0502020204030204"/>
                <a:cs typeface="Arial" panose="020B0604020202020204" pitchFamily="34" charset="0"/>
              </a:rPr>
              <a:t>h</a:t>
            </a:r>
            <a:r>
              <a:rPr kumimoji="0" lang="en-US" sz="1200" b="0" i="0" u="none" strike="noStrike" kern="1200" cap="none" spc="0" normalizeH="0" baseline="0" noProof="0" dirty="0" err="1">
                <a:ln>
                  <a:noFill/>
                </a:ln>
                <a:solidFill>
                  <a:prstClr val="white"/>
                </a:solidFill>
                <a:effectLst/>
                <a:uLnTx/>
                <a:uFillTx/>
                <a:latin typeface="Calibri" panose="020F0502020204030204"/>
                <a:ea typeface="+mn-ea"/>
                <a:cs typeface="Arial" panose="020B0604020202020204" pitchFamily="34" charset="0"/>
              </a:rPr>
              <a:t>istologically</a:t>
            </a: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 proven </a:t>
            </a:r>
            <a:r>
              <a:rPr lang="en-US" sz="1200" dirty="0">
                <a:solidFill>
                  <a:prstClr val="white"/>
                </a:solidFill>
                <a:latin typeface="Calibri" panose="020F0502020204030204"/>
                <a:cs typeface="Arial" panose="020B0604020202020204" pitchFamily="34" charset="0"/>
              </a:rPr>
              <a:t>prostate adenocarcinoma</a:t>
            </a: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176204" marR="0" lvl="0" indent="-176204" algn="l" defTabSz="914400" rtl="0" eaLnBrk="1" fontAlgn="base" latinLnBrk="0" hangingPunct="1">
              <a:spcBef>
                <a:spcPts val="300"/>
              </a:spcBef>
              <a:spcAft>
                <a:spcPct val="0"/>
              </a:spcAft>
              <a:buClr>
                <a:prstClr val="white"/>
              </a:buClr>
              <a:buSzTx/>
              <a:buFont typeface="Arial" panose="020B0604020202020204" pitchFamily="34" charset="0"/>
              <a:buChar char="–"/>
              <a:tabLst/>
              <a:defRPr/>
            </a:pPr>
            <a:r>
              <a:rPr lang="en-US" sz="1200" dirty="0">
                <a:solidFill>
                  <a:prstClr val="white"/>
                </a:solidFill>
                <a:latin typeface="Calibri" panose="020F0502020204030204"/>
              </a:rPr>
              <a:t>Planned for primary RT and at high risk of recurrence:</a:t>
            </a:r>
          </a:p>
          <a:p>
            <a:pPr marL="171450" indent="-171450" fontAlgn="base">
              <a:spcBef>
                <a:spcPts val="300"/>
              </a:spcBef>
              <a:spcAft>
                <a:spcPct val="0"/>
              </a:spcAft>
              <a:buClr>
                <a:prstClr val="white"/>
              </a:buClr>
              <a:buFont typeface="Arial" panose="020B0604020202020204" pitchFamily="34" charset="0"/>
              <a:buChar char="•"/>
              <a:defRPr/>
            </a:pPr>
            <a:r>
              <a:rPr lang="en-US" sz="1200" dirty="0">
                <a:solidFill>
                  <a:prstClr val="white"/>
                </a:solidFill>
                <a:latin typeface="Calibri" panose="020F0502020204030204"/>
              </a:rPr>
              <a:t>Gleason score 8-10 OR</a:t>
            </a:r>
          </a:p>
          <a:p>
            <a:pPr marL="171450" indent="-171450" fontAlgn="base">
              <a:spcBef>
                <a:spcPts val="300"/>
              </a:spcBef>
              <a:spcAft>
                <a:spcPct val="0"/>
              </a:spcAft>
              <a:buClr>
                <a:prstClr val="white"/>
              </a:buClr>
              <a:buFont typeface="Arial" panose="020B0604020202020204" pitchFamily="34" charset="0"/>
              <a:buChar char="•"/>
              <a:defRPr/>
            </a:pPr>
            <a:r>
              <a:rPr lang="en-US" sz="1200" b="0" i="0" dirty="0">
                <a:solidFill>
                  <a:schemeClr val="bg1"/>
                </a:solidFill>
                <a:effectLst/>
                <a:latin typeface="Source Sans Pro" panose="020B0503030403020204" pitchFamily="34" charset="0"/>
              </a:rPr>
              <a:t>Gleason score of 4+3 AND clinical T2b-4 AND PSA &gt;20ng/mL OR </a:t>
            </a:r>
          </a:p>
          <a:p>
            <a:pPr marL="171450" indent="-171450" fontAlgn="base">
              <a:spcBef>
                <a:spcPts val="300"/>
              </a:spcBef>
              <a:spcAft>
                <a:spcPct val="0"/>
              </a:spcAft>
              <a:buClr>
                <a:prstClr val="white"/>
              </a:buClr>
              <a:buFont typeface="Arial" panose="020B0604020202020204" pitchFamily="34" charset="0"/>
              <a:buChar char="•"/>
              <a:defRPr/>
            </a:pPr>
            <a:r>
              <a:rPr lang="en-US" sz="1200" dirty="0">
                <a:solidFill>
                  <a:prstClr val="white"/>
                </a:solidFill>
                <a:latin typeface="Calibri" panose="020F0502020204030204"/>
              </a:rPr>
              <a:t>N1 disease (at or below common iliac artery bifurcation)</a:t>
            </a:r>
          </a:p>
          <a:p>
            <a:pPr marL="176204" indent="-176204" fontAlgn="base">
              <a:spcBef>
                <a:spcPts val="300"/>
              </a:spcBef>
              <a:spcAft>
                <a:spcPct val="0"/>
              </a:spcAft>
              <a:buClr>
                <a:prstClr val="white"/>
              </a:buClr>
              <a:buFont typeface="Arial" panose="020B0604020202020204" pitchFamily="34" charset="0"/>
              <a:buChar char="–"/>
              <a:defRPr/>
            </a:pPr>
            <a:r>
              <a:rPr lang="en-US" sz="1200" dirty="0">
                <a:solidFill>
                  <a:prstClr val="white"/>
                </a:solidFill>
                <a:latin typeface="Calibri" panose="020F0502020204030204"/>
              </a:rPr>
              <a:t>ECOG 0-1</a:t>
            </a:r>
          </a:p>
          <a:p>
            <a:pPr marL="176204" marR="0" lvl="0" indent="-176204" algn="l" defTabSz="914400" rtl="0" eaLnBrk="1" fontAlgn="base" latinLnBrk="0" hangingPunct="1">
              <a:spcBef>
                <a:spcPts val="300"/>
              </a:spcBef>
              <a:spcAft>
                <a:spcPct val="0"/>
              </a:spcAft>
              <a:buClr>
                <a:prstClr val="white"/>
              </a:buClr>
              <a:buSzTx/>
              <a:buFont typeface="Arial" panose="020B0604020202020204" pitchFamily="34" charset="0"/>
              <a:buChar char="–"/>
              <a:tabLst/>
              <a:defRPr/>
            </a:pPr>
            <a:r>
              <a:rPr lang="en-GB" sz="1200" dirty="0">
                <a:solidFill>
                  <a:prstClr val="white"/>
                </a:solidFill>
                <a:latin typeface="Calibri" panose="020F0502020204030204"/>
                <a:cs typeface="Arial" panose="020B0604020202020204" pitchFamily="34" charset="0"/>
              </a:rPr>
              <a:t>No h/o seizures or condition predisposing to seizures</a:t>
            </a:r>
            <a:endParaRPr lang="en-US" sz="1200" dirty="0">
              <a:solidFill>
                <a:prstClr val="white"/>
              </a:solidFill>
              <a:latin typeface="Calibri" panose="020F0502020204030204"/>
            </a:endParaRPr>
          </a:p>
        </p:txBody>
      </p:sp>
      <p:sp>
        <p:nvSpPr>
          <p:cNvPr id="6" name="Rounded Rectangle 3">
            <a:extLst>
              <a:ext uri="{FF2B5EF4-FFF2-40B4-BE49-F238E27FC236}">
                <a16:creationId xmlns:a16="http://schemas.microsoft.com/office/drawing/2014/main" id="{2BEB2F5B-9398-48C8-8E0A-9DB7ADCD7973}"/>
              </a:ext>
            </a:extLst>
          </p:cNvPr>
          <p:cNvSpPr/>
          <p:nvPr/>
        </p:nvSpPr>
        <p:spPr>
          <a:xfrm>
            <a:off x="8675043" y="2367967"/>
            <a:ext cx="2748517" cy="3594516"/>
          </a:xfrm>
          <a:prstGeom prst="roundRect">
            <a:avLst>
              <a:gd name="adj" fmla="val 6645"/>
            </a:avLst>
          </a:prstGeom>
          <a:solidFill>
            <a:schemeClr val="accent1">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182880" tIns="45718" rIns="91435" bIns="45718" anchor="ctr"/>
          <a:lstStyle/>
          <a:p>
            <a:pPr marL="0" marR="0" lvl="0" indent="0" algn="ctr" defTabSz="914400" rtl="0" eaLnBrk="1" fontAlgn="base" latinLnBrk="0" hangingPunct="1">
              <a:lnSpc>
                <a:spcPct val="100000"/>
              </a:lnSpc>
              <a:spcBef>
                <a:spcPct val="0"/>
              </a:spcBef>
              <a:spcAft>
                <a:spcPct val="0"/>
              </a:spcAft>
              <a:buClr>
                <a:prstClr val="white"/>
              </a:buClr>
              <a:buSzTx/>
              <a:buFontTx/>
              <a:buNone/>
              <a:tabLst/>
              <a:defRPr/>
            </a:pPr>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
                <a:prstClr val="white"/>
              </a:buClr>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Efficacy end points</a:t>
            </a:r>
          </a:p>
          <a:p>
            <a:pPr marL="0" marR="0" lvl="0" indent="0" algn="l" defTabSz="914400" rtl="0" eaLnBrk="1" fontAlgn="base" latinLnBrk="0" hangingPunct="1">
              <a:lnSpc>
                <a:spcPct val="100000"/>
              </a:lnSpc>
              <a:spcBef>
                <a:spcPts val="300"/>
              </a:spcBef>
              <a:spcAft>
                <a:spcPct val="0"/>
              </a:spcAft>
              <a:buClr>
                <a:prstClr val="white"/>
              </a:buClr>
              <a:buSzTx/>
              <a:buFontTx/>
              <a:buNone/>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Primary:</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US" sz="1200" dirty="0">
                <a:solidFill>
                  <a:prstClr val="white"/>
                </a:solidFill>
                <a:latin typeface="Calibri" panose="020F0502020204030204"/>
                <a:cs typeface="Arial" panose="020B0604020202020204" pitchFamily="34" charset="0"/>
              </a:rPr>
              <a:t>Metastasis-free survival</a:t>
            </a:r>
          </a:p>
          <a:p>
            <a:pPr marR="0" lvl="0" algn="l" defTabSz="914400" rtl="0" eaLnBrk="1" fontAlgn="base" latinLnBrk="0" hangingPunct="1">
              <a:lnSpc>
                <a:spcPct val="100000"/>
              </a:lnSpc>
              <a:spcBef>
                <a:spcPts val="300"/>
              </a:spcBef>
              <a:spcAft>
                <a:spcPct val="0"/>
              </a:spcAft>
              <a:buClr>
                <a:prstClr val="white"/>
              </a:buClr>
              <a:buSzTx/>
              <a:tabLst/>
              <a:defRPr/>
            </a:pPr>
            <a:r>
              <a:rPr kumimoji="0" lang="en-US" sz="12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Secondary:</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Overall survival</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GB" sz="1200" dirty="0">
                <a:solidFill>
                  <a:prstClr val="white"/>
                </a:solidFill>
                <a:latin typeface="Calibri" panose="020F0502020204030204"/>
                <a:cs typeface="Arial" panose="020B0604020202020204" pitchFamily="34" charset="0"/>
              </a:rPr>
              <a:t>Prostate cancer-specific survival</a:t>
            </a:r>
          </a:p>
          <a:p>
            <a:pPr marL="171450" indent="-171450" fontAlgn="base">
              <a:spcBef>
                <a:spcPts val="300"/>
              </a:spcBef>
              <a:spcAft>
                <a:spcPct val="0"/>
              </a:spcAft>
              <a:buClr>
                <a:prstClr val="white"/>
              </a:buClr>
              <a:buFont typeface="Arial" panose="020B0604020202020204" pitchFamily="34" charset="0"/>
              <a:buChar char="–"/>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PSA-progression free survival</a:t>
            </a:r>
          </a:p>
          <a:p>
            <a:pPr marL="171450" indent="-171450" fontAlgn="base">
              <a:spcBef>
                <a:spcPts val="300"/>
              </a:spcBef>
              <a:spcAft>
                <a:spcPct val="0"/>
              </a:spcAft>
              <a:buClr>
                <a:prstClr val="white"/>
              </a:buClr>
              <a:buFont typeface="Arial" panose="020B0604020202020204" pitchFamily="34" charset="0"/>
              <a:buChar char="–"/>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Clinical progression-free survival</a:t>
            </a:r>
          </a:p>
          <a:p>
            <a:pPr marL="171450" indent="-171450" fontAlgn="base">
              <a:spcBef>
                <a:spcPts val="300"/>
              </a:spcBef>
              <a:spcAft>
                <a:spcPct val="0"/>
              </a:spcAft>
              <a:buClr>
                <a:prstClr val="white"/>
              </a:buClr>
              <a:buFont typeface="Arial" panose="020B0604020202020204" pitchFamily="34" charset="0"/>
              <a:buChar char="–"/>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Time to subsequent hormonal therapy </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kumimoji="0" lang="en-CA" sz="12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Time to </a:t>
            </a:r>
            <a:r>
              <a:rPr lang="en-CA" sz="1200" dirty="0">
                <a:solidFill>
                  <a:prstClr val="white"/>
                </a:solidFill>
                <a:latin typeface="Calibri" panose="020F0502020204030204"/>
                <a:cs typeface="Arial" panose="020B0604020202020204" pitchFamily="34" charset="0"/>
              </a:rPr>
              <a:t>castration-resistance</a:t>
            </a:r>
          </a:p>
          <a:p>
            <a:pPr marL="171450" marR="0" lvl="0" indent="-171450" algn="l" defTabSz="914400" rtl="0" eaLnBrk="1" fontAlgn="base" latinLnBrk="0" hangingPunct="1">
              <a:lnSpc>
                <a:spcPct val="100000"/>
              </a:lnSpc>
              <a:spcBef>
                <a:spcPts val="300"/>
              </a:spcBef>
              <a:spcAft>
                <a:spcPct val="0"/>
              </a:spcAft>
              <a:buClr>
                <a:prstClr val="white"/>
              </a:buClr>
              <a:buSzTx/>
              <a:buFont typeface="Arial" panose="020B0604020202020204" pitchFamily="34" charset="0"/>
              <a:buChar char="–"/>
              <a:tabLst/>
              <a:defRPr/>
            </a:pPr>
            <a:r>
              <a:rPr lang="en-US" sz="1200" b="0" i="0" dirty="0">
                <a:solidFill>
                  <a:schemeClr val="bg1"/>
                </a:solidFill>
                <a:effectLst/>
              </a:rPr>
              <a:t>Safety</a:t>
            </a:r>
          </a:p>
          <a:p>
            <a:pPr marL="171450" indent="-171450" fontAlgn="base">
              <a:spcBef>
                <a:spcPts val="300"/>
              </a:spcBef>
              <a:spcAft>
                <a:spcPct val="0"/>
              </a:spcAft>
              <a:buClr>
                <a:prstClr val="white"/>
              </a:buClr>
              <a:buFont typeface="Arial" panose="020B0604020202020204" pitchFamily="34" charset="0"/>
              <a:buChar char="–"/>
              <a:defRPr/>
            </a:pPr>
            <a:r>
              <a:rPr lang="en-GB" sz="1200" dirty="0">
                <a:solidFill>
                  <a:schemeClr val="bg1"/>
                </a:solidFill>
                <a:cs typeface="Arial" panose="020B0604020202020204" pitchFamily="34" charset="0"/>
              </a:rPr>
              <a:t>Health related quality of life</a:t>
            </a:r>
          </a:p>
          <a:p>
            <a:pPr marL="171450" indent="-171450" fontAlgn="base">
              <a:spcBef>
                <a:spcPts val="300"/>
              </a:spcBef>
              <a:spcAft>
                <a:spcPct val="0"/>
              </a:spcAft>
              <a:buClr>
                <a:prstClr val="white"/>
              </a:buClr>
              <a:buFont typeface="Arial" panose="020B0604020202020204" pitchFamily="34" charset="0"/>
              <a:buChar char="–"/>
              <a:defRPr/>
            </a:pPr>
            <a:r>
              <a:rPr lang="en-GB" sz="1200" dirty="0">
                <a:solidFill>
                  <a:schemeClr val="bg1"/>
                </a:solidFill>
                <a:cs typeface="Arial" panose="020B0604020202020204" pitchFamily="34" charset="0"/>
              </a:rPr>
              <a:t>Health outcomes relative to costs</a:t>
            </a:r>
          </a:p>
          <a:p>
            <a:pPr marL="171450" indent="-171450" fontAlgn="base">
              <a:spcBef>
                <a:spcPts val="300"/>
              </a:spcBef>
              <a:spcAft>
                <a:spcPct val="0"/>
              </a:spcAft>
              <a:buClr>
                <a:prstClr val="white"/>
              </a:buClr>
              <a:buFont typeface="Arial" panose="020B0604020202020204" pitchFamily="34" charset="0"/>
              <a:buChar char="–"/>
              <a:defRPr/>
            </a:pPr>
            <a:endParaRPr lang="en-GB" sz="1200" dirty="0">
              <a:solidFill>
                <a:schemeClr val="bg1"/>
              </a:solidFill>
              <a:cs typeface="Arial" panose="020B0604020202020204" pitchFamily="34" charset="0"/>
            </a:endParaRPr>
          </a:p>
        </p:txBody>
      </p:sp>
      <p:sp>
        <p:nvSpPr>
          <p:cNvPr id="7" name="Rounded Rectangle 4">
            <a:extLst>
              <a:ext uri="{FF2B5EF4-FFF2-40B4-BE49-F238E27FC236}">
                <a16:creationId xmlns:a16="http://schemas.microsoft.com/office/drawing/2014/main" id="{475B9853-EA19-46C1-A74D-92D2152CC819}"/>
              </a:ext>
            </a:extLst>
          </p:cNvPr>
          <p:cNvSpPr/>
          <p:nvPr/>
        </p:nvSpPr>
        <p:spPr>
          <a:xfrm>
            <a:off x="6004812" y="2094786"/>
            <a:ext cx="2011680" cy="1828800"/>
          </a:xfrm>
          <a:prstGeom prst="roundRect">
            <a:avLst>
              <a:gd name="adj" fmla="val 12540"/>
            </a:avLst>
          </a:prstGeom>
          <a:solidFill>
            <a:schemeClr val="bg2">
              <a:lumMod val="90000"/>
            </a:schemeClr>
          </a:solidFill>
          <a:ln w="28575">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Enzalutamide 160 mg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qd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for 24 months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LHRH analogue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prstClr val="black"/>
                </a:solidFill>
                <a:latin typeface="Calibri" panose="020F0502020204030204"/>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RT</a:t>
            </a:r>
          </a:p>
        </p:txBody>
      </p:sp>
      <p:sp>
        <p:nvSpPr>
          <p:cNvPr id="8" name="Rounded Rectangle 5">
            <a:extLst>
              <a:ext uri="{FF2B5EF4-FFF2-40B4-BE49-F238E27FC236}">
                <a16:creationId xmlns:a16="http://schemas.microsoft.com/office/drawing/2014/main" id="{2DDA9144-7C9E-44E8-A05D-55E7169BAE3C}"/>
              </a:ext>
            </a:extLst>
          </p:cNvPr>
          <p:cNvSpPr/>
          <p:nvPr/>
        </p:nvSpPr>
        <p:spPr>
          <a:xfrm>
            <a:off x="5996291" y="4133692"/>
            <a:ext cx="2011680" cy="1828800"/>
          </a:xfrm>
          <a:prstGeom prst="roundRect">
            <a:avLst>
              <a:gd name="adj" fmla="val 12540"/>
            </a:avLst>
          </a:prstGeom>
          <a:solidFill>
            <a:schemeClr val="bg2">
              <a:lumMod val="90000"/>
            </a:schemeClr>
          </a:solidFill>
          <a:ln>
            <a:solidFill>
              <a:srgbClr val="95A9CC"/>
            </a:solid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lIns="0" tIns="45718" rIns="0" bIns="45718" anchor="ctr"/>
          <a:lstStyle/>
          <a:p>
            <a:pPr algn="ctr" fontAlgn="base">
              <a:spcBef>
                <a:spcPct val="0"/>
              </a:spcBef>
              <a:spcAft>
                <a:spcPct val="0"/>
              </a:spcAft>
              <a:defRPr/>
            </a:pPr>
            <a:r>
              <a:rPr kumimoji="0" lang="en-CA" sz="1200" b="0" i="0" u="none" strike="noStrike" kern="1200" cap="none" spc="0" normalizeH="0" baseline="0" noProof="0" dirty="0">
                <a:ln>
                  <a:noFill/>
                </a:ln>
                <a:solidFill>
                  <a:srgbClr val="000000"/>
                </a:solidFill>
                <a:effectLst/>
                <a:uLnTx/>
                <a:uFillTx/>
                <a:latin typeface="Calibri" panose="020F0502020204030204"/>
                <a:ea typeface="+mn-ea"/>
                <a:cs typeface="+mn-cs"/>
              </a:rPr>
              <a:t>Conventional </a:t>
            </a:r>
            <a:r>
              <a:rPr kumimoji="0" lang="en-US" sz="1200" u="none" strike="noStrike" kern="1200" cap="none" spc="0" normalizeH="0" baseline="0" noProof="0" dirty="0">
                <a:ln>
                  <a:noFill/>
                </a:ln>
                <a:solidFill>
                  <a:srgbClr val="000000"/>
                </a:solidFill>
                <a:uLnTx/>
                <a:uFillTx/>
                <a:latin typeface="Source Sans Pro" panose="020B0503030403020204" pitchFamily="34" charset="0"/>
                <a:ea typeface="+mn-ea"/>
                <a:cs typeface="+mn-cs"/>
              </a:rPr>
              <a:t>n</a:t>
            </a:r>
            <a:r>
              <a:rPr lang="en-US" sz="1200" b="0" i="0" dirty="0">
                <a:solidFill>
                  <a:srgbClr val="000000"/>
                </a:solidFill>
                <a:effectLst/>
                <a:latin typeface="Source Sans Pro" panose="020B0503030403020204" pitchFamily="34" charset="0"/>
              </a:rPr>
              <a:t>on-steroidal anti-androgen</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LHRH analogue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prstClr val="black"/>
                </a:solidFill>
                <a:latin typeface="Calibri" panose="020F0502020204030204"/>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AutoShape 17">
            <a:extLst>
              <a:ext uri="{FF2B5EF4-FFF2-40B4-BE49-F238E27FC236}">
                <a16:creationId xmlns:a16="http://schemas.microsoft.com/office/drawing/2014/main" id="{D066134C-9515-417B-9306-52DA104BFA96}"/>
              </a:ext>
            </a:extLst>
          </p:cNvPr>
          <p:cNvSpPr>
            <a:spLocks noChangeArrowheads="1"/>
          </p:cNvSpPr>
          <p:nvPr/>
        </p:nvSpPr>
        <p:spPr bwMode="auto">
          <a:xfrm>
            <a:off x="4552714" y="2089010"/>
            <a:ext cx="681611" cy="3577167"/>
          </a:xfrm>
          <a:prstGeom prst="roundRect">
            <a:avLst>
              <a:gd name="adj" fmla="val 16667"/>
            </a:avLst>
          </a:prstGeom>
          <a:solidFill>
            <a:schemeClr val="bg2">
              <a:lumMod val="50000"/>
            </a:schemeClr>
          </a:solidFill>
          <a:ln w="19050">
            <a:noFill/>
            <a:round/>
            <a:headEnd/>
            <a:tailEnd/>
          </a:ln>
          <a:effectLst>
            <a:outerShdw blurRad="50800" dist="38100" dir="2700000" algn="tl" rotWithShape="0">
              <a:prstClr val="black">
                <a:alpha val="40000"/>
              </a:prstClr>
            </a:outerShdw>
          </a:effectLst>
          <a:scene3d>
            <a:camera prst="orthographicFront"/>
            <a:lightRig rig="threePt" dir="t"/>
          </a:scene3d>
          <a:sp3d prstMaterial="metal">
            <a:bevelT prst="angle"/>
          </a:sp3d>
        </p:spPr>
        <p:txBody>
          <a:bodyPr wrap="none" lIns="80131" tIns="40066" rIns="80131" bIns="40066" anchor="ctr"/>
          <a:lstStyle/>
          <a:p>
            <a:pPr marL="0" marR="0" lvl="0" indent="0" algn="ctr" defTabSz="858838" rtl="0" eaLnBrk="1" fontAlgn="auto" latinLnBrk="0" hangingPunct="1">
              <a:lnSpc>
                <a:spcPct val="90000"/>
              </a:lnSpc>
              <a:spcBef>
                <a:spcPct val="1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R</a:t>
            </a:r>
            <a:b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A</a:t>
            </a:r>
            <a:b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N</a:t>
            </a:r>
            <a:b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D</a:t>
            </a:r>
            <a:b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O</a:t>
            </a:r>
            <a:b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M</a:t>
            </a:r>
            <a:b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I</a:t>
            </a:r>
            <a:b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Z</a:t>
            </a:r>
            <a:b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E</a:t>
            </a:r>
            <a:b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b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D</a:t>
            </a:r>
          </a:p>
          <a:p>
            <a:pPr marL="0" marR="0" lvl="0" indent="0" algn="ctr" defTabSz="858838" rtl="0" eaLnBrk="1" fontAlgn="auto" latinLnBrk="0" hangingPunct="1">
              <a:lnSpc>
                <a:spcPct val="90000"/>
              </a:lnSpc>
              <a:spcBef>
                <a:spcPct val="10000"/>
              </a:spcBef>
              <a:spcAft>
                <a:spcPts val="0"/>
              </a:spcAft>
              <a:buClrTx/>
              <a:buSzTx/>
              <a:buFontTx/>
              <a:buNone/>
              <a:tabLst/>
              <a:defRPr/>
            </a:pPr>
            <a:endPar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endParaRPr>
          </a:p>
          <a:p>
            <a:pPr marL="0" marR="0" lvl="0" indent="0" algn="ctr" defTabSz="858838" rtl="0" eaLnBrk="1" fontAlgn="auto" latinLnBrk="0" hangingPunct="1">
              <a:lnSpc>
                <a:spcPct val="90000"/>
              </a:lnSpc>
              <a:spcBef>
                <a:spcPct val="1000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T Sans"/>
                <a:ea typeface="ヒラギノ角ゴ Pro W3"/>
                <a:cs typeface="ヒラギノ角ゴ Pro W3"/>
              </a:rPr>
              <a:t>n=800</a:t>
            </a:r>
          </a:p>
        </p:txBody>
      </p:sp>
      <p:cxnSp>
        <p:nvCxnSpPr>
          <p:cNvPr id="10" name="Straight Arrow Connector 9">
            <a:extLst>
              <a:ext uri="{FF2B5EF4-FFF2-40B4-BE49-F238E27FC236}">
                <a16:creationId xmlns:a16="http://schemas.microsoft.com/office/drawing/2014/main" id="{93B27EF9-C050-4AA2-AA70-5C1B2B3DC06B}"/>
              </a:ext>
            </a:extLst>
          </p:cNvPr>
          <p:cNvCxnSpPr/>
          <p:nvPr/>
        </p:nvCxnSpPr>
        <p:spPr>
          <a:xfrm>
            <a:off x="3982087" y="3886451"/>
            <a:ext cx="548640" cy="0"/>
          </a:xfrm>
          <a:prstGeom prst="straightConnector1">
            <a:avLst/>
          </a:prstGeom>
          <a:ln w="825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53DC12F2-5F0B-4ABC-9FED-0DCC43C83E18}"/>
              </a:ext>
            </a:extLst>
          </p:cNvPr>
          <p:cNvGrpSpPr/>
          <p:nvPr/>
        </p:nvGrpSpPr>
        <p:grpSpPr>
          <a:xfrm>
            <a:off x="5305742" y="2899376"/>
            <a:ext cx="641017" cy="2011680"/>
            <a:chOff x="4775600" y="2611663"/>
            <a:chExt cx="641017" cy="1470727"/>
          </a:xfrm>
        </p:grpSpPr>
        <p:cxnSp>
          <p:nvCxnSpPr>
            <p:cNvPr id="12" name="Elbow Connector 10">
              <a:extLst>
                <a:ext uri="{FF2B5EF4-FFF2-40B4-BE49-F238E27FC236}">
                  <a16:creationId xmlns:a16="http://schemas.microsoft.com/office/drawing/2014/main" id="{A59DDCDB-2ACE-4E69-A8B7-4880C4DF82C4}"/>
                </a:ext>
              </a:extLst>
            </p:cNvPr>
            <p:cNvCxnSpPr>
              <a:cxnSpLocks/>
            </p:cNvCxnSpPr>
            <p:nvPr/>
          </p:nvCxnSpPr>
          <p:spPr>
            <a:xfrm>
              <a:off x="4776537" y="3345513"/>
              <a:ext cx="640080" cy="736877"/>
            </a:xfrm>
            <a:prstGeom prst="bentConnector3">
              <a:avLst>
                <a:gd name="adj1" fmla="val 29323"/>
              </a:avLst>
            </a:prstGeom>
            <a:ln w="8255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Elbow Connector 11">
              <a:extLst>
                <a:ext uri="{FF2B5EF4-FFF2-40B4-BE49-F238E27FC236}">
                  <a16:creationId xmlns:a16="http://schemas.microsoft.com/office/drawing/2014/main" id="{6D99C2B7-0699-4B6B-9C5E-1E9FBFE436CD}"/>
                </a:ext>
              </a:extLst>
            </p:cNvPr>
            <p:cNvCxnSpPr>
              <a:cxnSpLocks/>
            </p:cNvCxnSpPr>
            <p:nvPr/>
          </p:nvCxnSpPr>
          <p:spPr>
            <a:xfrm flipV="1">
              <a:off x="4775600" y="2611663"/>
              <a:ext cx="640080" cy="736877"/>
            </a:xfrm>
            <a:prstGeom prst="bentConnector3">
              <a:avLst>
                <a:gd name="adj1" fmla="val 29323"/>
              </a:avLst>
            </a:prstGeom>
            <a:ln w="82550">
              <a:solidFill>
                <a:srgbClr val="FFC000"/>
              </a:solidFill>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a:extLst>
              <a:ext uri="{FF2B5EF4-FFF2-40B4-BE49-F238E27FC236}">
                <a16:creationId xmlns:a16="http://schemas.microsoft.com/office/drawing/2014/main" id="{165F8369-FE19-48AD-936C-F211C2D8F3CA}"/>
              </a:ext>
            </a:extLst>
          </p:cNvPr>
          <p:cNvCxnSpPr/>
          <p:nvPr/>
        </p:nvCxnSpPr>
        <p:spPr>
          <a:xfrm>
            <a:off x="8126404" y="2907960"/>
            <a:ext cx="548640" cy="0"/>
          </a:xfrm>
          <a:prstGeom prst="straightConnector1">
            <a:avLst/>
          </a:prstGeom>
          <a:ln w="825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08ED9C6-62AB-4F38-BE71-0451A2C7EFDD}"/>
              </a:ext>
            </a:extLst>
          </p:cNvPr>
          <p:cNvCxnSpPr/>
          <p:nvPr/>
        </p:nvCxnSpPr>
        <p:spPr>
          <a:xfrm>
            <a:off x="8112339" y="4925000"/>
            <a:ext cx="548640" cy="0"/>
          </a:xfrm>
          <a:prstGeom prst="straightConnector1">
            <a:avLst/>
          </a:prstGeom>
          <a:ln w="825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90DAE5C-7ED4-848F-3CC0-1EB3632AD90D}"/>
              </a:ext>
            </a:extLst>
          </p:cNvPr>
          <p:cNvSpPr txBox="1"/>
          <p:nvPr/>
        </p:nvSpPr>
        <p:spPr>
          <a:xfrm>
            <a:off x="8685550" y="1195131"/>
            <a:ext cx="3531021" cy="1169551"/>
          </a:xfrm>
          <a:prstGeom prst="rect">
            <a:avLst/>
          </a:prstGeom>
          <a:noFill/>
        </p:spPr>
        <p:txBody>
          <a:bodyPr wrap="square">
            <a:spAutoFit/>
          </a:bodyPr>
          <a:lstStyle/>
          <a:p>
            <a:r>
              <a:rPr lang="en-US" sz="1000" dirty="0"/>
              <a:t>Stratification factors</a:t>
            </a:r>
          </a:p>
          <a:p>
            <a:pPr marL="285750" indent="-285750">
              <a:buFont typeface="Arial" panose="020B0604020202020204" pitchFamily="34" charset="0"/>
              <a:buChar char="•"/>
            </a:pPr>
            <a:r>
              <a:rPr lang="en-US" sz="1000" dirty="0">
                <a:latin typeface="GuardianTextEgypGR"/>
              </a:rPr>
              <a:t>Gleason score (&lt;=7 versus 8-10),</a:t>
            </a:r>
          </a:p>
          <a:p>
            <a:pPr marL="285750" indent="-285750">
              <a:buFont typeface="Arial" panose="020B0604020202020204" pitchFamily="34" charset="0"/>
              <a:buChar char="•"/>
            </a:pPr>
            <a:r>
              <a:rPr lang="en-US" sz="1000" dirty="0">
                <a:latin typeface="GuardianTextEgypGR"/>
              </a:rPr>
              <a:t>Regional lymph nodes involvement (N0 versus N1)</a:t>
            </a:r>
          </a:p>
          <a:p>
            <a:pPr marL="285750" indent="-285750">
              <a:buFont typeface="Arial" panose="020B0604020202020204" pitchFamily="34" charset="0"/>
              <a:buChar char="•"/>
            </a:pPr>
            <a:r>
              <a:rPr lang="en-US" sz="1000" dirty="0">
                <a:latin typeface="GuardianTextEgypGR"/>
              </a:rPr>
              <a:t>Clinical T-stage (T2 and below versus T3 and above),</a:t>
            </a:r>
          </a:p>
          <a:p>
            <a:pPr marL="285750" indent="-285750">
              <a:buFont typeface="Arial" panose="020B0604020202020204" pitchFamily="34" charset="0"/>
              <a:buChar char="•"/>
            </a:pPr>
            <a:r>
              <a:rPr lang="en-US" sz="1000" dirty="0">
                <a:latin typeface="GuardianTextEgypGR"/>
              </a:rPr>
              <a:t>PSA (&lt;20ng/mL versus ≥ 20ng/mL)</a:t>
            </a:r>
          </a:p>
          <a:p>
            <a:pPr marL="285750" indent="-285750">
              <a:buFont typeface="Arial" panose="020B0604020202020204" pitchFamily="34" charset="0"/>
              <a:buChar char="•"/>
            </a:pPr>
            <a:r>
              <a:rPr lang="en-US" sz="1000" dirty="0">
                <a:latin typeface="GuardianTextEgypGR"/>
              </a:rPr>
              <a:t>Brachytherapy (yes versus no)</a:t>
            </a:r>
          </a:p>
          <a:p>
            <a:pPr marL="285750" indent="-285750">
              <a:buFont typeface="Arial" panose="020B0604020202020204" pitchFamily="34" charset="0"/>
              <a:buChar char="•"/>
            </a:pPr>
            <a:r>
              <a:rPr lang="en-US" sz="1000" dirty="0">
                <a:latin typeface="GuardianTextEgypGR"/>
              </a:rPr>
              <a:t>Pelvic Field (yes versus no)</a:t>
            </a:r>
            <a:endParaRPr lang="en-US" sz="1800" dirty="0"/>
          </a:p>
        </p:txBody>
      </p:sp>
      <p:sp>
        <p:nvSpPr>
          <p:cNvPr id="19" name="Footer Placeholder 1">
            <a:extLst>
              <a:ext uri="{FF2B5EF4-FFF2-40B4-BE49-F238E27FC236}">
                <a16:creationId xmlns:a16="http://schemas.microsoft.com/office/drawing/2014/main" id="{B324083A-FC27-3CB0-B95F-8115E3848126}"/>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800"/>
              </a:spcBef>
              <a:buClr>
                <a:srgbClr val="95A9CC"/>
              </a:buClr>
              <a:defRPr/>
            </a:pPr>
            <a:r>
              <a:rPr kumimoji="0" lang="en-US" sz="1200" b="0" i="0" u="none" strike="noStrike" kern="1200" cap="none" spc="0" normalizeH="0" baseline="0" noProof="0" dirty="0">
                <a:ln>
                  <a:noFill/>
                </a:ln>
                <a:effectLst/>
                <a:uLnTx/>
                <a:uFillTx/>
                <a:cs typeface="Arial" panose="020B0604020202020204" pitchFamily="34" charset="0"/>
              </a:rPr>
              <a:t>www</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.clinicaltrials.gov: (</a:t>
            </a:r>
            <a:r>
              <a:rPr kumimoji="0" lang="en-CA"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NCT02446444</a:t>
            </a:r>
            <a:r>
              <a:rPr kumimoji="0" lang="en-US"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1200" dirty="0"/>
              <a:t>LHRH, luteinizing hormone=releasing hormone; RT, radiation therapy.</a:t>
            </a:r>
          </a:p>
          <a:p>
            <a:pPr>
              <a:spcBef>
                <a:spcPts val="1800"/>
              </a:spcBef>
              <a:buClr>
                <a:srgbClr val="95A9CC"/>
              </a:buClr>
              <a:defRPr/>
            </a:pPr>
            <a:endParaRPr lang="en-US" sz="1200" dirty="0"/>
          </a:p>
          <a:p>
            <a:pPr>
              <a:spcBef>
                <a:spcPts val="1800"/>
              </a:spcBef>
              <a:buClr>
                <a:srgbClr val="95A9CC"/>
              </a:buClr>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85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srcRect/>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8418" t="41261" r="53427" b="50079"/>
          <a:stretch/>
        </p:blipFill>
        <p:spPr>
          <a:xfrm flipH="1" flipV="1">
            <a:off x="-1" y="3543956"/>
            <a:ext cx="6948177" cy="3314044"/>
          </a:xfrm>
          <a:prstGeom prst="rect">
            <a:avLst/>
          </a:prstGeom>
        </p:spPr>
      </p:pic>
      <p:sp>
        <p:nvSpPr>
          <p:cNvPr id="2" name="TextBox 1">
            <a:hlinkClick r:id="rId6"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7"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Prostate Cancer: Focusing Androgen Receptor Inhibitors on High-Risk Localized &amp; Locally Advanced Disease</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Describe the risk of developing metastases and cancer-related mortality based on risk stratification in localized prostate cancer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Assess the evolving changes in guideline recommendations for high-risk localized and locally advanced prostate cancer and where ARIs fit into these recommendations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the efficacy and safety of second-generation ARI therapy in patients with newly diagnosed prostate cancer who have high-risk localized or locally advanced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effective multidisciplinary adverse effect management strategies to improve ARI treatment adherence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ED32D5F5-7442-4A0D-E5F8-095C7E38B6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7100" y="603250"/>
            <a:ext cx="7772400" cy="5633091"/>
          </a:xfrm>
          <a:prstGeom prst="rect">
            <a:avLst/>
          </a:prstGeom>
        </p:spPr>
      </p:pic>
    </p:spTree>
    <p:extLst>
      <p:ext uri="{BB962C8B-B14F-4D97-AF65-F5344CB8AC3E}">
        <p14:creationId xmlns:p14="http://schemas.microsoft.com/office/powerpoint/2010/main" val="418272786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Rectangle"/>
          <p:cNvSpPr/>
          <p:nvPr/>
        </p:nvSpPr>
        <p:spPr>
          <a:xfrm>
            <a:off x="583160" y="2032927"/>
            <a:ext cx="4718329" cy="3773152"/>
          </a:xfrm>
          <a:prstGeom prst="rect">
            <a:avLst/>
          </a:prstGeom>
          <a:ln w="7239">
            <a:solidFill>
              <a:srgbClr val="FFFFFF"/>
            </a:solidFill>
            <a:miter lim="400000"/>
          </a:ln>
        </p:spPr>
        <p:txBody>
          <a:bodyPr lIns="67733" tIns="67733" rIns="67733" bIns="67733" anchor="ctr"/>
          <a:lstStyle/>
          <a:p>
            <a:pPr defTabSz="609585">
              <a:defRPr sz="600"/>
            </a:pPr>
            <a:endParaRPr sz="800"/>
          </a:p>
        </p:txBody>
      </p:sp>
      <p:sp>
        <p:nvSpPr>
          <p:cNvPr id="287" name="Rectangle"/>
          <p:cNvSpPr/>
          <p:nvPr/>
        </p:nvSpPr>
        <p:spPr>
          <a:xfrm>
            <a:off x="1014518" y="2178431"/>
            <a:ext cx="4274349" cy="2722968"/>
          </a:xfrm>
          <a:prstGeom prst="rect">
            <a:avLst/>
          </a:prstGeom>
          <a:ln w="7239">
            <a:solidFill>
              <a:srgbClr val="FFFFFF">
                <a:alpha val="0"/>
              </a:srgbClr>
            </a:solidFill>
            <a:miter lim="400000"/>
          </a:ln>
        </p:spPr>
        <p:txBody>
          <a:bodyPr lIns="67733" tIns="67733" rIns="67733" bIns="67733" anchor="ctr"/>
          <a:lstStyle/>
          <a:p>
            <a:pPr defTabSz="609585">
              <a:defRPr sz="1200"/>
            </a:pPr>
            <a:endParaRPr sz="1600"/>
          </a:p>
        </p:txBody>
      </p:sp>
      <p:sp>
        <p:nvSpPr>
          <p:cNvPr id="288" name="Line"/>
          <p:cNvSpPr/>
          <p:nvPr/>
        </p:nvSpPr>
        <p:spPr>
          <a:xfrm flipV="1">
            <a:off x="1170114" y="2240922"/>
            <a:ext cx="1" cy="2730543"/>
          </a:xfrm>
          <a:prstGeom prst="line">
            <a:avLst/>
          </a:prstGeom>
          <a:ln w="10922">
            <a:solidFill>
              <a:srgbClr val="000000"/>
            </a:solidFill>
            <a:miter lim="400000"/>
          </a:ln>
        </p:spPr>
        <p:txBody>
          <a:bodyPr lIns="67733" tIns="67733" rIns="67733" bIns="67733" anchor="ctr"/>
          <a:lstStyle/>
          <a:p>
            <a:pPr defTabSz="609585">
              <a:defRPr sz="1200"/>
            </a:pPr>
            <a:endParaRPr sz="1600"/>
          </a:p>
        </p:txBody>
      </p:sp>
      <p:sp>
        <p:nvSpPr>
          <p:cNvPr id="289" name="Shape"/>
          <p:cNvSpPr/>
          <p:nvPr/>
        </p:nvSpPr>
        <p:spPr>
          <a:xfrm>
            <a:off x="1226680" y="2241813"/>
            <a:ext cx="4078301" cy="1287072"/>
          </a:xfrm>
          <a:custGeom>
            <a:avLst/>
            <a:gdLst/>
            <a:ahLst/>
            <a:cxnLst>
              <a:cxn ang="0">
                <a:pos x="wd2" y="hd2"/>
              </a:cxn>
              <a:cxn ang="5400000">
                <a:pos x="wd2" y="hd2"/>
              </a:cxn>
              <a:cxn ang="10800000">
                <a:pos x="wd2" y="hd2"/>
              </a:cxn>
              <a:cxn ang="16200000">
                <a:pos x="wd2" y="hd2"/>
              </a:cxn>
            </a:cxnLst>
            <a:rect l="0" t="0" r="r" b="b"/>
            <a:pathLst>
              <a:path w="21600" h="21600" extrusionOk="0">
                <a:moveTo>
                  <a:pt x="0" y="689"/>
                </a:moveTo>
                <a:lnTo>
                  <a:pt x="0" y="689"/>
                </a:lnTo>
                <a:lnTo>
                  <a:pt x="153" y="689"/>
                </a:lnTo>
                <a:lnTo>
                  <a:pt x="153" y="778"/>
                </a:lnTo>
                <a:lnTo>
                  <a:pt x="180" y="778"/>
                </a:lnTo>
                <a:lnTo>
                  <a:pt x="253" y="778"/>
                </a:lnTo>
                <a:lnTo>
                  <a:pt x="253" y="907"/>
                </a:lnTo>
                <a:lnTo>
                  <a:pt x="293" y="907"/>
                </a:lnTo>
                <a:lnTo>
                  <a:pt x="473" y="907"/>
                </a:lnTo>
                <a:lnTo>
                  <a:pt x="473" y="1043"/>
                </a:lnTo>
                <a:lnTo>
                  <a:pt x="520" y="1043"/>
                </a:lnTo>
                <a:lnTo>
                  <a:pt x="593" y="1043"/>
                </a:lnTo>
                <a:lnTo>
                  <a:pt x="593" y="1177"/>
                </a:lnTo>
                <a:lnTo>
                  <a:pt x="700" y="1177"/>
                </a:lnTo>
                <a:lnTo>
                  <a:pt x="886" y="1177"/>
                </a:lnTo>
                <a:lnTo>
                  <a:pt x="933" y="1177"/>
                </a:lnTo>
                <a:lnTo>
                  <a:pt x="933" y="1313"/>
                </a:lnTo>
                <a:lnTo>
                  <a:pt x="1013" y="1313"/>
                </a:lnTo>
                <a:lnTo>
                  <a:pt x="1013" y="1445"/>
                </a:lnTo>
                <a:lnTo>
                  <a:pt x="1186" y="1445"/>
                </a:lnTo>
                <a:lnTo>
                  <a:pt x="1186" y="1576"/>
                </a:lnTo>
                <a:lnTo>
                  <a:pt x="1193" y="1576"/>
                </a:lnTo>
                <a:lnTo>
                  <a:pt x="1193" y="1708"/>
                </a:lnTo>
                <a:lnTo>
                  <a:pt x="1253" y="1708"/>
                </a:lnTo>
                <a:lnTo>
                  <a:pt x="1253" y="1836"/>
                </a:lnTo>
                <a:lnTo>
                  <a:pt x="1366" y="1836"/>
                </a:lnTo>
                <a:lnTo>
                  <a:pt x="1379" y="1836"/>
                </a:lnTo>
                <a:lnTo>
                  <a:pt x="1379" y="1963"/>
                </a:lnTo>
                <a:lnTo>
                  <a:pt x="1406" y="1963"/>
                </a:lnTo>
                <a:lnTo>
                  <a:pt x="1406" y="2089"/>
                </a:lnTo>
                <a:lnTo>
                  <a:pt x="1513" y="2089"/>
                </a:lnTo>
                <a:lnTo>
                  <a:pt x="1546" y="2089"/>
                </a:lnTo>
                <a:lnTo>
                  <a:pt x="1546" y="2216"/>
                </a:lnTo>
                <a:lnTo>
                  <a:pt x="1672" y="2216"/>
                </a:lnTo>
                <a:lnTo>
                  <a:pt x="1859" y="2216"/>
                </a:lnTo>
                <a:lnTo>
                  <a:pt x="1859" y="2342"/>
                </a:lnTo>
                <a:lnTo>
                  <a:pt x="1892" y="2342"/>
                </a:lnTo>
                <a:lnTo>
                  <a:pt x="1892" y="2466"/>
                </a:lnTo>
                <a:lnTo>
                  <a:pt x="1912" y="2466"/>
                </a:lnTo>
                <a:lnTo>
                  <a:pt x="2019" y="2466"/>
                </a:lnTo>
                <a:lnTo>
                  <a:pt x="2019" y="2590"/>
                </a:lnTo>
                <a:lnTo>
                  <a:pt x="2085" y="2590"/>
                </a:lnTo>
                <a:lnTo>
                  <a:pt x="2085" y="2714"/>
                </a:lnTo>
                <a:lnTo>
                  <a:pt x="2212" y="2714"/>
                </a:lnTo>
                <a:lnTo>
                  <a:pt x="2219" y="2714"/>
                </a:lnTo>
                <a:lnTo>
                  <a:pt x="2219" y="2838"/>
                </a:lnTo>
                <a:lnTo>
                  <a:pt x="2498" y="2838"/>
                </a:lnTo>
                <a:lnTo>
                  <a:pt x="2625" y="2838"/>
                </a:lnTo>
                <a:lnTo>
                  <a:pt x="2625" y="2959"/>
                </a:lnTo>
                <a:lnTo>
                  <a:pt x="2825" y="2959"/>
                </a:lnTo>
                <a:lnTo>
                  <a:pt x="2825" y="3083"/>
                </a:lnTo>
                <a:lnTo>
                  <a:pt x="2839" y="3083"/>
                </a:lnTo>
                <a:lnTo>
                  <a:pt x="2839" y="3205"/>
                </a:lnTo>
                <a:lnTo>
                  <a:pt x="2852" y="3205"/>
                </a:lnTo>
                <a:lnTo>
                  <a:pt x="2852" y="3326"/>
                </a:lnTo>
                <a:lnTo>
                  <a:pt x="2918" y="3326"/>
                </a:lnTo>
                <a:lnTo>
                  <a:pt x="2918" y="3445"/>
                </a:lnTo>
                <a:lnTo>
                  <a:pt x="3005" y="3445"/>
                </a:lnTo>
                <a:lnTo>
                  <a:pt x="3005" y="3566"/>
                </a:lnTo>
                <a:lnTo>
                  <a:pt x="3331" y="3566"/>
                </a:lnTo>
                <a:lnTo>
                  <a:pt x="3331" y="3685"/>
                </a:lnTo>
                <a:lnTo>
                  <a:pt x="3784" y="3685"/>
                </a:lnTo>
                <a:lnTo>
                  <a:pt x="3784" y="3805"/>
                </a:lnTo>
                <a:lnTo>
                  <a:pt x="3858" y="3805"/>
                </a:lnTo>
                <a:lnTo>
                  <a:pt x="3858" y="3923"/>
                </a:lnTo>
                <a:lnTo>
                  <a:pt x="4078" y="3923"/>
                </a:lnTo>
                <a:lnTo>
                  <a:pt x="4078" y="4042"/>
                </a:lnTo>
                <a:lnTo>
                  <a:pt x="4085" y="4042"/>
                </a:lnTo>
                <a:lnTo>
                  <a:pt x="4085" y="4161"/>
                </a:lnTo>
                <a:lnTo>
                  <a:pt x="4151" y="4161"/>
                </a:lnTo>
                <a:lnTo>
                  <a:pt x="4151" y="4280"/>
                </a:lnTo>
                <a:lnTo>
                  <a:pt x="4178" y="4280"/>
                </a:lnTo>
                <a:lnTo>
                  <a:pt x="4178" y="4399"/>
                </a:lnTo>
                <a:lnTo>
                  <a:pt x="4191" y="4399"/>
                </a:lnTo>
                <a:lnTo>
                  <a:pt x="4191" y="4516"/>
                </a:lnTo>
                <a:lnTo>
                  <a:pt x="4257" y="4516"/>
                </a:lnTo>
                <a:lnTo>
                  <a:pt x="4284" y="4516"/>
                </a:lnTo>
                <a:lnTo>
                  <a:pt x="4284" y="4635"/>
                </a:lnTo>
                <a:lnTo>
                  <a:pt x="4371" y="4635"/>
                </a:lnTo>
                <a:lnTo>
                  <a:pt x="4371" y="4751"/>
                </a:lnTo>
                <a:lnTo>
                  <a:pt x="4390" y="4751"/>
                </a:lnTo>
                <a:lnTo>
                  <a:pt x="4390" y="4868"/>
                </a:lnTo>
                <a:lnTo>
                  <a:pt x="4437" y="4868"/>
                </a:lnTo>
                <a:lnTo>
                  <a:pt x="4437" y="4984"/>
                </a:lnTo>
                <a:lnTo>
                  <a:pt x="4498" y="4984"/>
                </a:lnTo>
                <a:lnTo>
                  <a:pt x="4498" y="5101"/>
                </a:lnTo>
                <a:lnTo>
                  <a:pt x="4710" y="5101"/>
                </a:lnTo>
                <a:lnTo>
                  <a:pt x="4710" y="5217"/>
                </a:lnTo>
                <a:lnTo>
                  <a:pt x="4744" y="5217"/>
                </a:lnTo>
                <a:lnTo>
                  <a:pt x="4744" y="5334"/>
                </a:lnTo>
                <a:lnTo>
                  <a:pt x="5090" y="5334"/>
                </a:lnTo>
                <a:lnTo>
                  <a:pt x="5164" y="5334"/>
                </a:lnTo>
                <a:lnTo>
                  <a:pt x="5164" y="5450"/>
                </a:lnTo>
                <a:lnTo>
                  <a:pt x="5443" y="5450"/>
                </a:lnTo>
                <a:lnTo>
                  <a:pt x="5577" y="5450"/>
                </a:lnTo>
                <a:lnTo>
                  <a:pt x="5577" y="5567"/>
                </a:lnTo>
                <a:lnTo>
                  <a:pt x="5604" y="5567"/>
                </a:lnTo>
                <a:lnTo>
                  <a:pt x="5604" y="5683"/>
                </a:lnTo>
                <a:lnTo>
                  <a:pt x="5736" y="5683"/>
                </a:lnTo>
                <a:lnTo>
                  <a:pt x="5736" y="5797"/>
                </a:lnTo>
                <a:lnTo>
                  <a:pt x="5783" y="5797"/>
                </a:lnTo>
                <a:lnTo>
                  <a:pt x="5923" y="5797"/>
                </a:lnTo>
                <a:lnTo>
                  <a:pt x="5937" y="5797"/>
                </a:lnTo>
                <a:lnTo>
                  <a:pt x="5977" y="5797"/>
                </a:lnTo>
                <a:lnTo>
                  <a:pt x="5977" y="5914"/>
                </a:lnTo>
                <a:lnTo>
                  <a:pt x="6310" y="5914"/>
                </a:lnTo>
                <a:lnTo>
                  <a:pt x="6310" y="6030"/>
                </a:lnTo>
                <a:lnTo>
                  <a:pt x="6336" y="6030"/>
                </a:lnTo>
                <a:lnTo>
                  <a:pt x="6336" y="6147"/>
                </a:lnTo>
                <a:lnTo>
                  <a:pt x="6543" y="6147"/>
                </a:lnTo>
                <a:lnTo>
                  <a:pt x="6543" y="6263"/>
                </a:lnTo>
                <a:lnTo>
                  <a:pt x="6589" y="6263"/>
                </a:lnTo>
                <a:lnTo>
                  <a:pt x="6843" y="6263"/>
                </a:lnTo>
                <a:lnTo>
                  <a:pt x="6843" y="6379"/>
                </a:lnTo>
                <a:lnTo>
                  <a:pt x="6876" y="6379"/>
                </a:lnTo>
                <a:lnTo>
                  <a:pt x="6876" y="6496"/>
                </a:lnTo>
                <a:lnTo>
                  <a:pt x="7009" y="6496"/>
                </a:lnTo>
                <a:lnTo>
                  <a:pt x="7009" y="6613"/>
                </a:lnTo>
                <a:lnTo>
                  <a:pt x="7102" y="6613"/>
                </a:lnTo>
                <a:lnTo>
                  <a:pt x="7109" y="6613"/>
                </a:lnTo>
                <a:lnTo>
                  <a:pt x="7109" y="6726"/>
                </a:lnTo>
                <a:lnTo>
                  <a:pt x="7263" y="6726"/>
                </a:lnTo>
                <a:lnTo>
                  <a:pt x="7263" y="6960"/>
                </a:lnTo>
                <a:lnTo>
                  <a:pt x="7329" y="6960"/>
                </a:lnTo>
                <a:lnTo>
                  <a:pt x="7462" y="6960"/>
                </a:lnTo>
                <a:lnTo>
                  <a:pt x="7462" y="7076"/>
                </a:lnTo>
                <a:lnTo>
                  <a:pt x="7515" y="7076"/>
                </a:lnTo>
                <a:lnTo>
                  <a:pt x="7515" y="7190"/>
                </a:lnTo>
                <a:lnTo>
                  <a:pt x="7582" y="7190"/>
                </a:lnTo>
                <a:lnTo>
                  <a:pt x="7582" y="7307"/>
                </a:lnTo>
                <a:lnTo>
                  <a:pt x="7682" y="7307"/>
                </a:lnTo>
                <a:lnTo>
                  <a:pt x="7682" y="7420"/>
                </a:lnTo>
                <a:lnTo>
                  <a:pt x="7782" y="7420"/>
                </a:lnTo>
                <a:lnTo>
                  <a:pt x="7782" y="7537"/>
                </a:lnTo>
                <a:lnTo>
                  <a:pt x="7789" y="7537"/>
                </a:lnTo>
                <a:lnTo>
                  <a:pt x="7789" y="7651"/>
                </a:lnTo>
                <a:lnTo>
                  <a:pt x="7875" y="7651"/>
                </a:lnTo>
                <a:lnTo>
                  <a:pt x="7875" y="7767"/>
                </a:lnTo>
                <a:lnTo>
                  <a:pt x="8089" y="7767"/>
                </a:lnTo>
                <a:lnTo>
                  <a:pt x="8155" y="7767"/>
                </a:lnTo>
                <a:lnTo>
                  <a:pt x="8282" y="7767"/>
                </a:lnTo>
                <a:lnTo>
                  <a:pt x="8282" y="7882"/>
                </a:lnTo>
                <a:lnTo>
                  <a:pt x="8382" y="7882"/>
                </a:lnTo>
                <a:lnTo>
                  <a:pt x="8382" y="7998"/>
                </a:lnTo>
                <a:lnTo>
                  <a:pt x="8401" y="7998"/>
                </a:lnTo>
                <a:lnTo>
                  <a:pt x="8401" y="8112"/>
                </a:lnTo>
                <a:lnTo>
                  <a:pt x="8528" y="8112"/>
                </a:lnTo>
                <a:lnTo>
                  <a:pt x="8528" y="8229"/>
                </a:lnTo>
                <a:lnTo>
                  <a:pt x="8668" y="8229"/>
                </a:lnTo>
                <a:lnTo>
                  <a:pt x="8668" y="8342"/>
                </a:lnTo>
                <a:lnTo>
                  <a:pt x="8721" y="8342"/>
                </a:lnTo>
                <a:lnTo>
                  <a:pt x="8721" y="8457"/>
                </a:lnTo>
                <a:lnTo>
                  <a:pt x="8881" y="8457"/>
                </a:lnTo>
                <a:lnTo>
                  <a:pt x="8994" y="8457"/>
                </a:lnTo>
                <a:lnTo>
                  <a:pt x="8994" y="8573"/>
                </a:lnTo>
                <a:lnTo>
                  <a:pt x="9068" y="8573"/>
                </a:lnTo>
                <a:lnTo>
                  <a:pt x="9068" y="8687"/>
                </a:lnTo>
                <a:lnTo>
                  <a:pt x="9088" y="8687"/>
                </a:lnTo>
                <a:lnTo>
                  <a:pt x="9088" y="8801"/>
                </a:lnTo>
                <a:lnTo>
                  <a:pt x="9134" y="8801"/>
                </a:lnTo>
                <a:lnTo>
                  <a:pt x="9187" y="8801"/>
                </a:lnTo>
                <a:lnTo>
                  <a:pt x="9187" y="8917"/>
                </a:lnTo>
                <a:lnTo>
                  <a:pt x="9267" y="8917"/>
                </a:lnTo>
                <a:lnTo>
                  <a:pt x="9267" y="9032"/>
                </a:lnTo>
                <a:lnTo>
                  <a:pt x="9314" y="9032"/>
                </a:lnTo>
                <a:lnTo>
                  <a:pt x="9314" y="9145"/>
                </a:lnTo>
                <a:lnTo>
                  <a:pt x="9341" y="9145"/>
                </a:lnTo>
                <a:lnTo>
                  <a:pt x="9388" y="9145"/>
                </a:lnTo>
                <a:lnTo>
                  <a:pt x="9581" y="9145"/>
                </a:lnTo>
                <a:lnTo>
                  <a:pt x="9581" y="9262"/>
                </a:lnTo>
                <a:lnTo>
                  <a:pt x="9587" y="9262"/>
                </a:lnTo>
                <a:lnTo>
                  <a:pt x="9668" y="9262"/>
                </a:lnTo>
                <a:lnTo>
                  <a:pt x="9668" y="9376"/>
                </a:lnTo>
                <a:lnTo>
                  <a:pt x="9681" y="9376"/>
                </a:lnTo>
                <a:lnTo>
                  <a:pt x="9681" y="9492"/>
                </a:lnTo>
                <a:lnTo>
                  <a:pt x="9780" y="9492"/>
                </a:lnTo>
                <a:lnTo>
                  <a:pt x="9780" y="9607"/>
                </a:lnTo>
                <a:lnTo>
                  <a:pt x="9920" y="9607"/>
                </a:lnTo>
                <a:lnTo>
                  <a:pt x="9920" y="9723"/>
                </a:lnTo>
                <a:lnTo>
                  <a:pt x="9941" y="9723"/>
                </a:lnTo>
                <a:lnTo>
                  <a:pt x="9941" y="9837"/>
                </a:lnTo>
                <a:lnTo>
                  <a:pt x="9974" y="9837"/>
                </a:lnTo>
                <a:lnTo>
                  <a:pt x="10000" y="9837"/>
                </a:lnTo>
                <a:lnTo>
                  <a:pt x="10000" y="9954"/>
                </a:lnTo>
                <a:lnTo>
                  <a:pt x="10121" y="9954"/>
                </a:lnTo>
                <a:lnTo>
                  <a:pt x="10121" y="10070"/>
                </a:lnTo>
                <a:lnTo>
                  <a:pt x="10134" y="10070"/>
                </a:lnTo>
                <a:lnTo>
                  <a:pt x="10134" y="10184"/>
                </a:lnTo>
                <a:lnTo>
                  <a:pt x="10167" y="10184"/>
                </a:lnTo>
                <a:lnTo>
                  <a:pt x="10167" y="10301"/>
                </a:lnTo>
                <a:lnTo>
                  <a:pt x="10180" y="10301"/>
                </a:lnTo>
                <a:lnTo>
                  <a:pt x="10214" y="10301"/>
                </a:lnTo>
                <a:lnTo>
                  <a:pt x="10214" y="10417"/>
                </a:lnTo>
                <a:lnTo>
                  <a:pt x="10227" y="10417"/>
                </a:lnTo>
                <a:lnTo>
                  <a:pt x="10227" y="10531"/>
                </a:lnTo>
                <a:lnTo>
                  <a:pt x="10460" y="10531"/>
                </a:lnTo>
                <a:lnTo>
                  <a:pt x="10460" y="10648"/>
                </a:lnTo>
                <a:lnTo>
                  <a:pt x="10467" y="10648"/>
                </a:lnTo>
                <a:lnTo>
                  <a:pt x="10467" y="10761"/>
                </a:lnTo>
                <a:lnTo>
                  <a:pt x="10540" y="10761"/>
                </a:lnTo>
                <a:lnTo>
                  <a:pt x="10580" y="10761"/>
                </a:lnTo>
                <a:lnTo>
                  <a:pt x="10634" y="10761"/>
                </a:lnTo>
                <a:lnTo>
                  <a:pt x="10653" y="10761"/>
                </a:lnTo>
                <a:lnTo>
                  <a:pt x="10653" y="10878"/>
                </a:lnTo>
                <a:lnTo>
                  <a:pt x="10667" y="10878"/>
                </a:lnTo>
                <a:lnTo>
                  <a:pt x="10674" y="10878"/>
                </a:lnTo>
                <a:lnTo>
                  <a:pt x="10840" y="10878"/>
                </a:lnTo>
                <a:lnTo>
                  <a:pt x="10840" y="10995"/>
                </a:lnTo>
                <a:lnTo>
                  <a:pt x="10980" y="10995"/>
                </a:lnTo>
                <a:lnTo>
                  <a:pt x="10994" y="10995"/>
                </a:lnTo>
                <a:lnTo>
                  <a:pt x="10994" y="11114"/>
                </a:lnTo>
                <a:lnTo>
                  <a:pt x="11047" y="11114"/>
                </a:lnTo>
                <a:lnTo>
                  <a:pt x="11047" y="11230"/>
                </a:lnTo>
                <a:lnTo>
                  <a:pt x="11053" y="11230"/>
                </a:lnTo>
                <a:lnTo>
                  <a:pt x="11140" y="11230"/>
                </a:lnTo>
                <a:lnTo>
                  <a:pt x="11140" y="11349"/>
                </a:lnTo>
                <a:lnTo>
                  <a:pt x="11160" y="11349"/>
                </a:lnTo>
                <a:lnTo>
                  <a:pt x="11200" y="11349"/>
                </a:lnTo>
                <a:lnTo>
                  <a:pt x="11200" y="11465"/>
                </a:lnTo>
                <a:lnTo>
                  <a:pt x="11220" y="11465"/>
                </a:lnTo>
                <a:lnTo>
                  <a:pt x="11240" y="11465"/>
                </a:lnTo>
                <a:lnTo>
                  <a:pt x="11240" y="11584"/>
                </a:lnTo>
                <a:lnTo>
                  <a:pt x="11260" y="11584"/>
                </a:lnTo>
                <a:lnTo>
                  <a:pt x="11306" y="11584"/>
                </a:lnTo>
                <a:lnTo>
                  <a:pt x="11306" y="11703"/>
                </a:lnTo>
                <a:lnTo>
                  <a:pt x="11353" y="11703"/>
                </a:lnTo>
                <a:lnTo>
                  <a:pt x="11353" y="11820"/>
                </a:lnTo>
                <a:lnTo>
                  <a:pt x="11380" y="11820"/>
                </a:lnTo>
                <a:lnTo>
                  <a:pt x="11380" y="11939"/>
                </a:lnTo>
                <a:lnTo>
                  <a:pt x="11413" y="11939"/>
                </a:lnTo>
                <a:lnTo>
                  <a:pt x="11413" y="12058"/>
                </a:lnTo>
                <a:lnTo>
                  <a:pt x="11433" y="12058"/>
                </a:lnTo>
                <a:lnTo>
                  <a:pt x="11433" y="12174"/>
                </a:lnTo>
                <a:lnTo>
                  <a:pt x="11500" y="12174"/>
                </a:lnTo>
                <a:lnTo>
                  <a:pt x="11500" y="12293"/>
                </a:lnTo>
                <a:lnTo>
                  <a:pt x="11526" y="12293"/>
                </a:lnTo>
                <a:lnTo>
                  <a:pt x="11526" y="12410"/>
                </a:lnTo>
                <a:lnTo>
                  <a:pt x="11547" y="12410"/>
                </a:lnTo>
                <a:lnTo>
                  <a:pt x="11579" y="12410"/>
                </a:lnTo>
                <a:lnTo>
                  <a:pt x="11579" y="12529"/>
                </a:lnTo>
                <a:lnTo>
                  <a:pt x="11586" y="12529"/>
                </a:lnTo>
                <a:lnTo>
                  <a:pt x="11600" y="12529"/>
                </a:lnTo>
                <a:lnTo>
                  <a:pt x="11659" y="12529"/>
                </a:lnTo>
                <a:lnTo>
                  <a:pt x="11666" y="12529"/>
                </a:lnTo>
                <a:lnTo>
                  <a:pt x="11699" y="12529"/>
                </a:lnTo>
                <a:lnTo>
                  <a:pt x="11746" y="12529"/>
                </a:lnTo>
                <a:lnTo>
                  <a:pt x="11759" y="12529"/>
                </a:lnTo>
                <a:lnTo>
                  <a:pt x="11773" y="12529"/>
                </a:lnTo>
                <a:lnTo>
                  <a:pt x="11793" y="12529"/>
                </a:lnTo>
                <a:lnTo>
                  <a:pt x="11799" y="12529"/>
                </a:lnTo>
                <a:lnTo>
                  <a:pt x="11820" y="12529"/>
                </a:lnTo>
                <a:lnTo>
                  <a:pt x="11826" y="12529"/>
                </a:lnTo>
                <a:lnTo>
                  <a:pt x="11833" y="12529"/>
                </a:lnTo>
                <a:lnTo>
                  <a:pt x="11859" y="12529"/>
                </a:lnTo>
                <a:lnTo>
                  <a:pt x="11866" y="12529"/>
                </a:lnTo>
                <a:lnTo>
                  <a:pt x="11873" y="12529"/>
                </a:lnTo>
                <a:lnTo>
                  <a:pt x="11879" y="12529"/>
                </a:lnTo>
                <a:lnTo>
                  <a:pt x="11886" y="12529"/>
                </a:lnTo>
                <a:lnTo>
                  <a:pt x="11899" y="12529"/>
                </a:lnTo>
                <a:lnTo>
                  <a:pt x="11906" y="12529"/>
                </a:lnTo>
                <a:lnTo>
                  <a:pt x="11906" y="12662"/>
                </a:lnTo>
                <a:lnTo>
                  <a:pt x="11913" y="12662"/>
                </a:lnTo>
                <a:lnTo>
                  <a:pt x="11920" y="12662"/>
                </a:lnTo>
                <a:lnTo>
                  <a:pt x="11926" y="12662"/>
                </a:lnTo>
                <a:lnTo>
                  <a:pt x="11939" y="12662"/>
                </a:lnTo>
                <a:lnTo>
                  <a:pt x="11946" y="12662"/>
                </a:lnTo>
                <a:lnTo>
                  <a:pt x="11946" y="12935"/>
                </a:lnTo>
                <a:lnTo>
                  <a:pt x="11973" y="12935"/>
                </a:lnTo>
                <a:lnTo>
                  <a:pt x="11999" y="12935"/>
                </a:lnTo>
                <a:lnTo>
                  <a:pt x="11999" y="13071"/>
                </a:lnTo>
                <a:lnTo>
                  <a:pt x="12006" y="13071"/>
                </a:lnTo>
                <a:lnTo>
                  <a:pt x="12013" y="13071"/>
                </a:lnTo>
                <a:lnTo>
                  <a:pt x="12032" y="13071"/>
                </a:lnTo>
                <a:lnTo>
                  <a:pt x="12053" y="13071"/>
                </a:lnTo>
                <a:lnTo>
                  <a:pt x="12066" y="13071"/>
                </a:lnTo>
                <a:lnTo>
                  <a:pt x="12079" y="13071"/>
                </a:lnTo>
                <a:lnTo>
                  <a:pt x="12093" y="13071"/>
                </a:lnTo>
                <a:lnTo>
                  <a:pt x="12100" y="13071"/>
                </a:lnTo>
                <a:lnTo>
                  <a:pt x="12100" y="13218"/>
                </a:lnTo>
                <a:lnTo>
                  <a:pt x="12153" y="13218"/>
                </a:lnTo>
                <a:lnTo>
                  <a:pt x="12172" y="13218"/>
                </a:lnTo>
                <a:lnTo>
                  <a:pt x="12172" y="13362"/>
                </a:lnTo>
                <a:lnTo>
                  <a:pt x="12193" y="13362"/>
                </a:lnTo>
                <a:lnTo>
                  <a:pt x="12199" y="13362"/>
                </a:lnTo>
                <a:lnTo>
                  <a:pt x="12199" y="13654"/>
                </a:lnTo>
                <a:lnTo>
                  <a:pt x="12212" y="13654"/>
                </a:lnTo>
                <a:lnTo>
                  <a:pt x="12246" y="13654"/>
                </a:lnTo>
                <a:lnTo>
                  <a:pt x="12293" y="13654"/>
                </a:lnTo>
                <a:lnTo>
                  <a:pt x="12306" y="13654"/>
                </a:lnTo>
                <a:lnTo>
                  <a:pt x="12312" y="13654"/>
                </a:lnTo>
                <a:lnTo>
                  <a:pt x="12366" y="13654"/>
                </a:lnTo>
                <a:lnTo>
                  <a:pt x="12366" y="13805"/>
                </a:lnTo>
                <a:lnTo>
                  <a:pt x="12392" y="13805"/>
                </a:lnTo>
                <a:lnTo>
                  <a:pt x="12513" y="13805"/>
                </a:lnTo>
                <a:lnTo>
                  <a:pt x="12519" y="13805"/>
                </a:lnTo>
                <a:lnTo>
                  <a:pt x="12519" y="13956"/>
                </a:lnTo>
                <a:lnTo>
                  <a:pt x="12666" y="13956"/>
                </a:lnTo>
                <a:lnTo>
                  <a:pt x="12685" y="13956"/>
                </a:lnTo>
                <a:lnTo>
                  <a:pt x="12685" y="14108"/>
                </a:lnTo>
                <a:lnTo>
                  <a:pt x="12739" y="14108"/>
                </a:lnTo>
                <a:lnTo>
                  <a:pt x="12839" y="14108"/>
                </a:lnTo>
                <a:lnTo>
                  <a:pt x="12839" y="14261"/>
                </a:lnTo>
                <a:lnTo>
                  <a:pt x="12972" y="14261"/>
                </a:lnTo>
                <a:lnTo>
                  <a:pt x="13026" y="14261"/>
                </a:lnTo>
                <a:lnTo>
                  <a:pt x="13032" y="14261"/>
                </a:lnTo>
                <a:lnTo>
                  <a:pt x="13132" y="14261"/>
                </a:lnTo>
                <a:lnTo>
                  <a:pt x="13272" y="14261"/>
                </a:lnTo>
                <a:lnTo>
                  <a:pt x="13272" y="14415"/>
                </a:lnTo>
                <a:lnTo>
                  <a:pt x="13318" y="14415"/>
                </a:lnTo>
                <a:lnTo>
                  <a:pt x="13332" y="14415"/>
                </a:lnTo>
                <a:lnTo>
                  <a:pt x="13585" y="14415"/>
                </a:lnTo>
                <a:lnTo>
                  <a:pt x="13585" y="14571"/>
                </a:lnTo>
                <a:lnTo>
                  <a:pt x="13612" y="14571"/>
                </a:lnTo>
                <a:lnTo>
                  <a:pt x="13778" y="14571"/>
                </a:lnTo>
                <a:lnTo>
                  <a:pt x="13791" y="14571"/>
                </a:lnTo>
                <a:lnTo>
                  <a:pt x="13865" y="14571"/>
                </a:lnTo>
                <a:lnTo>
                  <a:pt x="13965" y="14571"/>
                </a:lnTo>
                <a:lnTo>
                  <a:pt x="13965" y="14732"/>
                </a:lnTo>
                <a:lnTo>
                  <a:pt x="14018" y="14732"/>
                </a:lnTo>
                <a:lnTo>
                  <a:pt x="14018" y="14891"/>
                </a:lnTo>
                <a:lnTo>
                  <a:pt x="14064" y="14891"/>
                </a:lnTo>
                <a:lnTo>
                  <a:pt x="14091" y="14891"/>
                </a:lnTo>
                <a:lnTo>
                  <a:pt x="14111" y="14891"/>
                </a:lnTo>
                <a:lnTo>
                  <a:pt x="14125" y="14891"/>
                </a:lnTo>
                <a:lnTo>
                  <a:pt x="14125" y="15052"/>
                </a:lnTo>
                <a:lnTo>
                  <a:pt x="14158" y="15052"/>
                </a:lnTo>
                <a:lnTo>
                  <a:pt x="14172" y="15052"/>
                </a:lnTo>
                <a:lnTo>
                  <a:pt x="14185" y="15052"/>
                </a:lnTo>
                <a:lnTo>
                  <a:pt x="14204" y="15052"/>
                </a:lnTo>
                <a:lnTo>
                  <a:pt x="14225" y="15052"/>
                </a:lnTo>
                <a:lnTo>
                  <a:pt x="14225" y="15218"/>
                </a:lnTo>
                <a:lnTo>
                  <a:pt x="14238" y="15218"/>
                </a:lnTo>
                <a:lnTo>
                  <a:pt x="14244" y="15218"/>
                </a:lnTo>
                <a:lnTo>
                  <a:pt x="14251" y="15218"/>
                </a:lnTo>
                <a:lnTo>
                  <a:pt x="14258" y="15218"/>
                </a:lnTo>
                <a:lnTo>
                  <a:pt x="14278" y="15218"/>
                </a:lnTo>
                <a:lnTo>
                  <a:pt x="14278" y="15391"/>
                </a:lnTo>
                <a:lnTo>
                  <a:pt x="14291" y="15391"/>
                </a:lnTo>
                <a:lnTo>
                  <a:pt x="14297" y="15391"/>
                </a:lnTo>
                <a:lnTo>
                  <a:pt x="14305" y="15391"/>
                </a:lnTo>
                <a:lnTo>
                  <a:pt x="14324" y="15391"/>
                </a:lnTo>
                <a:lnTo>
                  <a:pt x="14331" y="15391"/>
                </a:lnTo>
                <a:lnTo>
                  <a:pt x="14344" y="15391"/>
                </a:lnTo>
                <a:lnTo>
                  <a:pt x="14351" y="15391"/>
                </a:lnTo>
                <a:lnTo>
                  <a:pt x="14358" y="15391"/>
                </a:lnTo>
                <a:lnTo>
                  <a:pt x="14371" y="15391"/>
                </a:lnTo>
                <a:lnTo>
                  <a:pt x="14378" y="15391"/>
                </a:lnTo>
                <a:lnTo>
                  <a:pt x="14384" y="15391"/>
                </a:lnTo>
                <a:lnTo>
                  <a:pt x="14418" y="15391"/>
                </a:lnTo>
                <a:lnTo>
                  <a:pt x="14437" y="15391"/>
                </a:lnTo>
                <a:lnTo>
                  <a:pt x="14471" y="15391"/>
                </a:lnTo>
                <a:lnTo>
                  <a:pt x="14477" y="15391"/>
                </a:lnTo>
                <a:lnTo>
                  <a:pt x="14491" y="15391"/>
                </a:lnTo>
                <a:lnTo>
                  <a:pt x="14531" y="15391"/>
                </a:lnTo>
                <a:lnTo>
                  <a:pt x="14578" y="15391"/>
                </a:lnTo>
                <a:lnTo>
                  <a:pt x="14578" y="15597"/>
                </a:lnTo>
                <a:lnTo>
                  <a:pt x="14585" y="15597"/>
                </a:lnTo>
                <a:lnTo>
                  <a:pt x="14611" y="15597"/>
                </a:lnTo>
                <a:lnTo>
                  <a:pt x="14718" y="15597"/>
                </a:lnTo>
                <a:lnTo>
                  <a:pt x="14731" y="15597"/>
                </a:lnTo>
                <a:lnTo>
                  <a:pt x="14738" y="15597"/>
                </a:lnTo>
                <a:lnTo>
                  <a:pt x="14751" y="15597"/>
                </a:lnTo>
                <a:lnTo>
                  <a:pt x="14764" y="15597"/>
                </a:lnTo>
                <a:lnTo>
                  <a:pt x="14764" y="15810"/>
                </a:lnTo>
                <a:lnTo>
                  <a:pt x="14771" y="15810"/>
                </a:lnTo>
                <a:lnTo>
                  <a:pt x="14811" y="15810"/>
                </a:lnTo>
                <a:lnTo>
                  <a:pt x="15011" y="15810"/>
                </a:lnTo>
                <a:lnTo>
                  <a:pt x="15037" y="15810"/>
                </a:lnTo>
                <a:lnTo>
                  <a:pt x="15037" y="16031"/>
                </a:lnTo>
                <a:lnTo>
                  <a:pt x="15098" y="16031"/>
                </a:lnTo>
                <a:lnTo>
                  <a:pt x="15098" y="16249"/>
                </a:lnTo>
                <a:lnTo>
                  <a:pt x="15144" y="16249"/>
                </a:lnTo>
                <a:lnTo>
                  <a:pt x="15331" y="16249"/>
                </a:lnTo>
                <a:lnTo>
                  <a:pt x="15497" y="16249"/>
                </a:lnTo>
                <a:lnTo>
                  <a:pt x="15651" y="16249"/>
                </a:lnTo>
                <a:lnTo>
                  <a:pt x="16064" y="16249"/>
                </a:lnTo>
                <a:lnTo>
                  <a:pt x="16064" y="16474"/>
                </a:lnTo>
                <a:lnTo>
                  <a:pt x="16130" y="16474"/>
                </a:lnTo>
                <a:lnTo>
                  <a:pt x="16130" y="16700"/>
                </a:lnTo>
                <a:lnTo>
                  <a:pt x="16203" y="16700"/>
                </a:lnTo>
                <a:lnTo>
                  <a:pt x="16250" y="16700"/>
                </a:lnTo>
                <a:lnTo>
                  <a:pt x="16257" y="16700"/>
                </a:lnTo>
                <a:lnTo>
                  <a:pt x="16303" y="16700"/>
                </a:lnTo>
                <a:lnTo>
                  <a:pt x="16370" y="16700"/>
                </a:lnTo>
                <a:lnTo>
                  <a:pt x="16390" y="16700"/>
                </a:lnTo>
                <a:lnTo>
                  <a:pt x="16423" y="16700"/>
                </a:lnTo>
                <a:lnTo>
                  <a:pt x="16437" y="16700"/>
                </a:lnTo>
                <a:lnTo>
                  <a:pt x="16443" y="16700"/>
                </a:lnTo>
                <a:lnTo>
                  <a:pt x="16443" y="16940"/>
                </a:lnTo>
                <a:lnTo>
                  <a:pt x="16470" y="16940"/>
                </a:lnTo>
                <a:lnTo>
                  <a:pt x="16503" y="16940"/>
                </a:lnTo>
                <a:lnTo>
                  <a:pt x="16503" y="17186"/>
                </a:lnTo>
                <a:lnTo>
                  <a:pt x="16517" y="17186"/>
                </a:lnTo>
                <a:lnTo>
                  <a:pt x="16523" y="17186"/>
                </a:lnTo>
                <a:lnTo>
                  <a:pt x="16536" y="17186"/>
                </a:lnTo>
                <a:lnTo>
                  <a:pt x="16576" y="17186"/>
                </a:lnTo>
                <a:lnTo>
                  <a:pt x="16617" y="17186"/>
                </a:lnTo>
                <a:lnTo>
                  <a:pt x="16643" y="17186"/>
                </a:lnTo>
                <a:lnTo>
                  <a:pt x="16650" y="17186"/>
                </a:lnTo>
                <a:lnTo>
                  <a:pt x="16676" y="17186"/>
                </a:lnTo>
                <a:lnTo>
                  <a:pt x="16683" y="17186"/>
                </a:lnTo>
                <a:lnTo>
                  <a:pt x="16696" y="17186"/>
                </a:lnTo>
                <a:lnTo>
                  <a:pt x="16716" y="17186"/>
                </a:lnTo>
                <a:lnTo>
                  <a:pt x="16723" y="17186"/>
                </a:lnTo>
                <a:lnTo>
                  <a:pt x="16763" y="17186"/>
                </a:lnTo>
                <a:lnTo>
                  <a:pt x="16769" y="17186"/>
                </a:lnTo>
                <a:lnTo>
                  <a:pt x="16776" y="17186"/>
                </a:lnTo>
                <a:lnTo>
                  <a:pt x="16896" y="17186"/>
                </a:lnTo>
                <a:lnTo>
                  <a:pt x="16930" y="17186"/>
                </a:lnTo>
                <a:lnTo>
                  <a:pt x="16956" y="17186"/>
                </a:lnTo>
                <a:lnTo>
                  <a:pt x="16963" y="17186"/>
                </a:lnTo>
                <a:lnTo>
                  <a:pt x="17009" y="17186"/>
                </a:lnTo>
                <a:lnTo>
                  <a:pt x="17056" y="17186"/>
                </a:lnTo>
                <a:lnTo>
                  <a:pt x="17076" y="17186"/>
                </a:lnTo>
                <a:lnTo>
                  <a:pt x="17189" y="17186"/>
                </a:lnTo>
                <a:lnTo>
                  <a:pt x="17242" y="17186"/>
                </a:lnTo>
                <a:lnTo>
                  <a:pt x="17269" y="17186"/>
                </a:lnTo>
                <a:lnTo>
                  <a:pt x="17269" y="17508"/>
                </a:lnTo>
                <a:lnTo>
                  <a:pt x="17336" y="17508"/>
                </a:lnTo>
                <a:lnTo>
                  <a:pt x="17336" y="17830"/>
                </a:lnTo>
                <a:lnTo>
                  <a:pt x="17422" y="17830"/>
                </a:lnTo>
                <a:lnTo>
                  <a:pt x="17456" y="17830"/>
                </a:lnTo>
                <a:lnTo>
                  <a:pt x="17456" y="18152"/>
                </a:lnTo>
                <a:lnTo>
                  <a:pt x="17509" y="18152"/>
                </a:lnTo>
                <a:lnTo>
                  <a:pt x="17636" y="18152"/>
                </a:lnTo>
                <a:lnTo>
                  <a:pt x="17636" y="18480"/>
                </a:lnTo>
                <a:lnTo>
                  <a:pt x="17795" y="18480"/>
                </a:lnTo>
                <a:lnTo>
                  <a:pt x="17982" y="18480"/>
                </a:lnTo>
                <a:lnTo>
                  <a:pt x="18062" y="18480"/>
                </a:lnTo>
                <a:lnTo>
                  <a:pt x="18062" y="18814"/>
                </a:lnTo>
                <a:lnTo>
                  <a:pt x="18122" y="18814"/>
                </a:lnTo>
                <a:lnTo>
                  <a:pt x="18122" y="19144"/>
                </a:lnTo>
                <a:lnTo>
                  <a:pt x="18262" y="19144"/>
                </a:lnTo>
                <a:lnTo>
                  <a:pt x="18262" y="19473"/>
                </a:lnTo>
                <a:lnTo>
                  <a:pt x="18269" y="19473"/>
                </a:lnTo>
                <a:lnTo>
                  <a:pt x="18269" y="19801"/>
                </a:lnTo>
                <a:lnTo>
                  <a:pt x="18356" y="19801"/>
                </a:lnTo>
                <a:lnTo>
                  <a:pt x="18395" y="19801"/>
                </a:lnTo>
                <a:lnTo>
                  <a:pt x="18395" y="20130"/>
                </a:lnTo>
                <a:lnTo>
                  <a:pt x="18422" y="20130"/>
                </a:lnTo>
                <a:lnTo>
                  <a:pt x="18428" y="20130"/>
                </a:lnTo>
                <a:lnTo>
                  <a:pt x="18509" y="20130"/>
                </a:lnTo>
                <a:lnTo>
                  <a:pt x="18682" y="20130"/>
                </a:lnTo>
                <a:lnTo>
                  <a:pt x="18715" y="20130"/>
                </a:lnTo>
                <a:lnTo>
                  <a:pt x="18801" y="20130"/>
                </a:lnTo>
                <a:lnTo>
                  <a:pt x="18822" y="20130"/>
                </a:lnTo>
                <a:lnTo>
                  <a:pt x="18882" y="20130"/>
                </a:lnTo>
                <a:lnTo>
                  <a:pt x="18935" y="20130"/>
                </a:lnTo>
                <a:lnTo>
                  <a:pt x="19028" y="20130"/>
                </a:lnTo>
                <a:lnTo>
                  <a:pt x="19041" y="20130"/>
                </a:lnTo>
                <a:lnTo>
                  <a:pt x="19048" y="20130"/>
                </a:lnTo>
                <a:lnTo>
                  <a:pt x="19095" y="20130"/>
                </a:lnTo>
                <a:lnTo>
                  <a:pt x="19108" y="20130"/>
                </a:lnTo>
                <a:lnTo>
                  <a:pt x="19128" y="20130"/>
                </a:lnTo>
                <a:lnTo>
                  <a:pt x="19174" y="20130"/>
                </a:lnTo>
                <a:lnTo>
                  <a:pt x="19174" y="20539"/>
                </a:lnTo>
                <a:lnTo>
                  <a:pt x="19188" y="20539"/>
                </a:lnTo>
                <a:lnTo>
                  <a:pt x="19228" y="20539"/>
                </a:lnTo>
                <a:lnTo>
                  <a:pt x="19235" y="20539"/>
                </a:lnTo>
                <a:lnTo>
                  <a:pt x="19388" y="20539"/>
                </a:lnTo>
                <a:lnTo>
                  <a:pt x="19428" y="20539"/>
                </a:lnTo>
                <a:lnTo>
                  <a:pt x="19435" y="20539"/>
                </a:lnTo>
                <a:lnTo>
                  <a:pt x="19475" y="20539"/>
                </a:lnTo>
                <a:lnTo>
                  <a:pt x="19574" y="20539"/>
                </a:lnTo>
                <a:lnTo>
                  <a:pt x="19701" y="20539"/>
                </a:lnTo>
                <a:lnTo>
                  <a:pt x="19921" y="20539"/>
                </a:lnTo>
                <a:lnTo>
                  <a:pt x="19934" y="20539"/>
                </a:lnTo>
                <a:lnTo>
                  <a:pt x="19947" y="20539"/>
                </a:lnTo>
                <a:lnTo>
                  <a:pt x="20140" y="20539"/>
                </a:lnTo>
                <a:lnTo>
                  <a:pt x="20348" y="20539"/>
                </a:lnTo>
                <a:lnTo>
                  <a:pt x="20348" y="21062"/>
                </a:lnTo>
                <a:lnTo>
                  <a:pt x="20528" y="21062"/>
                </a:lnTo>
                <a:lnTo>
                  <a:pt x="20787" y="21062"/>
                </a:lnTo>
                <a:lnTo>
                  <a:pt x="20887" y="21062"/>
                </a:lnTo>
                <a:lnTo>
                  <a:pt x="20887" y="21600"/>
                </a:lnTo>
                <a:lnTo>
                  <a:pt x="21013" y="21600"/>
                </a:lnTo>
                <a:lnTo>
                  <a:pt x="21107" y="21600"/>
                </a:lnTo>
                <a:lnTo>
                  <a:pt x="21193" y="21600"/>
                </a:lnTo>
                <a:lnTo>
                  <a:pt x="21347" y="21600"/>
                </a:lnTo>
                <a:lnTo>
                  <a:pt x="21393" y="21600"/>
                </a:lnTo>
                <a:lnTo>
                  <a:pt x="21440" y="21600"/>
                </a:lnTo>
                <a:lnTo>
                  <a:pt x="21487" y="21600"/>
                </a:lnTo>
                <a:lnTo>
                  <a:pt x="21507" y="21600"/>
                </a:lnTo>
                <a:lnTo>
                  <a:pt x="21566" y="21600"/>
                </a:lnTo>
                <a:lnTo>
                  <a:pt x="21573" y="21600"/>
                </a:lnTo>
                <a:lnTo>
                  <a:pt x="21580" y="21600"/>
                </a:lnTo>
                <a:lnTo>
                  <a:pt x="21587" y="21600"/>
                </a:lnTo>
                <a:lnTo>
                  <a:pt x="21600" y="21600"/>
                </a:lnTo>
                <a:lnTo>
                  <a:pt x="21600" y="15942"/>
                </a:lnTo>
                <a:lnTo>
                  <a:pt x="21587" y="15942"/>
                </a:lnTo>
                <a:lnTo>
                  <a:pt x="21580" y="15942"/>
                </a:lnTo>
                <a:lnTo>
                  <a:pt x="21573" y="15942"/>
                </a:lnTo>
                <a:lnTo>
                  <a:pt x="21566" y="15942"/>
                </a:lnTo>
                <a:lnTo>
                  <a:pt x="21507" y="15942"/>
                </a:lnTo>
                <a:lnTo>
                  <a:pt x="21487" y="15942"/>
                </a:lnTo>
                <a:lnTo>
                  <a:pt x="21440" y="15942"/>
                </a:lnTo>
                <a:lnTo>
                  <a:pt x="21393" y="15942"/>
                </a:lnTo>
                <a:lnTo>
                  <a:pt x="21347" y="15942"/>
                </a:lnTo>
                <a:lnTo>
                  <a:pt x="21193" y="15942"/>
                </a:lnTo>
                <a:lnTo>
                  <a:pt x="21107" y="15942"/>
                </a:lnTo>
                <a:lnTo>
                  <a:pt x="21013" y="15942"/>
                </a:lnTo>
                <a:lnTo>
                  <a:pt x="20887" y="15942"/>
                </a:lnTo>
                <a:lnTo>
                  <a:pt x="20887" y="15585"/>
                </a:lnTo>
                <a:lnTo>
                  <a:pt x="20787" y="15585"/>
                </a:lnTo>
                <a:lnTo>
                  <a:pt x="20528" y="15585"/>
                </a:lnTo>
                <a:lnTo>
                  <a:pt x="20348" y="15585"/>
                </a:lnTo>
                <a:lnTo>
                  <a:pt x="20348" y="15240"/>
                </a:lnTo>
                <a:lnTo>
                  <a:pt x="20140" y="15240"/>
                </a:lnTo>
                <a:lnTo>
                  <a:pt x="19947" y="15240"/>
                </a:lnTo>
                <a:lnTo>
                  <a:pt x="19934" y="15240"/>
                </a:lnTo>
                <a:lnTo>
                  <a:pt x="19921" y="15240"/>
                </a:lnTo>
                <a:lnTo>
                  <a:pt x="19701" y="15240"/>
                </a:lnTo>
                <a:lnTo>
                  <a:pt x="19574" y="15240"/>
                </a:lnTo>
                <a:lnTo>
                  <a:pt x="19475" y="15240"/>
                </a:lnTo>
                <a:lnTo>
                  <a:pt x="19435" y="15240"/>
                </a:lnTo>
                <a:lnTo>
                  <a:pt x="19428" y="15240"/>
                </a:lnTo>
                <a:lnTo>
                  <a:pt x="19388" y="15240"/>
                </a:lnTo>
                <a:lnTo>
                  <a:pt x="19235" y="15240"/>
                </a:lnTo>
                <a:lnTo>
                  <a:pt x="19228" y="15240"/>
                </a:lnTo>
                <a:lnTo>
                  <a:pt x="19188" y="15240"/>
                </a:lnTo>
                <a:lnTo>
                  <a:pt x="19174" y="15240"/>
                </a:lnTo>
                <a:lnTo>
                  <a:pt x="19174" y="14945"/>
                </a:lnTo>
                <a:lnTo>
                  <a:pt x="19128" y="14945"/>
                </a:lnTo>
                <a:lnTo>
                  <a:pt x="19108" y="14945"/>
                </a:lnTo>
                <a:lnTo>
                  <a:pt x="19095" y="14945"/>
                </a:lnTo>
                <a:lnTo>
                  <a:pt x="19048" y="14945"/>
                </a:lnTo>
                <a:lnTo>
                  <a:pt x="19041" y="14945"/>
                </a:lnTo>
                <a:lnTo>
                  <a:pt x="19028" y="14945"/>
                </a:lnTo>
                <a:lnTo>
                  <a:pt x="18935" y="14945"/>
                </a:lnTo>
                <a:lnTo>
                  <a:pt x="18882" y="14945"/>
                </a:lnTo>
                <a:lnTo>
                  <a:pt x="18822" y="14945"/>
                </a:lnTo>
                <a:lnTo>
                  <a:pt x="18801" y="14945"/>
                </a:lnTo>
                <a:lnTo>
                  <a:pt x="18715" y="14945"/>
                </a:lnTo>
                <a:lnTo>
                  <a:pt x="18682" y="14945"/>
                </a:lnTo>
                <a:lnTo>
                  <a:pt x="18509" y="14945"/>
                </a:lnTo>
                <a:lnTo>
                  <a:pt x="18428" y="14945"/>
                </a:lnTo>
                <a:lnTo>
                  <a:pt x="18422" y="14945"/>
                </a:lnTo>
                <a:lnTo>
                  <a:pt x="18395" y="14945"/>
                </a:lnTo>
                <a:lnTo>
                  <a:pt x="18395" y="14690"/>
                </a:lnTo>
                <a:lnTo>
                  <a:pt x="18356" y="14690"/>
                </a:lnTo>
                <a:lnTo>
                  <a:pt x="18269" y="14690"/>
                </a:lnTo>
                <a:lnTo>
                  <a:pt x="18269" y="14440"/>
                </a:lnTo>
                <a:lnTo>
                  <a:pt x="18262" y="14440"/>
                </a:lnTo>
                <a:lnTo>
                  <a:pt x="18262" y="14187"/>
                </a:lnTo>
                <a:lnTo>
                  <a:pt x="18122" y="14187"/>
                </a:lnTo>
                <a:lnTo>
                  <a:pt x="18122" y="13939"/>
                </a:lnTo>
                <a:lnTo>
                  <a:pt x="18062" y="13939"/>
                </a:lnTo>
                <a:lnTo>
                  <a:pt x="18062" y="13691"/>
                </a:lnTo>
                <a:lnTo>
                  <a:pt x="17982" y="13691"/>
                </a:lnTo>
                <a:lnTo>
                  <a:pt x="17795" y="13691"/>
                </a:lnTo>
                <a:lnTo>
                  <a:pt x="17636" y="13691"/>
                </a:lnTo>
                <a:lnTo>
                  <a:pt x="17636" y="13448"/>
                </a:lnTo>
                <a:lnTo>
                  <a:pt x="17509" y="13448"/>
                </a:lnTo>
                <a:lnTo>
                  <a:pt x="17456" y="13448"/>
                </a:lnTo>
                <a:lnTo>
                  <a:pt x="17456" y="13210"/>
                </a:lnTo>
                <a:lnTo>
                  <a:pt x="17422" y="13210"/>
                </a:lnTo>
                <a:lnTo>
                  <a:pt x="17336" y="13210"/>
                </a:lnTo>
                <a:lnTo>
                  <a:pt x="17336" y="12977"/>
                </a:lnTo>
                <a:lnTo>
                  <a:pt x="17269" y="12977"/>
                </a:lnTo>
                <a:lnTo>
                  <a:pt x="17269" y="12744"/>
                </a:lnTo>
                <a:lnTo>
                  <a:pt x="17242" y="12744"/>
                </a:lnTo>
                <a:lnTo>
                  <a:pt x="17189" y="12744"/>
                </a:lnTo>
                <a:lnTo>
                  <a:pt x="17076" y="12744"/>
                </a:lnTo>
                <a:lnTo>
                  <a:pt x="17056" y="12744"/>
                </a:lnTo>
                <a:lnTo>
                  <a:pt x="17009" y="12744"/>
                </a:lnTo>
                <a:lnTo>
                  <a:pt x="16963" y="12744"/>
                </a:lnTo>
                <a:lnTo>
                  <a:pt x="16956" y="12744"/>
                </a:lnTo>
                <a:lnTo>
                  <a:pt x="16930" y="12744"/>
                </a:lnTo>
                <a:lnTo>
                  <a:pt x="16896" y="12744"/>
                </a:lnTo>
                <a:lnTo>
                  <a:pt x="16776" y="12744"/>
                </a:lnTo>
                <a:lnTo>
                  <a:pt x="16769" y="12744"/>
                </a:lnTo>
                <a:lnTo>
                  <a:pt x="16763" y="12744"/>
                </a:lnTo>
                <a:lnTo>
                  <a:pt x="16723" y="12744"/>
                </a:lnTo>
                <a:lnTo>
                  <a:pt x="16716" y="12744"/>
                </a:lnTo>
                <a:lnTo>
                  <a:pt x="16696" y="12744"/>
                </a:lnTo>
                <a:lnTo>
                  <a:pt x="16683" y="12744"/>
                </a:lnTo>
                <a:lnTo>
                  <a:pt x="16676" y="12744"/>
                </a:lnTo>
                <a:lnTo>
                  <a:pt x="16650" y="12744"/>
                </a:lnTo>
                <a:lnTo>
                  <a:pt x="16643" y="12744"/>
                </a:lnTo>
                <a:lnTo>
                  <a:pt x="16617" y="12744"/>
                </a:lnTo>
                <a:lnTo>
                  <a:pt x="16576" y="12744"/>
                </a:lnTo>
                <a:lnTo>
                  <a:pt x="16536" y="12744"/>
                </a:lnTo>
                <a:lnTo>
                  <a:pt x="16523" y="12744"/>
                </a:lnTo>
                <a:lnTo>
                  <a:pt x="16517" y="12744"/>
                </a:lnTo>
                <a:lnTo>
                  <a:pt x="16503" y="12744"/>
                </a:lnTo>
                <a:lnTo>
                  <a:pt x="16503" y="12549"/>
                </a:lnTo>
                <a:lnTo>
                  <a:pt x="16470" y="12549"/>
                </a:lnTo>
                <a:lnTo>
                  <a:pt x="16443" y="12549"/>
                </a:lnTo>
                <a:lnTo>
                  <a:pt x="16443" y="12360"/>
                </a:lnTo>
                <a:lnTo>
                  <a:pt x="16437" y="12360"/>
                </a:lnTo>
                <a:lnTo>
                  <a:pt x="16423" y="12360"/>
                </a:lnTo>
                <a:lnTo>
                  <a:pt x="16390" y="12360"/>
                </a:lnTo>
                <a:lnTo>
                  <a:pt x="16370" y="12360"/>
                </a:lnTo>
                <a:lnTo>
                  <a:pt x="16303" y="12360"/>
                </a:lnTo>
                <a:lnTo>
                  <a:pt x="16257" y="12360"/>
                </a:lnTo>
                <a:lnTo>
                  <a:pt x="16250" y="12360"/>
                </a:lnTo>
                <a:lnTo>
                  <a:pt x="16203" y="12360"/>
                </a:lnTo>
                <a:lnTo>
                  <a:pt x="16130" y="12360"/>
                </a:lnTo>
                <a:lnTo>
                  <a:pt x="16130" y="12179"/>
                </a:lnTo>
                <a:lnTo>
                  <a:pt x="16064" y="12179"/>
                </a:lnTo>
                <a:lnTo>
                  <a:pt x="16064" y="12001"/>
                </a:lnTo>
                <a:lnTo>
                  <a:pt x="15651" y="12001"/>
                </a:lnTo>
                <a:lnTo>
                  <a:pt x="15497" y="12001"/>
                </a:lnTo>
                <a:lnTo>
                  <a:pt x="15331" y="12001"/>
                </a:lnTo>
                <a:lnTo>
                  <a:pt x="15144" y="12001"/>
                </a:lnTo>
                <a:lnTo>
                  <a:pt x="15098" y="12001"/>
                </a:lnTo>
                <a:lnTo>
                  <a:pt x="15098" y="11825"/>
                </a:lnTo>
                <a:lnTo>
                  <a:pt x="15037" y="11825"/>
                </a:lnTo>
                <a:lnTo>
                  <a:pt x="15037" y="11651"/>
                </a:lnTo>
                <a:lnTo>
                  <a:pt x="15011" y="11651"/>
                </a:lnTo>
                <a:lnTo>
                  <a:pt x="14811" y="11651"/>
                </a:lnTo>
                <a:lnTo>
                  <a:pt x="14771" y="11651"/>
                </a:lnTo>
                <a:lnTo>
                  <a:pt x="14764" y="11651"/>
                </a:lnTo>
                <a:lnTo>
                  <a:pt x="14764" y="11480"/>
                </a:lnTo>
                <a:lnTo>
                  <a:pt x="14751" y="11480"/>
                </a:lnTo>
                <a:lnTo>
                  <a:pt x="14738" y="11480"/>
                </a:lnTo>
                <a:lnTo>
                  <a:pt x="14731" y="11480"/>
                </a:lnTo>
                <a:lnTo>
                  <a:pt x="14718" y="11480"/>
                </a:lnTo>
                <a:lnTo>
                  <a:pt x="14611" y="11480"/>
                </a:lnTo>
                <a:lnTo>
                  <a:pt x="14585" y="11480"/>
                </a:lnTo>
                <a:lnTo>
                  <a:pt x="14578" y="11480"/>
                </a:lnTo>
                <a:lnTo>
                  <a:pt x="14578" y="11317"/>
                </a:lnTo>
                <a:lnTo>
                  <a:pt x="14531" y="11317"/>
                </a:lnTo>
                <a:lnTo>
                  <a:pt x="14491" y="11317"/>
                </a:lnTo>
                <a:lnTo>
                  <a:pt x="14477" y="11317"/>
                </a:lnTo>
                <a:lnTo>
                  <a:pt x="14471" y="11317"/>
                </a:lnTo>
                <a:lnTo>
                  <a:pt x="14437" y="11317"/>
                </a:lnTo>
                <a:lnTo>
                  <a:pt x="14418" y="11317"/>
                </a:lnTo>
                <a:lnTo>
                  <a:pt x="14384" y="11317"/>
                </a:lnTo>
                <a:lnTo>
                  <a:pt x="14378" y="11317"/>
                </a:lnTo>
                <a:lnTo>
                  <a:pt x="14371" y="11317"/>
                </a:lnTo>
                <a:lnTo>
                  <a:pt x="14358" y="11317"/>
                </a:lnTo>
                <a:lnTo>
                  <a:pt x="14351" y="11317"/>
                </a:lnTo>
                <a:lnTo>
                  <a:pt x="14344" y="11317"/>
                </a:lnTo>
                <a:lnTo>
                  <a:pt x="14331" y="11317"/>
                </a:lnTo>
                <a:lnTo>
                  <a:pt x="14324" y="11317"/>
                </a:lnTo>
                <a:lnTo>
                  <a:pt x="14305" y="11317"/>
                </a:lnTo>
                <a:lnTo>
                  <a:pt x="14297" y="11317"/>
                </a:lnTo>
                <a:lnTo>
                  <a:pt x="14291" y="11317"/>
                </a:lnTo>
                <a:lnTo>
                  <a:pt x="14278" y="11317"/>
                </a:lnTo>
                <a:lnTo>
                  <a:pt x="14278" y="11170"/>
                </a:lnTo>
                <a:lnTo>
                  <a:pt x="14258" y="11170"/>
                </a:lnTo>
                <a:lnTo>
                  <a:pt x="14251" y="11170"/>
                </a:lnTo>
                <a:lnTo>
                  <a:pt x="14244" y="11170"/>
                </a:lnTo>
                <a:lnTo>
                  <a:pt x="14238" y="11170"/>
                </a:lnTo>
                <a:lnTo>
                  <a:pt x="14225" y="11170"/>
                </a:lnTo>
                <a:lnTo>
                  <a:pt x="14225" y="11032"/>
                </a:lnTo>
                <a:lnTo>
                  <a:pt x="14204" y="11032"/>
                </a:lnTo>
                <a:lnTo>
                  <a:pt x="14185" y="11032"/>
                </a:lnTo>
                <a:lnTo>
                  <a:pt x="14172" y="11032"/>
                </a:lnTo>
                <a:lnTo>
                  <a:pt x="14158" y="11032"/>
                </a:lnTo>
                <a:lnTo>
                  <a:pt x="14125" y="11032"/>
                </a:lnTo>
                <a:lnTo>
                  <a:pt x="14125" y="10893"/>
                </a:lnTo>
                <a:lnTo>
                  <a:pt x="14111" y="10893"/>
                </a:lnTo>
                <a:lnTo>
                  <a:pt x="14091" y="10893"/>
                </a:lnTo>
                <a:lnTo>
                  <a:pt x="14064" y="10893"/>
                </a:lnTo>
                <a:lnTo>
                  <a:pt x="14018" y="10893"/>
                </a:lnTo>
                <a:lnTo>
                  <a:pt x="14018" y="10759"/>
                </a:lnTo>
                <a:lnTo>
                  <a:pt x="13965" y="10759"/>
                </a:lnTo>
                <a:lnTo>
                  <a:pt x="13965" y="10623"/>
                </a:lnTo>
                <a:lnTo>
                  <a:pt x="13865" y="10623"/>
                </a:lnTo>
                <a:lnTo>
                  <a:pt x="13791" y="10623"/>
                </a:lnTo>
                <a:lnTo>
                  <a:pt x="13778" y="10623"/>
                </a:lnTo>
                <a:lnTo>
                  <a:pt x="13612" y="10623"/>
                </a:lnTo>
                <a:lnTo>
                  <a:pt x="13585" y="10623"/>
                </a:lnTo>
                <a:lnTo>
                  <a:pt x="13585" y="10491"/>
                </a:lnTo>
                <a:lnTo>
                  <a:pt x="13332" y="10491"/>
                </a:lnTo>
                <a:lnTo>
                  <a:pt x="13318" y="10491"/>
                </a:lnTo>
                <a:lnTo>
                  <a:pt x="13272" y="10491"/>
                </a:lnTo>
                <a:lnTo>
                  <a:pt x="13272" y="10360"/>
                </a:lnTo>
                <a:lnTo>
                  <a:pt x="13132" y="10360"/>
                </a:lnTo>
                <a:lnTo>
                  <a:pt x="13032" y="10360"/>
                </a:lnTo>
                <a:lnTo>
                  <a:pt x="13026" y="10360"/>
                </a:lnTo>
                <a:lnTo>
                  <a:pt x="12972" y="10360"/>
                </a:lnTo>
                <a:lnTo>
                  <a:pt x="12839" y="10360"/>
                </a:lnTo>
                <a:lnTo>
                  <a:pt x="12839" y="10231"/>
                </a:lnTo>
                <a:lnTo>
                  <a:pt x="12739" y="10231"/>
                </a:lnTo>
                <a:lnTo>
                  <a:pt x="12685" y="10231"/>
                </a:lnTo>
                <a:lnTo>
                  <a:pt x="12685" y="10102"/>
                </a:lnTo>
                <a:lnTo>
                  <a:pt x="12666" y="10102"/>
                </a:lnTo>
                <a:lnTo>
                  <a:pt x="12519" y="10102"/>
                </a:lnTo>
                <a:lnTo>
                  <a:pt x="12519" y="9973"/>
                </a:lnTo>
                <a:lnTo>
                  <a:pt x="12513" y="9973"/>
                </a:lnTo>
                <a:lnTo>
                  <a:pt x="12392" y="9973"/>
                </a:lnTo>
                <a:lnTo>
                  <a:pt x="12366" y="9973"/>
                </a:lnTo>
                <a:lnTo>
                  <a:pt x="12366" y="9847"/>
                </a:lnTo>
                <a:lnTo>
                  <a:pt x="12312" y="9847"/>
                </a:lnTo>
                <a:lnTo>
                  <a:pt x="12306" y="9847"/>
                </a:lnTo>
                <a:lnTo>
                  <a:pt x="12293" y="9847"/>
                </a:lnTo>
                <a:lnTo>
                  <a:pt x="12246" y="9847"/>
                </a:lnTo>
                <a:lnTo>
                  <a:pt x="12212" y="9847"/>
                </a:lnTo>
                <a:lnTo>
                  <a:pt x="12199" y="9847"/>
                </a:lnTo>
                <a:lnTo>
                  <a:pt x="12199" y="9599"/>
                </a:lnTo>
                <a:lnTo>
                  <a:pt x="12193" y="9599"/>
                </a:lnTo>
                <a:lnTo>
                  <a:pt x="12172" y="9599"/>
                </a:lnTo>
                <a:lnTo>
                  <a:pt x="12172" y="9475"/>
                </a:lnTo>
                <a:lnTo>
                  <a:pt x="12153" y="9475"/>
                </a:lnTo>
                <a:lnTo>
                  <a:pt x="12100" y="9475"/>
                </a:lnTo>
                <a:lnTo>
                  <a:pt x="12100" y="9354"/>
                </a:lnTo>
                <a:lnTo>
                  <a:pt x="12093" y="9354"/>
                </a:lnTo>
                <a:lnTo>
                  <a:pt x="12079" y="9354"/>
                </a:lnTo>
                <a:lnTo>
                  <a:pt x="12066" y="9354"/>
                </a:lnTo>
                <a:lnTo>
                  <a:pt x="12053" y="9354"/>
                </a:lnTo>
                <a:lnTo>
                  <a:pt x="12032" y="9354"/>
                </a:lnTo>
                <a:lnTo>
                  <a:pt x="12013" y="9354"/>
                </a:lnTo>
                <a:lnTo>
                  <a:pt x="12006" y="9354"/>
                </a:lnTo>
                <a:lnTo>
                  <a:pt x="11999" y="9354"/>
                </a:lnTo>
                <a:lnTo>
                  <a:pt x="11999" y="9235"/>
                </a:lnTo>
                <a:lnTo>
                  <a:pt x="11973" y="9235"/>
                </a:lnTo>
                <a:lnTo>
                  <a:pt x="11946" y="9235"/>
                </a:lnTo>
                <a:lnTo>
                  <a:pt x="11946" y="9004"/>
                </a:lnTo>
                <a:lnTo>
                  <a:pt x="11939" y="9004"/>
                </a:lnTo>
                <a:lnTo>
                  <a:pt x="11926" y="9004"/>
                </a:lnTo>
                <a:lnTo>
                  <a:pt x="11920" y="9004"/>
                </a:lnTo>
                <a:lnTo>
                  <a:pt x="11913" y="9004"/>
                </a:lnTo>
                <a:lnTo>
                  <a:pt x="11906" y="9004"/>
                </a:lnTo>
                <a:lnTo>
                  <a:pt x="11906" y="8890"/>
                </a:lnTo>
                <a:lnTo>
                  <a:pt x="11899" y="8890"/>
                </a:lnTo>
                <a:lnTo>
                  <a:pt x="11886" y="8890"/>
                </a:lnTo>
                <a:lnTo>
                  <a:pt x="11879" y="8890"/>
                </a:lnTo>
                <a:lnTo>
                  <a:pt x="11873" y="8890"/>
                </a:lnTo>
                <a:lnTo>
                  <a:pt x="11866" y="8890"/>
                </a:lnTo>
                <a:lnTo>
                  <a:pt x="11859" y="8890"/>
                </a:lnTo>
                <a:lnTo>
                  <a:pt x="11833" y="8890"/>
                </a:lnTo>
                <a:lnTo>
                  <a:pt x="11826" y="8890"/>
                </a:lnTo>
                <a:lnTo>
                  <a:pt x="11820" y="8890"/>
                </a:lnTo>
                <a:lnTo>
                  <a:pt x="11799" y="8890"/>
                </a:lnTo>
                <a:lnTo>
                  <a:pt x="11793" y="8890"/>
                </a:lnTo>
                <a:lnTo>
                  <a:pt x="11773" y="8890"/>
                </a:lnTo>
                <a:lnTo>
                  <a:pt x="11759" y="8890"/>
                </a:lnTo>
                <a:lnTo>
                  <a:pt x="11746" y="8890"/>
                </a:lnTo>
                <a:lnTo>
                  <a:pt x="11699" y="8890"/>
                </a:lnTo>
                <a:lnTo>
                  <a:pt x="11666" y="8890"/>
                </a:lnTo>
                <a:lnTo>
                  <a:pt x="11659" y="8890"/>
                </a:lnTo>
                <a:lnTo>
                  <a:pt x="11600" y="8890"/>
                </a:lnTo>
                <a:lnTo>
                  <a:pt x="11586" y="8890"/>
                </a:lnTo>
                <a:lnTo>
                  <a:pt x="11579" y="8890"/>
                </a:lnTo>
                <a:lnTo>
                  <a:pt x="11579" y="8786"/>
                </a:lnTo>
                <a:lnTo>
                  <a:pt x="11547" y="8786"/>
                </a:lnTo>
                <a:lnTo>
                  <a:pt x="11526" y="8786"/>
                </a:lnTo>
                <a:lnTo>
                  <a:pt x="11526" y="8682"/>
                </a:lnTo>
                <a:lnTo>
                  <a:pt x="11500" y="8682"/>
                </a:lnTo>
                <a:lnTo>
                  <a:pt x="11500" y="8580"/>
                </a:lnTo>
                <a:lnTo>
                  <a:pt x="11433" y="8580"/>
                </a:lnTo>
                <a:lnTo>
                  <a:pt x="11433" y="8476"/>
                </a:lnTo>
                <a:lnTo>
                  <a:pt x="11413" y="8476"/>
                </a:lnTo>
                <a:lnTo>
                  <a:pt x="11413" y="8375"/>
                </a:lnTo>
                <a:lnTo>
                  <a:pt x="11380" y="8375"/>
                </a:lnTo>
                <a:lnTo>
                  <a:pt x="11380" y="8271"/>
                </a:lnTo>
                <a:lnTo>
                  <a:pt x="11353" y="8271"/>
                </a:lnTo>
                <a:lnTo>
                  <a:pt x="11353" y="8169"/>
                </a:lnTo>
                <a:lnTo>
                  <a:pt x="11306" y="8169"/>
                </a:lnTo>
                <a:lnTo>
                  <a:pt x="11306" y="8068"/>
                </a:lnTo>
                <a:lnTo>
                  <a:pt x="11260" y="8068"/>
                </a:lnTo>
                <a:lnTo>
                  <a:pt x="11240" y="8068"/>
                </a:lnTo>
                <a:lnTo>
                  <a:pt x="11240" y="7963"/>
                </a:lnTo>
                <a:lnTo>
                  <a:pt x="11220" y="7963"/>
                </a:lnTo>
                <a:lnTo>
                  <a:pt x="11200" y="7963"/>
                </a:lnTo>
                <a:lnTo>
                  <a:pt x="11200" y="7862"/>
                </a:lnTo>
                <a:lnTo>
                  <a:pt x="11160" y="7862"/>
                </a:lnTo>
                <a:lnTo>
                  <a:pt x="11140" y="7862"/>
                </a:lnTo>
                <a:lnTo>
                  <a:pt x="11140" y="7760"/>
                </a:lnTo>
                <a:lnTo>
                  <a:pt x="11053" y="7760"/>
                </a:lnTo>
                <a:lnTo>
                  <a:pt x="11047" y="7760"/>
                </a:lnTo>
                <a:lnTo>
                  <a:pt x="11047" y="7661"/>
                </a:lnTo>
                <a:lnTo>
                  <a:pt x="10994" y="7661"/>
                </a:lnTo>
                <a:lnTo>
                  <a:pt x="10994" y="7559"/>
                </a:lnTo>
                <a:lnTo>
                  <a:pt x="10980" y="7559"/>
                </a:lnTo>
                <a:lnTo>
                  <a:pt x="10840" y="7559"/>
                </a:lnTo>
                <a:lnTo>
                  <a:pt x="10840" y="7458"/>
                </a:lnTo>
                <a:lnTo>
                  <a:pt x="10674" y="7458"/>
                </a:lnTo>
                <a:lnTo>
                  <a:pt x="10667" y="7458"/>
                </a:lnTo>
                <a:lnTo>
                  <a:pt x="10653" y="7458"/>
                </a:lnTo>
                <a:lnTo>
                  <a:pt x="10653" y="7359"/>
                </a:lnTo>
                <a:lnTo>
                  <a:pt x="10634" y="7359"/>
                </a:lnTo>
                <a:lnTo>
                  <a:pt x="10580" y="7359"/>
                </a:lnTo>
                <a:lnTo>
                  <a:pt x="10540" y="7359"/>
                </a:lnTo>
                <a:lnTo>
                  <a:pt x="10467" y="7359"/>
                </a:lnTo>
                <a:lnTo>
                  <a:pt x="10467" y="7259"/>
                </a:lnTo>
                <a:lnTo>
                  <a:pt x="10460" y="7259"/>
                </a:lnTo>
                <a:lnTo>
                  <a:pt x="10460" y="7160"/>
                </a:lnTo>
                <a:lnTo>
                  <a:pt x="10227" y="7160"/>
                </a:lnTo>
                <a:lnTo>
                  <a:pt x="10227" y="7061"/>
                </a:lnTo>
                <a:lnTo>
                  <a:pt x="10214" y="7061"/>
                </a:lnTo>
                <a:lnTo>
                  <a:pt x="10214" y="6962"/>
                </a:lnTo>
                <a:lnTo>
                  <a:pt x="10180" y="6962"/>
                </a:lnTo>
                <a:lnTo>
                  <a:pt x="10167" y="6962"/>
                </a:lnTo>
                <a:lnTo>
                  <a:pt x="10167" y="6865"/>
                </a:lnTo>
                <a:lnTo>
                  <a:pt x="10134" y="6865"/>
                </a:lnTo>
                <a:lnTo>
                  <a:pt x="10134" y="6766"/>
                </a:lnTo>
                <a:lnTo>
                  <a:pt x="10121" y="6766"/>
                </a:lnTo>
                <a:lnTo>
                  <a:pt x="10121" y="6667"/>
                </a:lnTo>
                <a:lnTo>
                  <a:pt x="10000" y="6667"/>
                </a:lnTo>
                <a:lnTo>
                  <a:pt x="10000" y="6571"/>
                </a:lnTo>
                <a:lnTo>
                  <a:pt x="9974" y="6571"/>
                </a:lnTo>
                <a:lnTo>
                  <a:pt x="9941" y="6571"/>
                </a:lnTo>
                <a:lnTo>
                  <a:pt x="9941" y="6471"/>
                </a:lnTo>
                <a:lnTo>
                  <a:pt x="9920" y="6471"/>
                </a:lnTo>
                <a:lnTo>
                  <a:pt x="9920" y="6375"/>
                </a:lnTo>
                <a:lnTo>
                  <a:pt x="9780" y="6375"/>
                </a:lnTo>
                <a:lnTo>
                  <a:pt x="9780" y="6278"/>
                </a:lnTo>
                <a:lnTo>
                  <a:pt x="9681" y="6278"/>
                </a:lnTo>
                <a:lnTo>
                  <a:pt x="9681" y="6181"/>
                </a:lnTo>
                <a:lnTo>
                  <a:pt x="9668" y="6181"/>
                </a:lnTo>
                <a:lnTo>
                  <a:pt x="9668" y="6082"/>
                </a:lnTo>
                <a:lnTo>
                  <a:pt x="9587" y="6082"/>
                </a:lnTo>
                <a:lnTo>
                  <a:pt x="9581" y="6082"/>
                </a:lnTo>
                <a:lnTo>
                  <a:pt x="9581" y="5986"/>
                </a:lnTo>
                <a:lnTo>
                  <a:pt x="9388" y="5986"/>
                </a:lnTo>
                <a:lnTo>
                  <a:pt x="9341" y="5986"/>
                </a:lnTo>
                <a:lnTo>
                  <a:pt x="9314" y="5986"/>
                </a:lnTo>
                <a:lnTo>
                  <a:pt x="9314" y="5891"/>
                </a:lnTo>
                <a:lnTo>
                  <a:pt x="9267" y="5891"/>
                </a:lnTo>
                <a:lnTo>
                  <a:pt x="9267" y="5795"/>
                </a:lnTo>
                <a:lnTo>
                  <a:pt x="9187" y="5795"/>
                </a:lnTo>
                <a:lnTo>
                  <a:pt x="9187" y="5698"/>
                </a:lnTo>
                <a:lnTo>
                  <a:pt x="9134" y="5698"/>
                </a:lnTo>
                <a:lnTo>
                  <a:pt x="9088" y="5698"/>
                </a:lnTo>
                <a:lnTo>
                  <a:pt x="9088" y="5604"/>
                </a:lnTo>
                <a:lnTo>
                  <a:pt x="9068" y="5604"/>
                </a:lnTo>
                <a:lnTo>
                  <a:pt x="9068" y="5507"/>
                </a:lnTo>
                <a:lnTo>
                  <a:pt x="8994" y="5507"/>
                </a:lnTo>
                <a:lnTo>
                  <a:pt x="8994" y="5413"/>
                </a:lnTo>
                <a:lnTo>
                  <a:pt x="8881" y="5413"/>
                </a:lnTo>
                <a:lnTo>
                  <a:pt x="8721" y="5413"/>
                </a:lnTo>
                <a:lnTo>
                  <a:pt x="8721" y="5316"/>
                </a:lnTo>
                <a:lnTo>
                  <a:pt x="8668" y="5316"/>
                </a:lnTo>
                <a:lnTo>
                  <a:pt x="8668" y="5222"/>
                </a:lnTo>
                <a:lnTo>
                  <a:pt x="8528" y="5222"/>
                </a:lnTo>
                <a:lnTo>
                  <a:pt x="8528" y="5128"/>
                </a:lnTo>
                <a:lnTo>
                  <a:pt x="8401" y="5128"/>
                </a:lnTo>
                <a:lnTo>
                  <a:pt x="8401" y="5034"/>
                </a:lnTo>
                <a:lnTo>
                  <a:pt x="8382" y="5034"/>
                </a:lnTo>
                <a:lnTo>
                  <a:pt x="8382" y="4940"/>
                </a:lnTo>
                <a:lnTo>
                  <a:pt x="8282" y="4940"/>
                </a:lnTo>
                <a:lnTo>
                  <a:pt x="8282" y="4845"/>
                </a:lnTo>
                <a:lnTo>
                  <a:pt x="8155" y="4845"/>
                </a:lnTo>
                <a:lnTo>
                  <a:pt x="8089" y="4845"/>
                </a:lnTo>
                <a:lnTo>
                  <a:pt x="7875" y="4845"/>
                </a:lnTo>
                <a:lnTo>
                  <a:pt x="7875" y="4751"/>
                </a:lnTo>
                <a:lnTo>
                  <a:pt x="7789" y="4751"/>
                </a:lnTo>
                <a:lnTo>
                  <a:pt x="7789" y="4657"/>
                </a:lnTo>
                <a:lnTo>
                  <a:pt x="7782" y="4657"/>
                </a:lnTo>
                <a:lnTo>
                  <a:pt x="7782" y="4563"/>
                </a:lnTo>
                <a:lnTo>
                  <a:pt x="7682" y="4563"/>
                </a:lnTo>
                <a:lnTo>
                  <a:pt x="7682" y="4471"/>
                </a:lnTo>
                <a:lnTo>
                  <a:pt x="7582" y="4471"/>
                </a:lnTo>
                <a:lnTo>
                  <a:pt x="7582" y="4377"/>
                </a:lnTo>
                <a:lnTo>
                  <a:pt x="7515" y="4377"/>
                </a:lnTo>
                <a:lnTo>
                  <a:pt x="7515" y="4285"/>
                </a:lnTo>
                <a:lnTo>
                  <a:pt x="7462" y="4285"/>
                </a:lnTo>
                <a:lnTo>
                  <a:pt x="7462" y="4191"/>
                </a:lnTo>
                <a:lnTo>
                  <a:pt x="7329" y="4191"/>
                </a:lnTo>
                <a:lnTo>
                  <a:pt x="7263" y="4191"/>
                </a:lnTo>
                <a:lnTo>
                  <a:pt x="7263" y="4008"/>
                </a:lnTo>
                <a:lnTo>
                  <a:pt x="7109" y="4008"/>
                </a:lnTo>
                <a:lnTo>
                  <a:pt x="7109" y="3916"/>
                </a:lnTo>
                <a:lnTo>
                  <a:pt x="7102" y="3916"/>
                </a:lnTo>
                <a:lnTo>
                  <a:pt x="7009" y="3916"/>
                </a:lnTo>
                <a:lnTo>
                  <a:pt x="7009" y="3824"/>
                </a:lnTo>
                <a:lnTo>
                  <a:pt x="6876" y="3824"/>
                </a:lnTo>
                <a:lnTo>
                  <a:pt x="6876" y="3732"/>
                </a:lnTo>
                <a:lnTo>
                  <a:pt x="6843" y="3732"/>
                </a:lnTo>
                <a:lnTo>
                  <a:pt x="6843" y="3641"/>
                </a:lnTo>
                <a:lnTo>
                  <a:pt x="6589" y="3641"/>
                </a:lnTo>
                <a:lnTo>
                  <a:pt x="6543" y="3641"/>
                </a:lnTo>
                <a:lnTo>
                  <a:pt x="6543" y="3549"/>
                </a:lnTo>
                <a:lnTo>
                  <a:pt x="6336" y="3549"/>
                </a:lnTo>
                <a:lnTo>
                  <a:pt x="6336" y="3460"/>
                </a:lnTo>
                <a:lnTo>
                  <a:pt x="6310" y="3460"/>
                </a:lnTo>
                <a:lnTo>
                  <a:pt x="6310" y="3368"/>
                </a:lnTo>
                <a:lnTo>
                  <a:pt x="5977" y="3368"/>
                </a:lnTo>
                <a:lnTo>
                  <a:pt x="5977" y="3279"/>
                </a:lnTo>
                <a:lnTo>
                  <a:pt x="5937" y="3279"/>
                </a:lnTo>
                <a:lnTo>
                  <a:pt x="5923" y="3279"/>
                </a:lnTo>
                <a:lnTo>
                  <a:pt x="5783" y="3279"/>
                </a:lnTo>
                <a:lnTo>
                  <a:pt x="5736" y="3279"/>
                </a:lnTo>
                <a:lnTo>
                  <a:pt x="5736" y="3190"/>
                </a:lnTo>
                <a:lnTo>
                  <a:pt x="5604" y="3190"/>
                </a:lnTo>
                <a:lnTo>
                  <a:pt x="5604" y="3101"/>
                </a:lnTo>
                <a:lnTo>
                  <a:pt x="5577" y="3101"/>
                </a:lnTo>
                <a:lnTo>
                  <a:pt x="5577" y="3011"/>
                </a:lnTo>
                <a:lnTo>
                  <a:pt x="5443" y="3011"/>
                </a:lnTo>
                <a:lnTo>
                  <a:pt x="5164" y="3011"/>
                </a:lnTo>
                <a:lnTo>
                  <a:pt x="5164" y="2922"/>
                </a:lnTo>
                <a:lnTo>
                  <a:pt x="5090" y="2922"/>
                </a:lnTo>
                <a:lnTo>
                  <a:pt x="4744" y="2922"/>
                </a:lnTo>
                <a:lnTo>
                  <a:pt x="4744" y="2833"/>
                </a:lnTo>
                <a:lnTo>
                  <a:pt x="4710" y="2833"/>
                </a:lnTo>
                <a:lnTo>
                  <a:pt x="4710" y="2746"/>
                </a:lnTo>
                <a:lnTo>
                  <a:pt x="4498" y="2746"/>
                </a:lnTo>
                <a:lnTo>
                  <a:pt x="4498" y="2657"/>
                </a:lnTo>
                <a:lnTo>
                  <a:pt x="4437" y="2657"/>
                </a:lnTo>
                <a:lnTo>
                  <a:pt x="4437" y="2570"/>
                </a:lnTo>
                <a:lnTo>
                  <a:pt x="4390" y="2570"/>
                </a:lnTo>
                <a:lnTo>
                  <a:pt x="4390" y="2483"/>
                </a:lnTo>
                <a:lnTo>
                  <a:pt x="4371" y="2483"/>
                </a:lnTo>
                <a:lnTo>
                  <a:pt x="4371" y="2397"/>
                </a:lnTo>
                <a:lnTo>
                  <a:pt x="4284" y="2397"/>
                </a:lnTo>
                <a:lnTo>
                  <a:pt x="4284" y="2310"/>
                </a:lnTo>
                <a:lnTo>
                  <a:pt x="4257" y="2310"/>
                </a:lnTo>
                <a:lnTo>
                  <a:pt x="4191" y="2310"/>
                </a:lnTo>
                <a:lnTo>
                  <a:pt x="4191" y="2223"/>
                </a:lnTo>
                <a:lnTo>
                  <a:pt x="4178" y="2223"/>
                </a:lnTo>
                <a:lnTo>
                  <a:pt x="4178" y="2136"/>
                </a:lnTo>
                <a:lnTo>
                  <a:pt x="4151" y="2136"/>
                </a:lnTo>
                <a:lnTo>
                  <a:pt x="4151" y="2052"/>
                </a:lnTo>
                <a:lnTo>
                  <a:pt x="4085" y="2052"/>
                </a:lnTo>
                <a:lnTo>
                  <a:pt x="4085" y="1965"/>
                </a:lnTo>
                <a:lnTo>
                  <a:pt x="4078" y="1965"/>
                </a:lnTo>
                <a:lnTo>
                  <a:pt x="4078" y="1881"/>
                </a:lnTo>
                <a:lnTo>
                  <a:pt x="3858" y="1881"/>
                </a:lnTo>
                <a:lnTo>
                  <a:pt x="3858" y="1797"/>
                </a:lnTo>
                <a:lnTo>
                  <a:pt x="3784" y="1797"/>
                </a:lnTo>
                <a:lnTo>
                  <a:pt x="3784" y="1713"/>
                </a:lnTo>
                <a:lnTo>
                  <a:pt x="3331" y="1713"/>
                </a:lnTo>
                <a:lnTo>
                  <a:pt x="3331" y="1628"/>
                </a:lnTo>
                <a:lnTo>
                  <a:pt x="3005" y="1628"/>
                </a:lnTo>
                <a:lnTo>
                  <a:pt x="3005" y="1547"/>
                </a:lnTo>
                <a:lnTo>
                  <a:pt x="2918" y="1547"/>
                </a:lnTo>
                <a:lnTo>
                  <a:pt x="2918" y="1465"/>
                </a:lnTo>
                <a:lnTo>
                  <a:pt x="2852" y="1465"/>
                </a:lnTo>
                <a:lnTo>
                  <a:pt x="2852" y="1380"/>
                </a:lnTo>
                <a:lnTo>
                  <a:pt x="2839" y="1380"/>
                </a:lnTo>
                <a:lnTo>
                  <a:pt x="2839" y="1301"/>
                </a:lnTo>
                <a:lnTo>
                  <a:pt x="2825" y="1301"/>
                </a:lnTo>
                <a:lnTo>
                  <a:pt x="2825" y="1219"/>
                </a:lnTo>
                <a:lnTo>
                  <a:pt x="2625" y="1219"/>
                </a:lnTo>
                <a:lnTo>
                  <a:pt x="2625" y="1137"/>
                </a:lnTo>
                <a:lnTo>
                  <a:pt x="2498" y="1137"/>
                </a:lnTo>
                <a:lnTo>
                  <a:pt x="2219" y="1137"/>
                </a:lnTo>
                <a:lnTo>
                  <a:pt x="2219" y="1058"/>
                </a:lnTo>
                <a:lnTo>
                  <a:pt x="2212" y="1058"/>
                </a:lnTo>
                <a:lnTo>
                  <a:pt x="2085" y="1058"/>
                </a:lnTo>
                <a:lnTo>
                  <a:pt x="2085" y="981"/>
                </a:lnTo>
                <a:lnTo>
                  <a:pt x="2019" y="981"/>
                </a:lnTo>
                <a:lnTo>
                  <a:pt x="2019" y="902"/>
                </a:lnTo>
                <a:lnTo>
                  <a:pt x="1912" y="902"/>
                </a:lnTo>
                <a:lnTo>
                  <a:pt x="1892" y="902"/>
                </a:lnTo>
                <a:lnTo>
                  <a:pt x="1892" y="825"/>
                </a:lnTo>
                <a:lnTo>
                  <a:pt x="1859" y="825"/>
                </a:lnTo>
                <a:lnTo>
                  <a:pt x="1859" y="748"/>
                </a:lnTo>
                <a:lnTo>
                  <a:pt x="1672" y="748"/>
                </a:lnTo>
                <a:lnTo>
                  <a:pt x="1546" y="748"/>
                </a:lnTo>
                <a:lnTo>
                  <a:pt x="1546" y="674"/>
                </a:lnTo>
                <a:lnTo>
                  <a:pt x="1513" y="674"/>
                </a:lnTo>
                <a:lnTo>
                  <a:pt x="1406" y="674"/>
                </a:lnTo>
                <a:lnTo>
                  <a:pt x="1406" y="600"/>
                </a:lnTo>
                <a:lnTo>
                  <a:pt x="1379" y="600"/>
                </a:lnTo>
                <a:lnTo>
                  <a:pt x="1379" y="528"/>
                </a:lnTo>
                <a:lnTo>
                  <a:pt x="1366" y="528"/>
                </a:lnTo>
                <a:lnTo>
                  <a:pt x="1253" y="528"/>
                </a:lnTo>
                <a:lnTo>
                  <a:pt x="1253" y="458"/>
                </a:lnTo>
                <a:lnTo>
                  <a:pt x="1193" y="458"/>
                </a:lnTo>
                <a:lnTo>
                  <a:pt x="1193" y="389"/>
                </a:lnTo>
                <a:lnTo>
                  <a:pt x="1186" y="389"/>
                </a:lnTo>
                <a:lnTo>
                  <a:pt x="1186" y="322"/>
                </a:lnTo>
                <a:lnTo>
                  <a:pt x="1013" y="322"/>
                </a:lnTo>
                <a:lnTo>
                  <a:pt x="1013" y="255"/>
                </a:lnTo>
                <a:lnTo>
                  <a:pt x="933" y="255"/>
                </a:lnTo>
                <a:lnTo>
                  <a:pt x="933" y="193"/>
                </a:lnTo>
                <a:lnTo>
                  <a:pt x="886" y="193"/>
                </a:lnTo>
                <a:lnTo>
                  <a:pt x="700" y="193"/>
                </a:lnTo>
                <a:lnTo>
                  <a:pt x="593" y="193"/>
                </a:lnTo>
                <a:lnTo>
                  <a:pt x="593" y="136"/>
                </a:lnTo>
                <a:lnTo>
                  <a:pt x="520" y="136"/>
                </a:lnTo>
                <a:lnTo>
                  <a:pt x="473" y="136"/>
                </a:lnTo>
                <a:lnTo>
                  <a:pt x="473" y="82"/>
                </a:lnTo>
                <a:lnTo>
                  <a:pt x="293" y="82"/>
                </a:lnTo>
                <a:lnTo>
                  <a:pt x="253" y="82"/>
                </a:lnTo>
                <a:lnTo>
                  <a:pt x="253" y="35"/>
                </a:lnTo>
                <a:lnTo>
                  <a:pt x="180" y="35"/>
                </a:lnTo>
                <a:lnTo>
                  <a:pt x="153" y="35"/>
                </a:lnTo>
                <a:lnTo>
                  <a:pt x="153" y="0"/>
                </a:lnTo>
                <a:lnTo>
                  <a:pt x="0" y="0"/>
                </a:lnTo>
                <a:close/>
              </a:path>
            </a:pathLst>
          </a:custGeom>
          <a:solidFill>
            <a:srgbClr val="000000">
              <a:alpha val="10000"/>
            </a:srgbClr>
          </a:solidFill>
          <a:ln w="12700">
            <a:miter lim="400000"/>
          </a:ln>
        </p:spPr>
        <p:txBody>
          <a:bodyPr lIns="67733" tIns="67733" rIns="67733" bIns="67733" anchor="ctr"/>
          <a:lstStyle/>
          <a:p>
            <a:pPr defTabSz="609585">
              <a:defRPr sz="1200"/>
            </a:pPr>
            <a:endParaRPr sz="1600"/>
          </a:p>
        </p:txBody>
      </p:sp>
      <p:sp>
        <p:nvSpPr>
          <p:cNvPr id="290" name="Shape"/>
          <p:cNvSpPr/>
          <p:nvPr/>
        </p:nvSpPr>
        <p:spPr>
          <a:xfrm>
            <a:off x="1226680" y="2241813"/>
            <a:ext cx="4078301" cy="1287072"/>
          </a:xfrm>
          <a:custGeom>
            <a:avLst/>
            <a:gdLst/>
            <a:ahLst/>
            <a:cxnLst>
              <a:cxn ang="0">
                <a:pos x="wd2" y="hd2"/>
              </a:cxn>
              <a:cxn ang="5400000">
                <a:pos x="wd2" y="hd2"/>
              </a:cxn>
              <a:cxn ang="10800000">
                <a:pos x="wd2" y="hd2"/>
              </a:cxn>
              <a:cxn ang="16200000">
                <a:pos x="wd2" y="hd2"/>
              </a:cxn>
            </a:cxnLst>
            <a:rect l="0" t="0" r="r" b="b"/>
            <a:pathLst>
              <a:path w="21600" h="21600" extrusionOk="0">
                <a:moveTo>
                  <a:pt x="0" y="689"/>
                </a:moveTo>
                <a:lnTo>
                  <a:pt x="0" y="689"/>
                </a:lnTo>
                <a:lnTo>
                  <a:pt x="153" y="689"/>
                </a:lnTo>
                <a:lnTo>
                  <a:pt x="153" y="778"/>
                </a:lnTo>
                <a:lnTo>
                  <a:pt x="180" y="778"/>
                </a:lnTo>
                <a:lnTo>
                  <a:pt x="253" y="778"/>
                </a:lnTo>
                <a:lnTo>
                  <a:pt x="253" y="907"/>
                </a:lnTo>
                <a:lnTo>
                  <a:pt x="293" y="907"/>
                </a:lnTo>
                <a:lnTo>
                  <a:pt x="473" y="907"/>
                </a:lnTo>
                <a:lnTo>
                  <a:pt x="473" y="1043"/>
                </a:lnTo>
                <a:lnTo>
                  <a:pt x="520" y="1043"/>
                </a:lnTo>
                <a:lnTo>
                  <a:pt x="593" y="1043"/>
                </a:lnTo>
                <a:lnTo>
                  <a:pt x="593" y="1177"/>
                </a:lnTo>
                <a:lnTo>
                  <a:pt x="700" y="1177"/>
                </a:lnTo>
                <a:lnTo>
                  <a:pt x="886" y="1177"/>
                </a:lnTo>
                <a:lnTo>
                  <a:pt x="933" y="1177"/>
                </a:lnTo>
                <a:lnTo>
                  <a:pt x="933" y="1313"/>
                </a:lnTo>
                <a:lnTo>
                  <a:pt x="1013" y="1313"/>
                </a:lnTo>
                <a:lnTo>
                  <a:pt x="1013" y="1445"/>
                </a:lnTo>
                <a:lnTo>
                  <a:pt x="1186" y="1445"/>
                </a:lnTo>
                <a:lnTo>
                  <a:pt x="1186" y="1576"/>
                </a:lnTo>
                <a:lnTo>
                  <a:pt x="1193" y="1576"/>
                </a:lnTo>
                <a:lnTo>
                  <a:pt x="1193" y="1708"/>
                </a:lnTo>
                <a:lnTo>
                  <a:pt x="1253" y="1708"/>
                </a:lnTo>
                <a:lnTo>
                  <a:pt x="1253" y="1836"/>
                </a:lnTo>
                <a:lnTo>
                  <a:pt x="1366" y="1836"/>
                </a:lnTo>
                <a:lnTo>
                  <a:pt x="1379" y="1836"/>
                </a:lnTo>
                <a:lnTo>
                  <a:pt x="1379" y="1963"/>
                </a:lnTo>
                <a:lnTo>
                  <a:pt x="1406" y="1963"/>
                </a:lnTo>
                <a:lnTo>
                  <a:pt x="1406" y="2089"/>
                </a:lnTo>
                <a:lnTo>
                  <a:pt x="1513" y="2089"/>
                </a:lnTo>
                <a:lnTo>
                  <a:pt x="1546" y="2089"/>
                </a:lnTo>
                <a:lnTo>
                  <a:pt x="1546" y="2216"/>
                </a:lnTo>
                <a:lnTo>
                  <a:pt x="1672" y="2216"/>
                </a:lnTo>
                <a:lnTo>
                  <a:pt x="1859" y="2216"/>
                </a:lnTo>
                <a:lnTo>
                  <a:pt x="1859" y="2342"/>
                </a:lnTo>
                <a:lnTo>
                  <a:pt x="1892" y="2342"/>
                </a:lnTo>
                <a:lnTo>
                  <a:pt x="1892" y="2466"/>
                </a:lnTo>
                <a:lnTo>
                  <a:pt x="1912" y="2466"/>
                </a:lnTo>
                <a:lnTo>
                  <a:pt x="2019" y="2466"/>
                </a:lnTo>
                <a:lnTo>
                  <a:pt x="2019" y="2590"/>
                </a:lnTo>
                <a:lnTo>
                  <a:pt x="2085" y="2590"/>
                </a:lnTo>
                <a:lnTo>
                  <a:pt x="2085" y="2714"/>
                </a:lnTo>
                <a:lnTo>
                  <a:pt x="2212" y="2714"/>
                </a:lnTo>
                <a:lnTo>
                  <a:pt x="2219" y="2714"/>
                </a:lnTo>
                <a:lnTo>
                  <a:pt x="2219" y="2838"/>
                </a:lnTo>
                <a:lnTo>
                  <a:pt x="2498" y="2838"/>
                </a:lnTo>
                <a:lnTo>
                  <a:pt x="2625" y="2838"/>
                </a:lnTo>
                <a:lnTo>
                  <a:pt x="2625" y="2959"/>
                </a:lnTo>
                <a:lnTo>
                  <a:pt x="2825" y="2959"/>
                </a:lnTo>
                <a:lnTo>
                  <a:pt x="2825" y="3083"/>
                </a:lnTo>
                <a:lnTo>
                  <a:pt x="2839" y="3083"/>
                </a:lnTo>
                <a:lnTo>
                  <a:pt x="2839" y="3205"/>
                </a:lnTo>
                <a:lnTo>
                  <a:pt x="2852" y="3205"/>
                </a:lnTo>
                <a:lnTo>
                  <a:pt x="2852" y="3326"/>
                </a:lnTo>
                <a:lnTo>
                  <a:pt x="2918" y="3326"/>
                </a:lnTo>
                <a:lnTo>
                  <a:pt x="2918" y="3445"/>
                </a:lnTo>
                <a:lnTo>
                  <a:pt x="3005" y="3445"/>
                </a:lnTo>
                <a:lnTo>
                  <a:pt x="3005" y="3566"/>
                </a:lnTo>
                <a:lnTo>
                  <a:pt x="3331" y="3566"/>
                </a:lnTo>
                <a:lnTo>
                  <a:pt x="3331" y="3685"/>
                </a:lnTo>
                <a:lnTo>
                  <a:pt x="3784" y="3685"/>
                </a:lnTo>
                <a:lnTo>
                  <a:pt x="3784" y="3805"/>
                </a:lnTo>
                <a:lnTo>
                  <a:pt x="3858" y="3805"/>
                </a:lnTo>
                <a:lnTo>
                  <a:pt x="3858" y="3923"/>
                </a:lnTo>
                <a:lnTo>
                  <a:pt x="4078" y="3923"/>
                </a:lnTo>
                <a:lnTo>
                  <a:pt x="4078" y="4042"/>
                </a:lnTo>
                <a:lnTo>
                  <a:pt x="4085" y="4042"/>
                </a:lnTo>
                <a:lnTo>
                  <a:pt x="4085" y="4161"/>
                </a:lnTo>
                <a:lnTo>
                  <a:pt x="4151" y="4161"/>
                </a:lnTo>
                <a:lnTo>
                  <a:pt x="4151" y="4280"/>
                </a:lnTo>
                <a:lnTo>
                  <a:pt x="4178" y="4280"/>
                </a:lnTo>
                <a:lnTo>
                  <a:pt x="4178" y="4399"/>
                </a:lnTo>
                <a:lnTo>
                  <a:pt x="4191" y="4399"/>
                </a:lnTo>
                <a:lnTo>
                  <a:pt x="4191" y="4516"/>
                </a:lnTo>
                <a:lnTo>
                  <a:pt x="4257" y="4516"/>
                </a:lnTo>
                <a:lnTo>
                  <a:pt x="4284" y="4516"/>
                </a:lnTo>
                <a:lnTo>
                  <a:pt x="4284" y="4635"/>
                </a:lnTo>
                <a:lnTo>
                  <a:pt x="4371" y="4635"/>
                </a:lnTo>
                <a:lnTo>
                  <a:pt x="4371" y="4751"/>
                </a:lnTo>
                <a:lnTo>
                  <a:pt x="4390" y="4751"/>
                </a:lnTo>
                <a:lnTo>
                  <a:pt x="4390" y="4868"/>
                </a:lnTo>
                <a:lnTo>
                  <a:pt x="4437" y="4868"/>
                </a:lnTo>
                <a:lnTo>
                  <a:pt x="4437" y="4984"/>
                </a:lnTo>
                <a:lnTo>
                  <a:pt x="4498" y="4984"/>
                </a:lnTo>
                <a:lnTo>
                  <a:pt x="4498" y="5101"/>
                </a:lnTo>
                <a:lnTo>
                  <a:pt x="4710" y="5101"/>
                </a:lnTo>
                <a:lnTo>
                  <a:pt x="4710" y="5217"/>
                </a:lnTo>
                <a:lnTo>
                  <a:pt x="4744" y="5217"/>
                </a:lnTo>
                <a:lnTo>
                  <a:pt x="4744" y="5334"/>
                </a:lnTo>
                <a:lnTo>
                  <a:pt x="5090" y="5334"/>
                </a:lnTo>
                <a:lnTo>
                  <a:pt x="5164" y="5334"/>
                </a:lnTo>
                <a:lnTo>
                  <a:pt x="5164" y="5450"/>
                </a:lnTo>
                <a:lnTo>
                  <a:pt x="5443" y="5450"/>
                </a:lnTo>
                <a:lnTo>
                  <a:pt x="5577" y="5450"/>
                </a:lnTo>
                <a:lnTo>
                  <a:pt x="5577" y="5567"/>
                </a:lnTo>
                <a:lnTo>
                  <a:pt x="5604" y="5567"/>
                </a:lnTo>
                <a:lnTo>
                  <a:pt x="5604" y="5683"/>
                </a:lnTo>
                <a:lnTo>
                  <a:pt x="5736" y="5683"/>
                </a:lnTo>
                <a:lnTo>
                  <a:pt x="5736" y="5797"/>
                </a:lnTo>
                <a:lnTo>
                  <a:pt x="5783" y="5797"/>
                </a:lnTo>
                <a:lnTo>
                  <a:pt x="5923" y="5797"/>
                </a:lnTo>
                <a:lnTo>
                  <a:pt x="5937" y="5797"/>
                </a:lnTo>
                <a:lnTo>
                  <a:pt x="5977" y="5797"/>
                </a:lnTo>
                <a:lnTo>
                  <a:pt x="5977" y="5914"/>
                </a:lnTo>
                <a:lnTo>
                  <a:pt x="6310" y="5914"/>
                </a:lnTo>
                <a:lnTo>
                  <a:pt x="6310" y="6030"/>
                </a:lnTo>
                <a:lnTo>
                  <a:pt x="6336" y="6030"/>
                </a:lnTo>
                <a:lnTo>
                  <a:pt x="6336" y="6147"/>
                </a:lnTo>
                <a:lnTo>
                  <a:pt x="6543" y="6147"/>
                </a:lnTo>
                <a:lnTo>
                  <a:pt x="6543" y="6263"/>
                </a:lnTo>
                <a:lnTo>
                  <a:pt x="6589" y="6263"/>
                </a:lnTo>
                <a:lnTo>
                  <a:pt x="6843" y="6263"/>
                </a:lnTo>
                <a:lnTo>
                  <a:pt x="6843" y="6379"/>
                </a:lnTo>
                <a:lnTo>
                  <a:pt x="6876" y="6379"/>
                </a:lnTo>
                <a:lnTo>
                  <a:pt x="6876" y="6496"/>
                </a:lnTo>
                <a:lnTo>
                  <a:pt x="7009" y="6496"/>
                </a:lnTo>
                <a:lnTo>
                  <a:pt x="7009" y="6613"/>
                </a:lnTo>
                <a:lnTo>
                  <a:pt x="7102" y="6613"/>
                </a:lnTo>
                <a:lnTo>
                  <a:pt x="7109" y="6613"/>
                </a:lnTo>
                <a:lnTo>
                  <a:pt x="7109" y="6726"/>
                </a:lnTo>
                <a:lnTo>
                  <a:pt x="7263" y="6726"/>
                </a:lnTo>
                <a:lnTo>
                  <a:pt x="7263" y="6960"/>
                </a:lnTo>
                <a:lnTo>
                  <a:pt x="7329" y="6960"/>
                </a:lnTo>
                <a:lnTo>
                  <a:pt x="7462" y="6960"/>
                </a:lnTo>
                <a:lnTo>
                  <a:pt x="7462" y="7076"/>
                </a:lnTo>
                <a:lnTo>
                  <a:pt x="7515" y="7076"/>
                </a:lnTo>
                <a:lnTo>
                  <a:pt x="7515" y="7190"/>
                </a:lnTo>
                <a:lnTo>
                  <a:pt x="7582" y="7190"/>
                </a:lnTo>
                <a:lnTo>
                  <a:pt x="7582" y="7307"/>
                </a:lnTo>
                <a:lnTo>
                  <a:pt x="7682" y="7307"/>
                </a:lnTo>
                <a:lnTo>
                  <a:pt x="7682" y="7420"/>
                </a:lnTo>
                <a:lnTo>
                  <a:pt x="7782" y="7420"/>
                </a:lnTo>
                <a:lnTo>
                  <a:pt x="7782" y="7537"/>
                </a:lnTo>
                <a:lnTo>
                  <a:pt x="7789" y="7537"/>
                </a:lnTo>
                <a:lnTo>
                  <a:pt x="7789" y="7651"/>
                </a:lnTo>
                <a:lnTo>
                  <a:pt x="7875" y="7651"/>
                </a:lnTo>
                <a:lnTo>
                  <a:pt x="7875" y="7767"/>
                </a:lnTo>
                <a:lnTo>
                  <a:pt x="8089" y="7767"/>
                </a:lnTo>
                <a:lnTo>
                  <a:pt x="8155" y="7767"/>
                </a:lnTo>
                <a:lnTo>
                  <a:pt x="8282" y="7767"/>
                </a:lnTo>
                <a:lnTo>
                  <a:pt x="8282" y="7882"/>
                </a:lnTo>
                <a:lnTo>
                  <a:pt x="8382" y="7882"/>
                </a:lnTo>
                <a:lnTo>
                  <a:pt x="8382" y="7998"/>
                </a:lnTo>
                <a:lnTo>
                  <a:pt x="8401" y="7998"/>
                </a:lnTo>
                <a:lnTo>
                  <a:pt x="8401" y="8112"/>
                </a:lnTo>
                <a:lnTo>
                  <a:pt x="8528" y="8112"/>
                </a:lnTo>
                <a:lnTo>
                  <a:pt x="8528" y="8229"/>
                </a:lnTo>
                <a:lnTo>
                  <a:pt x="8668" y="8229"/>
                </a:lnTo>
                <a:lnTo>
                  <a:pt x="8668" y="8342"/>
                </a:lnTo>
                <a:lnTo>
                  <a:pt x="8721" y="8342"/>
                </a:lnTo>
                <a:lnTo>
                  <a:pt x="8721" y="8457"/>
                </a:lnTo>
                <a:lnTo>
                  <a:pt x="8881" y="8457"/>
                </a:lnTo>
                <a:lnTo>
                  <a:pt x="8994" y="8457"/>
                </a:lnTo>
                <a:lnTo>
                  <a:pt x="8994" y="8573"/>
                </a:lnTo>
                <a:lnTo>
                  <a:pt x="9068" y="8573"/>
                </a:lnTo>
                <a:lnTo>
                  <a:pt x="9068" y="8687"/>
                </a:lnTo>
                <a:lnTo>
                  <a:pt x="9088" y="8687"/>
                </a:lnTo>
                <a:lnTo>
                  <a:pt x="9088" y="8801"/>
                </a:lnTo>
                <a:lnTo>
                  <a:pt x="9134" y="8801"/>
                </a:lnTo>
                <a:lnTo>
                  <a:pt x="9187" y="8801"/>
                </a:lnTo>
                <a:lnTo>
                  <a:pt x="9187" y="8917"/>
                </a:lnTo>
                <a:lnTo>
                  <a:pt x="9267" y="8917"/>
                </a:lnTo>
                <a:lnTo>
                  <a:pt x="9267" y="9032"/>
                </a:lnTo>
                <a:lnTo>
                  <a:pt x="9314" y="9032"/>
                </a:lnTo>
                <a:lnTo>
                  <a:pt x="9314" y="9145"/>
                </a:lnTo>
                <a:lnTo>
                  <a:pt x="9341" y="9145"/>
                </a:lnTo>
                <a:lnTo>
                  <a:pt x="9388" y="9145"/>
                </a:lnTo>
                <a:lnTo>
                  <a:pt x="9581" y="9145"/>
                </a:lnTo>
                <a:lnTo>
                  <a:pt x="9581" y="9262"/>
                </a:lnTo>
                <a:lnTo>
                  <a:pt x="9587" y="9262"/>
                </a:lnTo>
                <a:lnTo>
                  <a:pt x="9668" y="9262"/>
                </a:lnTo>
                <a:lnTo>
                  <a:pt x="9668" y="9376"/>
                </a:lnTo>
                <a:lnTo>
                  <a:pt x="9681" y="9376"/>
                </a:lnTo>
                <a:lnTo>
                  <a:pt x="9681" y="9492"/>
                </a:lnTo>
                <a:lnTo>
                  <a:pt x="9780" y="9492"/>
                </a:lnTo>
                <a:lnTo>
                  <a:pt x="9780" y="9607"/>
                </a:lnTo>
                <a:lnTo>
                  <a:pt x="9920" y="9607"/>
                </a:lnTo>
                <a:lnTo>
                  <a:pt x="9920" y="9723"/>
                </a:lnTo>
                <a:lnTo>
                  <a:pt x="9941" y="9723"/>
                </a:lnTo>
                <a:lnTo>
                  <a:pt x="9941" y="9837"/>
                </a:lnTo>
                <a:lnTo>
                  <a:pt x="9974" y="9837"/>
                </a:lnTo>
                <a:lnTo>
                  <a:pt x="10000" y="9837"/>
                </a:lnTo>
                <a:lnTo>
                  <a:pt x="10000" y="9954"/>
                </a:lnTo>
                <a:lnTo>
                  <a:pt x="10121" y="9954"/>
                </a:lnTo>
                <a:lnTo>
                  <a:pt x="10121" y="10070"/>
                </a:lnTo>
                <a:lnTo>
                  <a:pt x="10134" y="10070"/>
                </a:lnTo>
                <a:lnTo>
                  <a:pt x="10134" y="10184"/>
                </a:lnTo>
                <a:lnTo>
                  <a:pt x="10167" y="10184"/>
                </a:lnTo>
                <a:lnTo>
                  <a:pt x="10167" y="10301"/>
                </a:lnTo>
                <a:lnTo>
                  <a:pt x="10180" y="10301"/>
                </a:lnTo>
                <a:lnTo>
                  <a:pt x="10214" y="10301"/>
                </a:lnTo>
                <a:lnTo>
                  <a:pt x="10214" y="10417"/>
                </a:lnTo>
                <a:lnTo>
                  <a:pt x="10227" y="10417"/>
                </a:lnTo>
                <a:lnTo>
                  <a:pt x="10227" y="10531"/>
                </a:lnTo>
                <a:lnTo>
                  <a:pt x="10460" y="10531"/>
                </a:lnTo>
                <a:lnTo>
                  <a:pt x="10460" y="10648"/>
                </a:lnTo>
                <a:lnTo>
                  <a:pt x="10467" y="10648"/>
                </a:lnTo>
                <a:lnTo>
                  <a:pt x="10467" y="10761"/>
                </a:lnTo>
                <a:lnTo>
                  <a:pt x="10540" y="10761"/>
                </a:lnTo>
                <a:lnTo>
                  <a:pt x="10580" y="10761"/>
                </a:lnTo>
                <a:lnTo>
                  <a:pt x="10634" y="10761"/>
                </a:lnTo>
                <a:lnTo>
                  <a:pt x="10653" y="10761"/>
                </a:lnTo>
                <a:lnTo>
                  <a:pt x="10653" y="10878"/>
                </a:lnTo>
                <a:lnTo>
                  <a:pt x="10667" y="10878"/>
                </a:lnTo>
                <a:lnTo>
                  <a:pt x="10674" y="10878"/>
                </a:lnTo>
                <a:lnTo>
                  <a:pt x="10840" y="10878"/>
                </a:lnTo>
                <a:lnTo>
                  <a:pt x="10840" y="10995"/>
                </a:lnTo>
                <a:lnTo>
                  <a:pt x="10980" y="10995"/>
                </a:lnTo>
                <a:lnTo>
                  <a:pt x="10994" y="10995"/>
                </a:lnTo>
                <a:lnTo>
                  <a:pt x="10994" y="11114"/>
                </a:lnTo>
                <a:lnTo>
                  <a:pt x="11047" y="11114"/>
                </a:lnTo>
                <a:lnTo>
                  <a:pt x="11047" y="11230"/>
                </a:lnTo>
                <a:lnTo>
                  <a:pt x="11053" y="11230"/>
                </a:lnTo>
                <a:lnTo>
                  <a:pt x="11140" y="11230"/>
                </a:lnTo>
                <a:lnTo>
                  <a:pt x="11140" y="11349"/>
                </a:lnTo>
                <a:lnTo>
                  <a:pt x="11160" y="11349"/>
                </a:lnTo>
                <a:lnTo>
                  <a:pt x="11200" y="11349"/>
                </a:lnTo>
                <a:lnTo>
                  <a:pt x="11200" y="11465"/>
                </a:lnTo>
                <a:lnTo>
                  <a:pt x="11220" y="11465"/>
                </a:lnTo>
                <a:lnTo>
                  <a:pt x="11240" y="11465"/>
                </a:lnTo>
                <a:lnTo>
                  <a:pt x="11240" y="11584"/>
                </a:lnTo>
                <a:lnTo>
                  <a:pt x="11260" y="11584"/>
                </a:lnTo>
                <a:lnTo>
                  <a:pt x="11306" y="11584"/>
                </a:lnTo>
                <a:lnTo>
                  <a:pt x="11306" y="11703"/>
                </a:lnTo>
                <a:lnTo>
                  <a:pt x="11353" y="11703"/>
                </a:lnTo>
                <a:lnTo>
                  <a:pt x="11353" y="11820"/>
                </a:lnTo>
                <a:lnTo>
                  <a:pt x="11380" y="11820"/>
                </a:lnTo>
                <a:lnTo>
                  <a:pt x="11380" y="11939"/>
                </a:lnTo>
                <a:lnTo>
                  <a:pt x="11413" y="11939"/>
                </a:lnTo>
                <a:lnTo>
                  <a:pt x="11413" y="12058"/>
                </a:lnTo>
                <a:lnTo>
                  <a:pt x="11433" y="12058"/>
                </a:lnTo>
                <a:lnTo>
                  <a:pt x="11433" y="12174"/>
                </a:lnTo>
                <a:lnTo>
                  <a:pt x="11500" y="12174"/>
                </a:lnTo>
                <a:lnTo>
                  <a:pt x="11500" y="12293"/>
                </a:lnTo>
                <a:lnTo>
                  <a:pt x="11526" y="12293"/>
                </a:lnTo>
                <a:lnTo>
                  <a:pt x="11526" y="12410"/>
                </a:lnTo>
                <a:lnTo>
                  <a:pt x="11547" y="12410"/>
                </a:lnTo>
                <a:lnTo>
                  <a:pt x="11579" y="12410"/>
                </a:lnTo>
                <a:lnTo>
                  <a:pt x="11579" y="12529"/>
                </a:lnTo>
                <a:lnTo>
                  <a:pt x="11586" y="12529"/>
                </a:lnTo>
                <a:lnTo>
                  <a:pt x="11600" y="12529"/>
                </a:lnTo>
                <a:lnTo>
                  <a:pt x="11659" y="12529"/>
                </a:lnTo>
                <a:lnTo>
                  <a:pt x="11666" y="12529"/>
                </a:lnTo>
                <a:lnTo>
                  <a:pt x="11699" y="12529"/>
                </a:lnTo>
                <a:lnTo>
                  <a:pt x="11746" y="12529"/>
                </a:lnTo>
                <a:lnTo>
                  <a:pt x="11759" y="12529"/>
                </a:lnTo>
                <a:lnTo>
                  <a:pt x="11773" y="12529"/>
                </a:lnTo>
                <a:lnTo>
                  <a:pt x="11793" y="12529"/>
                </a:lnTo>
                <a:lnTo>
                  <a:pt x="11799" y="12529"/>
                </a:lnTo>
                <a:lnTo>
                  <a:pt x="11820" y="12529"/>
                </a:lnTo>
                <a:lnTo>
                  <a:pt x="11826" y="12529"/>
                </a:lnTo>
                <a:lnTo>
                  <a:pt x="11833" y="12529"/>
                </a:lnTo>
                <a:lnTo>
                  <a:pt x="11859" y="12529"/>
                </a:lnTo>
                <a:lnTo>
                  <a:pt x="11866" y="12529"/>
                </a:lnTo>
                <a:lnTo>
                  <a:pt x="11873" y="12529"/>
                </a:lnTo>
                <a:lnTo>
                  <a:pt x="11879" y="12529"/>
                </a:lnTo>
                <a:lnTo>
                  <a:pt x="11886" y="12529"/>
                </a:lnTo>
                <a:lnTo>
                  <a:pt x="11899" y="12529"/>
                </a:lnTo>
                <a:lnTo>
                  <a:pt x="11906" y="12529"/>
                </a:lnTo>
                <a:lnTo>
                  <a:pt x="11906" y="12662"/>
                </a:lnTo>
                <a:lnTo>
                  <a:pt x="11913" y="12662"/>
                </a:lnTo>
                <a:lnTo>
                  <a:pt x="11920" y="12662"/>
                </a:lnTo>
                <a:lnTo>
                  <a:pt x="11926" y="12662"/>
                </a:lnTo>
                <a:lnTo>
                  <a:pt x="11939" y="12662"/>
                </a:lnTo>
                <a:lnTo>
                  <a:pt x="11946" y="12662"/>
                </a:lnTo>
                <a:lnTo>
                  <a:pt x="11946" y="12935"/>
                </a:lnTo>
                <a:lnTo>
                  <a:pt x="11973" y="12935"/>
                </a:lnTo>
                <a:lnTo>
                  <a:pt x="11999" y="12935"/>
                </a:lnTo>
                <a:lnTo>
                  <a:pt x="11999" y="13071"/>
                </a:lnTo>
                <a:lnTo>
                  <a:pt x="12006" y="13071"/>
                </a:lnTo>
                <a:lnTo>
                  <a:pt x="12013" y="13071"/>
                </a:lnTo>
                <a:lnTo>
                  <a:pt x="12032" y="13071"/>
                </a:lnTo>
                <a:lnTo>
                  <a:pt x="12053" y="13071"/>
                </a:lnTo>
                <a:lnTo>
                  <a:pt x="12066" y="13071"/>
                </a:lnTo>
                <a:lnTo>
                  <a:pt x="12079" y="13071"/>
                </a:lnTo>
                <a:lnTo>
                  <a:pt x="12093" y="13071"/>
                </a:lnTo>
                <a:lnTo>
                  <a:pt x="12100" y="13071"/>
                </a:lnTo>
                <a:lnTo>
                  <a:pt x="12100" y="13218"/>
                </a:lnTo>
                <a:lnTo>
                  <a:pt x="12153" y="13218"/>
                </a:lnTo>
                <a:lnTo>
                  <a:pt x="12172" y="13218"/>
                </a:lnTo>
                <a:lnTo>
                  <a:pt x="12172" y="13362"/>
                </a:lnTo>
                <a:lnTo>
                  <a:pt x="12193" y="13362"/>
                </a:lnTo>
                <a:lnTo>
                  <a:pt x="12199" y="13362"/>
                </a:lnTo>
                <a:lnTo>
                  <a:pt x="12199" y="13654"/>
                </a:lnTo>
                <a:lnTo>
                  <a:pt x="12212" y="13654"/>
                </a:lnTo>
                <a:lnTo>
                  <a:pt x="12246" y="13654"/>
                </a:lnTo>
                <a:lnTo>
                  <a:pt x="12293" y="13654"/>
                </a:lnTo>
                <a:lnTo>
                  <a:pt x="12306" y="13654"/>
                </a:lnTo>
                <a:lnTo>
                  <a:pt x="12312" y="13654"/>
                </a:lnTo>
                <a:lnTo>
                  <a:pt x="12366" y="13654"/>
                </a:lnTo>
                <a:lnTo>
                  <a:pt x="12366" y="13805"/>
                </a:lnTo>
                <a:lnTo>
                  <a:pt x="12392" y="13805"/>
                </a:lnTo>
                <a:lnTo>
                  <a:pt x="12513" y="13805"/>
                </a:lnTo>
                <a:lnTo>
                  <a:pt x="12519" y="13805"/>
                </a:lnTo>
                <a:lnTo>
                  <a:pt x="12519" y="13956"/>
                </a:lnTo>
                <a:lnTo>
                  <a:pt x="12666" y="13956"/>
                </a:lnTo>
                <a:lnTo>
                  <a:pt x="12685" y="13956"/>
                </a:lnTo>
                <a:lnTo>
                  <a:pt x="12685" y="14108"/>
                </a:lnTo>
                <a:lnTo>
                  <a:pt x="12739" y="14108"/>
                </a:lnTo>
                <a:lnTo>
                  <a:pt x="12839" y="14108"/>
                </a:lnTo>
                <a:lnTo>
                  <a:pt x="12839" y="14261"/>
                </a:lnTo>
                <a:lnTo>
                  <a:pt x="12972" y="14261"/>
                </a:lnTo>
                <a:lnTo>
                  <a:pt x="13026" y="14261"/>
                </a:lnTo>
                <a:lnTo>
                  <a:pt x="13032" y="14261"/>
                </a:lnTo>
                <a:lnTo>
                  <a:pt x="13132" y="14261"/>
                </a:lnTo>
                <a:lnTo>
                  <a:pt x="13272" y="14261"/>
                </a:lnTo>
                <a:lnTo>
                  <a:pt x="13272" y="14415"/>
                </a:lnTo>
                <a:lnTo>
                  <a:pt x="13318" y="14415"/>
                </a:lnTo>
                <a:lnTo>
                  <a:pt x="13332" y="14415"/>
                </a:lnTo>
                <a:lnTo>
                  <a:pt x="13585" y="14415"/>
                </a:lnTo>
                <a:lnTo>
                  <a:pt x="13585" y="14571"/>
                </a:lnTo>
                <a:lnTo>
                  <a:pt x="13612" y="14571"/>
                </a:lnTo>
                <a:lnTo>
                  <a:pt x="13778" y="14571"/>
                </a:lnTo>
                <a:lnTo>
                  <a:pt x="13791" y="14571"/>
                </a:lnTo>
                <a:lnTo>
                  <a:pt x="13865" y="14571"/>
                </a:lnTo>
                <a:lnTo>
                  <a:pt x="13965" y="14571"/>
                </a:lnTo>
                <a:lnTo>
                  <a:pt x="13965" y="14732"/>
                </a:lnTo>
                <a:lnTo>
                  <a:pt x="14018" y="14732"/>
                </a:lnTo>
                <a:lnTo>
                  <a:pt x="14018" y="14891"/>
                </a:lnTo>
                <a:lnTo>
                  <a:pt x="14064" y="14891"/>
                </a:lnTo>
                <a:lnTo>
                  <a:pt x="14091" y="14891"/>
                </a:lnTo>
                <a:lnTo>
                  <a:pt x="14111" y="14891"/>
                </a:lnTo>
                <a:lnTo>
                  <a:pt x="14125" y="14891"/>
                </a:lnTo>
                <a:lnTo>
                  <a:pt x="14125" y="15052"/>
                </a:lnTo>
                <a:lnTo>
                  <a:pt x="14158" y="15052"/>
                </a:lnTo>
                <a:lnTo>
                  <a:pt x="14172" y="15052"/>
                </a:lnTo>
                <a:lnTo>
                  <a:pt x="14185" y="15052"/>
                </a:lnTo>
                <a:lnTo>
                  <a:pt x="14204" y="15052"/>
                </a:lnTo>
                <a:lnTo>
                  <a:pt x="14225" y="15052"/>
                </a:lnTo>
                <a:lnTo>
                  <a:pt x="14225" y="15218"/>
                </a:lnTo>
                <a:lnTo>
                  <a:pt x="14238" y="15218"/>
                </a:lnTo>
                <a:lnTo>
                  <a:pt x="14244" y="15218"/>
                </a:lnTo>
                <a:lnTo>
                  <a:pt x="14251" y="15218"/>
                </a:lnTo>
                <a:lnTo>
                  <a:pt x="14258" y="15218"/>
                </a:lnTo>
                <a:lnTo>
                  <a:pt x="14278" y="15218"/>
                </a:lnTo>
                <a:lnTo>
                  <a:pt x="14278" y="15391"/>
                </a:lnTo>
                <a:lnTo>
                  <a:pt x="14291" y="15391"/>
                </a:lnTo>
                <a:lnTo>
                  <a:pt x="14297" y="15391"/>
                </a:lnTo>
                <a:lnTo>
                  <a:pt x="14305" y="15391"/>
                </a:lnTo>
                <a:lnTo>
                  <a:pt x="14324" y="15391"/>
                </a:lnTo>
                <a:lnTo>
                  <a:pt x="14331" y="15391"/>
                </a:lnTo>
                <a:lnTo>
                  <a:pt x="14344" y="15391"/>
                </a:lnTo>
                <a:lnTo>
                  <a:pt x="14351" y="15391"/>
                </a:lnTo>
                <a:lnTo>
                  <a:pt x="14358" y="15391"/>
                </a:lnTo>
                <a:lnTo>
                  <a:pt x="14371" y="15391"/>
                </a:lnTo>
                <a:lnTo>
                  <a:pt x="14378" y="15391"/>
                </a:lnTo>
                <a:lnTo>
                  <a:pt x="14384" y="15391"/>
                </a:lnTo>
                <a:lnTo>
                  <a:pt x="14418" y="15391"/>
                </a:lnTo>
                <a:lnTo>
                  <a:pt x="14437" y="15391"/>
                </a:lnTo>
                <a:lnTo>
                  <a:pt x="14471" y="15391"/>
                </a:lnTo>
                <a:lnTo>
                  <a:pt x="14477" y="15391"/>
                </a:lnTo>
                <a:lnTo>
                  <a:pt x="14491" y="15391"/>
                </a:lnTo>
                <a:lnTo>
                  <a:pt x="14531" y="15391"/>
                </a:lnTo>
                <a:lnTo>
                  <a:pt x="14578" y="15391"/>
                </a:lnTo>
                <a:lnTo>
                  <a:pt x="14578" y="15597"/>
                </a:lnTo>
                <a:lnTo>
                  <a:pt x="14585" y="15597"/>
                </a:lnTo>
                <a:lnTo>
                  <a:pt x="14611" y="15597"/>
                </a:lnTo>
                <a:lnTo>
                  <a:pt x="14718" y="15597"/>
                </a:lnTo>
                <a:lnTo>
                  <a:pt x="14731" y="15597"/>
                </a:lnTo>
                <a:lnTo>
                  <a:pt x="14738" y="15597"/>
                </a:lnTo>
                <a:lnTo>
                  <a:pt x="14751" y="15597"/>
                </a:lnTo>
                <a:lnTo>
                  <a:pt x="14764" y="15597"/>
                </a:lnTo>
                <a:lnTo>
                  <a:pt x="14764" y="15810"/>
                </a:lnTo>
                <a:lnTo>
                  <a:pt x="14771" y="15810"/>
                </a:lnTo>
                <a:lnTo>
                  <a:pt x="14811" y="15810"/>
                </a:lnTo>
                <a:lnTo>
                  <a:pt x="15011" y="15810"/>
                </a:lnTo>
                <a:lnTo>
                  <a:pt x="15037" y="15810"/>
                </a:lnTo>
                <a:lnTo>
                  <a:pt x="15037" y="16031"/>
                </a:lnTo>
                <a:lnTo>
                  <a:pt x="15098" y="16031"/>
                </a:lnTo>
                <a:lnTo>
                  <a:pt x="15098" y="16249"/>
                </a:lnTo>
                <a:lnTo>
                  <a:pt x="15144" y="16249"/>
                </a:lnTo>
                <a:lnTo>
                  <a:pt x="15331" y="16249"/>
                </a:lnTo>
                <a:lnTo>
                  <a:pt x="15497" y="16249"/>
                </a:lnTo>
                <a:lnTo>
                  <a:pt x="15651" y="16249"/>
                </a:lnTo>
                <a:lnTo>
                  <a:pt x="16064" y="16249"/>
                </a:lnTo>
                <a:lnTo>
                  <a:pt x="16064" y="16474"/>
                </a:lnTo>
                <a:lnTo>
                  <a:pt x="16130" y="16474"/>
                </a:lnTo>
                <a:lnTo>
                  <a:pt x="16130" y="16700"/>
                </a:lnTo>
                <a:lnTo>
                  <a:pt x="16203" y="16700"/>
                </a:lnTo>
                <a:lnTo>
                  <a:pt x="16250" y="16700"/>
                </a:lnTo>
                <a:lnTo>
                  <a:pt x="16257" y="16700"/>
                </a:lnTo>
                <a:lnTo>
                  <a:pt x="16303" y="16700"/>
                </a:lnTo>
                <a:lnTo>
                  <a:pt x="16370" y="16700"/>
                </a:lnTo>
                <a:lnTo>
                  <a:pt x="16390" y="16700"/>
                </a:lnTo>
                <a:lnTo>
                  <a:pt x="16423" y="16700"/>
                </a:lnTo>
                <a:lnTo>
                  <a:pt x="16437" y="16700"/>
                </a:lnTo>
                <a:lnTo>
                  <a:pt x="16443" y="16700"/>
                </a:lnTo>
                <a:lnTo>
                  <a:pt x="16443" y="16940"/>
                </a:lnTo>
                <a:lnTo>
                  <a:pt x="16470" y="16940"/>
                </a:lnTo>
                <a:lnTo>
                  <a:pt x="16503" y="16940"/>
                </a:lnTo>
                <a:lnTo>
                  <a:pt x="16503" y="17186"/>
                </a:lnTo>
                <a:lnTo>
                  <a:pt x="16517" y="17186"/>
                </a:lnTo>
                <a:lnTo>
                  <a:pt x="16523" y="17186"/>
                </a:lnTo>
                <a:lnTo>
                  <a:pt x="16536" y="17186"/>
                </a:lnTo>
                <a:lnTo>
                  <a:pt x="16576" y="17186"/>
                </a:lnTo>
                <a:lnTo>
                  <a:pt x="16617" y="17186"/>
                </a:lnTo>
                <a:lnTo>
                  <a:pt x="16643" y="17186"/>
                </a:lnTo>
                <a:lnTo>
                  <a:pt x="16650" y="17186"/>
                </a:lnTo>
                <a:lnTo>
                  <a:pt x="16676" y="17186"/>
                </a:lnTo>
                <a:lnTo>
                  <a:pt x="16683" y="17186"/>
                </a:lnTo>
                <a:lnTo>
                  <a:pt x="16696" y="17186"/>
                </a:lnTo>
                <a:lnTo>
                  <a:pt x="16716" y="17186"/>
                </a:lnTo>
                <a:lnTo>
                  <a:pt x="16723" y="17186"/>
                </a:lnTo>
                <a:lnTo>
                  <a:pt x="16763" y="17186"/>
                </a:lnTo>
                <a:lnTo>
                  <a:pt x="16769" y="17186"/>
                </a:lnTo>
                <a:lnTo>
                  <a:pt x="16776" y="17186"/>
                </a:lnTo>
                <a:lnTo>
                  <a:pt x="16896" y="17186"/>
                </a:lnTo>
                <a:lnTo>
                  <a:pt x="16930" y="17186"/>
                </a:lnTo>
                <a:lnTo>
                  <a:pt x="16956" y="17186"/>
                </a:lnTo>
                <a:lnTo>
                  <a:pt x="16963" y="17186"/>
                </a:lnTo>
                <a:lnTo>
                  <a:pt x="17009" y="17186"/>
                </a:lnTo>
                <a:lnTo>
                  <a:pt x="17056" y="17186"/>
                </a:lnTo>
                <a:lnTo>
                  <a:pt x="17076" y="17186"/>
                </a:lnTo>
                <a:lnTo>
                  <a:pt x="17189" y="17186"/>
                </a:lnTo>
                <a:lnTo>
                  <a:pt x="17242" y="17186"/>
                </a:lnTo>
                <a:lnTo>
                  <a:pt x="17269" y="17186"/>
                </a:lnTo>
                <a:lnTo>
                  <a:pt x="17269" y="17508"/>
                </a:lnTo>
                <a:lnTo>
                  <a:pt x="17336" y="17508"/>
                </a:lnTo>
                <a:lnTo>
                  <a:pt x="17336" y="17830"/>
                </a:lnTo>
                <a:lnTo>
                  <a:pt x="17422" y="17830"/>
                </a:lnTo>
                <a:lnTo>
                  <a:pt x="17456" y="17830"/>
                </a:lnTo>
                <a:lnTo>
                  <a:pt x="17456" y="18152"/>
                </a:lnTo>
                <a:lnTo>
                  <a:pt x="17509" y="18152"/>
                </a:lnTo>
                <a:lnTo>
                  <a:pt x="17636" y="18152"/>
                </a:lnTo>
                <a:lnTo>
                  <a:pt x="17636" y="18480"/>
                </a:lnTo>
                <a:lnTo>
                  <a:pt x="17795" y="18480"/>
                </a:lnTo>
                <a:lnTo>
                  <a:pt x="17982" y="18480"/>
                </a:lnTo>
                <a:lnTo>
                  <a:pt x="18062" y="18480"/>
                </a:lnTo>
                <a:lnTo>
                  <a:pt x="18062" y="18814"/>
                </a:lnTo>
                <a:lnTo>
                  <a:pt x="18122" y="18814"/>
                </a:lnTo>
                <a:lnTo>
                  <a:pt x="18122" y="19144"/>
                </a:lnTo>
                <a:lnTo>
                  <a:pt x="18262" y="19144"/>
                </a:lnTo>
                <a:lnTo>
                  <a:pt x="18262" y="19473"/>
                </a:lnTo>
                <a:lnTo>
                  <a:pt x="18269" y="19473"/>
                </a:lnTo>
                <a:lnTo>
                  <a:pt x="18269" y="19801"/>
                </a:lnTo>
                <a:lnTo>
                  <a:pt x="18356" y="19801"/>
                </a:lnTo>
                <a:lnTo>
                  <a:pt x="18395" y="19801"/>
                </a:lnTo>
                <a:lnTo>
                  <a:pt x="18395" y="20130"/>
                </a:lnTo>
                <a:lnTo>
                  <a:pt x="18422" y="20130"/>
                </a:lnTo>
                <a:lnTo>
                  <a:pt x="18428" y="20130"/>
                </a:lnTo>
                <a:lnTo>
                  <a:pt x="18509" y="20130"/>
                </a:lnTo>
                <a:lnTo>
                  <a:pt x="18682" y="20130"/>
                </a:lnTo>
                <a:lnTo>
                  <a:pt x="18715" y="20130"/>
                </a:lnTo>
                <a:lnTo>
                  <a:pt x="18801" y="20130"/>
                </a:lnTo>
                <a:lnTo>
                  <a:pt x="18822" y="20130"/>
                </a:lnTo>
                <a:lnTo>
                  <a:pt x="18882" y="20130"/>
                </a:lnTo>
                <a:lnTo>
                  <a:pt x="18935" y="20130"/>
                </a:lnTo>
                <a:lnTo>
                  <a:pt x="19028" y="20130"/>
                </a:lnTo>
                <a:lnTo>
                  <a:pt x="19041" y="20130"/>
                </a:lnTo>
                <a:lnTo>
                  <a:pt x="19048" y="20130"/>
                </a:lnTo>
                <a:lnTo>
                  <a:pt x="19095" y="20130"/>
                </a:lnTo>
                <a:lnTo>
                  <a:pt x="19108" y="20130"/>
                </a:lnTo>
                <a:lnTo>
                  <a:pt x="19128" y="20130"/>
                </a:lnTo>
                <a:lnTo>
                  <a:pt x="19174" y="20130"/>
                </a:lnTo>
                <a:lnTo>
                  <a:pt x="19174" y="20539"/>
                </a:lnTo>
                <a:lnTo>
                  <a:pt x="19188" y="20539"/>
                </a:lnTo>
                <a:lnTo>
                  <a:pt x="19228" y="20539"/>
                </a:lnTo>
                <a:lnTo>
                  <a:pt x="19235" y="20539"/>
                </a:lnTo>
                <a:lnTo>
                  <a:pt x="19388" y="20539"/>
                </a:lnTo>
                <a:lnTo>
                  <a:pt x="19428" y="20539"/>
                </a:lnTo>
                <a:lnTo>
                  <a:pt x="19435" y="20539"/>
                </a:lnTo>
                <a:lnTo>
                  <a:pt x="19475" y="20539"/>
                </a:lnTo>
                <a:lnTo>
                  <a:pt x="19574" y="20539"/>
                </a:lnTo>
                <a:lnTo>
                  <a:pt x="19701" y="20539"/>
                </a:lnTo>
                <a:lnTo>
                  <a:pt x="19921" y="20539"/>
                </a:lnTo>
                <a:lnTo>
                  <a:pt x="19934" y="20539"/>
                </a:lnTo>
                <a:lnTo>
                  <a:pt x="19947" y="20539"/>
                </a:lnTo>
                <a:lnTo>
                  <a:pt x="20140" y="20539"/>
                </a:lnTo>
                <a:lnTo>
                  <a:pt x="20348" y="20539"/>
                </a:lnTo>
                <a:lnTo>
                  <a:pt x="20348" y="21062"/>
                </a:lnTo>
                <a:lnTo>
                  <a:pt x="20528" y="21062"/>
                </a:lnTo>
                <a:lnTo>
                  <a:pt x="20787" y="21062"/>
                </a:lnTo>
                <a:lnTo>
                  <a:pt x="20887" y="21062"/>
                </a:lnTo>
                <a:lnTo>
                  <a:pt x="20887" y="21600"/>
                </a:lnTo>
                <a:lnTo>
                  <a:pt x="21013" y="21600"/>
                </a:lnTo>
                <a:lnTo>
                  <a:pt x="21107" y="21600"/>
                </a:lnTo>
                <a:lnTo>
                  <a:pt x="21193" y="21600"/>
                </a:lnTo>
                <a:lnTo>
                  <a:pt x="21347" y="21600"/>
                </a:lnTo>
                <a:lnTo>
                  <a:pt x="21393" y="21600"/>
                </a:lnTo>
                <a:lnTo>
                  <a:pt x="21440" y="21600"/>
                </a:lnTo>
                <a:lnTo>
                  <a:pt x="21487" y="21600"/>
                </a:lnTo>
                <a:lnTo>
                  <a:pt x="21507" y="21600"/>
                </a:lnTo>
                <a:lnTo>
                  <a:pt x="21566" y="21600"/>
                </a:lnTo>
                <a:lnTo>
                  <a:pt x="21573" y="21600"/>
                </a:lnTo>
                <a:lnTo>
                  <a:pt x="21580" y="21600"/>
                </a:lnTo>
                <a:lnTo>
                  <a:pt x="21587" y="21600"/>
                </a:lnTo>
                <a:lnTo>
                  <a:pt x="21600" y="21600"/>
                </a:lnTo>
                <a:lnTo>
                  <a:pt x="21600" y="15942"/>
                </a:lnTo>
                <a:lnTo>
                  <a:pt x="21587" y="15942"/>
                </a:lnTo>
                <a:lnTo>
                  <a:pt x="21580" y="15942"/>
                </a:lnTo>
                <a:lnTo>
                  <a:pt x="21573" y="15942"/>
                </a:lnTo>
                <a:lnTo>
                  <a:pt x="21566" y="15942"/>
                </a:lnTo>
                <a:lnTo>
                  <a:pt x="21507" y="15942"/>
                </a:lnTo>
                <a:lnTo>
                  <a:pt x="21487" y="15942"/>
                </a:lnTo>
                <a:lnTo>
                  <a:pt x="21440" y="15942"/>
                </a:lnTo>
                <a:lnTo>
                  <a:pt x="21393" y="15942"/>
                </a:lnTo>
                <a:lnTo>
                  <a:pt x="21347" y="15942"/>
                </a:lnTo>
                <a:lnTo>
                  <a:pt x="21193" y="15942"/>
                </a:lnTo>
                <a:lnTo>
                  <a:pt x="21107" y="15942"/>
                </a:lnTo>
                <a:lnTo>
                  <a:pt x="21013" y="15942"/>
                </a:lnTo>
                <a:lnTo>
                  <a:pt x="20887" y="15942"/>
                </a:lnTo>
                <a:lnTo>
                  <a:pt x="20887" y="15585"/>
                </a:lnTo>
                <a:lnTo>
                  <a:pt x="20787" y="15585"/>
                </a:lnTo>
                <a:lnTo>
                  <a:pt x="20528" y="15585"/>
                </a:lnTo>
                <a:lnTo>
                  <a:pt x="20348" y="15585"/>
                </a:lnTo>
                <a:lnTo>
                  <a:pt x="20348" y="15240"/>
                </a:lnTo>
                <a:lnTo>
                  <a:pt x="20140" y="15240"/>
                </a:lnTo>
                <a:lnTo>
                  <a:pt x="19947" y="15240"/>
                </a:lnTo>
                <a:lnTo>
                  <a:pt x="19934" y="15240"/>
                </a:lnTo>
                <a:lnTo>
                  <a:pt x="19921" y="15240"/>
                </a:lnTo>
                <a:lnTo>
                  <a:pt x="19701" y="15240"/>
                </a:lnTo>
                <a:lnTo>
                  <a:pt x="19574" y="15240"/>
                </a:lnTo>
                <a:lnTo>
                  <a:pt x="19475" y="15240"/>
                </a:lnTo>
                <a:lnTo>
                  <a:pt x="19435" y="15240"/>
                </a:lnTo>
                <a:lnTo>
                  <a:pt x="19428" y="15240"/>
                </a:lnTo>
                <a:lnTo>
                  <a:pt x="19388" y="15240"/>
                </a:lnTo>
                <a:lnTo>
                  <a:pt x="19235" y="15240"/>
                </a:lnTo>
                <a:lnTo>
                  <a:pt x="19228" y="15240"/>
                </a:lnTo>
                <a:lnTo>
                  <a:pt x="19188" y="15240"/>
                </a:lnTo>
                <a:lnTo>
                  <a:pt x="19174" y="15240"/>
                </a:lnTo>
                <a:lnTo>
                  <a:pt x="19174" y="14945"/>
                </a:lnTo>
                <a:lnTo>
                  <a:pt x="19128" y="14945"/>
                </a:lnTo>
                <a:lnTo>
                  <a:pt x="19108" y="14945"/>
                </a:lnTo>
                <a:lnTo>
                  <a:pt x="19095" y="14945"/>
                </a:lnTo>
                <a:lnTo>
                  <a:pt x="19048" y="14945"/>
                </a:lnTo>
                <a:lnTo>
                  <a:pt x="19041" y="14945"/>
                </a:lnTo>
                <a:lnTo>
                  <a:pt x="19028" y="14945"/>
                </a:lnTo>
                <a:lnTo>
                  <a:pt x="18935" y="14945"/>
                </a:lnTo>
                <a:lnTo>
                  <a:pt x="18882" y="14945"/>
                </a:lnTo>
                <a:lnTo>
                  <a:pt x="18822" y="14945"/>
                </a:lnTo>
                <a:lnTo>
                  <a:pt x="18801" y="14945"/>
                </a:lnTo>
                <a:lnTo>
                  <a:pt x="18715" y="14945"/>
                </a:lnTo>
                <a:lnTo>
                  <a:pt x="18682" y="14945"/>
                </a:lnTo>
                <a:lnTo>
                  <a:pt x="18509" y="14945"/>
                </a:lnTo>
                <a:lnTo>
                  <a:pt x="18428" y="14945"/>
                </a:lnTo>
                <a:lnTo>
                  <a:pt x="18422" y="14945"/>
                </a:lnTo>
                <a:lnTo>
                  <a:pt x="18395" y="14945"/>
                </a:lnTo>
                <a:lnTo>
                  <a:pt x="18395" y="14690"/>
                </a:lnTo>
                <a:lnTo>
                  <a:pt x="18356" y="14690"/>
                </a:lnTo>
                <a:lnTo>
                  <a:pt x="18269" y="14690"/>
                </a:lnTo>
                <a:lnTo>
                  <a:pt x="18269" y="14440"/>
                </a:lnTo>
                <a:lnTo>
                  <a:pt x="18262" y="14440"/>
                </a:lnTo>
                <a:lnTo>
                  <a:pt x="18262" y="14187"/>
                </a:lnTo>
                <a:lnTo>
                  <a:pt x="18122" y="14187"/>
                </a:lnTo>
                <a:lnTo>
                  <a:pt x="18122" y="13939"/>
                </a:lnTo>
                <a:lnTo>
                  <a:pt x="18062" y="13939"/>
                </a:lnTo>
                <a:lnTo>
                  <a:pt x="18062" y="13691"/>
                </a:lnTo>
                <a:lnTo>
                  <a:pt x="17982" y="13691"/>
                </a:lnTo>
                <a:lnTo>
                  <a:pt x="17795" y="13691"/>
                </a:lnTo>
                <a:lnTo>
                  <a:pt x="17636" y="13691"/>
                </a:lnTo>
                <a:lnTo>
                  <a:pt x="17636" y="13448"/>
                </a:lnTo>
                <a:lnTo>
                  <a:pt x="17509" y="13448"/>
                </a:lnTo>
                <a:lnTo>
                  <a:pt x="17456" y="13448"/>
                </a:lnTo>
                <a:lnTo>
                  <a:pt x="17456" y="13210"/>
                </a:lnTo>
                <a:lnTo>
                  <a:pt x="17422" y="13210"/>
                </a:lnTo>
                <a:lnTo>
                  <a:pt x="17336" y="13210"/>
                </a:lnTo>
                <a:lnTo>
                  <a:pt x="17336" y="12977"/>
                </a:lnTo>
                <a:lnTo>
                  <a:pt x="17269" y="12977"/>
                </a:lnTo>
                <a:lnTo>
                  <a:pt x="17269" y="12744"/>
                </a:lnTo>
                <a:lnTo>
                  <a:pt x="17242" y="12744"/>
                </a:lnTo>
                <a:lnTo>
                  <a:pt x="17189" y="12744"/>
                </a:lnTo>
                <a:lnTo>
                  <a:pt x="17076" y="12744"/>
                </a:lnTo>
                <a:lnTo>
                  <a:pt x="17056" y="12744"/>
                </a:lnTo>
                <a:lnTo>
                  <a:pt x="17009" y="12744"/>
                </a:lnTo>
                <a:lnTo>
                  <a:pt x="16963" y="12744"/>
                </a:lnTo>
                <a:lnTo>
                  <a:pt x="16956" y="12744"/>
                </a:lnTo>
                <a:lnTo>
                  <a:pt x="16930" y="12744"/>
                </a:lnTo>
                <a:lnTo>
                  <a:pt x="16896" y="12744"/>
                </a:lnTo>
                <a:lnTo>
                  <a:pt x="16776" y="12744"/>
                </a:lnTo>
                <a:lnTo>
                  <a:pt x="16769" y="12744"/>
                </a:lnTo>
                <a:lnTo>
                  <a:pt x="16763" y="12744"/>
                </a:lnTo>
                <a:lnTo>
                  <a:pt x="16723" y="12744"/>
                </a:lnTo>
                <a:lnTo>
                  <a:pt x="16716" y="12744"/>
                </a:lnTo>
                <a:lnTo>
                  <a:pt x="16696" y="12744"/>
                </a:lnTo>
                <a:lnTo>
                  <a:pt x="16683" y="12744"/>
                </a:lnTo>
                <a:lnTo>
                  <a:pt x="16676" y="12744"/>
                </a:lnTo>
                <a:lnTo>
                  <a:pt x="16650" y="12744"/>
                </a:lnTo>
                <a:lnTo>
                  <a:pt x="16643" y="12744"/>
                </a:lnTo>
                <a:lnTo>
                  <a:pt x="16617" y="12744"/>
                </a:lnTo>
                <a:lnTo>
                  <a:pt x="16576" y="12744"/>
                </a:lnTo>
                <a:lnTo>
                  <a:pt x="16536" y="12744"/>
                </a:lnTo>
                <a:lnTo>
                  <a:pt x="16523" y="12744"/>
                </a:lnTo>
                <a:lnTo>
                  <a:pt x="16517" y="12744"/>
                </a:lnTo>
                <a:lnTo>
                  <a:pt x="16503" y="12744"/>
                </a:lnTo>
                <a:lnTo>
                  <a:pt x="16503" y="12549"/>
                </a:lnTo>
                <a:lnTo>
                  <a:pt x="16470" y="12549"/>
                </a:lnTo>
                <a:lnTo>
                  <a:pt x="16443" y="12549"/>
                </a:lnTo>
                <a:lnTo>
                  <a:pt x="16443" y="12360"/>
                </a:lnTo>
                <a:lnTo>
                  <a:pt x="16437" y="12360"/>
                </a:lnTo>
                <a:lnTo>
                  <a:pt x="16423" y="12360"/>
                </a:lnTo>
                <a:lnTo>
                  <a:pt x="16390" y="12360"/>
                </a:lnTo>
                <a:lnTo>
                  <a:pt x="16370" y="12360"/>
                </a:lnTo>
                <a:lnTo>
                  <a:pt x="16303" y="12360"/>
                </a:lnTo>
                <a:lnTo>
                  <a:pt x="16257" y="12360"/>
                </a:lnTo>
                <a:lnTo>
                  <a:pt x="16250" y="12360"/>
                </a:lnTo>
                <a:lnTo>
                  <a:pt x="16203" y="12360"/>
                </a:lnTo>
                <a:lnTo>
                  <a:pt x="16130" y="12360"/>
                </a:lnTo>
                <a:lnTo>
                  <a:pt x="16130" y="12179"/>
                </a:lnTo>
                <a:lnTo>
                  <a:pt x="16064" y="12179"/>
                </a:lnTo>
                <a:lnTo>
                  <a:pt x="16064" y="12001"/>
                </a:lnTo>
                <a:lnTo>
                  <a:pt x="15651" y="12001"/>
                </a:lnTo>
                <a:lnTo>
                  <a:pt x="15497" y="12001"/>
                </a:lnTo>
                <a:lnTo>
                  <a:pt x="15331" y="12001"/>
                </a:lnTo>
                <a:lnTo>
                  <a:pt x="15144" y="12001"/>
                </a:lnTo>
                <a:lnTo>
                  <a:pt x="15098" y="12001"/>
                </a:lnTo>
                <a:lnTo>
                  <a:pt x="15098" y="11825"/>
                </a:lnTo>
                <a:lnTo>
                  <a:pt x="15037" y="11825"/>
                </a:lnTo>
                <a:lnTo>
                  <a:pt x="15037" y="11651"/>
                </a:lnTo>
                <a:lnTo>
                  <a:pt x="15011" y="11651"/>
                </a:lnTo>
                <a:lnTo>
                  <a:pt x="14811" y="11651"/>
                </a:lnTo>
                <a:lnTo>
                  <a:pt x="14771" y="11651"/>
                </a:lnTo>
                <a:lnTo>
                  <a:pt x="14764" y="11651"/>
                </a:lnTo>
                <a:lnTo>
                  <a:pt x="14764" y="11480"/>
                </a:lnTo>
                <a:lnTo>
                  <a:pt x="14751" y="11480"/>
                </a:lnTo>
                <a:lnTo>
                  <a:pt x="14738" y="11480"/>
                </a:lnTo>
                <a:lnTo>
                  <a:pt x="14731" y="11480"/>
                </a:lnTo>
                <a:lnTo>
                  <a:pt x="14718" y="11480"/>
                </a:lnTo>
                <a:lnTo>
                  <a:pt x="14611" y="11480"/>
                </a:lnTo>
                <a:lnTo>
                  <a:pt x="14585" y="11480"/>
                </a:lnTo>
                <a:lnTo>
                  <a:pt x="14578" y="11480"/>
                </a:lnTo>
                <a:lnTo>
                  <a:pt x="14578" y="11317"/>
                </a:lnTo>
                <a:lnTo>
                  <a:pt x="14531" y="11317"/>
                </a:lnTo>
                <a:lnTo>
                  <a:pt x="14491" y="11317"/>
                </a:lnTo>
                <a:lnTo>
                  <a:pt x="14477" y="11317"/>
                </a:lnTo>
                <a:lnTo>
                  <a:pt x="14471" y="11317"/>
                </a:lnTo>
                <a:lnTo>
                  <a:pt x="14437" y="11317"/>
                </a:lnTo>
                <a:lnTo>
                  <a:pt x="14418" y="11317"/>
                </a:lnTo>
                <a:lnTo>
                  <a:pt x="14384" y="11317"/>
                </a:lnTo>
                <a:lnTo>
                  <a:pt x="14378" y="11317"/>
                </a:lnTo>
                <a:lnTo>
                  <a:pt x="14371" y="11317"/>
                </a:lnTo>
                <a:lnTo>
                  <a:pt x="14358" y="11317"/>
                </a:lnTo>
                <a:lnTo>
                  <a:pt x="14351" y="11317"/>
                </a:lnTo>
                <a:lnTo>
                  <a:pt x="14344" y="11317"/>
                </a:lnTo>
                <a:lnTo>
                  <a:pt x="14331" y="11317"/>
                </a:lnTo>
                <a:lnTo>
                  <a:pt x="14324" y="11317"/>
                </a:lnTo>
                <a:lnTo>
                  <a:pt x="14305" y="11317"/>
                </a:lnTo>
                <a:lnTo>
                  <a:pt x="14297" y="11317"/>
                </a:lnTo>
                <a:lnTo>
                  <a:pt x="14291" y="11317"/>
                </a:lnTo>
                <a:lnTo>
                  <a:pt x="14278" y="11317"/>
                </a:lnTo>
                <a:lnTo>
                  <a:pt x="14278" y="11170"/>
                </a:lnTo>
                <a:lnTo>
                  <a:pt x="14258" y="11170"/>
                </a:lnTo>
                <a:lnTo>
                  <a:pt x="14251" y="11170"/>
                </a:lnTo>
                <a:lnTo>
                  <a:pt x="14244" y="11170"/>
                </a:lnTo>
                <a:lnTo>
                  <a:pt x="14238" y="11170"/>
                </a:lnTo>
                <a:lnTo>
                  <a:pt x="14225" y="11170"/>
                </a:lnTo>
                <a:lnTo>
                  <a:pt x="14225" y="11032"/>
                </a:lnTo>
                <a:lnTo>
                  <a:pt x="14204" y="11032"/>
                </a:lnTo>
                <a:lnTo>
                  <a:pt x="14185" y="11032"/>
                </a:lnTo>
                <a:lnTo>
                  <a:pt x="14172" y="11032"/>
                </a:lnTo>
                <a:lnTo>
                  <a:pt x="14158" y="11032"/>
                </a:lnTo>
                <a:lnTo>
                  <a:pt x="14125" y="11032"/>
                </a:lnTo>
                <a:lnTo>
                  <a:pt x="14125" y="10893"/>
                </a:lnTo>
                <a:lnTo>
                  <a:pt x="14111" y="10893"/>
                </a:lnTo>
                <a:lnTo>
                  <a:pt x="14091" y="10893"/>
                </a:lnTo>
                <a:lnTo>
                  <a:pt x="14064" y="10893"/>
                </a:lnTo>
                <a:lnTo>
                  <a:pt x="14018" y="10893"/>
                </a:lnTo>
                <a:lnTo>
                  <a:pt x="14018" y="10759"/>
                </a:lnTo>
                <a:lnTo>
                  <a:pt x="13965" y="10759"/>
                </a:lnTo>
                <a:lnTo>
                  <a:pt x="13965" y="10623"/>
                </a:lnTo>
                <a:lnTo>
                  <a:pt x="13865" y="10623"/>
                </a:lnTo>
                <a:lnTo>
                  <a:pt x="13791" y="10623"/>
                </a:lnTo>
                <a:lnTo>
                  <a:pt x="13778" y="10623"/>
                </a:lnTo>
                <a:lnTo>
                  <a:pt x="13612" y="10623"/>
                </a:lnTo>
                <a:lnTo>
                  <a:pt x="13585" y="10623"/>
                </a:lnTo>
                <a:lnTo>
                  <a:pt x="13585" y="10491"/>
                </a:lnTo>
                <a:lnTo>
                  <a:pt x="13332" y="10491"/>
                </a:lnTo>
                <a:lnTo>
                  <a:pt x="13318" y="10491"/>
                </a:lnTo>
                <a:lnTo>
                  <a:pt x="13272" y="10491"/>
                </a:lnTo>
                <a:lnTo>
                  <a:pt x="13272" y="10360"/>
                </a:lnTo>
                <a:lnTo>
                  <a:pt x="13132" y="10360"/>
                </a:lnTo>
                <a:lnTo>
                  <a:pt x="13032" y="10360"/>
                </a:lnTo>
                <a:lnTo>
                  <a:pt x="13026" y="10360"/>
                </a:lnTo>
                <a:lnTo>
                  <a:pt x="12972" y="10360"/>
                </a:lnTo>
                <a:lnTo>
                  <a:pt x="12839" y="10360"/>
                </a:lnTo>
                <a:lnTo>
                  <a:pt x="12839" y="10231"/>
                </a:lnTo>
                <a:lnTo>
                  <a:pt x="12739" y="10231"/>
                </a:lnTo>
                <a:lnTo>
                  <a:pt x="12685" y="10231"/>
                </a:lnTo>
                <a:lnTo>
                  <a:pt x="12685" y="10102"/>
                </a:lnTo>
                <a:lnTo>
                  <a:pt x="12666" y="10102"/>
                </a:lnTo>
                <a:lnTo>
                  <a:pt x="12519" y="10102"/>
                </a:lnTo>
                <a:lnTo>
                  <a:pt x="12519" y="9973"/>
                </a:lnTo>
                <a:lnTo>
                  <a:pt x="12513" y="9973"/>
                </a:lnTo>
                <a:lnTo>
                  <a:pt x="12392" y="9973"/>
                </a:lnTo>
                <a:lnTo>
                  <a:pt x="12366" y="9973"/>
                </a:lnTo>
                <a:lnTo>
                  <a:pt x="12366" y="9847"/>
                </a:lnTo>
                <a:lnTo>
                  <a:pt x="12312" y="9847"/>
                </a:lnTo>
                <a:lnTo>
                  <a:pt x="12306" y="9847"/>
                </a:lnTo>
                <a:lnTo>
                  <a:pt x="12293" y="9847"/>
                </a:lnTo>
                <a:lnTo>
                  <a:pt x="12246" y="9847"/>
                </a:lnTo>
                <a:lnTo>
                  <a:pt x="12212" y="9847"/>
                </a:lnTo>
                <a:lnTo>
                  <a:pt x="12199" y="9847"/>
                </a:lnTo>
                <a:lnTo>
                  <a:pt x="12199" y="9599"/>
                </a:lnTo>
                <a:lnTo>
                  <a:pt x="12193" y="9599"/>
                </a:lnTo>
                <a:lnTo>
                  <a:pt x="12172" y="9599"/>
                </a:lnTo>
                <a:lnTo>
                  <a:pt x="12172" y="9475"/>
                </a:lnTo>
                <a:lnTo>
                  <a:pt x="12153" y="9475"/>
                </a:lnTo>
                <a:lnTo>
                  <a:pt x="12100" y="9475"/>
                </a:lnTo>
                <a:lnTo>
                  <a:pt x="12100" y="9354"/>
                </a:lnTo>
                <a:lnTo>
                  <a:pt x="12093" y="9354"/>
                </a:lnTo>
                <a:lnTo>
                  <a:pt x="12079" y="9354"/>
                </a:lnTo>
                <a:lnTo>
                  <a:pt x="12066" y="9354"/>
                </a:lnTo>
                <a:lnTo>
                  <a:pt x="12053" y="9354"/>
                </a:lnTo>
                <a:lnTo>
                  <a:pt x="12032" y="9354"/>
                </a:lnTo>
                <a:lnTo>
                  <a:pt x="12013" y="9354"/>
                </a:lnTo>
                <a:lnTo>
                  <a:pt x="12006" y="9354"/>
                </a:lnTo>
                <a:lnTo>
                  <a:pt x="11999" y="9354"/>
                </a:lnTo>
                <a:lnTo>
                  <a:pt x="11999" y="9235"/>
                </a:lnTo>
                <a:lnTo>
                  <a:pt x="11973" y="9235"/>
                </a:lnTo>
                <a:lnTo>
                  <a:pt x="11946" y="9235"/>
                </a:lnTo>
                <a:lnTo>
                  <a:pt x="11946" y="9004"/>
                </a:lnTo>
                <a:lnTo>
                  <a:pt x="11939" y="9004"/>
                </a:lnTo>
                <a:lnTo>
                  <a:pt x="11926" y="9004"/>
                </a:lnTo>
                <a:lnTo>
                  <a:pt x="11920" y="9004"/>
                </a:lnTo>
                <a:lnTo>
                  <a:pt x="11913" y="9004"/>
                </a:lnTo>
                <a:lnTo>
                  <a:pt x="11906" y="9004"/>
                </a:lnTo>
                <a:lnTo>
                  <a:pt x="11906" y="8890"/>
                </a:lnTo>
                <a:lnTo>
                  <a:pt x="11899" y="8890"/>
                </a:lnTo>
                <a:lnTo>
                  <a:pt x="11886" y="8890"/>
                </a:lnTo>
                <a:lnTo>
                  <a:pt x="11879" y="8890"/>
                </a:lnTo>
                <a:lnTo>
                  <a:pt x="11873" y="8890"/>
                </a:lnTo>
                <a:lnTo>
                  <a:pt x="11866" y="8890"/>
                </a:lnTo>
                <a:lnTo>
                  <a:pt x="11859" y="8890"/>
                </a:lnTo>
                <a:lnTo>
                  <a:pt x="11833" y="8890"/>
                </a:lnTo>
                <a:lnTo>
                  <a:pt x="11826" y="8890"/>
                </a:lnTo>
                <a:lnTo>
                  <a:pt x="11820" y="8890"/>
                </a:lnTo>
                <a:lnTo>
                  <a:pt x="11799" y="8890"/>
                </a:lnTo>
                <a:lnTo>
                  <a:pt x="11793" y="8890"/>
                </a:lnTo>
                <a:lnTo>
                  <a:pt x="11773" y="8890"/>
                </a:lnTo>
                <a:lnTo>
                  <a:pt x="11759" y="8890"/>
                </a:lnTo>
                <a:lnTo>
                  <a:pt x="11746" y="8890"/>
                </a:lnTo>
                <a:lnTo>
                  <a:pt x="11699" y="8890"/>
                </a:lnTo>
                <a:lnTo>
                  <a:pt x="11666" y="8890"/>
                </a:lnTo>
                <a:lnTo>
                  <a:pt x="11659" y="8890"/>
                </a:lnTo>
                <a:lnTo>
                  <a:pt x="11600" y="8890"/>
                </a:lnTo>
                <a:lnTo>
                  <a:pt x="11586" y="8890"/>
                </a:lnTo>
                <a:lnTo>
                  <a:pt x="11579" y="8890"/>
                </a:lnTo>
                <a:lnTo>
                  <a:pt x="11579" y="8786"/>
                </a:lnTo>
                <a:lnTo>
                  <a:pt x="11547" y="8786"/>
                </a:lnTo>
                <a:lnTo>
                  <a:pt x="11526" y="8786"/>
                </a:lnTo>
                <a:lnTo>
                  <a:pt x="11526" y="8682"/>
                </a:lnTo>
                <a:lnTo>
                  <a:pt x="11500" y="8682"/>
                </a:lnTo>
                <a:lnTo>
                  <a:pt x="11500" y="8580"/>
                </a:lnTo>
                <a:lnTo>
                  <a:pt x="11433" y="8580"/>
                </a:lnTo>
                <a:lnTo>
                  <a:pt x="11433" y="8476"/>
                </a:lnTo>
                <a:lnTo>
                  <a:pt x="11413" y="8476"/>
                </a:lnTo>
                <a:lnTo>
                  <a:pt x="11413" y="8375"/>
                </a:lnTo>
                <a:lnTo>
                  <a:pt x="11380" y="8375"/>
                </a:lnTo>
                <a:lnTo>
                  <a:pt x="11380" y="8271"/>
                </a:lnTo>
                <a:lnTo>
                  <a:pt x="11353" y="8271"/>
                </a:lnTo>
                <a:lnTo>
                  <a:pt x="11353" y="8169"/>
                </a:lnTo>
                <a:lnTo>
                  <a:pt x="11306" y="8169"/>
                </a:lnTo>
                <a:lnTo>
                  <a:pt x="11306" y="8068"/>
                </a:lnTo>
                <a:lnTo>
                  <a:pt x="11260" y="8068"/>
                </a:lnTo>
                <a:lnTo>
                  <a:pt x="11240" y="8068"/>
                </a:lnTo>
                <a:lnTo>
                  <a:pt x="11240" y="7963"/>
                </a:lnTo>
                <a:lnTo>
                  <a:pt x="11220" y="7963"/>
                </a:lnTo>
                <a:lnTo>
                  <a:pt x="11200" y="7963"/>
                </a:lnTo>
                <a:lnTo>
                  <a:pt x="11200" y="7862"/>
                </a:lnTo>
                <a:lnTo>
                  <a:pt x="11160" y="7862"/>
                </a:lnTo>
                <a:lnTo>
                  <a:pt x="11140" y="7862"/>
                </a:lnTo>
                <a:lnTo>
                  <a:pt x="11140" y="7760"/>
                </a:lnTo>
                <a:lnTo>
                  <a:pt x="11053" y="7760"/>
                </a:lnTo>
                <a:lnTo>
                  <a:pt x="11047" y="7760"/>
                </a:lnTo>
                <a:lnTo>
                  <a:pt x="11047" y="7661"/>
                </a:lnTo>
                <a:lnTo>
                  <a:pt x="10994" y="7661"/>
                </a:lnTo>
                <a:lnTo>
                  <a:pt x="10994" y="7559"/>
                </a:lnTo>
                <a:lnTo>
                  <a:pt x="10980" y="7559"/>
                </a:lnTo>
                <a:lnTo>
                  <a:pt x="10840" y="7559"/>
                </a:lnTo>
                <a:lnTo>
                  <a:pt x="10840" y="7458"/>
                </a:lnTo>
                <a:lnTo>
                  <a:pt x="10674" y="7458"/>
                </a:lnTo>
                <a:lnTo>
                  <a:pt x="10667" y="7458"/>
                </a:lnTo>
                <a:lnTo>
                  <a:pt x="10653" y="7458"/>
                </a:lnTo>
                <a:lnTo>
                  <a:pt x="10653" y="7359"/>
                </a:lnTo>
                <a:lnTo>
                  <a:pt x="10634" y="7359"/>
                </a:lnTo>
                <a:lnTo>
                  <a:pt x="10580" y="7359"/>
                </a:lnTo>
                <a:lnTo>
                  <a:pt x="10540" y="7359"/>
                </a:lnTo>
                <a:lnTo>
                  <a:pt x="10467" y="7359"/>
                </a:lnTo>
                <a:lnTo>
                  <a:pt x="10467" y="7259"/>
                </a:lnTo>
                <a:lnTo>
                  <a:pt x="10460" y="7259"/>
                </a:lnTo>
                <a:lnTo>
                  <a:pt x="10460" y="7160"/>
                </a:lnTo>
                <a:lnTo>
                  <a:pt x="10227" y="7160"/>
                </a:lnTo>
                <a:lnTo>
                  <a:pt x="10227" y="7061"/>
                </a:lnTo>
                <a:lnTo>
                  <a:pt x="10214" y="7061"/>
                </a:lnTo>
                <a:lnTo>
                  <a:pt x="10214" y="6962"/>
                </a:lnTo>
                <a:lnTo>
                  <a:pt x="10180" y="6962"/>
                </a:lnTo>
                <a:lnTo>
                  <a:pt x="10167" y="6962"/>
                </a:lnTo>
                <a:lnTo>
                  <a:pt x="10167" y="6865"/>
                </a:lnTo>
                <a:lnTo>
                  <a:pt x="10134" y="6865"/>
                </a:lnTo>
                <a:lnTo>
                  <a:pt x="10134" y="6766"/>
                </a:lnTo>
                <a:lnTo>
                  <a:pt x="10121" y="6766"/>
                </a:lnTo>
                <a:lnTo>
                  <a:pt x="10121" y="6667"/>
                </a:lnTo>
                <a:lnTo>
                  <a:pt x="10000" y="6667"/>
                </a:lnTo>
                <a:lnTo>
                  <a:pt x="10000" y="6571"/>
                </a:lnTo>
                <a:lnTo>
                  <a:pt x="9974" y="6571"/>
                </a:lnTo>
                <a:lnTo>
                  <a:pt x="9941" y="6571"/>
                </a:lnTo>
                <a:lnTo>
                  <a:pt x="9941" y="6471"/>
                </a:lnTo>
                <a:lnTo>
                  <a:pt x="9920" y="6471"/>
                </a:lnTo>
                <a:lnTo>
                  <a:pt x="9920" y="6375"/>
                </a:lnTo>
                <a:lnTo>
                  <a:pt x="9780" y="6375"/>
                </a:lnTo>
                <a:lnTo>
                  <a:pt x="9780" y="6278"/>
                </a:lnTo>
                <a:lnTo>
                  <a:pt x="9681" y="6278"/>
                </a:lnTo>
                <a:lnTo>
                  <a:pt x="9681" y="6181"/>
                </a:lnTo>
                <a:lnTo>
                  <a:pt x="9668" y="6181"/>
                </a:lnTo>
                <a:lnTo>
                  <a:pt x="9668" y="6082"/>
                </a:lnTo>
                <a:lnTo>
                  <a:pt x="9587" y="6082"/>
                </a:lnTo>
                <a:lnTo>
                  <a:pt x="9581" y="6082"/>
                </a:lnTo>
                <a:lnTo>
                  <a:pt x="9581" y="5986"/>
                </a:lnTo>
                <a:lnTo>
                  <a:pt x="9388" y="5986"/>
                </a:lnTo>
                <a:lnTo>
                  <a:pt x="9341" y="5986"/>
                </a:lnTo>
                <a:lnTo>
                  <a:pt x="9314" y="5986"/>
                </a:lnTo>
                <a:lnTo>
                  <a:pt x="9314" y="5891"/>
                </a:lnTo>
                <a:lnTo>
                  <a:pt x="9267" y="5891"/>
                </a:lnTo>
                <a:lnTo>
                  <a:pt x="9267" y="5795"/>
                </a:lnTo>
                <a:lnTo>
                  <a:pt x="9187" y="5795"/>
                </a:lnTo>
                <a:lnTo>
                  <a:pt x="9187" y="5698"/>
                </a:lnTo>
                <a:lnTo>
                  <a:pt x="9134" y="5698"/>
                </a:lnTo>
                <a:lnTo>
                  <a:pt x="9088" y="5698"/>
                </a:lnTo>
                <a:lnTo>
                  <a:pt x="9088" y="5604"/>
                </a:lnTo>
                <a:lnTo>
                  <a:pt x="9068" y="5604"/>
                </a:lnTo>
                <a:lnTo>
                  <a:pt x="9068" y="5507"/>
                </a:lnTo>
                <a:lnTo>
                  <a:pt x="8994" y="5507"/>
                </a:lnTo>
                <a:lnTo>
                  <a:pt x="8994" y="5413"/>
                </a:lnTo>
                <a:lnTo>
                  <a:pt x="8881" y="5413"/>
                </a:lnTo>
                <a:lnTo>
                  <a:pt x="8721" y="5413"/>
                </a:lnTo>
                <a:lnTo>
                  <a:pt x="8721" y="5316"/>
                </a:lnTo>
                <a:lnTo>
                  <a:pt x="8668" y="5316"/>
                </a:lnTo>
                <a:lnTo>
                  <a:pt x="8668" y="5222"/>
                </a:lnTo>
                <a:lnTo>
                  <a:pt x="8528" y="5222"/>
                </a:lnTo>
                <a:lnTo>
                  <a:pt x="8528" y="5128"/>
                </a:lnTo>
                <a:lnTo>
                  <a:pt x="8401" y="5128"/>
                </a:lnTo>
                <a:lnTo>
                  <a:pt x="8401" y="5034"/>
                </a:lnTo>
                <a:lnTo>
                  <a:pt x="8382" y="5034"/>
                </a:lnTo>
                <a:lnTo>
                  <a:pt x="8382" y="4940"/>
                </a:lnTo>
                <a:lnTo>
                  <a:pt x="8282" y="4940"/>
                </a:lnTo>
                <a:lnTo>
                  <a:pt x="8282" y="4845"/>
                </a:lnTo>
                <a:lnTo>
                  <a:pt x="8155" y="4845"/>
                </a:lnTo>
                <a:lnTo>
                  <a:pt x="8089" y="4845"/>
                </a:lnTo>
                <a:lnTo>
                  <a:pt x="7875" y="4845"/>
                </a:lnTo>
                <a:lnTo>
                  <a:pt x="7875" y="4751"/>
                </a:lnTo>
                <a:lnTo>
                  <a:pt x="7789" y="4751"/>
                </a:lnTo>
                <a:lnTo>
                  <a:pt x="7789" y="4657"/>
                </a:lnTo>
                <a:lnTo>
                  <a:pt x="7782" y="4657"/>
                </a:lnTo>
                <a:lnTo>
                  <a:pt x="7782" y="4563"/>
                </a:lnTo>
                <a:lnTo>
                  <a:pt x="7682" y="4563"/>
                </a:lnTo>
                <a:lnTo>
                  <a:pt x="7682" y="4471"/>
                </a:lnTo>
                <a:lnTo>
                  <a:pt x="7582" y="4471"/>
                </a:lnTo>
                <a:lnTo>
                  <a:pt x="7582" y="4377"/>
                </a:lnTo>
                <a:lnTo>
                  <a:pt x="7515" y="4377"/>
                </a:lnTo>
                <a:lnTo>
                  <a:pt x="7515" y="4285"/>
                </a:lnTo>
                <a:lnTo>
                  <a:pt x="7462" y="4285"/>
                </a:lnTo>
                <a:lnTo>
                  <a:pt x="7462" y="4191"/>
                </a:lnTo>
                <a:lnTo>
                  <a:pt x="7329" y="4191"/>
                </a:lnTo>
                <a:lnTo>
                  <a:pt x="7263" y="4191"/>
                </a:lnTo>
                <a:lnTo>
                  <a:pt x="7263" y="4008"/>
                </a:lnTo>
                <a:lnTo>
                  <a:pt x="7109" y="4008"/>
                </a:lnTo>
                <a:lnTo>
                  <a:pt x="7109" y="3916"/>
                </a:lnTo>
                <a:lnTo>
                  <a:pt x="7102" y="3916"/>
                </a:lnTo>
                <a:lnTo>
                  <a:pt x="7009" y="3916"/>
                </a:lnTo>
                <a:lnTo>
                  <a:pt x="7009" y="3824"/>
                </a:lnTo>
                <a:lnTo>
                  <a:pt x="6876" y="3824"/>
                </a:lnTo>
                <a:lnTo>
                  <a:pt x="6876" y="3732"/>
                </a:lnTo>
                <a:lnTo>
                  <a:pt x="6843" y="3732"/>
                </a:lnTo>
                <a:lnTo>
                  <a:pt x="6843" y="3641"/>
                </a:lnTo>
                <a:lnTo>
                  <a:pt x="6589" y="3641"/>
                </a:lnTo>
                <a:lnTo>
                  <a:pt x="6543" y="3641"/>
                </a:lnTo>
                <a:lnTo>
                  <a:pt x="6543" y="3549"/>
                </a:lnTo>
                <a:lnTo>
                  <a:pt x="6336" y="3549"/>
                </a:lnTo>
                <a:lnTo>
                  <a:pt x="6336" y="3460"/>
                </a:lnTo>
                <a:lnTo>
                  <a:pt x="6310" y="3460"/>
                </a:lnTo>
                <a:lnTo>
                  <a:pt x="6310" y="3368"/>
                </a:lnTo>
                <a:lnTo>
                  <a:pt x="5977" y="3368"/>
                </a:lnTo>
                <a:lnTo>
                  <a:pt x="5977" y="3279"/>
                </a:lnTo>
                <a:lnTo>
                  <a:pt x="5937" y="3279"/>
                </a:lnTo>
                <a:lnTo>
                  <a:pt x="5923" y="3279"/>
                </a:lnTo>
                <a:lnTo>
                  <a:pt x="5783" y="3279"/>
                </a:lnTo>
                <a:lnTo>
                  <a:pt x="5736" y="3279"/>
                </a:lnTo>
                <a:lnTo>
                  <a:pt x="5736" y="3190"/>
                </a:lnTo>
                <a:lnTo>
                  <a:pt x="5604" y="3190"/>
                </a:lnTo>
                <a:lnTo>
                  <a:pt x="5604" y="3101"/>
                </a:lnTo>
                <a:lnTo>
                  <a:pt x="5577" y="3101"/>
                </a:lnTo>
                <a:lnTo>
                  <a:pt x="5577" y="3011"/>
                </a:lnTo>
                <a:lnTo>
                  <a:pt x="5443" y="3011"/>
                </a:lnTo>
                <a:lnTo>
                  <a:pt x="5164" y="3011"/>
                </a:lnTo>
                <a:lnTo>
                  <a:pt x="5164" y="2922"/>
                </a:lnTo>
                <a:lnTo>
                  <a:pt x="5090" y="2922"/>
                </a:lnTo>
                <a:lnTo>
                  <a:pt x="4744" y="2922"/>
                </a:lnTo>
                <a:lnTo>
                  <a:pt x="4744" y="2833"/>
                </a:lnTo>
                <a:lnTo>
                  <a:pt x="4710" y="2833"/>
                </a:lnTo>
                <a:lnTo>
                  <a:pt x="4710" y="2746"/>
                </a:lnTo>
                <a:lnTo>
                  <a:pt x="4498" y="2746"/>
                </a:lnTo>
                <a:lnTo>
                  <a:pt x="4498" y="2657"/>
                </a:lnTo>
                <a:lnTo>
                  <a:pt x="4437" y="2657"/>
                </a:lnTo>
                <a:lnTo>
                  <a:pt x="4437" y="2570"/>
                </a:lnTo>
                <a:lnTo>
                  <a:pt x="4390" y="2570"/>
                </a:lnTo>
                <a:lnTo>
                  <a:pt x="4390" y="2483"/>
                </a:lnTo>
                <a:lnTo>
                  <a:pt x="4371" y="2483"/>
                </a:lnTo>
                <a:lnTo>
                  <a:pt x="4371" y="2397"/>
                </a:lnTo>
                <a:lnTo>
                  <a:pt x="4284" y="2397"/>
                </a:lnTo>
                <a:lnTo>
                  <a:pt x="4284" y="2310"/>
                </a:lnTo>
                <a:lnTo>
                  <a:pt x="4257" y="2310"/>
                </a:lnTo>
                <a:lnTo>
                  <a:pt x="4191" y="2310"/>
                </a:lnTo>
                <a:lnTo>
                  <a:pt x="4191" y="2223"/>
                </a:lnTo>
                <a:lnTo>
                  <a:pt x="4178" y="2223"/>
                </a:lnTo>
                <a:lnTo>
                  <a:pt x="4178" y="2136"/>
                </a:lnTo>
                <a:lnTo>
                  <a:pt x="4151" y="2136"/>
                </a:lnTo>
                <a:lnTo>
                  <a:pt x="4151" y="2052"/>
                </a:lnTo>
                <a:lnTo>
                  <a:pt x="4085" y="2052"/>
                </a:lnTo>
                <a:lnTo>
                  <a:pt x="4085" y="1965"/>
                </a:lnTo>
                <a:lnTo>
                  <a:pt x="4078" y="1965"/>
                </a:lnTo>
                <a:lnTo>
                  <a:pt x="4078" y="1881"/>
                </a:lnTo>
                <a:lnTo>
                  <a:pt x="3858" y="1881"/>
                </a:lnTo>
                <a:lnTo>
                  <a:pt x="3858" y="1797"/>
                </a:lnTo>
                <a:lnTo>
                  <a:pt x="3784" y="1797"/>
                </a:lnTo>
                <a:lnTo>
                  <a:pt x="3784" y="1713"/>
                </a:lnTo>
                <a:lnTo>
                  <a:pt x="3331" y="1713"/>
                </a:lnTo>
                <a:lnTo>
                  <a:pt x="3331" y="1628"/>
                </a:lnTo>
                <a:lnTo>
                  <a:pt x="3005" y="1628"/>
                </a:lnTo>
                <a:lnTo>
                  <a:pt x="3005" y="1547"/>
                </a:lnTo>
                <a:lnTo>
                  <a:pt x="2918" y="1547"/>
                </a:lnTo>
                <a:lnTo>
                  <a:pt x="2918" y="1465"/>
                </a:lnTo>
                <a:lnTo>
                  <a:pt x="2852" y="1465"/>
                </a:lnTo>
                <a:lnTo>
                  <a:pt x="2852" y="1380"/>
                </a:lnTo>
                <a:lnTo>
                  <a:pt x="2839" y="1380"/>
                </a:lnTo>
                <a:lnTo>
                  <a:pt x="2839" y="1301"/>
                </a:lnTo>
                <a:lnTo>
                  <a:pt x="2825" y="1301"/>
                </a:lnTo>
                <a:lnTo>
                  <a:pt x="2825" y="1219"/>
                </a:lnTo>
                <a:lnTo>
                  <a:pt x="2625" y="1219"/>
                </a:lnTo>
                <a:lnTo>
                  <a:pt x="2625" y="1137"/>
                </a:lnTo>
                <a:lnTo>
                  <a:pt x="2498" y="1137"/>
                </a:lnTo>
                <a:lnTo>
                  <a:pt x="2219" y="1137"/>
                </a:lnTo>
                <a:lnTo>
                  <a:pt x="2219" y="1058"/>
                </a:lnTo>
                <a:lnTo>
                  <a:pt x="2212" y="1058"/>
                </a:lnTo>
                <a:lnTo>
                  <a:pt x="2085" y="1058"/>
                </a:lnTo>
                <a:lnTo>
                  <a:pt x="2085" y="981"/>
                </a:lnTo>
                <a:lnTo>
                  <a:pt x="2019" y="981"/>
                </a:lnTo>
                <a:lnTo>
                  <a:pt x="2019" y="902"/>
                </a:lnTo>
                <a:lnTo>
                  <a:pt x="1912" y="902"/>
                </a:lnTo>
                <a:lnTo>
                  <a:pt x="1892" y="902"/>
                </a:lnTo>
                <a:lnTo>
                  <a:pt x="1892" y="825"/>
                </a:lnTo>
                <a:lnTo>
                  <a:pt x="1859" y="825"/>
                </a:lnTo>
                <a:lnTo>
                  <a:pt x="1859" y="748"/>
                </a:lnTo>
                <a:lnTo>
                  <a:pt x="1672" y="748"/>
                </a:lnTo>
                <a:lnTo>
                  <a:pt x="1546" y="748"/>
                </a:lnTo>
                <a:lnTo>
                  <a:pt x="1546" y="674"/>
                </a:lnTo>
                <a:lnTo>
                  <a:pt x="1513" y="674"/>
                </a:lnTo>
                <a:lnTo>
                  <a:pt x="1406" y="674"/>
                </a:lnTo>
                <a:lnTo>
                  <a:pt x="1406" y="600"/>
                </a:lnTo>
                <a:lnTo>
                  <a:pt x="1379" y="600"/>
                </a:lnTo>
                <a:lnTo>
                  <a:pt x="1379" y="528"/>
                </a:lnTo>
                <a:lnTo>
                  <a:pt x="1366" y="528"/>
                </a:lnTo>
                <a:lnTo>
                  <a:pt x="1253" y="528"/>
                </a:lnTo>
                <a:lnTo>
                  <a:pt x="1253" y="458"/>
                </a:lnTo>
                <a:lnTo>
                  <a:pt x="1193" y="458"/>
                </a:lnTo>
                <a:lnTo>
                  <a:pt x="1193" y="389"/>
                </a:lnTo>
                <a:lnTo>
                  <a:pt x="1186" y="389"/>
                </a:lnTo>
                <a:lnTo>
                  <a:pt x="1186" y="322"/>
                </a:lnTo>
                <a:lnTo>
                  <a:pt x="1013" y="322"/>
                </a:lnTo>
                <a:lnTo>
                  <a:pt x="1013" y="255"/>
                </a:lnTo>
                <a:lnTo>
                  <a:pt x="933" y="255"/>
                </a:lnTo>
                <a:lnTo>
                  <a:pt x="933" y="193"/>
                </a:lnTo>
                <a:lnTo>
                  <a:pt x="886" y="193"/>
                </a:lnTo>
                <a:lnTo>
                  <a:pt x="700" y="193"/>
                </a:lnTo>
                <a:lnTo>
                  <a:pt x="593" y="193"/>
                </a:lnTo>
                <a:lnTo>
                  <a:pt x="593" y="136"/>
                </a:lnTo>
                <a:lnTo>
                  <a:pt x="520" y="136"/>
                </a:lnTo>
                <a:lnTo>
                  <a:pt x="473" y="136"/>
                </a:lnTo>
                <a:lnTo>
                  <a:pt x="473" y="82"/>
                </a:lnTo>
                <a:lnTo>
                  <a:pt x="293" y="82"/>
                </a:lnTo>
                <a:lnTo>
                  <a:pt x="253" y="82"/>
                </a:lnTo>
                <a:lnTo>
                  <a:pt x="253" y="35"/>
                </a:lnTo>
                <a:lnTo>
                  <a:pt x="180" y="35"/>
                </a:lnTo>
                <a:lnTo>
                  <a:pt x="153" y="35"/>
                </a:lnTo>
                <a:lnTo>
                  <a:pt x="153" y="0"/>
                </a:lnTo>
                <a:lnTo>
                  <a:pt x="0" y="0"/>
                </a:lnTo>
                <a:lnTo>
                  <a:pt x="0" y="689"/>
                </a:lnTo>
                <a:close/>
              </a:path>
            </a:pathLst>
          </a:custGeom>
          <a:ln w="21844">
            <a:solidFill>
              <a:srgbClr val="000000">
                <a:alpha val="10000"/>
              </a:srgbClr>
            </a:solidFill>
            <a:miter lim="400000"/>
          </a:ln>
        </p:spPr>
        <p:txBody>
          <a:bodyPr lIns="67733" tIns="67733" rIns="67733" bIns="67733" anchor="ctr"/>
          <a:lstStyle/>
          <a:p>
            <a:pPr defTabSz="609585">
              <a:defRPr sz="1200"/>
            </a:pPr>
            <a:endParaRPr sz="1600"/>
          </a:p>
        </p:txBody>
      </p:sp>
      <p:sp>
        <p:nvSpPr>
          <p:cNvPr id="291" name="Line"/>
          <p:cNvSpPr/>
          <p:nvPr/>
        </p:nvSpPr>
        <p:spPr>
          <a:xfrm>
            <a:off x="1226681" y="2282864"/>
            <a:ext cx="4078143" cy="1246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3" y="0"/>
                </a:lnTo>
                <a:lnTo>
                  <a:pt x="153" y="92"/>
                </a:lnTo>
                <a:lnTo>
                  <a:pt x="180" y="92"/>
                </a:lnTo>
                <a:lnTo>
                  <a:pt x="253" y="92"/>
                </a:lnTo>
                <a:lnTo>
                  <a:pt x="253" y="228"/>
                </a:lnTo>
                <a:lnTo>
                  <a:pt x="293" y="228"/>
                </a:lnTo>
                <a:lnTo>
                  <a:pt x="473" y="228"/>
                </a:lnTo>
                <a:lnTo>
                  <a:pt x="473" y="366"/>
                </a:lnTo>
                <a:lnTo>
                  <a:pt x="519" y="366"/>
                </a:lnTo>
                <a:lnTo>
                  <a:pt x="593" y="366"/>
                </a:lnTo>
                <a:lnTo>
                  <a:pt x="593" y="507"/>
                </a:lnTo>
                <a:lnTo>
                  <a:pt x="699" y="507"/>
                </a:lnTo>
                <a:lnTo>
                  <a:pt x="886" y="507"/>
                </a:lnTo>
                <a:lnTo>
                  <a:pt x="932" y="507"/>
                </a:lnTo>
                <a:lnTo>
                  <a:pt x="932" y="645"/>
                </a:lnTo>
                <a:lnTo>
                  <a:pt x="1012" y="645"/>
                </a:lnTo>
                <a:lnTo>
                  <a:pt x="1012" y="783"/>
                </a:lnTo>
                <a:lnTo>
                  <a:pt x="1186" y="783"/>
                </a:lnTo>
                <a:lnTo>
                  <a:pt x="1186" y="919"/>
                </a:lnTo>
                <a:lnTo>
                  <a:pt x="1192" y="919"/>
                </a:lnTo>
                <a:lnTo>
                  <a:pt x="1192" y="1052"/>
                </a:lnTo>
                <a:lnTo>
                  <a:pt x="1252" y="1052"/>
                </a:lnTo>
                <a:lnTo>
                  <a:pt x="1252" y="1185"/>
                </a:lnTo>
                <a:lnTo>
                  <a:pt x="1366" y="1185"/>
                </a:lnTo>
                <a:lnTo>
                  <a:pt x="1379" y="1185"/>
                </a:lnTo>
                <a:lnTo>
                  <a:pt x="1379" y="1318"/>
                </a:lnTo>
                <a:lnTo>
                  <a:pt x="1406" y="1318"/>
                </a:lnTo>
                <a:lnTo>
                  <a:pt x="1406" y="1449"/>
                </a:lnTo>
                <a:lnTo>
                  <a:pt x="1512" y="1449"/>
                </a:lnTo>
                <a:lnTo>
                  <a:pt x="1546" y="1449"/>
                </a:lnTo>
                <a:lnTo>
                  <a:pt x="1546" y="1580"/>
                </a:lnTo>
                <a:lnTo>
                  <a:pt x="1672" y="1580"/>
                </a:lnTo>
                <a:lnTo>
                  <a:pt x="1859" y="1580"/>
                </a:lnTo>
                <a:lnTo>
                  <a:pt x="1859" y="1707"/>
                </a:lnTo>
                <a:lnTo>
                  <a:pt x="1892" y="1707"/>
                </a:lnTo>
                <a:lnTo>
                  <a:pt x="1892" y="1836"/>
                </a:lnTo>
                <a:lnTo>
                  <a:pt x="1912" y="1836"/>
                </a:lnTo>
                <a:lnTo>
                  <a:pt x="2019" y="1836"/>
                </a:lnTo>
                <a:lnTo>
                  <a:pt x="2019" y="1966"/>
                </a:lnTo>
                <a:lnTo>
                  <a:pt x="2085" y="1966"/>
                </a:lnTo>
                <a:lnTo>
                  <a:pt x="2085" y="2092"/>
                </a:lnTo>
                <a:lnTo>
                  <a:pt x="2212" y="2092"/>
                </a:lnTo>
                <a:lnTo>
                  <a:pt x="2218" y="2092"/>
                </a:lnTo>
                <a:lnTo>
                  <a:pt x="2218" y="2219"/>
                </a:lnTo>
                <a:lnTo>
                  <a:pt x="2498" y="2219"/>
                </a:lnTo>
                <a:lnTo>
                  <a:pt x="2625" y="2219"/>
                </a:lnTo>
                <a:lnTo>
                  <a:pt x="2625" y="2348"/>
                </a:lnTo>
                <a:lnTo>
                  <a:pt x="2825" y="2348"/>
                </a:lnTo>
                <a:lnTo>
                  <a:pt x="2825" y="2473"/>
                </a:lnTo>
                <a:lnTo>
                  <a:pt x="2838" y="2473"/>
                </a:lnTo>
                <a:lnTo>
                  <a:pt x="2838" y="2598"/>
                </a:lnTo>
                <a:lnTo>
                  <a:pt x="2851" y="2598"/>
                </a:lnTo>
                <a:lnTo>
                  <a:pt x="2851" y="2724"/>
                </a:lnTo>
                <a:lnTo>
                  <a:pt x="2918" y="2724"/>
                </a:lnTo>
                <a:lnTo>
                  <a:pt x="2918" y="2849"/>
                </a:lnTo>
                <a:lnTo>
                  <a:pt x="3004" y="2849"/>
                </a:lnTo>
                <a:lnTo>
                  <a:pt x="3004" y="2972"/>
                </a:lnTo>
                <a:lnTo>
                  <a:pt x="3331" y="2972"/>
                </a:lnTo>
                <a:lnTo>
                  <a:pt x="3331" y="3098"/>
                </a:lnTo>
                <a:lnTo>
                  <a:pt x="3784" y="3098"/>
                </a:lnTo>
                <a:lnTo>
                  <a:pt x="3784" y="3220"/>
                </a:lnTo>
                <a:lnTo>
                  <a:pt x="3858" y="3220"/>
                </a:lnTo>
                <a:lnTo>
                  <a:pt x="3858" y="3343"/>
                </a:lnTo>
                <a:lnTo>
                  <a:pt x="4078" y="3343"/>
                </a:lnTo>
                <a:lnTo>
                  <a:pt x="4078" y="3466"/>
                </a:lnTo>
                <a:lnTo>
                  <a:pt x="4084" y="3466"/>
                </a:lnTo>
                <a:lnTo>
                  <a:pt x="4084" y="3589"/>
                </a:lnTo>
                <a:lnTo>
                  <a:pt x="4150" y="3589"/>
                </a:lnTo>
                <a:lnTo>
                  <a:pt x="4150" y="3712"/>
                </a:lnTo>
                <a:lnTo>
                  <a:pt x="4177" y="3712"/>
                </a:lnTo>
                <a:lnTo>
                  <a:pt x="4177" y="3832"/>
                </a:lnTo>
                <a:lnTo>
                  <a:pt x="4190" y="3832"/>
                </a:lnTo>
                <a:lnTo>
                  <a:pt x="4190" y="3955"/>
                </a:lnTo>
                <a:lnTo>
                  <a:pt x="4258" y="3955"/>
                </a:lnTo>
                <a:lnTo>
                  <a:pt x="4284" y="3955"/>
                </a:lnTo>
                <a:lnTo>
                  <a:pt x="4284" y="4075"/>
                </a:lnTo>
                <a:lnTo>
                  <a:pt x="4370" y="4075"/>
                </a:lnTo>
                <a:lnTo>
                  <a:pt x="4370" y="4196"/>
                </a:lnTo>
                <a:lnTo>
                  <a:pt x="4391" y="4196"/>
                </a:lnTo>
                <a:lnTo>
                  <a:pt x="4391" y="4318"/>
                </a:lnTo>
                <a:lnTo>
                  <a:pt x="4437" y="4318"/>
                </a:lnTo>
                <a:lnTo>
                  <a:pt x="4437" y="4439"/>
                </a:lnTo>
                <a:lnTo>
                  <a:pt x="4497" y="4439"/>
                </a:lnTo>
                <a:lnTo>
                  <a:pt x="4497" y="4559"/>
                </a:lnTo>
                <a:lnTo>
                  <a:pt x="4710" y="4559"/>
                </a:lnTo>
                <a:lnTo>
                  <a:pt x="4710" y="4679"/>
                </a:lnTo>
                <a:lnTo>
                  <a:pt x="4743" y="4679"/>
                </a:lnTo>
                <a:lnTo>
                  <a:pt x="4743" y="4800"/>
                </a:lnTo>
                <a:lnTo>
                  <a:pt x="5090" y="4800"/>
                </a:lnTo>
                <a:lnTo>
                  <a:pt x="5163" y="4800"/>
                </a:lnTo>
                <a:lnTo>
                  <a:pt x="5163" y="4917"/>
                </a:lnTo>
                <a:lnTo>
                  <a:pt x="5443" y="4917"/>
                </a:lnTo>
                <a:lnTo>
                  <a:pt x="5576" y="4917"/>
                </a:lnTo>
                <a:lnTo>
                  <a:pt x="5576" y="5038"/>
                </a:lnTo>
                <a:lnTo>
                  <a:pt x="5603" y="5038"/>
                </a:lnTo>
                <a:lnTo>
                  <a:pt x="5603" y="5158"/>
                </a:lnTo>
                <a:lnTo>
                  <a:pt x="5737" y="5158"/>
                </a:lnTo>
                <a:lnTo>
                  <a:pt x="5737" y="5278"/>
                </a:lnTo>
                <a:lnTo>
                  <a:pt x="5783" y="5278"/>
                </a:lnTo>
                <a:lnTo>
                  <a:pt x="5923" y="5278"/>
                </a:lnTo>
                <a:lnTo>
                  <a:pt x="5936" y="5278"/>
                </a:lnTo>
                <a:lnTo>
                  <a:pt x="5976" y="5278"/>
                </a:lnTo>
                <a:lnTo>
                  <a:pt x="5976" y="5399"/>
                </a:lnTo>
                <a:lnTo>
                  <a:pt x="6309" y="5399"/>
                </a:lnTo>
                <a:lnTo>
                  <a:pt x="6309" y="5519"/>
                </a:lnTo>
                <a:lnTo>
                  <a:pt x="6336" y="5519"/>
                </a:lnTo>
                <a:lnTo>
                  <a:pt x="6336" y="5639"/>
                </a:lnTo>
                <a:lnTo>
                  <a:pt x="6542" y="5639"/>
                </a:lnTo>
                <a:lnTo>
                  <a:pt x="6542" y="5760"/>
                </a:lnTo>
                <a:lnTo>
                  <a:pt x="6589" y="5760"/>
                </a:lnTo>
                <a:lnTo>
                  <a:pt x="6843" y="5760"/>
                </a:lnTo>
                <a:lnTo>
                  <a:pt x="6843" y="5880"/>
                </a:lnTo>
                <a:lnTo>
                  <a:pt x="6876" y="5880"/>
                </a:lnTo>
                <a:lnTo>
                  <a:pt x="6876" y="5998"/>
                </a:lnTo>
                <a:lnTo>
                  <a:pt x="7009" y="5998"/>
                </a:lnTo>
                <a:lnTo>
                  <a:pt x="7009" y="6118"/>
                </a:lnTo>
                <a:lnTo>
                  <a:pt x="7102" y="6118"/>
                </a:lnTo>
                <a:lnTo>
                  <a:pt x="7109" y="6118"/>
                </a:lnTo>
                <a:lnTo>
                  <a:pt x="7109" y="6238"/>
                </a:lnTo>
                <a:lnTo>
                  <a:pt x="7262" y="6238"/>
                </a:lnTo>
                <a:lnTo>
                  <a:pt x="7262" y="6476"/>
                </a:lnTo>
                <a:lnTo>
                  <a:pt x="7329" y="6476"/>
                </a:lnTo>
                <a:lnTo>
                  <a:pt x="7462" y="6476"/>
                </a:lnTo>
                <a:lnTo>
                  <a:pt x="7462" y="6597"/>
                </a:lnTo>
                <a:lnTo>
                  <a:pt x="7516" y="6597"/>
                </a:lnTo>
                <a:lnTo>
                  <a:pt x="7516" y="6717"/>
                </a:lnTo>
                <a:lnTo>
                  <a:pt x="7582" y="6717"/>
                </a:lnTo>
                <a:lnTo>
                  <a:pt x="7582" y="6835"/>
                </a:lnTo>
                <a:lnTo>
                  <a:pt x="7682" y="6835"/>
                </a:lnTo>
                <a:lnTo>
                  <a:pt x="7682" y="6955"/>
                </a:lnTo>
                <a:lnTo>
                  <a:pt x="7782" y="6955"/>
                </a:lnTo>
                <a:lnTo>
                  <a:pt x="7782" y="7073"/>
                </a:lnTo>
                <a:lnTo>
                  <a:pt x="7788" y="7073"/>
                </a:lnTo>
                <a:lnTo>
                  <a:pt x="7788" y="7193"/>
                </a:lnTo>
                <a:lnTo>
                  <a:pt x="7875" y="7193"/>
                </a:lnTo>
                <a:lnTo>
                  <a:pt x="7875" y="7311"/>
                </a:lnTo>
                <a:lnTo>
                  <a:pt x="8088" y="7311"/>
                </a:lnTo>
                <a:lnTo>
                  <a:pt x="8155" y="7311"/>
                </a:lnTo>
                <a:lnTo>
                  <a:pt x="8281" y="7311"/>
                </a:lnTo>
                <a:lnTo>
                  <a:pt x="8281" y="7431"/>
                </a:lnTo>
                <a:lnTo>
                  <a:pt x="8381" y="7431"/>
                </a:lnTo>
                <a:lnTo>
                  <a:pt x="8381" y="7549"/>
                </a:lnTo>
                <a:lnTo>
                  <a:pt x="8402" y="7549"/>
                </a:lnTo>
                <a:lnTo>
                  <a:pt x="8402" y="7669"/>
                </a:lnTo>
                <a:lnTo>
                  <a:pt x="8528" y="7669"/>
                </a:lnTo>
                <a:lnTo>
                  <a:pt x="8528" y="7787"/>
                </a:lnTo>
                <a:lnTo>
                  <a:pt x="8668" y="7787"/>
                </a:lnTo>
                <a:lnTo>
                  <a:pt x="8668" y="7905"/>
                </a:lnTo>
                <a:lnTo>
                  <a:pt x="8722" y="7905"/>
                </a:lnTo>
                <a:lnTo>
                  <a:pt x="8722" y="8025"/>
                </a:lnTo>
                <a:lnTo>
                  <a:pt x="8881" y="8025"/>
                </a:lnTo>
                <a:lnTo>
                  <a:pt x="8995" y="8025"/>
                </a:lnTo>
                <a:lnTo>
                  <a:pt x="8995" y="8143"/>
                </a:lnTo>
                <a:lnTo>
                  <a:pt x="9067" y="8143"/>
                </a:lnTo>
                <a:lnTo>
                  <a:pt x="9067" y="8261"/>
                </a:lnTo>
                <a:lnTo>
                  <a:pt x="9088" y="8261"/>
                </a:lnTo>
                <a:lnTo>
                  <a:pt x="9088" y="8381"/>
                </a:lnTo>
                <a:lnTo>
                  <a:pt x="9135" y="8381"/>
                </a:lnTo>
                <a:lnTo>
                  <a:pt x="9188" y="8381"/>
                </a:lnTo>
                <a:lnTo>
                  <a:pt x="9188" y="8499"/>
                </a:lnTo>
                <a:lnTo>
                  <a:pt x="9268" y="8499"/>
                </a:lnTo>
                <a:lnTo>
                  <a:pt x="9268" y="8617"/>
                </a:lnTo>
                <a:lnTo>
                  <a:pt x="9315" y="8617"/>
                </a:lnTo>
                <a:lnTo>
                  <a:pt x="9315" y="8737"/>
                </a:lnTo>
                <a:lnTo>
                  <a:pt x="9341" y="8737"/>
                </a:lnTo>
                <a:lnTo>
                  <a:pt x="9387" y="8737"/>
                </a:lnTo>
                <a:lnTo>
                  <a:pt x="9581" y="8737"/>
                </a:lnTo>
                <a:lnTo>
                  <a:pt x="9581" y="8855"/>
                </a:lnTo>
                <a:lnTo>
                  <a:pt x="9588" y="8855"/>
                </a:lnTo>
                <a:lnTo>
                  <a:pt x="9667" y="8855"/>
                </a:lnTo>
                <a:lnTo>
                  <a:pt x="9667" y="8975"/>
                </a:lnTo>
                <a:lnTo>
                  <a:pt x="9681" y="8975"/>
                </a:lnTo>
                <a:lnTo>
                  <a:pt x="9681" y="9093"/>
                </a:lnTo>
                <a:lnTo>
                  <a:pt x="9781" y="9093"/>
                </a:lnTo>
                <a:lnTo>
                  <a:pt x="9781" y="9213"/>
                </a:lnTo>
                <a:lnTo>
                  <a:pt x="9921" y="9213"/>
                </a:lnTo>
                <a:lnTo>
                  <a:pt x="9921" y="9331"/>
                </a:lnTo>
                <a:lnTo>
                  <a:pt x="9940" y="9331"/>
                </a:lnTo>
                <a:lnTo>
                  <a:pt x="9940" y="9451"/>
                </a:lnTo>
                <a:lnTo>
                  <a:pt x="9974" y="9451"/>
                </a:lnTo>
                <a:lnTo>
                  <a:pt x="10001" y="9451"/>
                </a:lnTo>
                <a:lnTo>
                  <a:pt x="10001" y="9571"/>
                </a:lnTo>
                <a:lnTo>
                  <a:pt x="10120" y="9571"/>
                </a:lnTo>
                <a:lnTo>
                  <a:pt x="10120" y="9689"/>
                </a:lnTo>
                <a:lnTo>
                  <a:pt x="10134" y="9689"/>
                </a:lnTo>
                <a:lnTo>
                  <a:pt x="10134" y="9809"/>
                </a:lnTo>
                <a:lnTo>
                  <a:pt x="10167" y="9809"/>
                </a:lnTo>
                <a:lnTo>
                  <a:pt x="10167" y="9927"/>
                </a:lnTo>
                <a:lnTo>
                  <a:pt x="10181" y="9927"/>
                </a:lnTo>
                <a:lnTo>
                  <a:pt x="10214" y="9927"/>
                </a:lnTo>
                <a:lnTo>
                  <a:pt x="10214" y="10048"/>
                </a:lnTo>
                <a:lnTo>
                  <a:pt x="10227" y="10048"/>
                </a:lnTo>
                <a:lnTo>
                  <a:pt x="10227" y="10168"/>
                </a:lnTo>
                <a:lnTo>
                  <a:pt x="10461" y="10168"/>
                </a:lnTo>
                <a:lnTo>
                  <a:pt x="10461" y="10286"/>
                </a:lnTo>
                <a:lnTo>
                  <a:pt x="10467" y="10286"/>
                </a:lnTo>
                <a:lnTo>
                  <a:pt x="10467" y="10406"/>
                </a:lnTo>
                <a:lnTo>
                  <a:pt x="10540" y="10406"/>
                </a:lnTo>
                <a:lnTo>
                  <a:pt x="10580" y="10406"/>
                </a:lnTo>
                <a:lnTo>
                  <a:pt x="10633" y="10406"/>
                </a:lnTo>
                <a:lnTo>
                  <a:pt x="10654" y="10406"/>
                </a:lnTo>
                <a:lnTo>
                  <a:pt x="10654" y="10526"/>
                </a:lnTo>
                <a:lnTo>
                  <a:pt x="10667" y="10526"/>
                </a:lnTo>
                <a:lnTo>
                  <a:pt x="10673" y="10526"/>
                </a:lnTo>
                <a:lnTo>
                  <a:pt x="10840" y="10526"/>
                </a:lnTo>
                <a:lnTo>
                  <a:pt x="10840" y="10646"/>
                </a:lnTo>
                <a:lnTo>
                  <a:pt x="10980" y="10646"/>
                </a:lnTo>
                <a:lnTo>
                  <a:pt x="10993" y="10646"/>
                </a:lnTo>
                <a:lnTo>
                  <a:pt x="10993" y="10767"/>
                </a:lnTo>
                <a:lnTo>
                  <a:pt x="11046" y="10767"/>
                </a:lnTo>
                <a:lnTo>
                  <a:pt x="11046" y="10890"/>
                </a:lnTo>
                <a:lnTo>
                  <a:pt x="11053" y="10890"/>
                </a:lnTo>
                <a:lnTo>
                  <a:pt x="11139" y="10890"/>
                </a:lnTo>
                <a:lnTo>
                  <a:pt x="11139" y="11010"/>
                </a:lnTo>
                <a:lnTo>
                  <a:pt x="11160" y="11010"/>
                </a:lnTo>
                <a:lnTo>
                  <a:pt x="11200" y="11010"/>
                </a:lnTo>
                <a:lnTo>
                  <a:pt x="11200" y="11133"/>
                </a:lnTo>
                <a:lnTo>
                  <a:pt x="11220" y="11133"/>
                </a:lnTo>
                <a:lnTo>
                  <a:pt x="11240" y="11133"/>
                </a:lnTo>
                <a:lnTo>
                  <a:pt x="11240" y="11253"/>
                </a:lnTo>
                <a:lnTo>
                  <a:pt x="11260" y="11253"/>
                </a:lnTo>
                <a:lnTo>
                  <a:pt x="11306" y="11253"/>
                </a:lnTo>
                <a:lnTo>
                  <a:pt x="11306" y="11376"/>
                </a:lnTo>
                <a:lnTo>
                  <a:pt x="11353" y="11376"/>
                </a:lnTo>
                <a:lnTo>
                  <a:pt x="11353" y="11499"/>
                </a:lnTo>
                <a:lnTo>
                  <a:pt x="11380" y="11499"/>
                </a:lnTo>
                <a:lnTo>
                  <a:pt x="11380" y="11622"/>
                </a:lnTo>
                <a:lnTo>
                  <a:pt x="11413" y="11622"/>
                </a:lnTo>
                <a:lnTo>
                  <a:pt x="11413" y="11742"/>
                </a:lnTo>
                <a:lnTo>
                  <a:pt x="11433" y="11742"/>
                </a:lnTo>
                <a:lnTo>
                  <a:pt x="11433" y="11865"/>
                </a:lnTo>
                <a:lnTo>
                  <a:pt x="11499" y="11865"/>
                </a:lnTo>
                <a:lnTo>
                  <a:pt x="11499" y="11985"/>
                </a:lnTo>
                <a:lnTo>
                  <a:pt x="11527" y="11985"/>
                </a:lnTo>
                <a:lnTo>
                  <a:pt x="11527" y="12108"/>
                </a:lnTo>
                <a:lnTo>
                  <a:pt x="11546" y="12108"/>
                </a:lnTo>
                <a:lnTo>
                  <a:pt x="11580" y="12108"/>
                </a:lnTo>
                <a:lnTo>
                  <a:pt x="11580" y="12231"/>
                </a:lnTo>
                <a:lnTo>
                  <a:pt x="11586" y="12231"/>
                </a:lnTo>
                <a:lnTo>
                  <a:pt x="11599" y="12231"/>
                </a:lnTo>
                <a:lnTo>
                  <a:pt x="11660" y="12231"/>
                </a:lnTo>
                <a:lnTo>
                  <a:pt x="11666" y="12231"/>
                </a:lnTo>
                <a:lnTo>
                  <a:pt x="11700" y="12231"/>
                </a:lnTo>
                <a:lnTo>
                  <a:pt x="11746" y="12231"/>
                </a:lnTo>
                <a:lnTo>
                  <a:pt x="11760" y="12231"/>
                </a:lnTo>
                <a:lnTo>
                  <a:pt x="11773" y="12231"/>
                </a:lnTo>
                <a:lnTo>
                  <a:pt x="11793" y="12231"/>
                </a:lnTo>
                <a:lnTo>
                  <a:pt x="11800" y="12231"/>
                </a:lnTo>
                <a:lnTo>
                  <a:pt x="11819" y="12231"/>
                </a:lnTo>
                <a:lnTo>
                  <a:pt x="11826" y="12231"/>
                </a:lnTo>
                <a:lnTo>
                  <a:pt x="11833" y="12231"/>
                </a:lnTo>
                <a:lnTo>
                  <a:pt x="11859" y="12231"/>
                </a:lnTo>
                <a:lnTo>
                  <a:pt x="11866" y="12231"/>
                </a:lnTo>
                <a:lnTo>
                  <a:pt x="11872" y="12231"/>
                </a:lnTo>
                <a:lnTo>
                  <a:pt x="11879" y="12231"/>
                </a:lnTo>
                <a:lnTo>
                  <a:pt x="11886" y="12231"/>
                </a:lnTo>
                <a:lnTo>
                  <a:pt x="11900" y="12231"/>
                </a:lnTo>
                <a:lnTo>
                  <a:pt x="11906" y="12231"/>
                </a:lnTo>
                <a:lnTo>
                  <a:pt x="11906" y="12367"/>
                </a:lnTo>
                <a:lnTo>
                  <a:pt x="11913" y="12367"/>
                </a:lnTo>
                <a:lnTo>
                  <a:pt x="11919" y="12367"/>
                </a:lnTo>
                <a:lnTo>
                  <a:pt x="11926" y="12367"/>
                </a:lnTo>
                <a:lnTo>
                  <a:pt x="11940" y="12367"/>
                </a:lnTo>
                <a:lnTo>
                  <a:pt x="11946" y="12367"/>
                </a:lnTo>
                <a:lnTo>
                  <a:pt x="11946" y="12648"/>
                </a:lnTo>
                <a:lnTo>
                  <a:pt x="11973" y="12648"/>
                </a:lnTo>
                <a:lnTo>
                  <a:pt x="11999" y="12648"/>
                </a:lnTo>
                <a:lnTo>
                  <a:pt x="11999" y="12792"/>
                </a:lnTo>
                <a:lnTo>
                  <a:pt x="12006" y="12792"/>
                </a:lnTo>
                <a:lnTo>
                  <a:pt x="12012" y="12792"/>
                </a:lnTo>
                <a:lnTo>
                  <a:pt x="12033" y="12792"/>
                </a:lnTo>
                <a:lnTo>
                  <a:pt x="12052" y="12792"/>
                </a:lnTo>
                <a:lnTo>
                  <a:pt x="12066" y="12792"/>
                </a:lnTo>
                <a:lnTo>
                  <a:pt x="12079" y="12792"/>
                </a:lnTo>
                <a:lnTo>
                  <a:pt x="12093" y="12792"/>
                </a:lnTo>
                <a:lnTo>
                  <a:pt x="12099" y="12792"/>
                </a:lnTo>
                <a:lnTo>
                  <a:pt x="12099" y="12940"/>
                </a:lnTo>
                <a:lnTo>
                  <a:pt x="12152" y="12940"/>
                </a:lnTo>
                <a:lnTo>
                  <a:pt x="12173" y="12940"/>
                </a:lnTo>
                <a:lnTo>
                  <a:pt x="12173" y="13091"/>
                </a:lnTo>
                <a:lnTo>
                  <a:pt x="12192" y="13091"/>
                </a:lnTo>
                <a:lnTo>
                  <a:pt x="12199" y="13091"/>
                </a:lnTo>
                <a:lnTo>
                  <a:pt x="12199" y="13393"/>
                </a:lnTo>
                <a:lnTo>
                  <a:pt x="12213" y="13393"/>
                </a:lnTo>
                <a:lnTo>
                  <a:pt x="12246" y="13393"/>
                </a:lnTo>
                <a:lnTo>
                  <a:pt x="12292" y="13393"/>
                </a:lnTo>
                <a:lnTo>
                  <a:pt x="12306" y="13393"/>
                </a:lnTo>
                <a:lnTo>
                  <a:pt x="12313" y="13393"/>
                </a:lnTo>
                <a:lnTo>
                  <a:pt x="12366" y="13393"/>
                </a:lnTo>
                <a:lnTo>
                  <a:pt x="12366" y="13547"/>
                </a:lnTo>
                <a:lnTo>
                  <a:pt x="12393" y="13547"/>
                </a:lnTo>
                <a:lnTo>
                  <a:pt x="12512" y="13547"/>
                </a:lnTo>
                <a:lnTo>
                  <a:pt x="12519" y="13547"/>
                </a:lnTo>
                <a:lnTo>
                  <a:pt x="12519" y="13703"/>
                </a:lnTo>
                <a:lnTo>
                  <a:pt x="12666" y="13703"/>
                </a:lnTo>
                <a:lnTo>
                  <a:pt x="12686" y="13703"/>
                </a:lnTo>
                <a:lnTo>
                  <a:pt x="12686" y="13862"/>
                </a:lnTo>
                <a:lnTo>
                  <a:pt x="12739" y="13862"/>
                </a:lnTo>
                <a:lnTo>
                  <a:pt x="12839" y="13862"/>
                </a:lnTo>
                <a:lnTo>
                  <a:pt x="12839" y="14018"/>
                </a:lnTo>
                <a:lnTo>
                  <a:pt x="12972" y="14018"/>
                </a:lnTo>
                <a:lnTo>
                  <a:pt x="13025" y="14018"/>
                </a:lnTo>
                <a:lnTo>
                  <a:pt x="13032" y="14018"/>
                </a:lnTo>
                <a:lnTo>
                  <a:pt x="13132" y="14018"/>
                </a:lnTo>
                <a:lnTo>
                  <a:pt x="13272" y="14018"/>
                </a:lnTo>
                <a:lnTo>
                  <a:pt x="13272" y="14179"/>
                </a:lnTo>
                <a:lnTo>
                  <a:pt x="13319" y="14179"/>
                </a:lnTo>
                <a:lnTo>
                  <a:pt x="13332" y="14179"/>
                </a:lnTo>
                <a:lnTo>
                  <a:pt x="13585" y="14179"/>
                </a:lnTo>
                <a:lnTo>
                  <a:pt x="13585" y="14340"/>
                </a:lnTo>
                <a:lnTo>
                  <a:pt x="13612" y="14340"/>
                </a:lnTo>
                <a:lnTo>
                  <a:pt x="13779" y="14340"/>
                </a:lnTo>
                <a:lnTo>
                  <a:pt x="13792" y="14340"/>
                </a:lnTo>
                <a:lnTo>
                  <a:pt x="13865" y="14340"/>
                </a:lnTo>
                <a:lnTo>
                  <a:pt x="13965" y="14340"/>
                </a:lnTo>
                <a:lnTo>
                  <a:pt x="13965" y="14504"/>
                </a:lnTo>
                <a:lnTo>
                  <a:pt x="14018" y="14504"/>
                </a:lnTo>
                <a:lnTo>
                  <a:pt x="14018" y="14668"/>
                </a:lnTo>
                <a:lnTo>
                  <a:pt x="14065" y="14668"/>
                </a:lnTo>
                <a:lnTo>
                  <a:pt x="14092" y="14668"/>
                </a:lnTo>
                <a:lnTo>
                  <a:pt x="14111" y="14668"/>
                </a:lnTo>
                <a:lnTo>
                  <a:pt x="14124" y="14668"/>
                </a:lnTo>
                <a:lnTo>
                  <a:pt x="14124" y="14837"/>
                </a:lnTo>
                <a:lnTo>
                  <a:pt x="14158" y="14837"/>
                </a:lnTo>
                <a:lnTo>
                  <a:pt x="14171" y="14837"/>
                </a:lnTo>
                <a:lnTo>
                  <a:pt x="14185" y="14837"/>
                </a:lnTo>
                <a:lnTo>
                  <a:pt x="14205" y="14837"/>
                </a:lnTo>
                <a:lnTo>
                  <a:pt x="14225" y="14837"/>
                </a:lnTo>
                <a:lnTo>
                  <a:pt x="14225" y="15006"/>
                </a:lnTo>
                <a:lnTo>
                  <a:pt x="14238" y="15006"/>
                </a:lnTo>
                <a:lnTo>
                  <a:pt x="14245" y="15006"/>
                </a:lnTo>
                <a:lnTo>
                  <a:pt x="14251" y="15006"/>
                </a:lnTo>
                <a:lnTo>
                  <a:pt x="14258" y="15006"/>
                </a:lnTo>
                <a:lnTo>
                  <a:pt x="14278" y="15006"/>
                </a:lnTo>
                <a:lnTo>
                  <a:pt x="14278" y="15188"/>
                </a:lnTo>
                <a:lnTo>
                  <a:pt x="14291" y="15188"/>
                </a:lnTo>
                <a:lnTo>
                  <a:pt x="14298" y="15188"/>
                </a:lnTo>
                <a:lnTo>
                  <a:pt x="14304" y="15188"/>
                </a:lnTo>
                <a:lnTo>
                  <a:pt x="14325" y="15188"/>
                </a:lnTo>
                <a:lnTo>
                  <a:pt x="14331" y="15188"/>
                </a:lnTo>
                <a:lnTo>
                  <a:pt x="14345" y="15188"/>
                </a:lnTo>
                <a:lnTo>
                  <a:pt x="14351" y="15188"/>
                </a:lnTo>
                <a:lnTo>
                  <a:pt x="14358" y="15188"/>
                </a:lnTo>
                <a:lnTo>
                  <a:pt x="14372" y="15188"/>
                </a:lnTo>
                <a:lnTo>
                  <a:pt x="14378" y="15188"/>
                </a:lnTo>
                <a:lnTo>
                  <a:pt x="14385" y="15188"/>
                </a:lnTo>
                <a:lnTo>
                  <a:pt x="14418" y="15188"/>
                </a:lnTo>
                <a:lnTo>
                  <a:pt x="14438" y="15188"/>
                </a:lnTo>
                <a:lnTo>
                  <a:pt x="14471" y="15188"/>
                </a:lnTo>
                <a:lnTo>
                  <a:pt x="14478" y="15188"/>
                </a:lnTo>
                <a:lnTo>
                  <a:pt x="14491" y="15188"/>
                </a:lnTo>
                <a:lnTo>
                  <a:pt x="14531" y="15188"/>
                </a:lnTo>
                <a:lnTo>
                  <a:pt x="14578" y="15188"/>
                </a:lnTo>
                <a:lnTo>
                  <a:pt x="14578" y="15397"/>
                </a:lnTo>
                <a:lnTo>
                  <a:pt x="14584" y="15397"/>
                </a:lnTo>
                <a:lnTo>
                  <a:pt x="14611" y="15397"/>
                </a:lnTo>
                <a:lnTo>
                  <a:pt x="14718" y="15397"/>
                </a:lnTo>
                <a:lnTo>
                  <a:pt x="14731" y="15397"/>
                </a:lnTo>
                <a:lnTo>
                  <a:pt x="14738" y="15397"/>
                </a:lnTo>
                <a:lnTo>
                  <a:pt x="14751" y="15397"/>
                </a:lnTo>
                <a:lnTo>
                  <a:pt x="14764" y="15397"/>
                </a:lnTo>
                <a:lnTo>
                  <a:pt x="14764" y="15620"/>
                </a:lnTo>
                <a:lnTo>
                  <a:pt x="14771" y="15620"/>
                </a:lnTo>
                <a:lnTo>
                  <a:pt x="14811" y="15620"/>
                </a:lnTo>
                <a:lnTo>
                  <a:pt x="15011" y="15620"/>
                </a:lnTo>
                <a:lnTo>
                  <a:pt x="15037" y="15620"/>
                </a:lnTo>
                <a:lnTo>
                  <a:pt x="15037" y="15845"/>
                </a:lnTo>
                <a:lnTo>
                  <a:pt x="15097" y="15845"/>
                </a:lnTo>
                <a:lnTo>
                  <a:pt x="15097" y="16071"/>
                </a:lnTo>
                <a:lnTo>
                  <a:pt x="15144" y="16071"/>
                </a:lnTo>
                <a:lnTo>
                  <a:pt x="15331" y="16071"/>
                </a:lnTo>
                <a:lnTo>
                  <a:pt x="15497" y="16071"/>
                </a:lnTo>
                <a:lnTo>
                  <a:pt x="15651" y="16071"/>
                </a:lnTo>
                <a:lnTo>
                  <a:pt x="16064" y="16071"/>
                </a:lnTo>
                <a:lnTo>
                  <a:pt x="16064" y="16304"/>
                </a:lnTo>
                <a:lnTo>
                  <a:pt x="16130" y="16304"/>
                </a:lnTo>
                <a:lnTo>
                  <a:pt x="16130" y="16537"/>
                </a:lnTo>
                <a:lnTo>
                  <a:pt x="16204" y="16537"/>
                </a:lnTo>
                <a:lnTo>
                  <a:pt x="16250" y="16537"/>
                </a:lnTo>
                <a:lnTo>
                  <a:pt x="16257" y="16537"/>
                </a:lnTo>
                <a:lnTo>
                  <a:pt x="16304" y="16537"/>
                </a:lnTo>
                <a:lnTo>
                  <a:pt x="16370" y="16537"/>
                </a:lnTo>
                <a:lnTo>
                  <a:pt x="16390" y="16537"/>
                </a:lnTo>
                <a:lnTo>
                  <a:pt x="16423" y="16537"/>
                </a:lnTo>
                <a:lnTo>
                  <a:pt x="16437" y="16537"/>
                </a:lnTo>
                <a:lnTo>
                  <a:pt x="16444" y="16537"/>
                </a:lnTo>
                <a:lnTo>
                  <a:pt x="16444" y="16785"/>
                </a:lnTo>
                <a:lnTo>
                  <a:pt x="16470" y="16785"/>
                </a:lnTo>
                <a:lnTo>
                  <a:pt x="16503" y="16785"/>
                </a:lnTo>
                <a:lnTo>
                  <a:pt x="16503" y="17041"/>
                </a:lnTo>
                <a:lnTo>
                  <a:pt x="16516" y="17041"/>
                </a:lnTo>
                <a:lnTo>
                  <a:pt x="16523" y="17041"/>
                </a:lnTo>
                <a:lnTo>
                  <a:pt x="16537" y="17041"/>
                </a:lnTo>
                <a:lnTo>
                  <a:pt x="16577" y="17041"/>
                </a:lnTo>
                <a:lnTo>
                  <a:pt x="16617" y="17041"/>
                </a:lnTo>
                <a:lnTo>
                  <a:pt x="16643" y="17041"/>
                </a:lnTo>
                <a:lnTo>
                  <a:pt x="16650" y="17041"/>
                </a:lnTo>
                <a:lnTo>
                  <a:pt x="16677" y="17041"/>
                </a:lnTo>
                <a:lnTo>
                  <a:pt x="16683" y="17041"/>
                </a:lnTo>
                <a:lnTo>
                  <a:pt x="16696" y="17041"/>
                </a:lnTo>
                <a:lnTo>
                  <a:pt x="16717" y="17041"/>
                </a:lnTo>
                <a:lnTo>
                  <a:pt x="16723" y="17041"/>
                </a:lnTo>
                <a:lnTo>
                  <a:pt x="16763" y="17041"/>
                </a:lnTo>
                <a:lnTo>
                  <a:pt x="16770" y="17041"/>
                </a:lnTo>
                <a:lnTo>
                  <a:pt x="16777" y="17041"/>
                </a:lnTo>
                <a:lnTo>
                  <a:pt x="16897" y="17041"/>
                </a:lnTo>
                <a:lnTo>
                  <a:pt x="16929" y="17041"/>
                </a:lnTo>
                <a:lnTo>
                  <a:pt x="16956" y="17041"/>
                </a:lnTo>
                <a:lnTo>
                  <a:pt x="16963" y="17041"/>
                </a:lnTo>
                <a:lnTo>
                  <a:pt x="17010" y="17041"/>
                </a:lnTo>
                <a:lnTo>
                  <a:pt x="17056" y="17041"/>
                </a:lnTo>
                <a:lnTo>
                  <a:pt x="17076" y="17041"/>
                </a:lnTo>
                <a:lnTo>
                  <a:pt x="17190" y="17041"/>
                </a:lnTo>
                <a:lnTo>
                  <a:pt x="17243" y="17041"/>
                </a:lnTo>
                <a:lnTo>
                  <a:pt x="17270" y="17041"/>
                </a:lnTo>
                <a:lnTo>
                  <a:pt x="17270" y="17374"/>
                </a:lnTo>
                <a:lnTo>
                  <a:pt x="17336" y="17374"/>
                </a:lnTo>
                <a:lnTo>
                  <a:pt x="17336" y="17704"/>
                </a:lnTo>
                <a:lnTo>
                  <a:pt x="17423" y="17704"/>
                </a:lnTo>
                <a:lnTo>
                  <a:pt x="17456" y="17704"/>
                </a:lnTo>
                <a:lnTo>
                  <a:pt x="17456" y="18037"/>
                </a:lnTo>
                <a:lnTo>
                  <a:pt x="17509" y="18037"/>
                </a:lnTo>
                <a:lnTo>
                  <a:pt x="17636" y="18037"/>
                </a:lnTo>
                <a:lnTo>
                  <a:pt x="17636" y="18377"/>
                </a:lnTo>
                <a:lnTo>
                  <a:pt x="17796" y="18377"/>
                </a:lnTo>
                <a:lnTo>
                  <a:pt x="17982" y="18377"/>
                </a:lnTo>
                <a:lnTo>
                  <a:pt x="18062" y="18377"/>
                </a:lnTo>
                <a:lnTo>
                  <a:pt x="18062" y="18720"/>
                </a:lnTo>
                <a:lnTo>
                  <a:pt x="18122" y="18720"/>
                </a:lnTo>
                <a:lnTo>
                  <a:pt x="18122" y="19063"/>
                </a:lnTo>
                <a:lnTo>
                  <a:pt x="18262" y="19063"/>
                </a:lnTo>
                <a:lnTo>
                  <a:pt x="18262" y="19404"/>
                </a:lnTo>
                <a:lnTo>
                  <a:pt x="18269" y="19404"/>
                </a:lnTo>
                <a:lnTo>
                  <a:pt x="18269" y="19741"/>
                </a:lnTo>
                <a:lnTo>
                  <a:pt x="18355" y="19741"/>
                </a:lnTo>
                <a:lnTo>
                  <a:pt x="18395" y="19741"/>
                </a:lnTo>
                <a:lnTo>
                  <a:pt x="18395" y="20082"/>
                </a:lnTo>
                <a:lnTo>
                  <a:pt x="18422" y="20082"/>
                </a:lnTo>
                <a:lnTo>
                  <a:pt x="18429" y="20082"/>
                </a:lnTo>
                <a:lnTo>
                  <a:pt x="18509" y="20082"/>
                </a:lnTo>
                <a:lnTo>
                  <a:pt x="18682" y="20082"/>
                </a:lnTo>
                <a:lnTo>
                  <a:pt x="18715" y="20082"/>
                </a:lnTo>
                <a:lnTo>
                  <a:pt x="18802" y="20082"/>
                </a:lnTo>
                <a:lnTo>
                  <a:pt x="18822" y="20082"/>
                </a:lnTo>
                <a:lnTo>
                  <a:pt x="18882" y="20082"/>
                </a:lnTo>
                <a:lnTo>
                  <a:pt x="18935" y="20082"/>
                </a:lnTo>
                <a:lnTo>
                  <a:pt x="19029" y="20082"/>
                </a:lnTo>
                <a:lnTo>
                  <a:pt x="19042" y="20082"/>
                </a:lnTo>
                <a:lnTo>
                  <a:pt x="19048" y="20082"/>
                </a:lnTo>
                <a:lnTo>
                  <a:pt x="19095" y="20082"/>
                </a:lnTo>
                <a:lnTo>
                  <a:pt x="19109" y="20082"/>
                </a:lnTo>
                <a:lnTo>
                  <a:pt x="19128" y="20082"/>
                </a:lnTo>
                <a:lnTo>
                  <a:pt x="19175" y="20082"/>
                </a:lnTo>
                <a:lnTo>
                  <a:pt x="19175" y="20502"/>
                </a:lnTo>
                <a:lnTo>
                  <a:pt x="19188" y="20502"/>
                </a:lnTo>
                <a:lnTo>
                  <a:pt x="19228" y="20502"/>
                </a:lnTo>
                <a:lnTo>
                  <a:pt x="19235" y="20502"/>
                </a:lnTo>
                <a:lnTo>
                  <a:pt x="19388" y="20502"/>
                </a:lnTo>
                <a:lnTo>
                  <a:pt x="19429" y="20502"/>
                </a:lnTo>
                <a:lnTo>
                  <a:pt x="19435" y="20502"/>
                </a:lnTo>
                <a:lnTo>
                  <a:pt x="19475" y="20502"/>
                </a:lnTo>
                <a:lnTo>
                  <a:pt x="19575" y="20502"/>
                </a:lnTo>
                <a:lnTo>
                  <a:pt x="19702" y="20502"/>
                </a:lnTo>
                <a:lnTo>
                  <a:pt x="19921" y="20502"/>
                </a:lnTo>
                <a:lnTo>
                  <a:pt x="19935" y="20502"/>
                </a:lnTo>
                <a:lnTo>
                  <a:pt x="19948" y="20502"/>
                </a:lnTo>
                <a:lnTo>
                  <a:pt x="20141" y="20502"/>
                </a:lnTo>
                <a:lnTo>
                  <a:pt x="20348" y="20502"/>
                </a:lnTo>
                <a:lnTo>
                  <a:pt x="20348" y="21045"/>
                </a:lnTo>
                <a:lnTo>
                  <a:pt x="20528" y="21045"/>
                </a:lnTo>
                <a:lnTo>
                  <a:pt x="20787" y="21045"/>
                </a:lnTo>
                <a:lnTo>
                  <a:pt x="20887" y="21045"/>
                </a:lnTo>
                <a:lnTo>
                  <a:pt x="20887" y="21600"/>
                </a:lnTo>
                <a:lnTo>
                  <a:pt x="21014" y="21600"/>
                </a:lnTo>
                <a:lnTo>
                  <a:pt x="21107" y="21600"/>
                </a:lnTo>
                <a:lnTo>
                  <a:pt x="21194" y="21600"/>
                </a:lnTo>
                <a:lnTo>
                  <a:pt x="21347" y="21600"/>
                </a:lnTo>
                <a:lnTo>
                  <a:pt x="21393" y="21600"/>
                </a:lnTo>
                <a:lnTo>
                  <a:pt x="21440" y="21600"/>
                </a:lnTo>
                <a:lnTo>
                  <a:pt x="21487" y="21600"/>
                </a:lnTo>
                <a:lnTo>
                  <a:pt x="21507" y="21600"/>
                </a:lnTo>
                <a:lnTo>
                  <a:pt x="21567" y="21600"/>
                </a:lnTo>
                <a:lnTo>
                  <a:pt x="21573" y="21600"/>
                </a:lnTo>
                <a:lnTo>
                  <a:pt x="21580" y="21600"/>
                </a:lnTo>
                <a:lnTo>
                  <a:pt x="21587" y="21600"/>
                </a:lnTo>
                <a:lnTo>
                  <a:pt x="21600" y="21600"/>
                </a:lnTo>
              </a:path>
            </a:pathLst>
          </a:custGeom>
          <a:ln w="10922">
            <a:solidFill>
              <a:srgbClr val="A0C0CA">
                <a:alpha val="10000"/>
              </a:srgbClr>
            </a:solidFill>
            <a:miter lim="400000"/>
          </a:ln>
        </p:spPr>
        <p:txBody>
          <a:bodyPr lIns="67733" tIns="67733" rIns="67733" bIns="67733" anchor="ctr"/>
          <a:lstStyle/>
          <a:p>
            <a:pPr defTabSz="609585">
              <a:defRPr sz="1200"/>
            </a:pPr>
            <a:endParaRPr sz="1600"/>
          </a:p>
        </p:txBody>
      </p:sp>
      <p:sp>
        <p:nvSpPr>
          <p:cNvPr id="292" name="Line"/>
          <p:cNvSpPr/>
          <p:nvPr/>
        </p:nvSpPr>
        <p:spPr>
          <a:xfrm>
            <a:off x="1226681" y="2241813"/>
            <a:ext cx="4078143" cy="9500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3" y="0"/>
                </a:lnTo>
                <a:lnTo>
                  <a:pt x="153" y="50"/>
                </a:lnTo>
                <a:lnTo>
                  <a:pt x="180" y="50"/>
                </a:lnTo>
                <a:lnTo>
                  <a:pt x="253" y="50"/>
                </a:lnTo>
                <a:lnTo>
                  <a:pt x="253" y="111"/>
                </a:lnTo>
                <a:lnTo>
                  <a:pt x="293" y="111"/>
                </a:lnTo>
                <a:lnTo>
                  <a:pt x="473" y="111"/>
                </a:lnTo>
                <a:lnTo>
                  <a:pt x="473" y="185"/>
                </a:lnTo>
                <a:lnTo>
                  <a:pt x="519" y="185"/>
                </a:lnTo>
                <a:lnTo>
                  <a:pt x="593" y="185"/>
                </a:lnTo>
                <a:lnTo>
                  <a:pt x="593" y="265"/>
                </a:lnTo>
                <a:lnTo>
                  <a:pt x="699" y="265"/>
                </a:lnTo>
                <a:lnTo>
                  <a:pt x="886" y="265"/>
                </a:lnTo>
                <a:lnTo>
                  <a:pt x="932" y="265"/>
                </a:lnTo>
                <a:lnTo>
                  <a:pt x="932" y="349"/>
                </a:lnTo>
                <a:lnTo>
                  <a:pt x="1012" y="349"/>
                </a:lnTo>
                <a:lnTo>
                  <a:pt x="1012" y="436"/>
                </a:lnTo>
                <a:lnTo>
                  <a:pt x="1186" y="436"/>
                </a:lnTo>
                <a:lnTo>
                  <a:pt x="1186" y="527"/>
                </a:lnTo>
                <a:lnTo>
                  <a:pt x="1192" y="527"/>
                </a:lnTo>
                <a:lnTo>
                  <a:pt x="1192" y="621"/>
                </a:lnTo>
                <a:lnTo>
                  <a:pt x="1252" y="621"/>
                </a:lnTo>
                <a:lnTo>
                  <a:pt x="1252" y="718"/>
                </a:lnTo>
                <a:lnTo>
                  <a:pt x="1366" y="718"/>
                </a:lnTo>
                <a:lnTo>
                  <a:pt x="1379" y="718"/>
                </a:lnTo>
                <a:lnTo>
                  <a:pt x="1379" y="816"/>
                </a:lnTo>
                <a:lnTo>
                  <a:pt x="1406" y="816"/>
                </a:lnTo>
                <a:lnTo>
                  <a:pt x="1406" y="917"/>
                </a:lnTo>
                <a:lnTo>
                  <a:pt x="1512" y="917"/>
                </a:lnTo>
                <a:lnTo>
                  <a:pt x="1546" y="917"/>
                </a:lnTo>
                <a:lnTo>
                  <a:pt x="1546" y="1017"/>
                </a:lnTo>
                <a:lnTo>
                  <a:pt x="1672" y="1017"/>
                </a:lnTo>
                <a:lnTo>
                  <a:pt x="1859" y="1017"/>
                </a:lnTo>
                <a:lnTo>
                  <a:pt x="1859" y="1121"/>
                </a:lnTo>
                <a:lnTo>
                  <a:pt x="1892" y="1121"/>
                </a:lnTo>
                <a:lnTo>
                  <a:pt x="1892" y="1225"/>
                </a:lnTo>
                <a:lnTo>
                  <a:pt x="1912" y="1225"/>
                </a:lnTo>
                <a:lnTo>
                  <a:pt x="2019" y="1225"/>
                </a:lnTo>
                <a:lnTo>
                  <a:pt x="2019" y="1330"/>
                </a:lnTo>
                <a:lnTo>
                  <a:pt x="2085" y="1330"/>
                </a:lnTo>
                <a:lnTo>
                  <a:pt x="2085" y="1437"/>
                </a:lnTo>
                <a:lnTo>
                  <a:pt x="2212" y="1437"/>
                </a:lnTo>
                <a:lnTo>
                  <a:pt x="2218" y="1437"/>
                </a:lnTo>
                <a:lnTo>
                  <a:pt x="2218" y="1545"/>
                </a:lnTo>
                <a:lnTo>
                  <a:pt x="2498" y="1545"/>
                </a:lnTo>
                <a:lnTo>
                  <a:pt x="2625" y="1545"/>
                </a:lnTo>
                <a:lnTo>
                  <a:pt x="2625" y="1652"/>
                </a:lnTo>
                <a:lnTo>
                  <a:pt x="2825" y="1652"/>
                </a:lnTo>
                <a:lnTo>
                  <a:pt x="2825" y="1763"/>
                </a:lnTo>
                <a:lnTo>
                  <a:pt x="2838" y="1763"/>
                </a:lnTo>
                <a:lnTo>
                  <a:pt x="2838" y="1873"/>
                </a:lnTo>
                <a:lnTo>
                  <a:pt x="2851" y="1873"/>
                </a:lnTo>
                <a:lnTo>
                  <a:pt x="2851" y="1984"/>
                </a:lnTo>
                <a:lnTo>
                  <a:pt x="2918" y="1984"/>
                </a:lnTo>
                <a:lnTo>
                  <a:pt x="2918" y="2095"/>
                </a:lnTo>
                <a:lnTo>
                  <a:pt x="3004" y="2095"/>
                </a:lnTo>
                <a:lnTo>
                  <a:pt x="3004" y="2209"/>
                </a:lnTo>
                <a:lnTo>
                  <a:pt x="3331" y="2209"/>
                </a:lnTo>
                <a:lnTo>
                  <a:pt x="3331" y="2324"/>
                </a:lnTo>
                <a:lnTo>
                  <a:pt x="3784" y="2324"/>
                </a:lnTo>
                <a:lnTo>
                  <a:pt x="3784" y="2434"/>
                </a:lnTo>
                <a:lnTo>
                  <a:pt x="3858" y="2434"/>
                </a:lnTo>
                <a:lnTo>
                  <a:pt x="3858" y="2552"/>
                </a:lnTo>
                <a:lnTo>
                  <a:pt x="4078" y="2552"/>
                </a:lnTo>
                <a:lnTo>
                  <a:pt x="4078" y="2666"/>
                </a:lnTo>
                <a:lnTo>
                  <a:pt x="4084" y="2666"/>
                </a:lnTo>
                <a:lnTo>
                  <a:pt x="4084" y="2780"/>
                </a:lnTo>
                <a:lnTo>
                  <a:pt x="4150" y="2780"/>
                </a:lnTo>
                <a:lnTo>
                  <a:pt x="4150" y="2898"/>
                </a:lnTo>
                <a:lnTo>
                  <a:pt x="4177" y="2898"/>
                </a:lnTo>
                <a:lnTo>
                  <a:pt x="4177" y="3012"/>
                </a:lnTo>
                <a:lnTo>
                  <a:pt x="4190" y="3012"/>
                </a:lnTo>
                <a:lnTo>
                  <a:pt x="4190" y="3129"/>
                </a:lnTo>
                <a:lnTo>
                  <a:pt x="4258" y="3129"/>
                </a:lnTo>
                <a:lnTo>
                  <a:pt x="4284" y="3129"/>
                </a:lnTo>
                <a:lnTo>
                  <a:pt x="4284" y="3247"/>
                </a:lnTo>
                <a:lnTo>
                  <a:pt x="4370" y="3247"/>
                </a:lnTo>
                <a:lnTo>
                  <a:pt x="4370" y="3364"/>
                </a:lnTo>
                <a:lnTo>
                  <a:pt x="4391" y="3364"/>
                </a:lnTo>
                <a:lnTo>
                  <a:pt x="4391" y="3482"/>
                </a:lnTo>
                <a:lnTo>
                  <a:pt x="4437" y="3482"/>
                </a:lnTo>
                <a:lnTo>
                  <a:pt x="4437" y="3603"/>
                </a:lnTo>
                <a:lnTo>
                  <a:pt x="4497" y="3603"/>
                </a:lnTo>
                <a:lnTo>
                  <a:pt x="4497" y="3720"/>
                </a:lnTo>
                <a:lnTo>
                  <a:pt x="4710" y="3720"/>
                </a:lnTo>
                <a:lnTo>
                  <a:pt x="4710" y="3841"/>
                </a:lnTo>
                <a:lnTo>
                  <a:pt x="4743" y="3841"/>
                </a:lnTo>
                <a:lnTo>
                  <a:pt x="4743" y="3959"/>
                </a:lnTo>
                <a:lnTo>
                  <a:pt x="5090" y="3959"/>
                </a:lnTo>
                <a:lnTo>
                  <a:pt x="5163" y="3959"/>
                </a:lnTo>
                <a:lnTo>
                  <a:pt x="5163" y="4080"/>
                </a:lnTo>
                <a:lnTo>
                  <a:pt x="5443" y="4080"/>
                </a:lnTo>
                <a:lnTo>
                  <a:pt x="5576" y="4080"/>
                </a:lnTo>
                <a:lnTo>
                  <a:pt x="5576" y="4201"/>
                </a:lnTo>
                <a:lnTo>
                  <a:pt x="5603" y="4201"/>
                </a:lnTo>
                <a:lnTo>
                  <a:pt x="5603" y="4321"/>
                </a:lnTo>
                <a:lnTo>
                  <a:pt x="5737" y="4321"/>
                </a:lnTo>
                <a:lnTo>
                  <a:pt x="5737" y="4442"/>
                </a:lnTo>
                <a:lnTo>
                  <a:pt x="5783" y="4442"/>
                </a:lnTo>
                <a:lnTo>
                  <a:pt x="5923" y="4442"/>
                </a:lnTo>
                <a:lnTo>
                  <a:pt x="5936" y="4442"/>
                </a:lnTo>
                <a:lnTo>
                  <a:pt x="5976" y="4442"/>
                </a:lnTo>
                <a:lnTo>
                  <a:pt x="5976" y="4566"/>
                </a:lnTo>
                <a:lnTo>
                  <a:pt x="6309" y="4566"/>
                </a:lnTo>
                <a:lnTo>
                  <a:pt x="6309" y="4687"/>
                </a:lnTo>
                <a:lnTo>
                  <a:pt x="6336" y="4687"/>
                </a:lnTo>
                <a:lnTo>
                  <a:pt x="6336" y="4812"/>
                </a:lnTo>
                <a:lnTo>
                  <a:pt x="6542" y="4812"/>
                </a:lnTo>
                <a:lnTo>
                  <a:pt x="6542" y="4932"/>
                </a:lnTo>
                <a:lnTo>
                  <a:pt x="6589" y="4932"/>
                </a:lnTo>
                <a:lnTo>
                  <a:pt x="6843" y="4932"/>
                </a:lnTo>
                <a:lnTo>
                  <a:pt x="6843" y="5057"/>
                </a:lnTo>
                <a:lnTo>
                  <a:pt x="6876" y="5057"/>
                </a:lnTo>
                <a:lnTo>
                  <a:pt x="6876" y="5181"/>
                </a:lnTo>
                <a:lnTo>
                  <a:pt x="7009" y="5181"/>
                </a:lnTo>
                <a:lnTo>
                  <a:pt x="7009" y="5305"/>
                </a:lnTo>
                <a:lnTo>
                  <a:pt x="7102" y="5305"/>
                </a:lnTo>
                <a:lnTo>
                  <a:pt x="7109" y="5305"/>
                </a:lnTo>
                <a:lnTo>
                  <a:pt x="7109" y="5429"/>
                </a:lnTo>
                <a:lnTo>
                  <a:pt x="7262" y="5429"/>
                </a:lnTo>
                <a:lnTo>
                  <a:pt x="7262" y="5681"/>
                </a:lnTo>
                <a:lnTo>
                  <a:pt x="7329" y="5681"/>
                </a:lnTo>
                <a:lnTo>
                  <a:pt x="7462" y="5681"/>
                </a:lnTo>
                <a:lnTo>
                  <a:pt x="7462" y="5805"/>
                </a:lnTo>
                <a:lnTo>
                  <a:pt x="7516" y="5805"/>
                </a:lnTo>
                <a:lnTo>
                  <a:pt x="7516" y="5933"/>
                </a:lnTo>
                <a:lnTo>
                  <a:pt x="7582" y="5933"/>
                </a:lnTo>
                <a:lnTo>
                  <a:pt x="7582" y="6057"/>
                </a:lnTo>
                <a:lnTo>
                  <a:pt x="7682" y="6057"/>
                </a:lnTo>
                <a:lnTo>
                  <a:pt x="7682" y="6185"/>
                </a:lnTo>
                <a:lnTo>
                  <a:pt x="7782" y="6185"/>
                </a:lnTo>
                <a:lnTo>
                  <a:pt x="7782" y="6312"/>
                </a:lnTo>
                <a:lnTo>
                  <a:pt x="7788" y="6312"/>
                </a:lnTo>
                <a:lnTo>
                  <a:pt x="7788" y="6437"/>
                </a:lnTo>
                <a:lnTo>
                  <a:pt x="7875" y="6437"/>
                </a:lnTo>
                <a:lnTo>
                  <a:pt x="7875" y="6564"/>
                </a:lnTo>
                <a:lnTo>
                  <a:pt x="8088" y="6564"/>
                </a:lnTo>
                <a:lnTo>
                  <a:pt x="8155" y="6564"/>
                </a:lnTo>
                <a:lnTo>
                  <a:pt x="8281" y="6564"/>
                </a:lnTo>
                <a:lnTo>
                  <a:pt x="8281" y="6692"/>
                </a:lnTo>
                <a:lnTo>
                  <a:pt x="8381" y="6692"/>
                </a:lnTo>
                <a:lnTo>
                  <a:pt x="8381" y="6820"/>
                </a:lnTo>
                <a:lnTo>
                  <a:pt x="8402" y="6820"/>
                </a:lnTo>
                <a:lnTo>
                  <a:pt x="8402" y="6947"/>
                </a:lnTo>
                <a:lnTo>
                  <a:pt x="8528" y="6947"/>
                </a:lnTo>
                <a:lnTo>
                  <a:pt x="8528" y="7078"/>
                </a:lnTo>
                <a:lnTo>
                  <a:pt x="8668" y="7078"/>
                </a:lnTo>
                <a:lnTo>
                  <a:pt x="8668" y="7205"/>
                </a:lnTo>
                <a:lnTo>
                  <a:pt x="8722" y="7205"/>
                </a:lnTo>
                <a:lnTo>
                  <a:pt x="8722" y="7333"/>
                </a:lnTo>
                <a:lnTo>
                  <a:pt x="8881" y="7333"/>
                </a:lnTo>
                <a:lnTo>
                  <a:pt x="8995" y="7333"/>
                </a:lnTo>
                <a:lnTo>
                  <a:pt x="8995" y="7464"/>
                </a:lnTo>
                <a:lnTo>
                  <a:pt x="9067" y="7464"/>
                </a:lnTo>
                <a:lnTo>
                  <a:pt x="9067" y="7592"/>
                </a:lnTo>
                <a:lnTo>
                  <a:pt x="9088" y="7592"/>
                </a:lnTo>
                <a:lnTo>
                  <a:pt x="9088" y="7723"/>
                </a:lnTo>
                <a:lnTo>
                  <a:pt x="9135" y="7723"/>
                </a:lnTo>
                <a:lnTo>
                  <a:pt x="9188" y="7723"/>
                </a:lnTo>
                <a:lnTo>
                  <a:pt x="9188" y="7850"/>
                </a:lnTo>
                <a:lnTo>
                  <a:pt x="9268" y="7850"/>
                </a:lnTo>
                <a:lnTo>
                  <a:pt x="9268" y="7981"/>
                </a:lnTo>
                <a:lnTo>
                  <a:pt x="9315" y="7981"/>
                </a:lnTo>
                <a:lnTo>
                  <a:pt x="9315" y="8112"/>
                </a:lnTo>
                <a:lnTo>
                  <a:pt x="9341" y="8112"/>
                </a:lnTo>
                <a:lnTo>
                  <a:pt x="9387" y="8112"/>
                </a:lnTo>
                <a:lnTo>
                  <a:pt x="9581" y="8112"/>
                </a:lnTo>
                <a:lnTo>
                  <a:pt x="9581" y="8243"/>
                </a:lnTo>
                <a:lnTo>
                  <a:pt x="9588" y="8243"/>
                </a:lnTo>
                <a:lnTo>
                  <a:pt x="9667" y="8243"/>
                </a:lnTo>
                <a:lnTo>
                  <a:pt x="9667" y="8374"/>
                </a:lnTo>
                <a:lnTo>
                  <a:pt x="9681" y="8374"/>
                </a:lnTo>
                <a:lnTo>
                  <a:pt x="9681" y="8505"/>
                </a:lnTo>
                <a:lnTo>
                  <a:pt x="9781" y="8505"/>
                </a:lnTo>
                <a:lnTo>
                  <a:pt x="9781" y="8639"/>
                </a:lnTo>
                <a:lnTo>
                  <a:pt x="9921" y="8639"/>
                </a:lnTo>
                <a:lnTo>
                  <a:pt x="9921" y="8770"/>
                </a:lnTo>
                <a:lnTo>
                  <a:pt x="9940" y="8770"/>
                </a:lnTo>
                <a:lnTo>
                  <a:pt x="9940" y="8901"/>
                </a:lnTo>
                <a:lnTo>
                  <a:pt x="9974" y="8901"/>
                </a:lnTo>
                <a:lnTo>
                  <a:pt x="10001" y="8901"/>
                </a:lnTo>
                <a:lnTo>
                  <a:pt x="10001" y="9036"/>
                </a:lnTo>
                <a:lnTo>
                  <a:pt x="10120" y="9036"/>
                </a:lnTo>
                <a:lnTo>
                  <a:pt x="10120" y="9166"/>
                </a:lnTo>
                <a:lnTo>
                  <a:pt x="10134" y="9166"/>
                </a:lnTo>
                <a:lnTo>
                  <a:pt x="10134" y="9301"/>
                </a:lnTo>
                <a:lnTo>
                  <a:pt x="10167" y="9301"/>
                </a:lnTo>
                <a:lnTo>
                  <a:pt x="10167" y="9435"/>
                </a:lnTo>
                <a:lnTo>
                  <a:pt x="10181" y="9435"/>
                </a:lnTo>
                <a:lnTo>
                  <a:pt x="10214" y="9435"/>
                </a:lnTo>
                <a:lnTo>
                  <a:pt x="10214" y="9569"/>
                </a:lnTo>
                <a:lnTo>
                  <a:pt x="10227" y="9569"/>
                </a:lnTo>
                <a:lnTo>
                  <a:pt x="10227" y="9704"/>
                </a:lnTo>
                <a:lnTo>
                  <a:pt x="10461" y="9704"/>
                </a:lnTo>
                <a:lnTo>
                  <a:pt x="10461" y="9835"/>
                </a:lnTo>
                <a:lnTo>
                  <a:pt x="10467" y="9835"/>
                </a:lnTo>
                <a:lnTo>
                  <a:pt x="10467" y="9969"/>
                </a:lnTo>
                <a:lnTo>
                  <a:pt x="10540" y="9969"/>
                </a:lnTo>
                <a:lnTo>
                  <a:pt x="10580" y="9969"/>
                </a:lnTo>
                <a:lnTo>
                  <a:pt x="10633" y="9969"/>
                </a:lnTo>
                <a:lnTo>
                  <a:pt x="10654" y="9969"/>
                </a:lnTo>
                <a:lnTo>
                  <a:pt x="10654" y="10107"/>
                </a:lnTo>
                <a:lnTo>
                  <a:pt x="10667" y="10107"/>
                </a:lnTo>
                <a:lnTo>
                  <a:pt x="10673" y="10107"/>
                </a:lnTo>
                <a:lnTo>
                  <a:pt x="10840" y="10107"/>
                </a:lnTo>
                <a:lnTo>
                  <a:pt x="10840" y="10241"/>
                </a:lnTo>
                <a:lnTo>
                  <a:pt x="10980" y="10241"/>
                </a:lnTo>
                <a:lnTo>
                  <a:pt x="10993" y="10241"/>
                </a:lnTo>
                <a:lnTo>
                  <a:pt x="10993" y="10379"/>
                </a:lnTo>
                <a:lnTo>
                  <a:pt x="11046" y="10379"/>
                </a:lnTo>
                <a:lnTo>
                  <a:pt x="11046" y="10516"/>
                </a:lnTo>
                <a:lnTo>
                  <a:pt x="11053" y="10516"/>
                </a:lnTo>
                <a:lnTo>
                  <a:pt x="11139" y="10516"/>
                </a:lnTo>
                <a:lnTo>
                  <a:pt x="11139" y="10654"/>
                </a:lnTo>
                <a:lnTo>
                  <a:pt x="11160" y="10654"/>
                </a:lnTo>
                <a:lnTo>
                  <a:pt x="11200" y="10654"/>
                </a:lnTo>
                <a:lnTo>
                  <a:pt x="11200" y="10791"/>
                </a:lnTo>
                <a:lnTo>
                  <a:pt x="11220" y="10791"/>
                </a:lnTo>
                <a:lnTo>
                  <a:pt x="11240" y="10791"/>
                </a:lnTo>
                <a:lnTo>
                  <a:pt x="11240" y="10929"/>
                </a:lnTo>
                <a:lnTo>
                  <a:pt x="11260" y="10929"/>
                </a:lnTo>
                <a:lnTo>
                  <a:pt x="11306" y="10929"/>
                </a:lnTo>
                <a:lnTo>
                  <a:pt x="11306" y="11067"/>
                </a:lnTo>
                <a:lnTo>
                  <a:pt x="11353" y="11067"/>
                </a:lnTo>
                <a:lnTo>
                  <a:pt x="11353" y="11208"/>
                </a:lnTo>
                <a:lnTo>
                  <a:pt x="11380" y="11208"/>
                </a:lnTo>
                <a:lnTo>
                  <a:pt x="11380" y="11345"/>
                </a:lnTo>
                <a:lnTo>
                  <a:pt x="11413" y="11345"/>
                </a:lnTo>
                <a:lnTo>
                  <a:pt x="11413" y="11487"/>
                </a:lnTo>
                <a:lnTo>
                  <a:pt x="11433" y="11487"/>
                </a:lnTo>
                <a:lnTo>
                  <a:pt x="11433" y="11624"/>
                </a:lnTo>
                <a:lnTo>
                  <a:pt x="11499" y="11624"/>
                </a:lnTo>
                <a:lnTo>
                  <a:pt x="11499" y="11765"/>
                </a:lnTo>
                <a:lnTo>
                  <a:pt x="11527" y="11765"/>
                </a:lnTo>
                <a:lnTo>
                  <a:pt x="11527" y="11903"/>
                </a:lnTo>
                <a:lnTo>
                  <a:pt x="11546" y="11903"/>
                </a:lnTo>
                <a:lnTo>
                  <a:pt x="11580" y="11903"/>
                </a:lnTo>
                <a:lnTo>
                  <a:pt x="11580" y="12044"/>
                </a:lnTo>
                <a:lnTo>
                  <a:pt x="11586" y="12044"/>
                </a:lnTo>
                <a:lnTo>
                  <a:pt x="11599" y="12044"/>
                </a:lnTo>
                <a:lnTo>
                  <a:pt x="11660" y="12044"/>
                </a:lnTo>
                <a:lnTo>
                  <a:pt x="11666" y="12044"/>
                </a:lnTo>
                <a:lnTo>
                  <a:pt x="11700" y="12044"/>
                </a:lnTo>
                <a:lnTo>
                  <a:pt x="11746" y="12044"/>
                </a:lnTo>
                <a:lnTo>
                  <a:pt x="11760" y="12044"/>
                </a:lnTo>
                <a:lnTo>
                  <a:pt x="11773" y="12044"/>
                </a:lnTo>
                <a:lnTo>
                  <a:pt x="11793" y="12044"/>
                </a:lnTo>
                <a:lnTo>
                  <a:pt x="11800" y="12044"/>
                </a:lnTo>
                <a:lnTo>
                  <a:pt x="11819" y="12044"/>
                </a:lnTo>
                <a:lnTo>
                  <a:pt x="11826" y="12044"/>
                </a:lnTo>
                <a:lnTo>
                  <a:pt x="11833" y="12044"/>
                </a:lnTo>
                <a:lnTo>
                  <a:pt x="11859" y="12044"/>
                </a:lnTo>
                <a:lnTo>
                  <a:pt x="11866" y="12044"/>
                </a:lnTo>
                <a:lnTo>
                  <a:pt x="11872" y="12044"/>
                </a:lnTo>
                <a:lnTo>
                  <a:pt x="11879" y="12044"/>
                </a:lnTo>
                <a:lnTo>
                  <a:pt x="11886" y="12044"/>
                </a:lnTo>
                <a:lnTo>
                  <a:pt x="11900" y="12044"/>
                </a:lnTo>
                <a:lnTo>
                  <a:pt x="11906" y="12044"/>
                </a:lnTo>
                <a:lnTo>
                  <a:pt x="11906" y="12198"/>
                </a:lnTo>
                <a:lnTo>
                  <a:pt x="11913" y="12198"/>
                </a:lnTo>
                <a:lnTo>
                  <a:pt x="11919" y="12198"/>
                </a:lnTo>
                <a:lnTo>
                  <a:pt x="11926" y="12198"/>
                </a:lnTo>
                <a:lnTo>
                  <a:pt x="11940" y="12198"/>
                </a:lnTo>
                <a:lnTo>
                  <a:pt x="11946" y="12198"/>
                </a:lnTo>
                <a:lnTo>
                  <a:pt x="11946" y="12514"/>
                </a:lnTo>
                <a:lnTo>
                  <a:pt x="11973" y="12514"/>
                </a:lnTo>
                <a:lnTo>
                  <a:pt x="11999" y="12514"/>
                </a:lnTo>
                <a:lnTo>
                  <a:pt x="11999" y="12672"/>
                </a:lnTo>
                <a:lnTo>
                  <a:pt x="12006" y="12672"/>
                </a:lnTo>
                <a:lnTo>
                  <a:pt x="12012" y="12672"/>
                </a:lnTo>
                <a:lnTo>
                  <a:pt x="12033" y="12672"/>
                </a:lnTo>
                <a:lnTo>
                  <a:pt x="12052" y="12672"/>
                </a:lnTo>
                <a:lnTo>
                  <a:pt x="12066" y="12672"/>
                </a:lnTo>
                <a:lnTo>
                  <a:pt x="12079" y="12672"/>
                </a:lnTo>
                <a:lnTo>
                  <a:pt x="12093" y="12672"/>
                </a:lnTo>
                <a:lnTo>
                  <a:pt x="12099" y="12672"/>
                </a:lnTo>
                <a:lnTo>
                  <a:pt x="12099" y="12840"/>
                </a:lnTo>
                <a:lnTo>
                  <a:pt x="12152" y="12840"/>
                </a:lnTo>
                <a:lnTo>
                  <a:pt x="12173" y="12840"/>
                </a:lnTo>
                <a:lnTo>
                  <a:pt x="12173" y="13004"/>
                </a:lnTo>
                <a:lnTo>
                  <a:pt x="12192" y="13004"/>
                </a:lnTo>
                <a:lnTo>
                  <a:pt x="12199" y="13004"/>
                </a:lnTo>
                <a:lnTo>
                  <a:pt x="12199" y="13340"/>
                </a:lnTo>
                <a:lnTo>
                  <a:pt x="12213" y="13340"/>
                </a:lnTo>
                <a:lnTo>
                  <a:pt x="12246" y="13340"/>
                </a:lnTo>
                <a:lnTo>
                  <a:pt x="12292" y="13340"/>
                </a:lnTo>
                <a:lnTo>
                  <a:pt x="12306" y="13340"/>
                </a:lnTo>
                <a:lnTo>
                  <a:pt x="12313" y="13340"/>
                </a:lnTo>
                <a:lnTo>
                  <a:pt x="12366" y="13340"/>
                </a:lnTo>
                <a:lnTo>
                  <a:pt x="12366" y="13515"/>
                </a:lnTo>
                <a:lnTo>
                  <a:pt x="12393" y="13515"/>
                </a:lnTo>
                <a:lnTo>
                  <a:pt x="12512" y="13515"/>
                </a:lnTo>
                <a:lnTo>
                  <a:pt x="12519" y="13515"/>
                </a:lnTo>
                <a:lnTo>
                  <a:pt x="12519" y="13686"/>
                </a:lnTo>
                <a:lnTo>
                  <a:pt x="12666" y="13686"/>
                </a:lnTo>
                <a:lnTo>
                  <a:pt x="12686" y="13686"/>
                </a:lnTo>
                <a:lnTo>
                  <a:pt x="12686" y="13861"/>
                </a:lnTo>
                <a:lnTo>
                  <a:pt x="12739" y="13861"/>
                </a:lnTo>
                <a:lnTo>
                  <a:pt x="12839" y="13861"/>
                </a:lnTo>
                <a:lnTo>
                  <a:pt x="12839" y="14035"/>
                </a:lnTo>
                <a:lnTo>
                  <a:pt x="12972" y="14035"/>
                </a:lnTo>
                <a:lnTo>
                  <a:pt x="13025" y="14035"/>
                </a:lnTo>
                <a:lnTo>
                  <a:pt x="13032" y="14035"/>
                </a:lnTo>
                <a:lnTo>
                  <a:pt x="13132" y="14035"/>
                </a:lnTo>
                <a:lnTo>
                  <a:pt x="13272" y="14035"/>
                </a:lnTo>
                <a:lnTo>
                  <a:pt x="13272" y="14213"/>
                </a:lnTo>
                <a:lnTo>
                  <a:pt x="13319" y="14213"/>
                </a:lnTo>
                <a:lnTo>
                  <a:pt x="13332" y="14213"/>
                </a:lnTo>
                <a:lnTo>
                  <a:pt x="13585" y="14213"/>
                </a:lnTo>
                <a:lnTo>
                  <a:pt x="13585" y="14394"/>
                </a:lnTo>
                <a:lnTo>
                  <a:pt x="13612" y="14394"/>
                </a:lnTo>
                <a:lnTo>
                  <a:pt x="13779" y="14394"/>
                </a:lnTo>
                <a:lnTo>
                  <a:pt x="13792" y="14394"/>
                </a:lnTo>
                <a:lnTo>
                  <a:pt x="13865" y="14394"/>
                </a:lnTo>
                <a:lnTo>
                  <a:pt x="13965" y="14394"/>
                </a:lnTo>
                <a:lnTo>
                  <a:pt x="13965" y="14576"/>
                </a:lnTo>
                <a:lnTo>
                  <a:pt x="14018" y="14576"/>
                </a:lnTo>
                <a:lnTo>
                  <a:pt x="14018" y="14760"/>
                </a:lnTo>
                <a:lnTo>
                  <a:pt x="14065" y="14760"/>
                </a:lnTo>
                <a:lnTo>
                  <a:pt x="14092" y="14760"/>
                </a:lnTo>
                <a:lnTo>
                  <a:pt x="14111" y="14760"/>
                </a:lnTo>
                <a:lnTo>
                  <a:pt x="14124" y="14760"/>
                </a:lnTo>
                <a:lnTo>
                  <a:pt x="14124" y="14945"/>
                </a:lnTo>
                <a:lnTo>
                  <a:pt x="14158" y="14945"/>
                </a:lnTo>
                <a:lnTo>
                  <a:pt x="14171" y="14945"/>
                </a:lnTo>
                <a:lnTo>
                  <a:pt x="14185" y="14945"/>
                </a:lnTo>
                <a:lnTo>
                  <a:pt x="14205" y="14945"/>
                </a:lnTo>
                <a:lnTo>
                  <a:pt x="14225" y="14945"/>
                </a:lnTo>
                <a:lnTo>
                  <a:pt x="14225" y="15137"/>
                </a:lnTo>
                <a:lnTo>
                  <a:pt x="14238" y="15137"/>
                </a:lnTo>
                <a:lnTo>
                  <a:pt x="14245" y="15137"/>
                </a:lnTo>
                <a:lnTo>
                  <a:pt x="14251" y="15137"/>
                </a:lnTo>
                <a:lnTo>
                  <a:pt x="14258" y="15137"/>
                </a:lnTo>
                <a:lnTo>
                  <a:pt x="14278" y="15137"/>
                </a:lnTo>
                <a:lnTo>
                  <a:pt x="14278" y="15334"/>
                </a:lnTo>
                <a:lnTo>
                  <a:pt x="14291" y="15334"/>
                </a:lnTo>
                <a:lnTo>
                  <a:pt x="14298" y="15334"/>
                </a:lnTo>
                <a:lnTo>
                  <a:pt x="14304" y="15334"/>
                </a:lnTo>
                <a:lnTo>
                  <a:pt x="14325" y="15334"/>
                </a:lnTo>
                <a:lnTo>
                  <a:pt x="14331" y="15334"/>
                </a:lnTo>
                <a:lnTo>
                  <a:pt x="14345" y="15334"/>
                </a:lnTo>
                <a:lnTo>
                  <a:pt x="14351" y="15334"/>
                </a:lnTo>
                <a:lnTo>
                  <a:pt x="14358" y="15334"/>
                </a:lnTo>
                <a:lnTo>
                  <a:pt x="14372" y="15334"/>
                </a:lnTo>
                <a:lnTo>
                  <a:pt x="14378" y="15334"/>
                </a:lnTo>
                <a:lnTo>
                  <a:pt x="14385" y="15334"/>
                </a:lnTo>
                <a:lnTo>
                  <a:pt x="14418" y="15334"/>
                </a:lnTo>
                <a:lnTo>
                  <a:pt x="14438" y="15334"/>
                </a:lnTo>
                <a:lnTo>
                  <a:pt x="14471" y="15334"/>
                </a:lnTo>
                <a:lnTo>
                  <a:pt x="14478" y="15334"/>
                </a:lnTo>
                <a:lnTo>
                  <a:pt x="14491" y="15334"/>
                </a:lnTo>
                <a:lnTo>
                  <a:pt x="14531" y="15334"/>
                </a:lnTo>
                <a:lnTo>
                  <a:pt x="14578" y="15334"/>
                </a:lnTo>
                <a:lnTo>
                  <a:pt x="14578" y="15556"/>
                </a:lnTo>
                <a:lnTo>
                  <a:pt x="14584" y="15556"/>
                </a:lnTo>
                <a:lnTo>
                  <a:pt x="14611" y="15556"/>
                </a:lnTo>
                <a:lnTo>
                  <a:pt x="14718" y="15556"/>
                </a:lnTo>
                <a:lnTo>
                  <a:pt x="14731" y="15556"/>
                </a:lnTo>
                <a:lnTo>
                  <a:pt x="14738" y="15556"/>
                </a:lnTo>
                <a:lnTo>
                  <a:pt x="14751" y="15556"/>
                </a:lnTo>
                <a:lnTo>
                  <a:pt x="14764" y="15556"/>
                </a:lnTo>
                <a:lnTo>
                  <a:pt x="14764" y="15788"/>
                </a:lnTo>
                <a:lnTo>
                  <a:pt x="14771" y="15788"/>
                </a:lnTo>
                <a:lnTo>
                  <a:pt x="14811" y="15788"/>
                </a:lnTo>
                <a:lnTo>
                  <a:pt x="15011" y="15788"/>
                </a:lnTo>
                <a:lnTo>
                  <a:pt x="15037" y="15788"/>
                </a:lnTo>
                <a:lnTo>
                  <a:pt x="15037" y="16023"/>
                </a:lnTo>
                <a:lnTo>
                  <a:pt x="15097" y="16023"/>
                </a:lnTo>
                <a:lnTo>
                  <a:pt x="15097" y="16258"/>
                </a:lnTo>
                <a:lnTo>
                  <a:pt x="15144" y="16258"/>
                </a:lnTo>
                <a:lnTo>
                  <a:pt x="15331" y="16258"/>
                </a:lnTo>
                <a:lnTo>
                  <a:pt x="15497" y="16258"/>
                </a:lnTo>
                <a:lnTo>
                  <a:pt x="15651" y="16258"/>
                </a:lnTo>
                <a:lnTo>
                  <a:pt x="16064" y="16258"/>
                </a:lnTo>
                <a:lnTo>
                  <a:pt x="16064" y="16503"/>
                </a:lnTo>
                <a:lnTo>
                  <a:pt x="16130" y="16503"/>
                </a:lnTo>
                <a:lnTo>
                  <a:pt x="16130" y="16745"/>
                </a:lnTo>
                <a:lnTo>
                  <a:pt x="16204" y="16745"/>
                </a:lnTo>
                <a:lnTo>
                  <a:pt x="16250" y="16745"/>
                </a:lnTo>
                <a:lnTo>
                  <a:pt x="16257" y="16745"/>
                </a:lnTo>
                <a:lnTo>
                  <a:pt x="16304" y="16745"/>
                </a:lnTo>
                <a:lnTo>
                  <a:pt x="16370" y="16745"/>
                </a:lnTo>
                <a:lnTo>
                  <a:pt x="16390" y="16745"/>
                </a:lnTo>
                <a:lnTo>
                  <a:pt x="16423" y="16745"/>
                </a:lnTo>
                <a:lnTo>
                  <a:pt x="16437" y="16745"/>
                </a:lnTo>
                <a:lnTo>
                  <a:pt x="16444" y="16745"/>
                </a:lnTo>
                <a:lnTo>
                  <a:pt x="16444" y="17003"/>
                </a:lnTo>
                <a:lnTo>
                  <a:pt x="16470" y="17003"/>
                </a:lnTo>
                <a:lnTo>
                  <a:pt x="16503" y="17003"/>
                </a:lnTo>
                <a:lnTo>
                  <a:pt x="16503" y="17265"/>
                </a:lnTo>
                <a:lnTo>
                  <a:pt x="16516" y="17265"/>
                </a:lnTo>
                <a:lnTo>
                  <a:pt x="16523" y="17265"/>
                </a:lnTo>
                <a:lnTo>
                  <a:pt x="16537" y="17265"/>
                </a:lnTo>
                <a:lnTo>
                  <a:pt x="16577" y="17265"/>
                </a:lnTo>
                <a:lnTo>
                  <a:pt x="16617" y="17265"/>
                </a:lnTo>
                <a:lnTo>
                  <a:pt x="16643" y="17265"/>
                </a:lnTo>
                <a:lnTo>
                  <a:pt x="16650" y="17265"/>
                </a:lnTo>
                <a:lnTo>
                  <a:pt x="16677" y="17265"/>
                </a:lnTo>
                <a:lnTo>
                  <a:pt x="16683" y="17265"/>
                </a:lnTo>
                <a:lnTo>
                  <a:pt x="16696" y="17265"/>
                </a:lnTo>
                <a:lnTo>
                  <a:pt x="16717" y="17265"/>
                </a:lnTo>
                <a:lnTo>
                  <a:pt x="16723" y="17265"/>
                </a:lnTo>
                <a:lnTo>
                  <a:pt x="16763" y="17265"/>
                </a:lnTo>
                <a:lnTo>
                  <a:pt x="16770" y="17265"/>
                </a:lnTo>
                <a:lnTo>
                  <a:pt x="16777" y="17265"/>
                </a:lnTo>
                <a:lnTo>
                  <a:pt x="16897" y="17265"/>
                </a:lnTo>
                <a:lnTo>
                  <a:pt x="16929" y="17265"/>
                </a:lnTo>
                <a:lnTo>
                  <a:pt x="16956" y="17265"/>
                </a:lnTo>
                <a:lnTo>
                  <a:pt x="16963" y="17265"/>
                </a:lnTo>
                <a:lnTo>
                  <a:pt x="17010" y="17265"/>
                </a:lnTo>
                <a:lnTo>
                  <a:pt x="17056" y="17265"/>
                </a:lnTo>
                <a:lnTo>
                  <a:pt x="17076" y="17265"/>
                </a:lnTo>
                <a:lnTo>
                  <a:pt x="17190" y="17265"/>
                </a:lnTo>
                <a:lnTo>
                  <a:pt x="17243" y="17265"/>
                </a:lnTo>
                <a:lnTo>
                  <a:pt x="17270" y="17265"/>
                </a:lnTo>
                <a:lnTo>
                  <a:pt x="17270" y="17581"/>
                </a:lnTo>
                <a:lnTo>
                  <a:pt x="17336" y="17581"/>
                </a:lnTo>
                <a:lnTo>
                  <a:pt x="17336" y="17900"/>
                </a:lnTo>
                <a:lnTo>
                  <a:pt x="17423" y="17900"/>
                </a:lnTo>
                <a:lnTo>
                  <a:pt x="17456" y="17900"/>
                </a:lnTo>
                <a:lnTo>
                  <a:pt x="17456" y="18219"/>
                </a:lnTo>
                <a:lnTo>
                  <a:pt x="17509" y="18219"/>
                </a:lnTo>
                <a:lnTo>
                  <a:pt x="17636" y="18219"/>
                </a:lnTo>
                <a:lnTo>
                  <a:pt x="17636" y="18548"/>
                </a:lnTo>
                <a:lnTo>
                  <a:pt x="17796" y="18548"/>
                </a:lnTo>
                <a:lnTo>
                  <a:pt x="17982" y="18548"/>
                </a:lnTo>
                <a:lnTo>
                  <a:pt x="18062" y="18548"/>
                </a:lnTo>
                <a:lnTo>
                  <a:pt x="18062" y="18884"/>
                </a:lnTo>
                <a:lnTo>
                  <a:pt x="18122" y="18884"/>
                </a:lnTo>
                <a:lnTo>
                  <a:pt x="18122" y="19223"/>
                </a:lnTo>
                <a:lnTo>
                  <a:pt x="18262" y="19223"/>
                </a:lnTo>
                <a:lnTo>
                  <a:pt x="18262" y="19562"/>
                </a:lnTo>
                <a:lnTo>
                  <a:pt x="18269" y="19562"/>
                </a:lnTo>
                <a:lnTo>
                  <a:pt x="18269" y="19904"/>
                </a:lnTo>
                <a:lnTo>
                  <a:pt x="18355" y="19904"/>
                </a:lnTo>
                <a:lnTo>
                  <a:pt x="18395" y="19904"/>
                </a:lnTo>
                <a:lnTo>
                  <a:pt x="18395" y="20250"/>
                </a:lnTo>
                <a:lnTo>
                  <a:pt x="18422" y="20250"/>
                </a:lnTo>
                <a:lnTo>
                  <a:pt x="18429" y="20250"/>
                </a:lnTo>
                <a:lnTo>
                  <a:pt x="18509" y="20250"/>
                </a:lnTo>
                <a:lnTo>
                  <a:pt x="18682" y="20250"/>
                </a:lnTo>
                <a:lnTo>
                  <a:pt x="18715" y="20250"/>
                </a:lnTo>
                <a:lnTo>
                  <a:pt x="18802" y="20250"/>
                </a:lnTo>
                <a:lnTo>
                  <a:pt x="18822" y="20250"/>
                </a:lnTo>
                <a:lnTo>
                  <a:pt x="18882" y="20250"/>
                </a:lnTo>
                <a:lnTo>
                  <a:pt x="18935" y="20250"/>
                </a:lnTo>
                <a:lnTo>
                  <a:pt x="19029" y="20250"/>
                </a:lnTo>
                <a:lnTo>
                  <a:pt x="19042" y="20250"/>
                </a:lnTo>
                <a:lnTo>
                  <a:pt x="19048" y="20250"/>
                </a:lnTo>
                <a:lnTo>
                  <a:pt x="19095" y="20250"/>
                </a:lnTo>
                <a:lnTo>
                  <a:pt x="19109" y="20250"/>
                </a:lnTo>
                <a:lnTo>
                  <a:pt x="19128" y="20250"/>
                </a:lnTo>
                <a:lnTo>
                  <a:pt x="19175" y="20250"/>
                </a:lnTo>
                <a:lnTo>
                  <a:pt x="19175" y="20650"/>
                </a:lnTo>
                <a:lnTo>
                  <a:pt x="19188" y="20650"/>
                </a:lnTo>
                <a:lnTo>
                  <a:pt x="19228" y="20650"/>
                </a:lnTo>
                <a:lnTo>
                  <a:pt x="19235" y="20650"/>
                </a:lnTo>
                <a:lnTo>
                  <a:pt x="19388" y="20650"/>
                </a:lnTo>
                <a:lnTo>
                  <a:pt x="19429" y="20650"/>
                </a:lnTo>
                <a:lnTo>
                  <a:pt x="19435" y="20650"/>
                </a:lnTo>
                <a:lnTo>
                  <a:pt x="19475" y="20650"/>
                </a:lnTo>
                <a:lnTo>
                  <a:pt x="19575" y="20650"/>
                </a:lnTo>
                <a:lnTo>
                  <a:pt x="19702" y="20650"/>
                </a:lnTo>
                <a:lnTo>
                  <a:pt x="19921" y="20650"/>
                </a:lnTo>
                <a:lnTo>
                  <a:pt x="19935" y="20650"/>
                </a:lnTo>
                <a:lnTo>
                  <a:pt x="19948" y="20650"/>
                </a:lnTo>
                <a:lnTo>
                  <a:pt x="20141" y="20650"/>
                </a:lnTo>
                <a:lnTo>
                  <a:pt x="20348" y="20650"/>
                </a:lnTo>
                <a:lnTo>
                  <a:pt x="20348" y="21116"/>
                </a:lnTo>
                <a:lnTo>
                  <a:pt x="20528" y="21116"/>
                </a:lnTo>
                <a:lnTo>
                  <a:pt x="20787" y="21116"/>
                </a:lnTo>
                <a:lnTo>
                  <a:pt x="20887" y="21116"/>
                </a:lnTo>
                <a:lnTo>
                  <a:pt x="20887" y="21600"/>
                </a:lnTo>
                <a:lnTo>
                  <a:pt x="21014" y="21600"/>
                </a:lnTo>
                <a:lnTo>
                  <a:pt x="21107" y="21600"/>
                </a:lnTo>
                <a:lnTo>
                  <a:pt x="21194" y="21600"/>
                </a:lnTo>
                <a:lnTo>
                  <a:pt x="21347" y="21600"/>
                </a:lnTo>
                <a:lnTo>
                  <a:pt x="21393" y="21600"/>
                </a:lnTo>
                <a:lnTo>
                  <a:pt x="21440" y="21600"/>
                </a:lnTo>
                <a:lnTo>
                  <a:pt x="21487" y="21600"/>
                </a:lnTo>
                <a:lnTo>
                  <a:pt x="21507" y="21600"/>
                </a:lnTo>
                <a:lnTo>
                  <a:pt x="21567" y="21600"/>
                </a:lnTo>
                <a:lnTo>
                  <a:pt x="21573" y="21600"/>
                </a:lnTo>
                <a:lnTo>
                  <a:pt x="21580" y="21600"/>
                </a:lnTo>
                <a:lnTo>
                  <a:pt x="21587" y="21600"/>
                </a:lnTo>
                <a:lnTo>
                  <a:pt x="21600" y="21600"/>
                </a:lnTo>
              </a:path>
            </a:pathLst>
          </a:custGeom>
          <a:ln w="10922">
            <a:solidFill>
              <a:srgbClr val="A0C0CA">
                <a:alpha val="10000"/>
              </a:srgbClr>
            </a:solidFill>
            <a:miter lim="400000"/>
          </a:ln>
        </p:spPr>
        <p:txBody>
          <a:bodyPr lIns="67733" tIns="67733" rIns="67733" bIns="67733" anchor="ctr"/>
          <a:lstStyle/>
          <a:p>
            <a:pPr defTabSz="609585">
              <a:defRPr sz="1200"/>
            </a:pPr>
            <a:endParaRPr sz="1600"/>
          </a:p>
        </p:txBody>
      </p:sp>
      <p:sp>
        <p:nvSpPr>
          <p:cNvPr id="293" name="Shape"/>
          <p:cNvSpPr/>
          <p:nvPr/>
        </p:nvSpPr>
        <p:spPr>
          <a:xfrm>
            <a:off x="1360030" y="2242694"/>
            <a:ext cx="3931061" cy="1284853"/>
          </a:xfrm>
          <a:custGeom>
            <a:avLst/>
            <a:gdLst/>
            <a:ahLst/>
            <a:cxnLst>
              <a:cxn ang="0">
                <a:pos x="wd2" y="hd2"/>
              </a:cxn>
              <a:cxn ang="5400000">
                <a:pos x="wd2" y="hd2"/>
              </a:cxn>
              <a:cxn ang="10800000">
                <a:pos x="wd2" y="hd2"/>
              </a:cxn>
              <a:cxn ang="16200000">
                <a:pos x="wd2" y="hd2"/>
              </a:cxn>
            </a:cxnLst>
            <a:rect l="0" t="0" r="r" b="b"/>
            <a:pathLst>
              <a:path w="21600" h="21600" extrusionOk="0">
                <a:moveTo>
                  <a:pt x="0" y="1410"/>
                </a:moveTo>
                <a:lnTo>
                  <a:pt x="0" y="1410"/>
                </a:lnTo>
                <a:lnTo>
                  <a:pt x="76" y="1410"/>
                </a:lnTo>
                <a:lnTo>
                  <a:pt x="712" y="1410"/>
                </a:lnTo>
                <a:lnTo>
                  <a:pt x="712" y="1599"/>
                </a:lnTo>
                <a:lnTo>
                  <a:pt x="1106" y="1599"/>
                </a:lnTo>
                <a:lnTo>
                  <a:pt x="1106" y="1865"/>
                </a:lnTo>
                <a:lnTo>
                  <a:pt x="1113" y="1865"/>
                </a:lnTo>
                <a:lnTo>
                  <a:pt x="1452" y="1865"/>
                </a:lnTo>
                <a:lnTo>
                  <a:pt x="1500" y="1865"/>
                </a:lnTo>
                <a:lnTo>
                  <a:pt x="1500" y="2143"/>
                </a:lnTo>
                <a:lnTo>
                  <a:pt x="1548" y="2143"/>
                </a:lnTo>
                <a:lnTo>
                  <a:pt x="1548" y="2421"/>
                </a:lnTo>
                <a:lnTo>
                  <a:pt x="2219" y="2421"/>
                </a:lnTo>
                <a:lnTo>
                  <a:pt x="2391" y="2421"/>
                </a:lnTo>
                <a:lnTo>
                  <a:pt x="2391" y="2699"/>
                </a:lnTo>
                <a:lnTo>
                  <a:pt x="3794" y="2699"/>
                </a:lnTo>
                <a:lnTo>
                  <a:pt x="3794" y="2972"/>
                </a:lnTo>
                <a:lnTo>
                  <a:pt x="3837" y="2972"/>
                </a:lnTo>
                <a:lnTo>
                  <a:pt x="3837" y="3240"/>
                </a:lnTo>
                <a:lnTo>
                  <a:pt x="3967" y="3240"/>
                </a:lnTo>
                <a:lnTo>
                  <a:pt x="5026" y="3240"/>
                </a:lnTo>
                <a:lnTo>
                  <a:pt x="5026" y="3508"/>
                </a:lnTo>
                <a:lnTo>
                  <a:pt x="5336" y="3508"/>
                </a:lnTo>
                <a:lnTo>
                  <a:pt x="5336" y="3774"/>
                </a:lnTo>
                <a:lnTo>
                  <a:pt x="5392" y="3774"/>
                </a:lnTo>
                <a:lnTo>
                  <a:pt x="5392" y="4035"/>
                </a:lnTo>
                <a:lnTo>
                  <a:pt x="5399" y="4035"/>
                </a:lnTo>
                <a:lnTo>
                  <a:pt x="5399" y="4295"/>
                </a:lnTo>
                <a:lnTo>
                  <a:pt x="5551" y="4295"/>
                </a:lnTo>
                <a:lnTo>
                  <a:pt x="5551" y="4553"/>
                </a:lnTo>
                <a:lnTo>
                  <a:pt x="5792" y="4553"/>
                </a:lnTo>
                <a:lnTo>
                  <a:pt x="5827" y="4553"/>
                </a:lnTo>
                <a:lnTo>
                  <a:pt x="5827" y="4809"/>
                </a:lnTo>
                <a:lnTo>
                  <a:pt x="5938" y="4809"/>
                </a:lnTo>
                <a:lnTo>
                  <a:pt x="5938" y="5065"/>
                </a:lnTo>
                <a:lnTo>
                  <a:pt x="5979" y="5065"/>
                </a:lnTo>
                <a:lnTo>
                  <a:pt x="6020" y="5065"/>
                </a:lnTo>
                <a:lnTo>
                  <a:pt x="6020" y="5321"/>
                </a:lnTo>
                <a:lnTo>
                  <a:pt x="6193" y="5321"/>
                </a:lnTo>
                <a:lnTo>
                  <a:pt x="6193" y="5574"/>
                </a:lnTo>
                <a:lnTo>
                  <a:pt x="6256" y="5574"/>
                </a:lnTo>
                <a:lnTo>
                  <a:pt x="6843" y="5574"/>
                </a:lnTo>
                <a:lnTo>
                  <a:pt x="6843" y="5827"/>
                </a:lnTo>
                <a:lnTo>
                  <a:pt x="7023" y="5827"/>
                </a:lnTo>
                <a:lnTo>
                  <a:pt x="7023" y="6078"/>
                </a:lnTo>
                <a:lnTo>
                  <a:pt x="7105" y="6078"/>
                </a:lnTo>
                <a:lnTo>
                  <a:pt x="7105" y="6329"/>
                </a:lnTo>
                <a:lnTo>
                  <a:pt x="7541" y="6329"/>
                </a:lnTo>
                <a:lnTo>
                  <a:pt x="7541" y="6579"/>
                </a:lnTo>
                <a:lnTo>
                  <a:pt x="7631" y="6579"/>
                </a:lnTo>
                <a:lnTo>
                  <a:pt x="7631" y="6828"/>
                </a:lnTo>
                <a:lnTo>
                  <a:pt x="7873" y="6828"/>
                </a:lnTo>
                <a:lnTo>
                  <a:pt x="8046" y="6828"/>
                </a:lnTo>
                <a:lnTo>
                  <a:pt x="8046" y="7076"/>
                </a:lnTo>
                <a:lnTo>
                  <a:pt x="8612" y="7076"/>
                </a:lnTo>
                <a:lnTo>
                  <a:pt x="8626" y="7076"/>
                </a:lnTo>
                <a:lnTo>
                  <a:pt x="8626" y="7327"/>
                </a:lnTo>
                <a:lnTo>
                  <a:pt x="8882" y="7327"/>
                </a:lnTo>
                <a:lnTo>
                  <a:pt x="8882" y="7577"/>
                </a:lnTo>
                <a:lnTo>
                  <a:pt x="9020" y="7577"/>
                </a:lnTo>
                <a:lnTo>
                  <a:pt x="9131" y="7577"/>
                </a:lnTo>
                <a:lnTo>
                  <a:pt x="9131" y="7828"/>
                </a:lnTo>
                <a:lnTo>
                  <a:pt x="9269" y="7828"/>
                </a:lnTo>
                <a:lnTo>
                  <a:pt x="9339" y="7828"/>
                </a:lnTo>
                <a:lnTo>
                  <a:pt x="9339" y="8079"/>
                </a:lnTo>
                <a:lnTo>
                  <a:pt x="9490" y="8079"/>
                </a:lnTo>
                <a:lnTo>
                  <a:pt x="9504" y="8079"/>
                </a:lnTo>
                <a:lnTo>
                  <a:pt x="9504" y="8330"/>
                </a:lnTo>
                <a:lnTo>
                  <a:pt x="9628" y="8330"/>
                </a:lnTo>
                <a:lnTo>
                  <a:pt x="9628" y="8580"/>
                </a:lnTo>
                <a:lnTo>
                  <a:pt x="9656" y="8580"/>
                </a:lnTo>
                <a:lnTo>
                  <a:pt x="9898" y="8580"/>
                </a:lnTo>
                <a:lnTo>
                  <a:pt x="9898" y="8831"/>
                </a:lnTo>
                <a:lnTo>
                  <a:pt x="9974" y="8831"/>
                </a:lnTo>
                <a:lnTo>
                  <a:pt x="9974" y="9082"/>
                </a:lnTo>
                <a:lnTo>
                  <a:pt x="10278" y="9082"/>
                </a:lnTo>
                <a:lnTo>
                  <a:pt x="10320" y="9082"/>
                </a:lnTo>
                <a:lnTo>
                  <a:pt x="10320" y="9333"/>
                </a:lnTo>
                <a:lnTo>
                  <a:pt x="10659" y="9333"/>
                </a:lnTo>
                <a:lnTo>
                  <a:pt x="10665" y="9333"/>
                </a:lnTo>
                <a:lnTo>
                  <a:pt x="10665" y="9586"/>
                </a:lnTo>
                <a:lnTo>
                  <a:pt x="10686" y="9586"/>
                </a:lnTo>
                <a:lnTo>
                  <a:pt x="10686" y="9837"/>
                </a:lnTo>
                <a:lnTo>
                  <a:pt x="10693" y="9837"/>
                </a:lnTo>
                <a:lnTo>
                  <a:pt x="10762" y="9837"/>
                </a:lnTo>
                <a:lnTo>
                  <a:pt x="10887" y="9837"/>
                </a:lnTo>
                <a:lnTo>
                  <a:pt x="10887" y="10090"/>
                </a:lnTo>
                <a:lnTo>
                  <a:pt x="10949" y="10090"/>
                </a:lnTo>
                <a:lnTo>
                  <a:pt x="10949" y="10343"/>
                </a:lnTo>
                <a:lnTo>
                  <a:pt x="10962" y="10343"/>
                </a:lnTo>
                <a:lnTo>
                  <a:pt x="11046" y="10343"/>
                </a:lnTo>
                <a:lnTo>
                  <a:pt x="11046" y="10599"/>
                </a:lnTo>
                <a:lnTo>
                  <a:pt x="11156" y="10599"/>
                </a:lnTo>
                <a:lnTo>
                  <a:pt x="11156" y="10852"/>
                </a:lnTo>
                <a:lnTo>
                  <a:pt x="11246" y="10852"/>
                </a:lnTo>
                <a:lnTo>
                  <a:pt x="11288" y="10852"/>
                </a:lnTo>
                <a:lnTo>
                  <a:pt x="11288" y="11105"/>
                </a:lnTo>
                <a:lnTo>
                  <a:pt x="11433" y="11105"/>
                </a:lnTo>
                <a:lnTo>
                  <a:pt x="11481" y="11105"/>
                </a:lnTo>
                <a:lnTo>
                  <a:pt x="11508" y="11105"/>
                </a:lnTo>
                <a:lnTo>
                  <a:pt x="11522" y="11105"/>
                </a:lnTo>
                <a:lnTo>
                  <a:pt x="11536" y="11105"/>
                </a:lnTo>
                <a:lnTo>
                  <a:pt x="11543" y="11105"/>
                </a:lnTo>
                <a:lnTo>
                  <a:pt x="11550" y="11105"/>
                </a:lnTo>
                <a:lnTo>
                  <a:pt x="11577" y="11105"/>
                </a:lnTo>
                <a:lnTo>
                  <a:pt x="11585" y="11105"/>
                </a:lnTo>
                <a:lnTo>
                  <a:pt x="11591" y="11105"/>
                </a:lnTo>
                <a:lnTo>
                  <a:pt x="11599" y="11105"/>
                </a:lnTo>
                <a:lnTo>
                  <a:pt x="11605" y="11105"/>
                </a:lnTo>
                <a:lnTo>
                  <a:pt x="11675" y="11105"/>
                </a:lnTo>
                <a:lnTo>
                  <a:pt x="11681" y="11105"/>
                </a:lnTo>
                <a:lnTo>
                  <a:pt x="11730" y="11105"/>
                </a:lnTo>
                <a:lnTo>
                  <a:pt x="11736" y="11105"/>
                </a:lnTo>
                <a:lnTo>
                  <a:pt x="11736" y="11411"/>
                </a:lnTo>
                <a:lnTo>
                  <a:pt x="11758" y="11411"/>
                </a:lnTo>
                <a:lnTo>
                  <a:pt x="11792" y="11411"/>
                </a:lnTo>
                <a:lnTo>
                  <a:pt x="11805" y="11411"/>
                </a:lnTo>
                <a:lnTo>
                  <a:pt x="11834" y="11411"/>
                </a:lnTo>
                <a:lnTo>
                  <a:pt x="12214" y="11411"/>
                </a:lnTo>
                <a:lnTo>
                  <a:pt x="12241" y="11411"/>
                </a:lnTo>
                <a:lnTo>
                  <a:pt x="12262" y="11411"/>
                </a:lnTo>
                <a:lnTo>
                  <a:pt x="12310" y="11411"/>
                </a:lnTo>
                <a:lnTo>
                  <a:pt x="12373" y="11411"/>
                </a:lnTo>
                <a:lnTo>
                  <a:pt x="12656" y="11411"/>
                </a:lnTo>
                <a:lnTo>
                  <a:pt x="12697" y="11411"/>
                </a:lnTo>
                <a:lnTo>
                  <a:pt x="12697" y="11746"/>
                </a:lnTo>
                <a:lnTo>
                  <a:pt x="12760" y="11746"/>
                </a:lnTo>
                <a:lnTo>
                  <a:pt x="12801" y="11746"/>
                </a:lnTo>
                <a:lnTo>
                  <a:pt x="12808" y="11746"/>
                </a:lnTo>
                <a:lnTo>
                  <a:pt x="12808" y="12084"/>
                </a:lnTo>
                <a:lnTo>
                  <a:pt x="13029" y="12084"/>
                </a:lnTo>
                <a:lnTo>
                  <a:pt x="13029" y="12419"/>
                </a:lnTo>
                <a:lnTo>
                  <a:pt x="13251" y="12419"/>
                </a:lnTo>
                <a:lnTo>
                  <a:pt x="13347" y="12419"/>
                </a:lnTo>
                <a:lnTo>
                  <a:pt x="13347" y="12754"/>
                </a:lnTo>
                <a:lnTo>
                  <a:pt x="13389" y="12754"/>
                </a:lnTo>
                <a:lnTo>
                  <a:pt x="13416" y="12754"/>
                </a:lnTo>
                <a:lnTo>
                  <a:pt x="13416" y="13094"/>
                </a:lnTo>
                <a:lnTo>
                  <a:pt x="13506" y="13094"/>
                </a:lnTo>
                <a:lnTo>
                  <a:pt x="13506" y="13429"/>
                </a:lnTo>
                <a:lnTo>
                  <a:pt x="13852" y="13429"/>
                </a:lnTo>
                <a:lnTo>
                  <a:pt x="13866" y="13429"/>
                </a:lnTo>
                <a:lnTo>
                  <a:pt x="13866" y="13769"/>
                </a:lnTo>
                <a:lnTo>
                  <a:pt x="13921" y="13769"/>
                </a:lnTo>
                <a:lnTo>
                  <a:pt x="13956" y="13769"/>
                </a:lnTo>
                <a:lnTo>
                  <a:pt x="13970" y="13769"/>
                </a:lnTo>
                <a:lnTo>
                  <a:pt x="13976" y="13769"/>
                </a:lnTo>
                <a:lnTo>
                  <a:pt x="13997" y="13769"/>
                </a:lnTo>
                <a:lnTo>
                  <a:pt x="14011" y="13769"/>
                </a:lnTo>
                <a:lnTo>
                  <a:pt x="14025" y="13769"/>
                </a:lnTo>
                <a:lnTo>
                  <a:pt x="14052" y="13769"/>
                </a:lnTo>
                <a:lnTo>
                  <a:pt x="14052" y="14144"/>
                </a:lnTo>
                <a:lnTo>
                  <a:pt x="14059" y="14144"/>
                </a:lnTo>
                <a:lnTo>
                  <a:pt x="14059" y="14532"/>
                </a:lnTo>
                <a:lnTo>
                  <a:pt x="14080" y="14532"/>
                </a:lnTo>
                <a:lnTo>
                  <a:pt x="14080" y="14921"/>
                </a:lnTo>
                <a:lnTo>
                  <a:pt x="14094" y="14921"/>
                </a:lnTo>
                <a:lnTo>
                  <a:pt x="14100" y="14921"/>
                </a:lnTo>
                <a:lnTo>
                  <a:pt x="14121" y="14921"/>
                </a:lnTo>
                <a:lnTo>
                  <a:pt x="14142" y="14921"/>
                </a:lnTo>
                <a:lnTo>
                  <a:pt x="14142" y="15339"/>
                </a:lnTo>
                <a:lnTo>
                  <a:pt x="14149" y="15339"/>
                </a:lnTo>
                <a:lnTo>
                  <a:pt x="14156" y="15339"/>
                </a:lnTo>
                <a:lnTo>
                  <a:pt x="14204" y="15339"/>
                </a:lnTo>
                <a:lnTo>
                  <a:pt x="14384" y="15339"/>
                </a:lnTo>
                <a:lnTo>
                  <a:pt x="14577" y="15339"/>
                </a:lnTo>
                <a:lnTo>
                  <a:pt x="14599" y="15339"/>
                </a:lnTo>
                <a:lnTo>
                  <a:pt x="14681" y="15339"/>
                </a:lnTo>
                <a:lnTo>
                  <a:pt x="14681" y="15788"/>
                </a:lnTo>
                <a:lnTo>
                  <a:pt x="14744" y="15788"/>
                </a:lnTo>
                <a:lnTo>
                  <a:pt x="14758" y="15788"/>
                </a:lnTo>
                <a:lnTo>
                  <a:pt x="14930" y="15788"/>
                </a:lnTo>
                <a:lnTo>
                  <a:pt x="14930" y="16247"/>
                </a:lnTo>
                <a:lnTo>
                  <a:pt x="14958" y="16247"/>
                </a:lnTo>
                <a:lnTo>
                  <a:pt x="15020" y="16247"/>
                </a:lnTo>
                <a:lnTo>
                  <a:pt x="15027" y="16247"/>
                </a:lnTo>
                <a:lnTo>
                  <a:pt x="15055" y="16247"/>
                </a:lnTo>
                <a:lnTo>
                  <a:pt x="15055" y="16731"/>
                </a:lnTo>
                <a:lnTo>
                  <a:pt x="15172" y="16731"/>
                </a:lnTo>
                <a:lnTo>
                  <a:pt x="15317" y="16731"/>
                </a:lnTo>
                <a:lnTo>
                  <a:pt x="15434" y="16731"/>
                </a:lnTo>
                <a:lnTo>
                  <a:pt x="15483" y="16731"/>
                </a:lnTo>
                <a:lnTo>
                  <a:pt x="15601" y="16731"/>
                </a:lnTo>
                <a:lnTo>
                  <a:pt x="15601" y="17245"/>
                </a:lnTo>
                <a:lnTo>
                  <a:pt x="15697" y="17245"/>
                </a:lnTo>
                <a:lnTo>
                  <a:pt x="16036" y="17245"/>
                </a:lnTo>
                <a:lnTo>
                  <a:pt x="16043" y="17245"/>
                </a:lnTo>
                <a:lnTo>
                  <a:pt x="16071" y="17245"/>
                </a:lnTo>
                <a:lnTo>
                  <a:pt x="16071" y="17779"/>
                </a:lnTo>
                <a:lnTo>
                  <a:pt x="16174" y="17779"/>
                </a:lnTo>
                <a:lnTo>
                  <a:pt x="16216" y="17779"/>
                </a:lnTo>
                <a:lnTo>
                  <a:pt x="16230" y="17779"/>
                </a:lnTo>
                <a:lnTo>
                  <a:pt x="16271" y="17779"/>
                </a:lnTo>
                <a:lnTo>
                  <a:pt x="16285" y="17779"/>
                </a:lnTo>
                <a:lnTo>
                  <a:pt x="16361" y="17779"/>
                </a:lnTo>
                <a:lnTo>
                  <a:pt x="16381" y="17779"/>
                </a:lnTo>
                <a:lnTo>
                  <a:pt x="16409" y="17779"/>
                </a:lnTo>
                <a:lnTo>
                  <a:pt x="16437" y="17779"/>
                </a:lnTo>
                <a:lnTo>
                  <a:pt x="16471" y="17779"/>
                </a:lnTo>
                <a:lnTo>
                  <a:pt x="16471" y="18424"/>
                </a:lnTo>
                <a:lnTo>
                  <a:pt x="16485" y="18424"/>
                </a:lnTo>
                <a:lnTo>
                  <a:pt x="16582" y="18424"/>
                </a:lnTo>
                <a:lnTo>
                  <a:pt x="16658" y="18424"/>
                </a:lnTo>
                <a:lnTo>
                  <a:pt x="16665" y="18424"/>
                </a:lnTo>
                <a:lnTo>
                  <a:pt x="17052" y="18424"/>
                </a:lnTo>
                <a:lnTo>
                  <a:pt x="17446" y="18424"/>
                </a:lnTo>
                <a:lnTo>
                  <a:pt x="17446" y="19177"/>
                </a:lnTo>
                <a:lnTo>
                  <a:pt x="18026" y="19177"/>
                </a:lnTo>
                <a:lnTo>
                  <a:pt x="18026" y="19912"/>
                </a:lnTo>
                <a:lnTo>
                  <a:pt x="18055" y="19912"/>
                </a:lnTo>
                <a:lnTo>
                  <a:pt x="18055" y="20634"/>
                </a:lnTo>
                <a:lnTo>
                  <a:pt x="18116" y="20634"/>
                </a:lnTo>
                <a:lnTo>
                  <a:pt x="18503" y="20634"/>
                </a:lnTo>
                <a:lnTo>
                  <a:pt x="18642" y="20634"/>
                </a:lnTo>
                <a:lnTo>
                  <a:pt x="18884" y="20634"/>
                </a:lnTo>
                <a:lnTo>
                  <a:pt x="18939" y="20634"/>
                </a:lnTo>
                <a:lnTo>
                  <a:pt x="18994" y="20634"/>
                </a:lnTo>
                <a:lnTo>
                  <a:pt x="19146" y="20634"/>
                </a:lnTo>
                <a:lnTo>
                  <a:pt x="19271" y="20634"/>
                </a:lnTo>
                <a:lnTo>
                  <a:pt x="19326" y="20634"/>
                </a:lnTo>
                <a:lnTo>
                  <a:pt x="19423" y="20634"/>
                </a:lnTo>
                <a:lnTo>
                  <a:pt x="19444" y="20634"/>
                </a:lnTo>
                <a:lnTo>
                  <a:pt x="19444" y="21600"/>
                </a:lnTo>
                <a:lnTo>
                  <a:pt x="19458" y="21600"/>
                </a:lnTo>
                <a:lnTo>
                  <a:pt x="19541" y="21600"/>
                </a:lnTo>
                <a:lnTo>
                  <a:pt x="19554" y="21600"/>
                </a:lnTo>
                <a:lnTo>
                  <a:pt x="19686" y="21600"/>
                </a:lnTo>
                <a:lnTo>
                  <a:pt x="19975" y="21600"/>
                </a:lnTo>
                <a:lnTo>
                  <a:pt x="20460" y="21600"/>
                </a:lnTo>
                <a:lnTo>
                  <a:pt x="20660" y="21600"/>
                </a:lnTo>
                <a:lnTo>
                  <a:pt x="20722" y="21600"/>
                </a:lnTo>
                <a:lnTo>
                  <a:pt x="20867" y="21600"/>
                </a:lnTo>
                <a:lnTo>
                  <a:pt x="21310" y="21600"/>
                </a:lnTo>
                <a:lnTo>
                  <a:pt x="21469" y="21600"/>
                </a:lnTo>
                <a:lnTo>
                  <a:pt x="21482" y="21600"/>
                </a:lnTo>
                <a:lnTo>
                  <a:pt x="21496" y="21600"/>
                </a:lnTo>
                <a:lnTo>
                  <a:pt x="21503" y="21600"/>
                </a:lnTo>
                <a:lnTo>
                  <a:pt x="21600" y="21600"/>
                </a:lnTo>
                <a:lnTo>
                  <a:pt x="21600" y="13683"/>
                </a:lnTo>
                <a:lnTo>
                  <a:pt x="21503" y="13683"/>
                </a:lnTo>
                <a:lnTo>
                  <a:pt x="21496" y="13683"/>
                </a:lnTo>
                <a:lnTo>
                  <a:pt x="21482" y="13683"/>
                </a:lnTo>
                <a:lnTo>
                  <a:pt x="21469" y="13683"/>
                </a:lnTo>
                <a:lnTo>
                  <a:pt x="21310" y="13683"/>
                </a:lnTo>
                <a:lnTo>
                  <a:pt x="20867" y="13683"/>
                </a:lnTo>
                <a:lnTo>
                  <a:pt x="20722" y="13683"/>
                </a:lnTo>
                <a:lnTo>
                  <a:pt x="20660" y="13683"/>
                </a:lnTo>
                <a:lnTo>
                  <a:pt x="20460" y="13683"/>
                </a:lnTo>
                <a:lnTo>
                  <a:pt x="19975" y="13683"/>
                </a:lnTo>
                <a:lnTo>
                  <a:pt x="19686" y="13683"/>
                </a:lnTo>
                <a:lnTo>
                  <a:pt x="19554" y="13683"/>
                </a:lnTo>
                <a:lnTo>
                  <a:pt x="19541" y="13683"/>
                </a:lnTo>
                <a:lnTo>
                  <a:pt x="19458" y="13683"/>
                </a:lnTo>
                <a:lnTo>
                  <a:pt x="19444" y="13683"/>
                </a:lnTo>
                <a:lnTo>
                  <a:pt x="19444" y="13094"/>
                </a:lnTo>
                <a:lnTo>
                  <a:pt x="19423" y="13094"/>
                </a:lnTo>
                <a:lnTo>
                  <a:pt x="19326" y="13094"/>
                </a:lnTo>
                <a:lnTo>
                  <a:pt x="19271" y="13094"/>
                </a:lnTo>
                <a:lnTo>
                  <a:pt x="19146" y="13094"/>
                </a:lnTo>
                <a:lnTo>
                  <a:pt x="18994" y="13094"/>
                </a:lnTo>
                <a:lnTo>
                  <a:pt x="18939" y="13094"/>
                </a:lnTo>
                <a:lnTo>
                  <a:pt x="18884" y="13094"/>
                </a:lnTo>
                <a:lnTo>
                  <a:pt x="18642" y="13094"/>
                </a:lnTo>
                <a:lnTo>
                  <a:pt x="18503" y="13094"/>
                </a:lnTo>
                <a:lnTo>
                  <a:pt x="18116" y="13094"/>
                </a:lnTo>
                <a:lnTo>
                  <a:pt x="18055" y="13094"/>
                </a:lnTo>
                <a:lnTo>
                  <a:pt x="18055" y="12598"/>
                </a:lnTo>
                <a:lnTo>
                  <a:pt x="18026" y="12598"/>
                </a:lnTo>
                <a:lnTo>
                  <a:pt x="18026" y="12111"/>
                </a:lnTo>
                <a:lnTo>
                  <a:pt x="17446" y="12111"/>
                </a:lnTo>
                <a:lnTo>
                  <a:pt x="17446" y="11632"/>
                </a:lnTo>
                <a:lnTo>
                  <a:pt x="17052" y="11632"/>
                </a:lnTo>
                <a:lnTo>
                  <a:pt x="16665" y="11632"/>
                </a:lnTo>
                <a:lnTo>
                  <a:pt x="16658" y="11632"/>
                </a:lnTo>
                <a:lnTo>
                  <a:pt x="16582" y="11632"/>
                </a:lnTo>
                <a:lnTo>
                  <a:pt x="16485" y="11632"/>
                </a:lnTo>
                <a:lnTo>
                  <a:pt x="16471" y="11632"/>
                </a:lnTo>
                <a:lnTo>
                  <a:pt x="16471" y="11197"/>
                </a:lnTo>
                <a:lnTo>
                  <a:pt x="16437" y="11197"/>
                </a:lnTo>
                <a:lnTo>
                  <a:pt x="16409" y="11197"/>
                </a:lnTo>
                <a:lnTo>
                  <a:pt x="16381" y="11197"/>
                </a:lnTo>
                <a:lnTo>
                  <a:pt x="16361" y="11197"/>
                </a:lnTo>
                <a:lnTo>
                  <a:pt x="16285" y="11197"/>
                </a:lnTo>
                <a:lnTo>
                  <a:pt x="16271" y="11197"/>
                </a:lnTo>
                <a:lnTo>
                  <a:pt x="16230" y="11197"/>
                </a:lnTo>
                <a:lnTo>
                  <a:pt x="16216" y="11197"/>
                </a:lnTo>
                <a:lnTo>
                  <a:pt x="16174" y="11197"/>
                </a:lnTo>
                <a:lnTo>
                  <a:pt x="16071" y="11197"/>
                </a:lnTo>
                <a:lnTo>
                  <a:pt x="16071" y="10815"/>
                </a:lnTo>
                <a:lnTo>
                  <a:pt x="16043" y="10815"/>
                </a:lnTo>
                <a:lnTo>
                  <a:pt x="16036" y="10815"/>
                </a:lnTo>
                <a:lnTo>
                  <a:pt x="15697" y="10815"/>
                </a:lnTo>
                <a:lnTo>
                  <a:pt x="15601" y="10815"/>
                </a:lnTo>
                <a:lnTo>
                  <a:pt x="15601" y="10447"/>
                </a:lnTo>
                <a:lnTo>
                  <a:pt x="15483" y="10447"/>
                </a:lnTo>
                <a:lnTo>
                  <a:pt x="15434" y="10447"/>
                </a:lnTo>
                <a:lnTo>
                  <a:pt x="15317" y="10447"/>
                </a:lnTo>
                <a:lnTo>
                  <a:pt x="15172" y="10447"/>
                </a:lnTo>
                <a:lnTo>
                  <a:pt x="15055" y="10447"/>
                </a:lnTo>
                <a:lnTo>
                  <a:pt x="15055" y="10097"/>
                </a:lnTo>
                <a:lnTo>
                  <a:pt x="15027" y="10097"/>
                </a:lnTo>
                <a:lnTo>
                  <a:pt x="15020" y="10097"/>
                </a:lnTo>
                <a:lnTo>
                  <a:pt x="14958" y="10097"/>
                </a:lnTo>
                <a:lnTo>
                  <a:pt x="14930" y="10097"/>
                </a:lnTo>
                <a:lnTo>
                  <a:pt x="14930" y="9762"/>
                </a:lnTo>
                <a:lnTo>
                  <a:pt x="14758" y="9762"/>
                </a:lnTo>
                <a:lnTo>
                  <a:pt x="14744" y="9762"/>
                </a:lnTo>
                <a:lnTo>
                  <a:pt x="14681" y="9762"/>
                </a:lnTo>
                <a:lnTo>
                  <a:pt x="14681" y="9437"/>
                </a:lnTo>
                <a:lnTo>
                  <a:pt x="14599" y="9437"/>
                </a:lnTo>
                <a:lnTo>
                  <a:pt x="14577" y="9437"/>
                </a:lnTo>
                <a:lnTo>
                  <a:pt x="14384" y="9437"/>
                </a:lnTo>
                <a:lnTo>
                  <a:pt x="14204" y="9437"/>
                </a:lnTo>
                <a:lnTo>
                  <a:pt x="14156" y="9437"/>
                </a:lnTo>
                <a:lnTo>
                  <a:pt x="14149" y="9437"/>
                </a:lnTo>
                <a:lnTo>
                  <a:pt x="14142" y="9437"/>
                </a:lnTo>
                <a:lnTo>
                  <a:pt x="14142" y="9129"/>
                </a:lnTo>
                <a:lnTo>
                  <a:pt x="14121" y="9129"/>
                </a:lnTo>
                <a:lnTo>
                  <a:pt x="14100" y="9129"/>
                </a:lnTo>
                <a:lnTo>
                  <a:pt x="14094" y="9129"/>
                </a:lnTo>
                <a:lnTo>
                  <a:pt x="14080" y="9129"/>
                </a:lnTo>
                <a:lnTo>
                  <a:pt x="14080" y="8839"/>
                </a:lnTo>
                <a:lnTo>
                  <a:pt x="14059" y="8839"/>
                </a:lnTo>
                <a:lnTo>
                  <a:pt x="14059" y="8551"/>
                </a:lnTo>
                <a:lnTo>
                  <a:pt x="14052" y="8551"/>
                </a:lnTo>
                <a:lnTo>
                  <a:pt x="14052" y="8270"/>
                </a:lnTo>
                <a:lnTo>
                  <a:pt x="14025" y="8270"/>
                </a:lnTo>
                <a:lnTo>
                  <a:pt x="14011" y="8270"/>
                </a:lnTo>
                <a:lnTo>
                  <a:pt x="13997" y="8270"/>
                </a:lnTo>
                <a:lnTo>
                  <a:pt x="13976" y="8270"/>
                </a:lnTo>
                <a:lnTo>
                  <a:pt x="13970" y="8270"/>
                </a:lnTo>
                <a:lnTo>
                  <a:pt x="13956" y="8270"/>
                </a:lnTo>
                <a:lnTo>
                  <a:pt x="13921" y="8270"/>
                </a:lnTo>
                <a:lnTo>
                  <a:pt x="13866" y="8270"/>
                </a:lnTo>
                <a:lnTo>
                  <a:pt x="13866" y="8012"/>
                </a:lnTo>
                <a:lnTo>
                  <a:pt x="13852" y="8012"/>
                </a:lnTo>
                <a:lnTo>
                  <a:pt x="13506" y="8012"/>
                </a:lnTo>
                <a:lnTo>
                  <a:pt x="13506" y="7756"/>
                </a:lnTo>
                <a:lnTo>
                  <a:pt x="13416" y="7756"/>
                </a:lnTo>
                <a:lnTo>
                  <a:pt x="13416" y="7500"/>
                </a:lnTo>
                <a:lnTo>
                  <a:pt x="13389" y="7500"/>
                </a:lnTo>
                <a:lnTo>
                  <a:pt x="13347" y="7500"/>
                </a:lnTo>
                <a:lnTo>
                  <a:pt x="13347" y="7250"/>
                </a:lnTo>
                <a:lnTo>
                  <a:pt x="13251" y="7250"/>
                </a:lnTo>
                <a:lnTo>
                  <a:pt x="13029" y="7250"/>
                </a:lnTo>
                <a:lnTo>
                  <a:pt x="13029" y="7001"/>
                </a:lnTo>
                <a:lnTo>
                  <a:pt x="12808" y="7001"/>
                </a:lnTo>
                <a:lnTo>
                  <a:pt x="12808" y="6753"/>
                </a:lnTo>
                <a:lnTo>
                  <a:pt x="12801" y="6753"/>
                </a:lnTo>
                <a:lnTo>
                  <a:pt x="12760" y="6753"/>
                </a:lnTo>
                <a:lnTo>
                  <a:pt x="12697" y="6753"/>
                </a:lnTo>
                <a:lnTo>
                  <a:pt x="12697" y="6510"/>
                </a:lnTo>
                <a:lnTo>
                  <a:pt x="12656" y="6510"/>
                </a:lnTo>
                <a:lnTo>
                  <a:pt x="12373" y="6510"/>
                </a:lnTo>
                <a:lnTo>
                  <a:pt x="12310" y="6510"/>
                </a:lnTo>
                <a:lnTo>
                  <a:pt x="12262" y="6510"/>
                </a:lnTo>
                <a:lnTo>
                  <a:pt x="12241" y="6510"/>
                </a:lnTo>
                <a:lnTo>
                  <a:pt x="12214" y="6510"/>
                </a:lnTo>
                <a:lnTo>
                  <a:pt x="11834" y="6510"/>
                </a:lnTo>
                <a:lnTo>
                  <a:pt x="11805" y="6510"/>
                </a:lnTo>
                <a:lnTo>
                  <a:pt x="11792" y="6510"/>
                </a:lnTo>
                <a:lnTo>
                  <a:pt x="11758" y="6510"/>
                </a:lnTo>
                <a:lnTo>
                  <a:pt x="11736" y="6510"/>
                </a:lnTo>
                <a:lnTo>
                  <a:pt x="11736" y="6284"/>
                </a:lnTo>
                <a:lnTo>
                  <a:pt x="11730" y="6284"/>
                </a:lnTo>
                <a:lnTo>
                  <a:pt x="11681" y="6284"/>
                </a:lnTo>
                <a:lnTo>
                  <a:pt x="11675" y="6284"/>
                </a:lnTo>
                <a:lnTo>
                  <a:pt x="11605" y="6284"/>
                </a:lnTo>
                <a:lnTo>
                  <a:pt x="11599" y="6284"/>
                </a:lnTo>
                <a:lnTo>
                  <a:pt x="11591" y="6284"/>
                </a:lnTo>
                <a:lnTo>
                  <a:pt x="11585" y="6284"/>
                </a:lnTo>
                <a:lnTo>
                  <a:pt x="11577" y="6284"/>
                </a:lnTo>
                <a:lnTo>
                  <a:pt x="11550" y="6284"/>
                </a:lnTo>
                <a:lnTo>
                  <a:pt x="11543" y="6284"/>
                </a:lnTo>
                <a:lnTo>
                  <a:pt x="11536" y="6284"/>
                </a:lnTo>
                <a:lnTo>
                  <a:pt x="11522" y="6284"/>
                </a:lnTo>
                <a:lnTo>
                  <a:pt x="11508" y="6284"/>
                </a:lnTo>
                <a:lnTo>
                  <a:pt x="11481" y="6284"/>
                </a:lnTo>
                <a:lnTo>
                  <a:pt x="11433" y="6284"/>
                </a:lnTo>
                <a:lnTo>
                  <a:pt x="11288" y="6284"/>
                </a:lnTo>
                <a:lnTo>
                  <a:pt x="11288" y="6083"/>
                </a:lnTo>
                <a:lnTo>
                  <a:pt x="11246" y="6083"/>
                </a:lnTo>
                <a:lnTo>
                  <a:pt x="11156" y="6083"/>
                </a:lnTo>
                <a:lnTo>
                  <a:pt x="11156" y="5884"/>
                </a:lnTo>
                <a:lnTo>
                  <a:pt x="11046" y="5884"/>
                </a:lnTo>
                <a:lnTo>
                  <a:pt x="11046" y="5688"/>
                </a:lnTo>
                <a:lnTo>
                  <a:pt x="10962" y="5688"/>
                </a:lnTo>
                <a:lnTo>
                  <a:pt x="10949" y="5688"/>
                </a:lnTo>
                <a:lnTo>
                  <a:pt x="10949" y="5492"/>
                </a:lnTo>
                <a:lnTo>
                  <a:pt x="10887" y="5492"/>
                </a:lnTo>
                <a:lnTo>
                  <a:pt x="10887" y="5296"/>
                </a:lnTo>
                <a:lnTo>
                  <a:pt x="10762" y="5296"/>
                </a:lnTo>
                <a:lnTo>
                  <a:pt x="10693" y="5296"/>
                </a:lnTo>
                <a:lnTo>
                  <a:pt x="10686" y="5296"/>
                </a:lnTo>
                <a:lnTo>
                  <a:pt x="10686" y="5105"/>
                </a:lnTo>
                <a:lnTo>
                  <a:pt x="10665" y="5105"/>
                </a:lnTo>
                <a:lnTo>
                  <a:pt x="10665" y="4911"/>
                </a:lnTo>
                <a:lnTo>
                  <a:pt x="10659" y="4911"/>
                </a:lnTo>
                <a:lnTo>
                  <a:pt x="10320" y="4911"/>
                </a:lnTo>
                <a:lnTo>
                  <a:pt x="10320" y="4722"/>
                </a:lnTo>
                <a:lnTo>
                  <a:pt x="10278" y="4722"/>
                </a:lnTo>
                <a:lnTo>
                  <a:pt x="9974" y="4722"/>
                </a:lnTo>
                <a:lnTo>
                  <a:pt x="9974" y="4534"/>
                </a:lnTo>
                <a:lnTo>
                  <a:pt x="9898" y="4534"/>
                </a:lnTo>
                <a:lnTo>
                  <a:pt x="9898" y="4345"/>
                </a:lnTo>
                <a:lnTo>
                  <a:pt x="9656" y="4345"/>
                </a:lnTo>
                <a:lnTo>
                  <a:pt x="9628" y="4345"/>
                </a:lnTo>
                <a:lnTo>
                  <a:pt x="9628" y="4161"/>
                </a:lnTo>
                <a:lnTo>
                  <a:pt x="9504" y="4161"/>
                </a:lnTo>
                <a:lnTo>
                  <a:pt x="9504" y="3975"/>
                </a:lnTo>
                <a:lnTo>
                  <a:pt x="9490" y="3975"/>
                </a:lnTo>
                <a:lnTo>
                  <a:pt x="9339" y="3975"/>
                </a:lnTo>
                <a:lnTo>
                  <a:pt x="9339" y="3794"/>
                </a:lnTo>
                <a:lnTo>
                  <a:pt x="9269" y="3794"/>
                </a:lnTo>
                <a:lnTo>
                  <a:pt x="9131" y="3794"/>
                </a:lnTo>
                <a:lnTo>
                  <a:pt x="9131" y="3612"/>
                </a:lnTo>
                <a:lnTo>
                  <a:pt x="9020" y="3612"/>
                </a:lnTo>
                <a:lnTo>
                  <a:pt x="8882" y="3612"/>
                </a:lnTo>
                <a:lnTo>
                  <a:pt x="8882" y="3431"/>
                </a:lnTo>
                <a:lnTo>
                  <a:pt x="8626" y="3431"/>
                </a:lnTo>
                <a:lnTo>
                  <a:pt x="8626" y="3255"/>
                </a:lnTo>
                <a:lnTo>
                  <a:pt x="8612" y="3255"/>
                </a:lnTo>
                <a:lnTo>
                  <a:pt x="8046" y="3255"/>
                </a:lnTo>
                <a:lnTo>
                  <a:pt x="8046" y="3076"/>
                </a:lnTo>
                <a:lnTo>
                  <a:pt x="7873" y="3076"/>
                </a:lnTo>
                <a:lnTo>
                  <a:pt x="7631" y="3076"/>
                </a:lnTo>
                <a:lnTo>
                  <a:pt x="7631" y="2903"/>
                </a:lnTo>
                <a:lnTo>
                  <a:pt x="7541" y="2903"/>
                </a:lnTo>
                <a:lnTo>
                  <a:pt x="7541" y="2731"/>
                </a:lnTo>
                <a:lnTo>
                  <a:pt x="7105" y="2731"/>
                </a:lnTo>
                <a:lnTo>
                  <a:pt x="7105" y="2560"/>
                </a:lnTo>
                <a:lnTo>
                  <a:pt x="7023" y="2560"/>
                </a:lnTo>
                <a:lnTo>
                  <a:pt x="7023" y="2391"/>
                </a:lnTo>
                <a:lnTo>
                  <a:pt x="6843" y="2391"/>
                </a:lnTo>
                <a:lnTo>
                  <a:pt x="6843" y="2222"/>
                </a:lnTo>
                <a:lnTo>
                  <a:pt x="6256" y="2222"/>
                </a:lnTo>
                <a:lnTo>
                  <a:pt x="6193" y="2222"/>
                </a:lnTo>
                <a:lnTo>
                  <a:pt x="6193" y="2056"/>
                </a:lnTo>
                <a:lnTo>
                  <a:pt x="6020" y="2056"/>
                </a:lnTo>
                <a:lnTo>
                  <a:pt x="6020" y="1889"/>
                </a:lnTo>
                <a:lnTo>
                  <a:pt x="5979" y="1889"/>
                </a:lnTo>
                <a:lnTo>
                  <a:pt x="5938" y="1889"/>
                </a:lnTo>
                <a:lnTo>
                  <a:pt x="5938" y="1728"/>
                </a:lnTo>
                <a:lnTo>
                  <a:pt x="5827" y="1728"/>
                </a:lnTo>
                <a:lnTo>
                  <a:pt x="5827" y="1569"/>
                </a:lnTo>
                <a:lnTo>
                  <a:pt x="5792" y="1569"/>
                </a:lnTo>
                <a:lnTo>
                  <a:pt x="5551" y="1569"/>
                </a:lnTo>
                <a:lnTo>
                  <a:pt x="5551" y="1413"/>
                </a:lnTo>
                <a:lnTo>
                  <a:pt x="5399" y="1413"/>
                </a:lnTo>
                <a:lnTo>
                  <a:pt x="5399" y="1256"/>
                </a:lnTo>
                <a:lnTo>
                  <a:pt x="5392" y="1256"/>
                </a:lnTo>
                <a:lnTo>
                  <a:pt x="5392" y="1105"/>
                </a:lnTo>
                <a:lnTo>
                  <a:pt x="5336" y="1105"/>
                </a:lnTo>
                <a:lnTo>
                  <a:pt x="5336" y="956"/>
                </a:lnTo>
                <a:lnTo>
                  <a:pt x="5026" y="956"/>
                </a:lnTo>
                <a:lnTo>
                  <a:pt x="5026" y="809"/>
                </a:lnTo>
                <a:lnTo>
                  <a:pt x="3967" y="809"/>
                </a:lnTo>
                <a:lnTo>
                  <a:pt x="3837" y="809"/>
                </a:lnTo>
                <a:lnTo>
                  <a:pt x="3837" y="670"/>
                </a:lnTo>
                <a:lnTo>
                  <a:pt x="3794" y="670"/>
                </a:lnTo>
                <a:lnTo>
                  <a:pt x="3794" y="534"/>
                </a:lnTo>
                <a:lnTo>
                  <a:pt x="2391" y="534"/>
                </a:lnTo>
                <a:lnTo>
                  <a:pt x="2391" y="405"/>
                </a:lnTo>
                <a:lnTo>
                  <a:pt x="2219" y="405"/>
                </a:lnTo>
                <a:lnTo>
                  <a:pt x="1548" y="405"/>
                </a:lnTo>
                <a:lnTo>
                  <a:pt x="1548" y="283"/>
                </a:lnTo>
                <a:lnTo>
                  <a:pt x="1500" y="283"/>
                </a:lnTo>
                <a:lnTo>
                  <a:pt x="1500" y="171"/>
                </a:lnTo>
                <a:lnTo>
                  <a:pt x="1452" y="171"/>
                </a:lnTo>
                <a:lnTo>
                  <a:pt x="1113" y="171"/>
                </a:lnTo>
                <a:lnTo>
                  <a:pt x="1106" y="171"/>
                </a:lnTo>
                <a:lnTo>
                  <a:pt x="1106" y="75"/>
                </a:lnTo>
                <a:lnTo>
                  <a:pt x="712" y="75"/>
                </a:lnTo>
                <a:lnTo>
                  <a:pt x="712" y="0"/>
                </a:lnTo>
                <a:lnTo>
                  <a:pt x="76" y="0"/>
                </a:lnTo>
                <a:lnTo>
                  <a:pt x="0" y="0"/>
                </a:lnTo>
                <a:close/>
              </a:path>
            </a:pathLst>
          </a:custGeom>
          <a:solidFill>
            <a:srgbClr val="009CC7">
              <a:alpha val="14999"/>
            </a:srgbClr>
          </a:solidFill>
          <a:ln w="12700">
            <a:miter lim="400000"/>
          </a:ln>
        </p:spPr>
        <p:txBody>
          <a:bodyPr lIns="67733" tIns="67733" rIns="67733" bIns="67733" anchor="ctr"/>
          <a:lstStyle/>
          <a:p>
            <a:pPr defTabSz="609585">
              <a:defRPr sz="1200"/>
            </a:pPr>
            <a:endParaRPr sz="1600"/>
          </a:p>
        </p:txBody>
      </p:sp>
      <p:sp>
        <p:nvSpPr>
          <p:cNvPr id="294" name="Shape"/>
          <p:cNvSpPr/>
          <p:nvPr/>
        </p:nvSpPr>
        <p:spPr>
          <a:xfrm>
            <a:off x="1360030" y="2242694"/>
            <a:ext cx="3931061" cy="1284853"/>
          </a:xfrm>
          <a:custGeom>
            <a:avLst/>
            <a:gdLst/>
            <a:ahLst/>
            <a:cxnLst>
              <a:cxn ang="0">
                <a:pos x="wd2" y="hd2"/>
              </a:cxn>
              <a:cxn ang="5400000">
                <a:pos x="wd2" y="hd2"/>
              </a:cxn>
              <a:cxn ang="10800000">
                <a:pos x="wd2" y="hd2"/>
              </a:cxn>
              <a:cxn ang="16200000">
                <a:pos x="wd2" y="hd2"/>
              </a:cxn>
            </a:cxnLst>
            <a:rect l="0" t="0" r="r" b="b"/>
            <a:pathLst>
              <a:path w="21600" h="21600" extrusionOk="0">
                <a:moveTo>
                  <a:pt x="0" y="1410"/>
                </a:moveTo>
                <a:lnTo>
                  <a:pt x="0" y="1410"/>
                </a:lnTo>
                <a:lnTo>
                  <a:pt x="76" y="1410"/>
                </a:lnTo>
                <a:lnTo>
                  <a:pt x="712" y="1410"/>
                </a:lnTo>
                <a:lnTo>
                  <a:pt x="712" y="1599"/>
                </a:lnTo>
                <a:lnTo>
                  <a:pt x="1106" y="1599"/>
                </a:lnTo>
                <a:lnTo>
                  <a:pt x="1106" y="1865"/>
                </a:lnTo>
                <a:lnTo>
                  <a:pt x="1113" y="1865"/>
                </a:lnTo>
                <a:lnTo>
                  <a:pt x="1452" y="1865"/>
                </a:lnTo>
                <a:lnTo>
                  <a:pt x="1500" y="1865"/>
                </a:lnTo>
                <a:lnTo>
                  <a:pt x="1500" y="2143"/>
                </a:lnTo>
                <a:lnTo>
                  <a:pt x="1548" y="2143"/>
                </a:lnTo>
                <a:lnTo>
                  <a:pt x="1548" y="2421"/>
                </a:lnTo>
                <a:lnTo>
                  <a:pt x="2219" y="2421"/>
                </a:lnTo>
                <a:lnTo>
                  <a:pt x="2391" y="2421"/>
                </a:lnTo>
                <a:lnTo>
                  <a:pt x="2391" y="2699"/>
                </a:lnTo>
                <a:lnTo>
                  <a:pt x="3794" y="2699"/>
                </a:lnTo>
                <a:lnTo>
                  <a:pt x="3794" y="2972"/>
                </a:lnTo>
                <a:lnTo>
                  <a:pt x="3837" y="2972"/>
                </a:lnTo>
                <a:lnTo>
                  <a:pt x="3837" y="3240"/>
                </a:lnTo>
                <a:lnTo>
                  <a:pt x="3967" y="3240"/>
                </a:lnTo>
                <a:lnTo>
                  <a:pt x="5026" y="3240"/>
                </a:lnTo>
                <a:lnTo>
                  <a:pt x="5026" y="3508"/>
                </a:lnTo>
                <a:lnTo>
                  <a:pt x="5336" y="3508"/>
                </a:lnTo>
                <a:lnTo>
                  <a:pt x="5336" y="3774"/>
                </a:lnTo>
                <a:lnTo>
                  <a:pt x="5392" y="3774"/>
                </a:lnTo>
                <a:lnTo>
                  <a:pt x="5392" y="4035"/>
                </a:lnTo>
                <a:lnTo>
                  <a:pt x="5399" y="4035"/>
                </a:lnTo>
                <a:lnTo>
                  <a:pt x="5399" y="4295"/>
                </a:lnTo>
                <a:lnTo>
                  <a:pt x="5551" y="4295"/>
                </a:lnTo>
                <a:lnTo>
                  <a:pt x="5551" y="4553"/>
                </a:lnTo>
                <a:lnTo>
                  <a:pt x="5792" y="4553"/>
                </a:lnTo>
                <a:lnTo>
                  <a:pt x="5827" y="4553"/>
                </a:lnTo>
                <a:lnTo>
                  <a:pt x="5827" y="4809"/>
                </a:lnTo>
                <a:lnTo>
                  <a:pt x="5938" y="4809"/>
                </a:lnTo>
                <a:lnTo>
                  <a:pt x="5938" y="5065"/>
                </a:lnTo>
                <a:lnTo>
                  <a:pt x="5979" y="5065"/>
                </a:lnTo>
                <a:lnTo>
                  <a:pt x="6020" y="5065"/>
                </a:lnTo>
                <a:lnTo>
                  <a:pt x="6020" y="5321"/>
                </a:lnTo>
                <a:lnTo>
                  <a:pt x="6193" y="5321"/>
                </a:lnTo>
                <a:lnTo>
                  <a:pt x="6193" y="5574"/>
                </a:lnTo>
                <a:lnTo>
                  <a:pt x="6256" y="5574"/>
                </a:lnTo>
                <a:lnTo>
                  <a:pt x="6843" y="5574"/>
                </a:lnTo>
                <a:lnTo>
                  <a:pt x="6843" y="5827"/>
                </a:lnTo>
                <a:lnTo>
                  <a:pt x="7023" y="5827"/>
                </a:lnTo>
                <a:lnTo>
                  <a:pt x="7023" y="6078"/>
                </a:lnTo>
                <a:lnTo>
                  <a:pt x="7105" y="6078"/>
                </a:lnTo>
                <a:lnTo>
                  <a:pt x="7105" y="6329"/>
                </a:lnTo>
                <a:lnTo>
                  <a:pt x="7541" y="6329"/>
                </a:lnTo>
                <a:lnTo>
                  <a:pt x="7541" y="6579"/>
                </a:lnTo>
                <a:lnTo>
                  <a:pt x="7631" y="6579"/>
                </a:lnTo>
                <a:lnTo>
                  <a:pt x="7631" y="6828"/>
                </a:lnTo>
                <a:lnTo>
                  <a:pt x="7873" y="6828"/>
                </a:lnTo>
                <a:lnTo>
                  <a:pt x="8046" y="6828"/>
                </a:lnTo>
                <a:lnTo>
                  <a:pt x="8046" y="7076"/>
                </a:lnTo>
                <a:lnTo>
                  <a:pt x="8612" y="7076"/>
                </a:lnTo>
                <a:lnTo>
                  <a:pt x="8626" y="7076"/>
                </a:lnTo>
                <a:lnTo>
                  <a:pt x="8626" y="7327"/>
                </a:lnTo>
                <a:lnTo>
                  <a:pt x="8882" y="7327"/>
                </a:lnTo>
                <a:lnTo>
                  <a:pt x="8882" y="7577"/>
                </a:lnTo>
                <a:lnTo>
                  <a:pt x="9020" y="7577"/>
                </a:lnTo>
                <a:lnTo>
                  <a:pt x="9131" y="7577"/>
                </a:lnTo>
                <a:lnTo>
                  <a:pt x="9131" y="7828"/>
                </a:lnTo>
                <a:lnTo>
                  <a:pt x="9269" y="7828"/>
                </a:lnTo>
                <a:lnTo>
                  <a:pt x="9339" y="7828"/>
                </a:lnTo>
                <a:lnTo>
                  <a:pt x="9339" y="8079"/>
                </a:lnTo>
                <a:lnTo>
                  <a:pt x="9490" y="8079"/>
                </a:lnTo>
                <a:lnTo>
                  <a:pt x="9504" y="8079"/>
                </a:lnTo>
                <a:lnTo>
                  <a:pt x="9504" y="8330"/>
                </a:lnTo>
                <a:lnTo>
                  <a:pt x="9628" y="8330"/>
                </a:lnTo>
                <a:lnTo>
                  <a:pt x="9628" y="8580"/>
                </a:lnTo>
                <a:lnTo>
                  <a:pt x="9656" y="8580"/>
                </a:lnTo>
                <a:lnTo>
                  <a:pt x="9898" y="8580"/>
                </a:lnTo>
                <a:lnTo>
                  <a:pt x="9898" y="8831"/>
                </a:lnTo>
                <a:lnTo>
                  <a:pt x="9974" y="8831"/>
                </a:lnTo>
                <a:lnTo>
                  <a:pt x="9974" y="9082"/>
                </a:lnTo>
                <a:lnTo>
                  <a:pt x="10278" y="9082"/>
                </a:lnTo>
                <a:lnTo>
                  <a:pt x="10320" y="9082"/>
                </a:lnTo>
                <a:lnTo>
                  <a:pt x="10320" y="9333"/>
                </a:lnTo>
                <a:lnTo>
                  <a:pt x="10659" y="9333"/>
                </a:lnTo>
                <a:lnTo>
                  <a:pt x="10665" y="9333"/>
                </a:lnTo>
                <a:lnTo>
                  <a:pt x="10665" y="9586"/>
                </a:lnTo>
                <a:lnTo>
                  <a:pt x="10686" y="9586"/>
                </a:lnTo>
                <a:lnTo>
                  <a:pt x="10686" y="9837"/>
                </a:lnTo>
                <a:lnTo>
                  <a:pt x="10693" y="9837"/>
                </a:lnTo>
                <a:lnTo>
                  <a:pt x="10762" y="9837"/>
                </a:lnTo>
                <a:lnTo>
                  <a:pt x="10887" y="9837"/>
                </a:lnTo>
                <a:lnTo>
                  <a:pt x="10887" y="10090"/>
                </a:lnTo>
                <a:lnTo>
                  <a:pt x="10949" y="10090"/>
                </a:lnTo>
                <a:lnTo>
                  <a:pt x="10949" y="10343"/>
                </a:lnTo>
                <a:lnTo>
                  <a:pt x="10962" y="10343"/>
                </a:lnTo>
                <a:lnTo>
                  <a:pt x="11046" y="10343"/>
                </a:lnTo>
                <a:lnTo>
                  <a:pt x="11046" y="10599"/>
                </a:lnTo>
                <a:lnTo>
                  <a:pt x="11156" y="10599"/>
                </a:lnTo>
                <a:lnTo>
                  <a:pt x="11156" y="10852"/>
                </a:lnTo>
                <a:lnTo>
                  <a:pt x="11246" y="10852"/>
                </a:lnTo>
                <a:lnTo>
                  <a:pt x="11288" y="10852"/>
                </a:lnTo>
                <a:lnTo>
                  <a:pt x="11288" y="11105"/>
                </a:lnTo>
                <a:lnTo>
                  <a:pt x="11433" y="11105"/>
                </a:lnTo>
                <a:lnTo>
                  <a:pt x="11481" y="11105"/>
                </a:lnTo>
                <a:lnTo>
                  <a:pt x="11508" y="11105"/>
                </a:lnTo>
                <a:lnTo>
                  <a:pt x="11522" y="11105"/>
                </a:lnTo>
                <a:lnTo>
                  <a:pt x="11536" y="11105"/>
                </a:lnTo>
                <a:lnTo>
                  <a:pt x="11543" y="11105"/>
                </a:lnTo>
                <a:lnTo>
                  <a:pt x="11550" y="11105"/>
                </a:lnTo>
                <a:lnTo>
                  <a:pt x="11577" y="11105"/>
                </a:lnTo>
                <a:lnTo>
                  <a:pt x="11585" y="11105"/>
                </a:lnTo>
                <a:lnTo>
                  <a:pt x="11591" y="11105"/>
                </a:lnTo>
                <a:lnTo>
                  <a:pt x="11599" y="11105"/>
                </a:lnTo>
                <a:lnTo>
                  <a:pt x="11605" y="11105"/>
                </a:lnTo>
                <a:lnTo>
                  <a:pt x="11675" y="11105"/>
                </a:lnTo>
                <a:lnTo>
                  <a:pt x="11681" y="11105"/>
                </a:lnTo>
                <a:lnTo>
                  <a:pt x="11730" y="11105"/>
                </a:lnTo>
                <a:lnTo>
                  <a:pt x="11736" y="11105"/>
                </a:lnTo>
                <a:lnTo>
                  <a:pt x="11736" y="11411"/>
                </a:lnTo>
                <a:lnTo>
                  <a:pt x="11758" y="11411"/>
                </a:lnTo>
                <a:lnTo>
                  <a:pt x="11792" y="11411"/>
                </a:lnTo>
                <a:lnTo>
                  <a:pt x="11805" y="11411"/>
                </a:lnTo>
                <a:lnTo>
                  <a:pt x="11834" y="11411"/>
                </a:lnTo>
                <a:lnTo>
                  <a:pt x="12214" y="11411"/>
                </a:lnTo>
                <a:lnTo>
                  <a:pt x="12241" y="11411"/>
                </a:lnTo>
                <a:lnTo>
                  <a:pt x="12262" y="11411"/>
                </a:lnTo>
                <a:lnTo>
                  <a:pt x="12310" y="11411"/>
                </a:lnTo>
                <a:lnTo>
                  <a:pt x="12373" y="11411"/>
                </a:lnTo>
                <a:lnTo>
                  <a:pt x="12656" y="11411"/>
                </a:lnTo>
                <a:lnTo>
                  <a:pt x="12697" y="11411"/>
                </a:lnTo>
                <a:lnTo>
                  <a:pt x="12697" y="11746"/>
                </a:lnTo>
                <a:lnTo>
                  <a:pt x="12760" y="11746"/>
                </a:lnTo>
                <a:lnTo>
                  <a:pt x="12801" y="11746"/>
                </a:lnTo>
                <a:lnTo>
                  <a:pt x="12808" y="11746"/>
                </a:lnTo>
                <a:lnTo>
                  <a:pt x="12808" y="12084"/>
                </a:lnTo>
                <a:lnTo>
                  <a:pt x="13029" y="12084"/>
                </a:lnTo>
                <a:lnTo>
                  <a:pt x="13029" y="12419"/>
                </a:lnTo>
                <a:lnTo>
                  <a:pt x="13251" y="12419"/>
                </a:lnTo>
                <a:lnTo>
                  <a:pt x="13347" y="12419"/>
                </a:lnTo>
                <a:lnTo>
                  <a:pt x="13347" y="12754"/>
                </a:lnTo>
                <a:lnTo>
                  <a:pt x="13389" y="12754"/>
                </a:lnTo>
                <a:lnTo>
                  <a:pt x="13416" y="12754"/>
                </a:lnTo>
                <a:lnTo>
                  <a:pt x="13416" y="13094"/>
                </a:lnTo>
                <a:lnTo>
                  <a:pt x="13506" y="13094"/>
                </a:lnTo>
                <a:lnTo>
                  <a:pt x="13506" y="13429"/>
                </a:lnTo>
                <a:lnTo>
                  <a:pt x="13852" y="13429"/>
                </a:lnTo>
                <a:lnTo>
                  <a:pt x="13866" y="13429"/>
                </a:lnTo>
                <a:lnTo>
                  <a:pt x="13866" y="13769"/>
                </a:lnTo>
                <a:lnTo>
                  <a:pt x="13921" y="13769"/>
                </a:lnTo>
                <a:lnTo>
                  <a:pt x="13956" y="13769"/>
                </a:lnTo>
                <a:lnTo>
                  <a:pt x="13970" y="13769"/>
                </a:lnTo>
                <a:lnTo>
                  <a:pt x="13976" y="13769"/>
                </a:lnTo>
                <a:lnTo>
                  <a:pt x="13997" y="13769"/>
                </a:lnTo>
                <a:lnTo>
                  <a:pt x="14011" y="13769"/>
                </a:lnTo>
                <a:lnTo>
                  <a:pt x="14025" y="13769"/>
                </a:lnTo>
                <a:lnTo>
                  <a:pt x="14052" y="13769"/>
                </a:lnTo>
                <a:lnTo>
                  <a:pt x="14052" y="14144"/>
                </a:lnTo>
                <a:lnTo>
                  <a:pt x="14059" y="14144"/>
                </a:lnTo>
                <a:lnTo>
                  <a:pt x="14059" y="14532"/>
                </a:lnTo>
                <a:lnTo>
                  <a:pt x="14080" y="14532"/>
                </a:lnTo>
                <a:lnTo>
                  <a:pt x="14080" y="14921"/>
                </a:lnTo>
                <a:lnTo>
                  <a:pt x="14094" y="14921"/>
                </a:lnTo>
                <a:lnTo>
                  <a:pt x="14100" y="14921"/>
                </a:lnTo>
                <a:lnTo>
                  <a:pt x="14121" y="14921"/>
                </a:lnTo>
                <a:lnTo>
                  <a:pt x="14142" y="14921"/>
                </a:lnTo>
                <a:lnTo>
                  <a:pt x="14142" y="15339"/>
                </a:lnTo>
                <a:lnTo>
                  <a:pt x="14149" y="15339"/>
                </a:lnTo>
                <a:lnTo>
                  <a:pt x="14156" y="15339"/>
                </a:lnTo>
                <a:lnTo>
                  <a:pt x="14204" y="15339"/>
                </a:lnTo>
                <a:lnTo>
                  <a:pt x="14384" y="15339"/>
                </a:lnTo>
                <a:lnTo>
                  <a:pt x="14577" y="15339"/>
                </a:lnTo>
                <a:lnTo>
                  <a:pt x="14599" y="15339"/>
                </a:lnTo>
                <a:lnTo>
                  <a:pt x="14681" y="15339"/>
                </a:lnTo>
                <a:lnTo>
                  <a:pt x="14681" y="15788"/>
                </a:lnTo>
                <a:lnTo>
                  <a:pt x="14744" y="15788"/>
                </a:lnTo>
                <a:lnTo>
                  <a:pt x="14758" y="15788"/>
                </a:lnTo>
                <a:lnTo>
                  <a:pt x="14930" y="15788"/>
                </a:lnTo>
                <a:lnTo>
                  <a:pt x="14930" y="16247"/>
                </a:lnTo>
                <a:lnTo>
                  <a:pt x="14958" y="16247"/>
                </a:lnTo>
                <a:lnTo>
                  <a:pt x="15020" y="16247"/>
                </a:lnTo>
                <a:lnTo>
                  <a:pt x="15027" y="16247"/>
                </a:lnTo>
                <a:lnTo>
                  <a:pt x="15055" y="16247"/>
                </a:lnTo>
                <a:lnTo>
                  <a:pt x="15055" y="16731"/>
                </a:lnTo>
                <a:lnTo>
                  <a:pt x="15172" y="16731"/>
                </a:lnTo>
                <a:lnTo>
                  <a:pt x="15317" y="16731"/>
                </a:lnTo>
                <a:lnTo>
                  <a:pt x="15434" y="16731"/>
                </a:lnTo>
                <a:lnTo>
                  <a:pt x="15483" y="16731"/>
                </a:lnTo>
                <a:lnTo>
                  <a:pt x="15601" y="16731"/>
                </a:lnTo>
                <a:lnTo>
                  <a:pt x="15601" y="17245"/>
                </a:lnTo>
                <a:lnTo>
                  <a:pt x="15697" y="17245"/>
                </a:lnTo>
                <a:lnTo>
                  <a:pt x="16036" y="17245"/>
                </a:lnTo>
                <a:lnTo>
                  <a:pt x="16043" y="17245"/>
                </a:lnTo>
                <a:lnTo>
                  <a:pt x="16071" y="17245"/>
                </a:lnTo>
                <a:lnTo>
                  <a:pt x="16071" y="17779"/>
                </a:lnTo>
                <a:lnTo>
                  <a:pt x="16174" y="17779"/>
                </a:lnTo>
                <a:lnTo>
                  <a:pt x="16216" y="17779"/>
                </a:lnTo>
                <a:lnTo>
                  <a:pt x="16230" y="17779"/>
                </a:lnTo>
                <a:lnTo>
                  <a:pt x="16271" y="17779"/>
                </a:lnTo>
                <a:lnTo>
                  <a:pt x="16285" y="17779"/>
                </a:lnTo>
                <a:lnTo>
                  <a:pt x="16361" y="17779"/>
                </a:lnTo>
                <a:lnTo>
                  <a:pt x="16381" y="17779"/>
                </a:lnTo>
                <a:lnTo>
                  <a:pt x="16409" y="17779"/>
                </a:lnTo>
                <a:lnTo>
                  <a:pt x="16437" y="17779"/>
                </a:lnTo>
                <a:lnTo>
                  <a:pt x="16471" y="17779"/>
                </a:lnTo>
                <a:lnTo>
                  <a:pt x="16471" y="18424"/>
                </a:lnTo>
                <a:lnTo>
                  <a:pt x="16485" y="18424"/>
                </a:lnTo>
                <a:lnTo>
                  <a:pt x="16582" y="18424"/>
                </a:lnTo>
                <a:lnTo>
                  <a:pt x="16658" y="18424"/>
                </a:lnTo>
                <a:lnTo>
                  <a:pt x="16665" y="18424"/>
                </a:lnTo>
                <a:lnTo>
                  <a:pt x="17052" y="18424"/>
                </a:lnTo>
                <a:lnTo>
                  <a:pt x="17446" y="18424"/>
                </a:lnTo>
                <a:lnTo>
                  <a:pt x="17446" y="19177"/>
                </a:lnTo>
                <a:lnTo>
                  <a:pt x="18026" y="19177"/>
                </a:lnTo>
                <a:lnTo>
                  <a:pt x="18026" y="19912"/>
                </a:lnTo>
                <a:lnTo>
                  <a:pt x="18055" y="19912"/>
                </a:lnTo>
                <a:lnTo>
                  <a:pt x="18055" y="20634"/>
                </a:lnTo>
                <a:lnTo>
                  <a:pt x="18116" y="20634"/>
                </a:lnTo>
                <a:lnTo>
                  <a:pt x="18503" y="20634"/>
                </a:lnTo>
                <a:lnTo>
                  <a:pt x="18642" y="20634"/>
                </a:lnTo>
                <a:lnTo>
                  <a:pt x="18884" y="20634"/>
                </a:lnTo>
                <a:lnTo>
                  <a:pt x="18939" y="20634"/>
                </a:lnTo>
                <a:lnTo>
                  <a:pt x="18994" y="20634"/>
                </a:lnTo>
                <a:lnTo>
                  <a:pt x="19146" y="20634"/>
                </a:lnTo>
                <a:lnTo>
                  <a:pt x="19271" y="20634"/>
                </a:lnTo>
                <a:lnTo>
                  <a:pt x="19326" y="20634"/>
                </a:lnTo>
                <a:lnTo>
                  <a:pt x="19423" y="20634"/>
                </a:lnTo>
                <a:lnTo>
                  <a:pt x="19444" y="20634"/>
                </a:lnTo>
                <a:lnTo>
                  <a:pt x="19444" y="21600"/>
                </a:lnTo>
                <a:lnTo>
                  <a:pt x="19458" y="21600"/>
                </a:lnTo>
                <a:lnTo>
                  <a:pt x="19541" y="21600"/>
                </a:lnTo>
                <a:lnTo>
                  <a:pt x="19554" y="21600"/>
                </a:lnTo>
                <a:lnTo>
                  <a:pt x="19686" y="21600"/>
                </a:lnTo>
                <a:lnTo>
                  <a:pt x="19975" y="21600"/>
                </a:lnTo>
                <a:lnTo>
                  <a:pt x="20460" y="21600"/>
                </a:lnTo>
                <a:lnTo>
                  <a:pt x="20660" y="21600"/>
                </a:lnTo>
                <a:lnTo>
                  <a:pt x="20722" y="21600"/>
                </a:lnTo>
                <a:lnTo>
                  <a:pt x="20867" y="21600"/>
                </a:lnTo>
                <a:lnTo>
                  <a:pt x="21310" y="21600"/>
                </a:lnTo>
                <a:lnTo>
                  <a:pt x="21469" y="21600"/>
                </a:lnTo>
                <a:lnTo>
                  <a:pt x="21482" y="21600"/>
                </a:lnTo>
                <a:lnTo>
                  <a:pt x="21496" y="21600"/>
                </a:lnTo>
                <a:lnTo>
                  <a:pt x="21503" y="21600"/>
                </a:lnTo>
                <a:lnTo>
                  <a:pt x="21600" y="21600"/>
                </a:lnTo>
                <a:lnTo>
                  <a:pt x="21600" y="13683"/>
                </a:lnTo>
                <a:lnTo>
                  <a:pt x="21503" y="13683"/>
                </a:lnTo>
                <a:lnTo>
                  <a:pt x="21496" y="13683"/>
                </a:lnTo>
                <a:lnTo>
                  <a:pt x="21482" y="13683"/>
                </a:lnTo>
                <a:lnTo>
                  <a:pt x="21469" y="13683"/>
                </a:lnTo>
                <a:lnTo>
                  <a:pt x="21310" y="13683"/>
                </a:lnTo>
                <a:lnTo>
                  <a:pt x="20867" y="13683"/>
                </a:lnTo>
                <a:lnTo>
                  <a:pt x="20722" y="13683"/>
                </a:lnTo>
                <a:lnTo>
                  <a:pt x="20660" y="13683"/>
                </a:lnTo>
                <a:lnTo>
                  <a:pt x="20460" y="13683"/>
                </a:lnTo>
                <a:lnTo>
                  <a:pt x="19975" y="13683"/>
                </a:lnTo>
                <a:lnTo>
                  <a:pt x="19686" y="13683"/>
                </a:lnTo>
                <a:lnTo>
                  <a:pt x="19554" y="13683"/>
                </a:lnTo>
                <a:lnTo>
                  <a:pt x="19541" y="13683"/>
                </a:lnTo>
                <a:lnTo>
                  <a:pt x="19458" y="13683"/>
                </a:lnTo>
                <a:lnTo>
                  <a:pt x="19444" y="13683"/>
                </a:lnTo>
                <a:lnTo>
                  <a:pt x="19444" y="13094"/>
                </a:lnTo>
                <a:lnTo>
                  <a:pt x="19423" y="13094"/>
                </a:lnTo>
                <a:lnTo>
                  <a:pt x="19326" y="13094"/>
                </a:lnTo>
                <a:lnTo>
                  <a:pt x="19271" y="13094"/>
                </a:lnTo>
                <a:lnTo>
                  <a:pt x="19146" y="13094"/>
                </a:lnTo>
                <a:lnTo>
                  <a:pt x="18994" y="13094"/>
                </a:lnTo>
                <a:lnTo>
                  <a:pt x="18939" y="13094"/>
                </a:lnTo>
                <a:lnTo>
                  <a:pt x="18884" y="13094"/>
                </a:lnTo>
                <a:lnTo>
                  <a:pt x="18642" y="13094"/>
                </a:lnTo>
                <a:lnTo>
                  <a:pt x="18503" y="13094"/>
                </a:lnTo>
                <a:lnTo>
                  <a:pt x="18116" y="13094"/>
                </a:lnTo>
                <a:lnTo>
                  <a:pt x="18055" y="13094"/>
                </a:lnTo>
                <a:lnTo>
                  <a:pt x="18055" y="12598"/>
                </a:lnTo>
                <a:lnTo>
                  <a:pt x="18026" y="12598"/>
                </a:lnTo>
                <a:lnTo>
                  <a:pt x="18026" y="12111"/>
                </a:lnTo>
                <a:lnTo>
                  <a:pt x="17446" y="12111"/>
                </a:lnTo>
                <a:lnTo>
                  <a:pt x="17446" y="11632"/>
                </a:lnTo>
                <a:lnTo>
                  <a:pt x="17052" y="11632"/>
                </a:lnTo>
                <a:lnTo>
                  <a:pt x="16665" y="11632"/>
                </a:lnTo>
                <a:lnTo>
                  <a:pt x="16658" y="11632"/>
                </a:lnTo>
                <a:lnTo>
                  <a:pt x="16582" y="11632"/>
                </a:lnTo>
                <a:lnTo>
                  <a:pt x="16485" y="11632"/>
                </a:lnTo>
                <a:lnTo>
                  <a:pt x="16471" y="11632"/>
                </a:lnTo>
                <a:lnTo>
                  <a:pt x="16471" y="11197"/>
                </a:lnTo>
                <a:lnTo>
                  <a:pt x="16437" y="11197"/>
                </a:lnTo>
                <a:lnTo>
                  <a:pt x="16409" y="11197"/>
                </a:lnTo>
                <a:lnTo>
                  <a:pt x="16381" y="11197"/>
                </a:lnTo>
                <a:lnTo>
                  <a:pt x="16361" y="11197"/>
                </a:lnTo>
                <a:lnTo>
                  <a:pt x="16285" y="11197"/>
                </a:lnTo>
                <a:lnTo>
                  <a:pt x="16271" y="11197"/>
                </a:lnTo>
                <a:lnTo>
                  <a:pt x="16230" y="11197"/>
                </a:lnTo>
                <a:lnTo>
                  <a:pt x="16216" y="11197"/>
                </a:lnTo>
                <a:lnTo>
                  <a:pt x="16174" y="11197"/>
                </a:lnTo>
                <a:lnTo>
                  <a:pt x="16071" y="11197"/>
                </a:lnTo>
                <a:lnTo>
                  <a:pt x="16071" y="10815"/>
                </a:lnTo>
                <a:lnTo>
                  <a:pt x="16043" y="10815"/>
                </a:lnTo>
                <a:lnTo>
                  <a:pt x="16036" y="10815"/>
                </a:lnTo>
                <a:lnTo>
                  <a:pt x="15697" y="10815"/>
                </a:lnTo>
                <a:lnTo>
                  <a:pt x="15601" y="10815"/>
                </a:lnTo>
                <a:lnTo>
                  <a:pt x="15601" y="10447"/>
                </a:lnTo>
                <a:lnTo>
                  <a:pt x="15483" y="10447"/>
                </a:lnTo>
                <a:lnTo>
                  <a:pt x="15434" y="10447"/>
                </a:lnTo>
                <a:lnTo>
                  <a:pt x="15317" y="10447"/>
                </a:lnTo>
                <a:lnTo>
                  <a:pt x="15172" y="10447"/>
                </a:lnTo>
                <a:lnTo>
                  <a:pt x="15055" y="10447"/>
                </a:lnTo>
                <a:lnTo>
                  <a:pt x="15055" y="10097"/>
                </a:lnTo>
                <a:lnTo>
                  <a:pt x="15027" y="10097"/>
                </a:lnTo>
                <a:lnTo>
                  <a:pt x="15020" y="10097"/>
                </a:lnTo>
                <a:lnTo>
                  <a:pt x="14958" y="10097"/>
                </a:lnTo>
                <a:lnTo>
                  <a:pt x="14930" y="10097"/>
                </a:lnTo>
                <a:lnTo>
                  <a:pt x="14930" y="9762"/>
                </a:lnTo>
                <a:lnTo>
                  <a:pt x="14758" y="9762"/>
                </a:lnTo>
                <a:lnTo>
                  <a:pt x="14744" y="9762"/>
                </a:lnTo>
                <a:lnTo>
                  <a:pt x="14681" y="9762"/>
                </a:lnTo>
                <a:lnTo>
                  <a:pt x="14681" y="9437"/>
                </a:lnTo>
                <a:lnTo>
                  <a:pt x="14599" y="9437"/>
                </a:lnTo>
                <a:lnTo>
                  <a:pt x="14577" y="9437"/>
                </a:lnTo>
                <a:lnTo>
                  <a:pt x="14384" y="9437"/>
                </a:lnTo>
                <a:lnTo>
                  <a:pt x="14204" y="9437"/>
                </a:lnTo>
                <a:lnTo>
                  <a:pt x="14156" y="9437"/>
                </a:lnTo>
                <a:lnTo>
                  <a:pt x="14149" y="9437"/>
                </a:lnTo>
                <a:lnTo>
                  <a:pt x="14142" y="9437"/>
                </a:lnTo>
                <a:lnTo>
                  <a:pt x="14142" y="9129"/>
                </a:lnTo>
                <a:lnTo>
                  <a:pt x="14121" y="9129"/>
                </a:lnTo>
                <a:lnTo>
                  <a:pt x="14100" y="9129"/>
                </a:lnTo>
                <a:lnTo>
                  <a:pt x="14094" y="9129"/>
                </a:lnTo>
                <a:lnTo>
                  <a:pt x="14080" y="9129"/>
                </a:lnTo>
                <a:lnTo>
                  <a:pt x="14080" y="8839"/>
                </a:lnTo>
                <a:lnTo>
                  <a:pt x="14059" y="8839"/>
                </a:lnTo>
                <a:lnTo>
                  <a:pt x="14059" y="8551"/>
                </a:lnTo>
                <a:lnTo>
                  <a:pt x="14052" y="8551"/>
                </a:lnTo>
                <a:lnTo>
                  <a:pt x="14052" y="8270"/>
                </a:lnTo>
                <a:lnTo>
                  <a:pt x="14025" y="8270"/>
                </a:lnTo>
                <a:lnTo>
                  <a:pt x="14011" y="8270"/>
                </a:lnTo>
                <a:lnTo>
                  <a:pt x="13997" y="8270"/>
                </a:lnTo>
                <a:lnTo>
                  <a:pt x="13976" y="8270"/>
                </a:lnTo>
                <a:lnTo>
                  <a:pt x="13970" y="8270"/>
                </a:lnTo>
                <a:lnTo>
                  <a:pt x="13956" y="8270"/>
                </a:lnTo>
                <a:lnTo>
                  <a:pt x="13921" y="8270"/>
                </a:lnTo>
                <a:lnTo>
                  <a:pt x="13866" y="8270"/>
                </a:lnTo>
                <a:lnTo>
                  <a:pt x="13866" y="8012"/>
                </a:lnTo>
                <a:lnTo>
                  <a:pt x="13852" y="8012"/>
                </a:lnTo>
                <a:lnTo>
                  <a:pt x="13506" y="8012"/>
                </a:lnTo>
                <a:lnTo>
                  <a:pt x="13506" y="7756"/>
                </a:lnTo>
                <a:lnTo>
                  <a:pt x="13416" y="7756"/>
                </a:lnTo>
                <a:lnTo>
                  <a:pt x="13416" y="7500"/>
                </a:lnTo>
                <a:lnTo>
                  <a:pt x="13389" y="7500"/>
                </a:lnTo>
                <a:lnTo>
                  <a:pt x="13347" y="7500"/>
                </a:lnTo>
                <a:lnTo>
                  <a:pt x="13347" y="7250"/>
                </a:lnTo>
                <a:lnTo>
                  <a:pt x="13251" y="7250"/>
                </a:lnTo>
                <a:lnTo>
                  <a:pt x="13029" y="7250"/>
                </a:lnTo>
                <a:lnTo>
                  <a:pt x="13029" y="7001"/>
                </a:lnTo>
                <a:lnTo>
                  <a:pt x="12808" y="7001"/>
                </a:lnTo>
                <a:lnTo>
                  <a:pt x="12808" y="6753"/>
                </a:lnTo>
                <a:lnTo>
                  <a:pt x="12801" y="6753"/>
                </a:lnTo>
                <a:lnTo>
                  <a:pt x="12760" y="6753"/>
                </a:lnTo>
                <a:lnTo>
                  <a:pt x="12697" y="6753"/>
                </a:lnTo>
                <a:lnTo>
                  <a:pt x="12697" y="6510"/>
                </a:lnTo>
                <a:lnTo>
                  <a:pt x="12656" y="6510"/>
                </a:lnTo>
                <a:lnTo>
                  <a:pt x="12373" y="6510"/>
                </a:lnTo>
                <a:lnTo>
                  <a:pt x="12310" y="6510"/>
                </a:lnTo>
                <a:lnTo>
                  <a:pt x="12262" y="6510"/>
                </a:lnTo>
                <a:lnTo>
                  <a:pt x="12241" y="6510"/>
                </a:lnTo>
                <a:lnTo>
                  <a:pt x="12214" y="6510"/>
                </a:lnTo>
                <a:lnTo>
                  <a:pt x="11834" y="6510"/>
                </a:lnTo>
                <a:lnTo>
                  <a:pt x="11805" y="6510"/>
                </a:lnTo>
                <a:lnTo>
                  <a:pt x="11792" y="6510"/>
                </a:lnTo>
                <a:lnTo>
                  <a:pt x="11758" y="6510"/>
                </a:lnTo>
                <a:lnTo>
                  <a:pt x="11736" y="6510"/>
                </a:lnTo>
                <a:lnTo>
                  <a:pt x="11736" y="6284"/>
                </a:lnTo>
                <a:lnTo>
                  <a:pt x="11730" y="6284"/>
                </a:lnTo>
                <a:lnTo>
                  <a:pt x="11681" y="6284"/>
                </a:lnTo>
                <a:lnTo>
                  <a:pt x="11675" y="6284"/>
                </a:lnTo>
                <a:lnTo>
                  <a:pt x="11605" y="6284"/>
                </a:lnTo>
                <a:lnTo>
                  <a:pt x="11599" y="6284"/>
                </a:lnTo>
                <a:lnTo>
                  <a:pt x="11591" y="6284"/>
                </a:lnTo>
                <a:lnTo>
                  <a:pt x="11585" y="6284"/>
                </a:lnTo>
                <a:lnTo>
                  <a:pt x="11577" y="6284"/>
                </a:lnTo>
                <a:lnTo>
                  <a:pt x="11550" y="6284"/>
                </a:lnTo>
                <a:lnTo>
                  <a:pt x="11543" y="6284"/>
                </a:lnTo>
                <a:lnTo>
                  <a:pt x="11536" y="6284"/>
                </a:lnTo>
                <a:lnTo>
                  <a:pt x="11522" y="6284"/>
                </a:lnTo>
                <a:lnTo>
                  <a:pt x="11508" y="6284"/>
                </a:lnTo>
                <a:lnTo>
                  <a:pt x="11481" y="6284"/>
                </a:lnTo>
                <a:lnTo>
                  <a:pt x="11433" y="6284"/>
                </a:lnTo>
                <a:lnTo>
                  <a:pt x="11288" y="6284"/>
                </a:lnTo>
                <a:lnTo>
                  <a:pt x="11288" y="6083"/>
                </a:lnTo>
                <a:lnTo>
                  <a:pt x="11246" y="6083"/>
                </a:lnTo>
                <a:lnTo>
                  <a:pt x="11156" y="6083"/>
                </a:lnTo>
                <a:lnTo>
                  <a:pt x="11156" y="5884"/>
                </a:lnTo>
                <a:lnTo>
                  <a:pt x="11046" y="5884"/>
                </a:lnTo>
                <a:lnTo>
                  <a:pt x="11046" y="5688"/>
                </a:lnTo>
                <a:lnTo>
                  <a:pt x="10962" y="5688"/>
                </a:lnTo>
                <a:lnTo>
                  <a:pt x="10949" y="5688"/>
                </a:lnTo>
                <a:lnTo>
                  <a:pt x="10949" y="5492"/>
                </a:lnTo>
                <a:lnTo>
                  <a:pt x="10887" y="5492"/>
                </a:lnTo>
                <a:lnTo>
                  <a:pt x="10887" y="5296"/>
                </a:lnTo>
                <a:lnTo>
                  <a:pt x="10762" y="5296"/>
                </a:lnTo>
                <a:lnTo>
                  <a:pt x="10693" y="5296"/>
                </a:lnTo>
                <a:lnTo>
                  <a:pt x="10686" y="5296"/>
                </a:lnTo>
                <a:lnTo>
                  <a:pt x="10686" y="5105"/>
                </a:lnTo>
                <a:lnTo>
                  <a:pt x="10665" y="5105"/>
                </a:lnTo>
                <a:lnTo>
                  <a:pt x="10665" y="4911"/>
                </a:lnTo>
                <a:lnTo>
                  <a:pt x="10659" y="4911"/>
                </a:lnTo>
                <a:lnTo>
                  <a:pt x="10320" y="4911"/>
                </a:lnTo>
                <a:lnTo>
                  <a:pt x="10320" y="4722"/>
                </a:lnTo>
                <a:lnTo>
                  <a:pt x="10278" y="4722"/>
                </a:lnTo>
                <a:lnTo>
                  <a:pt x="9974" y="4722"/>
                </a:lnTo>
                <a:lnTo>
                  <a:pt x="9974" y="4534"/>
                </a:lnTo>
                <a:lnTo>
                  <a:pt x="9898" y="4534"/>
                </a:lnTo>
                <a:lnTo>
                  <a:pt x="9898" y="4345"/>
                </a:lnTo>
                <a:lnTo>
                  <a:pt x="9656" y="4345"/>
                </a:lnTo>
                <a:lnTo>
                  <a:pt x="9628" y="4345"/>
                </a:lnTo>
                <a:lnTo>
                  <a:pt x="9628" y="4161"/>
                </a:lnTo>
                <a:lnTo>
                  <a:pt x="9504" y="4161"/>
                </a:lnTo>
                <a:lnTo>
                  <a:pt x="9504" y="3975"/>
                </a:lnTo>
                <a:lnTo>
                  <a:pt x="9490" y="3975"/>
                </a:lnTo>
                <a:lnTo>
                  <a:pt x="9339" y="3975"/>
                </a:lnTo>
                <a:lnTo>
                  <a:pt x="9339" y="3794"/>
                </a:lnTo>
                <a:lnTo>
                  <a:pt x="9269" y="3794"/>
                </a:lnTo>
                <a:lnTo>
                  <a:pt x="9131" y="3794"/>
                </a:lnTo>
                <a:lnTo>
                  <a:pt x="9131" y="3612"/>
                </a:lnTo>
                <a:lnTo>
                  <a:pt x="9020" y="3612"/>
                </a:lnTo>
                <a:lnTo>
                  <a:pt x="8882" y="3612"/>
                </a:lnTo>
                <a:lnTo>
                  <a:pt x="8882" y="3431"/>
                </a:lnTo>
                <a:lnTo>
                  <a:pt x="8626" y="3431"/>
                </a:lnTo>
                <a:lnTo>
                  <a:pt x="8626" y="3255"/>
                </a:lnTo>
                <a:lnTo>
                  <a:pt x="8612" y="3255"/>
                </a:lnTo>
                <a:lnTo>
                  <a:pt x="8046" y="3255"/>
                </a:lnTo>
                <a:lnTo>
                  <a:pt x="8046" y="3076"/>
                </a:lnTo>
                <a:lnTo>
                  <a:pt x="7873" y="3076"/>
                </a:lnTo>
                <a:lnTo>
                  <a:pt x="7631" y="3076"/>
                </a:lnTo>
                <a:lnTo>
                  <a:pt x="7631" y="2903"/>
                </a:lnTo>
                <a:lnTo>
                  <a:pt x="7541" y="2903"/>
                </a:lnTo>
                <a:lnTo>
                  <a:pt x="7541" y="2731"/>
                </a:lnTo>
                <a:lnTo>
                  <a:pt x="7105" y="2731"/>
                </a:lnTo>
                <a:lnTo>
                  <a:pt x="7105" y="2560"/>
                </a:lnTo>
                <a:lnTo>
                  <a:pt x="7023" y="2560"/>
                </a:lnTo>
                <a:lnTo>
                  <a:pt x="7023" y="2391"/>
                </a:lnTo>
                <a:lnTo>
                  <a:pt x="6843" y="2391"/>
                </a:lnTo>
                <a:lnTo>
                  <a:pt x="6843" y="2222"/>
                </a:lnTo>
                <a:lnTo>
                  <a:pt x="6256" y="2222"/>
                </a:lnTo>
                <a:lnTo>
                  <a:pt x="6193" y="2222"/>
                </a:lnTo>
                <a:lnTo>
                  <a:pt x="6193" y="2056"/>
                </a:lnTo>
                <a:lnTo>
                  <a:pt x="6020" y="2056"/>
                </a:lnTo>
                <a:lnTo>
                  <a:pt x="6020" y="1889"/>
                </a:lnTo>
                <a:lnTo>
                  <a:pt x="5979" y="1889"/>
                </a:lnTo>
                <a:lnTo>
                  <a:pt x="5938" y="1889"/>
                </a:lnTo>
                <a:lnTo>
                  <a:pt x="5938" y="1728"/>
                </a:lnTo>
                <a:lnTo>
                  <a:pt x="5827" y="1728"/>
                </a:lnTo>
                <a:lnTo>
                  <a:pt x="5827" y="1569"/>
                </a:lnTo>
                <a:lnTo>
                  <a:pt x="5792" y="1569"/>
                </a:lnTo>
                <a:lnTo>
                  <a:pt x="5551" y="1569"/>
                </a:lnTo>
                <a:lnTo>
                  <a:pt x="5551" y="1413"/>
                </a:lnTo>
                <a:lnTo>
                  <a:pt x="5399" y="1413"/>
                </a:lnTo>
                <a:lnTo>
                  <a:pt x="5399" y="1256"/>
                </a:lnTo>
                <a:lnTo>
                  <a:pt x="5392" y="1256"/>
                </a:lnTo>
                <a:lnTo>
                  <a:pt x="5392" y="1105"/>
                </a:lnTo>
                <a:lnTo>
                  <a:pt x="5336" y="1105"/>
                </a:lnTo>
                <a:lnTo>
                  <a:pt x="5336" y="956"/>
                </a:lnTo>
                <a:lnTo>
                  <a:pt x="5026" y="956"/>
                </a:lnTo>
                <a:lnTo>
                  <a:pt x="5026" y="809"/>
                </a:lnTo>
                <a:lnTo>
                  <a:pt x="3967" y="809"/>
                </a:lnTo>
                <a:lnTo>
                  <a:pt x="3837" y="809"/>
                </a:lnTo>
                <a:lnTo>
                  <a:pt x="3837" y="670"/>
                </a:lnTo>
                <a:lnTo>
                  <a:pt x="3794" y="670"/>
                </a:lnTo>
                <a:lnTo>
                  <a:pt x="3794" y="534"/>
                </a:lnTo>
                <a:lnTo>
                  <a:pt x="2391" y="534"/>
                </a:lnTo>
                <a:lnTo>
                  <a:pt x="2391" y="405"/>
                </a:lnTo>
                <a:lnTo>
                  <a:pt x="2219" y="405"/>
                </a:lnTo>
                <a:lnTo>
                  <a:pt x="1548" y="405"/>
                </a:lnTo>
                <a:lnTo>
                  <a:pt x="1548" y="283"/>
                </a:lnTo>
                <a:lnTo>
                  <a:pt x="1500" y="283"/>
                </a:lnTo>
                <a:lnTo>
                  <a:pt x="1500" y="171"/>
                </a:lnTo>
                <a:lnTo>
                  <a:pt x="1452" y="171"/>
                </a:lnTo>
                <a:lnTo>
                  <a:pt x="1113" y="171"/>
                </a:lnTo>
                <a:lnTo>
                  <a:pt x="1106" y="171"/>
                </a:lnTo>
                <a:lnTo>
                  <a:pt x="1106" y="75"/>
                </a:lnTo>
                <a:lnTo>
                  <a:pt x="712" y="75"/>
                </a:lnTo>
                <a:lnTo>
                  <a:pt x="712" y="0"/>
                </a:lnTo>
                <a:lnTo>
                  <a:pt x="76" y="0"/>
                </a:lnTo>
                <a:lnTo>
                  <a:pt x="0" y="0"/>
                </a:lnTo>
                <a:lnTo>
                  <a:pt x="0" y="1410"/>
                </a:lnTo>
                <a:close/>
              </a:path>
            </a:pathLst>
          </a:custGeom>
          <a:ln w="21844">
            <a:solidFill>
              <a:srgbClr val="009CC7">
                <a:alpha val="14999"/>
              </a:srgbClr>
            </a:solidFill>
            <a:miter lim="400000"/>
          </a:ln>
        </p:spPr>
        <p:txBody>
          <a:bodyPr lIns="67733" tIns="67733" rIns="67733" bIns="67733" anchor="ctr"/>
          <a:lstStyle/>
          <a:p>
            <a:pPr defTabSz="609585">
              <a:defRPr sz="1200"/>
            </a:pPr>
            <a:endParaRPr sz="1600"/>
          </a:p>
        </p:txBody>
      </p:sp>
      <p:sp>
        <p:nvSpPr>
          <p:cNvPr id="295" name="Line"/>
          <p:cNvSpPr/>
          <p:nvPr/>
        </p:nvSpPr>
        <p:spPr>
          <a:xfrm>
            <a:off x="1360030" y="2326736"/>
            <a:ext cx="3931061" cy="12008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 y="0"/>
                </a:lnTo>
                <a:lnTo>
                  <a:pt x="712" y="0"/>
                </a:lnTo>
                <a:lnTo>
                  <a:pt x="712" y="199"/>
                </a:lnTo>
                <a:lnTo>
                  <a:pt x="1105" y="199"/>
                </a:lnTo>
                <a:lnTo>
                  <a:pt x="1105" y="483"/>
                </a:lnTo>
                <a:lnTo>
                  <a:pt x="1113" y="483"/>
                </a:lnTo>
                <a:lnTo>
                  <a:pt x="1451" y="483"/>
                </a:lnTo>
                <a:lnTo>
                  <a:pt x="1500" y="483"/>
                </a:lnTo>
                <a:lnTo>
                  <a:pt x="1500" y="783"/>
                </a:lnTo>
                <a:lnTo>
                  <a:pt x="1548" y="783"/>
                </a:lnTo>
                <a:lnTo>
                  <a:pt x="1548" y="1081"/>
                </a:lnTo>
                <a:lnTo>
                  <a:pt x="2219" y="1081"/>
                </a:lnTo>
                <a:lnTo>
                  <a:pt x="2391" y="1081"/>
                </a:lnTo>
                <a:lnTo>
                  <a:pt x="2391" y="1376"/>
                </a:lnTo>
                <a:lnTo>
                  <a:pt x="3794" y="1376"/>
                </a:lnTo>
                <a:lnTo>
                  <a:pt x="3794" y="1668"/>
                </a:lnTo>
                <a:lnTo>
                  <a:pt x="3836" y="1668"/>
                </a:lnTo>
                <a:lnTo>
                  <a:pt x="3836" y="1958"/>
                </a:lnTo>
                <a:lnTo>
                  <a:pt x="3967" y="1958"/>
                </a:lnTo>
                <a:lnTo>
                  <a:pt x="5025" y="1958"/>
                </a:lnTo>
                <a:lnTo>
                  <a:pt x="5025" y="2245"/>
                </a:lnTo>
                <a:lnTo>
                  <a:pt x="5335" y="2245"/>
                </a:lnTo>
                <a:lnTo>
                  <a:pt x="5335" y="2526"/>
                </a:lnTo>
                <a:lnTo>
                  <a:pt x="5392" y="2526"/>
                </a:lnTo>
                <a:lnTo>
                  <a:pt x="5392" y="2808"/>
                </a:lnTo>
                <a:lnTo>
                  <a:pt x="5398" y="2808"/>
                </a:lnTo>
                <a:lnTo>
                  <a:pt x="5398" y="3087"/>
                </a:lnTo>
                <a:lnTo>
                  <a:pt x="5550" y="3087"/>
                </a:lnTo>
                <a:lnTo>
                  <a:pt x="5550" y="3360"/>
                </a:lnTo>
                <a:lnTo>
                  <a:pt x="5792" y="3360"/>
                </a:lnTo>
                <a:lnTo>
                  <a:pt x="5826" y="3360"/>
                </a:lnTo>
                <a:lnTo>
                  <a:pt x="5826" y="3637"/>
                </a:lnTo>
                <a:lnTo>
                  <a:pt x="5937" y="3637"/>
                </a:lnTo>
                <a:lnTo>
                  <a:pt x="5937" y="3910"/>
                </a:lnTo>
                <a:lnTo>
                  <a:pt x="5979" y="3910"/>
                </a:lnTo>
                <a:lnTo>
                  <a:pt x="6020" y="3910"/>
                </a:lnTo>
                <a:lnTo>
                  <a:pt x="6020" y="4181"/>
                </a:lnTo>
                <a:lnTo>
                  <a:pt x="6193" y="4181"/>
                </a:lnTo>
                <a:lnTo>
                  <a:pt x="6193" y="4452"/>
                </a:lnTo>
                <a:lnTo>
                  <a:pt x="6255" y="4452"/>
                </a:lnTo>
                <a:lnTo>
                  <a:pt x="6842" y="4452"/>
                </a:lnTo>
                <a:lnTo>
                  <a:pt x="6842" y="4723"/>
                </a:lnTo>
                <a:lnTo>
                  <a:pt x="7023" y="4723"/>
                </a:lnTo>
                <a:lnTo>
                  <a:pt x="7023" y="4994"/>
                </a:lnTo>
                <a:lnTo>
                  <a:pt x="7105" y="4994"/>
                </a:lnTo>
                <a:lnTo>
                  <a:pt x="7105" y="5263"/>
                </a:lnTo>
                <a:lnTo>
                  <a:pt x="7541" y="5263"/>
                </a:lnTo>
                <a:lnTo>
                  <a:pt x="7541" y="5528"/>
                </a:lnTo>
                <a:lnTo>
                  <a:pt x="7630" y="5528"/>
                </a:lnTo>
                <a:lnTo>
                  <a:pt x="7630" y="5794"/>
                </a:lnTo>
                <a:lnTo>
                  <a:pt x="7872" y="5794"/>
                </a:lnTo>
                <a:lnTo>
                  <a:pt x="8045" y="5794"/>
                </a:lnTo>
                <a:lnTo>
                  <a:pt x="8045" y="6062"/>
                </a:lnTo>
                <a:lnTo>
                  <a:pt x="8612" y="6062"/>
                </a:lnTo>
                <a:lnTo>
                  <a:pt x="8626" y="6062"/>
                </a:lnTo>
                <a:lnTo>
                  <a:pt x="8626" y="6330"/>
                </a:lnTo>
                <a:lnTo>
                  <a:pt x="8882" y="6330"/>
                </a:lnTo>
                <a:lnTo>
                  <a:pt x="8882" y="6599"/>
                </a:lnTo>
                <a:lnTo>
                  <a:pt x="9020" y="6599"/>
                </a:lnTo>
                <a:lnTo>
                  <a:pt x="9131" y="6599"/>
                </a:lnTo>
                <a:lnTo>
                  <a:pt x="9131" y="6864"/>
                </a:lnTo>
                <a:lnTo>
                  <a:pt x="9269" y="6864"/>
                </a:lnTo>
                <a:lnTo>
                  <a:pt x="9338" y="6864"/>
                </a:lnTo>
                <a:lnTo>
                  <a:pt x="9338" y="7133"/>
                </a:lnTo>
                <a:lnTo>
                  <a:pt x="9490" y="7133"/>
                </a:lnTo>
                <a:lnTo>
                  <a:pt x="9504" y="7133"/>
                </a:lnTo>
                <a:lnTo>
                  <a:pt x="9504" y="7404"/>
                </a:lnTo>
                <a:lnTo>
                  <a:pt x="9628" y="7404"/>
                </a:lnTo>
                <a:lnTo>
                  <a:pt x="9628" y="7672"/>
                </a:lnTo>
                <a:lnTo>
                  <a:pt x="9656" y="7672"/>
                </a:lnTo>
                <a:lnTo>
                  <a:pt x="9898" y="7672"/>
                </a:lnTo>
                <a:lnTo>
                  <a:pt x="9898" y="7940"/>
                </a:lnTo>
                <a:lnTo>
                  <a:pt x="9974" y="7940"/>
                </a:lnTo>
                <a:lnTo>
                  <a:pt x="9974" y="8209"/>
                </a:lnTo>
                <a:lnTo>
                  <a:pt x="10278" y="8209"/>
                </a:lnTo>
                <a:lnTo>
                  <a:pt x="10320" y="8209"/>
                </a:lnTo>
                <a:lnTo>
                  <a:pt x="10320" y="8477"/>
                </a:lnTo>
                <a:lnTo>
                  <a:pt x="10658" y="8477"/>
                </a:lnTo>
                <a:lnTo>
                  <a:pt x="10665" y="8477"/>
                </a:lnTo>
                <a:lnTo>
                  <a:pt x="10665" y="8745"/>
                </a:lnTo>
                <a:lnTo>
                  <a:pt x="10686" y="8745"/>
                </a:lnTo>
                <a:lnTo>
                  <a:pt x="10686" y="9016"/>
                </a:lnTo>
                <a:lnTo>
                  <a:pt x="10693" y="9016"/>
                </a:lnTo>
                <a:lnTo>
                  <a:pt x="10762" y="9016"/>
                </a:lnTo>
                <a:lnTo>
                  <a:pt x="10886" y="9016"/>
                </a:lnTo>
                <a:lnTo>
                  <a:pt x="10886" y="9287"/>
                </a:lnTo>
                <a:lnTo>
                  <a:pt x="10949" y="9287"/>
                </a:lnTo>
                <a:lnTo>
                  <a:pt x="10949" y="9558"/>
                </a:lnTo>
                <a:lnTo>
                  <a:pt x="10962" y="9558"/>
                </a:lnTo>
                <a:lnTo>
                  <a:pt x="11045" y="9558"/>
                </a:lnTo>
                <a:lnTo>
                  <a:pt x="11045" y="9829"/>
                </a:lnTo>
                <a:lnTo>
                  <a:pt x="11155" y="9829"/>
                </a:lnTo>
                <a:lnTo>
                  <a:pt x="11155" y="10100"/>
                </a:lnTo>
                <a:lnTo>
                  <a:pt x="11246" y="10100"/>
                </a:lnTo>
                <a:lnTo>
                  <a:pt x="11287" y="10100"/>
                </a:lnTo>
                <a:lnTo>
                  <a:pt x="11287" y="10374"/>
                </a:lnTo>
                <a:lnTo>
                  <a:pt x="11432" y="10374"/>
                </a:lnTo>
                <a:lnTo>
                  <a:pt x="11481" y="10374"/>
                </a:lnTo>
                <a:lnTo>
                  <a:pt x="11508" y="10374"/>
                </a:lnTo>
                <a:lnTo>
                  <a:pt x="11522" y="10374"/>
                </a:lnTo>
                <a:lnTo>
                  <a:pt x="11536" y="10374"/>
                </a:lnTo>
                <a:lnTo>
                  <a:pt x="11543" y="10374"/>
                </a:lnTo>
                <a:lnTo>
                  <a:pt x="11550" y="10374"/>
                </a:lnTo>
                <a:lnTo>
                  <a:pt x="11577" y="10374"/>
                </a:lnTo>
                <a:lnTo>
                  <a:pt x="11584" y="10374"/>
                </a:lnTo>
                <a:lnTo>
                  <a:pt x="11591" y="10374"/>
                </a:lnTo>
                <a:lnTo>
                  <a:pt x="11598" y="10374"/>
                </a:lnTo>
                <a:lnTo>
                  <a:pt x="11605" y="10374"/>
                </a:lnTo>
                <a:lnTo>
                  <a:pt x="11674" y="10374"/>
                </a:lnTo>
                <a:lnTo>
                  <a:pt x="11681" y="10374"/>
                </a:lnTo>
                <a:lnTo>
                  <a:pt x="11729" y="10374"/>
                </a:lnTo>
                <a:lnTo>
                  <a:pt x="11736" y="10374"/>
                </a:lnTo>
                <a:lnTo>
                  <a:pt x="11736" y="10700"/>
                </a:lnTo>
                <a:lnTo>
                  <a:pt x="11757" y="10700"/>
                </a:lnTo>
                <a:lnTo>
                  <a:pt x="11792" y="10700"/>
                </a:lnTo>
                <a:lnTo>
                  <a:pt x="11805" y="10700"/>
                </a:lnTo>
                <a:lnTo>
                  <a:pt x="11833" y="10700"/>
                </a:lnTo>
                <a:lnTo>
                  <a:pt x="12214" y="10700"/>
                </a:lnTo>
                <a:lnTo>
                  <a:pt x="12241" y="10700"/>
                </a:lnTo>
                <a:lnTo>
                  <a:pt x="12261" y="10700"/>
                </a:lnTo>
                <a:lnTo>
                  <a:pt x="12310" y="10700"/>
                </a:lnTo>
                <a:lnTo>
                  <a:pt x="12372" y="10700"/>
                </a:lnTo>
                <a:lnTo>
                  <a:pt x="12656" y="10700"/>
                </a:lnTo>
                <a:lnTo>
                  <a:pt x="12697" y="10700"/>
                </a:lnTo>
                <a:lnTo>
                  <a:pt x="12697" y="11056"/>
                </a:lnTo>
                <a:lnTo>
                  <a:pt x="12759" y="11056"/>
                </a:lnTo>
                <a:lnTo>
                  <a:pt x="12801" y="11056"/>
                </a:lnTo>
                <a:lnTo>
                  <a:pt x="12808" y="11056"/>
                </a:lnTo>
                <a:lnTo>
                  <a:pt x="12808" y="11418"/>
                </a:lnTo>
                <a:lnTo>
                  <a:pt x="13029" y="11418"/>
                </a:lnTo>
                <a:lnTo>
                  <a:pt x="13029" y="11776"/>
                </a:lnTo>
                <a:lnTo>
                  <a:pt x="13250" y="11776"/>
                </a:lnTo>
                <a:lnTo>
                  <a:pt x="13346" y="11776"/>
                </a:lnTo>
                <a:lnTo>
                  <a:pt x="13346" y="12138"/>
                </a:lnTo>
                <a:lnTo>
                  <a:pt x="13389" y="12138"/>
                </a:lnTo>
                <a:lnTo>
                  <a:pt x="13416" y="12138"/>
                </a:lnTo>
                <a:lnTo>
                  <a:pt x="13416" y="12499"/>
                </a:lnTo>
                <a:lnTo>
                  <a:pt x="13505" y="12499"/>
                </a:lnTo>
                <a:lnTo>
                  <a:pt x="13505" y="12860"/>
                </a:lnTo>
                <a:lnTo>
                  <a:pt x="13851" y="12860"/>
                </a:lnTo>
                <a:lnTo>
                  <a:pt x="13865" y="12860"/>
                </a:lnTo>
                <a:lnTo>
                  <a:pt x="13865" y="13221"/>
                </a:lnTo>
                <a:lnTo>
                  <a:pt x="13920" y="13221"/>
                </a:lnTo>
                <a:lnTo>
                  <a:pt x="13955" y="13221"/>
                </a:lnTo>
                <a:lnTo>
                  <a:pt x="13969" y="13221"/>
                </a:lnTo>
                <a:lnTo>
                  <a:pt x="13976" y="13221"/>
                </a:lnTo>
                <a:lnTo>
                  <a:pt x="13996" y="13221"/>
                </a:lnTo>
                <a:lnTo>
                  <a:pt x="14010" y="13221"/>
                </a:lnTo>
                <a:lnTo>
                  <a:pt x="14024" y="13221"/>
                </a:lnTo>
                <a:lnTo>
                  <a:pt x="14052" y="13221"/>
                </a:lnTo>
                <a:lnTo>
                  <a:pt x="14052" y="13625"/>
                </a:lnTo>
                <a:lnTo>
                  <a:pt x="14059" y="13625"/>
                </a:lnTo>
                <a:lnTo>
                  <a:pt x="14059" y="14037"/>
                </a:lnTo>
                <a:lnTo>
                  <a:pt x="14079" y="14037"/>
                </a:lnTo>
                <a:lnTo>
                  <a:pt x="14079" y="14454"/>
                </a:lnTo>
                <a:lnTo>
                  <a:pt x="14093" y="14454"/>
                </a:lnTo>
                <a:lnTo>
                  <a:pt x="14100" y="14454"/>
                </a:lnTo>
                <a:lnTo>
                  <a:pt x="14121" y="14454"/>
                </a:lnTo>
                <a:lnTo>
                  <a:pt x="14142" y="14454"/>
                </a:lnTo>
                <a:lnTo>
                  <a:pt x="14142" y="14900"/>
                </a:lnTo>
                <a:lnTo>
                  <a:pt x="14149" y="14900"/>
                </a:lnTo>
                <a:lnTo>
                  <a:pt x="14156" y="14900"/>
                </a:lnTo>
                <a:lnTo>
                  <a:pt x="14204" y="14900"/>
                </a:lnTo>
                <a:lnTo>
                  <a:pt x="14384" y="14900"/>
                </a:lnTo>
                <a:lnTo>
                  <a:pt x="14577" y="14900"/>
                </a:lnTo>
                <a:lnTo>
                  <a:pt x="14598" y="14900"/>
                </a:lnTo>
                <a:lnTo>
                  <a:pt x="14680" y="14900"/>
                </a:lnTo>
                <a:lnTo>
                  <a:pt x="14680" y="15381"/>
                </a:lnTo>
                <a:lnTo>
                  <a:pt x="14743" y="15381"/>
                </a:lnTo>
                <a:lnTo>
                  <a:pt x="14757" y="15381"/>
                </a:lnTo>
                <a:lnTo>
                  <a:pt x="14930" y="15381"/>
                </a:lnTo>
                <a:lnTo>
                  <a:pt x="14930" y="15873"/>
                </a:lnTo>
                <a:lnTo>
                  <a:pt x="14957" y="15873"/>
                </a:lnTo>
                <a:lnTo>
                  <a:pt x="15020" y="15873"/>
                </a:lnTo>
                <a:lnTo>
                  <a:pt x="15026" y="15873"/>
                </a:lnTo>
                <a:lnTo>
                  <a:pt x="15054" y="15873"/>
                </a:lnTo>
                <a:lnTo>
                  <a:pt x="15054" y="16393"/>
                </a:lnTo>
                <a:lnTo>
                  <a:pt x="15171" y="16393"/>
                </a:lnTo>
                <a:lnTo>
                  <a:pt x="15317" y="16393"/>
                </a:lnTo>
                <a:lnTo>
                  <a:pt x="15434" y="16393"/>
                </a:lnTo>
                <a:lnTo>
                  <a:pt x="15482" y="16393"/>
                </a:lnTo>
                <a:lnTo>
                  <a:pt x="15600" y="16393"/>
                </a:lnTo>
                <a:lnTo>
                  <a:pt x="15600" y="16941"/>
                </a:lnTo>
                <a:lnTo>
                  <a:pt x="15697" y="16941"/>
                </a:lnTo>
                <a:lnTo>
                  <a:pt x="16036" y="16941"/>
                </a:lnTo>
                <a:lnTo>
                  <a:pt x="16042" y="16941"/>
                </a:lnTo>
                <a:lnTo>
                  <a:pt x="16070" y="16941"/>
                </a:lnTo>
                <a:lnTo>
                  <a:pt x="16070" y="17514"/>
                </a:lnTo>
                <a:lnTo>
                  <a:pt x="16174" y="17514"/>
                </a:lnTo>
                <a:lnTo>
                  <a:pt x="16215" y="17514"/>
                </a:lnTo>
                <a:lnTo>
                  <a:pt x="16229" y="17514"/>
                </a:lnTo>
                <a:lnTo>
                  <a:pt x="16270" y="17514"/>
                </a:lnTo>
                <a:lnTo>
                  <a:pt x="16285" y="17514"/>
                </a:lnTo>
                <a:lnTo>
                  <a:pt x="16360" y="17514"/>
                </a:lnTo>
                <a:lnTo>
                  <a:pt x="16381" y="17514"/>
                </a:lnTo>
                <a:lnTo>
                  <a:pt x="16409" y="17514"/>
                </a:lnTo>
                <a:lnTo>
                  <a:pt x="16437" y="17514"/>
                </a:lnTo>
                <a:lnTo>
                  <a:pt x="16471" y="17514"/>
                </a:lnTo>
                <a:lnTo>
                  <a:pt x="16471" y="18205"/>
                </a:lnTo>
                <a:lnTo>
                  <a:pt x="16485" y="18205"/>
                </a:lnTo>
                <a:lnTo>
                  <a:pt x="16582" y="18205"/>
                </a:lnTo>
                <a:lnTo>
                  <a:pt x="16657" y="18205"/>
                </a:lnTo>
                <a:lnTo>
                  <a:pt x="16665" y="18205"/>
                </a:lnTo>
                <a:lnTo>
                  <a:pt x="17052" y="18205"/>
                </a:lnTo>
                <a:lnTo>
                  <a:pt x="17445" y="18205"/>
                </a:lnTo>
                <a:lnTo>
                  <a:pt x="17445" y="19007"/>
                </a:lnTo>
                <a:lnTo>
                  <a:pt x="18026" y="19007"/>
                </a:lnTo>
                <a:lnTo>
                  <a:pt x="18026" y="19796"/>
                </a:lnTo>
                <a:lnTo>
                  <a:pt x="18054" y="19796"/>
                </a:lnTo>
                <a:lnTo>
                  <a:pt x="18054" y="20569"/>
                </a:lnTo>
                <a:lnTo>
                  <a:pt x="18116" y="20569"/>
                </a:lnTo>
                <a:lnTo>
                  <a:pt x="18503" y="20569"/>
                </a:lnTo>
                <a:lnTo>
                  <a:pt x="18641" y="20569"/>
                </a:lnTo>
                <a:lnTo>
                  <a:pt x="18883" y="20569"/>
                </a:lnTo>
                <a:lnTo>
                  <a:pt x="18938" y="20569"/>
                </a:lnTo>
                <a:lnTo>
                  <a:pt x="18994" y="20569"/>
                </a:lnTo>
                <a:lnTo>
                  <a:pt x="19146" y="20569"/>
                </a:lnTo>
                <a:lnTo>
                  <a:pt x="19270" y="20569"/>
                </a:lnTo>
                <a:lnTo>
                  <a:pt x="19325" y="20569"/>
                </a:lnTo>
                <a:lnTo>
                  <a:pt x="19423" y="20569"/>
                </a:lnTo>
                <a:lnTo>
                  <a:pt x="19443" y="20569"/>
                </a:lnTo>
                <a:lnTo>
                  <a:pt x="19443" y="21600"/>
                </a:lnTo>
                <a:lnTo>
                  <a:pt x="19457" y="21600"/>
                </a:lnTo>
                <a:lnTo>
                  <a:pt x="19540" y="21600"/>
                </a:lnTo>
                <a:lnTo>
                  <a:pt x="19553" y="21600"/>
                </a:lnTo>
                <a:lnTo>
                  <a:pt x="19685" y="21600"/>
                </a:lnTo>
                <a:lnTo>
                  <a:pt x="19975" y="21600"/>
                </a:lnTo>
                <a:lnTo>
                  <a:pt x="20459" y="21600"/>
                </a:lnTo>
                <a:lnTo>
                  <a:pt x="20659" y="21600"/>
                </a:lnTo>
                <a:lnTo>
                  <a:pt x="20722" y="21600"/>
                </a:lnTo>
                <a:lnTo>
                  <a:pt x="20867" y="21600"/>
                </a:lnTo>
                <a:lnTo>
                  <a:pt x="21310" y="21600"/>
                </a:lnTo>
                <a:lnTo>
                  <a:pt x="21469" y="21600"/>
                </a:lnTo>
                <a:lnTo>
                  <a:pt x="21482" y="21600"/>
                </a:lnTo>
                <a:lnTo>
                  <a:pt x="21496" y="21600"/>
                </a:lnTo>
                <a:lnTo>
                  <a:pt x="21503" y="21600"/>
                </a:lnTo>
                <a:lnTo>
                  <a:pt x="21600" y="21600"/>
                </a:lnTo>
              </a:path>
            </a:pathLst>
          </a:custGeom>
          <a:ln w="10922">
            <a:solidFill>
              <a:srgbClr val="C3AEC6">
                <a:alpha val="14999"/>
              </a:srgbClr>
            </a:solidFill>
            <a:miter lim="400000"/>
          </a:ln>
        </p:spPr>
        <p:txBody>
          <a:bodyPr lIns="67733" tIns="67733" rIns="67733" bIns="67733" anchor="ctr"/>
          <a:lstStyle/>
          <a:p>
            <a:pPr defTabSz="609585">
              <a:defRPr sz="1200"/>
            </a:pPr>
            <a:endParaRPr sz="1600"/>
          </a:p>
        </p:txBody>
      </p:sp>
      <p:sp>
        <p:nvSpPr>
          <p:cNvPr id="296" name="Line"/>
          <p:cNvSpPr/>
          <p:nvPr/>
        </p:nvSpPr>
        <p:spPr>
          <a:xfrm>
            <a:off x="1360030" y="2242694"/>
            <a:ext cx="3931061" cy="8140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6" y="0"/>
                </a:lnTo>
                <a:lnTo>
                  <a:pt x="712" y="0"/>
                </a:lnTo>
                <a:lnTo>
                  <a:pt x="712" y="118"/>
                </a:lnTo>
                <a:lnTo>
                  <a:pt x="1105" y="118"/>
                </a:lnTo>
                <a:lnTo>
                  <a:pt x="1105" y="271"/>
                </a:lnTo>
                <a:lnTo>
                  <a:pt x="1113" y="271"/>
                </a:lnTo>
                <a:lnTo>
                  <a:pt x="1451" y="271"/>
                </a:lnTo>
                <a:lnTo>
                  <a:pt x="1500" y="271"/>
                </a:lnTo>
                <a:lnTo>
                  <a:pt x="1500" y="447"/>
                </a:lnTo>
                <a:lnTo>
                  <a:pt x="1548" y="447"/>
                </a:lnTo>
                <a:lnTo>
                  <a:pt x="1548" y="639"/>
                </a:lnTo>
                <a:lnTo>
                  <a:pt x="2219" y="639"/>
                </a:lnTo>
                <a:lnTo>
                  <a:pt x="2391" y="639"/>
                </a:lnTo>
                <a:lnTo>
                  <a:pt x="2391" y="846"/>
                </a:lnTo>
                <a:lnTo>
                  <a:pt x="3794" y="846"/>
                </a:lnTo>
                <a:lnTo>
                  <a:pt x="3794" y="1058"/>
                </a:lnTo>
                <a:lnTo>
                  <a:pt x="3836" y="1058"/>
                </a:lnTo>
                <a:lnTo>
                  <a:pt x="3836" y="1282"/>
                </a:lnTo>
                <a:lnTo>
                  <a:pt x="3967" y="1282"/>
                </a:lnTo>
                <a:lnTo>
                  <a:pt x="5025" y="1282"/>
                </a:lnTo>
                <a:lnTo>
                  <a:pt x="5025" y="1513"/>
                </a:lnTo>
                <a:lnTo>
                  <a:pt x="5335" y="1513"/>
                </a:lnTo>
                <a:lnTo>
                  <a:pt x="5335" y="1744"/>
                </a:lnTo>
                <a:lnTo>
                  <a:pt x="5392" y="1744"/>
                </a:lnTo>
                <a:lnTo>
                  <a:pt x="5392" y="1987"/>
                </a:lnTo>
                <a:lnTo>
                  <a:pt x="5398" y="1987"/>
                </a:lnTo>
                <a:lnTo>
                  <a:pt x="5398" y="2230"/>
                </a:lnTo>
                <a:lnTo>
                  <a:pt x="5550" y="2230"/>
                </a:lnTo>
                <a:lnTo>
                  <a:pt x="5550" y="2477"/>
                </a:lnTo>
                <a:lnTo>
                  <a:pt x="5792" y="2477"/>
                </a:lnTo>
                <a:lnTo>
                  <a:pt x="5826" y="2477"/>
                </a:lnTo>
                <a:lnTo>
                  <a:pt x="5826" y="2732"/>
                </a:lnTo>
                <a:lnTo>
                  <a:pt x="5937" y="2732"/>
                </a:lnTo>
                <a:lnTo>
                  <a:pt x="5937" y="2986"/>
                </a:lnTo>
                <a:lnTo>
                  <a:pt x="5979" y="2986"/>
                </a:lnTo>
                <a:lnTo>
                  <a:pt x="6020" y="2986"/>
                </a:lnTo>
                <a:lnTo>
                  <a:pt x="6020" y="3245"/>
                </a:lnTo>
                <a:lnTo>
                  <a:pt x="6193" y="3245"/>
                </a:lnTo>
                <a:lnTo>
                  <a:pt x="6193" y="3507"/>
                </a:lnTo>
                <a:lnTo>
                  <a:pt x="6255" y="3507"/>
                </a:lnTo>
                <a:lnTo>
                  <a:pt x="6842" y="3507"/>
                </a:lnTo>
                <a:lnTo>
                  <a:pt x="6842" y="3774"/>
                </a:lnTo>
                <a:lnTo>
                  <a:pt x="7023" y="3774"/>
                </a:lnTo>
                <a:lnTo>
                  <a:pt x="7023" y="4040"/>
                </a:lnTo>
                <a:lnTo>
                  <a:pt x="7105" y="4040"/>
                </a:lnTo>
                <a:lnTo>
                  <a:pt x="7105" y="4311"/>
                </a:lnTo>
                <a:lnTo>
                  <a:pt x="7541" y="4311"/>
                </a:lnTo>
                <a:lnTo>
                  <a:pt x="7541" y="4585"/>
                </a:lnTo>
                <a:lnTo>
                  <a:pt x="7630" y="4585"/>
                </a:lnTo>
                <a:lnTo>
                  <a:pt x="7630" y="4859"/>
                </a:lnTo>
                <a:lnTo>
                  <a:pt x="7872" y="4859"/>
                </a:lnTo>
                <a:lnTo>
                  <a:pt x="8045" y="4859"/>
                </a:lnTo>
                <a:lnTo>
                  <a:pt x="8045" y="5138"/>
                </a:lnTo>
                <a:lnTo>
                  <a:pt x="8612" y="5138"/>
                </a:lnTo>
                <a:lnTo>
                  <a:pt x="8626" y="5138"/>
                </a:lnTo>
                <a:lnTo>
                  <a:pt x="8626" y="5420"/>
                </a:lnTo>
                <a:lnTo>
                  <a:pt x="8882" y="5420"/>
                </a:lnTo>
                <a:lnTo>
                  <a:pt x="8882" y="5702"/>
                </a:lnTo>
                <a:lnTo>
                  <a:pt x="9020" y="5702"/>
                </a:lnTo>
                <a:lnTo>
                  <a:pt x="9131" y="5702"/>
                </a:lnTo>
                <a:lnTo>
                  <a:pt x="9131" y="5988"/>
                </a:lnTo>
                <a:lnTo>
                  <a:pt x="9269" y="5988"/>
                </a:lnTo>
                <a:lnTo>
                  <a:pt x="9338" y="5988"/>
                </a:lnTo>
                <a:lnTo>
                  <a:pt x="9338" y="6278"/>
                </a:lnTo>
                <a:lnTo>
                  <a:pt x="9490" y="6278"/>
                </a:lnTo>
                <a:lnTo>
                  <a:pt x="9504" y="6278"/>
                </a:lnTo>
                <a:lnTo>
                  <a:pt x="9504" y="6568"/>
                </a:lnTo>
                <a:lnTo>
                  <a:pt x="9628" y="6568"/>
                </a:lnTo>
                <a:lnTo>
                  <a:pt x="9628" y="6862"/>
                </a:lnTo>
                <a:lnTo>
                  <a:pt x="9656" y="6862"/>
                </a:lnTo>
                <a:lnTo>
                  <a:pt x="9898" y="6862"/>
                </a:lnTo>
                <a:lnTo>
                  <a:pt x="9898" y="7156"/>
                </a:lnTo>
                <a:lnTo>
                  <a:pt x="9974" y="7156"/>
                </a:lnTo>
                <a:lnTo>
                  <a:pt x="9974" y="7454"/>
                </a:lnTo>
                <a:lnTo>
                  <a:pt x="10278" y="7454"/>
                </a:lnTo>
                <a:lnTo>
                  <a:pt x="10320" y="7454"/>
                </a:lnTo>
                <a:lnTo>
                  <a:pt x="10320" y="7755"/>
                </a:lnTo>
                <a:lnTo>
                  <a:pt x="10658" y="7755"/>
                </a:lnTo>
                <a:lnTo>
                  <a:pt x="10665" y="7755"/>
                </a:lnTo>
                <a:lnTo>
                  <a:pt x="10665" y="8057"/>
                </a:lnTo>
                <a:lnTo>
                  <a:pt x="10686" y="8057"/>
                </a:lnTo>
                <a:lnTo>
                  <a:pt x="10686" y="8363"/>
                </a:lnTo>
                <a:lnTo>
                  <a:pt x="10693" y="8363"/>
                </a:lnTo>
                <a:lnTo>
                  <a:pt x="10762" y="8363"/>
                </a:lnTo>
                <a:lnTo>
                  <a:pt x="10886" y="8363"/>
                </a:lnTo>
                <a:lnTo>
                  <a:pt x="10886" y="8668"/>
                </a:lnTo>
                <a:lnTo>
                  <a:pt x="10949" y="8668"/>
                </a:lnTo>
                <a:lnTo>
                  <a:pt x="10949" y="8978"/>
                </a:lnTo>
                <a:lnTo>
                  <a:pt x="10962" y="8978"/>
                </a:lnTo>
                <a:lnTo>
                  <a:pt x="11045" y="8978"/>
                </a:lnTo>
                <a:lnTo>
                  <a:pt x="11045" y="9291"/>
                </a:lnTo>
                <a:lnTo>
                  <a:pt x="11155" y="9291"/>
                </a:lnTo>
                <a:lnTo>
                  <a:pt x="11155" y="9605"/>
                </a:lnTo>
                <a:lnTo>
                  <a:pt x="11246" y="9605"/>
                </a:lnTo>
                <a:lnTo>
                  <a:pt x="11287" y="9605"/>
                </a:lnTo>
                <a:lnTo>
                  <a:pt x="11287" y="9918"/>
                </a:lnTo>
                <a:lnTo>
                  <a:pt x="11432" y="9918"/>
                </a:lnTo>
                <a:lnTo>
                  <a:pt x="11481" y="9918"/>
                </a:lnTo>
                <a:lnTo>
                  <a:pt x="11508" y="9918"/>
                </a:lnTo>
                <a:lnTo>
                  <a:pt x="11522" y="9918"/>
                </a:lnTo>
                <a:lnTo>
                  <a:pt x="11536" y="9918"/>
                </a:lnTo>
                <a:lnTo>
                  <a:pt x="11543" y="9918"/>
                </a:lnTo>
                <a:lnTo>
                  <a:pt x="11550" y="9918"/>
                </a:lnTo>
                <a:lnTo>
                  <a:pt x="11577" y="9918"/>
                </a:lnTo>
                <a:lnTo>
                  <a:pt x="11584" y="9918"/>
                </a:lnTo>
                <a:lnTo>
                  <a:pt x="11591" y="9918"/>
                </a:lnTo>
                <a:lnTo>
                  <a:pt x="11598" y="9918"/>
                </a:lnTo>
                <a:lnTo>
                  <a:pt x="11605" y="9918"/>
                </a:lnTo>
                <a:lnTo>
                  <a:pt x="11674" y="9918"/>
                </a:lnTo>
                <a:lnTo>
                  <a:pt x="11681" y="9918"/>
                </a:lnTo>
                <a:lnTo>
                  <a:pt x="11729" y="9918"/>
                </a:lnTo>
                <a:lnTo>
                  <a:pt x="11736" y="9918"/>
                </a:lnTo>
                <a:lnTo>
                  <a:pt x="11736" y="10279"/>
                </a:lnTo>
                <a:lnTo>
                  <a:pt x="11757" y="10279"/>
                </a:lnTo>
                <a:lnTo>
                  <a:pt x="11792" y="10279"/>
                </a:lnTo>
                <a:lnTo>
                  <a:pt x="11805" y="10279"/>
                </a:lnTo>
                <a:lnTo>
                  <a:pt x="11833" y="10279"/>
                </a:lnTo>
                <a:lnTo>
                  <a:pt x="12214" y="10279"/>
                </a:lnTo>
                <a:lnTo>
                  <a:pt x="12241" y="10279"/>
                </a:lnTo>
                <a:lnTo>
                  <a:pt x="12261" y="10279"/>
                </a:lnTo>
                <a:lnTo>
                  <a:pt x="12310" y="10279"/>
                </a:lnTo>
                <a:lnTo>
                  <a:pt x="12372" y="10279"/>
                </a:lnTo>
                <a:lnTo>
                  <a:pt x="12656" y="10279"/>
                </a:lnTo>
                <a:lnTo>
                  <a:pt x="12697" y="10279"/>
                </a:lnTo>
                <a:lnTo>
                  <a:pt x="12697" y="10663"/>
                </a:lnTo>
                <a:lnTo>
                  <a:pt x="12759" y="10663"/>
                </a:lnTo>
                <a:lnTo>
                  <a:pt x="12801" y="10663"/>
                </a:lnTo>
                <a:lnTo>
                  <a:pt x="12808" y="10663"/>
                </a:lnTo>
                <a:lnTo>
                  <a:pt x="12808" y="11051"/>
                </a:lnTo>
                <a:lnTo>
                  <a:pt x="13029" y="11051"/>
                </a:lnTo>
                <a:lnTo>
                  <a:pt x="13029" y="11447"/>
                </a:lnTo>
                <a:lnTo>
                  <a:pt x="13250" y="11447"/>
                </a:lnTo>
                <a:lnTo>
                  <a:pt x="13346" y="11447"/>
                </a:lnTo>
                <a:lnTo>
                  <a:pt x="13346" y="11843"/>
                </a:lnTo>
                <a:lnTo>
                  <a:pt x="13389" y="11843"/>
                </a:lnTo>
                <a:lnTo>
                  <a:pt x="13416" y="11843"/>
                </a:lnTo>
                <a:lnTo>
                  <a:pt x="13416" y="12242"/>
                </a:lnTo>
                <a:lnTo>
                  <a:pt x="13505" y="12242"/>
                </a:lnTo>
                <a:lnTo>
                  <a:pt x="13505" y="12650"/>
                </a:lnTo>
                <a:lnTo>
                  <a:pt x="13851" y="12650"/>
                </a:lnTo>
                <a:lnTo>
                  <a:pt x="13865" y="12650"/>
                </a:lnTo>
                <a:lnTo>
                  <a:pt x="13865" y="13057"/>
                </a:lnTo>
                <a:lnTo>
                  <a:pt x="13920" y="13057"/>
                </a:lnTo>
                <a:lnTo>
                  <a:pt x="13955" y="13057"/>
                </a:lnTo>
                <a:lnTo>
                  <a:pt x="13969" y="13057"/>
                </a:lnTo>
                <a:lnTo>
                  <a:pt x="13976" y="13057"/>
                </a:lnTo>
                <a:lnTo>
                  <a:pt x="13996" y="13057"/>
                </a:lnTo>
                <a:lnTo>
                  <a:pt x="14010" y="13057"/>
                </a:lnTo>
                <a:lnTo>
                  <a:pt x="14024" y="13057"/>
                </a:lnTo>
                <a:lnTo>
                  <a:pt x="14052" y="13057"/>
                </a:lnTo>
                <a:lnTo>
                  <a:pt x="14052" y="13496"/>
                </a:lnTo>
                <a:lnTo>
                  <a:pt x="14059" y="13496"/>
                </a:lnTo>
                <a:lnTo>
                  <a:pt x="14059" y="13951"/>
                </a:lnTo>
                <a:lnTo>
                  <a:pt x="14079" y="13951"/>
                </a:lnTo>
                <a:lnTo>
                  <a:pt x="14079" y="14413"/>
                </a:lnTo>
                <a:lnTo>
                  <a:pt x="14093" y="14413"/>
                </a:lnTo>
                <a:lnTo>
                  <a:pt x="14100" y="14413"/>
                </a:lnTo>
                <a:lnTo>
                  <a:pt x="14121" y="14413"/>
                </a:lnTo>
                <a:lnTo>
                  <a:pt x="14142" y="14413"/>
                </a:lnTo>
                <a:lnTo>
                  <a:pt x="14142" y="14899"/>
                </a:lnTo>
                <a:lnTo>
                  <a:pt x="14149" y="14899"/>
                </a:lnTo>
                <a:lnTo>
                  <a:pt x="14156" y="14899"/>
                </a:lnTo>
                <a:lnTo>
                  <a:pt x="14204" y="14899"/>
                </a:lnTo>
                <a:lnTo>
                  <a:pt x="14384" y="14899"/>
                </a:lnTo>
                <a:lnTo>
                  <a:pt x="14577" y="14899"/>
                </a:lnTo>
                <a:lnTo>
                  <a:pt x="14598" y="14899"/>
                </a:lnTo>
                <a:lnTo>
                  <a:pt x="14680" y="14899"/>
                </a:lnTo>
                <a:lnTo>
                  <a:pt x="14680" y="15412"/>
                </a:lnTo>
                <a:lnTo>
                  <a:pt x="14743" y="15412"/>
                </a:lnTo>
                <a:lnTo>
                  <a:pt x="14757" y="15412"/>
                </a:lnTo>
                <a:lnTo>
                  <a:pt x="14930" y="15412"/>
                </a:lnTo>
                <a:lnTo>
                  <a:pt x="14930" y="15941"/>
                </a:lnTo>
                <a:lnTo>
                  <a:pt x="14957" y="15941"/>
                </a:lnTo>
                <a:lnTo>
                  <a:pt x="15020" y="15941"/>
                </a:lnTo>
                <a:lnTo>
                  <a:pt x="15026" y="15941"/>
                </a:lnTo>
                <a:lnTo>
                  <a:pt x="15054" y="15941"/>
                </a:lnTo>
                <a:lnTo>
                  <a:pt x="15054" y="16494"/>
                </a:lnTo>
                <a:lnTo>
                  <a:pt x="15171" y="16494"/>
                </a:lnTo>
                <a:lnTo>
                  <a:pt x="15317" y="16494"/>
                </a:lnTo>
                <a:lnTo>
                  <a:pt x="15434" y="16494"/>
                </a:lnTo>
                <a:lnTo>
                  <a:pt x="15482" y="16494"/>
                </a:lnTo>
                <a:lnTo>
                  <a:pt x="15600" y="16494"/>
                </a:lnTo>
                <a:lnTo>
                  <a:pt x="15600" y="17074"/>
                </a:lnTo>
                <a:lnTo>
                  <a:pt x="15697" y="17074"/>
                </a:lnTo>
                <a:lnTo>
                  <a:pt x="16036" y="17074"/>
                </a:lnTo>
                <a:lnTo>
                  <a:pt x="16042" y="17074"/>
                </a:lnTo>
                <a:lnTo>
                  <a:pt x="16070" y="17074"/>
                </a:lnTo>
                <a:lnTo>
                  <a:pt x="16070" y="17677"/>
                </a:lnTo>
                <a:lnTo>
                  <a:pt x="16174" y="17677"/>
                </a:lnTo>
                <a:lnTo>
                  <a:pt x="16215" y="17677"/>
                </a:lnTo>
                <a:lnTo>
                  <a:pt x="16229" y="17677"/>
                </a:lnTo>
                <a:lnTo>
                  <a:pt x="16270" y="17677"/>
                </a:lnTo>
                <a:lnTo>
                  <a:pt x="16285" y="17677"/>
                </a:lnTo>
                <a:lnTo>
                  <a:pt x="16360" y="17677"/>
                </a:lnTo>
                <a:lnTo>
                  <a:pt x="16381" y="17677"/>
                </a:lnTo>
                <a:lnTo>
                  <a:pt x="16409" y="17677"/>
                </a:lnTo>
                <a:lnTo>
                  <a:pt x="16437" y="17677"/>
                </a:lnTo>
                <a:lnTo>
                  <a:pt x="16471" y="17677"/>
                </a:lnTo>
                <a:lnTo>
                  <a:pt x="16471" y="18359"/>
                </a:lnTo>
                <a:lnTo>
                  <a:pt x="16485" y="18359"/>
                </a:lnTo>
                <a:lnTo>
                  <a:pt x="16582" y="18359"/>
                </a:lnTo>
                <a:lnTo>
                  <a:pt x="16657" y="18359"/>
                </a:lnTo>
                <a:lnTo>
                  <a:pt x="16665" y="18359"/>
                </a:lnTo>
                <a:lnTo>
                  <a:pt x="17052" y="18359"/>
                </a:lnTo>
                <a:lnTo>
                  <a:pt x="17445" y="18359"/>
                </a:lnTo>
                <a:lnTo>
                  <a:pt x="17445" y="19116"/>
                </a:lnTo>
                <a:lnTo>
                  <a:pt x="18026" y="19116"/>
                </a:lnTo>
                <a:lnTo>
                  <a:pt x="18026" y="19888"/>
                </a:lnTo>
                <a:lnTo>
                  <a:pt x="18054" y="19888"/>
                </a:lnTo>
                <a:lnTo>
                  <a:pt x="18054" y="20671"/>
                </a:lnTo>
                <a:lnTo>
                  <a:pt x="18116" y="20671"/>
                </a:lnTo>
                <a:lnTo>
                  <a:pt x="18503" y="20671"/>
                </a:lnTo>
                <a:lnTo>
                  <a:pt x="18641" y="20671"/>
                </a:lnTo>
                <a:lnTo>
                  <a:pt x="18883" y="20671"/>
                </a:lnTo>
                <a:lnTo>
                  <a:pt x="18938" y="20671"/>
                </a:lnTo>
                <a:lnTo>
                  <a:pt x="18994" y="20671"/>
                </a:lnTo>
                <a:lnTo>
                  <a:pt x="19146" y="20671"/>
                </a:lnTo>
                <a:lnTo>
                  <a:pt x="19270" y="20671"/>
                </a:lnTo>
                <a:lnTo>
                  <a:pt x="19325" y="20671"/>
                </a:lnTo>
                <a:lnTo>
                  <a:pt x="19423" y="20671"/>
                </a:lnTo>
                <a:lnTo>
                  <a:pt x="19443" y="20671"/>
                </a:lnTo>
                <a:lnTo>
                  <a:pt x="19443" y="21600"/>
                </a:lnTo>
                <a:lnTo>
                  <a:pt x="19457" y="21600"/>
                </a:lnTo>
                <a:lnTo>
                  <a:pt x="19540" y="21600"/>
                </a:lnTo>
                <a:lnTo>
                  <a:pt x="19553" y="21600"/>
                </a:lnTo>
                <a:lnTo>
                  <a:pt x="19685" y="21600"/>
                </a:lnTo>
                <a:lnTo>
                  <a:pt x="19975" y="21600"/>
                </a:lnTo>
                <a:lnTo>
                  <a:pt x="20459" y="21600"/>
                </a:lnTo>
                <a:lnTo>
                  <a:pt x="20659" y="21600"/>
                </a:lnTo>
                <a:lnTo>
                  <a:pt x="20722" y="21600"/>
                </a:lnTo>
                <a:lnTo>
                  <a:pt x="20867" y="21600"/>
                </a:lnTo>
                <a:lnTo>
                  <a:pt x="21310" y="21600"/>
                </a:lnTo>
                <a:lnTo>
                  <a:pt x="21469" y="21600"/>
                </a:lnTo>
                <a:lnTo>
                  <a:pt x="21482" y="21600"/>
                </a:lnTo>
                <a:lnTo>
                  <a:pt x="21496" y="21600"/>
                </a:lnTo>
                <a:lnTo>
                  <a:pt x="21503" y="21600"/>
                </a:lnTo>
                <a:lnTo>
                  <a:pt x="21600" y="21600"/>
                </a:lnTo>
              </a:path>
            </a:pathLst>
          </a:custGeom>
          <a:ln w="10922">
            <a:solidFill>
              <a:srgbClr val="C3AEC6">
                <a:alpha val="14999"/>
              </a:srgbClr>
            </a:solidFill>
            <a:miter lim="400000"/>
          </a:ln>
        </p:spPr>
        <p:txBody>
          <a:bodyPr lIns="67733" tIns="67733" rIns="67733" bIns="67733" anchor="ctr"/>
          <a:lstStyle/>
          <a:p>
            <a:pPr defTabSz="609585">
              <a:defRPr sz="1200"/>
            </a:pPr>
            <a:endParaRPr sz="1600"/>
          </a:p>
        </p:txBody>
      </p:sp>
      <p:sp>
        <p:nvSpPr>
          <p:cNvPr id="297" name="Line"/>
          <p:cNvSpPr/>
          <p:nvPr/>
        </p:nvSpPr>
        <p:spPr>
          <a:xfrm>
            <a:off x="1169970" y="2240922"/>
            <a:ext cx="4134853" cy="1111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lnTo>
                  <a:pt x="53" y="0"/>
                </a:lnTo>
                <a:lnTo>
                  <a:pt x="296" y="0"/>
                </a:lnTo>
                <a:lnTo>
                  <a:pt x="296" y="118"/>
                </a:lnTo>
                <a:lnTo>
                  <a:pt x="447" y="118"/>
                </a:lnTo>
                <a:lnTo>
                  <a:pt x="447" y="233"/>
                </a:lnTo>
                <a:lnTo>
                  <a:pt x="474" y="233"/>
                </a:lnTo>
                <a:lnTo>
                  <a:pt x="545" y="233"/>
                </a:lnTo>
                <a:lnTo>
                  <a:pt x="545" y="347"/>
                </a:lnTo>
                <a:lnTo>
                  <a:pt x="586" y="347"/>
                </a:lnTo>
                <a:lnTo>
                  <a:pt x="763" y="347"/>
                </a:lnTo>
                <a:lnTo>
                  <a:pt x="763" y="465"/>
                </a:lnTo>
                <a:lnTo>
                  <a:pt x="809" y="465"/>
                </a:lnTo>
                <a:lnTo>
                  <a:pt x="881" y="465"/>
                </a:lnTo>
                <a:lnTo>
                  <a:pt x="881" y="580"/>
                </a:lnTo>
                <a:lnTo>
                  <a:pt x="986" y="580"/>
                </a:lnTo>
                <a:lnTo>
                  <a:pt x="1170" y="580"/>
                </a:lnTo>
                <a:lnTo>
                  <a:pt x="1216" y="580"/>
                </a:lnTo>
                <a:lnTo>
                  <a:pt x="1216" y="697"/>
                </a:lnTo>
                <a:lnTo>
                  <a:pt x="1295" y="697"/>
                </a:lnTo>
                <a:lnTo>
                  <a:pt x="1295" y="815"/>
                </a:lnTo>
                <a:lnTo>
                  <a:pt x="1466" y="815"/>
                </a:lnTo>
                <a:lnTo>
                  <a:pt x="1466" y="933"/>
                </a:lnTo>
                <a:lnTo>
                  <a:pt x="1472" y="933"/>
                </a:lnTo>
                <a:lnTo>
                  <a:pt x="1472" y="1047"/>
                </a:lnTo>
                <a:lnTo>
                  <a:pt x="1531" y="1047"/>
                </a:lnTo>
                <a:lnTo>
                  <a:pt x="1531" y="1165"/>
                </a:lnTo>
                <a:lnTo>
                  <a:pt x="1643" y="1165"/>
                </a:lnTo>
                <a:lnTo>
                  <a:pt x="1656" y="1165"/>
                </a:lnTo>
                <a:lnTo>
                  <a:pt x="1656" y="1283"/>
                </a:lnTo>
                <a:lnTo>
                  <a:pt x="1683" y="1283"/>
                </a:lnTo>
                <a:lnTo>
                  <a:pt x="1683" y="1401"/>
                </a:lnTo>
                <a:lnTo>
                  <a:pt x="1788" y="1401"/>
                </a:lnTo>
                <a:lnTo>
                  <a:pt x="1821" y="1401"/>
                </a:lnTo>
                <a:lnTo>
                  <a:pt x="1821" y="1518"/>
                </a:lnTo>
                <a:lnTo>
                  <a:pt x="1946" y="1518"/>
                </a:lnTo>
                <a:lnTo>
                  <a:pt x="2129" y="1518"/>
                </a:lnTo>
                <a:lnTo>
                  <a:pt x="2129" y="1636"/>
                </a:lnTo>
                <a:lnTo>
                  <a:pt x="2162" y="1636"/>
                </a:lnTo>
                <a:lnTo>
                  <a:pt x="2162" y="1754"/>
                </a:lnTo>
                <a:lnTo>
                  <a:pt x="2182" y="1754"/>
                </a:lnTo>
                <a:lnTo>
                  <a:pt x="2287" y="1754"/>
                </a:lnTo>
                <a:lnTo>
                  <a:pt x="2287" y="1871"/>
                </a:lnTo>
                <a:lnTo>
                  <a:pt x="2353" y="1871"/>
                </a:lnTo>
                <a:lnTo>
                  <a:pt x="2353" y="1989"/>
                </a:lnTo>
                <a:lnTo>
                  <a:pt x="2478" y="1989"/>
                </a:lnTo>
                <a:lnTo>
                  <a:pt x="2484" y="1989"/>
                </a:lnTo>
                <a:lnTo>
                  <a:pt x="2484" y="2107"/>
                </a:lnTo>
                <a:lnTo>
                  <a:pt x="2760" y="2107"/>
                </a:lnTo>
                <a:lnTo>
                  <a:pt x="2885" y="2107"/>
                </a:lnTo>
                <a:lnTo>
                  <a:pt x="2885" y="2224"/>
                </a:lnTo>
                <a:lnTo>
                  <a:pt x="3082" y="2224"/>
                </a:lnTo>
                <a:lnTo>
                  <a:pt x="3082" y="2345"/>
                </a:lnTo>
                <a:lnTo>
                  <a:pt x="3095" y="2345"/>
                </a:lnTo>
                <a:lnTo>
                  <a:pt x="3095" y="2463"/>
                </a:lnTo>
                <a:lnTo>
                  <a:pt x="3108" y="2463"/>
                </a:lnTo>
                <a:lnTo>
                  <a:pt x="3108" y="2580"/>
                </a:lnTo>
                <a:lnTo>
                  <a:pt x="3175" y="2580"/>
                </a:lnTo>
                <a:lnTo>
                  <a:pt x="3175" y="2698"/>
                </a:lnTo>
                <a:lnTo>
                  <a:pt x="3260" y="2698"/>
                </a:lnTo>
                <a:lnTo>
                  <a:pt x="3260" y="2819"/>
                </a:lnTo>
                <a:lnTo>
                  <a:pt x="3582" y="2819"/>
                </a:lnTo>
                <a:lnTo>
                  <a:pt x="3582" y="2936"/>
                </a:lnTo>
                <a:lnTo>
                  <a:pt x="4029" y="2936"/>
                </a:lnTo>
                <a:lnTo>
                  <a:pt x="4029" y="3054"/>
                </a:lnTo>
                <a:lnTo>
                  <a:pt x="4101" y="3054"/>
                </a:lnTo>
                <a:lnTo>
                  <a:pt x="4101" y="3174"/>
                </a:lnTo>
                <a:lnTo>
                  <a:pt x="4318" y="3174"/>
                </a:lnTo>
                <a:lnTo>
                  <a:pt x="4318" y="3292"/>
                </a:lnTo>
                <a:lnTo>
                  <a:pt x="4324" y="3292"/>
                </a:lnTo>
                <a:lnTo>
                  <a:pt x="4324" y="3410"/>
                </a:lnTo>
                <a:lnTo>
                  <a:pt x="4390" y="3410"/>
                </a:lnTo>
                <a:lnTo>
                  <a:pt x="4390" y="3530"/>
                </a:lnTo>
                <a:lnTo>
                  <a:pt x="4416" y="3530"/>
                </a:lnTo>
                <a:lnTo>
                  <a:pt x="4416" y="3648"/>
                </a:lnTo>
                <a:lnTo>
                  <a:pt x="4429" y="3648"/>
                </a:lnTo>
                <a:lnTo>
                  <a:pt x="4429" y="3768"/>
                </a:lnTo>
                <a:lnTo>
                  <a:pt x="4495" y="3768"/>
                </a:lnTo>
                <a:lnTo>
                  <a:pt x="4522" y="3768"/>
                </a:lnTo>
                <a:lnTo>
                  <a:pt x="4522" y="3886"/>
                </a:lnTo>
                <a:lnTo>
                  <a:pt x="4607" y="3886"/>
                </a:lnTo>
                <a:lnTo>
                  <a:pt x="4607" y="4007"/>
                </a:lnTo>
                <a:lnTo>
                  <a:pt x="4627" y="4007"/>
                </a:lnTo>
                <a:lnTo>
                  <a:pt x="4627" y="4124"/>
                </a:lnTo>
                <a:lnTo>
                  <a:pt x="4673" y="4124"/>
                </a:lnTo>
                <a:lnTo>
                  <a:pt x="4673" y="4245"/>
                </a:lnTo>
                <a:lnTo>
                  <a:pt x="4732" y="4245"/>
                </a:lnTo>
                <a:lnTo>
                  <a:pt x="4732" y="4362"/>
                </a:lnTo>
                <a:lnTo>
                  <a:pt x="4942" y="4362"/>
                </a:lnTo>
                <a:lnTo>
                  <a:pt x="4942" y="4483"/>
                </a:lnTo>
                <a:lnTo>
                  <a:pt x="4975" y="4483"/>
                </a:lnTo>
                <a:lnTo>
                  <a:pt x="4975" y="4601"/>
                </a:lnTo>
                <a:lnTo>
                  <a:pt x="5316" y="4601"/>
                </a:lnTo>
                <a:lnTo>
                  <a:pt x="5389" y="4601"/>
                </a:lnTo>
                <a:lnTo>
                  <a:pt x="5389" y="4721"/>
                </a:lnTo>
                <a:lnTo>
                  <a:pt x="5665" y="4721"/>
                </a:lnTo>
                <a:lnTo>
                  <a:pt x="5796" y="4721"/>
                </a:lnTo>
                <a:lnTo>
                  <a:pt x="5796" y="4839"/>
                </a:lnTo>
                <a:lnTo>
                  <a:pt x="5822" y="4839"/>
                </a:lnTo>
                <a:lnTo>
                  <a:pt x="5822" y="4959"/>
                </a:lnTo>
                <a:lnTo>
                  <a:pt x="5954" y="4959"/>
                </a:lnTo>
                <a:lnTo>
                  <a:pt x="5954" y="5080"/>
                </a:lnTo>
                <a:lnTo>
                  <a:pt x="6000" y="5080"/>
                </a:lnTo>
                <a:lnTo>
                  <a:pt x="6138" y="5080"/>
                </a:lnTo>
                <a:lnTo>
                  <a:pt x="6151" y="5080"/>
                </a:lnTo>
                <a:lnTo>
                  <a:pt x="6190" y="5080"/>
                </a:lnTo>
                <a:lnTo>
                  <a:pt x="6190" y="5201"/>
                </a:lnTo>
                <a:lnTo>
                  <a:pt x="6519" y="5201"/>
                </a:lnTo>
                <a:lnTo>
                  <a:pt x="6519" y="5321"/>
                </a:lnTo>
                <a:lnTo>
                  <a:pt x="6545" y="5321"/>
                </a:lnTo>
                <a:lnTo>
                  <a:pt x="6545" y="5442"/>
                </a:lnTo>
                <a:lnTo>
                  <a:pt x="6749" y="5442"/>
                </a:lnTo>
                <a:lnTo>
                  <a:pt x="6749" y="5562"/>
                </a:lnTo>
                <a:lnTo>
                  <a:pt x="6795" y="5562"/>
                </a:lnTo>
                <a:lnTo>
                  <a:pt x="7045" y="5562"/>
                </a:lnTo>
                <a:lnTo>
                  <a:pt x="7045" y="5683"/>
                </a:lnTo>
                <a:lnTo>
                  <a:pt x="7078" y="5683"/>
                </a:lnTo>
                <a:lnTo>
                  <a:pt x="7078" y="5803"/>
                </a:lnTo>
                <a:lnTo>
                  <a:pt x="7209" y="5803"/>
                </a:lnTo>
                <a:lnTo>
                  <a:pt x="7209" y="5924"/>
                </a:lnTo>
                <a:lnTo>
                  <a:pt x="7301" y="5924"/>
                </a:lnTo>
                <a:lnTo>
                  <a:pt x="7308" y="5924"/>
                </a:lnTo>
                <a:lnTo>
                  <a:pt x="7308" y="6044"/>
                </a:lnTo>
                <a:lnTo>
                  <a:pt x="7459" y="6044"/>
                </a:lnTo>
                <a:lnTo>
                  <a:pt x="7459" y="6288"/>
                </a:lnTo>
                <a:lnTo>
                  <a:pt x="7524" y="6288"/>
                </a:lnTo>
                <a:lnTo>
                  <a:pt x="7656" y="6288"/>
                </a:lnTo>
                <a:lnTo>
                  <a:pt x="7656" y="6409"/>
                </a:lnTo>
                <a:lnTo>
                  <a:pt x="7709" y="6409"/>
                </a:lnTo>
                <a:lnTo>
                  <a:pt x="7709" y="6529"/>
                </a:lnTo>
                <a:lnTo>
                  <a:pt x="7774" y="6529"/>
                </a:lnTo>
                <a:lnTo>
                  <a:pt x="7774" y="6653"/>
                </a:lnTo>
                <a:lnTo>
                  <a:pt x="7873" y="6653"/>
                </a:lnTo>
                <a:lnTo>
                  <a:pt x="7873" y="6773"/>
                </a:lnTo>
                <a:lnTo>
                  <a:pt x="7972" y="6773"/>
                </a:lnTo>
                <a:lnTo>
                  <a:pt x="7972" y="6894"/>
                </a:lnTo>
                <a:lnTo>
                  <a:pt x="7978" y="6894"/>
                </a:lnTo>
                <a:lnTo>
                  <a:pt x="7978" y="7017"/>
                </a:lnTo>
                <a:lnTo>
                  <a:pt x="8064" y="7017"/>
                </a:lnTo>
                <a:lnTo>
                  <a:pt x="8064" y="7138"/>
                </a:lnTo>
                <a:lnTo>
                  <a:pt x="8273" y="7138"/>
                </a:lnTo>
                <a:lnTo>
                  <a:pt x="8340" y="7138"/>
                </a:lnTo>
                <a:lnTo>
                  <a:pt x="8464" y="7138"/>
                </a:lnTo>
                <a:lnTo>
                  <a:pt x="8464" y="7261"/>
                </a:lnTo>
                <a:lnTo>
                  <a:pt x="8563" y="7261"/>
                </a:lnTo>
                <a:lnTo>
                  <a:pt x="8563" y="7382"/>
                </a:lnTo>
                <a:lnTo>
                  <a:pt x="8583" y="7382"/>
                </a:lnTo>
                <a:lnTo>
                  <a:pt x="8583" y="7505"/>
                </a:lnTo>
                <a:lnTo>
                  <a:pt x="8708" y="7505"/>
                </a:lnTo>
                <a:lnTo>
                  <a:pt x="8708" y="7626"/>
                </a:lnTo>
                <a:lnTo>
                  <a:pt x="8845" y="7626"/>
                </a:lnTo>
                <a:lnTo>
                  <a:pt x="8845" y="7749"/>
                </a:lnTo>
                <a:lnTo>
                  <a:pt x="8898" y="7749"/>
                </a:lnTo>
                <a:lnTo>
                  <a:pt x="8898" y="7870"/>
                </a:lnTo>
                <a:lnTo>
                  <a:pt x="9056" y="7870"/>
                </a:lnTo>
                <a:lnTo>
                  <a:pt x="9168" y="7870"/>
                </a:lnTo>
                <a:lnTo>
                  <a:pt x="9168" y="7993"/>
                </a:lnTo>
                <a:lnTo>
                  <a:pt x="9239" y="7993"/>
                </a:lnTo>
                <a:lnTo>
                  <a:pt x="9239" y="8116"/>
                </a:lnTo>
                <a:lnTo>
                  <a:pt x="9259" y="8116"/>
                </a:lnTo>
                <a:lnTo>
                  <a:pt x="9259" y="8237"/>
                </a:lnTo>
                <a:lnTo>
                  <a:pt x="9306" y="8237"/>
                </a:lnTo>
                <a:lnTo>
                  <a:pt x="9358" y="8237"/>
                </a:lnTo>
                <a:lnTo>
                  <a:pt x="9358" y="8360"/>
                </a:lnTo>
                <a:lnTo>
                  <a:pt x="9437" y="8360"/>
                </a:lnTo>
                <a:lnTo>
                  <a:pt x="9437" y="8484"/>
                </a:lnTo>
                <a:lnTo>
                  <a:pt x="9483" y="8484"/>
                </a:lnTo>
                <a:lnTo>
                  <a:pt x="9483" y="8607"/>
                </a:lnTo>
                <a:lnTo>
                  <a:pt x="9509" y="8607"/>
                </a:lnTo>
                <a:lnTo>
                  <a:pt x="9555" y="8607"/>
                </a:lnTo>
                <a:lnTo>
                  <a:pt x="9745" y="8607"/>
                </a:lnTo>
                <a:lnTo>
                  <a:pt x="9745" y="8731"/>
                </a:lnTo>
                <a:lnTo>
                  <a:pt x="9752" y="8731"/>
                </a:lnTo>
                <a:lnTo>
                  <a:pt x="9831" y="8731"/>
                </a:lnTo>
                <a:lnTo>
                  <a:pt x="9831" y="8854"/>
                </a:lnTo>
                <a:lnTo>
                  <a:pt x="9844" y="8854"/>
                </a:lnTo>
                <a:lnTo>
                  <a:pt x="9844" y="8977"/>
                </a:lnTo>
                <a:lnTo>
                  <a:pt x="9943" y="8977"/>
                </a:lnTo>
                <a:lnTo>
                  <a:pt x="9943" y="9101"/>
                </a:lnTo>
                <a:lnTo>
                  <a:pt x="10081" y="9101"/>
                </a:lnTo>
                <a:lnTo>
                  <a:pt x="10081" y="9224"/>
                </a:lnTo>
                <a:lnTo>
                  <a:pt x="10100" y="9224"/>
                </a:lnTo>
                <a:lnTo>
                  <a:pt x="10100" y="9351"/>
                </a:lnTo>
                <a:lnTo>
                  <a:pt x="10133" y="9351"/>
                </a:lnTo>
                <a:lnTo>
                  <a:pt x="10160" y="9351"/>
                </a:lnTo>
                <a:lnTo>
                  <a:pt x="10160" y="9474"/>
                </a:lnTo>
                <a:lnTo>
                  <a:pt x="10278" y="9474"/>
                </a:lnTo>
                <a:lnTo>
                  <a:pt x="10278" y="9597"/>
                </a:lnTo>
                <a:lnTo>
                  <a:pt x="10291" y="9597"/>
                </a:lnTo>
                <a:lnTo>
                  <a:pt x="10291" y="9724"/>
                </a:lnTo>
                <a:lnTo>
                  <a:pt x="10324" y="9724"/>
                </a:lnTo>
                <a:lnTo>
                  <a:pt x="10324" y="9847"/>
                </a:lnTo>
                <a:lnTo>
                  <a:pt x="10337" y="9847"/>
                </a:lnTo>
                <a:lnTo>
                  <a:pt x="10370" y="9847"/>
                </a:lnTo>
                <a:lnTo>
                  <a:pt x="10370" y="9973"/>
                </a:lnTo>
                <a:lnTo>
                  <a:pt x="10383" y="9973"/>
                </a:lnTo>
                <a:lnTo>
                  <a:pt x="10383" y="10097"/>
                </a:lnTo>
                <a:lnTo>
                  <a:pt x="10613" y="10097"/>
                </a:lnTo>
                <a:lnTo>
                  <a:pt x="10613" y="10223"/>
                </a:lnTo>
                <a:lnTo>
                  <a:pt x="10619" y="10223"/>
                </a:lnTo>
                <a:lnTo>
                  <a:pt x="10619" y="10346"/>
                </a:lnTo>
                <a:lnTo>
                  <a:pt x="10692" y="10346"/>
                </a:lnTo>
                <a:lnTo>
                  <a:pt x="10731" y="10346"/>
                </a:lnTo>
                <a:lnTo>
                  <a:pt x="10784" y="10346"/>
                </a:lnTo>
                <a:lnTo>
                  <a:pt x="10804" y="10346"/>
                </a:lnTo>
                <a:lnTo>
                  <a:pt x="10804" y="10473"/>
                </a:lnTo>
                <a:lnTo>
                  <a:pt x="10817" y="10473"/>
                </a:lnTo>
                <a:lnTo>
                  <a:pt x="10823" y="10473"/>
                </a:lnTo>
                <a:lnTo>
                  <a:pt x="10987" y="10473"/>
                </a:lnTo>
                <a:lnTo>
                  <a:pt x="10987" y="10599"/>
                </a:lnTo>
                <a:lnTo>
                  <a:pt x="11126" y="10599"/>
                </a:lnTo>
                <a:lnTo>
                  <a:pt x="11139" y="10599"/>
                </a:lnTo>
                <a:lnTo>
                  <a:pt x="11139" y="10728"/>
                </a:lnTo>
                <a:lnTo>
                  <a:pt x="11191" y="10728"/>
                </a:lnTo>
                <a:lnTo>
                  <a:pt x="11191" y="10855"/>
                </a:lnTo>
                <a:lnTo>
                  <a:pt x="11198" y="10855"/>
                </a:lnTo>
                <a:lnTo>
                  <a:pt x="11283" y="10855"/>
                </a:lnTo>
                <a:lnTo>
                  <a:pt x="11283" y="10981"/>
                </a:lnTo>
                <a:lnTo>
                  <a:pt x="11303" y="10981"/>
                </a:lnTo>
                <a:lnTo>
                  <a:pt x="11342" y="10981"/>
                </a:lnTo>
                <a:lnTo>
                  <a:pt x="11342" y="11110"/>
                </a:lnTo>
                <a:lnTo>
                  <a:pt x="11362" y="11110"/>
                </a:lnTo>
                <a:lnTo>
                  <a:pt x="11382" y="11110"/>
                </a:lnTo>
                <a:lnTo>
                  <a:pt x="11382" y="11239"/>
                </a:lnTo>
                <a:lnTo>
                  <a:pt x="11402" y="11239"/>
                </a:lnTo>
                <a:lnTo>
                  <a:pt x="11447" y="11239"/>
                </a:lnTo>
                <a:lnTo>
                  <a:pt x="11447" y="11368"/>
                </a:lnTo>
                <a:lnTo>
                  <a:pt x="11494" y="11368"/>
                </a:lnTo>
                <a:lnTo>
                  <a:pt x="11494" y="11494"/>
                </a:lnTo>
                <a:lnTo>
                  <a:pt x="11520" y="11494"/>
                </a:lnTo>
                <a:lnTo>
                  <a:pt x="11520" y="11624"/>
                </a:lnTo>
                <a:lnTo>
                  <a:pt x="11553" y="11624"/>
                </a:lnTo>
                <a:lnTo>
                  <a:pt x="11553" y="11753"/>
                </a:lnTo>
                <a:lnTo>
                  <a:pt x="11572" y="11753"/>
                </a:lnTo>
                <a:lnTo>
                  <a:pt x="11572" y="11882"/>
                </a:lnTo>
                <a:lnTo>
                  <a:pt x="11638" y="11882"/>
                </a:lnTo>
                <a:lnTo>
                  <a:pt x="11638" y="12011"/>
                </a:lnTo>
                <a:lnTo>
                  <a:pt x="11665" y="12011"/>
                </a:lnTo>
                <a:lnTo>
                  <a:pt x="11665" y="12140"/>
                </a:lnTo>
                <a:lnTo>
                  <a:pt x="11684" y="12140"/>
                </a:lnTo>
                <a:lnTo>
                  <a:pt x="11717" y="12140"/>
                </a:lnTo>
                <a:lnTo>
                  <a:pt x="11717" y="12269"/>
                </a:lnTo>
                <a:lnTo>
                  <a:pt x="11723" y="12269"/>
                </a:lnTo>
                <a:lnTo>
                  <a:pt x="11737" y="12269"/>
                </a:lnTo>
                <a:lnTo>
                  <a:pt x="11796" y="12269"/>
                </a:lnTo>
                <a:lnTo>
                  <a:pt x="11802" y="12269"/>
                </a:lnTo>
                <a:lnTo>
                  <a:pt x="11835" y="12269"/>
                </a:lnTo>
                <a:lnTo>
                  <a:pt x="11882" y="12269"/>
                </a:lnTo>
                <a:lnTo>
                  <a:pt x="11895" y="12269"/>
                </a:lnTo>
                <a:lnTo>
                  <a:pt x="11908" y="12269"/>
                </a:lnTo>
                <a:lnTo>
                  <a:pt x="11927" y="12269"/>
                </a:lnTo>
                <a:lnTo>
                  <a:pt x="11934" y="12269"/>
                </a:lnTo>
                <a:lnTo>
                  <a:pt x="11953" y="12269"/>
                </a:lnTo>
                <a:lnTo>
                  <a:pt x="11960" y="12269"/>
                </a:lnTo>
                <a:lnTo>
                  <a:pt x="11967" y="12269"/>
                </a:lnTo>
                <a:lnTo>
                  <a:pt x="11993" y="12269"/>
                </a:lnTo>
                <a:lnTo>
                  <a:pt x="12000" y="12269"/>
                </a:lnTo>
                <a:lnTo>
                  <a:pt x="12006" y="12269"/>
                </a:lnTo>
                <a:lnTo>
                  <a:pt x="12013" y="12269"/>
                </a:lnTo>
                <a:lnTo>
                  <a:pt x="12019" y="12269"/>
                </a:lnTo>
                <a:lnTo>
                  <a:pt x="12033" y="12269"/>
                </a:lnTo>
                <a:lnTo>
                  <a:pt x="12039" y="12269"/>
                </a:lnTo>
                <a:lnTo>
                  <a:pt x="12039" y="12410"/>
                </a:lnTo>
                <a:lnTo>
                  <a:pt x="12046" y="12410"/>
                </a:lnTo>
                <a:lnTo>
                  <a:pt x="12052" y="12410"/>
                </a:lnTo>
                <a:lnTo>
                  <a:pt x="12059" y="12410"/>
                </a:lnTo>
                <a:lnTo>
                  <a:pt x="12072" y="12410"/>
                </a:lnTo>
                <a:lnTo>
                  <a:pt x="12078" y="12410"/>
                </a:lnTo>
                <a:lnTo>
                  <a:pt x="12078" y="12706"/>
                </a:lnTo>
                <a:lnTo>
                  <a:pt x="12105" y="12706"/>
                </a:lnTo>
                <a:lnTo>
                  <a:pt x="12131" y="12706"/>
                </a:lnTo>
                <a:lnTo>
                  <a:pt x="12131" y="12855"/>
                </a:lnTo>
                <a:lnTo>
                  <a:pt x="12138" y="12855"/>
                </a:lnTo>
                <a:lnTo>
                  <a:pt x="12144" y="12855"/>
                </a:lnTo>
                <a:lnTo>
                  <a:pt x="12164" y="12855"/>
                </a:lnTo>
                <a:lnTo>
                  <a:pt x="12183" y="12855"/>
                </a:lnTo>
                <a:lnTo>
                  <a:pt x="12196" y="12855"/>
                </a:lnTo>
                <a:lnTo>
                  <a:pt x="12209" y="12855"/>
                </a:lnTo>
                <a:lnTo>
                  <a:pt x="12223" y="12855"/>
                </a:lnTo>
                <a:lnTo>
                  <a:pt x="12230" y="12855"/>
                </a:lnTo>
                <a:lnTo>
                  <a:pt x="12230" y="13007"/>
                </a:lnTo>
                <a:lnTo>
                  <a:pt x="12282" y="13007"/>
                </a:lnTo>
                <a:lnTo>
                  <a:pt x="12302" y="13007"/>
                </a:lnTo>
                <a:lnTo>
                  <a:pt x="12302" y="13165"/>
                </a:lnTo>
                <a:lnTo>
                  <a:pt x="12321" y="13165"/>
                </a:lnTo>
                <a:lnTo>
                  <a:pt x="12328" y="13165"/>
                </a:lnTo>
                <a:lnTo>
                  <a:pt x="12328" y="13478"/>
                </a:lnTo>
                <a:lnTo>
                  <a:pt x="12341" y="13478"/>
                </a:lnTo>
                <a:lnTo>
                  <a:pt x="12374" y="13478"/>
                </a:lnTo>
                <a:lnTo>
                  <a:pt x="12420" y="13478"/>
                </a:lnTo>
                <a:lnTo>
                  <a:pt x="12433" y="13478"/>
                </a:lnTo>
                <a:lnTo>
                  <a:pt x="12440" y="13478"/>
                </a:lnTo>
                <a:lnTo>
                  <a:pt x="12493" y="13478"/>
                </a:lnTo>
                <a:lnTo>
                  <a:pt x="12493" y="13638"/>
                </a:lnTo>
                <a:lnTo>
                  <a:pt x="12519" y="13638"/>
                </a:lnTo>
                <a:lnTo>
                  <a:pt x="12637" y="13638"/>
                </a:lnTo>
                <a:lnTo>
                  <a:pt x="12644" y="13638"/>
                </a:lnTo>
                <a:lnTo>
                  <a:pt x="12644" y="13802"/>
                </a:lnTo>
                <a:lnTo>
                  <a:pt x="12788" y="13802"/>
                </a:lnTo>
                <a:lnTo>
                  <a:pt x="12808" y="13802"/>
                </a:lnTo>
                <a:lnTo>
                  <a:pt x="12808" y="13966"/>
                </a:lnTo>
                <a:lnTo>
                  <a:pt x="12861" y="13966"/>
                </a:lnTo>
                <a:lnTo>
                  <a:pt x="12959" y="13966"/>
                </a:lnTo>
                <a:lnTo>
                  <a:pt x="12959" y="14129"/>
                </a:lnTo>
                <a:lnTo>
                  <a:pt x="13091" y="14129"/>
                </a:lnTo>
                <a:lnTo>
                  <a:pt x="13143" y="14129"/>
                </a:lnTo>
                <a:lnTo>
                  <a:pt x="13150" y="14129"/>
                </a:lnTo>
                <a:lnTo>
                  <a:pt x="13248" y="14129"/>
                </a:lnTo>
                <a:lnTo>
                  <a:pt x="13386" y="14129"/>
                </a:lnTo>
                <a:lnTo>
                  <a:pt x="13386" y="14296"/>
                </a:lnTo>
                <a:lnTo>
                  <a:pt x="13432" y="14296"/>
                </a:lnTo>
                <a:lnTo>
                  <a:pt x="13445" y="14296"/>
                </a:lnTo>
                <a:lnTo>
                  <a:pt x="13695" y="14296"/>
                </a:lnTo>
                <a:lnTo>
                  <a:pt x="13695" y="14462"/>
                </a:lnTo>
                <a:lnTo>
                  <a:pt x="13722" y="14462"/>
                </a:lnTo>
                <a:lnTo>
                  <a:pt x="13886" y="14462"/>
                </a:lnTo>
                <a:lnTo>
                  <a:pt x="13899" y="14462"/>
                </a:lnTo>
                <a:lnTo>
                  <a:pt x="13971" y="14462"/>
                </a:lnTo>
                <a:lnTo>
                  <a:pt x="14070" y="14462"/>
                </a:lnTo>
                <a:lnTo>
                  <a:pt x="14070" y="14634"/>
                </a:lnTo>
                <a:lnTo>
                  <a:pt x="14122" y="14634"/>
                </a:lnTo>
                <a:lnTo>
                  <a:pt x="14122" y="14804"/>
                </a:lnTo>
                <a:lnTo>
                  <a:pt x="14168" y="14804"/>
                </a:lnTo>
                <a:lnTo>
                  <a:pt x="14195" y="14804"/>
                </a:lnTo>
                <a:lnTo>
                  <a:pt x="14214" y="14804"/>
                </a:lnTo>
                <a:lnTo>
                  <a:pt x="14227" y="14804"/>
                </a:lnTo>
                <a:lnTo>
                  <a:pt x="14227" y="14979"/>
                </a:lnTo>
                <a:lnTo>
                  <a:pt x="14260" y="14979"/>
                </a:lnTo>
                <a:lnTo>
                  <a:pt x="14273" y="14979"/>
                </a:lnTo>
                <a:lnTo>
                  <a:pt x="14286" y="14979"/>
                </a:lnTo>
                <a:lnTo>
                  <a:pt x="14306" y="14979"/>
                </a:lnTo>
                <a:lnTo>
                  <a:pt x="14326" y="14979"/>
                </a:lnTo>
                <a:lnTo>
                  <a:pt x="14326" y="15154"/>
                </a:lnTo>
                <a:lnTo>
                  <a:pt x="14339" y="15154"/>
                </a:lnTo>
                <a:lnTo>
                  <a:pt x="14346" y="15154"/>
                </a:lnTo>
                <a:lnTo>
                  <a:pt x="14352" y="15154"/>
                </a:lnTo>
                <a:lnTo>
                  <a:pt x="14359" y="15154"/>
                </a:lnTo>
                <a:lnTo>
                  <a:pt x="14378" y="15154"/>
                </a:lnTo>
                <a:lnTo>
                  <a:pt x="14378" y="15340"/>
                </a:lnTo>
                <a:lnTo>
                  <a:pt x="14391" y="15340"/>
                </a:lnTo>
                <a:lnTo>
                  <a:pt x="14398" y="15340"/>
                </a:lnTo>
                <a:lnTo>
                  <a:pt x="14404" y="15340"/>
                </a:lnTo>
                <a:lnTo>
                  <a:pt x="14424" y="15340"/>
                </a:lnTo>
                <a:lnTo>
                  <a:pt x="14431" y="15340"/>
                </a:lnTo>
                <a:lnTo>
                  <a:pt x="14444" y="15340"/>
                </a:lnTo>
                <a:lnTo>
                  <a:pt x="14451" y="15340"/>
                </a:lnTo>
                <a:lnTo>
                  <a:pt x="14458" y="15340"/>
                </a:lnTo>
                <a:lnTo>
                  <a:pt x="14471" y="15340"/>
                </a:lnTo>
                <a:lnTo>
                  <a:pt x="14477" y="15340"/>
                </a:lnTo>
                <a:lnTo>
                  <a:pt x="14484" y="15340"/>
                </a:lnTo>
                <a:lnTo>
                  <a:pt x="14516" y="15340"/>
                </a:lnTo>
                <a:lnTo>
                  <a:pt x="14536" y="15340"/>
                </a:lnTo>
                <a:lnTo>
                  <a:pt x="14569" y="15340"/>
                </a:lnTo>
                <a:lnTo>
                  <a:pt x="14576" y="15340"/>
                </a:lnTo>
                <a:lnTo>
                  <a:pt x="14589" y="15340"/>
                </a:lnTo>
                <a:lnTo>
                  <a:pt x="14628" y="15340"/>
                </a:lnTo>
                <a:lnTo>
                  <a:pt x="14674" y="15340"/>
                </a:lnTo>
                <a:lnTo>
                  <a:pt x="14674" y="15553"/>
                </a:lnTo>
                <a:lnTo>
                  <a:pt x="14681" y="15553"/>
                </a:lnTo>
                <a:lnTo>
                  <a:pt x="14707" y="15553"/>
                </a:lnTo>
                <a:lnTo>
                  <a:pt x="14813" y="15553"/>
                </a:lnTo>
                <a:lnTo>
                  <a:pt x="14826" y="15553"/>
                </a:lnTo>
                <a:lnTo>
                  <a:pt x="14832" y="15553"/>
                </a:lnTo>
                <a:lnTo>
                  <a:pt x="14845" y="15553"/>
                </a:lnTo>
                <a:lnTo>
                  <a:pt x="14858" y="15553"/>
                </a:lnTo>
                <a:lnTo>
                  <a:pt x="14858" y="15777"/>
                </a:lnTo>
                <a:lnTo>
                  <a:pt x="14865" y="15777"/>
                </a:lnTo>
                <a:lnTo>
                  <a:pt x="14904" y="15777"/>
                </a:lnTo>
                <a:lnTo>
                  <a:pt x="15101" y="15777"/>
                </a:lnTo>
                <a:lnTo>
                  <a:pt x="15127" y="15777"/>
                </a:lnTo>
                <a:lnTo>
                  <a:pt x="15127" y="16003"/>
                </a:lnTo>
                <a:lnTo>
                  <a:pt x="15187" y="16003"/>
                </a:lnTo>
                <a:lnTo>
                  <a:pt x="15187" y="16233"/>
                </a:lnTo>
                <a:lnTo>
                  <a:pt x="15233" y="16233"/>
                </a:lnTo>
                <a:lnTo>
                  <a:pt x="15417" y="16233"/>
                </a:lnTo>
                <a:lnTo>
                  <a:pt x="15581" y="16233"/>
                </a:lnTo>
                <a:lnTo>
                  <a:pt x="15732" y="16233"/>
                </a:lnTo>
                <a:lnTo>
                  <a:pt x="16139" y="16233"/>
                </a:lnTo>
                <a:lnTo>
                  <a:pt x="16139" y="16466"/>
                </a:lnTo>
                <a:lnTo>
                  <a:pt x="16205" y="16466"/>
                </a:lnTo>
                <a:lnTo>
                  <a:pt x="16205" y="16701"/>
                </a:lnTo>
                <a:lnTo>
                  <a:pt x="16278" y="16701"/>
                </a:lnTo>
                <a:lnTo>
                  <a:pt x="16324" y="16701"/>
                </a:lnTo>
                <a:lnTo>
                  <a:pt x="16330" y="16701"/>
                </a:lnTo>
                <a:lnTo>
                  <a:pt x="16376" y="16701"/>
                </a:lnTo>
                <a:lnTo>
                  <a:pt x="16442" y="16701"/>
                </a:lnTo>
                <a:lnTo>
                  <a:pt x="16461" y="16701"/>
                </a:lnTo>
                <a:lnTo>
                  <a:pt x="16494" y="16701"/>
                </a:lnTo>
                <a:lnTo>
                  <a:pt x="16507" y="16701"/>
                </a:lnTo>
                <a:lnTo>
                  <a:pt x="16514" y="16701"/>
                </a:lnTo>
                <a:lnTo>
                  <a:pt x="16514" y="16951"/>
                </a:lnTo>
                <a:lnTo>
                  <a:pt x="16541" y="16951"/>
                </a:lnTo>
                <a:lnTo>
                  <a:pt x="16573" y="16951"/>
                </a:lnTo>
                <a:lnTo>
                  <a:pt x="16573" y="17206"/>
                </a:lnTo>
                <a:lnTo>
                  <a:pt x="16586" y="17206"/>
                </a:lnTo>
                <a:lnTo>
                  <a:pt x="16593" y="17206"/>
                </a:lnTo>
                <a:lnTo>
                  <a:pt x="16606" y="17206"/>
                </a:lnTo>
                <a:lnTo>
                  <a:pt x="16646" y="17206"/>
                </a:lnTo>
                <a:lnTo>
                  <a:pt x="16685" y="17206"/>
                </a:lnTo>
                <a:lnTo>
                  <a:pt x="16711" y="17206"/>
                </a:lnTo>
                <a:lnTo>
                  <a:pt x="16718" y="17206"/>
                </a:lnTo>
                <a:lnTo>
                  <a:pt x="16744" y="17206"/>
                </a:lnTo>
                <a:lnTo>
                  <a:pt x="16750" y="17206"/>
                </a:lnTo>
                <a:lnTo>
                  <a:pt x="16764" y="17206"/>
                </a:lnTo>
                <a:lnTo>
                  <a:pt x="16784" y="17206"/>
                </a:lnTo>
                <a:lnTo>
                  <a:pt x="16790" y="17206"/>
                </a:lnTo>
                <a:lnTo>
                  <a:pt x="16829" y="17206"/>
                </a:lnTo>
                <a:lnTo>
                  <a:pt x="16836" y="17206"/>
                </a:lnTo>
                <a:lnTo>
                  <a:pt x="16843" y="17206"/>
                </a:lnTo>
                <a:lnTo>
                  <a:pt x="16961" y="17206"/>
                </a:lnTo>
                <a:lnTo>
                  <a:pt x="16994" y="17206"/>
                </a:lnTo>
                <a:lnTo>
                  <a:pt x="17020" y="17206"/>
                </a:lnTo>
                <a:lnTo>
                  <a:pt x="17027" y="17206"/>
                </a:lnTo>
                <a:lnTo>
                  <a:pt x="17073" y="17206"/>
                </a:lnTo>
                <a:lnTo>
                  <a:pt x="17118" y="17206"/>
                </a:lnTo>
                <a:lnTo>
                  <a:pt x="17138" y="17206"/>
                </a:lnTo>
                <a:lnTo>
                  <a:pt x="17250" y="17206"/>
                </a:lnTo>
                <a:lnTo>
                  <a:pt x="17303" y="17206"/>
                </a:lnTo>
                <a:lnTo>
                  <a:pt x="17329" y="17206"/>
                </a:lnTo>
                <a:lnTo>
                  <a:pt x="17329" y="17525"/>
                </a:lnTo>
                <a:lnTo>
                  <a:pt x="17395" y="17525"/>
                </a:lnTo>
                <a:lnTo>
                  <a:pt x="17395" y="17846"/>
                </a:lnTo>
                <a:lnTo>
                  <a:pt x="17480" y="17846"/>
                </a:lnTo>
                <a:lnTo>
                  <a:pt x="17513" y="17846"/>
                </a:lnTo>
                <a:lnTo>
                  <a:pt x="17513" y="18167"/>
                </a:lnTo>
                <a:lnTo>
                  <a:pt x="17565" y="18167"/>
                </a:lnTo>
                <a:lnTo>
                  <a:pt x="17690" y="18167"/>
                </a:lnTo>
                <a:lnTo>
                  <a:pt x="17690" y="18497"/>
                </a:lnTo>
                <a:lnTo>
                  <a:pt x="17848" y="18497"/>
                </a:lnTo>
                <a:lnTo>
                  <a:pt x="18032" y="18497"/>
                </a:lnTo>
                <a:lnTo>
                  <a:pt x="18111" y="18497"/>
                </a:lnTo>
                <a:lnTo>
                  <a:pt x="18111" y="18833"/>
                </a:lnTo>
                <a:lnTo>
                  <a:pt x="18170" y="18833"/>
                </a:lnTo>
                <a:lnTo>
                  <a:pt x="18170" y="19169"/>
                </a:lnTo>
                <a:lnTo>
                  <a:pt x="18308" y="19169"/>
                </a:lnTo>
                <a:lnTo>
                  <a:pt x="18308" y="19505"/>
                </a:lnTo>
                <a:lnTo>
                  <a:pt x="18314" y="19505"/>
                </a:lnTo>
                <a:lnTo>
                  <a:pt x="18314" y="19840"/>
                </a:lnTo>
                <a:lnTo>
                  <a:pt x="18400" y="19840"/>
                </a:lnTo>
                <a:lnTo>
                  <a:pt x="18439" y="19840"/>
                </a:lnTo>
                <a:lnTo>
                  <a:pt x="18439" y="20179"/>
                </a:lnTo>
                <a:lnTo>
                  <a:pt x="18465" y="20179"/>
                </a:lnTo>
                <a:lnTo>
                  <a:pt x="18472" y="20179"/>
                </a:lnTo>
                <a:lnTo>
                  <a:pt x="18551" y="20179"/>
                </a:lnTo>
                <a:lnTo>
                  <a:pt x="18722" y="20179"/>
                </a:lnTo>
                <a:lnTo>
                  <a:pt x="18755" y="20179"/>
                </a:lnTo>
                <a:lnTo>
                  <a:pt x="18840" y="20179"/>
                </a:lnTo>
                <a:lnTo>
                  <a:pt x="18860" y="20179"/>
                </a:lnTo>
                <a:lnTo>
                  <a:pt x="18919" y="20179"/>
                </a:lnTo>
                <a:lnTo>
                  <a:pt x="18972" y="20179"/>
                </a:lnTo>
                <a:lnTo>
                  <a:pt x="19064" y="20179"/>
                </a:lnTo>
                <a:lnTo>
                  <a:pt x="19077" y="20179"/>
                </a:lnTo>
                <a:lnTo>
                  <a:pt x="19083" y="20179"/>
                </a:lnTo>
                <a:lnTo>
                  <a:pt x="19130" y="20179"/>
                </a:lnTo>
                <a:lnTo>
                  <a:pt x="19143" y="20179"/>
                </a:lnTo>
                <a:lnTo>
                  <a:pt x="19162" y="20179"/>
                </a:lnTo>
                <a:lnTo>
                  <a:pt x="19208" y="20179"/>
                </a:lnTo>
                <a:lnTo>
                  <a:pt x="19208" y="20584"/>
                </a:lnTo>
                <a:lnTo>
                  <a:pt x="19221" y="20584"/>
                </a:lnTo>
                <a:lnTo>
                  <a:pt x="19261" y="20584"/>
                </a:lnTo>
                <a:lnTo>
                  <a:pt x="19268" y="20584"/>
                </a:lnTo>
                <a:lnTo>
                  <a:pt x="19418" y="20584"/>
                </a:lnTo>
                <a:lnTo>
                  <a:pt x="19458" y="20584"/>
                </a:lnTo>
                <a:lnTo>
                  <a:pt x="19465" y="20584"/>
                </a:lnTo>
                <a:lnTo>
                  <a:pt x="19504" y="20584"/>
                </a:lnTo>
                <a:lnTo>
                  <a:pt x="19603" y="20584"/>
                </a:lnTo>
                <a:lnTo>
                  <a:pt x="19728" y="20584"/>
                </a:lnTo>
                <a:lnTo>
                  <a:pt x="19944" y="20584"/>
                </a:lnTo>
                <a:lnTo>
                  <a:pt x="19958" y="20584"/>
                </a:lnTo>
                <a:lnTo>
                  <a:pt x="19971" y="20584"/>
                </a:lnTo>
                <a:lnTo>
                  <a:pt x="20161" y="20584"/>
                </a:lnTo>
                <a:lnTo>
                  <a:pt x="20365" y="20584"/>
                </a:lnTo>
                <a:lnTo>
                  <a:pt x="20365" y="21083"/>
                </a:lnTo>
                <a:lnTo>
                  <a:pt x="20542" y="21083"/>
                </a:lnTo>
                <a:lnTo>
                  <a:pt x="20798" y="21083"/>
                </a:lnTo>
                <a:lnTo>
                  <a:pt x="20897" y="21083"/>
                </a:lnTo>
                <a:lnTo>
                  <a:pt x="20897" y="21600"/>
                </a:lnTo>
                <a:lnTo>
                  <a:pt x="21022" y="21600"/>
                </a:lnTo>
                <a:lnTo>
                  <a:pt x="21114" y="21600"/>
                </a:lnTo>
                <a:lnTo>
                  <a:pt x="21200" y="21600"/>
                </a:lnTo>
                <a:lnTo>
                  <a:pt x="21351" y="21600"/>
                </a:lnTo>
                <a:lnTo>
                  <a:pt x="21396" y="21600"/>
                </a:lnTo>
                <a:lnTo>
                  <a:pt x="21443" y="21600"/>
                </a:lnTo>
                <a:lnTo>
                  <a:pt x="21489" y="21600"/>
                </a:lnTo>
                <a:lnTo>
                  <a:pt x="21508" y="21600"/>
                </a:lnTo>
                <a:lnTo>
                  <a:pt x="21568" y="21600"/>
                </a:lnTo>
                <a:lnTo>
                  <a:pt x="21574" y="21600"/>
                </a:lnTo>
                <a:lnTo>
                  <a:pt x="21581" y="21600"/>
                </a:lnTo>
                <a:lnTo>
                  <a:pt x="21587" y="21600"/>
                </a:lnTo>
                <a:lnTo>
                  <a:pt x="21600" y="21600"/>
                </a:lnTo>
              </a:path>
            </a:pathLst>
          </a:custGeom>
          <a:ln w="10922">
            <a:solidFill>
              <a:srgbClr val="000000"/>
            </a:solidFill>
            <a:miter lim="400000"/>
          </a:ln>
        </p:spPr>
        <p:txBody>
          <a:bodyPr lIns="67733" tIns="67733" rIns="67733" bIns="67733" anchor="ctr"/>
          <a:lstStyle/>
          <a:p>
            <a:pPr defTabSz="609585">
              <a:defRPr sz="1200"/>
            </a:pPr>
            <a:endParaRPr sz="1600"/>
          </a:p>
        </p:txBody>
      </p:sp>
      <p:sp>
        <p:nvSpPr>
          <p:cNvPr id="298" name="Line"/>
          <p:cNvSpPr/>
          <p:nvPr/>
        </p:nvSpPr>
        <p:spPr>
          <a:xfrm>
            <a:off x="1169969" y="2240921"/>
            <a:ext cx="4121123" cy="10333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lnTo>
                  <a:pt x="14" y="0"/>
                </a:lnTo>
                <a:lnTo>
                  <a:pt x="80" y="0"/>
                </a:lnTo>
                <a:lnTo>
                  <a:pt x="93" y="0"/>
                </a:lnTo>
                <a:lnTo>
                  <a:pt x="99" y="0"/>
                </a:lnTo>
                <a:lnTo>
                  <a:pt x="191" y="0"/>
                </a:lnTo>
                <a:lnTo>
                  <a:pt x="601" y="0"/>
                </a:lnTo>
                <a:lnTo>
                  <a:pt x="732" y="0"/>
                </a:lnTo>
                <a:lnTo>
                  <a:pt x="996" y="0"/>
                </a:lnTo>
                <a:lnTo>
                  <a:pt x="996" y="256"/>
                </a:lnTo>
                <a:lnTo>
                  <a:pt x="1068" y="256"/>
                </a:lnTo>
                <a:lnTo>
                  <a:pt x="1675" y="256"/>
                </a:lnTo>
                <a:lnTo>
                  <a:pt x="1675" y="516"/>
                </a:lnTo>
                <a:lnTo>
                  <a:pt x="2050" y="516"/>
                </a:lnTo>
                <a:lnTo>
                  <a:pt x="2050" y="772"/>
                </a:lnTo>
                <a:lnTo>
                  <a:pt x="2057" y="772"/>
                </a:lnTo>
                <a:lnTo>
                  <a:pt x="2380" y="772"/>
                </a:lnTo>
                <a:lnTo>
                  <a:pt x="2427" y="772"/>
                </a:lnTo>
                <a:lnTo>
                  <a:pt x="2427" y="1031"/>
                </a:lnTo>
                <a:lnTo>
                  <a:pt x="2473" y="1031"/>
                </a:lnTo>
                <a:lnTo>
                  <a:pt x="2473" y="1291"/>
                </a:lnTo>
                <a:lnTo>
                  <a:pt x="3112" y="1291"/>
                </a:lnTo>
                <a:lnTo>
                  <a:pt x="3277" y="1291"/>
                </a:lnTo>
                <a:lnTo>
                  <a:pt x="3277" y="1550"/>
                </a:lnTo>
                <a:lnTo>
                  <a:pt x="4616" y="1550"/>
                </a:lnTo>
                <a:lnTo>
                  <a:pt x="4616" y="1812"/>
                </a:lnTo>
                <a:lnTo>
                  <a:pt x="4655" y="1812"/>
                </a:lnTo>
                <a:lnTo>
                  <a:pt x="4655" y="2071"/>
                </a:lnTo>
                <a:lnTo>
                  <a:pt x="4781" y="2071"/>
                </a:lnTo>
                <a:lnTo>
                  <a:pt x="5789" y="2071"/>
                </a:lnTo>
                <a:lnTo>
                  <a:pt x="5789" y="2334"/>
                </a:lnTo>
                <a:lnTo>
                  <a:pt x="6086" y="2334"/>
                </a:lnTo>
                <a:lnTo>
                  <a:pt x="6086" y="2596"/>
                </a:lnTo>
                <a:lnTo>
                  <a:pt x="6139" y="2596"/>
                </a:lnTo>
                <a:lnTo>
                  <a:pt x="6139" y="2859"/>
                </a:lnTo>
                <a:lnTo>
                  <a:pt x="6145" y="2859"/>
                </a:lnTo>
                <a:lnTo>
                  <a:pt x="6145" y="3121"/>
                </a:lnTo>
                <a:lnTo>
                  <a:pt x="6290" y="3121"/>
                </a:lnTo>
                <a:lnTo>
                  <a:pt x="6290" y="3383"/>
                </a:lnTo>
                <a:lnTo>
                  <a:pt x="6521" y="3383"/>
                </a:lnTo>
                <a:lnTo>
                  <a:pt x="6554" y="3383"/>
                </a:lnTo>
                <a:lnTo>
                  <a:pt x="6554" y="3646"/>
                </a:lnTo>
                <a:lnTo>
                  <a:pt x="6659" y="3646"/>
                </a:lnTo>
                <a:lnTo>
                  <a:pt x="6659" y="3908"/>
                </a:lnTo>
                <a:lnTo>
                  <a:pt x="6699" y="3908"/>
                </a:lnTo>
                <a:lnTo>
                  <a:pt x="6739" y="3908"/>
                </a:lnTo>
                <a:lnTo>
                  <a:pt x="6739" y="4174"/>
                </a:lnTo>
                <a:lnTo>
                  <a:pt x="6904" y="4174"/>
                </a:lnTo>
                <a:lnTo>
                  <a:pt x="6904" y="4436"/>
                </a:lnTo>
                <a:lnTo>
                  <a:pt x="6963" y="4436"/>
                </a:lnTo>
                <a:lnTo>
                  <a:pt x="7523" y="4436"/>
                </a:lnTo>
                <a:lnTo>
                  <a:pt x="7523" y="4705"/>
                </a:lnTo>
                <a:lnTo>
                  <a:pt x="7695" y="4705"/>
                </a:lnTo>
                <a:lnTo>
                  <a:pt x="7695" y="4970"/>
                </a:lnTo>
                <a:lnTo>
                  <a:pt x="7774" y="4970"/>
                </a:lnTo>
                <a:lnTo>
                  <a:pt x="7774" y="5236"/>
                </a:lnTo>
                <a:lnTo>
                  <a:pt x="8190" y="5236"/>
                </a:lnTo>
                <a:lnTo>
                  <a:pt x="8190" y="5501"/>
                </a:lnTo>
                <a:lnTo>
                  <a:pt x="8275" y="5501"/>
                </a:lnTo>
                <a:lnTo>
                  <a:pt x="8275" y="5767"/>
                </a:lnTo>
                <a:lnTo>
                  <a:pt x="8505" y="5767"/>
                </a:lnTo>
                <a:lnTo>
                  <a:pt x="8670" y="5767"/>
                </a:lnTo>
                <a:lnTo>
                  <a:pt x="8670" y="6035"/>
                </a:lnTo>
                <a:lnTo>
                  <a:pt x="9211" y="6035"/>
                </a:lnTo>
                <a:lnTo>
                  <a:pt x="9224" y="6035"/>
                </a:lnTo>
                <a:lnTo>
                  <a:pt x="9224" y="6307"/>
                </a:lnTo>
                <a:lnTo>
                  <a:pt x="9468" y="6307"/>
                </a:lnTo>
                <a:lnTo>
                  <a:pt x="9468" y="6576"/>
                </a:lnTo>
                <a:lnTo>
                  <a:pt x="9600" y="6576"/>
                </a:lnTo>
                <a:lnTo>
                  <a:pt x="9706" y="6576"/>
                </a:lnTo>
                <a:lnTo>
                  <a:pt x="9706" y="6847"/>
                </a:lnTo>
                <a:lnTo>
                  <a:pt x="9837" y="6847"/>
                </a:lnTo>
                <a:lnTo>
                  <a:pt x="9903" y="6847"/>
                </a:lnTo>
                <a:lnTo>
                  <a:pt x="9903" y="7119"/>
                </a:lnTo>
                <a:lnTo>
                  <a:pt x="10049" y="7119"/>
                </a:lnTo>
                <a:lnTo>
                  <a:pt x="10062" y="7119"/>
                </a:lnTo>
                <a:lnTo>
                  <a:pt x="10062" y="7394"/>
                </a:lnTo>
                <a:lnTo>
                  <a:pt x="10180" y="7394"/>
                </a:lnTo>
                <a:lnTo>
                  <a:pt x="10180" y="7668"/>
                </a:lnTo>
                <a:lnTo>
                  <a:pt x="10207" y="7668"/>
                </a:lnTo>
                <a:lnTo>
                  <a:pt x="10437" y="7668"/>
                </a:lnTo>
                <a:lnTo>
                  <a:pt x="10437" y="7946"/>
                </a:lnTo>
                <a:lnTo>
                  <a:pt x="10510" y="7946"/>
                </a:lnTo>
                <a:lnTo>
                  <a:pt x="10510" y="8221"/>
                </a:lnTo>
                <a:lnTo>
                  <a:pt x="10800" y="8221"/>
                </a:lnTo>
                <a:lnTo>
                  <a:pt x="10840" y="8221"/>
                </a:lnTo>
                <a:lnTo>
                  <a:pt x="10840" y="8499"/>
                </a:lnTo>
                <a:lnTo>
                  <a:pt x="11163" y="8499"/>
                </a:lnTo>
                <a:lnTo>
                  <a:pt x="11170" y="8499"/>
                </a:lnTo>
                <a:lnTo>
                  <a:pt x="11170" y="8777"/>
                </a:lnTo>
                <a:lnTo>
                  <a:pt x="11189" y="8777"/>
                </a:lnTo>
                <a:lnTo>
                  <a:pt x="11189" y="9058"/>
                </a:lnTo>
                <a:lnTo>
                  <a:pt x="11196" y="9058"/>
                </a:lnTo>
                <a:lnTo>
                  <a:pt x="11262" y="9058"/>
                </a:lnTo>
                <a:lnTo>
                  <a:pt x="11380" y="9058"/>
                </a:lnTo>
                <a:lnTo>
                  <a:pt x="11380" y="9338"/>
                </a:lnTo>
                <a:lnTo>
                  <a:pt x="11440" y="9338"/>
                </a:lnTo>
                <a:lnTo>
                  <a:pt x="11440" y="9623"/>
                </a:lnTo>
                <a:lnTo>
                  <a:pt x="11453" y="9623"/>
                </a:lnTo>
                <a:lnTo>
                  <a:pt x="11532" y="9623"/>
                </a:lnTo>
                <a:lnTo>
                  <a:pt x="11532" y="9907"/>
                </a:lnTo>
                <a:lnTo>
                  <a:pt x="11637" y="9907"/>
                </a:lnTo>
                <a:lnTo>
                  <a:pt x="11637" y="10191"/>
                </a:lnTo>
                <a:lnTo>
                  <a:pt x="11723" y="10191"/>
                </a:lnTo>
                <a:lnTo>
                  <a:pt x="11763" y="10191"/>
                </a:lnTo>
                <a:lnTo>
                  <a:pt x="11763" y="10478"/>
                </a:lnTo>
                <a:lnTo>
                  <a:pt x="11901" y="10478"/>
                </a:lnTo>
                <a:lnTo>
                  <a:pt x="11947" y="10478"/>
                </a:lnTo>
                <a:lnTo>
                  <a:pt x="11974" y="10478"/>
                </a:lnTo>
                <a:lnTo>
                  <a:pt x="11987" y="10478"/>
                </a:lnTo>
                <a:lnTo>
                  <a:pt x="12000" y="10478"/>
                </a:lnTo>
                <a:lnTo>
                  <a:pt x="12006" y="10478"/>
                </a:lnTo>
                <a:lnTo>
                  <a:pt x="12013" y="10478"/>
                </a:lnTo>
                <a:lnTo>
                  <a:pt x="12040" y="10478"/>
                </a:lnTo>
                <a:lnTo>
                  <a:pt x="12046" y="10478"/>
                </a:lnTo>
                <a:lnTo>
                  <a:pt x="12053" y="10478"/>
                </a:lnTo>
                <a:lnTo>
                  <a:pt x="12059" y="10478"/>
                </a:lnTo>
                <a:lnTo>
                  <a:pt x="12066" y="10478"/>
                </a:lnTo>
                <a:lnTo>
                  <a:pt x="12132" y="10478"/>
                </a:lnTo>
                <a:lnTo>
                  <a:pt x="12139" y="10478"/>
                </a:lnTo>
                <a:lnTo>
                  <a:pt x="12184" y="10478"/>
                </a:lnTo>
                <a:lnTo>
                  <a:pt x="12191" y="10478"/>
                </a:lnTo>
                <a:lnTo>
                  <a:pt x="12191" y="10808"/>
                </a:lnTo>
                <a:lnTo>
                  <a:pt x="12211" y="10808"/>
                </a:lnTo>
                <a:lnTo>
                  <a:pt x="12244" y="10808"/>
                </a:lnTo>
                <a:lnTo>
                  <a:pt x="12257" y="10808"/>
                </a:lnTo>
                <a:lnTo>
                  <a:pt x="12283" y="10808"/>
                </a:lnTo>
                <a:lnTo>
                  <a:pt x="12646" y="10808"/>
                </a:lnTo>
                <a:lnTo>
                  <a:pt x="12673" y="10808"/>
                </a:lnTo>
                <a:lnTo>
                  <a:pt x="12692" y="10808"/>
                </a:lnTo>
                <a:lnTo>
                  <a:pt x="12739" y="10808"/>
                </a:lnTo>
                <a:lnTo>
                  <a:pt x="12797" y="10808"/>
                </a:lnTo>
                <a:lnTo>
                  <a:pt x="13068" y="10808"/>
                </a:lnTo>
                <a:lnTo>
                  <a:pt x="13108" y="10808"/>
                </a:lnTo>
                <a:lnTo>
                  <a:pt x="13108" y="11169"/>
                </a:lnTo>
                <a:lnTo>
                  <a:pt x="13167" y="11169"/>
                </a:lnTo>
                <a:lnTo>
                  <a:pt x="13207" y="11169"/>
                </a:lnTo>
                <a:lnTo>
                  <a:pt x="13213" y="11169"/>
                </a:lnTo>
                <a:lnTo>
                  <a:pt x="13213" y="11533"/>
                </a:lnTo>
                <a:lnTo>
                  <a:pt x="13424" y="11533"/>
                </a:lnTo>
                <a:lnTo>
                  <a:pt x="13424" y="11898"/>
                </a:lnTo>
                <a:lnTo>
                  <a:pt x="13635" y="11898"/>
                </a:lnTo>
                <a:lnTo>
                  <a:pt x="13727" y="11898"/>
                </a:lnTo>
                <a:lnTo>
                  <a:pt x="13727" y="12265"/>
                </a:lnTo>
                <a:lnTo>
                  <a:pt x="13767" y="12265"/>
                </a:lnTo>
                <a:lnTo>
                  <a:pt x="13794" y="12265"/>
                </a:lnTo>
                <a:lnTo>
                  <a:pt x="13794" y="12635"/>
                </a:lnTo>
                <a:lnTo>
                  <a:pt x="13879" y="12635"/>
                </a:lnTo>
                <a:lnTo>
                  <a:pt x="13879" y="13006"/>
                </a:lnTo>
                <a:lnTo>
                  <a:pt x="14209" y="13006"/>
                </a:lnTo>
                <a:lnTo>
                  <a:pt x="14222" y="13006"/>
                </a:lnTo>
                <a:lnTo>
                  <a:pt x="14222" y="13379"/>
                </a:lnTo>
                <a:lnTo>
                  <a:pt x="14274" y="13379"/>
                </a:lnTo>
                <a:lnTo>
                  <a:pt x="14308" y="13379"/>
                </a:lnTo>
                <a:lnTo>
                  <a:pt x="14321" y="13379"/>
                </a:lnTo>
                <a:lnTo>
                  <a:pt x="14328" y="13379"/>
                </a:lnTo>
                <a:lnTo>
                  <a:pt x="14347" y="13379"/>
                </a:lnTo>
                <a:lnTo>
                  <a:pt x="14360" y="13379"/>
                </a:lnTo>
                <a:lnTo>
                  <a:pt x="14373" y="13379"/>
                </a:lnTo>
                <a:lnTo>
                  <a:pt x="14400" y="13379"/>
                </a:lnTo>
                <a:lnTo>
                  <a:pt x="14400" y="13787"/>
                </a:lnTo>
                <a:lnTo>
                  <a:pt x="14407" y="13787"/>
                </a:lnTo>
                <a:lnTo>
                  <a:pt x="14407" y="14207"/>
                </a:lnTo>
                <a:lnTo>
                  <a:pt x="14426" y="14207"/>
                </a:lnTo>
                <a:lnTo>
                  <a:pt x="14426" y="14633"/>
                </a:lnTo>
                <a:lnTo>
                  <a:pt x="14439" y="14633"/>
                </a:lnTo>
                <a:lnTo>
                  <a:pt x="14446" y="14633"/>
                </a:lnTo>
                <a:lnTo>
                  <a:pt x="14466" y="14633"/>
                </a:lnTo>
                <a:lnTo>
                  <a:pt x="14486" y="14633"/>
                </a:lnTo>
                <a:lnTo>
                  <a:pt x="14486" y="15083"/>
                </a:lnTo>
                <a:lnTo>
                  <a:pt x="14493" y="15083"/>
                </a:lnTo>
                <a:lnTo>
                  <a:pt x="14499" y="15083"/>
                </a:lnTo>
                <a:lnTo>
                  <a:pt x="14545" y="15083"/>
                </a:lnTo>
                <a:lnTo>
                  <a:pt x="14716" y="15083"/>
                </a:lnTo>
                <a:lnTo>
                  <a:pt x="14901" y="15083"/>
                </a:lnTo>
                <a:lnTo>
                  <a:pt x="14921" y="15083"/>
                </a:lnTo>
                <a:lnTo>
                  <a:pt x="15000" y="15083"/>
                </a:lnTo>
                <a:lnTo>
                  <a:pt x="15000" y="15565"/>
                </a:lnTo>
                <a:lnTo>
                  <a:pt x="15059" y="15565"/>
                </a:lnTo>
                <a:lnTo>
                  <a:pt x="15072" y="15565"/>
                </a:lnTo>
                <a:lnTo>
                  <a:pt x="15237" y="15565"/>
                </a:lnTo>
                <a:lnTo>
                  <a:pt x="15237" y="16059"/>
                </a:lnTo>
                <a:lnTo>
                  <a:pt x="15264" y="16059"/>
                </a:lnTo>
                <a:lnTo>
                  <a:pt x="15323" y="16059"/>
                </a:lnTo>
                <a:lnTo>
                  <a:pt x="15329" y="16059"/>
                </a:lnTo>
                <a:lnTo>
                  <a:pt x="15356" y="16059"/>
                </a:lnTo>
                <a:lnTo>
                  <a:pt x="15356" y="16578"/>
                </a:lnTo>
                <a:lnTo>
                  <a:pt x="15468" y="16578"/>
                </a:lnTo>
                <a:lnTo>
                  <a:pt x="15606" y="16578"/>
                </a:lnTo>
                <a:lnTo>
                  <a:pt x="15719" y="16578"/>
                </a:lnTo>
                <a:lnTo>
                  <a:pt x="15764" y="16578"/>
                </a:lnTo>
                <a:lnTo>
                  <a:pt x="15877" y="16578"/>
                </a:lnTo>
                <a:lnTo>
                  <a:pt x="15877" y="17127"/>
                </a:lnTo>
                <a:lnTo>
                  <a:pt x="15970" y="17127"/>
                </a:lnTo>
                <a:lnTo>
                  <a:pt x="16292" y="17127"/>
                </a:lnTo>
                <a:lnTo>
                  <a:pt x="16299" y="17127"/>
                </a:lnTo>
                <a:lnTo>
                  <a:pt x="16325" y="17127"/>
                </a:lnTo>
                <a:lnTo>
                  <a:pt x="16325" y="17698"/>
                </a:lnTo>
                <a:lnTo>
                  <a:pt x="16424" y="17698"/>
                </a:lnTo>
                <a:lnTo>
                  <a:pt x="16463" y="17698"/>
                </a:lnTo>
                <a:lnTo>
                  <a:pt x="16477" y="17698"/>
                </a:lnTo>
                <a:lnTo>
                  <a:pt x="16516" y="17698"/>
                </a:lnTo>
                <a:lnTo>
                  <a:pt x="16530" y="17698"/>
                </a:lnTo>
                <a:lnTo>
                  <a:pt x="16602" y="17698"/>
                </a:lnTo>
                <a:lnTo>
                  <a:pt x="16622" y="17698"/>
                </a:lnTo>
                <a:lnTo>
                  <a:pt x="16648" y="17698"/>
                </a:lnTo>
                <a:lnTo>
                  <a:pt x="16675" y="17698"/>
                </a:lnTo>
                <a:lnTo>
                  <a:pt x="16707" y="17698"/>
                </a:lnTo>
                <a:lnTo>
                  <a:pt x="16707" y="18365"/>
                </a:lnTo>
                <a:lnTo>
                  <a:pt x="16721" y="18365"/>
                </a:lnTo>
                <a:lnTo>
                  <a:pt x="16813" y="18365"/>
                </a:lnTo>
                <a:lnTo>
                  <a:pt x="16885" y="18365"/>
                </a:lnTo>
                <a:lnTo>
                  <a:pt x="16892" y="18365"/>
                </a:lnTo>
                <a:lnTo>
                  <a:pt x="17261" y="18365"/>
                </a:lnTo>
                <a:lnTo>
                  <a:pt x="17637" y="18365"/>
                </a:lnTo>
                <a:lnTo>
                  <a:pt x="17637" y="19124"/>
                </a:lnTo>
                <a:lnTo>
                  <a:pt x="18191" y="19124"/>
                </a:lnTo>
                <a:lnTo>
                  <a:pt x="18191" y="19884"/>
                </a:lnTo>
                <a:lnTo>
                  <a:pt x="18217" y="19884"/>
                </a:lnTo>
                <a:lnTo>
                  <a:pt x="18217" y="20643"/>
                </a:lnTo>
                <a:lnTo>
                  <a:pt x="18277" y="20643"/>
                </a:lnTo>
                <a:lnTo>
                  <a:pt x="18646" y="20643"/>
                </a:lnTo>
                <a:lnTo>
                  <a:pt x="18778" y="20643"/>
                </a:lnTo>
                <a:lnTo>
                  <a:pt x="19008" y="20643"/>
                </a:lnTo>
                <a:lnTo>
                  <a:pt x="19061" y="20643"/>
                </a:lnTo>
                <a:lnTo>
                  <a:pt x="19114" y="20643"/>
                </a:lnTo>
                <a:lnTo>
                  <a:pt x="19259" y="20643"/>
                </a:lnTo>
                <a:lnTo>
                  <a:pt x="19378" y="20643"/>
                </a:lnTo>
                <a:lnTo>
                  <a:pt x="19430" y="20643"/>
                </a:lnTo>
                <a:lnTo>
                  <a:pt x="19523" y="20643"/>
                </a:lnTo>
                <a:lnTo>
                  <a:pt x="19543" y="20643"/>
                </a:lnTo>
                <a:lnTo>
                  <a:pt x="19543" y="21600"/>
                </a:lnTo>
                <a:lnTo>
                  <a:pt x="19556" y="21600"/>
                </a:lnTo>
                <a:lnTo>
                  <a:pt x="19635" y="21600"/>
                </a:lnTo>
                <a:lnTo>
                  <a:pt x="19648" y="21600"/>
                </a:lnTo>
                <a:lnTo>
                  <a:pt x="19773" y="21600"/>
                </a:lnTo>
                <a:lnTo>
                  <a:pt x="20050" y="21600"/>
                </a:lnTo>
                <a:lnTo>
                  <a:pt x="20512" y="21600"/>
                </a:lnTo>
                <a:lnTo>
                  <a:pt x="20703" y="21600"/>
                </a:lnTo>
                <a:lnTo>
                  <a:pt x="20762" y="21600"/>
                </a:lnTo>
                <a:lnTo>
                  <a:pt x="20901" y="21600"/>
                </a:lnTo>
                <a:lnTo>
                  <a:pt x="21323" y="21600"/>
                </a:lnTo>
                <a:lnTo>
                  <a:pt x="21475" y="21600"/>
                </a:lnTo>
                <a:lnTo>
                  <a:pt x="21488" y="21600"/>
                </a:lnTo>
                <a:lnTo>
                  <a:pt x="21501" y="21600"/>
                </a:lnTo>
                <a:lnTo>
                  <a:pt x="21507" y="21600"/>
                </a:lnTo>
                <a:lnTo>
                  <a:pt x="21600" y="21600"/>
                </a:lnTo>
              </a:path>
            </a:pathLst>
          </a:custGeom>
          <a:ln w="10922">
            <a:solidFill>
              <a:srgbClr val="009CC7"/>
            </a:solidFill>
            <a:miter lim="400000"/>
          </a:ln>
        </p:spPr>
        <p:txBody>
          <a:bodyPr lIns="67733" tIns="67733" rIns="67733" bIns="67733" anchor="ctr"/>
          <a:lstStyle/>
          <a:p>
            <a:pPr defTabSz="609585">
              <a:defRPr sz="1200"/>
            </a:pPr>
            <a:endParaRPr sz="1600"/>
          </a:p>
        </p:txBody>
      </p:sp>
      <p:sp>
        <p:nvSpPr>
          <p:cNvPr id="299" name="Line"/>
          <p:cNvSpPr/>
          <p:nvPr/>
        </p:nvSpPr>
        <p:spPr>
          <a:xfrm>
            <a:off x="1169970" y="2240922"/>
            <a:ext cx="30129" cy="191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00" name="Line"/>
          <p:cNvSpPr/>
          <p:nvPr/>
        </p:nvSpPr>
        <p:spPr>
          <a:xfrm>
            <a:off x="1226536" y="2244912"/>
            <a:ext cx="29971" cy="4136"/>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01" name="Line"/>
          <p:cNvSpPr/>
          <p:nvPr/>
        </p:nvSpPr>
        <p:spPr>
          <a:xfrm>
            <a:off x="1282656" y="2253038"/>
            <a:ext cx="29683" cy="546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02" name="Line"/>
          <p:cNvSpPr/>
          <p:nvPr/>
        </p:nvSpPr>
        <p:spPr>
          <a:xfrm>
            <a:off x="1338330" y="2263816"/>
            <a:ext cx="29537" cy="635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03" name="Line"/>
          <p:cNvSpPr/>
          <p:nvPr/>
        </p:nvSpPr>
        <p:spPr>
          <a:xfrm>
            <a:off x="1393557" y="2276222"/>
            <a:ext cx="24524" cy="5764"/>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04" name="Line"/>
          <p:cNvSpPr/>
          <p:nvPr/>
        </p:nvSpPr>
        <p:spPr>
          <a:xfrm>
            <a:off x="1418079" y="2281985"/>
            <a:ext cx="5016" cy="118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05" name="Line"/>
          <p:cNvSpPr/>
          <p:nvPr/>
        </p:nvSpPr>
        <p:spPr>
          <a:xfrm>
            <a:off x="1448797" y="2289665"/>
            <a:ext cx="18904" cy="472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06" name="Line"/>
          <p:cNvSpPr/>
          <p:nvPr/>
        </p:nvSpPr>
        <p:spPr>
          <a:xfrm>
            <a:off x="1467700" y="2294390"/>
            <a:ext cx="10333" cy="265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07" name="Line"/>
          <p:cNvSpPr/>
          <p:nvPr/>
        </p:nvSpPr>
        <p:spPr>
          <a:xfrm>
            <a:off x="1503735" y="2303539"/>
            <a:ext cx="13589" cy="354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08" name="Line"/>
          <p:cNvSpPr/>
          <p:nvPr/>
        </p:nvSpPr>
        <p:spPr>
          <a:xfrm>
            <a:off x="1517324" y="2307084"/>
            <a:ext cx="15649" cy="4136"/>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09" name="Line"/>
          <p:cNvSpPr/>
          <p:nvPr/>
        </p:nvSpPr>
        <p:spPr>
          <a:xfrm>
            <a:off x="1558529" y="2317875"/>
            <a:ext cx="8416" cy="220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10" name="Line"/>
          <p:cNvSpPr/>
          <p:nvPr/>
        </p:nvSpPr>
        <p:spPr>
          <a:xfrm>
            <a:off x="1566944" y="2320081"/>
            <a:ext cx="20821" cy="546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11" name="Line"/>
          <p:cNvSpPr/>
          <p:nvPr/>
        </p:nvSpPr>
        <p:spPr>
          <a:xfrm>
            <a:off x="1613468" y="2332197"/>
            <a:ext cx="3099" cy="88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12" name="Line"/>
          <p:cNvSpPr/>
          <p:nvPr/>
        </p:nvSpPr>
        <p:spPr>
          <a:xfrm>
            <a:off x="1616565" y="2333077"/>
            <a:ext cx="26139" cy="680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13" name="Line"/>
          <p:cNvSpPr/>
          <p:nvPr/>
        </p:nvSpPr>
        <p:spPr>
          <a:xfrm>
            <a:off x="1668250" y="2346519"/>
            <a:ext cx="29249" cy="7536"/>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14" name="Line"/>
          <p:cNvSpPr/>
          <p:nvPr/>
        </p:nvSpPr>
        <p:spPr>
          <a:xfrm>
            <a:off x="1723188" y="2360696"/>
            <a:ext cx="29249" cy="7392"/>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15" name="Line"/>
          <p:cNvSpPr/>
          <p:nvPr/>
        </p:nvSpPr>
        <p:spPr>
          <a:xfrm>
            <a:off x="1778125" y="2374428"/>
            <a:ext cx="29395" cy="723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16" name="Line"/>
          <p:cNvSpPr/>
          <p:nvPr/>
        </p:nvSpPr>
        <p:spPr>
          <a:xfrm>
            <a:off x="1833222" y="2388015"/>
            <a:ext cx="29381" cy="723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17" name="Line"/>
          <p:cNvSpPr/>
          <p:nvPr/>
        </p:nvSpPr>
        <p:spPr>
          <a:xfrm>
            <a:off x="1888450" y="2401314"/>
            <a:ext cx="25849" cy="6052"/>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18" name="Line"/>
          <p:cNvSpPr/>
          <p:nvPr/>
        </p:nvSpPr>
        <p:spPr>
          <a:xfrm>
            <a:off x="1914298" y="2407365"/>
            <a:ext cx="3545" cy="73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19" name="Line"/>
          <p:cNvSpPr/>
          <p:nvPr/>
        </p:nvSpPr>
        <p:spPr>
          <a:xfrm>
            <a:off x="1943690" y="2414007"/>
            <a:ext cx="20231" cy="472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20" name="Line"/>
          <p:cNvSpPr/>
          <p:nvPr/>
        </p:nvSpPr>
        <p:spPr>
          <a:xfrm>
            <a:off x="1963919" y="2418733"/>
            <a:ext cx="9309" cy="207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21" name="Line"/>
          <p:cNvSpPr/>
          <p:nvPr/>
        </p:nvSpPr>
        <p:spPr>
          <a:xfrm>
            <a:off x="1998917" y="2426570"/>
            <a:ext cx="14625" cy="3244"/>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22" name="Line"/>
          <p:cNvSpPr/>
          <p:nvPr/>
        </p:nvSpPr>
        <p:spPr>
          <a:xfrm>
            <a:off x="2013540" y="2429813"/>
            <a:ext cx="14915" cy="325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23" name="Line"/>
          <p:cNvSpPr/>
          <p:nvPr/>
        </p:nvSpPr>
        <p:spPr>
          <a:xfrm>
            <a:off x="2054302" y="2438530"/>
            <a:ext cx="8863" cy="191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24" name="Line"/>
          <p:cNvSpPr/>
          <p:nvPr/>
        </p:nvSpPr>
        <p:spPr>
          <a:xfrm>
            <a:off x="2063163" y="2440446"/>
            <a:ext cx="20821" cy="443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25" name="Line"/>
          <p:cNvSpPr/>
          <p:nvPr/>
        </p:nvSpPr>
        <p:spPr>
          <a:xfrm>
            <a:off x="2109831" y="2450200"/>
            <a:ext cx="2955" cy="736"/>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26" name="Line"/>
          <p:cNvSpPr/>
          <p:nvPr/>
        </p:nvSpPr>
        <p:spPr>
          <a:xfrm>
            <a:off x="2112785" y="2450935"/>
            <a:ext cx="26585" cy="546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27" name="Line"/>
          <p:cNvSpPr/>
          <p:nvPr/>
        </p:nvSpPr>
        <p:spPr>
          <a:xfrm>
            <a:off x="2165360" y="2461712"/>
            <a:ext cx="29539" cy="605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28" name="Line"/>
          <p:cNvSpPr/>
          <p:nvPr/>
        </p:nvSpPr>
        <p:spPr>
          <a:xfrm>
            <a:off x="2220890" y="2473226"/>
            <a:ext cx="29537" cy="5908"/>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29" name="Line"/>
          <p:cNvSpPr/>
          <p:nvPr/>
        </p:nvSpPr>
        <p:spPr>
          <a:xfrm>
            <a:off x="2276419" y="2484607"/>
            <a:ext cx="29539" cy="619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30" name="Line"/>
          <p:cNvSpPr/>
          <p:nvPr/>
        </p:nvSpPr>
        <p:spPr>
          <a:xfrm>
            <a:off x="2331791" y="2496278"/>
            <a:ext cx="29104" cy="634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31" name="Line"/>
          <p:cNvSpPr/>
          <p:nvPr/>
        </p:nvSpPr>
        <p:spPr>
          <a:xfrm>
            <a:off x="2360893" y="2502618"/>
            <a:ext cx="560" cy="188"/>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32" name="Line"/>
          <p:cNvSpPr/>
          <p:nvPr/>
        </p:nvSpPr>
        <p:spPr>
          <a:xfrm>
            <a:off x="2387319" y="2508380"/>
            <a:ext cx="23199" cy="517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33" name="Line"/>
          <p:cNvSpPr/>
          <p:nvPr/>
        </p:nvSpPr>
        <p:spPr>
          <a:xfrm>
            <a:off x="2410515" y="2513552"/>
            <a:ext cx="6343" cy="1472"/>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34" name="Line"/>
          <p:cNvSpPr/>
          <p:nvPr/>
        </p:nvSpPr>
        <p:spPr>
          <a:xfrm>
            <a:off x="2442560" y="2520786"/>
            <a:ext cx="17579" cy="413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35" name="Line"/>
          <p:cNvSpPr/>
          <p:nvPr/>
        </p:nvSpPr>
        <p:spPr>
          <a:xfrm>
            <a:off x="2460137" y="2524921"/>
            <a:ext cx="11816" cy="281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36" name="Line"/>
          <p:cNvSpPr/>
          <p:nvPr/>
        </p:nvSpPr>
        <p:spPr>
          <a:xfrm>
            <a:off x="2497800" y="2533927"/>
            <a:ext cx="11960" cy="295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37" name="Line"/>
          <p:cNvSpPr/>
          <p:nvPr/>
        </p:nvSpPr>
        <p:spPr>
          <a:xfrm>
            <a:off x="2509759" y="2536881"/>
            <a:ext cx="17277" cy="428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38" name="Line"/>
          <p:cNvSpPr/>
          <p:nvPr/>
        </p:nvSpPr>
        <p:spPr>
          <a:xfrm>
            <a:off x="2552726" y="2547671"/>
            <a:ext cx="6657" cy="1616"/>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39" name="Line"/>
          <p:cNvSpPr/>
          <p:nvPr/>
        </p:nvSpPr>
        <p:spPr>
          <a:xfrm>
            <a:off x="2559382" y="2549285"/>
            <a:ext cx="22593" cy="606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40" name="Line"/>
          <p:cNvSpPr/>
          <p:nvPr/>
        </p:nvSpPr>
        <p:spPr>
          <a:xfrm>
            <a:off x="2607521" y="2562138"/>
            <a:ext cx="1484" cy="30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41" name="Line"/>
          <p:cNvSpPr/>
          <p:nvPr/>
        </p:nvSpPr>
        <p:spPr>
          <a:xfrm>
            <a:off x="2609003" y="2562440"/>
            <a:ext cx="27621" cy="768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42" name="Line"/>
          <p:cNvSpPr/>
          <p:nvPr/>
        </p:nvSpPr>
        <p:spPr>
          <a:xfrm>
            <a:off x="2662170" y="2577208"/>
            <a:ext cx="29092" cy="8560"/>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43" name="Line"/>
          <p:cNvSpPr/>
          <p:nvPr/>
        </p:nvSpPr>
        <p:spPr>
          <a:xfrm>
            <a:off x="2716661" y="2593145"/>
            <a:ext cx="28947" cy="886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44" name="Line"/>
          <p:cNvSpPr/>
          <p:nvPr/>
        </p:nvSpPr>
        <p:spPr>
          <a:xfrm>
            <a:off x="2770865" y="2610133"/>
            <a:ext cx="28804" cy="9308"/>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45" name="Line"/>
          <p:cNvSpPr/>
          <p:nvPr/>
        </p:nvSpPr>
        <p:spPr>
          <a:xfrm>
            <a:off x="2824622" y="2627853"/>
            <a:ext cx="28645" cy="975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46" name="Line"/>
          <p:cNvSpPr/>
          <p:nvPr/>
        </p:nvSpPr>
        <p:spPr>
          <a:xfrm>
            <a:off x="2878222" y="2646469"/>
            <a:ext cx="28513" cy="10044"/>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47" name="Line"/>
          <p:cNvSpPr/>
          <p:nvPr/>
        </p:nvSpPr>
        <p:spPr>
          <a:xfrm>
            <a:off x="2931546" y="2665660"/>
            <a:ext cx="24812" cy="916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48" name="Line"/>
          <p:cNvSpPr/>
          <p:nvPr/>
        </p:nvSpPr>
        <p:spPr>
          <a:xfrm>
            <a:off x="2956357" y="2674825"/>
            <a:ext cx="3545" cy="132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49" name="Line"/>
          <p:cNvSpPr/>
          <p:nvPr/>
        </p:nvSpPr>
        <p:spPr>
          <a:xfrm>
            <a:off x="2984711" y="2685602"/>
            <a:ext cx="21268" cy="796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50" name="Line"/>
          <p:cNvSpPr/>
          <p:nvPr/>
        </p:nvSpPr>
        <p:spPr>
          <a:xfrm>
            <a:off x="3005977" y="2693569"/>
            <a:ext cx="6947" cy="266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51" name="Line"/>
          <p:cNvSpPr/>
          <p:nvPr/>
        </p:nvSpPr>
        <p:spPr>
          <a:xfrm>
            <a:off x="3037577" y="2705832"/>
            <a:ext cx="18025" cy="694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52" name="Line"/>
          <p:cNvSpPr/>
          <p:nvPr/>
        </p:nvSpPr>
        <p:spPr>
          <a:xfrm>
            <a:off x="3055601" y="2712776"/>
            <a:ext cx="10188" cy="413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53" name="Line"/>
          <p:cNvSpPr/>
          <p:nvPr/>
        </p:nvSpPr>
        <p:spPr>
          <a:xfrm>
            <a:off x="3090297" y="2726665"/>
            <a:ext cx="14927" cy="575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54" name="Line"/>
          <p:cNvSpPr/>
          <p:nvPr/>
        </p:nvSpPr>
        <p:spPr>
          <a:xfrm>
            <a:off x="3105222" y="2732414"/>
            <a:ext cx="13287" cy="531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55" name="Line"/>
          <p:cNvSpPr/>
          <p:nvPr/>
        </p:nvSpPr>
        <p:spPr>
          <a:xfrm>
            <a:off x="3143028" y="2747628"/>
            <a:ext cx="11816" cy="4584"/>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56" name="Line"/>
          <p:cNvSpPr/>
          <p:nvPr/>
        </p:nvSpPr>
        <p:spPr>
          <a:xfrm>
            <a:off x="3154843" y="2752210"/>
            <a:ext cx="16399" cy="6500"/>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57" name="Line"/>
          <p:cNvSpPr/>
          <p:nvPr/>
        </p:nvSpPr>
        <p:spPr>
          <a:xfrm>
            <a:off x="3195749" y="2768594"/>
            <a:ext cx="8719" cy="355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58" name="Line"/>
          <p:cNvSpPr/>
          <p:nvPr/>
        </p:nvSpPr>
        <p:spPr>
          <a:xfrm>
            <a:off x="3204466" y="2772152"/>
            <a:ext cx="19337" cy="782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59" name="Line"/>
          <p:cNvSpPr/>
          <p:nvPr/>
        </p:nvSpPr>
        <p:spPr>
          <a:xfrm>
            <a:off x="3248325" y="2789715"/>
            <a:ext cx="5764" cy="236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60" name="Line"/>
          <p:cNvSpPr/>
          <p:nvPr/>
        </p:nvSpPr>
        <p:spPr>
          <a:xfrm>
            <a:off x="3254087" y="2792079"/>
            <a:ext cx="22292" cy="900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61" name="Line"/>
          <p:cNvSpPr/>
          <p:nvPr/>
        </p:nvSpPr>
        <p:spPr>
          <a:xfrm>
            <a:off x="3301044" y="2810982"/>
            <a:ext cx="2667" cy="103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62" name="Line"/>
          <p:cNvSpPr/>
          <p:nvPr/>
        </p:nvSpPr>
        <p:spPr>
          <a:xfrm>
            <a:off x="3303709" y="2812019"/>
            <a:ext cx="25403" cy="10188"/>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63" name="Line"/>
          <p:cNvSpPr/>
          <p:nvPr/>
        </p:nvSpPr>
        <p:spPr>
          <a:xfrm>
            <a:off x="3353621" y="2831960"/>
            <a:ext cx="28212" cy="1108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64" name="Line"/>
          <p:cNvSpPr/>
          <p:nvPr/>
        </p:nvSpPr>
        <p:spPr>
          <a:xfrm>
            <a:off x="3406339" y="2852780"/>
            <a:ext cx="28068" cy="11080"/>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65" name="Line"/>
          <p:cNvSpPr/>
          <p:nvPr/>
        </p:nvSpPr>
        <p:spPr>
          <a:xfrm>
            <a:off x="3459073" y="2873456"/>
            <a:ext cx="28212" cy="10936"/>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66" name="Line"/>
          <p:cNvSpPr/>
          <p:nvPr/>
        </p:nvSpPr>
        <p:spPr>
          <a:xfrm>
            <a:off x="3512095" y="2893843"/>
            <a:ext cx="28199" cy="1062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67" name="Line"/>
          <p:cNvSpPr/>
          <p:nvPr/>
        </p:nvSpPr>
        <p:spPr>
          <a:xfrm>
            <a:off x="3565103" y="2913928"/>
            <a:ext cx="28357" cy="1063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68" name="Line"/>
          <p:cNvSpPr/>
          <p:nvPr/>
        </p:nvSpPr>
        <p:spPr>
          <a:xfrm>
            <a:off x="3618270" y="2933712"/>
            <a:ext cx="28356" cy="1034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69" name="Line"/>
          <p:cNvSpPr/>
          <p:nvPr/>
        </p:nvSpPr>
        <p:spPr>
          <a:xfrm>
            <a:off x="3671594" y="2953060"/>
            <a:ext cx="28356" cy="1047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70" name="Line"/>
          <p:cNvSpPr/>
          <p:nvPr/>
        </p:nvSpPr>
        <p:spPr>
          <a:xfrm>
            <a:off x="3725048" y="2972254"/>
            <a:ext cx="25259" cy="886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71" name="Line"/>
          <p:cNvSpPr/>
          <p:nvPr/>
        </p:nvSpPr>
        <p:spPr>
          <a:xfrm>
            <a:off x="3750306" y="2981114"/>
            <a:ext cx="3244" cy="103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72" name="Line"/>
          <p:cNvSpPr/>
          <p:nvPr/>
        </p:nvSpPr>
        <p:spPr>
          <a:xfrm>
            <a:off x="3778503" y="2990868"/>
            <a:ext cx="21427" cy="7536"/>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73" name="Line"/>
          <p:cNvSpPr/>
          <p:nvPr/>
        </p:nvSpPr>
        <p:spPr>
          <a:xfrm>
            <a:off x="3799929" y="2998403"/>
            <a:ext cx="7233" cy="235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74" name="Line"/>
          <p:cNvSpPr/>
          <p:nvPr/>
        </p:nvSpPr>
        <p:spPr>
          <a:xfrm>
            <a:off x="3832116" y="3009180"/>
            <a:ext cx="17435" cy="590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75" name="Line"/>
          <p:cNvSpPr/>
          <p:nvPr/>
        </p:nvSpPr>
        <p:spPr>
          <a:xfrm>
            <a:off x="3849550" y="3015089"/>
            <a:ext cx="11369" cy="368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76" name="Line"/>
          <p:cNvSpPr/>
          <p:nvPr/>
        </p:nvSpPr>
        <p:spPr>
          <a:xfrm>
            <a:off x="3886031" y="3027048"/>
            <a:ext cx="13141" cy="442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77" name="Line"/>
          <p:cNvSpPr/>
          <p:nvPr/>
        </p:nvSpPr>
        <p:spPr>
          <a:xfrm>
            <a:off x="3899172" y="3031471"/>
            <a:ext cx="15649" cy="502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78" name="Line"/>
          <p:cNvSpPr/>
          <p:nvPr/>
        </p:nvSpPr>
        <p:spPr>
          <a:xfrm>
            <a:off x="3939933" y="3044624"/>
            <a:ext cx="8863" cy="281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79" name="Line"/>
          <p:cNvSpPr/>
          <p:nvPr/>
        </p:nvSpPr>
        <p:spPr>
          <a:xfrm>
            <a:off x="3948794" y="3047434"/>
            <a:ext cx="20085" cy="634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80" name="Line"/>
          <p:cNvSpPr/>
          <p:nvPr/>
        </p:nvSpPr>
        <p:spPr>
          <a:xfrm>
            <a:off x="3994122" y="3061757"/>
            <a:ext cx="4295" cy="132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81" name="Line"/>
          <p:cNvSpPr/>
          <p:nvPr/>
        </p:nvSpPr>
        <p:spPr>
          <a:xfrm>
            <a:off x="3998415" y="3063082"/>
            <a:ext cx="24668" cy="753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82" name="Line"/>
          <p:cNvSpPr/>
          <p:nvPr/>
        </p:nvSpPr>
        <p:spPr>
          <a:xfrm>
            <a:off x="4048326" y="3078442"/>
            <a:ext cx="28948" cy="857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83" name="Line"/>
          <p:cNvSpPr/>
          <p:nvPr/>
        </p:nvSpPr>
        <p:spPr>
          <a:xfrm>
            <a:off x="4102674" y="3094535"/>
            <a:ext cx="29092" cy="8272"/>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84" name="Line"/>
          <p:cNvSpPr/>
          <p:nvPr/>
        </p:nvSpPr>
        <p:spPr>
          <a:xfrm>
            <a:off x="4157179" y="3110196"/>
            <a:ext cx="29091" cy="8272"/>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85" name="Line"/>
          <p:cNvSpPr/>
          <p:nvPr/>
        </p:nvSpPr>
        <p:spPr>
          <a:xfrm>
            <a:off x="4211815" y="3125701"/>
            <a:ext cx="29092" cy="812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86" name="Line"/>
          <p:cNvSpPr/>
          <p:nvPr/>
        </p:nvSpPr>
        <p:spPr>
          <a:xfrm>
            <a:off x="4266464" y="3140613"/>
            <a:ext cx="29237" cy="782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87" name="Line"/>
          <p:cNvSpPr/>
          <p:nvPr/>
        </p:nvSpPr>
        <p:spPr>
          <a:xfrm>
            <a:off x="4321246" y="3155237"/>
            <a:ext cx="24524" cy="649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88" name="Line"/>
          <p:cNvSpPr/>
          <p:nvPr/>
        </p:nvSpPr>
        <p:spPr>
          <a:xfrm>
            <a:off x="4345767" y="3161735"/>
            <a:ext cx="4728" cy="132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89" name="Line"/>
          <p:cNvSpPr/>
          <p:nvPr/>
        </p:nvSpPr>
        <p:spPr>
          <a:xfrm>
            <a:off x="4376185" y="3169559"/>
            <a:ext cx="19207" cy="488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90" name="Line"/>
          <p:cNvSpPr/>
          <p:nvPr/>
        </p:nvSpPr>
        <p:spPr>
          <a:xfrm>
            <a:off x="4395390" y="3174443"/>
            <a:ext cx="10188" cy="2508"/>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91" name="Line"/>
          <p:cNvSpPr/>
          <p:nvPr/>
        </p:nvSpPr>
        <p:spPr>
          <a:xfrm>
            <a:off x="4431123" y="3183449"/>
            <a:ext cx="13891" cy="354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92" name="Line"/>
          <p:cNvSpPr/>
          <p:nvPr/>
        </p:nvSpPr>
        <p:spPr>
          <a:xfrm>
            <a:off x="4445012" y="3186992"/>
            <a:ext cx="15505" cy="383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93" name="Line"/>
          <p:cNvSpPr/>
          <p:nvPr/>
        </p:nvSpPr>
        <p:spPr>
          <a:xfrm>
            <a:off x="4486206" y="3197035"/>
            <a:ext cx="8429" cy="206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94" name="Line"/>
          <p:cNvSpPr/>
          <p:nvPr/>
        </p:nvSpPr>
        <p:spPr>
          <a:xfrm>
            <a:off x="4494634" y="3199096"/>
            <a:ext cx="21109" cy="517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95" name="Line"/>
          <p:cNvSpPr/>
          <p:nvPr/>
        </p:nvSpPr>
        <p:spPr>
          <a:xfrm>
            <a:off x="4541445" y="3210477"/>
            <a:ext cx="2811" cy="592"/>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96" name="Line"/>
          <p:cNvSpPr/>
          <p:nvPr/>
        </p:nvSpPr>
        <p:spPr>
          <a:xfrm>
            <a:off x="4544255" y="3211068"/>
            <a:ext cx="26584" cy="619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97" name="Line"/>
          <p:cNvSpPr/>
          <p:nvPr/>
        </p:nvSpPr>
        <p:spPr>
          <a:xfrm>
            <a:off x="4596530" y="3223461"/>
            <a:ext cx="29537" cy="665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98" name="Line"/>
          <p:cNvSpPr/>
          <p:nvPr/>
        </p:nvSpPr>
        <p:spPr>
          <a:xfrm>
            <a:off x="4651913" y="3236023"/>
            <a:ext cx="29539" cy="6644"/>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399" name="Line"/>
          <p:cNvSpPr/>
          <p:nvPr/>
        </p:nvSpPr>
        <p:spPr>
          <a:xfrm>
            <a:off x="4707153" y="3248429"/>
            <a:ext cx="29539" cy="6500"/>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00" name="Line"/>
          <p:cNvSpPr/>
          <p:nvPr/>
        </p:nvSpPr>
        <p:spPr>
          <a:xfrm>
            <a:off x="4762525" y="3260532"/>
            <a:ext cx="29696" cy="635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01" name="Line"/>
          <p:cNvSpPr/>
          <p:nvPr/>
        </p:nvSpPr>
        <p:spPr>
          <a:xfrm>
            <a:off x="4818055" y="3272347"/>
            <a:ext cx="23932" cy="5029"/>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02" name="Line"/>
          <p:cNvSpPr/>
          <p:nvPr/>
        </p:nvSpPr>
        <p:spPr>
          <a:xfrm>
            <a:off x="4841987" y="3277375"/>
            <a:ext cx="5607" cy="118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03" name="Line"/>
          <p:cNvSpPr/>
          <p:nvPr/>
        </p:nvSpPr>
        <p:spPr>
          <a:xfrm>
            <a:off x="4873585" y="3283873"/>
            <a:ext cx="18025" cy="383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04" name="Line"/>
          <p:cNvSpPr/>
          <p:nvPr/>
        </p:nvSpPr>
        <p:spPr>
          <a:xfrm>
            <a:off x="4891608" y="3287706"/>
            <a:ext cx="11672" cy="2365"/>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05" name="Line"/>
          <p:cNvSpPr/>
          <p:nvPr/>
        </p:nvSpPr>
        <p:spPr>
          <a:xfrm>
            <a:off x="4929114" y="3295242"/>
            <a:ext cx="12119" cy="2508"/>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06" name="Line"/>
          <p:cNvSpPr/>
          <p:nvPr/>
        </p:nvSpPr>
        <p:spPr>
          <a:xfrm>
            <a:off x="4941230" y="3297749"/>
            <a:ext cx="17567" cy="340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07" name="Line"/>
          <p:cNvSpPr/>
          <p:nvPr/>
        </p:nvSpPr>
        <p:spPr>
          <a:xfrm>
            <a:off x="4984800" y="3306322"/>
            <a:ext cx="6053" cy="132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08" name="Line"/>
          <p:cNvSpPr/>
          <p:nvPr/>
        </p:nvSpPr>
        <p:spPr>
          <a:xfrm>
            <a:off x="4990851" y="3307647"/>
            <a:ext cx="23632" cy="458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09" name="Line"/>
          <p:cNvSpPr/>
          <p:nvPr/>
        </p:nvSpPr>
        <p:spPr>
          <a:xfrm>
            <a:off x="5040474" y="3317400"/>
            <a:ext cx="29537" cy="5752"/>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10" name="Line"/>
          <p:cNvSpPr/>
          <p:nvPr/>
        </p:nvSpPr>
        <p:spPr>
          <a:xfrm>
            <a:off x="5096147" y="3328178"/>
            <a:ext cx="29683" cy="5607"/>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11" name="Line"/>
          <p:cNvSpPr/>
          <p:nvPr/>
        </p:nvSpPr>
        <p:spPr>
          <a:xfrm>
            <a:off x="5151820" y="3338654"/>
            <a:ext cx="29840" cy="5476"/>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12" name="Line"/>
          <p:cNvSpPr/>
          <p:nvPr/>
        </p:nvSpPr>
        <p:spPr>
          <a:xfrm>
            <a:off x="5207652" y="3348999"/>
            <a:ext cx="29683" cy="5461"/>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13" name="Line"/>
          <p:cNvSpPr/>
          <p:nvPr/>
        </p:nvSpPr>
        <p:spPr>
          <a:xfrm>
            <a:off x="5263472" y="3359186"/>
            <a:ext cx="25113" cy="4583"/>
          </a:xfrm>
          <a:prstGeom prst="line">
            <a:avLst/>
          </a:prstGeom>
          <a:ln w="7239">
            <a:solidFill>
              <a:srgbClr val="000000"/>
            </a:solidFill>
            <a:miter lim="400000"/>
          </a:ln>
        </p:spPr>
        <p:txBody>
          <a:bodyPr lIns="67733" tIns="67733" rIns="67733" bIns="67733" anchor="ctr"/>
          <a:lstStyle/>
          <a:p>
            <a:pPr defTabSz="609585">
              <a:defRPr sz="1200"/>
            </a:pPr>
            <a:endParaRPr sz="1600"/>
          </a:p>
        </p:txBody>
      </p:sp>
      <p:sp>
        <p:nvSpPr>
          <p:cNvPr id="414" name="Line"/>
          <p:cNvSpPr/>
          <p:nvPr/>
        </p:nvSpPr>
        <p:spPr>
          <a:xfrm>
            <a:off x="1169970" y="2240921"/>
            <a:ext cx="30273" cy="448"/>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15" name="Line"/>
          <p:cNvSpPr/>
          <p:nvPr/>
        </p:nvSpPr>
        <p:spPr>
          <a:xfrm>
            <a:off x="1226681" y="2241959"/>
            <a:ext cx="30273" cy="736"/>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16" name="Line"/>
          <p:cNvSpPr/>
          <p:nvPr/>
        </p:nvSpPr>
        <p:spPr>
          <a:xfrm>
            <a:off x="1283392" y="2243731"/>
            <a:ext cx="30129" cy="1484"/>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17" name="Line"/>
          <p:cNvSpPr/>
          <p:nvPr/>
        </p:nvSpPr>
        <p:spPr>
          <a:xfrm>
            <a:off x="1340102" y="2246684"/>
            <a:ext cx="28356" cy="177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18" name="Line"/>
          <p:cNvSpPr/>
          <p:nvPr/>
        </p:nvSpPr>
        <p:spPr>
          <a:xfrm>
            <a:off x="1368457" y="2248456"/>
            <a:ext cx="1775" cy="14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19" name="Line"/>
          <p:cNvSpPr/>
          <p:nvPr/>
        </p:nvSpPr>
        <p:spPr>
          <a:xfrm>
            <a:off x="1396669" y="2250518"/>
            <a:ext cx="21412" cy="162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20" name="Line"/>
          <p:cNvSpPr/>
          <p:nvPr/>
        </p:nvSpPr>
        <p:spPr>
          <a:xfrm>
            <a:off x="1418080" y="2252146"/>
            <a:ext cx="8705" cy="74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21" name="Line"/>
          <p:cNvSpPr/>
          <p:nvPr/>
        </p:nvSpPr>
        <p:spPr>
          <a:xfrm>
            <a:off x="1453221" y="2255099"/>
            <a:ext cx="14480" cy="118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22" name="Line"/>
          <p:cNvSpPr/>
          <p:nvPr/>
        </p:nvSpPr>
        <p:spPr>
          <a:xfrm>
            <a:off x="1467701" y="2256280"/>
            <a:ext cx="15505" cy="148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23" name="Line"/>
          <p:cNvSpPr/>
          <p:nvPr/>
        </p:nvSpPr>
        <p:spPr>
          <a:xfrm>
            <a:off x="1509644" y="2260272"/>
            <a:ext cx="7681" cy="73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24" name="Line"/>
          <p:cNvSpPr/>
          <p:nvPr/>
        </p:nvSpPr>
        <p:spPr>
          <a:xfrm>
            <a:off x="1517323" y="2261007"/>
            <a:ext cx="22304" cy="2364"/>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25" name="Line"/>
          <p:cNvSpPr/>
          <p:nvPr/>
        </p:nvSpPr>
        <p:spPr>
          <a:xfrm>
            <a:off x="1566051" y="2266036"/>
            <a:ext cx="895" cy="14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26" name="Line"/>
          <p:cNvSpPr/>
          <p:nvPr/>
        </p:nvSpPr>
        <p:spPr>
          <a:xfrm>
            <a:off x="1566945" y="2266180"/>
            <a:ext cx="29092" cy="340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27" name="Line"/>
          <p:cNvSpPr/>
          <p:nvPr/>
        </p:nvSpPr>
        <p:spPr>
          <a:xfrm>
            <a:off x="1622329" y="2272676"/>
            <a:ext cx="29971" cy="369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28" name="Line"/>
          <p:cNvSpPr/>
          <p:nvPr/>
        </p:nvSpPr>
        <p:spPr>
          <a:xfrm>
            <a:off x="1678594" y="2279621"/>
            <a:ext cx="30129" cy="3992"/>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29" name="Line"/>
          <p:cNvSpPr/>
          <p:nvPr/>
        </p:nvSpPr>
        <p:spPr>
          <a:xfrm>
            <a:off x="1734858" y="2287143"/>
            <a:ext cx="29985" cy="414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30" name="Line"/>
          <p:cNvSpPr/>
          <p:nvPr/>
        </p:nvSpPr>
        <p:spPr>
          <a:xfrm>
            <a:off x="1790978" y="2295124"/>
            <a:ext cx="24077" cy="369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31" name="Line"/>
          <p:cNvSpPr/>
          <p:nvPr/>
        </p:nvSpPr>
        <p:spPr>
          <a:xfrm>
            <a:off x="1815054" y="2298814"/>
            <a:ext cx="5751" cy="89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32" name="Line"/>
          <p:cNvSpPr/>
          <p:nvPr/>
        </p:nvSpPr>
        <p:spPr>
          <a:xfrm>
            <a:off x="1846953" y="2303685"/>
            <a:ext cx="17723" cy="266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33" name="Line"/>
          <p:cNvSpPr/>
          <p:nvPr/>
        </p:nvSpPr>
        <p:spPr>
          <a:xfrm>
            <a:off x="1864676" y="2306349"/>
            <a:ext cx="12249" cy="191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34" name="Line"/>
          <p:cNvSpPr/>
          <p:nvPr/>
        </p:nvSpPr>
        <p:spPr>
          <a:xfrm>
            <a:off x="1902928" y="2312703"/>
            <a:ext cx="11371" cy="177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35" name="Line"/>
          <p:cNvSpPr/>
          <p:nvPr/>
        </p:nvSpPr>
        <p:spPr>
          <a:xfrm>
            <a:off x="1914297" y="2314475"/>
            <a:ext cx="18603" cy="309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36" name="Line"/>
          <p:cNvSpPr/>
          <p:nvPr/>
        </p:nvSpPr>
        <p:spPr>
          <a:xfrm>
            <a:off x="1959037" y="2322010"/>
            <a:ext cx="4884" cy="73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37" name="Line"/>
          <p:cNvSpPr/>
          <p:nvPr/>
        </p:nvSpPr>
        <p:spPr>
          <a:xfrm>
            <a:off x="1963919" y="2322745"/>
            <a:ext cx="24812" cy="428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38" name="Line"/>
          <p:cNvSpPr/>
          <p:nvPr/>
        </p:nvSpPr>
        <p:spPr>
          <a:xfrm>
            <a:off x="2014867" y="2331606"/>
            <a:ext cx="29683" cy="517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39" name="Line"/>
          <p:cNvSpPr/>
          <p:nvPr/>
        </p:nvSpPr>
        <p:spPr>
          <a:xfrm>
            <a:off x="2070697" y="2341505"/>
            <a:ext cx="29683" cy="560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40" name="Line"/>
          <p:cNvSpPr/>
          <p:nvPr/>
        </p:nvSpPr>
        <p:spPr>
          <a:xfrm>
            <a:off x="2126372" y="2352125"/>
            <a:ext cx="29827" cy="5620"/>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41" name="Line"/>
          <p:cNvSpPr/>
          <p:nvPr/>
        </p:nvSpPr>
        <p:spPr>
          <a:xfrm>
            <a:off x="2182189" y="2362758"/>
            <a:ext cx="29696" cy="5908"/>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42" name="Line"/>
          <p:cNvSpPr/>
          <p:nvPr/>
        </p:nvSpPr>
        <p:spPr>
          <a:xfrm>
            <a:off x="2237877" y="2373838"/>
            <a:ext cx="23775" cy="472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43" name="Line"/>
          <p:cNvSpPr/>
          <p:nvPr/>
        </p:nvSpPr>
        <p:spPr>
          <a:xfrm>
            <a:off x="2261650" y="2378563"/>
            <a:ext cx="5765" cy="118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44" name="Line"/>
          <p:cNvSpPr/>
          <p:nvPr/>
        </p:nvSpPr>
        <p:spPr>
          <a:xfrm>
            <a:off x="2293393" y="2385220"/>
            <a:ext cx="17881" cy="368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45" name="Line"/>
          <p:cNvSpPr/>
          <p:nvPr/>
        </p:nvSpPr>
        <p:spPr>
          <a:xfrm>
            <a:off x="2311272" y="2388907"/>
            <a:ext cx="11659" cy="250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46" name="Line"/>
          <p:cNvSpPr/>
          <p:nvPr/>
        </p:nvSpPr>
        <p:spPr>
          <a:xfrm>
            <a:off x="2348778" y="2397034"/>
            <a:ext cx="12117" cy="2508"/>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47" name="Line"/>
          <p:cNvSpPr/>
          <p:nvPr/>
        </p:nvSpPr>
        <p:spPr>
          <a:xfrm>
            <a:off x="2360894" y="2399540"/>
            <a:ext cx="17421" cy="383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48" name="Line"/>
          <p:cNvSpPr/>
          <p:nvPr/>
        </p:nvSpPr>
        <p:spPr>
          <a:xfrm>
            <a:off x="2404161" y="2409136"/>
            <a:ext cx="6355" cy="1328"/>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49" name="Line"/>
          <p:cNvSpPr/>
          <p:nvPr/>
        </p:nvSpPr>
        <p:spPr>
          <a:xfrm>
            <a:off x="2410516" y="2410463"/>
            <a:ext cx="23185" cy="531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50" name="Line"/>
          <p:cNvSpPr/>
          <p:nvPr/>
        </p:nvSpPr>
        <p:spPr>
          <a:xfrm>
            <a:off x="2459547" y="2421541"/>
            <a:ext cx="592" cy="14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51" name="Line"/>
          <p:cNvSpPr/>
          <p:nvPr/>
        </p:nvSpPr>
        <p:spPr>
          <a:xfrm>
            <a:off x="2460137" y="2421688"/>
            <a:ext cx="28803" cy="665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52" name="Line"/>
          <p:cNvSpPr/>
          <p:nvPr/>
        </p:nvSpPr>
        <p:spPr>
          <a:xfrm>
            <a:off x="2514773" y="2434250"/>
            <a:ext cx="29539" cy="693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53" name="Line"/>
          <p:cNvSpPr/>
          <p:nvPr/>
        </p:nvSpPr>
        <p:spPr>
          <a:xfrm>
            <a:off x="2570016" y="2447389"/>
            <a:ext cx="29393" cy="723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54" name="Line"/>
          <p:cNvSpPr/>
          <p:nvPr/>
        </p:nvSpPr>
        <p:spPr>
          <a:xfrm>
            <a:off x="2625098" y="2460977"/>
            <a:ext cx="29249" cy="737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55" name="Line"/>
          <p:cNvSpPr/>
          <p:nvPr/>
        </p:nvSpPr>
        <p:spPr>
          <a:xfrm>
            <a:off x="2680037" y="2474852"/>
            <a:ext cx="28212" cy="723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56" name="Line"/>
          <p:cNvSpPr/>
          <p:nvPr/>
        </p:nvSpPr>
        <p:spPr>
          <a:xfrm>
            <a:off x="2708247" y="2482087"/>
            <a:ext cx="1183" cy="30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57" name="Line"/>
          <p:cNvSpPr/>
          <p:nvPr/>
        </p:nvSpPr>
        <p:spPr>
          <a:xfrm>
            <a:off x="2734975" y="2489032"/>
            <a:ext cx="22895" cy="606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58" name="Line"/>
          <p:cNvSpPr/>
          <p:nvPr/>
        </p:nvSpPr>
        <p:spPr>
          <a:xfrm>
            <a:off x="2757869" y="2495096"/>
            <a:ext cx="6356" cy="1760"/>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59" name="Line"/>
          <p:cNvSpPr/>
          <p:nvPr/>
        </p:nvSpPr>
        <p:spPr>
          <a:xfrm>
            <a:off x="2789769" y="2503655"/>
            <a:ext cx="17724" cy="472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60" name="Line"/>
          <p:cNvSpPr/>
          <p:nvPr/>
        </p:nvSpPr>
        <p:spPr>
          <a:xfrm>
            <a:off x="2807492" y="2508381"/>
            <a:ext cx="11513" cy="3100"/>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61" name="Line"/>
          <p:cNvSpPr/>
          <p:nvPr/>
        </p:nvSpPr>
        <p:spPr>
          <a:xfrm>
            <a:off x="2844406" y="2518567"/>
            <a:ext cx="12708" cy="354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62" name="Line"/>
          <p:cNvSpPr/>
          <p:nvPr/>
        </p:nvSpPr>
        <p:spPr>
          <a:xfrm>
            <a:off x="2857113" y="2522113"/>
            <a:ext cx="16543" cy="458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63" name="Line"/>
          <p:cNvSpPr/>
          <p:nvPr/>
        </p:nvSpPr>
        <p:spPr>
          <a:xfrm>
            <a:off x="2899055" y="2533927"/>
            <a:ext cx="7680" cy="2220"/>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64" name="Line"/>
          <p:cNvSpPr/>
          <p:nvPr/>
        </p:nvSpPr>
        <p:spPr>
          <a:xfrm>
            <a:off x="2906735" y="2536145"/>
            <a:ext cx="21412" cy="621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65" name="Line"/>
          <p:cNvSpPr/>
          <p:nvPr/>
        </p:nvSpPr>
        <p:spPr>
          <a:xfrm>
            <a:off x="2953547" y="2549588"/>
            <a:ext cx="2811" cy="880"/>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66" name="Line"/>
          <p:cNvSpPr/>
          <p:nvPr/>
        </p:nvSpPr>
        <p:spPr>
          <a:xfrm>
            <a:off x="2956356" y="2550468"/>
            <a:ext cx="26283" cy="768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67" name="Line"/>
          <p:cNvSpPr/>
          <p:nvPr/>
        </p:nvSpPr>
        <p:spPr>
          <a:xfrm>
            <a:off x="3008039" y="2565682"/>
            <a:ext cx="28803" cy="871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68" name="Line"/>
          <p:cNvSpPr/>
          <p:nvPr/>
        </p:nvSpPr>
        <p:spPr>
          <a:xfrm>
            <a:off x="3062243" y="2582223"/>
            <a:ext cx="28803" cy="900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69" name="Line"/>
          <p:cNvSpPr/>
          <p:nvPr/>
        </p:nvSpPr>
        <p:spPr>
          <a:xfrm>
            <a:off x="3116301" y="2599210"/>
            <a:ext cx="28947" cy="915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70" name="Line"/>
          <p:cNvSpPr/>
          <p:nvPr/>
        </p:nvSpPr>
        <p:spPr>
          <a:xfrm>
            <a:off x="3170347" y="2616486"/>
            <a:ext cx="28803" cy="945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71" name="Line"/>
          <p:cNvSpPr/>
          <p:nvPr/>
        </p:nvSpPr>
        <p:spPr>
          <a:xfrm>
            <a:off x="3224248" y="2634352"/>
            <a:ext cx="28659" cy="961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72" name="Line"/>
          <p:cNvSpPr/>
          <p:nvPr/>
        </p:nvSpPr>
        <p:spPr>
          <a:xfrm>
            <a:off x="3277862" y="2652665"/>
            <a:ext cx="25849" cy="886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73" name="Line"/>
          <p:cNvSpPr/>
          <p:nvPr/>
        </p:nvSpPr>
        <p:spPr>
          <a:xfrm>
            <a:off x="3303710" y="2661526"/>
            <a:ext cx="2652" cy="103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74" name="Line"/>
          <p:cNvSpPr/>
          <p:nvPr/>
        </p:nvSpPr>
        <p:spPr>
          <a:xfrm>
            <a:off x="3331473" y="2671280"/>
            <a:ext cx="21859" cy="768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75" name="Line"/>
          <p:cNvSpPr/>
          <p:nvPr/>
        </p:nvSpPr>
        <p:spPr>
          <a:xfrm>
            <a:off x="3353331" y="2678959"/>
            <a:ext cx="6644" cy="2364"/>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76" name="Line"/>
          <p:cNvSpPr/>
          <p:nvPr/>
        </p:nvSpPr>
        <p:spPr>
          <a:xfrm>
            <a:off x="3384785" y="2690327"/>
            <a:ext cx="18169" cy="6644"/>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77" name="Line"/>
          <p:cNvSpPr/>
          <p:nvPr/>
        </p:nvSpPr>
        <p:spPr>
          <a:xfrm>
            <a:off x="3402952" y="2696969"/>
            <a:ext cx="10333" cy="369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78" name="Line"/>
          <p:cNvSpPr/>
          <p:nvPr/>
        </p:nvSpPr>
        <p:spPr>
          <a:xfrm>
            <a:off x="3438096" y="2709822"/>
            <a:ext cx="14481" cy="546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79" name="Line"/>
          <p:cNvSpPr/>
          <p:nvPr/>
        </p:nvSpPr>
        <p:spPr>
          <a:xfrm>
            <a:off x="3452575" y="2715283"/>
            <a:ext cx="13877" cy="517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80" name="Line"/>
          <p:cNvSpPr/>
          <p:nvPr/>
        </p:nvSpPr>
        <p:spPr>
          <a:xfrm>
            <a:off x="3491117" y="2729907"/>
            <a:ext cx="11081" cy="4136"/>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81" name="Line"/>
          <p:cNvSpPr/>
          <p:nvPr/>
        </p:nvSpPr>
        <p:spPr>
          <a:xfrm>
            <a:off x="3502196" y="2734042"/>
            <a:ext cx="17133" cy="6500"/>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82" name="Line"/>
          <p:cNvSpPr/>
          <p:nvPr/>
        </p:nvSpPr>
        <p:spPr>
          <a:xfrm>
            <a:off x="3544140" y="2749992"/>
            <a:ext cx="7681" cy="295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83" name="Line"/>
          <p:cNvSpPr/>
          <p:nvPr/>
        </p:nvSpPr>
        <p:spPr>
          <a:xfrm>
            <a:off x="3551818" y="2752946"/>
            <a:ext cx="20533" cy="798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84" name="Line"/>
          <p:cNvSpPr/>
          <p:nvPr/>
        </p:nvSpPr>
        <p:spPr>
          <a:xfrm>
            <a:off x="3597003" y="2770523"/>
            <a:ext cx="4439" cy="177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85" name="Line"/>
          <p:cNvSpPr/>
          <p:nvPr/>
        </p:nvSpPr>
        <p:spPr>
          <a:xfrm>
            <a:off x="3601441" y="2772295"/>
            <a:ext cx="23631" cy="930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86" name="Line"/>
          <p:cNvSpPr/>
          <p:nvPr/>
        </p:nvSpPr>
        <p:spPr>
          <a:xfrm>
            <a:off x="3649737" y="2791199"/>
            <a:ext cx="1327" cy="592"/>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87" name="Line"/>
          <p:cNvSpPr/>
          <p:nvPr/>
        </p:nvSpPr>
        <p:spPr>
          <a:xfrm>
            <a:off x="3651062" y="2791789"/>
            <a:ext cx="26729" cy="1063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88" name="Line"/>
          <p:cNvSpPr/>
          <p:nvPr/>
        </p:nvSpPr>
        <p:spPr>
          <a:xfrm>
            <a:off x="3702457" y="2812322"/>
            <a:ext cx="28055" cy="11212"/>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89" name="Line"/>
          <p:cNvSpPr/>
          <p:nvPr/>
        </p:nvSpPr>
        <p:spPr>
          <a:xfrm>
            <a:off x="3755031" y="2833430"/>
            <a:ext cx="28055" cy="1122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90" name="Line"/>
          <p:cNvSpPr/>
          <p:nvPr/>
        </p:nvSpPr>
        <p:spPr>
          <a:xfrm>
            <a:off x="3807607" y="2854553"/>
            <a:ext cx="28055" cy="1136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91" name="Line"/>
          <p:cNvSpPr/>
          <p:nvPr/>
        </p:nvSpPr>
        <p:spPr>
          <a:xfrm>
            <a:off x="3860183" y="2875819"/>
            <a:ext cx="28055" cy="1152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92" name="Line"/>
          <p:cNvSpPr/>
          <p:nvPr/>
        </p:nvSpPr>
        <p:spPr>
          <a:xfrm>
            <a:off x="3912758" y="2897230"/>
            <a:ext cx="28055" cy="1138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93" name="Line"/>
          <p:cNvSpPr/>
          <p:nvPr/>
        </p:nvSpPr>
        <p:spPr>
          <a:xfrm>
            <a:off x="3965334" y="2918497"/>
            <a:ext cx="27911" cy="1136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94" name="Line"/>
          <p:cNvSpPr/>
          <p:nvPr/>
        </p:nvSpPr>
        <p:spPr>
          <a:xfrm>
            <a:off x="4017909" y="2939907"/>
            <a:ext cx="27911" cy="1138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95" name="Line"/>
          <p:cNvSpPr/>
          <p:nvPr/>
        </p:nvSpPr>
        <p:spPr>
          <a:xfrm>
            <a:off x="4070484" y="2961187"/>
            <a:ext cx="27176" cy="11068"/>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96" name="Line"/>
          <p:cNvSpPr/>
          <p:nvPr/>
        </p:nvSpPr>
        <p:spPr>
          <a:xfrm>
            <a:off x="4097659" y="2972254"/>
            <a:ext cx="736" cy="30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97" name="Line"/>
          <p:cNvSpPr/>
          <p:nvPr/>
        </p:nvSpPr>
        <p:spPr>
          <a:xfrm>
            <a:off x="4122903" y="2982598"/>
            <a:ext cx="24379" cy="974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98" name="Line"/>
          <p:cNvSpPr/>
          <p:nvPr/>
        </p:nvSpPr>
        <p:spPr>
          <a:xfrm>
            <a:off x="4147280" y="2992338"/>
            <a:ext cx="3691" cy="148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499" name="Line"/>
          <p:cNvSpPr/>
          <p:nvPr/>
        </p:nvSpPr>
        <p:spPr>
          <a:xfrm>
            <a:off x="4175493" y="3003707"/>
            <a:ext cx="21412" cy="871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00" name="Line"/>
          <p:cNvSpPr/>
          <p:nvPr/>
        </p:nvSpPr>
        <p:spPr>
          <a:xfrm>
            <a:off x="4196902" y="3012423"/>
            <a:ext cx="6644" cy="266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01" name="Line"/>
          <p:cNvSpPr/>
          <p:nvPr/>
        </p:nvSpPr>
        <p:spPr>
          <a:xfrm>
            <a:off x="4228067" y="3024986"/>
            <a:ext cx="18459" cy="7380"/>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02" name="Line"/>
          <p:cNvSpPr/>
          <p:nvPr/>
        </p:nvSpPr>
        <p:spPr>
          <a:xfrm>
            <a:off x="4246524" y="3032365"/>
            <a:ext cx="9597" cy="383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03" name="Line"/>
          <p:cNvSpPr/>
          <p:nvPr/>
        </p:nvSpPr>
        <p:spPr>
          <a:xfrm>
            <a:off x="4280788" y="3046095"/>
            <a:ext cx="15361" cy="621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04" name="Line"/>
          <p:cNvSpPr/>
          <p:nvPr/>
        </p:nvSpPr>
        <p:spPr>
          <a:xfrm>
            <a:off x="4296145" y="3052304"/>
            <a:ext cx="12696" cy="517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05" name="Line"/>
          <p:cNvSpPr/>
          <p:nvPr/>
        </p:nvSpPr>
        <p:spPr>
          <a:xfrm>
            <a:off x="4333361" y="3067362"/>
            <a:ext cx="12408" cy="488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06" name="Line"/>
          <p:cNvSpPr/>
          <p:nvPr/>
        </p:nvSpPr>
        <p:spPr>
          <a:xfrm>
            <a:off x="4345768" y="3072246"/>
            <a:ext cx="15649" cy="619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07" name="Line"/>
          <p:cNvSpPr/>
          <p:nvPr/>
        </p:nvSpPr>
        <p:spPr>
          <a:xfrm>
            <a:off x="4386082" y="3088339"/>
            <a:ext cx="9309" cy="369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08" name="Line"/>
          <p:cNvSpPr/>
          <p:nvPr/>
        </p:nvSpPr>
        <p:spPr>
          <a:xfrm>
            <a:off x="4395389" y="3092028"/>
            <a:ext cx="18760" cy="7536"/>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09" name="Line"/>
          <p:cNvSpPr/>
          <p:nvPr/>
        </p:nvSpPr>
        <p:spPr>
          <a:xfrm>
            <a:off x="4438801" y="3109305"/>
            <a:ext cx="6211" cy="252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10" name="Line"/>
          <p:cNvSpPr/>
          <p:nvPr/>
        </p:nvSpPr>
        <p:spPr>
          <a:xfrm>
            <a:off x="4445011" y="3111825"/>
            <a:ext cx="21859" cy="870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11" name="Line"/>
          <p:cNvSpPr/>
          <p:nvPr/>
        </p:nvSpPr>
        <p:spPr>
          <a:xfrm>
            <a:off x="4491535" y="3130426"/>
            <a:ext cx="3100" cy="118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12" name="Line"/>
          <p:cNvSpPr/>
          <p:nvPr/>
        </p:nvSpPr>
        <p:spPr>
          <a:xfrm>
            <a:off x="4494634" y="3131607"/>
            <a:ext cx="24956" cy="9900"/>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13" name="Line"/>
          <p:cNvSpPr/>
          <p:nvPr/>
        </p:nvSpPr>
        <p:spPr>
          <a:xfrm>
            <a:off x="4544255" y="3151246"/>
            <a:ext cx="28055" cy="11081"/>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14" name="Line"/>
          <p:cNvSpPr/>
          <p:nvPr/>
        </p:nvSpPr>
        <p:spPr>
          <a:xfrm>
            <a:off x="4596975" y="3172066"/>
            <a:ext cx="28213" cy="1093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15" name="Line"/>
          <p:cNvSpPr/>
          <p:nvPr/>
        </p:nvSpPr>
        <p:spPr>
          <a:xfrm>
            <a:off x="4649839" y="3192742"/>
            <a:ext cx="28068" cy="1093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16" name="Line"/>
          <p:cNvSpPr/>
          <p:nvPr/>
        </p:nvSpPr>
        <p:spPr>
          <a:xfrm>
            <a:off x="4702573" y="3213273"/>
            <a:ext cx="28212" cy="11080"/>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17" name="Line"/>
          <p:cNvSpPr/>
          <p:nvPr/>
        </p:nvSpPr>
        <p:spPr>
          <a:xfrm>
            <a:off x="4755437" y="3233949"/>
            <a:ext cx="28212" cy="1077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18" name="Line"/>
          <p:cNvSpPr/>
          <p:nvPr/>
        </p:nvSpPr>
        <p:spPr>
          <a:xfrm>
            <a:off x="4808315" y="3254337"/>
            <a:ext cx="28212" cy="10924"/>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19" name="Line"/>
          <p:cNvSpPr/>
          <p:nvPr/>
        </p:nvSpPr>
        <p:spPr>
          <a:xfrm>
            <a:off x="4861179" y="3274709"/>
            <a:ext cx="28356" cy="1077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20" name="Line"/>
          <p:cNvSpPr/>
          <p:nvPr/>
        </p:nvSpPr>
        <p:spPr>
          <a:xfrm>
            <a:off x="4914201" y="3294939"/>
            <a:ext cx="27031" cy="1034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21" name="Line"/>
          <p:cNvSpPr/>
          <p:nvPr/>
        </p:nvSpPr>
        <p:spPr>
          <a:xfrm>
            <a:off x="4941229" y="3305285"/>
            <a:ext cx="1328" cy="44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22" name="Line"/>
          <p:cNvSpPr/>
          <p:nvPr/>
        </p:nvSpPr>
        <p:spPr>
          <a:xfrm>
            <a:off x="4967222" y="3315182"/>
            <a:ext cx="23631" cy="886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23" name="Line"/>
          <p:cNvSpPr/>
          <p:nvPr/>
        </p:nvSpPr>
        <p:spPr>
          <a:xfrm>
            <a:off x="4990851" y="3324043"/>
            <a:ext cx="4728" cy="177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24" name="Line"/>
          <p:cNvSpPr/>
          <p:nvPr/>
        </p:nvSpPr>
        <p:spPr>
          <a:xfrm>
            <a:off x="5020389" y="3335267"/>
            <a:ext cx="20087" cy="7536"/>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25" name="Line"/>
          <p:cNvSpPr/>
          <p:nvPr/>
        </p:nvSpPr>
        <p:spPr>
          <a:xfrm>
            <a:off x="5040474" y="3342803"/>
            <a:ext cx="8113" cy="309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26" name="Line"/>
          <p:cNvSpPr/>
          <p:nvPr/>
        </p:nvSpPr>
        <p:spPr>
          <a:xfrm>
            <a:off x="5073411" y="3355208"/>
            <a:ext cx="16687" cy="619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27" name="Line"/>
          <p:cNvSpPr/>
          <p:nvPr/>
        </p:nvSpPr>
        <p:spPr>
          <a:xfrm>
            <a:off x="5090095" y="3361405"/>
            <a:ext cx="11659" cy="442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28" name="Line"/>
          <p:cNvSpPr/>
          <p:nvPr/>
        </p:nvSpPr>
        <p:spPr>
          <a:xfrm>
            <a:off x="5126419" y="3374991"/>
            <a:ext cx="13300" cy="4872"/>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29" name="Line"/>
          <p:cNvSpPr/>
          <p:nvPr/>
        </p:nvSpPr>
        <p:spPr>
          <a:xfrm>
            <a:off x="5139716" y="3379861"/>
            <a:ext cx="15059" cy="5619"/>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30" name="Line"/>
          <p:cNvSpPr/>
          <p:nvPr/>
        </p:nvSpPr>
        <p:spPr>
          <a:xfrm>
            <a:off x="5179743" y="3394630"/>
            <a:ext cx="9597" cy="3545"/>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31" name="Line"/>
          <p:cNvSpPr/>
          <p:nvPr/>
        </p:nvSpPr>
        <p:spPr>
          <a:xfrm>
            <a:off x="5189340" y="3398173"/>
            <a:ext cx="18747" cy="694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32" name="Line"/>
          <p:cNvSpPr/>
          <p:nvPr/>
        </p:nvSpPr>
        <p:spPr>
          <a:xfrm>
            <a:off x="5232910" y="3414282"/>
            <a:ext cx="6052" cy="220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33" name="Line"/>
          <p:cNvSpPr/>
          <p:nvPr/>
        </p:nvSpPr>
        <p:spPr>
          <a:xfrm>
            <a:off x="5238962" y="3416487"/>
            <a:ext cx="22292" cy="8127"/>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34" name="Line"/>
          <p:cNvSpPr/>
          <p:nvPr/>
        </p:nvSpPr>
        <p:spPr>
          <a:xfrm>
            <a:off x="5286221" y="3433763"/>
            <a:ext cx="2364" cy="893"/>
          </a:xfrm>
          <a:prstGeom prst="line">
            <a:avLst/>
          </a:prstGeom>
          <a:ln w="7239">
            <a:solidFill>
              <a:srgbClr val="009CC7"/>
            </a:solidFill>
            <a:miter lim="400000"/>
          </a:ln>
        </p:spPr>
        <p:txBody>
          <a:bodyPr lIns="67733" tIns="67733" rIns="67733" bIns="67733" anchor="ctr"/>
          <a:lstStyle/>
          <a:p>
            <a:pPr defTabSz="609585">
              <a:defRPr sz="1200"/>
            </a:pPr>
            <a:endParaRPr sz="1600"/>
          </a:p>
        </p:txBody>
      </p:sp>
      <p:sp>
        <p:nvSpPr>
          <p:cNvPr id="547" name="Line"/>
          <p:cNvSpPr/>
          <p:nvPr/>
        </p:nvSpPr>
        <p:spPr>
          <a:xfrm flipH="1">
            <a:off x="1163461" y="4981094"/>
            <a:ext cx="4368864" cy="1"/>
          </a:xfrm>
          <a:prstGeom prst="line">
            <a:avLst/>
          </a:prstGeom>
          <a:ln w="10922">
            <a:solidFill>
              <a:srgbClr val="000000"/>
            </a:solidFill>
            <a:miter lim="400000"/>
          </a:ln>
        </p:spPr>
        <p:txBody>
          <a:bodyPr lIns="67733" tIns="67733" rIns="67733" bIns="67733" anchor="ctr"/>
          <a:lstStyle/>
          <a:p>
            <a:pPr defTabSz="609585">
              <a:defRPr sz="1200"/>
            </a:pPr>
            <a:endParaRPr sz="1600"/>
          </a:p>
        </p:txBody>
      </p:sp>
      <p:sp>
        <p:nvSpPr>
          <p:cNvPr id="548" name="1.0"/>
          <p:cNvSpPr/>
          <p:nvPr/>
        </p:nvSpPr>
        <p:spPr>
          <a:xfrm>
            <a:off x="966094" y="2189803"/>
            <a:ext cx="22863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1.0 </a:t>
            </a:r>
          </a:p>
        </p:txBody>
      </p:sp>
      <p:sp>
        <p:nvSpPr>
          <p:cNvPr id="549" name="HR 0.89, 95% CI: 0.66-1.19 P=0.425"/>
          <p:cNvSpPr/>
          <p:nvPr/>
        </p:nvSpPr>
        <p:spPr>
          <a:xfrm>
            <a:off x="1379817" y="4371293"/>
            <a:ext cx="2277164" cy="4362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ct val="120000"/>
              </a:lnSpc>
              <a:defRPr sz="799" b="1"/>
            </a:lvl1pPr>
          </a:lstStyle>
          <a:p>
            <a:pPr>
              <a:defRPr sz="4200"/>
            </a:pPr>
            <a:r>
              <a:rPr sz="1065"/>
              <a:t>HR 0.89, 95% CI: 0.66-1.19 P=0.425 </a:t>
            </a:r>
          </a:p>
        </p:txBody>
      </p:sp>
      <p:sp>
        <p:nvSpPr>
          <p:cNvPr id="550" name="0.8"/>
          <p:cNvSpPr/>
          <p:nvPr/>
        </p:nvSpPr>
        <p:spPr>
          <a:xfrm>
            <a:off x="966094" y="2735934"/>
            <a:ext cx="22863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0.8 </a:t>
            </a:r>
          </a:p>
        </p:txBody>
      </p:sp>
      <p:sp>
        <p:nvSpPr>
          <p:cNvPr id="551" name="0.6"/>
          <p:cNvSpPr/>
          <p:nvPr/>
        </p:nvSpPr>
        <p:spPr>
          <a:xfrm>
            <a:off x="966094" y="3281930"/>
            <a:ext cx="22863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0.6 </a:t>
            </a:r>
          </a:p>
        </p:txBody>
      </p:sp>
      <p:sp>
        <p:nvSpPr>
          <p:cNvPr id="552" name="0.4"/>
          <p:cNvSpPr/>
          <p:nvPr/>
        </p:nvSpPr>
        <p:spPr>
          <a:xfrm>
            <a:off x="966094" y="3828058"/>
            <a:ext cx="228633" cy="111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0.4 </a:t>
            </a:r>
          </a:p>
        </p:txBody>
      </p:sp>
      <p:sp>
        <p:nvSpPr>
          <p:cNvPr id="553" name="Probability of Metastatic Survival"/>
          <p:cNvSpPr/>
          <p:nvPr/>
        </p:nvSpPr>
        <p:spPr>
          <a:xfrm rot="16200000">
            <a:off x="-787693" y="2779362"/>
            <a:ext cx="3105948" cy="250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defRPr sz="1000"/>
            </a:lvl1pPr>
          </a:lstStyle>
          <a:p>
            <a:r>
              <a:rPr sz="1333" dirty="0" err="1"/>
              <a:t>Metasta</a:t>
            </a:r>
            <a:r>
              <a:rPr lang="en-GB" sz="1333" dirty="0"/>
              <a:t>sis-free</a:t>
            </a:r>
            <a:r>
              <a:rPr sz="1333" dirty="0"/>
              <a:t> </a:t>
            </a:r>
            <a:r>
              <a:rPr lang="en-GB" sz="1333" dirty="0"/>
              <a:t>s</a:t>
            </a:r>
            <a:r>
              <a:rPr sz="1333" dirty="0" err="1"/>
              <a:t>urvival</a:t>
            </a:r>
            <a:r>
              <a:rPr sz="1333" dirty="0"/>
              <a:t> </a:t>
            </a:r>
          </a:p>
        </p:txBody>
      </p:sp>
      <p:sp>
        <p:nvSpPr>
          <p:cNvPr id="554" name="0.2"/>
          <p:cNvSpPr/>
          <p:nvPr/>
        </p:nvSpPr>
        <p:spPr>
          <a:xfrm>
            <a:off x="966094" y="4374202"/>
            <a:ext cx="22863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0.2 </a:t>
            </a:r>
          </a:p>
        </p:txBody>
      </p:sp>
      <p:sp>
        <p:nvSpPr>
          <p:cNvPr id="555" name="0.0"/>
          <p:cNvSpPr/>
          <p:nvPr/>
        </p:nvSpPr>
        <p:spPr>
          <a:xfrm>
            <a:off x="966094" y="4920331"/>
            <a:ext cx="22863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0.0 </a:t>
            </a:r>
          </a:p>
        </p:txBody>
      </p:sp>
      <p:sp>
        <p:nvSpPr>
          <p:cNvPr id="556" name="0"/>
          <p:cNvSpPr/>
          <p:nvPr/>
        </p:nvSpPr>
        <p:spPr>
          <a:xfrm>
            <a:off x="1148225" y="5024859"/>
            <a:ext cx="8507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 </a:t>
            </a:r>
          </a:p>
        </p:txBody>
      </p:sp>
      <p:sp>
        <p:nvSpPr>
          <p:cNvPr id="557" name="1"/>
          <p:cNvSpPr/>
          <p:nvPr/>
        </p:nvSpPr>
        <p:spPr>
          <a:xfrm>
            <a:off x="1607672" y="5024859"/>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1 </a:t>
            </a:r>
          </a:p>
        </p:txBody>
      </p:sp>
      <p:sp>
        <p:nvSpPr>
          <p:cNvPr id="558" name="2"/>
          <p:cNvSpPr/>
          <p:nvPr/>
        </p:nvSpPr>
        <p:spPr>
          <a:xfrm>
            <a:off x="2067110" y="5024859"/>
            <a:ext cx="8507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2 </a:t>
            </a:r>
          </a:p>
        </p:txBody>
      </p:sp>
      <p:sp>
        <p:nvSpPr>
          <p:cNvPr id="559" name="3"/>
          <p:cNvSpPr/>
          <p:nvPr/>
        </p:nvSpPr>
        <p:spPr>
          <a:xfrm>
            <a:off x="2526557" y="5024859"/>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3 </a:t>
            </a:r>
          </a:p>
        </p:txBody>
      </p:sp>
      <p:sp>
        <p:nvSpPr>
          <p:cNvPr id="560" name="4"/>
          <p:cNvSpPr/>
          <p:nvPr/>
        </p:nvSpPr>
        <p:spPr>
          <a:xfrm>
            <a:off x="2986005" y="5024859"/>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4 </a:t>
            </a:r>
          </a:p>
        </p:txBody>
      </p:sp>
      <p:sp>
        <p:nvSpPr>
          <p:cNvPr id="561" name="5"/>
          <p:cNvSpPr/>
          <p:nvPr/>
        </p:nvSpPr>
        <p:spPr>
          <a:xfrm>
            <a:off x="3445596" y="5024859"/>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5 </a:t>
            </a:r>
          </a:p>
        </p:txBody>
      </p:sp>
      <p:sp>
        <p:nvSpPr>
          <p:cNvPr id="562" name="6"/>
          <p:cNvSpPr/>
          <p:nvPr/>
        </p:nvSpPr>
        <p:spPr>
          <a:xfrm>
            <a:off x="3905044" y="5024859"/>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6 </a:t>
            </a:r>
          </a:p>
        </p:txBody>
      </p:sp>
      <p:sp>
        <p:nvSpPr>
          <p:cNvPr id="563" name="7"/>
          <p:cNvSpPr/>
          <p:nvPr/>
        </p:nvSpPr>
        <p:spPr>
          <a:xfrm>
            <a:off x="4364492" y="5024859"/>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7 </a:t>
            </a:r>
          </a:p>
        </p:txBody>
      </p:sp>
      <p:sp>
        <p:nvSpPr>
          <p:cNvPr id="564" name="8"/>
          <p:cNvSpPr/>
          <p:nvPr/>
        </p:nvSpPr>
        <p:spPr>
          <a:xfrm>
            <a:off x="4823936" y="5024859"/>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8 </a:t>
            </a:r>
          </a:p>
        </p:txBody>
      </p:sp>
      <p:sp>
        <p:nvSpPr>
          <p:cNvPr id="565" name="9"/>
          <p:cNvSpPr/>
          <p:nvPr/>
        </p:nvSpPr>
        <p:spPr>
          <a:xfrm>
            <a:off x="5283384" y="5024859"/>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9 </a:t>
            </a:r>
          </a:p>
        </p:txBody>
      </p:sp>
      <p:sp>
        <p:nvSpPr>
          <p:cNvPr id="566" name="Years since randomisation (years)"/>
          <p:cNvSpPr/>
          <p:nvPr/>
        </p:nvSpPr>
        <p:spPr>
          <a:xfrm>
            <a:off x="2288053" y="5178641"/>
            <a:ext cx="2849584" cy="265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1067" dirty="0"/>
              <a:t>Years since randomization</a:t>
            </a:r>
          </a:p>
        </p:txBody>
      </p:sp>
      <p:sp>
        <p:nvSpPr>
          <p:cNvPr id="567" name="ADT"/>
          <p:cNvSpPr/>
          <p:nvPr/>
        </p:nvSpPr>
        <p:spPr>
          <a:xfrm>
            <a:off x="367063" y="5275800"/>
            <a:ext cx="861656" cy="3279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marL="266700" indent="-266700" defTabSz="584200">
              <a:lnSpc>
                <a:spcPts val="700"/>
              </a:lnSpc>
              <a:defRPr sz="600" b="1"/>
            </a:lvl1pPr>
          </a:lstStyle>
          <a:p>
            <a:r>
              <a:rPr sz="800" dirty="0"/>
              <a:t>   ADT       </a:t>
            </a:r>
          </a:p>
        </p:txBody>
      </p:sp>
      <p:sp>
        <p:nvSpPr>
          <p:cNvPr id="568" name="460"/>
          <p:cNvSpPr/>
          <p:nvPr/>
        </p:nvSpPr>
        <p:spPr>
          <a:xfrm>
            <a:off x="1102241" y="5212736"/>
            <a:ext cx="278561" cy="4669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1300"/>
              </a:lnSpc>
              <a:defRPr sz="600"/>
            </a:lvl1pPr>
          </a:lstStyle>
          <a:p>
            <a:r>
              <a:rPr sz="800"/>
              <a:t>460 </a:t>
            </a:r>
          </a:p>
        </p:txBody>
      </p:sp>
      <p:sp>
        <p:nvSpPr>
          <p:cNvPr id="569" name="433"/>
          <p:cNvSpPr/>
          <p:nvPr/>
        </p:nvSpPr>
        <p:spPr>
          <a:xfrm>
            <a:off x="1561548" y="5218085"/>
            <a:ext cx="220491" cy="5170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1300"/>
              </a:lnSpc>
              <a:defRPr sz="600"/>
            </a:lvl1pPr>
          </a:lstStyle>
          <a:p>
            <a:r>
              <a:rPr sz="800"/>
              <a:t>433 </a:t>
            </a:r>
          </a:p>
        </p:txBody>
      </p:sp>
      <p:sp>
        <p:nvSpPr>
          <p:cNvPr id="570" name="409"/>
          <p:cNvSpPr/>
          <p:nvPr/>
        </p:nvSpPr>
        <p:spPr>
          <a:xfrm>
            <a:off x="2034646" y="5238281"/>
            <a:ext cx="201013" cy="538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1300"/>
              </a:lnSpc>
              <a:defRPr sz="600"/>
            </a:lvl1pPr>
          </a:lstStyle>
          <a:p>
            <a:r>
              <a:rPr sz="800"/>
              <a:t>409 </a:t>
            </a:r>
          </a:p>
        </p:txBody>
      </p:sp>
      <p:sp>
        <p:nvSpPr>
          <p:cNvPr id="571" name="391"/>
          <p:cNvSpPr/>
          <p:nvPr/>
        </p:nvSpPr>
        <p:spPr>
          <a:xfrm>
            <a:off x="2482780" y="5261013"/>
            <a:ext cx="230801" cy="490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1300"/>
              </a:lnSpc>
              <a:defRPr sz="600"/>
            </a:lvl1pPr>
          </a:lstStyle>
          <a:p>
            <a:r>
              <a:rPr sz="800"/>
              <a:t>391</a:t>
            </a:r>
          </a:p>
        </p:txBody>
      </p:sp>
      <p:sp>
        <p:nvSpPr>
          <p:cNvPr id="572" name="360"/>
          <p:cNvSpPr/>
          <p:nvPr/>
        </p:nvSpPr>
        <p:spPr>
          <a:xfrm>
            <a:off x="2942227" y="5261012"/>
            <a:ext cx="232037" cy="621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1300"/>
              </a:lnSpc>
              <a:defRPr sz="600"/>
            </a:lvl1pPr>
          </a:lstStyle>
          <a:p>
            <a:r>
              <a:rPr sz="800"/>
              <a:t>360 </a:t>
            </a:r>
          </a:p>
        </p:txBody>
      </p:sp>
      <p:sp>
        <p:nvSpPr>
          <p:cNvPr id="573" name="293"/>
          <p:cNvSpPr/>
          <p:nvPr/>
        </p:nvSpPr>
        <p:spPr>
          <a:xfrm>
            <a:off x="3408331" y="5253473"/>
            <a:ext cx="235727" cy="515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1300"/>
              </a:lnSpc>
              <a:defRPr sz="600"/>
            </a:lvl1pPr>
          </a:lstStyle>
          <a:p>
            <a:r>
              <a:rPr sz="800"/>
              <a:t>293</a:t>
            </a:r>
          </a:p>
        </p:txBody>
      </p:sp>
      <p:sp>
        <p:nvSpPr>
          <p:cNvPr id="574" name="195"/>
          <p:cNvSpPr/>
          <p:nvPr/>
        </p:nvSpPr>
        <p:spPr>
          <a:xfrm>
            <a:off x="3868659" y="5344465"/>
            <a:ext cx="255221"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195 </a:t>
            </a:r>
          </a:p>
        </p:txBody>
      </p:sp>
      <p:sp>
        <p:nvSpPr>
          <p:cNvPr id="575" name="127"/>
          <p:cNvSpPr/>
          <p:nvPr/>
        </p:nvSpPr>
        <p:spPr>
          <a:xfrm>
            <a:off x="4318499" y="5344465"/>
            <a:ext cx="255221"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127 </a:t>
            </a:r>
          </a:p>
        </p:txBody>
      </p:sp>
      <p:sp>
        <p:nvSpPr>
          <p:cNvPr id="576" name="81"/>
          <p:cNvSpPr/>
          <p:nvPr/>
        </p:nvSpPr>
        <p:spPr>
          <a:xfrm>
            <a:off x="4791770" y="5240047"/>
            <a:ext cx="211348" cy="2852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1300"/>
              </a:lnSpc>
              <a:defRPr sz="600"/>
            </a:lvl1pPr>
          </a:lstStyle>
          <a:p>
            <a:r>
              <a:rPr sz="800"/>
              <a:t>81</a:t>
            </a:r>
          </a:p>
        </p:txBody>
      </p:sp>
      <p:sp>
        <p:nvSpPr>
          <p:cNvPr id="577" name="48"/>
          <p:cNvSpPr/>
          <p:nvPr/>
        </p:nvSpPr>
        <p:spPr>
          <a:xfrm>
            <a:off x="5275101" y="5261012"/>
            <a:ext cx="337712" cy="2402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1300"/>
              </a:lnSpc>
              <a:defRPr sz="600"/>
            </a:lvl1pPr>
          </a:lstStyle>
          <a:p>
            <a:r>
              <a:rPr sz="800"/>
              <a:t>48 </a:t>
            </a:r>
          </a:p>
        </p:txBody>
      </p:sp>
      <p:sp>
        <p:nvSpPr>
          <p:cNvPr id="578" name="95"/>
          <p:cNvSpPr/>
          <p:nvPr/>
        </p:nvSpPr>
        <p:spPr>
          <a:xfrm>
            <a:off x="3883161" y="5537281"/>
            <a:ext cx="170148"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95 </a:t>
            </a:r>
          </a:p>
        </p:txBody>
      </p:sp>
      <p:sp>
        <p:nvSpPr>
          <p:cNvPr id="579" name="56"/>
          <p:cNvSpPr/>
          <p:nvPr/>
        </p:nvSpPr>
        <p:spPr>
          <a:xfrm>
            <a:off x="4318499" y="5548038"/>
            <a:ext cx="170148" cy="111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56 </a:t>
            </a:r>
          </a:p>
        </p:txBody>
      </p:sp>
      <p:sp>
        <p:nvSpPr>
          <p:cNvPr id="580" name="ADT + D"/>
          <p:cNvSpPr/>
          <p:nvPr/>
        </p:nvSpPr>
        <p:spPr>
          <a:xfrm>
            <a:off x="279839" y="5504759"/>
            <a:ext cx="861655" cy="3279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marL="266700" indent="-266700" defTabSz="584200">
              <a:lnSpc>
                <a:spcPts val="700"/>
              </a:lnSpc>
              <a:defRPr sz="600" b="1"/>
            </a:lvl1pPr>
          </a:lstStyle>
          <a:p>
            <a:r>
              <a:rPr sz="800" dirty="0"/>
              <a:t>     ADT + D      </a:t>
            </a:r>
          </a:p>
        </p:txBody>
      </p:sp>
      <p:sp>
        <p:nvSpPr>
          <p:cNvPr id="582" name="Background: docetaxel"/>
          <p:cNvSpPr txBox="1">
            <a:spLocks noGrp="1"/>
          </p:cNvSpPr>
          <p:nvPr>
            <p:ph type="title"/>
          </p:nvPr>
        </p:nvSpPr>
        <p:spPr>
          <a:xfrm>
            <a:off x="609600" y="199505"/>
            <a:ext cx="10744200" cy="1185577"/>
          </a:xfrm>
        </p:spPr>
        <p:txBody>
          <a:bodyPr>
            <a:normAutofit/>
          </a:bodyPr>
          <a:lstStyle>
            <a:lvl1pPr defTabSz="902969">
              <a:defRPr sz="2212"/>
            </a:lvl1pPr>
          </a:lstStyle>
          <a:p>
            <a:r>
              <a:rPr lang="en-US" sz="3200" dirty="0"/>
              <a:t>Background: docetaxel</a:t>
            </a:r>
          </a:p>
        </p:txBody>
      </p:sp>
      <p:sp>
        <p:nvSpPr>
          <p:cNvPr id="581" name="Docetaxel improves survival in M1 PCa but no improvement in MFS/OS in M0"/>
          <p:cNvSpPr txBox="1">
            <a:spLocks noGrp="1"/>
          </p:cNvSpPr>
          <p:nvPr>
            <p:ph idx="1"/>
          </p:nvPr>
        </p:nvSpPr>
        <p:spPr>
          <a:xfrm>
            <a:off x="609600" y="1148659"/>
            <a:ext cx="10744200" cy="360494"/>
          </a:xfrm>
        </p:spPr>
        <p:txBody>
          <a:bodyPr>
            <a:normAutofit fontScale="92500" lnSpcReduction="10000"/>
          </a:bodyPr>
          <a:lstStyle/>
          <a:p>
            <a:r>
              <a:rPr lang="en-US" sz="2000" dirty="0"/>
              <a:t>Docetaxel improves survival in M1 </a:t>
            </a:r>
            <a:r>
              <a:rPr lang="en-US" sz="2000" dirty="0" err="1"/>
              <a:t>PCa</a:t>
            </a:r>
            <a:r>
              <a:rPr lang="en-US" sz="2000" dirty="0"/>
              <a:t> but no improvement in MFS/OS in M0 </a:t>
            </a:r>
          </a:p>
        </p:txBody>
      </p:sp>
      <p:sp>
        <p:nvSpPr>
          <p:cNvPr id="585" name="STAMPEDE trial"/>
          <p:cNvSpPr txBox="1"/>
          <p:nvPr/>
        </p:nvSpPr>
        <p:spPr>
          <a:xfrm>
            <a:off x="2280527" y="1656088"/>
            <a:ext cx="2046199"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r>
              <a:rPr sz="2400" dirty="0"/>
              <a:t>STAMPEDE trial</a:t>
            </a:r>
          </a:p>
        </p:txBody>
      </p:sp>
      <p:sp>
        <p:nvSpPr>
          <p:cNvPr id="587" name="ADT + Docetaxel"/>
          <p:cNvSpPr txBox="1"/>
          <p:nvPr/>
        </p:nvSpPr>
        <p:spPr>
          <a:xfrm>
            <a:off x="3699321" y="2249951"/>
            <a:ext cx="1364539" cy="31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sz="1100"/>
            </a:lvl1pPr>
          </a:lstStyle>
          <a:p>
            <a:r>
              <a:rPr sz="1467" dirty="0"/>
              <a:t>ADT + Docetaxel</a:t>
            </a:r>
          </a:p>
        </p:txBody>
      </p:sp>
      <p:sp>
        <p:nvSpPr>
          <p:cNvPr id="588" name="ADT"/>
          <p:cNvSpPr txBox="1"/>
          <p:nvPr/>
        </p:nvSpPr>
        <p:spPr>
          <a:xfrm>
            <a:off x="2646170" y="2882046"/>
            <a:ext cx="436784" cy="31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sz="1100"/>
            </a:lvl1pPr>
          </a:lstStyle>
          <a:p>
            <a:r>
              <a:rPr sz="1467" dirty="0"/>
              <a:t>ADT</a:t>
            </a:r>
          </a:p>
        </p:txBody>
      </p:sp>
      <p:sp>
        <p:nvSpPr>
          <p:cNvPr id="591" name="41"/>
          <p:cNvSpPr txBox="1"/>
          <p:nvPr/>
        </p:nvSpPr>
        <p:spPr>
          <a:xfrm>
            <a:off x="4739955" y="5367035"/>
            <a:ext cx="225701" cy="244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defTabSz="584200">
              <a:lnSpc>
                <a:spcPts val="1300"/>
              </a:lnSpc>
              <a:defRPr sz="600"/>
            </a:lvl1pPr>
          </a:lstStyle>
          <a:p>
            <a:r>
              <a:rPr sz="800"/>
              <a:t>41</a:t>
            </a:r>
          </a:p>
        </p:txBody>
      </p:sp>
      <p:sp>
        <p:nvSpPr>
          <p:cNvPr id="592" name="21"/>
          <p:cNvSpPr txBox="1"/>
          <p:nvPr/>
        </p:nvSpPr>
        <p:spPr>
          <a:xfrm>
            <a:off x="5200031" y="5383968"/>
            <a:ext cx="225701" cy="244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defTabSz="584200">
              <a:lnSpc>
                <a:spcPts val="1300"/>
              </a:lnSpc>
              <a:defRPr sz="600"/>
            </a:lvl1pPr>
          </a:lstStyle>
          <a:p>
            <a:r>
              <a:rPr sz="800" dirty="0"/>
              <a:t>21</a:t>
            </a:r>
          </a:p>
        </p:txBody>
      </p:sp>
      <p:sp>
        <p:nvSpPr>
          <p:cNvPr id="593" name="147"/>
          <p:cNvSpPr txBox="1"/>
          <p:nvPr/>
        </p:nvSpPr>
        <p:spPr>
          <a:xfrm>
            <a:off x="3361959" y="5367035"/>
            <a:ext cx="276997" cy="244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defTabSz="584200">
              <a:lnSpc>
                <a:spcPts val="1300"/>
              </a:lnSpc>
              <a:defRPr sz="600"/>
            </a:lvl1pPr>
          </a:lstStyle>
          <a:p>
            <a:r>
              <a:rPr sz="800"/>
              <a:t>147</a:t>
            </a:r>
          </a:p>
        </p:txBody>
      </p:sp>
      <p:sp>
        <p:nvSpPr>
          <p:cNvPr id="594" name="186"/>
          <p:cNvSpPr txBox="1"/>
          <p:nvPr/>
        </p:nvSpPr>
        <p:spPr>
          <a:xfrm>
            <a:off x="2884630" y="5383968"/>
            <a:ext cx="276997" cy="244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defTabSz="584200">
              <a:lnSpc>
                <a:spcPts val="1300"/>
              </a:lnSpc>
              <a:defRPr sz="600"/>
            </a:lvl1pPr>
          </a:lstStyle>
          <a:p>
            <a:r>
              <a:rPr sz="800"/>
              <a:t>186</a:t>
            </a:r>
          </a:p>
        </p:txBody>
      </p:sp>
      <p:sp>
        <p:nvSpPr>
          <p:cNvPr id="595" name="198"/>
          <p:cNvSpPr txBox="1"/>
          <p:nvPr/>
        </p:nvSpPr>
        <p:spPr>
          <a:xfrm>
            <a:off x="2407300" y="5383968"/>
            <a:ext cx="276997" cy="244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defTabSz="584200">
              <a:lnSpc>
                <a:spcPts val="1300"/>
              </a:lnSpc>
              <a:defRPr sz="600"/>
            </a:lvl1pPr>
          </a:lstStyle>
          <a:p>
            <a:r>
              <a:rPr sz="800"/>
              <a:t>198</a:t>
            </a:r>
          </a:p>
        </p:txBody>
      </p:sp>
      <p:sp>
        <p:nvSpPr>
          <p:cNvPr id="596" name="210"/>
          <p:cNvSpPr txBox="1"/>
          <p:nvPr/>
        </p:nvSpPr>
        <p:spPr>
          <a:xfrm>
            <a:off x="1983962" y="5383968"/>
            <a:ext cx="276997" cy="244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defTabSz="584200">
              <a:lnSpc>
                <a:spcPts val="1300"/>
              </a:lnSpc>
              <a:defRPr sz="600"/>
            </a:lvl1pPr>
          </a:lstStyle>
          <a:p>
            <a:r>
              <a:rPr sz="800"/>
              <a:t>210</a:t>
            </a:r>
          </a:p>
        </p:txBody>
      </p:sp>
      <p:sp>
        <p:nvSpPr>
          <p:cNvPr id="597" name="217"/>
          <p:cNvSpPr txBox="1"/>
          <p:nvPr/>
        </p:nvSpPr>
        <p:spPr>
          <a:xfrm>
            <a:off x="1523886" y="5383968"/>
            <a:ext cx="276997" cy="244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defTabSz="584200">
              <a:lnSpc>
                <a:spcPts val="1300"/>
              </a:lnSpc>
              <a:defRPr sz="600"/>
            </a:lvl1pPr>
          </a:lstStyle>
          <a:p>
            <a:r>
              <a:rPr sz="800"/>
              <a:t>217</a:t>
            </a:r>
          </a:p>
        </p:txBody>
      </p:sp>
      <p:sp>
        <p:nvSpPr>
          <p:cNvPr id="598" name="230"/>
          <p:cNvSpPr txBox="1"/>
          <p:nvPr/>
        </p:nvSpPr>
        <p:spPr>
          <a:xfrm>
            <a:off x="1029304" y="5383968"/>
            <a:ext cx="276997" cy="244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defTabSz="584200">
              <a:lnSpc>
                <a:spcPts val="1300"/>
              </a:lnSpc>
              <a:defRPr sz="600"/>
            </a:lvl1pPr>
          </a:lstStyle>
          <a:p>
            <a:r>
              <a:rPr sz="800"/>
              <a:t>230</a:t>
            </a:r>
          </a:p>
        </p:txBody>
      </p:sp>
      <p:sp>
        <p:nvSpPr>
          <p:cNvPr id="634" name="James et al, ESMO 2019, abstract 855PD"/>
          <p:cNvSpPr txBox="1"/>
          <p:nvPr/>
        </p:nvSpPr>
        <p:spPr>
          <a:xfrm>
            <a:off x="1469327" y="5818339"/>
            <a:ext cx="3481272" cy="31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sz="900">
                <a:solidFill>
                  <a:srgbClr val="535353"/>
                </a:solidFill>
              </a:defRPr>
            </a:lvl1pPr>
          </a:lstStyle>
          <a:p>
            <a:r>
              <a:rPr sz="1467" dirty="0"/>
              <a:t>James</a:t>
            </a:r>
            <a:r>
              <a:rPr lang="en-US" sz="1467" dirty="0"/>
              <a:t> N,</a:t>
            </a:r>
            <a:r>
              <a:rPr sz="1467" dirty="0"/>
              <a:t> et al</a:t>
            </a:r>
            <a:r>
              <a:rPr lang="en-US" sz="1467" dirty="0"/>
              <a:t>.</a:t>
            </a:r>
            <a:r>
              <a:rPr sz="1467" dirty="0"/>
              <a:t> ESMO 2019, abstract 855PD</a:t>
            </a:r>
            <a:r>
              <a:rPr lang="en-US" sz="1467" dirty="0"/>
              <a:t>.</a:t>
            </a:r>
            <a:r>
              <a:rPr sz="1467" dirty="0"/>
              <a:t> </a:t>
            </a:r>
          </a:p>
        </p:txBody>
      </p:sp>
      <p:sp>
        <p:nvSpPr>
          <p:cNvPr id="635" name="Probability of Metastatic Survival">
            <a:extLst>
              <a:ext uri="{FF2B5EF4-FFF2-40B4-BE49-F238E27FC236}">
                <a16:creationId xmlns:a16="http://schemas.microsoft.com/office/drawing/2014/main" id="{AD45CC06-6340-2F47-9D73-1DCF3E275694}"/>
              </a:ext>
            </a:extLst>
          </p:cNvPr>
          <p:cNvSpPr/>
          <p:nvPr/>
        </p:nvSpPr>
        <p:spPr>
          <a:xfrm rot="16200000">
            <a:off x="5297229" y="2717352"/>
            <a:ext cx="3105948" cy="250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defRPr sz="1000"/>
            </a:lvl1pPr>
          </a:lstStyle>
          <a:p>
            <a:r>
              <a:rPr sz="1333" dirty="0" err="1"/>
              <a:t>Metasta</a:t>
            </a:r>
            <a:r>
              <a:rPr lang="en-GB" sz="1333" dirty="0"/>
              <a:t>sis-free</a:t>
            </a:r>
            <a:r>
              <a:rPr sz="1333" dirty="0"/>
              <a:t> </a:t>
            </a:r>
            <a:r>
              <a:rPr lang="en-GB" sz="1333" dirty="0"/>
              <a:t>s</a:t>
            </a:r>
            <a:r>
              <a:rPr sz="1333" dirty="0" err="1"/>
              <a:t>urvival</a:t>
            </a:r>
            <a:r>
              <a:rPr sz="1333" dirty="0"/>
              <a:t> </a:t>
            </a:r>
          </a:p>
        </p:txBody>
      </p:sp>
      <p:pic>
        <p:nvPicPr>
          <p:cNvPr id="284" name="Image0.png" descr="Image0.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671856" y="2143062"/>
            <a:ext cx="5301811" cy="3973289"/>
          </a:xfrm>
          <a:prstGeom prst="rect">
            <a:avLst/>
          </a:prstGeom>
          <a:ln w="12700">
            <a:miter lim="400000"/>
          </a:ln>
        </p:spPr>
      </p:pic>
      <p:sp>
        <p:nvSpPr>
          <p:cNvPr id="584" name="HR: 0.81, 95% CI: 0.60-1.09…"/>
          <p:cNvSpPr/>
          <p:nvPr/>
        </p:nvSpPr>
        <p:spPr>
          <a:xfrm>
            <a:off x="7702009" y="4333007"/>
            <a:ext cx="4065832" cy="1324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defTabSz="778914">
              <a:spcBef>
                <a:spcPts val="400"/>
              </a:spcBef>
              <a:defRPr sz="800"/>
            </a:pPr>
            <a:r>
              <a:rPr sz="1067" b="1"/>
              <a:t>HR: 0.81, 95% CI: 0.60-1.09</a:t>
            </a:r>
          </a:p>
          <a:p>
            <a:pPr defTabSz="778914">
              <a:spcBef>
                <a:spcPts val="400"/>
              </a:spcBef>
              <a:defRPr sz="1000"/>
            </a:pPr>
            <a:r>
              <a:rPr sz="1067" b="1"/>
              <a:t>P=0.1609</a:t>
            </a:r>
            <a:r>
              <a:rPr sz="1333" b="1"/>
              <a:t> </a:t>
            </a:r>
          </a:p>
        </p:txBody>
      </p:sp>
      <p:sp>
        <p:nvSpPr>
          <p:cNvPr id="586" name="GETUG-12 trial"/>
          <p:cNvSpPr txBox="1"/>
          <p:nvPr/>
        </p:nvSpPr>
        <p:spPr>
          <a:xfrm>
            <a:off x="8883635" y="1623505"/>
            <a:ext cx="1982592"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r>
              <a:rPr sz="2400" dirty="0"/>
              <a:t>GETUG-12 trial</a:t>
            </a:r>
          </a:p>
        </p:txBody>
      </p:sp>
      <p:sp>
        <p:nvSpPr>
          <p:cNvPr id="589" name="ADT + Docetaxel + Estramustine"/>
          <p:cNvSpPr txBox="1"/>
          <p:nvPr/>
        </p:nvSpPr>
        <p:spPr>
          <a:xfrm>
            <a:off x="10402952" y="2233017"/>
            <a:ext cx="1723304" cy="5438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59" rIns="60959">
            <a:spAutoFit/>
          </a:bodyPr>
          <a:lstStyle>
            <a:lvl1pPr>
              <a:defRPr sz="1100"/>
            </a:lvl1pPr>
          </a:lstStyle>
          <a:p>
            <a:r>
              <a:rPr sz="1467"/>
              <a:t>ADT + Docetaxel + Estramustine</a:t>
            </a:r>
          </a:p>
        </p:txBody>
      </p:sp>
      <p:sp>
        <p:nvSpPr>
          <p:cNvPr id="590" name="ADT"/>
          <p:cNvSpPr txBox="1"/>
          <p:nvPr/>
        </p:nvSpPr>
        <p:spPr>
          <a:xfrm>
            <a:off x="9491891" y="2865112"/>
            <a:ext cx="436784" cy="31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sz="1100"/>
            </a:lvl1pPr>
          </a:lstStyle>
          <a:p>
            <a:r>
              <a:rPr sz="1467"/>
              <a:t>ADT</a:t>
            </a:r>
          </a:p>
        </p:txBody>
      </p:sp>
      <p:sp>
        <p:nvSpPr>
          <p:cNvPr id="599" name="Rectangle"/>
          <p:cNvSpPr/>
          <p:nvPr/>
        </p:nvSpPr>
        <p:spPr>
          <a:xfrm>
            <a:off x="11054760" y="5092093"/>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 </a:t>
            </a:r>
          </a:p>
        </p:txBody>
      </p:sp>
      <p:sp>
        <p:nvSpPr>
          <p:cNvPr id="600" name="Rectangle"/>
          <p:cNvSpPr/>
          <p:nvPr/>
        </p:nvSpPr>
        <p:spPr>
          <a:xfrm>
            <a:off x="6647179" y="5022360"/>
            <a:ext cx="5479078" cy="1159168"/>
          </a:xfrm>
          <a:prstGeom prst="rect">
            <a:avLst/>
          </a:prstGeom>
          <a:solidFill>
            <a:srgbClr val="FFFFFF"/>
          </a:solidFill>
          <a:ln w="12700">
            <a:miter lim="400000"/>
          </a:ln>
        </p:spPr>
        <p:txBody>
          <a:bodyPr lIns="60959" rIns="60959" anchor="ctr"/>
          <a:lstStyle/>
          <a:p>
            <a:endParaRPr sz="2400"/>
          </a:p>
        </p:txBody>
      </p:sp>
      <p:sp>
        <p:nvSpPr>
          <p:cNvPr id="602" name="0"/>
          <p:cNvSpPr/>
          <p:nvPr/>
        </p:nvSpPr>
        <p:spPr>
          <a:xfrm>
            <a:off x="7615544" y="5050053"/>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 </a:t>
            </a:r>
          </a:p>
        </p:txBody>
      </p:sp>
      <p:sp>
        <p:nvSpPr>
          <p:cNvPr id="603" name="2"/>
          <p:cNvSpPr/>
          <p:nvPr/>
        </p:nvSpPr>
        <p:spPr>
          <a:xfrm>
            <a:off x="8332797" y="5047961"/>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2 </a:t>
            </a:r>
          </a:p>
        </p:txBody>
      </p:sp>
      <p:sp>
        <p:nvSpPr>
          <p:cNvPr id="604" name="4"/>
          <p:cNvSpPr/>
          <p:nvPr/>
        </p:nvSpPr>
        <p:spPr>
          <a:xfrm>
            <a:off x="8985488" y="5047961"/>
            <a:ext cx="85075"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4 </a:t>
            </a:r>
          </a:p>
        </p:txBody>
      </p:sp>
      <p:sp>
        <p:nvSpPr>
          <p:cNvPr id="605" name="6"/>
          <p:cNvSpPr/>
          <p:nvPr/>
        </p:nvSpPr>
        <p:spPr>
          <a:xfrm>
            <a:off x="9695170" y="5047961"/>
            <a:ext cx="8507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6 </a:t>
            </a:r>
          </a:p>
        </p:txBody>
      </p:sp>
      <p:sp>
        <p:nvSpPr>
          <p:cNvPr id="606" name="8"/>
          <p:cNvSpPr/>
          <p:nvPr/>
        </p:nvSpPr>
        <p:spPr>
          <a:xfrm>
            <a:off x="10363830" y="5047961"/>
            <a:ext cx="8507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8 </a:t>
            </a:r>
          </a:p>
        </p:txBody>
      </p:sp>
      <p:sp>
        <p:nvSpPr>
          <p:cNvPr id="607" name="10"/>
          <p:cNvSpPr/>
          <p:nvPr/>
        </p:nvSpPr>
        <p:spPr>
          <a:xfrm>
            <a:off x="11032488" y="5052806"/>
            <a:ext cx="616141" cy="521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10</a:t>
            </a:r>
          </a:p>
        </p:txBody>
      </p:sp>
      <p:sp>
        <p:nvSpPr>
          <p:cNvPr id="608" name="12"/>
          <p:cNvSpPr/>
          <p:nvPr/>
        </p:nvSpPr>
        <p:spPr>
          <a:xfrm>
            <a:off x="11676729" y="5054141"/>
            <a:ext cx="472321" cy="514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r>
              <a:rPr sz="799"/>
              <a:t>12</a:t>
            </a:r>
          </a:p>
        </p:txBody>
      </p:sp>
      <p:sp>
        <p:nvSpPr>
          <p:cNvPr id="609" name="206"/>
          <p:cNvSpPr/>
          <p:nvPr/>
        </p:nvSpPr>
        <p:spPr>
          <a:xfrm>
            <a:off x="7578183" y="5343277"/>
            <a:ext cx="255221"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206 </a:t>
            </a:r>
          </a:p>
        </p:txBody>
      </p:sp>
      <p:sp>
        <p:nvSpPr>
          <p:cNvPr id="610" name="194"/>
          <p:cNvSpPr/>
          <p:nvPr/>
        </p:nvSpPr>
        <p:spPr>
          <a:xfrm>
            <a:off x="8247725" y="5343277"/>
            <a:ext cx="255220"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194 </a:t>
            </a:r>
          </a:p>
        </p:txBody>
      </p:sp>
      <p:sp>
        <p:nvSpPr>
          <p:cNvPr id="611" name="181"/>
          <p:cNvSpPr/>
          <p:nvPr/>
        </p:nvSpPr>
        <p:spPr>
          <a:xfrm>
            <a:off x="8891034" y="5343277"/>
            <a:ext cx="255220"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181 </a:t>
            </a:r>
          </a:p>
        </p:txBody>
      </p:sp>
      <p:sp>
        <p:nvSpPr>
          <p:cNvPr id="612" name="162"/>
          <p:cNvSpPr/>
          <p:nvPr/>
        </p:nvSpPr>
        <p:spPr>
          <a:xfrm>
            <a:off x="9559961" y="5343277"/>
            <a:ext cx="255220"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162 </a:t>
            </a:r>
          </a:p>
        </p:txBody>
      </p:sp>
      <p:sp>
        <p:nvSpPr>
          <p:cNvPr id="613" name="143"/>
          <p:cNvSpPr/>
          <p:nvPr/>
        </p:nvSpPr>
        <p:spPr>
          <a:xfrm>
            <a:off x="10197056" y="5343277"/>
            <a:ext cx="255221"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143 </a:t>
            </a:r>
          </a:p>
        </p:txBody>
      </p:sp>
      <p:sp>
        <p:nvSpPr>
          <p:cNvPr id="614" name="111"/>
          <p:cNvSpPr/>
          <p:nvPr/>
        </p:nvSpPr>
        <p:spPr>
          <a:xfrm>
            <a:off x="10866597" y="5343277"/>
            <a:ext cx="255220"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111 </a:t>
            </a:r>
          </a:p>
        </p:txBody>
      </p:sp>
      <p:sp>
        <p:nvSpPr>
          <p:cNvPr id="615" name="57"/>
          <p:cNvSpPr/>
          <p:nvPr/>
        </p:nvSpPr>
        <p:spPr>
          <a:xfrm>
            <a:off x="11503080" y="5343277"/>
            <a:ext cx="255221"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57 </a:t>
            </a:r>
          </a:p>
        </p:txBody>
      </p:sp>
      <p:sp>
        <p:nvSpPr>
          <p:cNvPr id="616" name="207"/>
          <p:cNvSpPr/>
          <p:nvPr/>
        </p:nvSpPr>
        <p:spPr>
          <a:xfrm>
            <a:off x="7578183" y="5554650"/>
            <a:ext cx="255221"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207 </a:t>
            </a:r>
          </a:p>
        </p:txBody>
      </p:sp>
      <p:sp>
        <p:nvSpPr>
          <p:cNvPr id="617" name="195"/>
          <p:cNvSpPr/>
          <p:nvPr/>
        </p:nvSpPr>
        <p:spPr>
          <a:xfrm>
            <a:off x="8247725" y="5554650"/>
            <a:ext cx="255220"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195 </a:t>
            </a:r>
          </a:p>
        </p:txBody>
      </p:sp>
      <p:sp>
        <p:nvSpPr>
          <p:cNvPr id="618" name="183"/>
          <p:cNvSpPr/>
          <p:nvPr/>
        </p:nvSpPr>
        <p:spPr>
          <a:xfrm>
            <a:off x="8891034" y="5554650"/>
            <a:ext cx="255220"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183 </a:t>
            </a:r>
          </a:p>
        </p:txBody>
      </p:sp>
      <p:sp>
        <p:nvSpPr>
          <p:cNvPr id="619" name="169"/>
          <p:cNvSpPr/>
          <p:nvPr/>
        </p:nvSpPr>
        <p:spPr>
          <a:xfrm>
            <a:off x="9559961" y="5554650"/>
            <a:ext cx="255220"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169 </a:t>
            </a:r>
          </a:p>
        </p:txBody>
      </p:sp>
      <p:sp>
        <p:nvSpPr>
          <p:cNvPr id="620" name="153"/>
          <p:cNvSpPr/>
          <p:nvPr/>
        </p:nvSpPr>
        <p:spPr>
          <a:xfrm>
            <a:off x="10203882" y="5554650"/>
            <a:ext cx="255221"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153 </a:t>
            </a:r>
          </a:p>
        </p:txBody>
      </p:sp>
      <p:sp>
        <p:nvSpPr>
          <p:cNvPr id="621" name="136"/>
          <p:cNvSpPr/>
          <p:nvPr/>
        </p:nvSpPr>
        <p:spPr>
          <a:xfrm>
            <a:off x="10859638" y="5554650"/>
            <a:ext cx="255220"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136 </a:t>
            </a:r>
          </a:p>
        </p:txBody>
      </p:sp>
      <p:sp>
        <p:nvSpPr>
          <p:cNvPr id="622" name="71"/>
          <p:cNvSpPr/>
          <p:nvPr/>
        </p:nvSpPr>
        <p:spPr>
          <a:xfrm>
            <a:off x="11503080" y="5554650"/>
            <a:ext cx="255221"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600"/>
            </a:lvl1pPr>
          </a:lstStyle>
          <a:p>
            <a:r>
              <a:rPr sz="800"/>
              <a:t>71 </a:t>
            </a:r>
          </a:p>
        </p:txBody>
      </p:sp>
      <p:sp>
        <p:nvSpPr>
          <p:cNvPr id="623" name="ADT"/>
          <p:cNvSpPr txBox="1"/>
          <p:nvPr/>
        </p:nvSpPr>
        <p:spPr>
          <a:xfrm>
            <a:off x="6948780" y="5246564"/>
            <a:ext cx="301042" cy="186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marL="266700" indent="-266700" defTabSz="584200">
              <a:lnSpc>
                <a:spcPts val="700"/>
              </a:lnSpc>
              <a:defRPr sz="600" b="1"/>
            </a:lvl1pPr>
          </a:lstStyle>
          <a:p>
            <a:r>
              <a:rPr sz="800"/>
              <a:t>ADT</a:t>
            </a:r>
          </a:p>
        </p:txBody>
      </p:sp>
      <p:sp>
        <p:nvSpPr>
          <p:cNvPr id="624" name="ADT + DE"/>
          <p:cNvSpPr txBox="1"/>
          <p:nvPr/>
        </p:nvSpPr>
        <p:spPr>
          <a:xfrm>
            <a:off x="6793129" y="5450503"/>
            <a:ext cx="511035" cy="1867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marL="266700" indent="-266700" defTabSz="584200">
              <a:lnSpc>
                <a:spcPts val="700"/>
              </a:lnSpc>
              <a:defRPr sz="600" b="1"/>
            </a:lvl1pPr>
          </a:lstStyle>
          <a:p>
            <a:r>
              <a:rPr sz="800" dirty="0"/>
              <a:t>ADT + DE</a:t>
            </a:r>
          </a:p>
        </p:txBody>
      </p:sp>
      <p:sp>
        <p:nvSpPr>
          <p:cNvPr id="625" name="Rectangle"/>
          <p:cNvSpPr/>
          <p:nvPr/>
        </p:nvSpPr>
        <p:spPr>
          <a:xfrm>
            <a:off x="6885952" y="1939505"/>
            <a:ext cx="432696" cy="3141121"/>
          </a:xfrm>
          <a:prstGeom prst="rect">
            <a:avLst/>
          </a:prstGeom>
          <a:solidFill>
            <a:srgbClr val="FFFFFF"/>
          </a:solidFill>
          <a:ln w="12700">
            <a:miter lim="400000"/>
          </a:ln>
        </p:spPr>
        <p:txBody>
          <a:bodyPr lIns="60959" rIns="60959" anchor="ctr"/>
          <a:lstStyle/>
          <a:p>
            <a:endParaRPr sz="2400"/>
          </a:p>
        </p:txBody>
      </p:sp>
      <p:sp>
        <p:nvSpPr>
          <p:cNvPr id="626" name="1.0"/>
          <p:cNvSpPr/>
          <p:nvPr/>
        </p:nvSpPr>
        <p:spPr>
          <a:xfrm>
            <a:off x="7168264" y="2181991"/>
            <a:ext cx="228633" cy="111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1.0 </a:t>
            </a:r>
          </a:p>
        </p:txBody>
      </p:sp>
      <p:sp>
        <p:nvSpPr>
          <p:cNvPr id="627" name="0.8"/>
          <p:cNvSpPr/>
          <p:nvPr/>
        </p:nvSpPr>
        <p:spPr>
          <a:xfrm>
            <a:off x="7168264" y="2694255"/>
            <a:ext cx="228633" cy="111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dirty="0"/>
              <a:t>0.8 </a:t>
            </a:r>
          </a:p>
        </p:txBody>
      </p:sp>
      <p:sp>
        <p:nvSpPr>
          <p:cNvPr id="628" name="0.6"/>
          <p:cNvSpPr/>
          <p:nvPr/>
        </p:nvSpPr>
        <p:spPr>
          <a:xfrm>
            <a:off x="7168264" y="3206385"/>
            <a:ext cx="22863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0.6 </a:t>
            </a:r>
          </a:p>
        </p:txBody>
      </p:sp>
      <p:sp>
        <p:nvSpPr>
          <p:cNvPr id="629" name="0.4"/>
          <p:cNvSpPr/>
          <p:nvPr/>
        </p:nvSpPr>
        <p:spPr>
          <a:xfrm>
            <a:off x="7168264" y="3752514"/>
            <a:ext cx="228633" cy="1115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0.4 </a:t>
            </a:r>
          </a:p>
        </p:txBody>
      </p:sp>
      <p:sp>
        <p:nvSpPr>
          <p:cNvPr id="630" name="0.2"/>
          <p:cNvSpPr/>
          <p:nvPr/>
        </p:nvSpPr>
        <p:spPr>
          <a:xfrm>
            <a:off x="7168264" y="4264790"/>
            <a:ext cx="228633" cy="111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0.2 </a:t>
            </a:r>
          </a:p>
        </p:txBody>
      </p:sp>
      <p:sp>
        <p:nvSpPr>
          <p:cNvPr id="631" name="0.0"/>
          <p:cNvSpPr/>
          <p:nvPr/>
        </p:nvSpPr>
        <p:spPr>
          <a:xfrm>
            <a:off x="7168264" y="4777052"/>
            <a:ext cx="228633" cy="1115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799"/>
              <a:t>0.0 </a:t>
            </a:r>
          </a:p>
        </p:txBody>
      </p:sp>
      <p:sp>
        <p:nvSpPr>
          <p:cNvPr id="633" name="Fizazi et al, ESMO 2018, abstract 791O"/>
          <p:cNvSpPr txBox="1"/>
          <p:nvPr/>
        </p:nvSpPr>
        <p:spPr>
          <a:xfrm>
            <a:off x="8123508" y="5819272"/>
            <a:ext cx="3313469" cy="318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lvl1pPr>
              <a:defRPr sz="900">
                <a:solidFill>
                  <a:srgbClr val="535353"/>
                </a:solidFill>
              </a:defRPr>
            </a:lvl1pPr>
          </a:lstStyle>
          <a:p>
            <a:r>
              <a:rPr sz="1467" dirty="0" err="1"/>
              <a:t>Fizazi</a:t>
            </a:r>
            <a:r>
              <a:rPr sz="1467" dirty="0"/>
              <a:t> </a:t>
            </a:r>
            <a:r>
              <a:rPr lang="en-US" sz="1467" dirty="0"/>
              <a:t> </a:t>
            </a:r>
            <a:r>
              <a:rPr lang="en-US" sz="1467" dirty="0" err="1"/>
              <a:t>K,</a:t>
            </a:r>
            <a:r>
              <a:rPr sz="1467" dirty="0" err="1"/>
              <a:t>et</a:t>
            </a:r>
            <a:r>
              <a:rPr sz="1467" dirty="0"/>
              <a:t> al</a:t>
            </a:r>
            <a:r>
              <a:rPr lang="en-US" sz="1467" dirty="0"/>
              <a:t>. </a:t>
            </a:r>
            <a:r>
              <a:rPr sz="1467" dirty="0"/>
              <a:t>ESMO 2018, abstract 791O</a:t>
            </a:r>
            <a:r>
              <a:rPr lang="en-US" sz="1467" dirty="0"/>
              <a:t>.</a:t>
            </a:r>
            <a:r>
              <a:rPr sz="1467" dirty="0"/>
              <a:t> </a:t>
            </a:r>
          </a:p>
        </p:txBody>
      </p:sp>
      <p:sp>
        <p:nvSpPr>
          <p:cNvPr id="636" name="Years since randomisation (years)">
            <a:extLst>
              <a:ext uri="{FF2B5EF4-FFF2-40B4-BE49-F238E27FC236}">
                <a16:creationId xmlns:a16="http://schemas.microsoft.com/office/drawing/2014/main" id="{5BE6FAB0-BFB7-9543-8A9D-AD7CD59A9D66}"/>
              </a:ext>
            </a:extLst>
          </p:cNvPr>
          <p:cNvSpPr/>
          <p:nvPr/>
        </p:nvSpPr>
        <p:spPr>
          <a:xfrm>
            <a:off x="8685145" y="5177159"/>
            <a:ext cx="2849584" cy="265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500"/>
              </a:lnSpc>
              <a:defRPr sz="599"/>
            </a:lvl1pPr>
          </a:lstStyle>
          <a:p>
            <a:pPr>
              <a:defRPr sz="4200"/>
            </a:pPr>
            <a:r>
              <a:rPr sz="1067" dirty="0"/>
              <a:t>Years since randomization</a:t>
            </a:r>
          </a:p>
        </p:txBody>
      </p:sp>
      <p:sp>
        <p:nvSpPr>
          <p:cNvPr id="535" name="Probability of Metastatic Survival">
            <a:extLst>
              <a:ext uri="{FF2B5EF4-FFF2-40B4-BE49-F238E27FC236}">
                <a16:creationId xmlns:a16="http://schemas.microsoft.com/office/drawing/2014/main" id="{5E8FFD45-1AF5-6445-9758-0EF627376EBF}"/>
              </a:ext>
            </a:extLst>
          </p:cNvPr>
          <p:cNvSpPr/>
          <p:nvPr/>
        </p:nvSpPr>
        <p:spPr>
          <a:xfrm rot="16200000">
            <a:off x="5334094" y="2808608"/>
            <a:ext cx="3105948" cy="250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defRPr sz="1000"/>
            </a:lvl1pPr>
          </a:lstStyle>
          <a:p>
            <a:r>
              <a:rPr sz="1333" dirty="0" err="1"/>
              <a:t>Metasta</a:t>
            </a:r>
            <a:r>
              <a:rPr lang="en-GB" sz="1333" dirty="0"/>
              <a:t>sis-free</a:t>
            </a:r>
            <a:r>
              <a:rPr sz="1333" dirty="0"/>
              <a:t> </a:t>
            </a:r>
            <a:r>
              <a:rPr lang="en-GB" sz="1333" dirty="0"/>
              <a:t>s</a:t>
            </a:r>
            <a:r>
              <a:rPr sz="1333" dirty="0" err="1"/>
              <a:t>urvival</a:t>
            </a:r>
            <a:r>
              <a:rPr sz="1333"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FB6B606-77A3-354C-82B1-F0D308D677BC}"/>
              </a:ext>
            </a:extLst>
          </p:cNvPr>
          <p:cNvSpPr/>
          <p:nvPr/>
        </p:nvSpPr>
        <p:spPr>
          <a:xfrm>
            <a:off x="284501" y="3585450"/>
            <a:ext cx="6811758" cy="611579"/>
          </a:xfrm>
          <a:prstGeom prst="rect">
            <a:avLst/>
          </a:prstGeom>
          <a:solidFill>
            <a:schemeClr val="bg1">
              <a:lumMod val="8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hangingPunct="0"/>
            <a:endParaRPr lang="en-US" sz="1867">
              <a:solidFill>
                <a:srgbClr val="000000"/>
              </a:solidFill>
              <a:sym typeface="Verdana"/>
            </a:endParaRPr>
          </a:p>
        </p:txBody>
      </p:sp>
      <p:sp>
        <p:nvSpPr>
          <p:cNvPr id="650" name="Titre 2"/>
          <p:cNvSpPr txBox="1">
            <a:spLocks noGrp="1"/>
          </p:cNvSpPr>
          <p:nvPr>
            <p:ph type="title"/>
          </p:nvPr>
        </p:nvSpPr>
        <p:spPr>
          <a:xfrm>
            <a:off x="609600" y="531182"/>
            <a:ext cx="10744200" cy="1184275"/>
          </a:xfrm>
        </p:spPr>
        <p:txBody>
          <a:bodyPr vert="horz" lIns="50800" tIns="50800" rIns="50800" bIns="50800" rtlCol="0" anchor="t">
            <a:noAutofit/>
          </a:bodyPr>
          <a:lstStyle>
            <a:lvl1pPr defTabSz="948689">
              <a:defRPr sz="2324"/>
            </a:lvl1pPr>
          </a:lstStyle>
          <a:p>
            <a:r>
              <a:rPr lang="en-GB" sz="3200" dirty="0"/>
              <a:t>STAMPEDE Trial: Study Design</a:t>
            </a:r>
          </a:p>
        </p:txBody>
      </p:sp>
      <p:sp>
        <p:nvSpPr>
          <p:cNvPr id="651" name="Espace réservé du texte 3"/>
          <p:cNvSpPr txBox="1">
            <a:spLocks noGrp="1"/>
          </p:cNvSpPr>
          <p:nvPr>
            <p:ph idx="1"/>
          </p:nvPr>
        </p:nvSpPr>
        <p:spPr>
          <a:xfrm>
            <a:off x="609600" y="1224044"/>
            <a:ext cx="10744200" cy="1416521"/>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GB" sz="2000" dirty="0"/>
              <a:t>M0 pts in AAP comparison: continued FU with </a:t>
            </a:r>
            <a:r>
              <a:rPr lang="en-GB" sz="2000" b="1" dirty="0"/>
              <a:t>no further </a:t>
            </a:r>
            <a:r>
              <a:rPr lang="en-GB" sz="2000" dirty="0"/>
              <a:t>efficacy inspections</a:t>
            </a:r>
          </a:p>
          <a:p>
            <a:r>
              <a:rPr lang="en-GB" sz="2000" dirty="0"/>
              <a:t>2019 - amended the reporting plan* to split M1 &amp; M0, power the 1ary end-point on MFS, meta-analyse with new data from AAP+ENZ comparison   </a:t>
            </a:r>
          </a:p>
        </p:txBody>
      </p:sp>
      <p:sp>
        <p:nvSpPr>
          <p:cNvPr id="4" name="Rectangle 3">
            <a:extLst>
              <a:ext uri="{FF2B5EF4-FFF2-40B4-BE49-F238E27FC236}">
                <a16:creationId xmlns:a16="http://schemas.microsoft.com/office/drawing/2014/main" id="{469EB68D-CCC9-3D4F-8123-FC2A69DEAA66}"/>
              </a:ext>
            </a:extLst>
          </p:cNvPr>
          <p:cNvSpPr/>
          <p:nvPr/>
        </p:nvSpPr>
        <p:spPr>
          <a:xfrm>
            <a:off x="284500" y="4601646"/>
            <a:ext cx="6820199" cy="878900"/>
          </a:xfrm>
          <a:prstGeom prst="rect">
            <a:avLst/>
          </a:prstGeom>
          <a:solidFill>
            <a:schemeClr val="bg1">
              <a:lumMod val="7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hangingPunct="0"/>
            <a:endParaRPr lang="en-US" sz="1867">
              <a:solidFill>
                <a:srgbClr val="000000"/>
              </a:solidFill>
              <a:sym typeface="Verdana"/>
            </a:endParaRPr>
          </a:p>
        </p:txBody>
      </p:sp>
      <p:sp>
        <p:nvSpPr>
          <p:cNvPr id="654" name="ADT x 3 years + radiotherapy"/>
          <p:cNvSpPr txBox="1"/>
          <p:nvPr/>
        </p:nvSpPr>
        <p:spPr>
          <a:xfrm>
            <a:off x="1168598" y="3543382"/>
            <a:ext cx="2509329" cy="707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spAutoFit/>
          </a:bodyPr>
          <a:lstStyle/>
          <a:p>
            <a:r>
              <a:rPr lang="en-GB" sz="2000" dirty="0">
                <a:solidFill>
                  <a:schemeClr val="tx2">
                    <a:lumMod val="50000"/>
                  </a:schemeClr>
                </a:solidFill>
              </a:rPr>
              <a:t>SOC: </a:t>
            </a:r>
            <a:r>
              <a:rPr sz="2000" dirty="0">
                <a:solidFill>
                  <a:schemeClr val="tx2">
                    <a:lumMod val="50000"/>
                  </a:schemeClr>
                </a:solidFill>
              </a:rPr>
              <a:t>ADT x 3 years + </a:t>
            </a:r>
            <a:r>
              <a:rPr lang="en-GB" sz="2000" dirty="0">
                <a:solidFill>
                  <a:schemeClr val="tx2">
                    <a:lumMod val="50000"/>
                  </a:schemeClr>
                </a:solidFill>
              </a:rPr>
              <a:t>RT^</a:t>
            </a:r>
            <a:endParaRPr sz="2000" dirty="0">
              <a:solidFill>
                <a:schemeClr val="tx2">
                  <a:lumMod val="50000"/>
                </a:schemeClr>
              </a:solidFill>
            </a:endParaRPr>
          </a:p>
        </p:txBody>
      </p:sp>
      <p:sp>
        <p:nvSpPr>
          <p:cNvPr id="655" name="Rectangle 578"/>
          <p:cNvSpPr/>
          <p:nvPr/>
        </p:nvSpPr>
        <p:spPr>
          <a:xfrm>
            <a:off x="5856301" y="5146467"/>
            <a:ext cx="961440" cy="306880"/>
          </a:xfrm>
          <a:prstGeom prst="rect">
            <a:avLst/>
          </a:prstGeom>
          <a:solidFill>
            <a:srgbClr val="FF0000"/>
          </a:solidFill>
          <a:ln w="25400">
            <a:solidFill>
              <a:srgbClr val="000000"/>
            </a:solidFill>
            <a:miter/>
          </a:ln>
        </p:spPr>
        <p:txBody>
          <a:bodyPr lIns="60959" rIns="60959"/>
          <a:lstStyle/>
          <a:p>
            <a:pPr defTabSz="1042877">
              <a:defRPr sz="1500"/>
            </a:pPr>
            <a:endParaRPr sz="2000"/>
          </a:p>
        </p:txBody>
      </p:sp>
      <p:sp>
        <p:nvSpPr>
          <p:cNvPr id="656" name="Rectangle 625"/>
          <p:cNvSpPr txBox="1"/>
          <p:nvPr/>
        </p:nvSpPr>
        <p:spPr>
          <a:xfrm>
            <a:off x="2243733" y="5151099"/>
            <a:ext cx="2843569" cy="4754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900" b="1"/>
            </a:lvl1pPr>
          </a:lstStyle>
          <a:p>
            <a:r>
              <a:rPr sz="1867" b="0" dirty="0">
                <a:solidFill>
                  <a:schemeClr val="tx2">
                    <a:lumMod val="50000"/>
                  </a:schemeClr>
                </a:solidFill>
              </a:rPr>
              <a:t>SOC</a:t>
            </a:r>
            <a:r>
              <a:rPr lang="en-GB" sz="1867" b="0" dirty="0">
                <a:solidFill>
                  <a:schemeClr val="tx2">
                    <a:lumMod val="50000"/>
                  </a:schemeClr>
                </a:solidFill>
              </a:rPr>
              <a:t> </a:t>
            </a:r>
            <a:r>
              <a:rPr sz="1867" b="0" dirty="0">
                <a:solidFill>
                  <a:schemeClr val="tx2">
                    <a:lumMod val="50000"/>
                  </a:schemeClr>
                </a:solidFill>
              </a:rPr>
              <a:t>+ AAP+ENZ</a:t>
            </a:r>
            <a:r>
              <a:rPr lang="en-GB" sz="1867" b="0" dirty="0">
                <a:solidFill>
                  <a:schemeClr val="tx2">
                    <a:lumMod val="50000"/>
                  </a:schemeClr>
                </a:solidFill>
              </a:rPr>
              <a:t> </a:t>
            </a:r>
            <a:r>
              <a:rPr sz="1867" b="0" dirty="0">
                <a:solidFill>
                  <a:schemeClr val="tx2">
                    <a:lumMod val="50000"/>
                  </a:schemeClr>
                </a:solidFill>
              </a:rPr>
              <a:t>(2y)</a:t>
            </a:r>
          </a:p>
        </p:txBody>
      </p:sp>
      <p:sp>
        <p:nvSpPr>
          <p:cNvPr id="657" name="Rectangle 576"/>
          <p:cNvSpPr/>
          <p:nvPr/>
        </p:nvSpPr>
        <p:spPr>
          <a:xfrm>
            <a:off x="4276944" y="4713804"/>
            <a:ext cx="1293657" cy="311529"/>
          </a:xfrm>
          <a:prstGeom prst="rect">
            <a:avLst/>
          </a:prstGeom>
          <a:solidFill>
            <a:srgbClr val="FF0000"/>
          </a:solidFill>
          <a:ln w="25400">
            <a:solidFill>
              <a:srgbClr val="000000"/>
            </a:solidFill>
            <a:miter/>
          </a:ln>
        </p:spPr>
        <p:txBody>
          <a:bodyPr lIns="60959" rIns="60959"/>
          <a:lstStyle/>
          <a:p>
            <a:pPr defTabSz="1042877">
              <a:defRPr sz="1500"/>
            </a:pPr>
            <a:endParaRPr sz="2000"/>
          </a:p>
        </p:txBody>
      </p:sp>
      <p:sp>
        <p:nvSpPr>
          <p:cNvPr id="658" name="Rectangle 625"/>
          <p:cNvSpPr txBox="1"/>
          <p:nvPr/>
        </p:nvSpPr>
        <p:spPr>
          <a:xfrm>
            <a:off x="1253711" y="4695934"/>
            <a:ext cx="2660135" cy="1663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900" b="1"/>
            </a:lvl1pPr>
          </a:lstStyle>
          <a:p>
            <a:r>
              <a:rPr sz="1867" b="0" dirty="0">
                <a:solidFill>
                  <a:schemeClr val="tx2">
                    <a:lumMod val="50000"/>
                  </a:schemeClr>
                </a:solidFill>
              </a:rPr>
              <a:t>SOC</a:t>
            </a:r>
            <a:r>
              <a:rPr lang="en-GB" sz="1867" b="0" dirty="0">
                <a:solidFill>
                  <a:schemeClr val="tx2">
                    <a:lumMod val="50000"/>
                  </a:schemeClr>
                </a:solidFill>
              </a:rPr>
              <a:t> </a:t>
            </a:r>
            <a:r>
              <a:rPr sz="1867" b="0" dirty="0">
                <a:solidFill>
                  <a:schemeClr val="tx2">
                    <a:lumMod val="50000"/>
                  </a:schemeClr>
                </a:solidFill>
              </a:rPr>
              <a:t>+ AAP</a:t>
            </a:r>
            <a:r>
              <a:rPr lang="en-GB" sz="1867" b="0" dirty="0">
                <a:solidFill>
                  <a:schemeClr val="tx2">
                    <a:lumMod val="50000"/>
                  </a:schemeClr>
                </a:solidFill>
              </a:rPr>
              <a:t> </a:t>
            </a:r>
            <a:r>
              <a:rPr sz="1867" b="0" dirty="0">
                <a:solidFill>
                  <a:schemeClr val="tx2">
                    <a:lumMod val="50000"/>
                  </a:schemeClr>
                </a:solidFill>
              </a:rPr>
              <a:t>(2y) </a:t>
            </a:r>
          </a:p>
        </p:txBody>
      </p:sp>
      <p:sp>
        <p:nvSpPr>
          <p:cNvPr id="679" name="Line 420"/>
          <p:cNvSpPr/>
          <p:nvPr/>
        </p:nvSpPr>
        <p:spPr>
          <a:xfrm flipH="1">
            <a:off x="5460068" y="3932534"/>
            <a:ext cx="58123" cy="1"/>
          </a:xfrm>
          <a:prstGeom prst="line">
            <a:avLst/>
          </a:prstGeom>
          <a:ln w="7938">
            <a:solidFill>
              <a:srgbClr val="000000"/>
            </a:solidFill>
          </a:ln>
        </p:spPr>
        <p:txBody>
          <a:bodyPr lIns="60959" rIns="60959"/>
          <a:lstStyle/>
          <a:p>
            <a:pPr defTabSz="1042877">
              <a:defRPr sz="1500"/>
            </a:pPr>
            <a:endParaRPr sz="2000"/>
          </a:p>
        </p:txBody>
      </p:sp>
      <p:sp>
        <p:nvSpPr>
          <p:cNvPr id="680" name="Line 421"/>
          <p:cNvSpPr/>
          <p:nvPr/>
        </p:nvSpPr>
        <p:spPr>
          <a:xfrm flipH="1">
            <a:off x="5346150" y="3932534"/>
            <a:ext cx="55797" cy="1"/>
          </a:xfrm>
          <a:prstGeom prst="line">
            <a:avLst/>
          </a:prstGeom>
          <a:ln w="7938">
            <a:solidFill>
              <a:srgbClr val="000000"/>
            </a:solidFill>
          </a:ln>
        </p:spPr>
        <p:txBody>
          <a:bodyPr lIns="60959" rIns="60959"/>
          <a:lstStyle/>
          <a:p>
            <a:pPr defTabSz="1042877">
              <a:defRPr sz="1500"/>
            </a:pPr>
            <a:endParaRPr sz="2000"/>
          </a:p>
        </p:txBody>
      </p:sp>
      <p:sp>
        <p:nvSpPr>
          <p:cNvPr id="681" name="Line 422"/>
          <p:cNvSpPr/>
          <p:nvPr/>
        </p:nvSpPr>
        <p:spPr>
          <a:xfrm flipH="1">
            <a:off x="5275243" y="3932534"/>
            <a:ext cx="18600" cy="1"/>
          </a:xfrm>
          <a:prstGeom prst="line">
            <a:avLst/>
          </a:prstGeom>
          <a:ln w="7938">
            <a:solidFill>
              <a:srgbClr val="000000"/>
            </a:solidFill>
          </a:ln>
        </p:spPr>
        <p:txBody>
          <a:bodyPr lIns="60959" rIns="60959"/>
          <a:lstStyle/>
          <a:p>
            <a:pPr defTabSz="1042877">
              <a:defRPr sz="1500"/>
            </a:pPr>
            <a:endParaRPr sz="2000"/>
          </a:p>
        </p:txBody>
      </p:sp>
      <p:sp>
        <p:nvSpPr>
          <p:cNvPr id="683" name="Rectangle 745"/>
          <p:cNvSpPr/>
          <p:nvPr/>
        </p:nvSpPr>
        <p:spPr>
          <a:xfrm>
            <a:off x="5862595" y="3673388"/>
            <a:ext cx="939572" cy="288832"/>
          </a:xfrm>
          <a:prstGeom prst="rect">
            <a:avLst/>
          </a:prstGeom>
          <a:solidFill>
            <a:srgbClr val="FFC000"/>
          </a:solidFill>
          <a:ln w="25400">
            <a:solidFill>
              <a:schemeClr val="accent1"/>
            </a:solidFill>
            <a:miter lim="400000"/>
          </a:ln>
        </p:spPr>
        <p:txBody>
          <a:bodyPr lIns="60959" rIns="60959"/>
          <a:lstStyle/>
          <a:p>
            <a:pPr defTabSz="1042877">
              <a:defRPr sz="1500"/>
            </a:pPr>
            <a:endParaRPr sz="2000"/>
          </a:p>
        </p:txBody>
      </p:sp>
      <p:sp>
        <p:nvSpPr>
          <p:cNvPr id="684" name="N=1974…"/>
          <p:cNvSpPr txBox="1"/>
          <p:nvPr/>
        </p:nvSpPr>
        <p:spPr>
          <a:xfrm>
            <a:off x="7899927" y="3020678"/>
            <a:ext cx="4497127"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rIns="60959">
            <a:spAutoFit/>
          </a:bodyPr>
          <a:lstStyle/>
          <a:p>
            <a:pPr>
              <a:buSzPct val="100000"/>
              <a:defRPr sz="1200" b="1">
                <a:solidFill>
                  <a:srgbClr val="535353"/>
                </a:solidFill>
              </a:defRPr>
            </a:pPr>
            <a:endParaRPr sz="1600" dirty="0"/>
          </a:p>
        </p:txBody>
      </p:sp>
      <p:sp>
        <p:nvSpPr>
          <p:cNvPr id="2" name="Right Arrow 1">
            <a:extLst>
              <a:ext uri="{FF2B5EF4-FFF2-40B4-BE49-F238E27FC236}">
                <a16:creationId xmlns:a16="http://schemas.microsoft.com/office/drawing/2014/main" id="{2E4B4568-2D7E-9F43-8B93-0823B9F12E35}"/>
              </a:ext>
            </a:extLst>
          </p:cNvPr>
          <p:cNvSpPr/>
          <p:nvPr/>
        </p:nvSpPr>
        <p:spPr>
          <a:xfrm>
            <a:off x="346668" y="3658844"/>
            <a:ext cx="766201" cy="436775"/>
          </a:xfrm>
          <a:prstGeom prst="rightArrow">
            <a:avLst>
              <a:gd name="adj1" fmla="val 50000"/>
              <a:gd name="adj2" fmla="val 50000"/>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hangingPunct="0"/>
            <a:endParaRPr lang="en-US" sz="1867">
              <a:solidFill>
                <a:srgbClr val="000000"/>
              </a:solidFill>
              <a:sym typeface="Verdana"/>
            </a:endParaRPr>
          </a:p>
        </p:txBody>
      </p:sp>
      <p:sp>
        <p:nvSpPr>
          <p:cNvPr id="43" name="Right Arrow 42">
            <a:extLst>
              <a:ext uri="{FF2B5EF4-FFF2-40B4-BE49-F238E27FC236}">
                <a16:creationId xmlns:a16="http://schemas.microsoft.com/office/drawing/2014/main" id="{6C462515-B551-8F42-93F3-45DF9C46EB15}"/>
              </a:ext>
            </a:extLst>
          </p:cNvPr>
          <p:cNvSpPr/>
          <p:nvPr/>
        </p:nvSpPr>
        <p:spPr>
          <a:xfrm>
            <a:off x="302677" y="4778544"/>
            <a:ext cx="865921" cy="448210"/>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defTabSz="1219170" hangingPunct="0"/>
            <a:endParaRPr lang="en-US" sz="1867">
              <a:solidFill>
                <a:srgbClr val="000000"/>
              </a:solidFill>
              <a:sym typeface="Verdana"/>
            </a:endParaRPr>
          </a:p>
        </p:txBody>
      </p:sp>
      <p:sp>
        <p:nvSpPr>
          <p:cNvPr id="3" name="TextBox 2">
            <a:extLst>
              <a:ext uri="{FF2B5EF4-FFF2-40B4-BE49-F238E27FC236}">
                <a16:creationId xmlns:a16="http://schemas.microsoft.com/office/drawing/2014/main" id="{18620BCE-86A7-9943-A867-1700B83DF31B}"/>
              </a:ext>
            </a:extLst>
          </p:cNvPr>
          <p:cNvSpPr txBox="1"/>
          <p:nvPr/>
        </p:nvSpPr>
        <p:spPr>
          <a:xfrm>
            <a:off x="228465" y="4172600"/>
            <a:ext cx="2603468" cy="410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1219170" hangingPunct="0"/>
            <a:r>
              <a:rPr lang="en-US" sz="1867" i="1" dirty="0">
                <a:solidFill>
                  <a:srgbClr val="000000"/>
                </a:solidFill>
                <a:sym typeface="Verdana"/>
              </a:rPr>
              <a:t>1:1 </a:t>
            </a:r>
            <a:r>
              <a:rPr lang="en-US" sz="1867" i="1" dirty="0" err="1">
                <a:solidFill>
                  <a:srgbClr val="000000"/>
                </a:solidFill>
                <a:sym typeface="Verdana"/>
              </a:rPr>
              <a:t>randomisation</a:t>
            </a:r>
            <a:endParaRPr lang="en-US" sz="1867" i="1" dirty="0">
              <a:solidFill>
                <a:srgbClr val="000000"/>
              </a:solidFill>
              <a:sym typeface="Verdana"/>
            </a:endParaRPr>
          </a:p>
        </p:txBody>
      </p:sp>
      <p:grpSp>
        <p:nvGrpSpPr>
          <p:cNvPr id="5" name="Group 4">
            <a:extLst>
              <a:ext uri="{FF2B5EF4-FFF2-40B4-BE49-F238E27FC236}">
                <a16:creationId xmlns:a16="http://schemas.microsoft.com/office/drawing/2014/main" id="{0C4F25AB-0565-F34F-B63B-D23119A43FC9}"/>
              </a:ext>
            </a:extLst>
          </p:cNvPr>
          <p:cNvGrpSpPr/>
          <p:nvPr/>
        </p:nvGrpSpPr>
        <p:grpSpPr>
          <a:xfrm>
            <a:off x="3677928" y="3051016"/>
            <a:ext cx="3626041" cy="267107"/>
            <a:chOff x="2324105" y="2369182"/>
            <a:chExt cx="2719531" cy="200330"/>
          </a:xfrm>
        </p:grpSpPr>
        <p:sp>
          <p:nvSpPr>
            <p:cNvPr id="659" name="Line 898"/>
            <p:cNvSpPr/>
            <p:nvPr/>
          </p:nvSpPr>
          <p:spPr>
            <a:xfrm flipV="1">
              <a:off x="2324105" y="2569509"/>
              <a:ext cx="2719531" cy="3"/>
            </a:xfrm>
            <a:prstGeom prst="line">
              <a:avLst/>
            </a:prstGeom>
            <a:ln w="7938">
              <a:solidFill>
                <a:srgbClr val="000000"/>
              </a:solidFill>
            </a:ln>
          </p:spPr>
          <p:txBody>
            <a:bodyPr lIns="60959" rIns="60959"/>
            <a:lstStyle/>
            <a:p>
              <a:pPr defTabSz="1042877">
                <a:defRPr sz="1500"/>
              </a:pPr>
              <a:endParaRPr sz="2000" dirty="0"/>
            </a:p>
          </p:txBody>
        </p:sp>
        <p:sp>
          <p:nvSpPr>
            <p:cNvPr id="660" name="Line 905"/>
            <p:cNvSpPr/>
            <p:nvPr/>
          </p:nvSpPr>
          <p:spPr>
            <a:xfrm flipV="1">
              <a:off x="2827432" y="2514488"/>
              <a:ext cx="1" cy="38361"/>
            </a:xfrm>
            <a:prstGeom prst="line">
              <a:avLst/>
            </a:prstGeom>
            <a:ln w="7938">
              <a:solidFill>
                <a:srgbClr val="000000"/>
              </a:solidFill>
            </a:ln>
          </p:spPr>
          <p:txBody>
            <a:bodyPr lIns="60959" rIns="60959"/>
            <a:lstStyle/>
            <a:p>
              <a:pPr defTabSz="1042877">
                <a:defRPr sz="1500"/>
              </a:pPr>
              <a:endParaRPr sz="2000"/>
            </a:p>
          </p:txBody>
        </p:sp>
        <p:sp>
          <p:nvSpPr>
            <p:cNvPr id="661" name="Line 906"/>
            <p:cNvSpPr/>
            <p:nvPr/>
          </p:nvSpPr>
          <p:spPr>
            <a:xfrm flipV="1">
              <a:off x="3268571" y="2514488"/>
              <a:ext cx="1" cy="38361"/>
            </a:xfrm>
            <a:prstGeom prst="line">
              <a:avLst/>
            </a:prstGeom>
            <a:ln w="7938">
              <a:solidFill>
                <a:srgbClr val="000000"/>
              </a:solidFill>
            </a:ln>
          </p:spPr>
          <p:txBody>
            <a:bodyPr lIns="60959" rIns="60959"/>
            <a:lstStyle/>
            <a:p>
              <a:pPr defTabSz="1042877">
                <a:defRPr sz="1500"/>
              </a:pPr>
              <a:endParaRPr sz="2000"/>
            </a:p>
          </p:txBody>
        </p:sp>
        <p:sp>
          <p:nvSpPr>
            <p:cNvPr id="662" name="Line 907"/>
            <p:cNvSpPr/>
            <p:nvPr/>
          </p:nvSpPr>
          <p:spPr>
            <a:xfrm flipV="1">
              <a:off x="3713195" y="2514488"/>
              <a:ext cx="1" cy="38361"/>
            </a:xfrm>
            <a:prstGeom prst="line">
              <a:avLst/>
            </a:prstGeom>
            <a:ln w="7938">
              <a:solidFill>
                <a:srgbClr val="000000"/>
              </a:solidFill>
            </a:ln>
          </p:spPr>
          <p:txBody>
            <a:bodyPr lIns="60959" rIns="60959"/>
            <a:lstStyle/>
            <a:p>
              <a:pPr defTabSz="1042877">
                <a:defRPr sz="1500"/>
              </a:pPr>
              <a:endParaRPr sz="2000"/>
            </a:p>
          </p:txBody>
        </p:sp>
        <p:sp>
          <p:nvSpPr>
            <p:cNvPr id="663" name="Line 908"/>
            <p:cNvSpPr/>
            <p:nvPr/>
          </p:nvSpPr>
          <p:spPr>
            <a:xfrm flipV="1">
              <a:off x="4157822" y="2514488"/>
              <a:ext cx="1" cy="38361"/>
            </a:xfrm>
            <a:prstGeom prst="line">
              <a:avLst/>
            </a:prstGeom>
            <a:ln w="7938">
              <a:solidFill>
                <a:srgbClr val="000000"/>
              </a:solidFill>
            </a:ln>
          </p:spPr>
          <p:txBody>
            <a:bodyPr lIns="60959" rIns="60959"/>
            <a:lstStyle/>
            <a:p>
              <a:pPr defTabSz="1042877">
                <a:defRPr sz="1500"/>
              </a:pPr>
              <a:endParaRPr sz="2000"/>
            </a:p>
          </p:txBody>
        </p:sp>
        <p:sp>
          <p:nvSpPr>
            <p:cNvPr id="664" name="Rectangle 923"/>
            <p:cNvSpPr txBox="1"/>
            <p:nvPr/>
          </p:nvSpPr>
          <p:spPr>
            <a:xfrm>
              <a:off x="2435116" y="2369182"/>
              <a:ext cx="368669" cy="16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1000"/>
              </a:lvl1pPr>
            </a:lstStyle>
            <a:p>
              <a:r>
                <a:rPr sz="1467" dirty="0"/>
                <a:t>2011</a:t>
              </a:r>
            </a:p>
          </p:txBody>
        </p:sp>
        <p:sp>
          <p:nvSpPr>
            <p:cNvPr id="665" name="Rectangle 924"/>
            <p:cNvSpPr txBox="1"/>
            <p:nvPr/>
          </p:nvSpPr>
          <p:spPr>
            <a:xfrm>
              <a:off x="2880822" y="2369182"/>
              <a:ext cx="368670" cy="16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1000"/>
              </a:lvl1pPr>
            </a:lstStyle>
            <a:p>
              <a:r>
                <a:rPr sz="1467"/>
                <a:t>2012</a:t>
              </a:r>
            </a:p>
          </p:txBody>
        </p:sp>
        <p:sp>
          <p:nvSpPr>
            <p:cNvPr id="666" name="Rectangle 925"/>
            <p:cNvSpPr txBox="1"/>
            <p:nvPr/>
          </p:nvSpPr>
          <p:spPr>
            <a:xfrm>
              <a:off x="3320880" y="2369182"/>
              <a:ext cx="368669" cy="16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1000"/>
              </a:lvl1pPr>
            </a:lstStyle>
            <a:p>
              <a:r>
                <a:rPr sz="1467"/>
                <a:t>2013</a:t>
              </a:r>
            </a:p>
          </p:txBody>
        </p:sp>
        <p:sp>
          <p:nvSpPr>
            <p:cNvPr id="667" name="Rectangle 926"/>
            <p:cNvSpPr txBox="1"/>
            <p:nvPr/>
          </p:nvSpPr>
          <p:spPr>
            <a:xfrm>
              <a:off x="3765504" y="2369182"/>
              <a:ext cx="368669" cy="16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1000"/>
              </a:lvl1pPr>
            </a:lstStyle>
            <a:p>
              <a:r>
                <a:rPr sz="1467"/>
                <a:t>2014</a:t>
              </a:r>
            </a:p>
          </p:txBody>
        </p:sp>
        <p:sp>
          <p:nvSpPr>
            <p:cNvPr id="668" name="Rectangle 927"/>
            <p:cNvSpPr txBox="1"/>
            <p:nvPr/>
          </p:nvSpPr>
          <p:spPr>
            <a:xfrm>
              <a:off x="4204900" y="2369182"/>
              <a:ext cx="368669" cy="16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1000"/>
              </a:lvl1pPr>
            </a:lstStyle>
            <a:p>
              <a:r>
                <a:rPr sz="1467" dirty="0"/>
                <a:t>2015</a:t>
              </a:r>
            </a:p>
          </p:txBody>
        </p:sp>
        <p:sp>
          <p:nvSpPr>
            <p:cNvPr id="45" name="Rectangle 927">
              <a:extLst>
                <a:ext uri="{FF2B5EF4-FFF2-40B4-BE49-F238E27FC236}">
                  <a16:creationId xmlns:a16="http://schemas.microsoft.com/office/drawing/2014/main" id="{1AF35EE9-2809-8B49-93A2-8161C1AA8084}"/>
                </a:ext>
              </a:extLst>
            </p:cNvPr>
            <p:cNvSpPr txBox="1"/>
            <p:nvPr/>
          </p:nvSpPr>
          <p:spPr>
            <a:xfrm>
              <a:off x="4613867" y="2372475"/>
              <a:ext cx="368669" cy="1673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1000"/>
              </a:lvl1pPr>
            </a:lstStyle>
            <a:p>
              <a:r>
                <a:rPr sz="1467" dirty="0"/>
                <a:t>201</a:t>
              </a:r>
              <a:r>
                <a:rPr lang="en-GB" sz="1467" dirty="0"/>
                <a:t>6</a:t>
              </a:r>
              <a:endParaRPr sz="1467" dirty="0"/>
            </a:p>
          </p:txBody>
        </p:sp>
        <p:sp>
          <p:nvSpPr>
            <p:cNvPr id="46" name="Line 908">
              <a:extLst>
                <a:ext uri="{FF2B5EF4-FFF2-40B4-BE49-F238E27FC236}">
                  <a16:creationId xmlns:a16="http://schemas.microsoft.com/office/drawing/2014/main" id="{DA5FBB9E-8A8B-B643-9C29-F66306E4CD3B}"/>
                </a:ext>
              </a:extLst>
            </p:cNvPr>
            <p:cNvSpPr/>
            <p:nvPr/>
          </p:nvSpPr>
          <p:spPr>
            <a:xfrm flipV="1">
              <a:off x="4583272" y="2511313"/>
              <a:ext cx="1" cy="38361"/>
            </a:xfrm>
            <a:prstGeom prst="line">
              <a:avLst/>
            </a:prstGeom>
            <a:ln w="7938">
              <a:solidFill>
                <a:srgbClr val="000000"/>
              </a:solidFill>
            </a:ln>
          </p:spPr>
          <p:txBody>
            <a:bodyPr lIns="60959" rIns="60959"/>
            <a:lstStyle/>
            <a:p>
              <a:pPr defTabSz="1042877">
                <a:defRPr sz="1500"/>
              </a:pPr>
              <a:endParaRPr sz="2000"/>
            </a:p>
          </p:txBody>
        </p:sp>
      </p:grpSp>
      <p:sp>
        <p:nvSpPr>
          <p:cNvPr id="9" name="TextBox 8">
            <a:extLst>
              <a:ext uri="{FF2B5EF4-FFF2-40B4-BE49-F238E27FC236}">
                <a16:creationId xmlns:a16="http://schemas.microsoft.com/office/drawing/2014/main" id="{F1D47022-71CD-AC4F-992F-F94FDA2B7DA4}"/>
              </a:ext>
            </a:extLst>
          </p:cNvPr>
          <p:cNvSpPr txBox="1"/>
          <p:nvPr/>
        </p:nvSpPr>
        <p:spPr>
          <a:xfrm>
            <a:off x="7451451" y="3302204"/>
            <a:ext cx="4583514" cy="2367313"/>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380990" indent="-380990" defTabSz="1219170" hangingPunct="0">
              <a:lnSpc>
                <a:spcPts val="3467"/>
              </a:lnSpc>
              <a:buFont typeface="Wingdings" pitchFamily="2" charset="2"/>
              <a:buChar char="Ø"/>
            </a:pPr>
            <a:r>
              <a:rPr lang="en-US" dirty="0">
                <a:solidFill>
                  <a:schemeClr val="bg1"/>
                </a:solidFill>
              </a:rPr>
              <a:t>No overlapping controls</a:t>
            </a:r>
          </a:p>
          <a:p>
            <a:pPr marL="380990" indent="-380990" defTabSz="1219170" hangingPunct="0">
              <a:lnSpc>
                <a:spcPts val="3467"/>
              </a:lnSpc>
              <a:buFont typeface="Wingdings" pitchFamily="2" charset="2"/>
              <a:buChar char="Ø"/>
            </a:pPr>
            <a:r>
              <a:rPr lang="en-US" dirty="0">
                <a:solidFill>
                  <a:schemeClr val="bg1"/>
                </a:solidFill>
                <a:sym typeface="Verdana"/>
              </a:rPr>
              <a:t>Same protocol &amp; </a:t>
            </a:r>
            <a:r>
              <a:rPr lang="en-US" dirty="0">
                <a:solidFill>
                  <a:schemeClr val="bg1"/>
                </a:solidFill>
              </a:rPr>
              <a:t>eligibility criteria</a:t>
            </a:r>
          </a:p>
          <a:p>
            <a:pPr marL="380990" indent="-380990" defTabSz="1219170" hangingPunct="0">
              <a:lnSpc>
                <a:spcPts val="3467"/>
              </a:lnSpc>
              <a:buFont typeface="Wingdings" pitchFamily="2" charset="2"/>
              <a:buChar char="Ø"/>
            </a:pPr>
            <a:r>
              <a:rPr lang="en-US" dirty="0">
                <a:solidFill>
                  <a:schemeClr val="bg1"/>
                </a:solidFill>
                <a:sym typeface="Verdana"/>
              </a:rPr>
              <a:t>2 years AAP+/-ENZ</a:t>
            </a:r>
          </a:p>
          <a:p>
            <a:pPr marL="380365" indent="-380365" defTabSz="1219170" hangingPunct="0">
              <a:lnSpc>
                <a:spcPts val="3467"/>
              </a:lnSpc>
              <a:buFont typeface="Wingdings" pitchFamily="2" charset="2"/>
              <a:buChar char="Ø"/>
            </a:pPr>
            <a:r>
              <a:rPr lang="en-US" dirty="0">
                <a:solidFill>
                  <a:schemeClr val="bg1"/>
                </a:solidFill>
              </a:rPr>
              <a:t>No evidence of OS benefit with AAP+/-ENZ in </a:t>
            </a:r>
            <a:r>
              <a:rPr lang="en-US" dirty="0" err="1">
                <a:solidFill>
                  <a:schemeClr val="bg1"/>
                </a:solidFill>
              </a:rPr>
              <a:t>mCRPC</a:t>
            </a:r>
            <a:r>
              <a:rPr lang="en-US" dirty="0">
                <a:solidFill>
                  <a:schemeClr val="bg1"/>
                </a:solidFill>
              </a:rPr>
              <a:t> </a:t>
            </a:r>
            <a:endParaRPr lang="en-US" baseline="30000">
              <a:solidFill>
                <a:schemeClr val="bg1"/>
              </a:solidFill>
              <a:cs typeface="Calibri"/>
            </a:endParaRPr>
          </a:p>
        </p:txBody>
      </p:sp>
      <p:sp>
        <p:nvSpPr>
          <p:cNvPr id="682" name="Rectangle 745"/>
          <p:cNvSpPr/>
          <p:nvPr/>
        </p:nvSpPr>
        <p:spPr>
          <a:xfrm>
            <a:off x="4279284" y="3673388"/>
            <a:ext cx="1291296" cy="293784"/>
          </a:xfrm>
          <a:prstGeom prst="rect">
            <a:avLst/>
          </a:prstGeom>
          <a:solidFill>
            <a:srgbClr val="FFC000"/>
          </a:solidFill>
          <a:ln w="25400">
            <a:solidFill>
              <a:schemeClr val="accent1"/>
            </a:solidFill>
            <a:miter lim="400000"/>
          </a:ln>
        </p:spPr>
        <p:txBody>
          <a:bodyPr lIns="60959" rIns="60959"/>
          <a:lstStyle/>
          <a:p>
            <a:pPr defTabSz="1042877">
              <a:defRPr sz="1500"/>
            </a:pPr>
            <a:endParaRPr sz="2000"/>
          </a:p>
        </p:txBody>
      </p:sp>
      <p:sp>
        <p:nvSpPr>
          <p:cNvPr id="6" name="TextBox 5">
            <a:extLst>
              <a:ext uri="{FF2B5EF4-FFF2-40B4-BE49-F238E27FC236}">
                <a16:creationId xmlns:a16="http://schemas.microsoft.com/office/drawing/2014/main" id="{8652DF21-A29C-A84E-8E3E-F97681EF7295}"/>
              </a:ext>
            </a:extLst>
          </p:cNvPr>
          <p:cNvSpPr txBox="1"/>
          <p:nvPr/>
        </p:nvSpPr>
        <p:spPr>
          <a:xfrm>
            <a:off x="5518191" y="6049630"/>
            <a:ext cx="3500019" cy="4104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1219170" hangingPunct="0"/>
            <a:r>
              <a:rPr lang="en-US" sz="1867" dirty="0">
                <a:solidFill>
                  <a:schemeClr val="tx1">
                    <a:lumMod val="50000"/>
                    <a:lumOff val="50000"/>
                  </a:schemeClr>
                </a:solidFill>
                <a:sym typeface="Verdana"/>
              </a:rPr>
              <a:t>Solid bars: period of accrual</a:t>
            </a:r>
          </a:p>
        </p:txBody>
      </p:sp>
      <p:cxnSp>
        <p:nvCxnSpPr>
          <p:cNvPr id="8" name="Straight Arrow Connector 7">
            <a:extLst>
              <a:ext uri="{FF2B5EF4-FFF2-40B4-BE49-F238E27FC236}">
                <a16:creationId xmlns:a16="http://schemas.microsoft.com/office/drawing/2014/main" id="{98027C39-41F7-354E-9112-E2904A7DC15F}"/>
              </a:ext>
            </a:extLst>
          </p:cNvPr>
          <p:cNvCxnSpPr>
            <a:cxnSpLocks/>
          </p:cNvCxnSpPr>
          <p:nvPr/>
        </p:nvCxnSpPr>
        <p:spPr>
          <a:xfrm flipV="1">
            <a:off x="5724284" y="5524471"/>
            <a:ext cx="257027" cy="481239"/>
          </a:xfrm>
          <a:prstGeom prst="straightConnector1">
            <a:avLst/>
          </a:prstGeom>
          <a:noFill/>
          <a:ln w="25400" cap="flat">
            <a:solidFill>
              <a:schemeClr val="accent1"/>
            </a:solidFill>
            <a:prstDash val="solid"/>
            <a:round/>
            <a:tailEnd type="triangle"/>
          </a:ln>
          <a:effectLst/>
          <a:sp3d/>
        </p:spPr>
        <p:style>
          <a:lnRef idx="0">
            <a:scrgbClr r="0" g="0" b="0"/>
          </a:lnRef>
          <a:fillRef idx="0">
            <a:scrgbClr r="0" g="0" b="0"/>
          </a:fillRef>
          <a:effectRef idx="0">
            <a:scrgbClr r="0" g="0" b="0"/>
          </a:effectRef>
          <a:fontRef idx="none"/>
        </p:style>
      </p:cxnSp>
      <p:sp>
        <p:nvSpPr>
          <p:cNvPr id="14" name="Rectangle 13">
            <a:extLst>
              <a:ext uri="{FF2B5EF4-FFF2-40B4-BE49-F238E27FC236}">
                <a16:creationId xmlns:a16="http://schemas.microsoft.com/office/drawing/2014/main" id="{15618A9D-EA64-AE4B-8F94-0560C9A478E1}"/>
              </a:ext>
            </a:extLst>
          </p:cNvPr>
          <p:cNvSpPr/>
          <p:nvPr/>
        </p:nvSpPr>
        <p:spPr>
          <a:xfrm>
            <a:off x="232514" y="3020985"/>
            <a:ext cx="1162498" cy="461665"/>
          </a:xfrm>
          <a:prstGeom prst="rect">
            <a:avLst/>
          </a:prstGeom>
        </p:spPr>
        <p:txBody>
          <a:bodyPr wrap="none">
            <a:spAutoFit/>
          </a:bodyPr>
          <a:lstStyle/>
          <a:p>
            <a:r>
              <a:rPr lang="en-GB" sz="2400" b="1" dirty="0"/>
              <a:t>N=1974</a:t>
            </a:r>
            <a:endParaRPr lang="en-US" sz="2400" dirty="0"/>
          </a:p>
        </p:txBody>
      </p:sp>
      <p:sp>
        <p:nvSpPr>
          <p:cNvPr id="15" name="Footer Placeholder 1">
            <a:extLst>
              <a:ext uri="{FF2B5EF4-FFF2-40B4-BE49-F238E27FC236}">
                <a16:creationId xmlns:a16="http://schemas.microsoft.com/office/drawing/2014/main" id="{2C50DB2F-A507-E69D-85C5-4E0115859A67}"/>
              </a:ext>
            </a:extLst>
          </p:cNvPr>
          <p:cNvSpPr txBox="1">
            <a:spLocks/>
          </p:cNvSpPr>
          <p:nvPr/>
        </p:nvSpPr>
        <p:spPr>
          <a:xfrm>
            <a:off x="609600" y="6005710"/>
            <a:ext cx="10744199" cy="79277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defRPr sz="700">
                <a:solidFill>
                  <a:srgbClr val="535353"/>
                </a:solidFill>
              </a:defRPr>
            </a:pPr>
            <a:r>
              <a:rPr lang="en-US" sz="1200" dirty="0"/>
              <a:t>SOC, standard of care</a:t>
            </a:r>
          </a:p>
          <a:p>
            <a:pPr defTabSz="609585">
              <a:defRPr sz="700">
                <a:solidFill>
                  <a:srgbClr val="535353"/>
                </a:solidFill>
              </a:defRPr>
            </a:pPr>
            <a:r>
              <a:rPr lang="en-US" sz="1200" dirty="0"/>
              <a:t>^when indicated</a:t>
            </a:r>
          </a:p>
          <a:p>
            <a:pPr defTabSz="609585">
              <a:defRPr sz="700">
                <a:solidFill>
                  <a:srgbClr val="535353"/>
                </a:solidFill>
              </a:defRPr>
            </a:pPr>
            <a:r>
              <a:rPr lang="en-US" sz="1200" dirty="0"/>
              <a:t>Morris MJ, et al. </a:t>
            </a:r>
            <a:r>
              <a:rPr lang="en-US" sz="1200" i="1" dirty="0"/>
              <a:t>J Clin Oncol </a:t>
            </a:r>
            <a:r>
              <a:rPr lang="en-US" sz="1200" dirty="0"/>
              <a:t>2019;37:5008.</a:t>
            </a:r>
          </a:p>
          <a:p>
            <a:r>
              <a:rPr lang="en-US" sz="1200" dirty="0"/>
              <a:t>Attard G, et al. </a:t>
            </a:r>
            <a:r>
              <a:rPr lang="en-US" sz="1200" i="1" dirty="0"/>
              <a:t>Lancet </a:t>
            </a:r>
            <a:r>
              <a:rPr lang="en-US" sz="1200" dirty="0"/>
              <a:t>2021;399(10323):447-60.</a:t>
            </a:r>
          </a:p>
          <a:p>
            <a:pPr defTabSz="609585">
              <a:defRPr sz="700">
                <a:solidFill>
                  <a:srgbClr val="535353"/>
                </a:solidFill>
              </a:defRPr>
            </a:pP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3" name="Content Placeholder 2"/>
          <p:cNvGrpSpPr/>
          <p:nvPr/>
        </p:nvGrpSpPr>
        <p:grpSpPr>
          <a:xfrm>
            <a:off x="6203917" y="1279397"/>
            <a:ext cx="5472609" cy="2167468"/>
            <a:chOff x="0" y="0"/>
            <a:chExt cx="4104456" cy="1625600"/>
          </a:xfrm>
        </p:grpSpPr>
        <p:sp>
          <p:nvSpPr>
            <p:cNvPr id="691" name="Rectangle"/>
            <p:cNvSpPr/>
            <p:nvPr/>
          </p:nvSpPr>
          <p:spPr>
            <a:xfrm>
              <a:off x="-1" y="0"/>
              <a:ext cx="4104458" cy="1625601"/>
            </a:xfrm>
            <a:prstGeom prst="rect">
              <a:avLst/>
            </a:prstGeom>
            <a:solidFill>
              <a:srgbClr val="999828"/>
            </a:solidFill>
            <a:ln w="12700" cap="flat">
              <a:noFill/>
              <a:miter lim="400000"/>
            </a:ln>
            <a:effectLst/>
          </p:spPr>
          <p:txBody>
            <a:bodyPr wrap="square" lIns="60959" tIns="60959" rIns="60959" bIns="60959" numCol="1" anchor="t">
              <a:noAutofit/>
            </a:bodyPr>
            <a:lstStyle/>
            <a:p>
              <a:pPr>
                <a:spcBef>
                  <a:spcPts val="667"/>
                </a:spcBef>
                <a:tabLst>
                  <a:tab pos="4300959" algn="l"/>
                  <a:tab pos="6315975" algn="l"/>
                </a:tabLst>
                <a:defRPr sz="2200"/>
              </a:pPr>
              <a:endParaRPr sz="2933"/>
            </a:p>
          </p:txBody>
        </p:sp>
        <p:sp>
          <p:nvSpPr>
            <p:cNvPr id="692" name="Rectangle"/>
            <p:cNvSpPr txBox="1"/>
            <p:nvPr/>
          </p:nvSpPr>
          <p:spPr>
            <a:xfrm>
              <a:off x="45719" y="-1"/>
              <a:ext cx="4013017" cy="1625601"/>
            </a:xfrm>
            <a:prstGeom prst="rect">
              <a:avLst/>
            </a:prstGeom>
            <a:noFill/>
            <a:ln w="12700" cap="flat">
              <a:noFill/>
              <a:miter lim="400000"/>
            </a:ln>
            <a:effectLst/>
          </p:spPr>
          <p:txBody>
            <a:bodyPr wrap="square" lIns="60959" tIns="60959" rIns="60959" bIns="60959" numCol="1" anchor="t">
              <a:normAutofit/>
            </a:bodyPr>
            <a:lstStyle/>
            <a:p>
              <a:pPr lvl="1">
                <a:spcBef>
                  <a:spcPts val="400"/>
                </a:spcBef>
                <a:defRPr b="1">
                  <a:solidFill>
                    <a:srgbClr val="FFFFFF"/>
                  </a:solidFill>
                </a:defRPr>
              </a:pPr>
              <a:endParaRPr sz="2400"/>
            </a:p>
          </p:txBody>
        </p:sp>
      </p:grpSp>
      <p:sp>
        <p:nvSpPr>
          <p:cNvPr id="694" name="Patient population"/>
          <p:cNvSpPr txBox="1">
            <a:spLocks noGrp="1"/>
          </p:cNvSpPr>
          <p:nvPr>
            <p:ph type="title"/>
          </p:nvPr>
        </p:nvSpPr>
        <p:spPr>
          <a:prstGeom prst="rect">
            <a:avLst/>
          </a:prstGeom>
        </p:spPr>
        <p:txBody>
          <a:bodyPr>
            <a:normAutofit/>
          </a:bodyPr>
          <a:lstStyle>
            <a:lvl1pPr defTabSz="902969">
              <a:defRPr sz="2212"/>
            </a:lvl1pPr>
          </a:lstStyle>
          <a:p>
            <a:r>
              <a:rPr lang="en-US" sz="3200" dirty="0"/>
              <a:t>STAMPEDE Trial: </a:t>
            </a:r>
            <a:r>
              <a:rPr sz="3200" dirty="0"/>
              <a:t>Patient </a:t>
            </a:r>
            <a:r>
              <a:rPr lang="en-US" sz="3200" dirty="0"/>
              <a:t>P</a:t>
            </a:r>
            <a:r>
              <a:rPr sz="3200" dirty="0"/>
              <a:t>opulation</a:t>
            </a:r>
          </a:p>
        </p:txBody>
      </p:sp>
      <p:grpSp>
        <p:nvGrpSpPr>
          <p:cNvPr id="700" name="Content Placeholder 2"/>
          <p:cNvGrpSpPr/>
          <p:nvPr/>
        </p:nvGrpSpPr>
        <p:grpSpPr>
          <a:xfrm>
            <a:off x="547391" y="1262139"/>
            <a:ext cx="11109331" cy="2180422"/>
            <a:chOff x="-1" y="-1"/>
            <a:chExt cx="8331996" cy="1635314"/>
          </a:xfrm>
        </p:grpSpPr>
        <p:sp>
          <p:nvSpPr>
            <p:cNvPr id="697" name="Rectangle"/>
            <p:cNvSpPr/>
            <p:nvPr/>
          </p:nvSpPr>
          <p:spPr>
            <a:xfrm>
              <a:off x="-1" y="-1"/>
              <a:ext cx="4104458" cy="1624923"/>
            </a:xfrm>
            <a:prstGeom prst="rect">
              <a:avLst/>
            </a:prstGeom>
            <a:solidFill>
              <a:srgbClr val="830051"/>
            </a:solidFill>
            <a:ln w="12700" cap="flat">
              <a:noFill/>
              <a:miter lim="400000"/>
            </a:ln>
            <a:effectLst/>
          </p:spPr>
          <p:txBody>
            <a:bodyPr wrap="square" lIns="60959" tIns="60959" rIns="60959" bIns="60959" numCol="1" anchor="t">
              <a:noAutofit/>
            </a:bodyPr>
            <a:lstStyle/>
            <a:p>
              <a:pPr>
                <a:spcBef>
                  <a:spcPts val="667"/>
                </a:spcBef>
                <a:defRPr>
                  <a:solidFill>
                    <a:srgbClr val="FFFFFF"/>
                  </a:solidFill>
                </a:defRPr>
              </a:pPr>
              <a:endParaRPr sz="2400"/>
            </a:p>
          </p:txBody>
        </p:sp>
        <p:sp>
          <p:nvSpPr>
            <p:cNvPr id="698" name="M0…"/>
            <p:cNvSpPr txBox="1"/>
            <p:nvPr/>
          </p:nvSpPr>
          <p:spPr>
            <a:xfrm>
              <a:off x="45720" y="10390"/>
              <a:ext cx="4013016" cy="162492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tIns="60959" rIns="60959" bIns="60959" numCol="1" anchor="t">
              <a:normAutofit/>
            </a:bodyPr>
            <a:lstStyle/>
            <a:p>
              <a:pPr>
                <a:spcBef>
                  <a:spcPts val="400"/>
                </a:spcBef>
                <a:defRPr b="1">
                  <a:solidFill>
                    <a:srgbClr val="FFFFFF"/>
                  </a:solidFill>
                </a:defRPr>
              </a:pPr>
              <a:r>
                <a:rPr sz="2000" dirty="0"/>
                <a:t>M0</a:t>
              </a:r>
            </a:p>
            <a:p>
              <a:pPr>
                <a:spcBef>
                  <a:spcPts val="400"/>
                </a:spcBef>
                <a:defRPr>
                  <a:solidFill>
                    <a:srgbClr val="FFFFFF"/>
                  </a:solidFill>
                </a:defRPr>
              </a:pPr>
              <a:r>
                <a:rPr sz="2000" dirty="0"/>
                <a:t>No evidence of metastases on bone and CT scan of pelvis, </a:t>
              </a:r>
              <a:r>
                <a:rPr sz="2000" dirty="0" err="1"/>
                <a:t>abdo</a:t>
              </a:r>
              <a:r>
                <a:rPr sz="2000" dirty="0"/>
                <a:t>, chest </a:t>
              </a:r>
              <a:endParaRPr lang="en-GB" sz="2000" dirty="0"/>
            </a:p>
            <a:p>
              <a:pPr>
                <a:spcBef>
                  <a:spcPts val="400"/>
                </a:spcBef>
                <a:defRPr>
                  <a:solidFill>
                    <a:srgbClr val="FFFFFF"/>
                  </a:solidFill>
                </a:defRPr>
              </a:pPr>
              <a:r>
                <a:rPr sz="2000" dirty="0"/>
                <a:t>(pre-defined stratification criterion)</a:t>
              </a:r>
            </a:p>
          </p:txBody>
        </p:sp>
        <p:sp>
          <p:nvSpPr>
            <p:cNvPr id="699" name="Newly-diagnosed…"/>
            <p:cNvSpPr txBox="1"/>
            <p:nvPr/>
          </p:nvSpPr>
          <p:spPr>
            <a:xfrm>
              <a:off x="4318978" y="-1"/>
              <a:ext cx="4013017" cy="15871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tIns="60959" rIns="60959" bIns="60959" numCol="1" anchor="t">
              <a:normAutofit/>
            </a:bodyPr>
            <a:lstStyle/>
            <a:p>
              <a:pPr>
                <a:spcBef>
                  <a:spcPts val="400"/>
                </a:spcBef>
                <a:defRPr b="1">
                  <a:solidFill>
                    <a:srgbClr val="FFFFFF"/>
                  </a:solidFill>
                </a:defRPr>
              </a:pPr>
              <a:r>
                <a:rPr sz="2000" dirty="0"/>
                <a:t>Newly-diagnosed</a:t>
              </a:r>
              <a:endParaRPr sz="2800" dirty="0"/>
            </a:p>
            <a:p>
              <a:pPr>
                <a:spcBef>
                  <a:spcPts val="400"/>
                </a:spcBef>
                <a:defRPr>
                  <a:solidFill>
                    <a:srgbClr val="FFFFFF"/>
                  </a:solidFill>
                </a:defRPr>
              </a:pPr>
              <a:r>
                <a:rPr sz="2000" dirty="0"/>
                <a:t>Any of:</a:t>
              </a:r>
              <a:endParaRPr sz="2800" dirty="0"/>
            </a:p>
            <a:p>
              <a:pPr marL="230710" lvl="1" indent="-230710">
                <a:spcBef>
                  <a:spcPts val="400"/>
                </a:spcBef>
                <a:buClr>
                  <a:srgbClr val="FFFFFF"/>
                </a:buClr>
                <a:buSzPct val="100000"/>
                <a:buFont typeface="Verdana"/>
                <a:buChar char="•"/>
                <a:tabLst>
                  <a:tab pos="4300959" algn="l"/>
                  <a:tab pos="6315975" algn="l"/>
                </a:tabLst>
                <a:defRPr>
                  <a:solidFill>
                    <a:srgbClr val="FFFFFF"/>
                  </a:solidFill>
                </a:defRPr>
              </a:pPr>
              <a:r>
                <a:rPr sz="2000" dirty="0"/>
                <a:t>Node-Positive</a:t>
              </a:r>
              <a:endParaRPr sz="2800" dirty="0"/>
            </a:p>
            <a:p>
              <a:pPr marL="230710" lvl="1" indent="-230710">
                <a:spcBef>
                  <a:spcPts val="400"/>
                </a:spcBef>
                <a:buClr>
                  <a:srgbClr val="FFFFFF"/>
                </a:buClr>
                <a:buSzPct val="100000"/>
                <a:buFont typeface="Verdana"/>
                <a:buChar char="•"/>
                <a:tabLst>
                  <a:tab pos="1540895" algn="l"/>
                  <a:tab pos="4300959" algn="l"/>
                  <a:tab pos="6315975" algn="l"/>
                </a:tabLst>
                <a:defRPr>
                  <a:solidFill>
                    <a:srgbClr val="FFFFFF"/>
                  </a:solidFill>
                </a:defRPr>
              </a:pPr>
              <a:r>
                <a:rPr sz="2000" dirty="0"/>
                <a:t>≥2 of: 	Stage T3 or T4</a:t>
              </a:r>
              <a:br>
                <a:rPr sz="2000" dirty="0"/>
              </a:br>
              <a:r>
                <a:rPr sz="2000" dirty="0"/>
                <a:t>	PSA≥40ng/ml</a:t>
              </a:r>
              <a:br>
                <a:rPr sz="2000" dirty="0"/>
              </a:br>
              <a:r>
                <a:rPr sz="2000" dirty="0"/>
                <a:t>	Gleason 8, 9 or 10</a:t>
              </a:r>
            </a:p>
          </p:txBody>
        </p:sp>
      </p:grpSp>
      <p:grpSp>
        <p:nvGrpSpPr>
          <p:cNvPr id="703" name="Content Placeholder 2"/>
          <p:cNvGrpSpPr/>
          <p:nvPr/>
        </p:nvGrpSpPr>
        <p:grpSpPr>
          <a:xfrm>
            <a:off x="533537" y="3624781"/>
            <a:ext cx="5472611" cy="2167468"/>
            <a:chOff x="0" y="0"/>
            <a:chExt cx="4104456" cy="1625600"/>
          </a:xfrm>
        </p:grpSpPr>
        <p:sp>
          <p:nvSpPr>
            <p:cNvPr id="701" name="Rectangle"/>
            <p:cNvSpPr/>
            <p:nvPr/>
          </p:nvSpPr>
          <p:spPr>
            <a:xfrm>
              <a:off x="-1" y="0"/>
              <a:ext cx="4104458" cy="1625601"/>
            </a:xfrm>
            <a:prstGeom prst="rect">
              <a:avLst/>
            </a:prstGeom>
            <a:solidFill>
              <a:srgbClr val="D07232"/>
            </a:solidFill>
            <a:ln w="12700" cap="flat">
              <a:noFill/>
              <a:miter lim="400000"/>
            </a:ln>
            <a:effectLst/>
          </p:spPr>
          <p:txBody>
            <a:bodyPr wrap="square" lIns="60959" tIns="60959" rIns="60959" bIns="60959" numCol="1" anchor="t">
              <a:noAutofit/>
            </a:bodyPr>
            <a:lstStyle/>
            <a:p>
              <a:pPr>
                <a:spcBef>
                  <a:spcPts val="667"/>
                </a:spcBef>
                <a:defRPr>
                  <a:solidFill>
                    <a:srgbClr val="FFFFFF"/>
                  </a:solidFill>
                </a:defRPr>
              </a:pPr>
              <a:endParaRPr sz="2400"/>
            </a:p>
          </p:txBody>
        </p:sp>
        <p:sp>
          <p:nvSpPr>
            <p:cNvPr id="702" name="Rectangle"/>
            <p:cNvSpPr txBox="1"/>
            <p:nvPr/>
          </p:nvSpPr>
          <p:spPr>
            <a:xfrm>
              <a:off x="45719" y="0"/>
              <a:ext cx="4013017" cy="1625601"/>
            </a:xfrm>
            <a:prstGeom prst="rect">
              <a:avLst/>
            </a:prstGeom>
            <a:noFill/>
            <a:ln w="12700" cap="flat">
              <a:noFill/>
              <a:miter lim="400000"/>
            </a:ln>
            <a:effectLst/>
          </p:spPr>
          <p:txBody>
            <a:bodyPr wrap="square" lIns="60959" tIns="60959" rIns="60959" bIns="60959" numCol="1" anchor="t">
              <a:normAutofit/>
            </a:bodyPr>
            <a:lstStyle/>
            <a:p>
              <a:pPr>
                <a:spcBef>
                  <a:spcPts val="667"/>
                </a:spcBef>
                <a:defRPr>
                  <a:solidFill>
                    <a:srgbClr val="FFFFFF"/>
                  </a:solidFill>
                </a:defRPr>
              </a:pPr>
              <a:endParaRPr sz="2400"/>
            </a:p>
          </p:txBody>
        </p:sp>
      </p:grpSp>
      <p:grpSp>
        <p:nvGrpSpPr>
          <p:cNvPr id="706" name="Content Placeholder 2"/>
          <p:cNvGrpSpPr/>
          <p:nvPr/>
        </p:nvGrpSpPr>
        <p:grpSpPr>
          <a:xfrm>
            <a:off x="6241289" y="3659014"/>
            <a:ext cx="5469468" cy="2167468"/>
            <a:chOff x="0" y="0"/>
            <a:chExt cx="4102100" cy="1625600"/>
          </a:xfrm>
        </p:grpSpPr>
        <p:sp>
          <p:nvSpPr>
            <p:cNvPr id="704" name="Rectangle"/>
            <p:cNvSpPr/>
            <p:nvPr/>
          </p:nvSpPr>
          <p:spPr>
            <a:xfrm>
              <a:off x="-1" y="0"/>
              <a:ext cx="4102101" cy="1625601"/>
            </a:xfrm>
            <a:prstGeom prst="rect">
              <a:avLst/>
            </a:prstGeom>
            <a:solidFill>
              <a:srgbClr val="607869"/>
            </a:solidFill>
            <a:ln w="57150" cap="flat">
              <a:solidFill>
                <a:srgbClr val="000000"/>
              </a:solidFill>
              <a:prstDash val="solid"/>
              <a:round/>
            </a:ln>
            <a:effectLst/>
          </p:spPr>
          <p:txBody>
            <a:bodyPr wrap="square" lIns="60959" tIns="60959" rIns="60959" bIns="60959" numCol="1" anchor="t">
              <a:noAutofit/>
            </a:bodyPr>
            <a:lstStyle/>
            <a:p>
              <a:pPr marL="1071007" indent="-1071007">
                <a:spcBef>
                  <a:spcPts val="667"/>
                </a:spcBef>
                <a:tabLst>
                  <a:tab pos="575719" algn="l"/>
                  <a:tab pos="4300959" algn="l"/>
                  <a:tab pos="6095848" algn="l"/>
                </a:tabLst>
                <a:defRPr sz="1600">
                  <a:solidFill>
                    <a:srgbClr val="FFFFFF"/>
                  </a:solidFill>
                </a:defRPr>
              </a:pPr>
              <a:endParaRPr sz="2133"/>
            </a:p>
          </p:txBody>
        </p:sp>
        <p:sp>
          <p:nvSpPr>
            <p:cNvPr id="705" name="All patients…"/>
            <p:cNvSpPr txBox="1"/>
            <p:nvPr/>
          </p:nvSpPr>
          <p:spPr>
            <a:xfrm>
              <a:off x="61552" y="16976"/>
              <a:ext cx="3953596" cy="159164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0959" tIns="60959" rIns="60959" bIns="60959" numCol="1" anchor="t">
              <a:normAutofit/>
            </a:bodyPr>
            <a:lstStyle/>
            <a:p>
              <a:pPr defTabSz="1158211">
                <a:spcBef>
                  <a:spcPts val="400"/>
                </a:spcBef>
                <a:tabLst>
                  <a:tab pos="1591694" algn="l"/>
                  <a:tab pos="4080831" algn="l"/>
                  <a:tab pos="5774122" algn="l"/>
                </a:tabLst>
                <a:defRPr sz="1330" b="1">
                  <a:solidFill>
                    <a:srgbClr val="FFFFFF"/>
                  </a:solidFill>
                </a:defRPr>
              </a:pPr>
              <a:r>
                <a:rPr sz="1773" dirty="0"/>
                <a:t>All patients</a:t>
              </a:r>
              <a:endParaRPr sz="3040" dirty="0"/>
            </a:p>
            <a:p>
              <a:pPr lvl="1" defTabSz="1158211">
                <a:spcBef>
                  <a:spcPts val="400"/>
                </a:spcBef>
                <a:tabLst>
                  <a:tab pos="4080831" algn="l"/>
                  <a:tab pos="5994250" algn="l"/>
                </a:tabLst>
                <a:defRPr sz="1330">
                  <a:solidFill>
                    <a:srgbClr val="FFFFFF"/>
                  </a:solidFill>
                </a:defRPr>
              </a:pPr>
              <a:r>
                <a:rPr sz="1773" dirty="0"/>
                <a:t>Written informed consent</a:t>
              </a:r>
              <a:endParaRPr sz="2787" dirty="0"/>
            </a:p>
            <a:p>
              <a:pPr lvl="1" defTabSz="1158211">
                <a:spcBef>
                  <a:spcPts val="400"/>
                </a:spcBef>
                <a:tabLst>
                  <a:tab pos="4080831" algn="l"/>
                  <a:tab pos="5994250" algn="l"/>
                </a:tabLst>
                <a:defRPr sz="1330">
                  <a:solidFill>
                    <a:srgbClr val="FFFFFF"/>
                  </a:solidFill>
                </a:defRPr>
              </a:pPr>
              <a:r>
                <a:rPr sz="1773" dirty="0"/>
                <a:t>Fit for all protocol treatment </a:t>
              </a:r>
              <a:endParaRPr sz="2787" dirty="0"/>
            </a:p>
            <a:p>
              <a:pPr lvl="1" defTabSz="1158211">
                <a:spcBef>
                  <a:spcPts val="400"/>
                </a:spcBef>
                <a:tabLst>
                  <a:tab pos="4080831" algn="l"/>
                  <a:tab pos="5994250" algn="l"/>
                </a:tabLst>
                <a:defRPr sz="1330">
                  <a:solidFill>
                    <a:srgbClr val="FFFFFF"/>
                  </a:solidFill>
                </a:defRPr>
              </a:pPr>
              <a:r>
                <a:rPr sz="1773" dirty="0"/>
                <a:t>Fit for follow-up</a:t>
              </a:r>
            </a:p>
            <a:p>
              <a:pPr lvl="1" defTabSz="1158211">
                <a:spcBef>
                  <a:spcPts val="400"/>
                </a:spcBef>
                <a:tabLst>
                  <a:tab pos="4080831" algn="l"/>
                  <a:tab pos="5994250" algn="l"/>
                </a:tabLst>
                <a:defRPr sz="1330">
                  <a:solidFill>
                    <a:srgbClr val="FFFFFF"/>
                  </a:solidFill>
                </a:defRPr>
              </a:pPr>
              <a:endParaRPr sz="1773" dirty="0"/>
            </a:p>
            <a:p>
              <a:pPr marL="1017456" indent="-1017456" defTabSz="1158211">
                <a:spcBef>
                  <a:spcPts val="400"/>
                </a:spcBef>
                <a:tabLst>
                  <a:tab pos="541853" algn="l"/>
                  <a:tab pos="4080831" algn="l"/>
                  <a:tab pos="5774122" algn="l"/>
                </a:tabLst>
                <a:defRPr sz="1330" b="1">
                  <a:solidFill>
                    <a:srgbClr val="FFFFFF"/>
                  </a:solidFill>
                </a:defRPr>
              </a:pPr>
              <a:r>
                <a:rPr sz="1773" dirty="0"/>
                <a:t>Full criteria: </a:t>
              </a:r>
              <a:r>
                <a:rPr sz="1773" dirty="0" err="1"/>
                <a:t>www.stampedetrial.org</a:t>
              </a:r>
              <a:endParaRPr sz="1773" dirty="0"/>
            </a:p>
          </p:txBody>
        </p:sp>
      </p:grpSp>
      <p:sp>
        <p:nvSpPr>
          <p:cNvPr id="707" name="Relapsing after previous RP or RT…"/>
          <p:cNvSpPr txBox="1"/>
          <p:nvPr/>
        </p:nvSpPr>
        <p:spPr>
          <a:xfrm>
            <a:off x="632306" y="3732338"/>
            <a:ext cx="4587088" cy="1897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pPr lvl="1">
              <a:spcBef>
                <a:spcPts val="400"/>
              </a:spcBef>
              <a:defRPr b="1">
                <a:solidFill>
                  <a:srgbClr val="FFFFFF"/>
                </a:solidFill>
              </a:defRPr>
            </a:pPr>
            <a:r>
              <a:rPr sz="2000" dirty="0"/>
              <a:t>Relapsing after previous RP or RT </a:t>
            </a:r>
            <a:endParaRPr sz="2800" dirty="0"/>
          </a:p>
          <a:p>
            <a:pPr lvl="1">
              <a:spcBef>
                <a:spcPts val="400"/>
              </a:spcBef>
              <a:defRPr>
                <a:solidFill>
                  <a:srgbClr val="FFFFFF"/>
                </a:solidFill>
              </a:defRPr>
            </a:pPr>
            <a:r>
              <a:rPr sz="2000" dirty="0"/>
              <a:t>Any of:</a:t>
            </a:r>
            <a:endParaRPr sz="2800" dirty="0"/>
          </a:p>
          <a:p>
            <a:pPr marL="230710" lvl="1" indent="-230710">
              <a:spcBef>
                <a:spcPts val="400"/>
              </a:spcBef>
              <a:buClr>
                <a:srgbClr val="FFFFFF"/>
              </a:buClr>
              <a:buSzPct val="100000"/>
              <a:buFont typeface="Verdana"/>
              <a:buChar char="•"/>
              <a:tabLst>
                <a:tab pos="4300959" algn="l"/>
                <a:tab pos="6315975" algn="l"/>
              </a:tabLst>
              <a:defRPr>
                <a:solidFill>
                  <a:srgbClr val="FFFFFF"/>
                </a:solidFill>
              </a:defRPr>
            </a:pPr>
            <a:r>
              <a:rPr sz="2000" dirty="0"/>
              <a:t>Node-positive</a:t>
            </a:r>
            <a:endParaRPr sz="2800" dirty="0"/>
          </a:p>
          <a:p>
            <a:pPr marL="230710" lvl="1" indent="-230710">
              <a:spcBef>
                <a:spcPts val="400"/>
              </a:spcBef>
              <a:buClr>
                <a:srgbClr val="FFFFFF"/>
              </a:buClr>
              <a:buSzPct val="100000"/>
              <a:buFont typeface="Verdana"/>
              <a:buChar char="•"/>
              <a:tabLst>
                <a:tab pos="4300959" algn="l"/>
                <a:tab pos="6315975" algn="l"/>
              </a:tabLst>
              <a:defRPr>
                <a:solidFill>
                  <a:srgbClr val="FFFFFF"/>
                </a:solidFill>
              </a:defRPr>
            </a:pPr>
            <a:r>
              <a:rPr sz="2000" dirty="0"/>
              <a:t>PSA≥4ng/ml, rising &amp; doubling time &lt;6m</a:t>
            </a:r>
            <a:endParaRPr sz="2800" dirty="0"/>
          </a:p>
          <a:p>
            <a:pPr marL="230710" lvl="1" indent="-230710">
              <a:spcBef>
                <a:spcPts val="400"/>
              </a:spcBef>
              <a:buClr>
                <a:srgbClr val="FFFFFF"/>
              </a:buClr>
              <a:buSzPct val="100000"/>
              <a:buFont typeface="Verdana"/>
              <a:buChar char="•"/>
              <a:tabLst>
                <a:tab pos="4300959" algn="l"/>
                <a:tab pos="6315975" algn="l"/>
              </a:tabLst>
              <a:defRPr>
                <a:solidFill>
                  <a:srgbClr val="FFFFFF"/>
                </a:solidFill>
              </a:defRPr>
            </a:pPr>
            <a:r>
              <a:rPr sz="2000" dirty="0"/>
              <a:t>PSA≥20ng/ml</a:t>
            </a:r>
          </a:p>
        </p:txBody>
      </p:sp>
      <p:sp>
        <p:nvSpPr>
          <p:cNvPr id="708" name="Rectangle 9"/>
          <p:cNvSpPr/>
          <p:nvPr/>
        </p:nvSpPr>
        <p:spPr>
          <a:xfrm>
            <a:off x="527380" y="3640833"/>
            <a:ext cx="5472611" cy="2167468"/>
          </a:xfrm>
          <a:prstGeom prst="rect">
            <a:avLst/>
          </a:prstGeom>
          <a:ln w="57150">
            <a:solidFill>
              <a:srgbClr val="000000"/>
            </a:solidFill>
          </a:ln>
        </p:spPr>
        <p:txBody>
          <a:bodyPr lIns="60959" rIns="60959" anchor="ctr"/>
          <a:lstStyle/>
          <a:p>
            <a:pPr algn="ctr">
              <a:defRPr sz="1800">
                <a:solidFill>
                  <a:srgbClr val="FFFFFF"/>
                </a:solidFill>
              </a:defRPr>
            </a:pPr>
            <a:endParaRPr sz="2400"/>
          </a:p>
        </p:txBody>
      </p:sp>
      <p:sp>
        <p:nvSpPr>
          <p:cNvPr id="709" name="Rectangle 9"/>
          <p:cNvSpPr/>
          <p:nvPr/>
        </p:nvSpPr>
        <p:spPr>
          <a:xfrm>
            <a:off x="527380" y="1270166"/>
            <a:ext cx="5472611" cy="2167468"/>
          </a:xfrm>
          <a:prstGeom prst="rect">
            <a:avLst/>
          </a:prstGeom>
          <a:ln w="57150">
            <a:solidFill>
              <a:srgbClr val="000000"/>
            </a:solidFill>
          </a:ln>
        </p:spPr>
        <p:txBody>
          <a:bodyPr lIns="60959" rIns="60959" anchor="ctr"/>
          <a:lstStyle/>
          <a:p>
            <a:pPr algn="ctr">
              <a:defRPr sz="1800">
                <a:solidFill>
                  <a:srgbClr val="FFFFFF"/>
                </a:solidFill>
              </a:defRPr>
            </a:pPr>
            <a:endParaRPr sz="2400"/>
          </a:p>
        </p:txBody>
      </p:sp>
      <p:sp>
        <p:nvSpPr>
          <p:cNvPr id="710" name="Rectangle 9"/>
          <p:cNvSpPr/>
          <p:nvPr/>
        </p:nvSpPr>
        <p:spPr>
          <a:xfrm>
            <a:off x="6200048" y="1270166"/>
            <a:ext cx="5472609" cy="2167468"/>
          </a:xfrm>
          <a:prstGeom prst="rect">
            <a:avLst/>
          </a:prstGeom>
          <a:ln w="57150">
            <a:solidFill>
              <a:srgbClr val="000000"/>
            </a:solidFill>
          </a:ln>
        </p:spPr>
        <p:txBody>
          <a:bodyPr lIns="60959" rIns="60959" anchor="ctr"/>
          <a:lstStyle/>
          <a:p>
            <a:pPr algn="ctr">
              <a:defRPr sz="1800">
                <a:solidFill>
                  <a:srgbClr val="FFFFFF"/>
                </a:solidFill>
              </a:defRPr>
            </a:pPr>
            <a:endParaRPr sz="2400"/>
          </a:p>
        </p:txBody>
      </p:sp>
      <p:sp>
        <p:nvSpPr>
          <p:cNvPr id="3" name="Footer Placeholder 1">
            <a:extLst>
              <a:ext uri="{FF2B5EF4-FFF2-40B4-BE49-F238E27FC236}">
                <a16:creationId xmlns:a16="http://schemas.microsoft.com/office/drawing/2014/main" id="{E9E619CE-09AB-B491-DEAE-7D16C3DDA155}"/>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t>Attard G, et al. </a:t>
            </a:r>
            <a:r>
              <a:rPr lang="fr-FR" sz="1200" i="1" dirty="0"/>
              <a:t>Lancet </a:t>
            </a:r>
            <a:r>
              <a:rPr lang="fr-FR" sz="1200" dirty="0"/>
              <a:t>2022;399(10323):447-60.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atient characteristics"/>
          <p:cNvSpPr txBox="1">
            <a:spLocks noGrp="1"/>
          </p:cNvSpPr>
          <p:nvPr>
            <p:ph type="title"/>
          </p:nvPr>
        </p:nvSpPr>
        <p:spPr>
          <a:xfrm>
            <a:off x="609600" y="199505"/>
            <a:ext cx="10744200" cy="1185577"/>
          </a:xfrm>
        </p:spPr>
        <p:txBody>
          <a:bodyPr>
            <a:normAutofit/>
          </a:bodyPr>
          <a:lstStyle>
            <a:lvl1pPr defTabSz="902969">
              <a:defRPr sz="2212"/>
            </a:lvl1pPr>
          </a:lstStyle>
          <a:p>
            <a:r>
              <a:rPr lang="en-US" sz="3200" dirty="0"/>
              <a:t>STAMPEDE Trial: Patient Characteristics</a:t>
            </a:r>
          </a:p>
        </p:txBody>
      </p:sp>
      <p:sp>
        <p:nvSpPr>
          <p:cNvPr id="724" name="Google Shape;17;p14"/>
          <p:cNvSpPr txBox="1">
            <a:spLocks noGrp="1"/>
          </p:cNvSpPr>
          <p:nvPr>
            <p:ph idx="1"/>
          </p:nvPr>
        </p:nvSpPr>
        <p:spPr>
          <a:xfrm>
            <a:off x="609600" y="1477906"/>
            <a:ext cx="10744200" cy="4722477"/>
          </a:xfr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US" dirty="0"/>
              <a:t>Randomized groups were well balanced (</a:t>
            </a:r>
            <a:r>
              <a:rPr lang="en-US" b="1" dirty="0"/>
              <a:t>N=1974</a:t>
            </a:r>
            <a:r>
              <a:rPr lang="en-US" dirty="0"/>
              <a:t>) </a:t>
            </a:r>
          </a:p>
          <a:p>
            <a:pPr marL="0" indent="0">
              <a:buNone/>
            </a:pPr>
            <a:endParaRPr lang="en-US" sz="100" dirty="0"/>
          </a:p>
          <a:p>
            <a:r>
              <a:rPr lang="en-US" dirty="0"/>
              <a:t>Median age = 68 years </a:t>
            </a:r>
          </a:p>
          <a:p>
            <a:r>
              <a:rPr lang="en-US" dirty="0"/>
              <a:t>Median PSA = 34 ng/ml </a:t>
            </a:r>
          </a:p>
          <a:p>
            <a:r>
              <a:rPr lang="en-US" dirty="0"/>
              <a:t>N1 = 39%</a:t>
            </a:r>
          </a:p>
          <a:p>
            <a:r>
              <a:rPr lang="en-US" dirty="0"/>
              <a:t>3% relapsing after prior treatment </a:t>
            </a:r>
          </a:p>
          <a:p>
            <a:pPr marL="0" indent="0">
              <a:buNone/>
            </a:pPr>
            <a:endParaRPr lang="en-US" sz="100" dirty="0"/>
          </a:p>
          <a:p>
            <a:r>
              <a:rPr lang="en-US" dirty="0"/>
              <a:t>Median follow-up = 72 months </a:t>
            </a:r>
          </a:p>
          <a:p>
            <a:r>
              <a:rPr lang="en-US" dirty="0"/>
              <a:t>(85 months AAP comparison &amp; 60 months AAP+ENZ comparison)</a:t>
            </a:r>
          </a:p>
        </p:txBody>
      </p:sp>
      <p:sp>
        <p:nvSpPr>
          <p:cNvPr id="726" name="99% newly-diagnosed, N0…"/>
          <p:cNvSpPr txBox="1"/>
          <p:nvPr/>
        </p:nvSpPr>
        <p:spPr>
          <a:xfrm>
            <a:off x="5633790" y="2659175"/>
            <a:ext cx="430885" cy="420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60959" rIns="60959">
            <a:spAutoFit/>
          </a:bodyPr>
          <a:lstStyle/>
          <a:p>
            <a:pPr marL="304792" lvl="2" indent="-304792">
              <a:spcBef>
                <a:spcPts val="400"/>
              </a:spcBef>
              <a:buSzPts val="1600"/>
              <a:buChar char="-"/>
              <a:defRPr sz="1600">
                <a:solidFill>
                  <a:srgbClr val="535353"/>
                </a:solidFill>
              </a:defRPr>
            </a:pPr>
            <a:endParaRPr sz="2133" dirty="0"/>
          </a:p>
        </p:txBody>
      </p:sp>
      <p:sp>
        <p:nvSpPr>
          <p:cNvPr id="9" name="Footer Placeholder 1">
            <a:extLst>
              <a:ext uri="{FF2B5EF4-FFF2-40B4-BE49-F238E27FC236}">
                <a16:creationId xmlns:a16="http://schemas.microsoft.com/office/drawing/2014/main" id="{ECC06559-D738-17F5-A79B-F463307F5D24}"/>
              </a:ext>
            </a:extLst>
          </p:cNvPr>
          <p:cNvSpPr txBox="1">
            <a:spLocks/>
          </p:cNvSpPr>
          <p:nvPr/>
        </p:nvSpPr>
        <p:spPr>
          <a:xfrm>
            <a:off x="609600" y="6356350"/>
            <a:ext cx="10744199" cy="4421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200" dirty="0"/>
              <a:t>Attard G, et al. </a:t>
            </a:r>
            <a:r>
              <a:rPr lang="fr-FR" sz="1200" i="1" dirty="0"/>
              <a:t>Lancet </a:t>
            </a:r>
            <a:r>
              <a:rPr lang="fr-FR" sz="1200" dirty="0"/>
              <a:t>2022;399(10323):447-60.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Kaplan-Meier estimates with 95% CI in lighter shade"/>
          <p:cNvSpPr/>
          <p:nvPr/>
        </p:nvSpPr>
        <p:spPr>
          <a:xfrm>
            <a:off x="274838" y="4644784"/>
            <a:ext cx="6700440" cy="225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defTabSz="584200">
              <a:lnSpc>
                <a:spcPts val="1000"/>
              </a:lnSpc>
              <a:tabLst>
                <a:tab pos="1003300" algn="l"/>
              </a:tabLst>
              <a:defRPr sz="1000">
                <a:solidFill>
                  <a:srgbClr val="535353"/>
                </a:solidFill>
              </a:defRPr>
            </a:lvl1pPr>
          </a:lstStyle>
          <a:p>
            <a:endParaRPr sz="1333" dirty="0"/>
          </a:p>
        </p:txBody>
      </p:sp>
      <p:sp>
        <p:nvSpPr>
          <p:cNvPr id="789" name="Primary endpoint: metastasis-free survival"/>
          <p:cNvSpPr txBox="1">
            <a:spLocks noGrp="1"/>
          </p:cNvSpPr>
          <p:nvPr>
            <p:ph type="title"/>
          </p:nvPr>
        </p:nvSpPr>
        <p:spPr>
          <a:xfrm>
            <a:off x="609600" y="199505"/>
            <a:ext cx="10744200" cy="1185577"/>
          </a:xfrm>
        </p:spPr>
        <p:txBody>
          <a:bodyPr anchor="t">
            <a:noAutofit/>
          </a:bodyPr>
          <a:lstStyle/>
          <a:p>
            <a:r>
              <a:rPr lang="en-GB" sz="2400" dirty="0"/>
              <a:t>STAMPEDE Trial: M</a:t>
            </a:r>
            <a:r>
              <a:rPr lang="en-GB" sz="2400" dirty="0" err="1"/>
              <a:t>etastasis</a:t>
            </a:r>
            <a:r>
              <a:rPr lang="en-GB" sz="2400" dirty="0"/>
              <a:t>-free Survival</a:t>
            </a:r>
          </a:p>
        </p:txBody>
      </p:sp>
      <p:sp>
        <p:nvSpPr>
          <p:cNvPr id="5" name="Footer Placeholder 1">
            <a:extLst>
              <a:ext uri="{FF2B5EF4-FFF2-40B4-BE49-F238E27FC236}">
                <a16:creationId xmlns:a16="http://schemas.microsoft.com/office/drawing/2014/main" id="{8B8C0AD4-5E3B-D593-68DF-7A3C9DF3BE24}"/>
              </a:ext>
            </a:extLst>
          </p:cNvPr>
          <p:cNvSpPr txBox="1">
            <a:spLocks/>
          </p:cNvSpPr>
          <p:nvPr/>
        </p:nvSpPr>
        <p:spPr>
          <a:xfrm>
            <a:off x="609600" y="6099902"/>
            <a:ext cx="10744199" cy="442131"/>
          </a:xfrm>
          <a:prstGeom prst="rect">
            <a:avLst/>
          </a:prstGeom>
        </p:spPr>
        <p:txBody>
          <a:bodyPr wrap="square"/>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Kaplan-Meier estimates with 95% CI in lighter shade </a:t>
            </a:r>
            <a:br>
              <a:rPr lang="en-GB" sz="1000" dirty="0">
                <a:solidFill>
                  <a:schemeClr val="tx1"/>
                </a:solidFill>
              </a:rPr>
            </a:br>
            <a:r>
              <a:rPr lang="en-GB" sz="1000" dirty="0">
                <a:solidFill>
                  <a:schemeClr val="tx1"/>
                </a:solidFill>
              </a:rPr>
              <a:t>AAP,  abiraterone acetate + prednisone; ADT,  androgen deprivation therapy; ENZ, enzalutamide.</a:t>
            </a:r>
          </a:p>
          <a:p>
            <a:r>
              <a:rPr lang="en-GB" sz="1000" dirty="0">
                <a:solidFill>
                  <a:schemeClr val="tx1"/>
                </a:solidFill>
              </a:rPr>
              <a:t>Non-proportional hazards P=0.46</a:t>
            </a:r>
          </a:p>
          <a:p>
            <a:r>
              <a:rPr lang="en-GB" sz="1000" dirty="0">
                <a:solidFill>
                  <a:schemeClr val="tx1"/>
                </a:solidFill>
              </a:rPr>
              <a:t>Attard G, et al. </a:t>
            </a:r>
            <a:r>
              <a:rPr lang="en-GB" sz="1000" i="1" dirty="0">
                <a:solidFill>
                  <a:schemeClr val="tx1"/>
                </a:solidFill>
              </a:rPr>
              <a:t>Lancet </a:t>
            </a:r>
            <a:r>
              <a:rPr lang="en-GB" sz="1000" dirty="0">
                <a:solidFill>
                  <a:schemeClr val="tx1"/>
                </a:solidFill>
              </a:rPr>
              <a:t>2022;399(10323):447-60</a:t>
            </a:r>
            <a:r>
              <a:rPr lang="en-GB" sz="1000" dirty="0"/>
              <a:t>.</a:t>
            </a:r>
          </a:p>
          <a:p>
            <a:endParaRPr lang="en-GB" sz="1000" dirty="0"/>
          </a:p>
        </p:txBody>
      </p:sp>
      <p:pic>
        <p:nvPicPr>
          <p:cNvPr id="7" name="Picture 6" descr="A graph showing the number of the same type of data&#10;&#10;Description automatically generated with medium confidence">
            <a:extLst>
              <a:ext uri="{FF2B5EF4-FFF2-40B4-BE49-F238E27FC236}">
                <a16:creationId xmlns:a16="http://schemas.microsoft.com/office/drawing/2014/main" id="{22814909-AF64-DE7A-1A39-8EC21E9B32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057" y="774700"/>
            <a:ext cx="11726105" cy="5111065"/>
          </a:xfrm>
          <a:prstGeom prst="rect">
            <a:avLst/>
          </a:prstGeom>
        </p:spPr>
      </p:pic>
    </p:spTree>
    <p:extLst>
      <p:ext uri="{BB962C8B-B14F-4D97-AF65-F5344CB8AC3E}">
        <p14:creationId xmlns:p14="http://schemas.microsoft.com/office/powerpoint/2010/main" val="974351483"/>
      </p:ext>
    </p:extLst>
  </p:cSld>
  <p:clrMapOvr>
    <a:masterClrMapping/>
  </p:clrMapOvr>
</p:sld>
</file>

<file path=ppt/theme/theme1.xml><?xml version="1.0" encoding="utf-8"?>
<a:theme xmlns:a="http://schemas.openxmlformats.org/drawingml/2006/main" name="2022 Hem Onc">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Hem Onc" id="{1BD2C11B-1E1D-4714-A12C-2D116F31C9E6}" vid="{7C79B49B-5FF8-488B-985C-FF1AF5D36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 Hem Onc</Template>
  <TotalTime>0</TotalTime>
  <Words>1612</Words>
  <Application>Microsoft Macintosh PowerPoint</Application>
  <PresentationFormat>Widescreen</PresentationFormat>
  <Paragraphs>282</Paragraphs>
  <Slides>15</Slides>
  <Notes>11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Calibri Light</vt:lpstr>
      <vt:lpstr>Century Gothic</vt:lpstr>
      <vt:lpstr>GuardianTextEgypGR</vt:lpstr>
      <vt:lpstr>PT Sans</vt:lpstr>
      <vt:lpstr>Source Sans Pro</vt:lpstr>
      <vt:lpstr>Trebuchet MS</vt:lpstr>
      <vt:lpstr>Verdana</vt:lpstr>
      <vt:lpstr>Wingdings</vt:lpstr>
      <vt:lpstr>2022 Hem Onc</vt:lpstr>
      <vt:lpstr>Office Theme</vt:lpstr>
      <vt:lpstr>Can ARIs Be Combined With Radiation Therapy in High-Risk Localized Prostate Cancer? </vt:lpstr>
      <vt:lpstr>PowerPoint Presentation</vt:lpstr>
      <vt:lpstr>Disclaimer</vt:lpstr>
      <vt:lpstr>PowerPoint Presentation</vt:lpstr>
      <vt:lpstr>Background: docetaxel</vt:lpstr>
      <vt:lpstr>STAMPEDE Trial: Study Design</vt:lpstr>
      <vt:lpstr>STAMPEDE Trial: Patient Population</vt:lpstr>
      <vt:lpstr>STAMPEDE Trial: Patient Characteristics</vt:lpstr>
      <vt:lpstr>STAMPEDE Trial: Metastasis-free Survival</vt:lpstr>
      <vt:lpstr>STAMPEDE Trial:  Metastasis-free Survival: Subgroup Analysis </vt:lpstr>
      <vt:lpstr>STAMPEDE Trial:  Overall Survival</vt:lpstr>
      <vt:lpstr>Conclusions</vt:lpstr>
      <vt:lpstr>Darolutamide Augments Standard Therapy for Localized Very High-Risk Cancer of the Prostate (DASL-HiCaP)</vt:lpstr>
      <vt:lpstr>Enzalutamide in Androgen Deprivation Therapy With Radiation Therapy for High Risk, Clinically Localized, Prostate Cancer (ENZARAD)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2019-05-10T15:34:56Z</dcterms:created>
  <dcterms:modified xsi:type="dcterms:W3CDTF">2023-08-14T14:14:15Z</dcterms:modified>
  <cp:category/>
</cp:coreProperties>
</file>