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84" r:id="rId5"/>
  </p:sldMasterIdLst>
  <p:notesMasterIdLst>
    <p:notesMasterId r:id="rId15"/>
  </p:notesMasterIdLst>
  <p:sldIdLst>
    <p:sldId id="256" r:id="rId6"/>
    <p:sldId id="430" r:id="rId7"/>
    <p:sldId id="429" r:id="rId8"/>
    <p:sldId id="424" r:id="rId9"/>
    <p:sldId id="368" r:id="rId10"/>
    <p:sldId id="428" r:id="rId11"/>
    <p:sldId id="425" r:id="rId12"/>
    <p:sldId id="427"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yropoulos, Alex" initials="SA" lastIdx="1" clrIdx="0">
    <p:extLst>
      <p:ext uri="{19B8F6BF-5375-455C-9EA6-DF929625EA0E}">
        <p15:presenceInfo xmlns:p15="http://schemas.microsoft.com/office/powerpoint/2012/main" userId="S::Aspyropoul@northwell.edu::0ae3c06c-5888-4953-a134-2354d84d3a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2C05C0-09B8-4449-9D67-BBA75C19B35D}" v="5" dt="2024-03-29T15:36:21.370"/>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724" autoAdjust="0"/>
    <p:restoredTop sz="96327" autoAdjust="0"/>
  </p:normalViewPr>
  <p:slideViewPr>
    <p:cSldViewPr snapToGrid="0">
      <p:cViewPr varScale="1">
        <p:scale>
          <a:sx n="103" d="100"/>
          <a:sy n="103" d="100"/>
        </p:scale>
        <p:origin x="1020" y="102"/>
      </p:cViewPr>
      <p:guideLst>
        <p:guide orient="horz" pos="2160"/>
        <p:guide pos="3840"/>
        <p:guide orient="horz" pos="720"/>
        <p:guide pos="528"/>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450786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1193443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op Bar">
    <p:spTree>
      <p:nvGrpSpPr>
        <p:cNvPr id="1" name=""/>
        <p:cNvGrpSpPr/>
        <p:nvPr/>
      </p:nvGrpSpPr>
      <p:grpSpPr>
        <a:xfrm>
          <a:off x="0" y="0"/>
          <a:ext cx="0" cy="0"/>
          <a:chOff x="0" y="0"/>
          <a:chExt cx="0" cy="0"/>
        </a:xfrm>
      </p:grpSpPr>
      <p:sp>
        <p:nvSpPr>
          <p:cNvPr id="5" name="Picture 3" descr="shutterstock_14178088.jpg"/>
          <p:cNvSpPr>
            <a:spLocks noChangeAspect="1"/>
          </p:cNvSpPr>
          <p:nvPr userDrawn="1"/>
        </p:nvSpPr>
        <p:spPr bwMode="auto">
          <a:xfrm>
            <a:off x="0" y="1"/>
            <a:ext cx="12192000" cy="1262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89" dirty="0"/>
          </a:p>
        </p:txBody>
      </p:sp>
      <p:sp>
        <p:nvSpPr>
          <p:cNvPr id="8" name="Picture 4" descr="shutterstock_14178088.jpg"/>
          <p:cNvSpPr>
            <a:spLocks noChangeAspect="1"/>
          </p:cNvSpPr>
          <p:nvPr userDrawn="1"/>
        </p:nvSpPr>
        <p:spPr bwMode="auto">
          <a:xfrm flipH="1">
            <a:off x="0" y="0"/>
            <a:ext cx="12192000" cy="1168400"/>
          </a:xfrm>
          <a:prstGeom prst="rect">
            <a:avLst/>
          </a:prstGeom>
          <a:noFill/>
          <a:ln>
            <a:noFill/>
          </a:ln>
          <a:extLst>
            <a:ext uri="{909E8E84-426E-40dd-AFC4-6F175D3DCCD1}">
              <a14:hiddenFill xmlns="" xmlns:a14="http://schemas.microsoft.com/office/drawing/2010/main">
                <a:solidFill>
                  <a:srgbClr val="FFFFFF">
                    <a:alpha val="28000"/>
                  </a:srgbClr>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2489" dirty="0"/>
          </a:p>
        </p:txBody>
      </p:sp>
      <p:sp>
        <p:nvSpPr>
          <p:cNvPr id="7"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9" name="Picture 8">
            <a:extLst>
              <a:ext uri="{FF2B5EF4-FFF2-40B4-BE49-F238E27FC236}">
                <a16:creationId xmlns:a16="http://schemas.microsoft.com/office/drawing/2014/main" id="{219FDE5A-2312-D540-9CE5-B68B9BE37E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9107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a:p>
        </p:txBody>
      </p:sp>
      <p:sp>
        <p:nvSpPr>
          <p:cNvPr id="2" name="Title 1">
            <a:extLst>
              <a:ext uri="{FF2B5EF4-FFF2-40B4-BE49-F238E27FC236}">
                <a16:creationId xmlns:a16="http://schemas.microsoft.com/office/drawing/2014/main" id="{7C987AB7-4FEE-4D02-B838-18ECB2FB2DC5}"/>
              </a:ext>
            </a:extLst>
          </p:cNvPr>
          <p:cNvSpPr>
            <a:spLocks noGrp="1"/>
          </p:cNvSpPr>
          <p:nvPr>
            <p:ph type="title" hasCustomPrompt="1"/>
          </p:nvPr>
        </p:nvSpPr>
        <p:spPr/>
        <p:txBody>
          <a:bodyPr/>
          <a:lstStyle/>
          <a:p>
            <a:r>
              <a:rPr lang="en-US"/>
              <a:t>Slide title, 36pt</a:t>
            </a:r>
          </a:p>
        </p:txBody>
      </p:sp>
      <p:sp>
        <p:nvSpPr>
          <p:cNvPr id="7" name="Content 6">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503237" y="1737360"/>
            <a:ext cx="10972800" cy="4389120"/>
          </a:xfrm>
        </p:spPr>
        <p:txBody>
          <a:bodyPr/>
          <a:lstStyle>
            <a:lvl1pPr>
              <a:defRPr/>
            </a:lvl1p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837AF9A1-899B-49D3-9759-8B25894996B7}"/>
              </a:ext>
            </a:extLst>
          </p:cNvPr>
          <p:cNvSpPr>
            <a:spLocks noGrp="1"/>
          </p:cNvSpPr>
          <p:nvPr>
            <p:ph type="dt" sz="half" idx="14"/>
          </p:nvPr>
        </p:nvSpPr>
        <p:spPr/>
        <p:txBody>
          <a:bodyPr/>
          <a:lstStyle/>
          <a:p>
            <a:fld id="{44447170-F1AC-4F6F-97CD-3085A335B429}" type="datetimeFigureOut">
              <a:rPr lang="en-US" smtClean="0"/>
              <a:pPr/>
              <a:t>3/29/2024</a:t>
            </a:fld>
            <a:endParaRPr lang="en-US"/>
          </a:p>
        </p:txBody>
      </p:sp>
      <p:sp>
        <p:nvSpPr>
          <p:cNvPr id="4" name="Footer Placeholder 3">
            <a:extLst>
              <a:ext uri="{FF2B5EF4-FFF2-40B4-BE49-F238E27FC236}">
                <a16:creationId xmlns:a16="http://schemas.microsoft.com/office/drawing/2014/main" id="{009FA436-3389-47A5-99FA-D44C69900220}"/>
              </a:ext>
            </a:extLst>
          </p:cNvPr>
          <p:cNvSpPr>
            <a:spLocks noGrp="1"/>
          </p:cNvSpPr>
          <p:nvPr>
            <p:ph type="ftr" sz="quarter" idx="15"/>
          </p:nvPr>
        </p:nvSpPr>
        <p:spPr/>
        <p:txBody>
          <a:bodyPr/>
          <a:lstStyle/>
          <a:p>
            <a:endParaRPr lang="en-US"/>
          </a:p>
        </p:txBody>
      </p:sp>
    </p:spTree>
    <p:extLst>
      <p:ext uri="{BB962C8B-B14F-4D97-AF65-F5344CB8AC3E}">
        <p14:creationId xmlns:p14="http://schemas.microsoft.com/office/powerpoint/2010/main" val="3662699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57943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38324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026918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62687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814615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336995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13956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84673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4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133697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5857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22"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 id="2147483677" r:id="rId17"/>
    <p:sldLayoutId id="2147483678" r:id="rId18"/>
    <p:sldLayoutId id="2147483682" r:id="rId19"/>
    <p:sldLayoutId id="2147483683" r:id="rId20"/>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522478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144"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B61E3-CACF-9DB9-E96C-2E8334E41B8E}"/>
              </a:ext>
            </a:extLst>
          </p:cNvPr>
          <p:cNvSpPr>
            <a:spLocks noGrp="1"/>
          </p:cNvSpPr>
          <p:nvPr>
            <p:ph type="title"/>
          </p:nvPr>
        </p:nvSpPr>
        <p:spPr/>
        <p:txBody>
          <a:bodyPr/>
          <a:lstStyle/>
          <a:p>
            <a:r>
              <a:rPr lang="en-US" sz="4800" dirty="0"/>
              <a:t>VTE Prophylaxis in Patients at </a:t>
            </a:r>
            <a:br>
              <a:rPr lang="en-US" sz="4800" dirty="0"/>
            </a:br>
            <a:r>
              <a:rPr lang="en-US" sz="4800" dirty="0"/>
              <a:t>Risk for a Secondary VTE Event - Options?</a:t>
            </a:r>
            <a:endParaRPr lang="en-US"/>
          </a:p>
        </p:txBody>
      </p:sp>
      <p:sp>
        <p:nvSpPr>
          <p:cNvPr id="3" name="Text Placeholder 2">
            <a:extLst>
              <a:ext uri="{FF2B5EF4-FFF2-40B4-BE49-F238E27FC236}">
                <a16:creationId xmlns:a16="http://schemas.microsoft.com/office/drawing/2014/main" id="{39EA03EA-3340-194C-6A8F-C666B43393A5}"/>
              </a:ext>
            </a:extLst>
          </p:cNvPr>
          <p:cNvSpPr>
            <a:spLocks noGrp="1"/>
          </p:cNvSpPr>
          <p:nvPr>
            <p:ph type="body" idx="1"/>
          </p:nvPr>
        </p:nvSpPr>
        <p:spPr/>
        <p:txBody>
          <a:bodyPr>
            <a:noAutofit/>
          </a:bodyPr>
          <a:lstStyle/>
          <a:p>
            <a:pPr marL="0" indent="0">
              <a:buNone/>
            </a:pPr>
            <a:r>
              <a:rPr lang="en-US" sz="1400" dirty="0">
                <a:latin typeface="+mn-lt"/>
              </a:rPr>
              <a:t>Scott </a:t>
            </a:r>
            <a:r>
              <a:rPr lang="en-US" sz="1400" dirty="0" err="1">
                <a:latin typeface="+mn-lt"/>
              </a:rPr>
              <a:t>Kaatz</a:t>
            </a:r>
            <a:r>
              <a:rPr lang="en-US" sz="1400" dirty="0">
                <a:latin typeface="+mn-lt"/>
              </a:rPr>
              <a:t>, DO, MSc, FACP, SFHM</a:t>
            </a:r>
          </a:p>
          <a:p>
            <a:pPr marL="0" indent="0">
              <a:buNone/>
            </a:pPr>
            <a:r>
              <a:rPr lang="en-US" sz="1400" dirty="0">
                <a:latin typeface="+mn-lt"/>
              </a:rPr>
              <a:t>Clinical Professor of Medicine, Michigan State University College of Human Medicine</a:t>
            </a:r>
          </a:p>
          <a:p>
            <a:pPr marL="0" indent="0">
              <a:buNone/>
            </a:pPr>
            <a:r>
              <a:rPr lang="en-US" sz="1400" dirty="0">
                <a:latin typeface="+mn-lt"/>
              </a:rPr>
              <a:t>Clinical Professor of Medicine, Wayne State University School of Medicine</a:t>
            </a:r>
          </a:p>
          <a:p>
            <a:pPr marL="0" indent="0">
              <a:buNone/>
            </a:pPr>
            <a:r>
              <a:rPr lang="en-US" sz="1400" dirty="0">
                <a:latin typeface="+mn-lt"/>
              </a:rPr>
              <a:t>Medical Director for Professional Development and Research</a:t>
            </a:r>
          </a:p>
          <a:p>
            <a:pPr marL="0" indent="0">
              <a:buNone/>
            </a:pPr>
            <a:r>
              <a:rPr lang="en-US" sz="1400" dirty="0">
                <a:latin typeface="+mn-lt"/>
              </a:rPr>
              <a:t>Co-director, Anticoagulation Clinics</a:t>
            </a:r>
          </a:p>
          <a:p>
            <a:pPr marL="0" indent="0">
              <a:buNone/>
            </a:pPr>
            <a:r>
              <a:rPr lang="en-US" sz="1400" dirty="0">
                <a:latin typeface="+mn-lt"/>
              </a:rPr>
              <a:t>Henry Ford Hospital </a:t>
            </a:r>
          </a:p>
          <a:p>
            <a:pPr marL="0" indent="0">
              <a:buNone/>
            </a:pPr>
            <a:r>
              <a:rPr lang="en-US" sz="1400" dirty="0">
                <a:latin typeface="+mn-lt"/>
              </a:rPr>
              <a:t>Detroit, MI</a:t>
            </a:r>
          </a:p>
        </p:txBody>
      </p:sp>
    </p:spTree>
    <p:extLst>
      <p:ext uri="{BB962C8B-B14F-4D97-AF65-F5344CB8AC3E}">
        <p14:creationId xmlns:p14="http://schemas.microsoft.com/office/powerpoint/2010/main" val="157902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4317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MedEd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Primary Prevention, Initial Treatment &amp; Management of VTE, Secondary VTE Prevention Strategies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Discuss patient populations that are particularly susceptible to blood clot development, emphasizing the importance of risk assessment and stratification for the primary prevention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Illustrate how to implement evidence-based medicine, clinical guideline statements, and real-world clinical data in clinical practice to improve outcomes for primary prevention of VTE, initial treatment and management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112663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CF7B291-913E-AF1D-5282-5BCDF01BB3CA}"/>
              </a:ext>
            </a:extLst>
          </p:cNvPr>
          <p:cNvSpPr>
            <a:spLocks noGrp="1"/>
          </p:cNvSpPr>
          <p:nvPr>
            <p:ph idx="1"/>
          </p:nvPr>
        </p:nvSpPr>
        <p:spPr>
          <a:xfrm>
            <a:off x="838200" y="1285336"/>
            <a:ext cx="10515600" cy="4891627"/>
          </a:xfrm>
        </p:spPr>
        <p:txBody>
          <a:bodyPr>
            <a:noAutofit/>
          </a:bodyPr>
          <a:lstStyle/>
          <a:p>
            <a:pPr>
              <a:lnSpc>
                <a:spcPct val="120000"/>
              </a:lnSpc>
            </a:pPr>
            <a:r>
              <a:rPr lang="en-US" sz="1800" dirty="0">
                <a:latin typeface="+mn-lt"/>
              </a:rPr>
              <a:t>42-year-old male with pulmonary embolism several days after </a:t>
            </a:r>
            <a:r>
              <a:rPr lang="en-US" sz="1800" dirty="0">
                <a:solidFill>
                  <a:srgbClr val="0070C0"/>
                </a:solidFill>
                <a:latin typeface="+mn-lt"/>
              </a:rPr>
              <a:t>2-day hospitalization </a:t>
            </a:r>
            <a:r>
              <a:rPr lang="en-US" sz="1800" dirty="0">
                <a:latin typeface="+mn-lt"/>
              </a:rPr>
              <a:t>for pneumonia</a:t>
            </a:r>
          </a:p>
          <a:p>
            <a:pPr lvl="1">
              <a:lnSpc>
                <a:spcPct val="120000"/>
              </a:lnSpc>
            </a:pPr>
            <a:r>
              <a:rPr lang="en-US" sz="1600" dirty="0">
                <a:latin typeface="+mn-lt"/>
              </a:rPr>
              <a:t>Pneumonia not COVID </a:t>
            </a:r>
          </a:p>
          <a:p>
            <a:pPr lvl="1">
              <a:lnSpc>
                <a:spcPct val="120000"/>
              </a:lnSpc>
            </a:pPr>
            <a:r>
              <a:rPr lang="en-US" sz="1600" dirty="0">
                <a:latin typeface="+mn-lt"/>
              </a:rPr>
              <a:t>No ICU for pneumonia or PE</a:t>
            </a:r>
          </a:p>
          <a:p>
            <a:pPr>
              <a:lnSpc>
                <a:spcPct val="120000"/>
              </a:lnSpc>
            </a:pPr>
            <a:r>
              <a:rPr lang="en-US" sz="1800" dirty="0">
                <a:latin typeface="+mn-lt"/>
              </a:rPr>
              <a:t>Has been on full dose for </a:t>
            </a:r>
            <a:r>
              <a:rPr lang="en-US" sz="1800" dirty="0">
                <a:solidFill>
                  <a:srgbClr val="0070C0"/>
                </a:solidFill>
                <a:latin typeface="+mn-lt"/>
              </a:rPr>
              <a:t>6 months</a:t>
            </a:r>
          </a:p>
          <a:p>
            <a:pPr>
              <a:lnSpc>
                <a:spcPct val="120000"/>
              </a:lnSpc>
            </a:pPr>
            <a:r>
              <a:rPr lang="en-US" sz="1800" dirty="0">
                <a:latin typeface="+mn-lt"/>
              </a:rPr>
              <a:t>No signs of recurrent VTE, feels well, no shortness of breath, fully recovered</a:t>
            </a:r>
          </a:p>
          <a:p>
            <a:pPr>
              <a:lnSpc>
                <a:spcPct val="120000"/>
              </a:lnSpc>
            </a:pPr>
            <a:r>
              <a:rPr lang="en-US" sz="1800" dirty="0">
                <a:latin typeface="+mn-lt"/>
              </a:rPr>
              <a:t>No increased bleeding risk</a:t>
            </a:r>
          </a:p>
          <a:p>
            <a:pPr>
              <a:lnSpc>
                <a:spcPct val="120000"/>
              </a:lnSpc>
            </a:pPr>
            <a:r>
              <a:rPr lang="en-US" sz="1800" dirty="0">
                <a:latin typeface="+mn-lt"/>
              </a:rPr>
              <a:t>Shared decision-making decision to extended treatment</a:t>
            </a:r>
          </a:p>
          <a:p>
            <a:pPr marL="0" indent="0">
              <a:lnSpc>
                <a:spcPct val="120000"/>
              </a:lnSpc>
              <a:buNone/>
            </a:pPr>
            <a:r>
              <a:rPr lang="en-US" sz="1800" b="1" dirty="0">
                <a:latin typeface="+mn-lt"/>
              </a:rPr>
              <a:t>What would you do?</a:t>
            </a:r>
          </a:p>
          <a:p>
            <a:pPr marL="914400" lvl="1" indent="-457200">
              <a:lnSpc>
                <a:spcPct val="120000"/>
              </a:lnSpc>
              <a:buFont typeface="+mj-lt"/>
              <a:buAutoNum type="alphaUcPeriod"/>
            </a:pPr>
            <a:r>
              <a:rPr lang="en-US" sz="1600" dirty="0">
                <a:latin typeface="+mn-lt"/>
              </a:rPr>
              <a:t>Continue therapeutic dose DOAC</a:t>
            </a:r>
          </a:p>
          <a:p>
            <a:pPr marL="914400" lvl="1" indent="-457200">
              <a:lnSpc>
                <a:spcPct val="120000"/>
              </a:lnSpc>
              <a:buFont typeface="+mj-lt"/>
              <a:buAutoNum type="alphaUcPeriod"/>
            </a:pPr>
            <a:r>
              <a:rPr lang="en-US" sz="1600" dirty="0">
                <a:latin typeface="+mn-lt"/>
              </a:rPr>
              <a:t>Step down to lower dose DOAC (apixaban or rivaroxaban)</a:t>
            </a:r>
          </a:p>
          <a:p>
            <a:pPr marL="914400" lvl="1" indent="-457200">
              <a:lnSpc>
                <a:spcPct val="120000"/>
              </a:lnSpc>
              <a:buFont typeface="+mj-lt"/>
              <a:buAutoNum type="alphaUcPeriod"/>
            </a:pPr>
            <a:r>
              <a:rPr lang="en-US" sz="1600" dirty="0">
                <a:latin typeface="+mn-lt"/>
              </a:rPr>
              <a:t>Change to aspirin</a:t>
            </a:r>
          </a:p>
          <a:p>
            <a:pPr marL="914400" lvl="1" indent="-457200">
              <a:lnSpc>
                <a:spcPct val="120000"/>
              </a:lnSpc>
              <a:buFont typeface="+mj-lt"/>
              <a:buAutoNum type="alphaUcPeriod"/>
            </a:pPr>
            <a:r>
              <a:rPr lang="en-US" sz="1600" dirty="0">
                <a:latin typeface="+mn-lt"/>
              </a:rPr>
              <a:t>Change to warfarin</a:t>
            </a:r>
          </a:p>
        </p:txBody>
      </p:sp>
      <p:sp>
        <p:nvSpPr>
          <p:cNvPr id="3" name="Title 2">
            <a:extLst>
              <a:ext uri="{FF2B5EF4-FFF2-40B4-BE49-F238E27FC236}">
                <a16:creationId xmlns:a16="http://schemas.microsoft.com/office/drawing/2014/main" id="{0EC8624B-2F99-8E0D-AD98-0C5C3B802F43}"/>
              </a:ext>
            </a:extLst>
          </p:cNvPr>
          <p:cNvSpPr>
            <a:spLocks noGrp="1"/>
          </p:cNvSpPr>
          <p:nvPr>
            <p:ph type="title"/>
          </p:nvPr>
        </p:nvSpPr>
        <p:spPr>
          <a:xfrm>
            <a:off x="838200" y="-1"/>
            <a:ext cx="10515600" cy="1105949"/>
          </a:xfrm>
        </p:spPr>
        <p:txBody>
          <a:bodyPr/>
          <a:lstStyle/>
          <a:p>
            <a:r>
              <a:rPr lang="en-US" dirty="0"/>
              <a:t>Case</a:t>
            </a:r>
          </a:p>
        </p:txBody>
      </p:sp>
    </p:spTree>
    <p:extLst>
      <p:ext uri="{BB962C8B-B14F-4D97-AF65-F5344CB8AC3E}">
        <p14:creationId xmlns:p14="http://schemas.microsoft.com/office/powerpoint/2010/main" val="140896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E531B3-1C00-ABFE-28AE-316C08B369A9}"/>
              </a:ext>
            </a:extLst>
          </p:cNvPr>
          <p:cNvSpPr>
            <a:spLocks noGrp="1"/>
          </p:cNvSpPr>
          <p:nvPr>
            <p:ph type="title"/>
          </p:nvPr>
        </p:nvSpPr>
        <p:spPr>
          <a:xfrm>
            <a:off x="495300" y="0"/>
            <a:ext cx="10972800" cy="795528"/>
          </a:xfrm>
        </p:spPr>
        <p:txBody>
          <a:bodyPr/>
          <a:lstStyle/>
          <a:p>
            <a:pPr algn="ctr"/>
            <a:r>
              <a:rPr lang="en-US" dirty="0"/>
              <a:t>ACCP Guideline for Extended-Phase Therapy</a:t>
            </a:r>
          </a:p>
        </p:txBody>
      </p:sp>
      <p:sp>
        <p:nvSpPr>
          <p:cNvPr id="4" name="Content Placeholder 3">
            <a:extLst>
              <a:ext uri="{FF2B5EF4-FFF2-40B4-BE49-F238E27FC236}">
                <a16:creationId xmlns:a16="http://schemas.microsoft.com/office/drawing/2014/main" id="{2FE487D4-F5B6-7ECB-FBAF-B80D3B233ECE}"/>
              </a:ext>
            </a:extLst>
          </p:cNvPr>
          <p:cNvSpPr>
            <a:spLocks noGrp="1"/>
          </p:cNvSpPr>
          <p:nvPr>
            <p:ph sz="quarter" idx="13"/>
          </p:nvPr>
        </p:nvSpPr>
        <p:spPr>
          <a:xfrm>
            <a:off x="503237" y="1014984"/>
            <a:ext cx="10972800" cy="5028409"/>
          </a:xfrm>
        </p:spPr>
        <p:txBody>
          <a:bodyPr>
            <a:normAutofit fontScale="92500" lnSpcReduction="20000"/>
          </a:bodyPr>
          <a:lstStyle/>
          <a:p>
            <a:pPr>
              <a:lnSpc>
                <a:spcPct val="120000"/>
              </a:lnSpc>
            </a:pPr>
            <a:r>
              <a:rPr lang="en-US" sz="2400" dirty="0">
                <a:solidFill>
                  <a:schemeClr val="tx1"/>
                </a:solidFill>
                <a:latin typeface="+mn-lt"/>
              </a:rPr>
              <a:t>In patients </a:t>
            </a:r>
            <a:r>
              <a:rPr lang="en-US" sz="2400" dirty="0">
                <a:solidFill>
                  <a:srgbClr val="0070C0"/>
                </a:solidFill>
                <a:latin typeface="+mn-lt"/>
              </a:rPr>
              <a:t>offered extended-phase anticoagulation</a:t>
            </a:r>
            <a:r>
              <a:rPr lang="en-US" sz="2400" dirty="0">
                <a:solidFill>
                  <a:schemeClr val="tx1"/>
                </a:solidFill>
                <a:latin typeface="+mn-lt"/>
              </a:rPr>
              <a:t>, we </a:t>
            </a:r>
            <a:r>
              <a:rPr lang="en-US" sz="2400" i="1" dirty="0">
                <a:solidFill>
                  <a:schemeClr val="tx1"/>
                </a:solidFill>
                <a:latin typeface="+mn-lt"/>
              </a:rPr>
              <a:t>suggest</a:t>
            </a:r>
            <a:r>
              <a:rPr lang="en-US" sz="2400" dirty="0">
                <a:solidFill>
                  <a:schemeClr val="tx1"/>
                </a:solidFill>
                <a:latin typeface="+mn-lt"/>
              </a:rPr>
              <a:t> the use of </a:t>
            </a:r>
            <a:r>
              <a:rPr lang="en-US" sz="2400" dirty="0">
                <a:solidFill>
                  <a:schemeClr val="accent4">
                    <a:lumMod val="60000"/>
                    <a:lumOff val="40000"/>
                  </a:schemeClr>
                </a:solidFill>
                <a:latin typeface="+mn-lt"/>
              </a:rPr>
              <a:t>reduced-dose apixaban or rivaroxaban</a:t>
            </a:r>
            <a:r>
              <a:rPr lang="en-US" sz="2400" dirty="0">
                <a:solidFill>
                  <a:srgbClr val="00B050"/>
                </a:solidFill>
                <a:latin typeface="+mn-lt"/>
              </a:rPr>
              <a:t> </a:t>
            </a:r>
            <a:r>
              <a:rPr lang="en-US" sz="2400" dirty="0">
                <a:solidFill>
                  <a:schemeClr val="tx1"/>
                </a:solidFill>
                <a:latin typeface="+mn-lt"/>
              </a:rPr>
              <a:t>over full-dose apixaban or rivaroxaban</a:t>
            </a:r>
          </a:p>
          <a:p>
            <a:pPr lvl="1">
              <a:lnSpc>
                <a:spcPct val="120000"/>
              </a:lnSpc>
            </a:pPr>
            <a:r>
              <a:rPr lang="en-US" sz="2200" dirty="0">
                <a:solidFill>
                  <a:schemeClr val="tx1"/>
                </a:solidFill>
                <a:latin typeface="+mn-lt"/>
              </a:rPr>
              <a:t>Remark: Reduced dose refers to</a:t>
            </a:r>
          </a:p>
          <a:p>
            <a:pPr lvl="2">
              <a:lnSpc>
                <a:spcPct val="120000"/>
              </a:lnSpc>
            </a:pPr>
            <a:r>
              <a:rPr lang="en-US" sz="1800" dirty="0">
                <a:solidFill>
                  <a:schemeClr val="tx1"/>
                </a:solidFill>
                <a:latin typeface="+mn-lt"/>
              </a:rPr>
              <a:t>apixaban 2.5 mg twice </a:t>
            </a:r>
            <a:r>
              <a:rPr lang="en-US" sz="2000" dirty="0">
                <a:solidFill>
                  <a:schemeClr val="tx1"/>
                </a:solidFill>
                <a:latin typeface="+mn-lt"/>
              </a:rPr>
              <a:t>daily and</a:t>
            </a:r>
          </a:p>
          <a:p>
            <a:pPr lvl="2">
              <a:lnSpc>
                <a:spcPct val="120000"/>
              </a:lnSpc>
            </a:pPr>
            <a:r>
              <a:rPr lang="en-US" sz="2000" dirty="0">
                <a:solidFill>
                  <a:schemeClr val="tx1"/>
                </a:solidFill>
                <a:latin typeface="+mn-lt"/>
              </a:rPr>
              <a:t>rivaroxaban 10 mg once daily</a:t>
            </a:r>
            <a:endParaRPr lang="en-US" sz="2400" dirty="0">
              <a:latin typeface="+mn-lt"/>
            </a:endParaRPr>
          </a:p>
          <a:p>
            <a:pPr>
              <a:lnSpc>
                <a:spcPct val="120000"/>
              </a:lnSpc>
            </a:pPr>
            <a:r>
              <a:rPr lang="en-US" sz="2400" dirty="0">
                <a:latin typeface="+mn-lt"/>
              </a:rPr>
              <a:t>In patients offered </a:t>
            </a:r>
            <a:r>
              <a:rPr lang="en-US" sz="2400" dirty="0">
                <a:solidFill>
                  <a:srgbClr val="0070C0"/>
                </a:solidFill>
                <a:latin typeface="+mn-lt"/>
              </a:rPr>
              <a:t>extended-phase anticoagulation</a:t>
            </a:r>
            <a:r>
              <a:rPr lang="en-US" sz="2400" dirty="0">
                <a:latin typeface="+mn-lt"/>
              </a:rPr>
              <a:t>, we </a:t>
            </a:r>
            <a:r>
              <a:rPr lang="en-US" sz="2400" i="1" dirty="0">
                <a:latin typeface="+mn-lt"/>
              </a:rPr>
              <a:t>recommend</a:t>
            </a:r>
            <a:r>
              <a:rPr lang="en-US" sz="2400" dirty="0">
                <a:latin typeface="+mn-lt"/>
              </a:rPr>
              <a:t> </a:t>
            </a:r>
            <a:r>
              <a:rPr lang="en-US" sz="2400" dirty="0">
                <a:solidFill>
                  <a:schemeClr val="accent4">
                    <a:lumMod val="60000"/>
                    <a:lumOff val="40000"/>
                  </a:schemeClr>
                </a:solidFill>
                <a:latin typeface="+mn-lt"/>
              </a:rPr>
              <a:t>reduced-dose DOAC over aspirin or no therapy</a:t>
            </a:r>
            <a:r>
              <a:rPr lang="en-US" sz="2400" dirty="0">
                <a:solidFill>
                  <a:srgbClr val="00B050"/>
                </a:solidFill>
                <a:latin typeface="+mn-lt"/>
              </a:rPr>
              <a:t> </a:t>
            </a:r>
            <a:r>
              <a:rPr lang="en-US" sz="2400" dirty="0">
                <a:latin typeface="+mn-lt"/>
              </a:rPr>
              <a:t>and </a:t>
            </a:r>
            <a:r>
              <a:rPr lang="en-US" sz="2400" i="1" dirty="0">
                <a:latin typeface="+mn-lt"/>
              </a:rPr>
              <a:t>suggest</a:t>
            </a:r>
            <a:r>
              <a:rPr lang="en-US" sz="2400" dirty="0">
                <a:latin typeface="+mn-lt"/>
              </a:rPr>
              <a:t> </a:t>
            </a:r>
            <a:r>
              <a:rPr lang="en-US" sz="2400" dirty="0">
                <a:solidFill>
                  <a:schemeClr val="accent4">
                    <a:lumMod val="60000"/>
                    <a:lumOff val="40000"/>
                  </a:schemeClr>
                </a:solidFill>
                <a:latin typeface="+mn-lt"/>
              </a:rPr>
              <a:t>rivaroxaban over aspirin</a:t>
            </a:r>
            <a:endParaRPr lang="en-US" sz="2400" dirty="0">
              <a:solidFill>
                <a:srgbClr val="00B050"/>
              </a:solidFill>
              <a:latin typeface="+mn-lt"/>
            </a:endParaRPr>
          </a:p>
          <a:p>
            <a:pPr>
              <a:lnSpc>
                <a:spcPct val="120000"/>
              </a:lnSpc>
            </a:pPr>
            <a:r>
              <a:rPr lang="en-US" sz="2400" dirty="0">
                <a:latin typeface="+mn-lt"/>
              </a:rPr>
              <a:t>In patients with VTE diagnosed in the absence of transient risk factor (unprovoked VTE or provoked by a persistent risk factor) </a:t>
            </a:r>
            <a:r>
              <a:rPr lang="en-US" sz="2400" dirty="0">
                <a:solidFill>
                  <a:srgbClr val="0070C0"/>
                </a:solidFill>
                <a:latin typeface="+mn-lt"/>
              </a:rPr>
              <a:t>who cannot receive a DOAC</a:t>
            </a:r>
            <a:r>
              <a:rPr lang="en-US" sz="2400" dirty="0">
                <a:latin typeface="+mn-lt"/>
              </a:rPr>
              <a:t>, we </a:t>
            </a:r>
            <a:r>
              <a:rPr lang="en-US" sz="2400" i="1" dirty="0">
                <a:latin typeface="+mn-lt"/>
              </a:rPr>
              <a:t>suggest</a:t>
            </a:r>
            <a:r>
              <a:rPr lang="en-US" sz="2400" dirty="0">
                <a:latin typeface="+mn-lt"/>
              </a:rPr>
              <a:t> </a:t>
            </a:r>
            <a:r>
              <a:rPr lang="en-US" sz="2400" dirty="0">
                <a:solidFill>
                  <a:schemeClr val="accent4">
                    <a:lumMod val="60000"/>
                    <a:lumOff val="40000"/>
                  </a:schemeClr>
                </a:solidFill>
                <a:latin typeface="+mn-lt"/>
              </a:rPr>
              <a:t>offering extended-phase anticoagulation with a VKA</a:t>
            </a:r>
            <a:endParaRPr lang="en-US" sz="2400" dirty="0">
              <a:solidFill>
                <a:schemeClr val="tx1"/>
              </a:solidFill>
              <a:latin typeface="+mn-lt"/>
            </a:endParaRPr>
          </a:p>
          <a:p>
            <a:pPr>
              <a:lnSpc>
                <a:spcPct val="120000"/>
              </a:lnSpc>
            </a:pPr>
            <a:r>
              <a:rPr lang="en-US" sz="2400" dirty="0">
                <a:solidFill>
                  <a:schemeClr val="tx1"/>
                </a:solidFill>
                <a:latin typeface="+mn-lt"/>
              </a:rPr>
              <a:t>In patients with an </a:t>
            </a:r>
            <a:r>
              <a:rPr lang="en-US" sz="2400" dirty="0">
                <a:solidFill>
                  <a:srgbClr val="0070C0"/>
                </a:solidFill>
                <a:latin typeface="+mn-lt"/>
              </a:rPr>
              <a:t>unprovoked proximal DVT or PE who are stopping anticoagulant</a:t>
            </a:r>
            <a:r>
              <a:rPr lang="en-US" sz="2400" dirty="0">
                <a:solidFill>
                  <a:schemeClr val="tx1"/>
                </a:solidFill>
                <a:latin typeface="+mn-lt"/>
              </a:rPr>
              <a:t> therapy and do not have a contraindication to aspirin, we suggest </a:t>
            </a:r>
            <a:r>
              <a:rPr lang="en-US" sz="2400" dirty="0">
                <a:solidFill>
                  <a:schemeClr val="accent4">
                    <a:lumMod val="60000"/>
                    <a:lumOff val="40000"/>
                  </a:schemeClr>
                </a:solidFill>
                <a:latin typeface="+mn-lt"/>
              </a:rPr>
              <a:t>aspirin over no aspirin </a:t>
            </a:r>
            <a:r>
              <a:rPr lang="en-US" sz="2400" dirty="0">
                <a:solidFill>
                  <a:schemeClr val="tx1"/>
                </a:solidFill>
                <a:latin typeface="+mn-lt"/>
              </a:rPr>
              <a:t>to prevent recurrent VTE</a:t>
            </a:r>
          </a:p>
        </p:txBody>
      </p:sp>
      <p:sp>
        <p:nvSpPr>
          <p:cNvPr id="6" name="Footer Placeholder 5">
            <a:extLst>
              <a:ext uri="{FF2B5EF4-FFF2-40B4-BE49-F238E27FC236}">
                <a16:creationId xmlns:a16="http://schemas.microsoft.com/office/drawing/2014/main" id="{BF01D3F3-BA8B-AA0F-DCD0-85B0C6698BFD}"/>
              </a:ext>
            </a:extLst>
          </p:cNvPr>
          <p:cNvSpPr>
            <a:spLocks noGrp="1"/>
          </p:cNvSpPr>
          <p:nvPr>
            <p:ph type="ftr" sz="quarter" idx="15"/>
          </p:nvPr>
        </p:nvSpPr>
        <p:spPr/>
        <p:txBody>
          <a:bodyPr/>
          <a:lstStyle/>
          <a:p>
            <a:r>
              <a:rPr lang="en-US"/>
              <a:t>Stevens SM, et al. </a:t>
            </a:r>
            <a:r>
              <a:rPr lang="en-US" i="1"/>
              <a:t>Chest</a:t>
            </a:r>
            <a:r>
              <a:rPr lang="en-US"/>
              <a:t>. 2021;160(6):e545-e608. </a:t>
            </a:r>
          </a:p>
        </p:txBody>
      </p:sp>
    </p:spTree>
    <p:extLst>
      <p:ext uri="{BB962C8B-B14F-4D97-AF65-F5344CB8AC3E}">
        <p14:creationId xmlns:p14="http://schemas.microsoft.com/office/powerpoint/2010/main" val="377420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E531B3-1C00-ABFE-28AE-316C08B369A9}"/>
              </a:ext>
            </a:extLst>
          </p:cNvPr>
          <p:cNvSpPr>
            <a:spLocks noGrp="1"/>
          </p:cNvSpPr>
          <p:nvPr>
            <p:ph type="title"/>
          </p:nvPr>
        </p:nvSpPr>
        <p:spPr>
          <a:xfrm>
            <a:off x="838200" y="-1"/>
            <a:ext cx="10515600" cy="1105949"/>
          </a:xfrm>
        </p:spPr>
        <p:txBody>
          <a:bodyPr>
            <a:normAutofit fontScale="90000"/>
          </a:bodyPr>
          <a:lstStyle/>
          <a:p>
            <a:r>
              <a:rPr lang="en-US" dirty="0"/>
              <a:t>ACCP Evidence Table for Secondary Prevention</a:t>
            </a:r>
            <a:br>
              <a:rPr lang="en-US" dirty="0"/>
            </a:br>
            <a:r>
              <a:rPr lang="en-US" dirty="0"/>
              <a:t>Lower Dose Versus Standard Dose DOAC</a:t>
            </a:r>
          </a:p>
        </p:txBody>
      </p:sp>
      <p:sp>
        <p:nvSpPr>
          <p:cNvPr id="5" name="Footer Placeholder 4">
            <a:extLst>
              <a:ext uri="{FF2B5EF4-FFF2-40B4-BE49-F238E27FC236}">
                <a16:creationId xmlns:a16="http://schemas.microsoft.com/office/drawing/2014/main" id="{6BF76B21-7B67-8937-0934-7147E6F835D3}"/>
              </a:ext>
            </a:extLst>
          </p:cNvPr>
          <p:cNvSpPr>
            <a:spLocks noGrp="1"/>
          </p:cNvSpPr>
          <p:nvPr>
            <p:ph type="ftr" sz="quarter" idx="3"/>
          </p:nvPr>
        </p:nvSpPr>
        <p:spPr>
          <a:xfrm>
            <a:off x="838200" y="6356350"/>
            <a:ext cx="10515600" cy="365125"/>
          </a:xfrm>
        </p:spPr>
        <p:txBody>
          <a:bodyPr/>
          <a:lstStyle/>
          <a:p>
            <a:pPr lvl="0"/>
            <a:r>
              <a:rPr lang="en-US" noProof="0" dirty="0"/>
              <a:t>Stevens SM, et al. </a:t>
            </a:r>
            <a:r>
              <a:rPr lang="en-US" i="1" noProof="0" dirty="0"/>
              <a:t>Chest</a:t>
            </a:r>
            <a:r>
              <a:rPr lang="en-US" noProof="0" dirty="0"/>
              <a:t>. 2021 Dec;160(6):e545-e608..</a:t>
            </a:r>
          </a:p>
          <a:p>
            <a:pPr lvl="0"/>
            <a:endParaRPr lang="en-US" noProof="0" dirty="0"/>
          </a:p>
        </p:txBody>
      </p:sp>
      <p:sp>
        <p:nvSpPr>
          <p:cNvPr id="4" name="Content Placeholder 3">
            <a:extLst>
              <a:ext uri="{FF2B5EF4-FFF2-40B4-BE49-F238E27FC236}">
                <a16:creationId xmlns:a16="http://schemas.microsoft.com/office/drawing/2014/main" id="{2FE487D4-F5B6-7ECB-FBAF-B80D3B233ECE}"/>
              </a:ext>
            </a:extLst>
          </p:cNvPr>
          <p:cNvSpPr>
            <a:spLocks noGrp="1"/>
          </p:cNvSpPr>
          <p:nvPr>
            <p:ph sz="quarter" idx="4294967295"/>
          </p:nvPr>
        </p:nvSpPr>
        <p:spPr>
          <a:xfrm>
            <a:off x="692150" y="4845050"/>
            <a:ext cx="10807700" cy="1198563"/>
          </a:xfrm>
        </p:spPr>
        <p:txBody>
          <a:bodyPr>
            <a:normAutofit lnSpcReduction="10000"/>
          </a:bodyPr>
          <a:lstStyle/>
          <a:p>
            <a:r>
              <a:rPr lang="en-US" sz="2400" dirty="0">
                <a:solidFill>
                  <a:schemeClr val="tx1"/>
                </a:solidFill>
                <a:latin typeface="+mn-lt"/>
              </a:rPr>
              <a:t>Versus placebo or ASA</a:t>
            </a:r>
          </a:p>
          <a:p>
            <a:pPr lvl="1"/>
            <a:r>
              <a:rPr lang="en-US" sz="2200" dirty="0">
                <a:solidFill>
                  <a:schemeClr val="tx1"/>
                </a:solidFill>
                <a:latin typeface="+mn-lt"/>
              </a:rPr>
              <a:t>4.6% (3.4% – 5.4%) fewer recurrent symptomatic VTE</a:t>
            </a:r>
          </a:p>
          <a:p>
            <a:pPr lvl="1"/>
            <a:r>
              <a:rPr lang="en-US" sz="2200" dirty="0">
                <a:solidFill>
                  <a:schemeClr val="tx1"/>
                </a:solidFill>
                <a:latin typeface="+mn-lt"/>
              </a:rPr>
              <a:t>0.4% more (0.4% fewer to 1.8% more) major or clinically non-major bleeding</a:t>
            </a:r>
          </a:p>
        </p:txBody>
      </p:sp>
      <p:pic>
        <p:nvPicPr>
          <p:cNvPr id="8" name="Picture 7">
            <a:extLst>
              <a:ext uri="{FF2B5EF4-FFF2-40B4-BE49-F238E27FC236}">
                <a16:creationId xmlns:a16="http://schemas.microsoft.com/office/drawing/2014/main" id="{BFB6A580-7BDE-1AAD-1D40-D2D8465648FC}"/>
              </a:ext>
            </a:extLst>
          </p:cNvPr>
          <p:cNvPicPr>
            <a:picLocks noChangeAspect="1"/>
          </p:cNvPicPr>
          <p:nvPr/>
        </p:nvPicPr>
        <p:blipFill>
          <a:blip r:embed="rId2"/>
          <a:stretch>
            <a:fillRect/>
          </a:stretch>
        </p:blipFill>
        <p:spPr>
          <a:xfrm>
            <a:off x="609600" y="1636975"/>
            <a:ext cx="10972800" cy="3078084"/>
          </a:xfrm>
          <a:prstGeom prst="rect">
            <a:avLst/>
          </a:prstGeom>
        </p:spPr>
      </p:pic>
    </p:spTree>
    <p:extLst>
      <p:ext uri="{BB962C8B-B14F-4D97-AF65-F5344CB8AC3E}">
        <p14:creationId xmlns:p14="http://schemas.microsoft.com/office/powerpoint/2010/main" val="343045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7FE9A55-96E1-402B-D44D-E0E8ED5BD68A}"/>
              </a:ext>
            </a:extLst>
          </p:cNvPr>
          <p:cNvSpPr>
            <a:spLocks noGrp="1"/>
          </p:cNvSpPr>
          <p:nvPr>
            <p:ph idx="1"/>
          </p:nvPr>
        </p:nvSpPr>
        <p:spPr/>
        <p:txBody>
          <a:bodyPr>
            <a:normAutofit fontScale="77500" lnSpcReduction="20000"/>
          </a:bodyPr>
          <a:lstStyle/>
          <a:p>
            <a:pPr>
              <a:lnSpc>
                <a:spcPct val="120000"/>
              </a:lnSpc>
            </a:pPr>
            <a:r>
              <a:rPr lang="en-US" dirty="0">
                <a:latin typeface="+mn-lt"/>
              </a:rPr>
              <a:t>For patients with DVT and/or PE who have completed primary treatment and will </a:t>
            </a:r>
            <a:r>
              <a:rPr lang="en-US" dirty="0">
                <a:solidFill>
                  <a:srgbClr val="0070C0"/>
                </a:solidFill>
                <a:latin typeface="+mn-lt"/>
              </a:rPr>
              <a:t>continue with a DOAC </a:t>
            </a:r>
            <a:r>
              <a:rPr lang="en-US" dirty="0">
                <a:latin typeface="+mn-lt"/>
              </a:rPr>
              <a:t>for secondary prevention, the ASH guideline panel suggests using </a:t>
            </a:r>
            <a:r>
              <a:rPr lang="en-US" dirty="0">
                <a:solidFill>
                  <a:schemeClr val="accent4">
                    <a:lumMod val="60000"/>
                    <a:lumOff val="40000"/>
                  </a:schemeClr>
                </a:solidFill>
                <a:latin typeface="+mn-lt"/>
              </a:rPr>
              <a:t>standard dose DOAC or lower-dose DOAC</a:t>
            </a:r>
          </a:p>
          <a:p>
            <a:pPr lvl="1">
              <a:lnSpc>
                <a:spcPct val="120000"/>
              </a:lnSpc>
            </a:pPr>
            <a:r>
              <a:rPr lang="en-US" dirty="0">
                <a:latin typeface="+mn-lt"/>
              </a:rPr>
              <a:t>Remarks: Lower-dose DOAC regimens that may be considered for patients who have completed primary treatment and will continue with a DOAC include</a:t>
            </a:r>
          </a:p>
          <a:p>
            <a:pPr lvl="2">
              <a:lnSpc>
                <a:spcPct val="120000"/>
              </a:lnSpc>
            </a:pPr>
            <a:r>
              <a:rPr lang="en-US" dirty="0">
                <a:latin typeface="+mn-lt"/>
              </a:rPr>
              <a:t>rivaroxaban, 10 mg daily, or</a:t>
            </a:r>
          </a:p>
          <a:p>
            <a:pPr lvl="2">
              <a:lnSpc>
                <a:spcPct val="120000"/>
              </a:lnSpc>
            </a:pPr>
            <a:r>
              <a:rPr lang="en-US" dirty="0">
                <a:latin typeface="+mn-lt"/>
              </a:rPr>
              <a:t>apixaban, 2.5 mg twice daily</a:t>
            </a:r>
            <a:endParaRPr lang="en-US" dirty="0">
              <a:solidFill>
                <a:srgbClr val="00B050"/>
              </a:solidFill>
              <a:latin typeface="+mn-lt"/>
            </a:endParaRPr>
          </a:p>
          <a:p>
            <a:pPr>
              <a:lnSpc>
                <a:spcPct val="120000"/>
              </a:lnSpc>
            </a:pPr>
            <a:r>
              <a:rPr lang="en-US" dirty="0">
                <a:latin typeface="+mn-lt"/>
              </a:rPr>
              <a:t>For patients with DVT and/or PE who have completed primary treatment and will </a:t>
            </a:r>
            <a:r>
              <a:rPr lang="en-US" dirty="0">
                <a:solidFill>
                  <a:srgbClr val="0070C0"/>
                </a:solidFill>
                <a:latin typeface="+mn-lt"/>
              </a:rPr>
              <a:t>continue to receive secondary prevention</a:t>
            </a:r>
            <a:r>
              <a:rPr lang="en-US" dirty="0">
                <a:latin typeface="+mn-lt"/>
              </a:rPr>
              <a:t>, the ASH guideline panel </a:t>
            </a:r>
            <a:r>
              <a:rPr lang="en-US" i="1" dirty="0">
                <a:latin typeface="+mn-lt"/>
              </a:rPr>
              <a:t>suggests</a:t>
            </a:r>
            <a:r>
              <a:rPr lang="en-US" dirty="0">
                <a:latin typeface="+mn-lt"/>
              </a:rPr>
              <a:t> using </a:t>
            </a:r>
            <a:r>
              <a:rPr lang="en-US" dirty="0">
                <a:solidFill>
                  <a:schemeClr val="accent4">
                    <a:lumMod val="60000"/>
                    <a:lumOff val="40000"/>
                  </a:schemeClr>
                </a:solidFill>
                <a:latin typeface="+mn-lt"/>
              </a:rPr>
              <a:t>anticoagulation over ASA</a:t>
            </a:r>
          </a:p>
          <a:p>
            <a:pPr>
              <a:lnSpc>
                <a:spcPct val="120000"/>
              </a:lnSpc>
            </a:pPr>
            <a:r>
              <a:rPr lang="en-US" dirty="0">
                <a:latin typeface="+mn-lt"/>
              </a:rPr>
              <a:t>For patients with DVT and/or PE who have completed primary treatment and will </a:t>
            </a:r>
            <a:r>
              <a:rPr lang="en-US" dirty="0">
                <a:solidFill>
                  <a:srgbClr val="0070C0"/>
                </a:solidFill>
                <a:latin typeface="+mn-lt"/>
              </a:rPr>
              <a:t>continue VKA therapy as secondary prevention</a:t>
            </a:r>
            <a:r>
              <a:rPr lang="en-US" dirty="0">
                <a:latin typeface="+mn-lt"/>
              </a:rPr>
              <a:t>, the ASH guideline panel recommends using an </a:t>
            </a:r>
            <a:r>
              <a:rPr lang="en-US" dirty="0">
                <a:solidFill>
                  <a:schemeClr val="accent4">
                    <a:lumMod val="60000"/>
                    <a:lumOff val="40000"/>
                  </a:schemeClr>
                </a:solidFill>
                <a:latin typeface="+mn-lt"/>
              </a:rPr>
              <a:t>INR range of 2.0 to 3.0 over a lower INR range</a:t>
            </a:r>
          </a:p>
          <a:p>
            <a:pPr>
              <a:lnSpc>
                <a:spcPct val="120000"/>
              </a:lnSpc>
            </a:pPr>
            <a:endParaRPr lang="en-US" dirty="0">
              <a:latin typeface="+mn-lt"/>
            </a:endParaRPr>
          </a:p>
          <a:p>
            <a:pPr>
              <a:lnSpc>
                <a:spcPct val="120000"/>
              </a:lnSpc>
            </a:pPr>
            <a:endParaRPr lang="en-US" dirty="0">
              <a:latin typeface="+mn-lt"/>
            </a:endParaRPr>
          </a:p>
        </p:txBody>
      </p:sp>
      <p:sp>
        <p:nvSpPr>
          <p:cNvPr id="3" name="Title 2">
            <a:extLst>
              <a:ext uri="{FF2B5EF4-FFF2-40B4-BE49-F238E27FC236}">
                <a16:creationId xmlns:a16="http://schemas.microsoft.com/office/drawing/2014/main" id="{74C25599-200A-1D16-F4DD-73ADF2A10237}"/>
              </a:ext>
            </a:extLst>
          </p:cNvPr>
          <p:cNvSpPr>
            <a:spLocks noGrp="1"/>
          </p:cNvSpPr>
          <p:nvPr>
            <p:ph type="title"/>
          </p:nvPr>
        </p:nvSpPr>
        <p:spPr/>
        <p:txBody>
          <a:bodyPr/>
          <a:lstStyle/>
          <a:p>
            <a:r>
              <a:rPr lang="en-US" dirty="0"/>
              <a:t>ASH Guideline for Extended-Phase Therapy</a:t>
            </a:r>
          </a:p>
        </p:txBody>
      </p:sp>
      <p:sp>
        <p:nvSpPr>
          <p:cNvPr id="9" name="Footer Placeholder 8">
            <a:extLst>
              <a:ext uri="{FF2B5EF4-FFF2-40B4-BE49-F238E27FC236}">
                <a16:creationId xmlns:a16="http://schemas.microsoft.com/office/drawing/2014/main" id="{D04870F3-7603-819A-5E12-8E4D7481D52B}"/>
              </a:ext>
            </a:extLst>
          </p:cNvPr>
          <p:cNvSpPr>
            <a:spLocks noGrp="1"/>
          </p:cNvSpPr>
          <p:nvPr>
            <p:ph type="ftr" sz="quarter" idx="3"/>
          </p:nvPr>
        </p:nvSpPr>
        <p:spPr/>
        <p:txBody>
          <a:bodyPr/>
          <a:lstStyle/>
          <a:p>
            <a:r>
              <a:rPr lang="en-US" dirty="0"/>
              <a:t>Ortel TL, et al. </a:t>
            </a:r>
            <a:r>
              <a:rPr lang="en-US" i="1" dirty="0"/>
              <a:t>Blood Adv</a:t>
            </a:r>
            <a:r>
              <a:rPr lang="en-US" dirty="0"/>
              <a:t>. 2020;4(19):4693-4738.</a:t>
            </a:r>
          </a:p>
        </p:txBody>
      </p:sp>
    </p:spTree>
    <p:extLst>
      <p:ext uri="{BB962C8B-B14F-4D97-AF65-F5344CB8AC3E}">
        <p14:creationId xmlns:p14="http://schemas.microsoft.com/office/powerpoint/2010/main" val="3204435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F0F471-B543-A636-C845-0762D6FDEDA5}"/>
              </a:ext>
            </a:extLst>
          </p:cNvPr>
          <p:cNvSpPr>
            <a:spLocks noGrp="1"/>
          </p:cNvSpPr>
          <p:nvPr>
            <p:ph type="title"/>
          </p:nvPr>
        </p:nvSpPr>
        <p:spPr>
          <a:xfrm>
            <a:off x="838200" y="-1"/>
            <a:ext cx="10515600" cy="1105949"/>
          </a:xfrm>
        </p:spPr>
        <p:txBody>
          <a:bodyPr>
            <a:normAutofit/>
          </a:bodyPr>
          <a:lstStyle/>
          <a:p>
            <a:r>
              <a:rPr lang="en-US" dirty="0"/>
              <a:t>ASH Evidence Table for Secondary Prevention</a:t>
            </a:r>
            <a:br>
              <a:rPr lang="en-US" dirty="0"/>
            </a:br>
            <a:r>
              <a:rPr lang="en-US" dirty="0"/>
              <a:t>Lower Dose Versus Standard Dose DOAC</a:t>
            </a:r>
          </a:p>
        </p:txBody>
      </p:sp>
      <p:sp>
        <p:nvSpPr>
          <p:cNvPr id="4" name="Content Placeholder 3">
            <a:extLst>
              <a:ext uri="{FF2B5EF4-FFF2-40B4-BE49-F238E27FC236}">
                <a16:creationId xmlns:a16="http://schemas.microsoft.com/office/drawing/2014/main" id="{976ACBAA-4E05-C03B-78E3-EBF6F30DDABC}"/>
              </a:ext>
            </a:extLst>
          </p:cNvPr>
          <p:cNvSpPr>
            <a:spLocks noGrp="1"/>
          </p:cNvSpPr>
          <p:nvPr>
            <p:ph sz="quarter" idx="4294967295"/>
          </p:nvPr>
        </p:nvSpPr>
        <p:spPr>
          <a:xfrm>
            <a:off x="8313992" y="1358590"/>
            <a:ext cx="3847604" cy="4886325"/>
          </a:xfrm>
        </p:spPr>
        <p:txBody>
          <a:bodyPr>
            <a:normAutofit fontScale="85000" lnSpcReduction="20000"/>
          </a:bodyPr>
          <a:lstStyle/>
          <a:p>
            <a:pPr marL="0" indent="0" algn="ctr">
              <a:buNone/>
            </a:pPr>
            <a:r>
              <a:rPr lang="en-US" dirty="0"/>
              <a:t>Reduced dose compared to standard dose</a:t>
            </a:r>
          </a:p>
          <a:p>
            <a:r>
              <a:rPr lang="en-US" dirty="0"/>
              <a:t>Mortality</a:t>
            </a:r>
          </a:p>
          <a:p>
            <a:pPr lvl="1"/>
            <a:r>
              <a:rPr lang="en-US" dirty="0"/>
              <a:t>0.2% fewer (0.6% fewer to 2.2% more)</a:t>
            </a:r>
          </a:p>
          <a:p>
            <a:r>
              <a:rPr lang="en-US" dirty="0"/>
              <a:t>Non-fatal PE</a:t>
            </a:r>
          </a:p>
          <a:p>
            <a:pPr lvl="1"/>
            <a:r>
              <a:rPr lang="en-US" dirty="0"/>
              <a:t>0.1% more (0.2% fewer to 1.0% more)</a:t>
            </a:r>
          </a:p>
          <a:p>
            <a:r>
              <a:rPr lang="en-US" dirty="0"/>
              <a:t>All DVT</a:t>
            </a:r>
          </a:p>
          <a:p>
            <a:pPr lvl="1"/>
            <a:r>
              <a:rPr lang="en-US" dirty="0"/>
              <a:t>0.2% fewer (0.6% fewer to 0.5% more)</a:t>
            </a:r>
          </a:p>
          <a:p>
            <a:r>
              <a:rPr lang="en-US" dirty="0"/>
              <a:t>Major bleeding</a:t>
            </a:r>
          </a:p>
          <a:p>
            <a:pPr lvl="1"/>
            <a:r>
              <a:rPr lang="en-US" dirty="0"/>
              <a:t>0% fewer (.02% fewer to 0.7% more)</a:t>
            </a:r>
          </a:p>
          <a:p>
            <a:pPr lvl="1"/>
            <a:endParaRPr lang="en-US" dirty="0"/>
          </a:p>
          <a:p>
            <a:endParaRPr lang="en-US" dirty="0"/>
          </a:p>
        </p:txBody>
      </p:sp>
      <p:pic>
        <p:nvPicPr>
          <p:cNvPr id="7" name="Picture 6">
            <a:extLst>
              <a:ext uri="{FF2B5EF4-FFF2-40B4-BE49-F238E27FC236}">
                <a16:creationId xmlns:a16="http://schemas.microsoft.com/office/drawing/2014/main" id="{37F281AF-4E2E-FFFC-29AE-C0A12A420FD8}"/>
              </a:ext>
            </a:extLst>
          </p:cNvPr>
          <p:cNvPicPr>
            <a:picLocks noChangeAspect="1"/>
          </p:cNvPicPr>
          <p:nvPr/>
        </p:nvPicPr>
        <p:blipFill>
          <a:blip r:embed="rId2"/>
          <a:stretch>
            <a:fillRect/>
          </a:stretch>
        </p:blipFill>
        <p:spPr>
          <a:xfrm>
            <a:off x="838200" y="1012887"/>
            <a:ext cx="7335734" cy="5494792"/>
          </a:xfrm>
          <a:prstGeom prst="rect">
            <a:avLst/>
          </a:prstGeom>
        </p:spPr>
      </p:pic>
      <p:sp>
        <p:nvSpPr>
          <p:cNvPr id="11" name="Footer Placeholder 10">
            <a:extLst>
              <a:ext uri="{FF2B5EF4-FFF2-40B4-BE49-F238E27FC236}">
                <a16:creationId xmlns:a16="http://schemas.microsoft.com/office/drawing/2014/main" id="{B9BEEB00-4E21-F240-F242-F318FE5EBCD8}"/>
              </a:ext>
            </a:extLst>
          </p:cNvPr>
          <p:cNvSpPr>
            <a:spLocks noGrp="1"/>
          </p:cNvSpPr>
          <p:nvPr>
            <p:ph type="ftr" sz="quarter" idx="3"/>
          </p:nvPr>
        </p:nvSpPr>
        <p:spPr/>
        <p:txBody>
          <a:bodyPr/>
          <a:lstStyle/>
          <a:p>
            <a:r>
              <a:rPr lang="en-US" dirty="0"/>
              <a:t>Ortel TL, et al. </a:t>
            </a:r>
            <a:r>
              <a:rPr lang="en-US" i="1" dirty="0"/>
              <a:t>Blood Adv</a:t>
            </a:r>
            <a:r>
              <a:rPr lang="en-US" dirty="0"/>
              <a:t>. 2020;4(19):4693-4738. </a:t>
            </a:r>
          </a:p>
        </p:txBody>
      </p:sp>
    </p:spTree>
    <p:extLst>
      <p:ext uri="{BB962C8B-B14F-4D97-AF65-F5344CB8AC3E}">
        <p14:creationId xmlns:p14="http://schemas.microsoft.com/office/powerpoint/2010/main" val="3669672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EE5D3C-CE31-49AE-8C2D-11E20DDCF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E407A7-98C0-441F-89F5-990F1A49A711}">
  <ds:schemaRefs>
    <ds:schemaRef ds:uri="http://purl.org/dc/terms/"/>
    <ds:schemaRef ds:uri="http://schemas.microsoft.com/office/2006/documentManagement/types"/>
    <ds:schemaRef ds:uri="f55e9ad1-4522-4e5b-8d2e-6f450f6d945f"/>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a9d8bbac-cce3-475c-b9fe-65ecbcec7edd"/>
    <ds:schemaRef ds:uri="http://schemas.microsoft.com/office/2006/metadata/properties"/>
  </ds:schemaRefs>
</ds:datastoreItem>
</file>

<file path=customXml/itemProps3.xml><?xml version="1.0" encoding="utf-8"?>
<ds:datastoreItem xmlns:ds="http://schemas.openxmlformats.org/officeDocument/2006/customXml" ds:itemID="{9FC5359B-EB2E-426C-B291-10EE47433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Theme3</Template>
  <TotalTime>807</TotalTime>
  <Words>962</Words>
  <Application>Microsoft Office PowerPoint</Application>
  <PresentationFormat>Widescreen</PresentationFormat>
  <Paragraphs>80</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DHOTG23</vt:lpstr>
      <vt:lpstr>Office Theme</vt:lpstr>
      <vt:lpstr>VTE Prophylaxis in Patients at  Risk for a Secondary VTE Event - Options?</vt:lpstr>
      <vt:lpstr>PowerPoint Presentation</vt:lpstr>
      <vt:lpstr>Disclaimer</vt:lpstr>
      <vt:lpstr>Case</vt:lpstr>
      <vt:lpstr>ACCP Guideline for Extended-Phase Therapy</vt:lpstr>
      <vt:lpstr>ACCP Evidence Table for Secondary Prevention Lower Dose Versus Standard Dose DOAC</vt:lpstr>
      <vt:lpstr>ASH Guideline for Extended-Phase Therapy</vt:lpstr>
      <vt:lpstr>ASH Evidence Table for Secondary Prevention Lower Dose Versus Standard Dose DOAC</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VTE Prophylaxis in Patients at  Risk for a Secondary VTE Event - Options?</dc:title>
  <dc:subject/>
  <dc:creator>MedEd On The Go</dc:creator>
  <cp:keywords/>
  <dc:description/>
  <cp:lastModifiedBy>Susan Diaz</cp:lastModifiedBy>
  <cp:revision>60</cp:revision>
  <dcterms:created xsi:type="dcterms:W3CDTF">2017-09-06T16:07:56Z</dcterms:created>
  <dcterms:modified xsi:type="dcterms:W3CDTF">2024-03-29T20:27:18Z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