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4"/>
    <p:sldMasterId id="2147483685" r:id="rId5"/>
  </p:sldMasterIdLst>
  <p:notesMasterIdLst>
    <p:notesMasterId r:id="rId18"/>
  </p:notesMasterIdLst>
  <p:sldIdLst>
    <p:sldId id="256" r:id="rId6"/>
    <p:sldId id="425" r:id="rId7"/>
    <p:sldId id="424" r:id="rId8"/>
    <p:sldId id="257" r:id="rId9"/>
    <p:sldId id="363" r:id="rId10"/>
    <p:sldId id="367" r:id="rId11"/>
    <p:sldId id="366" r:id="rId12"/>
    <p:sldId id="421" r:id="rId13"/>
    <p:sldId id="423" r:id="rId14"/>
    <p:sldId id="371" r:id="rId15"/>
    <p:sldId id="422" r:id="rId16"/>
    <p:sldId id="26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720" userDrawn="1">
          <p15:clr>
            <a:srgbClr val="A4A3A4"/>
          </p15:clr>
        </p15:guide>
        <p15:guide id="4" pos="52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pyropoulos, Alex" initials="SA" lastIdx="1" clrIdx="0">
    <p:extLst>
      <p:ext uri="{19B8F6BF-5375-455C-9EA6-DF929625EA0E}">
        <p15:presenceInfo xmlns:p15="http://schemas.microsoft.com/office/powerpoint/2012/main" userId="S::Aspyropoul@northwell.edu::0ae3c06c-5888-4953-a134-2354d84d3ab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1A31"/>
    <a:srgbClr val="DF1918"/>
    <a:srgbClr val="E68229"/>
    <a:srgbClr val="4D4E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75A922-FBF1-F541-9DD1-544BA9DC23E1}" v="4" dt="2024-03-29T15:35:55.585"/>
  </p1510:revLst>
</p1510:revInfo>
</file>

<file path=ppt/tableStyles.xml><?xml version="1.0" encoding="utf-8"?>
<a:tblStyleLst xmlns:a="http://schemas.openxmlformats.org/drawingml/2006/main" def="{5C22544A-7EE6-4342-B048-85BDC9FD1C3A}">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1724" autoAdjust="0"/>
    <p:restoredTop sz="96259" autoAdjust="0"/>
  </p:normalViewPr>
  <p:slideViewPr>
    <p:cSldViewPr snapToGrid="0">
      <p:cViewPr varScale="1">
        <p:scale>
          <a:sx n="103" d="100"/>
          <a:sy n="103" d="100"/>
        </p:scale>
        <p:origin x="1020" y="102"/>
      </p:cViewPr>
      <p:guideLst>
        <p:guide orient="horz" pos="2160"/>
        <p:guide pos="3840"/>
        <p:guide orient="horz" pos="720"/>
        <p:guide pos="528"/>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1A463A-09CC-43CF-A018-6FF5DE8B189F}" type="datetimeFigureOut">
              <a:rPr lang="en-US" smtClean="0"/>
              <a:t>3/29/2024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F9E5F7-0786-4CD1-8C66-FA90B52901B3}" type="slidenum">
              <a:rPr lang="en-US" smtClean="0"/>
              <a:t>‹#›</a:t>
            </a:fld>
            <a:endParaRPr lang="en-US"/>
          </a:p>
        </p:txBody>
      </p:sp>
    </p:spTree>
    <p:extLst>
      <p:ext uri="{BB962C8B-B14F-4D97-AF65-F5344CB8AC3E}">
        <p14:creationId xmlns:p14="http://schemas.microsoft.com/office/powerpoint/2010/main" val="2008594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F9E5F7-0786-4CD1-8C66-FA90B52901B3}" type="slidenum">
              <a:rPr lang="en-US" smtClean="0"/>
              <a:t>10</a:t>
            </a:fld>
            <a:endParaRPr lang="en-US"/>
          </a:p>
        </p:txBody>
      </p:sp>
    </p:spTree>
    <p:extLst>
      <p:ext uri="{BB962C8B-B14F-4D97-AF65-F5344CB8AC3E}">
        <p14:creationId xmlns:p14="http://schemas.microsoft.com/office/powerpoint/2010/main" val="1015257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b">
            <a:normAutofit/>
          </a:bodyPr>
          <a:lstStyle>
            <a:lvl1pPr>
              <a:defRPr sz="48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dirty="0"/>
          </a:p>
        </p:txBody>
      </p:sp>
      <p:pic>
        <p:nvPicPr>
          <p:cNvPr id="8" name="Picture 7">
            <a:extLst>
              <a:ext uri="{FF2B5EF4-FFF2-40B4-BE49-F238E27FC236}">
                <a16:creationId xmlns:a16="http://schemas.microsoft.com/office/drawing/2014/main" id="{3390C64D-9995-4CD5-AD94-B104F638C54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D547F72E-5064-4C5E-AB7F-BE55D321DE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cxnSp>
        <p:nvCxnSpPr>
          <p:cNvPr id="3" name="Straight Connector 2">
            <a:extLst>
              <a:ext uri="{FF2B5EF4-FFF2-40B4-BE49-F238E27FC236}">
                <a16:creationId xmlns:a16="http://schemas.microsoft.com/office/drawing/2014/main" id="{214C0679-30D2-9282-F9FF-71A7D4E912DD}"/>
              </a:ext>
            </a:extLst>
          </p:cNvPr>
          <p:cNvCxnSpPr/>
          <p:nvPr userDrawn="1"/>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AD39D127-A968-0CDD-9735-F86511AF029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5" name="Picture 4">
            <a:extLst>
              <a:ext uri="{FF2B5EF4-FFF2-40B4-BE49-F238E27FC236}">
                <a16:creationId xmlns:a16="http://schemas.microsoft.com/office/drawing/2014/main" id="{A4FA2214-E061-12E8-FAC9-5DDF61443AF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1410160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Footer Placeholder 4">
            <a:extLst>
              <a:ext uri="{FF2B5EF4-FFF2-40B4-BE49-F238E27FC236}">
                <a16:creationId xmlns:a16="http://schemas.microsoft.com/office/drawing/2014/main" id="{53A0B1A1-466A-4562-8ACB-1D04390A0324}"/>
              </a:ext>
            </a:extLst>
          </p:cNvPr>
          <p:cNvSpPr>
            <a:spLocks noGrp="1"/>
          </p:cNvSpPr>
          <p:nvPr>
            <p:ph type="ftr" sz="quarter" idx="3"/>
          </p:nvPr>
        </p:nvSpPr>
        <p:spPr>
          <a:xfrm>
            <a:off x="838199" y="6356350"/>
            <a:ext cx="9067801"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3185646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b">
            <a:normAutofit/>
          </a:bodyPr>
          <a:lstStyle>
            <a:lvl1pPr>
              <a:defRPr sz="4800">
                <a:solidFill>
                  <a:schemeClr val="accent1"/>
                </a:solidFill>
              </a:defRPr>
            </a:lvl1pPr>
          </a:lstStyle>
          <a:p>
            <a:r>
              <a:rPr lang="en-US" dirty="0"/>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userDrawn="1"/>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dirty="0"/>
          </a:p>
        </p:txBody>
      </p:sp>
      <p:pic>
        <p:nvPicPr>
          <p:cNvPr id="8" name="Picture 7">
            <a:extLst>
              <a:ext uri="{FF2B5EF4-FFF2-40B4-BE49-F238E27FC236}">
                <a16:creationId xmlns:a16="http://schemas.microsoft.com/office/drawing/2014/main" id="{3390C64D-9995-4CD5-AD94-B104F638C54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D547F72E-5064-4C5E-AB7F-BE55D321DEE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30701345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ctr">
            <a:normAutofit/>
          </a:bodyPr>
          <a:lstStyle>
            <a:lvl1pPr algn="ctr">
              <a:defRPr sz="4000">
                <a:solidFill>
                  <a:schemeClr val="accent1"/>
                </a:solidFill>
              </a:defRPr>
            </a:lvl1pPr>
          </a:lstStyle>
          <a:p>
            <a:r>
              <a:rPr lang="en-US" dirty="0"/>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lgn="ctr">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userDrawn="1"/>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dirty="0"/>
          </a:p>
        </p:txBody>
      </p:sp>
      <p:pic>
        <p:nvPicPr>
          <p:cNvPr id="7" name="Picture 6">
            <a:extLst>
              <a:ext uri="{FF2B5EF4-FFF2-40B4-BE49-F238E27FC236}">
                <a16:creationId xmlns:a16="http://schemas.microsoft.com/office/drawing/2014/main" id="{1FF9F2CB-EA79-4C5E-9229-EA26FA6FBE2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35EC796F-F356-478A-891A-18D91809F85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2011025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ABB2845A-FE0D-4248-9631-7DC48D0A2919}"/>
              </a:ext>
            </a:extLst>
          </p:cNvPr>
          <p:cNvSpPr>
            <a:spLocks noGrp="1"/>
          </p:cNvSpPr>
          <p:nvPr>
            <p:ph idx="1"/>
          </p:nvPr>
        </p:nvSpPr>
        <p:spPr>
          <a:xfrm>
            <a:off x="838200" y="1285336"/>
            <a:ext cx="10515600" cy="489162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Placeholder 1">
            <a:extLst>
              <a:ext uri="{FF2B5EF4-FFF2-40B4-BE49-F238E27FC236}">
                <a16:creationId xmlns:a16="http://schemas.microsoft.com/office/drawing/2014/main" id="{78B0C919-FF28-42EE-A4DF-11CA0D523EAD}"/>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dirty="0"/>
              <a:t>Click to edit Master title style</a:t>
            </a:r>
          </a:p>
        </p:txBody>
      </p:sp>
      <p:sp>
        <p:nvSpPr>
          <p:cNvPr id="5" name="Footer Placeholder 4">
            <a:extLst>
              <a:ext uri="{FF2B5EF4-FFF2-40B4-BE49-F238E27FC236}">
                <a16:creationId xmlns:a16="http://schemas.microsoft.com/office/drawing/2014/main" id="{25AFDC72-9DA5-4DD9-88B4-F37DFF4DB492}"/>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16345217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838200" y="1285335"/>
            <a:ext cx="5181600" cy="489162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6172200" y="1285335"/>
            <a:ext cx="5181600" cy="489162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Placeholder 1">
            <a:extLst>
              <a:ext uri="{FF2B5EF4-FFF2-40B4-BE49-F238E27FC236}">
                <a16:creationId xmlns:a16="http://schemas.microsoft.com/office/drawing/2014/main" id="{A0B7BC85-F755-4A96-AA38-4AA14AE96193}"/>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dirty="0"/>
              <a:t>Click to edit Master title style</a:t>
            </a:r>
          </a:p>
        </p:txBody>
      </p:sp>
      <p:sp>
        <p:nvSpPr>
          <p:cNvPr id="5" name="Footer Placeholder 4">
            <a:extLst>
              <a:ext uri="{FF2B5EF4-FFF2-40B4-BE49-F238E27FC236}">
                <a16:creationId xmlns:a16="http://schemas.microsoft.com/office/drawing/2014/main" id="{D9C0F7D2-D936-4BA8-B82F-8A02FEEA9309}"/>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35703485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839788" y="1285337"/>
            <a:ext cx="5157787"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839788" y="1871932"/>
            <a:ext cx="5157787" cy="431773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6172200" y="1285336"/>
            <a:ext cx="5183188"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6172200" y="1871932"/>
            <a:ext cx="5183188" cy="431773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dirty="0"/>
              <a:t>Click to edit Master title style</a:t>
            </a:r>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7475190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dirty="0"/>
              <a:t>Click to edit Master title style</a:t>
            </a:r>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dirty="0"/>
          </a:p>
        </p:txBody>
      </p:sp>
      <p:sp>
        <p:nvSpPr>
          <p:cNvPr id="10" name="Text Placeholder 2">
            <a:extLst>
              <a:ext uri="{FF2B5EF4-FFF2-40B4-BE49-F238E27FC236}">
                <a16:creationId xmlns:a16="http://schemas.microsoft.com/office/drawing/2014/main" id="{692CD1B3-C283-4C18-A693-4DACAD9CCFEB}"/>
              </a:ext>
            </a:extLst>
          </p:cNvPr>
          <p:cNvSpPr>
            <a:spLocks noGrp="1"/>
          </p:cNvSpPr>
          <p:nvPr>
            <p:ph idx="1"/>
          </p:nvPr>
        </p:nvSpPr>
        <p:spPr>
          <a:xfrm>
            <a:off x="838200" y="1285336"/>
            <a:ext cx="5257800" cy="489162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2">
            <a:extLst>
              <a:ext uri="{FF2B5EF4-FFF2-40B4-BE49-F238E27FC236}">
                <a16:creationId xmlns:a16="http://schemas.microsoft.com/office/drawing/2014/main" id="{2D4DDA58-530A-42D0-A3D9-A3B40B587272}"/>
              </a:ext>
            </a:extLst>
          </p:cNvPr>
          <p:cNvSpPr>
            <a:spLocks noGrp="1"/>
          </p:cNvSpPr>
          <p:nvPr>
            <p:ph type="pic" idx="11"/>
          </p:nvPr>
        </p:nvSpPr>
        <p:spPr>
          <a:xfrm>
            <a:off x="6273434" y="1279682"/>
            <a:ext cx="5080366"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28186733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91999" cy="1257300"/>
          </a:xfrm>
          <a:noFill/>
          <a:ln>
            <a:noFill/>
          </a:ln>
        </p:spPr>
        <p:txBody>
          <a:bodyPr vert="horz" wrap="square" lIns="91440" tIns="137160" rIns="91440" bIns="0" numCol="1" anchor="t" anchorCtr="0" compatLnSpc="1">
            <a:prstTxWarp prst="textNoShape">
              <a:avLst/>
            </a:prstTxWarp>
          </a:bodyPr>
          <a:lstStyle>
            <a:lvl1pPr>
              <a:defRPr lang="en-US" dirty="0"/>
            </a:lvl1pPr>
          </a:lstStyle>
          <a:p>
            <a:pPr lvl="0" eaLnBrk="1" hangingPunct="1"/>
            <a:r>
              <a:rPr lang="en-US" dirty="0"/>
              <a:t>Click to edit Master title style</a:t>
            </a:r>
          </a:p>
        </p:txBody>
      </p:sp>
      <p:sp>
        <p:nvSpPr>
          <p:cNvPr id="3" name="Content Placeholder 2"/>
          <p:cNvSpPr>
            <a:spLocks noGrp="1"/>
          </p:cNvSpPr>
          <p:nvPr>
            <p:ph idx="1"/>
          </p:nvPr>
        </p:nvSpPr>
        <p:spPr>
          <a:noFill/>
          <a:ln>
            <a:noFill/>
          </a:ln>
        </p:spPr>
        <p:txBody>
          <a:bodyPr vert="horz" wrap="square" lIns="0" tIns="0" rIns="0" bIns="0" numCol="1" anchor="t" anchorCtr="0" compatLnSpc="1">
            <a:prstTxWarp prst="textNoShape">
              <a:avLst/>
            </a:prstTxWarp>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0" y="6544069"/>
            <a:ext cx="12192000" cy="313932"/>
          </a:xfrm>
          <a:noFill/>
          <a:ln>
            <a:noFill/>
          </a:ln>
        </p:spPr>
        <p:txBody>
          <a:bodyPr vert="horz" wrap="square" lIns="91440" tIns="45720" rIns="91440" bIns="45720" numCol="1" rtlCol="0" anchor="b" anchorCtr="0" compatLnSpc="1">
            <a:prstTxWarp prst="textNoShape">
              <a:avLst/>
            </a:prstTxWarp>
            <a:spAutoFit/>
          </a:bodyPr>
          <a:lstStyle>
            <a:lvl1pPr marL="0" indent="0">
              <a:buNone/>
              <a:defRPr lang="en-US" sz="1600" b="1" dirty="0"/>
            </a:lvl1pPr>
          </a:lstStyle>
          <a:p>
            <a:pPr marL="233363" lvl="0" indent="-233363">
              <a:lnSpc>
                <a:spcPct val="90000"/>
              </a:lnSpc>
              <a:spcBef>
                <a:spcPts val="600"/>
              </a:spcBef>
            </a:pPr>
            <a:r>
              <a:rPr lang="en-US" dirty="0"/>
              <a:t>Click to edit Master text styles</a:t>
            </a:r>
          </a:p>
        </p:txBody>
      </p:sp>
      <p:pic>
        <p:nvPicPr>
          <p:cNvPr id="6" name="Picture 5">
            <a:extLst>
              <a:ext uri="{FF2B5EF4-FFF2-40B4-BE49-F238E27FC236}">
                <a16:creationId xmlns:a16="http://schemas.microsoft.com/office/drawing/2014/main" id="{7A6DF7C8-C97D-1544-80C3-50FE582C751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88952" cy="106326"/>
          </a:xfrm>
          <a:prstGeom prst="rect">
            <a:avLst/>
          </a:prstGeom>
          <a:ln>
            <a:noFill/>
          </a:ln>
        </p:spPr>
      </p:pic>
    </p:spTree>
    <p:extLst>
      <p:ext uri="{BB962C8B-B14F-4D97-AF65-F5344CB8AC3E}">
        <p14:creationId xmlns:p14="http://schemas.microsoft.com/office/powerpoint/2010/main" val="4507868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91999" cy="1257300"/>
          </a:xfrm>
          <a:noFill/>
          <a:ln>
            <a:noFill/>
          </a:ln>
        </p:spPr>
        <p:txBody>
          <a:bodyPr vert="horz" wrap="square" lIns="91440" tIns="137160" rIns="91440" bIns="0" numCol="1" anchor="t" anchorCtr="0" compatLnSpc="1">
            <a:prstTxWarp prst="textNoShape">
              <a:avLst/>
            </a:prstTxWarp>
          </a:bodyPr>
          <a:lstStyle>
            <a:lvl1pPr>
              <a:defRPr lang="en-US" dirty="0"/>
            </a:lvl1pPr>
          </a:lstStyle>
          <a:p>
            <a:pPr lvl="0" eaLnBrk="1" hangingPunct="1"/>
            <a:r>
              <a:rPr lang="en-US" dirty="0"/>
              <a:t>Click to edit Master title style</a:t>
            </a:r>
          </a:p>
        </p:txBody>
      </p:sp>
      <p:sp>
        <p:nvSpPr>
          <p:cNvPr id="3" name="Content Placeholder 2"/>
          <p:cNvSpPr>
            <a:spLocks noGrp="1"/>
          </p:cNvSpPr>
          <p:nvPr>
            <p:ph idx="1"/>
          </p:nvPr>
        </p:nvSpPr>
        <p:spPr>
          <a:noFill/>
          <a:ln>
            <a:noFill/>
          </a:ln>
        </p:spPr>
        <p:txBody>
          <a:bodyPr vert="horz" wrap="square" lIns="0" tIns="0" rIns="0" bIns="0" numCol="1" anchor="t" anchorCtr="0" compatLnSpc="1">
            <a:prstTxWarp prst="textNoShape">
              <a:avLst/>
            </a:prstTxWarp>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0" y="6544069"/>
            <a:ext cx="12192000" cy="313932"/>
          </a:xfrm>
          <a:noFill/>
          <a:ln>
            <a:noFill/>
          </a:ln>
        </p:spPr>
        <p:txBody>
          <a:bodyPr vert="horz" wrap="square" lIns="91440" tIns="45720" rIns="91440" bIns="45720" numCol="1" rtlCol="0" anchor="b" anchorCtr="0" compatLnSpc="1">
            <a:prstTxWarp prst="textNoShape">
              <a:avLst/>
            </a:prstTxWarp>
            <a:spAutoFit/>
          </a:bodyPr>
          <a:lstStyle>
            <a:lvl1pPr marL="0" indent="0">
              <a:buNone/>
              <a:defRPr lang="en-US" sz="1600" b="1" dirty="0"/>
            </a:lvl1pPr>
          </a:lstStyle>
          <a:p>
            <a:pPr marL="233363" lvl="0" indent="-233363">
              <a:lnSpc>
                <a:spcPct val="90000"/>
              </a:lnSpc>
              <a:spcBef>
                <a:spcPts val="600"/>
              </a:spcBef>
            </a:pPr>
            <a:r>
              <a:rPr lang="en-US" dirty="0"/>
              <a:t>Click to edit Master text styles</a:t>
            </a:r>
          </a:p>
        </p:txBody>
      </p:sp>
      <p:pic>
        <p:nvPicPr>
          <p:cNvPr id="6" name="Picture 5">
            <a:extLst>
              <a:ext uri="{FF2B5EF4-FFF2-40B4-BE49-F238E27FC236}">
                <a16:creationId xmlns:a16="http://schemas.microsoft.com/office/drawing/2014/main" id="{7A6DF7C8-C97D-1544-80C3-50FE582C751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88952" cy="106326"/>
          </a:xfrm>
          <a:prstGeom prst="rect">
            <a:avLst/>
          </a:prstGeom>
          <a:ln>
            <a:noFill/>
          </a:ln>
        </p:spPr>
      </p:pic>
    </p:spTree>
    <p:extLst>
      <p:ext uri="{BB962C8B-B14F-4D97-AF65-F5344CB8AC3E}">
        <p14:creationId xmlns:p14="http://schemas.microsoft.com/office/powerpoint/2010/main" val="11934433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op Bar">
    <p:spTree>
      <p:nvGrpSpPr>
        <p:cNvPr id="1" name=""/>
        <p:cNvGrpSpPr/>
        <p:nvPr/>
      </p:nvGrpSpPr>
      <p:grpSpPr>
        <a:xfrm>
          <a:off x="0" y="0"/>
          <a:ext cx="0" cy="0"/>
          <a:chOff x="0" y="0"/>
          <a:chExt cx="0" cy="0"/>
        </a:xfrm>
      </p:grpSpPr>
      <p:sp>
        <p:nvSpPr>
          <p:cNvPr id="5" name="Picture 3" descr="shutterstock_14178088.jpg"/>
          <p:cNvSpPr>
            <a:spLocks noChangeAspect="1"/>
          </p:cNvSpPr>
          <p:nvPr userDrawn="1"/>
        </p:nvSpPr>
        <p:spPr bwMode="auto">
          <a:xfrm>
            <a:off x="0" y="1"/>
            <a:ext cx="12192000" cy="1262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z="2489" dirty="0"/>
          </a:p>
        </p:txBody>
      </p:sp>
      <p:sp>
        <p:nvSpPr>
          <p:cNvPr id="8" name="Picture 4" descr="shutterstock_14178088.jpg"/>
          <p:cNvSpPr>
            <a:spLocks noChangeAspect="1"/>
          </p:cNvSpPr>
          <p:nvPr userDrawn="1"/>
        </p:nvSpPr>
        <p:spPr bwMode="auto">
          <a:xfrm flipH="1">
            <a:off x="0" y="0"/>
            <a:ext cx="12192000" cy="1168400"/>
          </a:xfrm>
          <a:prstGeom prst="rect">
            <a:avLst/>
          </a:prstGeom>
          <a:noFill/>
          <a:ln>
            <a:noFill/>
          </a:ln>
          <a:extLst>
            <a:ext uri="{909E8E84-426E-40dd-AFC4-6F175D3DCCD1}">
              <a14:hiddenFill xmlns:a14="http://schemas.microsoft.com/office/drawing/2010/main" xmlns="">
                <a:solidFill>
                  <a:srgbClr val="FFFFFF">
                    <a:alpha val="28000"/>
                  </a:srgbClr>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z="2489" dirty="0"/>
          </a:p>
        </p:txBody>
      </p:sp>
      <p:sp>
        <p:nvSpPr>
          <p:cNvPr id="7" name="Text Placeholder 4"/>
          <p:cNvSpPr>
            <a:spLocks noGrp="1"/>
          </p:cNvSpPr>
          <p:nvPr>
            <p:ph type="body" sz="quarter" idx="10" hasCustomPrompt="1"/>
          </p:nvPr>
        </p:nvSpPr>
        <p:spPr>
          <a:xfrm>
            <a:off x="0" y="6544069"/>
            <a:ext cx="12192000" cy="313932"/>
          </a:xfrm>
          <a:noFill/>
          <a:ln>
            <a:noFill/>
          </a:ln>
        </p:spPr>
        <p:txBody>
          <a:bodyPr vert="horz" wrap="square" lIns="91440" tIns="45720" rIns="91440" bIns="45720" numCol="1" rtlCol="0" anchor="b" anchorCtr="0" compatLnSpc="1">
            <a:prstTxWarp prst="textNoShape">
              <a:avLst/>
            </a:prstTxWarp>
            <a:spAutoFit/>
          </a:bodyPr>
          <a:lstStyle>
            <a:lvl1pPr marL="0" indent="0">
              <a:buNone/>
              <a:defRPr lang="en-US" sz="1600" b="1" dirty="0"/>
            </a:lvl1pPr>
          </a:lstStyle>
          <a:p>
            <a:pPr marL="233363" lvl="0" indent="-233363">
              <a:lnSpc>
                <a:spcPct val="90000"/>
              </a:lnSpc>
              <a:spcBef>
                <a:spcPts val="600"/>
              </a:spcBef>
            </a:pPr>
            <a:r>
              <a:rPr lang="en-US" dirty="0"/>
              <a:t>Click to edit Master text styles</a:t>
            </a:r>
          </a:p>
        </p:txBody>
      </p:sp>
      <p:pic>
        <p:nvPicPr>
          <p:cNvPr id="9" name="Picture 8">
            <a:extLst>
              <a:ext uri="{FF2B5EF4-FFF2-40B4-BE49-F238E27FC236}">
                <a16:creationId xmlns:a16="http://schemas.microsoft.com/office/drawing/2014/main" id="{219FDE5A-2312-D540-9CE5-B68B9BE37E3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88952" cy="106326"/>
          </a:xfrm>
          <a:prstGeom prst="rect">
            <a:avLst/>
          </a:prstGeom>
          <a:ln>
            <a:noFill/>
          </a:ln>
        </p:spPr>
      </p:pic>
    </p:spTree>
    <p:extLst>
      <p:ext uri="{BB962C8B-B14F-4D97-AF65-F5344CB8AC3E}">
        <p14:creationId xmlns:p14="http://schemas.microsoft.com/office/powerpoint/2010/main" val="91073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ctr">
            <a:normAutofit/>
          </a:bodyPr>
          <a:lstStyle>
            <a:lvl1pPr algn="ctr">
              <a:defRPr sz="40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lgn="ctr">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dirty="0"/>
          </a:p>
        </p:txBody>
      </p:sp>
      <p:pic>
        <p:nvPicPr>
          <p:cNvPr id="7" name="Picture 6">
            <a:extLst>
              <a:ext uri="{FF2B5EF4-FFF2-40B4-BE49-F238E27FC236}">
                <a16:creationId xmlns:a16="http://schemas.microsoft.com/office/drawing/2014/main" id="{1FF9F2CB-EA79-4C5E-9229-EA26FA6FBE2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35EC796F-F356-478A-891A-18D91809F8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cxnSp>
        <p:nvCxnSpPr>
          <p:cNvPr id="3" name="Straight Connector 2">
            <a:extLst>
              <a:ext uri="{FF2B5EF4-FFF2-40B4-BE49-F238E27FC236}">
                <a16:creationId xmlns:a16="http://schemas.microsoft.com/office/drawing/2014/main" id="{6A31A216-24B2-8A10-25E2-A953D670501F}"/>
              </a:ext>
            </a:extLst>
          </p:cNvPr>
          <p:cNvCxnSpPr/>
          <p:nvPr userDrawn="1"/>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86DFA9A-EE95-446E-B56B-E824F73938F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5" name="Picture 4">
            <a:extLst>
              <a:ext uri="{FF2B5EF4-FFF2-40B4-BE49-F238E27FC236}">
                <a16:creationId xmlns:a16="http://schemas.microsoft.com/office/drawing/2014/main" id="{D045C050-60EC-DDD4-B103-064F5F39C3E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10448107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amp; 2-content">
    <p:spTree>
      <p:nvGrpSpPr>
        <p:cNvPr id="1" name=""/>
        <p:cNvGrpSpPr/>
        <p:nvPr/>
      </p:nvGrpSpPr>
      <p:grpSpPr>
        <a:xfrm>
          <a:off x="0" y="0"/>
          <a:ext cx="0" cy="0"/>
          <a:chOff x="0" y="0"/>
          <a:chExt cx="0" cy="0"/>
        </a:xfrm>
      </p:grpSpPr>
      <p:sp>
        <p:nvSpPr>
          <p:cNvPr id="5" name="Slide Number 4">
            <a:extLst>
              <a:ext uri="{FF2B5EF4-FFF2-40B4-BE49-F238E27FC236}">
                <a16:creationId xmlns:a16="http://schemas.microsoft.com/office/drawing/2014/main" id="{586CFC73-D4B1-4DFF-A812-2DF83B042BFE}"/>
              </a:ext>
            </a:extLst>
          </p:cNvPr>
          <p:cNvSpPr>
            <a:spLocks noGrp="1"/>
          </p:cNvSpPr>
          <p:nvPr>
            <p:ph type="sldNum" sz="quarter" idx="12"/>
          </p:nvPr>
        </p:nvSpPr>
        <p:spPr/>
        <p:txBody>
          <a:bodyPr/>
          <a:lstStyle/>
          <a:p>
            <a:fld id="{E1F70E87-4818-48F4-88E2-E301CB903448}" type="slidenum">
              <a:rPr lang="en-US" smtClean="0"/>
              <a:pPr/>
              <a:t>‹#›</a:t>
            </a:fld>
            <a:endParaRPr lang="en-US"/>
          </a:p>
        </p:txBody>
      </p:sp>
      <p:sp>
        <p:nvSpPr>
          <p:cNvPr id="7" name="Content 6">
            <a:extLst>
              <a:ext uri="{FF2B5EF4-FFF2-40B4-BE49-F238E27FC236}">
                <a16:creationId xmlns:a16="http://schemas.microsoft.com/office/drawing/2014/main" id="{098F504E-4D5E-4FDA-9BFA-1D76B12E720F}"/>
              </a:ext>
            </a:extLst>
          </p:cNvPr>
          <p:cNvSpPr>
            <a:spLocks noGrp="1"/>
          </p:cNvSpPr>
          <p:nvPr>
            <p:ph sz="quarter" idx="13" hasCustomPrompt="1"/>
          </p:nvPr>
        </p:nvSpPr>
        <p:spPr>
          <a:xfrm>
            <a:off x="503237" y="1737360"/>
            <a:ext cx="5303520" cy="4389120"/>
          </a:xfrm>
        </p:spPr>
        <p:txBody>
          <a:bodyPr/>
          <a:lstStyle>
            <a:lvl1pPr>
              <a:defRPr/>
            </a:lvl1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6" name="Content 7">
            <a:extLst>
              <a:ext uri="{FF2B5EF4-FFF2-40B4-BE49-F238E27FC236}">
                <a16:creationId xmlns:a16="http://schemas.microsoft.com/office/drawing/2014/main" id="{FBD63901-F5A1-494E-8A02-41C73B6986B4}"/>
              </a:ext>
            </a:extLst>
          </p:cNvPr>
          <p:cNvSpPr>
            <a:spLocks noGrp="1"/>
          </p:cNvSpPr>
          <p:nvPr>
            <p:ph sz="quarter" idx="14" hasCustomPrompt="1"/>
          </p:nvPr>
        </p:nvSpPr>
        <p:spPr>
          <a:xfrm>
            <a:off x="6172200" y="1737360"/>
            <a:ext cx="5303520" cy="4389120"/>
          </a:xfrm>
        </p:spPr>
        <p:txBody>
          <a:body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959902BD-67D8-4433-A7B2-4974EC182732}"/>
              </a:ext>
            </a:extLst>
          </p:cNvPr>
          <p:cNvSpPr>
            <a:spLocks noGrp="1"/>
          </p:cNvSpPr>
          <p:nvPr>
            <p:ph type="dt" sz="half" idx="15"/>
          </p:nvPr>
        </p:nvSpPr>
        <p:spPr/>
        <p:txBody>
          <a:bodyPr/>
          <a:lstStyle/>
          <a:p>
            <a:fld id="{44447170-F1AC-4F6F-97CD-3085A335B429}" type="datetimeFigureOut">
              <a:rPr lang="en-US" smtClean="0"/>
              <a:pPr/>
              <a:t>3/29/2024</a:t>
            </a:fld>
            <a:endParaRPr lang="en-US"/>
          </a:p>
        </p:txBody>
      </p:sp>
      <p:sp>
        <p:nvSpPr>
          <p:cNvPr id="4" name="Footer Placeholder 3">
            <a:extLst>
              <a:ext uri="{FF2B5EF4-FFF2-40B4-BE49-F238E27FC236}">
                <a16:creationId xmlns:a16="http://schemas.microsoft.com/office/drawing/2014/main" id="{DFF14A3E-75A3-4D23-86F0-B4BE38952C95}"/>
              </a:ext>
            </a:extLst>
          </p:cNvPr>
          <p:cNvSpPr>
            <a:spLocks noGrp="1"/>
          </p:cNvSpPr>
          <p:nvPr>
            <p:ph type="ftr" sz="quarter" idx="16"/>
          </p:nvPr>
        </p:nvSpPr>
        <p:spPr/>
        <p:txBody>
          <a:bodyPr/>
          <a:lstStyle/>
          <a:p>
            <a:endParaRPr lang="en-US"/>
          </a:p>
        </p:txBody>
      </p:sp>
      <p:sp>
        <p:nvSpPr>
          <p:cNvPr id="8" name="Title 7">
            <a:extLst>
              <a:ext uri="{FF2B5EF4-FFF2-40B4-BE49-F238E27FC236}">
                <a16:creationId xmlns:a16="http://schemas.microsoft.com/office/drawing/2014/main" id="{54F98E56-1A65-4670-8B61-B1E03837BEE8}"/>
              </a:ext>
            </a:extLst>
          </p:cNvPr>
          <p:cNvSpPr>
            <a:spLocks noGrp="1"/>
          </p:cNvSpPr>
          <p:nvPr>
            <p:ph type="title" hasCustomPrompt="1"/>
          </p:nvPr>
        </p:nvSpPr>
        <p:spPr/>
        <p:txBody>
          <a:bodyPr/>
          <a:lstStyle/>
          <a:p>
            <a:r>
              <a:rPr lang="en-US"/>
              <a:t>Slide title, 36pt</a:t>
            </a:r>
          </a:p>
        </p:txBody>
      </p:sp>
    </p:spTree>
    <p:extLst>
      <p:ext uri="{BB962C8B-B14F-4D97-AF65-F5344CB8AC3E}">
        <p14:creationId xmlns:p14="http://schemas.microsoft.com/office/powerpoint/2010/main" val="31310906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5" name="Slide Number 4">
            <a:extLst>
              <a:ext uri="{FF2B5EF4-FFF2-40B4-BE49-F238E27FC236}">
                <a16:creationId xmlns:a16="http://schemas.microsoft.com/office/drawing/2014/main" id="{586CFC73-D4B1-4DFF-A812-2DF83B042BFE}"/>
              </a:ext>
            </a:extLst>
          </p:cNvPr>
          <p:cNvSpPr>
            <a:spLocks noGrp="1"/>
          </p:cNvSpPr>
          <p:nvPr>
            <p:ph type="sldNum" sz="quarter" idx="12"/>
          </p:nvPr>
        </p:nvSpPr>
        <p:spPr/>
        <p:txBody>
          <a:bodyPr/>
          <a:lstStyle/>
          <a:p>
            <a:fld id="{E1F70E87-4818-48F4-88E2-E301CB903448}" type="slidenum">
              <a:rPr lang="en-US" smtClean="0"/>
              <a:pPr/>
              <a:t>‹#›</a:t>
            </a:fld>
            <a:endParaRPr lang="en-US"/>
          </a:p>
        </p:txBody>
      </p:sp>
      <p:sp>
        <p:nvSpPr>
          <p:cNvPr id="2" name="Title 1">
            <a:extLst>
              <a:ext uri="{FF2B5EF4-FFF2-40B4-BE49-F238E27FC236}">
                <a16:creationId xmlns:a16="http://schemas.microsoft.com/office/drawing/2014/main" id="{7C987AB7-4FEE-4D02-B838-18ECB2FB2DC5}"/>
              </a:ext>
            </a:extLst>
          </p:cNvPr>
          <p:cNvSpPr>
            <a:spLocks noGrp="1"/>
          </p:cNvSpPr>
          <p:nvPr>
            <p:ph type="title" hasCustomPrompt="1"/>
          </p:nvPr>
        </p:nvSpPr>
        <p:spPr/>
        <p:txBody>
          <a:bodyPr/>
          <a:lstStyle/>
          <a:p>
            <a:r>
              <a:rPr lang="en-US"/>
              <a:t>Slide title, 36pt</a:t>
            </a:r>
          </a:p>
        </p:txBody>
      </p:sp>
      <p:sp>
        <p:nvSpPr>
          <p:cNvPr id="7" name="Content 6">
            <a:extLst>
              <a:ext uri="{FF2B5EF4-FFF2-40B4-BE49-F238E27FC236}">
                <a16:creationId xmlns:a16="http://schemas.microsoft.com/office/drawing/2014/main" id="{098F504E-4D5E-4FDA-9BFA-1D76B12E720F}"/>
              </a:ext>
            </a:extLst>
          </p:cNvPr>
          <p:cNvSpPr>
            <a:spLocks noGrp="1"/>
          </p:cNvSpPr>
          <p:nvPr>
            <p:ph sz="quarter" idx="13" hasCustomPrompt="1"/>
          </p:nvPr>
        </p:nvSpPr>
        <p:spPr>
          <a:xfrm>
            <a:off x="503237" y="1737360"/>
            <a:ext cx="10972800" cy="4389120"/>
          </a:xfrm>
        </p:spPr>
        <p:txBody>
          <a:bodyPr/>
          <a:lstStyle>
            <a:lvl1pPr>
              <a:defRPr/>
            </a:lvl1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837AF9A1-899B-49D3-9759-8B25894996B7}"/>
              </a:ext>
            </a:extLst>
          </p:cNvPr>
          <p:cNvSpPr>
            <a:spLocks noGrp="1"/>
          </p:cNvSpPr>
          <p:nvPr>
            <p:ph type="dt" sz="half" idx="14"/>
          </p:nvPr>
        </p:nvSpPr>
        <p:spPr/>
        <p:txBody>
          <a:bodyPr/>
          <a:lstStyle/>
          <a:p>
            <a:fld id="{44447170-F1AC-4F6F-97CD-3085A335B429}" type="datetimeFigureOut">
              <a:rPr lang="en-US" smtClean="0"/>
              <a:pPr/>
              <a:t>3/29/2024</a:t>
            </a:fld>
            <a:endParaRPr lang="en-US"/>
          </a:p>
        </p:txBody>
      </p:sp>
      <p:sp>
        <p:nvSpPr>
          <p:cNvPr id="4" name="Footer Placeholder 3">
            <a:extLst>
              <a:ext uri="{FF2B5EF4-FFF2-40B4-BE49-F238E27FC236}">
                <a16:creationId xmlns:a16="http://schemas.microsoft.com/office/drawing/2014/main" id="{009FA436-3389-47A5-99FA-D44C69900220}"/>
              </a:ext>
            </a:extLst>
          </p:cNvPr>
          <p:cNvSpPr>
            <a:spLocks noGrp="1"/>
          </p:cNvSpPr>
          <p:nvPr>
            <p:ph type="ftr" sz="quarter" idx="15"/>
          </p:nvPr>
        </p:nvSpPr>
        <p:spPr/>
        <p:txBody>
          <a:bodyPr/>
          <a:lstStyle/>
          <a:p>
            <a:endParaRPr lang="en-US"/>
          </a:p>
        </p:txBody>
      </p:sp>
    </p:spTree>
    <p:extLst>
      <p:ext uri="{BB962C8B-B14F-4D97-AF65-F5344CB8AC3E}">
        <p14:creationId xmlns:p14="http://schemas.microsoft.com/office/powerpoint/2010/main" val="22009709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3/29/2024</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012529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3/29/2024</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8140942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3/29/2024</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1709094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3/29/2024</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8046396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3/29/2024</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7649649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3/29/2024</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270697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3/29/2024</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9353333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3/29/2024</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024111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ABB2845A-FE0D-4248-9631-7DC48D0A2919}"/>
              </a:ext>
            </a:extLst>
          </p:cNvPr>
          <p:cNvSpPr>
            <a:spLocks noGrp="1"/>
          </p:cNvSpPr>
          <p:nvPr>
            <p:ph idx="1"/>
          </p:nvPr>
        </p:nvSpPr>
        <p:spPr>
          <a:xfrm>
            <a:off x="838200" y="1285336"/>
            <a:ext cx="105156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
            <a:extLst>
              <a:ext uri="{FF2B5EF4-FFF2-40B4-BE49-F238E27FC236}">
                <a16:creationId xmlns:a16="http://schemas.microsoft.com/office/drawing/2014/main" id="{78B0C919-FF28-42EE-A4DF-11CA0D523EAD}"/>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25AFDC72-9DA5-4DD9-88B4-F37DFF4DB492}"/>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31946982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3/29/2024</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4878689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3/29/2024</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0145149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3/29/2024</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083944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838200" y="1285335"/>
            <a:ext cx="5181600" cy="489162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6172200" y="1285335"/>
            <a:ext cx="5181600" cy="489162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Placeholder 1">
            <a:extLst>
              <a:ext uri="{FF2B5EF4-FFF2-40B4-BE49-F238E27FC236}">
                <a16:creationId xmlns:a16="http://schemas.microsoft.com/office/drawing/2014/main" id="{A0B7BC85-F755-4A96-AA38-4AA14AE96193}"/>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D9C0F7D2-D936-4BA8-B82F-8A02FEEA9309}"/>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4217296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839788" y="1285337"/>
            <a:ext cx="5157787"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839788" y="1871932"/>
            <a:ext cx="5157787" cy="43177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6172200" y="1285336"/>
            <a:ext cx="5183188"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6172200" y="1871932"/>
            <a:ext cx="5183188" cy="43177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69037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dirty="0"/>
          </a:p>
        </p:txBody>
      </p:sp>
      <p:sp>
        <p:nvSpPr>
          <p:cNvPr id="10" name="Text Placeholder 2">
            <a:extLst>
              <a:ext uri="{FF2B5EF4-FFF2-40B4-BE49-F238E27FC236}">
                <a16:creationId xmlns:a16="http://schemas.microsoft.com/office/drawing/2014/main" id="{692CD1B3-C283-4C18-A693-4DACAD9CCFEB}"/>
              </a:ext>
            </a:extLst>
          </p:cNvPr>
          <p:cNvSpPr>
            <a:spLocks noGrp="1"/>
          </p:cNvSpPr>
          <p:nvPr>
            <p:ph idx="1"/>
          </p:nvPr>
        </p:nvSpPr>
        <p:spPr>
          <a:xfrm>
            <a:off x="838200" y="1285336"/>
            <a:ext cx="52578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2">
            <a:extLst>
              <a:ext uri="{FF2B5EF4-FFF2-40B4-BE49-F238E27FC236}">
                <a16:creationId xmlns:a16="http://schemas.microsoft.com/office/drawing/2014/main" id="{2D4DDA58-530A-42D0-A3D9-A3B40B587272}"/>
              </a:ext>
            </a:extLst>
          </p:cNvPr>
          <p:cNvSpPr>
            <a:spLocks noGrp="1"/>
          </p:cNvSpPr>
          <p:nvPr>
            <p:ph type="pic" idx="11"/>
          </p:nvPr>
        </p:nvSpPr>
        <p:spPr>
          <a:xfrm>
            <a:off x="6273434" y="1279682"/>
            <a:ext cx="5080366"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4185827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nchor="b"/>
          <a:lstStyle/>
          <a:p>
            <a:r>
              <a:rPr lang="en-US"/>
              <a:t>Click to edit Master title style</a:t>
            </a:r>
          </a:p>
        </p:txBody>
      </p:sp>
      <p:sp>
        <p:nvSpPr>
          <p:cNvPr id="4" name="Footer Placeholder 4">
            <a:extLst>
              <a:ext uri="{FF2B5EF4-FFF2-40B4-BE49-F238E27FC236}">
                <a16:creationId xmlns:a16="http://schemas.microsoft.com/office/drawing/2014/main" id="{431146AF-8FF0-4747-B739-33F15879AD10}"/>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1093853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F3AEDD-038B-47AD-8D4C-6656F698AC5C}"/>
              </a:ext>
            </a:extLst>
          </p:cNvPr>
          <p:cNvSpPr/>
          <p:nvPr/>
        </p:nvSpPr>
        <p:spPr>
          <a:xfrm>
            <a:off x="9941169" y="6116638"/>
            <a:ext cx="2250832" cy="741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4">
            <a:extLst>
              <a:ext uri="{FF2B5EF4-FFF2-40B4-BE49-F238E27FC236}">
                <a16:creationId xmlns:a16="http://schemas.microsoft.com/office/drawing/2014/main" id="{0EEDB8C5-C704-4A0E-BB80-8B93D9EC2FD5}"/>
              </a:ext>
            </a:extLst>
          </p:cNvPr>
          <p:cNvSpPr>
            <a:spLocks noGrp="1"/>
          </p:cNvSpPr>
          <p:nvPr>
            <p:ph type="ftr" sz="quarter" idx="3"/>
          </p:nvPr>
        </p:nvSpPr>
        <p:spPr>
          <a:xfrm>
            <a:off x="838200" y="6356350"/>
            <a:ext cx="1051052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dirty="0"/>
          </a:p>
        </p:txBody>
      </p:sp>
      <p:sp>
        <p:nvSpPr>
          <p:cNvPr id="2" name="Rectangle 1">
            <a:extLst>
              <a:ext uri="{FF2B5EF4-FFF2-40B4-BE49-F238E27FC236}">
                <a16:creationId xmlns:a16="http://schemas.microsoft.com/office/drawing/2014/main" id="{BD74F4CE-395A-4073-FF24-4366DF594CB2}"/>
              </a:ext>
            </a:extLst>
          </p:cNvPr>
          <p:cNvSpPr/>
          <p:nvPr userDrawn="1"/>
        </p:nvSpPr>
        <p:spPr>
          <a:xfrm>
            <a:off x="9941169" y="6116638"/>
            <a:ext cx="2250832" cy="741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9307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B18091B2-691E-4F50-A189-2D612314C110}"/>
              </a:ext>
            </a:extLst>
          </p:cNvPr>
          <p:cNvSpPr>
            <a:spLocks noGrp="1"/>
          </p:cNvSpPr>
          <p:nvPr>
            <p:ph type="ftr" sz="quarter" idx="3"/>
          </p:nvPr>
        </p:nvSpPr>
        <p:spPr>
          <a:xfrm>
            <a:off x="838199" y="6356350"/>
            <a:ext cx="9037321"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536128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2.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838200" y="1285336"/>
            <a:ext cx="105156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dirty="0"/>
          </a:p>
        </p:txBody>
      </p:sp>
      <p:pic>
        <p:nvPicPr>
          <p:cNvPr id="10" name="Left Border">
            <a:extLst>
              <a:ext uri="{FF2B5EF4-FFF2-40B4-BE49-F238E27FC236}">
                <a16:creationId xmlns:a16="http://schemas.microsoft.com/office/drawing/2014/main" id="{77253CFD-18C2-49F0-A0AE-99A68668CF03}"/>
              </a:ext>
            </a:extLst>
          </p:cNvPr>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0" y="0"/>
            <a:ext cx="411480" cy="6858000"/>
          </a:xfrm>
          <a:prstGeom prst="rect">
            <a:avLst/>
          </a:prstGeom>
        </p:spPr>
      </p:pic>
      <p:pic>
        <p:nvPicPr>
          <p:cNvPr id="4" name="Left Border">
            <a:extLst>
              <a:ext uri="{FF2B5EF4-FFF2-40B4-BE49-F238E27FC236}">
                <a16:creationId xmlns:a16="http://schemas.microsoft.com/office/drawing/2014/main" id="{4B5F180D-EC3E-D0D7-577C-1F7E1A7766F1}"/>
              </a:ext>
            </a:extLst>
          </p:cNvPr>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0" y="0"/>
            <a:ext cx="411480" cy="6858000"/>
          </a:xfrm>
          <a:prstGeom prst="rect">
            <a:avLst/>
          </a:prstGeom>
        </p:spPr>
      </p:pic>
    </p:spTree>
    <p:extLst>
      <p:ext uri="{BB962C8B-B14F-4D97-AF65-F5344CB8AC3E}">
        <p14:creationId xmlns:p14="http://schemas.microsoft.com/office/powerpoint/2010/main" val="213170620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49" r:id="rId11"/>
    <p:sldLayoutId id="2147483665" r:id="rId12"/>
    <p:sldLayoutId id="2147483650" r:id="rId13"/>
    <p:sldLayoutId id="2147483652" r:id="rId14"/>
    <p:sldLayoutId id="2147483653" r:id="rId15"/>
    <p:sldLayoutId id="2147483663" r:id="rId16"/>
    <p:sldLayoutId id="2147483677" r:id="rId17"/>
    <p:sldLayoutId id="2147483678" r:id="rId18"/>
    <p:sldLayoutId id="2147483682" r:id="rId19"/>
    <p:sldLayoutId id="2147483683" r:id="rId20"/>
    <p:sldLayoutId id="2147483684" r:id="rId21"/>
  </p:sldLayoutIdLst>
  <p:hf sldNum="0" hdr="0" ftr="0" dt="0"/>
  <p:txStyles>
    <p:titleStyle>
      <a:lvl1pPr algn="l" defTabSz="914400" rtl="0" eaLnBrk="1" latinLnBrk="0" hangingPunct="1">
        <a:lnSpc>
          <a:spcPct val="90000"/>
        </a:lnSpc>
        <a:spcBef>
          <a:spcPct val="0"/>
        </a:spcBef>
        <a:buNone/>
        <a:defRPr sz="3600" b="1" i="0" kern="1200">
          <a:solidFill>
            <a:schemeClr val="accent1"/>
          </a:solidFill>
          <a:latin typeface="+mj-lt"/>
          <a:ea typeface="+mj-ea"/>
          <a:cs typeface="Calibri" panose="020F0502020204030204" pitchFamily="34" charset="0"/>
        </a:defRPr>
      </a:lvl1pPr>
    </p:titleStyle>
    <p:bodyStyle>
      <a:lvl1pPr marL="228600" indent="-228600" algn="l" defTabSz="914400" rtl="0" eaLnBrk="1" latinLnBrk="0" hangingPunct="1">
        <a:lnSpc>
          <a:spcPct val="100000"/>
        </a:lnSpc>
        <a:spcBef>
          <a:spcPts val="1000"/>
        </a:spcBef>
        <a:buClr>
          <a:schemeClr val="tx1"/>
        </a:buClr>
        <a:buFont typeface="Arial" panose="020B0604020202020204" pitchFamily="34" charset="0"/>
        <a:buChar char="•"/>
        <a:defRPr sz="2800" kern="1200">
          <a:solidFill>
            <a:schemeClr val="bg2">
              <a:lumMod val="2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chemeClr val="bg2">
              <a:lumMod val="2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bg2">
              <a:lumMod val="2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3/29/2024</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51027444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1.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18.png"/><Relationship Id="rId7" Type="http://schemas.openxmlformats.org/officeDocument/2006/relationships/hyperlink" Target="http://www.mededonthego.com/" TargetMode="External"/><Relationship Id="rId2" Type="http://schemas.openxmlformats.org/officeDocument/2006/relationships/notesSlide" Target="../notesSlides/notesSlide3.xml"/><Relationship Id="rId1" Type="http://schemas.openxmlformats.org/officeDocument/2006/relationships/slideLayout" Target="../slideLayouts/slideLayout28.xml"/><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3.svg"/><Relationship Id="rId4" Type="http://schemas.openxmlformats.org/officeDocument/2006/relationships/image" Target="../media/image19.svg"/><Relationship Id="rId9" Type="http://schemas.openxmlformats.org/officeDocument/2006/relationships/image" Target="../media/image22.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mededonthego.com/Video/program/1144" TargetMode="External"/><Relationship Id="rId7" Type="http://schemas.openxmlformats.org/officeDocument/2006/relationships/image" Target="../media/image6.sv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hyperlink" Target="mailto:support@MedEdOTG.com" TargetMode="External"/><Relationship Id="rId10" Type="http://schemas.openxmlformats.org/officeDocument/2006/relationships/image" Target="../media/image9.png"/><Relationship Id="rId4" Type="http://schemas.openxmlformats.org/officeDocument/2006/relationships/hyperlink" Target="http://www.mededonthego.com/" TargetMode="External"/><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0.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918EE-32F5-31E8-7E22-BFDA432B3141}"/>
              </a:ext>
            </a:extLst>
          </p:cNvPr>
          <p:cNvSpPr>
            <a:spLocks noGrp="1"/>
          </p:cNvSpPr>
          <p:nvPr>
            <p:ph type="title"/>
          </p:nvPr>
        </p:nvSpPr>
        <p:spPr/>
        <p:txBody>
          <a:bodyPr/>
          <a:lstStyle/>
          <a:p>
            <a:r>
              <a:rPr lang="en-US" sz="4800" dirty="0"/>
              <a:t>Risk Assessment: </a:t>
            </a:r>
            <a:br>
              <a:rPr lang="en-US" sz="4800" dirty="0"/>
            </a:br>
            <a:r>
              <a:rPr lang="en-US" sz="4800" dirty="0"/>
              <a:t>Who Is Most Susceptible for a Secondary VTE Event?</a:t>
            </a:r>
            <a:endParaRPr lang="en-US"/>
          </a:p>
        </p:txBody>
      </p:sp>
      <p:sp>
        <p:nvSpPr>
          <p:cNvPr id="3" name="Text Placeholder 2">
            <a:extLst>
              <a:ext uri="{FF2B5EF4-FFF2-40B4-BE49-F238E27FC236}">
                <a16:creationId xmlns:a16="http://schemas.microsoft.com/office/drawing/2014/main" id="{2D9B72C9-EA8D-662A-B2DC-8EE2308F15AA}"/>
              </a:ext>
            </a:extLst>
          </p:cNvPr>
          <p:cNvSpPr>
            <a:spLocks noGrp="1"/>
          </p:cNvSpPr>
          <p:nvPr>
            <p:ph type="body" idx="1"/>
          </p:nvPr>
        </p:nvSpPr>
        <p:spPr/>
        <p:txBody>
          <a:bodyPr>
            <a:noAutofit/>
          </a:bodyPr>
          <a:lstStyle/>
          <a:p>
            <a:pPr marL="0" indent="0">
              <a:buNone/>
            </a:pPr>
            <a:r>
              <a:rPr lang="en-US" sz="1400" dirty="0">
                <a:latin typeface="+mn-lt"/>
              </a:rPr>
              <a:t>Scott </a:t>
            </a:r>
            <a:r>
              <a:rPr lang="en-US" sz="1400" dirty="0" err="1">
                <a:latin typeface="+mn-lt"/>
              </a:rPr>
              <a:t>Kaatz</a:t>
            </a:r>
            <a:r>
              <a:rPr lang="en-US" sz="1400" dirty="0">
                <a:latin typeface="+mn-lt"/>
              </a:rPr>
              <a:t>, DO, MSc, FACP, SFHM</a:t>
            </a:r>
          </a:p>
          <a:p>
            <a:pPr marL="0" indent="0">
              <a:buNone/>
            </a:pPr>
            <a:r>
              <a:rPr lang="en-US" sz="1400" dirty="0">
                <a:latin typeface="+mn-lt"/>
              </a:rPr>
              <a:t>Clinical Professor of Medicine, Michigan State University College of Human Medicine</a:t>
            </a:r>
          </a:p>
          <a:p>
            <a:pPr marL="0" indent="0">
              <a:buNone/>
            </a:pPr>
            <a:r>
              <a:rPr lang="en-US" sz="1400" dirty="0">
                <a:latin typeface="+mn-lt"/>
              </a:rPr>
              <a:t>Clinical Professor of Medicine, Wayne State University School of Medicine</a:t>
            </a:r>
          </a:p>
          <a:p>
            <a:pPr marL="0" indent="0">
              <a:buNone/>
            </a:pPr>
            <a:r>
              <a:rPr lang="en-US" sz="1400" dirty="0">
                <a:latin typeface="+mn-lt"/>
              </a:rPr>
              <a:t>Medical Director for Professional Development and Research</a:t>
            </a:r>
          </a:p>
          <a:p>
            <a:pPr marL="0" indent="0">
              <a:buNone/>
            </a:pPr>
            <a:r>
              <a:rPr lang="en-US" sz="1400" dirty="0">
                <a:latin typeface="+mn-lt"/>
              </a:rPr>
              <a:t>Co-director, Anticoagulation Clinics</a:t>
            </a:r>
          </a:p>
          <a:p>
            <a:pPr marL="0" indent="0">
              <a:buNone/>
            </a:pPr>
            <a:r>
              <a:rPr lang="en-US" sz="1400" dirty="0">
                <a:latin typeface="+mn-lt"/>
              </a:rPr>
              <a:t>Henry Ford Hospital </a:t>
            </a:r>
          </a:p>
          <a:p>
            <a:pPr marL="0" indent="0">
              <a:buNone/>
            </a:pPr>
            <a:r>
              <a:rPr lang="en-US" sz="1400" dirty="0">
                <a:latin typeface="+mn-lt"/>
              </a:rPr>
              <a:t>Detroit, MI</a:t>
            </a:r>
          </a:p>
        </p:txBody>
      </p:sp>
    </p:spTree>
    <p:extLst>
      <p:ext uri="{BB962C8B-B14F-4D97-AF65-F5344CB8AC3E}">
        <p14:creationId xmlns:p14="http://schemas.microsoft.com/office/powerpoint/2010/main" val="1231235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74E59D1-F339-BF93-C8AA-CFC4D13E9CD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686" r="3562"/>
          <a:stretch/>
        </p:blipFill>
        <p:spPr>
          <a:xfrm>
            <a:off x="593473" y="0"/>
            <a:ext cx="9061704" cy="6272783"/>
          </a:xfrm>
          <a:prstGeom prst="rect">
            <a:avLst/>
          </a:prstGeom>
        </p:spPr>
      </p:pic>
      <p:pic>
        <p:nvPicPr>
          <p:cNvPr id="9" name="Picture 8">
            <a:extLst>
              <a:ext uri="{FF2B5EF4-FFF2-40B4-BE49-F238E27FC236}">
                <a16:creationId xmlns:a16="http://schemas.microsoft.com/office/drawing/2014/main" id="{786896C7-3494-183C-F7AD-D6ED832660E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29883" y="5361656"/>
            <a:ext cx="694130" cy="702861"/>
          </a:xfrm>
          <a:prstGeom prst="rect">
            <a:avLst/>
          </a:prstGeom>
        </p:spPr>
      </p:pic>
      <p:sp>
        <p:nvSpPr>
          <p:cNvPr id="10" name="Rectangle 9">
            <a:extLst>
              <a:ext uri="{FF2B5EF4-FFF2-40B4-BE49-F238E27FC236}">
                <a16:creationId xmlns:a16="http://schemas.microsoft.com/office/drawing/2014/main" id="{A6457E4A-D8FA-67A2-AFC3-C99F38B80D2F}"/>
              </a:ext>
            </a:extLst>
          </p:cNvPr>
          <p:cNvSpPr/>
          <p:nvPr/>
        </p:nvSpPr>
        <p:spPr>
          <a:xfrm>
            <a:off x="838200" y="951229"/>
            <a:ext cx="2627376" cy="906963"/>
          </a:xfrm>
          <a:prstGeom prst="rect">
            <a:avLst/>
          </a:prstGeom>
          <a:solidFill>
            <a:srgbClr val="FFFF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a:ea typeface="+mn-ea"/>
              <a:cs typeface="+mn-cs"/>
            </a:endParaRPr>
          </a:p>
        </p:txBody>
      </p:sp>
      <p:sp>
        <p:nvSpPr>
          <p:cNvPr id="6" name="Rectangle 5">
            <a:extLst>
              <a:ext uri="{FF2B5EF4-FFF2-40B4-BE49-F238E27FC236}">
                <a16:creationId xmlns:a16="http://schemas.microsoft.com/office/drawing/2014/main" id="{ABA2F46B-C0EF-F2CE-7539-B533BE338BE8}"/>
              </a:ext>
            </a:extLst>
          </p:cNvPr>
          <p:cNvSpPr/>
          <p:nvPr/>
        </p:nvSpPr>
        <p:spPr>
          <a:xfrm>
            <a:off x="593473" y="5365820"/>
            <a:ext cx="8474172" cy="90696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a:ea typeface="+mn-ea"/>
              <a:cs typeface="+mn-cs"/>
            </a:endParaRPr>
          </a:p>
        </p:txBody>
      </p:sp>
      <p:sp>
        <p:nvSpPr>
          <p:cNvPr id="3" name="Title 2">
            <a:extLst>
              <a:ext uri="{FF2B5EF4-FFF2-40B4-BE49-F238E27FC236}">
                <a16:creationId xmlns:a16="http://schemas.microsoft.com/office/drawing/2014/main" id="{A85DDF34-B9B3-AD1B-D26F-E8F81AFF2F7B}"/>
              </a:ext>
            </a:extLst>
          </p:cNvPr>
          <p:cNvSpPr>
            <a:spLocks noGrp="1"/>
          </p:cNvSpPr>
          <p:nvPr>
            <p:ph type="title"/>
          </p:nvPr>
        </p:nvSpPr>
        <p:spPr>
          <a:xfrm>
            <a:off x="9898718" y="254246"/>
            <a:ext cx="1840631" cy="877823"/>
          </a:xfrm>
        </p:spPr>
        <p:txBody>
          <a:bodyPr/>
          <a:lstStyle/>
          <a:p>
            <a:pPr algn="ctr"/>
            <a:r>
              <a:rPr lang="en-US" sz="2400" dirty="0">
                <a:latin typeface="+mn-lt"/>
              </a:rPr>
              <a:t>ASH Guideline</a:t>
            </a:r>
          </a:p>
        </p:txBody>
      </p:sp>
      <p:sp>
        <p:nvSpPr>
          <p:cNvPr id="4" name="Content Placeholder 3">
            <a:extLst>
              <a:ext uri="{FF2B5EF4-FFF2-40B4-BE49-F238E27FC236}">
                <a16:creationId xmlns:a16="http://schemas.microsoft.com/office/drawing/2014/main" id="{A2301FF5-2723-5EB4-9404-E98AE66BAD3A}"/>
              </a:ext>
            </a:extLst>
          </p:cNvPr>
          <p:cNvSpPr>
            <a:spLocks noGrp="1"/>
          </p:cNvSpPr>
          <p:nvPr>
            <p:ph sz="quarter" idx="13"/>
          </p:nvPr>
        </p:nvSpPr>
        <p:spPr>
          <a:xfrm>
            <a:off x="9575160" y="1087263"/>
            <a:ext cx="2745931" cy="634894"/>
          </a:xfrm>
        </p:spPr>
        <p:txBody>
          <a:bodyPr>
            <a:normAutofit fontScale="85000" lnSpcReduction="10000"/>
          </a:bodyPr>
          <a:lstStyle/>
          <a:p>
            <a:pPr marL="0" indent="0">
              <a:buNone/>
            </a:pPr>
            <a:r>
              <a:rPr lang="en-US" dirty="0">
                <a:latin typeface="+mn-lt"/>
              </a:rPr>
              <a:t>Recommendation</a:t>
            </a:r>
          </a:p>
        </p:txBody>
      </p:sp>
      <p:sp>
        <p:nvSpPr>
          <p:cNvPr id="8" name="Footer Placeholder 7">
            <a:extLst>
              <a:ext uri="{FF2B5EF4-FFF2-40B4-BE49-F238E27FC236}">
                <a16:creationId xmlns:a16="http://schemas.microsoft.com/office/drawing/2014/main" id="{ADE3158F-5C3E-F088-C4FA-D4B2567F567D}"/>
              </a:ext>
            </a:extLst>
          </p:cNvPr>
          <p:cNvSpPr>
            <a:spLocks noGrp="1"/>
          </p:cNvSpPr>
          <p:nvPr>
            <p:ph type="ftr" sz="quarter" idx="15"/>
          </p:nvPr>
        </p:nvSpPr>
        <p:spPr/>
        <p:txBody>
          <a:bodyPr/>
          <a:lstStyle/>
          <a:p>
            <a:r>
              <a:rPr lang="en-US"/>
              <a:t>Middeldorp S, et al. </a:t>
            </a:r>
            <a:r>
              <a:rPr lang="en-US" i="1"/>
              <a:t>Blood Adv.</a:t>
            </a:r>
            <a:r>
              <a:rPr lang="en-US"/>
              <a:t> 2023;7(22):7101-7138.</a:t>
            </a:r>
          </a:p>
        </p:txBody>
      </p:sp>
    </p:spTree>
    <p:extLst>
      <p:ext uri="{BB962C8B-B14F-4D97-AF65-F5344CB8AC3E}">
        <p14:creationId xmlns:p14="http://schemas.microsoft.com/office/powerpoint/2010/main" val="739499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3CD21B1-5BA1-C557-05F9-1D7A3684A188}"/>
              </a:ext>
            </a:extLst>
          </p:cNvPr>
          <p:cNvSpPr>
            <a:spLocks noGrp="1"/>
          </p:cNvSpPr>
          <p:nvPr>
            <p:ph type="title"/>
          </p:nvPr>
        </p:nvSpPr>
        <p:spPr>
          <a:xfrm>
            <a:off x="838200" y="-1"/>
            <a:ext cx="10515600" cy="1105949"/>
          </a:xfrm>
        </p:spPr>
        <p:txBody>
          <a:bodyPr/>
          <a:lstStyle/>
          <a:p>
            <a:r>
              <a:rPr lang="en-US" dirty="0"/>
              <a:t>ASH Guideline Thrombophilia Testing</a:t>
            </a:r>
          </a:p>
        </p:txBody>
      </p:sp>
      <p:sp>
        <p:nvSpPr>
          <p:cNvPr id="8" name="Footer Placeholder 7">
            <a:extLst>
              <a:ext uri="{FF2B5EF4-FFF2-40B4-BE49-F238E27FC236}">
                <a16:creationId xmlns:a16="http://schemas.microsoft.com/office/drawing/2014/main" id="{3BA781F3-A98B-5818-EC7F-9FE78E74EF0C}"/>
              </a:ext>
            </a:extLst>
          </p:cNvPr>
          <p:cNvSpPr>
            <a:spLocks noGrp="1"/>
          </p:cNvSpPr>
          <p:nvPr>
            <p:ph type="ftr" sz="quarter" idx="3"/>
          </p:nvPr>
        </p:nvSpPr>
        <p:spPr>
          <a:xfrm>
            <a:off x="838200" y="6356350"/>
            <a:ext cx="10515600" cy="365125"/>
          </a:xfrm>
        </p:spPr>
        <p:txBody>
          <a:bodyPr/>
          <a:lstStyle/>
          <a:p>
            <a:r>
              <a:rPr lang="en-US"/>
              <a:t>Middeldorp S, et al. </a:t>
            </a:r>
            <a:r>
              <a:rPr lang="en-US" i="1"/>
              <a:t>Blood Adv</a:t>
            </a:r>
            <a:r>
              <a:rPr lang="en-US"/>
              <a:t>. 2023;7(22):7101-7138.</a:t>
            </a:r>
          </a:p>
        </p:txBody>
      </p:sp>
      <p:sp>
        <p:nvSpPr>
          <p:cNvPr id="4" name="Content Placeholder 3">
            <a:extLst>
              <a:ext uri="{FF2B5EF4-FFF2-40B4-BE49-F238E27FC236}">
                <a16:creationId xmlns:a16="http://schemas.microsoft.com/office/drawing/2014/main" id="{0F5D917B-63EB-7742-3468-05B5B8785903}"/>
              </a:ext>
            </a:extLst>
          </p:cNvPr>
          <p:cNvSpPr>
            <a:spLocks noGrp="1"/>
          </p:cNvSpPr>
          <p:nvPr>
            <p:ph sz="quarter" idx="4294967295"/>
          </p:nvPr>
        </p:nvSpPr>
        <p:spPr>
          <a:xfrm>
            <a:off x="670686" y="4227573"/>
            <a:ext cx="11282363" cy="2001838"/>
          </a:xfrm>
        </p:spPr>
        <p:txBody>
          <a:bodyPr>
            <a:normAutofit fontScale="70000" lnSpcReduction="20000"/>
          </a:bodyPr>
          <a:lstStyle/>
          <a:p>
            <a:r>
              <a:rPr lang="en-US" dirty="0">
                <a:latin typeface="+mn-lt"/>
              </a:rPr>
              <a:t>Recommendation 3: For patients with </a:t>
            </a:r>
            <a:r>
              <a:rPr lang="en-US" dirty="0">
                <a:solidFill>
                  <a:srgbClr val="0070C0"/>
                </a:solidFill>
                <a:latin typeface="+mn-lt"/>
              </a:rPr>
              <a:t>VTE provoked by a nonsurgical major transient risk factor </a:t>
            </a:r>
            <a:r>
              <a:rPr lang="en-US" dirty="0">
                <a:latin typeface="+mn-lt"/>
              </a:rPr>
              <a:t>who have completed primary short-term treatment:</a:t>
            </a:r>
            <a:endParaRPr lang="en-US" dirty="0">
              <a:solidFill>
                <a:srgbClr val="FF0000"/>
              </a:solidFill>
              <a:latin typeface="+mn-lt"/>
            </a:endParaRPr>
          </a:p>
          <a:p>
            <a:pPr lvl="1"/>
            <a:r>
              <a:rPr lang="en-US" dirty="0">
                <a:latin typeface="+mn-lt"/>
              </a:rPr>
              <a:t>The ASH guideline panel </a:t>
            </a:r>
            <a:r>
              <a:rPr lang="en-US" i="1" dirty="0">
                <a:latin typeface="+mn-lt"/>
              </a:rPr>
              <a:t>suggests</a:t>
            </a:r>
            <a:r>
              <a:rPr lang="en-US" dirty="0">
                <a:latin typeface="+mn-lt"/>
              </a:rPr>
              <a:t> </a:t>
            </a:r>
            <a:r>
              <a:rPr lang="en-US" dirty="0">
                <a:solidFill>
                  <a:srgbClr val="0070C0"/>
                </a:solidFill>
                <a:latin typeface="+mn-lt"/>
              </a:rPr>
              <a:t>testing for thrombophilia </a:t>
            </a:r>
            <a:r>
              <a:rPr lang="en-US" dirty="0">
                <a:latin typeface="+mn-lt"/>
              </a:rPr>
              <a:t>to guide anticoagulant treatment duration</a:t>
            </a:r>
            <a:r>
              <a:rPr lang="en-US" dirty="0">
                <a:solidFill>
                  <a:srgbClr val="FF0000"/>
                </a:solidFill>
                <a:latin typeface="+mn-lt"/>
              </a:rPr>
              <a:t> </a:t>
            </a:r>
          </a:p>
          <a:p>
            <a:r>
              <a:rPr lang="en-US" b="1" dirty="0">
                <a:latin typeface="+mn-lt"/>
              </a:rPr>
              <a:t>The panel suggests indefinite anticoagulant treatment for patients with thrombophilia and stopping anticoagulant treatment for patients without thrombophilia</a:t>
            </a:r>
          </a:p>
        </p:txBody>
      </p:sp>
      <p:pic>
        <p:nvPicPr>
          <p:cNvPr id="7" name="Picture 6">
            <a:extLst>
              <a:ext uri="{FF2B5EF4-FFF2-40B4-BE49-F238E27FC236}">
                <a16:creationId xmlns:a16="http://schemas.microsoft.com/office/drawing/2014/main" id="{260B4945-FEF0-6523-8CC3-5123F9378C09}"/>
              </a:ext>
            </a:extLst>
          </p:cNvPr>
          <p:cNvPicPr>
            <a:picLocks noChangeAspect="1"/>
          </p:cNvPicPr>
          <p:nvPr/>
        </p:nvPicPr>
        <p:blipFill>
          <a:blip r:embed="rId2"/>
          <a:stretch>
            <a:fillRect/>
          </a:stretch>
        </p:blipFill>
        <p:spPr>
          <a:xfrm>
            <a:off x="530926" y="1106488"/>
            <a:ext cx="11561885" cy="2994147"/>
          </a:xfrm>
          <a:prstGeom prst="rect">
            <a:avLst/>
          </a:prstGeom>
        </p:spPr>
      </p:pic>
      <p:sp>
        <p:nvSpPr>
          <p:cNvPr id="6" name="Rectangle 5">
            <a:extLst>
              <a:ext uri="{FF2B5EF4-FFF2-40B4-BE49-F238E27FC236}">
                <a16:creationId xmlns:a16="http://schemas.microsoft.com/office/drawing/2014/main" id="{BA1ABC2F-0EB3-B5B5-98BC-A32FBFC123DC}"/>
              </a:ext>
            </a:extLst>
          </p:cNvPr>
          <p:cNvSpPr/>
          <p:nvPr/>
        </p:nvSpPr>
        <p:spPr>
          <a:xfrm>
            <a:off x="724357" y="2219338"/>
            <a:ext cx="11282289" cy="422031"/>
          </a:xfrm>
          <a:prstGeom prst="rect">
            <a:avLst/>
          </a:prstGeom>
          <a:solidFill>
            <a:srgbClr val="FFFF00">
              <a:alpha val="14902"/>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36667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43170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MedEd On The Go titled </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3"/>
              </a:rPr>
              <a:t>Primary Prevention, Initial Treatment &amp; Management of VTE, Secondary VTE Prevention Strategies</a:t>
            </a:r>
            <a:endParaRPr kumimoji="0" lang="en-US" sz="1500" b="0" i="0" u="sng"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Discuss patient populations that are particularly susceptible to blood clot development, emphasizing the importance of risk assessment and stratification for the primary prevention of VTE and the secondary prevention of recurrent VTE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Illustrate how to implement evidence-based medicine, clinical guideline statements, and real-world clinical data in clinical practice to improve outcomes for primary prevention of VTE, initial treatment and management of VTE, and the secondary prevention of recurrent VTE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1557490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6FA268C-9AEB-24DB-8D15-FC2E165817DB}"/>
              </a:ext>
            </a:extLst>
          </p:cNvPr>
          <p:cNvSpPr>
            <a:spLocks noGrp="1"/>
          </p:cNvSpPr>
          <p:nvPr>
            <p:ph idx="1"/>
          </p:nvPr>
        </p:nvSpPr>
        <p:spPr/>
        <p:txBody>
          <a:bodyPr>
            <a:normAutofit fontScale="92500" lnSpcReduction="20000"/>
          </a:bodyPr>
          <a:lstStyle/>
          <a:p>
            <a:r>
              <a:rPr lang="en-US" dirty="0">
                <a:solidFill>
                  <a:schemeClr val="tx1"/>
                </a:solidFill>
                <a:latin typeface="+mn-lt"/>
              </a:rPr>
              <a:t>42-year-old male with pulmonary embolism several days after </a:t>
            </a:r>
            <a:r>
              <a:rPr lang="en-US" dirty="0">
                <a:solidFill>
                  <a:srgbClr val="0070C0"/>
                </a:solidFill>
                <a:latin typeface="+mn-lt"/>
              </a:rPr>
              <a:t>2-day hospitalization </a:t>
            </a:r>
            <a:r>
              <a:rPr lang="en-US" dirty="0">
                <a:solidFill>
                  <a:schemeClr val="tx1"/>
                </a:solidFill>
                <a:latin typeface="+mn-lt"/>
              </a:rPr>
              <a:t>for pneumonia</a:t>
            </a:r>
          </a:p>
          <a:p>
            <a:pPr lvl="1"/>
            <a:r>
              <a:rPr lang="en-US" dirty="0">
                <a:solidFill>
                  <a:schemeClr val="tx1"/>
                </a:solidFill>
                <a:latin typeface="+mn-lt"/>
              </a:rPr>
              <a:t>Pneumonia not COVID </a:t>
            </a:r>
          </a:p>
          <a:p>
            <a:pPr lvl="1"/>
            <a:r>
              <a:rPr lang="en-US" dirty="0">
                <a:solidFill>
                  <a:schemeClr val="tx1"/>
                </a:solidFill>
                <a:latin typeface="+mn-lt"/>
              </a:rPr>
              <a:t>No ICU for pneumonia or PE</a:t>
            </a:r>
          </a:p>
          <a:p>
            <a:r>
              <a:rPr lang="en-US" dirty="0">
                <a:solidFill>
                  <a:schemeClr val="tx1"/>
                </a:solidFill>
                <a:latin typeface="+mn-lt"/>
              </a:rPr>
              <a:t>Has been on full dose DOAC for </a:t>
            </a:r>
            <a:r>
              <a:rPr lang="en-US" dirty="0">
                <a:solidFill>
                  <a:srgbClr val="0070C0"/>
                </a:solidFill>
                <a:latin typeface="+mn-lt"/>
              </a:rPr>
              <a:t>3-6 months</a:t>
            </a:r>
          </a:p>
          <a:p>
            <a:r>
              <a:rPr lang="en-US" dirty="0">
                <a:solidFill>
                  <a:schemeClr val="tx1"/>
                </a:solidFill>
                <a:latin typeface="+mn-lt"/>
              </a:rPr>
              <a:t>No signs of recurrent VTE, feels well, no shortness of breath, fully recovered</a:t>
            </a:r>
          </a:p>
          <a:p>
            <a:r>
              <a:rPr lang="en-US" dirty="0">
                <a:solidFill>
                  <a:schemeClr val="tx1"/>
                </a:solidFill>
                <a:latin typeface="+mn-lt"/>
              </a:rPr>
              <a:t>No increased bleeding risk</a:t>
            </a:r>
          </a:p>
          <a:p>
            <a:endParaRPr lang="en-US" b="1" dirty="0">
              <a:solidFill>
                <a:schemeClr val="tx1"/>
              </a:solidFill>
              <a:latin typeface="+mn-lt"/>
            </a:endParaRPr>
          </a:p>
          <a:p>
            <a:r>
              <a:rPr lang="en-US" b="1" dirty="0">
                <a:solidFill>
                  <a:schemeClr val="tx1"/>
                </a:solidFill>
                <a:latin typeface="+mn-lt"/>
              </a:rPr>
              <a:t>Would you continue anticoagulation?</a:t>
            </a:r>
          </a:p>
          <a:p>
            <a:pPr marL="512763" lvl="1" indent="-342900">
              <a:buFont typeface="+mj-lt"/>
              <a:buAutoNum type="alphaUcPeriod"/>
            </a:pPr>
            <a:r>
              <a:rPr lang="en-US" dirty="0">
                <a:solidFill>
                  <a:schemeClr val="tx1"/>
                </a:solidFill>
                <a:latin typeface="+mn-lt"/>
              </a:rPr>
              <a:t>Yes</a:t>
            </a:r>
          </a:p>
          <a:p>
            <a:pPr marL="512763" lvl="1" indent="-342900">
              <a:buFont typeface="+mj-lt"/>
              <a:buAutoNum type="alphaUcPeriod"/>
            </a:pPr>
            <a:r>
              <a:rPr lang="en-US" dirty="0">
                <a:solidFill>
                  <a:schemeClr val="tx1"/>
                </a:solidFill>
                <a:latin typeface="+mn-lt"/>
              </a:rPr>
              <a:t>No</a:t>
            </a:r>
          </a:p>
        </p:txBody>
      </p:sp>
      <p:sp>
        <p:nvSpPr>
          <p:cNvPr id="3" name="Title 2">
            <a:extLst>
              <a:ext uri="{FF2B5EF4-FFF2-40B4-BE49-F238E27FC236}">
                <a16:creationId xmlns:a16="http://schemas.microsoft.com/office/drawing/2014/main" id="{B078AB6B-89AC-8744-4123-A94CB2673134}"/>
              </a:ext>
            </a:extLst>
          </p:cNvPr>
          <p:cNvSpPr>
            <a:spLocks noGrp="1"/>
          </p:cNvSpPr>
          <p:nvPr>
            <p:ph type="title"/>
          </p:nvPr>
        </p:nvSpPr>
        <p:spPr/>
        <p:txBody>
          <a:bodyPr/>
          <a:lstStyle/>
          <a:p>
            <a:r>
              <a:rPr lang="en-US"/>
              <a:t>Case</a:t>
            </a:r>
          </a:p>
        </p:txBody>
      </p:sp>
    </p:spTree>
    <p:extLst>
      <p:ext uri="{BB962C8B-B14F-4D97-AF65-F5344CB8AC3E}">
        <p14:creationId xmlns:p14="http://schemas.microsoft.com/office/powerpoint/2010/main" val="2620380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E6F34930-F7D8-46D0-A331-A891C58A32CD}"/>
              </a:ext>
            </a:extLst>
          </p:cNvPr>
          <p:cNvSpPr>
            <a:spLocks noGrp="1"/>
          </p:cNvSpPr>
          <p:nvPr>
            <p:ph sz="quarter" idx="13"/>
          </p:nvPr>
        </p:nvSpPr>
        <p:spPr>
          <a:xfrm>
            <a:off x="838200" y="1458150"/>
            <a:ext cx="6222838" cy="4668013"/>
          </a:xfrm>
        </p:spPr>
        <p:txBody>
          <a:bodyPr/>
          <a:lstStyle/>
          <a:p>
            <a:r>
              <a:rPr lang="en-US" b="1" dirty="0">
                <a:latin typeface="+mn-lt"/>
              </a:rPr>
              <a:t>American Society of Hematology (ASH) Guidelines</a:t>
            </a:r>
          </a:p>
        </p:txBody>
      </p:sp>
      <p:sp>
        <p:nvSpPr>
          <p:cNvPr id="9" name="Content Placeholder 8">
            <a:extLst>
              <a:ext uri="{FF2B5EF4-FFF2-40B4-BE49-F238E27FC236}">
                <a16:creationId xmlns:a16="http://schemas.microsoft.com/office/drawing/2014/main" id="{48E98219-10CF-4955-4209-F69845707B3A}"/>
              </a:ext>
            </a:extLst>
          </p:cNvPr>
          <p:cNvSpPr>
            <a:spLocks noGrp="1"/>
          </p:cNvSpPr>
          <p:nvPr>
            <p:ph sz="quarter" idx="14"/>
          </p:nvPr>
        </p:nvSpPr>
        <p:spPr>
          <a:xfrm>
            <a:off x="7389542" y="1458150"/>
            <a:ext cx="4594208" cy="4389438"/>
          </a:xfrm>
        </p:spPr>
        <p:txBody>
          <a:bodyPr>
            <a:normAutofit lnSpcReduction="10000"/>
          </a:bodyPr>
          <a:lstStyle/>
          <a:p>
            <a:r>
              <a:rPr lang="en-US" b="1" dirty="0">
                <a:latin typeface="+mn-lt"/>
              </a:rPr>
              <a:t>American College of Chest Physicians (ACCP) Guidelines</a:t>
            </a:r>
          </a:p>
          <a:p>
            <a:pPr lvl="1"/>
            <a:r>
              <a:rPr lang="en-US" b="1" dirty="0">
                <a:highlight>
                  <a:srgbClr val="FFFF00"/>
                </a:highlight>
                <a:latin typeface="+mn-lt"/>
              </a:rPr>
              <a:t>Initiation phase</a:t>
            </a:r>
          </a:p>
          <a:p>
            <a:pPr lvl="2"/>
            <a:r>
              <a:rPr lang="en-US" b="1" dirty="0">
                <a:latin typeface="+mn-lt"/>
              </a:rPr>
              <a:t>Parenteral or high-dose anticoagulation for approximately 5 to 21 days</a:t>
            </a:r>
          </a:p>
          <a:p>
            <a:pPr lvl="1"/>
            <a:r>
              <a:rPr lang="en-US" b="1" dirty="0">
                <a:highlight>
                  <a:srgbClr val="00FFFF"/>
                </a:highlight>
                <a:latin typeface="+mn-lt"/>
              </a:rPr>
              <a:t>Treatment phase</a:t>
            </a:r>
          </a:p>
          <a:p>
            <a:pPr lvl="2"/>
            <a:r>
              <a:rPr lang="en-US" b="1" dirty="0">
                <a:latin typeface="+mn-lt"/>
              </a:rPr>
              <a:t>3 months</a:t>
            </a:r>
          </a:p>
          <a:p>
            <a:pPr lvl="1"/>
            <a:r>
              <a:rPr lang="en-US" b="1" dirty="0">
                <a:solidFill>
                  <a:schemeClr val="bg1"/>
                </a:solidFill>
                <a:highlight>
                  <a:srgbClr val="FF0000"/>
                </a:highlight>
                <a:latin typeface="+mn-lt"/>
              </a:rPr>
              <a:t>Extended phase</a:t>
            </a:r>
          </a:p>
          <a:p>
            <a:pPr lvl="2"/>
            <a:r>
              <a:rPr lang="en-US" b="1" dirty="0">
                <a:latin typeface="+mn-lt"/>
              </a:rPr>
              <a:t>Full or reduced dose for secondary prevention</a:t>
            </a:r>
          </a:p>
        </p:txBody>
      </p:sp>
      <p:sp>
        <p:nvSpPr>
          <p:cNvPr id="5" name="Footer Placeholder 4">
            <a:extLst>
              <a:ext uri="{FF2B5EF4-FFF2-40B4-BE49-F238E27FC236}">
                <a16:creationId xmlns:a16="http://schemas.microsoft.com/office/drawing/2014/main" id="{2F6DD4A8-BF57-A893-11BB-580E44FC00A7}"/>
              </a:ext>
            </a:extLst>
          </p:cNvPr>
          <p:cNvSpPr>
            <a:spLocks noGrp="1"/>
          </p:cNvSpPr>
          <p:nvPr>
            <p:ph type="ftr" sz="quarter" idx="16"/>
          </p:nvPr>
        </p:nvSpPr>
        <p:spPr>
          <a:xfrm>
            <a:off x="838200" y="6356350"/>
            <a:ext cx="10515600" cy="365125"/>
          </a:xfrm>
        </p:spPr>
        <p:txBody>
          <a:bodyPr/>
          <a:lstStyle/>
          <a:p>
            <a:pPr lvl="0"/>
            <a:r>
              <a:rPr lang="en-US" noProof="0" dirty="0"/>
              <a:t>Ortel TL. </a:t>
            </a:r>
            <a:r>
              <a:rPr lang="en-US" i="1" noProof="0" dirty="0"/>
              <a:t>Blood Adv</a:t>
            </a:r>
            <a:r>
              <a:rPr lang="en-US" noProof="0" dirty="0"/>
              <a:t>. 2020;4(19):4693-4738; Stevens SM. </a:t>
            </a:r>
            <a:r>
              <a:rPr lang="en-US" i="1" noProof="0" dirty="0"/>
              <a:t>Chest</a:t>
            </a:r>
            <a:r>
              <a:rPr lang="en-US" noProof="0" dirty="0"/>
              <a:t>. 2021;160(6):e545-e608. </a:t>
            </a:r>
          </a:p>
        </p:txBody>
      </p:sp>
      <p:sp>
        <p:nvSpPr>
          <p:cNvPr id="3" name="Title 2">
            <a:extLst>
              <a:ext uri="{FF2B5EF4-FFF2-40B4-BE49-F238E27FC236}">
                <a16:creationId xmlns:a16="http://schemas.microsoft.com/office/drawing/2014/main" id="{41B2111C-7CC0-F662-4852-4A923665BE7E}"/>
              </a:ext>
            </a:extLst>
          </p:cNvPr>
          <p:cNvSpPr>
            <a:spLocks noGrp="1"/>
          </p:cNvSpPr>
          <p:nvPr>
            <p:ph type="title"/>
          </p:nvPr>
        </p:nvSpPr>
        <p:spPr>
          <a:xfrm>
            <a:off x="838200" y="-1"/>
            <a:ext cx="10515600" cy="1105949"/>
          </a:xfrm>
        </p:spPr>
        <p:txBody>
          <a:bodyPr/>
          <a:lstStyle/>
          <a:p>
            <a:r>
              <a:rPr lang="en-US" dirty="0"/>
              <a:t>VTE Treatment Phases Terminology</a:t>
            </a:r>
          </a:p>
        </p:txBody>
      </p:sp>
      <p:pic>
        <p:nvPicPr>
          <p:cNvPr id="7" name="Picture 6">
            <a:extLst>
              <a:ext uri="{FF2B5EF4-FFF2-40B4-BE49-F238E27FC236}">
                <a16:creationId xmlns:a16="http://schemas.microsoft.com/office/drawing/2014/main" id="{A5E64B23-6B67-FC5F-618E-9FCB6E80A851}"/>
              </a:ext>
            </a:extLst>
          </p:cNvPr>
          <p:cNvPicPr>
            <a:picLocks noChangeAspect="1"/>
          </p:cNvPicPr>
          <p:nvPr/>
        </p:nvPicPr>
        <p:blipFill>
          <a:blip r:embed="rId2"/>
          <a:stretch>
            <a:fillRect/>
          </a:stretch>
        </p:blipFill>
        <p:spPr>
          <a:xfrm>
            <a:off x="752620" y="2476008"/>
            <a:ext cx="6886304" cy="2923842"/>
          </a:xfrm>
          <a:prstGeom prst="rect">
            <a:avLst/>
          </a:prstGeom>
        </p:spPr>
      </p:pic>
      <p:pic>
        <p:nvPicPr>
          <p:cNvPr id="11" name="Picture 10">
            <a:extLst>
              <a:ext uri="{FF2B5EF4-FFF2-40B4-BE49-F238E27FC236}">
                <a16:creationId xmlns:a16="http://schemas.microsoft.com/office/drawing/2014/main" id="{C24B6505-F859-5203-6E8A-8A62D25945E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24385" y="6037733"/>
            <a:ext cx="621898" cy="641959"/>
          </a:xfrm>
          <a:prstGeom prst="rect">
            <a:avLst/>
          </a:prstGeom>
        </p:spPr>
      </p:pic>
      <p:pic>
        <p:nvPicPr>
          <p:cNvPr id="13" name="Picture 12">
            <a:extLst>
              <a:ext uri="{FF2B5EF4-FFF2-40B4-BE49-F238E27FC236}">
                <a16:creationId xmlns:a16="http://schemas.microsoft.com/office/drawing/2014/main" id="{0A91D8B5-1D49-765A-CEA6-D55AC28AC1D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03398" y="6061681"/>
            <a:ext cx="621898" cy="618011"/>
          </a:xfrm>
          <a:prstGeom prst="rect">
            <a:avLst/>
          </a:prstGeom>
        </p:spPr>
      </p:pic>
    </p:spTree>
    <p:extLst>
      <p:ext uri="{BB962C8B-B14F-4D97-AF65-F5344CB8AC3E}">
        <p14:creationId xmlns:p14="http://schemas.microsoft.com/office/powerpoint/2010/main" val="3604090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E531B3-1C00-ABFE-28AE-316C08B369A9}"/>
              </a:ext>
            </a:extLst>
          </p:cNvPr>
          <p:cNvSpPr>
            <a:spLocks noGrp="1"/>
          </p:cNvSpPr>
          <p:nvPr>
            <p:ph type="title"/>
          </p:nvPr>
        </p:nvSpPr>
        <p:spPr>
          <a:xfrm>
            <a:off x="495300" y="0"/>
            <a:ext cx="10972800" cy="795528"/>
          </a:xfrm>
        </p:spPr>
        <p:txBody>
          <a:bodyPr/>
          <a:lstStyle/>
          <a:p>
            <a:pPr algn="ctr"/>
            <a:r>
              <a:rPr lang="en-US" dirty="0"/>
              <a:t>Definition of Risk Factor for Recurrent VTE</a:t>
            </a:r>
          </a:p>
        </p:txBody>
      </p:sp>
      <p:sp>
        <p:nvSpPr>
          <p:cNvPr id="4" name="Content Placeholder 3">
            <a:extLst>
              <a:ext uri="{FF2B5EF4-FFF2-40B4-BE49-F238E27FC236}">
                <a16:creationId xmlns:a16="http://schemas.microsoft.com/office/drawing/2014/main" id="{2FE487D4-F5B6-7ECB-FBAF-B80D3B233ECE}"/>
              </a:ext>
            </a:extLst>
          </p:cNvPr>
          <p:cNvSpPr>
            <a:spLocks noGrp="1"/>
          </p:cNvSpPr>
          <p:nvPr>
            <p:ph sz="quarter" idx="13"/>
          </p:nvPr>
        </p:nvSpPr>
        <p:spPr>
          <a:xfrm>
            <a:off x="606898" y="1362808"/>
            <a:ext cx="5143580" cy="4994030"/>
          </a:xfrm>
        </p:spPr>
        <p:txBody>
          <a:bodyPr>
            <a:normAutofit fontScale="70000" lnSpcReduction="20000"/>
          </a:bodyPr>
          <a:lstStyle/>
          <a:p>
            <a:r>
              <a:rPr lang="en-US" sz="2400" b="1" dirty="0">
                <a:solidFill>
                  <a:schemeClr val="tx1"/>
                </a:solidFill>
                <a:latin typeface="+mn-lt"/>
              </a:rPr>
              <a:t>VTE provoked by a major transient risk factor</a:t>
            </a:r>
          </a:p>
          <a:p>
            <a:pPr lvl="1"/>
            <a:r>
              <a:rPr lang="en-US" sz="2200" dirty="0">
                <a:solidFill>
                  <a:schemeClr val="tx1"/>
                </a:solidFill>
                <a:latin typeface="+mn-lt"/>
              </a:rPr>
              <a:t> E.g. surgery with general anesthesia for greater than 30 min</a:t>
            </a:r>
          </a:p>
          <a:p>
            <a:pPr lvl="1"/>
            <a:r>
              <a:rPr lang="en-US" sz="2400" dirty="0">
                <a:solidFill>
                  <a:schemeClr val="tx1"/>
                </a:solidFill>
                <a:latin typeface="+mn-lt"/>
              </a:rPr>
              <a:t>Confinement to bed in hospital (only “bathroom privileges”) for at least 3 days with an acute illness</a:t>
            </a:r>
          </a:p>
          <a:p>
            <a:pPr lvl="1"/>
            <a:r>
              <a:rPr lang="en-US" sz="2400" dirty="0">
                <a:solidFill>
                  <a:schemeClr val="tx1"/>
                </a:solidFill>
                <a:latin typeface="+mn-lt"/>
              </a:rPr>
              <a:t>Cesarean section</a:t>
            </a:r>
          </a:p>
          <a:p>
            <a:r>
              <a:rPr lang="en-US" sz="2400" b="1" dirty="0">
                <a:solidFill>
                  <a:schemeClr val="tx1"/>
                </a:solidFill>
                <a:latin typeface="+mn-lt"/>
              </a:rPr>
              <a:t>VTE provoked by a minor transient risk factor </a:t>
            </a:r>
          </a:p>
          <a:p>
            <a:pPr lvl="1"/>
            <a:r>
              <a:rPr lang="en-US" sz="2200" dirty="0">
                <a:solidFill>
                  <a:schemeClr val="tx1"/>
                </a:solidFill>
                <a:latin typeface="+mn-lt"/>
              </a:rPr>
              <a:t>E.g. surgery with general anesthesia for less than 30 min </a:t>
            </a:r>
          </a:p>
          <a:p>
            <a:pPr lvl="1"/>
            <a:r>
              <a:rPr lang="en-US" sz="2200" dirty="0">
                <a:solidFill>
                  <a:schemeClr val="tx1"/>
                </a:solidFill>
                <a:latin typeface="+mn-lt"/>
              </a:rPr>
              <a:t>Admission to hospital for less than 3 days with an acute illness </a:t>
            </a:r>
          </a:p>
          <a:p>
            <a:pPr lvl="1"/>
            <a:r>
              <a:rPr lang="en-US" sz="2200" dirty="0">
                <a:solidFill>
                  <a:schemeClr val="tx1"/>
                </a:solidFill>
                <a:latin typeface="+mn-lt"/>
              </a:rPr>
              <a:t>Estrogen therapy </a:t>
            </a:r>
          </a:p>
          <a:p>
            <a:pPr lvl="1"/>
            <a:r>
              <a:rPr lang="en-US" sz="2200" dirty="0">
                <a:solidFill>
                  <a:schemeClr val="tx1"/>
                </a:solidFill>
                <a:latin typeface="+mn-lt"/>
              </a:rPr>
              <a:t>Pregnancy or </a:t>
            </a:r>
            <a:r>
              <a:rPr lang="en-US" sz="2400" dirty="0">
                <a:solidFill>
                  <a:schemeClr val="tx1"/>
                </a:solidFill>
                <a:latin typeface="+mn-lt"/>
              </a:rPr>
              <a:t>puerperium </a:t>
            </a:r>
          </a:p>
          <a:p>
            <a:pPr lvl="1"/>
            <a:r>
              <a:rPr lang="en-US" sz="2400" dirty="0">
                <a:solidFill>
                  <a:schemeClr val="tx1"/>
                </a:solidFill>
                <a:latin typeface="+mn-lt"/>
              </a:rPr>
              <a:t>Confinement to bed out of hospital for at least 3 days with an acute illness </a:t>
            </a:r>
          </a:p>
          <a:p>
            <a:pPr lvl="1"/>
            <a:r>
              <a:rPr lang="en-US" sz="2400" dirty="0">
                <a:solidFill>
                  <a:schemeClr val="tx1"/>
                </a:solidFill>
                <a:latin typeface="+mn-lt"/>
              </a:rPr>
              <a:t>Leg injury associated with reduced mobility for at least 3 days</a:t>
            </a:r>
            <a:endParaRPr lang="en-US" sz="2400" strike="sngStrike" dirty="0">
              <a:solidFill>
                <a:srgbClr val="FF0000"/>
              </a:solidFill>
              <a:latin typeface="+mn-lt"/>
            </a:endParaRPr>
          </a:p>
          <a:p>
            <a:pPr lvl="1"/>
            <a:r>
              <a:rPr lang="en-US" sz="2400" dirty="0">
                <a:solidFill>
                  <a:schemeClr val="tx1"/>
                </a:solidFill>
                <a:latin typeface="+mn-lt"/>
              </a:rPr>
              <a:t>Flight 8 or more hours</a:t>
            </a:r>
          </a:p>
          <a:p>
            <a:r>
              <a:rPr lang="en-US" sz="2400" b="1" dirty="0">
                <a:solidFill>
                  <a:schemeClr val="tx1"/>
                </a:solidFill>
                <a:latin typeface="+mn-lt"/>
              </a:rPr>
              <a:t>Unprovoked VTE</a:t>
            </a:r>
          </a:p>
        </p:txBody>
      </p:sp>
      <p:pic>
        <p:nvPicPr>
          <p:cNvPr id="7" name="Picture 6">
            <a:extLst>
              <a:ext uri="{FF2B5EF4-FFF2-40B4-BE49-F238E27FC236}">
                <a16:creationId xmlns:a16="http://schemas.microsoft.com/office/drawing/2014/main" id="{67F83281-1468-1055-27E2-44872ED345CB}"/>
              </a:ext>
            </a:extLst>
          </p:cNvPr>
          <p:cNvPicPr>
            <a:picLocks noChangeAspect="1"/>
          </p:cNvPicPr>
          <p:nvPr/>
        </p:nvPicPr>
        <p:blipFill>
          <a:blip r:embed="rId2"/>
          <a:stretch>
            <a:fillRect/>
          </a:stretch>
        </p:blipFill>
        <p:spPr>
          <a:xfrm>
            <a:off x="6183702" y="1397283"/>
            <a:ext cx="4772228" cy="4856817"/>
          </a:xfrm>
          <a:prstGeom prst="rect">
            <a:avLst/>
          </a:prstGeom>
        </p:spPr>
      </p:pic>
      <p:sp>
        <p:nvSpPr>
          <p:cNvPr id="8" name="TextBox 7">
            <a:extLst>
              <a:ext uri="{FF2B5EF4-FFF2-40B4-BE49-F238E27FC236}">
                <a16:creationId xmlns:a16="http://schemas.microsoft.com/office/drawing/2014/main" id="{B555C7D5-6A2D-802F-53B3-56CFA0240CE3}"/>
              </a:ext>
            </a:extLst>
          </p:cNvPr>
          <p:cNvSpPr txBox="1"/>
          <p:nvPr/>
        </p:nvSpPr>
        <p:spPr>
          <a:xfrm>
            <a:off x="2721488" y="859012"/>
            <a:ext cx="914400" cy="237393"/>
          </a:xfrm>
          <a:prstGeom prst="rect">
            <a:avLst/>
          </a:prstGeom>
          <a:noFill/>
        </p:spPr>
        <p:txBody>
          <a:bodyPr wrap="none" lIns="0" tIns="0" rIns="0" bIns="0" rtlCol="0">
            <a:noAutofit/>
          </a:bodyPr>
          <a:lstStyle/>
          <a:p>
            <a:pPr algn="ctr"/>
            <a:r>
              <a:rPr lang="en-US" sz="2800" dirty="0">
                <a:solidFill>
                  <a:srgbClr val="0091E1"/>
                </a:solidFill>
              </a:rPr>
              <a:t>ACCP</a:t>
            </a:r>
          </a:p>
        </p:txBody>
      </p:sp>
      <p:sp>
        <p:nvSpPr>
          <p:cNvPr id="9" name="TextBox 8">
            <a:extLst>
              <a:ext uri="{FF2B5EF4-FFF2-40B4-BE49-F238E27FC236}">
                <a16:creationId xmlns:a16="http://schemas.microsoft.com/office/drawing/2014/main" id="{99DF2523-86C6-53D6-7AF9-2C575B664023}"/>
              </a:ext>
            </a:extLst>
          </p:cNvPr>
          <p:cNvSpPr txBox="1"/>
          <p:nvPr/>
        </p:nvSpPr>
        <p:spPr>
          <a:xfrm>
            <a:off x="8112616" y="856065"/>
            <a:ext cx="914400" cy="459833"/>
          </a:xfrm>
          <a:prstGeom prst="rect">
            <a:avLst/>
          </a:prstGeom>
          <a:noFill/>
        </p:spPr>
        <p:txBody>
          <a:bodyPr wrap="none" lIns="0" tIns="0" rIns="0" bIns="0" rtlCol="0">
            <a:noAutofit/>
          </a:bodyPr>
          <a:lstStyle/>
          <a:p>
            <a:pPr algn="l"/>
            <a:r>
              <a:rPr lang="en-US" sz="2800" dirty="0">
                <a:solidFill>
                  <a:srgbClr val="0091E1"/>
                </a:solidFill>
              </a:rPr>
              <a:t>ASH</a:t>
            </a:r>
          </a:p>
        </p:txBody>
      </p:sp>
      <p:sp>
        <p:nvSpPr>
          <p:cNvPr id="5" name="Footer Placeholder 4">
            <a:extLst>
              <a:ext uri="{FF2B5EF4-FFF2-40B4-BE49-F238E27FC236}">
                <a16:creationId xmlns:a16="http://schemas.microsoft.com/office/drawing/2014/main" id="{9E646EE5-927D-8660-2DE7-0DE875653299}"/>
              </a:ext>
            </a:extLst>
          </p:cNvPr>
          <p:cNvSpPr>
            <a:spLocks noGrp="1"/>
          </p:cNvSpPr>
          <p:nvPr>
            <p:ph type="ftr" sz="quarter" idx="15"/>
          </p:nvPr>
        </p:nvSpPr>
        <p:spPr/>
        <p:txBody>
          <a:bodyPr/>
          <a:lstStyle/>
          <a:p>
            <a:r>
              <a:rPr lang="en-US"/>
              <a:t>Ortel TL. </a:t>
            </a:r>
            <a:r>
              <a:rPr lang="en-US" i="1"/>
              <a:t>Blood Adv</a:t>
            </a:r>
            <a:r>
              <a:rPr lang="en-US"/>
              <a:t>. 2020;4(19):4693-4738; Stevens SM</a:t>
            </a:r>
            <a:r>
              <a:rPr lang="en-US" i="1"/>
              <a:t>. Chest</a:t>
            </a:r>
            <a:r>
              <a:rPr lang="en-US"/>
              <a:t>. 2021;160(6):e545-e608.</a:t>
            </a:r>
          </a:p>
        </p:txBody>
      </p:sp>
    </p:spTree>
    <p:extLst>
      <p:ext uri="{BB962C8B-B14F-4D97-AF65-F5344CB8AC3E}">
        <p14:creationId xmlns:p14="http://schemas.microsoft.com/office/powerpoint/2010/main" val="3166061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E531B3-1C00-ABFE-28AE-316C08B369A9}"/>
              </a:ext>
            </a:extLst>
          </p:cNvPr>
          <p:cNvSpPr>
            <a:spLocks noGrp="1"/>
          </p:cNvSpPr>
          <p:nvPr>
            <p:ph type="title"/>
          </p:nvPr>
        </p:nvSpPr>
        <p:spPr>
          <a:xfrm>
            <a:off x="838200" y="-1"/>
            <a:ext cx="10515600" cy="1105949"/>
          </a:xfrm>
        </p:spPr>
        <p:txBody>
          <a:bodyPr/>
          <a:lstStyle/>
          <a:p>
            <a:r>
              <a:rPr lang="en-US" dirty="0"/>
              <a:t>Guidelines for Extended-Phase Therapy</a:t>
            </a:r>
          </a:p>
        </p:txBody>
      </p:sp>
      <p:sp>
        <p:nvSpPr>
          <p:cNvPr id="4" name="Content Placeholder 3">
            <a:extLst>
              <a:ext uri="{FF2B5EF4-FFF2-40B4-BE49-F238E27FC236}">
                <a16:creationId xmlns:a16="http://schemas.microsoft.com/office/drawing/2014/main" id="{2FE487D4-F5B6-7ECB-FBAF-B80D3B233ECE}"/>
              </a:ext>
            </a:extLst>
          </p:cNvPr>
          <p:cNvSpPr>
            <a:spLocks noGrp="1"/>
          </p:cNvSpPr>
          <p:nvPr>
            <p:ph sz="quarter" idx="4294967295"/>
          </p:nvPr>
        </p:nvSpPr>
        <p:spPr>
          <a:xfrm>
            <a:off x="513128" y="1559255"/>
            <a:ext cx="5521325" cy="4927600"/>
          </a:xfrm>
        </p:spPr>
        <p:txBody>
          <a:bodyPr>
            <a:normAutofit lnSpcReduction="10000"/>
          </a:bodyPr>
          <a:lstStyle/>
          <a:p>
            <a:pPr>
              <a:lnSpc>
                <a:spcPct val="120000"/>
              </a:lnSpc>
            </a:pPr>
            <a:r>
              <a:rPr lang="en-US" sz="2000" dirty="0">
                <a:latin typeface="+mn-lt"/>
              </a:rPr>
              <a:t>In patients with VTE diagnosed in the setting of a </a:t>
            </a:r>
            <a:r>
              <a:rPr lang="en-US" sz="2000" dirty="0">
                <a:solidFill>
                  <a:srgbClr val="0070C0"/>
                </a:solidFill>
                <a:latin typeface="+mn-lt"/>
              </a:rPr>
              <a:t>major transient risk factor </a:t>
            </a:r>
            <a:r>
              <a:rPr lang="en-US" sz="2000" dirty="0">
                <a:latin typeface="+mn-lt"/>
              </a:rPr>
              <a:t>(see text), we </a:t>
            </a:r>
            <a:r>
              <a:rPr lang="en-US" sz="2000" i="1" dirty="0">
                <a:latin typeface="+mn-lt"/>
              </a:rPr>
              <a:t>recommend</a:t>
            </a:r>
            <a:r>
              <a:rPr lang="en-US" sz="2000" dirty="0">
                <a:latin typeface="+mn-lt"/>
              </a:rPr>
              <a:t> </a:t>
            </a:r>
            <a:r>
              <a:rPr lang="en-US" sz="2000" dirty="0">
                <a:solidFill>
                  <a:schemeClr val="accent5">
                    <a:lumMod val="60000"/>
                    <a:lumOff val="40000"/>
                  </a:schemeClr>
                </a:solidFill>
                <a:latin typeface="+mn-lt"/>
              </a:rPr>
              <a:t>against offering extended-phase</a:t>
            </a:r>
            <a:r>
              <a:rPr lang="en-US" sz="2000" dirty="0">
                <a:solidFill>
                  <a:srgbClr val="00B050"/>
                </a:solidFill>
                <a:latin typeface="+mn-lt"/>
              </a:rPr>
              <a:t> </a:t>
            </a:r>
            <a:r>
              <a:rPr lang="en-US" sz="2000" dirty="0">
                <a:latin typeface="+mn-lt"/>
              </a:rPr>
              <a:t>anticoagulation</a:t>
            </a:r>
          </a:p>
          <a:p>
            <a:pPr>
              <a:lnSpc>
                <a:spcPct val="120000"/>
              </a:lnSpc>
            </a:pPr>
            <a:r>
              <a:rPr lang="en-US" sz="2000" dirty="0">
                <a:latin typeface="+mn-lt"/>
              </a:rPr>
              <a:t>In patients with VTE diagnosed in the setting of a </a:t>
            </a:r>
            <a:r>
              <a:rPr lang="en-US" sz="2000" dirty="0">
                <a:solidFill>
                  <a:srgbClr val="0070C0"/>
                </a:solidFill>
                <a:latin typeface="+mn-lt"/>
              </a:rPr>
              <a:t>minor transient risk factor </a:t>
            </a:r>
            <a:r>
              <a:rPr lang="en-US" sz="2000" dirty="0">
                <a:latin typeface="+mn-lt"/>
              </a:rPr>
              <a:t>(see text), we </a:t>
            </a:r>
            <a:r>
              <a:rPr lang="en-US" sz="2000" i="1" dirty="0">
                <a:latin typeface="+mn-lt"/>
              </a:rPr>
              <a:t>suggest</a:t>
            </a:r>
            <a:r>
              <a:rPr lang="en-US" sz="2000" dirty="0">
                <a:latin typeface="+mn-lt"/>
              </a:rPr>
              <a:t> </a:t>
            </a:r>
            <a:r>
              <a:rPr lang="en-US" sz="2000" dirty="0">
                <a:solidFill>
                  <a:schemeClr val="accent5">
                    <a:lumMod val="60000"/>
                    <a:lumOff val="40000"/>
                  </a:schemeClr>
                </a:solidFill>
                <a:latin typeface="+mn-lt"/>
              </a:rPr>
              <a:t>against offering extended-phase</a:t>
            </a:r>
            <a:r>
              <a:rPr lang="en-US" sz="2000" dirty="0">
                <a:solidFill>
                  <a:schemeClr val="accent6">
                    <a:lumMod val="60000"/>
                    <a:lumOff val="40000"/>
                  </a:schemeClr>
                </a:solidFill>
                <a:latin typeface="+mn-lt"/>
              </a:rPr>
              <a:t> </a:t>
            </a:r>
            <a:r>
              <a:rPr lang="en-US" sz="2000" dirty="0">
                <a:latin typeface="+mn-lt"/>
              </a:rPr>
              <a:t>anticoagulation </a:t>
            </a:r>
          </a:p>
          <a:p>
            <a:pPr>
              <a:lnSpc>
                <a:spcPct val="120000"/>
              </a:lnSpc>
            </a:pPr>
            <a:r>
              <a:rPr lang="en-US" sz="2000" dirty="0">
                <a:latin typeface="+mn-lt"/>
              </a:rPr>
              <a:t>In patients with VTE diagnosed in the </a:t>
            </a:r>
            <a:r>
              <a:rPr lang="en-US" sz="2000" dirty="0">
                <a:solidFill>
                  <a:srgbClr val="0070C0"/>
                </a:solidFill>
                <a:latin typeface="+mn-lt"/>
              </a:rPr>
              <a:t>absence of transient provocation</a:t>
            </a:r>
            <a:r>
              <a:rPr lang="en-US" sz="2000" dirty="0">
                <a:latin typeface="+mn-lt"/>
              </a:rPr>
              <a:t> (unprovoked VTE or provoked by persistent risk factor), we </a:t>
            </a:r>
            <a:r>
              <a:rPr lang="en-US" sz="2000" i="1" dirty="0">
                <a:latin typeface="+mn-lt"/>
              </a:rPr>
              <a:t>recommend</a:t>
            </a:r>
            <a:r>
              <a:rPr lang="en-US" sz="2000" dirty="0">
                <a:latin typeface="+mn-lt"/>
              </a:rPr>
              <a:t> </a:t>
            </a:r>
            <a:r>
              <a:rPr lang="en-US" sz="2000" dirty="0">
                <a:solidFill>
                  <a:schemeClr val="accent5">
                    <a:lumMod val="60000"/>
                    <a:lumOff val="40000"/>
                  </a:schemeClr>
                </a:solidFill>
                <a:latin typeface="+mn-lt"/>
              </a:rPr>
              <a:t>offering extended-phase anticoagulation</a:t>
            </a:r>
          </a:p>
        </p:txBody>
      </p:sp>
      <p:sp>
        <p:nvSpPr>
          <p:cNvPr id="7" name="Content Placeholder 3">
            <a:extLst>
              <a:ext uri="{FF2B5EF4-FFF2-40B4-BE49-F238E27FC236}">
                <a16:creationId xmlns:a16="http://schemas.microsoft.com/office/drawing/2014/main" id="{9FB4835B-8778-6B8D-D5EA-4A8CFA386B7C}"/>
              </a:ext>
            </a:extLst>
          </p:cNvPr>
          <p:cNvSpPr txBox="1">
            <a:spLocks/>
          </p:cNvSpPr>
          <p:nvPr/>
        </p:nvSpPr>
        <p:spPr>
          <a:xfrm>
            <a:off x="6157548" y="1557888"/>
            <a:ext cx="5767754" cy="4928967"/>
          </a:xfrm>
          <a:prstGeom prst="rect">
            <a:avLst/>
          </a:prstGeom>
        </p:spPr>
        <p:txBody>
          <a:bodyPr vert="horz" lIns="0" tIns="0" rIns="0" bIns="0" rtlCol="0">
            <a:noAutofit/>
          </a:bodyPr>
          <a:lstStyle>
            <a:lvl1pPr marL="171450" indent="-171450" algn="l" defTabSz="914400" rtl="0" eaLnBrk="1" latinLnBrk="0" hangingPunct="1">
              <a:lnSpc>
                <a:spcPct val="110000"/>
              </a:lnSpc>
              <a:spcBef>
                <a:spcPts val="900"/>
              </a:spcBef>
              <a:buFont typeface="Arial" panose="020B0604020202020204" pitchFamily="34" charset="0"/>
              <a:buChar char="•"/>
              <a:defRPr sz="1800" b="0" kern="1200">
                <a:solidFill>
                  <a:srgbClr val="585858"/>
                </a:solidFill>
                <a:latin typeface="+mj-lt"/>
                <a:ea typeface="Apex New Book" panose="02010600040501010103" pitchFamily="2" charset="0"/>
                <a:cs typeface="Apex New Book" panose="02010600040501010103" pitchFamily="2" charset="0"/>
              </a:defRPr>
            </a:lvl1pPr>
            <a:lvl2pPr marL="341313" indent="-169863" algn="l" defTabSz="914400" rtl="0" eaLnBrk="1" latinLnBrk="0" hangingPunct="1">
              <a:lnSpc>
                <a:spcPct val="130000"/>
              </a:lnSpc>
              <a:spcBef>
                <a:spcPts val="900"/>
              </a:spcBef>
              <a:buFont typeface="Verdana" panose="020B0604030504040204" pitchFamily="34" charset="0"/>
              <a:buChar char="–"/>
              <a:defRPr sz="1600" kern="1200">
                <a:solidFill>
                  <a:srgbClr val="585858"/>
                </a:solidFill>
                <a:latin typeface="+mn-lt"/>
                <a:ea typeface="Apex New Book" panose="02010600040501010103" pitchFamily="2" charset="0"/>
                <a:cs typeface="Apex New Book" panose="02010600040501010103" pitchFamily="2" charset="0"/>
              </a:defRPr>
            </a:lvl2pPr>
            <a:lvl3pPr marL="512763" indent="-171450" algn="l" defTabSz="914400" rtl="0" eaLnBrk="1" latinLnBrk="0" hangingPunct="1">
              <a:lnSpc>
                <a:spcPct val="130000"/>
              </a:lnSpc>
              <a:spcBef>
                <a:spcPts val="500"/>
              </a:spcBef>
              <a:buFont typeface="Arial" panose="020B0604020202020204" pitchFamily="34" charset="0"/>
              <a:buChar char="•"/>
              <a:defRPr sz="1400" kern="1200">
                <a:solidFill>
                  <a:srgbClr val="585858"/>
                </a:solidFill>
                <a:latin typeface="+mn-lt"/>
                <a:ea typeface="Apex New Book" panose="02010600040501010103" pitchFamily="2" charset="0"/>
                <a:cs typeface="Apex New Book" panose="02010600040501010103" pitchFamily="2" charset="0"/>
              </a:defRPr>
            </a:lvl3pPr>
            <a:lvl4pPr marL="688975" indent="-171450" algn="l" defTabSz="914400" rtl="0" eaLnBrk="1" latinLnBrk="0" hangingPunct="1">
              <a:lnSpc>
                <a:spcPct val="130000"/>
              </a:lnSpc>
              <a:spcBef>
                <a:spcPts val="500"/>
              </a:spcBef>
              <a:buFont typeface="Verdana" panose="020B0604030504040204" pitchFamily="34" charset="0"/>
              <a:buChar char="–"/>
              <a:defRPr sz="1400" kern="1200">
                <a:solidFill>
                  <a:srgbClr val="585858"/>
                </a:solidFill>
                <a:latin typeface="+mn-lt"/>
                <a:ea typeface="Apex New Book" panose="02010600040501010103" pitchFamily="2" charset="0"/>
                <a:cs typeface="Apex New Book" panose="02010600040501010103" pitchFamily="2" charset="0"/>
              </a:defRPr>
            </a:lvl4pPr>
            <a:lvl5pPr marL="858838" indent="-169863" algn="l" defTabSz="914400" rtl="0" eaLnBrk="1" latinLnBrk="0" hangingPunct="1">
              <a:lnSpc>
                <a:spcPct val="130000"/>
              </a:lnSpc>
              <a:spcBef>
                <a:spcPts val="500"/>
              </a:spcBef>
              <a:buFont typeface="Arial" panose="020B0604020202020204" pitchFamily="34" charset="0"/>
              <a:buChar char="•"/>
              <a:defRPr sz="1400" kern="1200">
                <a:solidFill>
                  <a:srgbClr val="585858"/>
                </a:solidFill>
                <a:latin typeface="+mn-lt"/>
                <a:ea typeface="Apex New Book" panose="02010600040501010103" pitchFamily="2" charset="0"/>
                <a:cs typeface="Apex New Book" panose="02010600040501010103"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000" dirty="0">
                <a:solidFill>
                  <a:schemeClr val="tx1">
                    <a:lumMod val="65000"/>
                    <a:lumOff val="35000"/>
                  </a:schemeClr>
                </a:solidFill>
                <a:latin typeface="+mn-lt"/>
              </a:rPr>
              <a:t>After completion of primary treatment for patients with DVT and/or PE </a:t>
            </a:r>
            <a:r>
              <a:rPr lang="en-US" sz="2000" dirty="0">
                <a:solidFill>
                  <a:srgbClr val="0070C0"/>
                </a:solidFill>
                <a:latin typeface="+mn-lt"/>
              </a:rPr>
              <a:t>provoked by a chronic risk factor</a:t>
            </a:r>
            <a:r>
              <a:rPr lang="en-US" sz="2000" dirty="0">
                <a:solidFill>
                  <a:schemeClr val="tx1">
                    <a:lumMod val="65000"/>
                    <a:lumOff val="35000"/>
                  </a:schemeClr>
                </a:solidFill>
                <a:latin typeface="+mn-lt"/>
              </a:rPr>
              <a:t>, the ASH guideline panel </a:t>
            </a:r>
            <a:r>
              <a:rPr lang="en-US" sz="2000" i="1" dirty="0">
                <a:solidFill>
                  <a:schemeClr val="tx1">
                    <a:lumMod val="65000"/>
                    <a:lumOff val="35000"/>
                  </a:schemeClr>
                </a:solidFill>
                <a:latin typeface="+mn-lt"/>
              </a:rPr>
              <a:t>suggests</a:t>
            </a:r>
            <a:r>
              <a:rPr lang="en-US" sz="2000" dirty="0">
                <a:solidFill>
                  <a:schemeClr val="tx1">
                    <a:lumMod val="65000"/>
                    <a:lumOff val="35000"/>
                  </a:schemeClr>
                </a:solidFill>
                <a:latin typeface="+mn-lt"/>
              </a:rPr>
              <a:t> </a:t>
            </a:r>
            <a:r>
              <a:rPr lang="en-US" sz="2000" dirty="0">
                <a:solidFill>
                  <a:schemeClr val="accent5">
                    <a:lumMod val="60000"/>
                    <a:lumOff val="40000"/>
                  </a:schemeClr>
                </a:solidFill>
                <a:latin typeface="+mn-lt"/>
              </a:rPr>
              <a:t>indefinite antithrombotic therapy </a:t>
            </a:r>
            <a:r>
              <a:rPr lang="en-US" sz="2000" dirty="0">
                <a:solidFill>
                  <a:schemeClr val="tx1">
                    <a:lumMod val="65000"/>
                    <a:lumOff val="35000"/>
                  </a:schemeClr>
                </a:solidFill>
                <a:latin typeface="+mn-lt"/>
              </a:rPr>
              <a:t>over stopping anticoagulation</a:t>
            </a:r>
          </a:p>
          <a:p>
            <a:pPr lvl="1">
              <a:lnSpc>
                <a:spcPct val="100000"/>
              </a:lnSpc>
            </a:pPr>
            <a:r>
              <a:rPr lang="en-US" sz="2000" dirty="0">
                <a:solidFill>
                  <a:schemeClr val="tx1">
                    <a:lumMod val="65000"/>
                    <a:lumOff val="35000"/>
                  </a:schemeClr>
                </a:solidFill>
              </a:rPr>
              <a:t>Remarks: Patients with DVT and/or PE </a:t>
            </a:r>
            <a:r>
              <a:rPr lang="en-US" sz="2000" dirty="0">
                <a:solidFill>
                  <a:srgbClr val="0070C0"/>
                </a:solidFill>
              </a:rPr>
              <a:t>provoked by a transient risk factor </a:t>
            </a:r>
            <a:r>
              <a:rPr lang="en-US" sz="2000" dirty="0">
                <a:solidFill>
                  <a:schemeClr val="tx1">
                    <a:lumMod val="65000"/>
                    <a:lumOff val="35000"/>
                  </a:schemeClr>
                </a:solidFill>
              </a:rPr>
              <a:t>typically </a:t>
            </a:r>
            <a:r>
              <a:rPr lang="en-US" sz="2000" dirty="0">
                <a:solidFill>
                  <a:schemeClr val="accent5">
                    <a:lumMod val="60000"/>
                    <a:lumOff val="40000"/>
                  </a:schemeClr>
                </a:solidFill>
              </a:rPr>
              <a:t>do not require antithrombotic therapy after completion of primary treatment</a:t>
            </a:r>
            <a:endParaRPr lang="en-US" sz="1800" dirty="0">
              <a:solidFill>
                <a:schemeClr val="accent5">
                  <a:lumMod val="60000"/>
                  <a:lumOff val="40000"/>
                </a:schemeClr>
              </a:solidFill>
            </a:endParaRPr>
          </a:p>
          <a:p>
            <a:pPr>
              <a:lnSpc>
                <a:spcPct val="100000"/>
              </a:lnSpc>
            </a:pPr>
            <a:r>
              <a:rPr lang="en-US" sz="2000" dirty="0">
                <a:solidFill>
                  <a:schemeClr val="tx1">
                    <a:lumMod val="65000"/>
                    <a:lumOff val="35000"/>
                  </a:schemeClr>
                </a:solidFill>
                <a:latin typeface="+mn-lt"/>
              </a:rPr>
              <a:t>After completion of primary treatment for patients with </a:t>
            </a:r>
            <a:r>
              <a:rPr lang="en-US" sz="2000" dirty="0">
                <a:solidFill>
                  <a:srgbClr val="0070C0"/>
                </a:solidFill>
                <a:latin typeface="+mn-lt"/>
              </a:rPr>
              <a:t>unprovoked DVT</a:t>
            </a:r>
            <a:r>
              <a:rPr lang="en-US" sz="2000" dirty="0">
                <a:solidFill>
                  <a:srgbClr val="00B0F0"/>
                </a:solidFill>
                <a:latin typeface="+mn-lt"/>
              </a:rPr>
              <a:t> </a:t>
            </a:r>
            <a:r>
              <a:rPr lang="en-US" sz="2000" dirty="0">
                <a:solidFill>
                  <a:schemeClr val="tx1">
                    <a:lumMod val="65000"/>
                    <a:lumOff val="35000"/>
                  </a:schemeClr>
                </a:solidFill>
                <a:latin typeface="+mn-lt"/>
              </a:rPr>
              <a:t>or PE, the ASH guideline panel </a:t>
            </a:r>
            <a:r>
              <a:rPr lang="en-US" sz="2000" i="1" dirty="0">
                <a:solidFill>
                  <a:schemeClr val="tx1">
                    <a:lumMod val="65000"/>
                    <a:lumOff val="35000"/>
                  </a:schemeClr>
                </a:solidFill>
                <a:latin typeface="+mn-lt"/>
              </a:rPr>
              <a:t>suggests</a:t>
            </a:r>
            <a:r>
              <a:rPr lang="en-US" sz="2000" dirty="0">
                <a:solidFill>
                  <a:schemeClr val="tx1">
                    <a:lumMod val="65000"/>
                    <a:lumOff val="35000"/>
                  </a:schemeClr>
                </a:solidFill>
                <a:latin typeface="+mn-lt"/>
              </a:rPr>
              <a:t> </a:t>
            </a:r>
            <a:r>
              <a:rPr lang="en-US" sz="2000" dirty="0">
                <a:solidFill>
                  <a:schemeClr val="accent5">
                    <a:lumMod val="60000"/>
                    <a:lumOff val="40000"/>
                  </a:schemeClr>
                </a:solidFill>
                <a:latin typeface="+mn-lt"/>
              </a:rPr>
              <a:t>indefinite antithrombotic </a:t>
            </a:r>
            <a:r>
              <a:rPr lang="en-US" sz="2000" dirty="0">
                <a:solidFill>
                  <a:schemeClr val="tx1">
                    <a:lumMod val="65000"/>
                    <a:lumOff val="35000"/>
                  </a:schemeClr>
                </a:solidFill>
                <a:latin typeface="+mn-lt"/>
              </a:rPr>
              <a:t>therapy over stopping anticoagulation</a:t>
            </a:r>
          </a:p>
        </p:txBody>
      </p:sp>
      <p:sp>
        <p:nvSpPr>
          <p:cNvPr id="8" name="TextBox 7">
            <a:extLst>
              <a:ext uri="{FF2B5EF4-FFF2-40B4-BE49-F238E27FC236}">
                <a16:creationId xmlns:a16="http://schemas.microsoft.com/office/drawing/2014/main" id="{35F53DAA-77E2-DF25-97B3-5E7AB09C9AE7}"/>
              </a:ext>
            </a:extLst>
          </p:cNvPr>
          <p:cNvSpPr txBox="1"/>
          <p:nvPr/>
        </p:nvSpPr>
        <p:spPr>
          <a:xfrm>
            <a:off x="2816590" y="1115179"/>
            <a:ext cx="914400" cy="432917"/>
          </a:xfrm>
          <a:prstGeom prst="rect">
            <a:avLst/>
          </a:prstGeom>
          <a:noFill/>
        </p:spPr>
        <p:txBody>
          <a:bodyPr wrap="none" lIns="0" tIns="0" rIns="0" bIns="0" rtlCol="0">
            <a:noAutofit/>
          </a:bodyPr>
          <a:lstStyle/>
          <a:p>
            <a:pPr algn="ctr"/>
            <a:r>
              <a:rPr lang="en-US" sz="2800" dirty="0">
                <a:solidFill>
                  <a:srgbClr val="0091E1"/>
                </a:solidFill>
              </a:rPr>
              <a:t>ACCP</a:t>
            </a:r>
          </a:p>
        </p:txBody>
      </p:sp>
      <p:sp>
        <p:nvSpPr>
          <p:cNvPr id="10" name="TextBox 9">
            <a:extLst>
              <a:ext uri="{FF2B5EF4-FFF2-40B4-BE49-F238E27FC236}">
                <a16:creationId xmlns:a16="http://schemas.microsoft.com/office/drawing/2014/main" id="{E46F7DAF-3800-92A0-36E0-4C85924B04F1}"/>
              </a:ext>
            </a:extLst>
          </p:cNvPr>
          <p:cNvSpPr txBox="1"/>
          <p:nvPr/>
        </p:nvSpPr>
        <p:spPr>
          <a:xfrm>
            <a:off x="8584225" y="1115179"/>
            <a:ext cx="914400" cy="459833"/>
          </a:xfrm>
          <a:prstGeom prst="rect">
            <a:avLst/>
          </a:prstGeom>
          <a:noFill/>
        </p:spPr>
        <p:txBody>
          <a:bodyPr wrap="none" lIns="0" tIns="0" rIns="0" bIns="0" rtlCol="0">
            <a:noAutofit/>
          </a:bodyPr>
          <a:lstStyle/>
          <a:p>
            <a:pPr algn="l"/>
            <a:r>
              <a:rPr lang="en-US" sz="2800" dirty="0">
                <a:solidFill>
                  <a:srgbClr val="0091E1"/>
                </a:solidFill>
              </a:rPr>
              <a:t>ASH</a:t>
            </a:r>
          </a:p>
        </p:txBody>
      </p:sp>
      <p:sp>
        <p:nvSpPr>
          <p:cNvPr id="13" name="Footer Placeholder 12">
            <a:extLst>
              <a:ext uri="{FF2B5EF4-FFF2-40B4-BE49-F238E27FC236}">
                <a16:creationId xmlns:a16="http://schemas.microsoft.com/office/drawing/2014/main" id="{9E0E33CD-F2D9-3EEF-DE57-181EB289BEDA}"/>
              </a:ext>
            </a:extLst>
          </p:cNvPr>
          <p:cNvSpPr>
            <a:spLocks noGrp="1"/>
          </p:cNvSpPr>
          <p:nvPr>
            <p:ph type="ftr" sz="quarter" idx="3"/>
          </p:nvPr>
        </p:nvSpPr>
        <p:spPr/>
        <p:txBody>
          <a:bodyPr/>
          <a:lstStyle/>
          <a:p>
            <a:r>
              <a:rPr lang="en-US" dirty="0"/>
              <a:t>Ortel TL. </a:t>
            </a:r>
            <a:r>
              <a:rPr lang="en-US" i="1" dirty="0"/>
              <a:t>Blood Adv</a:t>
            </a:r>
            <a:r>
              <a:rPr lang="en-US" dirty="0"/>
              <a:t>. 2020;4(19):4693-4738; Stevens SM. </a:t>
            </a:r>
            <a:r>
              <a:rPr lang="en-US" i="1" dirty="0"/>
              <a:t>Chest</a:t>
            </a:r>
            <a:r>
              <a:rPr lang="en-US" dirty="0"/>
              <a:t>. 2021;160(6):e545-e608.</a:t>
            </a:r>
          </a:p>
        </p:txBody>
      </p:sp>
    </p:spTree>
    <p:extLst>
      <p:ext uri="{BB962C8B-B14F-4D97-AF65-F5344CB8AC3E}">
        <p14:creationId xmlns:p14="http://schemas.microsoft.com/office/powerpoint/2010/main" val="4166898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C2B582-5F79-42A3-DB1C-028D1EB4DF42}"/>
              </a:ext>
            </a:extLst>
          </p:cNvPr>
          <p:cNvSpPr>
            <a:spLocks noGrp="1"/>
          </p:cNvSpPr>
          <p:nvPr>
            <p:ph type="title"/>
          </p:nvPr>
        </p:nvSpPr>
        <p:spPr>
          <a:xfrm>
            <a:off x="838200" y="-1"/>
            <a:ext cx="10515600" cy="1105949"/>
          </a:xfrm>
        </p:spPr>
        <p:txBody>
          <a:bodyPr/>
          <a:lstStyle/>
          <a:p>
            <a:r>
              <a:rPr lang="en-US" dirty="0"/>
              <a:t>Guidelines on Recurrent VTE </a:t>
            </a:r>
            <a:br>
              <a:rPr lang="en-US" dirty="0"/>
            </a:br>
            <a:r>
              <a:rPr lang="en-US" dirty="0"/>
              <a:t>Risk Assessment Models</a:t>
            </a:r>
          </a:p>
        </p:txBody>
      </p:sp>
      <p:sp>
        <p:nvSpPr>
          <p:cNvPr id="4" name="Content Placeholder 3">
            <a:extLst>
              <a:ext uri="{FF2B5EF4-FFF2-40B4-BE49-F238E27FC236}">
                <a16:creationId xmlns:a16="http://schemas.microsoft.com/office/drawing/2014/main" id="{FB9B4DCF-6B65-58E4-8ED0-CF3D9198A0D9}"/>
              </a:ext>
            </a:extLst>
          </p:cNvPr>
          <p:cNvSpPr>
            <a:spLocks noGrp="1"/>
          </p:cNvSpPr>
          <p:nvPr>
            <p:ph sz="quarter" idx="13"/>
          </p:nvPr>
        </p:nvSpPr>
        <p:spPr>
          <a:xfrm>
            <a:off x="503238" y="1306286"/>
            <a:ext cx="10972800" cy="4819877"/>
          </a:xfrm>
        </p:spPr>
        <p:txBody>
          <a:bodyPr>
            <a:normAutofit fontScale="85000" lnSpcReduction="20000"/>
          </a:bodyPr>
          <a:lstStyle/>
          <a:p>
            <a:pPr>
              <a:lnSpc>
                <a:spcPct val="120000"/>
              </a:lnSpc>
            </a:pPr>
            <a:r>
              <a:rPr lang="en-US" b="1" dirty="0">
                <a:latin typeface="+mn-lt"/>
              </a:rPr>
              <a:t>ACCP</a:t>
            </a:r>
          </a:p>
          <a:p>
            <a:pPr lvl="1">
              <a:lnSpc>
                <a:spcPct val="120000"/>
              </a:lnSpc>
            </a:pPr>
            <a:r>
              <a:rPr lang="en-US" dirty="0">
                <a:solidFill>
                  <a:srgbClr val="0070C0"/>
                </a:solidFill>
                <a:latin typeface="+mn-lt"/>
              </a:rPr>
              <a:t>Current risk assessment systems are imperfect </a:t>
            </a:r>
            <a:r>
              <a:rPr lang="en-US" dirty="0">
                <a:latin typeface="+mn-lt"/>
              </a:rPr>
              <a:t>at predicting the risk of thrombosis in the absence of extended-phase therapy, or the risk of bleeding with extended-phase therapy</a:t>
            </a:r>
          </a:p>
          <a:p>
            <a:pPr lvl="1">
              <a:lnSpc>
                <a:spcPct val="120000"/>
              </a:lnSpc>
            </a:pPr>
            <a:r>
              <a:rPr lang="en-US" dirty="0">
                <a:latin typeface="+mn-lt"/>
              </a:rPr>
              <a:t>Studies validating these risk models, however, have been performed or are underway, yet await further validation preferably in pooled analyses before they can inform patients and physicians on the optimal risk-to-benefit balance in individual cases</a:t>
            </a:r>
          </a:p>
          <a:p>
            <a:pPr lvl="1">
              <a:lnSpc>
                <a:spcPct val="120000"/>
              </a:lnSpc>
            </a:pPr>
            <a:endParaRPr lang="en-US" dirty="0">
              <a:latin typeface="+mn-lt"/>
            </a:endParaRPr>
          </a:p>
          <a:p>
            <a:pPr>
              <a:lnSpc>
                <a:spcPct val="120000"/>
              </a:lnSpc>
            </a:pPr>
            <a:r>
              <a:rPr lang="en-US" b="1" dirty="0">
                <a:latin typeface="+mn-lt"/>
              </a:rPr>
              <a:t>ASH</a:t>
            </a:r>
          </a:p>
          <a:p>
            <a:pPr lvl="1">
              <a:lnSpc>
                <a:spcPct val="120000"/>
              </a:lnSpc>
            </a:pPr>
            <a:r>
              <a:rPr lang="en-US" dirty="0">
                <a:latin typeface="+mn-lt"/>
              </a:rPr>
              <a:t>For patients with unprovoked DVT and/or PE, the ASH guideline panel suggests </a:t>
            </a:r>
            <a:r>
              <a:rPr lang="en-US" dirty="0">
                <a:solidFill>
                  <a:schemeClr val="accent6"/>
                </a:solidFill>
                <a:latin typeface="+mn-lt"/>
              </a:rPr>
              <a:t>against routine use of prognostic scores </a:t>
            </a:r>
            <a:r>
              <a:rPr lang="en-US" dirty="0">
                <a:latin typeface="+mn-lt"/>
              </a:rPr>
              <a:t>(recommendation 15), </a:t>
            </a:r>
            <a:r>
              <a:rPr lang="en-US" dirty="0">
                <a:solidFill>
                  <a:srgbClr val="0070C0"/>
                </a:solidFill>
                <a:latin typeface="+mn-lt"/>
              </a:rPr>
              <a:t>D-dimer testing </a:t>
            </a:r>
            <a:r>
              <a:rPr lang="en-US" dirty="0">
                <a:latin typeface="+mn-lt"/>
              </a:rPr>
              <a:t>(recommendation 16), or </a:t>
            </a:r>
            <a:r>
              <a:rPr lang="en-US" dirty="0">
                <a:solidFill>
                  <a:srgbClr val="0070C0"/>
                </a:solidFill>
                <a:latin typeface="+mn-lt"/>
              </a:rPr>
              <a:t>ultrasound to detect residual vein thrombosis </a:t>
            </a:r>
            <a:r>
              <a:rPr lang="en-US" dirty="0">
                <a:latin typeface="+mn-lt"/>
              </a:rPr>
              <a:t>(recommendation 17) to guide the duration of anticoagulation</a:t>
            </a:r>
          </a:p>
          <a:p>
            <a:pPr lvl="2">
              <a:lnSpc>
                <a:spcPct val="120000"/>
              </a:lnSpc>
            </a:pPr>
            <a:r>
              <a:rPr lang="en-US" dirty="0">
                <a:latin typeface="+mn-lt"/>
              </a:rPr>
              <a:t>Remarks state can use in certain circumstances</a:t>
            </a:r>
          </a:p>
        </p:txBody>
      </p:sp>
      <p:sp>
        <p:nvSpPr>
          <p:cNvPr id="6" name="Footer Placeholder 4">
            <a:extLst>
              <a:ext uri="{FF2B5EF4-FFF2-40B4-BE49-F238E27FC236}">
                <a16:creationId xmlns:a16="http://schemas.microsoft.com/office/drawing/2014/main" id="{F224A597-B083-3EA3-52F9-29A769D9EECE}"/>
              </a:ext>
            </a:extLst>
          </p:cNvPr>
          <p:cNvSpPr>
            <a:spLocks noGrp="1"/>
          </p:cNvSpPr>
          <p:nvPr>
            <p:ph type="ftr" sz="quarter" idx="15"/>
          </p:nvPr>
        </p:nvSpPr>
        <p:spPr>
          <a:xfrm>
            <a:off x="838200" y="6356350"/>
            <a:ext cx="10515600" cy="365125"/>
          </a:xfrm>
        </p:spPr>
        <p:txBody>
          <a:bodyPr/>
          <a:lstStyle/>
          <a:p>
            <a:pPr lvl="0"/>
            <a:r>
              <a:rPr lang="en-US" noProof="0" dirty="0"/>
              <a:t>Stevens SM. Chest. 2021;160(6):e545-e608</a:t>
            </a:r>
            <a:r>
              <a:rPr lang="en-US" dirty="0"/>
              <a:t>; </a:t>
            </a:r>
            <a:r>
              <a:rPr lang="en-US" noProof="0" dirty="0" err="1"/>
              <a:t>Ortel</a:t>
            </a:r>
            <a:r>
              <a:rPr lang="en-US" noProof="0" dirty="0"/>
              <a:t> TL. Blood Adv. 2020;4(19):4693-4738. </a:t>
            </a:r>
          </a:p>
        </p:txBody>
      </p:sp>
    </p:spTree>
    <p:extLst>
      <p:ext uri="{BB962C8B-B14F-4D97-AF65-F5344CB8AC3E}">
        <p14:creationId xmlns:p14="http://schemas.microsoft.com/office/powerpoint/2010/main" val="2273582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CF7B291-913E-AF1D-5282-5BCDF01BB3CA}"/>
              </a:ext>
            </a:extLst>
          </p:cNvPr>
          <p:cNvSpPr>
            <a:spLocks noGrp="1"/>
          </p:cNvSpPr>
          <p:nvPr>
            <p:ph idx="1"/>
          </p:nvPr>
        </p:nvSpPr>
        <p:spPr>
          <a:xfrm>
            <a:off x="838200" y="1285336"/>
            <a:ext cx="10515600" cy="4891627"/>
          </a:xfrm>
        </p:spPr>
        <p:txBody>
          <a:bodyPr>
            <a:normAutofit fontScale="92500" lnSpcReduction="20000"/>
          </a:bodyPr>
          <a:lstStyle/>
          <a:p>
            <a:r>
              <a:rPr lang="en-US" dirty="0">
                <a:latin typeface="+mn-lt"/>
              </a:rPr>
              <a:t>42-year-old male with pulmonary embolism several days after </a:t>
            </a:r>
            <a:r>
              <a:rPr lang="en-US" dirty="0">
                <a:solidFill>
                  <a:srgbClr val="0070C0"/>
                </a:solidFill>
                <a:latin typeface="+mn-lt"/>
              </a:rPr>
              <a:t>2-day hospitalization</a:t>
            </a:r>
            <a:r>
              <a:rPr lang="en-US" dirty="0">
                <a:latin typeface="+mn-lt"/>
              </a:rPr>
              <a:t> for pneumonia</a:t>
            </a:r>
          </a:p>
          <a:p>
            <a:pPr lvl="1"/>
            <a:r>
              <a:rPr lang="en-US" dirty="0">
                <a:latin typeface="+mn-lt"/>
              </a:rPr>
              <a:t>Pneumonia not COVID </a:t>
            </a:r>
          </a:p>
          <a:p>
            <a:pPr lvl="1"/>
            <a:r>
              <a:rPr lang="en-US" dirty="0">
                <a:latin typeface="+mn-lt"/>
              </a:rPr>
              <a:t>No ICU for pneumonia or PE</a:t>
            </a:r>
          </a:p>
          <a:p>
            <a:r>
              <a:rPr lang="en-US" dirty="0">
                <a:latin typeface="+mn-lt"/>
              </a:rPr>
              <a:t>Has been on full DOAC for </a:t>
            </a:r>
            <a:r>
              <a:rPr lang="en-US" dirty="0">
                <a:solidFill>
                  <a:srgbClr val="0070C0"/>
                </a:solidFill>
                <a:latin typeface="+mn-lt"/>
              </a:rPr>
              <a:t>3 to 6 months</a:t>
            </a:r>
          </a:p>
          <a:p>
            <a:r>
              <a:rPr lang="en-US" dirty="0">
                <a:latin typeface="+mn-lt"/>
              </a:rPr>
              <a:t>No signs of recurrent VTE, feels well, no shortness of breath, fully recovered</a:t>
            </a:r>
          </a:p>
          <a:p>
            <a:r>
              <a:rPr lang="en-US" dirty="0">
                <a:latin typeface="+mn-lt"/>
              </a:rPr>
              <a:t>No increase bleeding risk</a:t>
            </a:r>
          </a:p>
          <a:p>
            <a:endParaRPr lang="en-US" dirty="0">
              <a:latin typeface="+mn-lt"/>
            </a:endParaRPr>
          </a:p>
          <a:p>
            <a:r>
              <a:rPr lang="en-US" b="1" dirty="0">
                <a:latin typeface="+mn-lt"/>
              </a:rPr>
              <a:t>Would you do a hypercoagulable work up?</a:t>
            </a:r>
          </a:p>
          <a:p>
            <a:pPr marL="914400" lvl="1" indent="-457200">
              <a:buFont typeface="+mj-lt"/>
              <a:buAutoNum type="alphaUcPeriod"/>
            </a:pPr>
            <a:r>
              <a:rPr lang="en-US" dirty="0">
                <a:latin typeface="+mn-lt"/>
              </a:rPr>
              <a:t>Yes</a:t>
            </a:r>
          </a:p>
          <a:p>
            <a:pPr marL="914400" lvl="1" indent="-457200">
              <a:buFont typeface="+mj-lt"/>
              <a:buAutoNum type="alphaUcPeriod"/>
            </a:pPr>
            <a:r>
              <a:rPr lang="en-US" dirty="0">
                <a:latin typeface="+mn-lt"/>
              </a:rPr>
              <a:t>No</a:t>
            </a:r>
          </a:p>
        </p:txBody>
      </p:sp>
      <p:sp>
        <p:nvSpPr>
          <p:cNvPr id="3" name="Title 2">
            <a:extLst>
              <a:ext uri="{FF2B5EF4-FFF2-40B4-BE49-F238E27FC236}">
                <a16:creationId xmlns:a16="http://schemas.microsoft.com/office/drawing/2014/main" id="{0EC8624B-2F99-8E0D-AD98-0C5C3B802F43}"/>
              </a:ext>
            </a:extLst>
          </p:cNvPr>
          <p:cNvSpPr>
            <a:spLocks noGrp="1"/>
          </p:cNvSpPr>
          <p:nvPr>
            <p:ph type="title"/>
          </p:nvPr>
        </p:nvSpPr>
        <p:spPr>
          <a:xfrm>
            <a:off x="838200" y="-1"/>
            <a:ext cx="10515600" cy="1105949"/>
          </a:xfrm>
        </p:spPr>
        <p:txBody>
          <a:bodyPr/>
          <a:lstStyle/>
          <a:p>
            <a:r>
              <a:rPr lang="en-US" dirty="0"/>
              <a:t>Case</a:t>
            </a:r>
          </a:p>
        </p:txBody>
      </p:sp>
    </p:spTree>
    <p:extLst>
      <p:ext uri="{BB962C8B-B14F-4D97-AF65-F5344CB8AC3E}">
        <p14:creationId xmlns:p14="http://schemas.microsoft.com/office/powerpoint/2010/main" val="1069405522"/>
      </p:ext>
    </p:extLst>
  </p:cSld>
  <p:clrMapOvr>
    <a:masterClrMapping/>
  </p:clrMapOvr>
</p:sld>
</file>

<file path=ppt/theme/theme1.xml><?xml version="1.0" encoding="utf-8"?>
<a:theme xmlns:a="http://schemas.openxmlformats.org/drawingml/2006/main" name="DHOTG23">
  <a:themeElements>
    <a:clrScheme name="DHOTG -OFFICIAL-FINAL">
      <a:dk1>
        <a:srgbClr val="000000"/>
      </a:dk1>
      <a:lt1>
        <a:sysClr val="window" lastClr="FFFFFF"/>
      </a:lt1>
      <a:dk2>
        <a:srgbClr val="373648"/>
      </a:dk2>
      <a:lt2>
        <a:srgbClr val="F3F3F3"/>
      </a:lt2>
      <a:accent1>
        <a:srgbClr val="00539B"/>
      </a:accent1>
      <a:accent2>
        <a:srgbClr val="001A57"/>
      </a:accent2>
      <a:accent3>
        <a:srgbClr val="0736A4"/>
      </a:accent3>
      <a:accent4>
        <a:srgbClr val="005587"/>
      </a:accent4>
      <a:accent5>
        <a:srgbClr val="0577B1"/>
      </a:accent5>
      <a:accent6>
        <a:srgbClr val="339898"/>
      </a:accent6>
      <a:hlink>
        <a:srgbClr val="00539B"/>
      </a:hlink>
      <a:folHlink>
        <a:srgbClr val="66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3" id="{4F8807A5-9D20-CA40-B22D-639EC824FF87}" vid="{0FB61829-1EC4-F14C-8657-B4A34D8BFB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55e9ad1-4522-4e5b-8d2e-6f450f6d945f" xsi:nil="true"/>
    <lcf76f155ced4ddcb4097134ff3c332f xmlns="a9d8bbac-cce3-475c-b9fe-65ecbcec7edd">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CC680350CE9C149837DD9E5879C280B" ma:contentTypeVersion="15" ma:contentTypeDescription="Create a new document." ma:contentTypeScope="" ma:versionID="253f81baf9dbeeb19c3962fd02be5c00">
  <xsd:schema xmlns:xsd="http://www.w3.org/2001/XMLSchema" xmlns:xs="http://www.w3.org/2001/XMLSchema" xmlns:p="http://schemas.microsoft.com/office/2006/metadata/properties" xmlns:ns2="a9d8bbac-cce3-475c-b9fe-65ecbcec7edd" xmlns:ns3="f55e9ad1-4522-4e5b-8d2e-6f450f6d945f" targetNamespace="http://schemas.microsoft.com/office/2006/metadata/properties" ma:root="true" ma:fieldsID="6fed9c7c03c97ba4c9dbb438d9c3bb9b" ns2:_="" ns3:_="">
    <xsd:import namespace="a9d8bbac-cce3-475c-b9fe-65ecbcec7edd"/>
    <xsd:import namespace="f55e9ad1-4522-4e5b-8d2e-6f450f6d945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d8bbac-cce3-475c-b9fe-65ecbcec7e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8c65fd77-5e27-4e0a-8152-efffb3417915"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55e9ad1-4522-4e5b-8d2e-6f450f6d945f"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18eb5337-1fcb-4779-9b12-3ebf5b838b56}" ma:internalName="TaxCatchAll" ma:showField="CatchAllData" ma:web="f55e9ad1-4522-4e5b-8d2e-6f450f6d945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FC5359B-EB2E-426C-B291-10EE47433AFB}">
  <ds:schemaRefs>
    <ds:schemaRef ds:uri="http://schemas.microsoft.com/sharepoint/v3/contenttype/forms"/>
  </ds:schemaRefs>
</ds:datastoreItem>
</file>

<file path=customXml/itemProps2.xml><?xml version="1.0" encoding="utf-8"?>
<ds:datastoreItem xmlns:ds="http://schemas.openxmlformats.org/officeDocument/2006/customXml" ds:itemID="{56E407A7-98C0-441F-89F5-990F1A49A711}">
  <ds:schemaRefs>
    <ds:schemaRef ds:uri="http://www.w3.org/XML/1998/namespace"/>
    <ds:schemaRef ds:uri="a9d8bbac-cce3-475c-b9fe-65ecbcec7edd"/>
    <ds:schemaRef ds:uri="f55e9ad1-4522-4e5b-8d2e-6f450f6d945f"/>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purl.org/dc/dcmitype/"/>
    <ds:schemaRef ds:uri="http://purl.org/dc/elements/1.1/"/>
  </ds:schemaRefs>
</ds:datastoreItem>
</file>

<file path=customXml/itemProps3.xml><?xml version="1.0" encoding="utf-8"?>
<ds:datastoreItem xmlns:ds="http://schemas.openxmlformats.org/officeDocument/2006/customXml" ds:itemID="{C3EE5D3C-CE31-49AE-8C2D-11E20DDCF7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d8bbac-cce3-475c-b9fe-65ecbcec7edd"/>
    <ds:schemaRef ds:uri="f55e9ad1-4522-4e5b-8d2e-6f450f6d94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Theme3</Template>
  <TotalTime>817</TotalTime>
  <Words>1172</Words>
  <Application>Microsoft Office PowerPoint</Application>
  <PresentationFormat>Widescreen</PresentationFormat>
  <Paragraphs>111</Paragraphs>
  <Slides>12</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Arial</vt:lpstr>
      <vt:lpstr>Calibri</vt:lpstr>
      <vt:lpstr>Calibri Light</vt:lpstr>
      <vt:lpstr>Century Gothic</vt:lpstr>
      <vt:lpstr>Trebuchet MS</vt:lpstr>
      <vt:lpstr>Verdana</vt:lpstr>
      <vt:lpstr>DHOTG23</vt:lpstr>
      <vt:lpstr>Office Theme</vt:lpstr>
      <vt:lpstr>Risk Assessment:  Who Is Most Susceptible for a Secondary VTE Event?</vt:lpstr>
      <vt:lpstr>PowerPoint Presentation</vt:lpstr>
      <vt:lpstr>Disclaimer</vt:lpstr>
      <vt:lpstr>Case</vt:lpstr>
      <vt:lpstr>VTE Treatment Phases Terminology</vt:lpstr>
      <vt:lpstr>Definition of Risk Factor for Recurrent VTE</vt:lpstr>
      <vt:lpstr>Guidelines for Extended-Phase Therapy</vt:lpstr>
      <vt:lpstr>Guidelines on Recurrent VTE  Risk Assessment Models</vt:lpstr>
      <vt:lpstr>Case</vt:lpstr>
      <vt:lpstr>ASH Guideline</vt:lpstr>
      <vt:lpstr>ASH Guideline Thrombophilia Testing</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Risk Assessment:  Who Is Most Susceptible for a Secondary VTE Event?</dc:title>
  <dc:subject/>
  <dc:creator>MedEd On The Go</dc:creator>
  <cp:keywords/>
  <dc:description/>
  <cp:lastModifiedBy>Susan Diaz</cp:lastModifiedBy>
  <cp:revision>63</cp:revision>
  <dcterms:created xsi:type="dcterms:W3CDTF">2017-09-06T16:07:56Z</dcterms:created>
  <dcterms:modified xsi:type="dcterms:W3CDTF">2024-03-29T20:25:49Z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0x0101007CC680350CE9C149837DD9E5879C280B</vt:lpwstr>
  </property>
</Properties>
</file>