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Lst>
  <p:notesMasterIdLst>
    <p:notesMasterId r:id="rId14"/>
  </p:notesMasterIdLst>
  <p:sldIdLst>
    <p:sldId id="256" r:id="rId6"/>
    <p:sldId id="417" r:id="rId7"/>
    <p:sldId id="416" r:id="rId8"/>
    <p:sldId id="407" r:id="rId9"/>
    <p:sldId id="406" r:id="rId10"/>
    <p:sldId id="408" r:id="rId11"/>
    <p:sldId id="409"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20" userDrawn="1">
          <p15:clr>
            <a:srgbClr val="A4A3A4"/>
          </p15:clr>
        </p15:guide>
        <p15:guide id="4" pos="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yropoulos, Alex" initials="SA" lastIdx="1" clrIdx="0">
    <p:extLst>
      <p:ext uri="{19B8F6BF-5375-455C-9EA6-DF929625EA0E}">
        <p15:presenceInfo xmlns:p15="http://schemas.microsoft.com/office/powerpoint/2012/main" userId="S::Aspyropoul@northwell.edu::0ae3c06c-5888-4953-a134-2354d84d3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A31"/>
    <a:srgbClr val="DF1918"/>
    <a:srgbClr val="E68229"/>
    <a:srgbClr val="4D4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EB841-41B1-3643-806A-73E93F1D56E9}" v="3" dt="2024-03-29T15:35:36.930"/>
  </p1510:revLst>
</p1510:revInfo>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24" autoAdjust="0"/>
    <p:restoredTop sz="80680" autoAdjust="0"/>
  </p:normalViewPr>
  <p:slideViewPr>
    <p:cSldViewPr snapToGrid="0">
      <p:cViewPr varScale="1">
        <p:scale>
          <a:sx n="85" d="100"/>
          <a:sy n="85" d="100"/>
        </p:scale>
        <p:origin x="1698" y="96"/>
      </p:cViewPr>
      <p:guideLst>
        <p:guide orient="horz" pos="2160"/>
        <p:guide pos="3840"/>
        <p:guide orient="horz" pos="720"/>
        <p:guide pos="52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A463A-09CC-43CF-A018-6FF5DE8B189F}"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9E5F7-0786-4CD1-8C66-FA90B52901B3}" type="slidenum">
              <a:rPr lang="en-US" smtClean="0"/>
              <a:t>‹#›</a:t>
            </a:fld>
            <a:endParaRPr lang="en-US"/>
          </a:p>
        </p:txBody>
      </p:sp>
    </p:spTree>
    <p:extLst>
      <p:ext uri="{BB962C8B-B14F-4D97-AF65-F5344CB8AC3E}">
        <p14:creationId xmlns:p14="http://schemas.microsoft.com/office/powerpoint/2010/main" val="200859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F9E5F7-0786-4CD1-8C66-FA90B52901B3}" type="slidenum">
              <a:rPr lang="en-US" smtClean="0"/>
              <a:t>4</a:t>
            </a:fld>
            <a:endParaRPr lang="en-US"/>
          </a:p>
        </p:txBody>
      </p:sp>
    </p:spTree>
    <p:extLst>
      <p:ext uri="{BB962C8B-B14F-4D97-AF65-F5344CB8AC3E}">
        <p14:creationId xmlns:p14="http://schemas.microsoft.com/office/powerpoint/2010/main" val="4201056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214C0679-30D2-9282-F9FF-71A7D4E912DD}"/>
              </a:ext>
            </a:extLst>
          </p:cNvPr>
          <p:cNvCxnSpPr/>
          <p:nvPr userDrawn="1"/>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39D127-A968-0CDD-9735-F86511AF02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A4FA2214-E061-12E8-FAC9-5DDF61443A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41016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53A0B1A1-466A-4562-8ACB-1D04390A0324}"/>
              </a:ext>
            </a:extLst>
          </p:cNvPr>
          <p:cNvSpPr>
            <a:spLocks noGrp="1"/>
          </p:cNvSpPr>
          <p:nvPr>
            <p:ph type="ftr" sz="quarter" idx="3"/>
          </p:nvPr>
        </p:nvSpPr>
        <p:spPr>
          <a:xfrm>
            <a:off x="838199" y="6356350"/>
            <a:ext cx="906780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18564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userDrawn="1"/>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8" name="Picture 7">
            <a:extLst>
              <a:ext uri="{FF2B5EF4-FFF2-40B4-BE49-F238E27FC236}">
                <a16:creationId xmlns:a16="http://schemas.microsoft.com/office/drawing/2014/main" id="{3390C64D-9995-4CD5-AD94-B104F638C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307013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userDrawn="1"/>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7" name="Picture 6">
            <a:extLst>
              <a:ext uri="{FF2B5EF4-FFF2-40B4-BE49-F238E27FC236}">
                <a16:creationId xmlns:a16="http://schemas.microsoft.com/office/drawing/2014/main" id="{1FF9F2CB-EA79-4C5E-9229-EA26FA6FBE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0110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0" y="1285336"/>
            <a:ext cx="10515600" cy="48916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634521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570348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8"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8" y="1871932"/>
            <a:ext cx="5157787" cy="4317731"/>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0"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0" y="1871932"/>
            <a:ext cx="5183188" cy="4317731"/>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dirty="0"/>
              <a:t>Click to edit Master title style</a:t>
            </a:r>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747519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dirty="0"/>
              <a:t>Click to edit Master title style</a:t>
            </a:r>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
        <p:nvSpPr>
          <p:cNvPr id="10" name="Text Placeholder 2">
            <a:extLst>
              <a:ext uri="{FF2B5EF4-FFF2-40B4-BE49-F238E27FC236}">
                <a16:creationId xmlns:a16="http://schemas.microsoft.com/office/drawing/2014/main" id="{692CD1B3-C283-4C18-A693-4DACAD9CCFEB}"/>
              </a:ext>
            </a:extLst>
          </p:cNvPr>
          <p:cNvSpPr>
            <a:spLocks noGrp="1"/>
          </p:cNvSpPr>
          <p:nvPr>
            <p:ph idx="1"/>
          </p:nvPr>
        </p:nvSpPr>
        <p:spPr>
          <a:xfrm>
            <a:off x="838200" y="1285336"/>
            <a:ext cx="5257800" cy="48916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2D4DDA58-530A-42D0-A3D9-A3B40B587272}"/>
              </a:ext>
            </a:extLst>
          </p:cNvPr>
          <p:cNvSpPr>
            <a:spLocks noGrp="1"/>
          </p:cNvSpPr>
          <p:nvPr>
            <p:ph type="pic" idx="11"/>
          </p:nvPr>
        </p:nvSpPr>
        <p:spPr>
          <a:xfrm>
            <a:off x="6273434" y="1279682"/>
            <a:ext cx="508036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81867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257300"/>
          </a:xfrm>
          <a:noFill/>
          <a:ln>
            <a:noFill/>
          </a:ln>
        </p:spPr>
        <p:txBody>
          <a:bodyPr vert="horz" wrap="square" lIns="91440" tIns="137160" rIns="91440" bIns="0" numCol="1" anchor="t" anchorCtr="0" compatLnSpc="1">
            <a:prstTxWarp prst="textNoShape">
              <a:avLst/>
            </a:prstTxWarp>
          </a:bodyPr>
          <a:lstStyle>
            <a:lvl1pPr>
              <a:defRPr lang="en-US" dirty="0"/>
            </a:lvl1pPr>
          </a:lstStyle>
          <a:p>
            <a:pPr lvl="0" eaLnBrk="1" hangingPunct="1"/>
            <a:r>
              <a:rPr lang="en-US" dirty="0"/>
              <a:t>Click to edit Master title style</a:t>
            </a:r>
          </a:p>
        </p:txBody>
      </p:sp>
      <p:sp>
        <p:nvSpPr>
          <p:cNvPr id="3" name="Content Placeholder 2"/>
          <p:cNvSpPr>
            <a:spLocks noGrp="1"/>
          </p:cNvSpPr>
          <p:nvPr>
            <p:ph idx="1"/>
          </p:nvPr>
        </p:nvSpPr>
        <p:spPr>
          <a:noFill/>
          <a:ln>
            <a:noFill/>
          </a:ln>
        </p:spPr>
        <p:txBody>
          <a:bodyPr vert="horz" wrap="square" lIns="0" tIns="0" rIns="0" bIns="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600" b="1" dirty="0"/>
            </a:lvl1pPr>
          </a:lstStyle>
          <a:p>
            <a:pPr marL="233363" lvl="0" indent="-233363">
              <a:lnSpc>
                <a:spcPct val="90000"/>
              </a:lnSpc>
              <a:spcBef>
                <a:spcPts val="600"/>
              </a:spcBef>
            </a:pPr>
            <a:r>
              <a:rPr lang="en-US" dirty="0"/>
              <a:t>Click to edit Master text styles</a:t>
            </a:r>
          </a:p>
        </p:txBody>
      </p:sp>
      <p:pic>
        <p:nvPicPr>
          <p:cNvPr id="6" name="Picture 5">
            <a:extLst>
              <a:ext uri="{FF2B5EF4-FFF2-40B4-BE49-F238E27FC236}">
                <a16:creationId xmlns:a16="http://schemas.microsoft.com/office/drawing/2014/main" id="{7A6DF7C8-C97D-1544-80C3-50FE582C75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981" b="73856"/>
          <a:stretch/>
        </p:blipFill>
        <p:spPr>
          <a:xfrm>
            <a:off x="0" y="0"/>
            <a:ext cx="12188952" cy="106326"/>
          </a:xfrm>
          <a:prstGeom prst="rect">
            <a:avLst/>
          </a:prstGeom>
          <a:ln>
            <a:noFill/>
          </a:ln>
        </p:spPr>
      </p:pic>
    </p:spTree>
    <p:extLst>
      <p:ext uri="{BB962C8B-B14F-4D97-AF65-F5344CB8AC3E}">
        <p14:creationId xmlns:p14="http://schemas.microsoft.com/office/powerpoint/2010/main" val="450786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1257300"/>
          </a:xfrm>
          <a:noFill/>
          <a:ln>
            <a:noFill/>
          </a:ln>
        </p:spPr>
        <p:txBody>
          <a:bodyPr vert="horz" wrap="square" lIns="91440" tIns="137160" rIns="91440" bIns="0" numCol="1" anchor="t" anchorCtr="0" compatLnSpc="1">
            <a:prstTxWarp prst="textNoShape">
              <a:avLst/>
            </a:prstTxWarp>
          </a:bodyPr>
          <a:lstStyle>
            <a:lvl1pPr>
              <a:defRPr lang="en-US" dirty="0"/>
            </a:lvl1pPr>
          </a:lstStyle>
          <a:p>
            <a:pPr lvl="0" eaLnBrk="1" hangingPunct="1"/>
            <a:r>
              <a:rPr lang="en-US" dirty="0"/>
              <a:t>Click to edit Master title style</a:t>
            </a:r>
          </a:p>
        </p:txBody>
      </p:sp>
      <p:sp>
        <p:nvSpPr>
          <p:cNvPr id="3" name="Content Placeholder 2"/>
          <p:cNvSpPr>
            <a:spLocks noGrp="1"/>
          </p:cNvSpPr>
          <p:nvPr>
            <p:ph idx="1"/>
          </p:nvPr>
        </p:nvSpPr>
        <p:spPr>
          <a:noFill/>
          <a:ln>
            <a:noFill/>
          </a:ln>
        </p:spPr>
        <p:txBody>
          <a:bodyPr vert="horz" wrap="square" lIns="0" tIns="0" rIns="0" bIns="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600" b="1" dirty="0"/>
            </a:lvl1pPr>
          </a:lstStyle>
          <a:p>
            <a:pPr marL="233363" lvl="0" indent="-233363">
              <a:lnSpc>
                <a:spcPct val="90000"/>
              </a:lnSpc>
              <a:spcBef>
                <a:spcPts val="600"/>
              </a:spcBef>
            </a:pPr>
            <a:r>
              <a:rPr lang="en-US" dirty="0"/>
              <a:t>Click to edit Master text styles</a:t>
            </a:r>
          </a:p>
        </p:txBody>
      </p:sp>
      <p:pic>
        <p:nvPicPr>
          <p:cNvPr id="6" name="Picture 5">
            <a:extLst>
              <a:ext uri="{FF2B5EF4-FFF2-40B4-BE49-F238E27FC236}">
                <a16:creationId xmlns:a16="http://schemas.microsoft.com/office/drawing/2014/main" id="{7A6DF7C8-C97D-1544-80C3-50FE582C75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981" b="73856"/>
          <a:stretch/>
        </p:blipFill>
        <p:spPr>
          <a:xfrm>
            <a:off x="0" y="0"/>
            <a:ext cx="12188952" cy="106326"/>
          </a:xfrm>
          <a:prstGeom prst="rect">
            <a:avLst/>
          </a:prstGeom>
          <a:ln>
            <a:noFill/>
          </a:ln>
        </p:spPr>
      </p:pic>
    </p:spTree>
    <p:extLst>
      <p:ext uri="{BB962C8B-B14F-4D97-AF65-F5344CB8AC3E}">
        <p14:creationId xmlns:p14="http://schemas.microsoft.com/office/powerpoint/2010/main" val="1193443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Bar">
    <p:spTree>
      <p:nvGrpSpPr>
        <p:cNvPr id="1" name=""/>
        <p:cNvGrpSpPr/>
        <p:nvPr/>
      </p:nvGrpSpPr>
      <p:grpSpPr>
        <a:xfrm>
          <a:off x="0" y="0"/>
          <a:ext cx="0" cy="0"/>
          <a:chOff x="0" y="0"/>
          <a:chExt cx="0" cy="0"/>
        </a:xfrm>
      </p:grpSpPr>
      <p:sp>
        <p:nvSpPr>
          <p:cNvPr id="5"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8"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 xmlns:a14="http://schemas.microsoft.com/office/drawing/2010/main">
                <a:solidFill>
                  <a:srgbClr val="FFFFFF">
                    <a:alpha val="28000"/>
                  </a:srgbClr>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7" name="Text Placeholder 4"/>
          <p:cNvSpPr>
            <a:spLocks noGrp="1"/>
          </p:cNvSpPr>
          <p:nvPr>
            <p:ph type="body" sz="quarter" idx="10" hasCustomPrompt="1"/>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buNone/>
              <a:defRPr lang="en-US" sz="1600" b="1" dirty="0"/>
            </a:lvl1pPr>
          </a:lstStyle>
          <a:p>
            <a:pPr marL="233363" lvl="0" indent="-233363">
              <a:lnSpc>
                <a:spcPct val="90000"/>
              </a:lnSpc>
              <a:spcBef>
                <a:spcPts val="600"/>
              </a:spcBef>
            </a:pPr>
            <a:r>
              <a:rPr lang="en-US" dirty="0"/>
              <a:t>Click to edit Master text styles</a:t>
            </a:r>
          </a:p>
        </p:txBody>
      </p:sp>
      <p:pic>
        <p:nvPicPr>
          <p:cNvPr id="9" name="Picture 8">
            <a:extLst>
              <a:ext uri="{FF2B5EF4-FFF2-40B4-BE49-F238E27FC236}">
                <a16:creationId xmlns:a16="http://schemas.microsoft.com/office/drawing/2014/main" id="{219FDE5A-2312-D540-9CE5-B68B9BE37E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981" b="73856"/>
          <a:stretch/>
        </p:blipFill>
        <p:spPr>
          <a:xfrm>
            <a:off x="0" y="0"/>
            <a:ext cx="12188952" cy="106326"/>
          </a:xfrm>
          <a:prstGeom prst="rect">
            <a:avLst/>
          </a:prstGeom>
          <a:ln>
            <a:noFill/>
          </a:ln>
        </p:spPr>
      </p:pic>
    </p:spTree>
    <p:extLst>
      <p:ext uri="{BB962C8B-B14F-4D97-AF65-F5344CB8AC3E}">
        <p14:creationId xmlns:p14="http://schemas.microsoft.com/office/powerpoint/2010/main" val="9107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6A31A216-24B2-8A10-25E2-A953D670501F}"/>
              </a:ext>
            </a:extLst>
          </p:cNvPr>
          <p:cNvCxnSpPr/>
          <p:nvPr userDrawn="1"/>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DFA9A-EE95-446E-B56B-E824F7393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D045C050-60EC-DDD4-B103-064F5F39C3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044810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250C-6EEA-B1A1-B491-104225484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D3599-E485-39AC-03C7-74F93F01C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96DE3-09DA-C553-4E03-25C8490BF4CE}"/>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EFA9A60E-868C-52C6-C825-19BA338FF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579E-803B-BD28-2DBB-13250B0CA552}"/>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647279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FC08-534A-8154-8815-A5BFFB68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4B8B7-FC0D-4F40-EC2B-62E119F7C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7CCE6-3E70-D9AF-F696-4DDE3281A5DF}"/>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3693B666-A55A-067A-E47A-F4A087A8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EFF9-3F62-FFA8-F4BC-890344B8B66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26571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5A2-2765-239F-A15A-3F2C72B2A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DEC4F-96BF-9190-2B7F-6CE6BF421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1C397-E997-3E50-0FFF-FB8BD85539E4}"/>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54973FE1-6DFF-CDB4-7A32-D3D242B7A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63AC-E06E-CCF8-C678-2295416D6BF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481613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2703-6067-83C5-B7B3-BFB87445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7963D-72B5-EAAA-B532-937561249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78CC-A6AE-5BA5-0C93-2ABD2CB9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F93BF-43F9-E86C-2186-7EE4544814C4}"/>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6" name="Footer Placeholder 5">
            <a:extLst>
              <a:ext uri="{FF2B5EF4-FFF2-40B4-BE49-F238E27FC236}">
                <a16:creationId xmlns:a16="http://schemas.microsoft.com/office/drawing/2014/main" id="{42E5678A-92ED-3CA8-25E7-1697F7B10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367E-BEF6-76B2-B494-82E3A4FFFA0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8375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67C-F02F-CA51-C76E-9AFAA77F4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DFFB7-D356-0068-C081-0037355B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46DE1-B636-ED1B-AB2F-C49A6350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0272-F65F-ED84-720C-CA73A9D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50EF4-AE51-FB58-8AAB-D7B6106A8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4A651-BC82-2322-E0B4-F301EE08EC72}"/>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8" name="Footer Placeholder 7">
            <a:extLst>
              <a:ext uri="{FF2B5EF4-FFF2-40B4-BE49-F238E27FC236}">
                <a16:creationId xmlns:a16="http://schemas.microsoft.com/office/drawing/2014/main" id="{36DE80AA-357E-6C98-0356-40E44CEA8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EBF76-C709-17B1-7646-653B310FA635}"/>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1331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9F76-DC18-5638-D2F2-A8C5E27AC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2889F-0B2E-7251-3AFB-6AE4AC334F59}"/>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4" name="Footer Placeholder 3">
            <a:extLst>
              <a:ext uri="{FF2B5EF4-FFF2-40B4-BE49-F238E27FC236}">
                <a16:creationId xmlns:a16="http://schemas.microsoft.com/office/drawing/2014/main" id="{7303151B-2399-38C2-5A12-67FB2C493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54789-EB7D-63FF-798A-50C671590E5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909838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AC998-1345-0A1E-D969-E2343D24E5B0}"/>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3" name="Footer Placeholder 2">
            <a:extLst>
              <a:ext uri="{FF2B5EF4-FFF2-40B4-BE49-F238E27FC236}">
                <a16:creationId xmlns:a16="http://schemas.microsoft.com/office/drawing/2014/main" id="{24CBE583-98EF-E399-09BA-BD0061BEF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34487-D257-CCB4-7728-4674E825B93B}"/>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908109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6936-E1B0-0DD5-1952-04504CECD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911E-6386-4271-B6E9-40C5066E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8560E-7E00-2A07-7AE0-12A12B709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F7A04-C019-9FFD-A565-15FD384B2CBA}"/>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6" name="Footer Placeholder 5">
            <a:extLst>
              <a:ext uri="{FF2B5EF4-FFF2-40B4-BE49-F238E27FC236}">
                <a16:creationId xmlns:a16="http://schemas.microsoft.com/office/drawing/2014/main" id="{3C619466-C547-5950-58EE-EE1847F6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1FB8-9D79-225C-2626-783076682BD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574219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1F79-9E23-3848-6F69-35488B4C9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C5418-1A70-E059-01EC-1D7218641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7CE12-2BFD-3001-A50F-144325830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DA66-E22F-675F-FEB8-63150CF7F0F3}"/>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6" name="Footer Placeholder 5">
            <a:extLst>
              <a:ext uri="{FF2B5EF4-FFF2-40B4-BE49-F238E27FC236}">
                <a16:creationId xmlns:a16="http://schemas.microsoft.com/office/drawing/2014/main" id="{10C83DCB-B75E-E3B9-1D31-F97DD2D65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1B311-4B71-A04A-F24B-8930E95E38DC}"/>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221228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74C5-0A9B-18F3-9CAF-A2B1A25B9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017D1-B693-49B4-3D5E-A85798E93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F5442-7CBE-77D1-A385-C70394651352}"/>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D87A6695-506E-F21D-883F-09C59CE1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E03CC-E804-AE4F-BC35-01C4F6A9E24A}"/>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917339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194698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0CF5B-1288-5AE1-2A77-4AA745194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E1E66-A92E-A10E-28AA-282CAF26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19-06E1-63C2-881D-5EC5E6E70BD2}"/>
              </a:ext>
            </a:extLst>
          </p:cNvPr>
          <p:cNvSpPr>
            <a:spLocks noGrp="1"/>
          </p:cNvSpPr>
          <p:nvPr>
            <p:ph type="dt" sz="half" idx="10"/>
          </p:nvPr>
        </p:nvSpPr>
        <p:spPr/>
        <p:txBody>
          <a:body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F76803AB-03EE-7B44-B956-081B88BE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1B24F-3185-E413-DA86-85FF758C4669}"/>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901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21729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8"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8" y="1871932"/>
            <a:ext cx="5157787"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0"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0" y="1871932"/>
            <a:ext cx="5183188"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6903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
        <p:nvSpPr>
          <p:cNvPr id="10" name="Text Placeholder 2">
            <a:extLst>
              <a:ext uri="{FF2B5EF4-FFF2-40B4-BE49-F238E27FC236}">
                <a16:creationId xmlns:a16="http://schemas.microsoft.com/office/drawing/2014/main" id="{692CD1B3-C283-4C18-A693-4DACAD9CCFEB}"/>
              </a:ext>
            </a:extLst>
          </p:cNvPr>
          <p:cNvSpPr>
            <a:spLocks noGrp="1"/>
          </p:cNvSpPr>
          <p:nvPr>
            <p:ph idx="1"/>
          </p:nvPr>
        </p:nvSpPr>
        <p:spPr>
          <a:xfrm>
            <a:off x="838200" y="1285336"/>
            <a:ext cx="52578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a:extLst>
              <a:ext uri="{FF2B5EF4-FFF2-40B4-BE49-F238E27FC236}">
                <a16:creationId xmlns:a16="http://schemas.microsoft.com/office/drawing/2014/main" id="{2D4DDA58-530A-42D0-A3D9-A3B40B587272}"/>
              </a:ext>
            </a:extLst>
          </p:cNvPr>
          <p:cNvSpPr>
            <a:spLocks noGrp="1"/>
          </p:cNvSpPr>
          <p:nvPr>
            <p:ph type="pic" idx="11"/>
          </p:nvPr>
        </p:nvSpPr>
        <p:spPr>
          <a:xfrm>
            <a:off x="6273434" y="1279682"/>
            <a:ext cx="508036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185827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nchor="b"/>
          <a:lstStyle/>
          <a:p>
            <a:r>
              <a:rPr lang="en-US"/>
              <a:t>Click to edit Master title style</a:t>
            </a:r>
          </a:p>
        </p:txBody>
      </p:sp>
      <p:sp>
        <p:nvSpPr>
          <p:cNvPr id="4" name="Footer Placeholder 4">
            <a:extLst>
              <a:ext uri="{FF2B5EF4-FFF2-40B4-BE49-F238E27FC236}">
                <a16:creationId xmlns:a16="http://schemas.microsoft.com/office/drawing/2014/main" id="{431146AF-8FF0-4747-B739-33F15879AD10}"/>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09385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F3AEDD-038B-47AD-8D4C-6656F698AC5C}"/>
              </a:ext>
            </a:extLst>
          </p:cNvPr>
          <p:cNvSpPr/>
          <p:nvPr/>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0EEDB8C5-C704-4A0E-BB80-8B93D9EC2FD5}"/>
              </a:ext>
            </a:extLst>
          </p:cNvPr>
          <p:cNvSpPr>
            <a:spLocks noGrp="1"/>
          </p:cNvSpPr>
          <p:nvPr>
            <p:ph type="ftr" sz="quarter" idx="3"/>
          </p:nvPr>
        </p:nvSpPr>
        <p:spPr>
          <a:xfrm>
            <a:off x="838200" y="6356350"/>
            <a:ext cx="1051052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
        <p:nvSpPr>
          <p:cNvPr id="2" name="Rectangle 1">
            <a:extLst>
              <a:ext uri="{FF2B5EF4-FFF2-40B4-BE49-F238E27FC236}">
                <a16:creationId xmlns:a16="http://schemas.microsoft.com/office/drawing/2014/main" id="{BD74F4CE-395A-4073-FF24-4366DF594CB2}"/>
              </a:ext>
            </a:extLst>
          </p:cNvPr>
          <p:cNvSpPr/>
          <p:nvPr userDrawn="1"/>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30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B18091B2-691E-4F50-A189-2D612314C110}"/>
              </a:ext>
            </a:extLst>
          </p:cNvPr>
          <p:cNvSpPr>
            <a:spLocks noGrp="1"/>
          </p:cNvSpPr>
          <p:nvPr>
            <p:ph type="ftr" sz="quarter" idx="3"/>
          </p:nvPr>
        </p:nvSpPr>
        <p:spPr>
          <a:xfrm>
            <a:off x="838199" y="6356350"/>
            <a:ext cx="903732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3612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10" name="Left Border">
            <a:extLst>
              <a:ext uri="{FF2B5EF4-FFF2-40B4-BE49-F238E27FC236}">
                <a16:creationId xmlns:a16="http://schemas.microsoft.com/office/drawing/2014/main" id="{77253CFD-18C2-49F0-A0AE-99A68668CF0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411480" cy="6858000"/>
          </a:xfrm>
          <a:prstGeom prst="rect">
            <a:avLst/>
          </a:prstGeom>
        </p:spPr>
      </p:pic>
      <p:pic>
        <p:nvPicPr>
          <p:cNvPr id="4" name="Left Border">
            <a:extLst>
              <a:ext uri="{FF2B5EF4-FFF2-40B4-BE49-F238E27FC236}">
                <a16:creationId xmlns:a16="http://schemas.microsoft.com/office/drawing/2014/main" id="{4B5F180D-EC3E-D0D7-577C-1F7E1A7766F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411480" cy="6858000"/>
          </a:xfrm>
          <a:prstGeom prst="rect">
            <a:avLst/>
          </a:prstGeom>
        </p:spPr>
      </p:pic>
    </p:spTree>
    <p:extLst>
      <p:ext uri="{BB962C8B-B14F-4D97-AF65-F5344CB8AC3E}">
        <p14:creationId xmlns:p14="http://schemas.microsoft.com/office/powerpoint/2010/main" val="21317062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49" r:id="rId11"/>
    <p:sldLayoutId id="2147483665" r:id="rId12"/>
    <p:sldLayoutId id="2147483650" r:id="rId13"/>
    <p:sldLayoutId id="2147483652" r:id="rId14"/>
    <p:sldLayoutId id="2147483653" r:id="rId15"/>
    <p:sldLayoutId id="2147483663" r:id="rId16"/>
    <p:sldLayoutId id="2147483677" r:id="rId17"/>
    <p:sldLayoutId id="2147483678" r:id="rId18"/>
    <p:sldLayoutId id="2147483682" r:id="rId19"/>
  </p:sldLayoutIdLst>
  <p:hf sldNum="0" hdr="0" ftr="0" dt="0"/>
  <p:txStyles>
    <p:titleStyle>
      <a:lvl1pPr algn="l" defTabSz="914400" rtl="0" eaLnBrk="1" latinLnBrk="0" hangingPunct="1">
        <a:lnSpc>
          <a:spcPct val="90000"/>
        </a:lnSpc>
        <a:spcBef>
          <a:spcPct val="0"/>
        </a:spcBef>
        <a:buNone/>
        <a:defRPr sz="3600" b="1" i="0" kern="1200">
          <a:solidFill>
            <a:schemeClr val="accent1"/>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C1509-97F9-9AC9-3004-0444397C1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713C-9A88-4E7F-B7F0-88A5DDA0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2F71-44E5-6941-7F1B-4DA15FB3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7845-940D-AF42-90E6-0A3F0004BE78}" type="datetimeFigureOut">
              <a:rPr lang="en-US" smtClean="0"/>
              <a:t>3/29/2024</a:t>
            </a:fld>
            <a:endParaRPr lang="en-US"/>
          </a:p>
        </p:txBody>
      </p:sp>
      <p:sp>
        <p:nvSpPr>
          <p:cNvPr id="5" name="Footer Placeholder 4">
            <a:extLst>
              <a:ext uri="{FF2B5EF4-FFF2-40B4-BE49-F238E27FC236}">
                <a16:creationId xmlns:a16="http://schemas.microsoft.com/office/drawing/2014/main" id="{2D5F44EC-2508-285C-261A-6C6D471B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61F35-DC72-C444-9401-DB6D23619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78B3-0045-9547-874D-082F52276EB6}" type="slidenum">
              <a:rPr lang="en-US" smtClean="0"/>
              <a:t>‹#›</a:t>
            </a:fld>
            <a:endParaRPr lang="en-US"/>
          </a:p>
        </p:txBody>
      </p:sp>
    </p:spTree>
    <p:extLst>
      <p:ext uri="{BB962C8B-B14F-4D97-AF65-F5344CB8AC3E}">
        <p14:creationId xmlns:p14="http://schemas.microsoft.com/office/powerpoint/2010/main" val="18805200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mededonthego.com/Video/program/1144" TargetMode="External"/><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hyperlink" Target="mailto:support@MedEdOTG.com" TargetMode="External"/><Relationship Id="rId10" Type="http://schemas.openxmlformats.org/officeDocument/2006/relationships/image" Target="../media/image9.png"/><Relationship Id="rId4" Type="http://schemas.openxmlformats.org/officeDocument/2006/relationships/hyperlink" Target="http://www.mededonthego.com/" TargetMode="Externa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11.png"/><Relationship Id="rId7" Type="http://schemas.openxmlformats.org/officeDocument/2006/relationships/hyperlink" Target="http://www.mededonthego.com/"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9228-81EF-250A-3395-ADAE0EC3165A}"/>
              </a:ext>
            </a:extLst>
          </p:cNvPr>
          <p:cNvSpPr>
            <a:spLocks noGrp="1"/>
          </p:cNvSpPr>
          <p:nvPr>
            <p:ph type="title"/>
          </p:nvPr>
        </p:nvSpPr>
        <p:spPr/>
        <p:txBody>
          <a:bodyPr/>
          <a:lstStyle/>
          <a:p>
            <a:r>
              <a:rPr lang="en-US" sz="4800" dirty="0">
                <a:solidFill>
                  <a:schemeClr val="accent1"/>
                </a:solidFill>
              </a:rPr>
              <a:t>Right from the Onset:</a:t>
            </a:r>
            <a:br>
              <a:rPr lang="en-US" sz="4800" dirty="0">
                <a:solidFill>
                  <a:schemeClr val="accent1"/>
                </a:solidFill>
              </a:rPr>
            </a:br>
            <a:r>
              <a:rPr lang="en-US" sz="4800" dirty="0">
                <a:solidFill>
                  <a:schemeClr val="accent1"/>
                </a:solidFill>
              </a:rPr>
              <a:t>DVT Diagnosis, Management</a:t>
            </a:r>
            <a:endParaRPr lang="en-US"/>
          </a:p>
        </p:txBody>
      </p:sp>
      <p:sp>
        <p:nvSpPr>
          <p:cNvPr id="3" name="Text Placeholder 2">
            <a:extLst>
              <a:ext uri="{FF2B5EF4-FFF2-40B4-BE49-F238E27FC236}">
                <a16:creationId xmlns:a16="http://schemas.microsoft.com/office/drawing/2014/main" id="{1C49DA48-9CB0-5D63-5AD3-F1CE6FACE059}"/>
              </a:ext>
            </a:extLst>
          </p:cNvPr>
          <p:cNvSpPr>
            <a:spLocks noGrp="1"/>
          </p:cNvSpPr>
          <p:nvPr>
            <p:ph type="body" idx="1"/>
          </p:nvPr>
        </p:nvSpPr>
        <p:spPr/>
        <p:txBody>
          <a:bodyPr/>
          <a:lstStyle/>
          <a:p>
            <a:pPr>
              <a:lnSpc>
                <a:spcPct val="100000"/>
              </a:lnSpc>
            </a:pPr>
            <a:r>
              <a:rPr lang="en-US" sz="2000" dirty="0"/>
              <a:t>Bruce L. Davidson, MD, MPH</a:t>
            </a:r>
          </a:p>
          <a:p>
            <a:pPr>
              <a:lnSpc>
                <a:spcPct val="100000"/>
              </a:lnSpc>
            </a:pPr>
            <a:r>
              <a:rPr lang="en-US" sz="2000" dirty="0"/>
              <a:t>Clinical Professor of Medicine</a:t>
            </a:r>
          </a:p>
          <a:p>
            <a:pPr>
              <a:lnSpc>
                <a:spcPct val="100000"/>
              </a:lnSpc>
            </a:pPr>
            <a:r>
              <a:rPr lang="en-US" sz="2000" dirty="0"/>
              <a:t>Washington State University Floyd College of Medicine</a:t>
            </a:r>
          </a:p>
          <a:p>
            <a:pPr>
              <a:lnSpc>
                <a:spcPct val="100000"/>
              </a:lnSpc>
            </a:pPr>
            <a:r>
              <a:rPr lang="en-US" sz="2000" dirty="0"/>
              <a:t>Everett, WA</a:t>
            </a:r>
          </a:p>
        </p:txBody>
      </p:sp>
    </p:spTree>
    <p:extLst>
      <p:ext uri="{BB962C8B-B14F-4D97-AF65-F5344CB8AC3E}">
        <p14:creationId xmlns:p14="http://schemas.microsoft.com/office/powerpoint/2010/main" val="360813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4317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MedEd On The Go titled </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3"/>
              </a:rPr>
              <a:t>Primary Prevention, Initial Treatment &amp; Management of VTE, Secondary VTE Prevention Strategies</a:t>
            </a:r>
            <a:endParaRPr kumimoji="0" lang="en-US" sz="1500" b="0" i="0" u="sng"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Discuss patient populations that are particularly susceptible to blood clot development, emphasizing the importance of risk assessment and stratification for the primary prevention of VTE and the secondary prevention of recurrent VTE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Illustrate how to implement evidence-based medicine, clinical guideline statements, and real-world clinical data in clinical practice to improve outcomes for primary prevention of VTE, initial treatment and management of VTE, and the secondary prevention of recurrent VTE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3920840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1BC8B-119C-2308-286A-349FF3C7F9E0}"/>
              </a:ext>
            </a:extLst>
          </p:cNvPr>
          <p:cNvSpPr>
            <a:spLocks noGrp="1"/>
          </p:cNvSpPr>
          <p:nvPr>
            <p:ph idx="1"/>
          </p:nvPr>
        </p:nvSpPr>
        <p:spPr>
          <a:xfrm>
            <a:off x="838200" y="1285336"/>
            <a:ext cx="10515600" cy="4891627"/>
          </a:xfrm>
        </p:spPr>
        <p:txBody>
          <a:bodyPr>
            <a:normAutofit/>
          </a:bodyPr>
          <a:lstStyle/>
          <a:p>
            <a:r>
              <a:rPr lang="en-US" dirty="0">
                <a:latin typeface="+mn-lt"/>
              </a:rPr>
              <a:t>Provide multiple layers of safety between the patient and a bad outcome</a:t>
            </a:r>
          </a:p>
          <a:p>
            <a:r>
              <a:rPr lang="en-US" dirty="0">
                <a:latin typeface="+mn-lt"/>
              </a:rPr>
              <a:t>The very best way to care for patients is also the simplest: Treat them all the same; the way you’d want to be treated</a:t>
            </a:r>
          </a:p>
        </p:txBody>
      </p:sp>
      <p:sp>
        <p:nvSpPr>
          <p:cNvPr id="2" name="Title 1">
            <a:extLst>
              <a:ext uri="{FF2B5EF4-FFF2-40B4-BE49-F238E27FC236}">
                <a16:creationId xmlns:a16="http://schemas.microsoft.com/office/drawing/2014/main" id="{98C70149-C33F-1EA1-DBE5-B22BCCA13669}"/>
              </a:ext>
            </a:extLst>
          </p:cNvPr>
          <p:cNvSpPr>
            <a:spLocks noGrp="1"/>
          </p:cNvSpPr>
          <p:nvPr>
            <p:ph type="title"/>
          </p:nvPr>
        </p:nvSpPr>
        <p:spPr>
          <a:xfrm>
            <a:off x="838200" y="-1"/>
            <a:ext cx="10515600" cy="1105949"/>
          </a:xfrm>
        </p:spPr>
        <p:txBody>
          <a:bodyPr/>
          <a:lstStyle/>
          <a:p>
            <a:r>
              <a:rPr lang="en-US" dirty="0"/>
              <a:t>My Medical Approach</a:t>
            </a:r>
          </a:p>
        </p:txBody>
      </p:sp>
    </p:spTree>
    <p:extLst>
      <p:ext uri="{BB962C8B-B14F-4D97-AF65-F5344CB8AC3E}">
        <p14:creationId xmlns:p14="http://schemas.microsoft.com/office/powerpoint/2010/main" val="35264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09C3A-99AC-7943-DD0B-3F2DE85000D2}"/>
              </a:ext>
            </a:extLst>
          </p:cNvPr>
          <p:cNvSpPr>
            <a:spLocks noGrp="1"/>
          </p:cNvSpPr>
          <p:nvPr>
            <p:ph idx="1"/>
          </p:nvPr>
        </p:nvSpPr>
        <p:spPr>
          <a:xfrm>
            <a:off x="838200" y="1285336"/>
            <a:ext cx="10515600" cy="4891627"/>
          </a:xfrm>
        </p:spPr>
        <p:txBody>
          <a:bodyPr>
            <a:normAutofit fontScale="92500"/>
          </a:bodyPr>
          <a:lstStyle/>
          <a:p>
            <a:pPr marL="0" indent="0">
              <a:buNone/>
            </a:pPr>
            <a:r>
              <a:rPr lang="en-US" dirty="0">
                <a:solidFill>
                  <a:schemeClr val="accent4"/>
                </a:solidFill>
                <a:latin typeface="+mn-lt"/>
              </a:rPr>
              <a:t>HISTORY</a:t>
            </a:r>
          </a:p>
          <a:p>
            <a:r>
              <a:rPr lang="en-US" dirty="0">
                <a:latin typeface="+mn-lt"/>
              </a:rPr>
              <a:t>Usually lower extremity, but be aware of upper extremity risk, for women taking oral contraceptives or fertility enabling treatments</a:t>
            </a:r>
          </a:p>
          <a:p>
            <a:r>
              <a:rPr lang="en-US" dirty="0">
                <a:latin typeface="+mn-lt"/>
              </a:rPr>
              <a:t>Sites of recent interventions</a:t>
            </a:r>
          </a:p>
          <a:p>
            <a:r>
              <a:rPr lang="en-US" dirty="0">
                <a:latin typeface="+mn-lt"/>
              </a:rPr>
              <a:t>Increased risk situations: Lengthy relative immobility, nephrotic or other high proteinuria situations, brain primary or metastases, etc.</a:t>
            </a:r>
          </a:p>
          <a:p>
            <a:pPr marL="0" indent="0">
              <a:buNone/>
            </a:pPr>
            <a:r>
              <a:rPr lang="en-US" dirty="0">
                <a:solidFill>
                  <a:schemeClr val="accent4"/>
                </a:solidFill>
                <a:latin typeface="+mn-lt"/>
              </a:rPr>
              <a:t>EXAM</a:t>
            </a:r>
            <a:r>
              <a:rPr lang="en-US" dirty="0">
                <a:latin typeface="+mn-lt"/>
              </a:rPr>
              <a:t> (or over the phone, photos, video)</a:t>
            </a:r>
          </a:p>
          <a:p>
            <a:r>
              <a:rPr lang="en-US" dirty="0">
                <a:latin typeface="+mn-lt"/>
              </a:rPr>
              <a:t>Asymmetry in pitting edema against anterior tibia? Erythema? Pain?</a:t>
            </a:r>
          </a:p>
          <a:p>
            <a:r>
              <a:rPr lang="en-US" dirty="0">
                <a:latin typeface="+mn-lt"/>
              </a:rPr>
              <a:t>Elevated temperature?</a:t>
            </a:r>
          </a:p>
        </p:txBody>
      </p:sp>
      <p:sp>
        <p:nvSpPr>
          <p:cNvPr id="2" name="Title 1">
            <a:extLst>
              <a:ext uri="{FF2B5EF4-FFF2-40B4-BE49-F238E27FC236}">
                <a16:creationId xmlns:a16="http://schemas.microsoft.com/office/drawing/2014/main" id="{2297CB5F-8B18-6726-CBBC-EF1FCDD01C55}"/>
              </a:ext>
            </a:extLst>
          </p:cNvPr>
          <p:cNvSpPr>
            <a:spLocks noGrp="1"/>
          </p:cNvSpPr>
          <p:nvPr>
            <p:ph type="title"/>
          </p:nvPr>
        </p:nvSpPr>
        <p:spPr>
          <a:xfrm>
            <a:off x="838200" y="-1"/>
            <a:ext cx="10515600" cy="1105949"/>
          </a:xfrm>
        </p:spPr>
        <p:txBody>
          <a:bodyPr>
            <a:normAutofit/>
          </a:bodyPr>
          <a:lstStyle/>
          <a:p>
            <a:r>
              <a:rPr lang="en-US" dirty="0"/>
              <a:t>DVT Diagnosis</a:t>
            </a:r>
          </a:p>
        </p:txBody>
      </p:sp>
    </p:spTree>
    <p:extLst>
      <p:ext uri="{BB962C8B-B14F-4D97-AF65-F5344CB8AC3E}">
        <p14:creationId xmlns:p14="http://schemas.microsoft.com/office/powerpoint/2010/main" val="32624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09C3A-99AC-7943-DD0B-3F2DE85000D2}"/>
              </a:ext>
            </a:extLst>
          </p:cNvPr>
          <p:cNvSpPr>
            <a:spLocks noGrp="1"/>
          </p:cNvSpPr>
          <p:nvPr>
            <p:ph idx="1"/>
          </p:nvPr>
        </p:nvSpPr>
        <p:spPr>
          <a:xfrm>
            <a:off x="838200" y="1285336"/>
            <a:ext cx="10515600" cy="4891627"/>
          </a:xfrm>
        </p:spPr>
        <p:txBody>
          <a:bodyPr/>
          <a:lstStyle/>
          <a:p>
            <a:pPr marL="0" indent="0">
              <a:buNone/>
            </a:pPr>
            <a:r>
              <a:rPr lang="en-US" dirty="0">
                <a:solidFill>
                  <a:schemeClr val="accent4"/>
                </a:solidFill>
                <a:latin typeface="+mn-lt"/>
              </a:rPr>
              <a:t>DIAGNOSTIC TESTS</a:t>
            </a:r>
          </a:p>
          <a:p>
            <a:r>
              <a:rPr lang="en-US" dirty="0">
                <a:latin typeface="+mn-lt"/>
              </a:rPr>
              <a:t>D-dimer greater than 500 mg/ml FEU (or 0.5 mg/L FEU or 500 mcg/L FEU)</a:t>
            </a:r>
          </a:p>
          <a:p>
            <a:pPr lvl="1"/>
            <a:r>
              <a:rPr lang="en-US" dirty="0">
                <a:latin typeface="+mn-lt"/>
              </a:rPr>
              <a:t>Over age 50, consider greater than (age x 10) mg/ml</a:t>
            </a:r>
          </a:p>
          <a:p>
            <a:pPr lvl="1"/>
            <a:r>
              <a:rPr lang="en-US" dirty="0">
                <a:latin typeface="+mn-lt"/>
              </a:rPr>
              <a:t>Example: Age 60, greater than 600 mg/ml</a:t>
            </a:r>
          </a:p>
          <a:p>
            <a:r>
              <a:rPr lang="en-US" dirty="0">
                <a:latin typeface="+mn-lt"/>
              </a:rPr>
              <a:t>Duplex ultrasound of involved extremity</a:t>
            </a:r>
          </a:p>
          <a:p>
            <a:pPr lvl="1"/>
            <a:r>
              <a:rPr lang="en-US" dirty="0">
                <a:latin typeface="+mn-lt"/>
              </a:rPr>
              <a:t>“Duplex” means B-mode (clot?) + Doppler (flow?)</a:t>
            </a:r>
          </a:p>
        </p:txBody>
      </p:sp>
      <p:sp>
        <p:nvSpPr>
          <p:cNvPr id="2" name="Title 1">
            <a:extLst>
              <a:ext uri="{FF2B5EF4-FFF2-40B4-BE49-F238E27FC236}">
                <a16:creationId xmlns:a16="http://schemas.microsoft.com/office/drawing/2014/main" id="{2297CB5F-8B18-6726-CBBC-EF1FCDD01C55}"/>
              </a:ext>
            </a:extLst>
          </p:cNvPr>
          <p:cNvSpPr>
            <a:spLocks noGrp="1"/>
          </p:cNvSpPr>
          <p:nvPr>
            <p:ph type="title"/>
          </p:nvPr>
        </p:nvSpPr>
        <p:spPr>
          <a:xfrm>
            <a:off x="838200" y="-1"/>
            <a:ext cx="10515600" cy="1105949"/>
          </a:xfrm>
        </p:spPr>
        <p:txBody>
          <a:bodyPr>
            <a:normAutofit/>
          </a:bodyPr>
          <a:lstStyle/>
          <a:p>
            <a:r>
              <a:rPr lang="en-US" dirty="0"/>
              <a:t>DVT Diagnosis</a:t>
            </a:r>
          </a:p>
        </p:txBody>
      </p:sp>
    </p:spTree>
    <p:extLst>
      <p:ext uri="{BB962C8B-B14F-4D97-AF65-F5344CB8AC3E}">
        <p14:creationId xmlns:p14="http://schemas.microsoft.com/office/powerpoint/2010/main" val="27209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09C3A-99AC-7943-DD0B-3F2DE85000D2}"/>
              </a:ext>
            </a:extLst>
          </p:cNvPr>
          <p:cNvSpPr>
            <a:spLocks noGrp="1"/>
          </p:cNvSpPr>
          <p:nvPr>
            <p:ph idx="1"/>
          </p:nvPr>
        </p:nvSpPr>
        <p:spPr>
          <a:xfrm>
            <a:off x="838200" y="1285336"/>
            <a:ext cx="10515600" cy="4891627"/>
          </a:xfrm>
        </p:spPr>
        <p:txBody>
          <a:bodyPr>
            <a:normAutofit fontScale="77500" lnSpcReduction="20000"/>
          </a:bodyPr>
          <a:lstStyle/>
          <a:p>
            <a:pPr marL="0" indent="0">
              <a:buNone/>
            </a:pPr>
            <a:r>
              <a:rPr lang="en-US" dirty="0">
                <a:solidFill>
                  <a:schemeClr val="accent4"/>
                </a:solidFill>
                <a:latin typeface="+mn-lt"/>
              </a:rPr>
              <a:t>IMMEDIATE MANAGEMENT</a:t>
            </a:r>
          </a:p>
          <a:p>
            <a:r>
              <a:rPr lang="en-US" dirty="0">
                <a:latin typeface="+mn-lt"/>
              </a:rPr>
              <a:t>Obtain prompt D-dimer; if elevated or borderline, obtain duplex ultrasound</a:t>
            </a:r>
          </a:p>
          <a:p>
            <a:r>
              <a:rPr lang="en-US" dirty="0">
                <a:latin typeface="+mn-lt"/>
              </a:rPr>
              <a:t>Can’t obtain D-dimer? Obtain duplex or at least B-mode ultrasound</a:t>
            </a:r>
          </a:p>
          <a:p>
            <a:r>
              <a:rPr lang="en-US" dirty="0">
                <a:latin typeface="+mn-lt"/>
              </a:rPr>
              <a:t>Can’t obtain duplex or either promptly? Start oral treatment while arranging for D-dimer and duplex ultrasound</a:t>
            </a:r>
          </a:p>
          <a:p>
            <a:pPr marL="0" indent="0">
              <a:buNone/>
            </a:pPr>
            <a:r>
              <a:rPr lang="en-US" dirty="0">
                <a:solidFill>
                  <a:schemeClr val="accent4"/>
                </a:solidFill>
                <a:latin typeface="+mn-lt"/>
              </a:rPr>
              <a:t>DRUG TREATMENT</a:t>
            </a:r>
          </a:p>
          <a:p>
            <a:r>
              <a:rPr lang="en-US" dirty="0">
                <a:latin typeface="+mn-lt"/>
              </a:rPr>
              <a:t>Rivaroxaban 15 mg q 12 h with food for 3 weeks, then 20 mg once daily</a:t>
            </a:r>
          </a:p>
          <a:p>
            <a:r>
              <a:rPr lang="en-US" dirty="0">
                <a:latin typeface="+mn-lt"/>
              </a:rPr>
              <a:t>Apixaban 10 mg q 12 h for 7 days, then 5 mg q 12 h</a:t>
            </a:r>
          </a:p>
          <a:p>
            <a:r>
              <a:rPr lang="en-US" dirty="0">
                <a:latin typeface="+mn-lt"/>
              </a:rPr>
              <a:t>If GI tract unreliable, LMWH sq 100 </a:t>
            </a:r>
            <a:r>
              <a:rPr lang="en-US" dirty="0" err="1">
                <a:latin typeface="+mn-lt"/>
              </a:rPr>
              <a:t>aXa</a:t>
            </a:r>
            <a:r>
              <a:rPr lang="en-US" dirty="0">
                <a:latin typeface="+mn-lt"/>
              </a:rPr>
              <a:t> U/kg (or 1 mg/kg) sq q 12 h</a:t>
            </a:r>
          </a:p>
          <a:p>
            <a:pPr lvl="1"/>
            <a:r>
              <a:rPr lang="en-US" dirty="0">
                <a:latin typeface="+mn-lt"/>
              </a:rPr>
              <a:t>Diagnosis unproven? Provide 2-4 days’ drugs until diagnostic studies completed</a:t>
            </a:r>
          </a:p>
          <a:p>
            <a:pPr marL="0" indent="0">
              <a:buNone/>
            </a:pPr>
            <a:r>
              <a:rPr lang="en-US" dirty="0">
                <a:solidFill>
                  <a:schemeClr val="accent4"/>
                </a:solidFill>
                <a:latin typeface="+mn-lt"/>
              </a:rPr>
              <a:t>OTHER MANAGEMENT</a:t>
            </a:r>
          </a:p>
          <a:p>
            <a:r>
              <a:rPr lang="en-US" dirty="0">
                <a:latin typeface="+mn-lt"/>
              </a:rPr>
              <a:t>Rest the body part; consider knee-high elastic compression stocking</a:t>
            </a:r>
          </a:p>
          <a:p>
            <a:r>
              <a:rPr lang="en-US" dirty="0">
                <a:latin typeface="+mn-lt"/>
              </a:rPr>
              <a:t>Duration: 3, 6, or 12 months or indefinite; consider ½ dose after 6-12 months</a:t>
            </a:r>
          </a:p>
        </p:txBody>
      </p:sp>
      <p:sp>
        <p:nvSpPr>
          <p:cNvPr id="2" name="Title 1">
            <a:extLst>
              <a:ext uri="{FF2B5EF4-FFF2-40B4-BE49-F238E27FC236}">
                <a16:creationId xmlns:a16="http://schemas.microsoft.com/office/drawing/2014/main" id="{2297CB5F-8B18-6726-CBBC-EF1FCDD01C55}"/>
              </a:ext>
            </a:extLst>
          </p:cNvPr>
          <p:cNvSpPr>
            <a:spLocks noGrp="1"/>
          </p:cNvSpPr>
          <p:nvPr>
            <p:ph type="title"/>
          </p:nvPr>
        </p:nvSpPr>
        <p:spPr>
          <a:xfrm>
            <a:off x="838200" y="-1"/>
            <a:ext cx="10515600" cy="1105949"/>
          </a:xfrm>
        </p:spPr>
        <p:txBody>
          <a:bodyPr>
            <a:normAutofit/>
          </a:bodyPr>
          <a:lstStyle/>
          <a:p>
            <a:r>
              <a:rPr lang="en-US" dirty="0"/>
              <a:t>DVT Management</a:t>
            </a:r>
          </a:p>
        </p:txBody>
      </p:sp>
    </p:spTree>
    <p:extLst>
      <p:ext uri="{BB962C8B-B14F-4D97-AF65-F5344CB8AC3E}">
        <p14:creationId xmlns:p14="http://schemas.microsoft.com/office/powerpoint/2010/main" val="74943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theme/theme1.xml><?xml version="1.0" encoding="utf-8"?>
<a:theme xmlns:a="http://schemas.openxmlformats.org/drawingml/2006/main" name="DHOTG23">
  <a:themeElements>
    <a:clrScheme name="DHOTG -OFFICIAL-FINAL">
      <a:dk1>
        <a:srgbClr val="000000"/>
      </a:dk1>
      <a:lt1>
        <a:sysClr val="window" lastClr="FFFFFF"/>
      </a:lt1>
      <a:dk2>
        <a:srgbClr val="373648"/>
      </a:dk2>
      <a:lt2>
        <a:srgbClr val="F3F3F3"/>
      </a:lt2>
      <a:accent1>
        <a:srgbClr val="00539B"/>
      </a:accent1>
      <a:accent2>
        <a:srgbClr val="001A57"/>
      </a:accent2>
      <a:accent3>
        <a:srgbClr val="0736A4"/>
      </a:accent3>
      <a:accent4>
        <a:srgbClr val="005587"/>
      </a:accent4>
      <a:accent5>
        <a:srgbClr val="0577B1"/>
      </a:accent5>
      <a:accent6>
        <a:srgbClr val="339898"/>
      </a:accent6>
      <a:hlink>
        <a:srgbClr val="00539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4F8807A5-9D20-CA40-B22D-639EC824FF87}" vid="{0FB61829-1EC4-F14C-8657-B4A34D8BFB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C680350CE9C149837DD9E5879C280B" ma:contentTypeVersion="15" ma:contentTypeDescription="Create a new document." ma:contentTypeScope="" ma:versionID="253f81baf9dbeeb19c3962fd02be5c00">
  <xsd:schema xmlns:xsd="http://www.w3.org/2001/XMLSchema" xmlns:xs="http://www.w3.org/2001/XMLSchema" xmlns:p="http://schemas.microsoft.com/office/2006/metadata/properties" xmlns:ns2="a9d8bbac-cce3-475c-b9fe-65ecbcec7edd" xmlns:ns3="f55e9ad1-4522-4e5b-8d2e-6f450f6d945f" targetNamespace="http://schemas.microsoft.com/office/2006/metadata/properties" ma:root="true" ma:fieldsID="6fed9c7c03c97ba4c9dbb438d9c3bb9b" ns2:_="" ns3:_="">
    <xsd:import namespace="a9d8bbac-cce3-475c-b9fe-65ecbcec7edd"/>
    <xsd:import namespace="f55e9ad1-4522-4e5b-8d2e-6f450f6d9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8bbac-cce3-475c-b9fe-65ecbcec7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5e9ad1-4522-4e5b-8d2e-6f450f6d94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8eb5337-1fcb-4779-9b12-3ebf5b838b56}" ma:internalName="TaxCatchAll" ma:showField="CatchAllData" ma:web="f55e9ad1-4522-4e5b-8d2e-6f450f6d94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5e9ad1-4522-4e5b-8d2e-6f450f6d945f" xsi:nil="true"/>
    <lcf76f155ced4ddcb4097134ff3c332f xmlns="a9d8bbac-cce3-475c-b9fe-65ecbcec7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C5359B-EB2E-426C-B291-10EE47433AFB}">
  <ds:schemaRefs>
    <ds:schemaRef ds:uri="http://schemas.microsoft.com/sharepoint/v3/contenttype/forms"/>
  </ds:schemaRefs>
</ds:datastoreItem>
</file>

<file path=customXml/itemProps2.xml><?xml version="1.0" encoding="utf-8"?>
<ds:datastoreItem xmlns:ds="http://schemas.openxmlformats.org/officeDocument/2006/customXml" ds:itemID="{C3EE5D3C-CE31-49AE-8C2D-11E20DDCF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8bbac-cce3-475c-b9fe-65ecbcec7edd"/>
    <ds:schemaRef ds:uri="f55e9ad1-4522-4e5b-8d2e-6f450f6d9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407A7-98C0-441F-89F5-990F1A49A711}">
  <ds:schemaRefs>
    <ds:schemaRef ds:uri="http://schemas.openxmlformats.org/package/2006/metadata/core-properties"/>
    <ds:schemaRef ds:uri="http://schemas.microsoft.com/office/2006/documentManagement/types"/>
    <ds:schemaRef ds:uri="http://schemas.microsoft.com/office/infopath/2007/PartnerControls"/>
    <ds:schemaRef ds:uri="a9d8bbac-cce3-475c-b9fe-65ecbcec7edd"/>
    <ds:schemaRef ds:uri="http://schemas.microsoft.com/office/2006/metadata/properties"/>
    <ds:schemaRef ds:uri="http://purl.org/dc/elements/1.1/"/>
    <ds:schemaRef ds:uri="http://www.w3.org/XML/1998/namespace"/>
    <ds:schemaRef ds:uri="http://purl.org/dc/terms/"/>
    <ds:schemaRef ds:uri="f55e9ad1-4522-4e5b-8d2e-6f450f6d945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Theme3</Template>
  <TotalTime>776</TotalTime>
  <Words>728</Words>
  <Application>Microsoft Office PowerPoint</Application>
  <PresentationFormat>Widescreen</PresentationFormat>
  <Paragraphs>63</Paragraphs>
  <Slides>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Calibri Light</vt:lpstr>
      <vt:lpstr>Century Gothic</vt:lpstr>
      <vt:lpstr>Trebuchet MS</vt:lpstr>
      <vt:lpstr>DHOTG23</vt:lpstr>
      <vt:lpstr>Office Theme</vt:lpstr>
      <vt:lpstr>Right from the Onset: DVT Diagnosis, Management</vt:lpstr>
      <vt:lpstr>PowerPoint Presentation</vt:lpstr>
      <vt:lpstr>Disclaimer</vt:lpstr>
      <vt:lpstr>My Medical Approach</vt:lpstr>
      <vt:lpstr>DVT Diagnosis</vt:lpstr>
      <vt:lpstr>DVT Diagnosis</vt:lpstr>
      <vt:lpstr>DVT Management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 from the Onset: DVT Diagnosis, Management</dc:title>
  <dc:subject/>
  <dc:creator>MedEd On The Go</dc:creator>
  <cp:keywords/>
  <dc:description/>
  <cp:lastModifiedBy>Susan Diaz</cp:lastModifiedBy>
  <cp:revision>61</cp:revision>
  <dcterms:created xsi:type="dcterms:W3CDTF">2017-09-06T16:07:56Z</dcterms:created>
  <dcterms:modified xsi:type="dcterms:W3CDTF">2024-03-29T20:20:44Z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0x0101007CC680350CE9C149837DD9E5879C280B</vt:lpwstr>
  </property>
</Properties>
</file>