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84" r:id="rId5"/>
  </p:sldMasterIdLst>
  <p:notesMasterIdLst>
    <p:notesMasterId r:id="rId19"/>
  </p:notesMasterIdLst>
  <p:sldIdLst>
    <p:sldId id="257" r:id="rId6"/>
    <p:sldId id="265" r:id="rId7"/>
    <p:sldId id="256" r:id="rId8"/>
    <p:sldId id="761" r:id="rId9"/>
    <p:sldId id="770" r:id="rId10"/>
    <p:sldId id="767" r:id="rId11"/>
    <p:sldId id="765" r:id="rId12"/>
    <p:sldId id="768" r:id="rId13"/>
    <p:sldId id="766" r:id="rId14"/>
    <p:sldId id="769" r:id="rId15"/>
    <p:sldId id="771" r:id="rId16"/>
    <p:sldId id="741"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5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yropoulos, Alex" initials="SA" lastIdx="1" clrIdx="0">
    <p:extLst>
      <p:ext uri="{19B8F6BF-5375-455C-9EA6-DF929625EA0E}">
        <p15:presenceInfo xmlns:p15="http://schemas.microsoft.com/office/powerpoint/2012/main" userId="S::Aspyropoul@northwell.edu::0ae3c06c-5888-4953-a134-2354d84d3a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DF452-6158-E241-BCF7-E15CFE49282E}" v="4" dt="2024-03-29T15:37:02.677"/>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4" autoAdjust="0"/>
    <p:restoredTop sz="85510" autoAdjust="0"/>
  </p:normalViewPr>
  <p:slideViewPr>
    <p:cSldViewPr snapToGrid="0">
      <p:cViewPr varScale="1">
        <p:scale>
          <a:sx n="91" d="100"/>
          <a:sy n="91" d="100"/>
        </p:scale>
        <p:origin x="1458" y="78"/>
      </p:cViewPr>
      <p:guideLst>
        <p:guide orient="horz" pos="2160"/>
        <p:guide pos="3840"/>
        <p:guide orient="horz" pos="720"/>
        <p:guide pos="5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7EE70-C9B5-2B92-B13D-7C841E4C0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8E895-EE61-B5E1-A920-94DC0A701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C177CC-6EBF-F2A2-37A0-38784A6026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DF55D2-C9E4-A66F-096C-E3FA487DD7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02E27-0787-4FE5-8E5D-EDE7F2710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9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56021-66FE-C78F-DBC2-637B30F8B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3F8BB-1C67-3D91-F119-D36FDA9E2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12061-0D1E-06D5-C152-814FBD05C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DAE754-68CF-715E-3764-3E843892B9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02E27-0787-4FE5-8E5D-EDE7F2710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07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E196-2A51-457E-D8EC-42281C94B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E63BD-C000-5BF0-B68F-0252C15BD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2F651-7E55-DA57-9192-3170E0C1E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73D80-4097-6BFE-D930-EA9F622172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02E27-0787-4FE5-8E5D-EDE7F2710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86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02E27-0787-4FE5-8E5D-EDE7F2710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98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41016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56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257300"/>
          </a:xfrm>
          <a:noFill/>
          <a:ln>
            <a:noFill/>
          </a:ln>
        </p:spPr>
        <p:txBody>
          <a:bodyPr vert="horz" wrap="square" lIns="91440" tIns="137160" rIns="91440" bIns="0" numCol="1" anchor="t" anchorCtr="0" compatLnSpc="1">
            <a:prstTxWarp prst="textNoShape">
              <a:avLst/>
            </a:prstTxWarp>
          </a:bodyPr>
          <a:lstStyle>
            <a:lvl1pPr>
              <a:defRPr lang="en-US" dirty="0"/>
            </a:lvl1pPr>
          </a:lstStyle>
          <a:p>
            <a:pPr lvl="0" eaLnBrk="1" hangingPunct="1"/>
            <a:r>
              <a:rPr lang="en-US" dirty="0"/>
              <a:t>Click to edit Master title style</a:t>
            </a:r>
          </a:p>
        </p:txBody>
      </p:sp>
      <p:sp>
        <p:nvSpPr>
          <p:cNvPr id="3" name="Content Placeholder 2"/>
          <p:cNvSpPr>
            <a:spLocks noGrp="1"/>
          </p:cNvSpPr>
          <p:nvPr>
            <p:ph idx="1"/>
          </p:nvPr>
        </p:nvSpPr>
        <p:spPr>
          <a:noFill/>
          <a:ln>
            <a:noFill/>
          </a:ln>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6" name="Picture 5">
            <a:extLst>
              <a:ext uri="{FF2B5EF4-FFF2-40B4-BE49-F238E27FC236}">
                <a16:creationId xmlns:a16="http://schemas.microsoft.com/office/drawing/2014/main" id="{7A6DF7C8-C97D-1544-80C3-50FE582C75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450786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257300"/>
          </a:xfrm>
          <a:noFill/>
          <a:ln>
            <a:noFill/>
          </a:ln>
        </p:spPr>
        <p:txBody>
          <a:bodyPr vert="horz" wrap="square" lIns="91440" tIns="137160" rIns="91440" bIns="0" numCol="1" anchor="t" anchorCtr="0" compatLnSpc="1">
            <a:prstTxWarp prst="textNoShape">
              <a:avLst/>
            </a:prstTxWarp>
          </a:bodyPr>
          <a:lstStyle>
            <a:lvl1pPr>
              <a:defRPr lang="en-US" dirty="0"/>
            </a:lvl1pPr>
          </a:lstStyle>
          <a:p>
            <a:pPr lvl="0" eaLnBrk="1" hangingPunct="1"/>
            <a:r>
              <a:rPr lang="en-US" dirty="0"/>
              <a:t>Click to edit Master title style</a:t>
            </a:r>
          </a:p>
        </p:txBody>
      </p:sp>
      <p:sp>
        <p:nvSpPr>
          <p:cNvPr id="3" name="Content Placeholder 2"/>
          <p:cNvSpPr>
            <a:spLocks noGrp="1"/>
          </p:cNvSpPr>
          <p:nvPr>
            <p:ph idx="1"/>
          </p:nvPr>
        </p:nvSpPr>
        <p:spPr>
          <a:noFill/>
          <a:ln>
            <a:noFill/>
          </a:ln>
        </p:spPr>
        <p:txBody>
          <a:bodyPr vert="horz" wrap="square" lIns="0" tIns="0" rIns="0" bIns="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6" name="Picture 5">
            <a:extLst>
              <a:ext uri="{FF2B5EF4-FFF2-40B4-BE49-F238E27FC236}">
                <a16:creationId xmlns:a16="http://schemas.microsoft.com/office/drawing/2014/main" id="{7A6DF7C8-C97D-1544-80C3-50FE582C75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1193443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Picture 3" descr="shutterstock_14178088.jpg"/>
          <p:cNvSpPr>
            <a:spLocks noChangeAspect="1"/>
          </p:cNvSpPr>
          <p:nvPr userDrawn="1"/>
        </p:nvSpPr>
        <p:spPr bwMode="auto">
          <a:xfrm>
            <a:off x="0" y="1"/>
            <a:ext cx="121920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89" dirty="0"/>
          </a:p>
        </p:txBody>
      </p:sp>
      <p:sp>
        <p:nvSpPr>
          <p:cNvPr id="8" name="Picture 4" descr="shutterstock_14178088.jpg"/>
          <p:cNvSpPr>
            <a:spLocks noChangeAspect="1"/>
          </p:cNvSpPr>
          <p:nvPr userDrawn="1"/>
        </p:nvSpPr>
        <p:spPr bwMode="auto">
          <a:xfrm flipH="1">
            <a:off x="0" y="0"/>
            <a:ext cx="12192000" cy="1168400"/>
          </a:xfrm>
          <a:prstGeom prst="rect">
            <a:avLst/>
          </a:prstGeom>
          <a:noFill/>
          <a:ln>
            <a:noFill/>
          </a:ln>
          <a:extLst>
            <a:ext uri="{909E8E84-426E-40dd-AFC4-6F175D3DCCD1}">
              <a14:hiddenFill xmlns:a14="http://schemas.microsoft.com/office/drawing/2010/main" xmlns="">
                <a:solidFill>
                  <a:srgbClr val="FFFFFF">
                    <a:alpha val="28000"/>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89" dirty="0"/>
          </a:p>
        </p:txBody>
      </p:sp>
      <p:sp>
        <p:nvSpPr>
          <p:cNvPr id="2" name="Title 1"/>
          <p:cNvSpPr>
            <a:spLocks noGrp="1"/>
          </p:cNvSpPr>
          <p:nvPr>
            <p:ph type="title"/>
          </p:nvPr>
        </p:nvSpPr>
        <p:spPr>
          <a:xfrm>
            <a:off x="3" y="0"/>
            <a:ext cx="12191999" cy="1258300"/>
          </a:xfrm>
          <a:noFill/>
          <a:ln>
            <a:noFill/>
          </a:ln>
        </p:spPr>
        <p:txBody>
          <a:bodyPr vert="horz" wrap="square" lIns="91440" tIns="137160" rIns="91440" bIns="0" numCol="1" anchor="t" anchorCtr="0" compatLnSpc="1">
            <a:prstTxWarp prst="textNoShape">
              <a:avLst/>
            </a:prstTxWarp>
          </a:bodyPr>
          <a:lstStyle>
            <a:lvl1pPr>
              <a:defRPr lang="en-US" dirty="0"/>
            </a:lvl1pPr>
          </a:lstStyle>
          <a:p>
            <a:pPr lvl="0" eaLnBrk="1" hangingPunct="1"/>
            <a:r>
              <a:rPr lang="en-US" dirty="0"/>
              <a:t>Click to edit Master title style</a:t>
            </a:r>
          </a:p>
        </p:txBody>
      </p:sp>
      <p:sp>
        <p:nvSpPr>
          <p:cNvPr id="7"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10" name="Picture 9">
            <a:extLst>
              <a:ext uri="{FF2B5EF4-FFF2-40B4-BE49-F238E27FC236}">
                <a16:creationId xmlns:a16="http://schemas.microsoft.com/office/drawing/2014/main" id="{B1332B31-7631-BA4C-9DB2-AE49F7DE6B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370103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4481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2E6D2E8-BE5C-488F-895E-260689F1A34F}"/>
              </a:ext>
            </a:extLst>
          </p:cNvPr>
          <p:cNvSpPr>
            <a:spLocks noGrp="1"/>
          </p:cNvSpPr>
          <p:nvPr>
            <p:ph type="title"/>
          </p:nvPr>
        </p:nvSpPr>
        <p:spPr/>
        <p:txBody>
          <a:bodyPr/>
          <a:lstStyle/>
          <a:p>
            <a:r>
              <a:rPr lang="hu-HU" dirty="0"/>
              <a:t>Mintacím szerkesztése</a:t>
            </a:r>
          </a:p>
        </p:txBody>
      </p:sp>
      <p:sp>
        <p:nvSpPr>
          <p:cNvPr id="3" name="Tartalom helye 2">
            <a:extLst>
              <a:ext uri="{FF2B5EF4-FFF2-40B4-BE49-F238E27FC236}">
                <a16:creationId xmlns:a16="http://schemas.microsoft.com/office/drawing/2014/main" id="{7C3864C8-0308-483C-8D75-6F9C32CDFBCA}"/>
              </a:ext>
            </a:extLst>
          </p:cNvPr>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Text Placeholder 7">
            <a:extLst>
              <a:ext uri="{FF2B5EF4-FFF2-40B4-BE49-F238E27FC236}">
                <a16:creationId xmlns:a16="http://schemas.microsoft.com/office/drawing/2014/main" id="{C4116683-681D-436D-9164-7AFC47CB20B2}"/>
              </a:ext>
            </a:extLst>
          </p:cNvPr>
          <p:cNvSpPr>
            <a:spLocks noGrp="1"/>
          </p:cNvSpPr>
          <p:nvPr>
            <p:ph type="body" sz="quarter" idx="10" hasCustomPrompt="1"/>
          </p:nvPr>
        </p:nvSpPr>
        <p:spPr>
          <a:xfrm>
            <a:off x="479425" y="6559601"/>
            <a:ext cx="577081" cy="152349"/>
          </a:xfrm>
        </p:spPr>
        <p:txBody>
          <a:bodyPr wrap="none" lIns="0" tIns="0" rIns="0" bIns="0" anchor="b">
            <a:spAutoFit/>
          </a:bodyPr>
          <a:lstStyle>
            <a:lvl1pPr marL="0" indent="0">
              <a:spcBef>
                <a:spcPts val="200"/>
              </a:spcBef>
              <a:buNone/>
              <a:defRPr sz="1100"/>
            </a:lvl1pPr>
          </a:lstStyle>
          <a:p>
            <a:pPr lvl="0"/>
            <a:r>
              <a:rPr lang="en-US" dirty="0"/>
              <a:t>Footnotes</a:t>
            </a:r>
            <a:endParaRPr lang="en-GB" dirty="0"/>
          </a:p>
        </p:txBody>
      </p:sp>
    </p:spTree>
    <p:extLst>
      <p:ext uri="{BB962C8B-B14F-4D97-AF65-F5344CB8AC3E}">
        <p14:creationId xmlns:p14="http://schemas.microsoft.com/office/powerpoint/2010/main" val="3716958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p Bar">
    <p:spTree>
      <p:nvGrpSpPr>
        <p:cNvPr id="1" name=""/>
        <p:cNvGrpSpPr/>
        <p:nvPr/>
      </p:nvGrpSpPr>
      <p:grpSpPr>
        <a:xfrm>
          <a:off x="0" y="0"/>
          <a:ext cx="0" cy="0"/>
          <a:chOff x="0" y="0"/>
          <a:chExt cx="0" cy="0"/>
        </a:xfrm>
      </p:grpSpPr>
      <p:sp>
        <p:nvSpPr>
          <p:cNvPr id="5" name="Picture 3" descr="shutterstock_14178088.jpg"/>
          <p:cNvSpPr>
            <a:spLocks noChangeAspect="1"/>
          </p:cNvSpPr>
          <p:nvPr userDrawn="1"/>
        </p:nvSpPr>
        <p:spPr bwMode="auto">
          <a:xfrm>
            <a:off x="0" y="1"/>
            <a:ext cx="121920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89" dirty="0"/>
          </a:p>
        </p:txBody>
      </p:sp>
      <p:sp>
        <p:nvSpPr>
          <p:cNvPr id="8" name="Picture 4" descr="shutterstock_14178088.jpg"/>
          <p:cNvSpPr>
            <a:spLocks noChangeAspect="1"/>
          </p:cNvSpPr>
          <p:nvPr userDrawn="1"/>
        </p:nvSpPr>
        <p:spPr bwMode="auto">
          <a:xfrm flipH="1">
            <a:off x="0" y="0"/>
            <a:ext cx="12192000" cy="1168400"/>
          </a:xfrm>
          <a:prstGeom prst="rect">
            <a:avLst/>
          </a:prstGeom>
          <a:noFill/>
          <a:ln>
            <a:noFill/>
          </a:ln>
          <a:extLst>
            <a:ext uri="{909E8E84-426E-40dd-AFC4-6F175D3DCCD1}">
              <a14:hiddenFill xmlns:a14="http://schemas.microsoft.com/office/drawing/2010/main" xmlns="">
                <a:solidFill>
                  <a:srgbClr val="FFFFFF">
                    <a:alpha val="28000"/>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89" dirty="0"/>
          </a:p>
        </p:txBody>
      </p:sp>
      <p:sp>
        <p:nvSpPr>
          <p:cNvPr id="7" name="Text Placeholder 4"/>
          <p:cNvSpPr>
            <a:spLocks noGrp="1"/>
          </p:cNvSpPr>
          <p:nvPr>
            <p:ph type="body" sz="quarter" idx="10" hasCustomPrompt="1"/>
          </p:nvPr>
        </p:nvSpPr>
        <p:spPr>
          <a:xfrm>
            <a:off x="0" y="6544069"/>
            <a:ext cx="12192000" cy="313932"/>
          </a:xfrm>
          <a:noFill/>
          <a:ln>
            <a:noFill/>
          </a:ln>
        </p:spPr>
        <p:txBody>
          <a:bodyPr vert="horz" wrap="square" lIns="91440" tIns="45720" rIns="91440" bIns="45720" numCol="1" rtlCol="0" anchor="b" anchorCtr="0" compatLnSpc="1">
            <a:prstTxWarp prst="textNoShape">
              <a:avLst/>
            </a:prstTxWarp>
            <a:spAutoFit/>
          </a:bodyPr>
          <a:lstStyle>
            <a:lvl1pPr marL="0" indent="0">
              <a:buNone/>
              <a:defRPr lang="en-US" sz="1600" b="1" dirty="0"/>
            </a:lvl1pPr>
          </a:lstStyle>
          <a:p>
            <a:pPr marL="233363" lvl="0" indent="-233363">
              <a:lnSpc>
                <a:spcPct val="90000"/>
              </a:lnSpc>
              <a:spcBef>
                <a:spcPts val="600"/>
              </a:spcBef>
            </a:pPr>
            <a:r>
              <a:rPr lang="en-US" dirty="0"/>
              <a:t>Click to edit Master text styles</a:t>
            </a:r>
          </a:p>
        </p:txBody>
      </p:sp>
      <p:pic>
        <p:nvPicPr>
          <p:cNvPr id="9" name="Picture 8">
            <a:extLst>
              <a:ext uri="{FF2B5EF4-FFF2-40B4-BE49-F238E27FC236}">
                <a16:creationId xmlns:a16="http://schemas.microsoft.com/office/drawing/2014/main" id="{219FDE5A-2312-D540-9CE5-B68B9BE37E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106326"/>
          </a:xfrm>
          <a:prstGeom prst="rect">
            <a:avLst/>
          </a:prstGeom>
          <a:ln>
            <a:noFill/>
          </a:ln>
        </p:spPr>
      </p:pic>
    </p:spTree>
    <p:extLst>
      <p:ext uri="{BB962C8B-B14F-4D97-AF65-F5344CB8AC3E}">
        <p14:creationId xmlns:p14="http://schemas.microsoft.com/office/powerpoint/2010/main" val="91073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dirty="0"/>
          </a:p>
          <a:p>
            <a:pPr>
              <a:defRPr/>
            </a:pPr>
            <a:endParaRPr lang="en-US" dirty="0"/>
          </a:p>
          <a:p>
            <a:pPr>
              <a:defRPr/>
            </a:pPr>
            <a:r>
              <a:rPr lang="en-US" dirty="0"/>
              <a:t>      |    Presentation Title|    </a:t>
            </a:r>
            <a:r>
              <a:rPr lang="en-US" dirty="0" err="1"/>
              <a:t>NorthShore</a:t>
            </a:r>
            <a:r>
              <a:rPr lang="en-US" dirty="0"/>
              <a:t>    |    Date</a:t>
            </a:r>
          </a:p>
        </p:txBody>
      </p:sp>
    </p:spTree>
    <p:extLst>
      <p:ext uri="{BB962C8B-B14F-4D97-AF65-F5344CB8AC3E}">
        <p14:creationId xmlns:p14="http://schemas.microsoft.com/office/powerpoint/2010/main" val="220765251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7451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27605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65328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0493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5816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80523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3188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94698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9240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5461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1941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9458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172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903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858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938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2" name="Rectangle 1">
            <a:extLst>
              <a:ext uri="{FF2B5EF4-FFF2-40B4-BE49-F238E27FC236}">
                <a16:creationId xmlns:a16="http://schemas.microsoft.com/office/drawing/2014/main" id="{BD74F4CE-395A-4073-FF24-4366DF594CB2}"/>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30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3612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1317062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49" r:id="rId11"/>
    <p:sldLayoutId id="2147483665" r:id="rId12"/>
    <p:sldLayoutId id="2147483650" r:id="rId13"/>
    <p:sldLayoutId id="2147483652" r:id="rId14"/>
    <p:sldLayoutId id="2147483653" r:id="rId15"/>
    <p:sldLayoutId id="2147483663" r:id="rId16"/>
    <p:sldLayoutId id="2147483677" r:id="rId17"/>
    <p:sldLayoutId id="2147483678" r:id="rId18"/>
    <p:sldLayoutId id="2147483679" r:id="rId19"/>
    <p:sldLayoutId id="2147483681" r:id="rId20"/>
    <p:sldLayoutId id="2147483682" r:id="rId21"/>
    <p:sldLayoutId id="2147483683" r:id="rId22"/>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034216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144"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9587-46BB-41B8-AD43-9F321DB95C16}"/>
              </a:ext>
            </a:extLst>
          </p:cNvPr>
          <p:cNvSpPr>
            <a:spLocks noGrp="1"/>
          </p:cNvSpPr>
          <p:nvPr>
            <p:ph type="title"/>
          </p:nvPr>
        </p:nvSpPr>
        <p:spPr>
          <a:xfrm>
            <a:off x="831850" y="1101725"/>
            <a:ext cx="5913195" cy="2825750"/>
          </a:xfrm>
        </p:spPr>
        <p:txBody>
          <a:bodyPr anchor="ctr">
            <a:noAutofit/>
          </a:bodyPr>
          <a:lstStyle/>
          <a:p>
            <a:r>
              <a:rPr lang="en-US" sz="3600" dirty="0"/>
              <a:t>What Options Are Available Prophylactically for My Acute and Post-Acute Medically Ill Patients?</a:t>
            </a:r>
          </a:p>
        </p:txBody>
      </p:sp>
      <p:sp>
        <p:nvSpPr>
          <p:cNvPr id="3" name="Content Placeholder 2">
            <a:extLst>
              <a:ext uri="{FF2B5EF4-FFF2-40B4-BE49-F238E27FC236}">
                <a16:creationId xmlns:a16="http://schemas.microsoft.com/office/drawing/2014/main" id="{8DA6781F-7827-4BC4-A708-9F3D902D7E50}"/>
              </a:ext>
            </a:extLst>
          </p:cNvPr>
          <p:cNvSpPr>
            <a:spLocks noGrp="1"/>
          </p:cNvSpPr>
          <p:nvPr>
            <p:ph type="body" idx="1"/>
          </p:nvPr>
        </p:nvSpPr>
        <p:spPr>
          <a:xfrm>
            <a:off x="831850" y="3927475"/>
            <a:ext cx="10515600" cy="1766887"/>
          </a:xfrm>
        </p:spPr>
        <p:txBody>
          <a:bodyPr anchor="t">
            <a:noAutofit/>
          </a:bodyPr>
          <a:lstStyle/>
          <a:p>
            <a:pPr>
              <a:spcBef>
                <a:spcPts val="400"/>
              </a:spcBef>
            </a:pPr>
            <a:r>
              <a:rPr lang="en-US" sz="1400" dirty="0">
                <a:latin typeface="+mn-lt"/>
              </a:rPr>
              <a:t>Alfonso J Tafur  MD  MS  MBA RPVI </a:t>
            </a:r>
          </a:p>
          <a:p>
            <a:pPr>
              <a:spcBef>
                <a:spcPts val="400"/>
              </a:spcBef>
            </a:pPr>
            <a:r>
              <a:rPr lang="en-US" sz="1400" dirty="0">
                <a:latin typeface="+mn-lt"/>
              </a:rPr>
              <a:t>Director, Vascular Medicine &amp; Cardiovascular Research</a:t>
            </a:r>
          </a:p>
          <a:p>
            <a:pPr>
              <a:spcBef>
                <a:spcPts val="400"/>
              </a:spcBef>
            </a:pPr>
            <a:r>
              <a:rPr lang="en-US" sz="1400" dirty="0">
                <a:latin typeface="+mn-lt"/>
              </a:rPr>
              <a:t>Endeavor Health</a:t>
            </a:r>
          </a:p>
          <a:p>
            <a:pPr>
              <a:spcBef>
                <a:spcPts val="400"/>
              </a:spcBef>
            </a:pPr>
            <a:r>
              <a:rPr lang="en-US" sz="1400" dirty="0">
                <a:latin typeface="+mn-lt"/>
              </a:rPr>
              <a:t>Evanston IL</a:t>
            </a:r>
          </a:p>
          <a:p>
            <a:pPr>
              <a:spcBef>
                <a:spcPts val="400"/>
              </a:spcBef>
            </a:pPr>
            <a:r>
              <a:rPr lang="en-US" sz="1400" dirty="0">
                <a:latin typeface="+mn-lt"/>
              </a:rPr>
              <a:t>Clinical Professor of Medicine</a:t>
            </a:r>
          </a:p>
          <a:p>
            <a:pPr>
              <a:spcBef>
                <a:spcPts val="400"/>
              </a:spcBef>
            </a:pPr>
            <a:r>
              <a:rPr lang="en-US" sz="1400" dirty="0">
                <a:latin typeface="+mn-lt"/>
              </a:rPr>
              <a:t>Director, Vascular Medicine Fellowship</a:t>
            </a:r>
          </a:p>
          <a:p>
            <a:pPr>
              <a:spcBef>
                <a:spcPts val="400"/>
              </a:spcBef>
            </a:pPr>
            <a:r>
              <a:rPr lang="en-US" sz="1400" dirty="0">
                <a:latin typeface="+mn-lt"/>
              </a:rPr>
              <a:t>Pritzker School of Medicine</a:t>
            </a:r>
          </a:p>
          <a:p>
            <a:pPr>
              <a:spcBef>
                <a:spcPts val="400"/>
              </a:spcBef>
            </a:pPr>
            <a:r>
              <a:rPr lang="en-US" sz="1400" dirty="0">
                <a:latin typeface="+mn-lt"/>
              </a:rPr>
              <a:t>University of Chicago</a:t>
            </a:r>
          </a:p>
          <a:p>
            <a:pPr>
              <a:spcBef>
                <a:spcPts val="400"/>
              </a:spcBef>
            </a:pPr>
            <a:r>
              <a:rPr lang="en-US" sz="1400" dirty="0">
                <a:latin typeface="+mn-lt"/>
              </a:rPr>
              <a:t>Chicago IL</a:t>
            </a:r>
          </a:p>
        </p:txBody>
      </p:sp>
      <p:pic>
        <p:nvPicPr>
          <p:cNvPr id="18" name="Picture 17" descr="Desk with stethoscope and computer keyboard">
            <a:extLst>
              <a:ext uri="{FF2B5EF4-FFF2-40B4-BE49-F238E27FC236}">
                <a16:creationId xmlns:a16="http://schemas.microsoft.com/office/drawing/2014/main" id="{D877DD6D-BD05-CDA6-E0A2-B78A0AD68E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74790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338C8-93BB-618D-23BD-15A2E2861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0725B-0154-6EAD-E3C0-9049853BD242}"/>
              </a:ext>
            </a:extLst>
          </p:cNvPr>
          <p:cNvSpPr>
            <a:spLocks noGrp="1"/>
          </p:cNvSpPr>
          <p:nvPr>
            <p:ph type="title"/>
          </p:nvPr>
        </p:nvSpPr>
        <p:spPr>
          <a:xfrm>
            <a:off x="838200" y="-1"/>
            <a:ext cx="10515600" cy="1105949"/>
          </a:xfrm>
          <a:noFill/>
        </p:spPr>
        <p:txBody>
          <a:bodyPr/>
          <a:lstStyle/>
          <a:p>
            <a:r>
              <a:rPr lang="en-US" dirty="0"/>
              <a:t>COVID Post Hospitalization</a:t>
            </a:r>
          </a:p>
        </p:txBody>
      </p:sp>
      <p:sp>
        <p:nvSpPr>
          <p:cNvPr id="5" name="TextBox 4">
            <a:extLst>
              <a:ext uri="{FF2B5EF4-FFF2-40B4-BE49-F238E27FC236}">
                <a16:creationId xmlns:a16="http://schemas.microsoft.com/office/drawing/2014/main" id="{F82A2C36-E11D-7455-02F5-CE5937DE57BA}"/>
              </a:ext>
            </a:extLst>
          </p:cNvPr>
          <p:cNvSpPr txBox="1"/>
          <p:nvPr/>
        </p:nvSpPr>
        <p:spPr>
          <a:xfrm>
            <a:off x="1814513" y="1519237"/>
            <a:ext cx="3724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34" name="TextBox 33">
            <a:extLst>
              <a:ext uri="{FF2B5EF4-FFF2-40B4-BE49-F238E27FC236}">
                <a16:creationId xmlns:a16="http://schemas.microsoft.com/office/drawing/2014/main" id="{C9D68E30-345D-2525-1774-8910EB139131}"/>
              </a:ext>
            </a:extLst>
          </p:cNvPr>
          <p:cNvSpPr txBox="1"/>
          <p:nvPr/>
        </p:nvSpPr>
        <p:spPr>
          <a:xfrm>
            <a:off x="9890286" y="3484833"/>
            <a:ext cx="749027" cy="369332"/>
          </a:xfrm>
          <a:prstGeom prst="rect">
            <a:avLst/>
          </a:prstGeom>
          <a:noFill/>
        </p:spPr>
        <p:txBody>
          <a:bodyPr wrap="square">
            <a:spAutoFit/>
          </a:bodyPr>
          <a:lstStyle/>
          <a:p>
            <a:r>
              <a:rPr lang="en-US" b="1" dirty="0">
                <a:solidFill>
                  <a:schemeClr val="tx2">
                    <a:lumMod val="90000"/>
                    <a:lumOff val="10000"/>
                  </a:schemeClr>
                </a:solidFill>
                <a:latin typeface="Arial" panose="020B0604020202020204" pitchFamily="34" charset="0"/>
                <a:cs typeface="Arial" panose="020B0604020202020204" pitchFamily="34" charset="0"/>
              </a:rPr>
              <a:t>IUA</a:t>
            </a:r>
            <a:endParaRPr lang="en-US" sz="1600" dirty="0">
              <a:solidFill>
                <a:schemeClr val="tx2">
                  <a:lumMod val="90000"/>
                  <a:lumOff val="1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E7C2F17-8ADB-6ACE-71CD-991D98331C6D}"/>
              </a:ext>
            </a:extLst>
          </p:cNvPr>
          <p:cNvSpPr txBox="1"/>
          <p:nvPr/>
        </p:nvSpPr>
        <p:spPr>
          <a:xfrm>
            <a:off x="643779" y="1376339"/>
            <a:ext cx="8596311" cy="4339650"/>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ICU</a:t>
            </a:r>
          </a:p>
          <a:p>
            <a:r>
              <a:rPr lang="en-US" sz="2400" dirty="0">
                <a:latin typeface="Arial" panose="020B0604020202020204" pitchFamily="34" charset="0"/>
                <a:cs typeface="Arial" panose="020B0604020202020204" pitchFamily="34" charset="0"/>
              </a:rPr>
              <a:t>	Standard Dosing Heparins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Non ICU</a:t>
            </a:r>
          </a:p>
          <a:p>
            <a:r>
              <a:rPr lang="en-US" sz="2400" dirty="0">
                <a:latin typeface="Arial" panose="020B0604020202020204" pitchFamily="34" charset="0"/>
                <a:cs typeface="Arial" panose="020B0604020202020204" pitchFamily="34" charset="0"/>
              </a:rPr>
              <a:t>	Therapeutic dose heparins </a:t>
            </a:r>
          </a:p>
          <a:p>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(REMAP- CAP, ATTACC, ACTIV-4a, RAPID, and HEP-COVID, COVID-DOSE)</a:t>
            </a:r>
          </a:p>
          <a:p>
            <a:r>
              <a:rPr lang="en-US" sz="2400" dirty="0">
                <a:latin typeface="Arial" panose="020B0604020202020204" pitchFamily="34" charset="0"/>
                <a:cs typeface="Arial" panose="020B0604020202020204" pitchFamily="34" charset="0"/>
              </a:rPr>
              <a:t>	Against Therapeutic dose rivaroxaban.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Discharge</a:t>
            </a:r>
          </a:p>
          <a:p>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IMPROVE VTE Score ≥4 or 2-3 with D-dimer </a:t>
            </a:r>
            <a:r>
              <a:rPr lang="en-US" dirty="0">
                <a:latin typeface="Arial" panose="020B0604020202020204" pitchFamily="34" charset="0"/>
                <a:cs typeface="Arial" panose="020B0604020202020204" pitchFamily="34" charset="0"/>
              </a:rPr>
              <a:t>&gt;500 ng/ mL </a:t>
            </a:r>
          </a:p>
          <a:p>
            <a:r>
              <a:rPr lang="en-US" sz="2400" dirty="0">
                <a:latin typeface="Arial" panose="020B0604020202020204" pitchFamily="34" charset="0"/>
                <a:cs typeface="Arial" panose="020B0604020202020204" pitchFamily="34" charset="0"/>
              </a:rPr>
              <a:t>	Rivaroxaban 10 mg daily for 35 days  </a:t>
            </a:r>
          </a:p>
          <a:p>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134369-C983-F3CB-9B3D-A4828AD64291}"/>
              </a:ext>
            </a:extLst>
          </p:cNvPr>
          <p:cNvSpPr txBox="1"/>
          <p:nvPr/>
        </p:nvSpPr>
        <p:spPr>
          <a:xfrm>
            <a:off x="9890286" y="2639121"/>
            <a:ext cx="749027"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NIH</a:t>
            </a:r>
          </a:p>
        </p:txBody>
      </p:sp>
      <p:sp>
        <p:nvSpPr>
          <p:cNvPr id="11" name="TextBox 10">
            <a:extLst>
              <a:ext uri="{FF2B5EF4-FFF2-40B4-BE49-F238E27FC236}">
                <a16:creationId xmlns:a16="http://schemas.microsoft.com/office/drawing/2014/main" id="{3B956152-F8D1-F2D1-D147-94F29D9CF877}"/>
              </a:ext>
            </a:extLst>
          </p:cNvPr>
          <p:cNvSpPr txBox="1"/>
          <p:nvPr/>
        </p:nvSpPr>
        <p:spPr>
          <a:xfrm>
            <a:off x="9890286" y="4314089"/>
            <a:ext cx="749027" cy="369332"/>
          </a:xfrm>
          <a:prstGeom prst="rect">
            <a:avLst/>
          </a:prstGeom>
          <a:noFill/>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ISTH</a:t>
            </a:r>
            <a:endParaRPr lang="en-US" sz="1600" dirty="0">
              <a:solidFill>
                <a:srgbClr val="FF0000"/>
              </a:solidFill>
              <a:latin typeface="Arial" panose="020B0604020202020204" pitchFamily="34" charset="0"/>
              <a:cs typeface="Arial" panose="020B0604020202020204" pitchFamily="34" charset="0"/>
            </a:endParaRPr>
          </a:p>
        </p:txBody>
      </p:sp>
      <p:sp>
        <p:nvSpPr>
          <p:cNvPr id="8" name="Footer Placeholder 7">
            <a:extLst>
              <a:ext uri="{FF2B5EF4-FFF2-40B4-BE49-F238E27FC236}">
                <a16:creationId xmlns:a16="http://schemas.microsoft.com/office/drawing/2014/main" id="{D097D40C-4239-FF1B-354B-A97321CA809F}"/>
              </a:ext>
            </a:extLst>
          </p:cNvPr>
          <p:cNvSpPr>
            <a:spLocks noGrp="1"/>
          </p:cNvSpPr>
          <p:nvPr>
            <p:ph type="ftr" sz="quarter" idx="3"/>
          </p:nvPr>
        </p:nvSpPr>
        <p:spPr/>
        <p:txBody>
          <a:bodyPr/>
          <a:lstStyle/>
          <a:p>
            <a:r>
              <a:rPr lang="en-US" dirty="0"/>
              <a:t>Nicolaides AN, et al. </a:t>
            </a:r>
            <a:r>
              <a:rPr lang="en-US" i="1" dirty="0"/>
              <a:t>Int Angiol</a:t>
            </a:r>
            <a:r>
              <a:rPr lang="en-US" dirty="0"/>
              <a:t>. 2024;43(1):1-222; Schulman S, et al. </a:t>
            </a:r>
            <a:r>
              <a:rPr lang="en-US" i="1" dirty="0"/>
              <a:t>J Thromb Haemost</a:t>
            </a:r>
            <a:r>
              <a:rPr lang="en-US" dirty="0"/>
              <a:t>. 2022;20(10):2214-2225. NIH. Update. 2023.</a:t>
            </a:r>
          </a:p>
        </p:txBody>
      </p:sp>
    </p:spTree>
    <p:extLst>
      <p:ext uri="{BB962C8B-B14F-4D97-AF65-F5344CB8AC3E}">
        <p14:creationId xmlns:p14="http://schemas.microsoft.com/office/powerpoint/2010/main" val="418284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338C8-93BB-618D-23BD-15A2E2861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0725B-0154-6EAD-E3C0-9049853BD242}"/>
              </a:ext>
            </a:extLst>
          </p:cNvPr>
          <p:cNvSpPr>
            <a:spLocks noGrp="1"/>
          </p:cNvSpPr>
          <p:nvPr>
            <p:ph type="title"/>
          </p:nvPr>
        </p:nvSpPr>
        <p:spPr>
          <a:xfrm>
            <a:off x="838200" y="-1"/>
            <a:ext cx="10515600" cy="1105949"/>
          </a:xfrm>
          <a:noFill/>
        </p:spPr>
        <p:txBody>
          <a:bodyPr/>
          <a:lstStyle/>
          <a:p>
            <a:r>
              <a:rPr lang="en-US" dirty="0"/>
              <a:t>COVID Post Hospitalization</a:t>
            </a:r>
          </a:p>
        </p:txBody>
      </p:sp>
      <p:sp>
        <p:nvSpPr>
          <p:cNvPr id="5" name="TextBox 4">
            <a:extLst>
              <a:ext uri="{FF2B5EF4-FFF2-40B4-BE49-F238E27FC236}">
                <a16:creationId xmlns:a16="http://schemas.microsoft.com/office/drawing/2014/main" id="{F82A2C36-E11D-7455-02F5-CE5937DE57BA}"/>
              </a:ext>
            </a:extLst>
          </p:cNvPr>
          <p:cNvSpPr txBox="1"/>
          <p:nvPr/>
        </p:nvSpPr>
        <p:spPr>
          <a:xfrm>
            <a:off x="1814513" y="1519237"/>
            <a:ext cx="3724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34" name="TextBox 33">
            <a:extLst>
              <a:ext uri="{FF2B5EF4-FFF2-40B4-BE49-F238E27FC236}">
                <a16:creationId xmlns:a16="http://schemas.microsoft.com/office/drawing/2014/main" id="{C9D68E30-345D-2525-1774-8910EB139131}"/>
              </a:ext>
            </a:extLst>
          </p:cNvPr>
          <p:cNvSpPr txBox="1"/>
          <p:nvPr/>
        </p:nvSpPr>
        <p:spPr>
          <a:xfrm>
            <a:off x="9890286" y="3484833"/>
            <a:ext cx="749027" cy="369332"/>
          </a:xfrm>
          <a:prstGeom prst="rect">
            <a:avLst/>
          </a:prstGeom>
          <a:noFill/>
        </p:spPr>
        <p:txBody>
          <a:bodyPr wrap="square">
            <a:spAutoFit/>
          </a:bodyPr>
          <a:lstStyle/>
          <a:p>
            <a:r>
              <a:rPr lang="en-US" b="1" dirty="0">
                <a:solidFill>
                  <a:schemeClr val="tx2">
                    <a:lumMod val="90000"/>
                    <a:lumOff val="10000"/>
                  </a:schemeClr>
                </a:solidFill>
                <a:latin typeface="Arial" panose="020B0604020202020204" pitchFamily="34" charset="0"/>
                <a:cs typeface="Arial" panose="020B0604020202020204" pitchFamily="34" charset="0"/>
              </a:rPr>
              <a:t>IUA</a:t>
            </a:r>
            <a:endParaRPr lang="en-US" sz="1600" dirty="0">
              <a:solidFill>
                <a:schemeClr val="tx2">
                  <a:lumMod val="90000"/>
                  <a:lumOff val="1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E7C2F17-8ADB-6ACE-71CD-991D98331C6D}"/>
              </a:ext>
            </a:extLst>
          </p:cNvPr>
          <p:cNvSpPr txBox="1"/>
          <p:nvPr/>
        </p:nvSpPr>
        <p:spPr>
          <a:xfrm>
            <a:off x="643779" y="1376339"/>
            <a:ext cx="8596311" cy="4339650"/>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ICU</a:t>
            </a:r>
          </a:p>
          <a:p>
            <a:r>
              <a:rPr lang="en-US" sz="2400" dirty="0">
                <a:latin typeface="Arial" panose="020B0604020202020204" pitchFamily="34" charset="0"/>
                <a:cs typeface="Arial" panose="020B0604020202020204" pitchFamily="34" charset="0"/>
              </a:rPr>
              <a:t>	Standard Dosing Heparins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Non ICU</a:t>
            </a:r>
          </a:p>
          <a:p>
            <a:r>
              <a:rPr lang="en-US" sz="2400" dirty="0">
                <a:latin typeface="Arial" panose="020B0604020202020204" pitchFamily="34" charset="0"/>
                <a:cs typeface="Arial" panose="020B0604020202020204" pitchFamily="34" charset="0"/>
              </a:rPr>
              <a:t>	Therapeutic dose heparins </a:t>
            </a:r>
          </a:p>
          <a:p>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(REMAP- CAP, ATTACC, ACTIV-4a, RAPID, and HEP-COVID, COVID-DOSE)</a:t>
            </a:r>
          </a:p>
          <a:p>
            <a:r>
              <a:rPr lang="en-US" sz="2400" dirty="0">
                <a:latin typeface="Arial" panose="020B0604020202020204" pitchFamily="34" charset="0"/>
                <a:cs typeface="Arial" panose="020B0604020202020204" pitchFamily="34" charset="0"/>
              </a:rPr>
              <a:t>	Against Therapeutic dose rivaroxaban.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Discharge</a:t>
            </a:r>
          </a:p>
          <a:p>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IMPROVE VTE Score ≥4 or 2-3 with D-dimer </a:t>
            </a:r>
            <a:r>
              <a:rPr lang="en-US" dirty="0">
                <a:latin typeface="Arial" panose="020B0604020202020204" pitchFamily="34" charset="0"/>
                <a:cs typeface="Arial" panose="020B0604020202020204" pitchFamily="34" charset="0"/>
              </a:rPr>
              <a:t>&gt;500 ng/ mL </a:t>
            </a:r>
          </a:p>
          <a:p>
            <a:r>
              <a:rPr lang="en-US" sz="2400" dirty="0">
                <a:latin typeface="Arial" panose="020B0604020202020204" pitchFamily="34" charset="0"/>
                <a:cs typeface="Arial" panose="020B0604020202020204" pitchFamily="34" charset="0"/>
              </a:rPr>
              <a:t>	Rivaroxaban 10 mg daily for 35 days  </a:t>
            </a:r>
          </a:p>
          <a:p>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134369-C983-F3CB-9B3D-A4828AD64291}"/>
              </a:ext>
            </a:extLst>
          </p:cNvPr>
          <p:cNvSpPr txBox="1"/>
          <p:nvPr/>
        </p:nvSpPr>
        <p:spPr>
          <a:xfrm>
            <a:off x="9890286" y="2639121"/>
            <a:ext cx="749027"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NIH</a:t>
            </a:r>
          </a:p>
        </p:txBody>
      </p:sp>
      <p:sp>
        <p:nvSpPr>
          <p:cNvPr id="11" name="TextBox 10">
            <a:extLst>
              <a:ext uri="{FF2B5EF4-FFF2-40B4-BE49-F238E27FC236}">
                <a16:creationId xmlns:a16="http://schemas.microsoft.com/office/drawing/2014/main" id="{3B956152-F8D1-F2D1-D147-94F29D9CF877}"/>
              </a:ext>
            </a:extLst>
          </p:cNvPr>
          <p:cNvSpPr txBox="1"/>
          <p:nvPr/>
        </p:nvSpPr>
        <p:spPr>
          <a:xfrm>
            <a:off x="9890286" y="4314089"/>
            <a:ext cx="749027" cy="369332"/>
          </a:xfrm>
          <a:prstGeom prst="rect">
            <a:avLst/>
          </a:prstGeom>
          <a:noFill/>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ISTH</a:t>
            </a:r>
            <a:endParaRPr lang="en-US" sz="1600" dirty="0">
              <a:solidFill>
                <a:srgbClr val="FF0000"/>
              </a:solidFill>
              <a:latin typeface="Arial" panose="020B0604020202020204" pitchFamily="34" charset="0"/>
              <a:cs typeface="Arial" panose="020B0604020202020204" pitchFamily="34" charset="0"/>
            </a:endParaRPr>
          </a:p>
        </p:txBody>
      </p:sp>
      <p:sp>
        <p:nvSpPr>
          <p:cNvPr id="8" name="Footer Placeholder 7">
            <a:extLst>
              <a:ext uri="{FF2B5EF4-FFF2-40B4-BE49-F238E27FC236}">
                <a16:creationId xmlns:a16="http://schemas.microsoft.com/office/drawing/2014/main" id="{D097D40C-4239-FF1B-354B-A97321CA809F}"/>
              </a:ext>
            </a:extLst>
          </p:cNvPr>
          <p:cNvSpPr>
            <a:spLocks noGrp="1"/>
          </p:cNvSpPr>
          <p:nvPr>
            <p:ph type="ftr" sz="quarter" idx="3"/>
          </p:nvPr>
        </p:nvSpPr>
        <p:spPr/>
        <p:txBody>
          <a:bodyPr/>
          <a:lstStyle/>
          <a:p>
            <a:r>
              <a:rPr lang="en-US" dirty="0"/>
              <a:t>Nicolaides AN, et al. </a:t>
            </a:r>
            <a:r>
              <a:rPr lang="en-US" i="1" dirty="0"/>
              <a:t>Int Angiol</a:t>
            </a:r>
            <a:r>
              <a:rPr lang="en-US" dirty="0"/>
              <a:t>. 2024;43(1):1-222; Schulman S, et al. </a:t>
            </a:r>
            <a:r>
              <a:rPr lang="en-US" i="1" dirty="0"/>
              <a:t>J Thromb Haemost</a:t>
            </a:r>
            <a:r>
              <a:rPr lang="en-US" dirty="0"/>
              <a:t>. 2022;20(10):2214-2225. NIH. Update. 2023.</a:t>
            </a:r>
          </a:p>
        </p:txBody>
      </p:sp>
      <p:pic>
        <p:nvPicPr>
          <p:cNvPr id="3" name="Picture 2">
            <a:extLst>
              <a:ext uri="{FF2B5EF4-FFF2-40B4-BE49-F238E27FC236}">
                <a16:creationId xmlns:a16="http://schemas.microsoft.com/office/drawing/2014/main" id="{27605974-37FD-1C20-9447-57146666E0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626" y="992487"/>
            <a:ext cx="9286341" cy="5376863"/>
          </a:xfrm>
          <a:prstGeom prst="rect">
            <a:avLst/>
          </a:prstGeom>
        </p:spPr>
      </p:pic>
    </p:spTree>
    <p:extLst>
      <p:ext uri="{BB962C8B-B14F-4D97-AF65-F5344CB8AC3E}">
        <p14:creationId xmlns:p14="http://schemas.microsoft.com/office/powerpoint/2010/main" val="49570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16DAAC0-4A73-6102-6597-9CB730FBABBA}"/>
              </a:ext>
            </a:extLst>
          </p:cNvPr>
          <p:cNvSpPr/>
          <p:nvPr/>
        </p:nvSpPr>
        <p:spPr>
          <a:xfrm>
            <a:off x="5407252" y="1"/>
            <a:ext cx="6784748" cy="3598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A624DE2-7C77-8F9C-792A-9D20691EA9B7}"/>
              </a:ext>
            </a:extLst>
          </p:cNvPr>
          <p:cNvSpPr txBox="1">
            <a:spLocks/>
          </p:cNvSpPr>
          <p:nvPr/>
        </p:nvSpPr>
        <p:spPr bwMode="auto">
          <a:xfrm>
            <a:off x="7648617" y="816091"/>
            <a:ext cx="229552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MARINER</a:t>
            </a:r>
          </a:p>
        </p:txBody>
      </p:sp>
      <p:sp>
        <p:nvSpPr>
          <p:cNvPr id="17" name="Title 1">
            <a:extLst>
              <a:ext uri="{FF2B5EF4-FFF2-40B4-BE49-F238E27FC236}">
                <a16:creationId xmlns:a16="http://schemas.microsoft.com/office/drawing/2014/main" id="{6C382291-D56F-8307-C2B2-696C49F95B27}"/>
              </a:ext>
            </a:extLst>
          </p:cNvPr>
          <p:cNvSpPr txBox="1">
            <a:spLocks/>
          </p:cNvSpPr>
          <p:nvPr/>
        </p:nvSpPr>
        <p:spPr bwMode="auto">
          <a:xfrm>
            <a:off x="7648617" y="1560126"/>
            <a:ext cx="211089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APEX</a:t>
            </a:r>
          </a:p>
        </p:txBody>
      </p:sp>
      <p:sp>
        <p:nvSpPr>
          <p:cNvPr id="24" name="Title 1">
            <a:extLst>
              <a:ext uri="{FF2B5EF4-FFF2-40B4-BE49-F238E27FC236}">
                <a16:creationId xmlns:a16="http://schemas.microsoft.com/office/drawing/2014/main" id="{84D5A458-305F-3CE7-9632-E04EC24283B4}"/>
              </a:ext>
            </a:extLst>
          </p:cNvPr>
          <p:cNvSpPr txBox="1">
            <a:spLocks/>
          </p:cNvSpPr>
          <p:nvPr/>
        </p:nvSpPr>
        <p:spPr bwMode="auto">
          <a:xfrm>
            <a:off x="7648617" y="2304161"/>
            <a:ext cx="229552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MAGELLAN</a:t>
            </a:r>
          </a:p>
        </p:txBody>
      </p:sp>
      <p:sp>
        <p:nvSpPr>
          <p:cNvPr id="27" name="Title 1">
            <a:extLst>
              <a:ext uri="{FF2B5EF4-FFF2-40B4-BE49-F238E27FC236}">
                <a16:creationId xmlns:a16="http://schemas.microsoft.com/office/drawing/2014/main" id="{B861E329-C637-17BE-9EE8-0F7946A393F2}"/>
              </a:ext>
            </a:extLst>
          </p:cNvPr>
          <p:cNvSpPr txBox="1">
            <a:spLocks/>
          </p:cNvSpPr>
          <p:nvPr/>
        </p:nvSpPr>
        <p:spPr bwMode="auto">
          <a:xfrm>
            <a:off x="5353092" y="4555895"/>
            <a:ext cx="229552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ARTEMIS</a:t>
            </a:r>
          </a:p>
        </p:txBody>
      </p:sp>
      <p:sp>
        <p:nvSpPr>
          <p:cNvPr id="28" name="Title 1">
            <a:extLst>
              <a:ext uri="{FF2B5EF4-FFF2-40B4-BE49-F238E27FC236}">
                <a16:creationId xmlns:a16="http://schemas.microsoft.com/office/drawing/2014/main" id="{9911A177-0285-C607-47C1-8E5D7F5D3600}"/>
              </a:ext>
            </a:extLst>
          </p:cNvPr>
          <p:cNvSpPr txBox="1">
            <a:spLocks/>
          </p:cNvSpPr>
          <p:nvPr/>
        </p:nvSpPr>
        <p:spPr bwMode="auto">
          <a:xfrm>
            <a:off x="7648617" y="3792230"/>
            <a:ext cx="2595564"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EXCLAIM</a:t>
            </a:r>
          </a:p>
        </p:txBody>
      </p:sp>
      <p:sp>
        <p:nvSpPr>
          <p:cNvPr id="31" name="Title 1">
            <a:extLst>
              <a:ext uri="{FF2B5EF4-FFF2-40B4-BE49-F238E27FC236}">
                <a16:creationId xmlns:a16="http://schemas.microsoft.com/office/drawing/2014/main" id="{2D5BDEE6-3522-0AF7-4683-C544393E43FC}"/>
              </a:ext>
            </a:extLst>
          </p:cNvPr>
          <p:cNvSpPr txBox="1">
            <a:spLocks/>
          </p:cNvSpPr>
          <p:nvPr/>
        </p:nvSpPr>
        <p:spPr bwMode="auto">
          <a:xfrm>
            <a:off x="7648617" y="3048196"/>
            <a:ext cx="229552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ADOPT</a:t>
            </a:r>
          </a:p>
        </p:txBody>
      </p:sp>
      <p:cxnSp>
        <p:nvCxnSpPr>
          <p:cNvPr id="40" name="Straight Connector 39">
            <a:extLst>
              <a:ext uri="{FF2B5EF4-FFF2-40B4-BE49-F238E27FC236}">
                <a16:creationId xmlns:a16="http://schemas.microsoft.com/office/drawing/2014/main" id="{E41AE1B1-D041-FFD3-E7C4-A958B541C522}"/>
              </a:ext>
            </a:extLst>
          </p:cNvPr>
          <p:cNvCxnSpPr>
            <a:cxnSpLocks/>
          </p:cNvCxnSpPr>
          <p:nvPr/>
        </p:nvCxnSpPr>
        <p:spPr bwMode="auto">
          <a:xfrm>
            <a:off x="494107" y="2467627"/>
            <a:ext cx="0" cy="1277655"/>
          </a:xfrm>
          <a:prstGeom prst="line">
            <a:avLst/>
          </a:prstGeom>
          <a:noFill/>
          <a:ln w="9525" cap="flat" cmpd="sng" algn="ctr">
            <a:solidFill>
              <a:schemeClr val="bg1"/>
            </a:solidFill>
            <a:prstDash val="solid"/>
            <a:round/>
            <a:headEnd type="none" w="med" len="med"/>
            <a:tailEnd type="none" w="med" len="med"/>
          </a:ln>
          <a:effectLst/>
        </p:spPr>
      </p:cxnSp>
      <p:sp>
        <p:nvSpPr>
          <p:cNvPr id="41" name="Title 1">
            <a:extLst>
              <a:ext uri="{FF2B5EF4-FFF2-40B4-BE49-F238E27FC236}">
                <a16:creationId xmlns:a16="http://schemas.microsoft.com/office/drawing/2014/main" id="{7C1E9E03-EF05-37F1-A0ED-435424C9F8CE}"/>
              </a:ext>
            </a:extLst>
          </p:cNvPr>
          <p:cNvSpPr>
            <a:spLocks noGrp="1"/>
          </p:cNvSpPr>
          <p:nvPr>
            <p:ph type="title"/>
          </p:nvPr>
        </p:nvSpPr>
        <p:spPr>
          <a:xfrm>
            <a:off x="5369942" y="6033932"/>
            <a:ext cx="2295525" cy="898525"/>
          </a:xfrm>
          <a:noFill/>
          <a:ln>
            <a:noFill/>
          </a:ln>
        </p:spPr>
        <p:txBody>
          <a:bodyPr>
            <a:normAutofit/>
          </a:bodyPr>
          <a:lstStyle/>
          <a:p>
            <a:r>
              <a:rPr lang="en-US" sz="2000" b="1" kern="0" dirty="0">
                <a:solidFill>
                  <a:schemeClr val="tx1"/>
                </a:solidFill>
                <a:latin typeface="Arial"/>
              </a:rPr>
              <a:t>MEDENOX</a:t>
            </a:r>
            <a:br>
              <a:rPr lang="en-US" sz="2000" dirty="0"/>
            </a:br>
            <a:endParaRPr lang="en-US" sz="1200" i="1" dirty="0">
              <a:latin typeface="Arial"/>
            </a:endParaRPr>
          </a:p>
        </p:txBody>
      </p:sp>
      <p:sp>
        <p:nvSpPr>
          <p:cNvPr id="42" name="Title 1">
            <a:extLst>
              <a:ext uri="{FF2B5EF4-FFF2-40B4-BE49-F238E27FC236}">
                <a16:creationId xmlns:a16="http://schemas.microsoft.com/office/drawing/2014/main" id="{C56482F0-FA24-51C1-D1B1-E710BEDE534B}"/>
              </a:ext>
            </a:extLst>
          </p:cNvPr>
          <p:cNvSpPr txBox="1">
            <a:spLocks/>
          </p:cNvSpPr>
          <p:nvPr/>
        </p:nvSpPr>
        <p:spPr bwMode="auto">
          <a:xfrm>
            <a:off x="10308308" y="939334"/>
            <a:ext cx="211089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MICHELLE</a:t>
            </a:r>
          </a:p>
        </p:txBody>
      </p:sp>
      <p:sp>
        <p:nvSpPr>
          <p:cNvPr id="43" name="Title 1">
            <a:extLst>
              <a:ext uri="{FF2B5EF4-FFF2-40B4-BE49-F238E27FC236}">
                <a16:creationId xmlns:a16="http://schemas.microsoft.com/office/drawing/2014/main" id="{765EA930-5BE0-C52E-802A-C24041616B4B}"/>
              </a:ext>
            </a:extLst>
          </p:cNvPr>
          <p:cNvSpPr txBox="1">
            <a:spLocks/>
          </p:cNvSpPr>
          <p:nvPr/>
        </p:nvSpPr>
        <p:spPr bwMode="auto">
          <a:xfrm>
            <a:off x="5369942" y="621874"/>
            <a:ext cx="211089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SYMPTOMS</a:t>
            </a:r>
          </a:p>
        </p:txBody>
      </p:sp>
      <p:sp>
        <p:nvSpPr>
          <p:cNvPr id="44" name="Title 1">
            <a:extLst>
              <a:ext uri="{FF2B5EF4-FFF2-40B4-BE49-F238E27FC236}">
                <a16:creationId xmlns:a16="http://schemas.microsoft.com/office/drawing/2014/main" id="{5E291763-7AEA-63A6-F1BF-BA3F8AB80CB3}"/>
              </a:ext>
            </a:extLst>
          </p:cNvPr>
          <p:cNvSpPr txBox="1">
            <a:spLocks/>
          </p:cNvSpPr>
          <p:nvPr/>
        </p:nvSpPr>
        <p:spPr bwMode="auto">
          <a:xfrm>
            <a:off x="10308308" y="246164"/>
            <a:ext cx="211089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ACTIV 4C</a:t>
            </a:r>
          </a:p>
        </p:txBody>
      </p:sp>
      <p:pic>
        <p:nvPicPr>
          <p:cNvPr id="45" name="Picture 44">
            <a:extLst>
              <a:ext uri="{FF2B5EF4-FFF2-40B4-BE49-F238E27FC236}">
                <a16:creationId xmlns:a16="http://schemas.microsoft.com/office/drawing/2014/main" id="{0155CF6F-2B78-0724-8B06-0F250926AC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407252" cy="6858001"/>
          </a:xfrm>
          <a:prstGeom prst="rect">
            <a:avLst/>
          </a:prstGeom>
        </p:spPr>
      </p:pic>
      <p:sp>
        <p:nvSpPr>
          <p:cNvPr id="46" name="Arrow: Down 45">
            <a:extLst>
              <a:ext uri="{FF2B5EF4-FFF2-40B4-BE49-F238E27FC236}">
                <a16:creationId xmlns:a16="http://schemas.microsoft.com/office/drawing/2014/main" id="{A7D6B104-62D8-303B-CAC5-834CF7429E07}"/>
              </a:ext>
            </a:extLst>
          </p:cNvPr>
          <p:cNvSpPr/>
          <p:nvPr/>
        </p:nvSpPr>
        <p:spPr>
          <a:xfrm rot="10800000">
            <a:off x="4199395" y="151256"/>
            <a:ext cx="1104899" cy="6555485"/>
          </a:xfrm>
          <a:prstGeom prst="downArrow">
            <a:avLst>
              <a:gd name="adj1" fmla="val 50000"/>
              <a:gd name="adj2" fmla="val 86638"/>
            </a:avLst>
          </a:prstGeom>
          <a:gradFill>
            <a:gsLst>
              <a:gs pos="99000">
                <a:schemeClr val="accent1">
                  <a:lumMod val="5000"/>
                  <a:lumOff val="95000"/>
                </a:schemeClr>
              </a:gs>
              <a:gs pos="55000">
                <a:srgbClr val="3C4B24"/>
              </a:gs>
              <a:gs pos="8000">
                <a:srgbClr val="5F4A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73AD89A-2ED2-575D-9131-4E5B921DF4C5}"/>
              </a:ext>
            </a:extLst>
          </p:cNvPr>
          <p:cNvSpPr txBox="1"/>
          <p:nvPr/>
        </p:nvSpPr>
        <p:spPr>
          <a:xfrm>
            <a:off x="4476548" y="6304036"/>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2000</a:t>
            </a:r>
          </a:p>
        </p:txBody>
      </p:sp>
      <p:sp>
        <p:nvSpPr>
          <p:cNvPr id="47" name="TextBox 46">
            <a:extLst>
              <a:ext uri="{FF2B5EF4-FFF2-40B4-BE49-F238E27FC236}">
                <a16:creationId xmlns:a16="http://schemas.microsoft.com/office/drawing/2014/main" id="{1E20F16E-1999-33F0-E61D-0C392AA1237C}"/>
              </a:ext>
            </a:extLst>
          </p:cNvPr>
          <p:cNvSpPr txBox="1"/>
          <p:nvPr/>
        </p:nvSpPr>
        <p:spPr>
          <a:xfrm>
            <a:off x="4469524" y="1108524"/>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2020</a:t>
            </a:r>
          </a:p>
        </p:txBody>
      </p:sp>
      <p:sp>
        <p:nvSpPr>
          <p:cNvPr id="48" name="TextBox 47">
            <a:extLst>
              <a:ext uri="{FF2B5EF4-FFF2-40B4-BE49-F238E27FC236}">
                <a16:creationId xmlns:a16="http://schemas.microsoft.com/office/drawing/2014/main" id="{2ED2ED24-DEBB-275C-43DC-D7CA2AAFAE90}"/>
              </a:ext>
            </a:extLst>
          </p:cNvPr>
          <p:cNvSpPr txBox="1"/>
          <p:nvPr/>
        </p:nvSpPr>
        <p:spPr>
          <a:xfrm>
            <a:off x="4476548" y="2407402"/>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2015</a:t>
            </a:r>
          </a:p>
        </p:txBody>
      </p:sp>
      <p:sp>
        <p:nvSpPr>
          <p:cNvPr id="50" name="TextBox 49">
            <a:extLst>
              <a:ext uri="{FF2B5EF4-FFF2-40B4-BE49-F238E27FC236}">
                <a16:creationId xmlns:a16="http://schemas.microsoft.com/office/drawing/2014/main" id="{A6487C56-CA9E-9519-3B1F-34F8E62E5989}"/>
              </a:ext>
            </a:extLst>
          </p:cNvPr>
          <p:cNvSpPr txBox="1"/>
          <p:nvPr/>
        </p:nvSpPr>
        <p:spPr>
          <a:xfrm>
            <a:off x="4476548" y="3706280"/>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2010</a:t>
            </a:r>
          </a:p>
        </p:txBody>
      </p:sp>
      <p:sp>
        <p:nvSpPr>
          <p:cNvPr id="3" name="Title 1">
            <a:extLst>
              <a:ext uri="{FF2B5EF4-FFF2-40B4-BE49-F238E27FC236}">
                <a16:creationId xmlns:a16="http://schemas.microsoft.com/office/drawing/2014/main" id="{E974188C-28A7-4672-AE0E-1B4917686121}"/>
              </a:ext>
            </a:extLst>
          </p:cNvPr>
          <p:cNvSpPr txBox="1">
            <a:spLocks/>
          </p:cNvSpPr>
          <p:nvPr/>
        </p:nvSpPr>
        <p:spPr bwMode="auto">
          <a:xfrm>
            <a:off x="179611" y="246164"/>
            <a:ext cx="3852004" cy="987650"/>
          </a:xfrm>
          <a:prstGeom prst="rect">
            <a:avLst/>
          </a:prstGeom>
          <a:solidFill>
            <a:srgbClr val="13501B">
              <a:alpha val="56863"/>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br>
              <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br>
            <a:r>
              <a:rPr kumimoji="0" lang="en-US" sz="2800" b="1" i="0" u="none" strike="noStrike" kern="0" cap="none" spc="30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t>VTE Prevention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1"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t>Historical Journey</a:t>
            </a:r>
            <a:br>
              <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b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endParaRPr>
          </a:p>
        </p:txBody>
      </p:sp>
      <p:sp>
        <p:nvSpPr>
          <p:cNvPr id="51" name="TextBox 50">
            <a:extLst>
              <a:ext uri="{FF2B5EF4-FFF2-40B4-BE49-F238E27FC236}">
                <a16:creationId xmlns:a16="http://schemas.microsoft.com/office/drawing/2014/main" id="{285F3E1D-09A1-387F-ADA1-44396975F854}"/>
              </a:ext>
            </a:extLst>
          </p:cNvPr>
          <p:cNvSpPr txBox="1"/>
          <p:nvPr/>
        </p:nvSpPr>
        <p:spPr>
          <a:xfrm>
            <a:off x="4476548" y="5005158"/>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2005</a:t>
            </a:r>
          </a:p>
        </p:txBody>
      </p:sp>
      <p:sp>
        <p:nvSpPr>
          <p:cNvPr id="52" name="TextBox 51">
            <a:extLst>
              <a:ext uri="{FF2B5EF4-FFF2-40B4-BE49-F238E27FC236}">
                <a16:creationId xmlns:a16="http://schemas.microsoft.com/office/drawing/2014/main" id="{BBCECD05-B8C3-D687-E0FC-CF483057AFF1}"/>
              </a:ext>
            </a:extLst>
          </p:cNvPr>
          <p:cNvSpPr txBox="1"/>
          <p:nvPr/>
        </p:nvSpPr>
        <p:spPr>
          <a:xfrm>
            <a:off x="5369942" y="25807"/>
            <a:ext cx="1095172" cy="369332"/>
          </a:xfrm>
          <a:prstGeom prst="rect">
            <a:avLst/>
          </a:prstGeom>
          <a:noFill/>
        </p:spPr>
        <p:txBody>
          <a:bodyPr wrap="none" rtlCol="0">
            <a:spAutoFit/>
          </a:bodyPr>
          <a:lstStyle/>
          <a:p>
            <a:r>
              <a:rPr lang="en-US" b="1" dirty="0">
                <a:solidFill>
                  <a:schemeClr val="accent6">
                    <a:lumMod val="50000"/>
                  </a:schemeClr>
                </a:solidFill>
                <a:latin typeface="Arial" panose="020B0604020202020204" pitchFamily="34" charset="0"/>
                <a:cs typeface="Arial" panose="020B0604020202020204" pitchFamily="34" charset="0"/>
              </a:rPr>
              <a:t>Hospital</a:t>
            </a:r>
          </a:p>
        </p:txBody>
      </p:sp>
      <p:sp>
        <p:nvSpPr>
          <p:cNvPr id="53" name="TextBox 52">
            <a:extLst>
              <a:ext uri="{FF2B5EF4-FFF2-40B4-BE49-F238E27FC236}">
                <a16:creationId xmlns:a16="http://schemas.microsoft.com/office/drawing/2014/main" id="{E1A60B5E-30AE-53C7-8F4E-4DC43EC37790}"/>
              </a:ext>
            </a:extLst>
          </p:cNvPr>
          <p:cNvSpPr txBox="1"/>
          <p:nvPr/>
        </p:nvSpPr>
        <p:spPr>
          <a:xfrm>
            <a:off x="7665467" y="35183"/>
            <a:ext cx="1223412" cy="369332"/>
          </a:xfrm>
          <a:prstGeom prst="rect">
            <a:avLst/>
          </a:prstGeom>
          <a:noFill/>
        </p:spPr>
        <p:txBody>
          <a:bodyPr wrap="none" rtlCol="0">
            <a:spAutoFit/>
          </a:bodyPr>
          <a:lstStyle/>
          <a:p>
            <a:r>
              <a:rPr lang="en-US" b="1" dirty="0">
                <a:solidFill>
                  <a:schemeClr val="accent6">
                    <a:lumMod val="50000"/>
                  </a:schemeClr>
                </a:solidFill>
                <a:latin typeface="Arial" panose="020B0604020202020204" pitchFamily="34" charset="0"/>
                <a:cs typeface="Arial" panose="020B0604020202020204" pitchFamily="34" charset="0"/>
              </a:rPr>
              <a:t>Extended</a:t>
            </a:r>
          </a:p>
        </p:txBody>
      </p:sp>
      <p:sp>
        <p:nvSpPr>
          <p:cNvPr id="54" name="TextBox 53">
            <a:extLst>
              <a:ext uri="{FF2B5EF4-FFF2-40B4-BE49-F238E27FC236}">
                <a16:creationId xmlns:a16="http://schemas.microsoft.com/office/drawing/2014/main" id="{04EF1710-84A6-15AF-1D5E-39704DF46F0B}"/>
              </a:ext>
            </a:extLst>
          </p:cNvPr>
          <p:cNvSpPr txBox="1"/>
          <p:nvPr/>
        </p:nvSpPr>
        <p:spPr>
          <a:xfrm>
            <a:off x="10308308" y="25807"/>
            <a:ext cx="1838965" cy="369332"/>
          </a:xfrm>
          <a:prstGeom prst="rect">
            <a:avLst/>
          </a:prstGeom>
          <a:noFill/>
        </p:spPr>
        <p:txBody>
          <a:bodyPr wrap="none" rtlCol="0">
            <a:spAutoFit/>
          </a:bodyPr>
          <a:lstStyle/>
          <a:p>
            <a:r>
              <a:rPr lang="en-US" b="1" dirty="0">
                <a:solidFill>
                  <a:schemeClr val="accent6">
                    <a:lumMod val="50000"/>
                  </a:schemeClr>
                </a:solidFill>
                <a:latin typeface="Arial" panose="020B0604020202020204" pitchFamily="34" charset="0"/>
                <a:cs typeface="Arial" panose="020B0604020202020204" pitchFamily="34" charset="0"/>
              </a:rPr>
              <a:t>Post COVID (h)</a:t>
            </a:r>
          </a:p>
        </p:txBody>
      </p:sp>
      <p:sp>
        <p:nvSpPr>
          <p:cNvPr id="2" name="TextBox 1">
            <a:extLst>
              <a:ext uri="{FF2B5EF4-FFF2-40B4-BE49-F238E27FC236}">
                <a16:creationId xmlns:a16="http://schemas.microsoft.com/office/drawing/2014/main" id="{557B52D7-C239-CEB8-D45C-AC3EB381143D}"/>
              </a:ext>
            </a:extLst>
          </p:cNvPr>
          <p:cNvSpPr txBox="1"/>
          <p:nvPr/>
        </p:nvSpPr>
        <p:spPr>
          <a:xfrm>
            <a:off x="63417" y="5454420"/>
            <a:ext cx="4427745" cy="1815882"/>
          </a:xfrm>
          <a:prstGeom prst="rect">
            <a:avLst/>
          </a:prstGeom>
          <a:noFill/>
        </p:spPr>
        <p:txBody>
          <a:bodyPr wrap="square" rtlCol="0">
            <a:spAutoFit/>
          </a:bodyPr>
          <a:lstStyle/>
          <a:p>
            <a:r>
              <a:rPr lang="en-US" sz="1000" dirty="0" err="1">
                <a:solidFill>
                  <a:schemeClr val="bg1"/>
                </a:solidFill>
              </a:rPr>
              <a:t>Mottier</a:t>
            </a:r>
            <a:r>
              <a:rPr lang="en-US" sz="1000" dirty="0">
                <a:solidFill>
                  <a:schemeClr val="bg1"/>
                </a:solidFill>
              </a:rPr>
              <a:t> D, et al. </a:t>
            </a:r>
            <a:r>
              <a:rPr lang="en-US" sz="1000" i="1" dirty="0">
                <a:solidFill>
                  <a:schemeClr val="bg1"/>
                </a:solidFill>
              </a:rPr>
              <a:t>NEJM Evid. </a:t>
            </a:r>
            <a:r>
              <a:rPr lang="en-US" sz="1000" dirty="0">
                <a:solidFill>
                  <a:schemeClr val="bg1"/>
                </a:solidFill>
              </a:rPr>
              <a:t>2023;2(8);</a:t>
            </a:r>
            <a:r>
              <a:rPr lang="fr-FR" sz="1000" dirty="0">
                <a:solidFill>
                  <a:schemeClr val="bg1"/>
                </a:solidFill>
              </a:rPr>
              <a:t> </a:t>
            </a:r>
            <a:r>
              <a:rPr lang="fr-FR" sz="1000" dirty="0" err="1">
                <a:solidFill>
                  <a:schemeClr val="bg1"/>
                </a:solidFill>
              </a:rPr>
              <a:t>Spyropoulos</a:t>
            </a:r>
            <a:r>
              <a:rPr lang="fr-FR" sz="1000" dirty="0">
                <a:solidFill>
                  <a:schemeClr val="bg1"/>
                </a:solidFill>
              </a:rPr>
              <a:t> AC, et al. N </a:t>
            </a:r>
            <a:r>
              <a:rPr lang="fr-FR" sz="1000" dirty="0" err="1">
                <a:solidFill>
                  <a:schemeClr val="bg1"/>
                </a:solidFill>
              </a:rPr>
              <a:t>Engl</a:t>
            </a:r>
            <a:r>
              <a:rPr lang="fr-FR" sz="1000" dirty="0">
                <a:solidFill>
                  <a:schemeClr val="bg1"/>
                </a:solidFill>
              </a:rPr>
              <a:t> J Med. 2018;379(12):1118-1127; Cohen AT, et al. N </a:t>
            </a:r>
            <a:r>
              <a:rPr lang="fr-FR" sz="1000" dirty="0" err="1">
                <a:solidFill>
                  <a:schemeClr val="bg1"/>
                </a:solidFill>
              </a:rPr>
              <a:t>Engl</a:t>
            </a:r>
            <a:r>
              <a:rPr lang="fr-FR" sz="1000" dirty="0">
                <a:solidFill>
                  <a:schemeClr val="bg1"/>
                </a:solidFill>
              </a:rPr>
              <a:t> J Med. 2016;375(6):534-44; </a:t>
            </a:r>
            <a:r>
              <a:rPr lang="da-DK" sz="1000" dirty="0">
                <a:solidFill>
                  <a:schemeClr val="bg1"/>
                </a:solidFill>
              </a:rPr>
              <a:t>Cohen AT, et al. N Engl J Med. 2013;368(6):513-23; Goldhaber SZ, et al. N Engl J Med. 2011;365(23):2167-77; Hull RD, et al. Ann Intern Med. 2010;153(1):8-18; Cohen AT, et al. BMJ. 2006;332(7537):325-9; Samama MM, et al. N Engl J Med. 1999;341(11):793-800; Wang TY, et al. Ann Intern Med. 2023;176(4):515-523; Ramacciotti E, et al. Lancet. 2022;399(10319):50-59.</a:t>
            </a:r>
          </a:p>
          <a:p>
            <a:endParaRPr lang="en-US" sz="1400" dirty="0"/>
          </a:p>
          <a:p>
            <a:endParaRPr lang="en-US" dirty="0"/>
          </a:p>
        </p:txBody>
      </p:sp>
    </p:spTree>
    <p:extLst>
      <p:ext uri="{BB962C8B-B14F-4D97-AF65-F5344CB8AC3E}">
        <p14:creationId xmlns:p14="http://schemas.microsoft.com/office/powerpoint/2010/main" val="418757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4317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MedEd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Primary Prevention, Initial Treatment &amp; Management of VTE, Secondary VTE Prevention Strategies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patient populations that are particularly susceptible to blood clot development, emphasizing the importance of risk assessment and stratification for the primary prevention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Illustrate how to implement evidence-based medicine, clinical guideline statements, and real-world clinical data in clinical practice to improve outcomes for primary prevention of VTE, initial treatment and management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D97F1-FF15-67F5-FC50-0171EABD3C91}"/>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E1DBFC49-1F00-DAD6-1F94-F99D18A15552}"/>
              </a:ext>
            </a:extLst>
          </p:cNvPr>
          <p:cNvSpPr/>
          <p:nvPr/>
        </p:nvSpPr>
        <p:spPr>
          <a:xfrm>
            <a:off x="5407252" y="1"/>
            <a:ext cx="6784748" cy="3598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3BF22D03-C5BC-E306-0F9B-31948EC48B37}"/>
              </a:ext>
            </a:extLst>
          </p:cNvPr>
          <p:cNvSpPr txBox="1">
            <a:spLocks/>
          </p:cNvSpPr>
          <p:nvPr/>
        </p:nvSpPr>
        <p:spPr bwMode="auto">
          <a:xfrm>
            <a:off x="5353092" y="4555895"/>
            <a:ext cx="229552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2"/>
                </a:solidFill>
                <a:effectLst/>
                <a:uLnTx/>
                <a:uFillTx/>
                <a:latin typeface="Arial"/>
                <a:cs typeface="+mj-cs"/>
              </a:rPr>
              <a:t>ARTEMIS</a:t>
            </a:r>
          </a:p>
        </p:txBody>
      </p:sp>
      <p:cxnSp>
        <p:nvCxnSpPr>
          <p:cNvPr id="40" name="Straight Connector 39">
            <a:extLst>
              <a:ext uri="{FF2B5EF4-FFF2-40B4-BE49-F238E27FC236}">
                <a16:creationId xmlns:a16="http://schemas.microsoft.com/office/drawing/2014/main" id="{5017B713-A409-2ED2-6182-022152A17004}"/>
              </a:ext>
            </a:extLst>
          </p:cNvPr>
          <p:cNvCxnSpPr>
            <a:cxnSpLocks/>
          </p:cNvCxnSpPr>
          <p:nvPr/>
        </p:nvCxnSpPr>
        <p:spPr bwMode="auto">
          <a:xfrm>
            <a:off x="494107" y="2467627"/>
            <a:ext cx="0" cy="1277655"/>
          </a:xfrm>
          <a:prstGeom prst="line">
            <a:avLst/>
          </a:prstGeom>
          <a:noFill/>
          <a:ln w="9525" cap="flat" cmpd="sng" algn="ctr">
            <a:solidFill>
              <a:schemeClr val="bg1"/>
            </a:solidFill>
            <a:prstDash val="solid"/>
            <a:round/>
            <a:headEnd type="none" w="med" len="med"/>
            <a:tailEnd type="none" w="med" len="med"/>
          </a:ln>
          <a:effectLst/>
        </p:spPr>
      </p:cxnSp>
      <p:sp>
        <p:nvSpPr>
          <p:cNvPr id="41" name="Title 1">
            <a:extLst>
              <a:ext uri="{FF2B5EF4-FFF2-40B4-BE49-F238E27FC236}">
                <a16:creationId xmlns:a16="http://schemas.microsoft.com/office/drawing/2014/main" id="{F179F419-CD75-B8D1-B7ED-8099F018FF8F}"/>
              </a:ext>
            </a:extLst>
          </p:cNvPr>
          <p:cNvSpPr>
            <a:spLocks noGrp="1"/>
          </p:cNvSpPr>
          <p:nvPr>
            <p:ph type="title"/>
          </p:nvPr>
        </p:nvSpPr>
        <p:spPr>
          <a:xfrm>
            <a:off x="5369942" y="6177748"/>
            <a:ext cx="2295525" cy="359822"/>
          </a:xfrm>
          <a:noFill/>
          <a:ln>
            <a:noFill/>
          </a:ln>
        </p:spPr>
        <p:txBody>
          <a:bodyPr anchor="t">
            <a:normAutofit fontScale="90000"/>
          </a:bodyPr>
          <a:lstStyle/>
          <a:p>
            <a:r>
              <a:rPr lang="en-US" sz="2000" b="1" kern="0" dirty="0">
                <a:solidFill>
                  <a:schemeClr val="tx2"/>
                </a:solidFill>
                <a:latin typeface="Arial"/>
              </a:rPr>
              <a:t>MEDENOX</a:t>
            </a:r>
            <a:br>
              <a:rPr lang="en-US" sz="2000" dirty="0">
                <a:solidFill>
                  <a:schemeClr val="tx2"/>
                </a:solidFill>
              </a:rPr>
            </a:br>
            <a:endParaRPr lang="en-US" sz="1200" i="1" dirty="0">
              <a:solidFill>
                <a:schemeClr val="tx2"/>
              </a:solidFill>
              <a:latin typeface="Arial"/>
            </a:endParaRPr>
          </a:p>
        </p:txBody>
      </p:sp>
      <p:sp>
        <p:nvSpPr>
          <p:cNvPr id="43" name="Title 1">
            <a:extLst>
              <a:ext uri="{FF2B5EF4-FFF2-40B4-BE49-F238E27FC236}">
                <a16:creationId xmlns:a16="http://schemas.microsoft.com/office/drawing/2014/main" id="{EF4C41B6-541E-87D6-CA31-2DD116644E6C}"/>
              </a:ext>
            </a:extLst>
          </p:cNvPr>
          <p:cNvSpPr txBox="1">
            <a:spLocks/>
          </p:cNvSpPr>
          <p:nvPr/>
        </p:nvSpPr>
        <p:spPr bwMode="auto">
          <a:xfrm>
            <a:off x="5369942" y="621874"/>
            <a:ext cx="211089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2"/>
                </a:solidFill>
                <a:effectLst/>
                <a:uLnTx/>
                <a:uFillTx/>
                <a:latin typeface="Arial"/>
                <a:cs typeface="+mj-cs"/>
              </a:rPr>
              <a:t>SYMPTOMS</a:t>
            </a:r>
          </a:p>
        </p:txBody>
      </p:sp>
      <p:pic>
        <p:nvPicPr>
          <p:cNvPr id="45" name="Picture 44">
            <a:extLst>
              <a:ext uri="{FF2B5EF4-FFF2-40B4-BE49-F238E27FC236}">
                <a16:creationId xmlns:a16="http://schemas.microsoft.com/office/drawing/2014/main" id="{E488E442-10A9-2A8C-41CF-D51788DFA4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407252" cy="6858001"/>
          </a:xfrm>
          <a:prstGeom prst="rect">
            <a:avLst/>
          </a:prstGeom>
        </p:spPr>
      </p:pic>
      <p:sp>
        <p:nvSpPr>
          <p:cNvPr id="46" name="Arrow: Down 45">
            <a:extLst>
              <a:ext uri="{FF2B5EF4-FFF2-40B4-BE49-F238E27FC236}">
                <a16:creationId xmlns:a16="http://schemas.microsoft.com/office/drawing/2014/main" id="{EABC2F80-42E8-7113-7FFB-3EEDAEFC18FC}"/>
              </a:ext>
            </a:extLst>
          </p:cNvPr>
          <p:cNvSpPr/>
          <p:nvPr/>
        </p:nvSpPr>
        <p:spPr>
          <a:xfrm rot="10800000">
            <a:off x="4224888" y="204788"/>
            <a:ext cx="1104899" cy="6555485"/>
          </a:xfrm>
          <a:prstGeom prst="downArrow">
            <a:avLst>
              <a:gd name="adj1" fmla="val 50000"/>
              <a:gd name="adj2" fmla="val 86638"/>
            </a:avLst>
          </a:prstGeom>
          <a:gradFill>
            <a:gsLst>
              <a:gs pos="99000">
                <a:schemeClr val="accent1">
                  <a:lumMod val="5000"/>
                  <a:lumOff val="95000"/>
                </a:schemeClr>
              </a:gs>
              <a:gs pos="55000">
                <a:srgbClr val="3C4B24"/>
              </a:gs>
              <a:gs pos="8000">
                <a:srgbClr val="5F4A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E9CBB02-718A-1776-5890-DC042828CF2C}"/>
              </a:ext>
            </a:extLst>
          </p:cNvPr>
          <p:cNvSpPr txBox="1"/>
          <p:nvPr/>
        </p:nvSpPr>
        <p:spPr>
          <a:xfrm>
            <a:off x="4476548" y="6304036"/>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2000</a:t>
            </a:r>
          </a:p>
        </p:txBody>
      </p:sp>
      <p:sp>
        <p:nvSpPr>
          <p:cNvPr id="47" name="TextBox 46">
            <a:extLst>
              <a:ext uri="{FF2B5EF4-FFF2-40B4-BE49-F238E27FC236}">
                <a16:creationId xmlns:a16="http://schemas.microsoft.com/office/drawing/2014/main" id="{EB702FA7-E2AC-CCB7-304A-3DDF245130B3}"/>
              </a:ext>
            </a:extLst>
          </p:cNvPr>
          <p:cNvSpPr txBox="1"/>
          <p:nvPr/>
        </p:nvSpPr>
        <p:spPr>
          <a:xfrm>
            <a:off x="4469524" y="1108524"/>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2020</a:t>
            </a:r>
          </a:p>
        </p:txBody>
      </p:sp>
      <p:sp>
        <p:nvSpPr>
          <p:cNvPr id="48" name="TextBox 47">
            <a:extLst>
              <a:ext uri="{FF2B5EF4-FFF2-40B4-BE49-F238E27FC236}">
                <a16:creationId xmlns:a16="http://schemas.microsoft.com/office/drawing/2014/main" id="{A8511C98-025D-2DA9-C75C-BCF0ABF84B2E}"/>
              </a:ext>
            </a:extLst>
          </p:cNvPr>
          <p:cNvSpPr txBox="1"/>
          <p:nvPr/>
        </p:nvSpPr>
        <p:spPr>
          <a:xfrm>
            <a:off x="4476548" y="2407402"/>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2015</a:t>
            </a:r>
          </a:p>
        </p:txBody>
      </p:sp>
      <p:sp>
        <p:nvSpPr>
          <p:cNvPr id="50" name="TextBox 49">
            <a:extLst>
              <a:ext uri="{FF2B5EF4-FFF2-40B4-BE49-F238E27FC236}">
                <a16:creationId xmlns:a16="http://schemas.microsoft.com/office/drawing/2014/main" id="{3FA5DD7A-B31E-B19D-E6AC-CACB0B32469B}"/>
              </a:ext>
            </a:extLst>
          </p:cNvPr>
          <p:cNvSpPr txBox="1"/>
          <p:nvPr/>
        </p:nvSpPr>
        <p:spPr>
          <a:xfrm>
            <a:off x="4476548" y="3706280"/>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2010</a:t>
            </a:r>
          </a:p>
        </p:txBody>
      </p:sp>
      <p:sp>
        <p:nvSpPr>
          <p:cNvPr id="3" name="Title 1">
            <a:extLst>
              <a:ext uri="{FF2B5EF4-FFF2-40B4-BE49-F238E27FC236}">
                <a16:creationId xmlns:a16="http://schemas.microsoft.com/office/drawing/2014/main" id="{87E84526-3725-48FA-4261-F1499E61F9FA}"/>
              </a:ext>
            </a:extLst>
          </p:cNvPr>
          <p:cNvSpPr txBox="1">
            <a:spLocks/>
          </p:cNvSpPr>
          <p:nvPr/>
        </p:nvSpPr>
        <p:spPr bwMode="auto">
          <a:xfrm>
            <a:off x="179611" y="246164"/>
            <a:ext cx="3852004" cy="987650"/>
          </a:xfrm>
          <a:prstGeom prst="rect">
            <a:avLst/>
          </a:prstGeom>
          <a:solidFill>
            <a:srgbClr val="13501B">
              <a:alpha val="56863"/>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br>
              <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br>
            <a:r>
              <a:rPr kumimoji="0" lang="en-US" sz="2800" b="1" i="0" u="none" strike="noStrike" kern="0" cap="none" spc="30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t>VTE Prevention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1"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t>Historical Journey</a:t>
            </a:r>
            <a:br>
              <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b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endParaRPr>
          </a:p>
        </p:txBody>
      </p:sp>
      <p:sp>
        <p:nvSpPr>
          <p:cNvPr id="51" name="TextBox 50">
            <a:extLst>
              <a:ext uri="{FF2B5EF4-FFF2-40B4-BE49-F238E27FC236}">
                <a16:creationId xmlns:a16="http://schemas.microsoft.com/office/drawing/2014/main" id="{C9486FF5-5C81-6E64-7960-A453EFBD074E}"/>
              </a:ext>
            </a:extLst>
          </p:cNvPr>
          <p:cNvSpPr txBox="1"/>
          <p:nvPr/>
        </p:nvSpPr>
        <p:spPr>
          <a:xfrm>
            <a:off x="4476548" y="5005158"/>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2005</a:t>
            </a:r>
          </a:p>
        </p:txBody>
      </p:sp>
      <p:sp>
        <p:nvSpPr>
          <p:cNvPr id="52" name="TextBox 51">
            <a:extLst>
              <a:ext uri="{FF2B5EF4-FFF2-40B4-BE49-F238E27FC236}">
                <a16:creationId xmlns:a16="http://schemas.microsoft.com/office/drawing/2014/main" id="{199F0373-6C7E-4749-E937-C34686E39A9F}"/>
              </a:ext>
            </a:extLst>
          </p:cNvPr>
          <p:cNvSpPr txBox="1"/>
          <p:nvPr/>
        </p:nvSpPr>
        <p:spPr>
          <a:xfrm>
            <a:off x="5369942" y="25807"/>
            <a:ext cx="1078821" cy="369332"/>
          </a:xfrm>
          <a:prstGeom prst="rect">
            <a:avLst/>
          </a:prstGeom>
          <a:noFill/>
        </p:spPr>
        <p:txBody>
          <a:bodyPr wrap="none" rtlCol="0">
            <a:spAutoFit/>
          </a:bodyPr>
          <a:lstStyle/>
          <a:p>
            <a:r>
              <a:rPr lang="en-US" b="1" dirty="0">
                <a:solidFill>
                  <a:schemeClr val="accent6">
                    <a:lumMod val="50000"/>
                  </a:schemeClr>
                </a:solidFill>
              </a:rPr>
              <a:t>Hospital</a:t>
            </a:r>
          </a:p>
        </p:txBody>
      </p:sp>
      <p:sp>
        <p:nvSpPr>
          <p:cNvPr id="6" name="TextBox 5">
            <a:extLst>
              <a:ext uri="{FF2B5EF4-FFF2-40B4-BE49-F238E27FC236}">
                <a16:creationId xmlns:a16="http://schemas.microsoft.com/office/drawing/2014/main" id="{1DD01DE8-6486-EF06-79FB-8A5BD7A3A54C}"/>
              </a:ext>
            </a:extLst>
          </p:cNvPr>
          <p:cNvSpPr txBox="1"/>
          <p:nvPr/>
        </p:nvSpPr>
        <p:spPr>
          <a:xfrm>
            <a:off x="8177213" y="739989"/>
            <a:ext cx="2855333" cy="369332"/>
          </a:xfrm>
          <a:prstGeom prst="rect">
            <a:avLst/>
          </a:prstGeom>
          <a:noFill/>
        </p:spPr>
        <p:txBody>
          <a:bodyPr wrap="none" rtlCol="0">
            <a:spAutoFit/>
          </a:bodyPr>
          <a:lstStyle/>
          <a:p>
            <a:r>
              <a:rPr lang="en-US" dirty="0">
                <a:solidFill>
                  <a:schemeClr val="tx2"/>
                </a:solidFill>
              </a:rPr>
              <a:t>Enoxaparin versus placebo</a:t>
            </a:r>
          </a:p>
        </p:txBody>
      </p:sp>
      <p:sp>
        <p:nvSpPr>
          <p:cNvPr id="7" name="TextBox 6">
            <a:extLst>
              <a:ext uri="{FF2B5EF4-FFF2-40B4-BE49-F238E27FC236}">
                <a16:creationId xmlns:a16="http://schemas.microsoft.com/office/drawing/2014/main" id="{2853F057-6753-AC32-4937-F0F78E8E3465}"/>
              </a:ext>
            </a:extLst>
          </p:cNvPr>
          <p:cNvSpPr txBox="1"/>
          <p:nvPr/>
        </p:nvSpPr>
        <p:spPr>
          <a:xfrm>
            <a:off x="8177213" y="6172993"/>
            <a:ext cx="2855333" cy="369332"/>
          </a:xfrm>
          <a:prstGeom prst="rect">
            <a:avLst/>
          </a:prstGeom>
          <a:noFill/>
        </p:spPr>
        <p:txBody>
          <a:bodyPr wrap="none" rtlCol="0">
            <a:spAutoFit/>
          </a:bodyPr>
          <a:lstStyle/>
          <a:p>
            <a:r>
              <a:rPr lang="en-US" dirty="0"/>
              <a:t>Enoxaparin versus placebo</a:t>
            </a:r>
          </a:p>
        </p:txBody>
      </p:sp>
      <p:sp>
        <p:nvSpPr>
          <p:cNvPr id="8" name="TextBox 7">
            <a:extLst>
              <a:ext uri="{FF2B5EF4-FFF2-40B4-BE49-F238E27FC236}">
                <a16:creationId xmlns:a16="http://schemas.microsoft.com/office/drawing/2014/main" id="{57B65DB2-DF44-F08A-372E-E5256B696BA1}"/>
              </a:ext>
            </a:extLst>
          </p:cNvPr>
          <p:cNvSpPr txBox="1"/>
          <p:nvPr/>
        </p:nvSpPr>
        <p:spPr>
          <a:xfrm>
            <a:off x="8177213" y="4607599"/>
            <a:ext cx="3109121" cy="369332"/>
          </a:xfrm>
          <a:prstGeom prst="rect">
            <a:avLst/>
          </a:prstGeom>
          <a:noFill/>
        </p:spPr>
        <p:txBody>
          <a:bodyPr wrap="none" rtlCol="0">
            <a:spAutoFit/>
          </a:bodyPr>
          <a:lstStyle/>
          <a:p>
            <a:r>
              <a:rPr lang="en-US" dirty="0"/>
              <a:t>Fondaparinux versus placebo</a:t>
            </a:r>
          </a:p>
        </p:txBody>
      </p:sp>
      <p:sp>
        <p:nvSpPr>
          <p:cNvPr id="2" name="TextBox 1">
            <a:extLst>
              <a:ext uri="{FF2B5EF4-FFF2-40B4-BE49-F238E27FC236}">
                <a16:creationId xmlns:a16="http://schemas.microsoft.com/office/drawing/2014/main" id="{FA5EDA04-211B-6C3F-278B-C8074835B050}"/>
              </a:ext>
            </a:extLst>
          </p:cNvPr>
          <p:cNvSpPr txBox="1"/>
          <p:nvPr/>
        </p:nvSpPr>
        <p:spPr>
          <a:xfrm>
            <a:off x="117044" y="6032420"/>
            <a:ext cx="4741144" cy="923330"/>
          </a:xfrm>
          <a:prstGeom prst="rect">
            <a:avLst/>
          </a:prstGeom>
          <a:noFill/>
        </p:spPr>
        <p:txBody>
          <a:bodyPr wrap="square" rtlCol="0">
            <a:spAutoFit/>
          </a:bodyPr>
          <a:lstStyle/>
          <a:p>
            <a:r>
              <a:rPr lang="en-US" sz="1200" dirty="0" err="1">
                <a:solidFill>
                  <a:schemeClr val="bg1"/>
                </a:solidFill>
              </a:rPr>
              <a:t>Mottier</a:t>
            </a:r>
            <a:r>
              <a:rPr lang="en-US" sz="1200" dirty="0">
                <a:solidFill>
                  <a:schemeClr val="bg1"/>
                </a:solidFill>
              </a:rPr>
              <a:t> D, et al. </a:t>
            </a:r>
            <a:r>
              <a:rPr lang="en-US" sz="1200" i="1" dirty="0">
                <a:solidFill>
                  <a:schemeClr val="bg1"/>
                </a:solidFill>
              </a:rPr>
              <a:t>NEJM Evid. </a:t>
            </a:r>
            <a:r>
              <a:rPr lang="en-US" sz="1200" dirty="0">
                <a:solidFill>
                  <a:schemeClr val="bg1"/>
                </a:solidFill>
              </a:rPr>
              <a:t>2023;2(8); Cohen AT, et al. </a:t>
            </a:r>
            <a:r>
              <a:rPr lang="en-US" sz="1200" i="1" dirty="0">
                <a:solidFill>
                  <a:schemeClr val="bg1"/>
                </a:solidFill>
              </a:rPr>
              <a:t>BMJ</a:t>
            </a:r>
            <a:r>
              <a:rPr lang="en-US" sz="1200" dirty="0">
                <a:solidFill>
                  <a:schemeClr val="bg1"/>
                </a:solidFill>
              </a:rPr>
              <a:t>. 2006;332(7537):325-9; Samama MM, et al. </a:t>
            </a:r>
            <a:r>
              <a:rPr lang="en-US" sz="1200" i="1" dirty="0">
                <a:solidFill>
                  <a:schemeClr val="bg1"/>
                </a:solidFill>
              </a:rPr>
              <a:t>N Engl J Med</a:t>
            </a:r>
            <a:r>
              <a:rPr lang="en-US" sz="1200" dirty="0">
                <a:solidFill>
                  <a:schemeClr val="bg1"/>
                </a:solidFill>
              </a:rPr>
              <a:t>. 1999;341(11):793-800. </a:t>
            </a:r>
          </a:p>
          <a:p>
            <a:endParaRPr lang="en-US" dirty="0"/>
          </a:p>
        </p:txBody>
      </p:sp>
    </p:spTree>
    <p:extLst>
      <p:ext uri="{BB962C8B-B14F-4D97-AF65-F5344CB8AC3E}">
        <p14:creationId xmlns:p14="http://schemas.microsoft.com/office/powerpoint/2010/main" val="4817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0CD89A-42CA-218C-9207-33F883FFED02}"/>
              </a:ext>
            </a:extLst>
          </p:cNvPr>
          <p:cNvSpPr txBox="1"/>
          <p:nvPr/>
        </p:nvSpPr>
        <p:spPr>
          <a:xfrm>
            <a:off x="4309100" y="1105948"/>
            <a:ext cx="245499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      VTE Risk     -</a:t>
            </a:r>
          </a:p>
        </p:txBody>
      </p:sp>
      <p:sp>
        <p:nvSpPr>
          <p:cNvPr id="4" name="TextBox 3">
            <a:extLst>
              <a:ext uri="{FF2B5EF4-FFF2-40B4-BE49-F238E27FC236}">
                <a16:creationId xmlns:a16="http://schemas.microsoft.com/office/drawing/2014/main" id="{E10A2FEC-0FDE-FE3C-5E82-F831082FBC09}"/>
              </a:ext>
            </a:extLst>
          </p:cNvPr>
          <p:cNvSpPr txBox="1"/>
          <p:nvPr/>
        </p:nvSpPr>
        <p:spPr>
          <a:xfrm rot="16200000">
            <a:off x="-952265" y="3573700"/>
            <a:ext cx="3220526" cy="400110"/>
          </a:xfrm>
          <a:prstGeom prst="rect">
            <a:avLst/>
          </a:prstGeom>
          <a:noFill/>
        </p:spPr>
        <p:txBody>
          <a:bodyPr wrap="square" rtlCol="0">
            <a:spAutoFit/>
          </a:bodyPr>
          <a:lstStyle/>
          <a:p>
            <a:pPr algn="r"/>
            <a:r>
              <a:rPr lang="en-US" sz="2000" b="1" dirty="0">
                <a:latin typeface="Arial" panose="020B0604020202020204" pitchFamily="34" charset="0"/>
                <a:cs typeface="Arial" panose="020B0604020202020204" pitchFamily="34" charset="0"/>
              </a:rPr>
              <a:t>+       Bleeding Risk        -</a:t>
            </a:r>
          </a:p>
        </p:txBody>
      </p:sp>
      <p:sp>
        <p:nvSpPr>
          <p:cNvPr id="5" name="TextBox 4">
            <a:extLst>
              <a:ext uri="{FF2B5EF4-FFF2-40B4-BE49-F238E27FC236}">
                <a16:creationId xmlns:a16="http://schemas.microsoft.com/office/drawing/2014/main" id="{D5FFDEDB-A9D5-17FD-3AEC-56FF5CCA9B91}"/>
              </a:ext>
            </a:extLst>
          </p:cNvPr>
          <p:cNvSpPr txBox="1"/>
          <p:nvPr/>
        </p:nvSpPr>
        <p:spPr>
          <a:xfrm>
            <a:off x="1814513" y="1519237"/>
            <a:ext cx="3724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6" name="Rectangle: Rounded Corners 5">
            <a:extLst>
              <a:ext uri="{FF2B5EF4-FFF2-40B4-BE49-F238E27FC236}">
                <a16:creationId xmlns:a16="http://schemas.microsoft.com/office/drawing/2014/main" id="{FE699379-36B6-286B-B96A-8DBF38629774}"/>
              </a:ext>
            </a:extLst>
          </p:cNvPr>
          <p:cNvSpPr/>
          <p:nvPr/>
        </p:nvSpPr>
        <p:spPr>
          <a:xfrm>
            <a:off x="907219" y="1484315"/>
            <a:ext cx="9258757" cy="4578881"/>
          </a:xfrm>
          <a:prstGeom prst="roundRect">
            <a:avLst>
              <a:gd name="adj" fmla="val 8820"/>
            </a:avLst>
          </a:prstGeom>
          <a:solidFill>
            <a:srgbClr val="156082">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9ADECA7-7A56-F122-FA2C-C771EBFABA68}"/>
              </a:ext>
            </a:extLst>
          </p:cNvPr>
          <p:cNvCxnSpPr>
            <a:cxnSpLocks/>
            <a:stCxn id="6" idx="1"/>
            <a:endCxn id="6" idx="3"/>
          </p:cNvCxnSpPr>
          <p:nvPr/>
        </p:nvCxnSpPr>
        <p:spPr>
          <a:xfrm>
            <a:off x="907219" y="3773756"/>
            <a:ext cx="92587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6426E73-9803-577D-FE15-099076DF3AFB}"/>
              </a:ext>
            </a:extLst>
          </p:cNvPr>
          <p:cNvCxnSpPr>
            <a:cxnSpLocks/>
            <a:stCxn id="6" idx="0"/>
            <a:endCxn id="6" idx="2"/>
          </p:cNvCxnSpPr>
          <p:nvPr/>
        </p:nvCxnSpPr>
        <p:spPr>
          <a:xfrm>
            <a:off x="5536598" y="1484315"/>
            <a:ext cx="0" cy="4578881"/>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A7ECE996-8786-94F2-A24F-C67A82FFDB27}"/>
              </a:ext>
            </a:extLst>
          </p:cNvPr>
          <p:cNvSpPr>
            <a:spLocks noGrp="1"/>
          </p:cNvSpPr>
          <p:nvPr>
            <p:ph type="title"/>
          </p:nvPr>
        </p:nvSpPr>
        <p:spPr/>
        <p:txBody>
          <a:bodyPr/>
          <a:lstStyle/>
          <a:p>
            <a:r>
              <a:rPr lang="en-US" dirty="0"/>
              <a:t>Hospitalized Medically Ill</a:t>
            </a:r>
            <a:endParaRPr lang="en-US"/>
          </a:p>
        </p:txBody>
      </p:sp>
      <p:sp>
        <p:nvSpPr>
          <p:cNvPr id="16" name="Footer Placeholder 15">
            <a:extLst>
              <a:ext uri="{FF2B5EF4-FFF2-40B4-BE49-F238E27FC236}">
                <a16:creationId xmlns:a16="http://schemas.microsoft.com/office/drawing/2014/main" id="{CBC065CF-010D-5A0E-E72B-FF18874D6C6B}"/>
              </a:ext>
            </a:extLst>
          </p:cNvPr>
          <p:cNvSpPr>
            <a:spLocks noGrp="1"/>
          </p:cNvSpPr>
          <p:nvPr>
            <p:ph type="ftr" sz="quarter" idx="3"/>
          </p:nvPr>
        </p:nvSpPr>
        <p:spPr>
          <a:xfrm>
            <a:off x="838200" y="6463306"/>
            <a:ext cx="10263686" cy="365125"/>
          </a:xfrm>
        </p:spPr>
        <p:txBody>
          <a:bodyPr/>
          <a:lstStyle/>
          <a:p>
            <a:r>
              <a:rPr lang="en-US" dirty="0"/>
              <a:t>* Not risk based.</a:t>
            </a:r>
          </a:p>
          <a:p>
            <a:r>
              <a:rPr lang="en-US" dirty="0"/>
              <a:t>GCS, graduated compression stockings; IPC, intermittent pneumatic compression; LMWH, low-molecular-weight heparin; LDUH, low-dose unfractionated heparin; </a:t>
            </a:r>
          </a:p>
          <a:p>
            <a:r>
              <a:rPr lang="en-US" dirty="0"/>
              <a:t>UFH, unfractionated heparin.
Kahn SR, et al. Chest. 2012;141(2 Suppl):e195S-e226S; Schünemann HJ, et al. Blood Adv. 2018;2(22):3198-3225; Nicolaides A, et al. Int Angiol. 2018;37(3):181-254.</a:t>
            </a:r>
          </a:p>
        </p:txBody>
      </p:sp>
      <p:sp>
        <p:nvSpPr>
          <p:cNvPr id="23" name="TextBox 22">
            <a:extLst>
              <a:ext uri="{FF2B5EF4-FFF2-40B4-BE49-F238E27FC236}">
                <a16:creationId xmlns:a16="http://schemas.microsoft.com/office/drawing/2014/main" id="{3C6DE42D-D141-6CCF-442B-6673E865C9B4}"/>
              </a:ext>
            </a:extLst>
          </p:cNvPr>
          <p:cNvSpPr txBox="1"/>
          <p:nvPr/>
        </p:nvSpPr>
        <p:spPr>
          <a:xfrm>
            <a:off x="1156440" y="1600345"/>
            <a:ext cx="4130937" cy="2062103"/>
          </a:xfrm>
          <a:prstGeom prst="rect">
            <a:avLst/>
          </a:prstGeom>
          <a:noFill/>
        </p:spPr>
        <p:txBody>
          <a:bodyPr wrap="square" rtlCol="0">
            <a:spAutoFit/>
          </a:bodyPr>
          <a:lstStyle/>
          <a:p>
            <a:r>
              <a:rPr lang="en-US" sz="1600"/>
              <a:t>LMWH, LDUH, Fonda</a:t>
            </a:r>
          </a:p>
          <a:p>
            <a:r>
              <a:rPr lang="en-US" sz="1600"/>
              <a:t>Grade 1B</a:t>
            </a:r>
          </a:p>
          <a:p>
            <a:endParaRPr lang="en-US" sz="1600"/>
          </a:p>
          <a:p>
            <a:endParaRPr lang="en-US" sz="1600"/>
          </a:p>
          <a:p>
            <a:endParaRPr lang="en-US" sz="1600"/>
          </a:p>
          <a:p>
            <a:r>
              <a:rPr lang="en-US" sz="1600"/>
              <a:t>*LMWH, Fonda &gt; UFC (conditional)</a:t>
            </a:r>
          </a:p>
          <a:p>
            <a:r>
              <a:rPr lang="en-US" sz="1600"/>
              <a:t>LMWH over DOACs (strong)</a:t>
            </a:r>
          </a:p>
          <a:p>
            <a:r>
              <a:rPr lang="en-US" sz="1600"/>
              <a:t>Pharmacological over mechanical</a:t>
            </a:r>
          </a:p>
        </p:txBody>
      </p:sp>
      <p:sp>
        <p:nvSpPr>
          <p:cNvPr id="31" name="TextBox 30">
            <a:extLst>
              <a:ext uri="{FF2B5EF4-FFF2-40B4-BE49-F238E27FC236}">
                <a16:creationId xmlns:a16="http://schemas.microsoft.com/office/drawing/2014/main" id="{756CBB53-EC03-C199-0402-BF64B15C7B1D}"/>
              </a:ext>
            </a:extLst>
          </p:cNvPr>
          <p:cNvSpPr txBox="1"/>
          <p:nvPr/>
        </p:nvSpPr>
        <p:spPr>
          <a:xfrm>
            <a:off x="5785819" y="1807301"/>
            <a:ext cx="4130937" cy="1077218"/>
          </a:xfrm>
          <a:prstGeom prst="rect">
            <a:avLst/>
          </a:prstGeom>
          <a:noFill/>
        </p:spPr>
        <p:txBody>
          <a:bodyPr wrap="square" rtlCol="0">
            <a:spAutoFit/>
          </a:bodyPr>
          <a:lstStyle/>
          <a:p>
            <a:r>
              <a:rPr lang="en-US" sz="1600"/>
              <a:t>None</a:t>
            </a:r>
          </a:p>
          <a:p>
            <a:r>
              <a:rPr lang="en-US" sz="1600"/>
              <a:t>Grade 1B</a:t>
            </a:r>
          </a:p>
          <a:p>
            <a:endParaRPr lang="en-US" sz="1600"/>
          </a:p>
          <a:p>
            <a:endParaRPr lang="en-US" sz="1600"/>
          </a:p>
        </p:txBody>
      </p:sp>
      <p:sp>
        <p:nvSpPr>
          <p:cNvPr id="33" name="TextBox 32">
            <a:extLst>
              <a:ext uri="{FF2B5EF4-FFF2-40B4-BE49-F238E27FC236}">
                <a16:creationId xmlns:a16="http://schemas.microsoft.com/office/drawing/2014/main" id="{77DBB3B7-22AF-627F-3C0A-D5E4E6B0C296}"/>
              </a:ext>
            </a:extLst>
          </p:cNvPr>
          <p:cNvSpPr txBox="1"/>
          <p:nvPr/>
        </p:nvSpPr>
        <p:spPr>
          <a:xfrm>
            <a:off x="1156440" y="4062558"/>
            <a:ext cx="4130937" cy="584775"/>
          </a:xfrm>
          <a:prstGeom prst="rect">
            <a:avLst/>
          </a:prstGeom>
          <a:noFill/>
        </p:spPr>
        <p:txBody>
          <a:bodyPr wrap="square" rtlCol="0">
            <a:spAutoFit/>
          </a:bodyPr>
          <a:lstStyle/>
          <a:p>
            <a:r>
              <a:rPr lang="en-US" sz="1600"/>
              <a:t>Mechanical only (GCS, IPC)</a:t>
            </a:r>
          </a:p>
          <a:p>
            <a:r>
              <a:rPr lang="en-US" sz="1600"/>
              <a:t>Grade 2C</a:t>
            </a:r>
          </a:p>
        </p:txBody>
      </p:sp>
      <p:sp>
        <p:nvSpPr>
          <p:cNvPr id="34" name="TextBox 33">
            <a:extLst>
              <a:ext uri="{FF2B5EF4-FFF2-40B4-BE49-F238E27FC236}">
                <a16:creationId xmlns:a16="http://schemas.microsoft.com/office/drawing/2014/main" id="{42D6E76B-7DAC-D472-EABE-EEBB4D8B54D7}"/>
              </a:ext>
            </a:extLst>
          </p:cNvPr>
          <p:cNvSpPr txBox="1"/>
          <p:nvPr/>
        </p:nvSpPr>
        <p:spPr>
          <a:xfrm>
            <a:off x="5785819" y="4108724"/>
            <a:ext cx="4130937" cy="1077218"/>
          </a:xfrm>
          <a:prstGeom prst="rect">
            <a:avLst/>
          </a:prstGeom>
          <a:noFill/>
        </p:spPr>
        <p:txBody>
          <a:bodyPr wrap="square" rtlCol="0">
            <a:spAutoFit/>
          </a:bodyPr>
          <a:lstStyle/>
          <a:p>
            <a:r>
              <a:rPr lang="en-US" sz="1600"/>
              <a:t>None</a:t>
            </a:r>
          </a:p>
          <a:p>
            <a:r>
              <a:rPr lang="en-US" sz="1600"/>
              <a:t>Grade 1B</a:t>
            </a:r>
          </a:p>
          <a:p>
            <a:endParaRPr lang="en-US" sz="1600"/>
          </a:p>
          <a:p>
            <a:endParaRPr lang="en-US" sz="1600"/>
          </a:p>
        </p:txBody>
      </p:sp>
    </p:spTree>
    <p:extLst>
      <p:ext uri="{BB962C8B-B14F-4D97-AF65-F5344CB8AC3E}">
        <p14:creationId xmlns:p14="http://schemas.microsoft.com/office/powerpoint/2010/main" val="385480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0CD89A-42CA-218C-9207-33F883FFED02}"/>
              </a:ext>
            </a:extLst>
          </p:cNvPr>
          <p:cNvSpPr txBox="1"/>
          <p:nvPr/>
        </p:nvSpPr>
        <p:spPr>
          <a:xfrm>
            <a:off x="4309100" y="1105948"/>
            <a:ext cx="245499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      VTE Risk     -</a:t>
            </a:r>
          </a:p>
        </p:txBody>
      </p:sp>
      <p:sp>
        <p:nvSpPr>
          <p:cNvPr id="4" name="TextBox 3">
            <a:extLst>
              <a:ext uri="{FF2B5EF4-FFF2-40B4-BE49-F238E27FC236}">
                <a16:creationId xmlns:a16="http://schemas.microsoft.com/office/drawing/2014/main" id="{E10A2FEC-0FDE-FE3C-5E82-F831082FBC09}"/>
              </a:ext>
            </a:extLst>
          </p:cNvPr>
          <p:cNvSpPr txBox="1"/>
          <p:nvPr/>
        </p:nvSpPr>
        <p:spPr>
          <a:xfrm rot="16200000">
            <a:off x="-952265" y="3573700"/>
            <a:ext cx="3220526" cy="400110"/>
          </a:xfrm>
          <a:prstGeom prst="rect">
            <a:avLst/>
          </a:prstGeom>
          <a:noFill/>
        </p:spPr>
        <p:txBody>
          <a:bodyPr wrap="square" rtlCol="0">
            <a:spAutoFit/>
          </a:bodyPr>
          <a:lstStyle/>
          <a:p>
            <a:pPr algn="r"/>
            <a:r>
              <a:rPr lang="en-US" sz="2000" b="1" dirty="0">
                <a:latin typeface="Arial" panose="020B0604020202020204" pitchFamily="34" charset="0"/>
                <a:cs typeface="Arial" panose="020B0604020202020204" pitchFamily="34" charset="0"/>
              </a:rPr>
              <a:t>+       Bleeding Risk        -</a:t>
            </a:r>
          </a:p>
        </p:txBody>
      </p:sp>
      <p:sp>
        <p:nvSpPr>
          <p:cNvPr id="5" name="TextBox 4">
            <a:extLst>
              <a:ext uri="{FF2B5EF4-FFF2-40B4-BE49-F238E27FC236}">
                <a16:creationId xmlns:a16="http://schemas.microsoft.com/office/drawing/2014/main" id="{D5FFDEDB-A9D5-17FD-3AEC-56FF5CCA9B91}"/>
              </a:ext>
            </a:extLst>
          </p:cNvPr>
          <p:cNvSpPr txBox="1"/>
          <p:nvPr/>
        </p:nvSpPr>
        <p:spPr>
          <a:xfrm>
            <a:off x="1814513" y="1519237"/>
            <a:ext cx="3724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6" name="Rectangle: Rounded Corners 5">
            <a:extLst>
              <a:ext uri="{FF2B5EF4-FFF2-40B4-BE49-F238E27FC236}">
                <a16:creationId xmlns:a16="http://schemas.microsoft.com/office/drawing/2014/main" id="{FE699379-36B6-286B-B96A-8DBF38629774}"/>
              </a:ext>
            </a:extLst>
          </p:cNvPr>
          <p:cNvSpPr/>
          <p:nvPr/>
        </p:nvSpPr>
        <p:spPr>
          <a:xfrm>
            <a:off x="907219" y="1484315"/>
            <a:ext cx="9258757" cy="4578881"/>
          </a:xfrm>
          <a:prstGeom prst="roundRect">
            <a:avLst>
              <a:gd name="adj" fmla="val 8820"/>
            </a:avLst>
          </a:prstGeom>
          <a:solidFill>
            <a:srgbClr val="156082">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89ADECA7-7A56-F122-FA2C-C771EBFABA68}"/>
              </a:ext>
            </a:extLst>
          </p:cNvPr>
          <p:cNvCxnSpPr>
            <a:cxnSpLocks/>
            <a:stCxn id="6" idx="1"/>
            <a:endCxn id="6" idx="3"/>
          </p:cNvCxnSpPr>
          <p:nvPr/>
        </p:nvCxnSpPr>
        <p:spPr>
          <a:xfrm>
            <a:off x="907219" y="3773756"/>
            <a:ext cx="92587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6426E73-9803-577D-FE15-099076DF3AFB}"/>
              </a:ext>
            </a:extLst>
          </p:cNvPr>
          <p:cNvCxnSpPr>
            <a:cxnSpLocks/>
            <a:stCxn id="6" idx="0"/>
            <a:endCxn id="6" idx="2"/>
          </p:cNvCxnSpPr>
          <p:nvPr/>
        </p:nvCxnSpPr>
        <p:spPr>
          <a:xfrm>
            <a:off x="5536598" y="1484315"/>
            <a:ext cx="0" cy="4578881"/>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A7ECE996-8786-94F2-A24F-C67A82FFDB27}"/>
              </a:ext>
            </a:extLst>
          </p:cNvPr>
          <p:cNvSpPr>
            <a:spLocks noGrp="1"/>
          </p:cNvSpPr>
          <p:nvPr>
            <p:ph type="title"/>
          </p:nvPr>
        </p:nvSpPr>
        <p:spPr/>
        <p:txBody>
          <a:bodyPr/>
          <a:lstStyle/>
          <a:p>
            <a:r>
              <a:rPr lang="en-US" dirty="0"/>
              <a:t>Hospitalized Medically Ill</a:t>
            </a:r>
            <a:endParaRPr lang="en-US"/>
          </a:p>
        </p:txBody>
      </p:sp>
      <p:sp>
        <p:nvSpPr>
          <p:cNvPr id="16" name="Footer Placeholder 15">
            <a:extLst>
              <a:ext uri="{FF2B5EF4-FFF2-40B4-BE49-F238E27FC236}">
                <a16:creationId xmlns:a16="http://schemas.microsoft.com/office/drawing/2014/main" id="{CBC065CF-010D-5A0E-E72B-FF18874D6C6B}"/>
              </a:ext>
            </a:extLst>
          </p:cNvPr>
          <p:cNvSpPr>
            <a:spLocks noGrp="1"/>
          </p:cNvSpPr>
          <p:nvPr>
            <p:ph type="ftr" sz="quarter" idx="3"/>
          </p:nvPr>
        </p:nvSpPr>
        <p:spPr>
          <a:xfrm>
            <a:off x="838200" y="6463306"/>
            <a:ext cx="10263686" cy="365125"/>
          </a:xfrm>
        </p:spPr>
        <p:txBody>
          <a:bodyPr/>
          <a:lstStyle/>
          <a:p>
            <a:r>
              <a:rPr lang="en-US" dirty="0"/>
              <a:t>* Not risk based.</a:t>
            </a:r>
          </a:p>
          <a:p>
            <a:r>
              <a:rPr lang="en-US" dirty="0"/>
              <a:t>GCS, graduated compression stockings; IPC, intermittent pneumatic compression; LMWH, low-molecular-weight heparin; LDUH, low-dose unfractionated heparin; </a:t>
            </a:r>
          </a:p>
          <a:p>
            <a:r>
              <a:rPr lang="en-US" dirty="0"/>
              <a:t>UFH, unfractionated heparin.
Kahn SR, et al. Chest. 2012;141(2 Suppl):e195S-e226S; Schünemann HJ, et al. Blood Adv. 2018;2(22):3198-3225; Nicolaides A, et al. Int Angiol. 2018;37(3):181-254.</a:t>
            </a:r>
          </a:p>
        </p:txBody>
      </p:sp>
      <p:sp>
        <p:nvSpPr>
          <p:cNvPr id="23" name="TextBox 22">
            <a:extLst>
              <a:ext uri="{FF2B5EF4-FFF2-40B4-BE49-F238E27FC236}">
                <a16:creationId xmlns:a16="http://schemas.microsoft.com/office/drawing/2014/main" id="{3C6DE42D-D141-6CCF-442B-6673E865C9B4}"/>
              </a:ext>
            </a:extLst>
          </p:cNvPr>
          <p:cNvSpPr txBox="1"/>
          <p:nvPr/>
        </p:nvSpPr>
        <p:spPr>
          <a:xfrm>
            <a:off x="1156440" y="1600345"/>
            <a:ext cx="4130937" cy="2062103"/>
          </a:xfrm>
          <a:prstGeom prst="rect">
            <a:avLst/>
          </a:prstGeom>
          <a:noFill/>
        </p:spPr>
        <p:txBody>
          <a:bodyPr wrap="square" rtlCol="0">
            <a:spAutoFit/>
          </a:bodyPr>
          <a:lstStyle/>
          <a:p>
            <a:r>
              <a:rPr lang="en-US" sz="1600"/>
              <a:t>LMWH, LDUH, Fonda</a:t>
            </a:r>
          </a:p>
          <a:p>
            <a:r>
              <a:rPr lang="en-US" sz="1600"/>
              <a:t>Grade 1B</a:t>
            </a:r>
          </a:p>
          <a:p>
            <a:endParaRPr lang="en-US" sz="1600"/>
          </a:p>
          <a:p>
            <a:r>
              <a:rPr lang="en-US" sz="1600">
                <a:solidFill>
                  <a:schemeClr val="accent1"/>
                </a:solidFill>
              </a:rPr>
              <a:t>LMWH (strong), UFH, Fonda (monderate)</a:t>
            </a:r>
          </a:p>
          <a:p>
            <a:endParaRPr lang="en-US" sz="1600"/>
          </a:p>
          <a:p>
            <a:r>
              <a:rPr lang="en-US" sz="1600"/>
              <a:t>*LMWH, Fonda &gt; UFC (conditional)</a:t>
            </a:r>
          </a:p>
          <a:p>
            <a:r>
              <a:rPr lang="en-US" sz="1600"/>
              <a:t>LMWH over DOACs (strong)</a:t>
            </a:r>
          </a:p>
          <a:p>
            <a:r>
              <a:rPr lang="en-US" sz="1600"/>
              <a:t>Pharmacological over mechanical</a:t>
            </a:r>
          </a:p>
        </p:txBody>
      </p:sp>
      <p:sp>
        <p:nvSpPr>
          <p:cNvPr id="31" name="TextBox 30">
            <a:extLst>
              <a:ext uri="{FF2B5EF4-FFF2-40B4-BE49-F238E27FC236}">
                <a16:creationId xmlns:a16="http://schemas.microsoft.com/office/drawing/2014/main" id="{756CBB53-EC03-C199-0402-BF64B15C7B1D}"/>
              </a:ext>
            </a:extLst>
          </p:cNvPr>
          <p:cNvSpPr txBox="1"/>
          <p:nvPr/>
        </p:nvSpPr>
        <p:spPr>
          <a:xfrm>
            <a:off x="5785819" y="1807301"/>
            <a:ext cx="4130937" cy="1077218"/>
          </a:xfrm>
          <a:prstGeom prst="rect">
            <a:avLst/>
          </a:prstGeom>
          <a:noFill/>
        </p:spPr>
        <p:txBody>
          <a:bodyPr wrap="square" rtlCol="0">
            <a:spAutoFit/>
          </a:bodyPr>
          <a:lstStyle/>
          <a:p>
            <a:r>
              <a:rPr lang="en-US" sz="1600"/>
              <a:t>None</a:t>
            </a:r>
          </a:p>
          <a:p>
            <a:r>
              <a:rPr lang="en-US" sz="1600"/>
              <a:t>Grade 1B</a:t>
            </a:r>
          </a:p>
          <a:p>
            <a:endParaRPr lang="en-US" sz="1600"/>
          </a:p>
          <a:p>
            <a:r>
              <a:rPr lang="en-US" sz="1600">
                <a:solidFill>
                  <a:schemeClr val="accent1"/>
                </a:solidFill>
              </a:rPr>
              <a:t>Risk based</a:t>
            </a:r>
          </a:p>
        </p:txBody>
      </p:sp>
      <p:sp>
        <p:nvSpPr>
          <p:cNvPr id="33" name="TextBox 32">
            <a:extLst>
              <a:ext uri="{FF2B5EF4-FFF2-40B4-BE49-F238E27FC236}">
                <a16:creationId xmlns:a16="http://schemas.microsoft.com/office/drawing/2014/main" id="{77DBB3B7-22AF-627F-3C0A-D5E4E6B0C296}"/>
              </a:ext>
            </a:extLst>
          </p:cNvPr>
          <p:cNvSpPr txBox="1"/>
          <p:nvPr/>
        </p:nvSpPr>
        <p:spPr>
          <a:xfrm>
            <a:off x="1156440" y="4062558"/>
            <a:ext cx="4130937" cy="584775"/>
          </a:xfrm>
          <a:prstGeom prst="rect">
            <a:avLst/>
          </a:prstGeom>
          <a:noFill/>
        </p:spPr>
        <p:txBody>
          <a:bodyPr wrap="square" rtlCol="0">
            <a:spAutoFit/>
          </a:bodyPr>
          <a:lstStyle/>
          <a:p>
            <a:r>
              <a:rPr lang="en-US" sz="1600"/>
              <a:t>Mechanical only (GCS, IPC)</a:t>
            </a:r>
          </a:p>
          <a:p>
            <a:r>
              <a:rPr lang="en-US" sz="1600"/>
              <a:t>Grade 2C</a:t>
            </a:r>
          </a:p>
        </p:txBody>
      </p:sp>
      <p:sp>
        <p:nvSpPr>
          <p:cNvPr id="34" name="TextBox 33">
            <a:extLst>
              <a:ext uri="{FF2B5EF4-FFF2-40B4-BE49-F238E27FC236}">
                <a16:creationId xmlns:a16="http://schemas.microsoft.com/office/drawing/2014/main" id="{42D6E76B-7DAC-D472-EABE-EEBB4D8B54D7}"/>
              </a:ext>
            </a:extLst>
          </p:cNvPr>
          <p:cNvSpPr txBox="1"/>
          <p:nvPr/>
        </p:nvSpPr>
        <p:spPr>
          <a:xfrm>
            <a:off x="5785819" y="4108724"/>
            <a:ext cx="4130937" cy="1077218"/>
          </a:xfrm>
          <a:prstGeom prst="rect">
            <a:avLst/>
          </a:prstGeom>
          <a:noFill/>
        </p:spPr>
        <p:txBody>
          <a:bodyPr wrap="square" rtlCol="0">
            <a:spAutoFit/>
          </a:bodyPr>
          <a:lstStyle/>
          <a:p>
            <a:r>
              <a:rPr lang="en-US" sz="1600"/>
              <a:t>None</a:t>
            </a:r>
          </a:p>
          <a:p>
            <a:r>
              <a:rPr lang="en-US" sz="1600"/>
              <a:t>Grade 1B</a:t>
            </a:r>
          </a:p>
          <a:p>
            <a:endParaRPr lang="en-US" sz="1600"/>
          </a:p>
          <a:p>
            <a:r>
              <a:rPr lang="en-US" sz="1600">
                <a:solidFill>
                  <a:schemeClr val="accent1"/>
                </a:solidFill>
              </a:rPr>
              <a:t>Risk based</a:t>
            </a:r>
          </a:p>
        </p:txBody>
      </p:sp>
    </p:spTree>
    <p:extLst>
      <p:ext uri="{BB962C8B-B14F-4D97-AF65-F5344CB8AC3E}">
        <p14:creationId xmlns:p14="http://schemas.microsoft.com/office/powerpoint/2010/main" val="284279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150E2-1E1E-882E-3FDF-A273D90EADDC}"/>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1243335B-9F76-D628-A319-8909E0EA1FEA}"/>
              </a:ext>
            </a:extLst>
          </p:cNvPr>
          <p:cNvSpPr/>
          <p:nvPr/>
        </p:nvSpPr>
        <p:spPr>
          <a:xfrm>
            <a:off x="5407252" y="1"/>
            <a:ext cx="6784748" cy="3598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B785164-F71B-5384-FE13-8D8623FAB1FC}"/>
              </a:ext>
            </a:extLst>
          </p:cNvPr>
          <p:cNvSpPr txBox="1">
            <a:spLocks/>
          </p:cNvSpPr>
          <p:nvPr/>
        </p:nvSpPr>
        <p:spPr bwMode="auto">
          <a:xfrm>
            <a:off x="5466869" y="780907"/>
            <a:ext cx="229552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MARINER</a:t>
            </a:r>
          </a:p>
        </p:txBody>
      </p:sp>
      <p:sp>
        <p:nvSpPr>
          <p:cNvPr id="17" name="Title 1">
            <a:extLst>
              <a:ext uri="{FF2B5EF4-FFF2-40B4-BE49-F238E27FC236}">
                <a16:creationId xmlns:a16="http://schemas.microsoft.com/office/drawing/2014/main" id="{DF847E30-0F74-F4CC-43A2-AAE4B3D59B29}"/>
              </a:ext>
            </a:extLst>
          </p:cNvPr>
          <p:cNvSpPr txBox="1">
            <a:spLocks/>
          </p:cNvSpPr>
          <p:nvPr/>
        </p:nvSpPr>
        <p:spPr bwMode="auto">
          <a:xfrm>
            <a:off x="5466869" y="1524942"/>
            <a:ext cx="211089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APEX</a:t>
            </a:r>
          </a:p>
        </p:txBody>
      </p:sp>
      <p:sp>
        <p:nvSpPr>
          <p:cNvPr id="24" name="Title 1">
            <a:extLst>
              <a:ext uri="{FF2B5EF4-FFF2-40B4-BE49-F238E27FC236}">
                <a16:creationId xmlns:a16="http://schemas.microsoft.com/office/drawing/2014/main" id="{5CF52897-E276-0E64-0C69-B49BEB80397D}"/>
              </a:ext>
            </a:extLst>
          </p:cNvPr>
          <p:cNvSpPr txBox="1">
            <a:spLocks/>
          </p:cNvSpPr>
          <p:nvPr/>
        </p:nvSpPr>
        <p:spPr bwMode="auto">
          <a:xfrm>
            <a:off x="5466869" y="2268977"/>
            <a:ext cx="229552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MAGELLAN</a:t>
            </a:r>
          </a:p>
        </p:txBody>
      </p:sp>
      <p:sp>
        <p:nvSpPr>
          <p:cNvPr id="28" name="Title 1">
            <a:extLst>
              <a:ext uri="{FF2B5EF4-FFF2-40B4-BE49-F238E27FC236}">
                <a16:creationId xmlns:a16="http://schemas.microsoft.com/office/drawing/2014/main" id="{AD0F17FC-0719-C674-A8BB-F951FA030774}"/>
              </a:ext>
            </a:extLst>
          </p:cNvPr>
          <p:cNvSpPr txBox="1">
            <a:spLocks/>
          </p:cNvSpPr>
          <p:nvPr/>
        </p:nvSpPr>
        <p:spPr bwMode="auto">
          <a:xfrm>
            <a:off x="5466869" y="3745282"/>
            <a:ext cx="2595564"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EXCLAIM</a:t>
            </a:r>
          </a:p>
        </p:txBody>
      </p:sp>
      <p:sp>
        <p:nvSpPr>
          <p:cNvPr id="31" name="Title 1">
            <a:extLst>
              <a:ext uri="{FF2B5EF4-FFF2-40B4-BE49-F238E27FC236}">
                <a16:creationId xmlns:a16="http://schemas.microsoft.com/office/drawing/2014/main" id="{9DF7B526-F985-D626-3602-E3716F51CAB9}"/>
              </a:ext>
            </a:extLst>
          </p:cNvPr>
          <p:cNvSpPr txBox="1">
            <a:spLocks/>
          </p:cNvSpPr>
          <p:nvPr/>
        </p:nvSpPr>
        <p:spPr bwMode="auto">
          <a:xfrm>
            <a:off x="5466869" y="3013012"/>
            <a:ext cx="229552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ADOPT</a:t>
            </a:r>
          </a:p>
        </p:txBody>
      </p:sp>
      <p:cxnSp>
        <p:nvCxnSpPr>
          <p:cNvPr id="40" name="Straight Connector 39">
            <a:extLst>
              <a:ext uri="{FF2B5EF4-FFF2-40B4-BE49-F238E27FC236}">
                <a16:creationId xmlns:a16="http://schemas.microsoft.com/office/drawing/2014/main" id="{7BD91CB0-C47A-C84F-A36F-B52962B468AB}"/>
              </a:ext>
            </a:extLst>
          </p:cNvPr>
          <p:cNvCxnSpPr>
            <a:cxnSpLocks/>
          </p:cNvCxnSpPr>
          <p:nvPr/>
        </p:nvCxnSpPr>
        <p:spPr bwMode="auto">
          <a:xfrm>
            <a:off x="494107" y="2467627"/>
            <a:ext cx="0" cy="1277655"/>
          </a:xfrm>
          <a:prstGeom prst="line">
            <a:avLst/>
          </a:prstGeom>
          <a:noFill/>
          <a:ln w="9525" cap="flat" cmpd="sng" algn="ctr">
            <a:solidFill>
              <a:schemeClr val="bg1"/>
            </a:solidFill>
            <a:prstDash val="solid"/>
            <a:round/>
            <a:headEnd type="none" w="med" len="med"/>
            <a:tailEnd type="none" w="med" len="med"/>
          </a:ln>
          <a:effectLst/>
        </p:spPr>
      </p:cxnSp>
      <p:pic>
        <p:nvPicPr>
          <p:cNvPr id="45" name="Picture 44">
            <a:extLst>
              <a:ext uri="{FF2B5EF4-FFF2-40B4-BE49-F238E27FC236}">
                <a16:creationId xmlns:a16="http://schemas.microsoft.com/office/drawing/2014/main" id="{FB399F0B-EDCB-C43B-DD19-2D4340E2B5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407252" cy="6858001"/>
          </a:xfrm>
          <a:prstGeom prst="rect">
            <a:avLst/>
          </a:prstGeom>
        </p:spPr>
      </p:pic>
      <p:sp>
        <p:nvSpPr>
          <p:cNvPr id="46" name="Arrow: Down 45">
            <a:extLst>
              <a:ext uri="{FF2B5EF4-FFF2-40B4-BE49-F238E27FC236}">
                <a16:creationId xmlns:a16="http://schemas.microsoft.com/office/drawing/2014/main" id="{1171BAAC-63B8-AF0F-1845-D139A3773150}"/>
              </a:ext>
            </a:extLst>
          </p:cNvPr>
          <p:cNvSpPr/>
          <p:nvPr/>
        </p:nvSpPr>
        <p:spPr>
          <a:xfrm rot="10800000">
            <a:off x="4224888" y="204788"/>
            <a:ext cx="1104899" cy="6555485"/>
          </a:xfrm>
          <a:prstGeom prst="downArrow">
            <a:avLst>
              <a:gd name="adj1" fmla="val 50000"/>
              <a:gd name="adj2" fmla="val 86638"/>
            </a:avLst>
          </a:prstGeom>
          <a:gradFill>
            <a:gsLst>
              <a:gs pos="99000">
                <a:schemeClr val="accent1">
                  <a:lumMod val="5000"/>
                  <a:lumOff val="95000"/>
                </a:schemeClr>
              </a:gs>
              <a:gs pos="55000">
                <a:srgbClr val="3C4B24"/>
              </a:gs>
              <a:gs pos="8000">
                <a:srgbClr val="5F4A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7A5F188-8DE9-F564-E913-6341ECF4BA72}"/>
              </a:ext>
            </a:extLst>
          </p:cNvPr>
          <p:cNvSpPr txBox="1"/>
          <p:nvPr/>
        </p:nvSpPr>
        <p:spPr>
          <a:xfrm>
            <a:off x="4476548" y="6304036"/>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2000</a:t>
            </a:r>
          </a:p>
        </p:txBody>
      </p:sp>
      <p:sp>
        <p:nvSpPr>
          <p:cNvPr id="47" name="TextBox 46">
            <a:extLst>
              <a:ext uri="{FF2B5EF4-FFF2-40B4-BE49-F238E27FC236}">
                <a16:creationId xmlns:a16="http://schemas.microsoft.com/office/drawing/2014/main" id="{32CEB045-2B0A-8056-899D-C3741A66DDFE}"/>
              </a:ext>
            </a:extLst>
          </p:cNvPr>
          <p:cNvSpPr txBox="1"/>
          <p:nvPr/>
        </p:nvSpPr>
        <p:spPr>
          <a:xfrm>
            <a:off x="4469524" y="1108524"/>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2020</a:t>
            </a:r>
          </a:p>
        </p:txBody>
      </p:sp>
      <p:sp>
        <p:nvSpPr>
          <p:cNvPr id="48" name="TextBox 47">
            <a:extLst>
              <a:ext uri="{FF2B5EF4-FFF2-40B4-BE49-F238E27FC236}">
                <a16:creationId xmlns:a16="http://schemas.microsoft.com/office/drawing/2014/main" id="{CFC7ABA7-C82E-E24A-9828-390623D9D746}"/>
              </a:ext>
            </a:extLst>
          </p:cNvPr>
          <p:cNvSpPr txBox="1"/>
          <p:nvPr/>
        </p:nvSpPr>
        <p:spPr>
          <a:xfrm>
            <a:off x="4476548" y="2407402"/>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2015</a:t>
            </a:r>
          </a:p>
        </p:txBody>
      </p:sp>
      <p:sp>
        <p:nvSpPr>
          <p:cNvPr id="50" name="TextBox 49">
            <a:extLst>
              <a:ext uri="{FF2B5EF4-FFF2-40B4-BE49-F238E27FC236}">
                <a16:creationId xmlns:a16="http://schemas.microsoft.com/office/drawing/2014/main" id="{9002DC83-B9BD-3A76-6141-B1AF8CF87344}"/>
              </a:ext>
            </a:extLst>
          </p:cNvPr>
          <p:cNvSpPr txBox="1"/>
          <p:nvPr/>
        </p:nvSpPr>
        <p:spPr>
          <a:xfrm>
            <a:off x="4476548" y="3706280"/>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2010</a:t>
            </a:r>
          </a:p>
        </p:txBody>
      </p:sp>
      <p:sp>
        <p:nvSpPr>
          <p:cNvPr id="3" name="Title 1">
            <a:extLst>
              <a:ext uri="{FF2B5EF4-FFF2-40B4-BE49-F238E27FC236}">
                <a16:creationId xmlns:a16="http://schemas.microsoft.com/office/drawing/2014/main" id="{8A71FA2A-7019-9640-69E0-65121F96A625}"/>
              </a:ext>
            </a:extLst>
          </p:cNvPr>
          <p:cNvSpPr txBox="1">
            <a:spLocks/>
          </p:cNvSpPr>
          <p:nvPr/>
        </p:nvSpPr>
        <p:spPr bwMode="auto">
          <a:xfrm>
            <a:off x="179611" y="246164"/>
            <a:ext cx="3852004" cy="987650"/>
          </a:xfrm>
          <a:prstGeom prst="rect">
            <a:avLst/>
          </a:prstGeom>
          <a:solidFill>
            <a:srgbClr val="13501B">
              <a:alpha val="56863"/>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br>
              <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br>
            <a:r>
              <a:rPr kumimoji="0" lang="en-US" sz="2800" b="1" i="0" u="none" strike="noStrike" kern="0" cap="none" spc="30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t>VTE Prevention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1"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t>Historical Journey</a:t>
            </a:r>
            <a:br>
              <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b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endParaRPr>
          </a:p>
        </p:txBody>
      </p:sp>
      <p:sp>
        <p:nvSpPr>
          <p:cNvPr id="51" name="TextBox 50">
            <a:extLst>
              <a:ext uri="{FF2B5EF4-FFF2-40B4-BE49-F238E27FC236}">
                <a16:creationId xmlns:a16="http://schemas.microsoft.com/office/drawing/2014/main" id="{FB97FF21-9F81-9EF9-A69B-BAE2E7043E3F}"/>
              </a:ext>
            </a:extLst>
          </p:cNvPr>
          <p:cNvSpPr txBox="1"/>
          <p:nvPr/>
        </p:nvSpPr>
        <p:spPr>
          <a:xfrm>
            <a:off x="4476548" y="5005158"/>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2005</a:t>
            </a:r>
          </a:p>
        </p:txBody>
      </p:sp>
      <p:sp>
        <p:nvSpPr>
          <p:cNvPr id="53" name="TextBox 52">
            <a:extLst>
              <a:ext uri="{FF2B5EF4-FFF2-40B4-BE49-F238E27FC236}">
                <a16:creationId xmlns:a16="http://schemas.microsoft.com/office/drawing/2014/main" id="{F412D3CF-2882-5163-5268-D35F80743CE3}"/>
              </a:ext>
            </a:extLst>
          </p:cNvPr>
          <p:cNvSpPr txBox="1"/>
          <p:nvPr/>
        </p:nvSpPr>
        <p:spPr>
          <a:xfrm>
            <a:off x="5483719" y="-1"/>
            <a:ext cx="1223412" cy="369332"/>
          </a:xfrm>
          <a:prstGeom prst="rect">
            <a:avLst/>
          </a:prstGeom>
          <a:noFill/>
        </p:spPr>
        <p:txBody>
          <a:bodyPr wrap="none" rtlCol="0">
            <a:spAutoFit/>
          </a:bodyPr>
          <a:lstStyle/>
          <a:p>
            <a:r>
              <a:rPr lang="en-US" b="1" dirty="0">
                <a:solidFill>
                  <a:schemeClr val="accent6">
                    <a:lumMod val="50000"/>
                  </a:schemeClr>
                </a:solidFill>
                <a:latin typeface="Arial" panose="020B0604020202020204" pitchFamily="34" charset="0"/>
                <a:cs typeface="Arial" panose="020B0604020202020204" pitchFamily="34" charset="0"/>
              </a:rPr>
              <a:t>Extended</a:t>
            </a:r>
          </a:p>
        </p:txBody>
      </p:sp>
      <p:sp>
        <p:nvSpPr>
          <p:cNvPr id="5" name="TextBox 4">
            <a:extLst>
              <a:ext uri="{FF2B5EF4-FFF2-40B4-BE49-F238E27FC236}">
                <a16:creationId xmlns:a16="http://schemas.microsoft.com/office/drawing/2014/main" id="{9A0455C3-8375-26DA-E442-9EF80995122D}"/>
              </a:ext>
            </a:extLst>
          </p:cNvPr>
          <p:cNvSpPr txBox="1"/>
          <p:nvPr/>
        </p:nvSpPr>
        <p:spPr>
          <a:xfrm>
            <a:off x="8067900" y="891941"/>
            <a:ext cx="2963632" cy="369332"/>
          </a:xfrm>
          <a:prstGeom prst="rect">
            <a:avLst/>
          </a:prstGeom>
          <a:noFill/>
        </p:spPr>
        <p:txBody>
          <a:bodyPr wrap="none" rtlCol="0">
            <a:spAutoFit/>
          </a:bodyPr>
          <a:lstStyle/>
          <a:p>
            <a:r>
              <a:rPr lang="en-US" dirty="0"/>
              <a:t>Rivaroxaban versus placebo</a:t>
            </a:r>
          </a:p>
        </p:txBody>
      </p:sp>
      <p:sp>
        <p:nvSpPr>
          <p:cNvPr id="6" name="TextBox 5">
            <a:extLst>
              <a:ext uri="{FF2B5EF4-FFF2-40B4-BE49-F238E27FC236}">
                <a16:creationId xmlns:a16="http://schemas.microsoft.com/office/drawing/2014/main" id="{663B8ACA-3177-C190-D403-4F98DC8199BB}"/>
              </a:ext>
            </a:extLst>
          </p:cNvPr>
          <p:cNvSpPr txBox="1"/>
          <p:nvPr/>
        </p:nvSpPr>
        <p:spPr>
          <a:xfrm>
            <a:off x="8067900" y="1661197"/>
            <a:ext cx="2814168" cy="369332"/>
          </a:xfrm>
          <a:prstGeom prst="rect">
            <a:avLst/>
          </a:prstGeom>
          <a:noFill/>
        </p:spPr>
        <p:txBody>
          <a:bodyPr wrap="none" rtlCol="0">
            <a:spAutoFit/>
          </a:bodyPr>
          <a:lstStyle/>
          <a:p>
            <a:r>
              <a:rPr lang="en-US" dirty="0"/>
              <a:t>Betrixaban versus placebo</a:t>
            </a:r>
          </a:p>
        </p:txBody>
      </p:sp>
      <p:sp>
        <p:nvSpPr>
          <p:cNvPr id="7" name="TextBox 6">
            <a:extLst>
              <a:ext uri="{FF2B5EF4-FFF2-40B4-BE49-F238E27FC236}">
                <a16:creationId xmlns:a16="http://schemas.microsoft.com/office/drawing/2014/main" id="{AB2E00C3-B869-461F-3D2B-55F775F7BDC8}"/>
              </a:ext>
            </a:extLst>
          </p:cNvPr>
          <p:cNvSpPr txBox="1"/>
          <p:nvPr/>
        </p:nvSpPr>
        <p:spPr>
          <a:xfrm>
            <a:off x="8067900" y="3199709"/>
            <a:ext cx="2666692" cy="369332"/>
          </a:xfrm>
          <a:prstGeom prst="rect">
            <a:avLst/>
          </a:prstGeom>
          <a:noFill/>
        </p:spPr>
        <p:txBody>
          <a:bodyPr wrap="none" rtlCol="0">
            <a:spAutoFit/>
          </a:bodyPr>
          <a:lstStyle/>
          <a:p>
            <a:r>
              <a:rPr lang="en-US" dirty="0"/>
              <a:t>Apixaban versus placebo</a:t>
            </a:r>
          </a:p>
        </p:txBody>
      </p:sp>
      <p:sp>
        <p:nvSpPr>
          <p:cNvPr id="8" name="TextBox 7">
            <a:extLst>
              <a:ext uri="{FF2B5EF4-FFF2-40B4-BE49-F238E27FC236}">
                <a16:creationId xmlns:a16="http://schemas.microsoft.com/office/drawing/2014/main" id="{94C973A6-2F8D-36B0-F5FE-9E41858F16D0}"/>
              </a:ext>
            </a:extLst>
          </p:cNvPr>
          <p:cNvSpPr txBox="1"/>
          <p:nvPr/>
        </p:nvSpPr>
        <p:spPr>
          <a:xfrm>
            <a:off x="8067900" y="3968964"/>
            <a:ext cx="2855333" cy="369332"/>
          </a:xfrm>
          <a:prstGeom prst="rect">
            <a:avLst/>
          </a:prstGeom>
          <a:noFill/>
        </p:spPr>
        <p:txBody>
          <a:bodyPr wrap="none" rtlCol="0">
            <a:spAutoFit/>
          </a:bodyPr>
          <a:lstStyle/>
          <a:p>
            <a:r>
              <a:rPr lang="en-US" dirty="0"/>
              <a:t>Enoxaparin versus placebo</a:t>
            </a:r>
          </a:p>
        </p:txBody>
      </p:sp>
      <p:sp>
        <p:nvSpPr>
          <p:cNvPr id="9" name="TextBox 8">
            <a:extLst>
              <a:ext uri="{FF2B5EF4-FFF2-40B4-BE49-F238E27FC236}">
                <a16:creationId xmlns:a16="http://schemas.microsoft.com/office/drawing/2014/main" id="{B9A9344C-2670-8F20-3265-709DAF61AD0B}"/>
              </a:ext>
            </a:extLst>
          </p:cNvPr>
          <p:cNvSpPr txBox="1"/>
          <p:nvPr/>
        </p:nvSpPr>
        <p:spPr>
          <a:xfrm>
            <a:off x="8067900" y="2430453"/>
            <a:ext cx="2963632" cy="369332"/>
          </a:xfrm>
          <a:prstGeom prst="rect">
            <a:avLst/>
          </a:prstGeom>
          <a:noFill/>
        </p:spPr>
        <p:txBody>
          <a:bodyPr wrap="none" rtlCol="0">
            <a:spAutoFit/>
          </a:bodyPr>
          <a:lstStyle/>
          <a:p>
            <a:r>
              <a:rPr lang="en-US" dirty="0"/>
              <a:t>Rivaroxaban versus placebo</a:t>
            </a:r>
          </a:p>
        </p:txBody>
      </p:sp>
      <p:sp>
        <p:nvSpPr>
          <p:cNvPr id="2" name="TextBox 1">
            <a:extLst>
              <a:ext uri="{FF2B5EF4-FFF2-40B4-BE49-F238E27FC236}">
                <a16:creationId xmlns:a16="http://schemas.microsoft.com/office/drawing/2014/main" id="{C2E5FC30-A4DB-A3E2-C8D4-65AFE54A92BE}"/>
              </a:ext>
            </a:extLst>
          </p:cNvPr>
          <p:cNvSpPr txBox="1"/>
          <p:nvPr/>
        </p:nvSpPr>
        <p:spPr>
          <a:xfrm>
            <a:off x="40839" y="5998771"/>
            <a:ext cx="4445828" cy="707886"/>
          </a:xfrm>
          <a:prstGeom prst="rect">
            <a:avLst/>
          </a:prstGeom>
          <a:noFill/>
        </p:spPr>
        <p:txBody>
          <a:bodyPr wrap="square" rtlCol="0">
            <a:spAutoFit/>
          </a:bodyPr>
          <a:lstStyle/>
          <a:p>
            <a:r>
              <a:rPr lang="en-US" sz="1000" dirty="0">
                <a:solidFill>
                  <a:schemeClr val="bg1"/>
                </a:solidFill>
              </a:rPr>
              <a:t>Spyropoulos AC, et al. </a:t>
            </a:r>
            <a:r>
              <a:rPr lang="en-US" sz="1000" i="1" dirty="0">
                <a:solidFill>
                  <a:schemeClr val="bg1"/>
                </a:solidFill>
              </a:rPr>
              <a:t>N Engl J Med</a:t>
            </a:r>
            <a:r>
              <a:rPr lang="en-US" sz="1000" dirty="0">
                <a:solidFill>
                  <a:schemeClr val="bg1"/>
                </a:solidFill>
              </a:rPr>
              <a:t>. 2018;379(12):1118-1127; Cohen AT, et al. </a:t>
            </a:r>
            <a:r>
              <a:rPr lang="en-US" sz="1000" i="1" dirty="0">
                <a:solidFill>
                  <a:schemeClr val="bg1"/>
                </a:solidFill>
              </a:rPr>
              <a:t>N Engl J Med</a:t>
            </a:r>
            <a:r>
              <a:rPr lang="en-US" sz="1000" dirty="0">
                <a:solidFill>
                  <a:schemeClr val="bg1"/>
                </a:solidFill>
              </a:rPr>
              <a:t>. 2016;375(6):534-44; Cohen AT, et al. </a:t>
            </a:r>
            <a:r>
              <a:rPr lang="en-US" sz="1000" i="1" dirty="0">
                <a:solidFill>
                  <a:schemeClr val="bg1"/>
                </a:solidFill>
              </a:rPr>
              <a:t>N Engl J Med</a:t>
            </a:r>
            <a:r>
              <a:rPr lang="en-US" sz="1000" dirty="0">
                <a:solidFill>
                  <a:schemeClr val="bg1"/>
                </a:solidFill>
              </a:rPr>
              <a:t>. 2013;368(6):513-23; Goldhaber SZ, et al. </a:t>
            </a:r>
            <a:r>
              <a:rPr lang="en-US" sz="1000" i="1" dirty="0">
                <a:solidFill>
                  <a:schemeClr val="bg1"/>
                </a:solidFill>
              </a:rPr>
              <a:t>N Engl J Med</a:t>
            </a:r>
            <a:r>
              <a:rPr lang="en-US" sz="1000" dirty="0">
                <a:solidFill>
                  <a:schemeClr val="bg1"/>
                </a:solidFill>
              </a:rPr>
              <a:t>. 2011;365(23):2167-77; Hull RD, et al. </a:t>
            </a:r>
            <a:r>
              <a:rPr lang="sv-SE" sz="1000" i="1" dirty="0">
                <a:solidFill>
                  <a:schemeClr val="bg1"/>
                </a:solidFill>
              </a:rPr>
              <a:t>Ann Intern Med</a:t>
            </a:r>
            <a:r>
              <a:rPr lang="sv-SE" sz="1000" dirty="0">
                <a:solidFill>
                  <a:schemeClr val="bg1"/>
                </a:solidFill>
              </a:rPr>
              <a:t>. 2010;153(1):8-18.</a:t>
            </a:r>
            <a:endParaRPr lang="en-US" sz="1000" dirty="0">
              <a:solidFill>
                <a:schemeClr val="bg1"/>
              </a:solidFill>
            </a:endParaRPr>
          </a:p>
        </p:txBody>
      </p:sp>
    </p:spTree>
    <p:extLst>
      <p:ext uri="{BB962C8B-B14F-4D97-AF65-F5344CB8AC3E}">
        <p14:creationId xmlns:p14="http://schemas.microsoft.com/office/powerpoint/2010/main" val="3447073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4F5E-1BB3-16C3-CD60-38AAE043A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7F211-FBF7-878E-8BC8-F94A38D5714B}"/>
              </a:ext>
            </a:extLst>
          </p:cNvPr>
          <p:cNvSpPr>
            <a:spLocks noGrp="1"/>
          </p:cNvSpPr>
          <p:nvPr>
            <p:ph type="title"/>
          </p:nvPr>
        </p:nvSpPr>
        <p:spPr>
          <a:xfrm>
            <a:off x="838200" y="-1"/>
            <a:ext cx="10515600" cy="1105949"/>
          </a:xfrm>
          <a:noFill/>
        </p:spPr>
        <p:txBody>
          <a:bodyPr/>
          <a:lstStyle/>
          <a:p>
            <a:r>
              <a:rPr lang="en-US" dirty="0"/>
              <a:t>Extended Medically Ill</a:t>
            </a:r>
          </a:p>
        </p:txBody>
      </p:sp>
      <p:sp>
        <p:nvSpPr>
          <p:cNvPr id="5" name="TextBox 4">
            <a:extLst>
              <a:ext uri="{FF2B5EF4-FFF2-40B4-BE49-F238E27FC236}">
                <a16:creationId xmlns:a16="http://schemas.microsoft.com/office/drawing/2014/main" id="{76BDDDBE-2EEE-D406-91CF-EEE640CB720E}"/>
              </a:ext>
            </a:extLst>
          </p:cNvPr>
          <p:cNvSpPr txBox="1"/>
          <p:nvPr/>
        </p:nvSpPr>
        <p:spPr>
          <a:xfrm>
            <a:off x="1814513" y="1519237"/>
            <a:ext cx="3724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p>
        </p:txBody>
      </p:sp>
      <p:sp>
        <p:nvSpPr>
          <p:cNvPr id="37" name="TextBox 36">
            <a:extLst>
              <a:ext uri="{FF2B5EF4-FFF2-40B4-BE49-F238E27FC236}">
                <a16:creationId xmlns:a16="http://schemas.microsoft.com/office/drawing/2014/main" id="{140FE404-F13F-7DA4-90CF-5E4A54D33A2B}"/>
              </a:ext>
            </a:extLst>
          </p:cNvPr>
          <p:cNvSpPr txBox="1"/>
          <p:nvPr/>
        </p:nvSpPr>
        <p:spPr>
          <a:xfrm>
            <a:off x="9491742" y="4758234"/>
            <a:ext cx="7800974" cy="369332"/>
          </a:xfrm>
          <a:prstGeom prst="rect">
            <a:avLst/>
          </a:prstGeom>
          <a:noFill/>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ASH</a:t>
            </a:r>
            <a:endParaRPr lang="en-US" sz="1600" dirty="0">
              <a:solidFill>
                <a:srgbClr val="FF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F3F2218-744F-B8C1-5E70-35E38DA58BB0}"/>
              </a:ext>
            </a:extLst>
          </p:cNvPr>
          <p:cNvSpPr txBox="1"/>
          <p:nvPr/>
        </p:nvSpPr>
        <p:spPr>
          <a:xfrm>
            <a:off x="9533332" y="2229551"/>
            <a:ext cx="3589728" cy="369332"/>
          </a:xfrm>
          <a:prstGeom prst="rect">
            <a:avLst/>
          </a:prstGeom>
          <a:noFill/>
        </p:spPr>
        <p:txBody>
          <a:bodyPr wrap="square">
            <a:spAutoFit/>
          </a:bodyPr>
          <a:lstStyle/>
          <a:p>
            <a:r>
              <a:rPr lang="en-US" b="1" dirty="0">
                <a:solidFill>
                  <a:schemeClr val="tx2">
                    <a:lumMod val="90000"/>
                    <a:lumOff val="10000"/>
                  </a:schemeClr>
                </a:solidFill>
                <a:latin typeface="Arial" panose="020B0604020202020204" pitchFamily="34" charset="0"/>
                <a:cs typeface="Arial" panose="020B0604020202020204" pitchFamily="34" charset="0"/>
              </a:rPr>
              <a:t>IUA</a:t>
            </a:r>
            <a:endParaRPr lang="en-US" sz="1600"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17C8767-9CC9-8292-845B-E8F30CC0F020}"/>
              </a:ext>
            </a:extLst>
          </p:cNvPr>
          <p:cNvSpPr txBox="1"/>
          <p:nvPr/>
        </p:nvSpPr>
        <p:spPr>
          <a:xfrm>
            <a:off x="838200" y="4758234"/>
            <a:ext cx="8974930" cy="461665"/>
          </a:xfrm>
          <a:prstGeom prst="rect">
            <a:avLst/>
          </a:prstGeom>
          <a:noFill/>
        </p:spPr>
        <p:txBody>
          <a:bodyPr wrap="square">
            <a:spAutoFit/>
          </a:bodyPr>
          <a:lstStyle/>
          <a:p>
            <a:r>
              <a:rPr lang="fr-FR" sz="2400" b="1" dirty="0" err="1">
                <a:solidFill>
                  <a:srgbClr val="FF0000"/>
                </a:solidFill>
                <a:latin typeface="Arial" panose="020B0604020202020204" pitchFamily="34" charset="0"/>
                <a:cs typeface="Arial" panose="020B0604020202020204" pitchFamily="34" charset="0"/>
              </a:rPr>
              <a:t>Inpatient</a:t>
            </a:r>
            <a:r>
              <a:rPr lang="fr-FR" sz="2400" b="1" dirty="0">
                <a:solidFill>
                  <a:srgbClr val="FF0000"/>
                </a:solidFill>
                <a:latin typeface="Arial" panose="020B0604020202020204" pitchFamily="34" charset="0"/>
                <a:cs typeface="Arial" panose="020B0604020202020204" pitchFamily="34" charset="0"/>
              </a:rPr>
              <a:t> over </a:t>
            </a:r>
            <a:r>
              <a:rPr lang="fr-FR" sz="2400" b="1" dirty="0" err="1">
                <a:solidFill>
                  <a:srgbClr val="FF0000"/>
                </a:solidFill>
                <a:latin typeface="Arial" panose="020B0604020202020204" pitchFamily="34" charset="0"/>
                <a:cs typeface="Arial" panose="020B0604020202020204" pitchFamily="34" charset="0"/>
              </a:rPr>
              <a:t>inpatient</a:t>
            </a:r>
            <a:r>
              <a:rPr lang="fr-FR" sz="2400" b="1" dirty="0">
                <a:solidFill>
                  <a:srgbClr val="FF0000"/>
                </a:solidFill>
                <a:latin typeface="Arial" panose="020B0604020202020204" pitchFamily="34" charset="0"/>
                <a:cs typeface="Arial" panose="020B0604020202020204" pitchFamily="34" charset="0"/>
              </a:rPr>
              <a:t> plus </a:t>
            </a:r>
            <a:r>
              <a:rPr lang="fr-FR" sz="2400" b="1" dirty="0" err="1">
                <a:solidFill>
                  <a:srgbClr val="FF0000"/>
                </a:solidFill>
                <a:latin typeface="Arial" panose="020B0604020202020204" pitchFamily="34" charset="0"/>
                <a:cs typeface="Arial" panose="020B0604020202020204" pitchFamily="34" charset="0"/>
              </a:rPr>
              <a:t>extended</a:t>
            </a:r>
            <a:r>
              <a:rPr lang="fr-FR" sz="2400" b="1" dirty="0">
                <a:solidFill>
                  <a:srgbClr val="FF0000"/>
                </a:solidFill>
                <a:latin typeface="Arial" panose="020B0604020202020204" pitchFamily="34" charset="0"/>
                <a:cs typeface="Arial" panose="020B0604020202020204" pitchFamily="34" charset="0"/>
              </a:rPr>
              <a:t> (</a:t>
            </a:r>
            <a:r>
              <a:rPr lang="fr-FR" sz="2000" b="1" dirty="0" err="1">
                <a:solidFill>
                  <a:srgbClr val="FF0000"/>
                </a:solidFill>
                <a:latin typeface="Arial" panose="020B0604020202020204" pitchFamily="34" charset="0"/>
                <a:cs typeface="Arial" panose="020B0604020202020204" pitchFamily="34" charset="0"/>
              </a:rPr>
              <a:t>strong</a:t>
            </a:r>
            <a:r>
              <a:rPr lang="fr-FR"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02DA934-57E6-AABB-D5D2-EEB5040A5EFA}"/>
              </a:ext>
            </a:extLst>
          </p:cNvPr>
          <p:cNvSpPr txBox="1"/>
          <p:nvPr/>
        </p:nvSpPr>
        <p:spPr>
          <a:xfrm>
            <a:off x="838200" y="2229551"/>
            <a:ext cx="8974930" cy="1569660"/>
          </a:xfrm>
          <a:prstGeom prst="rect">
            <a:avLst/>
          </a:prstGeom>
          <a:noFill/>
        </p:spPr>
        <p:txBody>
          <a:bodyPr wrap="square">
            <a:spAutoFit/>
          </a:bodyPr>
          <a:lstStyle/>
          <a:p>
            <a:r>
              <a:rPr lang="en-US" sz="2400" b="1" dirty="0">
                <a:solidFill>
                  <a:srgbClr val="156082"/>
                </a:solidFill>
                <a:latin typeface="Arial" panose="020B0604020202020204" pitchFamily="34" charset="0"/>
                <a:cs typeface="Arial" panose="020B0604020202020204" pitchFamily="34" charset="0"/>
              </a:rPr>
              <a:t>Risk assessment at discharge (</a:t>
            </a:r>
            <a:r>
              <a:rPr lang="en-US" sz="2000" b="1" dirty="0">
                <a:solidFill>
                  <a:srgbClr val="156082"/>
                </a:solidFill>
                <a:latin typeface="Arial" panose="020B0604020202020204" pitchFamily="34" charset="0"/>
                <a:cs typeface="Arial" panose="020B0604020202020204" pitchFamily="34" charset="0"/>
              </a:rPr>
              <a:t>strong</a:t>
            </a:r>
            <a:r>
              <a:rPr lang="en-US" sz="2400" b="1" dirty="0">
                <a:solidFill>
                  <a:srgbClr val="156082"/>
                </a:solidFill>
                <a:latin typeface="Arial" panose="020B0604020202020204" pitchFamily="34" charset="0"/>
                <a:cs typeface="Arial" panose="020B0604020202020204" pitchFamily="34" charset="0"/>
              </a:rPr>
              <a:t>)</a:t>
            </a:r>
          </a:p>
          <a:p>
            <a:endParaRPr lang="en-US" sz="2400" b="1" dirty="0">
              <a:solidFill>
                <a:srgbClr val="156082"/>
              </a:solidFill>
              <a:latin typeface="Arial" panose="020B0604020202020204" pitchFamily="34" charset="0"/>
              <a:cs typeface="Arial" panose="020B0604020202020204" pitchFamily="34" charset="0"/>
            </a:endParaRPr>
          </a:p>
          <a:p>
            <a:r>
              <a:rPr lang="en-US" sz="2400" b="1" dirty="0">
                <a:solidFill>
                  <a:srgbClr val="156082"/>
                </a:solidFill>
                <a:latin typeface="Arial" panose="020B0604020202020204" pitchFamily="34" charset="0"/>
                <a:cs typeface="Arial" panose="020B0604020202020204" pitchFamily="34" charset="0"/>
              </a:rPr>
              <a:t>May consider LMWH or rivaroxaban on an individual basis (</a:t>
            </a:r>
            <a:r>
              <a:rPr lang="en-US" sz="2000" b="1" dirty="0">
                <a:solidFill>
                  <a:srgbClr val="156082"/>
                </a:solidFill>
                <a:latin typeface="Arial" panose="020B0604020202020204" pitchFamily="34" charset="0"/>
                <a:cs typeface="Arial" panose="020B0604020202020204" pitchFamily="34" charset="0"/>
              </a:rPr>
              <a:t>moderate</a:t>
            </a:r>
            <a:r>
              <a:rPr lang="en-US" sz="2400" b="1" dirty="0">
                <a:solidFill>
                  <a:srgbClr val="156082"/>
                </a:solidFill>
                <a:latin typeface="Arial" panose="020B0604020202020204" pitchFamily="34" charset="0"/>
                <a:cs typeface="Arial" panose="020B0604020202020204" pitchFamily="34" charset="0"/>
              </a:rPr>
              <a:t>)</a:t>
            </a:r>
          </a:p>
        </p:txBody>
      </p:sp>
      <p:sp>
        <p:nvSpPr>
          <p:cNvPr id="11" name="Footer Placeholder 10">
            <a:extLst>
              <a:ext uri="{FF2B5EF4-FFF2-40B4-BE49-F238E27FC236}">
                <a16:creationId xmlns:a16="http://schemas.microsoft.com/office/drawing/2014/main" id="{0341BCD2-C62B-FC70-2058-233114815809}"/>
              </a:ext>
            </a:extLst>
          </p:cNvPr>
          <p:cNvSpPr>
            <a:spLocks noGrp="1"/>
          </p:cNvSpPr>
          <p:nvPr>
            <p:ph type="ftr" sz="quarter" idx="3"/>
          </p:nvPr>
        </p:nvSpPr>
        <p:spPr/>
        <p:txBody>
          <a:bodyPr/>
          <a:lstStyle/>
          <a:p>
            <a:r>
              <a:rPr lang="en-US" dirty="0"/>
              <a:t>Nicolaides A, et al. </a:t>
            </a:r>
            <a:r>
              <a:rPr lang="en-US" i="1" dirty="0"/>
              <a:t>Int Angiol</a:t>
            </a:r>
            <a:r>
              <a:rPr lang="en-US" dirty="0"/>
              <a:t>. 2018;37(3):181-254; Schünemann HJ, et al. </a:t>
            </a:r>
            <a:r>
              <a:rPr lang="en-US" i="1" dirty="0"/>
              <a:t>Blood Adv</a:t>
            </a:r>
            <a:r>
              <a:rPr lang="en-US" dirty="0"/>
              <a:t>. 2018;2(22):3198-3225.</a:t>
            </a:r>
          </a:p>
        </p:txBody>
      </p:sp>
    </p:spTree>
    <p:extLst>
      <p:ext uri="{BB962C8B-B14F-4D97-AF65-F5344CB8AC3E}">
        <p14:creationId xmlns:p14="http://schemas.microsoft.com/office/powerpoint/2010/main" val="131382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E01CF-FBB0-138E-9354-177D1377D0C0}"/>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429B7894-6478-50D7-1A59-D051F598A647}"/>
              </a:ext>
            </a:extLst>
          </p:cNvPr>
          <p:cNvSpPr/>
          <p:nvPr/>
        </p:nvSpPr>
        <p:spPr>
          <a:xfrm>
            <a:off x="5407252" y="1"/>
            <a:ext cx="6784748" cy="3598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33863A1-31E2-B0FB-391F-F960AEC4E722}"/>
              </a:ext>
            </a:extLst>
          </p:cNvPr>
          <p:cNvCxnSpPr>
            <a:cxnSpLocks/>
          </p:cNvCxnSpPr>
          <p:nvPr/>
        </p:nvCxnSpPr>
        <p:spPr bwMode="auto">
          <a:xfrm>
            <a:off x="494107" y="2467627"/>
            <a:ext cx="0" cy="1277655"/>
          </a:xfrm>
          <a:prstGeom prst="line">
            <a:avLst/>
          </a:prstGeom>
          <a:noFill/>
          <a:ln w="9525" cap="flat" cmpd="sng" algn="ctr">
            <a:solidFill>
              <a:schemeClr val="bg1"/>
            </a:solidFill>
            <a:prstDash val="solid"/>
            <a:round/>
            <a:headEnd type="none" w="med" len="med"/>
            <a:tailEnd type="none" w="med" len="med"/>
          </a:ln>
          <a:effectLst/>
        </p:spPr>
      </p:cxnSp>
      <p:sp>
        <p:nvSpPr>
          <p:cNvPr id="42" name="Title 1">
            <a:extLst>
              <a:ext uri="{FF2B5EF4-FFF2-40B4-BE49-F238E27FC236}">
                <a16:creationId xmlns:a16="http://schemas.microsoft.com/office/drawing/2014/main" id="{67B28D8D-6549-5D76-A663-FE959E7A3B8C}"/>
              </a:ext>
            </a:extLst>
          </p:cNvPr>
          <p:cNvSpPr txBox="1">
            <a:spLocks/>
          </p:cNvSpPr>
          <p:nvPr/>
        </p:nvSpPr>
        <p:spPr bwMode="auto">
          <a:xfrm>
            <a:off x="5407252" y="941589"/>
            <a:ext cx="211089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MICHELLE</a:t>
            </a:r>
          </a:p>
        </p:txBody>
      </p:sp>
      <p:sp>
        <p:nvSpPr>
          <p:cNvPr id="44" name="Title 1">
            <a:extLst>
              <a:ext uri="{FF2B5EF4-FFF2-40B4-BE49-F238E27FC236}">
                <a16:creationId xmlns:a16="http://schemas.microsoft.com/office/drawing/2014/main" id="{D04CE5B6-CB97-71BA-507D-255F82F40C94}"/>
              </a:ext>
            </a:extLst>
          </p:cNvPr>
          <p:cNvSpPr txBox="1">
            <a:spLocks/>
          </p:cNvSpPr>
          <p:nvPr/>
        </p:nvSpPr>
        <p:spPr bwMode="auto">
          <a:xfrm>
            <a:off x="5407252" y="246164"/>
            <a:ext cx="2110895" cy="898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tx1"/>
                </a:solidFill>
                <a:effectLst/>
                <a:uLnTx/>
                <a:uFillTx/>
                <a:latin typeface="Arial"/>
                <a:cs typeface="+mj-cs"/>
              </a:rPr>
              <a:t>ACTIV 4C</a:t>
            </a:r>
          </a:p>
        </p:txBody>
      </p:sp>
      <p:pic>
        <p:nvPicPr>
          <p:cNvPr id="45" name="Picture 44">
            <a:extLst>
              <a:ext uri="{FF2B5EF4-FFF2-40B4-BE49-F238E27FC236}">
                <a16:creationId xmlns:a16="http://schemas.microsoft.com/office/drawing/2014/main" id="{FDD32535-1938-404F-D089-AE5DC9E031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407252" cy="6858001"/>
          </a:xfrm>
          <a:prstGeom prst="rect">
            <a:avLst/>
          </a:prstGeom>
        </p:spPr>
      </p:pic>
      <p:sp>
        <p:nvSpPr>
          <p:cNvPr id="46" name="Arrow: Down 45">
            <a:extLst>
              <a:ext uri="{FF2B5EF4-FFF2-40B4-BE49-F238E27FC236}">
                <a16:creationId xmlns:a16="http://schemas.microsoft.com/office/drawing/2014/main" id="{ECFC7AD4-38C2-7987-D9AD-236DFBD65B58}"/>
              </a:ext>
            </a:extLst>
          </p:cNvPr>
          <p:cNvSpPr/>
          <p:nvPr/>
        </p:nvSpPr>
        <p:spPr>
          <a:xfrm rot="10800000">
            <a:off x="4224888" y="204788"/>
            <a:ext cx="1104899" cy="6555485"/>
          </a:xfrm>
          <a:prstGeom prst="downArrow">
            <a:avLst>
              <a:gd name="adj1" fmla="val 50000"/>
              <a:gd name="adj2" fmla="val 86638"/>
            </a:avLst>
          </a:prstGeom>
          <a:gradFill>
            <a:gsLst>
              <a:gs pos="99000">
                <a:schemeClr val="accent1">
                  <a:lumMod val="5000"/>
                  <a:lumOff val="95000"/>
                </a:schemeClr>
              </a:gs>
              <a:gs pos="55000">
                <a:srgbClr val="3C4B24"/>
              </a:gs>
              <a:gs pos="8000">
                <a:srgbClr val="5F4A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0E807D6-4B24-0D97-02AD-97757E653141}"/>
              </a:ext>
            </a:extLst>
          </p:cNvPr>
          <p:cNvSpPr txBox="1"/>
          <p:nvPr/>
        </p:nvSpPr>
        <p:spPr>
          <a:xfrm>
            <a:off x="4476548" y="6304036"/>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2000</a:t>
            </a:r>
          </a:p>
        </p:txBody>
      </p:sp>
      <p:sp>
        <p:nvSpPr>
          <p:cNvPr id="47" name="TextBox 46">
            <a:extLst>
              <a:ext uri="{FF2B5EF4-FFF2-40B4-BE49-F238E27FC236}">
                <a16:creationId xmlns:a16="http://schemas.microsoft.com/office/drawing/2014/main" id="{56D464BE-DC18-411E-B6F5-112138D3D348}"/>
              </a:ext>
            </a:extLst>
          </p:cNvPr>
          <p:cNvSpPr txBox="1"/>
          <p:nvPr/>
        </p:nvSpPr>
        <p:spPr>
          <a:xfrm>
            <a:off x="4469524" y="1108524"/>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2020</a:t>
            </a:r>
          </a:p>
        </p:txBody>
      </p:sp>
      <p:sp>
        <p:nvSpPr>
          <p:cNvPr id="48" name="TextBox 47">
            <a:extLst>
              <a:ext uri="{FF2B5EF4-FFF2-40B4-BE49-F238E27FC236}">
                <a16:creationId xmlns:a16="http://schemas.microsoft.com/office/drawing/2014/main" id="{617EA7A4-1361-046B-23F1-5F1255AA6915}"/>
              </a:ext>
            </a:extLst>
          </p:cNvPr>
          <p:cNvSpPr txBox="1"/>
          <p:nvPr/>
        </p:nvSpPr>
        <p:spPr>
          <a:xfrm>
            <a:off x="4476548" y="2407402"/>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2015</a:t>
            </a:r>
          </a:p>
        </p:txBody>
      </p:sp>
      <p:sp>
        <p:nvSpPr>
          <p:cNvPr id="50" name="TextBox 49">
            <a:extLst>
              <a:ext uri="{FF2B5EF4-FFF2-40B4-BE49-F238E27FC236}">
                <a16:creationId xmlns:a16="http://schemas.microsoft.com/office/drawing/2014/main" id="{5CCCF00A-BA57-2DB2-159E-66A81B07DFA1}"/>
              </a:ext>
            </a:extLst>
          </p:cNvPr>
          <p:cNvSpPr txBox="1"/>
          <p:nvPr/>
        </p:nvSpPr>
        <p:spPr>
          <a:xfrm>
            <a:off x="4476548" y="3706280"/>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2010</a:t>
            </a:r>
          </a:p>
        </p:txBody>
      </p:sp>
      <p:sp>
        <p:nvSpPr>
          <p:cNvPr id="3" name="Title 1">
            <a:extLst>
              <a:ext uri="{FF2B5EF4-FFF2-40B4-BE49-F238E27FC236}">
                <a16:creationId xmlns:a16="http://schemas.microsoft.com/office/drawing/2014/main" id="{D86B8A29-2BF5-37E1-CE7A-091EB98CC092}"/>
              </a:ext>
            </a:extLst>
          </p:cNvPr>
          <p:cNvSpPr txBox="1">
            <a:spLocks/>
          </p:cNvSpPr>
          <p:nvPr/>
        </p:nvSpPr>
        <p:spPr bwMode="auto">
          <a:xfrm>
            <a:off x="179611" y="246164"/>
            <a:ext cx="3852004" cy="987650"/>
          </a:xfrm>
          <a:prstGeom prst="rect">
            <a:avLst/>
          </a:prstGeom>
          <a:solidFill>
            <a:srgbClr val="13501B">
              <a:alpha val="56863"/>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rgbClr val="0059B2"/>
                </a:solidFill>
                <a:latin typeface="+mj-lt"/>
                <a:ea typeface="+mj-ea"/>
                <a:cs typeface="+mj-cs"/>
              </a:defRPr>
            </a:lvl1pPr>
            <a:lvl2pPr algn="ctr" rtl="0" eaLnBrk="1" fontAlgn="base" hangingPunct="1">
              <a:spcBef>
                <a:spcPct val="0"/>
              </a:spcBef>
              <a:spcAft>
                <a:spcPct val="0"/>
              </a:spcAft>
              <a:defRPr sz="3200" b="1">
                <a:solidFill>
                  <a:srgbClr val="0059B2"/>
                </a:solidFill>
                <a:latin typeface="Arial" charset="0"/>
                <a:ea typeface="ヒラギノ角ゴ Pro W3" pitchFamily="116" charset="-128"/>
              </a:defRPr>
            </a:lvl2pPr>
            <a:lvl3pPr algn="ctr" rtl="0" eaLnBrk="1" fontAlgn="base" hangingPunct="1">
              <a:spcBef>
                <a:spcPct val="0"/>
              </a:spcBef>
              <a:spcAft>
                <a:spcPct val="0"/>
              </a:spcAft>
              <a:defRPr sz="3200" b="1">
                <a:solidFill>
                  <a:srgbClr val="0059B2"/>
                </a:solidFill>
                <a:latin typeface="Arial" charset="0"/>
                <a:ea typeface="ヒラギノ角ゴ Pro W3" pitchFamily="116" charset="-128"/>
              </a:defRPr>
            </a:lvl3pPr>
            <a:lvl4pPr algn="ctr" rtl="0" eaLnBrk="1" fontAlgn="base" hangingPunct="1">
              <a:spcBef>
                <a:spcPct val="0"/>
              </a:spcBef>
              <a:spcAft>
                <a:spcPct val="0"/>
              </a:spcAft>
              <a:defRPr sz="3200" b="1">
                <a:solidFill>
                  <a:srgbClr val="0059B2"/>
                </a:solidFill>
                <a:latin typeface="Arial" charset="0"/>
                <a:ea typeface="ヒラギノ角ゴ Pro W3" pitchFamily="116" charset="-128"/>
              </a:defRPr>
            </a:lvl4pPr>
            <a:lvl5pPr algn="ctr" rtl="0" eaLnBrk="1" fontAlgn="base" hangingPunct="1">
              <a:spcBef>
                <a:spcPct val="0"/>
              </a:spcBef>
              <a:spcAft>
                <a:spcPct val="0"/>
              </a:spcAft>
              <a:defRPr sz="3200" b="1">
                <a:solidFill>
                  <a:srgbClr val="0059B2"/>
                </a:solidFill>
                <a:latin typeface="Arial" charset="0"/>
                <a:ea typeface="ヒラギノ角ゴ Pro W3" pitchFamily="116" charset="-128"/>
              </a:defRPr>
            </a:lvl5pPr>
            <a:lvl6pPr marL="457200" algn="ctr" rtl="0" eaLnBrk="1" fontAlgn="base" hangingPunct="1">
              <a:spcBef>
                <a:spcPct val="0"/>
              </a:spcBef>
              <a:spcAft>
                <a:spcPct val="0"/>
              </a:spcAft>
              <a:defRPr sz="3200" b="1">
                <a:solidFill>
                  <a:srgbClr val="0059B2"/>
                </a:solidFill>
                <a:latin typeface="Arial" charset="0"/>
                <a:ea typeface="ヒラギノ角ゴ Pro W3" pitchFamily="116" charset="-128"/>
              </a:defRPr>
            </a:lvl6pPr>
            <a:lvl7pPr marL="914400" algn="ctr" rtl="0" eaLnBrk="1" fontAlgn="base" hangingPunct="1">
              <a:spcBef>
                <a:spcPct val="0"/>
              </a:spcBef>
              <a:spcAft>
                <a:spcPct val="0"/>
              </a:spcAft>
              <a:defRPr sz="3200" b="1">
                <a:solidFill>
                  <a:srgbClr val="0059B2"/>
                </a:solidFill>
                <a:latin typeface="Arial" charset="0"/>
                <a:ea typeface="ヒラギノ角ゴ Pro W3" pitchFamily="116" charset="-128"/>
              </a:defRPr>
            </a:lvl7pPr>
            <a:lvl8pPr marL="1371600" algn="ctr" rtl="0" eaLnBrk="1" fontAlgn="base" hangingPunct="1">
              <a:spcBef>
                <a:spcPct val="0"/>
              </a:spcBef>
              <a:spcAft>
                <a:spcPct val="0"/>
              </a:spcAft>
              <a:defRPr sz="3200" b="1">
                <a:solidFill>
                  <a:srgbClr val="0059B2"/>
                </a:solidFill>
                <a:latin typeface="Arial" charset="0"/>
                <a:ea typeface="ヒラギノ角ゴ Pro W3" pitchFamily="116" charset="-128"/>
              </a:defRPr>
            </a:lvl8pPr>
            <a:lvl9pPr marL="1828800" algn="ctr" rtl="0" eaLnBrk="1" fontAlgn="base" hangingPunct="1">
              <a:spcBef>
                <a:spcPct val="0"/>
              </a:spcBef>
              <a:spcAft>
                <a:spcPct val="0"/>
              </a:spcAft>
              <a:defRPr sz="3200" b="1">
                <a:solidFill>
                  <a:srgbClr val="0059B2"/>
                </a:solidFill>
                <a:latin typeface="Arial" charset="0"/>
                <a:ea typeface="ヒラギノ角ゴ Pro W3" pitchFamily="116"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br>
              <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br>
            <a:r>
              <a:rPr kumimoji="0" lang="en-US" sz="2800" b="1" i="0" u="none" strike="noStrike" kern="0" cap="none" spc="30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t>VTE Prevention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1"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t>Historical Journey</a:t>
            </a:r>
            <a:br>
              <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rPr>
            </a:b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j-cs"/>
            </a:endParaRPr>
          </a:p>
        </p:txBody>
      </p:sp>
      <p:sp>
        <p:nvSpPr>
          <p:cNvPr id="51" name="TextBox 50">
            <a:extLst>
              <a:ext uri="{FF2B5EF4-FFF2-40B4-BE49-F238E27FC236}">
                <a16:creationId xmlns:a16="http://schemas.microsoft.com/office/drawing/2014/main" id="{ABD7CB09-8662-FDBF-E571-01BE6B309295}"/>
              </a:ext>
            </a:extLst>
          </p:cNvPr>
          <p:cNvSpPr txBox="1"/>
          <p:nvPr/>
        </p:nvSpPr>
        <p:spPr>
          <a:xfrm>
            <a:off x="4476548" y="5005158"/>
            <a:ext cx="58221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cs typeface="+mn-cs"/>
              </a:rPr>
              <a:t>2005</a:t>
            </a:r>
          </a:p>
        </p:txBody>
      </p:sp>
      <p:sp>
        <p:nvSpPr>
          <p:cNvPr id="54" name="TextBox 53">
            <a:extLst>
              <a:ext uri="{FF2B5EF4-FFF2-40B4-BE49-F238E27FC236}">
                <a16:creationId xmlns:a16="http://schemas.microsoft.com/office/drawing/2014/main" id="{EDC60AB0-24B3-7DD0-6564-DF856995847E}"/>
              </a:ext>
            </a:extLst>
          </p:cNvPr>
          <p:cNvSpPr txBox="1"/>
          <p:nvPr/>
        </p:nvSpPr>
        <p:spPr>
          <a:xfrm>
            <a:off x="5407252" y="-36105"/>
            <a:ext cx="1838965" cy="369332"/>
          </a:xfrm>
          <a:prstGeom prst="rect">
            <a:avLst/>
          </a:prstGeom>
          <a:noFill/>
        </p:spPr>
        <p:txBody>
          <a:bodyPr wrap="none" rtlCol="0">
            <a:spAutoFit/>
          </a:bodyPr>
          <a:lstStyle/>
          <a:p>
            <a:r>
              <a:rPr lang="en-US" b="1" dirty="0">
                <a:solidFill>
                  <a:schemeClr val="accent6">
                    <a:lumMod val="50000"/>
                  </a:schemeClr>
                </a:solidFill>
                <a:latin typeface="Arial" panose="020B0604020202020204" pitchFamily="34" charset="0"/>
                <a:cs typeface="Arial" panose="020B0604020202020204" pitchFamily="34" charset="0"/>
              </a:rPr>
              <a:t>Post COVID (h)</a:t>
            </a:r>
          </a:p>
        </p:txBody>
      </p:sp>
      <p:sp>
        <p:nvSpPr>
          <p:cNvPr id="5" name="TextBox 4">
            <a:extLst>
              <a:ext uri="{FF2B5EF4-FFF2-40B4-BE49-F238E27FC236}">
                <a16:creationId xmlns:a16="http://schemas.microsoft.com/office/drawing/2014/main" id="{7711939A-7384-89FF-CE7F-568BC108BC49}"/>
              </a:ext>
            </a:extLst>
          </p:cNvPr>
          <p:cNvSpPr txBox="1"/>
          <p:nvPr/>
        </p:nvSpPr>
        <p:spPr>
          <a:xfrm>
            <a:off x="8067900" y="1077746"/>
            <a:ext cx="2963632" cy="369332"/>
          </a:xfrm>
          <a:prstGeom prst="rect">
            <a:avLst/>
          </a:prstGeom>
          <a:noFill/>
        </p:spPr>
        <p:txBody>
          <a:bodyPr wrap="none" rtlCol="0">
            <a:spAutoFit/>
          </a:bodyPr>
          <a:lstStyle/>
          <a:p>
            <a:r>
              <a:rPr lang="en-US" dirty="0"/>
              <a:t>Rivaroxaban versus placebo</a:t>
            </a:r>
          </a:p>
        </p:txBody>
      </p:sp>
      <p:sp>
        <p:nvSpPr>
          <p:cNvPr id="6" name="TextBox 5">
            <a:extLst>
              <a:ext uri="{FF2B5EF4-FFF2-40B4-BE49-F238E27FC236}">
                <a16:creationId xmlns:a16="http://schemas.microsoft.com/office/drawing/2014/main" id="{81D578D3-F672-0463-434A-9C16488D4D80}"/>
              </a:ext>
            </a:extLst>
          </p:cNvPr>
          <p:cNvSpPr txBox="1"/>
          <p:nvPr/>
        </p:nvSpPr>
        <p:spPr>
          <a:xfrm>
            <a:off x="8067900" y="382924"/>
            <a:ext cx="2666692" cy="369332"/>
          </a:xfrm>
          <a:prstGeom prst="rect">
            <a:avLst/>
          </a:prstGeom>
          <a:noFill/>
        </p:spPr>
        <p:txBody>
          <a:bodyPr wrap="none" rtlCol="0">
            <a:spAutoFit/>
          </a:bodyPr>
          <a:lstStyle/>
          <a:p>
            <a:r>
              <a:rPr lang="en-US" dirty="0"/>
              <a:t>Apixaban versus placebo</a:t>
            </a:r>
          </a:p>
        </p:txBody>
      </p:sp>
      <p:pic>
        <p:nvPicPr>
          <p:cNvPr id="2050" name="Picture 2" descr="COVID-19 Response | United Nations">
            <a:extLst>
              <a:ext uri="{FF2B5EF4-FFF2-40B4-BE49-F238E27FC236}">
                <a16:creationId xmlns:a16="http://schemas.microsoft.com/office/drawing/2014/main" id="{5BC0475B-048B-CE98-4A61-F3788B873F3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2518" y="3065536"/>
            <a:ext cx="5334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8E7350-CEFC-1D49-13BA-130FD84A766F}"/>
              </a:ext>
            </a:extLst>
          </p:cNvPr>
          <p:cNvSpPr txBox="1"/>
          <p:nvPr/>
        </p:nvSpPr>
        <p:spPr>
          <a:xfrm>
            <a:off x="109728" y="6211603"/>
            <a:ext cx="4557369" cy="400110"/>
          </a:xfrm>
          <a:prstGeom prst="rect">
            <a:avLst/>
          </a:prstGeom>
          <a:noFill/>
        </p:spPr>
        <p:txBody>
          <a:bodyPr wrap="square" rtlCol="0">
            <a:spAutoFit/>
          </a:bodyPr>
          <a:lstStyle/>
          <a:p>
            <a:r>
              <a:rPr lang="en-US" sz="1000" dirty="0">
                <a:solidFill>
                  <a:schemeClr val="bg1"/>
                </a:solidFill>
              </a:rPr>
              <a:t>Wang TY, et al. </a:t>
            </a:r>
            <a:r>
              <a:rPr lang="sv-SE" sz="1000" i="1" dirty="0">
                <a:solidFill>
                  <a:schemeClr val="bg1"/>
                </a:solidFill>
              </a:rPr>
              <a:t>Ann Intern Med</a:t>
            </a:r>
            <a:r>
              <a:rPr lang="sv-SE" sz="1000" dirty="0">
                <a:solidFill>
                  <a:schemeClr val="bg1"/>
                </a:solidFill>
              </a:rPr>
              <a:t>. 2023;176(4):515-523; </a:t>
            </a:r>
          </a:p>
          <a:p>
            <a:r>
              <a:rPr lang="sv-SE" sz="1000" dirty="0">
                <a:solidFill>
                  <a:schemeClr val="bg1"/>
                </a:solidFill>
              </a:rPr>
              <a:t>Ramacciotti E, et al. </a:t>
            </a:r>
            <a:r>
              <a:rPr lang="nl-NL" sz="1000" i="1" dirty="0">
                <a:solidFill>
                  <a:schemeClr val="bg1"/>
                </a:solidFill>
              </a:rPr>
              <a:t>Lancet</a:t>
            </a:r>
            <a:r>
              <a:rPr lang="nl-NL" sz="1000" dirty="0">
                <a:solidFill>
                  <a:schemeClr val="bg1"/>
                </a:solidFill>
              </a:rPr>
              <a:t>. 2022;399(10319):50-59..</a:t>
            </a:r>
            <a:endParaRPr lang="en-US" sz="1000" dirty="0">
              <a:solidFill>
                <a:schemeClr val="bg1"/>
              </a:solidFill>
            </a:endParaRPr>
          </a:p>
        </p:txBody>
      </p:sp>
    </p:spTree>
    <p:extLst>
      <p:ext uri="{BB962C8B-B14F-4D97-AF65-F5344CB8AC3E}">
        <p14:creationId xmlns:p14="http://schemas.microsoft.com/office/powerpoint/2010/main" val="421637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4F8807A5-9D20-CA40-B22D-639EC824FF87}" vid="{0FB61829-1EC4-F14C-8657-B4A34D8BFB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E407A7-98C0-441F-89F5-990F1A49A711}">
  <ds:schemaRefs>
    <ds:schemaRef ds:uri="http://schemas.microsoft.com/office/2006/documentManagement/types"/>
    <ds:schemaRef ds:uri="http://purl.org/dc/term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f55e9ad1-4522-4e5b-8d2e-6f450f6d945f"/>
    <ds:schemaRef ds:uri="a9d8bbac-cce3-475c-b9fe-65ecbcec7edd"/>
    <ds:schemaRef ds:uri="http://www.w3.org/XML/1998/namespace"/>
  </ds:schemaRefs>
</ds:datastoreItem>
</file>

<file path=customXml/itemProps2.xml><?xml version="1.0" encoding="utf-8"?>
<ds:datastoreItem xmlns:ds="http://schemas.openxmlformats.org/officeDocument/2006/customXml" ds:itemID="{C3EE5D3C-CE31-49AE-8C2D-11E20DDCF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C5359B-EB2E-426C-B291-10EE47433A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Theme3</Template>
  <TotalTime>796</TotalTime>
  <Words>1323</Words>
  <Application>Microsoft Office PowerPoint</Application>
  <PresentationFormat>Widescreen</PresentationFormat>
  <Paragraphs>198</Paragraphs>
  <Slides>13</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Century Gothic</vt:lpstr>
      <vt:lpstr>Trebuchet MS</vt:lpstr>
      <vt:lpstr>DHOTG23</vt:lpstr>
      <vt:lpstr>Office Theme</vt:lpstr>
      <vt:lpstr>What Options Are Available Prophylactically for My Acute and Post-Acute Medically Ill Patients?</vt:lpstr>
      <vt:lpstr>PowerPoint Presentation</vt:lpstr>
      <vt:lpstr>Disclaimer</vt:lpstr>
      <vt:lpstr>MEDENOX </vt:lpstr>
      <vt:lpstr>Hospitalized Medically Ill</vt:lpstr>
      <vt:lpstr>Hospitalized Medically Ill</vt:lpstr>
      <vt:lpstr>PowerPoint Presentation</vt:lpstr>
      <vt:lpstr>Extended Medically Ill</vt:lpstr>
      <vt:lpstr>PowerPoint Presentation</vt:lpstr>
      <vt:lpstr>COVID Post Hospitalization</vt:lpstr>
      <vt:lpstr>COVID Post Hospitalization</vt:lpstr>
      <vt:lpstr>MEDENOX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Options Are Available Prophylactically for My Acute and Post-Acute Medically Ill Patients?</dc:title>
  <dc:subject/>
  <dc:creator>MedEd On The Go</dc:creator>
  <cp:keywords/>
  <dc:description/>
  <cp:lastModifiedBy>Susan Diaz</cp:lastModifiedBy>
  <cp:revision>61</cp:revision>
  <dcterms:created xsi:type="dcterms:W3CDTF">2017-09-06T16:07:56Z</dcterms:created>
  <dcterms:modified xsi:type="dcterms:W3CDTF">2024-03-29T20:14:20Z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