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7" r:id="rId5"/>
  </p:sldMasterIdLst>
  <p:notesMasterIdLst>
    <p:notesMasterId r:id="rId17"/>
  </p:notesMasterIdLst>
  <p:sldIdLst>
    <p:sldId id="256" r:id="rId6"/>
    <p:sldId id="265" r:id="rId7"/>
    <p:sldId id="3019" r:id="rId8"/>
    <p:sldId id="257" r:id="rId9"/>
    <p:sldId id="259" r:id="rId10"/>
    <p:sldId id="3017" r:id="rId11"/>
    <p:sldId id="263" r:id="rId12"/>
    <p:sldId id="3018" r:id="rId13"/>
    <p:sldId id="2145" r:id="rId14"/>
    <p:sldId id="258"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EE6C36-20C4-65E1-2DFE-451279FB28B0}" name="Vin Kalathiveetil" initials="VK" userId="S::vink@ushealthconnect.com::1aa2e0d2-9ff1-4f24-98ac-64b5f8166875" providerId="AD"/>
  <p188:author id="{05341193-EDEB-15BA-A04D-1C19DAE92384}" name="William Uptegraph" initials="WU" userId="S::wuptegraph@ushealthconnect.com::b7ecc398-b3fc-407a-aa03-a771d983fb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544AA5-ED1A-A949-AC06-E175A173107C}" v="3" dt="2024-01-18T18:54:55.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2" autoAdjust="0"/>
    <p:restoredTop sz="96190" autoAdjust="0"/>
  </p:normalViewPr>
  <p:slideViewPr>
    <p:cSldViewPr snapToGrid="0">
      <p:cViewPr varScale="1">
        <p:scale>
          <a:sx n="119" d="100"/>
          <a:sy n="119" d="100"/>
        </p:scale>
        <p:origin x="7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96544AA5-ED1A-A949-AC06-E175A173107C}"/>
    <pc:docChg chg="addSld delSld modSld sldOrd">
      <pc:chgData name="Harley Kidner" userId="5b13863f-857f-45ba-b29d-d3555fa5f842" providerId="ADAL" clId="{96544AA5-ED1A-A949-AC06-E175A173107C}" dt="2024-01-18T18:55:03.985" v="3" actId="20578"/>
      <pc:docMkLst>
        <pc:docMk/>
      </pc:docMkLst>
      <pc:sldChg chg="add del ord">
        <pc:chgData name="Harley Kidner" userId="5b13863f-857f-45ba-b29d-d3555fa5f842" providerId="ADAL" clId="{96544AA5-ED1A-A949-AC06-E175A173107C}" dt="2024-01-18T18:55:03.985" v="3" actId="20578"/>
        <pc:sldMkLst>
          <pc:docMk/>
          <pc:sldMk cId="2405816164" sldId="264"/>
        </pc:sldMkLst>
      </pc:sldChg>
      <pc:sldChg chg="add del">
        <pc:chgData name="Harley Kidner" userId="5b13863f-857f-45ba-b29d-d3555fa5f842" providerId="ADAL" clId="{96544AA5-ED1A-A949-AC06-E175A173107C}" dt="2024-01-18T18:54:55.673" v="2"/>
        <pc:sldMkLst>
          <pc:docMk/>
          <pc:sldMk cId="2600770121" sldId="265"/>
        </pc:sldMkLst>
      </pc:sldChg>
      <pc:sldChg chg="add del">
        <pc:chgData name="Harley Kidner" userId="5b13863f-857f-45ba-b29d-d3555fa5f842" providerId="ADAL" clId="{96544AA5-ED1A-A949-AC06-E175A173107C}" dt="2024-01-18T18:54:55.673" v="2"/>
        <pc:sldMkLst>
          <pc:docMk/>
          <pc:sldMk cId="3306514557" sldId="30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21659-87A0-4F09-920F-F863F21DA055}" type="datetimeFigureOut">
              <a:rPr lang="en-US" smtClean="0"/>
              <a:t>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31BEA-34AE-4646-A477-2A15882980D5}" type="slidenum">
              <a:rPr lang="en-US" smtClean="0"/>
              <a:t>‹#›</a:t>
            </a:fld>
            <a:endParaRPr lang="en-US"/>
          </a:p>
        </p:txBody>
      </p:sp>
    </p:spTree>
    <p:extLst>
      <p:ext uri="{BB962C8B-B14F-4D97-AF65-F5344CB8AC3E}">
        <p14:creationId xmlns:p14="http://schemas.microsoft.com/office/powerpoint/2010/main" val="216429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31BEA-34AE-4646-A477-2A15882980D5}" type="slidenum">
              <a:rPr lang="en-US" smtClean="0"/>
              <a:t>1</a:t>
            </a:fld>
            <a:endParaRPr lang="en-US"/>
          </a:p>
        </p:txBody>
      </p:sp>
    </p:spTree>
    <p:extLst>
      <p:ext uri="{BB962C8B-B14F-4D97-AF65-F5344CB8AC3E}">
        <p14:creationId xmlns:p14="http://schemas.microsoft.com/office/powerpoint/2010/main" val="66746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65979EDB-68E3-4A25-9F0A-122DDBE1837D}"/>
              </a:ext>
            </a:extLst>
          </p:cNvPr>
          <p:cNvSpPr>
            <a:spLocks noGrp="1" noRot="1" noChangeAspect="1" noChangeArrowheads="1" noTextEdit="1"/>
          </p:cNvSpPr>
          <p:nvPr>
            <p:ph type="sldImg"/>
          </p:nvPr>
        </p:nvSpPr>
        <p:spPr>
          <a:xfrm>
            <a:off x="330200" y="696913"/>
            <a:ext cx="6197600" cy="3486150"/>
          </a:xfrm>
          <a:ln/>
        </p:spPr>
      </p:sp>
      <p:sp>
        <p:nvSpPr>
          <p:cNvPr id="258051" name="Notes Placeholder 2">
            <a:extLst>
              <a:ext uri="{FF2B5EF4-FFF2-40B4-BE49-F238E27FC236}">
                <a16:creationId xmlns:a16="http://schemas.microsoft.com/office/drawing/2014/main" id="{A4A6CFA4-932B-408A-ACC0-9D6F0D902625}"/>
              </a:ext>
            </a:extLst>
          </p:cNvPr>
          <p:cNvSpPr>
            <a:spLocks noGrp="1"/>
          </p:cNvSpPr>
          <p:nvPr>
            <p:ph type="body" idx="1"/>
          </p:nvPr>
        </p:nvSpPr>
        <p:spPr>
          <a:xfrm>
            <a:off x="685800" y="4416425"/>
            <a:ext cx="5486400"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58052" name="Slide Number Placeholder 3">
            <a:extLst>
              <a:ext uri="{FF2B5EF4-FFF2-40B4-BE49-F238E27FC236}">
                <a16:creationId xmlns:a16="http://schemas.microsoft.com/office/drawing/2014/main" id="{A3480F99-6A37-47DB-8F50-EEC99F31E2B4}"/>
              </a:ext>
            </a:extLst>
          </p:cNvPr>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r" eaLnBrk="1" hangingPunct="1"/>
            <a:fld id="{4985C1CB-FC1B-46A8-B819-7B0AC2E661DA}" type="slidenum">
              <a:rPr lang="fr-FR" altLang="en-US" sz="1200">
                <a:solidFill>
                  <a:srgbClr val="000000"/>
                </a:solidFill>
              </a:rPr>
              <a:pPr algn="r" eaLnBrk="1" hangingPunct="1"/>
              <a:t>6</a:t>
            </a:fld>
            <a:endParaRPr lang="fr-FR" altLang="en-US" sz="1200">
              <a:solidFill>
                <a:srgbClr val="000000"/>
              </a:solidFill>
            </a:endParaRPr>
          </a:p>
        </p:txBody>
      </p:sp>
    </p:spTree>
    <p:extLst>
      <p:ext uri="{BB962C8B-B14F-4D97-AF65-F5344CB8AC3E}">
        <p14:creationId xmlns:p14="http://schemas.microsoft.com/office/powerpoint/2010/main" val="1355570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31BEA-34AE-4646-A477-2A15882980D5}" type="slidenum">
              <a:rPr lang="en-US" smtClean="0"/>
              <a:t>7</a:t>
            </a:fld>
            <a:endParaRPr lang="en-US"/>
          </a:p>
        </p:txBody>
      </p:sp>
    </p:spTree>
    <p:extLst>
      <p:ext uri="{BB962C8B-B14F-4D97-AF65-F5344CB8AC3E}">
        <p14:creationId xmlns:p14="http://schemas.microsoft.com/office/powerpoint/2010/main" val="292519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31BEA-34AE-4646-A477-2A15882980D5}" type="slidenum">
              <a:rPr lang="en-US" smtClean="0"/>
              <a:t>8</a:t>
            </a:fld>
            <a:endParaRPr lang="en-US"/>
          </a:p>
        </p:txBody>
      </p:sp>
    </p:spTree>
    <p:extLst>
      <p:ext uri="{BB962C8B-B14F-4D97-AF65-F5344CB8AC3E}">
        <p14:creationId xmlns:p14="http://schemas.microsoft.com/office/powerpoint/2010/main" val="174970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22" indent="-285739" eaLnBrk="0" hangingPunct="0">
              <a:defRPr>
                <a:solidFill>
                  <a:schemeClr val="tx1"/>
                </a:solidFill>
                <a:latin typeface="Arial" pitchFamily="34" charset="0"/>
                <a:cs typeface="Arial" pitchFamily="34" charset="0"/>
              </a:defRPr>
            </a:lvl2pPr>
            <a:lvl3pPr marL="1142957" indent="-228591" eaLnBrk="0" hangingPunct="0">
              <a:defRPr>
                <a:solidFill>
                  <a:schemeClr val="tx1"/>
                </a:solidFill>
                <a:latin typeface="Arial" pitchFamily="34" charset="0"/>
                <a:cs typeface="Arial" pitchFamily="34" charset="0"/>
              </a:defRPr>
            </a:lvl3pPr>
            <a:lvl4pPr marL="1600140" indent="-228591" eaLnBrk="0" hangingPunct="0">
              <a:defRPr>
                <a:solidFill>
                  <a:schemeClr val="tx1"/>
                </a:solidFill>
                <a:latin typeface="Arial" pitchFamily="34" charset="0"/>
                <a:cs typeface="Arial" pitchFamily="34" charset="0"/>
              </a:defRPr>
            </a:lvl4pPr>
            <a:lvl5pPr marL="2057322" indent="-228591" eaLnBrk="0" hangingPunct="0">
              <a:defRPr>
                <a:solidFill>
                  <a:schemeClr val="tx1"/>
                </a:solidFill>
                <a:latin typeface="Arial" pitchFamily="34" charset="0"/>
                <a:cs typeface="Arial" pitchFamily="34" charset="0"/>
              </a:defRPr>
            </a:lvl5pPr>
            <a:lvl6pPr marL="2514505" indent="-228591" eaLnBrk="0" fontAlgn="base" hangingPunct="0">
              <a:spcBef>
                <a:spcPct val="0"/>
              </a:spcBef>
              <a:spcAft>
                <a:spcPct val="0"/>
              </a:spcAft>
              <a:defRPr>
                <a:solidFill>
                  <a:schemeClr val="tx1"/>
                </a:solidFill>
                <a:latin typeface="Arial" pitchFamily="34" charset="0"/>
                <a:cs typeface="Arial" pitchFamily="34" charset="0"/>
              </a:defRPr>
            </a:lvl6pPr>
            <a:lvl7pPr marL="2971687" indent="-228591" eaLnBrk="0" fontAlgn="base" hangingPunct="0">
              <a:spcBef>
                <a:spcPct val="0"/>
              </a:spcBef>
              <a:spcAft>
                <a:spcPct val="0"/>
              </a:spcAft>
              <a:defRPr>
                <a:solidFill>
                  <a:schemeClr val="tx1"/>
                </a:solidFill>
                <a:latin typeface="Arial" pitchFamily="34" charset="0"/>
                <a:cs typeface="Arial" pitchFamily="34" charset="0"/>
              </a:defRPr>
            </a:lvl7pPr>
            <a:lvl8pPr marL="3428871" indent="-228591" eaLnBrk="0" fontAlgn="base" hangingPunct="0">
              <a:spcBef>
                <a:spcPct val="0"/>
              </a:spcBef>
              <a:spcAft>
                <a:spcPct val="0"/>
              </a:spcAft>
              <a:defRPr>
                <a:solidFill>
                  <a:schemeClr val="tx1"/>
                </a:solidFill>
                <a:latin typeface="Arial" pitchFamily="34" charset="0"/>
                <a:cs typeface="Arial" pitchFamily="34" charset="0"/>
              </a:defRPr>
            </a:lvl8pPr>
            <a:lvl9pPr marL="3886053" indent="-228591"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A3BD965-0C53-4861-A77C-164B77E6E076}" type="slidenum">
              <a:rPr kumimoji="0" lang="de-CH"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57347" name="Folienbildplatzhalter 1"/>
          <p:cNvSpPr>
            <a:spLocks noGrp="1" noRot="1" noChangeAspect="1" noTextEdit="1"/>
          </p:cNvSpPr>
          <p:nvPr>
            <p:ph type="sldImg"/>
          </p:nvPr>
        </p:nvSpPr>
        <p:spPr>
          <a:ln/>
        </p:spPr>
      </p:sp>
      <p:sp>
        <p:nvSpPr>
          <p:cNvPr id="57348" name="Notizenplatzhalter 2"/>
          <p:cNvSpPr>
            <a:spLocks noGrp="1"/>
          </p:cNvSpPr>
          <p:nvPr>
            <p:ph type="body" idx="1"/>
          </p:nvPr>
        </p:nvSpPr>
        <p:spPr>
          <a:noFill/>
        </p:spPr>
        <p:txBody>
          <a:bodyPr/>
          <a:lstStyle/>
          <a:p>
            <a:pPr eaLnBrk="1" hangingPunct="1">
              <a:spcBef>
                <a:spcPct val="0"/>
              </a:spcBef>
            </a:pPr>
            <a:endParaRPr lang="de-DE">
              <a:latin typeface="Arial" pitchFamily="34" charset="0"/>
              <a:cs typeface="Arial" pitchFamily="34" charset="0"/>
            </a:endParaRPr>
          </a:p>
        </p:txBody>
      </p:sp>
      <p:sp>
        <p:nvSpPr>
          <p:cNvPr id="4100" name="Foliennummernplatzhalter 3"/>
          <p:cNvSpPr txBox="1">
            <a:spLocks noGrp="1"/>
          </p:cNvSpPr>
          <p:nvPr/>
        </p:nvSpPr>
        <p:spPr bwMode="auto">
          <a:xfrm>
            <a:off x="3884614" y="8685214"/>
            <a:ext cx="2971800" cy="457200"/>
          </a:xfrm>
          <a:prstGeom prst="rect">
            <a:avLst/>
          </a:prstGeom>
          <a:noFill/>
          <a:ln>
            <a:miter lim="800000"/>
            <a:headEnd/>
            <a:tailEnd/>
          </a:ln>
        </p:spPr>
        <p:txBody>
          <a:bodyPr lIns="91436" tIns="45719" rIns="91436" bIns="45719" anchor="b"/>
          <a:lstStyle/>
          <a:p>
            <a:pPr marL="0" marR="0" lvl="0" indent="0" algn="r" defTabSz="914400" rtl="0" eaLnBrk="1" fontAlgn="auto" latinLnBrk="0" hangingPunct="1">
              <a:lnSpc>
                <a:spcPct val="100000"/>
              </a:lnSpc>
              <a:spcBef>
                <a:spcPts val="0"/>
              </a:spcBef>
              <a:spcAft>
                <a:spcPts val="0"/>
              </a:spcAft>
              <a:buClrTx/>
              <a:buSzTx/>
              <a:buFontTx/>
              <a:buNone/>
              <a:tabLst/>
              <a:defRPr/>
            </a:pPr>
            <a:fld id="{D2A6B8AA-2EDD-4C55-AAD1-D9A68DAB2953}" type="slidenum">
              <a:rPr kumimoji="0" lang="de-CH"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585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947859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14981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057984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6869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108695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252415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666372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3777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19880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218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407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2311137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09280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76246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25195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2193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78763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57749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26736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3028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3864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47694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39672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74811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70484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62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281314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1433631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3958741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30"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D477-F334-406A-A83B-09315703DC96}"/>
              </a:ext>
            </a:extLst>
          </p:cNvPr>
          <p:cNvSpPr>
            <a:spLocks noGrp="1"/>
          </p:cNvSpPr>
          <p:nvPr>
            <p:ph type="title"/>
          </p:nvPr>
        </p:nvSpPr>
        <p:spPr>
          <a:xfrm>
            <a:off x="831850" y="1101482"/>
            <a:ext cx="10515600" cy="2825748"/>
          </a:xfrm>
        </p:spPr>
        <p:txBody>
          <a:bodyPr>
            <a:normAutofit/>
          </a:bodyPr>
          <a:lstStyle/>
          <a:p>
            <a:r>
              <a:rPr lang="en-US" dirty="0"/>
              <a:t>Case: Diagnosis &amp; Initial Evaluation of a Patient with Atrial Fibrillation</a:t>
            </a:r>
          </a:p>
        </p:txBody>
      </p:sp>
      <p:sp>
        <p:nvSpPr>
          <p:cNvPr id="3" name="Subtitle 2">
            <a:extLst>
              <a:ext uri="{FF2B5EF4-FFF2-40B4-BE49-F238E27FC236}">
                <a16:creationId xmlns:a16="http://schemas.microsoft.com/office/drawing/2014/main" id="{58BB6F48-CEA1-4B29-9E40-397916B494F3}"/>
              </a:ext>
            </a:extLst>
          </p:cNvPr>
          <p:cNvSpPr>
            <a:spLocks noGrp="1"/>
          </p:cNvSpPr>
          <p:nvPr>
            <p:ph type="body" idx="1"/>
          </p:nvPr>
        </p:nvSpPr>
        <p:spPr>
          <a:xfrm>
            <a:off x="831850" y="4208338"/>
            <a:ext cx="10515600" cy="1766887"/>
          </a:xfrm>
        </p:spPr>
        <p:txBody>
          <a:bodyPr>
            <a:normAutofit fontScale="92500" lnSpcReduction="20000"/>
          </a:bodyPr>
          <a:lstStyle/>
          <a:p>
            <a:r>
              <a:rPr lang="en-US" dirty="0"/>
              <a:t>John H. Alexander, MD, MHS</a:t>
            </a:r>
          </a:p>
          <a:p>
            <a:r>
              <a:rPr lang="en-US" dirty="0"/>
              <a:t>Professor of Medicine/Cardiology</a:t>
            </a:r>
          </a:p>
          <a:p>
            <a:r>
              <a:rPr lang="en-US" dirty="0"/>
              <a:t>Duke Clinical Research Institute</a:t>
            </a:r>
          </a:p>
          <a:p>
            <a:r>
              <a:rPr lang="en-US" dirty="0"/>
              <a:t>Duke Health</a:t>
            </a:r>
          </a:p>
          <a:p>
            <a:r>
              <a:rPr lang="en-US" dirty="0"/>
              <a:t>Durham, NC</a:t>
            </a:r>
          </a:p>
        </p:txBody>
      </p:sp>
    </p:spTree>
    <p:extLst>
      <p:ext uri="{BB962C8B-B14F-4D97-AF65-F5344CB8AC3E}">
        <p14:creationId xmlns:p14="http://schemas.microsoft.com/office/powerpoint/2010/main" val="179044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AD5A97-CE73-46C4-9D83-8E7DEEF166CA}"/>
              </a:ext>
            </a:extLst>
          </p:cNvPr>
          <p:cNvSpPr>
            <a:spLocks noGrp="1"/>
          </p:cNvSpPr>
          <p:nvPr>
            <p:ph idx="1"/>
          </p:nvPr>
        </p:nvSpPr>
        <p:spPr>
          <a:xfrm>
            <a:off x="838200" y="1285336"/>
            <a:ext cx="5502875" cy="5263745"/>
          </a:xfrm>
        </p:spPr>
        <p:txBody>
          <a:bodyPr>
            <a:normAutofit fontScale="92500" lnSpcReduction="10000"/>
          </a:bodyPr>
          <a:lstStyle/>
          <a:p>
            <a:r>
              <a:rPr lang="en-US" dirty="0"/>
              <a:t>Start apixaban 5 mg BID</a:t>
            </a:r>
          </a:p>
          <a:p>
            <a:pPr lvl="1"/>
            <a:r>
              <a:rPr lang="en-US" dirty="0"/>
              <a:t>Reduces annual stroke risk from </a:t>
            </a:r>
            <a:br>
              <a:rPr lang="en-US" dirty="0"/>
            </a:br>
            <a:r>
              <a:rPr lang="en-US" dirty="0"/>
              <a:t>~ 20% to ~6%</a:t>
            </a:r>
          </a:p>
          <a:p>
            <a:pPr lvl="1"/>
            <a:r>
              <a:rPr lang="en-US" dirty="0"/>
              <a:t>Apixaban 5 mg BID preferred </a:t>
            </a:r>
            <a:br>
              <a:rPr lang="en-US" dirty="0"/>
            </a:br>
            <a:r>
              <a:rPr lang="en-US" dirty="0"/>
              <a:t>over 2.5 mg BID</a:t>
            </a:r>
          </a:p>
          <a:p>
            <a:r>
              <a:rPr lang="en-US" dirty="0"/>
              <a:t>Stop clopidogrel and aspirin</a:t>
            </a:r>
          </a:p>
          <a:p>
            <a:pPr lvl="1"/>
            <a:r>
              <a:rPr lang="en-US" dirty="0"/>
              <a:t>Reduces risk of bleeding</a:t>
            </a:r>
          </a:p>
          <a:p>
            <a:r>
              <a:rPr lang="en-US" dirty="0"/>
              <a:t>Other AF management issues</a:t>
            </a:r>
          </a:p>
          <a:p>
            <a:pPr lvl="1"/>
            <a:r>
              <a:rPr lang="en-US" dirty="0"/>
              <a:t>Rate control</a:t>
            </a:r>
          </a:p>
          <a:p>
            <a:pPr lvl="1"/>
            <a:r>
              <a:rPr lang="en-US" dirty="0"/>
              <a:t>Better BP control (BP &lt;130/80 mmHg)</a:t>
            </a:r>
          </a:p>
          <a:p>
            <a:pPr lvl="1"/>
            <a:r>
              <a:rPr lang="en-US" dirty="0"/>
              <a:t>DCCV after 3 to 4 weeks of OAC</a:t>
            </a:r>
          </a:p>
          <a:p>
            <a:pPr lvl="1"/>
            <a:r>
              <a:rPr lang="en-US" dirty="0"/>
              <a:t>Rhythm control </a:t>
            </a:r>
          </a:p>
          <a:p>
            <a:pPr lvl="2"/>
            <a:r>
              <a:rPr lang="en-US" dirty="0"/>
              <a:t>Antiarrhythmic drug therapy</a:t>
            </a:r>
          </a:p>
          <a:p>
            <a:pPr lvl="2"/>
            <a:r>
              <a:rPr lang="en-US" dirty="0"/>
              <a:t>AF ablation</a:t>
            </a:r>
          </a:p>
        </p:txBody>
      </p:sp>
      <p:sp>
        <p:nvSpPr>
          <p:cNvPr id="2" name="Title 1">
            <a:extLst>
              <a:ext uri="{FF2B5EF4-FFF2-40B4-BE49-F238E27FC236}">
                <a16:creationId xmlns:a16="http://schemas.microsoft.com/office/drawing/2014/main" id="{1955C554-2354-4278-B849-09A06ED4FE08}"/>
              </a:ext>
            </a:extLst>
          </p:cNvPr>
          <p:cNvSpPr>
            <a:spLocks noGrp="1"/>
          </p:cNvSpPr>
          <p:nvPr>
            <p:ph type="title"/>
          </p:nvPr>
        </p:nvSpPr>
        <p:spPr>
          <a:xfrm>
            <a:off x="838200" y="-1"/>
            <a:ext cx="10515600" cy="1105949"/>
          </a:xfrm>
        </p:spPr>
        <p:txBody>
          <a:bodyPr/>
          <a:lstStyle/>
          <a:p>
            <a:r>
              <a:rPr lang="en-US" dirty="0"/>
              <a:t>Back to the Case</a:t>
            </a:r>
          </a:p>
        </p:txBody>
      </p:sp>
      <p:grpSp>
        <p:nvGrpSpPr>
          <p:cNvPr id="5" name="Group 4">
            <a:extLst>
              <a:ext uri="{FF2B5EF4-FFF2-40B4-BE49-F238E27FC236}">
                <a16:creationId xmlns:a16="http://schemas.microsoft.com/office/drawing/2014/main" id="{223AC3A2-4D91-BEDE-F249-F53DB42BF885}"/>
              </a:ext>
            </a:extLst>
          </p:cNvPr>
          <p:cNvGrpSpPr/>
          <p:nvPr/>
        </p:nvGrpSpPr>
        <p:grpSpPr>
          <a:xfrm>
            <a:off x="6598508" y="1285336"/>
            <a:ext cx="4755292" cy="5016610"/>
            <a:chOff x="6598508" y="1410512"/>
            <a:chExt cx="4755292" cy="5016610"/>
          </a:xfrm>
        </p:grpSpPr>
        <p:pic>
          <p:nvPicPr>
            <p:cNvPr id="6" name="Picture 5" descr="An old person sitting on a couch&#10;&#10;Description automatically generated">
              <a:extLst>
                <a:ext uri="{FF2B5EF4-FFF2-40B4-BE49-F238E27FC236}">
                  <a16:creationId xmlns:a16="http://schemas.microsoft.com/office/drawing/2014/main" id="{89AB4AAD-0F22-D0E4-81D2-D3ECD47E65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85005" y="1487424"/>
              <a:ext cx="4582420" cy="2066752"/>
            </a:xfrm>
            <a:prstGeom prst="roundRect">
              <a:avLst>
                <a:gd name="adj" fmla="val 7571"/>
              </a:avLst>
            </a:prstGeom>
          </p:spPr>
        </p:pic>
        <p:sp>
          <p:nvSpPr>
            <p:cNvPr id="7" name="TextBox 6">
              <a:extLst>
                <a:ext uri="{FF2B5EF4-FFF2-40B4-BE49-F238E27FC236}">
                  <a16:creationId xmlns:a16="http://schemas.microsoft.com/office/drawing/2014/main" id="{F74DD570-476E-7D25-A47A-AEDAE79C3530}"/>
                </a:ext>
              </a:extLst>
            </p:cNvPr>
            <p:cNvSpPr txBox="1"/>
            <p:nvPr/>
          </p:nvSpPr>
          <p:spPr>
            <a:xfrm>
              <a:off x="7142204" y="3767237"/>
              <a:ext cx="3954163" cy="2446824"/>
            </a:xfrm>
            <a:prstGeom prst="rect">
              <a:avLst/>
            </a:prstGeom>
            <a:noFill/>
            <a:ln>
              <a:noFill/>
            </a:ln>
          </p:spPr>
          <p:txBody>
            <a:bodyPr wrap="square" rtlCol="0">
              <a:spAutoFit/>
            </a:bodyPr>
            <a:lstStyle/>
            <a:p>
              <a:pPr marL="0" indent="0">
                <a:buNone/>
              </a:pPr>
              <a:r>
                <a:rPr lang="en-US" sz="1700" b="1" dirty="0"/>
                <a:t>Case</a:t>
              </a:r>
            </a:p>
            <a:p>
              <a:pPr marL="285750" indent="-285750">
                <a:buFont typeface="Arial" panose="020B0604020202020204" pitchFamily="34" charset="0"/>
                <a:buChar char="•"/>
              </a:pPr>
              <a:r>
                <a:rPr lang="en-US" sz="1700" dirty="0"/>
                <a:t>78 </a:t>
              </a:r>
              <a:r>
                <a:rPr lang="en-US" sz="1700" dirty="0" err="1"/>
                <a:t>y.o</a:t>
              </a:r>
              <a:r>
                <a:rPr lang="en-US" sz="1700" dirty="0"/>
                <a:t>. woman</a:t>
              </a:r>
            </a:p>
            <a:p>
              <a:pPr marL="285750" indent="-285750">
                <a:buFont typeface="Arial" panose="020B0604020202020204" pitchFamily="34" charset="0"/>
                <a:buChar char="•"/>
              </a:pPr>
              <a:r>
                <a:rPr lang="en-US" sz="1700" dirty="0"/>
                <a:t>HTN, </a:t>
              </a:r>
              <a:r>
                <a:rPr lang="en-US" sz="1700" dirty="0" err="1"/>
                <a:t>HFpEF</a:t>
              </a:r>
              <a:r>
                <a:rPr lang="en-US" sz="1700" dirty="0"/>
                <a:t>, CAD, Aortic Stenosis</a:t>
              </a:r>
            </a:p>
            <a:p>
              <a:pPr marL="285750" indent="-285750">
                <a:buFont typeface="Arial" panose="020B0604020202020204" pitchFamily="34" charset="0"/>
                <a:buChar char="•"/>
              </a:pPr>
              <a:r>
                <a:rPr lang="en-US" sz="1700" dirty="0"/>
                <a:t>s/p PCI (2020), s/p TAVR (2021)</a:t>
              </a:r>
            </a:p>
            <a:p>
              <a:pPr marL="285750" indent="-285750">
                <a:buFont typeface="Arial" panose="020B0604020202020204" pitchFamily="34" charset="0"/>
                <a:buChar char="•"/>
              </a:pPr>
              <a:r>
                <a:rPr lang="en-US" sz="1700" dirty="0"/>
                <a:t>Wt. 64 kg</a:t>
              </a:r>
            </a:p>
            <a:p>
              <a:pPr marL="285750" indent="-285750">
                <a:buFont typeface="Arial" panose="020B0604020202020204" pitchFamily="34" charset="0"/>
                <a:buChar char="•"/>
              </a:pPr>
              <a:r>
                <a:rPr lang="en-US" sz="1700" dirty="0"/>
                <a:t>Intermittent fluttering</a:t>
              </a:r>
            </a:p>
            <a:p>
              <a:pPr marL="285750" indent="-285750">
                <a:buFont typeface="Arial" panose="020B0604020202020204" pitchFamily="34" charset="0"/>
                <a:buChar char="•"/>
              </a:pPr>
              <a:r>
                <a:rPr lang="en-US" sz="1700" dirty="0"/>
                <a:t>HR 126 irregular, BP 150/70</a:t>
              </a:r>
            </a:p>
            <a:p>
              <a:pPr marL="285750" indent="-285750">
                <a:buFont typeface="Arial" panose="020B0604020202020204" pitchFamily="34" charset="0"/>
                <a:buChar char="•"/>
              </a:pPr>
              <a:r>
                <a:rPr lang="en-US" sz="1700" dirty="0"/>
                <a:t>ECG atrial fibrillation </a:t>
              </a:r>
            </a:p>
            <a:p>
              <a:pPr marL="285750" indent="-285750">
                <a:buFont typeface="Arial" panose="020B0604020202020204" pitchFamily="34" charset="0"/>
                <a:buChar char="•"/>
              </a:pPr>
              <a:r>
                <a:rPr lang="en-US" sz="1700" dirty="0"/>
                <a:t>Cr 1.3 mg/dL (</a:t>
              </a:r>
              <a:r>
                <a:rPr lang="en-US" sz="1700" dirty="0" err="1"/>
                <a:t>CrCl</a:t>
              </a:r>
              <a:r>
                <a:rPr lang="en-US" sz="1700" dirty="0"/>
                <a:t> 36 ml/min)</a:t>
              </a:r>
            </a:p>
          </p:txBody>
        </p:sp>
        <p:sp>
          <p:nvSpPr>
            <p:cNvPr id="8" name="Rounded Rectangle 7">
              <a:extLst>
                <a:ext uri="{FF2B5EF4-FFF2-40B4-BE49-F238E27FC236}">
                  <a16:creationId xmlns:a16="http://schemas.microsoft.com/office/drawing/2014/main" id="{4C47D9BF-07FF-3973-6722-711AAE7BBCAE}"/>
                </a:ext>
              </a:extLst>
            </p:cNvPr>
            <p:cNvSpPr/>
            <p:nvPr/>
          </p:nvSpPr>
          <p:spPr>
            <a:xfrm>
              <a:off x="6598508" y="1410512"/>
              <a:ext cx="4755292" cy="5016610"/>
            </a:xfrm>
            <a:prstGeom prst="roundRect">
              <a:avLst>
                <a:gd name="adj" fmla="val 536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779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Treating and Preventing Clots: Anticoagulation in Atrial Fibrillation and Venous Thromboembolism</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appropriate diagnostic criteria and challenges faced in screening patients who may be at risk for blood clots due to either AF or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appropriate candidates for oral anticoagulation when AF or VTE is detected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Develop evidence-based, individualized treatment plans for patients with an indication for oral anticoagulation</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D9BE6-8612-4CF2-BD51-EAF931FA5D58}"/>
              </a:ext>
            </a:extLst>
          </p:cNvPr>
          <p:cNvSpPr>
            <a:spLocks noGrp="1"/>
          </p:cNvSpPr>
          <p:nvPr>
            <p:ph idx="1"/>
          </p:nvPr>
        </p:nvSpPr>
        <p:spPr>
          <a:xfrm>
            <a:off x="838200" y="1285336"/>
            <a:ext cx="10515600" cy="4891627"/>
          </a:xfrm>
        </p:spPr>
        <p:txBody>
          <a:bodyPr/>
          <a:lstStyle/>
          <a:p>
            <a:r>
              <a:rPr lang="en-US" dirty="0"/>
              <a:t>This program is supported by Pfizer</a:t>
            </a:r>
          </a:p>
          <a:p>
            <a:r>
              <a:rPr lang="de-DE" b="1" dirty="0"/>
              <a:t>I have research grants from: </a:t>
            </a:r>
            <a:r>
              <a:rPr lang="de-DE" dirty="0"/>
              <a:t>Artivion/CryoLife, Bayer, Bristol-Myers Squibb, CSL Behring, Ferring, U.S. FDA, Humacyte, U.S. NIH</a:t>
            </a:r>
          </a:p>
          <a:p>
            <a:r>
              <a:rPr lang="de-DE" b="1" dirty="0"/>
              <a:t>I receive advisory board/consulting payments from: </a:t>
            </a:r>
            <a:r>
              <a:rPr lang="de-DE" dirty="0"/>
              <a:t>AbbVie, Akros, Artivion/CryoLife, AtriCure, Bayer, Bristol-Myers Squibb, Ferring, GlaxoSmithKline, Janssen, Novostia, Pfizer, Portola, Theravance, Veralox</a:t>
            </a:r>
          </a:p>
          <a:p>
            <a:endParaRPr lang="en-US" dirty="0"/>
          </a:p>
        </p:txBody>
      </p:sp>
      <p:sp>
        <p:nvSpPr>
          <p:cNvPr id="2" name="Title 1">
            <a:extLst>
              <a:ext uri="{FF2B5EF4-FFF2-40B4-BE49-F238E27FC236}">
                <a16:creationId xmlns:a16="http://schemas.microsoft.com/office/drawing/2014/main" id="{FAF21D9E-8CFE-4ACF-AEF8-D49AEDD72A81}"/>
              </a:ext>
            </a:extLst>
          </p:cNvPr>
          <p:cNvSpPr>
            <a:spLocks noGrp="1"/>
          </p:cNvSpPr>
          <p:nvPr>
            <p:ph type="title"/>
          </p:nvPr>
        </p:nvSpPr>
        <p:spPr>
          <a:xfrm>
            <a:off x="838200" y="-1"/>
            <a:ext cx="10515600" cy="1105949"/>
          </a:xfrm>
        </p:spPr>
        <p:txBody>
          <a:bodyPr/>
          <a:lstStyle/>
          <a:p>
            <a:r>
              <a:rPr lang="en-US" dirty="0"/>
              <a:t>Disclosures</a:t>
            </a:r>
          </a:p>
        </p:txBody>
      </p:sp>
    </p:spTree>
    <p:extLst>
      <p:ext uri="{BB962C8B-B14F-4D97-AF65-F5344CB8AC3E}">
        <p14:creationId xmlns:p14="http://schemas.microsoft.com/office/powerpoint/2010/main" val="290501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CAEA1C-3B58-4480-B459-A6B82C29500E}"/>
              </a:ext>
            </a:extLst>
          </p:cNvPr>
          <p:cNvSpPr>
            <a:spLocks noGrp="1"/>
          </p:cNvSpPr>
          <p:nvPr>
            <p:ph idx="1"/>
          </p:nvPr>
        </p:nvSpPr>
        <p:spPr>
          <a:xfrm>
            <a:off x="838200" y="1285336"/>
            <a:ext cx="3063240" cy="4367319"/>
          </a:xfrm>
        </p:spPr>
        <p:txBody>
          <a:bodyPr>
            <a:normAutofit/>
          </a:bodyPr>
          <a:lstStyle/>
          <a:p>
            <a:r>
              <a:rPr lang="en-US" sz="1800" dirty="0"/>
              <a:t>78 </a:t>
            </a:r>
            <a:r>
              <a:rPr lang="en-US" sz="1800" dirty="0" err="1"/>
              <a:t>y.o</a:t>
            </a:r>
            <a:r>
              <a:rPr lang="en-US" sz="1800" dirty="0"/>
              <a:t>. woman</a:t>
            </a:r>
          </a:p>
          <a:p>
            <a:r>
              <a:rPr lang="en-US" sz="1800" dirty="0"/>
              <a:t>HTN, </a:t>
            </a:r>
            <a:r>
              <a:rPr lang="en-US" sz="1800" dirty="0" err="1"/>
              <a:t>HFpEF</a:t>
            </a:r>
            <a:r>
              <a:rPr lang="en-US" sz="1800" dirty="0"/>
              <a:t>, CAD, Aortic Stenosis</a:t>
            </a:r>
          </a:p>
          <a:p>
            <a:r>
              <a:rPr lang="en-US" sz="1800" dirty="0"/>
              <a:t>s/p PCI (2020), s/p TAVR (2022)</a:t>
            </a:r>
          </a:p>
          <a:p>
            <a:r>
              <a:rPr lang="en-US" sz="1800" dirty="0"/>
              <a:t>Wt. 64 kg</a:t>
            </a:r>
          </a:p>
          <a:p>
            <a:r>
              <a:rPr lang="en-US" sz="1800" dirty="0"/>
              <a:t>Fluttering in chest intermittently for 6 weeks</a:t>
            </a:r>
          </a:p>
          <a:p>
            <a:r>
              <a:rPr lang="en-US" sz="1800" dirty="0"/>
              <a:t>HR 126 irregular, BP 150/70</a:t>
            </a:r>
          </a:p>
          <a:p>
            <a:r>
              <a:rPr lang="en-US" sz="1800" dirty="0"/>
              <a:t>ECG atrial fibrillation </a:t>
            </a:r>
          </a:p>
          <a:p>
            <a:r>
              <a:rPr lang="en-US" sz="1800" dirty="0"/>
              <a:t>Cr 1.3 mg/dL (</a:t>
            </a:r>
            <a:r>
              <a:rPr lang="en-US" sz="1800" dirty="0" err="1"/>
              <a:t>CrCl</a:t>
            </a:r>
            <a:r>
              <a:rPr lang="en-US" sz="1800" dirty="0"/>
              <a:t> 36 ml/min)</a:t>
            </a:r>
          </a:p>
        </p:txBody>
      </p:sp>
      <p:sp>
        <p:nvSpPr>
          <p:cNvPr id="2" name="Title 1">
            <a:extLst>
              <a:ext uri="{FF2B5EF4-FFF2-40B4-BE49-F238E27FC236}">
                <a16:creationId xmlns:a16="http://schemas.microsoft.com/office/drawing/2014/main" id="{531E0C95-6C6F-462A-86A7-A0E6E868E92E}"/>
              </a:ext>
            </a:extLst>
          </p:cNvPr>
          <p:cNvSpPr>
            <a:spLocks noGrp="1"/>
          </p:cNvSpPr>
          <p:nvPr>
            <p:ph type="title"/>
          </p:nvPr>
        </p:nvSpPr>
        <p:spPr>
          <a:xfrm>
            <a:off x="838200" y="-1"/>
            <a:ext cx="10515600" cy="1105949"/>
          </a:xfrm>
        </p:spPr>
        <p:txBody>
          <a:bodyPr/>
          <a:lstStyle/>
          <a:p>
            <a:r>
              <a:rPr lang="en-US" dirty="0"/>
              <a:t>Case</a:t>
            </a:r>
          </a:p>
        </p:txBody>
      </p:sp>
      <p:sp>
        <p:nvSpPr>
          <p:cNvPr id="8" name="Footer Placeholder 7">
            <a:extLst>
              <a:ext uri="{FF2B5EF4-FFF2-40B4-BE49-F238E27FC236}">
                <a16:creationId xmlns:a16="http://schemas.microsoft.com/office/drawing/2014/main" id="{984F336B-8BF4-C4B1-E1FC-EFAF1450D838}"/>
              </a:ext>
            </a:extLst>
          </p:cNvPr>
          <p:cNvSpPr>
            <a:spLocks noGrp="1"/>
          </p:cNvSpPr>
          <p:nvPr>
            <p:ph type="ftr" sz="quarter" idx="3"/>
          </p:nvPr>
        </p:nvSpPr>
        <p:spPr>
          <a:xfrm>
            <a:off x="838200" y="6356350"/>
            <a:ext cx="10515600" cy="365125"/>
          </a:xfrm>
        </p:spPr>
        <p:txBody>
          <a:bodyPr/>
          <a:lstStyle/>
          <a:p>
            <a:r>
              <a:rPr lang="en-US"/>
              <a:t>BP, blood pressure; CAD, coronary artery disease; ECG, electrocardiogram; HFpEF, heart failure with preserved ejection fraction; HR, heart rate; HTN, hypertension; PCI, percutaneous coronary intervention.</a:t>
            </a:r>
          </a:p>
        </p:txBody>
      </p:sp>
      <p:pic>
        <p:nvPicPr>
          <p:cNvPr id="10" name="Picture 9" descr="A prescription pad with a pen&#10;&#10;Description automatically generated">
            <a:extLst>
              <a:ext uri="{FF2B5EF4-FFF2-40B4-BE49-F238E27FC236}">
                <a16:creationId xmlns:a16="http://schemas.microsoft.com/office/drawing/2014/main" id="{3EA62417-0A92-F129-A98C-122C9A762A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394569">
            <a:off x="7588547" y="728913"/>
            <a:ext cx="4170194" cy="5138928"/>
          </a:xfrm>
          <a:prstGeom prst="rect">
            <a:avLst/>
          </a:prstGeom>
        </p:spPr>
      </p:pic>
      <p:pic>
        <p:nvPicPr>
          <p:cNvPr id="7" name="Picture 6" descr="An old person sitting on a couch&#10;&#10;Description automatically generated">
            <a:extLst>
              <a:ext uri="{FF2B5EF4-FFF2-40B4-BE49-F238E27FC236}">
                <a16:creationId xmlns:a16="http://schemas.microsoft.com/office/drawing/2014/main" id="{75F713B2-B636-2EA9-0A4E-6313F14BEB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422310">
            <a:off x="4178442" y="1247365"/>
            <a:ext cx="3668862" cy="4665477"/>
          </a:xfrm>
          <a:prstGeom prst="roundRect">
            <a:avLst>
              <a:gd name="adj" fmla="val 5179"/>
            </a:avLst>
          </a:prstGeom>
        </p:spPr>
      </p:pic>
    </p:spTree>
    <p:extLst>
      <p:ext uri="{BB962C8B-B14F-4D97-AF65-F5344CB8AC3E}">
        <p14:creationId xmlns:p14="http://schemas.microsoft.com/office/powerpoint/2010/main" val="174171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a:extLst>
              <a:ext uri="{FF2B5EF4-FFF2-40B4-BE49-F238E27FC236}">
                <a16:creationId xmlns:a16="http://schemas.microsoft.com/office/drawing/2014/main" id="{816704FA-B0D9-42DE-8CB4-A0C3CB0A48E0}"/>
              </a:ext>
            </a:extLst>
          </p:cNvPr>
          <p:cNvSpPr>
            <a:spLocks noGrp="1"/>
          </p:cNvSpPr>
          <p:nvPr>
            <p:ph type="title"/>
          </p:nvPr>
        </p:nvSpPr>
        <p:spPr>
          <a:xfrm>
            <a:off x="838200" y="-1"/>
            <a:ext cx="10515600" cy="1286705"/>
          </a:xfrm>
        </p:spPr>
        <p:txBody>
          <a:bodyPr wrap="none">
            <a:normAutofit/>
          </a:bodyPr>
          <a:lstStyle/>
          <a:p>
            <a:r>
              <a:rPr lang="en-GB" dirty="0"/>
              <a:t>Thromboembolic Risk</a:t>
            </a:r>
            <a:br>
              <a:rPr lang="en-GB" dirty="0"/>
            </a:br>
            <a:r>
              <a:rPr lang="en-GB" dirty="0"/>
              <a:t>CHA2DS2-VASc Score</a:t>
            </a:r>
          </a:p>
        </p:txBody>
      </p:sp>
      <p:grpSp>
        <p:nvGrpSpPr>
          <p:cNvPr id="8" name="Group 7">
            <a:extLst>
              <a:ext uri="{FF2B5EF4-FFF2-40B4-BE49-F238E27FC236}">
                <a16:creationId xmlns:a16="http://schemas.microsoft.com/office/drawing/2014/main" id="{44C9FBF1-9CD6-3A5B-3E5A-713442ACEFB0}"/>
              </a:ext>
            </a:extLst>
          </p:cNvPr>
          <p:cNvGrpSpPr/>
          <p:nvPr/>
        </p:nvGrpSpPr>
        <p:grpSpPr>
          <a:xfrm>
            <a:off x="970050" y="1587941"/>
            <a:ext cx="4644736" cy="4457702"/>
            <a:chOff x="893618" y="1504813"/>
            <a:chExt cx="4644736" cy="4457702"/>
          </a:xfrm>
        </p:grpSpPr>
        <p:sp>
          <p:nvSpPr>
            <p:cNvPr id="54276" name="Rectangle 4">
              <a:extLst>
                <a:ext uri="{FF2B5EF4-FFF2-40B4-BE49-F238E27FC236}">
                  <a16:creationId xmlns:a16="http://schemas.microsoft.com/office/drawing/2014/main" id="{3A60B4F6-6C9D-4E2B-A84E-5BE5E27D0975}"/>
                </a:ext>
              </a:extLst>
            </p:cNvPr>
            <p:cNvSpPr>
              <a:spLocks noChangeArrowheads="1"/>
            </p:cNvSpPr>
            <p:nvPr/>
          </p:nvSpPr>
          <p:spPr bwMode="auto">
            <a:xfrm>
              <a:off x="977669" y="1504813"/>
              <a:ext cx="4419600" cy="3347215"/>
            </a:xfrm>
            <a:prstGeom prst="rect">
              <a:avLst/>
            </a:prstGeom>
            <a:noFill/>
            <a:ln w="9525">
              <a:noFill/>
              <a:miter lim="800000"/>
              <a:headEnd/>
              <a:tailEnd/>
            </a:ln>
          </p:spPr>
          <p:txBody>
            <a:bodyPr lIns="89832" tIns="46712" rIns="89832" bIns="46712">
              <a:spAutoFit/>
            </a:bodyPr>
            <a:lstStyle/>
            <a:p>
              <a:pPr algn="ctr" defTabSz="264618">
                <a:lnSpc>
                  <a:spcPct val="105000"/>
                </a:lnSpc>
                <a:buClr>
                  <a:srgbClr val="6B6BCE"/>
                </a:buClr>
                <a:buSzPct val="150000"/>
                <a:tabLst>
                  <a:tab pos="264618" algn="l"/>
                  <a:tab pos="3581001" algn="l"/>
                </a:tabLst>
                <a:defRPr/>
              </a:pPr>
              <a:r>
                <a:rPr lang="en-US" sz="2400" dirty="0">
                  <a:latin typeface="Calibri" panose="020F0502020204030204" pitchFamily="34" charset="0"/>
                  <a:ea typeface="ＭＳ Ｐゴシック" charset="-128"/>
                  <a:cs typeface="Calibri" panose="020F0502020204030204" pitchFamily="34" charset="0"/>
                </a:rPr>
                <a:t>CHF/ LV dysfunction			1</a:t>
              </a:r>
            </a:p>
            <a:p>
              <a:pPr algn="ctr" defTabSz="264618">
                <a:lnSpc>
                  <a:spcPct val="105000"/>
                </a:lnSpc>
                <a:buClr>
                  <a:srgbClr val="6B6BCE"/>
                </a:buClr>
                <a:buSzPct val="150000"/>
                <a:tabLst>
                  <a:tab pos="264618" algn="l"/>
                  <a:tab pos="3581001" algn="l"/>
                </a:tabLst>
                <a:defRPr/>
              </a:pPr>
              <a:r>
                <a:rPr lang="en-US" sz="2400" dirty="0">
                  <a:latin typeface="Calibri" panose="020F0502020204030204" pitchFamily="34" charset="0"/>
                  <a:ea typeface="ＭＳ Ｐゴシック" charset="-128"/>
                  <a:cs typeface="Calibri" panose="020F0502020204030204" pitchFamily="34" charset="0"/>
                </a:rPr>
                <a:t>Hypertension			1</a:t>
              </a:r>
            </a:p>
            <a:p>
              <a:pPr algn="ctr" defTabSz="264618">
                <a:lnSpc>
                  <a:spcPct val="105000"/>
                </a:lnSpc>
                <a:buClr>
                  <a:srgbClr val="6B6BCE"/>
                </a:buClr>
                <a:buSzPct val="150000"/>
                <a:tabLst>
                  <a:tab pos="264618" algn="l"/>
                  <a:tab pos="3581001" algn="l"/>
                </a:tabLst>
                <a:defRPr/>
              </a:pPr>
              <a:r>
                <a:rPr lang="en-US" sz="2400" dirty="0">
                  <a:latin typeface="Calibri" panose="020F0502020204030204" pitchFamily="34" charset="0"/>
                  <a:ea typeface="ＭＳ Ｐゴシック" charset="-128"/>
                  <a:cs typeface="Calibri" panose="020F0502020204030204" pitchFamily="34" charset="0"/>
                </a:rPr>
                <a:t>Age </a:t>
              </a:r>
              <a:r>
                <a:rPr lang="en-US" sz="2400" dirty="0">
                  <a:latin typeface="Calibri" panose="020F0502020204030204" pitchFamily="34" charset="0"/>
                  <a:ea typeface="ＭＳ Ｐゴシック" charset="-128"/>
                  <a:cs typeface="Calibri" panose="020F0502020204030204" pitchFamily="34" charset="0"/>
                  <a:sym typeface="Symbol" pitchFamily="18" charset="2"/>
                </a:rPr>
                <a:t>75			2</a:t>
              </a:r>
            </a:p>
            <a:p>
              <a:pPr algn="ctr" defTabSz="264618">
                <a:lnSpc>
                  <a:spcPct val="105000"/>
                </a:lnSpc>
                <a:buClr>
                  <a:srgbClr val="6B6BCE"/>
                </a:buClr>
                <a:buSzPct val="150000"/>
                <a:tabLst>
                  <a:tab pos="264618" algn="l"/>
                  <a:tab pos="3581001" algn="l"/>
                </a:tabLst>
                <a:defRPr/>
              </a:pPr>
              <a:r>
                <a:rPr lang="en-US" sz="2400" dirty="0">
                  <a:latin typeface="Calibri" panose="020F0502020204030204" pitchFamily="34" charset="0"/>
                  <a:ea typeface="ＭＳ Ｐゴシック" charset="-128"/>
                  <a:cs typeface="Calibri" panose="020F0502020204030204" pitchFamily="34" charset="0"/>
                  <a:sym typeface="Symbol" pitchFamily="18" charset="2"/>
                </a:rPr>
                <a:t>Diabetes mellitus			1</a:t>
              </a:r>
            </a:p>
            <a:p>
              <a:pPr algn="ctr" defTabSz="264618">
                <a:lnSpc>
                  <a:spcPct val="105000"/>
                </a:lnSpc>
                <a:buClr>
                  <a:srgbClr val="6B6BCE"/>
                </a:buClr>
                <a:buSzPct val="150000"/>
                <a:tabLst>
                  <a:tab pos="264618" algn="l"/>
                  <a:tab pos="3581001" algn="l"/>
                </a:tabLst>
                <a:defRPr/>
              </a:pPr>
              <a:r>
                <a:rPr lang="en-US" sz="2400" dirty="0">
                  <a:latin typeface="Calibri" panose="020F0502020204030204" pitchFamily="34" charset="0"/>
                  <a:ea typeface="ＭＳ Ｐゴシック" charset="-128"/>
                  <a:cs typeface="Calibri" panose="020F0502020204030204" pitchFamily="34" charset="0"/>
                  <a:sym typeface="Symbol" pitchFamily="18" charset="2"/>
                </a:rPr>
                <a:t>Stroke/TIA/TE			2</a:t>
              </a:r>
            </a:p>
            <a:p>
              <a:pPr algn="ctr" defTabSz="264618">
                <a:lnSpc>
                  <a:spcPct val="150000"/>
                </a:lnSpc>
                <a:buClr>
                  <a:srgbClr val="6B6BCE"/>
                </a:buClr>
                <a:buSzPct val="150000"/>
                <a:tabLst>
                  <a:tab pos="264618" algn="l"/>
                  <a:tab pos="3581001" algn="l"/>
                </a:tabLst>
                <a:defRPr/>
              </a:pPr>
              <a:r>
                <a:rPr lang="en-US" sz="2400" dirty="0">
                  <a:latin typeface="Calibri" panose="020F0502020204030204" pitchFamily="34" charset="0"/>
                  <a:ea typeface="ＭＳ Ｐゴシック" charset="-128"/>
                  <a:cs typeface="Calibri" panose="020F0502020204030204" pitchFamily="34" charset="0"/>
                  <a:sym typeface="Symbol" pitchFamily="18" charset="2"/>
                </a:rPr>
                <a:t>Vascular disease			1</a:t>
              </a:r>
            </a:p>
            <a:p>
              <a:pPr algn="ctr" defTabSz="264618">
                <a:lnSpc>
                  <a:spcPct val="105000"/>
                </a:lnSpc>
                <a:buClr>
                  <a:srgbClr val="6B6BCE"/>
                </a:buClr>
                <a:buSzPct val="150000"/>
                <a:tabLst>
                  <a:tab pos="264618" algn="l"/>
                  <a:tab pos="3581001" algn="l"/>
                </a:tabLst>
                <a:defRPr/>
              </a:pPr>
              <a:r>
                <a:rPr lang="en-US" sz="2400" dirty="0">
                  <a:latin typeface="Calibri" panose="020F0502020204030204" pitchFamily="34" charset="0"/>
                  <a:ea typeface="ＭＳ Ｐゴシック" charset="-128"/>
                  <a:cs typeface="Calibri" panose="020F0502020204030204" pitchFamily="34" charset="0"/>
                  <a:sym typeface="Symbol" pitchFamily="18" charset="2"/>
                </a:rPr>
                <a:t>Age 65-74			1</a:t>
              </a:r>
            </a:p>
            <a:p>
              <a:pPr algn="ctr" defTabSz="264618">
                <a:lnSpc>
                  <a:spcPct val="105000"/>
                </a:lnSpc>
                <a:buClr>
                  <a:srgbClr val="6B6BCE"/>
                </a:buClr>
                <a:buSzPct val="150000"/>
                <a:tabLst>
                  <a:tab pos="264618" algn="l"/>
                  <a:tab pos="3581001" algn="l"/>
                </a:tabLst>
                <a:defRPr/>
              </a:pPr>
              <a:r>
                <a:rPr lang="en-US" sz="2400" dirty="0">
                  <a:latin typeface="Calibri" panose="020F0502020204030204" pitchFamily="34" charset="0"/>
                  <a:ea typeface="ＭＳ Ｐゴシック" charset="-128"/>
                  <a:cs typeface="Calibri" panose="020F0502020204030204" pitchFamily="34" charset="0"/>
                  <a:sym typeface="Symbol" pitchFamily="18" charset="2"/>
                </a:rPr>
                <a:t>Female sex			1</a:t>
              </a:r>
            </a:p>
          </p:txBody>
        </p:sp>
        <p:sp>
          <p:nvSpPr>
            <p:cNvPr id="257082" name="Text Box 93">
              <a:extLst>
                <a:ext uri="{FF2B5EF4-FFF2-40B4-BE49-F238E27FC236}">
                  <a16:creationId xmlns:a16="http://schemas.microsoft.com/office/drawing/2014/main" id="{9C4AB3DE-DA43-42F7-BC33-E1CEBA9F40E2}"/>
                </a:ext>
              </a:extLst>
            </p:cNvPr>
            <p:cNvSpPr txBox="1">
              <a:spLocks noChangeArrowheads="1"/>
            </p:cNvSpPr>
            <p:nvPr/>
          </p:nvSpPr>
          <p:spPr bwMode="invGray">
            <a:xfrm>
              <a:off x="3704080" y="4871751"/>
              <a:ext cx="1625600" cy="369888"/>
            </a:xfrm>
            <a:prstGeom prst="rect">
              <a:avLst/>
            </a:prstGeom>
            <a:noFill/>
            <a:ln>
              <a:noFill/>
            </a:ln>
            <a:effectLst>
              <a:prstShdw prst="shdw17" dist="17961" dir="2700000">
                <a:srgbClr val="9999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type="none" w="med" len="lg"/>
                  <a:tailEnd type="none" w="med" len="lg"/>
                </a14:hiddenLine>
              </a:ext>
            </a:extLst>
          </p:spPr>
          <p:txBody>
            <a:bodyPr wrap="none" lIns="0" tIns="0" rIns="0" bIns="0" anchor="b">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dirty="0"/>
                <a:t>Score 0 – 9</a:t>
              </a:r>
            </a:p>
          </p:txBody>
        </p:sp>
        <p:sp>
          <p:nvSpPr>
            <p:cNvPr id="257083" name="Text Box 248">
              <a:extLst>
                <a:ext uri="{FF2B5EF4-FFF2-40B4-BE49-F238E27FC236}">
                  <a16:creationId xmlns:a16="http://schemas.microsoft.com/office/drawing/2014/main" id="{C804E60A-893D-44B0-B11D-7E8010E8CABB}"/>
                </a:ext>
              </a:extLst>
            </p:cNvPr>
            <p:cNvSpPr txBox="1">
              <a:spLocks noChangeArrowheads="1"/>
            </p:cNvSpPr>
            <p:nvPr/>
          </p:nvSpPr>
          <p:spPr bwMode="invGray">
            <a:xfrm>
              <a:off x="977669" y="5392602"/>
              <a:ext cx="4352011" cy="569913"/>
            </a:xfrm>
            <a:prstGeom prst="rect">
              <a:avLst/>
            </a:prstGeom>
            <a:noFill/>
            <a:ln>
              <a:noFill/>
            </a:ln>
            <a:effectLst>
              <a:prstShdw prst="shdw17" dist="17961" dir="2700000">
                <a:srgbClr val="999900"/>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00FFFF"/>
                  </a:solidFill>
                  <a:miter lim="800000"/>
                  <a:headEnd type="none" w="med" len="lg"/>
                  <a:tailEnd type="none" w="med" len="lg"/>
                </a14:hiddenLine>
              </a:ext>
            </a:extLst>
          </p:spPr>
          <p:txBody>
            <a:bodyPr wrap="square" lIns="0" tIns="0" rIns="0" bIns="0" anchor="b">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r"/>
              <a:r>
                <a:rPr lang="en-GB" altLang="en-US" sz="1400" dirty="0"/>
                <a:t>Validated in 1084 NVAF patients not on OAC with known TE status at 1 year in Euro Heart Survey</a:t>
              </a:r>
            </a:p>
            <a:p>
              <a:pPr algn="r"/>
              <a:endParaRPr lang="en-GB" altLang="en-US" sz="800" dirty="0"/>
            </a:p>
          </p:txBody>
        </p:sp>
        <p:cxnSp>
          <p:nvCxnSpPr>
            <p:cNvPr id="257086" name="Straight Connector 3">
              <a:extLst>
                <a:ext uri="{FF2B5EF4-FFF2-40B4-BE49-F238E27FC236}">
                  <a16:creationId xmlns:a16="http://schemas.microsoft.com/office/drawing/2014/main" id="{7A4D8845-C808-48EC-BF9C-36BE2793E420}"/>
                </a:ext>
              </a:extLst>
            </p:cNvPr>
            <p:cNvCxnSpPr>
              <a:cxnSpLocks noChangeShapeType="1"/>
            </p:cNvCxnSpPr>
            <p:nvPr/>
          </p:nvCxnSpPr>
          <p:spPr bwMode="auto">
            <a:xfrm>
              <a:off x="893618" y="3533750"/>
              <a:ext cx="4644736" cy="0"/>
            </a:xfrm>
            <a:prstGeom prst="line">
              <a:avLst/>
            </a:prstGeom>
            <a:noFill/>
            <a:ln w="28575" algn="ctr">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cxnSp>
      </p:grpSp>
      <p:sp>
        <p:nvSpPr>
          <p:cNvPr id="3" name="TextBox 2">
            <a:extLst>
              <a:ext uri="{FF2B5EF4-FFF2-40B4-BE49-F238E27FC236}">
                <a16:creationId xmlns:a16="http://schemas.microsoft.com/office/drawing/2014/main" id="{6553504B-7366-49C1-9ED1-B7DE9C015666}"/>
              </a:ext>
            </a:extLst>
          </p:cNvPr>
          <p:cNvSpPr txBox="1"/>
          <p:nvPr/>
        </p:nvSpPr>
        <p:spPr>
          <a:xfrm>
            <a:off x="7180020" y="4813769"/>
            <a:ext cx="3200235"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~20% risk of stroke/year</a:t>
            </a:r>
          </a:p>
        </p:txBody>
      </p:sp>
      <p:sp>
        <p:nvSpPr>
          <p:cNvPr id="9" name="Footer Placeholder 8">
            <a:extLst>
              <a:ext uri="{FF2B5EF4-FFF2-40B4-BE49-F238E27FC236}">
                <a16:creationId xmlns:a16="http://schemas.microsoft.com/office/drawing/2014/main" id="{5F891D03-22F4-D211-C37B-F653900748EA}"/>
              </a:ext>
            </a:extLst>
          </p:cNvPr>
          <p:cNvSpPr>
            <a:spLocks noGrp="1"/>
          </p:cNvSpPr>
          <p:nvPr>
            <p:ph type="ftr" sz="quarter" idx="3"/>
          </p:nvPr>
        </p:nvSpPr>
        <p:spPr/>
        <p:txBody>
          <a:bodyPr/>
          <a:lstStyle/>
          <a:p>
            <a:r>
              <a:rPr lang="en-US" dirty="0"/>
              <a:t>Lip GYH et al. </a:t>
            </a:r>
            <a:r>
              <a:rPr lang="en-US" i="1" dirty="0"/>
              <a:t>Chest</a:t>
            </a:r>
            <a:r>
              <a:rPr lang="en-US" dirty="0"/>
              <a:t>. 2010;137:263–272; Olesen JB et al. </a:t>
            </a:r>
            <a:r>
              <a:rPr lang="en-US" i="1" dirty="0"/>
              <a:t>BMJ</a:t>
            </a:r>
            <a:r>
              <a:rPr lang="en-US" dirty="0"/>
              <a:t>. 2011;342:124</a:t>
            </a:r>
          </a:p>
        </p:txBody>
      </p:sp>
      <p:grpSp>
        <p:nvGrpSpPr>
          <p:cNvPr id="6" name="Group 5">
            <a:extLst>
              <a:ext uri="{FF2B5EF4-FFF2-40B4-BE49-F238E27FC236}">
                <a16:creationId xmlns:a16="http://schemas.microsoft.com/office/drawing/2014/main" id="{5DDC427C-FDF4-6BE9-6047-7EF1DEAF5E49}"/>
              </a:ext>
            </a:extLst>
          </p:cNvPr>
          <p:cNvGrpSpPr/>
          <p:nvPr/>
        </p:nvGrpSpPr>
        <p:grpSpPr>
          <a:xfrm>
            <a:off x="6469846" y="1670083"/>
            <a:ext cx="4516602" cy="3893589"/>
            <a:chOff x="6469846" y="1582132"/>
            <a:chExt cx="4516602" cy="3893589"/>
          </a:xfrm>
        </p:grpSpPr>
        <p:sp>
          <p:nvSpPr>
            <p:cNvPr id="2" name="TextBox 1">
              <a:extLst>
                <a:ext uri="{FF2B5EF4-FFF2-40B4-BE49-F238E27FC236}">
                  <a16:creationId xmlns:a16="http://schemas.microsoft.com/office/drawing/2014/main" id="{412A5963-223F-47F5-B076-BA99FBD8D1ED}"/>
                </a:ext>
              </a:extLst>
            </p:cNvPr>
            <p:cNvSpPr txBox="1"/>
            <p:nvPr/>
          </p:nvSpPr>
          <p:spPr>
            <a:xfrm>
              <a:off x="7180021" y="1763671"/>
              <a:ext cx="3110147" cy="3046988"/>
            </a:xfrm>
            <a:prstGeom prst="rect">
              <a:avLst/>
            </a:prstGeom>
            <a:noFill/>
          </p:spPr>
          <p:txBody>
            <a:bodyPr wrap="none" rtlCol="0">
              <a:spAutoFit/>
            </a:bodyPr>
            <a:lstStyle/>
            <a:p>
              <a:r>
                <a:rPr lang="en-US" sz="2400" b="1" dirty="0">
                  <a:latin typeface="Calibri" panose="020F0502020204030204" pitchFamily="34" charset="0"/>
                  <a:cs typeface="Calibri" panose="020F0502020204030204" pitchFamily="34" charset="0"/>
                </a:rPr>
                <a:t>Case</a:t>
              </a:r>
            </a:p>
            <a:p>
              <a:r>
                <a:rPr lang="en-US" sz="2400" dirty="0">
                  <a:latin typeface="Calibri" panose="020F0502020204030204" pitchFamily="34" charset="0"/>
                  <a:cs typeface="Calibri" panose="020F0502020204030204" pitchFamily="34" charset="0"/>
                </a:rPr>
                <a:t>CHF/LV dysfunction	1</a:t>
              </a:r>
            </a:p>
            <a:p>
              <a:r>
                <a:rPr lang="en-US" sz="2400" dirty="0">
                  <a:latin typeface="Calibri" panose="020F0502020204030204" pitchFamily="34" charset="0"/>
                  <a:cs typeface="Calibri" panose="020F0502020204030204" pitchFamily="34" charset="0"/>
                </a:rPr>
                <a:t>Hypertension 		1</a:t>
              </a:r>
            </a:p>
            <a:p>
              <a:r>
                <a:rPr lang="en-US" sz="2400" dirty="0">
                  <a:latin typeface="Calibri" panose="020F0502020204030204" pitchFamily="34" charset="0"/>
                  <a:cs typeface="Calibri" panose="020F0502020204030204" pitchFamily="34" charset="0"/>
                </a:rPr>
                <a:t>Age </a:t>
              </a:r>
              <a:r>
                <a:rPr lang="en-US" sz="2400" dirty="0">
                  <a:latin typeface="Calibri" panose="020F0502020204030204" pitchFamily="34" charset="0"/>
                  <a:ea typeface="ＭＳ Ｐゴシック" charset="-128"/>
                  <a:cs typeface="Calibri" panose="020F0502020204030204" pitchFamily="34" charset="0"/>
                  <a:sym typeface="Symbol" pitchFamily="18" charset="2"/>
                </a:rPr>
                <a:t>75		2</a:t>
              </a:r>
            </a:p>
            <a:p>
              <a:r>
                <a:rPr lang="en-US" sz="2400" dirty="0">
                  <a:latin typeface="Calibri" panose="020F0502020204030204" pitchFamily="34" charset="0"/>
                  <a:ea typeface="ＭＳ Ｐゴシック" charset="-128"/>
                  <a:cs typeface="Calibri" panose="020F0502020204030204" pitchFamily="34" charset="0"/>
                  <a:sym typeface="Symbol" pitchFamily="18" charset="2"/>
                </a:rPr>
                <a:t>Vascular disease	1</a:t>
              </a:r>
            </a:p>
            <a:p>
              <a:r>
                <a:rPr lang="en-US" sz="2400" dirty="0">
                  <a:latin typeface="Calibri" panose="020F0502020204030204" pitchFamily="34" charset="0"/>
                  <a:ea typeface="ＭＳ Ｐゴシック" charset="-128"/>
                  <a:cs typeface="Calibri" panose="020F0502020204030204" pitchFamily="34" charset="0"/>
                  <a:sym typeface="Symbol" pitchFamily="18" charset="2"/>
                </a:rPr>
                <a:t>Female sex		1</a:t>
              </a:r>
            </a:p>
            <a:p>
              <a:endParaRPr lang="en-US" sz="2400" dirty="0">
                <a:latin typeface="Calibri" panose="020F0502020204030204" pitchFamily="34" charset="0"/>
                <a:ea typeface="ＭＳ Ｐゴシック" charset="-128"/>
                <a:cs typeface="Calibri" panose="020F0502020204030204" pitchFamily="34" charset="0"/>
                <a:sym typeface="Symbol" pitchFamily="18" charset="2"/>
              </a:endParaRPr>
            </a:p>
            <a:p>
              <a:r>
                <a:rPr lang="en-US" sz="2400" dirty="0">
                  <a:latin typeface="Calibri" panose="020F0502020204030204" pitchFamily="34" charset="0"/>
                  <a:ea typeface="ＭＳ Ｐゴシック" charset="-128"/>
                  <a:cs typeface="Calibri" panose="020F0502020204030204" pitchFamily="34" charset="0"/>
                  <a:sym typeface="Symbol" pitchFamily="18" charset="2"/>
                </a:rPr>
                <a:t>Total			6</a:t>
              </a:r>
              <a:endParaRPr lang="en-US" sz="2400" dirty="0">
                <a:latin typeface="Calibri" panose="020F0502020204030204" pitchFamily="34" charset="0"/>
                <a:cs typeface="Calibri" panose="020F0502020204030204" pitchFamily="34" charset="0"/>
              </a:endParaRPr>
            </a:p>
          </p:txBody>
        </p:sp>
        <p:cxnSp>
          <p:nvCxnSpPr>
            <p:cNvPr id="11" name="Straight Connector 3">
              <a:extLst>
                <a:ext uri="{FF2B5EF4-FFF2-40B4-BE49-F238E27FC236}">
                  <a16:creationId xmlns:a16="http://schemas.microsoft.com/office/drawing/2014/main" id="{CBA48754-1659-453C-B093-2912FBA9912D}"/>
                </a:ext>
              </a:extLst>
            </p:cNvPr>
            <p:cNvCxnSpPr>
              <a:cxnSpLocks noChangeShapeType="1"/>
            </p:cNvCxnSpPr>
            <p:nvPr/>
          </p:nvCxnSpPr>
          <p:spPr bwMode="auto">
            <a:xfrm>
              <a:off x="6721994" y="4173362"/>
              <a:ext cx="3962400" cy="0"/>
            </a:xfrm>
            <a:prstGeom prst="line">
              <a:avLst/>
            </a:prstGeom>
            <a:noFill/>
            <a:ln w="28575" algn="ctr">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cxnSp>
        <p:sp>
          <p:nvSpPr>
            <p:cNvPr id="5" name="Rounded Rectangle 4">
              <a:extLst>
                <a:ext uri="{FF2B5EF4-FFF2-40B4-BE49-F238E27FC236}">
                  <a16:creationId xmlns:a16="http://schemas.microsoft.com/office/drawing/2014/main" id="{745AD2A1-2857-B6D6-A852-3536FDECEFFB}"/>
                </a:ext>
              </a:extLst>
            </p:cNvPr>
            <p:cNvSpPr/>
            <p:nvPr/>
          </p:nvSpPr>
          <p:spPr>
            <a:xfrm>
              <a:off x="6469846" y="1582132"/>
              <a:ext cx="4516602" cy="3893589"/>
            </a:xfrm>
            <a:prstGeom prst="roundRect">
              <a:avLst>
                <a:gd name="adj" fmla="val 536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0286170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B706099-7A4B-3833-3071-0111F2CDB95D}"/>
              </a:ext>
            </a:extLst>
          </p:cNvPr>
          <p:cNvSpPr>
            <a:spLocks noGrp="1"/>
          </p:cNvSpPr>
          <p:nvPr>
            <p:ph idx="1"/>
          </p:nvPr>
        </p:nvSpPr>
        <p:spPr>
          <a:xfrm>
            <a:off x="838200" y="1285875"/>
            <a:ext cx="10515600" cy="1214257"/>
          </a:xfrm>
        </p:spPr>
        <p:txBody>
          <a:bodyPr/>
          <a:lstStyle/>
          <a:p>
            <a:r>
              <a:rPr lang="en-US" dirty="0"/>
              <a:t>Aspirin</a:t>
            </a:r>
          </a:p>
          <a:p>
            <a:r>
              <a:rPr lang="en-US" dirty="0"/>
              <a:t>Warfarin (INR 2-3)</a:t>
            </a:r>
          </a:p>
        </p:txBody>
      </p:sp>
      <p:sp>
        <p:nvSpPr>
          <p:cNvPr id="2" name="Title 1">
            <a:extLst>
              <a:ext uri="{FF2B5EF4-FFF2-40B4-BE49-F238E27FC236}">
                <a16:creationId xmlns:a16="http://schemas.microsoft.com/office/drawing/2014/main" id="{1FC6D19E-0914-4E8F-97F1-C87F100EA19E}"/>
              </a:ext>
            </a:extLst>
          </p:cNvPr>
          <p:cNvSpPr>
            <a:spLocks noGrp="1"/>
          </p:cNvSpPr>
          <p:nvPr>
            <p:ph type="title"/>
          </p:nvPr>
        </p:nvSpPr>
        <p:spPr>
          <a:xfrm>
            <a:off x="838200" y="-1"/>
            <a:ext cx="10515600" cy="1105949"/>
          </a:xfrm>
        </p:spPr>
        <p:txBody>
          <a:bodyPr/>
          <a:lstStyle/>
          <a:p>
            <a:r>
              <a:rPr lang="en-US" dirty="0"/>
              <a:t>Thromboembolism Prophylaxis</a:t>
            </a:r>
          </a:p>
        </p:txBody>
      </p:sp>
      <p:graphicFrame>
        <p:nvGraphicFramePr>
          <p:cNvPr id="15" name="Table 14">
            <a:extLst>
              <a:ext uri="{FF2B5EF4-FFF2-40B4-BE49-F238E27FC236}">
                <a16:creationId xmlns:a16="http://schemas.microsoft.com/office/drawing/2014/main" id="{FAA88DF5-D6B1-4FF1-F3DD-5A23F46FF21E}"/>
              </a:ext>
            </a:extLst>
          </p:cNvPr>
          <p:cNvGraphicFramePr>
            <a:graphicFrameLocks noGrp="1"/>
          </p:cNvGraphicFramePr>
          <p:nvPr>
            <p:extLst>
              <p:ext uri="{D42A27DB-BD31-4B8C-83A1-F6EECF244321}">
                <p14:modId xmlns:p14="http://schemas.microsoft.com/office/powerpoint/2010/main" val="3404642557"/>
              </p:ext>
            </p:extLst>
          </p:nvPr>
        </p:nvGraphicFramePr>
        <p:xfrm>
          <a:off x="838201" y="2639937"/>
          <a:ext cx="6358247" cy="3440018"/>
        </p:xfrm>
        <a:graphic>
          <a:graphicData uri="http://schemas.openxmlformats.org/drawingml/2006/table">
            <a:tbl>
              <a:tblPr firstRow="1" bandRow="1">
                <a:tableStyleId>{5C22544A-7EE6-4342-B048-85BDC9FD1C3A}</a:tableStyleId>
              </a:tblPr>
              <a:tblGrid>
                <a:gridCol w="1515785">
                  <a:extLst>
                    <a:ext uri="{9D8B030D-6E8A-4147-A177-3AD203B41FA5}">
                      <a16:colId xmlns:a16="http://schemas.microsoft.com/office/drawing/2014/main" val="534599503"/>
                    </a:ext>
                  </a:extLst>
                </a:gridCol>
                <a:gridCol w="1406722">
                  <a:extLst>
                    <a:ext uri="{9D8B030D-6E8A-4147-A177-3AD203B41FA5}">
                      <a16:colId xmlns:a16="http://schemas.microsoft.com/office/drawing/2014/main" val="4254007042"/>
                    </a:ext>
                  </a:extLst>
                </a:gridCol>
                <a:gridCol w="3435740">
                  <a:extLst>
                    <a:ext uri="{9D8B030D-6E8A-4147-A177-3AD203B41FA5}">
                      <a16:colId xmlns:a16="http://schemas.microsoft.com/office/drawing/2014/main" val="4044145991"/>
                    </a:ext>
                  </a:extLst>
                </a:gridCol>
              </a:tblGrid>
              <a:tr h="470739">
                <a:tc>
                  <a:txBody>
                    <a:bodyPr/>
                    <a:lstStyle/>
                    <a:p>
                      <a:r>
                        <a:rPr lang="en-US" sz="2000" b="1" u="none" dirty="0">
                          <a:latin typeface="Calibri" panose="020F0502020204030204" pitchFamily="34" charset="0"/>
                          <a:cs typeface="Calibri" panose="020F0502020204030204" pitchFamily="34" charset="0"/>
                        </a:rPr>
                        <a:t>DOACs</a:t>
                      </a:r>
                      <a:endParaRPr lang="en-US" sz="2000" u="none" dirty="0">
                        <a:latin typeface="Calibri" panose="020F0502020204030204" pitchFamily="34" charset="0"/>
                        <a:cs typeface="Calibri" panose="020F0502020204030204" pitchFamily="34" charset="0"/>
                      </a:endParaRPr>
                    </a:p>
                  </a:txBody>
                  <a:tcPr/>
                </a:tc>
                <a:tc>
                  <a:txBody>
                    <a:bodyPr/>
                    <a:lstStyle/>
                    <a:p>
                      <a:endParaRPr lang="en-US" sz="2000" u="none" dirty="0">
                        <a:latin typeface="Calibri" panose="020F0502020204030204" pitchFamily="34" charset="0"/>
                        <a:cs typeface="Calibri" panose="020F0502020204030204" pitchFamily="34" charset="0"/>
                      </a:endParaRPr>
                    </a:p>
                  </a:txBody>
                  <a:tcPr/>
                </a:tc>
                <a:tc>
                  <a:txBody>
                    <a:bodyPr/>
                    <a:lstStyle/>
                    <a:p>
                      <a:endParaRPr lang="en-US" sz="2000" u="non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73638758"/>
                  </a:ext>
                </a:extLst>
              </a:tr>
              <a:tr h="1194954">
                <a:tc>
                  <a:txBody>
                    <a:bodyPr/>
                    <a:lstStyle/>
                    <a:p>
                      <a:r>
                        <a:rPr lang="en-US" sz="2000" dirty="0">
                          <a:latin typeface="Calibri" panose="020F0502020204030204" pitchFamily="34" charset="0"/>
                          <a:cs typeface="Calibri" panose="020F0502020204030204" pitchFamily="34" charset="0"/>
                        </a:rPr>
                        <a:t>Apixaban</a:t>
                      </a:r>
                    </a:p>
                  </a:txBody>
                  <a:tcPr/>
                </a:tc>
                <a:tc>
                  <a:txBody>
                    <a:bodyPr/>
                    <a:lstStyle/>
                    <a:p>
                      <a:r>
                        <a:rPr lang="en-US" sz="2000" dirty="0">
                          <a:latin typeface="Calibri" panose="020F0502020204030204" pitchFamily="34" charset="0"/>
                          <a:cs typeface="Calibri" panose="020F0502020204030204" pitchFamily="34" charset="0"/>
                        </a:rPr>
                        <a:t>5 mg BID</a:t>
                      </a:r>
                    </a:p>
                  </a:txBody>
                  <a:tcPr/>
                </a:tc>
                <a:tc>
                  <a:txBody>
                    <a:bodyPr/>
                    <a:lstStyle/>
                    <a:p>
                      <a:pPr marL="0" indent="0">
                        <a:buNone/>
                        <a:tabLst>
                          <a:tab pos="3205163" algn="ctr"/>
                          <a:tab pos="7373938" algn="ctr"/>
                        </a:tabLst>
                      </a:pPr>
                      <a:r>
                        <a:rPr lang="en-US" sz="2000" dirty="0">
                          <a:latin typeface="Calibri" panose="020F0502020204030204" pitchFamily="34" charset="0"/>
                          <a:cs typeface="Calibri" panose="020F0502020204030204" pitchFamily="34" charset="0"/>
                        </a:rPr>
                        <a:t>2/3 of age greater than 80 yrs., wt. less than 60 kg, Cr greater than 1.5 ml/dl</a:t>
                      </a:r>
                    </a:p>
                  </a:txBody>
                  <a:tcPr/>
                </a:tc>
                <a:extLst>
                  <a:ext uri="{0D108BD9-81ED-4DB2-BD59-A6C34878D82A}">
                    <a16:rowId xmlns:a16="http://schemas.microsoft.com/office/drawing/2014/main" val="1465897249"/>
                  </a:ext>
                </a:extLst>
              </a:tr>
              <a:tr h="470739">
                <a:tc>
                  <a:txBody>
                    <a:bodyPr/>
                    <a:lstStyle/>
                    <a:p>
                      <a:r>
                        <a:rPr lang="en-US" sz="2000" dirty="0">
                          <a:latin typeface="Calibri" panose="020F0502020204030204" pitchFamily="34" charset="0"/>
                          <a:cs typeface="Calibri" panose="020F0502020204030204" pitchFamily="34" charset="0"/>
                        </a:rPr>
                        <a:t>Dabigatran</a:t>
                      </a:r>
                    </a:p>
                  </a:txBody>
                  <a:tcPr/>
                </a:tc>
                <a:tc>
                  <a:txBody>
                    <a:bodyPr/>
                    <a:lstStyle/>
                    <a:p>
                      <a:r>
                        <a:rPr lang="en-US" sz="2000" dirty="0">
                          <a:latin typeface="Calibri" panose="020F0502020204030204" pitchFamily="34" charset="0"/>
                          <a:cs typeface="Calibri" panose="020F0502020204030204" pitchFamily="34" charset="0"/>
                        </a:rPr>
                        <a:t>150 mg BID</a:t>
                      </a:r>
                    </a:p>
                  </a:txBody>
                  <a:tcPr/>
                </a:tc>
                <a:tc>
                  <a:txBody>
                    <a:bodyPr/>
                    <a:lstStyle/>
                    <a:p>
                      <a:r>
                        <a:rPr lang="en-US" sz="2000" dirty="0">
                          <a:latin typeface="Calibri" panose="020F0502020204030204" pitchFamily="34" charset="0"/>
                          <a:cs typeface="Calibri" panose="020F0502020204030204" pitchFamily="34" charset="0"/>
                        </a:rPr>
                        <a:t>None</a:t>
                      </a:r>
                    </a:p>
                  </a:txBody>
                  <a:tcPr/>
                </a:tc>
                <a:extLst>
                  <a:ext uri="{0D108BD9-81ED-4DB2-BD59-A6C34878D82A}">
                    <a16:rowId xmlns:a16="http://schemas.microsoft.com/office/drawing/2014/main" val="3938030878"/>
                  </a:ext>
                </a:extLst>
              </a:tr>
              <a:tr h="832847">
                <a:tc>
                  <a:txBody>
                    <a:bodyPr/>
                    <a:lstStyle/>
                    <a:p>
                      <a:r>
                        <a:rPr lang="en-US" sz="2000" dirty="0" err="1">
                          <a:latin typeface="Calibri" panose="020F0502020204030204" pitchFamily="34" charset="0"/>
                          <a:cs typeface="Calibri" panose="020F0502020204030204" pitchFamily="34" charset="0"/>
                        </a:rPr>
                        <a:t>Edoxaban</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a:latin typeface="Calibri" panose="020F0502020204030204" pitchFamily="34" charset="0"/>
                          <a:cs typeface="Calibri" panose="020F0502020204030204" pitchFamily="34" charset="0"/>
                        </a:rPr>
                        <a:t>30 mg QD*</a:t>
                      </a:r>
                    </a:p>
                  </a:txBody>
                  <a:tcPr/>
                </a:tc>
                <a:tc>
                  <a:txBody>
                    <a:bodyPr/>
                    <a:lstStyle/>
                    <a:p>
                      <a:r>
                        <a:rPr lang="en-US" altLang="en-US" sz="2000" dirty="0" err="1">
                          <a:latin typeface="Calibri" panose="020F0502020204030204" pitchFamily="34" charset="0"/>
                          <a:cs typeface="Calibri" panose="020F0502020204030204" pitchFamily="34" charset="0"/>
                        </a:rPr>
                        <a:t>CrCl</a:t>
                      </a:r>
                      <a:r>
                        <a:rPr lang="en-US" altLang="en-US" sz="2000" dirty="0">
                          <a:latin typeface="Calibri" panose="020F0502020204030204" pitchFamily="34" charset="0"/>
                          <a:cs typeface="Calibri" panose="020F0502020204030204" pitchFamily="34" charset="0"/>
                        </a:rPr>
                        <a:t> 30-50 ml/min or wt. less than 60 kg</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07518118"/>
                  </a:ext>
                </a:extLst>
              </a:tr>
              <a:tr h="470739">
                <a:tc>
                  <a:txBody>
                    <a:bodyPr/>
                    <a:lstStyle/>
                    <a:p>
                      <a:r>
                        <a:rPr lang="en-US" sz="2000" dirty="0">
                          <a:latin typeface="Calibri" panose="020F0502020204030204" pitchFamily="34" charset="0"/>
                          <a:cs typeface="Calibri" panose="020F0502020204030204" pitchFamily="34" charset="0"/>
                        </a:rPr>
                        <a:t>Rivaroxaban</a:t>
                      </a:r>
                    </a:p>
                  </a:txBody>
                  <a:tcPr/>
                </a:tc>
                <a:tc>
                  <a:txBody>
                    <a:bodyPr/>
                    <a:lstStyle/>
                    <a:p>
                      <a:r>
                        <a:rPr lang="en-US" sz="2000" dirty="0">
                          <a:latin typeface="Calibri" panose="020F0502020204030204" pitchFamily="34" charset="0"/>
                          <a:cs typeface="Calibri" panose="020F0502020204030204" pitchFamily="34" charset="0"/>
                        </a:rPr>
                        <a:t>15 mg QD*</a:t>
                      </a:r>
                    </a:p>
                  </a:txBody>
                  <a:tcPr/>
                </a:tc>
                <a:tc>
                  <a:txBody>
                    <a:bodyPr/>
                    <a:lstStyle/>
                    <a:p>
                      <a:r>
                        <a:rPr lang="en-US" sz="2000" dirty="0" err="1">
                          <a:latin typeface="Calibri" panose="020F0502020204030204" pitchFamily="34" charset="0"/>
                          <a:cs typeface="Calibri" panose="020F0502020204030204" pitchFamily="34" charset="0"/>
                        </a:rPr>
                        <a:t>CrCl</a:t>
                      </a:r>
                      <a:r>
                        <a:rPr lang="en-US" sz="2000" dirty="0">
                          <a:latin typeface="Calibri" panose="020F0502020204030204" pitchFamily="34" charset="0"/>
                          <a:cs typeface="Calibri" panose="020F0502020204030204" pitchFamily="34" charset="0"/>
                        </a:rPr>
                        <a:t> 30-50 ml/min</a:t>
                      </a:r>
                    </a:p>
                  </a:txBody>
                  <a:tcPr/>
                </a:tc>
                <a:extLst>
                  <a:ext uri="{0D108BD9-81ED-4DB2-BD59-A6C34878D82A}">
                    <a16:rowId xmlns:a16="http://schemas.microsoft.com/office/drawing/2014/main" val="545052143"/>
                  </a:ext>
                </a:extLst>
              </a:tr>
            </a:tbl>
          </a:graphicData>
        </a:graphic>
      </p:graphicFrame>
      <p:sp>
        <p:nvSpPr>
          <p:cNvPr id="16" name="TextBox 15">
            <a:extLst>
              <a:ext uri="{FF2B5EF4-FFF2-40B4-BE49-F238E27FC236}">
                <a16:creationId xmlns:a16="http://schemas.microsoft.com/office/drawing/2014/main" id="{C8920AFB-C70B-8C05-E2E3-6CD36CB215E9}"/>
              </a:ext>
            </a:extLst>
          </p:cNvPr>
          <p:cNvSpPr txBox="1"/>
          <p:nvPr/>
        </p:nvSpPr>
        <p:spPr>
          <a:xfrm>
            <a:off x="838200" y="6079957"/>
            <a:ext cx="415735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*Dose reduction for select population</a:t>
            </a:r>
          </a:p>
        </p:txBody>
      </p:sp>
      <p:grpSp>
        <p:nvGrpSpPr>
          <p:cNvPr id="8" name="Group 7">
            <a:extLst>
              <a:ext uri="{FF2B5EF4-FFF2-40B4-BE49-F238E27FC236}">
                <a16:creationId xmlns:a16="http://schemas.microsoft.com/office/drawing/2014/main" id="{918A47BD-A378-B6C3-505F-6186D7219078}"/>
              </a:ext>
            </a:extLst>
          </p:cNvPr>
          <p:cNvGrpSpPr/>
          <p:nvPr/>
        </p:nvGrpSpPr>
        <p:grpSpPr>
          <a:xfrm>
            <a:off x="7639844" y="1410512"/>
            <a:ext cx="3713956" cy="4669445"/>
            <a:chOff x="7639844" y="1410512"/>
            <a:chExt cx="3713956" cy="4669445"/>
          </a:xfrm>
        </p:grpSpPr>
        <p:pic>
          <p:nvPicPr>
            <p:cNvPr id="3" name="Picture 2" descr="An old person sitting on a couch&#10;&#10;Description automatically generated">
              <a:extLst>
                <a:ext uri="{FF2B5EF4-FFF2-40B4-BE49-F238E27FC236}">
                  <a16:creationId xmlns:a16="http://schemas.microsoft.com/office/drawing/2014/main" id="{53D32930-E11C-746B-C655-9F50BA5CA2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26219" y="1487424"/>
              <a:ext cx="3541206" cy="2826260"/>
            </a:xfrm>
            <a:prstGeom prst="roundRect">
              <a:avLst>
                <a:gd name="adj" fmla="val 5179"/>
              </a:avLst>
            </a:prstGeom>
          </p:spPr>
        </p:pic>
        <p:sp>
          <p:nvSpPr>
            <p:cNvPr id="6" name="TextBox 5">
              <a:extLst>
                <a:ext uri="{FF2B5EF4-FFF2-40B4-BE49-F238E27FC236}">
                  <a16:creationId xmlns:a16="http://schemas.microsoft.com/office/drawing/2014/main" id="{F70D1ECB-040F-C828-E77F-794793A30648}"/>
                </a:ext>
              </a:extLst>
            </p:cNvPr>
            <p:cNvSpPr txBox="1"/>
            <p:nvPr/>
          </p:nvSpPr>
          <p:spPr>
            <a:xfrm>
              <a:off x="8054061" y="4463138"/>
              <a:ext cx="2885522" cy="1477328"/>
            </a:xfrm>
            <a:prstGeom prst="rect">
              <a:avLst/>
            </a:prstGeom>
            <a:noFill/>
            <a:ln>
              <a:noFill/>
            </a:ln>
          </p:spPr>
          <p:txBody>
            <a:bodyPr wrap="square" rtlCol="0">
              <a:spAutoFit/>
            </a:bodyPr>
            <a:lstStyle/>
            <a:p>
              <a:r>
                <a:rPr lang="en-US" b="1" dirty="0"/>
                <a:t>Case</a:t>
              </a:r>
            </a:p>
            <a:p>
              <a:pPr marL="342900" indent="-342900">
                <a:buFont typeface="Arial" panose="020B0604020202020204" pitchFamily="34" charset="0"/>
                <a:buChar char="•"/>
              </a:pPr>
              <a:r>
                <a:rPr lang="en-US" dirty="0"/>
                <a:t>Age 78 yrs.</a:t>
              </a:r>
            </a:p>
            <a:p>
              <a:pPr marL="342900" indent="-342900">
                <a:buFont typeface="Arial" panose="020B0604020202020204" pitchFamily="34" charset="0"/>
                <a:buChar char="•"/>
              </a:pPr>
              <a:r>
                <a:rPr lang="en-US" dirty="0"/>
                <a:t>Wt. 64 kg</a:t>
              </a:r>
            </a:p>
            <a:p>
              <a:pPr marL="342900" indent="-342900">
                <a:buFont typeface="Arial" panose="020B0604020202020204" pitchFamily="34" charset="0"/>
                <a:buChar char="•"/>
              </a:pPr>
              <a:r>
                <a:rPr lang="en-US" dirty="0"/>
                <a:t>Cr 1.3 mg/dl</a:t>
              </a:r>
            </a:p>
            <a:p>
              <a:pPr marL="342900" indent="-342900">
                <a:buFont typeface="Arial" panose="020B0604020202020204" pitchFamily="34" charset="0"/>
                <a:buChar char="•"/>
              </a:pPr>
              <a:r>
                <a:rPr lang="en-US" dirty="0" err="1"/>
                <a:t>CrCl</a:t>
              </a:r>
              <a:r>
                <a:rPr lang="en-US" dirty="0"/>
                <a:t> 36 ml/min </a:t>
              </a:r>
            </a:p>
          </p:txBody>
        </p:sp>
        <p:sp>
          <p:nvSpPr>
            <p:cNvPr id="7" name="Rounded Rectangle 6">
              <a:extLst>
                <a:ext uri="{FF2B5EF4-FFF2-40B4-BE49-F238E27FC236}">
                  <a16:creationId xmlns:a16="http://schemas.microsoft.com/office/drawing/2014/main" id="{166120EC-1029-2625-0872-AB3100D2D5FC}"/>
                </a:ext>
              </a:extLst>
            </p:cNvPr>
            <p:cNvSpPr/>
            <p:nvPr/>
          </p:nvSpPr>
          <p:spPr>
            <a:xfrm>
              <a:off x="7639844" y="1410512"/>
              <a:ext cx="3713956" cy="4669445"/>
            </a:xfrm>
            <a:prstGeom prst="roundRect">
              <a:avLst>
                <a:gd name="adj" fmla="val 536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747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389918-D140-4094-B97D-61CEDC73C3D7}"/>
              </a:ext>
            </a:extLst>
          </p:cNvPr>
          <p:cNvSpPr>
            <a:spLocks noGrp="1"/>
          </p:cNvSpPr>
          <p:nvPr>
            <p:ph idx="1"/>
          </p:nvPr>
        </p:nvSpPr>
        <p:spPr>
          <a:xfrm>
            <a:off x="838200" y="1285336"/>
            <a:ext cx="10515600" cy="4891627"/>
          </a:xfrm>
        </p:spPr>
        <p:txBody>
          <a:bodyPr>
            <a:normAutofit lnSpcReduction="10000"/>
          </a:bodyPr>
          <a:lstStyle/>
          <a:p>
            <a:r>
              <a:rPr lang="en-US" dirty="0"/>
              <a:t>Hypertension/elevated SBP</a:t>
            </a:r>
          </a:p>
          <a:p>
            <a:r>
              <a:rPr lang="en-US" dirty="0"/>
              <a:t>Concomitant antiplatelet therapy</a:t>
            </a:r>
          </a:p>
          <a:p>
            <a:r>
              <a:rPr lang="en-US" dirty="0"/>
              <a:t>NSAIDS</a:t>
            </a:r>
          </a:p>
          <a:p>
            <a:r>
              <a:rPr lang="en-US" dirty="0"/>
              <a:t>Excessive alcohol intake</a:t>
            </a:r>
          </a:p>
          <a:p>
            <a:r>
              <a:rPr lang="en-US" dirty="0"/>
              <a:t>Non-adherence to OAC</a:t>
            </a:r>
          </a:p>
          <a:p>
            <a:r>
              <a:rPr lang="en-US" dirty="0"/>
              <a:t>Hazardous hobbies/occupations</a:t>
            </a:r>
          </a:p>
          <a:p>
            <a:r>
              <a:rPr lang="en-US" dirty="0"/>
              <a:t>Bridging therapy with heparin</a:t>
            </a:r>
          </a:p>
          <a:p>
            <a:r>
              <a:rPr lang="en-US" dirty="0"/>
              <a:t>INR control (2-3), target TTR less than 70%</a:t>
            </a:r>
          </a:p>
          <a:p>
            <a:r>
              <a:rPr lang="en-US" dirty="0"/>
              <a:t>Appropriate choice of OAC and dosing</a:t>
            </a:r>
          </a:p>
        </p:txBody>
      </p:sp>
      <p:sp>
        <p:nvSpPr>
          <p:cNvPr id="2" name="Title 1">
            <a:extLst>
              <a:ext uri="{FF2B5EF4-FFF2-40B4-BE49-F238E27FC236}">
                <a16:creationId xmlns:a16="http://schemas.microsoft.com/office/drawing/2014/main" id="{1FC6D19E-0914-4E8F-97F1-C87F100EA19E}"/>
              </a:ext>
            </a:extLst>
          </p:cNvPr>
          <p:cNvSpPr>
            <a:spLocks noGrp="1"/>
          </p:cNvSpPr>
          <p:nvPr>
            <p:ph type="title"/>
          </p:nvPr>
        </p:nvSpPr>
        <p:spPr>
          <a:xfrm>
            <a:off x="838200" y="-1"/>
            <a:ext cx="10515600" cy="1105949"/>
          </a:xfrm>
        </p:spPr>
        <p:txBody>
          <a:bodyPr/>
          <a:lstStyle/>
          <a:p>
            <a:r>
              <a:rPr lang="en-US" dirty="0"/>
              <a:t>Modifiable Risk Factors for Bleeding</a:t>
            </a:r>
          </a:p>
        </p:txBody>
      </p:sp>
      <p:sp>
        <p:nvSpPr>
          <p:cNvPr id="11" name="Footer Placeholder 10">
            <a:extLst>
              <a:ext uri="{FF2B5EF4-FFF2-40B4-BE49-F238E27FC236}">
                <a16:creationId xmlns:a16="http://schemas.microsoft.com/office/drawing/2014/main" id="{41059E98-BFB6-19CA-EE8B-201243B45207}"/>
              </a:ext>
            </a:extLst>
          </p:cNvPr>
          <p:cNvSpPr>
            <a:spLocks noGrp="1"/>
          </p:cNvSpPr>
          <p:nvPr>
            <p:ph type="ftr" sz="quarter" idx="3"/>
          </p:nvPr>
        </p:nvSpPr>
        <p:spPr/>
        <p:txBody>
          <a:bodyPr/>
          <a:lstStyle/>
          <a:p>
            <a:r>
              <a:rPr lang="en-US" dirty="0" err="1"/>
              <a:t>Hindricks</a:t>
            </a:r>
            <a:r>
              <a:rPr lang="en-US" dirty="0"/>
              <a:t> G et al. </a:t>
            </a:r>
            <a:r>
              <a:rPr lang="en-US" i="1" dirty="0" err="1"/>
              <a:t>Eur</a:t>
            </a:r>
            <a:r>
              <a:rPr lang="en-US" i="1" dirty="0"/>
              <a:t> Heart J</a:t>
            </a:r>
            <a:r>
              <a:rPr lang="en-US" dirty="0"/>
              <a:t> 2021;42:373–498</a:t>
            </a:r>
          </a:p>
        </p:txBody>
      </p:sp>
      <p:grpSp>
        <p:nvGrpSpPr>
          <p:cNvPr id="8" name="Group 7">
            <a:extLst>
              <a:ext uri="{FF2B5EF4-FFF2-40B4-BE49-F238E27FC236}">
                <a16:creationId xmlns:a16="http://schemas.microsoft.com/office/drawing/2014/main" id="{4D8A4750-B204-900D-8253-0527597F949C}"/>
              </a:ext>
            </a:extLst>
          </p:cNvPr>
          <p:cNvGrpSpPr/>
          <p:nvPr/>
        </p:nvGrpSpPr>
        <p:grpSpPr>
          <a:xfrm>
            <a:off x="7429743" y="2126371"/>
            <a:ext cx="3924057" cy="1722298"/>
            <a:chOff x="7429743" y="1410513"/>
            <a:chExt cx="3924057" cy="1722298"/>
          </a:xfrm>
        </p:grpSpPr>
        <p:sp>
          <p:nvSpPr>
            <p:cNvPr id="9" name="TextBox 8">
              <a:extLst>
                <a:ext uri="{FF2B5EF4-FFF2-40B4-BE49-F238E27FC236}">
                  <a16:creationId xmlns:a16="http://schemas.microsoft.com/office/drawing/2014/main" id="{EF0AE636-F09C-5615-E97B-DA1496BAAC13}"/>
                </a:ext>
              </a:extLst>
            </p:cNvPr>
            <p:cNvSpPr txBox="1"/>
            <p:nvPr/>
          </p:nvSpPr>
          <p:spPr>
            <a:xfrm>
              <a:off x="7587060" y="1634927"/>
              <a:ext cx="3766740" cy="1323439"/>
            </a:xfrm>
            <a:prstGeom prst="rect">
              <a:avLst/>
            </a:prstGeom>
            <a:noFill/>
            <a:ln>
              <a:noFill/>
            </a:ln>
          </p:spPr>
          <p:txBody>
            <a:bodyPr wrap="square" rtlCol="0">
              <a:spAutoFit/>
            </a:bodyPr>
            <a:lstStyle/>
            <a:p>
              <a:r>
                <a:rPr lang="en-US" sz="2000" b="1" dirty="0"/>
                <a:t>Case</a:t>
              </a:r>
            </a:p>
            <a:p>
              <a:pPr marL="342900" indent="-342900">
                <a:buFont typeface="Arial" panose="020B0604020202020204" pitchFamily="34" charset="0"/>
                <a:buChar char="•"/>
              </a:pPr>
              <a:r>
                <a:rPr lang="en-US" sz="2000" dirty="0"/>
                <a:t>Hypertension</a:t>
              </a:r>
            </a:p>
            <a:p>
              <a:pPr marL="342900" indent="-342900">
                <a:buFont typeface="Arial" panose="020B0604020202020204" pitchFamily="34" charset="0"/>
                <a:buChar char="•"/>
              </a:pPr>
              <a:r>
                <a:rPr lang="en-US" sz="2000" dirty="0"/>
                <a:t>Antiplatelet therapy</a:t>
              </a:r>
            </a:p>
            <a:p>
              <a:pPr marL="342900" indent="-342900">
                <a:buFont typeface="Arial" panose="020B0604020202020204" pitchFamily="34" charset="0"/>
                <a:buChar char="•"/>
              </a:pPr>
              <a:r>
                <a:rPr lang="en-US" sz="2000" dirty="0"/>
                <a:t>DOAC choice and dosing</a:t>
              </a:r>
            </a:p>
          </p:txBody>
        </p:sp>
        <p:sp>
          <p:nvSpPr>
            <p:cNvPr id="10" name="Rounded Rectangle 9">
              <a:extLst>
                <a:ext uri="{FF2B5EF4-FFF2-40B4-BE49-F238E27FC236}">
                  <a16:creationId xmlns:a16="http://schemas.microsoft.com/office/drawing/2014/main" id="{FED8AB79-60E7-E53D-2887-878F0351524E}"/>
                </a:ext>
              </a:extLst>
            </p:cNvPr>
            <p:cNvSpPr/>
            <p:nvPr/>
          </p:nvSpPr>
          <p:spPr>
            <a:xfrm>
              <a:off x="7429743" y="1410513"/>
              <a:ext cx="3924057" cy="1722298"/>
            </a:xfrm>
            <a:prstGeom prst="roundRect">
              <a:avLst>
                <a:gd name="adj" fmla="val 536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9415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F75215-269E-415B-B541-08FD2917A899}"/>
              </a:ext>
            </a:extLst>
          </p:cNvPr>
          <p:cNvSpPr txBox="1"/>
          <p:nvPr/>
        </p:nvSpPr>
        <p:spPr>
          <a:xfrm>
            <a:off x="9375863" y="1773218"/>
            <a:ext cx="2313629" cy="1015663"/>
          </a:xfrm>
          <a:prstGeom prst="rect">
            <a:avLst/>
          </a:prstGeom>
          <a:noFill/>
          <a:ln>
            <a:noFill/>
          </a:ln>
        </p:spPr>
        <p:txBody>
          <a:bodyPr wrap="square" rtlCol="0">
            <a:spAutoFit/>
          </a:bodyPr>
          <a:lstStyle/>
          <a:p>
            <a:r>
              <a:rPr lang="en-US" sz="2000" b="1" dirty="0">
                <a:latin typeface="Calibri" panose="020F0502020204030204" pitchFamily="34" charset="0"/>
                <a:cs typeface="Calibri" panose="020F0502020204030204" pitchFamily="34" charset="0"/>
              </a:rPr>
              <a:t>Case</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Stop aspirin</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Stop clopidogrel</a:t>
            </a:r>
          </a:p>
        </p:txBody>
      </p:sp>
      <p:sp>
        <p:nvSpPr>
          <p:cNvPr id="8" name="Title 7">
            <a:extLst>
              <a:ext uri="{FF2B5EF4-FFF2-40B4-BE49-F238E27FC236}">
                <a16:creationId xmlns:a16="http://schemas.microsoft.com/office/drawing/2014/main" id="{7F3A26AB-F1B4-C458-9FD4-5D4C0C067304}"/>
              </a:ext>
            </a:extLst>
          </p:cNvPr>
          <p:cNvSpPr>
            <a:spLocks noGrp="1"/>
          </p:cNvSpPr>
          <p:nvPr>
            <p:ph type="title"/>
          </p:nvPr>
        </p:nvSpPr>
        <p:spPr>
          <a:xfrm>
            <a:off x="838200" y="-1"/>
            <a:ext cx="10515600" cy="1248033"/>
          </a:xfrm>
        </p:spPr>
        <p:txBody>
          <a:bodyPr>
            <a:normAutofit/>
          </a:bodyPr>
          <a:lstStyle/>
          <a:p>
            <a:pPr lvl="0"/>
            <a:r>
              <a:rPr lang="en-US" dirty="0"/>
              <a:t>OAC in Patients with AF and PCI</a:t>
            </a:r>
            <a:br>
              <a:rPr lang="en-US" noProof="0" dirty="0"/>
            </a:br>
            <a:r>
              <a:rPr lang="en-US" sz="2800" dirty="0"/>
              <a:t>2020 ESC Guidelines</a:t>
            </a:r>
            <a:endParaRPr lang="en-US" dirty="0"/>
          </a:p>
        </p:txBody>
      </p:sp>
      <p:sp>
        <p:nvSpPr>
          <p:cNvPr id="13" name="Footer Placeholder 12">
            <a:extLst>
              <a:ext uri="{FF2B5EF4-FFF2-40B4-BE49-F238E27FC236}">
                <a16:creationId xmlns:a16="http://schemas.microsoft.com/office/drawing/2014/main" id="{F6F42067-416E-2CB8-0432-50B098BC7147}"/>
              </a:ext>
            </a:extLst>
          </p:cNvPr>
          <p:cNvSpPr>
            <a:spLocks noGrp="1"/>
          </p:cNvSpPr>
          <p:nvPr>
            <p:ph type="ftr" sz="quarter" idx="3"/>
          </p:nvPr>
        </p:nvSpPr>
        <p:spPr/>
        <p:txBody>
          <a:bodyPr/>
          <a:lstStyle/>
          <a:p>
            <a:r>
              <a:rPr lang="en-US"/>
              <a:t>Hindricks G, et al. </a:t>
            </a:r>
            <a:r>
              <a:rPr lang="en-US" i="1"/>
              <a:t>Eur Heart J.</a:t>
            </a:r>
            <a:r>
              <a:rPr lang="en-US"/>
              <a:t> 2021;42:373-498.</a:t>
            </a:r>
            <a:endParaRPr lang="en-US" dirty="0"/>
          </a:p>
        </p:txBody>
      </p:sp>
      <p:pic>
        <p:nvPicPr>
          <p:cNvPr id="4" name="Picture 3" descr="A diagram of a patient's schedule&#10;&#10;Description automatically generated">
            <a:extLst>
              <a:ext uri="{FF2B5EF4-FFF2-40B4-BE49-F238E27FC236}">
                <a16:creationId xmlns:a16="http://schemas.microsoft.com/office/drawing/2014/main" id="{F48A7D9B-05B0-2E9E-2F7B-E5EB82FC47F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891182" y="1643449"/>
            <a:ext cx="8098661" cy="4670855"/>
          </a:xfrm>
          <a:prstGeom prst="rect">
            <a:avLst/>
          </a:prstGeom>
        </p:spPr>
      </p:pic>
      <p:sp>
        <p:nvSpPr>
          <p:cNvPr id="2" name="Rounded Rectangle 1">
            <a:extLst>
              <a:ext uri="{FF2B5EF4-FFF2-40B4-BE49-F238E27FC236}">
                <a16:creationId xmlns:a16="http://schemas.microsoft.com/office/drawing/2014/main" id="{6B1DA7C4-EAAF-417D-2464-77207B589C28}"/>
              </a:ext>
            </a:extLst>
          </p:cNvPr>
          <p:cNvSpPr/>
          <p:nvPr/>
        </p:nvSpPr>
        <p:spPr>
          <a:xfrm>
            <a:off x="9225887" y="1654417"/>
            <a:ext cx="2463605" cy="1248033"/>
          </a:xfrm>
          <a:prstGeom prst="roundRect">
            <a:avLst>
              <a:gd name="adj" fmla="val 5368"/>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8110719"/>
      </p:ext>
    </p:extLst>
  </p:cSld>
  <p:clrMapOvr>
    <a:masterClrMapping/>
  </p:clrMapOvr>
</p:sld>
</file>

<file path=ppt/theme/theme1.xml><?xml version="1.0" encoding="utf-8"?>
<a:theme xmlns:a="http://schemas.openxmlformats.org/drawingml/2006/main" name="DukeHeartOTG-Dec20">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Dec20" id="{656702E6-AFD5-B64D-B922-50C01D458BF2}" vid="{8F9CDEC0-C36A-9544-86EC-D9D88437D7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20F23E-8C2F-444B-8FC3-3B225C9DDE7B}">
  <ds:schemaRefs>
    <ds:schemaRef ds:uri="http://purl.org/dc/terms/"/>
    <ds:schemaRef ds:uri="f55e9ad1-4522-4e5b-8d2e-6f450f6d945f"/>
    <ds:schemaRef ds:uri="http://purl.org/dc/elements/1.1/"/>
    <ds:schemaRef ds:uri="http://schemas.microsoft.com/office/2006/documentManagement/types"/>
    <ds:schemaRef ds:uri="a9d8bbac-cce3-475c-b9fe-65ecbcec7edd"/>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0B829B5-29C4-4869-8DF8-4C73CA86F957}">
  <ds:schemaRefs>
    <ds:schemaRef ds:uri="http://schemas.microsoft.com/sharepoint/v3/contenttype/forms"/>
  </ds:schemaRefs>
</ds:datastoreItem>
</file>

<file path=customXml/itemProps3.xml><?xml version="1.0" encoding="utf-8"?>
<ds:datastoreItem xmlns:ds="http://schemas.openxmlformats.org/officeDocument/2006/customXml" ds:itemID="{8B7B855D-6248-4558-9F77-DF6A1DF398A2}"/>
</file>

<file path=docProps/app.xml><?xml version="1.0" encoding="utf-8"?>
<Properties xmlns="http://schemas.openxmlformats.org/officeDocument/2006/extended-properties" xmlns:vt="http://schemas.openxmlformats.org/officeDocument/2006/docPropsVTypes">
  <Template>DukeHeartOTG-Dec20</Template>
  <TotalTime>7019</TotalTime>
  <Words>1001</Words>
  <Application>Microsoft Macintosh PowerPoint</Application>
  <PresentationFormat>Widescreen</PresentationFormat>
  <Paragraphs>138</Paragraphs>
  <Slides>11</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Century Gothic</vt:lpstr>
      <vt:lpstr>Trebuchet MS</vt:lpstr>
      <vt:lpstr>DukeHeartOTG-Dec20</vt:lpstr>
      <vt:lpstr>Office Theme</vt:lpstr>
      <vt:lpstr>Case: Diagnosis &amp; Initial Evaluation of a Patient with Atrial Fibrillation</vt:lpstr>
      <vt:lpstr>PowerPoint Presentation</vt:lpstr>
      <vt:lpstr>Disclaimer</vt:lpstr>
      <vt:lpstr>Disclosures</vt:lpstr>
      <vt:lpstr>Case</vt:lpstr>
      <vt:lpstr>Thromboembolic Risk CHA2DS2-VASc Score</vt:lpstr>
      <vt:lpstr>Thromboembolism Prophylaxis</vt:lpstr>
      <vt:lpstr>Modifiable Risk Factors for Bleeding</vt:lpstr>
      <vt:lpstr>OAC in Patients with AF and PCI 2020 ESC Guidelines</vt:lpstr>
      <vt:lpstr>Back to the Case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Diagnosis &amp; Initial Evaluation of a Patient with Atrial Fibrillation</dc:title>
  <dc:subject/>
  <dc:creator>MedEd On The Go</dc:creator>
  <cp:keywords/>
  <dc:description/>
  <cp:lastModifiedBy>Harley Kidner</cp:lastModifiedBy>
  <cp:revision>38</cp:revision>
  <dcterms:created xsi:type="dcterms:W3CDTF">2023-12-06T20:33:46Z</dcterms:created>
  <dcterms:modified xsi:type="dcterms:W3CDTF">2024-01-18T18:55:06Z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