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7" r:id="rId5"/>
  </p:sldMasterIdLst>
  <p:notesMasterIdLst>
    <p:notesMasterId r:id="rId17"/>
  </p:notesMasterIdLst>
  <p:sldIdLst>
    <p:sldId id="256" r:id="rId6"/>
    <p:sldId id="267" r:id="rId7"/>
    <p:sldId id="268" r:id="rId8"/>
    <p:sldId id="258" r:id="rId9"/>
    <p:sldId id="259" r:id="rId10"/>
    <p:sldId id="260" r:id="rId11"/>
    <p:sldId id="261" r:id="rId12"/>
    <p:sldId id="265" r:id="rId13"/>
    <p:sldId id="266" r:id="rId14"/>
    <p:sldId id="257"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9E6F2A-39BB-C595-2B1B-E0E41582E05F}" name="Robert Knight" initials="RK" userId="6061f2fc072689fa" providerId="Windows Live"/>
  <p188:author id="{B8EE6C36-20C4-65E1-2DFE-451279FB28B0}" name="Vin Kalathiveetil" initials="VK" userId="S::vink@ushealthconnect.com::1aa2e0d2-9ff1-4f24-98ac-64b5f8166875" providerId="AD"/>
  <p188:author id="{B2634391-5F65-7D45-FB3F-D1EF4E8F513D}" name="Caitlin Roat" initials="CR" userId="0dad00d9dd685b97" providerId="Windows Live"/>
  <p188:author id="{587B9DF8-07B2-1036-2560-F7CDD8CC9D9E}" name="Prerna Poojary" initials="PP" userId="S::ppoojary@ushealthconnect.com::784d81cb-4d8e-4a43-8c2e-8d8d9a5cf0b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9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BE638A-E093-CB4C-9F87-9BC0D6A69EEE}" v="1" dt="2024-01-18T14:20:39.197"/>
    <p1510:client id="{72EB244E-D859-4C49-9DA4-C9C3CC4D5B7C}" v="3" dt="2024-01-18T18:56:23.4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5102"/>
  </p:normalViewPr>
  <p:slideViewPr>
    <p:cSldViewPr snapToGrid="0">
      <p:cViewPr varScale="1">
        <p:scale>
          <a:sx n="117" d="100"/>
          <a:sy n="117" d="100"/>
        </p:scale>
        <p:origin x="808"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72EB244E-D859-4C49-9DA4-C9C3CC4D5B7C}"/>
    <pc:docChg chg="addSld delSld modSld sldOrd">
      <pc:chgData name="Harley Kidner" userId="5b13863f-857f-45ba-b29d-d3555fa5f842" providerId="ADAL" clId="{72EB244E-D859-4C49-9DA4-C9C3CC4D5B7C}" dt="2024-01-18T18:56:36.987" v="4" actId="20578"/>
      <pc:docMkLst>
        <pc:docMk/>
      </pc:docMkLst>
      <pc:sldChg chg="add del ord">
        <pc:chgData name="Harley Kidner" userId="5b13863f-857f-45ba-b29d-d3555fa5f842" providerId="ADAL" clId="{72EB244E-D859-4C49-9DA4-C9C3CC4D5B7C}" dt="2024-01-18T18:56:36.987" v="4" actId="20578"/>
        <pc:sldMkLst>
          <pc:docMk/>
          <pc:sldMk cId="2405816164" sldId="264"/>
        </pc:sldMkLst>
      </pc:sldChg>
      <pc:sldChg chg="add del">
        <pc:chgData name="Harley Kidner" userId="5b13863f-857f-45ba-b29d-d3555fa5f842" providerId="ADAL" clId="{72EB244E-D859-4C49-9DA4-C9C3CC4D5B7C}" dt="2024-01-18T18:56:23.464" v="2"/>
        <pc:sldMkLst>
          <pc:docMk/>
          <pc:sldMk cId="2600770121" sldId="267"/>
        </pc:sldMkLst>
      </pc:sldChg>
      <pc:sldChg chg="add del">
        <pc:chgData name="Harley Kidner" userId="5b13863f-857f-45ba-b29d-d3555fa5f842" providerId="ADAL" clId="{72EB244E-D859-4C49-9DA4-C9C3CC4D5B7C}" dt="2024-01-18T18:56:23.464" v="2"/>
        <pc:sldMkLst>
          <pc:docMk/>
          <pc:sldMk cId="3306514557"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CB40B-F727-47B1-858D-0BD226E75880}" type="datetimeFigureOut">
              <a:rPr lang="en-US" smtClean="0"/>
              <a:t>1/18/24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733CE-8332-4481-BC63-AC042955ECEC}" type="slidenum">
              <a:rPr lang="en-US" smtClean="0"/>
              <a:t>‹#›</a:t>
            </a:fld>
            <a:endParaRPr lang="en-US"/>
          </a:p>
        </p:txBody>
      </p:sp>
    </p:spTree>
    <p:extLst>
      <p:ext uri="{BB962C8B-B14F-4D97-AF65-F5344CB8AC3E}">
        <p14:creationId xmlns:p14="http://schemas.microsoft.com/office/powerpoint/2010/main" val="434156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768080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GB"/>
          </a:p>
        </p:txBody>
      </p:sp>
    </p:spTree>
    <p:extLst>
      <p:ext uri="{BB962C8B-B14F-4D97-AF65-F5344CB8AC3E}">
        <p14:creationId xmlns:p14="http://schemas.microsoft.com/office/powerpoint/2010/main" val="3141985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059469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845430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spTree>
    <p:extLst>
      <p:ext uri="{BB962C8B-B14F-4D97-AF65-F5344CB8AC3E}">
        <p14:creationId xmlns:p14="http://schemas.microsoft.com/office/powerpoint/2010/main" val="2398183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spTree>
    <p:extLst>
      <p:ext uri="{BB962C8B-B14F-4D97-AF65-F5344CB8AC3E}">
        <p14:creationId xmlns:p14="http://schemas.microsoft.com/office/powerpoint/2010/main" val="790250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spTree>
    <p:extLst>
      <p:ext uri="{BB962C8B-B14F-4D97-AF65-F5344CB8AC3E}">
        <p14:creationId xmlns:p14="http://schemas.microsoft.com/office/powerpoint/2010/main" val="384697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351224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37306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00490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49604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799019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53441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20001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69418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77761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15485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73584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15768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17469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spTree>
    <p:extLst>
      <p:ext uri="{BB962C8B-B14F-4D97-AF65-F5344CB8AC3E}">
        <p14:creationId xmlns:p14="http://schemas.microsoft.com/office/powerpoint/2010/main" val="3740300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spTree>
    <p:extLst>
      <p:ext uri="{BB962C8B-B14F-4D97-AF65-F5344CB8AC3E}">
        <p14:creationId xmlns:p14="http://schemas.microsoft.com/office/powerpoint/2010/main" val="633751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spTree>
    <p:extLst>
      <p:ext uri="{BB962C8B-B14F-4D97-AF65-F5344CB8AC3E}">
        <p14:creationId xmlns:p14="http://schemas.microsoft.com/office/powerpoint/2010/main" val="90878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59616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spTree>
    <p:extLst>
      <p:ext uri="{BB962C8B-B14F-4D97-AF65-F5344CB8AC3E}">
        <p14:creationId xmlns:p14="http://schemas.microsoft.com/office/powerpoint/2010/main" val="807308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84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GB"/>
          </a:p>
        </p:txBody>
      </p:sp>
    </p:spTree>
    <p:extLst>
      <p:ext uri="{BB962C8B-B14F-4D97-AF65-F5344CB8AC3E}">
        <p14:creationId xmlns:p14="http://schemas.microsoft.com/office/powerpoint/2010/main" val="4153770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GB"/>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840603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65264455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7.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130"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D5B3FD-51C8-60AF-202E-4FD546BC186F}"/>
              </a:ext>
            </a:extLst>
          </p:cNvPr>
          <p:cNvSpPr>
            <a:spLocks noGrp="1"/>
          </p:cNvSpPr>
          <p:nvPr>
            <p:ph type="title"/>
          </p:nvPr>
        </p:nvSpPr>
        <p:spPr>
          <a:xfrm>
            <a:off x="831850" y="1101482"/>
            <a:ext cx="10515600" cy="2825748"/>
          </a:xfrm>
        </p:spPr>
        <p:txBody>
          <a:bodyPr/>
          <a:lstStyle/>
          <a:p>
            <a:r>
              <a:rPr lang="en-GB" dirty="0"/>
              <a:t>Initial Approaches: Starting Anticoagulation Treatment</a:t>
            </a:r>
            <a:endParaRPr lang="en-US" dirty="0"/>
          </a:p>
        </p:txBody>
      </p:sp>
      <p:sp>
        <p:nvSpPr>
          <p:cNvPr id="6" name="Text Placeholder 5">
            <a:extLst>
              <a:ext uri="{FF2B5EF4-FFF2-40B4-BE49-F238E27FC236}">
                <a16:creationId xmlns:a16="http://schemas.microsoft.com/office/drawing/2014/main" id="{8889AB5F-E088-6457-A248-69AD7A33ED11}"/>
              </a:ext>
            </a:extLst>
          </p:cNvPr>
          <p:cNvSpPr>
            <a:spLocks noGrp="1"/>
          </p:cNvSpPr>
          <p:nvPr>
            <p:ph type="body" idx="1"/>
          </p:nvPr>
        </p:nvSpPr>
        <p:spPr>
          <a:xfrm>
            <a:off x="831850" y="4208338"/>
            <a:ext cx="10515600" cy="1766887"/>
          </a:xfrm>
        </p:spPr>
        <p:txBody>
          <a:bodyPr>
            <a:normAutofit fontScale="70000" lnSpcReduction="20000"/>
          </a:bodyPr>
          <a:lstStyle/>
          <a:p>
            <a:r>
              <a:rPr lang="en-US" dirty="0"/>
              <a:t>Tatjana </a:t>
            </a:r>
            <a:r>
              <a:rPr lang="en-US" dirty="0" err="1"/>
              <a:t>Potpara</a:t>
            </a:r>
            <a:r>
              <a:rPr lang="en-US" dirty="0"/>
              <a:t>, MD, PhD, FESC</a:t>
            </a:r>
          </a:p>
          <a:p>
            <a:r>
              <a:rPr lang="en-US" dirty="0"/>
              <a:t>Associate Professor</a:t>
            </a:r>
          </a:p>
          <a:p>
            <a:r>
              <a:rPr lang="en-US" dirty="0"/>
              <a:t>Belgrade University</a:t>
            </a:r>
          </a:p>
          <a:p>
            <a:r>
              <a:rPr lang="en-US" dirty="0"/>
              <a:t>Department Head, Intensive Arrhythmia Care</a:t>
            </a:r>
          </a:p>
          <a:p>
            <a:r>
              <a:rPr lang="en-US" dirty="0"/>
              <a:t>Clinical Center of Serbia</a:t>
            </a:r>
          </a:p>
          <a:p>
            <a:r>
              <a:rPr lang="en-US" dirty="0"/>
              <a:t>Serbia</a:t>
            </a:r>
            <a:endParaRPr lang="en-GB" dirty="0"/>
          </a:p>
        </p:txBody>
      </p:sp>
    </p:spTree>
    <p:extLst>
      <p:ext uri="{BB962C8B-B14F-4D97-AF65-F5344CB8AC3E}">
        <p14:creationId xmlns:p14="http://schemas.microsoft.com/office/powerpoint/2010/main" val="479870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E1ACFC-4CCA-BA82-0088-1CA3980BD4CE}"/>
              </a:ext>
            </a:extLst>
          </p:cNvPr>
          <p:cNvSpPr>
            <a:spLocks noGrp="1"/>
          </p:cNvSpPr>
          <p:nvPr>
            <p:ph idx="1"/>
          </p:nvPr>
        </p:nvSpPr>
        <p:spPr>
          <a:xfrm>
            <a:off x="838200" y="1285336"/>
            <a:ext cx="10515600" cy="4891627"/>
          </a:xfrm>
        </p:spPr>
        <p:txBody>
          <a:bodyPr>
            <a:normAutofit fontScale="92500" lnSpcReduction="20000"/>
          </a:bodyPr>
          <a:lstStyle/>
          <a:p>
            <a:r>
              <a:rPr lang="en-GB" dirty="0"/>
              <a:t>OAC effectively reduces the risk of stroke in patients with AF, but use of OAC is associated with increased risk of bleeding</a:t>
            </a:r>
          </a:p>
          <a:p>
            <a:r>
              <a:rPr lang="en-GB" dirty="0"/>
              <a:t>Balancing the benefit from stroke prevention against the risk of bleeding with OAC in individual AF patients is an integral part of stroke risk management  </a:t>
            </a:r>
          </a:p>
          <a:p>
            <a:r>
              <a:rPr lang="en-GB" dirty="0"/>
              <a:t>Risk of stroke is not homogenous among AF patients but depends on the presence of specific stroke risk factors</a:t>
            </a:r>
          </a:p>
          <a:p>
            <a:r>
              <a:rPr lang="en-GB" dirty="0"/>
              <a:t>A risk factor-based approach using stroke risk assessment scores is recommended to identify low-risk patients who would not benefit from stroke prevention therapy, while all other patients should be offered OAC if not contraindicated </a:t>
            </a:r>
          </a:p>
          <a:p>
            <a:r>
              <a:rPr lang="en-GB" dirty="0"/>
              <a:t>Stroke risk is not static, but changes with ageing and development of new comorbidity(</a:t>
            </a:r>
            <a:r>
              <a:rPr lang="en-GB" dirty="0" err="1"/>
              <a:t>ies</a:t>
            </a:r>
            <a:r>
              <a:rPr lang="en-GB" dirty="0"/>
              <a:t>); needs to be re-assessed at periodic intervals</a:t>
            </a:r>
          </a:p>
        </p:txBody>
      </p:sp>
      <p:sp>
        <p:nvSpPr>
          <p:cNvPr id="4" name="Title 3">
            <a:extLst>
              <a:ext uri="{FF2B5EF4-FFF2-40B4-BE49-F238E27FC236}">
                <a16:creationId xmlns:a16="http://schemas.microsoft.com/office/drawing/2014/main" id="{CC334FDB-1856-5A38-604A-883482CF139C}"/>
              </a:ext>
            </a:extLst>
          </p:cNvPr>
          <p:cNvSpPr>
            <a:spLocks noGrp="1"/>
          </p:cNvSpPr>
          <p:nvPr>
            <p:ph type="title"/>
          </p:nvPr>
        </p:nvSpPr>
        <p:spPr>
          <a:xfrm>
            <a:off x="838200" y="-1"/>
            <a:ext cx="10515600" cy="1105949"/>
          </a:xfrm>
        </p:spPr>
        <p:txBody>
          <a:bodyPr/>
          <a:lstStyle/>
          <a:p>
            <a:r>
              <a:rPr lang="en-GB" dirty="0"/>
              <a:t>Summary</a:t>
            </a:r>
            <a:endParaRPr lang="en-US" dirty="0"/>
          </a:p>
        </p:txBody>
      </p:sp>
    </p:spTree>
    <p:extLst>
      <p:ext uri="{BB962C8B-B14F-4D97-AF65-F5344CB8AC3E}">
        <p14:creationId xmlns:p14="http://schemas.microsoft.com/office/powerpoint/2010/main" val="1649508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Treating and Preventing Clots: Anticoagulation in Atrial Fibrillation and Venous Thromboembolism</a:t>
            </a:r>
            <a:endPar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Discuss appropriate diagnostic criteria and challenges faced in screening patients who may be at risk for blood clots due to either AF or VTE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Identify appropriate candidates for oral anticoagulation when AF or VTE is detected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Develop evidence-based, individualized treatment plans for patients with an indication for oral anticoagulation</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85F16D-1A96-1331-0C67-CB4F3A989FB2}"/>
              </a:ext>
            </a:extLst>
          </p:cNvPr>
          <p:cNvSpPr>
            <a:spLocks noGrp="1"/>
          </p:cNvSpPr>
          <p:nvPr>
            <p:ph type="title"/>
          </p:nvPr>
        </p:nvSpPr>
        <p:spPr/>
        <p:txBody>
          <a:bodyPr>
            <a:normAutofit fontScale="90000"/>
          </a:bodyPr>
          <a:lstStyle/>
          <a:p>
            <a:r>
              <a:rPr lang="en-GB" sz="3600" b="1" dirty="0">
                <a:latin typeface="+mn-lt"/>
              </a:rPr>
              <a:t>Increasing OAC Use Results in Decreased Stroke Rates Without an Increase in Bleeding Event Rates </a:t>
            </a:r>
            <a:endParaRPr lang="en-US" dirty="0"/>
          </a:p>
        </p:txBody>
      </p:sp>
      <p:sp>
        <p:nvSpPr>
          <p:cNvPr id="8" name="Footer Placeholder 7">
            <a:extLst>
              <a:ext uri="{FF2B5EF4-FFF2-40B4-BE49-F238E27FC236}">
                <a16:creationId xmlns:a16="http://schemas.microsoft.com/office/drawing/2014/main" id="{BFF693FC-325E-BC2B-E526-32082DD016E2}"/>
              </a:ext>
            </a:extLst>
          </p:cNvPr>
          <p:cNvSpPr>
            <a:spLocks noGrp="1"/>
          </p:cNvSpPr>
          <p:nvPr>
            <p:ph type="ftr" sz="quarter" idx="3"/>
          </p:nvPr>
        </p:nvSpPr>
        <p:spPr/>
        <p:txBody>
          <a:bodyPr/>
          <a:lstStyle/>
          <a:p>
            <a:r>
              <a:rPr lang="en-GB" dirty="0"/>
              <a:t>OAC, oral anticoagulant.
</a:t>
            </a:r>
            <a:r>
              <a:rPr lang="en-GB" dirty="0" err="1"/>
              <a:t>Hohnloser</a:t>
            </a:r>
            <a:r>
              <a:rPr lang="en-GB" dirty="0"/>
              <a:t> SH, et al. </a:t>
            </a:r>
            <a:r>
              <a:rPr lang="en-GB" i="1" dirty="0"/>
              <a:t>Clin</a:t>
            </a:r>
            <a:r>
              <a:rPr lang="en-GB" dirty="0"/>
              <a:t> </a:t>
            </a:r>
            <a:r>
              <a:rPr lang="en-GB" i="1" dirty="0"/>
              <a:t>Res </a:t>
            </a:r>
            <a:r>
              <a:rPr lang="en-GB" i="1" dirty="0" err="1"/>
              <a:t>Cardiol</a:t>
            </a:r>
            <a:r>
              <a:rPr lang="en-GB" dirty="0"/>
              <a:t>. 2019;108(9):1042-1052; </a:t>
            </a:r>
            <a:r>
              <a:rPr lang="en-GB" dirty="0" err="1"/>
              <a:t>Gorog</a:t>
            </a:r>
            <a:r>
              <a:rPr lang="en-GB" dirty="0"/>
              <a:t> DA, et al. </a:t>
            </a:r>
            <a:r>
              <a:rPr lang="en-GB" i="1" dirty="0" err="1"/>
              <a:t>Europace</a:t>
            </a:r>
            <a:r>
              <a:rPr lang="en-GB" dirty="0"/>
              <a:t>. 2022;24(11):1844-1871.</a:t>
            </a:r>
          </a:p>
        </p:txBody>
      </p:sp>
      <p:grpSp>
        <p:nvGrpSpPr>
          <p:cNvPr id="10" name="Group 9">
            <a:extLst>
              <a:ext uri="{FF2B5EF4-FFF2-40B4-BE49-F238E27FC236}">
                <a16:creationId xmlns:a16="http://schemas.microsoft.com/office/drawing/2014/main" id="{50FE9661-0D34-B756-8644-77A1CC1434E1}"/>
              </a:ext>
            </a:extLst>
          </p:cNvPr>
          <p:cNvGrpSpPr/>
          <p:nvPr/>
        </p:nvGrpSpPr>
        <p:grpSpPr>
          <a:xfrm>
            <a:off x="3094026" y="1350951"/>
            <a:ext cx="5929368" cy="4787060"/>
            <a:chOff x="3094026" y="1350951"/>
            <a:chExt cx="5929368" cy="4787060"/>
          </a:xfrm>
        </p:grpSpPr>
        <p:pic>
          <p:nvPicPr>
            <p:cNvPr id="4" name="Picture 3">
              <a:extLst>
                <a:ext uri="{FF2B5EF4-FFF2-40B4-BE49-F238E27FC236}">
                  <a16:creationId xmlns:a16="http://schemas.microsoft.com/office/drawing/2014/main" id="{EEF34FC2-E91B-F544-EB16-C1C42624D447}"/>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3094026" y="1350951"/>
              <a:ext cx="5929368" cy="3793300"/>
            </a:xfrm>
            <a:prstGeom prst="rect">
              <a:avLst/>
            </a:prstGeom>
            <a:ln>
              <a:solidFill>
                <a:schemeClr val="tx1">
                  <a:lumMod val="50000"/>
                  <a:lumOff val="50000"/>
                </a:schemeClr>
              </a:solidFill>
            </a:ln>
          </p:spPr>
        </p:pic>
        <p:pic>
          <p:nvPicPr>
            <p:cNvPr id="2" name="Picture 1">
              <a:extLst>
                <a:ext uri="{FF2B5EF4-FFF2-40B4-BE49-F238E27FC236}">
                  <a16:creationId xmlns:a16="http://schemas.microsoft.com/office/drawing/2014/main" id="{0936B3AC-DD73-06FD-52A5-606757A5A8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75571" y="4430411"/>
              <a:ext cx="4498437" cy="1707600"/>
            </a:xfrm>
            <a:prstGeom prst="rect">
              <a:avLst/>
            </a:prstGeom>
            <a:ln w="38100">
              <a:solidFill>
                <a:srgbClr val="C00000"/>
              </a:solidFill>
            </a:ln>
          </p:spPr>
        </p:pic>
        <p:sp>
          <p:nvSpPr>
            <p:cNvPr id="9" name="TextBox 8">
              <a:extLst>
                <a:ext uri="{FF2B5EF4-FFF2-40B4-BE49-F238E27FC236}">
                  <a16:creationId xmlns:a16="http://schemas.microsoft.com/office/drawing/2014/main" id="{644CF53D-FD48-E8C1-BF2E-AECFE5EE79E7}"/>
                </a:ext>
              </a:extLst>
            </p:cNvPr>
            <p:cNvSpPr txBox="1"/>
            <p:nvPr/>
          </p:nvSpPr>
          <p:spPr>
            <a:xfrm>
              <a:off x="3286897" y="1399611"/>
              <a:ext cx="5542876" cy="646331"/>
            </a:xfrm>
            <a:prstGeom prst="rect">
              <a:avLst/>
            </a:prstGeom>
            <a:solidFill>
              <a:schemeClr val="bg1"/>
            </a:solidFill>
          </p:spPr>
          <p:txBody>
            <a:bodyPr wrap="square" rtlCol="0">
              <a:spAutoFit/>
            </a:bodyPr>
            <a:lstStyle/>
            <a:p>
              <a:r>
                <a:rPr lang="en-US" dirty="0"/>
                <a:t>Adjusted Incidence Rates for Stroke and Bleedings:</a:t>
              </a:r>
              <a:br>
                <a:rPr lang="en-US" dirty="0"/>
              </a:br>
              <a:r>
                <a:rPr lang="en-US" dirty="0"/>
                <a:t>German Claims Database</a:t>
              </a:r>
            </a:p>
          </p:txBody>
        </p:sp>
      </p:grpSp>
    </p:spTree>
    <p:extLst>
      <p:ext uri="{BB962C8B-B14F-4D97-AF65-F5344CB8AC3E}">
        <p14:creationId xmlns:p14="http://schemas.microsoft.com/office/powerpoint/2010/main" val="2764876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1DCD4D60-8C6B-074B-9981-F15AAE05227D}"/>
              </a:ext>
            </a:extLst>
          </p:cNvPr>
          <p:cNvSpPr>
            <a:spLocks noGrp="1"/>
          </p:cNvSpPr>
          <p:nvPr>
            <p:ph sz="half" idx="1"/>
          </p:nvPr>
        </p:nvSpPr>
        <p:spPr/>
        <p:txBody>
          <a:bodyPr>
            <a:normAutofit/>
          </a:bodyPr>
          <a:lstStyle/>
          <a:p>
            <a:pPr marL="0" indent="0">
              <a:buNone/>
            </a:pPr>
            <a:r>
              <a:rPr lang="en-GB" sz="1800" b="1" dirty="0"/>
              <a:t>Not all stroke risk factors carry the same weight</a:t>
            </a:r>
          </a:p>
        </p:txBody>
      </p:sp>
      <p:sp>
        <p:nvSpPr>
          <p:cNvPr id="18" name="Content Placeholder 17">
            <a:extLst>
              <a:ext uri="{FF2B5EF4-FFF2-40B4-BE49-F238E27FC236}">
                <a16:creationId xmlns:a16="http://schemas.microsoft.com/office/drawing/2014/main" id="{615A7576-C882-DA03-48D9-BDA2A69F129C}"/>
              </a:ext>
            </a:extLst>
          </p:cNvPr>
          <p:cNvSpPr>
            <a:spLocks noGrp="1"/>
          </p:cNvSpPr>
          <p:nvPr>
            <p:ph sz="half" idx="2"/>
          </p:nvPr>
        </p:nvSpPr>
        <p:spPr>
          <a:xfrm>
            <a:off x="7159978" y="1313557"/>
            <a:ext cx="5529674" cy="4891628"/>
          </a:xfrm>
        </p:spPr>
        <p:txBody>
          <a:bodyPr vert="horz" lIns="91440" tIns="45720" rIns="91440" bIns="45720" rtlCol="0" anchor="t">
            <a:normAutofit/>
          </a:bodyPr>
          <a:lstStyle/>
          <a:p>
            <a:pPr marL="0" indent="0">
              <a:buNone/>
            </a:pPr>
            <a:r>
              <a:rPr lang="en-GB" sz="1800" b="1" dirty="0">
                <a:latin typeface="Calibri"/>
                <a:ea typeface="Calibri"/>
                <a:cs typeface="Calibri"/>
              </a:rPr>
              <a:t>Selected widely known stroke </a:t>
            </a:r>
            <a:br>
              <a:rPr lang="en-GB" sz="1800" b="1" dirty="0">
                <a:latin typeface="Calibri"/>
                <a:ea typeface="Calibri"/>
                <a:cs typeface="Calibri"/>
              </a:rPr>
            </a:br>
            <a:r>
              <a:rPr lang="en-GB" sz="1800" b="1" dirty="0">
                <a:latin typeface="Calibri"/>
                <a:ea typeface="Calibri"/>
                <a:cs typeface="Calibri"/>
              </a:rPr>
              <a:t>risk assessment scores</a:t>
            </a:r>
          </a:p>
        </p:txBody>
      </p:sp>
      <p:graphicFrame>
        <p:nvGraphicFramePr>
          <p:cNvPr id="3" name="Content Placeholder 6">
            <a:extLst>
              <a:ext uri="{FF2B5EF4-FFF2-40B4-BE49-F238E27FC236}">
                <a16:creationId xmlns:a16="http://schemas.microsoft.com/office/drawing/2014/main" id="{80AC074A-0606-786D-D50C-2E5320EC6882}"/>
              </a:ext>
            </a:extLst>
          </p:cNvPr>
          <p:cNvGraphicFramePr>
            <a:graphicFrameLocks/>
          </p:cNvGraphicFramePr>
          <p:nvPr>
            <p:extLst>
              <p:ext uri="{D42A27DB-BD31-4B8C-83A1-F6EECF244321}">
                <p14:modId xmlns:p14="http://schemas.microsoft.com/office/powerpoint/2010/main" val="2855457416"/>
              </p:ext>
            </p:extLst>
          </p:nvPr>
        </p:nvGraphicFramePr>
        <p:xfrm>
          <a:off x="838200" y="1771511"/>
          <a:ext cx="5002103" cy="3387378"/>
        </p:xfrm>
        <a:graphic>
          <a:graphicData uri="http://schemas.openxmlformats.org/drawingml/2006/table">
            <a:tbl>
              <a:tblPr firstRow="1" bandRow="1">
                <a:tableStyleId>{3B4B98B0-60AC-42C2-AFA5-B58CD77FA1E5}</a:tableStyleId>
              </a:tblPr>
              <a:tblGrid>
                <a:gridCol w="1689735">
                  <a:extLst>
                    <a:ext uri="{9D8B030D-6E8A-4147-A177-3AD203B41FA5}">
                      <a16:colId xmlns:a16="http://schemas.microsoft.com/office/drawing/2014/main" val="20000"/>
                    </a:ext>
                  </a:extLst>
                </a:gridCol>
                <a:gridCol w="1872208">
                  <a:extLst>
                    <a:ext uri="{9D8B030D-6E8A-4147-A177-3AD203B41FA5}">
                      <a16:colId xmlns:a16="http://schemas.microsoft.com/office/drawing/2014/main" val="2524594825"/>
                    </a:ext>
                  </a:extLst>
                </a:gridCol>
                <a:gridCol w="1440160">
                  <a:extLst>
                    <a:ext uri="{9D8B030D-6E8A-4147-A177-3AD203B41FA5}">
                      <a16:colId xmlns:a16="http://schemas.microsoft.com/office/drawing/2014/main" val="2685076538"/>
                    </a:ext>
                  </a:extLst>
                </a:gridCol>
              </a:tblGrid>
              <a:tr h="297209">
                <a:tc>
                  <a:txBody>
                    <a:bodyPr/>
                    <a:lstStyle/>
                    <a:p>
                      <a:pPr marL="0" marR="0" lvl="0" indent="0" algn="l" defTabSz="1020763" rtl="0" eaLnBrk="1" fontAlgn="base" latinLnBrk="0" hangingPunct="1">
                        <a:lnSpc>
                          <a:spcPct val="90000"/>
                        </a:lnSpc>
                        <a:spcBef>
                          <a:spcPct val="30000"/>
                        </a:spcBef>
                        <a:spcAft>
                          <a:spcPct val="0"/>
                        </a:spcAft>
                        <a:buClrTx/>
                        <a:buSzTx/>
                        <a:buFont typeface="Wingdings" pitchFamily="2" charset="2"/>
                        <a:buNone/>
                        <a:tabLst/>
                      </a:pPr>
                      <a:endParaRPr kumimoji="0" lang="en-US" sz="1400" b="1" i="0" u="none" strike="noStrike" cap="none" normalizeH="0" baseline="0" dirty="0">
                        <a:ln>
                          <a:noFill/>
                        </a:ln>
                        <a:solidFill>
                          <a:schemeClr val="tx2">
                            <a:lumMod val="50000"/>
                          </a:schemeClr>
                        </a:solidFill>
                        <a:effectLst>
                          <a:outerShdw blurRad="38100" dist="38100" dir="2700000" algn="tl">
                            <a:srgbClr val="000000">
                              <a:alpha val="43137"/>
                            </a:srgbClr>
                          </a:outerShdw>
                        </a:effectLst>
                        <a:latin typeface="+mn-lt"/>
                        <a:cs typeface="Arial" charset="0"/>
                      </a:endParaRPr>
                    </a:p>
                  </a:txBody>
                  <a:tcPr marL="68580" marR="68580" marT="34304" marB="34304" anchor="ctr" horzOverflow="overflow"/>
                </a:tc>
                <a:tc gridSpan="2">
                  <a:txBody>
                    <a:bodyPr/>
                    <a:lstStyle/>
                    <a:p>
                      <a:pPr algn="ctr"/>
                      <a:r>
                        <a:rPr lang="en-US" sz="1200" b="1" dirty="0">
                          <a:solidFill>
                            <a:schemeClr val="tx2">
                              <a:lumMod val="50000"/>
                            </a:schemeClr>
                          </a:solidFill>
                        </a:rPr>
                        <a:t>A systematic review of stroke risk factors</a:t>
                      </a:r>
                      <a:endParaRPr lang="en-US" sz="1200" b="1" i="0" dirty="0">
                        <a:solidFill>
                          <a:schemeClr val="tx2">
                            <a:lumMod val="50000"/>
                          </a:schemeClr>
                        </a:solidFill>
                        <a:latin typeface="+mn-lt"/>
                      </a:endParaRPr>
                    </a:p>
                  </a:txBody>
                  <a:tcPr marL="68580" marR="68580" marT="34304" marB="34304" anchor="ctr" horzOverflow="overflow"/>
                </a:tc>
                <a:tc hMerge="1">
                  <a:txBody>
                    <a:bodyPr/>
                    <a:lstStyle/>
                    <a:p>
                      <a:pPr algn="ctr"/>
                      <a:endParaRPr lang="en-US" sz="1400" b="1" i="0" dirty="0">
                        <a:solidFill>
                          <a:schemeClr val="bg1"/>
                        </a:solidFill>
                        <a:latin typeface="+mn-lt"/>
                      </a:endParaRPr>
                    </a:p>
                  </a:txBody>
                  <a:tcPr marL="68580" marR="68580" marT="34304" marB="3430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7643950"/>
                  </a:ext>
                </a:extLst>
              </a:tr>
              <a:tr h="297209">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lvl="0" indent="0" algn="l" defTabSz="1020763" rtl="0" eaLnBrk="1" fontAlgn="base" latinLnBrk="0" hangingPunct="1">
                        <a:lnSpc>
                          <a:spcPct val="90000"/>
                        </a:lnSpc>
                        <a:spcBef>
                          <a:spcPct val="30000"/>
                        </a:spcBef>
                        <a:spcAft>
                          <a:spcPct val="0"/>
                        </a:spcAft>
                        <a:buClrTx/>
                        <a:buSzTx/>
                        <a:buFont typeface="Wingdings" pitchFamily="2" charset="2"/>
                        <a:buNone/>
                        <a:tabLst/>
                      </a:pPr>
                      <a:r>
                        <a:rPr kumimoji="0" lang="en-GB" sz="1400" b="1" u="none" strike="noStrike" cap="none" normalizeH="0" baseline="0" dirty="0">
                          <a:ln>
                            <a:noFill/>
                          </a:ln>
                          <a:solidFill>
                            <a:schemeClr val="bg1"/>
                          </a:solidFill>
                          <a:effectLst/>
                        </a:rPr>
                        <a:t>Stroke risk factors</a:t>
                      </a:r>
                      <a:endParaRPr kumimoji="0" lang="en-US" sz="1400" b="1" i="0" u="none" strike="noStrike" cap="none" normalizeH="0" baseline="0" dirty="0">
                        <a:ln>
                          <a:noFill/>
                        </a:ln>
                        <a:solidFill>
                          <a:schemeClr val="bg1"/>
                        </a:solidFill>
                        <a:effectLst>
                          <a:outerShdw blurRad="38100" dist="38100" dir="2700000" algn="tl">
                            <a:srgbClr val="000000">
                              <a:alpha val="43137"/>
                            </a:srgbClr>
                          </a:outerShdw>
                        </a:effectLst>
                        <a:latin typeface="+mn-lt"/>
                        <a:cs typeface="Arial" charset="0"/>
                      </a:endParaRPr>
                    </a:p>
                  </a:txBody>
                  <a:tcPr marL="68580" marR="68580" marT="34304" marB="34304" anchor="ctr" horzOverflow="overflow">
                    <a:solidFill>
                      <a:schemeClr val="accent1"/>
                    </a:solidFill>
                  </a:tcPr>
                </a:tc>
                <a:tc>
                  <a:txBody>
                    <a:bodyPr/>
                    <a:lstStyle/>
                    <a:p>
                      <a:pPr algn="ctr"/>
                      <a:r>
                        <a:rPr lang="en-US" sz="1200" b="1" dirty="0">
                          <a:solidFill>
                            <a:schemeClr val="bg1"/>
                          </a:solidFill>
                        </a:rPr>
                        <a:t>Relative Risk for stroke</a:t>
                      </a:r>
                      <a:endParaRPr lang="en-US" sz="1200" b="1" i="0" dirty="0">
                        <a:solidFill>
                          <a:schemeClr val="bg1"/>
                        </a:solidFill>
                        <a:latin typeface="+mn-lt"/>
                      </a:endParaRPr>
                    </a:p>
                  </a:txBody>
                  <a:tcPr marL="68580" marR="68580" marT="34304" marB="34304" anchor="ctr" horzOverflow="overflow">
                    <a:solidFill>
                      <a:schemeClr val="accent1"/>
                    </a:solidFill>
                  </a:tcPr>
                </a:tc>
                <a:tc>
                  <a:txBody>
                    <a:bodyPr/>
                    <a:lstStyle/>
                    <a:p>
                      <a:pPr algn="ctr"/>
                      <a:r>
                        <a:rPr lang="en-US" sz="1200" b="1" dirty="0">
                          <a:solidFill>
                            <a:schemeClr val="bg1"/>
                          </a:solidFill>
                        </a:rPr>
                        <a:t>Positive studies/ All studies</a:t>
                      </a:r>
                      <a:endParaRPr lang="en-US" sz="1200" b="1" i="0" dirty="0">
                        <a:solidFill>
                          <a:schemeClr val="bg1"/>
                        </a:solidFill>
                        <a:latin typeface="+mn-lt"/>
                      </a:endParaRPr>
                    </a:p>
                  </a:txBody>
                  <a:tcPr marL="68580" marR="68580" marT="34304" marB="34304" anchor="ctr" horzOverflow="overflow">
                    <a:solidFill>
                      <a:schemeClr val="accent1"/>
                    </a:solidFill>
                  </a:tcPr>
                </a:tc>
                <a:extLst>
                  <a:ext uri="{0D108BD9-81ED-4DB2-BD59-A6C34878D82A}">
                    <a16:rowId xmlns:a16="http://schemas.microsoft.com/office/drawing/2014/main" val="10000"/>
                  </a:ext>
                </a:extLst>
              </a:tr>
              <a:tr h="31473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1020763" rtl="0" eaLnBrk="1" fontAlgn="base" latinLnBrk="0" hangingPunct="1">
                        <a:lnSpc>
                          <a:spcPct val="90000"/>
                        </a:lnSpc>
                        <a:spcBef>
                          <a:spcPct val="30000"/>
                        </a:spcBef>
                        <a:spcAft>
                          <a:spcPct val="0"/>
                        </a:spcAft>
                        <a:buClrTx/>
                        <a:buSzTx/>
                        <a:buFont typeface="Wingdings" pitchFamily="2" charset="2"/>
                        <a:buNone/>
                        <a:tabLst/>
                        <a:defRPr/>
                      </a:pPr>
                      <a:r>
                        <a:rPr kumimoji="0" lang="en-GB" sz="1400" b="1" u="none" strike="noStrike" cap="none" normalizeH="0" baseline="0" dirty="0">
                          <a:ln>
                            <a:noFill/>
                          </a:ln>
                          <a:solidFill>
                            <a:schemeClr val="tx2">
                              <a:lumMod val="50000"/>
                            </a:schemeClr>
                          </a:solidFill>
                          <a:effectLst/>
                        </a:rPr>
                        <a:t>HF/LV dysfunction</a:t>
                      </a:r>
                      <a:endParaRPr kumimoji="0" lang="en-GB" sz="1400" b="1" i="0" u="none" strike="noStrike" cap="none" normalizeH="0" baseline="0" dirty="0">
                        <a:ln>
                          <a:noFill/>
                        </a:ln>
                        <a:solidFill>
                          <a:schemeClr val="tx2">
                            <a:lumMod val="50000"/>
                          </a:schemeClr>
                        </a:solidFill>
                        <a:effectLst/>
                        <a:latin typeface="Arial Narrow" panose="020B0606020202030204" pitchFamily="34" charset="0"/>
                        <a:ea typeface="ＭＳ Ｐゴシック" pitchFamily="34" charset="-128"/>
                        <a:cs typeface="Times New Roman" pitchFamily="18" charset="0"/>
                      </a:endParaRPr>
                    </a:p>
                  </a:txBody>
                  <a:tcPr marL="68580" marR="68580" marT="34304" marB="34304" anchor="ctr" horzOverflow="overflow"/>
                </a:tc>
                <a:tc>
                  <a:txBody>
                    <a:bodyPr/>
                    <a:lstStyle/>
                    <a:p>
                      <a:pPr marL="0" marR="0" lvl="0" indent="0" algn="ctr" defTabSz="1020763" rtl="0" eaLnBrk="1" fontAlgn="base" latinLnBrk="0" hangingPunct="1">
                        <a:lnSpc>
                          <a:spcPct val="90000"/>
                        </a:lnSpc>
                        <a:spcBef>
                          <a:spcPct val="30000"/>
                        </a:spcBef>
                        <a:spcAft>
                          <a:spcPct val="0"/>
                        </a:spcAft>
                        <a:buClrTx/>
                        <a:buSzTx/>
                        <a:buFont typeface="Wingdings" pitchFamily="2" charset="2"/>
                        <a:buNone/>
                        <a:tabLst/>
                      </a:pPr>
                      <a:r>
                        <a:rPr kumimoji="0" lang="en-US" sz="1400" b="1" u="none" strike="noStrike" kern="1200" cap="none" normalizeH="0" baseline="0" dirty="0">
                          <a:ln>
                            <a:noFill/>
                          </a:ln>
                          <a:solidFill>
                            <a:schemeClr val="tx2">
                              <a:lumMod val="50000"/>
                            </a:schemeClr>
                          </a:solidFill>
                          <a:effectLst/>
                        </a:rPr>
                        <a:t>1.85</a:t>
                      </a:r>
                      <a:endParaRPr kumimoji="0" lang="en-US" sz="1400" b="1" i="0" u="none" strike="noStrike" kern="1200" cap="none" normalizeH="0" baseline="0" dirty="0">
                        <a:ln>
                          <a:noFill/>
                        </a:ln>
                        <a:solidFill>
                          <a:schemeClr val="tx2">
                            <a:lumMod val="50000"/>
                          </a:schemeClr>
                        </a:solidFill>
                        <a:effectLst/>
                        <a:latin typeface="Arial Narrow" panose="020B0606020202030204" pitchFamily="34" charset="0"/>
                        <a:ea typeface="+mn-ea"/>
                        <a:cs typeface="Arial" pitchFamily="34" charset="0"/>
                      </a:endParaRPr>
                    </a:p>
                  </a:txBody>
                  <a:tcPr marL="68580" marR="68580" marT="34304" marB="34304" anchor="ctr" horzOverflow="overflow"/>
                </a:tc>
                <a:tc>
                  <a:txBody>
                    <a:bodyPr/>
                    <a:lstStyle/>
                    <a:p>
                      <a:pPr marL="0" marR="0" lvl="0" indent="0" algn="ctr" defTabSz="1020763" rtl="0" eaLnBrk="1" fontAlgn="base" latinLnBrk="0" hangingPunct="1">
                        <a:lnSpc>
                          <a:spcPct val="90000"/>
                        </a:lnSpc>
                        <a:spcBef>
                          <a:spcPct val="30000"/>
                        </a:spcBef>
                        <a:spcAft>
                          <a:spcPct val="0"/>
                        </a:spcAft>
                        <a:buClrTx/>
                        <a:buSzTx/>
                        <a:buFont typeface="Wingdings" pitchFamily="2" charset="2"/>
                        <a:buNone/>
                        <a:tabLst/>
                      </a:pPr>
                      <a:r>
                        <a:rPr kumimoji="0" lang="en-US" sz="1400" b="1" u="none" strike="noStrike" kern="1200" cap="none" normalizeH="0" baseline="0" dirty="0">
                          <a:ln>
                            <a:noFill/>
                          </a:ln>
                          <a:solidFill>
                            <a:schemeClr val="tx2">
                              <a:lumMod val="50000"/>
                            </a:schemeClr>
                          </a:solidFill>
                          <a:effectLst/>
                        </a:rPr>
                        <a:t>7/18</a:t>
                      </a:r>
                      <a:endParaRPr kumimoji="0" lang="en-US" sz="1400" b="1" i="0" u="none" strike="noStrike" kern="1200" cap="none" normalizeH="0" baseline="0" dirty="0">
                        <a:ln>
                          <a:noFill/>
                        </a:ln>
                        <a:solidFill>
                          <a:schemeClr val="tx2">
                            <a:lumMod val="50000"/>
                          </a:schemeClr>
                        </a:solidFill>
                        <a:effectLst/>
                        <a:latin typeface="Arial Narrow" panose="020B0606020202030204" pitchFamily="34" charset="0"/>
                        <a:ea typeface="+mn-ea"/>
                        <a:cs typeface="Arial" pitchFamily="34" charset="0"/>
                      </a:endParaRPr>
                    </a:p>
                  </a:txBody>
                  <a:tcPr marL="68580" marR="68580" marT="34304" marB="34304" anchor="ctr" horzOverflow="overflow"/>
                </a:tc>
                <a:extLst>
                  <a:ext uri="{0D108BD9-81ED-4DB2-BD59-A6C34878D82A}">
                    <a16:rowId xmlns:a16="http://schemas.microsoft.com/office/drawing/2014/main" val="10001"/>
                  </a:ext>
                </a:extLst>
              </a:tr>
              <a:tr h="31473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1020763" rtl="0" eaLnBrk="1" fontAlgn="base" latinLnBrk="0" hangingPunct="1">
                        <a:lnSpc>
                          <a:spcPct val="90000"/>
                        </a:lnSpc>
                        <a:spcBef>
                          <a:spcPct val="30000"/>
                        </a:spcBef>
                        <a:spcAft>
                          <a:spcPct val="0"/>
                        </a:spcAft>
                        <a:buClrTx/>
                        <a:buSzTx/>
                        <a:buFont typeface="Wingdings" pitchFamily="2" charset="2"/>
                        <a:buNone/>
                        <a:tabLst/>
                        <a:defRPr/>
                      </a:pPr>
                      <a:r>
                        <a:rPr kumimoji="0" lang="en-GB" sz="1400" b="1" u="none" strike="noStrike" cap="none" normalizeH="0" baseline="0" dirty="0">
                          <a:ln>
                            <a:noFill/>
                          </a:ln>
                          <a:solidFill>
                            <a:schemeClr val="tx2">
                              <a:lumMod val="50000"/>
                            </a:schemeClr>
                          </a:solidFill>
                          <a:effectLst/>
                        </a:rPr>
                        <a:t>Hypertension </a:t>
                      </a:r>
                      <a:endParaRPr kumimoji="0" lang="en-GB" sz="1400" b="1" i="0" u="none" strike="noStrike" cap="none" normalizeH="0" baseline="0" dirty="0">
                        <a:ln>
                          <a:noFill/>
                        </a:ln>
                        <a:solidFill>
                          <a:schemeClr val="tx2">
                            <a:lumMod val="50000"/>
                          </a:schemeClr>
                        </a:solidFill>
                        <a:effectLst/>
                        <a:latin typeface="Arial Narrow" panose="020B0606020202030204" pitchFamily="34" charset="0"/>
                        <a:ea typeface="ＭＳ Ｐゴシック" pitchFamily="34" charset="-128"/>
                        <a:cs typeface="Times New Roman" pitchFamily="18" charset="0"/>
                      </a:endParaRPr>
                    </a:p>
                  </a:txBody>
                  <a:tcPr marL="68580" marR="68580" marT="34304" marB="34304" anchor="ctr" horzOverflow="overflow"/>
                </a:tc>
                <a:tc>
                  <a:txBody>
                    <a:bodyPr/>
                    <a:lstStyle/>
                    <a:p>
                      <a:pPr marL="0" marR="0" lvl="0" indent="0" algn="ctr" defTabSz="1020763" rtl="0" eaLnBrk="1" fontAlgn="base" latinLnBrk="0" hangingPunct="1">
                        <a:lnSpc>
                          <a:spcPct val="90000"/>
                        </a:lnSpc>
                        <a:spcBef>
                          <a:spcPct val="30000"/>
                        </a:spcBef>
                        <a:spcAft>
                          <a:spcPct val="0"/>
                        </a:spcAft>
                        <a:buClrTx/>
                        <a:buSzTx/>
                        <a:buFont typeface="Wingdings" pitchFamily="2" charset="2"/>
                        <a:buNone/>
                        <a:tabLst/>
                      </a:pPr>
                      <a:r>
                        <a:rPr kumimoji="0" lang="en-US" sz="1400" b="1" u="none" strike="noStrike" kern="1200" cap="none" normalizeH="0" baseline="0" dirty="0">
                          <a:ln>
                            <a:noFill/>
                          </a:ln>
                          <a:solidFill>
                            <a:schemeClr val="tx2">
                              <a:lumMod val="50000"/>
                            </a:schemeClr>
                          </a:solidFill>
                          <a:effectLst/>
                        </a:rPr>
                        <a:t>2.27</a:t>
                      </a:r>
                      <a:endParaRPr kumimoji="0" lang="en-US" sz="1400" b="1" i="0" u="none" strike="noStrike" kern="1200" cap="none" normalizeH="0" baseline="0" dirty="0">
                        <a:ln>
                          <a:noFill/>
                        </a:ln>
                        <a:solidFill>
                          <a:schemeClr val="tx2">
                            <a:lumMod val="50000"/>
                          </a:schemeClr>
                        </a:solidFill>
                        <a:effectLst/>
                        <a:latin typeface="Arial Narrow" panose="020B0606020202030204" pitchFamily="34" charset="0"/>
                        <a:ea typeface="+mn-ea"/>
                        <a:cs typeface="Arial" pitchFamily="34" charset="0"/>
                      </a:endParaRPr>
                    </a:p>
                  </a:txBody>
                  <a:tcPr marL="68580" marR="68580" marT="34304" marB="34304" anchor="ctr" horzOverflow="overflow"/>
                </a:tc>
                <a:tc>
                  <a:txBody>
                    <a:bodyPr/>
                    <a:lstStyle/>
                    <a:p>
                      <a:pPr marL="0" marR="0" lvl="0" indent="0" algn="ctr" defTabSz="1020763" rtl="0" eaLnBrk="1" fontAlgn="base" latinLnBrk="0" hangingPunct="1">
                        <a:lnSpc>
                          <a:spcPct val="90000"/>
                        </a:lnSpc>
                        <a:spcBef>
                          <a:spcPct val="30000"/>
                        </a:spcBef>
                        <a:spcAft>
                          <a:spcPct val="0"/>
                        </a:spcAft>
                        <a:buClrTx/>
                        <a:buSzTx/>
                        <a:buFont typeface="Wingdings" pitchFamily="2" charset="2"/>
                        <a:buNone/>
                        <a:tabLst/>
                      </a:pPr>
                      <a:r>
                        <a:rPr kumimoji="0" lang="en-US" sz="1400" b="1" u="none" strike="noStrike" kern="1200" cap="none" normalizeH="0" baseline="0" dirty="0">
                          <a:ln>
                            <a:noFill/>
                          </a:ln>
                          <a:solidFill>
                            <a:schemeClr val="tx2">
                              <a:lumMod val="50000"/>
                            </a:schemeClr>
                          </a:solidFill>
                          <a:effectLst/>
                        </a:rPr>
                        <a:t>11/20</a:t>
                      </a:r>
                      <a:endParaRPr kumimoji="0" lang="en-US" sz="1400" b="1" i="0" u="none" strike="noStrike" kern="1200" cap="none" normalizeH="0" baseline="0" dirty="0">
                        <a:ln>
                          <a:noFill/>
                        </a:ln>
                        <a:solidFill>
                          <a:schemeClr val="tx2">
                            <a:lumMod val="50000"/>
                          </a:schemeClr>
                        </a:solidFill>
                        <a:effectLst/>
                        <a:latin typeface="Arial Narrow" panose="020B0606020202030204" pitchFamily="34" charset="0"/>
                        <a:ea typeface="+mn-ea"/>
                        <a:cs typeface="Arial" pitchFamily="34" charset="0"/>
                      </a:endParaRPr>
                    </a:p>
                  </a:txBody>
                  <a:tcPr marL="68580" marR="68580" marT="34304" marB="34304" anchor="ctr" horzOverflow="overflow"/>
                </a:tc>
                <a:extLst>
                  <a:ext uri="{0D108BD9-81ED-4DB2-BD59-A6C34878D82A}">
                    <a16:rowId xmlns:a16="http://schemas.microsoft.com/office/drawing/2014/main" val="10002"/>
                  </a:ext>
                </a:extLst>
              </a:tr>
              <a:tr h="31473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1020763" rtl="0" eaLnBrk="1" fontAlgn="base" latinLnBrk="0" hangingPunct="1">
                        <a:lnSpc>
                          <a:spcPct val="90000"/>
                        </a:lnSpc>
                        <a:spcBef>
                          <a:spcPct val="30000"/>
                        </a:spcBef>
                        <a:spcAft>
                          <a:spcPct val="0"/>
                        </a:spcAft>
                        <a:buClrTx/>
                        <a:buSzTx/>
                        <a:buFont typeface="Wingdings" pitchFamily="2" charset="2"/>
                        <a:buNone/>
                        <a:tabLst/>
                        <a:defRPr/>
                      </a:pPr>
                      <a:r>
                        <a:rPr kumimoji="0" lang="en-GB" sz="1400" b="1" u="none" strike="noStrike" cap="none" normalizeH="0" baseline="0" dirty="0">
                          <a:ln>
                            <a:noFill/>
                          </a:ln>
                          <a:solidFill>
                            <a:schemeClr val="tx2">
                              <a:lumMod val="50000"/>
                            </a:schemeClr>
                          </a:solidFill>
                          <a:effectLst/>
                        </a:rPr>
                        <a:t>Aged ≥75 years </a:t>
                      </a:r>
                      <a:endParaRPr kumimoji="0" lang="en-GB" sz="1400" b="1" i="0" u="none" strike="noStrike" cap="none" normalizeH="0" baseline="0" dirty="0">
                        <a:ln>
                          <a:noFill/>
                        </a:ln>
                        <a:solidFill>
                          <a:schemeClr val="tx2">
                            <a:lumMod val="50000"/>
                          </a:schemeClr>
                        </a:solidFill>
                        <a:effectLst/>
                        <a:latin typeface="Arial Narrow" panose="020B0606020202030204" pitchFamily="34" charset="0"/>
                        <a:ea typeface="ＭＳ Ｐゴシック" pitchFamily="34" charset="-128"/>
                        <a:cs typeface="Times New Roman" pitchFamily="18" charset="0"/>
                      </a:endParaRPr>
                    </a:p>
                  </a:txBody>
                  <a:tcPr marL="68580" marR="68580" marT="34304" marB="34304" anchor="ctr" horzOverflow="overflow"/>
                </a:tc>
                <a:tc>
                  <a:txBody>
                    <a:bodyPr/>
                    <a:lstStyle/>
                    <a:p>
                      <a:pPr marL="0" marR="0" lvl="0" indent="0" algn="ctr" defTabSz="1020763" rtl="0" eaLnBrk="1" fontAlgn="base" latinLnBrk="0" hangingPunct="1">
                        <a:lnSpc>
                          <a:spcPct val="90000"/>
                        </a:lnSpc>
                        <a:spcBef>
                          <a:spcPct val="30000"/>
                        </a:spcBef>
                        <a:spcAft>
                          <a:spcPct val="0"/>
                        </a:spcAft>
                        <a:buClrTx/>
                        <a:buSzTx/>
                        <a:buFont typeface="Wingdings" pitchFamily="2" charset="2"/>
                        <a:buNone/>
                        <a:tabLst/>
                      </a:pPr>
                      <a:r>
                        <a:rPr kumimoji="0" lang="en-US" sz="1400" b="1" u="none" strike="noStrike" kern="1200" cap="none" normalizeH="0" baseline="0" dirty="0">
                          <a:ln>
                            <a:noFill/>
                          </a:ln>
                          <a:solidFill>
                            <a:schemeClr val="tx2">
                              <a:lumMod val="50000"/>
                            </a:schemeClr>
                          </a:solidFill>
                          <a:effectLst/>
                        </a:rPr>
                        <a:t>1.46*</a:t>
                      </a:r>
                      <a:endParaRPr kumimoji="0" lang="en-US" sz="1400" b="1" i="0" u="none" strike="noStrike" kern="1200" cap="none" normalizeH="0" baseline="0" dirty="0">
                        <a:ln>
                          <a:noFill/>
                        </a:ln>
                        <a:solidFill>
                          <a:schemeClr val="tx2">
                            <a:lumMod val="50000"/>
                          </a:schemeClr>
                        </a:solidFill>
                        <a:effectLst/>
                        <a:latin typeface="Arial Narrow" panose="020B0606020202030204" pitchFamily="34" charset="0"/>
                        <a:ea typeface="+mn-ea"/>
                        <a:cs typeface="Arial" pitchFamily="34" charset="0"/>
                      </a:endParaRPr>
                    </a:p>
                  </a:txBody>
                  <a:tcPr marL="68580" marR="68580" marT="34304" marB="34304" anchor="ctr" horzOverflow="overflow"/>
                </a:tc>
                <a:tc>
                  <a:txBody>
                    <a:bodyPr/>
                    <a:lstStyle/>
                    <a:p>
                      <a:pPr marL="0" marR="0" lvl="0" indent="0" algn="ctr" defTabSz="1020763" rtl="0" eaLnBrk="1" fontAlgn="base" latinLnBrk="0" hangingPunct="1">
                        <a:lnSpc>
                          <a:spcPct val="90000"/>
                        </a:lnSpc>
                        <a:spcBef>
                          <a:spcPct val="30000"/>
                        </a:spcBef>
                        <a:spcAft>
                          <a:spcPct val="0"/>
                        </a:spcAft>
                        <a:buClrTx/>
                        <a:buSzTx/>
                        <a:buFont typeface="Wingdings" pitchFamily="2" charset="2"/>
                        <a:buNone/>
                        <a:tabLst/>
                      </a:pPr>
                      <a:r>
                        <a:rPr kumimoji="0" lang="en-US" sz="1400" b="1" u="none" strike="noStrike" kern="1200" cap="none" normalizeH="0" baseline="0" dirty="0">
                          <a:ln>
                            <a:noFill/>
                          </a:ln>
                          <a:solidFill>
                            <a:schemeClr val="tx2">
                              <a:lumMod val="50000"/>
                            </a:schemeClr>
                          </a:solidFill>
                          <a:effectLst/>
                        </a:rPr>
                        <a:t>9/13</a:t>
                      </a:r>
                      <a:endParaRPr kumimoji="0" lang="en-US" sz="1400" b="1" i="0" u="none" strike="noStrike" kern="1200" cap="none" normalizeH="0" baseline="0" dirty="0">
                        <a:ln>
                          <a:noFill/>
                        </a:ln>
                        <a:solidFill>
                          <a:schemeClr val="tx2">
                            <a:lumMod val="50000"/>
                          </a:schemeClr>
                        </a:solidFill>
                        <a:effectLst/>
                        <a:latin typeface="Arial Narrow" panose="020B0606020202030204" pitchFamily="34" charset="0"/>
                        <a:ea typeface="+mn-ea"/>
                        <a:cs typeface="Arial" pitchFamily="34" charset="0"/>
                      </a:endParaRPr>
                    </a:p>
                  </a:txBody>
                  <a:tcPr marL="68580" marR="68580" marT="34304" marB="34304" anchor="ctr" horzOverflow="overflow"/>
                </a:tc>
                <a:extLst>
                  <a:ext uri="{0D108BD9-81ED-4DB2-BD59-A6C34878D82A}">
                    <a16:rowId xmlns:a16="http://schemas.microsoft.com/office/drawing/2014/main" val="10003"/>
                  </a:ext>
                </a:extLst>
              </a:tr>
              <a:tr h="31473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u="none" strike="noStrike" cap="none" normalizeH="0" baseline="0" dirty="0">
                          <a:ln>
                            <a:noFill/>
                          </a:ln>
                          <a:solidFill>
                            <a:schemeClr val="tx2">
                              <a:lumMod val="50000"/>
                            </a:schemeClr>
                          </a:solidFill>
                          <a:effectLst/>
                        </a:rPr>
                        <a:t>Diabetes mellitus</a:t>
                      </a:r>
                      <a:endParaRPr kumimoji="0" lang="en-GB" sz="1400" b="1" i="0" u="none" strike="noStrike" cap="none" normalizeH="0" baseline="0" dirty="0">
                        <a:ln>
                          <a:noFill/>
                        </a:ln>
                        <a:solidFill>
                          <a:schemeClr val="tx2">
                            <a:lumMod val="50000"/>
                          </a:schemeClr>
                        </a:solidFill>
                        <a:effectLst/>
                        <a:latin typeface="Arial Narrow" panose="020B0606020202030204" pitchFamily="34" charset="0"/>
                        <a:ea typeface="ＭＳ Ｐゴシック" pitchFamily="34" charset="-128"/>
                        <a:cs typeface="Times New Roman" pitchFamily="18" charset="0"/>
                      </a:endParaRPr>
                    </a:p>
                  </a:txBody>
                  <a:tcPr marL="68580" marR="68580" marT="34304" marB="34304" anchor="ctr" horzOverflow="overflow"/>
                </a:tc>
                <a:tc>
                  <a:txBody>
                    <a:bodyPr/>
                    <a:lstStyle/>
                    <a:p>
                      <a:pPr marL="0" marR="0" lvl="0" indent="0" algn="ctr" defTabSz="1020763" rtl="0" eaLnBrk="1" fontAlgn="base" latinLnBrk="0" hangingPunct="1">
                        <a:lnSpc>
                          <a:spcPct val="90000"/>
                        </a:lnSpc>
                        <a:spcBef>
                          <a:spcPct val="30000"/>
                        </a:spcBef>
                        <a:spcAft>
                          <a:spcPct val="0"/>
                        </a:spcAft>
                        <a:buClrTx/>
                        <a:buSzTx/>
                        <a:buFont typeface="Wingdings" pitchFamily="2" charset="2"/>
                        <a:buNone/>
                        <a:tabLst/>
                      </a:pPr>
                      <a:r>
                        <a:rPr kumimoji="0" lang="en-US" sz="1400" b="1" u="none" strike="noStrike" kern="1200" cap="none" normalizeH="0" baseline="0" dirty="0">
                          <a:ln>
                            <a:noFill/>
                          </a:ln>
                          <a:solidFill>
                            <a:schemeClr val="tx2">
                              <a:lumMod val="50000"/>
                            </a:schemeClr>
                          </a:solidFill>
                          <a:effectLst/>
                        </a:rPr>
                        <a:t>1.62</a:t>
                      </a:r>
                      <a:endParaRPr kumimoji="0" lang="en-US" sz="1400" b="1" i="0" u="none" strike="noStrike" kern="1200" cap="none" normalizeH="0" baseline="0" dirty="0">
                        <a:ln>
                          <a:noFill/>
                        </a:ln>
                        <a:solidFill>
                          <a:schemeClr val="tx2">
                            <a:lumMod val="50000"/>
                          </a:schemeClr>
                        </a:solidFill>
                        <a:effectLst/>
                        <a:latin typeface="Arial Narrow" panose="020B0606020202030204" pitchFamily="34" charset="0"/>
                        <a:ea typeface="+mn-ea"/>
                        <a:cs typeface="Arial" pitchFamily="34" charset="0"/>
                      </a:endParaRPr>
                    </a:p>
                  </a:txBody>
                  <a:tcPr marL="68580" marR="68580" marT="34304" marB="34304" anchor="ctr" horzOverflow="overflow"/>
                </a:tc>
                <a:tc>
                  <a:txBody>
                    <a:bodyPr/>
                    <a:lstStyle/>
                    <a:p>
                      <a:pPr marL="0" marR="0" lvl="0" indent="0" algn="ctr" defTabSz="1020763" rtl="0" eaLnBrk="1" fontAlgn="base" latinLnBrk="0" hangingPunct="1">
                        <a:lnSpc>
                          <a:spcPct val="90000"/>
                        </a:lnSpc>
                        <a:spcBef>
                          <a:spcPct val="30000"/>
                        </a:spcBef>
                        <a:spcAft>
                          <a:spcPct val="0"/>
                        </a:spcAft>
                        <a:buClrTx/>
                        <a:buSzTx/>
                        <a:buFont typeface="Wingdings" pitchFamily="2" charset="2"/>
                        <a:buNone/>
                        <a:tabLst/>
                      </a:pPr>
                      <a:r>
                        <a:rPr kumimoji="0" lang="en-US" sz="1400" b="1" u="none" strike="noStrike" kern="1200" cap="none" normalizeH="0" baseline="0" dirty="0">
                          <a:ln>
                            <a:noFill/>
                          </a:ln>
                          <a:solidFill>
                            <a:schemeClr val="tx2">
                              <a:lumMod val="50000"/>
                            </a:schemeClr>
                          </a:solidFill>
                          <a:effectLst/>
                        </a:rPr>
                        <a:t>9/14</a:t>
                      </a:r>
                      <a:endParaRPr kumimoji="0" lang="en-US" sz="1400" b="1" i="0" u="none" strike="noStrike" kern="1200" cap="none" normalizeH="0" baseline="0" dirty="0">
                        <a:ln>
                          <a:noFill/>
                        </a:ln>
                        <a:solidFill>
                          <a:schemeClr val="tx2">
                            <a:lumMod val="50000"/>
                          </a:schemeClr>
                        </a:solidFill>
                        <a:effectLst/>
                        <a:latin typeface="Arial Narrow" panose="020B0606020202030204" pitchFamily="34" charset="0"/>
                        <a:ea typeface="+mn-ea"/>
                        <a:cs typeface="Arial" pitchFamily="34" charset="0"/>
                      </a:endParaRPr>
                    </a:p>
                  </a:txBody>
                  <a:tcPr marL="68580" marR="68580" marT="34304" marB="34304" anchor="ctr" horzOverflow="overflow"/>
                </a:tc>
                <a:extLst>
                  <a:ext uri="{0D108BD9-81ED-4DB2-BD59-A6C34878D82A}">
                    <a16:rowId xmlns:a16="http://schemas.microsoft.com/office/drawing/2014/main" val="10004"/>
                  </a:ext>
                </a:extLst>
              </a:tr>
              <a:tr h="31473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1020763" rtl="0" eaLnBrk="1" fontAlgn="base" latinLnBrk="0" hangingPunct="1">
                        <a:lnSpc>
                          <a:spcPct val="90000"/>
                        </a:lnSpc>
                        <a:spcBef>
                          <a:spcPct val="30000"/>
                        </a:spcBef>
                        <a:spcAft>
                          <a:spcPct val="0"/>
                        </a:spcAft>
                        <a:buClrTx/>
                        <a:buSzTx/>
                        <a:buFont typeface="Wingdings" pitchFamily="2" charset="2"/>
                        <a:buNone/>
                        <a:tabLst/>
                        <a:defRPr/>
                      </a:pPr>
                      <a:r>
                        <a:rPr kumimoji="0" lang="en-GB" sz="1400" b="1" u="none" strike="noStrike" cap="none" normalizeH="0" baseline="0" dirty="0">
                          <a:ln>
                            <a:noFill/>
                          </a:ln>
                          <a:solidFill>
                            <a:schemeClr val="bg1"/>
                          </a:solidFill>
                          <a:effectLst/>
                        </a:rPr>
                        <a:t>Stroke/TIA/TE</a:t>
                      </a:r>
                      <a:endParaRPr kumimoji="0" lang="en-GB" sz="1400" b="1" i="0" u="none" strike="noStrike" cap="none" normalizeH="0" baseline="0" dirty="0">
                        <a:ln>
                          <a:noFill/>
                        </a:ln>
                        <a:solidFill>
                          <a:schemeClr val="bg1"/>
                        </a:solidFill>
                        <a:effectLst/>
                        <a:latin typeface="Arial Narrow" panose="020B0606020202030204" pitchFamily="34" charset="0"/>
                        <a:ea typeface="ＭＳ Ｐゴシック" pitchFamily="34" charset="-128"/>
                        <a:cs typeface="Times New Roman" pitchFamily="18" charset="0"/>
                      </a:endParaRPr>
                    </a:p>
                  </a:txBody>
                  <a:tcPr marL="68580" marR="68580" marT="34304" marB="34304" anchor="ctr" horzOverflow="overflow">
                    <a:solidFill>
                      <a:schemeClr val="accent2"/>
                    </a:solidFill>
                  </a:tcPr>
                </a:tc>
                <a:tc>
                  <a:txBody>
                    <a:bodyPr/>
                    <a:lstStyle/>
                    <a:p>
                      <a:pPr marL="0" marR="0" lvl="0" indent="0" algn="ctr" defTabSz="1020763" rtl="0" eaLnBrk="1" fontAlgn="base" latinLnBrk="0" hangingPunct="1">
                        <a:lnSpc>
                          <a:spcPct val="90000"/>
                        </a:lnSpc>
                        <a:spcBef>
                          <a:spcPct val="30000"/>
                        </a:spcBef>
                        <a:spcAft>
                          <a:spcPct val="0"/>
                        </a:spcAft>
                        <a:buClrTx/>
                        <a:buSzTx/>
                        <a:buFont typeface="Wingdings" pitchFamily="2" charset="2"/>
                        <a:buNone/>
                        <a:tabLst/>
                      </a:pPr>
                      <a:r>
                        <a:rPr kumimoji="0" lang="en-US" sz="1400" b="1" u="none" strike="noStrike" kern="1200" cap="none" normalizeH="0" baseline="0" dirty="0">
                          <a:ln>
                            <a:noFill/>
                          </a:ln>
                          <a:solidFill>
                            <a:schemeClr val="bg1"/>
                          </a:solidFill>
                          <a:effectLst/>
                        </a:rPr>
                        <a:t>2.86</a:t>
                      </a:r>
                      <a:endParaRPr kumimoji="0" lang="en-US" sz="1400" b="1" i="0" u="none" strike="noStrike" kern="1200" cap="none" normalizeH="0" baseline="0" dirty="0">
                        <a:ln>
                          <a:noFill/>
                        </a:ln>
                        <a:solidFill>
                          <a:schemeClr val="bg1"/>
                        </a:solidFill>
                        <a:effectLst/>
                        <a:latin typeface="Arial Narrow" panose="020B0606020202030204" pitchFamily="34" charset="0"/>
                        <a:ea typeface="+mn-ea"/>
                        <a:cs typeface="Arial" pitchFamily="34" charset="0"/>
                      </a:endParaRPr>
                    </a:p>
                  </a:txBody>
                  <a:tcPr marL="68580" marR="68580" marT="34304" marB="34304" anchor="ctr" horzOverflow="overflow">
                    <a:solidFill>
                      <a:schemeClr val="accent2"/>
                    </a:solidFill>
                  </a:tcPr>
                </a:tc>
                <a:tc>
                  <a:txBody>
                    <a:bodyPr/>
                    <a:lstStyle/>
                    <a:p>
                      <a:pPr marL="0" marR="0" lvl="0" indent="0" algn="ctr" defTabSz="1020763" rtl="0" eaLnBrk="1" fontAlgn="base" latinLnBrk="0" hangingPunct="1">
                        <a:lnSpc>
                          <a:spcPct val="90000"/>
                        </a:lnSpc>
                        <a:spcBef>
                          <a:spcPct val="30000"/>
                        </a:spcBef>
                        <a:spcAft>
                          <a:spcPct val="0"/>
                        </a:spcAft>
                        <a:buClrTx/>
                        <a:buSzTx/>
                        <a:buFont typeface="Wingdings" pitchFamily="2" charset="2"/>
                        <a:buNone/>
                        <a:tabLst/>
                      </a:pPr>
                      <a:r>
                        <a:rPr kumimoji="0" lang="en-US" sz="1400" b="1" u="none" strike="noStrike" kern="1200" cap="none" normalizeH="0" baseline="0" dirty="0">
                          <a:ln>
                            <a:noFill/>
                          </a:ln>
                          <a:solidFill>
                            <a:schemeClr val="bg1"/>
                          </a:solidFill>
                          <a:effectLst/>
                        </a:rPr>
                        <a:t>15/16</a:t>
                      </a:r>
                      <a:endParaRPr kumimoji="0" lang="en-US" sz="1400" b="1" i="0" u="none" strike="noStrike" kern="1200" cap="none" normalizeH="0" baseline="0" dirty="0">
                        <a:ln>
                          <a:noFill/>
                        </a:ln>
                        <a:solidFill>
                          <a:schemeClr val="bg1"/>
                        </a:solidFill>
                        <a:effectLst/>
                        <a:latin typeface="Arial Narrow" panose="020B0606020202030204" pitchFamily="34" charset="0"/>
                        <a:ea typeface="+mn-ea"/>
                        <a:cs typeface="Arial" pitchFamily="34" charset="0"/>
                      </a:endParaRPr>
                    </a:p>
                  </a:txBody>
                  <a:tcPr marL="68580" marR="68580" marT="34304" marB="34304" anchor="ctr" horzOverflow="overflow">
                    <a:solidFill>
                      <a:schemeClr val="accent2"/>
                    </a:solidFill>
                  </a:tcPr>
                </a:tc>
                <a:extLst>
                  <a:ext uri="{0D108BD9-81ED-4DB2-BD59-A6C34878D82A}">
                    <a16:rowId xmlns:a16="http://schemas.microsoft.com/office/drawing/2014/main" val="10005"/>
                  </a:ext>
                </a:extLst>
              </a:tr>
              <a:tr h="31473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u="none" strike="noStrike" cap="none" normalizeH="0" baseline="0" dirty="0">
                          <a:ln>
                            <a:noFill/>
                          </a:ln>
                          <a:solidFill>
                            <a:schemeClr val="tx2">
                              <a:lumMod val="50000"/>
                            </a:schemeClr>
                          </a:solidFill>
                          <a:effectLst/>
                        </a:rPr>
                        <a:t>Vascular disease</a:t>
                      </a:r>
                      <a:endParaRPr kumimoji="0" lang="en-GB" sz="1400" b="1" i="0" u="none" strike="noStrike" cap="none" normalizeH="0" baseline="0" dirty="0">
                        <a:ln>
                          <a:noFill/>
                        </a:ln>
                        <a:solidFill>
                          <a:schemeClr val="tx2">
                            <a:lumMod val="50000"/>
                          </a:schemeClr>
                        </a:solidFill>
                        <a:effectLst/>
                        <a:latin typeface="Arial Narrow" panose="020B0606020202030204" pitchFamily="34" charset="0"/>
                        <a:ea typeface="ＭＳ Ｐゴシック" pitchFamily="34" charset="-128"/>
                        <a:cs typeface="Times New Roman" pitchFamily="18" charset="0"/>
                      </a:endParaRPr>
                    </a:p>
                  </a:txBody>
                  <a:tcPr marL="68580" marR="68580" marT="34304" marB="34304" anchor="ctr" horzOverflow="overflow"/>
                </a:tc>
                <a:tc>
                  <a:txBody>
                    <a:bodyPr/>
                    <a:lstStyle/>
                    <a:p>
                      <a:pPr marL="0" marR="0" lvl="0" indent="0" algn="ctr" defTabSz="1020763" rtl="0" eaLnBrk="1" fontAlgn="base" latinLnBrk="0" hangingPunct="1">
                        <a:lnSpc>
                          <a:spcPct val="90000"/>
                        </a:lnSpc>
                        <a:spcBef>
                          <a:spcPct val="30000"/>
                        </a:spcBef>
                        <a:spcAft>
                          <a:spcPct val="0"/>
                        </a:spcAft>
                        <a:buClrTx/>
                        <a:buSzTx/>
                        <a:buFont typeface="Wingdings" pitchFamily="2" charset="2"/>
                        <a:buNone/>
                        <a:tabLst/>
                      </a:pPr>
                      <a:r>
                        <a:rPr kumimoji="0" lang="en-US" sz="1400" b="1" u="none" strike="noStrike" kern="1200" cap="none" normalizeH="0" baseline="0" dirty="0">
                          <a:ln>
                            <a:noFill/>
                          </a:ln>
                          <a:solidFill>
                            <a:schemeClr val="tx2">
                              <a:lumMod val="50000"/>
                            </a:schemeClr>
                          </a:solidFill>
                          <a:effectLst/>
                        </a:rPr>
                        <a:t>2.61</a:t>
                      </a:r>
                      <a:endParaRPr kumimoji="0" lang="en-US" sz="1400" b="1" i="0" u="none" strike="noStrike" kern="1200" cap="none" normalizeH="0" baseline="0" dirty="0">
                        <a:ln>
                          <a:noFill/>
                        </a:ln>
                        <a:solidFill>
                          <a:schemeClr val="tx2">
                            <a:lumMod val="50000"/>
                          </a:schemeClr>
                        </a:solidFill>
                        <a:effectLst/>
                        <a:latin typeface="Arial Narrow" panose="020B0606020202030204" pitchFamily="34" charset="0"/>
                        <a:ea typeface="+mn-ea"/>
                        <a:cs typeface="Arial" pitchFamily="34" charset="0"/>
                      </a:endParaRPr>
                    </a:p>
                  </a:txBody>
                  <a:tcPr marL="68580" marR="68580" marT="34304" marB="34304" anchor="ctr" horzOverflow="overflow"/>
                </a:tc>
                <a:tc>
                  <a:txBody>
                    <a:bodyPr/>
                    <a:lstStyle/>
                    <a:p>
                      <a:pPr marL="0" marR="0" lvl="0" indent="0" algn="ctr" defTabSz="1020763" rtl="0" eaLnBrk="1" fontAlgn="base" latinLnBrk="0" hangingPunct="1">
                        <a:lnSpc>
                          <a:spcPct val="90000"/>
                        </a:lnSpc>
                        <a:spcBef>
                          <a:spcPct val="30000"/>
                        </a:spcBef>
                        <a:spcAft>
                          <a:spcPct val="0"/>
                        </a:spcAft>
                        <a:buClrTx/>
                        <a:buSzTx/>
                        <a:buFont typeface="Wingdings" pitchFamily="2" charset="2"/>
                        <a:buNone/>
                        <a:tabLst/>
                      </a:pPr>
                      <a:r>
                        <a:rPr kumimoji="0" lang="en-US" sz="1400" b="1" u="none" strike="noStrike" kern="1200" cap="none" normalizeH="0" baseline="0" dirty="0">
                          <a:ln>
                            <a:noFill/>
                          </a:ln>
                          <a:solidFill>
                            <a:schemeClr val="tx2">
                              <a:lumMod val="50000"/>
                            </a:schemeClr>
                          </a:solidFill>
                          <a:effectLst/>
                        </a:rPr>
                        <a:t>6/17</a:t>
                      </a:r>
                      <a:endParaRPr kumimoji="0" lang="en-US" sz="1400" b="1" i="0" u="none" strike="noStrike" kern="1200" cap="none" normalizeH="0" baseline="0" dirty="0">
                        <a:ln>
                          <a:noFill/>
                        </a:ln>
                        <a:solidFill>
                          <a:schemeClr val="tx2">
                            <a:lumMod val="50000"/>
                          </a:schemeClr>
                        </a:solidFill>
                        <a:effectLst/>
                        <a:latin typeface="Arial Narrow" panose="020B0606020202030204" pitchFamily="34" charset="0"/>
                        <a:ea typeface="+mn-ea"/>
                        <a:cs typeface="Arial" pitchFamily="34" charset="0"/>
                      </a:endParaRPr>
                    </a:p>
                  </a:txBody>
                  <a:tcPr marL="68580" marR="68580" marT="34304" marB="34304" anchor="ctr" horzOverflow="overflow"/>
                </a:tc>
                <a:extLst>
                  <a:ext uri="{0D108BD9-81ED-4DB2-BD59-A6C34878D82A}">
                    <a16:rowId xmlns:a16="http://schemas.microsoft.com/office/drawing/2014/main" val="10006"/>
                  </a:ext>
                </a:extLst>
              </a:tr>
              <a:tr h="31473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1020763" rtl="0" eaLnBrk="1" fontAlgn="base" latinLnBrk="0" hangingPunct="1">
                        <a:lnSpc>
                          <a:spcPct val="90000"/>
                        </a:lnSpc>
                        <a:spcBef>
                          <a:spcPct val="30000"/>
                        </a:spcBef>
                        <a:spcAft>
                          <a:spcPct val="0"/>
                        </a:spcAft>
                        <a:buClrTx/>
                        <a:buSzTx/>
                        <a:buFont typeface="Wingdings" pitchFamily="2" charset="2"/>
                        <a:buNone/>
                        <a:tabLst/>
                        <a:defRPr/>
                      </a:pPr>
                      <a:r>
                        <a:rPr kumimoji="0" lang="en-GB" sz="1400" b="1" u="none" strike="noStrike" cap="none" normalizeH="0" baseline="0" dirty="0">
                          <a:ln>
                            <a:noFill/>
                          </a:ln>
                          <a:solidFill>
                            <a:schemeClr val="tx2">
                              <a:lumMod val="50000"/>
                            </a:schemeClr>
                          </a:solidFill>
                          <a:effectLst/>
                        </a:rPr>
                        <a:t>Aged 65–74 years</a:t>
                      </a:r>
                      <a:endParaRPr kumimoji="0" lang="en-GB" sz="1400" b="1" i="0" u="none" strike="noStrike" cap="none" normalizeH="0" baseline="0" dirty="0">
                        <a:ln>
                          <a:noFill/>
                        </a:ln>
                        <a:solidFill>
                          <a:schemeClr val="tx2">
                            <a:lumMod val="50000"/>
                          </a:schemeClr>
                        </a:solidFill>
                        <a:effectLst/>
                        <a:latin typeface="Arial Narrow" panose="020B0606020202030204" pitchFamily="34" charset="0"/>
                        <a:ea typeface="ＭＳ Ｐゴシック" pitchFamily="34" charset="-128"/>
                        <a:cs typeface="Times New Roman" pitchFamily="18" charset="0"/>
                      </a:endParaRPr>
                    </a:p>
                  </a:txBody>
                  <a:tcPr marL="68580" marR="68580" marT="34304" marB="34304" anchor="ctr" horzOverflow="overflow"/>
                </a:tc>
                <a:tc>
                  <a:txBody>
                    <a:bodyPr/>
                    <a:lstStyle/>
                    <a:p>
                      <a:pPr marL="0" marR="0" lvl="0" indent="0" algn="ctr" defTabSz="1020763" rtl="0" eaLnBrk="1" fontAlgn="base" latinLnBrk="0" hangingPunct="1">
                        <a:lnSpc>
                          <a:spcPct val="90000"/>
                        </a:lnSpc>
                        <a:spcBef>
                          <a:spcPct val="30000"/>
                        </a:spcBef>
                        <a:spcAft>
                          <a:spcPct val="0"/>
                        </a:spcAft>
                        <a:buClrTx/>
                        <a:buSzTx/>
                        <a:buFont typeface="Wingdings" pitchFamily="2" charset="2"/>
                        <a:buNone/>
                        <a:tabLst/>
                      </a:pPr>
                      <a:r>
                        <a:rPr kumimoji="0" lang="en-US" sz="1400" b="1" u="none" strike="noStrike" kern="1200" cap="none" normalizeH="0" baseline="0" dirty="0">
                          <a:ln>
                            <a:noFill/>
                          </a:ln>
                          <a:solidFill>
                            <a:schemeClr val="tx2">
                              <a:lumMod val="50000"/>
                            </a:schemeClr>
                          </a:solidFill>
                          <a:effectLst/>
                        </a:rPr>
                        <a:t>1.46*</a:t>
                      </a:r>
                      <a:endParaRPr kumimoji="0" lang="en-US" sz="1400" b="1" i="0" u="none" strike="noStrike" kern="1200" cap="none" normalizeH="0" baseline="0" dirty="0">
                        <a:ln>
                          <a:noFill/>
                        </a:ln>
                        <a:solidFill>
                          <a:schemeClr val="tx2">
                            <a:lumMod val="50000"/>
                          </a:schemeClr>
                        </a:solidFill>
                        <a:effectLst/>
                        <a:latin typeface="Arial Narrow" panose="020B0606020202030204" pitchFamily="34" charset="0"/>
                        <a:ea typeface="+mn-ea"/>
                        <a:cs typeface="Arial" pitchFamily="34" charset="0"/>
                      </a:endParaRPr>
                    </a:p>
                  </a:txBody>
                  <a:tcPr marL="68580" marR="68580" marT="34304" marB="34304" anchor="ctr" horzOverflow="overflow"/>
                </a:tc>
                <a:tc>
                  <a:txBody>
                    <a:bodyPr/>
                    <a:lstStyle/>
                    <a:p>
                      <a:pPr marL="0" marR="0" lvl="0" indent="0" algn="ctr" defTabSz="1020763" rtl="0" eaLnBrk="1" fontAlgn="base" latinLnBrk="0" hangingPunct="1">
                        <a:lnSpc>
                          <a:spcPct val="90000"/>
                        </a:lnSpc>
                        <a:spcBef>
                          <a:spcPct val="30000"/>
                        </a:spcBef>
                        <a:spcAft>
                          <a:spcPct val="0"/>
                        </a:spcAft>
                        <a:buClrTx/>
                        <a:buSzTx/>
                        <a:buFont typeface="Wingdings" pitchFamily="2" charset="2"/>
                        <a:buNone/>
                        <a:tabLst/>
                      </a:pPr>
                      <a:r>
                        <a:rPr kumimoji="0" lang="en-US" sz="1400" b="1" u="none" strike="noStrike" kern="1200" cap="none" normalizeH="0" baseline="0" dirty="0">
                          <a:ln>
                            <a:noFill/>
                          </a:ln>
                          <a:solidFill>
                            <a:schemeClr val="tx2">
                              <a:lumMod val="50000"/>
                            </a:schemeClr>
                          </a:solidFill>
                          <a:effectLst/>
                        </a:rPr>
                        <a:t>9/13</a:t>
                      </a:r>
                      <a:endParaRPr kumimoji="0" lang="en-US" sz="1400" b="1" i="0" u="none" strike="noStrike" kern="1200" cap="none" normalizeH="0" baseline="0" dirty="0">
                        <a:ln>
                          <a:noFill/>
                        </a:ln>
                        <a:solidFill>
                          <a:schemeClr val="tx2">
                            <a:lumMod val="50000"/>
                          </a:schemeClr>
                        </a:solidFill>
                        <a:effectLst/>
                        <a:latin typeface="Arial Narrow" panose="020B0606020202030204" pitchFamily="34" charset="0"/>
                        <a:ea typeface="+mn-ea"/>
                        <a:cs typeface="Arial" pitchFamily="34" charset="0"/>
                      </a:endParaRPr>
                    </a:p>
                  </a:txBody>
                  <a:tcPr marL="68580" marR="68580" marT="34304" marB="34304" anchor="ctr" horzOverflow="overflow"/>
                </a:tc>
                <a:extLst>
                  <a:ext uri="{0D108BD9-81ED-4DB2-BD59-A6C34878D82A}">
                    <a16:rowId xmlns:a16="http://schemas.microsoft.com/office/drawing/2014/main" val="10007"/>
                  </a:ext>
                </a:extLst>
              </a:tr>
              <a:tr h="31473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1020763" rtl="0" eaLnBrk="1" fontAlgn="base" latinLnBrk="0" hangingPunct="1">
                        <a:lnSpc>
                          <a:spcPct val="90000"/>
                        </a:lnSpc>
                        <a:spcBef>
                          <a:spcPct val="30000"/>
                        </a:spcBef>
                        <a:spcAft>
                          <a:spcPct val="0"/>
                        </a:spcAft>
                        <a:buClrTx/>
                        <a:buSzTx/>
                        <a:buFont typeface="Wingdings" pitchFamily="2" charset="2"/>
                        <a:buNone/>
                        <a:tabLst/>
                        <a:defRPr/>
                      </a:pPr>
                      <a:r>
                        <a:rPr kumimoji="0" lang="en-GB" sz="1400" b="1" u="none" strike="noStrike" cap="none" normalizeH="0" baseline="0" dirty="0">
                          <a:ln>
                            <a:noFill/>
                          </a:ln>
                          <a:solidFill>
                            <a:schemeClr val="tx2">
                              <a:lumMod val="50000"/>
                            </a:schemeClr>
                          </a:solidFill>
                          <a:effectLst/>
                        </a:rPr>
                        <a:t>Sex category (female)</a:t>
                      </a:r>
                      <a:endParaRPr kumimoji="0" lang="en-GB" sz="1400" b="1" i="0" u="none" strike="noStrike" cap="none" normalizeH="0" baseline="0" dirty="0">
                        <a:ln>
                          <a:noFill/>
                        </a:ln>
                        <a:solidFill>
                          <a:schemeClr val="tx2">
                            <a:lumMod val="50000"/>
                          </a:schemeClr>
                        </a:solidFill>
                        <a:effectLst/>
                        <a:latin typeface="Arial Narrow" panose="020B0606020202030204" pitchFamily="34" charset="0"/>
                        <a:ea typeface="ＭＳ Ｐゴシック" pitchFamily="34" charset="-128"/>
                        <a:cs typeface="Times New Roman" pitchFamily="18" charset="0"/>
                      </a:endParaRPr>
                    </a:p>
                  </a:txBody>
                  <a:tcPr marL="68580" marR="68580" marT="34304" marB="34304" anchor="ctr" horzOverflow="overflow"/>
                </a:tc>
                <a:tc>
                  <a:txBody>
                    <a:bodyPr/>
                    <a:lstStyle/>
                    <a:p>
                      <a:pPr marL="0" marR="0" lvl="0" indent="0" algn="ctr" defTabSz="1020763" rtl="0" eaLnBrk="1" fontAlgn="base" latinLnBrk="0" hangingPunct="1">
                        <a:lnSpc>
                          <a:spcPct val="90000"/>
                        </a:lnSpc>
                        <a:spcBef>
                          <a:spcPct val="30000"/>
                        </a:spcBef>
                        <a:spcAft>
                          <a:spcPct val="0"/>
                        </a:spcAft>
                        <a:buClrTx/>
                        <a:buSzTx/>
                        <a:buFont typeface="Wingdings" pitchFamily="2" charset="2"/>
                        <a:buNone/>
                        <a:tabLst/>
                      </a:pPr>
                      <a:r>
                        <a:rPr kumimoji="0" lang="en-US" sz="1400" b="1" u="none" strike="noStrike" kern="1200" cap="none" normalizeH="0" baseline="0" dirty="0">
                          <a:ln>
                            <a:noFill/>
                          </a:ln>
                          <a:solidFill>
                            <a:schemeClr val="tx2">
                              <a:lumMod val="50000"/>
                            </a:schemeClr>
                          </a:solidFill>
                          <a:effectLst/>
                        </a:rPr>
                        <a:t>1.67</a:t>
                      </a:r>
                      <a:endParaRPr kumimoji="0" lang="en-US" sz="1400" b="1" i="0" u="none" strike="noStrike" kern="1200" cap="none" normalizeH="0" baseline="0" dirty="0">
                        <a:ln>
                          <a:noFill/>
                        </a:ln>
                        <a:solidFill>
                          <a:schemeClr val="tx2">
                            <a:lumMod val="50000"/>
                          </a:schemeClr>
                        </a:solidFill>
                        <a:effectLst/>
                        <a:latin typeface="Arial Narrow" panose="020B0606020202030204" pitchFamily="34" charset="0"/>
                        <a:ea typeface="+mn-ea"/>
                        <a:cs typeface="Arial" pitchFamily="34" charset="0"/>
                      </a:endParaRPr>
                    </a:p>
                  </a:txBody>
                  <a:tcPr marL="68580" marR="68580" marT="34304" marB="34304" anchor="ctr" horzOverflow="overflow"/>
                </a:tc>
                <a:tc>
                  <a:txBody>
                    <a:bodyPr/>
                    <a:lstStyle/>
                    <a:p>
                      <a:pPr marL="0" marR="0" lvl="0" indent="0" algn="ctr" defTabSz="1020763" rtl="0" eaLnBrk="1" fontAlgn="base" latinLnBrk="0" hangingPunct="1">
                        <a:lnSpc>
                          <a:spcPct val="90000"/>
                        </a:lnSpc>
                        <a:spcBef>
                          <a:spcPct val="30000"/>
                        </a:spcBef>
                        <a:spcAft>
                          <a:spcPct val="0"/>
                        </a:spcAft>
                        <a:buClrTx/>
                        <a:buSzTx/>
                        <a:buFont typeface="Wingdings" pitchFamily="2" charset="2"/>
                        <a:buNone/>
                        <a:tabLst/>
                      </a:pPr>
                      <a:r>
                        <a:rPr kumimoji="0" lang="en-US" sz="1400" b="1" u="none" strike="noStrike" kern="1200" cap="none" normalizeH="0" baseline="0" dirty="0">
                          <a:ln>
                            <a:noFill/>
                          </a:ln>
                          <a:solidFill>
                            <a:schemeClr val="tx2">
                              <a:lumMod val="50000"/>
                            </a:schemeClr>
                          </a:solidFill>
                          <a:effectLst/>
                        </a:rPr>
                        <a:t>8/22</a:t>
                      </a:r>
                      <a:endParaRPr kumimoji="0" lang="en-US" sz="1400" b="1" i="0" u="none" strike="noStrike" kern="1200" cap="none" normalizeH="0" baseline="0" dirty="0">
                        <a:ln>
                          <a:noFill/>
                        </a:ln>
                        <a:solidFill>
                          <a:schemeClr val="tx2">
                            <a:lumMod val="50000"/>
                          </a:schemeClr>
                        </a:solidFill>
                        <a:effectLst/>
                        <a:latin typeface="Arial Narrow" panose="020B0606020202030204" pitchFamily="34" charset="0"/>
                        <a:ea typeface="+mn-ea"/>
                        <a:cs typeface="Arial" pitchFamily="34" charset="0"/>
                      </a:endParaRPr>
                    </a:p>
                  </a:txBody>
                  <a:tcPr marL="68580" marR="68580" marT="34304" marB="34304" anchor="ctr" horzOverflow="overflow"/>
                </a:tc>
                <a:extLst>
                  <a:ext uri="{0D108BD9-81ED-4DB2-BD59-A6C34878D82A}">
                    <a16:rowId xmlns:a16="http://schemas.microsoft.com/office/drawing/2014/main" val="10008"/>
                  </a:ext>
                </a:extLst>
              </a:tr>
            </a:tbl>
          </a:graphicData>
        </a:graphic>
      </p:graphicFrame>
      <p:grpSp>
        <p:nvGrpSpPr>
          <p:cNvPr id="20" name="Group 19">
            <a:extLst>
              <a:ext uri="{FF2B5EF4-FFF2-40B4-BE49-F238E27FC236}">
                <a16:creationId xmlns:a16="http://schemas.microsoft.com/office/drawing/2014/main" id="{5DE4E176-BD70-BEEB-3E06-E0CF527DB378}"/>
              </a:ext>
            </a:extLst>
          </p:cNvPr>
          <p:cNvGrpSpPr/>
          <p:nvPr/>
        </p:nvGrpSpPr>
        <p:grpSpPr>
          <a:xfrm>
            <a:off x="7125498" y="1994376"/>
            <a:ext cx="3507409" cy="4699989"/>
            <a:chOff x="7266609" y="1819888"/>
            <a:chExt cx="3507409" cy="4699989"/>
          </a:xfrm>
        </p:grpSpPr>
        <p:grpSp>
          <p:nvGrpSpPr>
            <p:cNvPr id="9" name="Group 8">
              <a:extLst>
                <a:ext uri="{FF2B5EF4-FFF2-40B4-BE49-F238E27FC236}">
                  <a16:creationId xmlns:a16="http://schemas.microsoft.com/office/drawing/2014/main" id="{E01019AE-4910-BE1A-76F1-5A01865430D6}"/>
                </a:ext>
              </a:extLst>
            </p:cNvPr>
            <p:cNvGrpSpPr/>
            <p:nvPr/>
          </p:nvGrpSpPr>
          <p:grpSpPr>
            <a:xfrm>
              <a:off x="7348883" y="1819888"/>
              <a:ext cx="3355561" cy="4699989"/>
              <a:chOff x="4025900" y="0"/>
              <a:chExt cx="5095582" cy="6858000"/>
            </a:xfrm>
          </p:grpSpPr>
          <p:pic>
            <p:nvPicPr>
              <p:cNvPr id="2" name="Picture 1">
                <a:extLst>
                  <a:ext uri="{FF2B5EF4-FFF2-40B4-BE49-F238E27FC236}">
                    <a16:creationId xmlns:a16="http://schemas.microsoft.com/office/drawing/2014/main" id="{E3C80FC8-AED5-1103-2492-A799592550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25900" y="0"/>
                <a:ext cx="4140200" cy="6858000"/>
              </a:xfrm>
              <a:prstGeom prst="rect">
                <a:avLst/>
              </a:prstGeom>
            </p:spPr>
          </p:pic>
          <p:pic>
            <p:nvPicPr>
              <p:cNvPr id="8" name="Picture 7">
                <a:extLst>
                  <a:ext uri="{FF2B5EF4-FFF2-40B4-BE49-F238E27FC236}">
                    <a16:creationId xmlns:a16="http://schemas.microsoft.com/office/drawing/2014/main" id="{980EC1E7-7493-6B08-6C3D-FCEF66D5BF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2782" y="0"/>
                <a:ext cx="1028700" cy="6858000"/>
              </a:xfrm>
              <a:prstGeom prst="rect">
                <a:avLst/>
              </a:prstGeom>
            </p:spPr>
          </p:pic>
        </p:grpSp>
        <p:sp>
          <p:nvSpPr>
            <p:cNvPr id="11" name="Rounded Rectangle 10">
              <a:extLst>
                <a:ext uri="{FF2B5EF4-FFF2-40B4-BE49-F238E27FC236}">
                  <a16:creationId xmlns:a16="http://schemas.microsoft.com/office/drawing/2014/main" id="{99405822-FAEB-22D8-711A-4CB7F106B39D}"/>
                </a:ext>
              </a:extLst>
            </p:cNvPr>
            <p:cNvSpPr/>
            <p:nvPr/>
          </p:nvSpPr>
          <p:spPr>
            <a:xfrm>
              <a:off x="7266609" y="3138001"/>
              <a:ext cx="3507409" cy="8001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3AF248F2-0744-AA50-0DE2-E3043063CFFD}"/>
              </a:ext>
            </a:extLst>
          </p:cNvPr>
          <p:cNvSpPr txBox="1"/>
          <p:nvPr/>
        </p:nvSpPr>
        <p:spPr>
          <a:xfrm>
            <a:off x="2865428" y="5247892"/>
            <a:ext cx="2974875" cy="430887"/>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**Vascular disease, prior myocardial infarction, peripheral artery disease or aortic plaque.</a:t>
            </a:r>
          </a:p>
        </p:txBody>
      </p:sp>
      <p:sp>
        <p:nvSpPr>
          <p:cNvPr id="13" name="TextBox 12">
            <a:extLst>
              <a:ext uri="{FF2B5EF4-FFF2-40B4-BE49-F238E27FC236}">
                <a16:creationId xmlns:a16="http://schemas.microsoft.com/office/drawing/2014/main" id="{E3C4AAF2-C7D3-F8A9-F9C5-C2146AA933C1}"/>
              </a:ext>
            </a:extLst>
          </p:cNvPr>
          <p:cNvSpPr txBox="1"/>
          <p:nvPr/>
        </p:nvSpPr>
        <p:spPr>
          <a:xfrm>
            <a:off x="838200" y="5263689"/>
            <a:ext cx="1567698"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*Per decade increase</a:t>
            </a:r>
          </a:p>
        </p:txBody>
      </p:sp>
      <p:sp>
        <p:nvSpPr>
          <p:cNvPr id="14" name="TextBox 13">
            <a:extLst>
              <a:ext uri="{FF2B5EF4-FFF2-40B4-BE49-F238E27FC236}">
                <a16:creationId xmlns:a16="http://schemas.microsoft.com/office/drawing/2014/main" id="{AA0F1BBF-4EFC-02BF-EF06-73DB2486C00B}"/>
              </a:ext>
            </a:extLst>
          </p:cNvPr>
          <p:cNvSpPr txBox="1"/>
          <p:nvPr/>
        </p:nvSpPr>
        <p:spPr>
          <a:xfrm>
            <a:off x="2256600" y="4644055"/>
            <a:ext cx="445304" cy="276999"/>
          </a:xfrm>
          <a:prstGeom prst="rect">
            <a:avLst/>
          </a:prstGeom>
          <a:noFill/>
        </p:spPr>
        <p:txBody>
          <a:bodyPr wrap="square" rtlCol="0">
            <a:spAutoFit/>
          </a:bodyPr>
          <a:lstStyle/>
          <a:p>
            <a:r>
              <a:rPr lang="en-US" sz="1200" dirty="0"/>
              <a:t>**</a:t>
            </a:r>
          </a:p>
        </p:txBody>
      </p:sp>
      <p:sp>
        <p:nvSpPr>
          <p:cNvPr id="16" name="Title 15">
            <a:extLst>
              <a:ext uri="{FF2B5EF4-FFF2-40B4-BE49-F238E27FC236}">
                <a16:creationId xmlns:a16="http://schemas.microsoft.com/office/drawing/2014/main" id="{93D19F34-23B5-2DBD-03A7-7AE2EAAEFC63}"/>
              </a:ext>
            </a:extLst>
          </p:cNvPr>
          <p:cNvSpPr>
            <a:spLocks noGrp="1"/>
          </p:cNvSpPr>
          <p:nvPr>
            <p:ph type="title"/>
          </p:nvPr>
        </p:nvSpPr>
        <p:spPr/>
        <p:txBody>
          <a:bodyPr>
            <a:normAutofit/>
          </a:bodyPr>
          <a:lstStyle/>
          <a:p>
            <a:r>
              <a:rPr lang="en-GB" sz="3600" b="1" dirty="0"/>
              <a:t>Individual Patient’s Risk of Stroke Depends </a:t>
            </a:r>
            <a:br>
              <a:rPr lang="en-GB" sz="3600" b="1" dirty="0"/>
            </a:br>
            <a:r>
              <a:rPr lang="en-GB" sz="3600" b="1" dirty="0"/>
              <a:t>on Presence of Specific Stroke Risk Factor(s)</a:t>
            </a:r>
            <a:endParaRPr lang="en-US" dirty="0"/>
          </a:p>
        </p:txBody>
      </p:sp>
      <p:sp>
        <p:nvSpPr>
          <p:cNvPr id="19" name="Footer Placeholder 18">
            <a:extLst>
              <a:ext uri="{FF2B5EF4-FFF2-40B4-BE49-F238E27FC236}">
                <a16:creationId xmlns:a16="http://schemas.microsoft.com/office/drawing/2014/main" id="{ED039529-2887-7865-6A83-8337D3C8F3B1}"/>
              </a:ext>
            </a:extLst>
          </p:cNvPr>
          <p:cNvSpPr>
            <a:spLocks noGrp="1"/>
          </p:cNvSpPr>
          <p:nvPr>
            <p:ph type="ftr" sz="quarter" idx="3"/>
          </p:nvPr>
        </p:nvSpPr>
        <p:spPr/>
        <p:txBody>
          <a:bodyPr/>
          <a:lstStyle/>
          <a:p>
            <a:r>
              <a:rPr lang="en-GB" dirty="0"/>
              <a:t>CHF, congestive heart failure; LV, left ventricular; TE, thromboembolic event; TIA, transient ischemic attack.</a:t>
            </a:r>
            <a:br>
              <a:rPr lang="en-GB" dirty="0"/>
            </a:br>
            <a:r>
              <a:rPr lang="en-US" sz="1000" dirty="0">
                <a:solidFill>
                  <a:schemeClr val="tx1">
                    <a:lumMod val="50000"/>
                    <a:lumOff val="50000"/>
                  </a:schemeClr>
                </a:solidFill>
              </a:rPr>
              <a:t>Pisters R, et al. </a:t>
            </a:r>
            <a:r>
              <a:rPr lang="en-US" sz="1000" i="1" dirty="0">
                <a:solidFill>
                  <a:schemeClr val="tx1">
                    <a:lumMod val="50000"/>
                    <a:lumOff val="50000"/>
                  </a:schemeClr>
                </a:solidFill>
              </a:rPr>
              <a:t>Circ J</a:t>
            </a:r>
            <a:r>
              <a:rPr lang="en-US" sz="1000" dirty="0">
                <a:solidFill>
                  <a:schemeClr val="tx1">
                    <a:lumMod val="50000"/>
                    <a:lumOff val="50000"/>
                  </a:schemeClr>
                </a:solidFill>
              </a:rPr>
              <a:t>. 2012;76(10):2289-304.</a:t>
            </a:r>
            <a:r>
              <a:rPr lang="en-GB" dirty="0"/>
              <a:t> </a:t>
            </a:r>
          </a:p>
        </p:txBody>
      </p:sp>
    </p:spTree>
    <p:extLst>
      <p:ext uri="{BB962C8B-B14F-4D97-AF65-F5344CB8AC3E}">
        <p14:creationId xmlns:p14="http://schemas.microsoft.com/office/powerpoint/2010/main" val="321310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23">
            <a:extLst>
              <a:ext uri="{FF2B5EF4-FFF2-40B4-BE49-F238E27FC236}">
                <a16:creationId xmlns:a16="http://schemas.microsoft.com/office/drawing/2014/main" id="{7F4622E6-5D30-2E82-36CC-B7745017A1AF}"/>
              </a:ext>
            </a:extLst>
          </p:cNvPr>
          <p:cNvSpPr>
            <a:spLocks noGrp="1"/>
          </p:cNvSpPr>
          <p:nvPr>
            <p:ph type="ftr" sz="quarter" idx="3"/>
          </p:nvPr>
        </p:nvSpPr>
        <p:spPr>
          <a:xfrm>
            <a:off x="838200" y="6356350"/>
            <a:ext cx="10510520" cy="365125"/>
          </a:xfrm>
        </p:spPr>
        <p:txBody>
          <a:bodyPr/>
          <a:lstStyle/>
          <a:p>
            <a:r>
              <a:rPr lang="en-GB" dirty="0"/>
              <a:t>Friberg L, et al. </a:t>
            </a:r>
            <a:r>
              <a:rPr lang="en-GB" i="1" dirty="0"/>
              <a:t>J Am Coll </a:t>
            </a:r>
            <a:r>
              <a:rPr lang="en-GB" i="1" dirty="0" err="1"/>
              <a:t>Cardiol</a:t>
            </a:r>
            <a:r>
              <a:rPr lang="en-GB" dirty="0"/>
              <a:t>. 2015;65(3):225-32.</a:t>
            </a:r>
          </a:p>
        </p:txBody>
      </p:sp>
      <p:sp>
        <p:nvSpPr>
          <p:cNvPr id="18" name="Title 17">
            <a:extLst>
              <a:ext uri="{FF2B5EF4-FFF2-40B4-BE49-F238E27FC236}">
                <a16:creationId xmlns:a16="http://schemas.microsoft.com/office/drawing/2014/main" id="{B72B55EA-DFFC-B211-40B7-FDFB70CC9DDA}"/>
              </a:ext>
            </a:extLst>
          </p:cNvPr>
          <p:cNvSpPr>
            <a:spLocks noGrp="1"/>
          </p:cNvSpPr>
          <p:nvPr>
            <p:ph type="title" idx="4294967295"/>
          </p:nvPr>
        </p:nvSpPr>
        <p:spPr>
          <a:xfrm>
            <a:off x="760195" y="177028"/>
            <a:ext cx="4332163" cy="1106488"/>
          </a:xfrm>
        </p:spPr>
        <p:txBody>
          <a:bodyPr anchor="ctr">
            <a:normAutofit/>
          </a:bodyPr>
          <a:lstStyle/>
          <a:p>
            <a:r>
              <a:rPr lang="en-GB" sz="2000" dirty="0">
                <a:solidFill>
                  <a:schemeClr val="tx1"/>
                </a:solidFill>
                <a:latin typeface="Calibri"/>
                <a:ea typeface="Calibri"/>
                <a:cs typeface="Calibri"/>
              </a:rPr>
              <a:t>Annual stroke rates per CHA2DS2-VASc score value</a:t>
            </a:r>
            <a:br>
              <a:rPr lang="en-GB" sz="2000" dirty="0">
                <a:latin typeface="Calibri" panose="020F0502020204030204" pitchFamily="34" charset="0"/>
              </a:rPr>
            </a:br>
            <a:r>
              <a:rPr lang="en-GB" sz="2000" b="0" dirty="0">
                <a:solidFill>
                  <a:schemeClr val="tx1"/>
                </a:solidFill>
                <a:latin typeface="Calibri"/>
                <a:ea typeface="Calibri"/>
                <a:cs typeface="Calibri"/>
              </a:rPr>
              <a:t>Swedish National Registry Cohort </a:t>
            </a:r>
            <a:endParaRPr lang="en-US" sz="2000" dirty="0">
              <a:solidFill>
                <a:schemeClr val="tx1"/>
              </a:solidFill>
              <a:latin typeface="Calibri" panose="020F0502020204030204" pitchFamily="34" charset="0"/>
            </a:endParaRPr>
          </a:p>
        </p:txBody>
      </p:sp>
      <p:sp>
        <p:nvSpPr>
          <p:cNvPr id="20" name="Content Placeholder 19">
            <a:extLst>
              <a:ext uri="{FF2B5EF4-FFF2-40B4-BE49-F238E27FC236}">
                <a16:creationId xmlns:a16="http://schemas.microsoft.com/office/drawing/2014/main" id="{60F7C29B-C477-1FDE-D254-61814EBEF7CD}"/>
              </a:ext>
            </a:extLst>
          </p:cNvPr>
          <p:cNvSpPr>
            <a:spLocks noGrp="1"/>
          </p:cNvSpPr>
          <p:nvPr>
            <p:ph sz="half" idx="4294967295"/>
          </p:nvPr>
        </p:nvSpPr>
        <p:spPr>
          <a:xfrm>
            <a:off x="5370383" y="274913"/>
            <a:ext cx="5978655" cy="5682184"/>
          </a:xfrm>
        </p:spPr>
        <p:txBody>
          <a:bodyPr vert="horz" lIns="91440" tIns="45720" rIns="91440" bIns="45720" rtlCol="0" anchor="t">
            <a:normAutofit/>
          </a:bodyPr>
          <a:lstStyle/>
          <a:p>
            <a:pPr marL="0" indent="0">
              <a:buClr>
                <a:srgbClr val="C00000"/>
              </a:buClr>
              <a:buNone/>
            </a:pPr>
            <a:r>
              <a:rPr lang="en-GB" b="1" dirty="0">
                <a:solidFill>
                  <a:schemeClr val="tx1"/>
                </a:solidFill>
                <a:latin typeface="Calibri"/>
                <a:ea typeface="Calibri"/>
                <a:cs typeface="Calibri"/>
              </a:rPr>
              <a:t>Stroke Rates Generally Increase with Increasing CHA2DS2-VASc Score Value, But Actual Stroke Rates Vary Depending on the Observed Cohort </a:t>
            </a:r>
            <a:endParaRPr lang="en-US" dirty="0"/>
          </a:p>
          <a:p>
            <a:pPr>
              <a:buClr>
                <a:srgbClr val="C00000"/>
              </a:buClr>
            </a:pPr>
            <a:r>
              <a:rPr lang="en-GB" sz="2000" b="1" dirty="0">
                <a:solidFill>
                  <a:srgbClr val="C00000"/>
                </a:solidFill>
              </a:rPr>
              <a:t>Risk scores are simplifications </a:t>
            </a:r>
            <a:r>
              <a:rPr lang="en-GB" sz="2000" dirty="0"/>
              <a:t>that help </a:t>
            </a:r>
            <a:br>
              <a:rPr lang="en-GB" sz="2000" dirty="0"/>
            </a:br>
            <a:r>
              <a:rPr lang="en-GB" sz="2000" dirty="0"/>
              <a:t>decision-making</a:t>
            </a:r>
          </a:p>
          <a:p>
            <a:pPr>
              <a:buClr>
                <a:srgbClr val="C00000"/>
              </a:buClr>
            </a:pPr>
            <a:r>
              <a:rPr lang="en-GB" sz="2000" dirty="0"/>
              <a:t>Clinical risk scores have </a:t>
            </a:r>
            <a:r>
              <a:rPr lang="en-GB" sz="2000" b="1" dirty="0">
                <a:solidFill>
                  <a:srgbClr val="C00000"/>
                </a:solidFill>
              </a:rPr>
              <a:t>modest predictive value</a:t>
            </a:r>
            <a:r>
              <a:rPr lang="en-GB" sz="2000" b="1" dirty="0"/>
              <a:t> </a:t>
            </a:r>
            <a:r>
              <a:rPr lang="en-GB" sz="2000" dirty="0"/>
              <a:t>for identification of high-risk patients</a:t>
            </a:r>
          </a:p>
          <a:p>
            <a:pPr>
              <a:buClr>
                <a:srgbClr val="C00000"/>
              </a:buClr>
            </a:pPr>
            <a:r>
              <a:rPr lang="en-GB" sz="2000" dirty="0">
                <a:solidFill>
                  <a:prstClr val="black"/>
                </a:solidFill>
                <a:latin typeface="Calibri" panose="020F0502020204030204" pitchFamily="34" charset="0"/>
                <a:cs typeface="Calibri" panose="020F0502020204030204" pitchFamily="34" charset="0"/>
              </a:rPr>
              <a:t>More complicated risk scores and biomarkers only </a:t>
            </a:r>
            <a:r>
              <a:rPr lang="en-GB" sz="2000" b="1" dirty="0">
                <a:solidFill>
                  <a:srgbClr val="C00000"/>
                </a:solidFill>
                <a:latin typeface="Calibri" panose="020F0502020204030204" pitchFamily="34" charset="0"/>
                <a:cs typeface="Calibri" panose="020F0502020204030204" pitchFamily="34" charset="0"/>
              </a:rPr>
              <a:t>marginally</a:t>
            </a:r>
            <a:r>
              <a:rPr lang="en-GB" sz="2000" dirty="0">
                <a:solidFill>
                  <a:srgbClr val="C00000"/>
                </a:solidFill>
                <a:latin typeface="Calibri" panose="020F0502020204030204" pitchFamily="34" charset="0"/>
                <a:cs typeface="Calibri" panose="020F0502020204030204" pitchFamily="34" charset="0"/>
              </a:rPr>
              <a:t> improve</a:t>
            </a:r>
            <a:r>
              <a:rPr lang="en-GB" sz="2000" dirty="0">
                <a:solidFill>
                  <a:prstClr val="black"/>
                </a:solidFill>
                <a:latin typeface="Calibri" panose="020F0502020204030204" pitchFamily="34" charset="0"/>
                <a:cs typeface="Calibri" panose="020F0502020204030204" pitchFamily="34" charset="0"/>
              </a:rPr>
              <a:t> on prediction </a:t>
            </a:r>
            <a:r>
              <a:rPr lang="en-GB" sz="2000" dirty="0">
                <a:solidFill>
                  <a:srgbClr val="C00000"/>
                </a:solidFill>
                <a:latin typeface="Calibri" panose="020F0502020204030204" pitchFamily="34" charset="0"/>
                <a:cs typeface="Calibri" panose="020F0502020204030204" pitchFamily="34" charset="0"/>
              </a:rPr>
              <a:t>(</a:t>
            </a:r>
            <a:r>
              <a:rPr lang="en-GB" sz="2000" i="1" dirty="0">
                <a:solidFill>
                  <a:srgbClr val="C00000"/>
                </a:solidFill>
                <a:latin typeface="Calibri" panose="020F0502020204030204" pitchFamily="34" charset="0"/>
                <a:cs typeface="Calibri" panose="020F0502020204030204" pitchFamily="34" charset="0"/>
              </a:rPr>
              <a:t>statistical significance is not same as clinical significance</a:t>
            </a:r>
            <a:r>
              <a:rPr lang="en-GB" sz="2000" dirty="0">
                <a:solidFill>
                  <a:srgbClr val="C00000"/>
                </a:solidFill>
                <a:latin typeface="Calibri" panose="020F0502020204030204" pitchFamily="34" charset="0"/>
                <a:cs typeface="Calibri" panose="020F0502020204030204" pitchFamily="34" charset="0"/>
              </a:rPr>
              <a:t>)</a:t>
            </a:r>
            <a:r>
              <a:rPr lang="en-GB" sz="2000" dirty="0">
                <a:solidFill>
                  <a:prstClr val="black"/>
                </a:solidFill>
                <a:latin typeface="Calibri" panose="020F0502020204030204" pitchFamily="34" charset="0"/>
                <a:cs typeface="Calibri" panose="020F0502020204030204" pitchFamily="34" charset="0"/>
              </a:rPr>
              <a:t>, and a score’s predictivity needs to be balanced with practical application</a:t>
            </a:r>
            <a:endParaRPr lang="en-GB" sz="2000" dirty="0"/>
          </a:p>
        </p:txBody>
      </p:sp>
      <p:pic>
        <p:nvPicPr>
          <p:cNvPr id="21" name="Picture 20">
            <a:extLst>
              <a:ext uri="{FF2B5EF4-FFF2-40B4-BE49-F238E27FC236}">
                <a16:creationId xmlns:a16="http://schemas.microsoft.com/office/drawing/2014/main" id="{0A9191ED-1640-57D0-03F6-AAB8B29827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5456" y="1322664"/>
            <a:ext cx="3748904" cy="2967777"/>
          </a:xfrm>
          <a:prstGeom prst="rect">
            <a:avLst/>
          </a:prstGeom>
          <a:ln>
            <a:solidFill>
              <a:schemeClr val="tx1"/>
            </a:solidFill>
          </a:ln>
        </p:spPr>
      </p:pic>
      <p:grpSp>
        <p:nvGrpSpPr>
          <p:cNvPr id="34" name="Group 33">
            <a:extLst>
              <a:ext uri="{FF2B5EF4-FFF2-40B4-BE49-F238E27FC236}">
                <a16:creationId xmlns:a16="http://schemas.microsoft.com/office/drawing/2014/main" id="{A4AB4E0E-A620-BAEB-81CC-0D62354076A6}"/>
              </a:ext>
            </a:extLst>
          </p:cNvPr>
          <p:cNvGrpSpPr/>
          <p:nvPr/>
        </p:nvGrpSpPr>
        <p:grpSpPr>
          <a:xfrm>
            <a:off x="823099" y="4370579"/>
            <a:ext cx="3761261" cy="1947098"/>
            <a:chOff x="823099" y="4370579"/>
            <a:chExt cx="3761261" cy="1947098"/>
          </a:xfrm>
        </p:grpSpPr>
        <p:pic>
          <p:nvPicPr>
            <p:cNvPr id="22" name="Picture 21">
              <a:extLst>
                <a:ext uri="{FF2B5EF4-FFF2-40B4-BE49-F238E27FC236}">
                  <a16:creationId xmlns:a16="http://schemas.microsoft.com/office/drawing/2014/main" id="{F764293A-AF37-BE81-22F5-1B7A4DC927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5455" y="4758561"/>
              <a:ext cx="3748903" cy="1559116"/>
            </a:xfrm>
            <a:prstGeom prst="rect">
              <a:avLst/>
            </a:prstGeom>
            <a:ln>
              <a:solidFill>
                <a:schemeClr val="tx1"/>
              </a:solidFill>
            </a:ln>
          </p:spPr>
        </p:pic>
        <p:sp>
          <p:nvSpPr>
            <p:cNvPr id="23" name="TextBox 22">
              <a:extLst>
                <a:ext uri="{FF2B5EF4-FFF2-40B4-BE49-F238E27FC236}">
                  <a16:creationId xmlns:a16="http://schemas.microsoft.com/office/drawing/2014/main" id="{0DC469D0-B180-E2E3-9E1D-4254DE81E959}"/>
                </a:ext>
              </a:extLst>
            </p:cNvPr>
            <p:cNvSpPr txBox="1"/>
            <p:nvPr/>
          </p:nvSpPr>
          <p:spPr>
            <a:xfrm>
              <a:off x="823099" y="4370579"/>
              <a:ext cx="3761261" cy="338554"/>
            </a:xfrm>
            <a:prstGeom prst="rect">
              <a:avLst/>
            </a:prstGeom>
            <a:solidFill>
              <a:schemeClr val="accent1">
                <a:lumMod val="50000"/>
              </a:schemeClr>
            </a:solidFill>
            <a:ln>
              <a:solidFill>
                <a:schemeClr val="tx1"/>
              </a:solidFill>
            </a:ln>
          </p:spPr>
          <p:txBody>
            <a:bodyPr wrap="square" rtlCol="0">
              <a:spAutoFit/>
            </a:bodyPr>
            <a:lstStyle/>
            <a:p>
              <a:r>
                <a:rPr lang="en-GB" sz="1600" b="1" dirty="0">
                  <a:solidFill>
                    <a:schemeClr val="bg1"/>
                  </a:solidFill>
                  <a:latin typeface="Calibri" panose="020F0502020204030204" pitchFamily="34" charset="0"/>
                  <a:cs typeface="Calibri" panose="020F0502020204030204" pitchFamily="34" charset="0"/>
                </a:rPr>
                <a:t>The CHA</a:t>
              </a:r>
              <a:r>
                <a:rPr lang="en-GB" sz="1600" b="1" baseline="-25000" dirty="0">
                  <a:solidFill>
                    <a:schemeClr val="bg1"/>
                  </a:solidFill>
                  <a:latin typeface="Calibri" panose="020F0502020204030204" pitchFamily="34" charset="0"/>
                  <a:cs typeface="Calibri" panose="020F0502020204030204" pitchFamily="34" charset="0"/>
                </a:rPr>
                <a:t>2</a:t>
              </a:r>
              <a:r>
                <a:rPr lang="en-GB" sz="1600" b="1" dirty="0">
                  <a:solidFill>
                    <a:schemeClr val="bg1"/>
                  </a:solidFill>
                  <a:latin typeface="Calibri" panose="020F0502020204030204" pitchFamily="34" charset="0"/>
                  <a:cs typeface="Calibri" panose="020F0502020204030204" pitchFamily="34" charset="0"/>
                </a:rPr>
                <a:t>DS</a:t>
              </a:r>
              <a:r>
                <a:rPr lang="en-GB" sz="1600" b="1" baseline="-25000" dirty="0">
                  <a:solidFill>
                    <a:schemeClr val="bg1"/>
                  </a:solidFill>
                  <a:latin typeface="Calibri" panose="020F0502020204030204" pitchFamily="34" charset="0"/>
                  <a:cs typeface="Calibri" panose="020F0502020204030204" pitchFamily="34" charset="0"/>
                </a:rPr>
                <a:t>2</a:t>
              </a:r>
              <a:r>
                <a:rPr lang="en-GB" sz="1600" b="1" dirty="0">
                  <a:solidFill>
                    <a:schemeClr val="bg1"/>
                  </a:solidFill>
                  <a:latin typeface="Calibri" panose="020F0502020204030204" pitchFamily="34" charset="0"/>
                  <a:cs typeface="Calibri" panose="020F0502020204030204" pitchFamily="34" charset="0"/>
                </a:rPr>
                <a:t>-VASc score</a:t>
              </a:r>
            </a:p>
          </p:txBody>
        </p:sp>
      </p:grpSp>
    </p:spTree>
    <p:extLst>
      <p:ext uri="{BB962C8B-B14F-4D97-AF65-F5344CB8AC3E}">
        <p14:creationId xmlns:p14="http://schemas.microsoft.com/office/powerpoint/2010/main" val="1654881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2075EB-FADA-FF42-E1DB-40CA7655B9E1}"/>
              </a:ext>
            </a:extLst>
          </p:cNvPr>
          <p:cNvSpPr>
            <a:spLocks noGrp="1"/>
          </p:cNvSpPr>
          <p:nvPr>
            <p:ph type="title"/>
          </p:nvPr>
        </p:nvSpPr>
        <p:spPr>
          <a:xfrm>
            <a:off x="838200" y="-1"/>
            <a:ext cx="10515600" cy="1261604"/>
          </a:xfrm>
        </p:spPr>
        <p:txBody>
          <a:bodyPr>
            <a:normAutofit/>
          </a:bodyPr>
          <a:lstStyle/>
          <a:p>
            <a:r>
              <a:rPr lang="en-GB" dirty="0"/>
              <a:t>Risk Factor-Based Approach to Stroke Risk Management in Patients with AF</a:t>
            </a:r>
            <a:endParaRPr lang="en-US" dirty="0"/>
          </a:p>
        </p:txBody>
      </p:sp>
      <p:sp>
        <p:nvSpPr>
          <p:cNvPr id="9" name="Footer Placeholder 8">
            <a:extLst>
              <a:ext uri="{FF2B5EF4-FFF2-40B4-BE49-F238E27FC236}">
                <a16:creationId xmlns:a16="http://schemas.microsoft.com/office/drawing/2014/main" id="{DBD75E10-CE66-9141-7580-FF7CCE6B3C85}"/>
              </a:ext>
            </a:extLst>
          </p:cNvPr>
          <p:cNvSpPr>
            <a:spLocks noGrp="1"/>
          </p:cNvSpPr>
          <p:nvPr>
            <p:ph type="ftr" sz="quarter" idx="3"/>
          </p:nvPr>
        </p:nvSpPr>
        <p:spPr>
          <a:xfrm>
            <a:off x="838200" y="6356350"/>
            <a:ext cx="10515600" cy="365125"/>
          </a:xfrm>
        </p:spPr>
        <p:txBody>
          <a:bodyPr/>
          <a:lstStyle/>
          <a:p>
            <a:r>
              <a:rPr lang="en-GB" dirty="0"/>
              <a:t>NOAC, novel oral anticoagulant; OAC, oral anticoagulant; VKA, vitamin K antagonist.</a:t>
            </a:r>
            <a:br>
              <a:rPr lang="en-GB" dirty="0"/>
            </a:br>
            <a:r>
              <a:rPr lang="en-GB" sz="1000" dirty="0" err="1"/>
              <a:t>Hindricks</a:t>
            </a:r>
            <a:r>
              <a:rPr lang="en-GB" sz="1000" dirty="0"/>
              <a:t> G, et al. </a:t>
            </a:r>
            <a:r>
              <a:rPr lang="en-GB" sz="1000" i="1" dirty="0" err="1"/>
              <a:t>Eur</a:t>
            </a:r>
            <a:r>
              <a:rPr lang="en-GB" sz="1000" i="1" dirty="0"/>
              <a:t> Heart J</a:t>
            </a:r>
            <a:r>
              <a:rPr lang="en-GB" sz="1000" dirty="0"/>
              <a:t>. 2021;42(5):373-498.</a:t>
            </a:r>
          </a:p>
        </p:txBody>
      </p:sp>
      <p:grpSp>
        <p:nvGrpSpPr>
          <p:cNvPr id="33" name="Group 32">
            <a:extLst>
              <a:ext uri="{FF2B5EF4-FFF2-40B4-BE49-F238E27FC236}">
                <a16:creationId xmlns:a16="http://schemas.microsoft.com/office/drawing/2014/main" id="{A8C8D903-04EA-D8D9-ED86-6273CA3776B0}"/>
              </a:ext>
            </a:extLst>
          </p:cNvPr>
          <p:cNvGrpSpPr/>
          <p:nvPr/>
        </p:nvGrpSpPr>
        <p:grpSpPr>
          <a:xfrm>
            <a:off x="1285104" y="4996558"/>
            <a:ext cx="9454636" cy="962948"/>
            <a:chOff x="1285104" y="4803885"/>
            <a:chExt cx="9454636" cy="962948"/>
          </a:xfrm>
        </p:grpSpPr>
        <p:sp>
          <p:nvSpPr>
            <p:cNvPr id="6" name="TextBox 5">
              <a:extLst>
                <a:ext uri="{FF2B5EF4-FFF2-40B4-BE49-F238E27FC236}">
                  <a16:creationId xmlns:a16="http://schemas.microsoft.com/office/drawing/2014/main" id="{3FE0028D-959A-A3FB-B907-FD3D823FB4A2}"/>
                </a:ext>
              </a:extLst>
            </p:cNvPr>
            <p:cNvSpPr txBox="1"/>
            <p:nvPr/>
          </p:nvSpPr>
          <p:spPr>
            <a:xfrm>
              <a:off x="1285104" y="5028169"/>
              <a:ext cx="9454636" cy="738664"/>
            </a:xfrm>
            <a:prstGeom prst="rect">
              <a:avLst/>
            </a:prstGeom>
            <a:solidFill>
              <a:schemeClr val="bg1">
                <a:lumMod val="95000"/>
              </a:schemeClr>
            </a:solidFill>
            <a:ln>
              <a:noFill/>
            </a:ln>
          </p:spPr>
          <p:txBody>
            <a:bodyPr wrap="square" lIns="1005840" tIns="182880" rIns="274320" bIns="182880" rtlCol="0">
              <a:spAutoFit/>
            </a:bodyPr>
            <a:lstStyle/>
            <a:p>
              <a:r>
                <a:rPr lang="en-GB" sz="2400" b="1" dirty="0">
                  <a:latin typeface="Calibri" panose="020F0502020204030204" pitchFamily="34" charset="0"/>
                  <a:cs typeface="Calibri" panose="020F0502020204030204" pitchFamily="34" charset="0"/>
                </a:rPr>
                <a:t>3. Choose OAC (NOAC or VKA)</a:t>
              </a:r>
            </a:p>
          </p:txBody>
        </p:sp>
        <p:grpSp>
          <p:nvGrpSpPr>
            <p:cNvPr id="18" name="Group 17">
              <a:extLst>
                <a:ext uri="{FF2B5EF4-FFF2-40B4-BE49-F238E27FC236}">
                  <a16:creationId xmlns:a16="http://schemas.microsoft.com/office/drawing/2014/main" id="{67EC34C8-9319-C7E9-6CCF-7AD3967FF323}"/>
                </a:ext>
              </a:extLst>
            </p:cNvPr>
            <p:cNvGrpSpPr/>
            <p:nvPr/>
          </p:nvGrpSpPr>
          <p:grpSpPr>
            <a:xfrm>
              <a:off x="1452261" y="4803885"/>
              <a:ext cx="450679" cy="923330"/>
              <a:chOff x="1025611" y="1593877"/>
              <a:chExt cx="484357" cy="992327"/>
            </a:xfrm>
          </p:grpSpPr>
          <p:sp>
            <p:nvSpPr>
              <p:cNvPr id="19" name="Oval 18">
                <a:extLst>
                  <a:ext uri="{FF2B5EF4-FFF2-40B4-BE49-F238E27FC236}">
                    <a16:creationId xmlns:a16="http://schemas.microsoft.com/office/drawing/2014/main" id="{52E0392C-B0EA-34E0-86E7-A0D67E491B82}"/>
                  </a:ext>
                </a:extLst>
              </p:cNvPr>
              <p:cNvSpPr/>
              <p:nvPr/>
            </p:nvSpPr>
            <p:spPr>
              <a:xfrm>
                <a:off x="1025611" y="1977081"/>
                <a:ext cx="484357" cy="484357"/>
              </a:xfrm>
              <a:prstGeom prst="ellipse">
                <a:avLst/>
              </a:prstGeom>
              <a:solidFill>
                <a:schemeClr val="bg1"/>
              </a:solid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6BD212C-5DC7-7179-47D7-A62B513D1174}"/>
                  </a:ext>
                </a:extLst>
              </p:cNvPr>
              <p:cNvSpPr txBox="1"/>
              <p:nvPr/>
            </p:nvSpPr>
            <p:spPr>
              <a:xfrm>
                <a:off x="1025611" y="1593877"/>
                <a:ext cx="484357" cy="992327"/>
              </a:xfrm>
              <a:prstGeom prst="rect">
                <a:avLst/>
              </a:prstGeom>
              <a:noFill/>
            </p:spPr>
            <p:txBody>
              <a:bodyPr wrap="square" rtlCol="0">
                <a:spAutoFit/>
              </a:bodyPr>
              <a:lstStyle/>
              <a:p>
                <a:r>
                  <a:rPr lang="en-US" sz="5400" dirty="0"/>
                  <a:t>✓</a:t>
                </a:r>
                <a:endParaRPr lang="en-US" sz="7200" dirty="0"/>
              </a:p>
            </p:txBody>
          </p:sp>
        </p:grpSp>
      </p:grpSp>
      <p:grpSp>
        <p:nvGrpSpPr>
          <p:cNvPr id="34" name="Group 33">
            <a:extLst>
              <a:ext uri="{FF2B5EF4-FFF2-40B4-BE49-F238E27FC236}">
                <a16:creationId xmlns:a16="http://schemas.microsoft.com/office/drawing/2014/main" id="{CDA03574-03AC-1B47-AC8A-5F5A29FDEF5D}"/>
              </a:ext>
            </a:extLst>
          </p:cNvPr>
          <p:cNvGrpSpPr/>
          <p:nvPr/>
        </p:nvGrpSpPr>
        <p:grpSpPr>
          <a:xfrm>
            <a:off x="1285104" y="2957693"/>
            <a:ext cx="9454636" cy="2075936"/>
            <a:chOff x="1285104" y="2765020"/>
            <a:chExt cx="9454636" cy="2075936"/>
          </a:xfrm>
        </p:grpSpPr>
        <p:sp>
          <p:nvSpPr>
            <p:cNvPr id="5" name="TextBox 4">
              <a:extLst>
                <a:ext uri="{FF2B5EF4-FFF2-40B4-BE49-F238E27FC236}">
                  <a16:creationId xmlns:a16="http://schemas.microsoft.com/office/drawing/2014/main" id="{7DF39CB2-506A-65F0-A150-127B9EDDAD49}"/>
                </a:ext>
              </a:extLst>
            </p:cNvPr>
            <p:cNvSpPr txBox="1"/>
            <p:nvPr/>
          </p:nvSpPr>
          <p:spPr>
            <a:xfrm>
              <a:off x="1285104" y="2994297"/>
              <a:ext cx="9454636" cy="1846659"/>
            </a:xfrm>
            <a:prstGeom prst="rect">
              <a:avLst/>
            </a:prstGeom>
            <a:solidFill>
              <a:schemeClr val="bg1">
                <a:lumMod val="95000"/>
              </a:schemeClr>
            </a:solidFill>
            <a:ln>
              <a:noFill/>
            </a:ln>
          </p:spPr>
          <p:txBody>
            <a:bodyPr wrap="square" lIns="1005840" tIns="182880" rIns="274320" bIns="182880" rtlCol="0">
              <a:spAutoFit/>
            </a:bodyPr>
            <a:lstStyle/>
            <a:p>
              <a:r>
                <a:rPr lang="en-GB" sz="2400" b="1" dirty="0">
                  <a:latin typeface="Calibri" panose="020F0502020204030204" pitchFamily="34" charset="0"/>
                  <a:cs typeface="Calibri" panose="020F0502020204030204" pitchFamily="34" charset="0"/>
                </a:rPr>
                <a:t>2. Then offer stroke prevention if: </a:t>
              </a:r>
            </a:p>
            <a:p>
              <a:r>
                <a:rPr lang="en-GB" sz="2400" b="1" dirty="0">
                  <a:latin typeface="Calibri" panose="020F0502020204030204" pitchFamily="34" charset="0"/>
                  <a:cs typeface="Calibri" panose="020F0502020204030204" pitchFamily="34" charset="0"/>
                </a:rPr>
                <a:t>	CHA</a:t>
              </a:r>
              <a:r>
                <a:rPr lang="en-GB" sz="2400" b="1" baseline="-25000" dirty="0">
                  <a:latin typeface="Calibri" panose="020F0502020204030204" pitchFamily="34" charset="0"/>
                  <a:cs typeface="Calibri" panose="020F0502020204030204" pitchFamily="34" charset="0"/>
                </a:rPr>
                <a:t>2</a:t>
              </a:r>
              <a:r>
                <a:rPr lang="en-GB" sz="2400" b="1" dirty="0">
                  <a:latin typeface="Calibri" panose="020F0502020204030204" pitchFamily="34" charset="0"/>
                  <a:cs typeface="Calibri" panose="020F0502020204030204" pitchFamily="34" charset="0"/>
                </a:rPr>
                <a:t>DS</a:t>
              </a:r>
              <a:r>
                <a:rPr lang="en-GB" sz="2400" b="1" baseline="-25000" dirty="0">
                  <a:latin typeface="Calibri" panose="020F0502020204030204" pitchFamily="34" charset="0"/>
                  <a:cs typeface="Calibri" panose="020F0502020204030204" pitchFamily="34" charset="0"/>
                </a:rPr>
                <a:t>2</a:t>
              </a:r>
              <a:r>
                <a:rPr lang="en-GB" sz="2400" b="1" dirty="0">
                  <a:latin typeface="Calibri" panose="020F0502020204030204" pitchFamily="34" charset="0"/>
                  <a:cs typeface="Calibri" panose="020F0502020204030204" pitchFamily="34" charset="0"/>
                </a:rPr>
                <a:t>-VASc 1 or greater (males) or 2 (females)</a:t>
              </a:r>
            </a:p>
            <a:p>
              <a:r>
                <a:rPr lang="en-GB" sz="2400" b="1" dirty="0">
                  <a:latin typeface="Calibri" panose="020F0502020204030204" pitchFamily="34" charset="0"/>
                  <a:cs typeface="Calibri" panose="020F0502020204030204" pitchFamily="34" charset="0"/>
                </a:rPr>
                <a:t>	</a:t>
              </a:r>
            </a:p>
            <a:p>
              <a:r>
                <a:rPr lang="en-GB" sz="2400" b="1" dirty="0">
                  <a:latin typeface="Calibri" panose="020F0502020204030204" pitchFamily="34" charset="0"/>
                  <a:cs typeface="Calibri" panose="020F0502020204030204" pitchFamily="34" charset="0"/>
                </a:rPr>
                <a:t>Assess bleeding risk, address modifiable bleeding risk factors</a:t>
              </a:r>
            </a:p>
          </p:txBody>
        </p:sp>
        <p:grpSp>
          <p:nvGrpSpPr>
            <p:cNvPr id="27" name="Group 26">
              <a:extLst>
                <a:ext uri="{FF2B5EF4-FFF2-40B4-BE49-F238E27FC236}">
                  <a16:creationId xmlns:a16="http://schemas.microsoft.com/office/drawing/2014/main" id="{1EFB4AED-79C8-FB97-6BCA-DC248BCC4CA3}"/>
                </a:ext>
              </a:extLst>
            </p:cNvPr>
            <p:cNvGrpSpPr/>
            <p:nvPr/>
          </p:nvGrpSpPr>
          <p:grpSpPr>
            <a:xfrm>
              <a:off x="1452261" y="2765020"/>
              <a:ext cx="450679" cy="923330"/>
              <a:chOff x="1025611" y="1593877"/>
              <a:chExt cx="484357" cy="992327"/>
            </a:xfrm>
          </p:grpSpPr>
          <p:sp>
            <p:nvSpPr>
              <p:cNvPr id="28" name="Oval 27">
                <a:extLst>
                  <a:ext uri="{FF2B5EF4-FFF2-40B4-BE49-F238E27FC236}">
                    <a16:creationId xmlns:a16="http://schemas.microsoft.com/office/drawing/2014/main" id="{3ED0FEB9-3BBC-9AB0-ED96-CA409D3F8065}"/>
                  </a:ext>
                </a:extLst>
              </p:cNvPr>
              <p:cNvSpPr/>
              <p:nvPr/>
            </p:nvSpPr>
            <p:spPr>
              <a:xfrm>
                <a:off x="1025611" y="1977081"/>
                <a:ext cx="484357" cy="484357"/>
              </a:xfrm>
              <a:prstGeom prst="ellipse">
                <a:avLst/>
              </a:prstGeom>
              <a:solidFill>
                <a:schemeClr val="bg1"/>
              </a:solid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CF3A1E1-3F71-29C6-AC4C-731FB793E2F3}"/>
                  </a:ext>
                </a:extLst>
              </p:cNvPr>
              <p:cNvSpPr txBox="1"/>
              <p:nvPr/>
            </p:nvSpPr>
            <p:spPr>
              <a:xfrm>
                <a:off x="1025611" y="1593877"/>
                <a:ext cx="484357" cy="992327"/>
              </a:xfrm>
              <a:prstGeom prst="rect">
                <a:avLst/>
              </a:prstGeom>
              <a:noFill/>
            </p:spPr>
            <p:txBody>
              <a:bodyPr wrap="square" rtlCol="0">
                <a:spAutoFit/>
              </a:bodyPr>
              <a:lstStyle/>
              <a:p>
                <a:r>
                  <a:rPr lang="en-US" sz="5400" dirty="0"/>
                  <a:t>✓</a:t>
                </a:r>
                <a:endParaRPr lang="en-US" sz="7200" dirty="0"/>
              </a:p>
            </p:txBody>
          </p:sp>
        </p:grpSp>
      </p:grpSp>
      <p:grpSp>
        <p:nvGrpSpPr>
          <p:cNvPr id="35" name="Group 34">
            <a:extLst>
              <a:ext uri="{FF2B5EF4-FFF2-40B4-BE49-F238E27FC236}">
                <a16:creationId xmlns:a16="http://schemas.microsoft.com/office/drawing/2014/main" id="{0BB42F5B-8E70-BF08-8827-3355D6935A80}"/>
              </a:ext>
            </a:extLst>
          </p:cNvPr>
          <p:cNvGrpSpPr/>
          <p:nvPr/>
        </p:nvGrpSpPr>
        <p:grpSpPr>
          <a:xfrm>
            <a:off x="1285104" y="1301887"/>
            <a:ext cx="9454636" cy="1703528"/>
            <a:chOff x="1285104" y="1109214"/>
            <a:chExt cx="9454636" cy="1703528"/>
          </a:xfrm>
        </p:grpSpPr>
        <p:sp>
          <p:nvSpPr>
            <p:cNvPr id="4" name="TextBox 3">
              <a:extLst>
                <a:ext uri="{FF2B5EF4-FFF2-40B4-BE49-F238E27FC236}">
                  <a16:creationId xmlns:a16="http://schemas.microsoft.com/office/drawing/2014/main" id="{D24FB27B-E586-0394-B1A7-DD94EFDCB54A}"/>
                </a:ext>
              </a:extLst>
            </p:cNvPr>
            <p:cNvSpPr txBox="1"/>
            <p:nvPr/>
          </p:nvSpPr>
          <p:spPr>
            <a:xfrm>
              <a:off x="1285104" y="1335414"/>
              <a:ext cx="9454636" cy="1477328"/>
            </a:xfrm>
            <a:prstGeom prst="rect">
              <a:avLst/>
            </a:prstGeom>
            <a:solidFill>
              <a:schemeClr val="bg1">
                <a:lumMod val="95000"/>
              </a:schemeClr>
            </a:solidFill>
            <a:ln>
              <a:noFill/>
            </a:ln>
          </p:spPr>
          <p:txBody>
            <a:bodyPr wrap="square" lIns="1005840" tIns="182880" rIns="274320" bIns="182880" rtlCol="0">
              <a:spAutoFit/>
            </a:bodyPr>
            <a:lstStyle/>
            <a:p>
              <a:r>
                <a:rPr lang="en-GB" sz="2400" b="1" dirty="0">
                  <a:latin typeface="Calibri" panose="020F0502020204030204" pitchFamily="34" charset="0"/>
                  <a:cs typeface="Calibri" panose="020F0502020204030204" pitchFamily="34" charset="0"/>
                </a:rPr>
                <a:t>1. First identify low-risk patients:  </a:t>
              </a:r>
            </a:p>
            <a:p>
              <a:r>
                <a:rPr lang="en-GB" sz="2400" b="1" dirty="0">
                  <a:latin typeface="Calibri" panose="020F0502020204030204" pitchFamily="34" charset="0"/>
                  <a:cs typeface="Calibri" panose="020F0502020204030204" pitchFamily="34" charset="0"/>
                </a:rPr>
                <a:t>	CHA</a:t>
              </a:r>
              <a:r>
                <a:rPr lang="en-GB" sz="2400" b="1" baseline="-25000" dirty="0">
                  <a:latin typeface="Calibri" panose="020F0502020204030204" pitchFamily="34" charset="0"/>
                  <a:cs typeface="Calibri" panose="020F0502020204030204" pitchFamily="34" charset="0"/>
                </a:rPr>
                <a:t>2</a:t>
              </a:r>
              <a:r>
                <a:rPr lang="en-GB" sz="2400" b="1" dirty="0">
                  <a:latin typeface="Calibri" panose="020F0502020204030204" pitchFamily="34" charset="0"/>
                  <a:cs typeface="Calibri" panose="020F0502020204030204" pitchFamily="34" charset="0"/>
                </a:rPr>
                <a:t>DS</a:t>
              </a:r>
              <a:r>
                <a:rPr lang="en-GB" sz="2400" b="1" baseline="-25000" dirty="0">
                  <a:latin typeface="Calibri" panose="020F0502020204030204" pitchFamily="34" charset="0"/>
                  <a:cs typeface="Calibri" panose="020F0502020204030204" pitchFamily="34" charset="0"/>
                </a:rPr>
                <a:t>2</a:t>
              </a:r>
              <a:r>
                <a:rPr lang="en-GB" sz="2400" b="1" dirty="0">
                  <a:latin typeface="Calibri" panose="020F0502020204030204" pitchFamily="34" charset="0"/>
                  <a:cs typeface="Calibri" panose="020F0502020204030204" pitchFamily="34" charset="0"/>
                </a:rPr>
                <a:t>-VASc score of 0 (males) or 1 (females) who 	should not be offered stroke prevention therapy</a:t>
              </a:r>
            </a:p>
          </p:txBody>
        </p:sp>
        <p:grpSp>
          <p:nvGrpSpPr>
            <p:cNvPr id="30" name="Group 29">
              <a:extLst>
                <a:ext uri="{FF2B5EF4-FFF2-40B4-BE49-F238E27FC236}">
                  <a16:creationId xmlns:a16="http://schemas.microsoft.com/office/drawing/2014/main" id="{88CF93B6-872D-467D-E5B5-A4E5A94DE9EC}"/>
                </a:ext>
              </a:extLst>
            </p:cNvPr>
            <p:cNvGrpSpPr/>
            <p:nvPr/>
          </p:nvGrpSpPr>
          <p:grpSpPr>
            <a:xfrm>
              <a:off x="1452261" y="1109214"/>
              <a:ext cx="450679" cy="923330"/>
              <a:chOff x="1025611" y="1593877"/>
              <a:chExt cx="484357" cy="992327"/>
            </a:xfrm>
          </p:grpSpPr>
          <p:sp>
            <p:nvSpPr>
              <p:cNvPr id="31" name="Oval 30">
                <a:extLst>
                  <a:ext uri="{FF2B5EF4-FFF2-40B4-BE49-F238E27FC236}">
                    <a16:creationId xmlns:a16="http://schemas.microsoft.com/office/drawing/2014/main" id="{16CA0348-CC45-508F-5E85-C79C15E38732}"/>
                  </a:ext>
                </a:extLst>
              </p:cNvPr>
              <p:cNvSpPr/>
              <p:nvPr/>
            </p:nvSpPr>
            <p:spPr>
              <a:xfrm>
                <a:off x="1025611" y="1977081"/>
                <a:ext cx="484357" cy="484357"/>
              </a:xfrm>
              <a:prstGeom prst="ellipse">
                <a:avLst/>
              </a:prstGeom>
              <a:solidFill>
                <a:schemeClr val="bg1"/>
              </a:solid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E569A52-96CF-3E3C-5479-395EBDCDFE39}"/>
                  </a:ext>
                </a:extLst>
              </p:cNvPr>
              <p:cNvSpPr txBox="1"/>
              <p:nvPr/>
            </p:nvSpPr>
            <p:spPr>
              <a:xfrm>
                <a:off x="1025611" y="1593877"/>
                <a:ext cx="484357" cy="992327"/>
              </a:xfrm>
              <a:prstGeom prst="rect">
                <a:avLst/>
              </a:prstGeom>
              <a:noFill/>
            </p:spPr>
            <p:txBody>
              <a:bodyPr wrap="square" rtlCol="0">
                <a:spAutoFit/>
              </a:bodyPr>
              <a:lstStyle/>
              <a:p>
                <a:r>
                  <a:rPr lang="en-US" sz="5400" dirty="0"/>
                  <a:t>✓</a:t>
                </a:r>
                <a:endParaRPr lang="en-US" sz="7200" dirty="0"/>
              </a:p>
            </p:txBody>
          </p:sp>
        </p:grpSp>
      </p:grpSp>
    </p:spTree>
    <p:extLst>
      <p:ext uri="{BB962C8B-B14F-4D97-AF65-F5344CB8AC3E}">
        <p14:creationId xmlns:p14="http://schemas.microsoft.com/office/powerpoint/2010/main" val="1244046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4D901E-C2E2-C749-8492-C18559AFAC42}"/>
              </a:ext>
            </a:extLst>
          </p:cNvPr>
          <p:cNvPicPr>
            <a:picLocks noChangeAspect="1"/>
          </p:cNvPicPr>
          <p:nvPr/>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1026349" y="1135766"/>
            <a:ext cx="4720638" cy="2997834"/>
          </a:xfrm>
          <a:prstGeom prst="rect">
            <a:avLst/>
          </a:prstGeom>
          <a:ln>
            <a:noFill/>
          </a:ln>
        </p:spPr>
      </p:pic>
      <p:sp>
        <p:nvSpPr>
          <p:cNvPr id="9" name="TextBox 8">
            <a:extLst>
              <a:ext uri="{FF2B5EF4-FFF2-40B4-BE49-F238E27FC236}">
                <a16:creationId xmlns:a16="http://schemas.microsoft.com/office/drawing/2014/main" id="{F9C6DBDC-0CF6-1D63-0CB3-A7C21626D65C}"/>
              </a:ext>
            </a:extLst>
          </p:cNvPr>
          <p:cNvSpPr txBox="1"/>
          <p:nvPr/>
        </p:nvSpPr>
        <p:spPr>
          <a:xfrm>
            <a:off x="838200" y="4352148"/>
            <a:ext cx="10800974" cy="1754326"/>
          </a:xfrm>
          <a:prstGeom prst="rect">
            <a:avLst/>
          </a:prstGeom>
          <a:noFill/>
        </p:spPr>
        <p:txBody>
          <a:bodyPr wrap="square">
            <a:spAutoFit/>
          </a:bodyPr>
          <a:lstStyle/>
          <a:p>
            <a:pPr algn="l">
              <a:spcAft>
                <a:spcPts val="0"/>
              </a:spcAft>
            </a:pPr>
            <a:r>
              <a:rPr lang="en-GB" sz="1800" b="1" dirty="0">
                <a:solidFill>
                  <a:srgbClr val="582241"/>
                </a:solidFill>
                <a:effectLst/>
                <a:latin typeface="Calibri" panose="020F0502020204030204" pitchFamily="34" charset="0"/>
                <a:ea typeface="Times New Roman" panose="02020603050405020304" pitchFamily="18" charset="0"/>
                <a:cs typeface="Calibri" panose="020F0502020204030204" pitchFamily="34" charset="0"/>
              </a:rPr>
              <a:t>Stroke and bleeding risk reassessment at periodic intervals </a:t>
            </a:r>
            <a:r>
              <a:rPr lang="en-GB"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is recommended </a:t>
            </a:r>
            <a:r>
              <a:rPr lang="en-GB"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 inform treatment decisions (e.g. initiation of OAC in patients no longer at low risk of stroke) and address potentially modifiable bleeding risk factors (Class I,B)</a:t>
            </a:r>
          </a:p>
          <a:p>
            <a:pPr algn="l">
              <a:spcAft>
                <a:spcPts val="0"/>
              </a:spcAft>
            </a:pPr>
            <a:endParaRPr lang="en-GB" strike="sngStrike" dirty="0">
              <a:latin typeface="Calibri" panose="020F0502020204030204" pitchFamily="34" charset="0"/>
              <a:ea typeface="Times New Roman" panose="02020603050405020304" pitchFamily="18" charset="0"/>
              <a:cs typeface="Calibri" panose="020F0502020204030204" pitchFamily="34" charset="0"/>
            </a:endParaRPr>
          </a:p>
          <a:p>
            <a:r>
              <a:rPr lang="en-GB"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 patients with AF initially at low risk of stroke, first reassessment of stroke risk should be made at 4</a:t>
            </a:r>
            <a:r>
              <a:rPr lang="en-GB" dirty="0">
                <a:latin typeface="Calibri" panose="020F0502020204030204" pitchFamily="34" charset="0"/>
                <a:ea typeface="Times New Roman" panose="02020603050405020304" pitchFamily="18" charset="0"/>
                <a:cs typeface="Calibri" panose="020F0502020204030204" pitchFamily="34" charset="0"/>
              </a:rPr>
              <a:t> to </a:t>
            </a:r>
            <a:r>
              <a:rPr lang="en-GB"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6 months after the index evaluation (Class </a:t>
            </a:r>
            <a:r>
              <a:rPr lang="en-GB" sz="1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IIa</a:t>
            </a:r>
            <a:r>
              <a:rPr lang="en-GB"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a:t>
            </a:r>
            <a:endParaRPr lang="fr-FR"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Content Placeholder 9">
            <a:extLst>
              <a:ext uri="{FF2B5EF4-FFF2-40B4-BE49-F238E27FC236}">
                <a16:creationId xmlns:a16="http://schemas.microsoft.com/office/drawing/2014/main" id="{989A2B3D-67B0-BCE8-B36C-2130D3D394ED}"/>
              </a:ext>
            </a:extLst>
          </p:cNvPr>
          <p:cNvSpPr>
            <a:spLocks noGrp="1"/>
          </p:cNvSpPr>
          <p:nvPr>
            <p:ph sz="half" idx="2"/>
          </p:nvPr>
        </p:nvSpPr>
        <p:spPr>
          <a:xfrm>
            <a:off x="6172200" y="1285335"/>
            <a:ext cx="5181600" cy="2848265"/>
          </a:xfrm>
        </p:spPr>
        <p:txBody>
          <a:bodyPr>
            <a:normAutofit/>
          </a:bodyPr>
          <a:lstStyle/>
          <a:p>
            <a:pPr marL="342891" indent="-342891">
              <a:buFont typeface="Arial" panose="020B0604020202020204" pitchFamily="34" charset="0"/>
              <a:buChar char="•"/>
            </a:pPr>
            <a:r>
              <a:rPr lang="en-GB" sz="1800" dirty="0"/>
              <a:t>In 80% of patients who acquired a comorbidity (HF, hypertension, diabetes or vascular disease), the new condition occurred after 4.2 months of AF diagnosis</a:t>
            </a:r>
          </a:p>
          <a:p>
            <a:pPr marL="342891" indent="-342891">
              <a:spcAft>
                <a:spcPts val="600"/>
              </a:spcAft>
              <a:buFont typeface="Arial" panose="020B0604020202020204" pitchFamily="34" charset="0"/>
              <a:buChar char="•"/>
            </a:pPr>
            <a:r>
              <a:rPr lang="en-GB" sz="1800" dirty="0"/>
              <a:t>Time from incident comorbidity to ischaemic stroke was greater than 4.4 months for 90% of patients suffering stroke</a:t>
            </a:r>
            <a:endParaRPr lang="en-GB" sz="1800" strike="sngStrike" dirty="0"/>
          </a:p>
        </p:txBody>
      </p:sp>
      <p:sp>
        <p:nvSpPr>
          <p:cNvPr id="6" name="Title 5">
            <a:extLst>
              <a:ext uri="{FF2B5EF4-FFF2-40B4-BE49-F238E27FC236}">
                <a16:creationId xmlns:a16="http://schemas.microsoft.com/office/drawing/2014/main" id="{24DC4996-D0F9-5031-4D86-18B1BF7EA65B}"/>
              </a:ext>
            </a:extLst>
          </p:cNvPr>
          <p:cNvSpPr>
            <a:spLocks noGrp="1"/>
          </p:cNvSpPr>
          <p:nvPr>
            <p:ph type="title"/>
          </p:nvPr>
        </p:nvSpPr>
        <p:spPr>
          <a:xfrm>
            <a:off x="838200" y="-1"/>
            <a:ext cx="10515600" cy="917219"/>
          </a:xfrm>
        </p:spPr>
        <p:txBody>
          <a:bodyPr/>
          <a:lstStyle/>
          <a:p>
            <a:r>
              <a:rPr lang="en-GB" dirty="0">
                <a:sym typeface="Arial"/>
              </a:rPr>
              <a:t>Stroke and Bleeding Risks Are DYNAMIC</a:t>
            </a:r>
            <a:endParaRPr lang="en-US" dirty="0"/>
          </a:p>
        </p:txBody>
      </p:sp>
      <p:sp>
        <p:nvSpPr>
          <p:cNvPr id="12" name="Footer Placeholder 11">
            <a:extLst>
              <a:ext uri="{FF2B5EF4-FFF2-40B4-BE49-F238E27FC236}">
                <a16:creationId xmlns:a16="http://schemas.microsoft.com/office/drawing/2014/main" id="{E849AA68-0CC8-C585-AD2B-D3691598C1A5}"/>
              </a:ext>
            </a:extLst>
          </p:cNvPr>
          <p:cNvSpPr>
            <a:spLocks noGrp="1"/>
          </p:cNvSpPr>
          <p:nvPr>
            <p:ph type="ftr" sz="quarter" idx="3"/>
          </p:nvPr>
        </p:nvSpPr>
        <p:spPr/>
        <p:txBody>
          <a:bodyPr/>
          <a:lstStyle/>
          <a:p>
            <a:r>
              <a:rPr lang="en-GB" dirty="0"/>
              <a:t>Chao TF, et al. </a:t>
            </a:r>
            <a:r>
              <a:rPr lang="en-GB" i="1" dirty="0" err="1"/>
              <a:t>Thromb</a:t>
            </a:r>
            <a:r>
              <a:rPr lang="en-GB" i="1" dirty="0"/>
              <a:t> </a:t>
            </a:r>
            <a:r>
              <a:rPr lang="en-GB" i="1" dirty="0" err="1"/>
              <a:t>Haemost</a:t>
            </a:r>
            <a:r>
              <a:rPr lang="en-GB" dirty="0"/>
              <a:t>. 2019;119(7):1162-1170. </a:t>
            </a:r>
          </a:p>
        </p:txBody>
      </p:sp>
    </p:spTree>
    <p:extLst>
      <p:ext uri="{BB962C8B-B14F-4D97-AF65-F5344CB8AC3E}">
        <p14:creationId xmlns:p14="http://schemas.microsoft.com/office/powerpoint/2010/main" val="89628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CFEEAEA7-4C12-699F-9A4A-69043D575B0A}"/>
              </a:ext>
            </a:extLst>
          </p:cNvPr>
          <p:cNvGraphicFramePr>
            <a:graphicFrameLocks noGrp="1"/>
          </p:cNvGraphicFramePr>
          <p:nvPr>
            <p:extLst>
              <p:ext uri="{D42A27DB-BD31-4B8C-83A1-F6EECF244321}">
                <p14:modId xmlns:p14="http://schemas.microsoft.com/office/powerpoint/2010/main" val="3131133447"/>
              </p:ext>
            </p:extLst>
          </p:nvPr>
        </p:nvGraphicFramePr>
        <p:xfrm>
          <a:off x="838200" y="960838"/>
          <a:ext cx="10515600" cy="5309317"/>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22737268"/>
                    </a:ext>
                  </a:extLst>
                </a:gridCol>
                <a:gridCol w="5257800">
                  <a:extLst>
                    <a:ext uri="{9D8B030D-6E8A-4147-A177-3AD203B41FA5}">
                      <a16:colId xmlns:a16="http://schemas.microsoft.com/office/drawing/2014/main" val="491668082"/>
                    </a:ext>
                  </a:extLst>
                </a:gridCol>
              </a:tblGrid>
              <a:tr h="405843">
                <a:tc>
                  <a:txBody>
                    <a:bodyPr/>
                    <a:lstStyle/>
                    <a:p>
                      <a:r>
                        <a:rPr lang="en-GB" sz="1600" dirty="0"/>
                        <a:t>ESC 2020</a:t>
                      </a:r>
                    </a:p>
                  </a:txBody>
                  <a:tcPr anchor="ctr"/>
                </a:tc>
                <a:tc>
                  <a:txBody>
                    <a:bodyPr/>
                    <a:lstStyle/>
                    <a:p>
                      <a:r>
                        <a:rPr lang="en-GB" sz="1600" dirty="0"/>
                        <a:t>ACC/AHA/HRS 2023</a:t>
                      </a:r>
                    </a:p>
                  </a:txBody>
                  <a:tcPr anchor="ctr"/>
                </a:tc>
                <a:extLst>
                  <a:ext uri="{0D108BD9-81ED-4DB2-BD59-A6C34878D82A}">
                    <a16:rowId xmlns:a16="http://schemas.microsoft.com/office/drawing/2014/main" val="1690164413"/>
                  </a:ext>
                </a:extLst>
              </a:tr>
              <a:tr h="110078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effectLst/>
                        </a:rPr>
                        <a:t>For stroke risk assessment, </a:t>
                      </a:r>
                      <a:r>
                        <a:rPr lang="en-GB" sz="1200" b="1" dirty="0">
                          <a:solidFill>
                            <a:schemeClr val="tx1"/>
                          </a:solidFill>
                          <a:effectLst/>
                        </a:rPr>
                        <a:t>a</a:t>
                      </a:r>
                      <a:r>
                        <a:rPr lang="en-GB" sz="1200" dirty="0">
                          <a:solidFill>
                            <a:schemeClr val="tx1"/>
                          </a:solidFill>
                          <a:effectLst/>
                        </a:rPr>
                        <a:t> </a:t>
                      </a:r>
                      <a:r>
                        <a:rPr lang="en-GB" sz="1200" b="1" dirty="0">
                          <a:solidFill>
                            <a:schemeClr val="tx1"/>
                          </a:solidFill>
                          <a:effectLst/>
                        </a:rPr>
                        <a:t>risk-factor−based approach is recommended</a:t>
                      </a:r>
                      <a:r>
                        <a:rPr lang="en-GB" sz="1200" dirty="0">
                          <a:solidFill>
                            <a:schemeClr val="tx1"/>
                          </a:solidFill>
                          <a:effectLst/>
                        </a:rPr>
                        <a:t>, using the CHA</a:t>
                      </a:r>
                      <a:r>
                        <a:rPr lang="en-GB" sz="1200" baseline="-25000" dirty="0">
                          <a:solidFill>
                            <a:schemeClr val="tx1"/>
                          </a:solidFill>
                          <a:effectLst/>
                        </a:rPr>
                        <a:t>2</a:t>
                      </a:r>
                      <a:r>
                        <a:rPr lang="en-GB" sz="1200" dirty="0">
                          <a:solidFill>
                            <a:schemeClr val="tx1"/>
                          </a:solidFill>
                          <a:effectLst/>
                        </a:rPr>
                        <a:t>DS</a:t>
                      </a:r>
                      <a:r>
                        <a:rPr lang="en-GB" sz="1200" baseline="-25000" dirty="0">
                          <a:solidFill>
                            <a:schemeClr val="tx1"/>
                          </a:solidFill>
                          <a:effectLst/>
                        </a:rPr>
                        <a:t>2</a:t>
                      </a:r>
                      <a:r>
                        <a:rPr lang="en-GB" sz="1200" dirty="0">
                          <a:solidFill>
                            <a:schemeClr val="tx1"/>
                          </a:solidFill>
                          <a:effectLst/>
                        </a:rPr>
                        <a:t>-VASc clinical stroke risk score to initially identify patients at ‘low stroke risk’ (CHA</a:t>
                      </a:r>
                      <a:r>
                        <a:rPr lang="en-GB" sz="1200" baseline="-25000" dirty="0">
                          <a:solidFill>
                            <a:schemeClr val="tx1"/>
                          </a:solidFill>
                          <a:effectLst/>
                        </a:rPr>
                        <a:t>2</a:t>
                      </a:r>
                      <a:r>
                        <a:rPr lang="en-GB" sz="1200" dirty="0">
                          <a:solidFill>
                            <a:schemeClr val="tx1"/>
                          </a:solidFill>
                          <a:effectLst/>
                        </a:rPr>
                        <a:t>DS</a:t>
                      </a:r>
                      <a:r>
                        <a:rPr lang="en-GB" sz="1200" baseline="-25000" dirty="0">
                          <a:solidFill>
                            <a:schemeClr val="tx1"/>
                          </a:solidFill>
                          <a:effectLst/>
                        </a:rPr>
                        <a:t>2</a:t>
                      </a:r>
                      <a:r>
                        <a:rPr lang="en-GB" sz="1200" dirty="0">
                          <a:solidFill>
                            <a:schemeClr val="tx1"/>
                          </a:solidFill>
                          <a:effectLst/>
                        </a:rPr>
                        <a:t>-VASc= 0 in men, or 1 in women) who should not be offered antithrombotic therapy (Class I, A)</a:t>
                      </a:r>
                      <a:endParaRPr lang="fr-FR"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a:tc>
                <a:tc>
                  <a:txBody>
                    <a:bodyPr/>
                    <a:lstStyle/>
                    <a:p>
                      <a:pPr marL="285750" indent="-285750">
                        <a:buFont typeface="Arial" panose="020B0604020202020204" pitchFamily="34" charset="0"/>
                        <a:buChar char="•"/>
                      </a:pPr>
                      <a:r>
                        <a:rPr lang="en-GB" sz="1200" kern="1200" dirty="0">
                          <a:solidFill>
                            <a:schemeClr val="dk1"/>
                          </a:solidFill>
                          <a:effectLst/>
                        </a:rPr>
                        <a:t>Patients with AF should be evaluated for their annual risk of thromboembolic events using a validated clinical risk score, such as CHA</a:t>
                      </a:r>
                      <a:r>
                        <a:rPr lang="en-GB" sz="1200" kern="1200" baseline="-25000" dirty="0">
                          <a:solidFill>
                            <a:schemeClr val="dk1"/>
                          </a:solidFill>
                          <a:effectLst/>
                        </a:rPr>
                        <a:t>2</a:t>
                      </a:r>
                      <a:r>
                        <a:rPr lang="en-GB" sz="1200" kern="1200" dirty="0">
                          <a:solidFill>
                            <a:schemeClr val="dk1"/>
                          </a:solidFill>
                          <a:effectLst/>
                        </a:rPr>
                        <a:t>DS</a:t>
                      </a:r>
                      <a:r>
                        <a:rPr lang="en-GB" sz="1200" kern="1200" baseline="-25000" dirty="0">
                          <a:solidFill>
                            <a:schemeClr val="dk1"/>
                          </a:solidFill>
                          <a:effectLst/>
                        </a:rPr>
                        <a:t>2</a:t>
                      </a:r>
                      <a:r>
                        <a:rPr lang="en-GB" sz="1200" kern="1200" dirty="0">
                          <a:solidFill>
                            <a:schemeClr val="dk1"/>
                          </a:solidFill>
                          <a:effectLst/>
                        </a:rPr>
                        <a:t>-VASc (Class I, B-NR</a:t>
                      </a:r>
                      <a:r>
                        <a:rPr lang="en-GB" sz="1200" kern="1200" dirty="0">
                          <a:solidFill>
                            <a:schemeClr val="tx1"/>
                          </a:solidFill>
                          <a:effectLst/>
                        </a:rPr>
                        <a:t>)</a:t>
                      </a:r>
                    </a:p>
                    <a:p>
                      <a:endParaRPr lang="en-GB" sz="1200" dirty="0"/>
                    </a:p>
                  </a:txBody>
                  <a:tcPr/>
                </a:tc>
                <a:extLst>
                  <a:ext uri="{0D108BD9-81ED-4DB2-BD59-A6C34878D82A}">
                    <a16:rowId xmlns:a16="http://schemas.microsoft.com/office/drawing/2014/main" val="2445145807"/>
                  </a:ext>
                </a:extLst>
              </a:tr>
              <a:tr h="1100780">
                <a:tc>
                  <a:txBody>
                    <a:bodyPr/>
                    <a:lstStyle/>
                    <a:p>
                      <a:endParaRPr lang="en-GB" sz="1200" dirty="0"/>
                    </a:p>
                  </a:txBody>
                  <a:tcPr>
                    <a:noFill/>
                  </a:tcPr>
                </a:tc>
                <a:tc>
                  <a:txBody>
                    <a:bodyPr/>
                    <a:lstStyle/>
                    <a:p>
                      <a:pPr marL="285750" indent="-285750">
                        <a:buFont typeface="Arial" panose="020B0604020202020204" pitchFamily="34" charset="0"/>
                        <a:buChar char="•"/>
                      </a:pPr>
                      <a:r>
                        <a:rPr lang="en-GB" sz="1200" kern="1200" dirty="0">
                          <a:solidFill>
                            <a:schemeClr val="dk1"/>
                          </a:solidFill>
                          <a:effectLst/>
                        </a:rPr>
                        <a:t>Patients with AF at intermediate annual risk of thromboembolic events by risk scores (e.g. equivalent to CHA</a:t>
                      </a:r>
                      <a:r>
                        <a:rPr lang="en-GB" sz="1200" kern="1200" baseline="-25000" dirty="0">
                          <a:solidFill>
                            <a:schemeClr val="dk1"/>
                          </a:solidFill>
                          <a:effectLst/>
                        </a:rPr>
                        <a:t>2</a:t>
                      </a:r>
                      <a:r>
                        <a:rPr lang="en-GB" sz="1200" kern="1200" dirty="0">
                          <a:solidFill>
                            <a:schemeClr val="dk1"/>
                          </a:solidFill>
                          <a:effectLst/>
                        </a:rPr>
                        <a:t>DS</a:t>
                      </a:r>
                      <a:r>
                        <a:rPr lang="en-GB" sz="1200" kern="1200" baseline="-25000" dirty="0">
                          <a:solidFill>
                            <a:schemeClr val="dk1"/>
                          </a:solidFill>
                          <a:effectLst/>
                        </a:rPr>
                        <a:t>2</a:t>
                      </a:r>
                      <a:r>
                        <a:rPr lang="en-GB" sz="1200" kern="1200" dirty="0">
                          <a:solidFill>
                            <a:schemeClr val="dk1"/>
                          </a:solidFill>
                          <a:effectLst/>
                        </a:rPr>
                        <a:t>-VASc score of 1 in men or 2 in women), who remain uncertain about the benefit of anticoagulation, can benefit from consideration of factors that might modify their risk of stroke to help inform the decision (Class </a:t>
                      </a:r>
                      <a:r>
                        <a:rPr lang="en-GB" sz="1200" kern="1200" dirty="0" err="1">
                          <a:solidFill>
                            <a:schemeClr val="dk1"/>
                          </a:solidFill>
                          <a:effectLst/>
                        </a:rPr>
                        <a:t>IIa</a:t>
                      </a:r>
                      <a:r>
                        <a:rPr lang="en-GB" sz="1200" kern="1200" dirty="0">
                          <a:solidFill>
                            <a:schemeClr val="dk1"/>
                          </a:solidFill>
                          <a:effectLst/>
                        </a:rPr>
                        <a:t>, C-LD</a:t>
                      </a:r>
                      <a:r>
                        <a:rPr lang="en-GB" sz="1200" kern="1200" dirty="0">
                          <a:solidFill>
                            <a:schemeClr val="tx1"/>
                          </a:solidFill>
                          <a:effectLst/>
                        </a:rPr>
                        <a:t>)</a:t>
                      </a:r>
                      <a:endParaRPr lang="en-GB" sz="1200" kern="1200" dirty="0">
                        <a:solidFill>
                          <a:schemeClr val="tx1"/>
                        </a:solidFill>
                        <a:effectLst/>
                        <a:latin typeface="+mn-lt"/>
                        <a:ea typeface="+mn-ea"/>
                        <a:cs typeface="+mn-cs"/>
                      </a:endParaRPr>
                    </a:p>
                  </a:txBody>
                  <a:tcPr/>
                </a:tc>
                <a:extLst>
                  <a:ext uri="{0D108BD9-81ED-4DB2-BD59-A6C34878D82A}">
                    <a16:rowId xmlns:a16="http://schemas.microsoft.com/office/drawing/2014/main" val="369993270"/>
                  </a:ext>
                </a:extLst>
              </a:tr>
              <a:tr h="90063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effectLst/>
                        </a:rPr>
                        <a:t>OAC is recommended for stroke prevention in AF patients with CHA</a:t>
                      </a:r>
                      <a:r>
                        <a:rPr lang="en-GB" sz="1200" baseline="-25000" dirty="0">
                          <a:solidFill>
                            <a:schemeClr val="tx1"/>
                          </a:solidFill>
                          <a:effectLst/>
                        </a:rPr>
                        <a:t>2</a:t>
                      </a:r>
                      <a:r>
                        <a:rPr lang="en-GB" sz="1200" dirty="0">
                          <a:solidFill>
                            <a:schemeClr val="tx1"/>
                          </a:solidFill>
                          <a:effectLst/>
                        </a:rPr>
                        <a:t>DS</a:t>
                      </a:r>
                      <a:r>
                        <a:rPr lang="en-GB" sz="1200" baseline="-25000" dirty="0">
                          <a:solidFill>
                            <a:schemeClr val="tx1"/>
                          </a:solidFill>
                          <a:effectLst/>
                        </a:rPr>
                        <a:t>2</a:t>
                      </a:r>
                      <a:r>
                        <a:rPr lang="en-GB" sz="1200" dirty="0">
                          <a:solidFill>
                            <a:schemeClr val="tx1"/>
                          </a:solidFill>
                          <a:effectLst/>
                        </a:rPr>
                        <a:t>-VASc score 2 or higher in men 3 or higher in women </a:t>
                      </a:r>
                      <a:br>
                        <a:rPr lang="en-GB" sz="1200" dirty="0">
                          <a:solidFill>
                            <a:schemeClr val="tx1"/>
                          </a:solidFill>
                          <a:effectLst/>
                        </a:rPr>
                      </a:br>
                      <a:r>
                        <a:rPr lang="en-GB" sz="1200" dirty="0">
                          <a:solidFill>
                            <a:schemeClr val="tx1"/>
                          </a:solidFill>
                          <a:effectLst/>
                        </a:rPr>
                        <a:t>Class I, A</a:t>
                      </a:r>
                      <a:endParaRPr lang="fr-FR" sz="1200" strike="sng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285750" indent="-285750">
                        <a:buFont typeface="Arial" panose="020B0604020202020204" pitchFamily="34" charset="0"/>
                        <a:buChar char="•"/>
                      </a:pPr>
                      <a:r>
                        <a:rPr lang="en-GB" sz="1200" kern="1200" dirty="0">
                          <a:solidFill>
                            <a:schemeClr val="dk1"/>
                          </a:solidFill>
                          <a:effectLst/>
                        </a:rPr>
                        <a:t>For patients with AF and an estimated annual thromboembolic risk of 2% or greater per year (e.g. CHA</a:t>
                      </a:r>
                      <a:r>
                        <a:rPr lang="en-GB" sz="1200" kern="1200" baseline="-25000" dirty="0">
                          <a:solidFill>
                            <a:schemeClr val="dk1"/>
                          </a:solidFill>
                          <a:effectLst/>
                        </a:rPr>
                        <a:t>2</a:t>
                      </a:r>
                      <a:r>
                        <a:rPr lang="en-GB" sz="1200" kern="1200" dirty="0">
                          <a:solidFill>
                            <a:schemeClr val="dk1"/>
                          </a:solidFill>
                          <a:effectLst/>
                        </a:rPr>
                        <a:t>DS</a:t>
                      </a:r>
                      <a:r>
                        <a:rPr lang="en-GB" sz="1200" kern="1200" baseline="-25000" dirty="0">
                          <a:solidFill>
                            <a:schemeClr val="dk1"/>
                          </a:solidFill>
                          <a:effectLst/>
                        </a:rPr>
                        <a:t>2</a:t>
                      </a:r>
                      <a:r>
                        <a:rPr lang="en-GB" sz="1200" kern="1200" dirty="0">
                          <a:solidFill>
                            <a:schemeClr val="dk1"/>
                          </a:solidFill>
                          <a:effectLst/>
                        </a:rPr>
                        <a:t>-VASc score of </a:t>
                      </a:r>
                      <a:r>
                        <a:rPr lang="en-GB" sz="1200" kern="1200" dirty="0">
                          <a:solidFill>
                            <a:schemeClr val="tx1"/>
                          </a:solidFill>
                          <a:effectLst/>
                        </a:rPr>
                        <a:t>≥2 </a:t>
                      </a:r>
                      <a:r>
                        <a:rPr lang="en-GB" sz="1200" kern="1200" dirty="0">
                          <a:solidFill>
                            <a:schemeClr val="dk1"/>
                          </a:solidFill>
                          <a:effectLst/>
                        </a:rPr>
                        <a:t>in men and </a:t>
                      </a:r>
                      <a:r>
                        <a:rPr lang="en-GB" sz="1200" kern="1200" dirty="0">
                          <a:solidFill>
                            <a:schemeClr val="tx1"/>
                          </a:solidFill>
                          <a:effectLst/>
                        </a:rPr>
                        <a:t>≥</a:t>
                      </a:r>
                      <a:r>
                        <a:rPr lang="en-GB" sz="1200" kern="1200" dirty="0">
                          <a:solidFill>
                            <a:schemeClr val="dk1"/>
                          </a:solidFill>
                          <a:effectLst/>
                        </a:rPr>
                        <a:t>3 in women), anticoagulation is recommended to prevent stroke and systemic thromboembolism (Class I, </a:t>
                      </a:r>
                      <a:r>
                        <a:rPr lang="en-GB" sz="1200" kern="1200" dirty="0">
                          <a:solidFill>
                            <a:schemeClr val="tx1"/>
                          </a:solidFill>
                          <a:effectLst/>
                        </a:rPr>
                        <a:t>A)</a:t>
                      </a:r>
                      <a:endParaRPr lang="en-GB" sz="1200" kern="1200" dirty="0">
                        <a:solidFill>
                          <a:schemeClr val="tx1"/>
                        </a:solidFill>
                        <a:effectLst/>
                        <a:latin typeface="+mn-lt"/>
                        <a:ea typeface="+mn-ea"/>
                        <a:cs typeface="+mn-cs"/>
                      </a:endParaRPr>
                    </a:p>
                  </a:txBody>
                  <a:tcPr/>
                </a:tc>
                <a:extLst>
                  <a:ext uri="{0D108BD9-81ED-4DB2-BD59-A6C34878D82A}">
                    <a16:rowId xmlns:a16="http://schemas.microsoft.com/office/drawing/2014/main" val="3974077058"/>
                  </a:ext>
                </a:extLst>
              </a:tr>
              <a:tr h="90063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spc="-30" dirty="0">
                          <a:solidFill>
                            <a:schemeClr val="tx1"/>
                          </a:solidFill>
                          <a:effectLst/>
                        </a:rPr>
                        <a:t>OAC should be considered for stroke prevention in AF patients with a CHA</a:t>
                      </a:r>
                      <a:r>
                        <a:rPr lang="en-GB" sz="1200" spc="-30" baseline="-25000" dirty="0">
                          <a:solidFill>
                            <a:schemeClr val="tx1"/>
                          </a:solidFill>
                          <a:effectLst/>
                        </a:rPr>
                        <a:t>2</a:t>
                      </a:r>
                      <a:r>
                        <a:rPr lang="en-GB" sz="1200" spc="-30" dirty="0">
                          <a:solidFill>
                            <a:schemeClr val="tx1"/>
                          </a:solidFill>
                          <a:effectLst/>
                        </a:rPr>
                        <a:t>DS</a:t>
                      </a:r>
                      <a:r>
                        <a:rPr lang="en-GB" sz="1200" spc="-30" baseline="-25000" dirty="0">
                          <a:solidFill>
                            <a:schemeClr val="tx1"/>
                          </a:solidFill>
                          <a:effectLst/>
                        </a:rPr>
                        <a:t>2</a:t>
                      </a:r>
                      <a:r>
                        <a:rPr lang="en-GB" sz="1200" spc="-30" dirty="0">
                          <a:solidFill>
                            <a:schemeClr val="tx1"/>
                          </a:solidFill>
                          <a:effectLst/>
                        </a:rPr>
                        <a:t>-VASc score of 1 in men or 2 in women. Treatment should be individualized based on net clinical benefit and consideration of patient values and preferences (Class </a:t>
                      </a:r>
                      <a:r>
                        <a:rPr lang="en-GB" sz="1200" spc="-30" dirty="0" err="1">
                          <a:solidFill>
                            <a:schemeClr val="tx1"/>
                          </a:solidFill>
                          <a:effectLst/>
                        </a:rPr>
                        <a:t>IIa</a:t>
                      </a:r>
                      <a:r>
                        <a:rPr lang="en-GB" sz="1200" spc="-30" dirty="0">
                          <a:solidFill>
                            <a:schemeClr val="tx1"/>
                          </a:solidFill>
                          <a:effectLst/>
                        </a:rPr>
                        <a:t>, B)</a:t>
                      </a:r>
                      <a:endParaRPr lang="fr-FR" sz="1200" spc="-3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solidFill>
                      <a:srgbClr val="E7E9F0"/>
                    </a:solidFill>
                  </a:tcPr>
                </a:tc>
                <a:tc>
                  <a:txBody>
                    <a:bodyPr/>
                    <a:lstStyle/>
                    <a:p>
                      <a:pPr marL="285750" indent="-285750">
                        <a:buFont typeface="Arial" panose="020B0604020202020204" pitchFamily="34" charset="0"/>
                        <a:buChar char="•"/>
                      </a:pPr>
                      <a:r>
                        <a:rPr lang="en-GB" sz="1200" kern="1200" dirty="0">
                          <a:solidFill>
                            <a:schemeClr val="dk1"/>
                          </a:solidFill>
                          <a:effectLst/>
                        </a:rPr>
                        <a:t>For patients with AF and an estimated annual thromboembolic risk </a:t>
                      </a:r>
                      <a:r>
                        <a:rPr lang="en-GB" sz="1200" kern="1200" dirty="0">
                          <a:solidFill>
                            <a:schemeClr val="tx1"/>
                          </a:solidFill>
                          <a:effectLst/>
                        </a:rPr>
                        <a:t>of </a:t>
                      </a:r>
                      <a:r>
                        <a:rPr lang="en-GB" sz="1200" kern="1200" dirty="0">
                          <a:solidFill>
                            <a:schemeClr val="dk1"/>
                          </a:solidFill>
                          <a:effectLst/>
                        </a:rPr>
                        <a:t>1% or greater but less than 2% per year (equivalent to CHA</a:t>
                      </a:r>
                      <a:r>
                        <a:rPr lang="en-GB" sz="1200" kern="1200" baseline="-25000" dirty="0">
                          <a:solidFill>
                            <a:schemeClr val="dk1"/>
                          </a:solidFill>
                          <a:effectLst/>
                        </a:rPr>
                        <a:t>2</a:t>
                      </a:r>
                      <a:r>
                        <a:rPr lang="en-GB" sz="1200" kern="1200" dirty="0">
                          <a:solidFill>
                            <a:schemeClr val="dk1"/>
                          </a:solidFill>
                          <a:effectLst/>
                        </a:rPr>
                        <a:t>DS</a:t>
                      </a:r>
                      <a:r>
                        <a:rPr lang="en-GB" sz="1200" kern="1200" baseline="-25000" dirty="0">
                          <a:solidFill>
                            <a:schemeClr val="dk1"/>
                          </a:solidFill>
                          <a:effectLst/>
                        </a:rPr>
                        <a:t>2</a:t>
                      </a:r>
                      <a:r>
                        <a:rPr lang="en-GB" sz="1200" kern="1200" dirty="0">
                          <a:solidFill>
                            <a:schemeClr val="dk1"/>
                          </a:solidFill>
                          <a:effectLst/>
                        </a:rPr>
                        <a:t>-VASc score of 1 in men and 2 in women), anticoagulation is reasonable to prevent stroke and systemic thromboembolism (Class </a:t>
                      </a:r>
                      <a:r>
                        <a:rPr lang="en-GB" sz="1200" kern="1200" dirty="0" err="1">
                          <a:solidFill>
                            <a:schemeClr val="dk1"/>
                          </a:solidFill>
                          <a:effectLst/>
                        </a:rPr>
                        <a:t>IIa</a:t>
                      </a:r>
                      <a:r>
                        <a:rPr lang="en-GB" sz="1200" kern="1200" dirty="0">
                          <a:solidFill>
                            <a:schemeClr val="dk1"/>
                          </a:solidFill>
                          <a:effectLst/>
                        </a:rPr>
                        <a:t>, A</a:t>
                      </a:r>
                      <a:r>
                        <a:rPr lang="en-GB" sz="1200" kern="1200" dirty="0">
                          <a:solidFill>
                            <a:schemeClr val="tx1"/>
                          </a:solidFill>
                          <a:effectLst/>
                        </a:rPr>
                        <a:t>)</a:t>
                      </a:r>
                      <a:endParaRPr lang="en-GB" sz="1200" kern="1200" dirty="0">
                        <a:solidFill>
                          <a:schemeClr val="tx1"/>
                        </a:solidFill>
                        <a:effectLst/>
                        <a:latin typeface="+mn-lt"/>
                        <a:ea typeface="+mn-ea"/>
                        <a:cs typeface="+mn-cs"/>
                      </a:endParaRPr>
                    </a:p>
                  </a:txBody>
                  <a:tcPr>
                    <a:solidFill>
                      <a:srgbClr val="E7E9F0"/>
                    </a:solidFill>
                  </a:tcPr>
                </a:tc>
                <a:extLst>
                  <a:ext uri="{0D108BD9-81ED-4DB2-BD59-A6C34878D82A}">
                    <a16:rowId xmlns:a16="http://schemas.microsoft.com/office/drawing/2014/main" val="737910829"/>
                  </a:ext>
                </a:extLst>
              </a:tr>
              <a:tr h="90063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solidFill>
                            <a:schemeClr val="tx1"/>
                          </a:solidFill>
                          <a:effectLst/>
                        </a:rPr>
                        <a:t>Stroke and bleeding risk reassessment at periodic intervals </a:t>
                      </a:r>
                      <a:r>
                        <a:rPr lang="en-GB" sz="1200" b="0" dirty="0">
                          <a:solidFill>
                            <a:schemeClr val="tx1"/>
                          </a:solidFill>
                          <a:effectLst/>
                        </a:rPr>
                        <a:t>is recommended </a:t>
                      </a:r>
                      <a:r>
                        <a:rPr lang="en-GB" sz="1200" dirty="0">
                          <a:solidFill>
                            <a:schemeClr val="tx1"/>
                          </a:solidFill>
                          <a:effectLst/>
                        </a:rPr>
                        <a:t>to inform treatment decisions (e.g. initiation of OAC in patients no longer at low risk of stroke) and address potentially modifiable bleeding risk factors (Class I, B) </a:t>
                      </a:r>
                      <a:endParaRPr lang="fr-FR"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a:solidFill>
                      <a:srgbClr val="E7E9F0"/>
                    </a:solidFill>
                  </a:tcPr>
                </a:tc>
                <a:tc>
                  <a:txBody>
                    <a:bodyPr/>
                    <a:lstStyle/>
                    <a:p>
                      <a:pPr marL="285750" indent="-285750">
                        <a:buFont typeface="Arial" panose="020B0604020202020204" pitchFamily="34" charset="0"/>
                        <a:buChar char="•"/>
                      </a:pPr>
                      <a:r>
                        <a:rPr lang="en-GB" sz="1200" kern="1200" dirty="0">
                          <a:solidFill>
                            <a:schemeClr val="dk1"/>
                          </a:solidFill>
                          <a:effectLst/>
                        </a:rPr>
                        <a:t>In patients with AF at risk for stroke, re-evaluation of the need for and choice of stroke risk reduction therapy at periodic intervals is recommended to reassess stroke and bleeding risk, net clinical benefit, and proper dosing(Class I, B-NR</a:t>
                      </a:r>
                      <a:r>
                        <a:rPr lang="en-GB" sz="1200" kern="1200" dirty="0">
                          <a:solidFill>
                            <a:schemeClr val="tx1"/>
                          </a:solidFill>
                          <a:effectLst/>
                        </a:rPr>
                        <a:t>)</a:t>
                      </a:r>
                      <a:endParaRPr lang="en-GB" sz="1200" kern="1200" dirty="0">
                        <a:solidFill>
                          <a:schemeClr val="tx1"/>
                        </a:solidFill>
                        <a:effectLst/>
                        <a:latin typeface="+mn-lt"/>
                        <a:ea typeface="+mn-ea"/>
                        <a:cs typeface="+mn-cs"/>
                      </a:endParaRPr>
                    </a:p>
                  </a:txBody>
                  <a:tcPr>
                    <a:solidFill>
                      <a:srgbClr val="E7E9F0"/>
                    </a:solidFill>
                  </a:tcPr>
                </a:tc>
                <a:extLst>
                  <a:ext uri="{0D108BD9-81ED-4DB2-BD59-A6C34878D82A}">
                    <a16:rowId xmlns:a16="http://schemas.microsoft.com/office/drawing/2014/main" val="416323322"/>
                  </a:ext>
                </a:extLst>
              </a:tr>
            </a:tbl>
          </a:graphicData>
        </a:graphic>
      </p:graphicFrame>
      <p:sp>
        <p:nvSpPr>
          <p:cNvPr id="6" name="Title 5">
            <a:extLst>
              <a:ext uri="{FF2B5EF4-FFF2-40B4-BE49-F238E27FC236}">
                <a16:creationId xmlns:a16="http://schemas.microsoft.com/office/drawing/2014/main" id="{CBBB71D0-BD33-2EBA-EEC5-E8C8F8C020A1}"/>
              </a:ext>
            </a:extLst>
          </p:cNvPr>
          <p:cNvSpPr>
            <a:spLocks noGrp="1"/>
          </p:cNvSpPr>
          <p:nvPr>
            <p:ph type="title"/>
          </p:nvPr>
        </p:nvSpPr>
        <p:spPr>
          <a:xfrm>
            <a:off x="838200" y="0"/>
            <a:ext cx="10515600" cy="795132"/>
          </a:xfrm>
        </p:spPr>
        <p:txBody>
          <a:bodyPr/>
          <a:lstStyle/>
          <a:p>
            <a:r>
              <a:rPr lang="en-GB" sz="3600" b="1" dirty="0"/>
              <a:t>What Do the Guidelines Say?</a:t>
            </a:r>
            <a:endParaRPr lang="en-US" dirty="0"/>
          </a:p>
        </p:txBody>
      </p:sp>
      <p:sp>
        <p:nvSpPr>
          <p:cNvPr id="7" name="Footer Placeholder 6">
            <a:extLst>
              <a:ext uri="{FF2B5EF4-FFF2-40B4-BE49-F238E27FC236}">
                <a16:creationId xmlns:a16="http://schemas.microsoft.com/office/drawing/2014/main" id="{13FA5224-2322-036F-98D0-7509B5EA4DC6}"/>
              </a:ext>
            </a:extLst>
          </p:cNvPr>
          <p:cNvSpPr>
            <a:spLocks noGrp="1"/>
          </p:cNvSpPr>
          <p:nvPr>
            <p:ph type="ftr" sz="quarter" idx="3"/>
          </p:nvPr>
        </p:nvSpPr>
        <p:spPr/>
        <p:txBody>
          <a:bodyPr/>
          <a:lstStyle/>
          <a:p>
            <a:r>
              <a:rPr lang="en-GB" dirty="0" err="1"/>
              <a:t>Hindricks</a:t>
            </a:r>
            <a:r>
              <a:rPr lang="en-GB" dirty="0"/>
              <a:t> G, et al. </a:t>
            </a:r>
            <a:r>
              <a:rPr lang="en-GB" i="1" dirty="0" err="1"/>
              <a:t>Eur</a:t>
            </a:r>
            <a:r>
              <a:rPr lang="en-GB" i="1" dirty="0"/>
              <a:t> Heart J</a:t>
            </a:r>
            <a:r>
              <a:rPr lang="en-GB" dirty="0"/>
              <a:t>. 2021;42(5):373-498; </a:t>
            </a:r>
            <a:r>
              <a:rPr lang="en-GB" dirty="0" err="1"/>
              <a:t>Joglar</a:t>
            </a:r>
            <a:r>
              <a:rPr lang="en-GB" dirty="0"/>
              <a:t> JA, et al. </a:t>
            </a:r>
            <a:r>
              <a:rPr lang="en-GB" i="1" dirty="0"/>
              <a:t>Circulation</a:t>
            </a:r>
            <a:r>
              <a:rPr lang="en-GB" dirty="0"/>
              <a:t>. 2023 Nov 30.</a:t>
            </a:r>
          </a:p>
        </p:txBody>
      </p:sp>
    </p:spTree>
    <p:extLst>
      <p:ext uri="{BB962C8B-B14F-4D97-AF65-F5344CB8AC3E}">
        <p14:creationId xmlns:p14="http://schemas.microsoft.com/office/powerpoint/2010/main" val="2822464748"/>
      </p:ext>
    </p:extLst>
  </p:cSld>
  <p:clrMapOvr>
    <a:masterClrMapping/>
  </p:clrMapOvr>
</p:sld>
</file>

<file path=ppt/theme/theme1.xml><?xml version="1.0" encoding="utf-8"?>
<a:theme xmlns:a="http://schemas.openxmlformats.org/drawingml/2006/main" name="DukeHeartOTG-Dec20">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keHeartOTG-Dec20" id="{656702E6-AFD5-B64D-B922-50C01D458BF2}" vid="{8F9CDEC0-C36A-9544-86EC-D9D88437D7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620B74-9188-4170-AC62-205F0D31B3DE}">
  <ds:schemaRefs>
    <ds:schemaRef ds:uri="http://schemas.microsoft.com/office/2006/metadata/properties"/>
    <ds:schemaRef ds:uri="a9d8bbac-cce3-475c-b9fe-65ecbcec7edd"/>
    <ds:schemaRef ds:uri="http://www.w3.org/XML/1998/namespac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f55e9ad1-4522-4e5b-8d2e-6f450f6d945f"/>
    <ds:schemaRef ds:uri="http://purl.org/dc/dcmitype/"/>
  </ds:schemaRefs>
</ds:datastoreItem>
</file>

<file path=customXml/itemProps2.xml><?xml version="1.0" encoding="utf-8"?>
<ds:datastoreItem xmlns:ds="http://schemas.openxmlformats.org/officeDocument/2006/customXml" ds:itemID="{090955B4-248D-4AA2-A26E-27681C80C156}"/>
</file>

<file path=customXml/itemProps3.xml><?xml version="1.0" encoding="utf-8"?>
<ds:datastoreItem xmlns:ds="http://schemas.openxmlformats.org/officeDocument/2006/customXml" ds:itemID="{E3513573-918C-42FD-99D0-0567766193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DukeHeartOTG-Dec20</Template>
  <TotalTime>575</TotalTime>
  <Words>1522</Words>
  <Application>Microsoft Macintosh PowerPoint</Application>
  <PresentationFormat>Widescreen</PresentationFormat>
  <Paragraphs>117</Paragraphs>
  <Slides>11</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Arial Narrow</vt:lpstr>
      <vt:lpstr>Calibri</vt:lpstr>
      <vt:lpstr>Calibri Light</vt:lpstr>
      <vt:lpstr>Century Gothic</vt:lpstr>
      <vt:lpstr>Trebuchet MS</vt:lpstr>
      <vt:lpstr>Wingdings</vt:lpstr>
      <vt:lpstr>DukeHeartOTG-Dec20</vt:lpstr>
      <vt:lpstr>Office Theme</vt:lpstr>
      <vt:lpstr>Initial Approaches: Starting Anticoagulation Treatment</vt:lpstr>
      <vt:lpstr>PowerPoint Presentation</vt:lpstr>
      <vt:lpstr>Disclaimer</vt:lpstr>
      <vt:lpstr>Increasing OAC Use Results in Decreased Stroke Rates Without an Increase in Bleeding Event Rates </vt:lpstr>
      <vt:lpstr>Individual Patient’s Risk of Stroke Depends  on Presence of Specific Stroke Risk Factor(s)</vt:lpstr>
      <vt:lpstr>Annual stroke rates per CHA2DS2-VASc score value Swedish National Registry Cohort </vt:lpstr>
      <vt:lpstr>Risk Factor-Based Approach to Stroke Risk Management in Patients with AF</vt:lpstr>
      <vt:lpstr>Stroke and Bleeding Risks Are DYNAMIC</vt:lpstr>
      <vt:lpstr>What Do the Guidelines Say?</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Approaches: Starting Anticoagulation Treatment</dc:title>
  <dc:subject/>
  <dc:creator>MedEd On The Go</dc:creator>
  <cp:keywords/>
  <dc:description/>
  <cp:lastModifiedBy>Harley Kidner</cp:lastModifiedBy>
  <cp:revision>34</cp:revision>
  <dcterms:created xsi:type="dcterms:W3CDTF">2023-12-13T12:06:07Z</dcterms:created>
  <dcterms:modified xsi:type="dcterms:W3CDTF">2024-01-18T18:56:40Z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y fmtid="{D5CDD505-2E9C-101B-9397-08002B2CF9AE}" pid="3" name="MediaServiceImageTags">
    <vt:lpwstr/>
  </property>
</Properties>
</file>