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7" r:id="rId5"/>
  </p:sldMasterIdLst>
  <p:notesMasterIdLst>
    <p:notesMasterId r:id="rId16"/>
  </p:notesMasterIdLst>
  <p:sldIdLst>
    <p:sldId id="256" r:id="rId6"/>
    <p:sldId id="266" r:id="rId7"/>
    <p:sldId id="267" r:id="rId8"/>
    <p:sldId id="257" r:id="rId9"/>
    <p:sldId id="262" r:id="rId10"/>
    <p:sldId id="259" r:id="rId11"/>
    <p:sldId id="264" r:id="rId12"/>
    <p:sldId id="263" r:id="rId13"/>
    <p:sldId id="265"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BA48C-AE73-2E43-8FEC-FAA3D8E119B1}" v="3" dt="2024-01-18T18:55:35.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5"/>
    <p:restoredTop sz="94694"/>
  </p:normalViewPr>
  <p:slideViewPr>
    <p:cSldViewPr snapToGrid="0">
      <p:cViewPr varScale="1">
        <p:scale>
          <a:sx n="117" d="100"/>
          <a:sy n="117" d="100"/>
        </p:scale>
        <p:origin x="888"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D0CBA48C-AE73-2E43-8FEC-FAA3D8E119B1}"/>
    <pc:docChg chg="addSld delSld modSld sldOrd">
      <pc:chgData name="Harley Kidner" userId="5b13863f-857f-45ba-b29d-d3555fa5f842" providerId="ADAL" clId="{D0CBA48C-AE73-2E43-8FEC-FAA3D8E119B1}" dt="2024-01-18T18:55:59.829" v="4" actId="20578"/>
      <pc:docMkLst>
        <pc:docMk/>
      </pc:docMkLst>
      <pc:sldChg chg="add del">
        <pc:chgData name="Harley Kidner" userId="5b13863f-857f-45ba-b29d-d3555fa5f842" providerId="ADAL" clId="{D0CBA48C-AE73-2E43-8FEC-FAA3D8E119B1}" dt="2024-01-18T18:55:35.129" v="2"/>
        <pc:sldMkLst>
          <pc:docMk/>
          <pc:sldMk cId="2600770121" sldId="266"/>
        </pc:sldMkLst>
      </pc:sldChg>
      <pc:sldChg chg="add del">
        <pc:chgData name="Harley Kidner" userId="5b13863f-857f-45ba-b29d-d3555fa5f842" providerId="ADAL" clId="{D0CBA48C-AE73-2E43-8FEC-FAA3D8E119B1}" dt="2024-01-18T18:55:35.129" v="2"/>
        <pc:sldMkLst>
          <pc:docMk/>
          <pc:sldMk cId="3306514557" sldId="267"/>
        </pc:sldMkLst>
      </pc:sldChg>
      <pc:sldChg chg="add del ord">
        <pc:chgData name="Harley Kidner" userId="5b13863f-857f-45ba-b29d-d3555fa5f842" providerId="ADAL" clId="{D0CBA48C-AE73-2E43-8FEC-FAA3D8E119B1}" dt="2024-01-18T18:55:59.829" v="4" actId="20578"/>
        <pc:sldMkLst>
          <pc:docMk/>
          <pc:sldMk cId="2405816164"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8B64D-7A83-4031-82B2-72FDCD223586}"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D98F1-F84E-49F0-8C60-4AA19444E585}" type="slidenum">
              <a:rPr lang="en-US" smtClean="0"/>
              <a:t>‹#›</a:t>
            </a:fld>
            <a:endParaRPr lang="en-US"/>
          </a:p>
        </p:txBody>
      </p:sp>
    </p:spTree>
    <p:extLst>
      <p:ext uri="{BB962C8B-B14F-4D97-AF65-F5344CB8AC3E}">
        <p14:creationId xmlns:p14="http://schemas.microsoft.com/office/powerpoint/2010/main" val="21938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2421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409777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361232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325915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207283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2644924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726882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243198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55218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71493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219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41941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4343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004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77744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2983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29010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6803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5265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7041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278063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122982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326755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8325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273322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25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341010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633378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1037779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3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7FB0DE9-71F0-8C20-C42C-27DCEB67BC6B}"/>
              </a:ext>
            </a:extLst>
          </p:cNvPr>
          <p:cNvSpPr>
            <a:spLocks noGrp="1"/>
          </p:cNvSpPr>
          <p:nvPr>
            <p:ph type="title"/>
          </p:nvPr>
        </p:nvSpPr>
        <p:spPr/>
        <p:txBody>
          <a:bodyPr/>
          <a:lstStyle/>
          <a:p>
            <a:r>
              <a:rPr lang="en-GB" dirty="0"/>
              <a:t>Identifying Patients at Risk for Atrial Fibrillation</a:t>
            </a:r>
            <a:endParaRPr lang="en-US" dirty="0"/>
          </a:p>
        </p:txBody>
      </p:sp>
      <p:sp>
        <p:nvSpPr>
          <p:cNvPr id="13" name="Text Placeholder 12">
            <a:extLst>
              <a:ext uri="{FF2B5EF4-FFF2-40B4-BE49-F238E27FC236}">
                <a16:creationId xmlns:a16="http://schemas.microsoft.com/office/drawing/2014/main" id="{0D8D378E-6C1D-2730-B4B1-611E8C03B3EE}"/>
              </a:ext>
            </a:extLst>
          </p:cNvPr>
          <p:cNvSpPr>
            <a:spLocks noGrp="1"/>
          </p:cNvSpPr>
          <p:nvPr>
            <p:ph type="body" idx="1"/>
          </p:nvPr>
        </p:nvSpPr>
        <p:spPr/>
        <p:txBody>
          <a:bodyPr>
            <a:normAutofit fontScale="70000" lnSpcReduction="20000"/>
          </a:bodyPr>
          <a:lstStyle/>
          <a:p>
            <a:r>
              <a:rPr lang="en-US" dirty="0"/>
              <a:t>Tatjana </a:t>
            </a:r>
            <a:r>
              <a:rPr lang="en-US" dirty="0" err="1"/>
              <a:t>Potpara</a:t>
            </a:r>
            <a:r>
              <a:rPr lang="en-US" dirty="0"/>
              <a:t>, MD, PhD, FESC</a:t>
            </a:r>
          </a:p>
          <a:p>
            <a:r>
              <a:rPr lang="en-US" dirty="0"/>
              <a:t>Associate Professor</a:t>
            </a:r>
          </a:p>
          <a:p>
            <a:r>
              <a:rPr lang="en-US" dirty="0"/>
              <a:t>Belgrade University</a:t>
            </a:r>
          </a:p>
          <a:p>
            <a:r>
              <a:rPr lang="en-US" dirty="0"/>
              <a:t>Department Head, Intensive Arrhythmia Care</a:t>
            </a:r>
          </a:p>
          <a:p>
            <a:r>
              <a:rPr lang="en-US" dirty="0"/>
              <a:t>Clinical Center of Serbia</a:t>
            </a:r>
          </a:p>
          <a:p>
            <a:r>
              <a:rPr lang="en-US" dirty="0"/>
              <a:t>Serbia</a:t>
            </a:r>
          </a:p>
        </p:txBody>
      </p:sp>
    </p:spTree>
    <p:extLst>
      <p:ext uri="{BB962C8B-B14F-4D97-AF65-F5344CB8AC3E}">
        <p14:creationId xmlns:p14="http://schemas.microsoft.com/office/powerpoint/2010/main" val="246449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DEBB6-1BAC-2DA4-FCBC-106F736897A5}"/>
              </a:ext>
            </a:extLst>
          </p:cNvPr>
          <p:cNvPicPr>
            <a:picLocks noChangeAspect="1"/>
          </p:cNvPicPr>
          <p:nvPr/>
        </p:nvPicPr>
        <p:blipFill>
          <a:blip r:embed="rId2"/>
          <a:stretch>
            <a:fillRect/>
          </a:stretch>
        </p:blipFill>
        <p:spPr>
          <a:xfrm>
            <a:off x="1940650" y="1375158"/>
            <a:ext cx="8310699" cy="4711984"/>
          </a:xfrm>
          <a:prstGeom prst="rect">
            <a:avLst/>
          </a:prstGeom>
        </p:spPr>
      </p:pic>
      <p:sp>
        <p:nvSpPr>
          <p:cNvPr id="8" name="Title 7">
            <a:extLst>
              <a:ext uri="{FF2B5EF4-FFF2-40B4-BE49-F238E27FC236}">
                <a16:creationId xmlns:a16="http://schemas.microsoft.com/office/drawing/2014/main" id="{12F9994F-15A1-4371-B9F9-E083B53546F6}"/>
              </a:ext>
            </a:extLst>
          </p:cNvPr>
          <p:cNvSpPr>
            <a:spLocks noGrp="1"/>
          </p:cNvSpPr>
          <p:nvPr>
            <p:ph type="title"/>
          </p:nvPr>
        </p:nvSpPr>
        <p:spPr/>
        <p:txBody>
          <a:bodyPr/>
          <a:lstStyle/>
          <a:p>
            <a:r>
              <a:rPr lang="en-GB" dirty="0"/>
              <a:t>Risk Factors for Incident AF: Overview</a:t>
            </a:r>
            <a:endParaRPr lang="en-US" dirty="0"/>
          </a:p>
        </p:txBody>
      </p:sp>
      <p:sp>
        <p:nvSpPr>
          <p:cNvPr id="9" name="Footer Placeholder 8">
            <a:extLst>
              <a:ext uri="{FF2B5EF4-FFF2-40B4-BE49-F238E27FC236}">
                <a16:creationId xmlns:a16="http://schemas.microsoft.com/office/drawing/2014/main" id="{6DDD5609-7009-B183-0955-33D6B1A2A02D}"/>
              </a:ext>
            </a:extLst>
          </p:cNvPr>
          <p:cNvSpPr>
            <a:spLocks noGrp="1"/>
          </p:cNvSpPr>
          <p:nvPr>
            <p:ph type="ftr" sz="quarter" idx="3"/>
          </p:nvPr>
        </p:nvSpPr>
        <p:spPr/>
        <p:txBody>
          <a:bodyPr/>
          <a:lstStyle/>
          <a:p>
            <a:r>
              <a:rPr lang="en-GB"/>
              <a:t>AF, atrial fibrillation; COPD, chronic obstructive pulmonary disease.</a:t>
            </a:r>
          </a:p>
          <a:p>
            <a:r>
              <a:rPr lang="en-GB"/>
              <a:t>Hindricks G, et al. </a:t>
            </a:r>
            <a:r>
              <a:rPr lang="en-GB" i="1"/>
              <a:t>Eur Heart J. </a:t>
            </a:r>
            <a:r>
              <a:rPr lang="en-GB"/>
              <a:t>2021; 42(5):373-498.</a:t>
            </a:r>
            <a:endParaRPr lang="en-GB" dirty="0"/>
          </a:p>
        </p:txBody>
      </p:sp>
    </p:spTree>
    <p:extLst>
      <p:ext uri="{BB962C8B-B14F-4D97-AF65-F5344CB8AC3E}">
        <p14:creationId xmlns:p14="http://schemas.microsoft.com/office/powerpoint/2010/main" val="189468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7BCFA2-5686-E873-A5C5-21C08A097F67}"/>
              </a:ext>
            </a:extLst>
          </p:cNvPr>
          <p:cNvSpPr txBox="1"/>
          <p:nvPr/>
        </p:nvSpPr>
        <p:spPr>
          <a:xfrm>
            <a:off x="2761661" y="5669202"/>
            <a:ext cx="6387922" cy="738664"/>
          </a:xfrm>
          <a:prstGeom prst="rect">
            <a:avLst/>
          </a:prstGeom>
          <a:noFill/>
        </p:spPr>
        <p:txBody>
          <a:bodyPr wrap="square">
            <a:spAutoFit/>
          </a:bodyPr>
          <a:lstStyle/>
          <a:p>
            <a:pPr algn="ctr"/>
            <a:r>
              <a:rPr lang="en-GB" sz="1400" b="0" i="0" u="none" strike="noStrike" dirty="0">
                <a:solidFill>
                  <a:srgbClr val="333333"/>
                </a:solidFill>
                <a:effectLst/>
              </a:rPr>
              <a:t>Cumulative risk (%) for AF according to risk factor burden at index age 55 y. </a:t>
            </a:r>
          </a:p>
          <a:p>
            <a:pPr algn="ctr"/>
            <a:r>
              <a:rPr lang="en-GB" sz="1400" b="0" i="0" u="none" strike="noStrike" dirty="0">
                <a:solidFill>
                  <a:srgbClr val="333333"/>
                </a:solidFill>
                <a:effectLst/>
              </a:rPr>
              <a:t>Participants entered the study between ages 55 and </a:t>
            </a:r>
            <a:r>
              <a:rPr lang="en-GB" sz="1400" b="0" i="0" u="none" strike="noStrike" dirty="0">
                <a:effectLst/>
              </a:rPr>
              <a:t>less th</a:t>
            </a:r>
            <a:r>
              <a:rPr lang="en-GB" sz="1400" b="0" i="0" u="none" dirty="0">
                <a:effectLst/>
              </a:rPr>
              <a:t>an</a:t>
            </a:r>
            <a:r>
              <a:rPr lang="en-GB" sz="1400" dirty="0">
                <a:solidFill>
                  <a:srgbClr val="333333"/>
                </a:solidFill>
              </a:rPr>
              <a:t> </a:t>
            </a:r>
            <a:r>
              <a:rPr lang="en-GB" sz="1400" b="0" i="0" u="none" strike="noStrike" dirty="0">
                <a:solidFill>
                  <a:srgbClr val="333333"/>
                </a:solidFill>
                <a:effectLst/>
              </a:rPr>
              <a:t>60 </a:t>
            </a:r>
            <a:r>
              <a:rPr lang="en-GB" sz="1400" b="0" i="0" u="none" strike="noStrike" dirty="0">
                <a:effectLst/>
              </a:rPr>
              <a:t>y.</a:t>
            </a:r>
          </a:p>
          <a:p>
            <a:pPr algn="ctr"/>
            <a:r>
              <a:rPr lang="en-GB" sz="1400" b="0" i="0" u="none" strike="noStrike" dirty="0">
                <a:solidFill>
                  <a:srgbClr val="333333"/>
                </a:solidFill>
                <a:effectLst/>
              </a:rPr>
              <a:t>The number at risk increased from age 55 years to </a:t>
            </a:r>
            <a:r>
              <a:rPr lang="en-GB" sz="1400" b="0" i="0" u="none" strike="noStrike" dirty="0">
                <a:effectLst/>
              </a:rPr>
              <a:t>less than </a:t>
            </a:r>
            <a:r>
              <a:rPr lang="en-GB" sz="1400" b="0" i="0" u="none" strike="noStrike" dirty="0">
                <a:solidFill>
                  <a:srgbClr val="333333"/>
                </a:solidFill>
                <a:effectLst/>
              </a:rPr>
              <a:t>60 y.</a:t>
            </a:r>
            <a:endParaRPr lang="en-GB" sz="1400" dirty="0"/>
          </a:p>
        </p:txBody>
      </p:sp>
      <p:pic>
        <p:nvPicPr>
          <p:cNvPr id="12" name="Picture 11">
            <a:extLst>
              <a:ext uri="{FF2B5EF4-FFF2-40B4-BE49-F238E27FC236}">
                <a16:creationId xmlns:a16="http://schemas.microsoft.com/office/drawing/2014/main" id="{871F0425-B74D-C9DA-E2BB-DF40581FE8D5}"/>
              </a:ext>
            </a:extLst>
          </p:cNvPr>
          <p:cNvPicPr>
            <a:picLocks noChangeAspect="1"/>
          </p:cNvPicPr>
          <p:nvPr/>
        </p:nvPicPr>
        <p:blipFill>
          <a:blip r:embed="rId2"/>
          <a:stretch>
            <a:fillRect/>
          </a:stretch>
        </p:blipFill>
        <p:spPr>
          <a:xfrm>
            <a:off x="3359671" y="1354526"/>
            <a:ext cx="5191902" cy="4177393"/>
          </a:xfrm>
          <a:prstGeom prst="rect">
            <a:avLst/>
          </a:prstGeom>
          <a:ln>
            <a:solidFill>
              <a:schemeClr val="tx1">
                <a:lumMod val="50000"/>
                <a:lumOff val="50000"/>
              </a:schemeClr>
            </a:solidFill>
          </a:ln>
        </p:spPr>
      </p:pic>
      <p:sp>
        <p:nvSpPr>
          <p:cNvPr id="8" name="Title 7">
            <a:extLst>
              <a:ext uri="{FF2B5EF4-FFF2-40B4-BE49-F238E27FC236}">
                <a16:creationId xmlns:a16="http://schemas.microsoft.com/office/drawing/2014/main" id="{2E27C3A1-D10B-91F3-CF23-3DC4B21E3773}"/>
              </a:ext>
            </a:extLst>
          </p:cNvPr>
          <p:cNvSpPr>
            <a:spLocks noGrp="1"/>
          </p:cNvSpPr>
          <p:nvPr>
            <p:ph type="title"/>
          </p:nvPr>
        </p:nvSpPr>
        <p:spPr>
          <a:xfrm>
            <a:off x="838200" y="-1"/>
            <a:ext cx="10515600" cy="1217244"/>
          </a:xfrm>
        </p:spPr>
        <p:txBody>
          <a:bodyPr>
            <a:normAutofit/>
          </a:bodyPr>
          <a:lstStyle/>
          <a:p>
            <a:r>
              <a:rPr lang="en-GB" sz="3600" b="1" dirty="0"/>
              <a:t>Risk of AF Increases with Age and Increasing Risk Factor Burden</a:t>
            </a:r>
            <a:endParaRPr lang="en-US" dirty="0"/>
          </a:p>
        </p:txBody>
      </p:sp>
      <p:sp>
        <p:nvSpPr>
          <p:cNvPr id="9" name="Footer Placeholder 8">
            <a:extLst>
              <a:ext uri="{FF2B5EF4-FFF2-40B4-BE49-F238E27FC236}">
                <a16:creationId xmlns:a16="http://schemas.microsoft.com/office/drawing/2014/main" id="{4CEF28F4-BD51-E989-09F1-F7277E75D928}"/>
              </a:ext>
            </a:extLst>
          </p:cNvPr>
          <p:cNvSpPr>
            <a:spLocks noGrp="1"/>
          </p:cNvSpPr>
          <p:nvPr>
            <p:ph type="ftr" sz="quarter" idx="3"/>
          </p:nvPr>
        </p:nvSpPr>
        <p:spPr/>
        <p:txBody>
          <a:bodyPr/>
          <a:lstStyle/>
          <a:p>
            <a:r>
              <a:rPr lang="en-GB" dirty="0" err="1"/>
              <a:t>Staerk</a:t>
            </a:r>
            <a:r>
              <a:rPr lang="en-GB" dirty="0"/>
              <a:t> L, et al. </a:t>
            </a:r>
            <a:r>
              <a:rPr lang="en-GB" i="1" dirty="0"/>
              <a:t>BMJ</a:t>
            </a:r>
            <a:r>
              <a:rPr lang="en-GB" dirty="0"/>
              <a:t>. 2018;361:k1453. </a:t>
            </a:r>
          </a:p>
        </p:txBody>
      </p:sp>
    </p:spTree>
    <p:extLst>
      <p:ext uri="{BB962C8B-B14F-4D97-AF65-F5344CB8AC3E}">
        <p14:creationId xmlns:p14="http://schemas.microsoft.com/office/powerpoint/2010/main" val="289090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9652A9-9A83-18A8-10C6-0DB1ADCBC49F}"/>
              </a:ext>
            </a:extLst>
          </p:cNvPr>
          <p:cNvSpPr txBox="1"/>
          <p:nvPr/>
        </p:nvSpPr>
        <p:spPr>
          <a:xfrm>
            <a:off x="838198" y="1196234"/>
            <a:ext cx="10515600" cy="1015663"/>
          </a:xfrm>
          <a:prstGeom prst="rect">
            <a:avLst/>
          </a:prstGeom>
          <a:noFill/>
        </p:spPr>
        <p:txBody>
          <a:bodyPr wrap="square">
            <a:spAutoFit/>
          </a:bodyPr>
          <a:lstStyle/>
          <a:p>
            <a:pPr marL="285750" indent="-285750">
              <a:buFont typeface="Arial" panose="020B0604020202020204" pitchFamily="34" charset="0"/>
              <a:buChar char="•"/>
            </a:pPr>
            <a:r>
              <a:rPr lang="en-GB" sz="2000" b="0" i="0" u="none" strike="noStrike" dirty="0">
                <a:effectLst/>
                <a:latin typeface="Calibri" panose="020F0502020204030204" pitchFamily="34" charset="0"/>
                <a:cs typeface="Calibri" panose="020F0502020204030204" pitchFamily="34" charset="0"/>
              </a:rPr>
              <a:t>There are greater than 20 risk prediction models for incident AF </a:t>
            </a:r>
          </a:p>
          <a:p>
            <a:pPr marL="285750" indent="-285750">
              <a:buFont typeface="Arial" panose="020B0604020202020204" pitchFamily="34" charset="0"/>
              <a:buChar char="•"/>
            </a:pPr>
            <a:r>
              <a:rPr lang="en-GB" sz="2000" b="0" i="0" u="none" strike="noStrike" dirty="0">
                <a:effectLst/>
                <a:latin typeface="Calibri" panose="020F0502020204030204" pitchFamily="34" charset="0"/>
                <a:cs typeface="Calibri" panose="020F0502020204030204" pitchFamily="34" charset="0"/>
              </a:rPr>
              <a:t>The most widely replicated risk prediction model for newly diagnosed AF is CHARGE-AF in Caucasians and C</a:t>
            </a:r>
            <a:r>
              <a:rPr lang="en-GB" sz="2000" b="0" i="0" u="none" strike="noStrike" baseline="-25000" dirty="0">
                <a:effectLst/>
                <a:latin typeface="Calibri" panose="020F0502020204030204" pitchFamily="34" charset="0"/>
                <a:cs typeface="Calibri" panose="020F0502020204030204" pitchFamily="34" charset="0"/>
              </a:rPr>
              <a:t>2</a:t>
            </a:r>
            <a:r>
              <a:rPr lang="en-GB" sz="2000" b="0" i="0" u="none" strike="noStrike" dirty="0">
                <a:effectLst/>
                <a:latin typeface="Calibri" panose="020F0502020204030204" pitchFamily="34" charset="0"/>
                <a:cs typeface="Calibri" panose="020F0502020204030204" pitchFamily="34" charset="0"/>
              </a:rPr>
              <a:t>HEST score in Asian cohorts</a:t>
            </a:r>
            <a:endParaRPr lang="en-GB" sz="20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D8AF4204-6692-7756-5EBC-7EF6428DD50A}"/>
              </a:ext>
            </a:extLst>
          </p:cNvPr>
          <p:cNvSpPr>
            <a:spLocks noGrp="1"/>
          </p:cNvSpPr>
          <p:nvPr>
            <p:ph sz="half" idx="1"/>
          </p:nvPr>
        </p:nvSpPr>
        <p:spPr>
          <a:xfrm>
            <a:off x="838199" y="2460811"/>
            <a:ext cx="5522259" cy="470648"/>
          </a:xfrm>
        </p:spPr>
        <p:txBody>
          <a:bodyPr>
            <a:normAutofit/>
          </a:bodyPr>
          <a:lstStyle/>
          <a:p>
            <a:pPr marL="0" indent="0">
              <a:buNone/>
            </a:pPr>
            <a:r>
              <a:rPr lang="en-GB" sz="1800" b="1" i="0" u="none" strike="noStrike" dirty="0">
                <a:effectLst/>
              </a:rPr>
              <a:t>CHARGE-AF Risk Score</a:t>
            </a:r>
            <a:endParaRPr lang="en-GB" sz="1800" b="1" dirty="0"/>
          </a:p>
        </p:txBody>
      </p:sp>
      <p:sp>
        <p:nvSpPr>
          <p:cNvPr id="11" name="Content Placeholder 10">
            <a:extLst>
              <a:ext uri="{FF2B5EF4-FFF2-40B4-BE49-F238E27FC236}">
                <a16:creationId xmlns:a16="http://schemas.microsoft.com/office/drawing/2014/main" id="{E30D2EA5-6EF1-967B-8626-9A32FF2CA1EB}"/>
              </a:ext>
            </a:extLst>
          </p:cNvPr>
          <p:cNvSpPr>
            <a:spLocks noGrp="1"/>
          </p:cNvSpPr>
          <p:nvPr>
            <p:ph sz="half" idx="2"/>
          </p:nvPr>
        </p:nvSpPr>
        <p:spPr>
          <a:xfrm>
            <a:off x="6635780" y="2460811"/>
            <a:ext cx="4718020" cy="470648"/>
          </a:xfrm>
        </p:spPr>
        <p:txBody>
          <a:bodyPr>
            <a:normAutofit/>
          </a:bodyPr>
          <a:lstStyle/>
          <a:p>
            <a:pPr marL="0" indent="0">
              <a:buNone/>
            </a:pPr>
            <a:r>
              <a:rPr lang="en-GB" sz="1800" b="1" i="0" u="none" strike="noStrike" dirty="0">
                <a:effectLst/>
              </a:rPr>
              <a:t>C</a:t>
            </a:r>
            <a:r>
              <a:rPr lang="en-GB" sz="1800" b="1" i="0" u="none" strike="noStrike" baseline="-25000" dirty="0">
                <a:effectLst/>
              </a:rPr>
              <a:t>2</a:t>
            </a:r>
            <a:r>
              <a:rPr lang="en-GB" sz="1800" b="1" i="0" u="none" strike="noStrike" dirty="0">
                <a:effectLst/>
              </a:rPr>
              <a:t>HEST Risk Score</a:t>
            </a:r>
            <a:endParaRPr lang="en-GB" sz="1800" b="1" dirty="0"/>
          </a:p>
        </p:txBody>
      </p:sp>
      <p:sp>
        <p:nvSpPr>
          <p:cNvPr id="7" name="Title 6">
            <a:extLst>
              <a:ext uri="{FF2B5EF4-FFF2-40B4-BE49-F238E27FC236}">
                <a16:creationId xmlns:a16="http://schemas.microsoft.com/office/drawing/2014/main" id="{7AC44952-A88D-3396-7879-3B3C825A4E4F}"/>
              </a:ext>
            </a:extLst>
          </p:cNvPr>
          <p:cNvSpPr>
            <a:spLocks noGrp="1"/>
          </p:cNvSpPr>
          <p:nvPr>
            <p:ph type="title"/>
          </p:nvPr>
        </p:nvSpPr>
        <p:spPr/>
        <p:txBody>
          <a:bodyPr>
            <a:normAutofit/>
          </a:bodyPr>
          <a:lstStyle/>
          <a:p>
            <a:r>
              <a:rPr lang="en-GB" sz="3600" b="1" dirty="0"/>
              <a:t>Risk Scores for Prediction of Incident AF</a:t>
            </a:r>
            <a:endParaRPr lang="en-US" dirty="0"/>
          </a:p>
        </p:txBody>
      </p:sp>
      <p:sp>
        <p:nvSpPr>
          <p:cNvPr id="13" name="Footer Placeholder 12">
            <a:extLst>
              <a:ext uri="{FF2B5EF4-FFF2-40B4-BE49-F238E27FC236}">
                <a16:creationId xmlns:a16="http://schemas.microsoft.com/office/drawing/2014/main" id="{35EC8B89-B170-4036-B36F-DDF582C9EB90}"/>
              </a:ext>
            </a:extLst>
          </p:cNvPr>
          <p:cNvSpPr>
            <a:spLocks noGrp="1"/>
          </p:cNvSpPr>
          <p:nvPr>
            <p:ph type="ftr" sz="quarter" idx="3"/>
          </p:nvPr>
        </p:nvSpPr>
        <p:spPr/>
        <p:txBody>
          <a:bodyPr/>
          <a:lstStyle/>
          <a:p>
            <a:r>
              <a:rPr lang="en-GB" dirty="0"/>
              <a:t>CHARGE-AF, Cohorts for Heart and Aging Research in Genomic Epidemiology model for AF.
Alonso A, et al. </a:t>
            </a:r>
            <a:r>
              <a:rPr lang="en-GB" i="1" dirty="0"/>
              <a:t>J Am Heart Assoc</a:t>
            </a:r>
            <a:r>
              <a:rPr lang="en-GB" dirty="0"/>
              <a:t>. 2013;2(2):e000102; Li YG, et al. </a:t>
            </a:r>
            <a:r>
              <a:rPr lang="en-GB" i="1" dirty="0"/>
              <a:t>Chest</a:t>
            </a:r>
            <a:r>
              <a:rPr lang="en-GB" dirty="0"/>
              <a:t>. 2019;155:510–518. </a:t>
            </a:r>
          </a:p>
        </p:txBody>
      </p:sp>
      <p:pic>
        <p:nvPicPr>
          <p:cNvPr id="15" name="Picture 14" descr="A table with numbers and text&#10;&#10;Description automatically generated">
            <a:extLst>
              <a:ext uri="{FF2B5EF4-FFF2-40B4-BE49-F238E27FC236}">
                <a16:creationId xmlns:a16="http://schemas.microsoft.com/office/drawing/2014/main" id="{5D4801D2-01EC-7B7D-655E-1C08AFAA4D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198" y="2911289"/>
            <a:ext cx="5522261" cy="3065929"/>
          </a:xfrm>
          <a:prstGeom prst="rect">
            <a:avLst/>
          </a:prstGeom>
        </p:spPr>
      </p:pic>
      <p:pic>
        <p:nvPicPr>
          <p:cNvPr id="17" name="Picture 16" descr="A table with numbers and text&#10;&#10;Description automatically generated">
            <a:extLst>
              <a:ext uri="{FF2B5EF4-FFF2-40B4-BE49-F238E27FC236}">
                <a16:creationId xmlns:a16="http://schemas.microsoft.com/office/drawing/2014/main" id="{986D524B-6ACA-8926-2F12-4EE591D5F741}"/>
              </a:ext>
            </a:extLst>
          </p:cNvPr>
          <p:cNvPicPr>
            <a:picLocks noChangeAspect="1"/>
          </p:cNvPicPr>
          <p:nvPr/>
        </p:nvPicPr>
        <p:blipFill>
          <a:blip r:embed="rId3"/>
          <a:stretch>
            <a:fillRect/>
          </a:stretch>
        </p:blipFill>
        <p:spPr>
          <a:xfrm>
            <a:off x="6635780" y="2919148"/>
            <a:ext cx="4254439" cy="3083863"/>
          </a:xfrm>
          <a:prstGeom prst="rect">
            <a:avLst/>
          </a:prstGeom>
        </p:spPr>
      </p:pic>
    </p:spTree>
    <p:extLst>
      <p:ext uri="{BB962C8B-B14F-4D97-AF65-F5344CB8AC3E}">
        <p14:creationId xmlns:p14="http://schemas.microsoft.com/office/powerpoint/2010/main" val="27470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BDA449-0F0E-4D37-B122-AAF43F2688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4404141"/>
            <a:ext cx="10834764" cy="1842275"/>
          </a:xfrm>
          <a:prstGeom prst="rect">
            <a:avLst/>
          </a:prstGeom>
          <a:ln>
            <a:solidFill>
              <a:schemeClr val="tx1">
                <a:lumMod val="50000"/>
                <a:lumOff val="50000"/>
              </a:schemeClr>
            </a:solidFill>
          </a:ln>
        </p:spPr>
      </p:pic>
      <p:grpSp>
        <p:nvGrpSpPr>
          <p:cNvPr id="3" name="Group 2">
            <a:extLst>
              <a:ext uri="{FF2B5EF4-FFF2-40B4-BE49-F238E27FC236}">
                <a16:creationId xmlns:a16="http://schemas.microsoft.com/office/drawing/2014/main" id="{EBFBA3E2-22F5-D562-EAF7-DBCE483CA16C}"/>
              </a:ext>
            </a:extLst>
          </p:cNvPr>
          <p:cNvGrpSpPr/>
          <p:nvPr/>
        </p:nvGrpSpPr>
        <p:grpSpPr>
          <a:xfrm>
            <a:off x="838200" y="1715297"/>
            <a:ext cx="10697675" cy="2116232"/>
            <a:chOff x="609754" y="2509742"/>
            <a:chExt cx="10697675" cy="2116232"/>
          </a:xfrm>
        </p:grpSpPr>
        <p:sp>
          <p:nvSpPr>
            <p:cNvPr id="4" name="TextBox 3">
              <a:extLst>
                <a:ext uri="{FF2B5EF4-FFF2-40B4-BE49-F238E27FC236}">
                  <a16:creationId xmlns:a16="http://schemas.microsoft.com/office/drawing/2014/main" id="{02A5ABA8-F133-552F-4B43-31DB8D6BE5CF}"/>
                </a:ext>
              </a:extLst>
            </p:cNvPr>
            <p:cNvSpPr txBox="1"/>
            <p:nvPr/>
          </p:nvSpPr>
          <p:spPr>
            <a:xfrm>
              <a:off x="609754" y="2892867"/>
              <a:ext cx="1947554" cy="646331"/>
            </a:xfrm>
            <a:prstGeom prst="rect">
              <a:avLst/>
            </a:prstGeom>
            <a:solidFill>
              <a:schemeClr val="accent1"/>
            </a:solidFill>
          </p:spPr>
          <p:txBody>
            <a:bodyPr wrap="square" rtlCol="0">
              <a:spAutoFit/>
            </a:bodyPr>
            <a:lstStyle/>
            <a:p>
              <a:pPr algn="ctr"/>
              <a:r>
                <a:rPr lang="sr-Latn-RS" b="1" dirty="0">
                  <a:solidFill>
                    <a:schemeClr val="bg2"/>
                  </a:solidFill>
                  <a:latin typeface="Calibri" panose="020F0502020204030204" pitchFamily="34" charset="0"/>
                  <a:cs typeface="Calibri" panose="020F0502020204030204" pitchFamily="34" charset="0"/>
                </a:rPr>
                <a:t>Asymptomatic older adults</a:t>
              </a:r>
              <a:endParaRPr lang="en-US" b="1" dirty="0">
                <a:solidFill>
                  <a:schemeClr val="bg2"/>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60F3260-FD8F-EC96-1522-4E0A7C168B6D}"/>
                </a:ext>
              </a:extLst>
            </p:cNvPr>
            <p:cNvSpPr txBox="1"/>
            <p:nvPr/>
          </p:nvSpPr>
          <p:spPr>
            <a:xfrm>
              <a:off x="3991110" y="2939012"/>
              <a:ext cx="1973284" cy="646331"/>
            </a:xfrm>
            <a:prstGeom prst="rect">
              <a:avLst/>
            </a:prstGeom>
            <a:solidFill>
              <a:schemeClr val="accent5"/>
            </a:solidFill>
            <a:ln w="19050">
              <a:solidFill>
                <a:schemeClr val="tx1">
                  <a:lumMod val="50000"/>
                  <a:lumOff val="50000"/>
                </a:schemeClr>
              </a:solidFill>
            </a:ln>
          </p:spPr>
          <p:txBody>
            <a:bodyPr wrap="square" rtlCol="0">
              <a:spAutoFit/>
            </a:bodyPr>
            <a:lstStyle/>
            <a:p>
              <a:pPr algn="ctr"/>
              <a:r>
                <a:rPr lang="sr-Latn-RS" dirty="0">
                  <a:solidFill>
                    <a:schemeClr val="bg2"/>
                  </a:solidFill>
                  <a:latin typeface="Calibri" panose="020F0502020204030204" pitchFamily="34" charset="0"/>
                  <a:cs typeface="Calibri" panose="020F0502020204030204" pitchFamily="34" charset="0"/>
                </a:rPr>
                <a:t>Diagnosis </a:t>
              </a:r>
            </a:p>
            <a:p>
              <a:pPr algn="ctr"/>
              <a:r>
                <a:rPr lang="sr-Latn-RS" dirty="0">
                  <a:solidFill>
                    <a:schemeClr val="bg2"/>
                  </a:solidFill>
                  <a:latin typeface="Calibri" panose="020F0502020204030204" pitchFamily="34" charset="0"/>
                  <a:cs typeface="Calibri" panose="020F0502020204030204" pitchFamily="34" charset="0"/>
                </a:rPr>
                <a:t>of atrial fibrillation</a:t>
              </a:r>
              <a:endParaRPr lang="en-US" dirty="0">
                <a:solidFill>
                  <a:schemeClr val="bg2"/>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E954EA0-5F68-92FC-B078-CD494C5CBC69}"/>
                </a:ext>
              </a:extLst>
            </p:cNvPr>
            <p:cNvSpPr txBox="1"/>
            <p:nvPr/>
          </p:nvSpPr>
          <p:spPr>
            <a:xfrm>
              <a:off x="8314847" y="2871648"/>
              <a:ext cx="2992582" cy="1754326"/>
            </a:xfrm>
            <a:prstGeom prst="rect">
              <a:avLst/>
            </a:prstGeom>
            <a:solidFill>
              <a:schemeClr val="accent6"/>
            </a:solidFill>
            <a:ln w="19050">
              <a:solidFill>
                <a:schemeClr val="tx1">
                  <a:lumMod val="50000"/>
                  <a:lumOff val="50000"/>
                </a:schemeClr>
              </a:solidFill>
            </a:ln>
          </p:spPr>
          <p:txBody>
            <a:bodyPr wrap="square" rtlCol="0">
              <a:spAutoFit/>
            </a:bodyPr>
            <a:lstStyle/>
            <a:p>
              <a:r>
                <a:rPr lang="sr-Latn-RS" b="1" dirty="0">
                  <a:solidFill>
                    <a:schemeClr val="bg2"/>
                  </a:solidFill>
                  <a:latin typeface="Calibri" panose="020F0502020204030204" pitchFamily="34" charset="0"/>
                  <a:cs typeface="Calibri" panose="020F0502020204030204" pitchFamily="34" charset="0"/>
                </a:rPr>
                <a:t>Health outcomes</a:t>
              </a:r>
            </a:p>
            <a:p>
              <a:pPr marL="285750" indent="-285750">
                <a:buFont typeface="Arial" panose="020B0604020202020204" pitchFamily="34" charset="0"/>
                <a:buChar char="•"/>
              </a:pPr>
              <a:r>
                <a:rPr lang="sr-Latn-RS" dirty="0">
                  <a:solidFill>
                    <a:schemeClr val="bg2"/>
                  </a:solidFill>
                  <a:latin typeface="Calibri" panose="020F0502020204030204" pitchFamily="34" charset="0"/>
                  <a:cs typeface="Calibri" panose="020F0502020204030204" pitchFamily="34" charset="0"/>
                </a:rPr>
                <a:t>All-cause mortality</a:t>
              </a:r>
            </a:p>
            <a:p>
              <a:pPr marL="285750" indent="-285750">
                <a:buFont typeface="Arial" panose="020B0604020202020204" pitchFamily="34" charset="0"/>
                <a:buChar char="•"/>
              </a:pPr>
              <a:r>
                <a:rPr lang="sr-Latn-RS" dirty="0">
                  <a:solidFill>
                    <a:schemeClr val="bg2"/>
                  </a:solidFill>
                  <a:latin typeface="Calibri" panose="020F0502020204030204" pitchFamily="34" charset="0"/>
                  <a:cs typeface="Calibri" panose="020F0502020204030204" pitchFamily="34" charset="0"/>
                </a:rPr>
                <a:t>Stroke</a:t>
              </a:r>
            </a:p>
            <a:p>
              <a:pPr marL="285750" indent="-285750">
                <a:buFont typeface="Arial" panose="020B0604020202020204" pitchFamily="34" charset="0"/>
                <a:buChar char="•"/>
              </a:pPr>
              <a:r>
                <a:rPr lang="sr-Latn-RS" dirty="0">
                  <a:solidFill>
                    <a:schemeClr val="bg2"/>
                  </a:solidFill>
                  <a:latin typeface="Calibri" panose="020F0502020204030204" pitchFamily="34" charset="0"/>
                  <a:cs typeface="Calibri" panose="020F0502020204030204" pitchFamily="34" charset="0"/>
                </a:rPr>
                <a:t>Stroke-related morbidity and mortality</a:t>
              </a:r>
            </a:p>
            <a:p>
              <a:pPr marL="285750" indent="-285750">
                <a:buFont typeface="Arial" panose="020B0604020202020204" pitchFamily="34" charset="0"/>
                <a:buChar char="•"/>
              </a:pPr>
              <a:r>
                <a:rPr lang="sr-Latn-RS" dirty="0">
                  <a:solidFill>
                    <a:schemeClr val="bg2"/>
                  </a:solidFill>
                  <a:latin typeface="Calibri" panose="020F0502020204030204" pitchFamily="34" charset="0"/>
                  <a:cs typeface="Calibri" panose="020F0502020204030204" pitchFamily="34" charset="0"/>
                </a:rPr>
                <a:t>Quality of life</a:t>
              </a:r>
            </a:p>
          </p:txBody>
        </p:sp>
        <p:cxnSp>
          <p:nvCxnSpPr>
            <p:cNvPr id="7" name="Straight Arrow Connector 6">
              <a:extLst>
                <a:ext uri="{FF2B5EF4-FFF2-40B4-BE49-F238E27FC236}">
                  <a16:creationId xmlns:a16="http://schemas.microsoft.com/office/drawing/2014/main" id="{8E9F2866-BBAD-A54E-E159-F391AF50D2AF}"/>
                </a:ext>
              </a:extLst>
            </p:cNvPr>
            <p:cNvCxnSpPr>
              <a:cxnSpLocks/>
            </p:cNvCxnSpPr>
            <p:nvPr/>
          </p:nvCxnSpPr>
          <p:spPr>
            <a:xfrm>
              <a:off x="2664637" y="3277424"/>
              <a:ext cx="1206644"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89131DB-B37A-E5BB-25B7-D16720794048}"/>
                </a:ext>
              </a:extLst>
            </p:cNvPr>
            <p:cNvCxnSpPr>
              <a:cxnSpLocks/>
            </p:cNvCxnSpPr>
            <p:nvPr/>
          </p:nvCxnSpPr>
          <p:spPr>
            <a:xfrm>
              <a:off x="6124277" y="3260421"/>
              <a:ext cx="2022578" cy="175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D32471-6DCA-D68C-7A97-72B286DF7D43}"/>
                </a:ext>
              </a:extLst>
            </p:cNvPr>
            <p:cNvSpPr txBox="1"/>
            <p:nvPr/>
          </p:nvSpPr>
          <p:spPr>
            <a:xfrm>
              <a:off x="6250248" y="2509742"/>
              <a:ext cx="1947554" cy="584775"/>
            </a:xfrm>
            <a:prstGeom prst="rect">
              <a:avLst/>
            </a:prstGeom>
            <a:noFill/>
          </p:spPr>
          <p:txBody>
            <a:bodyPr wrap="square" rtlCol="0">
              <a:spAutoFit/>
            </a:bodyPr>
            <a:lstStyle/>
            <a:p>
              <a:r>
                <a:rPr lang="sr-Latn-RS" sz="1600" b="1" dirty="0">
                  <a:latin typeface="Calibri" panose="020F0502020204030204" pitchFamily="34" charset="0"/>
                  <a:cs typeface="Calibri" panose="020F0502020204030204" pitchFamily="34" charset="0"/>
                </a:rPr>
                <a:t>Treatment to prevent stroke</a:t>
              </a:r>
              <a:endParaRPr lang="en-US" sz="16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2EC43AE-76AF-12B9-FF57-AAB5133F7267}"/>
                </a:ext>
              </a:extLst>
            </p:cNvPr>
            <p:cNvSpPr txBox="1"/>
            <p:nvPr/>
          </p:nvSpPr>
          <p:spPr>
            <a:xfrm>
              <a:off x="2557307" y="2786741"/>
              <a:ext cx="1219143" cy="338554"/>
            </a:xfrm>
            <a:prstGeom prst="rect">
              <a:avLst/>
            </a:prstGeom>
            <a:noFill/>
          </p:spPr>
          <p:txBody>
            <a:bodyPr wrap="square" rtlCol="0">
              <a:spAutoFit/>
            </a:bodyPr>
            <a:lstStyle/>
            <a:p>
              <a:r>
                <a:rPr lang="sr-Latn-RS" sz="1600" b="1" dirty="0">
                  <a:latin typeface="Calibri" panose="020F0502020204030204" pitchFamily="34" charset="0"/>
                  <a:cs typeface="Calibri" panose="020F0502020204030204" pitchFamily="34" charset="0"/>
                </a:rPr>
                <a:t>Screening</a:t>
              </a:r>
              <a:endParaRPr lang="en-US" sz="1400" b="1" dirty="0">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2B4CC2F8-F0B9-A450-D01A-B167A5AFD0F8}"/>
              </a:ext>
            </a:extLst>
          </p:cNvPr>
          <p:cNvGrpSpPr/>
          <p:nvPr/>
        </p:nvGrpSpPr>
        <p:grpSpPr>
          <a:xfrm>
            <a:off x="3356994" y="1410722"/>
            <a:ext cx="6491508" cy="556515"/>
            <a:chOff x="3177033" y="-983965"/>
            <a:chExt cx="6537277" cy="819433"/>
          </a:xfrm>
        </p:grpSpPr>
        <p:cxnSp>
          <p:nvCxnSpPr>
            <p:cNvPr id="12" name="Straight Connector 11">
              <a:extLst>
                <a:ext uri="{FF2B5EF4-FFF2-40B4-BE49-F238E27FC236}">
                  <a16:creationId xmlns:a16="http://schemas.microsoft.com/office/drawing/2014/main" id="{C308C313-FFFC-445A-EC55-97DE0E9E2013}"/>
                </a:ext>
              </a:extLst>
            </p:cNvPr>
            <p:cNvCxnSpPr>
              <a:cxnSpLocks/>
            </p:cNvCxnSpPr>
            <p:nvPr/>
          </p:nvCxnSpPr>
          <p:spPr>
            <a:xfrm flipV="1">
              <a:off x="3179786" y="-943019"/>
              <a:ext cx="13790" cy="767834"/>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DADC96-8979-DA58-EC73-1D1112DE8729}"/>
                </a:ext>
              </a:extLst>
            </p:cNvPr>
            <p:cNvCxnSpPr/>
            <p:nvPr/>
          </p:nvCxnSpPr>
          <p:spPr>
            <a:xfrm flipV="1">
              <a:off x="3177033" y="-983965"/>
              <a:ext cx="6537277" cy="2729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FACD19-98B2-6D20-8376-FD0BEEDDDC7D}"/>
                </a:ext>
              </a:extLst>
            </p:cNvPr>
            <p:cNvCxnSpPr/>
            <p:nvPr/>
          </p:nvCxnSpPr>
          <p:spPr>
            <a:xfrm>
              <a:off x="9714309" y="-978742"/>
              <a:ext cx="0" cy="814210"/>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D7F03901-0A5F-FD28-DD23-A5869969930F}"/>
              </a:ext>
            </a:extLst>
          </p:cNvPr>
          <p:cNvSpPr txBox="1"/>
          <p:nvPr/>
        </p:nvSpPr>
        <p:spPr>
          <a:xfrm>
            <a:off x="838199" y="3916276"/>
            <a:ext cx="10834763" cy="369332"/>
          </a:xfrm>
          <a:prstGeom prst="rect">
            <a:avLst/>
          </a:prstGeom>
          <a:noFill/>
        </p:spPr>
        <p:txBody>
          <a:bodyPr wrap="square">
            <a:spAutoFit/>
          </a:bodyPr>
          <a:lstStyle/>
          <a:p>
            <a:r>
              <a:rPr lang="en-GB" b="1" dirty="0">
                <a:latin typeface="Calibri" panose="020F0502020204030204" pitchFamily="34" charset="0"/>
                <a:cs typeface="Calibri" panose="020F0502020204030204" pitchFamily="34" charset="0"/>
              </a:rPr>
              <a:t>Forest plot of published RCTs of AF screening for stroke prevention</a:t>
            </a:r>
            <a:r>
              <a:rPr lang="en-GB" b="1" dirty="0">
                <a:solidFill>
                  <a:srgbClr val="FF0000"/>
                </a:solidFill>
                <a:latin typeface="Calibri" panose="020F0502020204030204" pitchFamily="34" charset="0"/>
                <a:cs typeface="Calibri" panose="020F0502020204030204" pitchFamily="34" charset="0"/>
              </a:rPr>
              <a:t>.</a:t>
            </a:r>
          </a:p>
        </p:txBody>
      </p:sp>
      <p:sp>
        <p:nvSpPr>
          <p:cNvPr id="19" name="Title 18">
            <a:extLst>
              <a:ext uri="{FF2B5EF4-FFF2-40B4-BE49-F238E27FC236}">
                <a16:creationId xmlns:a16="http://schemas.microsoft.com/office/drawing/2014/main" id="{655888A8-51EC-891B-2B48-FAA5DCEA1C1A}"/>
              </a:ext>
            </a:extLst>
          </p:cNvPr>
          <p:cNvSpPr>
            <a:spLocks noGrp="1"/>
          </p:cNvSpPr>
          <p:nvPr>
            <p:ph type="title"/>
          </p:nvPr>
        </p:nvSpPr>
        <p:spPr>
          <a:xfrm>
            <a:off x="838200" y="13962"/>
            <a:ext cx="10515600" cy="1105949"/>
          </a:xfrm>
        </p:spPr>
        <p:txBody>
          <a:bodyPr/>
          <a:lstStyle/>
          <a:p>
            <a:r>
              <a:rPr lang="en-GB" sz="3600" b="1" dirty="0"/>
              <a:t>Why Look for Undiagnosed AF?</a:t>
            </a:r>
            <a:endParaRPr lang="en-US" dirty="0"/>
          </a:p>
        </p:txBody>
      </p:sp>
      <p:sp>
        <p:nvSpPr>
          <p:cNvPr id="20" name="Footer Placeholder 19">
            <a:extLst>
              <a:ext uri="{FF2B5EF4-FFF2-40B4-BE49-F238E27FC236}">
                <a16:creationId xmlns:a16="http://schemas.microsoft.com/office/drawing/2014/main" id="{3344FC6B-3692-59C2-E29E-532B4EFDA653}"/>
              </a:ext>
            </a:extLst>
          </p:cNvPr>
          <p:cNvSpPr>
            <a:spLocks noGrp="1"/>
          </p:cNvSpPr>
          <p:nvPr>
            <p:ph type="ftr" sz="quarter" idx="3"/>
          </p:nvPr>
        </p:nvSpPr>
        <p:spPr/>
        <p:txBody>
          <a:bodyPr/>
          <a:lstStyle/>
          <a:p>
            <a:r>
              <a:rPr lang="en-GB"/>
              <a:t>Freedman B, Schnabel RB. </a:t>
            </a:r>
            <a:r>
              <a:rPr lang="en-GB" i="1"/>
              <a:t>Nat Rev Cardiol</a:t>
            </a:r>
            <a:r>
              <a:rPr lang="en-GB"/>
              <a:t>. 2023;20(1):1-2.</a:t>
            </a:r>
            <a:endParaRPr lang="en-GB" dirty="0"/>
          </a:p>
        </p:txBody>
      </p:sp>
    </p:spTree>
    <p:extLst>
      <p:ext uri="{BB962C8B-B14F-4D97-AF65-F5344CB8AC3E}">
        <p14:creationId xmlns:p14="http://schemas.microsoft.com/office/powerpoint/2010/main" val="295730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B9758-42E7-C3D4-C80F-CED722DF56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9629" y="1612546"/>
            <a:ext cx="8312742" cy="4743804"/>
          </a:xfrm>
          <a:prstGeom prst="rect">
            <a:avLst/>
          </a:prstGeom>
        </p:spPr>
      </p:pic>
      <p:sp>
        <p:nvSpPr>
          <p:cNvPr id="5" name="TextBox 4">
            <a:extLst>
              <a:ext uri="{FF2B5EF4-FFF2-40B4-BE49-F238E27FC236}">
                <a16:creationId xmlns:a16="http://schemas.microsoft.com/office/drawing/2014/main" id="{12EB405C-E9E8-A86C-9DA2-51E4C6E14899}"/>
              </a:ext>
            </a:extLst>
          </p:cNvPr>
          <p:cNvSpPr txBox="1"/>
          <p:nvPr/>
        </p:nvSpPr>
        <p:spPr>
          <a:xfrm>
            <a:off x="838200" y="1160203"/>
            <a:ext cx="10515599" cy="369332"/>
          </a:xfrm>
          <a:prstGeom prst="rect">
            <a:avLst/>
          </a:prstGeom>
          <a:noFill/>
        </p:spPr>
        <p:txBody>
          <a:bodyPr wrap="square">
            <a:spAutoFit/>
          </a:bodyPr>
          <a:lstStyle/>
          <a:p>
            <a:pPr algn="ctr"/>
            <a:r>
              <a:rPr lang="en-GB" b="1" dirty="0">
                <a:latin typeface="Calibri" panose="020F0502020204030204" pitchFamily="34" charset="0"/>
                <a:cs typeface="Calibri" panose="020F0502020204030204" pitchFamily="34" charset="0"/>
              </a:rPr>
              <a:t>Trade-off between duration/intensity of screening for detection of AF and AF stroke risk</a:t>
            </a:r>
            <a:endParaRPr lang="en-GB" b="1" dirty="0">
              <a:solidFill>
                <a:srgbClr val="FF0000"/>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DF04F420-DA6B-5899-C2A7-E710A09921FA}"/>
              </a:ext>
            </a:extLst>
          </p:cNvPr>
          <p:cNvSpPr>
            <a:spLocks noGrp="1"/>
          </p:cNvSpPr>
          <p:nvPr>
            <p:ph type="title"/>
          </p:nvPr>
        </p:nvSpPr>
        <p:spPr/>
        <p:txBody>
          <a:bodyPr>
            <a:normAutofit/>
          </a:bodyPr>
          <a:lstStyle/>
          <a:p>
            <a:r>
              <a:rPr lang="en-GB" sz="3600" b="1" dirty="0"/>
              <a:t>The More You Look, the More AF Will Be Found; However…</a:t>
            </a:r>
            <a:endParaRPr lang="en-US" dirty="0"/>
          </a:p>
        </p:txBody>
      </p:sp>
      <p:sp>
        <p:nvSpPr>
          <p:cNvPr id="6" name="Footer Placeholder 5">
            <a:extLst>
              <a:ext uri="{FF2B5EF4-FFF2-40B4-BE49-F238E27FC236}">
                <a16:creationId xmlns:a16="http://schemas.microsoft.com/office/drawing/2014/main" id="{4E8990B4-3EA2-5B16-6624-9687F9A93EB9}"/>
              </a:ext>
            </a:extLst>
          </p:cNvPr>
          <p:cNvSpPr>
            <a:spLocks noGrp="1"/>
          </p:cNvSpPr>
          <p:nvPr>
            <p:ph type="ftr" sz="quarter" idx="3"/>
          </p:nvPr>
        </p:nvSpPr>
        <p:spPr/>
        <p:txBody>
          <a:bodyPr/>
          <a:lstStyle/>
          <a:p>
            <a:r>
              <a:rPr lang="en-GB" dirty="0" err="1"/>
              <a:t>Brandes</a:t>
            </a:r>
            <a:r>
              <a:rPr lang="en-GB" dirty="0"/>
              <a:t> A, et al. </a:t>
            </a:r>
            <a:r>
              <a:rPr lang="en-GB" i="1" dirty="0"/>
              <a:t>Circulation</a:t>
            </a:r>
            <a:r>
              <a:rPr lang="en-GB" dirty="0"/>
              <a:t>. 2022;146(19):1461-1474.</a:t>
            </a:r>
          </a:p>
        </p:txBody>
      </p:sp>
    </p:spTree>
    <p:extLst>
      <p:ext uri="{BB962C8B-B14F-4D97-AF65-F5344CB8AC3E}">
        <p14:creationId xmlns:p14="http://schemas.microsoft.com/office/powerpoint/2010/main" val="1708020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2D7A51-45CE-88B2-CD19-F2C3264A4FAC}"/>
              </a:ext>
            </a:extLst>
          </p:cNvPr>
          <p:cNvSpPr>
            <a:spLocks noGrp="1"/>
          </p:cNvSpPr>
          <p:nvPr>
            <p:ph sz="half" idx="1"/>
          </p:nvPr>
        </p:nvSpPr>
        <p:spPr>
          <a:xfrm>
            <a:off x="838200" y="1918951"/>
            <a:ext cx="3777522" cy="4258011"/>
          </a:xfrm>
          <a:ln>
            <a:solidFill>
              <a:schemeClr val="tx1"/>
            </a:solidFill>
          </a:ln>
        </p:spPr>
        <p:txBody>
          <a:bodyPr lIns="182880" tIns="182880" rIns="182880" bIns="182880">
            <a:noAutofit/>
          </a:bodyPr>
          <a:lstStyle/>
          <a:p>
            <a:pPr marL="0" indent="0">
              <a:buNone/>
            </a:pPr>
            <a:r>
              <a:rPr lang="en-GB" sz="1600" b="1" dirty="0"/>
              <a:t>Class </a:t>
            </a:r>
            <a:r>
              <a:rPr lang="en-GB" sz="1600" b="1" dirty="0" err="1"/>
              <a:t>Ib</a:t>
            </a:r>
            <a:r>
              <a:rPr lang="en-GB" sz="1600" b="1" dirty="0"/>
              <a:t> recommendations:</a:t>
            </a:r>
            <a:endParaRPr lang="en-GB" sz="1600" dirty="0"/>
          </a:p>
          <a:p>
            <a:pPr marL="285750" indent="-285750">
              <a:buFont typeface="Arial" panose="020B0604020202020204" pitchFamily="34" charset="0"/>
              <a:buChar char="•"/>
            </a:pPr>
            <a:r>
              <a:rPr lang="en-GB" sz="1600" dirty="0"/>
              <a:t>Opportunistic screening by pulse taking or ECG rhythm strip in patients 65 years and older</a:t>
            </a:r>
          </a:p>
          <a:p>
            <a:pPr marL="285750" indent="-285750">
              <a:buFont typeface="Arial" panose="020B0604020202020204" pitchFamily="34" charset="0"/>
              <a:buChar char="•"/>
            </a:pPr>
            <a:r>
              <a:rPr lang="en-GB" sz="1600" dirty="0"/>
              <a:t>Individuals undergoing screening to be informed about implications of detecting AF</a:t>
            </a:r>
          </a:p>
          <a:p>
            <a:pPr marL="285750" indent="-285750">
              <a:buFont typeface="Arial" panose="020B0604020202020204" pitchFamily="34" charset="0"/>
              <a:buChar char="•"/>
            </a:pPr>
            <a:r>
              <a:rPr lang="en-GB" sz="1600" dirty="0"/>
              <a:t>A structured referral platform to be organised for screen-positive cases</a:t>
            </a:r>
          </a:p>
          <a:p>
            <a:pPr marL="0" indent="0">
              <a:buNone/>
            </a:pPr>
            <a:r>
              <a:rPr lang="en-GB" sz="1600" b="1" dirty="0"/>
              <a:t>Class </a:t>
            </a:r>
            <a:r>
              <a:rPr lang="en-GB" sz="1600" b="1" dirty="0" err="1"/>
              <a:t>IIa</a:t>
            </a:r>
            <a:r>
              <a:rPr lang="en-GB" sz="1600" b="1" dirty="0"/>
              <a:t> recommendations:</a:t>
            </a:r>
          </a:p>
          <a:p>
            <a:pPr marL="285750" indent="-285750">
              <a:buFont typeface="Arial" panose="020B0604020202020204" pitchFamily="34" charset="0"/>
              <a:buChar char="•"/>
            </a:pPr>
            <a:r>
              <a:rPr lang="en-GB" sz="1600" dirty="0"/>
              <a:t>Systematic ECG screening should be considered in individuals 75 years or older or at high risk of stroke.</a:t>
            </a:r>
          </a:p>
        </p:txBody>
      </p:sp>
      <p:sp>
        <p:nvSpPr>
          <p:cNvPr id="8" name="Content Placeholder 7">
            <a:extLst>
              <a:ext uri="{FF2B5EF4-FFF2-40B4-BE49-F238E27FC236}">
                <a16:creationId xmlns:a16="http://schemas.microsoft.com/office/drawing/2014/main" id="{89F0F1BC-B2AC-46FD-0DCC-2370B8B94C05}"/>
              </a:ext>
            </a:extLst>
          </p:cNvPr>
          <p:cNvSpPr>
            <a:spLocks noGrp="1"/>
          </p:cNvSpPr>
          <p:nvPr>
            <p:ph sz="half" idx="2"/>
          </p:nvPr>
        </p:nvSpPr>
        <p:spPr>
          <a:xfrm>
            <a:off x="4905534" y="1918951"/>
            <a:ext cx="6448266" cy="4258011"/>
          </a:xfrm>
          <a:ln>
            <a:solidFill>
              <a:schemeClr val="tx1"/>
            </a:solidFill>
          </a:ln>
        </p:spPr>
        <p:txBody>
          <a:bodyPr lIns="182880" tIns="182880" rIns="182880" bIns="182880">
            <a:noAutofit/>
          </a:bodyPr>
          <a:lstStyle/>
          <a:p>
            <a:pPr marL="285750" indent="-285750">
              <a:buFont typeface="Arial" panose="020B0604020202020204" pitchFamily="34" charset="0"/>
              <a:buChar char="•"/>
            </a:pPr>
            <a:r>
              <a:rPr lang="en-GB" sz="1600" dirty="0"/>
              <a:t>Most screening RCTs have shown higher AF detection using intermittent or continuous ECG recordings and focusing on patients with higher predicted risk for AF</a:t>
            </a:r>
          </a:p>
          <a:p>
            <a:pPr marL="285750" indent="-285750">
              <a:buFont typeface="Arial" panose="020B0604020202020204" pitchFamily="34" charset="0"/>
              <a:buChar char="•"/>
            </a:pPr>
            <a:r>
              <a:rPr lang="en-GB" sz="1600" dirty="0"/>
              <a:t>An AI-guided selection of individuals for AF screening was recently associated with increased AF detection</a:t>
            </a:r>
          </a:p>
          <a:p>
            <a:pPr marL="285750" indent="-285750">
              <a:buFont typeface="Arial" panose="020B0604020202020204" pitchFamily="34" charset="0"/>
              <a:buChar char="•"/>
            </a:pPr>
            <a:r>
              <a:rPr lang="en-GB" sz="1600" dirty="0"/>
              <a:t>Conversely, mass population screening with a smartwatch app only rarely detected a new diagnosis of AF</a:t>
            </a:r>
          </a:p>
          <a:p>
            <a:pPr marL="285750" indent="-285750">
              <a:buFont typeface="Arial" panose="020B0604020202020204" pitchFamily="34" charset="0"/>
              <a:buChar char="•"/>
            </a:pPr>
            <a:r>
              <a:rPr lang="en-GB" sz="1600" dirty="0"/>
              <a:t>Ultimately, for risk stratification models and screening programs to be useful, they would need to improve outcomes and be </a:t>
            </a:r>
            <a:r>
              <a:rPr lang="en-GB" sz="1600" b="0" dirty="0">
                <a:effectLst/>
              </a:rPr>
              <a:t>cost-effective</a:t>
            </a:r>
            <a:r>
              <a:rPr lang="en-GB" sz="1600" b="0" dirty="0">
                <a:solidFill>
                  <a:srgbClr val="FF0000"/>
                </a:solidFill>
                <a:effectLst/>
              </a:rPr>
              <a:t> </a:t>
            </a:r>
            <a:endParaRPr lang="en-GB" sz="1600" b="0" dirty="0">
              <a:effectLst/>
            </a:endParaRPr>
          </a:p>
          <a:p>
            <a:pPr marL="285750" indent="-285750">
              <a:buFont typeface="Arial" panose="020B0604020202020204" pitchFamily="34" charset="0"/>
              <a:buChar char="•"/>
            </a:pPr>
            <a:r>
              <a:rPr lang="en-GB" sz="1600" b="0" dirty="0">
                <a:effectLst/>
              </a:rPr>
              <a:t>It is not yet established that patients at high risk of developing AF by a validated risk score benefit from screening and interventions to improve rates of ischemic stroke, systemic embolism, and survival</a:t>
            </a:r>
            <a:endParaRPr lang="en-GB" sz="1600" dirty="0">
              <a:solidFill>
                <a:srgbClr val="FF0000"/>
              </a:solidFill>
            </a:endParaRPr>
          </a:p>
        </p:txBody>
      </p:sp>
      <p:sp>
        <p:nvSpPr>
          <p:cNvPr id="3" name="Title 2">
            <a:extLst>
              <a:ext uri="{FF2B5EF4-FFF2-40B4-BE49-F238E27FC236}">
                <a16:creationId xmlns:a16="http://schemas.microsoft.com/office/drawing/2014/main" id="{C56CD45E-2E0B-5E3A-DD60-4C9432D6156D}"/>
              </a:ext>
            </a:extLst>
          </p:cNvPr>
          <p:cNvSpPr>
            <a:spLocks noGrp="1"/>
          </p:cNvSpPr>
          <p:nvPr>
            <p:ph type="title"/>
          </p:nvPr>
        </p:nvSpPr>
        <p:spPr>
          <a:xfrm>
            <a:off x="838200" y="-1"/>
            <a:ext cx="10515600" cy="1105949"/>
          </a:xfrm>
        </p:spPr>
        <p:txBody>
          <a:bodyPr/>
          <a:lstStyle/>
          <a:p>
            <a:r>
              <a:rPr lang="en-GB" sz="3600" b="1" dirty="0"/>
              <a:t>What Do the Guidelines Say?</a:t>
            </a:r>
            <a:endParaRPr lang="en-US" dirty="0"/>
          </a:p>
        </p:txBody>
      </p:sp>
      <p:sp>
        <p:nvSpPr>
          <p:cNvPr id="11" name="TextBox 10">
            <a:extLst>
              <a:ext uri="{FF2B5EF4-FFF2-40B4-BE49-F238E27FC236}">
                <a16:creationId xmlns:a16="http://schemas.microsoft.com/office/drawing/2014/main" id="{263B9C6A-5BBE-7BB8-382E-5EBA4697FC13}"/>
              </a:ext>
            </a:extLst>
          </p:cNvPr>
          <p:cNvSpPr txBox="1"/>
          <p:nvPr/>
        </p:nvSpPr>
        <p:spPr>
          <a:xfrm>
            <a:off x="838200" y="1308499"/>
            <a:ext cx="3777522" cy="523220"/>
          </a:xfrm>
          <a:prstGeom prst="rect">
            <a:avLst/>
          </a:prstGeom>
          <a:solidFill>
            <a:schemeClr val="accent1"/>
          </a:solidFill>
          <a:ln>
            <a:noFill/>
          </a:ln>
        </p:spPr>
        <p:txBody>
          <a:bodyPr wrap="square" lIns="182880" tIns="91440" rIns="182880" bIns="91440" rtlCol="0">
            <a:spAutoFit/>
          </a:bodyPr>
          <a:lstStyle/>
          <a:p>
            <a:r>
              <a:rPr lang="en-GB" sz="2200" b="1" dirty="0">
                <a:solidFill>
                  <a:schemeClr val="bg1"/>
                </a:solidFill>
                <a:latin typeface="Calibri" panose="020F0502020204030204" pitchFamily="34" charset="0"/>
                <a:cs typeface="Calibri" panose="020F0502020204030204" pitchFamily="34" charset="0"/>
              </a:rPr>
              <a:t>ESC 2020</a:t>
            </a:r>
          </a:p>
        </p:txBody>
      </p:sp>
      <p:sp>
        <p:nvSpPr>
          <p:cNvPr id="12" name="TextBox 11">
            <a:extLst>
              <a:ext uri="{FF2B5EF4-FFF2-40B4-BE49-F238E27FC236}">
                <a16:creationId xmlns:a16="http://schemas.microsoft.com/office/drawing/2014/main" id="{96820388-784A-2BBC-B347-FA76AEC2DF7B}"/>
              </a:ext>
            </a:extLst>
          </p:cNvPr>
          <p:cNvSpPr txBox="1"/>
          <p:nvPr/>
        </p:nvSpPr>
        <p:spPr>
          <a:xfrm>
            <a:off x="4905535" y="1308499"/>
            <a:ext cx="6448266" cy="523220"/>
          </a:xfrm>
          <a:prstGeom prst="rect">
            <a:avLst/>
          </a:prstGeom>
          <a:solidFill>
            <a:schemeClr val="accent1"/>
          </a:solidFill>
          <a:ln>
            <a:noFill/>
          </a:ln>
        </p:spPr>
        <p:txBody>
          <a:bodyPr wrap="square" lIns="182880" tIns="91440" rIns="182880" bIns="91440">
            <a:spAutoFit/>
          </a:bodyPr>
          <a:lstStyle/>
          <a:p>
            <a:r>
              <a:rPr lang="en-GB" sz="2200" b="1" dirty="0">
                <a:solidFill>
                  <a:schemeClr val="bg1"/>
                </a:solidFill>
                <a:latin typeface="Calibri" panose="020F0502020204030204" pitchFamily="34" charset="0"/>
                <a:cs typeface="Calibri" panose="020F0502020204030204" pitchFamily="34" charset="0"/>
              </a:rPr>
              <a:t>ACC/AHA/ACCP/HRS 2023 </a:t>
            </a:r>
          </a:p>
        </p:txBody>
      </p:sp>
      <p:sp>
        <p:nvSpPr>
          <p:cNvPr id="13" name="Footer Placeholder 12">
            <a:extLst>
              <a:ext uri="{FF2B5EF4-FFF2-40B4-BE49-F238E27FC236}">
                <a16:creationId xmlns:a16="http://schemas.microsoft.com/office/drawing/2014/main" id="{6A7CB808-712A-9866-63E7-BA2F7E605973}"/>
              </a:ext>
            </a:extLst>
          </p:cNvPr>
          <p:cNvSpPr>
            <a:spLocks noGrp="1"/>
          </p:cNvSpPr>
          <p:nvPr>
            <p:ph type="ftr" sz="quarter" idx="3"/>
          </p:nvPr>
        </p:nvSpPr>
        <p:spPr/>
        <p:txBody>
          <a:bodyPr/>
          <a:lstStyle/>
          <a:p>
            <a:r>
              <a:rPr lang="en-GB" dirty="0" err="1"/>
              <a:t>Hindricks</a:t>
            </a:r>
            <a:r>
              <a:rPr lang="en-GB" dirty="0"/>
              <a:t> G, et al. </a:t>
            </a:r>
            <a:r>
              <a:rPr lang="en-GB" i="1" dirty="0" err="1"/>
              <a:t>Eur</a:t>
            </a:r>
            <a:r>
              <a:rPr lang="en-GB" i="1" dirty="0"/>
              <a:t> Heart J</a:t>
            </a:r>
            <a:r>
              <a:rPr lang="en-GB" dirty="0"/>
              <a:t>. 2021; 42(5):373-498; </a:t>
            </a:r>
            <a:r>
              <a:rPr lang="en-GB" dirty="0" err="1"/>
              <a:t>Joglar</a:t>
            </a:r>
            <a:r>
              <a:rPr lang="en-GB" dirty="0"/>
              <a:t> JA, et al. </a:t>
            </a:r>
            <a:r>
              <a:rPr lang="en-GB" i="1" dirty="0"/>
              <a:t>Circulation</a:t>
            </a:r>
            <a:r>
              <a:rPr lang="en-GB" dirty="0"/>
              <a:t>. 2023 Nov 30.</a:t>
            </a:r>
          </a:p>
        </p:txBody>
      </p:sp>
    </p:spTree>
    <p:extLst>
      <p:ext uri="{BB962C8B-B14F-4D97-AF65-F5344CB8AC3E}">
        <p14:creationId xmlns:p14="http://schemas.microsoft.com/office/powerpoint/2010/main" val="769727880"/>
      </p:ext>
    </p:extLst>
  </p:cSld>
  <p:clrMapOvr>
    <a:masterClrMapping/>
  </p:clrMapOvr>
</p:sld>
</file>

<file path=ppt/theme/theme1.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94D5D3-E7F3-4016-B205-5EEA4B0AF547}"/>
</file>

<file path=customXml/itemProps2.xml><?xml version="1.0" encoding="utf-8"?>
<ds:datastoreItem xmlns:ds="http://schemas.openxmlformats.org/officeDocument/2006/customXml" ds:itemID="{2F7A4099-D1DF-4F0D-8805-54134051D527}">
  <ds:schemaRefs>
    <ds:schemaRef ds:uri="http://schemas.microsoft.com/sharepoint/v3/contenttype/forms"/>
  </ds:schemaRefs>
</ds:datastoreItem>
</file>

<file path=customXml/itemProps3.xml><?xml version="1.0" encoding="utf-8"?>
<ds:datastoreItem xmlns:ds="http://schemas.openxmlformats.org/officeDocument/2006/customXml" ds:itemID="{7D8B8440-258F-47DA-B09D-80D390AA9AF7}">
  <ds:schemaRefs>
    <ds:schemaRef ds:uri="http://schemas.microsoft.com/office/infopath/2007/PartnerControls"/>
    <ds:schemaRef ds:uri="http://schemas.microsoft.com/office/2006/metadata/properties"/>
    <ds:schemaRef ds:uri="a9d8bbac-cce3-475c-b9fe-65ecbcec7edd"/>
    <ds:schemaRef ds:uri="http://purl.org/dc/dcmitype/"/>
    <ds:schemaRef ds:uri="http://purl.org/dc/elements/1.1/"/>
    <ds:schemaRef ds:uri="f55e9ad1-4522-4e5b-8d2e-6f450f6d945f"/>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2131</TotalTime>
  <Words>873</Words>
  <Application>Microsoft Macintosh PowerPoint</Application>
  <PresentationFormat>Widescreen</PresentationFormat>
  <Paragraphs>79</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Trebuchet MS</vt:lpstr>
      <vt:lpstr>DukeHeartOTG-Dec20</vt:lpstr>
      <vt:lpstr>Office Theme</vt:lpstr>
      <vt:lpstr>Identifying Patients at Risk for Atrial Fibrillation</vt:lpstr>
      <vt:lpstr>PowerPoint Presentation</vt:lpstr>
      <vt:lpstr>Disclaimer</vt:lpstr>
      <vt:lpstr>Risk Factors for Incident AF: Overview</vt:lpstr>
      <vt:lpstr>Risk of AF Increases with Age and Increasing Risk Factor Burden</vt:lpstr>
      <vt:lpstr>Risk Scores for Prediction of Incident AF</vt:lpstr>
      <vt:lpstr>Why Look for Undiagnosed AF?</vt:lpstr>
      <vt:lpstr>The More You Look, the More AF Will Be Found; However…</vt:lpstr>
      <vt:lpstr>What Do the Guidelines Say?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Patients at Risk for Atrial Fibrillation</dc:title>
  <dc:subject/>
  <dc:creator>MedEd On The Go</dc:creator>
  <cp:keywords/>
  <dc:description/>
  <cp:lastModifiedBy>Harley Kidner</cp:lastModifiedBy>
  <cp:revision>27</cp:revision>
  <dcterms:created xsi:type="dcterms:W3CDTF">2023-12-12T09:23:57Z</dcterms:created>
  <dcterms:modified xsi:type="dcterms:W3CDTF">2024-01-18T18:56:02Z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