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8" r:id="rId1"/>
  </p:sldMasterIdLst>
  <p:notesMasterIdLst>
    <p:notesMasterId r:id="rId11"/>
  </p:notesMasterIdLst>
  <p:sldIdLst>
    <p:sldId id="256" r:id="rId2"/>
    <p:sldId id="947" r:id="rId3"/>
    <p:sldId id="941" r:id="rId4"/>
    <p:sldId id="942" r:id="rId5"/>
    <p:sldId id="943" r:id="rId6"/>
    <p:sldId id="938" r:id="rId7"/>
    <p:sldId id="939" r:id="rId8"/>
    <p:sldId id="940" r:id="rId9"/>
    <p:sldId id="94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92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6327"/>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8FD6E6-BAE3-2A41-9E13-910B54522FDE}" type="datetimeFigureOut">
              <a:rPr lang="en-US" smtClean="0"/>
              <a:t>5/2/2023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FEC90C-B273-8141-AB2B-E15AA5789B9A}" type="slidenum">
              <a:rPr lang="en-US" smtClean="0"/>
              <a:t>‹#›</a:t>
            </a:fld>
            <a:endParaRPr lang="en-US"/>
          </a:p>
        </p:txBody>
      </p:sp>
    </p:spTree>
    <p:extLst>
      <p:ext uri="{BB962C8B-B14F-4D97-AF65-F5344CB8AC3E}">
        <p14:creationId xmlns:p14="http://schemas.microsoft.com/office/powerpoint/2010/main" val="1005409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5" name="Slide Image Placeholder 1">
            <a:extLst>
              <a:ext uri="{FF2B5EF4-FFF2-40B4-BE49-F238E27FC236}">
                <a16:creationId xmlns:a16="http://schemas.microsoft.com/office/drawing/2014/main" id="{2E56F62A-085D-FBA5-0643-09B63838FCAD}"/>
              </a:ext>
            </a:extLst>
          </p:cNvPr>
          <p:cNvSpPr>
            <a:spLocks noGrp="1" noRot="1" noChangeAspect="1"/>
          </p:cNvSpPr>
          <p:nvPr>
            <p:ph type="sldImg"/>
          </p:nvPr>
        </p:nvSpPr>
        <p:spPr>
          <a:ln/>
        </p:spPr>
      </p:sp>
      <p:sp>
        <p:nvSpPr>
          <p:cNvPr id="241666" name="Notes Placeholder 2">
            <a:extLst>
              <a:ext uri="{FF2B5EF4-FFF2-40B4-BE49-F238E27FC236}">
                <a16:creationId xmlns:a16="http://schemas.microsoft.com/office/drawing/2014/main" id="{77EF3864-251F-B8F2-BAFD-877CFFF3F97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endParaRPr>
          </a:p>
        </p:txBody>
      </p:sp>
      <p:sp>
        <p:nvSpPr>
          <p:cNvPr id="4" name="Slide Number Placeholder 3">
            <a:extLst>
              <a:ext uri="{FF2B5EF4-FFF2-40B4-BE49-F238E27FC236}">
                <a16:creationId xmlns:a16="http://schemas.microsoft.com/office/drawing/2014/main" id="{04AAB89B-C07F-B865-E7FB-3FEC3FA3DC51}"/>
              </a:ext>
            </a:extLst>
          </p:cNvPr>
          <p:cNvSpPr>
            <a:spLocks noGrp="1"/>
          </p:cNvSpPr>
          <p:nvPr>
            <p:ph type="sldNum" sz="quarter" idx="5"/>
          </p:nvPr>
        </p:nvSpPr>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B56D5B4-AFFE-9D48-9433-F426F652D483}"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2" name="Picture 1">
            <a:extLst>
              <a:ext uri="{FF2B5EF4-FFF2-40B4-BE49-F238E27FC236}">
                <a16:creationId xmlns:a16="http://schemas.microsoft.com/office/drawing/2014/main" id="{B4443BE8-4646-1FA0-681A-88D8860DD744}"/>
              </a:ext>
            </a:extLst>
          </p:cNvPr>
          <p:cNvPicPr>
            <a:picLocks noChangeAspect="1"/>
          </p:cNvPicPr>
          <p:nvPr/>
        </p:nvPicPr>
        <p:blipFill>
          <a:blip r:embed="rId2"/>
          <a:stretch>
            <a:fillRect/>
          </a:stretch>
        </p:blipFill>
        <p:spPr>
          <a:xfrm>
            <a:off x="0" y="-1"/>
            <a:ext cx="12192000" cy="975360"/>
          </a:xfrm>
          <a:prstGeom prst="rect">
            <a:avLst/>
          </a:prstGeom>
        </p:spPr>
      </p:pic>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a:p>
        </p:txBody>
      </p:sp>
      <p:pic>
        <p:nvPicPr>
          <p:cNvPr id="4" name="Picture 3">
            <a:extLst>
              <a:ext uri="{FF2B5EF4-FFF2-40B4-BE49-F238E27FC236}">
                <a16:creationId xmlns:a16="http://schemas.microsoft.com/office/drawing/2014/main" id="{7F769840-AFB3-41D5-B8CE-7626D91553BC}"/>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4132295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a:p>
        </p:txBody>
      </p:sp>
    </p:spTree>
    <p:extLst>
      <p:ext uri="{BB962C8B-B14F-4D97-AF65-F5344CB8AC3E}">
        <p14:creationId xmlns:p14="http://schemas.microsoft.com/office/powerpoint/2010/main" val="2534657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B928810-DA6E-89D1-0245-996C3A1237F5}"/>
              </a:ext>
            </a:extLst>
          </p:cNvPr>
          <p:cNvPicPr>
            <a:picLocks noChangeAspect="1"/>
          </p:cNvPicPr>
          <p:nvPr/>
        </p:nvPicPr>
        <p:blipFill>
          <a:blip r:embed="rId2"/>
          <a:stretch>
            <a:fillRect/>
          </a:stretch>
        </p:blipFill>
        <p:spPr>
          <a:xfrm>
            <a:off x="0" y="-1"/>
            <a:ext cx="12192000" cy="975360"/>
          </a:xfrm>
          <a:prstGeom prst="rect">
            <a:avLst/>
          </a:prstGeom>
        </p:spPr>
      </p:pic>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a:p>
        </p:txBody>
      </p:sp>
      <p:pic>
        <p:nvPicPr>
          <p:cNvPr id="2" name="Picture 1">
            <a:extLst>
              <a:ext uri="{FF2B5EF4-FFF2-40B4-BE49-F238E27FC236}">
                <a16:creationId xmlns:a16="http://schemas.microsoft.com/office/drawing/2014/main" id="{B8243155-C1BE-4C8F-A1B8-E05BE1DC5B6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835408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567795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a:p>
        </p:txBody>
      </p:sp>
    </p:spTree>
    <p:extLst>
      <p:ext uri="{BB962C8B-B14F-4D97-AF65-F5344CB8AC3E}">
        <p14:creationId xmlns:p14="http://schemas.microsoft.com/office/powerpoint/2010/main" val="3761336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2"/>
              </a:buClr>
              <a:buSzPct val="100000"/>
              <a:buFont typeface="Arial" panose="020B0604020202020204" pitchFamily="34" charset="0"/>
              <a:buChar char="•"/>
              <a:defRPr/>
            </a:lvl1pPr>
            <a:lvl2pPr marL="685800" indent="-228600">
              <a:buClr>
                <a:schemeClr val="accent2"/>
              </a:buClr>
              <a:buSzPct val="100000"/>
              <a:buFont typeface="Arial" panose="020B0604020202020204" pitchFamily="34" charset="0"/>
              <a:buChar char="•"/>
              <a:defRPr/>
            </a:lvl2pPr>
            <a:lvl3pPr marL="1143000" indent="-228600">
              <a:buClr>
                <a:schemeClr val="accent2"/>
              </a:buClr>
              <a:buSzPct val="100000"/>
              <a:buFont typeface="Arial" panose="020B0604020202020204" pitchFamily="34" charset="0"/>
              <a:buChar char="•"/>
              <a:defRPr/>
            </a:lvl3pPr>
            <a:lvl4pPr marL="1600200" indent="-228600">
              <a:buClr>
                <a:schemeClr val="accent2"/>
              </a:buClr>
              <a:buSzPct val="100000"/>
              <a:buFont typeface="Arial" panose="020B0604020202020204" pitchFamily="34" charset="0"/>
              <a:buChar char="•"/>
              <a:defRPr/>
            </a:lvl4pPr>
            <a:lvl5pPr marL="2057400" indent="-228600">
              <a:buClr>
                <a:schemeClr val="accent2"/>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4"/>
              </a:buClr>
              <a:buFont typeface="Arial" panose="020B0604020202020204" pitchFamily="34" charset="0"/>
              <a:buChar char="•"/>
              <a:defRPr/>
            </a:lvl1pPr>
            <a:lvl2pPr marL="685800" indent="-228600">
              <a:buClr>
                <a:schemeClr val="accent4"/>
              </a:buClr>
              <a:buFont typeface="Arial" panose="020B0604020202020204" pitchFamily="34" charset="0"/>
              <a:buChar char="•"/>
              <a:defRPr/>
            </a:lvl2pPr>
            <a:lvl3pPr marL="1143000" indent="-228600">
              <a:buClr>
                <a:schemeClr val="accent4"/>
              </a:buClr>
              <a:buFont typeface="Arial" panose="020B0604020202020204" pitchFamily="34" charset="0"/>
              <a:buChar char="•"/>
              <a:defRPr/>
            </a:lvl3pPr>
            <a:lvl4pPr marL="1600200" indent="-228600">
              <a:buClr>
                <a:schemeClr val="accent4"/>
              </a:buClr>
              <a:buFont typeface="Arial" panose="020B0604020202020204" pitchFamily="34" charset="0"/>
              <a:buChar char="•"/>
              <a:defRPr/>
            </a:lvl4pPr>
            <a:lvl5pPr marL="2057400" indent="-228600">
              <a:buClr>
                <a:schemeClr val="accent4"/>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913747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a:p>
        </p:txBody>
      </p:sp>
    </p:spTree>
    <p:extLst>
      <p:ext uri="{BB962C8B-B14F-4D97-AF65-F5344CB8AC3E}">
        <p14:creationId xmlns:p14="http://schemas.microsoft.com/office/powerpoint/2010/main" val="893961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a:p>
        </p:txBody>
      </p:sp>
    </p:spTree>
    <p:extLst>
      <p:ext uri="{BB962C8B-B14F-4D97-AF65-F5344CB8AC3E}">
        <p14:creationId xmlns:p14="http://schemas.microsoft.com/office/powerpoint/2010/main" val="240461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a:p>
        </p:txBody>
      </p:sp>
    </p:spTree>
    <p:extLst>
      <p:ext uri="{BB962C8B-B14F-4D97-AF65-F5344CB8AC3E}">
        <p14:creationId xmlns:p14="http://schemas.microsoft.com/office/powerpoint/2010/main" val="22593991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a:p>
        </p:txBody>
      </p:sp>
    </p:spTree>
    <p:extLst>
      <p:ext uri="{BB962C8B-B14F-4D97-AF65-F5344CB8AC3E}">
        <p14:creationId xmlns:p14="http://schemas.microsoft.com/office/powerpoint/2010/main" val="8191398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a:p>
        </p:txBody>
      </p:sp>
      <p:sp>
        <p:nvSpPr>
          <p:cNvPr id="7" name="Rectangle 6">
            <a:extLst>
              <a:ext uri="{FF2B5EF4-FFF2-40B4-BE49-F238E27FC236}">
                <a16:creationId xmlns:a16="http://schemas.microsoft.com/office/drawing/2014/main" id="{28BAFC7C-C4EC-4B09-AB0B-7ABA6DA3C09F}"/>
              </a:ext>
            </a:extLst>
          </p:cNvPr>
          <p:cNvSpPr/>
          <p:nvPr/>
        </p:nvSpPr>
        <p:spPr>
          <a:xfrm>
            <a:off x="0" y="0"/>
            <a:ext cx="12192000" cy="106681"/>
          </a:xfrm>
          <a:prstGeom prst="rect">
            <a:avLst/>
          </a:prstGeom>
          <a:gradFill>
            <a:gsLst>
              <a:gs pos="0">
                <a:srgbClr val="898CAD"/>
              </a:gs>
              <a:gs pos="100000">
                <a:srgbClr val="1C24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310104"/>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Lst>
  <p:hf sldNum="0" hdr="0" dt="0"/>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1"/>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bg1">
            <a:lumMod val="65000"/>
          </a:schemeClr>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2"/>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56C704-FE3A-8BE4-E32D-D7C0284789FE}"/>
              </a:ext>
            </a:extLst>
          </p:cNvPr>
          <p:cNvSpPr>
            <a:spLocks noGrp="1"/>
          </p:cNvSpPr>
          <p:nvPr>
            <p:ph type="title"/>
          </p:nvPr>
        </p:nvSpPr>
        <p:spPr/>
        <p:txBody>
          <a:bodyPr>
            <a:normAutofit/>
          </a:bodyPr>
          <a:lstStyle/>
          <a:p>
            <a:r>
              <a:rPr lang="en-US" dirty="0"/>
              <a:t>Parkinson’s Disease Psychosis: </a:t>
            </a:r>
            <a:br>
              <a:rPr lang="en-US" dirty="0"/>
            </a:br>
            <a:r>
              <a:rPr lang="en-US" dirty="0"/>
              <a:t>A Case of Delusions, Diagnosis and Therapeutic Management</a:t>
            </a:r>
          </a:p>
        </p:txBody>
      </p:sp>
      <p:sp>
        <p:nvSpPr>
          <p:cNvPr id="3" name="Subtitle 2">
            <a:extLst>
              <a:ext uri="{FF2B5EF4-FFF2-40B4-BE49-F238E27FC236}">
                <a16:creationId xmlns:a16="http://schemas.microsoft.com/office/drawing/2014/main" id="{79E3E94C-F2B4-E0E0-39A4-23C00180BD98}"/>
              </a:ext>
            </a:extLst>
          </p:cNvPr>
          <p:cNvSpPr>
            <a:spLocks noGrp="1"/>
          </p:cNvSpPr>
          <p:nvPr>
            <p:ph type="body" idx="1"/>
          </p:nvPr>
        </p:nvSpPr>
        <p:spPr/>
        <p:txBody>
          <a:bodyPr>
            <a:noAutofit/>
          </a:bodyPr>
          <a:lstStyle/>
          <a:p>
            <a:r>
              <a:rPr lang="en-US" sz="1600" b="1" dirty="0">
                <a:solidFill>
                  <a:schemeClr val="accent1"/>
                </a:solidFill>
              </a:rPr>
              <a:t>Daniel Kremens, MD, JD</a:t>
            </a:r>
            <a:br>
              <a:rPr lang="en-US" sz="1600" dirty="0"/>
            </a:br>
            <a:r>
              <a:rPr lang="en-US" sz="1600" dirty="0"/>
              <a:t>Associate Professor</a:t>
            </a:r>
            <a:br>
              <a:rPr lang="en-US" sz="1600" dirty="0"/>
            </a:br>
            <a:r>
              <a:rPr lang="en-US" sz="1600" dirty="0"/>
              <a:t>Vice Chair for Education</a:t>
            </a:r>
            <a:br>
              <a:rPr lang="en-US" sz="1600" dirty="0"/>
            </a:br>
            <a:r>
              <a:rPr lang="en-US" sz="1600" dirty="0"/>
              <a:t>Co-Director, Movement Disorders Program</a:t>
            </a:r>
            <a:br>
              <a:rPr lang="en-US" sz="1600" dirty="0"/>
            </a:br>
            <a:r>
              <a:rPr lang="en-US" sz="1600" dirty="0"/>
              <a:t>Thomas Jefferson University</a:t>
            </a:r>
            <a:br>
              <a:rPr lang="en-US" sz="1600" dirty="0"/>
            </a:br>
            <a:r>
              <a:rPr lang="en-US" sz="1600" dirty="0"/>
              <a:t>Philadelphia, PA </a:t>
            </a:r>
          </a:p>
        </p:txBody>
      </p:sp>
    </p:spTree>
    <p:extLst>
      <p:ext uri="{BB962C8B-B14F-4D97-AF65-F5344CB8AC3E}">
        <p14:creationId xmlns:p14="http://schemas.microsoft.com/office/powerpoint/2010/main" val="25937055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008A3-F8C0-5C7D-C7CE-3034728FFD33}"/>
              </a:ext>
            </a:extLst>
          </p:cNvPr>
          <p:cNvSpPr>
            <a:spLocks noGrp="1"/>
          </p:cNvSpPr>
          <p:nvPr>
            <p:ph type="title"/>
          </p:nvPr>
        </p:nvSpPr>
        <p:spPr/>
        <p:txBody>
          <a:bodyPr/>
          <a:lstStyle/>
          <a:p>
            <a:r>
              <a:rPr lang="en-US" dirty="0"/>
              <a:t>History</a:t>
            </a:r>
          </a:p>
        </p:txBody>
      </p:sp>
      <p:sp>
        <p:nvSpPr>
          <p:cNvPr id="3" name="Content Placeholder 2">
            <a:extLst>
              <a:ext uri="{FF2B5EF4-FFF2-40B4-BE49-F238E27FC236}">
                <a16:creationId xmlns:a16="http://schemas.microsoft.com/office/drawing/2014/main" id="{7937DA21-7080-C56E-46E5-0F26B00BAA7D}"/>
              </a:ext>
            </a:extLst>
          </p:cNvPr>
          <p:cNvSpPr>
            <a:spLocks noGrp="1"/>
          </p:cNvSpPr>
          <p:nvPr>
            <p:ph sz="half" idx="1"/>
          </p:nvPr>
        </p:nvSpPr>
        <p:spPr/>
        <p:txBody>
          <a:bodyPr>
            <a:normAutofit/>
          </a:bodyPr>
          <a:lstStyle/>
          <a:p>
            <a:r>
              <a:rPr lang="en-US" dirty="0"/>
              <a:t>Sam Jones is a 78-year-old gentleman who was diagnosed with PD seven years ago. Other than his PD, he has some mild anxiety and constipation</a:t>
            </a:r>
          </a:p>
          <a:p>
            <a:r>
              <a:rPr lang="en-US" dirty="0"/>
              <a:t>He is a retired executive and has been married to his wife Lisa for 46 years. They have 2 adult children, Beth and Anne, who live nearby</a:t>
            </a:r>
          </a:p>
          <a:p>
            <a:endParaRPr lang="en-US" dirty="0"/>
          </a:p>
        </p:txBody>
      </p:sp>
      <p:sp>
        <p:nvSpPr>
          <p:cNvPr id="4" name="Content Placeholder 3">
            <a:extLst>
              <a:ext uri="{FF2B5EF4-FFF2-40B4-BE49-F238E27FC236}">
                <a16:creationId xmlns:a16="http://schemas.microsoft.com/office/drawing/2014/main" id="{087B00B3-1B37-8119-E948-88A0EF94318E}"/>
              </a:ext>
            </a:extLst>
          </p:cNvPr>
          <p:cNvSpPr>
            <a:spLocks noGrp="1"/>
          </p:cNvSpPr>
          <p:nvPr>
            <p:ph sz="half" idx="2"/>
          </p:nvPr>
        </p:nvSpPr>
        <p:spPr/>
        <p:txBody>
          <a:bodyPr>
            <a:normAutofit/>
          </a:bodyPr>
          <a:lstStyle/>
          <a:p>
            <a:r>
              <a:rPr lang="en-US" dirty="0"/>
              <a:t>Mr. Jones presents for an urgent visit prior to his scheduled 6-month follow up. He is accompanied by his wife in addition to his daughter Beth, which is unusual</a:t>
            </a:r>
          </a:p>
          <a:p>
            <a:endParaRPr lang="en-US" dirty="0"/>
          </a:p>
        </p:txBody>
      </p:sp>
      <p:sp>
        <p:nvSpPr>
          <p:cNvPr id="7" name="Footer Placeholder 6">
            <a:extLst>
              <a:ext uri="{FF2B5EF4-FFF2-40B4-BE49-F238E27FC236}">
                <a16:creationId xmlns:a16="http://schemas.microsoft.com/office/drawing/2014/main" id="{11D5FEED-4D64-DE7C-D7D2-5C3AC9287BE2}"/>
              </a:ext>
            </a:extLst>
          </p:cNvPr>
          <p:cNvSpPr>
            <a:spLocks noGrp="1"/>
          </p:cNvSpPr>
          <p:nvPr>
            <p:ph type="ftr" sz="quarter" idx="3"/>
          </p:nvPr>
        </p:nvSpPr>
        <p:spPr/>
        <p:txBody>
          <a:bodyPr/>
          <a:lstStyle/>
          <a:p>
            <a:r>
              <a:rPr lang="en-US" dirty="0"/>
              <a:t>PD, Parkinson’s disease.</a:t>
            </a:r>
          </a:p>
        </p:txBody>
      </p:sp>
      <p:pic>
        <p:nvPicPr>
          <p:cNvPr id="5" name="Graphic 4">
            <a:extLst>
              <a:ext uri="{FF2B5EF4-FFF2-40B4-BE49-F238E27FC236}">
                <a16:creationId xmlns:a16="http://schemas.microsoft.com/office/drawing/2014/main" id="{3E614C09-FBD5-63B8-8A5A-ACCFA6CC3DED}"/>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l="29150"/>
          <a:stretch/>
        </p:blipFill>
        <p:spPr>
          <a:xfrm>
            <a:off x="8042085" y="4146912"/>
            <a:ext cx="1771322" cy="2028650"/>
          </a:xfrm>
          <a:prstGeom prst="rect">
            <a:avLst/>
          </a:prstGeom>
        </p:spPr>
      </p:pic>
    </p:spTree>
    <p:extLst>
      <p:ext uri="{BB962C8B-B14F-4D97-AF65-F5344CB8AC3E}">
        <p14:creationId xmlns:p14="http://schemas.microsoft.com/office/powerpoint/2010/main" val="3222386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8179947-8318-8FF4-7A11-0DD8EFD5F18B}"/>
              </a:ext>
            </a:extLst>
          </p:cNvPr>
          <p:cNvSpPr>
            <a:spLocks noGrp="1"/>
          </p:cNvSpPr>
          <p:nvPr>
            <p:ph type="title"/>
          </p:nvPr>
        </p:nvSpPr>
        <p:spPr/>
        <p:txBody>
          <a:bodyPr/>
          <a:lstStyle/>
          <a:p>
            <a:r>
              <a:rPr lang="en-US" dirty="0"/>
              <a:t>History</a:t>
            </a:r>
          </a:p>
        </p:txBody>
      </p:sp>
      <p:sp>
        <p:nvSpPr>
          <p:cNvPr id="3" name="Content Placeholder 2">
            <a:extLst>
              <a:ext uri="{FF2B5EF4-FFF2-40B4-BE49-F238E27FC236}">
                <a16:creationId xmlns:a16="http://schemas.microsoft.com/office/drawing/2014/main" id="{FEB1072A-2D76-9CDC-BFD1-DD770B085040}"/>
              </a:ext>
            </a:extLst>
          </p:cNvPr>
          <p:cNvSpPr>
            <a:spLocks noGrp="1"/>
          </p:cNvSpPr>
          <p:nvPr>
            <p:ph sz="half" idx="1"/>
          </p:nvPr>
        </p:nvSpPr>
        <p:spPr/>
        <p:txBody>
          <a:bodyPr>
            <a:normAutofit fontScale="85000" lnSpcReduction="20000"/>
          </a:bodyPr>
          <a:lstStyle/>
          <a:p>
            <a:pPr>
              <a:lnSpc>
                <a:spcPct val="120000"/>
              </a:lnSpc>
            </a:pPr>
            <a:r>
              <a:rPr lang="en-US" dirty="0"/>
              <a:t>When asked what prompted the urgent visit, Mr. Jones appears mildly agitated and says he doesn’t know why he is here because he feels fine</a:t>
            </a:r>
          </a:p>
          <a:p>
            <a:pPr>
              <a:lnSpc>
                <a:spcPct val="120000"/>
              </a:lnSpc>
            </a:pPr>
            <a:r>
              <a:rPr lang="en-US" dirty="0"/>
              <a:t>His daughter Beth says that for the past several months, he has accused his wife of infidelity with an elderly neighbor. Initially, they thought he was joking but his accusations became more frequent and demeaning. His wife is tearful and adamantly denies any impropriety. Beth confirms that there is nothing happening; in fact, the neighbor is quite ill and rarely interacts with anyone</a:t>
            </a:r>
          </a:p>
        </p:txBody>
      </p:sp>
      <p:sp>
        <p:nvSpPr>
          <p:cNvPr id="2" name="Content Placeholder 1">
            <a:extLst>
              <a:ext uri="{FF2B5EF4-FFF2-40B4-BE49-F238E27FC236}">
                <a16:creationId xmlns:a16="http://schemas.microsoft.com/office/drawing/2014/main" id="{EFE9EA31-03AA-9FB4-D618-E7A670621EA3}"/>
              </a:ext>
            </a:extLst>
          </p:cNvPr>
          <p:cNvSpPr>
            <a:spLocks noGrp="1"/>
          </p:cNvSpPr>
          <p:nvPr>
            <p:ph sz="half" idx="2"/>
          </p:nvPr>
        </p:nvSpPr>
        <p:spPr/>
        <p:txBody>
          <a:bodyPr>
            <a:normAutofit fontScale="85000" lnSpcReduction="20000"/>
          </a:bodyPr>
          <a:lstStyle/>
          <a:p>
            <a:pPr>
              <a:lnSpc>
                <a:spcPct val="120000"/>
              </a:lnSpc>
            </a:pPr>
            <a:r>
              <a:rPr lang="en-US" dirty="0"/>
              <a:t>The accusations came to a head over the weekend when Mr. Jones accused his daughter Beth of stealing his money and helping her mother cover the affair</a:t>
            </a:r>
          </a:p>
          <a:p>
            <a:pPr>
              <a:lnSpc>
                <a:spcPct val="120000"/>
              </a:lnSpc>
            </a:pPr>
            <a:endParaRPr lang="en-US" dirty="0"/>
          </a:p>
        </p:txBody>
      </p:sp>
      <p:pic>
        <p:nvPicPr>
          <p:cNvPr id="5" name="Graphic 4">
            <a:extLst>
              <a:ext uri="{FF2B5EF4-FFF2-40B4-BE49-F238E27FC236}">
                <a16:creationId xmlns:a16="http://schemas.microsoft.com/office/drawing/2014/main" id="{08D53913-B759-4EFD-07DC-E521A0F01C34}"/>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l="29150"/>
          <a:stretch/>
        </p:blipFill>
        <p:spPr>
          <a:xfrm>
            <a:off x="8042085" y="4146912"/>
            <a:ext cx="1771322" cy="2028650"/>
          </a:xfrm>
          <a:prstGeom prst="rect">
            <a:avLst/>
          </a:prstGeom>
        </p:spPr>
      </p:pic>
    </p:spTree>
    <p:extLst>
      <p:ext uri="{BB962C8B-B14F-4D97-AF65-F5344CB8AC3E}">
        <p14:creationId xmlns:p14="http://schemas.microsoft.com/office/powerpoint/2010/main" val="4202585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18E4355-EEBE-6FA7-5D73-157BE2B69A66}"/>
              </a:ext>
            </a:extLst>
          </p:cNvPr>
          <p:cNvSpPr>
            <a:spLocks noGrp="1"/>
          </p:cNvSpPr>
          <p:nvPr>
            <p:ph type="title"/>
          </p:nvPr>
        </p:nvSpPr>
        <p:spPr/>
        <p:txBody>
          <a:bodyPr/>
          <a:lstStyle/>
          <a:p>
            <a:r>
              <a:rPr lang="en-US" dirty="0"/>
              <a:t>History</a:t>
            </a:r>
          </a:p>
        </p:txBody>
      </p:sp>
      <p:sp>
        <p:nvSpPr>
          <p:cNvPr id="3" name="Content Placeholder 2">
            <a:extLst>
              <a:ext uri="{FF2B5EF4-FFF2-40B4-BE49-F238E27FC236}">
                <a16:creationId xmlns:a16="http://schemas.microsoft.com/office/drawing/2014/main" id="{C8C11C9D-285F-6A83-D99B-4C6E41F2E88C}"/>
              </a:ext>
            </a:extLst>
          </p:cNvPr>
          <p:cNvSpPr>
            <a:spLocks noGrp="1"/>
          </p:cNvSpPr>
          <p:nvPr>
            <p:ph sz="half" idx="1"/>
          </p:nvPr>
        </p:nvSpPr>
        <p:spPr/>
        <p:txBody>
          <a:bodyPr/>
          <a:lstStyle/>
          <a:p>
            <a:r>
              <a:rPr lang="en-US" dirty="0"/>
              <a:t>His current medications are CD/LD 25/100 1 tab 4 times daily, </a:t>
            </a:r>
            <a:r>
              <a:rPr lang="en-US" dirty="0" err="1"/>
              <a:t>rasagiline</a:t>
            </a:r>
            <a:r>
              <a:rPr lang="en-US" dirty="0"/>
              <a:t> 1 mg daily and sertraline 25 mg daily.</a:t>
            </a:r>
          </a:p>
          <a:p>
            <a:r>
              <a:rPr lang="en-US" dirty="0"/>
              <a:t>On examination, he is afebrile and his vital signs are unremarkable. He scores a 26/30 on his Montreal Cognitive Assessment exam, missing 2 points for recall, 1 point for cube drawing and 1 point for date</a:t>
            </a:r>
          </a:p>
        </p:txBody>
      </p:sp>
      <p:sp>
        <p:nvSpPr>
          <p:cNvPr id="4" name="Content Placeholder 3">
            <a:extLst>
              <a:ext uri="{FF2B5EF4-FFF2-40B4-BE49-F238E27FC236}">
                <a16:creationId xmlns:a16="http://schemas.microsoft.com/office/drawing/2014/main" id="{239012FA-DC60-B1DB-D37E-EED55B953069}"/>
              </a:ext>
            </a:extLst>
          </p:cNvPr>
          <p:cNvSpPr>
            <a:spLocks noGrp="1"/>
          </p:cNvSpPr>
          <p:nvPr>
            <p:ph sz="half" idx="2"/>
          </p:nvPr>
        </p:nvSpPr>
        <p:spPr/>
        <p:txBody>
          <a:bodyPr/>
          <a:lstStyle/>
          <a:p>
            <a:r>
              <a:rPr lang="en-US" dirty="0"/>
              <a:t>He has some mild bradykinesia bilaterally, which is worse on his left. He has mild rigidity in his left wrist. His posture is slightly stooped. His stride length is mildly reduced with decreased left arm swing</a:t>
            </a:r>
          </a:p>
          <a:p>
            <a:endParaRPr lang="en-US" dirty="0"/>
          </a:p>
        </p:txBody>
      </p:sp>
      <p:sp>
        <p:nvSpPr>
          <p:cNvPr id="2" name="Footer Placeholder 1">
            <a:extLst>
              <a:ext uri="{FF2B5EF4-FFF2-40B4-BE49-F238E27FC236}">
                <a16:creationId xmlns:a16="http://schemas.microsoft.com/office/drawing/2014/main" id="{96079A10-F195-BCE2-7F1A-F72283F764C8}"/>
              </a:ext>
            </a:extLst>
          </p:cNvPr>
          <p:cNvSpPr>
            <a:spLocks noGrp="1"/>
          </p:cNvSpPr>
          <p:nvPr>
            <p:ph type="ftr" sz="quarter" idx="3"/>
          </p:nvPr>
        </p:nvSpPr>
        <p:spPr/>
        <p:txBody>
          <a:bodyPr/>
          <a:lstStyle/>
          <a:p>
            <a:r>
              <a:rPr lang="en-US" dirty="0"/>
              <a:t>CD/LD,  carbidopa-levodopa.</a:t>
            </a:r>
          </a:p>
        </p:txBody>
      </p:sp>
      <p:pic>
        <p:nvPicPr>
          <p:cNvPr id="5" name="Graphic 4">
            <a:extLst>
              <a:ext uri="{FF2B5EF4-FFF2-40B4-BE49-F238E27FC236}">
                <a16:creationId xmlns:a16="http://schemas.microsoft.com/office/drawing/2014/main" id="{D3AD0F6F-C441-3B1A-B0C2-FB373F75B3D3}"/>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l="29150"/>
          <a:stretch/>
        </p:blipFill>
        <p:spPr>
          <a:xfrm>
            <a:off x="8042085" y="4146912"/>
            <a:ext cx="1771322" cy="2028650"/>
          </a:xfrm>
          <a:prstGeom prst="rect">
            <a:avLst/>
          </a:prstGeom>
        </p:spPr>
      </p:pic>
    </p:spTree>
    <p:extLst>
      <p:ext uri="{BB962C8B-B14F-4D97-AF65-F5344CB8AC3E}">
        <p14:creationId xmlns:p14="http://schemas.microsoft.com/office/powerpoint/2010/main" val="248738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1" name="Title 1">
            <a:extLst>
              <a:ext uri="{FF2B5EF4-FFF2-40B4-BE49-F238E27FC236}">
                <a16:creationId xmlns:a16="http://schemas.microsoft.com/office/drawing/2014/main" id="{A18F6826-B864-5BFE-C4FE-C344C87B7B1E}"/>
              </a:ext>
            </a:extLst>
          </p:cNvPr>
          <p:cNvSpPr>
            <a:spLocks noGrp="1"/>
          </p:cNvSpPr>
          <p:nvPr>
            <p:ph type="title"/>
          </p:nvPr>
        </p:nvSpPr>
        <p:spPr>
          <a:xfrm>
            <a:off x="609600" y="199505"/>
            <a:ext cx="11236503" cy="1336890"/>
          </a:xfrm>
        </p:spPr>
        <p:txBody>
          <a:bodyPr>
            <a:noAutofit/>
          </a:bodyPr>
          <a:lstStyle/>
          <a:p>
            <a:r>
              <a:rPr lang="en-US" altLang="en-US" sz="2800" dirty="0"/>
              <a:t>Parkinson’s Disease Psychosis Has a Distinct Clinical Profile: 2007 Provisional NINDS/NIMH Diagnostic Criteria</a:t>
            </a:r>
            <a:r>
              <a:rPr lang="en-US" altLang="en-US" sz="2800" baseline="30000" dirty="0"/>
              <a:t>1</a:t>
            </a:r>
          </a:p>
        </p:txBody>
      </p:sp>
      <p:sp>
        <p:nvSpPr>
          <p:cNvPr id="240642" name="Content Placeholder 2">
            <a:extLst>
              <a:ext uri="{FF2B5EF4-FFF2-40B4-BE49-F238E27FC236}">
                <a16:creationId xmlns:a16="http://schemas.microsoft.com/office/drawing/2014/main" id="{4F10BFF3-626F-12CD-27C4-6CE1C2399109}"/>
              </a:ext>
            </a:extLst>
          </p:cNvPr>
          <p:cNvSpPr>
            <a:spLocks noGrp="1"/>
          </p:cNvSpPr>
          <p:nvPr>
            <p:ph sz="half" idx="1"/>
          </p:nvPr>
        </p:nvSpPr>
        <p:spPr>
          <a:xfrm>
            <a:off x="609601" y="1715783"/>
            <a:ext cx="4753510" cy="4461179"/>
          </a:xfrm>
        </p:spPr>
        <p:txBody>
          <a:bodyPr>
            <a:normAutofit/>
          </a:bodyPr>
          <a:lstStyle/>
          <a:p>
            <a:r>
              <a:rPr lang="en-US" altLang="en-US" dirty="0"/>
              <a:t>Presence of </a:t>
            </a:r>
            <a:r>
              <a:rPr lang="en-US" altLang="en-US" dirty="0">
                <a:sym typeface="Symbol" pitchFamily="2" charset="2"/>
              </a:rPr>
              <a:t></a:t>
            </a:r>
            <a:r>
              <a:rPr lang="en-US" altLang="en-US" dirty="0"/>
              <a:t>1 of the following in a patient with PD:</a:t>
            </a:r>
          </a:p>
          <a:p>
            <a:pPr lvl="1"/>
            <a:r>
              <a:rPr lang="en-US" altLang="en-US" dirty="0"/>
              <a:t>Hallucinations</a:t>
            </a:r>
          </a:p>
          <a:p>
            <a:pPr lvl="1"/>
            <a:r>
              <a:rPr lang="en-US" altLang="en-US" dirty="0"/>
              <a:t>Delusions</a:t>
            </a:r>
          </a:p>
          <a:p>
            <a:pPr lvl="1"/>
            <a:r>
              <a:rPr lang="en-US" altLang="en-US" dirty="0"/>
              <a:t>Illusions</a:t>
            </a:r>
          </a:p>
          <a:p>
            <a:pPr lvl="1"/>
            <a:r>
              <a:rPr lang="en-US" altLang="en-US" dirty="0"/>
              <a:t>Presence</a:t>
            </a:r>
          </a:p>
          <a:p>
            <a:pPr lvl="1"/>
            <a:endParaRPr lang="en-US" altLang="en-US" dirty="0"/>
          </a:p>
          <a:p>
            <a:r>
              <a:rPr lang="en-US" altLang="en-US" dirty="0"/>
              <a:t>Primary diagnosis of PD</a:t>
            </a:r>
          </a:p>
          <a:p>
            <a:pPr lvl="1"/>
            <a:r>
              <a:rPr lang="en-US" altLang="en-US" dirty="0"/>
              <a:t>PDP symptoms must occur after the onset of PD</a:t>
            </a:r>
          </a:p>
        </p:txBody>
      </p:sp>
      <p:sp>
        <p:nvSpPr>
          <p:cNvPr id="3" name="Content Placeholder 2">
            <a:extLst>
              <a:ext uri="{FF2B5EF4-FFF2-40B4-BE49-F238E27FC236}">
                <a16:creationId xmlns:a16="http://schemas.microsoft.com/office/drawing/2014/main" id="{EF0084A0-B141-44FB-2C04-B8350F22F248}"/>
              </a:ext>
            </a:extLst>
          </p:cNvPr>
          <p:cNvSpPr>
            <a:spLocks noGrp="1"/>
          </p:cNvSpPr>
          <p:nvPr>
            <p:ph sz="half" idx="2"/>
          </p:nvPr>
        </p:nvSpPr>
        <p:spPr>
          <a:xfrm>
            <a:off x="5943600" y="1715783"/>
            <a:ext cx="5181600" cy="4461179"/>
          </a:xfrm>
        </p:spPr>
        <p:txBody>
          <a:bodyPr>
            <a:normAutofit/>
          </a:bodyPr>
          <a:lstStyle/>
          <a:p>
            <a:r>
              <a:rPr lang="en-US" altLang="en-US" dirty="0"/>
              <a:t>Must be recurrent/continuous for </a:t>
            </a:r>
            <a:r>
              <a:rPr lang="en-US" altLang="en-US" dirty="0">
                <a:sym typeface="Symbol" pitchFamily="2" charset="2"/>
              </a:rPr>
              <a:t></a:t>
            </a:r>
            <a:r>
              <a:rPr lang="en-US" altLang="en-US" dirty="0"/>
              <a:t>1 month</a:t>
            </a:r>
          </a:p>
          <a:p>
            <a:r>
              <a:rPr lang="en-US" altLang="en-US" dirty="0"/>
              <a:t>May occur with or without insight, dementia, and PD treatment</a:t>
            </a:r>
          </a:p>
          <a:p>
            <a:r>
              <a:rPr lang="en-US" altLang="en-US" dirty="0"/>
              <a:t>Other medical or psychological causes have been ruled out</a:t>
            </a:r>
          </a:p>
          <a:p>
            <a:endParaRPr lang="en-US" dirty="0"/>
          </a:p>
        </p:txBody>
      </p:sp>
      <p:sp>
        <p:nvSpPr>
          <p:cNvPr id="2" name="Footer Placeholder 1">
            <a:extLst>
              <a:ext uri="{FF2B5EF4-FFF2-40B4-BE49-F238E27FC236}">
                <a16:creationId xmlns:a16="http://schemas.microsoft.com/office/drawing/2014/main" id="{4896D3F1-D65B-E0F4-2E1F-865ABEAE9184}"/>
              </a:ext>
            </a:extLst>
          </p:cNvPr>
          <p:cNvSpPr>
            <a:spLocks noGrp="1"/>
          </p:cNvSpPr>
          <p:nvPr>
            <p:ph type="ftr" sz="quarter" idx="3"/>
          </p:nvPr>
        </p:nvSpPr>
        <p:spPr/>
        <p:txBody>
          <a:bodyPr/>
          <a:lstStyle/>
          <a:p>
            <a:pPr eaLnBrk="1" fontAlgn="base" hangingPunct="1">
              <a:spcBef>
                <a:spcPct val="0"/>
              </a:spcBef>
              <a:spcAft>
                <a:spcPct val="0"/>
              </a:spcAft>
            </a:pPr>
            <a:r>
              <a:rPr lang="en-US" altLang="en-US" sz="1200" dirty="0">
                <a:solidFill>
                  <a:srgbClr val="929292"/>
                </a:solidFill>
                <a:cs typeface="Arial" panose="020B0604020202020204" pitchFamily="34" charset="0"/>
              </a:rPr>
              <a:t>NIMH, National Institute of Mental Health; NINDS, National Institute of Neurological Disorders and Stroke.   </a:t>
            </a:r>
          </a:p>
          <a:p>
            <a:pPr eaLnBrk="1" fontAlgn="base" hangingPunct="1">
              <a:spcBef>
                <a:spcPct val="0"/>
              </a:spcBef>
              <a:spcAft>
                <a:spcPct val="0"/>
              </a:spcAft>
            </a:pPr>
            <a:r>
              <a:rPr lang="en-US" altLang="en-US" sz="1200" dirty="0">
                <a:solidFill>
                  <a:srgbClr val="929292"/>
                </a:solidFill>
                <a:cs typeface="Arial" panose="020B0604020202020204" pitchFamily="34" charset="0"/>
              </a:rPr>
              <a:t>1. </a:t>
            </a:r>
            <a:r>
              <a:rPr lang="en-US" altLang="en-US" sz="1200" dirty="0" err="1">
                <a:solidFill>
                  <a:srgbClr val="929292"/>
                </a:solidFill>
                <a:cs typeface="Arial" panose="020B0604020202020204" pitchFamily="34" charset="0"/>
              </a:rPr>
              <a:t>Ravina</a:t>
            </a:r>
            <a:r>
              <a:rPr lang="en-US" altLang="en-US" sz="1200" dirty="0">
                <a:solidFill>
                  <a:srgbClr val="929292"/>
                </a:solidFill>
                <a:cs typeface="Arial" panose="020B0604020202020204" pitchFamily="34" charset="0"/>
              </a:rPr>
              <a:t> B et al. </a:t>
            </a:r>
            <a:r>
              <a:rPr lang="en-US" altLang="en-US" sz="1200" i="1" dirty="0">
                <a:solidFill>
                  <a:srgbClr val="929292"/>
                </a:solidFill>
                <a:cs typeface="Arial" panose="020B0604020202020204" pitchFamily="34" charset="0"/>
              </a:rPr>
              <a:t>Mov </a:t>
            </a:r>
            <a:r>
              <a:rPr lang="en-US" altLang="en-US" sz="1200" i="1" dirty="0" err="1">
                <a:solidFill>
                  <a:srgbClr val="929292"/>
                </a:solidFill>
                <a:cs typeface="Arial" panose="020B0604020202020204" pitchFamily="34" charset="0"/>
              </a:rPr>
              <a:t>Disord</a:t>
            </a:r>
            <a:r>
              <a:rPr lang="en-US" altLang="en-US" sz="1200" i="1" dirty="0">
                <a:solidFill>
                  <a:srgbClr val="929292"/>
                </a:solidFill>
                <a:cs typeface="Arial" panose="020B0604020202020204" pitchFamily="34" charset="0"/>
              </a:rPr>
              <a:t>.</a:t>
            </a:r>
            <a:r>
              <a:rPr lang="en-US" altLang="en-US" sz="1200" dirty="0">
                <a:solidFill>
                  <a:srgbClr val="929292"/>
                </a:solidFill>
                <a:cs typeface="Arial" panose="020B0604020202020204" pitchFamily="34" charset="0"/>
              </a:rPr>
              <a:t> 2007;22:1061-8.</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9355521-D69F-943D-ED43-2205EE931DBF}"/>
              </a:ext>
            </a:extLst>
          </p:cNvPr>
          <p:cNvSpPr/>
          <p:nvPr/>
        </p:nvSpPr>
        <p:spPr>
          <a:xfrm>
            <a:off x="5599416" y="1304818"/>
            <a:ext cx="6010382" cy="4387065"/>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2689" name="Title 1">
            <a:extLst>
              <a:ext uri="{FF2B5EF4-FFF2-40B4-BE49-F238E27FC236}">
                <a16:creationId xmlns:a16="http://schemas.microsoft.com/office/drawing/2014/main" id="{9076400A-3C4A-BFBA-8A3B-839981DC97D8}"/>
              </a:ext>
            </a:extLst>
          </p:cNvPr>
          <p:cNvSpPr>
            <a:spLocks noGrp="1"/>
          </p:cNvSpPr>
          <p:nvPr>
            <p:ph type="title"/>
          </p:nvPr>
        </p:nvSpPr>
        <p:spPr/>
        <p:txBody>
          <a:bodyPr/>
          <a:lstStyle/>
          <a:p>
            <a:r>
              <a:rPr lang="en-US" altLang="en-US"/>
              <a:t>PDP Symptoms</a:t>
            </a:r>
          </a:p>
        </p:txBody>
      </p:sp>
      <p:sp>
        <p:nvSpPr>
          <p:cNvPr id="242690" name="Content Placeholder 2">
            <a:extLst>
              <a:ext uri="{FF2B5EF4-FFF2-40B4-BE49-F238E27FC236}">
                <a16:creationId xmlns:a16="http://schemas.microsoft.com/office/drawing/2014/main" id="{B16CA10F-E196-B0FA-57AA-6B4123B87154}"/>
              </a:ext>
            </a:extLst>
          </p:cNvPr>
          <p:cNvSpPr>
            <a:spLocks noGrp="1"/>
          </p:cNvSpPr>
          <p:nvPr>
            <p:ph sz="half" idx="1"/>
          </p:nvPr>
        </p:nvSpPr>
        <p:spPr>
          <a:xfrm>
            <a:off x="609601" y="1496291"/>
            <a:ext cx="4640494" cy="4680672"/>
          </a:xfrm>
        </p:spPr>
        <p:txBody>
          <a:bodyPr/>
          <a:lstStyle/>
          <a:p>
            <a:pPr marL="0" indent="0">
              <a:buNone/>
            </a:pPr>
            <a:r>
              <a:rPr lang="en-US" altLang="en-US" sz="3200" b="1" dirty="0">
                <a:solidFill>
                  <a:schemeClr val="accent2"/>
                </a:solidFill>
              </a:rPr>
              <a:t>Hallucinations: </a:t>
            </a:r>
          </a:p>
          <a:p>
            <a:pPr marL="0" indent="0">
              <a:buNone/>
            </a:pPr>
            <a:r>
              <a:rPr lang="en-US" altLang="en-US" b="1" dirty="0">
                <a:solidFill>
                  <a:schemeClr val="accent2">
                    <a:lumMod val="75000"/>
                  </a:schemeClr>
                </a:solidFill>
              </a:rPr>
              <a:t>Perception of an object/event in the absence of an external stimulus</a:t>
            </a:r>
            <a:r>
              <a:rPr lang="en-US" altLang="en-US" b="1" baseline="30000" dirty="0">
                <a:solidFill>
                  <a:schemeClr val="accent2">
                    <a:lumMod val="75000"/>
                  </a:schemeClr>
                </a:solidFill>
              </a:rPr>
              <a:t>1-3</a:t>
            </a:r>
          </a:p>
        </p:txBody>
      </p:sp>
      <p:sp>
        <p:nvSpPr>
          <p:cNvPr id="3" name="Content Placeholder 2">
            <a:extLst>
              <a:ext uri="{FF2B5EF4-FFF2-40B4-BE49-F238E27FC236}">
                <a16:creationId xmlns:a16="http://schemas.microsoft.com/office/drawing/2014/main" id="{5B585943-39C8-CC18-4C1B-FC96939E05A5}"/>
              </a:ext>
            </a:extLst>
          </p:cNvPr>
          <p:cNvSpPr>
            <a:spLocks noGrp="1"/>
          </p:cNvSpPr>
          <p:nvPr>
            <p:ph sz="half" idx="2"/>
          </p:nvPr>
        </p:nvSpPr>
        <p:spPr/>
        <p:txBody>
          <a:bodyPr/>
          <a:lstStyle/>
          <a:p>
            <a:r>
              <a:rPr lang="en-US" altLang="en-US" dirty="0"/>
              <a:t>Usually visual, but may be auditory, tactile, gustatory or olfactory</a:t>
            </a:r>
          </a:p>
          <a:p>
            <a:r>
              <a:rPr lang="en-US" altLang="en-US" dirty="0"/>
              <a:t>Commonly of people or animals </a:t>
            </a:r>
          </a:p>
          <a:p>
            <a:r>
              <a:rPr lang="en-US" altLang="en-US" dirty="0"/>
              <a:t>Generally brief</a:t>
            </a:r>
          </a:p>
          <a:p>
            <a:r>
              <a:rPr lang="en-US" altLang="en-US" dirty="0"/>
              <a:t>Often occur in dim lighting or at the end of the day</a:t>
            </a:r>
          </a:p>
          <a:p>
            <a:r>
              <a:rPr lang="en-US" altLang="en-US" dirty="0"/>
              <a:t>Insight usually maintained initially, then lost as disease progresses</a:t>
            </a:r>
          </a:p>
        </p:txBody>
      </p:sp>
      <p:sp>
        <p:nvSpPr>
          <p:cNvPr id="2" name="Footer Placeholder 1">
            <a:extLst>
              <a:ext uri="{FF2B5EF4-FFF2-40B4-BE49-F238E27FC236}">
                <a16:creationId xmlns:a16="http://schemas.microsoft.com/office/drawing/2014/main" id="{A7260DAC-56B7-AEB4-3DC1-4FDBAD76B0BB}"/>
              </a:ext>
            </a:extLst>
          </p:cNvPr>
          <p:cNvSpPr>
            <a:spLocks noGrp="1"/>
          </p:cNvSpPr>
          <p:nvPr>
            <p:ph type="ftr" sz="quarter" idx="3"/>
          </p:nvPr>
        </p:nvSpPr>
        <p:spPr/>
        <p:txBody>
          <a:bodyPr/>
          <a:lstStyle/>
          <a:p>
            <a:pPr fontAlgn="base">
              <a:spcBef>
                <a:spcPct val="0"/>
              </a:spcBef>
              <a:spcAft>
                <a:spcPct val="0"/>
              </a:spcAft>
              <a:buFontTx/>
              <a:buAutoNum type="arabicPeriod"/>
            </a:pPr>
            <a:r>
              <a:rPr lang="en-US" altLang="en-US" dirty="0" err="1">
                <a:solidFill>
                  <a:srgbClr val="929292"/>
                </a:solidFill>
              </a:rPr>
              <a:t>Ravina</a:t>
            </a:r>
            <a:r>
              <a:rPr lang="en-US" altLang="en-US" dirty="0">
                <a:solidFill>
                  <a:srgbClr val="929292"/>
                </a:solidFill>
              </a:rPr>
              <a:t> B, et al. </a:t>
            </a:r>
            <a:r>
              <a:rPr lang="en-US" altLang="en-US" i="1" dirty="0">
                <a:solidFill>
                  <a:srgbClr val="929292"/>
                </a:solidFill>
              </a:rPr>
              <a:t>Mov </a:t>
            </a:r>
            <a:r>
              <a:rPr lang="en-US" altLang="en-US" i="1" dirty="0" err="1">
                <a:solidFill>
                  <a:srgbClr val="929292"/>
                </a:solidFill>
              </a:rPr>
              <a:t>Disord</a:t>
            </a:r>
            <a:r>
              <a:rPr lang="en-US" altLang="en-US" i="1" dirty="0">
                <a:solidFill>
                  <a:srgbClr val="929292"/>
                </a:solidFill>
              </a:rPr>
              <a:t>.</a:t>
            </a:r>
            <a:r>
              <a:rPr lang="en-US" altLang="en-US" dirty="0">
                <a:solidFill>
                  <a:srgbClr val="929292"/>
                </a:solidFill>
              </a:rPr>
              <a:t> 2007;22:1061-8; 2. Fénelon G, et al. Hallucinations in Parkinson’s disease. </a:t>
            </a:r>
            <a:r>
              <a:rPr lang="en-US" altLang="en-US" i="1" dirty="0">
                <a:solidFill>
                  <a:srgbClr val="929292"/>
                </a:solidFill>
              </a:rPr>
              <a:t>Brain. </a:t>
            </a:r>
            <a:r>
              <a:rPr lang="en-US" altLang="en-US" dirty="0">
                <a:solidFill>
                  <a:srgbClr val="929292"/>
                </a:solidFill>
              </a:rPr>
              <a:t>2000;123:733-45; 3. Goldman JG, et al. </a:t>
            </a:r>
            <a:r>
              <a:rPr lang="en-US" altLang="en-US" i="1" dirty="0">
                <a:solidFill>
                  <a:srgbClr val="929292"/>
                </a:solidFill>
              </a:rPr>
              <a:t>Expert </a:t>
            </a:r>
            <a:r>
              <a:rPr lang="en-US" altLang="en-US" i="1" dirty="0" err="1">
                <a:solidFill>
                  <a:srgbClr val="929292"/>
                </a:solidFill>
              </a:rPr>
              <a:t>Opin</a:t>
            </a:r>
            <a:r>
              <a:rPr lang="en-US" altLang="en-US" i="1" dirty="0">
                <a:solidFill>
                  <a:srgbClr val="929292"/>
                </a:solidFill>
              </a:rPr>
              <a:t> </a:t>
            </a:r>
            <a:r>
              <a:rPr lang="en-US" altLang="en-US" i="1" dirty="0" err="1">
                <a:solidFill>
                  <a:srgbClr val="929292"/>
                </a:solidFill>
              </a:rPr>
              <a:t>Pharmacother</a:t>
            </a:r>
            <a:r>
              <a:rPr lang="en-US" altLang="en-US" i="1" dirty="0">
                <a:solidFill>
                  <a:srgbClr val="929292"/>
                </a:solidFill>
              </a:rPr>
              <a:t>. </a:t>
            </a:r>
            <a:r>
              <a:rPr lang="en-US" altLang="en-US" dirty="0">
                <a:solidFill>
                  <a:srgbClr val="929292"/>
                </a:solidFill>
              </a:rPr>
              <a:t>2011;12:2009-14.</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3" name="Title 1">
            <a:extLst>
              <a:ext uri="{FF2B5EF4-FFF2-40B4-BE49-F238E27FC236}">
                <a16:creationId xmlns:a16="http://schemas.microsoft.com/office/drawing/2014/main" id="{6FE825EB-0684-6DD0-EDAE-7979676777A6}"/>
              </a:ext>
            </a:extLst>
          </p:cNvPr>
          <p:cNvSpPr>
            <a:spLocks noGrp="1"/>
          </p:cNvSpPr>
          <p:nvPr>
            <p:ph type="title"/>
          </p:nvPr>
        </p:nvSpPr>
        <p:spPr/>
        <p:txBody>
          <a:bodyPr/>
          <a:lstStyle/>
          <a:p>
            <a:r>
              <a:rPr lang="en-US" altLang="en-US" dirty="0"/>
              <a:t>PDP Symptoms</a:t>
            </a:r>
          </a:p>
        </p:txBody>
      </p:sp>
      <p:sp>
        <p:nvSpPr>
          <p:cNvPr id="243714" name="Content Placeholder 2">
            <a:extLst>
              <a:ext uri="{FF2B5EF4-FFF2-40B4-BE49-F238E27FC236}">
                <a16:creationId xmlns:a16="http://schemas.microsoft.com/office/drawing/2014/main" id="{F04B4E3D-1235-847B-9B45-E7ED738A9567}"/>
              </a:ext>
            </a:extLst>
          </p:cNvPr>
          <p:cNvSpPr>
            <a:spLocks noGrp="1"/>
          </p:cNvSpPr>
          <p:nvPr>
            <p:ph sz="half" idx="1"/>
          </p:nvPr>
        </p:nvSpPr>
        <p:spPr>
          <a:xfrm>
            <a:off x="609600" y="1496291"/>
            <a:ext cx="4823717" cy="4680672"/>
          </a:xfrm>
        </p:spPr>
        <p:txBody>
          <a:bodyPr>
            <a:normAutofit/>
          </a:bodyPr>
          <a:lstStyle/>
          <a:p>
            <a:pPr marL="0" indent="0">
              <a:buNone/>
            </a:pPr>
            <a:r>
              <a:rPr lang="en-US" altLang="en-US" b="1" dirty="0">
                <a:solidFill>
                  <a:schemeClr val="accent2"/>
                </a:solidFill>
              </a:rPr>
              <a:t>Illusions: </a:t>
            </a:r>
          </a:p>
          <a:p>
            <a:r>
              <a:rPr lang="en-US" altLang="en-US" dirty="0"/>
              <a:t>Misinterpretation or disturbance in perception of an external stimulus</a:t>
            </a:r>
            <a:r>
              <a:rPr lang="en-US" altLang="en-US" baseline="30000" dirty="0"/>
              <a:t>1,2</a:t>
            </a:r>
          </a:p>
          <a:p>
            <a:pPr lvl="1"/>
            <a:endParaRPr lang="en-US" altLang="en-US" baseline="30000" dirty="0"/>
          </a:p>
          <a:p>
            <a:pPr marL="0" indent="0">
              <a:buNone/>
            </a:pPr>
            <a:r>
              <a:rPr lang="en-US" altLang="en-US" b="1" dirty="0">
                <a:solidFill>
                  <a:schemeClr val="accent2"/>
                </a:solidFill>
              </a:rPr>
              <a:t>False sense of presence </a:t>
            </a:r>
            <a:br>
              <a:rPr lang="en-US" altLang="en-US" b="1" dirty="0">
                <a:solidFill>
                  <a:schemeClr val="accent2"/>
                </a:solidFill>
              </a:rPr>
            </a:br>
            <a:r>
              <a:rPr lang="en-US" altLang="en-US" b="1" dirty="0">
                <a:solidFill>
                  <a:schemeClr val="accent2"/>
                </a:solidFill>
              </a:rPr>
              <a:t>(presence hallucinations):</a:t>
            </a:r>
          </a:p>
          <a:p>
            <a:r>
              <a:rPr lang="en-US" altLang="en-US" dirty="0"/>
              <a:t>Vivid sensation that someone is present nearby when no one </a:t>
            </a:r>
            <a:br>
              <a:rPr lang="en-US" altLang="en-US" dirty="0"/>
            </a:br>
            <a:r>
              <a:rPr lang="en-US" altLang="en-US" dirty="0"/>
              <a:t>is actually there</a:t>
            </a:r>
            <a:r>
              <a:rPr lang="en-US" altLang="en-US" baseline="30000" dirty="0"/>
              <a:t>1-3</a:t>
            </a:r>
          </a:p>
        </p:txBody>
      </p:sp>
      <p:sp>
        <p:nvSpPr>
          <p:cNvPr id="3" name="Content Placeholder 2">
            <a:extLst>
              <a:ext uri="{FF2B5EF4-FFF2-40B4-BE49-F238E27FC236}">
                <a16:creationId xmlns:a16="http://schemas.microsoft.com/office/drawing/2014/main" id="{090DA92B-3F94-3886-CFD4-4886F9C0FDE6}"/>
              </a:ext>
            </a:extLst>
          </p:cNvPr>
          <p:cNvSpPr>
            <a:spLocks noGrp="1"/>
          </p:cNvSpPr>
          <p:nvPr>
            <p:ph sz="half" idx="2"/>
          </p:nvPr>
        </p:nvSpPr>
        <p:spPr>
          <a:xfrm>
            <a:off x="5943600" y="1496291"/>
            <a:ext cx="4823717" cy="4680672"/>
          </a:xfrm>
        </p:spPr>
        <p:txBody>
          <a:bodyPr>
            <a:normAutofit/>
          </a:bodyPr>
          <a:lstStyle/>
          <a:p>
            <a:pPr marL="0" indent="0">
              <a:buNone/>
            </a:pPr>
            <a:r>
              <a:rPr lang="en-US" altLang="en-US" b="1" dirty="0">
                <a:solidFill>
                  <a:schemeClr val="accent2"/>
                </a:solidFill>
              </a:rPr>
              <a:t>Delusions: </a:t>
            </a:r>
          </a:p>
          <a:p>
            <a:r>
              <a:rPr lang="en-US" altLang="en-US" dirty="0"/>
              <a:t>Firmly sustained false belief maintained despite no evidence </a:t>
            </a:r>
            <a:br>
              <a:rPr lang="en-US" altLang="en-US" dirty="0"/>
            </a:br>
            <a:r>
              <a:rPr lang="en-US" altLang="en-US" dirty="0"/>
              <a:t>or evidence to the contrary</a:t>
            </a:r>
            <a:r>
              <a:rPr lang="en-US" altLang="en-US" baseline="30000" dirty="0"/>
              <a:t>1</a:t>
            </a:r>
          </a:p>
          <a:p>
            <a:pPr lvl="1"/>
            <a:r>
              <a:rPr lang="en-US" altLang="en-US" dirty="0"/>
              <a:t>Often focused on spousal infidelity or abandonment</a:t>
            </a:r>
          </a:p>
          <a:p>
            <a:pPr lvl="1"/>
            <a:r>
              <a:rPr lang="en-US" altLang="en-US" dirty="0"/>
              <a:t>Persecutory</a:t>
            </a:r>
          </a:p>
          <a:p>
            <a:pPr lvl="1"/>
            <a:r>
              <a:rPr lang="en-US" altLang="en-US" dirty="0"/>
              <a:t>Reference</a:t>
            </a:r>
          </a:p>
          <a:p>
            <a:endParaRPr lang="en-US" dirty="0"/>
          </a:p>
        </p:txBody>
      </p:sp>
      <p:sp>
        <p:nvSpPr>
          <p:cNvPr id="2" name="Footer Placeholder 1">
            <a:extLst>
              <a:ext uri="{FF2B5EF4-FFF2-40B4-BE49-F238E27FC236}">
                <a16:creationId xmlns:a16="http://schemas.microsoft.com/office/drawing/2014/main" id="{6D0A30EB-94B7-8DFB-42F2-E2C7821B5877}"/>
              </a:ext>
            </a:extLst>
          </p:cNvPr>
          <p:cNvSpPr>
            <a:spLocks noGrp="1"/>
          </p:cNvSpPr>
          <p:nvPr>
            <p:ph type="ftr" sz="quarter" idx="3"/>
          </p:nvPr>
        </p:nvSpPr>
        <p:spPr>
          <a:xfrm>
            <a:off x="609600" y="6356350"/>
            <a:ext cx="11267326" cy="442131"/>
          </a:xfrm>
        </p:spPr>
        <p:txBody>
          <a:bodyPr/>
          <a:lstStyle/>
          <a:p>
            <a:r>
              <a:rPr lang="en-US" altLang="en-US" dirty="0" err="1"/>
              <a:t>Ravina</a:t>
            </a:r>
            <a:r>
              <a:rPr lang="en-US" altLang="en-US" dirty="0"/>
              <a:t> B, et al. </a:t>
            </a:r>
            <a:r>
              <a:rPr lang="en-US" altLang="en-US" i="1" dirty="0"/>
              <a:t>Mov </a:t>
            </a:r>
            <a:r>
              <a:rPr lang="en-US" altLang="en-US" i="1" dirty="0" err="1"/>
              <a:t>Disord</a:t>
            </a:r>
            <a:r>
              <a:rPr lang="en-US" altLang="en-US" i="1" dirty="0"/>
              <a:t>. </a:t>
            </a:r>
            <a:r>
              <a:rPr lang="en-US" altLang="en-US" dirty="0"/>
              <a:t>2007;22:1061-8; 2. Fénelon G, et al. </a:t>
            </a:r>
            <a:r>
              <a:rPr lang="en-US" altLang="en-US" i="1" dirty="0"/>
              <a:t>Brain</a:t>
            </a:r>
            <a:r>
              <a:rPr lang="en-US" altLang="en-US" dirty="0"/>
              <a:t>. 2000; 123:733-45; 3. Fénelon G, et al. </a:t>
            </a:r>
            <a:r>
              <a:rPr lang="en-US" altLang="en-US" i="1" dirty="0"/>
              <a:t>Neurol </a:t>
            </a:r>
            <a:r>
              <a:rPr lang="en-US" altLang="en-US" i="1" dirty="0" err="1"/>
              <a:t>Neurosurg</a:t>
            </a:r>
            <a:r>
              <a:rPr lang="en-US" altLang="en-US" i="1" dirty="0"/>
              <a:t> Psychiatry. </a:t>
            </a:r>
            <a:r>
              <a:rPr lang="en-US" altLang="en-US" dirty="0"/>
              <a:t>2011; 82(11):1219-24.</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86CCC0-652C-A86C-C4B5-FB126CE4A201}"/>
              </a:ext>
            </a:extLst>
          </p:cNvPr>
          <p:cNvSpPr>
            <a:spLocks noGrp="1"/>
          </p:cNvSpPr>
          <p:nvPr>
            <p:ph sz="half" idx="1"/>
          </p:nvPr>
        </p:nvSpPr>
        <p:spPr>
          <a:xfrm>
            <a:off x="609600" y="678095"/>
            <a:ext cx="5181600" cy="5683803"/>
          </a:xfrm>
        </p:spPr>
        <p:txBody>
          <a:bodyPr>
            <a:normAutofit/>
          </a:bodyPr>
          <a:lstStyle/>
          <a:p>
            <a:pPr>
              <a:spcAft>
                <a:spcPts val="1200"/>
              </a:spcAft>
            </a:pPr>
            <a:r>
              <a:rPr lang="en-US" dirty="0"/>
              <a:t>You ask Mr. Jones simple screening questions about what his daughter and wife are saying</a:t>
            </a:r>
          </a:p>
          <a:p>
            <a:pPr>
              <a:spcAft>
                <a:spcPts val="1200"/>
              </a:spcAft>
            </a:pPr>
            <a:r>
              <a:rPr lang="en-US" dirty="0"/>
              <a:t>Mr. Jones confirms that he is very distraught because he is convinced that his wife is indeed having an affair and that she and his daughter are stealing his retirement savings as well</a:t>
            </a:r>
          </a:p>
          <a:p>
            <a:pPr>
              <a:spcAft>
                <a:spcPts val="1200"/>
              </a:spcAft>
            </a:pPr>
            <a:r>
              <a:rPr lang="en-US" dirty="0"/>
              <a:t>You explain to Mr. Jones and his family that it is common for PD patients to have delusions as part of his disease</a:t>
            </a:r>
          </a:p>
        </p:txBody>
      </p:sp>
      <p:sp>
        <p:nvSpPr>
          <p:cNvPr id="5" name="Content Placeholder 4">
            <a:extLst>
              <a:ext uri="{FF2B5EF4-FFF2-40B4-BE49-F238E27FC236}">
                <a16:creationId xmlns:a16="http://schemas.microsoft.com/office/drawing/2014/main" id="{CB020756-8FE9-F1AE-78F6-C2EA5383A4B1}"/>
              </a:ext>
            </a:extLst>
          </p:cNvPr>
          <p:cNvSpPr>
            <a:spLocks noGrp="1"/>
          </p:cNvSpPr>
          <p:nvPr>
            <p:ph sz="half" idx="2"/>
          </p:nvPr>
        </p:nvSpPr>
        <p:spPr>
          <a:xfrm>
            <a:off x="6210728" y="678095"/>
            <a:ext cx="5181600" cy="5683803"/>
          </a:xfrm>
        </p:spPr>
        <p:txBody>
          <a:bodyPr>
            <a:normAutofit/>
          </a:bodyPr>
          <a:lstStyle/>
          <a:p>
            <a:pPr>
              <a:spcAft>
                <a:spcPts val="1200"/>
              </a:spcAft>
            </a:pPr>
            <a:r>
              <a:rPr lang="en-US" dirty="0"/>
              <a:t>You are going to make sure that nothing else, such as an infection or medication, is causing the delusional thinking</a:t>
            </a:r>
          </a:p>
          <a:p>
            <a:pPr>
              <a:spcAft>
                <a:spcPts val="1200"/>
              </a:spcAft>
            </a:pPr>
            <a:r>
              <a:rPr lang="en-US" dirty="0"/>
              <a:t>You reassure Mr. Jones and his family that delusions are treatable and discuss options for treatment</a:t>
            </a:r>
          </a:p>
          <a:p>
            <a:pPr>
              <a:spcAft>
                <a:spcPts val="1200"/>
              </a:spcAft>
            </a:pPr>
            <a:endParaRPr lang="en-US" dirty="0"/>
          </a:p>
        </p:txBody>
      </p:sp>
      <p:grpSp>
        <p:nvGrpSpPr>
          <p:cNvPr id="6" name="Group 5">
            <a:extLst>
              <a:ext uri="{FF2B5EF4-FFF2-40B4-BE49-F238E27FC236}">
                <a16:creationId xmlns:a16="http://schemas.microsoft.com/office/drawing/2014/main" id="{E3987CD8-D3C1-4A7A-9FB8-CC3B62E5A1FF}"/>
              </a:ext>
            </a:extLst>
          </p:cNvPr>
          <p:cNvGrpSpPr/>
          <p:nvPr/>
        </p:nvGrpSpPr>
        <p:grpSpPr>
          <a:xfrm>
            <a:off x="7752108" y="3939887"/>
            <a:ext cx="2530353" cy="2503530"/>
            <a:chOff x="4893718" y="2720194"/>
            <a:chExt cx="1903322" cy="1883146"/>
          </a:xfrm>
        </p:grpSpPr>
        <p:sp>
          <p:nvSpPr>
            <p:cNvPr id="7" name="Freeform: Shape 80">
              <a:extLst>
                <a:ext uri="{FF2B5EF4-FFF2-40B4-BE49-F238E27FC236}">
                  <a16:creationId xmlns:a16="http://schemas.microsoft.com/office/drawing/2014/main" id="{E2EC91A6-320E-CB45-477E-BE0E434E325E}"/>
                </a:ext>
              </a:extLst>
            </p:cNvPr>
            <p:cNvSpPr/>
            <p:nvPr/>
          </p:nvSpPr>
          <p:spPr>
            <a:xfrm>
              <a:off x="5547760" y="3804844"/>
              <a:ext cx="550696" cy="774836"/>
            </a:xfrm>
            <a:custGeom>
              <a:avLst/>
              <a:gdLst>
                <a:gd name="connsiteX0" fmla="*/ 546158 w 550696"/>
                <a:gd name="connsiteY0" fmla="*/ 180468 h 774836"/>
                <a:gd name="connsiteX1" fmla="*/ 530868 w 550696"/>
                <a:gd name="connsiteY1" fmla="*/ 127505 h 774836"/>
                <a:gd name="connsiteX2" fmla="*/ 479267 w 550696"/>
                <a:gd name="connsiteY2" fmla="*/ 143198 h 774836"/>
                <a:gd name="connsiteX3" fmla="*/ 402822 w 550696"/>
                <a:gd name="connsiteY3" fmla="*/ 282472 h 774836"/>
                <a:gd name="connsiteX4" fmla="*/ 454423 w 550696"/>
                <a:gd name="connsiteY4" fmla="*/ 72580 h 774836"/>
                <a:gd name="connsiteX5" fmla="*/ 425755 w 550696"/>
                <a:gd name="connsiteY5" fmla="*/ 25501 h 774836"/>
                <a:gd name="connsiteX6" fmla="*/ 379888 w 550696"/>
                <a:gd name="connsiteY6" fmla="*/ 54925 h 774836"/>
                <a:gd name="connsiteX7" fmla="*/ 335932 w 550696"/>
                <a:gd name="connsiteY7" fmla="*/ 235393 h 774836"/>
                <a:gd name="connsiteX8" fmla="*/ 335932 w 550696"/>
                <a:gd name="connsiteY8" fmla="*/ 39232 h 774836"/>
                <a:gd name="connsiteX9" fmla="*/ 297709 w 550696"/>
                <a:gd name="connsiteY9" fmla="*/ 0 h 774836"/>
                <a:gd name="connsiteX10" fmla="*/ 259486 w 550696"/>
                <a:gd name="connsiteY10" fmla="*/ 39232 h 774836"/>
                <a:gd name="connsiteX11" fmla="*/ 259486 w 550696"/>
                <a:gd name="connsiteY11" fmla="*/ 249125 h 774836"/>
                <a:gd name="connsiteX12" fmla="*/ 215529 w 550696"/>
                <a:gd name="connsiteY12" fmla="*/ 54925 h 774836"/>
                <a:gd name="connsiteX13" fmla="*/ 169662 w 550696"/>
                <a:gd name="connsiteY13" fmla="*/ 25501 h 774836"/>
                <a:gd name="connsiteX14" fmla="*/ 140995 w 550696"/>
                <a:gd name="connsiteY14" fmla="*/ 72580 h 774836"/>
                <a:gd name="connsiteX15" fmla="*/ 194507 w 550696"/>
                <a:gd name="connsiteY15" fmla="*/ 306011 h 774836"/>
                <a:gd name="connsiteX16" fmla="*/ 181129 w 550696"/>
                <a:gd name="connsiteY16" fmla="*/ 384476 h 774836"/>
                <a:gd name="connsiteX17" fmla="*/ 179218 w 550696"/>
                <a:gd name="connsiteY17" fmla="*/ 382514 h 774836"/>
                <a:gd name="connsiteX18" fmla="*/ 45437 w 550696"/>
                <a:gd name="connsiteY18" fmla="*/ 272664 h 774836"/>
                <a:gd name="connsiteX19" fmla="*/ 1481 w 550696"/>
                <a:gd name="connsiteY19" fmla="*/ 298165 h 774836"/>
                <a:gd name="connsiteX20" fmla="*/ 26326 w 550696"/>
                <a:gd name="connsiteY20" fmla="*/ 343282 h 774836"/>
                <a:gd name="connsiteX21" fmla="*/ 98949 w 550696"/>
                <a:gd name="connsiteY21" fmla="*/ 425670 h 774836"/>
                <a:gd name="connsiteX22" fmla="*/ 225085 w 550696"/>
                <a:gd name="connsiteY22" fmla="*/ 564944 h 774836"/>
                <a:gd name="connsiteX23" fmla="*/ 225085 w 550696"/>
                <a:gd name="connsiteY23" fmla="*/ 774836 h 774836"/>
                <a:gd name="connsiteX24" fmla="*/ 393266 w 550696"/>
                <a:gd name="connsiteY24" fmla="*/ 774836 h 774836"/>
                <a:gd name="connsiteX25" fmla="*/ 393266 w 550696"/>
                <a:gd name="connsiteY25" fmla="*/ 553174 h 774836"/>
                <a:gd name="connsiteX26" fmla="*/ 465889 w 550696"/>
                <a:gd name="connsiteY26" fmla="*/ 327589 h 774836"/>
                <a:gd name="connsiteX27" fmla="*/ 546158 w 550696"/>
                <a:gd name="connsiteY27" fmla="*/ 180468 h 774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50696" h="774836">
                  <a:moveTo>
                    <a:pt x="546158" y="180468"/>
                  </a:moveTo>
                  <a:cubicBezTo>
                    <a:pt x="555713" y="160852"/>
                    <a:pt x="549980" y="137313"/>
                    <a:pt x="530868" y="127505"/>
                  </a:cubicBezTo>
                  <a:cubicBezTo>
                    <a:pt x="511757" y="117697"/>
                    <a:pt x="488823" y="123582"/>
                    <a:pt x="479267" y="143198"/>
                  </a:cubicBezTo>
                  <a:lnTo>
                    <a:pt x="402822" y="282472"/>
                  </a:lnTo>
                  <a:lnTo>
                    <a:pt x="454423" y="72580"/>
                  </a:lnTo>
                  <a:cubicBezTo>
                    <a:pt x="460156" y="51002"/>
                    <a:pt x="446778" y="29424"/>
                    <a:pt x="425755" y="25501"/>
                  </a:cubicBezTo>
                  <a:cubicBezTo>
                    <a:pt x="404733" y="19616"/>
                    <a:pt x="383710" y="33347"/>
                    <a:pt x="379888" y="54925"/>
                  </a:cubicBezTo>
                  <a:lnTo>
                    <a:pt x="335932" y="235393"/>
                  </a:lnTo>
                  <a:lnTo>
                    <a:pt x="335932" y="39232"/>
                  </a:lnTo>
                  <a:cubicBezTo>
                    <a:pt x="335932" y="17655"/>
                    <a:pt x="318731" y="0"/>
                    <a:pt x="297709" y="0"/>
                  </a:cubicBezTo>
                  <a:cubicBezTo>
                    <a:pt x="276686" y="0"/>
                    <a:pt x="259486" y="17655"/>
                    <a:pt x="259486" y="39232"/>
                  </a:cubicBezTo>
                  <a:lnTo>
                    <a:pt x="259486" y="249125"/>
                  </a:lnTo>
                  <a:lnTo>
                    <a:pt x="215529" y="54925"/>
                  </a:lnTo>
                  <a:cubicBezTo>
                    <a:pt x="211707" y="33347"/>
                    <a:pt x="190684" y="21578"/>
                    <a:pt x="169662" y="25501"/>
                  </a:cubicBezTo>
                  <a:cubicBezTo>
                    <a:pt x="148639" y="29424"/>
                    <a:pt x="137172" y="51002"/>
                    <a:pt x="140995" y="72580"/>
                  </a:cubicBezTo>
                  <a:lnTo>
                    <a:pt x="194507" y="306011"/>
                  </a:lnTo>
                  <a:cubicBezTo>
                    <a:pt x="192596" y="333474"/>
                    <a:pt x="186862" y="360936"/>
                    <a:pt x="181129" y="384476"/>
                  </a:cubicBezTo>
                  <a:cubicBezTo>
                    <a:pt x="181129" y="384476"/>
                    <a:pt x="181129" y="382514"/>
                    <a:pt x="179218" y="382514"/>
                  </a:cubicBezTo>
                  <a:cubicBezTo>
                    <a:pt x="146728" y="331512"/>
                    <a:pt x="95127" y="286395"/>
                    <a:pt x="45437" y="272664"/>
                  </a:cubicBezTo>
                  <a:cubicBezTo>
                    <a:pt x="26326" y="266779"/>
                    <a:pt x="7214" y="278549"/>
                    <a:pt x="1481" y="298165"/>
                  </a:cubicBezTo>
                  <a:cubicBezTo>
                    <a:pt x="-4252" y="317781"/>
                    <a:pt x="7214" y="337397"/>
                    <a:pt x="26326" y="343282"/>
                  </a:cubicBezTo>
                  <a:cubicBezTo>
                    <a:pt x="51171" y="349167"/>
                    <a:pt x="74105" y="386437"/>
                    <a:pt x="98949" y="425670"/>
                  </a:cubicBezTo>
                  <a:cubicBezTo>
                    <a:pt x="129528" y="474710"/>
                    <a:pt x="167751" y="531596"/>
                    <a:pt x="225085" y="564944"/>
                  </a:cubicBezTo>
                  <a:lnTo>
                    <a:pt x="225085" y="774836"/>
                  </a:lnTo>
                  <a:lnTo>
                    <a:pt x="393266" y="774836"/>
                  </a:lnTo>
                  <a:lnTo>
                    <a:pt x="393266" y="553174"/>
                  </a:lnTo>
                  <a:cubicBezTo>
                    <a:pt x="456334" y="519827"/>
                    <a:pt x="463978" y="380552"/>
                    <a:pt x="465889" y="327589"/>
                  </a:cubicBezTo>
                  <a:lnTo>
                    <a:pt x="546158" y="180468"/>
                  </a:lnTo>
                  <a:close/>
                </a:path>
              </a:pathLst>
            </a:custGeom>
            <a:solidFill>
              <a:schemeClr val="accent4"/>
            </a:solidFill>
            <a:ln w="19050" cap="flat">
              <a:noFill/>
              <a:prstDash val="solid"/>
              <a:miter/>
            </a:ln>
          </p:spPr>
          <p:txBody>
            <a:bodyPr rtlCol="0" anchor="ctr"/>
            <a:lstStyle/>
            <a:p>
              <a:endParaRPr lang="en-US"/>
            </a:p>
          </p:txBody>
        </p:sp>
        <p:sp>
          <p:nvSpPr>
            <p:cNvPr id="8" name="Freeform: Shape 81">
              <a:extLst>
                <a:ext uri="{FF2B5EF4-FFF2-40B4-BE49-F238E27FC236}">
                  <a16:creationId xmlns:a16="http://schemas.microsoft.com/office/drawing/2014/main" id="{A4212F14-148B-BE0B-C2F9-B0378A535CAB}"/>
                </a:ext>
              </a:extLst>
            </p:cNvPr>
            <p:cNvSpPr/>
            <p:nvPr/>
          </p:nvSpPr>
          <p:spPr>
            <a:xfrm>
              <a:off x="4924296" y="3564776"/>
              <a:ext cx="737262" cy="581388"/>
            </a:xfrm>
            <a:custGeom>
              <a:avLst/>
              <a:gdLst>
                <a:gd name="connsiteX0" fmla="*/ 494987 w 737262"/>
                <a:gd name="connsiteY0" fmla="*/ 436229 h 581388"/>
                <a:gd name="connsiteX1" fmla="*/ 661257 w 737262"/>
                <a:gd name="connsiteY1" fmla="*/ 438191 h 581388"/>
                <a:gd name="connsiteX2" fmla="*/ 661257 w 737262"/>
                <a:gd name="connsiteY2" fmla="*/ 438191 h 581388"/>
                <a:gd name="connsiteX3" fmla="*/ 699479 w 737262"/>
                <a:gd name="connsiteY3" fmla="*/ 398959 h 581388"/>
                <a:gd name="connsiteX4" fmla="*/ 661257 w 737262"/>
                <a:gd name="connsiteY4" fmla="*/ 359726 h 581388"/>
                <a:gd name="connsiteX5" fmla="*/ 506454 w 737262"/>
                <a:gd name="connsiteY5" fmla="*/ 357765 h 581388"/>
                <a:gd name="connsiteX6" fmla="*/ 709035 w 737262"/>
                <a:gd name="connsiteY6" fmla="*/ 304801 h 581388"/>
                <a:gd name="connsiteX7" fmla="*/ 735791 w 737262"/>
                <a:gd name="connsiteY7" fmla="*/ 257723 h 581388"/>
                <a:gd name="connsiteX8" fmla="*/ 689924 w 737262"/>
                <a:gd name="connsiteY8" fmla="*/ 230260 h 581388"/>
                <a:gd name="connsiteX9" fmla="*/ 514098 w 737262"/>
                <a:gd name="connsiteY9" fmla="*/ 277339 h 581388"/>
                <a:gd name="connsiteX10" fmla="*/ 682279 w 737262"/>
                <a:gd name="connsiteY10" fmla="*/ 183181 h 581388"/>
                <a:gd name="connsiteX11" fmla="*/ 697568 w 737262"/>
                <a:gd name="connsiteY11" fmla="*/ 130218 h 581388"/>
                <a:gd name="connsiteX12" fmla="*/ 645967 w 737262"/>
                <a:gd name="connsiteY12" fmla="*/ 114525 h 581388"/>
                <a:gd name="connsiteX13" fmla="*/ 466320 w 737262"/>
                <a:gd name="connsiteY13" fmla="*/ 212606 h 581388"/>
                <a:gd name="connsiteX14" fmla="*/ 611567 w 737262"/>
                <a:gd name="connsiteY14" fmla="*/ 81178 h 581388"/>
                <a:gd name="connsiteX15" fmla="*/ 615389 w 737262"/>
                <a:gd name="connsiteY15" fmla="*/ 26253 h 581388"/>
                <a:gd name="connsiteX16" fmla="*/ 561877 w 737262"/>
                <a:gd name="connsiteY16" fmla="*/ 22329 h 581388"/>
                <a:gd name="connsiteX17" fmla="*/ 386051 w 737262"/>
                <a:gd name="connsiteY17" fmla="*/ 179258 h 581388"/>
                <a:gd name="connsiteX18" fmla="*/ 311517 w 737262"/>
                <a:gd name="connsiteY18" fmla="*/ 202798 h 581388"/>
                <a:gd name="connsiteX19" fmla="*/ 313428 w 737262"/>
                <a:gd name="connsiteY19" fmla="*/ 200836 h 581388"/>
                <a:gd name="connsiteX20" fmla="*/ 344006 w 737262"/>
                <a:gd name="connsiteY20" fmla="*/ 28214 h 581388"/>
                <a:gd name="connsiteX21" fmla="*/ 300050 w 737262"/>
                <a:gd name="connsiteY21" fmla="*/ 752 h 581388"/>
                <a:gd name="connsiteX22" fmla="*/ 273294 w 737262"/>
                <a:gd name="connsiteY22" fmla="*/ 45869 h 581388"/>
                <a:gd name="connsiteX23" fmla="*/ 238893 w 737262"/>
                <a:gd name="connsiteY23" fmla="*/ 149834 h 581388"/>
                <a:gd name="connsiteX24" fmla="*/ 179648 w 737262"/>
                <a:gd name="connsiteY24" fmla="*/ 330302 h 581388"/>
                <a:gd name="connsiteX25" fmla="*/ 0 w 737262"/>
                <a:gd name="connsiteY25" fmla="*/ 430344 h 581388"/>
                <a:gd name="connsiteX26" fmla="*/ 80268 w 737262"/>
                <a:gd name="connsiteY26" fmla="*/ 581388 h 581388"/>
                <a:gd name="connsiteX27" fmla="*/ 269472 w 737262"/>
                <a:gd name="connsiteY27" fmla="*/ 477423 h 581388"/>
                <a:gd name="connsiteX28" fmla="*/ 494987 w 737262"/>
                <a:gd name="connsiteY28" fmla="*/ 436229 h 581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37262" h="581388">
                  <a:moveTo>
                    <a:pt x="494987" y="436229"/>
                  </a:moveTo>
                  <a:lnTo>
                    <a:pt x="661257" y="438191"/>
                  </a:lnTo>
                  <a:cubicBezTo>
                    <a:pt x="661257" y="438191"/>
                    <a:pt x="661257" y="438191"/>
                    <a:pt x="661257" y="438191"/>
                  </a:cubicBezTo>
                  <a:cubicBezTo>
                    <a:pt x="682279" y="438191"/>
                    <a:pt x="699479" y="420536"/>
                    <a:pt x="699479" y="398959"/>
                  </a:cubicBezTo>
                  <a:cubicBezTo>
                    <a:pt x="699479" y="377381"/>
                    <a:pt x="682279" y="359726"/>
                    <a:pt x="661257" y="359726"/>
                  </a:cubicBezTo>
                  <a:lnTo>
                    <a:pt x="506454" y="357765"/>
                  </a:lnTo>
                  <a:lnTo>
                    <a:pt x="709035" y="304801"/>
                  </a:lnTo>
                  <a:cubicBezTo>
                    <a:pt x="730058" y="298916"/>
                    <a:pt x="741525" y="277339"/>
                    <a:pt x="735791" y="257723"/>
                  </a:cubicBezTo>
                  <a:cubicBezTo>
                    <a:pt x="730058" y="236145"/>
                    <a:pt x="709035" y="224375"/>
                    <a:pt x="689924" y="230260"/>
                  </a:cubicBezTo>
                  <a:lnTo>
                    <a:pt x="514098" y="277339"/>
                  </a:lnTo>
                  <a:lnTo>
                    <a:pt x="682279" y="183181"/>
                  </a:lnTo>
                  <a:cubicBezTo>
                    <a:pt x="701391" y="173373"/>
                    <a:pt x="707124" y="149834"/>
                    <a:pt x="697568" y="130218"/>
                  </a:cubicBezTo>
                  <a:cubicBezTo>
                    <a:pt x="688013" y="110602"/>
                    <a:pt x="665079" y="104717"/>
                    <a:pt x="645967" y="114525"/>
                  </a:cubicBezTo>
                  <a:lnTo>
                    <a:pt x="466320" y="212606"/>
                  </a:lnTo>
                  <a:lnTo>
                    <a:pt x="611567" y="81178"/>
                  </a:lnTo>
                  <a:cubicBezTo>
                    <a:pt x="626856" y="67446"/>
                    <a:pt x="628767" y="41945"/>
                    <a:pt x="615389" y="26253"/>
                  </a:cubicBezTo>
                  <a:cubicBezTo>
                    <a:pt x="602011" y="10560"/>
                    <a:pt x="577166" y="8598"/>
                    <a:pt x="561877" y="22329"/>
                  </a:cubicBezTo>
                  <a:lnTo>
                    <a:pt x="386051" y="179258"/>
                  </a:lnTo>
                  <a:cubicBezTo>
                    <a:pt x="361207" y="191028"/>
                    <a:pt x="336362" y="198874"/>
                    <a:pt x="311517" y="202798"/>
                  </a:cubicBezTo>
                  <a:cubicBezTo>
                    <a:pt x="311517" y="202798"/>
                    <a:pt x="311517" y="200836"/>
                    <a:pt x="313428" y="200836"/>
                  </a:cubicBezTo>
                  <a:cubicBezTo>
                    <a:pt x="342095" y="145911"/>
                    <a:pt x="355473" y="79216"/>
                    <a:pt x="344006" y="28214"/>
                  </a:cubicBezTo>
                  <a:cubicBezTo>
                    <a:pt x="340184" y="8598"/>
                    <a:pt x="319161" y="-3172"/>
                    <a:pt x="300050" y="752"/>
                  </a:cubicBezTo>
                  <a:cubicBezTo>
                    <a:pt x="280938" y="4675"/>
                    <a:pt x="269472" y="26253"/>
                    <a:pt x="273294" y="45869"/>
                  </a:cubicBezTo>
                  <a:cubicBezTo>
                    <a:pt x="279027" y="71370"/>
                    <a:pt x="259916" y="108640"/>
                    <a:pt x="238893" y="149834"/>
                  </a:cubicBezTo>
                  <a:cubicBezTo>
                    <a:pt x="212137" y="200836"/>
                    <a:pt x="181559" y="261646"/>
                    <a:pt x="179648" y="330302"/>
                  </a:cubicBezTo>
                  <a:lnTo>
                    <a:pt x="0" y="430344"/>
                  </a:lnTo>
                  <a:lnTo>
                    <a:pt x="80268" y="581388"/>
                  </a:lnTo>
                  <a:lnTo>
                    <a:pt x="269472" y="477423"/>
                  </a:lnTo>
                  <a:cubicBezTo>
                    <a:pt x="326806" y="518617"/>
                    <a:pt x="449119" y="459769"/>
                    <a:pt x="494987" y="436229"/>
                  </a:cubicBezTo>
                  <a:close/>
                </a:path>
              </a:pathLst>
            </a:custGeom>
            <a:solidFill>
              <a:schemeClr val="accent4"/>
            </a:solidFill>
            <a:ln w="19050" cap="flat">
              <a:noFill/>
              <a:prstDash val="solid"/>
              <a:miter/>
            </a:ln>
          </p:spPr>
          <p:txBody>
            <a:bodyPr rtlCol="0" anchor="ctr"/>
            <a:lstStyle/>
            <a:p>
              <a:endParaRPr lang="en-US"/>
            </a:p>
          </p:txBody>
        </p:sp>
        <p:sp>
          <p:nvSpPr>
            <p:cNvPr id="10" name="Freeform: Shape 82">
              <a:extLst>
                <a:ext uri="{FF2B5EF4-FFF2-40B4-BE49-F238E27FC236}">
                  <a16:creationId xmlns:a16="http://schemas.microsoft.com/office/drawing/2014/main" id="{7948211C-7939-730F-EF72-4F60E0326037}"/>
                </a:ext>
              </a:extLst>
            </p:cNvPr>
            <p:cNvSpPr/>
            <p:nvPr/>
          </p:nvSpPr>
          <p:spPr>
            <a:xfrm>
              <a:off x="5201412" y="2869156"/>
              <a:ext cx="669722" cy="688525"/>
            </a:xfrm>
            <a:custGeom>
              <a:avLst/>
              <a:gdLst>
                <a:gd name="connsiteX0" fmla="*/ 238893 w 669722"/>
                <a:gd name="connsiteY0" fmla="*/ 492364 h 688525"/>
                <a:gd name="connsiteX1" fmla="*/ 279027 w 669722"/>
                <a:gd name="connsiteY1" fmla="*/ 657140 h 688525"/>
                <a:gd name="connsiteX2" fmla="*/ 315339 w 669722"/>
                <a:gd name="connsiteY2" fmla="*/ 686564 h 688525"/>
                <a:gd name="connsiteX3" fmla="*/ 324895 w 669722"/>
                <a:gd name="connsiteY3" fmla="*/ 684602 h 688525"/>
                <a:gd name="connsiteX4" fmla="*/ 353562 w 669722"/>
                <a:gd name="connsiteY4" fmla="*/ 637523 h 688525"/>
                <a:gd name="connsiteX5" fmla="*/ 317250 w 669722"/>
                <a:gd name="connsiteY5" fmla="*/ 482556 h 688525"/>
                <a:gd name="connsiteX6" fmla="*/ 418541 w 669722"/>
                <a:gd name="connsiteY6" fmla="*/ 668909 h 688525"/>
                <a:gd name="connsiteX7" fmla="*/ 452942 w 669722"/>
                <a:gd name="connsiteY7" fmla="*/ 688525 h 688525"/>
                <a:gd name="connsiteX8" fmla="*/ 472053 w 669722"/>
                <a:gd name="connsiteY8" fmla="*/ 682640 h 688525"/>
                <a:gd name="connsiteX9" fmla="*/ 487342 w 669722"/>
                <a:gd name="connsiteY9" fmla="*/ 629677 h 688525"/>
                <a:gd name="connsiteX10" fmla="*/ 399429 w 669722"/>
                <a:gd name="connsiteY10" fmla="*/ 466863 h 688525"/>
                <a:gd name="connsiteX11" fmla="*/ 529387 w 669722"/>
                <a:gd name="connsiteY11" fmla="*/ 610061 h 688525"/>
                <a:gd name="connsiteX12" fmla="*/ 558055 w 669722"/>
                <a:gd name="connsiteY12" fmla="*/ 621831 h 688525"/>
                <a:gd name="connsiteX13" fmla="*/ 584811 w 669722"/>
                <a:gd name="connsiteY13" fmla="*/ 612022 h 688525"/>
                <a:gd name="connsiteX14" fmla="*/ 586722 w 669722"/>
                <a:gd name="connsiteY14" fmla="*/ 557097 h 688525"/>
                <a:gd name="connsiteX15" fmla="*/ 447208 w 669722"/>
                <a:gd name="connsiteY15" fmla="*/ 404092 h 688525"/>
                <a:gd name="connsiteX16" fmla="*/ 609656 w 669722"/>
                <a:gd name="connsiteY16" fmla="*/ 515904 h 688525"/>
                <a:gd name="connsiteX17" fmla="*/ 630678 w 669722"/>
                <a:gd name="connsiteY17" fmla="*/ 521788 h 688525"/>
                <a:gd name="connsiteX18" fmla="*/ 663168 w 669722"/>
                <a:gd name="connsiteY18" fmla="*/ 504134 h 688525"/>
                <a:gd name="connsiteX19" fmla="*/ 653612 w 669722"/>
                <a:gd name="connsiteY19" fmla="*/ 449209 h 688525"/>
                <a:gd name="connsiteX20" fmla="*/ 458675 w 669722"/>
                <a:gd name="connsiteY20" fmla="*/ 315819 h 688525"/>
                <a:gd name="connsiteX21" fmla="*/ 416630 w 669722"/>
                <a:gd name="connsiteY21" fmla="*/ 249125 h 688525"/>
                <a:gd name="connsiteX22" fmla="*/ 418541 w 669722"/>
                <a:gd name="connsiteY22" fmla="*/ 249125 h 688525"/>
                <a:gd name="connsiteX23" fmla="*/ 588633 w 669722"/>
                <a:gd name="connsiteY23" fmla="*/ 235393 h 688525"/>
                <a:gd name="connsiteX24" fmla="*/ 602011 w 669722"/>
                <a:gd name="connsiteY24" fmla="*/ 186353 h 688525"/>
                <a:gd name="connsiteX25" fmla="*/ 554232 w 669722"/>
                <a:gd name="connsiteY25" fmla="*/ 172622 h 688525"/>
                <a:gd name="connsiteX26" fmla="*/ 447208 w 669722"/>
                <a:gd name="connsiteY26" fmla="*/ 164775 h 688525"/>
                <a:gd name="connsiteX27" fmla="*/ 261827 w 669722"/>
                <a:gd name="connsiteY27" fmla="*/ 153006 h 688525"/>
                <a:gd name="connsiteX28" fmla="*/ 122313 w 669722"/>
                <a:gd name="connsiteY28" fmla="*/ 0 h 688525"/>
                <a:gd name="connsiteX29" fmla="*/ 0 w 669722"/>
                <a:gd name="connsiteY29" fmla="*/ 117697 h 688525"/>
                <a:gd name="connsiteX30" fmla="*/ 147158 w 669722"/>
                <a:gd name="connsiteY30" fmla="*/ 278549 h 688525"/>
                <a:gd name="connsiteX31" fmla="*/ 238893 w 669722"/>
                <a:gd name="connsiteY31" fmla="*/ 492364 h 6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669722" h="688525">
                  <a:moveTo>
                    <a:pt x="238893" y="492364"/>
                  </a:moveTo>
                  <a:lnTo>
                    <a:pt x="279027" y="657140"/>
                  </a:lnTo>
                  <a:cubicBezTo>
                    <a:pt x="282850" y="674794"/>
                    <a:pt x="298139" y="686564"/>
                    <a:pt x="315339" y="686564"/>
                  </a:cubicBezTo>
                  <a:cubicBezTo>
                    <a:pt x="319161" y="686564"/>
                    <a:pt x="321073" y="686564"/>
                    <a:pt x="324895" y="684602"/>
                  </a:cubicBezTo>
                  <a:cubicBezTo>
                    <a:pt x="345917" y="678717"/>
                    <a:pt x="357384" y="659101"/>
                    <a:pt x="353562" y="637523"/>
                  </a:cubicBezTo>
                  <a:lnTo>
                    <a:pt x="317250" y="482556"/>
                  </a:lnTo>
                  <a:lnTo>
                    <a:pt x="418541" y="668909"/>
                  </a:lnTo>
                  <a:cubicBezTo>
                    <a:pt x="426186" y="682640"/>
                    <a:pt x="437652" y="688525"/>
                    <a:pt x="452942" y="688525"/>
                  </a:cubicBezTo>
                  <a:cubicBezTo>
                    <a:pt x="458675" y="688525"/>
                    <a:pt x="466320" y="686564"/>
                    <a:pt x="472053" y="682640"/>
                  </a:cubicBezTo>
                  <a:cubicBezTo>
                    <a:pt x="491164" y="672832"/>
                    <a:pt x="496898" y="647331"/>
                    <a:pt x="487342" y="629677"/>
                  </a:cubicBezTo>
                  <a:lnTo>
                    <a:pt x="399429" y="466863"/>
                  </a:lnTo>
                  <a:lnTo>
                    <a:pt x="529387" y="610061"/>
                  </a:lnTo>
                  <a:cubicBezTo>
                    <a:pt x="537032" y="617907"/>
                    <a:pt x="546588" y="621831"/>
                    <a:pt x="558055" y="621831"/>
                  </a:cubicBezTo>
                  <a:cubicBezTo>
                    <a:pt x="567610" y="621831"/>
                    <a:pt x="577166" y="617907"/>
                    <a:pt x="584811" y="612022"/>
                  </a:cubicBezTo>
                  <a:cubicBezTo>
                    <a:pt x="600100" y="596330"/>
                    <a:pt x="600100" y="572790"/>
                    <a:pt x="586722" y="557097"/>
                  </a:cubicBezTo>
                  <a:lnTo>
                    <a:pt x="447208" y="404092"/>
                  </a:lnTo>
                  <a:lnTo>
                    <a:pt x="609656" y="515904"/>
                  </a:lnTo>
                  <a:cubicBezTo>
                    <a:pt x="615389" y="519827"/>
                    <a:pt x="623034" y="521788"/>
                    <a:pt x="630678" y="521788"/>
                  </a:cubicBezTo>
                  <a:cubicBezTo>
                    <a:pt x="642145" y="521788"/>
                    <a:pt x="655523" y="515904"/>
                    <a:pt x="663168" y="504134"/>
                  </a:cubicBezTo>
                  <a:cubicBezTo>
                    <a:pt x="674635" y="486479"/>
                    <a:pt x="670812" y="460978"/>
                    <a:pt x="653612" y="449209"/>
                  </a:cubicBezTo>
                  <a:lnTo>
                    <a:pt x="458675" y="315819"/>
                  </a:lnTo>
                  <a:cubicBezTo>
                    <a:pt x="441475" y="294242"/>
                    <a:pt x="428097" y="270702"/>
                    <a:pt x="416630" y="249125"/>
                  </a:cubicBezTo>
                  <a:cubicBezTo>
                    <a:pt x="416630" y="249125"/>
                    <a:pt x="418541" y="249125"/>
                    <a:pt x="418541" y="249125"/>
                  </a:cubicBezTo>
                  <a:cubicBezTo>
                    <a:pt x="475875" y="262856"/>
                    <a:pt x="542765" y="260894"/>
                    <a:pt x="588633" y="235393"/>
                  </a:cubicBezTo>
                  <a:cubicBezTo>
                    <a:pt x="605833" y="225585"/>
                    <a:pt x="611567" y="204007"/>
                    <a:pt x="602011" y="186353"/>
                  </a:cubicBezTo>
                  <a:cubicBezTo>
                    <a:pt x="592455" y="168699"/>
                    <a:pt x="571433" y="162814"/>
                    <a:pt x="554232" y="172622"/>
                  </a:cubicBezTo>
                  <a:cubicBezTo>
                    <a:pt x="533210" y="184391"/>
                    <a:pt x="491164" y="174583"/>
                    <a:pt x="447208" y="164775"/>
                  </a:cubicBezTo>
                  <a:cubicBezTo>
                    <a:pt x="391785" y="151044"/>
                    <a:pt x="326806" y="135351"/>
                    <a:pt x="261827" y="153006"/>
                  </a:cubicBezTo>
                  <a:lnTo>
                    <a:pt x="122313" y="0"/>
                  </a:lnTo>
                  <a:lnTo>
                    <a:pt x="0" y="117697"/>
                  </a:lnTo>
                  <a:lnTo>
                    <a:pt x="147158" y="278549"/>
                  </a:lnTo>
                  <a:cubicBezTo>
                    <a:pt x="116580" y="347205"/>
                    <a:pt x="202581" y="455094"/>
                    <a:pt x="238893" y="492364"/>
                  </a:cubicBezTo>
                  <a:close/>
                </a:path>
              </a:pathLst>
            </a:custGeom>
            <a:solidFill>
              <a:schemeClr val="accent4"/>
            </a:solidFill>
            <a:ln w="19050" cap="flat">
              <a:noFill/>
              <a:prstDash val="solid"/>
              <a:miter/>
            </a:ln>
          </p:spPr>
          <p:txBody>
            <a:bodyPr rtlCol="0" anchor="ctr"/>
            <a:lstStyle/>
            <a:p>
              <a:endParaRPr lang="en-US"/>
            </a:p>
          </p:txBody>
        </p:sp>
        <p:sp>
          <p:nvSpPr>
            <p:cNvPr id="11" name="Freeform: Shape 83">
              <a:extLst>
                <a:ext uri="{FF2B5EF4-FFF2-40B4-BE49-F238E27FC236}">
                  <a16:creationId xmlns:a16="http://schemas.microsoft.com/office/drawing/2014/main" id="{2112EB80-F803-6D0C-EF56-A4A6CC7D89BD}"/>
                </a:ext>
              </a:extLst>
            </p:cNvPr>
            <p:cNvSpPr/>
            <p:nvPr/>
          </p:nvSpPr>
          <p:spPr>
            <a:xfrm>
              <a:off x="6033850" y="3553022"/>
              <a:ext cx="663988" cy="697107"/>
            </a:xfrm>
            <a:custGeom>
              <a:avLst/>
              <a:gdLst>
                <a:gd name="connsiteX0" fmla="*/ 663989 w 663988"/>
                <a:gd name="connsiteY0" fmla="*/ 579411 h 697107"/>
                <a:gd name="connsiteX1" fmla="*/ 518742 w 663988"/>
                <a:gd name="connsiteY1" fmla="*/ 416597 h 697107"/>
                <a:gd name="connsiteX2" fmla="*/ 423184 w 663988"/>
                <a:gd name="connsiteY2" fmla="*/ 200820 h 697107"/>
                <a:gd name="connsiteX3" fmla="*/ 384962 w 663988"/>
                <a:gd name="connsiteY3" fmla="*/ 36045 h 697107"/>
                <a:gd name="connsiteX4" fmla="*/ 339094 w 663988"/>
                <a:gd name="connsiteY4" fmla="*/ 6621 h 697107"/>
                <a:gd name="connsiteX5" fmla="*/ 310427 w 663988"/>
                <a:gd name="connsiteY5" fmla="*/ 53699 h 697107"/>
                <a:gd name="connsiteX6" fmla="*/ 346739 w 663988"/>
                <a:gd name="connsiteY6" fmla="*/ 208667 h 697107"/>
                <a:gd name="connsiteX7" fmla="*/ 245448 w 663988"/>
                <a:gd name="connsiteY7" fmla="*/ 20352 h 697107"/>
                <a:gd name="connsiteX8" fmla="*/ 193847 w 663988"/>
                <a:gd name="connsiteY8" fmla="*/ 4659 h 697107"/>
                <a:gd name="connsiteX9" fmla="*/ 178558 w 663988"/>
                <a:gd name="connsiteY9" fmla="*/ 57623 h 697107"/>
                <a:gd name="connsiteX10" fmla="*/ 266470 w 663988"/>
                <a:gd name="connsiteY10" fmla="*/ 222398 h 697107"/>
                <a:gd name="connsiteX11" fmla="*/ 136513 w 663988"/>
                <a:gd name="connsiteY11" fmla="*/ 79200 h 697107"/>
                <a:gd name="connsiteX12" fmla="*/ 83000 w 663988"/>
                <a:gd name="connsiteY12" fmla="*/ 77239 h 697107"/>
                <a:gd name="connsiteX13" fmla="*/ 81089 w 663988"/>
                <a:gd name="connsiteY13" fmla="*/ 132164 h 697107"/>
                <a:gd name="connsiteX14" fmla="*/ 220603 w 663988"/>
                <a:gd name="connsiteY14" fmla="*/ 287131 h 697107"/>
                <a:gd name="connsiteX15" fmla="*/ 60067 w 663988"/>
                <a:gd name="connsiteY15" fmla="*/ 175319 h 697107"/>
                <a:gd name="connsiteX16" fmla="*/ 6555 w 663988"/>
                <a:gd name="connsiteY16" fmla="*/ 185127 h 697107"/>
                <a:gd name="connsiteX17" fmla="*/ 16110 w 663988"/>
                <a:gd name="connsiteY17" fmla="*/ 240052 h 697107"/>
                <a:gd name="connsiteX18" fmla="*/ 209136 w 663988"/>
                <a:gd name="connsiteY18" fmla="*/ 375404 h 697107"/>
                <a:gd name="connsiteX19" fmla="*/ 251181 w 663988"/>
                <a:gd name="connsiteY19" fmla="*/ 442098 h 697107"/>
                <a:gd name="connsiteX20" fmla="*/ 249270 w 663988"/>
                <a:gd name="connsiteY20" fmla="*/ 442098 h 697107"/>
                <a:gd name="connsiteX21" fmla="*/ 79178 w 663988"/>
                <a:gd name="connsiteY21" fmla="*/ 455830 h 697107"/>
                <a:gd name="connsiteX22" fmla="*/ 63889 w 663988"/>
                <a:gd name="connsiteY22" fmla="*/ 504870 h 697107"/>
                <a:gd name="connsiteX23" fmla="*/ 111668 w 663988"/>
                <a:gd name="connsiteY23" fmla="*/ 520563 h 697107"/>
                <a:gd name="connsiteX24" fmla="*/ 218692 w 663988"/>
                <a:gd name="connsiteY24" fmla="*/ 530371 h 697107"/>
                <a:gd name="connsiteX25" fmla="*/ 404073 w 663988"/>
                <a:gd name="connsiteY25" fmla="*/ 544102 h 697107"/>
                <a:gd name="connsiteX26" fmla="*/ 541675 w 663988"/>
                <a:gd name="connsiteY26" fmla="*/ 697108 h 697107"/>
                <a:gd name="connsiteX27" fmla="*/ 663989 w 663988"/>
                <a:gd name="connsiteY27" fmla="*/ 579411 h 697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663988" h="697107">
                  <a:moveTo>
                    <a:pt x="663989" y="579411"/>
                  </a:moveTo>
                  <a:lnTo>
                    <a:pt x="518742" y="416597"/>
                  </a:lnTo>
                  <a:cubicBezTo>
                    <a:pt x="543587" y="347941"/>
                    <a:pt x="457585" y="240052"/>
                    <a:pt x="423184" y="200820"/>
                  </a:cubicBezTo>
                  <a:lnTo>
                    <a:pt x="384962" y="36045"/>
                  </a:lnTo>
                  <a:cubicBezTo>
                    <a:pt x="379228" y="14467"/>
                    <a:pt x="360117" y="2698"/>
                    <a:pt x="339094" y="6621"/>
                  </a:cubicBezTo>
                  <a:cubicBezTo>
                    <a:pt x="318071" y="12506"/>
                    <a:pt x="306604" y="32122"/>
                    <a:pt x="310427" y="53699"/>
                  </a:cubicBezTo>
                  <a:lnTo>
                    <a:pt x="346739" y="208667"/>
                  </a:lnTo>
                  <a:lnTo>
                    <a:pt x="245448" y="20352"/>
                  </a:lnTo>
                  <a:cubicBezTo>
                    <a:pt x="235892" y="736"/>
                    <a:pt x="212958" y="-5149"/>
                    <a:pt x="193847" y="4659"/>
                  </a:cubicBezTo>
                  <a:cubicBezTo>
                    <a:pt x="174736" y="14467"/>
                    <a:pt x="169002" y="38007"/>
                    <a:pt x="178558" y="57623"/>
                  </a:cubicBezTo>
                  <a:lnTo>
                    <a:pt x="266470" y="222398"/>
                  </a:lnTo>
                  <a:lnTo>
                    <a:pt x="136513" y="79200"/>
                  </a:lnTo>
                  <a:cubicBezTo>
                    <a:pt x="121223" y="63508"/>
                    <a:pt x="98290" y="61546"/>
                    <a:pt x="83000" y="77239"/>
                  </a:cubicBezTo>
                  <a:cubicBezTo>
                    <a:pt x="67711" y="92932"/>
                    <a:pt x="65800" y="116471"/>
                    <a:pt x="81089" y="132164"/>
                  </a:cubicBezTo>
                  <a:lnTo>
                    <a:pt x="220603" y="287131"/>
                  </a:lnTo>
                  <a:lnTo>
                    <a:pt x="60067" y="175319"/>
                  </a:lnTo>
                  <a:cubicBezTo>
                    <a:pt x="42866" y="163550"/>
                    <a:pt x="18021" y="167473"/>
                    <a:pt x="6555" y="185127"/>
                  </a:cubicBezTo>
                  <a:cubicBezTo>
                    <a:pt x="-4912" y="202782"/>
                    <a:pt x="-1090" y="228283"/>
                    <a:pt x="16110" y="240052"/>
                  </a:cubicBezTo>
                  <a:lnTo>
                    <a:pt x="209136" y="375404"/>
                  </a:lnTo>
                  <a:cubicBezTo>
                    <a:pt x="226336" y="396981"/>
                    <a:pt x="239714" y="420521"/>
                    <a:pt x="251181" y="442098"/>
                  </a:cubicBezTo>
                  <a:cubicBezTo>
                    <a:pt x="251181" y="442098"/>
                    <a:pt x="249270" y="442098"/>
                    <a:pt x="249270" y="442098"/>
                  </a:cubicBezTo>
                  <a:cubicBezTo>
                    <a:pt x="191936" y="428367"/>
                    <a:pt x="125046" y="430329"/>
                    <a:pt x="79178" y="455830"/>
                  </a:cubicBezTo>
                  <a:cubicBezTo>
                    <a:pt x="61978" y="465638"/>
                    <a:pt x="54333" y="487215"/>
                    <a:pt x="63889" y="504870"/>
                  </a:cubicBezTo>
                  <a:cubicBezTo>
                    <a:pt x="73445" y="522524"/>
                    <a:pt x="94467" y="530371"/>
                    <a:pt x="111668" y="520563"/>
                  </a:cubicBezTo>
                  <a:cubicBezTo>
                    <a:pt x="132690" y="508793"/>
                    <a:pt x="174736" y="518601"/>
                    <a:pt x="218692" y="530371"/>
                  </a:cubicBezTo>
                  <a:cubicBezTo>
                    <a:pt x="274115" y="544102"/>
                    <a:pt x="339094" y="559795"/>
                    <a:pt x="404073" y="544102"/>
                  </a:cubicBezTo>
                  <a:lnTo>
                    <a:pt x="541675" y="697108"/>
                  </a:lnTo>
                  <a:lnTo>
                    <a:pt x="663989" y="579411"/>
                  </a:lnTo>
                  <a:close/>
                </a:path>
              </a:pathLst>
            </a:custGeom>
            <a:solidFill>
              <a:schemeClr val="accent4"/>
            </a:solidFill>
            <a:ln w="19050" cap="flat">
              <a:noFill/>
              <a:prstDash val="solid"/>
              <a:miter/>
            </a:ln>
          </p:spPr>
          <p:txBody>
            <a:bodyPr rtlCol="0" anchor="ctr"/>
            <a:lstStyle/>
            <a:p>
              <a:endParaRPr lang="en-US"/>
            </a:p>
          </p:txBody>
        </p:sp>
        <p:sp>
          <p:nvSpPr>
            <p:cNvPr id="12" name="Freeform: Shape 84">
              <a:extLst>
                <a:ext uri="{FF2B5EF4-FFF2-40B4-BE49-F238E27FC236}">
                  <a16:creationId xmlns:a16="http://schemas.microsoft.com/office/drawing/2014/main" id="{EF97B80C-68D2-0B8C-5E8E-DC96E2DC6344}"/>
                </a:ext>
              </a:extLst>
            </p:cNvPr>
            <p:cNvSpPr/>
            <p:nvPr/>
          </p:nvSpPr>
          <p:spPr>
            <a:xfrm>
              <a:off x="5871741" y="2869156"/>
              <a:ext cx="648361" cy="721872"/>
            </a:xfrm>
            <a:custGeom>
              <a:avLst/>
              <a:gdLst>
                <a:gd name="connsiteX0" fmla="*/ 40617 w 648361"/>
                <a:gd name="connsiteY0" fmla="*/ 423708 h 721872"/>
                <a:gd name="connsiteX1" fmla="*/ 53995 w 648361"/>
                <a:gd name="connsiteY1" fmla="*/ 421746 h 721872"/>
                <a:gd name="connsiteX2" fmla="*/ 199243 w 648361"/>
                <a:gd name="connsiteY2" fmla="*/ 368783 h 721872"/>
                <a:gd name="connsiteX3" fmla="*/ 27239 w 648361"/>
                <a:gd name="connsiteY3" fmla="*/ 490403 h 721872"/>
                <a:gd name="connsiteX4" fmla="*/ 17684 w 648361"/>
                <a:gd name="connsiteY4" fmla="*/ 545328 h 721872"/>
                <a:gd name="connsiteX5" fmla="*/ 48262 w 648361"/>
                <a:gd name="connsiteY5" fmla="*/ 562982 h 721872"/>
                <a:gd name="connsiteX6" fmla="*/ 69285 w 648361"/>
                <a:gd name="connsiteY6" fmla="*/ 555136 h 721872"/>
                <a:gd name="connsiteX7" fmla="*/ 218354 w 648361"/>
                <a:gd name="connsiteY7" fmla="*/ 449209 h 721872"/>
                <a:gd name="connsiteX8" fmla="*/ 92218 w 648361"/>
                <a:gd name="connsiteY8" fmla="*/ 596330 h 721872"/>
                <a:gd name="connsiteX9" fmla="*/ 96041 w 648361"/>
                <a:gd name="connsiteY9" fmla="*/ 651255 h 721872"/>
                <a:gd name="connsiteX10" fmla="*/ 120886 w 648361"/>
                <a:gd name="connsiteY10" fmla="*/ 661063 h 721872"/>
                <a:gd name="connsiteX11" fmla="*/ 149553 w 648361"/>
                <a:gd name="connsiteY11" fmla="*/ 647331 h 721872"/>
                <a:gd name="connsiteX12" fmla="*/ 285244 w 648361"/>
                <a:gd name="connsiteY12" fmla="*/ 488441 h 721872"/>
                <a:gd name="connsiteX13" fmla="*/ 193509 w 648361"/>
                <a:gd name="connsiteY13" fmla="*/ 664986 h 721872"/>
                <a:gd name="connsiteX14" fmla="*/ 208798 w 648361"/>
                <a:gd name="connsiteY14" fmla="*/ 717949 h 721872"/>
                <a:gd name="connsiteX15" fmla="*/ 225999 w 648361"/>
                <a:gd name="connsiteY15" fmla="*/ 721873 h 721872"/>
                <a:gd name="connsiteX16" fmla="*/ 260399 w 648361"/>
                <a:gd name="connsiteY16" fmla="*/ 700295 h 721872"/>
                <a:gd name="connsiteX17" fmla="*/ 371246 w 648361"/>
                <a:gd name="connsiteY17" fmla="*/ 488441 h 721872"/>
                <a:gd name="connsiteX18" fmla="*/ 432402 w 648361"/>
                <a:gd name="connsiteY18" fmla="*/ 439401 h 721872"/>
                <a:gd name="connsiteX19" fmla="*/ 432402 w 648361"/>
                <a:gd name="connsiteY19" fmla="*/ 441362 h 721872"/>
                <a:gd name="connsiteX20" fmla="*/ 462981 w 648361"/>
                <a:gd name="connsiteY20" fmla="*/ 613984 h 721872"/>
                <a:gd name="connsiteX21" fmla="*/ 512670 w 648361"/>
                <a:gd name="connsiteY21" fmla="*/ 623792 h 721872"/>
                <a:gd name="connsiteX22" fmla="*/ 522226 w 648361"/>
                <a:gd name="connsiteY22" fmla="*/ 572790 h 721872"/>
                <a:gd name="connsiteX23" fmla="*/ 520315 w 648361"/>
                <a:gd name="connsiteY23" fmla="*/ 460978 h 721872"/>
                <a:gd name="connsiteX24" fmla="*/ 514582 w 648361"/>
                <a:gd name="connsiteY24" fmla="*/ 270702 h 721872"/>
                <a:gd name="connsiteX25" fmla="*/ 648362 w 648361"/>
                <a:gd name="connsiteY25" fmla="*/ 113773 h 721872"/>
                <a:gd name="connsiteX26" fmla="*/ 522226 w 648361"/>
                <a:gd name="connsiteY26" fmla="*/ 0 h 721872"/>
                <a:gd name="connsiteX27" fmla="*/ 380801 w 648361"/>
                <a:gd name="connsiteY27" fmla="*/ 166737 h 721872"/>
                <a:gd name="connsiteX28" fmla="*/ 182042 w 648361"/>
                <a:gd name="connsiteY28" fmla="*/ 286395 h 721872"/>
                <a:gd name="connsiteX29" fmla="*/ 25328 w 648361"/>
                <a:gd name="connsiteY29" fmla="*/ 343282 h 721872"/>
                <a:gd name="connsiteX30" fmla="*/ 2395 w 648361"/>
                <a:gd name="connsiteY30" fmla="*/ 394284 h 721872"/>
                <a:gd name="connsiteX31" fmla="*/ 40617 w 648361"/>
                <a:gd name="connsiteY31" fmla="*/ 423708 h 7218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648361" h="721872">
                  <a:moveTo>
                    <a:pt x="40617" y="423708"/>
                  </a:moveTo>
                  <a:cubicBezTo>
                    <a:pt x="44440" y="423708"/>
                    <a:pt x="48262" y="423708"/>
                    <a:pt x="53995" y="421746"/>
                  </a:cubicBezTo>
                  <a:lnTo>
                    <a:pt x="199243" y="368783"/>
                  </a:lnTo>
                  <a:lnTo>
                    <a:pt x="27239" y="490403"/>
                  </a:lnTo>
                  <a:cubicBezTo>
                    <a:pt x="10039" y="502172"/>
                    <a:pt x="6217" y="527673"/>
                    <a:pt x="17684" y="545328"/>
                  </a:cubicBezTo>
                  <a:cubicBezTo>
                    <a:pt x="25328" y="557097"/>
                    <a:pt x="36795" y="562982"/>
                    <a:pt x="48262" y="562982"/>
                  </a:cubicBezTo>
                  <a:cubicBezTo>
                    <a:pt x="55907" y="562982"/>
                    <a:pt x="63551" y="561021"/>
                    <a:pt x="69285" y="555136"/>
                  </a:cubicBezTo>
                  <a:lnTo>
                    <a:pt x="218354" y="449209"/>
                  </a:lnTo>
                  <a:lnTo>
                    <a:pt x="92218" y="596330"/>
                  </a:lnTo>
                  <a:cubicBezTo>
                    <a:pt x="78840" y="612022"/>
                    <a:pt x="80752" y="637523"/>
                    <a:pt x="96041" y="651255"/>
                  </a:cubicBezTo>
                  <a:cubicBezTo>
                    <a:pt x="103685" y="657140"/>
                    <a:pt x="111330" y="661063"/>
                    <a:pt x="120886" y="661063"/>
                  </a:cubicBezTo>
                  <a:cubicBezTo>
                    <a:pt x="132352" y="661063"/>
                    <a:pt x="141908" y="657140"/>
                    <a:pt x="149553" y="647331"/>
                  </a:cubicBezTo>
                  <a:lnTo>
                    <a:pt x="285244" y="488441"/>
                  </a:lnTo>
                  <a:lnTo>
                    <a:pt x="193509" y="664986"/>
                  </a:lnTo>
                  <a:cubicBezTo>
                    <a:pt x="183953" y="684602"/>
                    <a:pt x="189687" y="708141"/>
                    <a:pt x="208798" y="717949"/>
                  </a:cubicBezTo>
                  <a:cubicBezTo>
                    <a:pt x="214532" y="721873"/>
                    <a:pt x="220265" y="721873"/>
                    <a:pt x="225999" y="721873"/>
                  </a:cubicBezTo>
                  <a:cubicBezTo>
                    <a:pt x="239377" y="721873"/>
                    <a:pt x="252755" y="714026"/>
                    <a:pt x="260399" y="700295"/>
                  </a:cubicBezTo>
                  <a:lnTo>
                    <a:pt x="371246" y="488441"/>
                  </a:lnTo>
                  <a:cubicBezTo>
                    <a:pt x="390357" y="468825"/>
                    <a:pt x="411380" y="453132"/>
                    <a:pt x="432402" y="439401"/>
                  </a:cubicBezTo>
                  <a:cubicBezTo>
                    <a:pt x="432402" y="439401"/>
                    <a:pt x="432402" y="441362"/>
                    <a:pt x="432402" y="441362"/>
                  </a:cubicBezTo>
                  <a:cubicBezTo>
                    <a:pt x="424758" y="502172"/>
                    <a:pt x="434314" y="570829"/>
                    <a:pt x="462981" y="613984"/>
                  </a:cubicBezTo>
                  <a:cubicBezTo>
                    <a:pt x="474448" y="631639"/>
                    <a:pt x="495470" y="635562"/>
                    <a:pt x="512670" y="623792"/>
                  </a:cubicBezTo>
                  <a:cubicBezTo>
                    <a:pt x="529871" y="612022"/>
                    <a:pt x="533693" y="590445"/>
                    <a:pt x="522226" y="572790"/>
                  </a:cubicBezTo>
                  <a:cubicBezTo>
                    <a:pt x="508848" y="551213"/>
                    <a:pt x="514582" y="508057"/>
                    <a:pt x="520315" y="460978"/>
                  </a:cubicBezTo>
                  <a:cubicBezTo>
                    <a:pt x="527960" y="404092"/>
                    <a:pt x="535604" y="335435"/>
                    <a:pt x="514582" y="270702"/>
                  </a:cubicBezTo>
                  <a:lnTo>
                    <a:pt x="648362" y="113773"/>
                  </a:lnTo>
                  <a:lnTo>
                    <a:pt x="522226" y="0"/>
                  </a:lnTo>
                  <a:lnTo>
                    <a:pt x="380801" y="166737"/>
                  </a:lnTo>
                  <a:cubicBezTo>
                    <a:pt x="312000" y="149082"/>
                    <a:pt x="216443" y="249125"/>
                    <a:pt x="182042" y="286395"/>
                  </a:cubicBezTo>
                  <a:lnTo>
                    <a:pt x="25328" y="343282"/>
                  </a:lnTo>
                  <a:cubicBezTo>
                    <a:pt x="6217" y="351128"/>
                    <a:pt x="-5250" y="372706"/>
                    <a:pt x="2395" y="394284"/>
                  </a:cubicBezTo>
                  <a:cubicBezTo>
                    <a:pt x="10039" y="413900"/>
                    <a:pt x="25328" y="423708"/>
                    <a:pt x="40617" y="423708"/>
                  </a:cubicBezTo>
                  <a:close/>
                </a:path>
              </a:pathLst>
            </a:custGeom>
            <a:solidFill>
              <a:schemeClr val="accent4"/>
            </a:solidFill>
            <a:ln w="19050" cap="flat">
              <a:noFill/>
              <a:prstDash val="solid"/>
              <a:miter/>
            </a:ln>
          </p:spPr>
          <p:txBody>
            <a:bodyPr rtlCol="0" anchor="ctr"/>
            <a:lstStyle/>
            <a:p>
              <a:endParaRPr lang="en-US"/>
            </a:p>
          </p:txBody>
        </p:sp>
        <p:sp>
          <p:nvSpPr>
            <p:cNvPr id="13" name="Heart 12">
              <a:extLst>
                <a:ext uri="{FF2B5EF4-FFF2-40B4-BE49-F238E27FC236}">
                  <a16:creationId xmlns:a16="http://schemas.microsoft.com/office/drawing/2014/main" id="{37F28E25-28CC-C326-1DDB-4D215E3AF05E}"/>
                </a:ext>
              </a:extLst>
            </p:cNvPr>
            <p:cNvSpPr/>
            <p:nvPr/>
          </p:nvSpPr>
          <p:spPr>
            <a:xfrm>
              <a:off x="5185363" y="3116803"/>
              <a:ext cx="1349446" cy="1141292"/>
            </a:xfrm>
            <a:prstGeom prst="heart">
              <a:avLst/>
            </a:prstGeom>
            <a:solidFill>
              <a:schemeClr val="accent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Cross 13">
              <a:extLst>
                <a:ext uri="{FF2B5EF4-FFF2-40B4-BE49-F238E27FC236}">
                  <a16:creationId xmlns:a16="http://schemas.microsoft.com/office/drawing/2014/main" id="{13E091E6-158D-11D4-3906-1FA0189AFEBD}"/>
                </a:ext>
              </a:extLst>
            </p:cNvPr>
            <p:cNvSpPr/>
            <p:nvPr/>
          </p:nvSpPr>
          <p:spPr>
            <a:xfrm>
              <a:off x="5596952" y="3471347"/>
              <a:ext cx="530164" cy="530164"/>
            </a:xfrm>
            <a:prstGeom prst="plus">
              <a:avLst>
                <a:gd name="adj" fmla="val 3913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EFA9556D-D6B6-8E24-5D68-3C6A336BBFF7}"/>
                </a:ext>
              </a:extLst>
            </p:cNvPr>
            <p:cNvSpPr/>
            <p:nvPr/>
          </p:nvSpPr>
          <p:spPr>
            <a:xfrm>
              <a:off x="4893718" y="2720194"/>
              <a:ext cx="1903322" cy="1883146"/>
            </a:xfrm>
            <a:prstGeom prst="ellipse">
              <a:avLst/>
            </a:prstGeom>
            <a:no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656034657"/>
      </p:ext>
    </p:extLst>
  </p:cSld>
  <p:clrMapOvr>
    <a:masterClrMapping/>
  </p:clrMapOvr>
</p:sld>
</file>

<file path=ppt/theme/theme1.xml><?xml version="1.0" encoding="utf-8"?>
<a:theme xmlns:a="http://schemas.openxmlformats.org/drawingml/2006/main" name="OakGraphix_MedEd ON THE GO_Psychiatry Template_Theme1">
  <a:themeElements>
    <a:clrScheme name="NeuroPsych23">
      <a:dk1>
        <a:srgbClr val="3F3F3F"/>
      </a:dk1>
      <a:lt1>
        <a:srgbClr val="FFFFFF"/>
      </a:lt1>
      <a:dk2>
        <a:srgbClr val="5E5E5E"/>
      </a:dk2>
      <a:lt2>
        <a:srgbClr val="FFFFFF"/>
      </a:lt2>
      <a:accent1>
        <a:srgbClr val="2B407E"/>
      </a:accent1>
      <a:accent2>
        <a:srgbClr val="A84657"/>
      </a:accent2>
      <a:accent3>
        <a:srgbClr val="98E9ED"/>
      </a:accent3>
      <a:accent4>
        <a:srgbClr val="8589A7"/>
      </a:accent4>
      <a:accent5>
        <a:srgbClr val="642C50"/>
      </a:accent5>
      <a:accent6>
        <a:srgbClr val="1D224C"/>
      </a:accent6>
      <a:hlink>
        <a:srgbClr val="3500FF"/>
      </a:hlink>
      <a:folHlink>
        <a:srgbClr val="9C266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akGraphix_MedEd ON THE GO_Psychiatry Template_Theme1" id="{722CD718-30A3-4CB4-B6AF-7A90BF6AEDF4}" vid="{AC3C259C-3D90-4EFF-A8EC-F2C7B0198BF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OakGraphix_MedEd ON THE GO_Psychiatry Template_Theme1</Template>
  <TotalTime>182</TotalTime>
  <Words>947</Words>
  <Application>Microsoft Office PowerPoint</Application>
  <PresentationFormat>Widescreen</PresentationFormat>
  <Paragraphs>59</Paragraphs>
  <Slides>9</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OakGraphix_MedEd ON THE GO_Psychiatry Template_Theme1</vt:lpstr>
      <vt:lpstr>Parkinson’s Disease Psychosis:  A Case of Delusions, Diagnosis and Therapeutic Management</vt:lpstr>
      <vt:lpstr>Disclaimer</vt:lpstr>
      <vt:lpstr>History</vt:lpstr>
      <vt:lpstr>History</vt:lpstr>
      <vt:lpstr>History</vt:lpstr>
      <vt:lpstr>Parkinson’s Disease Psychosis Has a Distinct Clinical Profile: 2007 Provisional NINDS/NIMH Diagnostic Criteria1</vt:lpstr>
      <vt:lpstr>PDP Symptoms</vt:lpstr>
      <vt:lpstr>PDP Symptoms</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MedEd On The Go</dc:creator>
  <cp:keywords/>
  <dc:description/>
  <cp:lastModifiedBy>Lindsay Beninati</cp:lastModifiedBy>
  <cp:revision>13</cp:revision>
  <dcterms:created xsi:type="dcterms:W3CDTF">2023-03-02T17:24:15Z</dcterms:created>
  <dcterms:modified xsi:type="dcterms:W3CDTF">2023-05-02T13:16:43Z</dcterms:modified>
  <cp:category/>
</cp:coreProperties>
</file>