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8" r:id="rId4"/>
  </p:sldMasterIdLst>
  <p:notesMasterIdLst>
    <p:notesMasterId r:id="rId17"/>
  </p:notesMasterIdLst>
  <p:sldIdLst>
    <p:sldId id="306" r:id="rId5"/>
    <p:sldId id="256" r:id="rId6"/>
    <p:sldId id="303" r:id="rId7"/>
    <p:sldId id="304" r:id="rId8"/>
    <p:sldId id="313" r:id="rId9"/>
    <p:sldId id="314" r:id="rId10"/>
    <p:sldId id="315" r:id="rId11"/>
    <p:sldId id="316" r:id="rId12"/>
    <p:sldId id="317" r:id="rId13"/>
    <p:sldId id="320" r:id="rId14"/>
    <p:sldId id="318"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94286" autoAdjust="0"/>
  </p:normalViewPr>
  <p:slideViewPr>
    <p:cSldViewPr snapToGrid="0">
      <p:cViewPr varScale="1">
        <p:scale>
          <a:sx n="62" d="100"/>
          <a:sy n="62" d="100"/>
        </p:scale>
        <p:origin x="724" y="5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custT="1"/>
      <dgm:spPr>
        <a:solidFill>
          <a:schemeClr val="accent2"/>
        </a:solidFill>
        <a:ln>
          <a:solidFill>
            <a:schemeClr val="accent2"/>
          </a:solidFill>
        </a:ln>
      </dgm:spPr>
      <dgm:t>
        <a:bodyPr/>
        <a:lstStyle/>
        <a:p>
          <a:pPr>
            <a:lnSpc>
              <a:spcPct val="100000"/>
            </a:lnSpc>
          </a:pPr>
          <a:r>
            <a:rPr lang="en-US" sz="1600" b="1" dirty="0"/>
            <a:t>PD Diagnosis</a:t>
          </a:r>
        </a:p>
      </dgm:t>
    </dgm:pt>
    <dgm:pt modelId="{7A0BD8EC-BB4A-4912-A54E-6F39B681264E}" type="parTrans" cxnId="{AE101ABC-7EA3-4444-A576-8AB15A371C84}">
      <dgm:prSet/>
      <dgm:spPr/>
      <dgm:t>
        <a:bodyPr/>
        <a:lstStyle/>
        <a:p>
          <a:pPr>
            <a:lnSpc>
              <a:spcPct val="100000"/>
            </a:lnSpc>
          </a:pPr>
          <a:endParaRPr lang="en-US" sz="2400"/>
        </a:p>
      </dgm:t>
    </dgm:pt>
    <dgm:pt modelId="{7A8D4B4D-06E9-4958-810D-A6226B6AC588}" type="sibTrans" cxnId="{AE101ABC-7EA3-4444-A576-8AB15A371C84}">
      <dgm:prSet/>
      <dgm:spPr/>
      <dgm:t>
        <a:bodyPr/>
        <a:lstStyle/>
        <a:p>
          <a:pPr>
            <a:lnSpc>
              <a:spcPct val="100000"/>
            </a:lnSpc>
          </a:pPr>
          <a:endParaRPr lang="en-US" sz="2400"/>
        </a:p>
      </dgm:t>
    </dgm:pt>
    <dgm:pt modelId="{D07AD3FD-84FF-467E-9693-752776549C61}">
      <dgm:prSet phldrT="[Text]" custT="1"/>
      <dgm:spPr>
        <a:solidFill>
          <a:schemeClr val="accent1"/>
        </a:solidFill>
        <a:ln>
          <a:solidFill>
            <a:schemeClr val="accent1"/>
          </a:solidFill>
        </a:ln>
      </dgm:spPr>
      <dgm:t>
        <a:bodyPr/>
        <a:lstStyle/>
        <a:p>
          <a:pPr>
            <a:lnSpc>
              <a:spcPct val="100000"/>
            </a:lnSpc>
          </a:pPr>
          <a:r>
            <a:rPr lang="en-US" sz="1600" b="1" dirty="0"/>
            <a:t>Illusions</a:t>
          </a:r>
        </a:p>
      </dgm:t>
    </dgm:pt>
    <dgm:pt modelId="{7B691773-F524-4FAD-A272-BDF0B0C4370A}" type="parTrans" cxnId="{55492768-9A5E-4F74-AC7C-959C5C24EFD3}">
      <dgm:prSet/>
      <dgm:spPr/>
      <dgm:t>
        <a:bodyPr/>
        <a:lstStyle/>
        <a:p>
          <a:pPr>
            <a:lnSpc>
              <a:spcPct val="100000"/>
            </a:lnSpc>
          </a:pPr>
          <a:endParaRPr lang="en-US" sz="2400"/>
        </a:p>
      </dgm:t>
    </dgm:pt>
    <dgm:pt modelId="{A8C9B7A9-BC2A-4753-B7F0-F2E361D95520}" type="sibTrans" cxnId="{55492768-9A5E-4F74-AC7C-959C5C24EFD3}">
      <dgm:prSet/>
      <dgm:spPr/>
      <dgm:t>
        <a:bodyPr/>
        <a:lstStyle/>
        <a:p>
          <a:pPr>
            <a:lnSpc>
              <a:spcPct val="100000"/>
            </a:lnSpc>
          </a:pPr>
          <a:endParaRPr lang="en-US" sz="2400"/>
        </a:p>
      </dgm:t>
    </dgm:pt>
    <dgm:pt modelId="{D71FC021-6A65-44D1-95B9-0E6C89079866}">
      <dgm:prSet phldrT="[Text]" custT="1"/>
      <dgm:spPr>
        <a:solidFill>
          <a:schemeClr val="accent5"/>
        </a:solidFill>
        <a:ln>
          <a:solidFill>
            <a:schemeClr val="accent5"/>
          </a:solidFill>
        </a:ln>
      </dgm:spPr>
      <dgm:t>
        <a:bodyPr lIns="45720" rIns="0"/>
        <a:lstStyle/>
        <a:p>
          <a:pPr>
            <a:lnSpc>
              <a:spcPct val="100000"/>
            </a:lnSpc>
          </a:pPr>
          <a:r>
            <a:rPr lang="en-US" sz="1600" b="1" dirty="0"/>
            <a:t>Hallucinations, </a:t>
          </a:r>
          <a:r>
            <a:rPr lang="en-US" sz="1600" b="1" dirty="0" err="1"/>
            <a:t>etc</a:t>
          </a:r>
          <a:endParaRPr lang="en-US" sz="1600" b="1" dirty="0"/>
        </a:p>
      </dgm:t>
    </dgm:pt>
    <dgm:pt modelId="{862AAE39-3AAD-40E3-BA20-90187BD73242}" type="parTrans" cxnId="{53239C96-427C-420B-95DC-546F3B30ED65}">
      <dgm:prSet/>
      <dgm:spPr/>
      <dgm:t>
        <a:bodyPr/>
        <a:lstStyle/>
        <a:p>
          <a:pPr>
            <a:lnSpc>
              <a:spcPct val="100000"/>
            </a:lnSpc>
          </a:pPr>
          <a:endParaRPr lang="en-US" sz="2400"/>
        </a:p>
      </dgm:t>
    </dgm:pt>
    <dgm:pt modelId="{9B090D9D-470E-46E2-AABB-0368A52481AA}" type="sibTrans" cxnId="{53239C96-427C-420B-95DC-546F3B30ED65}">
      <dgm:prSet/>
      <dgm:spPr/>
      <dgm:t>
        <a:bodyPr/>
        <a:lstStyle/>
        <a:p>
          <a:pPr>
            <a:lnSpc>
              <a:spcPct val="100000"/>
            </a:lnSpc>
          </a:pPr>
          <a:endParaRPr lang="en-US" sz="2400"/>
        </a:p>
      </dgm:t>
    </dgm:pt>
    <dgm:pt modelId="{5EDA317F-AB2E-47DE-BA46-16FA60C3C561}">
      <dgm:prSet phldrT="[Text]" custT="1"/>
      <dgm:spPr>
        <a:solidFill>
          <a:schemeClr val="accent3"/>
        </a:solidFill>
        <a:ln>
          <a:solidFill>
            <a:schemeClr val="accent3"/>
          </a:solidFill>
        </a:ln>
      </dgm:spPr>
      <dgm:t>
        <a:bodyPr/>
        <a:lstStyle/>
        <a:p>
          <a:pPr>
            <a:lnSpc>
              <a:spcPct val="100000"/>
            </a:lnSpc>
          </a:pPr>
          <a:r>
            <a:rPr lang="en-US" sz="1600" b="1" dirty="0">
              <a:solidFill>
                <a:schemeClr val="tx1">
                  <a:lumMod val="50000"/>
                </a:schemeClr>
              </a:solidFill>
            </a:rPr>
            <a:t>PDP Treatment</a:t>
          </a:r>
        </a:p>
      </dgm:t>
    </dgm:pt>
    <dgm:pt modelId="{775EBB35-E8CF-4A14-B0A8-45A53D65E711}" type="parTrans" cxnId="{7B8F902E-4BA3-41AA-9991-54805A6B93DE}">
      <dgm:prSet/>
      <dgm:spPr/>
      <dgm:t>
        <a:bodyPr/>
        <a:lstStyle/>
        <a:p>
          <a:pPr>
            <a:lnSpc>
              <a:spcPct val="100000"/>
            </a:lnSpc>
          </a:pPr>
          <a:endParaRPr lang="en-US" sz="2400"/>
        </a:p>
      </dgm:t>
    </dgm:pt>
    <dgm:pt modelId="{A75B061E-69EA-487C-8330-1430DA0F139D}" type="sibTrans" cxnId="{7B8F902E-4BA3-41AA-9991-54805A6B93DE}">
      <dgm:prSet/>
      <dgm:spPr/>
      <dgm:t>
        <a:bodyPr/>
        <a:lstStyle/>
        <a:p>
          <a:pPr>
            <a:lnSpc>
              <a:spcPct val="100000"/>
            </a:lnSpc>
          </a:pPr>
          <a:endParaRPr lang="en-US" sz="2400"/>
        </a:p>
      </dgm:t>
    </dgm:pt>
    <dgm:pt modelId="{7B2FF309-5120-45E2-ACC8-F8FAA9DBDA55}">
      <dgm:prSet phldrT="[Text]" custT="1"/>
      <dgm:spPr>
        <a:solidFill>
          <a:schemeClr val="accent4"/>
        </a:solidFill>
        <a:ln>
          <a:solidFill>
            <a:schemeClr val="accent4"/>
          </a:solidFill>
        </a:ln>
      </dgm:spPr>
      <dgm:t>
        <a:bodyPr/>
        <a:lstStyle/>
        <a:p>
          <a:pPr>
            <a:lnSpc>
              <a:spcPct val="100000"/>
            </a:lnSpc>
          </a:pPr>
          <a:r>
            <a:rPr lang="en-US" sz="1600" b="1" dirty="0"/>
            <a:t>Reemergence </a:t>
          </a:r>
          <a:br>
            <a:rPr lang="en-US" sz="1600" b="1" dirty="0"/>
          </a:br>
          <a:r>
            <a:rPr lang="en-US" sz="1600" b="1" dirty="0"/>
            <a:t>of PDP</a:t>
          </a:r>
        </a:p>
      </dgm:t>
    </dgm:pt>
    <dgm:pt modelId="{2CF5AF8A-5687-489A-9838-EDDBB760D421}" type="parTrans" cxnId="{D35DB9DA-961B-46CD-BB14-44CD766D8CB7}">
      <dgm:prSet/>
      <dgm:spPr/>
      <dgm:t>
        <a:bodyPr/>
        <a:lstStyle/>
        <a:p>
          <a:pPr>
            <a:lnSpc>
              <a:spcPct val="100000"/>
            </a:lnSpc>
          </a:pPr>
          <a:endParaRPr lang="en-US" sz="2400"/>
        </a:p>
      </dgm:t>
    </dgm:pt>
    <dgm:pt modelId="{D5CAA101-B828-45D7-965B-F77CD6FBA109}" type="sibTrans" cxnId="{D35DB9DA-961B-46CD-BB14-44CD766D8CB7}">
      <dgm:prSet/>
      <dgm:spPr/>
      <dgm:t>
        <a:bodyPr/>
        <a:lstStyle/>
        <a:p>
          <a:pPr>
            <a:lnSpc>
              <a:spcPct val="100000"/>
            </a:lnSpc>
          </a:pPr>
          <a:endParaRPr lang="en-US" sz="2400"/>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2"/>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1"/>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5"/>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a:ln>
          <a:solidFill>
            <a:schemeClr val="accent3"/>
          </a:solidFill>
        </a:ln>
      </dgm:spPr>
    </dgm:pt>
    <dgm:pt modelId="{69ED255C-64AC-4764-BC2C-7679ECCC9FE9}" type="pres">
      <dgm:prSet presAssocID="{5EDA317F-AB2E-47DE-BA46-16FA60C3C561}" presName="parTx" presStyleLbl="alignNode1" presStyleIdx="3" presStyleCnt="5">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38A6C30B-D5BF-4A1A-A273-D265DC00F2EC}" type="pres">
      <dgm:prSet presAssocID="{A75B061E-69EA-487C-8330-1430DA0F139D}" presName="space" presStyleCnt="0"/>
      <dgm:spPr/>
    </dgm:pt>
    <dgm:pt modelId="{761684DA-3DB5-4618-9A30-6E2731CDFCA3}" type="pres">
      <dgm:prSet presAssocID="{7B2FF309-5120-45E2-ACC8-F8FAA9DBDA55}" presName="composite" presStyleCnt="0"/>
      <dgm:spPr/>
    </dgm:pt>
    <dgm:pt modelId="{E2C584B7-5B6E-4F6E-A7B8-E679FEF7BC4D}" type="pres">
      <dgm:prSet presAssocID="{7B2FF309-5120-45E2-ACC8-F8FAA9DBDA55}" presName="L" presStyleLbl="solidFgAcc1" presStyleIdx="4" presStyleCnt="5">
        <dgm:presLayoutVars>
          <dgm:chMax val="0"/>
          <dgm:chPref val="0"/>
        </dgm:presLayoutVars>
      </dgm:prSet>
      <dgm:spPr>
        <a:ln>
          <a:solidFill>
            <a:schemeClr val="accent4"/>
          </a:solidFill>
        </a:ln>
      </dgm:spPr>
    </dgm:pt>
    <dgm:pt modelId="{B89F8758-DA9D-4018-859A-710084D7ABF3}" type="pres">
      <dgm:prSet presAssocID="{7B2FF309-5120-45E2-ACC8-F8FAA9DBDA55}" presName="parTx" presStyleLbl="alignNode1" presStyleIdx="4" presStyleCnt="5">
        <dgm:presLayoutVars>
          <dgm:chMax val="0"/>
          <dgm:chPref val="0"/>
          <dgm:bulletEnabled val="1"/>
        </dgm:presLayoutVars>
      </dgm:prSet>
      <dgm:spPr/>
    </dgm:pt>
    <dgm:pt modelId="{B73D2BBA-574C-491E-A31C-8B6EA5CC871A}" type="pres">
      <dgm:prSet presAssocID="{7B2FF309-5120-45E2-ACC8-F8FAA9DBDA55}" presName="desTx" presStyleLbl="revTx" presStyleIdx="4" presStyleCnt="5">
        <dgm:presLayoutVars>
          <dgm:chMax val="0"/>
          <dgm:chPref val="0"/>
          <dgm:bulletEnabled val="1"/>
        </dgm:presLayoutVars>
      </dgm:prSet>
      <dgm:spPr/>
    </dgm:pt>
    <dgm:pt modelId="{DC9D8E0A-674F-4E74-BF10-5C0EF64E638E}" type="pres">
      <dgm:prSet presAssocID="{7B2FF309-5120-45E2-ACC8-F8FAA9DBDA55}"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6CDEA839-6538-453E-9113-58ECC65280CB}" type="presOf" srcId="{AACEAFD5-63CF-4AFC-B46F-BE086C5D447C}" destId="{CA3A6A4E-2D39-41D2-A6B1-B590D0C452D2}"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00A52954-B4C4-4ECD-B0D0-AE5EF5CDC4E1}" type="presOf" srcId="{7B2FF309-5120-45E2-ACC8-F8FAA9DBDA55}" destId="{B89F8758-DA9D-4018-859A-710084D7ABF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D35DB9DA-961B-46CD-BB14-44CD766D8CB7}" srcId="{55C0B14E-AEA6-48D3-A387-ED4A3A3BF840}" destId="{7B2FF309-5120-45E2-ACC8-F8FAA9DBDA55}" srcOrd="4" destOrd="0" parTransId="{2CF5AF8A-5687-489A-9838-EDDBB760D421}" sibTransId="{D5CAA101-B828-45D7-965B-F77CD6FBA109}"/>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505D5263-214F-48F5-9678-AA87C7C04F54}" type="presParOf" srcId="{594BF422-752C-42F3-A230-3D0E6AE9A886}" destId="{0B65942F-B336-42B6-A72B-DA6B6B07B79B}" srcOrd="5" destOrd="0" presId="urn:microsoft.com/office/officeart/2016/7/layout/AccentHomeChevronProcess"/>
    <dgm:cxn modelId="{F0861DFD-F2E8-400C-9B5C-4AA4849B2BE4}" type="presParOf" srcId="{594BF422-752C-42F3-A230-3D0E6AE9A886}" destId="{1D5539F6-8B97-4801-8139-D49EE44FFF3E}" srcOrd="6" destOrd="0" presId="urn:microsoft.com/office/officeart/2016/7/layout/AccentHomeChevronProcess"/>
    <dgm:cxn modelId="{D22CB840-CF4F-404F-97C0-0629311A5E51}" type="presParOf" srcId="{1D5539F6-8B97-4801-8139-D49EE44FFF3E}" destId="{2377F551-4CF6-4656-B644-60A7FC1B0F64}" srcOrd="0" destOrd="0" presId="urn:microsoft.com/office/officeart/2016/7/layout/AccentHomeChevronProcess"/>
    <dgm:cxn modelId="{6FFE5C0B-250C-4EEB-9BDD-E47B6B414225}" type="presParOf" srcId="{1D5539F6-8B97-4801-8139-D49EE44FFF3E}" destId="{69ED255C-64AC-4764-BC2C-7679ECCC9FE9}" srcOrd="1" destOrd="0" presId="urn:microsoft.com/office/officeart/2016/7/layout/AccentHomeChevronProcess"/>
    <dgm:cxn modelId="{EB2B0AEE-0679-4C51-B5D9-13C0989C2DC6}" type="presParOf" srcId="{1D5539F6-8B97-4801-8139-D49EE44FFF3E}" destId="{1F1B09A6-DA7E-41D1-B8A6-E3B6E775E5C1}" srcOrd="2" destOrd="0" presId="urn:microsoft.com/office/officeart/2016/7/layout/AccentHomeChevronProcess"/>
    <dgm:cxn modelId="{21A6189F-60BA-4472-B858-99323388D0B0}" type="presParOf" srcId="{1D5539F6-8B97-4801-8139-D49EE44FFF3E}" destId="{89DACDC6-8676-47A4-A430-164754F46172}" srcOrd="3" destOrd="0" presId="urn:microsoft.com/office/officeart/2016/7/layout/AccentHomeChevronProcess"/>
    <dgm:cxn modelId="{7D7FFE7B-0A37-4D36-9728-C99051BA3C40}" type="presParOf" srcId="{594BF422-752C-42F3-A230-3D0E6AE9A886}" destId="{38A6C30B-D5BF-4A1A-A273-D265DC00F2EC}" srcOrd="7" destOrd="0" presId="urn:microsoft.com/office/officeart/2016/7/layout/AccentHomeChevronProcess"/>
    <dgm:cxn modelId="{626D4800-17BB-462C-BE7D-935B963B6EC7}" type="presParOf" srcId="{594BF422-752C-42F3-A230-3D0E6AE9A886}" destId="{761684DA-3DB5-4618-9A30-6E2731CDFCA3}" srcOrd="8" destOrd="0" presId="urn:microsoft.com/office/officeart/2016/7/layout/AccentHomeChevronProcess"/>
    <dgm:cxn modelId="{2B2ED8B7-5577-4410-8D8A-61A1D71B9F15}" type="presParOf" srcId="{761684DA-3DB5-4618-9A30-6E2731CDFCA3}" destId="{E2C584B7-5B6E-4F6E-A7B8-E679FEF7BC4D}" srcOrd="0" destOrd="0" presId="urn:microsoft.com/office/officeart/2016/7/layout/AccentHomeChevronProcess"/>
    <dgm:cxn modelId="{CFB7BBCC-4189-422A-9163-265E17C16D21}" type="presParOf" srcId="{761684DA-3DB5-4618-9A30-6E2731CDFCA3}" destId="{B89F8758-DA9D-4018-859A-710084D7ABF3}" srcOrd="1" destOrd="0" presId="urn:microsoft.com/office/officeart/2016/7/layout/AccentHomeChevronProcess"/>
    <dgm:cxn modelId="{72C8C8DD-71B0-4E2B-BE4F-7AF4AF3DD218}" type="presParOf" srcId="{761684DA-3DB5-4618-9A30-6E2731CDFCA3}" destId="{B73D2BBA-574C-491E-A31C-8B6EA5CC871A}" srcOrd="2" destOrd="0" presId="urn:microsoft.com/office/officeart/2016/7/layout/AccentHomeChevronProcess"/>
    <dgm:cxn modelId="{34912DD7-C0FC-4C18-ABAB-DA8DF69C4254}" type="presParOf" srcId="{761684DA-3DB5-4618-9A30-6E2731CDFCA3}" destId="{DC9D8E0A-674F-4E74-BF10-5C0EF64E638E}"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D6563-C5D7-0A49-A04D-1F261C5F9C6B}"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5AEA8A8D-8322-EA4E-90E3-103BE9C19550}">
      <dgm:prSet phldrT="[Text]" custT="1"/>
      <dgm:spPr/>
      <dgm:t>
        <a:bodyPr/>
        <a:lstStyle/>
        <a:p>
          <a:r>
            <a:rPr lang="en-US" sz="3600"/>
            <a:t>Falls</a:t>
          </a:r>
        </a:p>
      </dgm:t>
    </dgm:pt>
    <dgm:pt modelId="{BE9A9702-333F-9849-9438-865D14ACC3A4}" type="parTrans" cxnId="{390D3F4B-1E46-074A-8DA3-5B2BB078C2A4}">
      <dgm:prSet/>
      <dgm:spPr/>
      <dgm:t>
        <a:bodyPr/>
        <a:lstStyle/>
        <a:p>
          <a:endParaRPr lang="en-US" sz="1100"/>
        </a:p>
      </dgm:t>
    </dgm:pt>
    <dgm:pt modelId="{FEF524E3-6A35-BA46-9456-5E2FB47D756D}" type="sibTrans" cxnId="{390D3F4B-1E46-074A-8DA3-5B2BB078C2A4}">
      <dgm:prSet/>
      <dgm:spPr/>
      <dgm:t>
        <a:bodyPr/>
        <a:lstStyle/>
        <a:p>
          <a:endParaRPr lang="en-US" sz="1100"/>
        </a:p>
      </dgm:t>
    </dgm:pt>
    <dgm:pt modelId="{D24ED5C7-E62F-514A-96EF-9B048D93D926}">
      <dgm:prSet custT="1"/>
      <dgm:spPr>
        <a:solidFill>
          <a:schemeClr val="accent1"/>
        </a:solidFill>
      </dgm:spPr>
      <dgm:t>
        <a:bodyPr/>
        <a:lstStyle/>
        <a:p>
          <a:r>
            <a:rPr lang="en-US" sz="3600"/>
            <a:t>Urinary tract infections</a:t>
          </a:r>
          <a:endParaRPr lang="en-US" sz="3600" dirty="0"/>
        </a:p>
      </dgm:t>
    </dgm:pt>
    <dgm:pt modelId="{A5583C0D-E7B5-334B-B85F-18C45903021A}" type="parTrans" cxnId="{9B444EC4-76C4-344E-9AE0-DBC04D4F482F}">
      <dgm:prSet/>
      <dgm:spPr/>
      <dgm:t>
        <a:bodyPr/>
        <a:lstStyle/>
        <a:p>
          <a:endParaRPr lang="en-US" sz="1100"/>
        </a:p>
      </dgm:t>
    </dgm:pt>
    <dgm:pt modelId="{ADFC0756-2F2A-AA41-AC5B-85BBB5115D7C}" type="sibTrans" cxnId="{9B444EC4-76C4-344E-9AE0-DBC04D4F482F}">
      <dgm:prSet/>
      <dgm:spPr/>
      <dgm:t>
        <a:bodyPr/>
        <a:lstStyle/>
        <a:p>
          <a:endParaRPr lang="en-US" sz="1100"/>
        </a:p>
      </dgm:t>
    </dgm:pt>
    <dgm:pt modelId="{45F4D1D4-91C7-D748-913B-3EA77B1F3866}">
      <dgm:prSet custT="1"/>
      <dgm:spPr/>
      <dgm:t>
        <a:bodyPr/>
        <a:lstStyle/>
        <a:p>
          <a:r>
            <a:rPr lang="en-US" sz="3600"/>
            <a:t>Worsening of psychosis</a:t>
          </a:r>
          <a:endParaRPr lang="en-US" sz="3600" dirty="0"/>
        </a:p>
      </dgm:t>
    </dgm:pt>
    <dgm:pt modelId="{8A6A3C59-C7E4-B74F-848E-BCE67D6EC1AC}" type="parTrans" cxnId="{4FCC4C66-19F4-B44F-A246-CF8C546A30DB}">
      <dgm:prSet/>
      <dgm:spPr/>
      <dgm:t>
        <a:bodyPr/>
        <a:lstStyle/>
        <a:p>
          <a:endParaRPr lang="en-US" sz="1100"/>
        </a:p>
      </dgm:t>
    </dgm:pt>
    <dgm:pt modelId="{200BCC38-B646-6744-B590-5D25D774517F}" type="sibTrans" cxnId="{4FCC4C66-19F4-B44F-A246-CF8C546A30DB}">
      <dgm:prSet/>
      <dgm:spPr/>
      <dgm:t>
        <a:bodyPr/>
        <a:lstStyle/>
        <a:p>
          <a:endParaRPr lang="en-US" sz="1100"/>
        </a:p>
      </dgm:t>
    </dgm:pt>
    <dgm:pt modelId="{3E81B9D8-9D40-B946-99AF-9C2851530017}">
      <dgm:prSet custT="1"/>
      <dgm:spPr/>
      <dgm:t>
        <a:bodyPr/>
        <a:lstStyle/>
        <a:p>
          <a:r>
            <a:rPr lang="en-US" sz="3600" dirty="0"/>
            <a:t>Disease progression</a:t>
          </a:r>
        </a:p>
      </dgm:t>
    </dgm:pt>
    <dgm:pt modelId="{8DF299A7-7E02-0F48-A5CA-88A1B0233469}" type="parTrans" cxnId="{0E07B5B8-319E-094D-AF8C-AA7D96E08A58}">
      <dgm:prSet/>
      <dgm:spPr/>
      <dgm:t>
        <a:bodyPr/>
        <a:lstStyle/>
        <a:p>
          <a:endParaRPr lang="en-US" sz="1100"/>
        </a:p>
      </dgm:t>
    </dgm:pt>
    <dgm:pt modelId="{72272F9A-F4F8-AA44-B7BA-061A0536BDB5}" type="sibTrans" cxnId="{0E07B5B8-319E-094D-AF8C-AA7D96E08A58}">
      <dgm:prSet/>
      <dgm:spPr/>
      <dgm:t>
        <a:bodyPr/>
        <a:lstStyle/>
        <a:p>
          <a:endParaRPr lang="en-US" sz="1100"/>
        </a:p>
      </dgm:t>
    </dgm:pt>
    <dgm:pt modelId="{D8F7954F-BB4F-E64A-A6E3-E797659691B6}" type="pres">
      <dgm:prSet presAssocID="{76CD6563-C5D7-0A49-A04D-1F261C5F9C6B}" presName="linear" presStyleCnt="0">
        <dgm:presLayoutVars>
          <dgm:animLvl val="lvl"/>
          <dgm:resizeHandles val="exact"/>
        </dgm:presLayoutVars>
      </dgm:prSet>
      <dgm:spPr/>
    </dgm:pt>
    <dgm:pt modelId="{7AA288E5-A857-0445-9F1C-AE52BBC65584}" type="pres">
      <dgm:prSet presAssocID="{5AEA8A8D-8322-EA4E-90E3-103BE9C19550}" presName="parentText" presStyleLbl="node1" presStyleIdx="0" presStyleCnt="4">
        <dgm:presLayoutVars>
          <dgm:chMax val="0"/>
          <dgm:bulletEnabled val="1"/>
        </dgm:presLayoutVars>
      </dgm:prSet>
      <dgm:spPr/>
    </dgm:pt>
    <dgm:pt modelId="{8BBBF1A0-0D3E-8C4B-9111-C3E6C6073193}" type="pres">
      <dgm:prSet presAssocID="{FEF524E3-6A35-BA46-9456-5E2FB47D756D}" presName="spacer" presStyleCnt="0"/>
      <dgm:spPr/>
    </dgm:pt>
    <dgm:pt modelId="{FE786CFE-5748-204A-915B-2A440949298D}" type="pres">
      <dgm:prSet presAssocID="{D24ED5C7-E62F-514A-96EF-9B048D93D926}" presName="parentText" presStyleLbl="node1" presStyleIdx="1" presStyleCnt="4">
        <dgm:presLayoutVars>
          <dgm:chMax val="0"/>
          <dgm:bulletEnabled val="1"/>
        </dgm:presLayoutVars>
      </dgm:prSet>
      <dgm:spPr/>
    </dgm:pt>
    <dgm:pt modelId="{B31173E6-2B2A-8C4B-A513-75E7D460CD51}" type="pres">
      <dgm:prSet presAssocID="{ADFC0756-2F2A-AA41-AC5B-85BBB5115D7C}" presName="spacer" presStyleCnt="0"/>
      <dgm:spPr/>
    </dgm:pt>
    <dgm:pt modelId="{5E7B60F8-2DD2-3D49-8BFD-0584B70B55D8}" type="pres">
      <dgm:prSet presAssocID="{45F4D1D4-91C7-D748-913B-3EA77B1F3866}" presName="parentText" presStyleLbl="node1" presStyleIdx="2" presStyleCnt="4">
        <dgm:presLayoutVars>
          <dgm:chMax val="0"/>
          <dgm:bulletEnabled val="1"/>
        </dgm:presLayoutVars>
      </dgm:prSet>
      <dgm:spPr/>
    </dgm:pt>
    <dgm:pt modelId="{E03C7508-3C2B-A64B-8E5F-4BAFF45BCEAB}" type="pres">
      <dgm:prSet presAssocID="{200BCC38-B646-6744-B590-5D25D774517F}" presName="spacer" presStyleCnt="0"/>
      <dgm:spPr/>
    </dgm:pt>
    <dgm:pt modelId="{26BBC499-EC48-5943-A440-CE56DD3CDFA2}" type="pres">
      <dgm:prSet presAssocID="{3E81B9D8-9D40-B946-99AF-9C2851530017}" presName="parentText" presStyleLbl="node1" presStyleIdx="3" presStyleCnt="4">
        <dgm:presLayoutVars>
          <dgm:chMax val="0"/>
          <dgm:bulletEnabled val="1"/>
        </dgm:presLayoutVars>
      </dgm:prSet>
      <dgm:spPr/>
    </dgm:pt>
  </dgm:ptLst>
  <dgm:cxnLst>
    <dgm:cxn modelId="{43911206-9D9E-994B-A635-85D74F527278}" type="presOf" srcId="{5AEA8A8D-8322-EA4E-90E3-103BE9C19550}" destId="{7AA288E5-A857-0445-9F1C-AE52BBC65584}" srcOrd="0" destOrd="0" presId="urn:microsoft.com/office/officeart/2005/8/layout/vList2"/>
    <dgm:cxn modelId="{8862210D-4AF8-1148-BB51-4320B44740C1}" type="presOf" srcId="{76CD6563-C5D7-0A49-A04D-1F261C5F9C6B}" destId="{D8F7954F-BB4F-E64A-A6E3-E797659691B6}" srcOrd="0" destOrd="0" presId="urn:microsoft.com/office/officeart/2005/8/layout/vList2"/>
    <dgm:cxn modelId="{582BAA35-AB30-B64C-B5B6-1051A8F79CD7}" type="presOf" srcId="{45F4D1D4-91C7-D748-913B-3EA77B1F3866}" destId="{5E7B60F8-2DD2-3D49-8BFD-0584B70B55D8}" srcOrd="0" destOrd="0" presId="urn:microsoft.com/office/officeart/2005/8/layout/vList2"/>
    <dgm:cxn modelId="{4FCC4C66-19F4-B44F-A246-CF8C546A30DB}" srcId="{76CD6563-C5D7-0A49-A04D-1F261C5F9C6B}" destId="{45F4D1D4-91C7-D748-913B-3EA77B1F3866}" srcOrd="2" destOrd="0" parTransId="{8A6A3C59-C7E4-B74F-848E-BCE67D6EC1AC}" sibTransId="{200BCC38-B646-6744-B590-5D25D774517F}"/>
    <dgm:cxn modelId="{390D3F4B-1E46-074A-8DA3-5B2BB078C2A4}" srcId="{76CD6563-C5D7-0A49-A04D-1F261C5F9C6B}" destId="{5AEA8A8D-8322-EA4E-90E3-103BE9C19550}" srcOrd="0" destOrd="0" parTransId="{BE9A9702-333F-9849-9438-865D14ACC3A4}" sibTransId="{FEF524E3-6A35-BA46-9456-5E2FB47D756D}"/>
    <dgm:cxn modelId="{0E07B5B8-319E-094D-AF8C-AA7D96E08A58}" srcId="{76CD6563-C5D7-0A49-A04D-1F261C5F9C6B}" destId="{3E81B9D8-9D40-B946-99AF-9C2851530017}" srcOrd="3" destOrd="0" parTransId="{8DF299A7-7E02-0F48-A5CA-88A1B0233469}" sibTransId="{72272F9A-F4F8-AA44-B7BA-061A0536BDB5}"/>
    <dgm:cxn modelId="{9B444EC4-76C4-344E-9AE0-DBC04D4F482F}" srcId="{76CD6563-C5D7-0A49-A04D-1F261C5F9C6B}" destId="{D24ED5C7-E62F-514A-96EF-9B048D93D926}" srcOrd="1" destOrd="0" parTransId="{A5583C0D-E7B5-334B-B85F-18C45903021A}" sibTransId="{ADFC0756-2F2A-AA41-AC5B-85BBB5115D7C}"/>
    <dgm:cxn modelId="{740783C8-66BB-0848-A3EC-46818C086F0A}" type="presOf" srcId="{3E81B9D8-9D40-B946-99AF-9C2851530017}" destId="{26BBC499-EC48-5943-A440-CE56DD3CDFA2}" srcOrd="0" destOrd="0" presId="urn:microsoft.com/office/officeart/2005/8/layout/vList2"/>
    <dgm:cxn modelId="{F35B62F3-FB32-244E-A5CE-D2D5E99AB810}" type="presOf" srcId="{D24ED5C7-E62F-514A-96EF-9B048D93D926}" destId="{FE786CFE-5748-204A-915B-2A440949298D}" srcOrd="0" destOrd="0" presId="urn:microsoft.com/office/officeart/2005/8/layout/vList2"/>
    <dgm:cxn modelId="{F1BC835F-96CD-EF43-81EA-37BCCA6B2CE9}" type="presParOf" srcId="{D8F7954F-BB4F-E64A-A6E3-E797659691B6}" destId="{7AA288E5-A857-0445-9F1C-AE52BBC65584}" srcOrd="0" destOrd="0" presId="urn:microsoft.com/office/officeart/2005/8/layout/vList2"/>
    <dgm:cxn modelId="{D684E930-7AE8-AD44-B76F-5FFC39DE29A0}" type="presParOf" srcId="{D8F7954F-BB4F-E64A-A6E3-E797659691B6}" destId="{8BBBF1A0-0D3E-8C4B-9111-C3E6C6073193}" srcOrd="1" destOrd="0" presId="urn:microsoft.com/office/officeart/2005/8/layout/vList2"/>
    <dgm:cxn modelId="{A41FB58B-802B-8F43-AE08-1A702892D96F}" type="presParOf" srcId="{D8F7954F-BB4F-E64A-A6E3-E797659691B6}" destId="{FE786CFE-5748-204A-915B-2A440949298D}" srcOrd="2" destOrd="0" presId="urn:microsoft.com/office/officeart/2005/8/layout/vList2"/>
    <dgm:cxn modelId="{8F1E7276-811F-254D-BF77-05562B7DADBF}" type="presParOf" srcId="{D8F7954F-BB4F-E64A-A6E3-E797659691B6}" destId="{B31173E6-2B2A-8C4B-A513-75E7D460CD51}" srcOrd="3" destOrd="0" presId="urn:microsoft.com/office/officeart/2005/8/layout/vList2"/>
    <dgm:cxn modelId="{D49761D2-A9E1-8F48-A70D-5C07F3D72013}" type="presParOf" srcId="{D8F7954F-BB4F-E64A-A6E3-E797659691B6}" destId="{5E7B60F8-2DD2-3D49-8BFD-0584B70B55D8}" srcOrd="4" destOrd="0" presId="urn:microsoft.com/office/officeart/2005/8/layout/vList2"/>
    <dgm:cxn modelId="{33DEEA2F-FBD1-D048-B0F6-9109376DC699}" type="presParOf" srcId="{D8F7954F-BB4F-E64A-A6E3-E797659691B6}" destId="{E03C7508-3C2B-A64B-8E5F-4BAFF45BCEAB}" srcOrd="5" destOrd="0" presId="urn:microsoft.com/office/officeart/2005/8/layout/vList2"/>
    <dgm:cxn modelId="{90862D25-5E9C-0949-85B9-9D39E474A14B}" type="presParOf" srcId="{D8F7954F-BB4F-E64A-A6E3-E797659691B6}" destId="{26BBC499-EC48-5943-A440-CE56DD3CDFA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71034" y="1917695"/>
          <a:ext cx="2125265" cy="179000"/>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2098" y="3069827"/>
          <a:ext cx="2237500" cy="708421"/>
        </a:xfrm>
        <a:prstGeom prst="homePlate">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100000"/>
            </a:lnSpc>
            <a:spcBef>
              <a:spcPct val="0"/>
            </a:spcBef>
            <a:spcAft>
              <a:spcPct val="35000"/>
            </a:spcAft>
            <a:buNone/>
          </a:pPr>
          <a:r>
            <a:rPr lang="en-US" sz="1600" b="1" kern="1200" dirty="0"/>
            <a:t>PD Diagnosis</a:t>
          </a:r>
        </a:p>
      </dsp:txBody>
      <dsp:txXfrm>
        <a:off x="2098" y="3069827"/>
        <a:ext cx="2148947" cy="708421"/>
      </dsp:txXfrm>
    </dsp:sp>
    <dsp:sp modelId="{810D7AA7-A541-4507-BE7F-36CCF210089F}">
      <dsp:nvSpPr>
        <dsp:cNvPr id="0" name=""/>
        <dsp:cNvSpPr/>
      </dsp:nvSpPr>
      <dsp:spPr>
        <a:xfrm>
          <a:off x="181098" y="1051962"/>
          <a:ext cx="1816850" cy="1502143"/>
        </a:xfrm>
        <a:prstGeom prst="rect">
          <a:avLst/>
        </a:prstGeom>
        <a:noFill/>
        <a:ln>
          <a:noFill/>
        </a:ln>
        <a:effectLst/>
      </dsp:spPr>
      <dsp:style>
        <a:lnRef idx="0">
          <a:scrgbClr r="0" g="0" b="0"/>
        </a:lnRef>
        <a:fillRef idx="0">
          <a:scrgbClr r="0" g="0" b="0"/>
        </a:fillRef>
        <a:effectRef idx="0">
          <a:scrgbClr r="0" g="0" b="0"/>
        </a:effectRef>
        <a:fontRef idx="minor"/>
      </dsp:style>
    </dsp:sp>
    <dsp:sp modelId="{E41E7729-FD3F-426D-804C-45BD60BD762D}">
      <dsp:nvSpPr>
        <dsp:cNvPr id="0" name=""/>
        <dsp:cNvSpPr/>
      </dsp:nvSpPr>
      <dsp:spPr>
        <a:xfrm rot="5400000">
          <a:off x="1154591" y="1917695"/>
          <a:ext cx="2125265" cy="179000"/>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127724" y="3069827"/>
          <a:ext cx="2237500" cy="708421"/>
        </a:xfrm>
        <a:prstGeom prst="chevron">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100000"/>
            </a:lnSpc>
            <a:spcBef>
              <a:spcPct val="0"/>
            </a:spcBef>
            <a:spcAft>
              <a:spcPct val="35000"/>
            </a:spcAft>
            <a:buNone/>
          </a:pPr>
          <a:r>
            <a:rPr lang="en-US" sz="1600" b="1" kern="1200" dirty="0"/>
            <a:t>Illusions</a:t>
          </a:r>
        </a:p>
      </dsp:txBody>
      <dsp:txXfrm>
        <a:off x="2304829" y="3069827"/>
        <a:ext cx="1883290" cy="708421"/>
      </dsp:txXfrm>
    </dsp:sp>
    <dsp:sp modelId="{5E07F9E4-149C-4A89-848F-4ABDD305F0C5}">
      <dsp:nvSpPr>
        <dsp:cNvPr id="0" name=""/>
        <dsp:cNvSpPr/>
      </dsp:nvSpPr>
      <dsp:spPr>
        <a:xfrm>
          <a:off x="2306724" y="1051962"/>
          <a:ext cx="1816850" cy="1502143"/>
        </a:xfrm>
        <a:prstGeom prst="rect">
          <a:avLst/>
        </a:prstGeom>
        <a:noFill/>
        <a:ln>
          <a:noFill/>
        </a:ln>
        <a:effectLst/>
      </dsp:spPr>
      <dsp:style>
        <a:lnRef idx="0">
          <a:scrgbClr r="0" g="0" b="0"/>
        </a:lnRef>
        <a:fillRef idx="0">
          <a:scrgbClr r="0" g="0" b="0"/>
        </a:fillRef>
        <a:effectRef idx="0">
          <a:scrgbClr r="0" g="0" b="0"/>
        </a:effectRef>
        <a:fontRef idx="minor"/>
      </dsp:style>
    </dsp:sp>
    <dsp:sp modelId="{473F2067-7126-4D56-A328-5A8CFD3D8D52}">
      <dsp:nvSpPr>
        <dsp:cNvPr id="0" name=""/>
        <dsp:cNvSpPr/>
      </dsp:nvSpPr>
      <dsp:spPr>
        <a:xfrm rot="5400000">
          <a:off x="3280217" y="1917695"/>
          <a:ext cx="2125265" cy="179000"/>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253349" y="3069827"/>
          <a:ext cx="2237500" cy="708421"/>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03200" rIns="0" bIns="203200" numCol="1" spcCol="1270" anchor="ctr" anchorCtr="0">
          <a:noAutofit/>
        </a:bodyPr>
        <a:lstStyle/>
        <a:p>
          <a:pPr marL="0" lvl="0" indent="0" algn="ctr" defTabSz="711200">
            <a:lnSpc>
              <a:spcPct val="100000"/>
            </a:lnSpc>
            <a:spcBef>
              <a:spcPct val="0"/>
            </a:spcBef>
            <a:spcAft>
              <a:spcPct val="35000"/>
            </a:spcAft>
            <a:buNone/>
          </a:pPr>
          <a:r>
            <a:rPr lang="en-US" sz="1600" b="1" kern="1200" dirty="0"/>
            <a:t>Hallucinations, </a:t>
          </a:r>
          <a:r>
            <a:rPr lang="en-US" sz="1600" b="1" kern="1200" dirty="0" err="1"/>
            <a:t>etc</a:t>
          </a:r>
          <a:endParaRPr lang="en-US" sz="1600" b="1" kern="1200" dirty="0"/>
        </a:p>
      </dsp:txBody>
      <dsp:txXfrm>
        <a:off x="4430454" y="3069827"/>
        <a:ext cx="1883290" cy="708421"/>
      </dsp:txXfrm>
    </dsp:sp>
    <dsp:sp modelId="{FD7B29F2-0D66-4B4B-BC8A-82DA23575305}">
      <dsp:nvSpPr>
        <dsp:cNvPr id="0" name=""/>
        <dsp:cNvSpPr/>
      </dsp:nvSpPr>
      <dsp:spPr>
        <a:xfrm>
          <a:off x="4432349" y="1051962"/>
          <a:ext cx="1816850" cy="1502143"/>
        </a:xfrm>
        <a:prstGeom prst="rect">
          <a:avLst/>
        </a:prstGeom>
        <a:noFill/>
        <a:ln>
          <a:noFill/>
        </a:ln>
        <a:effectLst/>
      </dsp:spPr>
      <dsp:style>
        <a:lnRef idx="0">
          <a:scrgbClr r="0" g="0" b="0"/>
        </a:lnRef>
        <a:fillRef idx="0">
          <a:scrgbClr r="0" g="0" b="0"/>
        </a:fillRef>
        <a:effectRef idx="0">
          <a:scrgbClr r="0" g="0" b="0"/>
        </a:effectRef>
        <a:fontRef idx="minor"/>
      </dsp:style>
    </dsp:sp>
    <dsp:sp modelId="{2377F551-4CF6-4656-B644-60A7FC1B0F64}">
      <dsp:nvSpPr>
        <dsp:cNvPr id="0" name=""/>
        <dsp:cNvSpPr/>
      </dsp:nvSpPr>
      <dsp:spPr>
        <a:xfrm rot="5400000">
          <a:off x="5405842" y="1917695"/>
          <a:ext cx="2125265" cy="179000"/>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6378975" y="3069827"/>
          <a:ext cx="2237500" cy="708421"/>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100000"/>
            </a:lnSpc>
            <a:spcBef>
              <a:spcPct val="0"/>
            </a:spcBef>
            <a:spcAft>
              <a:spcPct val="35000"/>
            </a:spcAft>
            <a:buNone/>
          </a:pPr>
          <a:r>
            <a:rPr lang="en-US" sz="1600" b="1" kern="1200" dirty="0">
              <a:solidFill>
                <a:schemeClr val="tx1">
                  <a:lumMod val="50000"/>
                </a:schemeClr>
              </a:solidFill>
            </a:rPr>
            <a:t>PDP Treatment</a:t>
          </a:r>
        </a:p>
      </dsp:txBody>
      <dsp:txXfrm>
        <a:off x="6556080" y="3069827"/>
        <a:ext cx="1883290" cy="708421"/>
      </dsp:txXfrm>
    </dsp:sp>
    <dsp:sp modelId="{1F1B09A6-DA7E-41D1-B8A6-E3B6E775E5C1}">
      <dsp:nvSpPr>
        <dsp:cNvPr id="0" name=""/>
        <dsp:cNvSpPr/>
      </dsp:nvSpPr>
      <dsp:spPr>
        <a:xfrm>
          <a:off x="6557975" y="1051962"/>
          <a:ext cx="1816850" cy="1502143"/>
        </a:xfrm>
        <a:prstGeom prst="rect">
          <a:avLst/>
        </a:prstGeom>
        <a:noFill/>
        <a:ln>
          <a:noFill/>
        </a:ln>
        <a:effectLst/>
      </dsp:spPr>
      <dsp:style>
        <a:lnRef idx="0">
          <a:scrgbClr r="0" g="0" b="0"/>
        </a:lnRef>
        <a:fillRef idx="0">
          <a:scrgbClr r="0" g="0" b="0"/>
        </a:fillRef>
        <a:effectRef idx="0">
          <a:scrgbClr r="0" g="0" b="0"/>
        </a:effectRef>
        <a:fontRef idx="minor"/>
      </dsp:style>
    </dsp:sp>
    <dsp:sp modelId="{E2C584B7-5B6E-4F6E-A7B8-E679FEF7BC4D}">
      <dsp:nvSpPr>
        <dsp:cNvPr id="0" name=""/>
        <dsp:cNvSpPr/>
      </dsp:nvSpPr>
      <dsp:spPr>
        <a:xfrm rot="5400000">
          <a:off x="7531468" y="1917695"/>
          <a:ext cx="2125265" cy="179000"/>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9F8758-DA9D-4018-859A-710084D7ABF3}">
      <dsp:nvSpPr>
        <dsp:cNvPr id="0" name=""/>
        <dsp:cNvSpPr/>
      </dsp:nvSpPr>
      <dsp:spPr>
        <a:xfrm>
          <a:off x="8504600" y="3069827"/>
          <a:ext cx="2237500" cy="708421"/>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100000"/>
            </a:lnSpc>
            <a:spcBef>
              <a:spcPct val="0"/>
            </a:spcBef>
            <a:spcAft>
              <a:spcPct val="35000"/>
            </a:spcAft>
            <a:buNone/>
          </a:pPr>
          <a:r>
            <a:rPr lang="en-US" sz="1600" b="1" kern="1200" dirty="0"/>
            <a:t>Reemergence </a:t>
          </a:r>
          <a:br>
            <a:rPr lang="en-US" sz="1600" b="1" kern="1200" dirty="0"/>
          </a:br>
          <a:r>
            <a:rPr lang="en-US" sz="1600" b="1" kern="1200" dirty="0"/>
            <a:t>of PDP</a:t>
          </a:r>
        </a:p>
      </dsp:txBody>
      <dsp:txXfrm>
        <a:off x="8681705" y="3069827"/>
        <a:ext cx="1883290" cy="708421"/>
      </dsp:txXfrm>
    </dsp:sp>
    <dsp:sp modelId="{B73D2BBA-574C-491E-A31C-8B6EA5CC871A}">
      <dsp:nvSpPr>
        <dsp:cNvPr id="0" name=""/>
        <dsp:cNvSpPr/>
      </dsp:nvSpPr>
      <dsp:spPr>
        <a:xfrm>
          <a:off x="8683600" y="1051962"/>
          <a:ext cx="1816850" cy="150214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288E5-A857-0445-9F1C-AE52BBC65584}">
      <dsp:nvSpPr>
        <dsp:cNvPr id="0" name=""/>
        <dsp:cNvSpPr/>
      </dsp:nvSpPr>
      <dsp:spPr>
        <a:xfrm>
          <a:off x="0" y="1842"/>
          <a:ext cx="8128000" cy="1029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Falls</a:t>
          </a:r>
        </a:p>
      </dsp:txBody>
      <dsp:txXfrm>
        <a:off x="50261" y="52103"/>
        <a:ext cx="8027478" cy="929078"/>
      </dsp:txXfrm>
    </dsp:sp>
    <dsp:sp modelId="{FE786CFE-5748-204A-915B-2A440949298D}">
      <dsp:nvSpPr>
        <dsp:cNvPr id="0" name=""/>
        <dsp:cNvSpPr/>
      </dsp:nvSpPr>
      <dsp:spPr>
        <a:xfrm>
          <a:off x="0" y="1189842"/>
          <a:ext cx="8128000" cy="10296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Urinary tract infections</a:t>
          </a:r>
          <a:endParaRPr lang="en-US" sz="3600" kern="1200" dirty="0"/>
        </a:p>
      </dsp:txBody>
      <dsp:txXfrm>
        <a:off x="50261" y="1240103"/>
        <a:ext cx="8027478" cy="929078"/>
      </dsp:txXfrm>
    </dsp:sp>
    <dsp:sp modelId="{5E7B60F8-2DD2-3D49-8BFD-0584B70B55D8}">
      <dsp:nvSpPr>
        <dsp:cNvPr id="0" name=""/>
        <dsp:cNvSpPr/>
      </dsp:nvSpPr>
      <dsp:spPr>
        <a:xfrm>
          <a:off x="0" y="2377841"/>
          <a:ext cx="8128000" cy="1029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Worsening of psychosis</a:t>
          </a:r>
          <a:endParaRPr lang="en-US" sz="3600" kern="1200" dirty="0"/>
        </a:p>
      </dsp:txBody>
      <dsp:txXfrm>
        <a:off x="50261" y="2428102"/>
        <a:ext cx="8027478" cy="929078"/>
      </dsp:txXfrm>
    </dsp:sp>
    <dsp:sp modelId="{26BBC499-EC48-5943-A440-CE56DD3CDFA2}">
      <dsp:nvSpPr>
        <dsp:cNvPr id="0" name=""/>
        <dsp:cNvSpPr/>
      </dsp:nvSpPr>
      <dsp:spPr>
        <a:xfrm>
          <a:off x="0" y="3565842"/>
          <a:ext cx="8128000" cy="1029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Disease progression</a:t>
          </a:r>
        </a:p>
      </dsp:txBody>
      <dsp:txXfrm>
        <a:off x="50261" y="3616103"/>
        <a:ext cx="8027478" cy="929078"/>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5987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279781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381269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2426549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4636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4157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74406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a:prstGeom prst="rect">
            <a:avLst/>
          </a:prstGeo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dirty="0"/>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dirty="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a:prstGeom prst="rect">
            <a:avLst/>
          </a:prstGeo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71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527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1340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25316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26541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8903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653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3843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41952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17" r:id="rId12"/>
    <p:sldLayoutId id="2147483710" r:id="rId13"/>
    <p:sldLayoutId id="2147483713" r:id="rId14"/>
    <p:sldLayoutId id="2147483714" r:id="rId15"/>
    <p:sldLayoutId id="2147483715" r:id="rId16"/>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rkinson.org/blog/awareness/palliative-care-tips"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6.svg"/><Relationship Id="rId5" Type="http://schemas.openxmlformats.org/officeDocument/2006/relationships/diagramQuickStyle" Target="../diagrams/quickStyle1.xml"/><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sv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956A-3C7F-38B2-83AF-5329DFBC884E}"/>
              </a:ext>
            </a:extLst>
          </p:cNvPr>
          <p:cNvSpPr>
            <a:spLocks noGrp="1"/>
          </p:cNvSpPr>
          <p:nvPr>
            <p:ph type="title"/>
          </p:nvPr>
        </p:nvSpPr>
        <p:spPr/>
        <p:txBody>
          <a:bodyPr>
            <a:normAutofit fontScale="90000"/>
          </a:bodyPr>
          <a:lstStyle/>
          <a:p>
            <a:r>
              <a:rPr lang="en-US" dirty="0"/>
              <a:t>Develop the Plan, Work the Plan: Integrating Ongoing Patient Assessments for Parkinson’s Disease Psychosis</a:t>
            </a:r>
          </a:p>
        </p:txBody>
      </p:sp>
      <p:sp>
        <p:nvSpPr>
          <p:cNvPr id="3" name="Subtitle 2">
            <a:extLst>
              <a:ext uri="{FF2B5EF4-FFF2-40B4-BE49-F238E27FC236}">
                <a16:creationId xmlns:a16="http://schemas.microsoft.com/office/drawing/2014/main" id="{A5F14073-9F68-4B7E-A576-26899D58C7A9}"/>
              </a:ext>
            </a:extLst>
          </p:cNvPr>
          <p:cNvSpPr>
            <a:spLocks noGrp="1"/>
          </p:cNvSpPr>
          <p:nvPr>
            <p:ph type="body" idx="1"/>
          </p:nvPr>
        </p:nvSpPr>
        <p:spPr/>
        <p:txBody>
          <a:bodyPr>
            <a:normAutofit/>
          </a:bodyPr>
          <a:lstStyle/>
          <a:p>
            <a:r>
              <a:rPr lang="en-US" b="1" dirty="0">
                <a:solidFill>
                  <a:schemeClr val="accent1"/>
                </a:solidFill>
              </a:rPr>
              <a:t>Rajesh Pahwa, MD</a:t>
            </a:r>
            <a:br>
              <a:rPr lang="en-US" b="1" dirty="0"/>
            </a:br>
            <a:r>
              <a:rPr lang="en-US" dirty="0"/>
              <a:t>Professor of Neurology</a:t>
            </a:r>
            <a:br>
              <a:rPr lang="en-US" dirty="0"/>
            </a:br>
            <a:r>
              <a:rPr lang="en-US" dirty="0"/>
              <a:t>University of Kansas Medical Center</a:t>
            </a:r>
            <a:br>
              <a:rPr lang="en-US" dirty="0"/>
            </a:br>
            <a:r>
              <a:rPr lang="en-US" dirty="0"/>
              <a:t>Kansas City, KS </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208AF3-3ED7-52DB-1875-33CD4711F480}"/>
              </a:ext>
            </a:extLst>
          </p:cNvPr>
          <p:cNvSpPr>
            <a:spLocks noGrp="1"/>
          </p:cNvSpPr>
          <p:nvPr>
            <p:ph type="title"/>
          </p:nvPr>
        </p:nvSpPr>
        <p:spPr/>
        <p:txBody>
          <a:bodyPr>
            <a:normAutofit/>
          </a:bodyPr>
          <a:lstStyle/>
          <a:p>
            <a:r>
              <a:rPr lang="en-US" sz="3600" dirty="0"/>
              <a:t>Multidisciplinary Approach </a:t>
            </a:r>
          </a:p>
        </p:txBody>
      </p:sp>
      <p:sp>
        <p:nvSpPr>
          <p:cNvPr id="3" name="Footer Placeholder 2">
            <a:extLst>
              <a:ext uri="{FF2B5EF4-FFF2-40B4-BE49-F238E27FC236}">
                <a16:creationId xmlns:a16="http://schemas.microsoft.com/office/drawing/2014/main" id="{6EFAE39C-A38D-6C95-ECFE-66C0A137D632}"/>
              </a:ext>
            </a:extLst>
          </p:cNvPr>
          <p:cNvSpPr>
            <a:spLocks noGrp="1"/>
          </p:cNvSpPr>
          <p:nvPr>
            <p:ph type="ftr" sz="quarter" idx="3"/>
          </p:nvPr>
        </p:nvSpPr>
        <p:spPr/>
        <p:txBody>
          <a:bodyPr/>
          <a:lstStyle/>
          <a:p>
            <a:r>
              <a:rPr lang="en-US" dirty="0"/>
              <a:t>OT, occupational therapist; PT, physical therapist; ST, speech therapist.</a:t>
            </a:r>
          </a:p>
        </p:txBody>
      </p:sp>
      <p:grpSp>
        <p:nvGrpSpPr>
          <p:cNvPr id="92" name="Group 91">
            <a:extLst>
              <a:ext uri="{FF2B5EF4-FFF2-40B4-BE49-F238E27FC236}">
                <a16:creationId xmlns:a16="http://schemas.microsoft.com/office/drawing/2014/main" id="{54FA3A7F-309A-B7F4-2A2F-882D9A05D47F}"/>
              </a:ext>
            </a:extLst>
          </p:cNvPr>
          <p:cNvGrpSpPr/>
          <p:nvPr/>
        </p:nvGrpSpPr>
        <p:grpSpPr>
          <a:xfrm>
            <a:off x="1398640" y="1385082"/>
            <a:ext cx="9394719" cy="4859540"/>
            <a:chOff x="1927159" y="1013436"/>
            <a:chExt cx="8578480" cy="4437330"/>
          </a:xfrm>
        </p:grpSpPr>
        <p:sp>
          <p:nvSpPr>
            <p:cNvPr id="8" name="Oval 7">
              <a:extLst>
                <a:ext uri="{FF2B5EF4-FFF2-40B4-BE49-F238E27FC236}">
                  <a16:creationId xmlns:a16="http://schemas.microsoft.com/office/drawing/2014/main" id="{A2FABEFA-0E39-C8A3-778E-8E7659127370}"/>
                </a:ext>
              </a:extLst>
            </p:cNvPr>
            <p:cNvSpPr/>
            <p:nvPr/>
          </p:nvSpPr>
          <p:spPr>
            <a:xfrm>
              <a:off x="2532525" y="1576864"/>
              <a:ext cx="2131762" cy="1012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dirty="0"/>
                <a:t>Neurologist</a:t>
              </a:r>
            </a:p>
          </p:txBody>
        </p:sp>
        <p:sp>
          <p:nvSpPr>
            <p:cNvPr id="9" name="Oval 8">
              <a:extLst>
                <a:ext uri="{FF2B5EF4-FFF2-40B4-BE49-F238E27FC236}">
                  <a16:creationId xmlns:a16="http://schemas.microsoft.com/office/drawing/2014/main" id="{AEB4920E-C3BE-36D1-C232-2B98F8289D79}"/>
                </a:ext>
              </a:extLst>
            </p:cNvPr>
            <p:cNvSpPr/>
            <p:nvPr/>
          </p:nvSpPr>
          <p:spPr>
            <a:xfrm>
              <a:off x="1927159" y="2931001"/>
              <a:ext cx="2131762" cy="1012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dirty="0"/>
                <a:t>Psychologist</a:t>
              </a:r>
            </a:p>
          </p:txBody>
        </p:sp>
        <p:sp>
          <p:nvSpPr>
            <p:cNvPr id="10" name="Oval 9">
              <a:extLst>
                <a:ext uri="{FF2B5EF4-FFF2-40B4-BE49-F238E27FC236}">
                  <a16:creationId xmlns:a16="http://schemas.microsoft.com/office/drawing/2014/main" id="{07B13834-7EC6-5324-9866-E0984B4A0C3A}"/>
                </a:ext>
              </a:extLst>
            </p:cNvPr>
            <p:cNvSpPr/>
            <p:nvPr/>
          </p:nvSpPr>
          <p:spPr>
            <a:xfrm>
              <a:off x="2532525" y="4438562"/>
              <a:ext cx="2131762" cy="1012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dirty="0"/>
                <a:t>Social Worker</a:t>
              </a:r>
            </a:p>
          </p:txBody>
        </p:sp>
        <p:sp>
          <p:nvSpPr>
            <p:cNvPr id="11" name="Oval 10">
              <a:extLst>
                <a:ext uri="{FF2B5EF4-FFF2-40B4-BE49-F238E27FC236}">
                  <a16:creationId xmlns:a16="http://schemas.microsoft.com/office/drawing/2014/main" id="{62391A53-8758-2652-440F-BBE5814D393E}"/>
                </a:ext>
              </a:extLst>
            </p:cNvPr>
            <p:cNvSpPr/>
            <p:nvPr/>
          </p:nvSpPr>
          <p:spPr>
            <a:xfrm>
              <a:off x="7851574" y="4396947"/>
              <a:ext cx="2131762" cy="1012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dirty="0"/>
                <a:t>OT/PT/ST/Dietician</a:t>
              </a:r>
            </a:p>
          </p:txBody>
        </p:sp>
        <p:sp>
          <p:nvSpPr>
            <p:cNvPr id="12" name="Oval 11">
              <a:extLst>
                <a:ext uri="{FF2B5EF4-FFF2-40B4-BE49-F238E27FC236}">
                  <a16:creationId xmlns:a16="http://schemas.microsoft.com/office/drawing/2014/main" id="{D9B3B8E5-E734-3871-B822-1C9C7C7EE80C}"/>
                </a:ext>
              </a:extLst>
            </p:cNvPr>
            <p:cNvSpPr/>
            <p:nvPr/>
          </p:nvSpPr>
          <p:spPr>
            <a:xfrm>
              <a:off x="7775363" y="1576864"/>
              <a:ext cx="2131762" cy="1012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dirty="0"/>
                <a:t>Internist</a:t>
              </a:r>
            </a:p>
          </p:txBody>
        </p:sp>
        <p:sp>
          <p:nvSpPr>
            <p:cNvPr id="13" name="Oval 12">
              <a:extLst>
                <a:ext uri="{FF2B5EF4-FFF2-40B4-BE49-F238E27FC236}">
                  <a16:creationId xmlns:a16="http://schemas.microsoft.com/office/drawing/2014/main" id="{F65066F1-E106-F37F-0FDA-39C8D1ECD25F}"/>
                </a:ext>
              </a:extLst>
            </p:cNvPr>
            <p:cNvSpPr/>
            <p:nvPr/>
          </p:nvSpPr>
          <p:spPr>
            <a:xfrm>
              <a:off x="8373877" y="2931001"/>
              <a:ext cx="2131762" cy="1012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dirty="0"/>
                <a:t>Pharmacist</a:t>
              </a:r>
            </a:p>
          </p:txBody>
        </p:sp>
        <p:sp>
          <p:nvSpPr>
            <p:cNvPr id="32" name="Oval 31">
              <a:extLst>
                <a:ext uri="{FF2B5EF4-FFF2-40B4-BE49-F238E27FC236}">
                  <a16:creationId xmlns:a16="http://schemas.microsoft.com/office/drawing/2014/main" id="{44294E1E-3361-4BDE-6182-E0E79B687667}"/>
                </a:ext>
              </a:extLst>
            </p:cNvPr>
            <p:cNvSpPr/>
            <p:nvPr/>
          </p:nvSpPr>
          <p:spPr>
            <a:xfrm>
              <a:off x="5150518" y="1013436"/>
              <a:ext cx="2131762" cy="10122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000" dirty="0"/>
                <a:t>Nurse</a:t>
              </a:r>
            </a:p>
          </p:txBody>
        </p:sp>
        <p:cxnSp>
          <p:nvCxnSpPr>
            <p:cNvPr id="15" name="Straight Arrow Connector 14">
              <a:extLst>
                <a:ext uri="{FF2B5EF4-FFF2-40B4-BE49-F238E27FC236}">
                  <a16:creationId xmlns:a16="http://schemas.microsoft.com/office/drawing/2014/main" id="{60FCBE95-70D6-433D-66EB-281A9E0C578F}"/>
                </a:ext>
              </a:extLst>
            </p:cNvPr>
            <p:cNvCxnSpPr>
              <a:cxnSpLocks/>
              <a:stCxn id="6" idx="1"/>
            </p:cNvCxnSpPr>
            <p:nvPr/>
          </p:nvCxnSpPr>
          <p:spPr>
            <a:xfrm flipH="1" flipV="1">
              <a:off x="4664287" y="2411222"/>
              <a:ext cx="970950" cy="47575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CB02B3-220D-7473-F74C-F14155B77FBA}"/>
                </a:ext>
              </a:extLst>
            </p:cNvPr>
            <p:cNvCxnSpPr>
              <a:cxnSpLocks/>
              <a:stCxn id="6" idx="2"/>
            </p:cNvCxnSpPr>
            <p:nvPr/>
          </p:nvCxnSpPr>
          <p:spPr>
            <a:xfrm flipH="1">
              <a:off x="4269035" y="3426835"/>
              <a:ext cx="1125477" cy="598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3DDFFD3-A622-9C0F-94FC-AC6BE27D7A5E}"/>
                </a:ext>
              </a:extLst>
            </p:cNvPr>
            <p:cNvCxnSpPr>
              <a:cxnSpLocks/>
              <a:stCxn id="6" idx="3"/>
            </p:cNvCxnSpPr>
            <p:nvPr/>
          </p:nvCxnSpPr>
          <p:spPr>
            <a:xfrm flipH="1">
              <a:off x="4543925" y="3966697"/>
              <a:ext cx="1091312" cy="60648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833D881-CF78-CC4D-6D07-6923B301601F}"/>
                </a:ext>
              </a:extLst>
            </p:cNvPr>
            <p:cNvCxnSpPr>
              <a:cxnSpLocks/>
              <a:stCxn id="6" idx="7"/>
            </p:cNvCxnSpPr>
            <p:nvPr/>
          </p:nvCxnSpPr>
          <p:spPr>
            <a:xfrm flipV="1">
              <a:off x="6797561" y="2411222"/>
              <a:ext cx="1054013" cy="47575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F4C5340-39E0-995D-36A3-A442373959FE}"/>
                </a:ext>
              </a:extLst>
            </p:cNvPr>
            <p:cNvCxnSpPr>
              <a:cxnSpLocks/>
              <a:stCxn id="6" idx="5"/>
            </p:cNvCxnSpPr>
            <p:nvPr/>
          </p:nvCxnSpPr>
          <p:spPr>
            <a:xfrm>
              <a:off x="6797561" y="3966697"/>
              <a:ext cx="1283139" cy="47186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23F5CA2-E74A-6F33-A84C-1804B50AE51F}"/>
                </a:ext>
              </a:extLst>
            </p:cNvPr>
            <p:cNvCxnSpPr>
              <a:cxnSpLocks/>
              <a:stCxn id="6" idx="6"/>
            </p:cNvCxnSpPr>
            <p:nvPr/>
          </p:nvCxnSpPr>
          <p:spPr>
            <a:xfrm flipV="1">
              <a:off x="7038286" y="3420850"/>
              <a:ext cx="1125477" cy="598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1F3E9A1-0BA8-9C8E-F74C-0A1E10799D79}"/>
                </a:ext>
              </a:extLst>
            </p:cNvPr>
            <p:cNvCxnSpPr>
              <a:cxnSpLocks/>
              <a:stCxn id="6" idx="0"/>
            </p:cNvCxnSpPr>
            <p:nvPr/>
          </p:nvCxnSpPr>
          <p:spPr>
            <a:xfrm flipV="1">
              <a:off x="6216399" y="2082966"/>
              <a:ext cx="7713" cy="58038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C53D7AB9-5DB6-1D43-D33D-C2DEF4260BEB}"/>
                </a:ext>
              </a:extLst>
            </p:cNvPr>
            <p:cNvGrpSpPr/>
            <p:nvPr/>
          </p:nvGrpSpPr>
          <p:grpSpPr>
            <a:xfrm>
              <a:off x="5394511" y="2663355"/>
              <a:ext cx="1643774" cy="1526960"/>
              <a:chOff x="5394511" y="2663355"/>
              <a:chExt cx="1643774" cy="1526960"/>
            </a:xfrm>
          </p:grpSpPr>
          <p:pic>
            <p:nvPicPr>
              <p:cNvPr id="7" name="Graphic 6" descr="User with solid fill">
                <a:extLst>
                  <a:ext uri="{FF2B5EF4-FFF2-40B4-BE49-F238E27FC236}">
                    <a16:creationId xmlns:a16="http://schemas.microsoft.com/office/drawing/2014/main" id="{D22318AE-05CD-8189-3D38-C117C3ED1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39392" y="2766738"/>
                <a:ext cx="954012" cy="954012"/>
              </a:xfrm>
              <a:prstGeom prst="rect">
                <a:avLst/>
              </a:prstGeom>
            </p:spPr>
          </p:pic>
          <p:sp>
            <p:nvSpPr>
              <p:cNvPr id="17" name="TextBox 16">
                <a:extLst>
                  <a:ext uri="{FF2B5EF4-FFF2-40B4-BE49-F238E27FC236}">
                    <a16:creationId xmlns:a16="http://schemas.microsoft.com/office/drawing/2014/main" id="{2F93B60E-26E7-1F9A-9CB2-66962B442871}"/>
                  </a:ext>
                </a:extLst>
              </p:cNvPr>
              <p:cNvSpPr txBox="1"/>
              <p:nvPr/>
            </p:nvSpPr>
            <p:spPr>
              <a:xfrm>
                <a:off x="5730472" y="3615290"/>
                <a:ext cx="974548" cy="369332"/>
              </a:xfrm>
              <a:prstGeom prst="rect">
                <a:avLst/>
              </a:prstGeom>
              <a:noFill/>
            </p:spPr>
            <p:txBody>
              <a:bodyPr wrap="square">
                <a:spAutoFit/>
              </a:bodyPr>
              <a:lstStyle/>
              <a:p>
                <a:pPr algn="ctr"/>
                <a:r>
                  <a:rPr lang="en-US" b="1" dirty="0">
                    <a:solidFill>
                      <a:schemeClr val="accent1"/>
                    </a:solidFill>
                  </a:rPr>
                  <a:t>Patient</a:t>
                </a:r>
              </a:p>
            </p:txBody>
          </p:sp>
          <p:sp>
            <p:nvSpPr>
              <p:cNvPr id="6" name="Oval 5">
                <a:extLst>
                  <a:ext uri="{FF2B5EF4-FFF2-40B4-BE49-F238E27FC236}">
                    <a16:creationId xmlns:a16="http://schemas.microsoft.com/office/drawing/2014/main" id="{8AD2A7EE-4AED-4FD7-F0E6-BC21D0E6DBBE}"/>
                  </a:ext>
                </a:extLst>
              </p:cNvPr>
              <p:cNvSpPr/>
              <p:nvPr/>
            </p:nvSpPr>
            <p:spPr>
              <a:xfrm>
                <a:off x="5394511" y="2663355"/>
                <a:ext cx="1643774" cy="152696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grpSp>
    </p:spTree>
    <p:extLst>
      <p:ext uri="{BB962C8B-B14F-4D97-AF65-F5344CB8AC3E}">
        <p14:creationId xmlns:p14="http://schemas.microsoft.com/office/powerpoint/2010/main" val="256929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6603784-C907-F076-A714-F59A2F62A77B}"/>
              </a:ext>
            </a:extLst>
          </p:cNvPr>
          <p:cNvSpPr/>
          <p:nvPr/>
        </p:nvSpPr>
        <p:spPr>
          <a:xfrm>
            <a:off x="395790" y="1171967"/>
            <a:ext cx="11417142" cy="4971266"/>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12">
            <a:extLst>
              <a:ext uri="{FF2B5EF4-FFF2-40B4-BE49-F238E27FC236}">
                <a16:creationId xmlns:a16="http://schemas.microsoft.com/office/drawing/2014/main" id="{CB7D9D9B-B999-C39A-258A-56BF1CE9C986}"/>
              </a:ext>
            </a:extLst>
          </p:cNvPr>
          <p:cNvSpPr txBox="1">
            <a:spLocks/>
          </p:cNvSpPr>
          <p:nvPr/>
        </p:nvSpPr>
        <p:spPr>
          <a:xfrm>
            <a:off x="732261" y="2205318"/>
            <a:ext cx="3270080" cy="2904564"/>
          </a:xfrm>
          <a:prstGeom prst="rect">
            <a:avLst/>
          </a:prstGeom>
        </p:spPr>
        <p:txBody>
          <a:bodyPr>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t>Helps people with PD and care partners better manage any stage of PD</a:t>
            </a:r>
          </a:p>
          <a:p>
            <a:r>
              <a:rPr lang="en-US" sz="1700"/>
              <a:t>Can be provided alongside other therapies</a:t>
            </a:r>
          </a:p>
          <a:p>
            <a:r>
              <a:rPr lang="en-US" sz="1700"/>
              <a:t>Provides proactive support and guidance to prepare patient and family for</a:t>
            </a:r>
            <a:br>
              <a:rPr lang="en-US" sz="1700"/>
            </a:br>
            <a:r>
              <a:rPr lang="en-US" sz="1700"/>
              <a:t>the future</a:t>
            </a:r>
            <a:endParaRPr lang="en-US" sz="1700" dirty="0"/>
          </a:p>
        </p:txBody>
      </p:sp>
      <p:sp>
        <p:nvSpPr>
          <p:cNvPr id="28" name="Content Placeholder 13">
            <a:extLst>
              <a:ext uri="{FF2B5EF4-FFF2-40B4-BE49-F238E27FC236}">
                <a16:creationId xmlns:a16="http://schemas.microsoft.com/office/drawing/2014/main" id="{80230B2A-C41C-5E88-0EFC-41DE04C565A4}"/>
              </a:ext>
            </a:extLst>
          </p:cNvPr>
          <p:cNvSpPr txBox="1">
            <a:spLocks/>
          </p:cNvSpPr>
          <p:nvPr/>
        </p:nvSpPr>
        <p:spPr>
          <a:xfrm>
            <a:off x="8724293" y="2154298"/>
            <a:ext cx="2953139" cy="2941876"/>
          </a:xfrm>
          <a:prstGeom prst="rect">
            <a:avLst/>
          </a:prstGeom>
        </p:spPr>
        <p:txBody>
          <a:bodyPr>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sz="1700" dirty="0"/>
              <a:t>Provides maximum amount of dignity and comfort during end of life</a:t>
            </a:r>
          </a:p>
          <a:p>
            <a:pPr>
              <a:buClr>
                <a:schemeClr val="accent2"/>
              </a:buClr>
            </a:pPr>
            <a:r>
              <a:rPr lang="en-US" sz="1700" dirty="0"/>
              <a:t>Care can occur at residence</a:t>
            </a:r>
          </a:p>
          <a:p>
            <a:pPr>
              <a:buClr>
                <a:schemeClr val="accent2"/>
              </a:buClr>
            </a:pPr>
            <a:r>
              <a:rPr lang="en-US" sz="1700" dirty="0"/>
              <a:t>Works with treating physician</a:t>
            </a:r>
          </a:p>
        </p:txBody>
      </p:sp>
      <p:sp>
        <p:nvSpPr>
          <p:cNvPr id="29" name="Content Placeholder 12">
            <a:extLst>
              <a:ext uri="{FF2B5EF4-FFF2-40B4-BE49-F238E27FC236}">
                <a16:creationId xmlns:a16="http://schemas.microsoft.com/office/drawing/2014/main" id="{B8CBFE5B-1D5A-9C34-53E1-A3B16768333E}"/>
              </a:ext>
            </a:extLst>
          </p:cNvPr>
          <p:cNvSpPr txBox="1">
            <a:spLocks/>
          </p:cNvSpPr>
          <p:nvPr/>
        </p:nvSpPr>
        <p:spPr>
          <a:xfrm>
            <a:off x="4428161" y="2105239"/>
            <a:ext cx="3870312" cy="397164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400"/>
              </a:spcBef>
            </a:pPr>
            <a:r>
              <a:rPr lang="en-US" sz="1800" dirty="0"/>
              <a:t>Helps ensure better quality of life and provide comfort</a:t>
            </a:r>
          </a:p>
          <a:p>
            <a:pPr>
              <a:lnSpc>
                <a:spcPct val="120000"/>
              </a:lnSpc>
              <a:spcBef>
                <a:spcPts val="400"/>
              </a:spcBef>
            </a:pPr>
            <a:r>
              <a:rPr lang="en-US" sz="1800" dirty="0"/>
              <a:t>Option for those with advanced PD</a:t>
            </a:r>
          </a:p>
          <a:p>
            <a:pPr>
              <a:lnSpc>
                <a:spcPct val="120000"/>
              </a:lnSpc>
              <a:spcBef>
                <a:spcPts val="400"/>
              </a:spcBef>
            </a:pPr>
            <a:r>
              <a:rPr lang="en-US" sz="1800" dirty="0"/>
              <a:t>Helps care partners and families</a:t>
            </a:r>
          </a:p>
          <a:p>
            <a:pPr>
              <a:lnSpc>
                <a:spcPct val="120000"/>
              </a:lnSpc>
              <a:spcBef>
                <a:spcPts val="400"/>
              </a:spcBef>
            </a:pPr>
            <a:r>
              <a:rPr lang="en-US" sz="1800" dirty="0"/>
              <a:t>Care team can include doctors, nurses, social workers, nutritionists, chaplains and therapists</a:t>
            </a:r>
          </a:p>
          <a:p>
            <a:pPr>
              <a:lnSpc>
                <a:spcPct val="120000"/>
              </a:lnSpc>
              <a:spcBef>
                <a:spcPts val="400"/>
              </a:spcBef>
            </a:pPr>
            <a:r>
              <a:rPr lang="en-US" sz="1800" dirty="0"/>
              <a:t>Generally eligible with Medicare, Medicaid and insurance</a:t>
            </a:r>
          </a:p>
          <a:p>
            <a:pPr>
              <a:lnSpc>
                <a:spcPct val="120000"/>
              </a:lnSpc>
              <a:spcBef>
                <a:spcPts val="400"/>
              </a:spcBef>
            </a:pPr>
            <a:r>
              <a:rPr lang="en-US" sz="1800" dirty="0"/>
              <a:t>Addresses physical symptoms (like pain management), emotional, social and spiritual needs for person with PD and care partner</a:t>
            </a:r>
          </a:p>
        </p:txBody>
      </p:sp>
      <p:cxnSp>
        <p:nvCxnSpPr>
          <p:cNvPr id="17" name="Straight Connector 16">
            <a:extLst>
              <a:ext uri="{FF2B5EF4-FFF2-40B4-BE49-F238E27FC236}">
                <a16:creationId xmlns:a16="http://schemas.microsoft.com/office/drawing/2014/main" id="{D3C0AE40-9C45-4B91-DF26-393F73AC1375}"/>
              </a:ext>
            </a:extLst>
          </p:cNvPr>
          <p:cNvCxnSpPr>
            <a:cxnSpLocks/>
            <a:endCxn id="11" idx="1"/>
          </p:cNvCxnSpPr>
          <p:nvPr/>
        </p:nvCxnSpPr>
        <p:spPr>
          <a:xfrm>
            <a:off x="7921128" y="1638603"/>
            <a:ext cx="803167"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B532CE-63A5-F028-A0E0-808AD7C27396}"/>
              </a:ext>
            </a:extLst>
          </p:cNvPr>
          <p:cNvSpPr>
            <a:spLocks noGrp="1"/>
          </p:cNvSpPr>
          <p:nvPr>
            <p:ph type="title"/>
          </p:nvPr>
        </p:nvSpPr>
        <p:spPr/>
        <p:txBody>
          <a:bodyPr/>
          <a:lstStyle/>
          <a:p>
            <a:r>
              <a:rPr lang="en-US" dirty="0"/>
              <a:t>Palliative Care and Hospice</a:t>
            </a:r>
          </a:p>
        </p:txBody>
      </p:sp>
      <p:sp>
        <p:nvSpPr>
          <p:cNvPr id="6" name="Footer Placeholder 5">
            <a:extLst>
              <a:ext uri="{FF2B5EF4-FFF2-40B4-BE49-F238E27FC236}">
                <a16:creationId xmlns:a16="http://schemas.microsoft.com/office/drawing/2014/main" id="{58E0BA63-18CA-75B4-7089-F316C448509B}"/>
              </a:ext>
            </a:extLst>
          </p:cNvPr>
          <p:cNvSpPr>
            <a:spLocks noGrp="1"/>
          </p:cNvSpPr>
          <p:nvPr>
            <p:ph type="ftr" sz="quarter" idx="3"/>
          </p:nvPr>
        </p:nvSpPr>
        <p:spPr/>
        <p:txBody>
          <a:bodyPr/>
          <a:lstStyle/>
          <a:p>
            <a:r>
              <a:rPr lang="en-US" dirty="0">
                <a:solidFill>
                  <a:schemeClr val="tx1">
                    <a:lumMod val="60000"/>
                    <a:lumOff val="40000"/>
                  </a:schemeClr>
                </a:solidFill>
              </a:rPr>
              <a:t>“Palliative Care and Hospice: 5 Tips for Advocating for Yourself and Your Loved One.” Parkinson’s Foundation, 05 November 2020, </a:t>
            </a:r>
            <a:r>
              <a:rPr lang="en-US"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https://www.parkinson.org/blog/awareness/palliative-care-tips</a:t>
            </a:r>
            <a:r>
              <a:rPr lang="en-US" dirty="0">
                <a:solidFill>
                  <a:schemeClr val="tx1">
                    <a:lumMod val="60000"/>
                    <a:lumOff val="40000"/>
                  </a:schemeClr>
                </a:solidFill>
              </a:rPr>
              <a:t>.</a:t>
            </a:r>
          </a:p>
        </p:txBody>
      </p:sp>
      <p:sp>
        <p:nvSpPr>
          <p:cNvPr id="10" name="Rectangle: Rounded Corners 6">
            <a:extLst>
              <a:ext uri="{FF2B5EF4-FFF2-40B4-BE49-F238E27FC236}">
                <a16:creationId xmlns:a16="http://schemas.microsoft.com/office/drawing/2014/main" id="{555EC6E8-A2EC-B489-9F03-81402A3A28B3}"/>
              </a:ext>
            </a:extLst>
          </p:cNvPr>
          <p:cNvSpPr/>
          <p:nvPr/>
        </p:nvSpPr>
        <p:spPr>
          <a:xfrm>
            <a:off x="732261" y="1385082"/>
            <a:ext cx="3155576" cy="5070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rebuchet MS" panose="020B0703020202090204" pitchFamily="34" charset="0"/>
              </a:rPr>
              <a:t>Palliative Care</a:t>
            </a:r>
          </a:p>
        </p:txBody>
      </p:sp>
      <p:sp>
        <p:nvSpPr>
          <p:cNvPr id="11" name="Rectangle: Rounded Corners 6">
            <a:extLst>
              <a:ext uri="{FF2B5EF4-FFF2-40B4-BE49-F238E27FC236}">
                <a16:creationId xmlns:a16="http://schemas.microsoft.com/office/drawing/2014/main" id="{D1A7A647-5E8B-3EF5-5A49-F28D39C03571}"/>
              </a:ext>
            </a:extLst>
          </p:cNvPr>
          <p:cNvSpPr/>
          <p:nvPr/>
        </p:nvSpPr>
        <p:spPr>
          <a:xfrm>
            <a:off x="8724295" y="1385082"/>
            <a:ext cx="2752165" cy="5070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latin typeface="Trebuchet MS" panose="020B0703020202090204" pitchFamily="34" charset="0"/>
              </a:rPr>
              <a:t>Hospice Care</a:t>
            </a:r>
          </a:p>
        </p:txBody>
      </p:sp>
      <p:cxnSp>
        <p:nvCxnSpPr>
          <p:cNvPr id="16" name="Straight Connector 15">
            <a:extLst>
              <a:ext uri="{FF2B5EF4-FFF2-40B4-BE49-F238E27FC236}">
                <a16:creationId xmlns:a16="http://schemas.microsoft.com/office/drawing/2014/main" id="{B750BBEB-F91F-EBCB-E791-B48BAEC15112}"/>
              </a:ext>
            </a:extLst>
          </p:cNvPr>
          <p:cNvCxnSpPr>
            <a:cxnSpLocks/>
          </p:cNvCxnSpPr>
          <p:nvPr/>
        </p:nvCxnSpPr>
        <p:spPr>
          <a:xfrm>
            <a:off x="3679634" y="1623108"/>
            <a:ext cx="862625"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Rounded Corners 6">
            <a:extLst>
              <a:ext uri="{FF2B5EF4-FFF2-40B4-BE49-F238E27FC236}">
                <a16:creationId xmlns:a16="http://schemas.microsoft.com/office/drawing/2014/main" id="{7808402E-ECC0-097A-391F-F0E176AA15A3}"/>
              </a:ext>
            </a:extLst>
          </p:cNvPr>
          <p:cNvSpPr/>
          <p:nvPr/>
        </p:nvSpPr>
        <p:spPr>
          <a:xfrm>
            <a:off x="4428161" y="1385082"/>
            <a:ext cx="3641712" cy="507042"/>
          </a:xfrm>
          <a:prstGeom prst="rect">
            <a:avLst/>
          </a:prstGeom>
          <a:gradFill>
            <a:gsLst>
              <a:gs pos="100000">
                <a:schemeClr val="accent1"/>
              </a:gs>
              <a:gs pos="0">
                <a:schemeClr val="accent2"/>
              </a:gs>
            </a:gsLst>
            <a:lin ang="10800000" scaled="1"/>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latin typeface="Trebuchet MS" panose="020B0703020202090204" pitchFamily="34" charset="0"/>
              </a:rPr>
              <a:t>In Common</a:t>
            </a:r>
          </a:p>
        </p:txBody>
      </p:sp>
      <p:pic>
        <p:nvPicPr>
          <p:cNvPr id="20" name="Picture 19">
            <a:extLst>
              <a:ext uri="{FF2B5EF4-FFF2-40B4-BE49-F238E27FC236}">
                <a16:creationId xmlns:a16="http://schemas.microsoft.com/office/drawing/2014/main" id="{2CC878A7-556F-EEFE-C97C-EDAE0A678064}"/>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03631" y="4888761"/>
            <a:ext cx="1016690" cy="928828"/>
          </a:xfrm>
          <a:prstGeom prst="rect">
            <a:avLst/>
          </a:prstGeom>
        </p:spPr>
      </p:pic>
      <p:pic>
        <p:nvPicPr>
          <p:cNvPr id="21" name="Picture 20">
            <a:extLst>
              <a:ext uri="{FF2B5EF4-FFF2-40B4-BE49-F238E27FC236}">
                <a16:creationId xmlns:a16="http://schemas.microsoft.com/office/drawing/2014/main" id="{B2E2BCFF-4F85-6D9B-BCA0-45CB8C8D9828}"/>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702312" y="4627085"/>
            <a:ext cx="1169581" cy="1149841"/>
          </a:xfrm>
          <a:prstGeom prst="rect">
            <a:avLst/>
          </a:prstGeom>
        </p:spPr>
      </p:pic>
    </p:spTree>
    <p:extLst>
      <p:ext uri="{BB962C8B-B14F-4D97-AF65-F5344CB8AC3E}">
        <p14:creationId xmlns:p14="http://schemas.microsoft.com/office/powerpoint/2010/main" val="368839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678C26-B143-635B-2A5B-2D6809B30DDD}"/>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302F2193-BCC5-92FA-378D-1FD7258A8977}"/>
              </a:ext>
            </a:extLst>
          </p:cNvPr>
          <p:cNvSpPr>
            <a:spLocks noGrp="1"/>
          </p:cNvSpPr>
          <p:nvPr>
            <p:ph sz="half" idx="1"/>
          </p:nvPr>
        </p:nvSpPr>
        <p:spPr/>
        <p:txBody>
          <a:bodyPr>
            <a:normAutofit/>
          </a:bodyPr>
          <a:lstStyle/>
          <a:p>
            <a:r>
              <a:rPr lang="en-US" sz="2800" dirty="0"/>
              <a:t>Patients should be screened for PDP at every visit</a:t>
            </a:r>
          </a:p>
          <a:p>
            <a:r>
              <a:rPr lang="en-US" sz="2800" dirty="0"/>
              <a:t>Patients with PDP should be evaluated and treated for depression, anxiety and depression</a:t>
            </a:r>
          </a:p>
          <a:p>
            <a:r>
              <a:rPr lang="en-US" sz="2800" dirty="0"/>
              <a:t>Worsening of psychosis may require additional antipsychotics</a:t>
            </a:r>
          </a:p>
        </p:txBody>
      </p:sp>
      <p:sp>
        <p:nvSpPr>
          <p:cNvPr id="3" name="Content Placeholder 2">
            <a:extLst>
              <a:ext uri="{FF2B5EF4-FFF2-40B4-BE49-F238E27FC236}">
                <a16:creationId xmlns:a16="http://schemas.microsoft.com/office/drawing/2014/main" id="{2207EC0A-65CA-D8F4-D172-A71E92FEB6F8}"/>
              </a:ext>
            </a:extLst>
          </p:cNvPr>
          <p:cNvSpPr>
            <a:spLocks noGrp="1"/>
          </p:cNvSpPr>
          <p:nvPr>
            <p:ph sz="half" idx="2"/>
          </p:nvPr>
        </p:nvSpPr>
        <p:spPr/>
        <p:txBody>
          <a:bodyPr>
            <a:normAutofit/>
          </a:bodyPr>
          <a:lstStyle/>
          <a:p>
            <a:r>
              <a:rPr lang="en-US" sz="2800" dirty="0"/>
              <a:t>Caregiver stressors should be evaluated and managed</a:t>
            </a:r>
          </a:p>
          <a:p>
            <a:r>
              <a:rPr lang="en-US" sz="2800" dirty="0"/>
              <a:t>Palliative care and hospice should be included in long term plans</a:t>
            </a:r>
          </a:p>
          <a:p>
            <a:endParaRPr lang="en-US" sz="2800" dirty="0"/>
          </a:p>
        </p:txBody>
      </p:sp>
      <p:grpSp>
        <p:nvGrpSpPr>
          <p:cNvPr id="2" name="Group 1">
            <a:extLst>
              <a:ext uri="{FF2B5EF4-FFF2-40B4-BE49-F238E27FC236}">
                <a16:creationId xmlns:a16="http://schemas.microsoft.com/office/drawing/2014/main" id="{7D1DBAE5-6929-7D77-EF99-CB4A1F12815F}"/>
              </a:ext>
            </a:extLst>
          </p:cNvPr>
          <p:cNvGrpSpPr/>
          <p:nvPr/>
        </p:nvGrpSpPr>
        <p:grpSpPr>
          <a:xfrm>
            <a:off x="7269223" y="3980984"/>
            <a:ext cx="2530353" cy="2503530"/>
            <a:chOff x="4893718" y="2720194"/>
            <a:chExt cx="1903322" cy="1883146"/>
          </a:xfrm>
        </p:grpSpPr>
        <p:sp>
          <p:nvSpPr>
            <p:cNvPr id="6" name="Freeform: Shape 80">
              <a:extLst>
                <a:ext uri="{FF2B5EF4-FFF2-40B4-BE49-F238E27FC236}">
                  <a16:creationId xmlns:a16="http://schemas.microsoft.com/office/drawing/2014/main" id="{8070D423-3A3F-65CC-F2E4-1A5DB41FAF2F}"/>
                </a:ext>
              </a:extLst>
            </p:cNvPr>
            <p:cNvSpPr/>
            <p:nvPr/>
          </p:nvSpPr>
          <p:spPr>
            <a:xfrm>
              <a:off x="5547760" y="3804844"/>
              <a:ext cx="550696" cy="774836"/>
            </a:xfrm>
            <a:custGeom>
              <a:avLst/>
              <a:gdLst>
                <a:gd name="connsiteX0" fmla="*/ 546158 w 550696"/>
                <a:gd name="connsiteY0" fmla="*/ 180468 h 774836"/>
                <a:gd name="connsiteX1" fmla="*/ 530868 w 550696"/>
                <a:gd name="connsiteY1" fmla="*/ 127505 h 774836"/>
                <a:gd name="connsiteX2" fmla="*/ 479267 w 550696"/>
                <a:gd name="connsiteY2" fmla="*/ 143198 h 774836"/>
                <a:gd name="connsiteX3" fmla="*/ 402822 w 550696"/>
                <a:gd name="connsiteY3" fmla="*/ 282472 h 774836"/>
                <a:gd name="connsiteX4" fmla="*/ 454423 w 550696"/>
                <a:gd name="connsiteY4" fmla="*/ 72580 h 774836"/>
                <a:gd name="connsiteX5" fmla="*/ 425755 w 550696"/>
                <a:gd name="connsiteY5" fmla="*/ 25501 h 774836"/>
                <a:gd name="connsiteX6" fmla="*/ 379888 w 550696"/>
                <a:gd name="connsiteY6" fmla="*/ 54925 h 774836"/>
                <a:gd name="connsiteX7" fmla="*/ 335932 w 550696"/>
                <a:gd name="connsiteY7" fmla="*/ 235393 h 774836"/>
                <a:gd name="connsiteX8" fmla="*/ 335932 w 550696"/>
                <a:gd name="connsiteY8" fmla="*/ 39232 h 774836"/>
                <a:gd name="connsiteX9" fmla="*/ 297709 w 550696"/>
                <a:gd name="connsiteY9" fmla="*/ 0 h 774836"/>
                <a:gd name="connsiteX10" fmla="*/ 259486 w 550696"/>
                <a:gd name="connsiteY10" fmla="*/ 39232 h 774836"/>
                <a:gd name="connsiteX11" fmla="*/ 259486 w 550696"/>
                <a:gd name="connsiteY11" fmla="*/ 249125 h 774836"/>
                <a:gd name="connsiteX12" fmla="*/ 215529 w 550696"/>
                <a:gd name="connsiteY12" fmla="*/ 54925 h 774836"/>
                <a:gd name="connsiteX13" fmla="*/ 169662 w 550696"/>
                <a:gd name="connsiteY13" fmla="*/ 25501 h 774836"/>
                <a:gd name="connsiteX14" fmla="*/ 140995 w 550696"/>
                <a:gd name="connsiteY14" fmla="*/ 72580 h 774836"/>
                <a:gd name="connsiteX15" fmla="*/ 194507 w 550696"/>
                <a:gd name="connsiteY15" fmla="*/ 306011 h 774836"/>
                <a:gd name="connsiteX16" fmla="*/ 181129 w 550696"/>
                <a:gd name="connsiteY16" fmla="*/ 384476 h 774836"/>
                <a:gd name="connsiteX17" fmla="*/ 179218 w 550696"/>
                <a:gd name="connsiteY17" fmla="*/ 382514 h 774836"/>
                <a:gd name="connsiteX18" fmla="*/ 45437 w 550696"/>
                <a:gd name="connsiteY18" fmla="*/ 272664 h 774836"/>
                <a:gd name="connsiteX19" fmla="*/ 1481 w 550696"/>
                <a:gd name="connsiteY19" fmla="*/ 298165 h 774836"/>
                <a:gd name="connsiteX20" fmla="*/ 26326 w 550696"/>
                <a:gd name="connsiteY20" fmla="*/ 343282 h 774836"/>
                <a:gd name="connsiteX21" fmla="*/ 98949 w 550696"/>
                <a:gd name="connsiteY21" fmla="*/ 425670 h 774836"/>
                <a:gd name="connsiteX22" fmla="*/ 225085 w 550696"/>
                <a:gd name="connsiteY22" fmla="*/ 564944 h 774836"/>
                <a:gd name="connsiteX23" fmla="*/ 225085 w 550696"/>
                <a:gd name="connsiteY23" fmla="*/ 774836 h 774836"/>
                <a:gd name="connsiteX24" fmla="*/ 393266 w 550696"/>
                <a:gd name="connsiteY24" fmla="*/ 774836 h 774836"/>
                <a:gd name="connsiteX25" fmla="*/ 393266 w 550696"/>
                <a:gd name="connsiteY25" fmla="*/ 553174 h 774836"/>
                <a:gd name="connsiteX26" fmla="*/ 465889 w 550696"/>
                <a:gd name="connsiteY26" fmla="*/ 327589 h 774836"/>
                <a:gd name="connsiteX27" fmla="*/ 546158 w 550696"/>
                <a:gd name="connsiteY27" fmla="*/ 180468 h 77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0696" h="774836">
                  <a:moveTo>
                    <a:pt x="546158" y="180468"/>
                  </a:moveTo>
                  <a:cubicBezTo>
                    <a:pt x="555713" y="160852"/>
                    <a:pt x="549980" y="137313"/>
                    <a:pt x="530868" y="127505"/>
                  </a:cubicBezTo>
                  <a:cubicBezTo>
                    <a:pt x="511757" y="117697"/>
                    <a:pt x="488823" y="123582"/>
                    <a:pt x="479267" y="143198"/>
                  </a:cubicBezTo>
                  <a:lnTo>
                    <a:pt x="402822" y="282472"/>
                  </a:lnTo>
                  <a:lnTo>
                    <a:pt x="454423" y="72580"/>
                  </a:lnTo>
                  <a:cubicBezTo>
                    <a:pt x="460156" y="51002"/>
                    <a:pt x="446778" y="29424"/>
                    <a:pt x="425755" y="25501"/>
                  </a:cubicBezTo>
                  <a:cubicBezTo>
                    <a:pt x="404733" y="19616"/>
                    <a:pt x="383710" y="33347"/>
                    <a:pt x="379888" y="54925"/>
                  </a:cubicBezTo>
                  <a:lnTo>
                    <a:pt x="335932" y="235393"/>
                  </a:lnTo>
                  <a:lnTo>
                    <a:pt x="335932" y="39232"/>
                  </a:lnTo>
                  <a:cubicBezTo>
                    <a:pt x="335932" y="17655"/>
                    <a:pt x="318731" y="0"/>
                    <a:pt x="297709" y="0"/>
                  </a:cubicBezTo>
                  <a:cubicBezTo>
                    <a:pt x="276686" y="0"/>
                    <a:pt x="259486" y="17655"/>
                    <a:pt x="259486" y="39232"/>
                  </a:cubicBezTo>
                  <a:lnTo>
                    <a:pt x="259486" y="249125"/>
                  </a:lnTo>
                  <a:lnTo>
                    <a:pt x="215529" y="54925"/>
                  </a:lnTo>
                  <a:cubicBezTo>
                    <a:pt x="211707" y="33347"/>
                    <a:pt x="190684" y="21578"/>
                    <a:pt x="169662" y="25501"/>
                  </a:cubicBezTo>
                  <a:cubicBezTo>
                    <a:pt x="148639" y="29424"/>
                    <a:pt x="137172" y="51002"/>
                    <a:pt x="140995" y="72580"/>
                  </a:cubicBezTo>
                  <a:lnTo>
                    <a:pt x="194507" y="306011"/>
                  </a:lnTo>
                  <a:cubicBezTo>
                    <a:pt x="192596" y="333474"/>
                    <a:pt x="186862" y="360936"/>
                    <a:pt x="181129" y="384476"/>
                  </a:cubicBezTo>
                  <a:cubicBezTo>
                    <a:pt x="181129" y="384476"/>
                    <a:pt x="181129" y="382514"/>
                    <a:pt x="179218" y="382514"/>
                  </a:cubicBezTo>
                  <a:cubicBezTo>
                    <a:pt x="146728" y="331512"/>
                    <a:pt x="95127" y="286395"/>
                    <a:pt x="45437" y="272664"/>
                  </a:cubicBezTo>
                  <a:cubicBezTo>
                    <a:pt x="26326" y="266779"/>
                    <a:pt x="7214" y="278549"/>
                    <a:pt x="1481" y="298165"/>
                  </a:cubicBezTo>
                  <a:cubicBezTo>
                    <a:pt x="-4252" y="317781"/>
                    <a:pt x="7214" y="337397"/>
                    <a:pt x="26326" y="343282"/>
                  </a:cubicBezTo>
                  <a:cubicBezTo>
                    <a:pt x="51171" y="349167"/>
                    <a:pt x="74105" y="386437"/>
                    <a:pt x="98949" y="425670"/>
                  </a:cubicBezTo>
                  <a:cubicBezTo>
                    <a:pt x="129528" y="474710"/>
                    <a:pt x="167751" y="531596"/>
                    <a:pt x="225085" y="564944"/>
                  </a:cubicBezTo>
                  <a:lnTo>
                    <a:pt x="225085" y="774836"/>
                  </a:lnTo>
                  <a:lnTo>
                    <a:pt x="393266" y="774836"/>
                  </a:lnTo>
                  <a:lnTo>
                    <a:pt x="393266" y="553174"/>
                  </a:lnTo>
                  <a:cubicBezTo>
                    <a:pt x="456334" y="519827"/>
                    <a:pt x="463978" y="380552"/>
                    <a:pt x="465889" y="327589"/>
                  </a:cubicBezTo>
                  <a:lnTo>
                    <a:pt x="546158" y="180468"/>
                  </a:lnTo>
                  <a:close/>
                </a:path>
              </a:pathLst>
            </a:custGeom>
            <a:solidFill>
              <a:schemeClr val="accent4"/>
            </a:solidFill>
            <a:ln w="19050" cap="flat">
              <a:noFill/>
              <a:prstDash val="solid"/>
              <a:miter/>
            </a:ln>
          </p:spPr>
          <p:txBody>
            <a:bodyPr rtlCol="0" anchor="ctr"/>
            <a:lstStyle/>
            <a:p>
              <a:endParaRPr lang="en-US"/>
            </a:p>
          </p:txBody>
        </p:sp>
        <p:sp>
          <p:nvSpPr>
            <p:cNvPr id="7" name="Freeform: Shape 81">
              <a:extLst>
                <a:ext uri="{FF2B5EF4-FFF2-40B4-BE49-F238E27FC236}">
                  <a16:creationId xmlns:a16="http://schemas.microsoft.com/office/drawing/2014/main" id="{32BA148D-6DBC-5FAB-BA76-E3FC3AEAA230}"/>
                </a:ext>
              </a:extLst>
            </p:cNvPr>
            <p:cNvSpPr/>
            <p:nvPr/>
          </p:nvSpPr>
          <p:spPr>
            <a:xfrm>
              <a:off x="4924296" y="3564776"/>
              <a:ext cx="737262" cy="581388"/>
            </a:xfrm>
            <a:custGeom>
              <a:avLst/>
              <a:gdLst>
                <a:gd name="connsiteX0" fmla="*/ 494987 w 737262"/>
                <a:gd name="connsiteY0" fmla="*/ 436229 h 581388"/>
                <a:gd name="connsiteX1" fmla="*/ 661257 w 737262"/>
                <a:gd name="connsiteY1" fmla="*/ 438191 h 581388"/>
                <a:gd name="connsiteX2" fmla="*/ 661257 w 737262"/>
                <a:gd name="connsiteY2" fmla="*/ 438191 h 581388"/>
                <a:gd name="connsiteX3" fmla="*/ 699479 w 737262"/>
                <a:gd name="connsiteY3" fmla="*/ 398959 h 581388"/>
                <a:gd name="connsiteX4" fmla="*/ 661257 w 737262"/>
                <a:gd name="connsiteY4" fmla="*/ 359726 h 581388"/>
                <a:gd name="connsiteX5" fmla="*/ 506454 w 737262"/>
                <a:gd name="connsiteY5" fmla="*/ 357765 h 581388"/>
                <a:gd name="connsiteX6" fmla="*/ 709035 w 737262"/>
                <a:gd name="connsiteY6" fmla="*/ 304801 h 581388"/>
                <a:gd name="connsiteX7" fmla="*/ 735791 w 737262"/>
                <a:gd name="connsiteY7" fmla="*/ 257723 h 581388"/>
                <a:gd name="connsiteX8" fmla="*/ 689924 w 737262"/>
                <a:gd name="connsiteY8" fmla="*/ 230260 h 581388"/>
                <a:gd name="connsiteX9" fmla="*/ 514098 w 737262"/>
                <a:gd name="connsiteY9" fmla="*/ 277339 h 581388"/>
                <a:gd name="connsiteX10" fmla="*/ 682279 w 737262"/>
                <a:gd name="connsiteY10" fmla="*/ 183181 h 581388"/>
                <a:gd name="connsiteX11" fmla="*/ 697568 w 737262"/>
                <a:gd name="connsiteY11" fmla="*/ 130218 h 581388"/>
                <a:gd name="connsiteX12" fmla="*/ 645967 w 737262"/>
                <a:gd name="connsiteY12" fmla="*/ 114525 h 581388"/>
                <a:gd name="connsiteX13" fmla="*/ 466320 w 737262"/>
                <a:gd name="connsiteY13" fmla="*/ 212606 h 581388"/>
                <a:gd name="connsiteX14" fmla="*/ 611567 w 737262"/>
                <a:gd name="connsiteY14" fmla="*/ 81178 h 581388"/>
                <a:gd name="connsiteX15" fmla="*/ 615389 w 737262"/>
                <a:gd name="connsiteY15" fmla="*/ 26253 h 581388"/>
                <a:gd name="connsiteX16" fmla="*/ 561877 w 737262"/>
                <a:gd name="connsiteY16" fmla="*/ 22329 h 581388"/>
                <a:gd name="connsiteX17" fmla="*/ 386051 w 737262"/>
                <a:gd name="connsiteY17" fmla="*/ 179258 h 581388"/>
                <a:gd name="connsiteX18" fmla="*/ 311517 w 737262"/>
                <a:gd name="connsiteY18" fmla="*/ 202798 h 581388"/>
                <a:gd name="connsiteX19" fmla="*/ 313428 w 737262"/>
                <a:gd name="connsiteY19" fmla="*/ 200836 h 581388"/>
                <a:gd name="connsiteX20" fmla="*/ 344006 w 737262"/>
                <a:gd name="connsiteY20" fmla="*/ 28214 h 581388"/>
                <a:gd name="connsiteX21" fmla="*/ 300050 w 737262"/>
                <a:gd name="connsiteY21" fmla="*/ 752 h 581388"/>
                <a:gd name="connsiteX22" fmla="*/ 273294 w 737262"/>
                <a:gd name="connsiteY22" fmla="*/ 45869 h 581388"/>
                <a:gd name="connsiteX23" fmla="*/ 238893 w 737262"/>
                <a:gd name="connsiteY23" fmla="*/ 149834 h 581388"/>
                <a:gd name="connsiteX24" fmla="*/ 179648 w 737262"/>
                <a:gd name="connsiteY24" fmla="*/ 330302 h 581388"/>
                <a:gd name="connsiteX25" fmla="*/ 0 w 737262"/>
                <a:gd name="connsiteY25" fmla="*/ 430344 h 581388"/>
                <a:gd name="connsiteX26" fmla="*/ 80268 w 737262"/>
                <a:gd name="connsiteY26" fmla="*/ 581388 h 581388"/>
                <a:gd name="connsiteX27" fmla="*/ 269472 w 737262"/>
                <a:gd name="connsiteY27" fmla="*/ 477423 h 581388"/>
                <a:gd name="connsiteX28" fmla="*/ 494987 w 737262"/>
                <a:gd name="connsiteY28" fmla="*/ 436229 h 58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7262" h="581388">
                  <a:moveTo>
                    <a:pt x="494987" y="436229"/>
                  </a:moveTo>
                  <a:lnTo>
                    <a:pt x="661257" y="438191"/>
                  </a:lnTo>
                  <a:cubicBezTo>
                    <a:pt x="661257" y="438191"/>
                    <a:pt x="661257" y="438191"/>
                    <a:pt x="661257" y="438191"/>
                  </a:cubicBezTo>
                  <a:cubicBezTo>
                    <a:pt x="682279" y="438191"/>
                    <a:pt x="699479" y="420536"/>
                    <a:pt x="699479" y="398959"/>
                  </a:cubicBezTo>
                  <a:cubicBezTo>
                    <a:pt x="699479" y="377381"/>
                    <a:pt x="682279" y="359726"/>
                    <a:pt x="661257" y="359726"/>
                  </a:cubicBezTo>
                  <a:lnTo>
                    <a:pt x="506454" y="357765"/>
                  </a:lnTo>
                  <a:lnTo>
                    <a:pt x="709035" y="304801"/>
                  </a:lnTo>
                  <a:cubicBezTo>
                    <a:pt x="730058" y="298916"/>
                    <a:pt x="741525" y="277339"/>
                    <a:pt x="735791" y="257723"/>
                  </a:cubicBezTo>
                  <a:cubicBezTo>
                    <a:pt x="730058" y="236145"/>
                    <a:pt x="709035" y="224375"/>
                    <a:pt x="689924" y="230260"/>
                  </a:cubicBezTo>
                  <a:lnTo>
                    <a:pt x="514098" y="277339"/>
                  </a:lnTo>
                  <a:lnTo>
                    <a:pt x="682279" y="183181"/>
                  </a:lnTo>
                  <a:cubicBezTo>
                    <a:pt x="701391" y="173373"/>
                    <a:pt x="707124" y="149834"/>
                    <a:pt x="697568" y="130218"/>
                  </a:cubicBezTo>
                  <a:cubicBezTo>
                    <a:pt x="688013" y="110602"/>
                    <a:pt x="665079" y="104717"/>
                    <a:pt x="645967" y="114525"/>
                  </a:cubicBezTo>
                  <a:lnTo>
                    <a:pt x="466320" y="212606"/>
                  </a:lnTo>
                  <a:lnTo>
                    <a:pt x="611567" y="81178"/>
                  </a:lnTo>
                  <a:cubicBezTo>
                    <a:pt x="626856" y="67446"/>
                    <a:pt x="628767" y="41945"/>
                    <a:pt x="615389" y="26253"/>
                  </a:cubicBezTo>
                  <a:cubicBezTo>
                    <a:pt x="602011" y="10560"/>
                    <a:pt x="577166" y="8598"/>
                    <a:pt x="561877" y="22329"/>
                  </a:cubicBezTo>
                  <a:lnTo>
                    <a:pt x="386051" y="179258"/>
                  </a:lnTo>
                  <a:cubicBezTo>
                    <a:pt x="361207" y="191028"/>
                    <a:pt x="336362" y="198874"/>
                    <a:pt x="311517" y="202798"/>
                  </a:cubicBezTo>
                  <a:cubicBezTo>
                    <a:pt x="311517" y="202798"/>
                    <a:pt x="311517" y="200836"/>
                    <a:pt x="313428" y="200836"/>
                  </a:cubicBezTo>
                  <a:cubicBezTo>
                    <a:pt x="342095" y="145911"/>
                    <a:pt x="355473" y="79216"/>
                    <a:pt x="344006" y="28214"/>
                  </a:cubicBezTo>
                  <a:cubicBezTo>
                    <a:pt x="340184" y="8598"/>
                    <a:pt x="319161" y="-3172"/>
                    <a:pt x="300050" y="752"/>
                  </a:cubicBezTo>
                  <a:cubicBezTo>
                    <a:pt x="280938" y="4675"/>
                    <a:pt x="269472" y="26253"/>
                    <a:pt x="273294" y="45869"/>
                  </a:cubicBezTo>
                  <a:cubicBezTo>
                    <a:pt x="279027" y="71370"/>
                    <a:pt x="259916" y="108640"/>
                    <a:pt x="238893" y="149834"/>
                  </a:cubicBezTo>
                  <a:cubicBezTo>
                    <a:pt x="212137" y="200836"/>
                    <a:pt x="181559" y="261646"/>
                    <a:pt x="179648" y="330302"/>
                  </a:cubicBezTo>
                  <a:lnTo>
                    <a:pt x="0" y="430344"/>
                  </a:lnTo>
                  <a:lnTo>
                    <a:pt x="80268" y="581388"/>
                  </a:lnTo>
                  <a:lnTo>
                    <a:pt x="269472" y="477423"/>
                  </a:lnTo>
                  <a:cubicBezTo>
                    <a:pt x="326806" y="518617"/>
                    <a:pt x="449119" y="459769"/>
                    <a:pt x="494987" y="436229"/>
                  </a:cubicBezTo>
                  <a:close/>
                </a:path>
              </a:pathLst>
            </a:custGeom>
            <a:solidFill>
              <a:schemeClr val="accent4"/>
            </a:solidFill>
            <a:ln w="19050" cap="flat">
              <a:noFill/>
              <a:prstDash val="solid"/>
              <a:miter/>
            </a:ln>
          </p:spPr>
          <p:txBody>
            <a:bodyPr rtlCol="0" anchor="ctr"/>
            <a:lstStyle/>
            <a:p>
              <a:endParaRPr lang="en-US"/>
            </a:p>
          </p:txBody>
        </p:sp>
        <p:sp>
          <p:nvSpPr>
            <p:cNvPr id="8" name="Freeform: Shape 82">
              <a:extLst>
                <a:ext uri="{FF2B5EF4-FFF2-40B4-BE49-F238E27FC236}">
                  <a16:creationId xmlns:a16="http://schemas.microsoft.com/office/drawing/2014/main" id="{9C35E8B6-70AA-C265-013D-44853DFA2F65}"/>
                </a:ext>
              </a:extLst>
            </p:cNvPr>
            <p:cNvSpPr/>
            <p:nvPr/>
          </p:nvSpPr>
          <p:spPr>
            <a:xfrm>
              <a:off x="5201412" y="2869156"/>
              <a:ext cx="669722" cy="688525"/>
            </a:xfrm>
            <a:custGeom>
              <a:avLst/>
              <a:gdLst>
                <a:gd name="connsiteX0" fmla="*/ 238893 w 669722"/>
                <a:gd name="connsiteY0" fmla="*/ 492364 h 688525"/>
                <a:gd name="connsiteX1" fmla="*/ 279027 w 669722"/>
                <a:gd name="connsiteY1" fmla="*/ 657140 h 688525"/>
                <a:gd name="connsiteX2" fmla="*/ 315339 w 669722"/>
                <a:gd name="connsiteY2" fmla="*/ 686564 h 688525"/>
                <a:gd name="connsiteX3" fmla="*/ 324895 w 669722"/>
                <a:gd name="connsiteY3" fmla="*/ 684602 h 688525"/>
                <a:gd name="connsiteX4" fmla="*/ 353562 w 669722"/>
                <a:gd name="connsiteY4" fmla="*/ 637523 h 688525"/>
                <a:gd name="connsiteX5" fmla="*/ 317250 w 669722"/>
                <a:gd name="connsiteY5" fmla="*/ 482556 h 688525"/>
                <a:gd name="connsiteX6" fmla="*/ 418541 w 669722"/>
                <a:gd name="connsiteY6" fmla="*/ 668909 h 688525"/>
                <a:gd name="connsiteX7" fmla="*/ 452942 w 669722"/>
                <a:gd name="connsiteY7" fmla="*/ 688525 h 688525"/>
                <a:gd name="connsiteX8" fmla="*/ 472053 w 669722"/>
                <a:gd name="connsiteY8" fmla="*/ 682640 h 688525"/>
                <a:gd name="connsiteX9" fmla="*/ 487342 w 669722"/>
                <a:gd name="connsiteY9" fmla="*/ 629677 h 688525"/>
                <a:gd name="connsiteX10" fmla="*/ 399429 w 669722"/>
                <a:gd name="connsiteY10" fmla="*/ 466863 h 688525"/>
                <a:gd name="connsiteX11" fmla="*/ 529387 w 669722"/>
                <a:gd name="connsiteY11" fmla="*/ 610061 h 688525"/>
                <a:gd name="connsiteX12" fmla="*/ 558055 w 669722"/>
                <a:gd name="connsiteY12" fmla="*/ 621831 h 688525"/>
                <a:gd name="connsiteX13" fmla="*/ 584811 w 669722"/>
                <a:gd name="connsiteY13" fmla="*/ 612022 h 688525"/>
                <a:gd name="connsiteX14" fmla="*/ 586722 w 669722"/>
                <a:gd name="connsiteY14" fmla="*/ 557097 h 688525"/>
                <a:gd name="connsiteX15" fmla="*/ 447208 w 669722"/>
                <a:gd name="connsiteY15" fmla="*/ 404092 h 688525"/>
                <a:gd name="connsiteX16" fmla="*/ 609656 w 669722"/>
                <a:gd name="connsiteY16" fmla="*/ 515904 h 688525"/>
                <a:gd name="connsiteX17" fmla="*/ 630678 w 669722"/>
                <a:gd name="connsiteY17" fmla="*/ 521788 h 688525"/>
                <a:gd name="connsiteX18" fmla="*/ 663168 w 669722"/>
                <a:gd name="connsiteY18" fmla="*/ 504134 h 688525"/>
                <a:gd name="connsiteX19" fmla="*/ 653612 w 669722"/>
                <a:gd name="connsiteY19" fmla="*/ 449209 h 688525"/>
                <a:gd name="connsiteX20" fmla="*/ 458675 w 669722"/>
                <a:gd name="connsiteY20" fmla="*/ 315819 h 688525"/>
                <a:gd name="connsiteX21" fmla="*/ 416630 w 669722"/>
                <a:gd name="connsiteY21" fmla="*/ 249125 h 688525"/>
                <a:gd name="connsiteX22" fmla="*/ 418541 w 669722"/>
                <a:gd name="connsiteY22" fmla="*/ 249125 h 688525"/>
                <a:gd name="connsiteX23" fmla="*/ 588633 w 669722"/>
                <a:gd name="connsiteY23" fmla="*/ 235393 h 688525"/>
                <a:gd name="connsiteX24" fmla="*/ 602011 w 669722"/>
                <a:gd name="connsiteY24" fmla="*/ 186353 h 688525"/>
                <a:gd name="connsiteX25" fmla="*/ 554232 w 669722"/>
                <a:gd name="connsiteY25" fmla="*/ 172622 h 688525"/>
                <a:gd name="connsiteX26" fmla="*/ 447208 w 669722"/>
                <a:gd name="connsiteY26" fmla="*/ 164775 h 688525"/>
                <a:gd name="connsiteX27" fmla="*/ 261827 w 669722"/>
                <a:gd name="connsiteY27" fmla="*/ 153006 h 688525"/>
                <a:gd name="connsiteX28" fmla="*/ 122313 w 669722"/>
                <a:gd name="connsiteY28" fmla="*/ 0 h 688525"/>
                <a:gd name="connsiteX29" fmla="*/ 0 w 669722"/>
                <a:gd name="connsiteY29" fmla="*/ 117697 h 688525"/>
                <a:gd name="connsiteX30" fmla="*/ 147158 w 669722"/>
                <a:gd name="connsiteY30" fmla="*/ 278549 h 688525"/>
                <a:gd name="connsiteX31" fmla="*/ 238893 w 669722"/>
                <a:gd name="connsiteY31" fmla="*/ 492364 h 6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9722" h="688525">
                  <a:moveTo>
                    <a:pt x="238893" y="492364"/>
                  </a:moveTo>
                  <a:lnTo>
                    <a:pt x="279027" y="657140"/>
                  </a:lnTo>
                  <a:cubicBezTo>
                    <a:pt x="282850" y="674794"/>
                    <a:pt x="298139" y="686564"/>
                    <a:pt x="315339" y="686564"/>
                  </a:cubicBezTo>
                  <a:cubicBezTo>
                    <a:pt x="319161" y="686564"/>
                    <a:pt x="321073" y="686564"/>
                    <a:pt x="324895" y="684602"/>
                  </a:cubicBezTo>
                  <a:cubicBezTo>
                    <a:pt x="345917" y="678717"/>
                    <a:pt x="357384" y="659101"/>
                    <a:pt x="353562" y="637523"/>
                  </a:cubicBezTo>
                  <a:lnTo>
                    <a:pt x="317250" y="482556"/>
                  </a:lnTo>
                  <a:lnTo>
                    <a:pt x="418541" y="668909"/>
                  </a:lnTo>
                  <a:cubicBezTo>
                    <a:pt x="426186" y="682640"/>
                    <a:pt x="437652" y="688525"/>
                    <a:pt x="452942" y="688525"/>
                  </a:cubicBezTo>
                  <a:cubicBezTo>
                    <a:pt x="458675" y="688525"/>
                    <a:pt x="466320" y="686564"/>
                    <a:pt x="472053" y="682640"/>
                  </a:cubicBezTo>
                  <a:cubicBezTo>
                    <a:pt x="491164" y="672832"/>
                    <a:pt x="496898" y="647331"/>
                    <a:pt x="487342" y="629677"/>
                  </a:cubicBezTo>
                  <a:lnTo>
                    <a:pt x="399429" y="466863"/>
                  </a:lnTo>
                  <a:lnTo>
                    <a:pt x="529387" y="610061"/>
                  </a:lnTo>
                  <a:cubicBezTo>
                    <a:pt x="537032" y="617907"/>
                    <a:pt x="546588" y="621831"/>
                    <a:pt x="558055" y="621831"/>
                  </a:cubicBezTo>
                  <a:cubicBezTo>
                    <a:pt x="567610" y="621831"/>
                    <a:pt x="577166" y="617907"/>
                    <a:pt x="584811" y="612022"/>
                  </a:cubicBezTo>
                  <a:cubicBezTo>
                    <a:pt x="600100" y="596330"/>
                    <a:pt x="600100" y="572790"/>
                    <a:pt x="586722" y="557097"/>
                  </a:cubicBezTo>
                  <a:lnTo>
                    <a:pt x="447208" y="404092"/>
                  </a:lnTo>
                  <a:lnTo>
                    <a:pt x="609656" y="515904"/>
                  </a:lnTo>
                  <a:cubicBezTo>
                    <a:pt x="615389" y="519827"/>
                    <a:pt x="623034" y="521788"/>
                    <a:pt x="630678" y="521788"/>
                  </a:cubicBezTo>
                  <a:cubicBezTo>
                    <a:pt x="642145" y="521788"/>
                    <a:pt x="655523" y="515904"/>
                    <a:pt x="663168" y="504134"/>
                  </a:cubicBezTo>
                  <a:cubicBezTo>
                    <a:pt x="674635" y="486479"/>
                    <a:pt x="670812" y="460978"/>
                    <a:pt x="653612" y="449209"/>
                  </a:cubicBezTo>
                  <a:lnTo>
                    <a:pt x="458675" y="315819"/>
                  </a:lnTo>
                  <a:cubicBezTo>
                    <a:pt x="441475" y="294242"/>
                    <a:pt x="428097" y="270702"/>
                    <a:pt x="416630" y="249125"/>
                  </a:cubicBezTo>
                  <a:cubicBezTo>
                    <a:pt x="416630" y="249125"/>
                    <a:pt x="418541" y="249125"/>
                    <a:pt x="418541" y="249125"/>
                  </a:cubicBezTo>
                  <a:cubicBezTo>
                    <a:pt x="475875" y="262856"/>
                    <a:pt x="542765" y="260894"/>
                    <a:pt x="588633" y="235393"/>
                  </a:cubicBezTo>
                  <a:cubicBezTo>
                    <a:pt x="605833" y="225585"/>
                    <a:pt x="611567" y="204007"/>
                    <a:pt x="602011" y="186353"/>
                  </a:cubicBezTo>
                  <a:cubicBezTo>
                    <a:pt x="592455" y="168699"/>
                    <a:pt x="571433" y="162814"/>
                    <a:pt x="554232" y="172622"/>
                  </a:cubicBezTo>
                  <a:cubicBezTo>
                    <a:pt x="533210" y="184391"/>
                    <a:pt x="491164" y="174583"/>
                    <a:pt x="447208" y="164775"/>
                  </a:cubicBezTo>
                  <a:cubicBezTo>
                    <a:pt x="391785" y="151044"/>
                    <a:pt x="326806" y="135351"/>
                    <a:pt x="261827" y="153006"/>
                  </a:cubicBezTo>
                  <a:lnTo>
                    <a:pt x="122313" y="0"/>
                  </a:lnTo>
                  <a:lnTo>
                    <a:pt x="0" y="117697"/>
                  </a:lnTo>
                  <a:lnTo>
                    <a:pt x="147158" y="278549"/>
                  </a:lnTo>
                  <a:cubicBezTo>
                    <a:pt x="116580" y="347205"/>
                    <a:pt x="202581" y="455094"/>
                    <a:pt x="238893" y="492364"/>
                  </a:cubicBezTo>
                  <a:close/>
                </a:path>
              </a:pathLst>
            </a:custGeom>
            <a:solidFill>
              <a:schemeClr val="accent4"/>
            </a:solidFill>
            <a:ln w="19050" cap="flat">
              <a:noFill/>
              <a:prstDash val="solid"/>
              <a:miter/>
            </a:ln>
          </p:spPr>
          <p:txBody>
            <a:bodyPr rtlCol="0" anchor="ctr"/>
            <a:lstStyle/>
            <a:p>
              <a:endParaRPr lang="en-US"/>
            </a:p>
          </p:txBody>
        </p:sp>
        <p:sp>
          <p:nvSpPr>
            <p:cNvPr id="9" name="Freeform: Shape 83">
              <a:extLst>
                <a:ext uri="{FF2B5EF4-FFF2-40B4-BE49-F238E27FC236}">
                  <a16:creationId xmlns:a16="http://schemas.microsoft.com/office/drawing/2014/main" id="{D66D2AE4-6F43-94C5-31B5-EB47A680C058}"/>
                </a:ext>
              </a:extLst>
            </p:cNvPr>
            <p:cNvSpPr/>
            <p:nvPr/>
          </p:nvSpPr>
          <p:spPr>
            <a:xfrm>
              <a:off x="6033850" y="3553022"/>
              <a:ext cx="663988" cy="697107"/>
            </a:xfrm>
            <a:custGeom>
              <a:avLst/>
              <a:gdLst>
                <a:gd name="connsiteX0" fmla="*/ 663989 w 663988"/>
                <a:gd name="connsiteY0" fmla="*/ 579411 h 697107"/>
                <a:gd name="connsiteX1" fmla="*/ 518742 w 663988"/>
                <a:gd name="connsiteY1" fmla="*/ 416597 h 697107"/>
                <a:gd name="connsiteX2" fmla="*/ 423184 w 663988"/>
                <a:gd name="connsiteY2" fmla="*/ 200820 h 697107"/>
                <a:gd name="connsiteX3" fmla="*/ 384962 w 663988"/>
                <a:gd name="connsiteY3" fmla="*/ 36045 h 697107"/>
                <a:gd name="connsiteX4" fmla="*/ 339094 w 663988"/>
                <a:gd name="connsiteY4" fmla="*/ 6621 h 697107"/>
                <a:gd name="connsiteX5" fmla="*/ 310427 w 663988"/>
                <a:gd name="connsiteY5" fmla="*/ 53699 h 697107"/>
                <a:gd name="connsiteX6" fmla="*/ 346739 w 663988"/>
                <a:gd name="connsiteY6" fmla="*/ 208667 h 697107"/>
                <a:gd name="connsiteX7" fmla="*/ 245448 w 663988"/>
                <a:gd name="connsiteY7" fmla="*/ 20352 h 697107"/>
                <a:gd name="connsiteX8" fmla="*/ 193847 w 663988"/>
                <a:gd name="connsiteY8" fmla="*/ 4659 h 697107"/>
                <a:gd name="connsiteX9" fmla="*/ 178558 w 663988"/>
                <a:gd name="connsiteY9" fmla="*/ 57623 h 697107"/>
                <a:gd name="connsiteX10" fmla="*/ 266470 w 663988"/>
                <a:gd name="connsiteY10" fmla="*/ 222398 h 697107"/>
                <a:gd name="connsiteX11" fmla="*/ 136513 w 663988"/>
                <a:gd name="connsiteY11" fmla="*/ 79200 h 697107"/>
                <a:gd name="connsiteX12" fmla="*/ 83000 w 663988"/>
                <a:gd name="connsiteY12" fmla="*/ 77239 h 697107"/>
                <a:gd name="connsiteX13" fmla="*/ 81089 w 663988"/>
                <a:gd name="connsiteY13" fmla="*/ 132164 h 697107"/>
                <a:gd name="connsiteX14" fmla="*/ 220603 w 663988"/>
                <a:gd name="connsiteY14" fmla="*/ 287131 h 697107"/>
                <a:gd name="connsiteX15" fmla="*/ 60067 w 663988"/>
                <a:gd name="connsiteY15" fmla="*/ 175319 h 697107"/>
                <a:gd name="connsiteX16" fmla="*/ 6555 w 663988"/>
                <a:gd name="connsiteY16" fmla="*/ 185127 h 697107"/>
                <a:gd name="connsiteX17" fmla="*/ 16110 w 663988"/>
                <a:gd name="connsiteY17" fmla="*/ 240052 h 697107"/>
                <a:gd name="connsiteX18" fmla="*/ 209136 w 663988"/>
                <a:gd name="connsiteY18" fmla="*/ 375404 h 697107"/>
                <a:gd name="connsiteX19" fmla="*/ 251181 w 663988"/>
                <a:gd name="connsiteY19" fmla="*/ 442098 h 697107"/>
                <a:gd name="connsiteX20" fmla="*/ 249270 w 663988"/>
                <a:gd name="connsiteY20" fmla="*/ 442098 h 697107"/>
                <a:gd name="connsiteX21" fmla="*/ 79178 w 663988"/>
                <a:gd name="connsiteY21" fmla="*/ 455830 h 697107"/>
                <a:gd name="connsiteX22" fmla="*/ 63889 w 663988"/>
                <a:gd name="connsiteY22" fmla="*/ 504870 h 697107"/>
                <a:gd name="connsiteX23" fmla="*/ 111668 w 663988"/>
                <a:gd name="connsiteY23" fmla="*/ 520563 h 697107"/>
                <a:gd name="connsiteX24" fmla="*/ 218692 w 663988"/>
                <a:gd name="connsiteY24" fmla="*/ 530371 h 697107"/>
                <a:gd name="connsiteX25" fmla="*/ 404073 w 663988"/>
                <a:gd name="connsiteY25" fmla="*/ 544102 h 697107"/>
                <a:gd name="connsiteX26" fmla="*/ 541675 w 663988"/>
                <a:gd name="connsiteY26" fmla="*/ 697108 h 697107"/>
                <a:gd name="connsiteX27" fmla="*/ 663989 w 663988"/>
                <a:gd name="connsiteY27" fmla="*/ 579411 h 69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988" h="697107">
                  <a:moveTo>
                    <a:pt x="663989" y="579411"/>
                  </a:moveTo>
                  <a:lnTo>
                    <a:pt x="518742" y="416597"/>
                  </a:lnTo>
                  <a:cubicBezTo>
                    <a:pt x="543587" y="347941"/>
                    <a:pt x="457585" y="240052"/>
                    <a:pt x="423184" y="200820"/>
                  </a:cubicBezTo>
                  <a:lnTo>
                    <a:pt x="384962" y="36045"/>
                  </a:lnTo>
                  <a:cubicBezTo>
                    <a:pt x="379228" y="14467"/>
                    <a:pt x="360117" y="2698"/>
                    <a:pt x="339094" y="6621"/>
                  </a:cubicBezTo>
                  <a:cubicBezTo>
                    <a:pt x="318071" y="12506"/>
                    <a:pt x="306604" y="32122"/>
                    <a:pt x="310427" y="53699"/>
                  </a:cubicBezTo>
                  <a:lnTo>
                    <a:pt x="346739" y="208667"/>
                  </a:lnTo>
                  <a:lnTo>
                    <a:pt x="245448" y="20352"/>
                  </a:lnTo>
                  <a:cubicBezTo>
                    <a:pt x="235892" y="736"/>
                    <a:pt x="212958" y="-5149"/>
                    <a:pt x="193847" y="4659"/>
                  </a:cubicBezTo>
                  <a:cubicBezTo>
                    <a:pt x="174736" y="14467"/>
                    <a:pt x="169002" y="38007"/>
                    <a:pt x="178558" y="57623"/>
                  </a:cubicBezTo>
                  <a:lnTo>
                    <a:pt x="266470" y="222398"/>
                  </a:lnTo>
                  <a:lnTo>
                    <a:pt x="136513" y="79200"/>
                  </a:lnTo>
                  <a:cubicBezTo>
                    <a:pt x="121223" y="63508"/>
                    <a:pt x="98290" y="61546"/>
                    <a:pt x="83000" y="77239"/>
                  </a:cubicBezTo>
                  <a:cubicBezTo>
                    <a:pt x="67711" y="92932"/>
                    <a:pt x="65800" y="116471"/>
                    <a:pt x="81089" y="132164"/>
                  </a:cubicBezTo>
                  <a:lnTo>
                    <a:pt x="220603" y="287131"/>
                  </a:lnTo>
                  <a:lnTo>
                    <a:pt x="60067" y="175319"/>
                  </a:lnTo>
                  <a:cubicBezTo>
                    <a:pt x="42866" y="163550"/>
                    <a:pt x="18021" y="167473"/>
                    <a:pt x="6555" y="185127"/>
                  </a:cubicBezTo>
                  <a:cubicBezTo>
                    <a:pt x="-4912" y="202782"/>
                    <a:pt x="-1090" y="228283"/>
                    <a:pt x="16110" y="240052"/>
                  </a:cubicBezTo>
                  <a:lnTo>
                    <a:pt x="209136" y="375404"/>
                  </a:lnTo>
                  <a:cubicBezTo>
                    <a:pt x="226336" y="396981"/>
                    <a:pt x="239714" y="420521"/>
                    <a:pt x="251181" y="442098"/>
                  </a:cubicBezTo>
                  <a:cubicBezTo>
                    <a:pt x="251181" y="442098"/>
                    <a:pt x="249270" y="442098"/>
                    <a:pt x="249270" y="442098"/>
                  </a:cubicBezTo>
                  <a:cubicBezTo>
                    <a:pt x="191936" y="428367"/>
                    <a:pt x="125046" y="430329"/>
                    <a:pt x="79178" y="455830"/>
                  </a:cubicBezTo>
                  <a:cubicBezTo>
                    <a:pt x="61978" y="465638"/>
                    <a:pt x="54333" y="487215"/>
                    <a:pt x="63889" y="504870"/>
                  </a:cubicBezTo>
                  <a:cubicBezTo>
                    <a:pt x="73445" y="522524"/>
                    <a:pt x="94467" y="530371"/>
                    <a:pt x="111668" y="520563"/>
                  </a:cubicBezTo>
                  <a:cubicBezTo>
                    <a:pt x="132690" y="508793"/>
                    <a:pt x="174736" y="518601"/>
                    <a:pt x="218692" y="530371"/>
                  </a:cubicBezTo>
                  <a:cubicBezTo>
                    <a:pt x="274115" y="544102"/>
                    <a:pt x="339094" y="559795"/>
                    <a:pt x="404073" y="544102"/>
                  </a:cubicBezTo>
                  <a:lnTo>
                    <a:pt x="541675" y="697108"/>
                  </a:lnTo>
                  <a:lnTo>
                    <a:pt x="663989" y="579411"/>
                  </a:lnTo>
                  <a:close/>
                </a:path>
              </a:pathLst>
            </a:custGeom>
            <a:solidFill>
              <a:schemeClr val="accent4"/>
            </a:solidFill>
            <a:ln w="19050" cap="flat">
              <a:noFill/>
              <a:prstDash val="solid"/>
              <a:miter/>
            </a:ln>
          </p:spPr>
          <p:txBody>
            <a:bodyPr rtlCol="0" anchor="ctr"/>
            <a:lstStyle/>
            <a:p>
              <a:endParaRPr lang="en-US"/>
            </a:p>
          </p:txBody>
        </p:sp>
        <p:sp>
          <p:nvSpPr>
            <p:cNvPr id="10" name="Freeform: Shape 84">
              <a:extLst>
                <a:ext uri="{FF2B5EF4-FFF2-40B4-BE49-F238E27FC236}">
                  <a16:creationId xmlns:a16="http://schemas.microsoft.com/office/drawing/2014/main" id="{A80DBA2D-0B2C-9E6D-05A1-CE2DA9E14C5A}"/>
                </a:ext>
              </a:extLst>
            </p:cNvPr>
            <p:cNvSpPr/>
            <p:nvPr/>
          </p:nvSpPr>
          <p:spPr>
            <a:xfrm>
              <a:off x="5871741" y="2869156"/>
              <a:ext cx="648361" cy="721872"/>
            </a:xfrm>
            <a:custGeom>
              <a:avLst/>
              <a:gdLst>
                <a:gd name="connsiteX0" fmla="*/ 40617 w 648361"/>
                <a:gd name="connsiteY0" fmla="*/ 423708 h 721872"/>
                <a:gd name="connsiteX1" fmla="*/ 53995 w 648361"/>
                <a:gd name="connsiteY1" fmla="*/ 421746 h 721872"/>
                <a:gd name="connsiteX2" fmla="*/ 199243 w 648361"/>
                <a:gd name="connsiteY2" fmla="*/ 368783 h 721872"/>
                <a:gd name="connsiteX3" fmla="*/ 27239 w 648361"/>
                <a:gd name="connsiteY3" fmla="*/ 490403 h 721872"/>
                <a:gd name="connsiteX4" fmla="*/ 17684 w 648361"/>
                <a:gd name="connsiteY4" fmla="*/ 545328 h 721872"/>
                <a:gd name="connsiteX5" fmla="*/ 48262 w 648361"/>
                <a:gd name="connsiteY5" fmla="*/ 562982 h 721872"/>
                <a:gd name="connsiteX6" fmla="*/ 69285 w 648361"/>
                <a:gd name="connsiteY6" fmla="*/ 555136 h 721872"/>
                <a:gd name="connsiteX7" fmla="*/ 218354 w 648361"/>
                <a:gd name="connsiteY7" fmla="*/ 449209 h 721872"/>
                <a:gd name="connsiteX8" fmla="*/ 92218 w 648361"/>
                <a:gd name="connsiteY8" fmla="*/ 596330 h 721872"/>
                <a:gd name="connsiteX9" fmla="*/ 96041 w 648361"/>
                <a:gd name="connsiteY9" fmla="*/ 651255 h 721872"/>
                <a:gd name="connsiteX10" fmla="*/ 120886 w 648361"/>
                <a:gd name="connsiteY10" fmla="*/ 661063 h 721872"/>
                <a:gd name="connsiteX11" fmla="*/ 149553 w 648361"/>
                <a:gd name="connsiteY11" fmla="*/ 647331 h 721872"/>
                <a:gd name="connsiteX12" fmla="*/ 285244 w 648361"/>
                <a:gd name="connsiteY12" fmla="*/ 488441 h 721872"/>
                <a:gd name="connsiteX13" fmla="*/ 193509 w 648361"/>
                <a:gd name="connsiteY13" fmla="*/ 664986 h 721872"/>
                <a:gd name="connsiteX14" fmla="*/ 208798 w 648361"/>
                <a:gd name="connsiteY14" fmla="*/ 717949 h 721872"/>
                <a:gd name="connsiteX15" fmla="*/ 225999 w 648361"/>
                <a:gd name="connsiteY15" fmla="*/ 721873 h 721872"/>
                <a:gd name="connsiteX16" fmla="*/ 260399 w 648361"/>
                <a:gd name="connsiteY16" fmla="*/ 700295 h 721872"/>
                <a:gd name="connsiteX17" fmla="*/ 371246 w 648361"/>
                <a:gd name="connsiteY17" fmla="*/ 488441 h 721872"/>
                <a:gd name="connsiteX18" fmla="*/ 432402 w 648361"/>
                <a:gd name="connsiteY18" fmla="*/ 439401 h 721872"/>
                <a:gd name="connsiteX19" fmla="*/ 432402 w 648361"/>
                <a:gd name="connsiteY19" fmla="*/ 441362 h 721872"/>
                <a:gd name="connsiteX20" fmla="*/ 462981 w 648361"/>
                <a:gd name="connsiteY20" fmla="*/ 613984 h 721872"/>
                <a:gd name="connsiteX21" fmla="*/ 512670 w 648361"/>
                <a:gd name="connsiteY21" fmla="*/ 623792 h 721872"/>
                <a:gd name="connsiteX22" fmla="*/ 522226 w 648361"/>
                <a:gd name="connsiteY22" fmla="*/ 572790 h 721872"/>
                <a:gd name="connsiteX23" fmla="*/ 520315 w 648361"/>
                <a:gd name="connsiteY23" fmla="*/ 460978 h 721872"/>
                <a:gd name="connsiteX24" fmla="*/ 514582 w 648361"/>
                <a:gd name="connsiteY24" fmla="*/ 270702 h 721872"/>
                <a:gd name="connsiteX25" fmla="*/ 648362 w 648361"/>
                <a:gd name="connsiteY25" fmla="*/ 113773 h 721872"/>
                <a:gd name="connsiteX26" fmla="*/ 522226 w 648361"/>
                <a:gd name="connsiteY26" fmla="*/ 0 h 721872"/>
                <a:gd name="connsiteX27" fmla="*/ 380801 w 648361"/>
                <a:gd name="connsiteY27" fmla="*/ 166737 h 721872"/>
                <a:gd name="connsiteX28" fmla="*/ 182042 w 648361"/>
                <a:gd name="connsiteY28" fmla="*/ 286395 h 721872"/>
                <a:gd name="connsiteX29" fmla="*/ 25328 w 648361"/>
                <a:gd name="connsiteY29" fmla="*/ 343282 h 721872"/>
                <a:gd name="connsiteX30" fmla="*/ 2395 w 648361"/>
                <a:gd name="connsiteY30" fmla="*/ 394284 h 721872"/>
                <a:gd name="connsiteX31" fmla="*/ 40617 w 648361"/>
                <a:gd name="connsiteY31" fmla="*/ 423708 h 72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8361" h="721872">
                  <a:moveTo>
                    <a:pt x="40617" y="423708"/>
                  </a:moveTo>
                  <a:cubicBezTo>
                    <a:pt x="44440" y="423708"/>
                    <a:pt x="48262" y="423708"/>
                    <a:pt x="53995" y="421746"/>
                  </a:cubicBezTo>
                  <a:lnTo>
                    <a:pt x="199243" y="368783"/>
                  </a:lnTo>
                  <a:lnTo>
                    <a:pt x="27239" y="490403"/>
                  </a:lnTo>
                  <a:cubicBezTo>
                    <a:pt x="10039" y="502172"/>
                    <a:pt x="6217" y="527673"/>
                    <a:pt x="17684" y="545328"/>
                  </a:cubicBezTo>
                  <a:cubicBezTo>
                    <a:pt x="25328" y="557097"/>
                    <a:pt x="36795" y="562982"/>
                    <a:pt x="48262" y="562982"/>
                  </a:cubicBezTo>
                  <a:cubicBezTo>
                    <a:pt x="55907" y="562982"/>
                    <a:pt x="63551" y="561021"/>
                    <a:pt x="69285" y="555136"/>
                  </a:cubicBezTo>
                  <a:lnTo>
                    <a:pt x="218354" y="449209"/>
                  </a:lnTo>
                  <a:lnTo>
                    <a:pt x="92218" y="596330"/>
                  </a:lnTo>
                  <a:cubicBezTo>
                    <a:pt x="78840" y="612022"/>
                    <a:pt x="80752" y="637523"/>
                    <a:pt x="96041" y="651255"/>
                  </a:cubicBezTo>
                  <a:cubicBezTo>
                    <a:pt x="103685" y="657140"/>
                    <a:pt x="111330" y="661063"/>
                    <a:pt x="120886" y="661063"/>
                  </a:cubicBezTo>
                  <a:cubicBezTo>
                    <a:pt x="132352" y="661063"/>
                    <a:pt x="141908" y="657140"/>
                    <a:pt x="149553" y="647331"/>
                  </a:cubicBezTo>
                  <a:lnTo>
                    <a:pt x="285244" y="488441"/>
                  </a:lnTo>
                  <a:lnTo>
                    <a:pt x="193509" y="664986"/>
                  </a:lnTo>
                  <a:cubicBezTo>
                    <a:pt x="183953" y="684602"/>
                    <a:pt x="189687" y="708141"/>
                    <a:pt x="208798" y="717949"/>
                  </a:cubicBezTo>
                  <a:cubicBezTo>
                    <a:pt x="214532" y="721873"/>
                    <a:pt x="220265" y="721873"/>
                    <a:pt x="225999" y="721873"/>
                  </a:cubicBezTo>
                  <a:cubicBezTo>
                    <a:pt x="239377" y="721873"/>
                    <a:pt x="252755" y="714026"/>
                    <a:pt x="260399" y="700295"/>
                  </a:cubicBezTo>
                  <a:lnTo>
                    <a:pt x="371246" y="488441"/>
                  </a:lnTo>
                  <a:cubicBezTo>
                    <a:pt x="390357" y="468825"/>
                    <a:pt x="411380" y="453132"/>
                    <a:pt x="432402" y="439401"/>
                  </a:cubicBezTo>
                  <a:cubicBezTo>
                    <a:pt x="432402" y="439401"/>
                    <a:pt x="432402" y="441362"/>
                    <a:pt x="432402" y="441362"/>
                  </a:cubicBezTo>
                  <a:cubicBezTo>
                    <a:pt x="424758" y="502172"/>
                    <a:pt x="434314" y="570829"/>
                    <a:pt x="462981" y="613984"/>
                  </a:cubicBezTo>
                  <a:cubicBezTo>
                    <a:pt x="474448" y="631639"/>
                    <a:pt x="495470" y="635562"/>
                    <a:pt x="512670" y="623792"/>
                  </a:cubicBezTo>
                  <a:cubicBezTo>
                    <a:pt x="529871" y="612022"/>
                    <a:pt x="533693" y="590445"/>
                    <a:pt x="522226" y="572790"/>
                  </a:cubicBezTo>
                  <a:cubicBezTo>
                    <a:pt x="508848" y="551213"/>
                    <a:pt x="514582" y="508057"/>
                    <a:pt x="520315" y="460978"/>
                  </a:cubicBezTo>
                  <a:cubicBezTo>
                    <a:pt x="527960" y="404092"/>
                    <a:pt x="535604" y="335435"/>
                    <a:pt x="514582" y="270702"/>
                  </a:cubicBezTo>
                  <a:lnTo>
                    <a:pt x="648362" y="113773"/>
                  </a:lnTo>
                  <a:lnTo>
                    <a:pt x="522226" y="0"/>
                  </a:lnTo>
                  <a:lnTo>
                    <a:pt x="380801" y="166737"/>
                  </a:lnTo>
                  <a:cubicBezTo>
                    <a:pt x="312000" y="149082"/>
                    <a:pt x="216443" y="249125"/>
                    <a:pt x="182042" y="286395"/>
                  </a:cubicBezTo>
                  <a:lnTo>
                    <a:pt x="25328" y="343282"/>
                  </a:lnTo>
                  <a:cubicBezTo>
                    <a:pt x="6217" y="351128"/>
                    <a:pt x="-5250" y="372706"/>
                    <a:pt x="2395" y="394284"/>
                  </a:cubicBezTo>
                  <a:cubicBezTo>
                    <a:pt x="10039" y="413900"/>
                    <a:pt x="25328" y="423708"/>
                    <a:pt x="40617" y="423708"/>
                  </a:cubicBezTo>
                  <a:close/>
                </a:path>
              </a:pathLst>
            </a:custGeom>
            <a:solidFill>
              <a:schemeClr val="accent4"/>
            </a:solidFill>
            <a:ln w="19050" cap="flat">
              <a:noFill/>
              <a:prstDash val="solid"/>
              <a:miter/>
            </a:ln>
          </p:spPr>
          <p:txBody>
            <a:bodyPr rtlCol="0" anchor="ctr"/>
            <a:lstStyle/>
            <a:p>
              <a:endParaRPr lang="en-US"/>
            </a:p>
          </p:txBody>
        </p:sp>
        <p:sp>
          <p:nvSpPr>
            <p:cNvPr id="11" name="Heart 10">
              <a:extLst>
                <a:ext uri="{FF2B5EF4-FFF2-40B4-BE49-F238E27FC236}">
                  <a16:creationId xmlns:a16="http://schemas.microsoft.com/office/drawing/2014/main" id="{87C21E54-9751-0CC6-DA4F-AA7C8CB36BDA}"/>
                </a:ext>
              </a:extLst>
            </p:cNvPr>
            <p:cNvSpPr/>
            <p:nvPr/>
          </p:nvSpPr>
          <p:spPr>
            <a:xfrm>
              <a:off x="5185363" y="3116803"/>
              <a:ext cx="1349446" cy="1141292"/>
            </a:xfrm>
            <a:prstGeom prst="hear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ross 11">
              <a:extLst>
                <a:ext uri="{FF2B5EF4-FFF2-40B4-BE49-F238E27FC236}">
                  <a16:creationId xmlns:a16="http://schemas.microsoft.com/office/drawing/2014/main" id="{FEE1BD57-30B1-E2E2-030B-720734D3545A}"/>
                </a:ext>
              </a:extLst>
            </p:cNvPr>
            <p:cNvSpPr/>
            <p:nvPr/>
          </p:nvSpPr>
          <p:spPr>
            <a:xfrm>
              <a:off x="5596952" y="3471347"/>
              <a:ext cx="530164" cy="530164"/>
            </a:xfrm>
            <a:prstGeom prst="plus">
              <a:avLst>
                <a:gd name="adj" fmla="val 39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058A05-AB69-A494-0918-7D050441B9C3}"/>
                </a:ext>
              </a:extLst>
            </p:cNvPr>
            <p:cNvSpPr/>
            <p:nvPr/>
          </p:nvSpPr>
          <p:spPr>
            <a:xfrm>
              <a:off x="4893718" y="2720194"/>
              <a:ext cx="1903322" cy="188314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2253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2C2D51C-749D-EE65-54D0-093DCFC655CC}"/>
              </a:ext>
            </a:extLst>
          </p:cNvPr>
          <p:cNvSpPr>
            <a:spLocks noGrp="1"/>
          </p:cNvSpPr>
          <p:nvPr>
            <p:ph type="ftr" sz="quarter" idx="3"/>
          </p:nvPr>
        </p:nvSpPr>
        <p:spPr/>
        <p:txBody>
          <a:bodyPr/>
          <a:lstStyle/>
          <a:p>
            <a:r>
              <a:rPr lang="en-US" dirty="0"/>
              <a:t>PD, Parkinson’s disease; PDP, Parkinson’s disease psychosis.</a:t>
            </a:r>
          </a:p>
        </p:txBody>
      </p:sp>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p:txBody>
          <a:bodyPr/>
          <a:lstStyle/>
          <a:p>
            <a:r>
              <a:rPr lang="en-US" dirty="0"/>
              <a:t>PD Psychosis is Common as the Disease Progresses</a:t>
            </a:r>
          </a:p>
        </p:txBody>
      </p:sp>
      <p:graphicFrame>
        <p:nvGraphicFramePr>
          <p:cNvPr id="14" name="Content Placeholder 6" descr="timeline SmartArt Graphic">
            <a:extLst>
              <a:ext uri="{FF2B5EF4-FFF2-40B4-BE49-F238E27FC236}">
                <a16:creationId xmlns:a16="http://schemas.microsoft.com/office/drawing/2014/main" id="{CEC6DA80-0404-4CED-A682-9D41A16B341E}"/>
              </a:ext>
            </a:extLst>
          </p:cNvPr>
          <p:cNvGraphicFramePr>
            <a:graphicFrameLocks noGrp="1"/>
          </p:cNvGraphicFramePr>
          <p:nvPr>
            <p:ph idx="1"/>
            <p:extLst>
              <p:ext uri="{D42A27DB-BD31-4B8C-83A1-F6EECF244321}">
                <p14:modId xmlns:p14="http://schemas.microsoft.com/office/powerpoint/2010/main" val="774559664"/>
              </p:ext>
            </p:extLst>
          </p:nvPr>
        </p:nvGraphicFramePr>
        <p:xfrm>
          <a:off x="698808" y="568556"/>
          <a:ext cx="10744200" cy="472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ACBB17C-06BB-4FC2-8570-D32F4B852E1D}"/>
              </a:ext>
            </a:extLst>
          </p:cNvPr>
          <p:cNvSpPr txBox="1"/>
          <p:nvPr/>
        </p:nvSpPr>
        <p:spPr>
          <a:xfrm>
            <a:off x="1458511" y="4859182"/>
            <a:ext cx="8776771" cy="1077218"/>
          </a:xfrm>
          <a:prstGeom prst="rect">
            <a:avLst/>
          </a:prstGeom>
          <a:noFill/>
        </p:spPr>
        <p:txBody>
          <a:bodyPr wrap="square" rtlCol="0">
            <a:spAutoFit/>
          </a:bodyPr>
          <a:lstStyle/>
          <a:p>
            <a:pPr algn="ctr"/>
            <a:r>
              <a:rPr lang="en-US" sz="3200" dirty="0"/>
              <a:t>Ask all patients with Parkinson’s Disease (PD) about possible psychosis at every visit</a:t>
            </a:r>
          </a:p>
        </p:txBody>
      </p:sp>
      <p:pic>
        <p:nvPicPr>
          <p:cNvPr id="12" name="Graphic 11">
            <a:extLst>
              <a:ext uri="{FF2B5EF4-FFF2-40B4-BE49-F238E27FC236}">
                <a16:creationId xmlns:a16="http://schemas.microsoft.com/office/drawing/2014/main" id="{CDE2723E-188B-7A12-294A-915FA6199FA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67977" y="2070034"/>
            <a:ext cx="854051" cy="854051"/>
          </a:xfrm>
          <a:prstGeom prst="rect">
            <a:avLst/>
          </a:prstGeom>
        </p:spPr>
      </p:pic>
      <p:pic>
        <p:nvPicPr>
          <p:cNvPr id="16" name="Graphic 15">
            <a:extLst>
              <a:ext uri="{FF2B5EF4-FFF2-40B4-BE49-F238E27FC236}">
                <a16:creationId xmlns:a16="http://schemas.microsoft.com/office/drawing/2014/main" id="{87A77304-6CFD-E1FB-D37E-D020769204B0}"/>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29150"/>
          <a:stretch/>
        </p:blipFill>
        <p:spPr>
          <a:xfrm>
            <a:off x="1333061" y="2009094"/>
            <a:ext cx="887367" cy="1016279"/>
          </a:xfrm>
          <a:prstGeom prst="rect">
            <a:avLst/>
          </a:prstGeom>
        </p:spPr>
      </p:pic>
      <p:pic>
        <p:nvPicPr>
          <p:cNvPr id="18" name="Graphic 17">
            <a:extLst>
              <a:ext uri="{FF2B5EF4-FFF2-40B4-BE49-F238E27FC236}">
                <a16:creationId xmlns:a16="http://schemas.microsoft.com/office/drawing/2014/main" id="{EBED29E3-972E-AADB-331E-D5C2AD6BEA1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369577" y="1987476"/>
            <a:ext cx="1221473" cy="984158"/>
          </a:xfrm>
          <a:prstGeom prst="rect">
            <a:avLst/>
          </a:prstGeom>
        </p:spPr>
      </p:pic>
      <p:pic>
        <p:nvPicPr>
          <p:cNvPr id="22" name="Graphic 21">
            <a:extLst>
              <a:ext uri="{FF2B5EF4-FFF2-40B4-BE49-F238E27FC236}">
                <a16:creationId xmlns:a16="http://schemas.microsoft.com/office/drawing/2014/main" id="{233ED7DD-7094-5801-2A00-849A04E3E0B5}"/>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642494" y="2070034"/>
            <a:ext cx="1185577" cy="1185577"/>
          </a:xfrm>
          <a:prstGeom prst="rect">
            <a:avLst/>
          </a:prstGeom>
        </p:spPr>
      </p:pic>
      <p:grpSp>
        <p:nvGrpSpPr>
          <p:cNvPr id="25" name="Group 24">
            <a:extLst>
              <a:ext uri="{FF2B5EF4-FFF2-40B4-BE49-F238E27FC236}">
                <a16:creationId xmlns:a16="http://schemas.microsoft.com/office/drawing/2014/main" id="{F5C997C0-B758-734A-94C9-26F451A63326}"/>
              </a:ext>
            </a:extLst>
          </p:cNvPr>
          <p:cNvGrpSpPr/>
          <p:nvPr/>
        </p:nvGrpSpPr>
        <p:grpSpPr>
          <a:xfrm>
            <a:off x="7723482" y="2118624"/>
            <a:ext cx="947172" cy="801069"/>
            <a:chOff x="7656948" y="4508252"/>
            <a:chExt cx="1794008" cy="1517279"/>
          </a:xfrm>
        </p:grpSpPr>
        <p:sp>
          <p:nvSpPr>
            <p:cNvPr id="23" name="Heart 22">
              <a:extLst>
                <a:ext uri="{FF2B5EF4-FFF2-40B4-BE49-F238E27FC236}">
                  <a16:creationId xmlns:a16="http://schemas.microsoft.com/office/drawing/2014/main" id="{9376DFE2-43D6-A12A-F881-B59BC4BBF317}"/>
                </a:ext>
              </a:extLst>
            </p:cNvPr>
            <p:cNvSpPr/>
            <p:nvPr/>
          </p:nvSpPr>
          <p:spPr>
            <a:xfrm>
              <a:off x="7656948" y="4508252"/>
              <a:ext cx="1794008" cy="1517279"/>
            </a:xfrm>
            <a:prstGeom prst="hear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ross 23">
              <a:extLst>
                <a:ext uri="{FF2B5EF4-FFF2-40B4-BE49-F238E27FC236}">
                  <a16:creationId xmlns:a16="http://schemas.microsoft.com/office/drawing/2014/main" id="{96EF9D2B-2745-B61E-F7AF-2DC0A446CB4E}"/>
                </a:ext>
              </a:extLst>
            </p:cNvPr>
            <p:cNvSpPr/>
            <p:nvPr/>
          </p:nvSpPr>
          <p:spPr>
            <a:xfrm>
              <a:off x="8204131" y="4979597"/>
              <a:ext cx="704821" cy="704821"/>
            </a:xfrm>
            <a:prstGeom prst="plus">
              <a:avLst>
                <a:gd name="adj" fmla="val 39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928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1EA659-BA9E-B1E7-3D46-A0E748627DC7}"/>
              </a:ext>
            </a:extLst>
          </p:cNvPr>
          <p:cNvSpPr>
            <a:spLocks noGrp="1"/>
          </p:cNvSpPr>
          <p:nvPr>
            <p:ph type="ftr" sz="quarter" idx="3"/>
          </p:nvPr>
        </p:nvSpPr>
        <p:spPr/>
        <p:txBody>
          <a:bodyPr/>
          <a:lstStyle/>
          <a:p>
            <a:r>
              <a:rPr lang="en-US" dirty="0" err="1"/>
              <a:t>Pahwa</a:t>
            </a:r>
            <a:r>
              <a:rPr lang="en-US" dirty="0"/>
              <a:t> R, et al. </a:t>
            </a:r>
            <a:r>
              <a:rPr lang="en-US" i="1" dirty="0"/>
              <a:t>Neurol </a:t>
            </a:r>
            <a:r>
              <a:rPr lang="en-US" i="1" dirty="0" err="1"/>
              <a:t>Ther</a:t>
            </a:r>
            <a:r>
              <a:rPr lang="en-US" dirty="0"/>
              <a:t>. 2022;11(4):1571-82.</a:t>
            </a:r>
          </a:p>
        </p:txBody>
      </p:sp>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lstStyle/>
          <a:p>
            <a:r>
              <a:rPr lang="en-US" dirty="0"/>
              <a:t>Screen for Parkinson’s Disease Psychosis (PDP)</a:t>
            </a:r>
            <a:br>
              <a:rPr lang="en-US" dirty="0"/>
            </a:br>
            <a:r>
              <a:rPr lang="en-US" dirty="0"/>
              <a:t>at Every Visit</a:t>
            </a:r>
          </a:p>
        </p:txBody>
      </p:sp>
      <p:sp>
        <p:nvSpPr>
          <p:cNvPr id="3" name="Rectangle 2">
            <a:extLst>
              <a:ext uri="{FF2B5EF4-FFF2-40B4-BE49-F238E27FC236}">
                <a16:creationId xmlns:a16="http://schemas.microsoft.com/office/drawing/2014/main" id="{010FF7DE-FD54-31E0-EA6E-A2E7DC11E48C}"/>
              </a:ext>
            </a:extLst>
          </p:cNvPr>
          <p:cNvSpPr/>
          <p:nvPr/>
        </p:nvSpPr>
        <p:spPr>
          <a:xfrm>
            <a:off x="4690533" y="5063067"/>
            <a:ext cx="1168400" cy="66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47729C-2A2F-983C-F292-332295DBABE9}"/>
              </a:ext>
            </a:extLst>
          </p:cNvPr>
          <p:cNvSpPr/>
          <p:nvPr/>
        </p:nvSpPr>
        <p:spPr>
          <a:xfrm>
            <a:off x="4690533" y="5897616"/>
            <a:ext cx="666327" cy="45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36B337CC-C2C9-651B-ACFC-B51D2CC893A6}"/>
              </a:ext>
            </a:extLst>
          </p:cNvPr>
          <p:cNvSpPr txBox="1">
            <a:spLocks/>
          </p:cNvSpPr>
          <p:nvPr/>
        </p:nvSpPr>
        <p:spPr>
          <a:xfrm>
            <a:off x="677333" y="1540895"/>
            <a:ext cx="5181600" cy="442131"/>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accent2"/>
                </a:solidFill>
              </a:rPr>
              <a:t>Pre-visit screener</a:t>
            </a:r>
          </a:p>
        </p:txBody>
      </p:sp>
      <p:sp>
        <p:nvSpPr>
          <p:cNvPr id="6" name="Rectangle 5">
            <a:extLst>
              <a:ext uri="{FF2B5EF4-FFF2-40B4-BE49-F238E27FC236}">
                <a16:creationId xmlns:a16="http://schemas.microsoft.com/office/drawing/2014/main" id="{085DBF82-8561-3BDF-D66F-F16B416279C1}"/>
              </a:ext>
            </a:extLst>
          </p:cNvPr>
          <p:cNvSpPr/>
          <p:nvPr/>
        </p:nvSpPr>
        <p:spPr>
          <a:xfrm>
            <a:off x="842241" y="2049631"/>
            <a:ext cx="4597012" cy="1742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a:spcAft>
                <a:spcPts val="600"/>
              </a:spcAft>
            </a:pPr>
            <a:r>
              <a:rPr lang="en-US" sz="1600" b="1" dirty="0"/>
              <a:t>Does the patient see, hear, or otherwise sense things that others do not?</a:t>
            </a:r>
          </a:p>
          <a:p>
            <a:pPr marL="350838" indent="-117475">
              <a:buFont typeface="Arial" panose="020B0604020202020204" pitchFamily="34" charset="0"/>
              <a:buChar char="•"/>
            </a:pPr>
            <a:r>
              <a:rPr lang="en-US" sz="1600" dirty="0"/>
              <a:t>For example, seeing people or animals that are not there, hearing music, or misidentifying objects</a:t>
            </a:r>
          </a:p>
        </p:txBody>
      </p:sp>
      <p:sp>
        <p:nvSpPr>
          <p:cNvPr id="7" name="Rectangle 6">
            <a:extLst>
              <a:ext uri="{FF2B5EF4-FFF2-40B4-BE49-F238E27FC236}">
                <a16:creationId xmlns:a16="http://schemas.microsoft.com/office/drawing/2014/main" id="{1F93B001-DDAD-C8AB-1274-4A23DDCB82D9}"/>
              </a:ext>
            </a:extLst>
          </p:cNvPr>
          <p:cNvSpPr/>
          <p:nvPr/>
        </p:nvSpPr>
        <p:spPr>
          <a:xfrm>
            <a:off x="842241" y="4089082"/>
            <a:ext cx="4597012" cy="1742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a:spcAft>
                <a:spcPts val="600"/>
              </a:spcAft>
            </a:pPr>
            <a:r>
              <a:rPr lang="en-US" sz="1600" b="1" dirty="0"/>
              <a:t>Does the patient believe thing others do not believe to be true?</a:t>
            </a:r>
          </a:p>
          <a:p>
            <a:pPr marL="350838" indent="-117475">
              <a:buFont typeface="Arial" panose="020B0604020202020204" pitchFamily="34" charset="0"/>
              <a:buChar char="•"/>
            </a:pPr>
            <a:r>
              <a:rPr lang="en-US" sz="1600" dirty="0"/>
              <a:t>For example, that their spouse is cheating, others are causing them harm or deceiving them, or conspiring against them</a:t>
            </a:r>
          </a:p>
        </p:txBody>
      </p:sp>
      <p:sp>
        <p:nvSpPr>
          <p:cNvPr id="10" name="Content Placeholder 3">
            <a:extLst>
              <a:ext uri="{FF2B5EF4-FFF2-40B4-BE49-F238E27FC236}">
                <a16:creationId xmlns:a16="http://schemas.microsoft.com/office/drawing/2014/main" id="{6973D42F-FAD6-9B8D-FA2A-C5B50A9993FC}"/>
              </a:ext>
            </a:extLst>
          </p:cNvPr>
          <p:cNvSpPr txBox="1">
            <a:spLocks/>
          </p:cNvSpPr>
          <p:nvPr/>
        </p:nvSpPr>
        <p:spPr>
          <a:xfrm>
            <a:off x="6591555" y="1540894"/>
            <a:ext cx="5181600" cy="442131"/>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chemeClr val="accent2"/>
                </a:solidFill>
              </a:rPr>
              <a:t>Clinician Assessment</a:t>
            </a:r>
          </a:p>
        </p:txBody>
      </p:sp>
      <p:sp>
        <p:nvSpPr>
          <p:cNvPr id="11" name="Rectangle 10">
            <a:extLst>
              <a:ext uri="{FF2B5EF4-FFF2-40B4-BE49-F238E27FC236}">
                <a16:creationId xmlns:a16="http://schemas.microsoft.com/office/drawing/2014/main" id="{8E47DBED-757E-1C70-5FCD-CFC81E4FAB45}"/>
              </a:ext>
            </a:extLst>
          </p:cNvPr>
          <p:cNvSpPr/>
          <p:nvPr/>
        </p:nvSpPr>
        <p:spPr>
          <a:xfrm>
            <a:off x="6752747" y="2105163"/>
            <a:ext cx="4597012" cy="1742739"/>
          </a:xfrm>
          <a:prstGeom prst="rect">
            <a:avLst/>
          </a:prstGeom>
        </p:spPr>
        <p:style>
          <a:lnRef idx="3">
            <a:schemeClr val="lt1"/>
          </a:lnRef>
          <a:fillRef idx="1">
            <a:schemeClr val="accent5"/>
          </a:fillRef>
          <a:effectRef idx="1">
            <a:schemeClr val="accent5"/>
          </a:effectRef>
          <a:fontRef idx="minor">
            <a:schemeClr val="lt1"/>
          </a:fontRef>
        </p:style>
        <p:txBody>
          <a:bodyPr lIns="274320" rIns="182880" rtlCol="0" anchor="ctr"/>
          <a:lstStyle/>
          <a:p>
            <a:pPr>
              <a:spcAft>
                <a:spcPts val="600"/>
              </a:spcAft>
            </a:pPr>
            <a:r>
              <a:rPr lang="en-US" sz="1600" b="1" dirty="0"/>
              <a:t>Does the patient have hallucinations or delusions that affect or disrupt any of his/her behaviors or activities, or cause distress (including to the caregiver)?</a:t>
            </a:r>
            <a:endParaRPr lang="en-US" sz="1600" dirty="0"/>
          </a:p>
        </p:txBody>
      </p:sp>
      <p:sp>
        <p:nvSpPr>
          <p:cNvPr id="12" name="Right Bracket 11">
            <a:extLst>
              <a:ext uri="{FF2B5EF4-FFF2-40B4-BE49-F238E27FC236}">
                <a16:creationId xmlns:a16="http://schemas.microsoft.com/office/drawing/2014/main" id="{6FC3D41B-59A3-C20A-8F17-07A9D058063C}"/>
              </a:ext>
            </a:extLst>
          </p:cNvPr>
          <p:cNvSpPr/>
          <p:nvPr/>
        </p:nvSpPr>
        <p:spPr>
          <a:xfrm>
            <a:off x="5585552" y="2462950"/>
            <a:ext cx="110168" cy="2930317"/>
          </a:xfrm>
          <a:prstGeom prst="rightBracket">
            <a:avLst/>
          </a:prstGeom>
          <a:ln w="38100">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9C43274-6ED9-138E-521B-14595D33B8A3}"/>
              </a:ext>
            </a:extLst>
          </p:cNvPr>
          <p:cNvCxnSpPr>
            <a:cxnSpLocks/>
          </p:cNvCxnSpPr>
          <p:nvPr/>
        </p:nvCxnSpPr>
        <p:spPr>
          <a:xfrm>
            <a:off x="5695720" y="2912408"/>
            <a:ext cx="105702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8E904F5-F91A-80D2-8549-9AB92230DD3C}"/>
              </a:ext>
            </a:extLst>
          </p:cNvPr>
          <p:cNvSpPr/>
          <p:nvPr/>
        </p:nvSpPr>
        <p:spPr>
          <a:xfrm>
            <a:off x="5842019" y="2597559"/>
            <a:ext cx="629695" cy="629695"/>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a:solidFill>
                  <a:schemeClr val="bg1"/>
                </a:solidFill>
              </a:rPr>
              <a:t>If Yes</a:t>
            </a:r>
          </a:p>
        </p:txBody>
      </p:sp>
      <p:cxnSp>
        <p:nvCxnSpPr>
          <p:cNvPr id="20" name="Straight Connector 19">
            <a:extLst>
              <a:ext uri="{FF2B5EF4-FFF2-40B4-BE49-F238E27FC236}">
                <a16:creationId xmlns:a16="http://schemas.microsoft.com/office/drawing/2014/main" id="{98FFF803-F37E-63D0-00CD-C81890FD41F9}"/>
              </a:ext>
            </a:extLst>
          </p:cNvPr>
          <p:cNvCxnSpPr>
            <a:cxnSpLocks/>
            <a:stCxn id="11" idx="2"/>
          </p:cNvCxnSpPr>
          <p:nvPr/>
        </p:nvCxnSpPr>
        <p:spPr>
          <a:xfrm>
            <a:off x="9051253" y="3847902"/>
            <a:ext cx="0" cy="121516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4F55348-6E53-AEED-2029-9C9C0D338D67}"/>
              </a:ext>
            </a:extLst>
          </p:cNvPr>
          <p:cNvSpPr/>
          <p:nvPr/>
        </p:nvSpPr>
        <p:spPr>
          <a:xfrm>
            <a:off x="8736405" y="4057583"/>
            <a:ext cx="629695" cy="629695"/>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a:solidFill>
                  <a:schemeClr val="bg1"/>
                </a:solidFill>
              </a:rPr>
              <a:t>If No</a:t>
            </a:r>
          </a:p>
        </p:txBody>
      </p:sp>
      <p:sp>
        <p:nvSpPr>
          <p:cNvPr id="25" name="Rectangle 24">
            <a:extLst>
              <a:ext uri="{FF2B5EF4-FFF2-40B4-BE49-F238E27FC236}">
                <a16:creationId xmlns:a16="http://schemas.microsoft.com/office/drawing/2014/main" id="{44088077-4302-30AE-E97F-EDD453AFA179}"/>
              </a:ext>
            </a:extLst>
          </p:cNvPr>
          <p:cNvSpPr/>
          <p:nvPr/>
        </p:nvSpPr>
        <p:spPr>
          <a:xfrm>
            <a:off x="7336589" y="5063067"/>
            <a:ext cx="3429325" cy="568370"/>
          </a:xfrm>
          <a:prstGeom prst="rect">
            <a:avLst/>
          </a:prstGeom>
        </p:spPr>
        <p:style>
          <a:lnRef idx="3">
            <a:schemeClr val="lt1"/>
          </a:lnRef>
          <a:fillRef idx="1">
            <a:schemeClr val="accent4"/>
          </a:fillRef>
          <a:effectRef idx="1">
            <a:schemeClr val="accent4"/>
          </a:effectRef>
          <a:fontRef idx="minor">
            <a:schemeClr val="lt1"/>
          </a:fontRef>
        </p:style>
        <p:txBody>
          <a:bodyPr lIns="274320" rIns="182880" rtlCol="0" anchor="ctr"/>
          <a:lstStyle/>
          <a:p>
            <a:pPr algn="ctr">
              <a:spcAft>
                <a:spcPts val="600"/>
              </a:spcAft>
            </a:pPr>
            <a:r>
              <a:rPr lang="en-US" sz="1600" b="1" dirty="0"/>
              <a:t>Reassess at next visit</a:t>
            </a:r>
            <a:endParaRPr lang="en-US" sz="1600" dirty="0"/>
          </a:p>
        </p:txBody>
      </p:sp>
      <p:pic>
        <p:nvPicPr>
          <p:cNvPr id="8" name="Graphic 7" descr="Badge 1 with solid fill">
            <a:extLst>
              <a:ext uri="{FF2B5EF4-FFF2-40B4-BE49-F238E27FC236}">
                <a16:creationId xmlns:a16="http://schemas.microsoft.com/office/drawing/2014/main" id="{B8DD6E9E-C3C7-366E-5205-98E9FF66C4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979" y="2171862"/>
            <a:ext cx="635696" cy="635696"/>
          </a:xfrm>
          <a:prstGeom prst="rect">
            <a:avLst/>
          </a:prstGeom>
        </p:spPr>
      </p:pic>
      <p:pic>
        <p:nvPicPr>
          <p:cNvPr id="13" name="Graphic 12" descr="Badge with solid fill">
            <a:extLst>
              <a:ext uri="{FF2B5EF4-FFF2-40B4-BE49-F238E27FC236}">
                <a16:creationId xmlns:a16="http://schemas.microsoft.com/office/drawing/2014/main" id="{A0731F8B-74F5-D7AE-A715-4817E55953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2979" y="4129022"/>
            <a:ext cx="635696" cy="635696"/>
          </a:xfrm>
          <a:prstGeom prst="rect">
            <a:avLst/>
          </a:prstGeom>
        </p:spPr>
      </p:pic>
    </p:spTree>
    <p:extLst>
      <p:ext uri="{BB962C8B-B14F-4D97-AF65-F5344CB8AC3E}">
        <p14:creationId xmlns:p14="http://schemas.microsoft.com/office/powerpoint/2010/main" val="3124766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5C3F33F6-6832-2B1A-9329-324361C934C1}"/>
              </a:ext>
            </a:extLst>
          </p:cNvPr>
          <p:cNvSpPr>
            <a:spLocks noGrp="1"/>
          </p:cNvSpPr>
          <p:nvPr>
            <p:ph sz="half" idx="2"/>
          </p:nvPr>
        </p:nvSpPr>
        <p:spPr>
          <a:xfrm>
            <a:off x="1106277" y="3833885"/>
            <a:ext cx="9979446" cy="2035366"/>
          </a:xfrm>
        </p:spPr>
        <p:txBody>
          <a:bodyPr>
            <a:normAutofit/>
          </a:bodyPr>
          <a:lstStyle/>
          <a:p>
            <a:pPr marL="0" indent="0">
              <a:buNone/>
            </a:pPr>
            <a:r>
              <a:rPr lang="en-US" b="1" i="0" u="none" strike="noStrike" dirty="0">
                <a:solidFill>
                  <a:srgbClr val="056C3B"/>
                </a:solidFill>
                <a:effectLst/>
                <a:latin typeface="Arial" panose="020B0604020202020204" pitchFamily="34" charset="0"/>
                <a:cs typeface="Arial" panose="020B0604020202020204" pitchFamily="34" charset="0"/>
              </a:rPr>
              <a:t>Results </a:t>
            </a:r>
            <a:r>
              <a:rPr lang="en-US" sz="2000" b="0" i="0" u="none" strike="noStrike" dirty="0">
                <a:solidFill>
                  <a:srgbClr val="212121"/>
                </a:solidFill>
                <a:effectLst/>
                <a:latin typeface="Arial" panose="020B0604020202020204" pitchFamily="34" charset="0"/>
                <a:cs typeface="Arial" panose="020B0604020202020204" pitchFamily="34" charset="0"/>
              </a:rPr>
              <a:t>The prevalence of PSY-PD at baseline was 3%; the incidences at 12 and 24 months were 5.2% and 7.7%, respectively. Longer disease duration and prescription of dopamine agonists at baseline were associated with the development of PSY-PD over the 24 month period. At this follow-up time, worse disease severity, decline in cognitive performances, presence of depressive symptoms and anxiety were more frequently observed in PSY-PD.</a:t>
            </a:r>
            <a:endParaRPr lang="en-US" sz="20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88AEB24D-579B-D88D-2448-F4A96CADB2C8}"/>
              </a:ext>
            </a:extLst>
          </p:cNvPr>
          <p:cNvSpPr>
            <a:spLocks noGrp="1"/>
          </p:cNvSpPr>
          <p:nvPr>
            <p:ph type="ftr" sz="quarter" idx="3"/>
          </p:nvPr>
        </p:nvSpPr>
        <p:spPr/>
        <p:txBody>
          <a:bodyPr/>
          <a:lstStyle/>
          <a:p>
            <a:r>
              <a:rPr lang="en-US" dirty="0"/>
              <a:t>PSY-PD, psychosis associated with Parkinson’s disease.</a:t>
            </a:r>
          </a:p>
          <a:p>
            <a:r>
              <a:rPr lang="en-US" dirty="0" err="1"/>
              <a:t>Morgante</a:t>
            </a:r>
            <a:r>
              <a:rPr lang="en-US" dirty="0"/>
              <a:t> L, et al. </a:t>
            </a:r>
            <a:r>
              <a:rPr lang="en-US" i="1" dirty="0"/>
              <a:t>J Neurol </a:t>
            </a:r>
            <a:r>
              <a:rPr lang="en-US" i="1" dirty="0" err="1"/>
              <a:t>Neurosurg</a:t>
            </a:r>
            <a:r>
              <a:rPr lang="en-US" i="1" dirty="0"/>
              <a:t> Psychiatry. </a:t>
            </a:r>
            <a:r>
              <a:rPr lang="en-US" dirty="0"/>
              <a:t>2012;83(1):76-82.</a:t>
            </a:r>
          </a:p>
        </p:txBody>
      </p:sp>
      <p:sp>
        <p:nvSpPr>
          <p:cNvPr id="10" name="Rectangle 9">
            <a:extLst>
              <a:ext uri="{FF2B5EF4-FFF2-40B4-BE49-F238E27FC236}">
                <a16:creationId xmlns:a16="http://schemas.microsoft.com/office/drawing/2014/main" id="{F67727B6-3648-CF49-510D-C14E59B57391}"/>
              </a:ext>
            </a:extLst>
          </p:cNvPr>
          <p:cNvSpPr/>
          <p:nvPr/>
        </p:nvSpPr>
        <p:spPr>
          <a:xfrm>
            <a:off x="1586753" y="349624"/>
            <a:ext cx="8498541" cy="330797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1696FDB-5CC5-BEE7-B69D-8B3D717C1677}"/>
              </a:ext>
            </a:extLst>
          </p:cNvPr>
          <p:cNvPicPr>
            <a:picLocks noChangeAspect="1"/>
          </p:cNvPicPr>
          <p:nvPr/>
        </p:nvPicPr>
        <p:blipFill>
          <a:blip r:embed="rId2"/>
          <a:stretch>
            <a:fillRect/>
          </a:stretch>
        </p:blipFill>
        <p:spPr>
          <a:xfrm>
            <a:off x="1806730" y="495300"/>
            <a:ext cx="8121338" cy="2933700"/>
          </a:xfrm>
          <a:prstGeom prst="rect">
            <a:avLst/>
          </a:prstGeom>
        </p:spPr>
      </p:pic>
    </p:spTree>
    <p:extLst>
      <p:ext uri="{BB962C8B-B14F-4D97-AF65-F5344CB8AC3E}">
        <p14:creationId xmlns:p14="http://schemas.microsoft.com/office/powerpoint/2010/main" val="299397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6B94AD-1941-316A-3B0E-D7C3E0D55C99}"/>
              </a:ext>
            </a:extLst>
          </p:cNvPr>
          <p:cNvSpPr/>
          <p:nvPr/>
        </p:nvSpPr>
        <p:spPr>
          <a:xfrm>
            <a:off x="4974345" y="1251482"/>
            <a:ext cx="1935698" cy="771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738EF0B-484A-248E-F068-479A98E3B816}"/>
              </a:ext>
            </a:extLst>
          </p:cNvPr>
          <p:cNvSpPr/>
          <p:nvPr/>
        </p:nvSpPr>
        <p:spPr>
          <a:xfrm>
            <a:off x="4166844" y="3467225"/>
            <a:ext cx="2743200" cy="771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9C7048-8123-FDCF-DCB4-071DADC3DC3C}"/>
              </a:ext>
            </a:extLst>
          </p:cNvPr>
          <p:cNvSpPr/>
          <p:nvPr/>
        </p:nvSpPr>
        <p:spPr>
          <a:xfrm>
            <a:off x="4166844" y="4993652"/>
            <a:ext cx="2743200" cy="771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60C06A6-73B8-94D3-6372-2E72A9FC7A27}"/>
              </a:ext>
            </a:extLst>
          </p:cNvPr>
          <p:cNvSpPr>
            <a:spLocks noGrp="1"/>
          </p:cNvSpPr>
          <p:nvPr>
            <p:ph type="title"/>
          </p:nvPr>
        </p:nvSpPr>
        <p:spPr>
          <a:xfrm>
            <a:off x="609600" y="199505"/>
            <a:ext cx="4687229" cy="1664843"/>
          </a:xfrm>
        </p:spPr>
        <p:txBody>
          <a:bodyPr>
            <a:normAutofit/>
          </a:bodyPr>
          <a:lstStyle/>
          <a:p>
            <a:r>
              <a:rPr lang="en-US" sz="3200" dirty="0" err="1"/>
              <a:t>Pimavanserin</a:t>
            </a:r>
            <a:r>
              <a:rPr lang="en-US" sz="3200" dirty="0"/>
              <a:t> and Cognitive-enhancing Medications</a:t>
            </a:r>
          </a:p>
        </p:txBody>
      </p:sp>
      <p:sp>
        <p:nvSpPr>
          <p:cNvPr id="2" name="Footer Placeholder 1">
            <a:extLst>
              <a:ext uri="{FF2B5EF4-FFF2-40B4-BE49-F238E27FC236}">
                <a16:creationId xmlns:a16="http://schemas.microsoft.com/office/drawing/2014/main" id="{4814B311-A749-8CCD-48C8-472EB075CA02}"/>
              </a:ext>
            </a:extLst>
          </p:cNvPr>
          <p:cNvSpPr>
            <a:spLocks noGrp="1"/>
          </p:cNvSpPr>
          <p:nvPr>
            <p:ph type="ftr" sz="quarter" idx="3"/>
          </p:nvPr>
        </p:nvSpPr>
        <p:spPr/>
        <p:txBody>
          <a:bodyPr/>
          <a:lstStyle/>
          <a:p>
            <a:r>
              <a:rPr lang="en-US" sz="1100" dirty="0"/>
              <a:t>MMSE, Mini-mental state examination.</a:t>
            </a:r>
          </a:p>
          <a:p>
            <a:r>
              <a:rPr lang="en-US" sz="1100" dirty="0" err="1"/>
              <a:t>Espay</a:t>
            </a:r>
            <a:r>
              <a:rPr lang="en-US" sz="1100" dirty="0"/>
              <a:t> AJ, et al. </a:t>
            </a:r>
            <a:r>
              <a:rPr lang="en-US" sz="1100" i="1" dirty="0"/>
              <a:t>Mov </a:t>
            </a:r>
            <a:r>
              <a:rPr lang="en-US" sz="1100" i="1" dirty="0" err="1"/>
              <a:t>Disord</a:t>
            </a:r>
            <a:r>
              <a:rPr lang="en-US" sz="1100" dirty="0"/>
              <a:t>. 2018;11:1769-76.</a:t>
            </a:r>
          </a:p>
        </p:txBody>
      </p:sp>
      <p:pic>
        <p:nvPicPr>
          <p:cNvPr id="17" name="Main graphic">
            <a:extLst>
              <a:ext uri="{FF2B5EF4-FFF2-40B4-BE49-F238E27FC236}">
                <a16:creationId xmlns:a16="http://schemas.microsoft.com/office/drawing/2014/main" id="{D976BCC4-465E-C675-2B41-03D21EF77634}"/>
              </a:ext>
            </a:extLst>
          </p:cNvPr>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p:blipFill>
        <p:spPr>
          <a:xfrm>
            <a:off x="7190118" y="224687"/>
            <a:ext cx="4529813" cy="64850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pic>
      <p:sp>
        <p:nvSpPr>
          <p:cNvPr id="18" name="TextBox 17">
            <a:extLst>
              <a:ext uri="{FF2B5EF4-FFF2-40B4-BE49-F238E27FC236}">
                <a16:creationId xmlns:a16="http://schemas.microsoft.com/office/drawing/2014/main" id="{A5150394-E7E5-B3EE-A6DE-E628F0655AD0}"/>
              </a:ext>
            </a:extLst>
          </p:cNvPr>
          <p:cNvSpPr txBox="1"/>
          <p:nvPr/>
        </p:nvSpPr>
        <p:spPr>
          <a:xfrm>
            <a:off x="4974345" y="1337189"/>
            <a:ext cx="1935698"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bg1"/>
                </a:solidFill>
              </a:rPr>
              <a:t>TOTAL Population</a:t>
            </a:r>
          </a:p>
        </p:txBody>
      </p:sp>
      <p:sp>
        <p:nvSpPr>
          <p:cNvPr id="19" name="TextBox 18">
            <a:extLst>
              <a:ext uri="{FF2B5EF4-FFF2-40B4-BE49-F238E27FC236}">
                <a16:creationId xmlns:a16="http://schemas.microsoft.com/office/drawing/2014/main" id="{1C34F4CA-3060-DF40-9288-474DB611FD3A}"/>
              </a:ext>
            </a:extLst>
          </p:cNvPr>
          <p:cNvSpPr txBox="1"/>
          <p:nvPr/>
        </p:nvSpPr>
        <p:spPr>
          <a:xfrm>
            <a:off x="4265995" y="3668150"/>
            <a:ext cx="256693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b="1" dirty="0">
                <a:solidFill>
                  <a:schemeClr val="bg1"/>
                </a:solidFill>
              </a:rPr>
              <a:t> MMSE 21-24 </a:t>
            </a:r>
          </a:p>
        </p:txBody>
      </p:sp>
      <p:sp>
        <p:nvSpPr>
          <p:cNvPr id="20" name="TextBox 19">
            <a:extLst>
              <a:ext uri="{FF2B5EF4-FFF2-40B4-BE49-F238E27FC236}">
                <a16:creationId xmlns:a16="http://schemas.microsoft.com/office/drawing/2014/main" id="{B18F1C55-887B-906D-95B7-4412CEEFAEEF}"/>
              </a:ext>
            </a:extLst>
          </p:cNvPr>
          <p:cNvSpPr txBox="1"/>
          <p:nvPr/>
        </p:nvSpPr>
        <p:spPr>
          <a:xfrm>
            <a:off x="4265995" y="5213174"/>
            <a:ext cx="256693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b="1" dirty="0">
                <a:solidFill>
                  <a:schemeClr val="bg1"/>
                </a:solidFill>
              </a:rPr>
              <a:t> MMSE &gt; 24 </a:t>
            </a:r>
          </a:p>
        </p:txBody>
      </p:sp>
    </p:spTree>
    <p:extLst>
      <p:ext uri="{BB962C8B-B14F-4D97-AF65-F5344CB8AC3E}">
        <p14:creationId xmlns:p14="http://schemas.microsoft.com/office/powerpoint/2010/main" val="401877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640E-35A0-52CA-F5AC-255FB479BD33}"/>
              </a:ext>
            </a:extLst>
          </p:cNvPr>
          <p:cNvSpPr>
            <a:spLocks noGrp="1"/>
          </p:cNvSpPr>
          <p:nvPr>
            <p:ph type="title"/>
          </p:nvPr>
        </p:nvSpPr>
        <p:spPr/>
        <p:txBody>
          <a:bodyPr/>
          <a:lstStyle/>
          <a:p>
            <a:r>
              <a:rPr lang="en-US" dirty="0"/>
              <a:t>Long Term Issues with PDP </a:t>
            </a:r>
          </a:p>
        </p:txBody>
      </p:sp>
      <p:sp>
        <p:nvSpPr>
          <p:cNvPr id="3" name="Footer Placeholder 2">
            <a:extLst>
              <a:ext uri="{FF2B5EF4-FFF2-40B4-BE49-F238E27FC236}">
                <a16:creationId xmlns:a16="http://schemas.microsoft.com/office/drawing/2014/main" id="{D620A0E1-C321-82C4-7778-5370551B1751}"/>
              </a:ext>
            </a:extLst>
          </p:cNvPr>
          <p:cNvSpPr>
            <a:spLocks noGrp="1"/>
          </p:cNvSpPr>
          <p:nvPr>
            <p:ph type="ftr" sz="quarter" idx="3"/>
          </p:nvPr>
        </p:nvSpPr>
        <p:spPr/>
        <p:txBody>
          <a:bodyPr/>
          <a:lstStyle/>
          <a:p>
            <a:r>
              <a:rPr lang="en-US" dirty="0"/>
              <a:t>Ballard CG, et al. </a:t>
            </a:r>
            <a:r>
              <a:rPr lang="en-US" i="1" dirty="0"/>
              <a:t>Parkinsonism </a:t>
            </a:r>
            <a:r>
              <a:rPr lang="en-US" i="1" dirty="0" err="1"/>
              <a:t>Relat</a:t>
            </a:r>
            <a:r>
              <a:rPr lang="en-US" i="1" dirty="0"/>
              <a:t> </a:t>
            </a:r>
            <a:r>
              <a:rPr lang="en-US" i="1" dirty="0" err="1"/>
              <a:t>Disord</a:t>
            </a:r>
            <a:r>
              <a:rPr lang="en-US" i="1" dirty="0"/>
              <a:t>. </a:t>
            </a:r>
            <a:r>
              <a:rPr lang="en-US" dirty="0"/>
              <a:t>2020;77:100-6.</a:t>
            </a:r>
          </a:p>
        </p:txBody>
      </p:sp>
      <p:graphicFrame>
        <p:nvGraphicFramePr>
          <p:cNvPr id="8" name="Diagram 7">
            <a:extLst>
              <a:ext uri="{FF2B5EF4-FFF2-40B4-BE49-F238E27FC236}">
                <a16:creationId xmlns:a16="http://schemas.microsoft.com/office/drawing/2014/main" id="{EEC02A0F-7D53-C60E-64D0-5782C38A4EFC}"/>
              </a:ext>
            </a:extLst>
          </p:cNvPr>
          <p:cNvGraphicFramePr/>
          <p:nvPr>
            <p:extLst>
              <p:ext uri="{D42A27DB-BD31-4B8C-83A1-F6EECF244321}">
                <p14:modId xmlns:p14="http://schemas.microsoft.com/office/powerpoint/2010/main" val="4250938428"/>
              </p:ext>
            </p:extLst>
          </p:nvPr>
        </p:nvGraphicFramePr>
        <p:xfrm>
          <a:off x="609600" y="1385082"/>
          <a:ext cx="8128000" cy="4597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92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F013-270D-2E13-3660-9B1740666B7F}"/>
              </a:ext>
            </a:extLst>
          </p:cNvPr>
          <p:cNvSpPr>
            <a:spLocks noGrp="1"/>
          </p:cNvSpPr>
          <p:nvPr>
            <p:ph type="title"/>
          </p:nvPr>
        </p:nvSpPr>
        <p:spPr/>
        <p:txBody>
          <a:bodyPr>
            <a:normAutofit/>
          </a:bodyPr>
          <a:lstStyle/>
          <a:p>
            <a:r>
              <a:rPr lang="en-US" sz="3600" dirty="0"/>
              <a:t>Caregiver Stressors</a:t>
            </a:r>
          </a:p>
        </p:txBody>
      </p:sp>
      <p:sp>
        <p:nvSpPr>
          <p:cNvPr id="3" name="Footer Placeholder 2">
            <a:extLst>
              <a:ext uri="{FF2B5EF4-FFF2-40B4-BE49-F238E27FC236}">
                <a16:creationId xmlns:a16="http://schemas.microsoft.com/office/drawing/2014/main" id="{4A135D55-FAF2-436A-56DE-CEEC6B0F0A7C}"/>
              </a:ext>
            </a:extLst>
          </p:cNvPr>
          <p:cNvSpPr>
            <a:spLocks noGrp="1"/>
          </p:cNvSpPr>
          <p:nvPr>
            <p:ph type="ftr" sz="quarter" idx="3"/>
          </p:nvPr>
        </p:nvSpPr>
        <p:spPr/>
        <p:txBody>
          <a:bodyPr/>
          <a:lstStyle/>
          <a:p>
            <a:r>
              <a:rPr lang="en-US" dirty="0"/>
              <a:t>Segal GS, et al. </a:t>
            </a:r>
            <a:r>
              <a:rPr lang="en-US" i="1" dirty="0"/>
              <a:t>J </a:t>
            </a:r>
            <a:r>
              <a:rPr lang="en-US" i="1" dirty="0" err="1"/>
              <a:t>Geriatr</a:t>
            </a:r>
            <a:r>
              <a:rPr lang="en-US" i="1" dirty="0"/>
              <a:t> Psychiatry Neurol</a:t>
            </a:r>
            <a:r>
              <a:rPr lang="en-US" dirty="0"/>
              <a:t>. 2021;34:274-9.</a:t>
            </a:r>
          </a:p>
        </p:txBody>
      </p:sp>
      <p:sp>
        <p:nvSpPr>
          <p:cNvPr id="73" name="Rectangle: Rounded Corners 72">
            <a:extLst>
              <a:ext uri="{FF2B5EF4-FFF2-40B4-BE49-F238E27FC236}">
                <a16:creationId xmlns:a16="http://schemas.microsoft.com/office/drawing/2014/main" id="{5274A698-1C0B-15E2-863A-51076CD258AE}"/>
              </a:ext>
            </a:extLst>
          </p:cNvPr>
          <p:cNvSpPr/>
          <p:nvPr/>
        </p:nvSpPr>
        <p:spPr>
          <a:xfrm>
            <a:off x="872970" y="2032581"/>
            <a:ext cx="2766993" cy="2612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sz="2000" dirty="0">
                <a:solidFill>
                  <a:schemeClr val="bg1"/>
                </a:solidFill>
              </a:rPr>
              <a:t>Patient hallucinations</a:t>
            </a:r>
          </a:p>
          <a:p>
            <a:pPr marL="285750" indent="-285750">
              <a:spcAft>
                <a:spcPts val="1200"/>
              </a:spcAft>
              <a:buFont typeface="Arial" panose="020B0604020202020204" pitchFamily="34" charset="0"/>
              <a:buChar char="•"/>
            </a:pPr>
            <a:r>
              <a:rPr lang="en-US" sz="2000" dirty="0">
                <a:solidFill>
                  <a:schemeClr val="bg1"/>
                </a:solidFill>
              </a:rPr>
              <a:t>Patient confusion</a:t>
            </a:r>
          </a:p>
          <a:p>
            <a:pPr marL="285750" indent="-285750">
              <a:spcAft>
                <a:spcPts val="1200"/>
              </a:spcAft>
              <a:buFont typeface="Arial" panose="020B0604020202020204" pitchFamily="34" charset="0"/>
              <a:buChar char="•"/>
            </a:pPr>
            <a:r>
              <a:rPr lang="en-US" sz="2000" dirty="0">
                <a:solidFill>
                  <a:schemeClr val="bg1"/>
                </a:solidFill>
              </a:rPr>
              <a:t>Patient depression</a:t>
            </a:r>
          </a:p>
        </p:txBody>
      </p:sp>
      <p:sp>
        <p:nvSpPr>
          <p:cNvPr id="74" name="Rectangle: Rounded Corners 73">
            <a:extLst>
              <a:ext uri="{FF2B5EF4-FFF2-40B4-BE49-F238E27FC236}">
                <a16:creationId xmlns:a16="http://schemas.microsoft.com/office/drawing/2014/main" id="{10238B5D-A11C-7049-A17A-41067FCE80C2}"/>
              </a:ext>
            </a:extLst>
          </p:cNvPr>
          <p:cNvSpPr/>
          <p:nvPr/>
        </p:nvSpPr>
        <p:spPr>
          <a:xfrm>
            <a:off x="7460707" y="2032581"/>
            <a:ext cx="3858322" cy="2612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sz="2000" dirty="0">
                <a:solidFill>
                  <a:schemeClr val="bg1"/>
                </a:solidFill>
              </a:rPr>
              <a:t>Early intervention and treatment </a:t>
            </a:r>
          </a:p>
          <a:p>
            <a:pPr marL="285750" indent="-285750">
              <a:spcAft>
                <a:spcPts val="1200"/>
              </a:spcAft>
              <a:buFont typeface="Arial" panose="020B0604020202020204" pitchFamily="34" charset="0"/>
              <a:buChar char="•"/>
            </a:pPr>
            <a:r>
              <a:rPr lang="en-US" sz="2000" dirty="0">
                <a:solidFill>
                  <a:schemeClr val="bg1"/>
                </a:solidFill>
              </a:rPr>
              <a:t>Psychosocial interventions</a:t>
            </a:r>
          </a:p>
          <a:p>
            <a:pPr marL="285750" indent="-285750">
              <a:spcAft>
                <a:spcPts val="1200"/>
              </a:spcAft>
              <a:buFont typeface="Arial" panose="020B0604020202020204" pitchFamily="34" charset="0"/>
              <a:buChar char="•"/>
            </a:pPr>
            <a:r>
              <a:rPr lang="en-US" sz="2000" dirty="0">
                <a:solidFill>
                  <a:schemeClr val="bg1"/>
                </a:solidFill>
              </a:rPr>
              <a:t>Support groups</a:t>
            </a:r>
          </a:p>
          <a:p>
            <a:pPr marL="285750" indent="-285750">
              <a:spcAft>
                <a:spcPts val="1200"/>
              </a:spcAft>
              <a:buFont typeface="Arial" panose="020B0604020202020204" pitchFamily="34" charset="0"/>
              <a:buChar char="•"/>
            </a:pPr>
            <a:r>
              <a:rPr lang="en-US" sz="2000" dirty="0"/>
              <a:t>Education</a:t>
            </a:r>
          </a:p>
        </p:txBody>
      </p:sp>
      <p:sp>
        <p:nvSpPr>
          <p:cNvPr id="75" name="TextBox 74">
            <a:extLst>
              <a:ext uri="{FF2B5EF4-FFF2-40B4-BE49-F238E27FC236}">
                <a16:creationId xmlns:a16="http://schemas.microsoft.com/office/drawing/2014/main" id="{C4FCB00F-A3E1-F5CB-034B-EF66C11EE679}"/>
              </a:ext>
            </a:extLst>
          </p:cNvPr>
          <p:cNvSpPr txBox="1"/>
          <p:nvPr/>
        </p:nvSpPr>
        <p:spPr>
          <a:xfrm>
            <a:off x="872970" y="4749082"/>
            <a:ext cx="2766993" cy="461665"/>
          </a:xfrm>
          <a:prstGeom prst="rect">
            <a:avLst/>
          </a:prstGeom>
          <a:noFill/>
        </p:spPr>
        <p:txBody>
          <a:bodyPr wrap="square" rtlCol="0">
            <a:spAutoFit/>
          </a:bodyPr>
          <a:lstStyle/>
          <a:p>
            <a:pPr algn="ctr"/>
            <a:r>
              <a:rPr lang="en-US" sz="2400" b="1" dirty="0">
                <a:solidFill>
                  <a:schemeClr val="accent2"/>
                </a:solidFill>
              </a:rPr>
              <a:t>Stressors</a:t>
            </a:r>
          </a:p>
        </p:txBody>
      </p:sp>
      <p:sp>
        <p:nvSpPr>
          <p:cNvPr id="76" name="TextBox 75">
            <a:extLst>
              <a:ext uri="{FF2B5EF4-FFF2-40B4-BE49-F238E27FC236}">
                <a16:creationId xmlns:a16="http://schemas.microsoft.com/office/drawing/2014/main" id="{EDDC1677-88C6-3E62-0F7D-7202902E20AD}"/>
              </a:ext>
            </a:extLst>
          </p:cNvPr>
          <p:cNvSpPr txBox="1"/>
          <p:nvPr/>
        </p:nvSpPr>
        <p:spPr>
          <a:xfrm>
            <a:off x="7460706" y="4749082"/>
            <a:ext cx="3858322" cy="461665"/>
          </a:xfrm>
          <a:prstGeom prst="rect">
            <a:avLst/>
          </a:prstGeom>
          <a:noFill/>
        </p:spPr>
        <p:txBody>
          <a:bodyPr wrap="square" rtlCol="0">
            <a:spAutoFit/>
          </a:bodyPr>
          <a:lstStyle/>
          <a:p>
            <a:pPr algn="ctr"/>
            <a:r>
              <a:rPr lang="en-US" sz="2400" b="1" dirty="0">
                <a:solidFill>
                  <a:schemeClr val="accent2"/>
                </a:solidFill>
              </a:rPr>
              <a:t>Interventions</a:t>
            </a:r>
          </a:p>
        </p:txBody>
      </p:sp>
      <p:cxnSp>
        <p:nvCxnSpPr>
          <p:cNvPr id="77" name="Straight Arrow Connector 76">
            <a:extLst>
              <a:ext uri="{FF2B5EF4-FFF2-40B4-BE49-F238E27FC236}">
                <a16:creationId xmlns:a16="http://schemas.microsoft.com/office/drawing/2014/main" id="{08A58ECF-2B05-394E-35A4-E6338B2B8A7E}"/>
              </a:ext>
            </a:extLst>
          </p:cNvPr>
          <p:cNvCxnSpPr>
            <a:cxnSpLocks/>
          </p:cNvCxnSpPr>
          <p:nvPr/>
        </p:nvCxnSpPr>
        <p:spPr>
          <a:xfrm>
            <a:off x="3639963" y="3604224"/>
            <a:ext cx="750503"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622384BF-A908-16EC-851A-95CF5F320E1A}"/>
              </a:ext>
            </a:extLst>
          </p:cNvPr>
          <p:cNvCxnSpPr>
            <a:cxnSpLocks/>
            <a:stCxn id="88" idx="6"/>
          </p:cNvCxnSpPr>
          <p:nvPr/>
        </p:nvCxnSpPr>
        <p:spPr>
          <a:xfrm>
            <a:off x="6487479" y="3604224"/>
            <a:ext cx="820998"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D136527-5548-275D-78B8-A182FAA3F685}"/>
              </a:ext>
            </a:extLst>
          </p:cNvPr>
          <p:cNvSpPr txBox="1"/>
          <p:nvPr/>
        </p:nvSpPr>
        <p:spPr>
          <a:xfrm>
            <a:off x="4584157" y="4749082"/>
            <a:ext cx="1903322" cy="461665"/>
          </a:xfrm>
          <a:prstGeom prst="rect">
            <a:avLst/>
          </a:prstGeom>
          <a:noFill/>
        </p:spPr>
        <p:txBody>
          <a:bodyPr wrap="square">
            <a:spAutoFit/>
          </a:bodyPr>
          <a:lstStyle/>
          <a:p>
            <a:pPr algn="ctr"/>
            <a:r>
              <a:rPr lang="en-US" sz="2400" b="1" dirty="0">
                <a:solidFill>
                  <a:schemeClr val="accent2"/>
                </a:solidFill>
              </a:rPr>
              <a:t>Caregiver</a:t>
            </a:r>
          </a:p>
        </p:txBody>
      </p:sp>
      <p:grpSp>
        <p:nvGrpSpPr>
          <p:cNvPr id="80" name="Group 79">
            <a:extLst>
              <a:ext uri="{FF2B5EF4-FFF2-40B4-BE49-F238E27FC236}">
                <a16:creationId xmlns:a16="http://schemas.microsoft.com/office/drawing/2014/main" id="{9A0BE9E7-1869-04DA-1480-1F609FF6E581}"/>
              </a:ext>
            </a:extLst>
          </p:cNvPr>
          <p:cNvGrpSpPr/>
          <p:nvPr/>
        </p:nvGrpSpPr>
        <p:grpSpPr>
          <a:xfrm>
            <a:off x="4584157" y="2662651"/>
            <a:ext cx="1903322" cy="1883146"/>
            <a:chOff x="4893718" y="2720194"/>
            <a:chExt cx="1903322" cy="1883146"/>
          </a:xfrm>
        </p:grpSpPr>
        <p:sp>
          <p:nvSpPr>
            <p:cNvPr id="81" name="Freeform: Shape 80">
              <a:extLst>
                <a:ext uri="{FF2B5EF4-FFF2-40B4-BE49-F238E27FC236}">
                  <a16:creationId xmlns:a16="http://schemas.microsoft.com/office/drawing/2014/main" id="{3ECFD37F-A72C-520E-0E23-776A40B40457}"/>
                </a:ext>
              </a:extLst>
            </p:cNvPr>
            <p:cNvSpPr/>
            <p:nvPr/>
          </p:nvSpPr>
          <p:spPr>
            <a:xfrm>
              <a:off x="5547760" y="3804844"/>
              <a:ext cx="550696" cy="774836"/>
            </a:xfrm>
            <a:custGeom>
              <a:avLst/>
              <a:gdLst>
                <a:gd name="connsiteX0" fmla="*/ 546158 w 550696"/>
                <a:gd name="connsiteY0" fmla="*/ 180468 h 774836"/>
                <a:gd name="connsiteX1" fmla="*/ 530868 w 550696"/>
                <a:gd name="connsiteY1" fmla="*/ 127505 h 774836"/>
                <a:gd name="connsiteX2" fmla="*/ 479267 w 550696"/>
                <a:gd name="connsiteY2" fmla="*/ 143198 h 774836"/>
                <a:gd name="connsiteX3" fmla="*/ 402822 w 550696"/>
                <a:gd name="connsiteY3" fmla="*/ 282472 h 774836"/>
                <a:gd name="connsiteX4" fmla="*/ 454423 w 550696"/>
                <a:gd name="connsiteY4" fmla="*/ 72580 h 774836"/>
                <a:gd name="connsiteX5" fmla="*/ 425755 w 550696"/>
                <a:gd name="connsiteY5" fmla="*/ 25501 h 774836"/>
                <a:gd name="connsiteX6" fmla="*/ 379888 w 550696"/>
                <a:gd name="connsiteY6" fmla="*/ 54925 h 774836"/>
                <a:gd name="connsiteX7" fmla="*/ 335932 w 550696"/>
                <a:gd name="connsiteY7" fmla="*/ 235393 h 774836"/>
                <a:gd name="connsiteX8" fmla="*/ 335932 w 550696"/>
                <a:gd name="connsiteY8" fmla="*/ 39232 h 774836"/>
                <a:gd name="connsiteX9" fmla="*/ 297709 w 550696"/>
                <a:gd name="connsiteY9" fmla="*/ 0 h 774836"/>
                <a:gd name="connsiteX10" fmla="*/ 259486 w 550696"/>
                <a:gd name="connsiteY10" fmla="*/ 39232 h 774836"/>
                <a:gd name="connsiteX11" fmla="*/ 259486 w 550696"/>
                <a:gd name="connsiteY11" fmla="*/ 249125 h 774836"/>
                <a:gd name="connsiteX12" fmla="*/ 215529 w 550696"/>
                <a:gd name="connsiteY12" fmla="*/ 54925 h 774836"/>
                <a:gd name="connsiteX13" fmla="*/ 169662 w 550696"/>
                <a:gd name="connsiteY13" fmla="*/ 25501 h 774836"/>
                <a:gd name="connsiteX14" fmla="*/ 140995 w 550696"/>
                <a:gd name="connsiteY14" fmla="*/ 72580 h 774836"/>
                <a:gd name="connsiteX15" fmla="*/ 194507 w 550696"/>
                <a:gd name="connsiteY15" fmla="*/ 306011 h 774836"/>
                <a:gd name="connsiteX16" fmla="*/ 181129 w 550696"/>
                <a:gd name="connsiteY16" fmla="*/ 384476 h 774836"/>
                <a:gd name="connsiteX17" fmla="*/ 179218 w 550696"/>
                <a:gd name="connsiteY17" fmla="*/ 382514 h 774836"/>
                <a:gd name="connsiteX18" fmla="*/ 45437 w 550696"/>
                <a:gd name="connsiteY18" fmla="*/ 272664 h 774836"/>
                <a:gd name="connsiteX19" fmla="*/ 1481 w 550696"/>
                <a:gd name="connsiteY19" fmla="*/ 298165 h 774836"/>
                <a:gd name="connsiteX20" fmla="*/ 26326 w 550696"/>
                <a:gd name="connsiteY20" fmla="*/ 343282 h 774836"/>
                <a:gd name="connsiteX21" fmla="*/ 98949 w 550696"/>
                <a:gd name="connsiteY21" fmla="*/ 425670 h 774836"/>
                <a:gd name="connsiteX22" fmla="*/ 225085 w 550696"/>
                <a:gd name="connsiteY22" fmla="*/ 564944 h 774836"/>
                <a:gd name="connsiteX23" fmla="*/ 225085 w 550696"/>
                <a:gd name="connsiteY23" fmla="*/ 774836 h 774836"/>
                <a:gd name="connsiteX24" fmla="*/ 393266 w 550696"/>
                <a:gd name="connsiteY24" fmla="*/ 774836 h 774836"/>
                <a:gd name="connsiteX25" fmla="*/ 393266 w 550696"/>
                <a:gd name="connsiteY25" fmla="*/ 553174 h 774836"/>
                <a:gd name="connsiteX26" fmla="*/ 465889 w 550696"/>
                <a:gd name="connsiteY26" fmla="*/ 327589 h 774836"/>
                <a:gd name="connsiteX27" fmla="*/ 546158 w 550696"/>
                <a:gd name="connsiteY27" fmla="*/ 180468 h 77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0696" h="774836">
                  <a:moveTo>
                    <a:pt x="546158" y="180468"/>
                  </a:moveTo>
                  <a:cubicBezTo>
                    <a:pt x="555713" y="160852"/>
                    <a:pt x="549980" y="137313"/>
                    <a:pt x="530868" y="127505"/>
                  </a:cubicBezTo>
                  <a:cubicBezTo>
                    <a:pt x="511757" y="117697"/>
                    <a:pt x="488823" y="123582"/>
                    <a:pt x="479267" y="143198"/>
                  </a:cubicBezTo>
                  <a:lnTo>
                    <a:pt x="402822" y="282472"/>
                  </a:lnTo>
                  <a:lnTo>
                    <a:pt x="454423" y="72580"/>
                  </a:lnTo>
                  <a:cubicBezTo>
                    <a:pt x="460156" y="51002"/>
                    <a:pt x="446778" y="29424"/>
                    <a:pt x="425755" y="25501"/>
                  </a:cubicBezTo>
                  <a:cubicBezTo>
                    <a:pt x="404733" y="19616"/>
                    <a:pt x="383710" y="33347"/>
                    <a:pt x="379888" y="54925"/>
                  </a:cubicBezTo>
                  <a:lnTo>
                    <a:pt x="335932" y="235393"/>
                  </a:lnTo>
                  <a:lnTo>
                    <a:pt x="335932" y="39232"/>
                  </a:lnTo>
                  <a:cubicBezTo>
                    <a:pt x="335932" y="17655"/>
                    <a:pt x="318731" y="0"/>
                    <a:pt x="297709" y="0"/>
                  </a:cubicBezTo>
                  <a:cubicBezTo>
                    <a:pt x="276686" y="0"/>
                    <a:pt x="259486" y="17655"/>
                    <a:pt x="259486" y="39232"/>
                  </a:cubicBezTo>
                  <a:lnTo>
                    <a:pt x="259486" y="249125"/>
                  </a:lnTo>
                  <a:lnTo>
                    <a:pt x="215529" y="54925"/>
                  </a:lnTo>
                  <a:cubicBezTo>
                    <a:pt x="211707" y="33347"/>
                    <a:pt x="190684" y="21578"/>
                    <a:pt x="169662" y="25501"/>
                  </a:cubicBezTo>
                  <a:cubicBezTo>
                    <a:pt x="148639" y="29424"/>
                    <a:pt x="137172" y="51002"/>
                    <a:pt x="140995" y="72580"/>
                  </a:cubicBezTo>
                  <a:lnTo>
                    <a:pt x="194507" y="306011"/>
                  </a:lnTo>
                  <a:cubicBezTo>
                    <a:pt x="192596" y="333474"/>
                    <a:pt x="186862" y="360936"/>
                    <a:pt x="181129" y="384476"/>
                  </a:cubicBezTo>
                  <a:cubicBezTo>
                    <a:pt x="181129" y="384476"/>
                    <a:pt x="181129" y="382514"/>
                    <a:pt x="179218" y="382514"/>
                  </a:cubicBezTo>
                  <a:cubicBezTo>
                    <a:pt x="146728" y="331512"/>
                    <a:pt x="95127" y="286395"/>
                    <a:pt x="45437" y="272664"/>
                  </a:cubicBezTo>
                  <a:cubicBezTo>
                    <a:pt x="26326" y="266779"/>
                    <a:pt x="7214" y="278549"/>
                    <a:pt x="1481" y="298165"/>
                  </a:cubicBezTo>
                  <a:cubicBezTo>
                    <a:pt x="-4252" y="317781"/>
                    <a:pt x="7214" y="337397"/>
                    <a:pt x="26326" y="343282"/>
                  </a:cubicBezTo>
                  <a:cubicBezTo>
                    <a:pt x="51171" y="349167"/>
                    <a:pt x="74105" y="386437"/>
                    <a:pt x="98949" y="425670"/>
                  </a:cubicBezTo>
                  <a:cubicBezTo>
                    <a:pt x="129528" y="474710"/>
                    <a:pt x="167751" y="531596"/>
                    <a:pt x="225085" y="564944"/>
                  </a:cubicBezTo>
                  <a:lnTo>
                    <a:pt x="225085" y="774836"/>
                  </a:lnTo>
                  <a:lnTo>
                    <a:pt x="393266" y="774836"/>
                  </a:lnTo>
                  <a:lnTo>
                    <a:pt x="393266" y="553174"/>
                  </a:lnTo>
                  <a:cubicBezTo>
                    <a:pt x="456334" y="519827"/>
                    <a:pt x="463978" y="380552"/>
                    <a:pt x="465889" y="327589"/>
                  </a:cubicBezTo>
                  <a:lnTo>
                    <a:pt x="546158" y="180468"/>
                  </a:lnTo>
                  <a:close/>
                </a:path>
              </a:pathLst>
            </a:custGeom>
            <a:solidFill>
              <a:schemeClr val="accent4"/>
            </a:solidFill>
            <a:ln w="1905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FC3BB38-07B3-4CE9-1CC7-3946238C8414}"/>
                </a:ext>
              </a:extLst>
            </p:cNvPr>
            <p:cNvSpPr/>
            <p:nvPr/>
          </p:nvSpPr>
          <p:spPr>
            <a:xfrm>
              <a:off x="4924296" y="3564776"/>
              <a:ext cx="737262" cy="581388"/>
            </a:xfrm>
            <a:custGeom>
              <a:avLst/>
              <a:gdLst>
                <a:gd name="connsiteX0" fmla="*/ 494987 w 737262"/>
                <a:gd name="connsiteY0" fmla="*/ 436229 h 581388"/>
                <a:gd name="connsiteX1" fmla="*/ 661257 w 737262"/>
                <a:gd name="connsiteY1" fmla="*/ 438191 h 581388"/>
                <a:gd name="connsiteX2" fmla="*/ 661257 w 737262"/>
                <a:gd name="connsiteY2" fmla="*/ 438191 h 581388"/>
                <a:gd name="connsiteX3" fmla="*/ 699479 w 737262"/>
                <a:gd name="connsiteY3" fmla="*/ 398959 h 581388"/>
                <a:gd name="connsiteX4" fmla="*/ 661257 w 737262"/>
                <a:gd name="connsiteY4" fmla="*/ 359726 h 581388"/>
                <a:gd name="connsiteX5" fmla="*/ 506454 w 737262"/>
                <a:gd name="connsiteY5" fmla="*/ 357765 h 581388"/>
                <a:gd name="connsiteX6" fmla="*/ 709035 w 737262"/>
                <a:gd name="connsiteY6" fmla="*/ 304801 h 581388"/>
                <a:gd name="connsiteX7" fmla="*/ 735791 w 737262"/>
                <a:gd name="connsiteY7" fmla="*/ 257723 h 581388"/>
                <a:gd name="connsiteX8" fmla="*/ 689924 w 737262"/>
                <a:gd name="connsiteY8" fmla="*/ 230260 h 581388"/>
                <a:gd name="connsiteX9" fmla="*/ 514098 w 737262"/>
                <a:gd name="connsiteY9" fmla="*/ 277339 h 581388"/>
                <a:gd name="connsiteX10" fmla="*/ 682279 w 737262"/>
                <a:gd name="connsiteY10" fmla="*/ 183181 h 581388"/>
                <a:gd name="connsiteX11" fmla="*/ 697568 w 737262"/>
                <a:gd name="connsiteY11" fmla="*/ 130218 h 581388"/>
                <a:gd name="connsiteX12" fmla="*/ 645967 w 737262"/>
                <a:gd name="connsiteY12" fmla="*/ 114525 h 581388"/>
                <a:gd name="connsiteX13" fmla="*/ 466320 w 737262"/>
                <a:gd name="connsiteY13" fmla="*/ 212606 h 581388"/>
                <a:gd name="connsiteX14" fmla="*/ 611567 w 737262"/>
                <a:gd name="connsiteY14" fmla="*/ 81178 h 581388"/>
                <a:gd name="connsiteX15" fmla="*/ 615389 w 737262"/>
                <a:gd name="connsiteY15" fmla="*/ 26253 h 581388"/>
                <a:gd name="connsiteX16" fmla="*/ 561877 w 737262"/>
                <a:gd name="connsiteY16" fmla="*/ 22329 h 581388"/>
                <a:gd name="connsiteX17" fmla="*/ 386051 w 737262"/>
                <a:gd name="connsiteY17" fmla="*/ 179258 h 581388"/>
                <a:gd name="connsiteX18" fmla="*/ 311517 w 737262"/>
                <a:gd name="connsiteY18" fmla="*/ 202798 h 581388"/>
                <a:gd name="connsiteX19" fmla="*/ 313428 w 737262"/>
                <a:gd name="connsiteY19" fmla="*/ 200836 h 581388"/>
                <a:gd name="connsiteX20" fmla="*/ 344006 w 737262"/>
                <a:gd name="connsiteY20" fmla="*/ 28214 h 581388"/>
                <a:gd name="connsiteX21" fmla="*/ 300050 w 737262"/>
                <a:gd name="connsiteY21" fmla="*/ 752 h 581388"/>
                <a:gd name="connsiteX22" fmla="*/ 273294 w 737262"/>
                <a:gd name="connsiteY22" fmla="*/ 45869 h 581388"/>
                <a:gd name="connsiteX23" fmla="*/ 238893 w 737262"/>
                <a:gd name="connsiteY23" fmla="*/ 149834 h 581388"/>
                <a:gd name="connsiteX24" fmla="*/ 179648 w 737262"/>
                <a:gd name="connsiteY24" fmla="*/ 330302 h 581388"/>
                <a:gd name="connsiteX25" fmla="*/ 0 w 737262"/>
                <a:gd name="connsiteY25" fmla="*/ 430344 h 581388"/>
                <a:gd name="connsiteX26" fmla="*/ 80268 w 737262"/>
                <a:gd name="connsiteY26" fmla="*/ 581388 h 581388"/>
                <a:gd name="connsiteX27" fmla="*/ 269472 w 737262"/>
                <a:gd name="connsiteY27" fmla="*/ 477423 h 581388"/>
                <a:gd name="connsiteX28" fmla="*/ 494987 w 737262"/>
                <a:gd name="connsiteY28" fmla="*/ 436229 h 58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7262" h="581388">
                  <a:moveTo>
                    <a:pt x="494987" y="436229"/>
                  </a:moveTo>
                  <a:lnTo>
                    <a:pt x="661257" y="438191"/>
                  </a:lnTo>
                  <a:cubicBezTo>
                    <a:pt x="661257" y="438191"/>
                    <a:pt x="661257" y="438191"/>
                    <a:pt x="661257" y="438191"/>
                  </a:cubicBezTo>
                  <a:cubicBezTo>
                    <a:pt x="682279" y="438191"/>
                    <a:pt x="699479" y="420536"/>
                    <a:pt x="699479" y="398959"/>
                  </a:cubicBezTo>
                  <a:cubicBezTo>
                    <a:pt x="699479" y="377381"/>
                    <a:pt x="682279" y="359726"/>
                    <a:pt x="661257" y="359726"/>
                  </a:cubicBezTo>
                  <a:lnTo>
                    <a:pt x="506454" y="357765"/>
                  </a:lnTo>
                  <a:lnTo>
                    <a:pt x="709035" y="304801"/>
                  </a:lnTo>
                  <a:cubicBezTo>
                    <a:pt x="730058" y="298916"/>
                    <a:pt x="741525" y="277339"/>
                    <a:pt x="735791" y="257723"/>
                  </a:cubicBezTo>
                  <a:cubicBezTo>
                    <a:pt x="730058" y="236145"/>
                    <a:pt x="709035" y="224375"/>
                    <a:pt x="689924" y="230260"/>
                  </a:cubicBezTo>
                  <a:lnTo>
                    <a:pt x="514098" y="277339"/>
                  </a:lnTo>
                  <a:lnTo>
                    <a:pt x="682279" y="183181"/>
                  </a:lnTo>
                  <a:cubicBezTo>
                    <a:pt x="701391" y="173373"/>
                    <a:pt x="707124" y="149834"/>
                    <a:pt x="697568" y="130218"/>
                  </a:cubicBezTo>
                  <a:cubicBezTo>
                    <a:pt x="688013" y="110602"/>
                    <a:pt x="665079" y="104717"/>
                    <a:pt x="645967" y="114525"/>
                  </a:cubicBezTo>
                  <a:lnTo>
                    <a:pt x="466320" y="212606"/>
                  </a:lnTo>
                  <a:lnTo>
                    <a:pt x="611567" y="81178"/>
                  </a:lnTo>
                  <a:cubicBezTo>
                    <a:pt x="626856" y="67446"/>
                    <a:pt x="628767" y="41945"/>
                    <a:pt x="615389" y="26253"/>
                  </a:cubicBezTo>
                  <a:cubicBezTo>
                    <a:pt x="602011" y="10560"/>
                    <a:pt x="577166" y="8598"/>
                    <a:pt x="561877" y="22329"/>
                  </a:cubicBezTo>
                  <a:lnTo>
                    <a:pt x="386051" y="179258"/>
                  </a:lnTo>
                  <a:cubicBezTo>
                    <a:pt x="361207" y="191028"/>
                    <a:pt x="336362" y="198874"/>
                    <a:pt x="311517" y="202798"/>
                  </a:cubicBezTo>
                  <a:cubicBezTo>
                    <a:pt x="311517" y="202798"/>
                    <a:pt x="311517" y="200836"/>
                    <a:pt x="313428" y="200836"/>
                  </a:cubicBezTo>
                  <a:cubicBezTo>
                    <a:pt x="342095" y="145911"/>
                    <a:pt x="355473" y="79216"/>
                    <a:pt x="344006" y="28214"/>
                  </a:cubicBezTo>
                  <a:cubicBezTo>
                    <a:pt x="340184" y="8598"/>
                    <a:pt x="319161" y="-3172"/>
                    <a:pt x="300050" y="752"/>
                  </a:cubicBezTo>
                  <a:cubicBezTo>
                    <a:pt x="280938" y="4675"/>
                    <a:pt x="269472" y="26253"/>
                    <a:pt x="273294" y="45869"/>
                  </a:cubicBezTo>
                  <a:cubicBezTo>
                    <a:pt x="279027" y="71370"/>
                    <a:pt x="259916" y="108640"/>
                    <a:pt x="238893" y="149834"/>
                  </a:cubicBezTo>
                  <a:cubicBezTo>
                    <a:pt x="212137" y="200836"/>
                    <a:pt x="181559" y="261646"/>
                    <a:pt x="179648" y="330302"/>
                  </a:cubicBezTo>
                  <a:lnTo>
                    <a:pt x="0" y="430344"/>
                  </a:lnTo>
                  <a:lnTo>
                    <a:pt x="80268" y="581388"/>
                  </a:lnTo>
                  <a:lnTo>
                    <a:pt x="269472" y="477423"/>
                  </a:lnTo>
                  <a:cubicBezTo>
                    <a:pt x="326806" y="518617"/>
                    <a:pt x="449119" y="459769"/>
                    <a:pt x="494987" y="436229"/>
                  </a:cubicBezTo>
                  <a:close/>
                </a:path>
              </a:pathLst>
            </a:custGeom>
            <a:solidFill>
              <a:schemeClr val="accent4"/>
            </a:solidFill>
            <a:ln w="1905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5B676DB-4ED1-DFA8-8728-81A12CD7901D}"/>
                </a:ext>
              </a:extLst>
            </p:cNvPr>
            <p:cNvSpPr/>
            <p:nvPr/>
          </p:nvSpPr>
          <p:spPr>
            <a:xfrm>
              <a:off x="5201412" y="2869156"/>
              <a:ext cx="669722" cy="688525"/>
            </a:xfrm>
            <a:custGeom>
              <a:avLst/>
              <a:gdLst>
                <a:gd name="connsiteX0" fmla="*/ 238893 w 669722"/>
                <a:gd name="connsiteY0" fmla="*/ 492364 h 688525"/>
                <a:gd name="connsiteX1" fmla="*/ 279027 w 669722"/>
                <a:gd name="connsiteY1" fmla="*/ 657140 h 688525"/>
                <a:gd name="connsiteX2" fmla="*/ 315339 w 669722"/>
                <a:gd name="connsiteY2" fmla="*/ 686564 h 688525"/>
                <a:gd name="connsiteX3" fmla="*/ 324895 w 669722"/>
                <a:gd name="connsiteY3" fmla="*/ 684602 h 688525"/>
                <a:gd name="connsiteX4" fmla="*/ 353562 w 669722"/>
                <a:gd name="connsiteY4" fmla="*/ 637523 h 688525"/>
                <a:gd name="connsiteX5" fmla="*/ 317250 w 669722"/>
                <a:gd name="connsiteY5" fmla="*/ 482556 h 688525"/>
                <a:gd name="connsiteX6" fmla="*/ 418541 w 669722"/>
                <a:gd name="connsiteY6" fmla="*/ 668909 h 688525"/>
                <a:gd name="connsiteX7" fmla="*/ 452942 w 669722"/>
                <a:gd name="connsiteY7" fmla="*/ 688525 h 688525"/>
                <a:gd name="connsiteX8" fmla="*/ 472053 w 669722"/>
                <a:gd name="connsiteY8" fmla="*/ 682640 h 688525"/>
                <a:gd name="connsiteX9" fmla="*/ 487342 w 669722"/>
                <a:gd name="connsiteY9" fmla="*/ 629677 h 688525"/>
                <a:gd name="connsiteX10" fmla="*/ 399429 w 669722"/>
                <a:gd name="connsiteY10" fmla="*/ 466863 h 688525"/>
                <a:gd name="connsiteX11" fmla="*/ 529387 w 669722"/>
                <a:gd name="connsiteY11" fmla="*/ 610061 h 688525"/>
                <a:gd name="connsiteX12" fmla="*/ 558055 w 669722"/>
                <a:gd name="connsiteY12" fmla="*/ 621831 h 688525"/>
                <a:gd name="connsiteX13" fmla="*/ 584811 w 669722"/>
                <a:gd name="connsiteY13" fmla="*/ 612022 h 688525"/>
                <a:gd name="connsiteX14" fmla="*/ 586722 w 669722"/>
                <a:gd name="connsiteY14" fmla="*/ 557097 h 688525"/>
                <a:gd name="connsiteX15" fmla="*/ 447208 w 669722"/>
                <a:gd name="connsiteY15" fmla="*/ 404092 h 688525"/>
                <a:gd name="connsiteX16" fmla="*/ 609656 w 669722"/>
                <a:gd name="connsiteY16" fmla="*/ 515904 h 688525"/>
                <a:gd name="connsiteX17" fmla="*/ 630678 w 669722"/>
                <a:gd name="connsiteY17" fmla="*/ 521788 h 688525"/>
                <a:gd name="connsiteX18" fmla="*/ 663168 w 669722"/>
                <a:gd name="connsiteY18" fmla="*/ 504134 h 688525"/>
                <a:gd name="connsiteX19" fmla="*/ 653612 w 669722"/>
                <a:gd name="connsiteY19" fmla="*/ 449209 h 688525"/>
                <a:gd name="connsiteX20" fmla="*/ 458675 w 669722"/>
                <a:gd name="connsiteY20" fmla="*/ 315819 h 688525"/>
                <a:gd name="connsiteX21" fmla="*/ 416630 w 669722"/>
                <a:gd name="connsiteY21" fmla="*/ 249125 h 688525"/>
                <a:gd name="connsiteX22" fmla="*/ 418541 w 669722"/>
                <a:gd name="connsiteY22" fmla="*/ 249125 h 688525"/>
                <a:gd name="connsiteX23" fmla="*/ 588633 w 669722"/>
                <a:gd name="connsiteY23" fmla="*/ 235393 h 688525"/>
                <a:gd name="connsiteX24" fmla="*/ 602011 w 669722"/>
                <a:gd name="connsiteY24" fmla="*/ 186353 h 688525"/>
                <a:gd name="connsiteX25" fmla="*/ 554232 w 669722"/>
                <a:gd name="connsiteY25" fmla="*/ 172622 h 688525"/>
                <a:gd name="connsiteX26" fmla="*/ 447208 w 669722"/>
                <a:gd name="connsiteY26" fmla="*/ 164775 h 688525"/>
                <a:gd name="connsiteX27" fmla="*/ 261827 w 669722"/>
                <a:gd name="connsiteY27" fmla="*/ 153006 h 688525"/>
                <a:gd name="connsiteX28" fmla="*/ 122313 w 669722"/>
                <a:gd name="connsiteY28" fmla="*/ 0 h 688525"/>
                <a:gd name="connsiteX29" fmla="*/ 0 w 669722"/>
                <a:gd name="connsiteY29" fmla="*/ 117697 h 688525"/>
                <a:gd name="connsiteX30" fmla="*/ 147158 w 669722"/>
                <a:gd name="connsiteY30" fmla="*/ 278549 h 688525"/>
                <a:gd name="connsiteX31" fmla="*/ 238893 w 669722"/>
                <a:gd name="connsiteY31" fmla="*/ 492364 h 6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9722" h="688525">
                  <a:moveTo>
                    <a:pt x="238893" y="492364"/>
                  </a:moveTo>
                  <a:lnTo>
                    <a:pt x="279027" y="657140"/>
                  </a:lnTo>
                  <a:cubicBezTo>
                    <a:pt x="282850" y="674794"/>
                    <a:pt x="298139" y="686564"/>
                    <a:pt x="315339" y="686564"/>
                  </a:cubicBezTo>
                  <a:cubicBezTo>
                    <a:pt x="319161" y="686564"/>
                    <a:pt x="321073" y="686564"/>
                    <a:pt x="324895" y="684602"/>
                  </a:cubicBezTo>
                  <a:cubicBezTo>
                    <a:pt x="345917" y="678717"/>
                    <a:pt x="357384" y="659101"/>
                    <a:pt x="353562" y="637523"/>
                  </a:cubicBezTo>
                  <a:lnTo>
                    <a:pt x="317250" y="482556"/>
                  </a:lnTo>
                  <a:lnTo>
                    <a:pt x="418541" y="668909"/>
                  </a:lnTo>
                  <a:cubicBezTo>
                    <a:pt x="426186" y="682640"/>
                    <a:pt x="437652" y="688525"/>
                    <a:pt x="452942" y="688525"/>
                  </a:cubicBezTo>
                  <a:cubicBezTo>
                    <a:pt x="458675" y="688525"/>
                    <a:pt x="466320" y="686564"/>
                    <a:pt x="472053" y="682640"/>
                  </a:cubicBezTo>
                  <a:cubicBezTo>
                    <a:pt x="491164" y="672832"/>
                    <a:pt x="496898" y="647331"/>
                    <a:pt x="487342" y="629677"/>
                  </a:cubicBezTo>
                  <a:lnTo>
                    <a:pt x="399429" y="466863"/>
                  </a:lnTo>
                  <a:lnTo>
                    <a:pt x="529387" y="610061"/>
                  </a:lnTo>
                  <a:cubicBezTo>
                    <a:pt x="537032" y="617907"/>
                    <a:pt x="546588" y="621831"/>
                    <a:pt x="558055" y="621831"/>
                  </a:cubicBezTo>
                  <a:cubicBezTo>
                    <a:pt x="567610" y="621831"/>
                    <a:pt x="577166" y="617907"/>
                    <a:pt x="584811" y="612022"/>
                  </a:cubicBezTo>
                  <a:cubicBezTo>
                    <a:pt x="600100" y="596330"/>
                    <a:pt x="600100" y="572790"/>
                    <a:pt x="586722" y="557097"/>
                  </a:cubicBezTo>
                  <a:lnTo>
                    <a:pt x="447208" y="404092"/>
                  </a:lnTo>
                  <a:lnTo>
                    <a:pt x="609656" y="515904"/>
                  </a:lnTo>
                  <a:cubicBezTo>
                    <a:pt x="615389" y="519827"/>
                    <a:pt x="623034" y="521788"/>
                    <a:pt x="630678" y="521788"/>
                  </a:cubicBezTo>
                  <a:cubicBezTo>
                    <a:pt x="642145" y="521788"/>
                    <a:pt x="655523" y="515904"/>
                    <a:pt x="663168" y="504134"/>
                  </a:cubicBezTo>
                  <a:cubicBezTo>
                    <a:pt x="674635" y="486479"/>
                    <a:pt x="670812" y="460978"/>
                    <a:pt x="653612" y="449209"/>
                  </a:cubicBezTo>
                  <a:lnTo>
                    <a:pt x="458675" y="315819"/>
                  </a:lnTo>
                  <a:cubicBezTo>
                    <a:pt x="441475" y="294242"/>
                    <a:pt x="428097" y="270702"/>
                    <a:pt x="416630" y="249125"/>
                  </a:cubicBezTo>
                  <a:cubicBezTo>
                    <a:pt x="416630" y="249125"/>
                    <a:pt x="418541" y="249125"/>
                    <a:pt x="418541" y="249125"/>
                  </a:cubicBezTo>
                  <a:cubicBezTo>
                    <a:pt x="475875" y="262856"/>
                    <a:pt x="542765" y="260894"/>
                    <a:pt x="588633" y="235393"/>
                  </a:cubicBezTo>
                  <a:cubicBezTo>
                    <a:pt x="605833" y="225585"/>
                    <a:pt x="611567" y="204007"/>
                    <a:pt x="602011" y="186353"/>
                  </a:cubicBezTo>
                  <a:cubicBezTo>
                    <a:pt x="592455" y="168699"/>
                    <a:pt x="571433" y="162814"/>
                    <a:pt x="554232" y="172622"/>
                  </a:cubicBezTo>
                  <a:cubicBezTo>
                    <a:pt x="533210" y="184391"/>
                    <a:pt x="491164" y="174583"/>
                    <a:pt x="447208" y="164775"/>
                  </a:cubicBezTo>
                  <a:cubicBezTo>
                    <a:pt x="391785" y="151044"/>
                    <a:pt x="326806" y="135351"/>
                    <a:pt x="261827" y="153006"/>
                  </a:cubicBezTo>
                  <a:lnTo>
                    <a:pt x="122313" y="0"/>
                  </a:lnTo>
                  <a:lnTo>
                    <a:pt x="0" y="117697"/>
                  </a:lnTo>
                  <a:lnTo>
                    <a:pt x="147158" y="278549"/>
                  </a:lnTo>
                  <a:cubicBezTo>
                    <a:pt x="116580" y="347205"/>
                    <a:pt x="202581" y="455094"/>
                    <a:pt x="238893" y="492364"/>
                  </a:cubicBezTo>
                  <a:close/>
                </a:path>
              </a:pathLst>
            </a:custGeom>
            <a:solidFill>
              <a:schemeClr val="accent4"/>
            </a:solidFill>
            <a:ln w="1905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10F3F98-6476-6BEF-416A-CCBDBD85FF30}"/>
                </a:ext>
              </a:extLst>
            </p:cNvPr>
            <p:cNvSpPr/>
            <p:nvPr/>
          </p:nvSpPr>
          <p:spPr>
            <a:xfrm>
              <a:off x="6033850" y="3553022"/>
              <a:ext cx="663988" cy="697107"/>
            </a:xfrm>
            <a:custGeom>
              <a:avLst/>
              <a:gdLst>
                <a:gd name="connsiteX0" fmla="*/ 663989 w 663988"/>
                <a:gd name="connsiteY0" fmla="*/ 579411 h 697107"/>
                <a:gd name="connsiteX1" fmla="*/ 518742 w 663988"/>
                <a:gd name="connsiteY1" fmla="*/ 416597 h 697107"/>
                <a:gd name="connsiteX2" fmla="*/ 423184 w 663988"/>
                <a:gd name="connsiteY2" fmla="*/ 200820 h 697107"/>
                <a:gd name="connsiteX3" fmla="*/ 384962 w 663988"/>
                <a:gd name="connsiteY3" fmla="*/ 36045 h 697107"/>
                <a:gd name="connsiteX4" fmla="*/ 339094 w 663988"/>
                <a:gd name="connsiteY4" fmla="*/ 6621 h 697107"/>
                <a:gd name="connsiteX5" fmla="*/ 310427 w 663988"/>
                <a:gd name="connsiteY5" fmla="*/ 53699 h 697107"/>
                <a:gd name="connsiteX6" fmla="*/ 346739 w 663988"/>
                <a:gd name="connsiteY6" fmla="*/ 208667 h 697107"/>
                <a:gd name="connsiteX7" fmla="*/ 245448 w 663988"/>
                <a:gd name="connsiteY7" fmla="*/ 20352 h 697107"/>
                <a:gd name="connsiteX8" fmla="*/ 193847 w 663988"/>
                <a:gd name="connsiteY8" fmla="*/ 4659 h 697107"/>
                <a:gd name="connsiteX9" fmla="*/ 178558 w 663988"/>
                <a:gd name="connsiteY9" fmla="*/ 57623 h 697107"/>
                <a:gd name="connsiteX10" fmla="*/ 266470 w 663988"/>
                <a:gd name="connsiteY10" fmla="*/ 222398 h 697107"/>
                <a:gd name="connsiteX11" fmla="*/ 136513 w 663988"/>
                <a:gd name="connsiteY11" fmla="*/ 79200 h 697107"/>
                <a:gd name="connsiteX12" fmla="*/ 83000 w 663988"/>
                <a:gd name="connsiteY12" fmla="*/ 77239 h 697107"/>
                <a:gd name="connsiteX13" fmla="*/ 81089 w 663988"/>
                <a:gd name="connsiteY13" fmla="*/ 132164 h 697107"/>
                <a:gd name="connsiteX14" fmla="*/ 220603 w 663988"/>
                <a:gd name="connsiteY14" fmla="*/ 287131 h 697107"/>
                <a:gd name="connsiteX15" fmla="*/ 60067 w 663988"/>
                <a:gd name="connsiteY15" fmla="*/ 175319 h 697107"/>
                <a:gd name="connsiteX16" fmla="*/ 6555 w 663988"/>
                <a:gd name="connsiteY16" fmla="*/ 185127 h 697107"/>
                <a:gd name="connsiteX17" fmla="*/ 16110 w 663988"/>
                <a:gd name="connsiteY17" fmla="*/ 240052 h 697107"/>
                <a:gd name="connsiteX18" fmla="*/ 209136 w 663988"/>
                <a:gd name="connsiteY18" fmla="*/ 375404 h 697107"/>
                <a:gd name="connsiteX19" fmla="*/ 251181 w 663988"/>
                <a:gd name="connsiteY19" fmla="*/ 442098 h 697107"/>
                <a:gd name="connsiteX20" fmla="*/ 249270 w 663988"/>
                <a:gd name="connsiteY20" fmla="*/ 442098 h 697107"/>
                <a:gd name="connsiteX21" fmla="*/ 79178 w 663988"/>
                <a:gd name="connsiteY21" fmla="*/ 455830 h 697107"/>
                <a:gd name="connsiteX22" fmla="*/ 63889 w 663988"/>
                <a:gd name="connsiteY22" fmla="*/ 504870 h 697107"/>
                <a:gd name="connsiteX23" fmla="*/ 111668 w 663988"/>
                <a:gd name="connsiteY23" fmla="*/ 520563 h 697107"/>
                <a:gd name="connsiteX24" fmla="*/ 218692 w 663988"/>
                <a:gd name="connsiteY24" fmla="*/ 530371 h 697107"/>
                <a:gd name="connsiteX25" fmla="*/ 404073 w 663988"/>
                <a:gd name="connsiteY25" fmla="*/ 544102 h 697107"/>
                <a:gd name="connsiteX26" fmla="*/ 541675 w 663988"/>
                <a:gd name="connsiteY26" fmla="*/ 697108 h 697107"/>
                <a:gd name="connsiteX27" fmla="*/ 663989 w 663988"/>
                <a:gd name="connsiteY27" fmla="*/ 579411 h 69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988" h="697107">
                  <a:moveTo>
                    <a:pt x="663989" y="579411"/>
                  </a:moveTo>
                  <a:lnTo>
                    <a:pt x="518742" y="416597"/>
                  </a:lnTo>
                  <a:cubicBezTo>
                    <a:pt x="543587" y="347941"/>
                    <a:pt x="457585" y="240052"/>
                    <a:pt x="423184" y="200820"/>
                  </a:cubicBezTo>
                  <a:lnTo>
                    <a:pt x="384962" y="36045"/>
                  </a:lnTo>
                  <a:cubicBezTo>
                    <a:pt x="379228" y="14467"/>
                    <a:pt x="360117" y="2698"/>
                    <a:pt x="339094" y="6621"/>
                  </a:cubicBezTo>
                  <a:cubicBezTo>
                    <a:pt x="318071" y="12506"/>
                    <a:pt x="306604" y="32122"/>
                    <a:pt x="310427" y="53699"/>
                  </a:cubicBezTo>
                  <a:lnTo>
                    <a:pt x="346739" y="208667"/>
                  </a:lnTo>
                  <a:lnTo>
                    <a:pt x="245448" y="20352"/>
                  </a:lnTo>
                  <a:cubicBezTo>
                    <a:pt x="235892" y="736"/>
                    <a:pt x="212958" y="-5149"/>
                    <a:pt x="193847" y="4659"/>
                  </a:cubicBezTo>
                  <a:cubicBezTo>
                    <a:pt x="174736" y="14467"/>
                    <a:pt x="169002" y="38007"/>
                    <a:pt x="178558" y="57623"/>
                  </a:cubicBezTo>
                  <a:lnTo>
                    <a:pt x="266470" y="222398"/>
                  </a:lnTo>
                  <a:lnTo>
                    <a:pt x="136513" y="79200"/>
                  </a:lnTo>
                  <a:cubicBezTo>
                    <a:pt x="121223" y="63508"/>
                    <a:pt x="98290" y="61546"/>
                    <a:pt x="83000" y="77239"/>
                  </a:cubicBezTo>
                  <a:cubicBezTo>
                    <a:pt x="67711" y="92932"/>
                    <a:pt x="65800" y="116471"/>
                    <a:pt x="81089" y="132164"/>
                  </a:cubicBezTo>
                  <a:lnTo>
                    <a:pt x="220603" y="287131"/>
                  </a:lnTo>
                  <a:lnTo>
                    <a:pt x="60067" y="175319"/>
                  </a:lnTo>
                  <a:cubicBezTo>
                    <a:pt x="42866" y="163550"/>
                    <a:pt x="18021" y="167473"/>
                    <a:pt x="6555" y="185127"/>
                  </a:cubicBezTo>
                  <a:cubicBezTo>
                    <a:pt x="-4912" y="202782"/>
                    <a:pt x="-1090" y="228283"/>
                    <a:pt x="16110" y="240052"/>
                  </a:cubicBezTo>
                  <a:lnTo>
                    <a:pt x="209136" y="375404"/>
                  </a:lnTo>
                  <a:cubicBezTo>
                    <a:pt x="226336" y="396981"/>
                    <a:pt x="239714" y="420521"/>
                    <a:pt x="251181" y="442098"/>
                  </a:cubicBezTo>
                  <a:cubicBezTo>
                    <a:pt x="251181" y="442098"/>
                    <a:pt x="249270" y="442098"/>
                    <a:pt x="249270" y="442098"/>
                  </a:cubicBezTo>
                  <a:cubicBezTo>
                    <a:pt x="191936" y="428367"/>
                    <a:pt x="125046" y="430329"/>
                    <a:pt x="79178" y="455830"/>
                  </a:cubicBezTo>
                  <a:cubicBezTo>
                    <a:pt x="61978" y="465638"/>
                    <a:pt x="54333" y="487215"/>
                    <a:pt x="63889" y="504870"/>
                  </a:cubicBezTo>
                  <a:cubicBezTo>
                    <a:pt x="73445" y="522524"/>
                    <a:pt x="94467" y="530371"/>
                    <a:pt x="111668" y="520563"/>
                  </a:cubicBezTo>
                  <a:cubicBezTo>
                    <a:pt x="132690" y="508793"/>
                    <a:pt x="174736" y="518601"/>
                    <a:pt x="218692" y="530371"/>
                  </a:cubicBezTo>
                  <a:cubicBezTo>
                    <a:pt x="274115" y="544102"/>
                    <a:pt x="339094" y="559795"/>
                    <a:pt x="404073" y="544102"/>
                  </a:cubicBezTo>
                  <a:lnTo>
                    <a:pt x="541675" y="697108"/>
                  </a:lnTo>
                  <a:lnTo>
                    <a:pt x="663989" y="579411"/>
                  </a:lnTo>
                  <a:close/>
                </a:path>
              </a:pathLst>
            </a:custGeom>
            <a:solidFill>
              <a:schemeClr val="accent4"/>
            </a:solidFill>
            <a:ln w="1905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8BF64E8-C6FF-ACDC-260E-690A089C6729}"/>
                </a:ext>
              </a:extLst>
            </p:cNvPr>
            <p:cNvSpPr/>
            <p:nvPr/>
          </p:nvSpPr>
          <p:spPr>
            <a:xfrm>
              <a:off x="5871741" y="2869156"/>
              <a:ext cx="648361" cy="721872"/>
            </a:xfrm>
            <a:custGeom>
              <a:avLst/>
              <a:gdLst>
                <a:gd name="connsiteX0" fmla="*/ 40617 w 648361"/>
                <a:gd name="connsiteY0" fmla="*/ 423708 h 721872"/>
                <a:gd name="connsiteX1" fmla="*/ 53995 w 648361"/>
                <a:gd name="connsiteY1" fmla="*/ 421746 h 721872"/>
                <a:gd name="connsiteX2" fmla="*/ 199243 w 648361"/>
                <a:gd name="connsiteY2" fmla="*/ 368783 h 721872"/>
                <a:gd name="connsiteX3" fmla="*/ 27239 w 648361"/>
                <a:gd name="connsiteY3" fmla="*/ 490403 h 721872"/>
                <a:gd name="connsiteX4" fmla="*/ 17684 w 648361"/>
                <a:gd name="connsiteY4" fmla="*/ 545328 h 721872"/>
                <a:gd name="connsiteX5" fmla="*/ 48262 w 648361"/>
                <a:gd name="connsiteY5" fmla="*/ 562982 h 721872"/>
                <a:gd name="connsiteX6" fmla="*/ 69285 w 648361"/>
                <a:gd name="connsiteY6" fmla="*/ 555136 h 721872"/>
                <a:gd name="connsiteX7" fmla="*/ 218354 w 648361"/>
                <a:gd name="connsiteY7" fmla="*/ 449209 h 721872"/>
                <a:gd name="connsiteX8" fmla="*/ 92218 w 648361"/>
                <a:gd name="connsiteY8" fmla="*/ 596330 h 721872"/>
                <a:gd name="connsiteX9" fmla="*/ 96041 w 648361"/>
                <a:gd name="connsiteY9" fmla="*/ 651255 h 721872"/>
                <a:gd name="connsiteX10" fmla="*/ 120886 w 648361"/>
                <a:gd name="connsiteY10" fmla="*/ 661063 h 721872"/>
                <a:gd name="connsiteX11" fmla="*/ 149553 w 648361"/>
                <a:gd name="connsiteY11" fmla="*/ 647331 h 721872"/>
                <a:gd name="connsiteX12" fmla="*/ 285244 w 648361"/>
                <a:gd name="connsiteY12" fmla="*/ 488441 h 721872"/>
                <a:gd name="connsiteX13" fmla="*/ 193509 w 648361"/>
                <a:gd name="connsiteY13" fmla="*/ 664986 h 721872"/>
                <a:gd name="connsiteX14" fmla="*/ 208798 w 648361"/>
                <a:gd name="connsiteY14" fmla="*/ 717949 h 721872"/>
                <a:gd name="connsiteX15" fmla="*/ 225999 w 648361"/>
                <a:gd name="connsiteY15" fmla="*/ 721873 h 721872"/>
                <a:gd name="connsiteX16" fmla="*/ 260399 w 648361"/>
                <a:gd name="connsiteY16" fmla="*/ 700295 h 721872"/>
                <a:gd name="connsiteX17" fmla="*/ 371246 w 648361"/>
                <a:gd name="connsiteY17" fmla="*/ 488441 h 721872"/>
                <a:gd name="connsiteX18" fmla="*/ 432402 w 648361"/>
                <a:gd name="connsiteY18" fmla="*/ 439401 h 721872"/>
                <a:gd name="connsiteX19" fmla="*/ 432402 w 648361"/>
                <a:gd name="connsiteY19" fmla="*/ 441362 h 721872"/>
                <a:gd name="connsiteX20" fmla="*/ 462981 w 648361"/>
                <a:gd name="connsiteY20" fmla="*/ 613984 h 721872"/>
                <a:gd name="connsiteX21" fmla="*/ 512670 w 648361"/>
                <a:gd name="connsiteY21" fmla="*/ 623792 h 721872"/>
                <a:gd name="connsiteX22" fmla="*/ 522226 w 648361"/>
                <a:gd name="connsiteY22" fmla="*/ 572790 h 721872"/>
                <a:gd name="connsiteX23" fmla="*/ 520315 w 648361"/>
                <a:gd name="connsiteY23" fmla="*/ 460978 h 721872"/>
                <a:gd name="connsiteX24" fmla="*/ 514582 w 648361"/>
                <a:gd name="connsiteY24" fmla="*/ 270702 h 721872"/>
                <a:gd name="connsiteX25" fmla="*/ 648362 w 648361"/>
                <a:gd name="connsiteY25" fmla="*/ 113773 h 721872"/>
                <a:gd name="connsiteX26" fmla="*/ 522226 w 648361"/>
                <a:gd name="connsiteY26" fmla="*/ 0 h 721872"/>
                <a:gd name="connsiteX27" fmla="*/ 380801 w 648361"/>
                <a:gd name="connsiteY27" fmla="*/ 166737 h 721872"/>
                <a:gd name="connsiteX28" fmla="*/ 182042 w 648361"/>
                <a:gd name="connsiteY28" fmla="*/ 286395 h 721872"/>
                <a:gd name="connsiteX29" fmla="*/ 25328 w 648361"/>
                <a:gd name="connsiteY29" fmla="*/ 343282 h 721872"/>
                <a:gd name="connsiteX30" fmla="*/ 2395 w 648361"/>
                <a:gd name="connsiteY30" fmla="*/ 394284 h 721872"/>
                <a:gd name="connsiteX31" fmla="*/ 40617 w 648361"/>
                <a:gd name="connsiteY31" fmla="*/ 423708 h 72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8361" h="721872">
                  <a:moveTo>
                    <a:pt x="40617" y="423708"/>
                  </a:moveTo>
                  <a:cubicBezTo>
                    <a:pt x="44440" y="423708"/>
                    <a:pt x="48262" y="423708"/>
                    <a:pt x="53995" y="421746"/>
                  </a:cubicBezTo>
                  <a:lnTo>
                    <a:pt x="199243" y="368783"/>
                  </a:lnTo>
                  <a:lnTo>
                    <a:pt x="27239" y="490403"/>
                  </a:lnTo>
                  <a:cubicBezTo>
                    <a:pt x="10039" y="502172"/>
                    <a:pt x="6217" y="527673"/>
                    <a:pt x="17684" y="545328"/>
                  </a:cubicBezTo>
                  <a:cubicBezTo>
                    <a:pt x="25328" y="557097"/>
                    <a:pt x="36795" y="562982"/>
                    <a:pt x="48262" y="562982"/>
                  </a:cubicBezTo>
                  <a:cubicBezTo>
                    <a:pt x="55907" y="562982"/>
                    <a:pt x="63551" y="561021"/>
                    <a:pt x="69285" y="555136"/>
                  </a:cubicBezTo>
                  <a:lnTo>
                    <a:pt x="218354" y="449209"/>
                  </a:lnTo>
                  <a:lnTo>
                    <a:pt x="92218" y="596330"/>
                  </a:lnTo>
                  <a:cubicBezTo>
                    <a:pt x="78840" y="612022"/>
                    <a:pt x="80752" y="637523"/>
                    <a:pt x="96041" y="651255"/>
                  </a:cubicBezTo>
                  <a:cubicBezTo>
                    <a:pt x="103685" y="657140"/>
                    <a:pt x="111330" y="661063"/>
                    <a:pt x="120886" y="661063"/>
                  </a:cubicBezTo>
                  <a:cubicBezTo>
                    <a:pt x="132352" y="661063"/>
                    <a:pt x="141908" y="657140"/>
                    <a:pt x="149553" y="647331"/>
                  </a:cubicBezTo>
                  <a:lnTo>
                    <a:pt x="285244" y="488441"/>
                  </a:lnTo>
                  <a:lnTo>
                    <a:pt x="193509" y="664986"/>
                  </a:lnTo>
                  <a:cubicBezTo>
                    <a:pt x="183953" y="684602"/>
                    <a:pt x="189687" y="708141"/>
                    <a:pt x="208798" y="717949"/>
                  </a:cubicBezTo>
                  <a:cubicBezTo>
                    <a:pt x="214532" y="721873"/>
                    <a:pt x="220265" y="721873"/>
                    <a:pt x="225999" y="721873"/>
                  </a:cubicBezTo>
                  <a:cubicBezTo>
                    <a:pt x="239377" y="721873"/>
                    <a:pt x="252755" y="714026"/>
                    <a:pt x="260399" y="700295"/>
                  </a:cubicBezTo>
                  <a:lnTo>
                    <a:pt x="371246" y="488441"/>
                  </a:lnTo>
                  <a:cubicBezTo>
                    <a:pt x="390357" y="468825"/>
                    <a:pt x="411380" y="453132"/>
                    <a:pt x="432402" y="439401"/>
                  </a:cubicBezTo>
                  <a:cubicBezTo>
                    <a:pt x="432402" y="439401"/>
                    <a:pt x="432402" y="441362"/>
                    <a:pt x="432402" y="441362"/>
                  </a:cubicBezTo>
                  <a:cubicBezTo>
                    <a:pt x="424758" y="502172"/>
                    <a:pt x="434314" y="570829"/>
                    <a:pt x="462981" y="613984"/>
                  </a:cubicBezTo>
                  <a:cubicBezTo>
                    <a:pt x="474448" y="631639"/>
                    <a:pt x="495470" y="635562"/>
                    <a:pt x="512670" y="623792"/>
                  </a:cubicBezTo>
                  <a:cubicBezTo>
                    <a:pt x="529871" y="612022"/>
                    <a:pt x="533693" y="590445"/>
                    <a:pt x="522226" y="572790"/>
                  </a:cubicBezTo>
                  <a:cubicBezTo>
                    <a:pt x="508848" y="551213"/>
                    <a:pt x="514582" y="508057"/>
                    <a:pt x="520315" y="460978"/>
                  </a:cubicBezTo>
                  <a:cubicBezTo>
                    <a:pt x="527960" y="404092"/>
                    <a:pt x="535604" y="335435"/>
                    <a:pt x="514582" y="270702"/>
                  </a:cubicBezTo>
                  <a:lnTo>
                    <a:pt x="648362" y="113773"/>
                  </a:lnTo>
                  <a:lnTo>
                    <a:pt x="522226" y="0"/>
                  </a:lnTo>
                  <a:lnTo>
                    <a:pt x="380801" y="166737"/>
                  </a:lnTo>
                  <a:cubicBezTo>
                    <a:pt x="312000" y="149082"/>
                    <a:pt x="216443" y="249125"/>
                    <a:pt x="182042" y="286395"/>
                  </a:cubicBezTo>
                  <a:lnTo>
                    <a:pt x="25328" y="343282"/>
                  </a:lnTo>
                  <a:cubicBezTo>
                    <a:pt x="6217" y="351128"/>
                    <a:pt x="-5250" y="372706"/>
                    <a:pt x="2395" y="394284"/>
                  </a:cubicBezTo>
                  <a:cubicBezTo>
                    <a:pt x="10039" y="413900"/>
                    <a:pt x="25328" y="423708"/>
                    <a:pt x="40617" y="423708"/>
                  </a:cubicBezTo>
                  <a:close/>
                </a:path>
              </a:pathLst>
            </a:custGeom>
            <a:solidFill>
              <a:schemeClr val="accent4"/>
            </a:solidFill>
            <a:ln w="19050" cap="flat">
              <a:noFill/>
              <a:prstDash val="solid"/>
              <a:miter/>
            </a:ln>
          </p:spPr>
          <p:txBody>
            <a:bodyPr rtlCol="0" anchor="ctr"/>
            <a:lstStyle/>
            <a:p>
              <a:endParaRPr lang="en-US"/>
            </a:p>
          </p:txBody>
        </p:sp>
        <p:sp>
          <p:nvSpPr>
            <p:cNvPr id="86" name="Heart 85">
              <a:extLst>
                <a:ext uri="{FF2B5EF4-FFF2-40B4-BE49-F238E27FC236}">
                  <a16:creationId xmlns:a16="http://schemas.microsoft.com/office/drawing/2014/main" id="{DF15F215-A8B8-7A65-7138-6160650D9FD5}"/>
                </a:ext>
              </a:extLst>
            </p:cNvPr>
            <p:cNvSpPr/>
            <p:nvPr/>
          </p:nvSpPr>
          <p:spPr>
            <a:xfrm>
              <a:off x="5185363" y="3116803"/>
              <a:ext cx="1349446" cy="1141292"/>
            </a:xfrm>
            <a:prstGeom prst="hear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Cross 86">
              <a:extLst>
                <a:ext uri="{FF2B5EF4-FFF2-40B4-BE49-F238E27FC236}">
                  <a16:creationId xmlns:a16="http://schemas.microsoft.com/office/drawing/2014/main" id="{416F8A11-8EAF-1336-6A33-AB44D6462A41}"/>
                </a:ext>
              </a:extLst>
            </p:cNvPr>
            <p:cNvSpPr/>
            <p:nvPr/>
          </p:nvSpPr>
          <p:spPr>
            <a:xfrm>
              <a:off x="5596952" y="3471347"/>
              <a:ext cx="530164" cy="530164"/>
            </a:xfrm>
            <a:prstGeom prst="plus">
              <a:avLst>
                <a:gd name="adj" fmla="val 39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2899F85-C438-51E0-7EA0-D5BF93AE0F48}"/>
                </a:ext>
              </a:extLst>
            </p:cNvPr>
            <p:cNvSpPr/>
            <p:nvPr/>
          </p:nvSpPr>
          <p:spPr>
            <a:xfrm>
              <a:off x="4893718" y="2720194"/>
              <a:ext cx="1903322" cy="188314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9809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9DA9-B777-2D29-B745-67435AEE44D5}"/>
              </a:ext>
            </a:extLst>
          </p:cNvPr>
          <p:cNvSpPr>
            <a:spLocks noGrp="1"/>
          </p:cNvSpPr>
          <p:nvPr>
            <p:ph type="title"/>
          </p:nvPr>
        </p:nvSpPr>
        <p:spPr/>
        <p:txBody>
          <a:bodyPr>
            <a:normAutofit/>
          </a:bodyPr>
          <a:lstStyle/>
          <a:p>
            <a:r>
              <a:rPr lang="en-US" sz="3600" dirty="0"/>
              <a:t>PDP Long Term Concerns</a:t>
            </a:r>
          </a:p>
        </p:txBody>
      </p:sp>
      <p:grpSp>
        <p:nvGrpSpPr>
          <p:cNvPr id="16" name="Group 15">
            <a:extLst>
              <a:ext uri="{FF2B5EF4-FFF2-40B4-BE49-F238E27FC236}">
                <a16:creationId xmlns:a16="http://schemas.microsoft.com/office/drawing/2014/main" id="{F7A2A9DB-784B-E4D0-D4CB-59196079E65B}"/>
              </a:ext>
            </a:extLst>
          </p:cNvPr>
          <p:cNvGrpSpPr/>
          <p:nvPr/>
        </p:nvGrpSpPr>
        <p:grpSpPr>
          <a:xfrm>
            <a:off x="1847241" y="1863787"/>
            <a:ext cx="8592939" cy="3649880"/>
            <a:chOff x="2188531" y="1927607"/>
            <a:chExt cx="7910357" cy="3359952"/>
          </a:xfrm>
        </p:grpSpPr>
        <p:sp>
          <p:nvSpPr>
            <p:cNvPr id="3" name="Oval 2">
              <a:extLst>
                <a:ext uri="{FF2B5EF4-FFF2-40B4-BE49-F238E27FC236}">
                  <a16:creationId xmlns:a16="http://schemas.microsoft.com/office/drawing/2014/main" id="{4CFB91D8-F938-5B41-4171-8FF939DE4DB3}"/>
                </a:ext>
              </a:extLst>
            </p:cNvPr>
            <p:cNvSpPr/>
            <p:nvPr/>
          </p:nvSpPr>
          <p:spPr>
            <a:xfrm>
              <a:off x="5047065" y="2441093"/>
              <a:ext cx="2204279" cy="2310692"/>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 name="Rectangle: Rounded Corners 6">
              <a:extLst>
                <a:ext uri="{FF2B5EF4-FFF2-40B4-BE49-F238E27FC236}">
                  <a16:creationId xmlns:a16="http://schemas.microsoft.com/office/drawing/2014/main" id="{1C7F8EDA-5D4B-715A-7C90-FD8979AD9A40}"/>
                </a:ext>
              </a:extLst>
            </p:cNvPr>
            <p:cNvSpPr/>
            <p:nvPr/>
          </p:nvSpPr>
          <p:spPr>
            <a:xfrm>
              <a:off x="2188531" y="1927607"/>
              <a:ext cx="3086100" cy="1177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Increased ER Visits</a:t>
              </a:r>
            </a:p>
          </p:txBody>
        </p:sp>
        <p:sp>
          <p:nvSpPr>
            <p:cNvPr id="8" name="Rectangle: Rounded Corners 7">
              <a:extLst>
                <a:ext uri="{FF2B5EF4-FFF2-40B4-BE49-F238E27FC236}">
                  <a16:creationId xmlns:a16="http://schemas.microsoft.com/office/drawing/2014/main" id="{EAE9B9CC-6DCC-B61E-3652-07429BFEBC69}"/>
                </a:ext>
              </a:extLst>
            </p:cNvPr>
            <p:cNvSpPr/>
            <p:nvPr/>
          </p:nvSpPr>
          <p:spPr>
            <a:xfrm>
              <a:off x="7012788" y="1927607"/>
              <a:ext cx="3086100" cy="1177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Increased Inpatient Care</a:t>
              </a:r>
            </a:p>
          </p:txBody>
        </p:sp>
        <p:sp>
          <p:nvSpPr>
            <p:cNvPr id="9" name="Rectangle: Rounded Corners 8">
              <a:extLst>
                <a:ext uri="{FF2B5EF4-FFF2-40B4-BE49-F238E27FC236}">
                  <a16:creationId xmlns:a16="http://schemas.microsoft.com/office/drawing/2014/main" id="{A4046A61-9276-57B1-8F41-0D2F5CA21F85}"/>
                </a:ext>
              </a:extLst>
            </p:cNvPr>
            <p:cNvSpPr/>
            <p:nvPr/>
          </p:nvSpPr>
          <p:spPr>
            <a:xfrm>
              <a:off x="2219120" y="4109815"/>
              <a:ext cx="3086100" cy="1177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Increased Outpatient Visit</a:t>
              </a:r>
            </a:p>
          </p:txBody>
        </p:sp>
        <p:sp>
          <p:nvSpPr>
            <p:cNvPr id="10" name="Rectangle: Rounded Corners 9">
              <a:extLst>
                <a:ext uri="{FF2B5EF4-FFF2-40B4-BE49-F238E27FC236}">
                  <a16:creationId xmlns:a16="http://schemas.microsoft.com/office/drawing/2014/main" id="{1513E6AA-38BE-1C64-C20E-E1170E7339E8}"/>
                </a:ext>
              </a:extLst>
            </p:cNvPr>
            <p:cNvSpPr/>
            <p:nvPr/>
          </p:nvSpPr>
          <p:spPr>
            <a:xfrm>
              <a:off x="7012788" y="4109815"/>
              <a:ext cx="3086100" cy="1177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Increased Nursing Home Placements</a:t>
              </a:r>
            </a:p>
          </p:txBody>
        </p:sp>
      </p:grpSp>
      <p:sp>
        <p:nvSpPr>
          <p:cNvPr id="4" name="Footer Placeholder 3">
            <a:extLst>
              <a:ext uri="{FF2B5EF4-FFF2-40B4-BE49-F238E27FC236}">
                <a16:creationId xmlns:a16="http://schemas.microsoft.com/office/drawing/2014/main" id="{583ED86F-758A-CFCC-1903-0DA898FBACD0}"/>
              </a:ext>
            </a:extLst>
          </p:cNvPr>
          <p:cNvSpPr>
            <a:spLocks noGrp="1"/>
          </p:cNvSpPr>
          <p:nvPr>
            <p:ph type="ftr" sz="quarter" idx="3"/>
          </p:nvPr>
        </p:nvSpPr>
        <p:spPr/>
        <p:txBody>
          <a:bodyPr/>
          <a:lstStyle/>
          <a:p>
            <a:r>
              <a:rPr lang="en-US" dirty="0"/>
              <a:t>ER, emergency room.</a:t>
            </a:r>
          </a:p>
          <a:p>
            <a:r>
              <a:rPr lang="en-US" dirty="0"/>
              <a:t>Weintraub D, et al. </a:t>
            </a:r>
            <a:r>
              <a:rPr lang="en-US" i="1" dirty="0"/>
              <a:t>US Neurology. </a:t>
            </a:r>
            <a:r>
              <a:rPr lang="en-US" dirty="0"/>
              <a:t>2019;15(Suppl 1).</a:t>
            </a:r>
          </a:p>
        </p:txBody>
      </p:sp>
      <p:pic>
        <p:nvPicPr>
          <p:cNvPr id="5" name="Graphic 4" descr="Brain in head with solid fill">
            <a:extLst>
              <a:ext uri="{FF2B5EF4-FFF2-40B4-BE49-F238E27FC236}">
                <a16:creationId xmlns:a16="http://schemas.microsoft.com/office/drawing/2014/main" id="{047A90C9-6186-C493-90E4-3BCF550DB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5232867" y="2734986"/>
            <a:ext cx="1821685" cy="1821685"/>
          </a:xfrm>
          <a:prstGeom prst="rect">
            <a:avLst/>
          </a:prstGeom>
        </p:spPr>
      </p:pic>
    </p:spTree>
    <p:extLst>
      <p:ext uri="{BB962C8B-B14F-4D97-AF65-F5344CB8AC3E}">
        <p14:creationId xmlns:p14="http://schemas.microsoft.com/office/powerpoint/2010/main" val="1348877114"/>
      </p:ext>
    </p:extLst>
  </p:cSld>
  <p:clrMapOvr>
    <a:masterClrMapping/>
  </p:clrMapOvr>
</p:sld>
</file>

<file path=ppt/theme/theme1.xml><?xml version="1.0" encoding="utf-8"?>
<a:theme xmlns:a="http://schemas.openxmlformats.org/drawingml/2006/main" name="OakGraphix_MedEd ON THE GO_Psychiatry Template_Theme1">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kGraphix_MedEd ON THE GO_Psychiatry Template_Theme1" id="{722CD718-30A3-4CB4-B6AF-7A90BF6AEDF4}" vid="{AC3C259C-3D90-4EFF-A8EC-F2C7B0198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F979E8A1-055A-4751-97E9-E6B1F9E21214}">
  <ds:schemaRefs>
    <ds:schemaRef ds:uri="http://schemas.microsoft.com/sharepoint/v3/contenttype/forms"/>
  </ds:schemaRefs>
</ds:datastoreItem>
</file>

<file path=customXml/itemProps2.xml><?xml version="1.0" encoding="utf-8"?>
<ds:datastoreItem xmlns:ds="http://schemas.openxmlformats.org/officeDocument/2006/customXml" ds:itemID="{21F1B1B8-5A9B-4E1F-8C4E-7AAE2CCA0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D08CD0-82A3-4566-9B63-BB91B2D89764}">
  <ds:schemaRefs>
    <ds:schemaRef ds:uri="http://www.w3.org/XML/1998/namespace"/>
    <ds:schemaRef ds:uri="http://schemas.microsoft.com/office/2006/documentManagement/types"/>
    <ds:schemaRef ds:uri="http://schemas.microsoft.com/office/2006/metadata/properties"/>
    <ds:schemaRef ds:uri="71af3243-3dd4-4a8d-8c0d-dd76da1f02a5"/>
    <ds:schemaRef ds:uri="http://purl.org/dc/dcmitype/"/>
    <ds:schemaRef ds:uri="http://schemas.microsoft.com/office/infopath/2007/PartnerControls"/>
    <ds:schemaRef ds:uri="http://purl.org/dc/elements/1.1/"/>
    <ds:schemaRef ds:uri="http://purl.org/dc/terms/"/>
    <ds:schemaRef ds:uri="http://schemas.openxmlformats.org/package/2006/metadata/core-properties"/>
    <ds:schemaRef ds:uri="16c05727-aa75-4e4a-9b5f-8a80a1165891"/>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OakGraphix_MedEd ON THE GO_Psychiatry Template_Theme1</Template>
  <TotalTime>0</TotalTime>
  <Words>838</Words>
  <Application>Microsoft Office PowerPoint</Application>
  <PresentationFormat>Widescreen</PresentationFormat>
  <Paragraphs>95</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OakGraphix_MedEd ON THE GO_Psychiatry Template_Theme1</vt:lpstr>
      <vt:lpstr>Develop the Plan, Work the Plan: Integrating Ongoing Patient Assessments for Parkinson’s Disease Psychosis</vt:lpstr>
      <vt:lpstr>Disclaimer</vt:lpstr>
      <vt:lpstr>PD Psychosis is Common as the Disease Progresses</vt:lpstr>
      <vt:lpstr>Screen for Parkinson’s Disease Psychosis (PDP) at Every Visit</vt:lpstr>
      <vt:lpstr>PowerPoint Presentation</vt:lpstr>
      <vt:lpstr>Pimavanserin and Cognitive-enhancing Medications</vt:lpstr>
      <vt:lpstr>Long Term Issues with PDP </vt:lpstr>
      <vt:lpstr>Caregiver Stressors</vt:lpstr>
      <vt:lpstr>PDP Long Term Concerns</vt:lpstr>
      <vt:lpstr>Multidisciplinary Approach </vt:lpstr>
      <vt:lpstr>Palliative Care and Hospice</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2020-09-01T22:58:10Z</dcterms:created>
  <dcterms:modified xsi:type="dcterms:W3CDTF">2023-05-02T13:16:24Z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