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240" r:id="rId1"/>
  </p:sldMasterIdLst>
  <p:notesMasterIdLst>
    <p:notesMasterId r:id="rId16"/>
  </p:notesMasterIdLst>
  <p:handoutMasterIdLst>
    <p:handoutMasterId r:id="rId17"/>
  </p:handoutMasterIdLst>
  <p:sldIdLst>
    <p:sldId id="1133" r:id="rId2"/>
    <p:sldId id="256" r:id="rId3"/>
    <p:sldId id="259" r:id="rId4"/>
    <p:sldId id="982" r:id="rId5"/>
    <p:sldId id="1129" r:id="rId6"/>
    <p:sldId id="942" r:id="rId7"/>
    <p:sldId id="980" r:id="rId8"/>
    <p:sldId id="308" r:id="rId9"/>
    <p:sldId id="260" r:id="rId10"/>
    <p:sldId id="268" r:id="rId11"/>
    <p:sldId id="845" r:id="rId12"/>
    <p:sldId id="288" r:id="rId13"/>
    <p:sldId id="289" r:id="rId14"/>
    <p:sldId id="304"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 id="{43450A3C-4AD8-14C3-BE8D-52870263434C}" name="Canan Schumann" initials="CS" userId="S::cschumann@ushealthconnect.com::d28afc93-6bf0-45d0-b3c3-1d5d563b5562" providerId="AD"/>
  <p188:author id="{6EB12EAF-BC4E-6B6B-0102-503011D8EEE7}" name="Emily Jebing" initials="EJ" userId="Emily Jebing" providerId="None"/>
  <p188:author id="{52C4C9BB-C807-8705-0B08-A3DF41A8D64B}" name="Moriah Diethorn" initials="MD" userId="Moriah Diethorn" providerId="None"/>
  <p188:author id="{587B9DF8-07B2-1036-2560-F7CDD8CC9D9E}" name="Prerna Poojary" initials="PP" userId="S::ppoojary@ushealthconnect.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292"/>
    <a:srgbClr val="4D4E4D"/>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73"/>
    <p:restoredTop sz="94694"/>
  </p:normalViewPr>
  <p:slideViewPr>
    <p:cSldViewPr>
      <p:cViewPr varScale="1">
        <p:scale>
          <a:sx n="62" d="100"/>
          <a:sy n="62" d="100"/>
        </p:scale>
        <p:origin x="652" y="56"/>
      </p:cViewPr>
      <p:guideLst>
        <p:guide orient="horz" pos="2160"/>
        <p:guide pos="3840"/>
      </p:guideLst>
    </p:cSldViewPr>
  </p:slideViewPr>
  <p:outlineViewPr>
    <p:cViewPr>
      <p:scale>
        <a:sx n="33" d="100"/>
        <a:sy n="33" d="100"/>
      </p:scale>
      <p:origin x="0" y="45992"/>
    </p:cViewPr>
  </p:outlineViewPr>
  <p:notesTextViewPr>
    <p:cViewPr>
      <p:scale>
        <a:sx n="100" d="100"/>
        <a:sy n="100" d="100"/>
      </p:scale>
      <p:origin x="0" y="0"/>
    </p:cViewPr>
  </p:notesTextViewPr>
  <p:sorterViewPr>
    <p:cViewPr>
      <p:scale>
        <a:sx n="90" d="100"/>
        <a:sy n="90" d="100"/>
      </p:scale>
      <p:origin x="0" y="26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450031746692"/>
          <c:y val="5.1900964178742098E-2"/>
          <c:w val="0.63298568605151095"/>
          <c:h val="0.73713008571788996"/>
        </c:manualLayout>
      </c:layout>
      <c:lineChart>
        <c:grouping val="standard"/>
        <c:varyColors val="0"/>
        <c:ser>
          <c:idx val="0"/>
          <c:order val="0"/>
          <c:tx>
            <c:strRef>
              <c:f>Sheet1!$B$1</c:f>
              <c:strCache>
                <c:ptCount val="1"/>
                <c:pt idx="0">
                  <c:v>Placebo</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dPt>
            <c:idx val="3"/>
            <c:marker>
              <c:symbol val="diamond"/>
              <c:size val="6"/>
              <c:spPr>
                <a:solidFill>
                  <a:schemeClr val="accent2"/>
                </a:solidFill>
                <a:ln w="9525">
                  <a:solidFill>
                    <a:schemeClr val="accent2"/>
                  </a:solidFill>
                  <a:round/>
                </a:ln>
                <a:effectLst/>
              </c:spPr>
            </c:marker>
            <c:bubble3D val="0"/>
            <c:extLst>
              <c:ext xmlns:c16="http://schemas.microsoft.com/office/drawing/2014/chart" uri="{C3380CC4-5D6E-409C-BE32-E72D297353CC}">
                <c16:uniqueId val="{00000001-BC29-4880-9F36-B0E33D8742EE}"/>
              </c:ext>
            </c:extLst>
          </c:dPt>
          <c:errBars>
            <c:errDir val="y"/>
            <c:errBarType val="both"/>
            <c:errValType val="cust"/>
            <c:noEndCap val="0"/>
            <c:plus>
              <c:numRef>
                <c:f>Sheet1!$D$2:$D$5</c:f>
                <c:numCache>
                  <c:formatCode>General</c:formatCode>
                  <c:ptCount val="4"/>
                  <c:pt idx="0">
                    <c:v>0</c:v>
                  </c:pt>
                  <c:pt idx="1">
                    <c:v>0.61099999999999999</c:v>
                  </c:pt>
                  <c:pt idx="2">
                    <c:v>0.61499999999999999</c:v>
                  </c:pt>
                  <c:pt idx="3">
                    <c:v>0.66700000000000004</c:v>
                  </c:pt>
                </c:numCache>
              </c:numRef>
            </c:plus>
            <c:minus>
              <c:numRef>
                <c:f>Sheet1!$D$2:$D$5</c:f>
                <c:numCache>
                  <c:formatCode>General</c:formatCode>
                  <c:ptCount val="4"/>
                  <c:pt idx="0">
                    <c:v>0</c:v>
                  </c:pt>
                  <c:pt idx="1">
                    <c:v>0.61099999999999999</c:v>
                  </c:pt>
                  <c:pt idx="2">
                    <c:v>0.61499999999999999</c:v>
                  </c:pt>
                  <c:pt idx="3">
                    <c:v>0.66700000000000004</c:v>
                  </c:pt>
                </c:numCache>
              </c:numRef>
            </c:minus>
            <c:spPr>
              <a:noFill/>
              <a:ln w="9525">
                <a:solidFill>
                  <a:schemeClr val="tx1">
                    <a:lumMod val="65000"/>
                    <a:lumOff val="35000"/>
                  </a:schemeClr>
                </a:solidFill>
                <a:round/>
              </a:ln>
              <a:effectLst/>
            </c:spPr>
          </c:errBars>
          <c:cat>
            <c:numRef>
              <c:f>Sheet1!$A$2:$A$5</c:f>
              <c:numCache>
                <c:formatCode>General</c:formatCode>
                <c:ptCount val="4"/>
                <c:pt idx="0">
                  <c:v>0</c:v>
                </c:pt>
                <c:pt idx="1">
                  <c:v>2</c:v>
                </c:pt>
                <c:pt idx="2">
                  <c:v>4</c:v>
                </c:pt>
                <c:pt idx="3">
                  <c:v>6</c:v>
                </c:pt>
              </c:numCache>
            </c:numRef>
          </c:cat>
          <c:val>
            <c:numRef>
              <c:f>Sheet1!$B$2:$B$5</c:f>
              <c:numCache>
                <c:formatCode>General</c:formatCode>
                <c:ptCount val="4"/>
                <c:pt idx="0">
                  <c:v>0</c:v>
                </c:pt>
                <c:pt idx="1">
                  <c:v>-2.9</c:v>
                </c:pt>
                <c:pt idx="2">
                  <c:v>-3.2</c:v>
                </c:pt>
                <c:pt idx="3">
                  <c:v>-2.73</c:v>
                </c:pt>
              </c:numCache>
            </c:numRef>
          </c:val>
          <c:smooth val="0"/>
          <c:extLst>
            <c:ext xmlns:c16="http://schemas.microsoft.com/office/drawing/2014/chart" uri="{C3380CC4-5D6E-409C-BE32-E72D297353CC}">
              <c16:uniqueId val="{00000000-AB9F-4309-83FC-B5542CA34E20}"/>
            </c:ext>
          </c:extLst>
        </c:ser>
        <c:ser>
          <c:idx val="1"/>
          <c:order val="1"/>
          <c:tx>
            <c:strRef>
              <c:f>Sheet1!$C$1</c:f>
              <c:strCache>
                <c:ptCount val="1"/>
                <c:pt idx="0">
                  <c:v>Pimavanserin 34 mg</c:v>
                </c:pt>
              </c:strCache>
            </c:strRef>
          </c:tx>
          <c:spPr>
            <a:ln w="22225" cap="rnd">
              <a:solidFill>
                <a:schemeClr val="accent1"/>
              </a:solidFill>
              <a:round/>
            </a:ln>
            <a:effectLst/>
          </c:spPr>
          <c:marker>
            <c:symbol val="square"/>
            <c:size val="6"/>
            <c:spPr>
              <a:solidFill>
                <a:schemeClr val="accent1"/>
              </a:solidFill>
              <a:ln w="9525">
                <a:solidFill>
                  <a:schemeClr val="accent1"/>
                </a:solidFill>
                <a:round/>
              </a:ln>
              <a:effectLst/>
            </c:spPr>
          </c:marker>
          <c:errBars>
            <c:errDir val="y"/>
            <c:errBarType val="both"/>
            <c:errValType val="cust"/>
            <c:noEndCap val="0"/>
            <c:plus>
              <c:numRef>
                <c:f>Sheet1!$E$2:$E$5</c:f>
                <c:numCache>
                  <c:formatCode>General</c:formatCode>
                  <c:ptCount val="4"/>
                  <c:pt idx="0">
                    <c:v>0</c:v>
                  </c:pt>
                  <c:pt idx="1">
                    <c:v>0.59699999999999998</c:v>
                  </c:pt>
                  <c:pt idx="2">
                    <c:v>0.61</c:v>
                  </c:pt>
                  <c:pt idx="3">
                    <c:v>0.65900000000000003</c:v>
                  </c:pt>
                </c:numCache>
              </c:numRef>
            </c:plus>
            <c:minus>
              <c:numRef>
                <c:f>Sheet1!$E$2:$E$5</c:f>
                <c:numCache>
                  <c:formatCode>General</c:formatCode>
                  <c:ptCount val="4"/>
                  <c:pt idx="0">
                    <c:v>0</c:v>
                  </c:pt>
                  <c:pt idx="1">
                    <c:v>0.59699999999999998</c:v>
                  </c:pt>
                  <c:pt idx="2">
                    <c:v>0.61</c:v>
                  </c:pt>
                  <c:pt idx="3">
                    <c:v>0.65900000000000003</c:v>
                  </c:pt>
                </c:numCache>
              </c:numRef>
            </c:minus>
            <c:spPr>
              <a:noFill/>
              <a:ln w="9525">
                <a:solidFill>
                  <a:schemeClr val="tx1">
                    <a:lumMod val="65000"/>
                    <a:lumOff val="35000"/>
                  </a:schemeClr>
                </a:solidFill>
                <a:round/>
              </a:ln>
              <a:effectLst/>
            </c:spPr>
          </c:errBars>
          <c:cat>
            <c:numRef>
              <c:f>Sheet1!$A$2:$A$5</c:f>
              <c:numCache>
                <c:formatCode>General</c:formatCode>
                <c:ptCount val="4"/>
                <c:pt idx="0">
                  <c:v>0</c:v>
                </c:pt>
                <c:pt idx="1">
                  <c:v>2</c:v>
                </c:pt>
                <c:pt idx="2">
                  <c:v>4</c:v>
                </c:pt>
                <c:pt idx="3">
                  <c:v>6</c:v>
                </c:pt>
              </c:numCache>
            </c:numRef>
          </c:cat>
          <c:val>
            <c:numRef>
              <c:f>Sheet1!$C$2:$C$5</c:f>
              <c:numCache>
                <c:formatCode>General</c:formatCode>
                <c:ptCount val="4"/>
                <c:pt idx="0">
                  <c:v>0</c:v>
                </c:pt>
                <c:pt idx="1">
                  <c:v>-3.1</c:v>
                </c:pt>
                <c:pt idx="2">
                  <c:v>-5.0199999999999996</c:v>
                </c:pt>
                <c:pt idx="3">
                  <c:v>-5.79</c:v>
                </c:pt>
              </c:numCache>
            </c:numRef>
          </c:val>
          <c:smooth val="0"/>
          <c:extLst>
            <c:ext xmlns:c16="http://schemas.microsoft.com/office/drawing/2014/chart" uri="{C3380CC4-5D6E-409C-BE32-E72D297353CC}">
              <c16:uniqueId val="{00000001-AB9F-4309-83FC-B5542CA34E20}"/>
            </c:ext>
          </c:extLst>
        </c:ser>
        <c:dLbls>
          <c:showLegendKey val="0"/>
          <c:showVal val="0"/>
          <c:showCatName val="0"/>
          <c:showSerName val="0"/>
          <c:showPercent val="0"/>
          <c:showBubbleSize val="0"/>
        </c:dLbls>
        <c:marker val="1"/>
        <c:smooth val="0"/>
        <c:axId val="-2045906816"/>
        <c:axId val="-2045900944"/>
      </c:lineChart>
      <c:catAx>
        <c:axId val="-20459068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none" baseline="0">
                    <a:solidFill>
                      <a:schemeClr val="tx1"/>
                    </a:solidFill>
                    <a:latin typeface="+mn-lt"/>
                    <a:ea typeface="+mn-ea"/>
                    <a:cs typeface="+mn-cs"/>
                  </a:defRPr>
                </a:pPr>
                <a:r>
                  <a:rPr lang="en-US" cap="none" dirty="0">
                    <a:solidFill>
                      <a:schemeClr val="tx1"/>
                    </a:solidFill>
                  </a:rPr>
                  <a:t>Weeks</a:t>
                </a:r>
              </a:p>
            </c:rich>
          </c:tx>
          <c:layout>
            <c:manualLayout>
              <c:xMode val="edge"/>
              <c:yMode val="edge"/>
              <c:x val="0.48238030127064585"/>
              <c:y val="0.90743087381593979"/>
            </c:manualLayout>
          </c:layout>
          <c:overlay val="0"/>
          <c:spPr>
            <a:noFill/>
            <a:ln>
              <a:noFill/>
            </a:ln>
            <a:effectLst/>
          </c:spPr>
          <c:txPr>
            <a:bodyPr rot="0" spcFirstLastPara="1" vertOverflow="ellipsis" vert="horz" wrap="square" anchor="ctr" anchorCtr="1"/>
            <a:lstStyle/>
            <a:p>
              <a:pPr>
                <a:defRPr sz="1197" b="0" i="0" u="none" strike="noStrike" kern="1200" cap="none" baseline="0">
                  <a:solidFill>
                    <a:schemeClr val="tx1"/>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solidFill>
                <a:latin typeface="+mn-lt"/>
                <a:ea typeface="+mn-ea"/>
                <a:cs typeface="+mn-cs"/>
              </a:defRPr>
            </a:pPr>
            <a:endParaRPr lang="en-US"/>
          </a:p>
        </c:txPr>
        <c:crossAx val="-2045900944"/>
        <c:crosses val="autoZero"/>
        <c:auto val="1"/>
        <c:lblAlgn val="ctr"/>
        <c:lblOffset val="100"/>
        <c:noMultiLvlLbl val="0"/>
      </c:catAx>
      <c:valAx>
        <c:axId val="-2045900944"/>
        <c:scaling>
          <c:orientation val="minMax"/>
        </c:scaling>
        <c:delete val="0"/>
        <c:axPos val="l"/>
        <c:title>
          <c:tx>
            <c:rich>
              <a:bodyPr rot="0" spcFirstLastPara="1" vertOverflow="ellipsis" wrap="square" anchor="ctr" anchorCtr="1"/>
              <a:lstStyle/>
              <a:p>
                <a:pPr>
                  <a:defRPr sz="1197" b="0" i="0" u="none" strike="noStrike" kern="1200" cap="none" baseline="0">
                    <a:solidFill>
                      <a:schemeClr val="tx1"/>
                    </a:solidFill>
                    <a:latin typeface="+mn-lt"/>
                    <a:ea typeface="+mn-ea"/>
                    <a:cs typeface="+mn-cs"/>
                  </a:defRPr>
                </a:pPr>
                <a:r>
                  <a:rPr lang="en-US" cap="none" dirty="0">
                    <a:solidFill>
                      <a:schemeClr val="tx1"/>
                    </a:solidFill>
                  </a:rPr>
                  <a:t>Change from </a:t>
                </a:r>
                <a:br>
                  <a:rPr lang="en-US" cap="none" dirty="0">
                    <a:solidFill>
                      <a:schemeClr val="tx1"/>
                    </a:solidFill>
                  </a:rPr>
                </a:br>
                <a:r>
                  <a:rPr lang="en-US" cap="none" dirty="0">
                    <a:solidFill>
                      <a:schemeClr val="tx1"/>
                    </a:solidFill>
                  </a:rPr>
                  <a:t>baseline</a:t>
                </a:r>
              </a:p>
            </c:rich>
          </c:tx>
          <c:layout>
            <c:manualLayout>
              <c:xMode val="edge"/>
              <c:yMode val="edge"/>
              <c:x val="3.0671174890733945E-4"/>
              <c:y val="0.2943256774604644"/>
            </c:manualLayout>
          </c:layout>
          <c:overlay val="0"/>
          <c:spPr>
            <a:noFill/>
            <a:ln>
              <a:noFill/>
            </a:ln>
            <a:effectLst/>
          </c:spPr>
          <c:txPr>
            <a:bodyPr rot="0" spcFirstLastPara="1" vertOverflow="ellipsis" wrap="square" anchor="ctr" anchorCtr="1"/>
            <a:lstStyle/>
            <a:p>
              <a:pPr>
                <a:defRPr sz="1197" b="0" i="0" u="none" strike="noStrike" kern="1200" cap="none"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45906816"/>
        <c:crosses val="autoZero"/>
        <c:crossBetween val="between"/>
        <c:majorUnit val="2"/>
      </c:valAx>
      <c:spPr>
        <a:noFill/>
        <a:ln>
          <a:solidFill>
            <a:schemeClr val="bg1">
              <a:lumMod val="75000"/>
            </a:schemeClr>
          </a:solid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56454997856519E-2"/>
          <c:y val="6.0852734384342119E-2"/>
          <c:w val="0.85889499999999996"/>
          <c:h val="0.83709500000000003"/>
        </c:manualLayout>
      </c:layout>
      <c:barChart>
        <c:barDir val="col"/>
        <c:grouping val="clustered"/>
        <c:varyColors val="0"/>
        <c:ser>
          <c:idx val="0"/>
          <c:order val="0"/>
          <c:tx>
            <c:strRef>
              <c:f>Sheet1!$B$1</c:f>
              <c:strCache>
                <c:ptCount val="1"/>
                <c:pt idx="0">
                  <c:v>Pimavanserin 34 mg</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Worsened or No Change</c:v>
                </c:pt>
                <c:pt idx="1">
                  <c:v>≥ 1-point Response</c:v>
                </c:pt>
                <c:pt idx="2">
                  <c:v>≥ 3-point Response</c:v>
                </c:pt>
                <c:pt idx="3">
                  <c:v>≥ 5-point Response</c:v>
                </c:pt>
                <c:pt idx="4">
                  <c:v>≥ 7-point Response</c:v>
                </c:pt>
                <c:pt idx="5">
                  <c:v>≥ 10-point Response</c:v>
                </c:pt>
                <c:pt idx="6">
                  <c:v>Complete Response</c:v>
                </c:pt>
              </c:strCache>
            </c:strRef>
          </c:cat>
          <c:val>
            <c:numRef>
              <c:f>Sheet1!$B$2:$B$8</c:f>
              <c:numCache>
                <c:formatCode>General</c:formatCode>
                <c:ptCount val="7"/>
                <c:pt idx="0">
                  <c:v>26.3</c:v>
                </c:pt>
                <c:pt idx="1">
                  <c:v>73.7</c:v>
                </c:pt>
                <c:pt idx="2">
                  <c:v>65.3</c:v>
                </c:pt>
                <c:pt idx="3">
                  <c:v>53.7</c:v>
                </c:pt>
                <c:pt idx="4">
                  <c:v>41.1</c:v>
                </c:pt>
                <c:pt idx="5">
                  <c:v>33.700000000000003</c:v>
                </c:pt>
                <c:pt idx="6">
                  <c:v>13.7</c:v>
                </c:pt>
              </c:numCache>
            </c:numRef>
          </c:val>
          <c:extLst>
            <c:ext xmlns:c16="http://schemas.microsoft.com/office/drawing/2014/chart" uri="{C3380CC4-5D6E-409C-BE32-E72D297353CC}">
              <c16:uniqueId val="{00000000-B0DE-4B61-9623-1804F537CF72}"/>
            </c:ext>
          </c:extLst>
        </c:ser>
        <c:ser>
          <c:idx val="1"/>
          <c:order val="1"/>
          <c:tx>
            <c:strRef>
              <c:f>Sheet1!$C$1</c:f>
              <c:strCache>
                <c:ptCount val="1"/>
                <c:pt idx="0">
                  <c:v>Placebo</c:v>
                </c:pt>
              </c:strCache>
            </c:strRef>
          </c:tx>
          <c:spPr>
            <a:solidFill>
              <a:schemeClr val="accent2"/>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Worsened or No Change</c:v>
                </c:pt>
                <c:pt idx="1">
                  <c:v>≥ 1-point Response</c:v>
                </c:pt>
                <c:pt idx="2">
                  <c:v>≥ 3-point Response</c:v>
                </c:pt>
                <c:pt idx="3">
                  <c:v>≥ 5-point Response</c:v>
                </c:pt>
                <c:pt idx="4">
                  <c:v>≥ 7-point Response</c:v>
                </c:pt>
                <c:pt idx="5">
                  <c:v>≥ 10-point Response</c:v>
                </c:pt>
                <c:pt idx="6">
                  <c:v>Complete Response</c:v>
                </c:pt>
              </c:strCache>
            </c:strRef>
          </c:cat>
          <c:val>
            <c:numRef>
              <c:f>Sheet1!$C$2:$C$8</c:f>
              <c:numCache>
                <c:formatCode>General</c:formatCode>
                <c:ptCount val="7"/>
                <c:pt idx="0">
                  <c:v>44.4</c:v>
                </c:pt>
                <c:pt idx="1">
                  <c:v>55.6</c:v>
                </c:pt>
                <c:pt idx="2">
                  <c:v>42.2</c:v>
                </c:pt>
                <c:pt idx="3">
                  <c:v>33.299999999999997</c:v>
                </c:pt>
                <c:pt idx="4">
                  <c:v>26.7</c:v>
                </c:pt>
                <c:pt idx="5">
                  <c:v>16.7</c:v>
                </c:pt>
                <c:pt idx="6">
                  <c:v>1.1000000000000001</c:v>
                </c:pt>
              </c:numCache>
            </c:numRef>
          </c:val>
          <c:extLst>
            <c:ext xmlns:c16="http://schemas.microsoft.com/office/drawing/2014/chart" uri="{C3380CC4-5D6E-409C-BE32-E72D297353CC}">
              <c16:uniqueId val="{00000001-B0DE-4B61-9623-1804F537CF72}"/>
            </c:ext>
          </c:extLst>
        </c:ser>
        <c:dLbls>
          <c:showLegendKey val="0"/>
          <c:showVal val="0"/>
          <c:showCatName val="0"/>
          <c:showSerName val="0"/>
          <c:showPercent val="0"/>
          <c:showBubbleSize val="0"/>
        </c:dLbls>
        <c:gapWidth val="219"/>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800000"/>
          </a:ln>
        </c:spPr>
        <c:txPr>
          <a:bodyPr rot="0"/>
          <a:lstStyle/>
          <a:p>
            <a:pPr>
              <a:defRPr/>
            </a:pPr>
            <a:endParaRPr lang="en-US"/>
          </a:p>
        </c:txPr>
        <c:crossAx val="2094734553"/>
        <c:crosses val="autoZero"/>
        <c:auto val="1"/>
        <c:lblAlgn val="ctr"/>
        <c:lblOffset val="100"/>
        <c:noMultiLvlLbl val="1"/>
      </c:catAx>
      <c:valAx>
        <c:axId val="2094734553"/>
        <c:scaling>
          <c:orientation val="minMax"/>
        </c:scaling>
        <c:delete val="0"/>
        <c:axPos val="l"/>
        <c:numFmt formatCode="0.#" sourceLinked="0"/>
        <c:majorTickMark val="out"/>
        <c:minorTickMark val="none"/>
        <c:tickLblPos val="nextTo"/>
        <c:spPr>
          <a:ln w="12700" cap="flat">
            <a:solidFill>
              <a:srgbClr val="000000"/>
            </a:solidFill>
            <a:prstDash val="solid"/>
            <a:miter lim="800000"/>
          </a:ln>
        </c:spPr>
        <c:txPr>
          <a:bodyPr rot="0"/>
          <a:lstStyle/>
          <a:p>
            <a:pPr>
              <a:defRPr/>
            </a:pPr>
            <a:endParaRPr lang="en-US"/>
          </a:p>
        </c:txPr>
        <c:crossAx val="2094734552"/>
        <c:crosses val="autoZero"/>
        <c:crossBetween val="between"/>
        <c:majorUnit val="20"/>
        <c:minorUnit val="10"/>
      </c:valAx>
      <c:spPr>
        <a:noFill/>
        <a:ln w="12700" cap="flat">
          <a:noFill/>
          <a:miter lim="400000"/>
        </a:ln>
        <a:effectLst/>
      </c:spPr>
    </c:plotArea>
    <c:legend>
      <c:legendPos val="r"/>
      <c:legendEntry>
        <c:idx val="0"/>
        <c:txPr>
          <a:bodyPr rot="0"/>
          <a:lstStyle/>
          <a:p>
            <a:pPr>
              <a:defRPr sz="1100">
                <a:solidFill>
                  <a:schemeClr val="tx1"/>
                </a:solidFill>
              </a:defRPr>
            </a:pPr>
            <a:endParaRPr lang="en-US"/>
          </a:p>
        </c:txPr>
      </c:legendEntry>
      <c:legendEntry>
        <c:idx val="1"/>
        <c:txPr>
          <a:bodyPr rot="0"/>
          <a:lstStyle/>
          <a:p>
            <a:pPr>
              <a:defRPr sz="1100">
                <a:solidFill>
                  <a:schemeClr val="tx1"/>
                </a:solidFill>
              </a:defRPr>
            </a:pPr>
            <a:endParaRPr lang="en-US"/>
          </a:p>
        </c:txPr>
      </c:legendEntry>
      <c:layout>
        <c:manualLayout>
          <c:xMode val="edge"/>
          <c:yMode val="edge"/>
          <c:x val="0.46942053846756254"/>
          <c:y val="9.9105100000000002E-2"/>
          <c:w val="0.45677239117691809"/>
          <c:h val="7.4442800000000003E-2"/>
        </c:manualLayout>
      </c:layout>
      <c:overlay val="1"/>
      <c:spPr>
        <a:noFill/>
        <a:ln w="12700" cap="flat">
          <a:noFill/>
          <a:miter lim="400000"/>
        </a:ln>
        <a:effectLst/>
      </c:spPr>
      <c:txPr>
        <a:bodyPr rot="0"/>
        <a:lstStyle/>
        <a:p>
          <a:pPr>
            <a:defRPr sz="1100">
              <a:solidFill>
                <a:schemeClr val="bg1"/>
              </a:solidFill>
            </a:defRPr>
          </a:pPr>
          <a:endParaRPr lang="en-US"/>
        </a:p>
      </c:txPr>
    </c:legend>
    <c:plotVisOnly val="1"/>
    <c:dispBlanksAs val="gap"/>
    <c:showDLblsOverMax val="1"/>
  </c:chart>
  <c:spPr>
    <a:noFill/>
    <a:ln>
      <a:noFill/>
    </a:ln>
    <a:effectLst/>
  </c:spPr>
  <c:txPr>
    <a:bodyPr/>
    <a:lstStyle/>
    <a:p>
      <a:pPr>
        <a:defRPr>
          <a:latin typeface="+mn-lt"/>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28156CF-E01F-4963-AC7B-B807319FA8E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1747" name="Rectangle 3">
            <a:extLst>
              <a:ext uri="{FF2B5EF4-FFF2-40B4-BE49-F238E27FC236}">
                <a16:creationId xmlns:a16="http://schemas.microsoft.com/office/drawing/2014/main" id="{2257E934-BC5B-4786-A519-F4534D00D4A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1748" name="Rectangle 4">
            <a:extLst>
              <a:ext uri="{FF2B5EF4-FFF2-40B4-BE49-F238E27FC236}">
                <a16:creationId xmlns:a16="http://schemas.microsoft.com/office/drawing/2014/main" id="{969E80A8-3A43-4540-A415-823C9C3F7B5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1749" name="Rectangle 5">
            <a:extLst>
              <a:ext uri="{FF2B5EF4-FFF2-40B4-BE49-F238E27FC236}">
                <a16:creationId xmlns:a16="http://schemas.microsoft.com/office/drawing/2014/main" id="{5BA2C013-E74E-40E5-A45B-EFCCF716C80C}"/>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820400C-6914-4ED7-9758-A39A3E1F767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A2EAEE6-57E6-403E-9EA3-F681A137E80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14691" name="Rectangle 3">
            <a:extLst>
              <a:ext uri="{FF2B5EF4-FFF2-40B4-BE49-F238E27FC236}">
                <a16:creationId xmlns:a16="http://schemas.microsoft.com/office/drawing/2014/main" id="{7FD63286-B3B3-413B-B832-E02FFFCF666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71012" name="Rectangle 4">
            <a:extLst>
              <a:ext uri="{FF2B5EF4-FFF2-40B4-BE49-F238E27FC236}">
                <a16:creationId xmlns:a16="http://schemas.microsoft.com/office/drawing/2014/main" id="{28DEF456-B70C-4DC8-8B19-263B36F54AA7}"/>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3" name="Rectangle 5">
            <a:extLst>
              <a:ext uri="{FF2B5EF4-FFF2-40B4-BE49-F238E27FC236}">
                <a16:creationId xmlns:a16="http://schemas.microsoft.com/office/drawing/2014/main" id="{0B45554A-0F24-4110-A4F3-F199254B25C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4694" name="Rectangle 6">
            <a:extLst>
              <a:ext uri="{FF2B5EF4-FFF2-40B4-BE49-F238E27FC236}">
                <a16:creationId xmlns:a16="http://schemas.microsoft.com/office/drawing/2014/main" id="{F6D9E362-6197-449D-AC6C-2148FE8DC2A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14695" name="Rectangle 7">
            <a:extLst>
              <a:ext uri="{FF2B5EF4-FFF2-40B4-BE49-F238E27FC236}">
                <a16:creationId xmlns:a16="http://schemas.microsoft.com/office/drawing/2014/main" id="{0527D9DE-8331-408A-BC57-F57A7F1BCB4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DCC383A-5F4C-45D2-B8DE-A9A444CF8C6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09600" y="4191000"/>
            <a:ext cx="5813174" cy="5307825"/>
          </a:xfrm>
        </p:spPr>
        <p:txBody>
          <a:bodyPr/>
          <a:lstStyle/>
          <a:p>
            <a:pPr marL="163718" indent="-163718">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pPr marL="0" marR="0" lvl="0" indent="0" algn="r" defTabSz="873161" rtl="0" eaLnBrk="1" fontAlgn="auto" latinLnBrk="0" hangingPunct="1">
              <a:lnSpc>
                <a:spcPct val="100000"/>
              </a:lnSpc>
              <a:spcBef>
                <a:spcPts val="0"/>
              </a:spcBef>
              <a:spcAft>
                <a:spcPts val="0"/>
              </a:spcAft>
              <a:buClrTx/>
              <a:buSzTx/>
              <a:buFontTx/>
              <a:buNone/>
              <a:tabLst/>
              <a:defRPr/>
            </a:pPr>
            <a:fld id="{165800D2-AC27-4C33-8ABE-C2C9F97B7B00}"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73161"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AB604261-A7D9-431E-AB4A-EC2795E0317C}" type="slidenum">
              <a:rPr lang="en-US" smtClean="0">
                <a:solidFill>
                  <a:prstClr val="black"/>
                </a:solidFill>
                <a:latin typeface="Times" pitchFamily="18" charset="0"/>
              </a:rPr>
              <a:pPr/>
              <a:t>14</a:t>
            </a:fld>
            <a:endParaRPr lang="en-US">
              <a:solidFill>
                <a:prstClr val="black"/>
              </a:solidFill>
              <a:latin typeface="Times" pitchFamily="18" charset="0"/>
            </a:endParaRPr>
          </a:p>
        </p:txBody>
      </p:sp>
      <p:sp>
        <p:nvSpPr>
          <p:cNvPr id="11267" name="Rectangle 2"/>
          <p:cNvSpPr>
            <a:spLocks noGrp="1" noRot="1" noChangeAspect="1" noChangeArrowheads="1" noTextEdit="1"/>
          </p:cNvSpPr>
          <p:nvPr>
            <p:ph type="sldImg"/>
          </p:nvPr>
        </p:nvSpPr>
        <p:spPr>
          <a:xfrm>
            <a:off x="381000" y="685800"/>
            <a:ext cx="6096000" cy="3429000"/>
          </a:xfrm>
          <a:ln/>
        </p:spPr>
      </p:sp>
      <p:sp>
        <p:nvSpPr>
          <p:cNvPr id="11268" name="Rectangle 3"/>
          <p:cNvSpPr>
            <a:spLocks noGrp="1" noChangeArrowheads="1"/>
          </p:cNvSpPr>
          <p:nvPr>
            <p:ph type="body" idx="1"/>
          </p:nvPr>
        </p:nvSpPr>
        <p:spPr>
          <a:noFill/>
          <a:ln/>
        </p:spPr>
        <p:txBody>
          <a:bodyPr/>
          <a:lstStyle/>
          <a:p>
            <a:pPr eaLnBrk="1" hangingPunct="1"/>
            <a:endParaRPr lang="en-US" sz="1000" dirty="0">
              <a:latin typeface="Arial" charset="0"/>
            </a:endParaRPr>
          </a:p>
        </p:txBody>
      </p:sp>
    </p:spTree>
    <p:extLst>
      <p:ext uri="{BB962C8B-B14F-4D97-AF65-F5344CB8AC3E}">
        <p14:creationId xmlns:p14="http://schemas.microsoft.com/office/powerpoint/2010/main" val="42245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4FFBAC-FE8E-467D-92F6-C075210889AE}"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Times New Roman" pitchFamily="18" charset="0"/>
              <a:ea typeface="ＭＳ Ｐゴシック" pitchFamily="1" charset="-128"/>
              <a:cs typeface="+mn-cs"/>
            </a:endParaRPr>
          </a:p>
        </p:txBody>
      </p:sp>
    </p:spTree>
    <p:extLst>
      <p:ext uri="{BB962C8B-B14F-4D97-AF65-F5344CB8AC3E}">
        <p14:creationId xmlns:p14="http://schemas.microsoft.com/office/powerpoint/2010/main" val="183063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224589" y="4400549"/>
            <a:ext cx="6400800" cy="4454693"/>
          </a:xfrm>
        </p:spPr>
        <p:txBody>
          <a:bodyPr/>
          <a:lstStyle/>
          <a:p>
            <a:pPr marL="228600" indent="-228600">
              <a:buFont typeface="+mj-lt"/>
              <a:buAutoNum type="arabicPeriod"/>
            </a:pPr>
            <a:endParaRPr lang="en-US" sz="1000"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A0E1C6-CCE3-4F0F-8B3F-81BC882E518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ＭＳ Ｐゴシック" pitchFamily="1" charset="-128"/>
              <a:cs typeface="+mn-cs"/>
            </a:endParaRPr>
          </a:p>
        </p:txBody>
      </p:sp>
    </p:spTree>
    <p:extLst>
      <p:ext uri="{BB962C8B-B14F-4D97-AF65-F5344CB8AC3E}">
        <p14:creationId xmlns:p14="http://schemas.microsoft.com/office/powerpoint/2010/main" val="3715858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a:extLst>
              <a:ext uri="{FF2B5EF4-FFF2-40B4-BE49-F238E27FC236}">
                <a16:creationId xmlns:a16="http://schemas.microsoft.com/office/drawing/2014/main" id="{13ACA557-DE66-492D-B937-B72761D9ECE0}"/>
              </a:ext>
            </a:extLst>
          </p:cNvPr>
          <p:cNvSpPr>
            <a:spLocks noGrp="1" noRot="1" noChangeAspect="1" noChangeArrowheads="1" noTextEdit="1"/>
          </p:cNvSpPr>
          <p:nvPr>
            <p:ph type="sldImg"/>
          </p:nvPr>
        </p:nvSpPr>
        <p:spPr>
          <a:xfrm>
            <a:off x="381000" y="685800"/>
            <a:ext cx="6096000" cy="3429000"/>
          </a:xfrm>
          <a:ln/>
        </p:spPr>
      </p:sp>
      <p:sp>
        <p:nvSpPr>
          <p:cNvPr id="179202" name="Notes Placeholder 2">
            <a:extLst>
              <a:ext uri="{FF2B5EF4-FFF2-40B4-BE49-F238E27FC236}">
                <a16:creationId xmlns:a16="http://schemas.microsoft.com/office/drawing/2014/main" id="{20170E8E-C1B8-434D-85A1-6E843C6AC7B8}"/>
              </a:ext>
            </a:extLst>
          </p:cNvPr>
          <p:cNvSpPr>
            <a:spLocks noGrp="1" noChangeArrowheads="1"/>
          </p:cNvSpPr>
          <p:nvPr>
            <p:ph type="body" idx="1"/>
          </p:nvPr>
        </p:nvSpPr>
        <p:spPr>
          <a:xfrm>
            <a:off x="161925" y="4400550"/>
            <a:ext cx="6475413"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79203" name="Slide Number Placeholder 3">
            <a:extLst>
              <a:ext uri="{FF2B5EF4-FFF2-40B4-BE49-F238E27FC236}">
                <a16:creationId xmlns:a16="http://schemas.microsoft.com/office/drawing/2014/main" id="{BAF5EC1D-7093-45C9-98A4-E6F0FB97A9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F462E1D-2808-4645-A39D-17654DCF8130}" type="slidenum">
              <a:rPr lang="en-US" altLang="en-US" sz="1800" smtClean="0">
                <a:solidFill>
                  <a:srgbClr val="000000"/>
                </a:solidFill>
                <a:latin typeface="Calibri" panose="020F0502020204030204" pitchFamily="34" charset="0"/>
              </a:rPr>
              <a:pPr>
                <a:spcBef>
                  <a:spcPct val="0"/>
                </a:spcBef>
              </a:pPr>
              <a:t>6</a:t>
            </a:fld>
            <a:endParaRPr lang="en-US" altLang="en-US" sz="1800">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6" name="Rectangle 2"/>
          <p:cNvSpPr>
            <a:spLocks noGrp="1" noRot="1" noChangeAspect="1" noChangeArrowheads="1" noTextEdit="1"/>
          </p:cNvSpPr>
          <p:nvPr>
            <p:ph type="sldImg"/>
          </p:nvPr>
        </p:nvSpPr>
        <p:spPr>
          <a:xfrm>
            <a:off x="425450" y="692150"/>
            <a:ext cx="6162675" cy="3467100"/>
          </a:xfrm>
          <a:ln/>
        </p:spPr>
      </p:sp>
      <p:sp>
        <p:nvSpPr>
          <p:cNvPr id="1316867" name="Rectangle 3"/>
          <p:cNvSpPr>
            <a:spLocks noGrp="1" noChangeArrowheads="1"/>
          </p:cNvSpPr>
          <p:nvPr>
            <p:ph type="body" idx="1"/>
          </p:nvPr>
        </p:nvSpPr>
        <p:spPr>
          <a:xfrm>
            <a:off x="622970" y="4415790"/>
            <a:ext cx="5919008" cy="4726201"/>
          </a:xfrm>
          <a:noFill/>
          <a:ln>
            <a:noFill/>
          </a:ln>
        </p:spPr>
        <p:txBody>
          <a:bodyPr lIns="91645" tIns="45823" rIns="91645" bIns="45823">
            <a:normAutofit/>
          </a:bodyPr>
          <a:lstStyle/>
          <a:p>
            <a:pPr marL="229286" indent="-229286" defTabSz="343929">
              <a:lnSpc>
                <a:spcPts val="1104"/>
              </a:lnSpc>
              <a:buFontTx/>
              <a:buChar char=" "/>
            </a:pPr>
            <a:endParaRPr lang="en-US" dirty="0"/>
          </a:p>
        </p:txBody>
      </p:sp>
    </p:spTree>
    <p:extLst>
      <p:ext uri="{BB962C8B-B14F-4D97-AF65-F5344CB8AC3E}">
        <p14:creationId xmlns:p14="http://schemas.microsoft.com/office/powerpoint/2010/main" val="247199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DCC383A-5F4C-45D2-B8DE-A9A444CF8C6C}" type="slidenum">
              <a:rPr lang="en-US" altLang="en-US" smtClean="0"/>
              <a:pPr>
                <a:defRPr/>
              </a:pPr>
              <a:t>9</a:t>
            </a:fld>
            <a:endParaRPr lang="en-US" altLang="en-US"/>
          </a:p>
        </p:txBody>
      </p:sp>
    </p:spTree>
    <p:extLst>
      <p:ext uri="{BB962C8B-B14F-4D97-AF65-F5344CB8AC3E}">
        <p14:creationId xmlns:p14="http://schemas.microsoft.com/office/powerpoint/2010/main" val="2472257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04799" y="4400549"/>
            <a:ext cx="6256421" cy="4005513"/>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2A0E1C6-CCE3-4F0F-8B3F-81BC882E518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9291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hape 529"/>
          <p:cNvSpPr>
            <a:spLocks noGrp="1" noRot="1" noChangeAspect="1"/>
          </p:cNvSpPr>
          <p:nvPr>
            <p:ph type="sldImg"/>
          </p:nvPr>
        </p:nvSpPr>
        <p:spPr>
          <a:xfrm>
            <a:off x="381000" y="685800"/>
            <a:ext cx="6096000" cy="3429000"/>
          </a:xfrm>
          <a:prstGeom prst="rect">
            <a:avLst/>
          </a:prstGeom>
        </p:spPr>
        <p:txBody>
          <a:bodyPr/>
          <a:lstStyle/>
          <a:p>
            <a:endParaRPr/>
          </a:p>
        </p:txBody>
      </p:sp>
      <p:sp>
        <p:nvSpPr>
          <p:cNvPr id="530" name="Shape 53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Shape 535"/>
          <p:cNvSpPr>
            <a:spLocks noGrp="1" noRot="1" noChangeAspect="1"/>
          </p:cNvSpPr>
          <p:nvPr>
            <p:ph type="sldImg"/>
          </p:nvPr>
        </p:nvSpPr>
        <p:spPr>
          <a:xfrm>
            <a:off x="381000" y="685800"/>
            <a:ext cx="6096000" cy="3429000"/>
          </a:xfrm>
          <a:prstGeom prst="rect">
            <a:avLst/>
          </a:prstGeom>
        </p:spPr>
        <p:txBody>
          <a:bodyPr/>
          <a:lstStyle/>
          <a:p>
            <a:endParaRPr/>
          </a:p>
        </p:txBody>
      </p:sp>
      <p:sp>
        <p:nvSpPr>
          <p:cNvPr id="536" name="Shape 536"/>
          <p:cNvSpPr>
            <a:spLocks noGrp="1"/>
          </p:cNvSpPr>
          <p:nvPr>
            <p:ph type="body" sz="quarter" idx="1"/>
          </p:nvPr>
        </p:nvSpPr>
        <p:spPr>
          <a:prstGeom prst="rect">
            <a:avLst/>
          </a:prstGeom>
        </p:spPr>
        <p:txBody>
          <a:bodyPr/>
          <a:lstStyle/>
          <a:p>
            <a:pPr>
              <a:defRPr sz="1300"/>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rgbClr val="4D4E4D"/>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93421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0381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5546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lvl1pPr>
              <a:defRPr>
                <a:solidFill>
                  <a:srgbClr val="4D4E4D"/>
                </a:solidFill>
              </a:defRPr>
            </a:lvl1pPr>
          </a:lstStyle>
          <a:p>
            <a:r>
              <a:rPr lang="en-US" dirty="0"/>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3138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6561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19782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211608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94672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3400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12947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a:defRPr/>
            </a:pPr>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356583"/>
      </p:ext>
    </p:extLst>
  </p:cSld>
  <p:clrMap bg1="lt1" tx1="dk1" bg2="lt2" tx2="dk2" accent1="accent1" accent2="accent2" accent3="accent3" accent4="accent4" accent5="accent5" accent6="accent6" hlink="hlink" folHlink="folHlink"/>
  <p:sldLayoutIdLst>
    <p:sldLayoutId id="2147486241" r:id="rId1"/>
    <p:sldLayoutId id="2147486242" r:id="rId2"/>
    <p:sldLayoutId id="2147486243" r:id="rId3"/>
    <p:sldLayoutId id="2147486244" r:id="rId4"/>
    <p:sldLayoutId id="2147486245" r:id="rId5"/>
    <p:sldLayoutId id="2147486246" r:id="rId6"/>
    <p:sldLayoutId id="2147486247" r:id="rId7"/>
    <p:sldLayoutId id="2147486248" r:id="rId8"/>
    <p:sldLayoutId id="2147486249" r:id="rId9"/>
    <p:sldLayoutId id="2147486250" r:id="rId10"/>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1506AC-217E-0FAA-1462-700170937F76}"/>
              </a:ext>
            </a:extLst>
          </p:cNvPr>
          <p:cNvSpPr>
            <a:spLocks noGrp="1"/>
          </p:cNvSpPr>
          <p:nvPr>
            <p:ph type="title"/>
          </p:nvPr>
        </p:nvSpPr>
        <p:spPr>
          <a:xfrm>
            <a:off x="609600" y="1709738"/>
            <a:ext cx="11125199" cy="2852737"/>
          </a:xfrm>
        </p:spPr>
        <p:txBody>
          <a:bodyPr>
            <a:normAutofit fontScale="90000"/>
          </a:bodyPr>
          <a:lstStyle/>
          <a:p>
            <a:r>
              <a:rPr lang="en-US" dirty="0"/>
              <a:t>Psychotic Symptoms in Parkinson’s Disease Psychosis Disrupts Lives: </a:t>
            </a:r>
            <a:br>
              <a:rPr lang="en-US" dirty="0"/>
            </a:br>
            <a:r>
              <a:rPr lang="en-US" dirty="0"/>
              <a:t>Early Treatment Intervention Makes a Difference</a:t>
            </a:r>
          </a:p>
        </p:txBody>
      </p:sp>
      <p:sp>
        <p:nvSpPr>
          <p:cNvPr id="3" name="Text Placeholder 2">
            <a:extLst>
              <a:ext uri="{FF2B5EF4-FFF2-40B4-BE49-F238E27FC236}">
                <a16:creationId xmlns:a16="http://schemas.microsoft.com/office/drawing/2014/main" id="{8A4C2506-65EB-D4FA-C55E-495A2D956AAC}"/>
              </a:ext>
            </a:extLst>
          </p:cNvPr>
          <p:cNvSpPr>
            <a:spLocks noGrp="1"/>
          </p:cNvSpPr>
          <p:nvPr>
            <p:ph type="body" idx="1"/>
          </p:nvPr>
        </p:nvSpPr>
        <p:spPr/>
        <p:txBody>
          <a:bodyPr>
            <a:normAutofit/>
          </a:bodyPr>
          <a:lstStyle/>
          <a:p>
            <a:r>
              <a:rPr lang="en-US" b="1" dirty="0"/>
              <a:t>Stuart Isaacson, MD</a:t>
            </a:r>
            <a:br>
              <a:rPr lang="en-US" b="1" dirty="0"/>
            </a:br>
            <a:r>
              <a:rPr lang="en-US" dirty="0"/>
              <a:t>Director</a:t>
            </a:r>
            <a:br>
              <a:rPr lang="en-US" dirty="0"/>
            </a:br>
            <a:r>
              <a:rPr lang="en-US" dirty="0"/>
              <a:t>Parkinson’s Disease and Movement Disorders Center of Boca Raton</a:t>
            </a:r>
            <a:br>
              <a:rPr lang="en-US" dirty="0"/>
            </a:br>
            <a:r>
              <a:rPr lang="en-US" dirty="0"/>
              <a:t>Boca Raton, FL</a:t>
            </a:r>
          </a:p>
        </p:txBody>
      </p:sp>
    </p:spTree>
    <p:extLst>
      <p:ext uri="{BB962C8B-B14F-4D97-AF65-F5344CB8AC3E}">
        <p14:creationId xmlns:p14="http://schemas.microsoft.com/office/powerpoint/2010/main" val="3164544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3C4556-9F8A-5825-7F9D-9CFB3D213579}"/>
              </a:ext>
            </a:extLst>
          </p:cNvPr>
          <p:cNvSpPr>
            <a:spLocks noGrp="1"/>
          </p:cNvSpPr>
          <p:nvPr>
            <p:ph type="ftr" sz="quarter" idx="3"/>
          </p:nvPr>
        </p:nvSpPr>
        <p:spPr/>
        <p:txBody>
          <a:bodyPr/>
          <a:lstStyle/>
          <a:p>
            <a:r>
              <a:rPr lang="en-US" dirty="0">
                <a:sym typeface="Arial"/>
              </a:rPr>
              <a:t>Goldman JG, et al. </a:t>
            </a:r>
            <a:r>
              <a:rPr lang="en-US" i="1" dirty="0">
                <a:sym typeface="Arial"/>
              </a:rPr>
              <a:t>Expert </a:t>
            </a:r>
            <a:r>
              <a:rPr lang="en-US" i="1" dirty="0" err="1">
                <a:sym typeface="Arial"/>
              </a:rPr>
              <a:t>Opin</a:t>
            </a:r>
            <a:r>
              <a:rPr lang="en-US" i="1" dirty="0">
                <a:sym typeface="Arial"/>
              </a:rPr>
              <a:t> </a:t>
            </a:r>
            <a:r>
              <a:rPr lang="en-US" i="1" dirty="0" err="1">
                <a:sym typeface="Arial"/>
              </a:rPr>
              <a:t>Pharmacother</a:t>
            </a:r>
            <a:r>
              <a:rPr lang="en-US" i="1" dirty="0">
                <a:sym typeface="Arial"/>
              </a:rPr>
              <a:t>. </a:t>
            </a:r>
            <a:r>
              <a:rPr lang="en-US" dirty="0">
                <a:sym typeface="Arial"/>
              </a:rPr>
              <a:t>2011;12(13):2009-24; Goldman JG, et al. </a:t>
            </a:r>
            <a:r>
              <a:rPr lang="en-US" i="1" dirty="0" err="1">
                <a:sym typeface="Arial"/>
              </a:rPr>
              <a:t>Curr</a:t>
            </a:r>
            <a:r>
              <a:rPr lang="en-US" i="1" dirty="0">
                <a:sym typeface="Arial"/>
              </a:rPr>
              <a:t> Treat Options Neurol. </a:t>
            </a:r>
            <a:r>
              <a:rPr lang="en-US" dirty="0">
                <a:sym typeface="Arial"/>
              </a:rPr>
              <a:t>2014;16(3):281.</a:t>
            </a:r>
          </a:p>
        </p:txBody>
      </p:sp>
      <p:sp>
        <p:nvSpPr>
          <p:cNvPr id="320" name="Shape 320"/>
          <p:cNvSpPr>
            <a:spLocks noGrp="1"/>
          </p:cNvSpPr>
          <p:nvPr>
            <p:ph type="title"/>
          </p:nvPr>
        </p:nvSpPr>
        <p:spPr/>
        <p:txBody>
          <a:bodyPr/>
          <a:lstStyle/>
          <a:p>
            <a:r>
              <a:rPr lang="en-US" dirty="0"/>
              <a:t>Current Management of PD Psychosis</a:t>
            </a:r>
          </a:p>
        </p:txBody>
      </p:sp>
      <p:sp>
        <p:nvSpPr>
          <p:cNvPr id="321" name="Shape 321"/>
          <p:cNvSpPr>
            <a:spLocks noGrp="1"/>
          </p:cNvSpPr>
          <p:nvPr>
            <p:ph idx="1"/>
          </p:nvPr>
        </p:nvSpPr>
        <p:spPr/>
        <p:txBody>
          <a:bodyPr/>
          <a:lstStyle/>
          <a:p>
            <a:r>
              <a:rPr lang="en-US" dirty="0"/>
              <a:t>Identify triggers of PD psychosis</a:t>
            </a:r>
          </a:p>
          <a:p>
            <a:pPr lvl="1"/>
            <a:r>
              <a:rPr lang="en-US" dirty="0"/>
              <a:t>Minimize polypharmacy</a:t>
            </a:r>
          </a:p>
          <a:p>
            <a:pPr lvl="1"/>
            <a:r>
              <a:rPr lang="en-US" dirty="0"/>
              <a:t>Treat co-morbid illnesses (e.g., infections)</a:t>
            </a:r>
          </a:p>
          <a:p>
            <a:r>
              <a:rPr lang="en-US" dirty="0"/>
              <a:t>Utilize psycho-social interventions</a:t>
            </a:r>
          </a:p>
          <a:p>
            <a:r>
              <a:rPr lang="en-US" dirty="0"/>
              <a:t>Attempts to reduce dopaminergic therapy</a:t>
            </a:r>
          </a:p>
          <a:p>
            <a:pPr lvl="1"/>
            <a:r>
              <a:rPr lang="en-US" dirty="0"/>
              <a:t>Leads to increased motor symptoms</a:t>
            </a:r>
          </a:p>
          <a:p>
            <a:pPr lvl="1"/>
            <a:r>
              <a:rPr lang="en-US" dirty="0"/>
              <a:t>Psychosis often persists/recurs despite dose reduction</a:t>
            </a:r>
          </a:p>
          <a:p>
            <a:r>
              <a:rPr lang="en-US" dirty="0"/>
              <a:t>Only </a:t>
            </a:r>
            <a:r>
              <a:rPr lang="en-US" dirty="0" err="1"/>
              <a:t>pimavanserin</a:t>
            </a:r>
            <a:r>
              <a:rPr lang="en-US" dirty="0"/>
              <a:t> is FDA-approved for PD psychosis</a:t>
            </a:r>
          </a:p>
          <a:p>
            <a:pPr lvl="1"/>
            <a:r>
              <a:rPr lang="en-US" dirty="0"/>
              <a:t>Off-label use of quetiapine and clozapine; all others need to be avoided due to D2 receptor blockade worsens PD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2400" dirty="0">
                <a:solidFill>
                  <a:schemeClr val="tx1"/>
                </a:solidFill>
                <a:ea typeface="ＭＳ Ｐゴシック" panose="020B0600070205080204" pitchFamily="34" charset="-128"/>
              </a:rPr>
              <a:t>Pimavanserin Treatment Resulted in Clinically Meaningful Improvement Within 6 Weeks</a:t>
            </a:r>
            <a:endParaRPr lang="en-US" sz="2100" dirty="0">
              <a:solidFill>
                <a:schemeClr val="tx1"/>
              </a:solidFill>
            </a:endParaRPr>
          </a:p>
        </p:txBody>
      </p:sp>
      <p:sp>
        <p:nvSpPr>
          <p:cNvPr id="8" name="Content Placeholder 7">
            <a:extLst>
              <a:ext uri="{FF2B5EF4-FFF2-40B4-BE49-F238E27FC236}">
                <a16:creationId xmlns:a16="http://schemas.microsoft.com/office/drawing/2014/main" id="{290E42A4-79B4-F2A5-1326-CEC32886E741}"/>
              </a:ext>
            </a:extLst>
          </p:cNvPr>
          <p:cNvSpPr>
            <a:spLocks noGrp="1"/>
          </p:cNvSpPr>
          <p:nvPr>
            <p:ph sz="half" idx="1"/>
          </p:nvPr>
        </p:nvSpPr>
        <p:spPr>
          <a:xfrm>
            <a:off x="609599" y="1385082"/>
            <a:ext cx="10515599" cy="4828309"/>
          </a:xfrm>
        </p:spPr>
        <p:txBody>
          <a:bodyPr>
            <a:normAutofit/>
          </a:bodyPr>
          <a:lstStyle/>
          <a:p>
            <a:pPr marL="0" indent="0">
              <a:buNone/>
            </a:pPr>
            <a:r>
              <a:rPr lang="en-US" sz="1600" b="1" kern="0" dirty="0">
                <a:solidFill>
                  <a:schemeClr val="accent1"/>
                </a:solidFill>
                <a:latin typeface="+mn-lt"/>
              </a:rPr>
              <a:t>Pimavanserin 34 mg showed a 37% improvement in SAPS-PD</a:t>
            </a:r>
            <a:br>
              <a:rPr lang="en-US" sz="1600" b="1" kern="0" dirty="0">
                <a:solidFill>
                  <a:schemeClr val="accent1"/>
                </a:solidFill>
                <a:latin typeface="+mn-lt"/>
              </a:rPr>
            </a:br>
            <a:r>
              <a:rPr lang="en-US" sz="1600" b="1" kern="0" dirty="0">
                <a:solidFill>
                  <a:schemeClr val="accent1"/>
                </a:solidFill>
                <a:latin typeface="+mn-lt"/>
              </a:rPr>
              <a:t>from baseline at Week 6 versus 14% for placebo (</a:t>
            </a:r>
            <a:r>
              <a:rPr lang="en-US" sz="1600" b="1" i="1" kern="0" dirty="0">
                <a:solidFill>
                  <a:schemeClr val="accent1"/>
                </a:solidFill>
                <a:latin typeface="+mn-lt"/>
              </a:rPr>
              <a:t>P</a:t>
            </a:r>
            <a:r>
              <a:rPr lang="en-US" sz="1600" b="1" kern="0" dirty="0">
                <a:solidFill>
                  <a:schemeClr val="accent1"/>
                </a:solidFill>
                <a:latin typeface="+mn-lt"/>
              </a:rPr>
              <a:t>=0.006)</a:t>
            </a:r>
            <a:r>
              <a:rPr lang="en-US" sz="1600" b="1" kern="0" baseline="30000" dirty="0">
                <a:solidFill>
                  <a:schemeClr val="accent1"/>
                </a:solidFill>
                <a:latin typeface="+mn-lt"/>
              </a:rPr>
              <a:t>2</a:t>
            </a:r>
          </a:p>
          <a:p>
            <a:pPr marL="0" indent="0">
              <a:buNone/>
            </a:pPr>
            <a:endParaRPr lang="en-US" sz="1600" b="1" kern="0" baseline="30000" dirty="0"/>
          </a:p>
          <a:p>
            <a:pPr marL="0" indent="0">
              <a:buNone/>
            </a:pPr>
            <a:endParaRPr lang="en-US" sz="1600" b="1" kern="0" baseline="30000" dirty="0">
              <a:latin typeface="+mn-lt"/>
            </a:endParaRPr>
          </a:p>
          <a:p>
            <a:pPr marL="0" indent="0">
              <a:buNone/>
            </a:pPr>
            <a:endParaRPr lang="en-US" sz="1600" b="1" kern="0" baseline="30000" dirty="0"/>
          </a:p>
          <a:p>
            <a:pPr marL="0" indent="0">
              <a:buNone/>
            </a:pPr>
            <a:endParaRPr lang="en-US" sz="1600" b="1" kern="0" baseline="30000" dirty="0">
              <a:latin typeface="+mn-lt"/>
            </a:endParaRPr>
          </a:p>
          <a:p>
            <a:pPr marL="0" indent="0">
              <a:buNone/>
            </a:pPr>
            <a:endParaRPr lang="en-US" sz="1600" b="1" kern="0" baseline="30000" dirty="0"/>
          </a:p>
          <a:p>
            <a:pPr marL="0" indent="0">
              <a:buNone/>
            </a:pPr>
            <a:endParaRPr lang="en-US" sz="1600" b="1" kern="0" baseline="30000" dirty="0">
              <a:latin typeface="+mn-lt"/>
            </a:endParaRPr>
          </a:p>
          <a:p>
            <a:pPr marL="0" indent="0">
              <a:buNone/>
            </a:pPr>
            <a:endParaRPr lang="en-US" sz="1600" b="1" kern="0" baseline="30000" dirty="0"/>
          </a:p>
          <a:p>
            <a:pPr marL="0" indent="0">
              <a:buNone/>
            </a:pPr>
            <a:endParaRPr lang="en-US" sz="1600" b="1" kern="0" baseline="30000" dirty="0">
              <a:latin typeface="+mn-lt"/>
            </a:endParaRPr>
          </a:p>
          <a:p>
            <a:pPr marL="0" indent="0">
              <a:buNone/>
            </a:pPr>
            <a:endParaRPr lang="en-US" sz="1600" b="1" kern="0" baseline="30000" dirty="0"/>
          </a:p>
          <a:p>
            <a:pPr marL="0" indent="0">
              <a:buNone/>
            </a:pPr>
            <a:endParaRPr lang="en-US" sz="1600" b="1" dirty="0">
              <a:latin typeface="+mj-lt"/>
            </a:endParaRPr>
          </a:p>
          <a:p>
            <a:pPr marL="0" indent="0">
              <a:buNone/>
            </a:pPr>
            <a:endParaRPr lang="en-US" sz="1600" b="1" dirty="0">
              <a:latin typeface="+mj-lt"/>
            </a:endParaRPr>
          </a:p>
          <a:p>
            <a:pPr marL="0" indent="0">
              <a:buNone/>
            </a:pPr>
            <a:r>
              <a:rPr lang="en-US" sz="1600" b="1" dirty="0">
                <a:latin typeface="+mj-lt"/>
              </a:rPr>
              <a:t>No change from baseline to week 6 in UPDRS parts II+III </a:t>
            </a:r>
          </a:p>
          <a:p>
            <a:pPr marL="0" indent="0">
              <a:buNone/>
            </a:pPr>
            <a:r>
              <a:rPr lang="en-US" altLang="en-US" sz="1600" dirty="0">
                <a:solidFill>
                  <a:schemeClr val="tx1"/>
                </a:solidFill>
                <a:latin typeface="Arial" panose="020B0604020202020204" pitchFamily="34" charset="0"/>
              </a:rPr>
              <a:t>In exploratory analysis, caregivers of patients receiving </a:t>
            </a:r>
            <a:r>
              <a:rPr lang="en-US" altLang="en-US" sz="1600" dirty="0" err="1">
                <a:solidFill>
                  <a:schemeClr val="tx1"/>
                </a:solidFill>
                <a:latin typeface="Arial" panose="020B0604020202020204" pitchFamily="34" charset="0"/>
              </a:rPr>
              <a:t>pimavanserin</a:t>
            </a:r>
            <a:r>
              <a:rPr lang="en-US" altLang="en-US" sz="1600" dirty="0">
                <a:solidFill>
                  <a:schemeClr val="tx1"/>
                </a:solidFill>
                <a:latin typeface="Arial" panose="020B0604020202020204" pitchFamily="34" charset="0"/>
              </a:rPr>
              <a:t> reported less burden</a:t>
            </a:r>
            <a:endParaRPr lang="en-US" sz="1600" dirty="0"/>
          </a:p>
        </p:txBody>
      </p:sp>
      <p:sp>
        <p:nvSpPr>
          <p:cNvPr id="5" name="Footer Placeholder 4">
            <a:extLst>
              <a:ext uri="{FF2B5EF4-FFF2-40B4-BE49-F238E27FC236}">
                <a16:creationId xmlns:a16="http://schemas.microsoft.com/office/drawing/2014/main" id="{F995E931-B59A-EA73-B2C5-E79233EF158F}"/>
              </a:ext>
            </a:extLst>
          </p:cNvPr>
          <p:cNvSpPr>
            <a:spLocks noGrp="1"/>
          </p:cNvSpPr>
          <p:nvPr>
            <p:ph type="ftr" sz="quarter" idx="3"/>
          </p:nvPr>
        </p:nvSpPr>
        <p:spPr/>
        <p:txBody>
          <a:bodyPr/>
          <a:lstStyle/>
          <a:p>
            <a:pPr>
              <a:defRPr/>
            </a:pPr>
            <a:r>
              <a:rPr lang="en-US" sz="1200" kern="0" dirty="0">
                <a:latin typeface="+mj-lt"/>
              </a:rPr>
              <a:t>SAPS-PD, Scale for the Assessment of Positive Symptoms for Parkinson’s Disease Psychosis.</a:t>
            </a:r>
          </a:p>
          <a:p>
            <a:pPr>
              <a:defRPr/>
            </a:pPr>
            <a:r>
              <a:rPr lang="en-US" sz="1200" kern="0" dirty="0">
                <a:latin typeface="+mj-lt"/>
              </a:rPr>
              <a:t>1. Pimavanserin. Prescribing Information. Acadia Pharmaceuticals Inc.;2016; 2. Cummings J, et al. </a:t>
            </a:r>
            <a:r>
              <a:rPr lang="en-US" sz="1200" i="1" kern="0" dirty="0">
                <a:latin typeface="+mj-lt"/>
              </a:rPr>
              <a:t>Lancet.</a:t>
            </a:r>
            <a:r>
              <a:rPr lang="en-US" sz="1200" kern="0" dirty="0">
                <a:latin typeface="+mj-lt"/>
              </a:rPr>
              <a:t> 2014;383:533-40</a:t>
            </a:r>
            <a:r>
              <a:rPr lang="en-US" sz="800" kern="0" dirty="0">
                <a:latin typeface="Corbel" panose="020B0503020204020204" pitchFamily="34" charset="0"/>
              </a:rPr>
              <a:t>.</a:t>
            </a:r>
          </a:p>
        </p:txBody>
      </p:sp>
      <p:sp>
        <p:nvSpPr>
          <p:cNvPr id="18" name="Rectangle 17"/>
          <p:cNvSpPr/>
          <p:nvPr/>
        </p:nvSpPr>
        <p:spPr>
          <a:xfrm>
            <a:off x="2769358" y="2326368"/>
            <a:ext cx="6657092" cy="2813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latin typeface="Corbel" panose="020B0503020204020204" pitchFamily="34" charset="0"/>
            </a:endParaRPr>
          </a:p>
        </p:txBody>
      </p:sp>
      <p:grpSp>
        <p:nvGrpSpPr>
          <p:cNvPr id="10" name="Group 9">
            <a:extLst>
              <a:ext uri="{FF2B5EF4-FFF2-40B4-BE49-F238E27FC236}">
                <a16:creationId xmlns:a16="http://schemas.microsoft.com/office/drawing/2014/main" id="{73A54457-2974-81B9-F385-1B11F10AF6F8}"/>
              </a:ext>
            </a:extLst>
          </p:cNvPr>
          <p:cNvGrpSpPr/>
          <p:nvPr/>
        </p:nvGrpSpPr>
        <p:grpSpPr>
          <a:xfrm>
            <a:off x="685800" y="2276846"/>
            <a:ext cx="5269752" cy="2912753"/>
            <a:chOff x="1638302" y="2579747"/>
            <a:chExt cx="3971157" cy="2912753"/>
          </a:xfrm>
        </p:grpSpPr>
        <p:graphicFrame>
          <p:nvGraphicFramePr>
            <p:cNvPr id="7" name="Chart 6"/>
            <p:cNvGraphicFramePr/>
            <p:nvPr>
              <p:extLst>
                <p:ext uri="{D42A27DB-BD31-4B8C-83A1-F6EECF244321}">
                  <p14:modId xmlns:p14="http://schemas.microsoft.com/office/powerpoint/2010/main" val="245306807"/>
                </p:ext>
              </p:extLst>
            </p:nvPr>
          </p:nvGraphicFramePr>
          <p:xfrm>
            <a:off x="1638302" y="2579747"/>
            <a:ext cx="3951593" cy="2912753"/>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4641151" y="3472616"/>
              <a:ext cx="525228" cy="253916"/>
            </a:xfrm>
            <a:prstGeom prst="rect">
              <a:avLst/>
            </a:prstGeom>
            <a:noFill/>
          </p:spPr>
          <p:txBody>
            <a:bodyPr wrap="square" rtlCol="0">
              <a:spAutoFit/>
            </a:bodyPr>
            <a:lstStyle/>
            <a:p>
              <a:pPr>
                <a:defRPr/>
              </a:pPr>
              <a:r>
                <a:rPr lang="en-US" sz="1050" kern="0" dirty="0">
                  <a:latin typeface="Corbel" panose="020B0503020204020204" pitchFamily="34" charset="0"/>
                </a:rPr>
                <a:t>-</a:t>
              </a:r>
              <a:r>
                <a:rPr lang="en-US" sz="1050" kern="0" dirty="0">
                  <a:latin typeface="+mj-lt"/>
                </a:rPr>
                <a:t>2.73</a:t>
              </a:r>
            </a:p>
          </p:txBody>
        </p:sp>
        <p:sp>
          <p:nvSpPr>
            <p:cNvPr id="22" name="TextBox 21"/>
            <p:cNvSpPr txBox="1"/>
            <p:nvPr/>
          </p:nvSpPr>
          <p:spPr>
            <a:xfrm>
              <a:off x="4641151" y="4288274"/>
              <a:ext cx="525228" cy="253916"/>
            </a:xfrm>
            <a:prstGeom prst="rect">
              <a:avLst/>
            </a:prstGeom>
            <a:noFill/>
          </p:spPr>
          <p:txBody>
            <a:bodyPr wrap="square" rtlCol="0">
              <a:spAutoFit/>
            </a:bodyPr>
            <a:lstStyle/>
            <a:p>
              <a:pPr>
                <a:defRPr/>
              </a:pPr>
              <a:r>
                <a:rPr lang="en-US" sz="1050" kern="0" dirty="0">
                  <a:latin typeface="Corbel" panose="020B0503020204020204" pitchFamily="34" charset="0"/>
                </a:rPr>
                <a:t>-</a:t>
              </a:r>
              <a:r>
                <a:rPr lang="en-US" sz="1050" kern="0" dirty="0">
                  <a:latin typeface="+mj-lt"/>
                </a:rPr>
                <a:t>5.79</a:t>
              </a:r>
            </a:p>
          </p:txBody>
        </p:sp>
        <p:sp>
          <p:nvSpPr>
            <p:cNvPr id="3" name="TextBox 2"/>
            <p:cNvSpPr txBox="1"/>
            <p:nvPr/>
          </p:nvSpPr>
          <p:spPr>
            <a:xfrm>
              <a:off x="4723298" y="3306259"/>
              <a:ext cx="886161" cy="1015663"/>
            </a:xfrm>
            <a:prstGeom prst="rect">
              <a:avLst/>
            </a:prstGeom>
            <a:noFill/>
          </p:spPr>
          <p:txBody>
            <a:bodyPr wrap="square" rtlCol="0">
              <a:spAutoFit/>
            </a:bodyPr>
            <a:lstStyle/>
            <a:p>
              <a:r>
                <a:rPr lang="en-US" sz="1200" dirty="0"/>
                <a:t>Placebo</a:t>
              </a:r>
            </a:p>
            <a:p>
              <a:endParaRPr lang="en-US" sz="1200" dirty="0"/>
            </a:p>
            <a:p>
              <a:endParaRPr lang="en-US" sz="1200" dirty="0"/>
            </a:p>
            <a:p>
              <a:endParaRPr lang="en-US" sz="1200" dirty="0"/>
            </a:p>
            <a:p>
              <a:r>
                <a:rPr lang="en-US" sz="1200" dirty="0"/>
                <a:t>Pimavanserin</a:t>
              </a:r>
            </a:p>
          </p:txBody>
        </p:sp>
      </p:grpSp>
      <p:graphicFrame>
        <p:nvGraphicFramePr>
          <p:cNvPr id="12" name="Chart 504">
            <a:extLst>
              <a:ext uri="{FF2B5EF4-FFF2-40B4-BE49-F238E27FC236}">
                <a16:creationId xmlns:a16="http://schemas.microsoft.com/office/drawing/2014/main" id="{219CB7CB-84C5-35F0-7B80-313286767F4E}"/>
              </a:ext>
            </a:extLst>
          </p:cNvPr>
          <p:cNvGraphicFramePr>
            <a:graphicFrameLocks noGrp="1"/>
          </p:cNvGraphicFramePr>
          <p:nvPr>
            <p:ph sz="half" idx="2"/>
            <p:extLst>
              <p:ext uri="{D42A27DB-BD31-4B8C-83A1-F6EECF244321}">
                <p14:modId xmlns:p14="http://schemas.microsoft.com/office/powerpoint/2010/main" val="2369551472"/>
              </p:ext>
            </p:extLst>
          </p:nvPr>
        </p:nvGraphicFramePr>
        <p:xfrm>
          <a:off x="6236449" y="2020826"/>
          <a:ext cx="5073147" cy="33408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0398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525">
            <a:extLst>
              <a:ext uri="{FF2B5EF4-FFF2-40B4-BE49-F238E27FC236}">
                <a16:creationId xmlns:a16="http://schemas.microsoft.com/office/drawing/2014/main" id="{CE49BC23-B8B8-B326-C01A-DF0E2233C845}"/>
              </a:ext>
            </a:extLst>
          </p:cNvPr>
          <p:cNvGraphicFramePr>
            <a:graphicFrameLocks noGrp="1"/>
          </p:cNvGraphicFramePr>
          <p:nvPr>
            <p:ph idx="1"/>
            <p:extLst>
              <p:ext uri="{D42A27DB-BD31-4B8C-83A1-F6EECF244321}">
                <p14:modId xmlns:p14="http://schemas.microsoft.com/office/powerpoint/2010/main" val="923813421"/>
              </p:ext>
            </p:extLst>
          </p:nvPr>
        </p:nvGraphicFramePr>
        <p:xfrm>
          <a:off x="1855613" y="1651276"/>
          <a:ext cx="8480774" cy="4438880"/>
        </p:xfrm>
        <a:graphic>
          <a:graphicData uri="http://schemas.openxmlformats.org/drawingml/2006/table">
            <a:tbl>
              <a:tblPr firstRow="1" bandRow="1">
                <a:tableStyleId>{B301B821-A1FF-4177-AEE7-76D212191A09}</a:tableStyleId>
              </a:tblPr>
              <a:tblGrid>
                <a:gridCol w="1048866">
                  <a:extLst>
                    <a:ext uri="{9D8B030D-6E8A-4147-A177-3AD203B41FA5}">
                      <a16:colId xmlns:a16="http://schemas.microsoft.com/office/drawing/2014/main" val="20000"/>
                    </a:ext>
                  </a:extLst>
                </a:gridCol>
                <a:gridCol w="1871048">
                  <a:extLst>
                    <a:ext uri="{9D8B030D-6E8A-4147-A177-3AD203B41FA5}">
                      <a16:colId xmlns:a16="http://schemas.microsoft.com/office/drawing/2014/main" val="20001"/>
                    </a:ext>
                  </a:extLst>
                </a:gridCol>
                <a:gridCol w="5560860">
                  <a:extLst>
                    <a:ext uri="{9D8B030D-6E8A-4147-A177-3AD203B41FA5}">
                      <a16:colId xmlns:a16="http://schemas.microsoft.com/office/drawing/2014/main" val="20002"/>
                    </a:ext>
                  </a:extLst>
                </a:gridCol>
              </a:tblGrid>
              <a:tr h="498740">
                <a:tc>
                  <a:txBody>
                    <a:bodyPr/>
                    <a:lstStyle/>
                    <a:p>
                      <a:pPr algn="ctr"/>
                      <a:r>
                        <a:rPr sz="1800" b="1" dirty="0">
                          <a:solidFill>
                            <a:schemeClr val="bg1"/>
                          </a:solidFill>
                        </a:rPr>
                        <a:t>Scale</a:t>
                      </a:r>
                    </a:p>
                  </a:txBody>
                  <a:tcPr marL="45720" marR="45720" anchor="ctr" horzOverflow="overflow"/>
                </a:tc>
                <a:tc>
                  <a:txBody>
                    <a:bodyPr/>
                    <a:lstStyle/>
                    <a:p>
                      <a:pPr algn="ctr"/>
                      <a:r>
                        <a:rPr sz="1800" b="1" dirty="0">
                          <a:solidFill>
                            <a:schemeClr val="bg1"/>
                          </a:solidFill>
                        </a:rPr>
                        <a:t>Severity</a:t>
                      </a:r>
                    </a:p>
                  </a:txBody>
                  <a:tcPr marL="45720" marR="45720" anchor="ctr" horzOverflow="overflow"/>
                </a:tc>
                <a:tc>
                  <a:txBody>
                    <a:bodyPr/>
                    <a:lstStyle/>
                    <a:p>
                      <a:r>
                        <a:rPr sz="1800" b="1" dirty="0">
                          <a:solidFill>
                            <a:schemeClr val="bg1"/>
                          </a:solidFill>
                        </a:rPr>
                        <a:t>Subject Response</a:t>
                      </a:r>
                    </a:p>
                  </a:txBody>
                  <a:tcPr marL="45720" marR="45720" anchor="ctr" horzOverflow="overflow"/>
                </a:tc>
                <a:extLst>
                  <a:ext uri="{0D108BD9-81ED-4DB2-BD59-A6C34878D82A}">
                    <a16:rowId xmlns:a16="http://schemas.microsoft.com/office/drawing/2014/main" val="10000"/>
                  </a:ext>
                </a:extLst>
              </a:tr>
              <a:tr h="460375">
                <a:tc>
                  <a:txBody>
                    <a:bodyPr/>
                    <a:lstStyle/>
                    <a:p>
                      <a:pPr algn="ctr"/>
                      <a:r>
                        <a:rPr b="0" dirty="0"/>
                        <a:t>0</a:t>
                      </a:r>
                    </a:p>
                  </a:txBody>
                  <a:tcPr marL="45720" marR="45720" anchor="ctr" horzOverflow="overflow"/>
                </a:tc>
                <a:tc>
                  <a:txBody>
                    <a:bodyPr/>
                    <a:lstStyle/>
                    <a:p>
                      <a:pPr algn="ctr"/>
                      <a:r>
                        <a:rPr b="0" dirty="0"/>
                        <a:t>None</a:t>
                      </a:r>
                    </a:p>
                  </a:txBody>
                  <a:tcPr marL="45720" marR="45720" anchor="ctr" horzOverflow="overflow"/>
                </a:tc>
                <a:tc>
                  <a:txBody>
                    <a:bodyPr/>
                    <a:lstStyle/>
                    <a:p>
                      <a:r>
                        <a:rPr b="0" dirty="0"/>
                        <a:t>None</a:t>
                      </a:r>
                    </a:p>
                  </a:txBody>
                  <a:tcPr marL="45720" marR="45720" anchor="ctr" horzOverflow="overflow"/>
                </a:tc>
                <a:extLst>
                  <a:ext uri="{0D108BD9-81ED-4DB2-BD59-A6C34878D82A}">
                    <a16:rowId xmlns:a16="http://schemas.microsoft.com/office/drawing/2014/main" val="10001"/>
                  </a:ext>
                </a:extLst>
              </a:tr>
              <a:tr h="460375">
                <a:tc>
                  <a:txBody>
                    <a:bodyPr/>
                    <a:lstStyle/>
                    <a:p>
                      <a:pPr algn="ctr"/>
                      <a:r>
                        <a:rPr b="0" dirty="0"/>
                        <a:t>1</a:t>
                      </a:r>
                    </a:p>
                  </a:txBody>
                  <a:tcPr marL="45720" marR="45720" anchor="ctr" horzOverflow="overflow"/>
                </a:tc>
                <a:tc>
                  <a:txBody>
                    <a:bodyPr/>
                    <a:lstStyle/>
                    <a:p>
                      <a:pPr algn="ctr"/>
                      <a:r>
                        <a:rPr b="0"/>
                        <a:t>Questionable</a:t>
                      </a:r>
                    </a:p>
                  </a:txBody>
                  <a:tcPr marL="45720" marR="45720" anchor="ctr" horzOverflow="overflow"/>
                </a:tc>
                <a:tc>
                  <a:txBody>
                    <a:bodyPr/>
                    <a:lstStyle/>
                    <a:p>
                      <a:r>
                        <a:rPr b="0" dirty="0"/>
                        <a:t>Questionable</a:t>
                      </a:r>
                    </a:p>
                  </a:txBody>
                  <a:tcPr marL="45720" marR="45720" anchor="ctr" horzOverflow="overflow"/>
                </a:tc>
                <a:extLst>
                  <a:ext uri="{0D108BD9-81ED-4DB2-BD59-A6C34878D82A}">
                    <a16:rowId xmlns:a16="http://schemas.microsoft.com/office/drawing/2014/main" val="10002"/>
                  </a:ext>
                </a:extLst>
              </a:tr>
              <a:tr h="805656">
                <a:tc>
                  <a:txBody>
                    <a:bodyPr/>
                    <a:lstStyle/>
                    <a:p>
                      <a:pPr algn="ctr"/>
                      <a:r>
                        <a:rPr b="0" dirty="0"/>
                        <a:t>2</a:t>
                      </a:r>
                    </a:p>
                  </a:txBody>
                  <a:tcPr marL="45720" marR="45720" anchor="ctr" horzOverflow="overflow"/>
                </a:tc>
                <a:tc>
                  <a:txBody>
                    <a:bodyPr/>
                    <a:lstStyle/>
                    <a:p>
                      <a:pPr algn="ctr"/>
                      <a:r>
                        <a:rPr b="0" dirty="0"/>
                        <a:t>Mild</a:t>
                      </a:r>
                    </a:p>
                  </a:txBody>
                  <a:tcPr marL="45720" marR="45720" anchor="ctr" horzOverflow="overflow"/>
                </a:tc>
                <a:tc>
                  <a:txBody>
                    <a:bodyPr/>
                    <a:lstStyle/>
                    <a:p>
                      <a:r>
                        <a:rPr b="0" dirty="0"/>
                        <a:t>Subject experiences visual hallucinations; they occur only occasionally </a:t>
                      </a:r>
                    </a:p>
                  </a:txBody>
                  <a:tcPr marL="45720" marR="45720" anchor="ctr" horzOverflow="overflow"/>
                </a:tc>
                <a:extLst>
                  <a:ext uri="{0D108BD9-81ED-4DB2-BD59-A6C34878D82A}">
                    <a16:rowId xmlns:a16="http://schemas.microsoft.com/office/drawing/2014/main" val="10003"/>
                  </a:ext>
                </a:extLst>
              </a:tr>
              <a:tr h="805656">
                <a:tc>
                  <a:txBody>
                    <a:bodyPr/>
                    <a:lstStyle/>
                    <a:p>
                      <a:pPr algn="ctr"/>
                      <a:r>
                        <a:rPr b="0" dirty="0"/>
                        <a:t>3</a:t>
                      </a:r>
                    </a:p>
                  </a:txBody>
                  <a:tcPr marL="45720" marR="45720" anchor="ctr" horzOverflow="overflow"/>
                </a:tc>
                <a:tc>
                  <a:txBody>
                    <a:bodyPr/>
                    <a:lstStyle/>
                    <a:p>
                      <a:pPr algn="ctr"/>
                      <a:r>
                        <a:rPr b="0"/>
                        <a:t>Moderate</a:t>
                      </a:r>
                    </a:p>
                  </a:txBody>
                  <a:tcPr marL="45720" marR="45720" anchor="ctr" horzOverflow="overflow"/>
                </a:tc>
                <a:tc>
                  <a:txBody>
                    <a:bodyPr/>
                    <a:lstStyle/>
                    <a:p>
                      <a:r>
                        <a:rPr b="0" dirty="0"/>
                        <a:t>Clear evidence of visual hallucinations; they have occurred at least weekly</a:t>
                      </a:r>
                    </a:p>
                  </a:txBody>
                  <a:tcPr marL="45720" marR="45720" anchor="ctr" horzOverflow="overflow"/>
                </a:tc>
                <a:extLst>
                  <a:ext uri="{0D108BD9-81ED-4DB2-BD59-A6C34878D82A}">
                    <a16:rowId xmlns:a16="http://schemas.microsoft.com/office/drawing/2014/main" val="10004"/>
                  </a:ext>
                </a:extLst>
              </a:tr>
              <a:tr h="805656">
                <a:tc>
                  <a:txBody>
                    <a:bodyPr/>
                    <a:lstStyle/>
                    <a:p>
                      <a:pPr algn="ctr"/>
                      <a:r>
                        <a:rPr b="0" dirty="0"/>
                        <a:t>4</a:t>
                      </a:r>
                    </a:p>
                  </a:txBody>
                  <a:tcPr marL="45720" marR="45720" anchor="ctr" horzOverflow="overflow"/>
                </a:tc>
                <a:tc>
                  <a:txBody>
                    <a:bodyPr/>
                    <a:lstStyle/>
                    <a:p>
                      <a:pPr algn="ctr"/>
                      <a:r>
                        <a:rPr b="0"/>
                        <a:t>Marked </a:t>
                      </a:r>
                    </a:p>
                  </a:txBody>
                  <a:tcPr marL="45720" marR="45720" anchor="ctr" horzOverflow="overflow"/>
                </a:tc>
                <a:tc>
                  <a:txBody>
                    <a:bodyPr/>
                    <a:lstStyle/>
                    <a:p>
                      <a:r>
                        <a:rPr b="0" dirty="0"/>
                        <a:t>Clear evidence of visual hallucinations which occur almost every day</a:t>
                      </a:r>
                    </a:p>
                  </a:txBody>
                  <a:tcPr marL="45720" marR="45720" anchor="ctr" horzOverflow="overflow"/>
                </a:tc>
                <a:extLst>
                  <a:ext uri="{0D108BD9-81ED-4DB2-BD59-A6C34878D82A}">
                    <a16:rowId xmlns:a16="http://schemas.microsoft.com/office/drawing/2014/main" val="10005"/>
                  </a:ext>
                </a:extLst>
              </a:tr>
              <a:tr h="602422">
                <a:tc>
                  <a:txBody>
                    <a:bodyPr/>
                    <a:lstStyle/>
                    <a:p>
                      <a:pPr algn="ctr"/>
                      <a:r>
                        <a:rPr b="0" dirty="0"/>
                        <a:t>5</a:t>
                      </a:r>
                    </a:p>
                  </a:txBody>
                  <a:tcPr marL="45720" marR="45720" anchor="ctr" horzOverflow="overflow"/>
                </a:tc>
                <a:tc>
                  <a:txBody>
                    <a:bodyPr/>
                    <a:lstStyle/>
                    <a:p>
                      <a:pPr algn="ctr"/>
                      <a:r>
                        <a:rPr b="0" dirty="0"/>
                        <a:t>Severe</a:t>
                      </a:r>
                    </a:p>
                  </a:txBody>
                  <a:tcPr marL="45720" marR="45720" anchor="ctr" horzOverflow="overflow"/>
                </a:tc>
                <a:tc>
                  <a:txBody>
                    <a:bodyPr/>
                    <a:lstStyle/>
                    <a:p>
                      <a:r>
                        <a:rPr b="0" dirty="0"/>
                        <a:t>Hallucinations occur often every day</a:t>
                      </a:r>
                    </a:p>
                  </a:txBody>
                  <a:tcPr marL="45720" marR="45720" anchor="ctr" horzOverflow="overflow"/>
                </a:tc>
                <a:extLst>
                  <a:ext uri="{0D108BD9-81ED-4DB2-BD59-A6C34878D82A}">
                    <a16:rowId xmlns:a16="http://schemas.microsoft.com/office/drawing/2014/main" val="10006"/>
                  </a:ext>
                </a:extLst>
              </a:tr>
            </a:tbl>
          </a:graphicData>
        </a:graphic>
      </p:graphicFrame>
      <p:sp>
        <p:nvSpPr>
          <p:cNvPr id="3" name="Footer Placeholder 2">
            <a:extLst>
              <a:ext uri="{FF2B5EF4-FFF2-40B4-BE49-F238E27FC236}">
                <a16:creationId xmlns:a16="http://schemas.microsoft.com/office/drawing/2014/main" id="{18B6E528-E44A-B2DA-B165-0B76FE5AB1B0}"/>
              </a:ext>
            </a:extLst>
          </p:cNvPr>
          <p:cNvSpPr>
            <a:spLocks noGrp="1"/>
          </p:cNvSpPr>
          <p:nvPr>
            <p:ph type="ftr" sz="quarter" idx="3"/>
          </p:nvPr>
        </p:nvSpPr>
        <p:spPr/>
        <p:txBody>
          <a:bodyPr/>
          <a:lstStyle/>
          <a:p>
            <a:r>
              <a:rPr lang="en-US" sz="1200" dirty="0">
                <a:latin typeface="Arial"/>
                <a:ea typeface="Arial"/>
                <a:cs typeface="Arial"/>
                <a:sym typeface="Arial"/>
              </a:rPr>
              <a:t>Voss T, et al. </a:t>
            </a:r>
            <a:r>
              <a:rPr lang="en-US" sz="1200" i="1" dirty="0">
                <a:latin typeface="Arial"/>
                <a:ea typeface="Arial"/>
                <a:cs typeface="Arial"/>
                <a:sym typeface="Arial"/>
              </a:rPr>
              <a:t>Parkinsonism </a:t>
            </a:r>
            <a:r>
              <a:rPr lang="en-US" sz="1200" i="1" dirty="0" err="1">
                <a:latin typeface="Arial"/>
                <a:ea typeface="Arial"/>
                <a:cs typeface="Arial"/>
                <a:sym typeface="Arial"/>
              </a:rPr>
              <a:t>Relat</a:t>
            </a:r>
            <a:r>
              <a:rPr lang="en-US" sz="1200" i="1" dirty="0">
                <a:latin typeface="Arial"/>
                <a:ea typeface="Arial"/>
                <a:cs typeface="Arial"/>
                <a:sym typeface="Arial"/>
              </a:rPr>
              <a:t> </a:t>
            </a:r>
            <a:r>
              <a:rPr lang="en-US" sz="1200" i="1" dirty="0" err="1">
                <a:latin typeface="Arial"/>
                <a:ea typeface="Arial"/>
                <a:cs typeface="Arial"/>
                <a:sym typeface="Arial"/>
              </a:rPr>
              <a:t>Disord</a:t>
            </a:r>
            <a:r>
              <a:rPr lang="en-US" sz="1200" i="1" dirty="0">
                <a:latin typeface="Arial"/>
                <a:ea typeface="Arial"/>
                <a:cs typeface="Arial"/>
                <a:sym typeface="Arial"/>
              </a:rPr>
              <a:t>. </a:t>
            </a:r>
            <a:r>
              <a:rPr lang="en-US" sz="1200" dirty="0">
                <a:latin typeface="Arial"/>
                <a:ea typeface="Arial"/>
                <a:cs typeface="Arial"/>
                <a:sym typeface="Arial"/>
              </a:rPr>
              <a:t>2013;19(3):295-9.</a:t>
            </a:r>
          </a:p>
        </p:txBody>
      </p:sp>
      <p:sp>
        <p:nvSpPr>
          <p:cNvPr id="524" name="Shape 524"/>
          <p:cNvSpPr>
            <a:spLocks noGrp="1"/>
          </p:cNvSpPr>
          <p:nvPr>
            <p:ph type="title"/>
          </p:nvPr>
        </p:nvSpPr>
        <p:spPr>
          <a:prstGeom prst="rect">
            <a:avLst/>
          </a:prstGeom>
        </p:spPr>
        <p:txBody>
          <a:bodyPr>
            <a:normAutofit/>
          </a:bodyPr>
          <a:lstStyle/>
          <a:p>
            <a:r>
              <a:rPr lang="en-US" dirty="0">
                <a:solidFill>
                  <a:schemeClr val="tx1"/>
                </a:solidFill>
              </a:rPr>
              <a:t>Example of Patient Improving 3 Points on SAPS Rating for Visual Hallucinations After 4-6 Weeks</a:t>
            </a:r>
            <a:endParaRPr dirty="0">
              <a:solidFill>
                <a:schemeClr val="tx1"/>
              </a:solidFill>
            </a:endParaRPr>
          </a:p>
        </p:txBody>
      </p:sp>
      <p:grpSp>
        <p:nvGrpSpPr>
          <p:cNvPr id="21" name="Group 20">
            <a:extLst>
              <a:ext uri="{FF2B5EF4-FFF2-40B4-BE49-F238E27FC236}">
                <a16:creationId xmlns:a16="http://schemas.microsoft.com/office/drawing/2014/main" id="{2765F30C-56B1-97F3-9058-A04929A8DA63}"/>
              </a:ext>
            </a:extLst>
          </p:cNvPr>
          <p:cNvGrpSpPr/>
          <p:nvPr/>
        </p:nvGrpSpPr>
        <p:grpSpPr>
          <a:xfrm>
            <a:off x="2625088" y="2550104"/>
            <a:ext cx="2096833" cy="2843620"/>
            <a:chOff x="2605709" y="2399093"/>
            <a:chExt cx="2096833" cy="2843620"/>
          </a:xfrm>
        </p:grpSpPr>
        <p:sp>
          <p:nvSpPr>
            <p:cNvPr id="23" name="Shape 526">
              <a:extLst>
                <a:ext uri="{FF2B5EF4-FFF2-40B4-BE49-F238E27FC236}">
                  <a16:creationId xmlns:a16="http://schemas.microsoft.com/office/drawing/2014/main" id="{38DE41F3-B36F-F224-A4B9-7E349425A04D}"/>
                </a:ext>
              </a:extLst>
            </p:cNvPr>
            <p:cNvSpPr/>
            <p:nvPr/>
          </p:nvSpPr>
          <p:spPr>
            <a:xfrm>
              <a:off x="2982228" y="4653776"/>
              <a:ext cx="1720314" cy="588937"/>
            </a:xfrm>
            <a:prstGeom prst="ellipse">
              <a:avLst/>
            </a:prstGeom>
            <a:ln w="28575">
              <a:solidFill>
                <a:schemeClr val="accent1"/>
              </a:solidFill>
              <a:miter/>
            </a:ln>
          </p:spPr>
          <p:txBody>
            <a:bodyPr lIns="45719" rIns="45719"/>
            <a:lstStyle/>
            <a:p>
              <a:pPr eaLnBrk="1" fontAlgn="auto">
                <a:spcBef>
                  <a:spcPts val="0"/>
                </a:spcBef>
                <a:spcAft>
                  <a:spcPts val="0"/>
                </a:spcAft>
                <a:defRPr sz="1600" u="sng"/>
              </a:pPr>
              <a:endParaRPr sz="1600" u="sng" kern="0">
                <a:solidFill>
                  <a:srgbClr val="000000"/>
                </a:solidFill>
                <a:latin typeface="Arial"/>
                <a:cs typeface="Arial"/>
                <a:sym typeface="Arial"/>
              </a:endParaRPr>
            </a:p>
          </p:txBody>
        </p:sp>
        <p:sp>
          <p:nvSpPr>
            <p:cNvPr id="24" name="Shape 527">
              <a:extLst>
                <a:ext uri="{FF2B5EF4-FFF2-40B4-BE49-F238E27FC236}">
                  <a16:creationId xmlns:a16="http://schemas.microsoft.com/office/drawing/2014/main" id="{16CF02A5-12AC-1502-6920-C7E547457C64}"/>
                </a:ext>
              </a:extLst>
            </p:cNvPr>
            <p:cNvSpPr/>
            <p:nvPr/>
          </p:nvSpPr>
          <p:spPr>
            <a:xfrm>
              <a:off x="2982228" y="2399093"/>
              <a:ext cx="1720314" cy="588937"/>
            </a:xfrm>
            <a:prstGeom prst="ellipse">
              <a:avLst/>
            </a:prstGeom>
            <a:ln w="28575">
              <a:solidFill>
                <a:schemeClr val="accent1"/>
              </a:solidFill>
              <a:miter/>
            </a:ln>
          </p:spPr>
          <p:txBody>
            <a:bodyPr lIns="45719" rIns="45719"/>
            <a:lstStyle/>
            <a:p>
              <a:pPr eaLnBrk="1" fontAlgn="auto">
                <a:spcBef>
                  <a:spcPts val="0"/>
                </a:spcBef>
                <a:spcAft>
                  <a:spcPts val="0"/>
                </a:spcAft>
                <a:defRPr sz="1600" u="sng"/>
              </a:pPr>
              <a:endParaRPr sz="1600" u="sng" kern="0">
                <a:solidFill>
                  <a:srgbClr val="000000"/>
                </a:solidFill>
                <a:latin typeface="Arial"/>
                <a:cs typeface="Arial"/>
                <a:sym typeface="Arial"/>
              </a:endParaRPr>
            </a:p>
          </p:txBody>
        </p:sp>
        <p:pic>
          <p:nvPicPr>
            <p:cNvPr id="25" name="Graphic 24" descr="Arrow: Clockwise curve with solid fill">
              <a:extLst>
                <a:ext uri="{FF2B5EF4-FFF2-40B4-BE49-F238E27FC236}">
                  <a16:creationId xmlns:a16="http://schemas.microsoft.com/office/drawing/2014/main" id="{A64F5794-847F-B98C-EE3F-8FAA39AC955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480294">
              <a:off x="2605709" y="2649086"/>
              <a:ext cx="914400" cy="2466852"/>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Shape 533"/>
          <p:cNvSpPr>
            <a:spLocks noGrp="1"/>
          </p:cNvSpPr>
          <p:nvPr>
            <p:ph type="title"/>
          </p:nvPr>
        </p:nvSpPr>
        <p:spPr/>
        <p:txBody>
          <a:bodyPr/>
          <a:lstStyle>
            <a:lvl1pPr>
              <a:defRPr sz="3100"/>
            </a:lvl1pPr>
          </a:lstStyle>
          <a:p>
            <a:r>
              <a:rPr lang="en-US" dirty="0"/>
              <a:t>Example of Patient Improving with Complete Resolution of Symptoms After 4-6 Weeks</a:t>
            </a:r>
          </a:p>
        </p:txBody>
      </p:sp>
      <p:sp>
        <p:nvSpPr>
          <p:cNvPr id="534" name="Shape 534"/>
          <p:cNvSpPr>
            <a:spLocks noGrp="1"/>
          </p:cNvSpPr>
          <p:nvPr>
            <p:ph sz="half" idx="1"/>
          </p:nvPr>
        </p:nvSpPr>
        <p:spPr>
          <a:xfrm>
            <a:off x="609600" y="1752599"/>
            <a:ext cx="5181600" cy="4424363"/>
          </a:xfrm>
        </p:spPr>
        <p:txBody>
          <a:bodyPr>
            <a:normAutofit/>
          </a:bodyPr>
          <a:lstStyle/>
          <a:p>
            <a:r>
              <a:rPr lang="en-US" sz="2800" dirty="0"/>
              <a:t>Before treatment:</a:t>
            </a:r>
          </a:p>
          <a:p>
            <a:pPr lvl="1"/>
            <a:r>
              <a:rPr lang="en-US" sz="2400" dirty="0"/>
              <a:t>Daily persecutory delusions</a:t>
            </a:r>
          </a:p>
          <a:p>
            <a:pPr lvl="1"/>
            <a:r>
              <a:rPr lang="en-US" sz="2400" dirty="0"/>
              <a:t>Daily visual hallucinations </a:t>
            </a:r>
          </a:p>
          <a:p>
            <a:pPr lvl="1"/>
            <a:r>
              <a:rPr lang="en-US" sz="2400" dirty="0"/>
              <a:t>Frequent auditory hallucinations</a:t>
            </a:r>
          </a:p>
          <a:p>
            <a:pPr lvl="1"/>
            <a:r>
              <a:rPr lang="en-US" sz="2400" dirty="0"/>
              <a:t>Occasional tactile hallucinations</a:t>
            </a:r>
          </a:p>
        </p:txBody>
      </p:sp>
      <p:sp>
        <p:nvSpPr>
          <p:cNvPr id="6" name="Content Placeholder 5">
            <a:extLst>
              <a:ext uri="{FF2B5EF4-FFF2-40B4-BE49-F238E27FC236}">
                <a16:creationId xmlns:a16="http://schemas.microsoft.com/office/drawing/2014/main" id="{97BCFA4F-6D28-123D-05AE-CEC83D307900}"/>
              </a:ext>
            </a:extLst>
          </p:cNvPr>
          <p:cNvSpPr>
            <a:spLocks noGrp="1"/>
          </p:cNvSpPr>
          <p:nvPr>
            <p:ph sz="half" idx="2"/>
          </p:nvPr>
        </p:nvSpPr>
        <p:spPr>
          <a:xfrm>
            <a:off x="5943600" y="1752599"/>
            <a:ext cx="5181600" cy="4424363"/>
          </a:xfrm>
        </p:spPr>
        <p:txBody>
          <a:bodyPr>
            <a:normAutofit/>
          </a:bodyPr>
          <a:lstStyle/>
          <a:p>
            <a:r>
              <a:rPr lang="en-US" sz="2800" dirty="0"/>
              <a:t>Complete resolution of:</a:t>
            </a:r>
          </a:p>
          <a:p>
            <a:pPr lvl="1"/>
            <a:r>
              <a:rPr lang="en-US" sz="2400" dirty="0"/>
              <a:t>Persecutory delusions</a:t>
            </a:r>
          </a:p>
          <a:p>
            <a:pPr lvl="1"/>
            <a:r>
              <a:rPr lang="en-US" sz="2400" dirty="0"/>
              <a:t>Visual hallucinations </a:t>
            </a:r>
          </a:p>
          <a:p>
            <a:pPr lvl="1"/>
            <a:r>
              <a:rPr lang="en-US" sz="2400" dirty="0"/>
              <a:t>Auditory hallucinations</a:t>
            </a:r>
          </a:p>
          <a:p>
            <a:pPr lvl="1"/>
            <a:r>
              <a:rPr lang="en-US" sz="2400" dirty="0"/>
              <a:t>Tactile hallucinations</a:t>
            </a:r>
          </a:p>
          <a:p>
            <a:pPr lvl="1"/>
            <a:endParaRPr lang="en-US" sz="2400" dirty="0"/>
          </a:p>
          <a:p>
            <a:r>
              <a:rPr lang="en-US" sz="2800" dirty="0"/>
              <a:t>Complete resolution reported in 14% of pivotal trial participants</a:t>
            </a:r>
          </a:p>
          <a:p>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Untreated PDP Has Significant Consequences: </a:t>
            </a:r>
            <a:r>
              <a:rPr lang="en-US" sz="2800" dirty="0"/>
              <a:t>Summary</a:t>
            </a:r>
            <a:endParaRPr lang="en-US" dirty="0"/>
          </a:p>
        </p:txBody>
      </p:sp>
      <p:sp>
        <p:nvSpPr>
          <p:cNvPr id="5123" name="Rectangle 3"/>
          <p:cNvSpPr>
            <a:spLocks noGrp="1" noChangeArrowheads="1"/>
          </p:cNvSpPr>
          <p:nvPr>
            <p:ph sz="half" idx="1"/>
          </p:nvPr>
        </p:nvSpPr>
        <p:spPr/>
        <p:txBody>
          <a:bodyPr>
            <a:normAutofit/>
          </a:bodyPr>
          <a:lstStyle/>
          <a:p>
            <a:r>
              <a:rPr lang="en-US" dirty="0"/>
              <a:t>Onset of psychosis is a poor prognostic sign</a:t>
            </a:r>
          </a:p>
          <a:p>
            <a:r>
              <a:rPr lang="en-US" dirty="0"/>
              <a:t>Associated with increased caregiver burden</a:t>
            </a:r>
          </a:p>
          <a:p>
            <a:r>
              <a:rPr lang="en-US" dirty="0"/>
              <a:t>A leading cause of nursing home placement in PD patients</a:t>
            </a:r>
          </a:p>
          <a:p>
            <a:endParaRPr lang="en-US" dirty="0"/>
          </a:p>
        </p:txBody>
      </p:sp>
      <p:sp>
        <p:nvSpPr>
          <p:cNvPr id="7" name="Content Placeholder 6">
            <a:extLst>
              <a:ext uri="{FF2B5EF4-FFF2-40B4-BE49-F238E27FC236}">
                <a16:creationId xmlns:a16="http://schemas.microsoft.com/office/drawing/2014/main" id="{B54FD2EA-7518-B910-8DD5-32569D978E20}"/>
              </a:ext>
            </a:extLst>
          </p:cNvPr>
          <p:cNvSpPr>
            <a:spLocks noGrp="1"/>
          </p:cNvSpPr>
          <p:nvPr>
            <p:ph sz="half" idx="2"/>
          </p:nvPr>
        </p:nvSpPr>
        <p:spPr/>
        <p:txBody>
          <a:bodyPr>
            <a:normAutofit/>
          </a:bodyPr>
          <a:lstStyle/>
          <a:p>
            <a:r>
              <a:rPr lang="en-US" dirty="0"/>
              <a:t>May prolong hospitalizations</a:t>
            </a:r>
          </a:p>
          <a:p>
            <a:r>
              <a:rPr lang="en-US" dirty="0"/>
              <a:t>May increase mortality</a:t>
            </a:r>
          </a:p>
          <a:p>
            <a:r>
              <a:rPr lang="en-US" dirty="0"/>
              <a:t>Increased health-related costs</a:t>
            </a:r>
          </a:p>
          <a:p>
            <a:r>
              <a:rPr lang="en-US" dirty="0"/>
              <a:t>Suboptimal treatment for PD motor symptoms</a:t>
            </a:r>
          </a:p>
          <a:p>
            <a:endParaRPr lang="en-US" dirty="0"/>
          </a:p>
        </p:txBody>
      </p:sp>
      <p:sp>
        <p:nvSpPr>
          <p:cNvPr id="2" name="Rectangle 1">
            <a:extLst>
              <a:ext uri="{FF2B5EF4-FFF2-40B4-BE49-F238E27FC236}">
                <a16:creationId xmlns:a16="http://schemas.microsoft.com/office/drawing/2014/main" id="{D9EC7129-D389-04A4-95F8-01A3850A287D}"/>
              </a:ext>
            </a:extLst>
          </p:cNvPr>
          <p:cNvSpPr/>
          <p:nvPr/>
        </p:nvSpPr>
        <p:spPr>
          <a:xfrm>
            <a:off x="914399" y="4631705"/>
            <a:ext cx="10515599" cy="99834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2000"/>
          </a:p>
        </p:txBody>
      </p:sp>
      <p:sp>
        <p:nvSpPr>
          <p:cNvPr id="4" name="Rectangle 4">
            <a:extLst>
              <a:ext uri="{FF2B5EF4-FFF2-40B4-BE49-F238E27FC236}">
                <a16:creationId xmlns:a16="http://schemas.microsoft.com/office/drawing/2014/main" id="{B17B36B9-80D1-AB97-C90F-DED643A76271}"/>
              </a:ext>
            </a:extLst>
          </p:cNvPr>
          <p:cNvSpPr>
            <a:spLocks noChangeArrowheads="1"/>
          </p:cNvSpPr>
          <p:nvPr/>
        </p:nvSpPr>
        <p:spPr bwMode="auto">
          <a:xfrm>
            <a:off x="1447798" y="4875203"/>
            <a:ext cx="944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Char char="•"/>
              <a:defRPr sz="3200">
                <a:solidFill>
                  <a:schemeClr val="bg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FFFF00"/>
              </a:buClr>
              <a:buChar char="–"/>
              <a:defRPr sz="2800">
                <a:solidFill>
                  <a:schemeClr val="bg1"/>
                </a:solidFill>
                <a:latin typeface="Times New Roman" panose="02020603050405020304" pitchFamily="18" charset="0"/>
                <a:ea typeface="ＭＳ Ｐゴシック" panose="020B0600070205080204" pitchFamily="34" charset="-128"/>
              </a:defRPr>
            </a:lvl2pPr>
            <a:lvl3pPr marL="1143000" indent="-228600">
              <a:spcBef>
                <a:spcPct val="20000"/>
              </a:spcBef>
              <a:buClr>
                <a:srgbClr val="FFFF00"/>
              </a:buClr>
              <a:buChar char="•"/>
              <a:defRPr sz="2400">
                <a:solidFill>
                  <a:schemeClr val="bg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FF00"/>
              </a:buClr>
              <a:buChar char="–"/>
              <a:defRPr sz="2000">
                <a:solidFill>
                  <a:schemeClr val="bg1"/>
                </a:solidFill>
                <a:latin typeface="Times New Roman" panose="02020603050405020304" pitchFamily="18" charset="0"/>
                <a:ea typeface="ＭＳ Ｐゴシック" panose="020B0600070205080204" pitchFamily="34" charset="-128"/>
              </a:defRPr>
            </a:lvl4pPr>
            <a:lvl5pPr marL="2057400" indent="-228600">
              <a:spcBef>
                <a:spcPct val="20000"/>
              </a:spcBef>
              <a:buClr>
                <a:srgbClr val="FFFF00"/>
              </a:buClr>
              <a:buChar char="»"/>
              <a:defRPr sz="2000">
                <a:solidFill>
                  <a:schemeClr val="bg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FFFF00"/>
              </a:buClr>
              <a:buChar char="»"/>
              <a:defRPr sz="2000">
                <a:solidFill>
                  <a:schemeClr val="bg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FFFF00"/>
              </a:buClr>
              <a:buChar char="»"/>
              <a:defRPr sz="2000">
                <a:solidFill>
                  <a:schemeClr val="bg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FFFF00"/>
              </a:buClr>
              <a:buChar char="»"/>
              <a:defRPr sz="2000">
                <a:solidFill>
                  <a:schemeClr val="bg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FFFF00"/>
              </a:buClr>
              <a:buChar char="»"/>
              <a:defRPr sz="2000">
                <a:solidFill>
                  <a:schemeClr val="bg1"/>
                </a:solidFill>
                <a:latin typeface="Times New Roman" panose="02020603050405020304" pitchFamily="18" charset="0"/>
                <a:ea typeface="ＭＳ Ｐゴシック" panose="020B0600070205080204" pitchFamily="34" charset="-128"/>
              </a:defRPr>
            </a:lvl9pPr>
          </a:lstStyle>
          <a:p>
            <a:pPr algn="ctr">
              <a:buNone/>
            </a:pPr>
            <a:r>
              <a:rPr lang="en-US" sz="2400" b="1" dirty="0">
                <a:latin typeface="Arial" panose="020B0604020202020204" pitchFamily="34" charset="0"/>
                <a:cs typeface="Arial" panose="020B0604020202020204" pitchFamily="34" charset="0"/>
              </a:rPr>
              <a:t>Earlier treatment may have benefit versus later treatment</a:t>
            </a:r>
          </a:p>
        </p:txBody>
      </p:sp>
    </p:spTree>
    <p:extLst>
      <p:ext uri="{BB962C8B-B14F-4D97-AF65-F5344CB8AC3E}">
        <p14:creationId xmlns:p14="http://schemas.microsoft.com/office/powerpoint/2010/main" val="14608967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Chart 10"/>
          <p:cNvGraphicFramePr/>
          <p:nvPr/>
        </p:nvGraphicFramePr>
        <p:xfrm>
          <a:off x="1695734" y="1754041"/>
          <a:ext cx="3295340" cy="195990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800" dirty="0"/>
              <a:t>Parkinson’s Disease Psychosis (PDP) Is Underreported</a:t>
            </a:r>
          </a:p>
        </p:txBody>
      </p:sp>
      <p:sp>
        <p:nvSpPr>
          <p:cNvPr id="16" name="Content Placeholder 15"/>
          <p:cNvSpPr>
            <a:spLocks noGrp="1"/>
          </p:cNvSpPr>
          <p:nvPr>
            <p:ph sz="half" idx="1"/>
          </p:nvPr>
        </p:nvSpPr>
        <p:spPr/>
        <p:txBody>
          <a:bodyPr>
            <a:normAutofit/>
          </a:bodyPr>
          <a:lstStyle/>
          <a:p>
            <a:r>
              <a:rPr lang="en-US" sz="1800" b="1" dirty="0">
                <a:solidFill>
                  <a:schemeClr val="accent2"/>
                </a:solidFill>
              </a:rPr>
              <a:t>Over 50% patients with Parkinson’s disease (PD) develop psychosis over the course of their disease</a:t>
            </a:r>
            <a:r>
              <a:rPr lang="en-US" sz="1800" b="1" baseline="30000" dirty="0">
                <a:solidFill>
                  <a:schemeClr val="accent2"/>
                </a:solidFill>
              </a:rPr>
              <a:t>1</a:t>
            </a:r>
          </a:p>
          <a:p>
            <a:r>
              <a:rPr lang="en-US" sz="1800" dirty="0"/>
              <a:t>In a series of studies, 90% of PD patients did not voluntarily disclose the presence of hallucinations or delusions to their physician</a:t>
            </a:r>
            <a:r>
              <a:rPr lang="en-US" sz="1800" baseline="30000" dirty="0"/>
              <a:t>2,4,5</a:t>
            </a:r>
          </a:p>
          <a:p>
            <a:r>
              <a:rPr lang="en-US" sz="1800" dirty="0"/>
              <a:t>Patients and caregivers often underreport psychosis due to:</a:t>
            </a:r>
          </a:p>
          <a:p>
            <a:pPr lvl="1"/>
            <a:r>
              <a:rPr lang="en-US" sz="1800" dirty="0"/>
              <a:t>Fear of embarrassment, or anxiety</a:t>
            </a:r>
            <a:r>
              <a:rPr lang="en-US" sz="1800" baseline="30000" dirty="0"/>
              <a:t>2-4</a:t>
            </a:r>
          </a:p>
          <a:p>
            <a:pPr lvl="1"/>
            <a:r>
              <a:rPr lang="en-US" sz="1800" dirty="0"/>
              <a:t>Symptoms not being recognized as part of PD</a:t>
            </a:r>
            <a:r>
              <a:rPr lang="en-US" sz="1800" baseline="30000" dirty="0"/>
              <a:t>4</a:t>
            </a:r>
          </a:p>
          <a:p>
            <a:pPr lvl="1"/>
            <a:r>
              <a:rPr lang="en-US" sz="1800" dirty="0"/>
              <a:t>Office visits that may be focused on motor symptom management</a:t>
            </a:r>
            <a:r>
              <a:rPr lang="en-US" sz="1800" baseline="30000" dirty="0"/>
              <a:t>4</a:t>
            </a:r>
          </a:p>
        </p:txBody>
      </p:sp>
      <p:sp>
        <p:nvSpPr>
          <p:cNvPr id="15" name="Content Placeholder 14">
            <a:extLst>
              <a:ext uri="{FF2B5EF4-FFF2-40B4-BE49-F238E27FC236}">
                <a16:creationId xmlns:a16="http://schemas.microsoft.com/office/drawing/2014/main" id="{E4F33ADB-A78F-3AD4-791E-C28634162E5B}"/>
              </a:ext>
            </a:extLst>
          </p:cNvPr>
          <p:cNvSpPr>
            <a:spLocks noGrp="1"/>
          </p:cNvSpPr>
          <p:nvPr>
            <p:ph sz="half" idx="2"/>
          </p:nvPr>
        </p:nvSpPr>
        <p:spPr>
          <a:xfrm>
            <a:off x="6553201" y="1933427"/>
            <a:ext cx="5181600" cy="3927684"/>
          </a:xfrm>
        </p:spPr>
        <p:txBody>
          <a:bodyPr>
            <a:normAutofit/>
          </a:bodyPr>
          <a:lstStyle/>
          <a:p>
            <a:pPr eaLnBrk="1" fontAlgn="auto" hangingPunct="1">
              <a:spcBef>
                <a:spcPts val="600"/>
              </a:spcBef>
              <a:spcAft>
                <a:spcPts val="0"/>
              </a:spcAft>
            </a:pPr>
            <a:r>
              <a:rPr lang="en-US" altLang="en-US" sz="1800" b="1" dirty="0">
                <a:ea typeface="ＭＳ Ｐゴシック" panose="020B0600070205080204" pitchFamily="34" charset="-128"/>
                <a:sym typeface="Symbol" panose="05050102010706020507" pitchFamily="18" charset="2"/>
              </a:rPr>
              <a:t>Endogenous factors</a:t>
            </a:r>
          </a:p>
          <a:p>
            <a:pPr lvl="1" eaLnBrk="1" fontAlgn="auto" hangingPunct="1">
              <a:spcBef>
                <a:spcPts val="600"/>
              </a:spcBef>
              <a:spcAft>
                <a:spcPts val="0"/>
              </a:spcAft>
            </a:pPr>
            <a:r>
              <a:rPr lang="en-US" altLang="en-US" sz="1800" dirty="0">
                <a:ea typeface="ＭＳ Ｐゴシック" panose="020B0600070205080204" pitchFamily="34" charset="-128"/>
                <a:sym typeface="Symbol" panose="05050102010706020507" pitchFamily="18" charset="2"/>
              </a:rPr>
              <a:t>Advanced age</a:t>
            </a:r>
            <a:r>
              <a:rPr lang="en-US" altLang="en-US" sz="1800" baseline="30000" dirty="0">
                <a:ea typeface="ＭＳ Ｐゴシック" panose="020B0600070205080204" pitchFamily="34" charset="-128"/>
                <a:sym typeface="Symbol" panose="05050102010706020507" pitchFamily="18" charset="2"/>
              </a:rPr>
              <a:t>6,7</a:t>
            </a:r>
          </a:p>
          <a:p>
            <a:pPr lvl="1" eaLnBrk="1" fontAlgn="auto" hangingPunct="1">
              <a:spcBef>
                <a:spcPts val="600"/>
              </a:spcBef>
              <a:spcAft>
                <a:spcPts val="0"/>
              </a:spcAft>
            </a:pPr>
            <a:r>
              <a:rPr lang="en-US" altLang="en-US" sz="1800" dirty="0">
                <a:ea typeface="ＭＳ Ｐゴシック" panose="020B0600070205080204" pitchFamily="34" charset="-128"/>
                <a:sym typeface="Symbol" panose="05050102010706020507" pitchFamily="18" charset="2"/>
              </a:rPr>
              <a:t>Cognitive impairment/dementia</a:t>
            </a:r>
            <a:r>
              <a:rPr lang="en-US" altLang="en-US" sz="1800" baseline="30000" dirty="0">
                <a:ea typeface="ＭＳ Ｐゴシック" panose="020B0600070205080204" pitchFamily="34" charset="-128"/>
                <a:sym typeface="Symbol" panose="05050102010706020507" pitchFamily="18" charset="2"/>
              </a:rPr>
              <a:t>6,7</a:t>
            </a:r>
          </a:p>
          <a:p>
            <a:pPr lvl="1" eaLnBrk="1" fontAlgn="auto" hangingPunct="1">
              <a:spcBef>
                <a:spcPts val="600"/>
              </a:spcBef>
              <a:spcAft>
                <a:spcPts val="0"/>
              </a:spcAft>
            </a:pPr>
            <a:r>
              <a:rPr lang="en-US" altLang="en-US" sz="1800" dirty="0">
                <a:ea typeface="ＭＳ Ｐゴシック" panose="020B0600070205080204" pitchFamily="34" charset="-128"/>
                <a:sym typeface="Symbol" panose="05050102010706020507" pitchFamily="18" charset="2"/>
              </a:rPr>
              <a:t>Duration and severity of PD</a:t>
            </a:r>
            <a:r>
              <a:rPr lang="en-US" altLang="en-US" sz="1800" baseline="30000" dirty="0">
                <a:ea typeface="ＭＳ Ｐゴシック" panose="020B0600070205080204" pitchFamily="34" charset="-128"/>
                <a:sym typeface="Symbol" panose="05050102010706020507" pitchFamily="18" charset="2"/>
              </a:rPr>
              <a:t>6,7</a:t>
            </a:r>
          </a:p>
          <a:p>
            <a:pPr lvl="1" eaLnBrk="1" fontAlgn="auto" hangingPunct="1">
              <a:spcBef>
                <a:spcPts val="600"/>
              </a:spcBef>
              <a:spcAft>
                <a:spcPts val="0"/>
              </a:spcAft>
            </a:pPr>
            <a:r>
              <a:rPr lang="en-US" altLang="en-US" sz="1800" dirty="0">
                <a:ea typeface="ＭＳ Ｐゴシック" panose="020B0600070205080204" pitchFamily="34" charset="-128"/>
                <a:sym typeface="Symbol" panose="05050102010706020507" pitchFamily="18" charset="2"/>
              </a:rPr>
              <a:t>Presence of sleep disturbances</a:t>
            </a:r>
            <a:r>
              <a:rPr lang="en-US" altLang="en-US" sz="1800" baseline="30000" dirty="0">
                <a:ea typeface="ＭＳ Ｐゴシック" panose="020B0600070205080204" pitchFamily="34" charset="-128"/>
                <a:sym typeface="Symbol" panose="05050102010706020507" pitchFamily="18" charset="2"/>
              </a:rPr>
              <a:t>6,7</a:t>
            </a:r>
          </a:p>
          <a:p>
            <a:pPr lvl="1" eaLnBrk="1" fontAlgn="auto" hangingPunct="1">
              <a:spcBef>
                <a:spcPts val="600"/>
              </a:spcBef>
              <a:spcAft>
                <a:spcPts val="0"/>
              </a:spcAft>
            </a:pPr>
            <a:r>
              <a:rPr lang="en-US" altLang="en-US" sz="1800" dirty="0">
                <a:ea typeface="ＭＳ Ｐゴシック" panose="020B0600070205080204" pitchFamily="34" charset="-128"/>
                <a:sym typeface="Symbol" panose="05050102010706020507" pitchFamily="18" charset="2"/>
              </a:rPr>
              <a:t>Presence of psychiatric symptoms</a:t>
            </a:r>
            <a:r>
              <a:rPr lang="en-US" altLang="en-US" sz="1800" baseline="30000" dirty="0">
                <a:ea typeface="ＭＳ Ｐゴシック" panose="020B0600070205080204" pitchFamily="34" charset="-128"/>
                <a:sym typeface="Symbol" panose="05050102010706020507" pitchFamily="18" charset="2"/>
              </a:rPr>
              <a:t>6</a:t>
            </a:r>
          </a:p>
          <a:p>
            <a:pPr lvl="1" eaLnBrk="1" fontAlgn="auto" hangingPunct="1">
              <a:spcBef>
                <a:spcPts val="600"/>
              </a:spcBef>
              <a:spcAft>
                <a:spcPts val="0"/>
              </a:spcAft>
            </a:pPr>
            <a:r>
              <a:rPr lang="en-US" altLang="en-US" sz="1800" dirty="0">
                <a:ea typeface="ＭＳ Ｐゴシック" panose="020B0600070205080204" pitchFamily="34" charset="-128"/>
                <a:sym typeface="Symbol" panose="05050102010706020507" pitchFamily="18" charset="2"/>
              </a:rPr>
              <a:t>Visual abnormalities/loss of visual acuity</a:t>
            </a:r>
            <a:r>
              <a:rPr lang="en-US" altLang="en-US" sz="1800" baseline="30000" dirty="0">
                <a:ea typeface="ＭＳ Ｐゴシック" panose="020B0600070205080204" pitchFamily="34" charset="-128"/>
                <a:sym typeface="Symbol" panose="05050102010706020507" pitchFamily="18" charset="2"/>
              </a:rPr>
              <a:t>7</a:t>
            </a:r>
          </a:p>
          <a:p>
            <a:pPr eaLnBrk="1" fontAlgn="auto" hangingPunct="1">
              <a:spcBef>
                <a:spcPts val="600"/>
              </a:spcBef>
              <a:spcAft>
                <a:spcPts val="0"/>
              </a:spcAft>
            </a:pPr>
            <a:r>
              <a:rPr lang="en-US" altLang="en-US" sz="1800" b="1" dirty="0">
                <a:ea typeface="ＭＳ Ｐゴシック" panose="020B0600070205080204" pitchFamily="34" charset="-128"/>
                <a:sym typeface="Symbol" panose="05050102010706020507" pitchFamily="18" charset="2"/>
              </a:rPr>
              <a:t>Exogenous factors</a:t>
            </a:r>
          </a:p>
          <a:p>
            <a:pPr lvl="1" eaLnBrk="1" fontAlgn="auto" hangingPunct="1">
              <a:spcBef>
                <a:spcPts val="600"/>
              </a:spcBef>
              <a:spcAft>
                <a:spcPts val="0"/>
              </a:spcAft>
            </a:pPr>
            <a:r>
              <a:rPr lang="en-US" altLang="en-US" sz="1800" dirty="0">
                <a:ea typeface="ＭＳ Ｐゴシック" panose="020B0600070205080204" pitchFamily="34" charset="-128"/>
                <a:sym typeface="Symbol" panose="05050102010706020507" pitchFamily="18" charset="2"/>
              </a:rPr>
              <a:t>Medication for the treatment of PD</a:t>
            </a:r>
          </a:p>
          <a:p>
            <a:pPr lvl="1" eaLnBrk="1" fontAlgn="auto" hangingPunct="1">
              <a:spcBef>
                <a:spcPts val="600"/>
              </a:spcBef>
              <a:spcAft>
                <a:spcPts val="0"/>
              </a:spcAft>
            </a:pPr>
            <a:r>
              <a:rPr lang="en-US" altLang="en-US" sz="1800" dirty="0">
                <a:ea typeface="ＭＳ Ｐゴシック" panose="020B0600070205080204" pitchFamily="34" charset="-128"/>
                <a:sym typeface="Symbol" panose="05050102010706020507" pitchFamily="18" charset="2"/>
              </a:rPr>
              <a:t>Other medications</a:t>
            </a:r>
            <a:r>
              <a:rPr lang="en-US" altLang="en-US" sz="1800" baseline="30000" dirty="0">
                <a:ea typeface="ＭＳ Ｐゴシック" panose="020B0600070205080204" pitchFamily="34" charset="-128"/>
                <a:sym typeface="Symbol" panose="05050102010706020507" pitchFamily="18" charset="2"/>
              </a:rPr>
              <a:t>6,7</a:t>
            </a:r>
            <a:endParaRPr lang="en-US" altLang="en-US" sz="1800" dirty="0">
              <a:ea typeface="ＭＳ Ｐゴシック" panose="020B0600070205080204" pitchFamily="34" charset="-128"/>
            </a:endParaRPr>
          </a:p>
        </p:txBody>
      </p:sp>
      <p:sp>
        <p:nvSpPr>
          <p:cNvPr id="7" name="Footer Placeholder 6">
            <a:extLst>
              <a:ext uri="{FF2B5EF4-FFF2-40B4-BE49-F238E27FC236}">
                <a16:creationId xmlns:a16="http://schemas.microsoft.com/office/drawing/2014/main" id="{E6BD853F-2BE7-97D2-62B2-9ECA75B05C0B}"/>
              </a:ext>
            </a:extLst>
          </p:cNvPr>
          <p:cNvSpPr>
            <a:spLocks noGrp="1"/>
          </p:cNvSpPr>
          <p:nvPr>
            <p:ph type="ftr" sz="quarter" idx="3"/>
          </p:nvPr>
        </p:nvSpPr>
        <p:spPr/>
        <p:txBody>
          <a:bodyPr/>
          <a:lstStyle/>
          <a:p>
            <a:pPr defTabSz="685800" eaLnBrk="1" fontAlgn="auto" hangingPunct="1">
              <a:spcBef>
                <a:spcPts val="0"/>
              </a:spcBef>
              <a:spcAft>
                <a:spcPts val="0"/>
              </a:spcAft>
            </a:pPr>
            <a:r>
              <a:rPr lang="en-US" dirty="0">
                <a:solidFill>
                  <a:srgbClr val="929292"/>
                </a:solidFill>
                <a:latin typeface="+mn-lt"/>
                <a:ea typeface="+mn-ea"/>
              </a:rPr>
              <a:t>PD, Parkinson’s disease; PDP, Parkinson’s disease psychosis.</a:t>
            </a:r>
          </a:p>
          <a:p>
            <a:pPr defTabSz="685800" eaLnBrk="1" fontAlgn="auto" hangingPunct="1">
              <a:spcBef>
                <a:spcPts val="0"/>
              </a:spcBef>
              <a:spcAft>
                <a:spcPts val="0"/>
              </a:spcAft>
            </a:pPr>
            <a:r>
              <a:rPr lang="en-US" dirty="0">
                <a:solidFill>
                  <a:srgbClr val="929292"/>
                </a:solidFill>
                <a:latin typeface="+mn-lt"/>
                <a:ea typeface="+mn-ea"/>
              </a:rPr>
              <a:t>1. </a:t>
            </a:r>
            <a:r>
              <a:rPr lang="en-US" dirty="0" err="1">
                <a:solidFill>
                  <a:srgbClr val="929292"/>
                </a:solidFill>
                <a:latin typeface="+mn-lt"/>
                <a:ea typeface="+mn-ea"/>
              </a:rPr>
              <a:t>Forsaa</a:t>
            </a:r>
            <a:r>
              <a:rPr lang="en-US" dirty="0">
                <a:solidFill>
                  <a:srgbClr val="929292"/>
                </a:solidFill>
                <a:latin typeface="+mn-lt"/>
                <a:ea typeface="+mn-ea"/>
              </a:rPr>
              <a:t> EB, et al. </a:t>
            </a:r>
            <a:r>
              <a:rPr lang="en-US" i="1" dirty="0">
                <a:solidFill>
                  <a:srgbClr val="929292"/>
                </a:solidFill>
                <a:latin typeface="+mn-lt"/>
                <a:ea typeface="+mn-ea"/>
              </a:rPr>
              <a:t>Arch Neurol. </a:t>
            </a:r>
            <a:r>
              <a:rPr lang="en-US" dirty="0">
                <a:solidFill>
                  <a:srgbClr val="929292"/>
                </a:solidFill>
                <a:latin typeface="+mn-lt"/>
                <a:ea typeface="+mn-ea"/>
              </a:rPr>
              <a:t>2010;67:996-1001. 2. </a:t>
            </a:r>
            <a:r>
              <a:rPr lang="en-US" kern="0" dirty="0" err="1">
                <a:solidFill>
                  <a:srgbClr val="929292"/>
                </a:solidFill>
                <a:latin typeface="+mn-lt"/>
                <a:ea typeface="+mn-ea"/>
              </a:rPr>
              <a:t>Fénelon</a:t>
            </a:r>
            <a:r>
              <a:rPr lang="en-US" kern="0" dirty="0">
                <a:solidFill>
                  <a:srgbClr val="929292"/>
                </a:solidFill>
                <a:latin typeface="+mn-lt"/>
                <a:ea typeface="+mn-ea"/>
              </a:rPr>
              <a:t> G, et al. </a:t>
            </a:r>
            <a:r>
              <a:rPr lang="en-US" i="1" kern="0" dirty="0">
                <a:solidFill>
                  <a:srgbClr val="929292"/>
                </a:solidFill>
                <a:latin typeface="+mn-lt"/>
                <a:ea typeface="+mn-ea"/>
              </a:rPr>
              <a:t>Brain</a:t>
            </a:r>
            <a:r>
              <a:rPr lang="en-US" kern="0" dirty="0">
                <a:solidFill>
                  <a:srgbClr val="929292"/>
                </a:solidFill>
                <a:latin typeface="+mn-lt"/>
                <a:ea typeface="+mn-ea"/>
              </a:rPr>
              <a:t>. 2000(pt 4);123:733-45. 3.Goetz CG, et al. </a:t>
            </a:r>
            <a:r>
              <a:rPr lang="en-US" i="1" kern="0" dirty="0">
                <a:solidFill>
                  <a:srgbClr val="929292"/>
                </a:solidFill>
                <a:latin typeface="+mn-lt"/>
                <a:ea typeface="+mn-ea"/>
              </a:rPr>
              <a:t>Arch Neurol. </a:t>
            </a:r>
            <a:r>
              <a:rPr lang="en-US" kern="0" dirty="0">
                <a:solidFill>
                  <a:srgbClr val="929292"/>
                </a:solidFill>
                <a:latin typeface="+mn-lt"/>
                <a:ea typeface="+mn-ea"/>
              </a:rPr>
              <a:t>2006;63(5):713-6. 4. Chaudhuri KR, et al. </a:t>
            </a:r>
            <a:r>
              <a:rPr lang="en-US" i="1" kern="0" dirty="0">
                <a:solidFill>
                  <a:srgbClr val="929292"/>
                </a:solidFill>
                <a:latin typeface="+mn-lt"/>
                <a:ea typeface="+mn-ea"/>
              </a:rPr>
              <a:t>Mov </a:t>
            </a:r>
            <a:r>
              <a:rPr lang="en-US" i="1" kern="0" dirty="0" err="1">
                <a:solidFill>
                  <a:srgbClr val="929292"/>
                </a:solidFill>
                <a:latin typeface="+mn-lt"/>
                <a:ea typeface="+mn-ea"/>
              </a:rPr>
              <a:t>Disord</a:t>
            </a:r>
            <a:r>
              <a:rPr lang="en-US" i="1" kern="0" dirty="0">
                <a:solidFill>
                  <a:srgbClr val="929292"/>
                </a:solidFill>
                <a:latin typeface="+mn-lt"/>
                <a:ea typeface="+mn-ea"/>
              </a:rPr>
              <a:t>.</a:t>
            </a:r>
            <a:r>
              <a:rPr lang="en-US" kern="0" dirty="0">
                <a:solidFill>
                  <a:srgbClr val="929292"/>
                </a:solidFill>
                <a:latin typeface="+mn-lt"/>
                <a:ea typeface="+mn-ea"/>
              </a:rPr>
              <a:t> 2010;25(6):704-9.  5.Holroyd S, et al. </a:t>
            </a:r>
            <a:r>
              <a:rPr lang="en-US" i="1" kern="0" dirty="0">
                <a:solidFill>
                  <a:srgbClr val="929292"/>
                </a:solidFill>
                <a:latin typeface="+mn-lt"/>
                <a:ea typeface="+mn-ea"/>
              </a:rPr>
              <a:t>J Neurol </a:t>
            </a:r>
            <a:r>
              <a:rPr lang="en-US" i="1" kern="0" dirty="0" err="1">
                <a:solidFill>
                  <a:srgbClr val="929292"/>
                </a:solidFill>
                <a:latin typeface="+mn-lt"/>
                <a:ea typeface="+mn-ea"/>
              </a:rPr>
              <a:t>Neurosurg</a:t>
            </a:r>
            <a:r>
              <a:rPr lang="en-US" i="1" kern="0" dirty="0">
                <a:solidFill>
                  <a:srgbClr val="929292"/>
                </a:solidFill>
                <a:latin typeface="+mn-lt"/>
                <a:ea typeface="+mn-ea"/>
              </a:rPr>
              <a:t> Psychiatry</a:t>
            </a:r>
            <a:r>
              <a:rPr lang="en-US" kern="0" dirty="0">
                <a:solidFill>
                  <a:srgbClr val="929292"/>
                </a:solidFill>
                <a:latin typeface="+mn-lt"/>
                <a:ea typeface="+mn-ea"/>
              </a:rPr>
              <a:t>. 2001;70(6):734-8. 6. </a:t>
            </a:r>
            <a:r>
              <a:rPr lang="en-US" dirty="0" err="1">
                <a:solidFill>
                  <a:srgbClr val="929292"/>
                </a:solidFill>
                <a:latin typeface="+mn-lt"/>
                <a:ea typeface="ＭＳ Ｐゴシック" charset="0"/>
                <a:cs typeface="ＭＳ Ｐゴシック" charset="0"/>
              </a:rPr>
              <a:t>Jakel</a:t>
            </a:r>
            <a:r>
              <a:rPr lang="en-US" dirty="0">
                <a:solidFill>
                  <a:srgbClr val="929292"/>
                </a:solidFill>
                <a:latin typeface="+mn-lt"/>
                <a:ea typeface="ＭＳ Ｐゴシック" charset="0"/>
                <a:cs typeface="ＭＳ Ｐゴシック" charset="0"/>
              </a:rPr>
              <a:t> RJ, et al. </a:t>
            </a:r>
            <a:r>
              <a:rPr lang="en-US" i="1" dirty="0">
                <a:solidFill>
                  <a:srgbClr val="929292"/>
                </a:solidFill>
                <a:latin typeface="+mn-lt"/>
                <a:ea typeface="ＭＳ Ｐゴシック" charset="0"/>
                <a:cs typeface="ＭＳ Ｐゴシック" charset="0"/>
              </a:rPr>
              <a:t>Journal of Parkinsonism and Restless Legs Syndrome. </a:t>
            </a:r>
            <a:r>
              <a:rPr lang="en-US" dirty="0">
                <a:solidFill>
                  <a:srgbClr val="929292"/>
                </a:solidFill>
                <a:latin typeface="+mn-lt"/>
                <a:ea typeface="ＭＳ Ｐゴシック" charset="0"/>
                <a:cs typeface="ＭＳ Ｐゴシック" charset="0"/>
              </a:rPr>
              <a:t>2014; 4:41-51 7. Friedman JH. </a:t>
            </a:r>
            <a:r>
              <a:rPr lang="en-US" i="1" dirty="0">
                <a:solidFill>
                  <a:srgbClr val="929292"/>
                </a:solidFill>
                <a:latin typeface="+mn-lt"/>
                <a:ea typeface="ＭＳ Ｐゴシック" charset="0"/>
                <a:cs typeface="ＭＳ Ｐゴシック" charset="0"/>
              </a:rPr>
              <a:t>Parkinsonism </a:t>
            </a:r>
            <a:r>
              <a:rPr lang="en-US" i="1" dirty="0" err="1">
                <a:solidFill>
                  <a:srgbClr val="929292"/>
                </a:solidFill>
                <a:latin typeface="+mn-lt"/>
                <a:ea typeface="ＭＳ Ｐゴシック" charset="0"/>
                <a:cs typeface="ＭＳ Ｐゴシック" charset="0"/>
              </a:rPr>
              <a:t>Relat</a:t>
            </a:r>
            <a:r>
              <a:rPr lang="en-US" i="1" dirty="0">
                <a:solidFill>
                  <a:srgbClr val="929292"/>
                </a:solidFill>
                <a:latin typeface="+mn-lt"/>
                <a:ea typeface="ＭＳ Ｐゴシック" charset="0"/>
                <a:cs typeface="ＭＳ Ｐゴシック" charset="0"/>
              </a:rPr>
              <a:t> </a:t>
            </a:r>
            <a:r>
              <a:rPr lang="en-US" i="1" dirty="0" err="1">
                <a:solidFill>
                  <a:srgbClr val="929292"/>
                </a:solidFill>
                <a:latin typeface="+mn-lt"/>
                <a:ea typeface="ＭＳ Ｐゴシック" charset="0"/>
                <a:cs typeface="ＭＳ Ｐゴシック" charset="0"/>
              </a:rPr>
              <a:t>Disord</a:t>
            </a:r>
            <a:r>
              <a:rPr lang="en-US" i="1" dirty="0">
                <a:solidFill>
                  <a:srgbClr val="929292"/>
                </a:solidFill>
                <a:latin typeface="+mn-lt"/>
                <a:ea typeface="ＭＳ Ｐゴシック" charset="0"/>
                <a:cs typeface="ＭＳ Ｐゴシック" charset="0"/>
              </a:rPr>
              <a:t>. </a:t>
            </a:r>
            <a:r>
              <a:rPr lang="en-US" dirty="0">
                <a:solidFill>
                  <a:srgbClr val="929292"/>
                </a:solidFill>
                <a:latin typeface="+mn-lt"/>
                <a:ea typeface="ＭＳ Ｐゴシック" charset="0"/>
                <a:cs typeface="ＭＳ Ｐゴシック" charset="0"/>
              </a:rPr>
              <a:t>2010; 16:553-60. </a:t>
            </a:r>
            <a:r>
              <a:rPr lang="en-US" kern="0" dirty="0">
                <a:solidFill>
                  <a:srgbClr val="929292"/>
                </a:solidFill>
                <a:latin typeface="+mn-lt"/>
                <a:ea typeface="+mn-ea"/>
              </a:rPr>
              <a:t> </a:t>
            </a:r>
          </a:p>
        </p:txBody>
      </p:sp>
      <p:sp>
        <p:nvSpPr>
          <p:cNvPr id="17" name="Title 1">
            <a:extLst>
              <a:ext uri="{FF2B5EF4-FFF2-40B4-BE49-F238E27FC236}">
                <a16:creationId xmlns:a16="http://schemas.microsoft.com/office/drawing/2014/main" id="{2CDBCEA1-34A4-CDD2-C246-D5CCA85340B0}"/>
              </a:ext>
            </a:extLst>
          </p:cNvPr>
          <p:cNvSpPr txBox="1">
            <a:spLocks/>
          </p:cNvSpPr>
          <p:nvPr/>
        </p:nvSpPr>
        <p:spPr>
          <a:xfrm>
            <a:off x="6553200" y="1438189"/>
            <a:ext cx="5181600" cy="442131"/>
          </a:xfrm>
          <a:prstGeom prst="rect">
            <a:avLst/>
          </a:prstGeom>
        </p:spPr>
        <p:txBody>
          <a:bodyPr vert="horz" lIns="91440" tIns="45720" rIns="91440" bIns="45720" rtlCol="0" anchor="ctr" anchorCtr="0">
            <a:normAutofit fontScale="97500"/>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pPr fontAlgn="auto">
              <a:spcAft>
                <a:spcPts val="0"/>
              </a:spcAft>
            </a:pPr>
            <a:r>
              <a:rPr lang="en-US" sz="2000" dirty="0">
                <a:solidFill>
                  <a:schemeClr val="accent1"/>
                </a:solidFill>
                <a:latin typeface="Arial" panose="020B0604020202020204" pitchFamily="34" charset="0"/>
                <a:cs typeface="Arial" panose="020B0604020202020204" pitchFamily="34" charset="0"/>
              </a:rPr>
              <a:t>PDP Risk Factors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A593-8D5F-844A-96E3-1C16E5D4CC41}"/>
              </a:ext>
            </a:extLst>
          </p:cNvPr>
          <p:cNvSpPr>
            <a:spLocks noGrp="1"/>
          </p:cNvSpPr>
          <p:nvPr>
            <p:ph type="title"/>
          </p:nvPr>
        </p:nvSpPr>
        <p:spPr>
          <a:xfrm>
            <a:off x="609600" y="199505"/>
            <a:ext cx="11277600" cy="1185577"/>
          </a:xfrm>
        </p:spPr>
        <p:txBody>
          <a:bodyPr/>
          <a:lstStyle/>
          <a:p>
            <a:r>
              <a:rPr lang="en-US" dirty="0"/>
              <a:t>Progressive, Widespread Synuclein Neurodegeneration</a:t>
            </a:r>
          </a:p>
        </p:txBody>
      </p:sp>
      <p:sp>
        <p:nvSpPr>
          <p:cNvPr id="17" name="Content Placeholder 16">
            <a:extLst>
              <a:ext uri="{FF2B5EF4-FFF2-40B4-BE49-F238E27FC236}">
                <a16:creationId xmlns:a16="http://schemas.microsoft.com/office/drawing/2014/main" id="{CE4F8144-BBF8-530B-AC64-273E54AA5FD6}"/>
              </a:ext>
            </a:extLst>
          </p:cNvPr>
          <p:cNvSpPr>
            <a:spLocks noGrp="1"/>
          </p:cNvSpPr>
          <p:nvPr>
            <p:ph sz="half" idx="1"/>
          </p:nvPr>
        </p:nvSpPr>
        <p:spPr>
          <a:xfrm>
            <a:off x="609600" y="1496291"/>
            <a:ext cx="5181600" cy="528112"/>
          </a:xfrm>
        </p:spPr>
        <p:txBody>
          <a:bodyPr>
            <a:normAutofit/>
          </a:bodyPr>
          <a:lstStyle/>
          <a:p>
            <a:pPr marL="0" indent="0" algn="ctr">
              <a:buNone/>
            </a:pPr>
            <a:r>
              <a:rPr lang="en-US" sz="1800" b="1" dirty="0" err="1">
                <a:solidFill>
                  <a:schemeClr val="accent1"/>
                </a:solidFill>
              </a:rPr>
              <a:t>Braak</a:t>
            </a:r>
            <a:r>
              <a:rPr lang="en-US" sz="1800" b="1" dirty="0">
                <a:solidFill>
                  <a:schemeClr val="accent1"/>
                </a:solidFill>
              </a:rPr>
              <a:t> Hypothesis</a:t>
            </a:r>
          </a:p>
        </p:txBody>
      </p:sp>
      <p:sp>
        <p:nvSpPr>
          <p:cNvPr id="18" name="Content Placeholder 17">
            <a:extLst>
              <a:ext uri="{FF2B5EF4-FFF2-40B4-BE49-F238E27FC236}">
                <a16:creationId xmlns:a16="http://schemas.microsoft.com/office/drawing/2014/main" id="{8560DB1D-A48F-73FE-4962-E05E66E4346B}"/>
              </a:ext>
            </a:extLst>
          </p:cNvPr>
          <p:cNvSpPr>
            <a:spLocks noGrp="1"/>
          </p:cNvSpPr>
          <p:nvPr>
            <p:ph sz="half" idx="2"/>
          </p:nvPr>
        </p:nvSpPr>
        <p:spPr>
          <a:xfrm>
            <a:off x="5943600" y="1600199"/>
            <a:ext cx="5562600" cy="4576763"/>
          </a:xfrm>
        </p:spPr>
        <p:txBody>
          <a:bodyPr>
            <a:normAutofit/>
          </a:bodyPr>
          <a:lstStyle/>
          <a:p>
            <a:r>
              <a:rPr lang="en-US" dirty="0">
                <a:solidFill>
                  <a:schemeClr val="tx1"/>
                </a:solidFill>
              </a:rPr>
              <a:t>Loss of serotonergic neurons in the raphe nuclei occurs early, probably before PD diagnosis, and progresses throughout the disease course</a:t>
            </a:r>
          </a:p>
          <a:p>
            <a:r>
              <a:rPr lang="en-US" dirty="0">
                <a:solidFill>
                  <a:schemeClr val="tx1"/>
                </a:solidFill>
              </a:rPr>
              <a:t>Results in upregulation of 5HT-2a receptors in cortex</a:t>
            </a:r>
          </a:p>
          <a:p>
            <a:r>
              <a:rPr lang="en-US" dirty="0">
                <a:solidFill>
                  <a:schemeClr val="tx1"/>
                </a:solidFill>
              </a:rPr>
              <a:t>Leads to visual hallucinations and descending drive to mesolimbic dopaminergic pathway</a:t>
            </a:r>
          </a:p>
        </p:txBody>
      </p:sp>
      <p:sp>
        <p:nvSpPr>
          <p:cNvPr id="19" name="Footer Placeholder 18">
            <a:extLst>
              <a:ext uri="{FF2B5EF4-FFF2-40B4-BE49-F238E27FC236}">
                <a16:creationId xmlns:a16="http://schemas.microsoft.com/office/drawing/2014/main" id="{C0645866-3C8F-9EF1-1F10-345C1D39A602}"/>
              </a:ext>
            </a:extLst>
          </p:cNvPr>
          <p:cNvSpPr>
            <a:spLocks noGrp="1"/>
          </p:cNvSpPr>
          <p:nvPr>
            <p:ph type="ftr" sz="quarter" idx="3"/>
          </p:nvPr>
        </p:nvSpPr>
        <p:spPr/>
        <p:txBody>
          <a:bodyPr/>
          <a:lstStyle/>
          <a:p>
            <a:r>
              <a:rPr lang="en-US" sz="1200" dirty="0" err="1">
                <a:solidFill>
                  <a:srgbClr val="929292"/>
                </a:solidFill>
                <a:latin typeface="+mn-lt"/>
                <a:ea typeface="ＭＳ Ｐゴシック" pitchFamily="1" charset="-128"/>
              </a:rPr>
              <a:t>Braak</a:t>
            </a:r>
            <a:r>
              <a:rPr lang="en-US" sz="1200" dirty="0">
                <a:solidFill>
                  <a:srgbClr val="929292"/>
                </a:solidFill>
                <a:latin typeface="+mn-lt"/>
                <a:ea typeface="ＭＳ Ｐゴシック" pitchFamily="1" charset="-128"/>
              </a:rPr>
              <a:t> H, et al. Cell Tissue Res. 2004;318(1):121-34; </a:t>
            </a:r>
            <a:r>
              <a:rPr lang="en-US" sz="1200" dirty="0" err="1">
                <a:solidFill>
                  <a:srgbClr val="929292"/>
                </a:solidFill>
                <a:latin typeface="+mn-lt"/>
                <a:ea typeface="ＭＳ Ｐゴシック" pitchFamily="1" charset="-128"/>
              </a:rPr>
              <a:t>Braak</a:t>
            </a:r>
            <a:r>
              <a:rPr lang="en-US" sz="1200" dirty="0">
                <a:solidFill>
                  <a:srgbClr val="929292"/>
                </a:solidFill>
                <a:latin typeface="+mn-lt"/>
                <a:ea typeface="ＭＳ Ｐゴシック" pitchFamily="1" charset="-128"/>
              </a:rPr>
              <a:t>, H et al. </a:t>
            </a:r>
            <a:r>
              <a:rPr lang="en-US" sz="1200" i="1" dirty="0" err="1">
                <a:solidFill>
                  <a:srgbClr val="929292"/>
                </a:solidFill>
                <a:latin typeface="+mn-lt"/>
                <a:ea typeface="ＭＳ Ｐゴシック" pitchFamily="1" charset="-128"/>
              </a:rPr>
              <a:t>Neurobiol</a:t>
            </a:r>
            <a:r>
              <a:rPr lang="en-US" sz="1200" i="1" dirty="0">
                <a:solidFill>
                  <a:srgbClr val="929292"/>
                </a:solidFill>
                <a:latin typeface="+mn-lt"/>
                <a:ea typeface="ＭＳ Ｐゴシック" pitchFamily="1" charset="-128"/>
              </a:rPr>
              <a:t> Aging </a:t>
            </a:r>
            <a:r>
              <a:rPr lang="en-US" sz="1200" dirty="0">
                <a:solidFill>
                  <a:srgbClr val="929292"/>
                </a:solidFill>
                <a:latin typeface="+mn-lt"/>
                <a:ea typeface="ＭＳ Ｐゴシック" pitchFamily="1" charset="-128"/>
              </a:rPr>
              <a:t>2003;24(2):197-211.</a:t>
            </a:r>
          </a:p>
        </p:txBody>
      </p:sp>
      <p:pic>
        <p:nvPicPr>
          <p:cNvPr id="9" name="Content Placeholder 6">
            <a:extLst>
              <a:ext uri="{FF2B5EF4-FFF2-40B4-BE49-F238E27FC236}">
                <a16:creationId xmlns:a16="http://schemas.microsoft.com/office/drawing/2014/main" id="{A2AC52E2-16B2-6CC2-08BE-8452B9E064B9}"/>
              </a:ext>
            </a:extLst>
          </p:cNvPr>
          <p:cNvPicPr>
            <a:picLocks noChangeAspect="1"/>
          </p:cNvPicPr>
          <p:nvPr/>
        </p:nvPicPr>
        <p:blipFill>
          <a:blip r:embed="rId3"/>
          <a:stretch>
            <a:fillRect/>
          </a:stretch>
        </p:blipFill>
        <p:spPr>
          <a:xfrm>
            <a:off x="1211354" y="2024403"/>
            <a:ext cx="3978092" cy="3815196"/>
          </a:xfrm>
          <a:prstGeom prst="rect">
            <a:avLst/>
          </a:prstGeom>
        </p:spPr>
      </p:pic>
    </p:spTree>
    <p:extLst>
      <p:ext uri="{BB962C8B-B14F-4D97-AF65-F5344CB8AC3E}">
        <p14:creationId xmlns:p14="http://schemas.microsoft.com/office/powerpoint/2010/main" val="1880180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Course of Parkinson’s Disease Psychosis </a:t>
            </a:r>
          </a:p>
        </p:txBody>
      </p:sp>
      <p:sp>
        <p:nvSpPr>
          <p:cNvPr id="5" name="Content Placeholder 4">
            <a:extLst>
              <a:ext uri="{FF2B5EF4-FFF2-40B4-BE49-F238E27FC236}">
                <a16:creationId xmlns:a16="http://schemas.microsoft.com/office/drawing/2014/main" id="{2E135B31-CF68-3EB4-2359-73A225D8BD8F}"/>
              </a:ext>
            </a:extLst>
          </p:cNvPr>
          <p:cNvSpPr>
            <a:spLocks noGrp="1"/>
          </p:cNvSpPr>
          <p:nvPr>
            <p:ph sz="half" idx="1"/>
          </p:nvPr>
        </p:nvSpPr>
        <p:spPr>
          <a:xfrm>
            <a:off x="609600" y="1707913"/>
            <a:ext cx="3008443" cy="4168844"/>
          </a:xfrm>
        </p:spPr>
        <p:txBody>
          <a:bodyPr/>
          <a:lstStyle/>
          <a:p>
            <a:pPr marL="0" indent="0">
              <a:buNone/>
            </a:pPr>
            <a:r>
              <a:rPr lang="en-US" sz="2400" dirty="0">
                <a:solidFill>
                  <a:schemeClr val="tx1">
                    <a:lumMod val="75000"/>
                  </a:schemeClr>
                </a:solidFill>
                <a:latin typeface="+mn-lt"/>
                <a:ea typeface="ＭＳ Ｐゴシック" pitchFamily="1" charset="-128"/>
              </a:rPr>
              <a:t>As symptoms progress, patients may find these symptoms to be threatening and may respond/act aggressively, creating behavioral disturbances</a:t>
            </a:r>
            <a:r>
              <a:rPr lang="en-US" sz="2400" baseline="30000" dirty="0">
                <a:solidFill>
                  <a:schemeClr val="tx1">
                    <a:lumMod val="75000"/>
                  </a:schemeClr>
                </a:solidFill>
                <a:latin typeface="+mn-lt"/>
                <a:ea typeface="ＭＳ Ｐゴシック" pitchFamily="1" charset="-128"/>
              </a:rPr>
              <a:t>9</a:t>
            </a:r>
            <a:endParaRPr lang="en-US" sz="2400" dirty="0">
              <a:solidFill>
                <a:schemeClr val="tx1">
                  <a:lumMod val="75000"/>
                </a:schemeClr>
              </a:solidFill>
              <a:latin typeface="+mn-lt"/>
              <a:ea typeface="ＭＳ Ｐゴシック" pitchFamily="1" charset="-128"/>
            </a:endParaRPr>
          </a:p>
          <a:p>
            <a:pPr marL="0" indent="0">
              <a:buNone/>
            </a:pPr>
            <a:endParaRPr lang="en-US" dirty="0"/>
          </a:p>
        </p:txBody>
      </p:sp>
      <p:sp>
        <p:nvSpPr>
          <p:cNvPr id="4" name="Footer Placeholder 3">
            <a:extLst>
              <a:ext uri="{FF2B5EF4-FFF2-40B4-BE49-F238E27FC236}">
                <a16:creationId xmlns:a16="http://schemas.microsoft.com/office/drawing/2014/main" id="{59CADCCB-2532-EB6A-6CBA-69253FF56295}"/>
              </a:ext>
            </a:extLst>
          </p:cNvPr>
          <p:cNvSpPr>
            <a:spLocks noGrp="1"/>
          </p:cNvSpPr>
          <p:nvPr>
            <p:ph type="ftr" sz="quarter" idx="3"/>
          </p:nvPr>
        </p:nvSpPr>
        <p:spPr/>
        <p:txBody>
          <a:bodyPr/>
          <a:lstStyle/>
          <a:p>
            <a:r>
              <a:rPr lang="en-US" dirty="0">
                <a:solidFill>
                  <a:srgbClr val="929292"/>
                </a:solidFill>
                <a:latin typeface="+mn-lt"/>
                <a:ea typeface="ＭＳ Ｐゴシック" pitchFamily="1" charset="-128"/>
              </a:rPr>
              <a:t>1. Weintraub D, et al. </a:t>
            </a:r>
            <a:r>
              <a:rPr lang="en-US" i="1" dirty="0">
                <a:solidFill>
                  <a:srgbClr val="929292"/>
                </a:solidFill>
                <a:latin typeface="+mn-lt"/>
                <a:ea typeface="ＭＳ Ｐゴシック" pitchFamily="1" charset="-128"/>
              </a:rPr>
              <a:t>Am J Psychiatry. </a:t>
            </a:r>
            <a:r>
              <a:rPr lang="en-US" dirty="0">
                <a:solidFill>
                  <a:srgbClr val="929292"/>
                </a:solidFill>
                <a:latin typeface="+mn-lt"/>
                <a:ea typeface="ＭＳ Ｐゴシック" pitchFamily="1" charset="-128"/>
              </a:rPr>
              <a:t>2007;164:1491-8; 2. </a:t>
            </a:r>
            <a:r>
              <a:rPr lang="en-US" dirty="0" err="1">
                <a:solidFill>
                  <a:srgbClr val="929292"/>
                </a:solidFill>
                <a:latin typeface="+mn-lt"/>
                <a:ea typeface="ＭＳ Ｐゴシック" pitchFamily="1" charset="-128"/>
              </a:rPr>
              <a:t>Schrag</a:t>
            </a:r>
            <a:r>
              <a:rPr lang="en-US" dirty="0">
                <a:solidFill>
                  <a:srgbClr val="929292"/>
                </a:solidFill>
                <a:latin typeface="+mn-lt"/>
                <a:ea typeface="ＭＳ Ｐゴシック" pitchFamily="1" charset="-128"/>
              </a:rPr>
              <a:t> A, et al. </a:t>
            </a:r>
            <a:r>
              <a:rPr lang="en-US" i="1" dirty="0">
                <a:solidFill>
                  <a:srgbClr val="929292"/>
                </a:solidFill>
                <a:latin typeface="+mn-lt"/>
                <a:ea typeface="ＭＳ Ｐゴシック" pitchFamily="1" charset="-128"/>
              </a:rPr>
              <a:t>Parkinsonism </a:t>
            </a:r>
            <a:r>
              <a:rPr lang="en-US" i="1" dirty="0" err="1">
                <a:solidFill>
                  <a:srgbClr val="929292"/>
                </a:solidFill>
                <a:latin typeface="+mn-lt"/>
                <a:ea typeface="ＭＳ Ｐゴシック" pitchFamily="1" charset="-128"/>
              </a:rPr>
              <a:t>Relat</a:t>
            </a:r>
            <a:r>
              <a:rPr lang="en-US" i="1" dirty="0">
                <a:solidFill>
                  <a:srgbClr val="929292"/>
                </a:solidFill>
                <a:latin typeface="+mn-lt"/>
                <a:ea typeface="ＭＳ Ｐゴシック" pitchFamily="1" charset="-128"/>
              </a:rPr>
              <a:t> </a:t>
            </a:r>
            <a:r>
              <a:rPr lang="en-US" i="1" dirty="0" err="1">
                <a:solidFill>
                  <a:srgbClr val="929292"/>
                </a:solidFill>
                <a:latin typeface="+mn-lt"/>
                <a:ea typeface="ＭＳ Ｐゴシック" pitchFamily="1" charset="-128"/>
              </a:rPr>
              <a:t>Disord</a:t>
            </a:r>
            <a:r>
              <a:rPr lang="en-US" i="1" dirty="0">
                <a:solidFill>
                  <a:srgbClr val="929292"/>
                </a:solidFill>
                <a:latin typeface="+mn-lt"/>
                <a:ea typeface="ＭＳ Ｐゴシック" pitchFamily="1" charset="-128"/>
              </a:rPr>
              <a:t>.</a:t>
            </a:r>
            <a:r>
              <a:rPr lang="en-US" dirty="0">
                <a:solidFill>
                  <a:srgbClr val="929292"/>
                </a:solidFill>
                <a:latin typeface="+mn-lt"/>
                <a:ea typeface="ＭＳ Ｐゴシック" pitchFamily="1" charset="-128"/>
              </a:rPr>
              <a:t> 2006;12:35-41; 3. Goetz CG, et al. </a:t>
            </a:r>
            <a:r>
              <a:rPr lang="en-US" i="1" dirty="0">
                <a:solidFill>
                  <a:srgbClr val="929292"/>
                </a:solidFill>
                <a:latin typeface="+mn-lt"/>
                <a:ea typeface="ＭＳ Ｐゴシック" pitchFamily="1" charset="-128"/>
              </a:rPr>
              <a:t>Arch Neurol. </a:t>
            </a:r>
            <a:r>
              <a:rPr lang="en-US" dirty="0">
                <a:solidFill>
                  <a:srgbClr val="929292"/>
                </a:solidFill>
                <a:latin typeface="+mn-lt"/>
                <a:ea typeface="ＭＳ Ｐゴシック" pitchFamily="1" charset="-128"/>
              </a:rPr>
              <a:t>2006;63:713-716; 4. </a:t>
            </a:r>
            <a:r>
              <a:rPr lang="en-US" dirty="0" err="1">
                <a:solidFill>
                  <a:srgbClr val="929292"/>
                </a:solidFill>
                <a:latin typeface="+mn-lt"/>
                <a:ea typeface="ＭＳ Ｐゴシック" pitchFamily="1" charset="-128"/>
              </a:rPr>
              <a:t>Jakel</a:t>
            </a:r>
            <a:r>
              <a:rPr lang="en-US" dirty="0">
                <a:solidFill>
                  <a:srgbClr val="929292"/>
                </a:solidFill>
                <a:latin typeface="+mn-lt"/>
                <a:ea typeface="ＭＳ Ｐゴシック" pitchFamily="1" charset="-128"/>
              </a:rPr>
              <a:t> RJ, et al. </a:t>
            </a:r>
            <a:r>
              <a:rPr lang="en-US" i="1" dirty="0">
                <a:solidFill>
                  <a:srgbClr val="929292"/>
                </a:solidFill>
                <a:latin typeface="+mn-lt"/>
                <a:ea typeface="ＭＳ Ｐゴシック" pitchFamily="1" charset="-128"/>
              </a:rPr>
              <a:t>J Parkinsonism Restless Legs Syndrome.</a:t>
            </a:r>
            <a:r>
              <a:rPr lang="en-US" dirty="0">
                <a:solidFill>
                  <a:srgbClr val="929292"/>
                </a:solidFill>
                <a:latin typeface="+mn-lt"/>
                <a:ea typeface="ＭＳ Ｐゴシック" pitchFamily="1" charset="-128"/>
              </a:rPr>
              <a:t> 2014;4:41-51; 5. </a:t>
            </a:r>
            <a:r>
              <a:rPr lang="da-DK" dirty="0">
                <a:solidFill>
                  <a:srgbClr val="929292"/>
                </a:solidFill>
                <a:latin typeface="+mn-lt"/>
                <a:ea typeface="ＭＳ Ｐゴシック" pitchFamily="1" charset="-128"/>
              </a:rPr>
              <a:t>Chaudhuri KR, et al. </a:t>
            </a:r>
            <a:r>
              <a:rPr lang="da-DK" i="1" dirty="0">
                <a:solidFill>
                  <a:srgbClr val="929292"/>
                </a:solidFill>
                <a:latin typeface="+mn-lt"/>
                <a:ea typeface="ＭＳ Ｐゴシック" pitchFamily="1" charset="-128"/>
              </a:rPr>
              <a:t>Lancet Neurol. </a:t>
            </a:r>
            <a:r>
              <a:rPr lang="da-DK" dirty="0">
                <a:solidFill>
                  <a:srgbClr val="929292"/>
                </a:solidFill>
                <a:latin typeface="+mn-lt"/>
                <a:ea typeface="ＭＳ Ｐゴシック" pitchFamily="1" charset="-128"/>
              </a:rPr>
              <a:t>2006;5:235-45; 6. </a:t>
            </a:r>
            <a:r>
              <a:rPr lang="en-US" dirty="0">
                <a:solidFill>
                  <a:srgbClr val="929292"/>
                </a:solidFill>
                <a:latin typeface="+mn-lt"/>
                <a:ea typeface="ＭＳ Ｐゴシック" pitchFamily="1" charset="-128"/>
              </a:rPr>
              <a:t>Goetz CG, et al. </a:t>
            </a:r>
            <a:r>
              <a:rPr lang="en-US" i="1" dirty="0">
                <a:solidFill>
                  <a:srgbClr val="929292"/>
                </a:solidFill>
                <a:latin typeface="+mn-lt"/>
                <a:ea typeface="ＭＳ Ｐゴシック" pitchFamily="1" charset="-128"/>
              </a:rPr>
              <a:t>Neurology. </a:t>
            </a:r>
            <a:r>
              <a:rPr lang="en-US" dirty="0">
                <a:solidFill>
                  <a:srgbClr val="929292"/>
                </a:solidFill>
                <a:latin typeface="+mn-lt"/>
                <a:ea typeface="ＭＳ Ｐゴシック" pitchFamily="1" charset="-128"/>
              </a:rPr>
              <a:t>1993;43:2; 7. </a:t>
            </a:r>
            <a:r>
              <a:rPr lang="da-DK" dirty="0">
                <a:solidFill>
                  <a:srgbClr val="929292"/>
                </a:solidFill>
                <a:latin typeface="+mn-lt"/>
                <a:ea typeface="ＭＳ Ｐゴシック" pitchFamily="1" charset="-128"/>
              </a:rPr>
              <a:t>Forsaa EB, et al.  </a:t>
            </a:r>
            <a:r>
              <a:rPr lang="da-DK" i="1" dirty="0">
                <a:solidFill>
                  <a:srgbClr val="929292"/>
                </a:solidFill>
                <a:latin typeface="+mn-lt"/>
                <a:ea typeface="ＭＳ Ｐゴシック" pitchFamily="1" charset="-128"/>
              </a:rPr>
              <a:t>Neurology.</a:t>
            </a:r>
            <a:r>
              <a:rPr lang="da-DK" dirty="0">
                <a:solidFill>
                  <a:srgbClr val="929292"/>
                </a:solidFill>
                <a:latin typeface="+mn-lt"/>
                <a:ea typeface="ＭＳ Ｐゴシック" pitchFamily="1" charset="-128"/>
              </a:rPr>
              <a:t> 2010;75:1270-1276; 8. </a:t>
            </a:r>
            <a:r>
              <a:rPr lang="en-US" dirty="0" err="1">
                <a:solidFill>
                  <a:srgbClr val="929292"/>
                </a:solidFill>
                <a:latin typeface="+mn-lt"/>
                <a:ea typeface="ＭＳ Ｐゴシック" pitchFamily="1" charset="-128"/>
              </a:rPr>
              <a:t>Diederich</a:t>
            </a:r>
            <a:r>
              <a:rPr lang="en-US" dirty="0">
                <a:solidFill>
                  <a:srgbClr val="929292"/>
                </a:solidFill>
                <a:latin typeface="+mn-lt"/>
                <a:ea typeface="ＭＳ Ｐゴシック" pitchFamily="1" charset="-128"/>
              </a:rPr>
              <a:t> NJ, et al. </a:t>
            </a:r>
            <a:r>
              <a:rPr lang="en-US" i="1" dirty="0">
                <a:solidFill>
                  <a:srgbClr val="929292"/>
                </a:solidFill>
                <a:latin typeface="+mn-lt"/>
                <a:ea typeface="ＭＳ Ｐゴシック" pitchFamily="1" charset="-128"/>
              </a:rPr>
              <a:t>Mov </a:t>
            </a:r>
            <a:r>
              <a:rPr lang="en-US" i="1" dirty="0" err="1">
                <a:solidFill>
                  <a:srgbClr val="929292"/>
                </a:solidFill>
                <a:latin typeface="+mn-lt"/>
                <a:ea typeface="ＭＳ Ｐゴシック" pitchFamily="1" charset="-128"/>
              </a:rPr>
              <a:t>Disord</a:t>
            </a:r>
            <a:r>
              <a:rPr lang="en-US" dirty="0">
                <a:solidFill>
                  <a:srgbClr val="929292"/>
                </a:solidFill>
                <a:latin typeface="+mn-lt"/>
                <a:ea typeface="ＭＳ Ｐゴシック" pitchFamily="1" charset="-128"/>
              </a:rPr>
              <a:t>. 2003;18:831-832; 9. Weintraub D, et al. </a:t>
            </a:r>
            <a:r>
              <a:rPr lang="en-US" i="1" dirty="0">
                <a:solidFill>
                  <a:srgbClr val="929292"/>
                </a:solidFill>
                <a:latin typeface="+mn-lt"/>
                <a:ea typeface="ＭＳ Ｐゴシック" pitchFamily="1" charset="-128"/>
              </a:rPr>
              <a:t>Am J </a:t>
            </a:r>
            <a:r>
              <a:rPr lang="en-US" i="1" dirty="0" err="1">
                <a:solidFill>
                  <a:srgbClr val="929292"/>
                </a:solidFill>
                <a:latin typeface="+mn-lt"/>
                <a:ea typeface="ＭＳ Ｐゴシック" pitchFamily="1" charset="-128"/>
              </a:rPr>
              <a:t>Geriatr</a:t>
            </a:r>
            <a:r>
              <a:rPr lang="en-US" i="1" dirty="0">
                <a:solidFill>
                  <a:srgbClr val="929292"/>
                </a:solidFill>
                <a:latin typeface="+mn-lt"/>
                <a:ea typeface="ＭＳ Ｐゴシック" pitchFamily="1" charset="-128"/>
              </a:rPr>
              <a:t> Psychiatry.</a:t>
            </a:r>
            <a:r>
              <a:rPr lang="en-US" dirty="0">
                <a:solidFill>
                  <a:srgbClr val="929292"/>
                </a:solidFill>
                <a:latin typeface="+mn-lt"/>
                <a:ea typeface="ＭＳ Ｐゴシック" pitchFamily="1" charset="-128"/>
              </a:rPr>
              <a:t> 2005;13:844-851.</a:t>
            </a:r>
          </a:p>
        </p:txBody>
      </p:sp>
      <p:pic>
        <p:nvPicPr>
          <p:cNvPr id="3" name="Picture 2"/>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886200" y="1882604"/>
            <a:ext cx="7886700" cy="3298106"/>
          </a:xfrm>
          <a:prstGeom prst="rect">
            <a:avLst/>
          </a:prstGeom>
        </p:spPr>
      </p:pic>
      <p:sp>
        <p:nvSpPr>
          <p:cNvPr id="11" name="TextBox 10"/>
          <p:cNvSpPr txBox="1"/>
          <p:nvPr/>
        </p:nvSpPr>
        <p:spPr>
          <a:xfrm>
            <a:off x="4629150" y="2008495"/>
            <a:ext cx="1602869" cy="309587"/>
          </a:xfrm>
          <a:prstGeom prst="rect">
            <a:avLst/>
          </a:prstGeom>
          <a:noFill/>
        </p:spPr>
        <p:txBody>
          <a:bodyPr wrap="square" lIns="0" tIns="0" rIns="0" bIns="0" rtlCol="0">
            <a:noAutofit/>
          </a:bodyPr>
          <a:lstStyle/>
          <a:p>
            <a:pPr defTabSz="685800" eaLnBrk="1" hangingPunct="1"/>
            <a:r>
              <a:rPr lang="en-US" dirty="0">
                <a:solidFill>
                  <a:schemeClr val="accent1"/>
                </a:solidFill>
                <a:latin typeface="+mn-lt"/>
                <a:ea typeface="ＭＳ Ｐゴシック" pitchFamily="1" charset="-128"/>
              </a:rPr>
              <a:t>Hallucinations begin</a:t>
            </a:r>
            <a:r>
              <a:rPr lang="en-US" baseline="30000" dirty="0">
                <a:solidFill>
                  <a:schemeClr val="accent1"/>
                </a:solidFill>
                <a:latin typeface="+mn-lt"/>
                <a:ea typeface="ＭＳ Ｐゴシック" pitchFamily="1" charset="-128"/>
              </a:rPr>
              <a:t>1</a:t>
            </a:r>
            <a:endParaRPr lang="en-US" dirty="0">
              <a:solidFill>
                <a:schemeClr val="accent1"/>
              </a:solidFill>
              <a:latin typeface="+mn-lt"/>
              <a:ea typeface="ＭＳ Ｐゴシック" pitchFamily="1" charset="-128"/>
            </a:endParaRPr>
          </a:p>
        </p:txBody>
      </p:sp>
      <p:sp>
        <p:nvSpPr>
          <p:cNvPr id="7" name="TextBox 6"/>
          <p:cNvSpPr txBox="1"/>
          <p:nvPr/>
        </p:nvSpPr>
        <p:spPr>
          <a:xfrm>
            <a:off x="7577866" y="2777519"/>
            <a:ext cx="1318483" cy="267838"/>
          </a:xfrm>
          <a:prstGeom prst="rect">
            <a:avLst/>
          </a:prstGeom>
          <a:noFill/>
        </p:spPr>
        <p:txBody>
          <a:bodyPr wrap="square" lIns="0" tIns="0" rIns="0" bIns="0" rtlCol="0">
            <a:noAutofit/>
          </a:bodyPr>
          <a:lstStyle/>
          <a:p>
            <a:pPr defTabSz="685800" eaLnBrk="1" hangingPunct="1"/>
            <a:r>
              <a:rPr lang="en-US" dirty="0">
                <a:solidFill>
                  <a:schemeClr val="accent1"/>
                </a:solidFill>
                <a:latin typeface="+mn-lt"/>
                <a:ea typeface="ＭＳ Ｐゴシック" pitchFamily="1" charset="-128"/>
              </a:rPr>
              <a:t>Onset of delusions</a:t>
            </a:r>
            <a:r>
              <a:rPr lang="en-US" baseline="30000" dirty="0">
                <a:solidFill>
                  <a:schemeClr val="accent1"/>
                </a:solidFill>
                <a:latin typeface="+mn-lt"/>
                <a:ea typeface="ＭＳ Ｐゴシック" pitchFamily="1" charset="-128"/>
              </a:rPr>
              <a:t>5</a:t>
            </a:r>
            <a:endParaRPr lang="en-US" dirty="0">
              <a:solidFill>
                <a:schemeClr val="accent1"/>
              </a:solidFill>
              <a:latin typeface="+mn-lt"/>
              <a:ea typeface="ＭＳ Ｐゴシック" pitchFamily="1" charset="-128"/>
            </a:endParaRPr>
          </a:p>
        </p:txBody>
      </p:sp>
      <p:sp>
        <p:nvSpPr>
          <p:cNvPr id="10" name="TextBox 9"/>
          <p:cNvSpPr txBox="1"/>
          <p:nvPr/>
        </p:nvSpPr>
        <p:spPr>
          <a:xfrm>
            <a:off x="3671215" y="3298387"/>
            <a:ext cx="1292614" cy="309587"/>
          </a:xfrm>
          <a:prstGeom prst="rect">
            <a:avLst/>
          </a:prstGeom>
          <a:noFill/>
        </p:spPr>
        <p:txBody>
          <a:bodyPr wrap="square" lIns="0" tIns="0" rIns="0" bIns="0" rtlCol="0">
            <a:noAutofit/>
          </a:bodyPr>
          <a:lstStyle/>
          <a:p>
            <a:pPr algn="r" defTabSz="685800" eaLnBrk="1" hangingPunct="1"/>
            <a:r>
              <a:rPr lang="en-US" dirty="0">
                <a:solidFill>
                  <a:schemeClr val="accent1"/>
                </a:solidFill>
                <a:latin typeface="+mn-lt"/>
                <a:ea typeface="ＭＳ Ｐゴシック" pitchFamily="1" charset="-128"/>
              </a:rPr>
              <a:t>Insight is retained</a:t>
            </a:r>
            <a:r>
              <a:rPr lang="en-US" baseline="30000" dirty="0">
                <a:solidFill>
                  <a:schemeClr val="accent1"/>
                </a:solidFill>
                <a:latin typeface="+mn-lt"/>
                <a:ea typeface="ＭＳ Ｐゴシック" pitchFamily="1" charset="-128"/>
              </a:rPr>
              <a:t>4</a:t>
            </a:r>
            <a:endParaRPr lang="en-US" dirty="0">
              <a:solidFill>
                <a:schemeClr val="accent1"/>
              </a:solidFill>
              <a:latin typeface="+mn-lt"/>
              <a:ea typeface="ＭＳ Ｐゴシック" pitchFamily="1" charset="-128"/>
            </a:endParaRPr>
          </a:p>
        </p:txBody>
      </p:sp>
      <p:sp>
        <p:nvSpPr>
          <p:cNvPr id="12" name="TextBox 11"/>
          <p:cNvSpPr txBox="1"/>
          <p:nvPr/>
        </p:nvSpPr>
        <p:spPr>
          <a:xfrm>
            <a:off x="7448337" y="4542038"/>
            <a:ext cx="1905057" cy="309587"/>
          </a:xfrm>
          <a:prstGeom prst="rect">
            <a:avLst/>
          </a:prstGeom>
          <a:noFill/>
        </p:spPr>
        <p:txBody>
          <a:bodyPr wrap="square" lIns="0" tIns="0" rIns="0" bIns="0" rtlCol="0">
            <a:noAutofit/>
          </a:bodyPr>
          <a:lstStyle/>
          <a:p>
            <a:pPr algn="r" defTabSz="685800" eaLnBrk="1" hangingPunct="1"/>
            <a:r>
              <a:rPr lang="en-US" dirty="0">
                <a:solidFill>
                  <a:schemeClr val="accent1"/>
                </a:solidFill>
                <a:latin typeface="+mn-lt"/>
                <a:ea typeface="ＭＳ Ｐゴシック" pitchFamily="1" charset="-128"/>
              </a:rPr>
              <a:t>Caregiver burden increases</a:t>
            </a:r>
            <a:r>
              <a:rPr lang="en-US" baseline="30000" dirty="0">
                <a:solidFill>
                  <a:schemeClr val="accent1"/>
                </a:solidFill>
                <a:latin typeface="+mn-lt"/>
                <a:ea typeface="ＭＳ Ｐゴシック" pitchFamily="1" charset="-128"/>
              </a:rPr>
              <a:t>2</a:t>
            </a:r>
            <a:endParaRPr lang="en-US" dirty="0">
              <a:solidFill>
                <a:schemeClr val="accent1"/>
              </a:solidFill>
              <a:latin typeface="+mn-lt"/>
              <a:ea typeface="ＭＳ Ｐゴシック" pitchFamily="1" charset="-128"/>
            </a:endParaRPr>
          </a:p>
        </p:txBody>
      </p:sp>
      <p:sp>
        <p:nvSpPr>
          <p:cNvPr id="9" name="TextBox 8"/>
          <p:cNvSpPr txBox="1"/>
          <p:nvPr/>
        </p:nvSpPr>
        <p:spPr>
          <a:xfrm>
            <a:off x="5817804" y="2611773"/>
            <a:ext cx="1706890" cy="309587"/>
          </a:xfrm>
          <a:prstGeom prst="rect">
            <a:avLst/>
          </a:prstGeom>
          <a:noFill/>
        </p:spPr>
        <p:txBody>
          <a:bodyPr wrap="square" lIns="0" tIns="0" rIns="0" bIns="0" rtlCol="0">
            <a:noAutofit/>
          </a:bodyPr>
          <a:lstStyle/>
          <a:p>
            <a:pPr defTabSz="685800" eaLnBrk="1" hangingPunct="1"/>
            <a:r>
              <a:rPr lang="en-US" dirty="0">
                <a:solidFill>
                  <a:schemeClr val="accent1"/>
                </a:solidFill>
                <a:latin typeface="+mn-lt"/>
                <a:ea typeface="ＭＳ Ｐゴシック" pitchFamily="1" charset="-128"/>
              </a:rPr>
              <a:t>Hallucinations progress</a:t>
            </a:r>
            <a:r>
              <a:rPr lang="en-US" baseline="30000" dirty="0">
                <a:solidFill>
                  <a:schemeClr val="accent1"/>
                </a:solidFill>
                <a:latin typeface="+mn-lt"/>
                <a:ea typeface="ＭＳ Ｐゴシック" pitchFamily="1" charset="-128"/>
              </a:rPr>
              <a:t>3</a:t>
            </a:r>
            <a:endParaRPr lang="en-US" dirty="0">
              <a:solidFill>
                <a:schemeClr val="accent1"/>
              </a:solidFill>
              <a:latin typeface="+mn-lt"/>
              <a:ea typeface="ＭＳ Ｐゴシック" pitchFamily="1" charset="-128"/>
            </a:endParaRPr>
          </a:p>
        </p:txBody>
      </p:sp>
      <p:sp>
        <p:nvSpPr>
          <p:cNvPr id="8" name="TextBox 7"/>
          <p:cNvSpPr txBox="1"/>
          <p:nvPr/>
        </p:nvSpPr>
        <p:spPr>
          <a:xfrm>
            <a:off x="6000750" y="4191060"/>
            <a:ext cx="858053" cy="309587"/>
          </a:xfrm>
          <a:prstGeom prst="rect">
            <a:avLst/>
          </a:prstGeom>
          <a:noFill/>
        </p:spPr>
        <p:txBody>
          <a:bodyPr wrap="square" lIns="0" tIns="0" rIns="0" bIns="0" rtlCol="0">
            <a:noAutofit/>
          </a:bodyPr>
          <a:lstStyle/>
          <a:p>
            <a:pPr algn="r" defTabSz="685800" eaLnBrk="1" hangingPunct="1"/>
            <a:r>
              <a:rPr lang="en-US" dirty="0">
                <a:solidFill>
                  <a:schemeClr val="accent1"/>
                </a:solidFill>
                <a:latin typeface="+mn-lt"/>
                <a:ea typeface="ＭＳ Ｐゴシック" pitchFamily="1" charset="-128"/>
              </a:rPr>
              <a:t>Insight is lost</a:t>
            </a:r>
            <a:r>
              <a:rPr lang="en-US" baseline="30000" dirty="0">
                <a:solidFill>
                  <a:schemeClr val="accent1"/>
                </a:solidFill>
                <a:latin typeface="+mn-lt"/>
                <a:ea typeface="ＭＳ Ｐゴシック" pitchFamily="1" charset="-128"/>
              </a:rPr>
              <a:t>4</a:t>
            </a:r>
            <a:endParaRPr lang="en-US" dirty="0">
              <a:solidFill>
                <a:schemeClr val="accent1"/>
              </a:solidFill>
              <a:latin typeface="+mn-lt"/>
              <a:ea typeface="ＭＳ Ｐゴシック" pitchFamily="1" charset="-128"/>
            </a:endParaRPr>
          </a:p>
        </p:txBody>
      </p:sp>
      <p:sp>
        <p:nvSpPr>
          <p:cNvPr id="22" name="TextBox 21"/>
          <p:cNvSpPr txBox="1"/>
          <p:nvPr/>
        </p:nvSpPr>
        <p:spPr>
          <a:xfrm>
            <a:off x="10444836" y="2692711"/>
            <a:ext cx="1543050" cy="169617"/>
          </a:xfrm>
          <a:prstGeom prst="rect">
            <a:avLst/>
          </a:prstGeom>
          <a:noFill/>
        </p:spPr>
        <p:txBody>
          <a:bodyPr wrap="square" lIns="0" tIns="0" rIns="0" bIns="0" rtlCol="0">
            <a:noAutofit/>
          </a:bodyPr>
          <a:lstStyle/>
          <a:p>
            <a:pPr defTabSz="685800" eaLnBrk="1" hangingPunct="1"/>
            <a:r>
              <a:rPr lang="en-US" dirty="0">
                <a:solidFill>
                  <a:schemeClr val="accent1"/>
                </a:solidFill>
                <a:latin typeface="+mn-lt"/>
                <a:ea typeface="ＭＳ Ｐゴシック" pitchFamily="1" charset="-128"/>
              </a:rPr>
              <a:t>Nursing home placement</a:t>
            </a:r>
            <a:r>
              <a:rPr lang="en-US" baseline="30000" dirty="0">
                <a:solidFill>
                  <a:schemeClr val="accent1"/>
                </a:solidFill>
                <a:latin typeface="+mn-lt"/>
                <a:ea typeface="ＭＳ Ｐゴシック" pitchFamily="1" charset="-128"/>
              </a:rPr>
              <a:t>6</a:t>
            </a:r>
            <a:endParaRPr lang="en-US" dirty="0">
              <a:solidFill>
                <a:schemeClr val="accent1"/>
              </a:solidFill>
              <a:latin typeface="+mn-lt"/>
              <a:ea typeface="ＭＳ Ｐゴシック" pitchFamily="1" charset="-128"/>
            </a:endParaRPr>
          </a:p>
        </p:txBody>
      </p:sp>
    </p:spTree>
    <p:extLst>
      <p:ext uri="{BB962C8B-B14F-4D97-AF65-F5344CB8AC3E}">
        <p14:creationId xmlns:p14="http://schemas.microsoft.com/office/powerpoint/2010/main" val="121881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a:extLst>
              <a:ext uri="{FF2B5EF4-FFF2-40B4-BE49-F238E27FC236}">
                <a16:creationId xmlns:a16="http://schemas.microsoft.com/office/drawing/2014/main" id="{E0A655A9-652D-45DA-8583-C15F769A1766}"/>
              </a:ext>
            </a:extLst>
          </p:cNvPr>
          <p:cNvSpPr>
            <a:spLocks noGrp="1" noChangeArrowheads="1"/>
          </p:cNvSpPr>
          <p:nvPr>
            <p:ph type="title"/>
          </p:nvPr>
        </p:nvSpPr>
        <p:spPr/>
        <p:txBody>
          <a:bodyPr/>
          <a:lstStyle/>
          <a:p>
            <a:r>
              <a:rPr lang="en-US" altLang="en-US" dirty="0"/>
              <a:t>Early Illusions and </a:t>
            </a:r>
            <a:r>
              <a:rPr lang="en-US" altLang="ja-JP" dirty="0"/>
              <a:t>Hallucinations Are Not Benign!</a:t>
            </a:r>
            <a:endParaRPr lang="en-US" altLang="en-US" dirty="0"/>
          </a:p>
        </p:txBody>
      </p:sp>
      <p:sp>
        <p:nvSpPr>
          <p:cNvPr id="178178" name="Content Placeholder 2">
            <a:extLst>
              <a:ext uri="{FF2B5EF4-FFF2-40B4-BE49-F238E27FC236}">
                <a16:creationId xmlns:a16="http://schemas.microsoft.com/office/drawing/2014/main" id="{840D83D4-96C2-483E-8DC8-8F8FC14E6211}"/>
              </a:ext>
            </a:extLst>
          </p:cNvPr>
          <p:cNvSpPr>
            <a:spLocks noGrp="1" noChangeArrowheads="1"/>
          </p:cNvSpPr>
          <p:nvPr>
            <p:ph sz="half" idx="1"/>
          </p:nvPr>
        </p:nvSpPr>
        <p:spPr/>
        <p:txBody>
          <a:bodyPr>
            <a:normAutofit fontScale="77500" lnSpcReduction="20000"/>
          </a:bodyPr>
          <a:lstStyle/>
          <a:p>
            <a:pPr>
              <a:lnSpc>
                <a:spcPct val="120000"/>
              </a:lnSpc>
            </a:pPr>
            <a:r>
              <a:rPr lang="en-US" altLang="en-US" dirty="0"/>
              <a:t>A study followed 48 PD patients with “benign” hallucinations (UPDRS thought disorder score of 2) who were receiving no treatment for hallucinations for at least 3 years or until a thought disorder score of 3 or 4 occurred</a:t>
            </a:r>
          </a:p>
          <a:p>
            <a:pPr>
              <a:lnSpc>
                <a:spcPct val="120000"/>
              </a:lnSpc>
            </a:pPr>
            <a:r>
              <a:rPr lang="en-US" altLang="en-US" dirty="0"/>
              <a:t>81% progressed to thought disorder scores of 3 or 4</a:t>
            </a:r>
          </a:p>
          <a:p>
            <a:pPr>
              <a:lnSpc>
                <a:spcPct val="120000"/>
              </a:lnSpc>
            </a:pPr>
            <a:r>
              <a:rPr lang="en-US" altLang="en-US" dirty="0"/>
              <a:t>9 patients retained a thought disorder score of 2. 7 of the 9 patients had their PD medications reduced to treat hallucinations and 3 were given antipsychotics</a:t>
            </a:r>
          </a:p>
          <a:p>
            <a:pPr>
              <a:lnSpc>
                <a:spcPct val="120000"/>
              </a:lnSpc>
            </a:pPr>
            <a:r>
              <a:rPr lang="en-US" altLang="en-US" dirty="0"/>
              <a:t>Only 2 patients (4%) were stable (</a:t>
            </a:r>
            <a:r>
              <a:rPr lang="en-US" altLang="en-US" dirty="0" err="1"/>
              <a:t>ie</a:t>
            </a:r>
            <a:r>
              <a:rPr lang="en-US" altLang="en-US" dirty="0"/>
              <a:t>, stable, untreated benign hallucinations over time)</a:t>
            </a:r>
          </a:p>
        </p:txBody>
      </p:sp>
      <p:sp>
        <p:nvSpPr>
          <p:cNvPr id="2" name="Footer Placeholder 1">
            <a:extLst>
              <a:ext uri="{FF2B5EF4-FFF2-40B4-BE49-F238E27FC236}">
                <a16:creationId xmlns:a16="http://schemas.microsoft.com/office/drawing/2014/main" id="{FD81F6AA-5A54-3395-8714-6E8383EC1857}"/>
              </a:ext>
            </a:extLst>
          </p:cNvPr>
          <p:cNvSpPr>
            <a:spLocks noGrp="1"/>
          </p:cNvSpPr>
          <p:nvPr>
            <p:ph type="ftr" sz="quarter" idx="3"/>
          </p:nvPr>
        </p:nvSpPr>
        <p:spPr/>
        <p:txBody>
          <a:bodyPr/>
          <a:lstStyle/>
          <a:p>
            <a:r>
              <a:rPr lang="en-US" dirty="0"/>
              <a:t>UPDRS, unified Parkinson’s disease rating scale. </a:t>
            </a:r>
          </a:p>
          <a:p>
            <a:r>
              <a:rPr lang="en-US" dirty="0"/>
              <a:t>1. Goetz CG, et al. </a:t>
            </a:r>
            <a:r>
              <a:rPr lang="en-US" i="1" dirty="0"/>
              <a:t>Arch Neurol. </a:t>
            </a:r>
            <a:r>
              <a:rPr lang="en-US" dirty="0"/>
              <a:t>2006;63:713-716.</a:t>
            </a:r>
          </a:p>
        </p:txBody>
      </p:sp>
      <p:sp>
        <p:nvSpPr>
          <p:cNvPr id="9" name="Rectangle 8">
            <a:extLst>
              <a:ext uri="{FF2B5EF4-FFF2-40B4-BE49-F238E27FC236}">
                <a16:creationId xmlns:a16="http://schemas.microsoft.com/office/drawing/2014/main" id="{D2845507-A2BA-242D-DF54-FDC5D0049B3F}"/>
              </a:ext>
            </a:extLst>
          </p:cNvPr>
          <p:cNvSpPr/>
          <p:nvPr/>
        </p:nvSpPr>
        <p:spPr>
          <a:xfrm>
            <a:off x="6400802" y="4513102"/>
            <a:ext cx="5257800" cy="181804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Rectangle 4">
            <a:extLst>
              <a:ext uri="{FF2B5EF4-FFF2-40B4-BE49-F238E27FC236}">
                <a16:creationId xmlns:a16="http://schemas.microsoft.com/office/drawing/2014/main" id="{1EF468F0-F7BD-E72A-3A7C-217B576746CB}"/>
              </a:ext>
            </a:extLst>
          </p:cNvPr>
          <p:cNvSpPr>
            <a:spLocks noChangeArrowheads="1"/>
          </p:cNvSpPr>
          <p:nvPr/>
        </p:nvSpPr>
        <p:spPr bwMode="auto">
          <a:xfrm>
            <a:off x="6598473" y="4821271"/>
            <a:ext cx="493058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Char char="•"/>
              <a:defRPr sz="3200">
                <a:solidFill>
                  <a:schemeClr val="bg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FFFF00"/>
              </a:buClr>
              <a:buChar char="–"/>
              <a:defRPr sz="2800">
                <a:solidFill>
                  <a:schemeClr val="bg1"/>
                </a:solidFill>
                <a:latin typeface="Times New Roman" panose="02020603050405020304" pitchFamily="18" charset="0"/>
                <a:ea typeface="ＭＳ Ｐゴシック" panose="020B0600070205080204" pitchFamily="34" charset="-128"/>
              </a:defRPr>
            </a:lvl2pPr>
            <a:lvl3pPr marL="1143000" indent="-228600">
              <a:spcBef>
                <a:spcPct val="20000"/>
              </a:spcBef>
              <a:buClr>
                <a:srgbClr val="FFFF00"/>
              </a:buClr>
              <a:buChar char="•"/>
              <a:defRPr sz="2400">
                <a:solidFill>
                  <a:schemeClr val="bg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FF00"/>
              </a:buClr>
              <a:buChar char="–"/>
              <a:defRPr sz="2000">
                <a:solidFill>
                  <a:schemeClr val="bg1"/>
                </a:solidFill>
                <a:latin typeface="Times New Roman" panose="02020603050405020304" pitchFamily="18" charset="0"/>
                <a:ea typeface="ＭＳ Ｐゴシック" panose="020B0600070205080204" pitchFamily="34" charset="-128"/>
              </a:defRPr>
            </a:lvl4pPr>
            <a:lvl5pPr marL="2057400" indent="-228600">
              <a:spcBef>
                <a:spcPct val="20000"/>
              </a:spcBef>
              <a:buClr>
                <a:srgbClr val="FFFF00"/>
              </a:buClr>
              <a:buChar char="»"/>
              <a:defRPr sz="2000">
                <a:solidFill>
                  <a:schemeClr val="bg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FFFF00"/>
              </a:buClr>
              <a:buChar char="»"/>
              <a:defRPr sz="2000">
                <a:solidFill>
                  <a:schemeClr val="bg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FFFF00"/>
              </a:buClr>
              <a:buChar char="»"/>
              <a:defRPr sz="2000">
                <a:solidFill>
                  <a:schemeClr val="bg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FFFF00"/>
              </a:buClr>
              <a:buChar char="»"/>
              <a:defRPr sz="2000">
                <a:solidFill>
                  <a:schemeClr val="bg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FFFF00"/>
              </a:buClr>
              <a:buChar char="»"/>
              <a:defRPr sz="2000">
                <a:solidFill>
                  <a:schemeClr val="bg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ClrTx/>
              <a:buNone/>
            </a:pPr>
            <a:r>
              <a:rPr lang="en-US" altLang="en-US" sz="1400" dirty="0">
                <a:latin typeface="+mn-lt"/>
              </a:rPr>
              <a:t>Kaplan-Meier curve showing the time frame from study enrollment with a UPDRS thought disorder score of 2 and no treatment for hallucinations to a UPDRS thought disorder score of 3 or 4. Vertical bar represents time at which 50% of the patients had progressed to a score of 3 or 4. </a:t>
            </a:r>
          </a:p>
        </p:txBody>
      </p:sp>
      <p:pic>
        <p:nvPicPr>
          <p:cNvPr id="11" name="Content Placeholder 7">
            <a:extLst>
              <a:ext uri="{FF2B5EF4-FFF2-40B4-BE49-F238E27FC236}">
                <a16:creationId xmlns:a16="http://schemas.microsoft.com/office/drawing/2014/main" id="{4225644F-CDC4-8E48-7AF0-A8535A3A1E1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45046" y="1435876"/>
            <a:ext cx="4292299" cy="286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a:extLst>
              <a:ext uri="{FF2B5EF4-FFF2-40B4-BE49-F238E27FC236}">
                <a16:creationId xmlns:a16="http://schemas.microsoft.com/office/drawing/2014/main" id="{2B3E114D-7721-4DD7-875A-991A65B7CFFC}"/>
              </a:ext>
            </a:extLst>
          </p:cNvPr>
          <p:cNvSpPr>
            <a:spLocks noGrp="1" noChangeArrowheads="1"/>
          </p:cNvSpPr>
          <p:nvPr>
            <p:ph type="title"/>
          </p:nvPr>
        </p:nvSpPr>
        <p:spPr/>
        <p:txBody>
          <a:bodyPr/>
          <a:lstStyle/>
          <a:p>
            <a:r>
              <a:rPr lang="en-US" altLang="en-US" dirty="0"/>
              <a:t>PDP Has Tremendous Impacts on Patients and Caregivers</a:t>
            </a:r>
          </a:p>
        </p:txBody>
      </p:sp>
      <p:sp>
        <p:nvSpPr>
          <p:cNvPr id="198658" name="Content Placeholder 2">
            <a:extLst>
              <a:ext uri="{FF2B5EF4-FFF2-40B4-BE49-F238E27FC236}">
                <a16:creationId xmlns:a16="http://schemas.microsoft.com/office/drawing/2014/main" id="{17E714AA-CEF3-4B8B-B76A-AA808D0A4E58}"/>
              </a:ext>
            </a:extLst>
          </p:cNvPr>
          <p:cNvSpPr>
            <a:spLocks noGrp="1" noChangeArrowheads="1"/>
          </p:cNvSpPr>
          <p:nvPr>
            <p:ph sz="half" idx="1"/>
          </p:nvPr>
        </p:nvSpPr>
        <p:spPr/>
        <p:txBody>
          <a:bodyPr>
            <a:normAutofit/>
          </a:bodyPr>
          <a:lstStyle/>
          <a:p>
            <a:r>
              <a:rPr lang="en-US" sz="2800" dirty="0"/>
              <a:t>Stigma, social isolation, and significant impact on QOL</a:t>
            </a:r>
          </a:p>
          <a:p>
            <a:r>
              <a:rPr lang="en-US" sz="2800" dirty="0"/>
              <a:t>Impacts patients, caregivers, and family life</a:t>
            </a:r>
          </a:p>
        </p:txBody>
      </p:sp>
      <p:sp>
        <p:nvSpPr>
          <p:cNvPr id="2" name="Content Placeholder 1">
            <a:extLst>
              <a:ext uri="{FF2B5EF4-FFF2-40B4-BE49-F238E27FC236}">
                <a16:creationId xmlns:a16="http://schemas.microsoft.com/office/drawing/2014/main" id="{084C533E-ED7A-C76E-DD54-9D4888CFB421}"/>
              </a:ext>
            </a:extLst>
          </p:cNvPr>
          <p:cNvSpPr>
            <a:spLocks noGrp="1"/>
          </p:cNvSpPr>
          <p:nvPr>
            <p:ph sz="half" idx="2"/>
          </p:nvPr>
        </p:nvSpPr>
        <p:spPr>
          <a:xfrm>
            <a:off x="6373906" y="1496291"/>
            <a:ext cx="5181600" cy="4680672"/>
          </a:xfrm>
        </p:spPr>
        <p:txBody>
          <a:bodyPr/>
          <a:lstStyle/>
          <a:p>
            <a:r>
              <a:rPr lang="en-US" altLang="en-US" sz="2800" dirty="0"/>
              <a:t>PDP with PD increases caregiver burden</a:t>
            </a:r>
          </a:p>
          <a:p>
            <a:r>
              <a:rPr lang="en-US" altLang="en-US" sz="2800" dirty="0"/>
              <a:t>Caregivers report higher levels of depression</a:t>
            </a:r>
          </a:p>
          <a:p>
            <a:pPr lvl="1"/>
            <a:r>
              <a:rPr lang="en-US" altLang="en-US" sz="2400" dirty="0"/>
              <a:t>Over 40% reported that their own health had suffered</a:t>
            </a:r>
          </a:p>
          <a:p>
            <a:endParaRPr lang="en-US" sz="2800" dirty="0"/>
          </a:p>
        </p:txBody>
      </p:sp>
      <p:sp>
        <p:nvSpPr>
          <p:cNvPr id="3" name="Footer Placeholder 2">
            <a:extLst>
              <a:ext uri="{FF2B5EF4-FFF2-40B4-BE49-F238E27FC236}">
                <a16:creationId xmlns:a16="http://schemas.microsoft.com/office/drawing/2014/main" id="{866EB104-439B-CE2B-DFDF-B5600CF73463}"/>
              </a:ext>
            </a:extLst>
          </p:cNvPr>
          <p:cNvSpPr>
            <a:spLocks noGrp="1"/>
          </p:cNvSpPr>
          <p:nvPr>
            <p:ph type="ftr" sz="quarter" idx="3"/>
          </p:nvPr>
        </p:nvSpPr>
        <p:spPr/>
        <p:txBody>
          <a:bodyPr/>
          <a:lstStyle/>
          <a:p>
            <a:pPr eaLnBrk="1" fontAlgn="auto">
              <a:spcBef>
                <a:spcPts val="0"/>
              </a:spcBef>
              <a:spcAft>
                <a:spcPts val="0"/>
              </a:spcAft>
              <a:defRPr sz="1400"/>
            </a:pPr>
            <a:r>
              <a:rPr lang="en-US" sz="1200" kern="0" dirty="0">
                <a:solidFill>
                  <a:srgbClr val="929292"/>
                </a:solidFill>
                <a:latin typeface="Arial"/>
                <a:cs typeface="Arial"/>
                <a:sym typeface="Arial"/>
              </a:rPr>
              <a:t>QOL, quality of life. </a:t>
            </a:r>
          </a:p>
          <a:p>
            <a:pPr eaLnBrk="1" fontAlgn="auto">
              <a:spcBef>
                <a:spcPts val="0"/>
              </a:spcBef>
              <a:spcAft>
                <a:spcPts val="0"/>
              </a:spcAft>
              <a:defRPr sz="1400"/>
            </a:pPr>
            <a:r>
              <a:rPr lang="en-US" sz="1200" kern="0" dirty="0">
                <a:solidFill>
                  <a:srgbClr val="929292"/>
                </a:solidFill>
                <a:latin typeface="Arial"/>
                <a:cs typeface="Arial"/>
                <a:sym typeface="Arial"/>
              </a:rPr>
              <a:t>Goldman JG, et al. </a:t>
            </a:r>
            <a:r>
              <a:rPr lang="en-US" sz="1200" i="1" kern="0" dirty="0">
                <a:solidFill>
                  <a:srgbClr val="929292"/>
                </a:solidFill>
                <a:latin typeface="Arial"/>
                <a:cs typeface="Arial"/>
                <a:sym typeface="Arial"/>
              </a:rPr>
              <a:t>Expert </a:t>
            </a:r>
            <a:r>
              <a:rPr lang="en-US" sz="1200" i="1" kern="0" dirty="0" err="1">
                <a:solidFill>
                  <a:srgbClr val="929292"/>
                </a:solidFill>
                <a:latin typeface="Arial"/>
                <a:cs typeface="Arial"/>
                <a:sym typeface="Arial"/>
              </a:rPr>
              <a:t>Opin</a:t>
            </a:r>
            <a:r>
              <a:rPr lang="en-US" sz="1200" i="1" kern="0" dirty="0">
                <a:solidFill>
                  <a:srgbClr val="929292"/>
                </a:solidFill>
                <a:latin typeface="Arial"/>
                <a:cs typeface="Arial"/>
                <a:sym typeface="Arial"/>
              </a:rPr>
              <a:t> </a:t>
            </a:r>
            <a:r>
              <a:rPr lang="en-US" sz="1200" i="1" kern="0" dirty="0" err="1">
                <a:solidFill>
                  <a:srgbClr val="929292"/>
                </a:solidFill>
                <a:latin typeface="Arial"/>
                <a:cs typeface="Arial"/>
                <a:sym typeface="Arial"/>
              </a:rPr>
              <a:t>Pharmacother</a:t>
            </a:r>
            <a:r>
              <a:rPr lang="en-US" sz="1200" kern="0" dirty="0">
                <a:solidFill>
                  <a:srgbClr val="929292"/>
                </a:solidFill>
                <a:latin typeface="Arial"/>
                <a:cs typeface="Arial"/>
                <a:sym typeface="Arial"/>
              </a:rPr>
              <a:t>. 2011;12(13):2009-24; Goldman JG, et al. </a:t>
            </a:r>
            <a:r>
              <a:rPr lang="en-US" sz="1200" i="1" kern="0" dirty="0" err="1">
                <a:solidFill>
                  <a:srgbClr val="929292"/>
                </a:solidFill>
                <a:latin typeface="Arial"/>
                <a:cs typeface="Arial"/>
                <a:sym typeface="Arial"/>
              </a:rPr>
              <a:t>Curr</a:t>
            </a:r>
            <a:r>
              <a:rPr lang="en-US" sz="1200" i="1" kern="0" dirty="0">
                <a:solidFill>
                  <a:srgbClr val="929292"/>
                </a:solidFill>
                <a:latin typeface="Arial"/>
                <a:cs typeface="Arial"/>
                <a:sym typeface="Arial"/>
              </a:rPr>
              <a:t> Treat Options Neurol</a:t>
            </a:r>
            <a:r>
              <a:rPr lang="en-US" sz="1200" kern="0" dirty="0">
                <a:solidFill>
                  <a:srgbClr val="929292"/>
                </a:solidFill>
                <a:latin typeface="Arial"/>
                <a:cs typeface="Arial"/>
                <a:sym typeface="Arial"/>
              </a:rPr>
              <a:t>. 2014;16(3):281.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p:txBody>
          <a:bodyPr/>
          <a:lstStyle/>
          <a:p>
            <a:r>
              <a:rPr lang="en-US" dirty="0"/>
              <a:t>PDP Limits Optimal Management of PD</a:t>
            </a:r>
          </a:p>
        </p:txBody>
      </p:sp>
      <p:sp>
        <p:nvSpPr>
          <p:cNvPr id="1315843" name="Rectangle 3"/>
          <p:cNvSpPr>
            <a:spLocks noGrp="1" noChangeArrowheads="1"/>
          </p:cNvSpPr>
          <p:nvPr>
            <p:ph sz="half" idx="1"/>
          </p:nvPr>
        </p:nvSpPr>
        <p:spPr>
          <a:xfrm>
            <a:off x="609600" y="1496291"/>
            <a:ext cx="7162800" cy="1475509"/>
          </a:xfrm>
        </p:spPr>
        <p:txBody>
          <a:bodyPr>
            <a:normAutofit/>
          </a:bodyPr>
          <a:lstStyle/>
          <a:p>
            <a:pPr marL="0" indent="0">
              <a:buNone/>
            </a:pPr>
            <a:r>
              <a:rPr lang="en-US" sz="2800" b="1" dirty="0">
                <a:solidFill>
                  <a:schemeClr val="accent2"/>
                </a:solidFill>
              </a:rPr>
              <a:t>Dopaminergic medications stop being increased, and are often lowered</a:t>
            </a:r>
          </a:p>
        </p:txBody>
      </p:sp>
      <p:sp>
        <p:nvSpPr>
          <p:cNvPr id="2" name="Content Placeholder 1">
            <a:extLst>
              <a:ext uri="{FF2B5EF4-FFF2-40B4-BE49-F238E27FC236}">
                <a16:creationId xmlns:a16="http://schemas.microsoft.com/office/drawing/2014/main" id="{7E5A34AE-4E1B-7B22-830B-50C1C00D3AE9}"/>
              </a:ext>
            </a:extLst>
          </p:cNvPr>
          <p:cNvSpPr>
            <a:spLocks noGrp="1"/>
          </p:cNvSpPr>
          <p:nvPr>
            <p:ph sz="half" idx="2"/>
          </p:nvPr>
        </p:nvSpPr>
        <p:spPr>
          <a:xfrm>
            <a:off x="609600" y="2743200"/>
            <a:ext cx="10515599" cy="2747963"/>
          </a:xfrm>
        </p:spPr>
        <p:txBody>
          <a:bodyPr>
            <a:normAutofit/>
          </a:bodyPr>
          <a:lstStyle/>
          <a:p>
            <a:r>
              <a:rPr lang="en-US" sz="2800" dirty="0"/>
              <a:t>Leads to suboptimal treatment of motor symptoms</a:t>
            </a:r>
          </a:p>
          <a:p>
            <a:r>
              <a:rPr lang="en-US" sz="2800" dirty="0"/>
              <a:t>More difficult to perform activities of daily living</a:t>
            </a:r>
          </a:p>
          <a:p>
            <a:r>
              <a:rPr lang="en-US" sz="2800" dirty="0"/>
              <a:t>Quality of life</a:t>
            </a:r>
          </a:p>
          <a:p>
            <a:r>
              <a:rPr lang="en-US" sz="2800" dirty="0"/>
              <a:t>Increased risk of falls</a:t>
            </a:r>
          </a:p>
        </p:txBody>
      </p:sp>
      <p:sp>
        <p:nvSpPr>
          <p:cNvPr id="4" name="Footer Placeholder 3">
            <a:extLst>
              <a:ext uri="{FF2B5EF4-FFF2-40B4-BE49-F238E27FC236}">
                <a16:creationId xmlns:a16="http://schemas.microsoft.com/office/drawing/2014/main" id="{C7A42CFF-6666-2FBE-793D-61DDD4E72ECD}"/>
              </a:ext>
            </a:extLst>
          </p:cNvPr>
          <p:cNvSpPr>
            <a:spLocks noGrp="1"/>
          </p:cNvSpPr>
          <p:nvPr>
            <p:ph type="ftr" sz="quarter" idx="3"/>
          </p:nvPr>
        </p:nvSpPr>
        <p:spPr/>
        <p:txBody>
          <a:bodyPr/>
          <a:lstStyle/>
          <a:p>
            <a:r>
              <a:rPr lang="en-US" sz="1200" kern="0" dirty="0">
                <a:latin typeface="Arial"/>
                <a:cs typeface="Arial"/>
                <a:sym typeface="Arial"/>
              </a:rPr>
              <a:t>Goldman JG, et al. </a:t>
            </a:r>
            <a:r>
              <a:rPr lang="en-US" sz="1200" i="1" kern="0" dirty="0">
                <a:latin typeface="Arial"/>
                <a:cs typeface="Arial"/>
                <a:sym typeface="Arial"/>
              </a:rPr>
              <a:t>Expert </a:t>
            </a:r>
            <a:r>
              <a:rPr lang="en-US" sz="1200" i="1" kern="0" dirty="0" err="1">
                <a:latin typeface="Arial"/>
                <a:cs typeface="Arial"/>
                <a:sym typeface="Arial"/>
              </a:rPr>
              <a:t>Opin</a:t>
            </a:r>
            <a:r>
              <a:rPr lang="en-US" sz="1200" i="1" kern="0" dirty="0">
                <a:latin typeface="Arial"/>
                <a:cs typeface="Arial"/>
                <a:sym typeface="Arial"/>
              </a:rPr>
              <a:t> </a:t>
            </a:r>
            <a:r>
              <a:rPr lang="en-US" sz="1200" i="1" kern="0" dirty="0" err="1">
                <a:latin typeface="Arial"/>
                <a:cs typeface="Arial"/>
                <a:sym typeface="Arial"/>
              </a:rPr>
              <a:t>Pharmacother</a:t>
            </a:r>
            <a:r>
              <a:rPr lang="en-US" sz="1200" kern="0" dirty="0">
                <a:latin typeface="Arial"/>
                <a:cs typeface="Arial"/>
                <a:sym typeface="Arial"/>
              </a:rPr>
              <a:t>. 2011;12(13):2009-24; Goldman JG, et al. </a:t>
            </a:r>
            <a:r>
              <a:rPr lang="en-US" sz="1200" i="1" kern="0" dirty="0" err="1">
                <a:latin typeface="Arial"/>
                <a:cs typeface="Arial"/>
                <a:sym typeface="Arial"/>
              </a:rPr>
              <a:t>Curr</a:t>
            </a:r>
            <a:r>
              <a:rPr lang="en-US" sz="1200" i="1" kern="0" dirty="0">
                <a:latin typeface="Arial"/>
                <a:cs typeface="Arial"/>
                <a:sym typeface="Arial"/>
              </a:rPr>
              <a:t> Treat Options Neurol</a:t>
            </a:r>
            <a:r>
              <a:rPr lang="en-US" sz="1200" kern="0" dirty="0">
                <a:latin typeface="Arial"/>
                <a:cs typeface="Arial"/>
                <a:sym typeface="Arial"/>
              </a:rPr>
              <a:t>. 2014;16(3):281.</a:t>
            </a:r>
          </a:p>
        </p:txBody>
      </p:sp>
    </p:spTree>
    <p:extLst>
      <p:ext uri="{BB962C8B-B14F-4D97-AF65-F5344CB8AC3E}">
        <p14:creationId xmlns:p14="http://schemas.microsoft.com/office/powerpoint/2010/main" val="2531789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p:cNvSpPr>
          <p:nvPr>
            <p:ph type="title"/>
          </p:nvPr>
        </p:nvSpPr>
        <p:spPr>
          <a:prstGeom prst="rect">
            <a:avLst/>
          </a:prstGeom>
        </p:spPr>
        <p:txBody>
          <a:bodyPr>
            <a:normAutofit/>
          </a:bodyPr>
          <a:lstStyle>
            <a:lvl1pPr>
              <a:defRPr sz="3000"/>
            </a:lvl1pPr>
          </a:lstStyle>
          <a:p>
            <a:r>
              <a:rPr dirty="0"/>
              <a:t>PD Psychosis Increases Risk of Hospitalization</a:t>
            </a:r>
            <a:r>
              <a:rPr lang="en-US" dirty="0"/>
              <a:t>, </a:t>
            </a:r>
            <a:r>
              <a:rPr dirty="0"/>
              <a:t>Nursing </a:t>
            </a:r>
            <a:r>
              <a:rPr lang="en-US" dirty="0"/>
              <a:t>Facility</a:t>
            </a:r>
            <a:r>
              <a:rPr dirty="0"/>
              <a:t> Placement</a:t>
            </a:r>
            <a:r>
              <a:rPr lang="en-US" dirty="0"/>
              <a:t>, and Mortality</a:t>
            </a:r>
            <a:endParaRPr dirty="0"/>
          </a:p>
        </p:txBody>
      </p:sp>
      <p:sp>
        <p:nvSpPr>
          <p:cNvPr id="230" name="Shape 230"/>
          <p:cNvSpPr>
            <a:spLocks noGrp="1"/>
          </p:cNvSpPr>
          <p:nvPr>
            <p:ph sz="half" idx="1"/>
          </p:nvPr>
        </p:nvSpPr>
        <p:spPr>
          <a:xfrm>
            <a:off x="609600" y="1496291"/>
            <a:ext cx="4876800" cy="4680672"/>
          </a:xfrm>
          <a:prstGeom prst="rect">
            <a:avLst/>
          </a:prstGeom>
        </p:spPr>
        <p:txBody>
          <a:bodyPr>
            <a:normAutofit/>
          </a:bodyPr>
          <a:lstStyle/>
          <a:p>
            <a:pPr>
              <a:spcBef>
                <a:spcPts val="0"/>
              </a:spcBef>
              <a:defRPr sz="2400"/>
            </a:pPr>
            <a:r>
              <a:rPr dirty="0">
                <a:solidFill>
                  <a:schemeClr val="tx1"/>
                </a:solidFill>
              </a:rPr>
              <a:t>P</a:t>
            </a:r>
            <a:r>
              <a:rPr lang="en-US" dirty="0">
                <a:solidFill>
                  <a:schemeClr val="tx1"/>
                </a:solidFill>
              </a:rPr>
              <a:t>DP p</a:t>
            </a:r>
            <a:r>
              <a:rPr dirty="0">
                <a:solidFill>
                  <a:schemeClr val="tx1"/>
                </a:solidFill>
              </a:rPr>
              <a:t>recipitates and </a:t>
            </a:r>
            <a:r>
              <a:rPr dirty="0"/>
              <a:t>prolongs hospitalization</a:t>
            </a:r>
            <a:r>
              <a:rPr sz="2000" baseline="30000" dirty="0"/>
              <a:t>1</a:t>
            </a:r>
            <a:endParaRPr baseline="30000" dirty="0"/>
          </a:p>
          <a:p>
            <a:pPr marL="685800" lvl="1" indent="-342900">
              <a:spcBef>
                <a:spcPts val="0"/>
              </a:spcBef>
              <a:buFontTx/>
              <a:defRPr sz="2000"/>
            </a:pPr>
            <a:r>
              <a:rPr dirty="0"/>
              <a:t>24% of all hospitalizations of PD patients</a:t>
            </a:r>
            <a:endParaRPr sz="2600" dirty="0"/>
          </a:p>
          <a:p>
            <a:pPr marL="685800" lvl="1" indent="-342900">
              <a:spcBef>
                <a:spcPts val="0"/>
              </a:spcBef>
              <a:buFontTx/>
              <a:defRPr sz="2000"/>
            </a:pPr>
            <a:r>
              <a:rPr dirty="0"/>
              <a:t>29% of prolonged hospitalizations and repeat admissions</a:t>
            </a:r>
            <a:endParaRPr sz="2600" dirty="0"/>
          </a:p>
          <a:p>
            <a:pPr>
              <a:spcBef>
                <a:spcPts val="0"/>
              </a:spcBef>
              <a:defRPr sz="2400"/>
            </a:pPr>
            <a:r>
              <a:rPr lang="en-US" dirty="0"/>
              <a:t>Strongest independent predictor of</a:t>
            </a:r>
            <a:br>
              <a:rPr lang="en-US" dirty="0"/>
            </a:br>
            <a:r>
              <a:rPr lang="en-US" dirty="0"/>
              <a:t>nursing home placement</a:t>
            </a:r>
          </a:p>
          <a:p>
            <a:pPr marL="685800" lvl="1" indent="-342900">
              <a:spcBef>
                <a:spcPts val="0"/>
              </a:spcBef>
              <a:buFontTx/>
              <a:defRPr sz="2000"/>
            </a:pPr>
            <a:r>
              <a:rPr lang="en-US" dirty="0"/>
              <a:t>Long term care placement is often</a:t>
            </a:r>
            <a:br>
              <a:rPr lang="en-US" dirty="0"/>
            </a:br>
            <a:r>
              <a:rPr lang="en-US" dirty="0"/>
              <a:t>permanent</a:t>
            </a:r>
            <a:r>
              <a:rPr lang="en-US" sz="1800" baseline="30000" dirty="0"/>
              <a:t>2</a:t>
            </a:r>
          </a:p>
          <a:p>
            <a:pPr>
              <a:spcBef>
                <a:spcPts val="0"/>
              </a:spcBef>
              <a:defRPr sz="2400"/>
            </a:pPr>
            <a:r>
              <a:rPr lang="en-US" dirty="0"/>
              <a:t>Increased mortality</a:t>
            </a:r>
            <a:endParaRPr sz="1800" baseline="30000" dirty="0"/>
          </a:p>
        </p:txBody>
      </p:sp>
      <p:sp>
        <p:nvSpPr>
          <p:cNvPr id="3" name="Content Placeholder 2">
            <a:extLst>
              <a:ext uri="{FF2B5EF4-FFF2-40B4-BE49-F238E27FC236}">
                <a16:creationId xmlns:a16="http://schemas.microsoft.com/office/drawing/2014/main" id="{34CD3220-BB2D-66FD-07D3-A6528D720D7D}"/>
              </a:ext>
            </a:extLst>
          </p:cNvPr>
          <p:cNvSpPr>
            <a:spLocks noGrp="1"/>
          </p:cNvSpPr>
          <p:nvPr>
            <p:ph sz="half" idx="2"/>
          </p:nvPr>
        </p:nvSpPr>
        <p:spPr>
          <a:xfrm>
            <a:off x="6145306" y="1591364"/>
            <a:ext cx="5181600" cy="1063084"/>
          </a:xfrm>
        </p:spPr>
        <p:txBody>
          <a:bodyPr/>
          <a:lstStyle/>
          <a:p>
            <a:pPr marL="0" indent="0">
              <a:buNone/>
            </a:pPr>
            <a:r>
              <a:rPr lang="en-US" sz="2000" b="1" kern="0" dirty="0">
                <a:solidFill>
                  <a:schemeClr val="accent1"/>
                </a:solidFill>
                <a:latin typeface="Arial"/>
                <a:cs typeface="Arial"/>
                <a:sym typeface="Arial"/>
              </a:rPr>
              <a:t>4-year cumulative risk for nursing home admission for PD versus PD psychosis</a:t>
            </a:r>
            <a:r>
              <a:rPr lang="en-US" sz="2000" b="1" kern="0" baseline="30000" dirty="0">
                <a:solidFill>
                  <a:schemeClr val="accent1"/>
                </a:solidFill>
                <a:latin typeface="Arial"/>
                <a:cs typeface="Arial"/>
                <a:sym typeface="Arial"/>
              </a:rPr>
              <a:t>3</a:t>
            </a:r>
          </a:p>
          <a:p>
            <a:endParaRPr lang="en-US" dirty="0">
              <a:solidFill>
                <a:schemeClr val="accent1"/>
              </a:solidFill>
            </a:endParaRPr>
          </a:p>
        </p:txBody>
      </p:sp>
      <p:sp>
        <p:nvSpPr>
          <p:cNvPr id="2" name="Footer Placeholder 1">
            <a:extLst>
              <a:ext uri="{FF2B5EF4-FFF2-40B4-BE49-F238E27FC236}">
                <a16:creationId xmlns:a16="http://schemas.microsoft.com/office/drawing/2014/main" id="{5F27D4CC-03BF-AB5B-AC75-8AB575701FD5}"/>
              </a:ext>
            </a:extLst>
          </p:cNvPr>
          <p:cNvSpPr>
            <a:spLocks noGrp="1"/>
          </p:cNvSpPr>
          <p:nvPr>
            <p:ph type="ftr" sz="quarter" idx="3"/>
          </p:nvPr>
        </p:nvSpPr>
        <p:spPr/>
        <p:txBody>
          <a:bodyPr/>
          <a:lstStyle/>
          <a:p>
            <a:r>
              <a:rPr lang="en-US" sz="1200" kern="0" dirty="0">
                <a:solidFill>
                  <a:srgbClr val="929292"/>
                </a:solidFill>
                <a:latin typeface="Arial"/>
                <a:cs typeface="Arial"/>
                <a:sym typeface="Arial"/>
              </a:rPr>
              <a:t>1. Klein C, et al. </a:t>
            </a:r>
            <a:r>
              <a:rPr lang="en-US" sz="1200" i="1" kern="0" dirty="0">
                <a:solidFill>
                  <a:srgbClr val="929292"/>
                </a:solidFill>
                <a:latin typeface="Arial"/>
                <a:cs typeface="Arial"/>
                <a:sym typeface="Arial"/>
              </a:rPr>
              <a:t>J Neural </a:t>
            </a:r>
            <a:r>
              <a:rPr lang="en-US" sz="1200" i="1" kern="0" dirty="0" err="1">
                <a:solidFill>
                  <a:srgbClr val="929292"/>
                </a:solidFill>
                <a:latin typeface="Arial"/>
                <a:cs typeface="Arial"/>
                <a:sym typeface="Arial"/>
              </a:rPr>
              <a:t>Transm</a:t>
            </a:r>
            <a:r>
              <a:rPr lang="en-US" sz="1200" i="1" kern="0" dirty="0">
                <a:solidFill>
                  <a:srgbClr val="929292"/>
                </a:solidFill>
                <a:latin typeface="Arial"/>
                <a:cs typeface="Arial"/>
                <a:sym typeface="Arial"/>
              </a:rPr>
              <a:t> (Vienna). </a:t>
            </a:r>
            <a:r>
              <a:rPr lang="en-US" sz="1200" kern="0" dirty="0">
                <a:solidFill>
                  <a:srgbClr val="929292"/>
                </a:solidFill>
                <a:latin typeface="Arial"/>
                <a:cs typeface="Arial"/>
                <a:sym typeface="Arial"/>
              </a:rPr>
              <a:t>2009;116(11):1509-12; 2. Goetz CG, Stebbins GT. </a:t>
            </a:r>
            <a:r>
              <a:rPr lang="en-US" sz="1200" i="1" kern="0" dirty="0">
                <a:solidFill>
                  <a:srgbClr val="929292"/>
                </a:solidFill>
                <a:latin typeface="Arial"/>
                <a:cs typeface="Arial"/>
                <a:sym typeface="Arial"/>
              </a:rPr>
              <a:t>Neurology</a:t>
            </a:r>
            <a:r>
              <a:rPr lang="en-US" sz="1200" kern="0" dirty="0">
                <a:solidFill>
                  <a:srgbClr val="929292"/>
                </a:solidFill>
                <a:latin typeface="Arial"/>
                <a:cs typeface="Arial"/>
                <a:sym typeface="Arial"/>
              </a:rPr>
              <a:t>. 1993;43(11):2227-9; 3. </a:t>
            </a:r>
            <a:r>
              <a:rPr lang="en-US" sz="1200" kern="0" dirty="0" err="1">
                <a:solidFill>
                  <a:srgbClr val="929292"/>
                </a:solidFill>
                <a:latin typeface="Arial"/>
                <a:cs typeface="Arial"/>
                <a:sym typeface="Arial"/>
              </a:rPr>
              <a:t>Aarsland</a:t>
            </a:r>
            <a:r>
              <a:rPr lang="en-US" sz="1200" kern="0" dirty="0">
                <a:solidFill>
                  <a:srgbClr val="929292"/>
                </a:solidFill>
                <a:latin typeface="Arial"/>
                <a:cs typeface="Arial"/>
                <a:sym typeface="Arial"/>
              </a:rPr>
              <a:t> D, et al. </a:t>
            </a:r>
            <a:r>
              <a:rPr lang="en-US" sz="1200" i="1" kern="0" dirty="0">
                <a:solidFill>
                  <a:srgbClr val="929292"/>
                </a:solidFill>
                <a:latin typeface="Arial"/>
                <a:cs typeface="Arial"/>
                <a:sym typeface="Arial"/>
              </a:rPr>
              <a:t>J Am </a:t>
            </a:r>
            <a:r>
              <a:rPr lang="en-US" sz="1200" i="1" kern="0" dirty="0" err="1">
                <a:solidFill>
                  <a:srgbClr val="929292"/>
                </a:solidFill>
                <a:latin typeface="Arial"/>
                <a:cs typeface="Arial"/>
                <a:sym typeface="Arial"/>
              </a:rPr>
              <a:t>Geriatr</a:t>
            </a:r>
            <a:r>
              <a:rPr lang="en-US" sz="1200" i="1" kern="0" dirty="0">
                <a:solidFill>
                  <a:srgbClr val="929292"/>
                </a:solidFill>
                <a:latin typeface="Arial"/>
                <a:cs typeface="Arial"/>
                <a:sym typeface="Arial"/>
              </a:rPr>
              <a:t> Soc</a:t>
            </a:r>
            <a:r>
              <a:rPr lang="en-US" sz="1200" kern="0" dirty="0">
                <a:solidFill>
                  <a:srgbClr val="929292"/>
                </a:solidFill>
                <a:latin typeface="Arial"/>
                <a:cs typeface="Arial"/>
                <a:sym typeface="Arial"/>
              </a:rPr>
              <a:t>. 2000; 48:938-42.</a:t>
            </a:r>
          </a:p>
        </p:txBody>
      </p:sp>
      <p:pic>
        <p:nvPicPr>
          <p:cNvPr id="232" name="image1.png"/>
          <p:cNvPicPr>
            <a:picLocks noChangeAspect="1"/>
          </p:cNvPicPr>
          <p:nvPr/>
        </p:nvPicPr>
        <p:blipFill>
          <a:blip r:embed="rId3" cstate="screen">
            <a:extLst>
              <a:ext uri="{28A0092B-C50C-407E-A947-70E740481C1C}">
                <a14:useLocalDpi xmlns:a14="http://schemas.microsoft.com/office/drawing/2010/main"/>
              </a:ext>
            </a:extLst>
          </a:blip>
          <a:srcRect t="2827"/>
          <a:stretch>
            <a:fillRect/>
          </a:stretch>
        </p:blipFill>
        <p:spPr>
          <a:xfrm>
            <a:off x="6237755" y="2462511"/>
            <a:ext cx="4887444" cy="3482084"/>
          </a:xfrm>
          <a:prstGeom prst="rect">
            <a:avLst/>
          </a:prstGeom>
          <a:ln w="12700">
            <a:miter lim="400000"/>
          </a:ln>
        </p:spPr>
      </p:pic>
      <p:sp>
        <p:nvSpPr>
          <p:cNvPr id="233" name="Shape 233"/>
          <p:cNvSpPr/>
          <p:nvPr/>
        </p:nvSpPr>
        <p:spPr>
          <a:xfrm>
            <a:off x="6096001" y="2833834"/>
            <a:ext cx="4122057" cy="25648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eaLnBrk="1" fontAlgn="auto">
              <a:spcBef>
                <a:spcPts val="0"/>
              </a:spcBef>
              <a:spcAft>
                <a:spcPts val="0"/>
              </a:spcAft>
              <a:defRPr sz="1600" b="1"/>
            </a:pPr>
            <a:endParaRPr sz="1600" b="1" kern="0" baseline="30000" dirty="0">
              <a:solidFill>
                <a:srgbClr val="000000"/>
              </a:solidFill>
              <a:latin typeface="Arial"/>
              <a:cs typeface="Arial"/>
              <a:sym typeface="Arial"/>
            </a:endParaRPr>
          </a:p>
        </p:txBody>
      </p:sp>
    </p:spTree>
  </p:cSld>
  <p:clrMapOvr>
    <a:masterClrMapping/>
  </p:clrMapOvr>
</p:sld>
</file>

<file path=ppt/theme/theme1.xml><?xml version="1.0" encoding="utf-8"?>
<a:theme xmlns:a="http://schemas.openxmlformats.org/drawingml/2006/main" name="OakGraphix_MedEd ON THE GO_Psychiatry Template_Theme1">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kGraphix_MedEd ON THE GO_Psychiatry Template_Theme1" id="{722CD718-30A3-4CB4-B6AF-7A90BF6AEDF4}" vid="{AC3C259C-3D90-4EFF-A8EC-F2C7B0198BF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17792</TotalTime>
  <Words>1521</Words>
  <Application>Microsoft Office PowerPoint</Application>
  <PresentationFormat>Widescreen</PresentationFormat>
  <Paragraphs>161</Paragraphs>
  <Slides>14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Corbel</vt:lpstr>
      <vt:lpstr>Times</vt:lpstr>
      <vt:lpstr>Times New Roman</vt:lpstr>
      <vt:lpstr>OakGraphix_MedEd ON THE GO_Psychiatry Template_Theme1</vt:lpstr>
      <vt:lpstr>Psychotic Symptoms in Parkinson’s Disease Psychosis Disrupts Lives:  Early Treatment Intervention Makes a Difference</vt:lpstr>
      <vt:lpstr>Disclaimer</vt:lpstr>
      <vt:lpstr>Parkinson’s Disease Psychosis (PDP) Is Underreported</vt:lpstr>
      <vt:lpstr>Progressive, Widespread Synuclein Neurodegeneration</vt:lpstr>
      <vt:lpstr>The Course of Parkinson’s Disease Psychosis </vt:lpstr>
      <vt:lpstr>Early Illusions and Hallucinations Are Not Benign!</vt:lpstr>
      <vt:lpstr>PDP Has Tremendous Impacts on Patients and Caregivers</vt:lpstr>
      <vt:lpstr>PDP Limits Optimal Management of PD</vt:lpstr>
      <vt:lpstr>PD Psychosis Increases Risk of Hospitalization, Nursing Facility Placement, and Mortality</vt:lpstr>
      <vt:lpstr>Current Management of PD Psychosis</vt:lpstr>
      <vt:lpstr>Pimavanserin Treatment Resulted in Clinically Meaningful Improvement Within 6 Weeks</vt:lpstr>
      <vt:lpstr>Example of Patient Improving 3 Points on SAPS Rating for Visual Hallucinations After 4-6 Weeks</vt:lpstr>
      <vt:lpstr>Example of Patient Improving with Complete Resolution of Symptoms After 4-6 Weeks</vt:lpstr>
      <vt:lpstr>Untreated PDP Has Significant Consequences: 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Psychotic Symptoms in Parkinson’s Disease Psychosis Disrupts Lives:  Early Treatment Intervention Makes a Difference</dc:title>
  <dc:subject/>
  <dc:creator>MedEd On The Go</dc:creator>
  <cp:keywords/>
  <dc:description/>
  <cp:lastModifiedBy>Lindsay Beninati</cp:lastModifiedBy>
  <cp:revision>973</cp:revision>
  <dcterms:created xsi:type="dcterms:W3CDTF">2002-07-30T18:37:55Z</dcterms:created>
  <dcterms:modified xsi:type="dcterms:W3CDTF">2023-05-02T13:16:05Z</dcterms:modified>
  <cp:category/>
</cp:coreProperties>
</file>