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6" r:id="rId1"/>
  </p:sldMasterIdLst>
  <p:notesMasterIdLst>
    <p:notesMasterId r:id="rId15"/>
  </p:notesMasterIdLst>
  <p:sldIdLst>
    <p:sldId id="256" r:id="rId2"/>
    <p:sldId id="985" r:id="rId3"/>
    <p:sldId id="937" r:id="rId4"/>
    <p:sldId id="938" r:id="rId5"/>
    <p:sldId id="941" r:id="rId6"/>
    <p:sldId id="942" r:id="rId7"/>
    <p:sldId id="980" r:id="rId8"/>
    <p:sldId id="948" r:id="rId9"/>
    <p:sldId id="949" r:id="rId10"/>
    <p:sldId id="981" r:id="rId11"/>
    <p:sldId id="983" r:id="rId12"/>
    <p:sldId id="982" r:id="rId13"/>
    <p:sldId id="984"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2929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248"/>
    <p:restoredTop sz="96327" autoAdjust="0"/>
  </p:normalViewPr>
  <p:slideViewPr>
    <p:cSldViewPr snapToGrid="0">
      <p:cViewPr varScale="1">
        <p:scale>
          <a:sx n="62" d="100"/>
          <a:sy n="62" d="100"/>
        </p:scale>
        <p:origin x="668" y="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95E0D5F-9CAB-B14A-BA2D-A038140CE0EB}" type="datetimeFigureOut">
              <a:rPr lang="en-US" smtClean="0"/>
              <a:t>5/2/2023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3CAE7D4-D616-514E-8822-8213B6E1DA6C}" type="slidenum">
              <a:rPr lang="en-US" smtClean="0"/>
              <a:t>‹#›</a:t>
            </a:fld>
            <a:endParaRPr lang="en-US"/>
          </a:p>
        </p:txBody>
      </p:sp>
    </p:spTree>
    <p:extLst>
      <p:ext uri="{BB962C8B-B14F-4D97-AF65-F5344CB8AC3E}">
        <p14:creationId xmlns:p14="http://schemas.microsoft.com/office/powerpoint/2010/main" val="19849730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29" name="Slide Image Placeholder 1">
            <a:extLst>
              <a:ext uri="{FF2B5EF4-FFF2-40B4-BE49-F238E27FC236}">
                <a16:creationId xmlns:a16="http://schemas.microsoft.com/office/drawing/2014/main" id="{7139850F-9F89-C8E8-112B-3BCFAC17AEB0}"/>
              </a:ext>
            </a:extLst>
          </p:cNvPr>
          <p:cNvSpPr>
            <a:spLocks noGrp="1" noRot="1" noChangeAspect="1" noChangeArrowheads="1" noTextEdit="1"/>
          </p:cNvSpPr>
          <p:nvPr>
            <p:ph type="sldImg"/>
          </p:nvPr>
        </p:nvSpPr>
        <p:spPr>
          <a:ln/>
        </p:spPr>
      </p:sp>
      <p:sp>
        <p:nvSpPr>
          <p:cNvPr id="176130" name="Notes Placeholder 2">
            <a:extLst>
              <a:ext uri="{FF2B5EF4-FFF2-40B4-BE49-F238E27FC236}">
                <a16:creationId xmlns:a16="http://schemas.microsoft.com/office/drawing/2014/main" id="{E083CEEA-102E-A6ED-3D4B-975CBC65D75F}"/>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a typeface="ＭＳ Ｐゴシック" panose="020B0600070205080204" pitchFamily="34" charset="-128"/>
            </a:endParaRPr>
          </a:p>
        </p:txBody>
      </p:sp>
      <p:sp>
        <p:nvSpPr>
          <p:cNvPr id="176131" name="Slide Number Placeholder 3">
            <a:extLst>
              <a:ext uri="{FF2B5EF4-FFF2-40B4-BE49-F238E27FC236}">
                <a16:creationId xmlns:a16="http://schemas.microsoft.com/office/drawing/2014/main" id="{36981E9F-7266-5758-0A2C-6A04C5291BE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462CBBE0-1108-2A48-ACE8-B4B38FAD8CE8}"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ＭＳ Ｐゴシック" panose="020B0600070205080204" pitchFamily="34"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4</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1" name="Slide Image Placeholder 1">
            <a:extLst>
              <a:ext uri="{FF2B5EF4-FFF2-40B4-BE49-F238E27FC236}">
                <a16:creationId xmlns:a16="http://schemas.microsoft.com/office/drawing/2014/main" id="{1D60CD89-FF95-7007-0E47-DAF027583F7D}"/>
              </a:ext>
            </a:extLst>
          </p:cNvPr>
          <p:cNvSpPr>
            <a:spLocks noGrp="1" noRot="1" noChangeAspect="1" noChangeArrowheads="1" noTextEdit="1"/>
          </p:cNvSpPr>
          <p:nvPr>
            <p:ph type="sldImg"/>
          </p:nvPr>
        </p:nvSpPr>
        <p:spPr>
          <a:ln/>
        </p:spPr>
      </p:sp>
      <p:sp>
        <p:nvSpPr>
          <p:cNvPr id="179202" name="Notes Placeholder 2">
            <a:extLst>
              <a:ext uri="{FF2B5EF4-FFF2-40B4-BE49-F238E27FC236}">
                <a16:creationId xmlns:a16="http://schemas.microsoft.com/office/drawing/2014/main" id="{AB12A276-91F7-1B50-5B2A-3D13108DC580}"/>
              </a:ext>
            </a:extLst>
          </p:cNvPr>
          <p:cNvSpPr>
            <a:spLocks noGrp="1" noChangeArrowheads="1"/>
          </p:cNvSpPr>
          <p:nvPr>
            <p:ph type="body" idx="1"/>
          </p:nvPr>
        </p:nvSpPr>
        <p:spPr>
          <a:xfrm>
            <a:off x="161925" y="4400550"/>
            <a:ext cx="6475413" cy="36004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Arial" panose="020B0604020202020204" pitchFamily="34" charset="0"/>
              <a:ea typeface="ＭＳ Ｐゴシック" panose="020B0600070205080204" pitchFamily="34" charset="-128"/>
            </a:endParaRPr>
          </a:p>
        </p:txBody>
      </p:sp>
      <p:sp>
        <p:nvSpPr>
          <p:cNvPr id="179203" name="Slide Number Placeholder 3">
            <a:extLst>
              <a:ext uri="{FF2B5EF4-FFF2-40B4-BE49-F238E27FC236}">
                <a16:creationId xmlns:a16="http://schemas.microsoft.com/office/drawing/2014/main" id="{00EAD693-09CD-95EA-CDBE-5178938605B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53F4D211-D833-B349-B6E8-6FBDB9232ED2}" type="slidenum">
              <a:rPr kumimoji="0" lang="en-US" altLang="en-US" sz="1800" b="0" i="0" u="none" strike="noStrike" kern="1200" cap="none" spc="0" normalizeH="0" baseline="0" noProof="0" smtClean="0">
                <a:ln>
                  <a:noFill/>
                </a:ln>
                <a:solidFill>
                  <a:srgbClr val="000000"/>
                </a:solidFill>
                <a:effectLst/>
                <a:uLnTx/>
                <a:uFillTx/>
                <a:latin typeface="Calibri" panose="020F0502020204030204" pitchFamily="34" charset="0"/>
                <a:ea typeface="ＭＳ Ｐゴシック" panose="020B0600070205080204" pitchFamily="34"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6</a:t>
            </a:fld>
            <a:endParaRPr kumimoji="0" lang="en-US" altLang="en-US" sz="1800" b="0" i="0" u="none" strike="noStrike" kern="1200" cap="none" spc="0" normalizeH="0" baseline="0" noProof="0">
              <a:ln>
                <a:noFill/>
              </a:ln>
              <a:solidFill>
                <a:srgbClr val="000000"/>
              </a:solidFill>
              <a:effectLst/>
              <a:uLnTx/>
              <a:uFillTx/>
              <a:latin typeface="Calibri" panose="020F0502020204030204" pitchFamily="34" charset="0"/>
              <a:ea typeface="ＭＳ Ｐゴシック" panose="020B0600070205080204" pitchFamily="34" charset="-128"/>
              <a:cs typeface="+mn-cs"/>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3CAE7D4-D616-514E-8822-8213B6E1DA6C}" type="slidenum">
              <a:rPr lang="en-US" smtClean="0"/>
              <a:t>8</a:t>
            </a:fld>
            <a:endParaRPr lang="en-US"/>
          </a:p>
        </p:txBody>
      </p:sp>
    </p:spTree>
    <p:extLst>
      <p:ext uri="{BB962C8B-B14F-4D97-AF65-F5344CB8AC3E}">
        <p14:creationId xmlns:p14="http://schemas.microsoft.com/office/powerpoint/2010/main" val="282877000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ctr">
            <a:normAutofit/>
          </a:bodyPr>
          <a:lstStyle>
            <a:lvl1pPr>
              <a:defRPr sz="48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pic>
        <p:nvPicPr>
          <p:cNvPr id="2" name="Picture 1">
            <a:extLst>
              <a:ext uri="{FF2B5EF4-FFF2-40B4-BE49-F238E27FC236}">
                <a16:creationId xmlns:a16="http://schemas.microsoft.com/office/drawing/2014/main" id="{B4443BE8-4646-1FA0-681A-88D8860DD744}"/>
              </a:ext>
            </a:extLst>
          </p:cNvPr>
          <p:cNvPicPr>
            <a:picLocks noChangeAspect="1"/>
          </p:cNvPicPr>
          <p:nvPr/>
        </p:nvPicPr>
        <p:blipFill>
          <a:blip r:embed="rId2"/>
          <a:stretch>
            <a:fillRect/>
          </a:stretch>
        </p:blipFill>
        <p:spPr>
          <a:xfrm>
            <a:off x="0" y="-1"/>
            <a:ext cx="12192000" cy="975360"/>
          </a:xfrm>
          <a:prstGeom prst="rect">
            <a:avLst/>
          </a:prstGeom>
        </p:spPr>
      </p:pic>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pPr>
              <a:defRPr/>
            </a:pPr>
            <a:endParaRPr lang="en-US" dirty="0"/>
          </a:p>
        </p:txBody>
      </p:sp>
      <p:pic>
        <p:nvPicPr>
          <p:cNvPr id="4" name="Picture 3">
            <a:extLst>
              <a:ext uri="{FF2B5EF4-FFF2-40B4-BE49-F238E27FC236}">
                <a16:creationId xmlns:a16="http://schemas.microsoft.com/office/drawing/2014/main" id="{7F769840-AFB3-41D5-B8CE-7626D91553BC}"/>
              </a:ext>
            </a:extLst>
          </p:cNvPr>
          <p:cNvPicPr>
            <a:picLocks noChangeAspect="1"/>
          </p:cNvPicPr>
          <p:nvPr/>
        </p:nvPicPr>
        <p:blipFill rotWithShape="1">
          <a:blip r:embed="rId3">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spTree>
    <p:extLst>
      <p:ext uri="{BB962C8B-B14F-4D97-AF65-F5344CB8AC3E}">
        <p14:creationId xmlns:p14="http://schemas.microsoft.com/office/powerpoint/2010/main" val="7134411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pPr>
              <a:defRPr/>
            </a:pPr>
            <a:endParaRPr lang="en-US"/>
          </a:p>
        </p:txBody>
      </p:sp>
    </p:spTree>
    <p:extLst>
      <p:ext uri="{BB962C8B-B14F-4D97-AF65-F5344CB8AC3E}">
        <p14:creationId xmlns:p14="http://schemas.microsoft.com/office/powerpoint/2010/main" val="2476624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b">
            <a:normAutofit/>
          </a:bodyPr>
          <a:lstStyle>
            <a:lvl1pPr algn="r">
              <a:defRPr sz="36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lgn="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4B928810-DA6E-89D1-0245-996C3A1237F5}"/>
              </a:ext>
            </a:extLst>
          </p:cNvPr>
          <p:cNvPicPr>
            <a:picLocks noChangeAspect="1"/>
          </p:cNvPicPr>
          <p:nvPr/>
        </p:nvPicPr>
        <p:blipFill>
          <a:blip r:embed="rId2"/>
          <a:stretch>
            <a:fillRect/>
          </a:stretch>
        </p:blipFill>
        <p:spPr>
          <a:xfrm>
            <a:off x="0" y="-1"/>
            <a:ext cx="12192000" cy="975360"/>
          </a:xfrm>
          <a:prstGeom prst="rect">
            <a:avLst/>
          </a:prstGeom>
        </p:spPr>
      </p:pic>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pPr>
              <a:defRPr/>
            </a:pPr>
            <a:endParaRPr lang="en-US"/>
          </a:p>
        </p:txBody>
      </p:sp>
      <p:pic>
        <p:nvPicPr>
          <p:cNvPr id="2" name="Picture 1">
            <a:extLst>
              <a:ext uri="{FF2B5EF4-FFF2-40B4-BE49-F238E27FC236}">
                <a16:creationId xmlns:a16="http://schemas.microsoft.com/office/drawing/2014/main" id="{B8243155-C1BE-4C8F-A1B8-E05BE1DC5B68}"/>
              </a:ext>
            </a:extLst>
          </p:cNvPr>
          <p:cNvPicPr>
            <a:picLocks noChangeAspect="1"/>
          </p:cNvPicPr>
          <p:nvPr/>
        </p:nvPicPr>
        <p:blipFill rotWithShape="1">
          <a:blip r:embed="rId3">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spTree>
    <p:extLst>
      <p:ext uri="{BB962C8B-B14F-4D97-AF65-F5344CB8AC3E}">
        <p14:creationId xmlns:p14="http://schemas.microsoft.com/office/powerpoint/2010/main" val="28865728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p:bg>
      <p:bgPr>
        <a:solidFill>
          <a:schemeClr val="bg1"/>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pPr>
              <a:defRPr/>
            </a:pPr>
            <a:endParaRPr lang="en-US"/>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4612745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pPr>
              <a:defRPr/>
            </a:pPr>
            <a:endParaRPr lang="en-US"/>
          </a:p>
        </p:txBody>
      </p:sp>
    </p:spTree>
    <p:extLst>
      <p:ext uri="{BB962C8B-B14F-4D97-AF65-F5344CB8AC3E}">
        <p14:creationId xmlns:p14="http://schemas.microsoft.com/office/powerpoint/2010/main" val="2901806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2"/>
              </a:buClr>
              <a:buSzPct val="100000"/>
              <a:buFont typeface="Arial" panose="020B0604020202020204" pitchFamily="34" charset="0"/>
              <a:buChar char="•"/>
              <a:defRPr/>
            </a:lvl1pPr>
            <a:lvl2pPr marL="685800" indent="-228600">
              <a:buClr>
                <a:schemeClr val="accent2"/>
              </a:buClr>
              <a:buSzPct val="100000"/>
              <a:buFont typeface="Arial" panose="020B0604020202020204" pitchFamily="34" charset="0"/>
              <a:buChar char="•"/>
              <a:defRPr/>
            </a:lvl2pPr>
            <a:lvl3pPr marL="1143000" indent="-228600">
              <a:buClr>
                <a:schemeClr val="accent2"/>
              </a:buClr>
              <a:buSzPct val="100000"/>
              <a:buFont typeface="Arial" panose="020B0604020202020204" pitchFamily="34" charset="0"/>
              <a:buChar char="•"/>
              <a:defRPr/>
            </a:lvl3pPr>
            <a:lvl4pPr marL="1600200" indent="-228600">
              <a:buClr>
                <a:schemeClr val="accent2"/>
              </a:buClr>
              <a:buSzPct val="100000"/>
              <a:buFont typeface="Arial" panose="020B0604020202020204" pitchFamily="34" charset="0"/>
              <a:buChar char="•"/>
              <a:defRPr/>
            </a:lvl4pPr>
            <a:lvl5pPr marL="2057400" indent="-228600">
              <a:buClr>
                <a:schemeClr val="accent2"/>
              </a:buClr>
              <a:buSzPct val="100000"/>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4"/>
              </a:buClr>
              <a:buFont typeface="Arial" panose="020B0604020202020204" pitchFamily="34" charset="0"/>
              <a:buChar char="•"/>
              <a:defRPr/>
            </a:lvl1pPr>
            <a:lvl2pPr marL="685800" indent="-228600">
              <a:buClr>
                <a:schemeClr val="accent4"/>
              </a:buClr>
              <a:buFont typeface="Arial" panose="020B0604020202020204" pitchFamily="34" charset="0"/>
              <a:buChar char="•"/>
              <a:defRPr/>
            </a:lvl2pPr>
            <a:lvl3pPr marL="1143000" indent="-228600">
              <a:buClr>
                <a:schemeClr val="accent4"/>
              </a:buClr>
              <a:buFont typeface="Arial" panose="020B0604020202020204" pitchFamily="34" charset="0"/>
              <a:buChar char="•"/>
              <a:defRPr/>
            </a:lvl3pPr>
            <a:lvl4pPr marL="1600200" indent="-228600">
              <a:buClr>
                <a:schemeClr val="accent4"/>
              </a:buClr>
              <a:buFont typeface="Arial" panose="020B0604020202020204" pitchFamily="34" charset="0"/>
              <a:buChar char="•"/>
              <a:defRPr/>
            </a:lvl4pPr>
            <a:lvl5pPr marL="2057400" indent="-228600">
              <a:buClr>
                <a:schemeClr val="accent4"/>
              </a:buClr>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pPr>
              <a:defRPr/>
            </a:pPr>
            <a:endParaRPr lang="en-US"/>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11241266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pPr>
              <a:defRPr/>
            </a:pPr>
            <a:endParaRPr lang="en-US"/>
          </a:p>
        </p:txBody>
      </p:sp>
    </p:spTree>
    <p:extLst>
      <p:ext uri="{BB962C8B-B14F-4D97-AF65-F5344CB8AC3E}">
        <p14:creationId xmlns:p14="http://schemas.microsoft.com/office/powerpoint/2010/main" val="18727057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pPr>
              <a:defRPr/>
            </a:pPr>
            <a:endParaRPr lang="en-US"/>
          </a:p>
        </p:txBody>
      </p:sp>
    </p:spTree>
    <p:extLst>
      <p:ext uri="{BB962C8B-B14F-4D97-AF65-F5344CB8AC3E}">
        <p14:creationId xmlns:p14="http://schemas.microsoft.com/office/powerpoint/2010/main" val="18341643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pPr>
              <a:defRPr/>
            </a:pPr>
            <a:endParaRPr lang="en-US"/>
          </a:p>
        </p:txBody>
      </p:sp>
    </p:spTree>
    <p:extLst>
      <p:ext uri="{BB962C8B-B14F-4D97-AF65-F5344CB8AC3E}">
        <p14:creationId xmlns:p14="http://schemas.microsoft.com/office/powerpoint/2010/main" val="35517232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457199"/>
            <a:ext cx="4272539" cy="4015047"/>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172200"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pPr>
              <a:defRPr/>
            </a:pPr>
            <a:endParaRPr lang="en-US"/>
          </a:p>
        </p:txBody>
      </p:sp>
    </p:spTree>
    <p:extLst>
      <p:ext uri="{BB962C8B-B14F-4D97-AF65-F5344CB8AC3E}">
        <p14:creationId xmlns:p14="http://schemas.microsoft.com/office/powerpoint/2010/main" val="1229962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pPr>
              <a:defRPr/>
            </a:pPr>
            <a:endParaRPr lang="en-US" dirty="0"/>
          </a:p>
        </p:txBody>
      </p:sp>
      <p:sp>
        <p:nvSpPr>
          <p:cNvPr id="7" name="Rectangle 6">
            <a:extLst>
              <a:ext uri="{FF2B5EF4-FFF2-40B4-BE49-F238E27FC236}">
                <a16:creationId xmlns:a16="http://schemas.microsoft.com/office/drawing/2014/main" id="{28BAFC7C-C4EC-4B09-AB0B-7ABA6DA3C09F}"/>
              </a:ext>
            </a:extLst>
          </p:cNvPr>
          <p:cNvSpPr/>
          <p:nvPr/>
        </p:nvSpPr>
        <p:spPr>
          <a:xfrm>
            <a:off x="0" y="0"/>
            <a:ext cx="12192000" cy="106681"/>
          </a:xfrm>
          <a:prstGeom prst="rect">
            <a:avLst/>
          </a:prstGeom>
          <a:gradFill>
            <a:gsLst>
              <a:gs pos="0">
                <a:srgbClr val="898CAD"/>
              </a:gs>
              <a:gs pos="100000">
                <a:srgbClr val="1C2463"/>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3200772"/>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Lst>
  <p:hf sldNum="0" hdr="0" dt="0"/>
  <p:txStyles>
    <p:title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1"/>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bg1">
            <a:lumMod val="65000"/>
          </a:schemeClr>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accent2"/>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orient="horz" pos="864">
          <p15:clr>
            <a:srgbClr val="F26B43"/>
          </p15:clr>
        </p15:guide>
        <p15:guide id="4" orient="horz" pos="1056">
          <p15:clr>
            <a:srgbClr val="F26B43"/>
          </p15:clr>
        </p15:guide>
        <p15:guide id="5" pos="6168">
          <p15:clr>
            <a:srgbClr val="F26B43"/>
          </p15:clr>
        </p15:guide>
        <p15:guide id="6" pos="6072">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3.xml"/><Relationship Id="rId5" Type="http://schemas.openxmlformats.org/officeDocument/2006/relationships/image" Target="../media/image7.svg"/><Relationship Id="rId4" Type="http://schemas.openxmlformats.org/officeDocument/2006/relationships/image" Target="../media/image6.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A72025-EB63-31B7-A449-1CC1F4879876}"/>
              </a:ext>
            </a:extLst>
          </p:cNvPr>
          <p:cNvSpPr>
            <a:spLocks noGrp="1"/>
          </p:cNvSpPr>
          <p:nvPr>
            <p:ph type="title"/>
          </p:nvPr>
        </p:nvSpPr>
        <p:spPr>
          <a:xfrm>
            <a:off x="609601" y="1290536"/>
            <a:ext cx="10515600" cy="3271939"/>
          </a:xfrm>
        </p:spPr>
        <p:txBody>
          <a:bodyPr>
            <a:normAutofit/>
          </a:bodyPr>
          <a:lstStyle/>
          <a:p>
            <a:r>
              <a:rPr lang="en-US" sz="4300" dirty="0"/>
              <a:t>Routine Screening for Psychotic Symptoms in Individuals with Parkinson’s Disease Psychosis Leads to Earlier Diagnosis</a:t>
            </a:r>
          </a:p>
        </p:txBody>
      </p:sp>
      <p:sp>
        <p:nvSpPr>
          <p:cNvPr id="5" name="Text Placeholder 4">
            <a:extLst>
              <a:ext uri="{FF2B5EF4-FFF2-40B4-BE49-F238E27FC236}">
                <a16:creationId xmlns:a16="http://schemas.microsoft.com/office/drawing/2014/main" id="{942F20B4-CB8C-B738-F1BC-9138AFC0FB7C}"/>
              </a:ext>
            </a:extLst>
          </p:cNvPr>
          <p:cNvSpPr>
            <a:spLocks noGrp="1"/>
          </p:cNvSpPr>
          <p:nvPr>
            <p:ph type="body" idx="1"/>
          </p:nvPr>
        </p:nvSpPr>
        <p:spPr>
          <a:xfrm>
            <a:off x="609601" y="4589463"/>
            <a:ext cx="10515600" cy="1798367"/>
          </a:xfrm>
        </p:spPr>
        <p:txBody>
          <a:bodyPr>
            <a:normAutofit/>
          </a:bodyPr>
          <a:lstStyle/>
          <a:p>
            <a:r>
              <a:rPr lang="en-US" b="1" dirty="0">
                <a:solidFill>
                  <a:schemeClr val="accent1"/>
                </a:solidFill>
              </a:rPr>
              <a:t>Daniel </a:t>
            </a:r>
            <a:r>
              <a:rPr lang="en-US" b="1" dirty="0" err="1">
                <a:solidFill>
                  <a:schemeClr val="accent1"/>
                </a:solidFill>
              </a:rPr>
              <a:t>Kremens</a:t>
            </a:r>
            <a:r>
              <a:rPr lang="en-US" b="1" dirty="0">
                <a:solidFill>
                  <a:schemeClr val="accent1"/>
                </a:solidFill>
              </a:rPr>
              <a:t>, MD, JD</a:t>
            </a:r>
            <a:br>
              <a:rPr lang="en-US" b="1" dirty="0"/>
            </a:br>
            <a:r>
              <a:rPr lang="en-US" dirty="0"/>
              <a:t>Associate Professor</a:t>
            </a:r>
            <a:br>
              <a:rPr lang="en-US" dirty="0"/>
            </a:br>
            <a:r>
              <a:rPr lang="en-US" dirty="0"/>
              <a:t>Vice Chair for Education</a:t>
            </a:r>
            <a:br>
              <a:rPr lang="en-US" dirty="0"/>
            </a:br>
            <a:r>
              <a:rPr lang="en-US" dirty="0"/>
              <a:t>Co-Director, Movement Disorders Program</a:t>
            </a:r>
            <a:br>
              <a:rPr lang="en-US" dirty="0"/>
            </a:br>
            <a:r>
              <a:rPr lang="en-US" dirty="0"/>
              <a:t>Thomas Jefferson University</a:t>
            </a:r>
            <a:br>
              <a:rPr lang="en-US" dirty="0"/>
            </a:br>
            <a:r>
              <a:rPr lang="en-US" dirty="0"/>
              <a:t>Philadelphia, PA</a:t>
            </a:r>
          </a:p>
        </p:txBody>
      </p:sp>
    </p:spTree>
    <p:extLst>
      <p:ext uri="{BB962C8B-B14F-4D97-AF65-F5344CB8AC3E}">
        <p14:creationId xmlns:p14="http://schemas.microsoft.com/office/powerpoint/2010/main" val="38997751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193F0-2573-BEFE-FEF5-6326649276D5}"/>
              </a:ext>
            </a:extLst>
          </p:cNvPr>
          <p:cNvSpPr>
            <a:spLocks noGrp="1"/>
          </p:cNvSpPr>
          <p:nvPr>
            <p:ph type="title"/>
          </p:nvPr>
        </p:nvSpPr>
        <p:spPr/>
        <p:txBody>
          <a:bodyPr/>
          <a:lstStyle/>
          <a:p>
            <a:r>
              <a:rPr lang="en-US" dirty="0"/>
              <a:t>Screening Is Critical for Early Diagnosis of PDP</a:t>
            </a:r>
          </a:p>
        </p:txBody>
      </p:sp>
      <p:sp>
        <p:nvSpPr>
          <p:cNvPr id="3" name="Content Placeholder 2">
            <a:extLst>
              <a:ext uri="{FF2B5EF4-FFF2-40B4-BE49-F238E27FC236}">
                <a16:creationId xmlns:a16="http://schemas.microsoft.com/office/drawing/2014/main" id="{93EF0C44-6FB9-F730-9C79-40596FA2FE46}"/>
              </a:ext>
            </a:extLst>
          </p:cNvPr>
          <p:cNvSpPr>
            <a:spLocks noGrp="1"/>
          </p:cNvSpPr>
          <p:nvPr>
            <p:ph sz="half" idx="1"/>
          </p:nvPr>
        </p:nvSpPr>
        <p:spPr/>
        <p:txBody>
          <a:bodyPr>
            <a:normAutofit fontScale="92500"/>
          </a:bodyPr>
          <a:lstStyle/>
          <a:p>
            <a:r>
              <a:rPr lang="en-US" dirty="0"/>
              <a:t>Existing screening tools and rating scales for PDP that were developed for clinical trials are too lengthy for routine clinical use or do not clearly define psychotic symptoms enough to inform treatment decisions</a:t>
            </a:r>
            <a:r>
              <a:rPr lang="en-US" baseline="30000" dirty="0"/>
              <a:t>1</a:t>
            </a:r>
          </a:p>
          <a:p>
            <a:r>
              <a:rPr lang="en-US" dirty="0"/>
              <a:t>The lack of a simple, straightforward, and standardized screening and diagnostic approach limits the identification of patients suffering from PDP, thus lowering the likelihood of early and effective treatment </a:t>
            </a:r>
          </a:p>
        </p:txBody>
      </p:sp>
      <p:sp>
        <p:nvSpPr>
          <p:cNvPr id="4" name="Content Placeholder 3">
            <a:extLst>
              <a:ext uri="{FF2B5EF4-FFF2-40B4-BE49-F238E27FC236}">
                <a16:creationId xmlns:a16="http://schemas.microsoft.com/office/drawing/2014/main" id="{99143901-BB2D-CEBE-A0E0-3297FED1A3E6}"/>
              </a:ext>
            </a:extLst>
          </p:cNvPr>
          <p:cNvSpPr>
            <a:spLocks noGrp="1"/>
          </p:cNvSpPr>
          <p:nvPr>
            <p:ph sz="half" idx="2"/>
          </p:nvPr>
        </p:nvSpPr>
        <p:spPr/>
        <p:txBody>
          <a:bodyPr>
            <a:normAutofit fontScale="92500"/>
          </a:bodyPr>
          <a:lstStyle/>
          <a:p>
            <a:r>
              <a:rPr lang="en-US" dirty="0" err="1"/>
              <a:t>Pahwa</a:t>
            </a:r>
            <a:r>
              <a:rPr lang="en-US" dirty="0"/>
              <a:t> et al. recently proposed a simple two -part screening tool to facilitate the diagnosis and treatment of patients with PDP</a:t>
            </a:r>
            <a:r>
              <a:rPr lang="en-US" baseline="30000" dirty="0"/>
              <a:t>2</a:t>
            </a:r>
          </a:p>
          <a:p>
            <a:endParaRPr lang="en-US" dirty="0"/>
          </a:p>
        </p:txBody>
      </p:sp>
      <p:sp>
        <p:nvSpPr>
          <p:cNvPr id="5" name="Footer Placeholder 4">
            <a:extLst>
              <a:ext uri="{FF2B5EF4-FFF2-40B4-BE49-F238E27FC236}">
                <a16:creationId xmlns:a16="http://schemas.microsoft.com/office/drawing/2014/main" id="{2FF2078C-206D-C148-2B65-7C5A116BBE43}"/>
              </a:ext>
            </a:extLst>
          </p:cNvPr>
          <p:cNvSpPr>
            <a:spLocks noGrp="1"/>
          </p:cNvSpPr>
          <p:nvPr>
            <p:ph type="ftr" sz="quarter" idx="3"/>
          </p:nvPr>
        </p:nvSpPr>
        <p:spPr/>
        <p:txBody>
          <a:bodyPr/>
          <a:lstStyle/>
          <a:p>
            <a:r>
              <a:rPr lang="en-US" dirty="0">
                <a:solidFill>
                  <a:srgbClr val="929292"/>
                </a:solidFill>
                <a:effectLst/>
                <a:latin typeface="+mj-lt"/>
              </a:rPr>
              <a:t>1. </a:t>
            </a:r>
            <a:r>
              <a:rPr lang="en-US" sz="1200" dirty="0">
                <a:solidFill>
                  <a:srgbClr val="929292"/>
                </a:solidFill>
                <a:effectLst/>
                <a:latin typeface="+mj-lt"/>
              </a:rPr>
              <a:t>Sabbagh M, et al. </a:t>
            </a:r>
            <a:r>
              <a:rPr lang="en-US" sz="1200" i="1" dirty="0">
                <a:solidFill>
                  <a:srgbClr val="929292"/>
                </a:solidFill>
                <a:effectLst/>
                <a:latin typeface="+mj-lt"/>
              </a:rPr>
              <a:t>Int J Psychiatry Clin </a:t>
            </a:r>
            <a:r>
              <a:rPr lang="en-US" sz="1200" i="1" dirty="0" err="1">
                <a:solidFill>
                  <a:srgbClr val="929292"/>
                </a:solidFill>
                <a:effectLst/>
                <a:latin typeface="+mj-lt"/>
              </a:rPr>
              <a:t>Pract</a:t>
            </a:r>
            <a:r>
              <a:rPr lang="en-US" sz="1200" i="1" dirty="0">
                <a:solidFill>
                  <a:srgbClr val="929292"/>
                </a:solidFill>
                <a:effectLst/>
                <a:latin typeface="+mj-lt"/>
              </a:rPr>
              <a:t>.</a:t>
            </a:r>
            <a:r>
              <a:rPr lang="en-US" sz="1200" dirty="0">
                <a:solidFill>
                  <a:srgbClr val="929292"/>
                </a:solidFill>
                <a:effectLst/>
                <a:latin typeface="+mj-lt"/>
              </a:rPr>
              <a:t> 2022</a:t>
            </a:r>
            <a:r>
              <a:rPr lang="en-US" sz="1200" dirty="0">
                <a:solidFill>
                  <a:srgbClr val="929292"/>
                </a:solidFill>
                <a:latin typeface="+mj-lt"/>
              </a:rPr>
              <a:t>;18(8):1443-1588; 2. </a:t>
            </a:r>
            <a:r>
              <a:rPr lang="en-US" sz="1200" b="0" i="0" dirty="0" err="1">
                <a:solidFill>
                  <a:srgbClr val="929292"/>
                </a:solidFill>
                <a:effectLst/>
                <a:latin typeface="+mj-lt"/>
              </a:rPr>
              <a:t>Pahwa</a:t>
            </a:r>
            <a:r>
              <a:rPr lang="en-US" sz="1200" b="0" i="0" dirty="0">
                <a:solidFill>
                  <a:srgbClr val="929292"/>
                </a:solidFill>
                <a:effectLst/>
                <a:latin typeface="+mj-lt"/>
              </a:rPr>
              <a:t> R</a:t>
            </a:r>
            <a:r>
              <a:rPr lang="en-US" sz="1200" dirty="0">
                <a:solidFill>
                  <a:srgbClr val="929292"/>
                </a:solidFill>
                <a:latin typeface="+mj-lt"/>
              </a:rPr>
              <a:t>, et al. </a:t>
            </a:r>
            <a:r>
              <a:rPr lang="en-US" sz="1200" b="0" i="1" dirty="0">
                <a:solidFill>
                  <a:srgbClr val="929292"/>
                </a:solidFill>
                <a:effectLst/>
                <a:latin typeface="+mj-lt"/>
              </a:rPr>
              <a:t>Neurol </a:t>
            </a:r>
            <a:r>
              <a:rPr lang="en-US" sz="1200" b="0" i="1" dirty="0" err="1">
                <a:solidFill>
                  <a:srgbClr val="929292"/>
                </a:solidFill>
                <a:effectLst/>
                <a:latin typeface="+mj-lt"/>
              </a:rPr>
              <a:t>Ther</a:t>
            </a:r>
            <a:r>
              <a:rPr lang="en-US" sz="1200" b="0" i="1" dirty="0">
                <a:solidFill>
                  <a:srgbClr val="929292"/>
                </a:solidFill>
                <a:effectLst/>
                <a:latin typeface="+mj-lt"/>
              </a:rPr>
              <a:t>. </a:t>
            </a:r>
            <a:r>
              <a:rPr lang="en-US" sz="1200" b="0" i="0" dirty="0">
                <a:solidFill>
                  <a:srgbClr val="929292"/>
                </a:solidFill>
                <a:effectLst/>
                <a:latin typeface="+mj-lt"/>
              </a:rPr>
              <a:t>2022;11(4):1571-82.</a:t>
            </a:r>
            <a:endParaRPr lang="en-US" sz="1200" dirty="0">
              <a:solidFill>
                <a:srgbClr val="929292"/>
              </a:solidFill>
              <a:latin typeface="+mj-lt"/>
            </a:endParaRPr>
          </a:p>
        </p:txBody>
      </p:sp>
    </p:spTree>
    <p:extLst>
      <p:ext uri="{BB962C8B-B14F-4D97-AF65-F5344CB8AC3E}">
        <p14:creationId xmlns:p14="http://schemas.microsoft.com/office/powerpoint/2010/main" val="19072384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2AE33871-9F11-3E19-E158-0BE93DB4AD5E}"/>
              </a:ext>
            </a:extLst>
          </p:cNvPr>
          <p:cNvSpPr>
            <a:spLocks noGrp="1"/>
          </p:cNvSpPr>
          <p:nvPr>
            <p:ph type="ftr" sz="quarter" idx="3"/>
          </p:nvPr>
        </p:nvSpPr>
        <p:spPr/>
        <p:txBody>
          <a:bodyPr/>
          <a:lstStyle/>
          <a:p>
            <a:r>
              <a:rPr lang="en-US" sz="1200" b="0" i="0" dirty="0" err="1">
                <a:solidFill>
                  <a:srgbClr val="929292"/>
                </a:solidFill>
                <a:effectLst/>
              </a:rPr>
              <a:t>Pahwa</a:t>
            </a:r>
            <a:r>
              <a:rPr lang="en-US" sz="1200" b="0" i="0" dirty="0">
                <a:solidFill>
                  <a:srgbClr val="929292"/>
                </a:solidFill>
                <a:effectLst/>
              </a:rPr>
              <a:t> R, et al. </a:t>
            </a:r>
            <a:r>
              <a:rPr lang="en-US" sz="1200" b="0" i="1" dirty="0">
                <a:solidFill>
                  <a:srgbClr val="929292"/>
                </a:solidFill>
                <a:effectLst/>
              </a:rPr>
              <a:t>Neurol </a:t>
            </a:r>
            <a:r>
              <a:rPr lang="en-US" sz="1200" b="0" i="1" dirty="0" err="1">
                <a:solidFill>
                  <a:srgbClr val="929292"/>
                </a:solidFill>
                <a:effectLst/>
              </a:rPr>
              <a:t>Ther</a:t>
            </a:r>
            <a:r>
              <a:rPr lang="en-US" sz="1200" b="0" i="0" dirty="0">
                <a:solidFill>
                  <a:srgbClr val="929292"/>
                </a:solidFill>
                <a:effectLst/>
              </a:rPr>
              <a:t>. 2022;11(4):1571-82.</a:t>
            </a:r>
            <a:endParaRPr lang="en-US" sz="1200" dirty="0">
              <a:solidFill>
                <a:srgbClr val="929292"/>
              </a:solidFill>
            </a:endParaRPr>
          </a:p>
        </p:txBody>
      </p:sp>
      <p:sp>
        <p:nvSpPr>
          <p:cNvPr id="2" name="Title 1">
            <a:extLst>
              <a:ext uri="{FF2B5EF4-FFF2-40B4-BE49-F238E27FC236}">
                <a16:creationId xmlns:a16="http://schemas.microsoft.com/office/drawing/2014/main" id="{135C4DCA-2622-7927-CC57-82E92791D07E}"/>
              </a:ext>
            </a:extLst>
          </p:cNvPr>
          <p:cNvSpPr>
            <a:spLocks noGrp="1"/>
          </p:cNvSpPr>
          <p:nvPr>
            <p:ph type="title"/>
          </p:nvPr>
        </p:nvSpPr>
        <p:spPr/>
        <p:txBody>
          <a:bodyPr/>
          <a:lstStyle/>
          <a:p>
            <a:r>
              <a:rPr lang="en-US" dirty="0"/>
              <a:t>The Screening Tool</a:t>
            </a:r>
          </a:p>
        </p:txBody>
      </p:sp>
      <p:sp>
        <p:nvSpPr>
          <p:cNvPr id="15" name="Content Placeholder 14">
            <a:extLst>
              <a:ext uri="{FF2B5EF4-FFF2-40B4-BE49-F238E27FC236}">
                <a16:creationId xmlns:a16="http://schemas.microsoft.com/office/drawing/2014/main" id="{A1CB1729-6C9F-B436-754E-3968FD8F1536}"/>
              </a:ext>
            </a:extLst>
          </p:cNvPr>
          <p:cNvSpPr>
            <a:spLocks noGrp="1"/>
          </p:cNvSpPr>
          <p:nvPr>
            <p:ph idx="1"/>
          </p:nvPr>
        </p:nvSpPr>
        <p:spPr>
          <a:xfrm>
            <a:off x="609600" y="1477906"/>
            <a:ext cx="10744200" cy="4878444"/>
          </a:xfrm>
        </p:spPr>
        <p:txBody>
          <a:bodyPr>
            <a:normAutofit/>
          </a:bodyPr>
          <a:lstStyle/>
          <a:p>
            <a:r>
              <a:rPr lang="en-US" sz="2000" dirty="0">
                <a:solidFill>
                  <a:schemeClr val="tx1">
                    <a:lumMod val="75000"/>
                  </a:schemeClr>
                </a:solidFill>
              </a:rPr>
              <a:t>The first part of the screening tool consists of 2 broad questions which are administered in the waiting room prior to the visit in either paper or digital form. These questions may be answered by the patient or the caregiver.</a:t>
            </a:r>
          </a:p>
          <a:p>
            <a:endParaRPr lang="en-US" sz="2000" dirty="0"/>
          </a:p>
          <a:p>
            <a:pPr marL="0" indent="0">
              <a:buNone/>
            </a:pPr>
            <a:endParaRPr lang="en-US" sz="2000" dirty="0"/>
          </a:p>
          <a:p>
            <a:endParaRPr lang="en-US" sz="2000" dirty="0"/>
          </a:p>
          <a:p>
            <a:endParaRPr lang="en-US" sz="2000" dirty="0"/>
          </a:p>
          <a:p>
            <a:endParaRPr lang="en-US" sz="2000" dirty="0"/>
          </a:p>
          <a:p>
            <a:endParaRPr lang="en-US" sz="2000" dirty="0"/>
          </a:p>
          <a:p>
            <a:pPr marL="0" indent="0">
              <a:buNone/>
            </a:pPr>
            <a:endParaRPr lang="en-US" sz="2000" dirty="0">
              <a:solidFill>
                <a:schemeClr val="tx1">
                  <a:lumMod val="75000"/>
                </a:schemeClr>
              </a:solidFill>
            </a:endParaRPr>
          </a:p>
          <a:p>
            <a:r>
              <a:rPr lang="en-US" sz="2000" dirty="0">
                <a:solidFill>
                  <a:schemeClr val="tx1">
                    <a:lumMod val="75000"/>
                  </a:schemeClr>
                </a:solidFill>
              </a:rPr>
              <a:t>If the patient answers yes to either of the questions, the clinician assessment should be completed in order to make decisions regarding treatment</a:t>
            </a:r>
            <a:endParaRPr lang="en-US" sz="2000" dirty="0"/>
          </a:p>
          <a:p>
            <a:pPr marL="0" indent="0">
              <a:buNone/>
            </a:pPr>
            <a:endParaRPr lang="en-US" sz="2000" dirty="0"/>
          </a:p>
          <a:p>
            <a:endParaRPr lang="en-US" sz="2000" dirty="0"/>
          </a:p>
          <a:p>
            <a:endParaRPr lang="en-US" sz="2000" dirty="0"/>
          </a:p>
        </p:txBody>
      </p:sp>
      <p:sp>
        <p:nvSpPr>
          <p:cNvPr id="19" name="Content Placeholder 3">
            <a:extLst>
              <a:ext uri="{FF2B5EF4-FFF2-40B4-BE49-F238E27FC236}">
                <a16:creationId xmlns:a16="http://schemas.microsoft.com/office/drawing/2014/main" id="{C4CF0B94-2C56-434F-2224-0F69BE557800}"/>
              </a:ext>
            </a:extLst>
          </p:cNvPr>
          <p:cNvSpPr>
            <a:spLocks noGrp="1"/>
          </p:cNvSpPr>
          <p:nvPr>
            <p:ph sz="half" idx="4294967295"/>
          </p:nvPr>
        </p:nvSpPr>
        <p:spPr>
          <a:xfrm>
            <a:off x="3505200" y="2667162"/>
            <a:ext cx="5181600" cy="442913"/>
          </a:xfrm>
        </p:spPr>
        <p:txBody>
          <a:bodyPr>
            <a:normAutofit lnSpcReduction="10000"/>
          </a:bodyPr>
          <a:lstStyle/>
          <a:p>
            <a:pPr marL="0" indent="0" algn="ctr">
              <a:buNone/>
            </a:pPr>
            <a:r>
              <a:rPr lang="en-US" b="1" dirty="0">
                <a:solidFill>
                  <a:schemeClr val="accent2"/>
                </a:solidFill>
              </a:rPr>
              <a:t>PRE-VISIT SCREENER</a:t>
            </a:r>
          </a:p>
        </p:txBody>
      </p:sp>
      <p:sp>
        <p:nvSpPr>
          <p:cNvPr id="5" name="Rectangle 4">
            <a:extLst>
              <a:ext uri="{FF2B5EF4-FFF2-40B4-BE49-F238E27FC236}">
                <a16:creationId xmlns:a16="http://schemas.microsoft.com/office/drawing/2014/main" id="{FF874CA8-65F8-6FE4-A65A-EFE6C07B04A4}"/>
              </a:ext>
            </a:extLst>
          </p:cNvPr>
          <p:cNvSpPr/>
          <p:nvPr/>
        </p:nvSpPr>
        <p:spPr>
          <a:xfrm>
            <a:off x="987480" y="3300364"/>
            <a:ext cx="4797476" cy="186035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274320" rIns="182880" rtlCol="0" anchor="ctr"/>
          <a:lstStyle/>
          <a:p>
            <a:pPr>
              <a:spcAft>
                <a:spcPts val="600"/>
              </a:spcAft>
            </a:pPr>
            <a:r>
              <a:rPr lang="en-US" b="1" dirty="0"/>
              <a:t>Does the patient see, hear, or otherwise sense things that others do not?</a:t>
            </a:r>
          </a:p>
          <a:p>
            <a:pPr marL="350838" indent="-117475">
              <a:buFont typeface="Arial" panose="020B0604020202020204" pitchFamily="34" charset="0"/>
              <a:buChar char="•"/>
            </a:pPr>
            <a:r>
              <a:rPr lang="en-US" dirty="0"/>
              <a:t>For example, seeing people or animals that are not there, hearing music, or misidentifying objects</a:t>
            </a:r>
          </a:p>
        </p:txBody>
      </p:sp>
      <p:sp>
        <p:nvSpPr>
          <p:cNvPr id="6" name="Rectangle 5">
            <a:extLst>
              <a:ext uri="{FF2B5EF4-FFF2-40B4-BE49-F238E27FC236}">
                <a16:creationId xmlns:a16="http://schemas.microsoft.com/office/drawing/2014/main" id="{9F61BF89-BB28-CB55-7EE7-9343C9B865BB}"/>
              </a:ext>
            </a:extLst>
          </p:cNvPr>
          <p:cNvSpPr/>
          <p:nvPr/>
        </p:nvSpPr>
        <p:spPr>
          <a:xfrm>
            <a:off x="6556324" y="3300364"/>
            <a:ext cx="4797476" cy="186035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274320" rIns="182880" rtlCol="0" anchor="ctr"/>
          <a:lstStyle/>
          <a:p>
            <a:pPr>
              <a:spcAft>
                <a:spcPts val="600"/>
              </a:spcAft>
            </a:pPr>
            <a:r>
              <a:rPr lang="en-US" b="1" dirty="0"/>
              <a:t>Does the patient believe thing others do not believe to be true?</a:t>
            </a:r>
          </a:p>
          <a:p>
            <a:pPr marL="350838" indent="-117475">
              <a:buFont typeface="Arial" panose="020B0604020202020204" pitchFamily="34" charset="0"/>
              <a:buChar char="•"/>
            </a:pPr>
            <a:r>
              <a:rPr lang="en-US" dirty="0"/>
              <a:t>For example, that their spouse is cheating, others are causing them harm or deceiving them, or conspiring against them</a:t>
            </a:r>
          </a:p>
        </p:txBody>
      </p:sp>
      <p:pic>
        <p:nvPicPr>
          <p:cNvPr id="9" name="Graphic 8" descr="Badge 1 with solid fill">
            <a:extLst>
              <a:ext uri="{FF2B5EF4-FFF2-40B4-BE49-F238E27FC236}">
                <a16:creationId xmlns:a16="http://schemas.microsoft.com/office/drawing/2014/main" id="{83B2BC3F-239C-6591-2C97-5FF28FD826A7}"/>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27156" y="3430399"/>
            <a:ext cx="635696" cy="635696"/>
          </a:xfrm>
          <a:prstGeom prst="rect">
            <a:avLst/>
          </a:prstGeom>
        </p:spPr>
      </p:pic>
      <p:pic>
        <p:nvPicPr>
          <p:cNvPr id="11" name="Graphic 10" descr="Badge with solid fill">
            <a:extLst>
              <a:ext uri="{FF2B5EF4-FFF2-40B4-BE49-F238E27FC236}">
                <a16:creationId xmlns:a16="http://schemas.microsoft.com/office/drawing/2014/main" id="{811C6936-E483-F35D-67A3-E6A0449F4557}"/>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6096000" y="3430399"/>
            <a:ext cx="635696" cy="635696"/>
          </a:xfrm>
          <a:prstGeom prst="rect">
            <a:avLst/>
          </a:prstGeom>
        </p:spPr>
      </p:pic>
    </p:spTree>
    <p:extLst>
      <p:ext uri="{BB962C8B-B14F-4D97-AF65-F5344CB8AC3E}">
        <p14:creationId xmlns:p14="http://schemas.microsoft.com/office/powerpoint/2010/main" val="19634578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39DE28F-C0A2-E776-7C93-EBC80A11C292}"/>
              </a:ext>
            </a:extLst>
          </p:cNvPr>
          <p:cNvSpPr/>
          <p:nvPr/>
        </p:nvSpPr>
        <p:spPr>
          <a:xfrm>
            <a:off x="532356" y="4308953"/>
            <a:ext cx="5258844" cy="1753644"/>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AD46428-24BE-5028-9E8D-E83024C97B1F}"/>
              </a:ext>
            </a:extLst>
          </p:cNvPr>
          <p:cNvSpPr>
            <a:spLocks noGrp="1"/>
          </p:cNvSpPr>
          <p:nvPr>
            <p:ph type="title"/>
          </p:nvPr>
        </p:nvSpPr>
        <p:spPr/>
        <p:txBody>
          <a:bodyPr/>
          <a:lstStyle/>
          <a:p>
            <a:r>
              <a:rPr lang="en-US" dirty="0"/>
              <a:t>The Clinician Assessment</a:t>
            </a:r>
          </a:p>
        </p:txBody>
      </p:sp>
      <p:sp>
        <p:nvSpPr>
          <p:cNvPr id="3" name="Content Placeholder 2">
            <a:extLst>
              <a:ext uri="{FF2B5EF4-FFF2-40B4-BE49-F238E27FC236}">
                <a16:creationId xmlns:a16="http://schemas.microsoft.com/office/drawing/2014/main" id="{C326B47B-523D-DC7C-B893-1ECF67165FE4}"/>
              </a:ext>
            </a:extLst>
          </p:cNvPr>
          <p:cNvSpPr>
            <a:spLocks noGrp="1"/>
          </p:cNvSpPr>
          <p:nvPr>
            <p:ph sz="half" idx="1"/>
          </p:nvPr>
        </p:nvSpPr>
        <p:spPr>
          <a:xfrm>
            <a:off x="609600" y="1496290"/>
            <a:ext cx="5181600" cy="4954613"/>
          </a:xfrm>
        </p:spPr>
        <p:txBody>
          <a:bodyPr>
            <a:normAutofit/>
          </a:bodyPr>
          <a:lstStyle/>
          <a:p>
            <a:r>
              <a:rPr lang="en-US" sz="2200" dirty="0">
                <a:effectLst/>
                <a:latin typeface="+mj-lt"/>
              </a:rPr>
              <a:t>To simplify the clinician assessment, specific examples of hallucinations and</a:t>
            </a:r>
            <a:r>
              <a:rPr lang="en-US" sz="2200" strike="sngStrike" dirty="0">
                <a:effectLst/>
                <a:latin typeface="+mj-lt"/>
              </a:rPr>
              <a:t> </a:t>
            </a:r>
            <a:r>
              <a:rPr lang="en-US" sz="2200" dirty="0">
                <a:effectLst/>
                <a:latin typeface="+mj-lt"/>
              </a:rPr>
              <a:t>delusions that would need to be treated were not included</a:t>
            </a:r>
            <a:endParaRPr lang="en-US" sz="2200" strike="sngStrike" dirty="0">
              <a:effectLst/>
              <a:latin typeface="+mj-lt"/>
            </a:endParaRPr>
          </a:p>
          <a:p>
            <a:r>
              <a:rPr lang="en-US" sz="2200" dirty="0">
                <a:effectLst/>
                <a:latin typeface="+mj-lt"/>
              </a:rPr>
              <a:t>A single question for the clinician assessment portion of the tool was developed:</a:t>
            </a:r>
          </a:p>
          <a:p>
            <a:pPr marL="0" indent="0">
              <a:buNone/>
            </a:pPr>
            <a:br>
              <a:rPr lang="en-US" sz="2200" dirty="0">
                <a:effectLst/>
                <a:latin typeface="+mj-lt"/>
              </a:rPr>
            </a:br>
            <a:r>
              <a:rPr lang="en-US" sz="2200" dirty="0">
                <a:effectLst/>
                <a:latin typeface="+mj-lt"/>
              </a:rPr>
              <a:t>‘‘Does the patient have hallucinations or delusions that </a:t>
            </a:r>
            <a:r>
              <a:rPr lang="en-US" sz="2200" b="1" dirty="0">
                <a:effectLst/>
                <a:latin typeface="+mj-lt"/>
              </a:rPr>
              <a:t>affect or dis</a:t>
            </a:r>
            <a:r>
              <a:rPr lang="en-US" sz="2200" dirty="0">
                <a:effectLst/>
                <a:latin typeface="+mj-lt"/>
              </a:rPr>
              <a:t>rupt any of his/her behaviors or activities, or cause distress (including to the caregiver)?’’ </a:t>
            </a:r>
          </a:p>
        </p:txBody>
      </p:sp>
      <p:sp>
        <p:nvSpPr>
          <p:cNvPr id="5" name="Content Placeholder 4">
            <a:extLst>
              <a:ext uri="{FF2B5EF4-FFF2-40B4-BE49-F238E27FC236}">
                <a16:creationId xmlns:a16="http://schemas.microsoft.com/office/drawing/2014/main" id="{EC9D5B86-287E-3127-3EB8-1DD7AD6AEAA0}"/>
              </a:ext>
            </a:extLst>
          </p:cNvPr>
          <p:cNvSpPr>
            <a:spLocks noGrp="1"/>
          </p:cNvSpPr>
          <p:nvPr>
            <p:ph sz="half" idx="2"/>
          </p:nvPr>
        </p:nvSpPr>
        <p:spPr>
          <a:xfrm>
            <a:off x="5943600" y="1496291"/>
            <a:ext cx="5410200" cy="4680672"/>
          </a:xfrm>
        </p:spPr>
        <p:txBody>
          <a:bodyPr>
            <a:normAutofit/>
          </a:bodyPr>
          <a:lstStyle/>
          <a:p>
            <a:r>
              <a:rPr lang="en-US" sz="2200" dirty="0">
                <a:effectLst/>
                <a:latin typeface="+mj-lt"/>
              </a:rPr>
              <a:t>This allows the clinician to evaluate and discuss with the patient and caregiver how often hallucinations and delusions occur and how disruptive they are in order to make a decision regarding treatment. The wording ‘‘affect or disrupt’’ implies a negative impact on patient activity or behavior in any way</a:t>
            </a:r>
            <a:endParaRPr lang="en-US" sz="2200" dirty="0"/>
          </a:p>
          <a:p>
            <a:endParaRPr lang="en-US" sz="2200" dirty="0"/>
          </a:p>
        </p:txBody>
      </p:sp>
    </p:spTree>
    <p:extLst>
      <p:ext uri="{BB962C8B-B14F-4D97-AF65-F5344CB8AC3E}">
        <p14:creationId xmlns:p14="http://schemas.microsoft.com/office/powerpoint/2010/main" val="8133719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F89AD4-B369-FBBB-9F97-7B223C5D8C1B}"/>
              </a:ext>
            </a:extLst>
          </p:cNvPr>
          <p:cNvSpPr>
            <a:spLocks noGrp="1"/>
          </p:cNvSpPr>
          <p:nvPr>
            <p:ph type="title"/>
          </p:nvPr>
        </p:nvSpPr>
        <p:spPr/>
        <p:txBody>
          <a:bodyPr/>
          <a:lstStyle/>
          <a:p>
            <a:r>
              <a:rPr lang="en-US" dirty="0"/>
              <a:t>Conclusion</a:t>
            </a:r>
          </a:p>
        </p:txBody>
      </p:sp>
      <p:sp>
        <p:nvSpPr>
          <p:cNvPr id="3" name="Content Placeholder 2">
            <a:extLst>
              <a:ext uri="{FF2B5EF4-FFF2-40B4-BE49-F238E27FC236}">
                <a16:creationId xmlns:a16="http://schemas.microsoft.com/office/drawing/2014/main" id="{BDCCBFA3-E806-E0CC-4FBF-9AD3B3A99039}"/>
              </a:ext>
            </a:extLst>
          </p:cNvPr>
          <p:cNvSpPr>
            <a:spLocks noGrp="1"/>
          </p:cNvSpPr>
          <p:nvPr>
            <p:ph sz="half" idx="1"/>
          </p:nvPr>
        </p:nvSpPr>
        <p:spPr/>
        <p:txBody>
          <a:bodyPr>
            <a:normAutofit/>
          </a:bodyPr>
          <a:lstStyle/>
          <a:p>
            <a:r>
              <a:rPr lang="en-US" dirty="0"/>
              <a:t>Untreated symptoms of psychosis in PD are associated with progressive PDP symptoms, poorer outcomes, impaired quality of life, and significant distress to the caregiver and patient</a:t>
            </a:r>
          </a:p>
          <a:p>
            <a:r>
              <a:rPr lang="en-US" dirty="0"/>
              <a:t>Patients often do not discuss PDP symptoms, and physicians often do not ask about them</a:t>
            </a:r>
          </a:p>
          <a:p>
            <a:endParaRPr lang="en-US" dirty="0"/>
          </a:p>
        </p:txBody>
      </p:sp>
      <p:sp>
        <p:nvSpPr>
          <p:cNvPr id="5" name="Content Placeholder 4">
            <a:extLst>
              <a:ext uri="{FF2B5EF4-FFF2-40B4-BE49-F238E27FC236}">
                <a16:creationId xmlns:a16="http://schemas.microsoft.com/office/drawing/2014/main" id="{05853307-43D6-F552-242E-FBE1E0FF60FD}"/>
              </a:ext>
            </a:extLst>
          </p:cNvPr>
          <p:cNvSpPr>
            <a:spLocks noGrp="1"/>
          </p:cNvSpPr>
          <p:nvPr>
            <p:ph sz="half" idx="2"/>
          </p:nvPr>
        </p:nvSpPr>
        <p:spPr/>
        <p:txBody>
          <a:bodyPr>
            <a:normAutofit/>
          </a:bodyPr>
          <a:lstStyle/>
          <a:p>
            <a:r>
              <a:rPr lang="en-US" dirty="0"/>
              <a:t>A recently proposed 2-part screening tool may allow for earlier identification and intervention in the management of PDP</a:t>
            </a:r>
          </a:p>
          <a:p>
            <a:endParaRPr lang="en-US" dirty="0"/>
          </a:p>
        </p:txBody>
      </p:sp>
    </p:spTree>
    <p:extLst>
      <p:ext uri="{BB962C8B-B14F-4D97-AF65-F5344CB8AC3E}">
        <p14:creationId xmlns:p14="http://schemas.microsoft.com/office/powerpoint/2010/main" val="9240806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838200" y="1825625"/>
            <a:ext cx="10515600" cy="2846583"/>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600" dirty="0"/>
              <a:t>The views and opinions expressed in this educational activity are those of the faculty and do not necessarily represent the views of </a:t>
            </a:r>
            <a:r>
              <a:rPr lang="en-US" sz="1600" dirty="0" err="1"/>
              <a:t>TotalCME</a:t>
            </a:r>
            <a:r>
              <a:rPr lang="en-US" sz="1600" dirty="0"/>
              <a:t>, Inc.,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33065145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1" name="Title 1">
            <a:extLst>
              <a:ext uri="{FF2B5EF4-FFF2-40B4-BE49-F238E27FC236}">
                <a16:creationId xmlns:a16="http://schemas.microsoft.com/office/drawing/2014/main" id="{BDB55630-74BB-234D-5684-04B35E619962}"/>
              </a:ext>
            </a:extLst>
          </p:cNvPr>
          <p:cNvSpPr>
            <a:spLocks noGrp="1" noChangeArrowheads="1"/>
          </p:cNvSpPr>
          <p:nvPr>
            <p:ph type="title"/>
          </p:nvPr>
        </p:nvSpPr>
        <p:spPr/>
        <p:txBody>
          <a:bodyPr/>
          <a:lstStyle/>
          <a:p>
            <a:r>
              <a:rPr lang="en-US" altLang="en-US" dirty="0"/>
              <a:t>Parkinson’s Disease (PD) Psychosis is Common</a:t>
            </a:r>
          </a:p>
        </p:txBody>
      </p:sp>
      <p:sp>
        <p:nvSpPr>
          <p:cNvPr id="174082" name="Content Placeholder 2">
            <a:extLst>
              <a:ext uri="{FF2B5EF4-FFF2-40B4-BE49-F238E27FC236}">
                <a16:creationId xmlns:a16="http://schemas.microsoft.com/office/drawing/2014/main" id="{813F87FA-0A5E-B4B0-37E8-DD43892BFDFE}"/>
              </a:ext>
            </a:extLst>
          </p:cNvPr>
          <p:cNvSpPr>
            <a:spLocks noGrp="1" noChangeArrowheads="1"/>
          </p:cNvSpPr>
          <p:nvPr>
            <p:ph sz="half" idx="1"/>
          </p:nvPr>
        </p:nvSpPr>
        <p:spPr/>
        <p:txBody>
          <a:bodyPr/>
          <a:lstStyle/>
          <a:p>
            <a:r>
              <a:rPr lang="en-US" altLang="en-US" sz="2800" dirty="0"/>
              <a:t>PD has been described as a pandemic, with both US and global prevalence projected to more than double in the next 2‐3 decades</a:t>
            </a:r>
            <a:r>
              <a:rPr lang="en-US" altLang="en-US" sz="2800" baseline="30000" dirty="0"/>
              <a:t>1,2</a:t>
            </a:r>
          </a:p>
          <a:p>
            <a:pPr marL="0" indent="0">
              <a:buNone/>
            </a:pPr>
            <a:endParaRPr lang="en-US" altLang="en-US" sz="2800" dirty="0"/>
          </a:p>
        </p:txBody>
      </p:sp>
      <p:sp>
        <p:nvSpPr>
          <p:cNvPr id="3" name="Content Placeholder 2">
            <a:extLst>
              <a:ext uri="{FF2B5EF4-FFF2-40B4-BE49-F238E27FC236}">
                <a16:creationId xmlns:a16="http://schemas.microsoft.com/office/drawing/2014/main" id="{5A06A5E0-FB5D-36AE-827F-ADFBDAE571FC}"/>
              </a:ext>
            </a:extLst>
          </p:cNvPr>
          <p:cNvSpPr>
            <a:spLocks noGrp="1"/>
          </p:cNvSpPr>
          <p:nvPr>
            <p:ph sz="half" idx="2"/>
          </p:nvPr>
        </p:nvSpPr>
        <p:spPr/>
        <p:txBody>
          <a:bodyPr>
            <a:normAutofit/>
          </a:bodyPr>
          <a:lstStyle/>
          <a:p>
            <a:r>
              <a:rPr lang="en-US" altLang="en-US" sz="2800" dirty="0"/>
              <a:t>It is estimated that greater than 50% of patients will experience PD psychosis during the course of their disease</a:t>
            </a:r>
            <a:r>
              <a:rPr lang="en-US" altLang="en-US" sz="2800" baseline="30000" dirty="0"/>
              <a:t>3</a:t>
            </a:r>
          </a:p>
          <a:p>
            <a:endParaRPr lang="en-US" sz="2800" dirty="0"/>
          </a:p>
        </p:txBody>
      </p:sp>
      <p:sp>
        <p:nvSpPr>
          <p:cNvPr id="2" name="Footer Placeholder 1">
            <a:extLst>
              <a:ext uri="{FF2B5EF4-FFF2-40B4-BE49-F238E27FC236}">
                <a16:creationId xmlns:a16="http://schemas.microsoft.com/office/drawing/2014/main" id="{9A038407-7BB2-72D8-19C7-2ED022C065E0}"/>
              </a:ext>
            </a:extLst>
          </p:cNvPr>
          <p:cNvSpPr>
            <a:spLocks noGrp="1"/>
          </p:cNvSpPr>
          <p:nvPr>
            <p:ph type="ftr" sz="quarter" idx="3"/>
          </p:nvPr>
        </p:nvSpPr>
        <p:spPr/>
        <p:txBody>
          <a:bodyPr/>
          <a:lstStyle/>
          <a:p>
            <a:pPr fontAlgn="base">
              <a:spcBef>
                <a:spcPct val="0"/>
              </a:spcBef>
              <a:spcAft>
                <a:spcPct val="0"/>
              </a:spcAft>
              <a:buClrTx/>
              <a:buNone/>
            </a:pPr>
            <a:r>
              <a:rPr lang="nl-NL" altLang="en-US" dirty="0">
                <a:latin typeface="Arial" panose="020B0604020202020204" pitchFamily="34" charset="0"/>
                <a:cs typeface="Arial" panose="020B0604020202020204" pitchFamily="34" charset="0"/>
              </a:rPr>
              <a:t>PD, Parkinson’s disease.</a:t>
            </a:r>
          </a:p>
          <a:p>
            <a:pPr fontAlgn="base">
              <a:spcBef>
                <a:spcPct val="0"/>
              </a:spcBef>
              <a:spcAft>
                <a:spcPct val="0"/>
              </a:spcAft>
              <a:buClrTx/>
              <a:buNone/>
            </a:pPr>
            <a:r>
              <a:rPr lang="nl-NL" altLang="en-US" dirty="0">
                <a:latin typeface="Arial" panose="020B0604020202020204" pitchFamily="34" charset="0"/>
                <a:cs typeface="Arial" panose="020B0604020202020204" pitchFamily="34" charset="0"/>
              </a:rPr>
              <a:t>1. Dorsey ER, et al. </a:t>
            </a:r>
            <a:r>
              <a:rPr lang="nl-NL" altLang="en-US" i="1" dirty="0">
                <a:latin typeface="Arial" panose="020B0604020202020204" pitchFamily="34" charset="0"/>
                <a:cs typeface="Arial" panose="020B0604020202020204" pitchFamily="34" charset="0"/>
              </a:rPr>
              <a:t>JAMA Neurol</a:t>
            </a:r>
            <a:r>
              <a:rPr lang="nl-NL" altLang="en-US" dirty="0">
                <a:latin typeface="Arial" panose="020B0604020202020204" pitchFamily="34" charset="0"/>
                <a:cs typeface="Arial" panose="020B0604020202020204" pitchFamily="34" charset="0"/>
              </a:rPr>
              <a:t>. 2018;75(1):9-10; </a:t>
            </a:r>
            <a:r>
              <a:rPr lang="pl-PL" altLang="en-US" dirty="0">
                <a:latin typeface="Arial" panose="020B0604020202020204" pitchFamily="34" charset="0"/>
                <a:cs typeface="Arial" panose="020B0604020202020204" pitchFamily="34" charset="0"/>
              </a:rPr>
              <a:t>2. Kowal SL, et al. </a:t>
            </a:r>
            <a:r>
              <a:rPr lang="pl-PL" altLang="en-US" i="1" dirty="0">
                <a:latin typeface="Arial" panose="020B0604020202020204" pitchFamily="34" charset="0"/>
                <a:cs typeface="Arial" panose="020B0604020202020204" pitchFamily="34" charset="0"/>
              </a:rPr>
              <a:t>Mov Disord</a:t>
            </a:r>
            <a:r>
              <a:rPr lang="pl-PL" altLang="en-US" dirty="0">
                <a:latin typeface="Arial" panose="020B0604020202020204" pitchFamily="34" charset="0"/>
                <a:cs typeface="Arial" panose="020B0604020202020204" pitchFamily="34" charset="0"/>
              </a:rPr>
              <a:t>. 2013;28(3):311‐8; 3</a:t>
            </a:r>
            <a:r>
              <a:rPr lang="fi-FI" altLang="en-US" dirty="0">
                <a:latin typeface="Arial" panose="020B0604020202020204" pitchFamily="34" charset="0"/>
                <a:cs typeface="Arial" panose="020B0604020202020204" pitchFamily="34" charset="0"/>
              </a:rPr>
              <a:t>. Forsaa EB, et al. </a:t>
            </a:r>
            <a:r>
              <a:rPr lang="fi-FI" altLang="en-US" i="1" dirty="0">
                <a:latin typeface="Arial" panose="020B0604020202020204" pitchFamily="34" charset="0"/>
                <a:cs typeface="Arial" panose="020B0604020202020204" pitchFamily="34" charset="0"/>
              </a:rPr>
              <a:t>Arch Neurol</a:t>
            </a:r>
            <a:r>
              <a:rPr lang="fi-FI" altLang="en-US" dirty="0">
                <a:latin typeface="Arial" panose="020B0604020202020204" pitchFamily="34" charset="0"/>
                <a:cs typeface="Arial" panose="020B0604020202020204" pitchFamily="34" charset="0"/>
              </a:rPr>
              <a:t>. 2010;67:996‐1001.</a:t>
            </a:r>
            <a:endParaRPr lang="en-US" altLang="en-US" dirty="0">
              <a:latin typeface="Arial" panose="020B0604020202020204" pitchFamily="34" charset="0"/>
              <a:cs typeface="Arial" panose="020B0604020202020204"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5" name="Title 1">
            <a:extLst>
              <a:ext uri="{FF2B5EF4-FFF2-40B4-BE49-F238E27FC236}">
                <a16:creationId xmlns:a16="http://schemas.microsoft.com/office/drawing/2014/main" id="{C4815B31-801A-5E05-6E0F-3B844D15D445}"/>
              </a:ext>
            </a:extLst>
          </p:cNvPr>
          <p:cNvSpPr>
            <a:spLocks noGrp="1" noChangeArrowheads="1"/>
          </p:cNvSpPr>
          <p:nvPr>
            <p:ph type="title"/>
          </p:nvPr>
        </p:nvSpPr>
        <p:spPr/>
        <p:txBody>
          <a:bodyPr>
            <a:normAutofit fontScale="90000"/>
          </a:bodyPr>
          <a:lstStyle/>
          <a:p>
            <a:r>
              <a:rPr lang="en-US" altLang="en-US" dirty="0"/>
              <a:t>Parkinson’s Disease Psychosis (PDP) Has a Distinct Clinical Profile: 2007 Provisional NINDS/NIMH Diagnostic Criteria</a:t>
            </a:r>
            <a:r>
              <a:rPr lang="en-US" altLang="en-US" baseline="30000" dirty="0"/>
              <a:t>1</a:t>
            </a:r>
          </a:p>
        </p:txBody>
      </p:sp>
      <p:sp>
        <p:nvSpPr>
          <p:cNvPr id="175106" name="Content Placeholder 2">
            <a:extLst>
              <a:ext uri="{FF2B5EF4-FFF2-40B4-BE49-F238E27FC236}">
                <a16:creationId xmlns:a16="http://schemas.microsoft.com/office/drawing/2014/main" id="{DF970D10-EEDB-FC8C-AEC1-4F763E3BA091}"/>
              </a:ext>
            </a:extLst>
          </p:cNvPr>
          <p:cNvSpPr>
            <a:spLocks noGrp="1" noChangeArrowheads="1"/>
          </p:cNvSpPr>
          <p:nvPr>
            <p:ph sz="half" idx="1"/>
          </p:nvPr>
        </p:nvSpPr>
        <p:spPr>
          <a:xfrm>
            <a:off x="609600" y="1496291"/>
            <a:ext cx="5059680" cy="4680672"/>
          </a:xfrm>
        </p:spPr>
        <p:txBody>
          <a:bodyPr>
            <a:normAutofit/>
          </a:bodyPr>
          <a:lstStyle/>
          <a:p>
            <a:r>
              <a:rPr lang="en-US" altLang="en-US" dirty="0"/>
              <a:t>Presence of </a:t>
            </a:r>
            <a:r>
              <a:rPr lang="en-US" altLang="en-US" dirty="0">
                <a:sym typeface="Symbol" pitchFamily="2" charset="2"/>
              </a:rPr>
              <a:t></a:t>
            </a:r>
            <a:r>
              <a:rPr lang="en-US" altLang="en-US" dirty="0"/>
              <a:t>1 of the following in a patient with PD:</a:t>
            </a:r>
          </a:p>
          <a:p>
            <a:pPr lvl="1"/>
            <a:r>
              <a:rPr lang="en-US" altLang="en-US" dirty="0"/>
              <a:t>Hallucinations</a:t>
            </a:r>
          </a:p>
          <a:p>
            <a:pPr lvl="1"/>
            <a:r>
              <a:rPr lang="en-US" altLang="en-US" dirty="0"/>
              <a:t>Delusions</a:t>
            </a:r>
          </a:p>
          <a:p>
            <a:pPr lvl="1"/>
            <a:r>
              <a:rPr lang="en-US" altLang="en-US" dirty="0"/>
              <a:t>Illusions</a:t>
            </a:r>
          </a:p>
          <a:p>
            <a:pPr lvl="1"/>
            <a:r>
              <a:rPr lang="en-US" altLang="en-US" dirty="0"/>
              <a:t>Presence</a:t>
            </a:r>
          </a:p>
          <a:p>
            <a:r>
              <a:rPr lang="en-US" altLang="en-US" dirty="0"/>
              <a:t>Primary diagnosis of PD</a:t>
            </a:r>
          </a:p>
          <a:p>
            <a:pPr lvl="1"/>
            <a:r>
              <a:rPr lang="en-US" altLang="en-US" dirty="0"/>
              <a:t>PDP symptoms must occur after the onset of PD</a:t>
            </a:r>
          </a:p>
          <a:p>
            <a:endParaRPr lang="en-US" altLang="en-US" dirty="0"/>
          </a:p>
        </p:txBody>
      </p:sp>
      <p:sp>
        <p:nvSpPr>
          <p:cNvPr id="3" name="Content Placeholder 2">
            <a:extLst>
              <a:ext uri="{FF2B5EF4-FFF2-40B4-BE49-F238E27FC236}">
                <a16:creationId xmlns:a16="http://schemas.microsoft.com/office/drawing/2014/main" id="{1152628E-F613-850B-2F77-2972A5B477F7}"/>
              </a:ext>
            </a:extLst>
          </p:cNvPr>
          <p:cNvSpPr>
            <a:spLocks noGrp="1"/>
          </p:cNvSpPr>
          <p:nvPr>
            <p:ph sz="half" idx="2"/>
          </p:nvPr>
        </p:nvSpPr>
        <p:spPr/>
        <p:txBody>
          <a:bodyPr>
            <a:normAutofit/>
          </a:bodyPr>
          <a:lstStyle/>
          <a:p>
            <a:r>
              <a:rPr lang="en-US" altLang="en-US" dirty="0"/>
              <a:t>Must be recurrent/continuous for </a:t>
            </a:r>
            <a:r>
              <a:rPr lang="en-US" altLang="en-US" dirty="0">
                <a:sym typeface="Symbol" pitchFamily="2" charset="2"/>
              </a:rPr>
              <a:t></a:t>
            </a:r>
            <a:r>
              <a:rPr lang="en-US" altLang="en-US" dirty="0"/>
              <a:t>1 month</a:t>
            </a:r>
          </a:p>
          <a:p>
            <a:r>
              <a:rPr lang="en-US" altLang="en-US" dirty="0"/>
              <a:t>May occur with or without insight, dementia, and PD treatment</a:t>
            </a:r>
          </a:p>
          <a:p>
            <a:r>
              <a:rPr lang="en-US" altLang="en-US" dirty="0"/>
              <a:t>Other medical or psychological causes have been ruled out </a:t>
            </a:r>
          </a:p>
          <a:p>
            <a:endParaRPr lang="en-US" dirty="0"/>
          </a:p>
        </p:txBody>
      </p:sp>
      <p:sp>
        <p:nvSpPr>
          <p:cNvPr id="2" name="Footer Placeholder 1">
            <a:extLst>
              <a:ext uri="{FF2B5EF4-FFF2-40B4-BE49-F238E27FC236}">
                <a16:creationId xmlns:a16="http://schemas.microsoft.com/office/drawing/2014/main" id="{6007C41A-78D8-D392-3E52-687654C7C21E}"/>
              </a:ext>
            </a:extLst>
          </p:cNvPr>
          <p:cNvSpPr>
            <a:spLocks noGrp="1"/>
          </p:cNvSpPr>
          <p:nvPr>
            <p:ph type="ftr" sz="quarter" idx="3"/>
          </p:nvPr>
        </p:nvSpPr>
        <p:spPr/>
        <p:txBody>
          <a:bodyPr/>
          <a:lstStyle/>
          <a:p>
            <a:pPr fontAlgn="base">
              <a:spcBef>
                <a:spcPct val="0"/>
              </a:spcBef>
              <a:spcAft>
                <a:spcPct val="0"/>
              </a:spcAft>
              <a:buClrTx/>
              <a:buNone/>
            </a:pPr>
            <a:r>
              <a:rPr lang="en-US" altLang="en-US" sz="1200" dirty="0">
                <a:latin typeface="Arial" panose="020B0604020202020204" pitchFamily="34" charset="0"/>
                <a:cs typeface="Arial" panose="020B0604020202020204" pitchFamily="34" charset="0"/>
              </a:rPr>
              <a:t>NINDS, National Institute of Neurological Disorders and Stroke; NIMH, National Institute of Mental Health; PDP, Parkinson’s disease psychosis.</a:t>
            </a:r>
          </a:p>
          <a:p>
            <a:pPr fontAlgn="base">
              <a:spcBef>
                <a:spcPct val="0"/>
              </a:spcBef>
              <a:spcAft>
                <a:spcPct val="0"/>
              </a:spcAft>
              <a:buClrTx/>
              <a:buNone/>
            </a:pPr>
            <a:r>
              <a:rPr lang="en-US" altLang="en-US" sz="1200" dirty="0">
                <a:latin typeface="Arial" panose="020B0604020202020204" pitchFamily="34" charset="0"/>
                <a:cs typeface="Arial" panose="020B0604020202020204" pitchFamily="34" charset="0"/>
              </a:rPr>
              <a:t>1. </a:t>
            </a:r>
            <a:r>
              <a:rPr lang="en-US" altLang="en-US" sz="1200" dirty="0" err="1">
                <a:latin typeface="Arial" panose="020B0604020202020204" pitchFamily="34" charset="0"/>
                <a:cs typeface="Arial" panose="020B0604020202020204" pitchFamily="34" charset="0"/>
              </a:rPr>
              <a:t>Ravina</a:t>
            </a:r>
            <a:r>
              <a:rPr lang="en-US" altLang="en-US" sz="1200" dirty="0">
                <a:latin typeface="Arial" panose="020B0604020202020204" pitchFamily="34" charset="0"/>
                <a:cs typeface="Arial" panose="020B0604020202020204" pitchFamily="34" charset="0"/>
              </a:rPr>
              <a:t> B, et al. </a:t>
            </a:r>
            <a:r>
              <a:rPr lang="en-US" altLang="en-US" sz="1200" i="1" dirty="0">
                <a:latin typeface="Arial" panose="020B0604020202020204" pitchFamily="34" charset="0"/>
                <a:cs typeface="Arial" panose="020B0604020202020204" pitchFamily="34" charset="0"/>
              </a:rPr>
              <a:t>Mov </a:t>
            </a:r>
            <a:r>
              <a:rPr lang="en-US" altLang="en-US" sz="1200" i="1" dirty="0" err="1">
                <a:latin typeface="Arial" panose="020B0604020202020204" pitchFamily="34" charset="0"/>
                <a:cs typeface="Arial" panose="020B0604020202020204" pitchFamily="34" charset="0"/>
              </a:rPr>
              <a:t>Disord</a:t>
            </a:r>
            <a:r>
              <a:rPr lang="en-US" altLang="en-US" sz="1200" i="1" dirty="0">
                <a:latin typeface="Arial" panose="020B0604020202020204" pitchFamily="34" charset="0"/>
                <a:cs typeface="Arial" panose="020B0604020202020204" pitchFamily="34" charset="0"/>
              </a:rPr>
              <a:t>.</a:t>
            </a:r>
            <a:r>
              <a:rPr lang="en-US" altLang="en-US" sz="1200" dirty="0">
                <a:latin typeface="Arial" panose="020B0604020202020204" pitchFamily="34" charset="0"/>
                <a:cs typeface="Arial" panose="020B0604020202020204" pitchFamily="34" charset="0"/>
              </a:rPr>
              <a:t> 2007;22:1061-8.</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BC6B6809-9A8A-D47D-5A19-66EBE469B97D}"/>
              </a:ext>
            </a:extLst>
          </p:cNvPr>
          <p:cNvSpPr>
            <a:spLocks noGrp="1"/>
          </p:cNvSpPr>
          <p:nvPr>
            <p:ph type="body" idx="1"/>
          </p:nvPr>
        </p:nvSpPr>
        <p:spPr/>
        <p:txBody>
          <a:bodyPr/>
          <a:lstStyle/>
          <a:p>
            <a:r>
              <a:rPr lang="en-US" altLang="en-US" dirty="0">
                <a:sym typeface="Symbol" pitchFamily="2" charset="2"/>
              </a:rPr>
              <a:t>Endogenous Factors</a:t>
            </a:r>
          </a:p>
        </p:txBody>
      </p:sp>
      <p:sp>
        <p:nvSpPr>
          <p:cNvPr id="177154" name="Content Placeholder 2">
            <a:extLst>
              <a:ext uri="{FF2B5EF4-FFF2-40B4-BE49-F238E27FC236}">
                <a16:creationId xmlns:a16="http://schemas.microsoft.com/office/drawing/2014/main" id="{2DF42768-47C8-501C-2A4D-0F2EBA16B968}"/>
              </a:ext>
            </a:extLst>
          </p:cNvPr>
          <p:cNvSpPr>
            <a:spLocks noGrp="1" noChangeArrowheads="1"/>
          </p:cNvSpPr>
          <p:nvPr>
            <p:ph sz="half" idx="2"/>
          </p:nvPr>
        </p:nvSpPr>
        <p:spPr/>
        <p:txBody>
          <a:bodyPr/>
          <a:lstStyle/>
          <a:p>
            <a:r>
              <a:rPr lang="en-US" altLang="en-US" dirty="0">
                <a:sym typeface="Symbol" pitchFamily="2" charset="2"/>
              </a:rPr>
              <a:t>Advanced age</a:t>
            </a:r>
            <a:r>
              <a:rPr lang="en-US" altLang="en-US" baseline="30000" dirty="0">
                <a:sym typeface="Symbol" pitchFamily="2" charset="2"/>
              </a:rPr>
              <a:t>1,2</a:t>
            </a:r>
          </a:p>
          <a:p>
            <a:r>
              <a:rPr lang="en-US" altLang="en-US" dirty="0">
                <a:sym typeface="Symbol" pitchFamily="2" charset="2"/>
              </a:rPr>
              <a:t>Cognitive impairment/dementia</a:t>
            </a:r>
            <a:r>
              <a:rPr lang="en-US" altLang="en-US" baseline="30000" dirty="0">
                <a:sym typeface="Symbol" pitchFamily="2" charset="2"/>
              </a:rPr>
              <a:t>1,2</a:t>
            </a:r>
          </a:p>
          <a:p>
            <a:r>
              <a:rPr lang="en-US" altLang="en-US" dirty="0">
                <a:sym typeface="Symbol" pitchFamily="2" charset="2"/>
              </a:rPr>
              <a:t>Duration and severity of PD</a:t>
            </a:r>
            <a:r>
              <a:rPr lang="en-US" altLang="en-US" baseline="30000" dirty="0">
                <a:sym typeface="Symbol" pitchFamily="2" charset="2"/>
              </a:rPr>
              <a:t>1,2</a:t>
            </a:r>
          </a:p>
          <a:p>
            <a:r>
              <a:rPr lang="en-US" altLang="en-US" dirty="0">
                <a:sym typeface="Symbol" pitchFamily="2" charset="2"/>
              </a:rPr>
              <a:t>Presence of sleep disturbances</a:t>
            </a:r>
            <a:r>
              <a:rPr lang="en-US" altLang="en-US" baseline="30000" dirty="0">
                <a:sym typeface="Symbol" pitchFamily="2" charset="2"/>
              </a:rPr>
              <a:t>1,2</a:t>
            </a:r>
          </a:p>
          <a:p>
            <a:r>
              <a:rPr lang="en-US" altLang="en-US" dirty="0">
                <a:sym typeface="Symbol" pitchFamily="2" charset="2"/>
              </a:rPr>
              <a:t>Presence of psychiatric symptoms</a:t>
            </a:r>
            <a:r>
              <a:rPr lang="en-US" altLang="en-US" baseline="30000" dirty="0">
                <a:sym typeface="Symbol" pitchFamily="2" charset="2"/>
              </a:rPr>
              <a:t>1</a:t>
            </a:r>
          </a:p>
          <a:p>
            <a:r>
              <a:rPr lang="en-US" altLang="en-US" dirty="0">
                <a:sym typeface="Symbol" pitchFamily="2" charset="2"/>
              </a:rPr>
              <a:t>Visual abnormalities/loss of visual acuity</a:t>
            </a:r>
            <a:r>
              <a:rPr lang="en-US" altLang="en-US" baseline="30000" dirty="0">
                <a:sym typeface="Symbol" pitchFamily="2" charset="2"/>
              </a:rPr>
              <a:t>2</a:t>
            </a:r>
          </a:p>
          <a:p>
            <a:pPr marL="0" indent="0">
              <a:buNone/>
            </a:pPr>
            <a:endParaRPr lang="en-US" altLang="en-US" dirty="0">
              <a:sym typeface="Symbol" pitchFamily="2" charset="2"/>
            </a:endParaRPr>
          </a:p>
        </p:txBody>
      </p:sp>
      <p:sp>
        <p:nvSpPr>
          <p:cNvPr id="5" name="Text Placeholder 4">
            <a:extLst>
              <a:ext uri="{FF2B5EF4-FFF2-40B4-BE49-F238E27FC236}">
                <a16:creationId xmlns:a16="http://schemas.microsoft.com/office/drawing/2014/main" id="{322A49B4-6D83-C546-C0FE-9174015BC87D}"/>
              </a:ext>
            </a:extLst>
          </p:cNvPr>
          <p:cNvSpPr>
            <a:spLocks noGrp="1"/>
          </p:cNvSpPr>
          <p:nvPr>
            <p:ph type="body" sz="quarter" idx="3"/>
          </p:nvPr>
        </p:nvSpPr>
        <p:spPr/>
        <p:txBody>
          <a:bodyPr/>
          <a:lstStyle/>
          <a:p>
            <a:r>
              <a:rPr lang="en-US" altLang="en-US" dirty="0">
                <a:sym typeface="Symbol" pitchFamily="2" charset="2"/>
              </a:rPr>
              <a:t>Exogenous Factors</a:t>
            </a:r>
          </a:p>
        </p:txBody>
      </p:sp>
      <p:sp>
        <p:nvSpPr>
          <p:cNvPr id="3" name="Content Placeholder 2">
            <a:extLst>
              <a:ext uri="{FF2B5EF4-FFF2-40B4-BE49-F238E27FC236}">
                <a16:creationId xmlns:a16="http://schemas.microsoft.com/office/drawing/2014/main" id="{DC8D7EE2-547F-75C0-BDB8-B0D6CA0CABAA}"/>
              </a:ext>
            </a:extLst>
          </p:cNvPr>
          <p:cNvSpPr>
            <a:spLocks noGrp="1"/>
          </p:cNvSpPr>
          <p:nvPr>
            <p:ph sz="quarter" idx="4"/>
          </p:nvPr>
        </p:nvSpPr>
        <p:spPr/>
        <p:txBody>
          <a:bodyPr/>
          <a:lstStyle/>
          <a:p>
            <a:r>
              <a:rPr lang="en-US" altLang="en-US" dirty="0">
                <a:sym typeface="Symbol" pitchFamily="2" charset="2"/>
              </a:rPr>
              <a:t>Medication for the treatment of PD</a:t>
            </a:r>
            <a:r>
              <a:rPr lang="en-US" altLang="en-US" baseline="30000" dirty="0">
                <a:sym typeface="Symbol" pitchFamily="2" charset="2"/>
              </a:rPr>
              <a:t>1</a:t>
            </a:r>
          </a:p>
          <a:p>
            <a:r>
              <a:rPr lang="en-US" altLang="en-US" dirty="0">
                <a:sym typeface="Symbol" pitchFamily="2" charset="2"/>
              </a:rPr>
              <a:t>Other medications</a:t>
            </a:r>
            <a:r>
              <a:rPr lang="en-US" altLang="en-US" baseline="30000" dirty="0">
                <a:sym typeface="Symbol" pitchFamily="2" charset="2"/>
              </a:rPr>
              <a:t>1,2</a:t>
            </a:r>
            <a:endParaRPr lang="en-US" altLang="en-US" baseline="30000" dirty="0"/>
          </a:p>
          <a:p>
            <a:endParaRPr lang="en-US" dirty="0"/>
          </a:p>
        </p:txBody>
      </p:sp>
      <p:sp>
        <p:nvSpPr>
          <p:cNvPr id="2" name="Footer Placeholder 1">
            <a:extLst>
              <a:ext uri="{FF2B5EF4-FFF2-40B4-BE49-F238E27FC236}">
                <a16:creationId xmlns:a16="http://schemas.microsoft.com/office/drawing/2014/main" id="{068C0534-DA94-367B-C95F-5503F96E9E8E}"/>
              </a:ext>
            </a:extLst>
          </p:cNvPr>
          <p:cNvSpPr>
            <a:spLocks noGrp="1"/>
          </p:cNvSpPr>
          <p:nvPr>
            <p:ph type="ftr" sz="quarter" idx="12"/>
          </p:nvPr>
        </p:nvSpPr>
        <p:spPr/>
        <p:txBody>
          <a:bodyPr/>
          <a:lstStyle/>
          <a:p>
            <a:pPr marL="228600" indent="-228600" fontAlgn="base">
              <a:spcBef>
                <a:spcPct val="0"/>
              </a:spcBef>
              <a:spcAft>
                <a:spcPct val="0"/>
              </a:spcAft>
              <a:buFont typeface="+mj-lt"/>
              <a:buAutoNum type="arabicPeriod"/>
              <a:defRPr/>
            </a:pPr>
            <a:r>
              <a:rPr lang="en-US" sz="1200" dirty="0" err="1">
                <a:solidFill>
                  <a:srgbClr val="929292"/>
                </a:solidFill>
                <a:latin typeface="Arial" charset="0"/>
                <a:ea typeface="ＭＳ Ｐゴシック" charset="0"/>
                <a:cs typeface="ＭＳ Ｐゴシック" charset="0"/>
              </a:rPr>
              <a:t>Jakel</a:t>
            </a:r>
            <a:r>
              <a:rPr lang="en-US" sz="1200" dirty="0">
                <a:solidFill>
                  <a:srgbClr val="929292"/>
                </a:solidFill>
                <a:latin typeface="Arial" charset="0"/>
                <a:ea typeface="ＭＳ Ｐゴシック" charset="0"/>
                <a:cs typeface="ＭＳ Ｐゴシック" charset="0"/>
              </a:rPr>
              <a:t> RJ, et al. </a:t>
            </a:r>
            <a:r>
              <a:rPr lang="en-US" sz="1200" i="1" dirty="0">
                <a:solidFill>
                  <a:srgbClr val="929292"/>
                </a:solidFill>
                <a:latin typeface="Arial" charset="0"/>
                <a:ea typeface="ＭＳ Ｐゴシック" charset="0"/>
                <a:cs typeface="ＭＳ Ｐゴシック" charset="0"/>
              </a:rPr>
              <a:t>Journal of Parkinsonism and Restless Legs Syndrome. </a:t>
            </a:r>
            <a:r>
              <a:rPr lang="en-US" sz="1200" dirty="0">
                <a:solidFill>
                  <a:srgbClr val="929292"/>
                </a:solidFill>
                <a:latin typeface="Arial" charset="0"/>
                <a:ea typeface="ＭＳ Ｐゴシック" charset="0"/>
                <a:cs typeface="ＭＳ Ｐゴシック" charset="0"/>
              </a:rPr>
              <a:t>2014; 4:41-51; 2. Friedman JH. </a:t>
            </a:r>
            <a:r>
              <a:rPr lang="en-US" sz="1200" i="1" dirty="0">
                <a:solidFill>
                  <a:srgbClr val="929292"/>
                </a:solidFill>
                <a:latin typeface="Arial" charset="0"/>
                <a:ea typeface="ＭＳ Ｐゴシック" charset="0"/>
                <a:cs typeface="ＭＳ Ｐゴシック" charset="0"/>
              </a:rPr>
              <a:t>Parkinsonism </a:t>
            </a:r>
            <a:r>
              <a:rPr lang="en-US" sz="1200" i="1" dirty="0" err="1">
                <a:solidFill>
                  <a:srgbClr val="929292"/>
                </a:solidFill>
                <a:latin typeface="Arial" charset="0"/>
                <a:ea typeface="ＭＳ Ｐゴシック" charset="0"/>
                <a:cs typeface="ＭＳ Ｐゴシック" charset="0"/>
              </a:rPr>
              <a:t>Relat</a:t>
            </a:r>
            <a:r>
              <a:rPr lang="en-US" sz="1200" i="1" dirty="0">
                <a:solidFill>
                  <a:srgbClr val="929292"/>
                </a:solidFill>
                <a:latin typeface="Arial" charset="0"/>
                <a:ea typeface="ＭＳ Ｐゴシック" charset="0"/>
                <a:cs typeface="ＭＳ Ｐゴシック" charset="0"/>
              </a:rPr>
              <a:t> </a:t>
            </a:r>
            <a:r>
              <a:rPr lang="en-US" sz="1200" i="1" dirty="0" err="1">
                <a:solidFill>
                  <a:srgbClr val="929292"/>
                </a:solidFill>
                <a:latin typeface="Arial" charset="0"/>
                <a:ea typeface="ＭＳ Ｐゴシック" charset="0"/>
                <a:cs typeface="ＭＳ Ｐゴシック" charset="0"/>
              </a:rPr>
              <a:t>Disord</a:t>
            </a:r>
            <a:r>
              <a:rPr lang="en-US" sz="1200" i="1" dirty="0">
                <a:solidFill>
                  <a:srgbClr val="929292"/>
                </a:solidFill>
                <a:latin typeface="Arial" charset="0"/>
                <a:ea typeface="ＭＳ Ｐゴシック" charset="0"/>
                <a:cs typeface="ＭＳ Ｐゴシック" charset="0"/>
              </a:rPr>
              <a:t>. </a:t>
            </a:r>
            <a:r>
              <a:rPr lang="en-US" sz="1200" dirty="0">
                <a:solidFill>
                  <a:srgbClr val="929292"/>
                </a:solidFill>
                <a:latin typeface="Arial" charset="0"/>
                <a:ea typeface="ＭＳ Ｐゴシック" charset="0"/>
                <a:cs typeface="ＭＳ Ｐゴシック" charset="0"/>
              </a:rPr>
              <a:t>2010; 16:553-60. </a:t>
            </a:r>
          </a:p>
        </p:txBody>
      </p:sp>
      <p:sp>
        <p:nvSpPr>
          <p:cNvPr id="177153" name="Title 1">
            <a:extLst>
              <a:ext uri="{FF2B5EF4-FFF2-40B4-BE49-F238E27FC236}">
                <a16:creationId xmlns:a16="http://schemas.microsoft.com/office/drawing/2014/main" id="{E9411197-7434-1E9D-9EAD-0F28FF7045E4}"/>
              </a:ext>
            </a:extLst>
          </p:cNvPr>
          <p:cNvSpPr>
            <a:spLocks noGrp="1" noChangeArrowheads="1"/>
          </p:cNvSpPr>
          <p:nvPr>
            <p:ph type="title"/>
          </p:nvPr>
        </p:nvSpPr>
        <p:spPr/>
        <p:txBody>
          <a:bodyPr/>
          <a:lstStyle/>
          <a:p>
            <a:r>
              <a:rPr lang="en-US" altLang="en-US"/>
              <a:t>PDP Risk Factors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ED135FED-17FA-D9E3-BDD7-DCF1A25A760F}"/>
              </a:ext>
            </a:extLst>
          </p:cNvPr>
          <p:cNvSpPr/>
          <p:nvPr/>
        </p:nvSpPr>
        <p:spPr>
          <a:xfrm>
            <a:off x="6400802" y="4513102"/>
            <a:ext cx="5257800" cy="1818042"/>
          </a:xfrm>
          <a:prstGeom prst="rect">
            <a:avLst/>
          </a:prstGeom>
        </p:spPr>
        <p:style>
          <a:lnRef idx="3">
            <a:schemeClr val="lt1"/>
          </a:lnRef>
          <a:fillRef idx="1">
            <a:schemeClr val="accent1"/>
          </a:fillRef>
          <a:effectRef idx="1">
            <a:schemeClr val="accent1"/>
          </a:effectRef>
          <a:fontRef idx="minor">
            <a:schemeClr val="lt1"/>
          </a:fontRef>
        </p:style>
        <p:txBody>
          <a:bodyPr rtlCol="0" anchor="ctr"/>
          <a:lstStyle/>
          <a:p>
            <a:pPr algn="ctr"/>
            <a:endParaRPr lang="en-US"/>
          </a:p>
        </p:txBody>
      </p:sp>
      <p:sp>
        <p:nvSpPr>
          <p:cNvPr id="178177" name="Title 1">
            <a:extLst>
              <a:ext uri="{FF2B5EF4-FFF2-40B4-BE49-F238E27FC236}">
                <a16:creationId xmlns:a16="http://schemas.microsoft.com/office/drawing/2014/main" id="{00EE7070-B5FA-11F6-00ED-C88EFD83DAA1}"/>
              </a:ext>
            </a:extLst>
          </p:cNvPr>
          <p:cNvSpPr>
            <a:spLocks noGrp="1" noChangeArrowheads="1"/>
          </p:cNvSpPr>
          <p:nvPr>
            <p:ph type="title"/>
          </p:nvPr>
        </p:nvSpPr>
        <p:spPr/>
        <p:txBody>
          <a:bodyPr/>
          <a:lstStyle/>
          <a:p>
            <a:r>
              <a:rPr lang="en-US" altLang="en-US" dirty="0"/>
              <a:t>There Are No “</a:t>
            </a:r>
            <a:r>
              <a:rPr lang="en-US" altLang="ja-JP" dirty="0"/>
              <a:t>Benign</a:t>
            </a:r>
            <a:r>
              <a:rPr lang="en-US" altLang="en-US" dirty="0"/>
              <a:t>”</a:t>
            </a:r>
            <a:r>
              <a:rPr lang="en-US" altLang="ja-JP" dirty="0"/>
              <a:t> Hallucinations!</a:t>
            </a:r>
            <a:endParaRPr lang="en-US" altLang="en-US" dirty="0"/>
          </a:p>
        </p:txBody>
      </p:sp>
      <p:sp>
        <p:nvSpPr>
          <p:cNvPr id="178178" name="Content Placeholder 2">
            <a:extLst>
              <a:ext uri="{FF2B5EF4-FFF2-40B4-BE49-F238E27FC236}">
                <a16:creationId xmlns:a16="http://schemas.microsoft.com/office/drawing/2014/main" id="{76C95E74-B3EE-DBE9-285A-3351D281B349}"/>
              </a:ext>
            </a:extLst>
          </p:cNvPr>
          <p:cNvSpPr>
            <a:spLocks noGrp="1" noChangeArrowheads="1"/>
          </p:cNvSpPr>
          <p:nvPr>
            <p:ph sz="half" idx="1"/>
          </p:nvPr>
        </p:nvSpPr>
        <p:spPr>
          <a:xfrm>
            <a:off x="609600" y="1496291"/>
            <a:ext cx="4995134" cy="4680672"/>
          </a:xfrm>
        </p:spPr>
        <p:txBody>
          <a:bodyPr>
            <a:normAutofit fontScale="70000" lnSpcReduction="20000"/>
          </a:bodyPr>
          <a:lstStyle/>
          <a:p>
            <a:pPr>
              <a:lnSpc>
                <a:spcPct val="120000"/>
              </a:lnSpc>
            </a:pPr>
            <a:r>
              <a:rPr lang="en-US" altLang="en-US" dirty="0"/>
              <a:t>A study followed 48 PD patients with “benign” hallucinations (UPDRS thought disorder score of 2) who were receiving no treatment for hallucinations for at least 3 years or until a thought disorder score of 3 or 4 occurred</a:t>
            </a:r>
          </a:p>
          <a:p>
            <a:pPr>
              <a:lnSpc>
                <a:spcPct val="120000"/>
              </a:lnSpc>
            </a:pPr>
            <a:r>
              <a:rPr lang="en-US" altLang="en-US" dirty="0"/>
              <a:t>81% of patients progressed to thought disorder scores of 3 or 4</a:t>
            </a:r>
          </a:p>
          <a:p>
            <a:pPr>
              <a:lnSpc>
                <a:spcPct val="120000"/>
              </a:lnSpc>
            </a:pPr>
            <a:r>
              <a:rPr lang="en-US" altLang="en-US" dirty="0"/>
              <a:t>9 patients retained a thought disorder score of 2. 7 of the 9 patients had their</a:t>
            </a:r>
            <a:br>
              <a:rPr lang="en-US" altLang="en-US" dirty="0"/>
            </a:br>
            <a:r>
              <a:rPr lang="en-US" altLang="en-US" dirty="0"/>
              <a:t>PD medications reduced to treat hallucinations and 3 were given antipsychotics</a:t>
            </a:r>
          </a:p>
          <a:p>
            <a:pPr>
              <a:lnSpc>
                <a:spcPct val="120000"/>
              </a:lnSpc>
            </a:pPr>
            <a:r>
              <a:rPr lang="en-US" altLang="en-US" dirty="0"/>
              <a:t>Only 2 patients (4%) were stable (</a:t>
            </a:r>
            <a:r>
              <a:rPr lang="en-US" altLang="en-US" dirty="0" err="1"/>
              <a:t>ie</a:t>
            </a:r>
            <a:r>
              <a:rPr lang="en-US" altLang="en-US" dirty="0"/>
              <a:t>, stable, untreated benign hallucinations over time)</a:t>
            </a:r>
          </a:p>
        </p:txBody>
      </p:sp>
      <p:sp>
        <p:nvSpPr>
          <p:cNvPr id="2" name="Footer Placeholder 1">
            <a:extLst>
              <a:ext uri="{FF2B5EF4-FFF2-40B4-BE49-F238E27FC236}">
                <a16:creationId xmlns:a16="http://schemas.microsoft.com/office/drawing/2014/main" id="{C902FE0C-D021-CD47-1409-09B5DAFDBF02}"/>
              </a:ext>
            </a:extLst>
          </p:cNvPr>
          <p:cNvSpPr>
            <a:spLocks noGrp="1"/>
          </p:cNvSpPr>
          <p:nvPr>
            <p:ph type="ftr" sz="quarter" idx="3"/>
          </p:nvPr>
        </p:nvSpPr>
        <p:spPr/>
        <p:txBody>
          <a:bodyPr/>
          <a:lstStyle/>
          <a:p>
            <a:pPr>
              <a:defRPr/>
            </a:pPr>
            <a:r>
              <a:rPr lang="en-US" sz="1200" kern="0" dirty="0">
                <a:solidFill>
                  <a:srgbClr val="929292"/>
                </a:solidFill>
                <a:ea typeface="ＭＳ Ｐゴシック" panose="020B0600070205080204" pitchFamily="34" charset="-128"/>
              </a:rPr>
              <a:t>UPDRS, unified Parkinson’s disease rating scale. </a:t>
            </a:r>
          </a:p>
          <a:p>
            <a:pPr marL="173038" indent="-173038">
              <a:buFont typeface="+mj-lt"/>
              <a:buAutoNum type="arabicPeriod"/>
              <a:defRPr/>
            </a:pPr>
            <a:r>
              <a:rPr lang="en-US" sz="1200" kern="0" dirty="0">
                <a:solidFill>
                  <a:srgbClr val="929292"/>
                </a:solidFill>
                <a:ea typeface="ＭＳ Ｐゴシック" panose="020B0600070205080204" pitchFamily="34" charset="-128"/>
              </a:rPr>
              <a:t>Goetz CG, et al. </a:t>
            </a:r>
            <a:r>
              <a:rPr lang="en-US" sz="1200" i="1" kern="0" dirty="0">
                <a:solidFill>
                  <a:srgbClr val="929292"/>
                </a:solidFill>
                <a:ea typeface="ＭＳ Ｐゴシック" panose="020B0600070205080204" pitchFamily="34" charset="-128"/>
              </a:rPr>
              <a:t>Arch Neurol. </a:t>
            </a:r>
            <a:r>
              <a:rPr lang="en-US" sz="1200" kern="0" dirty="0">
                <a:solidFill>
                  <a:srgbClr val="929292"/>
                </a:solidFill>
                <a:ea typeface="ＭＳ Ｐゴシック" panose="020B0600070205080204" pitchFamily="34" charset="-128"/>
              </a:rPr>
              <a:t>2006;63:713-16.</a:t>
            </a:r>
          </a:p>
        </p:txBody>
      </p:sp>
      <p:sp>
        <p:nvSpPr>
          <p:cNvPr id="178181" name="Rectangle 4">
            <a:extLst>
              <a:ext uri="{FF2B5EF4-FFF2-40B4-BE49-F238E27FC236}">
                <a16:creationId xmlns:a16="http://schemas.microsoft.com/office/drawing/2014/main" id="{2B67C851-3BE0-EDEF-73BC-1E1ABF249BCE}"/>
              </a:ext>
            </a:extLst>
          </p:cNvPr>
          <p:cNvSpPr>
            <a:spLocks noChangeArrowheads="1"/>
          </p:cNvSpPr>
          <p:nvPr/>
        </p:nvSpPr>
        <p:spPr bwMode="auto">
          <a:xfrm>
            <a:off x="6598473" y="4821271"/>
            <a:ext cx="4930588" cy="11695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rgbClr val="FFFF00"/>
              </a:buClr>
              <a:buChar char="•"/>
              <a:defRPr sz="3200">
                <a:solidFill>
                  <a:schemeClr val="bg1"/>
                </a:solidFill>
                <a:latin typeface="Times New Roman" panose="02020603050405020304" pitchFamily="18" charset="0"/>
                <a:ea typeface="ＭＳ Ｐゴシック" panose="020B0600070205080204" pitchFamily="34" charset="-128"/>
              </a:defRPr>
            </a:lvl1pPr>
            <a:lvl2pPr marL="742950" indent="-285750">
              <a:spcBef>
                <a:spcPct val="20000"/>
              </a:spcBef>
              <a:buClr>
                <a:srgbClr val="FFFF00"/>
              </a:buClr>
              <a:buChar char="–"/>
              <a:defRPr sz="2800">
                <a:solidFill>
                  <a:schemeClr val="bg1"/>
                </a:solidFill>
                <a:latin typeface="Times New Roman" panose="02020603050405020304" pitchFamily="18" charset="0"/>
                <a:ea typeface="ＭＳ Ｐゴシック" panose="020B0600070205080204" pitchFamily="34" charset="-128"/>
              </a:defRPr>
            </a:lvl2pPr>
            <a:lvl3pPr marL="1143000" indent="-228600">
              <a:spcBef>
                <a:spcPct val="20000"/>
              </a:spcBef>
              <a:buClr>
                <a:srgbClr val="FFFF00"/>
              </a:buClr>
              <a:buChar char="•"/>
              <a:defRPr sz="2400">
                <a:solidFill>
                  <a:schemeClr val="bg1"/>
                </a:solidFill>
                <a:latin typeface="Times New Roman" panose="02020603050405020304" pitchFamily="18" charset="0"/>
                <a:ea typeface="ＭＳ Ｐゴシック" panose="020B0600070205080204" pitchFamily="34" charset="-128"/>
              </a:defRPr>
            </a:lvl3pPr>
            <a:lvl4pPr marL="1600200" indent="-228600">
              <a:spcBef>
                <a:spcPct val="20000"/>
              </a:spcBef>
              <a:buClr>
                <a:srgbClr val="FFFF00"/>
              </a:buClr>
              <a:buChar char="–"/>
              <a:defRPr sz="2000">
                <a:solidFill>
                  <a:schemeClr val="bg1"/>
                </a:solidFill>
                <a:latin typeface="Times New Roman" panose="02020603050405020304" pitchFamily="18" charset="0"/>
                <a:ea typeface="ＭＳ Ｐゴシック" panose="020B0600070205080204" pitchFamily="34" charset="-128"/>
              </a:defRPr>
            </a:lvl4pPr>
            <a:lvl5pPr marL="2057400" indent="-228600">
              <a:spcBef>
                <a:spcPct val="20000"/>
              </a:spcBef>
              <a:buClr>
                <a:srgbClr val="FFFF00"/>
              </a:buClr>
              <a:buChar char="»"/>
              <a:defRPr sz="2000">
                <a:solidFill>
                  <a:schemeClr val="bg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20000"/>
              </a:spcBef>
              <a:spcAft>
                <a:spcPct val="0"/>
              </a:spcAft>
              <a:buClr>
                <a:srgbClr val="FFFF00"/>
              </a:buClr>
              <a:buChar char="»"/>
              <a:defRPr sz="2000">
                <a:solidFill>
                  <a:schemeClr val="bg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20000"/>
              </a:spcBef>
              <a:spcAft>
                <a:spcPct val="0"/>
              </a:spcAft>
              <a:buClr>
                <a:srgbClr val="FFFF00"/>
              </a:buClr>
              <a:buChar char="»"/>
              <a:defRPr sz="2000">
                <a:solidFill>
                  <a:schemeClr val="bg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20000"/>
              </a:spcBef>
              <a:spcAft>
                <a:spcPct val="0"/>
              </a:spcAft>
              <a:buClr>
                <a:srgbClr val="FFFF00"/>
              </a:buClr>
              <a:buChar char="»"/>
              <a:defRPr sz="2000">
                <a:solidFill>
                  <a:schemeClr val="bg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20000"/>
              </a:spcBef>
              <a:spcAft>
                <a:spcPct val="0"/>
              </a:spcAft>
              <a:buClr>
                <a:srgbClr val="FFFF00"/>
              </a:buClr>
              <a:buChar char="»"/>
              <a:defRPr sz="2000">
                <a:solidFill>
                  <a:schemeClr val="bg1"/>
                </a:solidFill>
                <a:latin typeface="Times New Roman" panose="02020603050405020304" pitchFamily="18" charset="0"/>
                <a:ea typeface="ＭＳ Ｐゴシック" panose="020B0600070205080204" pitchFamily="34" charset="-128"/>
              </a:defRPr>
            </a:lvl9pPr>
          </a:lstStyle>
          <a:p>
            <a:pPr fontAlgn="base">
              <a:spcBef>
                <a:spcPct val="0"/>
              </a:spcBef>
              <a:spcAft>
                <a:spcPct val="0"/>
              </a:spcAft>
              <a:buClrTx/>
              <a:buNone/>
            </a:pPr>
            <a:r>
              <a:rPr lang="en-US" altLang="en-US" sz="1400" dirty="0">
                <a:latin typeface="+mn-lt"/>
              </a:rPr>
              <a:t>Kaplan-Meier curve showing the time frame from study enrollment with a UPDRS thought disorder score of 2 and no treatment for hallucinations to a UPDRS thought disorder score of 3 or 4. Vertical bar represents time at which 50% of the patients had progressed to a score of 3 or 4. </a:t>
            </a:r>
          </a:p>
        </p:txBody>
      </p:sp>
      <p:pic>
        <p:nvPicPr>
          <p:cNvPr id="8" name="Content Placeholder 7">
            <a:extLst>
              <a:ext uri="{FF2B5EF4-FFF2-40B4-BE49-F238E27FC236}">
                <a16:creationId xmlns:a16="http://schemas.microsoft.com/office/drawing/2014/main" id="{3BCCAF48-8395-7AC6-A23B-D7530AAAF612}"/>
              </a:ext>
            </a:extLst>
          </p:cNvPr>
          <p:cNvPicPr>
            <a:picLocks noGrp="1" noChangeAspect="1"/>
          </p:cNvPicPr>
          <p:nvPr>
            <p:ph sz="half" idx="2"/>
          </p:nvPr>
        </p:nvPicPr>
        <p:blipFill>
          <a:blip r:embed="rId3">
            <a:extLst>
              <a:ext uri="{28A0092B-C50C-407E-A947-70E740481C1C}">
                <a14:useLocalDpi xmlns:a14="http://schemas.microsoft.com/office/drawing/2010/main" val="0"/>
              </a:ext>
            </a:extLst>
          </a:blip>
          <a:srcRect/>
          <a:stretch>
            <a:fillRect/>
          </a:stretch>
        </p:blipFill>
        <p:spPr bwMode="auto">
          <a:xfrm>
            <a:off x="6745046" y="1435876"/>
            <a:ext cx="4292299" cy="28687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657" name="Title 1">
            <a:extLst>
              <a:ext uri="{FF2B5EF4-FFF2-40B4-BE49-F238E27FC236}">
                <a16:creationId xmlns:a16="http://schemas.microsoft.com/office/drawing/2014/main" id="{050AC0D0-9F61-C595-27AA-FB287F2BD241}"/>
              </a:ext>
            </a:extLst>
          </p:cNvPr>
          <p:cNvSpPr>
            <a:spLocks noGrp="1" noChangeArrowheads="1"/>
          </p:cNvSpPr>
          <p:nvPr>
            <p:ph type="title"/>
          </p:nvPr>
        </p:nvSpPr>
        <p:spPr/>
        <p:txBody>
          <a:bodyPr/>
          <a:lstStyle/>
          <a:p>
            <a:r>
              <a:rPr lang="en-US" altLang="en-US" dirty="0"/>
              <a:t>PDP Has Tremendous Impact on Patients,</a:t>
            </a:r>
            <a:br>
              <a:rPr lang="en-US" altLang="en-US" dirty="0"/>
            </a:br>
            <a:r>
              <a:rPr lang="en-US" altLang="en-US" dirty="0"/>
              <a:t>Caregivers and Society</a:t>
            </a:r>
          </a:p>
        </p:txBody>
      </p:sp>
      <p:sp>
        <p:nvSpPr>
          <p:cNvPr id="198658" name="Content Placeholder 2">
            <a:extLst>
              <a:ext uri="{FF2B5EF4-FFF2-40B4-BE49-F238E27FC236}">
                <a16:creationId xmlns:a16="http://schemas.microsoft.com/office/drawing/2014/main" id="{913462D3-28B7-EC79-D4EB-D10AD728DB3A}"/>
              </a:ext>
            </a:extLst>
          </p:cNvPr>
          <p:cNvSpPr>
            <a:spLocks noGrp="1" noChangeArrowheads="1"/>
          </p:cNvSpPr>
          <p:nvPr>
            <p:ph sz="half" idx="1"/>
          </p:nvPr>
        </p:nvSpPr>
        <p:spPr/>
        <p:txBody>
          <a:bodyPr>
            <a:normAutofit/>
          </a:bodyPr>
          <a:lstStyle/>
          <a:p>
            <a:r>
              <a:rPr lang="en-US" altLang="en-US" dirty="0"/>
              <a:t>Psychosis was responsible for 24% of all hospital admissions as well as increased mortality in patients with PD</a:t>
            </a:r>
          </a:p>
          <a:p>
            <a:r>
              <a:rPr lang="en-US" altLang="en-US" dirty="0"/>
              <a:t>PDP is a predictor of long-term care placement, and its treatment is associated with over double the costs compared to that of PD patients without psychosis</a:t>
            </a:r>
          </a:p>
        </p:txBody>
      </p:sp>
      <p:sp>
        <p:nvSpPr>
          <p:cNvPr id="2" name="Content Placeholder 1">
            <a:extLst>
              <a:ext uri="{FF2B5EF4-FFF2-40B4-BE49-F238E27FC236}">
                <a16:creationId xmlns:a16="http://schemas.microsoft.com/office/drawing/2014/main" id="{930D862C-97B3-7BB2-8A08-4BF89BE175D9}"/>
              </a:ext>
            </a:extLst>
          </p:cNvPr>
          <p:cNvSpPr>
            <a:spLocks noGrp="1"/>
          </p:cNvSpPr>
          <p:nvPr>
            <p:ph sz="half" idx="2"/>
          </p:nvPr>
        </p:nvSpPr>
        <p:spPr/>
        <p:txBody>
          <a:bodyPr>
            <a:normAutofit/>
          </a:bodyPr>
          <a:lstStyle/>
          <a:p>
            <a:r>
              <a:rPr lang="en-US" altLang="en-US" dirty="0"/>
              <a:t>Caregivers of patients with PDP reported higher levels of depression and over 40% reported that their own health had suffered</a:t>
            </a:r>
          </a:p>
          <a:p>
            <a:endParaRPr lang="en-US" dirty="0"/>
          </a:p>
        </p:txBody>
      </p:sp>
      <p:sp>
        <p:nvSpPr>
          <p:cNvPr id="3" name="Footer Placeholder 2">
            <a:extLst>
              <a:ext uri="{FF2B5EF4-FFF2-40B4-BE49-F238E27FC236}">
                <a16:creationId xmlns:a16="http://schemas.microsoft.com/office/drawing/2014/main" id="{03D9BE6D-1BCB-C329-7EA0-76519E8F80A2}"/>
              </a:ext>
            </a:extLst>
          </p:cNvPr>
          <p:cNvSpPr>
            <a:spLocks noGrp="1"/>
          </p:cNvSpPr>
          <p:nvPr>
            <p:ph type="ftr" sz="quarter" idx="3"/>
          </p:nvPr>
        </p:nvSpPr>
        <p:spPr/>
        <p:txBody>
          <a:bodyPr/>
          <a:lstStyle/>
          <a:p>
            <a:r>
              <a:rPr kumimoji="0" lang="en-US" sz="1200" b="0" i="0" u="none" strike="noStrike" kern="0" cap="none" spc="0" normalizeH="0" baseline="0" noProof="0" dirty="0">
                <a:ln>
                  <a:noFill/>
                </a:ln>
                <a:solidFill>
                  <a:srgbClr val="929292"/>
                </a:solidFill>
                <a:effectLst/>
                <a:uLnTx/>
                <a:uFillTx/>
                <a:ea typeface="+mn-ea"/>
                <a:cs typeface="+mn-cs"/>
              </a:rPr>
              <a:t>1. </a:t>
            </a:r>
            <a:r>
              <a:rPr kumimoji="0" lang="en-US" sz="1200" b="0" i="0" u="none" strike="noStrike" kern="0" cap="none" spc="0" normalizeH="0" baseline="0" noProof="0" dirty="0" err="1">
                <a:ln>
                  <a:noFill/>
                </a:ln>
                <a:solidFill>
                  <a:srgbClr val="929292"/>
                </a:solidFill>
                <a:effectLst/>
                <a:uLnTx/>
                <a:uFillTx/>
                <a:ea typeface="+mn-ea"/>
                <a:cs typeface="+mn-cs"/>
              </a:rPr>
              <a:t>Schrag</a:t>
            </a:r>
            <a:r>
              <a:rPr kumimoji="0" lang="en-US" sz="1200" b="0" i="0" u="none" strike="noStrike" kern="0" cap="none" spc="0" normalizeH="0" baseline="0" noProof="0" dirty="0">
                <a:ln>
                  <a:noFill/>
                </a:ln>
                <a:solidFill>
                  <a:srgbClr val="929292"/>
                </a:solidFill>
                <a:effectLst/>
                <a:uLnTx/>
                <a:uFillTx/>
                <a:ea typeface="+mn-ea"/>
                <a:cs typeface="+mn-cs"/>
              </a:rPr>
              <a:t> A, et al. </a:t>
            </a:r>
            <a:r>
              <a:rPr kumimoji="0" lang="en-US" sz="1200" b="0" i="1" u="none" strike="noStrike" kern="0" cap="none" spc="0" normalizeH="0" baseline="0" noProof="0" dirty="0">
                <a:ln>
                  <a:noFill/>
                </a:ln>
                <a:solidFill>
                  <a:srgbClr val="929292"/>
                </a:solidFill>
                <a:effectLst/>
                <a:uLnTx/>
                <a:uFillTx/>
                <a:ea typeface="+mn-ea"/>
                <a:cs typeface="+mn-cs"/>
              </a:rPr>
              <a:t>Parkinsonism </a:t>
            </a:r>
            <a:r>
              <a:rPr kumimoji="0" lang="en-US" sz="1200" b="0" i="1" u="none" strike="noStrike" kern="0" cap="none" spc="0" normalizeH="0" baseline="0" noProof="0" dirty="0" err="1">
                <a:ln>
                  <a:noFill/>
                </a:ln>
                <a:solidFill>
                  <a:srgbClr val="929292"/>
                </a:solidFill>
                <a:effectLst/>
                <a:uLnTx/>
                <a:uFillTx/>
                <a:ea typeface="+mn-ea"/>
                <a:cs typeface="+mn-cs"/>
              </a:rPr>
              <a:t>Relat</a:t>
            </a:r>
            <a:r>
              <a:rPr kumimoji="0" lang="en-US" sz="1200" b="0" i="1" u="none" strike="noStrike" kern="0" cap="none" spc="0" normalizeH="0" baseline="0" noProof="0" dirty="0">
                <a:ln>
                  <a:noFill/>
                </a:ln>
                <a:solidFill>
                  <a:srgbClr val="929292"/>
                </a:solidFill>
                <a:effectLst/>
                <a:uLnTx/>
                <a:uFillTx/>
                <a:ea typeface="+mn-ea"/>
                <a:cs typeface="+mn-cs"/>
              </a:rPr>
              <a:t> D. </a:t>
            </a:r>
            <a:r>
              <a:rPr kumimoji="0" lang="en-US" sz="1200" b="0" i="0" u="none" strike="noStrike" kern="0" cap="none" spc="0" normalizeH="0" baseline="0" noProof="0" dirty="0">
                <a:ln>
                  <a:noFill/>
                </a:ln>
                <a:solidFill>
                  <a:srgbClr val="929292"/>
                </a:solidFill>
                <a:effectLst/>
                <a:uLnTx/>
                <a:uFillTx/>
                <a:ea typeface="+mn-ea"/>
                <a:cs typeface="+mn-cs"/>
              </a:rPr>
              <a:t>2006;12(1):35-41.</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EC1DE9-796C-8013-D0D0-D7270E3F9CB2}"/>
              </a:ext>
            </a:extLst>
          </p:cNvPr>
          <p:cNvSpPr>
            <a:spLocks noGrp="1"/>
          </p:cNvSpPr>
          <p:nvPr>
            <p:ph type="title"/>
          </p:nvPr>
        </p:nvSpPr>
        <p:spPr/>
        <p:txBody>
          <a:bodyPr/>
          <a:lstStyle/>
          <a:p>
            <a:r>
              <a:rPr lang="en-US" dirty="0"/>
              <a:t>Symptoms of PDP Are Underreported </a:t>
            </a:r>
          </a:p>
        </p:txBody>
      </p:sp>
      <p:sp>
        <p:nvSpPr>
          <p:cNvPr id="3" name="Content Placeholder 2">
            <a:extLst>
              <a:ext uri="{FF2B5EF4-FFF2-40B4-BE49-F238E27FC236}">
                <a16:creationId xmlns:a16="http://schemas.microsoft.com/office/drawing/2014/main" id="{F6E15A38-30A8-216F-0E20-E78E9177E428}"/>
              </a:ext>
            </a:extLst>
          </p:cNvPr>
          <p:cNvSpPr>
            <a:spLocks noGrp="1"/>
          </p:cNvSpPr>
          <p:nvPr>
            <p:ph sz="half" idx="1"/>
          </p:nvPr>
        </p:nvSpPr>
        <p:spPr>
          <a:xfrm>
            <a:off x="609599" y="1496291"/>
            <a:ext cx="3983915" cy="4680672"/>
          </a:xfrm>
        </p:spPr>
        <p:txBody>
          <a:bodyPr>
            <a:normAutofit/>
          </a:bodyPr>
          <a:lstStyle/>
          <a:p>
            <a:pPr marL="0" indent="0">
              <a:buNone/>
            </a:pPr>
            <a:r>
              <a:rPr lang="en-US" b="1" dirty="0">
                <a:solidFill>
                  <a:schemeClr val="accent2"/>
                </a:solidFill>
              </a:rPr>
              <a:t>An international, multicenter study investigated non-declared non-motor symptoms in 242 patients with PD</a:t>
            </a:r>
            <a:r>
              <a:rPr lang="en-US" b="1" baseline="30000" dirty="0">
                <a:solidFill>
                  <a:schemeClr val="accent2"/>
                </a:solidFill>
              </a:rPr>
              <a:t>1</a:t>
            </a:r>
          </a:p>
        </p:txBody>
      </p:sp>
      <p:sp>
        <p:nvSpPr>
          <p:cNvPr id="4" name="Content Placeholder 3">
            <a:extLst>
              <a:ext uri="{FF2B5EF4-FFF2-40B4-BE49-F238E27FC236}">
                <a16:creationId xmlns:a16="http://schemas.microsoft.com/office/drawing/2014/main" id="{8E7CDCFF-1407-42AF-718A-F60E686BA724}"/>
              </a:ext>
            </a:extLst>
          </p:cNvPr>
          <p:cNvSpPr>
            <a:spLocks noGrp="1"/>
          </p:cNvSpPr>
          <p:nvPr>
            <p:ph sz="half" idx="2"/>
          </p:nvPr>
        </p:nvSpPr>
        <p:spPr>
          <a:xfrm>
            <a:off x="5072231" y="1496291"/>
            <a:ext cx="6682292" cy="4680672"/>
          </a:xfrm>
        </p:spPr>
        <p:txBody>
          <a:bodyPr>
            <a:normAutofit/>
          </a:bodyPr>
          <a:lstStyle/>
          <a:p>
            <a:r>
              <a:rPr lang="en-US" dirty="0"/>
              <a:t>The non-motor symptoms included in the study were the 30 non-motor symptoms included on the NMSQ</a:t>
            </a:r>
          </a:p>
          <a:p>
            <a:r>
              <a:rPr lang="en-US" dirty="0"/>
              <a:t>Patients were asked whether their symptoms were declared during an appointment with a physician and whether they were declared in a symptom survey</a:t>
            </a:r>
          </a:p>
          <a:p>
            <a:r>
              <a:rPr lang="en-US" dirty="0"/>
              <a:t>Symptoms were not disclosed to the physicians by 41.5% of patients who had experienced hallucinations and 65.2% of those who had experienced delusions</a:t>
            </a:r>
          </a:p>
        </p:txBody>
      </p:sp>
      <p:sp>
        <p:nvSpPr>
          <p:cNvPr id="5" name="Footer Placeholder 4">
            <a:extLst>
              <a:ext uri="{FF2B5EF4-FFF2-40B4-BE49-F238E27FC236}">
                <a16:creationId xmlns:a16="http://schemas.microsoft.com/office/drawing/2014/main" id="{3C081012-1D10-DEBC-DC12-127155720FC5}"/>
              </a:ext>
            </a:extLst>
          </p:cNvPr>
          <p:cNvSpPr>
            <a:spLocks noGrp="1"/>
          </p:cNvSpPr>
          <p:nvPr>
            <p:ph type="ftr" sz="quarter" idx="3"/>
          </p:nvPr>
        </p:nvSpPr>
        <p:spPr/>
        <p:txBody>
          <a:bodyPr/>
          <a:lstStyle/>
          <a:p>
            <a:pPr fontAlgn="base">
              <a:spcBef>
                <a:spcPct val="0"/>
              </a:spcBef>
              <a:spcAft>
                <a:spcPct val="0"/>
              </a:spcAft>
              <a:defRPr/>
            </a:pPr>
            <a:r>
              <a:rPr lang="en-US" kern="0" dirty="0">
                <a:solidFill>
                  <a:srgbClr val="929292"/>
                </a:solidFill>
                <a:latin typeface="Arial" charset="0"/>
                <a:ea typeface="ＭＳ Ｐゴシック" charset="0"/>
                <a:cs typeface="ＭＳ Ｐゴシック" charset="0"/>
              </a:rPr>
              <a:t>NMSQ, non-motor symptoms questionnaire. </a:t>
            </a:r>
          </a:p>
          <a:p>
            <a:pPr marL="228600" indent="-228600" fontAlgn="base">
              <a:spcBef>
                <a:spcPct val="0"/>
              </a:spcBef>
              <a:spcAft>
                <a:spcPct val="0"/>
              </a:spcAft>
              <a:buFont typeface="+mj-lt"/>
              <a:buAutoNum type="arabicPeriod"/>
              <a:defRPr/>
            </a:pPr>
            <a:r>
              <a:rPr lang="en-US" kern="0" dirty="0">
                <a:solidFill>
                  <a:srgbClr val="929292"/>
                </a:solidFill>
                <a:latin typeface="Arial" charset="0"/>
                <a:ea typeface="ＭＳ Ｐゴシック" charset="0"/>
                <a:cs typeface="ＭＳ Ｐゴシック" charset="0"/>
              </a:rPr>
              <a:t>Chaudhuri KR, et al. </a:t>
            </a:r>
            <a:r>
              <a:rPr lang="en-US" i="1" kern="0" dirty="0">
                <a:solidFill>
                  <a:srgbClr val="929292"/>
                </a:solidFill>
                <a:latin typeface="Arial" charset="0"/>
                <a:ea typeface="ＭＳ Ｐゴシック" charset="0"/>
                <a:cs typeface="ＭＳ Ｐゴシック" charset="0"/>
              </a:rPr>
              <a:t>Mov </a:t>
            </a:r>
            <a:r>
              <a:rPr lang="en-US" i="1" kern="0" dirty="0" err="1">
                <a:solidFill>
                  <a:srgbClr val="929292"/>
                </a:solidFill>
                <a:latin typeface="Arial" charset="0"/>
                <a:ea typeface="ＭＳ Ｐゴシック" charset="0"/>
                <a:cs typeface="ＭＳ Ｐゴシック" charset="0"/>
              </a:rPr>
              <a:t>Disord</a:t>
            </a:r>
            <a:r>
              <a:rPr lang="en-US" i="1" kern="0" dirty="0">
                <a:solidFill>
                  <a:srgbClr val="929292"/>
                </a:solidFill>
                <a:latin typeface="Arial" charset="0"/>
                <a:ea typeface="ＭＳ Ｐゴシック" charset="0"/>
                <a:cs typeface="ＭＳ Ｐゴシック" charset="0"/>
              </a:rPr>
              <a:t>.</a:t>
            </a:r>
            <a:r>
              <a:rPr lang="en-US" kern="0" dirty="0">
                <a:solidFill>
                  <a:srgbClr val="929292"/>
                </a:solidFill>
                <a:latin typeface="Arial" charset="0"/>
                <a:ea typeface="ＭＳ Ｐゴシック" charset="0"/>
                <a:cs typeface="ＭＳ Ｐゴシック" charset="0"/>
              </a:rPr>
              <a:t> 2010;25(6):704-9.</a:t>
            </a:r>
          </a:p>
        </p:txBody>
      </p:sp>
      <p:cxnSp>
        <p:nvCxnSpPr>
          <p:cNvPr id="7" name="Straight Connector 6">
            <a:extLst>
              <a:ext uri="{FF2B5EF4-FFF2-40B4-BE49-F238E27FC236}">
                <a16:creationId xmlns:a16="http://schemas.microsoft.com/office/drawing/2014/main" id="{3E9C50DA-06DF-3A30-2680-BC80862DB76E}"/>
              </a:ext>
            </a:extLst>
          </p:cNvPr>
          <p:cNvCxnSpPr/>
          <p:nvPr/>
        </p:nvCxnSpPr>
        <p:spPr>
          <a:xfrm>
            <a:off x="4787152" y="1624405"/>
            <a:ext cx="0" cy="4216997"/>
          </a:xfrm>
          <a:prstGeom prst="line">
            <a:avLst/>
          </a:prstGeom>
          <a:ln w="381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9020B9-1F3F-535E-36A5-998CE21398EB}"/>
              </a:ext>
            </a:extLst>
          </p:cNvPr>
          <p:cNvSpPr>
            <a:spLocks noGrp="1"/>
          </p:cNvSpPr>
          <p:nvPr>
            <p:ph type="title"/>
          </p:nvPr>
        </p:nvSpPr>
        <p:spPr/>
        <p:txBody>
          <a:bodyPr/>
          <a:lstStyle/>
          <a:p>
            <a:r>
              <a:rPr lang="en-US" dirty="0"/>
              <a:t>Why Are Symptoms Underreported?</a:t>
            </a:r>
          </a:p>
        </p:txBody>
      </p:sp>
      <p:sp>
        <p:nvSpPr>
          <p:cNvPr id="181250" name="Content Placeholder 2">
            <a:extLst>
              <a:ext uri="{FF2B5EF4-FFF2-40B4-BE49-F238E27FC236}">
                <a16:creationId xmlns:a16="http://schemas.microsoft.com/office/drawing/2014/main" id="{F5A72A8D-8283-EFDE-6DE2-753D79D8A585}"/>
              </a:ext>
            </a:extLst>
          </p:cNvPr>
          <p:cNvSpPr>
            <a:spLocks noGrp="1" noChangeArrowheads="1"/>
          </p:cNvSpPr>
          <p:nvPr>
            <p:ph sz="half" idx="1"/>
          </p:nvPr>
        </p:nvSpPr>
        <p:spPr>
          <a:xfrm>
            <a:off x="609600" y="1496291"/>
            <a:ext cx="5334000" cy="4680672"/>
          </a:xfrm>
        </p:spPr>
        <p:txBody>
          <a:bodyPr/>
          <a:lstStyle/>
          <a:p>
            <a:r>
              <a:rPr lang="en-US" altLang="en-US" sz="2800" dirty="0">
                <a:ea typeface="ＭＳ Ｐゴシック" panose="020B0600070205080204" pitchFamily="34" charset="-128"/>
              </a:rPr>
              <a:t>Patients often underreport symptoms, perhaps due to embarrassment</a:t>
            </a:r>
            <a:r>
              <a:rPr lang="en-US" altLang="en-US" sz="2800" baseline="30000" dirty="0">
                <a:ea typeface="ＭＳ Ｐゴシック" panose="020B0600070205080204" pitchFamily="34" charset="-128"/>
              </a:rPr>
              <a:t>1</a:t>
            </a:r>
          </a:p>
          <a:p>
            <a:endParaRPr lang="en-US" altLang="en-US" sz="2800" baseline="30000" dirty="0">
              <a:ea typeface="ＭＳ Ｐゴシック" panose="020B0600070205080204" pitchFamily="34" charset="-128"/>
            </a:endParaRPr>
          </a:p>
          <a:p>
            <a:r>
              <a:rPr lang="en-US" altLang="en-US" sz="2800" dirty="0">
                <a:ea typeface="ＭＳ Ｐゴシック" panose="020B0600070205080204" pitchFamily="34" charset="-128"/>
              </a:rPr>
              <a:t>It may not be clear to patients that the non-motor symptoms they are experiencing are related to Parkinson’s disease</a:t>
            </a:r>
            <a:r>
              <a:rPr lang="en-US" altLang="en-US" sz="2800" baseline="30000" dirty="0">
                <a:ea typeface="ＭＳ Ｐゴシック" panose="020B0600070205080204" pitchFamily="34" charset="-128"/>
              </a:rPr>
              <a:t>1</a:t>
            </a:r>
          </a:p>
        </p:txBody>
      </p:sp>
      <p:sp>
        <p:nvSpPr>
          <p:cNvPr id="4" name="Content Placeholder 3">
            <a:extLst>
              <a:ext uri="{FF2B5EF4-FFF2-40B4-BE49-F238E27FC236}">
                <a16:creationId xmlns:a16="http://schemas.microsoft.com/office/drawing/2014/main" id="{9ACDDC41-00D6-17B5-BF5C-228D3FCB5327}"/>
              </a:ext>
            </a:extLst>
          </p:cNvPr>
          <p:cNvSpPr>
            <a:spLocks noGrp="1"/>
          </p:cNvSpPr>
          <p:nvPr>
            <p:ph sz="half" idx="2"/>
          </p:nvPr>
        </p:nvSpPr>
        <p:spPr/>
        <p:txBody>
          <a:bodyPr>
            <a:normAutofit/>
          </a:bodyPr>
          <a:lstStyle/>
          <a:p>
            <a:r>
              <a:rPr lang="en-US" altLang="en-US" sz="2800" dirty="0">
                <a:ea typeface="ＭＳ Ｐゴシック" panose="020B0600070205080204" pitchFamily="34" charset="-128"/>
              </a:rPr>
              <a:t>Office visits may be focused on motor symptom management</a:t>
            </a:r>
            <a:r>
              <a:rPr lang="en-US" altLang="en-US" sz="2800" baseline="30000" dirty="0">
                <a:ea typeface="ＭＳ Ｐゴシック" panose="020B0600070205080204" pitchFamily="34" charset="-128"/>
              </a:rPr>
              <a:t>1</a:t>
            </a:r>
            <a:endParaRPr lang="en-US" altLang="en-US" sz="2800" dirty="0">
              <a:ea typeface="ＭＳ Ｐゴシック" panose="020B0600070205080204" pitchFamily="34" charset="-128"/>
            </a:endParaRPr>
          </a:p>
          <a:p>
            <a:endParaRPr lang="en-US" sz="2800" dirty="0"/>
          </a:p>
        </p:txBody>
      </p:sp>
      <p:sp>
        <p:nvSpPr>
          <p:cNvPr id="3" name="Footer Placeholder 2">
            <a:extLst>
              <a:ext uri="{FF2B5EF4-FFF2-40B4-BE49-F238E27FC236}">
                <a16:creationId xmlns:a16="http://schemas.microsoft.com/office/drawing/2014/main" id="{B32EB870-9466-4FF3-FABA-8F335E6482B3}"/>
              </a:ext>
            </a:extLst>
          </p:cNvPr>
          <p:cNvSpPr>
            <a:spLocks noGrp="1"/>
          </p:cNvSpPr>
          <p:nvPr>
            <p:ph type="ftr" sz="quarter" idx="3"/>
          </p:nvPr>
        </p:nvSpPr>
        <p:spPr/>
        <p:txBody>
          <a:bodyPr/>
          <a:lstStyle/>
          <a:p>
            <a:pPr marL="228600" indent="-228600">
              <a:buFont typeface="+mj-lt"/>
              <a:buAutoNum type="arabicPeriod"/>
            </a:pPr>
            <a:r>
              <a:rPr lang="en-US" kern="0" dirty="0">
                <a:solidFill>
                  <a:srgbClr val="929292"/>
                </a:solidFill>
                <a:latin typeface="Arial" charset="0"/>
                <a:ea typeface="ＭＳ Ｐゴシック" charset="0"/>
                <a:cs typeface="ＭＳ Ｐゴシック" charset="0"/>
              </a:rPr>
              <a:t>Chaudhuri KR, et al. </a:t>
            </a:r>
            <a:r>
              <a:rPr lang="en-US" i="1" kern="0" dirty="0">
                <a:solidFill>
                  <a:srgbClr val="929292"/>
                </a:solidFill>
                <a:latin typeface="Arial" charset="0"/>
                <a:ea typeface="ＭＳ Ｐゴシック" charset="0"/>
                <a:cs typeface="ＭＳ Ｐゴシック" charset="0"/>
              </a:rPr>
              <a:t>Mov </a:t>
            </a:r>
            <a:r>
              <a:rPr lang="en-US" i="1" kern="0" dirty="0" err="1">
                <a:solidFill>
                  <a:srgbClr val="929292"/>
                </a:solidFill>
                <a:latin typeface="Arial" charset="0"/>
                <a:ea typeface="ＭＳ Ｐゴシック" charset="0"/>
                <a:cs typeface="ＭＳ Ｐゴシック" charset="0"/>
              </a:rPr>
              <a:t>Disord</a:t>
            </a:r>
            <a:r>
              <a:rPr lang="en-US" i="1" kern="0" dirty="0">
                <a:solidFill>
                  <a:srgbClr val="929292"/>
                </a:solidFill>
                <a:latin typeface="Arial" charset="0"/>
                <a:ea typeface="ＭＳ Ｐゴシック" charset="0"/>
                <a:cs typeface="ＭＳ Ｐゴシック" charset="0"/>
              </a:rPr>
              <a:t>.</a:t>
            </a:r>
            <a:r>
              <a:rPr lang="en-US" kern="0" dirty="0">
                <a:solidFill>
                  <a:srgbClr val="929292"/>
                </a:solidFill>
                <a:latin typeface="Arial" charset="0"/>
                <a:ea typeface="ＭＳ Ｐゴシック" charset="0"/>
                <a:cs typeface="ＭＳ Ｐゴシック" charset="0"/>
              </a:rPr>
              <a:t> 2010;25(6):704-9.</a:t>
            </a:r>
            <a:endParaRPr lang="en-US" dirty="0">
              <a:solidFill>
                <a:srgbClr val="929292"/>
              </a:solidFill>
              <a:latin typeface="Arial" charset="0"/>
              <a:ea typeface="ＭＳ Ｐゴシック" charset="0"/>
              <a:cs typeface="ＭＳ Ｐゴシック" charset="0"/>
            </a:endParaRPr>
          </a:p>
        </p:txBody>
      </p:sp>
    </p:spTree>
  </p:cSld>
  <p:clrMapOvr>
    <a:masterClrMapping/>
  </p:clrMapOvr>
</p:sld>
</file>

<file path=ppt/theme/theme1.xml><?xml version="1.0" encoding="utf-8"?>
<a:theme xmlns:a="http://schemas.openxmlformats.org/drawingml/2006/main" name="OakGraphix_MedEd ON THE GO_Psychiatry Template_Theme1">
  <a:themeElements>
    <a:clrScheme name="NeuroPsych23">
      <a:dk1>
        <a:srgbClr val="3F3F3F"/>
      </a:dk1>
      <a:lt1>
        <a:srgbClr val="FFFFFF"/>
      </a:lt1>
      <a:dk2>
        <a:srgbClr val="5E5E5E"/>
      </a:dk2>
      <a:lt2>
        <a:srgbClr val="FFFFFF"/>
      </a:lt2>
      <a:accent1>
        <a:srgbClr val="2B407E"/>
      </a:accent1>
      <a:accent2>
        <a:srgbClr val="A84657"/>
      </a:accent2>
      <a:accent3>
        <a:srgbClr val="98E9ED"/>
      </a:accent3>
      <a:accent4>
        <a:srgbClr val="8589A7"/>
      </a:accent4>
      <a:accent5>
        <a:srgbClr val="642C50"/>
      </a:accent5>
      <a:accent6>
        <a:srgbClr val="1D224C"/>
      </a:accent6>
      <a:hlink>
        <a:srgbClr val="3500FF"/>
      </a:hlink>
      <a:folHlink>
        <a:srgbClr val="9C2667"/>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akGraphix_MedEd ON THE GO_Psychiatry Template_Theme1" id="{722CD718-30A3-4CB4-B6AF-7A90BF6AEDF4}" vid="{AC3C259C-3D90-4EFF-A8EC-F2C7B0198BF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OakGraphix_MedEd ON THE GO_Psychiatry Template_Theme1</Template>
  <TotalTime>346</TotalTime>
  <Words>1384</Words>
  <Application>Microsoft Office PowerPoint</Application>
  <PresentationFormat>Widescreen</PresentationFormat>
  <Paragraphs>94</Paragraphs>
  <Slides>13</Slides>
  <Notes>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Calibri</vt:lpstr>
      <vt:lpstr>OakGraphix_MedEd ON THE GO_Psychiatry Template_Theme1</vt:lpstr>
      <vt:lpstr>Routine Screening for Psychotic Symptoms in Individuals with Parkinson’s Disease Psychosis Leads to Earlier Diagnosis</vt:lpstr>
      <vt:lpstr>Disclaimer</vt:lpstr>
      <vt:lpstr>Parkinson’s Disease (PD) Psychosis is Common</vt:lpstr>
      <vt:lpstr>Parkinson’s Disease Psychosis (PDP) Has a Distinct Clinical Profile: 2007 Provisional NINDS/NIMH Diagnostic Criteria1</vt:lpstr>
      <vt:lpstr>PDP Risk Factors</vt:lpstr>
      <vt:lpstr>There Are No “Benign” Hallucinations!</vt:lpstr>
      <vt:lpstr>PDP Has Tremendous Impact on Patients, Caregivers and Society</vt:lpstr>
      <vt:lpstr>Symptoms of PDP Are Underreported </vt:lpstr>
      <vt:lpstr>Why Are Symptoms Underreported?</vt:lpstr>
      <vt:lpstr>Screening Is Critical for Early Diagnosis of PDP</vt:lpstr>
      <vt:lpstr>The Screening Tool</vt:lpstr>
      <vt:lpstr>The Clinician Assessment</vt:lpstr>
      <vt:lpstr>Conclusion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Routine Screening for Psychotic Symptom in Individuals with Parkinson’s Disease Leads to Earlier Diagnosis</dc:title>
  <dc:subject/>
  <dc:creator>MedEd On The Go</dc:creator>
  <cp:keywords/>
  <dc:description/>
  <cp:lastModifiedBy>Lindsay Beninati</cp:lastModifiedBy>
  <cp:revision>20</cp:revision>
  <dcterms:created xsi:type="dcterms:W3CDTF">2023-03-02T14:33:28Z</dcterms:created>
  <dcterms:modified xsi:type="dcterms:W3CDTF">2023-05-02T13:15:43Z</dcterms:modified>
  <cp:category/>
</cp:coreProperties>
</file>