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56" r:id="rId5"/>
    <p:sldId id="2147478238" r:id="rId6"/>
    <p:sldId id="2147478237" r:id="rId7"/>
    <p:sldId id="2147471286" r:id="rId8"/>
    <p:sldId id="745" r:id="rId9"/>
    <p:sldId id="845" r:id="rId10"/>
    <p:sldId id="663" r:id="rId11"/>
    <p:sldId id="729" r:id="rId12"/>
    <p:sldId id="667" r:id="rId13"/>
    <p:sldId id="852" r:id="rId14"/>
    <p:sldId id="862" r:id="rId15"/>
    <p:sldId id="2147471290" r:id="rId16"/>
    <p:sldId id="2147471291" r:id="rId17"/>
    <p:sldId id="2147471292"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8" autoAdjust="0"/>
    <p:restoredTop sz="81198" autoAdjust="0"/>
  </p:normalViewPr>
  <p:slideViewPr>
    <p:cSldViewPr snapToGrid="0">
      <p:cViewPr varScale="1">
        <p:scale>
          <a:sx n="100" d="100"/>
          <a:sy n="100" d="100"/>
        </p:scale>
        <p:origin x="1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drian\Downloads\Crit%20care%20admissions%20May%202017.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drian\Dropbox%20(Personal)\Papers\QUIDDICH\QUIDDICH%20QI%20Charts%20May%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5002288823016"/>
          <c:y val="0.15063669999079268"/>
          <c:w val="0.85625174204862886"/>
          <c:h val="0.69519964188275662"/>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strRef>
              <c:f>'[Crit care admissions May 2017.xlsx]wksDatabase01'!$AP$62:$AP$76</c:f>
              <c:strCache>
                <c:ptCount val="15"/>
                <c:pt idx="0">
                  <c:v>2013-Q2</c:v>
                </c:pt>
                <c:pt idx="1">
                  <c:v>2013-Q3</c:v>
                </c:pt>
                <c:pt idx="2">
                  <c:v>2013-Q4</c:v>
                </c:pt>
                <c:pt idx="3">
                  <c:v>2014-Q1</c:v>
                </c:pt>
                <c:pt idx="4">
                  <c:v>2014-Q2</c:v>
                </c:pt>
                <c:pt idx="5">
                  <c:v>2014-Q3</c:v>
                </c:pt>
                <c:pt idx="6">
                  <c:v>2014-Q4</c:v>
                </c:pt>
                <c:pt idx="7">
                  <c:v>2015-Q1</c:v>
                </c:pt>
                <c:pt idx="8">
                  <c:v>2015-Q2</c:v>
                </c:pt>
                <c:pt idx="9">
                  <c:v>2015-Q3</c:v>
                </c:pt>
                <c:pt idx="10">
                  <c:v>2015-Q4</c:v>
                </c:pt>
                <c:pt idx="11">
                  <c:v>2016-Q1</c:v>
                </c:pt>
                <c:pt idx="12">
                  <c:v>2016-Q2</c:v>
                </c:pt>
                <c:pt idx="13">
                  <c:v>2016-Q3</c:v>
                </c:pt>
                <c:pt idx="14">
                  <c:v>2016-Q4</c:v>
                </c:pt>
              </c:strCache>
            </c:strRef>
          </c:cat>
          <c:val>
            <c:numRef>
              <c:f>'[Crit care admissions May 2017.xlsx]wksDatabase01'!$AS$62:$AS$76</c:f>
              <c:numCache>
                <c:formatCode>0.00%</c:formatCode>
                <c:ptCount val="15"/>
                <c:pt idx="0">
                  <c:v>0.17647058823529413</c:v>
                </c:pt>
                <c:pt idx="1">
                  <c:v>0.22222222222222221</c:v>
                </c:pt>
                <c:pt idx="2">
                  <c:v>0.15555555555555556</c:v>
                </c:pt>
                <c:pt idx="3">
                  <c:v>0.15686274509803921</c:v>
                </c:pt>
                <c:pt idx="4">
                  <c:v>0.22222222222222221</c:v>
                </c:pt>
                <c:pt idx="5">
                  <c:v>0.1951219512195122</c:v>
                </c:pt>
                <c:pt idx="6">
                  <c:v>0.17543859649122806</c:v>
                </c:pt>
                <c:pt idx="7">
                  <c:v>0.19047619047619047</c:v>
                </c:pt>
                <c:pt idx="8">
                  <c:v>0.17241379310344829</c:v>
                </c:pt>
                <c:pt idx="9">
                  <c:v>0.3380281690140845</c:v>
                </c:pt>
                <c:pt idx="10">
                  <c:v>0.3253012048192771</c:v>
                </c:pt>
                <c:pt idx="11">
                  <c:v>0.22368421052631579</c:v>
                </c:pt>
                <c:pt idx="12">
                  <c:v>0.30985915492957744</c:v>
                </c:pt>
                <c:pt idx="13">
                  <c:v>0.375</c:v>
                </c:pt>
                <c:pt idx="14">
                  <c:v>0.1891891891891892</c:v>
                </c:pt>
              </c:numCache>
            </c:numRef>
          </c:val>
          <c:smooth val="0"/>
          <c:extLst>
            <c:ext xmlns:c16="http://schemas.microsoft.com/office/drawing/2014/chart" uri="{C3380CC4-5D6E-409C-BE32-E72D297353CC}">
              <c16:uniqueId val="{00000000-E388-DD40-BB82-327EDFEF58FE}"/>
            </c:ext>
          </c:extLst>
        </c:ser>
        <c:ser>
          <c:idx val="1"/>
          <c:order val="1"/>
          <c:tx>
            <c:v>Center</c:v>
          </c:tx>
          <c:spPr>
            <a:ln w="12700">
              <a:solidFill>
                <a:srgbClr val="000000"/>
              </a:solidFill>
              <a:prstDash val="solid"/>
            </a:ln>
          </c:spPr>
          <c:marker>
            <c:symbol val="none"/>
          </c:marker>
          <c:cat>
            <c:strRef>
              <c:f>'[Crit care admissions May 2017.xlsx]wksDatabase01'!$AP$62:$AP$76</c:f>
              <c:strCache>
                <c:ptCount val="15"/>
                <c:pt idx="0">
                  <c:v>2013-Q2</c:v>
                </c:pt>
                <c:pt idx="1">
                  <c:v>2013-Q3</c:v>
                </c:pt>
                <c:pt idx="2">
                  <c:v>2013-Q4</c:v>
                </c:pt>
                <c:pt idx="3">
                  <c:v>2014-Q1</c:v>
                </c:pt>
                <c:pt idx="4">
                  <c:v>2014-Q2</c:v>
                </c:pt>
                <c:pt idx="5">
                  <c:v>2014-Q3</c:v>
                </c:pt>
                <c:pt idx="6">
                  <c:v>2014-Q4</c:v>
                </c:pt>
                <c:pt idx="7">
                  <c:v>2015-Q1</c:v>
                </c:pt>
                <c:pt idx="8">
                  <c:v>2015-Q2</c:v>
                </c:pt>
                <c:pt idx="9">
                  <c:v>2015-Q3</c:v>
                </c:pt>
                <c:pt idx="10">
                  <c:v>2015-Q4</c:v>
                </c:pt>
                <c:pt idx="11">
                  <c:v>2016-Q1</c:v>
                </c:pt>
                <c:pt idx="12">
                  <c:v>2016-Q2</c:v>
                </c:pt>
                <c:pt idx="13">
                  <c:v>2016-Q3</c:v>
                </c:pt>
                <c:pt idx="14">
                  <c:v>2016-Q4</c:v>
                </c:pt>
              </c:strCache>
            </c:strRef>
          </c:cat>
          <c:val>
            <c:numRef>
              <c:f>'[Crit care admissions May 2017.xlsx]wksDatabase01'!$AT$62:$AT$76</c:f>
              <c:numCache>
                <c:formatCode>0.00%</c:formatCode>
                <c:ptCount val="15"/>
                <c:pt idx="0">
                  <c:v>0.18401937046004843</c:v>
                </c:pt>
                <c:pt idx="1">
                  <c:v>0.18401937046004843</c:v>
                </c:pt>
                <c:pt idx="2">
                  <c:v>0.18401937046004843</c:v>
                </c:pt>
                <c:pt idx="3">
                  <c:v>0.18401937046004843</c:v>
                </c:pt>
                <c:pt idx="4">
                  <c:v>0.18401937046004843</c:v>
                </c:pt>
                <c:pt idx="5">
                  <c:v>0.18401937046004843</c:v>
                </c:pt>
                <c:pt idx="6">
                  <c:v>0.18401937046004843</c:v>
                </c:pt>
                <c:pt idx="7">
                  <c:v>0.18401937046004843</c:v>
                </c:pt>
                <c:pt idx="8">
                  <c:v>0.18401937046004843</c:v>
                </c:pt>
                <c:pt idx="9">
                  <c:v>0.29157175398633256</c:v>
                </c:pt>
                <c:pt idx="10">
                  <c:v>0.29157175398633256</c:v>
                </c:pt>
                <c:pt idx="11">
                  <c:v>0.29157175398633256</c:v>
                </c:pt>
                <c:pt idx="12">
                  <c:v>0.29157175398633256</c:v>
                </c:pt>
                <c:pt idx="13">
                  <c:v>0.29157175398633256</c:v>
                </c:pt>
                <c:pt idx="14">
                  <c:v>0.29157175398633256</c:v>
                </c:pt>
              </c:numCache>
            </c:numRef>
          </c:val>
          <c:smooth val="0"/>
          <c:extLst>
            <c:ext xmlns:c16="http://schemas.microsoft.com/office/drawing/2014/chart" uri="{C3380CC4-5D6E-409C-BE32-E72D297353CC}">
              <c16:uniqueId val="{00000001-E388-DD40-BB82-327EDFEF58FE}"/>
            </c:ext>
          </c:extLst>
        </c:ser>
        <c:dLbls>
          <c:showLegendKey val="0"/>
          <c:showVal val="0"/>
          <c:showCatName val="0"/>
          <c:showSerName val="0"/>
          <c:showPercent val="0"/>
          <c:showBubbleSize val="0"/>
        </c:dLbls>
        <c:marker val="1"/>
        <c:smooth val="0"/>
        <c:axId val="129476480"/>
        <c:axId val="129478016"/>
      </c:lineChart>
      <c:catAx>
        <c:axId val="129476480"/>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129478016"/>
        <c:crosses val="autoZero"/>
        <c:auto val="0"/>
        <c:lblAlgn val="ctr"/>
        <c:lblOffset val="100"/>
        <c:tickLblSkip val="1"/>
        <c:tickMarkSkip val="1"/>
        <c:noMultiLvlLbl val="0"/>
      </c:catAx>
      <c:valAx>
        <c:axId val="129478016"/>
        <c:scaling>
          <c:orientation val="minMax"/>
        </c:scaling>
        <c:delete val="0"/>
        <c:axPos val="l"/>
        <c:numFmt formatCode="0%" sourceLinked="0"/>
        <c:majorTickMark val="cross"/>
        <c:minorTickMark val="in"/>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29476480"/>
        <c:crosses val="autoZero"/>
        <c:crossBetween val="between"/>
      </c:valAx>
      <c:spPr>
        <a:noFill/>
        <a:ln w="25400">
          <a:noFill/>
        </a:ln>
      </c:spPr>
    </c:plotArea>
    <c:plotVisOnly val="1"/>
    <c:dispBlanksAs val="gap"/>
    <c:showDLblsOverMax val="0"/>
  </c:chart>
  <c:spPr>
    <a:solidFill>
      <a:srgbClr val="FFFFFF"/>
    </a:solidFill>
    <a:ln w="19050">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5002288823016"/>
          <c:y val="0.15063669999079268"/>
          <c:w val="0.85625174204862886"/>
          <c:h val="0.69519964188275662"/>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strRef>
              <c:f>wksDatabase02!$HN$62:$HN$77</c:f>
              <c:strCache>
                <c:ptCount val="16"/>
                <c:pt idx="0">
                  <c:v>2013-Q2</c:v>
                </c:pt>
                <c:pt idx="1">
                  <c:v>2013-Q3</c:v>
                </c:pt>
                <c:pt idx="2">
                  <c:v>2013-Q4</c:v>
                </c:pt>
                <c:pt idx="3">
                  <c:v>2014-Q1</c:v>
                </c:pt>
                <c:pt idx="4">
                  <c:v>2014-Q2</c:v>
                </c:pt>
                <c:pt idx="5">
                  <c:v>2014-Q3</c:v>
                </c:pt>
                <c:pt idx="6">
                  <c:v>2014-Q4</c:v>
                </c:pt>
                <c:pt idx="7">
                  <c:v>2015-Q1</c:v>
                </c:pt>
                <c:pt idx="8">
                  <c:v>2015-Q2</c:v>
                </c:pt>
                <c:pt idx="9">
                  <c:v>2015-Q3</c:v>
                </c:pt>
                <c:pt idx="10">
                  <c:v>2015-Q4</c:v>
                </c:pt>
                <c:pt idx="11">
                  <c:v>2016-Q1</c:v>
                </c:pt>
                <c:pt idx="12">
                  <c:v>2016-Q2</c:v>
                </c:pt>
                <c:pt idx="13">
                  <c:v>2016-Q3</c:v>
                </c:pt>
                <c:pt idx="14">
                  <c:v>2016-Q4</c:v>
                </c:pt>
                <c:pt idx="15">
                  <c:v>2017-Q1</c:v>
                </c:pt>
              </c:strCache>
            </c:strRef>
          </c:cat>
          <c:val>
            <c:numRef>
              <c:f>wksDatabase02!$HQ$62:$HQ$77</c:f>
              <c:numCache>
                <c:formatCode>0.00%</c:formatCode>
                <c:ptCount val="16"/>
                <c:pt idx="0">
                  <c:v>0.2</c:v>
                </c:pt>
                <c:pt idx="1">
                  <c:v>0.21052631578947367</c:v>
                </c:pt>
                <c:pt idx="2">
                  <c:v>0.39130434782608697</c:v>
                </c:pt>
                <c:pt idx="3">
                  <c:v>0.45098039215686275</c:v>
                </c:pt>
                <c:pt idx="4">
                  <c:v>0.26666666666666666</c:v>
                </c:pt>
                <c:pt idx="5">
                  <c:v>0.53658536585365857</c:v>
                </c:pt>
                <c:pt idx="6">
                  <c:v>0.36842105263157893</c:v>
                </c:pt>
                <c:pt idx="7">
                  <c:v>0.26984126984126983</c:v>
                </c:pt>
                <c:pt idx="8">
                  <c:v>0.27586206896551724</c:v>
                </c:pt>
                <c:pt idx="9">
                  <c:v>0.30985915492957744</c:v>
                </c:pt>
                <c:pt idx="10">
                  <c:v>0.19277108433734941</c:v>
                </c:pt>
                <c:pt idx="11">
                  <c:v>0.18421052631578946</c:v>
                </c:pt>
                <c:pt idx="12">
                  <c:v>0.25352112676056338</c:v>
                </c:pt>
                <c:pt idx="13">
                  <c:v>0.18461538461538463</c:v>
                </c:pt>
                <c:pt idx="14">
                  <c:v>0.25675675675675674</c:v>
                </c:pt>
                <c:pt idx="15">
                  <c:v>0.21052631578947367</c:v>
                </c:pt>
              </c:numCache>
            </c:numRef>
          </c:val>
          <c:smooth val="0"/>
          <c:extLst>
            <c:ext xmlns:c16="http://schemas.microsoft.com/office/drawing/2014/chart" uri="{C3380CC4-5D6E-409C-BE32-E72D297353CC}">
              <c16:uniqueId val="{00000000-1FD1-3349-8FE7-154E4A9C7932}"/>
            </c:ext>
          </c:extLst>
        </c:ser>
        <c:ser>
          <c:idx val="1"/>
          <c:order val="1"/>
          <c:tx>
            <c:v>Center</c:v>
          </c:tx>
          <c:spPr>
            <a:ln w="12700">
              <a:solidFill>
                <a:srgbClr val="000000"/>
              </a:solidFill>
              <a:prstDash val="solid"/>
            </a:ln>
          </c:spPr>
          <c:marker>
            <c:symbol val="none"/>
          </c:marker>
          <c:cat>
            <c:strRef>
              <c:f>wksDatabase02!$HN$62:$HN$77</c:f>
              <c:strCache>
                <c:ptCount val="16"/>
                <c:pt idx="0">
                  <c:v>2013-Q2</c:v>
                </c:pt>
                <c:pt idx="1">
                  <c:v>2013-Q3</c:v>
                </c:pt>
                <c:pt idx="2">
                  <c:v>2013-Q4</c:v>
                </c:pt>
                <c:pt idx="3">
                  <c:v>2014-Q1</c:v>
                </c:pt>
                <c:pt idx="4">
                  <c:v>2014-Q2</c:v>
                </c:pt>
                <c:pt idx="5">
                  <c:v>2014-Q3</c:v>
                </c:pt>
                <c:pt idx="6">
                  <c:v>2014-Q4</c:v>
                </c:pt>
                <c:pt idx="7">
                  <c:v>2015-Q1</c:v>
                </c:pt>
                <c:pt idx="8">
                  <c:v>2015-Q2</c:v>
                </c:pt>
                <c:pt idx="9">
                  <c:v>2015-Q3</c:v>
                </c:pt>
                <c:pt idx="10">
                  <c:v>2015-Q4</c:v>
                </c:pt>
                <c:pt idx="11">
                  <c:v>2016-Q1</c:v>
                </c:pt>
                <c:pt idx="12">
                  <c:v>2016-Q2</c:v>
                </c:pt>
                <c:pt idx="13">
                  <c:v>2016-Q3</c:v>
                </c:pt>
                <c:pt idx="14">
                  <c:v>2016-Q4</c:v>
                </c:pt>
                <c:pt idx="15">
                  <c:v>2017-Q1</c:v>
                </c:pt>
              </c:strCache>
            </c:strRef>
          </c:cat>
          <c:val>
            <c:numRef>
              <c:f>wksDatabase02!$HR$62:$HR$77</c:f>
              <c:numCache>
                <c:formatCode>0.00%</c:formatCode>
                <c:ptCount val="16"/>
                <c:pt idx="0">
                  <c:v>0.33651551312649164</c:v>
                </c:pt>
                <c:pt idx="1">
                  <c:v>0.33651551312649164</c:v>
                </c:pt>
                <c:pt idx="2">
                  <c:v>0.33651551312649164</c:v>
                </c:pt>
                <c:pt idx="3">
                  <c:v>0.33651551312649164</c:v>
                </c:pt>
                <c:pt idx="4">
                  <c:v>0.33651551312649164</c:v>
                </c:pt>
                <c:pt idx="5">
                  <c:v>0.33651551312649164</c:v>
                </c:pt>
                <c:pt idx="6">
                  <c:v>0.33651551312649164</c:v>
                </c:pt>
                <c:pt idx="7">
                  <c:v>0.33651551312649164</c:v>
                </c:pt>
                <c:pt idx="8">
                  <c:v>0.33651551312649164</c:v>
                </c:pt>
                <c:pt idx="9">
                  <c:v>0.22875816993464052</c:v>
                </c:pt>
                <c:pt idx="10">
                  <c:v>0.22875816993464052</c:v>
                </c:pt>
                <c:pt idx="11">
                  <c:v>0.22875816993464052</c:v>
                </c:pt>
                <c:pt idx="12">
                  <c:v>0.22875816993464052</c:v>
                </c:pt>
                <c:pt idx="13">
                  <c:v>0.22875816993464052</c:v>
                </c:pt>
                <c:pt idx="14">
                  <c:v>0.22875816993464052</c:v>
                </c:pt>
                <c:pt idx="15">
                  <c:v>0.22875816993464052</c:v>
                </c:pt>
              </c:numCache>
            </c:numRef>
          </c:val>
          <c:smooth val="0"/>
          <c:extLst>
            <c:ext xmlns:c16="http://schemas.microsoft.com/office/drawing/2014/chart" uri="{C3380CC4-5D6E-409C-BE32-E72D297353CC}">
              <c16:uniqueId val="{00000001-1FD1-3349-8FE7-154E4A9C7932}"/>
            </c:ext>
          </c:extLst>
        </c:ser>
        <c:dLbls>
          <c:showLegendKey val="0"/>
          <c:showVal val="0"/>
          <c:showCatName val="0"/>
          <c:showSerName val="0"/>
          <c:showPercent val="0"/>
          <c:showBubbleSize val="0"/>
        </c:dLbls>
        <c:marker val="1"/>
        <c:smooth val="0"/>
        <c:axId val="129347968"/>
        <c:axId val="129349504"/>
      </c:lineChart>
      <c:catAx>
        <c:axId val="129347968"/>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129349504"/>
        <c:crosses val="autoZero"/>
        <c:auto val="1"/>
        <c:lblAlgn val="ctr"/>
        <c:lblOffset val="100"/>
        <c:tickLblSkip val="1"/>
        <c:tickMarkSkip val="1"/>
        <c:noMultiLvlLbl val="0"/>
      </c:catAx>
      <c:valAx>
        <c:axId val="129349504"/>
        <c:scaling>
          <c:orientation val="minMax"/>
        </c:scaling>
        <c:delete val="0"/>
        <c:axPos val="l"/>
        <c:numFmt formatCode="0%" sourceLinked="0"/>
        <c:majorTickMark val="cross"/>
        <c:minorTickMark val="in"/>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29347968"/>
        <c:crosses val="autoZero"/>
        <c:crossBetween val="between"/>
      </c:valAx>
      <c:spPr>
        <a:noFill/>
        <a:ln w="25400">
          <a:noFill/>
        </a:ln>
      </c:spPr>
    </c:plotArea>
    <c:plotVisOnly val="1"/>
    <c:dispBlanksAs val="gap"/>
    <c:showDLblsOverMax val="0"/>
  </c:chart>
  <c:spPr>
    <a:solidFill>
      <a:srgbClr val="FFFFFF"/>
    </a:solidFill>
    <a:ln w="19050">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0.01896</cdr:x>
      <cdr:y>0.052</cdr:y>
    </cdr:from>
    <cdr:to>
      <cdr:x>0.31982</cdr:x>
      <cdr:y>0.12942</cdr:y>
    </cdr:to>
    <cdr:sp macro="" textlink="">
      <cdr:nvSpPr>
        <cdr:cNvPr id="34817" name="Text Box 1"/>
        <cdr:cNvSpPr txBox="1">
          <a:spLocks xmlns:a="http://schemas.openxmlformats.org/drawingml/2006/main" noChangeArrowheads="1"/>
        </cdr:cNvSpPr>
      </cdr:nvSpPr>
      <cdr:spPr bwMode="auto">
        <a:xfrm xmlns:a="http://schemas.openxmlformats.org/drawingml/2006/main">
          <a:off x="129338" y="202124"/>
          <a:ext cx="2055699" cy="24842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800" b="0" i="0" u="none" strike="noStrike" baseline="0" dirty="0">
              <a:solidFill>
                <a:srgbClr val="000000"/>
              </a:solidFill>
              <a:latin typeface="Arial"/>
              <a:cs typeface="Arial"/>
            </a:rPr>
            <a:t>Percentage</a:t>
          </a:r>
        </a:p>
      </cdr:txBody>
    </cdr:sp>
  </cdr:relSizeAnchor>
</c:userShapes>
</file>

<file path=ppt/drawings/drawing2.xml><?xml version="1.0" encoding="utf-8"?>
<c:userShapes xmlns:c="http://schemas.openxmlformats.org/drawingml/2006/chart">
  <cdr:relSizeAnchor xmlns:cdr="http://schemas.openxmlformats.org/drawingml/2006/chartDrawing">
    <cdr:from>
      <cdr:x>0.01896</cdr:x>
      <cdr:y>0.052</cdr:y>
    </cdr:from>
    <cdr:to>
      <cdr:x>0.31982</cdr:x>
      <cdr:y>0.12942</cdr:y>
    </cdr:to>
    <cdr:sp macro="" textlink="">
      <cdr:nvSpPr>
        <cdr:cNvPr id="34817" name="Text Box 1"/>
        <cdr:cNvSpPr txBox="1">
          <a:spLocks xmlns:a="http://schemas.openxmlformats.org/drawingml/2006/main" noChangeArrowheads="1"/>
        </cdr:cNvSpPr>
      </cdr:nvSpPr>
      <cdr:spPr bwMode="auto">
        <a:xfrm xmlns:a="http://schemas.openxmlformats.org/drawingml/2006/main">
          <a:off x="129338" y="202124"/>
          <a:ext cx="2055699" cy="24842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800" b="0" i="0" u="none" strike="noStrike" baseline="0" dirty="0">
              <a:solidFill>
                <a:srgbClr val="000000"/>
              </a:solidFill>
              <a:latin typeface="Arial"/>
              <a:cs typeface="Arial"/>
            </a:rPr>
            <a:t>Percentage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4EC45-5AE9-48AE-9B31-2E1D701BD40D}" type="datetimeFigureOut">
              <a:rPr lang="en-US" smtClean="0"/>
              <a:t>2/26/24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96533-2590-4445-88A2-C0FA051E18F8}" type="slidenum">
              <a:rPr lang="en-US" smtClean="0"/>
              <a:t>‹#›</a:t>
            </a:fld>
            <a:endParaRPr lang="en-US"/>
          </a:p>
        </p:txBody>
      </p:sp>
    </p:spTree>
    <p:extLst>
      <p:ext uri="{BB962C8B-B14F-4D97-AF65-F5344CB8AC3E}">
        <p14:creationId xmlns:p14="http://schemas.microsoft.com/office/powerpoint/2010/main" val="230804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B736DA0-9D6D-4126-9686-367A88B15821}" type="slidenum">
              <a:rPr lang="en-GB" smtClean="0"/>
              <a:pPr/>
              <a:t>12</a:t>
            </a:fld>
            <a:endParaRPr lang="en-GB" dirty="0"/>
          </a:p>
        </p:txBody>
      </p:sp>
    </p:spTree>
    <p:extLst>
      <p:ext uri="{BB962C8B-B14F-4D97-AF65-F5344CB8AC3E}">
        <p14:creationId xmlns:p14="http://schemas.microsoft.com/office/powerpoint/2010/main" val="46276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B736DA0-9D6D-4126-9686-367A88B15821}" type="slidenum">
              <a:rPr lang="en-GB" smtClean="0"/>
              <a:pPr/>
              <a:t>13</a:t>
            </a:fld>
            <a:endParaRPr lang="en-GB" dirty="0"/>
          </a:p>
        </p:txBody>
      </p:sp>
    </p:spTree>
    <p:extLst>
      <p:ext uri="{BB962C8B-B14F-4D97-AF65-F5344CB8AC3E}">
        <p14:creationId xmlns:p14="http://schemas.microsoft.com/office/powerpoint/2010/main" val="3847408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687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736DA0-9D6D-4126-9686-367A88B15821}" type="slidenum">
              <a:rPr lang="en-GB" smtClean="0"/>
              <a:pPr/>
              <a:t>4</a:t>
            </a:fld>
            <a:endParaRPr lang="en-GB" dirty="0"/>
          </a:p>
        </p:txBody>
      </p:sp>
    </p:spTree>
    <p:extLst>
      <p:ext uri="{BB962C8B-B14F-4D97-AF65-F5344CB8AC3E}">
        <p14:creationId xmlns:p14="http://schemas.microsoft.com/office/powerpoint/2010/main" val="68301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736DA0-9D6D-4126-9686-367A88B15821}" type="slidenum">
              <a:rPr lang="en-GB" smtClean="0"/>
              <a:pPr/>
              <a:t>5</a:t>
            </a:fld>
            <a:endParaRPr lang="en-GB"/>
          </a:p>
        </p:txBody>
      </p:sp>
    </p:spTree>
    <p:extLst>
      <p:ext uri="{BB962C8B-B14F-4D97-AF65-F5344CB8AC3E}">
        <p14:creationId xmlns:p14="http://schemas.microsoft.com/office/powerpoint/2010/main" val="320108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B736DA0-9D6D-4126-9686-367A88B15821}" type="slidenum">
              <a:rPr lang="en-GB" smtClean="0"/>
              <a:pPr/>
              <a:t>6</a:t>
            </a:fld>
            <a:endParaRPr lang="en-GB" dirty="0"/>
          </a:p>
        </p:txBody>
      </p:sp>
    </p:spTree>
    <p:extLst>
      <p:ext uri="{BB962C8B-B14F-4D97-AF65-F5344CB8AC3E}">
        <p14:creationId xmlns:p14="http://schemas.microsoft.com/office/powerpoint/2010/main" val="4132998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78975" y="4716667"/>
            <a:ext cx="5431790" cy="4468415"/>
          </a:xfrm>
          <a:prstGeom prst="rect">
            <a:avLst/>
          </a:prstGeom>
          <a:noFill/>
          <a:ln>
            <a:noFill/>
          </a:ln>
        </p:spPr>
        <p:txBody>
          <a:bodyPr lIns="91425" tIns="91425" rIns="91425" bIns="91425" anchor="ctr" anchorCtr="0">
            <a:noAutofit/>
          </a:bodyPr>
          <a:lstStyle/>
          <a:p>
            <a:pPr lvl="0" rtl="0">
              <a:spcBef>
                <a:spcPts val="0"/>
              </a:spcBef>
              <a:buNone/>
            </a:pPr>
            <a:endParaRPr dirty="0"/>
          </a:p>
        </p:txBody>
      </p:sp>
      <p:sp>
        <p:nvSpPr>
          <p:cNvPr id="225" name="Shape 225"/>
          <p:cNvSpPr>
            <a:spLocks noGrp="1" noRot="1" noChangeAspect="1"/>
          </p:cNvSpPr>
          <p:nvPr>
            <p:ph type="sldImg" idx="2"/>
          </p:nvPr>
        </p:nvSpPr>
        <p:spPr>
          <a:xfrm>
            <a:off x="85725"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7980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736DA0-9D6D-4126-9686-367A88B15821}" type="slidenum">
              <a:rPr lang="en-GB" smtClean="0"/>
              <a:pPr/>
              <a:t>8</a:t>
            </a:fld>
            <a:endParaRPr lang="en-GB" dirty="0"/>
          </a:p>
        </p:txBody>
      </p:sp>
    </p:spTree>
    <p:extLst>
      <p:ext uri="{BB962C8B-B14F-4D97-AF65-F5344CB8AC3E}">
        <p14:creationId xmlns:p14="http://schemas.microsoft.com/office/powerpoint/2010/main" val="211635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78975" y="4716667"/>
            <a:ext cx="5431790" cy="4468415"/>
          </a:xfrm>
          <a:prstGeom prst="rect">
            <a:avLst/>
          </a:prstGeom>
          <a:noFill/>
          <a:ln>
            <a:noFill/>
          </a:ln>
        </p:spPr>
        <p:txBody>
          <a:bodyPr lIns="91425" tIns="91425" rIns="91425" bIns="91425" anchor="ctr" anchorCtr="0">
            <a:noAutofit/>
          </a:bodyPr>
          <a:lstStyle/>
          <a:p>
            <a:pPr lvl="0" rtl="0">
              <a:spcBef>
                <a:spcPts val="0"/>
              </a:spcBef>
              <a:buNone/>
            </a:pPr>
            <a:endParaRPr dirty="0"/>
          </a:p>
        </p:txBody>
      </p:sp>
      <p:sp>
        <p:nvSpPr>
          <p:cNvPr id="225" name="Shape 225"/>
          <p:cNvSpPr>
            <a:spLocks noGrp="1" noRot="1" noChangeAspect="1"/>
          </p:cNvSpPr>
          <p:nvPr>
            <p:ph type="sldImg" idx="2"/>
          </p:nvPr>
        </p:nvSpPr>
        <p:spPr>
          <a:xfrm>
            <a:off x="85725"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B736DA0-9D6D-4126-9686-367A88B15821}" type="slidenum">
              <a:rPr lang="en-GB" smtClean="0"/>
              <a:pPr/>
              <a:t>10</a:t>
            </a:fld>
            <a:endParaRPr lang="en-GB" dirty="0"/>
          </a:p>
        </p:txBody>
      </p:sp>
    </p:spTree>
    <p:extLst>
      <p:ext uri="{BB962C8B-B14F-4D97-AF65-F5344CB8AC3E}">
        <p14:creationId xmlns:p14="http://schemas.microsoft.com/office/powerpoint/2010/main" val="974927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B736DA0-9D6D-4126-9686-367A88B15821}" type="slidenum">
              <a:rPr lang="en-GB" smtClean="0"/>
              <a:pPr/>
              <a:t>11</a:t>
            </a:fld>
            <a:endParaRPr lang="en-GB" dirty="0"/>
          </a:p>
        </p:txBody>
      </p:sp>
    </p:spTree>
    <p:extLst>
      <p:ext uri="{BB962C8B-B14F-4D97-AF65-F5344CB8AC3E}">
        <p14:creationId xmlns:p14="http://schemas.microsoft.com/office/powerpoint/2010/main" val="1430678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2" name="Group 1">
            <a:extLst>
              <a:ext uri="{FF2B5EF4-FFF2-40B4-BE49-F238E27FC236}">
                <a16:creationId xmlns:a16="http://schemas.microsoft.com/office/drawing/2014/main" id="{52B88683-F4CA-439F-8BE8-ED2F20FC2E60}"/>
              </a:ext>
            </a:extLst>
          </p:cNvPr>
          <p:cNvGrpSpPr/>
          <p:nvPr userDrawn="1"/>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039712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0394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86101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B33F-5678-8E43-AD8A-5DD526647F5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4B8D1E5-7DCE-5E41-A1A7-659F5B00C9B0}"/>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D9638FD-06FB-4D49-B1F7-60D932D0DB37}"/>
              </a:ext>
            </a:extLst>
          </p:cNvPr>
          <p:cNvSpPr>
            <a:spLocks noGrp="1"/>
          </p:cNvSpPr>
          <p:nvPr>
            <p:ph type="dt" sz="half" idx="10"/>
          </p:nvPr>
        </p:nvSpPr>
        <p:spPr/>
        <p:txBody>
          <a:bodyPr/>
          <a:lstStyle/>
          <a:p>
            <a:r>
              <a:rPr lang="en-GB"/>
              <a:t>06/12/2023</a:t>
            </a:r>
            <a:endParaRPr lang="en-GB" dirty="0"/>
          </a:p>
        </p:txBody>
      </p:sp>
      <p:sp>
        <p:nvSpPr>
          <p:cNvPr id="5" name="Footer Placeholder 4">
            <a:extLst>
              <a:ext uri="{FF2B5EF4-FFF2-40B4-BE49-F238E27FC236}">
                <a16:creationId xmlns:a16="http://schemas.microsoft.com/office/drawing/2014/main" id="{76C3FECD-2FCF-F842-89E3-4388B923853D}"/>
              </a:ext>
            </a:extLst>
          </p:cNvPr>
          <p:cNvSpPr>
            <a:spLocks noGrp="1"/>
          </p:cNvSpPr>
          <p:nvPr>
            <p:ph type="ftr" sz="quarter" idx="11"/>
          </p:nvPr>
        </p:nvSpPr>
        <p:spPr/>
        <p:txBody>
          <a:bodyPr/>
          <a:lstStyle/>
          <a:p>
            <a:r>
              <a:rPr lang="en-GB"/>
              <a:t>UK Stroke Forum 2023</a:t>
            </a:r>
            <a:endParaRPr lang="en-GB" dirty="0"/>
          </a:p>
        </p:txBody>
      </p:sp>
      <p:sp>
        <p:nvSpPr>
          <p:cNvPr id="6" name="Slide Number Placeholder 5">
            <a:extLst>
              <a:ext uri="{FF2B5EF4-FFF2-40B4-BE49-F238E27FC236}">
                <a16:creationId xmlns:a16="http://schemas.microsoft.com/office/drawing/2014/main" id="{28607EE4-5576-8349-9735-D6D07FE0FEA6}"/>
              </a:ext>
            </a:extLst>
          </p:cNvPr>
          <p:cNvSpPr>
            <a:spLocks noGrp="1"/>
          </p:cNvSpPr>
          <p:nvPr>
            <p:ph type="sldNum" sz="quarter" idx="12"/>
          </p:nvPr>
        </p:nvSpPr>
        <p:spPr/>
        <p:txBody>
          <a:bodyPr/>
          <a:lstStyle/>
          <a:p>
            <a:fld id="{583F099B-989A-4C30-91D1-C94DD1D0E533}" type="slidenum">
              <a:rPr lang="en-GB" smtClean="0"/>
              <a:pPr/>
              <a:t>‹#›</a:t>
            </a:fld>
            <a:endParaRPr lang="en-GB" dirty="0"/>
          </a:p>
        </p:txBody>
      </p:sp>
    </p:spTree>
    <p:extLst>
      <p:ext uri="{BB962C8B-B14F-4D97-AF65-F5344CB8AC3E}">
        <p14:creationId xmlns:p14="http://schemas.microsoft.com/office/powerpoint/2010/main" val="276237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8" name="Group 7">
            <a:extLst>
              <a:ext uri="{FF2B5EF4-FFF2-40B4-BE49-F238E27FC236}">
                <a16:creationId xmlns:a16="http://schemas.microsoft.com/office/drawing/2014/main" id="{089A264A-AC5B-4283-916B-BEA290A0B0D0}"/>
              </a:ext>
            </a:extLst>
          </p:cNvPr>
          <p:cNvGrpSpPr/>
          <p:nvPr userDrawn="1"/>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226380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userDrawn="1"/>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64614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56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59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22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7412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7442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3057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4" cstate="screen">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06052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0.png"/><Relationship Id="rId7" Type="http://schemas.openxmlformats.org/officeDocument/2006/relationships/hyperlink" Target="http://www.mededonthego.com/"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1100"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96FC-6707-525B-887E-1B311A23E903}"/>
              </a:ext>
            </a:extLst>
          </p:cNvPr>
          <p:cNvSpPr>
            <a:spLocks noGrp="1"/>
          </p:cNvSpPr>
          <p:nvPr>
            <p:ph type="title"/>
          </p:nvPr>
        </p:nvSpPr>
        <p:spPr>
          <a:xfrm>
            <a:off x="609601" y="1709738"/>
            <a:ext cx="10515600" cy="2852737"/>
          </a:xfrm>
        </p:spPr>
        <p:txBody>
          <a:bodyPr>
            <a:noAutofit/>
          </a:bodyPr>
          <a:lstStyle/>
          <a:p>
            <a:r>
              <a:rPr lang="en-US" altLang="en-US" dirty="0"/>
              <a:t>ABC-ICH: Does Care Bundling Improve Outcomes for Patients with Intracranial Hemorrhage?</a:t>
            </a:r>
            <a:endParaRPr lang="en-US" dirty="0"/>
          </a:p>
        </p:txBody>
      </p:sp>
      <p:sp>
        <p:nvSpPr>
          <p:cNvPr id="9" name="Text Placeholder 8">
            <a:extLst>
              <a:ext uri="{FF2B5EF4-FFF2-40B4-BE49-F238E27FC236}">
                <a16:creationId xmlns:a16="http://schemas.microsoft.com/office/drawing/2014/main" id="{2C298830-0A9D-4CBC-BB12-212DA8DC0FA2}"/>
              </a:ext>
            </a:extLst>
          </p:cNvPr>
          <p:cNvSpPr>
            <a:spLocks noGrp="1"/>
          </p:cNvSpPr>
          <p:nvPr>
            <p:ph type="body" idx="1"/>
          </p:nvPr>
        </p:nvSpPr>
        <p:spPr>
          <a:xfrm>
            <a:off x="609601" y="4589463"/>
            <a:ext cx="10515600" cy="2001837"/>
          </a:xfrm>
        </p:spPr>
        <p:txBody>
          <a:bodyPr>
            <a:noAutofit/>
          </a:bodyPr>
          <a:lstStyle/>
          <a:p>
            <a:r>
              <a:rPr lang="en-GB" altLang="en-US" dirty="0"/>
              <a:t>Adrian R. Parry-Jones, MD, PhD</a:t>
            </a:r>
          </a:p>
          <a:p>
            <a:r>
              <a:rPr lang="en-GB" altLang="en-US" dirty="0"/>
              <a:t>Stroke Association Reader and Consultant Neurologist</a:t>
            </a:r>
          </a:p>
          <a:p>
            <a:r>
              <a:rPr lang="en-GB" altLang="en-US" dirty="0"/>
              <a:t>Geoffrey Jefferson Brain Research Centre</a:t>
            </a:r>
          </a:p>
          <a:p>
            <a:r>
              <a:rPr lang="en-GB" altLang="en-US" dirty="0"/>
              <a:t>University of Manchester </a:t>
            </a:r>
          </a:p>
          <a:p>
            <a:r>
              <a:rPr lang="en-GB" altLang="en-US" dirty="0"/>
              <a:t>Manchester, UK</a:t>
            </a:r>
          </a:p>
        </p:txBody>
      </p:sp>
    </p:spTree>
    <p:extLst>
      <p:ext uri="{BB962C8B-B14F-4D97-AF65-F5344CB8AC3E}">
        <p14:creationId xmlns:p14="http://schemas.microsoft.com/office/powerpoint/2010/main" val="277064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74A9565-7B66-8769-9172-EC930C519330}"/>
              </a:ext>
            </a:extLst>
          </p:cNvPr>
          <p:cNvSpPr>
            <a:spLocks noGrp="1"/>
          </p:cNvSpPr>
          <p:nvPr>
            <p:ph type="title"/>
          </p:nvPr>
        </p:nvSpPr>
        <p:spPr/>
        <p:txBody>
          <a:bodyPr/>
          <a:lstStyle/>
          <a:p>
            <a:r>
              <a:rPr lang="en-US" sz="3200" b="1" dirty="0">
                <a:cs typeface="Arial" panose="020B0604020202020204" pitchFamily="34" charset="0"/>
              </a:rPr>
              <a:t>Why </a:t>
            </a:r>
            <a:r>
              <a:rPr lang="en-US" dirty="0">
                <a:cs typeface="Arial" panose="020B0604020202020204" pitchFamily="34" charset="0"/>
              </a:rPr>
              <a:t>D</a:t>
            </a:r>
            <a:r>
              <a:rPr lang="en-US" sz="3200" b="1" dirty="0">
                <a:cs typeface="Arial" panose="020B0604020202020204" pitchFamily="34" charset="0"/>
              </a:rPr>
              <a:t>id </a:t>
            </a:r>
            <a:r>
              <a:rPr lang="en-US" dirty="0">
                <a:cs typeface="Arial" panose="020B0604020202020204" pitchFamily="34" charset="0"/>
              </a:rPr>
              <a:t>I</a:t>
            </a:r>
            <a:r>
              <a:rPr lang="en-US" sz="3200" b="1" dirty="0">
                <a:cs typeface="Arial" panose="020B0604020202020204" pitchFamily="34" charset="0"/>
              </a:rPr>
              <a:t>mplementation </a:t>
            </a:r>
            <a:r>
              <a:rPr lang="en-US" dirty="0">
                <a:cs typeface="Arial" panose="020B0604020202020204" pitchFamily="34" charset="0"/>
              </a:rPr>
              <a:t>W</a:t>
            </a:r>
            <a:r>
              <a:rPr lang="en-US" sz="3200" b="1" dirty="0">
                <a:cs typeface="Arial" panose="020B0604020202020204" pitchFamily="34" charset="0"/>
              </a:rPr>
              <a:t>ork?</a:t>
            </a:r>
            <a:endParaRPr lang="en-US" dirty="0">
              <a:cs typeface="Arial" panose="020B0604020202020204" pitchFamily="34" charset="0"/>
            </a:endParaRPr>
          </a:p>
        </p:txBody>
      </p:sp>
      <p:sp>
        <p:nvSpPr>
          <p:cNvPr id="9" name="Content Placeholder 8">
            <a:extLst>
              <a:ext uri="{FF2B5EF4-FFF2-40B4-BE49-F238E27FC236}">
                <a16:creationId xmlns:a16="http://schemas.microsoft.com/office/drawing/2014/main" id="{0639B8FA-6301-C3BA-067D-0543FEF3793E}"/>
              </a:ext>
            </a:extLst>
          </p:cNvPr>
          <p:cNvSpPr>
            <a:spLocks noGrp="1"/>
          </p:cNvSpPr>
          <p:nvPr>
            <p:ph idx="1"/>
          </p:nvPr>
        </p:nvSpPr>
        <p:spPr/>
        <p:txBody>
          <a:bodyPr>
            <a:normAutofit/>
          </a:bodyPr>
          <a:lstStyle/>
          <a:p>
            <a:pPr marL="342900" indent="-342900">
              <a:spcAft>
                <a:spcPts val="600"/>
              </a:spcAft>
              <a:buFont typeface="Arial" panose="020B0604020202020204" pitchFamily="34" charset="0"/>
              <a:buChar char="•"/>
              <a:defRPr/>
            </a:pPr>
            <a:r>
              <a:rPr lang="en-GB" sz="2800" dirty="0">
                <a:ea typeface="Geneva" charset="0"/>
                <a:cs typeface="Arial"/>
              </a:rPr>
              <a:t>Bundle was seen as a systematic way to deliver care</a:t>
            </a:r>
          </a:p>
          <a:p>
            <a:pPr marL="342900" indent="-342900">
              <a:spcAft>
                <a:spcPts val="600"/>
              </a:spcAft>
              <a:buFont typeface="Arial" panose="020B0604020202020204" pitchFamily="34" charset="0"/>
              <a:buChar char="•"/>
              <a:defRPr/>
            </a:pPr>
            <a:r>
              <a:rPr lang="en-GB" sz="2800" dirty="0">
                <a:ea typeface="Geneva" charset="0"/>
                <a:cs typeface="Arial"/>
              </a:rPr>
              <a:t>Staff described a ‘culture shift’ in ICH care, felt that more could be done to improve outcome</a:t>
            </a:r>
          </a:p>
          <a:p>
            <a:pPr marL="342900" indent="-342900">
              <a:spcAft>
                <a:spcPts val="600"/>
              </a:spcAft>
              <a:buFont typeface="Arial" panose="020B0604020202020204" pitchFamily="34" charset="0"/>
              <a:buChar char="•"/>
              <a:defRPr/>
            </a:pPr>
            <a:r>
              <a:rPr lang="en-GB" sz="2800" dirty="0">
                <a:ea typeface="Geneva" charset="0"/>
                <a:cs typeface="Arial"/>
              </a:rPr>
              <a:t>Quarterly regional meetings to share learning and create ‘healthy competition’</a:t>
            </a:r>
          </a:p>
          <a:p>
            <a:pPr marL="342900" indent="-342900">
              <a:spcAft>
                <a:spcPts val="600"/>
              </a:spcAft>
              <a:buFont typeface="Arial" panose="020B0604020202020204" pitchFamily="34" charset="0"/>
              <a:buChar char="•"/>
              <a:defRPr/>
            </a:pPr>
            <a:r>
              <a:rPr lang="en-GB" sz="2800" dirty="0">
                <a:ea typeface="Geneva" charset="0"/>
                <a:cs typeface="Arial"/>
              </a:rPr>
              <a:t>Early and proactive involvement of other departments</a:t>
            </a:r>
          </a:p>
          <a:p>
            <a:pPr marL="342900" indent="-342900">
              <a:spcAft>
                <a:spcPts val="600"/>
              </a:spcAft>
              <a:buFont typeface="Arial" panose="020B0604020202020204" pitchFamily="34" charset="0"/>
              <a:buChar char="•"/>
              <a:defRPr/>
            </a:pPr>
            <a:r>
              <a:rPr lang="en-GB" sz="2800" dirty="0">
                <a:ea typeface="Geneva" charset="0"/>
                <a:cs typeface="Arial"/>
              </a:rPr>
              <a:t>Launch event to improve awareness of project</a:t>
            </a:r>
          </a:p>
          <a:p>
            <a:pPr marL="342900" indent="-342900">
              <a:spcAft>
                <a:spcPts val="600"/>
              </a:spcAft>
              <a:buFont typeface="Arial" panose="020B0604020202020204" pitchFamily="34" charset="0"/>
              <a:buChar char="•"/>
              <a:defRPr/>
            </a:pPr>
            <a:r>
              <a:rPr lang="en-GB" sz="2800" dirty="0">
                <a:ea typeface="Geneva" charset="0"/>
                <a:cs typeface="Arial"/>
              </a:rPr>
              <a:t>Close data monitoring with ‘debriefs’ after each patient</a:t>
            </a:r>
          </a:p>
        </p:txBody>
      </p:sp>
      <p:sp>
        <p:nvSpPr>
          <p:cNvPr id="12" name="Footer Placeholder 11">
            <a:extLst>
              <a:ext uri="{FF2B5EF4-FFF2-40B4-BE49-F238E27FC236}">
                <a16:creationId xmlns:a16="http://schemas.microsoft.com/office/drawing/2014/main" id="{016E8F28-FE96-527F-D260-C44EFB7D544E}"/>
              </a:ext>
            </a:extLst>
          </p:cNvPr>
          <p:cNvSpPr>
            <a:spLocks noGrp="1"/>
          </p:cNvSpPr>
          <p:nvPr>
            <p:ph type="ftr" sz="quarter" idx="3"/>
          </p:nvPr>
        </p:nvSpPr>
        <p:spPr/>
        <p:txBody>
          <a:bodyPr/>
          <a:lstStyle/>
          <a:p>
            <a:r>
              <a:rPr lang="en-US" dirty="0"/>
              <a:t>Brunton L, et al. </a:t>
            </a:r>
            <a:r>
              <a:rPr lang="en-US" i="1" dirty="0"/>
              <a:t>BMJ Open Quality. </a:t>
            </a:r>
            <a:r>
              <a:rPr lang="en-US" dirty="0"/>
              <a:t>2022;11:e001601. </a:t>
            </a:r>
          </a:p>
        </p:txBody>
      </p:sp>
    </p:spTree>
    <p:extLst>
      <p:ext uri="{BB962C8B-B14F-4D97-AF65-F5344CB8AC3E}">
        <p14:creationId xmlns:p14="http://schemas.microsoft.com/office/powerpoint/2010/main" val="328690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31371" y="1521807"/>
            <a:ext cx="11506795" cy="121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Aft>
                <a:spcPts val="800"/>
              </a:spcAft>
              <a:defRPr/>
            </a:pPr>
            <a:r>
              <a:rPr lang="en-GB" sz="3200" dirty="0">
                <a:ea typeface="Geneva" charset="0"/>
                <a:cs typeface="Arial" panose="020B0604020202020204" pitchFamily="34" charset="0"/>
              </a:rPr>
              <a:t>Aim: Does goal-directed care bundle protocol in hospital improve outcomes after ICH?</a:t>
            </a:r>
          </a:p>
        </p:txBody>
      </p:sp>
      <p:sp>
        <p:nvSpPr>
          <p:cNvPr id="4" name="Rounded Rectangle 3">
            <a:extLst>
              <a:ext uri="{FF2B5EF4-FFF2-40B4-BE49-F238E27FC236}">
                <a16:creationId xmlns:a16="http://schemas.microsoft.com/office/drawing/2014/main" id="{97690410-3E6E-8F9E-53E7-39FD6EED9ED6}"/>
              </a:ext>
            </a:extLst>
          </p:cNvPr>
          <p:cNvSpPr/>
          <p:nvPr/>
        </p:nvSpPr>
        <p:spPr>
          <a:xfrm>
            <a:off x="1384235" y="3004009"/>
            <a:ext cx="9601067" cy="3168351"/>
          </a:xfrm>
          <a:prstGeom prst="roundRect">
            <a:avLst/>
          </a:prstGeom>
          <a:solidFill>
            <a:srgbClr val="7030A0">
              <a:alpha val="8253"/>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800"/>
              </a:spcAft>
              <a:defRPr/>
            </a:pPr>
            <a:r>
              <a:rPr lang="en-GB" sz="2400" b="1" dirty="0">
                <a:solidFill>
                  <a:schemeClr val="tx1"/>
                </a:solidFill>
                <a:ea typeface="Geneva" charset="0"/>
                <a:cs typeface="Arial" panose="020B0604020202020204" pitchFamily="34" charset="0"/>
              </a:rPr>
              <a:t>INTERACT3 bundle (for 7 days):</a:t>
            </a:r>
          </a:p>
          <a:p>
            <a:pPr>
              <a:spcAft>
                <a:spcPts val="800"/>
              </a:spcAft>
              <a:defRPr/>
            </a:pPr>
            <a:r>
              <a:rPr lang="en-GB" sz="2400" dirty="0">
                <a:solidFill>
                  <a:schemeClr val="tx1"/>
                </a:solidFill>
                <a:ea typeface="Geneva" charset="0"/>
                <a:cs typeface="Arial" panose="020B0604020202020204" pitchFamily="34" charset="0"/>
              </a:rPr>
              <a:t>Early intensive blood pressure lowering (SBP &lt; 140 mmHg)</a:t>
            </a:r>
          </a:p>
          <a:p>
            <a:pPr>
              <a:spcAft>
                <a:spcPts val="800"/>
              </a:spcAft>
              <a:defRPr/>
            </a:pPr>
            <a:r>
              <a:rPr lang="en-GB" sz="2400" dirty="0">
                <a:solidFill>
                  <a:schemeClr val="tx1"/>
                </a:solidFill>
                <a:ea typeface="Geneva" charset="0"/>
                <a:cs typeface="Arial" panose="020B0604020202020204" pitchFamily="34" charset="0"/>
              </a:rPr>
              <a:t>Management algorithms for:</a:t>
            </a:r>
          </a:p>
          <a:p>
            <a:pPr marL="1066773" lvl="1" indent="-457189">
              <a:spcAft>
                <a:spcPts val="800"/>
              </a:spcAft>
              <a:buFont typeface="Arial" panose="020B0604020202020204" pitchFamily="34" charset="0"/>
              <a:buChar char="•"/>
              <a:defRPr/>
            </a:pPr>
            <a:r>
              <a:rPr lang="en-GB" sz="2400" dirty="0">
                <a:solidFill>
                  <a:schemeClr val="tx1"/>
                </a:solidFill>
                <a:ea typeface="Geneva" charset="0"/>
                <a:cs typeface="Arial" panose="020B0604020202020204" pitchFamily="34" charset="0"/>
              </a:rPr>
              <a:t>Hyperglycaemia (non-DM: 6.1-7.8, DM: 7.8-10 mmol/l)</a:t>
            </a:r>
          </a:p>
          <a:p>
            <a:pPr marL="1066773" lvl="1" indent="-457189">
              <a:spcAft>
                <a:spcPts val="800"/>
              </a:spcAft>
              <a:buFont typeface="Arial" panose="020B0604020202020204" pitchFamily="34" charset="0"/>
              <a:buChar char="•"/>
              <a:defRPr/>
            </a:pPr>
            <a:r>
              <a:rPr lang="en-GB" sz="2400" dirty="0">
                <a:solidFill>
                  <a:schemeClr val="tx1"/>
                </a:solidFill>
                <a:ea typeface="Geneva" charset="0"/>
                <a:cs typeface="Arial" panose="020B0604020202020204" pitchFamily="34" charset="0"/>
              </a:rPr>
              <a:t>Pyrexia (</a:t>
            </a:r>
            <a:r>
              <a:rPr lang="en-GB" sz="2400" u="sng" dirty="0">
                <a:solidFill>
                  <a:schemeClr val="tx1"/>
                </a:solidFill>
                <a:ea typeface="Geneva" charset="0"/>
                <a:cs typeface="Arial" panose="020B0604020202020204" pitchFamily="34" charset="0"/>
              </a:rPr>
              <a:t>&lt;</a:t>
            </a:r>
            <a:r>
              <a:rPr lang="en-GB" sz="2400" dirty="0">
                <a:solidFill>
                  <a:schemeClr val="tx1"/>
                </a:solidFill>
                <a:ea typeface="Geneva" charset="0"/>
                <a:cs typeface="Arial" panose="020B0604020202020204" pitchFamily="34" charset="0"/>
              </a:rPr>
              <a:t> 37.5°C)</a:t>
            </a:r>
          </a:p>
          <a:p>
            <a:pPr marL="1066773" lvl="1" indent="-457189">
              <a:spcAft>
                <a:spcPts val="800"/>
              </a:spcAft>
              <a:buFont typeface="Arial" panose="020B0604020202020204" pitchFamily="34" charset="0"/>
              <a:buChar char="•"/>
              <a:defRPr/>
            </a:pPr>
            <a:r>
              <a:rPr lang="en-GB" sz="2400" dirty="0">
                <a:solidFill>
                  <a:schemeClr val="tx1"/>
                </a:solidFill>
                <a:ea typeface="Geneva" charset="0"/>
                <a:cs typeface="Arial" panose="020B0604020202020204" pitchFamily="34" charset="0"/>
              </a:rPr>
              <a:t>Abnormal anticoagulation (reversal warfarin, INR &lt; 1.5)</a:t>
            </a:r>
          </a:p>
        </p:txBody>
      </p:sp>
      <p:sp>
        <p:nvSpPr>
          <p:cNvPr id="6" name="Title 5">
            <a:extLst>
              <a:ext uri="{FF2B5EF4-FFF2-40B4-BE49-F238E27FC236}">
                <a16:creationId xmlns:a16="http://schemas.microsoft.com/office/drawing/2014/main" id="{0BDEBF5A-A327-B041-DF5B-C76A296ABE5F}"/>
              </a:ext>
            </a:extLst>
          </p:cNvPr>
          <p:cNvSpPr>
            <a:spLocks noGrp="1"/>
          </p:cNvSpPr>
          <p:nvPr>
            <p:ph type="title"/>
          </p:nvPr>
        </p:nvSpPr>
        <p:spPr>
          <a:xfrm>
            <a:off x="609600" y="199505"/>
            <a:ext cx="10744200" cy="1185577"/>
          </a:xfrm>
        </p:spPr>
        <p:txBody>
          <a:bodyPr/>
          <a:lstStyle/>
          <a:p>
            <a:r>
              <a:rPr lang="en-US" dirty="0"/>
              <a:t>INTERACT3: Aim</a:t>
            </a:r>
          </a:p>
        </p:txBody>
      </p:sp>
      <p:sp>
        <p:nvSpPr>
          <p:cNvPr id="10" name="Footer Placeholder 9">
            <a:extLst>
              <a:ext uri="{FF2B5EF4-FFF2-40B4-BE49-F238E27FC236}">
                <a16:creationId xmlns:a16="http://schemas.microsoft.com/office/drawing/2014/main" id="{64770ADF-B083-7CD1-2E1D-3C314F8B2ACE}"/>
              </a:ext>
            </a:extLst>
          </p:cNvPr>
          <p:cNvSpPr>
            <a:spLocks noGrp="1"/>
          </p:cNvSpPr>
          <p:nvPr>
            <p:ph type="ftr" sz="quarter" idx="3"/>
          </p:nvPr>
        </p:nvSpPr>
        <p:spPr/>
        <p:txBody>
          <a:bodyPr/>
          <a:lstStyle/>
          <a:p>
            <a:r>
              <a:rPr lang="en-US" sz="1400" dirty="0">
                <a:solidFill>
                  <a:schemeClr val="accent2"/>
                </a:solidFill>
              </a:rPr>
              <a:t>Ma L, et al. </a:t>
            </a:r>
            <a:r>
              <a:rPr lang="en-US" sz="1400" i="1" dirty="0">
                <a:solidFill>
                  <a:schemeClr val="accent2"/>
                </a:solidFill>
              </a:rPr>
              <a:t>Lancet. </a:t>
            </a:r>
            <a:r>
              <a:rPr lang="en-US" sz="1400" dirty="0">
                <a:solidFill>
                  <a:schemeClr val="accent2"/>
                </a:solidFill>
              </a:rPr>
              <a:t>2023;402(10395):27-40.</a:t>
            </a:r>
          </a:p>
        </p:txBody>
      </p:sp>
    </p:spTree>
    <p:extLst>
      <p:ext uri="{BB962C8B-B14F-4D97-AF65-F5344CB8AC3E}">
        <p14:creationId xmlns:p14="http://schemas.microsoft.com/office/powerpoint/2010/main" val="3006037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flowchart&#10;&#10;Description automatically generated">
            <a:extLst>
              <a:ext uri="{FF2B5EF4-FFF2-40B4-BE49-F238E27FC236}">
                <a16:creationId xmlns:a16="http://schemas.microsoft.com/office/drawing/2014/main" id="{31721643-3E72-FF00-EF5E-894D757CCF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1" r="-1"/>
          <a:stretch/>
        </p:blipFill>
        <p:spPr>
          <a:xfrm>
            <a:off x="6096000" y="1128886"/>
            <a:ext cx="5903103" cy="5529089"/>
          </a:xfrm>
          <a:prstGeom prst="rect">
            <a:avLst/>
          </a:prstGeom>
        </p:spPr>
      </p:pic>
      <p:sp>
        <p:nvSpPr>
          <p:cNvPr id="4" name="Title 3">
            <a:extLst>
              <a:ext uri="{FF2B5EF4-FFF2-40B4-BE49-F238E27FC236}">
                <a16:creationId xmlns:a16="http://schemas.microsoft.com/office/drawing/2014/main" id="{E6F0B138-A59C-2B83-863F-1B2269D1118E}"/>
              </a:ext>
            </a:extLst>
          </p:cNvPr>
          <p:cNvSpPr>
            <a:spLocks noGrp="1"/>
          </p:cNvSpPr>
          <p:nvPr>
            <p:ph type="title"/>
          </p:nvPr>
        </p:nvSpPr>
        <p:spPr>
          <a:xfrm>
            <a:off x="839788" y="457200"/>
            <a:ext cx="5158241" cy="1600200"/>
          </a:xfrm>
        </p:spPr>
        <p:txBody>
          <a:bodyPr/>
          <a:lstStyle/>
          <a:p>
            <a:r>
              <a:rPr lang="en-US" dirty="0"/>
              <a:t>INTERACT3: Design</a:t>
            </a:r>
          </a:p>
        </p:txBody>
      </p:sp>
      <p:sp>
        <p:nvSpPr>
          <p:cNvPr id="15" name="Text Placeholder 14">
            <a:extLst>
              <a:ext uri="{FF2B5EF4-FFF2-40B4-BE49-F238E27FC236}">
                <a16:creationId xmlns:a16="http://schemas.microsoft.com/office/drawing/2014/main" id="{F1AC7AFD-4CEF-B020-2949-50B1F3F64533}"/>
              </a:ext>
            </a:extLst>
          </p:cNvPr>
          <p:cNvSpPr>
            <a:spLocks noGrp="1"/>
          </p:cNvSpPr>
          <p:nvPr>
            <p:ph type="body" sz="half" idx="2"/>
          </p:nvPr>
        </p:nvSpPr>
        <p:spPr>
          <a:xfrm>
            <a:off x="839788" y="2057400"/>
            <a:ext cx="4864326" cy="3811588"/>
          </a:xfrm>
        </p:spPr>
        <p:txBody>
          <a:bodyPr>
            <a:normAutofit/>
          </a:bodyPr>
          <a:lstStyle/>
          <a:p>
            <a:pPr marL="457189" indent="-457189">
              <a:lnSpc>
                <a:spcPct val="120000"/>
              </a:lnSpc>
              <a:spcAft>
                <a:spcPts val="800"/>
              </a:spcAft>
              <a:buFont typeface="Arial" panose="020B0604020202020204" pitchFamily="34" charset="0"/>
              <a:buChar char="•"/>
              <a:defRPr/>
            </a:pPr>
            <a:r>
              <a:rPr lang="en-GB" sz="2400" dirty="0">
                <a:ea typeface="Geneva" charset="0"/>
                <a:cs typeface="Arial" panose="020B0604020202020204" pitchFamily="34" charset="0"/>
              </a:rPr>
              <a:t>Stepped-wedge cluster RCT</a:t>
            </a:r>
          </a:p>
          <a:p>
            <a:pPr marL="457189" indent="-457189">
              <a:lnSpc>
                <a:spcPct val="120000"/>
              </a:lnSpc>
              <a:spcAft>
                <a:spcPts val="800"/>
              </a:spcAft>
              <a:buFont typeface="Arial" panose="020B0604020202020204" pitchFamily="34" charset="0"/>
              <a:buChar char="•"/>
              <a:defRPr/>
            </a:pPr>
            <a:r>
              <a:rPr lang="en-GB" sz="2400" dirty="0">
                <a:ea typeface="Geneva" charset="0"/>
                <a:cs typeface="Arial" panose="020B0604020202020204" pitchFamily="34" charset="0"/>
              </a:rPr>
              <a:t>Data collection to day 7</a:t>
            </a:r>
          </a:p>
          <a:p>
            <a:pPr marL="457189" indent="-457189">
              <a:lnSpc>
                <a:spcPct val="120000"/>
              </a:lnSpc>
              <a:spcAft>
                <a:spcPts val="800"/>
              </a:spcAft>
              <a:buFont typeface="Arial" panose="020B0604020202020204" pitchFamily="34" charset="0"/>
              <a:buChar char="•"/>
              <a:defRPr/>
            </a:pPr>
            <a:r>
              <a:rPr lang="en-GB" sz="2400" dirty="0">
                <a:ea typeface="Geneva" charset="0"/>
                <a:cs typeface="Arial" panose="020B0604020202020204" pitchFamily="34" charset="0"/>
              </a:rPr>
              <a:t>Central follow-up at 6 months</a:t>
            </a:r>
          </a:p>
          <a:p>
            <a:pPr marL="457189" indent="-457189">
              <a:lnSpc>
                <a:spcPct val="120000"/>
              </a:lnSpc>
              <a:spcAft>
                <a:spcPts val="800"/>
              </a:spcAft>
              <a:buFont typeface="Arial" panose="020B0604020202020204" pitchFamily="34" charset="0"/>
              <a:buChar char="•"/>
              <a:defRPr/>
            </a:pPr>
            <a:r>
              <a:rPr lang="en-GB" sz="2400" dirty="0">
                <a:ea typeface="Geneva" charset="0"/>
                <a:cs typeface="Arial" panose="020B0604020202020204" pitchFamily="34" charset="0"/>
              </a:rPr>
              <a:t>Initially China, expanded to other countries from 2020</a:t>
            </a:r>
          </a:p>
          <a:p>
            <a:pPr marL="457189" indent="-457189">
              <a:lnSpc>
                <a:spcPct val="120000"/>
              </a:lnSpc>
              <a:spcAft>
                <a:spcPts val="800"/>
              </a:spcAft>
              <a:buFont typeface="Arial" panose="020B0604020202020204" pitchFamily="34" charset="0"/>
              <a:buChar char="•"/>
              <a:defRPr/>
            </a:pPr>
            <a:r>
              <a:rPr lang="en-GB" sz="2400" dirty="0">
                <a:ea typeface="Geneva" charset="0"/>
                <a:cs typeface="Arial" panose="020B0604020202020204" pitchFamily="34" charset="0"/>
              </a:rPr>
              <a:t>9 LMICs, 1 HIC, 144 hospitals</a:t>
            </a:r>
          </a:p>
          <a:p>
            <a:endParaRPr lang="en-US" sz="1800" dirty="0"/>
          </a:p>
        </p:txBody>
      </p:sp>
      <p:sp>
        <p:nvSpPr>
          <p:cNvPr id="7" name="Footer Placeholder 6">
            <a:extLst>
              <a:ext uri="{FF2B5EF4-FFF2-40B4-BE49-F238E27FC236}">
                <a16:creationId xmlns:a16="http://schemas.microsoft.com/office/drawing/2014/main" id="{0BB499D1-9025-831B-B070-A95446DE550F}"/>
              </a:ext>
            </a:extLst>
          </p:cNvPr>
          <p:cNvSpPr>
            <a:spLocks noGrp="1"/>
          </p:cNvSpPr>
          <p:nvPr>
            <p:ph type="ftr" sz="quarter" idx="3"/>
          </p:nvPr>
        </p:nvSpPr>
        <p:spPr>
          <a:xfrm>
            <a:off x="192897" y="6258706"/>
            <a:ext cx="6669156" cy="442131"/>
          </a:xfrm>
        </p:spPr>
        <p:txBody>
          <a:bodyPr/>
          <a:lstStyle/>
          <a:p>
            <a:r>
              <a:rPr lang="en-US" sz="1600" dirty="0">
                <a:solidFill>
                  <a:schemeClr val="accent2"/>
                </a:solidFill>
              </a:rPr>
              <a:t>Ma L, et al. </a:t>
            </a:r>
            <a:r>
              <a:rPr lang="en-US" sz="1600" i="1" dirty="0">
                <a:solidFill>
                  <a:schemeClr val="accent2"/>
                </a:solidFill>
              </a:rPr>
              <a:t>Lancet. </a:t>
            </a:r>
            <a:r>
              <a:rPr lang="en-US" sz="1600" dirty="0">
                <a:solidFill>
                  <a:schemeClr val="accent2"/>
                </a:solidFill>
              </a:rPr>
              <a:t>2023;402(10395):27-40.</a:t>
            </a:r>
          </a:p>
        </p:txBody>
      </p:sp>
    </p:spTree>
    <p:extLst>
      <p:ext uri="{BB962C8B-B14F-4D97-AF65-F5344CB8AC3E}">
        <p14:creationId xmlns:p14="http://schemas.microsoft.com/office/powerpoint/2010/main" val="251704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784D7AC-3642-AB13-482D-DD78BB31003E}"/>
              </a:ext>
            </a:extLst>
          </p:cNvPr>
          <p:cNvSpPr>
            <a:spLocks noGrp="1"/>
          </p:cNvSpPr>
          <p:nvPr>
            <p:ph type="ftr" sz="quarter" idx="3"/>
          </p:nvPr>
        </p:nvSpPr>
        <p:spPr/>
        <p:txBody>
          <a:bodyPr/>
          <a:lstStyle/>
          <a:p>
            <a:r>
              <a:rPr lang="en-US" sz="1600" dirty="0">
                <a:solidFill>
                  <a:schemeClr val="accent2"/>
                </a:solidFill>
              </a:rPr>
              <a:t>Ma L, et al. </a:t>
            </a:r>
            <a:r>
              <a:rPr lang="en-US" sz="1600" i="1" dirty="0">
                <a:solidFill>
                  <a:schemeClr val="accent2"/>
                </a:solidFill>
              </a:rPr>
              <a:t>Lancet. </a:t>
            </a:r>
            <a:r>
              <a:rPr lang="en-US" sz="1600" dirty="0">
                <a:solidFill>
                  <a:schemeClr val="accent2"/>
                </a:solidFill>
              </a:rPr>
              <a:t>2023;402(10395):27-40.</a:t>
            </a:r>
          </a:p>
        </p:txBody>
      </p:sp>
      <p:sp>
        <p:nvSpPr>
          <p:cNvPr id="4" name="Title 3">
            <a:extLst>
              <a:ext uri="{FF2B5EF4-FFF2-40B4-BE49-F238E27FC236}">
                <a16:creationId xmlns:a16="http://schemas.microsoft.com/office/drawing/2014/main" id="{65DC03DD-E713-FD11-0467-E3B135C2F7FA}"/>
              </a:ext>
            </a:extLst>
          </p:cNvPr>
          <p:cNvSpPr>
            <a:spLocks noGrp="1"/>
          </p:cNvSpPr>
          <p:nvPr>
            <p:ph type="title"/>
          </p:nvPr>
        </p:nvSpPr>
        <p:spPr/>
        <p:txBody>
          <a:bodyPr/>
          <a:lstStyle/>
          <a:p>
            <a:r>
              <a:rPr lang="en-US" dirty="0"/>
              <a:t>INTERACT3: Results</a:t>
            </a:r>
          </a:p>
        </p:txBody>
      </p:sp>
      <p:sp>
        <p:nvSpPr>
          <p:cNvPr id="3" name="Content Placeholder 2">
            <a:extLst>
              <a:ext uri="{FF2B5EF4-FFF2-40B4-BE49-F238E27FC236}">
                <a16:creationId xmlns:a16="http://schemas.microsoft.com/office/drawing/2014/main" id="{54EB1BF5-8C9A-2B97-745C-2A00BE9BE2BE}"/>
              </a:ext>
            </a:extLst>
          </p:cNvPr>
          <p:cNvSpPr>
            <a:spLocks noGrp="1"/>
          </p:cNvSpPr>
          <p:nvPr>
            <p:ph idx="1"/>
          </p:nvPr>
        </p:nvSpPr>
        <p:spPr>
          <a:xfrm>
            <a:off x="609600" y="1477906"/>
            <a:ext cx="10744200" cy="4722477"/>
          </a:xfrm>
        </p:spPr>
        <p:txBody>
          <a:bodyPr>
            <a:normAutofit fontScale="92500" lnSpcReduction="10000"/>
          </a:bodyPr>
          <a:lstStyle/>
          <a:p>
            <a:pPr marL="457189" indent="-457189">
              <a:lnSpc>
                <a:spcPct val="120000"/>
              </a:lnSpc>
              <a:spcAft>
                <a:spcPts val="800"/>
              </a:spcAft>
              <a:buFont typeface="Arial" panose="020B0604020202020204" pitchFamily="34" charset="0"/>
              <a:buChar char="•"/>
              <a:defRPr/>
            </a:pPr>
            <a:r>
              <a:rPr lang="en-GB" sz="2400" dirty="0">
                <a:ea typeface="Geneva" charset="0"/>
                <a:cs typeface="Arial" panose="020B0604020202020204" pitchFamily="34" charset="0"/>
              </a:rPr>
              <a:t>3221 patients ‘care bundle’ group; 3815 ‘standard care’</a:t>
            </a:r>
          </a:p>
          <a:p>
            <a:pPr marL="457189" indent="-457189">
              <a:lnSpc>
                <a:spcPct val="120000"/>
              </a:lnSpc>
              <a:spcAft>
                <a:spcPts val="800"/>
              </a:spcAft>
              <a:buFont typeface="Arial" panose="020B0604020202020204" pitchFamily="34" charset="0"/>
              <a:buChar char="•"/>
              <a:defRPr/>
            </a:pPr>
            <a:r>
              <a:rPr lang="en-GB" sz="2400" dirty="0">
                <a:ea typeface="Geneva" charset="0"/>
                <a:cs typeface="Arial" panose="020B0604020202020204" pitchFamily="34" charset="0"/>
              </a:rPr>
              <a:t>Primary outcome </a:t>
            </a:r>
            <a:r>
              <a:rPr lang="en-GB" sz="2400" dirty="0" err="1">
                <a:ea typeface="Geneva" charset="0"/>
                <a:cs typeface="Arial" panose="020B0604020202020204" pitchFamily="34" charset="0"/>
              </a:rPr>
              <a:t>mRS</a:t>
            </a:r>
            <a:r>
              <a:rPr lang="en-GB" sz="2400" dirty="0">
                <a:ea typeface="Geneva" charset="0"/>
                <a:cs typeface="Arial" panose="020B0604020202020204" pitchFamily="34" charset="0"/>
              </a:rPr>
              <a:t> at 6 months–88 </a:t>
            </a:r>
            <a:r>
              <a:rPr lang="en-GB" sz="2400" dirty="0">
                <a:solidFill>
                  <a:schemeClr val="tx1"/>
                </a:solidFill>
                <a:ea typeface="Geneva" charset="0"/>
                <a:cs typeface="Arial" panose="020B0604020202020204" pitchFamily="34" charset="0"/>
              </a:rPr>
              <a:t>to</a:t>
            </a:r>
            <a:r>
              <a:rPr lang="en-GB" sz="2400" dirty="0">
                <a:solidFill>
                  <a:srgbClr val="FF0000"/>
                </a:solidFill>
                <a:ea typeface="Geneva" charset="0"/>
                <a:cs typeface="Arial" panose="020B0604020202020204" pitchFamily="34" charset="0"/>
              </a:rPr>
              <a:t> </a:t>
            </a:r>
            <a:r>
              <a:rPr lang="en-GB" sz="2400" dirty="0">
                <a:ea typeface="Geneva" charset="0"/>
                <a:cs typeface="Arial" panose="020B0604020202020204" pitchFamily="34" charset="0"/>
              </a:rPr>
              <a:t>90% complete</a:t>
            </a:r>
          </a:p>
          <a:p>
            <a:pPr marL="457189" indent="-457189">
              <a:lnSpc>
                <a:spcPct val="120000"/>
              </a:lnSpc>
              <a:spcAft>
                <a:spcPts val="800"/>
              </a:spcAft>
              <a:buFont typeface="Arial" panose="020B0604020202020204" pitchFamily="34" charset="0"/>
              <a:buChar char="•"/>
              <a:defRPr/>
            </a:pPr>
            <a:endParaRPr lang="en-GB" sz="2400" b="1" dirty="0">
              <a:ea typeface="Geneva" charset="0"/>
              <a:cs typeface="Arial" panose="020B0604020202020204" pitchFamily="34" charset="0"/>
            </a:endParaRPr>
          </a:p>
          <a:p>
            <a:pPr marL="457189" indent="-457189">
              <a:lnSpc>
                <a:spcPct val="120000"/>
              </a:lnSpc>
              <a:spcAft>
                <a:spcPts val="800"/>
              </a:spcAft>
              <a:buFont typeface="Arial" panose="020B0604020202020204" pitchFamily="34" charset="0"/>
              <a:buChar char="•"/>
              <a:defRPr/>
            </a:pPr>
            <a:endParaRPr lang="en-GB" sz="2400" b="1" dirty="0">
              <a:ea typeface="Geneva" charset="0"/>
              <a:cs typeface="Arial" panose="020B0604020202020204" pitchFamily="34" charset="0"/>
            </a:endParaRPr>
          </a:p>
          <a:p>
            <a:pPr algn="ctr">
              <a:lnSpc>
                <a:spcPct val="120000"/>
              </a:lnSpc>
              <a:spcAft>
                <a:spcPts val="800"/>
              </a:spcAft>
              <a:defRPr/>
            </a:pPr>
            <a:endParaRPr lang="en-GB" sz="2400" b="1" dirty="0">
              <a:ea typeface="Geneva" charset="0"/>
              <a:cs typeface="Arial" panose="020B0604020202020204" pitchFamily="34" charset="0"/>
            </a:endParaRPr>
          </a:p>
          <a:p>
            <a:pPr algn="ctr">
              <a:lnSpc>
                <a:spcPct val="120000"/>
              </a:lnSpc>
              <a:spcAft>
                <a:spcPts val="800"/>
              </a:spcAft>
              <a:defRPr/>
            </a:pPr>
            <a:endParaRPr lang="en-GB" sz="1100" b="1" dirty="0">
              <a:ea typeface="Geneva" charset="0"/>
              <a:cs typeface="Arial" panose="020B0604020202020204" pitchFamily="34" charset="0"/>
            </a:endParaRPr>
          </a:p>
          <a:p>
            <a:pPr algn="ctr">
              <a:lnSpc>
                <a:spcPct val="120000"/>
              </a:lnSpc>
              <a:spcAft>
                <a:spcPts val="800"/>
              </a:spcAft>
              <a:defRPr/>
            </a:pPr>
            <a:r>
              <a:rPr lang="en-GB" sz="2400" b="1" dirty="0">
                <a:ea typeface="Geneva" charset="0"/>
                <a:cs typeface="Arial" panose="020B0604020202020204" pitchFamily="34" charset="0"/>
              </a:rPr>
              <a:t>common OR 0.86, 95% CI 0.76 to 0.97; p=0.015</a:t>
            </a:r>
          </a:p>
          <a:p>
            <a:pPr algn="ctr">
              <a:lnSpc>
                <a:spcPct val="120000"/>
              </a:lnSpc>
              <a:spcAft>
                <a:spcPts val="800"/>
              </a:spcAft>
              <a:defRPr/>
            </a:pPr>
            <a:r>
              <a:rPr lang="en-GB" sz="2400" dirty="0">
                <a:ea typeface="Geneva" charset="0"/>
                <a:cs typeface="Arial" panose="020B0604020202020204" pitchFamily="34" charset="0"/>
              </a:rPr>
              <a:t>Fewer SAEs with care bundle (16.0% vs. 20.1%; p=0.0098)</a:t>
            </a:r>
          </a:p>
          <a:p>
            <a:endParaRPr lang="en-US" dirty="0"/>
          </a:p>
        </p:txBody>
      </p:sp>
      <p:pic>
        <p:nvPicPr>
          <p:cNvPr id="10" name="Picture 9" descr="A graph of a patient's score&#10;&#10;Description automatically generated">
            <a:extLst>
              <a:ext uri="{FF2B5EF4-FFF2-40B4-BE49-F238E27FC236}">
                <a16:creationId xmlns:a16="http://schemas.microsoft.com/office/drawing/2014/main" id="{CC6F06ED-A5A8-F4F6-6E8B-59E17E34BF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6142" y="2754966"/>
            <a:ext cx="8133611" cy="2077930"/>
          </a:xfrm>
          <a:prstGeom prst="rect">
            <a:avLst/>
          </a:prstGeom>
        </p:spPr>
      </p:pic>
    </p:spTree>
    <p:extLst>
      <p:ext uri="{BB962C8B-B14F-4D97-AF65-F5344CB8AC3E}">
        <p14:creationId xmlns:p14="http://schemas.microsoft.com/office/powerpoint/2010/main" val="2716339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0AB6-748B-9352-C901-0055309900A7}"/>
              </a:ext>
            </a:extLst>
          </p:cNvPr>
          <p:cNvSpPr>
            <a:spLocks noGrp="1"/>
          </p:cNvSpPr>
          <p:nvPr>
            <p:ph type="title"/>
          </p:nvPr>
        </p:nvSpPr>
        <p:spPr>
          <a:xfrm>
            <a:off x="609600" y="199505"/>
            <a:ext cx="10744200" cy="1185577"/>
          </a:xfrm>
        </p:spPr>
        <p:txBody>
          <a:bodyPr/>
          <a:lstStyle/>
          <a:p>
            <a:r>
              <a:rPr lang="en-US" dirty="0"/>
              <a:t>Conclusions</a:t>
            </a:r>
          </a:p>
        </p:txBody>
      </p:sp>
      <p:sp>
        <p:nvSpPr>
          <p:cNvPr id="3" name="Content Placeholder 2">
            <a:extLst>
              <a:ext uri="{FF2B5EF4-FFF2-40B4-BE49-F238E27FC236}">
                <a16:creationId xmlns:a16="http://schemas.microsoft.com/office/drawing/2014/main" id="{CEF3165C-672F-9FBA-B9D7-B4E9FF7A4F71}"/>
              </a:ext>
            </a:extLst>
          </p:cNvPr>
          <p:cNvSpPr>
            <a:spLocks noGrp="1"/>
          </p:cNvSpPr>
          <p:nvPr>
            <p:ph idx="1"/>
          </p:nvPr>
        </p:nvSpPr>
        <p:spPr>
          <a:xfrm>
            <a:off x="609600" y="1477906"/>
            <a:ext cx="10744200" cy="4722477"/>
          </a:xfrm>
        </p:spPr>
        <p:txBody>
          <a:bodyPr>
            <a:normAutofit/>
          </a:bodyPr>
          <a:lstStyle/>
          <a:p>
            <a:r>
              <a:rPr lang="en-GB" sz="3200" dirty="0"/>
              <a:t>Bundled care for ICH improves outcomes</a:t>
            </a:r>
          </a:p>
          <a:p>
            <a:r>
              <a:rPr lang="en-GB" sz="3200" dirty="0"/>
              <a:t>Provides a framework and supports buy-in for </a:t>
            </a:r>
            <a:br>
              <a:rPr lang="en-GB" sz="3200" dirty="0"/>
            </a:br>
            <a:r>
              <a:rPr lang="en-GB" sz="3200" dirty="0"/>
              <a:t>quality improvement</a:t>
            </a:r>
          </a:p>
          <a:p>
            <a:r>
              <a:rPr lang="en-GB" sz="3200" dirty="0"/>
              <a:t>Indirect effects on supportive care likely to be at least as important as specific interventions</a:t>
            </a:r>
          </a:p>
          <a:p>
            <a:r>
              <a:rPr lang="en-GB" sz="3200" dirty="0"/>
              <a:t>Implementation is very context specific – sites should work to achiev</a:t>
            </a:r>
            <a:r>
              <a:rPr lang="en-GB" sz="3200" dirty="0">
                <a:solidFill>
                  <a:schemeClr val="tx1"/>
                </a:solidFill>
              </a:rPr>
              <a:t>e</a:t>
            </a:r>
            <a:r>
              <a:rPr lang="en-GB" sz="3200" dirty="0"/>
              <a:t> process targets governed by local barriers</a:t>
            </a:r>
          </a:p>
        </p:txBody>
      </p:sp>
    </p:spTree>
    <p:extLst>
      <p:ext uri="{BB962C8B-B14F-4D97-AF65-F5344CB8AC3E}">
        <p14:creationId xmlns:p14="http://schemas.microsoft.com/office/powerpoint/2010/main" val="181783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425891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lang="en-US" sz="1500" dirty="0">
                <a:solidFill>
                  <a:srgbClr val="747474"/>
                </a:solidFill>
                <a:latin typeface="Arial" panose="020B0604020202020204" pitchFamily="34" charset="0"/>
                <a:cs typeface="Arial" panose="020B0604020202020204" pitchFamily="34" charset="0"/>
                <a:hlinkClick r:id="rId3"/>
              </a:rPr>
              <a:t>Optimizing ICH Care By Leveraging AC Reversal, AI &amp; Care Bundling</a:t>
            </a:r>
            <a:endParaRPr lang="en-US" sz="1500" dirty="0">
              <a:solidFill>
                <a:srgbClr val="74747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solidFill>
                <a:srgbClr val="74747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optimal approach to reverse and replete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best practices related to the management of ICH via guideline-directed interventions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primary determinants of improving outcomes for patients with ICH, with an emphasis on the role of care bundling for optimizing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the ability to delineate emerging reversal from repletion strategies for life-threatening bleeding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how to use AI in rapidly diagnosing and treating ischemic and hemorrhagic strokes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162890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AC3D5-0079-5CDF-81A9-77CB55FC23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3500" y="-206013"/>
            <a:ext cx="11345001" cy="7941501"/>
          </a:xfrm>
          <a:prstGeom prst="rect">
            <a:avLst/>
          </a:prstGeom>
        </p:spPr>
      </p:pic>
      <p:sp>
        <p:nvSpPr>
          <p:cNvPr id="21" name="TextBox 20">
            <a:extLst>
              <a:ext uri="{FF2B5EF4-FFF2-40B4-BE49-F238E27FC236}">
                <a16:creationId xmlns:a16="http://schemas.microsoft.com/office/drawing/2014/main" id="{00B03107-2F31-D46E-24E7-6BFEFBD3ED76}"/>
              </a:ext>
            </a:extLst>
          </p:cNvPr>
          <p:cNvSpPr txBox="1"/>
          <p:nvPr/>
        </p:nvSpPr>
        <p:spPr>
          <a:xfrm>
            <a:off x="5288387" y="3195433"/>
            <a:ext cx="1536171" cy="666977"/>
          </a:xfrm>
          <a:prstGeom prst="rect">
            <a:avLst/>
          </a:prstGeom>
          <a:noFill/>
        </p:spPr>
        <p:txBody>
          <a:bodyPr wrap="square" rtlCol="0">
            <a:spAutoFit/>
          </a:bodyPr>
          <a:lstStyle/>
          <a:p>
            <a:pPr algn="ctr"/>
            <a:r>
              <a:rPr lang="en-GB" sz="1867" b="1" dirty="0">
                <a:cs typeface="Arial" panose="020B0604020202020204" pitchFamily="34" charset="0"/>
              </a:rPr>
              <a:t>secondary injury</a:t>
            </a:r>
          </a:p>
        </p:txBody>
      </p:sp>
      <p:sp>
        <p:nvSpPr>
          <p:cNvPr id="22" name="TextBox 21">
            <a:extLst>
              <a:ext uri="{FF2B5EF4-FFF2-40B4-BE49-F238E27FC236}">
                <a16:creationId xmlns:a16="http://schemas.microsoft.com/office/drawing/2014/main" id="{86B2B741-DD97-B4E4-212D-72ECB590DA07}"/>
              </a:ext>
            </a:extLst>
          </p:cNvPr>
          <p:cNvSpPr txBox="1"/>
          <p:nvPr/>
        </p:nvSpPr>
        <p:spPr>
          <a:xfrm>
            <a:off x="8304246" y="3193739"/>
            <a:ext cx="1697141" cy="666977"/>
          </a:xfrm>
          <a:prstGeom prst="rect">
            <a:avLst/>
          </a:prstGeom>
          <a:noFill/>
        </p:spPr>
        <p:txBody>
          <a:bodyPr wrap="square" rtlCol="0">
            <a:spAutoFit/>
          </a:bodyPr>
          <a:lstStyle/>
          <a:p>
            <a:pPr algn="ctr"/>
            <a:r>
              <a:rPr lang="en-GB" sz="1867" b="1" dirty="0">
                <a:cs typeface="Arial" panose="020B0604020202020204" pitchFamily="34" charset="0"/>
              </a:rPr>
              <a:t>endogenous clearance</a:t>
            </a:r>
          </a:p>
        </p:txBody>
      </p:sp>
      <p:sp>
        <p:nvSpPr>
          <p:cNvPr id="23" name="TextBox 22">
            <a:extLst>
              <a:ext uri="{FF2B5EF4-FFF2-40B4-BE49-F238E27FC236}">
                <a16:creationId xmlns:a16="http://schemas.microsoft.com/office/drawing/2014/main" id="{4511082F-90F9-EB0F-0726-7FAFA3584A20}"/>
              </a:ext>
            </a:extLst>
          </p:cNvPr>
          <p:cNvSpPr txBox="1"/>
          <p:nvPr/>
        </p:nvSpPr>
        <p:spPr>
          <a:xfrm>
            <a:off x="4114963" y="5465461"/>
            <a:ext cx="1697141" cy="666977"/>
          </a:xfrm>
          <a:prstGeom prst="rect">
            <a:avLst/>
          </a:prstGeom>
          <a:noFill/>
        </p:spPr>
        <p:txBody>
          <a:bodyPr wrap="square" rtlCol="0">
            <a:spAutoFit/>
          </a:bodyPr>
          <a:lstStyle/>
          <a:p>
            <a:pPr algn="ctr"/>
            <a:r>
              <a:rPr lang="en-GB" sz="1867" b="1" dirty="0">
                <a:cs typeface="Arial" panose="020B0604020202020204" pitchFamily="34" charset="0"/>
              </a:rPr>
              <a:t>surgical clearance</a:t>
            </a:r>
          </a:p>
        </p:txBody>
      </p:sp>
      <p:sp>
        <p:nvSpPr>
          <p:cNvPr id="24" name="TextBox 23">
            <a:extLst>
              <a:ext uri="{FF2B5EF4-FFF2-40B4-BE49-F238E27FC236}">
                <a16:creationId xmlns:a16="http://schemas.microsoft.com/office/drawing/2014/main" id="{5A5112DD-90F7-D39A-07F8-6FDAA571B4FF}"/>
              </a:ext>
            </a:extLst>
          </p:cNvPr>
          <p:cNvSpPr txBox="1"/>
          <p:nvPr/>
        </p:nvSpPr>
        <p:spPr>
          <a:xfrm>
            <a:off x="4114963" y="1433485"/>
            <a:ext cx="1697141" cy="954300"/>
          </a:xfrm>
          <a:prstGeom prst="rect">
            <a:avLst/>
          </a:prstGeom>
          <a:noFill/>
        </p:spPr>
        <p:txBody>
          <a:bodyPr wrap="square" rtlCol="0">
            <a:spAutoFit/>
          </a:bodyPr>
          <a:lstStyle/>
          <a:p>
            <a:pPr algn="ctr"/>
            <a:r>
              <a:rPr lang="en-GB" sz="1867" b="1" dirty="0">
                <a:cs typeface="Arial" panose="020B0604020202020204" pitchFamily="34" charset="0"/>
              </a:rPr>
              <a:t>in-hospital haematoma expansion</a:t>
            </a:r>
          </a:p>
        </p:txBody>
      </p:sp>
      <p:sp>
        <p:nvSpPr>
          <p:cNvPr id="4" name="TextBox 3">
            <a:extLst>
              <a:ext uri="{FF2B5EF4-FFF2-40B4-BE49-F238E27FC236}">
                <a16:creationId xmlns:a16="http://schemas.microsoft.com/office/drawing/2014/main" id="{1C6ADF72-7354-8614-23AF-1E67CD9A759C}"/>
              </a:ext>
            </a:extLst>
          </p:cNvPr>
          <p:cNvSpPr txBox="1"/>
          <p:nvPr/>
        </p:nvSpPr>
        <p:spPr>
          <a:xfrm>
            <a:off x="2260554" y="2929392"/>
            <a:ext cx="1697141" cy="954300"/>
          </a:xfrm>
          <a:prstGeom prst="rect">
            <a:avLst/>
          </a:prstGeom>
          <a:noFill/>
        </p:spPr>
        <p:txBody>
          <a:bodyPr wrap="square" rtlCol="0">
            <a:spAutoFit/>
          </a:bodyPr>
          <a:lstStyle/>
          <a:p>
            <a:pPr algn="ctr"/>
            <a:r>
              <a:rPr lang="en-GB" sz="1867" b="1" dirty="0">
                <a:cs typeface="Arial" panose="020B0604020202020204" pitchFamily="34" charset="0"/>
              </a:rPr>
              <a:t>pre-hospital haematoma expansion</a:t>
            </a:r>
          </a:p>
        </p:txBody>
      </p:sp>
      <p:sp>
        <p:nvSpPr>
          <p:cNvPr id="7" name="Rounded Rectangle 6">
            <a:extLst>
              <a:ext uri="{FF2B5EF4-FFF2-40B4-BE49-F238E27FC236}">
                <a16:creationId xmlns:a16="http://schemas.microsoft.com/office/drawing/2014/main" id="{00FB92E1-EC55-1DCE-A384-1C08EB698651}"/>
              </a:ext>
            </a:extLst>
          </p:cNvPr>
          <p:cNvSpPr/>
          <p:nvPr/>
        </p:nvSpPr>
        <p:spPr>
          <a:xfrm>
            <a:off x="1090719" y="1328217"/>
            <a:ext cx="2976331" cy="1440160"/>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00B050"/>
                </a:solidFill>
                <a:cs typeface="Arial" panose="020B0604020202020204" pitchFamily="34" charset="0"/>
              </a:rPr>
              <a:t>Anticoagulant reversal</a:t>
            </a:r>
          </a:p>
          <a:p>
            <a:pPr algn="ctr"/>
            <a:r>
              <a:rPr lang="en-GB" sz="1867" dirty="0">
                <a:solidFill>
                  <a:srgbClr val="00B050"/>
                </a:solidFill>
                <a:cs typeface="Arial" panose="020B0604020202020204" pitchFamily="34" charset="0"/>
              </a:rPr>
              <a:t>BP lowering</a:t>
            </a:r>
          </a:p>
          <a:p>
            <a:pPr algn="ctr"/>
            <a:r>
              <a:rPr lang="en-GB" sz="1867" dirty="0">
                <a:solidFill>
                  <a:srgbClr val="FC7660"/>
                </a:solidFill>
                <a:cs typeface="Arial" panose="020B0604020202020204" pitchFamily="34" charset="0"/>
              </a:rPr>
              <a:t>Haemostatic drugs?</a:t>
            </a:r>
          </a:p>
          <a:p>
            <a:pPr algn="ctr"/>
            <a:r>
              <a:rPr lang="en-GB" sz="1867" dirty="0">
                <a:solidFill>
                  <a:srgbClr val="FF0000"/>
                </a:solidFill>
                <a:cs typeface="Arial" panose="020B0604020202020204" pitchFamily="34" charset="0"/>
              </a:rPr>
              <a:t>Platelet transfusion</a:t>
            </a:r>
          </a:p>
        </p:txBody>
      </p:sp>
      <p:sp>
        <p:nvSpPr>
          <p:cNvPr id="9" name="Rounded Rectangle 8">
            <a:extLst>
              <a:ext uri="{FF2B5EF4-FFF2-40B4-BE49-F238E27FC236}">
                <a16:creationId xmlns:a16="http://schemas.microsoft.com/office/drawing/2014/main" id="{A367228C-1F41-F517-8AE7-758E24A76998}"/>
              </a:ext>
            </a:extLst>
          </p:cNvPr>
          <p:cNvSpPr/>
          <p:nvPr/>
        </p:nvSpPr>
        <p:spPr>
          <a:xfrm>
            <a:off x="2039060" y="5347469"/>
            <a:ext cx="2027989" cy="933608"/>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00B050"/>
                </a:solidFill>
                <a:cs typeface="Arial" panose="020B0604020202020204" pitchFamily="34" charset="0"/>
              </a:rPr>
              <a:t>Haematoma evacuation</a:t>
            </a:r>
          </a:p>
        </p:txBody>
      </p:sp>
      <p:sp>
        <p:nvSpPr>
          <p:cNvPr id="5" name="Title 4">
            <a:extLst>
              <a:ext uri="{FF2B5EF4-FFF2-40B4-BE49-F238E27FC236}">
                <a16:creationId xmlns:a16="http://schemas.microsoft.com/office/drawing/2014/main" id="{D2F03099-1B07-9811-616D-469CE9084398}"/>
              </a:ext>
            </a:extLst>
          </p:cNvPr>
          <p:cNvSpPr>
            <a:spLocks noGrp="1"/>
          </p:cNvSpPr>
          <p:nvPr>
            <p:ph type="title"/>
          </p:nvPr>
        </p:nvSpPr>
        <p:spPr>
          <a:xfrm>
            <a:off x="609600" y="199505"/>
            <a:ext cx="10744200" cy="1185577"/>
          </a:xfrm>
        </p:spPr>
        <p:txBody>
          <a:bodyPr/>
          <a:lstStyle/>
          <a:p>
            <a:r>
              <a:rPr lang="en-US" dirty="0"/>
              <a:t>Therapeutic Targets</a:t>
            </a:r>
          </a:p>
        </p:txBody>
      </p:sp>
    </p:spTree>
    <p:extLst>
      <p:ext uri="{BB962C8B-B14F-4D97-AF65-F5344CB8AC3E}">
        <p14:creationId xmlns:p14="http://schemas.microsoft.com/office/powerpoint/2010/main" val="277274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7682" t="27642" r="3171" b="16673"/>
          <a:stretch/>
        </p:blipFill>
        <p:spPr>
          <a:xfrm>
            <a:off x="970822" y="1385082"/>
            <a:ext cx="10250356" cy="4802241"/>
          </a:xfrm>
          <a:prstGeom prst="rect">
            <a:avLst/>
          </a:prstGeom>
        </p:spPr>
      </p:pic>
      <p:sp>
        <p:nvSpPr>
          <p:cNvPr id="3" name="Title 2">
            <a:extLst>
              <a:ext uri="{FF2B5EF4-FFF2-40B4-BE49-F238E27FC236}">
                <a16:creationId xmlns:a16="http://schemas.microsoft.com/office/drawing/2014/main" id="{FA9EDA10-A8A9-0D6B-9A28-AB70A5C89771}"/>
              </a:ext>
            </a:extLst>
          </p:cNvPr>
          <p:cNvSpPr>
            <a:spLocks noGrp="1"/>
          </p:cNvSpPr>
          <p:nvPr>
            <p:ph type="title"/>
          </p:nvPr>
        </p:nvSpPr>
        <p:spPr>
          <a:xfrm>
            <a:off x="609600" y="199505"/>
            <a:ext cx="10744200" cy="1185577"/>
          </a:xfrm>
        </p:spPr>
        <p:txBody>
          <a:bodyPr/>
          <a:lstStyle/>
          <a:p>
            <a:r>
              <a:rPr lang="en-US" dirty="0"/>
              <a:t>Pessimism in ICH Care</a:t>
            </a:r>
          </a:p>
        </p:txBody>
      </p:sp>
      <p:sp>
        <p:nvSpPr>
          <p:cNvPr id="4" name="Footer Placeholder 3">
            <a:extLst>
              <a:ext uri="{FF2B5EF4-FFF2-40B4-BE49-F238E27FC236}">
                <a16:creationId xmlns:a16="http://schemas.microsoft.com/office/drawing/2014/main" id="{63E6ABF3-A312-0E3F-ABA1-340E0D75D388}"/>
              </a:ext>
            </a:extLst>
          </p:cNvPr>
          <p:cNvSpPr>
            <a:spLocks noGrp="1"/>
          </p:cNvSpPr>
          <p:nvPr>
            <p:ph type="ftr" sz="quarter" idx="3"/>
          </p:nvPr>
        </p:nvSpPr>
        <p:spPr>
          <a:xfrm>
            <a:off x="609600" y="6356350"/>
            <a:ext cx="10744199" cy="442131"/>
          </a:xfrm>
        </p:spPr>
        <p:txBody>
          <a:bodyPr/>
          <a:lstStyle/>
          <a:p>
            <a:r>
              <a:rPr lang="en-US" dirty="0"/>
              <a:t>*Adjusted for sex, age, premorbid </a:t>
            </a:r>
            <a:r>
              <a:rPr lang="en-US" dirty="0" err="1"/>
              <a:t>mRS</a:t>
            </a:r>
            <a:r>
              <a:rPr lang="en-US" dirty="0"/>
              <a:t>, comorbidities of congestive heart failure, hypertension,  AF, and diabetes, previous stroke/TIA, level of   </a:t>
            </a:r>
          </a:p>
          <a:p>
            <a:r>
              <a:rPr lang="en-US" dirty="0">
                <a:solidFill>
                  <a:schemeClr val="accent2"/>
                </a:solidFill>
              </a:rPr>
              <a:t> consciousness, and ‘out of hours.’ † Also adjusted for early neurological deterioration (drop in NIHSS 1a of 1 or more in first week).
 Parry-Jones AR, et al. </a:t>
            </a:r>
            <a:r>
              <a:rPr lang="en-US" i="1" dirty="0">
                <a:solidFill>
                  <a:schemeClr val="accent2"/>
                </a:solidFill>
              </a:rPr>
              <a:t>Int J Stroke. </a:t>
            </a:r>
            <a:r>
              <a:rPr lang="en-US" dirty="0">
                <a:solidFill>
                  <a:schemeClr val="accent2"/>
                </a:solidFill>
              </a:rPr>
              <a:t>2016;11(3):321-31.</a:t>
            </a:r>
          </a:p>
        </p:txBody>
      </p:sp>
    </p:spTree>
    <p:extLst>
      <p:ext uri="{BB962C8B-B14F-4D97-AF65-F5344CB8AC3E}">
        <p14:creationId xmlns:p14="http://schemas.microsoft.com/office/powerpoint/2010/main" val="3759265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453291" y="1700809"/>
            <a:ext cx="10738709" cy="41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Aft>
                <a:spcPts val="2400"/>
              </a:spcAft>
              <a:defRPr/>
            </a:pPr>
            <a:r>
              <a:rPr lang="en-GB" sz="3200" b="1" dirty="0">
                <a:ea typeface="Geneva" charset="0"/>
                <a:cs typeface="Arial" panose="020B0604020202020204" pitchFamily="34" charset="0"/>
              </a:rPr>
              <a:t>Anticoagulant reversal: </a:t>
            </a:r>
            <a:r>
              <a:rPr lang="en-GB" sz="3200" dirty="0">
                <a:ea typeface="Geneva" charset="0"/>
                <a:cs typeface="Arial" panose="020B0604020202020204" pitchFamily="34" charset="0"/>
              </a:rPr>
              <a:t>Reversal agents delivered as quickly as possible</a:t>
            </a:r>
            <a:endParaRPr lang="en-GB" sz="3200" b="1" dirty="0">
              <a:ea typeface="Geneva" charset="0"/>
              <a:cs typeface="Arial" panose="020B0604020202020204" pitchFamily="34" charset="0"/>
            </a:endParaRPr>
          </a:p>
          <a:p>
            <a:pPr>
              <a:lnSpc>
                <a:spcPct val="120000"/>
              </a:lnSpc>
              <a:spcAft>
                <a:spcPts val="2400"/>
              </a:spcAft>
              <a:defRPr/>
            </a:pPr>
            <a:r>
              <a:rPr lang="en-GB" sz="3200" b="1" dirty="0">
                <a:ea typeface="Geneva" charset="0"/>
                <a:cs typeface="Arial" panose="020B0604020202020204" pitchFamily="34" charset="0"/>
              </a:rPr>
              <a:t>Blood pressure lowering: </a:t>
            </a:r>
            <a:r>
              <a:rPr lang="en-GB" sz="3200" dirty="0">
                <a:ea typeface="Geneva" charset="0"/>
                <a:cs typeface="Arial" panose="020B0604020202020204" pitchFamily="34" charset="0"/>
              </a:rPr>
              <a:t>Using intravenous antihypertensives for rapid, intensive BP lowering</a:t>
            </a:r>
            <a:endParaRPr lang="en-GB" sz="3200" b="1" dirty="0">
              <a:ea typeface="Geneva" charset="0"/>
              <a:cs typeface="Arial" panose="020B0604020202020204" pitchFamily="34" charset="0"/>
            </a:endParaRPr>
          </a:p>
          <a:p>
            <a:pPr>
              <a:lnSpc>
                <a:spcPct val="120000"/>
              </a:lnSpc>
              <a:spcAft>
                <a:spcPts val="2400"/>
              </a:spcAft>
              <a:defRPr/>
            </a:pPr>
            <a:r>
              <a:rPr lang="en-GB" sz="3200" b="1" dirty="0">
                <a:ea typeface="Geneva" charset="0"/>
                <a:cs typeface="Arial" panose="020B0604020202020204" pitchFamily="34" charset="0"/>
              </a:rPr>
              <a:t>Care pathway: </a:t>
            </a:r>
            <a:r>
              <a:rPr lang="en-GB" sz="3200" dirty="0">
                <a:ea typeface="Geneva" charset="0"/>
                <a:cs typeface="Arial" panose="020B0604020202020204" pitchFamily="34" charset="0"/>
              </a:rPr>
              <a:t>Prompt referral of appropriate patients to neurosurgery</a:t>
            </a:r>
            <a:endParaRPr lang="en-GB" sz="2667" dirty="0">
              <a:ea typeface="Geneva" charset="0"/>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3C4D8A66-E631-E444-B32C-61DD9FC864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664" y="1702930"/>
            <a:ext cx="975229" cy="975229"/>
          </a:xfrm>
          <a:prstGeom prst="rect">
            <a:avLst/>
          </a:prstGeom>
        </p:spPr>
      </p:pic>
      <p:pic>
        <p:nvPicPr>
          <p:cNvPr id="8" name="Picture 7" descr="Logo, company name&#10;&#10;Description automatically generated">
            <a:extLst>
              <a:ext uri="{FF2B5EF4-FFF2-40B4-BE49-F238E27FC236}">
                <a16:creationId xmlns:a16="http://schemas.microsoft.com/office/drawing/2014/main" id="{C333AE26-E826-F944-AF13-59857E4470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6248" y="4773150"/>
            <a:ext cx="975229" cy="975229"/>
          </a:xfrm>
          <a:prstGeom prst="rect">
            <a:avLst/>
          </a:prstGeom>
        </p:spPr>
      </p:pic>
      <p:pic>
        <p:nvPicPr>
          <p:cNvPr id="9" name="Picture 8" descr="Logo, company name&#10;&#10;Description automatically generated">
            <a:extLst>
              <a:ext uri="{FF2B5EF4-FFF2-40B4-BE49-F238E27FC236}">
                <a16:creationId xmlns:a16="http://schemas.microsoft.com/office/drawing/2014/main" id="{A11DC967-4A47-AF4A-B900-AECCE9A9BE8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7360" y="3238192"/>
            <a:ext cx="832096" cy="958893"/>
          </a:xfrm>
          <a:prstGeom prst="rect">
            <a:avLst/>
          </a:prstGeom>
        </p:spPr>
      </p:pic>
      <p:sp>
        <p:nvSpPr>
          <p:cNvPr id="7" name="Title 6">
            <a:extLst>
              <a:ext uri="{FF2B5EF4-FFF2-40B4-BE49-F238E27FC236}">
                <a16:creationId xmlns:a16="http://schemas.microsoft.com/office/drawing/2014/main" id="{76BFB903-A49A-AE02-4C3A-568A2C11DF4C}"/>
              </a:ext>
            </a:extLst>
          </p:cNvPr>
          <p:cNvSpPr>
            <a:spLocks noGrp="1"/>
          </p:cNvSpPr>
          <p:nvPr>
            <p:ph type="title"/>
          </p:nvPr>
        </p:nvSpPr>
        <p:spPr>
          <a:xfrm>
            <a:off x="609600" y="199505"/>
            <a:ext cx="10744200" cy="1185577"/>
          </a:xfrm>
        </p:spPr>
        <p:txBody>
          <a:bodyPr/>
          <a:lstStyle/>
          <a:p>
            <a:r>
              <a:rPr lang="en-US" dirty="0"/>
              <a:t>ABC Care Bundle for ICH</a:t>
            </a:r>
          </a:p>
        </p:txBody>
      </p:sp>
      <p:sp>
        <p:nvSpPr>
          <p:cNvPr id="10" name="Footer Placeholder 9">
            <a:extLst>
              <a:ext uri="{FF2B5EF4-FFF2-40B4-BE49-F238E27FC236}">
                <a16:creationId xmlns:a16="http://schemas.microsoft.com/office/drawing/2014/main" id="{9A79E4F7-3FA2-DF1B-7616-86E22BC85876}"/>
              </a:ext>
            </a:extLst>
          </p:cNvPr>
          <p:cNvSpPr>
            <a:spLocks noGrp="1"/>
          </p:cNvSpPr>
          <p:nvPr>
            <p:ph type="ftr" sz="quarter" idx="3"/>
          </p:nvPr>
        </p:nvSpPr>
        <p:spPr>
          <a:xfrm>
            <a:off x="609600" y="6356350"/>
            <a:ext cx="10744199" cy="442131"/>
          </a:xfrm>
        </p:spPr>
        <p:txBody>
          <a:bodyPr/>
          <a:lstStyle/>
          <a:p>
            <a:r>
              <a:rPr lang="en-US" dirty="0"/>
              <a:t>Parry-Jones AR, et al. </a:t>
            </a:r>
            <a:r>
              <a:rPr lang="en-US" i="1" dirty="0">
                <a:solidFill>
                  <a:schemeClr val="accent2"/>
                </a:solidFill>
              </a:rPr>
              <a:t>Ann Neurol.</a:t>
            </a:r>
            <a:r>
              <a:rPr lang="en-US" i="1" dirty="0">
                <a:solidFill>
                  <a:srgbClr val="FF0000"/>
                </a:solidFill>
              </a:rPr>
              <a:t> </a:t>
            </a:r>
            <a:r>
              <a:rPr lang="en-US" dirty="0"/>
              <a:t>2019;86(4):495–503.</a:t>
            </a:r>
          </a:p>
        </p:txBody>
      </p:sp>
    </p:spTree>
    <p:extLst>
      <p:ext uri="{BB962C8B-B14F-4D97-AF65-F5344CB8AC3E}">
        <p14:creationId xmlns:p14="http://schemas.microsoft.com/office/powerpoint/2010/main" val="4205823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Rectangle 1"/>
          <p:cNvSpPr/>
          <p:nvPr/>
        </p:nvSpPr>
        <p:spPr>
          <a:xfrm>
            <a:off x="432725" y="6070455"/>
            <a:ext cx="12192000" cy="400110"/>
          </a:xfrm>
          <a:prstGeom prst="rect">
            <a:avLst/>
          </a:prstGeom>
        </p:spPr>
        <p:txBody>
          <a:bodyPr wrap="square">
            <a:spAutoFit/>
          </a:bodyPr>
          <a:lstStyle/>
          <a:p>
            <a:r>
              <a:rPr lang="en-GB" sz="2000" dirty="0">
                <a:cs typeface="Arial" panose="020B0604020202020204" pitchFamily="34" charset="0"/>
              </a:rPr>
              <a:t>Difference in difference (Salford vs. England and Wales): -</a:t>
            </a:r>
            <a:r>
              <a:rPr lang="en-GB" sz="2000" b="1" dirty="0">
                <a:cs typeface="Arial" panose="020B0604020202020204" pitchFamily="34" charset="0"/>
              </a:rPr>
              <a:t>10.8 pp (95% CI-17.9 to 3.7), p = 0.003</a:t>
            </a:r>
          </a:p>
        </p:txBody>
      </p:sp>
      <p:sp>
        <p:nvSpPr>
          <p:cNvPr id="14" name="Rectangle 13">
            <a:extLst>
              <a:ext uri="{FF2B5EF4-FFF2-40B4-BE49-F238E27FC236}">
                <a16:creationId xmlns:a16="http://schemas.microsoft.com/office/drawing/2014/main" id="{970E6A30-ED81-4946-AFF3-73C255B59122}"/>
              </a:ext>
            </a:extLst>
          </p:cNvPr>
          <p:cNvSpPr/>
          <p:nvPr/>
        </p:nvSpPr>
        <p:spPr>
          <a:xfrm>
            <a:off x="1121938" y="1183168"/>
            <a:ext cx="3710287" cy="517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xygen" panose="02000503000000000000" pitchFamily="2" charset="77"/>
            </a:endParaRPr>
          </a:p>
        </p:txBody>
      </p:sp>
      <p:pic>
        <p:nvPicPr>
          <p:cNvPr id="1026" name="Picture 2" descr="Details are in the caption following the image">
            <a:extLst>
              <a:ext uri="{FF2B5EF4-FFF2-40B4-BE49-F238E27FC236}">
                <a16:creationId xmlns:a16="http://schemas.microsoft.com/office/drawing/2014/main" id="{8C7D7B34-5DDB-619B-0948-C1BBE5FE9A8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2725" y="1315251"/>
            <a:ext cx="4843091" cy="4660414"/>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1028" name="Picture 4" descr="Details are in the caption following the image">
            <a:extLst>
              <a:ext uri="{FF2B5EF4-FFF2-40B4-BE49-F238E27FC236}">
                <a16:creationId xmlns:a16="http://schemas.microsoft.com/office/drawing/2014/main" id="{3A6BFB6B-4B52-E143-1E12-D8452BD0382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33303" y="1334993"/>
            <a:ext cx="6125972" cy="4640672"/>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1AADA6DB-7E4F-C252-ABF7-CCE9CBAAC6CC}"/>
              </a:ext>
            </a:extLst>
          </p:cNvPr>
          <p:cNvSpPr>
            <a:spLocks noGrp="1"/>
          </p:cNvSpPr>
          <p:nvPr>
            <p:ph type="title"/>
          </p:nvPr>
        </p:nvSpPr>
        <p:spPr>
          <a:xfrm>
            <a:off x="609600" y="199505"/>
            <a:ext cx="10744200" cy="1185577"/>
          </a:xfrm>
        </p:spPr>
        <p:txBody>
          <a:bodyPr/>
          <a:lstStyle/>
          <a:p>
            <a:r>
              <a:rPr lang="en-US" dirty="0"/>
              <a:t>ABC-ICH: Results</a:t>
            </a:r>
          </a:p>
        </p:txBody>
      </p:sp>
      <p:sp>
        <p:nvSpPr>
          <p:cNvPr id="5" name="Footer Placeholder 4">
            <a:extLst>
              <a:ext uri="{FF2B5EF4-FFF2-40B4-BE49-F238E27FC236}">
                <a16:creationId xmlns:a16="http://schemas.microsoft.com/office/drawing/2014/main" id="{B0B0A45A-D127-8652-A932-543CEEC7FAA2}"/>
              </a:ext>
            </a:extLst>
          </p:cNvPr>
          <p:cNvSpPr>
            <a:spLocks noGrp="1"/>
          </p:cNvSpPr>
          <p:nvPr>
            <p:ph type="ftr" sz="quarter" idx="3"/>
          </p:nvPr>
        </p:nvSpPr>
        <p:spPr>
          <a:xfrm>
            <a:off x="609600" y="6356350"/>
            <a:ext cx="10744199" cy="442131"/>
          </a:xfrm>
        </p:spPr>
        <p:txBody>
          <a:bodyPr/>
          <a:lstStyle/>
          <a:p>
            <a:r>
              <a:rPr lang="en-US" dirty="0"/>
              <a:t>Parry-Jones AR, et al. </a:t>
            </a:r>
            <a:r>
              <a:rPr lang="en-US" i="1" dirty="0">
                <a:solidFill>
                  <a:schemeClr val="accent2"/>
                </a:solidFill>
              </a:rPr>
              <a:t>Ann Neurol.</a:t>
            </a:r>
            <a:r>
              <a:rPr lang="en-US" i="1" dirty="0">
                <a:solidFill>
                  <a:srgbClr val="FF0000"/>
                </a:solidFill>
              </a:rPr>
              <a:t> </a:t>
            </a:r>
            <a:r>
              <a:rPr lang="en-US" dirty="0"/>
              <a:t>2019;86(4):495–503.</a:t>
            </a:r>
          </a:p>
        </p:txBody>
      </p:sp>
    </p:spTree>
    <p:extLst>
      <p:ext uri="{BB962C8B-B14F-4D97-AF65-F5344CB8AC3E}">
        <p14:creationId xmlns:p14="http://schemas.microsoft.com/office/powerpoint/2010/main" val="2217071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CT_396996_1"/>
          <p:cNvGraphicFramePr>
            <a:graphicFrameLocks/>
          </p:cNvGraphicFramePr>
          <p:nvPr/>
        </p:nvGraphicFramePr>
        <p:xfrm>
          <a:off x="6288022" y="1321296"/>
          <a:ext cx="5664629"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8"/>
          <p:cNvSpPr txBox="1"/>
          <p:nvPr/>
        </p:nvSpPr>
        <p:spPr>
          <a:xfrm>
            <a:off x="9076960" y="1988841"/>
            <a:ext cx="763457"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dirty="0"/>
              <a:t>Pre QI</a:t>
            </a:r>
          </a:p>
        </p:txBody>
      </p:sp>
      <p:sp>
        <p:nvSpPr>
          <p:cNvPr id="15" name="TextBox 18"/>
          <p:cNvSpPr txBox="1"/>
          <p:nvPr/>
        </p:nvSpPr>
        <p:spPr>
          <a:xfrm>
            <a:off x="9855562" y="1988839"/>
            <a:ext cx="870751" cy="3385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dirty="0"/>
              <a:t>Post QI</a:t>
            </a:r>
          </a:p>
        </p:txBody>
      </p:sp>
      <p:cxnSp>
        <p:nvCxnSpPr>
          <p:cNvPr id="17" name="Straight Connector 16"/>
          <p:cNvCxnSpPr>
            <a:cxnSpLocks/>
          </p:cNvCxnSpPr>
          <p:nvPr/>
        </p:nvCxnSpPr>
        <p:spPr>
          <a:xfrm flipV="1">
            <a:off x="9781685" y="1988840"/>
            <a:ext cx="58732" cy="3744417"/>
          </a:xfrm>
          <a:prstGeom prst="line">
            <a:avLst/>
          </a:prstGeom>
          <a:ln w="190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4" name="CCT_519720_1">
            <a:extLst>
              <a:ext uri="{FF2B5EF4-FFF2-40B4-BE49-F238E27FC236}">
                <a16:creationId xmlns:a16="http://schemas.microsoft.com/office/drawing/2014/main" id="{34ADBEE9-16EB-9485-0627-94EEFF783CBA}"/>
              </a:ext>
            </a:extLst>
          </p:cNvPr>
          <p:cNvGraphicFramePr>
            <a:graphicFrameLocks/>
          </p:cNvGraphicFramePr>
          <p:nvPr/>
        </p:nvGraphicFramePr>
        <p:xfrm>
          <a:off x="239350" y="1321296"/>
          <a:ext cx="5664629"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18">
            <a:extLst>
              <a:ext uri="{FF2B5EF4-FFF2-40B4-BE49-F238E27FC236}">
                <a16:creationId xmlns:a16="http://schemas.microsoft.com/office/drawing/2014/main" id="{84F12B9C-79EA-2E31-5FF6-8C1FCFD5DA8C}"/>
              </a:ext>
            </a:extLst>
          </p:cNvPr>
          <p:cNvSpPr txBox="1"/>
          <p:nvPr/>
        </p:nvSpPr>
        <p:spPr>
          <a:xfrm>
            <a:off x="2762658" y="2001934"/>
            <a:ext cx="763457"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dirty="0"/>
              <a:t>Pre QI</a:t>
            </a:r>
          </a:p>
        </p:txBody>
      </p:sp>
      <p:sp>
        <p:nvSpPr>
          <p:cNvPr id="7" name="TextBox 18">
            <a:extLst>
              <a:ext uri="{FF2B5EF4-FFF2-40B4-BE49-F238E27FC236}">
                <a16:creationId xmlns:a16="http://schemas.microsoft.com/office/drawing/2014/main" id="{98AAE0D2-0F81-6234-48C4-40080F10B1F6}"/>
              </a:ext>
            </a:extLst>
          </p:cNvPr>
          <p:cNvSpPr txBox="1"/>
          <p:nvPr/>
        </p:nvSpPr>
        <p:spPr>
          <a:xfrm>
            <a:off x="3624322" y="2004862"/>
            <a:ext cx="870751" cy="3385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dirty="0"/>
              <a:t>Post QI</a:t>
            </a:r>
          </a:p>
        </p:txBody>
      </p:sp>
      <p:cxnSp>
        <p:nvCxnSpPr>
          <p:cNvPr id="8" name="Straight Connector 7">
            <a:extLst>
              <a:ext uri="{FF2B5EF4-FFF2-40B4-BE49-F238E27FC236}">
                <a16:creationId xmlns:a16="http://schemas.microsoft.com/office/drawing/2014/main" id="{F9A112E7-DE37-EBD0-1F1A-17085D4B4274}"/>
              </a:ext>
            </a:extLst>
          </p:cNvPr>
          <p:cNvCxnSpPr>
            <a:cxnSpLocks/>
          </p:cNvCxnSpPr>
          <p:nvPr/>
        </p:nvCxnSpPr>
        <p:spPr>
          <a:xfrm flipV="1">
            <a:off x="3489491" y="1953826"/>
            <a:ext cx="58732" cy="3744417"/>
          </a:xfrm>
          <a:prstGeom prst="line">
            <a:avLst/>
          </a:prstGeom>
          <a:ln w="190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7CD86C8-2277-AFFE-DCED-C66D2D63DCFE}"/>
              </a:ext>
            </a:extLst>
          </p:cNvPr>
          <p:cNvSpPr txBox="1"/>
          <p:nvPr/>
        </p:nvSpPr>
        <p:spPr>
          <a:xfrm>
            <a:off x="7296134" y="1296166"/>
            <a:ext cx="3717763" cy="461665"/>
          </a:xfrm>
          <a:prstGeom prst="rect">
            <a:avLst/>
          </a:prstGeom>
          <a:noFill/>
        </p:spPr>
        <p:txBody>
          <a:bodyPr wrap="square" rtlCol="0">
            <a:spAutoFit/>
          </a:bodyPr>
          <a:lstStyle/>
          <a:p>
            <a:r>
              <a:rPr lang="en-GB" sz="2400" b="1" dirty="0"/>
              <a:t>Critical care admissions</a:t>
            </a:r>
          </a:p>
        </p:txBody>
      </p:sp>
      <p:sp>
        <p:nvSpPr>
          <p:cNvPr id="12" name="TextBox 11">
            <a:extLst>
              <a:ext uri="{FF2B5EF4-FFF2-40B4-BE49-F238E27FC236}">
                <a16:creationId xmlns:a16="http://schemas.microsoft.com/office/drawing/2014/main" id="{D1EDF50D-8FBE-3EFE-5DB2-1D6E3F895498}"/>
              </a:ext>
            </a:extLst>
          </p:cNvPr>
          <p:cNvSpPr txBox="1"/>
          <p:nvPr/>
        </p:nvSpPr>
        <p:spPr>
          <a:xfrm>
            <a:off x="1746352" y="1301172"/>
            <a:ext cx="2916083" cy="461665"/>
          </a:xfrm>
          <a:prstGeom prst="rect">
            <a:avLst/>
          </a:prstGeom>
          <a:noFill/>
        </p:spPr>
        <p:txBody>
          <a:bodyPr wrap="square" rtlCol="0">
            <a:spAutoFit/>
          </a:bodyPr>
          <a:lstStyle/>
          <a:p>
            <a:r>
              <a:rPr lang="en-GB" sz="2400" b="1" dirty="0"/>
              <a:t>DNR orders &lt; 24 h</a:t>
            </a:r>
          </a:p>
        </p:txBody>
      </p:sp>
      <p:sp>
        <p:nvSpPr>
          <p:cNvPr id="3" name="Title 2">
            <a:extLst>
              <a:ext uri="{FF2B5EF4-FFF2-40B4-BE49-F238E27FC236}">
                <a16:creationId xmlns:a16="http://schemas.microsoft.com/office/drawing/2014/main" id="{8145399F-DC67-C50C-F839-931871115A4B}"/>
              </a:ext>
            </a:extLst>
          </p:cNvPr>
          <p:cNvSpPr>
            <a:spLocks noGrp="1"/>
          </p:cNvSpPr>
          <p:nvPr>
            <p:ph type="title"/>
          </p:nvPr>
        </p:nvSpPr>
        <p:spPr>
          <a:xfrm>
            <a:off x="609600" y="199505"/>
            <a:ext cx="10744200" cy="1185577"/>
          </a:xfrm>
        </p:spPr>
        <p:txBody>
          <a:bodyPr/>
          <a:lstStyle/>
          <a:p>
            <a:r>
              <a:rPr lang="en-US" dirty="0"/>
              <a:t>Indirect Changes in Supportive Care</a:t>
            </a:r>
          </a:p>
        </p:txBody>
      </p:sp>
    </p:spTree>
    <p:extLst>
      <p:ext uri="{BB962C8B-B14F-4D97-AF65-F5344CB8AC3E}">
        <p14:creationId xmlns:p14="http://schemas.microsoft.com/office/powerpoint/2010/main" val="268570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966983631"/>
              </p:ext>
            </p:extLst>
          </p:nvPr>
        </p:nvGraphicFramePr>
        <p:xfrm>
          <a:off x="287355" y="1586361"/>
          <a:ext cx="11617290" cy="2820403"/>
        </p:xfrm>
        <a:graphic>
          <a:graphicData uri="http://schemas.openxmlformats.org/drawingml/2006/table">
            <a:tbl>
              <a:tblPr firstRow="1" firstCol="1" bandRow="1">
                <a:tableStyleId>{5C22544A-7EE6-4342-B048-85BDC9FD1C3A}</a:tableStyleId>
              </a:tblPr>
              <a:tblGrid>
                <a:gridCol w="2174664">
                  <a:extLst>
                    <a:ext uri="{9D8B030D-6E8A-4147-A177-3AD203B41FA5}">
                      <a16:colId xmlns:a16="http://schemas.microsoft.com/office/drawing/2014/main" val="20000"/>
                    </a:ext>
                  </a:extLst>
                </a:gridCol>
                <a:gridCol w="1259019">
                  <a:extLst>
                    <a:ext uri="{9D8B030D-6E8A-4147-A177-3AD203B41FA5}">
                      <a16:colId xmlns:a16="http://schemas.microsoft.com/office/drawing/2014/main" val="20001"/>
                    </a:ext>
                  </a:extLst>
                </a:gridCol>
                <a:gridCol w="1259016">
                  <a:extLst>
                    <a:ext uri="{9D8B030D-6E8A-4147-A177-3AD203B41FA5}">
                      <a16:colId xmlns:a16="http://schemas.microsoft.com/office/drawing/2014/main" val="20002"/>
                    </a:ext>
                  </a:extLst>
                </a:gridCol>
                <a:gridCol w="1259016">
                  <a:extLst>
                    <a:ext uri="{9D8B030D-6E8A-4147-A177-3AD203B41FA5}">
                      <a16:colId xmlns:a16="http://schemas.microsoft.com/office/drawing/2014/main" val="20003"/>
                    </a:ext>
                  </a:extLst>
                </a:gridCol>
                <a:gridCol w="1373473">
                  <a:extLst>
                    <a:ext uri="{9D8B030D-6E8A-4147-A177-3AD203B41FA5}">
                      <a16:colId xmlns:a16="http://schemas.microsoft.com/office/drawing/2014/main" val="20004"/>
                    </a:ext>
                  </a:extLst>
                </a:gridCol>
                <a:gridCol w="1373473">
                  <a:extLst>
                    <a:ext uri="{9D8B030D-6E8A-4147-A177-3AD203B41FA5}">
                      <a16:colId xmlns:a16="http://schemas.microsoft.com/office/drawing/2014/main" val="20005"/>
                    </a:ext>
                  </a:extLst>
                </a:gridCol>
                <a:gridCol w="1259016">
                  <a:extLst>
                    <a:ext uri="{9D8B030D-6E8A-4147-A177-3AD203B41FA5}">
                      <a16:colId xmlns:a16="http://schemas.microsoft.com/office/drawing/2014/main" val="20006"/>
                    </a:ext>
                  </a:extLst>
                </a:gridCol>
                <a:gridCol w="1659613">
                  <a:extLst>
                    <a:ext uri="{9D8B030D-6E8A-4147-A177-3AD203B41FA5}">
                      <a16:colId xmlns:a16="http://schemas.microsoft.com/office/drawing/2014/main" val="20007"/>
                    </a:ext>
                  </a:extLst>
                </a:gridCol>
              </a:tblGrid>
              <a:tr h="392395">
                <a:tc>
                  <a:txBody>
                    <a:bodyPr/>
                    <a:lstStyle/>
                    <a:p>
                      <a:pPr>
                        <a:lnSpc>
                          <a:spcPct val="115000"/>
                        </a:lnSpc>
                        <a:spcAft>
                          <a:spcPts val="0"/>
                        </a:spcAft>
                      </a:pPr>
                      <a:r>
                        <a:rPr lang="en-GB" sz="1900" dirty="0">
                          <a:effectLst/>
                        </a:rPr>
                        <a:t> </a:t>
                      </a:r>
                      <a:endParaRPr lang="en-GB" sz="1900" dirty="0">
                        <a:solidFill>
                          <a:srgbClr val="5F497A"/>
                        </a:solidFill>
                        <a:effectLst/>
                        <a:latin typeface="+mn-lt"/>
                        <a:ea typeface="Calibri"/>
                        <a:cs typeface="Arial" panose="020B0604020202020204" pitchFamily="34" charset="0"/>
                      </a:endParaRPr>
                    </a:p>
                  </a:txBody>
                  <a:tcPr marT="0" marB="0"/>
                </a:tc>
                <a:tc gridSpan="2">
                  <a:txBody>
                    <a:bodyPr/>
                    <a:lstStyle/>
                    <a:p>
                      <a:pPr algn="ctr">
                        <a:lnSpc>
                          <a:spcPct val="115000"/>
                        </a:lnSpc>
                        <a:spcAft>
                          <a:spcPts val="0"/>
                        </a:spcAft>
                      </a:pPr>
                      <a:r>
                        <a:rPr lang="en-GB" sz="1900" dirty="0">
                          <a:effectLst/>
                        </a:rPr>
                        <a:t>Total Effect</a:t>
                      </a:r>
                      <a:endParaRPr lang="en-GB" sz="1900" dirty="0">
                        <a:solidFill>
                          <a:srgbClr val="5F497A"/>
                        </a:solidFill>
                        <a:effectLst/>
                        <a:latin typeface="+mn-lt"/>
                        <a:ea typeface="Calibri"/>
                        <a:cs typeface="Arial" panose="020B0604020202020204" pitchFamily="34" charset="0"/>
                      </a:endParaRPr>
                    </a:p>
                  </a:txBody>
                  <a:tcPr marT="0" marB="0"/>
                </a:tc>
                <a:tc hMerge="1">
                  <a:txBody>
                    <a:bodyPr/>
                    <a:lstStyle/>
                    <a:p>
                      <a:endParaRPr lang="en-GB"/>
                    </a:p>
                  </a:txBody>
                  <a:tcPr/>
                </a:tc>
                <a:tc gridSpan="2">
                  <a:txBody>
                    <a:bodyPr/>
                    <a:lstStyle/>
                    <a:p>
                      <a:pPr algn="ctr">
                        <a:lnSpc>
                          <a:spcPct val="115000"/>
                        </a:lnSpc>
                        <a:spcAft>
                          <a:spcPts val="0"/>
                        </a:spcAft>
                      </a:pPr>
                      <a:r>
                        <a:rPr lang="en-GB" sz="1900" dirty="0">
                          <a:effectLst/>
                        </a:rPr>
                        <a:t>NIE</a:t>
                      </a:r>
                      <a:endParaRPr lang="en-GB" sz="1900" dirty="0">
                        <a:solidFill>
                          <a:srgbClr val="5F497A"/>
                        </a:solidFill>
                        <a:effectLst/>
                        <a:latin typeface="+mn-lt"/>
                        <a:ea typeface="Calibri"/>
                        <a:cs typeface="Arial" panose="020B0604020202020204" pitchFamily="34" charset="0"/>
                      </a:endParaRPr>
                    </a:p>
                  </a:txBody>
                  <a:tcPr marT="0" marB="0"/>
                </a:tc>
                <a:tc hMerge="1">
                  <a:txBody>
                    <a:bodyPr/>
                    <a:lstStyle/>
                    <a:p>
                      <a:endParaRPr lang="en-GB"/>
                    </a:p>
                  </a:txBody>
                  <a:tcPr/>
                </a:tc>
                <a:tc gridSpan="2">
                  <a:txBody>
                    <a:bodyPr/>
                    <a:lstStyle/>
                    <a:p>
                      <a:pPr algn="ctr">
                        <a:lnSpc>
                          <a:spcPct val="115000"/>
                        </a:lnSpc>
                        <a:spcAft>
                          <a:spcPts val="0"/>
                        </a:spcAft>
                      </a:pPr>
                      <a:r>
                        <a:rPr lang="en-GB" sz="1900" dirty="0">
                          <a:effectLst/>
                        </a:rPr>
                        <a:t>NDE</a:t>
                      </a:r>
                      <a:endParaRPr lang="en-GB" sz="1900" dirty="0">
                        <a:solidFill>
                          <a:srgbClr val="5F497A"/>
                        </a:solidFill>
                        <a:effectLst/>
                        <a:latin typeface="+mn-lt"/>
                        <a:ea typeface="Calibri"/>
                        <a:cs typeface="Arial" panose="020B0604020202020204" pitchFamily="34" charset="0"/>
                      </a:endParaRPr>
                    </a:p>
                  </a:txBody>
                  <a:tcPr marT="0" marB="0"/>
                </a:tc>
                <a:tc hMerge="1">
                  <a:txBody>
                    <a:bodyPr/>
                    <a:lstStyle/>
                    <a:p>
                      <a:endParaRPr lang="en-GB"/>
                    </a:p>
                  </a:txBody>
                  <a:tcPr/>
                </a:tc>
                <a:tc>
                  <a:txBody>
                    <a:bodyPr/>
                    <a:lstStyle/>
                    <a:p>
                      <a:pPr algn="ctr">
                        <a:lnSpc>
                          <a:spcPct val="115000"/>
                        </a:lnSpc>
                        <a:spcAft>
                          <a:spcPts val="0"/>
                        </a:spcAft>
                      </a:pPr>
                      <a:r>
                        <a:rPr lang="en-GB" sz="1900" dirty="0">
                          <a:effectLst/>
                        </a:rPr>
                        <a:t>% mediated</a:t>
                      </a:r>
                      <a:endParaRPr lang="en-GB" sz="1900" dirty="0">
                        <a:solidFill>
                          <a:srgbClr val="5F497A"/>
                        </a:solidFill>
                        <a:effectLst/>
                        <a:latin typeface="+mn-lt"/>
                        <a:ea typeface="Calibri"/>
                        <a:cs typeface="Arial" panose="020B0604020202020204" pitchFamily="34" charset="0"/>
                      </a:endParaRPr>
                    </a:p>
                  </a:txBody>
                  <a:tcPr marT="0" marB="0"/>
                </a:tc>
                <a:extLst>
                  <a:ext uri="{0D108BD9-81ED-4DB2-BD59-A6C34878D82A}">
                    <a16:rowId xmlns:a16="http://schemas.microsoft.com/office/drawing/2014/main" val="10000"/>
                  </a:ext>
                </a:extLst>
              </a:tr>
              <a:tr h="809336">
                <a:tc>
                  <a:txBody>
                    <a:bodyPr/>
                    <a:lstStyle/>
                    <a:p>
                      <a:pPr>
                        <a:lnSpc>
                          <a:spcPct val="115000"/>
                        </a:lnSpc>
                        <a:spcAft>
                          <a:spcPts val="0"/>
                        </a:spcAft>
                      </a:pPr>
                      <a:r>
                        <a:rPr lang="en-GB" sz="1900">
                          <a:effectLst/>
                        </a:rPr>
                        <a:t> </a:t>
                      </a:r>
                      <a:endParaRPr lang="en-GB" sz="1900">
                        <a:solidFill>
                          <a:srgbClr val="5F497A"/>
                        </a:solidFill>
                        <a:effectLst/>
                        <a:latin typeface="+mn-lt"/>
                        <a:ea typeface="Calibri"/>
                        <a:cs typeface="Arial" panose="020B0604020202020204" pitchFamily="34" charset="0"/>
                      </a:endParaRPr>
                    </a:p>
                  </a:txBody>
                  <a:tcPr marT="0" marB="0"/>
                </a:tc>
                <a:tc>
                  <a:txBody>
                    <a:bodyPr/>
                    <a:lstStyle/>
                    <a:p>
                      <a:pPr algn="ctr">
                        <a:lnSpc>
                          <a:spcPct val="115000"/>
                        </a:lnSpc>
                        <a:spcAft>
                          <a:spcPts val="0"/>
                        </a:spcAft>
                      </a:pPr>
                      <a:r>
                        <a:rPr lang="en-GB" sz="1900" b="1" dirty="0">
                          <a:solidFill>
                            <a:schemeClr val="tx1"/>
                          </a:solidFill>
                          <a:effectLst/>
                        </a:rPr>
                        <a:t>Estimate</a:t>
                      </a:r>
                    </a:p>
                    <a:p>
                      <a:pPr algn="ctr">
                        <a:lnSpc>
                          <a:spcPct val="115000"/>
                        </a:lnSpc>
                        <a:spcAft>
                          <a:spcPts val="0"/>
                        </a:spcAft>
                      </a:pPr>
                      <a:r>
                        <a:rPr lang="en-GB" sz="1900" b="1" dirty="0">
                          <a:solidFill>
                            <a:schemeClr val="tx1"/>
                          </a:solidFill>
                          <a:effectLst/>
                        </a:rPr>
                        <a:t>(p-value)</a:t>
                      </a:r>
                      <a:endParaRPr lang="en-GB" sz="1900" b="1" dirty="0">
                        <a:solidFill>
                          <a:schemeClr val="tx1"/>
                        </a:solidFill>
                        <a:effectLst/>
                        <a:latin typeface="+mn-lt"/>
                        <a:cs typeface="Arial" panose="020B0604020202020204" pitchFamily="34" charset="0"/>
                      </a:endParaRPr>
                    </a:p>
                  </a:txBody>
                  <a:tcPr marT="0" marB="0"/>
                </a:tc>
                <a:tc>
                  <a:txBody>
                    <a:bodyPr/>
                    <a:lstStyle/>
                    <a:p>
                      <a:pPr algn="ctr">
                        <a:lnSpc>
                          <a:spcPct val="115000"/>
                        </a:lnSpc>
                        <a:spcAft>
                          <a:spcPts val="0"/>
                        </a:spcAft>
                      </a:pPr>
                      <a:r>
                        <a:rPr lang="en-GB" sz="1900" b="1" dirty="0">
                          <a:solidFill>
                            <a:schemeClr val="tx1"/>
                          </a:solidFill>
                          <a:effectLst/>
                        </a:rPr>
                        <a:t>95% CI</a:t>
                      </a:r>
                      <a:endParaRPr lang="en-GB" sz="1900" b="1" dirty="0">
                        <a:solidFill>
                          <a:schemeClr val="tx1"/>
                        </a:solidFill>
                        <a:effectLst/>
                        <a:latin typeface="+mn-lt"/>
                        <a:ea typeface="Calibri"/>
                        <a:cs typeface="Arial" panose="020B0604020202020204" pitchFamily="34" charset="0"/>
                      </a:endParaRPr>
                    </a:p>
                  </a:txBody>
                  <a:tcPr marT="0" marB="0"/>
                </a:tc>
                <a:tc>
                  <a:txBody>
                    <a:bodyPr/>
                    <a:lstStyle/>
                    <a:p>
                      <a:pPr algn="ctr">
                        <a:lnSpc>
                          <a:spcPct val="115000"/>
                        </a:lnSpc>
                        <a:spcAft>
                          <a:spcPts val="0"/>
                        </a:spcAft>
                      </a:pPr>
                      <a:r>
                        <a:rPr lang="en-GB" sz="1900" b="1" dirty="0">
                          <a:solidFill>
                            <a:schemeClr val="tx1"/>
                          </a:solidFill>
                          <a:effectLst/>
                        </a:rPr>
                        <a:t>Estimate</a:t>
                      </a:r>
                    </a:p>
                    <a:p>
                      <a:pPr algn="ctr">
                        <a:lnSpc>
                          <a:spcPct val="115000"/>
                        </a:lnSpc>
                        <a:spcAft>
                          <a:spcPts val="0"/>
                        </a:spcAft>
                      </a:pPr>
                      <a:r>
                        <a:rPr lang="en-GB" sz="1900" b="1" dirty="0">
                          <a:solidFill>
                            <a:schemeClr val="tx1"/>
                          </a:solidFill>
                          <a:effectLst/>
                        </a:rPr>
                        <a:t>(p-value)</a:t>
                      </a:r>
                      <a:endParaRPr lang="en-GB" sz="1900" b="1" dirty="0">
                        <a:solidFill>
                          <a:schemeClr val="tx1"/>
                        </a:solidFill>
                        <a:effectLst/>
                        <a:latin typeface="+mn-lt"/>
                        <a:ea typeface="Calibri"/>
                        <a:cs typeface="Arial" panose="020B0604020202020204" pitchFamily="34" charset="0"/>
                      </a:endParaRPr>
                    </a:p>
                  </a:txBody>
                  <a:tcPr marT="0" marB="0"/>
                </a:tc>
                <a:tc>
                  <a:txBody>
                    <a:bodyPr/>
                    <a:lstStyle/>
                    <a:p>
                      <a:pPr algn="ctr">
                        <a:lnSpc>
                          <a:spcPct val="115000"/>
                        </a:lnSpc>
                        <a:spcAft>
                          <a:spcPts val="0"/>
                        </a:spcAft>
                      </a:pPr>
                      <a:r>
                        <a:rPr lang="en-GB" sz="1900" b="1" dirty="0">
                          <a:solidFill>
                            <a:schemeClr val="tx1"/>
                          </a:solidFill>
                          <a:effectLst/>
                        </a:rPr>
                        <a:t>95% CI</a:t>
                      </a:r>
                      <a:endParaRPr lang="en-GB" sz="1900" b="1" dirty="0">
                        <a:solidFill>
                          <a:schemeClr val="tx1"/>
                        </a:solidFill>
                        <a:effectLst/>
                        <a:latin typeface="+mn-lt"/>
                        <a:ea typeface="Calibri"/>
                        <a:cs typeface="Arial" panose="020B0604020202020204" pitchFamily="34" charset="0"/>
                      </a:endParaRPr>
                    </a:p>
                  </a:txBody>
                  <a:tcPr marT="0" marB="0"/>
                </a:tc>
                <a:tc>
                  <a:txBody>
                    <a:bodyPr/>
                    <a:lstStyle/>
                    <a:p>
                      <a:pPr algn="ctr">
                        <a:lnSpc>
                          <a:spcPct val="115000"/>
                        </a:lnSpc>
                        <a:spcAft>
                          <a:spcPts val="0"/>
                        </a:spcAft>
                      </a:pPr>
                      <a:r>
                        <a:rPr lang="en-GB" sz="1900" b="1" dirty="0">
                          <a:solidFill>
                            <a:schemeClr val="tx1"/>
                          </a:solidFill>
                          <a:effectLst/>
                        </a:rPr>
                        <a:t>Estimate</a:t>
                      </a:r>
                    </a:p>
                    <a:p>
                      <a:pPr algn="ctr">
                        <a:lnSpc>
                          <a:spcPct val="115000"/>
                        </a:lnSpc>
                        <a:spcAft>
                          <a:spcPts val="0"/>
                        </a:spcAft>
                      </a:pPr>
                      <a:r>
                        <a:rPr lang="en-GB" sz="1900" b="1" dirty="0">
                          <a:solidFill>
                            <a:schemeClr val="tx1"/>
                          </a:solidFill>
                          <a:effectLst/>
                        </a:rPr>
                        <a:t>(p-value)</a:t>
                      </a:r>
                      <a:endParaRPr lang="en-GB" sz="1900" b="1" dirty="0">
                        <a:solidFill>
                          <a:schemeClr val="tx1"/>
                        </a:solidFill>
                        <a:effectLst/>
                        <a:latin typeface="+mn-lt"/>
                        <a:ea typeface="Calibri"/>
                        <a:cs typeface="Arial" panose="020B0604020202020204" pitchFamily="34" charset="0"/>
                      </a:endParaRPr>
                    </a:p>
                  </a:txBody>
                  <a:tcPr marT="0" marB="0"/>
                </a:tc>
                <a:tc>
                  <a:txBody>
                    <a:bodyPr/>
                    <a:lstStyle/>
                    <a:p>
                      <a:pPr algn="ctr">
                        <a:lnSpc>
                          <a:spcPct val="115000"/>
                        </a:lnSpc>
                        <a:spcAft>
                          <a:spcPts val="0"/>
                        </a:spcAft>
                      </a:pPr>
                      <a:r>
                        <a:rPr lang="en-GB" sz="1900" b="1" dirty="0">
                          <a:solidFill>
                            <a:schemeClr val="tx1"/>
                          </a:solidFill>
                          <a:effectLst/>
                        </a:rPr>
                        <a:t>95% CI</a:t>
                      </a:r>
                      <a:endParaRPr lang="en-GB" sz="1900" b="1" dirty="0">
                        <a:solidFill>
                          <a:schemeClr val="tx1"/>
                        </a:solidFill>
                        <a:effectLst/>
                        <a:latin typeface="+mn-lt"/>
                        <a:ea typeface="Calibri"/>
                        <a:cs typeface="Arial" panose="020B0604020202020204" pitchFamily="34" charset="0"/>
                      </a:endParaRPr>
                    </a:p>
                  </a:txBody>
                  <a:tcPr marT="0" marB="0"/>
                </a:tc>
                <a:tc>
                  <a:txBody>
                    <a:bodyPr/>
                    <a:lstStyle/>
                    <a:p>
                      <a:pPr algn="ctr">
                        <a:lnSpc>
                          <a:spcPct val="115000"/>
                        </a:lnSpc>
                        <a:spcAft>
                          <a:spcPts val="0"/>
                        </a:spcAft>
                      </a:pPr>
                      <a:endParaRPr lang="en-GB" sz="1900" dirty="0">
                        <a:solidFill>
                          <a:schemeClr val="bg1"/>
                        </a:solidFill>
                        <a:effectLst/>
                        <a:latin typeface="+mn-lt"/>
                        <a:ea typeface="Calibri"/>
                        <a:cs typeface="Arial" panose="020B0604020202020204" pitchFamily="34" charset="0"/>
                      </a:endParaRPr>
                    </a:p>
                  </a:txBody>
                  <a:tcPr marT="0" marB="0"/>
                </a:tc>
                <a:extLst>
                  <a:ext uri="{0D108BD9-81ED-4DB2-BD59-A6C34878D82A}">
                    <a16:rowId xmlns:a16="http://schemas.microsoft.com/office/drawing/2014/main" val="10001"/>
                  </a:ext>
                </a:extLst>
              </a:tr>
              <a:tr h="809336">
                <a:tc>
                  <a:txBody>
                    <a:bodyPr/>
                    <a:lstStyle/>
                    <a:p>
                      <a:pPr>
                        <a:lnSpc>
                          <a:spcPct val="115000"/>
                        </a:lnSpc>
                        <a:spcAft>
                          <a:spcPts val="0"/>
                        </a:spcAft>
                      </a:pPr>
                      <a:r>
                        <a:rPr lang="en-GB" sz="1900" dirty="0">
                          <a:effectLst/>
                        </a:rPr>
                        <a:t>Access to HDU</a:t>
                      </a:r>
                      <a:endParaRPr lang="en-GB" sz="1900" dirty="0">
                        <a:effectLst/>
                        <a:latin typeface="+mn-lt"/>
                        <a:cs typeface="Arial" panose="020B0604020202020204" pitchFamily="34" charset="0"/>
                      </a:endParaRPr>
                    </a:p>
                  </a:txBody>
                  <a:tcPr marT="0" marB="0"/>
                </a:tc>
                <a:tc>
                  <a:txBody>
                    <a:bodyPr/>
                    <a:lstStyle/>
                    <a:p>
                      <a:pPr algn="ctr">
                        <a:lnSpc>
                          <a:spcPct val="115000"/>
                        </a:lnSpc>
                        <a:spcAft>
                          <a:spcPts val="0"/>
                        </a:spcAft>
                      </a:pPr>
                      <a:r>
                        <a:rPr lang="en-GB" sz="1900" dirty="0">
                          <a:effectLst/>
                        </a:rPr>
                        <a:t>-0.0593</a:t>
                      </a:r>
                    </a:p>
                    <a:p>
                      <a:pPr algn="ctr">
                        <a:lnSpc>
                          <a:spcPct val="115000"/>
                        </a:lnSpc>
                        <a:spcAft>
                          <a:spcPts val="0"/>
                        </a:spcAft>
                      </a:pPr>
                      <a:r>
                        <a:rPr lang="en-GB" sz="1900" dirty="0">
                          <a:effectLst/>
                        </a:rPr>
                        <a:t>(0.02)</a:t>
                      </a:r>
                      <a:endParaRPr lang="en-GB" sz="1900" dirty="0">
                        <a:effectLst/>
                        <a:latin typeface="+mn-lt"/>
                        <a:cs typeface="Arial" panose="020B0604020202020204" pitchFamily="34" charset="0"/>
                      </a:endParaRPr>
                    </a:p>
                  </a:txBody>
                  <a:tcPr marT="0" marB="0"/>
                </a:tc>
                <a:tc>
                  <a:txBody>
                    <a:bodyPr/>
                    <a:lstStyle/>
                    <a:p>
                      <a:pPr algn="ctr">
                        <a:lnSpc>
                          <a:spcPct val="115000"/>
                        </a:lnSpc>
                        <a:spcAft>
                          <a:spcPts val="0"/>
                        </a:spcAft>
                      </a:pPr>
                      <a:r>
                        <a:rPr lang="en-GB" sz="1900" dirty="0">
                          <a:effectLst/>
                        </a:rPr>
                        <a:t>(-0.1097, -0.01)</a:t>
                      </a:r>
                      <a:endParaRPr lang="en-GB" sz="1900" dirty="0">
                        <a:effectLst/>
                        <a:latin typeface="+mn-lt"/>
                        <a:cs typeface="Arial" panose="020B0604020202020204" pitchFamily="34" charset="0"/>
                      </a:endParaRPr>
                    </a:p>
                  </a:txBody>
                  <a:tcPr marT="0" marB="0"/>
                </a:tc>
                <a:tc>
                  <a:txBody>
                    <a:bodyPr/>
                    <a:lstStyle/>
                    <a:p>
                      <a:pPr algn="ctr">
                        <a:lnSpc>
                          <a:spcPct val="115000"/>
                        </a:lnSpc>
                        <a:spcAft>
                          <a:spcPts val="0"/>
                        </a:spcAft>
                      </a:pPr>
                      <a:r>
                        <a:rPr lang="en-GB" sz="1900" dirty="0">
                          <a:effectLst/>
                        </a:rPr>
                        <a:t>-0.0073</a:t>
                      </a:r>
                    </a:p>
                    <a:p>
                      <a:pPr algn="ctr">
                        <a:lnSpc>
                          <a:spcPct val="115000"/>
                        </a:lnSpc>
                        <a:spcAft>
                          <a:spcPts val="0"/>
                        </a:spcAft>
                      </a:pPr>
                      <a:r>
                        <a:rPr lang="en-GB" sz="1900" dirty="0">
                          <a:effectLst/>
                        </a:rPr>
                        <a:t>(0.03)             </a:t>
                      </a:r>
                      <a:endParaRPr lang="en-GB" sz="1900" dirty="0">
                        <a:solidFill>
                          <a:srgbClr val="5F497A"/>
                        </a:solidFill>
                        <a:effectLst/>
                        <a:latin typeface="+mn-lt"/>
                        <a:ea typeface="Calibri"/>
                        <a:cs typeface="Arial" panose="020B0604020202020204" pitchFamily="34" charset="0"/>
                      </a:endParaRPr>
                    </a:p>
                  </a:txBody>
                  <a:tcPr marT="0" marB="0"/>
                </a:tc>
                <a:tc>
                  <a:txBody>
                    <a:bodyPr/>
                    <a:lstStyle/>
                    <a:p>
                      <a:pPr algn="ctr">
                        <a:lnSpc>
                          <a:spcPct val="115000"/>
                        </a:lnSpc>
                        <a:spcAft>
                          <a:spcPts val="0"/>
                        </a:spcAft>
                      </a:pPr>
                      <a:r>
                        <a:rPr lang="en-GB" sz="1900" dirty="0">
                          <a:effectLst/>
                        </a:rPr>
                        <a:t>(-0.0167,</a:t>
                      </a:r>
                      <a:r>
                        <a:rPr lang="en-GB" sz="1900" baseline="0" dirty="0">
                          <a:effectLst/>
                        </a:rPr>
                        <a:t> </a:t>
                      </a:r>
                      <a:r>
                        <a:rPr lang="en-GB" sz="1900" dirty="0">
                          <a:effectLst/>
                        </a:rPr>
                        <a:t>0.00)</a:t>
                      </a:r>
                      <a:endParaRPr lang="en-GB" sz="1900" dirty="0">
                        <a:solidFill>
                          <a:srgbClr val="5F497A"/>
                        </a:solidFill>
                        <a:effectLst/>
                        <a:latin typeface="+mn-lt"/>
                        <a:ea typeface="Calibri"/>
                        <a:cs typeface="Arial" panose="020B0604020202020204" pitchFamily="34" charset="0"/>
                      </a:endParaRPr>
                    </a:p>
                  </a:txBody>
                  <a:tcPr marT="0" marB="0"/>
                </a:tc>
                <a:tc>
                  <a:txBody>
                    <a:bodyPr/>
                    <a:lstStyle/>
                    <a:p>
                      <a:pPr algn="ctr">
                        <a:lnSpc>
                          <a:spcPct val="115000"/>
                        </a:lnSpc>
                        <a:spcAft>
                          <a:spcPts val="0"/>
                        </a:spcAft>
                      </a:pPr>
                      <a:r>
                        <a:rPr lang="en-GB" sz="1900" dirty="0">
                          <a:effectLst/>
                        </a:rPr>
                        <a:t>-0.0519   </a:t>
                      </a:r>
                    </a:p>
                    <a:p>
                      <a:pPr algn="ctr">
                        <a:lnSpc>
                          <a:spcPct val="115000"/>
                        </a:lnSpc>
                        <a:spcAft>
                          <a:spcPts val="0"/>
                        </a:spcAft>
                      </a:pPr>
                      <a:r>
                        <a:rPr lang="en-GB" sz="1900" dirty="0">
                          <a:effectLst/>
                        </a:rPr>
                        <a:t>(0.04)</a:t>
                      </a:r>
                      <a:endParaRPr lang="en-GB" sz="1900" dirty="0">
                        <a:solidFill>
                          <a:srgbClr val="5F497A"/>
                        </a:solidFill>
                        <a:effectLst/>
                        <a:latin typeface="+mn-lt"/>
                        <a:ea typeface="Calibri"/>
                        <a:cs typeface="Arial" panose="020B0604020202020204" pitchFamily="34" charset="0"/>
                      </a:endParaRPr>
                    </a:p>
                  </a:txBody>
                  <a:tcPr marT="0" marB="0"/>
                </a:tc>
                <a:tc>
                  <a:txBody>
                    <a:bodyPr/>
                    <a:lstStyle/>
                    <a:p>
                      <a:pPr algn="ctr">
                        <a:lnSpc>
                          <a:spcPct val="115000"/>
                        </a:lnSpc>
                        <a:spcAft>
                          <a:spcPts val="0"/>
                        </a:spcAft>
                      </a:pPr>
                      <a:r>
                        <a:rPr lang="en-GB" sz="1900" dirty="0">
                          <a:effectLst/>
                        </a:rPr>
                        <a:t>(-0.1019, 0.00)</a:t>
                      </a:r>
                      <a:endParaRPr lang="en-GB" sz="1900" dirty="0">
                        <a:solidFill>
                          <a:srgbClr val="5F497A"/>
                        </a:solidFill>
                        <a:effectLst/>
                        <a:latin typeface="+mn-lt"/>
                        <a:ea typeface="Calibri"/>
                        <a:cs typeface="Arial" panose="020B0604020202020204" pitchFamily="34" charset="0"/>
                      </a:endParaRPr>
                    </a:p>
                  </a:txBody>
                  <a:tcPr marT="0" marB="0"/>
                </a:tc>
                <a:tc>
                  <a:txBody>
                    <a:bodyPr/>
                    <a:lstStyle/>
                    <a:p>
                      <a:pPr algn="ctr">
                        <a:lnSpc>
                          <a:spcPct val="115000"/>
                        </a:lnSpc>
                        <a:spcAft>
                          <a:spcPts val="0"/>
                        </a:spcAft>
                      </a:pPr>
                      <a:r>
                        <a:rPr lang="en-GB" sz="1900" dirty="0">
                          <a:effectLst/>
                        </a:rPr>
                        <a:t>12.3%</a:t>
                      </a:r>
                      <a:endParaRPr lang="en-GB" sz="1900" dirty="0">
                        <a:solidFill>
                          <a:srgbClr val="5F497A"/>
                        </a:solidFill>
                        <a:effectLst/>
                        <a:latin typeface="+mn-lt"/>
                        <a:ea typeface="Calibri"/>
                        <a:cs typeface="Arial" panose="020B0604020202020204" pitchFamily="34" charset="0"/>
                      </a:endParaRPr>
                    </a:p>
                  </a:txBody>
                  <a:tcPr marT="0" marB="0"/>
                </a:tc>
                <a:extLst>
                  <a:ext uri="{0D108BD9-81ED-4DB2-BD59-A6C34878D82A}">
                    <a16:rowId xmlns:a16="http://schemas.microsoft.com/office/drawing/2014/main" val="10002"/>
                  </a:ext>
                </a:extLst>
              </a:tr>
              <a:tr h="809336">
                <a:tc>
                  <a:txBody>
                    <a:bodyPr/>
                    <a:lstStyle/>
                    <a:p>
                      <a:pPr>
                        <a:lnSpc>
                          <a:spcPct val="115000"/>
                        </a:lnSpc>
                        <a:spcAft>
                          <a:spcPts val="0"/>
                        </a:spcAft>
                      </a:pPr>
                      <a:r>
                        <a:rPr lang="en-GB" sz="1900" dirty="0">
                          <a:effectLst/>
                        </a:rPr>
                        <a:t>DNR within 24 h</a:t>
                      </a:r>
                      <a:endParaRPr lang="en-GB" sz="1900" dirty="0">
                        <a:solidFill>
                          <a:srgbClr val="5F497A"/>
                        </a:solidFill>
                        <a:effectLst/>
                        <a:latin typeface="+mn-lt"/>
                        <a:ea typeface="Calibri"/>
                        <a:cs typeface="Arial" panose="020B0604020202020204" pitchFamily="34" charset="0"/>
                      </a:endParaRPr>
                    </a:p>
                  </a:txBody>
                  <a:tcPr marT="0" marB="0"/>
                </a:tc>
                <a:tc>
                  <a:txBody>
                    <a:bodyPr/>
                    <a:lstStyle/>
                    <a:p>
                      <a:pPr algn="ctr">
                        <a:lnSpc>
                          <a:spcPct val="115000"/>
                        </a:lnSpc>
                        <a:spcAft>
                          <a:spcPts val="0"/>
                        </a:spcAft>
                      </a:pPr>
                      <a:r>
                        <a:rPr lang="en-GB" sz="1900" dirty="0">
                          <a:effectLst/>
                        </a:rPr>
                        <a:t>-0.0594       </a:t>
                      </a:r>
                    </a:p>
                    <a:p>
                      <a:pPr algn="ctr">
                        <a:lnSpc>
                          <a:spcPct val="115000"/>
                        </a:lnSpc>
                        <a:spcAft>
                          <a:spcPts val="0"/>
                        </a:spcAft>
                      </a:pPr>
                      <a:r>
                        <a:rPr lang="en-GB" sz="1900" dirty="0">
                          <a:effectLst/>
                        </a:rPr>
                        <a:t>(0.03)</a:t>
                      </a:r>
                      <a:endParaRPr lang="en-GB" sz="1900" dirty="0">
                        <a:effectLst/>
                        <a:latin typeface="+mn-lt"/>
                        <a:cs typeface="Arial" panose="020B0604020202020204" pitchFamily="34" charset="0"/>
                      </a:endParaRPr>
                    </a:p>
                  </a:txBody>
                  <a:tcPr marT="0" marB="0"/>
                </a:tc>
                <a:tc>
                  <a:txBody>
                    <a:bodyPr/>
                    <a:lstStyle/>
                    <a:p>
                      <a:pPr algn="ctr">
                        <a:lnSpc>
                          <a:spcPct val="115000"/>
                        </a:lnSpc>
                        <a:spcAft>
                          <a:spcPts val="0"/>
                        </a:spcAft>
                      </a:pPr>
                      <a:r>
                        <a:rPr lang="en-GB" sz="1900" dirty="0">
                          <a:effectLst/>
                        </a:rPr>
                        <a:t>(-0.1090, -0.01)</a:t>
                      </a:r>
                      <a:endParaRPr lang="en-GB" sz="1900" dirty="0">
                        <a:solidFill>
                          <a:srgbClr val="5F497A"/>
                        </a:solidFill>
                        <a:effectLst/>
                        <a:latin typeface="+mn-lt"/>
                        <a:ea typeface="Calibri"/>
                        <a:cs typeface="Arial" panose="020B0604020202020204" pitchFamily="34" charset="0"/>
                      </a:endParaRPr>
                    </a:p>
                  </a:txBody>
                  <a:tcPr marT="0" marB="0"/>
                </a:tc>
                <a:tc>
                  <a:txBody>
                    <a:bodyPr/>
                    <a:lstStyle/>
                    <a:p>
                      <a:pPr algn="ctr">
                        <a:lnSpc>
                          <a:spcPct val="115000"/>
                        </a:lnSpc>
                        <a:spcAft>
                          <a:spcPts val="0"/>
                        </a:spcAft>
                      </a:pPr>
                      <a:r>
                        <a:rPr lang="en-GB" sz="1900" dirty="0">
                          <a:effectLst/>
                        </a:rPr>
                        <a:t>-0.0352      </a:t>
                      </a:r>
                    </a:p>
                    <a:p>
                      <a:pPr algn="ctr">
                        <a:lnSpc>
                          <a:spcPct val="115000"/>
                        </a:lnSpc>
                        <a:spcAft>
                          <a:spcPts val="0"/>
                        </a:spcAft>
                      </a:pPr>
                      <a:r>
                        <a:rPr lang="en-GB" sz="1900" dirty="0">
                          <a:effectLst/>
                        </a:rPr>
                        <a:t>(&lt;0.01)</a:t>
                      </a:r>
                      <a:endParaRPr lang="en-GB" sz="1900" dirty="0">
                        <a:solidFill>
                          <a:srgbClr val="5F497A"/>
                        </a:solidFill>
                        <a:effectLst/>
                        <a:latin typeface="+mn-lt"/>
                        <a:ea typeface="Calibri"/>
                        <a:cs typeface="Arial" panose="020B0604020202020204" pitchFamily="34" charset="0"/>
                      </a:endParaRPr>
                    </a:p>
                  </a:txBody>
                  <a:tcPr marT="0" marB="0"/>
                </a:tc>
                <a:tc>
                  <a:txBody>
                    <a:bodyPr/>
                    <a:lstStyle/>
                    <a:p>
                      <a:pPr algn="ctr">
                        <a:lnSpc>
                          <a:spcPct val="115000"/>
                        </a:lnSpc>
                        <a:spcAft>
                          <a:spcPts val="0"/>
                        </a:spcAft>
                      </a:pPr>
                      <a:r>
                        <a:rPr lang="en-GB" sz="1900" dirty="0">
                          <a:effectLst/>
                        </a:rPr>
                        <a:t>(-0.0616, -0.01)  </a:t>
                      </a:r>
                      <a:endParaRPr lang="en-GB" sz="1900" dirty="0">
                        <a:solidFill>
                          <a:srgbClr val="5F497A"/>
                        </a:solidFill>
                        <a:effectLst/>
                        <a:latin typeface="+mn-lt"/>
                        <a:ea typeface="Calibri"/>
                        <a:cs typeface="Arial" panose="020B0604020202020204" pitchFamily="34" charset="0"/>
                      </a:endParaRPr>
                    </a:p>
                  </a:txBody>
                  <a:tcPr marT="0" marB="0"/>
                </a:tc>
                <a:tc>
                  <a:txBody>
                    <a:bodyPr/>
                    <a:lstStyle/>
                    <a:p>
                      <a:pPr algn="ctr">
                        <a:lnSpc>
                          <a:spcPct val="115000"/>
                        </a:lnSpc>
                        <a:spcAft>
                          <a:spcPts val="0"/>
                        </a:spcAft>
                      </a:pPr>
                      <a:r>
                        <a:rPr lang="en-GB" sz="1900" dirty="0">
                          <a:effectLst/>
                        </a:rPr>
                        <a:t>-0.0242   </a:t>
                      </a:r>
                    </a:p>
                    <a:p>
                      <a:pPr algn="ctr">
                        <a:lnSpc>
                          <a:spcPct val="115000"/>
                        </a:lnSpc>
                        <a:spcAft>
                          <a:spcPts val="0"/>
                        </a:spcAft>
                      </a:pPr>
                      <a:r>
                        <a:rPr lang="en-GB" sz="1900" dirty="0">
                          <a:effectLst/>
                        </a:rPr>
                        <a:t>(0.36)    </a:t>
                      </a:r>
                      <a:endParaRPr lang="en-GB" sz="1900" dirty="0">
                        <a:solidFill>
                          <a:srgbClr val="5F497A"/>
                        </a:solidFill>
                        <a:effectLst/>
                        <a:latin typeface="+mn-lt"/>
                        <a:ea typeface="Calibri"/>
                        <a:cs typeface="Arial" panose="020B0604020202020204" pitchFamily="34" charset="0"/>
                      </a:endParaRPr>
                    </a:p>
                  </a:txBody>
                  <a:tcPr marT="0" marB="0"/>
                </a:tc>
                <a:tc>
                  <a:txBody>
                    <a:bodyPr/>
                    <a:lstStyle/>
                    <a:p>
                      <a:pPr algn="ctr">
                        <a:lnSpc>
                          <a:spcPct val="115000"/>
                        </a:lnSpc>
                        <a:spcAft>
                          <a:spcPts val="0"/>
                        </a:spcAft>
                      </a:pPr>
                      <a:r>
                        <a:rPr lang="en-GB" sz="1900" dirty="0">
                          <a:effectLst/>
                        </a:rPr>
                        <a:t>(-0.0669, 0.03)   </a:t>
                      </a:r>
                      <a:endParaRPr lang="en-GB" sz="1900" dirty="0">
                        <a:solidFill>
                          <a:srgbClr val="5F497A"/>
                        </a:solidFill>
                        <a:effectLst/>
                        <a:latin typeface="+mn-lt"/>
                        <a:ea typeface="Calibri"/>
                        <a:cs typeface="Arial" panose="020B0604020202020204" pitchFamily="34" charset="0"/>
                      </a:endParaRPr>
                    </a:p>
                  </a:txBody>
                  <a:tcPr marT="0" marB="0"/>
                </a:tc>
                <a:tc>
                  <a:txBody>
                    <a:bodyPr/>
                    <a:lstStyle/>
                    <a:p>
                      <a:pPr algn="ctr">
                        <a:lnSpc>
                          <a:spcPct val="115000"/>
                        </a:lnSpc>
                        <a:spcAft>
                          <a:spcPts val="0"/>
                        </a:spcAft>
                      </a:pPr>
                      <a:r>
                        <a:rPr lang="en-GB" sz="1900" dirty="0">
                          <a:effectLst/>
                        </a:rPr>
                        <a:t>59.3%</a:t>
                      </a:r>
                      <a:endParaRPr lang="en-GB" sz="1900" dirty="0">
                        <a:solidFill>
                          <a:srgbClr val="5F497A"/>
                        </a:solidFill>
                        <a:effectLst/>
                        <a:latin typeface="+mn-lt"/>
                        <a:ea typeface="Calibri"/>
                        <a:cs typeface="Arial" panose="020B0604020202020204" pitchFamily="34" charset="0"/>
                      </a:endParaRPr>
                    </a:p>
                  </a:txBody>
                  <a:tcPr marT="0" marB="0"/>
                </a:tc>
                <a:extLst>
                  <a:ext uri="{0D108BD9-81ED-4DB2-BD59-A6C34878D82A}">
                    <a16:rowId xmlns:a16="http://schemas.microsoft.com/office/drawing/2014/main" val="10003"/>
                  </a:ext>
                </a:extLst>
              </a:tr>
            </a:tbl>
          </a:graphicData>
        </a:graphic>
      </p:graphicFrame>
      <p:sp>
        <p:nvSpPr>
          <p:cNvPr id="18" name="TextBox 17">
            <a:extLst>
              <a:ext uri="{FF2B5EF4-FFF2-40B4-BE49-F238E27FC236}">
                <a16:creationId xmlns:a16="http://schemas.microsoft.com/office/drawing/2014/main" id="{62660B52-53BF-1A45-AF37-C602B94F6C50}"/>
              </a:ext>
            </a:extLst>
          </p:cNvPr>
          <p:cNvSpPr txBox="1"/>
          <p:nvPr/>
        </p:nvSpPr>
        <p:spPr>
          <a:xfrm>
            <a:off x="194814" y="4613047"/>
            <a:ext cx="11856641" cy="861774"/>
          </a:xfrm>
          <a:prstGeom prst="rect">
            <a:avLst/>
          </a:prstGeom>
          <a:noFill/>
        </p:spPr>
        <p:txBody>
          <a:bodyPr wrap="square" rtlCol="0">
            <a:spAutoFit/>
          </a:bodyPr>
          <a:lstStyle/>
          <a:p>
            <a:r>
              <a:rPr lang="en-GB" sz="2500" b="1" dirty="0">
                <a:cs typeface="Arial" panose="020B0604020202020204" pitchFamily="34" charset="0"/>
              </a:rPr>
              <a:t>Non-significant effects</a:t>
            </a:r>
            <a:r>
              <a:rPr lang="en-GB" sz="2500" dirty="0">
                <a:cs typeface="Arial" panose="020B0604020202020204" pitchFamily="34" charset="0"/>
              </a:rPr>
              <a:t>: Anticoagulant reversal (DNT), intensive blood pressure lowering (y/n, DTT, ΔSBP 0-4 h), ICU (y/n), surgery (y/n, onset-to-surgery)</a:t>
            </a:r>
          </a:p>
        </p:txBody>
      </p:sp>
      <p:sp>
        <p:nvSpPr>
          <p:cNvPr id="3" name="Title 2">
            <a:extLst>
              <a:ext uri="{FF2B5EF4-FFF2-40B4-BE49-F238E27FC236}">
                <a16:creationId xmlns:a16="http://schemas.microsoft.com/office/drawing/2014/main" id="{209383D8-E778-71D5-129D-E7E09275415B}"/>
              </a:ext>
            </a:extLst>
          </p:cNvPr>
          <p:cNvSpPr>
            <a:spLocks noGrp="1"/>
          </p:cNvSpPr>
          <p:nvPr>
            <p:ph type="title"/>
          </p:nvPr>
        </p:nvSpPr>
        <p:spPr/>
        <p:txBody>
          <a:bodyPr/>
          <a:lstStyle/>
          <a:p>
            <a:r>
              <a:rPr lang="en-US" dirty="0"/>
              <a:t>Mediation Analysis</a:t>
            </a:r>
          </a:p>
        </p:txBody>
      </p:sp>
      <p:sp>
        <p:nvSpPr>
          <p:cNvPr id="11" name="Footer Placeholder 10">
            <a:extLst>
              <a:ext uri="{FF2B5EF4-FFF2-40B4-BE49-F238E27FC236}">
                <a16:creationId xmlns:a16="http://schemas.microsoft.com/office/drawing/2014/main" id="{7AF7E699-6D19-CE29-9111-61C738D48DC1}"/>
              </a:ext>
            </a:extLst>
          </p:cNvPr>
          <p:cNvSpPr>
            <a:spLocks noGrp="1"/>
          </p:cNvSpPr>
          <p:nvPr>
            <p:ph type="ftr" sz="quarter" idx="3"/>
          </p:nvPr>
        </p:nvSpPr>
        <p:spPr>
          <a:xfrm>
            <a:off x="507206" y="6000750"/>
            <a:ext cx="10738661" cy="657745"/>
          </a:xfrm>
        </p:spPr>
        <p:txBody>
          <a:bodyPr/>
          <a:lstStyle/>
          <a:p>
            <a:r>
              <a:rPr lang="en-US" dirty="0">
                <a:solidFill>
                  <a:schemeClr val="accent2"/>
                </a:solidFill>
              </a:rPr>
              <a:t>DNR, do not resuscitate; HDU, high dependency unit; NDE, natural direct effect; NIE, natural indirect effect.</a:t>
            </a:r>
            <a:r>
              <a:rPr lang="en-US" dirty="0">
                <a:solidFill>
                  <a:srgbClr val="FF0000"/>
                </a:solidFill>
              </a:rPr>
              <a:t>
</a:t>
            </a:r>
            <a:r>
              <a:rPr lang="en-US" dirty="0"/>
              <a:t>Parry-Jones AR, et al. </a:t>
            </a:r>
            <a:r>
              <a:rPr lang="en-US" i="1" dirty="0">
                <a:solidFill>
                  <a:schemeClr val="accent2"/>
                </a:solidFill>
              </a:rPr>
              <a:t>Ann Neurol.</a:t>
            </a:r>
            <a:r>
              <a:rPr lang="en-US" i="1" dirty="0">
                <a:solidFill>
                  <a:srgbClr val="FF0000"/>
                </a:solidFill>
              </a:rPr>
              <a:t> </a:t>
            </a:r>
            <a:r>
              <a:rPr lang="en-US" dirty="0"/>
              <a:t>2019;86(4):495–503.</a:t>
            </a:r>
          </a:p>
          <a:p>
            <a:endParaRPr lang="en-US" dirty="0">
              <a:solidFill>
                <a:srgbClr val="FF0000"/>
              </a:solidFill>
            </a:endParaRPr>
          </a:p>
        </p:txBody>
      </p:sp>
    </p:spTree>
    <p:extLst>
      <p:ext uri="{BB962C8B-B14F-4D97-AF65-F5344CB8AC3E}">
        <p14:creationId xmlns:p14="http://schemas.microsoft.com/office/powerpoint/2010/main" val="3793090873"/>
      </p:ext>
    </p:extLst>
  </p:cSld>
  <p:clrMapOvr>
    <a:masterClrMapping/>
  </p:clrMapOvr>
</p:sld>
</file>

<file path=ppt/theme/theme1.xml><?xml version="1.0" encoding="utf-8"?>
<a:theme xmlns:a="http://schemas.openxmlformats.org/drawingml/2006/main" name="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5" ma:contentTypeDescription="Create a new document." ma:contentTypeScope="" ma:versionID="253f81baf9dbeeb19c3962fd02be5c00">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6fed9c7c03c97ba4c9dbb438d9c3bb9b"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99618D-7632-4D9C-92F1-EE0E7B3552B4}">
  <ds:schemaRefs>
    <ds:schemaRef ds:uri="http://www.w3.org/XML/1998/namespace"/>
    <ds:schemaRef ds:uri="http://schemas.microsoft.com/office/2006/documentManagement/types"/>
    <ds:schemaRef ds:uri="http://schemas.microsoft.com/office/infopath/2007/PartnerControls"/>
    <ds:schemaRef ds:uri="http://purl.org/dc/terms/"/>
    <ds:schemaRef ds:uri="a9d8bbac-cce3-475c-b9fe-65ecbcec7edd"/>
    <ds:schemaRef ds:uri="http://purl.org/dc/dcmitype/"/>
    <ds:schemaRef ds:uri="http://purl.org/dc/elements/1.1/"/>
    <ds:schemaRef ds:uri="http://schemas.microsoft.com/office/2006/metadata/properties"/>
    <ds:schemaRef ds:uri="http://schemas.openxmlformats.org/package/2006/metadata/core-properties"/>
    <ds:schemaRef ds:uri="f55e9ad1-4522-4e5b-8d2e-6f450f6d945f"/>
  </ds:schemaRefs>
</ds:datastoreItem>
</file>

<file path=customXml/itemProps2.xml><?xml version="1.0" encoding="utf-8"?>
<ds:datastoreItem xmlns:ds="http://schemas.openxmlformats.org/officeDocument/2006/customXml" ds:itemID="{159294BF-EB92-4510-9136-AF2935B223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CC366A-F559-489E-98D4-A21DE3DFE6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EMCREG-Emed-19-Gray</Template>
  <TotalTime>847</TotalTime>
  <Words>1140</Words>
  <Application>Microsoft Macintosh PowerPoint</Application>
  <PresentationFormat>Widescreen</PresentationFormat>
  <Paragraphs>153</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Geneva</vt:lpstr>
      <vt:lpstr>Oxygen</vt:lpstr>
      <vt:lpstr>Trebuchet MS</vt:lpstr>
      <vt:lpstr>EMCREG-MedEd Dual</vt:lpstr>
      <vt:lpstr>ABC-ICH: Does Care Bundling Improve Outcomes for Patients with Intracranial Hemorrhage?</vt:lpstr>
      <vt:lpstr>PowerPoint Presentation</vt:lpstr>
      <vt:lpstr>Disclaimer</vt:lpstr>
      <vt:lpstr>Therapeutic Targets</vt:lpstr>
      <vt:lpstr>Pessimism in ICH Care</vt:lpstr>
      <vt:lpstr>ABC Care Bundle for ICH</vt:lpstr>
      <vt:lpstr>ABC-ICH: Results</vt:lpstr>
      <vt:lpstr>Indirect Changes in Supportive Care</vt:lpstr>
      <vt:lpstr>Mediation Analysis</vt:lpstr>
      <vt:lpstr>Why Did Implementation Work?</vt:lpstr>
      <vt:lpstr>INTERACT3: Aim</vt:lpstr>
      <vt:lpstr>INTERACT3: Design</vt:lpstr>
      <vt:lpstr>INTERACT3: Results</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ABC-ICH: Does Care Bundling Improve Outcomes for Patients with Intracranial Hemorrhage?</dc:title>
  <dc:subject/>
  <dc:creator>MedEd On The Go</dc:creator>
  <cp:keywords/>
  <dc:description/>
  <cp:lastModifiedBy>Olivia Marshall</cp:lastModifiedBy>
  <cp:revision>24</cp:revision>
  <dcterms:created xsi:type="dcterms:W3CDTF">2019-10-04T13:20:51Z</dcterms:created>
  <dcterms:modified xsi:type="dcterms:W3CDTF">2024-02-27T03:20:21Z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