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comments/modernComment_117_300D216B.xml" ContentType="application/vnd.ms-powerpoint.comments+xml"/>
  <Override PartName="/ppt/comments/modernComment_116_CC843A3A.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2" r:id="rId1"/>
  </p:sldMasterIdLst>
  <p:notesMasterIdLst>
    <p:notesMasterId r:id="rId6"/>
  </p:notesMasterIdLst>
  <p:sldIdLst>
    <p:sldId id="258" r:id="rId2"/>
    <p:sldId id="256" r:id="rId3"/>
    <p:sldId id="279" r:id="rId4"/>
    <p:sldId id="278"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68" autoAdjust="0"/>
    <p:restoredTop sz="94660"/>
  </p:normalViewPr>
  <p:slideViewPr>
    <p:cSldViewPr snapToGrid="0">
      <p:cViewPr varScale="1">
        <p:scale>
          <a:sx n="99" d="100"/>
          <a:sy n="99" d="100"/>
        </p:scale>
        <p:origin x="78" y="510"/>
      </p:cViewPr>
      <p:guideLst>
        <p:guide orient="horz" pos="324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omments/modernComment_116_CC843A3A.xml><?xml version="1.0" encoding="utf-8"?>
<p188:cmLst xmlns:a="http://schemas.openxmlformats.org/drawingml/2006/main" xmlns:r="http://schemas.openxmlformats.org/officeDocument/2006/relationships" xmlns:p188="http://schemas.microsoft.com/office/powerpoint/2018/8/main">
  <p188:cm id="{5B581A69-74AC-4440-8DD3-62E6EAC9F35F}" authorId="{00000000-0000-0000-0000-000000000000}" created="2022-09-16T14:45:54.294">
    <pc:sldMkLst xmlns:pc="http://schemas.microsoft.com/office/powerpoint/2013/main/command">
      <pc:docMk/>
      <pc:sldMk cId="3431217722" sldId="278"/>
    </pc:sldMkLst>
    <p188:txBody>
      <a:bodyPr/>
      <a:lstStyle/>
      <a:p>
        <a:r>
          <a:rPr lang="en-US"/>
          <a:t>Can we have some rationale? Seems a little light on content but could be different once we hear recording.</a:t>
        </a:r>
      </a:p>
    </p188:txBody>
  </p188:cm>
</p188:cmLst>
</file>

<file path=ppt/comments/modernComment_117_300D216B.xml><?xml version="1.0" encoding="utf-8"?>
<p188:cmLst xmlns:a="http://schemas.openxmlformats.org/drawingml/2006/main" xmlns:r="http://schemas.openxmlformats.org/officeDocument/2006/relationships" xmlns:p188="http://schemas.microsoft.com/office/powerpoint/2018/8/main">
  <p188:cm id="{989811D6-CE15-4E11-A45C-553B9E89F9F9}" authorId="{00000000-0000-0000-0000-000000000000}" created="2022-09-14T20:28:53.745">
    <pc:sldMkLst xmlns:pc="http://schemas.microsoft.com/office/powerpoint/2013/main/command">
      <pc:docMk/>
      <pc:sldMk cId="806166891" sldId="257"/>
    </pc:sldMkLst>
    <p188:txBody>
      <a:bodyPr/>
      <a:lstStyle/>
      <a:p>
        <a:r>
          <a:rPr lang="en-US"/>
          <a:t>Production please clean slides 2 and 3 only</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2E6ABF-B141-4D32-AABF-4D8C94CCE321}" type="datetimeFigureOut">
              <a:rPr lang="en-US" smtClean="0"/>
              <a:t>9/28/2022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AFEBA6-2550-406C-9B44-A3A6BB51E3D9}" type="slidenum">
              <a:rPr lang="en-US" smtClean="0"/>
              <a:t>‹#›</a:t>
            </a:fld>
            <a:endParaRPr lang="en-US"/>
          </a:p>
        </p:txBody>
      </p:sp>
    </p:spTree>
    <p:extLst>
      <p:ext uri="{BB962C8B-B14F-4D97-AF65-F5344CB8AC3E}">
        <p14:creationId xmlns:p14="http://schemas.microsoft.com/office/powerpoint/2010/main" val="664369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ctr">
            <a:normAutofit/>
          </a:bodyPr>
          <a:lstStyle>
            <a:lvl1pPr>
              <a:defRPr sz="48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buNone/>
              <a:defRPr sz="1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24E1EB27-17AD-41F7-8E9B-817073D87F9B}"/>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29294227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67258FC2-34FC-49D0-A161-40DD5BA51713}"/>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dirty="0"/>
          </a:p>
        </p:txBody>
      </p:sp>
    </p:spTree>
    <p:extLst>
      <p:ext uri="{BB962C8B-B14F-4D97-AF65-F5344CB8AC3E}">
        <p14:creationId xmlns:p14="http://schemas.microsoft.com/office/powerpoint/2010/main" val="42167164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_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382588" y="457199"/>
            <a:ext cx="4272539" cy="4015047"/>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606829"/>
            <a:ext cx="6172200" cy="5254221"/>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224104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10" name="Footer Placeholder 4">
            <a:extLst>
              <a:ext uri="{FF2B5EF4-FFF2-40B4-BE49-F238E27FC236}">
                <a16:creationId xmlns:a16="http://schemas.microsoft.com/office/drawing/2014/main" id="{9FB64453-E8A2-48FD-8B67-B9DC2A133255}"/>
              </a:ext>
            </a:extLst>
          </p:cNvPr>
          <p:cNvSpPr>
            <a:spLocks noGrp="1"/>
          </p:cNvSpPr>
          <p:nvPr>
            <p:ph type="ftr" sz="quarter" idx="3"/>
          </p:nvPr>
        </p:nvSpPr>
        <p:spPr>
          <a:xfrm>
            <a:off x="609601" y="6356350"/>
            <a:ext cx="9020174"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3225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Episode Title">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609601" y="1709738"/>
            <a:ext cx="10515600" cy="2852737"/>
          </a:xfrm>
        </p:spPr>
        <p:txBody>
          <a:bodyPr anchor="b">
            <a:normAutofit/>
          </a:bodyPr>
          <a:lstStyle>
            <a:lvl1pPr algn="r">
              <a:defRPr sz="3600"/>
            </a:lvl1pPr>
          </a:lstStyle>
          <a:p>
            <a:r>
              <a:rPr lang="en-US"/>
              <a:t>Click to edit Master title style</a:t>
            </a:r>
            <a:endParaRPr lang="en-US" dirty="0"/>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609601" y="4589463"/>
            <a:ext cx="10515600" cy="1500187"/>
          </a:xfrm>
          <a:prstGeom prst="rect">
            <a:avLst/>
          </a:prstGeom>
        </p:spPr>
        <p:txBody>
          <a:bodyPr>
            <a:normAutofit/>
          </a:bodyPr>
          <a:lstStyle>
            <a:lvl1pPr marL="0" indent="0" algn="r">
              <a:buNone/>
              <a:defRPr sz="1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Rectangle 6">
            <a:extLst>
              <a:ext uri="{FF2B5EF4-FFF2-40B4-BE49-F238E27FC236}">
                <a16:creationId xmlns:a16="http://schemas.microsoft.com/office/drawing/2014/main" id="{A632F408-3A85-44BA-9DC9-E8F0D6C40C97}"/>
              </a:ext>
            </a:extLst>
          </p:cNvPr>
          <p:cNvSpPr/>
          <p:nvPr/>
        </p:nvSpPr>
        <p:spPr>
          <a:xfrm>
            <a:off x="10365698" y="6356350"/>
            <a:ext cx="1753850" cy="36512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ooter Placeholder 4">
            <a:extLst>
              <a:ext uri="{FF2B5EF4-FFF2-40B4-BE49-F238E27FC236}">
                <a16:creationId xmlns:a16="http://schemas.microsoft.com/office/drawing/2014/main" id="{5CD80B2F-AB86-4AC5-ADB1-2230734739B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pic>
        <p:nvPicPr>
          <p:cNvPr id="3" name="Picture 2">
            <a:extLst>
              <a:ext uri="{FF2B5EF4-FFF2-40B4-BE49-F238E27FC236}">
                <a16:creationId xmlns:a16="http://schemas.microsoft.com/office/drawing/2014/main" id="{62A409AE-194B-4AB6-B881-2B3D424F4FE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975360"/>
          </a:xfrm>
          <a:prstGeom prst="rect">
            <a:avLst/>
          </a:prstGeom>
        </p:spPr>
      </p:pic>
      <p:pic>
        <p:nvPicPr>
          <p:cNvPr id="8" name="Picture 7">
            <a:extLst>
              <a:ext uri="{FF2B5EF4-FFF2-40B4-BE49-F238E27FC236}">
                <a16:creationId xmlns:a16="http://schemas.microsoft.com/office/drawing/2014/main" id="{4A365CF6-C114-48A1-87C0-B85E6A74BBC8}"/>
              </a:ext>
            </a:extLst>
          </p:cNvPr>
          <p:cNvPicPr>
            <a:picLocks noChangeAspect="1"/>
          </p:cNvPicPr>
          <p:nvPr/>
        </p:nvPicPr>
        <p:blipFill rotWithShape="1">
          <a:blip r:embed="rId3">
            <a:extLst>
              <a:ext uri="{28A0092B-C50C-407E-A947-70E740481C1C}">
                <a14:useLocalDpi xmlns:a14="http://schemas.microsoft.com/office/drawing/2010/main" val="0"/>
              </a:ext>
            </a:extLst>
          </a:blip>
          <a:srcRect r="56073"/>
          <a:stretch/>
        </p:blipFill>
        <p:spPr>
          <a:xfrm>
            <a:off x="609600" y="93853"/>
            <a:ext cx="1537746" cy="787653"/>
          </a:xfrm>
          <a:prstGeom prst="rect">
            <a:avLst/>
          </a:prstGeom>
        </p:spPr>
      </p:pic>
    </p:spTree>
    <p:extLst>
      <p:ext uri="{BB962C8B-B14F-4D97-AF65-F5344CB8AC3E}">
        <p14:creationId xmlns:p14="http://schemas.microsoft.com/office/powerpoint/2010/main" val="406283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8FA194F-9E80-4991-A301-2D14D459B8B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983226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d Diagram Layout">
    <p:bg>
      <p:bgPr>
        <a:gradFill flip="none" rotWithShape="1">
          <a:gsLst>
            <a:gs pos="0">
              <a:schemeClr val="bg1"/>
            </a:gs>
            <a:gs pos="100000">
              <a:schemeClr val="bg1">
                <a:lumMod val="85000"/>
              </a:schemeClr>
            </a:gs>
          </a:gsLst>
          <a:path path="circle">
            <a:fillToRect l="50000" t="50000" r="50000" b="50000"/>
          </a:path>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74E47-6B81-4DA6-BC35-65E2DCA474B0}"/>
              </a:ext>
            </a:extLst>
          </p:cNvPr>
          <p:cNvSpPr>
            <a:spLocks noGrp="1"/>
          </p:cNvSpPr>
          <p:nvPr>
            <p:ph type="title"/>
          </p:nvPr>
        </p:nvSpPr>
        <p:spPr/>
        <p:txBody>
          <a:bodyPr/>
          <a:lstStyle/>
          <a:p>
            <a:r>
              <a:rPr lang="en-US"/>
              <a:t>Click to edit Master title style</a:t>
            </a:r>
          </a:p>
        </p:txBody>
      </p:sp>
      <p:sp>
        <p:nvSpPr>
          <p:cNvPr id="3" name="Footer Placeholder 4">
            <a:extLst>
              <a:ext uri="{FF2B5EF4-FFF2-40B4-BE49-F238E27FC236}">
                <a16:creationId xmlns:a16="http://schemas.microsoft.com/office/drawing/2014/main" id="{2F70BFC7-62AB-4097-AE5E-3ACB64158A60}"/>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6460792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ntent">
    <p:bg>
      <p:bgPr>
        <a:solidFill>
          <a:schemeClr val="bg1"/>
        </a:solidFill>
        <a:effectLst/>
      </p:bgPr>
    </p:bg>
    <p:spTree>
      <p:nvGrpSpPr>
        <p:cNvPr id="1" name=""/>
        <p:cNvGrpSpPr/>
        <p:nvPr/>
      </p:nvGrpSpPr>
      <p:grpSpPr>
        <a:xfrm>
          <a:off x="0" y="0"/>
          <a:ext cx="0" cy="0"/>
          <a:chOff x="0" y="0"/>
          <a:chExt cx="0" cy="0"/>
        </a:xfrm>
      </p:grpSpPr>
      <p:sp>
        <p:nvSpPr>
          <p:cNvPr id="9" name="Footer Placeholder 4">
            <a:extLst>
              <a:ext uri="{FF2B5EF4-FFF2-40B4-BE49-F238E27FC236}">
                <a16:creationId xmlns:a16="http://schemas.microsoft.com/office/drawing/2014/main" id="{F68C6A00-68E4-474E-9AA8-0891DD87D051}"/>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6" name="Title Placeholder 1">
            <a:extLst>
              <a:ext uri="{FF2B5EF4-FFF2-40B4-BE49-F238E27FC236}">
                <a16:creationId xmlns:a16="http://schemas.microsoft.com/office/drawing/2014/main" id="{C3A58A5E-CE8B-4381-B491-4E79B68F618B}"/>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7" name="Text Placeholder 2">
            <a:extLst>
              <a:ext uri="{FF2B5EF4-FFF2-40B4-BE49-F238E27FC236}">
                <a16:creationId xmlns:a16="http://schemas.microsoft.com/office/drawing/2014/main" id="{B8793117-580E-4BE7-82EC-6BE8CEEDED56}"/>
              </a:ext>
            </a:extLst>
          </p:cNvPr>
          <p:cNvSpPr>
            <a:spLocks noGrp="1"/>
          </p:cNvSpPr>
          <p:nvPr>
            <p:ph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2690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CF8544-5F66-42F5-A339-E46C7881EF7F}"/>
              </a:ext>
            </a:extLst>
          </p:cNvPr>
          <p:cNvSpPr>
            <a:spLocks noGrp="1"/>
          </p:cNvSpPr>
          <p:nvPr>
            <p:ph type="title"/>
          </p:nvPr>
        </p:nvSpPr>
        <p:spPr/>
        <p:txBody>
          <a:bodyPr>
            <a:normAutofit/>
          </a:bodyP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609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5943600" y="1496291"/>
            <a:ext cx="5181600" cy="4680672"/>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DE44C219-F83B-4E76-BAE0-A183B8940696}"/>
              </a:ext>
            </a:extLst>
          </p:cNvPr>
          <p:cNvSpPr>
            <a:spLocks noGrp="1"/>
          </p:cNvSpPr>
          <p:nvPr>
            <p:ph type="ftr" sz="quarter" idx="3"/>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028026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609601" y="1459896"/>
            <a:ext cx="5157787" cy="651538"/>
          </a:xfrm>
          <a:prstGeom prst="rect">
            <a:avLst/>
          </a:prstGeom>
        </p:spPr>
        <p:txBody>
          <a:bodyPr anchor="b"/>
          <a:lstStyle>
            <a:lvl1pPr marL="0" indent="0">
              <a:buNone/>
              <a:defRPr sz="2400" b="1">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609601" y="2111434"/>
            <a:ext cx="5157787" cy="3956856"/>
          </a:xfrm>
          <a:prstGeom prst="rect">
            <a:avLst/>
          </a:prstGeom>
        </p:spPr>
        <p:txBody>
          <a:bodyPr/>
          <a:lstStyle>
            <a:lvl1pPr marL="228600" indent="-228600">
              <a:buClr>
                <a:schemeClr val="accent4"/>
              </a:buClr>
              <a:buSzPct val="100000"/>
              <a:buFont typeface="Arial" panose="020B0604020202020204" pitchFamily="34" charset="0"/>
              <a:buChar char="•"/>
              <a:defRPr/>
            </a:lvl1pPr>
            <a:lvl2pPr marL="685800" indent="-228600">
              <a:buClr>
                <a:schemeClr val="accent4"/>
              </a:buClr>
              <a:buSzPct val="100000"/>
              <a:buFont typeface="Arial" panose="020B0604020202020204" pitchFamily="34" charset="0"/>
              <a:buChar char="•"/>
              <a:defRPr/>
            </a:lvl2pPr>
            <a:lvl3pPr marL="1143000" indent="-228600">
              <a:buClr>
                <a:schemeClr val="accent4"/>
              </a:buClr>
              <a:buSzPct val="100000"/>
              <a:buFont typeface="Arial" panose="020B0604020202020204" pitchFamily="34" charset="0"/>
              <a:buChar char="•"/>
              <a:defRPr/>
            </a:lvl3pPr>
            <a:lvl4pPr marL="1600200" indent="-228600">
              <a:buClr>
                <a:schemeClr val="accent4"/>
              </a:buClr>
              <a:buSzPct val="100000"/>
              <a:buFont typeface="Arial" panose="020B0604020202020204" pitchFamily="34" charset="0"/>
              <a:buChar char="•"/>
              <a:defRPr/>
            </a:lvl4pPr>
            <a:lvl5pPr marL="2057400" indent="-228600">
              <a:buClr>
                <a:schemeClr val="accent4"/>
              </a:buClr>
              <a:buSzPct val="100000"/>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5942013" y="1459896"/>
            <a:ext cx="5183188" cy="651538"/>
          </a:xfrm>
          <a:prstGeom prst="rect">
            <a:avLst/>
          </a:prstGeo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5942013" y="2111434"/>
            <a:ext cx="5183188" cy="3956856"/>
          </a:xfrm>
          <a:prstGeom prst="rect">
            <a:avLst/>
          </a:prstGeom>
        </p:spPr>
        <p:txBody>
          <a:bodyPr/>
          <a:lstStyle>
            <a:lvl1pPr marL="228600" indent="-228600">
              <a:buClr>
                <a:schemeClr val="accent1"/>
              </a:buClr>
              <a:buFont typeface="Arial" panose="020B0604020202020204" pitchFamily="34" charset="0"/>
              <a:buChar char="•"/>
              <a:defRPr/>
            </a:lvl1pPr>
            <a:lvl2pPr marL="685800" indent="-228600">
              <a:buClr>
                <a:schemeClr val="accent1"/>
              </a:buClr>
              <a:buFont typeface="Arial" panose="020B0604020202020204" pitchFamily="34" charset="0"/>
              <a:buChar char="•"/>
              <a:defRPr/>
            </a:lvl2pPr>
            <a:lvl3pPr marL="1143000" indent="-228600">
              <a:buClr>
                <a:schemeClr val="accent1"/>
              </a:buClr>
              <a:buFont typeface="Arial" panose="020B0604020202020204" pitchFamily="34" charset="0"/>
              <a:buChar char="•"/>
              <a:defRPr/>
            </a:lvl3pPr>
            <a:lvl4pPr marL="1600200" indent="-228600">
              <a:buClr>
                <a:schemeClr val="accent1"/>
              </a:buClr>
              <a:buFont typeface="Arial" panose="020B0604020202020204" pitchFamily="34" charset="0"/>
              <a:buChar char="•"/>
              <a:defRPr/>
            </a:lvl4pPr>
            <a:lvl5pPr marL="2057400" indent="-228600">
              <a:buClr>
                <a:schemeClr val="accent1"/>
              </a:buClr>
              <a:buFont typeface="Arial" panose="020B0604020202020204" pitchFamily="34" charset="0"/>
              <a:buChar cha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Footer Placeholder 4">
            <a:extLst>
              <a:ext uri="{FF2B5EF4-FFF2-40B4-BE49-F238E27FC236}">
                <a16:creationId xmlns:a16="http://schemas.microsoft.com/office/drawing/2014/main" id="{1994057A-1166-4C4D-AF69-0BF68EE85991}"/>
              </a:ext>
            </a:extLst>
          </p:cNvPr>
          <p:cNvSpPr>
            <a:spLocks noGrp="1"/>
          </p:cNvSpPr>
          <p:nvPr>
            <p:ph type="ftr" sz="quarter" idx="12"/>
          </p:nvPr>
        </p:nvSpPr>
        <p:spPr>
          <a:xfrm>
            <a:off x="609600" y="6356350"/>
            <a:ext cx="105155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
        <p:nvSpPr>
          <p:cNvPr id="10" name="Title 1">
            <a:extLst>
              <a:ext uri="{FF2B5EF4-FFF2-40B4-BE49-F238E27FC236}">
                <a16:creationId xmlns:a16="http://schemas.microsoft.com/office/drawing/2014/main" id="{DAD82D1D-D8EA-40A0-9D3E-9683300C0F61}"/>
              </a:ext>
            </a:extLst>
          </p:cNvPr>
          <p:cNvSpPr>
            <a:spLocks noGrp="1"/>
          </p:cNvSpPr>
          <p:nvPr>
            <p:ph type="title"/>
          </p:nvPr>
        </p:nvSpPr>
        <p:spPr>
          <a:xfrm>
            <a:off x="609600" y="199505"/>
            <a:ext cx="10744200" cy="1185577"/>
          </a:xfrm>
        </p:spPr>
        <p:txBody>
          <a:bodyPr>
            <a:normAutofit/>
          </a:bodyPr>
          <a:lstStyle>
            <a:lvl1pPr>
              <a:defRPr sz="3200"/>
            </a:lvl1pPr>
          </a:lstStyle>
          <a:p>
            <a:r>
              <a:rPr lang="en-US"/>
              <a:t>Click to edit Master title style</a:t>
            </a:r>
          </a:p>
        </p:txBody>
      </p:sp>
    </p:spTree>
    <p:extLst>
      <p:ext uri="{BB962C8B-B14F-4D97-AF65-F5344CB8AC3E}">
        <p14:creationId xmlns:p14="http://schemas.microsoft.com/office/powerpoint/2010/main" val="2762196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lstStyle/>
          <a:p>
            <a:r>
              <a:rPr lang="en-US"/>
              <a:t>Click to edit Master title style</a:t>
            </a:r>
          </a:p>
        </p:txBody>
      </p:sp>
      <p:sp>
        <p:nvSpPr>
          <p:cNvPr id="5" name="Footer Placeholder 4">
            <a:extLst>
              <a:ext uri="{FF2B5EF4-FFF2-40B4-BE49-F238E27FC236}">
                <a16:creationId xmlns:a16="http://schemas.microsoft.com/office/drawing/2014/main" id="{42D517FC-F71A-47DC-8036-78E7C8941DC5}"/>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17432319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Footer Placeholder 4">
            <a:extLst>
              <a:ext uri="{FF2B5EF4-FFF2-40B4-BE49-F238E27FC236}">
                <a16:creationId xmlns:a16="http://schemas.microsoft.com/office/drawing/2014/main" id="{B2F6B2D7-D2F9-4F1B-8FB7-00DCD968C2C6}"/>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30262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888D9C-325D-4873-A0A3-7A5D86C65088}"/>
              </a:ext>
            </a:extLst>
          </p:cNvPr>
          <p:cNvPicPr>
            <a:picLocks noChangeAspect="1"/>
          </p:cNvPicPr>
          <p:nvPr/>
        </p:nvPicPr>
        <p:blipFill rotWithShape="1">
          <a:blip r:embed="rId14">
            <a:extLst>
              <a:ext uri="{28A0092B-C50C-407E-A947-70E740481C1C}">
                <a14:useLocalDpi xmlns:a14="http://schemas.microsoft.com/office/drawing/2010/main" val="0"/>
              </a:ext>
            </a:extLst>
          </a:blip>
          <a:srcRect/>
          <a:stretch/>
        </p:blipFill>
        <p:spPr>
          <a:xfrm>
            <a:off x="0" y="0"/>
            <a:ext cx="12192000" cy="106681"/>
          </a:xfrm>
          <a:prstGeom prst="rect">
            <a:avLst/>
          </a:prstGeom>
        </p:spPr>
      </p:pic>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609600" y="199505"/>
            <a:ext cx="10744200" cy="1185577"/>
          </a:xfrm>
          <a:prstGeom prst="rect">
            <a:avLst/>
          </a:prstGeom>
        </p:spPr>
        <p:txBody>
          <a:bodyPr vert="horz" lIns="91440" tIns="45720" rIns="91440" bIns="45720" rtlCol="0" anchor="ctr"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609600" y="1477906"/>
            <a:ext cx="10744200" cy="472247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609600" y="6356350"/>
            <a:ext cx="10744199" cy="442131"/>
          </a:xfrm>
          <a:prstGeom prst="rect">
            <a:avLst/>
          </a:prstGeom>
        </p:spPr>
        <p:txBody>
          <a:bodyPr vert="horz" lIns="91440" tIns="45720" rIns="91440" bIns="45720" rtlCol="0" anchor="b"/>
          <a:lstStyle>
            <a:lvl1pPr algn="l">
              <a:defRPr sz="1200">
                <a:solidFill>
                  <a:schemeClr val="tx1">
                    <a:tint val="75000"/>
                  </a:schemeClr>
                </a:solidFill>
              </a:defRPr>
            </a:lvl1pPr>
          </a:lstStyle>
          <a:p>
            <a:endParaRPr lang="en-US"/>
          </a:p>
        </p:txBody>
      </p:sp>
    </p:spTree>
    <p:extLst>
      <p:ext uri="{BB962C8B-B14F-4D97-AF65-F5344CB8AC3E}">
        <p14:creationId xmlns:p14="http://schemas.microsoft.com/office/powerpoint/2010/main" val="4213860416"/>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xStyles>
    <p:titleStyle>
      <a:lvl1pPr algn="l" defTabSz="914400" rtl="0" eaLnBrk="1" latinLnBrk="0" hangingPunct="1">
        <a:lnSpc>
          <a:spcPct val="100000"/>
        </a:lnSpc>
        <a:spcBef>
          <a:spcPct val="0"/>
        </a:spcBef>
        <a:buNone/>
        <a:defRPr sz="3200" b="1" i="0" kern="1200">
          <a:solidFill>
            <a:srgbClr val="4D4E4D"/>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3"/>
        </a:buClr>
        <a:buFont typeface="Arial" panose="020B0604020202020204" pitchFamily="34" charset="0"/>
        <a:buChar char="•"/>
        <a:defRPr sz="2400" kern="1200">
          <a:solidFill>
            <a:schemeClr val="tx1">
              <a:lumMod val="75000"/>
            </a:schemeClr>
          </a:solidFill>
          <a:latin typeface="+mn-lt"/>
          <a:ea typeface="+mn-ea"/>
          <a:cs typeface="+mn-cs"/>
        </a:defRPr>
      </a:lvl1pPr>
      <a:lvl2pPr marL="685800" indent="-228600" algn="l" defTabSz="914400" rtl="0" eaLnBrk="1" latinLnBrk="0" hangingPunct="1">
        <a:lnSpc>
          <a:spcPct val="100000"/>
        </a:lnSpc>
        <a:spcBef>
          <a:spcPts val="500"/>
        </a:spcBef>
        <a:buClr>
          <a:schemeClr val="accent4"/>
        </a:buClr>
        <a:buFont typeface="Arial" panose="020B0604020202020204" pitchFamily="34" charset="0"/>
        <a:buChar char="•"/>
        <a:defRPr sz="2000" kern="1200">
          <a:solidFill>
            <a:schemeClr val="tx1">
              <a:lumMod val="75000"/>
            </a:schemeClr>
          </a:solidFill>
          <a:latin typeface="+mn-lt"/>
          <a:ea typeface="+mn-ea"/>
          <a:cs typeface="+mn-cs"/>
        </a:defRPr>
      </a:lvl2pPr>
      <a:lvl3pPr marL="1143000" indent="-228600" algn="l" defTabSz="914400" rtl="0" eaLnBrk="1" latinLnBrk="0" hangingPunct="1">
        <a:lnSpc>
          <a:spcPct val="100000"/>
        </a:lnSpc>
        <a:spcBef>
          <a:spcPts val="500"/>
        </a:spcBef>
        <a:buClr>
          <a:schemeClr val="tx2">
            <a:lumMod val="60000"/>
            <a:lumOff val="40000"/>
          </a:schemeClr>
        </a:buClr>
        <a:buFont typeface="Arial" panose="020B0604020202020204" pitchFamily="34" charset="0"/>
        <a:buChar char="–"/>
        <a:defRPr sz="1800" kern="1200">
          <a:solidFill>
            <a:schemeClr val="tx1">
              <a:lumMod val="75000"/>
            </a:schemeClr>
          </a:solidFill>
          <a:latin typeface="+mn-lt"/>
          <a:ea typeface="+mn-ea"/>
          <a:cs typeface="+mn-cs"/>
        </a:defRPr>
      </a:lvl3pPr>
      <a:lvl4pPr marL="16002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4pPr>
      <a:lvl5pPr marL="2057400" indent="-228600" algn="l" defTabSz="914400" rtl="0" eaLnBrk="1" latinLnBrk="0" hangingPunct="1">
        <a:lnSpc>
          <a:spcPct val="100000"/>
        </a:lnSpc>
        <a:spcBef>
          <a:spcPts val="500"/>
        </a:spcBef>
        <a:buFont typeface="Arial" panose="020B0604020202020204" pitchFamily="34" charset="0"/>
        <a:buChar char="•"/>
        <a:defRPr sz="16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microsoft.com/office/2018/10/relationships/comments" Target="../comments/modernComment_117_300D216B.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microsoft.com/office/2018/10/relationships/comments" Target="../comments/modernComment_116_CC843A3A.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3742C-946A-1F82-2CB1-E8E36A2694CE}"/>
              </a:ext>
            </a:extLst>
          </p:cNvPr>
          <p:cNvSpPr>
            <a:spLocks noGrp="1"/>
          </p:cNvSpPr>
          <p:nvPr>
            <p:ph type="title"/>
          </p:nvPr>
        </p:nvSpPr>
        <p:spPr>
          <a:xfrm>
            <a:off x="609601" y="1209224"/>
            <a:ext cx="10515600" cy="2852737"/>
          </a:xfrm>
        </p:spPr>
        <p:txBody>
          <a:bodyPr>
            <a:normAutofit/>
          </a:bodyPr>
          <a:lstStyle/>
          <a:p>
            <a:r>
              <a:rPr lang="en-US" sz="3200" dirty="0"/>
              <a:t>Panel: Selecting and Sequencing CD19-Targeted Therapy in the Third-Line Treatment of R/R </a:t>
            </a:r>
            <a:r>
              <a:rPr lang="en-US" sz="3200" dirty="0" err="1"/>
              <a:t>DLBCL</a:t>
            </a:r>
            <a:endParaRPr lang="en-US" sz="3200" dirty="0"/>
          </a:p>
        </p:txBody>
      </p:sp>
      <p:sp>
        <p:nvSpPr>
          <p:cNvPr id="3" name="Text Placeholder 2">
            <a:extLst>
              <a:ext uri="{FF2B5EF4-FFF2-40B4-BE49-F238E27FC236}">
                <a16:creationId xmlns:a16="http://schemas.microsoft.com/office/drawing/2014/main" id="{11EF8B10-2088-8C2D-39E6-650A3554587F}"/>
              </a:ext>
            </a:extLst>
          </p:cNvPr>
          <p:cNvSpPr>
            <a:spLocks noGrp="1"/>
          </p:cNvSpPr>
          <p:nvPr>
            <p:ph type="body" idx="1"/>
          </p:nvPr>
        </p:nvSpPr>
        <p:spPr>
          <a:xfrm>
            <a:off x="609601" y="3838692"/>
            <a:ext cx="5367687" cy="1500187"/>
          </a:xfrm>
        </p:spPr>
        <p:txBody>
          <a:bodyPr>
            <a:normAutofit/>
          </a:bodyPr>
          <a:lstStyle/>
          <a:p>
            <a:r>
              <a:rPr lang="en-US" dirty="0"/>
              <a:t>Peter Riedell, MD</a:t>
            </a:r>
            <a:br>
              <a:rPr lang="en-US" dirty="0"/>
            </a:br>
            <a:r>
              <a:rPr lang="en-US" dirty="0"/>
              <a:t>Assistant Professor of Medicine</a:t>
            </a:r>
            <a:br>
              <a:rPr lang="en-US" dirty="0"/>
            </a:br>
            <a:r>
              <a:rPr lang="en-US" dirty="0"/>
              <a:t>The University of Chicago Department of Medicine</a:t>
            </a:r>
            <a:br>
              <a:rPr lang="en-US" dirty="0"/>
            </a:br>
            <a:r>
              <a:rPr lang="en-US" dirty="0"/>
              <a:t>Chicago, IL</a:t>
            </a:r>
          </a:p>
          <a:p>
            <a:endParaRPr lang="en-US" dirty="0"/>
          </a:p>
        </p:txBody>
      </p:sp>
      <p:sp>
        <p:nvSpPr>
          <p:cNvPr id="4" name="Text Placeholder 2">
            <a:extLst>
              <a:ext uri="{FF2B5EF4-FFF2-40B4-BE49-F238E27FC236}">
                <a16:creationId xmlns:a16="http://schemas.microsoft.com/office/drawing/2014/main" id="{DEFDB87A-271F-921C-1BF2-FFEDB8226CC8}"/>
              </a:ext>
            </a:extLst>
          </p:cNvPr>
          <p:cNvSpPr txBox="1">
            <a:spLocks/>
          </p:cNvSpPr>
          <p:nvPr/>
        </p:nvSpPr>
        <p:spPr>
          <a:xfrm>
            <a:off x="6431281" y="3838692"/>
            <a:ext cx="5367687" cy="2852737"/>
          </a:xfrm>
          <a:prstGeom prst="rect">
            <a:avLst/>
          </a:prstGeom>
        </p:spPr>
        <p:txBody>
          <a:bodyPr vert="horz" lIns="91440" tIns="45720" rIns="91440" bIns="45720" rtlCol="0">
            <a:normAutofit/>
          </a:bodyPr>
          <a:lstStyle>
            <a:lvl1pPr marL="0" indent="0" algn="l" defTabSz="914400" rtl="0" eaLnBrk="1" latinLnBrk="0" hangingPunct="1">
              <a:lnSpc>
                <a:spcPct val="100000"/>
              </a:lnSpc>
              <a:spcBef>
                <a:spcPts val="1000"/>
              </a:spcBef>
              <a:buClr>
                <a:schemeClr val="accent3"/>
              </a:buClr>
              <a:buFont typeface="Arial" panose="020B0604020202020204" pitchFamily="34" charset="0"/>
              <a:buNone/>
              <a:defRPr sz="1800" kern="1200">
                <a:solidFill>
                  <a:schemeClr val="tx1"/>
                </a:solidFill>
                <a:latin typeface="+mn-lt"/>
                <a:ea typeface="+mn-ea"/>
                <a:cs typeface="+mn-cs"/>
              </a:defRPr>
            </a:lvl1pPr>
            <a:lvl2pPr marL="457200" indent="0" algn="l" defTabSz="914400" rtl="0" eaLnBrk="1" latinLnBrk="0" hangingPunct="1">
              <a:lnSpc>
                <a:spcPct val="100000"/>
              </a:lnSpc>
              <a:spcBef>
                <a:spcPts val="500"/>
              </a:spcBef>
              <a:buClr>
                <a:schemeClr val="accent4"/>
              </a:buClr>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500"/>
              </a:spcBef>
              <a:buClr>
                <a:schemeClr val="tx2">
                  <a:lumMod val="60000"/>
                  <a:lumOff val="40000"/>
                </a:schemeClr>
              </a:buClr>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r>
              <a:rPr lang="en-US" dirty="0"/>
              <a:t>Paolo F. </a:t>
            </a:r>
            <a:r>
              <a:rPr lang="en-US" dirty="0" err="1"/>
              <a:t>Caimi</a:t>
            </a:r>
            <a:r>
              <a:rPr lang="en-US" dirty="0"/>
              <a:t>, MD</a:t>
            </a:r>
            <a:br>
              <a:rPr lang="en-US" dirty="0"/>
            </a:br>
            <a:r>
              <a:rPr lang="en-US" dirty="0"/>
              <a:t>Staff Physician</a:t>
            </a:r>
            <a:br>
              <a:rPr lang="en-US" dirty="0"/>
            </a:br>
            <a:r>
              <a:rPr lang="en-US" dirty="0"/>
              <a:t>Department of Hematology and Oncology</a:t>
            </a:r>
            <a:br>
              <a:rPr lang="en-US" dirty="0"/>
            </a:br>
            <a:r>
              <a:rPr lang="en-US" dirty="0"/>
              <a:t>Cleveland Clinic Taussig Cancer Center</a:t>
            </a:r>
            <a:br>
              <a:rPr lang="en-US" dirty="0"/>
            </a:br>
            <a:r>
              <a:rPr lang="en-US" dirty="0"/>
              <a:t>Associate Professor</a:t>
            </a:r>
            <a:br>
              <a:rPr lang="en-US" dirty="0"/>
            </a:br>
            <a:r>
              <a:rPr lang="en-US" dirty="0"/>
              <a:t>Cleveland Clinic Lerner College of Medicine</a:t>
            </a:r>
            <a:br>
              <a:rPr lang="en-US" dirty="0"/>
            </a:br>
            <a:r>
              <a:rPr lang="en-US" dirty="0"/>
              <a:t>Cleveland, OH</a:t>
            </a:r>
          </a:p>
          <a:p>
            <a:endParaRPr lang="en-US" dirty="0"/>
          </a:p>
        </p:txBody>
      </p:sp>
    </p:spTree>
    <p:extLst>
      <p:ext uri="{BB962C8B-B14F-4D97-AF65-F5344CB8AC3E}">
        <p14:creationId xmlns:p14="http://schemas.microsoft.com/office/powerpoint/2010/main" val="34271261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30543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043AA6-4652-4D35-9AE2-E40DE298FFD8}"/>
              </a:ext>
            </a:extLst>
          </p:cNvPr>
          <p:cNvSpPr>
            <a:spLocks noGrp="1"/>
          </p:cNvSpPr>
          <p:nvPr>
            <p:ph type="title"/>
          </p:nvPr>
        </p:nvSpPr>
        <p:spPr>
          <a:xfrm>
            <a:off x="609600" y="199506"/>
            <a:ext cx="10744200" cy="841784"/>
          </a:xfrm>
        </p:spPr>
        <p:txBody>
          <a:bodyPr>
            <a:normAutofit/>
          </a:bodyPr>
          <a:lstStyle/>
          <a:p>
            <a:r>
              <a:rPr lang="en-US" sz="4000" dirty="0"/>
              <a:t>Patient Case: T.P.</a:t>
            </a:r>
          </a:p>
        </p:txBody>
      </p:sp>
      <p:sp>
        <p:nvSpPr>
          <p:cNvPr id="4" name="Content Placeholder 3">
            <a:extLst>
              <a:ext uri="{FF2B5EF4-FFF2-40B4-BE49-F238E27FC236}">
                <a16:creationId xmlns:a16="http://schemas.microsoft.com/office/drawing/2014/main" id="{9983B274-3376-BE6F-F642-0254C8853C1A}"/>
              </a:ext>
            </a:extLst>
          </p:cNvPr>
          <p:cNvSpPr>
            <a:spLocks noGrp="1"/>
          </p:cNvSpPr>
          <p:nvPr>
            <p:ph idx="1"/>
          </p:nvPr>
        </p:nvSpPr>
        <p:spPr>
          <a:xfrm>
            <a:off x="609600" y="1125257"/>
            <a:ext cx="10744200" cy="565905"/>
          </a:xfrm>
        </p:spPr>
        <p:txBody>
          <a:bodyPr>
            <a:normAutofit/>
          </a:bodyPr>
          <a:lstStyle/>
          <a:p>
            <a:r>
              <a:rPr lang="en-US" sz="2000" dirty="0">
                <a:solidFill>
                  <a:schemeClr val="tx1"/>
                </a:solidFill>
                <a:latin typeface="Arial"/>
                <a:ea typeface="+mn-ea"/>
                <a:cs typeface="Arial"/>
                <a:sym typeface="Arial"/>
              </a:rPr>
              <a:t>76 </a:t>
            </a:r>
            <a:r>
              <a:rPr lang="en-US" sz="2000" dirty="0" err="1">
                <a:solidFill>
                  <a:schemeClr val="tx1"/>
                </a:solidFill>
                <a:latin typeface="Arial"/>
                <a:ea typeface="+mn-ea"/>
                <a:cs typeface="Arial"/>
                <a:sym typeface="Arial"/>
              </a:rPr>
              <a:t>yo</a:t>
            </a:r>
            <a:r>
              <a:rPr lang="en-US" sz="2000" dirty="0">
                <a:solidFill>
                  <a:schemeClr val="tx1"/>
                </a:solidFill>
                <a:latin typeface="Arial"/>
                <a:ea typeface="+mn-ea"/>
                <a:cs typeface="Arial"/>
                <a:sym typeface="Arial"/>
              </a:rPr>
              <a:t> male presented to medical attention with right neck swelling</a:t>
            </a:r>
          </a:p>
          <a:p>
            <a:endParaRPr lang="en-US" sz="2000" dirty="0"/>
          </a:p>
        </p:txBody>
      </p:sp>
      <p:graphicFrame>
        <p:nvGraphicFramePr>
          <p:cNvPr id="8" name="Table 7">
            <a:extLst>
              <a:ext uri="{FF2B5EF4-FFF2-40B4-BE49-F238E27FC236}">
                <a16:creationId xmlns:a16="http://schemas.microsoft.com/office/drawing/2014/main" id="{73819974-24B2-07AF-8693-D1A5FAFBE82D}"/>
              </a:ext>
            </a:extLst>
          </p:cNvPr>
          <p:cNvGraphicFramePr>
            <a:graphicFrameLocks noGrp="1"/>
          </p:cNvGraphicFramePr>
          <p:nvPr>
            <p:extLst>
              <p:ext uri="{D42A27DB-BD31-4B8C-83A1-F6EECF244321}">
                <p14:modId xmlns:p14="http://schemas.microsoft.com/office/powerpoint/2010/main" val="1752048868"/>
              </p:ext>
            </p:extLst>
          </p:nvPr>
        </p:nvGraphicFramePr>
        <p:xfrm>
          <a:off x="1020241" y="1691162"/>
          <a:ext cx="10151517" cy="4748016"/>
        </p:xfrm>
        <a:graphic>
          <a:graphicData uri="http://schemas.openxmlformats.org/drawingml/2006/table">
            <a:tbl>
              <a:tblPr firstRow="1" bandRow="1">
                <a:tableStyleId>{7DF18680-E054-41AD-8BC1-D1AEF772440D}</a:tableStyleId>
              </a:tblPr>
              <a:tblGrid>
                <a:gridCol w="2310266">
                  <a:extLst>
                    <a:ext uri="{9D8B030D-6E8A-4147-A177-3AD203B41FA5}">
                      <a16:colId xmlns:a16="http://schemas.microsoft.com/office/drawing/2014/main" val="1054983439"/>
                    </a:ext>
                  </a:extLst>
                </a:gridCol>
                <a:gridCol w="7841251">
                  <a:extLst>
                    <a:ext uri="{9D8B030D-6E8A-4147-A177-3AD203B41FA5}">
                      <a16:colId xmlns:a16="http://schemas.microsoft.com/office/drawing/2014/main" val="3704497261"/>
                    </a:ext>
                  </a:extLst>
                </a:gridCol>
              </a:tblGrid>
              <a:tr h="363888">
                <a:tc>
                  <a:txBody>
                    <a:bodyPr/>
                    <a:lstStyle/>
                    <a:p>
                      <a:r>
                        <a:rPr lang="en-US" sz="1600" dirty="0"/>
                        <a:t>Patient Workup</a:t>
                      </a:r>
                    </a:p>
                  </a:txBody>
                  <a:tcPr marL="121296" marR="121296" marT="60648" marB="60648"/>
                </a:tc>
                <a:tc>
                  <a:txBody>
                    <a:bodyPr/>
                    <a:lstStyle/>
                    <a:p>
                      <a:pPr algn="ctr"/>
                      <a:r>
                        <a:rPr lang="en-US" sz="1600" dirty="0"/>
                        <a:t>Results</a:t>
                      </a:r>
                    </a:p>
                  </a:txBody>
                  <a:tcPr marL="121296" marR="121296" marT="60648" marB="60648"/>
                </a:tc>
                <a:extLst>
                  <a:ext uri="{0D108BD9-81ED-4DB2-BD59-A6C34878D82A}">
                    <a16:rowId xmlns:a16="http://schemas.microsoft.com/office/drawing/2014/main" val="240275917"/>
                  </a:ext>
                </a:extLst>
              </a:tr>
              <a:tr h="363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Past medical history</a:t>
                      </a:r>
                      <a:endParaRPr lang="en-US" sz="1600" b="0" kern="1200" dirty="0">
                        <a:solidFill>
                          <a:schemeClr val="dk1"/>
                        </a:solidFill>
                        <a:effectLst/>
                        <a:latin typeface="+mn-lt"/>
                        <a:ea typeface="+mn-ea"/>
                        <a:cs typeface="+mn-cs"/>
                      </a:endParaRPr>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Atrial fibrillation, hypertension, gastroesophageal reflux disease, hypothyroidism</a:t>
                      </a:r>
                      <a:endParaRPr lang="en-US" sz="1600" b="0"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1314113705"/>
                  </a:ext>
                </a:extLst>
              </a:tr>
              <a:tr h="363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mn-lt"/>
                          <a:ea typeface="+mn-ea"/>
                          <a:cs typeface="+mn-cs"/>
                        </a:rPr>
                        <a:t>Social History</a:t>
                      </a:r>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latin typeface="+mn-lt"/>
                          <a:ea typeface="+mn-ea"/>
                          <a:cs typeface="+mn-cs"/>
                        </a:rPr>
                        <a:t>Primary caregiver for wife with Alzheimer’s disease. Lives ~3 hours from major metro area</a:t>
                      </a:r>
                    </a:p>
                  </a:txBody>
                  <a:tcPr marL="121296" marR="121296" marT="60648" marB="60648"/>
                </a:tc>
                <a:extLst>
                  <a:ext uri="{0D108BD9-81ED-4DB2-BD59-A6C34878D82A}">
                    <a16:rowId xmlns:a16="http://schemas.microsoft.com/office/drawing/2014/main" val="2893548575"/>
                  </a:ext>
                </a:extLst>
              </a:tr>
              <a:tr h="36388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dirty="0">
                          <a:effectLst/>
                        </a:rPr>
                        <a:t>Physical Examination</a:t>
                      </a:r>
                      <a:endParaRPr lang="en-US" sz="1600" b="0" dirty="0">
                        <a:effectLst/>
                        <a:latin typeface="Arial" charset="0"/>
                        <a:ea typeface="ＭＳ 明朝" charset="-128"/>
                        <a:cs typeface="Times New Roman" charset="0"/>
                      </a:endParaRPr>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Palpable mass in the right cervical region, ECOG PS: 1</a:t>
                      </a:r>
                      <a:endParaRPr lang="en-US" sz="1600" b="0"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3280796940"/>
                  </a:ext>
                </a:extLst>
              </a:tr>
              <a:tr h="363888">
                <a:tc rowSpan="3">
                  <a:txBody>
                    <a:bodyPr/>
                    <a:lstStyle/>
                    <a:p>
                      <a:r>
                        <a:rPr lang="en-US" sz="1600" u="none" kern="1200" dirty="0">
                          <a:effectLst/>
                        </a:rPr>
                        <a:t>Laboratory values</a:t>
                      </a:r>
                      <a:endParaRPr lang="en-US" sz="1600" dirty="0"/>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CBC: WBC 8.7 x10</a:t>
                      </a:r>
                      <a:r>
                        <a:rPr lang="en-US" sz="1600" b="0" kern="1200" baseline="30000" dirty="0">
                          <a:solidFill>
                            <a:schemeClr val="dk1"/>
                          </a:solidFill>
                          <a:effectLst/>
                        </a:rPr>
                        <a:t>3</a:t>
                      </a:r>
                      <a:r>
                        <a:rPr lang="en-US" sz="1600" b="0" kern="1200" baseline="0" dirty="0">
                          <a:solidFill>
                            <a:schemeClr val="dk1"/>
                          </a:solidFill>
                          <a:effectLst/>
                        </a:rPr>
                        <a:t>/µL</a:t>
                      </a:r>
                      <a:r>
                        <a:rPr lang="en-US" sz="1600" b="0" kern="1200" dirty="0">
                          <a:solidFill>
                            <a:schemeClr val="dk1"/>
                          </a:solidFill>
                          <a:effectLst/>
                        </a:rPr>
                        <a:t>; Hb 9.2 g/dL; platelet 111 x10</a:t>
                      </a:r>
                      <a:r>
                        <a:rPr lang="en-US" sz="1600" b="0" kern="1200" baseline="30000" dirty="0">
                          <a:solidFill>
                            <a:schemeClr val="dk1"/>
                          </a:solidFill>
                          <a:effectLst/>
                        </a:rPr>
                        <a:t>3</a:t>
                      </a:r>
                      <a:r>
                        <a:rPr lang="en-US" sz="1600" b="0" kern="1200" baseline="0" dirty="0">
                          <a:solidFill>
                            <a:schemeClr val="dk1"/>
                          </a:solidFill>
                          <a:effectLst/>
                        </a:rPr>
                        <a:t>/µL</a:t>
                      </a:r>
                      <a:endParaRPr lang="en-US" sz="1600" b="0" kern="1200" baseline="300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3055001306"/>
                  </a:ext>
                </a:extLst>
              </a:tr>
              <a:tr h="363888">
                <a:tc v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LDH 374 U/L, uric acid 5.4 mg/dL</a:t>
                      </a:r>
                      <a:endParaRPr lang="en-US" sz="1600" b="0"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34089965"/>
                  </a:ext>
                </a:extLst>
              </a:tr>
              <a:tr h="363888">
                <a:tc vMerge="1">
                  <a:txBody>
                    <a:bodyPr/>
                    <a:lstStyle/>
                    <a:p>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u="none" kern="1200" dirty="0">
                          <a:solidFill>
                            <a:schemeClr val="dk1"/>
                          </a:solidFill>
                          <a:effectLst/>
                        </a:rPr>
                        <a:t>IPI score: 4 (High-risk)</a:t>
                      </a:r>
                      <a:endParaRPr lang="en-US" sz="1600" b="1" u="none"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3430602934"/>
                  </a:ext>
                </a:extLst>
              </a:tr>
              <a:tr h="606479">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dirty="0">
                          <a:effectLst/>
                        </a:rPr>
                        <a:t>PET/CT</a:t>
                      </a:r>
                      <a:endParaRPr lang="en-US" sz="1600" dirty="0"/>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FDG-avid adenopathy involving right cervical, supraclavicular, bilateral axillary, porta hepatis, peripancreatic, retroperitoneal, bilateral common iliac, left pelvic, left inguinal, with </a:t>
                      </a:r>
                      <a:r>
                        <a:rPr lang="en-US" sz="1600" b="0" kern="1200" dirty="0" err="1">
                          <a:solidFill>
                            <a:schemeClr val="dk1"/>
                          </a:solidFill>
                          <a:effectLst/>
                        </a:rPr>
                        <a:t>extranodal</a:t>
                      </a:r>
                      <a:r>
                        <a:rPr lang="en-US" sz="1600" b="0" kern="1200" dirty="0">
                          <a:solidFill>
                            <a:schemeClr val="dk1"/>
                          </a:solidFill>
                          <a:effectLst/>
                        </a:rPr>
                        <a:t> involvement of the appendicular skeleton and liver</a:t>
                      </a:r>
                      <a:endParaRPr lang="en-US" sz="1600" b="0"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1752601803"/>
                  </a:ext>
                </a:extLst>
              </a:tr>
              <a:tr h="363888">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600" u="none" dirty="0">
                          <a:effectLst/>
                        </a:rPr>
                        <a:t>Pathology</a:t>
                      </a:r>
                      <a:endParaRPr lang="en-US" sz="1600" dirty="0"/>
                    </a:p>
                  </a:txBody>
                  <a:tcPr marL="121296" marR="121296" marT="60648" marB="60648"/>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Cervical lymph node biopsy: DLBCL, NOS, non-GCB subtype</a:t>
                      </a:r>
                      <a:endParaRPr lang="en-US" sz="1600" b="0"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769373486"/>
                  </a:ext>
                </a:extLst>
              </a:tr>
              <a:tr h="363888">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IHC: CD20+, BCL6+, MUM1+, BCL2+ (90%), C-MYC+ (20%), CD10-, Ki-67: 70%</a:t>
                      </a:r>
                      <a:endParaRPr lang="en-US" sz="1600" b="1" kern="12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2442535338"/>
                  </a:ext>
                </a:extLst>
              </a:tr>
              <a:tr h="363888">
                <a:tc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0" kern="1200" dirty="0">
                          <a:solidFill>
                            <a:schemeClr val="dk1"/>
                          </a:solidFill>
                          <a:effectLst/>
                        </a:rPr>
                        <a:t>FISH: negative for translocations of MYC, BCL2, or BCL6</a:t>
                      </a:r>
                      <a:endParaRPr lang="en-US" sz="1600" b="0" kern="1200" baseline="30000" dirty="0">
                        <a:solidFill>
                          <a:schemeClr val="dk1"/>
                        </a:solidFill>
                        <a:effectLst/>
                        <a:latin typeface="+mn-lt"/>
                        <a:ea typeface="+mn-ea"/>
                        <a:cs typeface="+mn-cs"/>
                      </a:endParaRPr>
                    </a:p>
                  </a:txBody>
                  <a:tcPr marL="121296" marR="121296" marT="60648" marB="60648"/>
                </a:tc>
                <a:extLst>
                  <a:ext uri="{0D108BD9-81ED-4DB2-BD59-A6C34878D82A}">
                    <a16:rowId xmlns:a16="http://schemas.microsoft.com/office/drawing/2014/main" val="3384376391"/>
                  </a:ext>
                </a:extLst>
              </a:tr>
            </a:tbl>
          </a:graphicData>
        </a:graphic>
      </p:graphicFrame>
      <p:sp>
        <p:nvSpPr>
          <p:cNvPr id="5" name="Footer Placeholder 4">
            <a:extLst>
              <a:ext uri="{FF2B5EF4-FFF2-40B4-BE49-F238E27FC236}">
                <a16:creationId xmlns:a16="http://schemas.microsoft.com/office/drawing/2014/main" id="{9DCD2EAD-C5A7-671E-A388-E6E256E2046D}"/>
              </a:ext>
            </a:extLst>
          </p:cNvPr>
          <p:cNvSpPr>
            <a:spLocks noGrp="1"/>
          </p:cNvSpPr>
          <p:nvPr>
            <p:ph type="ftr" sz="quarter" idx="3"/>
          </p:nvPr>
        </p:nvSpPr>
        <p:spPr/>
        <p:txBody>
          <a:bodyPr/>
          <a:lstStyle/>
          <a:p>
            <a:r>
              <a:rPr lang="en-US" dirty="0" err="1"/>
              <a:t>IPI</a:t>
            </a:r>
            <a:r>
              <a:rPr lang="en-US" dirty="0"/>
              <a:t>, International Prognostic Index</a:t>
            </a:r>
          </a:p>
        </p:txBody>
      </p:sp>
    </p:spTree>
    <p:extLst>
      <p:ext uri="{BB962C8B-B14F-4D97-AF65-F5344CB8AC3E}">
        <p14:creationId xmlns:p14="http://schemas.microsoft.com/office/powerpoint/2010/main" val="806166891"/>
      </p:ext>
    </p:extLst>
  </p:cSld>
  <p:clrMapOvr>
    <a:masterClrMapping/>
  </p:clrMapOvr>
  <p:extLst>
    <p:ext uri="{6950BFC3-D8DA-4A85-94F7-54DA5524770B}">
      <p188:commentRel xmlns:p188="http://schemas.microsoft.com/office/powerpoint/2018/8/main" r:id="rId2"/>
    </p:ext>
  </p:extLs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Placeholder 2">
            <a:extLst>
              <a:ext uri="{FF2B5EF4-FFF2-40B4-BE49-F238E27FC236}">
                <a16:creationId xmlns:a16="http://schemas.microsoft.com/office/drawing/2014/main" id="{CB0B4328-8E95-A98C-5674-0A161B58BDDF}"/>
              </a:ext>
            </a:extLst>
          </p:cNvPr>
          <p:cNvSpPr txBox="1">
            <a:spLocks/>
          </p:cNvSpPr>
          <p:nvPr/>
        </p:nvSpPr>
        <p:spPr>
          <a:xfrm>
            <a:off x="465666" y="6087641"/>
            <a:ext cx="11260667" cy="2274424"/>
          </a:xfrm>
          <a:prstGeom prst="rect">
            <a:avLst/>
          </a:prstGeom>
          <a:noFill/>
          <a:ln>
            <a:noFill/>
          </a:ln>
        </p:spPr>
        <p:txBody>
          <a:bodyPr lIns="91425" tIns="91425" rIns="91425" bIns="91425" anchor="t" anchorCtr="0"/>
          <a:lstStyle>
            <a:defPPr marR="0" lvl="0" algn="l" rtl="0">
              <a:lnSpc>
                <a:spcPct val="100000"/>
              </a:lnSpc>
              <a:spcBef>
                <a:spcPts val="0"/>
              </a:spcBef>
              <a:spcAft>
                <a:spcPts val="0"/>
              </a:spcAft>
            </a:defPPr>
            <a:lvl1pPr marL="342900" marR="0" lvl="0" indent="-241300" algn="l" rtl="0" eaLnBrk="1" hangingPunct="1">
              <a:lnSpc>
                <a:spcPct val="100000"/>
              </a:lnSpc>
              <a:spcBef>
                <a:spcPts val="320"/>
              </a:spcBef>
              <a:spcAft>
                <a:spcPts val="1200"/>
              </a:spcAft>
              <a:buNone/>
              <a:defRPr sz="2800" b="0" i="0" u="none" strike="noStrike" cap="none">
                <a:solidFill>
                  <a:schemeClr val="dk1"/>
                </a:solidFill>
                <a:latin typeface="Helvetica" charset="0"/>
                <a:ea typeface="Helvetica" charset="0"/>
                <a:cs typeface="Helvetica" charset="0"/>
                <a:sym typeface="Arial"/>
              </a:defRPr>
            </a:lvl1pPr>
            <a:lvl2pPr marL="742950" marR="0" lvl="1" indent="-184150" algn="l" rtl="0" eaLnBrk="1" hangingPunct="1">
              <a:lnSpc>
                <a:spcPct val="100000"/>
              </a:lnSpc>
              <a:spcBef>
                <a:spcPts val="320"/>
              </a:spcBef>
              <a:spcAft>
                <a:spcPts val="0"/>
              </a:spcAft>
              <a:buNone/>
              <a:defRPr sz="1600" b="0" i="0" u="none" strike="noStrike" cap="none">
                <a:solidFill>
                  <a:schemeClr val="dk1"/>
                </a:solidFill>
                <a:latin typeface="Arial"/>
                <a:ea typeface="Arial"/>
                <a:cs typeface="Arial"/>
                <a:sym typeface="Arial"/>
              </a:defRPr>
            </a:lvl2pPr>
            <a:lvl3pPr marL="1143000" marR="0" lvl="2" indent="-127000" algn="l" rtl="0" eaLnBrk="1" hangingPunct="1">
              <a:lnSpc>
                <a:spcPct val="100000"/>
              </a:lnSpc>
              <a:spcBef>
                <a:spcPts val="320"/>
              </a:spcBef>
              <a:spcAft>
                <a:spcPts val="0"/>
              </a:spcAft>
              <a:buNone/>
              <a:defRPr sz="1600" b="0" i="0" u="none" strike="noStrike" cap="none">
                <a:solidFill>
                  <a:schemeClr val="dk1"/>
                </a:solidFill>
                <a:latin typeface="Arial"/>
                <a:ea typeface="Arial"/>
                <a:cs typeface="Arial"/>
                <a:sym typeface="Arial"/>
              </a:defRPr>
            </a:lvl3pPr>
            <a:lvl4pPr marL="1600200" marR="0" lvl="3" indent="-127000" algn="l" rtl="0" eaLnBrk="1" hangingPunct="1">
              <a:lnSpc>
                <a:spcPct val="100000"/>
              </a:lnSpc>
              <a:spcBef>
                <a:spcPts val="320"/>
              </a:spcBef>
              <a:spcAft>
                <a:spcPts val="0"/>
              </a:spcAft>
              <a:buNone/>
              <a:defRPr sz="1600" b="0" i="0" u="none" strike="noStrike" cap="none">
                <a:solidFill>
                  <a:schemeClr val="dk1"/>
                </a:solidFill>
                <a:latin typeface="Arial"/>
                <a:ea typeface="Arial"/>
                <a:cs typeface="Arial"/>
                <a:sym typeface="Arial"/>
              </a:defRPr>
            </a:lvl4pPr>
            <a:lvl5pPr marL="2057400" marR="0" lvl="4" indent="-127000" algn="l" rtl="0" eaLnBrk="1" hangingPunct="1">
              <a:lnSpc>
                <a:spcPct val="100000"/>
              </a:lnSpc>
              <a:spcBef>
                <a:spcPts val="320"/>
              </a:spcBef>
              <a:spcAft>
                <a:spcPts val="0"/>
              </a:spcAft>
              <a:buNone/>
              <a:defRPr sz="1600" b="0" i="0" u="none" strike="noStrike" cap="none">
                <a:solidFill>
                  <a:schemeClr val="dk1"/>
                </a:solidFill>
                <a:latin typeface="Arial"/>
                <a:ea typeface="Arial"/>
                <a:cs typeface="Arial"/>
                <a:sym typeface="Arial"/>
              </a:defRPr>
            </a:lvl5pPr>
            <a:lvl6pPr marL="2514600" marR="0" lvl="5" indent="-101600" algn="l" rtl="0" eaLnBrk="1" hangingPunct="1">
              <a:lnSpc>
                <a:spcPct val="100000"/>
              </a:lnSpc>
              <a:spcBef>
                <a:spcPts val="400"/>
              </a:spcBef>
              <a:spcAft>
                <a:spcPts val="0"/>
              </a:spcAft>
              <a:buNone/>
              <a:defRPr sz="2000" b="0" i="0" u="none" strike="noStrike" cap="none">
                <a:solidFill>
                  <a:schemeClr val="dk1"/>
                </a:solidFill>
                <a:latin typeface="Calibri"/>
                <a:ea typeface="Calibri"/>
                <a:cs typeface="Calibri"/>
                <a:sym typeface="Calibri"/>
              </a:defRPr>
            </a:lvl6pPr>
            <a:lvl7pPr marL="2971800" marR="0" lvl="6" indent="-101600" algn="l" rtl="0" eaLnBrk="1" hangingPunct="1">
              <a:lnSpc>
                <a:spcPct val="100000"/>
              </a:lnSpc>
              <a:spcBef>
                <a:spcPts val="400"/>
              </a:spcBef>
              <a:spcAft>
                <a:spcPts val="0"/>
              </a:spcAft>
              <a:buNone/>
              <a:defRPr sz="2000" b="0" i="0" u="none" strike="noStrike" cap="none">
                <a:solidFill>
                  <a:schemeClr val="dk1"/>
                </a:solidFill>
                <a:latin typeface="Calibri"/>
                <a:ea typeface="Calibri"/>
                <a:cs typeface="Calibri"/>
                <a:sym typeface="Calibri"/>
              </a:defRPr>
            </a:lvl7pPr>
            <a:lvl8pPr marL="3429000" marR="0" lvl="7" indent="-101600" algn="l" rtl="0" eaLnBrk="1" hangingPunct="1">
              <a:lnSpc>
                <a:spcPct val="100000"/>
              </a:lnSpc>
              <a:spcBef>
                <a:spcPts val="400"/>
              </a:spcBef>
              <a:spcAft>
                <a:spcPts val="0"/>
              </a:spcAft>
              <a:buNone/>
              <a:defRPr sz="2000" b="0" i="0" u="none" strike="noStrike" cap="none">
                <a:solidFill>
                  <a:schemeClr val="dk1"/>
                </a:solidFill>
                <a:latin typeface="Calibri"/>
                <a:ea typeface="Calibri"/>
                <a:cs typeface="Calibri"/>
                <a:sym typeface="Calibri"/>
              </a:defRPr>
            </a:lvl8pPr>
            <a:lvl9pPr marL="3886200" marR="0" lvl="8" indent="-101600" algn="l" rtl="0" eaLnBrk="1" hangingPunct="1">
              <a:lnSpc>
                <a:spcPct val="100000"/>
              </a:lnSpc>
              <a:spcBef>
                <a:spcPts val="400"/>
              </a:spcBef>
              <a:spcAft>
                <a:spcPts val="0"/>
              </a:spcAft>
              <a:buNone/>
              <a:defRPr sz="2000" b="0" i="0" u="none" strike="noStrike" cap="none">
                <a:solidFill>
                  <a:schemeClr val="dk1"/>
                </a:solidFill>
                <a:latin typeface="Calibri"/>
                <a:ea typeface="Calibri"/>
                <a:cs typeface="Calibri"/>
                <a:sym typeface="Calibri"/>
              </a:defRPr>
            </a:lvl9pPr>
          </a:lstStyle>
          <a:p>
            <a:endParaRPr lang="en-US" dirty="0"/>
          </a:p>
        </p:txBody>
      </p:sp>
      <p:sp>
        <p:nvSpPr>
          <p:cNvPr id="2" name="Title 1">
            <a:extLst>
              <a:ext uri="{FF2B5EF4-FFF2-40B4-BE49-F238E27FC236}">
                <a16:creationId xmlns:a16="http://schemas.microsoft.com/office/drawing/2014/main" id="{68FA26D3-803D-2073-14E3-6D2988B4B145}"/>
              </a:ext>
            </a:extLst>
          </p:cNvPr>
          <p:cNvSpPr>
            <a:spLocks noGrp="1"/>
          </p:cNvSpPr>
          <p:nvPr>
            <p:ph type="title"/>
          </p:nvPr>
        </p:nvSpPr>
        <p:spPr/>
        <p:txBody>
          <a:bodyPr/>
          <a:lstStyle/>
          <a:p>
            <a:r>
              <a:rPr lang="en-US" dirty="0"/>
              <a:t>Patient Case: T.P.</a:t>
            </a:r>
          </a:p>
        </p:txBody>
      </p:sp>
      <p:sp>
        <p:nvSpPr>
          <p:cNvPr id="3" name="Content Placeholder 2">
            <a:extLst>
              <a:ext uri="{FF2B5EF4-FFF2-40B4-BE49-F238E27FC236}">
                <a16:creationId xmlns:a16="http://schemas.microsoft.com/office/drawing/2014/main" id="{BD9FD8B8-901E-0721-784D-6D03A271842D}"/>
              </a:ext>
            </a:extLst>
          </p:cNvPr>
          <p:cNvSpPr>
            <a:spLocks noGrp="1"/>
          </p:cNvSpPr>
          <p:nvPr>
            <p:ph idx="1"/>
          </p:nvPr>
        </p:nvSpPr>
        <p:spPr/>
        <p:txBody>
          <a:bodyPr/>
          <a:lstStyle/>
          <a:p>
            <a:r>
              <a:rPr lang="en-US" dirty="0"/>
              <a:t>He was treated with R-CHOP x 6 cycles with end of treatment PET/CT revealing increased adenopathy in the left inguinal region</a:t>
            </a:r>
          </a:p>
          <a:p>
            <a:endParaRPr lang="en-US" dirty="0"/>
          </a:p>
          <a:p>
            <a:r>
              <a:rPr lang="en-US" dirty="0"/>
              <a:t>Left inguinal lymph node biopsy</a:t>
            </a:r>
            <a:r>
              <a:rPr lang="en-US" dirty="0">
                <a:sym typeface="Wingdings" pitchFamily="2" charset="2"/>
              </a:rPr>
              <a:t> </a:t>
            </a:r>
            <a:r>
              <a:rPr lang="en-US" b="1" dirty="0">
                <a:sym typeface="Wingdings" pitchFamily="2" charset="2"/>
              </a:rPr>
              <a:t>persistent </a:t>
            </a:r>
            <a:r>
              <a:rPr lang="en-US" b="1" dirty="0" err="1">
                <a:sym typeface="Wingdings" pitchFamily="2" charset="2"/>
              </a:rPr>
              <a:t>DLBCL</a:t>
            </a:r>
            <a:r>
              <a:rPr lang="en-US" b="1" dirty="0">
                <a:sym typeface="Wingdings" pitchFamily="2" charset="2"/>
              </a:rPr>
              <a:t>, non-GCB subtype</a:t>
            </a:r>
          </a:p>
          <a:p>
            <a:endParaRPr lang="en-US" dirty="0"/>
          </a:p>
          <a:p>
            <a:r>
              <a:rPr lang="en-US" dirty="0"/>
              <a:t>Patient received R-</a:t>
            </a:r>
            <a:r>
              <a:rPr lang="en-US" dirty="0" err="1"/>
              <a:t>GemOx</a:t>
            </a:r>
            <a:r>
              <a:rPr lang="en-US" dirty="0"/>
              <a:t> x2 cycles with progressive disease on restaging PET/CT. His </a:t>
            </a:r>
            <a:r>
              <a:rPr lang="en-US" dirty="0" err="1"/>
              <a:t>ECOG</a:t>
            </a:r>
            <a:r>
              <a:rPr lang="en-US" dirty="0"/>
              <a:t> PS 1</a:t>
            </a:r>
          </a:p>
          <a:p>
            <a:endParaRPr lang="en-US" dirty="0"/>
          </a:p>
        </p:txBody>
      </p:sp>
    </p:spTree>
    <p:extLst>
      <p:ext uri="{BB962C8B-B14F-4D97-AF65-F5344CB8AC3E}">
        <p14:creationId xmlns:p14="http://schemas.microsoft.com/office/powerpoint/2010/main" val="3431217722"/>
      </p:ext>
    </p:extLst>
  </p:cSld>
  <p:clrMapOvr>
    <a:masterClrMapping/>
  </p:clrMapOvr>
  <p:extLst>
    <p:ext uri="{6950BFC3-D8DA-4A85-94F7-54DA5524770B}">
      <p188:commentRel xmlns:p188="http://schemas.microsoft.com/office/powerpoint/2018/8/main" r:id="rId2"/>
    </p:ext>
  </p:extLst>
</p:sld>
</file>

<file path=ppt/theme/theme1.xml><?xml version="1.0" encoding="utf-8"?>
<a:theme xmlns:a="http://schemas.openxmlformats.org/drawingml/2006/main" name="2022 Hem Onc">
  <a:themeElements>
    <a:clrScheme name="HemOnc22">
      <a:dk1>
        <a:srgbClr val="4D4D4D"/>
      </a:dk1>
      <a:lt1>
        <a:srgbClr val="FFFFFF"/>
      </a:lt1>
      <a:dk2>
        <a:srgbClr val="4D4D4D"/>
      </a:dk2>
      <a:lt2>
        <a:srgbClr val="FFFFFF"/>
      </a:lt2>
      <a:accent1>
        <a:srgbClr val="4A86D9"/>
      </a:accent1>
      <a:accent2>
        <a:srgbClr val="F7931E"/>
      </a:accent2>
      <a:accent3>
        <a:srgbClr val="DF504B"/>
      </a:accent3>
      <a:accent4>
        <a:srgbClr val="FF7F40"/>
      </a:accent4>
      <a:accent5>
        <a:srgbClr val="35A696"/>
      </a:accent5>
      <a:accent6>
        <a:srgbClr val="AD337F"/>
      </a:accent6>
      <a:hlink>
        <a:srgbClr val="FF7F40"/>
      </a:hlink>
      <a:folHlink>
        <a:srgbClr val="B7B7B7"/>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2 Hem Onc" id="{1BD2C11B-1E1D-4714-A12C-2D116F31C9E6}" vid="{7C79B49B-5FF8-488B-985C-FF1AF5D36A6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2022 Hem Onc</Template>
  <TotalTime>0</TotalTime>
  <Words>478</Words>
  <Application>Microsoft Office PowerPoint</Application>
  <PresentationFormat>Widescreen</PresentationFormat>
  <Paragraphs>32</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Helvetica</vt:lpstr>
      <vt:lpstr>2022 Hem Onc</vt:lpstr>
      <vt:lpstr>Panel: Selecting and Sequencing CD19-Targeted Therapy in the Third-Line Treatment of R/R DLBCL</vt:lpstr>
      <vt:lpstr>Disclaimer</vt:lpstr>
      <vt:lpstr>Patient Case: T.P.</vt:lpstr>
      <vt:lpstr>Patient Case: T.P.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2019-05-10T15:34:56Z</dcterms:created>
  <dcterms:modified xsi:type="dcterms:W3CDTF">2022-09-28T18:02:02Z</dcterms:modified>
</cp:coreProperties>
</file>