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2" r:id="rId1"/>
  </p:sldMasterIdLst>
  <p:notesMasterIdLst>
    <p:notesMasterId r:id="rId5"/>
  </p:notesMasterIdLst>
  <p:sldIdLst>
    <p:sldId id="258" r:id="rId2"/>
    <p:sldId id="256" r:id="rId3"/>
    <p:sldId id="25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13"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68" autoAdjust="0"/>
    <p:restoredTop sz="94660"/>
  </p:normalViewPr>
  <p:slideViewPr>
    <p:cSldViewPr snapToGrid="0">
      <p:cViewPr varScale="1">
        <p:scale>
          <a:sx n="99" d="100"/>
          <a:sy n="99" d="100"/>
        </p:scale>
        <p:origin x="78" y="510"/>
      </p:cViewPr>
      <p:guideLst>
        <p:guide orient="horz" pos="2413"/>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8/10/relationships/authors" Target="authors.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9/28/2022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929422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216716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22410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2561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406283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83226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46079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2690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028026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762196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43231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02621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13860416"/>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3742C-946A-1F82-2CB1-E8E36A2694CE}"/>
              </a:ext>
            </a:extLst>
          </p:cNvPr>
          <p:cNvSpPr>
            <a:spLocks noGrp="1"/>
          </p:cNvSpPr>
          <p:nvPr>
            <p:ph type="title"/>
          </p:nvPr>
        </p:nvSpPr>
        <p:spPr>
          <a:xfrm>
            <a:off x="609601" y="1209224"/>
            <a:ext cx="10515600" cy="2852737"/>
          </a:xfrm>
        </p:spPr>
        <p:txBody>
          <a:bodyPr>
            <a:normAutofit/>
          </a:bodyPr>
          <a:lstStyle/>
          <a:p>
            <a:r>
              <a:rPr lang="en-US" sz="3200" dirty="0"/>
              <a:t>Panel: Selecting and Sequencing CD19-Targeted Therapy in the Second-Line Treatment of R/R </a:t>
            </a:r>
            <a:r>
              <a:rPr lang="en-US" sz="3200" dirty="0" err="1"/>
              <a:t>DLBCL</a:t>
            </a:r>
            <a:endParaRPr lang="en-US" sz="3200" dirty="0"/>
          </a:p>
        </p:txBody>
      </p:sp>
      <p:sp>
        <p:nvSpPr>
          <p:cNvPr id="3" name="Text Placeholder 2">
            <a:extLst>
              <a:ext uri="{FF2B5EF4-FFF2-40B4-BE49-F238E27FC236}">
                <a16:creationId xmlns:a16="http://schemas.microsoft.com/office/drawing/2014/main" id="{11EF8B10-2088-8C2D-39E6-650A3554587F}"/>
              </a:ext>
            </a:extLst>
          </p:cNvPr>
          <p:cNvSpPr>
            <a:spLocks noGrp="1"/>
          </p:cNvSpPr>
          <p:nvPr>
            <p:ph type="body" idx="1"/>
          </p:nvPr>
        </p:nvSpPr>
        <p:spPr>
          <a:xfrm>
            <a:off x="609601" y="3838692"/>
            <a:ext cx="5367687" cy="1500187"/>
          </a:xfrm>
        </p:spPr>
        <p:txBody>
          <a:bodyPr>
            <a:normAutofit/>
          </a:bodyPr>
          <a:lstStyle/>
          <a:p>
            <a:r>
              <a:rPr lang="en-US" dirty="0"/>
              <a:t>Peter Riedell, MD</a:t>
            </a:r>
            <a:br>
              <a:rPr lang="en-US" dirty="0"/>
            </a:br>
            <a:r>
              <a:rPr lang="en-US" dirty="0"/>
              <a:t>Assistant Professor of Medicine</a:t>
            </a:r>
            <a:br>
              <a:rPr lang="en-US" dirty="0"/>
            </a:br>
            <a:r>
              <a:rPr lang="en-US" dirty="0"/>
              <a:t>The University of Chicago Department of Medicine</a:t>
            </a:r>
            <a:br>
              <a:rPr lang="en-US" dirty="0"/>
            </a:br>
            <a:r>
              <a:rPr lang="en-US" dirty="0"/>
              <a:t>Chicago, IL</a:t>
            </a:r>
          </a:p>
          <a:p>
            <a:endParaRPr lang="en-US" dirty="0"/>
          </a:p>
        </p:txBody>
      </p:sp>
      <p:sp>
        <p:nvSpPr>
          <p:cNvPr id="4" name="Text Placeholder 2">
            <a:extLst>
              <a:ext uri="{FF2B5EF4-FFF2-40B4-BE49-F238E27FC236}">
                <a16:creationId xmlns:a16="http://schemas.microsoft.com/office/drawing/2014/main" id="{DEFDB87A-271F-921C-1BF2-FFEDB8226CC8}"/>
              </a:ext>
            </a:extLst>
          </p:cNvPr>
          <p:cNvSpPr txBox="1">
            <a:spLocks/>
          </p:cNvSpPr>
          <p:nvPr/>
        </p:nvSpPr>
        <p:spPr>
          <a:xfrm>
            <a:off x="6431281" y="3838692"/>
            <a:ext cx="5367687" cy="2852737"/>
          </a:xfrm>
          <a:prstGeom prst="rect">
            <a:avLst/>
          </a:prstGeom>
        </p:spPr>
        <p:txBody>
          <a:bodyPr vert="horz" lIns="91440" tIns="45720" rIns="91440" bIns="45720" rtlCol="0">
            <a:normAutofit/>
          </a:bodyPr>
          <a:lstStyle>
            <a:lvl1pPr marL="0" indent="0" algn="l" defTabSz="914400" rtl="0" eaLnBrk="1" latinLnBrk="0" hangingPunct="1">
              <a:lnSpc>
                <a:spcPct val="100000"/>
              </a:lnSpc>
              <a:spcBef>
                <a:spcPts val="1000"/>
              </a:spcBef>
              <a:buClr>
                <a:schemeClr val="accent3"/>
              </a:buClr>
              <a:buFont typeface="Arial" panose="020B0604020202020204" pitchFamily="34" charset="0"/>
              <a:buNone/>
              <a:defRPr sz="1800" kern="1200">
                <a:solidFill>
                  <a:schemeClr val="tx1"/>
                </a:solidFill>
                <a:latin typeface="+mn-lt"/>
                <a:ea typeface="+mn-ea"/>
                <a:cs typeface="+mn-cs"/>
              </a:defRPr>
            </a:lvl1pPr>
            <a:lvl2pPr marL="457200" indent="0" algn="l" defTabSz="914400" rtl="0" eaLnBrk="1" latinLnBrk="0" hangingPunct="1">
              <a:lnSpc>
                <a:spcPct val="100000"/>
              </a:lnSpc>
              <a:spcBef>
                <a:spcPts val="500"/>
              </a:spcBef>
              <a:buClr>
                <a:schemeClr val="accent4"/>
              </a:buClr>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100000"/>
              </a:lnSpc>
              <a:spcBef>
                <a:spcPts val="500"/>
              </a:spcBef>
              <a:buClr>
                <a:schemeClr val="tx2">
                  <a:lumMod val="60000"/>
                  <a:lumOff val="40000"/>
                </a:schemeClr>
              </a:buClr>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r>
              <a:rPr lang="en-US" dirty="0"/>
              <a:t>Paolo F. </a:t>
            </a:r>
            <a:r>
              <a:rPr lang="en-US" dirty="0" err="1"/>
              <a:t>Caimi</a:t>
            </a:r>
            <a:r>
              <a:rPr lang="en-US" dirty="0"/>
              <a:t>, MD</a:t>
            </a:r>
            <a:br>
              <a:rPr lang="en-US" dirty="0"/>
            </a:br>
            <a:r>
              <a:rPr lang="en-US" dirty="0"/>
              <a:t>Staff Physician</a:t>
            </a:r>
            <a:br>
              <a:rPr lang="en-US" dirty="0"/>
            </a:br>
            <a:r>
              <a:rPr lang="en-US" dirty="0"/>
              <a:t>Department of Hematology and Oncology</a:t>
            </a:r>
            <a:br>
              <a:rPr lang="en-US" dirty="0"/>
            </a:br>
            <a:r>
              <a:rPr lang="en-US" dirty="0"/>
              <a:t>Cleveland Clinic Taussig Cancer Center</a:t>
            </a:r>
            <a:br>
              <a:rPr lang="en-US" dirty="0"/>
            </a:br>
            <a:r>
              <a:rPr lang="en-US" dirty="0"/>
              <a:t>Associate Professor</a:t>
            </a:r>
            <a:br>
              <a:rPr lang="en-US" dirty="0"/>
            </a:br>
            <a:r>
              <a:rPr lang="en-US" dirty="0"/>
              <a:t>Cleveland Clinic Lerner College of Medicine</a:t>
            </a:r>
            <a:br>
              <a:rPr lang="en-US" dirty="0"/>
            </a:br>
            <a:r>
              <a:rPr lang="en-US" dirty="0"/>
              <a:t>Cleveland, OH</a:t>
            </a:r>
          </a:p>
          <a:p>
            <a:endParaRPr lang="en-US" dirty="0"/>
          </a:p>
        </p:txBody>
      </p:sp>
    </p:spTree>
    <p:extLst>
      <p:ext uri="{BB962C8B-B14F-4D97-AF65-F5344CB8AC3E}">
        <p14:creationId xmlns:p14="http://schemas.microsoft.com/office/powerpoint/2010/main" val="3427126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0543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8DD5A-284D-7C37-74DC-C5AC3D8ADFB1}"/>
              </a:ext>
            </a:extLst>
          </p:cNvPr>
          <p:cNvSpPr>
            <a:spLocks noGrp="1"/>
          </p:cNvSpPr>
          <p:nvPr>
            <p:ph type="title"/>
          </p:nvPr>
        </p:nvSpPr>
        <p:spPr/>
        <p:txBody>
          <a:bodyPr/>
          <a:lstStyle/>
          <a:p>
            <a:r>
              <a:rPr lang="en-US" dirty="0"/>
              <a:t>Case Presentation: </a:t>
            </a:r>
          </a:p>
        </p:txBody>
      </p:sp>
      <p:sp>
        <p:nvSpPr>
          <p:cNvPr id="3" name="Content Placeholder 2">
            <a:extLst>
              <a:ext uri="{FF2B5EF4-FFF2-40B4-BE49-F238E27FC236}">
                <a16:creationId xmlns:a16="http://schemas.microsoft.com/office/drawing/2014/main" id="{BBB81C6B-26F2-EA0A-8B40-AA6D99C7E0C7}"/>
              </a:ext>
            </a:extLst>
          </p:cNvPr>
          <p:cNvSpPr>
            <a:spLocks noGrp="1"/>
          </p:cNvSpPr>
          <p:nvPr>
            <p:ph idx="1"/>
          </p:nvPr>
        </p:nvSpPr>
        <p:spPr/>
        <p:txBody>
          <a:bodyPr>
            <a:normAutofit/>
          </a:bodyPr>
          <a:lstStyle/>
          <a:p>
            <a:r>
              <a:rPr lang="en-US" sz="2800" dirty="0"/>
              <a:t>83 </a:t>
            </a:r>
            <a:r>
              <a:rPr lang="en-US" sz="2800" dirty="0" err="1"/>
              <a:t>yo</a:t>
            </a:r>
            <a:r>
              <a:rPr lang="en-US" sz="2800" dirty="0"/>
              <a:t> male diagnosed approximately 4 years prior with DLBCL, retroperitoneal mass</a:t>
            </a:r>
          </a:p>
          <a:p>
            <a:r>
              <a:rPr lang="en-US" sz="2800" dirty="0"/>
              <a:t>R-CHOP x 6 cycles, achieved CR</a:t>
            </a:r>
          </a:p>
          <a:p>
            <a:r>
              <a:rPr lang="en-US" sz="2800" dirty="0"/>
              <a:t>Quadruple bypass about 24 months ago</a:t>
            </a:r>
          </a:p>
          <a:p>
            <a:r>
              <a:rPr lang="en-US" sz="2800" dirty="0"/>
              <a:t>CT scan  - recurrent mass; asymptomatic</a:t>
            </a:r>
          </a:p>
          <a:p>
            <a:r>
              <a:rPr lang="en-US" sz="2800" dirty="0"/>
              <a:t>PET/CT – retroperitoneal mass and basal tongue mass with cervical lymphadenopathy; biopsy = recurrent </a:t>
            </a:r>
            <a:r>
              <a:rPr lang="en-US" sz="2800" dirty="0" err="1"/>
              <a:t>DLBCL</a:t>
            </a:r>
            <a:endParaRPr lang="en-US" sz="2800" dirty="0"/>
          </a:p>
          <a:p>
            <a:r>
              <a:rPr lang="en-US" sz="2800" dirty="0"/>
              <a:t>How do you approach treatment in this patient?</a:t>
            </a:r>
          </a:p>
        </p:txBody>
      </p:sp>
    </p:spTree>
    <p:extLst>
      <p:ext uri="{BB962C8B-B14F-4D97-AF65-F5344CB8AC3E}">
        <p14:creationId xmlns:p14="http://schemas.microsoft.com/office/powerpoint/2010/main" val="1385843864"/>
      </p:ext>
    </p:extLst>
  </p:cSld>
  <p:clrMapOvr>
    <a:masterClrMapping/>
  </p:clrMapOvr>
</p:sld>
</file>

<file path=ppt/theme/theme1.xml><?xml version="1.0" encoding="utf-8"?>
<a:theme xmlns:a="http://schemas.openxmlformats.org/drawingml/2006/main" name="2022 Hem Onc">
  <a:themeElements>
    <a:clrScheme name="HemOnc22">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35A696"/>
      </a:accent5>
      <a:accent6>
        <a:srgbClr val="AD337F"/>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2 Hem Onc" id="{1BD2C11B-1E1D-4714-A12C-2D116F31C9E6}" vid="{7C79B49B-5FF8-488B-985C-FF1AF5D36A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2022 Hem Onc</Template>
  <TotalTime>0</TotalTime>
  <Words>283</Words>
  <Application>Microsoft Office PowerPoint</Application>
  <PresentationFormat>Widescreen</PresentationFormat>
  <Paragraphs>12</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2022 Hem Onc</vt:lpstr>
      <vt:lpstr>Panel: Selecting and Sequencing CD19-Targeted Therapy in the Second-Line Treatment of R/R DLBCL</vt:lpstr>
      <vt:lpstr>Disclaimer</vt:lpstr>
      <vt:lpstr>Case Presentation: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2022-09-28T18:01:28Z</dcterms:modified>
</cp:coreProperties>
</file>