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1"/>
  </p:notesMasterIdLst>
  <p:sldIdLst>
    <p:sldId id="295" r:id="rId2"/>
    <p:sldId id="256" r:id="rId3"/>
    <p:sldId id="278" r:id="rId4"/>
    <p:sldId id="263" r:id="rId5"/>
    <p:sldId id="3954" r:id="rId6"/>
    <p:sldId id="3955" r:id="rId7"/>
    <p:sldId id="3957" r:id="rId8"/>
    <p:sldId id="3958" r:id="rId9"/>
    <p:sldId id="30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3864" userDrawn="1">
          <p15:clr>
            <a:srgbClr val="A4A3A4"/>
          </p15:clr>
        </p15:guide>
        <p15:guide id="3" pos="65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6" autoAdjust="0"/>
    <p:restoredTop sz="94660"/>
  </p:normalViewPr>
  <p:slideViewPr>
    <p:cSldViewPr snapToGrid="0">
      <p:cViewPr varScale="1">
        <p:scale>
          <a:sx n="102" d="100"/>
          <a:sy n="102" d="100"/>
        </p:scale>
        <p:origin x="138" y="462"/>
      </p:cViewPr>
      <p:guideLst>
        <p:guide orient="horz" pos="1008"/>
        <p:guide pos="3864"/>
        <p:guide pos="65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numRef>
              <c:f>Sheet1!$A$2:$A$19</c:f>
              <c:numCache>
                <c:formatCode>General</c:formatCode>
                <c:ptCount val="18"/>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numCache>
            </c:numRef>
          </c:cat>
          <c:val>
            <c:numRef>
              <c:f>Sheet1!$B$2:$B$19</c:f>
              <c:numCache>
                <c:formatCode>General</c:formatCode>
                <c:ptCount val="18"/>
              </c:numCache>
            </c:numRef>
          </c:val>
          <c:smooth val="0"/>
          <c:extLst>
            <c:ext xmlns:c16="http://schemas.microsoft.com/office/drawing/2014/chart" uri="{C3380CC4-5D6E-409C-BE32-E72D297353CC}">
              <c16:uniqueId val="{00000000-556C-5F4E-99D1-0FF99E811290}"/>
            </c:ext>
          </c:extLst>
        </c:ser>
        <c:dLbls>
          <c:showLegendKey val="0"/>
          <c:showVal val="0"/>
          <c:showCatName val="0"/>
          <c:showSerName val="0"/>
          <c:showPercent val="0"/>
          <c:showBubbleSize val="0"/>
        </c:dLbls>
        <c:smooth val="0"/>
        <c:axId val="314435840"/>
        <c:axId val="314437632"/>
      </c:lineChart>
      <c:catAx>
        <c:axId val="314435840"/>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000">
                <a:latin typeface="Arial" panose="020B0604020202020204" pitchFamily="34" charset="0"/>
                <a:cs typeface="Arial" panose="020B0604020202020204" pitchFamily="34" charset="0"/>
              </a:defRPr>
            </a:pPr>
            <a:endParaRPr lang="en-US"/>
          </a:p>
        </c:txPr>
        <c:crossAx val="314437632"/>
        <c:crosses val="autoZero"/>
        <c:auto val="1"/>
        <c:lblAlgn val="ctr"/>
        <c:lblOffset val="100"/>
        <c:noMultiLvlLbl val="0"/>
      </c:catAx>
      <c:valAx>
        <c:axId val="314437632"/>
        <c:scaling>
          <c:orientation val="minMax"/>
          <c:max val="100"/>
          <c:min val="0"/>
        </c:scaling>
        <c:delete val="0"/>
        <c:axPos val="l"/>
        <c:numFmt formatCode="General" sourceLinked="1"/>
        <c:majorTickMark val="out"/>
        <c:minorTickMark val="none"/>
        <c:tickLblPos val="nextTo"/>
        <c:spPr>
          <a:ln w="19050">
            <a:solidFill>
              <a:schemeClr val="tx1"/>
            </a:solidFill>
          </a:ln>
        </c:spPr>
        <c:txPr>
          <a:bodyPr/>
          <a:lstStyle/>
          <a:p>
            <a:pPr>
              <a:defRPr sz="1000">
                <a:latin typeface="Arial" panose="020B0604020202020204" pitchFamily="34" charset="0"/>
                <a:cs typeface="Arial" panose="020B0604020202020204" pitchFamily="34" charset="0"/>
              </a:defRPr>
            </a:pPr>
            <a:endParaRPr lang="en-US"/>
          </a:p>
        </c:txPr>
        <c:crossAx val="314435840"/>
        <c:crosses val="autoZero"/>
        <c:crossBetween val="midCat"/>
        <c:majorUnit val="10"/>
        <c:minorUnit val="4.0000000000000008E-2"/>
      </c:valAx>
    </c:plotArea>
    <c:plotVisOnly val="1"/>
    <c:dispBlanksAs val="gap"/>
    <c:showDLblsOverMax val="0"/>
  </c:chart>
  <c:txPr>
    <a:bodyPr/>
    <a:lstStyle/>
    <a:p>
      <a:pPr>
        <a:defRPr sz="1800"/>
      </a:pPr>
      <a:endParaRPr lang="en-US"/>
    </a:p>
  </c:tx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457200" y="142876"/>
            <a:ext cx="11260667" cy="758824"/>
          </a:xfrm>
          <a:prstGeom prst="rect">
            <a:avLst/>
          </a:prstGeom>
          <a:noFill/>
          <a:ln>
            <a:noFill/>
          </a:ln>
        </p:spPr>
        <p:txBody>
          <a:bodyPr lIns="91425" tIns="91425" rIns="91425" bIns="91425" anchor="t" anchorCtr="0"/>
          <a:lstStyle>
            <a:lvl1pPr marL="0" marR="0" lvl="0" indent="0" algn="ctr" rtl="0">
              <a:spcBef>
                <a:spcPts val="480"/>
              </a:spcBef>
              <a:spcAft>
                <a:spcPts val="0"/>
              </a:spcAft>
              <a:buClr>
                <a:srgbClr val="8B0021"/>
              </a:buClr>
              <a:buFont typeface="Arial"/>
              <a:buNone/>
              <a:defRPr sz="3200" b="0" i="0" u="none" strike="noStrike" cap="none">
                <a:solidFill>
                  <a:srgbClr val="8B0021"/>
                </a:solidFill>
                <a:latin typeface="Century Gothic" charset="0"/>
                <a:ea typeface="Century Gothic" charset="0"/>
                <a:cs typeface="Century Gothic" charset="0"/>
                <a:sym typeface="Times New Roman"/>
              </a:defRPr>
            </a:lvl1pPr>
            <a:lvl2pPr marL="742950" marR="0" lvl="1" indent="-107950" algn="l" rtl="0">
              <a:spcBef>
                <a:spcPts val="560"/>
              </a:spcBef>
              <a:spcAft>
                <a:spcPts val="0"/>
              </a:spcAft>
              <a:buNone/>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None/>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None/>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None/>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None/>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None/>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None/>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1" name="Shape 21"/>
          <p:cNvSpPr txBox="1">
            <a:spLocks noGrp="1"/>
          </p:cNvSpPr>
          <p:nvPr>
            <p:ph type="body" idx="3"/>
          </p:nvPr>
        </p:nvSpPr>
        <p:spPr>
          <a:xfrm>
            <a:off x="457200" y="1028700"/>
            <a:ext cx="11260667" cy="4775200"/>
          </a:xfrm>
          <a:prstGeom prst="rect">
            <a:avLst/>
          </a:prstGeom>
          <a:noFill/>
          <a:ln>
            <a:noFill/>
          </a:ln>
        </p:spPr>
        <p:txBody>
          <a:bodyPr lIns="91425" tIns="91425" rIns="91425" bIns="91425" anchor="t" anchorCtr="0"/>
          <a:lstStyle>
            <a:lvl1pPr marL="342900" marR="0" lvl="0" indent="-241300" algn="l" rtl="0">
              <a:spcBef>
                <a:spcPts val="320"/>
              </a:spcBef>
              <a:spcAft>
                <a:spcPts val="1200"/>
              </a:spcAft>
              <a:buNone/>
              <a:defRPr sz="2800" b="0" i="0" u="none" strike="noStrike" cap="none">
                <a:solidFill>
                  <a:schemeClr val="dk1"/>
                </a:solidFill>
                <a:latin typeface="Helvetica" charset="0"/>
                <a:ea typeface="Helvetica" charset="0"/>
                <a:cs typeface="Helvetica" charset="0"/>
                <a:sym typeface="Arial"/>
              </a:defRPr>
            </a:lvl1pPr>
            <a:lvl2pPr marL="742950" marR="0" lvl="1" indent="-184150" algn="l" rtl="0">
              <a:spcBef>
                <a:spcPts val="320"/>
              </a:spcBef>
              <a:spcAft>
                <a:spcPts val="0"/>
              </a:spcAft>
              <a:buNone/>
              <a:defRPr sz="1600" b="0" i="0" u="none" strike="noStrike" cap="none">
                <a:solidFill>
                  <a:schemeClr val="dk1"/>
                </a:solidFill>
                <a:latin typeface="Arial"/>
                <a:ea typeface="Arial"/>
                <a:cs typeface="Arial"/>
                <a:sym typeface="Arial"/>
              </a:defRPr>
            </a:lvl2pPr>
            <a:lvl3pPr marL="1143000" marR="0" lvl="2" indent="-127000" algn="l" rtl="0">
              <a:spcBef>
                <a:spcPts val="320"/>
              </a:spcBef>
              <a:spcAft>
                <a:spcPts val="0"/>
              </a:spcAft>
              <a:buNone/>
              <a:defRPr sz="16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None/>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None/>
              <a:defRPr sz="1600" b="0" i="0" u="none" strike="noStrike" cap="none">
                <a:solidFill>
                  <a:schemeClr val="dk1"/>
                </a:solidFill>
                <a:latin typeface="Arial"/>
                <a:ea typeface="Arial"/>
                <a:cs typeface="Arial"/>
                <a:sym typeface="Arial"/>
              </a:defRPr>
            </a:lvl5pPr>
            <a:lvl6pPr marL="2514600" marR="0" lvl="5" indent="-101600" algn="l" rtl="0">
              <a:spcBef>
                <a:spcPts val="400"/>
              </a:spcBef>
              <a:buNone/>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None/>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None/>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None/>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2" name="Shape 22"/>
          <p:cNvSpPr txBox="1">
            <a:spLocks noGrp="1"/>
          </p:cNvSpPr>
          <p:nvPr>
            <p:ph type="sldNum" idx="12"/>
          </p:nvPr>
        </p:nvSpPr>
        <p:spPr>
          <a:xfrm>
            <a:off x="11171767" y="6343648"/>
            <a:ext cx="5080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a:solidFill>
                  <a:srgbClr val="888888"/>
                </a:solidFill>
                <a:latin typeface="Arial"/>
                <a:ea typeface="Arial"/>
                <a:cs typeface="Arial"/>
                <a:sym typeface="Arial"/>
              </a:rPr>
              <a:t>‹#›</a:t>
            </a:fld>
            <a:endParaRPr lang="en-US" sz="1200" b="0" i="0">
              <a:solidFill>
                <a:srgbClr val="888888"/>
              </a:solidFill>
              <a:latin typeface="Arial"/>
              <a:ea typeface="Arial"/>
              <a:cs typeface="Arial"/>
              <a:sym typeface="Arial"/>
            </a:endParaRPr>
          </a:p>
        </p:txBody>
      </p:sp>
      <p:pic>
        <p:nvPicPr>
          <p:cNvPr id="2" name="Picture 1"/>
          <p:cNvPicPr>
            <a:picLocks noChangeAspect="1"/>
          </p:cNvPicPr>
          <p:nvPr userDrawn="1"/>
        </p:nvPicPr>
        <p:blipFill rotWithShape="1">
          <a:blip r:embed="rId2"/>
          <a:srcRect r="67123"/>
          <a:stretch/>
        </p:blipFill>
        <p:spPr>
          <a:xfrm>
            <a:off x="457200" y="6230344"/>
            <a:ext cx="554736" cy="627656"/>
          </a:xfrm>
          <a:prstGeom prst="rect">
            <a:avLst/>
          </a:prstGeom>
        </p:spPr>
      </p:pic>
      <p:pic>
        <p:nvPicPr>
          <p:cNvPr id="3" name="Picture 2"/>
          <p:cNvPicPr>
            <a:picLocks noChangeAspect="1"/>
          </p:cNvPicPr>
          <p:nvPr userDrawn="1"/>
        </p:nvPicPr>
        <p:blipFill>
          <a:blip r:embed="rId3"/>
          <a:stretch>
            <a:fillRect/>
          </a:stretch>
        </p:blipFill>
        <p:spPr>
          <a:xfrm>
            <a:off x="987552" y="6278867"/>
            <a:ext cx="1304545" cy="530365"/>
          </a:xfrm>
          <a:prstGeom prst="rect">
            <a:avLst/>
          </a:prstGeom>
        </p:spPr>
      </p:pic>
    </p:spTree>
    <p:extLst>
      <p:ext uri="{BB962C8B-B14F-4D97-AF65-F5344CB8AC3E}">
        <p14:creationId xmlns:p14="http://schemas.microsoft.com/office/powerpoint/2010/main" val="243079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p:txBody>
          <a:bodyPr>
            <a:normAutofit/>
          </a:bodyPr>
          <a:lstStyle/>
          <a:p>
            <a:r>
              <a:rPr lang="en-US" sz="4000" b="1" dirty="0"/>
              <a:t>What is the Role of CAR T-Cell Therapy in the Second-Line Treatment of </a:t>
            </a:r>
            <a:r>
              <a:rPr lang="en-US" sz="4000" b="1" dirty="0" err="1"/>
              <a:t>DLBCL</a:t>
            </a:r>
            <a:r>
              <a:rPr lang="en-US" sz="4000" b="1" dirty="0"/>
              <a:t>?</a:t>
            </a:r>
            <a:endParaRPr lang="en-US" sz="4000" dirty="0"/>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3850323"/>
            <a:ext cx="10515600" cy="2268537"/>
          </a:xfrm>
        </p:spPr>
        <p:txBody>
          <a:bodyPr>
            <a:normAutofit/>
          </a:bodyPr>
          <a:lstStyle/>
          <a:p>
            <a:endParaRPr lang="en-US" dirty="0"/>
          </a:p>
          <a:p>
            <a:r>
              <a:rPr lang="en-US" dirty="0"/>
              <a:t>Peter Riedell, MD</a:t>
            </a:r>
          </a:p>
          <a:p>
            <a:r>
              <a:rPr lang="en-US" dirty="0"/>
              <a:t>Assistant Professor of Medicine</a:t>
            </a:r>
          </a:p>
          <a:p>
            <a:r>
              <a:rPr lang="en-US" dirty="0"/>
              <a:t>The University of Chicago Department of Medicine</a:t>
            </a:r>
          </a:p>
          <a:p>
            <a:r>
              <a:rPr lang="en-US" dirty="0"/>
              <a:t>Chicago, IL</a:t>
            </a:r>
          </a:p>
        </p:txBody>
      </p:sp>
    </p:spTree>
    <p:extLst>
      <p:ext uri="{BB962C8B-B14F-4D97-AF65-F5344CB8AC3E}">
        <p14:creationId xmlns:p14="http://schemas.microsoft.com/office/powerpoint/2010/main" val="406674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6238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569E5F-9D1F-8AD0-F7B6-32544E2C037B}"/>
              </a:ext>
            </a:extLst>
          </p:cNvPr>
          <p:cNvSpPr/>
          <p:nvPr/>
        </p:nvSpPr>
        <p:spPr>
          <a:xfrm>
            <a:off x="8677031" y="2169323"/>
            <a:ext cx="3212643" cy="24810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10425598-80AE-B341-B368-E982ED3BC8FC}"/>
              </a:ext>
            </a:extLst>
          </p:cNvPr>
          <p:cNvPicPr>
            <a:picLocks noChangeAspect="1"/>
          </p:cNvPicPr>
          <p:nvPr/>
        </p:nvPicPr>
        <p:blipFill>
          <a:blip r:embed="rId2"/>
          <a:stretch>
            <a:fillRect/>
          </a:stretch>
        </p:blipFill>
        <p:spPr>
          <a:xfrm>
            <a:off x="3980657" y="1493047"/>
            <a:ext cx="3181911" cy="2208771"/>
          </a:xfrm>
          <a:prstGeom prst="rect">
            <a:avLst/>
          </a:prstGeom>
        </p:spPr>
      </p:pic>
      <p:sp>
        <p:nvSpPr>
          <p:cNvPr id="33" name="TextBox 32">
            <a:extLst>
              <a:ext uri="{FF2B5EF4-FFF2-40B4-BE49-F238E27FC236}">
                <a16:creationId xmlns:a16="http://schemas.microsoft.com/office/drawing/2014/main" id="{74325D43-44AB-1046-AE17-A2DEAA50D4AD}"/>
              </a:ext>
            </a:extLst>
          </p:cNvPr>
          <p:cNvSpPr txBox="1"/>
          <p:nvPr/>
        </p:nvSpPr>
        <p:spPr>
          <a:xfrm>
            <a:off x="4192183" y="1141498"/>
            <a:ext cx="4160113" cy="369332"/>
          </a:xfrm>
          <a:prstGeom prst="rect">
            <a:avLst/>
          </a:prstGeom>
          <a:noFill/>
        </p:spPr>
        <p:txBody>
          <a:bodyPr wrap="none" rtlCol="0">
            <a:spAutoFit/>
          </a:bodyPr>
          <a:lstStyle/>
          <a:p>
            <a:r>
              <a:rPr lang="en-US" dirty="0">
                <a:solidFill>
                  <a:schemeClr val="accent3"/>
                </a:solidFill>
              </a:rPr>
              <a:t>Relapsed </a:t>
            </a:r>
            <a:r>
              <a:rPr lang="en-US" b="1" i="1" dirty="0">
                <a:solidFill>
                  <a:schemeClr val="accent3"/>
                </a:solidFill>
              </a:rPr>
              <a:t>less than 12m </a:t>
            </a:r>
            <a:r>
              <a:rPr lang="en-US" dirty="0">
                <a:solidFill>
                  <a:schemeClr val="accent3"/>
                </a:solidFill>
              </a:rPr>
              <a:t>s/p diagnosis</a:t>
            </a:r>
          </a:p>
        </p:txBody>
      </p:sp>
      <p:sp>
        <p:nvSpPr>
          <p:cNvPr id="34" name="TextBox 33">
            <a:extLst>
              <a:ext uri="{FF2B5EF4-FFF2-40B4-BE49-F238E27FC236}">
                <a16:creationId xmlns:a16="http://schemas.microsoft.com/office/drawing/2014/main" id="{933F8EFB-B1F6-0A4B-BEAC-E3CDE7CD1DDC}"/>
              </a:ext>
            </a:extLst>
          </p:cNvPr>
          <p:cNvSpPr txBox="1"/>
          <p:nvPr/>
        </p:nvSpPr>
        <p:spPr>
          <a:xfrm>
            <a:off x="3923387" y="1358425"/>
            <a:ext cx="292712" cy="324791"/>
          </a:xfrm>
          <a:prstGeom prst="rect">
            <a:avLst/>
          </a:prstGeom>
          <a:solidFill>
            <a:schemeClr val="bg1"/>
          </a:solidFill>
        </p:spPr>
        <p:txBody>
          <a:bodyPr wrap="square" rtlCol="0">
            <a:spAutoFit/>
          </a:bodyPr>
          <a:lstStyle/>
          <a:p>
            <a:endParaRPr lang="en-US"/>
          </a:p>
        </p:txBody>
      </p:sp>
      <p:pic>
        <p:nvPicPr>
          <p:cNvPr id="36" name="Picture 35">
            <a:extLst>
              <a:ext uri="{FF2B5EF4-FFF2-40B4-BE49-F238E27FC236}">
                <a16:creationId xmlns:a16="http://schemas.microsoft.com/office/drawing/2014/main" id="{DBD01058-B1E2-1349-B0B3-3D4BD45E1919}"/>
              </a:ext>
            </a:extLst>
          </p:cNvPr>
          <p:cNvPicPr>
            <a:picLocks noChangeAspect="1"/>
          </p:cNvPicPr>
          <p:nvPr/>
        </p:nvPicPr>
        <p:blipFill>
          <a:blip r:embed="rId3"/>
          <a:stretch>
            <a:fillRect/>
          </a:stretch>
        </p:blipFill>
        <p:spPr>
          <a:xfrm>
            <a:off x="4018804" y="4202101"/>
            <a:ext cx="3092226" cy="2101984"/>
          </a:xfrm>
          <a:prstGeom prst="rect">
            <a:avLst/>
          </a:prstGeom>
        </p:spPr>
      </p:pic>
      <p:sp>
        <p:nvSpPr>
          <p:cNvPr id="37" name="TextBox 36">
            <a:extLst>
              <a:ext uri="{FF2B5EF4-FFF2-40B4-BE49-F238E27FC236}">
                <a16:creationId xmlns:a16="http://schemas.microsoft.com/office/drawing/2014/main" id="{377B3163-0157-0F49-A7AD-57F28AE159A2}"/>
              </a:ext>
            </a:extLst>
          </p:cNvPr>
          <p:cNvSpPr txBox="1"/>
          <p:nvPr/>
        </p:nvSpPr>
        <p:spPr>
          <a:xfrm>
            <a:off x="4210153" y="3835205"/>
            <a:ext cx="4275529" cy="369332"/>
          </a:xfrm>
          <a:prstGeom prst="rect">
            <a:avLst/>
          </a:prstGeom>
          <a:noFill/>
        </p:spPr>
        <p:txBody>
          <a:bodyPr wrap="none" rtlCol="0">
            <a:spAutoFit/>
          </a:bodyPr>
          <a:lstStyle/>
          <a:p>
            <a:r>
              <a:rPr lang="en-US" dirty="0">
                <a:solidFill>
                  <a:schemeClr val="accent3"/>
                </a:solidFill>
              </a:rPr>
              <a:t>Relapsed </a:t>
            </a:r>
            <a:r>
              <a:rPr lang="en-US" b="1" i="1" dirty="0">
                <a:solidFill>
                  <a:schemeClr val="accent3"/>
                </a:solidFill>
              </a:rPr>
              <a:t>more than 12m</a:t>
            </a:r>
            <a:r>
              <a:rPr lang="en-US" b="1" dirty="0">
                <a:solidFill>
                  <a:schemeClr val="accent3"/>
                </a:solidFill>
              </a:rPr>
              <a:t> </a:t>
            </a:r>
            <a:r>
              <a:rPr lang="en-US" dirty="0">
                <a:solidFill>
                  <a:schemeClr val="accent3"/>
                </a:solidFill>
              </a:rPr>
              <a:t>s/p diagnosis</a:t>
            </a:r>
          </a:p>
        </p:txBody>
      </p:sp>
      <p:sp>
        <p:nvSpPr>
          <p:cNvPr id="38" name="TextBox 37">
            <a:extLst>
              <a:ext uri="{FF2B5EF4-FFF2-40B4-BE49-F238E27FC236}">
                <a16:creationId xmlns:a16="http://schemas.microsoft.com/office/drawing/2014/main" id="{ED7BAC57-9D9B-AD47-B483-AC8D62587818}"/>
              </a:ext>
            </a:extLst>
          </p:cNvPr>
          <p:cNvSpPr txBox="1"/>
          <p:nvPr/>
        </p:nvSpPr>
        <p:spPr>
          <a:xfrm>
            <a:off x="3929159" y="4146993"/>
            <a:ext cx="280994" cy="311788"/>
          </a:xfrm>
          <a:prstGeom prst="rect">
            <a:avLst/>
          </a:prstGeom>
          <a:solidFill>
            <a:schemeClr val="bg1"/>
          </a:solidFill>
        </p:spPr>
        <p:txBody>
          <a:bodyPr wrap="square" rtlCol="0">
            <a:spAutoFit/>
          </a:bodyPr>
          <a:lstStyle/>
          <a:p>
            <a:endParaRPr lang="en-US"/>
          </a:p>
        </p:txBody>
      </p:sp>
      <p:sp>
        <p:nvSpPr>
          <p:cNvPr id="39" name="TextBox 38">
            <a:extLst>
              <a:ext uri="{FF2B5EF4-FFF2-40B4-BE49-F238E27FC236}">
                <a16:creationId xmlns:a16="http://schemas.microsoft.com/office/drawing/2014/main" id="{23DC7951-E062-A34B-B679-99A41C01D2F2}"/>
              </a:ext>
            </a:extLst>
          </p:cNvPr>
          <p:cNvSpPr txBox="1"/>
          <p:nvPr/>
        </p:nvSpPr>
        <p:spPr>
          <a:xfrm>
            <a:off x="6079477" y="2677429"/>
            <a:ext cx="1634815" cy="338554"/>
          </a:xfrm>
          <a:prstGeom prst="rect">
            <a:avLst/>
          </a:prstGeom>
          <a:noFill/>
          <a:ln>
            <a:solidFill>
              <a:srgbClr val="FF0000"/>
            </a:solidFill>
          </a:ln>
        </p:spPr>
        <p:txBody>
          <a:bodyPr wrap="square" rtlCol="0">
            <a:spAutoFit/>
          </a:bodyPr>
          <a:lstStyle/>
          <a:p>
            <a:pPr algn="ctr"/>
            <a:r>
              <a:rPr lang="en-US" sz="1600" dirty="0"/>
              <a:t>1-yr EFS &lt;20%</a:t>
            </a:r>
          </a:p>
        </p:txBody>
      </p:sp>
      <p:sp>
        <p:nvSpPr>
          <p:cNvPr id="40" name="TextBox 39">
            <a:extLst>
              <a:ext uri="{FF2B5EF4-FFF2-40B4-BE49-F238E27FC236}">
                <a16:creationId xmlns:a16="http://schemas.microsoft.com/office/drawing/2014/main" id="{C3472F9E-3757-7C4A-889F-038FB4C6C00C}"/>
              </a:ext>
            </a:extLst>
          </p:cNvPr>
          <p:cNvSpPr txBox="1"/>
          <p:nvPr/>
        </p:nvSpPr>
        <p:spPr>
          <a:xfrm>
            <a:off x="6086827" y="5370696"/>
            <a:ext cx="1868453" cy="369332"/>
          </a:xfrm>
          <a:prstGeom prst="rect">
            <a:avLst/>
          </a:prstGeom>
          <a:noFill/>
          <a:ln>
            <a:solidFill>
              <a:srgbClr val="FF0000"/>
            </a:solidFill>
          </a:ln>
        </p:spPr>
        <p:txBody>
          <a:bodyPr wrap="square" rtlCol="0">
            <a:spAutoFit/>
          </a:bodyPr>
          <a:lstStyle/>
          <a:p>
            <a:pPr algn="ctr"/>
            <a:r>
              <a:rPr lang="en-US" dirty="0"/>
              <a:t>1-yr EFS ~50%</a:t>
            </a:r>
          </a:p>
        </p:txBody>
      </p:sp>
      <p:cxnSp>
        <p:nvCxnSpPr>
          <p:cNvPr id="41" name="Straight Arrow Connector 40">
            <a:extLst>
              <a:ext uri="{FF2B5EF4-FFF2-40B4-BE49-F238E27FC236}">
                <a16:creationId xmlns:a16="http://schemas.microsoft.com/office/drawing/2014/main" id="{0AC03FA3-9F2B-6244-B2AA-98D50A8C4790}"/>
              </a:ext>
            </a:extLst>
          </p:cNvPr>
          <p:cNvCxnSpPr>
            <a:cxnSpLocks noChangeAspect="1"/>
            <a:stCxn id="39" idx="1"/>
          </p:cNvCxnSpPr>
          <p:nvPr/>
        </p:nvCxnSpPr>
        <p:spPr>
          <a:xfrm flipH="1">
            <a:off x="4977905" y="2846706"/>
            <a:ext cx="1101572" cy="128867"/>
          </a:xfrm>
          <a:prstGeom prst="straightConnector1">
            <a:avLst/>
          </a:prstGeom>
          <a:ln w="158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275284D-2C97-3A4A-946D-67EC5FB19ED9}"/>
              </a:ext>
            </a:extLst>
          </p:cNvPr>
          <p:cNvCxnSpPr>
            <a:cxnSpLocks/>
          </p:cNvCxnSpPr>
          <p:nvPr/>
        </p:nvCxnSpPr>
        <p:spPr>
          <a:xfrm flipH="1" flipV="1">
            <a:off x="5056396" y="5084631"/>
            <a:ext cx="1030432" cy="470731"/>
          </a:xfrm>
          <a:prstGeom prst="straightConnector1">
            <a:avLst/>
          </a:prstGeom>
          <a:ln w="158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7" name="Rectangle 2">
            <a:extLst>
              <a:ext uri="{FF2B5EF4-FFF2-40B4-BE49-F238E27FC236}">
                <a16:creationId xmlns:a16="http://schemas.microsoft.com/office/drawing/2014/main" id="{E4137A56-BF5D-73A2-2F06-D17EF22C9DC8}"/>
              </a:ext>
            </a:extLst>
          </p:cNvPr>
          <p:cNvSpPr txBox="1">
            <a:spLocks noChangeArrowheads="1"/>
          </p:cNvSpPr>
          <p:nvPr/>
        </p:nvSpPr>
        <p:spPr>
          <a:xfrm>
            <a:off x="793016" y="1597823"/>
            <a:ext cx="2341111" cy="1143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600" b="1" u="sng" dirty="0">
                <a:solidFill>
                  <a:schemeClr val="accent3"/>
                </a:solidFill>
                <a:latin typeface="Arial"/>
                <a:cs typeface="Arial"/>
              </a:rPr>
              <a:t>CORAL Study</a:t>
            </a:r>
          </a:p>
        </p:txBody>
      </p:sp>
      <p:sp>
        <p:nvSpPr>
          <p:cNvPr id="21" name="TextBox 20">
            <a:extLst>
              <a:ext uri="{FF2B5EF4-FFF2-40B4-BE49-F238E27FC236}">
                <a16:creationId xmlns:a16="http://schemas.microsoft.com/office/drawing/2014/main" id="{3B6950A2-8032-05AA-66E0-56B8EFECF164}"/>
              </a:ext>
            </a:extLst>
          </p:cNvPr>
          <p:cNvSpPr txBox="1"/>
          <p:nvPr/>
        </p:nvSpPr>
        <p:spPr>
          <a:xfrm>
            <a:off x="8677031" y="2335123"/>
            <a:ext cx="3125058" cy="2123658"/>
          </a:xfrm>
          <a:prstGeom prst="rect">
            <a:avLst/>
          </a:prstGeom>
          <a:noFill/>
          <a:ln w="19050">
            <a:noFill/>
          </a:ln>
        </p:spPr>
        <p:txBody>
          <a:bodyPr wrap="square" rtlCol="0">
            <a:spAutoFit/>
          </a:bodyPr>
          <a:lstStyle/>
          <a:p>
            <a:pPr algn="ctr"/>
            <a:r>
              <a:rPr lang="en-US" sz="2200" dirty="0"/>
              <a:t>Large phase 3 trials recently compared </a:t>
            </a:r>
            <a:br>
              <a:rPr lang="en-US" sz="2200" dirty="0"/>
            </a:br>
            <a:r>
              <a:rPr lang="en-US" sz="2200" dirty="0"/>
              <a:t>CAR T-cell therapy to salvage chemotherapy and AutoSCT in large cell lymphoma</a:t>
            </a:r>
          </a:p>
        </p:txBody>
      </p:sp>
      <p:sp>
        <p:nvSpPr>
          <p:cNvPr id="3" name="Footer Placeholder 2">
            <a:extLst>
              <a:ext uri="{FF2B5EF4-FFF2-40B4-BE49-F238E27FC236}">
                <a16:creationId xmlns:a16="http://schemas.microsoft.com/office/drawing/2014/main" id="{5FE6BC0C-388A-F7E4-668A-E8EDD7C4AC9E}"/>
              </a:ext>
            </a:extLst>
          </p:cNvPr>
          <p:cNvSpPr>
            <a:spLocks noGrp="1"/>
          </p:cNvSpPr>
          <p:nvPr>
            <p:ph type="ftr" sz="quarter" idx="3"/>
          </p:nvPr>
        </p:nvSpPr>
        <p:spPr/>
        <p:txBody>
          <a:bodyPr/>
          <a:lstStyle/>
          <a:p>
            <a:r>
              <a:rPr lang="en-US" dirty="0" err="1"/>
              <a:t>Gisselbrecht</a:t>
            </a:r>
            <a:r>
              <a:rPr lang="en-US" dirty="0"/>
              <a:t> C, et al. </a:t>
            </a:r>
            <a:r>
              <a:rPr lang="en-US" i="1" dirty="0"/>
              <a:t>J Clin Oncol. </a:t>
            </a:r>
            <a:r>
              <a:rPr lang="en-US" dirty="0"/>
              <a:t>2010;28:4184.</a:t>
            </a:r>
          </a:p>
        </p:txBody>
      </p:sp>
      <p:sp>
        <p:nvSpPr>
          <p:cNvPr id="2" name="Title 1">
            <a:extLst>
              <a:ext uri="{FF2B5EF4-FFF2-40B4-BE49-F238E27FC236}">
                <a16:creationId xmlns:a16="http://schemas.microsoft.com/office/drawing/2014/main" id="{999AB51F-4468-F000-D256-864609B2E8A5}"/>
              </a:ext>
            </a:extLst>
          </p:cNvPr>
          <p:cNvSpPr>
            <a:spLocks noGrp="1"/>
          </p:cNvSpPr>
          <p:nvPr>
            <p:ph type="title"/>
          </p:nvPr>
        </p:nvSpPr>
        <p:spPr/>
        <p:txBody>
          <a:bodyPr>
            <a:normAutofit/>
          </a:bodyPr>
          <a:lstStyle/>
          <a:p>
            <a:r>
              <a:rPr lang="en-US" sz="2800" dirty="0"/>
              <a:t>Salvage Chemotherapy and </a:t>
            </a:r>
            <a:r>
              <a:rPr lang="en-US" sz="2800" dirty="0" err="1"/>
              <a:t>AutoSCT</a:t>
            </a:r>
            <a:r>
              <a:rPr lang="en-US" sz="2800" dirty="0"/>
              <a:t>: A Standard of Care in 2L </a:t>
            </a:r>
            <a:r>
              <a:rPr lang="en-US" sz="2800" dirty="0" err="1"/>
              <a:t>DLBCL</a:t>
            </a:r>
            <a:endParaRPr lang="en-US" sz="2800" dirty="0"/>
          </a:p>
        </p:txBody>
      </p:sp>
      <p:sp>
        <p:nvSpPr>
          <p:cNvPr id="7" name="Content Placeholder 6">
            <a:extLst>
              <a:ext uri="{FF2B5EF4-FFF2-40B4-BE49-F238E27FC236}">
                <a16:creationId xmlns:a16="http://schemas.microsoft.com/office/drawing/2014/main" id="{91D548EF-298F-B7D4-A038-4FB14CB8AD26}"/>
              </a:ext>
            </a:extLst>
          </p:cNvPr>
          <p:cNvSpPr>
            <a:spLocks noGrp="1"/>
          </p:cNvSpPr>
          <p:nvPr>
            <p:ph idx="1"/>
          </p:nvPr>
        </p:nvSpPr>
        <p:spPr>
          <a:xfrm>
            <a:off x="302326" y="2393290"/>
            <a:ext cx="3418138" cy="4722477"/>
          </a:xfrm>
        </p:spPr>
        <p:txBody>
          <a:bodyPr>
            <a:normAutofit/>
          </a:bodyPr>
          <a:lstStyle/>
          <a:p>
            <a:r>
              <a:rPr lang="en-US" dirty="0"/>
              <a:t>R-ICE vs R-</a:t>
            </a:r>
            <a:r>
              <a:rPr lang="en-US" dirty="0" err="1"/>
              <a:t>DHAP</a:t>
            </a:r>
            <a:r>
              <a:rPr lang="en-US" dirty="0"/>
              <a:t> in R/R </a:t>
            </a:r>
            <a:r>
              <a:rPr lang="en-US" dirty="0" err="1"/>
              <a:t>DLBCL</a:t>
            </a:r>
            <a:endParaRPr lang="en-US" dirty="0"/>
          </a:p>
          <a:p>
            <a:r>
              <a:rPr lang="en-US" dirty="0"/>
              <a:t>If responsive disease, then proceed to </a:t>
            </a:r>
            <a:r>
              <a:rPr lang="en-US" dirty="0" err="1"/>
              <a:t>AutoSCT</a:t>
            </a:r>
            <a:endParaRPr lang="en-US" dirty="0"/>
          </a:p>
          <a:p>
            <a:r>
              <a:rPr lang="en-US" dirty="0"/>
              <a:t>ORR (~63%)</a:t>
            </a:r>
          </a:p>
          <a:p>
            <a:r>
              <a:rPr lang="en-US" dirty="0" err="1"/>
              <a:t>EFS</a:t>
            </a:r>
            <a:r>
              <a:rPr lang="en-US" dirty="0"/>
              <a:t> (3-year ~21%)</a:t>
            </a:r>
          </a:p>
          <a:p>
            <a:pPr marL="0" indent="0">
              <a:buNone/>
            </a:pPr>
            <a:endParaRPr lang="en-US" dirty="0"/>
          </a:p>
        </p:txBody>
      </p:sp>
    </p:spTree>
    <p:extLst>
      <p:ext uri="{BB962C8B-B14F-4D97-AF65-F5344CB8AC3E}">
        <p14:creationId xmlns:p14="http://schemas.microsoft.com/office/powerpoint/2010/main" val="426571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84A7-BB64-4644-9483-2B8D279E28B0}"/>
              </a:ext>
            </a:extLst>
          </p:cNvPr>
          <p:cNvSpPr>
            <a:spLocks noGrp="1"/>
          </p:cNvSpPr>
          <p:nvPr>
            <p:ph type="title"/>
          </p:nvPr>
        </p:nvSpPr>
        <p:spPr/>
        <p:txBody>
          <a:bodyPr/>
          <a:lstStyle/>
          <a:p>
            <a:r>
              <a:rPr lang="en-US" dirty="0"/>
              <a:t>Phase III Studies in Second Line R/R </a:t>
            </a:r>
            <a:r>
              <a:rPr lang="en-US" dirty="0" err="1"/>
              <a:t>DLBCL</a:t>
            </a:r>
            <a:endParaRPr lang="en-US" dirty="0"/>
          </a:p>
        </p:txBody>
      </p:sp>
      <p:sp>
        <p:nvSpPr>
          <p:cNvPr id="122" name="TextBox 121">
            <a:extLst>
              <a:ext uri="{FF2B5EF4-FFF2-40B4-BE49-F238E27FC236}">
                <a16:creationId xmlns:a16="http://schemas.microsoft.com/office/drawing/2014/main" id="{EEB4DA32-EFD5-7AA3-7A0D-A70D30E13640}"/>
              </a:ext>
            </a:extLst>
          </p:cNvPr>
          <p:cNvSpPr txBox="1"/>
          <p:nvPr/>
        </p:nvSpPr>
        <p:spPr>
          <a:xfrm>
            <a:off x="699816" y="2893879"/>
            <a:ext cx="5280697" cy="1561966"/>
          </a:xfrm>
          <a:prstGeom prst="rect">
            <a:avLst/>
          </a:prstGeom>
          <a:solidFill>
            <a:schemeClr val="accent3">
              <a:lumMod val="75000"/>
            </a:schemeClr>
          </a:solidFill>
        </p:spPr>
        <p:txBody>
          <a:bodyPr wrap="square" rtlCol="0">
            <a:spAutoFit/>
          </a:bodyPr>
          <a:lstStyle/>
          <a:p>
            <a:pPr algn="ctr"/>
            <a:r>
              <a:rPr lang="en-US" sz="2000" b="1" u="sng" dirty="0">
                <a:solidFill>
                  <a:schemeClr val="bg1"/>
                </a:solidFill>
              </a:rPr>
              <a:t>ZUMA-7</a:t>
            </a:r>
            <a:r>
              <a:rPr lang="en-US" sz="2000" u="sng" dirty="0">
                <a:solidFill>
                  <a:schemeClr val="bg1"/>
                </a:solidFill>
              </a:rPr>
              <a:t> </a:t>
            </a:r>
          </a:p>
          <a:p>
            <a:pPr algn="ctr"/>
            <a:r>
              <a:rPr lang="en-US" dirty="0">
                <a:solidFill>
                  <a:schemeClr val="bg1"/>
                </a:solidFill>
              </a:rPr>
              <a:t>(NCT03391466)</a:t>
            </a:r>
          </a:p>
          <a:p>
            <a:pPr algn="ctr"/>
            <a:endParaRPr lang="en-US" sz="1100" dirty="0">
              <a:solidFill>
                <a:schemeClr val="bg1"/>
              </a:solidFill>
            </a:endParaRPr>
          </a:p>
          <a:p>
            <a:pPr algn="ctr"/>
            <a:r>
              <a:rPr lang="en-US" dirty="0">
                <a:solidFill>
                  <a:schemeClr val="bg1"/>
                </a:solidFill>
              </a:rPr>
              <a:t>High Dose-Chemotherapy + AutoSCT vs Axi-cel</a:t>
            </a:r>
          </a:p>
          <a:p>
            <a:pPr algn="ctr"/>
            <a:endParaRPr lang="en-US" sz="1050" dirty="0">
              <a:solidFill>
                <a:schemeClr val="bg1"/>
              </a:solidFill>
            </a:endParaRPr>
          </a:p>
          <a:p>
            <a:pPr algn="ctr"/>
            <a:r>
              <a:rPr lang="en-US" dirty="0">
                <a:solidFill>
                  <a:schemeClr val="bg1"/>
                </a:solidFill>
              </a:rPr>
              <a:t>Primary Endpoint: EFS</a:t>
            </a:r>
          </a:p>
        </p:txBody>
      </p:sp>
      <p:sp>
        <p:nvSpPr>
          <p:cNvPr id="123" name="TextBox 122">
            <a:extLst>
              <a:ext uri="{FF2B5EF4-FFF2-40B4-BE49-F238E27FC236}">
                <a16:creationId xmlns:a16="http://schemas.microsoft.com/office/drawing/2014/main" id="{CA7671B5-1415-1AE7-D80D-7F280594F19E}"/>
              </a:ext>
            </a:extLst>
          </p:cNvPr>
          <p:cNvSpPr txBox="1"/>
          <p:nvPr/>
        </p:nvSpPr>
        <p:spPr>
          <a:xfrm>
            <a:off x="6238857" y="2893879"/>
            <a:ext cx="5280697" cy="1561966"/>
          </a:xfrm>
          <a:prstGeom prst="rect">
            <a:avLst/>
          </a:prstGeom>
          <a:solidFill>
            <a:schemeClr val="accent3">
              <a:lumMod val="75000"/>
            </a:schemeClr>
          </a:solidFill>
        </p:spPr>
        <p:txBody>
          <a:bodyPr wrap="square" rtlCol="0">
            <a:spAutoFit/>
          </a:bodyPr>
          <a:lstStyle/>
          <a:p>
            <a:pPr algn="ctr"/>
            <a:r>
              <a:rPr lang="en-US" sz="2000" b="1" u="sng" dirty="0">
                <a:solidFill>
                  <a:schemeClr val="bg1"/>
                </a:solidFill>
              </a:rPr>
              <a:t>TRANSFORM</a:t>
            </a:r>
            <a:r>
              <a:rPr lang="en-US" sz="2000" dirty="0">
                <a:solidFill>
                  <a:schemeClr val="bg1"/>
                </a:solidFill>
              </a:rPr>
              <a:t> </a:t>
            </a:r>
          </a:p>
          <a:p>
            <a:pPr algn="ctr"/>
            <a:r>
              <a:rPr lang="en-US" dirty="0">
                <a:solidFill>
                  <a:schemeClr val="bg1"/>
                </a:solidFill>
              </a:rPr>
              <a:t>(NCT03575351)</a:t>
            </a:r>
            <a:endParaRPr lang="en-US" sz="2000" dirty="0">
              <a:solidFill>
                <a:schemeClr val="bg1"/>
              </a:solidFill>
            </a:endParaRPr>
          </a:p>
          <a:p>
            <a:pPr algn="ctr"/>
            <a:endParaRPr lang="en-US" sz="1100" dirty="0">
              <a:solidFill>
                <a:schemeClr val="bg1"/>
              </a:solidFill>
            </a:endParaRPr>
          </a:p>
          <a:p>
            <a:pPr algn="ctr"/>
            <a:r>
              <a:rPr lang="en-US" dirty="0">
                <a:solidFill>
                  <a:schemeClr val="bg1"/>
                </a:solidFill>
              </a:rPr>
              <a:t>High Dose-Chemotherapy + AutoSCT vs Liso-cel</a:t>
            </a:r>
          </a:p>
          <a:p>
            <a:pPr algn="ctr"/>
            <a:endParaRPr lang="en-US" sz="1050" dirty="0">
              <a:solidFill>
                <a:schemeClr val="bg1"/>
              </a:solidFill>
            </a:endParaRPr>
          </a:p>
          <a:p>
            <a:pPr algn="ctr"/>
            <a:r>
              <a:rPr lang="en-US" dirty="0">
                <a:solidFill>
                  <a:schemeClr val="bg1"/>
                </a:solidFill>
              </a:rPr>
              <a:t>Primary Endpoint: EFS</a:t>
            </a:r>
          </a:p>
        </p:txBody>
      </p:sp>
      <p:sp>
        <p:nvSpPr>
          <p:cNvPr id="125" name="TextBox 124">
            <a:extLst>
              <a:ext uri="{FF2B5EF4-FFF2-40B4-BE49-F238E27FC236}">
                <a16:creationId xmlns:a16="http://schemas.microsoft.com/office/drawing/2014/main" id="{94EB4C52-7D17-D44A-4DF3-81AE85C9C3E9}"/>
              </a:ext>
            </a:extLst>
          </p:cNvPr>
          <p:cNvSpPr txBox="1"/>
          <p:nvPr/>
        </p:nvSpPr>
        <p:spPr>
          <a:xfrm>
            <a:off x="1404301" y="4624852"/>
            <a:ext cx="3846430" cy="1077218"/>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sz="1600" dirty="0"/>
              <a:t>N = 359</a:t>
            </a:r>
          </a:p>
          <a:p>
            <a:pPr marL="285750" indent="-285750">
              <a:buClr>
                <a:schemeClr val="accent2"/>
              </a:buClr>
              <a:buFont typeface="Arial" panose="020B0604020202020204" pitchFamily="34" charset="0"/>
              <a:buChar char="•"/>
            </a:pPr>
            <a:r>
              <a:rPr lang="en-US" sz="1600" dirty="0"/>
              <a:t>No apheresis prior to randomization</a:t>
            </a:r>
          </a:p>
          <a:p>
            <a:pPr marL="285750" indent="-285750">
              <a:buClr>
                <a:schemeClr val="accent2"/>
              </a:buClr>
              <a:buFont typeface="Arial" panose="020B0604020202020204" pitchFamily="34" charset="0"/>
              <a:buChar char="•"/>
            </a:pPr>
            <a:r>
              <a:rPr lang="en-US" sz="1600" dirty="0"/>
              <a:t>No bridging therapy permitted</a:t>
            </a:r>
          </a:p>
          <a:p>
            <a:pPr marL="285750" indent="-285750">
              <a:buClr>
                <a:schemeClr val="accent2"/>
              </a:buClr>
              <a:buFont typeface="Arial" panose="020B0604020202020204" pitchFamily="34" charset="0"/>
              <a:buChar char="•"/>
            </a:pPr>
            <a:r>
              <a:rPr lang="en-US" sz="1600" dirty="0"/>
              <a:t>Median f/u: 24.9 months</a:t>
            </a:r>
          </a:p>
        </p:txBody>
      </p:sp>
      <p:sp>
        <p:nvSpPr>
          <p:cNvPr id="126" name="TextBox 125">
            <a:extLst>
              <a:ext uri="{FF2B5EF4-FFF2-40B4-BE49-F238E27FC236}">
                <a16:creationId xmlns:a16="http://schemas.microsoft.com/office/drawing/2014/main" id="{92460D1D-A2C3-0281-3CF9-C2FE3D37A4BB}"/>
              </a:ext>
            </a:extLst>
          </p:cNvPr>
          <p:cNvSpPr txBox="1"/>
          <p:nvPr/>
        </p:nvSpPr>
        <p:spPr>
          <a:xfrm>
            <a:off x="6578222" y="4624852"/>
            <a:ext cx="5096089" cy="1323439"/>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sz="1600" dirty="0"/>
              <a:t>N = 184</a:t>
            </a:r>
          </a:p>
          <a:p>
            <a:pPr marL="285750" indent="-285750">
              <a:buClr>
                <a:schemeClr val="accent2"/>
              </a:buClr>
              <a:buFont typeface="Arial" panose="020B0604020202020204" pitchFamily="34" charset="0"/>
              <a:buChar char="•"/>
            </a:pPr>
            <a:r>
              <a:rPr lang="en-US" sz="1600" dirty="0"/>
              <a:t>All patients underwent apheresis prior to randomization</a:t>
            </a:r>
          </a:p>
          <a:p>
            <a:pPr marL="285750" indent="-285750">
              <a:buClr>
                <a:schemeClr val="accent2"/>
              </a:buClr>
              <a:buFont typeface="Arial" panose="020B0604020202020204" pitchFamily="34" charset="0"/>
              <a:buChar char="•"/>
            </a:pPr>
            <a:r>
              <a:rPr lang="en-US" sz="1600" dirty="0"/>
              <a:t>Only one cycle of bridging therapy permitted</a:t>
            </a:r>
          </a:p>
          <a:p>
            <a:pPr marL="285750" indent="-285750">
              <a:buClr>
                <a:schemeClr val="accent2"/>
              </a:buClr>
              <a:buFont typeface="Arial" panose="020B0604020202020204" pitchFamily="34" charset="0"/>
              <a:buChar char="•"/>
            </a:pPr>
            <a:r>
              <a:rPr lang="en-US" sz="1600" dirty="0"/>
              <a:t>Median f/u: 6.2 months</a:t>
            </a:r>
          </a:p>
        </p:txBody>
      </p:sp>
      <p:sp>
        <p:nvSpPr>
          <p:cNvPr id="129" name="Google Shape;360;p44">
            <a:extLst>
              <a:ext uri="{FF2B5EF4-FFF2-40B4-BE49-F238E27FC236}">
                <a16:creationId xmlns:a16="http://schemas.microsoft.com/office/drawing/2014/main" id="{1E228272-DA7D-F5A5-E33E-4958B0858964}"/>
              </a:ext>
            </a:extLst>
          </p:cNvPr>
          <p:cNvSpPr txBox="1">
            <a:spLocks/>
          </p:cNvSpPr>
          <p:nvPr/>
        </p:nvSpPr>
        <p:spPr>
          <a:xfrm>
            <a:off x="318967" y="1292011"/>
            <a:ext cx="11360800" cy="1730973"/>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chemeClr val="accent2"/>
              </a:buClr>
            </a:pPr>
            <a:r>
              <a:rPr lang="en-US" altLang="en-US" sz="2400" dirty="0"/>
              <a:t>Early relapse (≤ 12m s/p conclusion of induction) or primary refractory disease</a:t>
            </a:r>
          </a:p>
          <a:p>
            <a:pPr algn="just">
              <a:lnSpc>
                <a:spcPct val="100000"/>
              </a:lnSpc>
              <a:buClr>
                <a:schemeClr val="accent2"/>
              </a:buClr>
            </a:pPr>
            <a:r>
              <a:rPr lang="en-US" sz="2400" dirty="0"/>
              <a:t>Transplant-eligible</a:t>
            </a:r>
          </a:p>
        </p:txBody>
      </p:sp>
      <p:sp>
        <p:nvSpPr>
          <p:cNvPr id="4" name="Footer Placeholder 3">
            <a:extLst>
              <a:ext uri="{FF2B5EF4-FFF2-40B4-BE49-F238E27FC236}">
                <a16:creationId xmlns:a16="http://schemas.microsoft.com/office/drawing/2014/main" id="{FEA8DE5E-DA57-F408-1F24-BC4210277873}"/>
              </a:ext>
            </a:extLst>
          </p:cNvPr>
          <p:cNvSpPr>
            <a:spLocks noGrp="1"/>
          </p:cNvSpPr>
          <p:nvPr>
            <p:ph type="ftr" sz="quarter" idx="3"/>
          </p:nvPr>
        </p:nvSpPr>
        <p:spPr/>
        <p:txBody>
          <a:bodyPr/>
          <a:lstStyle/>
          <a:p>
            <a:r>
              <a:rPr lang="da-DK" dirty="0"/>
              <a:t>Locke FL, et al. </a:t>
            </a:r>
            <a:r>
              <a:rPr lang="da-DK" i="1" dirty="0"/>
              <a:t>N Engl J Med. </a:t>
            </a:r>
            <a:r>
              <a:rPr lang="da-DK" dirty="0"/>
              <a:t>2022;386:640-654.</a:t>
            </a:r>
          </a:p>
          <a:p>
            <a:r>
              <a:rPr lang="da-DK" dirty="0"/>
              <a:t>Kamdar M, et al. </a:t>
            </a:r>
            <a:r>
              <a:rPr lang="da-DK" i="1" dirty="0"/>
              <a:t>Lancet. </a:t>
            </a:r>
            <a:r>
              <a:rPr lang="da-DK" dirty="0"/>
              <a:t>2022;399:2294-2308. </a:t>
            </a:r>
          </a:p>
        </p:txBody>
      </p:sp>
    </p:spTree>
    <p:extLst>
      <p:ext uri="{BB962C8B-B14F-4D97-AF65-F5344CB8AC3E}">
        <p14:creationId xmlns:p14="http://schemas.microsoft.com/office/powerpoint/2010/main" val="127015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84A7-BB64-4644-9483-2B8D279E28B0}"/>
              </a:ext>
            </a:extLst>
          </p:cNvPr>
          <p:cNvSpPr>
            <a:spLocks noGrp="1"/>
          </p:cNvSpPr>
          <p:nvPr>
            <p:ph type="title"/>
          </p:nvPr>
        </p:nvSpPr>
        <p:spPr/>
        <p:txBody>
          <a:bodyPr/>
          <a:lstStyle/>
          <a:p>
            <a:r>
              <a:rPr lang="en-US" dirty="0"/>
              <a:t>Phase 3 ZUMA-7: Axi-Cel Versus SOC </a:t>
            </a:r>
            <a:r>
              <a:rPr lang="pt-BR" dirty="0"/>
              <a:t>as 2L </a:t>
            </a:r>
            <a:r>
              <a:rPr lang="pt-BR" dirty="0" err="1"/>
              <a:t>Treatment</a:t>
            </a:r>
            <a:r>
              <a:rPr lang="pt-BR" dirty="0"/>
              <a:t> for </a:t>
            </a:r>
            <a:r>
              <a:rPr lang="en-US" dirty="0"/>
              <a:t>R/R LBCL</a:t>
            </a:r>
          </a:p>
        </p:txBody>
      </p:sp>
      <p:sp>
        <p:nvSpPr>
          <p:cNvPr id="3" name="Content Placeholder 2">
            <a:extLst>
              <a:ext uri="{FF2B5EF4-FFF2-40B4-BE49-F238E27FC236}">
                <a16:creationId xmlns:a16="http://schemas.microsoft.com/office/drawing/2014/main" id="{11FAEC73-89FA-2BCF-8D34-4A86BA271A31}"/>
              </a:ext>
            </a:extLst>
          </p:cNvPr>
          <p:cNvSpPr>
            <a:spLocks noGrp="1"/>
          </p:cNvSpPr>
          <p:nvPr>
            <p:ph idx="1"/>
          </p:nvPr>
        </p:nvSpPr>
        <p:spPr>
          <a:xfrm>
            <a:off x="507814" y="2248861"/>
            <a:ext cx="4683765" cy="4722477"/>
          </a:xfrm>
        </p:spPr>
        <p:txBody>
          <a:bodyPr>
            <a:normAutofit/>
          </a:bodyPr>
          <a:lstStyle/>
          <a:p>
            <a:r>
              <a:rPr lang="en-US" sz="1800" dirty="0"/>
              <a:t>The primary endpoint of </a:t>
            </a:r>
            <a:r>
              <a:rPr lang="en-US" sz="1800" dirty="0" err="1"/>
              <a:t>EFS</a:t>
            </a:r>
            <a:r>
              <a:rPr lang="en-US" sz="1800" dirty="0"/>
              <a:t> met</a:t>
            </a:r>
          </a:p>
          <a:p>
            <a:r>
              <a:rPr lang="en-US" sz="1800" dirty="0"/>
              <a:t>24-mo </a:t>
            </a:r>
            <a:r>
              <a:rPr lang="en-US" sz="1800" dirty="0" err="1"/>
              <a:t>EFS</a:t>
            </a:r>
            <a:r>
              <a:rPr lang="en-US" sz="1800" dirty="0"/>
              <a:t> rates were 41% vs 16% in </a:t>
            </a:r>
            <a:r>
              <a:rPr lang="en-US" sz="1800" dirty="0" err="1"/>
              <a:t>axi-cel</a:t>
            </a:r>
            <a:r>
              <a:rPr lang="en-US" sz="1800" dirty="0"/>
              <a:t> vs SOC, respectively</a:t>
            </a:r>
          </a:p>
          <a:p>
            <a:r>
              <a:rPr lang="en-US" sz="1800" dirty="0"/>
              <a:t>ORR and CR rates were higher with</a:t>
            </a:r>
            <a:br>
              <a:rPr lang="en-US" sz="1800" dirty="0"/>
            </a:br>
            <a:r>
              <a:rPr lang="en-US" sz="1800" dirty="0" err="1"/>
              <a:t>axi-cel</a:t>
            </a:r>
            <a:r>
              <a:rPr lang="en-US" sz="1800" dirty="0"/>
              <a:t> vs SOC (ORR: 83% vs 50%;</a:t>
            </a:r>
            <a:br>
              <a:rPr lang="en-US" sz="1800" dirty="0"/>
            </a:br>
            <a:r>
              <a:rPr lang="en-US" sz="1800" dirty="0"/>
              <a:t>P &lt; .0001; CR: 65% vs 32%)</a:t>
            </a:r>
          </a:p>
          <a:p>
            <a:r>
              <a:rPr lang="en-US" sz="1800" dirty="0"/>
              <a:t>Median OS favored </a:t>
            </a:r>
            <a:r>
              <a:rPr lang="en-US" sz="1800" dirty="0" err="1"/>
              <a:t>axi-cel</a:t>
            </a:r>
            <a:r>
              <a:rPr lang="en-US" sz="1800" dirty="0"/>
              <a:t> vs SOC, although it did not meet statistical significance </a:t>
            </a:r>
          </a:p>
          <a:p>
            <a:endParaRPr lang="en-US" sz="1800" dirty="0"/>
          </a:p>
        </p:txBody>
      </p:sp>
      <p:graphicFrame>
        <p:nvGraphicFramePr>
          <p:cNvPr id="7" name="Table 6">
            <a:extLst>
              <a:ext uri="{FF2B5EF4-FFF2-40B4-BE49-F238E27FC236}">
                <a16:creationId xmlns:a16="http://schemas.microsoft.com/office/drawing/2014/main" id="{F677DA53-D0DA-47C5-CACA-22FB874B9612}"/>
              </a:ext>
            </a:extLst>
          </p:cNvPr>
          <p:cNvGraphicFramePr>
            <a:graphicFrameLocks noGrp="1"/>
          </p:cNvGraphicFramePr>
          <p:nvPr>
            <p:extLst>
              <p:ext uri="{D42A27DB-BD31-4B8C-83A1-F6EECF244321}">
                <p14:modId xmlns:p14="http://schemas.microsoft.com/office/powerpoint/2010/main" val="1573394764"/>
              </p:ext>
            </p:extLst>
          </p:nvPr>
        </p:nvGraphicFramePr>
        <p:xfrm>
          <a:off x="6543890" y="1632120"/>
          <a:ext cx="3232239" cy="1583438"/>
        </p:xfrm>
        <a:graphic>
          <a:graphicData uri="http://schemas.openxmlformats.org/drawingml/2006/table">
            <a:tbl>
              <a:tblPr bandRow="1">
                <a:tableStyleId>{6E25E649-3F16-4E02-A733-19D2CDBF48F0}</a:tableStyleId>
              </a:tblPr>
              <a:tblGrid>
                <a:gridCol w="790721">
                  <a:extLst>
                    <a:ext uri="{9D8B030D-6E8A-4147-A177-3AD203B41FA5}">
                      <a16:colId xmlns:a16="http://schemas.microsoft.com/office/drawing/2014/main" val="20000"/>
                    </a:ext>
                  </a:extLst>
                </a:gridCol>
                <a:gridCol w="1234633">
                  <a:extLst>
                    <a:ext uri="{9D8B030D-6E8A-4147-A177-3AD203B41FA5}">
                      <a16:colId xmlns:a16="http://schemas.microsoft.com/office/drawing/2014/main" val="20001"/>
                    </a:ext>
                  </a:extLst>
                </a:gridCol>
                <a:gridCol w="1206885">
                  <a:extLst>
                    <a:ext uri="{9D8B030D-6E8A-4147-A177-3AD203B41FA5}">
                      <a16:colId xmlns:a16="http://schemas.microsoft.com/office/drawing/2014/main" val="20002"/>
                    </a:ext>
                  </a:extLst>
                </a:gridCol>
              </a:tblGrid>
              <a:tr h="490112">
                <a:tc>
                  <a:txBody>
                    <a:bodyPr/>
                    <a:lstStyle/>
                    <a:p>
                      <a:endParaRPr lang="en-US" sz="1200" dirty="0"/>
                    </a:p>
                  </a:txBody>
                  <a:tcPr marL="113103" marR="113103" marT="56551" marB="56551">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t>Patients</a:t>
                      </a:r>
                      <a:r>
                        <a:rPr lang="en-US" sz="1200" baseline="0" dirty="0"/>
                        <a:t>, N</a:t>
                      </a:r>
                      <a:endParaRPr lang="en-US" sz="1200" dirty="0"/>
                    </a:p>
                  </a:txBody>
                  <a:tcPr marL="113103" marR="113103" marT="56551" marB="56551" anchor="b">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t>Median EFS (95% CI), mo</a:t>
                      </a:r>
                    </a:p>
                  </a:txBody>
                  <a:tcPr marL="113103" marR="113103" marT="56551" marB="56551" anchor="b">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01607">
                <a:tc>
                  <a:txBody>
                    <a:bodyPr/>
                    <a:lstStyle/>
                    <a:p>
                      <a:r>
                        <a:rPr lang="en-US" sz="1200" dirty="0"/>
                        <a:t>Axi-cel</a:t>
                      </a:r>
                    </a:p>
                  </a:txBody>
                  <a:tcPr marL="113103" marR="113103" marT="56551" marB="56551"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t>180</a:t>
                      </a:r>
                    </a:p>
                  </a:txBody>
                  <a:tcPr marL="113103" marR="113103" marT="56551" marB="56551"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t>8.3 (4.5-15.8)</a:t>
                      </a:r>
                    </a:p>
                  </a:txBody>
                  <a:tcPr marL="113103" marR="113103" marT="56551" marB="56551"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1607">
                <a:tc>
                  <a:txBody>
                    <a:bodyPr/>
                    <a:lstStyle/>
                    <a:p>
                      <a:r>
                        <a:rPr lang="en-US" sz="1200" dirty="0"/>
                        <a:t>SOC</a:t>
                      </a:r>
                    </a:p>
                  </a:txBody>
                  <a:tcPr marL="113103" marR="113103" marT="56551" marB="56551" anchor="ctr">
                    <a:lnB>
                      <a:noFill/>
                    </a:lnB>
                    <a:solidFill>
                      <a:schemeClr val="bg1"/>
                    </a:solidFill>
                  </a:tcPr>
                </a:tc>
                <a:tc>
                  <a:txBody>
                    <a:bodyPr/>
                    <a:lstStyle/>
                    <a:p>
                      <a:pPr algn="ctr"/>
                      <a:r>
                        <a:rPr lang="en-US" sz="1200" dirty="0"/>
                        <a:t>179</a:t>
                      </a:r>
                    </a:p>
                  </a:txBody>
                  <a:tcPr marL="113103" marR="113103" marT="56551" marB="56551" anchor="ctr">
                    <a:lnB>
                      <a:noFill/>
                    </a:lnB>
                    <a:solidFill>
                      <a:schemeClr val="bg1"/>
                    </a:solidFill>
                  </a:tcPr>
                </a:tc>
                <a:tc>
                  <a:txBody>
                    <a:bodyPr/>
                    <a:lstStyle/>
                    <a:p>
                      <a:pPr algn="ctr"/>
                      <a:r>
                        <a:rPr lang="en-US" sz="1200" dirty="0"/>
                        <a:t>2.0 (1.6-2.8)</a:t>
                      </a:r>
                    </a:p>
                  </a:txBody>
                  <a:tcPr marL="113103" marR="113103" marT="56551" marB="56551" anchor="ctr">
                    <a:lnB>
                      <a:noFill/>
                    </a:lnB>
                    <a:solidFill>
                      <a:schemeClr val="bg1"/>
                    </a:solidFill>
                  </a:tcPr>
                </a:tc>
                <a:extLst>
                  <a:ext uri="{0D108BD9-81ED-4DB2-BD59-A6C34878D82A}">
                    <a16:rowId xmlns:a16="http://schemas.microsoft.com/office/drawing/2014/main" val="10002"/>
                  </a:ext>
                </a:extLst>
              </a:tr>
              <a:tr h="490112">
                <a:tc gridSpan="3">
                  <a:txBody>
                    <a:bodyPr/>
                    <a:lstStyle/>
                    <a:p>
                      <a:pPr algn="ctr"/>
                      <a:r>
                        <a:rPr lang="en-US" sz="1200" dirty="0"/>
                        <a:t>Stratified</a:t>
                      </a:r>
                      <a:r>
                        <a:rPr lang="en-US" sz="1200" baseline="0" dirty="0"/>
                        <a:t> </a:t>
                      </a:r>
                      <a:r>
                        <a:rPr lang="en-US" sz="1200" dirty="0"/>
                        <a:t>HR</a:t>
                      </a:r>
                      <a:r>
                        <a:rPr lang="en-US" sz="1200" baseline="0" dirty="0"/>
                        <a:t> for event or death = 0.40</a:t>
                      </a:r>
                      <a:br>
                        <a:rPr lang="en-US" sz="1200" baseline="0" dirty="0"/>
                      </a:br>
                      <a:r>
                        <a:rPr lang="en-US" sz="1200" baseline="0" dirty="0"/>
                        <a:t>(95% CI, 0.31-1.51); </a:t>
                      </a:r>
                      <a:r>
                        <a:rPr lang="en-US" sz="1200" i="1" baseline="0" dirty="0"/>
                        <a:t>P </a:t>
                      </a:r>
                      <a:r>
                        <a:rPr lang="en-US" sz="1200" i="0" baseline="0" dirty="0"/>
                        <a:t>&lt; .001</a:t>
                      </a:r>
                      <a:endParaRPr lang="en-US" sz="1200" dirty="0"/>
                    </a:p>
                  </a:txBody>
                  <a:tcPr marL="113103" marR="113103" marT="56551" marB="56551">
                    <a:lnL>
                      <a:noFill/>
                    </a:lnL>
                    <a:lnR>
                      <a:noFill/>
                    </a:lnR>
                    <a:lnT>
                      <a:noFill/>
                    </a:lnT>
                    <a:lnB w="254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04D8E19F-4DA6-51CE-9A2A-D8A44EAF4AE9}"/>
              </a:ext>
            </a:extLst>
          </p:cNvPr>
          <p:cNvSpPr txBox="1"/>
          <p:nvPr/>
        </p:nvSpPr>
        <p:spPr>
          <a:xfrm rot="16200000">
            <a:off x="4532494" y="3220839"/>
            <a:ext cx="2200588" cy="246221"/>
          </a:xfrm>
          <a:prstGeom prst="rect">
            <a:avLst/>
          </a:prstGeom>
          <a:solidFill>
            <a:schemeClr val="bg1"/>
          </a:solidFill>
        </p:spPr>
        <p:txBody>
          <a:bodyPr wrap="square" rtlCol="0">
            <a:spAutoFit/>
          </a:bodyPr>
          <a:lstStyle/>
          <a:p>
            <a:pPr algn="ctr"/>
            <a:r>
              <a:rPr lang="en-US" sz="1000" b="1" dirty="0"/>
              <a:t>EFS, %</a:t>
            </a:r>
          </a:p>
        </p:txBody>
      </p:sp>
      <p:graphicFrame>
        <p:nvGraphicFramePr>
          <p:cNvPr id="11" name="Chart 10">
            <a:extLst>
              <a:ext uri="{FF2B5EF4-FFF2-40B4-BE49-F238E27FC236}">
                <a16:creationId xmlns:a16="http://schemas.microsoft.com/office/drawing/2014/main" id="{0CDE64DF-0696-34F3-9889-B4AE14E48481}"/>
              </a:ext>
            </a:extLst>
          </p:cNvPr>
          <p:cNvGraphicFramePr/>
          <p:nvPr>
            <p:extLst>
              <p:ext uri="{D42A27DB-BD31-4B8C-83A1-F6EECF244321}">
                <p14:modId xmlns:p14="http://schemas.microsoft.com/office/powerpoint/2010/main" val="1846911229"/>
              </p:ext>
            </p:extLst>
          </p:nvPr>
        </p:nvGraphicFramePr>
        <p:xfrm>
          <a:off x="5681260" y="2008206"/>
          <a:ext cx="5697748" cy="26917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AC997E12-61F3-E1AB-D3D5-6A4DE3248021}"/>
              </a:ext>
            </a:extLst>
          </p:cNvPr>
          <p:cNvGraphicFramePr>
            <a:graphicFrameLocks noGrp="1"/>
          </p:cNvGraphicFramePr>
          <p:nvPr>
            <p:extLst>
              <p:ext uri="{D42A27DB-BD31-4B8C-83A1-F6EECF244321}">
                <p14:modId xmlns:p14="http://schemas.microsoft.com/office/powerpoint/2010/main" val="2978815075"/>
              </p:ext>
            </p:extLst>
          </p:nvPr>
        </p:nvGraphicFramePr>
        <p:xfrm>
          <a:off x="5438991" y="4608655"/>
          <a:ext cx="5881559" cy="714049"/>
        </p:xfrm>
        <a:graphic>
          <a:graphicData uri="http://schemas.openxmlformats.org/drawingml/2006/table">
            <a:tbl>
              <a:tblPr bandRow="1">
                <a:tableStyleId>{6E25E649-3F16-4E02-A733-19D2CDBF48F0}</a:tableStyleId>
              </a:tblPr>
              <a:tblGrid>
                <a:gridCol w="677669">
                  <a:extLst>
                    <a:ext uri="{9D8B030D-6E8A-4147-A177-3AD203B41FA5}">
                      <a16:colId xmlns:a16="http://schemas.microsoft.com/office/drawing/2014/main" val="20000"/>
                    </a:ext>
                  </a:extLst>
                </a:gridCol>
                <a:gridCol w="289105">
                  <a:extLst>
                    <a:ext uri="{9D8B030D-6E8A-4147-A177-3AD203B41FA5}">
                      <a16:colId xmlns:a16="http://schemas.microsoft.com/office/drawing/2014/main" val="20001"/>
                    </a:ext>
                  </a:extLst>
                </a:gridCol>
                <a:gridCol w="289105">
                  <a:extLst>
                    <a:ext uri="{9D8B030D-6E8A-4147-A177-3AD203B41FA5}">
                      <a16:colId xmlns:a16="http://schemas.microsoft.com/office/drawing/2014/main" val="20002"/>
                    </a:ext>
                  </a:extLst>
                </a:gridCol>
                <a:gridCol w="289105">
                  <a:extLst>
                    <a:ext uri="{9D8B030D-6E8A-4147-A177-3AD203B41FA5}">
                      <a16:colId xmlns:a16="http://schemas.microsoft.com/office/drawing/2014/main" val="20003"/>
                    </a:ext>
                  </a:extLst>
                </a:gridCol>
                <a:gridCol w="289105">
                  <a:extLst>
                    <a:ext uri="{9D8B030D-6E8A-4147-A177-3AD203B41FA5}">
                      <a16:colId xmlns:a16="http://schemas.microsoft.com/office/drawing/2014/main" val="20004"/>
                    </a:ext>
                  </a:extLst>
                </a:gridCol>
                <a:gridCol w="289105">
                  <a:extLst>
                    <a:ext uri="{9D8B030D-6E8A-4147-A177-3AD203B41FA5}">
                      <a16:colId xmlns:a16="http://schemas.microsoft.com/office/drawing/2014/main" val="20005"/>
                    </a:ext>
                  </a:extLst>
                </a:gridCol>
                <a:gridCol w="289105">
                  <a:extLst>
                    <a:ext uri="{9D8B030D-6E8A-4147-A177-3AD203B41FA5}">
                      <a16:colId xmlns:a16="http://schemas.microsoft.com/office/drawing/2014/main" val="20006"/>
                    </a:ext>
                  </a:extLst>
                </a:gridCol>
                <a:gridCol w="289105">
                  <a:extLst>
                    <a:ext uri="{9D8B030D-6E8A-4147-A177-3AD203B41FA5}">
                      <a16:colId xmlns:a16="http://schemas.microsoft.com/office/drawing/2014/main" val="20007"/>
                    </a:ext>
                  </a:extLst>
                </a:gridCol>
                <a:gridCol w="289105">
                  <a:extLst>
                    <a:ext uri="{9D8B030D-6E8A-4147-A177-3AD203B41FA5}">
                      <a16:colId xmlns:a16="http://schemas.microsoft.com/office/drawing/2014/main" val="20008"/>
                    </a:ext>
                  </a:extLst>
                </a:gridCol>
                <a:gridCol w="289105">
                  <a:extLst>
                    <a:ext uri="{9D8B030D-6E8A-4147-A177-3AD203B41FA5}">
                      <a16:colId xmlns:a16="http://schemas.microsoft.com/office/drawing/2014/main" val="20009"/>
                    </a:ext>
                  </a:extLst>
                </a:gridCol>
                <a:gridCol w="289105">
                  <a:extLst>
                    <a:ext uri="{9D8B030D-6E8A-4147-A177-3AD203B41FA5}">
                      <a16:colId xmlns:a16="http://schemas.microsoft.com/office/drawing/2014/main" val="20010"/>
                    </a:ext>
                  </a:extLst>
                </a:gridCol>
                <a:gridCol w="289105">
                  <a:extLst>
                    <a:ext uri="{9D8B030D-6E8A-4147-A177-3AD203B41FA5}">
                      <a16:colId xmlns:a16="http://schemas.microsoft.com/office/drawing/2014/main" val="20011"/>
                    </a:ext>
                  </a:extLst>
                </a:gridCol>
                <a:gridCol w="289105">
                  <a:extLst>
                    <a:ext uri="{9D8B030D-6E8A-4147-A177-3AD203B41FA5}">
                      <a16:colId xmlns:a16="http://schemas.microsoft.com/office/drawing/2014/main" val="20012"/>
                    </a:ext>
                  </a:extLst>
                </a:gridCol>
                <a:gridCol w="289105">
                  <a:extLst>
                    <a:ext uri="{9D8B030D-6E8A-4147-A177-3AD203B41FA5}">
                      <a16:colId xmlns:a16="http://schemas.microsoft.com/office/drawing/2014/main" val="20013"/>
                    </a:ext>
                  </a:extLst>
                </a:gridCol>
                <a:gridCol w="289105">
                  <a:extLst>
                    <a:ext uri="{9D8B030D-6E8A-4147-A177-3AD203B41FA5}">
                      <a16:colId xmlns:a16="http://schemas.microsoft.com/office/drawing/2014/main" val="20014"/>
                    </a:ext>
                  </a:extLst>
                </a:gridCol>
                <a:gridCol w="289105">
                  <a:extLst>
                    <a:ext uri="{9D8B030D-6E8A-4147-A177-3AD203B41FA5}">
                      <a16:colId xmlns:a16="http://schemas.microsoft.com/office/drawing/2014/main" val="20015"/>
                    </a:ext>
                  </a:extLst>
                </a:gridCol>
                <a:gridCol w="289105">
                  <a:extLst>
                    <a:ext uri="{9D8B030D-6E8A-4147-A177-3AD203B41FA5}">
                      <a16:colId xmlns:a16="http://schemas.microsoft.com/office/drawing/2014/main" val="20016"/>
                    </a:ext>
                  </a:extLst>
                </a:gridCol>
                <a:gridCol w="289105">
                  <a:extLst>
                    <a:ext uri="{9D8B030D-6E8A-4147-A177-3AD203B41FA5}">
                      <a16:colId xmlns:a16="http://schemas.microsoft.com/office/drawing/2014/main" val="20017"/>
                    </a:ext>
                  </a:extLst>
                </a:gridCol>
                <a:gridCol w="289105">
                  <a:extLst>
                    <a:ext uri="{9D8B030D-6E8A-4147-A177-3AD203B41FA5}">
                      <a16:colId xmlns:a16="http://schemas.microsoft.com/office/drawing/2014/main" val="20018"/>
                    </a:ext>
                  </a:extLst>
                </a:gridCol>
              </a:tblGrid>
              <a:tr h="254439">
                <a:tc gridSpan="19">
                  <a:txBody>
                    <a:bodyPr/>
                    <a:lstStyle/>
                    <a:p>
                      <a:r>
                        <a:rPr lang="en-US" sz="1200" b="1" dirty="0"/>
                        <a:t>No. at Risk</a:t>
                      </a:r>
                    </a:p>
                  </a:txBody>
                  <a:tcPr marL="0" marR="0" marT="0" marB="0" anchor="ctr">
                    <a:lnL>
                      <a:noFill/>
                    </a:lnL>
                    <a:lnR>
                      <a:noFill/>
                    </a:lnR>
                    <a:lnT w="25400" cmpd="sng">
                      <a:noFill/>
                    </a:lnT>
                    <a:lnB>
                      <a:noFill/>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tc>
                <a:tc hMerge="1">
                  <a:txBody>
                    <a:bodyPr/>
                    <a:lstStyle/>
                    <a:p>
                      <a:endParaRPr lang="en-US" sz="800" dirty="0"/>
                    </a:p>
                  </a:txBody>
                  <a:tcPr marL="0" marR="0" marT="0" marB="0"/>
                </a:tc>
                <a:tc hMerge="1">
                  <a:txBody>
                    <a:bodyPr/>
                    <a:lstStyle/>
                    <a:p>
                      <a:endParaRPr lang="en-US" sz="800" dirty="0"/>
                    </a:p>
                  </a:txBody>
                  <a:tcPr marL="0" marR="0" marT="0" marB="0"/>
                </a:tc>
                <a:tc hMerge="1">
                  <a:txBody>
                    <a:bodyPr/>
                    <a:lstStyle/>
                    <a:p>
                      <a:endParaRPr lang="en-US" sz="800"/>
                    </a:p>
                  </a:txBody>
                  <a:tcPr marL="0" marR="0" marT="0" marB="0"/>
                </a:tc>
                <a:tc hMerge="1">
                  <a:txBody>
                    <a:bodyPr/>
                    <a:lstStyle/>
                    <a:p>
                      <a:endParaRPr lang="en-US" sz="800"/>
                    </a:p>
                  </a:txBody>
                  <a:tcPr marL="0" marR="0" marT="0" marB="0"/>
                </a:tc>
                <a:tc hMerge="1">
                  <a:txBody>
                    <a:bodyPr/>
                    <a:lstStyle/>
                    <a:p>
                      <a:endParaRPr lang="en-US" sz="800"/>
                    </a:p>
                  </a:txBody>
                  <a:tcPr marL="0" marR="0" marT="0" marB="0"/>
                </a:tc>
                <a:tc hMerge="1">
                  <a:txBody>
                    <a:bodyPr/>
                    <a:lstStyle/>
                    <a:p>
                      <a:endParaRPr lang="en-US" sz="800"/>
                    </a:p>
                  </a:txBody>
                  <a:tcPr marL="0" marR="0" marT="0" marB="0"/>
                </a:tc>
                <a:tc hMerge="1">
                  <a:txBody>
                    <a:bodyPr/>
                    <a:lstStyle/>
                    <a:p>
                      <a:endParaRPr lang="en-US" sz="800" dirty="0"/>
                    </a:p>
                  </a:txBody>
                  <a:tcPr marL="0" marR="0" marT="0" marB="0"/>
                </a:tc>
                <a:tc hMerge="1">
                  <a:txBody>
                    <a:bodyPr/>
                    <a:lstStyle/>
                    <a:p>
                      <a:endParaRPr lang="en-US" sz="800" dirty="0"/>
                    </a:p>
                  </a:txBody>
                  <a:tcPr marL="0" marR="0" marT="0" marB="0"/>
                </a:tc>
                <a:tc hMerge="1">
                  <a:txBody>
                    <a:bodyPr/>
                    <a:lstStyle/>
                    <a:p>
                      <a:endParaRPr lang="en-US" sz="800" dirty="0"/>
                    </a:p>
                  </a:txBody>
                  <a:tcPr marL="0" marR="0" marT="0" marB="0"/>
                </a:tc>
                <a:tc hMerge="1">
                  <a:txBody>
                    <a:bodyPr/>
                    <a:lstStyle/>
                    <a:p>
                      <a:endParaRPr lang="en-US" sz="800" dirty="0"/>
                    </a:p>
                  </a:txBody>
                  <a:tcPr marL="0" marR="0" marT="0" marB="0"/>
                </a:tc>
                <a:tc hMerge="1">
                  <a:txBody>
                    <a:bodyPr/>
                    <a:lstStyle/>
                    <a:p>
                      <a:endParaRPr lang="en-US" sz="800" dirty="0"/>
                    </a:p>
                  </a:txBody>
                  <a:tcPr marL="0" marR="0" marT="0" marB="0"/>
                </a:tc>
                <a:tc hMerge="1">
                  <a:txBody>
                    <a:bodyPr/>
                    <a:lstStyle/>
                    <a:p>
                      <a:endParaRPr lang="en-US" sz="800" dirty="0"/>
                    </a:p>
                  </a:txBody>
                  <a:tcPr marL="0" marR="0" marT="0" marB="0"/>
                </a:tc>
                <a:tc hMerge="1">
                  <a:txBody>
                    <a:bodyPr/>
                    <a:lstStyle/>
                    <a:p>
                      <a:endParaRPr lang="en-US" sz="800" dirty="0"/>
                    </a:p>
                  </a:txBody>
                  <a:tcPr marL="0" marR="0" marT="0" marB="0"/>
                </a:tc>
                <a:tc hMerge="1">
                  <a:txBody>
                    <a:bodyPr/>
                    <a:lstStyle/>
                    <a:p>
                      <a:endParaRPr lang="en-US" sz="800" dirty="0"/>
                    </a:p>
                  </a:txBody>
                  <a:tcPr marL="0" marR="0" marT="0" marB="0"/>
                </a:tc>
                <a:tc hMerge="1">
                  <a:txBody>
                    <a:bodyPr/>
                    <a:lstStyle/>
                    <a:p>
                      <a:endParaRPr lang="en-US" sz="800" dirty="0"/>
                    </a:p>
                  </a:txBody>
                  <a:tcPr marL="0" marR="0" marT="0" marB="0"/>
                </a:tc>
                <a:tc hMerge="1">
                  <a:txBody>
                    <a:bodyPr/>
                    <a:lstStyle/>
                    <a:p>
                      <a:endParaRPr lang="en-US" sz="800" dirty="0"/>
                    </a:p>
                  </a:txBody>
                  <a:tcPr marL="0" marR="0" marT="0" marB="0"/>
                </a:tc>
                <a:tc hMerge="1">
                  <a:txBody>
                    <a:bodyPr/>
                    <a:lstStyle/>
                    <a:p>
                      <a:endParaRPr lang="en-US" sz="800" dirty="0"/>
                    </a:p>
                  </a:txBody>
                  <a:tcPr marL="0" marR="0" marT="0" marB="0"/>
                </a:tc>
                <a:extLst>
                  <a:ext uri="{0D108BD9-81ED-4DB2-BD59-A6C34878D82A}">
                    <a16:rowId xmlns:a16="http://schemas.microsoft.com/office/drawing/2014/main" val="10000"/>
                  </a:ext>
                </a:extLst>
              </a:tr>
              <a:tr h="229805">
                <a:tc>
                  <a:txBody>
                    <a:bodyPr/>
                    <a:lstStyle/>
                    <a:p>
                      <a:r>
                        <a:rPr lang="en-US" sz="1200" dirty="0"/>
                        <a:t>Axi-cel</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180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163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106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92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91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87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85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82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74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67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52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40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26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12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12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200" dirty="0"/>
                        <a:t>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9805">
                <a:tc>
                  <a:txBody>
                    <a:bodyPr/>
                    <a:lstStyle/>
                    <a:p>
                      <a:r>
                        <a:rPr lang="en-US" sz="1200" dirty="0"/>
                        <a:t>SOC</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179</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86</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54</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45</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38</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32</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29</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27</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25</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24</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20</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12</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9</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7</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6</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3</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1</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0</a:t>
                      </a:r>
                    </a:p>
                  </a:txBody>
                  <a:tcPr marL="0" marR="0" marT="0" marB="0" anchor="ctr">
                    <a:lnL>
                      <a:noFill/>
                    </a:lnL>
                    <a:lnR>
                      <a:noFill/>
                    </a:lnR>
                    <a:lnT>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4EC65196-FD91-4830-6EF2-8B9C0A56021A}"/>
              </a:ext>
            </a:extLst>
          </p:cNvPr>
          <p:cNvSpPr txBox="1"/>
          <p:nvPr/>
        </p:nvSpPr>
        <p:spPr>
          <a:xfrm>
            <a:off x="7249568" y="4604323"/>
            <a:ext cx="2200591" cy="246221"/>
          </a:xfrm>
          <a:prstGeom prst="rect">
            <a:avLst/>
          </a:prstGeom>
          <a:solidFill>
            <a:schemeClr val="bg1"/>
          </a:solidFill>
        </p:spPr>
        <p:txBody>
          <a:bodyPr wrap="square" rtlCol="0">
            <a:spAutoFit/>
          </a:bodyPr>
          <a:lstStyle/>
          <a:p>
            <a:pPr algn="ctr"/>
            <a:r>
              <a:rPr lang="en-US" sz="1000" b="1" dirty="0"/>
              <a:t>Time, mo</a:t>
            </a:r>
          </a:p>
        </p:txBody>
      </p:sp>
      <p:grpSp>
        <p:nvGrpSpPr>
          <p:cNvPr id="14" name="Group 13">
            <a:extLst>
              <a:ext uri="{FF2B5EF4-FFF2-40B4-BE49-F238E27FC236}">
                <a16:creationId xmlns:a16="http://schemas.microsoft.com/office/drawing/2014/main" id="{89B08AB5-A281-3CA1-24CF-830C3201D1BC}"/>
              </a:ext>
            </a:extLst>
          </p:cNvPr>
          <p:cNvGrpSpPr/>
          <p:nvPr/>
        </p:nvGrpSpPr>
        <p:grpSpPr>
          <a:xfrm>
            <a:off x="6106065" y="2441322"/>
            <a:ext cx="4972965" cy="1700963"/>
            <a:chOff x="276225" y="1187450"/>
            <a:chExt cx="7769444" cy="2657475"/>
          </a:xfrm>
        </p:grpSpPr>
        <p:sp>
          <p:nvSpPr>
            <p:cNvPr id="15" name="Freeform 14">
              <a:extLst>
                <a:ext uri="{FF2B5EF4-FFF2-40B4-BE49-F238E27FC236}">
                  <a16:creationId xmlns:a16="http://schemas.microsoft.com/office/drawing/2014/main" id="{B724FC3F-E28F-DD7F-0EF1-0EAC96B9A756}"/>
                </a:ext>
              </a:extLst>
            </p:cNvPr>
            <p:cNvSpPr/>
            <p:nvPr/>
          </p:nvSpPr>
          <p:spPr>
            <a:xfrm>
              <a:off x="276225" y="1187450"/>
              <a:ext cx="850900" cy="2073275"/>
            </a:xfrm>
            <a:custGeom>
              <a:avLst/>
              <a:gdLst>
                <a:gd name="connsiteX0" fmla="*/ 0 w 850900"/>
                <a:gd name="connsiteY0" fmla="*/ 0 h 2073275"/>
                <a:gd name="connsiteX1" fmla="*/ 111125 w 850900"/>
                <a:gd name="connsiteY1" fmla="*/ 0 h 2073275"/>
                <a:gd name="connsiteX2" fmla="*/ 111125 w 850900"/>
                <a:gd name="connsiteY2" fmla="*/ 28575 h 2073275"/>
                <a:gd name="connsiteX3" fmla="*/ 168275 w 850900"/>
                <a:gd name="connsiteY3" fmla="*/ 28575 h 2073275"/>
                <a:gd name="connsiteX4" fmla="*/ 168275 w 850900"/>
                <a:gd name="connsiteY4" fmla="*/ 28575 h 2073275"/>
                <a:gd name="connsiteX5" fmla="*/ 168275 w 850900"/>
                <a:gd name="connsiteY5" fmla="*/ 63500 h 2073275"/>
                <a:gd name="connsiteX6" fmla="*/ 206375 w 850900"/>
                <a:gd name="connsiteY6" fmla="*/ 63500 h 2073275"/>
                <a:gd name="connsiteX7" fmla="*/ 206375 w 850900"/>
                <a:gd name="connsiteY7" fmla="*/ 174625 h 2073275"/>
                <a:gd name="connsiteX8" fmla="*/ 206375 w 850900"/>
                <a:gd name="connsiteY8" fmla="*/ 174625 h 2073275"/>
                <a:gd name="connsiteX9" fmla="*/ 206375 w 850900"/>
                <a:gd name="connsiteY9" fmla="*/ 241300 h 2073275"/>
                <a:gd name="connsiteX10" fmla="*/ 266700 w 850900"/>
                <a:gd name="connsiteY10" fmla="*/ 241300 h 2073275"/>
                <a:gd name="connsiteX11" fmla="*/ 266700 w 850900"/>
                <a:gd name="connsiteY11" fmla="*/ 269875 h 2073275"/>
                <a:gd name="connsiteX12" fmla="*/ 276225 w 850900"/>
                <a:gd name="connsiteY12" fmla="*/ 269875 h 2073275"/>
                <a:gd name="connsiteX13" fmla="*/ 276225 w 850900"/>
                <a:gd name="connsiteY13" fmla="*/ 327025 h 2073275"/>
                <a:gd name="connsiteX14" fmla="*/ 304800 w 850900"/>
                <a:gd name="connsiteY14" fmla="*/ 327025 h 2073275"/>
                <a:gd name="connsiteX15" fmla="*/ 304800 w 850900"/>
                <a:gd name="connsiteY15" fmla="*/ 374650 h 2073275"/>
                <a:gd name="connsiteX16" fmla="*/ 304800 w 850900"/>
                <a:gd name="connsiteY16" fmla="*/ 374650 h 2073275"/>
                <a:gd name="connsiteX17" fmla="*/ 304800 w 850900"/>
                <a:gd name="connsiteY17" fmla="*/ 374650 h 2073275"/>
                <a:gd name="connsiteX18" fmla="*/ 327025 w 850900"/>
                <a:gd name="connsiteY18" fmla="*/ 374650 h 2073275"/>
                <a:gd name="connsiteX19" fmla="*/ 327025 w 850900"/>
                <a:gd name="connsiteY19" fmla="*/ 641350 h 2073275"/>
                <a:gd name="connsiteX20" fmla="*/ 339725 w 850900"/>
                <a:gd name="connsiteY20" fmla="*/ 641350 h 2073275"/>
                <a:gd name="connsiteX21" fmla="*/ 339725 w 850900"/>
                <a:gd name="connsiteY21" fmla="*/ 730250 h 2073275"/>
                <a:gd name="connsiteX22" fmla="*/ 349250 w 850900"/>
                <a:gd name="connsiteY22" fmla="*/ 730250 h 2073275"/>
                <a:gd name="connsiteX23" fmla="*/ 349250 w 850900"/>
                <a:gd name="connsiteY23" fmla="*/ 835025 h 2073275"/>
                <a:gd name="connsiteX24" fmla="*/ 352425 w 850900"/>
                <a:gd name="connsiteY24" fmla="*/ 835025 h 2073275"/>
                <a:gd name="connsiteX25" fmla="*/ 352425 w 850900"/>
                <a:gd name="connsiteY25" fmla="*/ 949325 h 2073275"/>
                <a:gd name="connsiteX26" fmla="*/ 361950 w 850900"/>
                <a:gd name="connsiteY26" fmla="*/ 949325 h 2073275"/>
                <a:gd name="connsiteX27" fmla="*/ 361950 w 850900"/>
                <a:gd name="connsiteY27" fmla="*/ 1057275 h 2073275"/>
                <a:gd name="connsiteX28" fmla="*/ 361950 w 850900"/>
                <a:gd name="connsiteY28" fmla="*/ 1057275 h 2073275"/>
                <a:gd name="connsiteX29" fmla="*/ 361950 w 850900"/>
                <a:gd name="connsiteY29" fmla="*/ 1212850 h 2073275"/>
                <a:gd name="connsiteX30" fmla="*/ 361950 w 850900"/>
                <a:gd name="connsiteY30" fmla="*/ 1212850 h 2073275"/>
                <a:gd name="connsiteX31" fmla="*/ 361950 w 850900"/>
                <a:gd name="connsiteY31" fmla="*/ 1212850 h 2073275"/>
                <a:gd name="connsiteX32" fmla="*/ 381000 w 850900"/>
                <a:gd name="connsiteY32" fmla="*/ 1212850 h 2073275"/>
                <a:gd name="connsiteX33" fmla="*/ 381000 w 850900"/>
                <a:gd name="connsiteY33" fmla="*/ 1282700 h 2073275"/>
                <a:gd name="connsiteX34" fmla="*/ 381000 w 850900"/>
                <a:gd name="connsiteY34" fmla="*/ 1282700 h 2073275"/>
                <a:gd name="connsiteX35" fmla="*/ 381000 w 850900"/>
                <a:gd name="connsiteY35" fmla="*/ 1362075 h 2073275"/>
                <a:gd name="connsiteX36" fmla="*/ 409575 w 850900"/>
                <a:gd name="connsiteY36" fmla="*/ 1362075 h 2073275"/>
                <a:gd name="connsiteX37" fmla="*/ 409575 w 850900"/>
                <a:gd name="connsiteY37" fmla="*/ 1431925 h 2073275"/>
                <a:gd name="connsiteX38" fmla="*/ 409575 w 850900"/>
                <a:gd name="connsiteY38" fmla="*/ 1431925 h 2073275"/>
                <a:gd name="connsiteX39" fmla="*/ 409575 w 850900"/>
                <a:gd name="connsiteY39" fmla="*/ 1489075 h 2073275"/>
                <a:gd name="connsiteX40" fmla="*/ 463550 w 850900"/>
                <a:gd name="connsiteY40" fmla="*/ 1489075 h 2073275"/>
                <a:gd name="connsiteX41" fmla="*/ 463550 w 850900"/>
                <a:gd name="connsiteY41" fmla="*/ 1527175 h 2073275"/>
                <a:gd name="connsiteX42" fmla="*/ 473075 w 850900"/>
                <a:gd name="connsiteY42" fmla="*/ 1527175 h 2073275"/>
                <a:gd name="connsiteX43" fmla="*/ 473075 w 850900"/>
                <a:gd name="connsiteY43" fmla="*/ 1584325 h 2073275"/>
                <a:gd name="connsiteX44" fmla="*/ 523875 w 850900"/>
                <a:gd name="connsiteY44" fmla="*/ 1584325 h 2073275"/>
                <a:gd name="connsiteX45" fmla="*/ 523875 w 850900"/>
                <a:gd name="connsiteY45" fmla="*/ 1654175 h 2073275"/>
                <a:gd name="connsiteX46" fmla="*/ 571500 w 850900"/>
                <a:gd name="connsiteY46" fmla="*/ 1654175 h 2073275"/>
                <a:gd name="connsiteX47" fmla="*/ 571500 w 850900"/>
                <a:gd name="connsiteY47" fmla="*/ 1689100 h 2073275"/>
                <a:gd name="connsiteX48" fmla="*/ 622300 w 850900"/>
                <a:gd name="connsiteY48" fmla="*/ 1689100 h 2073275"/>
                <a:gd name="connsiteX49" fmla="*/ 622300 w 850900"/>
                <a:gd name="connsiteY49" fmla="*/ 1755775 h 2073275"/>
                <a:gd name="connsiteX50" fmla="*/ 650875 w 850900"/>
                <a:gd name="connsiteY50" fmla="*/ 1755775 h 2073275"/>
                <a:gd name="connsiteX51" fmla="*/ 650875 w 850900"/>
                <a:gd name="connsiteY51" fmla="*/ 1793875 h 2073275"/>
                <a:gd name="connsiteX52" fmla="*/ 650875 w 850900"/>
                <a:gd name="connsiteY52" fmla="*/ 1793875 h 2073275"/>
                <a:gd name="connsiteX53" fmla="*/ 673100 w 850900"/>
                <a:gd name="connsiteY53" fmla="*/ 1793875 h 2073275"/>
                <a:gd name="connsiteX54" fmla="*/ 673100 w 850900"/>
                <a:gd name="connsiteY54" fmla="*/ 1828800 h 2073275"/>
                <a:gd name="connsiteX55" fmla="*/ 714375 w 850900"/>
                <a:gd name="connsiteY55" fmla="*/ 1828800 h 2073275"/>
                <a:gd name="connsiteX56" fmla="*/ 714375 w 850900"/>
                <a:gd name="connsiteY56" fmla="*/ 1866900 h 2073275"/>
                <a:gd name="connsiteX57" fmla="*/ 739775 w 850900"/>
                <a:gd name="connsiteY57" fmla="*/ 1866900 h 2073275"/>
                <a:gd name="connsiteX58" fmla="*/ 739775 w 850900"/>
                <a:gd name="connsiteY58" fmla="*/ 1895475 h 2073275"/>
                <a:gd name="connsiteX59" fmla="*/ 755650 w 850900"/>
                <a:gd name="connsiteY59" fmla="*/ 1895475 h 2073275"/>
                <a:gd name="connsiteX60" fmla="*/ 755650 w 850900"/>
                <a:gd name="connsiteY60" fmla="*/ 1949450 h 2073275"/>
                <a:gd name="connsiteX61" fmla="*/ 800100 w 850900"/>
                <a:gd name="connsiteY61" fmla="*/ 1949450 h 2073275"/>
                <a:gd name="connsiteX62" fmla="*/ 800100 w 850900"/>
                <a:gd name="connsiteY62" fmla="*/ 1990725 h 2073275"/>
                <a:gd name="connsiteX63" fmla="*/ 800100 w 850900"/>
                <a:gd name="connsiteY63" fmla="*/ 1990725 h 2073275"/>
                <a:gd name="connsiteX64" fmla="*/ 800100 w 850900"/>
                <a:gd name="connsiteY64" fmla="*/ 2025650 h 2073275"/>
                <a:gd name="connsiteX65" fmla="*/ 850900 w 850900"/>
                <a:gd name="connsiteY65" fmla="*/ 2025650 h 2073275"/>
                <a:gd name="connsiteX66" fmla="*/ 850900 w 850900"/>
                <a:gd name="connsiteY66" fmla="*/ 2073275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50900" h="2073275">
                  <a:moveTo>
                    <a:pt x="0" y="0"/>
                  </a:moveTo>
                  <a:lnTo>
                    <a:pt x="111125" y="0"/>
                  </a:lnTo>
                  <a:lnTo>
                    <a:pt x="111125" y="28575"/>
                  </a:lnTo>
                  <a:lnTo>
                    <a:pt x="168275" y="28575"/>
                  </a:lnTo>
                  <a:lnTo>
                    <a:pt x="168275" y="28575"/>
                  </a:lnTo>
                  <a:lnTo>
                    <a:pt x="168275" y="63500"/>
                  </a:lnTo>
                  <a:lnTo>
                    <a:pt x="206375" y="63500"/>
                  </a:lnTo>
                  <a:lnTo>
                    <a:pt x="206375" y="174625"/>
                  </a:lnTo>
                  <a:lnTo>
                    <a:pt x="206375" y="174625"/>
                  </a:lnTo>
                  <a:lnTo>
                    <a:pt x="206375" y="241300"/>
                  </a:lnTo>
                  <a:lnTo>
                    <a:pt x="266700" y="241300"/>
                  </a:lnTo>
                  <a:lnTo>
                    <a:pt x="266700" y="269875"/>
                  </a:lnTo>
                  <a:lnTo>
                    <a:pt x="276225" y="269875"/>
                  </a:lnTo>
                  <a:lnTo>
                    <a:pt x="276225" y="327025"/>
                  </a:lnTo>
                  <a:lnTo>
                    <a:pt x="304800" y="327025"/>
                  </a:lnTo>
                  <a:lnTo>
                    <a:pt x="304800" y="374650"/>
                  </a:lnTo>
                  <a:lnTo>
                    <a:pt x="304800" y="374650"/>
                  </a:lnTo>
                  <a:lnTo>
                    <a:pt x="304800" y="374650"/>
                  </a:lnTo>
                  <a:lnTo>
                    <a:pt x="327025" y="374650"/>
                  </a:lnTo>
                  <a:lnTo>
                    <a:pt x="327025" y="641350"/>
                  </a:lnTo>
                  <a:lnTo>
                    <a:pt x="339725" y="641350"/>
                  </a:lnTo>
                  <a:lnTo>
                    <a:pt x="339725" y="730250"/>
                  </a:lnTo>
                  <a:lnTo>
                    <a:pt x="349250" y="730250"/>
                  </a:lnTo>
                  <a:lnTo>
                    <a:pt x="349250" y="835025"/>
                  </a:lnTo>
                  <a:lnTo>
                    <a:pt x="352425" y="835025"/>
                  </a:lnTo>
                  <a:lnTo>
                    <a:pt x="352425" y="949325"/>
                  </a:lnTo>
                  <a:lnTo>
                    <a:pt x="361950" y="949325"/>
                  </a:lnTo>
                  <a:lnTo>
                    <a:pt x="361950" y="1057275"/>
                  </a:lnTo>
                  <a:lnTo>
                    <a:pt x="361950" y="1057275"/>
                  </a:lnTo>
                  <a:lnTo>
                    <a:pt x="361950" y="1212850"/>
                  </a:lnTo>
                  <a:lnTo>
                    <a:pt x="361950" y="1212850"/>
                  </a:lnTo>
                  <a:lnTo>
                    <a:pt x="361950" y="1212850"/>
                  </a:lnTo>
                  <a:lnTo>
                    <a:pt x="381000" y="1212850"/>
                  </a:lnTo>
                  <a:lnTo>
                    <a:pt x="381000" y="1282700"/>
                  </a:lnTo>
                  <a:lnTo>
                    <a:pt x="381000" y="1282700"/>
                  </a:lnTo>
                  <a:lnTo>
                    <a:pt x="381000" y="1362075"/>
                  </a:lnTo>
                  <a:lnTo>
                    <a:pt x="409575" y="1362075"/>
                  </a:lnTo>
                  <a:lnTo>
                    <a:pt x="409575" y="1431925"/>
                  </a:lnTo>
                  <a:lnTo>
                    <a:pt x="409575" y="1431925"/>
                  </a:lnTo>
                  <a:lnTo>
                    <a:pt x="409575" y="1489075"/>
                  </a:lnTo>
                  <a:lnTo>
                    <a:pt x="463550" y="1489075"/>
                  </a:lnTo>
                  <a:lnTo>
                    <a:pt x="463550" y="1527175"/>
                  </a:lnTo>
                  <a:lnTo>
                    <a:pt x="473075" y="1527175"/>
                  </a:lnTo>
                  <a:lnTo>
                    <a:pt x="473075" y="1584325"/>
                  </a:lnTo>
                  <a:lnTo>
                    <a:pt x="523875" y="1584325"/>
                  </a:lnTo>
                  <a:lnTo>
                    <a:pt x="523875" y="1654175"/>
                  </a:lnTo>
                  <a:lnTo>
                    <a:pt x="571500" y="1654175"/>
                  </a:lnTo>
                  <a:lnTo>
                    <a:pt x="571500" y="1689100"/>
                  </a:lnTo>
                  <a:lnTo>
                    <a:pt x="622300" y="1689100"/>
                  </a:lnTo>
                  <a:lnTo>
                    <a:pt x="622300" y="1755775"/>
                  </a:lnTo>
                  <a:lnTo>
                    <a:pt x="650875" y="1755775"/>
                  </a:lnTo>
                  <a:lnTo>
                    <a:pt x="650875" y="1793875"/>
                  </a:lnTo>
                  <a:lnTo>
                    <a:pt x="650875" y="1793875"/>
                  </a:lnTo>
                  <a:lnTo>
                    <a:pt x="673100" y="1793875"/>
                  </a:lnTo>
                  <a:lnTo>
                    <a:pt x="673100" y="1828800"/>
                  </a:lnTo>
                  <a:lnTo>
                    <a:pt x="714375" y="1828800"/>
                  </a:lnTo>
                  <a:lnTo>
                    <a:pt x="714375" y="1866900"/>
                  </a:lnTo>
                  <a:lnTo>
                    <a:pt x="739775" y="1866900"/>
                  </a:lnTo>
                  <a:lnTo>
                    <a:pt x="739775" y="1895475"/>
                  </a:lnTo>
                  <a:lnTo>
                    <a:pt x="755650" y="1895475"/>
                  </a:lnTo>
                  <a:lnTo>
                    <a:pt x="755650" y="1949450"/>
                  </a:lnTo>
                  <a:lnTo>
                    <a:pt x="800100" y="1949450"/>
                  </a:lnTo>
                  <a:lnTo>
                    <a:pt x="800100" y="1990725"/>
                  </a:lnTo>
                  <a:lnTo>
                    <a:pt x="800100" y="1990725"/>
                  </a:lnTo>
                  <a:lnTo>
                    <a:pt x="800100" y="2025650"/>
                  </a:lnTo>
                  <a:lnTo>
                    <a:pt x="850900" y="2025650"/>
                  </a:lnTo>
                  <a:lnTo>
                    <a:pt x="850900" y="2073275"/>
                  </a:lnTo>
                </a:path>
              </a:pathLst>
            </a:custGeom>
            <a:no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15">
              <a:extLst>
                <a:ext uri="{FF2B5EF4-FFF2-40B4-BE49-F238E27FC236}">
                  <a16:creationId xmlns:a16="http://schemas.microsoft.com/office/drawing/2014/main" id="{1B6D3869-2CCC-4F9A-6EAF-062B6A74BD79}"/>
                </a:ext>
              </a:extLst>
            </p:cNvPr>
            <p:cNvSpPr/>
            <p:nvPr/>
          </p:nvSpPr>
          <p:spPr>
            <a:xfrm>
              <a:off x="1130300" y="3257550"/>
              <a:ext cx="6915369" cy="587375"/>
            </a:xfrm>
            <a:custGeom>
              <a:avLst/>
              <a:gdLst>
                <a:gd name="connsiteX0" fmla="*/ 0 w 6915369"/>
                <a:gd name="connsiteY0" fmla="*/ 0 h 587375"/>
                <a:gd name="connsiteX1" fmla="*/ 0 w 6915369"/>
                <a:gd name="connsiteY1" fmla="*/ 63500 h 587375"/>
                <a:gd name="connsiteX2" fmla="*/ 47625 w 6915369"/>
                <a:gd name="connsiteY2" fmla="*/ 63500 h 587375"/>
                <a:gd name="connsiteX3" fmla="*/ 47625 w 6915369"/>
                <a:gd name="connsiteY3" fmla="*/ 79375 h 587375"/>
                <a:gd name="connsiteX4" fmla="*/ 193675 w 6915369"/>
                <a:gd name="connsiteY4" fmla="*/ 79375 h 587375"/>
                <a:gd name="connsiteX5" fmla="*/ 193675 w 6915369"/>
                <a:gd name="connsiteY5" fmla="*/ 79375 h 587375"/>
                <a:gd name="connsiteX6" fmla="*/ 193675 w 6915369"/>
                <a:gd name="connsiteY6" fmla="*/ 79375 h 587375"/>
                <a:gd name="connsiteX7" fmla="*/ 193675 w 6915369"/>
                <a:gd name="connsiteY7" fmla="*/ 101600 h 587375"/>
                <a:gd name="connsiteX8" fmla="*/ 288925 w 6915369"/>
                <a:gd name="connsiteY8" fmla="*/ 101600 h 587375"/>
                <a:gd name="connsiteX9" fmla="*/ 288925 w 6915369"/>
                <a:gd name="connsiteY9" fmla="*/ 139700 h 587375"/>
                <a:gd name="connsiteX10" fmla="*/ 342900 w 6915369"/>
                <a:gd name="connsiteY10" fmla="*/ 139700 h 587375"/>
                <a:gd name="connsiteX11" fmla="*/ 342900 w 6915369"/>
                <a:gd name="connsiteY11" fmla="*/ 168275 h 587375"/>
                <a:gd name="connsiteX12" fmla="*/ 374650 w 6915369"/>
                <a:gd name="connsiteY12" fmla="*/ 168275 h 587375"/>
                <a:gd name="connsiteX13" fmla="*/ 374650 w 6915369"/>
                <a:gd name="connsiteY13" fmla="*/ 206375 h 587375"/>
                <a:gd name="connsiteX14" fmla="*/ 419100 w 6915369"/>
                <a:gd name="connsiteY14" fmla="*/ 206375 h 587375"/>
                <a:gd name="connsiteX15" fmla="*/ 419100 w 6915369"/>
                <a:gd name="connsiteY15" fmla="*/ 206375 h 587375"/>
                <a:gd name="connsiteX16" fmla="*/ 419100 w 6915369"/>
                <a:gd name="connsiteY16" fmla="*/ 206375 h 587375"/>
                <a:gd name="connsiteX17" fmla="*/ 419100 w 6915369"/>
                <a:gd name="connsiteY17" fmla="*/ 222250 h 587375"/>
                <a:gd name="connsiteX18" fmla="*/ 523875 w 6915369"/>
                <a:gd name="connsiteY18" fmla="*/ 222250 h 587375"/>
                <a:gd name="connsiteX19" fmla="*/ 523875 w 6915369"/>
                <a:gd name="connsiteY19" fmla="*/ 222250 h 587375"/>
                <a:gd name="connsiteX20" fmla="*/ 523875 w 6915369"/>
                <a:gd name="connsiteY20" fmla="*/ 244475 h 587375"/>
                <a:gd name="connsiteX21" fmla="*/ 644525 w 6915369"/>
                <a:gd name="connsiteY21" fmla="*/ 244475 h 587375"/>
                <a:gd name="connsiteX22" fmla="*/ 644525 w 6915369"/>
                <a:gd name="connsiteY22" fmla="*/ 279400 h 587375"/>
                <a:gd name="connsiteX23" fmla="*/ 679450 w 6915369"/>
                <a:gd name="connsiteY23" fmla="*/ 279400 h 587375"/>
                <a:gd name="connsiteX24" fmla="*/ 679450 w 6915369"/>
                <a:gd name="connsiteY24" fmla="*/ 279400 h 587375"/>
                <a:gd name="connsiteX25" fmla="*/ 679450 w 6915369"/>
                <a:gd name="connsiteY25" fmla="*/ 279400 h 587375"/>
                <a:gd name="connsiteX26" fmla="*/ 679450 w 6915369"/>
                <a:gd name="connsiteY26" fmla="*/ 279400 h 587375"/>
                <a:gd name="connsiteX27" fmla="*/ 679450 w 6915369"/>
                <a:gd name="connsiteY27" fmla="*/ 301625 h 587375"/>
                <a:gd name="connsiteX28" fmla="*/ 822325 w 6915369"/>
                <a:gd name="connsiteY28" fmla="*/ 301625 h 587375"/>
                <a:gd name="connsiteX29" fmla="*/ 822325 w 6915369"/>
                <a:gd name="connsiteY29" fmla="*/ 342900 h 587375"/>
                <a:gd name="connsiteX30" fmla="*/ 904875 w 6915369"/>
                <a:gd name="connsiteY30" fmla="*/ 342900 h 587375"/>
                <a:gd name="connsiteX31" fmla="*/ 904875 w 6915369"/>
                <a:gd name="connsiteY31" fmla="*/ 342900 h 587375"/>
                <a:gd name="connsiteX32" fmla="*/ 892175 w 6915369"/>
                <a:gd name="connsiteY32" fmla="*/ 355600 h 587375"/>
                <a:gd name="connsiteX33" fmla="*/ 1066800 w 6915369"/>
                <a:gd name="connsiteY33" fmla="*/ 355600 h 587375"/>
                <a:gd name="connsiteX34" fmla="*/ 1066800 w 6915369"/>
                <a:gd name="connsiteY34" fmla="*/ 387350 h 587375"/>
                <a:gd name="connsiteX35" fmla="*/ 1098550 w 6915369"/>
                <a:gd name="connsiteY35" fmla="*/ 387350 h 587375"/>
                <a:gd name="connsiteX36" fmla="*/ 1098550 w 6915369"/>
                <a:gd name="connsiteY36" fmla="*/ 387350 h 587375"/>
                <a:gd name="connsiteX37" fmla="*/ 1133475 w 6915369"/>
                <a:gd name="connsiteY37" fmla="*/ 387350 h 587375"/>
                <a:gd name="connsiteX38" fmla="*/ 1133475 w 6915369"/>
                <a:gd name="connsiteY38" fmla="*/ 428625 h 587375"/>
                <a:gd name="connsiteX39" fmla="*/ 1187450 w 6915369"/>
                <a:gd name="connsiteY39" fmla="*/ 428625 h 587375"/>
                <a:gd name="connsiteX40" fmla="*/ 1187450 w 6915369"/>
                <a:gd name="connsiteY40" fmla="*/ 428625 h 587375"/>
                <a:gd name="connsiteX41" fmla="*/ 1187450 w 6915369"/>
                <a:gd name="connsiteY41" fmla="*/ 457200 h 587375"/>
                <a:gd name="connsiteX42" fmla="*/ 1187450 w 6915369"/>
                <a:gd name="connsiteY42" fmla="*/ 457200 h 587375"/>
                <a:gd name="connsiteX43" fmla="*/ 1216025 w 6915369"/>
                <a:gd name="connsiteY43" fmla="*/ 457200 h 587375"/>
                <a:gd name="connsiteX44" fmla="*/ 1216025 w 6915369"/>
                <a:gd name="connsiteY44" fmla="*/ 457200 h 587375"/>
                <a:gd name="connsiteX45" fmla="*/ 1216025 w 6915369"/>
                <a:gd name="connsiteY45" fmla="*/ 457200 h 587375"/>
                <a:gd name="connsiteX46" fmla="*/ 1216025 w 6915369"/>
                <a:gd name="connsiteY46" fmla="*/ 457200 h 587375"/>
                <a:gd name="connsiteX47" fmla="*/ 1216025 w 6915369"/>
                <a:gd name="connsiteY47" fmla="*/ 488950 h 587375"/>
                <a:gd name="connsiteX48" fmla="*/ 1492250 w 6915369"/>
                <a:gd name="connsiteY48" fmla="*/ 488950 h 587375"/>
                <a:gd name="connsiteX49" fmla="*/ 1492250 w 6915369"/>
                <a:gd name="connsiteY49" fmla="*/ 488950 h 587375"/>
                <a:gd name="connsiteX50" fmla="*/ 1492250 w 6915369"/>
                <a:gd name="connsiteY50" fmla="*/ 508000 h 587375"/>
                <a:gd name="connsiteX51" fmla="*/ 1549400 w 6915369"/>
                <a:gd name="connsiteY51" fmla="*/ 508000 h 587375"/>
                <a:gd name="connsiteX52" fmla="*/ 1549400 w 6915369"/>
                <a:gd name="connsiteY52" fmla="*/ 523875 h 587375"/>
                <a:gd name="connsiteX53" fmla="*/ 1914525 w 6915369"/>
                <a:gd name="connsiteY53" fmla="*/ 523875 h 587375"/>
                <a:gd name="connsiteX54" fmla="*/ 1914525 w 6915369"/>
                <a:gd name="connsiteY54" fmla="*/ 523875 h 587375"/>
                <a:gd name="connsiteX55" fmla="*/ 1914525 w 6915369"/>
                <a:gd name="connsiteY55" fmla="*/ 552450 h 587375"/>
                <a:gd name="connsiteX56" fmla="*/ 1955800 w 6915369"/>
                <a:gd name="connsiteY56" fmla="*/ 552450 h 587375"/>
                <a:gd name="connsiteX57" fmla="*/ 1955800 w 6915369"/>
                <a:gd name="connsiteY57" fmla="*/ 552450 h 587375"/>
                <a:gd name="connsiteX58" fmla="*/ 3330575 w 6915369"/>
                <a:gd name="connsiteY58" fmla="*/ 552450 h 587375"/>
                <a:gd name="connsiteX59" fmla="*/ 3330575 w 6915369"/>
                <a:gd name="connsiteY59" fmla="*/ 587375 h 587375"/>
                <a:gd name="connsiteX60" fmla="*/ 6915369 w 6915369"/>
                <a:gd name="connsiteY60" fmla="*/ 587375 h 58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915369" h="587375">
                  <a:moveTo>
                    <a:pt x="0" y="0"/>
                  </a:moveTo>
                  <a:lnTo>
                    <a:pt x="0" y="63500"/>
                  </a:lnTo>
                  <a:lnTo>
                    <a:pt x="47625" y="63500"/>
                  </a:lnTo>
                  <a:lnTo>
                    <a:pt x="47625" y="79375"/>
                  </a:lnTo>
                  <a:lnTo>
                    <a:pt x="193675" y="79375"/>
                  </a:lnTo>
                  <a:lnTo>
                    <a:pt x="193675" y="79375"/>
                  </a:lnTo>
                  <a:lnTo>
                    <a:pt x="193675" y="79375"/>
                  </a:lnTo>
                  <a:lnTo>
                    <a:pt x="193675" y="101600"/>
                  </a:lnTo>
                  <a:lnTo>
                    <a:pt x="288925" y="101600"/>
                  </a:lnTo>
                  <a:lnTo>
                    <a:pt x="288925" y="139700"/>
                  </a:lnTo>
                  <a:lnTo>
                    <a:pt x="342900" y="139700"/>
                  </a:lnTo>
                  <a:lnTo>
                    <a:pt x="342900" y="168275"/>
                  </a:lnTo>
                  <a:lnTo>
                    <a:pt x="374650" y="168275"/>
                  </a:lnTo>
                  <a:lnTo>
                    <a:pt x="374650" y="206375"/>
                  </a:lnTo>
                  <a:lnTo>
                    <a:pt x="419100" y="206375"/>
                  </a:lnTo>
                  <a:lnTo>
                    <a:pt x="419100" y="206375"/>
                  </a:lnTo>
                  <a:lnTo>
                    <a:pt x="419100" y="206375"/>
                  </a:lnTo>
                  <a:lnTo>
                    <a:pt x="419100" y="222250"/>
                  </a:lnTo>
                  <a:lnTo>
                    <a:pt x="523875" y="222250"/>
                  </a:lnTo>
                  <a:lnTo>
                    <a:pt x="523875" y="222250"/>
                  </a:lnTo>
                  <a:lnTo>
                    <a:pt x="523875" y="244475"/>
                  </a:lnTo>
                  <a:lnTo>
                    <a:pt x="644525" y="244475"/>
                  </a:lnTo>
                  <a:lnTo>
                    <a:pt x="644525" y="279400"/>
                  </a:lnTo>
                  <a:lnTo>
                    <a:pt x="679450" y="279400"/>
                  </a:lnTo>
                  <a:lnTo>
                    <a:pt x="679450" y="279400"/>
                  </a:lnTo>
                  <a:lnTo>
                    <a:pt x="679450" y="279400"/>
                  </a:lnTo>
                  <a:lnTo>
                    <a:pt x="679450" y="279400"/>
                  </a:lnTo>
                  <a:lnTo>
                    <a:pt x="679450" y="301625"/>
                  </a:lnTo>
                  <a:lnTo>
                    <a:pt x="822325" y="301625"/>
                  </a:lnTo>
                  <a:lnTo>
                    <a:pt x="822325" y="342900"/>
                  </a:lnTo>
                  <a:lnTo>
                    <a:pt x="904875" y="342900"/>
                  </a:lnTo>
                  <a:lnTo>
                    <a:pt x="904875" y="342900"/>
                  </a:lnTo>
                  <a:lnTo>
                    <a:pt x="892175" y="355600"/>
                  </a:lnTo>
                  <a:lnTo>
                    <a:pt x="1066800" y="355600"/>
                  </a:lnTo>
                  <a:lnTo>
                    <a:pt x="1066800" y="387350"/>
                  </a:lnTo>
                  <a:lnTo>
                    <a:pt x="1098550" y="387350"/>
                  </a:lnTo>
                  <a:lnTo>
                    <a:pt x="1098550" y="387350"/>
                  </a:lnTo>
                  <a:lnTo>
                    <a:pt x="1133475" y="387350"/>
                  </a:lnTo>
                  <a:lnTo>
                    <a:pt x="1133475" y="428625"/>
                  </a:lnTo>
                  <a:lnTo>
                    <a:pt x="1187450" y="428625"/>
                  </a:lnTo>
                  <a:lnTo>
                    <a:pt x="1187450" y="428625"/>
                  </a:lnTo>
                  <a:lnTo>
                    <a:pt x="1187450" y="457200"/>
                  </a:lnTo>
                  <a:lnTo>
                    <a:pt x="1187450" y="457200"/>
                  </a:lnTo>
                  <a:lnTo>
                    <a:pt x="1216025" y="457200"/>
                  </a:lnTo>
                  <a:lnTo>
                    <a:pt x="1216025" y="457200"/>
                  </a:lnTo>
                  <a:lnTo>
                    <a:pt x="1216025" y="457200"/>
                  </a:lnTo>
                  <a:lnTo>
                    <a:pt x="1216025" y="457200"/>
                  </a:lnTo>
                  <a:lnTo>
                    <a:pt x="1216025" y="488950"/>
                  </a:lnTo>
                  <a:lnTo>
                    <a:pt x="1492250" y="488950"/>
                  </a:lnTo>
                  <a:lnTo>
                    <a:pt x="1492250" y="488950"/>
                  </a:lnTo>
                  <a:lnTo>
                    <a:pt x="1492250" y="508000"/>
                  </a:lnTo>
                  <a:lnTo>
                    <a:pt x="1549400" y="508000"/>
                  </a:lnTo>
                  <a:lnTo>
                    <a:pt x="1549400" y="523875"/>
                  </a:lnTo>
                  <a:lnTo>
                    <a:pt x="1914525" y="523875"/>
                  </a:lnTo>
                  <a:lnTo>
                    <a:pt x="1914525" y="523875"/>
                  </a:lnTo>
                  <a:lnTo>
                    <a:pt x="1914525" y="552450"/>
                  </a:lnTo>
                  <a:lnTo>
                    <a:pt x="1955800" y="552450"/>
                  </a:lnTo>
                  <a:lnTo>
                    <a:pt x="1955800" y="552450"/>
                  </a:lnTo>
                  <a:lnTo>
                    <a:pt x="3330575" y="552450"/>
                  </a:lnTo>
                  <a:lnTo>
                    <a:pt x="3330575" y="587375"/>
                  </a:lnTo>
                  <a:lnTo>
                    <a:pt x="6915369" y="587375"/>
                  </a:lnTo>
                </a:path>
              </a:pathLst>
            </a:custGeom>
            <a:no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7" name="Group 16">
            <a:extLst>
              <a:ext uri="{FF2B5EF4-FFF2-40B4-BE49-F238E27FC236}">
                <a16:creationId xmlns:a16="http://schemas.microsoft.com/office/drawing/2014/main" id="{1DF5DF10-19B2-E8A8-79D9-FC0D19F26E2C}"/>
              </a:ext>
            </a:extLst>
          </p:cNvPr>
          <p:cNvGrpSpPr/>
          <p:nvPr/>
        </p:nvGrpSpPr>
        <p:grpSpPr>
          <a:xfrm>
            <a:off x="6111482" y="2376233"/>
            <a:ext cx="4557053" cy="1524972"/>
            <a:chOff x="1891691" y="1136236"/>
            <a:chExt cx="3684231" cy="1232891"/>
          </a:xfrm>
        </p:grpSpPr>
        <p:sp>
          <p:nvSpPr>
            <p:cNvPr id="18" name="Freeform 17">
              <a:extLst>
                <a:ext uri="{FF2B5EF4-FFF2-40B4-BE49-F238E27FC236}">
                  <a16:creationId xmlns:a16="http://schemas.microsoft.com/office/drawing/2014/main" id="{DCA0097B-C3A2-2F25-B311-CD72125DF220}"/>
                </a:ext>
              </a:extLst>
            </p:cNvPr>
            <p:cNvSpPr/>
            <p:nvPr/>
          </p:nvSpPr>
          <p:spPr>
            <a:xfrm>
              <a:off x="2535382" y="1979069"/>
              <a:ext cx="3040540" cy="390058"/>
            </a:xfrm>
            <a:custGeom>
              <a:avLst/>
              <a:gdLst>
                <a:gd name="connsiteX0" fmla="*/ 3040540 w 3040540"/>
                <a:gd name="connsiteY0" fmla="*/ 390058 h 390058"/>
                <a:gd name="connsiteX1" fmla="*/ 2960610 w 3040540"/>
                <a:gd name="connsiteY1" fmla="*/ 390058 h 390058"/>
                <a:gd name="connsiteX2" fmla="*/ 2960610 w 3040540"/>
                <a:gd name="connsiteY2" fmla="*/ 258973 h 390058"/>
                <a:gd name="connsiteX3" fmla="*/ 2771975 w 3040540"/>
                <a:gd name="connsiteY3" fmla="*/ 258973 h 390058"/>
                <a:gd name="connsiteX4" fmla="*/ 2771975 w 3040540"/>
                <a:gd name="connsiteY4" fmla="*/ 198226 h 390058"/>
                <a:gd name="connsiteX5" fmla="*/ 1927913 w 3040540"/>
                <a:gd name="connsiteY5" fmla="*/ 198226 h 390058"/>
                <a:gd name="connsiteX6" fmla="*/ 1927913 w 3040540"/>
                <a:gd name="connsiteY6" fmla="*/ 188634 h 390058"/>
                <a:gd name="connsiteX7" fmla="*/ 1493094 w 3040540"/>
                <a:gd name="connsiteY7" fmla="*/ 188634 h 390058"/>
                <a:gd name="connsiteX8" fmla="*/ 1473910 w 3040540"/>
                <a:gd name="connsiteY8" fmla="*/ 166254 h 390058"/>
                <a:gd name="connsiteX9" fmla="*/ 1240515 w 3040540"/>
                <a:gd name="connsiteY9" fmla="*/ 166254 h 390058"/>
                <a:gd name="connsiteX10" fmla="*/ 1240515 w 3040540"/>
                <a:gd name="connsiteY10" fmla="*/ 156662 h 390058"/>
                <a:gd name="connsiteX11" fmla="*/ 1211740 w 3040540"/>
                <a:gd name="connsiteY11" fmla="*/ 156662 h 390058"/>
                <a:gd name="connsiteX12" fmla="*/ 1211740 w 3040540"/>
                <a:gd name="connsiteY12" fmla="*/ 147071 h 390058"/>
                <a:gd name="connsiteX13" fmla="*/ 1141401 w 3040540"/>
                <a:gd name="connsiteY13" fmla="*/ 147071 h 390058"/>
                <a:gd name="connsiteX14" fmla="*/ 1141401 w 3040540"/>
                <a:gd name="connsiteY14" fmla="*/ 140676 h 390058"/>
                <a:gd name="connsiteX15" fmla="*/ 1109429 w 3040540"/>
                <a:gd name="connsiteY15" fmla="*/ 140676 h 390058"/>
                <a:gd name="connsiteX16" fmla="*/ 1109429 w 3040540"/>
                <a:gd name="connsiteY16" fmla="*/ 127888 h 390058"/>
                <a:gd name="connsiteX17" fmla="*/ 1061471 w 3040540"/>
                <a:gd name="connsiteY17" fmla="*/ 127888 h 390058"/>
                <a:gd name="connsiteX18" fmla="*/ 1061471 w 3040540"/>
                <a:gd name="connsiteY18" fmla="*/ 118296 h 390058"/>
                <a:gd name="connsiteX19" fmla="*/ 971949 w 3040540"/>
                <a:gd name="connsiteY19" fmla="*/ 118296 h 390058"/>
                <a:gd name="connsiteX20" fmla="*/ 971949 w 3040540"/>
                <a:gd name="connsiteY20" fmla="*/ 111902 h 390058"/>
                <a:gd name="connsiteX21" fmla="*/ 860047 w 3040540"/>
                <a:gd name="connsiteY21" fmla="*/ 111902 h 390058"/>
                <a:gd name="connsiteX22" fmla="*/ 860047 w 3040540"/>
                <a:gd name="connsiteY22" fmla="*/ 111902 h 390058"/>
                <a:gd name="connsiteX23" fmla="*/ 860047 w 3040540"/>
                <a:gd name="connsiteY23" fmla="*/ 99113 h 390058"/>
                <a:gd name="connsiteX24" fmla="*/ 824878 w 3040540"/>
                <a:gd name="connsiteY24" fmla="*/ 99113 h 390058"/>
                <a:gd name="connsiteX25" fmla="*/ 824878 w 3040540"/>
                <a:gd name="connsiteY25" fmla="*/ 83127 h 390058"/>
                <a:gd name="connsiteX26" fmla="*/ 604271 w 3040540"/>
                <a:gd name="connsiteY26" fmla="*/ 83127 h 390058"/>
                <a:gd name="connsiteX27" fmla="*/ 604271 w 3040540"/>
                <a:gd name="connsiteY27" fmla="*/ 83127 h 390058"/>
                <a:gd name="connsiteX28" fmla="*/ 604271 w 3040540"/>
                <a:gd name="connsiteY28" fmla="*/ 76732 h 390058"/>
                <a:gd name="connsiteX29" fmla="*/ 604271 w 3040540"/>
                <a:gd name="connsiteY29" fmla="*/ 76732 h 390058"/>
                <a:gd name="connsiteX30" fmla="*/ 572299 w 3040540"/>
                <a:gd name="connsiteY30" fmla="*/ 76732 h 390058"/>
                <a:gd name="connsiteX31" fmla="*/ 578694 w 3040540"/>
                <a:gd name="connsiteY31" fmla="*/ 70337 h 390058"/>
                <a:gd name="connsiteX32" fmla="*/ 521144 w 3040540"/>
                <a:gd name="connsiteY32" fmla="*/ 70337 h 390058"/>
                <a:gd name="connsiteX33" fmla="*/ 521144 w 3040540"/>
                <a:gd name="connsiteY33" fmla="*/ 70337 h 390058"/>
                <a:gd name="connsiteX34" fmla="*/ 521144 w 3040540"/>
                <a:gd name="connsiteY34" fmla="*/ 70337 h 390058"/>
                <a:gd name="connsiteX35" fmla="*/ 521144 w 3040540"/>
                <a:gd name="connsiteY35" fmla="*/ 54352 h 390058"/>
                <a:gd name="connsiteX36" fmla="*/ 521144 w 3040540"/>
                <a:gd name="connsiteY36" fmla="*/ 54352 h 390058"/>
                <a:gd name="connsiteX37" fmla="*/ 383664 w 3040540"/>
                <a:gd name="connsiteY37" fmla="*/ 54352 h 390058"/>
                <a:gd name="connsiteX38" fmla="*/ 383664 w 3040540"/>
                <a:gd name="connsiteY38" fmla="*/ 54352 h 390058"/>
                <a:gd name="connsiteX39" fmla="*/ 383664 w 3040540"/>
                <a:gd name="connsiteY39" fmla="*/ 54352 h 390058"/>
                <a:gd name="connsiteX40" fmla="*/ 383664 w 3040540"/>
                <a:gd name="connsiteY40" fmla="*/ 54352 h 390058"/>
                <a:gd name="connsiteX41" fmla="*/ 383664 w 3040540"/>
                <a:gd name="connsiteY41" fmla="*/ 54352 h 390058"/>
                <a:gd name="connsiteX42" fmla="*/ 358087 w 3040540"/>
                <a:gd name="connsiteY42" fmla="*/ 54352 h 390058"/>
                <a:gd name="connsiteX43" fmla="*/ 358087 w 3040540"/>
                <a:gd name="connsiteY43" fmla="*/ 54352 h 390058"/>
                <a:gd name="connsiteX44" fmla="*/ 358087 w 3040540"/>
                <a:gd name="connsiteY44" fmla="*/ 38366 h 390058"/>
                <a:gd name="connsiteX45" fmla="*/ 310128 w 3040540"/>
                <a:gd name="connsiteY45" fmla="*/ 38366 h 390058"/>
                <a:gd name="connsiteX46" fmla="*/ 310128 w 3040540"/>
                <a:gd name="connsiteY46" fmla="*/ 38366 h 390058"/>
                <a:gd name="connsiteX47" fmla="*/ 316523 w 3040540"/>
                <a:gd name="connsiteY47" fmla="*/ 31971 h 390058"/>
                <a:gd name="connsiteX48" fmla="*/ 204621 w 3040540"/>
                <a:gd name="connsiteY48" fmla="*/ 31971 h 390058"/>
                <a:gd name="connsiteX49" fmla="*/ 204621 w 3040540"/>
                <a:gd name="connsiteY49" fmla="*/ 15986 h 390058"/>
                <a:gd name="connsiteX50" fmla="*/ 0 w 3040540"/>
                <a:gd name="connsiteY50" fmla="*/ 15986 h 390058"/>
                <a:gd name="connsiteX51" fmla="*/ 0 w 3040540"/>
                <a:gd name="connsiteY51" fmla="*/ 0 h 390058"/>
                <a:gd name="connsiteX52" fmla="*/ 0 w 3040540"/>
                <a:gd name="connsiteY52" fmla="*/ 0 h 390058"/>
                <a:gd name="connsiteX53" fmla="*/ 0 w 3040540"/>
                <a:gd name="connsiteY53" fmla="*/ 0 h 3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40540" h="390058">
                  <a:moveTo>
                    <a:pt x="3040540" y="390058"/>
                  </a:moveTo>
                  <a:lnTo>
                    <a:pt x="2960610" y="390058"/>
                  </a:lnTo>
                  <a:lnTo>
                    <a:pt x="2960610" y="258973"/>
                  </a:lnTo>
                  <a:lnTo>
                    <a:pt x="2771975" y="258973"/>
                  </a:lnTo>
                  <a:lnTo>
                    <a:pt x="2771975" y="198226"/>
                  </a:lnTo>
                  <a:lnTo>
                    <a:pt x="1927913" y="198226"/>
                  </a:lnTo>
                  <a:lnTo>
                    <a:pt x="1927913" y="188634"/>
                  </a:lnTo>
                  <a:lnTo>
                    <a:pt x="1493094" y="188634"/>
                  </a:lnTo>
                  <a:lnTo>
                    <a:pt x="1473910" y="166254"/>
                  </a:lnTo>
                  <a:lnTo>
                    <a:pt x="1240515" y="166254"/>
                  </a:lnTo>
                  <a:lnTo>
                    <a:pt x="1240515" y="156662"/>
                  </a:lnTo>
                  <a:lnTo>
                    <a:pt x="1211740" y="156662"/>
                  </a:lnTo>
                  <a:lnTo>
                    <a:pt x="1211740" y="147071"/>
                  </a:lnTo>
                  <a:lnTo>
                    <a:pt x="1141401" y="147071"/>
                  </a:lnTo>
                  <a:lnTo>
                    <a:pt x="1141401" y="140676"/>
                  </a:lnTo>
                  <a:lnTo>
                    <a:pt x="1109429" y="140676"/>
                  </a:lnTo>
                  <a:lnTo>
                    <a:pt x="1109429" y="127888"/>
                  </a:lnTo>
                  <a:lnTo>
                    <a:pt x="1061471" y="127888"/>
                  </a:lnTo>
                  <a:lnTo>
                    <a:pt x="1061471" y="118296"/>
                  </a:lnTo>
                  <a:lnTo>
                    <a:pt x="971949" y="118296"/>
                  </a:lnTo>
                  <a:lnTo>
                    <a:pt x="971949" y="111902"/>
                  </a:lnTo>
                  <a:lnTo>
                    <a:pt x="860047" y="111902"/>
                  </a:lnTo>
                  <a:lnTo>
                    <a:pt x="860047" y="111902"/>
                  </a:lnTo>
                  <a:lnTo>
                    <a:pt x="860047" y="99113"/>
                  </a:lnTo>
                  <a:lnTo>
                    <a:pt x="824878" y="99113"/>
                  </a:lnTo>
                  <a:lnTo>
                    <a:pt x="824878" y="83127"/>
                  </a:lnTo>
                  <a:lnTo>
                    <a:pt x="604271" y="83127"/>
                  </a:lnTo>
                  <a:lnTo>
                    <a:pt x="604271" y="83127"/>
                  </a:lnTo>
                  <a:lnTo>
                    <a:pt x="604271" y="76732"/>
                  </a:lnTo>
                  <a:lnTo>
                    <a:pt x="604271" y="76732"/>
                  </a:lnTo>
                  <a:lnTo>
                    <a:pt x="572299" y="76732"/>
                  </a:lnTo>
                  <a:lnTo>
                    <a:pt x="578694" y="70337"/>
                  </a:lnTo>
                  <a:lnTo>
                    <a:pt x="521144" y="70337"/>
                  </a:lnTo>
                  <a:lnTo>
                    <a:pt x="521144" y="70337"/>
                  </a:lnTo>
                  <a:lnTo>
                    <a:pt x="521144" y="70337"/>
                  </a:lnTo>
                  <a:lnTo>
                    <a:pt x="521144" y="54352"/>
                  </a:lnTo>
                  <a:lnTo>
                    <a:pt x="521144" y="54352"/>
                  </a:lnTo>
                  <a:lnTo>
                    <a:pt x="383664" y="54352"/>
                  </a:lnTo>
                  <a:lnTo>
                    <a:pt x="383664" y="54352"/>
                  </a:lnTo>
                  <a:lnTo>
                    <a:pt x="383664" y="54352"/>
                  </a:lnTo>
                  <a:lnTo>
                    <a:pt x="383664" y="54352"/>
                  </a:lnTo>
                  <a:lnTo>
                    <a:pt x="383664" y="54352"/>
                  </a:lnTo>
                  <a:lnTo>
                    <a:pt x="358087" y="54352"/>
                  </a:lnTo>
                  <a:lnTo>
                    <a:pt x="358087" y="54352"/>
                  </a:lnTo>
                  <a:lnTo>
                    <a:pt x="358087" y="38366"/>
                  </a:lnTo>
                  <a:lnTo>
                    <a:pt x="310128" y="38366"/>
                  </a:lnTo>
                  <a:lnTo>
                    <a:pt x="310128" y="38366"/>
                  </a:lnTo>
                  <a:lnTo>
                    <a:pt x="316523" y="31971"/>
                  </a:lnTo>
                  <a:lnTo>
                    <a:pt x="204621" y="31971"/>
                  </a:lnTo>
                  <a:lnTo>
                    <a:pt x="204621" y="15986"/>
                  </a:lnTo>
                  <a:lnTo>
                    <a:pt x="0" y="15986"/>
                  </a:lnTo>
                  <a:lnTo>
                    <a:pt x="0" y="0"/>
                  </a:lnTo>
                  <a:lnTo>
                    <a:pt x="0" y="0"/>
                  </a:lnTo>
                  <a:lnTo>
                    <a:pt x="0" y="0"/>
                  </a:lnTo>
                </a:path>
              </a:pathLst>
            </a:custGeom>
            <a:no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Freeform 18">
              <a:extLst>
                <a:ext uri="{FF2B5EF4-FFF2-40B4-BE49-F238E27FC236}">
                  <a16:creationId xmlns:a16="http://schemas.microsoft.com/office/drawing/2014/main" id="{7487AA2A-EDBA-5AAE-BE54-E7033F8C91D4}"/>
                </a:ext>
              </a:extLst>
            </p:cNvPr>
            <p:cNvSpPr/>
            <p:nvPr/>
          </p:nvSpPr>
          <p:spPr>
            <a:xfrm>
              <a:off x="1891691" y="1136236"/>
              <a:ext cx="643691" cy="847885"/>
            </a:xfrm>
            <a:custGeom>
              <a:avLst/>
              <a:gdLst>
                <a:gd name="connsiteX0" fmla="*/ 0 w 2562225"/>
                <a:gd name="connsiteY0" fmla="*/ 0 h 3375025"/>
                <a:gd name="connsiteX1" fmla="*/ 0 w 2562225"/>
                <a:gd name="connsiteY1" fmla="*/ 107950 h 3375025"/>
                <a:gd name="connsiteX2" fmla="*/ 69850 w 2562225"/>
                <a:gd name="connsiteY2" fmla="*/ 107950 h 3375025"/>
                <a:gd name="connsiteX3" fmla="*/ 69850 w 2562225"/>
                <a:gd name="connsiteY3" fmla="*/ 152400 h 3375025"/>
                <a:gd name="connsiteX4" fmla="*/ 266700 w 2562225"/>
                <a:gd name="connsiteY4" fmla="*/ 152400 h 3375025"/>
                <a:gd name="connsiteX5" fmla="*/ 266700 w 2562225"/>
                <a:gd name="connsiteY5" fmla="*/ 196850 h 3375025"/>
                <a:gd name="connsiteX6" fmla="*/ 266700 w 2562225"/>
                <a:gd name="connsiteY6" fmla="*/ 196850 h 3375025"/>
                <a:gd name="connsiteX7" fmla="*/ 266700 w 2562225"/>
                <a:gd name="connsiteY7" fmla="*/ 196850 h 3375025"/>
                <a:gd name="connsiteX8" fmla="*/ 295275 w 2562225"/>
                <a:gd name="connsiteY8" fmla="*/ 196850 h 3375025"/>
                <a:gd name="connsiteX9" fmla="*/ 295275 w 2562225"/>
                <a:gd name="connsiteY9" fmla="*/ 254000 h 3375025"/>
                <a:gd name="connsiteX10" fmla="*/ 530225 w 2562225"/>
                <a:gd name="connsiteY10" fmla="*/ 254000 h 3375025"/>
                <a:gd name="connsiteX11" fmla="*/ 530225 w 2562225"/>
                <a:gd name="connsiteY11" fmla="*/ 330200 h 3375025"/>
                <a:gd name="connsiteX12" fmla="*/ 768350 w 2562225"/>
                <a:gd name="connsiteY12" fmla="*/ 330200 h 3375025"/>
                <a:gd name="connsiteX13" fmla="*/ 768350 w 2562225"/>
                <a:gd name="connsiteY13" fmla="*/ 396875 h 3375025"/>
                <a:gd name="connsiteX14" fmla="*/ 777875 w 2562225"/>
                <a:gd name="connsiteY14" fmla="*/ 396875 h 3375025"/>
                <a:gd name="connsiteX15" fmla="*/ 777875 w 2562225"/>
                <a:gd name="connsiteY15" fmla="*/ 460375 h 3375025"/>
                <a:gd name="connsiteX16" fmla="*/ 857250 w 2562225"/>
                <a:gd name="connsiteY16" fmla="*/ 460375 h 3375025"/>
                <a:gd name="connsiteX17" fmla="*/ 857250 w 2562225"/>
                <a:gd name="connsiteY17" fmla="*/ 561975 h 3375025"/>
                <a:gd name="connsiteX18" fmla="*/ 882650 w 2562225"/>
                <a:gd name="connsiteY18" fmla="*/ 561975 h 3375025"/>
                <a:gd name="connsiteX19" fmla="*/ 882650 w 2562225"/>
                <a:gd name="connsiteY19" fmla="*/ 641350 h 3375025"/>
                <a:gd name="connsiteX20" fmla="*/ 882650 w 2562225"/>
                <a:gd name="connsiteY20" fmla="*/ 641350 h 3375025"/>
                <a:gd name="connsiteX21" fmla="*/ 911225 w 2562225"/>
                <a:gd name="connsiteY21" fmla="*/ 641350 h 3375025"/>
                <a:gd name="connsiteX22" fmla="*/ 911225 w 2562225"/>
                <a:gd name="connsiteY22" fmla="*/ 688975 h 3375025"/>
                <a:gd name="connsiteX23" fmla="*/ 955675 w 2562225"/>
                <a:gd name="connsiteY23" fmla="*/ 688975 h 3375025"/>
                <a:gd name="connsiteX24" fmla="*/ 955675 w 2562225"/>
                <a:gd name="connsiteY24" fmla="*/ 850900 h 3375025"/>
                <a:gd name="connsiteX25" fmla="*/ 1003300 w 2562225"/>
                <a:gd name="connsiteY25" fmla="*/ 850900 h 3375025"/>
                <a:gd name="connsiteX26" fmla="*/ 1003300 w 2562225"/>
                <a:gd name="connsiteY26" fmla="*/ 942975 h 3375025"/>
                <a:gd name="connsiteX27" fmla="*/ 1047750 w 2562225"/>
                <a:gd name="connsiteY27" fmla="*/ 942975 h 3375025"/>
                <a:gd name="connsiteX28" fmla="*/ 1047750 w 2562225"/>
                <a:gd name="connsiteY28" fmla="*/ 1041400 h 3375025"/>
                <a:gd name="connsiteX29" fmla="*/ 1089025 w 2562225"/>
                <a:gd name="connsiteY29" fmla="*/ 1041400 h 3375025"/>
                <a:gd name="connsiteX30" fmla="*/ 1089025 w 2562225"/>
                <a:gd name="connsiteY30" fmla="*/ 1123950 h 3375025"/>
                <a:gd name="connsiteX31" fmla="*/ 1089025 w 2562225"/>
                <a:gd name="connsiteY31" fmla="*/ 1123950 h 3375025"/>
                <a:gd name="connsiteX32" fmla="*/ 1114425 w 2562225"/>
                <a:gd name="connsiteY32" fmla="*/ 1123950 h 3375025"/>
                <a:gd name="connsiteX33" fmla="*/ 1114425 w 2562225"/>
                <a:gd name="connsiteY33" fmla="*/ 1266825 h 3375025"/>
                <a:gd name="connsiteX34" fmla="*/ 1323975 w 2562225"/>
                <a:gd name="connsiteY34" fmla="*/ 1266825 h 3375025"/>
                <a:gd name="connsiteX35" fmla="*/ 1323975 w 2562225"/>
                <a:gd name="connsiteY35" fmla="*/ 1333500 h 3375025"/>
                <a:gd name="connsiteX36" fmla="*/ 1416050 w 2562225"/>
                <a:gd name="connsiteY36" fmla="*/ 1333500 h 3375025"/>
                <a:gd name="connsiteX37" fmla="*/ 1416050 w 2562225"/>
                <a:gd name="connsiteY37" fmla="*/ 1371600 h 3375025"/>
                <a:gd name="connsiteX38" fmla="*/ 1470025 w 2562225"/>
                <a:gd name="connsiteY38" fmla="*/ 1371600 h 3375025"/>
                <a:gd name="connsiteX39" fmla="*/ 1470025 w 2562225"/>
                <a:gd name="connsiteY39" fmla="*/ 1425575 h 3375025"/>
                <a:gd name="connsiteX40" fmla="*/ 1539875 w 2562225"/>
                <a:gd name="connsiteY40" fmla="*/ 1425575 h 3375025"/>
                <a:gd name="connsiteX41" fmla="*/ 1539875 w 2562225"/>
                <a:gd name="connsiteY41" fmla="*/ 1638300 h 3375025"/>
                <a:gd name="connsiteX42" fmla="*/ 1581150 w 2562225"/>
                <a:gd name="connsiteY42" fmla="*/ 1638300 h 3375025"/>
                <a:gd name="connsiteX43" fmla="*/ 1581150 w 2562225"/>
                <a:gd name="connsiteY43" fmla="*/ 1701800 h 3375025"/>
                <a:gd name="connsiteX44" fmla="*/ 1609725 w 2562225"/>
                <a:gd name="connsiteY44" fmla="*/ 1701800 h 3375025"/>
                <a:gd name="connsiteX45" fmla="*/ 1609725 w 2562225"/>
                <a:gd name="connsiteY45" fmla="*/ 1800225 h 3375025"/>
                <a:gd name="connsiteX46" fmla="*/ 1609725 w 2562225"/>
                <a:gd name="connsiteY46" fmla="*/ 1800225 h 3375025"/>
                <a:gd name="connsiteX47" fmla="*/ 1644650 w 2562225"/>
                <a:gd name="connsiteY47" fmla="*/ 1800225 h 3375025"/>
                <a:gd name="connsiteX48" fmla="*/ 1644650 w 2562225"/>
                <a:gd name="connsiteY48" fmla="*/ 1984375 h 3375025"/>
                <a:gd name="connsiteX49" fmla="*/ 1644650 w 2562225"/>
                <a:gd name="connsiteY49" fmla="*/ 2270125 h 3375025"/>
                <a:gd name="connsiteX50" fmla="*/ 1704975 w 2562225"/>
                <a:gd name="connsiteY50" fmla="*/ 2270125 h 3375025"/>
                <a:gd name="connsiteX51" fmla="*/ 1704975 w 2562225"/>
                <a:gd name="connsiteY51" fmla="*/ 2370138 h 3375025"/>
                <a:gd name="connsiteX52" fmla="*/ 1704975 w 2562225"/>
                <a:gd name="connsiteY52" fmla="*/ 2370138 h 3375025"/>
                <a:gd name="connsiteX53" fmla="*/ 1704975 w 2562225"/>
                <a:gd name="connsiteY53" fmla="*/ 2370138 h 3375025"/>
                <a:gd name="connsiteX54" fmla="*/ 1709738 w 2562225"/>
                <a:gd name="connsiteY54" fmla="*/ 2365375 h 3375025"/>
                <a:gd name="connsiteX55" fmla="*/ 1709738 w 2562225"/>
                <a:gd name="connsiteY55" fmla="*/ 2508250 h 3375025"/>
                <a:gd name="connsiteX56" fmla="*/ 1766888 w 2562225"/>
                <a:gd name="connsiteY56" fmla="*/ 2508250 h 3375025"/>
                <a:gd name="connsiteX57" fmla="*/ 1766888 w 2562225"/>
                <a:gd name="connsiteY57" fmla="*/ 2608263 h 3375025"/>
                <a:gd name="connsiteX58" fmla="*/ 1781175 w 2562225"/>
                <a:gd name="connsiteY58" fmla="*/ 2608263 h 3375025"/>
                <a:gd name="connsiteX59" fmla="*/ 1781175 w 2562225"/>
                <a:gd name="connsiteY59" fmla="*/ 2755900 h 3375025"/>
                <a:gd name="connsiteX60" fmla="*/ 1833563 w 2562225"/>
                <a:gd name="connsiteY60" fmla="*/ 2755900 h 3375025"/>
                <a:gd name="connsiteX61" fmla="*/ 1833563 w 2562225"/>
                <a:gd name="connsiteY61" fmla="*/ 2813050 h 3375025"/>
                <a:gd name="connsiteX62" fmla="*/ 1871663 w 2562225"/>
                <a:gd name="connsiteY62" fmla="*/ 2813050 h 3375025"/>
                <a:gd name="connsiteX63" fmla="*/ 1871663 w 2562225"/>
                <a:gd name="connsiteY63" fmla="*/ 2874963 h 3375025"/>
                <a:gd name="connsiteX64" fmla="*/ 1924050 w 2562225"/>
                <a:gd name="connsiteY64" fmla="*/ 2874963 h 3375025"/>
                <a:gd name="connsiteX65" fmla="*/ 1924050 w 2562225"/>
                <a:gd name="connsiteY65" fmla="*/ 2927350 h 3375025"/>
                <a:gd name="connsiteX66" fmla="*/ 2057400 w 2562225"/>
                <a:gd name="connsiteY66" fmla="*/ 2927350 h 3375025"/>
                <a:gd name="connsiteX67" fmla="*/ 2057400 w 2562225"/>
                <a:gd name="connsiteY67" fmla="*/ 2974975 h 3375025"/>
                <a:gd name="connsiteX68" fmla="*/ 2162175 w 2562225"/>
                <a:gd name="connsiteY68" fmla="*/ 2974975 h 3375025"/>
                <a:gd name="connsiteX69" fmla="*/ 2162175 w 2562225"/>
                <a:gd name="connsiteY69" fmla="*/ 3008313 h 3375025"/>
                <a:gd name="connsiteX70" fmla="*/ 2228850 w 2562225"/>
                <a:gd name="connsiteY70" fmla="*/ 3008313 h 3375025"/>
                <a:gd name="connsiteX71" fmla="*/ 2228850 w 2562225"/>
                <a:gd name="connsiteY71" fmla="*/ 3065463 h 3375025"/>
                <a:gd name="connsiteX72" fmla="*/ 2319338 w 2562225"/>
                <a:gd name="connsiteY72" fmla="*/ 3065463 h 3375025"/>
                <a:gd name="connsiteX73" fmla="*/ 2319338 w 2562225"/>
                <a:gd name="connsiteY73" fmla="*/ 3103563 h 3375025"/>
                <a:gd name="connsiteX74" fmla="*/ 2357438 w 2562225"/>
                <a:gd name="connsiteY74" fmla="*/ 3103563 h 3375025"/>
                <a:gd name="connsiteX75" fmla="*/ 2357438 w 2562225"/>
                <a:gd name="connsiteY75" fmla="*/ 3175000 h 3375025"/>
                <a:gd name="connsiteX76" fmla="*/ 2414588 w 2562225"/>
                <a:gd name="connsiteY76" fmla="*/ 3175000 h 3375025"/>
                <a:gd name="connsiteX77" fmla="*/ 2414588 w 2562225"/>
                <a:gd name="connsiteY77" fmla="*/ 3265488 h 3375025"/>
                <a:gd name="connsiteX78" fmla="*/ 2528888 w 2562225"/>
                <a:gd name="connsiteY78" fmla="*/ 3265488 h 3375025"/>
                <a:gd name="connsiteX79" fmla="*/ 2562225 w 2562225"/>
                <a:gd name="connsiteY79" fmla="*/ 3265488 h 3375025"/>
                <a:gd name="connsiteX80" fmla="*/ 2562225 w 2562225"/>
                <a:gd name="connsiteY80" fmla="*/ 3375025 h 337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562225" h="3375025">
                  <a:moveTo>
                    <a:pt x="0" y="0"/>
                  </a:moveTo>
                  <a:lnTo>
                    <a:pt x="0" y="107950"/>
                  </a:lnTo>
                  <a:lnTo>
                    <a:pt x="69850" y="107950"/>
                  </a:lnTo>
                  <a:lnTo>
                    <a:pt x="69850" y="152400"/>
                  </a:lnTo>
                  <a:lnTo>
                    <a:pt x="266700" y="152400"/>
                  </a:lnTo>
                  <a:lnTo>
                    <a:pt x="266700" y="196850"/>
                  </a:lnTo>
                  <a:lnTo>
                    <a:pt x="266700" y="196850"/>
                  </a:lnTo>
                  <a:lnTo>
                    <a:pt x="266700" y="196850"/>
                  </a:lnTo>
                  <a:lnTo>
                    <a:pt x="295275" y="196850"/>
                  </a:lnTo>
                  <a:lnTo>
                    <a:pt x="295275" y="254000"/>
                  </a:lnTo>
                  <a:lnTo>
                    <a:pt x="530225" y="254000"/>
                  </a:lnTo>
                  <a:lnTo>
                    <a:pt x="530225" y="330200"/>
                  </a:lnTo>
                  <a:lnTo>
                    <a:pt x="768350" y="330200"/>
                  </a:lnTo>
                  <a:lnTo>
                    <a:pt x="768350" y="396875"/>
                  </a:lnTo>
                  <a:lnTo>
                    <a:pt x="777875" y="396875"/>
                  </a:lnTo>
                  <a:lnTo>
                    <a:pt x="777875" y="460375"/>
                  </a:lnTo>
                  <a:lnTo>
                    <a:pt x="857250" y="460375"/>
                  </a:lnTo>
                  <a:lnTo>
                    <a:pt x="857250" y="561975"/>
                  </a:lnTo>
                  <a:lnTo>
                    <a:pt x="882650" y="561975"/>
                  </a:lnTo>
                  <a:lnTo>
                    <a:pt x="882650" y="641350"/>
                  </a:lnTo>
                  <a:lnTo>
                    <a:pt x="882650" y="641350"/>
                  </a:lnTo>
                  <a:lnTo>
                    <a:pt x="911225" y="641350"/>
                  </a:lnTo>
                  <a:lnTo>
                    <a:pt x="911225" y="688975"/>
                  </a:lnTo>
                  <a:lnTo>
                    <a:pt x="955675" y="688975"/>
                  </a:lnTo>
                  <a:lnTo>
                    <a:pt x="955675" y="850900"/>
                  </a:lnTo>
                  <a:lnTo>
                    <a:pt x="1003300" y="850900"/>
                  </a:lnTo>
                  <a:lnTo>
                    <a:pt x="1003300" y="942975"/>
                  </a:lnTo>
                  <a:lnTo>
                    <a:pt x="1047750" y="942975"/>
                  </a:lnTo>
                  <a:lnTo>
                    <a:pt x="1047750" y="1041400"/>
                  </a:lnTo>
                  <a:lnTo>
                    <a:pt x="1089025" y="1041400"/>
                  </a:lnTo>
                  <a:lnTo>
                    <a:pt x="1089025" y="1123950"/>
                  </a:lnTo>
                  <a:lnTo>
                    <a:pt x="1089025" y="1123950"/>
                  </a:lnTo>
                  <a:lnTo>
                    <a:pt x="1114425" y="1123950"/>
                  </a:lnTo>
                  <a:lnTo>
                    <a:pt x="1114425" y="1266825"/>
                  </a:lnTo>
                  <a:lnTo>
                    <a:pt x="1323975" y="1266825"/>
                  </a:lnTo>
                  <a:lnTo>
                    <a:pt x="1323975" y="1333500"/>
                  </a:lnTo>
                  <a:lnTo>
                    <a:pt x="1416050" y="1333500"/>
                  </a:lnTo>
                  <a:lnTo>
                    <a:pt x="1416050" y="1371600"/>
                  </a:lnTo>
                  <a:lnTo>
                    <a:pt x="1470025" y="1371600"/>
                  </a:lnTo>
                  <a:lnTo>
                    <a:pt x="1470025" y="1425575"/>
                  </a:lnTo>
                  <a:lnTo>
                    <a:pt x="1539875" y="1425575"/>
                  </a:lnTo>
                  <a:lnTo>
                    <a:pt x="1539875" y="1638300"/>
                  </a:lnTo>
                  <a:lnTo>
                    <a:pt x="1581150" y="1638300"/>
                  </a:lnTo>
                  <a:lnTo>
                    <a:pt x="1581150" y="1701800"/>
                  </a:lnTo>
                  <a:lnTo>
                    <a:pt x="1609725" y="1701800"/>
                  </a:lnTo>
                  <a:lnTo>
                    <a:pt x="1609725" y="1800225"/>
                  </a:lnTo>
                  <a:lnTo>
                    <a:pt x="1609725" y="1800225"/>
                  </a:lnTo>
                  <a:lnTo>
                    <a:pt x="1644650" y="1800225"/>
                  </a:lnTo>
                  <a:lnTo>
                    <a:pt x="1644650" y="1984375"/>
                  </a:lnTo>
                  <a:lnTo>
                    <a:pt x="1644650" y="2270125"/>
                  </a:lnTo>
                  <a:lnTo>
                    <a:pt x="1704975" y="2270125"/>
                  </a:lnTo>
                  <a:lnTo>
                    <a:pt x="1704975" y="2370138"/>
                  </a:lnTo>
                  <a:lnTo>
                    <a:pt x="1704975" y="2370138"/>
                  </a:lnTo>
                  <a:lnTo>
                    <a:pt x="1704975" y="2370138"/>
                  </a:lnTo>
                  <a:lnTo>
                    <a:pt x="1709738" y="2365375"/>
                  </a:lnTo>
                  <a:lnTo>
                    <a:pt x="1709738" y="2508250"/>
                  </a:lnTo>
                  <a:lnTo>
                    <a:pt x="1766888" y="2508250"/>
                  </a:lnTo>
                  <a:lnTo>
                    <a:pt x="1766888" y="2608263"/>
                  </a:lnTo>
                  <a:lnTo>
                    <a:pt x="1781175" y="2608263"/>
                  </a:lnTo>
                  <a:lnTo>
                    <a:pt x="1781175" y="2755900"/>
                  </a:lnTo>
                  <a:lnTo>
                    <a:pt x="1833563" y="2755900"/>
                  </a:lnTo>
                  <a:lnTo>
                    <a:pt x="1833563" y="2813050"/>
                  </a:lnTo>
                  <a:lnTo>
                    <a:pt x="1871663" y="2813050"/>
                  </a:lnTo>
                  <a:lnTo>
                    <a:pt x="1871663" y="2874963"/>
                  </a:lnTo>
                  <a:lnTo>
                    <a:pt x="1924050" y="2874963"/>
                  </a:lnTo>
                  <a:lnTo>
                    <a:pt x="1924050" y="2927350"/>
                  </a:lnTo>
                  <a:lnTo>
                    <a:pt x="2057400" y="2927350"/>
                  </a:lnTo>
                  <a:lnTo>
                    <a:pt x="2057400" y="2974975"/>
                  </a:lnTo>
                  <a:lnTo>
                    <a:pt x="2162175" y="2974975"/>
                  </a:lnTo>
                  <a:lnTo>
                    <a:pt x="2162175" y="3008313"/>
                  </a:lnTo>
                  <a:lnTo>
                    <a:pt x="2228850" y="3008313"/>
                  </a:lnTo>
                  <a:lnTo>
                    <a:pt x="2228850" y="3065463"/>
                  </a:lnTo>
                  <a:lnTo>
                    <a:pt x="2319338" y="3065463"/>
                  </a:lnTo>
                  <a:lnTo>
                    <a:pt x="2319338" y="3103563"/>
                  </a:lnTo>
                  <a:lnTo>
                    <a:pt x="2357438" y="3103563"/>
                  </a:lnTo>
                  <a:lnTo>
                    <a:pt x="2357438" y="3175000"/>
                  </a:lnTo>
                  <a:lnTo>
                    <a:pt x="2414588" y="3175000"/>
                  </a:lnTo>
                  <a:lnTo>
                    <a:pt x="2414588" y="3265488"/>
                  </a:lnTo>
                  <a:lnTo>
                    <a:pt x="2528888" y="3265488"/>
                  </a:lnTo>
                  <a:lnTo>
                    <a:pt x="2562225" y="3265488"/>
                  </a:lnTo>
                  <a:lnTo>
                    <a:pt x="2562225" y="3375025"/>
                  </a:lnTo>
                </a:path>
              </a:pathLst>
            </a:custGeom>
            <a:no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0" name="Group 19">
            <a:extLst>
              <a:ext uri="{FF2B5EF4-FFF2-40B4-BE49-F238E27FC236}">
                <a16:creationId xmlns:a16="http://schemas.microsoft.com/office/drawing/2014/main" id="{C0A8B171-CDFE-4972-B807-1AF39A469044}"/>
              </a:ext>
            </a:extLst>
          </p:cNvPr>
          <p:cNvGrpSpPr/>
          <p:nvPr/>
        </p:nvGrpSpPr>
        <p:grpSpPr>
          <a:xfrm>
            <a:off x="5986802" y="2257081"/>
            <a:ext cx="5203955" cy="2003552"/>
            <a:chOff x="1767012" y="1105573"/>
            <a:chExt cx="4207232" cy="1619808"/>
          </a:xfrm>
        </p:grpSpPr>
        <p:sp>
          <p:nvSpPr>
            <p:cNvPr id="21" name="TextBox 20">
              <a:extLst>
                <a:ext uri="{FF2B5EF4-FFF2-40B4-BE49-F238E27FC236}">
                  <a16:creationId xmlns:a16="http://schemas.microsoft.com/office/drawing/2014/main" id="{2E2097A9-7780-A84E-27A7-2EB3B369101A}"/>
                </a:ext>
              </a:extLst>
            </p:cNvPr>
            <p:cNvSpPr txBox="1"/>
            <p:nvPr/>
          </p:nvSpPr>
          <p:spPr>
            <a:xfrm>
              <a:off x="5748420"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22" name="TextBox 21">
              <a:extLst>
                <a:ext uri="{FF2B5EF4-FFF2-40B4-BE49-F238E27FC236}">
                  <a16:creationId xmlns:a16="http://schemas.microsoft.com/office/drawing/2014/main" id="{A12D89B9-A591-6129-ABB1-70A654CB620A}"/>
                </a:ext>
              </a:extLst>
            </p:cNvPr>
            <p:cNvSpPr txBox="1"/>
            <p:nvPr/>
          </p:nvSpPr>
          <p:spPr>
            <a:xfrm>
              <a:off x="5386470"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23" name="TextBox 22">
              <a:extLst>
                <a:ext uri="{FF2B5EF4-FFF2-40B4-BE49-F238E27FC236}">
                  <a16:creationId xmlns:a16="http://schemas.microsoft.com/office/drawing/2014/main" id="{A03C33F9-B035-295D-986F-4BA2717315F6}"/>
                </a:ext>
              </a:extLst>
            </p:cNvPr>
            <p:cNvSpPr txBox="1"/>
            <p:nvPr/>
          </p:nvSpPr>
          <p:spPr>
            <a:xfrm>
              <a:off x="5361070"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24" name="TextBox 23">
              <a:extLst>
                <a:ext uri="{FF2B5EF4-FFF2-40B4-BE49-F238E27FC236}">
                  <a16:creationId xmlns:a16="http://schemas.microsoft.com/office/drawing/2014/main" id="{68455859-BB91-B109-B1BB-1568A36BC1C0}"/>
                </a:ext>
              </a:extLst>
            </p:cNvPr>
            <p:cNvSpPr txBox="1"/>
            <p:nvPr/>
          </p:nvSpPr>
          <p:spPr>
            <a:xfrm>
              <a:off x="5348370"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25" name="TextBox 24">
              <a:extLst>
                <a:ext uri="{FF2B5EF4-FFF2-40B4-BE49-F238E27FC236}">
                  <a16:creationId xmlns:a16="http://schemas.microsoft.com/office/drawing/2014/main" id="{CF2B2330-71FA-1E05-DB5A-8C7620264E96}"/>
                </a:ext>
              </a:extLst>
            </p:cNvPr>
            <p:cNvSpPr txBox="1"/>
            <p:nvPr/>
          </p:nvSpPr>
          <p:spPr>
            <a:xfrm>
              <a:off x="533884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26" name="TextBox 25">
              <a:extLst>
                <a:ext uri="{FF2B5EF4-FFF2-40B4-BE49-F238E27FC236}">
                  <a16:creationId xmlns:a16="http://schemas.microsoft.com/office/drawing/2014/main" id="{19C7F1B2-8E16-FB12-2061-7AB0721CCAA4}"/>
                </a:ext>
              </a:extLst>
            </p:cNvPr>
            <p:cNvSpPr txBox="1"/>
            <p:nvPr/>
          </p:nvSpPr>
          <p:spPr>
            <a:xfrm>
              <a:off x="529439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27" name="TextBox 26">
              <a:extLst>
                <a:ext uri="{FF2B5EF4-FFF2-40B4-BE49-F238E27FC236}">
                  <a16:creationId xmlns:a16="http://schemas.microsoft.com/office/drawing/2014/main" id="{5D4FF504-7DB4-BFF6-918E-ABED693F561D}"/>
                </a:ext>
              </a:extLst>
            </p:cNvPr>
            <p:cNvSpPr txBox="1"/>
            <p:nvPr/>
          </p:nvSpPr>
          <p:spPr>
            <a:xfrm>
              <a:off x="528169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28" name="TextBox 27">
              <a:extLst>
                <a:ext uri="{FF2B5EF4-FFF2-40B4-BE49-F238E27FC236}">
                  <a16:creationId xmlns:a16="http://schemas.microsoft.com/office/drawing/2014/main" id="{2B1600A6-C5C8-A7A6-E43F-CC1543B807DE}"/>
                </a:ext>
              </a:extLst>
            </p:cNvPr>
            <p:cNvSpPr txBox="1"/>
            <p:nvPr/>
          </p:nvSpPr>
          <p:spPr>
            <a:xfrm>
              <a:off x="4967370"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29" name="TextBox 28">
              <a:extLst>
                <a:ext uri="{FF2B5EF4-FFF2-40B4-BE49-F238E27FC236}">
                  <a16:creationId xmlns:a16="http://schemas.microsoft.com/office/drawing/2014/main" id="{45F81A96-C2B5-C4F3-FDAB-B45C6E1A2A6C}"/>
                </a:ext>
              </a:extLst>
            </p:cNvPr>
            <p:cNvSpPr txBox="1"/>
            <p:nvPr/>
          </p:nvSpPr>
          <p:spPr>
            <a:xfrm>
              <a:off x="472289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30" name="TextBox 29">
              <a:extLst>
                <a:ext uri="{FF2B5EF4-FFF2-40B4-BE49-F238E27FC236}">
                  <a16:creationId xmlns:a16="http://schemas.microsoft.com/office/drawing/2014/main" id="{6C50F3BA-55DB-3C69-932C-3C00C04AAA76}"/>
                </a:ext>
              </a:extLst>
            </p:cNvPr>
            <p:cNvSpPr txBox="1"/>
            <p:nvPr/>
          </p:nvSpPr>
          <p:spPr>
            <a:xfrm>
              <a:off x="464034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31" name="TextBox 30">
              <a:extLst>
                <a:ext uri="{FF2B5EF4-FFF2-40B4-BE49-F238E27FC236}">
                  <a16:creationId xmlns:a16="http://schemas.microsoft.com/office/drawing/2014/main" id="{86D9A47B-C2EE-52EE-CA7B-086E608D1721}"/>
                </a:ext>
              </a:extLst>
            </p:cNvPr>
            <p:cNvSpPr txBox="1"/>
            <p:nvPr/>
          </p:nvSpPr>
          <p:spPr>
            <a:xfrm>
              <a:off x="463399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32" name="TextBox 31">
              <a:extLst>
                <a:ext uri="{FF2B5EF4-FFF2-40B4-BE49-F238E27FC236}">
                  <a16:creationId xmlns:a16="http://schemas.microsoft.com/office/drawing/2014/main" id="{E9569AF8-CB9A-9225-FB52-CC1AFDFCD107}"/>
                </a:ext>
              </a:extLst>
            </p:cNvPr>
            <p:cNvSpPr txBox="1"/>
            <p:nvPr/>
          </p:nvSpPr>
          <p:spPr>
            <a:xfrm>
              <a:off x="458954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33" name="TextBox 32">
              <a:extLst>
                <a:ext uri="{FF2B5EF4-FFF2-40B4-BE49-F238E27FC236}">
                  <a16:creationId xmlns:a16="http://schemas.microsoft.com/office/drawing/2014/main" id="{BD5C2813-050C-A50E-B2EA-98C3E0A1DF54}"/>
                </a:ext>
              </a:extLst>
            </p:cNvPr>
            <p:cNvSpPr txBox="1"/>
            <p:nvPr/>
          </p:nvSpPr>
          <p:spPr>
            <a:xfrm>
              <a:off x="442444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34" name="TextBox 33">
              <a:extLst>
                <a:ext uri="{FF2B5EF4-FFF2-40B4-BE49-F238E27FC236}">
                  <a16:creationId xmlns:a16="http://schemas.microsoft.com/office/drawing/2014/main" id="{088D0EF8-6A88-5245-F506-0274CE36F77A}"/>
                </a:ext>
              </a:extLst>
            </p:cNvPr>
            <p:cNvSpPr txBox="1"/>
            <p:nvPr/>
          </p:nvSpPr>
          <p:spPr>
            <a:xfrm>
              <a:off x="4402220"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35" name="TextBox 34">
              <a:extLst>
                <a:ext uri="{FF2B5EF4-FFF2-40B4-BE49-F238E27FC236}">
                  <a16:creationId xmlns:a16="http://schemas.microsoft.com/office/drawing/2014/main" id="{8166FDA6-9B96-AF90-E9B9-878E32C40A40}"/>
                </a:ext>
              </a:extLst>
            </p:cNvPr>
            <p:cNvSpPr txBox="1"/>
            <p:nvPr/>
          </p:nvSpPr>
          <p:spPr>
            <a:xfrm>
              <a:off x="434824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36" name="TextBox 35">
              <a:extLst>
                <a:ext uri="{FF2B5EF4-FFF2-40B4-BE49-F238E27FC236}">
                  <a16:creationId xmlns:a16="http://schemas.microsoft.com/office/drawing/2014/main" id="{8B656495-00F2-9222-659B-DE9F31447292}"/>
                </a:ext>
              </a:extLst>
            </p:cNvPr>
            <p:cNvSpPr txBox="1"/>
            <p:nvPr/>
          </p:nvSpPr>
          <p:spPr>
            <a:xfrm>
              <a:off x="433554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37" name="TextBox 36">
              <a:extLst>
                <a:ext uri="{FF2B5EF4-FFF2-40B4-BE49-F238E27FC236}">
                  <a16:creationId xmlns:a16="http://schemas.microsoft.com/office/drawing/2014/main" id="{491CA985-73EA-F78E-B454-BDFABEED1451}"/>
                </a:ext>
              </a:extLst>
            </p:cNvPr>
            <p:cNvSpPr txBox="1"/>
            <p:nvPr/>
          </p:nvSpPr>
          <p:spPr>
            <a:xfrm>
              <a:off x="430379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38" name="TextBox 37">
              <a:extLst>
                <a:ext uri="{FF2B5EF4-FFF2-40B4-BE49-F238E27FC236}">
                  <a16:creationId xmlns:a16="http://schemas.microsoft.com/office/drawing/2014/main" id="{95B9652E-EB41-6BD1-09A0-E580FC1E5911}"/>
                </a:ext>
              </a:extLst>
            </p:cNvPr>
            <p:cNvSpPr txBox="1"/>
            <p:nvPr/>
          </p:nvSpPr>
          <p:spPr>
            <a:xfrm>
              <a:off x="429109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39" name="TextBox 38">
              <a:extLst>
                <a:ext uri="{FF2B5EF4-FFF2-40B4-BE49-F238E27FC236}">
                  <a16:creationId xmlns:a16="http://schemas.microsoft.com/office/drawing/2014/main" id="{5D498BD2-F61E-85B8-DADC-C632FE0F50DC}"/>
                </a:ext>
              </a:extLst>
            </p:cNvPr>
            <p:cNvSpPr txBox="1"/>
            <p:nvPr/>
          </p:nvSpPr>
          <p:spPr>
            <a:xfrm>
              <a:off x="427839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40" name="TextBox 39">
              <a:extLst>
                <a:ext uri="{FF2B5EF4-FFF2-40B4-BE49-F238E27FC236}">
                  <a16:creationId xmlns:a16="http://schemas.microsoft.com/office/drawing/2014/main" id="{0D0E1C34-DB0D-2EBE-412B-38D73511D220}"/>
                </a:ext>
              </a:extLst>
            </p:cNvPr>
            <p:cNvSpPr txBox="1"/>
            <p:nvPr/>
          </p:nvSpPr>
          <p:spPr>
            <a:xfrm>
              <a:off x="4294270"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41" name="TextBox 40">
              <a:extLst>
                <a:ext uri="{FF2B5EF4-FFF2-40B4-BE49-F238E27FC236}">
                  <a16:creationId xmlns:a16="http://schemas.microsoft.com/office/drawing/2014/main" id="{63EA760F-825A-590B-34F2-1BF98F3C4331}"/>
                </a:ext>
              </a:extLst>
            </p:cNvPr>
            <p:cNvSpPr txBox="1"/>
            <p:nvPr/>
          </p:nvSpPr>
          <p:spPr>
            <a:xfrm>
              <a:off x="4281570"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42" name="TextBox 41">
              <a:extLst>
                <a:ext uri="{FF2B5EF4-FFF2-40B4-BE49-F238E27FC236}">
                  <a16:creationId xmlns:a16="http://schemas.microsoft.com/office/drawing/2014/main" id="{2F6877D8-9B7A-036B-C5C5-75A39645ADA4}"/>
                </a:ext>
              </a:extLst>
            </p:cNvPr>
            <p:cNvSpPr txBox="1"/>
            <p:nvPr/>
          </p:nvSpPr>
          <p:spPr>
            <a:xfrm>
              <a:off x="427204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43" name="TextBox 42">
              <a:extLst>
                <a:ext uri="{FF2B5EF4-FFF2-40B4-BE49-F238E27FC236}">
                  <a16:creationId xmlns:a16="http://schemas.microsoft.com/office/drawing/2014/main" id="{7E73510C-EE26-7E0B-1542-7A131A7C2FFF}"/>
                </a:ext>
              </a:extLst>
            </p:cNvPr>
            <p:cNvSpPr txBox="1"/>
            <p:nvPr/>
          </p:nvSpPr>
          <p:spPr>
            <a:xfrm>
              <a:off x="420219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44" name="TextBox 43">
              <a:extLst>
                <a:ext uri="{FF2B5EF4-FFF2-40B4-BE49-F238E27FC236}">
                  <a16:creationId xmlns:a16="http://schemas.microsoft.com/office/drawing/2014/main" id="{CF75BD59-EF11-32C6-D84B-AE21ED56EB8F}"/>
                </a:ext>
              </a:extLst>
            </p:cNvPr>
            <p:cNvSpPr txBox="1"/>
            <p:nvPr/>
          </p:nvSpPr>
          <p:spPr>
            <a:xfrm>
              <a:off x="4110120"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45" name="TextBox 44">
              <a:extLst>
                <a:ext uri="{FF2B5EF4-FFF2-40B4-BE49-F238E27FC236}">
                  <a16:creationId xmlns:a16="http://schemas.microsoft.com/office/drawing/2014/main" id="{4A9AE659-4B78-8729-ABB8-8267EA774C9E}"/>
                </a:ext>
              </a:extLst>
            </p:cNvPr>
            <p:cNvSpPr txBox="1"/>
            <p:nvPr/>
          </p:nvSpPr>
          <p:spPr>
            <a:xfrm>
              <a:off x="3951370"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46" name="TextBox 45">
              <a:extLst>
                <a:ext uri="{FF2B5EF4-FFF2-40B4-BE49-F238E27FC236}">
                  <a16:creationId xmlns:a16="http://schemas.microsoft.com/office/drawing/2014/main" id="{47710078-6FEB-16FD-E956-665936918487}"/>
                </a:ext>
              </a:extLst>
            </p:cNvPr>
            <p:cNvSpPr txBox="1"/>
            <p:nvPr/>
          </p:nvSpPr>
          <p:spPr>
            <a:xfrm>
              <a:off x="3929145" y="2479160"/>
              <a:ext cx="225824" cy="246221"/>
            </a:xfrm>
            <a:prstGeom prst="rect">
              <a:avLst/>
            </a:prstGeom>
            <a:noFill/>
          </p:spPr>
          <p:txBody>
            <a:bodyPr wrap="square" rtlCol="0">
              <a:spAutoFit/>
            </a:bodyPr>
            <a:lstStyle/>
            <a:p>
              <a:r>
                <a:rPr lang="x-none" sz="1000" dirty="0">
                  <a:solidFill>
                    <a:schemeClr val="accent3"/>
                  </a:solidFill>
                </a:rPr>
                <a:t>+</a:t>
              </a:r>
            </a:p>
          </p:txBody>
        </p:sp>
        <p:sp>
          <p:nvSpPr>
            <p:cNvPr id="47" name="TextBox 46">
              <a:extLst>
                <a:ext uri="{FF2B5EF4-FFF2-40B4-BE49-F238E27FC236}">
                  <a16:creationId xmlns:a16="http://schemas.microsoft.com/office/drawing/2014/main" id="{B93AFD35-E47E-12F9-CDA6-3375267BF4A4}"/>
                </a:ext>
              </a:extLst>
            </p:cNvPr>
            <p:cNvSpPr txBox="1"/>
            <p:nvPr/>
          </p:nvSpPr>
          <p:spPr>
            <a:xfrm>
              <a:off x="3849770" y="2469635"/>
              <a:ext cx="225824" cy="246221"/>
            </a:xfrm>
            <a:prstGeom prst="rect">
              <a:avLst/>
            </a:prstGeom>
            <a:noFill/>
          </p:spPr>
          <p:txBody>
            <a:bodyPr wrap="square" rtlCol="0">
              <a:spAutoFit/>
            </a:bodyPr>
            <a:lstStyle/>
            <a:p>
              <a:r>
                <a:rPr lang="x-none" sz="1000" dirty="0">
                  <a:solidFill>
                    <a:schemeClr val="accent3"/>
                  </a:solidFill>
                </a:rPr>
                <a:t>+</a:t>
              </a:r>
            </a:p>
          </p:txBody>
        </p:sp>
        <p:sp>
          <p:nvSpPr>
            <p:cNvPr id="48" name="TextBox 47">
              <a:extLst>
                <a:ext uri="{FF2B5EF4-FFF2-40B4-BE49-F238E27FC236}">
                  <a16:creationId xmlns:a16="http://schemas.microsoft.com/office/drawing/2014/main" id="{61D97E9D-4E9C-9EA9-A2F7-9D4F9DBFEE5C}"/>
                </a:ext>
              </a:extLst>
            </p:cNvPr>
            <p:cNvSpPr txBox="1"/>
            <p:nvPr/>
          </p:nvSpPr>
          <p:spPr>
            <a:xfrm>
              <a:off x="3506870" y="2466460"/>
              <a:ext cx="225824" cy="246221"/>
            </a:xfrm>
            <a:prstGeom prst="rect">
              <a:avLst/>
            </a:prstGeom>
            <a:noFill/>
          </p:spPr>
          <p:txBody>
            <a:bodyPr wrap="square" rtlCol="0">
              <a:spAutoFit/>
            </a:bodyPr>
            <a:lstStyle/>
            <a:p>
              <a:r>
                <a:rPr lang="x-none" sz="1000" dirty="0">
                  <a:solidFill>
                    <a:schemeClr val="accent3"/>
                  </a:solidFill>
                </a:rPr>
                <a:t>+</a:t>
              </a:r>
            </a:p>
          </p:txBody>
        </p:sp>
        <p:sp>
          <p:nvSpPr>
            <p:cNvPr id="49" name="TextBox 48">
              <a:extLst>
                <a:ext uri="{FF2B5EF4-FFF2-40B4-BE49-F238E27FC236}">
                  <a16:creationId xmlns:a16="http://schemas.microsoft.com/office/drawing/2014/main" id="{FAAA292D-5F56-351A-4839-9C1BD93FBA4B}"/>
                </a:ext>
              </a:extLst>
            </p:cNvPr>
            <p:cNvSpPr txBox="1"/>
            <p:nvPr/>
          </p:nvSpPr>
          <p:spPr>
            <a:xfrm>
              <a:off x="3446545" y="2469635"/>
              <a:ext cx="225824" cy="246221"/>
            </a:xfrm>
            <a:prstGeom prst="rect">
              <a:avLst/>
            </a:prstGeom>
            <a:noFill/>
          </p:spPr>
          <p:txBody>
            <a:bodyPr wrap="square" rtlCol="0">
              <a:spAutoFit/>
            </a:bodyPr>
            <a:lstStyle/>
            <a:p>
              <a:r>
                <a:rPr lang="x-none" sz="1000" dirty="0">
                  <a:solidFill>
                    <a:schemeClr val="accent3"/>
                  </a:solidFill>
                </a:rPr>
                <a:t>+</a:t>
              </a:r>
            </a:p>
          </p:txBody>
        </p:sp>
        <p:sp>
          <p:nvSpPr>
            <p:cNvPr id="50" name="TextBox 49">
              <a:extLst>
                <a:ext uri="{FF2B5EF4-FFF2-40B4-BE49-F238E27FC236}">
                  <a16:creationId xmlns:a16="http://schemas.microsoft.com/office/drawing/2014/main" id="{49EC24B7-2E23-C9EE-BA1A-9697CE952FB7}"/>
                </a:ext>
              </a:extLst>
            </p:cNvPr>
            <p:cNvSpPr txBox="1"/>
            <p:nvPr/>
          </p:nvSpPr>
          <p:spPr>
            <a:xfrm>
              <a:off x="3246520" y="2471222"/>
              <a:ext cx="225824" cy="246221"/>
            </a:xfrm>
            <a:prstGeom prst="rect">
              <a:avLst/>
            </a:prstGeom>
            <a:noFill/>
          </p:spPr>
          <p:txBody>
            <a:bodyPr wrap="square" rtlCol="0">
              <a:spAutoFit/>
            </a:bodyPr>
            <a:lstStyle/>
            <a:p>
              <a:r>
                <a:rPr lang="x-none" sz="1000" dirty="0">
                  <a:solidFill>
                    <a:schemeClr val="accent3"/>
                  </a:solidFill>
                </a:rPr>
                <a:t>+</a:t>
              </a:r>
            </a:p>
          </p:txBody>
        </p:sp>
        <p:sp>
          <p:nvSpPr>
            <p:cNvPr id="51" name="TextBox 50">
              <a:extLst>
                <a:ext uri="{FF2B5EF4-FFF2-40B4-BE49-F238E27FC236}">
                  <a16:creationId xmlns:a16="http://schemas.microsoft.com/office/drawing/2014/main" id="{95339AAB-BC34-5D7D-60C4-96FBDEB91FE1}"/>
                </a:ext>
              </a:extLst>
            </p:cNvPr>
            <p:cNvSpPr txBox="1"/>
            <p:nvPr/>
          </p:nvSpPr>
          <p:spPr>
            <a:xfrm>
              <a:off x="3236995" y="2471222"/>
              <a:ext cx="225824" cy="246221"/>
            </a:xfrm>
            <a:prstGeom prst="rect">
              <a:avLst/>
            </a:prstGeom>
            <a:noFill/>
          </p:spPr>
          <p:txBody>
            <a:bodyPr wrap="square" rtlCol="0">
              <a:spAutoFit/>
            </a:bodyPr>
            <a:lstStyle/>
            <a:p>
              <a:r>
                <a:rPr lang="x-none" sz="1000" dirty="0">
                  <a:solidFill>
                    <a:schemeClr val="accent3"/>
                  </a:solidFill>
                </a:rPr>
                <a:t>+</a:t>
              </a:r>
            </a:p>
          </p:txBody>
        </p:sp>
        <p:sp>
          <p:nvSpPr>
            <p:cNvPr id="52" name="TextBox 51">
              <a:extLst>
                <a:ext uri="{FF2B5EF4-FFF2-40B4-BE49-F238E27FC236}">
                  <a16:creationId xmlns:a16="http://schemas.microsoft.com/office/drawing/2014/main" id="{1C1CEACD-E001-142E-E62B-BA4890B1216D}"/>
                </a:ext>
              </a:extLst>
            </p:cNvPr>
            <p:cNvSpPr txBox="1"/>
            <p:nvPr/>
          </p:nvSpPr>
          <p:spPr>
            <a:xfrm>
              <a:off x="2716295" y="2363272"/>
              <a:ext cx="225824" cy="246221"/>
            </a:xfrm>
            <a:prstGeom prst="rect">
              <a:avLst/>
            </a:prstGeom>
            <a:noFill/>
          </p:spPr>
          <p:txBody>
            <a:bodyPr wrap="square" rtlCol="0">
              <a:spAutoFit/>
            </a:bodyPr>
            <a:lstStyle/>
            <a:p>
              <a:r>
                <a:rPr lang="x-none" sz="1000" dirty="0">
                  <a:solidFill>
                    <a:schemeClr val="accent3"/>
                  </a:solidFill>
                </a:rPr>
                <a:t>+</a:t>
              </a:r>
            </a:p>
          </p:txBody>
        </p:sp>
        <p:sp>
          <p:nvSpPr>
            <p:cNvPr id="53" name="TextBox 52">
              <a:extLst>
                <a:ext uri="{FF2B5EF4-FFF2-40B4-BE49-F238E27FC236}">
                  <a16:creationId xmlns:a16="http://schemas.microsoft.com/office/drawing/2014/main" id="{286D92DE-2A75-C944-2FCD-1ABA14CF6391}"/>
                </a:ext>
              </a:extLst>
            </p:cNvPr>
            <p:cNvSpPr txBox="1"/>
            <p:nvPr/>
          </p:nvSpPr>
          <p:spPr>
            <a:xfrm>
              <a:off x="2262270" y="2223572"/>
              <a:ext cx="225824" cy="246221"/>
            </a:xfrm>
            <a:prstGeom prst="rect">
              <a:avLst/>
            </a:prstGeom>
            <a:noFill/>
          </p:spPr>
          <p:txBody>
            <a:bodyPr wrap="square" rtlCol="0">
              <a:spAutoFit/>
            </a:bodyPr>
            <a:lstStyle/>
            <a:p>
              <a:r>
                <a:rPr lang="x-none" sz="1000" dirty="0">
                  <a:solidFill>
                    <a:schemeClr val="accent3"/>
                  </a:solidFill>
                </a:rPr>
                <a:t>+</a:t>
              </a:r>
            </a:p>
          </p:txBody>
        </p:sp>
        <p:sp>
          <p:nvSpPr>
            <p:cNvPr id="54" name="TextBox 53">
              <a:extLst>
                <a:ext uri="{FF2B5EF4-FFF2-40B4-BE49-F238E27FC236}">
                  <a16:creationId xmlns:a16="http://schemas.microsoft.com/office/drawing/2014/main" id="{8F9D1EFB-BCF9-6A52-3825-9CA5C6855FFD}"/>
                </a:ext>
              </a:extLst>
            </p:cNvPr>
            <p:cNvSpPr txBox="1"/>
            <p:nvPr/>
          </p:nvSpPr>
          <p:spPr>
            <a:xfrm>
              <a:off x="1767012" y="1105573"/>
              <a:ext cx="225824" cy="246221"/>
            </a:xfrm>
            <a:prstGeom prst="rect">
              <a:avLst/>
            </a:prstGeom>
            <a:noFill/>
          </p:spPr>
          <p:txBody>
            <a:bodyPr wrap="square" rtlCol="0">
              <a:spAutoFit/>
            </a:bodyPr>
            <a:lstStyle/>
            <a:p>
              <a:r>
                <a:rPr lang="x-none" sz="1000" dirty="0">
                  <a:solidFill>
                    <a:schemeClr val="accent3"/>
                  </a:solidFill>
                </a:rPr>
                <a:t>+</a:t>
              </a:r>
            </a:p>
          </p:txBody>
        </p:sp>
      </p:grpSp>
      <p:grpSp>
        <p:nvGrpSpPr>
          <p:cNvPr id="55" name="Group 54">
            <a:extLst>
              <a:ext uri="{FF2B5EF4-FFF2-40B4-BE49-F238E27FC236}">
                <a16:creationId xmlns:a16="http://schemas.microsoft.com/office/drawing/2014/main" id="{8C6E0BEA-1650-0979-1C1F-3D8D9477450F}"/>
              </a:ext>
            </a:extLst>
          </p:cNvPr>
          <p:cNvGrpSpPr/>
          <p:nvPr/>
        </p:nvGrpSpPr>
        <p:grpSpPr>
          <a:xfrm>
            <a:off x="7678954" y="3383907"/>
            <a:ext cx="2719571" cy="642291"/>
            <a:chOff x="3459163" y="1974849"/>
            <a:chExt cx="2198687" cy="519272"/>
          </a:xfrm>
        </p:grpSpPr>
        <p:sp>
          <p:nvSpPr>
            <p:cNvPr id="56" name="TextBox 55">
              <a:extLst>
                <a:ext uri="{FF2B5EF4-FFF2-40B4-BE49-F238E27FC236}">
                  <a16:creationId xmlns:a16="http://schemas.microsoft.com/office/drawing/2014/main" id="{0551C94C-CCBF-117A-53C8-89A612A1BA6A}"/>
                </a:ext>
              </a:extLst>
            </p:cNvPr>
            <p:cNvSpPr txBox="1"/>
            <p:nvPr/>
          </p:nvSpPr>
          <p:spPr>
            <a:xfrm>
              <a:off x="5445125" y="2247900"/>
              <a:ext cx="212725" cy="246221"/>
            </a:xfrm>
            <a:prstGeom prst="rect">
              <a:avLst/>
            </a:prstGeom>
            <a:noFill/>
          </p:spPr>
          <p:txBody>
            <a:bodyPr wrap="square" rtlCol="0">
              <a:spAutoFit/>
            </a:bodyPr>
            <a:lstStyle/>
            <a:p>
              <a:r>
                <a:rPr lang="x-none" sz="1000" dirty="0">
                  <a:solidFill>
                    <a:schemeClr val="accent1"/>
                  </a:solidFill>
                </a:rPr>
                <a:t>+</a:t>
              </a:r>
            </a:p>
          </p:txBody>
        </p:sp>
        <p:sp>
          <p:nvSpPr>
            <p:cNvPr id="57" name="TextBox 56">
              <a:extLst>
                <a:ext uri="{FF2B5EF4-FFF2-40B4-BE49-F238E27FC236}">
                  <a16:creationId xmlns:a16="http://schemas.microsoft.com/office/drawing/2014/main" id="{BC115201-D120-C162-0F62-D06BF915C4C9}"/>
                </a:ext>
              </a:extLst>
            </p:cNvPr>
            <p:cNvSpPr txBox="1"/>
            <p:nvPr/>
          </p:nvSpPr>
          <p:spPr>
            <a:xfrm>
              <a:off x="5435600" y="2247900"/>
              <a:ext cx="212725" cy="246221"/>
            </a:xfrm>
            <a:prstGeom prst="rect">
              <a:avLst/>
            </a:prstGeom>
            <a:noFill/>
          </p:spPr>
          <p:txBody>
            <a:bodyPr wrap="square" rtlCol="0">
              <a:spAutoFit/>
            </a:bodyPr>
            <a:lstStyle/>
            <a:p>
              <a:r>
                <a:rPr lang="x-none" sz="1000" dirty="0">
                  <a:solidFill>
                    <a:schemeClr val="accent1"/>
                  </a:solidFill>
                </a:rPr>
                <a:t>+</a:t>
              </a:r>
            </a:p>
          </p:txBody>
        </p:sp>
        <p:sp>
          <p:nvSpPr>
            <p:cNvPr id="58" name="TextBox 57">
              <a:extLst>
                <a:ext uri="{FF2B5EF4-FFF2-40B4-BE49-F238E27FC236}">
                  <a16:creationId xmlns:a16="http://schemas.microsoft.com/office/drawing/2014/main" id="{644808F0-5FCC-F102-3D1C-9DF37E732670}"/>
                </a:ext>
              </a:extLst>
            </p:cNvPr>
            <p:cNvSpPr txBox="1"/>
            <p:nvPr/>
          </p:nvSpPr>
          <p:spPr>
            <a:xfrm>
              <a:off x="5429250" y="2247900"/>
              <a:ext cx="212725" cy="246221"/>
            </a:xfrm>
            <a:prstGeom prst="rect">
              <a:avLst/>
            </a:prstGeom>
            <a:noFill/>
          </p:spPr>
          <p:txBody>
            <a:bodyPr wrap="square" rtlCol="0">
              <a:spAutoFit/>
            </a:bodyPr>
            <a:lstStyle/>
            <a:p>
              <a:r>
                <a:rPr lang="x-none" sz="1000" dirty="0">
                  <a:solidFill>
                    <a:schemeClr val="accent1"/>
                  </a:solidFill>
                </a:rPr>
                <a:t>+</a:t>
              </a:r>
            </a:p>
          </p:txBody>
        </p:sp>
        <p:sp>
          <p:nvSpPr>
            <p:cNvPr id="59" name="TextBox 58">
              <a:extLst>
                <a:ext uri="{FF2B5EF4-FFF2-40B4-BE49-F238E27FC236}">
                  <a16:creationId xmlns:a16="http://schemas.microsoft.com/office/drawing/2014/main" id="{B5FEA151-8011-7092-9B45-5F05D294BAEE}"/>
                </a:ext>
              </a:extLst>
            </p:cNvPr>
            <p:cNvSpPr txBox="1"/>
            <p:nvPr/>
          </p:nvSpPr>
          <p:spPr>
            <a:xfrm>
              <a:off x="5391150" y="2247900"/>
              <a:ext cx="212725" cy="246221"/>
            </a:xfrm>
            <a:prstGeom prst="rect">
              <a:avLst/>
            </a:prstGeom>
            <a:noFill/>
          </p:spPr>
          <p:txBody>
            <a:bodyPr wrap="square" rtlCol="0">
              <a:spAutoFit/>
            </a:bodyPr>
            <a:lstStyle/>
            <a:p>
              <a:r>
                <a:rPr lang="x-none" sz="1000" dirty="0">
                  <a:solidFill>
                    <a:schemeClr val="accent1"/>
                  </a:solidFill>
                </a:rPr>
                <a:t>+</a:t>
              </a:r>
            </a:p>
          </p:txBody>
        </p:sp>
        <p:sp>
          <p:nvSpPr>
            <p:cNvPr id="60" name="TextBox 59">
              <a:extLst>
                <a:ext uri="{FF2B5EF4-FFF2-40B4-BE49-F238E27FC236}">
                  <a16:creationId xmlns:a16="http://schemas.microsoft.com/office/drawing/2014/main" id="{743E2EFE-6A16-B9ED-610D-CFC3F468FE8F}"/>
                </a:ext>
              </a:extLst>
            </p:cNvPr>
            <p:cNvSpPr txBox="1"/>
            <p:nvPr/>
          </p:nvSpPr>
          <p:spPr>
            <a:xfrm>
              <a:off x="5346700" y="2120900"/>
              <a:ext cx="212725" cy="246221"/>
            </a:xfrm>
            <a:prstGeom prst="rect">
              <a:avLst/>
            </a:prstGeom>
            <a:noFill/>
          </p:spPr>
          <p:txBody>
            <a:bodyPr wrap="square" rtlCol="0">
              <a:spAutoFit/>
            </a:bodyPr>
            <a:lstStyle/>
            <a:p>
              <a:r>
                <a:rPr lang="x-none" sz="1000" dirty="0">
                  <a:solidFill>
                    <a:schemeClr val="accent1"/>
                  </a:solidFill>
                </a:rPr>
                <a:t>+</a:t>
              </a:r>
            </a:p>
          </p:txBody>
        </p:sp>
        <p:sp>
          <p:nvSpPr>
            <p:cNvPr id="61" name="TextBox 60">
              <a:extLst>
                <a:ext uri="{FF2B5EF4-FFF2-40B4-BE49-F238E27FC236}">
                  <a16:creationId xmlns:a16="http://schemas.microsoft.com/office/drawing/2014/main" id="{680BA346-C890-7FDA-58FC-4FE8151C7250}"/>
                </a:ext>
              </a:extLst>
            </p:cNvPr>
            <p:cNvSpPr txBox="1"/>
            <p:nvPr/>
          </p:nvSpPr>
          <p:spPr>
            <a:xfrm>
              <a:off x="5314950" y="2120900"/>
              <a:ext cx="212725" cy="246221"/>
            </a:xfrm>
            <a:prstGeom prst="rect">
              <a:avLst/>
            </a:prstGeom>
            <a:noFill/>
          </p:spPr>
          <p:txBody>
            <a:bodyPr wrap="square" rtlCol="0">
              <a:spAutoFit/>
            </a:bodyPr>
            <a:lstStyle/>
            <a:p>
              <a:r>
                <a:rPr lang="x-none" sz="1000" dirty="0">
                  <a:solidFill>
                    <a:schemeClr val="accent1"/>
                  </a:solidFill>
                </a:rPr>
                <a:t>+</a:t>
              </a:r>
            </a:p>
          </p:txBody>
        </p:sp>
        <p:sp>
          <p:nvSpPr>
            <p:cNvPr id="62" name="TextBox 61">
              <a:extLst>
                <a:ext uri="{FF2B5EF4-FFF2-40B4-BE49-F238E27FC236}">
                  <a16:creationId xmlns:a16="http://schemas.microsoft.com/office/drawing/2014/main" id="{B59B8147-3021-6933-37F3-5E1417BF0886}"/>
                </a:ext>
              </a:extLst>
            </p:cNvPr>
            <p:cNvSpPr txBox="1"/>
            <p:nvPr/>
          </p:nvSpPr>
          <p:spPr>
            <a:xfrm>
              <a:off x="5273675" y="2120900"/>
              <a:ext cx="212725" cy="246221"/>
            </a:xfrm>
            <a:prstGeom prst="rect">
              <a:avLst/>
            </a:prstGeom>
            <a:noFill/>
          </p:spPr>
          <p:txBody>
            <a:bodyPr wrap="square" rtlCol="0">
              <a:spAutoFit/>
            </a:bodyPr>
            <a:lstStyle/>
            <a:p>
              <a:r>
                <a:rPr lang="x-none" sz="1000" dirty="0">
                  <a:solidFill>
                    <a:schemeClr val="accent1"/>
                  </a:solidFill>
                </a:rPr>
                <a:t>+</a:t>
              </a:r>
            </a:p>
          </p:txBody>
        </p:sp>
        <p:sp>
          <p:nvSpPr>
            <p:cNvPr id="63" name="TextBox 62">
              <a:extLst>
                <a:ext uri="{FF2B5EF4-FFF2-40B4-BE49-F238E27FC236}">
                  <a16:creationId xmlns:a16="http://schemas.microsoft.com/office/drawing/2014/main" id="{54DCA6EF-60DB-190F-D92E-7E9F4E49BE66}"/>
                </a:ext>
              </a:extLst>
            </p:cNvPr>
            <p:cNvSpPr txBox="1"/>
            <p:nvPr/>
          </p:nvSpPr>
          <p:spPr>
            <a:xfrm>
              <a:off x="5219700" y="2120900"/>
              <a:ext cx="212725" cy="246221"/>
            </a:xfrm>
            <a:prstGeom prst="rect">
              <a:avLst/>
            </a:prstGeom>
            <a:noFill/>
          </p:spPr>
          <p:txBody>
            <a:bodyPr wrap="square" rtlCol="0">
              <a:spAutoFit/>
            </a:bodyPr>
            <a:lstStyle/>
            <a:p>
              <a:r>
                <a:rPr lang="x-none" sz="1000" dirty="0">
                  <a:solidFill>
                    <a:schemeClr val="accent1"/>
                  </a:solidFill>
                </a:rPr>
                <a:t>+</a:t>
              </a:r>
            </a:p>
          </p:txBody>
        </p:sp>
        <p:sp>
          <p:nvSpPr>
            <p:cNvPr id="64" name="TextBox 63">
              <a:extLst>
                <a:ext uri="{FF2B5EF4-FFF2-40B4-BE49-F238E27FC236}">
                  <a16:creationId xmlns:a16="http://schemas.microsoft.com/office/drawing/2014/main" id="{AB933D7B-4158-F848-2561-0C637EB486C5}"/>
                </a:ext>
              </a:extLst>
            </p:cNvPr>
            <p:cNvSpPr txBox="1"/>
            <p:nvPr/>
          </p:nvSpPr>
          <p:spPr>
            <a:xfrm>
              <a:off x="4841875"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65" name="TextBox 64">
              <a:extLst>
                <a:ext uri="{FF2B5EF4-FFF2-40B4-BE49-F238E27FC236}">
                  <a16:creationId xmlns:a16="http://schemas.microsoft.com/office/drawing/2014/main" id="{8AF2EE79-CA5A-BC8C-9699-AF61A7CC14DE}"/>
                </a:ext>
              </a:extLst>
            </p:cNvPr>
            <p:cNvSpPr txBox="1"/>
            <p:nvPr/>
          </p:nvSpPr>
          <p:spPr>
            <a:xfrm>
              <a:off x="4756150"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66" name="TextBox 65">
              <a:extLst>
                <a:ext uri="{FF2B5EF4-FFF2-40B4-BE49-F238E27FC236}">
                  <a16:creationId xmlns:a16="http://schemas.microsoft.com/office/drawing/2014/main" id="{78AA0156-3279-978E-D4BC-0331E9C2A744}"/>
                </a:ext>
              </a:extLst>
            </p:cNvPr>
            <p:cNvSpPr txBox="1"/>
            <p:nvPr/>
          </p:nvSpPr>
          <p:spPr>
            <a:xfrm>
              <a:off x="4740275"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67" name="TextBox 66">
              <a:extLst>
                <a:ext uri="{FF2B5EF4-FFF2-40B4-BE49-F238E27FC236}">
                  <a16:creationId xmlns:a16="http://schemas.microsoft.com/office/drawing/2014/main" id="{4480AAAA-E2EE-7237-2AE3-B6001DDFA63D}"/>
                </a:ext>
              </a:extLst>
            </p:cNvPr>
            <p:cNvSpPr txBox="1"/>
            <p:nvPr/>
          </p:nvSpPr>
          <p:spPr>
            <a:xfrm>
              <a:off x="4730750"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68" name="TextBox 67">
              <a:extLst>
                <a:ext uri="{FF2B5EF4-FFF2-40B4-BE49-F238E27FC236}">
                  <a16:creationId xmlns:a16="http://schemas.microsoft.com/office/drawing/2014/main" id="{4AF657C0-F180-079F-7AE8-BE544F2C1063}"/>
                </a:ext>
              </a:extLst>
            </p:cNvPr>
            <p:cNvSpPr txBox="1"/>
            <p:nvPr/>
          </p:nvSpPr>
          <p:spPr>
            <a:xfrm>
              <a:off x="4686300"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69" name="TextBox 68">
              <a:extLst>
                <a:ext uri="{FF2B5EF4-FFF2-40B4-BE49-F238E27FC236}">
                  <a16:creationId xmlns:a16="http://schemas.microsoft.com/office/drawing/2014/main" id="{2B4E4290-4D81-929B-822B-59F83E630034}"/>
                </a:ext>
              </a:extLst>
            </p:cNvPr>
            <p:cNvSpPr txBox="1"/>
            <p:nvPr/>
          </p:nvSpPr>
          <p:spPr>
            <a:xfrm>
              <a:off x="4662488"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70" name="TextBox 69">
              <a:extLst>
                <a:ext uri="{FF2B5EF4-FFF2-40B4-BE49-F238E27FC236}">
                  <a16:creationId xmlns:a16="http://schemas.microsoft.com/office/drawing/2014/main" id="{0AA7EE4F-6648-E4EE-BFB6-902A753D5EE7}"/>
                </a:ext>
              </a:extLst>
            </p:cNvPr>
            <p:cNvSpPr txBox="1"/>
            <p:nvPr/>
          </p:nvSpPr>
          <p:spPr>
            <a:xfrm>
              <a:off x="4652963"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71" name="TextBox 70">
              <a:extLst>
                <a:ext uri="{FF2B5EF4-FFF2-40B4-BE49-F238E27FC236}">
                  <a16:creationId xmlns:a16="http://schemas.microsoft.com/office/drawing/2014/main" id="{43661900-7413-F812-F6E8-7D989CBEA67A}"/>
                </a:ext>
              </a:extLst>
            </p:cNvPr>
            <p:cNvSpPr txBox="1"/>
            <p:nvPr/>
          </p:nvSpPr>
          <p:spPr>
            <a:xfrm>
              <a:off x="4646613"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72" name="TextBox 71">
              <a:extLst>
                <a:ext uri="{FF2B5EF4-FFF2-40B4-BE49-F238E27FC236}">
                  <a16:creationId xmlns:a16="http://schemas.microsoft.com/office/drawing/2014/main" id="{8AE8A4A6-12EC-54DD-BBC6-367538A2C295}"/>
                </a:ext>
              </a:extLst>
            </p:cNvPr>
            <p:cNvSpPr txBox="1"/>
            <p:nvPr/>
          </p:nvSpPr>
          <p:spPr>
            <a:xfrm>
              <a:off x="4637088"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73" name="TextBox 72">
              <a:extLst>
                <a:ext uri="{FF2B5EF4-FFF2-40B4-BE49-F238E27FC236}">
                  <a16:creationId xmlns:a16="http://schemas.microsoft.com/office/drawing/2014/main" id="{65C8F7B8-0649-CA7A-5D51-56F7316EF7F1}"/>
                </a:ext>
              </a:extLst>
            </p:cNvPr>
            <p:cNvSpPr txBox="1"/>
            <p:nvPr/>
          </p:nvSpPr>
          <p:spPr>
            <a:xfrm>
              <a:off x="4627563"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74" name="TextBox 73">
              <a:extLst>
                <a:ext uri="{FF2B5EF4-FFF2-40B4-BE49-F238E27FC236}">
                  <a16:creationId xmlns:a16="http://schemas.microsoft.com/office/drawing/2014/main" id="{A542361A-D004-7F99-FCE2-BB7D1E7CC15D}"/>
                </a:ext>
              </a:extLst>
            </p:cNvPr>
            <p:cNvSpPr txBox="1"/>
            <p:nvPr/>
          </p:nvSpPr>
          <p:spPr>
            <a:xfrm>
              <a:off x="4614863"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75" name="TextBox 74">
              <a:extLst>
                <a:ext uri="{FF2B5EF4-FFF2-40B4-BE49-F238E27FC236}">
                  <a16:creationId xmlns:a16="http://schemas.microsoft.com/office/drawing/2014/main" id="{C825CF11-53A0-903C-C4B4-6BF173207A85}"/>
                </a:ext>
              </a:extLst>
            </p:cNvPr>
            <p:cNvSpPr txBox="1"/>
            <p:nvPr/>
          </p:nvSpPr>
          <p:spPr>
            <a:xfrm>
              <a:off x="4592638"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76" name="TextBox 75">
              <a:extLst>
                <a:ext uri="{FF2B5EF4-FFF2-40B4-BE49-F238E27FC236}">
                  <a16:creationId xmlns:a16="http://schemas.microsoft.com/office/drawing/2014/main" id="{5EB9C411-42C8-00F4-B959-3B55F821F2DF}"/>
                </a:ext>
              </a:extLst>
            </p:cNvPr>
            <p:cNvSpPr txBox="1"/>
            <p:nvPr/>
          </p:nvSpPr>
          <p:spPr>
            <a:xfrm>
              <a:off x="4564063"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77" name="TextBox 76">
              <a:extLst>
                <a:ext uri="{FF2B5EF4-FFF2-40B4-BE49-F238E27FC236}">
                  <a16:creationId xmlns:a16="http://schemas.microsoft.com/office/drawing/2014/main" id="{9D60D7E0-03C0-4B3D-B501-117D546D23E5}"/>
                </a:ext>
              </a:extLst>
            </p:cNvPr>
            <p:cNvSpPr txBox="1"/>
            <p:nvPr/>
          </p:nvSpPr>
          <p:spPr>
            <a:xfrm>
              <a:off x="4525963"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78" name="TextBox 77">
              <a:extLst>
                <a:ext uri="{FF2B5EF4-FFF2-40B4-BE49-F238E27FC236}">
                  <a16:creationId xmlns:a16="http://schemas.microsoft.com/office/drawing/2014/main" id="{1FACCB50-5200-14CC-8DF0-7E2E2EF727C4}"/>
                </a:ext>
              </a:extLst>
            </p:cNvPr>
            <p:cNvSpPr txBox="1"/>
            <p:nvPr/>
          </p:nvSpPr>
          <p:spPr>
            <a:xfrm>
              <a:off x="4513263"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79" name="TextBox 78">
              <a:extLst>
                <a:ext uri="{FF2B5EF4-FFF2-40B4-BE49-F238E27FC236}">
                  <a16:creationId xmlns:a16="http://schemas.microsoft.com/office/drawing/2014/main" id="{660446C6-5D2B-2DE5-5CD8-D2AF44F15CD8}"/>
                </a:ext>
              </a:extLst>
            </p:cNvPr>
            <p:cNvSpPr txBox="1"/>
            <p:nvPr/>
          </p:nvSpPr>
          <p:spPr>
            <a:xfrm>
              <a:off x="4519613"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80" name="TextBox 79">
              <a:extLst>
                <a:ext uri="{FF2B5EF4-FFF2-40B4-BE49-F238E27FC236}">
                  <a16:creationId xmlns:a16="http://schemas.microsoft.com/office/drawing/2014/main" id="{26AF42BA-B172-E04B-E762-EA329B785874}"/>
                </a:ext>
              </a:extLst>
            </p:cNvPr>
            <p:cNvSpPr txBox="1"/>
            <p:nvPr/>
          </p:nvSpPr>
          <p:spPr>
            <a:xfrm>
              <a:off x="4506913"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81" name="TextBox 80">
              <a:extLst>
                <a:ext uri="{FF2B5EF4-FFF2-40B4-BE49-F238E27FC236}">
                  <a16:creationId xmlns:a16="http://schemas.microsoft.com/office/drawing/2014/main" id="{36994943-9398-A678-C535-E182D8A8D2EB}"/>
                </a:ext>
              </a:extLst>
            </p:cNvPr>
            <p:cNvSpPr txBox="1"/>
            <p:nvPr/>
          </p:nvSpPr>
          <p:spPr>
            <a:xfrm>
              <a:off x="4484688"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82" name="TextBox 81">
              <a:extLst>
                <a:ext uri="{FF2B5EF4-FFF2-40B4-BE49-F238E27FC236}">
                  <a16:creationId xmlns:a16="http://schemas.microsoft.com/office/drawing/2014/main" id="{8D364AE5-1AD5-FC57-A672-645A52EF040C}"/>
                </a:ext>
              </a:extLst>
            </p:cNvPr>
            <p:cNvSpPr txBox="1"/>
            <p:nvPr/>
          </p:nvSpPr>
          <p:spPr>
            <a:xfrm>
              <a:off x="4462463" y="2065337"/>
              <a:ext cx="212725" cy="246221"/>
            </a:xfrm>
            <a:prstGeom prst="rect">
              <a:avLst/>
            </a:prstGeom>
            <a:noFill/>
          </p:spPr>
          <p:txBody>
            <a:bodyPr wrap="square" rtlCol="0">
              <a:spAutoFit/>
            </a:bodyPr>
            <a:lstStyle/>
            <a:p>
              <a:r>
                <a:rPr lang="x-none" sz="1000" dirty="0">
                  <a:solidFill>
                    <a:schemeClr val="accent1"/>
                  </a:solidFill>
                </a:rPr>
                <a:t>+</a:t>
              </a:r>
            </a:p>
          </p:txBody>
        </p:sp>
        <p:sp>
          <p:nvSpPr>
            <p:cNvPr id="83" name="TextBox 82">
              <a:extLst>
                <a:ext uri="{FF2B5EF4-FFF2-40B4-BE49-F238E27FC236}">
                  <a16:creationId xmlns:a16="http://schemas.microsoft.com/office/drawing/2014/main" id="{C761BB0B-3B55-A3D2-1CC4-CC2F51046BA7}"/>
                </a:ext>
              </a:extLst>
            </p:cNvPr>
            <p:cNvSpPr txBox="1"/>
            <p:nvPr/>
          </p:nvSpPr>
          <p:spPr>
            <a:xfrm>
              <a:off x="4348163" y="2066924"/>
              <a:ext cx="212725" cy="246221"/>
            </a:xfrm>
            <a:prstGeom prst="rect">
              <a:avLst/>
            </a:prstGeom>
            <a:noFill/>
          </p:spPr>
          <p:txBody>
            <a:bodyPr wrap="square" rtlCol="0">
              <a:spAutoFit/>
            </a:bodyPr>
            <a:lstStyle/>
            <a:p>
              <a:r>
                <a:rPr lang="x-none" sz="1000" dirty="0">
                  <a:solidFill>
                    <a:schemeClr val="accent1"/>
                  </a:solidFill>
                </a:rPr>
                <a:t>+</a:t>
              </a:r>
            </a:p>
          </p:txBody>
        </p:sp>
        <p:sp>
          <p:nvSpPr>
            <p:cNvPr id="84" name="TextBox 83">
              <a:extLst>
                <a:ext uri="{FF2B5EF4-FFF2-40B4-BE49-F238E27FC236}">
                  <a16:creationId xmlns:a16="http://schemas.microsoft.com/office/drawing/2014/main" id="{50301F62-79A6-4E18-75E4-00BDA88FC428}"/>
                </a:ext>
              </a:extLst>
            </p:cNvPr>
            <p:cNvSpPr txBox="1"/>
            <p:nvPr/>
          </p:nvSpPr>
          <p:spPr>
            <a:xfrm>
              <a:off x="4338638" y="2066924"/>
              <a:ext cx="212725" cy="246221"/>
            </a:xfrm>
            <a:prstGeom prst="rect">
              <a:avLst/>
            </a:prstGeom>
            <a:noFill/>
          </p:spPr>
          <p:txBody>
            <a:bodyPr wrap="square" rtlCol="0">
              <a:spAutoFit/>
            </a:bodyPr>
            <a:lstStyle/>
            <a:p>
              <a:r>
                <a:rPr lang="x-none" sz="1000" dirty="0">
                  <a:solidFill>
                    <a:schemeClr val="accent1"/>
                  </a:solidFill>
                </a:rPr>
                <a:t>+</a:t>
              </a:r>
            </a:p>
          </p:txBody>
        </p:sp>
        <p:sp>
          <p:nvSpPr>
            <p:cNvPr id="85" name="TextBox 84">
              <a:extLst>
                <a:ext uri="{FF2B5EF4-FFF2-40B4-BE49-F238E27FC236}">
                  <a16:creationId xmlns:a16="http://schemas.microsoft.com/office/drawing/2014/main" id="{2C0426E6-BB60-D578-C1C3-B6F84AF784D7}"/>
                </a:ext>
              </a:extLst>
            </p:cNvPr>
            <p:cNvSpPr txBox="1"/>
            <p:nvPr/>
          </p:nvSpPr>
          <p:spPr>
            <a:xfrm>
              <a:off x="4303713" y="2044699"/>
              <a:ext cx="212725" cy="246221"/>
            </a:xfrm>
            <a:prstGeom prst="rect">
              <a:avLst/>
            </a:prstGeom>
            <a:noFill/>
          </p:spPr>
          <p:txBody>
            <a:bodyPr wrap="square" rtlCol="0">
              <a:spAutoFit/>
            </a:bodyPr>
            <a:lstStyle/>
            <a:p>
              <a:r>
                <a:rPr lang="x-none" sz="1000" dirty="0">
                  <a:solidFill>
                    <a:schemeClr val="accent1"/>
                  </a:solidFill>
                </a:rPr>
                <a:t>+</a:t>
              </a:r>
            </a:p>
          </p:txBody>
        </p:sp>
        <p:sp>
          <p:nvSpPr>
            <p:cNvPr id="86" name="TextBox 85">
              <a:extLst>
                <a:ext uri="{FF2B5EF4-FFF2-40B4-BE49-F238E27FC236}">
                  <a16:creationId xmlns:a16="http://schemas.microsoft.com/office/drawing/2014/main" id="{DA616329-131F-69DC-42AE-112E875837EE}"/>
                </a:ext>
              </a:extLst>
            </p:cNvPr>
            <p:cNvSpPr txBox="1"/>
            <p:nvPr/>
          </p:nvSpPr>
          <p:spPr>
            <a:xfrm>
              <a:off x="4278313" y="2044699"/>
              <a:ext cx="212725" cy="246221"/>
            </a:xfrm>
            <a:prstGeom prst="rect">
              <a:avLst/>
            </a:prstGeom>
            <a:noFill/>
          </p:spPr>
          <p:txBody>
            <a:bodyPr wrap="square" rtlCol="0">
              <a:spAutoFit/>
            </a:bodyPr>
            <a:lstStyle/>
            <a:p>
              <a:r>
                <a:rPr lang="x-none" sz="1000" dirty="0">
                  <a:solidFill>
                    <a:schemeClr val="accent1"/>
                  </a:solidFill>
                </a:rPr>
                <a:t>+</a:t>
              </a:r>
            </a:p>
          </p:txBody>
        </p:sp>
        <p:sp>
          <p:nvSpPr>
            <p:cNvPr id="87" name="TextBox 86">
              <a:extLst>
                <a:ext uri="{FF2B5EF4-FFF2-40B4-BE49-F238E27FC236}">
                  <a16:creationId xmlns:a16="http://schemas.microsoft.com/office/drawing/2014/main" id="{9F36A3FA-690D-A553-F2AD-C04B6B5F9418}"/>
                </a:ext>
              </a:extLst>
            </p:cNvPr>
            <p:cNvSpPr txBox="1"/>
            <p:nvPr/>
          </p:nvSpPr>
          <p:spPr>
            <a:xfrm>
              <a:off x="4259263" y="2044699"/>
              <a:ext cx="212725" cy="246221"/>
            </a:xfrm>
            <a:prstGeom prst="rect">
              <a:avLst/>
            </a:prstGeom>
            <a:noFill/>
          </p:spPr>
          <p:txBody>
            <a:bodyPr wrap="square" rtlCol="0">
              <a:spAutoFit/>
            </a:bodyPr>
            <a:lstStyle/>
            <a:p>
              <a:r>
                <a:rPr lang="x-none" sz="1000" dirty="0">
                  <a:solidFill>
                    <a:schemeClr val="accent1"/>
                  </a:solidFill>
                </a:rPr>
                <a:t>+</a:t>
              </a:r>
            </a:p>
          </p:txBody>
        </p:sp>
        <p:sp>
          <p:nvSpPr>
            <p:cNvPr id="88" name="TextBox 87">
              <a:extLst>
                <a:ext uri="{FF2B5EF4-FFF2-40B4-BE49-F238E27FC236}">
                  <a16:creationId xmlns:a16="http://schemas.microsoft.com/office/drawing/2014/main" id="{F3248852-F958-004E-5AFD-A97616B81E9C}"/>
                </a:ext>
              </a:extLst>
            </p:cNvPr>
            <p:cNvSpPr txBox="1"/>
            <p:nvPr/>
          </p:nvSpPr>
          <p:spPr>
            <a:xfrm>
              <a:off x="4246563" y="2044699"/>
              <a:ext cx="212725" cy="246221"/>
            </a:xfrm>
            <a:prstGeom prst="rect">
              <a:avLst/>
            </a:prstGeom>
            <a:noFill/>
          </p:spPr>
          <p:txBody>
            <a:bodyPr wrap="square" rtlCol="0">
              <a:spAutoFit/>
            </a:bodyPr>
            <a:lstStyle/>
            <a:p>
              <a:r>
                <a:rPr lang="x-none" sz="1000" dirty="0">
                  <a:solidFill>
                    <a:schemeClr val="accent1"/>
                  </a:solidFill>
                </a:rPr>
                <a:t>+</a:t>
              </a:r>
            </a:p>
          </p:txBody>
        </p:sp>
        <p:sp>
          <p:nvSpPr>
            <p:cNvPr id="89" name="TextBox 88">
              <a:extLst>
                <a:ext uri="{FF2B5EF4-FFF2-40B4-BE49-F238E27FC236}">
                  <a16:creationId xmlns:a16="http://schemas.microsoft.com/office/drawing/2014/main" id="{BA42E4B8-8AE1-A501-ECEF-F904B45F9A0D}"/>
                </a:ext>
              </a:extLst>
            </p:cNvPr>
            <p:cNvSpPr txBox="1"/>
            <p:nvPr/>
          </p:nvSpPr>
          <p:spPr>
            <a:xfrm>
              <a:off x="4240213" y="2044699"/>
              <a:ext cx="212725" cy="246221"/>
            </a:xfrm>
            <a:prstGeom prst="rect">
              <a:avLst/>
            </a:prstGeom>
            <a:noFill/>
          </p:spPr>
          <p:txBody>
            <a:bodyPr wrap="square" rtlCol="0">
              <a:spAutoFit/>
            </a:bodyPr>
            <a:lstStyle/>
            <a:p>
              <a:r>
                <a:rPr lang="x-none" sz="1000" dirty="0">
                  <a:solidFill>
                    <a:schemeClr val="accent1"/>
                  </a:solidFill>
                </a:rPr>
                <a:t>+</a:t>
              </a:r>
            </a:p>
          </p:txBody>
        </p:sp>
        <p:sp>
          <p:nvSpPr>
            <p:cNvPr id="90" name="TextBox 89">
              <a:extLst>
                <a:ext uri="{FF2B5EF4-FFF2-40B4-BE49-F238E27FC236}">
                  <a16:creationId xmlns:a16="http://schemas.microsoft.com/office/drawing/2014/main" id="{FE3C1D5D-0257-C12D-37BC-1D745A19CCBD}"/>
                </a:ext>
              </a:extLst>
            </p:cNvPr>
            <p:cNvSpPr txBox="1"/>
            <p:nvPr/>
          </p:nvSpPr>
          <p:spPr>
            <a:xfrm>
              <a:off x="4192588" y="2044699"/>
              <a:ext cx="212725" cy="246221"/>
            </a:xfrm>
            <a:prstGeom prst="rect">
              <a:avLst/>
            </a:prstGeom>
            <a:noFill/>
          </p:spPr>
          <p:txBody>
            <a:bodyPr wrap="square" rtlCol="0">
              <a:spAutoFit/>
            </a:bodyPr>
            <a:lstStyle/>
            <a:p>
              <a:r>
                <a:rPr lang="x-none" sz="1000" dirty="0">
                  <a:solidFill>
                    <a:schemeClr val="accent1"/>
                  </a:solidFill>
                </a:rPr>
                <a:t>+</a:t>
              </a:r>
            </a:p>
          </p:txBody>
        </p:sp>
        <p:sp>
          <p:nvSpPr>
            <p:cNvPr id="91" name="TextBox 90">
              <a:extLst>
                <a:ext uri="{FF2B5EF4-FFF2-40B4-BE49-F238E27FC236}">
                  <a16:creationId xmlns:a16="http://schemas.microsoft.com/office/drawing/2014/main" id="{13E9D8CA-CA04-2E39-B753-F7578FE9D6BA}"/>
                </a:ext>
              </a:extLst>
            </p:cNvPr>
            <p:cNvSpPr txBox="1"/>
            <p:nvPr/>
          </p:nvSpPr>
          <p:spPr>
            <a:xfrm>
              <a:off x="4154488" y="2044699"/>
              <a:ext cx="212725" cy="246221"/>
            </a:xfrm>
            <a:prstGeom prst="rect">
              <a:avLst/>
            </a:prstGeom>
            <a:noFill/>
          </p:spPr>
          <p:txBody>
            <a:bodyPr wrap="square" rtlCol="0">
              <a:spAutoFit/>
            </a:bodyPr>
            <a:lstStyle/>
            <a:p>
              <a:r>
                <a:rPr lang="x-none" sz="1000" dirty="0">
                  <a:solidFill>
                    <a:schemeClr val="accent1"/>
                  </a:solidFill>
                </a:rPr>
                <a:t>+</a:t>
              </a:r>
            </a:p>
          </p:txBody>
        </p:sp>
        <p:sp>
          <p:nvSpPr>
            <p:cNvPr id="92" name="TextBox 91">
              <a:extLst>
                <a:ext uri="{FF2B5EF4-FFF2-40B4-BE49-F238E27FC236}">
                  <a16:creationId xmlns:a16="http://schemas.microsoft.com/office/drawing/2014/main" id="{93A52952-FDF8-3DCB-8579-766CBF44F9F0}"/>
                </a:ext>
              </a:extLst>
            </p:cNvPr>
            <p:cNvSpPr txBox="1"/>
            <p:nvPr/>
          </p:nvSpPr>
          <p:spPr>
            <a:xfrm>
              <a:off x="4100513" y="2044699"/>
              <a:ext cx="212725" cy="246221"/>
            </a:xfrm>
            <a:prstGeom prst="rect">
              <a:avLst/>
            </a:prstGeom>
            <a:noFill/>
          </p:spPr>
          <p:txBody>
            <a:bodyPr wrap="square" rtlCol="0">
              <a:spAutoFit/>
            </a:bodyPr>
            <a:lstStyle/>
            <a:p>
              <a:r>
                <a:rPr lang="x-none" sz="1000" dirty="0">
                  <a:solidFill>
                    <a:schemeClr val="accent1"/>
                  </a:solidFill>
                </a:rPr>
                <a:t>+</a:t>
              </a:r>
            </a:p>
          </p:txBody>
        </p:sp>
        <p:sp>
          <p:nvSpPr>
            <p:cNvPr id="93" name="TextBox 92">
              <a:extLst>
                <a:ext uri="{FF2B5EF4-FFF2-40B4-BE49-F238E27FC236}">
                  <a16:creationId xmlns:a16="http://schemas.microsoft.com/office/drawing/2014/main" id="{13129660-91E3-5316-8209-6F134AE7CDED}"/>
                </a:ext>
              </a:extLst>
            </p:cNvPr>
            <p:cNvSpPr txBox="1"/>
            <p:nvPr/>
          </p:nvSpPr>
          <p:spPr>
            <a:xfrm>
              <a:off x="4059238"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94" name="TextBox 93">
              <a:extLst>
                <a:ext uri="{FF2B5EF4-FFF2-40B4-BE49-F238E27FC236}">
                  <a16:creationId xmlns:a16="http://schemas.microsoft.com/office/drawing/2014/main" id="{A75FC440-2553-41D8-DB2E-A326E97B59B9}"/>
                </a:ext>
              </a:extLst>
            </p:cNvPr>
            <p:cNvSpPr txBox="1"/>
            <p:nvPr/>
          </p:nvSpPr>
          <p:spPr>
            <a:xfrm>
              <a:off x="4046538"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95" name="TextBox 94">
              <a:extLst>
                <a:ext uri="{FF2B5EF4-FFF2-40B4-BE49-F238E27FC236}">
                  <a16:creationId xmlns:a16="http://schemas.microsoft.com/office/drawing/2014/main" id="{A47068DD-4E9C-569D-CFA7-CDE7916ACD18}"/>
                </a:ext>
              </a:extLst>
            </p:cNvPr>
            <p:cNvSpPr txBox="1"/>
            <p:nvPr/>
          </p:nvSpPr>
          <p:spPr>
            <a:xfrm>
              <a:off x="4056063"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96" name="TextBox 95">
              <a:extLst>
                <a:ext uri="{FF2B5EF4-FFF2-40B4-BE49-F238E27FC236}">
                  <a16:creationId xmlns:a16="http://schemas.microsoft.com/office/drawing/2014/main" id="{4ECF3BA6-464C-EDBE-C121-F251B62C9959}"/>
                </a:ext>
              </a:extLst>
            </p:cNvPr>
            <p:cNvSpPr txBox="1"/>
            <p:nvPr/>
          </p:nvSpPr>
          <p:spPr>
            <a:xfrm>
              <a:off x="4037013"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97" name="TextBox 96">
              <a:extLst>
                <a:ext uri="{FF2B5EF4-FFF2-40B4-BE49-F238E27FC236}">
                  <a16:creationId xmlns:a16="http://schemas.microsoft.com/office/drawing/2014/main" id="{87894EEA-21D4-C37C-9E0A-973E88ACF640}"/>
                </a:ext>
              </a:extLst>
            </p:cNvPr>
            <p:cNvSpPr txBox="1"/>
            <p:nvPr/>
          </p:nvSpPr>
          <p:spPr>
            <a:xfrm>
              <a:off x="4033838"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98" name="TextBox 97">
              <a:extLst>
                <a:ext uri="{FF2B5EF4-FFF2-40B4-BE49-F238E27FC236}">
                  <a16:creationId xmlns:a16="http://schemas.microsoft.com/office/drawing/2014/main" id="{F1BA6826-3878-3CE2-D0EE-58CDF4929820}"/>
                </a:ext>
              </a:extLst>
            </p:cNvPr>
            <p:cNvSpPr txBox="1"/>
            <p:nvPr/>
          </p:nvSpPr>
          <p:spPr>
            <a:xfrm>
              <a:off x="4024313"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99" name="TextBox 98">
              <a:extLst>
                <a:ext uri="{FF2B5EF4-FFF2-40B4-BE49-F238E27FC236}">
                  <a16:creationId xmlns:a16="http://schemas.microsoft.com/office/drawing/2014/main" id="{ED5CF1D6-3E1F-609F-39CE-DFB87AAD5606}"/>
                </a:ext>
              </a:extLst>
            </p:cNvPr>
            <p:cNvSpPr txBox="1"/>
            <p:nvPr/>
          </p:nvSpPr>
          <p:spPr>
            <a:xfrm>
              <a:off x="4014788"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100" name="TextBox 99">
              <a:extLst>
                <a:ext uri="{FF2B5EF4-FFF2-40B4-BE49-F238E27FC236}">
                  <a16:creationId xmlns:a16="http://schemas.microsoft.com/office/drawing/2014/main" id="{587686F7-1E10-4749-F58F-8287CCBF222F}"/>
                </a:ext>
              </a:extLst>
            </p:cNvPr>
            <p:cNvSpPr txBox="1"/>
            <p:nvPr/>
          </p:nvSpPr>
          <p:spPr>
            <a:xfrm>
              <a:off x="4005263"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101" name="TextBox 100">
              <a:extLst>
                <a:ext uri="{FF2B5EF4-FFF2-40B4-BE49-F238E27FC236}">
                  <a16:creationId xmlns:a16="http://schemas.microsoft.com/office/drawing/2014/main" id="{DED9730B-E4F3-2849-3DCE-A35EDE899593}"/>
                </a:ext>
              </a:extLst>
            </p:cNvPr>
            <p:cNvSpPr txBox="1"/>
            <p:nvPr/>
          </p:nvSpPr>
          <p:spPr>
            <a:xfrm>
              <a:off x="3998913"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102" name="TextBox 101">
              <a:extLst>
                <a:ext uri="{FF2B5EF4-FFF2-40B4-BE49-F238E27FC236}">
                  <a16:creationId xmlns:a16="http://schemas.microsoft.com/office/drawing/2014/main" id="{C771FC52-008B-8BEA-5047-312B04BD2FDB}"/>
                </a:ext>
              </a:extLst>
            </p:cNvPr>
            <p:cNvSpPr txBox="1"/>
            <p:nvPr/>
          </p:nvSpPr>
          <p:spPr>
            <a:xfrm>
              <a:off x="3989388"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103" name="TextBox 102">
              <a:extLst>
                <a:ext uri="{FF2B5EF4-FFF2-40B4-BE49-F238E27FC236}">
                  <a16:creationId xmlns:a16="http://schemas.microsoft.com/office/drawing/2014/main" id="{79BD0C4A-B1BD-2065-2196-B071677E0C0E}"/>
                </a:ext>
              </a:extLst>
            </p:cNvPr>
            <p:cNvSpPr txBox="1"/>
            <p:nvPr/>
          </p:nvSpPr>
          <p:spPr>
            <a:xfrm>
              <a:off x="3941763"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104" name="TextBox 103">
              <a:extLst>
                <a:ext uri="{FF2B5EF4-FFF2-40B4-BE49-F238E27FC236}">
                  <a16:creationId xmlns:a16="http://schemas.microsoft.com/office/drawing/2014/main" id="{D6F20A1F-EB91-27C2-1BDD-B8FEB8B88A5F}"/>
                </a:ext>
              </a:extLst>
            </p:cNvPr>
            <p:cNvSpPr txBox="1"/>
            <p:nvPr/>
          </p:nvSpPr>
          <p:spPr>
            <a:xfrm>
              <a:off x="3932238"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105" name="TextBox 104">
              <a:extLst>
                <a:ext uri="{FF2B5EF4-FFF2-40B4-BE49-F238E27FC236}">
                  <a16:creationId xmlns:a16="http://schemas.microsoft.com/office/drawing/2014/main" id="{50681FF8-13EA-7252-BE80-730EF1AAB6A1}"/>
                </a:ext>
              </a:extLst>
            </p:cNvPr>
            <p:cNvSpPr txBox="1"/>
            <p:nvPr/>
          </p:nvSpPr>
          <p:spPr>
            <a:xfrm>
              <a:off x="3922713" y="2047874"/>
              <a:ext cx="212725" cy="246221"/>
            </a:xfrm>
            <a:prstGeom prst="rect">
              <a:avLst/>
            </a:prstGeom>
            <a:noFill/>
          </p:spPr>
          <p:txBody>
            <a:bodyPr wrap="square" rtlCol="0">
              <a:spAutoFit/>
            </a:bodyPr>
            <a:lstStyle/>
            <a:p>
              <a:r>
                <a:rPr lang="x-none" sz="1000" dirty="0">
                  <a:solidFill>
                    <a:schemeClr val="accent1"/>
                  </a:solidFill>
                </a:rPr>
                <a:t>+</a:t>
              </a:r>
            </a:p>
          </p:txBody>
        </p:sp>
        <p:sp>
          <p:nvSpPr>
            <p:cNvPr id="106" name="TextBox 105">
              <a:extLst>
                <a:ext uri="{FF2B5EF4-FFF2-40B4-BE49-F238E27FC236}">
                  <a16:creationId xmlns:a16="http://schemas.microsoft.com/office/drawing/2014/main" id="{DB476DD1-5435-C3E8-7342-5DF773B69D74}"/>
                </a:ext>
              </a:extLst>
            </p:cNvPr>
            <p:cNvSpPr txBox="1"/>
            <p:nvPr/>
          </p:nvSpPr>
          <p:spPr>
            <a:xfrm>
              <a:off x="3894138" y="2028824"/>
              <a:ext cx="212725" cy="246221"/>
            </a:xfrm>
            <a:prstGeom prst="rect">
              <a:avLst/>
            </a:prstGeom>
            <a:noFill/>
          </p:spPr>
          <p:txBody>
            <a:bodyPr wrap="square" rtlCol="0">
              <a:spAutoFit/>
            </a:bodyPr>
            <a:lstStyle/>
            <a:p>
              <a:r>
                <a:rPr lang="x-none" sz="1000" dirty="0">
                  <a:solidFill>
                    <a:schemeClr val="accent1"/>
                  </a:solidFill>
                </a:rPr>
                <a:t>+</a:t>
              </a:r>
            </a:p>
          </p:txBody>
        </p:sp>
        <p:sp>
          <p:nvSpPr>
            <p:cNvPr id="107" name="TextBox 106">
              <a:extLst>
                <a:ext uri="{FF2B5EF4-FFF2-40B4-BE49-F238E27FC236}">
                  <a16:creationId xmlns:a16="http://schemas.microsoft.com/office/drawing/2014/main" id="{C41BCA62-537D-02DB-9CFF-5C8A00233166}"/>
                </a:ext>
              </a:extLst>
            </p:cNvPr>
            <p:cNvSpPr txBox="1"/>
            <p:nvPr/>
          </p:nvSpPr>
          <p:spPr>
            <a:xfrm>
              <a:off x="3884613" y="2028824"/>
              <a:ext cx="212725" cy="246221"/>
            </a:xfrm>
            <a:prstGeom prst="rect">
              <a:avLst/>
            </a:prstGeom>
            <a:noFill/>
          </p:spPr>
          <p:txBody>
            <a:bodyPr wrap="square" rtlCol="0">
              <a:spAutoFit/>
            </a:bodyPr>
            <a:lstStyle/>
            <a:p>
              <a:r>
                <a:rPr lang="x-none" sz="1000" dirty="0">
                  <a:solidFill>
                    <a:schemeClr val="accent1"/>
                  </a:solidFill>
                </a:rPr>
                <a:t>+</a:t>
              </a:r>
            </a:p>
          </p:txBody>
        </p:sp>
        <p:sp>
          <p:nvSpPr>
            <p:cNvPr id="108" name="TextBox 107">
              <a:extLst>
                <a:ext uri="{FF2B5EF4-FFF2-40B4-BE49-F238E27FC236}">
                  <a16:creationId xmlns:a16="http://schemas.microsoft.com/office/drawing/2014/main" id="{D1553D57-F194-796A-6C77-43179B0924EC}"/>
                </a:ext>
              </a:extLst>
            </p:cNvPr>
            <p:cNvSpPr txBox="1"/>
            <p:nvPr/>
          </p:nvSpPr>
          <p:spPr>
            <a:xfrm>
              <a:off x="3875088" y="2028824"/>
              <a:ext cx="212725" cy="246221"/>
            </a:xfrm>
            <a:prstGeom prst="rect">
              <a:avLst/>
            </a:prstGeom>
            <a:noFill/>
          </p:spPr>
          <p:txBody>
            <a:bodyPr wrap="square" rtlCol="0">
              <a:spAutoFit/>
            </a:bodyPr>
            <a:lstStyle/>
            <a:p>
              <a:r>
                <a:rPr lang="x-none" sz="1000" dirty="0">
                  <a:solidFill>
                    <a:schemeClr val="accent1"/>
                  </a:solidFill>
                </a:rPr>
                <a:t>+</a:t>
              </a:r>
            </a:p>
          </p:txBody>
        </p:sp>
        <p:sp>
          <p:nvSpPr>
            <p:cNvPr id="109" name="TextBox 108">
              <a:extLst>
                <a:ext uri="{FF2B5EF4-FFF2-40B4-BE49-F238E27FC236}">
                  <a16:creationId xmlns:a16="http://schemas.microsoft.com/office/drawing/2014/main" id="{B1666AC0-E8E7-C041-587C-FB60F79EAFFE}"/>
                </a:ext>
              </a:extLst>
            </p:cNvPr>
            <p:cNvSpPr txBox="1"/>
            <p:nvPr/>
          </p:nvSpPr>
          <p:spPr>
            <a:xfrm>
              <a:off x="3808413" y="2025649"/>
              <a:ext cx="212725" cy="246221"/>
            </a:xfrm>
            <a:prstGeom prst="rect">
              <a:avLst/>
            </a:prstGeom>
            <a:noFill/>
          </p:spPr>
          <p:txBody>
            <a:bodyPr wrap="square" rtlCol="0">
              <a:spAutoFit/>
            </a:bodyPr>
            <a:lstStyle/>
            <a:p>
              <a:r>
                <a:rPr lang="x-none" sz="1000" dirty="0">
                  <a:solidFill>
                    <a:schemeClr val="accent1"/>
                  </a:solidFill>
                </a:rPr>
                <a:t>+</a:t>
              </a:r>
            </a:p>
          </p:txBody>
        </p:sp>
        <p:sp>
          <p:nvSpPr>
            <p:cNvPr id="110" name="TextBox 109">
              <a:extLst>
                <a:ext uri="{FF2B5EF4-FFF2-40B4-BE49-F238E27FC236}">
                  <a16:creationId xmlns:a16="http://schemas.microsoft.com/office/drawing/2014/main" id="{9D58EE6B-8C13-E2D6-0618-86BE8F1CF55C}"/>
                </a:ext>
              </a:extLst>
            </p:cNvPr>
            <p:cNvSpPr txBox="1"/>
            <p:nvPr/>
          </p:nvSpPr>
          <p:spPr>
            <a:xfrm>
              <a:off x="3595688" y="2003424"/>
              <a:ext cx="212725" cy="246221"/>
            </a:xfrm>
            <a:prstGeom prst="rect">
              <a:avLst/>
            </a:prstGeom>
            <a:noFill/>
          </p:spPr>
          <p:txBody>
            <a:bodyPr wrap="square" rtlCol="0">
              <a:spAutoFit/>
            </a:bodyPr>
            <a:lstStyle/>
            <a:p>
              <a:r>
                <a:rPr lang="x-none" sz="1000" dirty="0">
                  <a:solidFill>
                    <a:schemeClr val="accent1"/>
                  </a:solidFill>
                </a:rPr>
                <a:t>+</a:t>
              </a:r>
            </a:p>
          </p:txBody>
        </p:sp>
        <p:sp>
          <p:nvSpPr>
            <p:cNvPr id="111" name="TextBox 110">
              <a:extLst>
                <a:ext uri="{FF2B5EF4-FFF2-40B4-BE49-F238E27FC236}">
                  <a16:creationId xmlns:a16="http://schemas.microsoft.com/office/drawing/2014/main" id="{F873DB22-4E5F-7D0C-B622-E77DE735F9DA}"/>
                </a:ext>
              </a:extLst>
            </p:cNvPr>
            <p:cNvSpPr txBox="1"/>
            <p:nvPr/>
          </p:nvSpPr>
          <p:spPr>
            <a:xfrm>
              <a:off x="3478213" y="1987549"/>
              <a:ext cx="212725" cy="246221"/>
            </a:xfrm>
            <a:prstGeom prst="rect">
              <a:avLst/>
            </a:prstGeom>
            <a:noFill/>
          </p:spPr>
          <p:txBody>
            <a:bodyPr wrap="square" rtlCol="0">
              <a:spAutoFit/>
            </a:bodyPr>
            <a:lstStyle/>
            <a:p>
              <a:r>
                <a:rPr lang="x-none" sz="1000" dirty="0">
                  <a:solidFill>
                    <a:schemeClr val="accent1"/>
                  </a:solidFill>
                </a:rPr>
                <a:t>+</a:t>
              </a:r>
            </a:p>
          </p:txBody>
        </p:sp>
        <p:sp>
          <p:nvSpPr>
            <p:cNvPr id="112" name="TextBox 111">
              <a:extLst>
                <a:ext uri="{FF2B5EF4-FFF2-40B4-BE49-F238E27FC236}">
                  <a16:creationId xmlns:a16="http://schemas.microsoft.com/office/drawing/2014/main" id="{E2857D9A-F0C6-8FC5-4592-3EF8D18F9733}"/>
                </a:ext>
              </a:extLst>
            </p:cNvPr>
            <p:cNvSpPr txBox="1"/>
            <p:nvPr/>
          </p:nvSpPr>
          <p:spPr>
            <a:xfrm>
              <a:off x="3459163" y="1974849"/>
              <a:ext cx="212725" cy="246221"/>
            </a:xfrm>
            <a:prstGeom prst="rect">
              <a:avLst/>
            </a:prstGeom>
            <a:noFill/>
          </p:spPr>
          <p:txBody>
            <a:bodyPr wrap="square" rtlCol="0">
              <a:spAutoFit/>
            </a:bodyPr>
            <a:lstStyle/>
            <a:p>
              <a:r>
                <a:rPr lang="x-none" sz="1000" dirty="0">
                  <a:solidFill>
                    <a:schemeClr val="accent1"/>
                  </a:solidFill>
                </a:rPr>
                <a:t>+</a:t>
              </a:r>
            </a:p>
          </p:txBody>
        </p:sp>
      </p:grpSp>
      <p:grpSp>
        <p:nvGrpSpPr>
          <p:cNvPr id="113" name="Group 112">
            <a:extLst>
              <a:ext uri="{FF2B5EF4-FFF2-40B4-BE49-F238E27FC236}">
                <a16:creationId xmlns:a16="http://schemas.microsoft.com/office/drawing/2014/main" id="{2AA3E982-F908-5FCF-0CBD-78AF5DCE28D2}"/>
              </a:ext>
            </a:extLst>
          </p:cNvPr>
          <p:cNvGrpSpPr/>
          <p:nvPr/>
        </p:nvGrpSpPr>
        <p:grpSpPr>
          <a:xfrm>
            <a:off x="10186457" y="1926522"/>
            <a:ext cx="1257665" cy="494899"/>
            <a:chOff x="3886197" y="1031536"/>
            <a:chExt cx="1016782" cy="400110"/>
          </a:xfrm>
        </p:grpSpPr>
        <p:grpSp>
          <p:nvGrpSpPr>
            <p:cNvPr id="114" name="Group 113">
              <a:extLst>
                <a:ext uri="{FF2B5EF4-FFF2-40B4-BE49-F238E27FC236}">
                  <a16:creationId xmlns:a16="http://schemas.microsoft.com/office/drawing/2014/main" id="{F73C5267-8E65-BC00-7BB5-D942205EB4D7}"/>
                </a:ext>
              </a:extLst>
            </p:cNvPr>
            <p:cNvGrpSpPr/>
            <p:nvPr/>
          </p:nvGrpSpPr>
          <p:grpSpPr>
            <a:xfrm>
              <a:off x="3886197" y="1155702"/>
              <a:ext cx="162232" cy="148694"/>
              <a:chOff x="3768213" y="1561281"/>
              <a:chExt cx="162232" cy="148694"/>
            </a:xfrm>
          </p:grpSpPr>
          <p:sp>
            <p:nvSpPr>
              <p:cNvPr id="116" name="Freeform 115">
                <a:extLst>
                  <a:ext uri="{FF2B5EF4-FFF2-40B4-BE49-F238E27FC236}">
                    <a16:creationId xmlns:a16="http://schemas.microsoft.com/office/drawing/2014/main" id="{B20A1E00-6576-6178-3B0F-B812C347D14D}"/>
                  </a:ext>
                </a:extLst>
              </p:cNvPr>
              <p:cNvSpPr/>
              <p:nvPr/>
            </p:nvSpPr>
            <p:spPr>
              <a:xfrm>
                <a:off x="3768213" y="1561281"/>
                <a:ext cx="162232" cy="0"/>
              </a:xfrm>
              <a:custGeom>
                <a:avLst/>
                <a:gdLst>
                  <a:gd name="connsiteX0" fmla="*/ 0 w 162232"/>
                  <a:gd name="connsiteY0" fmla="*/ 0 h 0"/>
                  <a:gd name="connsiteX1" fmla="*/ 162232 w 162232"/>
                  <a:gd name="connsiteY1" fmla="*/ 0 h 0"/>
                </a:gdLst>
                <a:ahLst/>
                <a:cxnLst>
                  <a:cxn ang="0">
                    <a:pos x="connsiteX0" y="connsiteY0"/>
                  </a:cxn>
                  <a:cxn ang="0">
                    <a:pos x="connsiteX1" y="connsiteY1"/>
                  </a:cxn>
                </a:cxnLst>
                <a:rect l="l" t="t" r="r" b="b"/>
                <a:pathLst>
                  <a:path w="162232">
                    <a:moveTo>
                      <a:pt x="0" y="0"/>
                    </a:moveTo>
                    <a:lnTo>
                      <a:pt x="162232" y="0"/>
                    </a:lnTo>
                  </a:path>
                </a:pathLst>
              </a:custGeom>
              <a:no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7" name="Freeform 116">
                <a:extLst>
                  <a:ext uri="{FF2B5EF4-FFF2-40B4-BE49-F238E27FC236}">
                    <a16:creationId xmlns:a16="http://schemas.microsoft.com/office/drawing/2014/main" id="{D066C3E9-56BD-2DF4-D976-E0B032F4815E}"/>
                  </a:ext>
                </a:extLst>
              </p:cNvPr>
              <p:cNvSpPr/>
              <p:nvPr/>
            </p:nvSpPr>
            <p:spPr>
              <a:xfrm>
                <a:off x="3768213" y="1709975"/>
                <a:ext cx="162232" cy="0"/>
              </a:xfrm>
              <a:custGeom>
                <a:avLst/>
                <a:gdLst>
                  <a:gd name="connsiteX0" fmla="*/ 0 w 162232"/>
                  <a:gd name="connsiteY0" fmla="*/ 0 h 0"/>
                  <a:gd name="connsiteX1" fmla="*/ 162232 w 162232"/>
                  <a:gd name="connsiteY1" fmla="*/ 0 h 0"/>
                </a:gdLst>
                <a:ahLst/>
                <a:cxnLst>
                  <a:cxn ang="0">
                    <a:pos x="connsiteX0" y="connsiteY0"/>
                  </a:cxn>
                  <a:cxn ang="0">
                    <a:pos x="connsiteX1" y="connsiteY1"/>
                  </a:cxn>
                </a:cxnLst>
                <a:rect l="l" t="t" r="r" b="b"/>
                <a:pathLst>
                  <a:path w="162232">
                    <a:moveTo>
                      <a:pt x="0" y="0"/>
                    </a:moveTo>
                    <a:lnTo>
                      <a:pt x="162232" y="0"/>
                    </a:lnTo>
                  </a:path>
                </a:pathLst>
              </a:custGeom>
              <a:no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15" name="TextBox 114">
              <a:extLst>
                <a:ext uri="{FF2B5EF4-FFF2-40B4-BE49-F238E27FC236}">
                  <a16:creationId xmlns:a16="http://schemas.microsoft.com/office/drawing/2014/main" id="{CBF5667F-E1AD-5173-F19C-E6F1929EEDCA}"/>
                </a:ext>
              </a:extLst>
            </p:cNvPr>
            <p:cNvSpPr txBox="1"/>
            <p:nvPr/>
          </p:nvSpPr>
          <p:spPr>
            <a:xfrm>
              <a:off x="4032310" y="1031536"/>
              <a:ext cx="870669" cy="400110"/>
            </a:xfrm>
            <a:prstGeom prst="rect">
              <a:avLst/>
            </a:prstGeom>
            <a:noFill/>
          </p:spPr>
          <p:txBody>
            <a:bodyPr wrap="square" rtlCol="0">
              <a:spAutoFit/>
            </a:bodyPr>
            <a:lstStyle/>
            <a:p>
              <a:r>
                <a:rPr lang="en-US" sz="1000" dirty="0"/>
                <a:t>Axi-cel</a:t>
              </a:r>
            </a:p>
            <a:p>
              <a:r>
                <a:rPr lang="en-US" sz="1000" dirty="0"/>
                <a:t>SOC</a:t>
              </a:r>
            </a:p>
          </p:txBody>
        </p:sp>
      </p:grpSp>
      <p:sp>
        <p:nvSpPr>
          <p:cNvPr id="118" name="Rounded Rectangle 117">
            <a:extLst>
              <a:ext uri="{FF2B5EF4-FFF2-40B4-BE49-F238E27FC236}">
                <a16:creationId xmlns:a16="http://schemas.microsoft.com/office/drawing/2014/main" id="{48AB16AD-2679-7B5D-ACAA-C9A922AAE2B9}"/>
              </a:ext>
            </a:extLst>
          </p:cNvPr>
          <p:cNvSpPr/>
          <p:nvPr/>
        </p:nvSpPr>
        <p:spPr>
          <a:xfrm>
            <a:off x="431595" y="1583339"/>
            <a:ext cx="5373492" cy="507832"/>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2000" dirty="0"/>
              <a:t>With 24.9 months medium follow-up:</a:t>
            </a:r>
          </a:p>
        </p:txBody>
      </p:sp>
      <p:sp>
        <p:nvSpPr>
          <p:cNvPr id="119" name="TextBox 118">
            <a:extLst>
              <a:ext uri="{FF2B5EF4-FFF2-40B4-BE49-F238E27FC236}">
                <a16:creationId xmlns:a16="http://schemas.microsoft.com/office/drawing/2014/main" id="{A901A19E-26A8-C63F-2B0B-B0F81825A968}"/>
              </a:ext>
            </a:extLst>
          </p:cNvPr>
          <p:cNvSpPr txBox="1"/>
          <p:nvPr/>
        </p:nvSpPr>
        <p:spPr>
          <a:xfrm>
            <a:off x="641048" y="5435864"/>
            <a:ext cx="11043138" cy="715089"/>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4/1/2022: Axi-cel FDA approved for patients with R/R LBCL refractory to 1L chemoimmunotherapy or that relapses within 12 months of 1L chemoimmunotherapy</a:t>
            </a:r>
          </a:p>
        </p:txBody>
      </p:sp>
      <p:sp>
        <p:nvSpPr>
          <p:cNvPr id="6" name="Footer Placeholder 5">
            <a:extLst>
              <a:ext uri="{FF2B5EF4-FFF2-40B4-BE49-F238E27FC236}">
                <a16:creationId xmlns:a16="http://schemas.microsoft.com/office/drawing/2014/main" id="{05D511FA-FD65-4E84-5D16-277BAB00CD32}"/>
              </a:ext>
            </a:extLst>
          </p:cNvPr>
          <p:cNvSpPr>
            <a:spLocks noGrp="1"/>
          </p:cNvSpPr>
          <p:nvPr>
            <p:ph type="ftr" sz="quarter" idx="3"/>
          </p:nvPr>
        </p:nvSpPr>
        <p:spPr/>
        <p:txBody>
          <a:bodyPr/>
          <a:lstStyle/>
          <a:p>
            <a:r>
              <a:rPr lang="da-DK" dirty="0"/>
              <a:t>Locke FL, et al. </a:t>
            </a:r>
            <a:r>
              <a:rPr lang="da-DK" i="1" dirty="0"/>
              <a:t>N Engl J Med. </a:t>
            </a:r>
            <a:r>
              <a:rPr lang="da-DK" dirty="0"/>
              <a:t>2022;386:640-654.</a:t>
            </a:r>
          </a:p>
        </p:txBody>
      </p:sp>
    </p:spTree>
    <p:extLst>
      <p:ext uri="{BB962C8B-B14F-4D97-AF65-F5344CB8AC3E}">
        <p14:creationId xmlns:p14="http://schemas.microsoft.com/office/powerpoint/2010/main" val="313692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84A7-BB64-4644-9483-2B8D279E28B0}"/>
              </a:ext>
            </a:extLst>
          </p:cNvPr>
          <p:cNvSpPr>
            <a:spLocks noGrp="1"/>
          </p:cNvSpPr>
          <p:nvPr>
            <p:ph type="title"/>
          </p:nvPr>
        </p:nvSpPr>
        <p:spPr/>
        <p:txBody>
          <a:bodyPr/>
          <a:lstStyle/>
          <a:p>
            <a:r>
              <a:rPr lang="en-US" dirty="0"/>
              <a:t>Phase 3 TRANSFORM: Liso-Cel Versus SOC </a:t>
            </a:r>
            <a:r>
              <a:rPr lang="pt-BR" dirty="0"/>
              <a:t>as 2L </a:t>
            </a:r>
            <a:r>
              <a:rPr lang="pt-BR" dirty="0" err="1"/>
              <a:t>Treatment</a:t>
            </a:r>
            <a:r>
              <a:rPr lang="pt-BR" dirty="0"/>
              <a:t> for </a:t>
            </a:r>
            <a:r>
              <a:rPr lang="en-US" dirty="0"/>
              <a:t>R/R LBCL</a:t>
            </a:r>
          </a:p>
        </p:txBody>
      </p:sp>
      <p:sp>
        <p:nvSpPr>
          <p:cNvPr id="120" name="Content Placeholder 1">
            <a:extLst>
              <a:ext uri="{FF2B5EF4-FFF2-40B4-BE49-F238E27FC236}">
                <a16:creationId xmlns:a16="http://schemas.microsoft.com/office/drawing/2014/main" id="{579C9160-5352-7F18-9459-C7ED72C0D5EA}"/>
              </a:ext>
            </a:extLst>
          </p:cNvPr>
          <p:cNvSpPr>
            <a:spLocks noGrp="1"/>
          </p:cNvSpPr>
          <p:nvPr>
            <p:ph idx="4294967295"/>
          </p:nvPr>
        </p:nvSpPr>
        <p:spPr>
          <a:xfrm>
            <a:off x="312153" y="1562453"/>
            <a:ext cx="7748650" cy="381000"/>
          </a:xfrm>
        </p:spPr>
        <p:txBody>
          <a:bodyPr/>
          <a:lstStyle/>
          <a:p>
            <a:pPr marL="0" indent="0" algn="ctr">
              <a:buNone/>
            </a:pPr>
            <a:r>
              <a:rPr lang="en-US" sz="1600" b="1" dirty="0">
                <a:solidFill>
                  <a:schemeClr val="tx1"/>
                </a:solidFill>
              </a:rPr>
              <a:t>Prespecified interim analysis; median follow-up in both arms was 6.2 months</a:t>
            </a: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p:txBody>
      </p:sp>
      <p:sp>
        <p:nvSpPr>
          <p:cNvPr id="123" name="TextBox 122">
            <a:extLst>
              <a:ext uri="{FF2B5EF4-FFF2-40B4-BE49-F238E27FC236}">
                <a16:creationId xmlns:a16="http://schemas.microsoft.com/office/drawing/2014/main" id="{3E89C99D-62F4-B8F0-60D3-DB7BA20E8F99}"/>
              </a:ext>
            </a:extLst>
          </p:cNvPr>
          <p:cNvSpPr txBox="1"/>
          <p:nvPr/>
        </p:nvSpPr>
        <p:spPr>
          <a:xfrm>
            <a:off x="787727" y="4808906"/>
            <a:ext cx="6945662" cy="1328023"/>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Liso-cel demonstrated a statistically significant and clinically meaningful improvement in EFS, CR rate, and PFS compared with SOC as 2L therapy in patients with LBCL primary refractory to or relapsed ≤ 12 months after 1L therapy</a:t>
            </a:r>
          </a:p>
        </p:txBody>
      </p:sp>
      <p:graphicFrame>
        <p:nvGraphicFramePr>
          <p:cNvPr id="124" name="Table 123">
            <a:extLst>
              <a:ext uri="{FF2B5EF4-FFF2-40B4-BE49-F238E27FC236}">
                <a16:creationId xmlns:a16="http://schemas.microsoft.com/office/drawing/2014/main" id="{C7D65DBF-CA73-31C6-DA28-4832EE150864}"/>
              </a:ext>
            </a:extLst>
          </p:cNvPr>
          <p:cNvGraphicFramePr>
            <a:graphicFrameLocks noGrp="1"/>
          </p:cNvGraphicFramePr>
          <p:nvPr>
            <p:extLst>
              <p:ext uri="{D42A27DB-BD31-4B8C-83A1-F6EECF244321}">
                <p14:modId xmlns:p14="http://schemas.microsoft.com/office/powerpoint/2010/main" val="2070782333"/>
              </p:ext>
            </p:extLst>
          </p:nvPr>
        </p:nvGraphicFramePr>
        <p:xfrm>
          <a:off x="961127" y="2091013"/>
          <a:ext cx="6397189" cy="2505184"/>
        </p:xfrm>
        <a:graphic>
          <a:graphicData uri="http://schemas.openxmlformats.org/drawingml/2006/table">
            <a:tbl>
              <a:tblPr firstRow="1" bandRow="1">
                <a:tableStyleId>{6E25E649-3F16-4E02-A733-19D2CDBF48F0}</a:tableStyleId>
              </a:tblPr>
              <a:tblGrid>
                <a:gridCol w="2907461">
                  <a:extLst>
                    <a:ext uri="{9D8B030D-6E8A-4147-A177-3AD203B41FA5}">
                      <a16:colId xmlns:a16="http://schemas.microsoft.com/office/drawing/2014/main" val="20000"/>
                    </a:ext>
                  </a:extLst>
                </a:gridCol>
                <a:gridCol w="1744864">
                  <a:extLst>
                    <a:ext uri="{9D8B030D-6E8A-4147-A177-3AD203B41FA5}">
                      <a16:colId xmlns:a16="http://schemas.microsoft.com/office/drawing/2014/main" val="20001"/>
                    </a:ext>
                  </a:extLst>
                </a:gridCol>
                <a:gridCol w="1744864">
                  <a:extLst>
                    <a:ext uri="{9D8B030D-6E8A-4147-A177-3AD203B41FA5}">
                      <a16:colId xmlns:a16="http://schemas.microsoft.com/office/drawing/2014/main" val="20002"/>
                    </a:ext>
                  </a:extLst>
                </a:gridCol>
              </a:tblGrid>
              <a:tr h="398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Efficacy, IRC assessed</a:t>
                      </a:r>
                      <a:r>
                        <a:rPr lang="en-US" sz="1100" baseline="30000" dirty="0"/>
                        <a:t>a</a:t>
                      </a:r>
                      <a:r>
                        <a:rPr lang="en-US" sz="1100" dirty="0"/>
                        <a:t> </a:t>
                      </a:r>
                    </a:p>
                  </a:txBody>
                  <a:tcPr marL="50293" marR="50293" marT="10059" marB="10059" anchor="ctr"/>
                </a:tc>
                <a:tc>
                  <a:txBody>
                    <a:bodyPr/>
                    <a:lstStyle/>
                    <a:p>
                      <a:pPr algn="ctr"/>
                      <a:r>
                        <a:rPr lang="en-US" sz="1100" dirty="0"/>
                        <a:t>SOC Arm A</a:t>
                      </a:r>
                    </a:p>
                    <a:p>
                      <a:pPr algn="ctr"/>
                      <a:r>
                        <a:rPr lang="en-US" sz="1100" dirty="0"/>
                        <a:t>(ITT; n = 92)</a:t>
                      </a:r>
                    </a:p>
                  </a:txBody>
                  <a:tcPr marL="50293" marR="50293" marT="10059" marB="100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Liso-Cel Arm 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(ITT; n = 92)</a:t>
                      </a:r>
                    </a:p>
                  </a:txBody>
                  <a:tcPr marL="50293" marR="50293" marT="10059" marB="10059" anchor="ctr"/>
                </a:tc>
                <a:extLst>
                  <a:ext uri="{0D108BD9-81ED-4DB2-BD59-A6C34878D82A}">
                    <a16:rowId xmlns:a16="http://schemas.microsoft.com/office/drawing/2014/main" val="10000"/>
                  </a:ext>
                </a:extLst>
              </a:tr>
              <a:tr h="21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EFS, median [95% Cl], mo</a:t>
                      </a:r>
                    </a:p>
                  </a:txBody>
                  <a:tcPr marL="50293" marR="50293" marT="10059" marB="10059" anchor="ctr"/>
                </a:tc>
                <a:tc>
                  <a:txBody>
                    <a:bodyPr/>
                    <a:lstStyle/>
                    <a:p>
                      <a:pPr algn="ctr"/>
                      <a:r>
                        <a:rPr lang="en-US" sz="1100" dirty="0"/>
                        <a:t>2.3 [2.2-4.3]</a:t>
                      </a:r>
                    </a:p>
                  </a:txBody>
                  <a:tcPr marL="50293" marR="50293" marT="10059" marB="100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10.1 (6.1-NR]</a:t>
                      </a:r>
                    </a:p>
                  </a:txBody>
                  <a:tcPr marL="50293" marR="50293" marT="10059" marB="10059" anchor="ctr"/>
                </a:tc>
                <a:extLst>
                  <a:ext uri="{0D108BD9-81ED-4DB2-BD59-A6C34878D82A}">
                    <a16:rowId xmlns:a16="http://schemas.microsoft.com/office/drawing/2014/main" val="10001"/>
                  </a:ext>
                </a:extLst>
              </a:tr>
              <a:tr h="210646">
                <a:tc>
                  <a:txBody>
                    <a:bodyPr/>
                    <a:lstStyle/>
                    <a:p>
                      <a:endParaRPr lang="en-US" sz="1100" dirty="0"/>
                    </a:p>
                  </a:txBody>
                  <a:tcPr marL="50293" marR="50293" marT="10059" marB="10059"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i="0" dirty="0"/>
                        <a:t>HR = </a:t>
                      </a:r>
                      <a:r>
                        <a:rPr lang="en-US" sz="1100" i="0" baseline="0" dirty="0"/>
                        <a:t>0.349 (0.229-0.530); </a:t>
                      </a:r>
                      <a:r>
                        <a:rPr lang="en-US" sz="1100" i="1" dirty="0"/>
                        <a:t>P</a:t>
                      </a:r>
                      <a:r>
                        <a:rPr lang="en-US" sz="1100" dirty="0"/>
                        <a:t> &lt; .0001</a:t>
                      </a:r>
                    </a:p>
                  </a:txBody>
                  <a:tcPr marL="20117" marR="20117" marT="20117" marB="2011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mn-lt"/>
                        <a:ea typeface="Arial"/>
                        <a:cs typeface="Times New Roman"/>
                      </a:endParaRPr>
                    </a:p>
                  </a:txBody>
                  <a:tcPr marL="18288" marR="18288" marT="18288" marB="18288"/>
                </a:tc>
                <a:extLst>
                  <a:ext uri="{0D108BD9-81ED-4DB2-BD59-A6C34878D82A}">
                    <a16:rowId xmlns:a16="http://schemas.microsoft.com/office/drawing/2014/main" val="10002"/>
                  </a:ext>
                </a:extLst>
              </a:tr>
              <a:tr h="21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EFS</a:t>
                      </a:r>
                      <a:r>
                        <a:rPr lang="en-US" sz="1100" baseline="0" dirty="0"/>
                        <a:t> rate at 6 mo, % </a:t>
                      </a:r>
                      <a:endParaRPr lang="en-US" sz="1100" dirty="0"/>
                    </a:p>
                  </a:txBody>
                  <a:tcPr marL="50293" marR="50293" marT="10059" marB="100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33.4</a:t>
                      </a:r>
                    </a:p>
                  </a:txBody>
                  <a:tcPr marL="50293" marR="50293" marT="10059" marB="100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63.3</a:t>
                      </a:r>
                    </a:p>
                  </a:txBody>
                  <a:tcPr marL="50293" marR="50293" marT="10059" marB="10059" anchor="ctr"/>
                </a:tc>
                <a:extLst>
                  <a:ext uri="{0D108BD9-81ED-4DB2-BD59-A6C34878D82A}">
                    <a16:rowId xmlns:a16="http://schemas.microsoft.com/office/drawing/2014/main" val="10003"/>
                  </a:ext>
                </a:extLst>
              </a:tr>
              <a:tr h="21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EFS</a:t>
                      </a:r>
                      <a:r>
                        <a:rPr lang="en-US" sz="1100" baseline="0" dirty="0"/>
                        <a:t> rate at 12 </a:t>
                      </a:r>
                      <a:r>
                        <a:rPr lang="en-US" sz="1100" baseline="0" dirty="0" err="1"/>
                        <a:t>mo</a:t>
                      </a:r>
                      <a:r>
                        <a:rPr lang="en-US" sz="1100" baseline="0" dirty="0"/>
                        <a:t>, % </a:t>
                      </a:r>
                      <a:endParaRPr lang="en-US" sz="1100" dirty="0"/>
                    </a:p>
                  </a:txBody>
                  <a:tcPr marL="50293" marR="50293" marT="10059" marB="100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23.7</a:t>
                      </a:r>
                    </a:p>
                  </a:txBody>
                  <a:tcPr marL="50293" marR="50293" marT="10059" marB="100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44.5</a:t>
                      </a:r>
                    </a:p>
                  </a:txBody>
                  <a:tcPr marL="50293" marR="50293" marT="10059" marB="10059" anchor="ctr"/>
                </a:tc>
                <a:extLst>
                  <a:ext uri="{0D108BD9-81ED-4DB2-BD59-A6C34878D82A}">
                    <a16:rowId xmlns:a16="http://schemas.microsoft.com/office/drawing/2014/main" val="10004"/>
                  </a:ext>
                </a:extLst>
              </a:tr>
              <a:tr h="21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ORR, n (%) [95% Cl]</a:t>
                      </a:r>
                    </a:p>
                  </a:txBody>
                  <a:tcPr marL="50293" marR="50293" marT="10059" marB="100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44 (48) [37.3-58.5]</a:t>
                      </a:r>
                    </a:p>
                  </a:txBody>
                  <a:tcPr marL="50293" marR="50293" marT="10059" marB="100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79 (86) [77.0-92.3]</a:t>
                      </a:r>
                    </a:p>
                  </a:txBody>
                  <a:tcPr marL="50293" marR="50293" marT="10059" marB="10059" anchor="ctr"/>
                </a:tc>
                <a:extLst>
                  <a:ext uri="{0D108BD9-81ED-4DB2-BD59-A6C34878D82A}">
                    <a16:rowId xmlns:a16="http://schemas.microsoft.com/office/drawing/2014/main" val="10005"/>
                  </a:ext>
                </a:extLst>
              </a:tr>
              <a:tr h="21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     CR rate</a:t>
                      </a:r>
                    </a:p>
                  </a:txBody>
                  <a:tcPr marL="50293" marR="50293" marT="10059" marB="100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36 (39) [29.1-49.9]</a:t>
                      </a:r>
                    </a:p>
                  </a:txBody>
                  <a:tcPr marL="50293" marR="50293" marT="10059" marB="10059" anchor="ctr"/>
                </a:tc>
                <a:tc>
                  <a:txBody>
                    <a:bodyPr/>
                    <a:lstStyle/>
                    <a:p>
                      <a:pPr algn="ctr"/>
                      <a:r>
                        <a:rPr lang="en-US" sz="1100" dirty="0"/>
                        <a:t>61 (66) [55.7-75.8]</a:t>
                      </a:r>
                    </a:p>
                  </a:txBody>
                  <a:tcPr marL="50293" marR="50293" marT="10059" marB="10059" anchor="ctr"/>
                </a:tc>
                <a:extLst>
                  <a:ext uri="{0D108BD9-81ED-4DB2-BD59-A6C34878D82A}">
                    <a16:rowId xmlns:a16="http://schemas.microsoft.com/office/drawing/2014/main" val="10006"/>
                  </a:ext>
                </a:extLst>
              </a:tr>
              <a:tr h="21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PFS, median [95% Cl], mo</a:t>
                      </a:r>
                    </a:p>
                  </a:txBody>
                  <a:tcPr marL="50293" marR="50293" marT="10059" marB="10059" anchor="ctr"/>
                </a:tc>
                <a:tc>
                  <a:txBody>
                    <a:bodyPr/>
                    <a:lstStyle/>
                    <a:p>
                      <a:pPr algn="ctr"/>
                      <a:r>
                        <a:rPr lang="en-US" sz="1100" dirty="0"/>
                        <a:t>5.7 [3.9-9.4]</a:t>
                      </a:r>
                    </a:p>
                  </a:txBody>
                  <a:tcPr marL="50293" marR="50293" marT="10059" marB="100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14.8 [6.6-NR]</a:t>
                      </a:r>
                    </a:p>
                  </a:txBody>
                  <a:tcPr marL="50293" marR="50293" marT="10059" marB="10059" anchor="ctr"/>
                </a:tc>
                <a:extLst>
                  <a:ext uri="{0D108BD9-81ED-4DB2-BD59-A6C34878D82A}">
                    <a16:rowId xmlns:a16="http://schemas.microsoft.com/office/drawing/2014/main" val="10007"/>
                  </a:ext>
                </a:extLst>
              </a:tr>
              <a:tr h="21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50293" marR="50293" marT="10059" marB="10059" anchor="ctr"/>
                </a:tc>
                <a:tc gridSpan="2">
                  <a:txBody>
                    <a:bodyPr/>
                    <a:lstStyle/>
                    <a:p>
                      <a:pPr algn="ctr"/>
                      <a:r>
                        <a:rPr lang="en-US" sz="1100" i="0" dirty="0"/>
                        <a:t>HR =</a:t>
                      </a:r>
                      <a:r>
                        <a:rPr lang="en-US" sz="1100" i="0" baseline="0" dirty="0"/>
                        <a:t> 0.406 (0.250-0.659); </a:t>
                      </a:r>
                      <a:r>
                        <a:rPr lang="en-US" sz="1100" i="1" dirty="0"/>
                        <a:t>P</a:t>
                      </a:r>
                      <a:r>
                        <a:rPr lang="en-US" sz="1100" dirty="0"/>
                        <a:t> = .0001</a:t>
                      </a:r>
                    </a:p>
                  </a:txBody>
                  <a:tcPr marL="20117" marR="20117" marT="20117" marB="2011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marL="18288" marR="18288" marT="18288" marB="18288"/>
                </a:tc>
                <a:extLst>
                  <a:ext uri="{0D108BD9-81ED-4DB2-BD59-A6C34878D82A}">
                    <a16:rowId xmlns:a16="http://schemas.microsoft.com/office/drawing/2014/main" val="10008"/>
                  </a:ext>
                </a:extLst>
              </a:tr>
              <a:tr h="21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OS, median [95% Cl], mo</a:t>
                      </a:r>
                    </a:p>
                  </a:txBody>
                  <a:tcPr marL="50293" marR="50293" marT="10059" marB="10059" anchor="ctr"/>
                </a:tc>
                <a:tc>
                  <a:txBody>
                    <a:bodyPr/>
                    <a:lstStyle/>
                    <a:p>
                      <a:pPr algn="ctr"/>
                      <a:r>
                        <a:rPr lang="en-US" sz="1100" dirty="0"/>
                        <a:t>16.4 [11-NR]</a:t>
                      </a:r>
                    </a:p>
                  </a:txBody>
                  <a:tcPr marL="50293" marR="50293" marT="10059" marB="100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NR [15.8-NR]</a:t>
                      </a:r>
                    </a:p>
                  </a:txBody>
                  <a:tcPr marL="50293" marR="50293" marT="10059" marB="10059" anchor="ctr"/>
                </a:tc>
                <a:extLst>
                  <a:ext uri="{0D108BD9-81ED-4DB2-BD59-A6C34878D82A}">
                    <a16:rowId xmlns:a16="http://schemas.microsoft.com/office/drawing/2014/main" val="10009"/>
                  </a:ext>
                </a:extLst>
              </a:tr>
              <a:tr h="210646">
                <a:tc>
                  <a:txBody>
                    <a:bodyPr/>
                    <a:lstStyle/>
                    <a:p>
                      <a:endParaRPr lang="en-US" sz="1100" dirty="0"/>
                    </a:p>
                  </a:txBody>
                  <a:tcPr marL="50293" marR="50293" marT="10059" marB="10059" anchor="ctr"/>
                </a:tc>
                <a:tc gridSpan="2">
                  <a:txBody>
                    <a:bodyPr/>
                    <a:lstStyle/>
                    <a:p>
                      <a:pPr algn="ctr"/>
                      <a:r>
                        <a:rPr lang="en-US" sz="1100" i="0" dirty="0"/>
                        <a:t>HR</a:t>
                      </a:r>
                      <a:r>
                        <a:rPr lang="en-US" sz="1100" i="0" baseline="0" dirty="0"/>
                        <a:t> = 0.509 (0.258-1.004); </a:t>
                      </a:r>
                      <a:r>
                        <a:rPr lang="en-US" sz="1100" i="1" dirty="0"/>
                        <a:t>P</a:t>
                      </a:r>
                      <a:r>
                        <a:rPr lang="en-US" sz="1100" dirty="0"/>
                        <a:t> = .0257</a:t>
                      </a:r>
                    </a:p>
                  </a:txBody>
                  <a:tcPr marL="20117" marR="20117" marT="20117" marB="20117" anchor="ctr"/>
                </a:tc>
                <a:tc hMerge="1">
                  <a:txBody>
                    <a:bodyPr/>
                    <a:lstStyle/>
                    <a:p>
                      <a:endParaRPr lang="en-US" sz="1000" dirty="0"/>
                    </a:p>
                  </a:txBody>
                  <a:tcPr marL="18288" marR="18288" marT="18288" marB="18288"/>
                </a:tc>
                <a:extLst>
                  <a:ext uri="{0D108BD9-81ED-4DB2-BD59-A6C34878D82A}">
                    <a16:rowId xmlns:a16="http://schemas.microsoft.com/office/drawing/2014/main" val="10010"/>
                  </a:ext>
                </a:extLst>
              </a:tr>
            </a:tbl>
          </a:graphicData>
        </a:graphic>
      </p:graphicFrame>
      <p:grpSp>
        <p:nvGrpSpPr>
          <p:cNvPr id="4" name="Group 3">
            <a:extLst>
              <a:ext uri="{FF2B5EF4-FFF2-40B4-BE49-F238E27FC236}">
                <a16:creationId xmlns:a16="http://schemas.microsoft.com/office/drawing/2014/main" id="{5CBC5104-2FCC-0035-87CF-3F4457CE9D34}"/>
              </a:ext>
            </a:extLst>
          </p:cNvPr>
          <p:cNvGrpSpPr/>
          <p:nvPr/>
        </p:nvGrpSpPr>
        <p:grpSpPr>
          <a:xfrm>
            <a:off x="6523512" y="1385082"/>
            <a:ext cx="6308567" cy="4874802"/>
            <a:chOff x="6225542" y="1216856"/>
            <a:chExt cx="6308567" cy="4874802"/>
          </a:xfrm>
        </p:grpSpPr>
        <p:pic>
          <p:nvPicPr>
            <p:cNvPr id="125" name="Graphic 124">
              <a:extLst>
                <a:ext uri="{FF2B5EF4-FFF2-40B4-BE49-F238E27FC236}">
                  <a16:creationId xmlns:a16="http://schemas.microsoft.com/office/drawing/2014/main" id="{A167D5EF-0E95-AFA9-5380-6BA98B4D433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25542" y="1216856"/>
              <a:ext cx="6308567" cy="4874802"/>
            </a:xfrm>
            <a:prstGeom prst="rect">
              <a:avLst/>
            </a:prstGeom>
          </p:spPr>
        </p:pic>
        <p:sp>
          <p:nvSpPr>
            <p:cNvPr id="127" name="TextBox 126">
              <a:extLst>
                <a:ext uri="{FF2B5EF4-FFF2-40B4-BE49-F238E27FC236}">
                  <a16:creationId xmlns:a16="http://schemas.microsoft.com/office/drawing/2014/main" id="{33CF6FE7-577E-F204-D570-5DC9E80189B1}"/>
                </a:ext>
              </a:extLst>
            </p:cNvPr>
            <p:cNvSpPr txBox="1"/>
            <p:nvPr/>
          </p:nvSpPr>
          <p:spPr>
            <a:xfrm>
              <a:off x="8459492" y="4427971"/>
              <a:ext cx="1241657" cy="461665"/>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rPr>
                <a:t>SOC median EFS:</a:t>
              </a:r>
              <a:br>
                <a:rPr kumimoji="0" lang="en-US" sz="1000" b="0" i="0" u="none" strike="noStrike" kern="1200" cap="none" spc="0" normalizeH="0" baseline="0" noProof="0">
                  <a:ln>
                    <a:noFill/>
                  </a:ln>
                  <a:solidFill>
                    <a:prstClr val="black"/>
                  </a:solidFill>
                  <a:effectLst/>
                  <a:uLnTx/>
                  <a:uFillTx/>
                </a:rPr>
              </a:br>
              <a:r>
                <a:rPr kumimoji="0" lang="en-US" sz="1000" b="0" i="0" u="none" strike="noStrike" kern="1200" cap="none" spc="0" normalizeH="0" baseline="0" noProof="0">
                  <a:ln>
                    <a:noFill/>
                  </a:ln>
                  <a:solidFill>
                    <a:prstClr val="black"/>
                  </a:solidFill>
                  <a:effectLst/>
                  <a:uLnTx/>
                  <a:uFillTx/>
                </a:rPr>
                <a:t>2.3 months</a:t>
              </a:r>
              <a:br>
                <a:rPr kumimoji="0" lang="en-US" sz="1000" b="0" i="0" u="none" strike="noStrike" kern="1200" cap="none" spc="0" normalizeH="0" baseline="0" noProof="0">
                  <a:ln>
                    <a:noFill/>
                  </a:ln>
                  <a:solidFill>
                    <a:prstClr val="black"/>
                  </a:solidFill>
                  <a:effectLst/>
                  <a:uLnTx/>
                  <a:uFillTx/>
                </a:rPr>
              </a:br>
              <a:r>
                <a:rPr kumimoji="0" lang="en-US" sz="1000" b="0" i="0" u="none" strike="noStrike" kern="1200" cap="none" spc="0" normalizeH="0" baseline="0" noProof="0">
                  <a:ln>
                    <a:noFill/>
                  </a:ln>
                  <a:solidFill>
                    <a:prstClr val="black"/>
                  </a:solidFill>
                  <a:effectLst/>
                  <a:uLnTx/>
                  <a:uFillTx/>
                </a:rPr>
                <a:t>95% Cl, 2.2–4.3</a:t>
              </a:r>
            </a:p>
          </p:txBody>
        </p:sp>
        <p:sp>
          <p:nvSpPr>
            <p:cNvPr id="128" name="TextBox 127">
              <a:extLst>
                <a:ext uri="{FF2B5EF4-FFF2-40B4-BE49-F238E27FC236}">
                  <a16:creationId xmlns:a16="http://schemas.microsoft.com/office/drawing/2014/main" id="{E07DD5E1-3B09-D409-407D-AA1BFB8CB10E}"/>
                </a:ext>
              </a:extLst>
            </p:cNvPr>
            <p:cNvSpPr txBox="1"/>
            <p:nvPr/>
          </p:nvSpPr>
          <p:spPr>
            <a:xfrm>
              <a:off x="9573614" y="4433170"/>
              <a:ext cx="1302329" cy="461665"/>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C7D2F"/>
                  </a:solidFill>
                  <a:effectLst/>
                  <a:uLnTx/>
                  <a:uFillTx/>
                </a:rPr>
                <a:t>Liso-cel median EFS:</a:t>
              </a:r>
              <a:br>
                <a:rPr kumimoji="0" lang="en-US" sz="1000" b="0" i="0" u="none" strike="noStrike" kern="1200" cap="none" spc="0" normalizeH="0" baseline="0" noProof="0" dirty="0">
                  <a:ln>
                    <a:noFill/>
                  </a:ln>
                  <a:solidFill>
                    <a:srgbClr val="EC7D2F"/>
                  </a:solidFill>
                  <a:effectLst/>
                  <a:uLnTx/>
                  <a:uFillTx/>
                </a:rPr>
              </a:br>
              <a:r>
                <a:rPr kumimoji="0" lang="en-US" sz="1000" b="0" i="0" u="none" strike="noStrike" kern="1200" cap="none" spc="0" normalizeH="0" baseline="0" noProof="0" dirty="0">
                  <a:ln>
                    <a:noFill/>
                  </a:ln>
                  <a:solidFill>
                    <a:srgbClr val="EC7D2F"/>
                  </a:solidFill>
                  <a:effectLst/>
                  <a:uLnTx/>
                  <a:uFillTx/>
                </a:rPr>
                <a:t>10.1 months</a:t>
              </a:r>
              <a:br>
                <a:rPr kumimoji="0" lang="en-US" sz="1000" b="0" i="0" u="none" strike="noStrike" kern="1200" cap="none" spc="0" normalizeH="0" baseline="0" noProof="0" dirty="0">
                  <a:ln>
                    <a:noFill/>
                  </a:ln>
                  <a:solidFill>
                    <a:srgbClr val="EC7D2F"/>
                  </a:solidFill>
                  <a:effectLst/>
                  <a:uLnTx/>
                  <a:uFillTx/>
                </a:rPr>
              </a:br>
              <a:r>
                <a:rPr kumimoji="0" lang="en-US" sz="1000" b="0" i="0" u="none" strike="noStrike" kern="1200" cap="none" spc="0" normalizeH="0" baseline="0" noProof="0" dirty="0">
                  <a:ln>
                    <a:noFill/>
                  </a:ln>
                  <a:solidFill>
                    <a:srgbClr val="EC7D2F"/>
                  </a:solidFill>
                  <a:effectLst/>
                  <a:uLnTx/>
                  <a:uFillTx/>
                </a:rPr>
                <a:t>95% Cl, 6.1–NR</a:t>
              </a:r>
            </a:p>
          </p:txBody>
        </p:sp>
        <p:sp>
          <p:nvSpPr>
            <p:cNvPr id="129" name="TextBox 128">
              <a:extLst>
                <a:ext uri="{FF2B5EF4-FFF2-40B4-BE49-F238E27FC236}">
                  <a16:creationId xmlns:a16="http://schemas.microsoft.com/office/drawing/2014/main" id="{6DCF9275-2FE5-4EFC-F238-086202B09C64}"/>
                </a:ext>
              </a:extLst>
            </p:cNvPr>
            <p:cNvSpPr txBox="1"/>
            <p:nvPr/>
          </p:nvSpPr>
          <p:spPr>
            <a:xfrm>
              <a:off x="8831614" y="2629172"/>
              <a:ext cx="2515144" cy="738664"/>
            </a:xfrm>
            <a:prstGeom prst="rect">
              <a:avLst/>
            </a:prstGeom>
            <a:noFill/>
          </p:spPr>
          <p:txBody>
            <a:bodyPr wrap="square">
              <a:spAutoFit/>
            </a:bodyPr>
            <a:lstStyle/>
            <a:p>
              <a:pPr algn="ctr"/>
              <a:r>
                <a:rPr lang="en-US" sz="1400" b="1" dirty="0">
                  <a:solidFill>
                    <a:schemeClr val="tx2"/>
                  </a:solidFill>
                </a:rPr>
                <a:t>HR 0.35</a:t>
              </a:r>
            </a:p>
            <a:p>
              <a:pPr algn="ctr"/>
              <a:r>
                <a:rPr lang="en-US" sz="1400" dirty="0">
                  <a:solidFill>
                    <a:schemeClr val="tx2"/>
                  </a:solidFill>
                </a:rPr>
                <a:t>(95% CI, 0.23–0.53)</a:t>
              </a:r>
            </a:p>
            <a:p>
              <a:pPr algn="ctr"/>
              <a:r>
                <a:rPr lang="en-US" sz="1400" i="1" dirty="0">
                  <a:solidFill>
                    <a:schemeClr val="tx2"/>
                  </a:solidFill>
                </a:rPr>
                <a:t>P </a:t>
              </a:r>
              <a:r>
                <a:rPr lang="en-US" sz="1400" dirty="0">
                  <a:solidFill>
                    <a:schemeClr val="tx2"/>
                  </a:solidFill>
                </a:rPr>
                <a:t>&lt; .0001</a:t>
              </a:r>
            </a:p>
          </p:txBody>
        </p:sp>
      </p:grpSp>
      <p:sp>
        <p:nvSpPr>
          <p:cNvPr id="130" name="Rectangle 8">
            <a:extLst>
              <a:ext uri="{FF2B5EF4-FFF2-40B4-BE49-F238E27FC236}">
                <a16:creationId xmlns:a16="http://schemas.microsoft.com/office/drawing/2014/main" id="{BD5EEAE0-B5AB-EB89-4782-1E638FDF5EF4}"/>
              </a:ext>
            </a:extLst>
          </p:cNvPr>
          <p:cNvSpPr>
            <a:spLocks noChangeArrowheads="1"/>
          </p:cNvSpPr>
          <p:nvPr/>
        </p:nvSpPr>
        <p:spPr bwMode="auto">
          <a:xfrm>
            <a:off x="8154058" y="1574328"/>
            <a:ext cx="3791306"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000">
                <a:solidFill>
                  <a:srgbClr val="000000"/>
                </a:solidFill>
                <a:latin typeface="Arial" charset="0"/>
                <a:cs typeface="Arial" charset="0"/>
              </a:defRPr>
            </a:lvl1pPr>
            <a:lvl2pPr marL="742950" indent="-285750">
              <a:spcBef>
                <a:spcPct val="20000"/>
              </a:spcBef>
              <a:buFont typeface="Arial" charset="0"/>
              <a:buChar char="–"/>
              <a:defRPr sz="2600">
                <a:solidFill>
                  <a:srgbClr val="000000"/>
                </a:solidFill>
                <a:latin typeface="Arial" charset="0"/>
                <a:cs typeface="Arial" charset="0"/>
              </a:defRPr>
            </a:lvl2pPr>
            <a:lvl3pPr marL="1143000" indent="-228600">
              <a:spcBef>
                <a:spcPct val="20000"/>
              </a:spcBef>
              <a:buFont typeface="Arial" charset="0"/>
              <a:buChar char="•"/>
              <a:defRPr sz="2400">
                <a:solidFill>
                  <a:srgbClr val="000000"/>
                </a:solidFill>
                <a:latin typeface="Arial" charset="0"/>
                <a:cs typeface="Arial" charset="0"/>
              </a:defRPr>
            </a:lvl3pPr>
            <a:lvl4pPr marL="1600200" indent="-228600">
              <a:spcBef>
                <a:spcPct val="20000"/>
              </a:spcBef>
              <a:buFont typeface="Arial" charset="0"/>
              <a:buChar char="–"/>
              <a:defRPr sz="2000">
                <a:solidFill>
                  <a:srgbClr val="000000"/>
                </a:solidFill>
                <a:latin typeface="Arial" charset="0"/>
                <a:cs typeface="Arial" charset="0"/>
              </a:defRPr>
            </a:lvl4pPr>
            <a:lvl5pPr marL="2057400" indent="-228600">
              <a:spcBef>
                <a:spcPct val="20000"/>
              </a:spcBef>
              <a:buFont typeface="Arial" charset="0"/>
              <a:buChar char="»"/>
              <a:defRPr sz="2000">
                <a:solidFill>
                  <a:srgbClr val="000000"/>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9pPr>
          </a:lstStyle>
          <a:p>
            <a:pPr algn="ctr">
              <a:spcBef>
                <a:spcPct val="0"/>
              </a:spcBef>
              <a:buFontTx/>
              <a:buNone/>
            </a:pPr>
            <a:r>
              <a:rPr lang="en-US" altLang="en-US" sz="1600" b="1" dirty="0">
                <a:solidFill>
                  <a:schemeClr val="tx1"/>
                </a:solidFill>
              </a:rPr>
              <a:t>Event-Free Survival</a:t>
            </a:r>
          </a:p>
        </p:txBody>
      </p:sp>
      <p:sp>
        <p:nvSpPr>
          <p:cNvPr id="5" name="Footer Placeholder 4">
            <a:extLst>
              <a:ext uri="{FF2B5EF4-FFF2-40B4-BE49-F238E27FC236}">
                <a16:creationId xmlns:a16="http://schemas.microsoft.com/office/drawing/2014/main" id="{E5AB8DD0-AED0-A6D7-4716-5D3C692A4918}"/>
              </a:ext>
            </a:extLst>
          </p:cNvPr>
          <p:cNvSpPr>
            <a:spLocks noGrp="1"/>
          </p:cNvSpPr>
          <p:nvPr>
            <p:ph type="ftr" sz="quarter" idx="3"/>
          </p:nvPr>
        </p:nvSpPr>
        <p:spPr/>
        <p:txBody>
          <a:bodyPr/>
          <a:lstStyle/>
          <a:p>
            <a:r>
              <a:rPr lang="en-US" dirty="0" err="1"/>
              <a:t>Kamdar</a:t>
            </a:r>
            <a:r>
              <a:rPr lang="en-US" dirty="0"/>
              <a:t> M, et al. </a:t>
            </a:r>
            <a:r>
              <a:rPr lang="en-US" i="1" dirty="0"/>
              <a:t>Lancet. </a:t>
            </a:r>
            <a:r>
              <a:rPr lang="en-US" dirty="0"/>
              <a:t>2022;399:2294-2308. </a:t>
            </a:r>
          </a:p>
        </p:txBody>
      </p:sp>
    </p:spTree>
    <p:extLst>
      <p:ext uri="{BB962C8B-B14F-4D97-AF65-F5344CB8AC3E}">
        <p14:creationId xmlns:p14="http://schemas.microsoft.com/office/powerpoint/2010/main" val="138394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84A7-BB64-4644-9483-2B8D279E28B0}"/>
              </a:ext>
            </a:extLst>
          </p:cNvPr>
          <p:cNvSpPr>
            <a:spLocks noGrp="1"/>
          </p:cNvSpPr>
          <p:nvPr>
            <p:ph type="title"/>
          </p:nvPr>
        </p:nvSpPr>
        <p:spPr/>
        <p:txBody>
          <a:bodyPr/>
          <a:lstStyle/>
          <a:p>
            <a:r>
              <a:rPr lang="en-US" dirty="0"/>
              <a:t>PILOT: 2L Liso-cel in Patients With </a:t>
            </a:r>
            <a:r>
              <a:rPr lang="en-US" dirty="0" err="1"/>
              <a:t>LBCL</a:t>
            </a:r>
            <a:r>
              <a:rPr lang="en-US" dirty="0"/>
              <a:t> Not Intended for AutoSCT </a:t>
            </a:r>
          </a:p>
        </p:txBody>
      </p:sp>
      <p:pic>
        <p:nvPicPr>
          <p:cNvPr id="17" name="Picture 16">
            <a:extLst>
              <a:ext uri="{FF2B5EF4-FFF2-40B4-BE49-F238E27FC236}">
                <a16:creationId xmlns:a16="http://schemas.microsoft.com/office/drawing/2014/main" id="{3DE371B4-0ECF-FC74-7451-F91B8D57D34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Layer>
                </a14:imgProps>
              </a:ext>
            </a:extLst>
          </a:blip>
          <a:stretch>
            <a:fillRect/>
          </a:stretch>
        </p:blipFill>
        <p:spPr>
          <a:xfrm>
            <a:off x="4849589" y="1728651"/>
            <a:ext cx="6504212" cy="3246039"/>
          </a:xfrm>
          <a:prstGeom prst="rect">
            <a:avLst/>
          </a:prstGeom>
        </p:spPr>
      </p:pic>
      <p:pic>
        <p:nvPicPr>
          <p:cNvPr id="19" name="Graphic 18">
            <a:extLst>
              <a:ext uri="{FF2B5EF4-FFF2-40B4-BE49-F238E27FC236}">
                <a16:creationId xmlns:a16="http://schemas.microsoft.com/office/drawing/2014/main" id="{5BABFFFE-6F39-899A-F711-E8B764FE80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495" y="1748250"/>
            <a:ext cx="4102752" cy="3541183"/>
          </a:xfrm>
          <a:prstGeom prst="rect">
            <a:avLst/>
          </a:prstGeom>
        </p:spPr>
      </p:pic>
      <p:sp>
        <p:nvSpPr>
          <p:cNvPr id="20" name="TextBox 19">
            <a:extLst>
              <a:ext uri="{FF2B5EF4-FFF2-40B4-BE49-F238E27FC236}">
                <a16:creationId xmlns:a16="http://schemas.microsoft.com/office/drawing/2014/main" id="{0359FBBC-7323-148D-B343-0DF6145F96C1}"/>
              </a:ext>
            </a:extLst>
          </p:cNvPr>
          <p:cNvSpPr txBox="1"/>
          <p:nvPr/>
        </p:nvSpPr>
        <p:spPr>
          <a:xfrm>
            <a:off x="664617" y="5091667"/>
            <a:ext cx="4120288" cy="369332"/>
          </a:xfrm>
          <a:prstGeom prst="rect">
            <a:avLst/>
          </a:prstGeom>
          <a:solidFill>
            <a:schemeClr val="accent3">
              <a:lumMod val="50000"/>
            </a:schemeClr>
          </a:solidFill>
        </p:spPr>
        <p:txBody>
          <a:bodyPr wrap="square" lIns="91440" tIns="45720" rIns="91440" bIns="45720" rtlCol="0" anchor="t">
            <a:spAutoFit/>
          </a:bodyPr>
          <a:lstStyle/>
          <a:p>
            <a:pPr algn="ctr"/>
            <a:r>
              <a:rPr lang="en-US" b="1" dirty="0">
                <a:solidFill>
                  <a:schemeClr val="bg1"/>
                </a:solidFill>
                <a:latin typeface="Calibri" panose="020F0502020204030204" pitchFamily="34" charset="0"/>
                <a:cs typeface="Calibri" panose="020F0502020204030204" pitchFamily="34" charset="0"/>
              </a:rPr>
              <a:t>ORR: 80%, CR: 54%</a:t>
            </a:r>
          </a:p>
        </p:txBody>
      </p:sp>
      <p:sp>
        <p:nvSpPr>
          <p:cNvPr id="21" name="Rectangle 8">
            <a:extLst>
              <a:ext uri="{FF2B5EF4-FFF2-40B4-BE49-F238E27FC236}">
                <a16:creationId xmlns:a16="http://schemas.microsoft.com/office/drawing/2014/main" id="{A408CAAA-6843-6AC7-7612-55BA4AE0EA87}"/>
              </a:ext>
            </a:extLst>
          </p:cNvPr>
          <p:cNvSpPr>
            <a:spLocks noChangeArrowheads="1"/>
          </p:cNvSpPr>
          <p:nvPr/>
        </p:nvSpPr>
        <p:spPr bwMode="auto">
          <a:xfrm>
            <a:off x="720218" y="1311849"/>
            <a:ext cx="3791306"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000">
                <a:solidFill>
                  <a:srgbClr val="000000"/>
                </a:solidFill>
                <a:latin typeface="Arial" charset="0"/>
                <a:cs typeface="Arial" charset="0"/>
              </a:defRPr>
            </a:lvl1pPr>
            <a:lvl2pPr marL="742950" indent="-285750">
              <a:spcBef>
                <a:spcPct val="20000"/>
              </a:spcBef>
              <a:buFont typeface="Arial" charset="0"/>
              <a:buChar char="–"/>
              <a:defRPr sz="2600">
                <a:solidFill>
                  <a:srgbClr val="000000"/>
                </a:solidFill>
                <a:latin typeface="Arial" charset="0"/>
                <a:cs typeface="Arial" charset="0"/>
              </a:defRPr>
            </a:lvl2pPr>
            <a:lvl3pPr marL="1143000" indent="-228600">
              <a:spcBef>
                <a:spcPct val="20000"/>
              </a:spcBef>
              <a:buFont typeface="Arial" charset="0"/>
              <a:buChar char="•"/>
              <a:defRPr sz="2400">
                <a:solidFill>
                  <a:srgbClr val="000000"/>
                </a:solidFill>
                <a:latin typeface="Arial" charset="0"/>
                <a:cs typeface="Arial" charset="0"/>
              </a:defRPr>
            </a:lvl3pPr>
            <a:lvl4pPr marL="1600200" indent="-228600">
              <a:spcBef>
                <a:spcPct val="20000"/>
              </a:spcBef>
              <a:buFont typeface="Arial" charset="0"/>
              <a:buChar char="–"/>
              <a:defRPr sz="2000">
                <a:solidFill>
                  <a:srgbClr val="000000"/>
                </a:solidFill>
                <a:latin typeface="Arial" charset="0"/>
                <a:cs typeface="Arial" charset="0"/>
              </a:defRPr>
            </a:lvl4pPr>
            <a:lvl5pPr marL="2057400" indent="-228600">
              <a:spcBef>
                <a:spcPct val="20000"/>
              </a:spcBef>
              <a:buFont typeface="Arial" charset="0"/>
              <a:buChar char="»"/>
              <a:defRPr sz="2000">
                <a:solidFill>
                  <a:srgbClr val="000000"/>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9pPr>
          </a:lstStyle>
          <a:p>
            <a:pPr algn="ctr">
              <a:spcBef>
                <a:spcPct val="0"/>
              </a:spcBef>
              <a:buFontTx/>
              <a:buNone/>
            </a:pPr>
            <a:r>
              <a:rPr lang="en-US" altLang="en-US" sz="2000" b="1" dirty="0">
                <a:solidFill>
                  <a:schemeClr val="tx1"/>
                </a:solidFill>
              </a:rPr>
              <a:t>Progression-Free Survival</a:t>
            </a:r>
          </a:p>
        </p:txBody>
      </p:sp>
      <p:sp>
        <p:nvSpPr>
          <p:cNvPr id="22" name="Rectangle 8">
            <a:extLst>
              <a:ext uri="{FF2B5EF4-FFF2-40B4-BE49-F238E27FC236}">
                <a16:creationId xmlns:a16="http://schemas.microsoft.com/office/drawing/2014/main" id="{31A52CAB-5F40-DBD4-D57F-6F129FD23476}"/>
              </a:ext>
            </a:extLst>
          </p:cNvPr>
          <p:cNvSpPr>
            <a:spLocks noChangeArrowheads="1"/>
          </p:cNvSpPr>
          <p:nvPr/>
        </p:nvSpPr>
        <p:spPr bwMode="auto">
          <a:xfrm>
            <a:off x="6276238" y="1306342"/>
            <a:ext cx="4414197"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000">
                <a:solidFill>
                  <a:srgbClr val="000000"/>
                </a:solidFill>
                <a:latin typeface="Arial" charset="0"/>
                <a:cs typeface="Arial" charset="0"/>
              </a:defRPr>
            </a:lvl1pPr>
            <a:lvl2pPr marL="742950" indent="-285750">
              <a:spcBef>
                <a:spcPct val="20000"/>
              </a:spcBef>
              <a:buFont typeface="Arial" charset="0"/>
              <a:buChar char="–"/>
              <a:defRPr sz="2600">
                <a:solidFill>
                  <a:srgbClr val="000000"/>
                </a:solidFill>
                <a:latin typeface="Arial" charset="0"/>
                <a:cs typeface="Arial" charset="0"/>
              </a:defRPr>
            </a:lvl2pPr>
            <a:lvl3pPr marL="1143000" indent="-228600">
              <a:spcBef>
                <a:spcPct val="20000"/>
              </a:spcBef>
              <a:buFont typeface="Arial" charset="0"/>
              <a:buChar char="•"/>
              <a:defRPr sz="2400">
                <a:solidFill>
                  <a:srgbClr val="000000"/>
                </a:solidFill>
                <a:latin typeface="Arial" charset="0"/>
                <a:cs typeface="Arial" charset="0"/>
              </a:defRPr>
            </a:lvl3pPr>
            <a:lvl4pPr marL="1600200" indent="-228600">
              <a:spcBef>
                <a:spcPct val="20000"/>
              </a:spcBef>
              <a:buFont typeface="Arial" charset="0"/>
              <a:buChar char="–"/>
              <a:defRPr sz="2000">
                <a:solidFill>
                  <a:srgbClr val="000000"/>
                </a:solidFill>
                <a:latin typeface="Arial" charset="0"/>
                <a:cs typeface="Arial" charset="0"/>
              </a:defRPr>
            </a:lvl4pPr>
            <a:lvl5pPr marL="2057400" indent="-228600">
              <a:spcBef>
                <a:spcPct val="20000"/>
              </a:spcBef>
              <a:buFont typeface="Arial" charset="0"/>
              <a:buChar char="»"/>
              <a:defRPr sz="2000">
                <a:solidFill>
                  <a:srgbClr val="000000"/>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000000"/>
                </a:solidFill>
                <a:latin typeface="Arial" charset="0"/>
                <a:cs typeface="Arial" charset="0"/>
              </a:defRPr>
            </a:lvl9pPr>
          </a:lstStyle>
          <a:p>
            <a:pPr algn="ctr">
              <a:spcBef>
                <a:spcPct val="0"/>
              </a:spcBef>
              <a:buFontTx/>
              <a:buNone/>
            </a:pPr>
            <a:r>
              <a:rPr lang="en-US" altLang="en-US" sz="2000" b="1" dirty="0">
                <a:solidFill>
                  <a:schemeClr val="tx1"/>
                </a:solidFill>
              </a:rPr>
              <a:t>Rationale Transplant Not Intended</a:t>
            </a:r>
          </a:p>
        </p:txBody>
      </p:sp>
      <p:sp>
        <p:nvSpPr>
          <p:cNvPr id="23" name="TextBox 22">
            <a:extLst>
              <a:ext uri="{FF2B5EF4-FFF2-40B4-BE49-F238E27FC236}">
                <a16:creationId xmlns:a16="http://schemas.microsoft.com/office/drawing/2014/main" id="{355DEA83-C8C5-994A-C9C7-5F485E33CFA4}"/>
              </a:ext>
            </a:extLst>
          </p:cNvPr>
          <p:cNvSpPr txBox="1"/>
          <p:nvPr/>
        </p:nvSpPr>
        <p:spPr>
          <a:xfrm>
            <a:off x="5422545" y="5091667"/>
            <a:ext cx="6504106" cy="146423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1" dirty="0"/>
              <a:t>6/24/2022: Liso-cel FDA approved for 1) adult patients with LBCL refractory to first-line CIT or relapse within 12 months of first-line CIT and 2) for refractory disease to first-line CIT or relapse after first-line CIT who are not eligible for AutoSCT due to comorbidities or age</a:t>
            </a:r>
          </a:p>
        </p:txBody>
      </p:sp>
      <p:sp>
        <p:nvSpPr>
          <p:cNvPr id="4" name="Footer Placeholder 3">
            <a:extLst>
              <a:ext uri="{FF2B5EF4-FFF2-40B4-BE49-F238E27FC236}">
                <a16:creationId xmlns:a16="http://schemas.microsoft.com/office/drawing/2014/main" id="{8D0CAF77-E24C-0862-A9E4-6D3874965DFE}"/>
              </a:ext>
            </a:extLst>
          </p:cNvPr>
          <p:cNvSpPr>
            <a:spLocks noGrp="1"/>
          </p:cNvSpPr>
          <p:nvPr>
            <p:ph type="ftr" sz="quarter" idx="3"/>
          </p:nvPr>
        </p:nvSpPr>
        <p:spPr/>
        <p:txBody>
          <a:bodyPr/>
          <a:lstStyle/>
          <a:p>
            <a:r>
              <a:rPr lang="en-US" dirty="0"/>
              <a:t>Sehgal A, et al. </a:t>
            </a:r>
            <a:r>
              <a:rPr lang="en-US" i="1" dirty="0"/>
              <a:t>Lancet Oncol. </a:t>
            </a:r>
            <a:r>
              <a:rPr lang="en-US" dirty="0"/>
              <a:t>2022;23(8):1066-1077.</a:t>
            </a:r>
          </a:p>
          <a:p>
            <a:r>
              <a:rPr lang="en-US" dirty="0"/>
              <a:t>Sehgal A, et al. American Society of Clinical Oncology Annual Meeting 2022.</a:t>
            </a:r>
          </a:p>
        </p:txBody>
      </p:sp>
    </p:spTree>
    <p:extLst>
      <p:ext uri="{BB962C8B-B14F-4D97-AF65-F5344CB8AC3E}">
        <p14:creationId xmlns:p14="http://schemas.microsoft.com/office/powerpoint/2010/main" val="73295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84A7-BB64-4644-9483-2B8D279E28B0}"/>
              </a:ext>
            </a:extLst>
          </p:cNvPr>
          <p:cNvSpPr>
            <a:spLocks noGrp="1"/>
          </p:cNvSpPr>
          <p:nvPr>
            <p:ph type="title"/>
          </p:nvPr>
        </p:nvSpPr>
        <p:spPr/>
        <p:txBody>
          <a:bodyPr/>
          <a:lstStyle/>
          <a:p>
            <a:r>
              <a:rPr lang="en-US" dirty="0"/>
              <a:t>The Evolving Treatment Landscape of 2L DLBCL</a:t>
            </a:r>
          </a:p>
        </p:txBody>
      </p:sp>
      <p:grpSp>
        <p:nvGrpSpPr>
          <p:cNvPr id="3" name="Group 2">
            <a:extLst>
              <a:ext uri="{FF2B5EF4-FFF2-40B4-BE49-F238E27FC236}">
                <a16:creationId xmlns:a16="http://schemas.microsoft.com/office/drawing/2014/main" id="{424D7539-C398-2DE3-E4CF-3D529AB79E7D}"/>
              </a:ext>
            </a:extLst>
          </p:cNvPr>
          <p:cNvGrpSpPr/>
          <p:nvPr/>
        </p:nvGrpSpPr>
        <p:grpSpPr>
          <a:xfrm>
            <a:off x="3290520" y="1403874"/>
            <a:ext cx="6534151" cy="3817771"/>
            <a:chOff x="2191265" y="1998037"/>
            <a:chExt cx="6534151" cy="3817771"/>
          </a:xfrm>
        </p:grpSpPr>
        <p:sp>
          <p:nvSpPr>
            <p:cNvPr id="10" name="Text Box 3">
              <a:extLst>
                <a:ext uri="{FF2B5EF4-FFF2-40B4-BE49-F238E27FC236}">
                  <a16:creationId xmlns:a16="http://schemas.microsoft.com/office/drawing/2014/main" id="{6C2DC33D-DE56-B536-4B6C-A823A7116E96}"/>
                </a:ext>
              </a:extLst>
            </p:cNvPr>
            <p:cNvSpPr txBox="1">
              <a:spLocks noChangeArrowheads="1"/>
            </p:cNvSpPr>
            <p:nvPr/>
          </p:nvSpPr>
          <p:spPr bwMode="auto">
            <a:xfrm>
              <a:off x="2191265" y="5418933"/>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spcBef>
                  <a:spcPct val="50000"/>
                </a:spcBef>
              </a:pPr>
              <a:endParaRPr lang="en-US" sz="2000" b="1"/>
            </a:p>
          </p:txBody>
        </p:sp>
        <p:sp>
          <p:nvSpPr>
            <p:cNvPr id="11" name="Text Box 5">
              <a:extLst>
                <a:ext uri="{FF2B5EF4-FFF2-40B4-BE49-F238E27FC236}">
                  <a16:creationId xmlns:a16="http://schemas.microsoft.com/office/drawing/2014/main" id="{16DE55E5-B969-DF64-1AD2-A446235CB111}"/>
                </a:ext>
              </a:extLst>
            </p:cNvPr>
            <p:cNvSpPr txBox="1">
              <a:spLocks noChangeArrowheads="1"/>
            </p:cNvSpPr>
            <p:nvPr/>
          </p:nvSpPr>
          <p:spPr bwMode="auto">
            <a:xfrm>
              <a:off x="4690083" y="1998037"/>
              <a:ext cx="2501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spcBef>
                  <a:spcPct val="50000"/>
                </a:spcBef>
              </a:pPr>
              <a:r>
                <a:rPr lang="en-US" sz="1800" b="1" dirty="0"/>
                <a:t>R-CHOP or similar</a:t>
              </a:r>
            </a:p>
          </p:txBody>
        </p:sp>
        <p:sp>
          <p:nvSpPr>
            <p:cNvPr id="14" name="Line 8">
              <a:extLst>
                <a:ext uri="{FF2B5EF4-FFF2-40B4-BE49-F238E27FC236}">
                  <a16:creationId xmlns:a16="http://schemas.microsoft.com/office/drawing/2014/main" id="{C08A7721-A788-B1FD-75E4-ADEE5E5BD532}"/>
                </a:ext>
              </a:extLst>
            </p:cNvPr>
            <p:cNvSpPr>
              <a:spLocks noChangeShapeType="1"/>
            </p:cNvSpPr>
            <p:nvPr/>
          </p:nvSpPr>
          <p:spPr bwMode="auto">
            <a:xfrm>
              <a:off x="5941027" y="2317427"/>
              <a:ext cx="0" cy="304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9">
              <a:extLst>
                <a:ext uri="{FF2B5EF4-FFF2-40B4-BE49-F238E27FC236}">
                  <a16:creationId xmlns:a16="http://schemas.microsoft.com/office/drawing/2014/main" id="{830136DB-3ECA-5A49-40AC-FC0059882C49}"/>
                </a:ext>
              </a:extLst>
            </p:cNvPr>
            <p:cNvSpPr>
              <a:spLocks noChangeShapeType="1"/>
            </p:cNvSpPr>
            <p:nvPr/>
          </p:nvSpPr>
          <p:spPr bwMode="auto">
            <a:xfrm>
              <a:off x="4115316" y="2622228"/>
              <a:ext cx="34671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6" name="Group 10">
              <a:extLst>
                <a:ext uri="{FF2B5EF4-FFF2-40B4-BE49-F238E27FC236}">
                  <a16:creationId xmlns:a16="http://schemas.microsoft.com/office/drawing/2014/main" id="{D2D6A268-70C3-6FD4-A52B-DFCEF53948D2}"/>
                </a:ext>
              </a:extLst>
            </p:cNvPr>
            <p:cNvGrpSpPr>
              <a:grpSpLocks/>
            </p:cNvGrpSpPr>
            <p:nvPr/>
          </p:nvGrpSpPr>
          <p:grpSpPr bwMode="auto">
            <a:xfrm>
              <a:off x="2972316" y="2620172"/>
              <a:ext cx="2660650" cy="541338"/>
              <a:chOff x="1416" y="1526"/>
              <a:chExt cx="1676" cy="341"/>
            </a:xfrm>
          </p:grpSpPr>
          <p:sp>
            <p:nvSpPr>
              <p:cNvPr id="17" name="Text Box 12">
                <a:extLst>
                  <a:ext uri="{FF2B5EF4-FFF2-40B4-BE49-F238E27FC236}">
                    <a16:creationId xmlns:a16="http://schemas.microsoft.com/office/drawing/2014/main" id="{17EABF24-3DBF-A7DC-3DA9-0164326E468B}"/>
                  </a:ext>
                </a:extLst>
              </p:cNvPr>
              <p:cNvSpPr txBox="1">
                <a:spLocks noChangeArrowheads="1"/>
              </p:cNvSpPr>
              <p:nvPr/>
            </p:nvSpPr>
            <p:spPr bwMode="auto">
              <a:xfrm>
                <a:off x="1416" y="1634"/>
                <a:ext cx="16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spcBef>
                    <a:spcPct val="50000"/>
                  </a:spcBef>
                </a:pPr>
                <a:r>
                  <a:rPr lang="en-US" sz="1800" b="1" dirty="0"/>
                  <a:t>Relapsed/Refractory</a:t>
                </a:r>
              </a:p>
            </p:txBody>
          </p:sp>
          <p:sp>
            <p:nvSpPr>
              <p:cNvPr id="18" name="Line 13">
                <a:extLst>
                  <a:ext uri="{FF2B5EF4-FFF2-40B4-BE49-F238E27FC236}">
                    <a16:creationId xmlns:a16="http://schemas.microsoft.com/office/drawing/2014/main" id="{BB52E177-E91A-0F79-1AC0-CBEEB4061B8B}"/>
                  </a:ext>
                </a:extLst>
              </p:cNvPr>
              <p:cNvSpPr>
                <a:spLocks noChangeShapeType="1"/>
              </p:cNvSpPr>
              <p:nvPr/>
            </p:nvSpPr>
            <p:spPr bwMode="auto">
              <a:xfrm>
                <a:off x="2140" y="1526"/>
                <a:ext cx="0"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9" name="Text Box 17">
              <a:extLst>
                <a:ext uri="{FF2B5EF4-FFF2-40B4-BE49-F238E27FC236}">
                  <a16:creationId xmlns:a16="http://schemas.microsoft.com/office/drawing/2014/main" id="{6F46AD12-DFC1-8DE4-15E6-F763E7AAA95E}"/>
                </a:ext>
              </a:extLst>
            </p:cNvPr>
            <p:cNvSpPr txBox="1">
              <a:spLocks noChangeArrowheads="1"/>
            </p:cNvSpPr>
            <p:nvPr/>
          </p:nvSpPr>
          <p:spPr bwMode="auto">
            <a:xfrm>
              <a:off x="6439416" y="2790288"/>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spcBef>
                  <a:spcPct val="50000"/>
                </a:spcBef>
              </a:pPr>
              <a:r>
                <a:rPr lang="en-US" sz="1800" b="1" dirty="0"/>
                <a:t>Cure</a:t>
              </a:r>
              <a:endParaRPr lang="en-US" sz="2000" b="1" dirty="0"/>
            </a:p>
          </p:txBody>
        </p:sp>
        <p:sp>
          <p:nvSpPr>
            <p:cNvPr id="20" name="Line 18">
              <a:extLst>
                <a:ext uri="{FF2B5EF4-FFF2-40B4-BE49-F238E27FC236}">
                  <a16:creationId xmlns:a16="http://schemas.microsoft.com/office/drawing/2014/main" id="{EAAF34E8-1689-90E0-6FC5-2B5814DA86DD}"/>
                </a:ext>
              </a:extLst>
            </p:cNvPr>
            <p:cNvSpPr>
              <a:spLocks noChangeShapeType="1"/>
            </p:cNvSpPr>
            <p:nvPr/>
          </p:nvSpPr>
          <p:spPr bwMode="auto">
            <a:xfrm>
              <a:off x="7582416" y="2622228"/>
              <a:ext cx="0" cy="228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19">
              <a:extLst>
                <a:ext uri="{FF2B5EF4-FFF2-40B4-BE49-F238E27FC236}">
                  <a16:creationId xmlns:a16="http://schemas.microsoft.com/office/drawing/2014/main" id="{37D1B209-B008-0880-17EA-705C36DDE602}"/>
                </a:ext>
              </a:extLst>
            </p:cNvPr>
            <p:cNvSpPr>
              <a:spLocks noChangeShapeType="1"/>
            </p:cNvSpPr>
            <p:nvPr/>
          </p:nvSpPr>
          <p:spPr bwMode="auto">
            <a:xfrm>
              <a:off x="4115316" y="3108602"/>
              <a:ext cx="0" cy="27432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2" name="Group 21">
            <a:extLst>
              <a:ext uri="{FF2B5EF4-FFF2-40B4-BE49-F238E27FC236}">
                <a16:creationId xmlns:a16="http://schemas.microsoft.com/office/drawing/2014/main" id="{0D39CA18-888A-1FD9-C080-6BCA95D453EB}"/>
              </a:ext>
            </a:extLst>
          </p:cNvPr>
          <p:cNvGrpSpPr/>
          <p:nvPr/>
        </p:nvGrpSpPr>
        <p:grpSpPr>
          <a:xfrm>
            <a:off x="574371" y="2800853"/>
            <a:ext cx="11011876" cy="2803904"/>
            <a:chOff x="2575560" y="1317163"/>
            <a:chExt cx="8253109" cy="3010082"/>
          </a:xfrm>
        </p:grpSpPr>
        <p:grpSp>
          <p:nvGrpSpPr>
            <p:cNvPr id="23" name="Group 22">
              <a:extLst>
                <a:ext uri="{FF2B5EF4-FFF2-40B4-BE49-F238E27FC236}">
                  <a16:creationId xmlns:a16="http://schemas.microsoft.com/office/drawing/2014/main" id="{C30045B7-1CB7-72E2-FB3C-FECA1DD7EEFA}"/>
                </a:ext>
              </a:extLst>
            </p:cNvPr>
            <p:cNvGrpSpPr/>
            <p:nvPr/>
          </p:nvGrpSpPr>
          <p:grpSpPr>
            <a:xfrm>
              <a:off x="2575560" y="1317163"/>
              <a:ext cx="8253109" cy="3010082"/>
              <a:chOff x="530646" y="1690339"/>
              <a:chExt cx="8778279" cy="3005051"/>
            </a:xfrm>
          </p:grpSpPr>
          <p:sp>
            <p:nvSpPr>
              <p:cNvPr id="43" name="Rounded Rectangle 42">
                <a:extLst>
                  <a:ext uri="{FF2B5EF4-FFF2-40B4-BE49-F238E27FC236}">
                    <a16:creationId xmlns:a16="http://schemas.microsoft.com/office/drawing/2014/main" id="{188302CF-716B-68F3-BC43-371FDBF14EBA}"/>
                  </a:ext>
                </a:extLst>
              </p:cNvPr>
              <p:cNvSpPr/>
              <p:nvPr/>
            </p:nvSpPr>
            <p:spPr>
              <a:xfrm>
                <a:off x="3586447" y="3980073"/>
                <a:ext cx="1589496" cy="715317"/>
              </a:xfrm>
              <a:prstGeom prst="roundRect">
                <a:avLst>
                  <a:gd name="adj" fmla="val 7079"/>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en-US" sz="1600">
                    <a:solidFill>
                      <a:schemeClr val="tx1"/>
                    </a:solidFill>
                  </a:rPr>
                  <a:t>Noncellular therapies</a:t>
                </a:r>
              </a:p>
            </p:txBody>
          </p:sp>
          <p:sp>
            <p:nvSpPr>
              <p:cNvPr id="44" name="Rounded Rectangle 43">
                <a:extLst>
                  <a:ext uri="{FF2B5EF4-FFF2-40B4-BE49-F238E27FC236}">
                    <a16:creationId xmlns:a16="http://schemas.microsoft.com/office/drawing/2014/main" id="{978F7F9E-6641-B160-32D0-5E3A0B320261}"/>
                  </a:ext>
                </a:extLst>
              </p:cNvPr>
              <p:cNvSpPr/>
              <p:nvPr/>
            </p:nvSpPr>
            <p:spPr>
              <a:xfrm>
                <a:off x="2007619" y="2713545"/>
                <a:ext cx="2222435" cy="692634"/>
              </a:xfrm>
              <a:prstGeom prst="roundRect">
                <a:avLst/>
              </a:prstGeom>
              <a:solidFill>
                <a:srgbClr val="023CA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en-US" sz="1600">
                    <a:solidFill>
                      <a:schemeClr val="bg1"/>
                    </a:solidFill>
                  </a:rPr>
                  <a:t>Eligible for CAR-T</a:t>
                </a:r>
              </a:p>
            </p:txBody>
          </p:sp>
          <p:sp>
            <p:nvSpPr>
              <p:cNvPr id="45" name="Rounded Rectangle 44">
                <a:extLst>
                  <a:ext uri="{FF2B5EF4-FFF2-40B4-BE49-F238E27FC236}">
                    <a16:creationId xmlns:a16="http://schemas.microsoft.com/office/drawing/2014/main" id="{D882E5B6-6C60-A712-C823-C99D7FD728CC}"/>
                  </a:ext>
                </a:extLst>
              </p:cNvPr>
              <p:cNvSpPr/>
              <p:nvPr/>
            </p:nvSpPr>
            <p:spPr>
              <a:xfrm>
                <a:off x="4466339" y="2713545"/>
                <a:ext cx="2222435" cy="692634"/>
              </a:xfrm>
              <a:prstGeom prst="roundRect">
                <a:avLst/>
              </a:prstGeom>
              <a:solidFill>
                <a:srgbClr val="0085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en-US" sz="1600">
                    <a:solidFill>
                      <a:schemeClr val="bg1"/>
                    </a:solidFill>
                  </a:rPr>
                  <a:t>Eligible for ASCT</a:t>
                </a:r>
              </a:p>
            </p:txBody>
          </p:sp>
          <p:sp>
            <p:nvSpPr>
              <p:cNvPr id="46" name="Rounded Rectangle 45">
                <a:extLst>
                  <a:ext uri="{FF2B5EF4-FFF2-40B4-BE49-F238E27FC236}">
                    <a16:creationId xmlns:a16="http://schemas.microsoft.com/office/drawing/2014/main" id="{F3A08984-CD89-1DC1-237C-66C99EDD490F}"/>
                  </a:ext>
                </a:extLst>
              </p:cNvPr>
              <p:cNvSpPr/>
              <p:nvPr/>
            </p:nvSpPr>
            <p:spPr>
              <a:xfrm>
                <a:off x="530646" y="3962914"/>
                <a:ext cx="2430433" cy="692634"/>
              </a:xfrm>
              <a:prstGeom prst="roundRect">
                <a:avLst/>
              </a:prstGeom>
              <a:solidFill>
                <a:srgbClr val="023CA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2L CAR-T</a:t>
                </a:r>
              </a:p>
            </p:txBody>
          </p:sp>
          <p:sp>
            <p:nvSpPr>
              <p:cNvPr id="47" name="Rounded Rectangle 46">
                <a:extLst>
                  <a:ext uri="{FF2B5EF4-FFF2-40B4-BE49-F238E27FC236}">
                    <a16:creationId xmlns:a16="http://schemas.microsoft.com/office/drawing/2014/main" id="{B6609ACE-614E-D239-4103-947BD0826A99}"/>
                  </a:ext>
                </a:extLst>
              </p:cNvPr>
              <p:cNvSpPr/>
              <p:nvPr/>
            </p:nvSpPr>
            <p:spPr>
              <a:xfrm>
                <a:off x="6878495" y="3962914"/>
                <a:ext cx="2430430" cy="692634"/>
              </a:xfrm>
              <a:prstGeom prst="roundRect">
                <a:avLst/>
              </a:prstGeom>
              <a:solidFill>
                <a:srgbClr val="0085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High-dose Chemotherapy and AutoSCT</a:t>
                </a:r>
              </a:p>
            </p:txBody>
          </p:sp>
          <p:sp>
            <p:nvSpPr>
              <p:cNvPr id="48" name="Rounded Rectangle 47">
                <a:extLst>
                  <a:ext uri="{FF2B5EF4-FFF2-40B4-BE49-F238E27FC236}">
                    <a16:creationId xmlns:a16="http://schemas.microsoft.com/office/drawing/2014/main" id="{D0AA068A-6E07-937A-F3E2-2892B396173A}"/>
                  </a:ext>
                </a:extLst>
              </p:cNvPr>
              <p:cNvSpPr/>
              <p:nvPr/>
            </p:nvSpPr>
            <p:spPr>
              <a:xfrm>
                <a:off x="2987414" y="1690339"/>
                <a:ext cx="2478804" cy="44412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en-US" sz="1600" dirty="0">
                    <a:solidFill>
                      <a:schemeClr val="tx1"/>
                    </a:solidFill>
                  </a:rPr>
                  <a:t>Time to relapse after 1L therapy</a:t>
                </a:r>
                <a:endParaRPr lang="en-US" sz="1600" baseline="30000" dirty="0">
                  <a:solidFill>
                    <a:schemeClr val="tx1"/>
                  </a:solidFill>
                </a:endParaRPr>
              </a:p>
            </p:txBody>
          </p:sp>
          <p:sp>
            <p:nvSpPr>
              <p:cNvPr id="49" name="Freeform 48">
                <a:extLst>
                  <a:ext uri="{FF2B5EF4-FFF2-40B4-BE49-F238E27FC236}">
                    <a16:creationId xmlns:a16="http://schemas.microsoft.com/office/drawing/2014/main" id="{01291850-4516-2582-DF17-625DF3D4701B}"/>
                  </a:ext>
                </a:extLst>
              </p:cNvPr>
              <p:cNvSpPr/>
              <p:nvPr/>
            </p:nvSpPr>
            <p:spPr>
              <a:xfrm>
                <a:off x="3109142" y="1702002"/>
                <a:ext cx="2235349" cy="432463"/>
              </a:xfrm>
              <a:custGeom>
                <a:avLst/>
                <a:gdLst>
                  <a:gd name="connsiteX0" fmla="*/ 0 w 1140259"/>
                  <a:gd name="connsiteY0" fmla="*/ 72406 h 724064"/>
                  <a:gd name="connsiteX1" fmla="*/ 72406 w 1140259"/>
                  <a:gd name="connsiteY1" fmla="*/ 0 h 724064"/>
                  <a:gd name="connsiteX2" fmla="*/ 1067853 w 1140259"/>
                  <a:gd name="connsiteY2" fmla="*/ 0 h 724064"/>
                  <a:gd name="connsiteX3" fmla="*/ 1140259 w 1140259"/>
                  <a:gd name="connsiteY3" fmla="*/ 72406 h 724064"/>
                  <a:gd name="connsiteX4" fmla="*/ 1140259 w 1140259"/>
                  <a:gd name="connsiteY4" fmla="*/ 651658 h 724064"/>
                  <a:gd name="connsiteX5" fmla="*/ 1067853 w 1140259"/>
                  <a:gd name="connsiteY5" fmla="*/ 724064 h 724064"/>
                  <a:gd name="connsiteX6" fmla="*/ 72406 w 1140259"/>
                  <a:gd name="connsiteY6" fmla="*/ 724064 h 724064"/>
                  <a:gd name="connsiteX7" fmla="*/ 0 w 1140259"/>
                  <a:gd name="connsiteY7" fmla="*/ 651658 h 724064"/>
                  <a:gd name="connsiteX8" fmla="*/ 0 w 1140259"/>
                  <a:gd name="connsiteY8" fmla="*/ 72406 h 72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259" h="724064">
                    <a:moveTo>
                      <a:pt x="0" y="72406"/>
                    </a:moveTo>
                    <a:cubicBezTo>
                      <a:pt x="0" y="32417"/>
                      <a:pt x="32417" y="0"/>
                      <a:pt x="72406" y="0"/>
                    </a:cubicBezTo>
                    <a:lnTo>
                      <a:pt x="1067853" y="0"/>
                    </a:lnTo>
                    <a:cubicBezTo>
                      <a:pt x="1107842" y="0"/>
                      <a:pt x="1140259" y="32417"/>
                      <a:pt x="1140259" y="72406"/>
                    </a:cubicBezTo>
                    <a:lnTo>
                      <a:pt x="1140259" y="651658"/>
                    </a:lnTo>
                    <a:cubicBezTo>
                      <a:pt x="1140259" y="691647"/>
                      <a:pt x="1107842" y="724064"/>
                      <a:pt x="1067853" y="724064"/>
                    </a:cubicBezTo>
                    <a:lnTo>
                      <a:pt x="72406" y="724064"/>
                    </a:lnTo>
                    <a:cubicBezTo>
                      <a:pt x="32417" y="724064"/>
                      <a:pt x="0" y="691647"/>
                      <a:pt x="0" y="651658"/>
                    </a:cubicBezTo>
                    <a:lnTo>
                      <a:pt x="0" y="72406"/>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117" tIns="63117" rIns="63117" bIns="63117" numCol="1" spcCol="1270" anchor="ctr" anchorCtr="0">
                <a:noAutofit/>
              </a:bodyPr>
              <a:lstStyle/>
              <a:p>
                <a:pPr marL="0" lvl="0" indent="0" algn="ctr" defTabSz="488950">
                  <a:lnSpc>
                    <a:spcPct val="90000"/>
                  </a:lnSpc>
                  <a:spcBef>
                    <a:spcPct val="0"/>
                  </a:spcBef>
                  <a:spcAft>
                    <a:spcPct val="35000"/>
                  </a:spcAft>
                  <a:buNone/>
                </a:pPr>
                <a:endParaRPr lang="en-US" kern="1200">
                  <a:solidFill>
                    <a:schemeClr val="accent4"/>
                  </a:solidFill>
                </a:endParaRPr>
              </a:p>
            </p:txBody>
          </p:sp>
          <p:cxnSp>
            <p:nvCxnSpPr>
              <p:cNvPr id="50" name="Straight Arrow Connector 49">
                <a:extLst>
                  <a:ext uri="{FF2B5EF4-FFF2-40B4-BE49-F238E27FC236}">
                    <a16:creationId xmlns:a16="http://schemas.microsoft.com/office/drawing/2014/main" id="{71C3FAC4-016D-55CC-D93C-610084651E58}"/>
                  </a:ext>
                </a:extLst>
              </p:cNvPr>
              <p:cNvCxnSpPr>
                <a:cxnSpLocks/>
                <a:stCxn id="46" idx="3"/>
              </p:cNvCxnSpPr>
              <p:nvPr/>
            </p:nvCxnSpPr>
            <p:spPr>
              <a:xfrm>
                <a:off x="2961079" y="4309231"/>
                <a:ext cx="625368" cy="0"/>
              </a:xfrm>
              <a:prstGeom prst="straightConnector1">
                <a:avLst/>
              </a:prstGeom>
              <a:ln w="12700">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1F993B4A-2E40-A751-1E8F-AEEE07405417}"/>
                  </a:ext>
                </a:extLst>
              </p:cNvPr>
              <p:cNvCxnSpPr>
                <a:cxnSpLocks/>
              </p:cNvCxnSpPr>
              <p:nvPr/>
            </p:nvCxnSpPr>
            <p:spPr>
              <a:xfrm rot="5400000">
                <a:off x="1990979" y="3159524"/>
                <a:ext cx="556735" cy="1050046"/>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81FDA882-87DA-5C55-B4C9-7420B43C49AB}"/>
                  </a:ext>
                </a:extLst>
              </p:cNvPr>
              <p:cNvCxnSpPr>
                <a:cxnSpLocks/>
              </p:cNvCxnSpPr>
              <p:nvPr/>
            </p:nvCxnSpPr>
            <p:spPr>
              <a:xfrm rot="16200000" flipH="1">
                <a:off x="3245958" y="3039275"/>
                <a:ext cx="530013" cy="1262358"/>
              </a:xfrm>
              <a:prstGeom prst="bentConnector3">
                <a:avLst>
                  <a:gd name="adj1" fmla="val 51917"/>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1DBCACB1-402E-0C82-A20C-84CEEAE96DFB}"/>
                  </a:ext>
                </a:extLst>
              </p:cNvPr>
              <p:cNvCxnSpPr>
                <a:cxnSpLocks/>
              </p:cNvCxnSpPr>
              <p:nvPr/>
            </p:nvCxnSpPr>
            <p:spPr>
              <a:xfrm rot="16200000" flipH="1">
                <a:off x="6235451" y="3160224"/>
                <a:ext cx="556735" cy="1050046"/>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B495E871-B777-F1B9-0820-6C89CCC46572}"/>
                  </a:ext>
                </a:extLst>
              </p:cNvPr>
              <p:cNvCxnSpPr>
                <a:cxnSpLocks/>
              </p:cNvCxnSpPr>
              <p:nvPr/>
            </p:nvCxnSpPr>
            <p:spPr>
              <a:xfrm rot="5400000">
                <a:off x="5011319" y="3039279"/>
                <a:ext cx="530013" cy="1262358"/>
              </a:xfrm>
              <a:prstGeom prst="bentConnector3">
                <a:avLst>
                  <a:gd name="adj1" fmla="val 51917"/>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24" name="Rounded Rectangle 23">
              <a:extLst>
                <a:ext uri="{FF2B5EF4-FFF2-40B4-BE49-F238E27FC236}">
                  <a16:creationId xmlns:a16="http://schemas.microsoft.com/office/drawing/2014/main" id="{05B1EC0C-3260-F63E-1100-D179C99D28B7}"/>
                </a:ext>
              </a:extLst>
            </p:cNvPr>
            <p:cNvSpPr/>
            <p:nvPr/>
          </p:nvSpPr>
          <p:spPr>
            <a:xfrm>
              <a:off x="7131213" y="3520376"/>
              <a:ext cx="1234058" cy="480148"/>
            </a:xfrm>
            <a:prstGeom prst="roundRect">
              <a:avLst/>
            </a:prstGeom>
            <a:solidFill>
              <a:srgbClr val="023CA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2L CAR-T</a:t>
              </a:r>
            </a:p>
          </p:txBody>
        </p:sp>
        <p:cxnSp>
          <p:nvCxnSpPr>
            <p:cNvPr id="25" name="Straight Arrow Connector 24">
              <a:extLst>
                <a:ext uri="{FF2B5EF4-FFF2-40B4-BE49-F238E27FC236}">
                  <a16:creationId xmlns:a16="http://schemas.microsoft.com/office/drawing/2014/main" id="{6E3F4C99-6D0D-F1B1-2639-91A381463354}"/>
                </a:ext>
              </a:extLst>
            </p:cNvPr>
            <p:cNvCxnSpPr>
              <a:cxnSpLocks/>
            </p:cNvCxnSpPr>
            <p:nvPr/>
          </p:nvCxnSpPr>
          <p:spPr>
            <a:xfrm>
              <a:off x="7223014" y="3314709"/>
              <a:ext cx="0" cy="177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B2942B-430B-9035-D1B0-E8BFB5D82320}"/>
                </a:ext>
              </a:extLst>
            </p:cNvPr>
            <p:cNvSpPr txBox="1"/>
            <p:nvPr/>
          </p:nvSpPr>
          <p:spPr>
            <a:xfrm>
              <a:off x="4393523" y="1742289"/>
              <a:ext cx="1615845" cy="495613"/>
            </a:xfrm>
            <a:prstGeom prst="rect">
              <a:avLst/>
            </a:prstGeom>
            <a:noFill/>
          </p:spPr>
          <p:txBody>
            <a:bodyPr wrap="square" rtlCol="0">
              <a:spAutoFit/>
            </a:bodyPr>
            <a:lstStyle/>
            <a:p>
              <a:pPr algn="r"/>
              <a:r>
                <a:rPr lang="en-US" sz="1200" dirty="0"/>
                <a:t>Of patients who relapse, </a:t>
              </a:r>
              <a:br>
                <a:rPr lang="en-US" sz="1200" dirty="0"/>
              </a:br>
              <a:r>
                <a:rPr lang="en-US" sz="1200" dirty="0"/>
                <a:t>~75% of relapse in ≤1 year </a:t>
              </a:r>
            </a:p>
          </p:txBody>
        </p:sp>
        <p:sp>
          <p:nvSpPr>
            <p:cNvPr id="34" name="TextBox 33">
              <a:extLst>
                <a:ext uri="{FF2B5EF4-FFF2-40B4-BE49-F238E27FC236}">
                  <a16:creationId xmlns:a16="http://schemas.microsoft.com/office/drawing/2014/main" id="{B3D13AFC-79A1-4F3F-7162-68AB6043AFE4}"/>
                </a:ext>
              </a:extLst>
            </p:cNvPr>
            <p:cNvSpPr txBox="1"/>
            <p:nvPr/>
          </p:nvSpPr>
          <p:spPr>
            <a:xfrm>
              <a:off x="5780562" y="3028074"/>
              <a:ext cx="1850180" cy="297368"/>
            </a:xfrm>
            <a:prstGeom prst="rect">
              <a:avLst/>
            </a:prstGeom>
            <a:noFill/>
          </p:spPr>
          <p:txBody>
            <a:bodyPr wrap="square" rtlCol="0">
              <a:spAutoFit/>
            </a:bodyPr>
            <a:lstStyle/>
            <a:p>
              <a:pPr algn="r"/>
              <a:r>
                <a:rPr lang="en-US" sz="1200"/>
                <a:t> ~50% ineligible for ASCT</a:t>
              </a:r>
            </a:p>
          </p:txBody>
        </p:sp>
        <p:sp>
          <p:nvSpPr>
            <p:cNvPr id="35" name="TextBox 34">
              <a:extLst>
                <a:ext uri="{FF2B5EF4-FFF2-40B4-BE49-F238E27FC236}">
                  <a16:creationId xmlns:a16="http://schemas.microsoft.com/office/drawing/2014/main" id="{7A69B4A9-D0BF-FFC6-8998-B14906497B87}"/>
                </a:ext>
              </a:extLst>
            </p:cNvPr>
            <p:cNvSpPr txBox="1"/>
            <p:nvPr/>
          </p:nvSpPr>
          <p:spPr>
            <a:xfrm>
              <a:off x="7673468" y="3019835"/>
              <a:ext cx="1632214" cy="297368"/>
            </a:xfrm>
            <a:prstGeom prst="rect">
              <a:avLst/>
            </a:prstGeom>
            <a:noFill/>
          </p:spPr>
          <p:txBody>
            <a:bodyPr wrap="square" rtlCol="0">
              <a:spAutoFit/>
            </a:bodyPr>
            <a:lstStyle/>
            <a:p>
              <a:r>
                <a:rPr lang="en-US" sz="1200"/>
                <a:t>~50% are eligible for ASCT</a:t>
              </a:r>
            </a:p>
          </p:txBody>
        </p:sp>
      </p:grpSp>
      <p:sp>
        <p:nvSpPr>
          <p:cNvPr id="56" name="TextBox 55">
            <a:extLst>
              <a:ext uri="{FF2B5EF4-FFF2-40B4-BE49-F238E27FC236}">
                <a16:creationId xmlns:a16="http://schemas.microsoft.com/office/drawing/2014/main" id="{C9DE332B-7E93-D295-519A-755C3E108968}"/>
              </a:ext>
            </a:extLst>
          </p:cNvPr>
          <p:cNvSpPr txBox="1"/>
          <p:nvPr/>
        </p:nvSpPr>
        <p:spPr>
          <a:xfrm>
            <a:off x="5523880" y="3190205"/>
            <a:ext cx="2177815" cy="461665"/>
          </a:xfrm>
          <a:prstGeom prst="rect">
            <a:avLst/>
          </a:prstGeom>
          <a:noFill/>
        </p:spPr>
        <p:txBody>
          <a:bodyPr wrap="square" rtlCol="0">
            <a:spAutoFit/>
          </a:bodyPr>
          <a:lstStyle/>
          <a:p>
            <a:r>
              <a:rPr lang="en-US" sz="1200" dirty="0"/>
              <a:t>Of patients who relapse, </a:t>
            </a:r>
            <a:br>
              <a:rPr lang="en-US" sz="1200" dirty="0"/>
            </a:br>
            <a:r>
              <a:rPr lang="en-US" sz="1200" dirty="0"/>
              <a:t>~25% of relapse &gt;1 year </a:t>
            </a:r>
          </a:p>
        </p:txBody>
      </p:sp>
      <p:sp>
        <p:nvSpPr>
          <p:cNvPr id="57" name="TextBox 56">
            <a:extLst>
              <a:ext uri="{FF2B5EF4-FFF2-40B4-BE49-F238E27FC236}">
                <a16:creationId xmlns:a16="http://schemas.microsoft.com/office/drawing/2014/main" id="{142D7962-AD80-B6AF-D48D-3B0393F4C10D}"/>
              </a:ext>
            </a:extLst>
          </p:cNvPr>
          <p:cNvSpPr txBox="1"/>
          <p:nvPr/>
        </p:nvSpPr>
        <p:spPr>
          <a:xfrm>
            <a:off x="1447094" y="4390493"/>
            <a:ext cx="1972170" cy="276999"/>
          </a:xfrm>
          <a:prstGeom prst="rect">
            <a:avLst/>
          </a:prstGeom>
          <a:noFill/>
        </p:spPr>
        <p:txBody>
          <a:bodyPr wrap="square" rtlCol="0">
            <a:spAutoFit/>
          </a:bodyPr>
          <a:lstStyle/>
          <a:p>
            <a:pPr algn="r"/>
            <a:r>
              <a:rPr lang="en-US" sz="1200">
                <a:solidFill>
                  <a:schemeClr val="accent2"/>
                </a:solidFill>
              </a:rPr>
              <a:t> </a:t>
            </a:r>
            <a:r>
              <a:rPr lang="en-US" sz="1200"/>
              <a:t>~70% eligible for CAR-T</a:t>
            </a:r>
          </a:p>
        </p:txBody>
      </p:sp>
      <p:sp>
        <p:nvSpPr>
          <p:cNvPr id="58" name="TextBox 57">
            <a:extLst>
              <a:ext uri="{FF2B5EF4-FFF2-40B4-BE49-F238E27FC236}">
                <a16:creationId xmlns:a16="http://schemas.microsoft.com/office/drawing/2014/main" id="{116D7C62-97B1-44D7-E23C-059AA4C726EE}"/>
              </a:ext>
            </a:extLst>
          </p:cNvPr>
          <p:cNvSpPr txBox="1"/>
          <p:nvPr/>
        </p:nvSpPr>
        <p:spPr>
          <a:xfrm>
            <a:off x="3451149" y="4390493"/>
            <a:ext cx="2676454" cy="276999"/>
          </a:xfrm>
          <a:prstGeom prst="rect">
            <a:avLst/>
          </a:prstGeom>
          <a:noFill/>
        </p:spPr>
        <p:txBody>
          <a:bodyPr wrap="square" rtlCol="0">
            <a:spAutoFit/>
          </a:bodyPr>
          <a:lstStyle/>
          <a:p>
            <a:r>
              <a:rPr lang="en-US" sz="1200"/>
              <a:t> ~30% ineligible for CAR-T</a:t>
            </a:r>
          </a:p>
        </p:txBody>
      </p:sp>
      <p:cxnSp>
        <p:nvCxnSpPr>
          <p:cNvPr id="63" name="Elbow Connector 120">
            <a:extLst>
              <a:ext uri="{FF2B5EF4-FFF2-40B4-BE49-F238E27FC236}">
                <a16:creationId xmlns:a16="http://schemas.microsoft.com/office/drawing/2014/main" id="{471A5879-8388-E018-A211-31C03831D188}"/>
              </a:ext>
            </a:extLst>
          </p:cNvPr>
          <p:cNvCxnSpPr>
            <a:cxnSpLocks/>
          </p:cNvCxnSpPr>
          <p:nvPr/>
        </p:nvCxnSpPr>
        <p:spPr>
          <a:xfrm rot="16200000" flipH="1">
            <a:off x="5960720" y="2822772"/>
            <a:ext cx="519469" cy="1317226"/>
          </a:xfrm>
          <a:prstGeom prst="bentConnector3">
            <a:avLst>
              <a:gd name="adj1" fmla="val 7537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120">
            <a:extLst>
              <a:ext uri="{FF2B5EF4-FFF2-40B4-BE49-F238E27FC236}">
                <a16:creationId xmlns:a16="http://schemas.microsoft.com/office/drawing/2014/main" id="{7A58387A-362A-FB36-CE90-4F95B10AD61A}"/>
              </a:ext>
            </a:extLst>
          </p:cNvPr>
          <p:cNvCxnSpPr>
            <a:cxnSpLocks/>
          </p:cNvCxnSpPr>
          <p:nvPr/>
        </p:nvCxnSpPr>
        <p:spPr>
          <a:xfrm rot="5400000">
            <a:off x="4237422" y="2828829"/>
            <a:ext cx="519469" cy="1317226"/>
          </a:xfrm>
          <a:prstGeom prst="bentConnector3">
            <a:avLst>
              <a:gd name="adj1" fmla="val 75373"/>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3F5055A-6308-D71F-C0CE-ED66E6F82317}"/>
              </a:ext>
            </a:extLst>
          </p:cNvPr>
          <p:cNvSpPr>
            <a:spLocks noGrp="1"/>
          </p:cNvSpPr>
          <p:nvPr>
            <p:ph type="ftr" sz="quarter" idx="3"/>
          </p:nvPr>
        </p:nvSpPr>
        <p:spPr/>
        <p:txBody>
          <a:bodyPr/>
          <a:lstStyle/>
          <a:p>
            <a:r>
              <a:rPr lang="en-US" dirty="0"/>
              <a:t>Adapted from Westin J, </a:t>
            </a:r>
            <a:r>
              <a:rPr lang="en-US" dirty="0" err="1"/>
              <a:t>Sehn</a:t>
            </a:r>
            <a:r>
              <a:rPr lang="en-US" dirty="0"/>
              <a:t> LH. </a:t>
            </a:r>
            <a:r>
              <a:rPr lang="en-US" i="1" dirty="0"/>
              <a:t>Blood. </a:t>
            </a:r>
            <a:r>
              <a:rPr lang="en-US" dirty="0"/>
              <a:t>2022;139(18):2737-2746.</a:t>
            </a:r>
          </a:p>
          <a:p>
            <a:r>
              <a:rPr lang="en-US" dirty="0" err="1"/>
              <a:t>NCCN</a:t>
            </a:r>
            <a:r>
              <a:rPr lang="en-US" dirty="0"/>
              <a:t> Clinical Practice Guidelines in Oncology (</a:t>
            </a:r>
            <a:r>
              <a:rPr lang="en-US" dirty="0" err="1"/>
              <a:t>NCCN</a:t>
            </a:r>
            <a:r>
              <a:rPr lang="en-US" dirty="0"/>
              <a:t> Guidelines). Updated July 12, 2022. </a:t>
            </a:r>
          </a:p>
        </p:txBody>
      </p:sp>
    </p:spTree>
    <p:extLst>
      <p:ext uri="{BB962C8B-B14F-4D97-AF65-F5344CB8AC3E}">
        <p14:creationId xmlns:p14="http://schemas.microsoft.com/office/powerpoint/2010/main" val="289759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3AA6-4652-4D35-9AE2-E40DE298FFD8}"/>
              </a:ext>
            </a:extLst>
          </p:cNvPr>
          <p:cNvSpPr>
            <a:spLocks noGrp="1"/>
          </p:cNvSpPr>
          <p:nvPr>
            <p:ph type="title"/>
          </p:nvPr>
        </p:nvSpPr>
        <p:spPr/>
        <p:txBody>
          <a:bodyPr/>
          <a:lstStyle/>
          <a:p>
            <a:r>
              <a:rPr lang="en-US" dirty="0"/>
              <a:t>Conclusions</a:t>
            </a:r>
            <a:endParaRPr lang="en-US" dirty="0">
              <a:sym typeface="Arial"/>
            </a:endParaRPr>
          </a:p>
        </p:txBody>
      </p:sp>
      <p:sp>
        <p:nvSpPr>
          <p:cNvPr id="3" name="Content Placeholder 2">
            <a:extLst>
              <a:ext uri="{FF2B5EF4-FFF2-40B4-BE49-F238E27FC236}">
                <a16:creationId xmlns:a16="http://schemas.microsoft.com/office/drawing/2014/main" id="{C11E8733-E43B-4327-1FB1-D1382DD8B261}"/>
              </a:ext>
            </a:extLst>
          </p:cNvPr>
          <p:cNvSpPr>
            <a:spLocks noGrp="1"/>
          </p:cNvSpPr>
          <p:nvPr>
            <p:ph idx="1"/>
          </p:nvPr>
        </p:nvSpPr>
        <p:spPr/>
        <p:txBody>
          <a:bodyPr/>
          <a:lstStyle/>
          <a:p>
            <a:pPr>
              <a:spcBef>
                <a:spcPts val="1800"/>
              </a:spcBef>
            </a:pPr>
            <a:r>
              <a:rPr lang="en-US" dirty="0"/>
              <a:t>CAR T-cell therapy is FDA-approved for early relapsing (≤ 12m) or primary refractory </a:t>
            </a:r>
            <a:r>
              <a:rPr lang="en-US" dirty="0" err="1"/>
              <a:t>DLBCL</a:t>
            </a:r>
            <a:r>
              <a:rPr lang="en-US" dirty="0"/>
              <a:t> after one prior line of therapy based on improvements in </a:t>
            </a:r>
            <a:r>
              <a:rPr lang="en-US" dirty="0" err="1"/>
              <a:t>EFS</a:t>
            </a:r>
            <a:r>
              <a:rPr lang="en-US" dirty="0"/>
              <a:t> compared to SOC</a:t>
            </a:r>
          </a:p>
          <a:p>
            <a:pPr lvl="1">
              <a:spcBef>
                <a:spcPts val="1800"/>
              </a:spcBef>
            </a:pPr>
            <a:r>
              <a:rPr lang="en-US" dirty="0" err="1"/>
              <a:t>Axi-cel</a:t>
            </a:r>
            <a:endParaRPr lang="en-US" dirty="0"/>
          </a:p>
          <a:p>
            <a:pPr lvl="1">
              <a:spcBef>
                <a:spcPts val="1800"/>
              </a:spcBef>
            </a:pPr>
            <a:r>
              <a:rPr lang="en-US" dirty="0" err="1"/>
              <a:t>Liso-cel</a:t>
            </a:r>
            <a:r>
              <a:rPr lang="en-US" dirty="0"/>
              <a:t> </a:t>
            </a:r>
          </a:p>
          <a:p>
            <a:pPr>
              <a:spcBef>
                <a:spcPts val="1800"/>
              </a:spcBef>
            </a:pPr>
            <a:r>
              <a:rPr lang="en-US" dirty="0" err="1"/>
              <a:t>Liso-cel</a:t>
            </a:r>
            <a:r>
              <a:rPr lang="en-US" dirty="0"/>
              <a:t> also FDA approved for R/R </a:t>
            </a:r>
            <a:r>
              <a:rPr lang="en-US" dirty="0" err="1"/>
              <a:t>DLBCL</a:t>
            </a:r>
            <a:r>
              <a:rPr lang="en-US" dirty="0"/>
              <a:t> after one prior line of therapy in those not eligible for </a:t>
            </a:r>
            <a:r>
              <a:rPr lang="en-US" dirty="0" err="1"/>
              <a:t>AutoSCT</a:t>
            </a:r>
            <a:r>
              <a:rPr lang="en-US" dirty="0"/>
              <a:t> due to age or comorbidities</a:t>
            </a:r>
          </a:p>
          <a:p>
            <a:pPr>
              <a:spcBef>
                <a:spcPts val="1800"/>
              </a:spcBef>
            </a:pPr>
            <a:r>
              <a:rPr lang="en-US" dirty="0"/>
              <a:t>Clinicians should consider CAR T-cell referral for all subjects with R/R </a:t>
            </a:r>
            <a:r>
              <a:rPr lang="en-US" dirty="0" err="1"/>
              <a:t>DLBCL</a:t>
            </a:r>
            <a:endParaRPr lang="en-US" dirty="0"/>
          </a:p>
        </p:txBody>
      </p:sp>
    </p:spTree>
    <p:extLst>
      <p:ext uri="{BB962C8B-B14F-4D97-AF65-F5344CB8AC3E}">
        <p14:creationId xmlns:p14="http://schemas.microsoft.com/office/powerpoint/2010/main" val="3769511117"/>
      </p:ext>
    </p:extLst>
  </p:cSld>
  <p:clrMapOvr>
    <a:masterClrMapping/>
  </p:clrMapOvr>
</p:sld>
</file>

<file path=ppt/theme/theme1.xml><?xml version="1.0" encoding="utf-8"?>
<a:theme xmlns:a="http://schemas.openxmlformats.org/drawingml/2006/main" name="2022 Hem Onc">
  <a:themeElements>
    <a:clrScheme name="HemOnc22">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35A696"/>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1287</Words>
  <Application>Microsoft Office PowerPoint</Application>
  <PresentationFormat>Widescreen</PresentationFormat>
  <Paragraphs>271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Helvetica</vt:lpstr>
      <vt:lpstr>2022 Hem Onc</vt:lpstr>
      <vt:lpstr>What is the Role of CAR T-Cell Therapy in the Second-Line Treatment of DLBCL?</vt:lpstr>
      <vt:lpstr>Disclaimer</vt:lpstr>
      <vt:lpstr>Salvage Chemotherapy and AutoSCT: A Standard of Care in 2L DLBCL</vt:lpstr>
      <vt:lpstr>Phase III Studies in Second Line R/R DLBCL</vt:lpstr>
      <vt:lpstr>Phase 3 ZUMA-7: Axi-Cel Versus SOC as 2L Treatment for R/R LBCL</vt:lpstr>
      <vt:lpstr>Phase 3 TRANSFORM: Liso-Cel Versus SOC as 2L Treatment for R/R LBCL</vt:lpstr>
      <vt:lpstr>PILOT: 2L Liso-cel in Patients With LBCL Not Intended for AutoSCT </vt:lpstr>
      <vt:lpstr>The Evolving Treatment Landscape of 2L DLBCL</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2022-09-28T17:37:27Z</dcterms:modified>
</cp:coreProperties>
</file>