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14"/>
  </p:notesMasterIdLst>
  <p:sldIdLst>
    <p:sldId id="295" r:id="rId2"/>
    <p:sldId id="256" r:id="rId3"/>
    <p:sldId id="292" r:id="rId4"/>
    <p:sldId id="300" r:id="rId5"/>
    <p:sldId id="293" r:id="rId6"/>
    <p:sldId id="294" r:id="rId7"/>
    <p:sldId id="296" r:id="rId8"/>
    <p:sldId id="297" r:id="rId9"/>
    <p:sldId id="298" r:id="rId10"/>
    <p:sldId id="299" r:id="rId11"/>
    <p:sldId id="302" r:id="rId12"/>
    <p:sldId id="3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650" userDrawn="1">
          <p15:clr>
            <a:srgbClr val="A4A3A4"/>
          </p15:clr>
        </p15:guide>
        <p15:guide id="3" pos="6552" userDrawn="1">
          <p15:clr>
            <a:srgbClr val="A4A3A4"/>
          </p15:clr>
        </p15:guide>
        <p15:guide id="4" pos="1128" userDrawn="1">
          <p15:clr>
            <a:srgbClr val="A4A3A4"/>
          </p15:clr>
        </p15:guide>
        <p15:guide id="5" pos="1392" userDrawn="1">
          <p15:clr>
            <a:srgbClr val="A4A3A4"/>
          </p15:clr>
        </p15:guide>
        <p15:guide id="6" pos="1910" userDrawn="1">
          <p15:clr>
            <a:srgbClr val="A4A3A4"/>
          </p15:clr>
        </p15:guide>
        <p15:guide id="7" pos="2169" userDrawn="1">
          <p15:clr>
            <a:srgbClr val="A4A3A4"/>
          </p15:clr>
        </p15:guide>
        <p15:guide id="8" pos="2427" userDrawn="1">
          <p15:clr>
            <a:srgbClr val="A4A3A4"/>
          </p15:clr>
        </p15:guide>
        <p15:guide id="9" pos="2688" userDrawn="1">
          <p15:clr>
            <a:srgbClr val="A4A3A4"/>
          </p15:clr>
        </p15:guide>
        <p15:guide id="10" pos="2937" userDrawn="1">
          <p15:clr>
            <a:srgbClr val="A4A3A4"/>
          </p15:clr>
        </p15:guide>
        <p15:guide id="11" pos="3198" userDrawn="1">
          <p15:clr>
            <a:srgbClr val="A4A3A4"/>
          </p15:clr>
        </p15:guide>
        <p15:guide id="12" pos="3456" userDrawn="1">
          <p15:clr>
            <a:srgbClr val="A4A3A4"/>
          </p15:clr>
        </p15:guide>
        <p15:guide id="13" pos="3720" userDrawn="1">
          <p15:clr>
            <a:srgbClr val="A4A3A4"/>
          </p15:clr>
        </p15:guide>
        <p15:guide id="14" pos="3975" userDrawn="1">
          <p15:clr>
            <a:srgbClr val="A4A3A4"/>
          </p15:clr>
        </p15:guide>
        <p15:guide id="15" pos="4236" userDrawn="1">
          <p15:clr>
            <a:srgbClr val="A4A3A4"/>
          </p15:clr>
        </p15:guide>
        <p15:guide id="16" pos="4488" userDrawn="1">
          <p15:clr>
            <a:srgbClr val="A4A3A4"/>
          </p15:clr>
        </p15:guide>
        <p15:guide id="17" pos="4749" userDrawn="1">
          <p15:clr>
            <a:srgbClr val="A4A3A4"/>
          </p15:clr>
        </p15:guide>
        <p15:guide id="18" pos="5004" userDrawn="1">
          <p15:clr>
            <a:srgbClr val="A4A3A4"/>
          </p15:clr>
        </p15:guide>
        <p15:guide id="19" pos="5265" userDrawn="1">
          <p15:clr>
            <a:srgbClr val="A4A3A4"/>
          </p15:clr>
        </p15:guide>
        <p15:guide id="20" orient="horz" pos="303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9EC"/>
    <a:srgbClr val="FFFFFF"/>
    <a:srgbClr val="000000"/>
    <a:srgbClr val="CBCFD6"/>
    <a:srgbClr val="004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6" autoAdjust="0"/>
    <p:restoredTop sz="94660"/>
  </p:normalViewPr>
  <p:slideViewPr>
    <p:cSldViewPr snapToGrid="0">
      <p:cViewPr varScale="1">
        <p:scale>
          <a:sx n="102" d="100"/>
          <a:sy n="102" d="100"/>
        </p:scale>
        <p:origin x="138" y="462"/>
      </p:cViewPr>
      <p:guideLst>
        <p:guide pos="1650"/>
        <p:guide pos="6552"/>
        <p:guide pos="1128"/>
        <p:guide pos="1392"/>
        <p:guide pos="1910"/>
        <p:guide pos="2169"/>
        <p:guide pos="2427"/>
        <p:guide pos="2688"/>
        <p:guide pos="2937"/>
        <p:guide pos="3198"/>
        <p:guide pos="3456"/>
        <p:guide pos="3720"/>
        <p:guide pos="3975"/>
        <p:guide pos="4236"/>
        <p:guide pos="4488"/>
        <p:guide pos="4749"/>
        <p:guide pos="5004"/>
        <p:guide pos="5265"/>
        <p:guide orient="horz" pos="30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p:txBody>
          <a:bodyPr>
            <a:normAutofit/>
          </a:bodyPr>
          <a:lstStyle/>
          <a:p>
            <a:r>
              <a:rPr lang="en-US" sz="4000" dirty="0"/>
              <a:t>What is the Role of CAR T-Cell Therapies for R/R DLBCL Patients Following Two Prior Lines of Therapy?</a:t>
            </a:r>
            <a:br>
              <a:rPr lang="en-US" sz="4000" dirty="0"/>
            </a:br>
            <a:endParaRPr lang="en-US" sz="4000" dirty="0"/>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3850323"/>
            <a:ext cx="10515600" cy="2268537"/>
          </a:xfrm>
        </p:spPr>
        <p:txBody>
          <a:bodyPr>
            <a:normAutofit/>
          </a:bodyPr>
          <a:lstStyle/>
          <a:p>
            <a:endParaRPr lang="en-US" dirty="0"/>
          </a:p>
          <a:p>
            <a:r>
              <a:rPr lang="en-US" dirty="0"/>
              <a:t>Peter Riedell, MD</a:t>
            </a:r>
          </a:p>
          <a:p>
            <a:r>
              <a:rPr lang="en-US" dirty="0"/>
              <a:t>Assistant Professor of Medicine</a:t>
            </a:r>
          </a:p>
          <a:p>
            <a:r>
              <a:rPr lang="en-US" dirty="0"/>
              <a:t>The University of Chicago Department of Medicine</a:t>
            </a:r>
          </a:p>
          <a:p>
            <a:r>
              <a:rPr lang="en-US" dirty="0"/>
              <a:t>Chicago, IL</a:t>
            </a:r>
          </a:p>
        </p:txBody>
      </p:sp>
    </p:spTree>
    <p:extLst>
      <p:ext uri="{BB962C8B-B14F-4D97-AF65-F5344CB8AC3E}">
        <p14:creationId xmlns:p14="http://schemas.microsoft.com/office/powerpoint/2010/main" val="406674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3AA6-4652-4D35-9AE2-E40DE298FFD8}"/>
              </a:ext>
            </a:extLst>
          </p:cNvPr>
          <p:cNvSpPr>
            <a:spLocks noGrp="1"/>
          </p:cNvSpPr>
          <p:nvPr>
            <p:ph type="title"/>
          </p:nvPr>
        </p:nvSpPr>
        <p:spPr/>
        <p:txBody>
          <a:bodyPr>
            <a:normAutofit/>
          </a:bodyPr>
          <a:lstStyle/>
          <a:p>
            <a:r>
              <a:rPr lang="en-US" dirty="0" err="1"/>
              <a:t>Axicabtagene</a:t>
            </a:r>
            <a:r>
              <a:rPr lang="en-US" dirty="0"/>
              <a:t> </a:t>
            </a:r>
            <a:r>
              <a:rPr lang="en-US" dirty="0" err="1"/>
              <a:t>Ciloleucel</a:t>
            </a:r>
            <a:r>
              <a:rPr lang="en-US" dirty="0"/>
              <a:t> and </a:t>
            </a:r>
            <a:r>
              <a:rPr lang="en-US" dirty="0" err="1"/>
              <a:t>Tisagenlecleucel</a:t>
            </a:r>
            <a:r>
              <a:rPr lang="en-US" dirty="0"/>
              <a:t>:</a:t>
            </a:r>
            <a:br>
              <a:rPr lang="en-US" dirty="0"/>
            </a:br>
            <a:r>
              <a:rPr lang="en-US" dirty="0"/>
              <a:t>SOC Use Across Centers</a:t>
            </a:r>
            <a:endParaRPr lang="en-US" dirty="0">
              <a:sym typeface="Arial"/>
            </a:endParaRPr>
          </a:p>
        </p:txBody>
      </p:sp>
      <p:grpSp>
        <p:nvGrpSpPr>
          <p:cNvPr id="3" name="Group 2">
            <a:extLst>
              <a:ext uri="{FF2B5EF4-FFF2-40B4-BE49-F238E27FC236}">
                <a16:creationId xmlns:a16="http://schemas.microsoft.com/office/drawing/2014/main" id="{D72E1D75-B330-09A9-A68E-EE5C325C0645}"/>
              </a:ext>
            </a:extLst>
          </p:cNvPr>
          <p:cNvGrpSpPr/>
          <p:nvPr/>
        </p:nvGrpSpPr>
        <p:grpSpPr>
          <a:xfrm>
            <a:off x="635517" y="1496027"/>
            <a:ext cx="4724759" cy="3865946"/>
            <a:chOff x="1704762" y="2222470"/>
            <a:chExt cx="3917145" cy="3205131"/>
          </a:xfrm>
        </p:grpSpPr>
        <p:sp>
          <p:nvSpPr>
            <p:cNvPr id="645" name="Rectangle 8">
              <a:extLst>
                <a:ext uri="{FF2B5EF4-FFF2-40B4-BE49-F238E27FC236}">
                  <a16:creationId xmlns:a16="http://schemas.microsoft.com/office/drawing/2014/main" id="{EF7E8959-A592-A306-EDD4-DDB863B72752}"/>
                </a:ext>
              </a:extLst>
            </p:cNvPr>
            <p:cNvSpPr>
              <a:spLocks noChangeArrowheads="1"/>
            </p:cNvSpPr>
            <p:nvPr/>
          </p:nvSpPr>
          <p:spPr bwMode="auto">
            <a:xfrm>
              <a:off x="2370007" y="2222470"/>
              <a:ext cx="314324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000">
                  <a:solidFill>
                    <a:srgbClr val="000000"/>
                  </a:solidFill>
                  <a:latin typeface="Arial" charset="0"/>
                  <a:cs typeface="Arial" charset="0"/>
                </a:defRPr>
              </a:lvl1pPr>
              <a:lvl2pPr marL="742950" indent="-285750">
                <a:spcBef>
                  <a:spcPct val="20000"/>
                </a:spcBef>
                <a:buFont typeface="Arial" charset="0"/>
                <a:buChar char="–"/>
                <a:defRPr sz="2600">
                  <a:solidFill>
                    <a:srgbClr val="000000"/>
                  </a:solidFill>
                  <a:latin typeface="Arial" charset="0"/>
                  <a:cs typeface="Arial" charset="0"/>
                </a:defRPr>
              </a:lvl2pPr>
              <a:lvl3pPr marL="1143000" indent="-228600">
                <a:spcBef>
                  <a:spcPct val="20000"/>
                </a:spcBef>
                <a:buFont typeface="Arial" charset="0"/>
                <a:buChar char="•"/>
                <a:defRPr sz="2400">
                  <a:solidFill>
                    <a:srgbClr val="000000"/>
                  </a:solidFill>
                  <a:latin typeface="Arial" charset="0"/>
                  <a:cs typeface="Arial" charset="0"/>
                </a:defRPr>
              </a:lvl3pPr>
              <a:lvl4pPr marL="1600200" indent="-228600">
                <a:spcBef>
                  <a:spcPct val="20000"/>
                </a:spcBef>
                <a:buFont typeface="Arial" charset="0"/>
                <a:buChar char="–"/>
                <a:defRPr sz="2000">
                  <a:solidFill>
                    <a:srgbClr val="000000"/>
                  </a:solidFill>
                  <a:latin typeface="Arial" charset="0"/>
                  <a:cs typeface="Arial" charset="0"/>
                </a:defRPr>
              </a:lvl4pPr>
              <a:lvl5pPr marL="2057400" indent="-228600">
                <a:spcBef>
                  <a:spcPct val="20000"/>
                </a:spcBef>
                <a:buFont typeface="Arial" charset="0"/>
                <a:buChar char="»"/>
                <a:defRPr sz="2000">
                  <a:solidFill>
                    <a:srgbClr val="000000"/>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9pPr>
            </a:lstStyle>
            <a:p>
              <a:pPr algn="ctr">
                <a:spcBef>
                  <a:spcPct val="0"/>
                </a:spcBef>
                <a:buFontTx/>
                <a:buNone/>
              </a:pPr>
              <a:r>
                <a:rPr lang="en-US" altLang="en-US" sz="1800" b="1" dirty="0">
                  <a:solidFill>
                    <a:schemeClr val="tx1"/>
                  </a:solidFill>
                </a:rPr>
                <a:t>Progression-Free Survival</a:t>
              </a:r>
            </a:p>
          </p:txBody>
        </p:sp>
        <p:pic>
          <p:nvPicPr>
            <p:cNvPr id="646" name="Picture 645">
              <a:extLst>
                <a:ext uri="{FF2B5EF4-FFF2-40B4-BE49-F238E27FC236}">
                  <a16:creationId xmlns:a16="http://schemas.microsoft.com/office/drawing/2014/main" id="{AAA2E0A2-7CCF-082D-8660-A667E4B392F2}"/>
                </a:ext>
              </a:extLst>
            </p:cNvPr>
            <p:cNvPicPr>
              <a:picLocks noChangeAspect="1"/>
            </p:cNvPicPr>
            <p:nvPr/>
          </p:nvPicPr>
          <p:blipFill>
            <a:blip r:embed="rId2"/>
            <a:stretch>
              <a:fillRect/>
            </a:stretch>
          </p:blipFill>
          <p:spPr>
            <a:xfrm>
              <a:off x="1704762" y="2623662"/>
              <a:ext cx="3917145" cy="2803939"/>
            </a:xfrm>
            <a:prstGeom prst="rect">
              <a:avLst/>
            </a:prstGeom>
          </p:spPr>
        </p:pic>
      </p:grpSp>
      <p:sp>
        <p:nvSpPr>
          <p:cNvPr id="644" name="Rectangle 7">
            <a:extLst>
              <a:ext uri="{FF2B5EF4-FFF2-40B4-BE49-F238E27FC236}">
                <a16:creationId xmlns:a16="http://schemas.microsoft.com/office/drawing/2014/main" id="{D8B44720-EF1C-FA32-27C5-04950355DA7C}"/>
              </a:ext>
            </a:extLst>
          </p:cNvPr>
          <p:cNvSpPr>
            <a:spLocks noChangeArrowheads="1"/>
          </p:cNvSpPr>
          <p:nvPr/>
        </p:nvSpPr>
        <p:spPr bwMode="auto">
          <a:xfrm>
            <a:off x="7113532" y="1496027"/>
            <a:ext cx="3791270" cy="41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000">
                <a:solidFill>
                  <a:srgbClr val="000000"/>
                </a:solidFill>
                <a:latin typeface="Arial" charset="0"/>
                <a:cs typeface="Arial" charset="0"/>
              </a:defRPr>
            </a:lvl1pPr>
            <a:lvl2pPr marL="742950" indent="-285750">
              <a:spcBef>
                <a:spcPct val="20000"/>
              </a:spcBef>
              <a:buFont typeface="Arial" charset="0"/>
              <a:buChar char="–"/>
              <a:defRPr sz="2600">
                <a:solidFill>
                  <a:srgbClr val="000000"/>
                </a:solidFill>
                <a:latin typeface="Arial" charset="0"/>
                <a:cs typeface="Arial" charset="0"/>
              </a:defRPr>
            </a:lvl2pPr>
            <a:lvl3pPr marL="1143000" indent="-228600">
              <a:spcBef>
                <a:spcPct val="20000"/>
              </a:spcBef>
              <a:buFont typeface="Arial" charset="0"/>
              <a:buChar char="•"/>
              <a:defRPr sz="2400">
                <a:solidFill>
                  <a:srgbClr val="000000"/>
                </a:solidFill>
                <a:latin typeface="Arial" charset="0"/>
                <a:cs typeface="Arial" charset="0"/>
              </a:defRPr>
            </a:lvl3pPr>
            <a:lvl4pPr marL="1600200" indent="-228600">
              <a:spcBef>
                <a:spcPct val="20000"/>
              </a:spcBef>
              <a:buFont typeface="Arial" charset="0"/>
              <a:buChar char="–"/>
              <a:defRPr sz="2000">
                <a:solidFill>
                  <a:srgbClr val="000000"/>
                </a:solidFill>
                <a:latin typeface="Arial" charset="0"/>
                <a:cs typeface="Arial" charset="0"/>
              </a:defRPr>
            </a:lvl4pPr>
            <a:lvl5pPr marL="2057400" indent="-228600">
              <a:spcBef>
                <a:spcPct val="20000"/>
              </a:spcBef>
              <a:buFont typeface="Arial" charset="0"/>
              <a:buChar char="»"/>
              <a:defRPr sz="2000">
                <a:solidFill>
                  <a:srgbClr val="000000"/>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9pPr>
          </a:lstStyle>
          <a:p>
            <a:pPr algn="ctr">
              <a:spcBef>
                <a:spcPct val="0"/>
              </a:spcBef>
              <a:buFontTx/>
              <a:buNone/>
            </a:pPr>
            <a:r>
              <a:rPr lang="en-US" altLang="en-US" sz="1800" b="1" dirty="0">
                <a:solidFill>
                  <a:schemeClr val="tx1"/>
                </a:solidFill>
              </a:rPr>
              <a:t>Overall Survival</a:t>
            </a:r>
          </a:p>
        </p:txBody>
      </p:sp>
      <p:pic>
        <p:nvPicPr>
          <p:cNvPr id="647" name="Picture 646">
            <a:extLst>
              <a:ext uri="{FF2B5EF4-FFF2-40B4-BE49-F238E27FC236}">
                <a16:creationId xmlns:a16="http://schemas.microsoft.com/office/drawing/2014/main" id="{C123390D-38C0-62A8-745C-7D3C23226F73}"/>
              </a:ext>
            </a:extLst>
          </p:cNvPr>
          <p:cNvPicPr>
            <a:picLocks noChangeAspect="1"/>
          </p:cNvPicPr>
          <p:nvPr/>
        </p:nvPicPr>
        <p:blipFill>
          <a:blip r:embed="rId3"/>
          <a:stretch>
            <a:fillRect/>
          </a:stretch>
        </p:blipFill>
        <p:spPr>
          <a:xfrm>
            <a:off x="6321777" y="1974899"/>
            <a:ext cx="4748463" cy="3385949"/>
          </a:xfrm>
          <a:prstGeom prst="rect">
            <a:avLst/>
          </a:prstGeom>
        </p:spPr>
      </p:pic>
      <p:sp>
        <p:nvSpPr>
          <p:cNvPr id="10" name="Footer Placeholder 9">
            <a:extLst>
              <a:ext uri="{FF2B5EF4-FFF2-40B4-BE49-F238E27FC236}">
                <a16:creationId xmlns:a16="http://schemas.microsoft.com/office/drawing/2014/main" id="{F4CDBFE5-7B2B-5CE1-02DA-3935FB97E129}"/>
              </a:ext>
            </a:extLst>
          </p:cNvPr>
          <p:cNvSpPr>
            <a:spLocks noGrp="1"/>
          </p:cNvSpPr>
          <p:nvPr>
            <p:ph type="ftr" sz="quarter" idx="3"/>
          </p:nvPr>
        </p:nvSpPr>
        <p:spPr/>
        <p:txBody>
          <a:bodyPr/>
          <a:lstStyle/>
          <a:p>
            <a:r>
              <a:rPr lang="en-US" dirty="0"/>
              <a:t>SOC: standard of care</a:t>
            </a:r>
          </a:p>
          <a:p>
            <a:endParaRPr lang="en-US" dirty="0"/>
          </a:p>
          <a:p>
            <a:r>
              <a:rPr lang="en-US" dirty="0"/>
              <a:t>Riedell PA, et al. </a:t>
            </a:r>
            <a:r>
              <a:rPr lang="en-US" i="1" dirty="0"/>
              <a:t>Transplant Cell </a:t>
            </a:r>
            <a:r>
              <a:rPr lang="en-US" i="1" dirty="0" err="1"/>
              <a:t>Ther</a:t>
            </a:r>
            <a:r>
              <a:rPr lang="en-US" i="1" dirty="0"/>
              <a:t>. </a:t>
            </a:r>
            <a:r>
              <a:rPr lang="en-US" dirty="0"/>
              <a:t>2022;S2666-6367(22)01474-9.</a:t>
            </a:r>
          </a:p>
        </p:txBody>
      </p:sp>
    </p:spTree>
    <p:extLst>
      <p:ext uri="{BB962C8B-B14F-4D97-AF65-F5344CB8AC3E}">
        <p14:creationId xmlns:p14="http://schemas.microsoft.com/office/powerpoint/2010/main" val="91574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C74955E-8523-93F1-84D2-8A84FF522071}"/>
              </a:ext>
            </a:extLst>
          </p:cNvPr>
          <p:cNvGrpSpPr/>
          <p:nvPr/>
        </p:nvGrpSpPr>
        <p:grpSpPr>
          <a:xfrm>
            <a:off x="825754" y="2138651"/>
            <a:ext cx="5205780" cy="3366945"/>
            <a:chOff x="1310684" y="1775979"/>
            <a:chExt cx="4435794" cy="2868941"/>
          </a:xfrm>
        </p:grpSpPr>
        <p:pic>
          <p:nvPicPr>
            <p:cNvPr id="14" name="Picture 13">
              <a:extLst>
                <a:ext uri="{FF2B5EF4-FFF2-40B4-BE49-F238E27FC236}">
                  <a16:creationId xmlns:a16="http://schemas.microsoft.com/office/drawing/2014/main" id="{90F105EF-8FB3-F1FC-B30A-388F2FAEAA27}"/>
                </a:ext>
              </a:extLst>
            </p:cNvPr>
            <p:cNvPicPr>
              <a:picLocks noChangeAspect="1"/>
            </p:cNvPicPr>
            <p:nvPr/>
          </p:nvPicPr>
          <p:blipFill>
            <a:blip r:embed="rId2"/>
            <a:stretch>
              <a:fillRect/>
            </a:stretch>
          </p:blipFill>
          <p:spPr>
            <a:xfrm>
              <a:off x="1310684" y="2208660"/>
              <a:ext cx="3756307" cy="2436260"/>
            </a:xfrm>
            <a:prstGeom prst="rect">
              <a:avLst/>
            </a:prstGeom>
          </p:spPr>
        </p:pic>
        <p:sp>
          <p:nvSpPr>
            <p:cNvPr id="15" name="TextBox 14">
              <a:extLst>
                <a:ext uri="{FF2B5EF4-FFF2-40B4-BE49-F238E27FC236}">
                  <a16:creationId xmlns:a16="http://schemas.microsoft.com/office/drawing/2014/main" id="{96C62FAF-128C-6D56-8DBC-E6DBDF6E7A68}"/>
                </a:ext>
              </a:extLst>
            </p:cNvPr>
            <p:cNvSpPr txBox="1"/>
            <p:nvPr/>
          </p:nvSpPr>
          <p:spPr>
            <a:xfrm>
              <a:off x="2122172" y="1775979"/>
              <a:ext cx="3624306" cy="340930"/>
            </a:xfrm>
            <a:prstGeom prst="rect">
              <a:avLst/>
            </a:prstGeom>
            <a:noFill/>
          </p:spPr>
          <p:txBody>
            <a:bodyPr wrap="square" rtlCol="0">
              <a:spAutoFit/>
            </a:bodyPr>
            <a:lstStyle/>
            <a:p>
              <a:r>
                <a:rPr lang="en-US" sz="2000" b="1" dirty="0"/>
                <a:t>PFS by baseline ECOG PS</a:t>
              </a:r>
            </a:p>
          </p:txBody>
        </p:sp>
      </p:grpSp>
      <p:grpSp>
        <p:nvGrpSpPr>
          <p:cNvPr id="9" name="Group 8">
            <a:extLst>
              <a:ext uri="{FF2B5EF4-FFF2-40B4-BE49-F238E27FC236}">
                <a16:creationId xmlns:a16="http://schemas.microsoft.com/office/drawing/2014/main" id="{1D1A2E82-0C49-21C9-22A9-80894D78E5D7}"/>
              </a:ext>
            </a:extLst>
          </p:cNvPr>
          <p:cNvGrpSpPr/>
          <p:nvPr/>
        </p:nvGrpSpPr>
        <p:grpSpPr>
          <a:xfrm>
            <a:off x="6558570" y="2138651"/>
            <a:ext cx="4459706" cy="3366945"/>
            <a:chOff x="5598694" y="1775979"/>
            <a:chExt cx="3800071" cy="2868941"/>
          </a:xfrm>
        </p:grpSpPr>
        <p:pic>
          <p:nvPicPr>
            <p:cNvPr id="13" name="Picture 12">
              <a:extLst>
                <a:ext uri="{FF2B5EF4-FFF2-40B4-BE49-F238E27FC236}">
                  <a16:creationId xmlns:a16="http://schemas.microsoft.com/office/drawing/2014/main" id="{449EEE01-6681-EFF7-1151-EEC31E9CBC4D}"/>
                </a:ext>
              </a:extLst>
            </p:cNvPr>
            <p:cNvPicPr>
              <a:picLocks noChangeAspect="1"/>
            </p:cNvPicPr>
            <p:nvPr/>
          </p:nvPicPr>
          <p:blipFill>
            <a:blip r:embed="rId3"/>
            <a:stretch>
              <a:fillRect/>
            </a:stretch>
          </p:blipFill>
          <p:spPr>
            <a:xfrm>
              <a:off x="5598694" y="2212616"/>
              <a:ext cx="3800071" cy="2432304"/>
            </a:xfrm>
            <a:prstGeom prst="rect">
              <a:avLst/>
            </a:prstGeom>
          </p:spPr>
        </p:pic>
        <p:sp>
          <p:nvSpPr>
            <p:cNvPr id="16" name="TextBox 15">
              <a:extLst>
                <a:ext uri="{FF2B5EF4-FFF2-40B4-BE49-F238E27FC236}">
                  <a16:creationId xmlns:a16="http://schemas.microsoft.com/office/drawing/2014/main" id="{9330069F-2E8D-B824-38B4-B5C4BE7357CC}"/>
                </a:ext>
              </a:extLst>
            </p:cNvPr>
            <p:cNvSpPr txBox="1"/>
            <p:nvPr/>
          </p:nvSpPr>
          <p:spPr>
            <a:xfrm>
              <a:off x="6836852" y="1775979"/>
              <a:ext cx="1763054" cy="340930"/>
            </a:xfrm>
            <a:prstGeom prst="rect">
              <a:avLst/>
            </a:prstGeom>
            <a:noFill/>
          </p:spPr>
          <p:txBody>
            <a:bodyPr wrap="none" rtlCol="0">
              <a:spAutoFit/>
            </a:bodyPr>
            <a:lstStyle/>
            <a:p>
              <a:r>
                <a:rPr lang="en-US" sz="2000" b="1" dirty="0"/>
                <a:t>PFS by LDH at </a:t>
              </a:r>
              <a:r>
                <a:rPr lang="en-US" sz="2000" b="1" dirty="0" err="1"/>
                <a:t>LDc</a:t>
              </a:r>
              <a:endParaRPr lang="en-US" sz="2000" b="1" dirty="0"/>
            </a:p>
          </p:txBody>
        </p:sp>
      </p:grpSp>
      <p:sp>
        <p:nvSpPr>
          <p:cNvPr id="17" name="Google Shape;360;p44">
            <a:extLst>
              <a:ext uri="{FF2B5EF4-FFF2-40B4-BE49-F238E27FC236}">
                <a16:creationId xmlns:a16="http://schemas.microsoft.com/office/drawing/2014/main" id="{B121588A-94ED-C501-0258-C416C8DBC664}"/>
              </a:ext>
            </a:extLst>
          </p:cNvPr>
          <p:cNvSpPr txBox="1">
            <a:spLocks/>
          </p:cNvSpPr>
          <p:nvPr/>
        </p:nvSpPr>
        <p:spPr>
          <a:xfrm>
            <a:off x="517238" y="897660"/>
            <a:ext cx="11065161" cy="74385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0" indent="0">
              <a:lnSpc>
                <a:spcPct val="100000"/>
              </a:lnSpc>
              <a:buFont typeface="Arial" panose="020B0604020202020204" pitchFamily="34" charset="0"/>
              <a:buNone/>
            </a:pPr>
            <a:r>
              <a:rPr lang="en-US" sz="2000" b="1" dirty="0">
                <a:latin typeface="Arial"/>
                <a:ea typeface="Arial"/>
                <a:cs typeface="Arial"/>
                <a:sym typeface="Arial"/>
              </a:rPr>
              <a:t>Poor ECOG PS and elevated LDH likely reflective of rapidly progressive disease</a:t>
            </a:r>
          </a:p>
          <a:p>
            <a:pPr marL="457200" indent="-361950">
              <a:lnSpc>
                <a:spcPct val="100000"/>
              </a:lnSpc>
              <a:spcBef>
                <a:spcPts val="0"/>
              </a:spcBef>
              <a:buSzPts val="2100"/>
              <a:buFont typeface="Arial"/>
              <a:buChar char="●"/>
            </a:pPr>
            <a:endParaRPr lang="en-US" sz="1200" b="1" dirty="0">
              <a:latin typeface="Arial"/>
              <a:ea typeface="Arial"/>
              <a:cs typeface="Arial"/>
              <a:sym typeface="Arial"/>
            </a:endParaRPr>
          </a:p>
          <a:p>
            <a:pPr marL="0" indent="0">
              <a:spcBef>
                <a:spcPts val="0"/>
              </a:spcBef>
              <a:buClr>
                <a:schemeClr val="dk1"/>
              </a:buClr>
              <a:buSzPts val="1100"/>
              <a:buFont typeface="Arial"/>
              <a:buNone/>
            </a:pPr>
            <a:endParaRPr lang="en-US" sz="2400" b="1" dirty="0">
              <a:latin typeface="Arial"/>
              <a:ea typeface="Arial"/>
              <a:cs typeface="Arial"/>
              <a:sym typeface="Arial"/>
            </a:endParaRPr>
          </a:p>
          <a:p>
            <a:pPr marL="0" indent="0">
              <a:spcBef>
                <a:spcPts val="1600"/>
              </a:spcBef>
              <a:spcAft>
                <a:spcPts val="1600"/>
              </a:spcAft>
              <a:buFont typeface="Arial" panose="020B0604020202020204" pitchFamily="34" charset="0"/>
              <a:buNone/>
            </a:pPr>
            <a:endParaRPr lang="en-US" sz="2400" b="1" dirty="0">
              <a:latin typeface="Arial"/>
              <a:ea typeface="Arial"/>
              <a:cs typeface="Arial"/>
              <a:sym typeface="Arial"/>
            </a:endParaRPr>
          </a:p>
        </p:txBody>
      </p:sp>
      <p:sp>
        <p:nvSpPr>
          <p:cNvPr id="7" name="Title 6">
            <a:extLst>
              <a:ext uri="{FF2B5EF4-FFF2-40B4-BE49-F238E27FC236}">
                <a16:creationId xmlns:a16="http://schemas.microsoft.com/office/drawing/2014/main" id="{EB6E95F5-9D6A-E45D-F567-5056A74C9352}"/>
              </a:ext>
            </a:extLst>
          </p:cNvPr>
          <p:cNvSpPr>
            <a:spLocks noGrp="1"/>
          </p:cNvSpPr>
          <p:nvPr>
            <p:ph type="title"/>
          </p:nvPr>
        </p:nvSpPr>
        <p:spPr/>
        <p:txBody>
          <a:bodyPr/>
          <a:lstStyle/>
          <a:p>
            <a:r>
              <a:rPr lang="en-US" dirty="0"/>
              <a:t>Real world experience with CD19 CAR T-cell</a:t>
            </a:r>
          </a:p>
        </p:txBody>
      </p:sp>
      <p:sp>
        <p:nvSpPr>
          <p:cNvPr id="18" name="Footer Placeholder 17">
            <a:extLst>
              <a:ext uri="{FF2B5EF4-FFF2-40B4-BE49-F238E27FC236}">
                <a16:creationId xmlns:a16="http://schemas.microsoft.com/office/drawing/2014/main" id="{C58AE878-1518-A2B9-F844-BF8680F70172}"/>
              </a:ext>
            </a:extLst>
          </p:cNvPr>
          <p:cNvSpPr>
            <a:spLocks noGrp="1"/>
          </p:cNvSpPr>
          <p:nvPr>
            <p:ph type="ftr" sz="quarter" idx="3"/>
          </p:nvPr>
        </p:nvSpPr>
        <p:spPr/>
        <p:txBody>
          <a:bodyPr/>
          <a:lstStyle/>
          <a:p>
            <a:r>
              <a:rPr lang="en-US" dirty="0" err="1"/>
              <a:t>Nastoupil</a:t>
            </a:r>
            <a:r>
              <a:rPr lang="en-US" dirty="0"/>
              <a:t> LJ, et al. </a:t>
            </a:r>
            <a:r>
              <a:rPr lang="en-US" i="1" dirty="0"/>
              <a:t>J Clin Oncol. </a:t>
            </a:r>
            <a:r>
              <a:rPr lang="en-US" dirty="0"/>
              <a:t>2020:JCO1902104. </a:t>
            </a:r>
          </a:p>
        </p:txBody>
      </p:sp>
    </p:spTree>
    <p:extLst>
      <p:ext uri="{BB962C8B-B14F-4D97-AF65-F5344CB8AC3E}">
        <p14:creationId xmlns:p14="http://schemas.microsoft.com/office/powerpoint/2010/main" val="319468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3AA6-4652-4D35-9AE2-E40DE298FFD8}"/>
              </a:ext>
            </a:extLst>
          </p:cNvPr>
          <p:cNvSpPr>
            <a:spLocks noGrp="1"/>
          </p:cNvSpPr>
          <p:nvPr>
            <p:ph type="title"/>
          </p:nvPr>
        </p:nvSpPr>
        <p:spPr/>
        <p:txBody>
          <a:bodyPr>
            <a:normAutofit fontScale="90000"/>
          </a:bodyPr>
          <a:lstStyle/>
          <a:p>
            <a:br>
              <a:rPr lang="en-US" dirty="0"/>
            </a:br>
            <a:r>
              <a:rPr lang="en-US" dirty="0"/>
              <a:t>Conclusions</a:t>
            </a:r>
            <a:br>
              <a:rPr lang="en-US" dirty="0"/>
            </a:br>
            <a:endParaRPr lang="en-US" dirty="0">
              <a:sym typeface="Arial"/>
            </a:endParaRPr>
          </a:p>
        </p:txBody>
      </p:sp>
      <p:sp>
        <p:nvSpPr>
          <p:cNvPr id="6" name="Content Placeholder 5">
            <a:extLst>
              <a:ext uri="{FF2B5EF4-FFF2-40B4-BE49-F238E27FC236}">
                <a16:creationId xmlns:a16="http://schemas.microsoft.com/office/drawing/2014/main" id="{DDD81269-A743-6C4F-BF67-E9DBA7BE60EA}"/>
              </a:ext>
            </a:extLst>
          </p:cNvPr>
          <p:cNvSpPr>
            <a:spLocks noGrp="1"/>
          </p:cNvSpPr>
          <p:nvPr>
            <p:ph idx="1"/>
          </p:nvPr>
        </p:nvSpPr>
        <p:spPr/>
        <p:txBody>
          <a:bodyPr>
            <a:normAutofit/>
          </a:bodyPr>
          <a:lstStyle/>
          <a:p>
            <a:r>
              <a:rPr lang="en-US" sz="2800" dirty="0"/>
              <a:t>CAR T-cell therapy produces impressive ORR and CR rates in R/R aggressive B-NHL</a:t>
            </a:r>
          </a:p>
          <a:p>
            <a:pPr lvl="1"/>
            <a:r>
              <a:rPr lang="en-US" sz="2400" dirty="0"/>
              <a:t>Remissions appear durable in 35-45% of patients</a:t>
            </a:r>
          </a:p>
          <a:p>
            <a:r>
              <a:rPr lang="en-US" sz="2800" dirty="0"/>
              <a:t>Multiple CAR-T constructs appear to have relatively similar efficacy accounting for difference in patient populations/trial design </a:t>
            </a:r>
          </a:p>
          <a:p>
            <a:r>
              <a:rPr lang="en-US" sz="2800" dirty="0"/>
              <a:t>Comparable results seen in “real world” population</a:t>
            </a:r>
          </a:p>
          <a:p>
            <a:pPr lvl="1"/>
            <a:r>
              <a:rPr lang="en-US" sz="2400" dirty="0"/>
              <a:t>Drive to expand pool of eligible patients who may benefit from therapy</a:t>
            </a:r>
          </a:p>
          <a:p>
            <a:r>
              <a:rPr lang="en-US" sz="2800" dirty="0"/>
              <a:t>Encourage early referral for discussion of CAR-T treatment</a:t>
            </a:r>
          </a:p>
          <a:p>
            <a:endParaRPr lang="en-US" sz="2800" dirty="0"/>
          </a:p>
        </p:txBody>
      </p:sp>
    </p:spTree>
    <p:extLst>
      <p:ext uri="{BB962C8B-B14F-4D97-AF65-F5344CB8AC3E}">
        <p14:creationId xmlns:p14="http://schemas.microsoft.com/office/powerpoint/2010/main" val="376951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5201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3AA6-4652-4D35-9AE2-E40DE298FFD8}"/>
              </a:ext>
            </a:extLst>
          </p:cNvPr>
          <p:cNvSpPr>
            <a:spLocks noGrp="1"/>
          </p:cNvSpPr>
          <p:nvPr>
            <p:ph type="title"/>
          </p:nvPr>
        </p:nvSpPr>
        <p:spPr/>
        <p:txBody>
          <a:bodyPr/>
          <a:lstStyle/>
          <a:p>
            <a:r>
              <a:rPr lang="en-US" dirty="0">
                <a:sym typeface="Arial"/>
              </a:rPr>
              <a:t>Third-Line and Subsequent Therapy in DLBCL</a:t>
            </a:r>
          </a:p>
        </p:txBody>
      </p:sp>
      <p:grpSp>
        <p:nvGrpSpPr>
          <p:cNvPr id="7" name="Group 6">
            <a:extLst>
              <a:ext uri="{FF2B5EF4-FFF2-40B4-BE49-F238E27FC236}">
                <a16:creationId xmlns:a16="http://schemas.microsoft.com/office/drawing/2014/main" id="{2447AE99-73EC-4FCE-10CE-B300EF2AF9A4}"/>
              </a:ext>
            </a:extLst>
          </p:cNvPr>
          <p:cNvGrpSpPr/>
          <p:nvPr/>
        </p:nvGrpSpPr>
        <p:grpSpPr>
          <a:xfrm>
            <a:off x="1180028" y="1441957"/>
            <a:ext cx="9915578" cy="4447438"/>
            <a:chOff x="1180028" y="1297579"/>
            <a:chExt cx="9915578" cy="4447438"/>
          </a:xfrm>
        </p:grpSpPr>
        <p:graphicFrame>
          <p:nvGraphicFramePr>
            <p:cNvPr id="12" name="Table 11">
              <a:extLst>
                <a:ext uri="{FF2B5EF4-FFF2-40B4-BE49-F238E27FC236}">
                  <a16:creationId xmlns:a16="http://schemas.microsoft.com/office/drawing/2014/main" id="{AD812C42-0152-61F4-1866-E3A4EADB16CD}"/>
                </a:ext>
              </a:extLst>
            </p:cNvPr>
            <p:cNvGraphicFramePr>
              <a:graphicFrameLocks/>
            </p:cNvGraphicFramePr>
            <p:nvPr>
              <p:extLst>
                <p:ext uri="{D42A27DB-BD31-4B8C-83A1-F6EECF244321}">
                  <p14:modId xmlns:p14="http://schemas.microsoft.com/office/powerpoint/2010/main" val="3006852373"/>
                </p:ext>
              </p:extLst>
            </p:nvPr>
          </p:nvGraphicFramePr>
          <p:xfrm>
            <a:off x="1180028" y="1297579"/>
            <a:ext cx="9915578" cy="4447438"/>
          </p:xfrm>
          <a:graphic>
            <a:graphicData uri="http://schemas.openxmlformats.org/drawingml/2006/table">
              <a:tbl>
                <a:tblPr firstRow="1" bandRow="1">
                  <a:tableStyleId>{6E25E649-3F16-4E02-A733-19D2CDBF48F0}</a:tableStyleId>
                </a:tblPr>
                <a:tblGrid>
                  <a:gridCol w="9915578">
                    <a:extLst>
                      <a:ext uri="{9D8B030D-6E8A-4147-A177-3AD203B41FA5}">
                        <a16:colId xmlns:a16="http://schemas.microsoft.com/office/drawing/2014/main" val="2996596897"/>
                      </a:ext>
                    </a:extLst>
                  </a:gridCol>
                </a:tblGrid>
                <a:tr h="586303">
                  <a:tc>
                    <a:txBody>
                      <a:bodyPr/>
                      <a:lstStyle/>
                      <a:p>
                        <a:pPr lvl="0" algn="ctr">
                          <a:lnSpc>
                            <a:spcPct val="100000"/>
                          </a:lnSpc>
                          <a:spcBef>
                            <a:spcPts val="1800"/>
                          </a:spcBef>
                          <a:spcAft>
                            <a:spcPts val="0"/>
                          </a:spcAft>
                          <a:buNone/>
                        </a:pPr>
                        <a:r>
                          <a:rPr lang="en-US" sz="2400" b="1" i="0" u="none" strike="noStrike" noProof="0" dirty="0">
                            <a:latin typeface="+mn-lt"/>
                          </a:rPr>
                          <a:t>Third-Line and Subsequent Therapy</a:t>
                        </a:r>
                        <a:endParaRPr lang="en-US" sz="2400" b="0" i="0" u="none" strike="noStrike" noProof="0" dirty="0">
                          <a:latin typeface="+mn-lt"/>
                        </a:endParaRPr>
                      </a:p>
                    </a:txBody>
                    <a:tcPr anchor="ctr">
                      <a:lnL w="19050">
                        <a:solidFill>
                          <a:schemeClr val="tx1"/>
                        </a:solidFill>
                      </a:lnL>
                      <a:lnR w="19050">
                        <a:solidFill>
                          <a:schemeClr val="tx1"/>
                        </a:solidFill>
                      </a:lnR>
                      <a:lnT w="19050">
                        <a:solidFill>
                          <a:schemeClr val="tx1"/>
                        </a:solidFill>
                      </a:lnT>
                      <a:lnB w="19050">
                        <a:solidFill>
                          <a:schemeClr val="tx1"/>
                        </a:solidFill>
                      </a:lnB>
                    </a:tcPr>
                  </a:tc>
                  <a:extLst>
                    <a:ext uri="{0D108BD9-81ED-4DB2-BD59-A6C34878D82A}">
                      <a16:rowId xmlns:a16="http://schemas.microsoft.com/office/drawing/2014/main" val="3612711172"/>
                    </a:ext>
                  </a:extLst>
                </a:tr>
                <a:tr h="3861135">
                  <a:tc>
                    <a:txBody>
                      <a:bodyPr/>
                      <a:lstStyle/>
                      <a:p>
                        <a:pPr marL="285750" marR="0" lvl="0" indent="-285750" algn="l">
                          <a:lnSpc>
                            <a:spcPct val="100000"/>
                          </a:lnSpc>
                          <a:spcBef>
                            <a:spcPts val="1800"/>
                          </a:spcBef>
                          <a:spcAft>
                            <a:spcPts val="0"/>
                          </a:spcAft>
                          <a:buClr>
                            <a:srgbClr val="000000"/>
                          </a:buClr>
                          <a:buFont typeface="Arial,Sans-Serif"/>
                          <a:buChar char="•"/>
                        </a:pPr>
                        <a:r>
                          <a:rPr lang="en-US" sz="2400" b="0" i="0" u="none" strike="noStrike" noProof="0" dirty="0">
                            <a:latin typeface="+mn-lt"/>
                          </a:rPr>
                          <a:t>Anti-CD19 CAR-T cell therapy</a:t>
                        </a:r>
                        <a:endParaRPr lang="en-US" sz="2400" dirty="0">
                          <a:latin typeface="+mn-lt"/>
                        </a:endParaRPr>
                      </a:p>
                      <a:p>
                        <a:pPr marL="742950" marR="0" lvl="1" indent="-285750" algn="l">
                          <a:lnSpc>
                            <a:spcPct val="100000"/>
                          </a:lnSpc>
                          <a:spcBef>
                            <a:spcPts val="1800"/>
                          </a:spcBef>
                          <a:spcAft>
                            <a:spcPts val="0"/>
                          </a:spcAft>
                          <a:buClr>
                            <a:srgbClr val="000000"/>
                          </a:buClr>
                          <a:buFont typeface="Arial,Sans-Serif"/>
                          <a:buChar char="–"/>
                        </a:pPr>
                        <a:r>
                          <a:rPr lang="en-US" sz="2400" b="0" i="0" u="none" strike="noStrike" noProof="0" dirty="0">
                            <a:latin typeface="+mn-lt"/>
                          </a:rPr>
                          <a:t>Axicabtagene ciloleucel</a:t>
                        </a:r>
                      </a:p>
                      <a:p>
                        <a:pPr marL="742950" marR="0" lvl="1" indent="-285750" algn="l">
                          <a:lnSpc>
                            <a:spcPct val="100000"/>
                          </a:lnSpc>
                          <a:spcBef>
                            <a:spcPts val="1800"/>
                          </a:spcBef>
                          <a:spcAft>
                            <a:spcPts val="0"/>
                          </a:spcAft>
                          <a:buClr>
                            <a:srgbClr val="000000"/>
                          </a:buClr>
                          <a:buFont typeface="Arial,Sans-Serif"/>
                          <a:buChar char="–"/>
                        </a:pPr>
                        <a:r>
                          <a:rPr lang="en-US" sz="2400" b="0" i="0" u="none" strike="noStrike" noProof="0" dirty="0">
                            <a:latin typeface="+mn-lt"/>
                          </a:rPr>
                          <a:t>Lisocabtagene maraleucel</a:t>
                        </a:r>
                      </a:p>
                      <a:p>
                        <a:pPr marL="742950" marR="0" lvl="1" indent="-285750" algn="l">
                          <a:lnSpc>
                            <a:spcPct val="100000"/>
                          </a:lnSpc>
                          <a:spcBef>
                            <a:spcPts val="1800"/>
                          </a:spcBef>
                          <a:spcAft>
                            <a:spcPts val="0"/>
                          </a:spcAft>
                          <a:buClr>
                            <a:srgbClr val="000000"/>
                          </a:buClr>
                          <a:buFont typeface="Arial,Sans-Serif"/>
                          <a:buChar char="–"/>
                        </a:pPr>
                        <a:r>
                          <a:rPr lang="en-US" sz="2400" b="0" i="0" u="none" strike="noStrike" noProof="0" dirty="0">
                            <a:latin typeface="+mn-lt"/>
                          </a:rPr>
                          <a:t>Tisagenlecleucel</a:t>
                        </a:r>
                      </a:p>
                      <a:p>
                        <a:pPr marL="285750" marR="0" lvl="0" indent="-285750" algn="l">
                          <a:lnSpc>
                            <a:spcPct val="100000"/>
                          </a:lnSpc>
                          <a:spcBef>
                            <a:spcPts val="1800"/>
                          </a:spcBef>
                          <a:spcAft>
                            <a:spcPts val="0"/>
                          </a:spcAft>
                          <a:buClr>
                            <a:srgbClr val="000000"/>
                          </a:buClr>
                          <a:buFont typeface="Arial,Sans-Serif"/>
                          <a:buChar char="•"/>
                        </a:pPr>
                        <a:r>
                          <a:rPr lang="en-US" sz="2400" b="0" i="0" u="none" strike="noStrike" noProof="0" dirty="0">
                            <a:solidFill>
                              <a:schemeClr val="tx1"/>
                            </a:solidFill>
                            <a:latin typeface="+mn-lt"/>
                          </a:rPr>
                          <a:t>Loncastuximab tesirine </a:t>
                        </a:r>
                      </a:p>
                      <a:p>
                        <a:pPr marL="285750" marR="0" lvl="0" indent="-285750" algn="l">
                          <a:lnSpc>
                            <a:spcPct val="100000"/>
                          </a:lnSpc>
                          <a:spcBef>
                            <a:spcPts val="1800"/>
                          </a:spcBef>
                          <a:spcAft>
                            <a:spcPts val="0"/>
                          </a:spcAft>
                          <a:buClr>
                            <a:srgbClr val="000000"/>
                          </a:buClr>
                          <a:buFont typeface="Arial,Sans-Serif"/>
                          <a:buChar char="•"/>
                        </a:pPr>
                        <a:r>
                          <a:rPr lang="en-US" sz="2400" b="0" i="0" u="none" strike="noStrike" noProof="0" dirty="0">
                            <a:latin typeface="+mn-lt"/>
                          </a:rPr>
                          <a:t>Selinexor (only after ≥ 2 lines of systemic therapy; including patients with disease progression after transplant or CAR-T cell therapy)</a:t>
                        </a:r>
                      </a:p>
                    </a:txBody>
                    <a:tcPr anchor="ctr">
                      <a:lnL w="19050">
                        <a:solidFill>
                          <a:schemeClr val="tx1"/>
                        </a:solidFill>
                      </a:lnL>
                      <a:lnR w="19050">
                        <a:solidFill>
                          <a:schemeClr val="tx1"/>
                        </a:solidFill>
                      </a:lnR>
                      <a:lnT w="19050">
                        <a:solidFill>
                          <a:schemeClr val="tx1"/>
                        </a:solidFill>
                      </a:lnT>
                      <a:lnB w="19050">
                        <a:solidFill>
                          <a:schemeClr val="tx1"/>
                        </a:solidFill>
                      </a:lnB>
                      <a:solidFill>
                        <a:schemeClr val="bg1"/>
                      </a:solidFill>
                    </a:tcPr>
                  </a:tc>
                  <a:extLst>
                    <a:ext uri="{0D108BD9-81ED-4DB2-BD59-A6C34878D82A}">
                      <a16:rowId xmlns:a16="http://schemas.microsoft.com/office/drawing/2014/main" val="29186857"/>
                    </a:ext>
                  </a:extLst>
                </a:tr>
              </a:tbl>
            </a:graphicData>
          </a:graphic>
        </p:graphicFrame>
        <p:sp>
          <p:nvSpPr>
            <p:cNvPr id="13" name="Rectangle 12">
              <a:extLst>
                <a:ext uri="{FF2B5EF4-FFF2-40B4-BE49-F238E27FC236}">
                  <a16:creationId xmlns:a16="http://schemas.microsoft.com/office/drawing/2014/main" id="{70C99091-D00A-5F5C-BC4B-1D2E16A9F617}"/>
                </a:ext>
              </a:extLst>
            </p:cNvPr>
            <p:cNvSpPr/>
            <p:nvPr/>
          </p:nvSpPr>
          <p:spPr>
            <a:xfrm>
              <a:off x="1181830" y="1895976"/>
              <a:ext cx="9904540" cy="23435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Footer Placeholder 2">
            <a:extLst>
              <a:ext uri="{FF2B5EF4-FFF2-40B4-BE49-F238E27FC236}">
                <a16:creationId xmlns:a16="http://schemas.microsoft.com/office/drawing/2014/main" id="{DB8CE3F8-C727-B283-E50B-0022EA31AEC2}"/>
              </a:ext>
            </a:extLst>
          </p:cNvPr>
          <p:cNvSpPr>
            <a:spLocks noGrp="1"/>
          </p:cNvSpPr>
          <p:nvPr>
            <p:ph type="ftr" sz="quarter" idx="3"/>
          </p:nvPr>
        </p:nvSpPr>
        <p:spPr/>
        <p:txBody>
          <a:bodyPr/>
          <a:lstStyle/>
          <a:p>
            <a:r>
              <a:rPr lang="en-US" dirty="0" err="1"/>
              <a:t>NCCN</a:t>
            </a:r>
            <a:r>
              <a:rPr lang="en-US" dirty="0"/>
              <a:t> Clinical Practice Guidelines in Oncology. B-Cell Lymphomas. Version 5.2022. July 12, 2022.</a:t>
            </a:r>
          </a:p>
        </p:txBody>
      </p:sp>
    </p:spTree>
    <p:extLst>
      <p:ext uri="{BB962C8B-B14F-4D97-AF65-F5344CB8AC3E}">
        <p14:creationId xmlns:p14="http://schemas.microsoft.com/office/powerpoint/2010/main" val="4104030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3AA6-4652-4D35-9AE2-E40DE298FFD8}"/>
              </a:ext>
            </a:extLst>
          </p:cNvPr>
          <p:cNvSpPr>
            <a:spLocks noGrp="1"/>
          </p:cNvSpPr>
          <p:nvPr>
            <p:ph type="title"/>
          </p:nvPr>
        </p:nvSpPr>
        <p:spPr/>
        <p:txBody>
          <a:bodyPr/>
          <a:lstStyle/>
          <a:p>
            <a:r>
              <a:rPr lang="en-US" dirty="0">
                <a:sym typeface="Arial"/>
              </a:rPr>
              <a:t>Pivotal CD19 CAR T-Cell Trials</a:t>
            </a:r>
          </a:p>
        </p:txBody>
      </p:sp>
      <p:graphicFrame>
        <p:nvGraphicFramePr>
          <p:cNvPr id="6" name="Table 5">
            <a:extLst>
              <a:ext uri="{FF2B5EF4-FFF2-40B4-BE49-F238E27FC236}">
                <a16:creationId xmlns:a16="http://schemas.microsoft.com/office/drawing/2014/main" id="{D811A906-1211-1641-1584-138CE38912E6}"/>
              </a:ext>
            </a:extLst>
          </p:cNvPr>
          <p:cNvGraphicFramePr>
            <a:graphicFrameLocks noGrp="1"/>
          </p:cNvGraphicFramePr>
          <p:nvPr>
            <p:extLst>
              <p:ext uri="{D42A27DB-BD31-4B8C-83A1-F6EECF244321}">
                <p14:modId xmlns:p14="http://schemas.microsoft.com/office/powerpoint/2010/main" val="706563514"/>
              </p:ext>
            </p:extLst>
          </p:nvPr>
        </p:nvGraphicFramePr>
        <p:xfrm>
          <a:off x="1658450" y="1433300"/>
          <a:ext cx="8799398" cy="3949745"/>
        </p:xfrm>
        <a:graphic>
          <a:graphicData uri="http://schemas.openxmlformats.org/drawingml/2006/table">
            <a:tbl>
              <a:tblPr firstRow="1" bandRow="1">
                <a:tableStyleId>{7DF18680-E054-41AD-8BC1-D1AEF772440D}</a:tableStyleId>
              </a:tblPr>
              <a:tblGrid>
                <a:gridCol w="3399791">
                  <a:extLst>
                    <a:ext uri="{9D8B030D-6E8A-4147-A177-3AD203B41FA5}">
                      <a16:colId xmlns:a16="http://schemas.microsoft.com/office/drawing/2014/main" val="3811120663"/>
                    </a:ext>
                  </a:extLst>
                </a:gridCol>
                <a:gridCol w="1656282">
                  <a:extLst>
                    <a:ext uri="{9D8B030D-6E8A-4147-A177-3AD203B41FA5}">
                      <a16:colId xmlns:a16="http://schemas.microsoft.com/office/drawing/2014/main" val="2825950248"/>
                    </a:ext>
                  </a:extLst>
                </a:gridCol>
                <a:gridCol w="1989582">
                  <a:extLst>
                    <a:ext uri="{9D8B030D-6E8A-4147-A177-3AD203B41FA5}">
                      <a16:colId xmlns:a16="http://schemas.microsoft.com/office/drawing/2014/main" val="1069114154"/>
                    </a:ext>
                  </a:extLst>
                </a:gridCol>
                <a:gridCol w="1753743">
                  <a:extLst>
                    <a:ext uri="{9D8B030D-6E8A-4147-A177-3AD203B41FA5}">
                      <a16:colId xmlns:a16="http://schemas.microsoft.com/office/drawing/2014/main" val="3769283314"/>
                    </a:ext>
                  </a:extLst>
                </a:gridCol>
              </a:tblGrid>
              <a:tr h="494453">
                <a:tc>
                  <a:txBody>
                    <a:bodyPr/>
                    <a:lstStyle/>
                    <a:p>
                      <a:pPr algn="ctr"/>
                      <a:r>
                        <a:rPr lang="en-US" sz="1800" dirty="0"/>
                        <a:t>Characteristic</a:t>
                      </a:r>
                    </a:p>
                  </a:txBody>
                  <a:tcPr marL="121920" marR="121920" marT="60960" marB="60960"/>
                </a:tc>
                <a:tc>
                  <a:txBody>
                    <a:bodyPr/>
                    <a:lstStyle/>
                    <a:p>
                      <a:pPr algn="ctr"/>
                      <a:r>
                        <a:rPr lang="en-US" sz="1800" kern="900" dirty="0">
                          <a:effectLst/>
                        </a:rPr>
                        <a:t>ZUMA-1</a:t>
                      </a:r>
                      <a:endParaRPr lang="en-US" sz="1800" dirty="0"/>
                    </a:p>
                  </a:txBody>
                  <a:tcPr marL="121920" marR="121920" marT="60960" marB="60960"/>
                </a:tc>
                <a:tc>
                  <a:txBody>
                    <a:bodyPr/>
                    <a:lstStyle/>
                    <a:p>
                      <a:pPr algn="ctr"/>
                      <a:r>
                        <a:rPr lang="en-US" sz="1800" kern="900" dirty="0">
                          <a:effectLst/>
                        </a:rPr>
                        <a:t>JULIET</a:t>
                      </a:r>
                      <a:endParaRPr lang="en-US" sz="1800" dirty="0"/>
                    </a:p>
                  </a:txBody>
                  <a:tcPr marL="121920" marR="121920" marT="60960" marB="60960"/>
                </a:tc>
                <a:tc>
                  <a:txBody>
                    <a:bodyPr/>
                    <a:lstStyle/>
                    <a:p>
                      <a:pPr algn="ctr"/>
                      <a:r>
                        <a:rPr lang="en-US" sz="1800" kern="900" dirty="0">
                          <a:effectLst/>
                        </a:rPr>
                        <a:t>TRANSCEND</a:t>
                      </a:r>
                      <a:endParaRPr lang="en-US" sz="1800" dirty="0"/>
                    </a:p>
                  </a:txBody>
                  <a:tcPr marL="121920" marR="121920" marT="60960" marB="60960"/>
                </a:tc>
                <a:extLst>
                  <a:ext uri="{0D108BD9-81ED-4DB2-BD59-A6C34878D82A}">
                    <a16:rowId xmlns:a16="http://schemas.microsoft.com/office/drawing/2014/main" val="1685311963"/>
                  </a:ext>
                </a:extLst>
              </a:tr>
              <a:tr h="426720">
                <a:tc>
                  <a:txBody>
                    <a:bodyPr/>
                    <a:lstStyle/>
                    <a:p>
                      <a:pPr marL="0" marR="0" algn="l">
                        <a:lnSpc>
                          <a:spcPts val="1300"/>
                        </a:lnSpc>
                        <a:spcBef>
                          <a:spcPts val="0"/>
                        </a:spcBef>
                        <a:spcAft>
                          <a:spcPts val="0"/>
                        </a:spcAft>
                      </a:pPr>
                      <a:endParaRPr lang="en-US" sz="1800" b="1" u="none" strike="noStrike" cap="none" dirty="0">
                        <a:solidFill>
                          <a:schemeClr val="tx1"/>
                        </a:solidFill>
                        <a:sym typeface="Arial"/>
                      </a:endParaRPr>
                    </a:p>
                    <a:p>
                      <a:pPr marL="0" marR="0" algn="l">
                        <a:lnSpc>
                          <a:spcPts val="1300"/>
                        </a:lnSpc>
                        <a:spcBef>
                          <a:spcPts val="0"/>
                        </a:spcBef>
                        <a:spcAft>
                          <a:spcPts val="0"/>
                        </a:spcAft>
                      </a:pPr>
                      <a:r>
                        <a:rPr lang="en-US" sz="1800" b="1" u="none" strike="noStrike" cap="none" dirty="0">
                          <a:solidFill>
                            <a:schemeClr val="tx1"/>
                          </a:solidFill>
                          <a:sym typeface="Arial"/>
                        </a:rPr>
                        <a:t>Cellular therapy</a:t>
                      </a:r>
                      <a:endParaRPr lang="en-US" sz="1800" b="1" i="0" u="none" strike="noStrike" cap="none" dirty="0">
                        <a:solidFill>
                          <a:schemeClr val="tx1"/>
                        </a:solidFill>
                        <a:latin typeface="Calibri"/>
                        <a:cs typeface="Calibri"/>
                        <a:sym typeface="Arial"/>
                      </a:endParaRPr>
                    </a:p>
                  </a:txBody>
                  <a:tcPr marL="121920" marR="121920" marT="60960" marB="60960"/>
                </a:tc>
                <a:tc>
                  <a:txBody>
                    <a:bodyPr/>
                    <a:lstStyle/>
                    <a:p>
                      <a:pPr algn="ctr"/>
                      <a:r>
                        <a:rPr lang="en-US" sz="1800" dirty="0" err="1">
                          <a:solidFill>
                            <a:schemeClr val="tx1"/>
                          </a:solidFill>
                        </a:rPr>
                        <a:t>Axicabtagene</a:t>
                      </a:r>
                      <a:r>
                        <a:rPr lang="en-US" sz="1800" dirty="0">
                          <a:solidFill>
                            <a:schemeClr val="tx1"/>
                          </a:solidFill>
                        </a:rPr>
                        <a:t> </a:t>
                      </a:r>
                      <a:r>
                        <a:rPr lang="en-US" sz="1800" dirty="0" err="1">
                          <a:solidFill>
                            <a:schemeClr val="tx1"/>
                          </a:solidFill>
                        </a:rPr>
                        <a:t>ciloleucel</a:t>
                      </a:r>
                      <a:endParaRPr lang="en-US" sz="1800" dirty="0">
                        <a:solidFill>
                          <a:schemeClr val="tx1"/>
                        </a:solidFill>
                      </a:endParaRPr>
                    </a:p>
                  </a:txBody>
                  <a:tcPr marL="121920" marR="121920" marT="60960" marB="60960"/>
                </a:tc>
                <a:tc>
                  <a:txBody>
                    <a:bodyPr/>
                    <a:lstStyle/>
                    <a:p>
                      <a:pPr algn="ctr"/>
                      <a:r>
                        <a:rPr lang="en-US" sz="1800" dirty="0" err="1">
                          <a:solidFill>
                            <a:schemeClr val="tx1"/>
                          </a:solidFill>
                        </a:rPr>
                        <a:t>Tisagenlecleucel</a:t>
                      </a:r>
                      <a:endParaRPr lang="en-US" sz="1800" dirty="0">
                        <a:solidFill>
                          <a:schemeClr val="tx1"/>
                        </a:solidFill>
                      </a:endParaRPr>
                    </a:p>
                  </a:txBody>
                  <a:tcPr marL="121920" marR="121920" marT="60960" marB="60960"/>
                </a:tc>
                <a:tc>
                  <a:txBody>
                    <a:bodyPr/>
                    <a:lstStyle/>
                    <a:p>
                      <a:pPr algn="ctr"/>
                      <a:r>
                        <a:rPr lang="en-US" sz="1800" dirty="0" err="1">
                          <a:solidFill>
                            <a:schemeClr val="tx1"/>
                          </a:solidFill>
                        </a:rPr>
                        <a:t>Lisocabtagene</a:t>
                      </a:r>
                      <a:r>
                        <a:rPr lang="en-US" sz="1800" dirty="0">
                          <a:solidFill>
                            <a:schemeClr val="tx1"/>
                          </a:solidFill>
                        </a:rPr>
                        <a:t> </a:t>
                      </a:r>
                      <a:r>
                        <a:rPr lang="en-US" sz="1800" dirty="0" err="1">
                          <a:solidFill>
                            <a:schemeClr val="tx1"/>
                          </a:solidFill>
                        </a:rPr>
                        <a:t>maraleucel</a:t>
                      </a:r>
                      <a:endParaRPr lang="en-US" sz="1800" dirty="0">
                        <a:solidFill>
                          <a:schemeClr val="tx1"/>
                        </a:solidFill>
                      </a:endParaRPr>
                    </a:p>
                  </a:txBody>
                  <a:tcPr marL="121920" marR="121920" marT="60960" marB="60960"/>
                </a:tc>
                <a:extLst>
                  <a:ext uri="{0D108BD9-81ED-4DB2-BD59-A6C34878D82A}">
                    <a16:rowId xmlns:a16="http://schemas.microsoft.com/office/drawing/2014/main" val="1481643656"/>
                  </a:ext>
                </a:extLst>
              </a:tr>
              <a:tr h="426720">
                <a:tc>
                  <a:txBody>
                    <a:bodyPr/>
                    <a:lstStyle/>
                    <a:p>
                      <a:pPr marL="0" marR="0" algn="l">
                        <a:lnSpc>
                          <a:spcPts val="1300"/>
                        </a:lnSpc>
                        <a:spcBef>
                          <a:spcPts val="0"/>
                        </a:spcBef>
                        <a:spcAft>
                          <a:spcPts val="0"/>
                        </a:spcAft>
                      </a:pPr>
                      <a:endParaRPr lang="en-US" sz="1800" b="1" kern="900" dirty="0">
                        <a:solidFill>
                          <a:schemeClr val="tx1"/>
                        </a:solidFill>
                        <a:effectLst/>
                      </a:endParaRPr>
                    </a:p>
                    <a:p>
                      <a:pPr marL="0" marR="0" algn="l">
                        <a:lnSpc>
                          <a:spcPts val="1300"/>
                        </a:lnSpc>
                        <a:spcBef>
                          <a:spcPts val="0"/>
                        </a:spcBef>
                        <a:spcAft>
                          <a:spcPts val="0"/>
                        </a:spcAft>
                      </a:pPr>
                      <a:r>
                        <a:rPr lang="en-US" sz="1800" b="1" kern="900" dirty="0">
                          <a:solidFill>
                            <a:schemeClr val="tx1"/>
                          </a:solidFill>
                          <a:effectLst/>
                        </a:rPr>
                        <a:t>Co-stimulatory domain</a:t>
                      </a:r>
                      <a:endParaRPr lang="en-US" sz="1800" b="1" i="1" kern="900" dirty="0">
                        <a:solidFill>
                          <a:schemeClr val="tx1"/>
                        </a:solidFill>
                        <a:effectLst/>
                        <a:latin typeface="Times New Roman" panose="02020603050405020304" pitchFamily="18" charset="0"/>
                        <a:cs typeface="Arial" panose="020B0604020202020204" pitchFamily="34" charset="0"/>
                      </a:endParaRPr>
                    </a:p>
                  </a:txBody>
                  <a:tcPr marL="121920" marR="121920" marT="60960" marB="60960"/>
                </a:tc>
                <a:tc>
                  <a:txBody>
                    <a:bodyPr/>
                    <a:lstStyle/>
                    <a:p>
                      <a:pPr algn="ctr"/>
                      <a:r>
                        <a:rPr lang="en-US" sz="1800" dirty="0">
                          <a:solidFill>
                            <a:schemeClr val="tx1"/>
                          </a:solidFill>
                        </a:rPr>
                        <a:t>CD28</a:t>
                      </a:r>
                    </a:p>
                  </a:txBody>
                  <a:tcPr marL="121920" marR="121920" marT="60960" marB="60960"/>
                </a:tc>
                <a:tc>
                  <a:txBody>
                    <a:bodyPr/>
                    <a:lstStyle/>
                    <a:p>
                      <a:pPr algn="ctr"/>
                      <a:r>
                        <a:rPr lang="en-US" sz="1800" dirty="0">
                          <a:solidFill>
                            <a:schemeClr val="tx1"/>
                          </a:solidFill>
                        </a:rPr>
                        <a:t>4-1BB</a:t>
                      </a:r>
                    </a:p>
                  </a:txBody>
                  <a:tcPr marL="121920" marR="121920" marT="60960" marB="60960"/>
                </a:tc>
                <a:tc>
                  <a:txBody>
                    <a:bodyPr/>
                    <a:lstStyle/>
                    <a:p>
                      <a:pPr algn="ctr"/>
                      <a:r>
                        <a:rPr lang="en-US" sz="1800" dirty="0">
                          <a:solidFill>
                            <a:schemeClr val="tx1"/>
                          </a:solidFill>
                        </a:rPr>
                        <a:t>4-1BB</a:t>
                      </a:r>
                    </a:p>
                  </a:txBody>
                  <a:tcPr marL="121920" marR="121920" marT="60960" marB="60960"/>
                </a:tc>
                <a:extLst>
                  <a:ext uri="{0D108BD9-81ED-4DB2-BD59-A6C34878D82A}">
                    <a16:rowId xmlns:a16="http://schemas.microsoft.com/office/drawing/2014/main" val="795527774"/>
                  </a:ext>
                </a:extLst>
              </a:tr>
              <a:tr h="426720">
                <a:tc>
                  <a:txBody>
                    <a:bodyPr/>
                    <a:lstStyle/>
                    <a:p>
                      <a:pPr marL="0" marR="0" algn="l">
                        <a:lnSpc>
                          <a:spcPts val="1300"/>
                        </a:lnSpc>
                        <a:spcBef>
                          <a:spcPts val="0"/>
                        </a:spcBef>
                        <a:spcAft>
                          <a:spcPts val="0"/>
                        </a:spcAft>
                      </a:pPr>
                      <a:endParaRPr lang="en-US" sz="1800" b="1" kern="900" dirty="0">
                        <a:solidFill>
                          <a:schemeClr val="tx1"/>
                        </a:solidFill>
                        <a:effectLst/>
                      </a:endParaRPr>
                    </a:p>
                    <a:p>
                      <a:pPr marL="0" marR="0" algn="l">
                        <a:lnSpc>
                          <a:spcPts val="1300"/>
                        </a:lnSpc>
                        <a:spcBef>
                          <a:spcPts val="0"/>
                        </a:spcBef>
                        <a:spcAft>
                          <a:spcPts val="0"/>
                        </a:spcAft>
                      </a:pPr>
                      <a:r>
                        <a:rPr lang="en-US" sz="1800" b="1" kern="900" dirty="0">
                          <a:solidFill>
                            <a:schemeClr val="tx1"/>
                          </a:solidFill>
                          <a:effectLst/>
                        </a:rPr>
                        <a:t>Number (enrolled/treated)</a:t>
                      </a:r>
                      <a:endParaRPr lang="en-US" sz="1800" b="1" i="1" kern="900" dirty="0">
                        <a:solidFill>
                          <a:schemeClr val="tx1"/>
                        </a:solidFill>
                        <a:effectLst/>
                        <a:latin typeface="Times New Roman" panose="02020603050405020304" pitchFamily="18" charset="0"/>
                        <a:cs typeface="Arial" panose="020B0604020202020204" pitchFamily="34" charset="0"/>
                      </a:endParaRPr>
                    </a:p>
                  </a:txBody>
                  <a:tcPr marL="121920" marR="121920" marT="60960" marB="60960"/>
                </a:tc>
                <a:tc>
                  <a:txBody>
                    <a:bodyPr/>
                    <a:lstStyle/>
                    <a:p>
                      <a:pPr algn="ctr"/>
                      <a:r>
                        <a:rPr lang="en-US" sz="1800" dirty="0">
                          <a:solidFill>
                            <a:schemeClr val="tx1"/>
                          </a:solidFill>
                        </a:rPr>
                        <a:t>111/101</a:t>
                      </a:r>
                    </a:p>
                  </a:txBody>
                  <a:tcPr marL="121920" marR="121920" marT="60960" marB="60960"/>
                </a:tc>
                <a:tc>
                  <a:txBody>
                    <a:bodyPr/>
                    <a:lstStyle/>
                    <a:p>
                      <a:pPr algn="ctr"/>
                      <a:r>
                        <a:rPr lang="en-US" sz="1800" dirty="0">
                          <a:solidFill>
                            <a:schemeClr val="tx1"/>
                          </a:solidFill>
                        </a:rPr>
                        <a:t>165/115</a:t>
                      </a:r>
                    </a:p>
                  </a:txBody>
                  <a:tcPr marL="121920" marR="121920" marT="60960" marB="60960"/>
                </a:tc>
                <a:tc>
                  <a:txBody>
                    <a:bodyPr/>
                    <a:lstStyle/>
                    <a:p>
                      <a:pPr algn="ctr"/>
                      <a:r>
                        <a:rPr lang="en-US" sz="1800" dirty="0">
                          <a:solidFill>
                            <a:schemeClr val="tx1"/>
                          </a:solidFill>
                        </a:rPr>
                        <a:t>344/269</a:t>
                      </a:r>
                    </a:p>
                  </a:txBody>
                  <a:tcPr marL="121920" marR="121920" marT="60960" marB="60960"/>
                </a:tc>
                <a:extLst>
                  <a:ext uri="{0D108BD9-81ED-4DB2-BD59-A6C34878D82A}">
                    <a16:rowId xmlns:a16="http://schemas.microsoft.com/office/drawing/2014/main" val="3972618882"/>
                  </a:ext>
                </a:extLst>
              </a:tr>
              <a:tr h="426720">
                <a:tc>
                  <a:txBody>
                    <a:bodyPr/>
                    <a:lstStyle/>
                    <a:p>
                      <a:pPr marL="0" marR="0" lvl="0" indent="0" algn="l" defTabSz="914400" rtl="0" eaLnBrk="1" fontAlgn="auto" latinLnBrk="0" hangingPunct="1">
                        <a:lnSpc>
                          <a:spcPts val="1300"/>
                        </a:lnSpc>
                        <a:spcBef>
                          <a:spcPts val="0"/>
                        </a:spcBef>
                        <a:spcAft>
                          <a:spcPts val="0"/>
                        </a:spcAft>
                        <a:buClr>
                          <a:srgbClr val="000000"/>
                        </a:buClr>
                        <a:buSzTx/>
                        <a:buFont typeface="Arial"/>
                        <a:buNone/>
                        <a:tabLst/>
                        <a:defRPr/>
                      </a:pPr>
                      <a:endParaRPr lang="en-US" sz="1800" b="1" kern="900" dirty="0">
                        <a:solidFill>
                          <a:schemeClr val="tx1"/>
                        </a:solidFill>
                        <a:effectLst/>
                      </a:endParaRPr>
                    </a:p>
                    <a:p>
                      <a:pPr marL="0" marR="0" lvl="0" indent="0" algn="l" defTabSz="914400" rtl="0" eaLnBrk="1" fontAlgn="auto" latinLnBrk="0" hangingPunct="1">
                        <a:lnSpc>
                          <a:spcPts val="1300"/>
                        </a:lnSpc>
                        <a:spcBef>
                          <a:spcPts val="0"/>
                        </a:spcBef>
                        <a:spcAft>
                          <a:spcPts val="0"/>
                        </a:spcAft>
                        <a:buClr>
                          <a:srgbClr val="000000"/>
                        </a:buClr>
                        <a:buSzTx/>
                        <a:buFont typeface="Arial"/>
                        <a:buNone/>
                        <a:tabLst/>
                        <a:defRPr/>
                      </a:pPr>
                      <a:r>
                        <a:rPr lang="en-US" sz="1800" b="1" kern="900" dirty="0">
                          <a:solidFill>
                            <a:schemeClr val="tx1"/>
                          </a:solidFill>
                          <a:effectLst/>
                        </a:rPr>
                        <a:t>Median age (range), </a:t>
                      </a:r>
                      <a:r>
                        <a:rPr lang="en-US" sz="1800" b="1" kern="900" dirty="0" err="1">
                          <a:solidFill>
                            <a:schemeClr val="tx1"/>
                          </a:solidFill>
                          <a:effectLst/>
                        </a:rPr>
                        <a:t>yr</a:t>
                      </a:r>
                      <a:endParaRPr lang="en-US" sz="1800" b="1" i="1" kern="900" dirty="0">
                        <a:solidFill>
                          <a:schemeClr val="tx1"/>
                        </a:solidFill>
                        <a:effectLst/>
                        <a:latin typeface="Times New Roman" panose="02020603050405020304" pitchFamily="18" charset="0"/>
                        <a:cs typeface="Arial" panose="020B0604020202020204" pitchFamily="34" charset="0"/>
                      </a:endParaRPr>
                    </a:p>
                  </a:txBody>
                  <a:tcPr marL="121920" marR="121920" marT="60960" marB="60960"/>
                </a:tc>
                <a:tc>
                  <a:txBody>
                    <a:bodyPr/>
                    <a:lstStyle/>
                    <a:p>
                      <a:pPr algn="ctr"/>
                      <a:r>
                        <a:rPr lang="en-US" sz="1800" dirty="0">
                          <a:solidFill>
                            <a:schemeClr val="tx1"/>
                          </a:solidFill>
                        </a:rPr>
                        <a:t>58 (23-76)</a:t>
                      </a:r>
                    </a:p>
                  </a:txBody>
                  <a:tcPr marL="121920" marR="121920" marT="60960" marB="60960"/>
                </a:tc>
                <a:tc>
                  <a:txBody>
                    <a:bodyPr/>
                    <a:lstStyle/>
                    <a:p>
                      <a:pPr algn="ctr"/>
                      <a:r>
                        <a:rPr lang="en-US" sz="1800" dirty="0">
                          <a:solidFill>
                            <a:schemeClr val="tx1"/>
                          </a:solidFill>
                        </a:rPr>
                        <a:t>56 (22-76)</a:t>
                      </a:r>
                    </a:p>
                  </a:txBody>
                  <a:tcPr marL="121920" marR="121920" marT="60960" marB="60960"/>
                </a:tc>
                <a:tc>
                  <a:txBody>
                    <a:bodyPr/>
                    <a:lstStyle/>
                    <a:p>
                      <a:pPr algn="ctr"/>
                      <a:r>
                        <a:rPr lang="en-US" sz="1800" dirty="0">
                          <a:solidFill>
                            <a:schemeClr val="tx1"/>
                          </a:solidFill>
                        </a:rPr>
                        <a:t>63 (18-86)</a:t>
                      </a:r>
                    </a:p>
                  </a:txBody>
                  <a:tcPr marL="121920" marR="121920" marT="60960" marB="60960"/>
                </a:tc>
                <a:extLst>
                  <a:ext uri="{0D108BD9-81ED-4DB2-BD59-A6C34878D82A}">
                    <a16:rowId xmlns:a16="http://schemas.microsoft.com/office/drawing/2014/main" val="1747096050"/>
                  </a:ext>
                </a:extLst>
              </a:tr>
              <a:tr h="426720">
                <a:tc>
                  <a:txBody>
                    <a:bodyPr/>
                    <a:lstStyle/>
                    <a:p>
                      <a:pPr marL="0" marR="0" algn="l">
                        <a:lnSpc>
                          <a:spcPts val="1300"/>
                        </a:lnSpc>
                        <a:spcBef>
                          <a:spcPts val="0"/>
                        </a:spcBef>
                        <a:spcAft>
                          <a:spcPts val="0"/>
                        </a:spcAft>
                      </a:pPr>
                      <a:endParaRPr lang="en-US" sz="1800" b="1" u="none" strike="noStrike" cap="none" dirty="0">
                        <a:solidFill>
                          <a:schemeClr val="tx1"/>
                        </a:solidFill>
                        <a:effectLst/>
                        <a:sym typeface="Arial"/>
                      </a:endParaRPr>
                    </a:p>
                    <a:p>
                      <a:pPr marL="0" marR="0" algn="l">
                        <a:lnSpc>
                          <a:spcPts val="1300"/>
                        </a:lnSpc>
                        <a:spcBef>
                          <a:spcPts val="0"/>
                        </a:spcBef>
                        <a:spcAft>
                          <a:spcPts val="0"/>
                        </a:spcAft>
                      </a:pPr>
                      <a:r>
                        <a:rPr lang="en-US" sz="1800" b="1" u="none" strike="noStrike" cap="none" dirty="0">
                          <a:solidFill>
                            <a:schemeClr val="tx1"/>
                          </a:solidFill>
                          <a:effectLst/>
                          <a:sym typeface="Arial"/>
                        </a:rPr>
                        <a:t>Prior </a:t>
                      </a:r>
                      <a:r>
                        <a:rPr lang="en-US" sz="1800" b="1" u="none" strike="noStrike" cap="none" dirty="0" err="1">
                          <a:solidFill>
                            <a:schemeClr val="tx1"/>
                          </a:solidFill>
                          <a:effectLst/>
                          <a:sym typeface="Arial"/>
                        </a:rPr>
                        <a:t>autoSCT</a:t>
                      </a:r>
                      <a:endParaRPr lang="en-US" sz="1800" b="1" i="1" kern="900" dirty="0">
                        <a:solidFill>
                          <a:schemeClr val="tx1"/>
                        </a:solidFill>
                        <a:effectLst/>
                        <a:latin typeface="Times New Roman" panose="02020603050405020304" pitchFamily="18" charset="0"/>
                        <a:cs typeface="Arial" panose="020B0604020202020204" pitchFamily="34" charset="0"/>
                      </a:endParaRPr>
                    </a:p>
                  </a:txBody>
                  <a:tcPr marL="121920" marR="121920" marT="60960" marB="60960"/>
                </a:tc>
                <a:tc>
                  <a:txBody>
                    <a:bodyPr/>
                    <a:lstStyle/>
                    <a:p>
                      <a:pPr algn="ctr"/>
                      <a:r>
                        <a:rPr lang="en-US" sz="1800" dirty="0">
                          <a:solidFill>
                            <a:schemeClr val="tx1"/>
                          </a:solidFill>
                        </a:rPr>
                        <a:t>21%</a:t>
                      </a:r>
                    </a:p>
                  </a:txBody>
                  <a:tcPr marL="121920" marR="121920" marT="60960" marB="60960"/>
                </a:tc>
                <a:tc>
                  <a:txBody>
                    <a:bodyPr/>
                    <a:lstStyle/>
                    <a:p>
                      <a:pPr algn="ctr"/>
                      <a:r>
                        <a:rPr lang="en-US" sz="1800" dirty="0">
                          <a:solidFill>
                            <a:schemeClr val="tx1"/>
                          </a:solidFill>
                        </a:rPr>
                        <a:t>49%</a:t>
                      </a:r>
                    </a:p>
                  </a:txBody>
                  <a:tcPr marL="121920" marR="121920" marT="60960" marB="60960"/>
                </a:tc>
                <a:tc>
                  <a:txBody>
                    <a:bodyPr/>
                    <a:lstStyle/>
                    <a:p>
                      <a:pPr algn="ctr"/>
                      <a:r>
                        <a:rPr lang="en-US" sz="1800" dirty="0">
                          <a:solidFill>
                            <a:schemeClr val="tx1"/>
                          </a:solidFill>
                        </a:rPr>
                        <a:t>33%</a:t>
                      </a:r>
                    </a:p>
                  </a:txBody>
                  <a:tcPr marL="121920" marR="121920" marT="60960" marB="60960"/>
                </a:tc>
                <a:extLst>
                  <a:ext uri="{0D108BD9-81ED-4DB2-BD59-A6C34878D82A}">
                    <a16:rowId xmlns:a16="http://schemas.microsoft.com/office/drawing/2014/main" val="2601096648"/>
                  </a:ext>
                </a:extLst>
              </a:tr>
              <a:tr h="426720">
                <a:tc>
                  <a:txBody>
                    <a:bodyPr/>
                    <a:lstStyle/>
                    <a:p>
                      <a:pPr marL="0" marR="0" algn="l">
                        <a:lnSpc>
                          <a:spcPts val="1300"/>
                        </a:lnSpc>
                        <a:spcBef>
                          <a:spcPts val="0"/>
                        </a:spcBef>
                        <a:spcAft>
                          <a:spcPts val="0"/>
                        </a:spcAft>
                      </a:pPr>
                      <a:endParaRPr lang="en-US" sz="1800" b="1" u="none" strike="noStrike" cap="none" dirty="0">
                        <a:solidFill>
                          <a:schemeClr val="tx1"/>
                        </a:solidFill>
                        <a:effectLst/>
                        <a:sym typeface="Arial"/>
                      </a:endParaRPr>
                    </a:p>
                    <a:p>
                      <a:pPr marL="0" marR="0" algn="l">
                        <a:lnSpc>
                          <a:spcPts val="1300"/>
                        </a:lnSpc>
                        <a:spcBef>
                          <a:spcPts val="0"/>
                        </a:spcBef>
                        <a:spcAft>
                          <a:spcPts val="0"/>
                        </a:spcAft>
                      </a:pPr>
                      <a:r>
                        <a:rPr lang="en-US" sz="1800" b="1" u="none" strike="noStrike" cap="none" dirty="0">
                          <a:solidFill>
                            <a:schemeClr val="tx1"/>
                          </a:solidFill>
                          <a:effectLst/>
                          <a:sym typeface="Arial"/>
                        </a:rPr>
                        <a:t>Bridging therapy</a:t>
                      </a:r>
                      <a:endParaRPr lang="en-US" sz="1800" b="1" i="1" kern="900" dirty="0">
                        <a:solidFill>
                          <a:schemeClr val="tx1"/>
                        </a:solidFill>
                        <a:effectLst/>
                        <a:latin typeface="Times New Roman" panose="02020603050405020304" pitchFamily="18" charset="0"/>
                        <a:cs typeface="Arial" panose="020B0604020202020204" pitchFamily="34" charset="0"/>
                      </a:endParaRPr>
                    </a:p>
                  </a:txBody>
                  <a:tcPr marL="121920" marR="121920" marT="60960" marB="60960"/>
                </a:tc>
                <a:tc>
                  <a:txBody>
                    <a:bodyPr/>
                    <a:lstStyle/>
                    <a:p>
                      <a:pPr algn="ctr"/>
                      <a:r>
                        <a:rPr lang="en-US" sz="1800" dirty="0">
                          <a:solidFill>
                            <a:schemeClr val="tx1"/>
                          </a:solidFill>
                        </a:rPr>
                        <a:t>0%</a:t>
                      </a:r>
                    </a:p>
                  </a:txBody>
                  <a:tcPr marL="121920" marR="121920" marT="60960" marB="60960"/>
                </a:tc>
                <a:tc>
                  <a:txBody>
                    <a:bodyPr/>
                    <a:lstStyle/>
                    <a:p>
                      <a:pPr algn="ctr"/>
                      <a:r>
                        <a:rPr lang="en-US" sz="1800" dirty="0">
                          <a:solidFill>
                            <a:schemeClr val="tx1"/>
                          </a:solidFill>
                        </a:rPr>
                        <a:t>92%</a:t>
                      </a:r>
                    </a:p>
                  </a:txBody>
                  <a:tcPr marL="121920" marR="121920" marT="60960" marB="60960"/>
                </a:tc>
                <a:tc>
                  <a:txBody>
                    <a:bodyPr/>
                    <a:lstStyle/>
                    <a:p>
                      <a:pPr algn="ctr"/>
                      <a:r>
                        <a:rPr lang="en-US" sz="1800" dirty="0">
                          <a:solidFill>
                            <a:schemeClr val="tx1"/>
                          </a:solidFill>
                        </a:rPr>
                        <a:t>59%</a:t>
                      </a:r>
                    </a:p>
                  </a:txBody>
                  <a:tcPr marL="121920" marR="121920" marT="60960" marB="60960"/>
                </a:tc>
                <a:extLst>
                  <a:ext uri="{0D108BD9-81ED-4DB2-BD59-A6C34878D82A}">
                    <a16:rowId xmlns:a16="http://schemas.microsoft.com/office/drawing/2014/main" val="3623311615"/>
                  </a:ext>
                </a:extLst>
              </a:tr>
              <a:tr h="426720">
                <a:tc>
                  <a:txBody>
                    <a:bodyPr/>
                    <a:lstStyle/>
                    <a:p>
                      <a:pPr marL="0" marR="0" algn="l">
                        <a:lnSpc>
                          <a:spcPts val="1300"/>
                        </a:lnSpc>
                        <a:spcBef>
                          <a:spcPts val="0"/>
                        </a:spcBef>
                        <a:spcAft>
                          <a:spcPts val="0"/>
                        </a:spcAft>
                      </a:pPr>
                      <a:endParaRPr lang="en-US" sz="1800" b="1" u="none" strike="noStrike" cap="none" dirty="0">
                        <a:solidFill>
                          <a:schemeClr val="tx1"/>
                        </a:solidFill>
                        <a:effectLst/>
                        <a:sym typeface="Arial"/>
                      </a:endParaRPr>
                    </a:p>
                    <a:p>
                      <a:pPr marL="0" marR="0" algn="l">
                        <a:lnSpc>
                          <a:spcPts val="1300"/>
                        </a:lnSpc>
                        <a:spcBef>
                          <a:spcPts val="0"/>
                        </a:spcBef>
                        <a:spcAft>
                          <a:spcPts val="0"/>
                        </a:spcAft>
                      </a:pPr>
                      <a:r>
                        <a:rPr lang="en-US" sz="1800" b="1" u="none" strike="noStrike" cap="none" dirty="0">
                          <a:solidFill>
                            <a:schemeClr val="tx1"/>
                          </a:solidFill>
                          <a:effectLst/>
                          <a:sym typeface="Arial"/>
                        </a:rPr>
                        <a:t>Median turnaround time, d</a:t>
                      </a:r>
                      <a:endParaRPr lang="en-US" sz="1800" b="1" i="1" kern="900" dirty="0">
                        <a:solidFill>
                          <a:schemeClr val="tx1"/>
                        </a:solidFill>
                        <a:effectLst/>
                        <a:latin typeface="Times New Roman" panose="02020603050405020304" pitchFamily="18" charset="0"/>
                        <a:cs typeface="Arial" panose="020B0604020202020204" pitchFamily="34" charset="0"/>
                      </a:endParaRPr>
                    </a:p>
                  </a:txBody>
                  <a:tcPr marL="121920" marR="121920" marT="60960" marB="60960"/>
                </a:tc>
                <a:tc>
                  <a:txBody>
                    <a:bodyPr/>
                    <a:lstStyle/>
                    <a:p>
                      <a:pPr algn="ctr"/>
                      <a:r>
                        <a:rPr lang="en-US" sz="1800" dirty="0">
                          <a:solidFill>
                            <a:schemeClr val="tx1"/>
                          </a:solidFill>
                        </a:rPr>
                        <a:t>17</a:t>
                      </a:r>
                    </a:p>
                  </a:txBody>
                  <a:tcPr marL="121920" marR="121920" marT="60960" marB="60960"/>
                </a:tc>
                <a:tc>
                  <a:txBody>
                    <a:bodyPr/>
                    <a:lstStyle/>
                    <a:p>
                      <a:pPr algn="ctr"/>
                      <a:r>
                        <a:rPr lang="en-US" sz="1800" dirty="0">
                          <a:solidFill>
                            <a:schemeClr val="tx1"/>
                          </a:solidFill>
                        </a:rPr>
                        <a:t>54</a:t>
                      </a:r>
                    </a:p>
                  </a:txBody>
                  <a:tcPr marL="121920" marR="121920" marT="60960" marB="60960"/>
                </a:tc>
                <a:tc>
                  <a:txBody>
                    <a:bodyPr/>
                    <a:lstStyle/>
                    <a:p>
                      <a:pPr algn="ctr"/>
                      <a:r>
                        <a:rPr lang="en-US" sz="1800" dirty="0">
                          <a:solidFill>
                            <a:schemeClr val="tx1"/>
                          </a:solidFill>
                        </a:rPr>
                        <a:t>24</a:t>
                      </a:r>
                    </a:p>
                  </a:txBody>
                  <a:tcPr marL="121920" marR="121920" marT="60960" marB="60960"/>
                </a:tc>
                <a:extLst>
                  <a:ext uri="{0D108BD9-81ED-4DB2-BD59-A6C34878D82A}">
                    <a16:rowId xmlns:a16="http://schemas.microsoft.com/office/drawing/2014/main" val="1157067824"/>
                  </a:ext>
                </a:extLst>
              </a:tr>
            </a:tbl>
          </a:graphicData>
        </a:graphic>
      </p:graphicFrame>
      <p:sp>
        <p:nvSpPr>
          <p:cNvPr id="7" name="Footer Placeholder 6">
            <a:extLst>
              <a:ext uri="{FF2B5EF4-FFF2-40B4-BE49-F238E27FC236}">
                <a16:creationId xmlns:a16="http://schemas.microsoft.com/office/drawing/2014/main" id="{FAB32C1E-4CB6-9AFA-6097-1BA33EAD4CF2}"/>
              </a:ext>
            </a:extLst>
          </p:cNvPr>
          <p:cNvSpPr>
            <a:spLocks noGrp="1"/>
          </p:cNvSpPr>
          <p:nvPr>
            <p:ph type="ftr" sz="quarter" idx="3"/>
          </p:nvPr>
        </p:nvSpPr>
        <p:spPr>
          <a:xfrm>
            <a:off x="609600" y="5498758"/>
            <a:ext cx="10744199" cy="1299724"/>
          </a:xfrm>
        </p:spPr>
        <p:txBody>
          <a:bodyPr/>
          <a:lstStyle/>
          <a:p>
            <a:r>
              <a:rPr lang="en-US" dirty="0"/>
              <a:t>Westin J, et al. </a:t>
            </a:r>
            <a:r>
              <a:rPr lang="en-US" i="1" dirty="0"/>
              <a:t>Am J </a:t>
            </a:r>
            <a:r>
              <a:rPr lang="en-US" i="1" dirty="0" err="1"/>
              <a:t>Hematol</a:t>
            </a:r>
            <a:r>
              <a:rPr lang="en-US" i="1" dirty="0"/>
              <a:t>. </a:t>
            </a:r>
            <a:r>
              <a:rPr lang="en-US" dirty="0"/>
              <a:t>2021; 96:1295-1312.</a:t>
            </a:r>
          </a:p>
          <a:p>
            <a:r>
              <a:rPr lang="en-US" dirty="0" err="1"/>
              <a:t>Neelapu</a:t>
            </a:r>
            <a:r>
              <a:rPr lang="en-US" dirty="0"/>
              <a:t> SS, et al. </a:t>
            </a:r>
            <a:r>
              <a:rPr lang="en-US" i="1" dirty="0"/>
              <a:t>N </a:t>
            </a:r>
            <a:r>
              <a:rPr lang="en-US" i="1" dirty="0" err="1"/>
              <a:t>Engl</a:t>
            </a:r>
            <a:r>
              <a:rPr lang="en-US" i="1" dirty="0"/>
              <a:t> J Med. </a:t>
            </a:r>
            <a:r>
              <a:rPr lang="en-US" dirty="0"/>
              <a:t>2017;377:2531.</a:t>
            </a:r>
          </a:p>
          <a:p>
            <a:r>
              <a:rPr lang="en-US" dirty="0"/>
              <a:t>Locke FL, et al. </a:t>
            </a:r>
            <a:r>
              <a:rPr lang="en-US" i="1" dirty="0"/>
              <a:t>Lancet Oncol. </a:t>
            </a:r>
            <a:r>
              <a:rPr lang="en-US" dirty="0"/>
              <a:t>2019;20:31.</a:t>
            </a:r>
          </a:p>
          <a:p>
            <a:r>
              <a:rPr lang="en-US" dirty="0"/>
              <a:t>Schuster </a:t>
            </a:r>
            <a:r>
              <a:rPr lang="en-US" dirty="0" err="1"/>
              <a:t>SJ</a:t>
            </a:r>
            <a:r>
              <a:rPr lang="en-US" dirty="0"/>
              <a:t>, et al. </a:t>
            </a:r>
            <a:r>
              <a:rPr lang="en-US" i="1" dirty="0"/>
              <a:t>N </a:t>
            </a:r>
            <a:r>
              <a:rPr lang="en-US" i="1" dirty="0" err="1"/>
              <a:t>Engl</a:t>
            </a:r>
            <a:r>
              <a:rPr lang="en-US" i="1" dirty="0"/>
              <a:t> J Med. </a:t>
            </a:r>
            <a:r>
              <a:rPr lang="en-US" dirty="0"/>
              <a:t>2019;380:45.</a:t>
            </a:r>
          </a:p>
          <a:p>
            <a:r>
              <a:rPr lang="en-US" dirty="0"/>
              <a:t>Abramson JS, et al. </a:t>
            </a:r>
            <a:r>
              <a:rPr lang="en-US" i="1" dirty="0"/>
              <a:t>Lancet. </a:t>
            </a:r>
            <a:r>
              <a:rPr lang="en-US" dirty="0"/>
              <a:t>2020;396:839-852.</a:t>
            </a:r>
          </a:p>
        </p:txBody>
      </p:sp>
    </p:spTree>
    <p:extLst>
      <p:ext uri="{BB962C8B-B14F-4D97-AF65-F5344CB8AC3E}">
        <p14:creationId xmlns:p14="http://schemas.microsoft.com/office/powerpoint/2010/main" val="216509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3AA6-4652-4D35-9AE2-E40DE298FFD8}"/>
              </a:ext>
            </a:extLst>
          </p:cNvPr>
          <p:cNvSpPr>
            <a:spLocks noGrp="1"/>
          </p:cNvSpPr>
          <p:nvPr>
            <p:ph type="title"/>
          </p:nvPr>
        </p:nvSpPr>
        <p:spPr/>
        <p:txBody>
          <a:bodyPr>
            <a:normAutofit fontScale="90000"/>
          </a:bodyPr>
          <a:lstStyle/>
          <a:p>
            <a:r>
              <a:rPr lang="en-US" altLang="en-US" dirty="0"/>
              <a:t>Phase 2 ZUMA-1: </a:t>
            </a:r>
            <a:r>
              <a:rPr lang="en-US" dirty="0" err="1"/>
              <a:t>Axi-Cel</a:t>
            </a:r>
            <a:r>
              <a:rPr lang="en-US" dirty="0"/>
              <a:t> Was Highly Active in R/R DLBCL</a:t>
            </a:r>
            <a:br>
              <a:rPr lang="en-US" dirty="0"/>
            </a:br>
            <a:endParaRPr lang="en-US" dirty="0">
              <a:sym typeface="Arial"/>
            </a:endParaRPr>
          </a:p>
        </p:txBody>
      </p:sp>
      <p:sp>
        <p:nvSpPr>
          <p:cNvPr id="12" name="Content Placeholder 31">
            <a:extLst>
              <a:ext uri="{FF2B5EF4-FFF2-40B4-BE49-F238E27FC236}">
                <a16:creationId xmlns:a16="http://schemas.microsoft.com/office/drawing/2014/main" id="{C4487469-A5DC-A861-B55D-68FB1064E200}"/>
              </a:ext>
            </a:extLst>
          </p:cNvPr>
          <p:cNvSpPr>
            <a:spLocks noGrp="1"/>
          </p:cNvSpPr>
          <p:nvPr>
            <p:ph type="body" idx="4294967295"/>
          </p:nvPr>
        </p:nvSpPr>
        <p:spPr>
          <a:xfrm>
            <a:off x="9921291" y="4491869"/>
            <a:ext cx="2046120" cy="798512"/>
          </a:xfrm>
        </p:spPr>
        <p:txBody>
          <a:bodyPr>
            <a:normAutofit/>
          </a:bodyPr>
          <a:lstStyle/>
          <a:p>
            <a:pPr marL="0" indent="0">
              <a:buNone/>
            </a:pPr>
            <a:r>
              <a:rPr lang="en-US" sz="1800" dirty="0"/>
              <a:t>Median follow-up</a:t>
            </a:r>
            <a:br>
              <a:rPr lang="en-US" sz="1800" dirty="0"/>
            </a:br>
            <a:r>
              <a:rPr lang="en-US" sz="1800" dirty="0"/>
              <a:t>of 27.1 months</a:t>
            </a:r>
            <a:r>
              <a:rPr lang="en-US" sz="1800" baseline="30000" dirty="0"/>
              <a:t>1</a:t>
            </a:r>
          </a:p>
        </p:txBody>
      </p:sp>
      <p:graphicFrame>
        <p:nvGraphicFramePr>
          <p:cNvPr id="15" name="Table 14">
            <a:extLst>
              <a:ext uri="{FF2B5EF4-FFF2-40B4-BE49-F238E27FC236}">
                <a16:creationId xmlns:a16="http://schemas.microsoft.com/office/drawing/2014/main" id="{74B8B4BB-0F07-E349-D06E-FACD0C0AA6D6}"/>
              </a:ext>
            </a:extLst>
          </p:cNvPr>
          <p:cNvGraphicFramePr>
            <a:graphicFrameLocks noGrp="1"/>
          </p:cNvGraphicFramePr>
          <p:nvPr>
            <p:extLst>
              <p:ext uri="{D42A27DB-BD31-4B8C-83A1-F6EECF244321}">
                <p14:modId xmlns:p14="http://schemas.microsoft.com/office/powerpoint/2010/main" val="2824740643"/>
              </p:ext>
            </p:extLst>
          </p:nvPr>
        </p:nvGraphicFramePr>
        <p:xfrm>
          <a:off x="2553729" y="971893"/>
          <a:ext cx="7084542" cy="2330220"/>
        </p:xfrm>
        <a:graphic>
          <a:graphicData uri="http://schemas.openxmlformats.org/drawingml/2006/table">
            <a:tbl>
              <a:tblPr firstRow="1" bandRow="1">
                <a:tableStyleId>{5C22544A-7EE6-4342-B048-85BDC9FD1C3A}</a:tableStyleId>
              </a:tblPr>
              <a:tblGrid>
                <a:gridCol w="3632206">
                  <a:extLst>
                    <a:ext uri="{9D8B030D-6E8A-4147-A177-3AD203B41FA5}">
                      <a16:colId xmlns:a16="http://schemas.microsoft.com/office/drawing/2014/main" val="20000"/>
                    </a:ext>
                  </a:extLst>
                </a:gridCol>
                <a:gridCol w="3452336">
                  <a:extLst>
                    <a:ext uri="{9D8B030D-6E8A-4147-A177-3AD203B41FA5}">
                      <a16:colId xmlns:a16="http://schemas.microsoft.com/office/drawing/2014/main" val="20001"/>
                    </a:ext>
                  </a:extLst>
                </a:gridCol>
              </a:tblGrid>
              <a:tr h="503167">
                <a:tc>
                  <a:txBody>
                    <a:bodyPr/>
                    <a:lstStyle/>
                    <a:p>
                      <a:r>
                        <a:rPr lang="en-US" sz="1600" b="1" kern="1200" baseline="0" dirty="0">
                          <a:solidFill>
                            <a:schemeClr val="bg1"/>
                          </a:solidFill>
                          <a:latin typeface="+mn-lt"/>
                          <a:ea typeface="+mn-ea"/>
                          <a:cs typeface="+mn-cs"/>
                        </a:rPr>
                        <a:t>Outcomes</a:t>
                      </a:r>
                    </a:p>
                  </a:txBody>
                  <a:tcPr marL="103890" marR="103890" marT="51945" marB="5194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Investigator</a:t>
                      </a:r>
                      <a:r>
                        <a:rPr lang="en-US" sz="1600" b="1" baseline="0" dirty="0">
                          <a:solidFill>
                            <a:schemeClr val="bg1"/>
                          </a:solidFill>
                        </a:rPr>
                        <a:t> </a:t>
                      </a:r>
                      <a:br>
                        <a:rPr lang="en-US" sz="1600" b="1" baseline="0" dirty="0">
                          <a:solidFill>
                            <a:schemeClr val="bg1"/>
                          </a:solidFill>
                        </a:rPr>
                      </a:br>
                      <a:r>
                        <a:rPr lang="en-US" sz="1600" b="1" baseline="0" dirty="0">
                          <a:solidFill>
                            <a:schemeClr val="bg1"/>
                          </a:solidFill>
                        </a:rPr>
                        <a:t>Assessed-Responses</a:t>
                      </a:r>
                      <a:endParaRPr lang="en-US" sz="1600" b="1" dirty="0">
                        <a:solidFill>
                          <a:schemeClr val="bg1"/>
                        </a:solidFill>
                      </a:endParaRPr>
                    </a:p>
                  </a:txBody>
                  <a:tcPr marL="103890" marR="103890" marT="51945" marB="51945" anchor="ctr"/>
                </a:tc>
                <a:extLst>
                  <a:ext uri="{0D108BD9-81ED-4DB2-BD59-A6C34878D82A}">
                    <a16:rowId xmlns:a16="http://schemas.microsoft.com/office/drawing/2014/main" val="527594762"/>
                  </a:ext>
                </a:extLst>
              </a:tr>
              <a:tr h="333415">
                <a:tc>
                  <a:txBody>
                    <a:bodyPr/>
                    <a:lstStyle/>
                    <a:p>
                      <a:r>
                        <a:rPr lang="en-US" sz="1600" dirty="0"/>
                        <a:t>Objective Response, n (%)</a:t>
                      </a:r>
                      <a:endParaRPr lang="en-US" sz="1600" b="0" dirty="0">
                        <a:solidFill>
                          <a:schemeClr val="tx1"/>
                        </a:solidFill>
                      </a:endParaRPr>
                    </a:p>
                  </a:txBody>
                  <a:tcPr marL="103890" marR="103890" marT="51945" marB="51945" anchor="ctr"/>
                </a:tc>
                <a:tc>
                  <a:txBody>
                    <a:bodyPr/>
                    <a:lstStyle/>
                    <a:p>
                      <a:pPr algn="ctr"/>
                      <a:r>
                        <a:rPr lang="en-US" sz="1600" dirty="0"/>
                        <a:t>84 (83) </a:t>
                      </a:r>
                      <a:endParaRPr lang="en-US" sz="1600" b="0" dirty="0">
                        <a:solidFill>
                          <a:schemeClr val="tx1"/>
                        </a:solidFill>
                      </a:endParaRPr>
                    </a:p>
                  </a:txBody>
                  <a:tcPr marL="103890" marR="103890" marT="51945" marB="51945" anchor="ctr"/>
                </a:tc>
                <a:extLst>
                  <a:ext uri="{0D108BD9-81ED-4DB2-BD59-A6C34878D82A}">
                    <a16:rowId xmlns:a16="http://schemas.microsoft.com/office/drawing/2014/main" val="10000"/>
                  </a:ext>
                </a:extLst>
              </a:tr>
              <a:tr h="333415">
                <a:tc>
                  <a:txBody>
                    <a:bodyPr/>
                    <a:lstStyle/>
                    <a:p>
                      <a:r>
                        <a:rPr lang="en-US" sz="1600" dirty="0"/>
                        <a:t>CR, n</a:t>
                      </a:r>
                      <a:r>
                        <a:rPr lang="en-US" sz="1600" baseline="0" dirty="0"/>
                        <a:t> (%)</a:t>
                      </a:r>
                      <a:endParaRPr lang="en-US" sz="1600" b="0" dirty="0">
                        <a:solidFill>
                          <a:schemeClr val="tx1"/>
                        </a:solidFill>
                      </a:endParaRPr>
                    </a:p>
                  </a:txBody>
                  <a:tcPr marL="103890" marR="103890" marT="51945" marB="519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59 (58)</a:t>
                      </a:r>
                      <a:endParaRPr lang="en-US" sz="1600" b="0" dirty="0">
                        <a:solidFill>
                          <a:schemeClr val="tx1"/>
                        </a:solidFill>
                      </a:endParaRPr>
                    </a:p>
                  </a:txBody>
                  <a:tcPr marL="103890" marR="103890" marT="51945" marB="51945" anchor="ctr"/>
                </a:tc>
                <a:extLst>
                  <a:ext uri="{0D108BD9-81ED-4DB2-BD59-A6C34878D82A}">
                    <a16:rowId xmlns:a16="http://schemas.microsoft.com/office/drawing/2014/main" val="10001"/>
                  </a:ext>
                </a:extLst>
              </a:tr>
              <a:tr h="324004">
                <a:tc>
                  <a:txBody>
                    <a:bodyPr/>
                    <a:lstStyle/>
                    <a:p>
                      <a:r>
                        <a:rPr lang="en-US" sz="1600" dirty="0"/>
                        <a:t>Median DOR, mo</a:t>
                      </a:r>
                      <a:endParaRPr lang="en-US" sz="1600" b="0" dirty="0">
                        <a:solidFill>
                          <a:schemeClr val="tx1"/>
                        </a:solidFill>
                      </a:endParaRPr>
                    </a:p>
                  </a:txBody>
                  <a:tcPr marL="103890" marR="103890" marT="51945" marB="51945" anchor="ctr"/>
                </a:tc>
                <a:tc>
                  <a:txBody>
                    <a:bodyPr/>
                    <a:lstStyle/>
                    <a:p>
                      <a:pPr algn="ctr"/>
                      <a:r>
                        <a:rPr lang="en-US" sz="1600" dirty="0"/>
                        <a:t>11.1</a:t>
                      </a:r>
                      <a:endParaRPr lang="en-US" sz="1600" b="0" dirty="0">
                        <a:solidFill>
                          <a:schemeClr val="tx1"/>
                        </a:solidFill>
                      </a:endParaRPr>
                    </a:p>
                  </a:txBody>
                  <a:tcPr marL="103890" marR="103890" marT="51945" marB="51945" anchor="ctr"/>
                </a:tc>
                <a:extLst>
                  <a:ext uri="{0D108BD9-81ED-4DB2-BD59-A6C34878D82A}">
                    <a16:rowId xmlns:a16="http://schemas.microsoft.com/office/drawing/2014/main" val="10002"/>
                  </a:ext>
                </a:extLst>
              </a:tr>
              <a:tr h="324004">
                <a:tc>
                  <a:txBody>
                    <a:bodyPr/>
                    <a:lstStyle/>
                    <a:p>
                      <a:r>
                        <a:rPr lang="en-US" sz="1600" dirty="0"/>
                        <a:t>Median OS, mo</a:t>
                      </a:r>
                      <a:endParaRPr lang="en-US" sz="1600" b="0" dirty="0">
                        <a:solidFill>
                          <a:schemeClr val="tx1"/>
                        </a:solidFill>
                      </a:endParaRPr>
                    </a:p>
                  </a:txBody>
                  <a:tcPr marL="103890" marR="103890" marT="51945" marB="51945" anchor="ctr"/>
                </a:tc>
                <a:tc>
                  <a:txBody>
                    <a:bodyPr/>
                    <a:lstStyle/>
                    <a:p>
                      <a:pPr algn="ctr"/>
                      <a:r>
                        <a:rPr lang="en-US" sz="1600" dirty="0"/>
                        <a:t>NR</a:t>
                      </a:r>
                      <a:endParaRPr lang="en-US" sz="1600" b="0" dirty="0">
                        <a:solidFill>
                          <a:schemeClr val="tx1"/>
                        </a:solidFill>
                      </a:endParaRPr>
                    </a:p>
                  </a:txBody>
                  <a:tcPr marL="103890" marR="103890" marT="51945" marB="51945" anchor="ctr"/>
                </a:tc>
                <a:extLst>
                  <a:ext uri="{0D108BD9-81ED-4DB2-BD59-A6C34878D82A}">
                    <a16:rowId xmlns:a16="http://schemas.microsoft.com/office/drawing/2014/main" val="10003"/>
                  </a:ext>
                </a:extLst>
              </a:tr>
              <a:tr h="324004">
                <a:tc>
                  <a:txBody>
                    <a:bodyPr/>
                    <a:lstStyle/>
                    <a:p>
                      <a:r>
                        <a:rPr lang="en-US" sz="1600" dirty="0"/>
                        <a:t>Median PFS, mo</a:t>
                      </a:r>
                      <a:endParaRPr lang="en-US" sz="1600" b="0" dirty="0">
                        <a:solidFill>
                          <a:schemeClr val="tx1"/>
                        </a:solidFill>
                      </a:endParaRPr>
                    </a:p>
                  </a:txBody>
                  <a:tcPr marL="103890" marR="103890" marT="51945" marB="51945" anchor="ctr"/>
                </a:tc>
                <a:tc>
                  <a:txBody>
                    <a:bodyPr/>
                    <a:lstStyle/>
                    <a:p>
                      <a:pPr algn="ctr"/>
                      <a:r>
                        <a:rPr lang="en-US" sz="1600" dirty="0"/>
                        <a:t>5.9</a:t>
                      </a:r>
                      <a:endParaRPr lang="en-US" sz="1600" b="0" dirty="0">
                        <a:solidFill>
                          <a:schemeClr val="tx1"/>
                        </a:solidFill>
                      </a:endParaRPr>
                    </a:p>
                  </a:txBody>
                  <a:tcPr marL="103890" marR="103890" marT="51945" marB="51945" anchor="ctr"/>
                </a:tc>
                <a:extLst>
                  <a:ext uri="{0D108BD9-81ED-4DB2-BD59-A6C34878D82A}">
                    <a16:rowId xmlns:a16="http://schemas.microsoft.com/office/drawing/2014/main" val="10004"/>
                  </a:ext>
                </a:extLst>
              </a:tr>
            </a:tbl>
          </a:graphicData>
        </a:graphic>
      </p:graphicFrame>
      <p:pic>
        <p:nvPicPr>
          <p:cNvPr id="16" name="Picture 2">
            <a:extLst>
              <a:ext uri="{FF2B5EF4-FFF2-40B4-BE49-F238E27FC236}">
                <a16:creationId xmlns:a16="http://schemas.microsoft.com/office/drawing/2014/main" id="{FB90EBB0-FBAB-CB98-C0A5-D7BA41AF8C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307"/>
          <a:stretch/>
        </p:blipFill>
        <p:spPr bwMode="auto">
          <a:xfrm>
            <a:off x="2040932" y="3570714"/>
            <a:ext cx="8110135" cy="264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a:extLst>
              <a:ext uri="{FF2B5EF4-FFF2-40B4-BE49-F238E27FC236}">
                <a16:creationId xmlns:a16="http://schemas.microsoft.com/office/drawing/2014/main" id="{BE492467-B4CD-BDE1-2D73-373C1C650B54}"/>
              </a:ext>
            </a:extLst>
          </p:cNvPr>
          <p:cNvSpPr>
            <a:spLocks noGrp="1"/>
          </p:cNvSpPr>
          <p:nvPr>
            <p:ph type="ftr" sz="quarter" idx="3"/>
          </p:nvPr>
        </p:nvSpPr>
        <p:spPr/>
        <p:txBody>
          <a:bodyPr/>
          <a:lstStyle/>
          <a:p>
            <a:r>
              <a:rPr lang="en-US" dirty="0"/>
              <a:t>Locke FL, et al. </a:t>
            </a:r>
            <a:r>
              <a:rPr lang="en-US" i="1" dirty="0"/>
              <a:t>Lancet Oncol. </a:t>
            </a:r>
            <a:r>
              <a:rPr lang="en-US" dirty="0"/>
              <a:t>2019;20:31-42..</a:t>
            </a:r>
          </a:p>
        </p:txBody>
      </p:sp>
    </p:spTree>
    <p:extLst>
      <p:ext uri="{BB962C8B-B14F-4D97-AF65-F5344CB8AC3E}">
        <p14:creationId xmlns:p14="http://schemas.microsoft.com/office/powerpoint/2010/main" val="132361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3AA6-4652-4D35-9AE2-E40DE298FFD8}"/>
              </a:ext>
            </a:extLst>
          </p:cNvPr>
          <p:cNvSpPr>
            <a:spLocks noGrp="1"/>
          </p:cNvSpPr>
          <p:nvPr>
            <p:ph type="title"/>
          </p:nvPr>
        </p:nvSpPr>
        <p:spPr/>
        <p:txBody>
          <a:bodyPr/>
          <a:lstStyle/>
          <a:p>
            <a:r>
              <a:rPr lang="en-US" altLang="en-US" dirty="0"/>
              <a:t>Phase 2 ZUMA-1: Updated Findings Continue to Show O</a:t>
            </a:r>
            <a:r>
              <a:rPr lang="en-US" dirty="0"/>
              <a:t>verall Survival Benefits in R/R </a:t>
            </a:r>
            <a:r>
              <a:rPr lang="en-US" dirty="0" err="1"/>
              <a:t>DLBCL</a:t>
            </a:r>
            <a:endParaRPr lang="en-US" dirty="0">
              <a:sym typeface="Arial"/>
            </a:endParaRPr>
          </a:p>
        </p:txBody>
      </p:sp>
      <p:sp>
        <p:nvSpPr>
          <p:cNvPr id="7" name="Footer Placeholder 6">
            <a:extLst>
              <a:ext uri="{FF2B5EF4-FFF2-40B4-BE49-F238E27FC236}">
                <a16:creationId xmlns:a16="http://schemas.microsoft.com/office/drawing/2014/main" id="{7F133D91-F1EF-A59C-414B-B023CA9A3F5F}"/>
              </a:ext>
            </a:extLst>
          </p:cNvPr>
          <p:cNvSpPr>
            <a:spLocks noGrp="1"/>
          </p:cNvSpPr>
          <p:nvPr>
            <p:ph type="ftr" sz="quarter" idx="3"/>
          </p:nvPr>
        </p:nvSpPr>
        <p:spPr/>
        <p:txBody>
          <a:bodyPr/>
          <a:lstStyle/>
          <a:p>
            <a:r>
              <a:rPr lang="fr-FR" dirty="0"/>
              <a:t>Jacobson C, et al. ASH 2020. Abstract 1187.</a:t>
            </a:r>
          </a:p>
          <a:p>
            <a:r>
              <a:rPr lang="fr-FR" dirty="0"/>
              <a:t>Jacobson C, et al. ASH 2021 Abstract 1764. </a:t>
            </a:r>
            <a:endParaRPr lang="en-US" dirty="0"/>
          </a:p>
        </p:txBody>
      </p:sp>
      <p:sp>
        <p:nvSpPr>
          <p:cNvPr id="11" name="Footer Placeholder 3">
            <a:extLst>
              <a:ext uri="{FF2B5EF4-FFF2-40B4-BE49-F238E27FC236}">
                <a16:creationId xmlns:a16="http://schemas.microsoft.com/office/drawing/2014/main" id="{7046D4B6-7E3C-C703-197E-7148443FB0C3}"/>
              </a:ext>
            </a:extLst>
          </p:cNvPr>
          <p:cNvSpPr txBox="1">
            <a:spLocks/>
          </p:cNvSpPr>
          <p:nvPr/>
        </p:nvSpPr>
        <p:spPr>
          <a:xfrm>
            <a:off x="2246376" y="5573437"/>
            <a:ext cx="769924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baseline="30000" dirty="0">
                <a:solidFill>
                  <a:srgbClr val="000000"/>
                </a:solidFill>
              </a:rPr>
              <a:t>a</a:t>
            </a:r>
            <a:r>
              <a:rPr lang="en-US" altLang="en-US" dirty="0">
                <a:solidFill>
                  <a:srgbClr val="000000"/>
                </a:solidFill>
              </a:rPr>
              <a:t> </a:t>
            </a:r>
            <a:r>
              <a:rPr lang="en-US" altLang="en-US" dirty="0" err="1">
                <a:solidFill>
                  <a:srgbClr val="000000"/>
                </a:solidFill>
              </a:rPr>
              <a:t>mITT</a:t>
            </a:r>
            <a:r>
              <a:rPr lang="en-US" altLang="en-US" dirty="0">
                <a:solidFill>
                  <a:srgbClr val="000000"/>
                </a:solidFill>
              </a:rPr>
              <a:t>: </a:t>
            </a:r>
            <a:r>
              <a:rPr lang="en-US" altLang="en-US" dirty="0" err="1">
                <a:solidFill>
                  <a:srgbClr val="000000"/>
                </a:solidFill>
              </a:rPr>
              <a:t>Axi</a:t>
            </a:r>
            <a:r>
              <a:rPr lang="en-US" altLang="en-US" dirty="0">
                <a:solidFill>
                  <a:srgbClr val="000000"/>
                </a:solidFill>
              </a:rPr>
              <a:t>-</a:t>
            </a:r>
            <a:r>
              <a:rPr lang="en-US" altLang="en-US" dirty="0" err="1">
                <a:solidFill>
                  <a:srgbClr val="000000"/>
                </a:solidFill>
              </a:rPr>
              <a:t>cel</a:t>
            </a:r>
            <a:r>
              <a:rPr lang="en-US" altLang="en-US" dirty="0">
                <a:solidFill>
                  <a:srgbClr val="000000"/>
                </a:solidFill>
              </a:rPr>
              <a:t>-treated patients; ITT: enrolled patients (N = 111)</a:t>
            </a:r>
            <a:br>
              <a:rPr lang="en-US" altLang="en-US" dirty="0">
                <a:solidFill>
                  <a:srgbClr val="000000"/>
                </a:solidFill>
              </a:rPr>
            </a:br>
            <a:endParaRPr lang="da-DK" altLang="en-US" dirty="0">
              <a:solidFill>
                <a:srgbClr val="000000"/>
              </a:solidFill>
            </a:endParaRPr>
          </a:p>
        </p:txBody>
      </p:sp>
      <p:grpSp>
        <p:nvGrpSpPr>
          <p:cNvPr id="4" name="Group 3">
            <a:extLst>
              <a:ext uri="{FF2B5EF4-FFF2-40B4-BE49-F238E27FC236}">
                <a16:creationId xmlns:a16="http://schemas.microsoft.com/office/drawing/2014/main" id="{9CFA5886-A749-50CE-4D79-0ED94ACEF191}"/>
              </a:ext>
            </a:extLst>
          </p:cNvPr>
          <p:cNvGrpSpPr/>
          <p:nvPr/>
        </p:nvGrpSpPr>
        <p:grpSpPr>
          <a:xfrm>
            <a:off x="1799800" y="1834873"/>
            <a:ext cx="8929730" cy="2843245"/>
            <a:chOff x="751830" y="2496897"/>
            <a:chExt cx="6978722" cy="2222040"/>
          </a:xfrm>
        </p:grpSpPr>
        <p:pic>
          <p:nvPicPr>
            <p:cNvPr id="10" name="Picture 9">
              <a:extLst>
                <a:ext uri="{FF2B5EF4-FFF2-40B4-BE49-F238E27FC236}">
                  <a16:creationId xmlns:a16="http://schemas.microsoft.com/office/drawing/2014/main" id="{7390F27D-5A35-65D3-23FD-8002CE95D4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89" t="15872" b="29441"/>
            <a:stretch/>
          </p:blipFill>
          <p:spPr bwMode="auto">
            <a:xfrm>
              <a:off x="751830" y="2496897"/>
              <a:ext cx="6978722" cy="222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0596CEF7-DF74-037A-2443-5CE6D069D99F}"/>
                </a:ext>
              </a:extLst>
            </p:cNvPr>
            <p:cNvSpPr txBox="1"/>
            <p:nvPr/>
          </p:nvSpPr>
          <p:spPr>
            <a:xfrm>
              <a:off x="2890925" y="2496897"/>
              <a:ext cx="1887055" cy="261610"/>
            </a:xfrm>
            <a:prstGeom prst="rect">
              <a:avLst/>
            </a:prstGeom>
            <a:noFill/>
          </p:spPr>
          <p:txBody>
            <a:bodyPr wrap="none" rtlCol="0">
              <a:spAutoFit/>
            </a:bodyPr>
            <a:lstStyle/>
            <a:p>
              <a:r>
                <a:rPr lang="en-US" sz="1100" b="1" dirty="0"/>
                <a:t>mITT</a:t>
              </a:r>
              <a:r>
                <a:rPr lang="en-US" sz="1100" b="1" baseline="30000" dirty="0"/>
                <a:t>a </a:t>
              </a:r>
              <a:r>
                <a:rPr lang="en-US" sz="1100" b="1" dirty="0"/>
                <a:t>population: n = 101</a:t>
              </a:r>
            </a:p>
          </p:txBody>
        </p:sp>
      </p:grpSp>
      <p:sp>
        <p:nvSpPr>
          <p:cNvPr id="14" name="TextBox 13">
            <a:extLst>
              <a:ext uri="{FF2B5EF4-FFF2-40B4-BE49-F238E27FC236}">
                <a16:creationId xmlns:a16="http://schemas.microsoft.com/office/drawing/2014/main" id="{1B9B42EF-431B-C70E-04A4-E29FD617DC68}"/>
              </a:ext>
            </a:extLst>
          </p:cNvPr>
          <p:cNvSpPr txBox="1"/>
          <p:nvPr/>
        </p:nvSpPr>
        <p:spPr>
          <a:xfrm>
            <a:off x="2495232" y="5053467"/>
            <a:ext cx="7201536" cy="442674"/>
          </a:xfrm>
          <a:prstGeom prst="roundRect">
            <a:avLst/>
          </a:prstGeom>
          <a:noFill/>
          <a:ln w="19050">
            <a:noFill/>
          </a:ln>
        </p:spPr>
        <p:txBody>
          <a:bodyPr wrap="square" rtlCol="0">
            <a:spAutoFit/>
          </a:bodyPr>
          <a:lstStyle/>
          <a:p>
            <a:pPr algn="ctr"/>
            <a:r>
              <a:rPr lang="en-US" sz="2000" b="1" dirty="0"/>
              <a:t>5-year OS of 43% among infused patients</a:t>
            </a:r>
          </a:p>
        </p:txBody>
      </p:sp>
      <p:sp>
        <p:nvSpPr>
          <p:cNvPr id="17" name="TextBox 16">
            <a:extLst>
              <a:ext uri="{FF2B5EF4-FFF2-40B4-BE49-F238E27FC236}">
                <a16:creationId xmlns:a16="http://schemas.microsoft.com/office/drawing/2014/main" id="{C7438877-3F52-EF1A-427C-5E7A2105A11A}"/>
              </a:ext>
            </a:extLst>
          </p:cNvPr>
          <p:cNvSpPr txBox="1"/>
          <p:nvPr/>
        </p:nvSpPr>
        <p:spPr>
          <a:xfrm>
            <a:off x="5100088" y="3550234"/>
            <a:ext cx="3702868" cy="307777"/>
          </a:xfrm>
          <a:prstGeom prst="rect">
            <a:avLst/>
          </a:prstGeom>
          <a:noFill/>
        </p:spPr>
        <p:txBody>
          <a:bodyPr wrap="square" rtlCol="0">
            <a:spAutoFit/>
          </a:bodyPr>
          <a:lstStyle/>
          <a:p>
            <a:r>
              <a:rPr lang="en-US" sz="1400" b="1" dirty="0"/>
              <a:t>Median follow-up: 51.1 months</a:t>
            </a:r>
          </a:p>
        </p:txBody>
      </p:sp>
    </p:spTree>
    <p:extLst>
      <p:ext uri="{BB962C8B-B14F-4D97-AF65-F5344CB8AC3E}">
        <p14:creationId xmlns:p14="http://schemas.microsoft.com/office/powerpoint/2010/main" val="74300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6D14A78-E207-4C78-43DC-DB706CF1DD6C}"/>
              </a:ext>
            </a:extLst>
          </p:cNvPr>
          <p:cNvSpPr>
            <a:spLocks noGrp="1"/>
          </p:cNvSpPr>
          <p:nvPr>
            <p:ph type="ftr" sz="quarter" idx="3"/>
          </p:nvPr>
        </p:nvSpPr>
        <p:spPr/>
        <p:txBody>
          <a:bodyPr/>
          <a:lstStyle/>
          <a:p>
            <a:r>
              <a:rPr lang="en-US" dirty="0"/>
              <a:t>Jaeger U, et al. ASH 2020. Abstract 1194.</a:t>
            </a:r>
          </a:p>
          <a:p>
            <a:r>
              <a:rPr lang="en-US" dirty="0"/>
              <a:t>Schuster </a:t>
            </a:r>
            <a:r>
              <a:rPr lang="en-US" dirty="0" err="1"/>
              <a:t>SJ</a:t>
            </a:r>
            <a:r>
              <a:rPr lang="en-US" dirty="0"/>
              <a:t>, et al. </a:t>
            </a:r>
            <a:r>
              <a:rPr lang="en-US" i="1" dirty="0"/>
              <a:t>Lancet Oncol. </a:t>
            </a:r>
            <a:r>
              <a:rPr lang="en-US" dirty="0"/>
              <a:t>2021;22:1403-1415. </a:t>
            </a:r>
          </a:p>
        </p:txBody>
      </p:sp>
      <p:sp>
        <p:nvSpPr>
          <p:cNvPr id="2" name="Title 1">
            <a:extLst>
              <a:ext uri="{FF2B5EF4-FFF2-40B4-BE49-F238E27FC236}">
                <a16:creationId xmlns:a16="http://schemas.microsoft.com/office/drawing/2014/main" id="{82043AA6-4652-4D35-9AE2-E40DE298FFD8}"/>
              </a:ext>
            </a:extLst>
          </p:cNvPr>
          <p:cNvSpPr>
            <a:spLocks noGrp="1"/>
          </p:cNvSpPr>
          <p:nvPr>
            <p:ph type="title"/>
          </p:nvPr>
        </p:nvSpPr>
        <p:spPr/>
        <p:txBody>
          <a:bodyPr>
            <a:normAutofit/>
          </a:bodyPr>
          <a:lstStyle/>
          <a:p>
            <a:r>
              <a:rPr lang="en-US" altLang="en-US" dirty="0"/>
              <a:t>JULIET: Long-Term Outcomes With </a:t>
            </a:r>
            <a:r>
              <a:rPr lang="en-US" dirty="0"/>
              <a:t>Tisa-</a:t>
            </a:r>
            <a:r>
              <a:rPr lang="en-US" dirty="0" err="1"/>
              <a:t>Cel</a:t>
            </a:r>
            <a:r>
              <a:rPr lang="en-US" dirty="0"/>
              <a:t> in </a:t>
            </a:r>
            <a:r>
              <a:rPr lang="en-US" dirty="0" err="1"/>
              <a:t>DLBCL</a:t>
            </a:r>
            <a:endParaRPr lang="en-US" dirty="0">
              <a:sym typeface="Arial"/>
            </a:endParaRPr>
          </a:p>
        </p:txBody>
      </p:sp>
      <p:sp>
        <p:nvSpPr>
          <p:cNvPr id="6" name="Content Placeholder 5">
            <a:extLst>
              <a:ext uri="{FF2B5EF4-FFF2-40B4-BE49-F238E27FC236}">
                <a16:creationId xmlns:a16="http://schemas.microsoft.com/office/drawing/2014/main" id="{8C42CC8A-DE88-4506-5A68-140E173478AF}"/>
              </a:ext>
            </a:extLst>
          </p:cNvPr>
          <p:cNvSpPr>
            <a:spLocks noGrp="1"/>
          </p:cNvSpPr>
          <p:nvPr>
            <p:ph idx="1"/>
          </p:nvPr>
        </p:nvSpPr>
        <p:spPr>
          <a:xfrm>
            <a:off x="9042056" y="1854938"/>
            <a:ext cx="2718487" cy="4722477"/>
          </a:xfrm>
        </p:spPr>
        <p:txBody>
          <a:bodyPr>
            <a:normAutofit/>
          </a:bodyPr>
          <a:lstStyle/>
          <a:p>
            <a:r>
              <a:rPr lang="en-US" sz="2000" dirty="0"/>
              <a:t>Best ORR 53% (39% CR)</a:t>
            </a:r>
          </a:p>
          <a:p>
            <a:r>
              <a:rPr lang="en-US" sz="2000" dirty="0" err="1"/>
              <a:t>PFS</a:t>
            </a:r>
            <a:r>
              <a:rPr lang="en-US" sz="2000" dirty="0"/>
              <a:t>:</a:t>
            </a:r>
          </a:p>
          <a:p>
            <a:pPr lvl="1"/>
            <a:r>
              <a:rPr lang="en-US" sz="1800" dirty="0"/>
              <a:t>24-month: 33%</a:t>
            </a:r>
          </a:p>
          <a:p>
            <a:pPr lvl="1"/>
            <a:r>
              <a:rPr lang="en-US" sz="1800" dirty="0"/>
              <a:t>36-month: 31%</a:t>
            </a:r>
          </a:p>
          <a:p>
            <a:r>
              <a:rPr lang="en-US" sz="2000" dirty="0"/>
              <a:t>Among responders, 60% were estimated to maintain that response at 24 and 36 months</a:t>
            </a:r>
          </a:p>
          <a:p>
            <a:endParaRPr lang="en-US" sz="2000" dirty="0"/>
          </a:p>
        </p:txBody>
      </p:sp>
      <p:pic>
        <p:nvPicPr>
          <p:cNvPr id="16" name="Picture 2">
            <a:extLst>
              <a:ext uri="{FF2B5EF4-FFF2-40B4-BE49-F238E27FC236}">
                <a16:creationId xmlns:a16="http://schemas.microsoft.com/office/drawing/2014/main" id="{0F2E7C5D-2C77-6BEC-45DE-6847873052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022" t="25279" r="5290" b="18910"/>
          <a:stretch/>
        </p:blipFill>
        <p:spPr bwMode="auto">
          <a:xfrm>
            <a:off x="737844" y="1342759"/>
            <a:ext cx="7929563" cy="450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Footer Placeholder 2">
            <a:extLst>
              <a:ext uri="{FF2B5EF4-FFF2-40B4-BE49-F238E27FC236}">
                <a16:creationId xmlns:a16="http://schemas.microsoft.com/office/drawing/2014/main" id="{8716F97D-8EB7-3218-5C5D-654875C124D3}"/>
              </a:ext>
            </a:extLst>
          </p:cNvPr>
          <p:cNvSpPr txBox="1">
            <a:spLocks/>
          </p:cNvSpPr>
          <p:nvPr/>
        </p:nvSpPr>
        <p:spPr>
          <a:xfrm>
            <a:off x="2922131" y="5880130"/>
            <a:ext cx="769924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Median follow-up: 40.3 months</a:t>
            </a:r>
            <a:br>
              <a:rPr lang="en-US" dirty="0">
                <a:solidFill>
                  <a:srgbClr val="000000"/>
                </a:solidFill>
              </a:rPr>
            </a:br>
            <a:endParaRPr lang="en-US" dirty="0">
              <a:solidFill>
                <a:srgbClr val="000000"/>
              </a:solidFill>
            </a:endParaRPr>
          </a:p>
        </p:txBody>
      </p:sp>
      <p:sp>
        <p:nvSpPr>
          <p:cNvPr id="21" name="Rectangle 20">
            <a:extLst>
              <a:ext uri="{FF2B5EF4-FFF2-40B4-BE49-F238E27FC236}">
                <a16:creationId xmlns:a16="http://schemas.microsoft.com/office/drawing/2014/main" id="{D7C99E95-F31B-98B9-E756-AE42DF1291BB}"/>
              </a:ext>
            </a:extLst>
          </p:cNvPr>
          <p:cNvSpPr/>
          <p:nvPr/>
        </p:nvSpPr>
        <p:spPr>
          <a:xfrm>
            <a:off x="1359579" y="1300697"/>
            <a:ext cx="269625" cy="3188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3291F8F-2BFD-391A-DDB4-D3F31049ADEE}"/>
              </a:ext>
            </a:extLst>
          </p:cNvPr>
          <p:cNvGrpSpPr/>
          <p:nvPr/>
        </p:nvGrpSpPr>
        <p:grpSpPr>
          <a:xfrm>
            <a:off x="1274619" y="1262876"/>
            <a:ext cx="439881" cy="3254877"/>
            <a:chOff x="1274619" y="1262876"/>
            <a:chExt cx="439881" cy="3254877"/>
          </a:xfrm>
        </p:grpSpPr>
        <p:sp>
          <p:nvSpPr>
            <p:cNvPr id="3" name="TextBox 2">
              <a:extLst>
                <a:ext uri="{FF2B5EF4-FFF2-40B4-BE49-F238E27FC236}">
                  <a16:creationId xmlns:a16="http://schemas.microsoft.com/office/drawing/2014/main" id="{DCA13023-272D-1EED-BBBD-6C78A196591D}"/>
                </a:ext>
              </a:extLst>
            </p:cNvPr>
            <p:cNvSpPr txBox="1"/>
            <p:nvPr/>
          </p:nvSpPr>
          <p:spPr>
            <a:xfrm>
              <a:off x="1274619" y="1262876"/>
              <a:ext cx="439544" cy="276999"/>
            </a:xfrm>
            <a:prstGeom prst="rect">
              <a:avLst/>
            </a:prstGeom>
            <a:noFill/>
          </p:spPr>
          <p:txBody>
            <a:bodyPr wrap="none" rtlCol="0">
              <a:spAutoFit/>
            </a:bodyPr>
            <a:lstStyle/>
            <a:p>
              <a:pPr algn="r"/>
              <a:r>
                <a:rPr lang="en-US" sz="1200" dirty="0">
                  <a:solidFill>
                    <a:srgbClr val="000000"/>
                  </a:solidFill>
                </a:rPr>
                <a:t>100</a:t>
              </a:r>
            </a:p>
          </p:txBody>
        </p:sp>
        <p:sp>
          <p:nvSpPr>
            <p:cNvPr id="4" name="TextBox 3">
              <a:extLst>
                <a:ext uri="{FF2B5EF4-FFF2-40B4-BE49-F238E27FC236}">
                  <a16:creationId xmlns:a16="http://schemas.microsoft.com/office/drawing/2014/main" id="{FA138A19-32F0-73A9-264D-47D228ABD520}"/>
                </a:ext>
              </a:extLst>
            </p:cNvPr>
            <p:cNvSpPr txBox="1"/>
            <p:nvPr/>
          </p:nvSpPr>
          <p:spPr>
            <a:xfrm>
              <a:off x="1359579" y="1568159"/>
              <a:ext cx="354584" cy="276999"/>
            </a:xfrm>
            <a:prstGeom prst="rect">
              <a:avLst/>
            </a:prstGeom>
            <a:noFill/>
          </p:spPr>
          <p:txBody>
            <a:bodyPr wrap="none" rtlCol="0">
              <a:spAutoFit/>
            </a:bodyPr>
            <a:lstStyle/>
            <a:p>
              <a:pPr algn="r"/>
              <a:r>
                <a:rPr lang="en-US" sz="1200" dirty="0">
                  <a:solidFill>
                    <a:srgbClr val="000000"/>
                  </a:solidFill>
                </a:rPr>
                <a:t>90</a:t>
              </a:r>
            </a:p>
          </p:txBody>
        </p:sp>
        <p:sp>
          <p:nvSpPr>
            <p:cNvPr id="5" name="TextBox 4">
              <a:extLst>
                <a:ext uri="{FF2B5EF4-FFF2-40B4-BE49-F238E27FC236}">
                  <a16:creationId xmlns:a16="http://schemas.microsoft.com/office/drawing/2014/main" id="{9C57ED3E-F9F2-E8A9-8315-A27168025902}"/>
                </a:ext>
              </a:extLst>
            </p:cNvPr>
            <p:cNvSpPr txBox="1"/>
            <p:nvPr/>
          </p:nvSpPr>
          <p:spPr>
            <a:xfrm>
              <a:off x="1359916" y="1854938"/>
              <a:ext cx="354584" cy="276999"/>
            </a:xfrm>
            <a:prstGeom prst="rect">
              <a:avLst/>
            </a:prstGeom>
            <a:noFill/>
          </p:spPr>
          <p:txBody>
            <a:bodyPr wrap="none" rtlCol="0">
              <a:spAutoFit/>
            </a:bodyPr>
            <a:lstStyle/>
            <a:p>
              <a:pPr algn="r"/>
              <a:r>
                <a:rPr lang="en-US" sz="1200" dirty="0">
                  <a:solidFill>
                    <a:srgbClr val="000000"/>
                  </a:solidFill>
                </a:rPr>
                <a:t>80</a:t>
              </a:r>
            </a:p>
          </p:txBody>
        </p:sp>
        <p:sp>
          <p:nvSpPr>
            <p:cNvPr id="8" name="TextBox 7">
              <a:extLst>
                <a:ext uri="{FF2B5EF4-FFF2-40B4-BE49-F238E27FC236}">
                  <a16:creationId xmlns:a16="http://schemas.microsoft.com/office/drawing/2014/main" id="{63287FC7-845C-59F3-FD75-446E0CABFE2C}"/>
                </a:ext>
              </a:extLst>
            </p:cNvPr>
            <p:cNvSpPr txBox="1"/>
            <p:nvPr/>
          </p:nvSpPr>
          <p:spPr>
            <a:xfrm>
              <a:off x="1359579" y="2156387"/>
              <a:ext cx="354584" cy="276999"/>
            </a:xfrm>
            <a:prstGeom prst="rect">
              <a:avLst/>
            </a:prstGeom>
            <a:noFill/>
          </p:spPr>
          <p:txBody>
            <a:bodyPr wrap="none" rtlCol="0">
              <a:spAutoFit/>
            </a:bodyPr>
            <a:lstStyle/>
            <a:p>
              <a:pPr algn="r"/>
              <a:r>
                <a:rPr lang="en-US" sz="1200" dirty="0">
                  <a:solidFill>
                    <a:srgbClr val="000000"/>
                  </a:solidFill>
                </a:rPr>
                <a:t>70</a:t>
              </a:r>
            </a:p>
          </p:txBody>
        </p:sp>
        <p:sp>
          <p:nvSpPr>
            <p:cNvPr id="9" name="TextBox 8">
              <a:extLst>
                <a:ext uri="{FF2B5EF4-FFF2-40B4-BE49-F238E27FC236}">
                  <a16:creationId xmlns:a16="http://schemas.microsoft.com/office/drawing/2014/main" id="{A1973EF7-0530-308F-4708-C4653BFE1C4A}"/>
                </a:ext>
              </a:extLst>
            </p:cNvPr>
            <p:cNvSpPr txBox="1"/>
            <p:nvPr/>
          </p:nvSpPr>
          <p:spPr>
            <a:xfrm>
              <a:off x="1359579" y="2452946"/>
              <a:ext cx="354584" cy="276999"/>
            </a:xfrm>
            <a:prstGeom prst="rect">
              <a:avLst/>
            </a:prstGeom>
            <a:noFill/>
          </p:spPr>
          <p:txBody>
            <a:bodyPr wrap="none" rtlCol="0">
              <a:spAutoFit/>
            </a:bodyPr>
            <a:lstStyle/>
            <a:p>
              <a:pPr algn="r"/>
              <a:r>
                <a:rPr lang="en-US" sz="1200" dirty="0">
                  <a:solidFill>
                    <a:srgbClr val="000000"/>
                  </a:solidFill>
                </a:rPr>
                <a:t>60</a:t>
              </a:r>
            </a:p>
          </p:txBody>
        </p:sp>
        <p:sp>
          <p:nvSpPr>
            <p:cNvPr id="10" name="TextBox 9">
              <a:extLst>
                <a:ext uri="{FF2B5EF4-FFF2-40B4-BE49-F238E27FC236}">
                  <a16:creationId xmlns:a16="http://schemas.microsoft.com/office/drawing/2014/main" id="{FC8BB4AD-2DDD-8E81-3D8C-A85F65A61FCB}"/>
                </a:ext>
              </a:extLst>
            </p:cNvPr>
            <p:cNvSpPr txBox="1"/>
            <p:nvPr/>
          </p:nvSpPr>
          <p:spPr>
            <a:xfrm>
              <a:off x="1359916" y="2749505"/>
              <a:ext cx="354584" cy="276999"/>
            </a:xfrm>
            <a:prstGeom prst="rect">
              <a:avLst/>
            </a:prstGeom>
            <a:noFill/>
          </p:spPr>
          <p:txBody>
            <a:bodyPr wrap="none" rtlCol="0">
              <a:spAutoFit/>
            </a:bodyPr>
            <a:lstStyle/>
            <a:p>
              <a:pPr algn="r"/>
              <a:r>
                <a:rPr lang="en-US" sz="1200" dirty="0">
                  <a:solidFill>
                    <a:srgbClr val="000000"/>
                  </a:solidFill>
                </a:rPr>
                <a:t>50</a:t>
              </a:r>
            </a:p>
          </p:txBody>
        </p:sp>
        <p:sp>
          <p:nvSpPr>
            <p:cNvPr id="11" name="TextBox 10">
              <a:extLst>
                <a:ext uri="{FF2B5EF4-FFF2-40B4-BE49-F238E27FC236}">
                  <a16:creationId xmlns:a16="http://schemas.microsoft.com/office/drawing/2014/main" id="{0B15DE17-F7B8-696D-71A5-6BEB32FCD186}"/>
                </a:ext>
              </a:extLst>
            </p:cNvPr>
            <p:cNvSpPr txBox="1"/>
            <p:nvPr/>
          </p:nvSpPr>
          <p:spPr>
            <a:xfrm>
              <a:off x="1359579" y="3052177"/>
              <a:ext cx="354584" cy="276999"/>
            </a:xfrm>
            <a:prstGeom prst="rect">
              <a:avLst/>
            </a:prstGeom>
            <a:noFill/>
          </p:spPr>
          <p:txBody>
            <a:bodyPr wrap="none" rtlCol="0">
              <a:spAutoFit/>
            </a:bodyPr>
            <a:lstStyle/>
            <a:p>
              <a:pPr algn="r"/>
              <a:r>
                <a:rPr lang="en-US" sz="1200" dirty="0">
                  <a:solidFill>
                    <a:srgbClr val="000000"/>
                  </a:solidFill>
                </a:rPr>
                <a:t>40</a:t>
              </a:r>
            </a:p>
          </p:txBody>
        </p:sp>
        <p:sp>
          <p:nvSpPr>
            <p:cNvPr id="12" name="TextBox 11">
              <a:extLst>
                <a:ext uri="{FF2B5EF4-FFF2-40B4-BE49-F238E27FC236}">
                  <a16:creationId xmlns:a16="http://schemas.microsoft.com/office/drawing/2014/main" id="{873B9001-6CC3-7E41-C855-E5C7F90E50D1}"/>
                </a:ext>
              </a:extLst>
            </p:cNvPr>
            <p:cNvSpPr txBox="1"/>
            <p:nvPr/>
          </p:nvSpPr>
          <p:spPr>
            <a:xfrm>
              <a:off x="1359916" y="3348651"/>
              <a:ext cx="354584" cy="276999"/>
            </a:xfrm>
            <a:prstGeom prst="rect">
              <a:avLst/>
            </a:prstGeom>
            <a:noFill/>
          </p:spPr>
          <p:txBody>
            <a:bodyPr wrap="none" rtlCol="0">
              <a:spAutoFit/>
            </a:bodyPr>
            <a:lstStyle/>
            <a:p>
              <a:pPr algn="r"/>
              <a:r>
                <a:rPr lang="en-US" sz="1200" dirty="0">
                  <a:solidFill>
                    <a:srgbClr val="000000"/>
                  </a:solidFill>
                </a:rPr>
                <a:t>30</a:t>
              </a:r>
            </a:p>
          </p:txBody>
        </p:sp>
        <p:sp>
          <p:nvSpPr>
            <p:cNvPr id="13" name="TextBox 12">
              <a:extLst>
                <a:ext uri="{FF2B5EF4-FFF2-40B4-BE49-F238E27FC236}">
                  <a16:creationId xmlns:a16="http://schemas.microsoft.com/office/drawing/2014/main" id="{721AD7CB-3254-A785-AAFA-6F3981D0E78A}"/>
                </a:ext>
              </a:extLst>
            </p:cNvPr>
            <p:cNvSpPr txBox="1"/>
            <p:nvPr/>
          </p:nvSpPr>
          <p:spPr>
            <a:xfrm>
              <a:off x="1359579" y="3644766"/>
              <a:ext cx="354584" cy="276999"/>
            </a:xfrm>
            <a:prstGeom prst="rect">
              <a:avLst/>
            </a:prstGeom>
            <a:noFill/>
          </p:spPr>
          <p:txBody>
            <a:bodyPr wrap="none" rtlCol="0">
              <a:spAutoFit/>
            </a:bodyPr>
            <a:lstStyle/>
            <a:p>
              <a:pPr algn="r"/>
              <a:r>
                <a:rPr lang="en-US" sz="1200" dirty="0">
                  <a:solidFill>
                    <a:srgbClr val="000000"/>
                  </a:solidFill>
                </a:rPr>
                <a:t>20</a:t>
              </a:r>
            </a:p>
          </p:txBody>
        </p:sp>
        <p:sp>
          <p:nvSpPr>
            <p:cNvPr id="14" name="TextBox 13">
              <a:extLst>
                <a:ext uri="{FF2B5EF4-FFF2-40B4-BE49-F238E27FC236}">
                  <a16:creationId xmlns:a16="http://schemas.microsoft.com/office/drawing/2014/main" id="{A76D2BA0-F3FE-08C8-8CB8-6E36E55E3BF6}"/>
                </a:ext>
              </a:extLst>
            </p:cNvPr>
            <p:cNvSpPr txBox="1"/>
            <p:nvPr/>
          </p:nvSpPr>
          <p:spPr>
            <a:xfrm>
              <a:off x="1359916" y="3940315"/>
              <a:ext cx="354584" cy="276999"/>
            </a:xfrm>
            <a:prstGeom prst="rect">
              <a:avLst/>
            </a:prstGeom>
            <a:noFill/>
          </p:spPr>
          <p:txBody>
            <a:bodyPr wrap="none" rtlCol="0">
              <a:spAutoFit/>
            </a:bodyPr>
            <a:lstStyle/>
            <a:p>
              <a:pPr algn="r"/>
              <a:r>
                <a:rPr lang="en-US" sz="1200" dirty="0">
                  <a:solidFill>
                    <a:srgbClr val="000000"/>
                  </a:solidFill>
                </a:rPr>
                <a:t>10</a:t>
              </a:r>
            </a:p>
          </p:txBody>
        </p:sp>
        <p:sp>
          <p:nvSpPr>
            <p:cNvPr id="15" name="TextBox 14">
              <a:extLst>
                <a:ext uri="{FF2B5EF4-FFF2-40B4-BE49-F238E27FC236}">
                  <a16:creationId xmlns:a16="http://schemas.microsoft.com/office/drawing/2014/main" id="{3416C5BD-8BBD-0BD1-CBC7-A9F702B3C28E}"/>
                </a:ext>
              </a:extLst>
            </p:cNvPr>
            <p:cNvSpPr txBox="1"/>
            <p:nvPr/>
          </p:nvSpPr>
          <p:spPr>
            <a:xfrm>
              <a:off x="1444538" y="4240754"/>
              <a:ext cx="269625" cy="276999"/>
            </a:xfrm>
            <a:prstGeom prst="rect">
              <a:avLst/>
            </a:prstGeom>
            <a:noFill/>
          </p:spPr>
          <p:txBody>
            <a:bodyPr wrap="none" rtlCol="0">
              <a:spAutoFit/>
            </a:bodyPr>
            <a:lstStyle/>
            <a:p>
              <a:pPr algn="r"/>
              <a:r>
                <a:rPr lang="en-US" sz="1200" dirty="0">
                  <a:solidFill>
                    <a:srgbClr val="000000"/>
                  </a:solidFill>
                </a:rPr>
                <a:t>0</a:t>
              </a:r>
            </a:p>
          </p:txBody>
        </p:sp>
      </p:grpSp>
      <p:sp>
        <p:nvSpPr>
          <p:cNvPr id="38" name="Rectangle 37">
            <a:extLst>
              <a:ext uri="{FF2B5EF4-FFF2-40B4-BE49-F238E27FC236}">
                <a16:creationId xmlns:a16="http://schemas.microsoft.com/office/drawing/2014/main" id="{9546B885-C2AD-57B2-5417-222CA39CFEAB}"/>
              </a:ext>
            </a:extLst>
          </p:cNvPr>
          <p:cNvSpPr/>
          <p:nvPr/>
        </p:nvSpPr>
        <p:spPr>
          <a:xfrm>
            <a:off x="1672325" y="4559815"/>
            <a:ext cx="6845776" cy="209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4B9D6766-DBDD-F760-8D27-623BE7CC90F6}"/>
              </a:ext>
            </a:extLst>
          </p:cNvPr>
          <p:cNvGrpSpPr/>
          <p:nvPr/>
        </p:nvGrpSpPr>
        <p:grpSpPr>
          <a:xfrm>
            <a:off x="1666092" y="4521026"/>
            <a:ext cx="6875234" cy="282162"/>
            <a:chOff x="1666092" y="4517752"/>
            <a:chExt cx="6875234" cy="282162"/>
          </a:xfrm>
        </p:grpSpPr>
        <p:sp>
          <p:nvSpPr>
            <p:cNvPr id="17" name="TextBox 16">
              <a:extLst>
                <a:ext uri="{FF2B5EF4-FFF2-40B4-BE49-F238E27FC236}">
                  <a16:creationId xmlns:a16="http://schemas.microsoft.com/office/drawing/2014/main" id="{68BE1AC6-804A-8BE5-3301-05C70E01D82A}"/>
                </a:ext>
              </a:extLst>
            </p:cNvPr>
            <p:cNvSpPr txBox="1"/>
            <p:nvPr/>
          </p:nvSpPr>
          <p:spPr>
            <a:xfrm>
              <a:off x="1666092" y="4522199"/>
              <a:ext cx="269625" cy="276999"/>
            </a:xfrm>
            <a:prstGeom prst="rect">
              <a:avLst/>
            </a:prstGeom>
            <a:noFill/>
          </p:spPr>
          <p:txBody>
            <a:bodyPr wrap="none" rtlCol="0">
              <a:spAutoFit/>
            </a:bodyPr>
            <a:lstStyle/>
            <a:p>
              <a:pPr algn="ctr"/>
              <a:r>
                <a:rPr lang="en-US" sz="1200" dirty="0">
                  <a:solidFill>
                    <a:srgbClr val="000000"/>
                  </a:solidFill>
                </a:rPr>
                <a:t>0</a:t>
              </a:r>
            </a:p>
          </p:txBody>
        </p:sp>
        <p:sp>
          <p:nvSpPr>
            <p:cNvPr id="19" name="TextBox 18">
              <a:extLst>
                <a:ext uri="{FF2B5EF4-FFF2-40B4-BE49-F238E27FC236}">
                  <a16:creationId xmlns:a16="http://schemas.microsoft.com/office/drawing/2014/main" id="{E5053FCF-E9B0-4076-0AC2-FF4A875EA834}"/>
                </a:ext>
              </a:extLst>
            </p:cNvPr>
            <p:cNvSpPr txBox="1"/>
            <p:nvPr/>
          </p:nvSpPr>
          <p:spPr>
            <a:xfrm>
              <a:off x="2074142" y="4522199"/>
              <a:ext cx="269625" cy="276999"/>
            </a:xfrm>
            <a:prstGeom prst="rect">
              <a:avLst/>
            </a:prstGeom>
            <a:noFill/>
          </p:spPr>
          <p:txBody>
            <a:bodyPr wrap="none" rtlCol="0">
              <a:spAutoFit/>
            </a:bodyPr>
            <a:lstStyle/>
            <a:p>
              <a:pPr algn="ctr"/>
              <a:r>
                <a:rPr lang="en-US" sz="1200" dirty="0">
                  <a:solidFill>
                    <a:srgbClr val="000000"/>
                  </a:solidFill>
                </a:rPr>
                <a:t>3</a:t>
              </a:r>
            </a:p>
          </p:txBody>
        </p:sp>
        <p:sp>
          <p:nvSpPr>
            <p:cNvPr id="20" name="TextBox 19">
              <a:extLst>
                <a:ext uri="{FF2B5EF4-FFF2-40B4-BE49-F238E27FC236}">
                  <a16:creationId xmlns:a16="http://schemas.microsoft.com/office/drawing/2014/main" id="{CB4CA6D5-94DA-2993-41D5-C73DE175A750}"/>
                </a:ext>
              </a:extLst>
            </p:cNvPr>
            <p:cNvSpPr txBox="1"/>
            <p:nvPr/>
          </p:nvSpPr>
          <p:spPr>
            <a:xfrm>
              <a:off x="2487082" y="4522199"/>
              <a:ext cx="269625" cy="276999"/>
            </a:xfrm>
            <a:prstGeom prst="rect">
              <a:avLst/>
            </a:prstGeom>
            <a:noFill/>
          </p:spPr>
          <p:txBody>
            <a:bodyPr wrap="none" rtlCol="0">
              <a:spAutoFit/>
            </a:bodyPr>
            <a:lstStyle/>
            <a:p>
              <a:pPr algn="ctr"/>
              <a:r>
                <a:rPr lang="en-US" sz="1200" dirty="0">
                  <a:solidFill>
                    <a:srgbClr val="000000"/>
                  </a:solidFill>
                </a:rPr>
                <a:t>6</a:t>
              </a:r>
            </a:p>
          </p:txBody>
        </p:sp>
        <p:sp>
          <p:nvSpPr>
            <p:cNvPr id="23" name="TextBox 22">
              <a:extLst>
                <a:ext uri="{FF2B5EF4-FFF2-40B4-BE49-F238E27FC236}">
                  <a16:creationId xmlns:a16="http://schemas.microsoft.com/office/drawing/2014/main" id="{5434D025-2CA4-183D-F066-FFBF983C05B2}"/>
                </a:ext>
              </a:extLst>
            </p:cNvPr>
            <p:cNvSpPr txBox="1"/>
            <p:nvPr/>
          </p:nvSpPr>
          <p:spPr>
            <a:xfrm>
              <a:off x="2898139" y="4522199"/>
              <a:ext cx="269625" cy="276999"/>
            </a:xfrm>
            <a:prstGeom prst="rect">
              <a:avLst/>
            </a:prstGeom>
            <a:noFill/>
          </p:spPr>
          <p:txBody>
            <a:bodyPr wrap="none" rtlCol="0">
              <a:spAutoFit/>
            </a:bodyPr>
            <a:lstStyle/>
            <a:p>
              <a:pPr algn="ctr"/>
              <a:r>
                <a:rPr lang="en-US" sz="1200" dirty="0">
                  <a:solidFill>
                    <a:srgbClr val="000000"/>
                  </a:solidFill>
                </a:rPr>
                <a:t>9</a:t>
              </a:r>
            </a:p>
          </p:txBody>
        </p:sp>
        <p:sp>
          <p:nvSpPr>
            <p:cNvPr id="24" name="TextBox 23">
              <a:extLst>
                <a:ext uri="{FF2B5EF4-FFF2-40B4-BE49-F238E27FC236}">
                  <a16:creationId xmlns:a16="http://schemas.microsoft.com/office/drawing/2014/main" id="{15A0B15A-2B7F-312A-B3A9-74BC296034FC}"/>
                </a:ext>
              </a:extLst>
            </p:cNvPr>
            <p:cNvSpPr txBox="1"/>
            <p:nvPr/>
          </p:nvSpPr>
          <p:spPr>
            <a:xfrm>
              <a:off x="3271558" y="4522199"/>
              <a:ext cx="354584" cy="276999"/>
            </a:xfrm>
            <a:prstGeom prst="rect">
              <a:avLst/>
            </a:prstGeom>
            <a:noFill/>
          </p:spPr>
          <p:txBody>
            <a:bodyPr wrap="none" rtlCol="0">
              <a:spAutoFit/>
            </a:bodyPr>
            <a:lstStyle/>
            <a:p>
              <a:pPr algn="ctr"/>
              <a:r>
                <a:rPr lang="en-US" sz="1200" dirty="0">
                  <a:solidFill>
                    <a:srgbClr val="000000"/>
                  </a:solidFill>
                </a:rPr>
                <a:t>12</a:t>
              </a:r>
            </a:p>
          </p:txBody>
        </p:sp>
        <p:sp>
          <p:nvSpPr>
            <p:cNvPr id="25" name="TextBox 24">
              <a:extLst>
                <a:ext uri="{FF2B5EF4-FFF2-40B4-BE49-F238E27FC236}">
                  <a16:creationId xmlns:a16="http://schemas.microsoft.com/office/drawing/2014/main" id="{B342446E-5227-3487-6B30-16D55DBA4900}"/>
                </a:ext>
              </a:extLst>
            </p:cNvPr>
            <p:cNvSpPr txBox="1"/>
            <p:nvPr/>
          </p:nvSpPr>
          <p:spPr>
            <a:xfrm>
              <a:off x="3683359" y="4522199"/>
              <a:ext cx="354584" cy="276999"/>
            </a:xfrm>
            <a:prstGeom prst="rect">
              <a:avLst/>
            </a:prstGeom>
            <a:noFill/>
          </p:spPr>
          <p:txBody>
            <a:bodyPr wrap="none" rtlCol="0">
              <a:spAutoFit/>
            </a:bodyPr>
            <a:lstStyle/>
            <a:p>
              <a:pPr algn="ctr"/>
              <a:r>
                <a:rPr lang="en-US" sz="1200" dirty="0">
                  <a:solidFill>
                    <a:srgbClr val="000000"/>
                  </a:solidFill>
                </a:rPr>
                <a:t>15</a:t>
              </a:r>
            </a:p>
          </p:txBody>
        </p:sp>
        <p:sp>
          <p:nvSpPr>
            <p:cNvPr id="26" name="TextBox 25">
              <a:extLst>
                <a:ext uri="{FF2B5EF4-FFF2-40B4-BE49-F238E27FC236}">
                  <a16:creationId xmlns:a16="http://schemas.microsoft.com/office/drawing/2014/main" id="{CB02367E-9FB7-8815-5AB9-B3AF6AA81598}"/>
                </a:ext>
              </a:extLst>
            </p:cNvPr>
            <p:cNvSpPr txBox="1"/>
            <p:nvPr/>
          </p:nvSpPr>
          <p:spPr>
            <a:xfrm>
              <a:off x="4095160" y="4522199"/>
              <a:ext cx="354584" cy="276999"/>
            </a:xfrm>
            <a:prstGeom prst="rect">
              <a:avLst/>
            </a:prstGeom>
            <a:noFill/>
          </p:spPr>
          <p:txBody>
            <a:bodyPr wrap="none" rtlCol="0">
              <a:spAutoFit/>
            </a:bodyPr>
            <a:lstStyle/>
            <a:p>
              <a:pPr algn="ctr"/>
              <a:r>
                <a:rPr lang="en-US" sz="1200" dirty="0">
                  <a:solidFill>
                    <a:srgbClr val="000000"/>
                  </a:solidFill>
                </a:rPr>
                <a:t>18</a:t>
              </a:r>
            </a:p>
          </p:txBody>
        </p:sp>
        <p:sp>
          <p:nvSpPr>
            <p:cNvPr id="27" name="TextBox 26">
              <a:extLst>
                <a:ext uri="{FF2B5EF4-FFF2-40B4-BE49-F238E27FC236}">
                  <a16:creationId xmlns:a16="http://schemas.microsoft.com/office/drawing/2014/main" id="{C2D7E16E-3168-8EF5-10F8-B68ECBAAC92C}"/>
                </a:ext>
              </a:extLst>
            </p:cNvPr>
            <p:cNvSpPr txBox="1"/>
            <p:nvPr/>
          </p:nvSpPr>
          <p:spPr>
            <a:xfrm>
              <a:off x="4492291" y="4518025"/>
              <a:ext cx="354584" cy="276999"/>
            </a:xfrm>
            <a:prstGeom prst="rect">
              <a:avLst/>
            </a:prstGeom>
            <a:noFill/>
          </p:spPr>
          <p:txBody>
            <a:bodyPr wrap="none" rtlCol="0">
              <a:spAutoFit/>
            </a:bodyPr>
            <a:lstStyle/>
            <a:p>
              <a:pPr algn="ctr"/>
              <a:r>
                <a:rPr lang="en-US" sz="1200" dirty="0">
                  <a:solidFill>
                    <a:srgbClr val="000000"/>
                  </a:solidFill>
                </a:rPr>
                <a:t>21</a:t>
              </a:r>
            </a:p>
          </p:txBody>
        </p:sp>
        <p:sp>
          <p:nvSpPr>
            <p:cNvPr id="28" name="TextBox 27">
              <a:extLst>
                <a:ext uri="{FF2B5EF4-FFF2-40B4-BE49-F238E27FC236}">
                  <a16:creationId xmlns:a16="http://schemas.microsoft.com/office/drawing/2014/main" id="{3CFE0127-8681-BD27-3236-A62C63A23BFF}"/>
                </a:ext>
              </a:extLst>
            </p:cNvPr>
            <p:cNvSpPr txBox="1"/>
            <p:nvPr/>
          </p:nvSpPr>
          <p:spPr>
            <a:xfrm>
              <a:off x="4900341" y="4518025"/>
              <a:ext cx="354584" cy="276999"/>
            </a:xfrm>
            <a:prstGeom prst="rect">
              <a:avLst/>
            </a:prstGeom>
            <a:noFill/>
          </p:spPr>
          <p:txBody>
            <a:bodyPr wrap="none" rtlCol="0">
              <a:spAutoFit/>
            </a:bodyPr>
            <a:lstStyle/>
            <a:p>
              <a:pPr algn="ctr"/>
              <a:r>
                <a:rPr lang="en-US" sz="1200" dirty="0">
                  <a:solidFill>
                    <a:srgbClr val="000000"/>
                  </a:solidFill>
                </a:rPr>
                <a:t>24</a:t>
              </a:r>
            </a:p>
          </p:txBody>
        </p:sp>
        <p:sp>
          <p:nvSpPr>
            <p:cNvPr id="29" name="TextBox 28">
              <a:extLst>
                <a:ext uri="{FF2B5EF4-FFF2-40B4-BE49-F238E27FC236}">
                  <a16:creationId xmlns:a16="http://schemas.microsoft.com/office/drawing/2014/main" id="{80E4D29D-225A-582E-87AB-8D6CB766BC3C}"/>
                </a:ext>
              </a:extLst>
            </p:cNvPr>
            <p:cNvSpPr txBox="1"/>
            <p:nvPr/>
          </p:nvSpPr>
          <p:spPr>
            <a:xfrm>
              <a:off x="5316020" y="4518025"/>
              <a:ext cx="354584" cy="276999"/>
            </a:xfrm>
            <a:prstGeom prst="rect">
              <a:avLst/>
            </a:prstGeom>
            <a:noFill/>
          </p:spPr>
          <p:txBody>
            <a:bodyPr wrap="none" rtlCol="0">
              <a:spAutoFit/>
            </a:bodyPr>
            <a:lstStyle/>
            <a:p>
              <a:pPr algn="ctr"/>
              <a:r>
                <a:rPr lang="en-US" sz="1200" dirty="0">
                  <a:solidFill>
                    <a:srgbClr val="000000"/>
                  </a:solidFill>
                </a:rPr>
                <a:t>27</a:t>
              </a:r>
            </a:p>
          </p:txBody>
        </p:sp>
        <p:sp>
          <p:nvSpPr>
            <p:cNvPr id="30" name="TextBox 29">
              <a:extLst>
                <a:ext uri="{FF2B5EF4-FFF2-40B4-BE49-F238E27FC236}">
                  <a16:creationId xmlns:a16="http://schemas.microsoft.com/office/drawing/2014/main" id="{F121C39A-D5FE-8F19-6230-6F8C901B978F}"/>
                </a:ext>
              </a:extLst>
            </p:cNvPr>
            <p:cNvSpPr txBox="1"/>
            <p:nvPr/>
          </p:nvSpPr>
          <p:spPr>
            <a:xfrm>
              <a:off x="5726746" y="4517753"/>
              <a:ext cx="354584" cy="276999"/>
            </a:xfrm>
            <a:prstGeom prst="rect">
              <a:avLst/>
            </a:prstGeom>
            <a:noFill/>
          </p:spPr>
          <p:txBody>
            <a:bodyPr wrap="none" rtlCol="0">
              <a:spAutoFit/>
            </a:bodyPr>
            <a:lstStyle/>
            <a:p>
              <a:pPr algn="ctr"/>
              <a:r>
                <a:rPr lang="en-US" sz="1200" dirty="0">
                  <a:solidFill>
                    <a:srgbClr val="000000"/>
                  </a:solidFill>
                </a:rPr>
                <a:t>30</a:t>
              </a:r>
            </a:p>
          </p:txBody>
        </p:sp>
        <p:sp>
          <p:nvSpPr>
            <p:cNvPr id="31" name="TextBox 30">
              <a:extLst>
                <a:ext uri="{FF2B5EF4-FFF2-40B4-BE49-F238E27FC236}">
                  <a16:creationId xmlns:a16="http://schemas.microsoft.com/office/drawing/2014/main" id="{7696006A-1EEB-EA95-0704-960D95B1B4F5}"/>
                </a:ext>
              </a:extLst>
            </p:cNvPr>
            <p:cNvSpPr txBox="1"/>
            <p:nvPr/>
          </p:nvSpPr>
          <p:spPr>
            <a:xfrm>
              <a:off x="6141900" y="4518025"/>
              <a:ext cx="354584" cy="276999"/>
            </a:xfrm>
            <a:prstGeom prst="rect">
              <a:avLst/>
            </a:prstGeom>
            <a:noFill/>
          </p:spPr>
          <p:txBody>
            <a:bodyPr wrap="none" rtlCol="0">
              <a:spAutoFit/>
            </a:bodyPr>
            <a:lstStyle/>
            <a:p>
              <a:pPr algn="ctr"/>
              <a:r>
                <a:rPr lang="en-US" sz="1200" dirty="0">
                  <a:solidFill>
                    <a:srgbClr val="000000"/>
                  </a:solidFill>
                </a:rPr>
                <a:t>33</a:t>
              </a:r>
            </a:p>
          </p:txBody>
        </p:sp>
        <p:sp>
          <p:nvSpPr>
            <p:cNvPr id="32" name="TextBox 31">
              <a:extLst>
                <a:ext uri="{FF2B5EF4-FFF2-40B4-BE49-F238E27FC236}">
                  <a16:creationId xmlns:a16="http://schemas.microsoft.com/office/drawing/2014/main" id="{730E5F59-88D0-E21D-CEFF-6D4C291A2FD5}"/>
                </a:ext>
              </a:extLst>
            </p:cNvPr>
            <p:cNvSpPr txBox="1"/>
            <p:nvPr/>
          </p:nvSpPr>
          <p:spPr>
            <a:xfrm>
              <a:off x="6552957" y="4522915"/>
              <a:ext cx="354584" cy="276999"/>
            </a:xfrm>
            <a:prstGeom prst="rect">
              <a:avLst/>
            </a:prstGeom>
            <a:noFill/>
          </p:spPr>
          <p:txBody>
            <a:bodyPr wrap="none" rtlCol="0">
              <a:spAutoFit/>
            </a:bodyPr>
            <a:lstStyle/>
            <a:p>
              <a:pPr algn="ctr"/>
              <a:r>
                <a:rPr lang="en-US" sz="1200" dirty="0">
                  <a:solidFill>
                    <a:srgbClr val="000000"/>
                  </a:solidFill>
                </a:rPr>
                <a:t>36</a:t>
              </a:r>
            </a:p>
          </p:txBody>
        </p:sp>
        <p:sp>
          <p:nvSpPr>
            <p:cNvPr id="33" name="TextBox 32">
              <a:extLst>
                <a:ext uri="{FF2B5EF4-FFF2-40B4-BE49-F238E27FC236}">
                  <a16:creationId xmlns:a16="http://schemas.microsoft.com/office/drawing/2014/main" id="{9C483C86-B181-B853-0DC2-203F40B701F3}"/>
                </a:ext>
              </a:extLst>
            </p:cNvPr>
            <p:cNvSpPr txBox="1"/>
            <p:nvPr/>
          </p:nvSpPr>
          <p:spPr>
            <a:xfrm>
              <a:off x="6954978" y="4517752"/>
              <a:ext cx="354584" cy="276999"/>
            </a:xfrm>
            <a:prstGeom prst="rect">
              <a:avLst/>
            </a:prstGeom>
            <a:noFill/>
          </p:spPr>
          <p:txBody>
            <a:bodyPr wrap="none" rtlCol="0">
              <a:spAutoFit/>
            </a:bodyPr>
            <a:lstStyle/>
            <a:p>
              <a:pPr algn="ctr"/>
              <a:r>
                <a:rPr lang="en-US" sz="1200" dirty="0">
                  <a:solidFill>
                    <a:srgbClr val="000000"/>
                  </a:solidFill>
                </a:rPr>
                <a:t>39</a:t>
              </a:r>
            </a:p>
          </p:txBody>
        </p:sp>
        <p:sp>
          <p:nvSpPr>
            <p:cNvPr id="34" name="TextBox 33">
              <a:extLst>
                <a:ext uri="{FF2B5EF4-FFF2-40B4-BE49-F238E27FC236}">
                  <a16:creationId xmlns:a16="http://schemas.microsoft.com/office/drawing/2014/main" id="{ADA14320-24D1-C203-1E31-20DF19A4EBE5}"/>
                </a:ext>
              </a:extLst>
            </p:cNvPr>
            <p:cNvSpPr txBox="1"/>
            <p:nvPr/>
          </p:nvSpPr>
          <p:spPr>
            <a:xfrm>
              <a:off x="7365384" y="4518025"/>
              <a:ext cx="354584" cy="276999"/>
            </a:xfrm>
            <a:prstGeom prst="rect">
              <a:avLst/>
            </a:prstGeom>
            <a:noFill/>
          </p:spPr>
          <p:txBody>
            <a:bodyPr wrap="none" rtlCol="0">
              <a:spAutoFit/>
            </a:bodyPr>
            <a:lstStyle/>
            <a:p>
              <a:pPr algn="ctr"/>
              <a:r>
                <a:rPr lang="en-US" sz="1200" dirty="0">
                  <a:solidFill>
                    <a:srgbClr val="000000"/>
                  </a:solidFill>
                </a:rPr>
                <a:t>42</a:t>
              </a:r>
            </a:p>
          </p:txBody>
        </p:sp>
        <p:sp>
          <p:nvSpPr>
            <p:cNvPr id="35" name="TextBox 34">
              <a:extLst>
                <a:ext uri="{FF2B5EF4-FFF2-40B4-BE49-F238E27FC236}">
                  <a16:creationId xmlns:a16="http://schemas.microsoft.com/office/drawing/2014/main" id="{0AD7DB54-9C2B-E41A-62ED-8295739096C3}"/>
                </a:ext>
              </a:extLst>
            </p:cNvPr>
            <p:cNvSpPr txBox="1"/>
            <p:nvPr/>
          </p:nvSpPr>
          <p:spPr>
            <a:xfrm>
              <a:off x="7775968" y="4518025"/>
              <a:ext cx="354584" cy="276999"/>
            </a:xfrm>
            <a:prstGeom prst="rect">
              <a:avLst/>
            </a:prstGeom>
            <a:noFill/>
          </p:spPr>
          <p:txBody>
            <a:bodyPr wrap="none" rtlCol="0">
              <a:spAutoFit/>
            </a:bodyPr>
            <a:lstStyle/>
            <a:p>
              <a:pPr algn="ctr"/>
              <a:r>
                <a:rPr lang="en-US" sz="1200" dirty="0">
                  <a:solidFill>
                    <a:srgbClr val="000000"/>
                  </a:solidFill>
                </a:rPr>
                <a:t>45</a:t>
              </a:r>
            </a:p>
          </p:txBody>
        </p:sp>
        <p:sp>
          <p:nvSpPr>
            <p:cNvPr id="36" name="TextBox 35">
              <a:extLst>
                <a:ext uri="{FF2B5EF4-FFF2-40B4-BE49-F238E27FC236}">
                  <a16:creationId xmlns:a16="http://schemas.microsoft.com/office/drawing/2014/main" id="{B060A183-2B40-EE4A-E75B-E86F9B9A2F53}"/>
                </a:ext>
              </a:extLst>
            </p:cNvPr>
            <p:cNvSpPr txBox="1"/>
            <p:nvPr/>
          </p:nvSpPr>
          <p:spPr>
            <a:xfrm>
              <a:off x="8186742" y="4518025"/>
              <a:ext cx="354584" cy="276999"/>
            </a:xfrm>
            <a:prstGeom prst="rect">
              <a:avLst/>
            </a:prstGeom>
            <a:noFill/>
          </p:spPr>
          <p:txBody>
            <a:bodyPr wrap="none" rtlCol="0">
              <a:spAutoFit/>
            </a:bodyPr>
            <a:lstStyle/>
            <a:p>
              <a:pPr algn="ctr"/>
              <a:r>
                <a:rPr lang="en-US" sz="1200" dirty="0">
                  <a:solidFill>
                    <a:srgbClr val="000000"/>
                  </a:solidFill>
                </a:rPr>
                <a:t>48</a:t>
              </a:r>
            </a:p>
          </p:txBody>
        </p:sp>
      </p:grpSp>
      <p:sp>
        <p:nvSpPr>
          <p:cNvPr id="57" name="TextBox 56">
            <a:extLst>
              <a:ext uri="{FF2B5EF4-FFF2-40B4-BE49-F238E27FC236}">
                <a16:creationId xmlns:a16="http://schemas.microsoft.com/office/drawing/2014/main" id="{E46AA79A-D994-F0EE-2FF6-E39E1609A1D1}"/>
              </a:ext>
            </a:extLst>
          </p:cNvPr>
          <p:cNvSpPr txBox="1"/>
          <p:nvPr/>
        </p:nvSpPr>
        <p:spPr>
          <a:xfrm>
            <a:off x="4662488" y="4737492"/>
            <a:ext cx="820161" cy="276999"/>
          </a:xfrm>
          <a:prstGeom prst="rect">
            <a:avLst/>
          </a:prstGeom>
          <a:solidFill>
            <a:schemeClr val="bg1"/>
          </a:solidFill>
        </p:spPr>
        <p:txBody>
          <a:bodyPr wrap="none" rtlCol="0">
            <a:spAutoFit/>
          </a:bodyPr>
          <a:lstStyle/>
          <a:p>
            <a:r>
              <a:rPr lang="en-US" sz="1200" dirty="0">
                <a:solidFill>
                  <a:srgbClr val="000000"/>
                </a:solidFill>
              </a:rPr>
              <a:t>Time, </a:t>
            </a:r>
            <a:r>
              <a:rPr lang="en-US" sz="1200" dirty="0" err="1">
                <a:solidFill>
                  <a:srgbClr val="000000"/>
                </a:solidFill>
              </a:rPr>
              <a:t>mo</a:t>
            </a:r>
            <a:endParaRPr lang="en-US" sz="1200" dirty="0">
              <a:solidFill>
                <a:srgbClr val="000000"/>
              </a:solidFill>
            </a:endParaRPr>
          </a:p>
        </p:txBody>
      </p:sp>
      <p:sp>
        <p:nvSpPr>
          <p:cNvPr id="59" name="Rectangle 58">
            <a:extLst>
              <a:ext uri="{FF2B5EF4-FFF2-40B4-BE49-F238E27FC236}">
                <a16:creationId xmlns:a16="http://schemas.microsoft.com/office/drawing/2014/main" id="{D0C7BCFB-589A-29CD-B367-2A980D63B07A}"/>
              </a:ext>
            </a:extLst>
          </p:cNvPr>
          <p:cNvSpPr/>
          <p:nvPr/>
        </p:nvSpPr>
        <p:spPr>
          <a:xfrm>
            <a:off x="1089954" y="1845158"/>
            <a:ext cx="269625" cy="1871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87F838D-24B4-B29F-FF7E-293E34FF7E25}"/>
              </a:ext>
            </a:extLst>
          </p:cNvPr>
          <p:cNvSpPr txBox="1"/>
          <p:nvPr/>
        </p:nvSpPr>
        <p:spPr>
          <a:xfrm rot="16200000">
            <a:off x="406273" y="2666742"/>
            <a:ext cx="1636987" cy="276999"/>
          </a:xfrm>
          <a:prstGeom prst="rect">
            <a:avLst/>
          </a:prstGeom>
          <a:noFill/>
        </p:spPr>
        <p:txBody>
          <a:bodyPr wrap="none" rtlCol="0">
            <a:spAutoFit/>
          </a:bodyPr>
          <a:lstStyle/>
          <a:p>
            <a:r>
              <a:rPr lang="en-US" sz="1200" dirty="0">
                <a:solidFill>
                  <a:srgbClr val="000000"/>
                </a:solidFill>
              </a:rPr>
              <a:t>Probability of </a:t>
            </a:r>
            <a:r>
              <a:rPr lang="en-US" sz="1200" dirty="0" err="1">
                <a:solidFill>
                  <a:srgbClr val="000000"/>
                </a:solidFill>
              </a:rPr>
              <a:t>PFS</a:t>
            </a:r>
            <a:r>
              <a:rPr lang="en-US" sz="1200" dirty="0">
                <a:solidFill>
                  <a:srgbClr val="000000"/>
                </a:solidFill>
              </a:rPr>
              <a:t>, %</a:t>
            </a:r>
          </a:p>
        </p:txBody>
      </p:sp>
      <p:sp>
        <p:nvSpPr>
          <p:cNvPr id="61" name="Rectangle 60">
            <a:extLst>
              <a:ext uri="{FF2B5EF4-FFF2-40B4-BE49-F238E27FC236}">
                <a16:creationId xmlns:a16="http://schemas.microsoft.com/office/drawing/2014/main" id="{A8E9B967-7630-8008-38B4-1ED572DD623E}"/>
              </a:ext>
            </a:extLst>
          </p:cNvPr>
          <p:cNvSpPr/>
          <p:nvPr/>
        </p:nvSpPr>
        <p:spPr>
          <a:xfrm>
            <a:off x="6848475" y="2480041"/>
            <a:ext cx="1711901" cy="720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3FCACF1B-D699-620D-6952-3BA29BE75F8D}"/>
              </a:ext>
            </a:extLst>
          </p:cNvPr>
          <p:cNvSpPr txBox="1"/>
          <p:nvPr/>
        </p:nvSpPr>
        <p:spPr>
          <a:xfrm>
            <a:off x="6781280" y="2464988"/>
            <a:ext cx="1805302" cy="738664"/>
          </a:xfrm>
          <a:prstGeom prst="rect">
            <a:avLst/>
          </a:prstGeom>
          <a:noFill/>
        </p:spPr>
        <p:txBody>
          <a:bodyPr wrap="none" rtlCol="0">
            <a:spAutoFit/>
          </a:bodyPr>
          <a:lstStyle/>
          <a:p>
            <a:r>
              <a:rPr lang="en-US" sz="1050" dirty="0">
                <a:solidFill>
                  <a:srgbClr val="000000"/>
                </a:solidFill>
              </a:rPr>
              <a:t>Censoring Times</a:t>
            </a:r>
          </a:p>
          <a:p>
            <a:r>
              <a:rPr lang="en-US" sz="1050" dirty="0">
                <a:solidFill>
                  <a:srgbClr val="000000"/>
                </a:solidFill>
              </a:rPr>
              <a:t>CR at Month 3 (n/N = 9/37)</a:t>
            </a:r>
          </a:p>
          <a:p>
            <a:r>
              <a:rPr lang="en-US" sz="1050" dirty="0">
                <a:solidFill>
                  <a:srgbClr val="000000"/>
                </a:solidFill>
              </a:rPr>
              <a:t>CR at Month 6 (n/N = 6/34)</a:t>
            </a:r>
          </a:p>
          <a:p>
            <a:r>
              <a:rPr lang="en-US" sz="1050" dirty="0">
                <a:solidFill>
                  <a:srgbClr val="000000"/>
                </a:solidFill>
              </a:rPr>
              <a:t>Overall (n/n = 71/115)</a:t>
            </a:r>
          </a:p>
        </p:txBody>
      </p:sp>
      <p:sp>
        <p:nvSpPr>
          <p:cNvPr id="63" name="Rectangle 62">
            <a:extLst>
              <a:ext uri="{FF2B5EF4-FFF2-40B4-BE49-F238E27FC236}">
                <a16:creationId xmlns:a16="http://schemas.microsoft.com/office/drawing/2014/main" id="{65B3FC71-E861-C0CC-E1F3-EC37659A736A}"/>
              </a:ext>
            </a:extLst>
          </p:cNvPr>
          <p:cNvSpPr/>
          <p:nvPr/>
        </p:nvSpPr>
        <p:spPr>
          <a:xfrm>
            <a:off x="737844" y="4979328"/>
            <a:ext cx="7392708" cy="78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5F590E81-4E37-DAD0-C297-6126292C0E5A}"/>
              </a:ext>
            </a:extLst>
          </p:cNvPr>
          <p:cNvGrpSpPr/>
          <p:nvPr/>
        </p:nvGrpSpPr>
        <p:grpSpPr>
          <a:xfrm>
            <a:off x="593300" y="4897702"/>
            <a:ext cx="7494772" cy="851135"/>
            <a:chOff x="593300" y="4897702"/>
            <a:chExt cx="7494772" cy="851135"/>
          </a:xfrm>
        </p:grpSpPr>
        <p:sp>
          <p:nvSpPr>
            <p:cNvPr id="39" name="TextBox 38">
              <a:extLst>
                <a:ext uri="{FF2B5EF4-FFF2-40B4-BE49-F238E27FC236}">
                  <a16:creationId xmlns:a16="http://schemas.microsoft.com/office/drawing/2014/main" id="{A9846ECC-3EBD-85E3-3A1A-001F0C7C0CEF}"/>
                </a:ext>
              </a:extLst>
            </p:cNvPr>
            <p:cNvSpPr txBox="1"/>
            <p:nvPr/>
          </p:nvSpPr>
          <p:spPr>
            <a:xfrm>
              <a:off x="1576635" y="5101105"/>
              <a:ext cx="428131" cy="646331"/>
            </a:xfrm>
            <a:prstGeom prst="rect">
              <a:avLst/>
            </a:prstGeom>
            <a:noFill/>
          </p:spPr>
          <p:txBody>
            <a:bodyPr wrap="none" rtlCol="0">
              <a:spAutoFit/>
            </a:bodyPr>
            <a:lstStyle/>
            <a:p>
              <a:pPr algn="ctr"/>
              <a:r>
                <a:rPr lang="en-US" sz="1200" dirty="0">
                  <a:solidFill>
                    <a:srgbClr val="000000"/>
                  </a:solidFill>
                </a:rPr>
                <a:t>0</a:t>
              </a:r>
            </a:p>
            <a:p>
              <a:pPr algn="ctr"/>
              <a:r>
                <a:rPr lang="en-US" sz="1200" dirty="0">
                  <a:solidFill>
                    <a:srgbClr val="000000"/>
                  </a:solidFill>
                </a:rPr>
                <a:t>34</a:t>
              </a:r>
            </a:p>
            <a:p>
              <a:pPr algn="ctr"/>
              <a:r>
                <a:rPr lang="en-US" sz="1200" dirty="0">
                  <a:solidFill>
                    <a:srgbClr val="000000"/>
                  </a:solidFill>
                </a:rPr>
                <a:t>115</a:t>
              </a:r>
            </a:p>
          </p:txBody>
        </p:sp>
        <p:sp>
          <p:nvSpPr>
            <p:cNvPr id="40" name="TextBox 39">
              <a:extLst>
                <a:ext uri="{FF2B5EF4-FFF2-40B4-BE49-F238E27FC236}">
                  <a16:creationId xmlns:a16="http://schemas.microsoft.com/office/drawing/2014/main" id="{FE416E6A-539E-1067-C797-F7F564891039}"/>
                </a:ext>
              </a:extLst>
            </p:cNvPr>
            <p:cNvSpPr txBox="1"/>
            <p:nvPr/>
          </p:nvSpPr>
          <p:spPr>
            <a:xfrm>
              <a:off x="2036425" y="5100638"/>
              <a:ext cx="354584" cy="646331"/>
            </a:xfrm>
            <a:prstGeom prst="rect">
              <a:avLst/>
            </a:prstGeom>
            <a:noFill/>
          </p:spPr>
          <p:txBody>
            <a:bodyPr wrap="none" rtlCol="0">
              <a:spAutoFit/>
            </a:bodyPr>
            <a:lstStyle/>
            <a:p>
              <a:pPr algn="ctr"/>
              <a:r>
                <a:rPr lang="en-US" sz="1200" dirty="0">
                  <a:solidFill>
                    <a:srgbClr val="000000"/>
                  </a:solidFill>
                </a:rPr>
                <a:t>37</a:t>
              </a:r>
            </a:p>
            <a:p>
              <a:pPr algn="ctr"/>
              <a:r>
                <a:rPr lang="en-US" sz="1200" dirty="0">
                  <a:solidFill>
                    <a:srgbClr val="000000"/>
                  </a:solidFill>
                </a:rPr>
                <a:t>34</a:t>
              </a:r>
            </a:p>
            <a:p>
              <a:pPr algn="ctr"/>
              <a:r>
                <a:rPr lang="en-US" sz="1200" dirty="0">
                  <a:solidFill>
                    <a:srgbClr val="000000"/>
                  </a:solidFill>
                </a:rPr>
                <a:t>47</a:t>
              </a:r>
            </a:p>
          </p:txBody>
        </p:sp>
        <p:sp>
          <p:nvSpPr>
            <p:cNvPr id="41" name="TextBox 40">
              <a:extLst>
                <a:ext uri="{FF2B5EF4-FFF2-40B4-BE49-F238E27FC236}">
                  <a16:creationId xmlns:a16="http://schemas.microsoft.com/office/drawing/2014/main" id="{957F3EAA-28DA-23DF-57D8-F2D54E436365}"/>
                </a:ext>
              </a:extLst>
            </p:cNvPr>
            <p:cNvSpPr txBox="1"/>
            <p:nvPr/>
          </p:nvSpPr>
          <p:spPr>
            <a:xfrm>
              <a:off x="2446026" y="5100638"/>
              <a:ext cx="354584" cy="646331"/>
            </a:xfrm>
            <a:prstGeom prst="rect">
              <a:avLst/>
            </a:prstGeom>
            <a:noFill/>
          </p:spPr>
          <p:txBody>
            <a:bodyPr wrap="none" rtlCol="0">
              <a:spAutoFit/>
            </a:bodyPr>
            <a:lstStyle/>
            <a:p>
              <a:pPr algn="ctr"/>
              <a:r>
                <a:rPr lang="en-US" sz="1200" dirty="0">
                  <a:solidFill>
                    <a:srgbClr val="000000"/>
                  </a:solidFill>
                </a:rPr>
                <a:t>33</a:t>
              </a:r>
            </a:p>
            <a:p>
              <a:pPr algn="ctr"/>
              <a:r>
                <a:rPr lang="en-US" sz="1200" dirty="0">
                  <a:solidFill>
                    <a:srgbClr val="000000"/>
                  </a:solidFill>
                </a:rPr>
                <a:t>33</a:t>
              </a:r>
            </a:p>
            <a:p>
              <a:pPr algn="ctr"/>
              <a:r>
                <a:rPr lang="en-US" sz="1200" dirty="0">
                  <a:solidFill>
                    <a:srgbClr val="000000"/>
                  </a:solidFill>
                </a:rPr>
                <a:t>38</a:t>
              </a:r>
            </a:p>
          </p:txBody>
        </p:sp>
        <p:sp>
          <p:nvSpPr>
            <p:cNvPr id="42" name="TextBox 41">
              <a:extLst>
                <a:ext uri="{FF2B5EF4-FFF2-40B4-BE49-F238E27FC236}">
                  <a16:creationId xmlns:a16="http://schemas.microsoft.com/office/drawing/2014/main" id="{92E22844-E437-C8B9-A1BA-4D573D89C5D9}"/>
                </a:ext>
              </a:extLst>
            </p:cNvPr>
            <p:cNvSpPr txBox="1"/>
            <p:nvPr/>
          </p:nvSpPr>
          <p:spPr>
            <a:xfrm>
              <a:off x="2860734" y="5100638"/>
              <a:ext cx="354584" cy="646331"/>
            </a:xfrm>
            <a:prstGeom prst="rect">
              <a:avLst/>
            </a:prstGeom>
            <a:noFill/>
          </p:spPr>
          <p:txBody>
            <a:bodyPr wrap="none" rtlCol="0">
              <a:spAutoFit/>
            </a:bodyPr>
            <a:lstStyle/>
            <a:p>
              <a:pPr algn="ctr"/>
              <a:r>
                <a:rPr lang="en-US" sz="1200" dirty="0">
                  <a:solidFill>
                    <a:srgbClr val="000000"/>
                  </a:solidFill>
                </a:rPr>
                <a:t>31</a:t>
              </a:r>
            </a:p>
            <a:p>
              <a:pPr algn="ctr"/>
              <a:r>
                <a:rPr lang="en-US" sz="1200" dirty="0">
                  <a:solidFill>
                    <a:srgbClr val="000000"/>
                  </a:solidFill>
                </a:rPr>
                <a:t>32</a:t>
              </a:r>
            </a:p>
            <a:p>
              <a:pPr algn="ctr"/>
              <a:r>
                <a:rPr lang="en-US" sz="1200" dirty="0">
                  <a:solidFill>
                    <a:srgbClr val="000000"/>
                  </a:solidFill>
                </a:rPr>
                <a:t>36</a:t>
              </a:r>
            </a:p>
          </p:txBody>
        </p:sp>
        <p:sp>
          <p:nvSpPr>
            <p:cNvPr id="43" name="TextBox 42">
              <a:extLst>
                <a:ext uri="{FF2B5EF4-FFF2-40B4-BE49-F238E27FC236}">
                  <a16:creationId xmlns:a16="http://schemas.microsoft.com/office/drawing/2014/main" id="{34BEE71A-68E0-9329-9057-6B08D5AA1FE6}"/>
                </a:ext>
              </a:extLst>
            </p:cNvPr>
            <p:cNvSpPr txBox="1"/>
            <p:nvPr/>
          </p:nvSpPr>
          <p:spPr>
            <a:xfrm>
              <a:off x="3266795" y="5100638"/>
              <a:ext cx="354584" cy="646331"/>
            </a:xfrm>
            <a:prstGeom prst="rect">
              <a:avLst/>
            </a:prstGeom>
            <a:noFill/>
          </p:spPr>
          <p:txBody>
            <a:bodyPr wrap="none" rtlCol="0">
              <a:spAutoFit/>
            </a:bodyPr>
            <a:lstStyle/>
            <a:p>
              <a:pPr algn="ctr"/>
              <a:r>
                <a:rPr lang="en-US" sz="1200" dirty="0">
                  <a:solidFill>
                    <a:srgbClr val="000000"/>
                  </a:solidFill>
                </a:rPr>
                <a:t>26</a:t>
              </a:r>
            </a:p>
            <a:p>
              <a:pPr algn="ctr"/>
              <a:r>
                <a:rPr lang="en-US" sz="1200" dirty="0">
                  <a:solidFill>
                    <a:srgbClr val="000000"/>
                  </a:solidFill>
                </a:rPr>
                <a:t>27</a:t>
              </a:r>
            </a:p>
            <a:p>
              <a:pPr algn="ctr"/>
              <a:r>
                <a:rPr lang="en-US" sz="1200" dirty="0">
                  <a:solidFill>
                    <a:srgbClr val="000000"/>
                  </a:solidFill>
                </a:rPr>
                <a:t>31</a:t>
              </a:r>
            </a:p>
          </p:txBody>
        </p:sp>
        <p:sp>
          <p:nvSpPr>
            <p:cNvPr id="44" name="TextBox 43">
              <a:extLst>
                <a:ext uri="{FF2B5EF4-FFF2-40B4-BE49-F238E27FC236}">
                  <a16:creationId xmlns:a16="http://schemas.microsoft.com/office/drawing/2014/main" id="{411F765D-287F-984B-A2F7-2267BC72ACB8}"/>
                </a:ext>
              </a:extLst>
            </p:cNvPr>
            <p:cNvSpPr txBox="1"/>
            <p:nvPr/>
          </p:nvSpPr>
          <p:spPr>
            <a:xfrm>
              <a:off x="3676859" y="5100638"/>
              <a:ext cx="354584" cy="646331"/>
            </a:xfrm>
            <a:prstGeom prst="rect">
              <a:avLst/>
            </a:prstGeom>
            <a:noFill/>
          </p:spPr>
          <p:txBody>
            <a:bodyPr wrap="none" rtlCol="0">
              <a:spAutoFit/>
            </a:bodyPr>
            <a:lstStyle/>
            <a:p>
              <a:pPr algn="ctr"/>
              <a:r>
                <a:rPr lang="en-US" sz="1200" dirty="0">
                  <a:solidFill>
                    <a:srgbClr val="000000"/>
                  </a:solidFill>
                </a:rPr>
                <a:t>26</a:t>
              </a:r>
            </a:p>
            <a:p>
              <a:pPr algn="ctr"/>
              <a:r>
                <a:rPr lang="en-US" sz="1200" dirty="0">
                  <a:solidFill>
                    <a:srgbClr val="000000"/>
                  </a:solidFill>
                </a:rPr>
                <a:t>27</a:t>
              </a:r>
            </a:p>
            <a:p>
              <a:pPr algn="ctr"/>
              <a:r>
                <a:rPr lang="en-US" sz="1200" dirty="0">
                  <a:solidFill>
                    <a:srgbClr val="000000"/>
                  </a:solidFill>
                </a:rPr>
                <a:t>31</a:t>
              </a:r>
            </a:p>
          </p:txBody>
        </p:sp>
        <p:sp>
          <p:nvSpPr>
            <p:cNvPr id="45" name="TextBox 44">
              <a:extLst>
                <a:ext uri="{FF2B5EF4-FFF2-40B4-BE49-F238E27FC236}">
                  <a16:creationId xmlns:a16="http://schemas.microsoft.com/office/drawing/2014/main" id="{D197B1EA-1F0C-F0A1-91E3-8D30202F4414}"/>
                </a:ext>
              </a:extLst>
            </p:cNvPr>
            <p:cNvSpPr txBox="1"/>
            <p:nvPr/>
          </p:nvSpPr>
          <p:spPr>
            <a:xfrm>
              <a:off x="4091686" y="5100637"/>
              <a:ext cx="354584" cy="646331"/>
            </a:xfrm>
            <a:prstGeom prst="rect">
              <a:avLst/>
            </a:prstGeom>
            <a:noFill/>
          </p:spPr>
          <p:txBody>
            <a:bodyPr wrap="none" rtlCol="0">
              <a:spAutoFit/>
            </a:bodyPr>
            <a:lstStyle/>
            <a:p>
              <a:pPr algn="ctr"/>
              <a:r>
                <a:rPr lang="en-US" sz="1200" dirty="0">
                  <a:solidFill>
                    <a:srgbClr val="000000"/>
                  </a:solidFill>
                </a:rPr>
                <a:t>25</a:t>
              </a:r>
            </a:p>
            <a:p>
              <a:pPr algn="ctr"/>
              <a:r>
                <a:rPr lang="en-US" sz="1200" dirty="0">
                  <a:solidFill>
                    <a:srgbClr val="000000"/>
                  </a:solidFill>
                </a:rPr>
                <a:t>26</a:t>
              </a:r>
            </a:p>
            <a:p>
              <a:pPr algn="ctr"/>
              <a:r>
                <a:rPr lang="en-US" sz="1200" dirty="0">
                  <a:solidFill>
                    <a:srgbClr val="000000"/>
                  </a:solidFill>
                </a:rPr>
                <a:t>30</a:t>
              </a:r>
            </a:p>
          </p:txBody>
        </p:sp>
        <p:sp>
          <p:nvSpPr>
            <p:cNvPr id="46" name="TextBox 45">
              <a:extLst>
                <a:ext uri="{FF2B5EF4-FFF2-40B4-BE49-F238E27FC236}">
                  <a16:creationId xmlns:a16="http://schemas.microsoft.com/office/drawing/2014/main" id="{272A8C95-99DD-A2CF-11BB-F129775F3FD1}"/>
                </a:ext>
              </a:extLst>
            </p:cNvPr>
            <p:cNvSpPr txBox="1"/>
            <p:nvPr/>
          </p:nvSpPr>
          <p:spPr>
            <a:xfrm>
              <a:off x="4487832" y="5100637"/>
              <a:ext cx="354584" cy="646331"/>
            </a:xfrm>
            <a:prstGeom prst="rect">
              <a:avLst/>
            </a:prstGeom>
            <a:noFill/>
          </p:spPr>
          <p:txBody>
            <a:bodyPr wrap="none" rtlCol="0">
              <a:spAutoFit/>
            </a:bodyPr>
            <a:lstStyle/>
            <a:p>
              <a:pPr algn="ctr"/>
              <a:r>
                <a:rPr lang="en-US" sz="1200" dirty="0">
                  <a:solidFill>
                    <a:srgbClr val="000000"/>
                  </a:solidFill>
                </a:rPr>
                <a:t>21</a:t>
              </a:r>
            </a:p>
            <a:p>
              <a:pPr algn="ctr"/>
              <a:r>
                <a:rPr lang="en-US" sz="1200" dirty="0">
                  <a:solidFill>
                    <a:srgbClr val="000000"/>
                  </a:solidFill>
                </a:rPr>
                <a:t>22</a:t>
              </a:r>
            </a:p>
            <a:p>
              <a:pPr algn="ctr"/>
              <a:r>
                <a:rPr lang="en-US" sz="1200" dirty="0">
                  <a:solidFill>
                    <a:srgbClr val="000000"/>
                  </a:solidFill>
                </a:rPr>
                <a:t>26</a:t>
              </a:r>
            </a:p>
          </p:txBody>
        </p:sp>
        <p:sp>
          <p:nvSpPr>
            <p:cNvPr id="47" name="TextBox 46">
              <a:extLst>
                <a:ext uri="{FF2B5EF4-FFF2-40B4-BE49-F238E27FC236}">
                  <a16:creationId xmlns:a16="http://schemas.microsoft.com/office/drawing/2014/main" id="{A14C01E6-A6C3-F1BC-389B-EF1E19D55AE3}"/>
                </a:ext>
              </a:extLst>
            </p:cNvPr>
            <p:cNvSpPr txBox="1"/>
            <p:nvPr/>
          </p:nvSpPr>
          <p:spPr>
            <a:xfrm>
              <a:off x="4903632" y="5102506"/>
              <a:ext cx="354584" cy="646331"/>
            </a:xfrm>
            <a:prstGeom prst="rect">
              <a:avLst/>
            </a:prstGeom>
            <a:noFill/>
          </p:spPr>
          <p:txBody>
            <a:bodyPr wrap="none" rtlCol="0">
              <a:spAutoFit/>
            </a:bodyPr>
            <a:lstStyle/>
            <a:p>
              <a:pPr algn="ctr"/>
              <a:r>
                <a:rPr lang="en-US" sz="1200" dirty="0">
                  <a:solidFill>
                    <a:srgbClr val="000000"/>
                  </a:solidFill>
                </a:rPr>
                <a:t>20</a:t>
              </a:r>
            </a:p>
            <a:p>
              <a:pPr algn="ctr"/>
              <a:r>
                <a:rPr lang="en-US" sz="1200" dirty="0">
                  <a:solidFill>
                    <a:srgbClr val="000000"/>
                  </a:solidFill>
                </a:rPr>
                <a:t>21</a:t>
              </a:r>
            </a:p>
            <a:p>
              <a:pPr algn="ctr"/>
              <a:r>
                <a:rPr lang="en-US" sz="1200" dirty="0">
                  <a:solidFill>
                    <a:srgbClr val="000000"/>
                  </a:solidFill>
                </a:rPr>
                <a:t>24</a:t>
              </a:r>
            </a:p>
          </p:txBody>
        </p:sp>
        <p:sp>
          <p:nvSpPr>
            <p:cNvPr id="48" name="TextBox 47">
              <a:extLst>
                <a:ext uri="{FF2B5EF4-FFF2-40B4-BE49-F238E27FC236}">
                  <a16:creationId xmlns:a16="http://schemas.microsoft.com/office/drawing/2014/main" id="{0BE01127-8DE4-B228-205E-AEE3F978FAAC}"/>
                </a:ext>
              </a:extLst>
            </p:cNvPr>
            <p:cNvSpPr txBox="1"/>
            <p:nvPr/>
          </p:nvSpPr>
          <p:spPr>
            <a:xfrm>
              <a:off x="5313577" y="5100637"/>
              <a:ext cx="354584" cy="646331"/>
            </a:xfrm>
            <a:prstGeom prst="rect">
              <a:avLst/>
            </a:prstGeom>
            <a:noFill/>
          </p:spPr>
          <p:txBody>
            <a:bodyPr wrap="none" rtlCol="0">
              <a:spAutoFit/>
            </a:bodyPr>
            <a:lstStyle/>
            <a:p>
              <a:pPr algn="ctr"/>
              <a:r>
                <a:rPr lang="en-US" sz="1200" dirty="0">
                  <a:solidFill>
                    <a:srgbClr val="000000"/>
                  </a:solidFill>
                </a:rPr>
                <a:t>17</a:t>
              </a:r>
            </a:p>
            <a:p>
              <a:pPr algn="ctr"/>
              <a:r>
                <a:rPr lang="en-US" sz="1200" dirty="0">
                  <a:solidFill>
                    <a:srgbClr val="000000"/>
                  </a:solidFill>
                </a:rPr>
                <a:t>18</a:t>
              </a:r>
            </a:p>
            <a:p>
              <a:pPr algn="ctr"/>
              <a:r>
                <a:rPr lang="en-US" sz="1200" dirty="0">
                  <a:solidFill>
                    <a:srgbClr val="000000"/>
                  </a:solidFill>
                </a:rPr>
                <a:t>21</a:t>
              </a:r>
            </a:p>
          </p:txBody>
        </p:sp>
        <p:sp>
          <p:nvSpPr>
            <p:cNvPr id="49" name="TextBox 48">
              <a:extLst>
                <a:ext uri="{FF2B5EF4-FFF2-40B4-BE49-F238E27FC236}">
                  <a16:creationId xmlns:a16="http://schemas.microsoft.com/office/drawing/2014/main" id="{23BF1CD8-B7FE-3931-205F-50C734B36711}"/>
                </a:ext>
              </a:extLst>
            </p:cNvPr>
            <p:cNvSpPr txBox="1"/>
            <p:nvPr/>
          </p:nvSpPr>
          <p:spPr>
            <a:xfrm>
              <a:off x="5732120" y="5100637"/>
              <a:ext cx="354584" cy="646331"/>
            </a:xfrm>
            <a:prstGeom prst="rect">
              <a:avLst/>
            </a:prstGeom>
            <a:noFill/>
          </p:spPr>
          <p:txBody>
            <a:bodyPr wrap="none" rtlCol="0">
              <a:spAutoFit/>
            </a:bodyPr>
            <a:lstStyle/>
            <a:p>
              <a:pPr algn="ctr"/>
              <a:r>
                <a:rPr lang="en-US" sz="1200" dirty="0">
                  <a:solidFill>
                    <a:srgbClr val="000000"/>
                  </a:solidFill>
                </a:rPr>
                <a:t>17</a:t>
              </a:r>
            </a:p>
            <a:p>
              <a:pPr algn="ctr"/>
              <a:r>
                <a:rPr lang="en-US" sz="1200" dirty="0">
                  <a:solidFill>
                    <a:srgbClr val="000000"/>
                  </a:solidFill>
                </a:rPr>
                <a:t>18</a:t>
              </a:r>
            </a:p>
            <a:p>
              <a:pPr algn="ctr"/>
              <a:r>
                <a:rPr lang="en-US" sz="1200" dirty="0">
                  <a:solidFill>
                    <a:srgbClr val="000000"/>
                  </a:solidFill>
                </a:rPr>
                <a:t>21</a:t>
              </a:r>
            </a:p>
          </p:txBody>
        </p:sp>
        <p:sp>
          <p:nvSpPr>
            <p:cNvPr id="50" name="TextBox 49">
              <a:extLst>
                <a:ext uri="{FF2B5EF4-FFF2-40B4-BE49-F238E27FC236}">
                  <a16:creationId xmlns:a16="http://schemas.microsoft.com/office/drawing/2014/main" id="{15654B98-56ED-60C2-CF71-8FB5ED70A88F}"/>
                </a:ext>
              </a:extLst>
            </p:cNvPr>
            <p:cNvSpPr txBox="1"/>
            <p:nvPr/>
          </p:nvSpPr>
          <p:spPr>
            <a:xfrm>
              <a:off x="6135689" y="5100637"/>
              <a:ext cx="354584" cy="646331"/>
            </a:xfrm>
            <a:prstGeom prst="rect">
              <a:avLst/>
            </a:prstGeom>
            <a:noFill/>
          </p:spPr>
          <p:txBody>
            <a:bodyPr wrap="none" rtlCol="0">
              <a:spAutoFit/>
            </a:bodyPr>
            <a:lstStyle/>
            <a:p>
              <a:pPr algn="ctr"/>
              <a:r>
                <a:rPr lang="en-US" sz="1200" dirty="0">
                  <a:solidFill>
                    <a:srgbClr val="000000"/>
                  </a:solidFill>
                </a:rPr>
                <a:t>17</a:t>
              </a:r>
            </a:p>
            <a:p>
              <a:pPr algn="ctr"/>
              <a:r>
                <a:rPr lang="en-US" sz="1200" dirty="0">
                  <a:solidFill>
                    <a:srgbClr val="000000"/>
                  </a:solidFill>
                </a:rPr>
                <a:t>18</a:t>
              </a:r>
            </a:p>
            <a:p>
              <a:pPr algn="ctr"/>
              <a:r>
                <a:rPr lang="en-US" sz="1200" dirty="0">
                  <a:solidFill>
                    <a:srgbClr val="000000"/>
                  </a:solidFill>
                </a:rPr>
                <a:t>21</a:t>
              </a:r>
            </a:p>
          </p:txBody>
        </p:sp>
        <p:sp>
          <p:nvSpPr>
            <p:cNvPr id="51" name="TextBox 50">
              <a:extLst>
                <a:ext uri="{FF2B5EF4-FFF2-40B4-BE49-F238E27FC236}">
                  <a16:creationId xmlns:a16="http://schemas.microsoft.com/office/drawing/2014/main" id="{9CF720F0-4CFC-570A-49D8-DC21DFC9A3F5}"/>
                </a:ext>
              </a:extLst>
            </p:cNvPr>
            <p:cNvSpPr txBox="1"/>
            <p:nvPr/>
          </p:nvSpPr>
          <p:spPr>
            <a:xfrm>
              <a:off x="6553900" y="5100637"/>
              <a:ext cx="343172" cy="646331"/>
            </a:xfrm>
            <a:prstGeom prst="rect">
              <a:avLst/>
            </a:prstGeom>
            <a:noFill/>
          </p:spPr>
          <p:txBody>
            <a:bodyPr wrap="none" rtlCol="0">
              <a:spAutoFit/>
            </a:bodyPr>
            <a:lstStyle/>
            <a:p>
              <a:pPr algn="ctr"/>
              <a:r>
                <a:rPr lang="en-US" sz="1200" dirty="0">
                  <a:solidFill>
                    <a:srgbClr val="000000"/>
                  </a:solidFill>
                </a:rPr>
                <a:t>7</a:t>
              </a:r>
            </a:p>
            <a:p>
              <a:pPr algn="ctr"/>
              <a:r>
                <a:rPr lang="en-US" sz="1200" dirty="0">
                  <a:solidFill>
                    <a:srgbClr val="000000"/>
                  </a:solidFill>
                </a:rPr>
                <a:t>8</a:t>
              </a:r>
            </a:p>
            <a:p>
              <a:pPr algn="ctr"/>
              <a:r>
                <a:rPr lang="en-US" sz="1200" dirty="0">
                  <a:solidFill>
                    <a:srgbClr val="000000"/>
                  </a:solidFill>
                </a:rPr>
                <a:t>11</a:t>
              </a:r>
            </a:p>
          </p:txBody>
        </p:sp>
        <p:sp>
          <p:nvSpPr>
            <p:cNvPr id="52" name="TextBox 51">
              <a:extLst>
                <a:ext uri="{FF2B5EF4-FFF2-40B4-BE49-F238E27FC236}">
                  <a16:creationId xmlns:a16="http://schemas.microsoft.com/office/drawing/2014/main" id="{470B9263-1053-E564-FF2F-76B18D596C00}"/>
                </a:ext>
              </a:extLst>
            </p:cNvPr>
            <p:cNvSpPr txBox="1"/>
            <p:nvPr/>
          </p:nvSpPr>
          <p:spPr>
            <a:xfrm>
              <a:off x="6990681" y="5100079"/>
              <a:ext cx="269625" cy="646331"/>
            </a:xfrm>
            <a:prstGeom prst="rect">
              <a:avLst/>
            </a:prstGeom>
            <a:noFill/>
          </p:spPr>
          <p:txBody>
            <a:bodyPr wrap="none" rtlCol="0">
              <a:spAutoFit/>
            </a:bodyPr>
            <a:lstStyle/>
            <a:p>
              <a:pPr algn="ctr"/>
              <a:r>
                <a:rPr lang="en-US" sz="1200" dirty="0">
                  <a:solidFill>
                    <a:srgbClr val="000000"/>
                  </a:solidFill>
                </a:rPr>
                <a:t>2</a:t>
              </a:r>
            </a:p>
            <a:p>
              <a:pPr algn="ctr"/>
              <a:r>
                <a:rPr lang="en-US" sz="1200" dirty="0">
                  <a:solidFill>
                    <a:srgbClr val="000000"/>
                  </a:solidFill>
                </a:rPr>
                <a:t>2</a:t>
              </a:r>
            </a:p>
            <a:p>
              <a:pPr algn="ctr"/>
              <a:r>
                <a:rPr lang="en-US" sz="1200" dirty="0">
                  <a:solidFill>
                    <a:srgbClr val="000000"/>
                  </a:solidFill>
                </a:rPr>
                <a:t>2</a:t>
              </a:r>
            </a:p>
          </p:txBody>
        </p:sp>
        <p:sp>
          <p:nvSpPr>
            <p:cNvPr id="53" name="TextBox 52">
              <a:extLst>
                <a:ext uri="{FF2B5EF4-FFF2-40B4-BE49-F238E27FC236}">
                  <a16:creationId xmlns:a16="http://schemas.microsoft.com/office/drawing/2014/main" id="{6A8120F2-42AC-F7F5-796F-7290C8B61620}"/>
                </a:ext>
              </a:extLst>
            </p:cNvPr>
            <p:cNvSpPr txBox="1"/>
            <p:nvPr/>
          </p:nvSpPr>
          <p:spPr>
            <a:xfrm>
              <a:off x="7404461" y="5100079"/>
              <a:ext cx="269625" cy="646331"/>
            </a:xfrm>
            <a:prstGeom prst="rect">
              <a:avLst/>
            </a:prstGeom>
            <a:noFill/>
          </p:spPr>
          <p:txBody>
            <a:bodyPr wrap="none" rtlCol="0">
              <a:spAutoFit/>
            </a:bodyPr>
            <a:lstStyle/>
            <a:p>
              <a:pPr algn="ctr"/>
              <a:r>
                <a:rPr lang="en-US" sz="1200" dirty="0">
                  <a:solidFill>
                    <a:srgbClr val="000000"/>
                  </a:solidFill>
                </a:rPr>
                <a:t>1</a:t>
              </a:r>
            </a:p>
            <a:p>
              <a:pPr algn="ctr"/>
              <a:r>
                <a:rPr lang="en-US" sz="1200" dirty="0">
                  <a:solidFill>
                    <a:srgbClr val="000000"/>
                  </a:solidFill>
                </a:rPr>
                <a:t>1</a:t>
              </a:r>
            </a:p>
            <a:p>
              <a:pPr algn="ctr"/>
              <a:r>
                <a:rPr lang="en-US" sz="1200" dirty="0">
                  <a:solidFill>
                    <a:srgbClr val="000000"/>
                  </a:solidFill>
                </a:rPr>
                <a:t>1</a:t>
              </a:r>
            </a:p>
          </p:txBody>
        </p:sp>
        <p:sp>
          <p:nvSpPr>
            <p:cNvPr id="54" name="TextBox 53">
              <a:extLst>
                <a:ext uri="{FF2B5EF4-FFF2-40B4-BE49-F238E27FC236}">
                  <a16:creationId xmlns:a16="http://schemas.microsoft.com/office/drawing/2014/main" id="{9DFBB15B-CFB7-72FF-79D8-A340AC087F5D}"/>
                </a:ext>
              </a:extLst>
            </p:cNvPr>
            <p:cNvSpPr txBox="1"/>
            <p:nvPr/>
          </p:nvSpPr>
          <p:spPr>
            <a:xfrm>
              <a:off x="7818447" y="5100079"/>
              <a:ext cx="269625" cy="646331"/>
            </a:xfrm>
            <a:prstGeom prst="rect">
              <a:avLst/>
            </a:prstGeom>
            <a:noFill/>
          </p:spPr>
          <p:txBody>
            <a:bodyPr wrap="none" rtlCol="0">
              <a:spAutoFit/>
            </a:bodyPr>
            <a:lstStyle/>
            <a:p>
              <a:pPr algn="ctr"/>
              <a:r>
                <a:rPr lang="en-US" sz="1200" dirty="0">
                  <a:solidFill>
                    <a:srgbClr val="000000"/>
                  </a:solidFill>
                </a:rPr>
                <a:t>0</a:t>
              </a:r>
            </a:p>
            <a:p>
              <a:pPr algn="ctr"/>
              <a:r>
                <a:rPr lang="en-US" sz="1200" dirty="0">
                  <a:solidFill>
                    <a:srgbClr val="000000"/>
                  </a:solidFill>
                </a:rPr>
                <a:t>0</a:t>
              </a:r>
            </a:p>
            <a:p>
              <a:pPr algn="ctr"/>
              <a:r>
                <a:rPr lang="en-US" sz="1200" dirty="0">
                  <a:solidFill>
                    <a:srgbClr val="000000"/>
                  </a:solidFill>
                </a:rPr>
                <a:t>0</a:t>
              </a:r>
            </a:p>
          </p:txBody>
        </p:sp>
        <p:sp>
          <p:nvSpPr>
            <p:cNvPr id="55" name="TextBox 54">
              <a:extLst>
                <a:ext uri="{FF2B5EF4-FFF2-40B4-BE49-F238E27FC236}">
                  <a16:creationId xmlns:a16="http://schemas.microsoft.com/office/drawing/2014/main" id="{4723680D-DD4A-718F-350D-848264BBEF38}"/>
                </a:ext>
              </a:extLst>
            </p:cNvPr>
            <p:cNvSpPr txBox="1"/>
            <p:nvPr/>
          </p:nvSpPr>
          <p:spPr>
            <a:xfrm>
              <a:off x="593300" y="5102208"/>
              <a:ext cx="1175385" cy="646331"/>
            </a:xfrm>
            <a:prstGeom prst="rect">
              <a:avLst/>
            </a:prstGeom>
            <a:noFill/>
          </p:spPr>
          <p:txBody>
            <a:bodyPr wrap="none" rtlCol="0">
              <a:spAutoFit/>
            </a:bodyPr>
            <a:lstStyle/>
            <a:p>
              <a:r>
                <a:rPr lang="en-US" sz="1200" dirty="0">
                  <a:solidFill>
                    <a:srgbClr val="000000"/>
                  </a:solidFill>
                </a:rPr>
                <a:t>CR at Month 2</a:t>
              </a:r>
            </a:p>
            <a:p>
              <a:r>
                <a:rPr lang="en-US" sz="1200" dirty="0">
                  <a:solidFill>
                    <a:srgbClr val="000000"/>
                  </a:solidFill>
                </a:rPr>
                <a:t>CR at Month 6</a:t>
              </a:r>
            </a:p>
            <a:p>
              <a:r>
                <a:rPr lang="en-US" sz="1200" dirty="0">
                  <a:solidFill>
                    <a:srgbClr val="000000"/>
                  </a:solidFill>
                </a:rPr>
                <a:t>Overall</a:t>
              </a:r>
            </a:p>
          </p:txBody>
        </p:sp>
        <p:sp>
          <p:nvSpPr>
            <p:cNvPr id="56" name="TextBox 55">
              <a:extLst>
                <a:ext uri="{FF2B5EF4-FFF2-40B4-BE49-F238E27FC236}">
                  <a16:creationId xmlns:a16="http://schemas.microsoft.com/office/drawing/2014/main" id="{80DC63CC-097C-1CAB-33E0-4CF5DC100973}"/>
                </a:ext>
              </a:extLst>
            </p:cNvPr>
            <p:cNvSpPr txBox="1"/>
            <p:nvPr/>
          </p:nvSpPr>
          <p:spPr>
            <a:xfrm>
              <a:off x="594015" y="4897702"/>
              <a:ext cx="2199641" cy="276999"/>
            </a:xfrm>
            <a:prstGeom prst="rect">
              <a:avLst/>
            </a:prstGeom>
            <a:noFill/>
          </p:spPr>
          <p:txBody>
            <a:bodyPr wrap="none" rtlCol="0">
              <a:spAutoFit/>
            </a:bodyPr>
            <a:lstStyle/>
            <a:p>
              <a:r>
                <a:rPr lang="en-US" sz="1200" dirty="0">
                  <a:solidFill>
                    <a:srgbClr val="000000"/>
                  </a:solidFill>
                </a:rPr>
                <a:t>Number of patients still at risk</a:t>
              </a:r>
            </a:p>
          </p:txBody>
        </p:sp>
      </p:grpSp>
      <p:sp>
        <p:nvSpPr>
          <p:cNvPr id="64" name="Rectangle 63">
            <a:extLst>
              <a:ext uri="{FF2B5EF4-FFF2-40B4-BE49-F238E27FC236}">
                <a16:creationId xmlns:a16="http://schemas.microsoft.com/office/drawing/2014/main" id="{45B1EE5B-BDD4-2C27-AF9F-C6765A296305}"/>
              </a:ext>
            </a:extLst>
          </p:cNvPr>
          <p:cNvSpPr/>
          <p:nvPr/>
        </p:nvSpPr>
        <p:spPr>
          <a:xfrm>
            <a:off x="6662973" y="3612355"/>
            <a:ext cx="1805302" cy="298030"/>
          </a:xfrm>
          <a:prstGeom prst="rect">
            <a:avLst/>
          </a:prstGeom>
          <a:solidFill>
            <a:srgbClr val="00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BC6483E1-70BE-693F-5503-2F7F25315262}"/>
              </a:ext>
            </a:extLst>
          </p:cNvPr>
          <p:cNvSpPr txBox="1"/>
          <p:nvPr/>
        </p:nvSpPr>
        <p:spPr>
          <a:xfrm>
            <a:off x="6682312" y="3571705"/>
            <a:ext cx="1755609" cy="369332"/>
          </a:xfrm>
          <a:prstGeom prst="rect">
            <a:avLst/>
          </a:prstGeom>
          <a:noFill/>
        </p:spPr>
        <p:txBody>
          <a:bodyPr wrap="none" rtlCol="0">
            <a:spAutoFit/>
          </a:bodyPr>
          <a:lstStyle/>
          <a:p>
            <a:pPr algn="ctr"/>
            <a:r>
              <a:rPr lang="en-US" sz="900" b="1" spc="-30" dirty="0">
                <a:solidFill>
                  <a:schemeClr val="bg1"/>
                </a:solidFill>
              </a:rPr>
              <a:t>Number of relapses in patients</a:t>
            </a:r>
          </a:p>
          <a:p>
            <a:pPr algn="ctr"/>
            <a:r>
              <a:rPr lang="en-US" sz="900" b="1" spc="-30" dirty="0">
                <a:solidFill>
                  <a:schemeClr val="bg1"/>
                </a:solidFill>
              </a:rPr>
              <a:t>With CR at 6 months</a:t>
            </a:r>
          </a:p>
        </p:txBody>
      </p:sp>
      <p:sp>
        <p:nvSpPr>
          <p:cNvPr id="66" name="Rectangle 65">
            <a:extLst>
              <a:ext uri="{FF2B5EF4-FFF2-40B4-BE49-F238E27FC236}">
                <a16:creationId xmlns:a16="http://schemas.microsoft.com/office/drawing/2014/main" id="{13A69DE5-E9FE-F07D-A2B4-C35E9ECE2D5F}"/>
              </a:ext>
            </a:extLst>
          </p:cNvPr>
          <p:cNvSpPr/>
          <p:nvPr/>
        </p:nvSpPr>
        <p:spPr>
          <a:xfrm>
            <a:off x="5159085" y="3960675"/>
            <a:ext cx="1351968" cy="158899"/>
          </a:xfrm>
          <a:prstGeom prst="rect">
            <a:avLst/>
          </a:prstGeom>
          <a:solidFill>
            <a:srgbClr val="CB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CF5FC566-CA92-9876-0CA2-A60E54C6FF39}"/>
              </a:ext>
            </a:extLst>
          </p:cNvPr>
          <p:cNvSpPr/>
          <p:nvPr/>
        </p:nvSpPr>
        <p:spPr>
          <a:xfrm>
            <a:off x="6736104" y="3971141"/>
            <a:ext cx="1351968" cy="158899"/>
          </a:xfrm>
          <a:prstGeom prst="rect">
            <a:avLst/>
          </a:prstGeom>
          <a:solidFill>
            <a:srgbClr val="CB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20D991E-6B7F-3D36-A367-0E566D95B0E1}"/>
              </a:ext>
            </a:extLst>
          </p:cNvPr>
          <p:cNvSpPr/>
          <p:nvPr/>
        </p:nvSpPr>
        <p:spPr>
          <a:xfrm>
            <a:off x="5133019" y="4158783"/>
            <a:ext cx="1419938" cy="158899"/>
          </a:xfrm>
          <a:prstGeom prst="rect">
            <a:avLst/>
          </a:prstGeom>
          <a:solidFill>
            <a:srgbClr val="E7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8E4ECC7C-D238-0609-5AC9-00921C5105AF}"/>
              </a:ext>
            </a:extLst>
          </p:cNvPr>
          <p:cNvSpPr/>
          <p:nvPr/>
        </p:nvSpPr>
        <p:spPr>
          <a:xfrm>
            <a:off x="6710038" y="4169249"/>
            <a:ext cx="1351968" cy="158899"/>
          </a:xfrm>
          <a:prstGeom prst="rect">
            <a:avLst/>
          </a:prstGeom>
          <a:solidFill>
            <a:srgbClr val="E7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023E3C24-AB9D-1B9A-3904-DEF014677FF5}"/>
              </a:ext>
            </a:extLst>
          </p:cNvPr>
          <p:cNvSpPr txBox="1"/>
          <p:nvPr/>
        </p:nvSpPr>
        <p:spPr>
          <a:xfrm>
            <a:off x="5066592" y="3921765"/>
            <a:ext cx="1369607" cy="230832"/>
          </a:xfrm>
          <a:prstGeom prst="rect">
            <a:avLst/>
          </a:prstGeom>
          <a:noFill/>
        </p:spPr>
        <p:txBody>
          <a:bodyPr wrap="none" rtlCol="0">
            <a:spAutoFit/>
          </a:bodyPr>
          <a:lstStyle/>
          <a:p>
            <a:pPr algn="ctr"/>
            <a:r>
              <a:rPr lang="en-US" sz="900" b="1" spc="-30" dirty="0">
                <a:solidFill>
                  <a:srgbClr val="000000"/>
                </a:solidFill>
              </a:rPr>
              <a:t>Relapse after 6 months</a:t>
            </a:r>
          </a:p>
        </p:txBody>
      </p:sp>
      <p:sp>
        <p:nvSpPr>
          <p:cNvPr id="70" name="TextBox 69">
            <a:extLst>
              <a:ext uri="{FF2B5EF4-FFF2-40B4-BE49-F238E27FC236}">
                <a16:creationId xmlns:a16="http://schemas.microsoft.com/office/drawing/2014/main" id="{27B0D314-142E-BC2D-5F18-B2BF67AD1801}"/>
              </a:ext>
            </a:extLst>
          </p:cNvPr>
          <p:cNvSpPr txBox="1"/>
          <p:nvPr/>
        </p:nvSpPr>
        <p:spPr>
          <a:xfrm>
            <a:off x="5065589" y="4124240"/>
            <a:ext cx="1429879" cy="230832"/>
          </a:xfrm>
          <a:prstGeom prst="rect">
            <a:avLst/>
          </a:prstGeom>
          <a:noFill/>
        </p:spPr>
        <p:txBody>
          <a:bodyPr wrap="none" rtlCol="0">
            <a:spAutoFit/>
          </a:bodyPr>
          <a:lstStyle/>
          <a:p>
            <a:pPr algn="ctr"/>
            <a:r>
              <a:rPr lang="en-US" sz="900" b="1" spc="-30" dirty="0">
                <a:solidFill>
                  <a:srgbClr val="000000"/>
                </a:solidFill>
              </a:rPr>
              <a:t>Relapse after 12 months</a:t>
            </a:r>
          </a:p>
        </p:txBody>
      </p:sp>
      <p:sp>
        <p:nvSpPr>
          <p:cNvPr id="73" name="TextBox 72">
            <a:extLst>
              <a:ext uri="{FF2B5EF4-FFF2-40B4-BE49-F238E27FC236}">
                <a16:creationId xmlns:a16="http://schemas.microsoft.com/office/drawing/2014/main" id="{67BDF123-57B3-A261-5B14-EAAD177EA2F0}"/>
              </a:ext>
            </a:extLst>
          </p:cNvPr>
          <p:cNvSpPr txBox="1"/>
          <p:nvPr/>
        </p:nvSpPr>
        <p:spPr>
          <a:xfrm>
            <a:off x="7419932" y="3922756"/>
            <a:ext cx="244939" cy="230832"/>
          </a:xfrm>
          <a:prstGeom prst="rect">
            <a:avLst/>
          </a:prstGeom>
          <a:noFill/>
        </p:spPr>
        <p:txBody>
          <a:bodyPr wrap="none" rtlCol="0">
            <a:spAutoFit/>
          </a:bodyPr>
          <a:lstStyle/>
          <a:p>
            <a:pPr algn="ctr"/>
            <a:r>
              <a:rPr lang="en-US" sz="900" b="1" spc="-30" dirty="0">
                <a:solidFill>
                  <a:srgbClr val="000000"/>
                </a:solidFill>
              </a:rPr>
              <a:t>3</a:t>
            </a:r>
          </a:p>
        </p:txBody>
      </p:sp>
      <p:sp>
        <p:nvSpPr>
          <p:cNvPr id="74" name="TextBox 73">
            <a:extLst>
              <a:ext uri="{FF2B5EF4-FFF2-40B4-BE49-F238E27FC236}">
                <a16:creationId xmlns:a16="http://schemas.microsoft.com/office/drawing/2014/main" id="{98461C26-C851-5213-7234-998DA6BD6A7B}"/>
              </a:ext>
            </a:extLst>
          </p:cNvPr>
          <p:cNvSpPr txBox="1"/>
          <p:nvPr/>
        </p:nvSpPr>
        <p:spPr>
          <a:xfrm>
            <a:off x="7417182" y="4138660"/>
            <a:ext cx="244939" cy="230832"/>
          </a:xfrm>
          <a:prstGeom prst="rect">
            <a:avLst/>
          </a:prstGeom>
          <a:noFill/>
        </p:spPr>
        <p:txBody>
          <a:bodyPr wrap="none" rtlCol="0">
            <a:spAutoFit/>
          </a:bodyPr>
          <a:lstStyle/>
          <a:p>
            <a:pPr algn="ctr"/>
            <a:r>
              <a:rPr lang="en-US" sz="900" b="1" spc="-30" dirty="0">
                <a:solidFill>
                  <a:srgbClr val="000000"/>
                </a:solidFill>
              </a:rPr>
              <a:t>1</a:t>
            </a:r>
          </a:p>
        </p:txBody>
      </p:sp>
    </p:spTree>
    <p:extLst>
      <p:ext uri="{BB962C8B-B14F-4D97-AF65-F5344CB8AC3E}">
        <p14:creationId xmlns:p14="http://schemas.microsoft.com/office/powerpoint/2010/main" val="265743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DFB925B6-8A2B-8893-10CA-C10AC853A390}"/>
              </a:ext>
            </a:extLst>
          </p:cNvPr>
          <p:cNvGraphicFramePr>
            <a:graphicFrameLocks noGrp="1"/>
          </p:cNvGraphicFramePr>
          <p:nvPr>
            <p:extLst>
              <p:ext uri="{D42A27DB-BD31-4B8C-83A1-F6EECF244321}">
                <p14:modId xmlns:p14="http://schemas.microsoft.com/office/powerpoint/2010/main" val="3358328390"/>
              </p:ext>
            </p:extLst>
          </p:nvPr>
        </p:nvGraphicFramePr>
        <p:xfrm>
          <a:off x="498389" y="1780563"/>
          <a:ext cx="4865591" cy="3138078"/>
        </p:xfrm>
        <a:graphic>
          <a:graphicData uri="http://schemas.openxmlformats.org/drawingml/2006/table">
            <a:tbl>
              <a:tblPr firstRow="1" bandRow="1">
                <a:tableStyleId>{6E25E649-3F16-4E02-A733-19D2CDBF48F0}</a:tableStyleId>
              </a:tblPr>
              <a:tblGrid>
                <a:gridCol w="2892444">
                  <a:extLst>
                    <a:ext uri="{9D8B030D-6E8A-4147-A177-3AD203B41FA5}">
                      <a16:colId xmlns:a16="http://schemas.microsoft.com/office/drawing/2014/main" val="20000"/>
                    </a:ext>
                  </a:extLst>
                </a:gridCol>
                <a:gridCol w="1973147">
                  <a:extLst>
                    <a:ext uri="{9D8B030D-6E8A-4147-A177-3AD203B41FA5}">
                      <a16:colId xmlns:a16="http://schemas.microsoft.com/office/drawing/2014/main" val="20001"/>
                    </a:ext>
                  </a:extLst>
                </a:gridCol>
              </a:tblGrid>
              <a:tr h="58647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Efficacy-Evaluable Patients</a:t>
                      </a:r>
                      <a:r>
                        <a:rPr lang="en-US" sz="1600" baseline="0" dirty="0"/>
                        <a:t> </a:t>
                      </a:r>
                      <a:r>
                        <a:rPr lang="en-US" sz="1600" dirty="0"/>
                        <a:t>(N = 256)</a:t>
                      </a:r>
                      <a:endParaRPr lang="en-US" sz="1600" dirty="0">
                        <a:solidFill>
                          <a:schemeClr val="bg1"/>
                        </a:solidFill>
                        <a:latin typeface="+mn-lt"/>
                      </a:endParaRPr>
                    </a:p>
                  </a:txBody>
                  <a:tcPr marL="85053" marR="85053" marT="42526" marB="42526" anchor="ctr"/>
                </a:tc>
                <a:tc hMerge="1">
                  <a:txBody>
                    <a:bodyPr/>
                    <a:lstStyle/>
                    <a:p>
                      <a:endParaRPr lang="en-US" dirty="0"/>
                    </a:p>
                  </a:txBody>
                  <a:tcPr/>
                </a:tc>
                <a:extLst>
                  <a:ext uri="{0D108BD9-81ED-4DB2-BD59-A6C34878D82A}">
                    <a16:rowId xmlns:a16="http://schemas.microsoft.com/office/drawing/2014/main" val="10000"/>
                  </a:ext>
                </a:extLst>
              </a:tr>
              <a:tr h="425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ORR (95% CI)</a:t>
                      </a:r>
                      <a:endParaRPr lang="en-US" sz="1600" b="1" dirty="0">
                        <a:solidFill>
                          <a:schemeClr val="tx1"/>
                        </a:solidFill>
                        <a:latin typeface="+mn-lt"/>
                      </a:endParaRPr>
                    </a:p>
                  </a:txBody>
                  <a:tcPr marL="104861" marR="104861" marT="52430" marB="5243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73 (66.8-78.0)</a:t>
                      </a:r>
                      <a:endParaRPr lang="en-US" sz="1600" b="0" dirty="0">
                        <a:solidFill>
                          <a:schemeClr val="tx1"/>
                        </a:solidFill>
                        <a:latin typeface="+mn-lt"/>
                      </a:endParaRPr>
                    </a:p>
                  </a:txBody>
                  <a:tcPr marL="104861" marR="104861" marT="52430" marB="52430" anchor="ctr"/>
                </a:tc>
                <a:extLst>
                  <a:ext uri="{0D108BD9-81ED-4DB2-BD59-A6C34878D82A}">
                    <a16:rowId xmlns:a16="http://schemas.microsoft.com/office/drawing/2014/main" val="10001"/>
                  </a:ext>
                </a:extLst>
              </a:tr>
              <a:tr h="425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CR (95% CI)</a:t>
                      </a:r>
                      <a:endParaRPr lang="en-US" sz="1600" b="1" dirty="0">
                        <a:solidFill>
                          <a:schemeClr val="tx1"/>
                        </a:solidFill>
                        <a:latin typeface="+mn-lt"/>
                      </a:endParaRPr>
                    </a:p>
                  </a:txBody>
                  <a:tcPr marL="104861" marR="104861" marT="52430" marB="5243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53 (46.8-59.4)</a:t>
                      </a:r>
                      <a:endParaRPr lang="en-US" sz="1600" b="0" dirty="0">
                        <a:solidFill>
                          <a:schemeClr val="tx1"/>
                        </a:solidFill>
                        <a:latin typeface="+mn-lt"/>
                      </a:endParaRPr>
                    </a:p>
                  </a:txBody>
                  <a:tcPr marL="104861" marR="104861" marT="52430" marB="52430" anchor="ctr"/>
                </a:tc>
                <a:extLst>
                  <a:ext uri="{0D108BD9-81ED-4DB2-BD59-A6C34878D82A}">
                    <a16:rowId xmlns:a16="http://schemas.microsoft.com/office/drawing/2014/main" val="10002"/>
                  </a:ext>
                </a:extLst>
              </a:tr>
              <a:tr h="425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PR </a:t>
                      </a:r>
                      <a:r>
                        <a:rPr lang="en-US" sz="1600" b="1" dirty="0"/>
                        <a:t>(95% CI)</a:t>
                      </a:r>
                      <a:endParaRPr lang="en-US" sz="1600" b="1" dirty="0">
                        <a:solidFill>
                          <a:schemeClr val="tx1"/>
                        </a:solidFill>
                        <a:latin typeface="+mn-lt"/>
                      </a:endParaRPr>
                    </a:p>
                  </a:txBody>
                  <a:tcPr marL="104861" marR="104861" marT="52430" marB="5243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20 (14.9-24.9)</a:t>
                      </a:r>
                    </a:p>
                  </a:txBody>
                  <a:tcPr marL="104861" marR="104861" marT="52430" marB="52430" anchor="ctr"/>
                </a:tc>
                <a:extLst>
                  <a:ext uri="{0D108BD9-81ED-4DB2-BD59-A6C34878D82A}">
                    <a16:rowId xmlns:a16="http://schemas.microsoft.com/office/drawing/2014/main" val="10004"/>
                  </a:ext>
                </a:extLst>
              </a:tr>
              <a:tr h="1275801">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Estimated DOR</a:t>
                      </a:r>
                      <a:r>
                        <a:rPr lang="en-US" sz="1600" baseline="0" dirty="0"/>
                        <a:t> </a:t>
                      </a:r>
                      <a:r>
                        <a:rPr lang="en-US" sz="1600" dirty="0"/>
                        <a:t>rate at one year was 55% </a:t>
                      </a:r>
                      <a:br>
                        <a:rPr lang="en-US" sz="1600" dirty="0"/>
                      </a:br>
                      <a:r>
                        <a:rPr lang="en-US" sz="1600" dirty="0"/>
                        <a:t>(95% CI, 46.7-62.0) for total population and 65% (56.2-72.8) among those who achieved a CR</a:t>
                      </a:r>
                      <a:endParaRPr lang="en-US" sz="1600" b="0" dirty="0">
                        <a:solidFill>
                          <a:schemeClr val="tx1"/>
                        </a:solidFill>
                        <a:latin typeface="+mn-lt"/>
                      </a:endParaRPr>
                    </a:p>
                  </a:txBody>
                  <a:tcPr marL="85053" marR="85053" marT="42526" marB="42526"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endParaRPr>
                    </a:p>
                  </a:txBody>
                  <a:tcPr anchor="ctr"/>
                </a:tc>
                <a:extLst>
                  <a:ext uri="{0D108BD9-81ED-4DB2-BD59-A6C34878D82A}">
                    <a16:rowId xmlns:a16="http://schemas.microsoft.com/office/drawing/2014/main" val="10003"/>
                  </a:ext>
                </a:extLst>
              </a:tr>
            </a:tbl>
          </a:graphicData>
        </a:graphic>
      </p:graphicFrame>
      <p:sp>
        <p:nvSpPr>
          <p:cNvPr id="5" name="Title 4">
            <a:extLst>
              <a:ext uri="{FF2B5EF4-FFF2-40B4-BE49-F238E27FC236}">
                <a16:creationId xmlns:a16="http://schemas.microsoft.com/office/drawing/2014/main" id="{3FBD6E80-4224-AA9A-CB04-8B43C509905C}"/>
              </a:ext>
            </a:extLst>
          </p:cNvPr>
          <p:cNvSpPr>
            <a:spLocks noGrp="1"/>
          </p:cNvSpPr>
          <p:nvPr>
            <p:ph type="title"/>
          </p:nvPr>
        </p:nvSpPr>
        <p:spPr/>
        <p:txBody>
          <a:bodyPr/>
          <a:lstStyle/>
          <a:p>
            <a:r>
              <a:rPr lang="en-US" dirty="0"/>
              <a:t>Deep and Durable Response to </a:t>
            </a:r>
            <a:r>
              <a:rPr lang="en-US" dirty="0" err="1"/>
              <a:t>Liso-cel</a:t>
            </a:r>
            <a:endParaRPr lang="en-US" dirty="0"/>
          </a:p>
        </p:txBody>
      </p:sp>
      <p:pic>
        <p:nvPicPr>
          <p:cNvPr id="7" name="Picture 6">
            <a:extLst>
              <a:ext uri="{FF2B5EF4-FFF2-40B4-BE49-F238E27FC236}">
                <a16:creationId xmlns:a16="http://schemas.microsoft.com/office/drawing/2014/main" id="{05DD49E0-8615-EBE6-DB8F-5F6757279FD9}"/>
              </a:ext>
            </a:extLst>
          </p:cNvPr>
          <p:cNvPicPr>
            <a:picLocks noChangeAspect="1"/>
          </p:cNvPicPr>
          <p:nvPr/>
        </p:nvPicPr>
        <p:blipFill rotWithShape="1">
          <a:blip r:embed="rId2"/>
          <a:srcRect r="1689"/>
          <a:stretch/>
        </p:blipFill>
        <p:spPr>
          <a:xfrm>
            <a:off x="5673190" y="1705232"/>
            <a:ext cx="6195203" cy="4024321"/>
          </a:xfrm>
          <a:prstGeom prst="rect">
            <a:avLst/>
          </a:prstGeom>
        </p:spPr>
      </p:pic>
      <p:sp>
        <p:nvSpPr>
          <p:cNvPr id="4" name="TextBox 3">
            <a:extLst>
              <a:ext uri="{FF2B5EF4-FFF2-40B4-BE49-F238E27FC236}">
                <a16:creationId xmlns:a16="http://schemas.microsoft.com/office/drawing/2014/main" id="{6814F281-78AB-42A5-CDE2-0E075AF8322A}"/>
              </a:ext>
            </a:extLst>
          </p:cNvPr>
          <p:cNvSpPr txBox="1"/>
          <p:nvPr/>
        </p:nvSpPr>
        <p:spPr>
          <a:xfrm>
            <a:off x="6166447" y="1485143"/>
            <a:ext cx="6097656" cy="307777"/>
          </a:xfrm>
          <a:prstGeom prst="rect">
            <a:avLst/>
          </a:prstGeom>
          <a:noFill/>
        </p:spPr>
        <p:txBody>
          <a:bodyPr wrap="square">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cs typeface="Arial" panose="020B0604020202020204" pitchFamily="34" charset="0"/>
              </a:rPr>
              <a:t>Median Follow-Up: 12.0 </a:t>
            </a:r>
            <a:r>
              <a:rPr kumimoji="0" lang="en-US" sz="1400" b="1" i="0" u="none" strike="noStrike" kern="0" cap="none" spc="0" normalizeH="0" baseline="0" noProof="0" dirty="0" err="1">
                <a:ln>
                  <a:noFill/>
                </a:ln>
                <a:solidFill>
                  <a:srgbClr val="000000"/>
                </a:solidFill>
                <a:effectLst/>
                <a:uLnTx/>
                <a:uFillTx/>
                <a:cs typeface="Arial" panose="020B0604020202020204" pitchFamily="34" charset="0"/>
              </a:rPr>
              <a:t>mo</a:t>
            </a:r>
            <a:r>
              <a:rPr kumimoji="0" lang="en-US" sz="1400" b="1" i="0" u="none" strike="noStrike" kern="0" cap="none" spc="0" normalizeH="0" baseline="0" noProof="0" dirty="0">
                <a:ln>
                  <a:noFill/>
                </a:ln>
                <a:solidFill>
                  <a:srgbClr val="000000"/>
                </a:solidFill>
                <a:effectLst/>
                <a:uLnTx/>
                <a:uFillTx/>
                <a:cs typeface="Arial" panose="020B0604020202020204" pitchFamily="34" charset="0"/>
              </a:rPr>
              <a:t> (95% CI, 11.2-16.7)</a:t>
            </a:r>
          </a:p>
        </p:txBody>
      </p:sp>
      <p:sp>
        <p:nvSpPr>
          <p:cNvPr id="9" name="Footer Placeholder 8">
            <a:extLst>
              <a:ext uri="{FF2B5EF4-FFF2-40B4-BE49-F238E27FC236}">
                <a16:creationId xmlns:a16="http://schemas.microsoft.com/office/drawing/2014/main" id="{51108968-E759-DE00-E0E8-7F5D88057C4E}"/>
              </a:ext>
            </a:extLst>
          </p:cNvPr>
          <p:cNvSpPr>
            <a:spLocks noGrp="1"/>
          </p:cNvSpPr>
          <p:nvPr>
            <p:ph type="ftr" sz="quarter" idx="3"/>
          </p:nvPr>
        </p:nvSpPr>
        <p:spPr/>
        <p:txBody>
          <a:bodyPr/>
          <a:lstStyle/>
          <a:p>
            <a:r>
              <a:rPr lang="fr-FR" dirty="0" err="1"/>
              <a:t>Abramson</a:t>
            </a:r>
            <a:r>
              <a:rPr lang="fr-FR" dirty="0"/>
              <a:t> </a:t>
            </a:r>
            <a:r>
              <a:rPr lang="fr-FR" dirty="0" err="1"/>
              <a:t>JS</a:t>
            </a:r>
            <a:r>
              <a:rPr lang="fr-FR" dirty="0"/>
              <a:t>, et al. </a:t>
            </a:r>
            <a:r>
              <a:rPr lang="fr-FR" i="1" dirty="0"/>
              <a:t>Lancet. </a:t>
            </a:r>
            <a:r>
              <a:rPr lang="fr-FR" dirty="0"/>
              <a:t>2020;396:839-852. </a:t>
            </a:r>
            <a:endParaRPr lang="en-US" dirty="0"/>
          </a:p>
        </p:txBody>
      </p:sp>
    </p:spTree>
    <p:extLst>
      <p:ext uri="{BB962C8B-B14F-4D97-AF65-F5344CB8AC3E}">
        <p14:creationId xmlns:p14="http://schemas.microsoft.com/office/powerpoint/2010/main" val="361720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3AA6-4652-4D35-9AE2-E40DE298FFD8}"/>
              </a:ext>
            </a:extLst>
          </p:cNvPr>
          <p:cNvSpPr>
            <a:spLocks noGrp="1"/>
          </p:cNvSpPr>
          <p:nvPr>
            <p:ph type="title"/>
          </p:nvPr>
        </p:nvSpPr>
        <p:spPr/>
        <p:txBody>
          <a:bodyPr>
            <a:normAutofit/>
          </a:bodyPr>
          <a:lstStyle/>
          <a:p>
            <a:r>
              <a:rPr lang="en-US" dirty="0"/>
              <a:t>TRANSCEND NHL 001: PFS and OS</a:t>
            </a:r>
            <a:endParaRPr lang="en-US" dirty="0">
              <a:sym typeface="Arial"/>
            </a:endParaRPr>
          </a:p>
        </p:txBody>
      </p:sp>
      <p:grpSp>
        <p:nvGrpSpPr>
          <p:cNvPr id="182" name="Group 181">
            <a:extLst>
              <a:ext uri="{FF2B5EF4-FFF2-40B4-BE49-F238E27FC236}">
                <a16:creationId xmlns:a16="http://schemas.microsoft.com/office/drawing/2014/main" id="{1FD63B68-2803-7CC4-FBD0-31EA5DE7DAB0}"/>
              </a:ext>
            </a:extLst>
          </p:cNvPr>
          <p:cNvGrpSpPr/>
          <p:nvPr/>
        </p:nvGrpSpPr>
        <p:grpSpPr>
          <a:xfrm>
            <a:off x="385922" y="1450136"/>
            <a:ext cx="6209975" cy="3345605"/>
            <a:chOff x="144750" y="1511700"/>
            <a:chExt cx="4618066" cy="2487969"/>
          </a:xfrm>
        </p:grpSpPr>
        <p:cxnSp>
          <p:nvCxnSpPr>
            <p:cNvPr id="183" name="Straight Connector 182">
              <a:extLst>
                <a:ext uri="{FF2B5EF4-FFF2-40B4-BE49-F238E27FC236}">
                  <a16:creationId xmlns:a16="http://schemas.microsoft.com/office/drawing/2014/main" id="{AA26DFDF-A879-3A33-3C3D-31FF88691E2A}"/>
                </a:ext>
              </a:extLst>
            </p:cNvPr>
            <p:cNvCxnSpPr/>
            <p:nvPr/>
          </p:nvCxnSpPr>
          <p:spPr>
            <a:xfrm>
              <a:off x="917894" y="1896421"/>
              <a:ext cx="0" cy="13014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33AF87B-B16D-60F7-60CF-B021E4715F78}"/>
                </a:ext>
              </a:extLst>
            </p:cNvPr>
            <p:cNvCxnSpPr/>
            <p:nvPr/>
          </p:nvCxnSpPr>
          <p:spPr>
            <a:xfrm>
              <a:off x="859709" y="3132242"/>
              <a:ext cx="30840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ECE1C65-781D-23B3-B59F-5ED6C4BD308A}"/>
                </a:ext>
              </a:extLst>
            </p:cNvPr>
            <p:cNvCxnSpPr/>
            <p:nvPr/>
          </p:nvCxnSpPr>
          <p:spPr>
            <a:xfrm>
              <a:off x="854167" y="2888405"/>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20B427E1-E121-F75D-1810-5D1F37E9E0C4}"/>
                </a:ext>
              </a:extLst>
            </p:cNvPr>
            <p:cNvCxnSpPr/>
            <p:nvPr/>
          </p:nvCxnSpPr>
          <p:spPr>
            <a:xfrm>
              <a:off x="854167" y="264179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4E81A32-9B42-CEE4-65F6-31F832DD1557}"/>
                </a:ext>
              </a:extLst>
            </p:cNvPr>
            <p:cNvCxnSpPr/>
            <p:nvPr/>
          </p:nvCxnSpPr>
          <p:spPr>
            <a:xfrm>
              <a:off x="854167" y="2395183"/>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69E26422-3CA4-F371-DC66-EEB7687B141B}"/>
                </a:ext>
              </a:extLst>
            </p:cNvPr>
            <p:cNvCxnSpPr/>
            <p:nvPr/>
          </p:nvCxnSpPr>
          <p:spPr>
            <a:xfrm>
              <a:off x="854167" y="2143031"/>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B15F7A4-2D60-B70E-A426-A389D9243594}"/>
                </a:ext>
              </a:extLst>
            </p:cNvPr>
            <p:cNvCxnSpPr/>
            <p:nvPr/>
          </p:nvCxnSpPr>
          <p:spPr>
            <a:xfrm>
              <a:off x="854167" y="1896421"/>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8687347-55A2-0F95-3B29-45B2532C2DEC}"/>
                </a:ext>
              </a:extLst>
            </p:cNvPr>
            <p:cNvCxnSpPr/>
            <p:nvPr/>
          </p:nvCxnSpPr>
          <p:spPr>
            <a:xfrm rot="5400000">
              <a:off x="1172799" y="316187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997C055-E9EE-17B2-2DEF-961EF3365F42}"/>
                </a:ext>
              </a:extLst>
            </p:cNvPr>
            <p:cNvCxnSpPr/>
            <p:nvPr/>
          </p:nvCxnSpPr>
          <p:spPr>
            <a:xfrm rot="5400000">
              <a:off x="1466515" y="316187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1E70BC2A-DB56-3723-C660-B25BCA7C19AE}"/>
                </a:ext>
              </a:extLst>
            </p:cNvPr>
            <p:cNvCxnSpPr/>
            <p:nvPr/>
          </p:nvCxnSpPr>
          <p:spPr>
            <a:xfrm rot="5400000">
              <a:off x="1760232" y="316187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F7AA3B06-6061-AFF6-A7AE-DFA83A4FAD4B}"/>
                </a:ext>
              </a:extLst>
            </p:cNvPr>
            <p:cNvCxnSpPr/>
            <p:nvPr/>
          </p:nvCxnSpPr>
          <p:spPr>
            <a:xfrm rot="5400000">
              <a:off x="2053948" y="316187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30B061A-5349-DF28-C949-9A5C5613B8BA}"/>
                </a:ext>
              </a:extLst>
            </p:cNvPr>
            <p:cNvCxnSpPr/>
            <p:nvPr/>
          </p:nvCxnSpPr>
          <p:spPr>
            <a:xfrm rot="5400000">
              <a:off x="2346323" y="316187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4E03328D-931C-790A-D0A5-F0DEA25B8AB4}"/>
                </a:ext>
              </a:extLst>
            </p:cNvPr>
            <p:cNvCxnSpPr/>
            <p:nvPr/>
          </p:nvCxnSpPr>
          <p:spPr>
            <a:xfrm rot="5400000">
              <a:off x="2642810" y="316187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63DD3FA-2F93-F042-0815-672702354FE8}"/>
                </a:ext>
              </a:extLst>
            </p:cNvPr>
            <p:cNvCxnSpPr/>
            <p:nvPr/>
          </p:nvCxnSpPr>
          <p:spPr>
            <a:xfrm rot="5400000">
              <a:off x="2933756" y="316187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46C02F1-212C-F728-048E-0D7B07071F50}"/>
                </a:ext>
              </a:extLst>
            </p:cNvPr>
            <p:cNvCxnSpPr/>
            <p:nvPr/>
          </p:nvCxnSpPr>
          <p:spPr>
            <a:xfrm rot="5400000">
              <a:off x="3224702" y="316187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FFD59597-A9F3-098D-F378-F650C25BACC3}"/>
                </a:ext>
              </a:extLst>
            </p:cNvPr>
            <p:cNvCxnSpPr/>
            <p:nvPr/>
          </p:nvCxnSpPr>
          <p:spPr>
            <a:xfrm rot="5400000">
              <a:off x="3518418" y="316187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E32BF4D-DFAC-DC7F-E01D-725E9144278A}"/>
                </a:ext>
              </a:extLst>
            </p:cNvPr>
            <p:cNvCxnSpPr/>
            <p:nvPr/>
          </p:nvCxnSpPr>
          <p:spPr>
            <a:xfrm rot="5400000">
              <a:off x="3809364" y="316187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B4F26649-A0D0-8310-0581-1AD6DAB8E2CC}"/>
                </a:ext>
              </a:extLst>
            </p:cNvPr>
            <p:cNvSpPr txBox="1"/>
            <p:nvPr/>
          </p:nvSpPr>
          <p:spPr>
            <a:xfrm>
              <a:off x="546232" y="1788699"/>
              <a:ext cx="357790" cy="215444"/>
            </a:xfrm>
            <a:prstGeom prst="rect">
              <a:avLst/>
            </a:prstGeom>
            <a:noFill/>
          </p:spPr>
          <p:txBody>
            <a:bodyPr wrap="none" rtlCol="0">
              <a:spAutoFit/>
            </a:bodyPr>
            <a:lstStyle/>
            <a:p>
              <a:pPr algn="r"/>
              <a:r>
                <a:rPr lang="en-CA" sz="800" dirty="0"/>
                <a:t>100</a:t>
              </a:r>
            </a:p>
          </p:txBody>
        </p:sp>
        <p:sp>
          <p:nvSpPr>
            <p:cNvPr id="201" name="TextBox 200">
              <a:extLst>
                <a:ext uri="{FF2B5EF4-FFF2-40B4-BE49-F238E27FC236}">
                  <a16:creationId xmlns:a16="http://schemas.microsoft.com/office/drawing/2014/main" id="{5076F086-AF4C-5969-8962-C017265B0029}"/>
                </a:ext>
              </a:extLst>
            </p:cNvPr>
            <p:cNvSpPr txBox="1"/>
            <p:nvPr/>
          </p:nvSpPr>
          <p:spPr>
            <a:xfrm>
              <a:off x="590085" y="2035309"/>
              <a:ext cx="300082" cy="215444"/>
            </a:xfrm>
            <a:prstGeom prst="rect">
              <a:avLst/>
            </a:prstGeom>
            <a:noFill/>
          </p:spPr>
          <p:txBody>
            <a:bodyPr wrap="none" rtlCol="0">
              <a:spAutoFit/>
            </a:bodyPr>
            <a:lstStyle/>
            <a:p>
              <a:pPr algn="r"/>
              <a:r>
                <a:rPr lang="en-CA" sz="800" dirty="0"/>
                <a:t>80</a:t>
              </a:r>
            </a:p>
          </p:txBody>
        </p:sp>
        <p:sp>
          <p:nvSpPr>
            <p:cNvPr id="202" name="TextBox 201">
              <a:extLst>
                <a:ext uri="{FF2B5EF4-FFF2-40B4-BE49-F238E27FC236}">
                  <a16:creationId xmlns:a16="http://schemas.microsoft.com/office/drawing/2014/main" id="{EAE6477A-8ECF-BB34-0554-A339A4C32646}"/>
                </a:ext>
              </a:extLst>
            </p:cNvPr>
            <p:cNvSpPr txBox="1"/>
            <p:nvPr/>
          </p:nvSpPr>
          <p:spPr>
            <a:xfrm>
              <a:off x="590085" y="2287461"/>
              <a:ext cx="300082" cy="215444"/>
            </a:xfrm>
            <a:prstGeom prst="rect">
              <a:avLst/>
            </a:prstGeom>
            <a:noFill/>
          </p:spPr>
          <p:txBody>
            <a:bodyPr wrap="none" rtlCol="0">
              <a:spAutoFit/>
            </a:bodyPr>
            <a:lstStyle/>
            <a:p>
              <a:pPr algn="r"/>
              <a:r>
                <a:rPr lang="en-CA" sz="800" dirty="0"/>
                <a:t>60</a:t>
              </a:r>
            </a:p>
          </p:txBody>
        </p:sp>
        <p:sp>
          <p:nvSpPr>
            <p:cNvPr id="203" name="TextBox 202">
              <a:extLst>
                <a:ext uri="{FF2B5EF4-FFF2-40B4-BE49-F238E27FC236}">
                  <a16:creationId xmlns:a16="http://schemas.microsoft.com/office/drawing/2014/main" id="{B614BCB5-C720-278A-8F31-02BA4BB080BA}"/>
                </a:ext>
              </a:extLst>
            </p:cNvPr>
            <p:cNvSpPr txBox="1"/>
            <p:nvPr/>
          </p:nvSpPr>
          <p:spPr>
            <a:xfrm>
              <a:off x="590085" y="2534072"/>
              <a:ext cx="300082" cy="215444"/>
            </a:xfrm>
            <a:prstGeom prst="rect">
              <a:avLst/>
            </a:prstGeom>
            <a:noFill/>
          </p:spPr>
          <p:txBody>
            <a:bodyPr wrap="none" rtlCol="0">
              <a:spAutoFit/>
            </a:bodyPr>
            <a:lstStyle/>
            <a:p>
              <a:pPr algn="r"/>
              <a:r>
                <a:rPr lang="en-CA" sz="800" dirty="0"/>
                <a:t>40</a:t>
              </a:r>
            </a:p>
          </p:txBody>
        </p:sp>
        <p:sp>
          <p:nvSpPr>
            <p:cNvPr id="204" name="TextBox 203">
              <a:extLst>
                <a:ext uri="{FF2B5EF4-FFF2-40B4-BE49-F238E27FC236}">
                  <a16:creationId xmlns:a16="http://schemas.microsoft.com/office/drawing/2014/main" id="{39AE4A06-FE7B-3CBB-286F-6F05014F19F9}"/>
                </a:ext>
              </a:extLst>
            </p:cNvPr>
            <p:cNvSpPr txBox="1"/>
            <p:nvPr/>
          </p:nvSpPr>
          <p:spPr>
            <a:xfrm>
              <a:off x="590085" y="2780683"/>
              <a:ext cx="300082" cy="215444"/>
            </a:xfrm>
            <a:prstGeom prst="rect">
              <a:avLst/>
            </a:prstGeom>
            <a:noFill/>
          </p:spPr>
          <p:txBody>
            <a:bodyPr wrap="none" rtlCol="0">
              <a:spAutoFit/>
            </a:bodyPr>
            <a:lstStyle/>
            <a:p>
              <a:pPr algn="r"/>
              <a:r>
                <a:rPr lang="en-CA" sz="800" dirty="0"/>
                <a:t>20</a:t>
              </a:r>
            </a:p>
          </p:txBody>
        </p:sp>
        <p:sp>
          <p:nvSpPr>
            <p:cNvPr id="205" name="TextBox 204">
              <a:extLst>
                <a:ext uri="{FF2B5EF4-FFF2-40B4-BE49-F238E27FC236}">
                  <a16:creationId xmlns:a16="http://schemas.microsoft.com/office/drawing/2014/main" id="{2B3A60F2-B22F-08C2-E2B4-008F7D6D4BB1}"/>
                </a:ext>
              </a:extLst>
            </p:cNvPr>
            <p:cNvSpPr txBox="1"/>
            <p:nvPr/>
          </p:nvSpPr>
          <p:spPr>
            <a:xfrm>
              <a:off x="647793" y="3024520"/>
              <a:ext cx="242374" cy="215444"/>
            </a:xfrm>
            <a:prstGeom prst="rect">
              <a:avLst/>
            </a:prstGeom>
            <a:noFill/>
          </p:spPr>
          <p:txBody>
            <a:bodyPr wrap="none" rtlCol="0">
              <a:spAutoFit/>
            </a:bodyPr>
            <a:lstStyle/>
            <a:p>
              <a:pPr algn="r"/>
              <a:r>
                <a:rPr lang="en-CA" sz="800" dirty="0"/>
                <a:t>0</a:t>
              </a:r>
            </a:p>
          </p:txBody>
        </p:sp>
        <p:sp>
          <p:nvSpPr>
            <p:cNvPr id="206" name="TextBox 205">
              <a:extLst>
                <a:ext uri="{FF2B5EF4-FFF2-40B4-BE49-F238E27FC236}">
                  <a16:creationId xmlns:a16="http://schemas.microsoft.com/office/drawing/2014/main" id="{89702BE2-2E2A-88EC-0E5A-E8866E3399F6}"/>
                </a:ext>
              </a:extLst>
            </p:cNvPr>
            <p:cNvSpPr txBox="1"/>
            <p:nvPr/>
          </p:nvSpPr>
          <p:spPr>
            <a:xfrm>
              <a:off x="796707" y="3172587"/>
              <a:ext cx="242374" cy="215444"/>
            </a:xfrm>
            <a:prstGeom prst="rect">
              <a:avLst/>
            </a:prstGeom>
            <a:noFill/>
          </p:spPr>
          <p:txBody>
            <a:bodyPr wrap="none" rtlCol="0">
              <a:spAutoFit/>
            </a:bodyPr>
            <a:lstStyle/>
            <a:p>
              <a:pPr algn="ctr"/>
              <a:r>
                <a:rPr lang="en-CA" sz="800" dirty="0"/>
                <a:t>0</a:t>
              </a:r>
            </a:p>
          </p:txBody>
        </p:sp>
        <p:sp>
          <p:nvSpPr>
            <p:cNvPr id="207" name="TextBox 206">
              <a:extLst>
                <a:ext uri="{FF2B5EF4-FFF2-40B4-BE49-F238E27FC236}">
                  <a16:creationId xmlns:a16="http://schemas.microsoft.com/office/drawing/2014/main" id="{CACF71B5-85AB-9E45-DC7B-8187B10C7D8E}"/>
                </a:ext>
              </a:extLst>
            </p:cNvPr>
            <p:cNvSpPr txBox="1"/>
            <p:nvPr/>
          </p:nvSpPr>
          <p:spPr>
            <a:xfrm>
              <a:off x="1087612" y="3172587"/>
              <a:ext cx="242374" cy="215444"/>
            </a:xfrm>
            <a:prstGeom prst="rect">
              <a:avLst/>
            </a:prstGeom>
            <a:noFill/>
          </p:spPr>
          <p:txBody>
            <a:bodyPr wrap="none" rtlCol="0">
              <a:spAutoFit/>
            </a:bodyPr>
            <a:lstStyle/>
            <a:p>
              <a:pPr algn="ctr"/>
              <a:r>
                <a:rPr lang="en-CA" sz="800" dirty="0"/>
                <a:t>3</a:t>
              </a:r>
            </a:p>
          </p:txBody>
        </p:sp>
        <p:sp>
          <p:nvSpPr>
            <p:cNvPr id="208" name="TextBox 207">
              <a:extLst>
                <a:ext uri="{FF2B5EF4-FFF2-40B4-BE49-F238E27FC236}">
                  <a16:creationId xmlns:a16="http://schemas.microsoft.com/office/drawing/2014/main" id="{0D8C0BFA-0702-C0D7-2EB1-F242B494EE56}"/>
                </a:ext>
              </a:extLst>
            </p:cNvPr>
            <p:cNvSpPr txBox="1"/>
            <p:nvPr/>
          </p:nvSpPr>
          <p:spPr>
            <a:xfrm>
              <a:off x="1381328" y="3172587"/>
              <a:ext cx="242374" cy="215444"/>
            </a:xfrm>
            <a:prstGeom prst="rect">
              <a:avLst/>
            </a:prstGeom>
            <a:noFill/>
          </p:spPr>
          <p:txBody>
            <a:bodyPr wrap="none" rtlCol="0">
              <a:spAutoFit/>
            </a:bodyPr>
            <a:lstStyle/>
            <a:p>
              <a:pPr algn="ctr"/>
              <a:r>
                <a:rPr lang="en-CA" sz="800" dirty="0"/>
                <a:t>6</a:t>
              </a:r>
            </a:p>
          </p:txBody>
        </p:sp>
        <p:sp>
          <p:nvSpPr>
            <p:cNvPr id="209" name="TextBox 208">
              <a:extLst>
                <a:ext uri="{FF2B5EF4-FFF2-40B4-BE49-F238E27FC236}">
                  <a16:creationId xmlns:a16="http://schemas.microsoft.com/office/drawing/2014/main" id="{DBC2B90D-79B0-3218-8853-4CBEE07A2E1D}"/>
                </a:ext>
              </a:extLst>
            </p:cNvPr>
            <p:cNvSpPr txBox="1"/>
            <p:nvPr/>
          </p:nvSpPr>
          <p:spPr>
            <a:xfrm>
              <a:off x="1675045" y="3172587"/>
              <a:ext cx="242374" cy="215444"/>
            </a:xfrm>
            <a:prstGeom prst="rect">
              <a:avLst/>
            </a:prstGeom>
            <a:noFill/>
          </p:spPr>
          <p:txBody>
            <a:bodyPr wrap="none" rtlCol="0">
              <a:spAutoFit/>
            </a:bodyPr>
            <a:lstStyle/>
            <a:p>
              <a:pPr algn="ctr"/>
              <a:r>
                <a:rPr lang="en-CA" sz="800" dirty="0"/>
                <a:t>9</a:t>
              </a:r>
            </a:p>
          </p:txBody>
        </p:sp>
        <p:sp>
          <p:nvSpPr>
            <p:cNvPr id="210" name="TextBox 209">
              <a:extLst>
                <a:ext uri="{FF2B5EF4-FFF2-40B4-BE49-F238E27FC236}">
                  <a16:creationId xmlns:a16="http://schemas.microsoft.com/office/drawing/2014/main" id="{B7D8ADC3-DED5-D358-B9AE-ADED5A16E425}"/>
                </a:ext>
              </a:extLst>
            </p:cNvPr>
            <p:cNvSpPr txBox="1"/>
            <p:nvPr/>
          </p:nvSpPr>
          <p:spPr>
            <a:xfrm>
              <a:off x="1939907" y="3172587"/>
              <a:ext cx="300083" cy="215444"/>
            </a:xfrm>
            <a:prstGeom prst="rect">
              <a:avLst/>
            </a:prstGeom>
            <a:noFill/>
          </p:spPr>
          <p:txBody>
            <a:bodyPr wrap="none" rtlCol="0">
              <a:spAutoFit/>
            </a:bodyPr>
            <a:lstStyle/>
            <a:p>
              <a:pPr algn="ctr"/>
              <a:r>
                <a:rPr lang="en-CA" sz="800" dirty="0"/>
                <a:t>12</a:t>
              </a:r>
            </a:p>
          </p:txBody>
        </p:sp>
        <p:sp>
          <p:nvSpPr>
            <p:cNvPr id="211" name="TextBox 210">
              <a:extLst>
                <a:ext uri="{FF2B5EF4-FFF2-40B4-BE49-F238E27FC236}">
                  <a16:creationId xmlns:a16="http://schemas.microsoft.com/office/drawing/2014/main" id="{E3A3E12B-D162-1E4E-4FAC-3D4D37F8936A}"/>
                </a:ext>
              </a:extLst>
            </p:cNvPr>
            <p:cNvSpPr txBox="1"/>
            <p:nvPr/>
          </p:nvSpPr>
          <p:spPr>
            <a:xfrm>
              <a:off x="2232464" y="3172587"/>
              <a:ext cx="300083" cy="215444"/>
            </a:xfrm>
            <a:prstGeom prst="rect">
              <a:avLst/>
            </a:prstGeom>
            <a:noFill/>
          </p:spPr>
          <p:txBody>
            <a:bodyPr wrap="none" rtlCol="0">
              <a:spAutoFit/>
            </a:bodyPr>
            <a:lstStyle/>
            <a:p>
              <a:pPr algn="ctr"/>
              <a:r>
                <a:rPr lang="en-CA" sz="800" dirty="0"/>
                <a:t>15</a:t>
              </a:r>
            </a:p>
          </p:txBody>
        </p:sp>
        <p:sp>
          <p:nvSpPr>
            <p:cNvPr id="212" name="TextBox 211">
              <a:extLst>
                <a:ext uri="{FF2B5EF4-FFF2-40B4-BE49-F238E27FC236}">
                  <a16:creationId xmlns:a16="http://schemas.microsoft.com/office/drawing/2014/main" id="{E07C6243-0480-2694-132D-91E0D9BF892E}"/>
                </a:ext>
              </a:extLst>
            </p:cNvPr>
            <p:cNvSpPr txBox="1"/>
            <p:nvPr/>
          </p:nvSpPr>
          <p:spPr>
            <a:xfrm>
              <a:off x="2528769" y="3172587"/>
              <a:ext cx="300083" cy="215444"/>
            </a:xfrm>
            <a:prstGeom prst="rect">
              <a:avLst/>
            </a:prstGeom>
            <a:noFill/>
          </p:spPr>
          <p:txBody>
            <a:bodyPr wrap="none" rtlCol="0">
              <a:spAutoFit/>
            </a:bodyPr>
            <a:lstStyle/>
            <a:p>
              <a:pPr algn="ctr"/>
              <a:r>
                <a:rPr lang="en-CA" sz="800" dirty="0"/>
                <a:t>18</a:t>
              </a:r>
            </a:p>
          </p:txBody>
        </p:sp>
        <p:sp>
          <p:nvSpPr>
            <p:cNvPr id="213" name="TextBox 212">
              <a:extLst>
                <a:ext uri="{FF2B5EF4-FFF2-40B4-BE49-F238E27FC236}">
                  <a16:creationId xmlns:a16="http://schemas.microsoft.com/office/drawing/2014/main" id="{7DB81D1A-E945-3392-445A-AD1AAB3CD1BC}"/>
                </a:ext>
              </a:extLst>
            </p:cNvPr>
            <p:cNvSpPr txBox="1"/>
            <p:nvPr/>
          </p:nvSpPr>
          <p:spPr>
            <a:xfrm>
              <a:off x="2819715" y="3172587"/>
              <a:ext cx="300083" cy="215444"/>
            </a:xfrm>
            <a:prstGeom prst="rect">
              <a:avLst/>
            </a:prstGeom>
            <a:noFill/>
          </p:spPr>
          <p:txBody>
            <a:bodyPr wrap="none" rtlCol="0">
              <a:spAutoFit/>
            </a:bodyPr>
            <a:lstStyle/>
            <a:p>
              <a:pPr algn="ctr"/>
              <a:r>
                <a:rPr lang="en-CA" sz="800" dirty="0"/>
                <a:t>21</a:t>
              </a:r>
            </a:p>
          </p:txBody>
        </p:sp>
        <p:sp>
          <p:nvSpPr>
            <p:cNvPr id="214" name="TextBox 213">
              <a:extLst>
                <a:ext uri="{FF2B5EF4-FFF2-40B4-BE49-F238E27FC236}">
                  <a16:creationId xmlns:a16="http://schemas.microsoft.com/office/drawing/2014/main" id="{C1218930-28C9-9086-AAE2-5E10CAEDD2B5}"/>
                </a:ext>
              </a:extLst>
            </p:cNvPr>
            <p:cNvSpPr txBox="1"/>
            <p:nvPr/>
          </p:nvSpPr>
          <p:spPr>
            <a:xfrm>
              <a:off x="3110661" y="3172587"/>
              <a:ext cx="300083" cy="215444"/>
            </a:xfrm>
            <a:prstGeom prst="rect">
              <a:avLst/>
            </a:prstGeom>
            <a:noFill/>
          </p:spPr>
          <p:txBody>
            <a:bodyPr wrap="none" rtlCol="0">
              <a:spAutoFit/>
            </a:bodyPr>
            <a:lstStyle/>
            <a:p>
              <a:pPr algn="ctr"/>
              <a:r>
                <a:rPr lang="en-CA" sz="800" dirty="0"/>
                <a:t>24</a:t>
              </a:r>
            </a:p>
          </p:txBody>
        </p:sp>
        <p:sp>
          <p:nvSpPr>
            <p:cNvPr id="215" name="TextBox 214">
              <a:extLst>
                <a:ext uri="{FF2B5EF4-FFF2-40B4-BE49-F238E27FC236}">
                  <a16:creationId xmlns:a16="http://schemas.microsoft.com/office/drawing/2014/main" id="{761C6559-7EC1-BC92-F78E-CDC9608CB83F}"/>
                </a:ext>
              </a:extLst>
            </p:cNvPr>
            <p:cNvSpPr txBox="1"/>
            <p:nvPr/>
          </p:nvSpPr>
          <p:spPr>
            <a:xfrm>
              <a:off x="3404377" y="3172587"/>
              <a:ext cx="300083" cy="215444"/>
            </a:xfrm>
            <a:prstGeom prst="rect">
              <a:avLst/>
            </a:prstGeom>
            <a:noFill/>
          </p:spPr>
          <p:txBody>
            <a:bodyPr wrap="none" rtlCol="0">
              <a:spAutoFit/>
            </a:bodyPr>
            <a:lstStyle/>
            <a:p>
              <a:pPr algn="ctr"/>
              <a:r>
                <a:rPr lang="en-CA" sz="800" dirty="0"/>
                <a:t>27</a:t>
              </a:r>
            </a:p>
          </p:txBody>
        </p:sp>
        <p:sp>
          <p:nvSpPr>
            <p:cNvPr id="216" name="TextBox 215">
              <a:extLst>
                <a:ext uri="{FF2B5EF4-FFF2-40B4-BE49-F238E27FC236}">
                  <a16:creationId xmlns:a16="http://schemas.microsoft.com/office/drawing/2014/main" id="{1BFCD5AD-407E-FA54-A704-F1643D269E4F}"/>
                </a:ext>
              </a:extLst>
            </p:cNvPr>
            <p:cNvSpPr txBox="1"/>
            <p:nvPr/>
          </p:nvSpPr>
          <p:spPr>
            <a:xfrm>
              <a:off x="3695323" y="3172587"/>
              <a:ext cx="300083" cy="215444"/>
            </a:xfrm>
            <a:prstGeom prst="rect">
              <a:avLst/>
            </a:prstGeom>
            <a:noFill/>
          </p:spPr>
          <p:txBody>
            <a:bodyPr wrap="none" rtlCol="0">
              <a:spAutoFit/>
            </a:bodyPr>
            <a:lstStyle/>
            <a:p>
              <a:pPr algn="ctr"/>
              <a:r>
                <a:rPr lang="en-CA" sz="800" dirty="0"/>
                <a:t>30</a:t>
              </a:r>
            </a:p>
          </p:txBody>
        </p:sp>
        <p:sp>
          <p:nvSpPr>
            <p:cNvPr id="217" name="TextBox 216">
              <a:extLst>
                <a:ext uri="{FF2B5EF4-FFF2-40B4-BE49-F238E27FC236}">
                  <a16:creationId xmlns:a16="http://schemas.microsoft.com/office/drawing/2014/main" id="{7C34FFE7-8AEB-66E0-3E56-560C3F6A842E}"/>
                </a:ext>
              </a:extLst>
            </p:cNvPr>
            <p:cNvSpPr txBox="1"/>
            <p:nvPr/>
          </p:nvSpPr>
          <p:spPr>
            <a:xfrm>
              <a:off x="756950" y="1511700"/>
              <a:ext cx="2966080" cy="228879"/>
            </a:xfrm>
            <a:prstGeom prst="rect">
              <a:avLst/>
            </a:prstGeom>
            <a:noFill/>
          </p:spPr>
          <p:txBody>
            <a:bodyPr wrap="none" rtlCol="0">
              <a:spAutoFit/>
            </a:bodyPr>
            <a:lstStyle/>
            <a:p>
              <a:pPr algn="ctr"/>
              <a:r>
                <a:rPr lang="en-CA" sz="1400" b="1" dirty="0"/>
                <a:t>PFS Median Follow-Up: 12.3 mo (95% CI, 12.0-17.5)</a:t>
              </a:r>
            </a:p>
          </p:txBody>
        </p:sp>
        <p:sp>
          <p:nvSpPr>
            <p:cNvPr id="218" name="TextBox 217">
              <a:extLst>
                <a:ext uri="{FF2B5EF4-FFF2-40B4-BE49-F238E27FC236}">
                  <a16:creationId xmlns:a16="http://schemas.microsoft.com/office/drawing/2014/main" id="{02A065BC-949B-C11B-F47B-CFF8519CC86B}"/>
                </a:ext>
              </a:extLst>
            </p:cNvPr>
            <p:cNvSpPr txBox="1"/>
            <p:nvPr/>
          </p:nvSpPr>
          <p:spPr>
            <a:xfrm rot="16200000">
              <a:off x="-315974" y="2358603"/>
              <a:ext cx="1600117" cy="261610"/>
            </a:xfrm>
            <a:prstGeom prst="rect">
              <a:avLst/>
            </a:prstGeom>
            <a:noFill/>
          </p:spPr>
          <p:txBody>
            <a:bodyPr wrap="none" rtlCol="0">
              <a:spAutoFit/>
            </a:bodyPr>
            <a:lstStyle/>
            <a:p>
              <a:pPr algn="ctr"/>
              <a:r>
                <a:rPr lang="en-CA" sz="1100" b="1" dirty="0"/>
                <a:t>Probability of PFS, %</a:t>
              </a:r>
            </a:p>
          </p:txBody>
        </p:sp>
        <p:grpSp>
          <p:nvGrpSpPr>
            <p:cNvPr id="219" name="Group 218">
              <a:extLst>
                <a:ext uri="{FF2B5EF4-FFF2-40B4-BE49-F238E27FC236}">
                  <a16:creationId xmlns:a16="http://schemas.microsoft.com/office/drawing/2014/main" id="{F685022A-03CB-9B9C-F4B0-CBD3F12995AC}"/>
                </a:ext>
              </a:extLst>
            </p:cNvPr>
            <p:cNvGrpSpPr/>
            <p:nvPr/>
          </p:nvGrpSpPr>
          <p:grpSpPr>
            <a:xfrm>
              <a:off x="144750" y="3311564"/>
              <a:ext cx="3821801" cy="688105"/>
              <a:chOff x="207754" y="2741517"/>
              <a:chExt cx="3821801" cy="688105"/>
            </a:xfrm>
          </p:grpSpPr>
          <p:sp>
            <p:nvSpPr>
              <p:cNvPr id="351" name="TextBox 350">
                <a:extLst>
                  <a:ext uri="{FF2B5EF4-FFF2-40B4-BE49-F238E27FC236}">
                    <a16:creationId xmlns:a16="http://schemas.microsoft.com/office/drawing/2014/main" id="{87EBE2BC-43E9-B900-F097-662C44299BA3}"/>
                  </a:ext>
                </a:extLst>
              </p:cNvPr>
              <p:cNvSpPr txBox="1"/>
              <p:nvPr/>
            </p:nvSpPr>
            <p:spPr>
              <a:xfrm>
                <a:off x="2042530" y="2741517"/>
                <a:ext cx="801823" cy="261610"/>
              </a:xfrm>
              <a:prstGeom prst="rect">
                <a:avLst/>
              </a:prstGeom>
              <a:noFill/>
            </p:spPr>
            <p:txBody>
              <a:bodyPr wrap="none" rtlCol="0">
                <a:spAutoFit/>
              </a:bodyPr>
              <a:lstStyle/>
              <a:p>
                <a:pPr algn="ctr"/>
                <a:r>
                  <a:rPr lang="en-CA" sz="1100" b="1" dirty="0"/>
                  <a:t>Time, mo</a:t>
                </a:r>
              </a:p>
            </p:txBody>
          </p:sp>
          <p:sp>
            <p:nvSpPr>
              <p:cNvPr id="352" name="TextBox 351">
                <a:extLst>
                  <a:ext uri="{FF2B5EF4-FFF2-40B4-BE49-F238E27FC236}">
                    <a16:creationId xmlns:a16="http://schemas.microsoft.com/office/drawing/2014/main" id="{2F003407-5E6E-B01F-3378-798D48AEC65E}"/>
                  </a:ext>
                </a:extLst>
              </p:cNvPr>
              <p:cNvSpPr txBox="1"/>
              <p:nvPr/>
            </p:nvSpPr>
            <p:spPr>
              <a:xfrm>
                <a:off x="802003" y="2919317"/>
                <a:ext cx="357791" cy="215444"/>
              </a:xfrm>
              <a:prstGeom prst="rect">
                <a:avLst/>
              </a:prstGeom>
              <a:noFill/>
            </p:spPr>
            <p:txBody>
              <a:bodyPr wrap="none" rtlCol="0">
                <a:spAutoFit/>
              </a:bodyPr>
              <a:lstStyle/>
              <a:p>
                <a:pPr algn="ctr"/>
                <a:r>
                  <a:rPr lang="en-CA" sz="800" dirty="0"/>
                  <a:t>136</a:t>
                </a:r>
              </a:p>
            </p:txBody>
          </p:sp>
          <p:sp>
            <p:nvSpPr>
              <p:cNvPr id="353" name="TextBox 352">
                <a:extLst>
                  <a:ext uri="{FF2B5EF4-FFF2-40B4-BE49-F238E27FC236}">
                    <a16:creationId xmlns:a16="http://schemas.microsoft.com/office/drawing/2014/main" id="{EE811C92-A89D-22E3-C1C8-2FCF6C321098}"/>
                  </a:ext>
                </a:extLst>
              </p:cNvPr>
              <p:cNvSpPr txBox="1"/>
              <p:nvPr/>
            </p:nvSpPr>
            <p:spPr>
              <a:xfrm>
                <a:off x="1092908" y="2919317"/>
                <a:ext cx="357791" cy="215444"/>
              </a:xfrm>
              <a:prstGeom prst="rect">
                <a:avLst/>
              </a:prstGeom>
              <a:noFill/>
            </p:spPr>
            <p:txBody>
              <a:bodyPr wrap="none" rtlCol="0">
                <a:spAutoFit/>
              </a:bodyPr>
              <a:lstStyle/>
              <a:p>
                <a:pPr algn="ctr"/>
                <a:r>
                  <a:rPr lang="en-CA" sz="800" dirty="0"/>
                  <a:t>116</a:t>
                </a:r>
              </a:p>
            </p:txBody>
          </p:sp>
          <p:sp>
            <p:nvSpPr>
              <p:cNvPr id="354" name="TextBox 353">
                <a:extLst>
                  <a:ext uri="{FF2B5EF4-FFF2-40B4-BE49-F238E27FC236}">
                    <a16:creationId xmlns:a16="http://schemas.microsoft.com/office/drawing/2014/main" id="{100F41A0-BD8E-A95B-2B72-287C2DA23F0D}"/>
                  </a:ext>
                </a:extLst>
              </p:cNvPr>
              <p:cNvSpPr txBox="1"/>
              <p:nvPr/>
            </p:nvSpPr>
            <p:spPr>
              <a:xfrm>
                <a:off x="1415478" y="2919317"/>
                <a:ext cx="300083" cy="215444"/>
              </a:xfrm>
              <a:prstGeom prst="rect">
                <a:avLst/>
              </a:prstGeom>
              <a:noFill/>
            </p:spPr>
            <p:txBody>
              <a:bodyPr wrap="none" rtlCol="0">
                <a:spAutoFit/>
              </a:bodyPr>
              <a:lstStyle/>
              <a:p>
                <a:pPr algn="ctr"/>
                <a:r>
                  <a:rPr lang="en-CA" sz="800" dirty="0"/>
                  <a:t>98</a:t>
                </a:r>
              </a:p>
            </p:txBody>
          </p:sp>
          <p:sp>
            <p:nvSpPr>
              <p:cNvPr id="355" name="TextBox 354">
                <a:extLst>
                  <a:ext uri="{FF2B5EF4-FFF2-40B4-BE49-F238E27FC236}">
                    <a16:creationId xmlns:a16="http://schemas.microsoft.com/office/drawing/2014/main" id="{2F59B15B-F83B-770F-2938-6D6E20C12116}"/>
                  </a:ext>
                </a:extLst>
              </p:cNvPr>
              <p:cNvSpPr txBox="1"/>
              <p:nvPr/>
            </p:nvSpPr>
            <p:spPr>
              <a:xfrm>
                <a:off x="1709195" y="2919317"/>
                <a:ext cx="300083" cy="215444"/>
              </a:xfrm>
              <a:prstGeom prst="rect">
                <a:avLst/>
              </a:prstGeom>
              <a:noFill/>
            </p:spPr>
            <p:txBody>
              <a:bodyPr wrap="none" rtlCol="0">
                <a:spAutoFit/>
              </a:bodyPr>
              <a:lstStyle/>
              <a:p>
                <a:pPr algn="ctr"/>
                <a:r>
                  <a:rPr lang="en-CA" sz="800" dirty="0"/>
                  <a:t>85</a:t>
                </a:r>
              </a:p>
            </p:txBody>
          </p:sp>
          <p:sp>
            <p:nvSpPr>
              <p:cNvPr id="356" name="TextBox 355">
                <a:extLst>
                  <a:ext uri="{FF2B5EF4-FFF2-40B4-BE49-F238E27FC236}">
                    <a16:creationId xmlns:a16="http://schemas.microsoft.com/office/drawing/2014/main" id="{B0BD7B5A-19D8-0F04-7FC7-AF517AEAB355}"/>
                  </a:ext>
                </a:extLst>
              </p:cNvPr>
              <p:cNvSpPr txBox="1"/>
              <p:nvPr/>
            </p:nvSpPr>
            <p:spPr>
              <a:xfrm>
                <a:off x="2002911" y="2919317"/>
                <a:ext cx="300083" cy="215444"/>
              </a:xfrm>
              <a:prstGeom prst="rect">
                <a:avLst/>
              </a:prstGeom>
              <a:noFill/>
            </p:spPr>
            <p:txBody>
              <a:bodyPr wrap="none" rtlCol="0">
                <a:spAutoFit/>
              </a:bodyPr>
              <a:lstStyle/>
              <a:p>
                <a:pPr algn="ctr"/>
                <a:r>
                  <a:rPr lang="en-CA" sz="800" dirty="0"/>
                  <a:t>63</a:t>
                </a:r>
              </a:p>
            </p:txBody>
          </p:sp>
          <p:sp>
            <p:nvSpPr>
              <p:cNvPr id="357" name="TextBox 356">
                <a:extLst>
                  <a:ext uri="{FF2B5EF4-FFF2-40B4-BE49-F238E27FC236}">
                    <a16:creationId xmlns:a16="http://schemas.microsoft.com/office/drawing/2014/main" id="{C04BCEF0-4DCA-C6B7-0FCC-6F33F5AB59E5}"/>
                  </a:ext>
                </a:extLst>
              </p:cNvPr>
              <p:cNvSpPr txBox="1"/>
              <p:nvPr/>
            </p:nvSpPr>
            <p:spPr>
              <a:xfrm>
                <a:off x="2295468" y="2919317"/>
                <a:ext cx="300083" cy="215444"/>
              </a:xfrm>
              <a:prstGeom prst="rect">
                <a:avLst/>
              </a:prstGeom>
              <a:noFill/>
            </p:spPr>
            <p:txBody>
              <a:bodyPr wrap="none" rtlCol="0">
                <a:spAutoFit/>
              </a:bodyPr>
              <a:lstStyle/>
              <a:p>
                <a:pPr algn="ctr"/>
                <a:r>
                  <a:rPr lang="en-CA" sz="800" dirty="0"/>
                  <a:t>45</a:t>
                </a:r>
              </a:p>
            </p:txBody>
          </p:sp>
          <p:sp>
            <p:nvSpPr>
              <p:cNvPr id="358" name="TextBox 357">
                <a:extLst>
                  <a:ext uri="{FF2B5EF4-FFF2-40B4-BE49-F238E27FC236}">
                    <a16:creationId xmlns:a16="http://schemas.microsoft.com/office/drawing/2014/main" id="{A06574DF-E55E-7833-8D34-73C6A4A2F679}"/>
                  </a:ext>
                </a:extLst>
              </p:cNvPr>
              <p:cNvSpPr txBox="1"/>
              <p:nvPr/>
            </p:nvSpPr>
            <p:spPr>
              <a:xfrm>
                <a:off x="2591773" y="2919317"/>
                <a:ext cx="300083" cy="215444"/>
              </a:xfrm>
              <a:prstGeom prst="rect">
                <a:avLst/>
              </a:prstGeom>
              <a:noFill/>
            </p:spPr>
            <p:txBody>
              <a:bodyPr wrap="none" rtlCol="0">
                <a:spAutoFit/>
              </a:bodyPr>
              <a:lstStyle/>
              <a:p>
                <a:pPr algn="ctr"/>
                <a:r>
                  <a:rPr lang="en-CA" sz="800" dirty="0"/>
                  <a:t>31</a:t>
                </a:r>
              </a:p>
            </p:txBody>
          </p:sp>
          <p:sp>
            <p:nvSpPr>
              <p:cNvPr id="359" name="TextBox 358">
                <a:extLst>
                  <a:ext uri="{FF2B5EF4-FFF2-40B4-BE49-F238E27FC236}">
                    <a16:creationId xmlns:a16="http://schemas.microsoft.com/office/drawing/2014/main" id="{C173BDAD-CB60-1726-67EE-6C377B14ADC1}"/>
                  </a:ext>
                </a:extLst>
              </p:cNvPr>
              <p:cNvSpPr txBox="1"/>
              <p:nvPr/>
            </p:nvSpPr>
            <p:spPr>
              <a:xfrm>
                <a:off x="2882719" y="2919317"/>
                <a:ext cx="300083" cy="215444"/>
              </a:xfrm>
              <a:prstGeom prst="rect">
                <a:avLst/>
              </a:prstGeom>
              <a:noFill/>
            </p:spPr>
            <p:txBody>
              <a:bodyPr wrap="none" rtlCol="0">
                <a:spAutoFit/>
              </a:bodyPr>
              <a:lstStyle/>
              <a:p>
                <a:pPr algn="ctr"/>
                <a:r>
                  <a:rPr lang="en-CA" sz="800" dirty="0"/>
                  <a:t>23</a:t>
                </a:r>
              </a:p>
            </p:txBody>
          </p:sp>
          <p:sp>
            <p:nvSpPr>
              <p:cNvPr id="360" name="TextBox 359">
                <a:extLst>
                  <a:ext uri="{FF2B5EF4-FFF2-40B4-BE49-F238E27FC236}">
                    <a16:creationId xmlns:a16="http://schemas.microsoft.com/office/drawing/2014/main" id="{A35F627B-F185-7E5C-F824-FE2621E37EA5}"/>
                  </a:ext>
                </a:extLst>
              </p:cNvPr>
              <p:cNvSpPr txBox="1"/>
              <p:nvPr/>
            </p:nvSpPr>
            <p:spPr>
              <a:xfrm>
                <a:off x="3173665" y="2919317"/>
                <a:ext cx="300083" cy="215444"/>
              </a:xfrm>
              <a:prstGeom prst="rect">
                <a:avLst/>
              </a:prstGeom>
              <a:noFill/>
            </p:spPr>
            <p:txBody>
              <a:bodyPr wrap="none" rtlCol="0">
                <a:spAutoFit/>
              </a:bodyPr>
              <a:lstStyle/>
              <a:p>
                <a:pPr algn="ctr"/>
                <a:r>
                  <a:rPr lang="en-CA" sz="800" dirty="0"/>
                  <a:t>14</a:t>
                </a:r>
              </a:p>
            </p:txBody>
          </p:sp>
          <p:sp>
            <p:nvSpPr>
              <p:cNvPr id="361" name="TextBox 360">
                <a:extLst>
                  <a:ext uri="{FF2B5EF4-FFF2-40B4-BE49-F238E27FC236}">
                    <a16:creationId xmlns:a16="http://schemas.microsoft.com/office/drawing/2014/main" id="{14CDE32B-9E80-DAC7-2AA6-1BF0B4431D3F}"/>
                  </a:ext>
                </a:extLst>
              </p:cNvPr>
              <p:cNvSpPr txBox="1"/>
              <p:nvPr/>
            </p:nvSpPr>
            <p:spPr>
              <a:xfrm>
                <a:off x="3496235" y="2919317"/>
                <a:ext cx="242374" cy="215444"/>
              </a:xfrm>
              <a:prstGeom prst="rect">
                <a:avLst/>
              </a:prstGeom>
              <a:noFill/>
            </p:spPr>
            <p:txBody>
              <a:bodyPr wrap="none" rtlCol="0">
                <a:spAutoFit/>
              </a:bodyPr>
              <a:lstStyle/>
              <a:p>
                <a:pPr algn="ctr"/>
                <a:r>
                  <a:rPr lang="en-CA" sz="800" dirty="0"/>
                  <a:t>1</a:t>
                </a:r>
              </a:p>
            </p:txBody>
          </p:sp>
          <p:sp>
            <p:nvSpPr>
              <p:cNvPr id="362" name="TextBox 361">
                <a:extLst>
                  <a:ext uri="{FF2B5EF4-FFF2-40B4-BE49-F238E27FC236}">
                    <a16:creationId xmlns:a16="http://schemas.microsoft.com/office/drawing/2014/main" id="{26B3F0A2-25D9-5097-E271-8D68A2CEAB9E}"/>
                  </a:ext>
                </a:extLst>
              </p:cNvPr>
              <p:cNvSpPr txBox="1"/>
              <p:nvPr/>
            </p:nvSpPr>
            <p:spPr>
              <a:xfrm>
                <a:off x="3787181" y="2919317"/>
                <a:ext cx="242374" cy="215444"/>
              </a:xfrm>
              <a:prstGeom prst="rect">
                <a:avLst/>
              </a:prstGeom>
              <a:noFill/>
            </p:spPr>
            <p:txBody>
              <a:bodyPr wrap="none" rtlCol="0">
                <a:spAutoFit/>
              </a:bodyPr>
              <a:lstStyle/>
              <a:p>
                <a:pPr algn="ctr"/>
                <a:r>
                  <a:rPr lang="en-CA" sz="800" dirty="0"/>
                  <a:t>0</a:t>
                </a:r>
              </a:p>
            </p:txBody>
          </p:sp>
          <p:sp>
            <p:nvSpPr>
              <p:cNvPr id="363" name="TextBox 362">
                <a:extLst>
                  <a:ext uri="{FF2B5EF4-FFF2-40B4-BE49-F238E27FC236}">
                    <a16:creationId xmlns:a16="http://schemas.microsoft.com/office/drawing/2014/main" id="{12CEDA76-3916-9FCA-7D29-176138775476}"/>
                  </a:ext>
                </a:extLst>
              </p:cNvPr>
              <p:cNvSpPr txBox="1"/>
              <p:nvPr/>
            </p:nvSpPr>
            <p:spPr>
              <a:xfrm>
                <a:off x="207754" y="2844847"/>
                <a:ext cx="716863" cy="584775"/>
              </a:xfrm>
              <a:prstGeom prst="rect">
                <a:avLst/>
              </a:prstGeom>
              <a:noFill/>
            </p:spPr>
            <p:txBody>
              <a:bodyPr wrap="none" rtlCol="0">
                <a:spAutoFit/>
              </a:bodyPr>
              <a:lstStyle/>
              <a:p>
                <a:pPr algn="r">
                  <a:lnSpc>
                    <a:spcPct val="80000"/>
                  </a:lnSpc>
                </a:pPr>
                <a:r>
                  <a:rPr lang="en-CA" sz="800" b="1" dirty="0"/>
                  <a:t>No. at Risk</a:t>
                </a:r>
              </a:p>
              <a:p>
                <a:pPr algn="r">
                  <a:lnSpc>
                    <a:spcPct val="80000"/>
                  </a:lnSpc>
                </a:pPr>
                <a:r>
                  <a:rPr lang="en-CA" sz="800" dirty="0"/>
                  <a:t>CR</a:t>
                </a:r>
              </a:p>
              <a:p>
                <a:pPr algn="r">
                  <a:lnSpc>
                    <a:spcPct val="80000"/>
                  </a:lnSpc>
                </a:pPr>
                <a:r>
                  <a:rPr lang="en-CA" sz="800" dirty="0"/>
                  <a:t>PR</a:t>
                </a:r>
              </a:p>
              <a:p>
                <a:pPr algn="r">
                  <a:lnSpc>
                    <a:spcPct val="80000"/>
                  </a:lnSpc>
                </a:pPr>
                <a:r>
                  <a:rPr lang="en-CA" sz="800" dirty="0"/>
                  <a:t>SD/PD</a:t>
                </a:r>
              </a:p>
              <a:p>
                <a:pPr algn="r">
                  <a:lnSpc>
                    <a:spcPct val="80000"/>
                  </a:lnSpc>
                </a:pPr>
                <a:r>
                  <a:rPr lang="en-CA" sz="800" dirty="0"/>
                  <a:t>Total</a:t>
                </a:r>
              </a:p>
            </p:txBody>
          </p:sp>
          <p:sp>
            <p:nvSpPr>
              <p:cNvPr id="364" name="TextBox 363">
                <a:extLst>
                  <a:ext uri="{FF2B5EF4-FFF2-40B4-BE49-F238E27FC236}">
                    <a16:creationId xmlns:a16="http://schemas.microsoft.com/office/drawing/2014/main" id="{C7C1269A-8BFF-3F2D-0F92-5785DAEE6F25}"/>
                  </a:ext>
                </a:extLst>
              </p:cNvPr>
              <p:cNvSpPr txBox="1"/>
              <p:nvPr/>
            </p:nvSpPr>
            <p:spPr>
              <a:xfrm>
                <a:off x="830857" y="3025818"/>
                <a:ext cx="300083" cy="215444"/>
              </a:xfrm>
              <a:prstGeom prst="rect">
                <a:avLst/>
              </a:prstGeom>
              <a:noFill/>
            </p:spPr>
            <p:txBody>
              <a:bodyPr wrap="none" rtlCol="0">
                <a:spAutoFit/>
              </a:bodyPr>
              <a:lstStyle/>
              <a:p>
                <a:pPr algn="ctr"/>
                <a:r>
                  <a:rPr lang="en-CA" sz="800" dirty="0"/>
                  <a:t>50</a:t>
                </a:r>
              </a:p>
            </p:txBody>
          </p:sp>
          <p:sp>
            <p:nvSpPr>
              <p:cNvPr id="365" name="TextBox 364">
                <a:extLst>
                  <a:ext uri="{FF2B5EF4-FFF2-40B4-BE49-F238E27FC236}">
                    <a16:creationId xmlns:a16="http://schemas.microsoft.com/office/drawing/2014/main" id="{CB8FA36E-FB95-20C4-300A-864FDC16E3D9}"/>
                  </a:ext>
                </a:extLst>
              </p:cNvPr>
              <p:cNvSpPr txBox="1"/>
              <p:nvPr/>
            </p:nvSpPr>
            <p:spPr>
              <a:xfrm>
                <a:off x="1121762" y="3025818"/>
                <a:ext cx="300083" cy="215444"/>
              </a:xfrm>
              <a:prstGeom prst="rect">
                <a:avLst/>
              </a:prstGeom>
              <a:noFill/>
            </p:spPr>
            <p:txBody>
              <a:bodyPr wrap="none" rtlCol="0">
                <a:spAutoFit/>
              </a:bodyPr>
              <a:lstStyle/>
              <a:p>
                <a:pPr algn="ctr"/>
                <a:r>
                  <a:rPr lang="en-CA" sz="800" dirty="0"/>
                  <a:t>14</a:t>
                </a:r>
              </a:p>
            </p:txBody>
          </p:sp>
          <p:sp>
            <p:nvSpPr>
              <p:cNvPr id="366" name="TextBox 365">
                <a:extLst>
                  <a:ext uri="{FF2B5EF4-FFF2-40B4-BE49-F238E27FC236}">
                    <a16:creationId xmlns:a16="http://schemas.microsoft.com/office/drawing/2014/main" id="{E7463B94-495F-85C3-5872-0231865475F8}"/>
                  </a:ext>
                </a:extLst>
              </p:cNvPr>
              <p:cNvSpPr txBox="1"/>
              <p:nvPr/>
            </p:nvSpPr>
            <p:spPr>
              <a:xfrm>
                <a:off x="1444332" y="3025818"/>
                <a:ext cx="242374" cy="215444"/>
              </a:xfrm>
              <a:prstGeom prst="rect">
                <a:avLst/>
              </a:prstGeom>
              <a:noFill/>
            </p:spPr>
            <p:txBody>
              <a:bodyPr wrap="none" rtlCol="0">
                <a:spAutoFit/>
              </a:bodyPr>
              <a:lstStyle/>
              <a:p>
                <a:pPr algn="ctr"/>
                <a:r>
                  <a:rPr lang="en-CA" sz="800" dirty="0"/>
                  <a:t>2</a:t>
                </a:r>
              </a:p>
            </p:txBody>
          </p:sp>
          <p:sp>
            <p:nvSpPr>
              <p:cNvPr id="367" name="TextBox 366">
                <a:extLst>
                  <a:ext uri="{FF2B5EF4-FFF2-40B4-BE49-F238E27FC236}">
                    <a16:creationId xmlns:a16="http://schemas.microsoft.com/office/drawing/2014/main" id="{C8195848-5358-C566-1D0E-28A1587739D9}"/>
                  </a:ext>
                </a:extLst>
              </p:cNvPr>
              <p:cNvSpPr txBox="1"/>
              <p:nvPr/>
            </p:nvSpPr>
            <p:spPr>
              <a:xfrm>
                <a:off x="1738049" y="3025818"/>
                <a:ext cx="242374" cy="215444"/>
              </a:xfrm>
              <a:prstGeom prst="rect">
                <a:avLst/>
              </a:prstGeom>
              <a:noFill/>
            </p:spPr>
            <p:txBody>
              <a:bodyPr wrap="none" rtlCol="0">
                <a:spAutoFit/>
              </a:bodyPr>
              <a:lstStyle/>
              <a:p>
                <a:pPr algn="ctr"/>
                <a:r>
                  <a:rPr lang="en-CA" sz="800" dirty="0"/>
                  <a:t>2</a:t>
                </a:r>
              </a:p>
            </p:txBody>
          </p:sp>
          <p:sp>
            <p:nvSpPr>
              <p:cNvPr id="368" name="TextBox 367">
                <a:extLst>
                  <a:ext uri="{FF2B5EF4-FFF2-40B4-BE49-F238E27FC236}">
                    <a16:creationId xmlns:a16="http://schemas.microsoft.com/office/drawing/2014/main" id="{59982E7A-405E-70A7-1B00-ED62907F6CCB}"/>
                  </a:ext>
                </a:extLst>
              </p:cNvPr>
              <p:cNvSpPr txBox="1"/>
              <p:nvPr/>
            </p:nvSpPr>
            <p:spPr>
              <a:xfrm>
                <a:off x="2031765" y="3025818"/>
                <a:ext cx="242374" cy="215444"/>
              </a:xfrm>
              <a:prstGeom prst="rect">
                <a:avLst/>
              </a:prstGeom>
              <a:noFill/>
            </p:spPr>
            <p:txBody>
              <a:bodyPr wrap="none" rtlCol="0">
                <a:spAutoFit/>
              </a:bodyPr>
              <a:lstStyle/>
              <a:p>
                <a:pPr algn="ctr"/>
                <a:r>
                  <a:rPr lang="en-CA" sz="800" dirty="0"/>
                  <a:t>2</a:t>
                </a:r>
              </a:p>
            </p:txBody>
          </p:sp>
          <p:sp>
            <p:nvSpPr>
              <p:cNvPr id="369" name="TextBox 368">
                <a:extLst>
                  <a:ext uri="{FF2B5EF4-FFF2-40B4-BE49-F238E27FC236}">
                    <a16:creationId xmlns:a16="http://schemas.microsoft.com/office/drawing/2014/main" id="{0B8693E5-A906-EAFB-1D71-3A49A5368536}"/>
                  </a:ext>
                </a:extLst>
              </p:cNvPr>
              <p:cNvSpPr txBox="1"/>
              <p:nvPr/>
            </p:nvSpPr>
            <p:spPr>
              <a:xfrm>
                <a:off x="2324322" y="3025818"/>
                <a:ext cx="242374" cy="215444"/>
              </a:xfrm>
              <a:prstGeom prst="rect">
                <a:avLst/>
              </a:prstGeom>
              <a:noFill/>
            </p:spPr>
            <p:txBody>
              <a:bodyPr wrap="none" rtlCol="0">
                <a:spAutoFit/>
              </a:bodyPr>
              <a:lstStyle/>
              <a:p>
                <a:pPr algn="ctr"/>
                <a:r>
                  <a:rPr lang="en-CA" sz="800" dirty="0"/>
                  <a:t>2</a:t>
                </a:r>
              </a:p>
            </p:txBody>
          </p:sp>
          <p:sp>
            <p:nvSpPr>
              <p:cNvPr id="370" name="TextBox 369">
                <a:extLst>
                  <a:ext uri="{FF2B5EF4-FFF2-40B4-BE49-F238E27FC236}">
                    <a16:creationId xmlns:a16="http://schemas.microsoft.com/office/drawing/2014/main" id="{5EAB34D0-2C27-D731-03EF-1625E75EFDA4}"/>
                  </a:ext>
                </a:extLst>
              </p:cNvPr>
              <p:cNvSpPr txBox="1"/>
              <p:nvPr/>
            </p:nvSpPr>
            <p:spPr>
              <a:xfrm>
                <a:off x="2620627" y="3025818"/>
                <a:ext cx="242374" cy="215444"/>
              </a:xfrm>
              <a:prstGeom prst="rect">
                <a:avLst/>
              </a:prstGeom>
              <a:noFill/>
            </p:spPr>
            <p:txBody>
              <a:bodyPr wrap="none" rtlCol="0">
                <a:spAutoFit/>
              </a:bodyPr>
              <a:lstStyle/>
              <a:p>
                <a:pPr algn="ctr"/>
                <a:r>
                  <a:rPr lang="en-CA" sz="800" dirty="0"/>
                  <a:t>2</a:t>
                </a:r>
              </a:p>
            </p:txBody>
          </p:sp>
          <p:sp>
            <p:nvSpPr>
              <p:cNvPr id="371" name="TextBox 370">
                <a:extLst>
                  <a:ext uri="{FF2B5EF4-FFF2-40B4-BE49-F238E27FC236}">
                    <a16:creationId xmlns:a16="http://schemas.microsoft.com/office/drawing/2014/main" id="{F890EEEF-FA07-59F2-1BCF-D34207DF0E2C}"/>
                  </a:ext>
                </a:extLst>
              </p:cNvPr>
              <p:cNvSpPr txBox="1"/>
              <p:nvPr/>
            </p:nvSpPr>
            <p:spPr>
              <a:xfrm>
                <a:off x="2911573" y="3025818"/>
                <a:ext cx="242374" cy="215444"/>
              </a:xfrm>
              <a:prstGeom prst="rect">
                <a:avLst/>
              </a:prstGeom>
              <a:noFill/>
            </p:spPr>
            <p:txBody>
              <a:bodyPr wrap="none" rtlCol="0">
                <a:spAutoFit/>
              </a:bodyPr>
              <a:lstStyle/>
              <a:p>
                <a:pPr algn="ctr"/>
                <a:r>
                  <a:rPr lang="en-CA" sz="800" dirty="0"/>
                  <a:t>0</a:t>
                </a:r>
              </a:p>
            </p:txBody>
          </p:sp>
          <p:sp>
            <p:nvSpPr>
              <p:cNvPr id="372" name="TextBox 371">
                <a:extLst>
                  <a:ext uri="{FF2B5EF4-FFF2-40B4-BE49-F238E27FC236}">
                    <a16:creationId xmlns:a16="http://schemas.microsoft.com/office/drawing/2014/main" id="{76901039-77DD-41ED-5E12-CC3AEFFCDF3A}"/>
                  </a:ext>
                </a:extLst>
              </p:cNvPr>
              <p:cNvSpPr txBox="1"/>
              <p:nvPr/>
            </p:nvSpPr>
            <p:spPr>
              <a:xfrm>
                <a:off x="830857" y="3111357"/>
                <a:ext cx="300083" cy="215444"/>
              </a:xfrm>
              <a:prstGeom prst="rect">
                <a:avLst/>
              </a:prstGeom>
              <a:noFill/>
            </p:spPr>
            <p:txBody>
              <a:bodyPr wrap="none" rtlCol="0">
                <a:spAutoFit/>
              </a:bodyPr>
              <a:lstStyle/>
              <a:p>
                <a:pPr algn="ctr"/>
                <a:r>
                  <a:rPr lang="en-CA" sz="800" dirty="0"/>
                  <a:t>70</a:t>
                </a:r>
              </a:p>
            </p:txBody>
          </p:sp>
          <p:sp>
            <p:nvSpPr>
              <p:cNvPr id="373" name="TextBox 372">
                <a:extLst>
                  <a:ext uri="{FF2B5EF4-FFF2-40B4-BE49-F238E27FC236}">
                    <a16:creationId xmlns:a16="http://schemas.microsoft.com/office/drawing/2014/main" id="{8682D86F-8722-A666-8E80-19A72C8FC1D7}"/>
                  </a:ext>
                </a:extLst>
              </p:cNvPr>
              <p:cNvSpPr txBox="1"/>
              <p:nvPr/>
            </p:nvSpPr>
            <p:spPr>
              <a:xfrm>
                <a:off x="1150616" y="3111357"/>
                <a:ext cx="242374" cy="215444"/>
              </a:xfrm>
              <a:prstGeom prst="rect">
                <a:avLst/>
              </a:prstGeom>
              <a:noFill/>
            </p:spPr>
            <p:txBody>
              <a:bodyPr wrap="none" rtlCol="0">
                <a:spAutoFit/>
              </a:bodyPr>
              <a:lstStyle/>
              <a:p>
                <a:pPr algn="ctr"/>
                <a:r>
                  <a:rPr lang="en-CA" sz="800" dirty="0"/>
                  <a:t>3</a:t>
                </a:r>
              </a:p>
            </p:txBody>
          </p:sp>
          <p:sp>
            <p:nvSpPr>
              <p:cNvPr id="374" name="TextBox 373">
                <a:extLst>
                  <a:ext uri="{FF2B5EF4-FFF2-40B4-BE49-F238E27FC236}">
                    <a16:creationId xmlns:a16="http://schemas.microsoft.com/office/drawing/2014/main" id="{F80437A0-CBB9-72B6-628C-6B4FEB502B5F}"/>
                  </a:ext>
                </a:extLst>
              </p:cNvPr>
              <p:cNvSpPr txBox="1"/>
              <p:nvPr/>
            </p:nvSpPr>
            <p:spPr>
              <a:xfrm>
                <a:off x="1444332" y="3111357"/>
                <a:ext cx="242374" cy="215444"/>
              </a:xfrm>
              <a:prstGeom prst="rect">
                <a:avLst/>
              </a:prstGeom>
              <a:noFill/>
            </p:spPr>
            <p:txBody>
              <a:bodyPr wrap="none" rtlCol="0">
                <a:spAutoFit/>
              </a:bodyPr>
              <a:lstStyle/>
              <a:p>
                <a:pPr algn="ctr"/>
                <a:r>
                  <a:rPr lang="en-CA" sz="800" dirty="0"/>
                  <a:t>0</a:t>
                </a:r>
              </a:p>
            </p:txBody>
          </p:sp>
          <p:sp>
            <p:nvSpPr>
              <p:cNvPr id="375" name="TextBox 374">
                <a:extLst>
                  <a:ext uri="{FF2B5EF4-FFF2-40B4-BE49-F238E27FC236}">
                    <a16:creationId xmlns:a16="http://schemas.microsoft.com/office/drawing/2014/main" id="{E822EAFA-2D22-6CFC-31D2-6968FDA2A725}"/>
                  </a:ext>
                </a:extLst>
              </p:cNvPr>
              <p:cNvSpPr txBox="1"/>
              <p:nvPr/>
            </p:nvSpPr>
            <p:spPr>
              <a:xfrm>
                <a:off x="802003" y="3211033"/>
                <a:ext cx="357791" cy="215444"/>
              </a:xfrm>
              <a:prstGeom prst="rect">
                <a:avLst/>
              </a:prstGeom>
              <a:noFill/>
            </p:spPr>
            <p:txBody>
              <a:bodyPr wrap="none" rtlCol="0">
                <a:spAutoFit/>
              </a:bodyPr>
              <a:lstStyle/>
              <a:p>
                <a:pPr algn="ctr"/>
                <a:r>
                  <a:rPr lang="en-CA" sz="800" dirty="0"/>
                  <a:t>256</a:t>
                </a:r>
              </a:p>
            </p:txBody>
          </p:sp>
          <p:sp>
            <p:nvSpPr>
              <p:cNvPr id="376" name="TextBox 375">
                <a:extLst>
                  <a:ext uri="{FF2B5EF4-FFF2-40B4-BE49-F238E27FC236}">
                    <a16:creationId xmlns:a16="http://schemas.microsoft.com/office/drawing/2014/main" id="{E574DFE7-A46B-088F-E78E-3195F8B0E39B}"/>
                  </a:ext>
                </a:extLst>
              </p:cNvPr>
              <p:cNvSpPr txBox="1"/>
              <p:nvPr/>
            </p:nvSpPr>
            <p:spPr>
              <a:xfrm>
                <a:off x="1092908" y="3211033"/>
                <a:ext cx="357791" cy="215444"/>
              </a:xfrm>
              <a:prstGeom prst="rect">
                <a:avLst/>
              </a:prstGeom>
              <a:noFill/>
            </p:spPr>
            <p:txBody>
              <a:bodyPr wrap="none" rtlCol="0">
                <a:spAutoFit/>
              </a:bodyPr>
              <a:lstStyle/>
              <a:p>
                <a:pPr algn="ctr"/>
                <a:r>
                  <a:rPr lang="en-CA" sz="800" dirty="0"/>
                  <a:t>133</a:t>
                </a:r>
              </a:p>
            </p:txBody>
          </p:sp>
          <p:sp>
            <p:nvSpPr>
              <p:cNvPr id="377" name="TextBox 376">
                <a:extLst>
                  <a:ext uri="{FF2B5EF4-FFF2-40B4-BE49-F238E27FC236}">
                    <a16:creationId xmlns:a16="http://schemas.microsoft.com/office/drawing/2014/main" id="{B27F470E-425F-36E7-10CA-3C7432FEF411}"/>
                  </a:ext>
                </a:extLst>
              </p:cNvPr>
              <p:cNvSpPr txBox="1"/>
              <p:nvPr/>
            </p:nvSpPr>
            <p:spPr>
              <a:xfrm>
                <a:off x="1386624" y="3211033"/>
                <a:ext cx="357791" cy="215444"/>
              </a:xfrm>
              <a:prstGeom prst="rect">
                <a:avLst/>
              </a:prstGeom>
              <a:noFill/>
            </p:spPr>
            <p:txBody>
              <a:bodyPr wrap="none" rtlCol="0">
                <a:spAutoFit/>
              </a:bodyPr>
              <a:lstStyle/>
              <a:p>
                <a:pPr algn="ctr"/>
                <a:r>
                  <a:rPr lang="en-CA" sz="800" dirty="0"/>
                  <a:t>100</a:t>
                </a:r>
              </a:p>
            </p:txBody>
          </p:sp>
          <p:sp>
            <p:nvSpPr>
              <p:cNvPr id="378" name="TextBox 377">
                <a:extLst>
                  <a:ext uri="{FF2B5EF4-FFF2-40B4-BE49-F238E27FC236}">
                    <a16:creationId xmlns:a16="http://schemas.microsoft.com/office/drawing/2014/main" id="{17972B12-DE60-1A8D-6D8C-59B2CBA18A99}"/>
                  </a:ext>
                </a:extLst>
              </p:cNvPr>
              <p:cNvSpPr txBox="1"/>
              <p:nvPr/>
            </p:nvSpPr>
            <p:spPr>
              <a:xfrm>
                <a:off x="1709195" y="3211033"/>
                <a:ext cx="300083" cy="215444"/>
              </a:xfrm>
              <a:prstGeom prst="rect">
                <a:avLst/>
              </a:prstGeom>
              <a:noFill/>
            </p:spPr>
            <p:txBody>
              <a:bodyPr wrap="none" rtlCol="0">
                <a:spAutoFit/>
              </a:bodyPr>
              <a:lstStyle/>
              <a:p>
                <a:pPr algn="ctr"/>
                <a:r>
                  <a:rPr lang="en-CA" sz="800" dirty="0"/>
                  <a:t>87</a:t>
                </a:r>
              </a:p>
            </p:txBody>
          </p:sp>
          <p:sp>
            <p:nvSpPr>
              <p:cNvPr id="379" name="TextBox 378">
                <a:extLst>
                  <a:ext uri="{FF2B5EF4-FFF2-40B4-BE49-F238E27FC236}">
                    <a16:creationId xmlns:a16="http://schemas.microsoft.com/office/drawing/2014/main" id="{50EC6985-805F-8432-C10D-5D0A58C516F9}"/>
                  </a:ext>
                </a:extLst>
              </p:cNvPr>
              <p:cNvSpPr txBox="1"/>
              <p:nvPr/>
            </p:nvSpPr>
            <p:spPr>
              <a:xfrm>
                <a:off x="2002911" y="3211033"/>
                <a:ext cx="300083" cy="215444"/>
              </a:xfrm>
              <a:prstGeom prst="rect">
                <a:avLst/>
              </a:prstGeom>
              <a:noFill/>
            </p:spPr>
            <p:txBody>
              <a:bodyPr wrap="none" rtlCol="0">
                <a:spAutoFit/>
              </a:bodyPr>
              <a:lstStyle/>
              <a:p>
                <a:pPr algn="ctr"/>
                <a:r>
                  <a:rPr lang="en-CA" sz="800" dirty="0"/>
                  <a:t>65</a:t>
                </a:r>
              </a:p>
            </p:txBody>
          </p:sp>
          <p:sp>
            <p:nvSpPr>
              <p:cNvPr id="380" name="TextBox 379">
                <a:extLst>
                  <a:ext uri="{FF2B5EF4-FFF2-40B4-BE49-F238E27FC236}">
                    <a16:creationId xmlns:a16="http://schemas.microsoft.com/office/drawing/2014/main" id="{C3A92B34-035E-1CBD-3237-1B33FF1B3ADF}"/>
                  </a:ext>
                </a:extLst>
              </p:cNvPr>
              <p:cNvSpPr txBox="1"/>
              <p:nvPr/>
            </p:nvSpPr>
            <p:spPr>
              <a:xfrm>
                <a:off x="2295468" y="3211033"/>
                <a:ext cx="300083" cy="215444"/>
              </a:xfrm>
              <a:prstGeom prst="rect">
                <a:avLst/>
              </a:prstGeom>
              <a:noFill/>
            </p:spPr>
            <p:txBody>
              <a:bodyPr wrap="none" rtlCol="0">
                <a:spAutoFit/>
              </a:bodyPr>
              <a:lstStyle/>
              <a:p>
                <a:pPr algn="ctr"/>
                <a:r>
                  <a:rPr lang="en-CA" sz="800" dirty="0"/>
                  <a:t>47</a:t>
                </a:r>
              </a:p>
            </p:txBody>
          </p:sp>
          <p:sp>
            <p:nvSpPr>
              <p:cNvPr id="381" name="TextBox 380">
                <a:extLst>
                  <a:ext uri="{FF2B5EF4-FFF2-40B4-BE49-F238E27FC236}">
                    <a16:creationId xmlns:a16="http://schemas.microsoft.com/office/drawing/2014/main" id="{0550B08B-923E-3A35-8265-5D750D4065FC}"/>
                  </a:ext>
                </a:extLst>
              </p:cNvPr>
              <p:cNvSpPr txBox="1"/>
              <p:nvPr/>
            </p:nvSpPr>
            <p:spPr>
              <a:xfrm>
                <a:off x="2591773" y="3211033"/>
                <a:ext cx="300083" cy="215444"/>
              </a:xfrm>
              <a:prstGeom prst="rect">
                <a:avLst/>
              </a:prstGeom>
              <a:noFill/>
            </p:spPr>
            <p:txBody>
              <a:bodyPr wrap="none" rtlCol="0">
                <a:spAutoFit/>
              </a:bodyPr>
              <a:lstStyle/>
              <a:p>
                <a:pPr algn="ctr"/>
                <a:r>
                  <a:rPr lang="en-CA" sz="800" dirty="0"/>
                  <a:t>33</a:t>
                </a:r>
              </a:p>
            </p:txBody>
          </p:sp>
          <p:sp>
            <p:nvSpPr>
              <p:cNvPr id="382" name="TextBox 381">
                <a:extLst>
                  <a:ext uri="{FF2B5EF4-FFF2-40B4-BE49-F238E27FC236}">
                    <a16:creationId xmlns:a16="http://schemas.microsoft.com/office/drawing/2014/main" id="{FA527149-C70C-09FE-33D5-8DEFD83D8F06}"/>
                  </a:ext>
                </a:extLst>
              </p:cNvPr>
              <p:cNvSpPr txBox="1"/>
              <p:nvPr/>
            </p:nvSpPr>
            <p:spPr>
              <a:xfrm>
                <a:off x="2882719" y="3211033"/>
                <a:ext cx="300083" cy="215444"/>
              </a:xfrm>
              <a:prstGeom prst="rect">
                <a:avLst/>
              </a:prstGeom>
              <a:noFill/>
            </p:spPr>
            <p:txBody>
              <a:bodyPr wrap="none" rtlCol="0">
                <a:spAutoFit/>
              </a:bodyPr>
              <a:lstStyle/>
              <a:p>
                <a:pPr algn="ctr"/>
                <a:r>
                  <a:rPr lang="en-CA" sz="800" dirty="0"/>
                  <a:t>23</a:t>
                </a:r>
              </a:p>
            </p:txBody>
          </p:sp>
          <p:sp>
            <p:nvSpPr>
              <p:cNvPr id="383" name="TextBox 382">
                <a:extLst>
                  <a:ext uri="{FF2B5EF4-FFF2-40B4-BE49-F238E27FC236}">
                    <a16:creationId xmlns:a16="http://schemas.microsoft.com/office/drawing/2014/main" id="{7A55166D-4DFC-B19C-24A6-5AD2F3F62845}"/>
                  </a:ext>
                </a:extLst>
              </p:cNvPr>
              <p:cNvSpPr txBox="1"/>
              <p:nvPr/>
            </p:nvSpPr>
            <p:spPr>
              <a:xfrm>
                <a:off x="3173665" y="3211033"/>
                <a:ext cx="300083" cy="215444"/>
              </a:xfrm>
              <a:prstGeom prst="rect">
                <a:avLst/>
              </a:prstGeom>
              <a:noFill/>
            </p:spPr>
            <p:txBody>
              <a:bodyPr wrap="none" rtlCol="0">
                <a:spAutoFit/>
              </a:bodyPr>
              <a:lstStyle/>
              <a:p>
                <a:pPr algn="ctr"/>
                <a:r>
                  <a:rPr lang="en-CA" sz="800" dirty="0"/>
                  <a:t>14</a:t>
                </a:r>
              </a:p>
            </p:txBody>
          </p:sp>
          <p:sp>
            <p:nvSpPr>
              <p:cNvPr id="384" name="TextBox 383">
                <a:extLst>
                  <a:ext uri="{FF2B5EF4-FFF2-40B4-BE49-F238E27FC236}">
                    <a16:creationId xmlns:a16="http://schemas.microsoft.com/office/drawing/2014/main" id="{B017F409-CD92-D04C-1053-33677A1A24A3}"/>
                  </a:ext>
                </a:extLst>
              </p:cNvPr>
              <p:cNvSpPr txBox="1"/>
              <p:nvPr/>
            </p:nvSpPr>
            <p:spPr>
              <a:xfrm>
                <a:off x="3496235" y="3211033"/>
                <a:ext cx="242374" cy="215444"/>
              </a:xfrm>
              <a:prstGeom prst="rect">
                <a:avLst/>
              </a:prstGeom>
              <a:noFill/>
            </p:spPr>
            <p:txBody>
              <a:bodyPr wrap="none" rtlCol="0">
                <a:spAutoFit/>
              </a:bodyPr>
              <a:lstStyle/>
              <a:p>
                <a:pPr algn="ctr"/>
                <a:r>
                  <a:rPr lang="en-CA" sz="800" dirty="0"/>
                  <a:t>1</a:t>
                </a:r>
              </a:p>
            </p:txBody>
          </p:sp>
          <p:sp>
            <p:nvSpPr>
              <p:cNvPr id="385" name="TextBox 384">
                <a:extLst>
                  <a:ext uri="{FF2B5EF4-FFF2-40B4-BE49-F238E27FC236}">
                    <a16:creationId xmlns:a16="http://schemas.microsoft.com/office/drawing/2014/main" id="{B2A2886C-D78B-AB2A-C3F9-896152AF16D8}"/>
                  </a:ext>
                </a:extLst>
              </p:cNvPr>
              <p:cNvSpPr txBox="1"/>
              <p:nvPr/>
            </p:nvSpPr>
            <p:spPr>
              <a:xfrm>
                <a:off x="3787181" y="3211033"/>
                <a:ext cx="242374" cy="215444"/>
              </a:xfrm>
              <a:prstGeom prst="rect">
                <a:avLst/>
              </a:prstGeom>
              <a:noFill/>
            </p:spPr>
            <p:txBody>
              <a:bodyPr wrap="none" rtlCol="0">
                <a:spAutoFit/>
              </a:bodyPr>
              <a:lstStyle/>
              <a:p>
                <a:pPr algn="ctr"/>
                <a:r>
                  <a:rPr lang="en-CA" sz="800" dirty="0"/>
                  <a:t>0</a:t>
                </a:r>
              </a:p>
            </p:txBody>
          </p:sp>
        </p:grpSp>
        <p:sp>
          <p:nvSpPr>
            <p:cNvPr id="220" name="Freeform 219">
              <a:extLst>
                <a:ext uri="{FF2B5EF4-FFF2-40B4-BE49-F238E27FC236}">
                  <a16:creationId xmlns:a16="http://schemas.microsoft.com/office/drawing/2014/main" id="{BC5EAAD0-B541-4094-CCFB-6E79874A07E4}"/>
                </a:ext>
              </a:extLst>
            </p:cNvPr>
            <p:cNvSpPr/>
            <p:nvPr/>
          </p:nvSpPr>
          <p:spPr>
            <a:xfrm>
              <a:off x="926211" y="1899190"/>
              <a:ext cx="2776450" cy="473826"/>
            </a:xfrm>
            <a:custGeom>
              <a:avLst/>
              <a:gdLst>
                <a:gd name="connsiteX0" fmla="*/ 0 w 2776450"/>
                <a:gd name="connsiteY0" fmla="*/ 0 h 473826"/>
                <a:gd name="connsiteX1" fmla="*/ 141316 w 2776450"/>
                <a:gd name="connsiteY1" fmla="*/ 0 h 473826"/>
                <a:gd name="connsiteX2" fmla="*/ 157941 w 2776450"/>
                <a:gd name="connsiteY2" fmla="*/ 8313 h 473826"/>
                <a:gd name="connsiteX3" fmla="*/ 193963 w 2776450"/>
                <a:gd name="connsiteY3" fmla="*/ 8313 h 473826"/>
                <a:gd name="connsiteX4" fmla="*/ 221672 w 2776450"/>
                <a:gd name="connsiteY4" fmla="*/ 16626 h 473826"/>
                <a:gd name="connsiteX5" fmla="*/ 227214 w 2776450"/>
                <a:gd name="connsiteY5" fmla="*/ 33251 h 473826"/>
                <a:gd name="connsiteX6" fmla="*/ 227214 w 2776450"/>
                <a:gd name="connsiteY6" fmla="*/ 33251 h 473826"/>
                <a:gd name="connsiteX7" fmla="*/ 257694 w 2776450"/>
                <a:gd name="connsiteY7" fmla="*/ 49877 h 473826"/>
                <a:gd name="connsiteX8" fmla="*/ 257694 w 2776450"/>
                <a:gd name="connsiteY8" fmla="*/ 49877 h 473826"/>
                <a:gd name="connsiteX9" fmla="*/ 268778 w 2776450"/>
                <a:gd name="connsiteY9" fmla="*/ 88669 h 473826"/>
                <a:gd name="connsiteX10" fmla="*/ 271549 w 2776450"/>
                <a:gd name="connsiteY10" fmla="*/ 102524 h 473826"/>
                <a:gd name="connsiteX11" fmla="*/ 282632 w 2776450"/>
                <a:gd name="connsiteY11" fmla="*/ 119149 h 473826"/>
                <a:gd name="connsiteX12" fmla="*/ 282632 w 2776450"/>
                <a:gd name="connsiteY12" fmla="*/ 119149 h 473826"/>
                <a:gd name="connsiteX13" fmla="*/ 285403 w 2776450"/>
                <a:gd name="connsiteY13" fmla="*/ 146859 h 473826"/>
                <a:gd name="connsiteX14" fmla="*/ 285403 w 2776450"/>
                <a:gd name="connsiteY14" fmla="*/ 174568 h 473826"/>
                <a:gd name="connsiteX15" fmla="*/ 290945 w 2776450"/>
                <a:gd name="connsiteY15" fmla="*/ 196735 h 473826"/>
                <a:gd name="connsiteX16" fmla="*/ 313112 w 2776450"/>
                <a:gd name="connsiteY16" fmla="*/ 210589 h 473826"/>
                <a:gd name="connsiteX17" fmla="*/ 343592 w 2776450"/>
                <a:gd name="connsiteY17" fmla="*/ 238299 h 473826"/>
                <a:gd name="connsiteX18" fmla="*/ 371301 w 2776450"/>
                <a:gd name="connsiteY18" fmla="*/ 241069 h 473826"/>
                <a:gd name="connsiteX19" fmla="*/ 421178 w 2776450"/>
                <a:gd name="connsiteY19" fmla="*/ 241069 h 473826"/>
                <a:gd name="connsiteX20" fmla="*/ 440574 w 2776450"/>
                <a:gd name="connsiteY20" fmla="*/ 246611 h 473826"/>
                <a:gd name="connsiteX21" fmla="*/ 471054 w 2776450"/>
                <a:gd name="connsiteY21" fmla="*/ 252153 h 473826"/>
                <a:gd name="connsiteX22" fmla="*/ 471054 w 2776450"/>
                <a:gd name="connsiteY22" fmla="*/ 252153 h 473826"/>
                <a:gd name="connsiteX23" fmla="*/ 495992 w 2776450"/>
                <a:gd name="connsiteY23" fmla="*/ 268779 h 473826"/>
                <a:gd name="connsiteX24" fmla="*/ 565265 w 2776450"/>
                <a:gd name="connsiteY24" fmla="*/ 268779 h 473826"/>
                <a:gd name="connsiteX25" fmla="*/ 576348 w 2776450"/>
                <a:gd name="connsiteY25" fmla="*/ 279862 h 473826"/>
                <a:gd name="connsiteX26" fmla="*/ 576348 w 2776450"/>
                <a:gd name="connsiteY26" fmla="*/ 293717 h 473826"/>
                <a:gd name="connsiteX27" fmla="*/ 628996 w 2776450"/>
                <a:gd name="connsiteY27" fmla="*/ 293717 h 473826"/>
                <a:gd name="connsiteX28" fmla="*/ 628996 w 2776450"/>
                <a:gd name="connsiteY28" fmla="*/ 293717 h 473826"/>
                <a:gd name="connsiteX29" fmla="*/ 665018 w 2776450"/>
                <a:gd name="connsiteY29" fmla="*/ 321426 h 473826"/>
                <a:gd name="connsiteX30" fmla="*/ 714894 w 2776450"/>
                <a:gd name="connsiteY30" fmla="*/ 321426 h 473826"/>
                <a:gd name="connsiteX31" fmla="*/ 714894 w 2776450"/>
                <a:gd name="connsiteY31" fmla="*/ 338051 h 473826"/>
                <a:gd name="connsiteX32" fmla="*/ 842356 w 2776450"/>
                <a:gd name="connsiteY32" fmla="*/ 338051 h 473826"/>
                <a:gd name="connsiteX33" fmla="*/ 872836 w 2776450"/>
                <a:gd name="connsiteY33" fmla="*/ 349135 h 473826"/>
                <a:gd name="connsiteX34" fmla="*/ 895003 w 2776450"/>
                <a:gd name="connsiteY34" fmla="*/ 362989 h 473826"/>
                <a:gd name="connsiteX35" fmla="*/ 919941 w 2776450"/>
                <a:gd name="connsiteY35" fmla="*/ 365760 h 473826"/>
                <a:gd name="connsiteX36" fmla="*/ 928254 w 2776450"/>
                <a:gd name="connsiteY36" fmla="*/ 365760 h 473826"/>
                <a:gd name="connsiteX37" fmla="*/ 933796 w 2776450"/>
                <a:gd name="connsiteY37" fmla="*/ 371302 h 473826"/>
                <a:gd name="connsiteX38" fmla="*/ 980901 w 2776450"/>
                <a:gd name="connsiteY38" fmla="*/ 371302 h 473826"/>
                <a:gd name="connsiteX39" fmla="*/ 980901 w 2776450"/>
                <a:gd name="connsiteY39" fmla="*/ 396240 h 473826"/>
                <a:gd name="connsiteX40" fmla="*/ 1097280 w 2776450"/>
                <a:gd name="connsiteY40" fmla="*/ 407324 h 473826"/>
                <a:gd name="connsiteX41" fmla="*/ 1127760 w 2776450"/>
                <a:gd name="connsiteY41" fmla="*/ 415637 h 473826"/>
                <a:gd name="connsiteX42" fmla="*/ 1147156 w 2776450"/>
                <a:gd name="connsiteY42" fmla="*/ 426720 h 473826"/>
                <a:gd name="connsiteX43" fmla="*/ 1180407 w 2776450"/>
                <a:gd name="connsiteY43" fmla="*/ 435033 h 473826"/>
                <a:gd name="connsiteX44" fmla="*/ 1379912 w 2776450"/>
                <a:gd name="connsiteY44" fmla="*/ 435033 h 473826"/>
                <a:gd name="connsiteX45" fmla="*/ 1379912 w 2776450"/>
                <a:gd name="connsiteY45" fmla="*/ 448888 h 473826"/>
                <a:gd name="connsiteX46" fmla="*/ 1712421 w 2776450"/>
                <a:gd name="connsiteY46" fmla="*/ 448888 h 473826"/>
                <a:gd name="connsiteX47" fmla="*/ 1712421 w 2776450"/>
                <a:gd name="connsiteY47" fmla="*/ 473826 h 473826"/>
                <a:gd name="connsiteX48" fmla="*/ 2776450 w 2776450"/>
                <a:gd name="connsiteY48" fmla="*/ 473826 h 47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76450" h="473826">
                  <a:moveTo>
                    <a:pt x="0" y="0"/>
                  </a:moveTo>
                  <a:lnTo>
                    <a:pt x="141316" y="0"/>
                  </a:lnTo>
                  <a:lnTo>
                    <a:pt x="157941" y="8313"/>
                  </a:lnTo>
                  <a:lnTo>
                    <a:pt x="193963" y="8313"/>
                  </a:lnTo>
                  <a:lnTo>
                    <a:pt x="221672" y="16626"/>
                  </a:lnTo>
                  <a:lnTo>
                    <a:pt x="227214" y="33251"/>
                  </a:lnTo>
                  <a:lnTo>
                    <a:pt x="227214" y="33251"/>
                  </a:lnTo>
                  <a:lnTo>
                    <a:pt x="257694" y="49877"/>
                  </a:lnTo>
                  <a:lnTo>
                    <a:pt x="257694" y="49877"/>
                  </a:lnTo>
                  <a:lnTo>
                    <a:pt x="268778" y="88669"/>
                  </a:lnTo>
                  <a:lnTo>
                    <a:pt x="271549" y="102524"/>
                  </a:lnTo>
                  <a:lnTo>
                    <a:pt x="282632" y="119149"/>
                  </a:lnTo>
                  <a:lnTo>
                    <a:pt x="282632" y="119149"/>
                  </a:lnTo>
                  <a:lnTo>
                    <a:pt x="285403" y="146859"/>
                  </a:lnTo>
                  <a:lnTo>
                    <a:pt x="285403" y="174568"/>
                  </a:lnTo>
                  <a:lnTo>
                    <a:pt x="290945" y="196735"/>
                  </a:lnTo>
                  <a:lnTo>
                    <a:pt x="313112" y="210589"/>
                  </a:lnTo>
                  <a:lnTo>
                    <a:pt x="343592" y="238299"/>
                  </a:lnTo>
                  <a:lnTo>
                    <a:pt x="371301" y="241069"/>
                  </a:lnTo>
                  <a:lnTo>
                    <a:pt x="421178" y="241069"/>
                  </a:lnTo>
                  <a:lnTo>
                    <a:pt x="440574" y="246611"/>
                  </a:lnTo>
                  <a:lnTo>
                    <a:pt x="471054" y="252153"/>
                  </a:lnTo>
                  <a:lnTo>
                    <a:pt x="471054" y="252153"/>
                  </a:lnTo>
                  <a:lnTo>
                    <a:pt x="495992" y="268779"/>
                  </a:lnTo>
                  <a:lnTo>
                    <a:pt x="565265" y="268779"/>
                  </a:lnTo>
                  <a:lnTo>
                    <a:pt x="576348" y="279862"/>
                  </a:lnTo>
                  <a:lnTo>
                    <a:pt x="576348" y="293717"/>
                  </a:lnTo>
                  <a:lnTo>
                    <a:pt x="628996" y="293717"/>
                  </a:lnTo>
                  <a:lnTo>
                    <a:pt x="628996" y="293717"/>
                  </a:lnTo>
                  <a:lnTo>
                    <a:pt x="665018" y="321426"/>
                  </a:lnTo>
                  <a:lnTo>
                    <a:pt x="714894" y="321426"/>
                  </a:lnTo>
                  <a:lnTo>
                    <a:pt x="714894" y="338051"/>
                  </a:lnTo>
                  <a:lnTo>
                    <a:pt x="842356" y="338051"/>
                  </a:lnTo>
                  <a:lnTo>
                    <a:pt x="872836" y="349135"/>
                  </a:lnTo>
                  <a:lnTo>
                    <a:pt x="895003" y="362989"/>
                  </a:lnTo>
                  <a:lnTo>
                    <a:pt x="919941" y="365760"/>
                  </a:lnTo>
                  <a:lnTo>
                    <a:pt x="928254" y="365760"/>
                  </a:lnTo>
                  <a:lnTo>
                    <a:pt x="933796" y="371302"/>
                  </a:lnTo>
                  <a:lnTo>
                    <a:pt x="980901" y="371302"/>
                  </a:lnTo>
                  <a:lnTo>
                    <a:pt x="980901" y="396240"/>
                  </a:lnTo>
                  <a:lnTo>
                    <a:pt x="1097280" y="407324"/>
                  </a:lnTo>
                  <a:lnTo>
                    <a:pt x="1127760" y="415637"/>
                  </a:lnTo>
                  <a:lnTo>
                    <a:pt x="1147156" y="426720"/>
                  </a:lnTo>
                  <a:lnTo>
                    <a:pt x="1180407" y="435033"/>
                  </a:lnTo>
                  <a:lnTo>
                    <a:pt x="1379912" y="435033"/>
                  </a:lnTo>
                  <a:lnTo>
                    <a:pt x="1379912" y="448888"/>
                  </a:lnTo>
                  <a:lnTo>
                    <a:pt x="1712421" y="448888"/>
                  </a:lnTo>
                  <a:lnTo>
                    <a:pt x="1712421" y="473826"/>
                  </a:lnTo>
                  <a:lnTo>
                    <a:pt x="2776450" y="47382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1" name="Freeform 220">
              <a:extLst>
                <a:ext uri="{FF2B5EF4-FFF2-40B4-BE49-F238E27FC236}">
                  <a16:creationId xmlns:a16="http://schemas.microsoft.com/office/drawing/2014/main" id="{10A673D8-A81A-E9C6-FDC2-243C3DA91D22}"/>
                </a:ext>
              </a:extLst>
            </p:cNvPr>
            <p:cNvSpPr/>
            <p:nvPr/>
          </p:nvSpPr>
          <p:spPr>
            <a:xfrm>
              <a:off x="928981" y="1904732"/>
              <a:ext cx="2776451" cy="706582"/>
            </a:xfrm>
            <a:custGeom>
              <a:avLst/>
              <a:gdLst>
                <a:gd name="connsiteX0" fmla="*/ 0 w 2776451"/>
                <a:gd name="connsiteY0" fmla="*/ 0 h 706582"/>
                <a:gd name="connsiteX1" fmla="*/ 63731 w 2776451"/>
                <a:gd name="connsiteY1" fmla="*/ 11084 h 706582"/>
                <a:gd name="connsiteX2" fmla="*/ 63731 w 2776451"/>
                <a:gd name="connsiteY2" fmla="*/ 11084 h 706582"/>
                <a:gd name="connsiteX3" fmla="*/ 77586 w 2776451"/>
                <a:gd name="connsiteY3" fmla="*/ 69273 h 706582"/>
                <a:gd name="connsiteX4" fmla="*/ 83128 w 2776451"/>
                <a:gd name="connsiteY4" fmla="*/ 96982 h 706582"/>
                <a:gd name="connsiteX5" fmla="*/ 91440 w 2776451"/>
                <a:gd name="connsiteY5" fmla="*/ 121920 h 706582"/>
                <a:gd name="connsiteX6" fmla="*/ 91440 w 2776451"/>
                <a:gd name="connsiteY6" fmla="*/ 138546 h 706582"/>
                <a:gd name="connsiteX7" fmla="*/ 121920 w 2776451"/>
                <a:gd name="connsiteY7" fmla="*/ 171797 h 706582"/>
                <a:gd name="connsiteX8" fmla="*/ 141317 w 2776451"/>
                <a:gd name="connsiteY8" fmla="*/ 210589 h 706582"/>
                <a:gd name="connsiteX9" fmla="*/ 163484 w 2776451"/>
                <a:gd name="connsiteY9" fmla="*/ 246611 h 706582"/>
                <a:gd name="connsiteX10" fmla="*/ 174568 w 2776451"/>
                <a:gd name="connsiteY10" fmla="*/ 288175 h 706582"/>
                <a:gd name="connsiteX11" fmla="*/ 196735 w 2776451"/>
                <a:gd name="connsiteY11" fmla="*/ 313113 h 706582"/>
                <a:gd name="connsiteX12" fmla="*/ 221673 w 2776451"/>
                <a:gd name="connsiteY12" fmla="*/ 343593 h 706582"/>
                <a:gd name="connsiteX13" fmla="*/ 238299 w 2776451"/>
                <a:gd name="connsiteY13" fmla="*/ 357447 h 706582"/>
                <a:gd name="connsiteX14" fmla="*/ 260466 w 2776451"/>
                <a:gd name="connsiteY14" fmla="*/ 374073 h 706582"/>
                <a:gd name="connsiteX15" fmla="*/ 260466 w 2776451"/>
                <a:gd name="connsiteY15" fmla="*/ 415637 h 706582"/>
                <a:gd name="connsiteX16" fmla="*/ 279862 w 2776451"/>
                <a:gd name="connsiteY16" fmla="*/ 435033 h 706582"/>
                <a:gd name="connsiteX17" fmla="*/ 282633 w 2776451"/>
                <a:gd name="connsiteY17" fmla="*/ 479367 h 706582"/>
                <a:gd name="connsiteX18" fmla="*/ 293717 w 2776451"/>
                <a:gd name="connsiteY18" fmla="*/ 518160 h 706582"/>
                <a:gd name="connsiteX19" fmla="*/ 313113 w 2776451"/>
                <a:gd name="connsiteY19" fmla="*/ 534786 h 706582"/>
                <a:gd name="connsiteX20" fmla="*/ 346364 w 2776451"/>
                <a:gd name="connsiteY20" fmla="*/ 534786 h 706582"/>
                <a:gd name="connsiteX21" fmla="*/ 360219 w 2776451"/>
                <a:gd name="connsiteY21" fmla="*/ 548640 h 706582"/>
                <a:gd name="connsiteX22" fmla="*/ 423950 w 2776451"/>
                <a:gd name="connsiteY22" fmla="*/ 545869 h 706582"/>
                <a:gd name="connsiteX23" fmla="*/ 437805 w 2776451"/>
                <a:gd name="connsiteY23" fmla="*/ 559724 h 706582"/>
                <a:gd name="connsiteX24" fmla="*/ 451659 w 2776451"/>
                <a:gd name="connsiteY24" fmla="*/ 559724 h 706582"/>
                <a:gd name="connsiteX25" fmla="*/ 482139 w 2776451"/>
                <a:gd name="connsiteY25" fmla="*/ 559724 h 706582"/>
                <a:gd name="connsiteX26" fmla="*/ 518160 w 2776451"/>
                <a:gd name="connsiteY26" fmla="*/ 562495 h 706582"/>
                <a:gd name="connsiteX27" fmla="*/ 559724 w 2776451"/>
                <a:gd name="connsiteY27" fmla="*/ 568037 h 706582"/>
                <a:gd name="connsiteX28" fmla="*/ 559724 w 2776451"/>
                <a:gd name="connsiteY28" fmla="*/ 590204 h 706582"/>
                <a:gd name="connsiteX29" fmla="*/ 604059 w 2776451"/>
                <a:gd name="connsiteY29" fmla="*/ 595746 h 706582"/>
                <a:gd name="connsiteX30" fmla="*/ 631768 w 2776451"/>
                <a:gd name="connsiteY30" fmla="*/ 595746 h 706582"/>
                <a:gd name="connsiteX31" fmla="*/ 651164 w 2776451"/>
                <a:gd name="connsiteY31" fmla="*/ 606829 h 706582"/>
                <a:gd name="connsiteX32" fmla="*/ 667790 w 2776451"/>
                <a:gd name="connsiteY32" fmla="*/ 612371 h 706582"/>
                <a:gd name="connsiteX33" fmla="*/ 714895 w 2776451"/>
                <a:gd name="connsiteY33" fmla="*/ 612371 h 706582"/>
                <a:gd name="connsiteX34" fmla="*/ 717666 w 2776451"/>
                <a:gd name="connsiteY34" fmla="*/ 615142 h 706582"/>
                <a:gd name="connsiteX35" fmla="*/ 828502 w 2776451"/>
                <a:gd name="connsiteY35" fmla="*/ 615142 h 706582"/>
                <a:gd name="connsiteX36" fmla="*/ 853440 w 2776451"/>
                <a:gd name="connsiteY36" fmla="*/ 628997 h 706582"/>
                <a:gd name="connsiteX37" fmla="*/ 864524 w 2776451"/>
                <a:gd name="connsiteY37" fmla="*/ 645622 h 706582"/>
                <a:gd name="connsiteX38" fmla="*/ 922713 w 2776451"/>
                <a:gd name="connsiteY38" fmla="*/ 645622 h 706582"/>
                <a:gd name="connsiteX39" fmla="*/ 922713 w 2776451"/>
                <a:gd name="connsiteY39" fmla="*/ 651164 h 706582"/>
                <a:gd name="connsiteX40" fmla="*/ 975360 w 2776451"/>
                <a:gd name="connsiteY40" fmla="*/ 651164 h 706582"/>
                <a:gd name="connsiteX41" fmla="*/ 975360 w 2776451"/>
                <a:gd name="connsiteY41" fmla="*/ 665018 h 706582"/>
                <a:gd name="connsiteX42" fmla="*/ 1116677 w 2776451"/>
                <a:gd name="connsiteY42" fmla="*/ 665018 h 706582"/>
                <a:gd name="connsiteX43" fmla="*/ 1116677 w 2776451"/>
                <a:gd name="connsiteY43" fmla="*/ 665018 h 706582"/>
                <a:gd name="connsiteX44" fmla="*/ 1149928 w 2776451"/>
                <a:gd name="connsiteY44" fmla="*/ 681644 h 706582"/>
                <a:gd name="connsiteX45" fmla="*/ 1371600 w 2776451"/>
                <a:gd name="connsiteY45" fmla="*/ 681644 h 706582"/>
                <a:gd name="connsiteX46" fmla="*/ 1371600 w 2776451"/>
                <a:gd name="connsiteY46" fmla="*/ 703811 h 706582"/>
                <a:gd name="connsiteX47" fmla="*/ 1731819 w 2776451"/>
                <a:gd name="connsiteY47" fmla="*/ 703811 h 706582"/>
                <a:gd name="connsiteX48" fmla="*/ 1753986 w 2776451"/>
                <a:gd name="connsiteY48" fmla="*/ 701040 h 706582"/>
                <a:gd name="connsiteX49" fmla="*/ 1756757 w 2776451"/>
                <a:gd name="connsiteY49" fmla="*/ 706582 h 706582"/>
                <a:gd name="connsiteX50" fmla="*/ 1790008 w 2776451"/>
                <a:gd name="connsiteY50" fmla="*/ 706582 h 706582"/>
                <a:gd name="connsiteX51" fmla="*/ 2776451 w 2776451"/>
                <a:gd name="connsiteY51" fmla="*/ 706582 h 7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76451" h="706582">
                  <a:moveTo>
                    <a:pt x="0" y="0"/>
                  </a:moveTo>
                  <a:lnTo>
                    <a:pt x="63731" y="11084"/>
                  </a:lnTo>
                  <a:lnTo>
                    <a:pt x="63731" y="11084"/>
                  </a:lnTo>
                  <a:lnTo>
                    <a:pt x="77586" y="69273"/>
                  </a:lnTo>
                  <a:lnTo>
                    <a:pt x="83128" y="96982"/>
                  </a:lnTo>
                  <a:lnTo>
                    <a:pt x="91440" y="121920"/>
                  </a:lnTo>
                  <a:lnTo>
                    <a:pt x="91440" y="138546"/>
                  </a:lnTo>
                  <a:lnTo>
                    <a:pt x="121920" y="171797"/>
                  </a:lnTo>
                  <a:lnTo>
                    <a:pt x="141317" y="210589"/>
                  </a:lnTo>
                  <a:lnTo>
                    <a:pt x="163484" y="246611"/>
                  </a:lnTo>
                  <a:lnTo>
                    <a:pt x="174568" y="288175"/>
                  </a:lnTo>
                  <a:lnTo>
                    <a:pt x="196735" y="313113"/>
                  </a:lnTo>
                  <a:lnTo>
                    <a:pt x="221673" y="343593"/>
                  </a:lnTo>
                  <a:lnTo>
                    <a:pt x="238299" y="357447"/>
                  </a:lnTo>
                  <a:lnTo>
                    <a:pt x="260466" y="374073"/>
                  </a:lnTo>
                  <a:lnTo>
                    <a:pt x="260466" y="415637"/>
                  </a:lnTo>
                  <a:lnTo>
                    <a:pt x="279862" y="435033"/>
                  </a:lnTo>
                  <a:lnTo>
                    <a:pt x="282633" y="479367"/>
                  </a:lnTo>
                  <a:lnTo>
                    <a:pt x="293717" y="518160"/>
                  </a:lnTo>
                  <a:lnTo>
                    <a:pt x="313113" y="534786"/>
                  </a:lnTo>
                  <a:lnTo>
                    <a:pt x="346364" y="534786"/>
                  </a:lnTo>
                  <a:lnTo>
                    <a:pt x="360219" y="548640"/>
                  </a:lnTo>
                  <a:lnTo>
                    <a:pt x="423950" y="545869"/>
                  </a:lnTo>
                  <a:lnTo>
                    <a:pt x="437805" y="559724"/>
                  </a:lnTo>
                  <a:lnTo>
                    <a:pt x="451659" y="559724"/>
                  </a:lnTo>
                  <a:lnTo>
                    <a:pt x="482139" y="559724"/>
                  </a:lnTo>
                  <a:lnTo>
                    <a:pt x="518160" y="562495"/>
                  </a:lnTo>
                  <a:lnTo>
                    <a:pt x="559724" y="568037"/>
                  </a:lnTo>
                  <a:lnTo>
                    <a:pt x="559724" y="590204"/>
                  </a:lnTo>
                  <a:lnTo>
                    <a:pt x="604059" y="595746"/>
                  </a:lnTo>
                  <a:lnTo>
                    <a:pt x="631768" y="595746"/>
                  </a:lnTo>
                  <a:lnTo>
                    <a:pt x="651164" y="606829"/>
                  </a:lnTo>
                  <a:lnTo>
                    <a:pt x="667790" y="612371"/>
                  </a:lnTo>
                  <a:lnTo>
                    <a:pt x="714895" y="612371"/>
                  </a:lnTo>
                  <a:lnTo>
                    <a:pt x="717666" y="615142"/>
                  </a:lnTo>
                  <a:lnTo>
                    <a:pt x="828502" y="615142"/>
                  </a:lnTo>
                  <a:lnTo>
                    <a:pt x="853440" y="628997"/>
                  </a:lnTo>
                  <a:lnTo>
                    <a:pt x="864524" y="645622"/>
                  </a:lnTo>
                  <a:lnTo>
                    <a:pt x="922713" y="645622"/>
                  </a:lnTo>
                  <a:lnTo>
                    <a:pt x="922713" y="651164"/>
                  </a:lnTo>
                  <a:lnTo>
                    <a:pt x="975360" y="651164"/>
                  </a:lnTo>
                  <a:lnTo>
                    <a:pt x="975360" y="665018"/>
                  </a:lnTo>
                  <a:lnTo>
                    <a:pt x="1116677" y="665018"/>
                  </a:lnTo>
                  <a:lnTo>
                    <a:pt x="1116677" y="665018"/>
                  </a:lnTo>
                  <a:lnTo>
                    <a:pt x="1149928" y="681644"/>
                  </a:lnTo>
                  <a:lnTo>
                    <a:pt x="1371600" y="681644"/>
                  </a:lnTo>
                  <a:lnTo>
                    <a:pt x="1371600" y="703811"/>
                  </a:lnTo>
                  <a:lnTo>
                    <a:pt x="1731819" y="703811"/>
                  </a:lnTo>
                  <a:lnTo>
                    <a:pt x="1753986" y="701040"/>
                  </a:lnTo>
                  <a:lnTo>
                    <a:pt x="1756757" y="706582"/>
                  </a:lnTo>
                  <a:lnTo>
                    <a:pt x="1790008" y="706582"/>
                  </a:lnTo>
                  <a:lnTo>
                    <a:pt x="2776451" y="706582"/>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2" name="Freeform 221">
              <a:extLst>
                <a:ext uri="{FF2B5EF4-FFF2-40B4-BE49-F238E27FC236}">
                  <a16:creationId xmlns:a16="http://schemas.microsoft.com/office/drawing/2014/main" id="{A586ECA6-F0F0-A144-5FC9-ECDA10379CDC}"/>
                </a:ext>
              </a:extLst>
            </p:cNvPr>
            <p:cNvSpPr/>
            <p:nvPr/>
          </p:nvSpPr>
          <p:spPr>
            <a:xfrm>
              <a:off x="931752" y="1901961"/>
              <a:ext cx="1765069" cy="1033549"/>
            </a:xfrm>
            <a:custGeom>
              <a:avLst/>
              <a:gdLst>
                <a:gd name="connsiteX0" fmla="*/ 0 w 1765069"/>
                <a:gd name="connsiteY0" fmla="*/ 5542 h 1033549"/>
                <a:gd name="connsiteX1" fmla="*/ 77586 w 1765069"/>
                <a:gd name="connsiteY1" fmla="*/ 2771 h 1033549"/>
                <a:gd name="connsiteX2" fmla="*/ 113608 w 1765069"/>
                <a:gd name="connsiteY2" fmla="*/ 0 h 1033549"/>
                <a:gd name="connsiteX3" fmla="*/ 138546 w 1765069"/>
                <a:gd name="connsiteY3" fmla="*/ 30480 h 1033549"/>
                <a:gd name="connsiteX4" fmla="*/ 144088 w 1765069"/>
                <a:gd name="connsiteY4" fmla="*/ 58189 h 1033549"/>
                <a:gd name="connsiteX5" fmla="*/ 155171 w 1765069"/>
                <a:gd name="connsiteY5" fmla="*/ 99753 h 1033549"/>
                <a:gd name="connsiteX6" fmla="*/ 155171 w 1765069"/>
                <a:gd name="connsiteY6" fmla="*/ 133004 h 1033549"/>
                <a:gd name="connsiteX7" fmla="*/ 166255 w 1765069"/>
                <a:gd name="connsiteY7" fmla="*/ 216131 h 1033549"/>
                <a:gd name="connsiteX8" fmla="*/ 163484 w 1765069"/>
                <a:gd name="connsiteY8" fmla="*/ 252153 h 1033549"/>
                <a:gd name="connsiteX9" fmla="*/ 163484 w 1765069"/>
                <a:gd name="connsiteY9" fmla="*/ 304800 h 1033549"/>
                <a:gd name="connsiteX10" fmla="*/ 171797 w 1765069"/>
                <a:gd name="connsiteY10" fmla="*/ 349135 h 1033549"/>
                <a:gd name="connsiteX11" fmla="*/ 174568 w 1765069"/>
                <a:gd name="connsiteY11" fmla="*/ 379615 h 1033549"/>
                <a:gd name="connsiteX12" fmla="*/ 180109 w 1765069"/>
                <a:gd name="connsiteY12" fmla="*/ 404553 h 1033549"/>
                <a:gd name="connsiteX13" fmla="*/ 196735 w 1765069"/>
                <a:gd name="connsiteY13" fmla="*/ 404553 h 1033549"/>
                <a:gd name="connsiteX14" fmla="*/ 196735 w 1765069"/>
                <a:gd name="connsiteY14" fmla="*/ 432262 h 1033549"/>
                <a:gd name="connsiteX15" fmla="*/ 213360 w 1765069"/>
                <a:gd name="connsiteY15" fmla="*/ 432262 h 1033549"/>
                <a:gd name="connsiteX16" fmla="*/ 207819 w 1765069"/>
                <a:gd name="connsiteY16" fmla="*/ 459971 h 1033549"/>
                <a:gd name="connsiteX17" fmla="*/ 216131 w 1765069"/>
                <a:gd name="connsiteY17" fmla="*/ 493222 h 1033549"/>
                <a:gd name="connsiteX18" fmla="*/ 221673 w 1765069"/>
                <a:gd name="connsiteY18" fmla="*/ 515389 h 1033549"/>
                <a:gd name="connsiteX19" fmla="*/ 221673 w 1765069"/>
                <a:gd name="connsiteY19" fmla="*/ 523702 h 1033549"/>
                <a:gd name="connsiteX20" fmla="*/ 221673 w 1765069"/>
                <a:gd name="connsiteY20" fmla="*/ 556953 h 1033549"/>
                <a:gd name="connsiteX21" fmla="*/ 257695 w 1765069"/>
                <a:gd name="connsiteY21" fmla="*/ 556953 h 1033549"/>
                <a:gd name="connsiteX22" fmla="*/ 260466 w 1765069"/>
                <a:gd name="connsiteY22" fmla="*/ 604058 h 1033549"/>
                <a:gd name="connsiteX23" fmla="*/ 260466 w 1765069"/>
                <a:gd name="connsiteY23" fmla="*/ 648393 h 1033549"/>
                <a:gd name="connsiteX24" fmla="*/ 260466 w 1765069"/>
                <a:gd name="connsiteY24" fmla="*/ 651164 h 1033549"/>
                <a:gd name="connsiteX25" fmla="*/ 260466 w 1765069"/>
                <a:gd name="connsiteY25" fmla="*/ 651164 h 1033549"/>
                <a:gd name="connsiteX26" fmla="*/ 260466 w 1765069"/>
                <a:gd name="connsiteY26" fmla="*/ 684415 h 1033549"/>
                <a:gd name="connsiteX27" fmla="*/ 285404 w 1765069"/>
                <a:gd name="connsiteY27" fmla="*/ 684415 h 1033549"/>
                <a:gd name="connsiteX28" fmla="*/ 285404 w 1765069"/>
                <a:gd name="connsiteY28" fmla="*/ 845128 h 1033549"/>
                <a:gd name="connsiteX29" fmla="*/ 315884 w 1765069"/>
                <a:gd name="connsiteY29" fmla="*/ 845128 h 1033549"/>
                <a:gd name="connsiteX30" fmla="*/ 315884 w 1765069"/>
                <a:gd name="connsiteY30" fmla="*/ 889462 h 1033549"/>
                <a:gd name="connsiteX31" fmla="*/ 332509 w 1765069"/>
                <a:gd name="connsiteY31" fmla="*/ 889462 h 1033549"/>
                <a:gd name="connsiteX32" fmla="*/ 332509 w 1765069"/>
                <a:gd name="connsiteY32" fmla="*/ 939338 h 1033549"/>
                <a:gd name="connsiteX33" fmla="*/ 565266 w 1765069"/>
                <a:gd name="connsiteY33" fmla="*/ 939338 h 1033549"/>
                <a:gd name="connsiteX34" fmla="*/ 565266 w 1765069"/>
                <a:gd name="connsiteY34" fmla="*/ 1033549 h 1033549"/>
                <a:gd name="connsiteX35" fmla="*/ 1765069 w 1765069"/>
                <a:gd name="connsiteY35" fmla="*/ 1033549 h 103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65069" h="1033549">
                  <a:moveTo>
                    <a:pt x="0" y="5542"/>
                  </a:moveTo>
                  <a:lnTo>
                    <a:pt x="77586" y="2771"/>
                  </a:lnTo>
                  <a:lnTo>
                    <a:pt x="113608" y="0"/>
                  </a:lnTo>
                  <a:lnTo>
                    <a:pt x="138546" y="30480"/>
                  </a:lnTo>
                  <a:lnTo>
                    <a:pt x="144088" y="58189"/>
                  </a:lnTo>
                  <a:lnTo>
                    <a:pt x="155171" y="99753"/>
                  </a:lnTo>
                  <a:lnTo>
                    <a:pt x="155171" y="133004"/>
                  </a:lnTo>
                  <a:lnTo>
                    <a:pt x="166255" y="216131"/>
                  </a:lnTo>
                  <a:lnTo>
                    <a:pt x="163484" y="252153"/>
                  </a:lnTo>
                  <a:lnTo>
                    <a:pt x="163484" y="304800"/>
                  </a:lnTo>
                  <a:lnTo>
                    <a:pt x="171797" y="349135"/>
                  </a:lnTo>
                  <a:lnTo>
                    <a:pt x="174568" y="379615"/>
                  </a:lnTo>
                  <a:lnTo>
                    <a:pt x="180109" y="404553"/>
                  </a:lnTo>
                  <a:lnTo>
                    <a:pt x="196735" y="404553"/>
                  </a:lnTo>
                  <a:lnTo>
                    <a:pt x="196735" y="432262"/>
                  </a:lnTo>
                  <a:lnTo>
                    <a:pt x="213360" y="432262"/>
                  </a:lnTo>
                  <a:lnTo>
                    <a:pt x="207819" y="459971"/>
                  </a:lnTo>
                  <a:lnTo>
                    <a:pt x="216131" y="493222"/>
                  </a:lnTo>
                  <a:lnTo>
                    <a:pt x="221673" y="515389"/>
                  </a:lnTo>
                  <a:lnTo>
                    <a:pt x="221673" y="523702"/>
                  </a:lnTo>
                  <a:lnTo>
                    <a:pt x="221673" y="556953"/>
                  </a:lnTo>
                  <a:lnTo>
                    <a:pt x="257695" y="556953"/>
                  </a:lnTo>
                  <a:lnTo>
                    <a:pt x="260466" y="604058"/>
                  </a:lnTo>
                  <a:lnTo>
                    <a:pt x="260466" y="648393"/>
                  </a:lnTo>
                  <a:lnTo>
                    <a:pt x="260466" y="651164"/>
                  </a:lnTo>
                  <a:lnTo>
                    <a:pt x="260466" y="651164"/>
                  </a:lnTo>
                  <a:lnTo>
                    <a:pt x="260466" y="684415"/>
                  </a:lnTo>
                  <a:lnTo>
                    <a:pt x="285404" y="684415"/>
                  </a:lnTo>
                  <a:lnTo>
                    <a:pt x="285404" y="845128"/>
                  </a:lnTo>
                  <a:lnTo>
                    <a:pt x="315884" y="845128"/>
                  </a:lnTo>
                  <a:lnTo>
                    <a:pt x="315884" y="889462"/>
                  </a:lnTo>
                  <a:lnTo>
                    <a:pt x="332509" y="889462"/>
                  </a:lnTo>
                  <a:lnTo>
                    <a:pt x="332509" y="939338"/>
                  </a:lnTo>
                  <a:lnTo>
                    <a:pt x="565266" y="939338"/>
                  </a:lnTo>
                  <a:lnTo>
                    <a:pt x="565266" y="1033549"/>
                  </a:lnTo>
                  <a:lnTo>
                    <a:pt x="1765069" y="1033549"/>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3" name="Freeform 222">
              <a:extLst>
                <a:ext uri="{FF2B5EF4-FFF2-40B4-BE49-F238E27FC236}">
                  <a16:creationId xmlns:a16="http://schemas.microsoft.com/office/drawing/2014/main" id="{413DCED3-26A7-8D3F-9FFF-1F5EB118B10E}"/>
                </a:ext>
              </a:extLst>
            </p:cNvPr>
            <p:cNvSpPr/>
            <p:nvPr/>
          </p:nvSpPr>
          <p:spPr>
            <a:xfrm>
              <a:off x="937294" y="1901961"/>
              <a:ext cx="570807" cy="1113906"/>
            </a:xfrm>
            <a:custGeom>
              <a:avLst/>
              <a:gdLst>
                <a:gd name="connsiteX0" fmla="*/ 0 w 570807"/>
                <a:gd name="connsiteY0" fmla="*/ 0 h 1113906"/>
                <a:gd name="connsiteX1" fmla="*/ 22167 w 570807"/>
                <a:gd name="connsiteY1" fmla="*/ 47106 h 1113906"/>
                <a:gd name="connsiteX2" fmla="*/ 36022 w 570807"/>
                <a:gd name="connsiteY2" fmla="*/ 66502 h 1113906"/>
                <a:gd name="connsiteX3" fmla="*/ 55418 w 570807"/>
                <a:gd name="connsiteY3" fmla="*/ 121920 h 1113906"/>
                <a:gd name="connsiteX4" fmla="*/ 63731 w 570807"/>
                <a:gd name="connsiteY4" fmla="*/ 166255 h 1113906"/>
                <a:gd name="connsiteX5" fmla="*/ 63731 w 570807"/>
                <a:gd name="connsiteY5" fmla="*/ 188422 h 1113906"/>
                <a:gd name="connsiteX6" fmla="*/ 69273 w 570807"/>
                <a:gd name="connsiteY6" fmla="*/ 235528 h 1113906"/>
                <a:gd name="connsiteX7" fmla="*/ 69273 w 570807"/>
                <a:gd name="connsiteY7" fmla="*/ 274320 h 1113906"/>
                <a:gd name="connsiteX8" fmla="*/ 69273 w 570807"/>
                <a:gd name="connsiteY8" fmla="*/ 482138 h 1113906"/>
                <a:gd name="connsiteX9" fmla="*/ 83127 w 570807"/>
                <a:gd name="connsiteY9" fmla="*/ 495992 h 1113906"/>
                <a:gd name="connsiteX10" fmla="*/ 83127 w 570807"/>
                <a:gd name="connsiteY10" fmla="*/ 617913 h 1113906"/>
                <a:gd name="connsiteX11" fmla="*/ 83127 w 570807"/>
                <a:gd name="connsiteY11" fmla="*/ 648393 h 1113906"/>
                <a:gd name="connsiteX12" fmla="*/ 105295 w 570807"/>
                <a:gd name="connsiteY12" fmla="*/ 648393 h 1113906"/>
                <a:gd name="connsiteX13" fmla="*/ 110837 w 570807"/>
                <a:gd name="connsiteY13" fmla="*/ 676102 h 1113906"/>
                <a:gd name="connsiteX14" fmla="*/ 119149 w 570807"/>
                <a:gd name="connsiteY14" fmla="*/ 731520 h 1113906"/>
                <a:gd name="connsiteX15" fmla="*/ 130233 w 570807"/>
                <a:gd name="connsiteY15" fmla="*/ 759229 h 1113906"/>
                <a:gd name="connsiteX16" fmla="*/ 149629 w 570807"/>
                <a:gd name="connsiteY16" fmla="*/ 781397 h 1113906"/>
                <a:gd name="connsiteX17" fmla="*/ 149629 w 570807"/>
                <a:gd name="connsiteY17" fmla="*/ 867295 h 1113906"/>
                <a:gd name="connsiteX18" fmla="*/ 160713 w 570807"/>
                <a:gd name="connsiteY18" fmla="*/ 867295 h 1113906"/>
                <a:gd name="connsiteX19" fmla="*/ 160713 w 570807"/>
                <a:gd name="connsiteY19" fmla="*/ 972589 h 1113906"/>
                <a:gd name="connsiteX20" fmla="*/ 177338 w 570807"/>
                <a:gd name="connsiteY20" fmla="*/ 1003069 h 1113906"/>
                <a:gd name="connsiteX21" fmla="*/ 182880 w 570807"/>
                <a:gd name="connsiteY21" fmla="*/ 1011382 h 1113906"/>
                <a:gd name="connsiteX22" fmla="*/ 193964 w 570807"/>
                <a:gd name="connsiteY22" fmla="*/ 1036320 h 1113906"/>
                <a:gd name="connsiteX23" fmla="*/ 254924 w 570807"/>
                <a:gd name="connsiteY23" fmla="*/ 1036320 h 1113906"/>
                <a:gd name="connsiteX24" fmla="*/ 254924 w 570807"/>
                <a:gd name="connsiteY24" fmla="*/ 1113906 h 1113906"/>
                <a:gd name="connsiteX25" fmla="*/ 570807 w 570807"/>
                <a:gd name="connsiteY25" fmla="*/ 1113906 h 11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0807" h="1113906">
                  <a:moveTo>
                    <a:pt x="0" y="0"/>
                  </a:moveTo>
                  <a:lnTo>
                    <a:pt x="22167" y="47106"/>
                  </a:lnTo>
                  <a:lnTo>
                    <a:pt x="36022" y="66502"/>
                  </a:lnTo>
                  <a:lnTo>
                    <a:pt x="55418" y="121920"/>
                  </a:lnTo>
                  <a:lnTo>
                    <a:pt x="63731" y="166255"/>
                  </a:lnTo>
                  <a:lnTo>
                    <a:pt x="63731" y="188422"/>
                  </a:lnTo>
                  <a:lnTo>
                    <a:pt x="69273" y="235528"/>
                  </a:lnTo>
                  <a:lnTo>
                    <a:pt x="69273" y="274320"/>
                  </a:lnTo>
                  <a:lnTo>
                    <a:pt x="69273" y="482138"/>
                  </a:lnTo>
                  <a:lnTo>
                    <a:pt x="83127" y="495992"/>
                  </a:lnTo>
                  <a:lnTo>
                    <a:pt x="83127" y="617913"/>
                  </a:lnTo>
                  <a:lnTo>
                    <a:pt x="83127" y="648393"/>
                  </a:lnTo>
                  <a:lnTo>
                    <a:pt x="105295" y="648393"/>
                  </a:lnTo>
                  <a:lnTo>
                    <a:pt x="110837" y="676102"/>
                  </a:lnTo>
                  <a:lnTo>
                    <a:pt x="119149" y="731520"/>
                  </a:lnTo>
                  <a:lnTo>
                    <a:pt x="130233" y="759229"/>
                  </a:lnTo>
                  <a:lnTo>
                    <a:pt x="149629" y="781397"/>
                  </a:lnTo>
                  <a:lnTo>
                    <a:pt x="149629" y="867295"/>
                  </a:lnTo>
                  <a:lnTo>
                    <a:pt x="160713" y="867295"/>
                  </a:lnTo>
                  <a:lnTo>
                    <a:pt x="160713" y="972589"/>
                  </a:lnTo>
                  <a:lnTo>
                    <a:pt x="177338" y="1003069"/>
                  </a:lnTo>
                  <a:lnTo>
                    <a:pt x="182880" y="1011382"/>
                  </a:lnTo>
                  <a:lnTo>
                    <a:pt x="193964" y="1036320"/>
                  </a:lnTo>
                  <a:lnTo>
                    <a:pt x="254924" y="1036320"/>
                  </a:lnTo>
                  <a:lnTo>
                    <a:pt x="254924" y="1113906"/>
                  </a:lnTo>
                  <a:lnTo>
                    <a:pt x="570807" y="1113906"/>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4" name="TextBox 223">
              <a:extLst>
                <a:ext uri="{FF2B5EF4-FFF2-40B4-BE49-F238E27FC236}">
                  <a16:creationId xmlns:a16="http://schemas.microsoft.com/office/drawing/2014/main" id="{80A30FD1-B146-0481-36DE-381FA8253184}"/>
                </a:ext>
              </a:extLst>
            </p:cNvPr>
            <p:cNvSpPr txBox="1"/>
            <p:nvPr/>
          </p:nvSpPr>
          <p:spPr>
            <a:xfrm>
              <a:off x="3675605" y="2242211"/>
              <a:ext cx="351378" cy="230832"/>
            </a:xfrm>
            <a:prstGeom prst="rect">
              <a:avLst/>
            </a:prstGeom>
            <a:noFill/>
          </p:spPr>
          <p:txBody>
            <a:bodyPr wrap="none" rtlCol="0">
              <a:spAutoFit/>
            </a:bodyPr>
            <a:lstStyle/>
            <a:p>
              <a:r>
                <a:rPr lang="en-CA" sz="900" dirty="0">
                  <a:solidFill>
                    <a:schemeClr val="tx2"/>
                  </a:solidFill>
                </a:rPr>
                <a:t>CR</a:t>
              </a:r>
            </a:p>
          </p:txBody>
        </p:sp>
        <p:sp>
          <p:nvSpPr>
            <p:cNvPr id="225" name="TextBox 224">
              <a:extLst>
                <a:ext uri="{FF2B5EF4-FFF2-40B4-BE49-F238E27FC236}">
                  <a16:creationId xmlns:a16="http://schemas.microsoft.com/office/drawing/2014/main" id="{84319EDB-57DC-B8C9-3DC9-3C4AF1345373}"/>
                </a:ext>
              </a:extLst>
            </p:cNvPr>
            <p:cNvSpPr txBox="1"/>
            <p:nvPr/>
          </p:nvSpPr>
          <p:spPr>
            <a:xfrm>
              <a:off x="3636502" y="2492044"/>
              <a:ext cx="441146" cy="230832"/>
            </a:xfrm>
            <a:prstGeom prst="rect">
              <a:avLst/>
            </a:prstGeom>
            <a:noFill/>
          </p:spPr>
          <p:txBody>
            <a:bodyPr wrap="none" rtlCol="0">
              <a:spAutoFit/>
            </a:bodyPr>
            <a:lstStyle/>
            <a:p>
              <a:r>
                <a:rPr lang="en-CA" sz="900" dirty="0">
                  <a:solidFill>
                    <a:schemeClr val="accent2"/>
                  </a:solidFill>
                </a:rPr>
                <a:t>Total</a:t>
              </a:r>
            </a:p>
          </p:txBody>
        </p:sp>
        <p:sp>
          <p:nvSpPr>
            <p:cNvPr id="226" name="TextBox 225">
              <a:extLst>
                <a:ext uri="{FF2B5EF4-FFF2-40B4-BE49-F238E27FC236}">
                  <a16:creationId xmlns:a16="http://schemas.microsoft.com/office/drawing/2014/main" id="{5D5ED023-6646-6A22-1A49-883B63B005E1}"/>
                </a:ext>
              </a:extLst>
            </p:cNvPr>
            <p:cNvSpPr txBox="1"/>
            <p:nvPr/>
          </p:nvSpPr>
          <p:spPr>
            <a:xfrm>
              <a:off x="2680195" y="2786952"/>
              <a:ext cx="2082621" cy="230832"/>
            </a:xfrm>
            <a:prstGeom prst="rect">
              <a:avLst/>
            </a:prstGeom>
            <a:noFill/>
          </p:spPr>
          <p:txBody>
            <a:bodyPr wrap="none" rtlCol="0">
              <a:spAutoFit/>
            </a:bodyPr>
            <a:lstStyle/>
            <a:p>
              <a:r>
                <a:rPr lang="en-CA" sz="900" dirty="0">
                  <a:solidFill>
                    <a:schemeClr val="accent4"/>
                  </a:solidFill>
                </a:rPr>
                <a:t>PR median: 2.8 mo (95% CI, 2.1-3.0)</a:t>
              </a:r>
            </a:p>
          </p:txBody>
        </p:sp>
        <p:sp>
          <p:nvSpPr>
            <p:cNvPr id="227" name="TextBox 226">
              <a:extLst>
                <a:ext uri="{FF2B5EF4-FFF2-40B4-BE49-F238E27FC236}">
                  <a16:creationId xmlns:a16="http://schemas.microsoft.com/office/drawing/2014/main" id="{AFD21750-A369-03C6-3348-82B4A044BC5F}"/>
                </a:ext>
              </a:extLst>
            </p:cNvPr>
            <p:cNvSpPr txBox="1"/>
            <p:nvPr/>
          </p:nvSpPr>
          <p:spPr>
            <a:xfrm>
              <a:off x="1450264" y="2916391"/>
              <a:ext cx="2307042" cy="230832"/>
            </a:xfrm>
            <a:prstGeom prst="rect">
              <a:avLst/>
            </a:prstGeom>
            <a:noFill/>
          </p:spPr>
          <p:txBody>
            <a:bodyPr wrap="none" rtlCol="0">
              <a:spAutoFit/>
            </a:bodyPr>
            <a:lstStyle/>
            <a:p>
              <a:r>
                <a:rPr lang="en-CA" sz="900" dirty="0">
                  <a:solidFill>
                    <a:schemeClr val="accent5"/>
                  </a:solidFill>
                </a:rPr>
                <a:t>SD/PD </a:t>
              </a:r>
              <a:r>
                <a:rPr lang="it-IT" sz="900" dirty="0">
                  <a:solidFill>
                    <a:schemeClr val="accent5"/>
                  </a:solidFill>
                </a:rPr>
                <a:t>median: 1.1 mo (95% CI, 1.0-1.6)</a:t>
              </a:r>
              <a:r>
                <a:rPr lang="en-CA" sz="900" dirty="0">
                  <a:solidFill>
                    <a:schemeClr val="accent5"/>
                  </a:solidFill>
                </a:rPr>
                <a:t> </a:t>
              </a:r>
            </a:p>
          </p:txBody>
        </p:sp>
        <p:cxnSp>
          <p:nvCxnSpPr>
            <p:cNvPr id="228" name="Straight Connector 227">
              <a:extLst>
                <a:ext uri="{FF2B5EF4-FFF2-40B4-BE49-F238E27FC236}">
                  <a16:creationId xmlns:a16="http://schemas.microsoft.com/office/drawing/2014/main" id="{B73D179B-EBC5-34E3-4F87-F33A7B9B3218}"/>
                </a:ext>
              </a:extLst>
            </p:cNvPr>
            <p:cNvCxnSpPr/>
            <p:nvPr/>
          </p:nvCxnSpPr>
          <p:spPr>
            <a:xfrm rot="5400000">
              <a:off x="968922" y="1890879"/>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6828263-00B4-D14B-4F83-E6FAE077D0A7}"/>
                </a:ext>
              </a:extLst>
            </p:cNvPr>
            <p:cNvCxnSpPr/>
            <p:nvPr/>
          </p:nvCxnSpPr>
          <p:spPr>
            <a:xfrm rot="5400000">
              <a:off x="1187341" y="2031143"/>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BBF5BC9-E9A2-57A0-6502-7269824FA045}"/>
                </a:ext>
              </a:extLst>
            </p:cNvPr>
            <p:cNvCxnSpPr/>
            <p:nvPr/>
          </p:nvCxnSpPr>
          <p:spPr>
            <a:xfrm rot="5400000">
              <a:off x="1450808" y="2164098"/>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378AED05-985B-2B0E-C865-3AD3D034EDBB}"/>
                </a:ext>
              </a:extLst>
            </p:cNvPr>
            <p:cNvCxnSpPr/>
            <p:nvPr/>
          </p:nvCxnSpPr>
          <p:spPr>
            <a:xfrm rot="5400000">
              <a:off x="1478517" y="2191098"/>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E208504A-A6CF-726F-CA7C-62D654570DEA}"/>
                </a:ext>
              </a:extLst>
            </p:cNvPr>
            <p:cNvCxnSpPr/>
            <p:nvPr/>
          </p:nvCxnSpPr>
          <p:spPr>
            <a:xfrm rot="5400000">
              <a:off x="1497914" y="2191098"/>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76F58E2E-57B6-9E91-1D41-2807E0A7BD8A}"/>
                </a:ext>
              </a:extLst>
            </p:cNvPr>
            <p:cNvCxnSpPr/>
            <p:nvPr/>
          </p:nvCxnSpPr>
          <p:spPr>
            <a:xfrm rot="5400000">
              <a:off x="1678023" y="2236669"/>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B3460786-2D66-564C-13A5-A2CEC3F0433A}"/>
                </a:ext>
              </a:extLst>
            </p:cNvPr>
            <p:cNvCxnSpPr/>
            <p:nvPr/>
          </p:nvCxnSpPr>
          <p:spPr>
            <a:xfrm rot="5400000">
              <a:off x="1714045" y="2236669"/>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4EE53632-85BB-2C3A-8BA4-EDD35FFD0FD4}"/>
                </a:ext>
              </a:extLst>
            </p:cNvPr>
            <p:cNvCxnSpPr/>
            <p:nvPr/>
          </p:nvCxnSpPr>
          <p:spPr>
            <a:xfrm rot="5400000">
              <a:off x="1754713" y="2236669"/>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776789B2-4313-A10C-3319-FDCCB742D982}"/>
                </a:ext>
              </a:extLst>
            </p:cNvPr>
            <p:cNvCxnSpPr/>
            <p:nvPr/>
          </p:nvCxnSpPr>
          <p:spPr>
            <a:xfrm rot="5400000">
              <a:off x="1766461" y="2250753"/>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2206EFCC-6FB2-D43A-3C00-04CA87E9BB52}"/>
                </a:ext>
              </a:extLst>
            </p:cNvPr>
            <p:cNvCxnSpPr/>
            <p:nvPr/>
          </p:nvCxnSpPr>
          <p:spPr>
            <a:xfrm rot="5400000">
              <a:off x="1784515" y="226079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D44CBF44-35DC-740B-E65A-28A0C7E657AD}"/>
                </a:ext>
              </a:extLst>
            </p:cNvPr>
            <p:cNvCxnSpPr/>
            <p:nvPr/>
          </p:nvCxnSpPr>
          <p:spPr>
            <a:xfrm rot="5400000">
              <a:off x="1792828" y="2264950"/>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08D8EBA-E1AE-721F-E663-9D4A881E52FE}"/>
                </a:ext>
              </a:extLst>
            </p:cNvPr>
            <p:cNvCxnSpPr/>
            <p:nvPr/>
          </p:nvCxnSpPr>
          <p:spPr>
            <a:xfrm rot="5400000">
              <a:off x="1856559" y="2267721"/>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72F29A49-48D3-883D-3D2B-D05C641992B7}"/>
                </a:ext>
              </a:extLst>
            </p:cNvPr>
            <p:cNvCxnSpPr/>
            <p:nvPr/>
          </p:nvCxnSpPr>
          <p:spPr>
            <a:xfrm rot="5400000">
              <a:off x="2020043" y="230752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CCD9F385-2484-66A8-A291-15A66C7FAD2F}"/>
                </a:ext>
              </a:extLst>
            </p:cNvPr>
            <p:cNvCxnSpPr/>
            <p:nvPr/>
          </p:nvCxnSpPr>
          <p:spPr>
            <a:xfrm rot="5400000">
              <a:off x="2032249" y="2318950"/>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AEE2246D-8F59-B6D0-5A69-BA6330676D92}"/>
                </a:ext>
              </a:extLst>
            </p:cNvPr>
            <p:cNvCxnSpPr/>
            <p:nvPr/>
          </p:nvCxnSpPr>
          <p:spPr>
            <a:xfrm rot="5400000">
              <a:off x="2047490" y="232444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A488BD6-5B5B-B4BB-ADE7-1F2F4F838EA3}"/>
                </a:ext>
              </a:extLst>
            </p:cNvPr>
            <p:cNvCxnSpPr/>
            <p:nvPr/>
          </p:nvCxnSpPr>
          <p:spPr>
            <a:xfrm rot="5400000">
              <a:off x="2062948" y="2331290"/>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13D9742-AEFD-EE2A-5EF7-DCB5E7BA06FD}"/>
                </a:ext>
              </a:extLst>
            </p:cNvPr>
            <p:cNvCxnSpPr/>
            <p:nvPr/>
          </p:nvCxnSpPr>
          <p:spPr>
            <a:xfrm rot="5400000">
              <a:off x="2079574" y="2331753"/>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F8C6BED-2659-C295-92D9-0F2FCDA4682E}"/>
                </a:ext>
              </a:extLst>
            </p:cNvPr>
            <p:cNvCxnSpPr/>
            <p:nvPr/>
          </p:nvCxnSpPr>
          <p:spPr>
            <a:xfrm rot="5400000">
              <a:off x="2093428" y="2331753"/>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5B02695-C831-68F8-4514-4F73A78121FE}"/>
                </a:ext>
              </a:extLst>
            </p:cNvPr>
            <p:cNvCxnSpPr/>
            <p:nvPr/>
          </p:nvCxnSpPr>
          <p:spPr>
            <a:xfrm rot="5400000">
              <a:off x="2110053" y="2331753"/>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5B0425FC-1B1C-C43D-4EA6-2CB1E33C11DD}"/>
                </a:ext>
              </a:extLst>
            </p:cNvPr>
            <p:cNvCxnSpPr/>
            <p:nvPr/>
          </p:nvCxnSpPr>
          <p:spPr>
            <a:xfrm rot="5400000">
              <a:off x="2143304" y="2331753"/>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436EC765-A300-5393-5A35-DEA216F2CEAB}"/>
                </a:ext>
              </a:extLst>
            </p:cNvPr>
            <p:cNvCxnSpPr/>
            <p:nvPr/>
          </p:nvCxnSpPr>
          <p:spPr>
            <a:xfrm rot="5400000">
              <a:off x="2165427" y="2331753"/>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91A2AD83-2303-2BC9-ED45-4155034913B9}"/>
                </a:ext>
              </a:extLst>
            </p:cNvPr>
            <p:cNvCxnSpPr/>
            <p:nvPr/>
          </p:nvCxnSpPr>
          <p:spPr>
            <a:xfrm rot="5400000">
              <a:off x="2243012" y="233452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6DCEDF2F-60EE-F0A1-A16A-BDF508B3A7BE}"/>
                </a:ext>
              </a:extLst>
            </p:cNvPr>
            <p:cNvCxnSpPr/>
            <p:nvPr/>
          </p:nvCxnSpPr>
          <p:spPr>
            <a:xfrm rot="5400000">
              <a:off x="2575521" y="2346203"/>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D6DA1EBB-FC2B-8FDA-0D6A-11127F00ACD5}"/>
                </a:ext>
              </a:extLst>
            </p:cNvPr>
            <p:cNvCxnSpPr/>
            <p:nvPr/>
          </p:nvCxnSpPr>
          <p:spPr>
            <a:xfrm rot="5400000">
              <a:off x="2600460" y="235144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9F5B1E55-C7BB-B61E-2DAC-5FAC4506C7AA}"/>
                </a:ext>
              </a:extLst>
            </p:cNvPr>
            <p:cNvCxnSpPr/>
            <p:nvPr/>
          </p:nvCxnSpPr>
          <p:spPr>
            <a:xfrm rot="5400000">
              <a:off x="2617085" y="235144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A0A2107-9661-B460-0116-35A8224D6A39}"/>
                </a:ext>
              </a:extLst>
            </p:cNvPr>
            <p:cNvCxnSpPr/>
            <p:nvPr/>
          </p:nvCxnSpPr>
          <p:spPr>
            <a:xfrm rot="5400000">
              <a:off x="2630940" y="2373203"/>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771E425-5719-05B8-3867-5E47BB71969D}"/>
                </a:ext>
              </a:extLst>
            </p:cNvPr>
            <p:cNvCxnSpPr/>
            <p:nvPr/>
          </p:nvCxnSpPr>
          <p:spPr>
            <a:xfrm rot="5400000">
              <a:off x="2651721" y="2373203"/>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AC8759B-3807-BCCD-D93A-74E9B7D1610D}"/>
                </a:ext>
              </a:extLst>
            </p:cNvPr>
            <p:cNvCxnSpPr/>
            <p:nvPr/>
          </p:nvCxnSpPr>
          <p:spPr>
            <a:xfrm rot="5400000">
              <a:off x="2667050" y="2373203"/>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9CF2DF28-25D9-B7DA-35AE-CB134782B691}"/>
                </a:ext>
              </a:extLst>
            </p:cNvPr>
            <p:cNvCxnSpPr/>
            <p:nvPr/>
          </p:nvCxnSpPr>
          <p:spPr>
            <a:xfrm rot="5400000">
              <a:off x="2675362" y="237539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A6724F34-D4FD-15CC-EDF2-A1FFC58C5628}"/>
                </a:ext>
              </a:extLst>
            </p:cNvPr>
            <p:cNvCxnSpPr/>
            <p:nvPr/>
          </p:nvCxnSpPr>
          <p:spPr>
            <a:xfrm rot="5400000">
              <a:off x="2686445" y="237262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83F9A35-9B53-6503-CF2C-9E92B21158E6}"/>
                </a:ext>
              </a:extLst>
            </p:cNvPr>
            <p:cNvCxnSpPr/>
            <p:nvPr/>
          </p:nvCxnSpPr>
          <p:spPr>
            <a:xfrm rot="5400000">
              <a:off x="2716925" y="237262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B5BE7322-1316-D565-6D2F-A62648E10111}"/>
                </a:ext>
              </a:extLst>
            </p:cNvPr>
            <p:cNvCxnSpPr/>
            <p:nvPr/>
          </p:nvCxnSpPr>
          <p:spPr>
            <a:xfrm rot="5400000">
              <a:off x="2844844" y="237262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88D047DE-3109-9FC8-4B26-FF9F1D07F779}"/>
                </a:ext>
              </a:extLst>
            </p:cNvPr>
            <p:cNvCxnSpPr/>
            <p:nvPr/>
          </p:nvCxnSpPr>
          <p:spPr>
            <a:xfrm rot="5400000">
              <a:off x="2934443" y="237262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491E3739-C974-CA87-F2D9-BB3E0F431F2A}"/>
                </a:ext>
              </a:extLst>
            </p:cNvPr>
            <p:cNvCxnSpPr/>
            <p:nvPr/>
          </p:nvCxnSpPr>
          <p:spPr>
            <a:xfrm rot="5400000">
              <a:off x="3203221" y="237262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FADA4337-553A-52DA-1DFE-84C353D03C7F}"/>
                </a:ext>
              </a:extLst>
            </p:cNvPr>
            <p:cNvCxnSpPr/>
            <p:nvPr/>
          </p:nvCxnSpPr>
          <p:spPr>
            <a:xfrm rot="5400000">
              <a:off x="3218461" y="237095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06040F54-80BF-BF85-F43B-408DDB97A585}"/>
                </a:ext>
              </a:extLst>
            </p:cNvPr>
            <p:cNvCxnSpPr/>
            <p:nvPr/>
          </p:nvCxnSpPr>
          <p:spPr>
            <a:xfrm rot="5400000">
              <a:off x="3233702" y="237095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2E52981F-5A98-6E43-D531-1B885DB5572D}"/>
                </a:ext>
              </a:extLst>
            </p:cNvPr>
            <p:cNvCxnSpPr/>
            <p:nvPr/>
          </p:nvCxnSpPr>
          <p:spPr>
            <a:xfrm rot="5400000">
              <a:off x="3247556" y="237095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579FEB7C-167D-FC59-4757-A2FD2F7F74B2}"/>
                </a:ext>
              </a:extLst>
            </p:cNvPr>
            <p:cNvCxnSpPr/>
            <p:nvPr/>
          </p:nvCxnSpPr>
          <p:spPr>
            <a:xfrm rot="5400000">
              <a:off x="3264182" y="2368183"/>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47E37309-076B-3ADE-881E-C4C1CF607C66}"/>
                </a:ext>
              </a:extLst>
            </p:cNvPr>
            <p:cNvCxnSpPr/>
            <p:nvPr/>
          </p:nvCxnSpPr>
          <p:spPr>
            <a:xfrm rot="5400000">
              <a:off x="3280807" y="237095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52450634-7BD6-4B10-FCF7-F5EBAD55B63E}"/>
                </a:ext>
              </a:extLst>
            </p:cNvPr>
            <p:cNvCxnSpPr/>
            <p:nvPr/>
          </p:nvCxnSpPr>
          <p:spPr>
            <a:xfrm rot="5400000">
              <a:off x="3653415" y="237372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2ED18F30-B60F-C993-0424-FB65D163A265}"/>
                </a:ext>
              </a:extLst>
            </p:cNvPr>
            <p:cNvCxnSpPr/>
            <p:nvPr/>
          </p:nvCxnSpPr>
          <p:spPr>
            <a:xfrm rot="5400000">
              <a:off x="977235" y="1946280"/>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244B2648-F6AA-4F33-497C-36FE63AAA529}"/>
                </a:ext>
              </a:extLst>
            </p:cNvPr>
            <p:cNvCxnSpPr/>
            <p:nvPr/>
          </p:nvCxnSpPr>
          <p:spPr>
            <a:xfrm rot="5400000">
              <a:off x="989049" y="1967738"/>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B297FCB4-CA25-7904-9226-CB8AC6113B52}"/>
                </a:ext>
              </a:extLst>
            </p:cNvPr>
            <p:cNvCxnSpPr/>
            <p:nvPr/>
          </p:nvCxnSpPr>
          <p:spPr>
            <a:xfrm rot="5400000">
              <a:off x="991820" y="200691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A33C32F5-9CAE-B2CF-90FB-C4580D105B7A}"/>
                </a:ext>
              </a:extLst>
            </p:cNvPr>
            <p:cNvCxnSpPr/>
            <p:nvPr/>
          </p:nvCxnSpPr>
          <p:spPr>
            <a:xfrm rot="5400000">
              <a:off x="1011217" y="204222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49F31F23-B85A-B413-1C21-C40AB8EFB6EA}"/>
                </a:ext>
              </a:extLst>
            </p:cNvPr>
            <p:cNvCxnSpPr/>
            <p:nvPr/>
          </p:nvCxnSpPr>
          <p:spPr>
            <a:xfrm rot="5400000">
              <a:off x="1027386" y="209068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6BCA42CE-3659-6E11-2EB5-735B0EAF2764}"/>
                </a:ext>
              </a:extLst>
            </p:cNvPr>
            <p:cNvCxnSpPr/>
            <p:nvPr/>
          </p:nvCxnSpPr>
          <p:spPr>
            <a:xfrm rot="5400000">
              <a:off x="1040936" y="211286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2FF4AB2C-8CCB-4073-2C18-92103BDE1B35}"/>
                </a:ext>
              </a:extLst>
            </p:cNvPr>
            <p:cNvCxnSpPr/>
            <p:nvPr/>
          </p:nvCxnSpPr>
          <p:spPr>
            <a:xfrm rot="5400000">
              <a:off x="1055479" y="213986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BB31B945-8239-9E2B-34D8-32FC1846F02F}"/>
                </a:ext>
              </a:extLst>
            </p:cNvPr>
            <p:cNvCxnSpPr/>
            <p:nvPr/>
          </p:nvCxnSpPr>
          <p:spPr>
            <a:xfrm rot="5400000">
              <a:off x="1069790" y="2170031"/>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CF97F760-4F88-0BB3-E234-B365C7A0471C}"/>
                </a:ext>
              </a:extLst>
            </p:cNvPr>
            <p:cNvCxnSpPr/>
            <p:nvPr/>
          </p:nvCxnSpPr>
          <p:spPr>
            <a:xfrm rot="5400000">
              <a:off x="1082428" y="2190390"/>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6999D1A7-07F0-0BA2-ECB7-194A48247893}"/>
                </a:ext>
              </a:extLst>
            </p:cNvPr>
            <p:cNvCxnSpPr/>
            <p:nvPr/>
          </p:nvCxnSpPr>
          <p:spPr>
            <a:xfrm rot="5400000">
              <a:off x="1093512" y="220966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1C5BF9F-4F36-CE15-A402-25428A945B17}"/>
                </a:ext>
              </a:extLst>
            </p:cNvPr>
            <p:cNvCxnSpPr/>
            <p:nvPr/>
          </p:nvCxnSpPr>
          <p:spPr>
            <a:xfrm rot="5400000">
              <a:off x="1099392" y="2223640"/>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0FFECE98-F5BE-76B0-F399-9B8FF1B7FBF6}"/>
                </a:ext>
              </a:extLst>
            </p:cNvPr>
            <p:cNvCxnSpPr/>
            <p:nvPr/>
          </p:nvCxnSpPr>
          <p:spPr>
            <a:xfrm rot="5400000">
              <a:off x="1160352" y="227044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2329A5B2-88FD-B718-1E9E-D874ADA96CE6}"/>
                </a:ext>
              </a:extLst>
            </p:cNvPr>
            <p:cNvCxnSpPr/>
            <p:nvPr/>
          </p:nvCxnSpPr>
          <p:spPr>
            <a:xfrm rot="5400000">
              <a:off x="1179028" y="234285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7E0F9740-A9B0-5999-B187-AFAAA7ADE2AA}"/>
                </a:ext>
              </a:extLst>
            </p:cNvPr>
            <p:cNvCxnSpPr/>
            <p:nvPr/>
          </p:nvCxnSpPr>
          <p:spPr>
            <a:xfrm rot="5400000">
              <a:off x="1192882" y="237887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540418C4-9A23-F3B6-9147-06F8DAEBD9B9}"/>
                </a:ext>
              </a:extLst>
            </p:cNvPr>
            <p:cNvCxnSpPr/>
            <p:nvPr/>
          </p:nvCxnSpPr>
          <p:spPr>
            <a:xfrm rot="5400000">
              <a:off x="1195697" y="240935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CFC7B1B0-D67F-7BF9-BFDB-2D7561CAC58A}"/>
                </a:ext>
              </a:extLst>
            </p:cNvPr>
            <p:cNvCxnSpPr/>
            <p:nvPr/>
          </p:nvCxnSpPr>
          <p:spPr>
            <a:xfrm rot="5400000">
              <a:off x="1220635" y="242495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DDA29A73-DCE0-D7A0-6EC3-623A94016A47}"/>
                </a:ext>
              </a:extLst>
            </p:cNvPr>
            <p:cNvCxnSpPr/>
            <p:nvPr/>
          </p:nvCxnSpPr>
          <p:spPr>
            <a:xfrm rot="5400000">
              <a:off x="1231719" y="2439126"/>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0782055-929A-85D8-E63F-25E42045C560}"/>
                </a:ext>
              </a:extLst>
            </p:cNvPr>
            <p:cNvCxnSpPr/>
            <p:nvPr/>
          </p:nvCxnSpPr>
          <p:spPr>
            <a:xfrm rot="5400000">
              <a:off x="1299390" y="245195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7F4B3684-E064-BF28-F5D2-9B0F5DE73CE2}"/>
                </a:ext>
              </a:extLst>
            </p:cNvPr>
            <p:cNvCxnSpPr/>
            <p:nvPr/>
          </p:nvCxnSpPr>
          <p:spPr>
            <a:xfrm rot="5400000">
              <a:off x="1357924" y="245472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0165841-1E3C-129B-74B7-E98AB469CAAC}"/>
                </a:ext>
              </a:extLst>
            </p:cNvPr>
            <p:cNvCxnSpPr/>
            <p:nvPr/>
          </p:nvCxnSpPr>
          <p:spPr>
            <a:xfrm rot="5400000">
              <a:off x="1453579" y="2471350"/>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060D5B91-EDD9-7206-0633-A05D03D01E75}"/>
                </a:ext>
              </a:extLst>
            </p:cNvPr>
            <p:cNvCxnSpPr/>
            <p:nvPr/>
          </p:nvCxnSpPr>
          <p:spPr>
            <a:xfrm rot="5400000">
              <a:off x="1481288" y="250247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9D0A4D49-8EBF-9A55-A519-9E2E43B6393F}"/>
                </a:ext>
              </a:extLst>
            </p:cNvPr>
            <p:cNvCxnSpPr/>
            <p:nvPr/>
          </p:nvCxnSpPr>
          <p:spPr>
            <a:xfrm rot="5400000">
              <a:off x="1500685" y="250247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05FDE85E-FFD7-8B00-B035-EBD4FDF827AB}"/>
                </a:ext>
              </a:extLst>
            </p:cNvPr>
            <p:cNvCxnSpPr/>
            <p:nvPr/>
          </p:nvCxnSpPr>
          <p:spPr>
            <a:xfrm rot="5400000">
              <a:off x="1678023" y="2518488"/>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E9ACFB0-68D1-2156-F058-560256527B1A}"/>
                </a:ext>
              </a:extLst>
            </p:cNvPr>
            <p:cNvCxnSpPr/>
            <p:nvPr/>
          </p:nvCxnSpPr>
          <p:spPr>
            <a:xfrm rot="5400000">
              <a:off x="1714045" y="2520146"/>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C3CF07B6-0D1E-4447-5BE9-E634638F8965}"/>
                </a:ext>
              </a:extLst>
            </p:cNvPr>
            <p:cNvCxnSpPr/>
            <p:nvPr/>
          </p:nvCxnSpPr>
          <p:spPr>
            <a:xfrm rot="5400000">
              <a:off x="1758148" y="2525960"/>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B25C55F5-E5E2-341C-64EF-4A3E81CC6AA0}"/>
                </a:ext>
              </a:extLst>
            </p:cNvPr>
            <p:cNvCxnSpPr/>
            <p:nvPr/>
          </p:nvCxnSpPr>
          <p:spPr>
            <a:xfrm rot="5400000">
              <a:off x="1773432" y="2541101"/>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DC3022A6-BC6F-59D6-42FD-40BB78E725E9}"/>
                </a:ext>
              </a:extLst>
            </p:cNvPr>
            <p:cNvCxnSpPr/>
            <p:nvPr/>
          </p:nvCxnSpPr>
          <p:spPr>
            <a:xfrm rot="5400000">
              <a:off x="1787287" y="2558402"/>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A556922F-A28B-9B11-E5A5-F9BE667E0500}"/>
                </a:ext>
              </a:extLst>
            </p:cNvPr>
            <p:cNvCxnSpPr/>
            <p:nvPr/>
          </p:nvCxnSpPr>
          <p:spPr>
            <a:xfrm rot="5400000">
              <a:off x="1855175" y="2549652"/>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434D3A12-217E-D326-81B7-A70B0F9358D7}"/>
                </a:ext>
              </a:extLst>
            </p:cNvPr>
            <p:cNvCxnSpPr/>
            <p:nvPr/>
          </p:nvCxnSpPr>
          <p:spPr>
            <a:xfrm rot="5400000">
              <a:off x="2014502" y="257364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A7368D84-16BC-4061-BAE3-F19AC8649F41}"/>
                </a:ext>
              </a:extLst>
            </p:cNvPr>
            <p:cNvCxnSpPr/>
            <p:nvPr/>
          </p:nvCxnSpPr>
          <p:spPr>
            <a:xfrm rot="5400000">
              <a:off x="2029478" y="257942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50EE1163-6267-CAC4-86FC-57C555055D9B}"/>
                </a:ext>
              </a:extLst>
            </p:cNvPr>
            <p:cNvCxnSpPr/>
            <p:nvPr/>
          </p:nvCxnSpPr>
          <p:spPr>
            <a:xfrm rot="5400000">
              <a:off x="2041685" y="258953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5BE47ABA-315C-A486-972E-ADA931D6F02C}"/>
                </a:ext>
              </a:extLst>
            </p:cNvPr>
            <p:cNvCxnSpPr/>
            <p:nvPr/>
          </p:nvCxnSpPr>
          <p:spPr>
            <a:xfrm rot="5400000">
              <a:off x="2053032" y="258953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23B69387-CE6C-1C7D-AD6C-397A20796156}"/>
                </a:ext>
              </a:extLst>
            </p:cNvPr>
            <p:cNvCxnSpPr/>
            <p:nvPr/>
          </p:nvCxnSpPr>
          <p:spPr>
            <a:xfrm rot="5400000">
              <a:off x="2066843" y="258953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03FC3B41-85D8-9C7C-89EF-056A88BE146C}"/>
                </a:ext>
              </a:extLst>
            </p:cNvPr>
            <p:cNvCxnSpPr/>
            <p:nvPr/>
          </p:nvCxnSpPr>
          <p:spPr>
            <a:xfrm rot="5400000">
              <a:off x="2094508" y="258706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2719D4C0-3A07-75B2-661A-AE1663F06F1E}"/>
                </a:ext>
              </a:extLst>
            </p:cNvPr>
            <p:cNvCxnSpPr/>
            <p:nvPr/>
          </p:nvCxnSpPr>
          <p:spPr>
            <a:xfrm rot="5400000">
              <a:off x="2108318" y="258706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3185813-7E06-87C9-E77B-F65798D50455}"/>
                </a:ext>
              </a:extLst>
            </p:cNvPr>
            <p:cNvCxnSpPr/>
            <p:nvPr/>
          </p:nvCxnSpPr>
          <p:spPr>
            <a:xfrm rot="5400000">
              <a:off x="2146075" y="258431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07BF30FC-D329-EF83-5BC8-B05851AB0736}"/>
                </a:ext>
              </a:extLst>
            </p:cNvPr>
            <p:cNvCxnSpPr/>
            <p:nvPr/>
          </p:nvCxnSpPr>
          <p:spPr>
            <a:xfrm rot="5400000">
              <a:off x="2170969" y="258431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65E3D56-98CB-42F5-7D94-B6F1667969D5}"/>
                </a:ext>
              </a:extLst>
            </p:cNvPr>
            <p:cNvCxnSpPr/>
            <p:nvPr/>
          </p:nvCxnSpPr>
          <p:spPr>
            <a:xfrm rot="5400000">
              <a:off x="2243012" y="258152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577ED02-E496-E0F9-C5A4-BFA257AE0066}"/>
                </a:ext>
              </a:extLst>
            </p:cNvPr>
            <p:cNvCxnSpPr/>
            <p:nvPr/>
          </p:nvCxnSpPr>
          <p:spPr>
            <a:xfrm rot="5400000">
              <a:off x="2575521" y="260410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D2CC1DA-A376-F2A2-7015-2D3EFCDF8FB0}"/>
                </a:ext>
              </a:extLst>
            </p:cNvPr>
            <p:cNvCxnSpPr/>
            <p:nvPr/>
          </p:nvCxnSpPr>
          <p:spPr>
            <a:xfrm rot="5400000">
              <a:off x="2600460" y="260410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EDE654F9-AAA5-8963-D8F2-DAB442CAF74E}"/>
                </a:ext>
              </a:extLst>
            </p:cNvPr>
            <p:cNvCxnSpPr/>
            <p:nvPr/>
          </p:nvCxnSpPr>
          <p:spPr>
            <a:xfrm rot="5400000">
              <a:off x="2617085" y="260410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584F0D7A-2E79-84D0-241C-54B309870556}"/>
                </a:ext>
              </a:extLst>
            </p:cNvPr>
            <p:cNvCxnSpPr/>
            <p:nvPr/>
          </p:nvCxnSpPr>
          <p:spPr>
            <a:xfrm rot="5400000">
              <a:off x="2630940" y="260410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AE5E9075-89A4-177D-0796-A5B11DE7BF2E}"/>
                </a:ext>
              </a:extLst>
            </p:cNvPr>
            <p:cNvCxnSpPr/>
            <p:nvPr/>
          </p:nvCxnSpPr>
          <p:spPr>
            <a:xfrm rot="5400000">
              <a:off x="2650335" y="260410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5EFDB0C0-057A-B625-8A83-5A06C8059EA9}"/>
                </a:ext>
              </a:extLst>
            </p:cNvPr>
            <p:cNvCxnSpPr/>
            <p:nvPr/>
          </p:nvCxnSpPr>
          <p:spPr>
            <a:xfrm rot="5400000">
              <a:off x="2675362" y="260410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9AC0319C-4589-3898-2CD8-7D75C7E62CD0}"/>
                </a:ext>
              </a:extLst>
            </p:cNvPr>
            <p:cNvCxnSpPr/>
            <p:nvPr/>
          </p:nvCxnSpPr>
          <p:spPr>
            <a:xfrm rot="5400000">
              <a:off x="2667049" y="260410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619F6ED-B252-55B0-8709-03083108EFCA}"/>
                </a:ext>
              </a:extLst>
            </p:cNvPr>
            <p:cNvCxnSpPr/>
            <p:nvPr/>
          </p:nvCxnSpPr>
          <p:spPr>
            <a:xfrm rot="5400000">
              <a:off x="2691985" y="260410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F3C91DB7-C780-4FCA-6FFA-E79C477B5BFF}"/>
                </a:ext>
              </a:extLst>
            </p:cNvPr>
            <p:cNvCxnSpPr/>
            <p:nvPr/>
          </p:nvCxnSpPr>
          <p:spPr>
            <a:xfrm rot="5400000">
              <a:off x="2719696" y="260410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D7527E1F-D970-D696-F04C-9769600F32F8}"/>
                </a:ext>
              </a:extLst>
            </p:cNvPr>
            <p:cNvCxnSpPr/>
            <p:nvPr/>
          </p:nvCxnSpPr>
          <p:spPr>
            <a:xfrm rot="5400000">
              <a:off x="2847615" y="260964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AC60D193-9F68-5F60-6E0F-A2FA2089A98C}"/>
                </a:ext>
              </a:extLst>
            </p:cNvPr>
            <p:cNvCxnSpPr/>
            <p:nvPr/>
          </p:nvCxnSpPr>
          <p:spPr>
            <a:xfrm rot="5400000">
              <a:off x="2934443" y="2606862"/>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4912F41A-76C2-85E9-968C-FCEE0748C34D}"/>
                </a:ext>
              </a:extLst>
            </p:cNvPr>
            <p:cNvCxnSpPr/>
            <p:nvPr/>
          </p:nvCxnSpPr>
          <p:spPr>
            <a:xfrm rot="5400000">
              <a:off x="3205992" y="2612081"/>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70D1C02A-D5CA-35AF-4D2C-4705150150A7}"/>
                </a:ext>
              </a:extLst>
            </p:cNvPr>
            <p:cNvCxnSpPr/>
            <p:nvPr/>
          </p:nvCxnSpPr>
          <p:spPr>
            <a:xfrm rot="5400000">
              <a:off x="3217075" y="261479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458A5E32-38E3-C9C9-2C2C-B99A9FEACB2E}"/>
                </a:ext>
              </a:extLst>
            </p:cNvPr>
            <p:cNvCxnSpPr/>
            <p:nvPr/>
          </p:nvCxnSpPr>
          <p:spPr>
            <a:xfrm rot="5400000">
              <a:off x="3246170" y="261479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D75E67D5-90B1-FF8A-CCE0-C32CCF706F80}"/>
                </a:ext>
              </a:extLst>
            </p:cNvPr>
            <p:cNvCxnSpPr/>
            <p:nvPr/>
          </p:nvCxnSpPr>
          <p:spPr>
            <a:xfrm rot="5400000">
              <a:off x="3225387" y="261754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667C172-B26A-80C3-4573-1DC973181E39}"/>
                </a:ext>
              </a:extLst>
            </p:cNvPr>
            <p:cNvCxnSpPr/>
            <p:nvPr/>
          </p:nvCxnSpPr>
          <p:spPr>
            <a:xfrm rot="5400000">
              <a:off x="3253096" y="261754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E376F224-6EE7-E2E8-A2BB-54A5164E544F}"/>
                </a:ext>
              </a:extLst>
            </p:cNvPr>
            <p:cNvCxnSpPr/>
            <p:nvPr/>
          </p:nvCxnSpPr>
          <p:spPr>
            <a:xfrm rot="5400000">
              <a:off x="3240627" y="261754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4D0B4650-54DB-B129-82D6-A8DAB7908781}"/>
                </a:ext>
              </a:extLst>
            </p:cNvPr>
            <p:cNvCxnSpPr/>
            <p:nvPr/>
          </p:nvCxnSpPr>
          <p:spPr>
            <a:xfrm rot="5400000">
              <a:off x="3280807" y="261754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BE6EA6E9-AA34-CB11-AE59-B4F549C0A3D1}"/>
                </a:ext>
              </a:extLst>
            </p:cNvPr>
            <p:cNvCxnSpPr/>
            <p:nvPr/>
          </p:nvCxnSpPr>
          <p:spPr>
            <a:xfrm rot="5400000">
              <a:off x="3264182" y="262030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A4CA4D53-43CA-D565-DD29-1BB7FB46198B}"/>
                </a:ext>
              </a:extLst>
            </p:cNvPr>
            <p:cNvCxnSpPr/>
            <p:nvPr/>
          </p:nvCxnSpPr>
          <p:spPr>
            <a:xfrm rot="5400000">
              <a:off x="3290506" y="262030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6F1867AE-83E5-1C80-2678-4C697DBEC16D}"/>
                </a:ext>
              </a:extLst>
            </p:cNvPr>
            <p:cNvCxnSpPr/>
            <p:nvPr/>
          </p:nvCxnSpPr>
          <p:spPr>
            <a:xfrm rot="5400000">
              <a:off x="3656187" y="2614778"/>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3233E504-43C2-2B40-D493-D3EE4FDC0C1E}"/>
                </a:ext>
              </a:extLst>
            </p:cNvPr>
            <p:cNvCxnSpPr/>
            <p:nvPr/>
          </p:nvCxnSpPr>
          <p:spPr>
            <a:xfrm rot="5400000">
              <a:off x="1047166" y="1946280"/>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E54E8B1A-4595-D07B-015E-59DD42A7502E}"/>
                </a:ext>
              </a:extLst>
            </p:cNvPr>
            <p:cNvCxnSpPr/>
            <p:nvPr/>
          </p:nvCxnSpPr>
          <p:spPr>
            <a:xfrm rot="5400000">
              <a:off x="1069790" y="2164098"/>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6FF97FC1-E2B3-B60B-548B-3451F61B34F6}"/>
                </a:ext>
              </a:extLst>
            </p:cNvPr>
            <p:cNvCxnSpPr/>
            <p:nvPr/>
          </p:nvCxnSpPr>
          <p:spPr>
            <a:xfrm rot="5400000">
              <a:off x="1092295" y="2286408"/>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B11007A1-98FF-33B0-DC37-40DC65C70392}"/>
                </a:ext>
              </a:extLst>
            </p:cNvPr>
            <p:cNvCxnSpPr/>
            <p:nvPr/>
          </p:nvCxnSpPr>
          <p:spPr>
            <a:xfrm rot="5400000">
              <a:off x="1160352" y="2451954"/>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52DCA484-FB5D-8D3C-5645-708EBE5385E6}"/>
                </a:ext>
              </a:extLst>
            </p:cNvPr>
            <p:cNvCxnSpPr/>
            <p:nvPr/>
          </p:nvCxnSpPr>
          <p:spPr>
            <a:xfrm rot="5400000">
              <a:off x="1181799" y="2576652"/>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6C7694EA-59C8-E033-32B0-85FB0581D27E}"/>
                </a:ext>
              </a:extLst>
            </p:cNvPr>
            <p:cNvCxnSpPr/>
            <p:nvPr/>
          </p:nvCxnSpPr>
          <p:spPr>
            <a:xfrm rot="5400000">
              <a:off x="1190068" y="2752581"/>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BE085384-1508-004C-3E6B-042F550F7E0C}"/>
                </a:ext>
              </a:extLst>
            </p:cNvPr>
            <p:cNvCxnSpPr/>
            <p:nvPr/>
          </p:nvCxnSpPr>
          <p:spPr>
            <a:xfrm rot="5400000">
              <a:off x="1217776" y="2793791"/>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D72F6934-3400-D446-30F5-1E77714396E4}"/>
                </a:ext>
              </a:extLst>
            </p:cNvPr>
            <p:cNvCxnSpPr/>
            <p:nvPr/>
          </p:nvCxnSpPr>
          <p:spPr>
            <a:xfrm rot="5400000">
              <a:off x="1237261" y="2842249"/>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1690A194-F8A7-F966-E1EC-54370487E219}"/>
                </a:ext>
              </a:extLst>
            </p:cNvPr>
            <p:cNvCxnSpPr/>
            <p:nvPr/>
          </p:nvCxnSpPr>
          <p:spPr>
            <a:xfrm rot="5400000">
              <a:off x="1300215" y="2843199"/>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7E1A891-5DF8-492A-7EE0-4D12A4DF9D86}"/>
                </a:ext>
              </a:extLst>
            </p:cNvPr>
            <p:cNvCxnSpPr/>
            <p:nvPr/>
          </p:nvCxnSpPr>
          <p:spPr>
            <a:xfrm rot="5400000">
              <a:off x="2657960" y="2942951"/>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746560AB-BA41-DEC6-70EF-1F1E66427ECC}"/>
                </a:ext>
              </a:extLst>
            </p:cNvPr>
            <p:cNvCxnSpPr/>
            <p:nvPr/>
          </p:nvCxnSpPr>
          <p:spPr>
            <a:xfrm rot="5400000">
              <a:off x="976457" y="2126014"/>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4F9D3652-09B8-05BD-6090-28A231684152}"/>
                </a:ext>
              </a:extLst>
            </p:cNvPr>
            <p:cNvCxnSpPr/>
            <p:nvPr/>
          </p:nvCxnSpPr>
          <p:spPr>
            <a:xfrm rot="5400000">
              <a:off x="977235" y="2166869"/>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1C791C17-BAFD-9197-39C9-3C2B95ED8688}"/>
                </a:ext>
              </a:extLst>
            </p:cNvPr>
            <p:cNvCxnSpPr/>
            <p:nvPr/>
          </p:nvCxnSpPr>
          <p:spPr>
            <a:xfrm rot="5400000">
              <a:off x="982777" y="2224031"/>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CA11B578-BE3E-528F-5902-839EB997ADE1}"/>
                </a:ext>
              </a:extLst>
            </p:cNvPr>
            <p:cNvCxnSpPr/>
            <p:nvPr/>
          </p:nvCxnSpPr>
          <p:spPr>
            <a:xfrm rot="5400000">
              <a:off x="983946" y="2357630"/>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E437D134-A02F-B9A3-06E5-EB9222230810}"/>
                </a:ext>
              </a:extLst>
            </p:cNvPr>
            <p:cNvCxnSpPr/>
            <p:nvPr/>
          </p:nvCxnSpPr>
          <p:spPr>
            <a:xfrm rot="5400000">
              <a:off x="1017623" y="2582194"/>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0CBFD727-3334-A3D4-ACE1-832AA9765351}"/>
                </a:ext>
              </a:extLst>
            </p:cNvPr>
            <p:cNvCxnSpPr/>
            <p:nvPr/>
          </p:nvCxnSpPr>
          <p:spPr>
            <a:xfrm rot="5400000">
              <a:off x="1061477" y="2683059"/>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E64965CB-6FAA-0AE6-AA34-853B87DFE0E8}"/>
                </a:ext>
              </a:extLst>
            </p:cNvPr>
            <p:cNvCxnSpPr/>
            <p:nvPr/>
          </p:nvCxnSpPr>
          <p:spPr>
            <a:xfrm rot="5400000">
              <a:off x="1072561" y="2858634"/>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B2D2B85B-8D73-76F0-55E3-298BC13064F4}"/>
                </a:ext>
              </a:extLst>
            </p:cNvPr>
            <p:cNvCxnSpPr/>
            <p:nvPr/>
          </p:nvCxnSpPr>
          <p:spPr>
            <a:xfrm rot="5400000">
              <a:off x="1091078" y="2897427"/>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BB9A26AC-CAF6-6143-3854-33611837590A}"/>
                </a:ext>
              </a:extLst>
            </p:cNvPr>
            <p:cNvCxnSpPr/>
            <p:nvPr/>
          </p:nvCxnSpPr>
          <p:spPr>
            <a:xfrm rot="5400000">
              <a:off x="1118787" y="2936220"/>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26BC7C64-0775-3E1D-A071-7D457F47BB62}"/>
                </a:ext>
              </a:extLst>
            </p:cNvPr>
            <p:cNvCxnSpPr/>
            <p:nvPr/>
          </p:nvCxnSpPr>
          <p:spPr>
            <a:xfrm rot="5400000">
              <a:off x="1223993" y="3015867"/>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B3C4CCE7-1A44-58CD-FCD5-0979700465A3}"/>
                </a:ext>
              </a:extLst>
            </p:cNvPr>
            <p:cNvCxnSpPr/>
            <p:nvPr/>
          </p:nvCxnSpPr>
          <p:spPr>
            <a:xfrm rot="5400000">
              <a:off x="1363466" y="3013045"/>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A4407663-CF89-BFD5-F2DB-06124EFF2852}"/>
                </a:ext>
              </a:extLst>
            </p:cNvPr>
            <p:cNvCxnSpPr/>
            <p:nvPr/>
          </p:nvCxnSpPr>
          <p:spPr>
            <a:xfrm rot="5400000">
              <a:off x="1463450" y="3015867"/>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9" name="TextBox 348">
              <a:extLst>
                <a:ext uri="{FF2B5EF4-FFF2-40B4-BE49-F238E27FC236}">
                  <a16:creationId xmlns:a16="http://schemas.microsoft.com/office/drawing/2014/main" id="{D3314941-CB92-863F-73FF-6FDA14B015D2}"/>
                </a:ext>
              </a:extLst>
            </p:cNvPr>
            <p:cNvSpPr txBox="1"/>
            <p:nvPr/>
          </p:nvSpPr>
          <p:spPr>
            <a:xfrm>
              <a:off x="2344416" y="2611314"/>
              <a:ext cx="1954381" cy="230832"/>
            </a:xfrm>
            <a:prstGeom prst="rect">
              <a:avLst/>
            </a:prstGeom>
            <a:noFill/>
          </p:spPr>
          <p:txBody>
            <a:bodyPr wrap="none" rtlCol="0">
              <a:spAutoFit/>
            </a:bodyPr>
            <a:lstStyle/>
            <a:p>
              <a:r>
                <a:rPr lang="en-CA" sz="900" dirty="0">
                  <a:solidFill>
                    <a:schemeClr val="accent2"/>
                  </a:solidFill>
                </a:rPr>
                <a:t>Median: 6.8 mo (95% CI, 3.3-14.1)</a:t>
              </a:r>
            </a:p>
          </p:txBody>
        </p:sp>
        <p:sp>
          <p:nvSpPr>
            <p:cNvPr id="350" name="TextBox 349">
              <a:extLst>
                <a:ext uri="{FF2B5EF4-FFF2-40B4-BE49-F238E27FC236}">
                  <a16:creationId xmlns:a16="http://schemas.microsoft.com/office/drawing/2014/main" id="{8CB5E267-C3A2-0023-FC9B-7C6E99ECAFA5}"/>
                </a:ext>
              </a:extLst>
            </p:cNvPr>
            <p:cNvSpPr txBox="1"/>
            <p:nvPr/>
          </p:nvSpPr>
          <p:spPr>
            <a:xfrm>
              <a:off x="2670453" y="2114669"/>
              <a:ext cx="1274708" cy="230832"/>
            </a:xfrm>
            <a:prstGeom prst="rect">
              <a:avLst/>
            </a:prstGeom>
            <a:noFill/>
          </p:spPr>
          <p:txBody>
            <a:bodyPr wrap="none" rtlCol="0">
              <a:spAutoFit/>
            </a:bodyPr>
            <a:lstStyle/>
            <a:p>
              <a:r>
                <a:rPr lang="en-CA" sz="900" dirty="0">
                  <a:solidFill>
                    <a:schemeClr val="accent1"/>
                  </a:solidFill>
                </a:rPr>
                <a:t>Median: NR (NR-NR)</a:t>
              </a:r>
            </a:p>
          </p:txBody>
        </p:sp>
      </p:grpSp>
      <p:grpSp>
        <p:nvGrpSpPr>
          <p:cNvPr id="386" name="Group 385">
            <a:extLst>
              <a:ext uri="{FF2B5EF4-FFF2-40B4-BE49-F238E27FC236}">
                <a16:creationId xmlns:a16="http://schemas.microsoft.com/office/drawing/2014/main" id="{179F4F86-46CD-D2D8-321C-702B1993A7AA}"/>
              </a:ext>
            </a:extLst>
          </p:cNvPr>
          <p:cNvGrpSpPr/>
          <p:nvPr/>
        </p:nvGrpSpPr>
        <p:grpSpPr>
          <a:xfrm>
            <a:off x="6078053" y="1450135"/>
            <a:ext cx="5863366" cy="3345606"/>
            <a:chOff x="4741689" y="1511699"/>
            <a:chExt cx="4360310" cy="2487970"/>
          </a:xfrm>
        </p:grpSpPr>
        <p:sp>
          <p:nvSpPr>
            <p:cNvPr id="387" name="TextBox 386">
              <a:extLst>
                <a:ext uri="{FF2B5EF4-FFF2-40B4-BE49-F238E27FC236}">
                  <a16:creationId xmlns:a16="http://schemas.microsoft.com/office/drawing/2014/main" id="{A6F65839-DBD3-89F7-AA72-34B91446FD5F}"/>
                </a:ext>
              </a:extLst>
            </p:cNvPr>
            <p:cNvSpPr txBox="1"/>
            <p:nvPr/>
          </p:nvSpPr>
          <p:spPr>
            <a:xfrm>
              <a:off x="5551584" y="1511699"/>
              <a:ext cx="2926122" cy="228879"/>
            </a:xfrm>
            <a:prstGeom prst="rect">
              <a:avLst/>
            </a:prstGeom>
            <a:noFill/>
          </p:spPr>
          <p:txBody>
            <a:bodyPr wrap="none" rtlCol="0">
              <a:spAutoFit/>
            </a:bodyPr>
            <a:lstStyle/>
            <a:p>
              <a:pPr algn="ctr"/>
              <a:r>
                <a:rPr lang="en-CA" sz="1400" b="1" dirty="0"/>
                <a:t>OS Median Follow-Up: 17.6 mo (95% CI, 13.5-18.0)</a:t>
              </a:r>
            </a:p>
          </p:txBody>
        </p:sp>
        <p:sp>
          <p:nvSpPr>
            <p:cNvPr id="388" name="TextBox 387">
              <a:extLst>
                <a:ext uri="{FF2B5EF4-FFF2-40B4-BE49-F238E27FC236}">
                  <a16:creationId xmlns:a16="http://schemas.microsoft.com/office/drawing/2014/main" id="{A6BADA75-8E18-9E48-A887-780A1417EDF6}"/>
                </a:ext>
              </a:extLst>
            </p:cNvPr>
            <p:cNvSpPr txBox="1"/>
            <p:nvPr/>
          </p:nvSpPr>
          <p:spPr>
            <a:xfrm>
              <a:off x="6576465" y="3311564"/>
              <a:ext cx="801823" cy="261610"/>
            </a:xfrm>
            <a:prstGeom prst="rect">
              <a:avLst/>
            </a:prstGeom>
            <a:noFill/>
          </p:spPr>
          <p:txBody>
            <a:bodyPr wrap="none" rtlCol="0">
              <a:spAutoFit/>
            </a:bodyPr>
            <a:lstStyle/>
            <a:p>
              <a:pPr algn="ctr"/>
              <a:r>
                <a:rPr lang="en-CA" sz="1100" b="1" dirty="0"/>
                <a:t>Time, mo</a:t>
              </a:r>
            </a:p>
          </p:txBody>
        </p:sp>
        <p:sp>
          <p:nvSpPr>
            <p:cNvPr id="389" name="TextBox 388">
              <a:extLst>
                <a:ext uri="{FF2B5EF4-FFF2-40B4-BE49-F238E27FC236}">
                  <a16:creationId xmlns:a16="http://schemas.microsoft.com/office/drawing/2014/main" id="{E98A5A1A-0BEE-8387-A5E9-0188532A9AA3}"/>
                </a:ext>
              </a:extLst>
            </p:cNvPr>
            <p:cNvSpPr txBox="1"/>
            <p:nvPr/>
          </p:nvSpPr>
          <p:spPr>
            <a:xfrm>
              <a:off x="4741689" y="3414894"/>
              <a:ext cx="716863" cy="584775"/>
            </a:xfrm>
            <a:prstGeom prst="rect">
              <a:avLst/>
            </a:prstGeom>
            <a:noFill/>
          </p:spPr>
          <p:txBody>
            <a:bodyPr wrap="none" rtlCol="0">
              <a:spAutoFit/>
            </a:bodyPr>
            <a:lstStyle/>
            <a:p>
              <a:pPr algn="r">
                <a:lnSpc>
                  <a:spcPct val="80000"/>
                </a:lnSpc>
              </a:pPr>
              <a:r>
                <a:rPr lang="en-CA" sz="800" b="1" dirty="0"/>
                <a:t>No. at Risk</a:t>
              </a:r>
            </a:p>
            <a:p>
              <a:pPr algn="r">
                <a:lnSpc>
                  <a:spcPct val="80000"/>
                </a:lnSpc>
              </a:pPr>
              <a:r>
                <a:rPr lang="en-CA" sz="800" dirty="0"/>
                <a:t>CR</a:t>
              </a:r>
            </a:p>
            <a:p>
              <a:pPr algn="r">
                <a:lnSpc>
                  <a:spcPct val="80000"/>
                </a:lnSpc>
              </a:pPr>
              <a:r>
                <a:rPr lang="en-CA" sz="800" dirty="0"/>
                <a:t>PR</a:t>
              </a:r>
            </a:p>
            <a:p>
              <a:pPr algn="r">
                <a:lnSpc>
                  <a:spcPct val="80000"/>
                </a:lnSpc>
              </a:pPr>
              <a:r>
                <a:rPr lang="en-CA" sz="800" dirty="0"/>
                <a:t>SD/PD</a:t>
              </a:r>
            </a:p>
            <a:p>
              <a:pPr algn="r">
                <a:lnSpc>
                  <a:spcPct val="80000"/>
                </a:lnSpc>
              </a:pPr>
              <a:r>
                <a:rPr lang="en-CA" sz="800" dirty="0"/>
                <a:t>Total</a:t>
              </a:r>
            </a:p>
          </p:txBody>
        </p:sp>
        <p:cxnSp>
          <p:nvCxnSpPr>
            <p:cNvPr id="390" name="Straight Connector 389">
              <a:extLst>
                <a:ext uri="{FF2B5EF4-FFF2-40B4-BE49-F238E27FC236}">
                  <a16:creationId xmlns:a16="http://schemas.microsoft.com/office/drawing/2014/main" id="{202B6BEF-EA0D-4CC8-9EDA-CD80251EE774}"/>
                </a:ext>
              </a:extLst>
            </p:cNvPr>
            <p:cNvCxnSpPr/>
            <p:nvPr/>
          </p:nvCxnSpPr>
          <p:spPr>
            <a:xfrm>
              <a:off x="5516735" y="1906404"/>
              <a:ext cx="0" cy="13014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CD164E2F-5009-3AEF-380F-78BB93D5542A}"/>
                </a:ext>
              </a:extLst>
            </p:cNvPr>
            <p:cNvCxnSpPr/>
            <p:nvPr/>
          </p:nvCxnSpPr>
          <p:spPr>
            <a:xfrm>
              <a:off x="5458550" y="3142225"/>
              <a:ext cx="30840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26554E08-D102-ACEB-72A2-E4324FBCCD34}"/>
                </a:ext>
              </a:extLst>
            </p:cNvPr>
            <p:cNvCxnSpPr/>
            <p:nvPr/>
          </p:nvCxnSpPr>
          <p:spPr>
            <a:xfrm>
              <a:off x="5453008" y="2898388"/>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A859ACE2-F184-8848-0198-446E86E0C419}"/>
                </a:ext>
              </a:extLst>
            </p:cNvPr>
            <p:cNvCxnSpPr/>
            <p:nvPr/>
          </p:nvCxnSpPr>
          <p:spPr>
            <a:xfrm>
              <a:off x="5453008" y="265177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0020DD3E-6A81-29C4-D0EA-C645B3585E97}"/>
                </a:ext>
              </a:extLst>
            </p:cNvPr>
            <p:cNvCxnSpPr/>
            <p:nvPr/>
          </p:nvCxnSpPr>
          <p:spPr>
            <a:xfrm>
              <a:off x="5453008" y="2405166"/>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3362052D-22C6-1804-947C-C9198F9338E3}"/>
                </a:ext>
              </a:extLst>
            </p:cNvPr>
            <p:cNvCxnSpPr/>
            <p:nvPr/>
          </p:nvCxnSpPr>
          <p:spPr>
            <a:xfrm>
              <a:off x="5453008" y="215301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34409807-2967-7500-BD67-670655C49FCF}"/>
                </a:ext>
              </a:extLst>
            </p:cNvPr>
            <p:cNvCxnSpPr/>
            <p:nvPr/>
          </p:nvCxnSpPr>
          <p:spPr>
            <a:xfrm>
              <a:off x="5453008" y="190640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AD285A52-C6E8-1B46-9F15-2466256D97F3}"/>
                </a:ext>
              </a:extLst>
            </p:cNvPr>
            <p:cNvCxnSpPr/>
            <p:nvPr/>
          </p:nvCxnSpPr>
          <p:spPr>
            <a:xfrm rot="5400000">
              <a:off x="5677426"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FC576341-648E-61F5-991F-731A12006874}"/>
                </a:ext>
              </a:extLst>
            </p:cNvPr>
            <p:cNvCxnSpPr/>
            <p:nvPr/>
          </p:nvCxnSpPr>
          <p:spPr>
            <a:xfrm rot="5400000">
              <a:off x="6062585"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DB47A9EA-17CB-9B82-31B2-FB9644CFC6C1}"/>
                </a:ext>
              </a:extLst>
            </p:cNvPr>
            <p:cNvCxnSpPr/>
            <p:nvPr/>
          </p:nvCxnSpPr>
          <p:spPr>
            <a:xfrm rot="5400000">
              <a:off x="6256549"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62748D32-372E-26E8-4133-E6E461C3C4E8}"/>
                </a:ext>
              </a:extLst>
            </p:cNvPr>
            <p:cNvCxnSpPr/>
            <p:nvPr/>
          </p:nvCxnSpPr>
          <p:spPr>
            <a:xfrm rot="5400000">
              <a:off x="6447742"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04E24914-A2B1-1BA8-AE93-2C43CF2AB796}"/>
                </a:ext>
              </a:extLst>
            </p:cNvPr>
            <p:cNvCxnSpPr/>
            <p:nvPr/>
          </p:nvCxnSpPr>
          <p:spPr>
            <a:xfrm rot="5400000">
              <a:off x="6643135"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B549DEB2-6ABA-C83E-3C58-45ECA0A9668C}"/>
                </a:ext>
              </a:extLst>
            </p:cNvPr>
            <p:cNvCxnSpPr/>
            <p:nvPr/>
          </p:nvCxnSpPr>
          <p:spPr>
            <a:xfrm rot="5400000">
              <a:off x="6835031"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950DB862-3481-ECB5-274F-B0DCF0E055CA}"/>
                </a:ext>
              </a:extLst>
            </p:cNvPr>
            <p:cNvCxnSpPr/>
            <p:nvPr/>
          </p:nvCxnSpPr>
          <p:spPr>
            <a:xfrm rot="5400000">
              <a:off x="7029818"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90927EB6-396C-A397-F371-A43A22BFAF11}"/>
                </a:ext>
              </a:extLst>
            </p:cNvPr>
            <p:cNvCxnSpPr/>
            <p:nvPr/>
          </p:nvCxnSpPr>
          <p:spPr>
            <a:xfrm rot="5400000">
              <a:off x="7222256"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CF8F8A5C-90DF-3D6A-D2F6-BE7F59398F00}"/>
                </a:ext>
              </a:extLst>
            </p:cNvPr>
            <p:cNvCxnSpPr/>
            <p:nvPr/>
          </p:nvCxnSpPr>
          <p:spPr>
            <a:xfrm rot="5400000">
              <a:off x="7416219"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8011D965-45A2-660A-3A71-0BC97713B9B7}"/>
                </a:ext>
              </a:extLst>
            </p:cNvPr>
            <p:cNvCxnSpPr/>
            <p:nvPr/>
          </p:nvCxnSpPr>
          <p:spPr>
            <a:xfrm rot="5400000">
              <a:off x="7607412"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7" name="TextBox 406">
              <a:extLst>
                <a:ext uri="{FF2B5EF4-FFF2-40B4-BE49-F238E27FC236}">
                  <a16:creationId xmlns:a16="http://schemas.microsoft.com/office/drawing/2014/main" id="{DF18ACB2-4A02-CEC6-8B25-7B44BFE91848}"/>
                </a:ext>
              </a:extLst>
            </p:cNvPr>
            <p:cNvSpPr txBox="1"/>
            <p:nvPr/>
          </p:nvSpPr>
          <p:spPr>
            <a:xfrm>
              <a:off x="5145073" y="1798682"/>
              <a:ext cx="357790" cy="215444"/>
            </a:xfrm>
            <a:prstGeom prst="rect">
              <a:avLst/>
            </a:prstGeom>
            <a:noFill/>
          </p:spPr>
          <p:txBody>
            <a:bodyPr wrap="none" rtlCol="0">
              <a:spAutoFit/>
            </a:bodyPr>
            <a:lstStyle/>
            <a:p>
              <a:pPr algn="r"/>
              <a:r>
                <a:rPr lang="en-CA" sz="800" dirty="0"/>
                <a:t>100</a:t>
              </a:r>
            </a:p>
          </p:txBody>
        </p:sp>
        <p:sp>
          <p:nvSpPr>
            <p:cNvPr id="408" name="TextBox 407">
              <a:extLst>
                <a:ext uri="{FF2B5EF4-FFF2-40B4-BE49-F238E27FC236}">
                  <a16:creationId xmlns:a16="http://schemas.microsoft.com/office/drawing/2014/main" id="{7E3A886E-E48C-75EF-A21E-7FF2E8384854}"/>
                </a:ext>
              </a:extLst>
            </p:cNvPr>
            <p:cNvSpPr txBox="1"/>
            <p:nvPr/>
          </p:nvSpPr>
          <p:spPr>
            <a:xfrm>
              <a:off x="5188926" y="2045292"/>
              <a:ext cx="300082" cy="215444"/>
            </a:xfrm>
            <a:prstGeom prst="rect">
              <a:avLst/>
            </a:prstGeom>
            <a:noFill/>
          </p:spPr>
          <p:txBody>
            <a:bodyPr wrap="none" rtlCol="0">
              <a:spAutoFit/>
            </a:bodyPr>
            <a:lstStyle/>
            <a:p>
              <a:pPr algn="r"/>
              <a:r>
                <a:rPr lang="en-CA" sz="800" dirty="0"/>
                <a:t>80</a:t>
              </a:r>
            </a:p>
          </p:txBody>
        </p:sp>
        <p:sp>
          <p:nvSpPr>
            <p:cNvPr id="409" name="TextBox 408">
              <a:extLst>
                <a:ext uri="{FF2B5EF4-FFF2-40B4-BE49-F238E27FC236}">
                  <a16:creationId xmlns:a16="http://schemas.microsoft.com/office/drawing/2014/main" id="{81D84809-D2D1-0FA6-3A46-A28AB6B5108B}"/>
                </a:ext>
              </a:extLst>
            </p:cNvPr>
            <p:cNvSpPr txBox="1"/>
            <p:nvPr/>
          </p:nvSpPr>
          <p:spPr>
            <a:xfrm>
              <a:off x="5188926" y="2297444"/>
              <a:ext cx="300082" cy="215444"/>
            </a:xfrm>
            <a:prstGeom prst="rect">
              <a:avLst/>
            </a:prstGeom>
            <a:noFill/>
          </p:spPr>
          <p:txBody>
            <a:bodyPr wrap="none" rtlCol="0">
              <a:spAutoFit/>
            </a:bodyPr>
            <a:lstStyle/>
            <a:p>
              <a:pPr algn="r"/>
              <a:r>
                <a:rPr lang="en-CA" sz="800" dirty="0"/>
                <a:t>60</a:t>
              </a:r>
            </a:p>
          </p:txBody>
        </p:sp>
        <p:sp>
          <p:nvSpPr>
            <p:cNvPr id="410" name="TextBox 409">
              <a:extLst>
                <a:ext uri="{FF2B5EF4-FFF2-40B4-BE49-F238E27FC236}">
                  <a16:creationId xmlns:a16="http://schemas.microsoft.com/office/drawing/2014/main" id="{AE3AFDE8-A3E5-DCEE-B748-0D96293AC980}"/>
                </a:ext>
              </a:extLst>
            </p:cNvPr>
            <p:cNvSpPr txBox="1"/>
            <p:nvPr/>
          </p:nvSpPr>
          <p:spPr>
            <a:xfrm>
              <a:off x="5188926" y="2544055"/>
              <a:ext cx="300082" cy="215444"/>
            </a:xfrm>
            <a:prstGeom prst="rect">
              <a:avLst/>
            </a:prstGeom>
            <a:noFill/>
          </p:spPr>
          <p:txBody>
            <a:bodyPr wrap="none" rtlCol="0">
              <a:spAutoFit/>
            </a:bodyPr>
            <a:lstStyle/>
            <a:p>
              <a:pPr algn="r"/>
              <a:r>
                <a:rPr lang="en-CA" sz="800" dirty="0"/>
                <a:t>40</a:t>
              </a:r>
            </a:p>
          </p:txBody>
        </p:sp>
        <p:sp>
          <p:nvSpPr>
            <p:cNvPr id="411" name="TextBox 410">
              <a:extLst>
                <a:ext uri="{FF2B5EF4-FFF2-40B4-BE49-F238E27FC236}">
                  <a16:creationId xmlns:a16="http://schemas.microsoft.com/office/drawing/2014/main" id="{884D8B98-9C4D-4272-CE4B-F028F0A33433}"/>
                </a:ext>
              </a:extLst>
            </p:cNvPr>
            <p:cNvSpPr txBox="1"/>
            <p:nvPr/>
          </p:nvSpPr>
          <p:spPr>
            <a:xfrm>
              <a:off x="5188926" y="2790666"/>
              <a:ext cx="300082" cy="215444"/>
            </a:xfrm>
            <a:prstGeom prst="rect">
              <a:avLst/>
            </a:prstGeom>
            <a:noFill/>
          </p:spPr>
          <p:txBody>
            <a:bodyPr wrap="none" rtlCol="0">
              <a:spAutoFit/>
            </a:bodyPr>
            <a:lstStyle/>
            <a:p>
              <a:pPr algn="r"/>
              <a:r>
                <a:rPr lang="en-CA" sz="800" dirty="0"/>
                <a:t>20</a:t>
              </a:r>
            </a:p>
          </p:txBody>
        </p:sp>
        <p:sp>
          <p:nvSpPr>
            <p:cNvPr id="412" name="TextBox 411">
              <a:extLst>
                <a:ext uri="{FF2B5EF4-FFF2-40B4-BE49-F238E27FC236}">
                  <a16:creationId xmlns:a16="http://schemas.microsoft.com/office/drawing/2014/main" id="{53D93CDB-74C6-6B11-A1FC-5512638B0D4B}"/>
                </a:ext>
              </a:extLst>
            </p:cNvPr>
            <p:cNvSpPr txBox="1"/>
            <p:nvPr/>
          </p:nvSpPr>
          <p:spPr>
            <a:xfrm>
              <a:off x="5246634" y="3034503"/>
              <a:ext cx="242374" cy="215444"/>
            </a:xfrm>
            <a:prstGeom prst="rect">
              <a:avLst/>
            </a:prstGeom>
            <a:noFill/>
          </p:spPr>
          <p:txBody>
            <a:bodyPr wrap="none" rtlCol="0">
              <a:spAutoFit/>
            </a:bodyPr>
            <a:lstStyle/>
            <a:p>
              <a:pPr algn="r"/>
              <a:r>
                <a:rPr lang="en-CA" sz="800" dirty="0"/>
                <a:t>0</a:t>
              </a:r>
            </a:p>
          </p:txBody>
        </p:sp>
        <p:sp>
          <p:nvSpPr>
            <p:cNvPr id="413" name="TextBox 412">
              <a:extLst>
                <a:ext uri="{FF2B5EF4-FFF2-40B4-BE49-F238E27FC236}">
                  <a16:creationId xmlns:a16="http://schemas.microsoft.com/office/drawing/2014/main" id="{016FA338-EB05-15ED-DD2A-0938C9EA08F1}"/>
                </a:ext>
              </a:extLst>
            </p:cNvPr>
            <p:cNvSpPr txBox="1"/>
            <p:nvPr/>
          </p:nvSpPr>
          <p:spPr>
            <a:xfrm>
              <a:off x="5395548" y="3184776"/>
              <a:ext cx="242374" cy="215444"/>
            </a:xfrm>
            <a:prstGeom prst="rect">
              <a:avLst/>
            </a:prstGeom>
            <a:noFill/>
          </p:spPr>
          <p:txBody>
            <a:bodyPr wrap="none" rtlCol="0">
              <a:spAutoFit/>
            </a:bodyPr>
            <a:lstStyle/>
            <a:p>
              <a:pPr algn="ctr"/>
              <a:r>
                <a:rPr lang="en-CA" sz="800" dirty="0"/>
                <a:t>0</a:t>
              </a:r>
            </a:p>
          </p:txBody>
        </p:sp>
        <p:sp>
          <p:nvSpPr>
            <p:cNvPr id="414" name="TextBox 413">
              <a:extLst>
                <a:ext uri="{FF2B5EF4-FFF2-40B4-BE49-F238E27FC236}">
                  <a16:creationId xmlns:a16="http://schemas.microsoft.com/office/drawing/2014/main" id="{17B95DC0-C933-EA0D-B64C-6F82AE721706}"/>
                </a:ext>
              </a:extLst>
            </p:cNvPr>
            <p:cNvSpPr txBox="1"/>
            <p:nvPr/>
          </p:nvSpPr>
          <p:spPr>
            <a:xfrm rot="16200000">
              <a:off x="4282867" y="2368586"/>
              <a:ext cx="1600117" cy="261610"/>
            </a:xfrm>
            <a:prstGeom prst="rect">
              <a:avLst/>
            </a:prstGeom>
            <a:noFill/>
          </p:spPr>
          <p:txBody>
            <a:bodyPr wrap="none" rtlCol="0">
              <a:spAutoFit/>
            </a:bodyPr>
            <a:lstStyle/>
            <a:p>
              <a:pPr algn="ctr"/>
              <a:r>
                <a:rPr lang="en-CA" sz="1100" b="1" dirty="0"/>
                <a:t>Probability of PFS, %</a:t>
              </a:r>
            </a:p>
          </p:txBody>
        </p:sp>
        <p:cxnSp>
          <p:nvCxnSpPr>
            <p:cNvPr id="415" name="Straight Connector 414">
              <a:extLst>
                <a:ext uri="{FF2B5EF4-FFF2-40B4-BE49-F238E27FC236}">
                  <a16:creationId xmlns:a16="http://schemas.microsoft.com/office/drawing/2014/main" id="{FB2EAB5E-F054-AF21-DFAE-E3A80FE97B64}"/>
                </a:ext>
              </a:extLst>
            </p:cNvPr>
            <p:cNvCxnSpPr/>
            <p:nvPr/>
          </p:nvCxnSpPr>
          <p:spPr>
            <a:xfrm rot="5400000">
              <a:off x="5868621"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128DAECC-8BD6-AECE-F5F5-534B3F741176}"/>
                </a:ext>
              </a:extLst>
            </p:cNvPr>
            <p:cNvCxnSpPr/>
            <p:nvPr/>
          </p:nvCxnSpPr>
          <p:spPr>
            <a:xfrm rot="5400000">
              <a:off x="7802902"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C2E4F6E9-A6A7-41BF-D3BC-277022FB04A8}"/>
                </a:ext>
              </a:extLst>
            </p:cNvPr>
            <p:cNvCxnSpPr/>
            <p:nvPr/>
          </p:nvCxnSpPr>
          <p:spPr>
            <a:xfrm rot="5400000">
              <a:off x="7995340"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082652BE-8607-17F2-0717-66BAAE0DB0EB}"/>
                </a:ext>
              </a:extLst>
            </p:cNvPr>
            <p:cNvCxnSpPr/>
            <p:nvPr/>
          </p:nvCxnSpPr>
          <p:spPr>
            <a:xfrm rot="5400000">
              <a:off x="8189303"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0585FA4F-077E-7675-B0D9-E7D884165F98}"/>
                </a:ext>
              </a:extLst>
            </p:cNvPr>
            <p:cNvCxnSpPr/>
            <p:nvPr/>
          </p:nvCxnSpPr>
          <p:spPr>
            <a:xfrm rot="5400000">
              <a:off x="8380496" y="317853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0" name="TextBox 419">
              <a:extLst>
                <a:ext uri="{FF2B5EF4-FFF2-40B4-BE49-F238E27FC236}">
                  <a16:creationId xmlns:a16="http://schemas.microsoft.com/office/drawing/2014/main" id="{74DA9CC1-7654-B2B2-43BF-0F8DBDA1858A}"/>
                </a:ext>
              </a:extLst>
            </p:cNvPr>
            <p:cNvSpPr txBox="1"/>
            <p:nvPr/>
          </p:nvSpPr>
          <p:spPr>
            <a:xfrm>
              <a:off x="5592239" y="3184776"/>
              <a:ext cx="242374" cy="215444"/>
            </a:xfrm>
            <a:prstGeom prst="rect">
              <a:avLst/>
            </a:prstGeom>
            <a:noFill/>
          </p:spPr>
          <p:txBody>
            <a:bodyPr wrap="none" rtlCol="0">
              <a:spAutoFit/>
            </a:bodyPr>
            <a:lstStyle/>
            <a:p>
              <a:pPr algn="ctr"/>
              <a:r>
                <a:rPr lang="en-CA" sz="800" dirty="0"/>
                <a:t>3</a:t>
              </a:r>
            </a:p>
          </p:txBody>
        </p:sp>
        <p:sp>
          <p:nvSpPr>
            <p:cNvPr id="421" name="TextBox 420">
              <a:extLst>
                <a:ext uri="{FF2B5EF4-FFF2-40B4-BE49-F238E27FC236}">
                  <a16:creationId xmlns:a16="http://schemas.microsoft.com/office/drawing/2014/main" id="{C9965C12-4EA9-2E45-F739-D738989B2168}"/>
                </a:ext>
              </a:extLst>
            </p:cNvPr>
            <p:cNvSpPr txBox="1"/>
            <p:nvPr/>
          </p:nvSpPr>
          <p:spPr>
            <a:xfrm>
              <a:off x="5783434" y="3184776"/>
              <a:ext cx="242374" cy="215444"/>
            </a:xfrm>
            <a:prstGeom prst="rect">
              <a:avLst/>
            </a:prstGeom>
            <a:noFill/>
          </p:spPr>
          <p:txBody>
            <a:bodyPr wrap="none" rtlCol="0">
              <a:spAutoFit/>
            </a:bodyPr>
            <a:lstStyle/>
            <a:p>
              <a:pPr algn="ctr"/>
              <a:r>
                <a:rPr lang="en-CA" sz="800" dirty="0"/>
                <a:t>6</a:t>
              </a:r>
            </a:p>
          </p:txBody>
        </p:sp>
        <p:sp>
          <p:nvSpPr>
            <p:cNvPr id="422" name="TextBox 421">
              <a:extLst>
                <a:ext uri="{FF2B5EF4-FFF2-40B4-BE49-F238E27FC236}">
                  <a16:creationId xmlns:a16="http://schemas.microsoft.com/office/drawing/2014/main" id="{BA6348C1-6CC2-ED92-3B37-29A3CCE65063}"/>
                </a:ext>
              </a:extLst>
            </p:cNvPr>
            <p:cNvSpPr txBox="1"/>
            <p:nvPr/>
          </p:nvSpPr>
          <p:spPr>
            <a:xfrm>
              <a:off x="5977398" y="3184776"/>
              <a:ext cx="242374" cy="215444"/>
            </a:xfrm>
            <a:prstGeom prst="rect">
              <a:avLst/>
            </a:prstGeom>
            <a:noFill/>
          </p:spPr>
          <p:txBody>
            <a:bodyPr wrap="none" rtlCol="0">
              <a:spAutoFit/>
            </a:bodyPr>
            <a:lstStyle/>
            <a:p>
              <a:pPr algn="ctr"/>
              <a:r>
                <a:rPr lang="en-CA" sz="800" dirty="0"/>
                <a:t>9</a:t>
              </a:r>
            </a:p>
          </p:txBody>
        </p:sp>
        <p:sp>
          <p:nvSpPr>
            <p:cNvPr id="423" name="TextBox 422">
              <a:extLst>
                <a:ext uri="{FF2B5EF4-FFF2-40B4-BE49-F238E27FC236}">
                  <a16:creationId xmlns:a16="http://schemas.microsoft.com/office/drawing/2014/main" id="{6FB43FE1-8553-2B72-CFAB-49D89830F4DE}"/>
                </a:ext>
              </a:extLst>
            </p:cNvPr>
            <p:cNvSpPr txBox="1"/>
            <p:nvPr/>
          </p:nvSpPr>
          <p:spPr>
            <a:xfrm>
              <a:off x="6143935" y="3184776"/>
              <a:ext cx="300083" cy="215444"/>
            </a:xfrm>
            <a:prstGeom prst="rect">
              <a:avLst/>
            </a:prstGeom>
            <a:noFill/>
          </p:spPr>
          <p:txBody>
            <a:bodyPr wrap="none" rtlCol="0">
              <a:spAutoFit/>
            </a:bodyPr>
            <a:lstStyle/>
            <a:p>
              <a:pPr algn="ctr"/>
              <a:r>
                <a:rPr lang="en-CA" sz="800" dirty="0"/>
                <a:t>12</a:t>
              </a:r>
            </a:p>
          </p:txBody>
        </p:sp>
        <p:sp>
          <p:nvSpPr>
            <p:cNvPr id="424" name="TextBox 423">
              <a:extLst>
                <a:ext uri="{FF2B5EF4-FFF2-40B4-BE49-F238E27FC236}">
                  <a16:creationId xmlns:a16="http://schemas.microsoft.com/office/drawing/2014/main" id="{58DDF031-BB0A-64D7-8D9B-689B914B7605}"/>
                </a:ext>
              </a:extLst>
            </p:cNvPr>
            <p:cNvSpPr txBox="1"/>
            <p:nvPr/>
          </p:nvSpPr>
          <p:spPr>
            <a:xfrm>
              <a:off x="6335130" y="3184776"/>
              <a:ext cx="300083" cy="215444"/>
            </a:xfrm>
            <a:prstGeom prst="rect">
              <a:avLst/>
            </a:prstGeom>
            <a:noFill/>
          </p:spPr>
          <p:txBody>
            <a:bodyPr wrap="none" rtlCol="0">
              <a:spAutoFit/>
            </a:bodyPr>
            <a:lstStyle/>
            <a:p>
              <a:pPr algn="ctr"/>
              <a:r>
                <a:rPr lang="en-CA" sz="800" dirty="0"/>
                <a:t>15</a:t>
              </a:r>
            </a:p>
          </p:txBody>
        </p:sp>
        <p:sp>
          <p:nvSpPr>
            <p:cNvPr id="425" name="TextBox 424">
              <a:extLst>
                <a:ext uri="{FF2B5EF4-FFF2-40B4-BE49-F238E27FC236}">
                  <a16:creationId xmlns:a16="http://schemas.microsoft.com/office/drawing/2014/main" id="{84701505-0F0A-6E97-10D1-307EAA728C77}"/>
                </a:ext>
              </a:extLst>
            </p:cNvPr>
            <p:cNvSpPr txBox="1"/>
            <p:nvPr/>
          </p:nvSpPr>
          <p:spPr>
            <a:xfrm>
              <a:off x="6529094" y="3184776"/>
              <a:ext cx="300083" cy="215444"/>
            </a:xfrm>
            <a:prstGeom prst="rect">
              <a:avLst/>
            </a:prstGeom>
            <a:noFill/>
          </p:spPr>
          <p:txBody>
            <a:bodyPr wrap="none" rtlCol="0">
              <a:spAutoFit/>
            </a:bodyPr>
            <a:lstStyle/>
            <a:p>
              <a:pPr algn="ctr"/>
              <a:r>
                <a:rPr lang="en-CA" sz="800" dirty="0"/>
                <a:t>18</a:t>
              </a:r>
            </a:p>
          </p:txBody>
        </p:sp>
        <p:sp>
          <p:nvSpPr>
            <p:cNvPr id="426" name="TextBox 425">
              <a:extLst>
                <a:ext uri="{FF2B5EF4-FFF2-40B4-BE49-F238E27FC236}">
                  <a16:creationId xmlns:a16="http://schemas.microsoft.com/office/drawing/2014/main" id="{B1932569-DB0B-10DD-DB93-1CD890832CA8}"/>
                </a:ext>
              </a:extLst>
            </p:cNvPr>
            <p:cNvSpPr txBox="1"/>
            <p:nvPr/>
          </p:nvSpPr>
          <p:spPr>
            <a:xfrm>
              <a:off x="6721671" y="3184776"/>
              <a:ext cx="300083" cy="215444"/>
            </a:xfrm>
            <a:prstGeom prst="rect">
              <a:avLst/>
            </a:prstGeom>
            <a:noFill/>
          </p:spPr>
          <p:txBody>
            <a:bodyPr wrap="none" rtlCol="0">
              <a:spAutoFit/>
            </a:bodyPr>
            <a:lstStyle/>
            <a:p>
              <a:pPr algn="ctr"/>
              <a:r>
                <a:rPr lang="en-CA" sz="800" dirty="0"/>
                <a:t>21</a:t>
              </a:r>
            </a:p>
          </p:txBody>
        </p:sp>
        <p:sp>
          <p:nvSpPr>
            <p:cNvPr id="427" name="TextBox 426">
              <a:extLst>
                <a:ext uri="{FF2B5EF4-FFF2-40B4-BE49-F238E27FC236}">
                  <a16:creationId xmlns:a16="http://schemas.microsoft.com/office/drawing/2014/main" id="{6B635209-2B31-6EEF-40BD-56DB4F4061EC}"/>
                </a:ext>
              </a:extLst>
            </p:cNvPr>
            <p:cNvSpPr txBox="1"/>
            <p:nvPr/>
          </p:nvSpPr>
          <p:spPr>
            <a:xfrm>
              <a:off x="6918362" y="3184776"/>
              <a:ext cx="300083" cy="215444"/>
            </a:xfrm>
            <a:prstGeom prst="rect">
              <a:avLst/>
            </a:prstGeom>
            <a:noFill/>
          </p:spPr>
          <p:txBody>
            <a:bodyPr wrap="none" rtlCol="0">
              <a:spAutoFit/>
            </a:bodyPr>
            <a:lstStyle/>
            <a:p>
              <a:pPr algn="ctr"/>
              <a:r>
                <a:rPr lang="en-CA" sz="800" dirty="0"/>
                <a:t>24</a:t>
              </a:r>
            </a:p>
          </p:txBody>
        </p:sp>
        <p:sp>
          <p:nvSpPr>
            <p:cNvPr id="428" name="TextBox 427">
              <a:extLst>
                <a:ext uri="{FF2B5EF4-FFF2-40B4-BE49-F238E27FC236}">
                  <a16:creationId xmlns:a16="http://schemas.microsoft.com/office/drawing/2014/main" id="{8129E5DF-B161-4C3B-9516-EC5F150CAC0B}"/>
                </a:ext>
              </a:extLst>
            </p:cNvPr>
            <p:cNvSpPr txBox="1"/>
            <p:nvPr/>
          </p:nvSpPr>
          <p:spPr>
            <a:xfrm>
              <a:off x="7109557" y="3184776"/>
              <a:ext cx="300083" cy="215444"/>
            </a:xfrm>
            <a:prstGeom prst="rect">
              <a:avLst/>
            </a:prstGeom>
            <a:noFill/>
          </p:spPr>
          <p:txBody>
            <a:bodyPr wrap="none" rtlCol="0">
              <a:spAutoFit/>
            </a:bodyPr>
            <a:lstStyle/>
            <a:p>
              <a:pPr algn="ctr"/>
              <a:r>
                <a:rPr lang="en-CA" sz="800" dirty="0"/>
                <a:t>27</a:t>
              </a:r>
            </a:p>
          </p:txBody>
        </p:sp>
        <p:sp>
          <p:nvSpPr>
            <p:cNvPr id="429" name="TextBox 428">
              <a:extLst>
                <a:ext uri="{FF2B5EF4-FFF2-40B4-BE49-F238E27FC236}">
                  <a16:creationId xmlns:a16="http://schemas.microsoft.com/office/drawing/2014/main" id="{9D68706B-7957-D363-B6E3-ABE5448A0582}"/>
                </a:ext>
              </a:extLst>
            </p:cNvPr>
            <p:cNvSpPr txBox="1"/>
            <p:nvPr/>
          </p:nvSpPr>
          <p:spPr>
            <a:xfrm>
              <a:off x="7303521" y="3184776"/>
              <a:ext cx="300083" cy="215444"/>
            </a:xfrm>
            <a:prstGeom prst="rect">
              <a:avLst/>
            </a:prstGeom>
            <a:noFill/>
          </p:spPr>
          <p:txBody>
            <a:bodyPr wrap="none" rtlCol="0">
              <a:spAutoFit/>
            </a:bodyPr>
            <a:lstStyle/>
            <a:p>
              <a:pPr algn="ctr"/>
              <a:r>
                <a:rPr lang="en-CA" sz="800" dirty="0"/>
                <a:t>30</a:t>
              </a:r>
            </a:p>
          </p:txBody>
        </p:sp>
        <p:sp>
          <p:nvSpPr>
            <p:cNvPr id="430" name="TextBox 429">
              <a:extLst>
                <a:ext uri="{FF2B5EF4-FFF2-40B4-BE49-F238E27FC236}">
                  <a16:creationId xmlns:a16="http://schemas.microsoft.com/office/drawing/2014/main" id="{86FC3FE5-2866-6B11-14EF-5C32F3F332C1}"/>
                </a:ext>
              </a:extLst>
            </p:cNvPr>
            <p:cNvSpPr txBox="1"/>
            <p:nvPr/>
          </p:nvSpPr>
          <p:spPr>
            <a:xfrm>
              <a:off x="7498912" y="3184776"/>
              <a:ext cx="300083" cy="215444"/>
            </a:xfrm>
            <a:prstGeom prst="rect">
              <a:avLst/>
            </a:prstGeom>
            <a:noFill/>
          </p:spPr>
          <p:txBody>
            <a:bodyPr wrap="none" rtlCol="0">
              <a:spAutoFit/>
            </a:bodyPr>
            <a:lstStyle/>
            <a:p>
              <a:pPr algn="ctr"/>
              <a:r>
                <a:rPr lang="en-CA" sz="800" dirty="0"/>
                <a:t>33</a:t>
              </a:r>
            </a:p>
          </p:txBody>
        </p:sp>
        <p:sp>
          <p:nvSpPr>
            <p:cNvPr id="431" name="TextBox 430">
              <a:extLst>
                <a:ext uri="{FF2B5EF4-FFF2-40B4-BE49-F238E27FC236}">
                  <a16:creationId xmlns:a16="http://schemas.microsoft.com/office/drawing/2014/main" id="{64C10B56-0C0A-22CC-8F18-731F86461251}"/>
                </a:ext>
              </a:extLst>
            </p:cNvPr>
            <p:cNvSpPr txBox="1"/>
            <p:nvPr/>
          </p:nvSpPr>
          <p:spPr>
            <a:xfrm>
              <a:off x="7690107" y="3184776"/>
              <a:ext cx="300083" cy="215444"/>
            </a:xfrm>
            <a:prstGeom prst="rect">
              <a:avLst/>
            </a:prstGeom>
            <a:noFill/>
          </p:spPr>
          <p:txBody>
            <a:bodyPr wrap="none" rtlCol="0">
              <a:spAutoFit/>
            </a:bodyPr>
            <a:lstStyle/>
            <a:p>
              <a:pPr algn="ctr"/>
              <a:r>
                <a:rPr lang="en-CA" sz="800" dirty="0"/>
                <a:t>36</a:t>
              </a:r>
            </a:p>
          </p:txBody>
        </p:sp>
        <p:sp>
          <p:nvSpPr>
            <p:cNvPr id="432" name="TextBox 431">
              <a:extLst>
                <a:ext uri="{FF2B5EF4-FFF2-40B4-BE49-F238E27FC236}">
                  <a16:creationId xmlns:a16="http://schemas.microsoft.com/office/drawing/2014/main" id="{16EBC537-38E0-C489-126E-E202517C15E2}"/>
                </a:ext>
              </a:extLst>
            </p:cNvPr>
            <p:cNvSpPr txBox="1"/>
            <p:nvPr/>
          </p:nvSpPr>
          <p:spPr>
            <a:xfrm>
              <a:off x="7884071" y="3184776"/>
              <a:ext cx="300083" cy="215444"/>
            </a:xfrm>
            <a:prstGeom prst="rect">
              <a:avLst/>
            </a:prstGeom>
            <a:noFill/>
          </p:spPr>
          <p:txBody>
            <a:bodyPr wrap="none" rtlCol="0">
              <a:spAutoFit/>
            </a:bodyPr>
            <a:lstStyle/>
            <a:p>
              <a:pPr algn="ctr"/>
              <a:r>
                <a:rPr lang="en-CA" sz="800" dirty="0"/>
                <a:t>39</a:t>
              </a:r>
            </a:p>
          </p:txBody>
        </p:sp>
        <p:sp>
          <p:nvSpPr>
            <p:cNvPr id="433" name="TextBox 432">
              <a:extLst>
                <a:ext uri="{FF2B5EF4-FFF2-40B4-BE49-F238E27FC236}">
                  <a16:creationId xmlns:a16="http://schemas.microsoft.com/office/drawing/2014/main" id="{9720C6E1-1BC7-6E0E-C226-049D93AE0CCB}"/>
                </a:ext>
              </a:extLst>
            </p:cNvPr>
            <p:cNvSpPr txBox="1"/>
            <p:nvPr/>
          </p:nvSpPr>
          <p:spPr>
            <a:xfrm>
              <a:off x="8075262" y="3184776"/>
              <a:ext cx="300083" cy="215444"/>
            </a:xfrm>
            <a:prstGeom prst="rect">
              <a:avLst/>
            </a:prstGeom>
            <a:noFill/>
          </p:spPr>
          <p:txBody>
            <a:bodyPr wrap="none" rtlCol="0">
              <a:spAutoFit/>
            </a:bodyPr>
            <a:lstStyle/>
            <a:p>
              <a:pPr algn="ctr"/>
              <a:r>
                <a:rPr lang="en-CA" sz="800" dirty="0"/>
                <a:t>42</a:t>
              </a:r>
            </a:p>
          </p:txBody>
        </p:sp>
        <p:sp>
          <p:nvSpPr>
            <p:cNvPr id="434" name="TextBox 433">
              <a:extLst>
                <a:ext uri="{FF2B5EF4-FFF2-40B4-BE49-F238E27FC236}">
                  <a16:creationId xmlns:a16="http://schemas.microsoft.com/office/drawing/2014/main" id="{C597780A-55C9-B20E-E4A0-AD05171C52EF}"/>
                </a:ext>
              </a:extLst>
            </p:cNvPr>
            <p:cNvSpPr txBox="1"/>
            <p:nvPr/>
          </p:nvSpPr>
          <p:spPr>
            <a:xfrm>
              <a:off x="8266455" y="3184776"/>
              <a:ext cx="300083" cy="215444"/>
            </a:xfrm>
            <a:prstGeom prst="rect">
              <a:avLst/>
            </a:prstGeom>
            <a:noFill/>
          </p:spPr>
          <p:txBody>
            <a:bodyPr wrap="none" rtlCol="0">
              <a:spAutoFit/>
            </a:bodyPr>
            <a:lstStyle/>
            <a:p>
              <a:pPr algn="ctr"/>
              <a:r>
                <a:rPr lang="en-CA" sz="800" dirty="0"/>
                <a:t>45</a:t>
              </a:r>
            </a:p>
          </p:txBody>
        </p:sp>
        <p:sp>
          <p:nvSpPr>
            <p:cNvPr id="435" name="TextBox 434">
              <a:extLst>
                <a:ext uri="{FF2B5EF4-FFF2-40B4-BE49-F238E27FC236}">
                  <a16:creationId xmlns:a16="http://schemas.microsoft.com/office/drawing/2014/main" id="{E4BA11FE-5873-82F4-E8EA-FDA8C79DE194}"/>
                </a:ext>
              </a:extLst>
            </p:cNvPr>
            <p:cNvSpPr txBox="1"/>
            <p:nvPr/>
          </p:nvSpPr>
          <p:spPr>
            <a:xfrm>
              <a:off x="5337840" y="3482584"/>
              <a:ext cx="357791" cy="215444"/>
            </a:xfrm>
            <a:prstGeom prst="rect">
              <a:avLst/>
            </a:prstGeom>
            <a:noFill/>
          </p:spPr>
          <p:txBody>
            <a:bodyPr wrap="none" rtlCol="0">
              <a:spAutoFit/>
            </a:bodyPr>
            <a:lstStyle/>
            <a:p>
              <a:pPr algn="ctr"/>
              <a:r>
                <a:rPr lang="en-CA" sz="800" dirty="0"/>
                <a:t>136</a:t>
              </a:r>
            </a:p>
          </p:txBody>
        </p:sp>
        <p:sp>
          <p:nvSpPr>
            <p:cNvPr id="436" name="TextBox 435">
              <a:extLst>
                <a:ext uri="{FF2B5EF4-FFF2-40B4-BE49-F238E27FC236}">
                  <a16:creationId xmlns:a16="http://schemas.microsoft.com/office/drawing/2014/main" id="{0CC1B3C9-B38D-217F-3782-048669009E5D}"/>
                </a:ext>
              </a:extLst>
            </p:cNvPr>
            <p:cNvSpPr txBox="1"/>
            <p:nvPr/>
          </p:nvSpPr>
          <p:spPr>
            <a:xfrm>
              <a:off x="5534531" y="3482584"/>
              <a:ext cx="357791" cy="215444"/>
            </a:xfrm>
            <a:prstGeom prst="rect">
              <a:avLst/>
            </a:prstGeom>
            <a:noFill/>
          </p:spPr>
          <p:txBody>
            <a:bodyPr wrap="none" rtlCol="0">
              <a:spAutoFit/>
            </a:bodyPr>
            <a:lstStyle/>
            <a:p>
              <a:pPr algn="ctr"/>
              <a:r>
                <a:rPr lang="en-CA" sz="800" dirty="0"/>
                <a:t>135</a:t>
              </a:r>
            </a:p>
          </p:txBody>
        </p:sp>
        <p:sp>
          <p:nvSpPr>
            <p:cNvPr id="437" name="TextBox 436">
              <a:extLst>
                <a:ext uri="{FF2B5EF4-FFF2-40B4-BE49-F238E27FC236}">
                  <a16:creationId xmlns:a16="http://schemas.microsoft.com/office/drawing/2014/main" id="{641658CC-BE50-424E-FE6B-25E8FD7AE0D0}"/>
                </a:ext>
              </a:extLst>
            </p:cNvPr>
            <p:cNvSpPr txBox="1"/>
            <p:nvPr/>
          </p:nvSpPr>
          <p:spPr>
            <a:xfrm>
              <a:off x="5725726" y="3482584"/>
              <a:ext cx="357791" cy="215444"/>
            </a:xfrm>
            <a:prstGeom prst="rect">
              <a:avLst/>
            </a:prstGeom>
            <a:noFill/>
          </p:spPr>
          <p:txBody>
            <a:bodyPr wrap="none" rtlCol="0">
              <a:spAutoFit/>
            </a:bodyPr>
            <a:lstStyle/>
            <a:p>
              <a:pPr algn="ctr"/>
              <a:r>
                <a:rPr lang="en-CA" sz="800" dirty="0"/>
                <a:t>128</a:t>
              </a:r>
            </a:p>
          </p:txBody>
        </p:sp>
        <p:sp>
          <p:nvSpPr>
            <p:cNvPr id="438" name="TextBox 437">
              <a:extLst>
                <a:ext uri="{FF2B5EF4-FFF2-40B4-BE49-F238E27FC236}">
                  <a16:creationId xmlns:a16="http://schemas.microsoft.com/office/drawing/2014/main" id="{EA7A0F5D-A24B-343A-F082-2B9E12456159}"/>
                </a:ext>
              </a:extLst>
            </p:cNvPr>
            <p:cNvSpPr txBox="1"/>
            <p:nvPr/>
          </p:nvSpPr>
          <p:spPr>
            <a:xfrm>
              <a:off x="5941858" y="3482584"/>
              <a:ext cx="357791" cy="215444"/>
            </a:xfrm>
            <a:prstGeom prst="rect">
              <a:avLst/>
            </a:prstGeom>
            <a:noFill/>
          </p:spPr>
          <p:txBody>
            <a:bodyPr wrap="none" rtlCol="0">
              <a:spAutoFit/>
            </a:bodyPr>
            <a:lstStyle/>
            <a:p>
              <a:pPr algn="ctr"/>
              <a:r>
                <a:rPr lang="en-CA" sz="800" dirty="0"/>
                <a:t>113</a:t>
              </a:r>
            </a:p>
          </p:txBody>
        </p:sp>
        <p:sp>
          <p:nvSpPr>
            <p:cNvPr id="439" name="TextBox 438">
              <a:extLst>
                <a:ext uri="{FF2B5EF4-FFF2-40B4-BE49-F238E27FC236}">
                  <a16:creationId xmlns:a16="http://schemas.microsoft.com/office/drawing/2014/main" id="{7EF15493-9FBF-F9A8-A151-DEE3D7DDF0EE}"/>
                </a:ext>
              </a:extLst>
            </p:cNvPr>
            <p:cNvSpPr txBox="1"/>
            <p:nvPr/>
          </p:nvSpPr>
          <p:spPr>
            <a:xfrm>
              <a:off x="6188271" y="3482584"/>
              <a:ext cx="300083" cy="215444"/>
            </a:xfrm>
            <a:prstGeom prst="rect">
              <a:avLst/>
            </a:prstGeom>
            <a:noFill/>
          </p:spPr>
          <p:txBody>
            <a:bodyPr wrap="none" rtlCol="0">
              <a:spAutoFit/>
            </a:bodyPr>
            <a:lstStyle/>
            <a:p>
              <a:pPr algn="ctr"/>
              <a:r>
                <a:rPr lang="en-CA" sz="800" dirty="0"/>
                <a:t>94</a:t>
              </a:r>
            </a:p>
          </p:txBody>
        </p:sp>
        <p:sp>
          <p:nvSpPr>
            <p:cNvPr id="440" name="TextBox 439">
              <a:extLst>
                <a:ext uri="{FF2B5EF4-FFF2-40B4-BE49-F238E27FC236}">
                  <a16:creationId xmlns:a16="http://schemas.microsoft.com/office/drawing/2014/main" id="{DECD7863-A578-AEB9-BF94-B9167756F593}"/>
                </a:ext>
              </a:extLst>
            </p:cNvPr>
            <p:cNvSpPr txBox="1"/>
            <p:nvPr/>
          </p:nvSpPr>
          <p:spPr>
            <a:xfrm>
              <a:off x="6401634" y="3482584"/>
              <a:ext cx="300083" cy="215444"/>
            </a:xfrm>
            <a:prstGeom prst="rect">
              <a:avLst/>
            </a:prstGeom>
            <a:noFill/>
          </p:spPr>
          <p:txBody>
            <a:bodyPr wrap="none" rtlCol="0">
              <a:spAutoFit/>
            </a:bodyPr>
            <a:lstStyle/>
            <a:p>
              <a:pPr algn="ctr"/>
              <a:r>
                <a:rPr lang="en-CA" sz="800" dirty="0"/>
                <a:t>68</a:t>
              </a:r>
            </a:p>
          </p:txBody>
        </p:sp>
        <p:sp>
          <p:nvSpPr>
            <p:cNvPr id="441" name="TextBox 440">
              <a:extLst>
                <a:ext uri="{FF2B5EF4-FFF2-40B4-BE49-F238E27FC236}">
                  <a16:creationId xmlns:a16="http://schemas.microsoft.com/office/drawing/2014/main" id="{1FAED416-9573-911E-D228-9FC412854C6C}"/>
                </a:ext>
              </a:extLst>
            </p:cNvPr>
            <p:cNvSpPr txBox="1"/>
            <p:nvPr/>
          </p:nvSpPr>
          <p:spPr>
            <a:xfrm>
              <a:off x="6601140" y="3482584"/>
              <a:ext cx="300083" cy="215444"/>
            </a:xfrm>
            <a:prstGeom prst="rect">
              <a:avLst/>
            </a:prstGeom>
            <a:noFill/>
          </p:spPr>
          <p:txBody>
            <a:bodyPr wrap="none" rtlCol="0">
              <a:spAutoFit/>
            </a:bodyPr>
            <a:lstStyle/>
            <a:p>
              <a:pPr algn="ctr"/>
              <a:r>
                <a:rPr lang="en-CA" sz="800" dirty="0"/>
                <a:t>48</a:t>
              </a:r>
            </a:p>
          </p:txBody>
        </p:sp>
        <p:sp>
          <p:nvSpPr>
            <p:cNvPr id="442" name="TextBox 441">
              <a:extLst>
                <a:ext uri="{FF2B5EF4-FFF2-40B4-BE49-F238E27FC236}">
                  <a16:creationId xmlns:a16="http://schemas.microsoft.com/office/drawing/2014/main" id="{20D80663-D511-AE60-467B-187B053931D2}"/>
                </a:ext>
              </a:extLst>
            </p:cNvPr>
            <p:cNvSpPr txBox="1"/>
            <p:nvPr/>
          </p:nvSpPr>
          <p:spPr>
            <a:xfrm>
              <a:off x="6815885" y="3482584"/>
              <a:ext cx="300083" cy="215444"/>
            </a:xfrm>
            <a:prstGeom prst="rect">
              <a:avLst/>
            </a:prstGeom>
            <a:noFill/>
          </p:spPr>
          <p:txBody>
            <a:bodyPr wrap="none" rtlCol="0">
              <a:spAutoFit/>
            </a:bodyPr>
            <a:lstStyle/>
            <a:p>
              <a:pPr algn="ctr"/>
              <a:r>
                <a:rPr lang="en-CA" sz="800" dirty="0"/>
                <a:t>36</a:t>
              </a:r>
            </a:p>
          </p:txBody>
        </p:sp>
        <p:sp>
          <p:nvSpPr>
            <p:cNvPr id="443" name="TextBox 442">
              <a:extLst>
                <a:ext uri="{FF2B5EF4-FFF2-40B4-BE49-F238E27FC236}">
                  <a16:creationId xmlns:a16="http://schemas.microsoft.com/office/drawing/2014/main" id="{2C72E3E4-542F-E42A-6830-A817EAD77CD0}"/>
                </a:ext>
              </a:extLst>
            </p:cNvPr>
            <p:cNvSpPr txBox="1"/>
            <p:nvPr/>
          </p:nvSpPr>
          <p:spPr>
            <a:xfrm>
              <a:off x="7034744" y="3482584"/>
              <a:ext cx="300083" cy="215444"/>
            </a:xfrm>
            <a:prstGeom prst="rect">
              <a:avLst/>
            </a:prstGeom>
            <a:noFill/>
          </p:spPr>
          <p:txBody>
            <a:bodyPr wrap="none" rtlCol="0">
              <a:spAutoFit/>
            </a:bodyPr>
            <a:lstStyle/>
            <a:p>
              <a:pPr algn="ctr"/>
              <a:r>
                <a:rPr lang="en-CA" sz="800" dirty="0"/>
                <a:t>26</a:t>
              </a:r>
            </a:p>
          </p:txBody>
        </p:sp>
        <p:sp>
          <p:nvSpPr>
            <p:cNvPr id="444" name="TextBox 443">
              <a:extLst>
                <a:ext uri="{FF2B5EF4-FFF2-40B4-BE49-F238E27FC236}">
                  <a16:creationId xmlns:a16="http://schemas.microsoft.com/office/drawing/2014/main" id="{54C7B777-493F-4F4B-EA45-9FE4AACD3CA1}"/>
                </a:ext>
              </a:extLst>
            </p:cNvPr>
            <p:cNvSpPr txBox="1"/>
            <p:nvPr/>
          </p:nvSpPr>
          <p:spPr>
            <a:xfrm>
              <a:off x="7225939" y="3482584"/>
              <a:ext cx="300083" cy="215444"/>
            </a:xfrm>
            <a:prstGeom prst="rect">
              <a:avLst/>
            </a:prstGeom>
            <a:noFill/>
          </p:spPr>
          <p:txBody>
            <a:bodyPr wrap="none" rtlCol="0">
              <a:spAutoFit/>
            </a:bodyPr>
            <a:lstStyle/>
            <a:p>
              <a:pPr algn="ctr"/>
              <a:r>
                <a:rPr lang="en-CA" sz="800" dirty="0"/>
                <a:t>16</a:t>
              </a:r>
            </a:p>
          </p:txBody>
        </p:sp>
        <p:sp>
          <p:nvSpPr>
            <p:cNvPr id="445" name="TextBox 444">
              <a:extLst>
                <a:ext uri="{FF2B5EF4-FFF2-40B4-BE49-F238E27FC236}">
                  <a16:creationId xmlns:a16="http://schemas.microsoft.com/office/drawing/2014/main" id="{B7B0F10F-9CA1-1627-2D79-537FAA0129B9}"/>
                </a:ext>
              </a:extLst>
            </p:cNvPr>
            <p:cNvSpPr txBox="1"/>
            <p:nvPr/>
          </p:nvSpPr>
          <p:spPr>
            <a:xfrm>
              <a:off x="7436529" y="3482584"/>
              <a:ext cx="300083" cy="215444"/>
            </a:xfrm>
            <a:prstGeom prst="rect">
              <a:avLst/>
            </a:prstGeom>
            <a:noFill/>
          </p:spPr>
          <p:txBody>
            <a:bodyPr wrap="none" rtlCol="0">
              <a:spAutoFit/>
            </a:bodyPr>
            <a:lstStyle/>
            <a:p>
              <a:pPr algn="ctr"/>
              <a:r>
                <a:rPr lang="en-CA" sz="800" dirty="0"/>
                <a:t>13</a:t>
              </a:r>
            </a:p>
          </p:txBody>
        </p:sp>
        <p:sp>
          <p:nvSpPr>
            <p:cNvPr id="446" name="TextBox 445">
              <a:extLst>
                <a:ext uri="{FF2B5EF4-FFF2-40B4-BE49-F238E27FC236}">
                  <a16:creationId xmlns:a16="http://schemas.microsoft.com/office/drawing/2014/main" id="{45DF3776-5119-85D7-7116-D07CAAA5BACB}"/>
                </a:ext>
              </a:extLst>
            </p:cNvPr>
            <p:cNvSpPr txBox="1"/>
            <p:nvPr/>
          </p:nvSpPr>
          <p:spPr>
            <a:xfrm>
              <a:off x="7688484" y="3482584"/>
              <a:ext cx="242374" cy="215444"/>
            </a:xfrm>
            <a:prstGeom prst="rect">
              <a:avLst/>
            </a:prstGeom>
            <a:noFill/>
          </p:spPr>
          <p:txBody>
            <a:bodyPr wrap="none" rtlCol="0">
              <a:spAutoFit/>
            </a:bodyPr>
            <a:lstStyle/>
            <a:p>
              <a:pPr algn="ctr"/>
              <a:r>
                <a:rPr lang="en-CA" sz="800" dirty="0"/>
                <a:t>8</a:t>
              </a:r>
            </a:p>
          </p:txBody>
        </p:sp>
        <p:sp>
          <p:nvSpPr>
            <p:cNvPr id="447" name="TextBox 446">
              <a:extLst>
                <a:ext uri="{FF2B5EF4-FFF2-40B4-BE49-F238E27FC236}">
                  <a16:creationId xmlns:a16="http://schemas.microsoft.com/office/drawing/2014/main" id="{6838395B-2E6F-4BD7-9B82-7DFB17B57EF1}"/>
                </a:ext>
              </a:extLst>
            </p:cNvPr>
            <p:cNvSpPr txBox="1"/>
            <p:nvPr/>
          </p:nvSpPr>
          <p:spPr>
            <a:xfrm>
              <a:off x="7890763" y="3482584"/>
              <a:ext cx="242374" cy="215444"/>
            </a:xfrm>
            <a:prstGeom prst="rect">
              <a:avLst/>
            </a:prstGeom>
            <a:noFill/>
          </p:spPr>
          <p:txBody>
            <a:bodyPr wrap="none" rtlCol="0">
              <a:spAutoFit/>
            </a:bodyPr>
            <a:lstStyle/>
            <a:p>
              <a:pPr algn="ctr"/>
              <a:r>
                <a:rPr lang="en-CA" sz="800" dirty="0"/>
                <a:t>5</a:t>
              </a:r>
            </a:p>
          </p:txBody>
        </p:sp>
        <p:sp>
          <p:nvSpPr>
            <p:cNvPr id="448" name="TextBox 447">
              <a:extLst>
                <a:ext uri="{FF2B5EF4-FFF2-40B4-BE49-F238E27FC236}">
                  <a16:creationId xmlns:a16="http://schemas.microsoft.com/office/drawing/2014/main" id="{5C425F2C-2FB7-D470-BEF9-2CA2A583FA23}"/>
                </a:ext>
              </a:extLst>
            </p:cNvPr>
            <p:cNvSpPr txBox="1"/>
            <p:nvPr/>
          </p:nvSpPr>
          <p:spPr>
            <a:xfrm>
              <a:off x="8117979" y="3482584"/>
              <a:ext cx="242374" cy="215444"/>
            </a:xfrm>
            <a:prstGeom prst="rect">
              <a:avLst/>
            </a:prstGeom>
            <a:noFill/>
          </p:spPr>
          <p:txBody>
            <a:bodyPr wrap="none" rtlCol="0">
              <a:spAutoFit/>
            </a:bodyPr>
            <a:lstStyle/>
            <a:p>
              <a:pPr algn="ctr"/>
              <a:r>
                <a:rPr lang="en-CA" sz="800" dirty="0"/>
                <a:t>1</a:t>
              </a:r>
            </a:p>
          </p:txBody>
        </p:sp>
        <p:sp>
          <p:nvSpPr>
            <p:cNvPr id="449" name="TextBox 448">
              <a:extLst>
                <a:ext uri="{FF2B5EF4-FFF2-40B4-BE49-F238E27FC236}">
                  <a16:creationId xmlns:a16="http://schemas.microsoft.com/office/drawing/2014/main" id="{E0994E15-AEB1-826E-C2A3-7040965D7906}"/>
                </a:ext>
              </a:extLst>
            </p:cNvPr>
            <p:cNvSpPr txBox="1"/>
            <p:nvPr/>
          </p:nvSpPr>
          <p:spPr>
            <a:xfrm>
              <a:off x="8309170" y="3482584"/>
              <a:ext cx="242374" cy="215444"/>
            </a:xfrm>
            <a:prstGeom prst="rect">
              <a:avLst/>
            </a:prstGeom>
            <a:noFill/>
          </p:spPr>
          <p:txBody>
            <a:bodyPr wrap="none" rtlCol="0">
              <a:spAutoFit/>
            </a:bodyPr>
            <a:lstStyle/>
            <a:p>
              <a:pPr algn="ctr"/>
              <a:r>
                <a:rPr lang="en-CA" sz="800" dirty="0"/>
                <a:t>0</a:t>
              </a:r>
            </a:p>
          </p:txBody>
        </p:sp>
        <p:sp>
          <p:nvSpPr>
            <p:cNvPr id="450" name="TextBox 449">
              <a:extLst>
                <a:ext uri="{FF2B5EF4-FFF2-40B4-BE49-F238E27FC236}">
                  <a16:creationId xmlns:a16="http://schemas.microsoft.com/office/drawing/2014/main" id="{432A72EF-E93C-CE07-3E80-CE4E210B67E6}"/>
                </a:ext>
              </a:extLst>
            </p:cNvPr>
            <p:cNvSpPr txBox="1"/>
            <p:nvPr/>
          </p:nvSpPr>
          <p:spPr>
            <a:xfrm>
              <a:off x="5366694" y="3595848"/>
              <a:ext cx="300083" cy="215444"/>
            </a:xfrm>
            <a:prstGeom prst="rect">
              <a:avLst/>
            </a:prstGeom>
            <a:noFill/>
          </p:spPr>
          <p:txBody>
            <a:bodyPr wrap="none" rtlCol="0">
              <a:spAutoFit/>
            </a:bodyPr>
            <a:lstStyle/>
            <a:p>
              <a:pPr algn="ctr"/>
              <a:r>
                <a:rPr lang="en-CA" sz="800" dirty="0"/>
                <a:t>50</a:t>
              </a:r>
            </a:p>
          </p:txBody>
        </p:sp>
        <p:sp>
          <p:nvSpPr>
            <p:cNvPr id="451" name="TextBox 450">
              <a:extLst>
                <a:ext uri="{FF2B5EF4-FFF2-40B4-BE49-F238E27FC236}">
                  <a16:creationId xmlns:a16="http://schemas.microsoft.com/office/drawing/2014/main" id="{8B77B376-06A4-C17B-A0BC-922946C477FD}"/>
                </a:ext>
              </a:extLst>
            </p:cNvPr>
            <p:cNvSpPr txBox="1"/>
            <p:nvPr/>
          </p:nvSpPr>
          <p:spPr>
            <a:xfrm>
              <a:off x="5563385" y="3595848"/>
              <a:ext cx="300083" cy="215444"/>
            </a:xfrm>
            <a:prstGeom prst="rect">
              <a:avLst/>
            </a:prstGeom>
            <a:noFill/>
          </p:spPr>
          <p:txBody>
            <a:bodyPr wrap="none" rtlCol="0">
              <a:spAutoFit/>
            </a:bodyPr>
            <a:lstStyle/>
            <a:p>
              <a:pPr algn="ctr"/>
              <a:r>
                <a:rPr lang="en-CA" sz="800" dirty="0"/>
                <a:t>45</a:t>
              </a:r>
            </a:p>
          </p:txBody>
        </p:sp>
        <p:sp>
          <p:nvSpPr>
            <p:cNvPr id="452" name="TextBox 451">
              <a:extLst>
                <a:ext uri="{FF2B5EF4-FFF2-40B4-BE49-F238E27FC236}">
                  <a16:creationId xmlns:a16="http://schemas.microsoft.com/office/drawing/2014/main" id="{6A7958BE-2488-1318-DBD9-8449E00ADFC7}"/>
                </a:ext>
              </a:extLst>
            </p:cNvPr>
            <p:cNvSpPr txBox="1"/>
            <p:nvPr/>
          </p:nvSpPr>
          <p:spPr>
            <a:xfrm>
              <a:off x="5754580" y="3595848"/>
              <a:ext cx="300083" cy="215444"/>
            </a:xfrm>
            <a:prstGeom prst="rect">
              <a:avLst/>
            </a:prstGeom>
            <a:noFill/>
          </p:spPr>
          <p:txBody>
            <a:bodyPr wrap="none" rtlCol="0">
              <a:spAutoFit/>
            </a:bodyPr>
            <a:lstStyle/>
            <a:p>
              <a:pPr algn="ctr"/>
              <a:r>
                <a:rPr lang="en-CA" sz="800" dirty="0"/>
                <a:t>33</a:t>
              </a:r>
            </a:p>
          </p:txBody>
        </p:sp>
        <p:sp>
          <p:nvSpPr>
            <p:cNvPr id="453" name="TextBox 452">
              <a:extLst>
                <a:ext uri="{FF2B5EF4-FFF2-40B4-BE49-F238E27FC236}">
                  <a16:creationId xmlns:a16="http://schemas.microsoft.com/office/drawing/2014/main" id="{BEA3FBDF-2284-48F3-76F1-C1E5E8A729F1}"/>
                </a:ext>
              </a:extLst>
            </p:cNvPr>
            <p:cNvSpPr txBox="1"/>
            <p:nvPr/>
          </p:nvSpPr>
          <p:spPr>
            <a:xfrm>
              <a:off x="5970712" y="3595848"/>
              <a:ext cx="300083" cy="215444"/>
            </a:xfrm>
            <a:prstGeom prst="rect">
              <a:avLst/>
            </a:prstGeom>
            <a:noFill/>
          </p:spPr>
          <p:txBody>
            <a:bodyPr wrap="none" rtlCol="0">
              <a:spAutoFit/>
            </a:bodyPr>
            <a:lstStyle/>
            <a:p>
              <a:pPr algn="ctr"/>
              <a:r>
                <a:rPr lang="en-CA" sz="800" dirty="0"/>
                <a:t>20</a:t>
              </a:r>
            </a:p>
          </p:txBody>
        </p:sp>
        <p:sp>
          <p:nvSpPr>
            <p:cNvPr id="454" name="TextBox 453">
              <a:extLst>
                <a:ext uri="{FF2B5EF4-FFF2-40B4-BE49-F238E27FC236}">
                  <a16:creationId xmlns:a16="http://schemas.microsoft.com/office/drawing/2014/main" id="{A71DE2BD-FF16-4680-DD87-310A26AB2984}"/>
                </a:ext>
              </a:extLst>
            </p:cNvPr>
            <p:cNvSpPr txBox="1"/>
            <p:nvPr/>
          </p:nvSpPr>
          <p:spPr>
            <a:xfrm>
              <a:off x="6217125" y="3595848"/>
              <a:ext cx="242374" cy="215444"/>
            </a:xfrm>
            <a:prstGeom prst="rect">
              <a:avLst/>
            </a:prstGeom>
            <a:noFill/>
          </p:spPr>
          <p:txBody>
            <a:bodyPr wrap="none" rtlCol="0">
              <a:spAutoFit/>
            </a:bodyPr>
            <a:lstStyle/>
            <a:p>
              <a:pPr algn="ctr"/>
              <a:r>
                <a:rPr lang="en-CA" sz="800" dirty="0"/>
                <a:t>8</a:t>
              </a:r>
            </a:p>
          </p:txBody>
        </p:sp>
        <p:sp>
          <p:nvSpPr>
            <p:cNvPr id="455" name="TextBox 454">
              <a:extLst>
                <a:ext uri="{FF2B5EF4-FFF2-40B4-BE49-F238E27FC236}">
                  <a16:creationId xmlns:a16="http://schemas.microsoft.com/office/drawing/2014/main" id="{0883C10A-3D1C-A4A7-11AA-A48B8362C0F7}"/>
                </a:ext>
              </a:extLst>
            </p:cNvPr>
            <p:cNvSpPr txBox="1"/>
            <p:nvPr/>
          </p:nvSpPr>
          <p:spPr>
            <a:xfrm>
              <a:off x="6430488" y="3595848"/>
              <a:ext cx="242374" cy="215444"/>
            </a:xfrm>
            <a:prstGeom prst="rect">
              <a:avLst/>
            </a:prstGeom>
            <a:noFill/>
          </p:spPr>
          <p:txBody>
            <a:bodyPr wrap="none" rtlCol="0">
              <a:spAutoFit/>
            </a:bodyPr>
            <a:lstStyle/>
            <a:p>
              <a:pPr algn="ctr"/>
              <a:r>
                <a:rPr lang="en-CA" sz="800" dirty="0"/>
                <a:t>3</a:t>
              </a:r>
            </a:p>
          </p:txBody>
        </p:sp>
        <p:sp>
          <p:nvSpPr>
            <p:cNvPr id="456" name="TextBox 455">
              <a:extLst>
                <a:ext uri="{FF2B5EF4-FFF2-40B4-BE49-F238E27FC236}">
                  <a16:creationId xmlns:a16="http://schemas.microsoft.com/office/drawing/2014/main" id="{F0C123DD-AFDA-C154-0475-CBAC011F6295}"/>
                </a:ext>
              </a:extLst>
            </p:cNvPr>
            <p:cNvSpPr txBox="1"/>
            <p:nvPr/>
          </p:nvSpPr>
          <p:spPr>
            <a:xfrm>
              <a:off x="6629994" y="3595848"/>
              <a:ext cx="242374" cy="215444"/>
            </a:xfrm>
            <a:prstGeom prst="rect">
              <a:avLst/>
            </a:prstGeom>
            <a:noFill/>
          </p:spPr>
          <p:txBody>
            <a:bodyPr wrap="none" rtlCol="0">
              <a:spAutoFit/>
            </a:bodyPr>
            <a:lstStyle/>
            <a:p>
              <a:pPr algn="ctr"/>
              <a:r>
                <a:rPr lang="en-CA" sz="800" dirty="0"/>
                <a:t>3</a:t>
              </a:r>
            </a:p>
          </p:txBody>
        </p:sp>
        <p:sp>
          <p:nvSpPr>
            <p:cNvPr id="457" name="TextBox 456">
              <a:extLst>
                <a:ext uri="{FF2B5EF4-FFF2-40B4-BE49-F238E27FC236}">
                  <a16:creationId xmlns:a16="http://schemas.microsoft.com/office/drawing/2014/main" id="{F9F85A1F-247A-86C4-2BA0-97BE88351AFF}"/>
                </a:ext>
              </a:extLst>
            </p:cNvPr>
            <p:cNvSpPr txBox="1"/>
            <p:nvPr/>
          </p:nvSpPr>
          <p:spPr>
            <a:xfrm>
              <a:off x="6844739" y="3595848"/>
              <a:ext cx="242374" cy="215444"/>
            </a:xfrm>
            <a:prstGeom prst="rect">
              <a:avLst/>
            </a:prstGeom>
            <a:noFill/>
          </p:spPr>
          <p:txBody>
            <a:bodyPr wrap="none" rtlCol="0">
              <a:spAutoFit/>
            </a:bodyPr>
            <a:lstStyle/>
            <a:p>
              <a:pPr algn="ctr"/>
              <a:r>
                <a:rPr lang="en-CA" sz="800" dirty="0"/>
                <a:t>0</a:t>
              </a:r>
            </a:p>
          </p:txBody>
        </p:sp>
        <p:sp>
          <p:nvSpPr>
            <p:cNvPr id="458" name="TextBox 457">
              <a:extLst>
                <a:ext uri="{FF2B5EF4-FFF2-40B4-BE49-F238E27FC236}">
                  <a16:creationId xmlns:a16="http://schemas.microsoft.com/office/drawing/2014/main" id="{65417E06-A294-99EA-6DEA-551A332E6A86}"/>
                </a:ext>
              </a:extLst>
            </p:cNvPr>
            <p:cNvSpPr txBox="1"/>
            <p:nvPr/>
          </p:nvSpPr>
          <p:spPr>
            <a:xfrm>
              <a:off x="5337840" y="3781080"/>
              <a:ext cx="357791" cy="215444"/>
            </a:xfrm>
            <a:prstGeom prst="rect">
              <a:avLst/>
            </a:prstGeom>
            <a:noFill/>
          </p:spPr>
          <p:txBody>
            <a:bodyPr wrap="none" rtlCol="0">
              <a:spAutoFit/>
            </a:bodyPr>
            <a:lstStyle/>
            <a:p>
              <a:pPr algn="ctr"/>
              <a:r>
                <a:rPr lang="en-CA" sz="800" dirty="0"/>
                <a:t>256</a:t>
              </a:r>
            </a:p>
          </p:txBody>
        </p:sp>
        <p:sp>
          <p:nvSpPr>
            <p:cNvPr id="459" name="TextBox 458">
              <a:extLst>
                <a:ext uri="{FF2B5EF4-FFF2-40B4-BE49-F238E27FC236}">
                  <a16:creationId xmlns:a16="http://schemas.microsoft.com/office/drawing/2014/main" id="{4FB5C653-FAB4-4185-25D4-5971882BC5BC}"/>
                </a:ext>
              </a:extLst>
            </p:cNvPr>
            <p:cNvSpPr txBox="1"/>
            <p:nvPr/>
          </p:nvSpPr>
          <p:spPr>
            <a:xfrm>
              <a:off x="5534531" y="3781080"/>
              <a:ext cx="357791" cy="215444"/>
            </a:xfrm>
            <a:prstGeom prst="rect">
              <a:avLst/>
            </a:prstGeom>
            <a:noFill/>
          </p:spPr>
          <p:txBody>
            <a:bodyPr wrap="none" rtlCol="0">
              <a:spAutoFit/>
            </a:bodyPr>
            <a:lstStyle/>
            <a:p>
              <a:pPr algn="ctr"/>
              <a:r>
                <a:rPr lang="en-CA" sz="800" dirty="0"/>
                <a:t>221</a:t>
              </a:r>
            </a:p>
          </p:txBody>
        </p:sp>
        <p:sp>
          <p:nvSpPr>
            <p:cNvPr id="460" name="TextBox 459">
              <a:extLst>
                <a:ext uri="{FF2B5EF4-FFF2-40B4-BE49-F238E27FC236}">
                  <a16:creationId xmlns:a16="http://schemas.microsoft.com/office/drawing/2014/main" id="{9029C28C-CAF3-826A-A512-A5FF34F2D711}"/>
                </a:ext>
              </a:extLst>
            </p:cNvPr>
            <p:cNvSpPr txBox="1"/>
            <p:nvPr/>
          </p:nvSpPr>
          <p:spPr>
            <a:xfrm>
              <a:off x="5725726" y="3781080"/>
              <a:ext cx="357791" cy="215444"/>
            </a:xfrm>
            <a:prstGeom prst="rect">
              <a:avLst/>
            </a:prstGeom>
            <a:noFill/>
          </p:spPr>
          <p:txBody>
            <a:bodyPr wrap="none" rtlCol="0">
              <a:spAutoFit/>
            </a:bodyPr>
            <a:lstStyle/>
            <a:p>
              <a:pPr algn="ctr"/>
              <a:r>
                <a:rPr lang="en-CA" sz="800" dirty="0"/>
                <a:t>188</a:t>
              </a:r>
            </a:p>
          </p:txBody>
        </p:sp>
        <p:sp>
          <p:nvSpPr>
            <p:cNvPr id="461" name="TextBox 460">
              <a:extLst>
                <a:ext uri="{FF2B5EF4-FFF2-40B4-BE49-F238E27FC236}">
                  <a16:creationId xmlns:a16="http://schemas.microsoft.com/office/drawing/2014/main" id="{D74928E7-80FA-C5DF-4B0F-CCE17D0F1AAE}"/>
                </a:ext>
              </a:extLst>
            </p:cNvPr>
            <p:cNvSpPr txBox="1"/>
            <p:nvPr/>
          </p:nvSpPr>
          <p:spPr>
            <a:xfrm>
              <a:off x="5941858" y="3781080"/>
              <a:ext cx="357791" cy="215444"/>
            </a:xfrm>
            <a:prstGeom prst="rect">
              <a:avLst/>
            </a:prstGeom>
            <a:noFill/>
          </p:spPr>
          <p:txBody>
            <a:bodyPr wrap="none" rtlCol="0">
              <a:spAutoFit/>
            </a:bodyPr>
            <a:lstStyle/>
            <a:p>
              <a:pPr algn="ctr"/>
              <a:r>
                <a:rPr lang="en-CA" sz="800" dirty="0"/>
                <a:t>147</a:t>
              </a:r>
            </a:p>
          </p:txBody>
        </p:sp>
        <p:sp>
          <p:nvSpPr>
            <p:cNvPr id="462" name="TextBox 461">
              <a:extLst>
                <a:ext uri="{FF2B5EF4-FFF2-40B4-BE49-F238E27FC236}">
                  <a16:creationId xmlns:a16="http://schemas.microsoft.com/office/drawing/2014/main" id="{9E8B2379-20F1-9B53-FF99-852EEEC2208F}"/>
                </a:ext>
              </a:extLst>
            </p:cNvPr>
            <p:cNvSpPr txBox="1"/>
            <p:nvPr/>
          </p:nvSpPr>
          <p:spPr>
            <a:xfrm>
              <a:off x="6159417" y="3781080"/>
              <a:ext cx="357791" cy="215444"/>
            </a:xfrm>
            <a:prstGeom prst="rect">
              <a:avLst/>
            </a:prstGeom>
            <a:noFill/>
          </p:spPr>
          <p:txBody>
            <a:bodyPr wrap="none" rtlCol="0">
              <a:spAutoFit/>
            </a:bodyPr>
            <a:lstStyle/>
            <a:p>
              <a:pPr algn="ctr"/>
              <a:r>
                <a:rPr lang="en-CA" sz="800" dirty="0"/>
                <a:t>109</a:t>
              </a:r>
            </a:p>
          </p:txBody>
        </p:sp>
        <p:sp>
          <p:nvSpPr>
            <p:cNvPr id="463" name="TextBox 462">
              <a:extLst>
                <a:ext uri="{FF2B5EF4-FFF2-40B4-BE49-F238E27FC236}">
                  <a16:creationId xmlns:a16="http://schemas.microsoft.com/office/drawing/2014/main" id="{6976DC3D-96BF-DCCE-3FBB-615B1CF30355}"/>
                </a:ext>
              </a:extLst>
            </p:cNvPr>
            <p:cNvSpPr txBox="1"/>
            <p:nvPr/>
          </p:nvSpPr>
          <p:spPr>
            <a:xfrm>
              <a:off x="6401634" y="3781080"/>
              <a:ext cx="300083" cy="215444"/>
            </a:xfrm>
            <a:prstGeom prst="rect">
              <a:avLst/>
            </a:prstGeom>
            <a:noFill/>
          </p:spPr>
          <p:txBody>
            <a:bodyPr wrap="none" rtlCol="0">
              <a:spAutoFit/>
            </a:bodyPr>
            <a:lstStyle/>
            <a:p>
              <a:pPr algn="ctr"/>
              <a:r>
                <a:rPr lang="en-CA" sz="800" dirty="0"/>
                <a:t>74</a:t>
              </a:r>
            </a:p>
          </p:txBody>
        </p:sp>
        <p:sp>
          <p:nvSpPr>
            <p:cNvPr id="464" name="TextBox 463">
              <a:extLst>
                <a:ext uri="{FF2B5EF4-FFF2-40B4-BE49-F238E27FC236}">
                  <a16:creationId xmlns:a16="http://schemas.microsoft.com/office/drawing/2014/main" id="{DBE78EAA-F555-2D15-47D5-76EE32922AD7}"/>
                </a:ext>
              </a:extLst>
            </p:cNvPr>
            <p:cNvSpPr txBox="1"/>
            <p:nvPr/>
          </p:nvSpPr>
          <p:spPr>
            <a:xfrm>
              <a:off x="6601140" y="3781080"/>
              <a:ext cx="300083" cy="215444"/>
            </a:xfrm>
            <a:prstGeom prst="rect">
              <a:avLst/>
            </a:prstGeom>
            <a:noFill/>
          </p:spPr>
          <p:txBody>
            <a:bodyPr wrap="none" rtlCol="0">
              <a:spAutoFit/>
            </a:bodyPr>
            <a:lstStyle/>
            <a:p>
              <a:pPr algn="ctr"/>
              <a:r>
                <a:rPr lang="en-CA" sz="800" dirty="0"/>
                <a:t>52</a:t>
              </a:r>
            </a:p>
          </p:txBody>
        </p:sp>
        <p:sp>
          <p:nvSpPr>
            <p:cNvPr id="465" name="TextBox 464">
              <a:extLst>
                <a:ext uri="{FF2B5EF4-FFF2-40B4-BE49-F238E27FC236}">
                  <a16:creationId xmlns:a16="http://schemas.microsoft.com/office/drawing/2014/main" id="{4B057998-3567-4E45-1B8F-8898B2C576A4}"/>
                </a:ext>
              </a:extLst>
            </p:cNvPr>
            <p:cNvSpPr txBox="1"/>
            <p:nvPr/>
          </p:nvSpPr>
          <p:spPr>
            <a:xfrm>
              <a:off x="6815885" y="3781080"/>
              <a:ext cx="300083" cy="215444"/>
            </a:xfrm>
            <a:prstGeom prst="rect">
              <a:avLst/>
            </a:prstGeom>
            <a:noFill/>
          </p:spPr>
          <p:txBody>
            <a:bodyPr wrap="none" rtlCol="0">
              <a:spAutoFit/>
            </a:bodyPr>
            <a:lstStyle/>
            <a:p>
              <a:pPr algn="ctr"/>
              <a:r>
                <a:rPr lang="en-CA" sz="800" dirty="0"/>
                <a:t>37</a:t>
              </a:r>
            </a:p>
          </p:txBody>
        </p:sp>
        <p:sp>
          <p:nvSpPr>
            <p:cNvPr id="466" name="TextBox 465">
              <a:extLst>
                <a:ext uri="{FF2B5EF4-FFF2-40B4-BE49-F238E27FC236}">
                  <a16:creationId xmlns:a16="http://schemas.microsoft.com/office/drawing/2014/main" id="{542B6071-BEF4-3C34-4560-70C668923823}"/>
                </a:ext>
              </a:extLst>
            </p:cNvPr>
            <p:cNvSpPr txBox="1"/>
            <p:nvPr/>
          </p:nvSpPr>
          <p:spPr>
            <a:xfrm>
              <a:off x="7034744" y="3781080"/>
              <a:ext cx="300083" cy="215444"/>
            </a:xfrm>
            <a:prstGeom prst="rect">
              <a:avLst/>
            </a:prstGeom>
            <a:noFill/>
          </p:spPr>
          <p:txBody>
            <a:bodyPr wrap="none" rtlCol="0">
              <a:spAutoFit/>
            </a:bodyPr>
            <a:lstStyle/>
            <a:p>
              <a:pPr algn="ctr"/>
              <a:r>
                <a:rPr lang="en-CA" sz="800" dirty="0"/>
                <a:t>27</a:t>
              </a:r>
            </a:p>
          </p:txBody>
        </p:sp>
        <p:sp>
          <p:nvSpPr>
            <p:cNvPr id="467" name="TextBox 466">
              <a:extLst>
                <a:ext uri="{FF2B5EF4-FFF2-40B4-BE49-F238E27FC236}">
                  <a16:creationId xmlns:a16="http://schemas.microsoft.com/office/drawing/2014/main" id="{7BAD33F5-05AB-2710-5DB5-6235A19D31D7}"/>
                </a:ext>
              </a:extLst>
            </p:cNvPr>
            <p:cNvSpPr txBox="1"/>
            <p:nvPr/>
          </p:nvSpPr>
          <p:spPr>
            <a:xfrm>
              <a:off x="7225939" y="3781080"/>
              <a:ext cx="300083" cy="215444"/>
            </a:xfrm>
            <a:prstGeom prst="rect">
              <a:avLst/>
            </a:prstGeom>
            <a:noFill/>
          </p:spPr>
          <p:txBody>
            <a:bodyPr wrap="none" rtlCol="0">
              <a:spAutoFit/>
            </a:bodyPr>
            <a:lstStyle/>
            <a:p>
              <a:pPr algn="ctr"/>
              <a:r>
                <a:rPr lang="en-CA" sz="800" dirty="0"/>
                <a:t>17</a:t>
              </a:r>
            </a:p>
          </p:txBody>
        </p:sp>
        <p:sp>
          <p:nvSpPr>
            <p:cNvPr id="468" name="TextBox 467">
              <a:extLst>
                <a:ext uri="{FF2B5EF4-FFF2-40B4-BE49-F238E27FC236}">
                  <a16:creationId xmlns:a16="http://schemas.microsoft.com/office/drawing/2014/main" id="{D554D346-2202-F459-6E65-7F8AAE3874FF}"/>
                </a:ext>
              </a:extLst>
            </p:cNvPr>
            <p:cNvSpPr txBox="1"/>
            <p:nvPr/>
          </p:nvSpPr>
          <p:spPr>
            <a:xfrm>
              <a:off x="7436529" y="3781080"/>
              <a:ext cx="300083" cy="215444"/>
            </a:xfrm>
            <a:prstGeom prst="rect">
              <a:avLst/>
            </a:prstGeom>
            <a:noFill/>
          </p:spPr>
          <p:txBody>
            <a:bodyPr wrap="none" rtlCol="0">
              <a:spAutoFit/>
            </a:bodyPr>
            <a:lstStyle/>
            <a:p>
              <a:pPr algn="ctr"/>
              <a:r>
                <a:rPr lang="en-CA" sz="800" dirty="0"/>
                <a:t>14</a:t>
              </a:r>
            </a:p>
          </p:txBody>
        </p:sp>
        <p:sp>
          <p:nvSpPr>
            <p:cNvPr id="469" name="TextBox 468">
              <a:extLst>
                <a:ext uri="{FF2B5EF4-FFF2-40B4-BE49-F238E27FC236}">
                  <a16:creationId xmlns:a16="http://schemas.microsoft.com/office/drawing/2014/main" id="{F3F8D11E-B40E-C56C-57F3-0848E0CAD36D}"/>
                </a:ext>
              </a:extLst>
            </p:cNvPr>
            <p:cNvSpPr txBox="1"/>
            <p:nvPr/>
          </p:nvSpPr>
          <p:spPr>
            <a:xfrm>
              <a:off x="7688484" y="3781080"/>
              <a:ext cx="242374" cy="215444"/>
            </a:xfrm>
            <a:prstGeom prst="rect">
              <a:avLst/>
            </a:prstGeom>
            <a:noFill/>
          </p:spPr>
          <p:txBody>
            <a:bodyPr wrap="none" rtlCol="0">
              <a:spAutoFit/>
            </a:bodyPr>
            <a:lstStyle/>
            <a:p>
              <a:pPr algn="ctr"/>
              <a:r>
                <a:rPr lang="en-CA" sz="800" dirty="0"/>
                <a:t>9</a:t>
              </a:r>
            </a:p>
          </p:txBody>
        </p:sp>
        <p:sp>
          <p:nvSpPr>
            <p:cNvPr id="470" name="TextBox 469">
              <a:extLst>
                <a:ext uri="{FF2B5EF4-FFF2-40B4-BE49-F238E27FC236}">
                  <a16:creationId xmlns:a16="http://schemas.microsoft.com/office/drawing/2014/main" id="{26635B13-B5DC-22C3-5033-11419DBC83A0}"/>
                </a:ext>
              </a:extLst>
            </p:cNvPr>
            <p:cNvSpPr txBox="1"/>
            <p:nvPr/>
          </p:nvSpPr>
          <p:spPr>
            <a:xfrm>
              <a:off x="7890763" y="3781080"/>
              <a:ext cx="242374" cy="215444"/>
            </a:xfrm>
            <a:prstGeom prst="rect">
              <a:avLst/>
            </a:prstGeom>
            <a:noFill/>
          </p:spPr>
          <p:txBody>
            <a:bodyPr wrap="none" rtlCol="0">
              <a:spAutoFit/>
            </a:bodyPr>
            <a:lstStyle/>
            <a:p>
              <a:pPr algn="ctr"/>
              <a:r>
                <a:rPr lang="en-CA" sz="800" dirty="0"/>
                <a:t>6</a:t>
              </a:r>
            </a:p>
          </p:txBody>
        </p:sp>
        <p:sp>
          <p:nvSpPr>
            <p:cNvPr id="471" name="TextBox 470">
              <a:extLst>
                <a:ext uri="{FF2B5EF4-FFF2-40B4-BE49-F238E27FC236}">
                  <a16:creationId xmlns:a16="http://schemas.microsoft.com/office/drawing/2014/main" id="{7DF917B0-B695-BCE8-D5E4-25A41320E061}"/>
                </a:ext>
              </a:extLst>
            </p:cNvPr>
            <p:cNvSpPr txBox="1"/>
            <p:nvPr/>
          </p:nvSpPr>
          <p:spPr>
            <a:xfrm>
              <a:off x="8117979" y="3781080"/>
              <a:ext cx="242374" cy="215444"/>
            </a:xfrm>
            <a:prstGeom prst="rect">
              <a:avLst/>
            </a:prstGeom>
            <a:noFill/>
          </p:spPr>
          <p:txBody>
            <a:bodyPr wrap="none" rtlCol="0">
              <a:spAutoFit/>
            </a:bodyPr>
            <a:lstStyle/>
            <a:p>
              <a:pPr algn="ctr"/>
              <a:r>
                <a:rPr lang="en-CA" sz="800" dirty="0"/>
                <a:t>1</a:t>
              </a:r>
            </a:p>
          </p:txBody>
        </p:sp>
        <p:sp>
          <p:nvSpPr>
            <p:cNvPr id="472" name="TextBox 471">
              <a:extLst>
                <a:ext uri="{FF2B5EF4-FFF2-40B4-BE49-F238E27FC236}">
                  <a16:creationId xmlns:a16="http://schemas.microsoft.com/office/drawing/2014/main" id="{341254EC-4D21-0A8B-EE3C-050A8EA5EDF8}"/>
                </a:ext>
              </a:extLst>
            </p:cNvPr>
            <p:cNvSpPr txBox="1"/>
            <p:nvPr/>
          </p:nvSpPr>
          <p:spPr>
            <a:xfrm>
              <a:off x="8309170" y="3781080"/>
              <a:ext cx="242374" cy="215444"/>
            </a:xfrm>
            <a:prstGeom prst="rect">
              <a:avLst/>
            </a:prstGeom>
            <a:noFill/>
          </p:spPr>
          <p:txBody>
            <a:bodyPr wrap="none" rtlCol="0">
              <a:spAutoFit/>
            </a:bodyPr>
            <a:lstStyle/>
            <a:p>
              <a:pPr algn="ctr"/>
              <a:r>
                <a:rPr lang="en-CA" sz="800" dirty="0"/>
                <a:t>0</a:t>
              </a:r>
            </a:p>
          </p:txBody>
        </p:sp>
        <p:sp>
          <p:nvSpPr>
            <p:cNvPr id="473" name="TextBox 472">
              <a:extLst>
                <a:ext uri="{FF2B5EF4-FFF2-40B4-BE49-F238E27FC236}">
                  <a16:creationId xmlns:a16="http://schemas.microsoft.com/office/drawing/2014/main" id="{75BBC243-0451-08EC-C225-63BE3C082BD5}"/>
                </a:ext>
              </a:extLst>
            </p:cNvPr>
            <p:cNvSpPr txBox="1"/>
            <p:nvPr/>
          </p:nvSpPr>
          <p:spPr>
            <a:xfrm>
              <a:off x="5366967" y="3682784"/>
              <a:ext cx="300083" cy="215444"/>
            </a:xfrm>
            <a:prstGeom prst="rect">
              <a:avLst/>
            </a:prstGeom>
            <a:noFill/>
          </p:spPr>
          <p:txBody>
            <a:bodyPr wrap="none" rtlCol="0">
              <a:spAutoFit/>
            </a:bodyPr>
            <a:lstStyle/>
            <a:p>
              <a:pPr algn="ctr"/>
              <a:r>
                <a:rPr lang="en-CA" sz="800" dirty="0"/>
                <a:t>70</a:t>
              </a:r>
            </a:p>
          </p:txBody>
        </p:sp>
        <p:sp>
          <p:nvSpPr>
            <p:cNvPr id="474" name="TextBox 473">
              <a:extLst>
                <a:ext uri="{FF2B5EF4-FFF2-40B4-BE49-F238E27FC236}">
                  <a16:creationId xmlns:a16="http://schemas.microsoft.com/office/drawing/2014/main" id="{ED8DA49C-E880-77EF-96B2-41A03F427FF8}"/>
                </a:ext>
              </a:extLst>
            </p:cNvPr>
            <p:cNvSpPr txBox="1"/>
            <p:nvPr/>
          </p:nvSpPr>
          <p:spPr>
            <a:xfrm>
              <a:off x="5563658" y="3682784"/>
              <a:ext cx="300083" cy="215444"/>
            </a:xfrm>
            <a:prstGeom prst="rect">
              <a:avLst/>
            </a:prstGeom>
            <a:noFill/>
          </p:spPr>
          <p:txBody>
            <a:bodyPr wrap="none" rtlCol="0">
              <a:spAutoFit/>
            </a:bodyPr>
            <a:lstStyle/>
            <a:p>
              <a:pPr algn="ctr"/>
              <a:r>
                <a:rPr lang="en-CA" sz="800" dirty="0"/>
                <a:t>41</a:t>
              </a:r>
            </a:p>
          </p:txBody>
        </p:sp>
        <p:sp>
          <p:nvSpPr>
            <p:cNvPr id="475" name="TextBox 474">
              <a:extLst>
                <a:ext uri="{FF2B5EF4-FFF2-40B4-BE49-F238E27FC236}">
                  <a16:creationId xmlns:a16="http://schemas.microsoft.com/office/drawing/2014/main" id="{9A17F105-D602-240C-0AB3-337CC1C2C1F0}"/>
                </a:ext>
              </a:extLst>
            </p:cNvPr>
            <p:cNvSpPr txBox="1"/>
            <p:nvPr/>
          </p:nvSpPr>
          <p:spPr>
            <a:xfrm>
              <a:off x="5754853" y="3682784"/>
              <a:ext cx="300083" cy="215444"/>
            </a:xfrm>
            <a:prstGeom prst="rect">
              <a:avLst/>
            </a:prstGeom>
            <a:noFill/>
          </p:spPr>
          <p:txBody>
            <a:bodyPr wrap="none" rtlCol="0">
              <a:spAutoFit/>
            </a:bodyPr>
            <a:lstStyle/>
            <a:p>
              <a:pPr algn="ctr"/>
              <a:r>
                <a:rPr lang="en-CA" sz="800" dirty="0"/>
                <a:t>27</a:t>
              </a:r>
            </a:p>
          </p:txBody>
        </p:sp>
        <p:sp>
          <p:nvSpPr>
            <p:cNvPr id="476" name="TextBox 475">
              <a:extLst>
                <a:ext uri="{FF2B5EF4-FFF2-40B4-BE49-F238E27FC236}">
                  <a16:creationId xmlns:a16="http://schemas.microsoft.com/office/drawing/2014/main" id="{72244CAA-F42C-7B94-9F87-16175124B21A}"/>
                </a:ext>
              </a:extLst>
            </p:cNvPr>
            <p:cNvSpPr txBox="1"/>
            <p:nvPr/>
          </p:nvSpPr>
          <p:spPr>
            <a:xfrm>
              <a:off x="5970985" y="3682784"/>
              <a:ext cx="300083" cy="215444"/>
            </a:xfrm>
            <a:prstGeom prst="rect">
              <a:avLst/>
            </a:prstGeom>
            <a:noFill/>
          </p:spPr>
          <p:txBody>
            <a:bodyPr wrap="none" rtlCol="0">
              <a:spAutoFit/>
            </a:bodyPr>
            <a:lstStyle/>
            <a:p>
              <a:pPr algn="ctr"/>
              <a:r>
                <a:rPr lang="en-CA" sz="800" dirty="0"/>
                <a:t>14</a:t>
              </a:r>
            </a:p>
          </p:txBody>
        </p:sp>
        <p:sp>
          <p:nvSpPr>
            <p:cNvPr id="477" name="TextBox 476">
              <a:extLst>
                <a:ext uri="{FF2B5EF4-FFF2-40B4-BE49-F238E27FC236}">
                  <a16:creationId xmlns:a16="http://schemas.microsoft.com/office/drawing/2014/main" id="{685F7F02-45D7-3869-9B0A-22090DD22122}"/>
                </a:ext>
              </a:extLst>
            </p:cNvPr>
            <p:cNvSpPr txBox="1"/>
            <p:nvPr/>
          </p:nvSpPr>
          <p:spPr>
            <a:xfrm>
              <a:off x="6217398" y="3682784"/>
              <a:ext cx="242374" cy="215444"/>
            </a:xfrm>
            <a:prstGeom prst="rect">
              <a:avLst/>
            </a:prstGeom>
            <a:noFill/>
          </p:spPr>
          <p:txBody>
            <a:bodyPr wrap="none" rtlCol="0">
              <a:spAutoFit/>
            </a:bodyPr>
            <a:lstStyle/>
            <a:p>
              <a:pPr algn="ctr"/>
              <a:r>
                <a:rPr lang="en-CA" sz="800" dirty="0"/>
                <a:t>7</a:t>
              </a:r>
            </a:p>
          </p:txBody>
        </p:sp>
        <p:sp>
          <p:nvSpPr>
            <p:cNvPr id="478" name="TextBox 477">
              <a:extLst>
                <a:ext uri="{FF2B5EF4-FFF2-40B4-BE49-F238E27FC236}">
                  <a16:creationId xmlns:a16="http://schemas.microsoft.com/office/drawing/2014/main" id="{AC91E6D8-DE1B-37AD-AB43-1D82D3B9B3E1}"/>
                </a:ext>
              </a:extLst>
            </p:cNvPr>
            <p:cNvSpPr txBox="1"/>
            <p:nvPr/>
          </p:nvSpPr>
          <p:spPr>
            <a:xfrm>
              <a:off x="6430761" y="3682784"/>
              <a:ext cx="242374" cy="215444"/>
            </a:xfrm>
            <a:prstGeom prst="rect">
              <a:avLst/>
            </a:prstGeom>
            <a:noFill/>
          </p:spPr>
          <p:txBody>
            <a:bodyPr wrap="none" rtlCol="0">
              <a:spAutoFit/>
            </a:bodyPr>
            <a:lstStyle/>
            <a:p>
              <a:pPr algn="ctr"/>
              <a:r>
                <a:rPr lang="en-CA" sz="800" dirty="0"/>
                <a:t>3</a:t>
              </a:r>
            </a:p>
          </p:txBody>
        </p:sp>
        <p:sp>
          <p:nvSpPr>
            <p:cNvPr id="479" name="TextBox 478">
              <a:extLst>
                <a:ext uri="{FF2B5EF4-FFF2-40B4-BE49-F238E27FC236}">
                  <a16:creationId xmlns:a16="http://schemas.microsoft.com/office/drawing/2014/main" id="{B0B2CB07-F012-D0CF-0006-5BDD68901480}"/>
                </a:ext>
              </a:extLst>
            </p:cNvPr>
            <p:cNvSpPr txBox="1"/>
            <p:nvPr/>
          </p:nvSpPr>
          <p:spPr>
            <a:xfrm>
              <a:off x="6630267" y="3682784"/>
              <a:ext cx="242374" cy="215444"/>
            </a:xfrm>
            <a:prstGeom prst="rect">
              <a:avLst/>
            </a:prstGeom>
            <a:noFill/>
          </p:spPr>
          <p:txBody>
            <a:bodyPr wrap="none" rtlCol="0">
              <a:spAutoFit/>
            </a:bodyPr>
            <a:lstStyle/>
            <a:p>
              <a:pPr algn="ctr"/>
              <a:r>
                <a:rPr lang="en-CA" sz="800" dirty="0"/>
                <a:t>1</a:t>
              </a:r>
            </a:p>
          </p:txBody>
        </p:sp>
        <p:sp>
          <p:nvSpPr>
            <p:cNvPr id="480" name="TextBox 479">
              <a:extLst>
                <a:ext uri="{FF2B5EF4-FFF2-40B4-BE49-F238E27FC236}">
                  <a16:creationId xmlns:a16="http://schemas.microsoft.com/office/drawing/2014/main" id="{EC59313F-A941-7DC5-111E-9F419A4F56BF}"/>
                </a:ext>
              </a:extLst>
            </p:cNvPr>
            <p:cNvSpPr txBox="1"/>
            <p:nvPr/>
          </p:nvSpPr>
          <p:spPr>
            <a:xfrm>
              <a:off x="6845012" y="3682784"/>
              <a:ext cx="242374" cy="215444"/>
            </a:xfrm>
            <a:prstGeom prst="rect">
              <a:avLst/>
            </a:prstGeom>
            <a:noFill/>
          </p:spPr>
          <p:txBody>
            <a:bodyPr wrap="none" rtlCol="0">
              <a:spAutoFit/>
            </a:bodyPr>
            <a:lstStyle/>
            <a:p>
              <a:pPr algn="ctr"/>
              <a:r>
                <a:rPr lang="en-CA" sz="800" dirty="0"/>
                <a:t>1</a:t>
              </a:r>
            </a:p>
          </p:txBody>
        </p:sp>
        <p:sp>
          <p:nvSpPr>
            <p:cNvPr id="481" name="TextBox 480">
              <a:extLst>
                <a:ext uri="{FF2B5EF4-FFF2-40B4-BE49-F238E27FC236}">
                  <a16:creationId xmlns:a16="http://schemas.microsoft.com/office/drawing/2014/main" id="{69D5487E-B067-6940-F646-3868986F6222}"/>
                </a:ext>
              </a:extLst>
            </p:cNvPr>
            <p:cNvSpPr txBox="1"/>
            <p:nvPr/>
          </p:nvSpPr>
          <p:spPr>
            <a:xfrm>
              <a:off x="7063871" y="3682784"/>
              <a:ext cx="242374" cy="215444"/>
            </a:xfrm>
            <a:prstGeom prst="rect">
              <a:avLst/>
            </a:prstGeom>
            <a:noFill/>
          </p:spPr>
          <p:txBody>
            <a:bodyPr wrap="none" rtlCol="0">
              <a:spAutoFit/>
            </a:bodyPr>
            <a:lstStyle/>
            <a:p>
              <a:pPr algn="ctr"/>
              <a:r>
                <a:rPr lang="en-CA" sz="800" dirty="0"/>
                <a:t>1</a:t>
              </a:r>
            </a:p>
          </p:txBody>
        </p:sp>
        <p:sp>
          <p:nvSpPr>
            <p:cNvPr id="482" name="TextBox 481">
              <a:extLst>
                <a:ext uri="{FF2B5EF4-FFF2-40B4-BE49-F238E27FC236}">
                  <a16:creationId xmlns:a16="http://schemas.microsoft.com/office/drawing/2014/main" id="{D9FA22F4-0D4C-37FA-45C8-1AA5D838C128}"/>
                </a:ext>
              </a:extLst>
            </p:cNvPr>
            <p:cNvSpPr txBox="1"/>
            <p:nvPr/>
          </p:nvSpPr>
          <p:spPr>
            <a:xfrm>
              <a:off x="7255066" y="3682784"/>
              <a:ext cx="242374" cy="215444"/>
            </a:xfrm>
            <a:prstGeom prst="rect">
              <a:avLst/>
            </a:prstGeom>
            <a:noFill/>
          </p:spPr>
          <p:txBody>
            <a:bodyPr wrap="none" rtlCol="0">
              <a:spAutoFit/>
            </a:bodyPr>
            <a:lstStyle/>
            <a:p>
              <a:pPr algn="ctr"/>
              <a:r>
                <a:rPr lang="en-CA" sz="800" dirty="0"/>
                <a:t>1</a:t>
              </a:r>
            </a:p>
          </p:txBody>
        </p:sp>
        <p:sp>
          <p:nvSpPr>
            <p:cNvPr id="483" name="TextBox 482">
              <a:extLst>
                <a:ext uri="{FF2B5EF4-FFF2-40B4-BE49-F238E27FC236}">
                  <a16:creationId xmlns:a16="http://schemas.microsoft.com/office/drawing/2014/main" id="{F367BDC3-1446-A776-ED85-3EFC662C8767}"/>
                </a:ext>
              </a:extLst>
            </p:cNvPr>
            <p:cNvSpPr txBox="1"/>
            <p:nvPr/>
          </p:nvSpPr>
          <p:spPr>
            <a:xfrm>
              <a:off x="7465656" y="3682784"/>
              <a:ext cx="242374" cy="215444"/>
            </a:xfrm>
            <a:prstGeom prst="rect">
              <a:avLst/>
            </a:prstGeom>
            <a:noFill/>
          </p:spPr>
          <p:txBody>
            <a:bodyPr wrap="none" rtlCol="0">
              <a:spAutoFit/>
            </a:bodyPr>
            <a:lstStyle/>
            <a:p>
              <a:pPr algn="ctr"/>
              <a:r>
                <a:rPr lang="en-CA" sz="800" dirty="0"/>
                <a:t>1</a:t>
              </a:r>
            </a:p>
          </p:txBody>
        </p:sp>
        <p:sp>
          <p:nvSpPr>
            <p:cNvPr id="484" name="TextBox 483">
              <a:extLst>
                <a:ext uri="{FF2B5EF4-FFF2-40B4-BE49-F238E27FC236}">
                  <a16:creationId xmlns:a16="http://schemas.microsoft.com/office/drawing/2014/main" id="{5252CCF2-45A0-9C70-5866-F2BF65ECDE73}"/>
                </a:ext>
              </a:extLst>
            </p:cNvPr>
            <p:cNvSpPr txBox="1"/>
            <p:nvPr/>
          </p:nvSpPr>
          <p:spPr>
            <a:xfrm>
              <a:off x="7688757" y="3682784"/>
              <a:ext cx="242374" cy="215444"/>
            </a:xfrm>
            <a:prstGeom prst="rect">
              <a:avLst/>
            </a:prstGeom>
            <a:noFill/>
          </p:spPr>
          <p:txBody>
            <a:bodyPr wrap="none" rtlCol="0">
              <a:spAutoFit/>
            </a:bodyPr>
            <a:lstStyle/>
            <a:p>
              <a:pPr algn="ctr"/>
              <a:r>
                <a:rPr lang="en-CA" sz="800" dirty="0"/>
                <a:t>1</a:t>
              </a:r>
            </a:p>
          </p:txBody>
        </p:sp>
        <p:sp>
          <p:nvSpPr>
            <p:cNvPr id="485" name="TextBox 484">
              <a:extLst>
                <a:ext uri="{FF2B5EF4-FFF2-40B4-BE49-F238E27FC236}">
                  <a16:creationId xmlns:a16="http://schemas.microsoft.com/office/drawing/2014/main" id="{D353C60A-29F4-94B3-4FB4-A12AA70398F5}"/>
                </a:ext>
              </a:extLst>
            </p:cNvPr>
            <p:cNvSpPr txBox="1"/>
            <p:nvPr/>
          </p:nvSpPr>
          <p:spPr>
            <a:xfrm>
              <a:off x="7891036" y="3682784"/>
              <a:ext cx="242374" cy="215444"/>
            </a:xfrm>
            <a:prstGeom prst="rect">
              <a:avLst/>
            </a:prstGeom>
            <a:noFill/>
          </p:spPr>
          <p:txBody>
            <a:bodyPr wrap="none" rtlCol="0">
              <a:spAutoFit/>
            </a:bodyPr>
            <a:lstStyle/>
            <a:p>
              <a:pPr algn="ctr"/>
              <a:r>
                <a:rPr lang="en-CA" sz="800" dirty="0"/>
                <a:t>1</a:t>
              </a:r>
            </a:p>
          </p:txBody>
        </p:sp>
        <p:sp>
          <p:nvSpPr>
            <p:cNvPr id="486" name="TextBox 485">
              <a:extLst>
                <a:ext uri="{FF2B5EF4-FFF2-40B4-BE49-F238E27FC236}">
                  <a16:creationId xmlns:a16="http://schemas.microsoft.com/office/drawing/2014/main" id="{6A538A83-93DB-D2C4-CCF3-7C320521939B}"/>
                </a:ext>
              </a:extLst>
            </p:cNvPr>
            <p:cNvSpPr txBox="1"/>
            <p:nvPr/>
          </p:nvSpPr>
          <p:spPr>
            <a:xfrm>
              <a:off x="8118252" y="3682784"/>
              <a:ext cx="242374" cy="215444"/>
            </a:xfrm>
            <a:prstGeom prst="rect">
              <a:avLst/>
            </a:prstGeom>
            <a:noFill/>
          </p:spPr>
          <p:txBody>
            <a:bodyPr wrap="none" rtlCol="0">
              <a:spAutoFit/>
            </a:bodyPr>
            <a:lstStyle/>
            <a:p>
              <a:pPr algn="ctr"/>
              <a:r>
                <a:rPr lang="en-CA" sz="800" dirty="0"/>
                <a:t>0</a:t>
              </a:r>
            </a:p>
          </p:txBody>
        </p:sp>
        <p:sp>
          <p:nvSpPr>
            <p:cNvPr id="487" name="Freeform 486">
              <a:extLst>
                <a:ext uri="{FF2B5EF4-FFF2-40B4-BE49-F238E27FC236}">
                  <a16:creationId xmlns:a16="http://schemas.microsoft.com/office/drawing/2014/main" id="{A055D6F5-7284-D0D3-9F53-05B7F6257C8C}"/>
                </a:ext>
              </a:extLst>
            </p:cNvPr>
            <p:cNvSpPr/>
            <p:nvPr/>
          </p:nvSpPr>
          <p:spPr>
            <a:xfrm>
              <a:off x="5529383" y="1909581"/>
              <a:ext cx="2687089" cy="361604"/>
            </a:xfrm>
            <a:custGeom>
              <a:avLst/>
              <a:gdLst>
                <a:gd name="connsiteX0" fmla="*/ 0 w 2687089"/>
                <a:gd name="connsiteY0" fmla="*/ 0 h 361604"/>
                <a:gd name="connsiteX1" fmla="*/ 147551 w 2687089"/>
                <a:gd name="connsiteY1" fmla="*/ 0 h 361604"/>
                <a:gd name="connsiteX2" fmla="*/ 147551 w 2687089"/>
                <a:gd name="connsiteY2" fmla="*/ 14548 h 361604"/>
                <a:gd name="connsiteX3" fmla="*/ 187037 w 2687089"/>
                <a:gd name="connsiteY3" fmla="*/ 14548 h 361604"/>
                <a:gd name="connsiteX4" fmla="*/ 187037 w 2687089"/>
                <a:gd name="connsiteY4" fmla="*/ 14548 h 361604"/>
                <a:gd name="connsiteX5" fmla="*/ 234835 w 2687089"/>
                <a:gd name="connsiteY5" fmla="*/ 14548 h 361604"/>
                <a:gd name="connsiteX6" fmla="*/ 263929 w 2687089"/>
                <a:gd name="connsiteY6" fmla="*/ 43642 h 361604"/>
                <a:gd name="connsiteX7" fmla="*/ 301337 w 2687089"/>
                <a:gd name="connsiteY7" fmla="*/ 60268 h 361604"/>
                <a:gd name="connsiteX8" fmla="*/ 332509 w 2687089"/>
                <a:gd name="connsiteY8" fmla="*/ 66502 h 361604"/>
                <a:gd name="connsiteX9" fmla="*/ 371995 w 2687089"/>
                <a:gd name="connsiteY9" fmla="*/ 66502 h 361604"/>
                <a:gd name="connsiteX10" fmla="*/ 409402 w 2687089"/>
                <a:gd name="connsiteY10" fmla="*/ 76893 h 361604"/>
                <a:gd name="connsiteX11" fmla="*/ 421871 w 2687089"/>
                <a:gd name="connsiteY11" fmla="*/ 87284 h 361604"/>
                <a:gd name="connsiteX12" fmla="*/ 461357 w 2687089"/>
                <a:gd name="connsiteY12" fmla="*/ 87284 h 361604"/>
                <a:gd name="connsiteX13" fmla="*/ 486295 w 2687089"/>
                <a:gd name="connsiteY13" fmla="*/ 110144 h 361604"/>
                <a:gd name="connsiteX14" fmla="*/ 509155 w 2687089"/>
                <a:gd name="connsiteY14" fmla="*/ 124691 h 361604"/>
                <a:gd name="connsiteX15" fmla="*/ 575657 w 2687089"/>
                <a:gd name="connsiteY15" fmla="*/ 133004 h 361604"/>
                <a:gd name="connsiteX16" fmla="*/ 590204 w 2687089"/>
                <a:gd name="connsiteY16" fmla="*/ 151708 h 361604"/>
                <a:gd name="connsiteX17" fmla="*/ 654628 w 2687089"/>
                <a:gd name="connsiteY17" fmla="*/ 151708 h 361604"/>
                <a:gd name="connsiteX18" fmla="*/ 675409 w 2687089"/>
                <a:gd name="connsiteY18" fmla="*/ 166255 h 361604"/>
                <a:gd name="connsiteX19" fmla="*/ 675409 w 2687089"/>
                <a:gd name="connsiteY19" fmla="*/ 166255 h 361604"/>
                <a:gd name="connsiteX20" fmla="*/ 912322 w 2687089"/>
                <a:gd name="connsiteY20" fmla="*/ 166255 h 361604"/>
                <a:gd name="connsiteX21" fmla="*/ 912322 w 2687089"/>
                <a:gd name="connsiteY21" fmla="*/ 191193 h 361604"/>
                <a:gd name="connsiteX22" fmla="*/ 1049482 w 2687089"/>
                <a:gd name="connsiteY22" fmla="*/ 191193 h 361604"/>
                <a:gd name="connsiteX23" fmla="*/ 1049482 w 2687089"/>
                <a:gd name="connsiteY23" fmla="*/ 211975 h 361604"/>
                <a:gd name="connsiteX24" fmla="*/ 1261457 w 2687089"/>
                <a:gd name="connsiteY24" fmla="*/ 211975 h 361604"/>
                <a:gd name="connsiteX25" fmla="*/ 1261457 w 2687089"/>
                <a:gd name="connsiteY25" fmla="*/ 234835 h 361604"/>
                <a:gd name="connsiteX26" fmla="*/ 1315489 w 2687089"/>
                <a:gd name="connsiteY26" fmla="*/ 234835 h 361604"/>
                <a:gd name="connsiteX27" fmla="*/ 1315489 w 2687089"/>
                <a:gd name="connsiteY27" fmla="*/ 253538 h 361604"/>
                <a:gd name="connsiteX28" fmla="*/ 1354975 w 2687089"/>
                <a:gd name="connsiteY28" fmla="*/ 253538 h 361604"/>
                <a:gd name="connsiteX29" fmla="*/ 1354975 w 2687089"/>
                <a:gd name="connsiteY29" fmla="*/ 305493 h 361604"/>
                <a:gd name="connsiteX30" fmla="*/ 1415242 w 2687089"/>
                <a:gd name="connsiteY30" fmla="*/ 305493 h 361604"/>
                <a:gd name="connsiteX31" fmla="*/ 1415242 w 2687089"/>
                <a:gd name="connsiteY31" fmla="*/ 336666 h 361604"/>
                <a:gd name="connsiteX32" fmla="*/ 1500448 w 2687089"/>
                <a:gd name="connsiteY32" fmla="*/ 336666 h 361604"/>
                <a:gd name="connsiteX33" fmla="*/ 1500448 w 2687089"/>
                <a:gd name="connsiteY33" fmla="*/ 361604 h 361604"/>
                <a:gd name="connsiteX34" fmla="*/ 2687089 w 2687089"/>
                <a:gd name="connsiteY34" fmla="*/ 361604 h 36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87089" h="361604">
                  <a:moveTo>
                    <a:pt x="0" y="0"/>
                  </a:moveTo>
                  <a:lnTo>
                    <a:pt x="147551" y="0"/>
                  </a:lnTo>
                  <a:lnTo>
                    <a:pt x="147551" y="14548"/>
                  </a:lnTo>
                  <a:lnTo>
                    <a:pt x="187037" y="14548"/>
                  </a:lnTo>
                  <a:lnTo>
                    <a:pt x="187037" y="14548"/>
                  </a:lnTo>
                  <a:lnTo>
                    <a:pt x="234835" y="14548"/>
                  </a:lnTo>
                  <a:lnTo>
                    <a:pt x="263929" y="43642"/>
                  </a:lnTo>
                  <a:lnTo>
                    <a:pt x="301337" y="60268"/>
                  </a:lnTo>
                  <a:lnTo>
                    <a:pt x="332509" y="66502"/>
                  </a:lnTo>
                  <a:lnTo>
                    <a:pt x="371995" y="66502"/>
                  </a:lnTo>
                  <a:lnTo>
                    <a:pt x="409402" y="76893"/>
                  </a:lnTo>
                  <a:lnTo>
                    <a:pt x="421871" y="87284"/>
                  </a:lnTo>
                  <a:lnTo>
                    <a:pt x="461357" y="87284"/>
                  </a:lnTo>
                  <a:lnTo>
                    <a:pt x="486295" y="110144"/>
                  </a:lnTo>
                  <a:lnTo>
                    <a:pt x="509155" y="124691"/>
                  </a:lnTo>
                  <a:lnTo>
                    <a:pt x="575657" y="133004"/>
                  </a:lnTo>
                  <a:lnTo>
                    <a:pt x="590204" y="151708"/>
                  </a:lnTo>
                  <a:lnTo>
                    <a:pt x="654628" y="151708"/>
                  </a:lnTo>
                  <a:lnTo>
                    <a:pt x="675409" y="166255"/>
                  </a:lnTo>
                  <a:lnTo>
                    <a:pt x="675409" y="166255"/>
                  </a:lnTo>
                  <a:lnTo>
                    <a:pt x="912322" y="166255"/>
                  </a:lnTo>
                  <a:lnTo>
                    <a:pt x="912322" y="191193"/>
                  </a:lnTo>
                  <a:lnTo>
                    <a:pt x="1049482" y="191193"/>
                  </a:lnTo>
                  <a:lnTo>
                    <a:pt x="1049482" y="211975"/>
                  </a:lnTo>
                  <a:lnTo>
                    <a:pt x="1261457" y="211975"/>
                  </a:lnTo>
                  <a:lnTo>
                    <a:pt x="1261457" y="234835"/>
                  </a:lnTo>
                  <a:lnTo>
                    <a:pt x="1315489" y="234835"/>
                  </a:lnTo>
                  <a:lnTo>
                    <a:pt x="1315489" y="253538"/>
                  </a:lnTo>
                  <a:lnTo>
                    <a:pt x="1354975" y="253538"/>
                  </a:lnTo>
                  <a:lnTo>
                    <a:pt x="1354975" y="305493"/>
                  </a:lnTo>
                  <a:lnTo>
                    <a:pt x="1415242" y="305493"/>
                  </a:lnTo>
                  <a:lnTo>
                    <a:pt x="1415242" y="336666"/>
                  </a:lnTo>
                  <a:lnTo>
                    <a:pt x="1500448" y="336666"/>
                  </a:lnTo>
                  <a:lnTo>
                    <a:pt x="1500448" y="361604"/>
                  </a:lnTo>
                  <a:lnTo>
                    <a:pt x="2687089" y="361604"/>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8" name="Freeform 487">
              <a:extLst>
                <a:ext uri="{FF2B5EF4-FFF2-40B4-BE49-F238E27FC236}">
                  <a16:creationId xmlns:a16="http://schemas.microsoft.com/office/drawing/2014/main" id="{161CF4B7-EB0D-43C2-4857-4DBF33C5B367}"/>
                </a:ext>
              </a:extLst>
            </p:cNvPr>
            <p:cNvSpPr/>
            <p:nvPr/>
          </p:nvSpPr>
          <p:spPr>
            <a:xfrm>
              <a:off x="5529383" y="1909581"/>
              <a:ext cx="2716184" cy="677488"/>
            </a:xfrm>
            <a:custGeom>
              <a:avLst/>
              <a:gdLst>
                <a:gd name="connsiteX0" fmla="*/ 0 w 2716184"/>
                <a:gd name="connsiteY0" fmla="*/ 0 h 677488"/>
                <a:gd name="connsiteX1" fmla="*/ 45720 w 2716184"/>
                <a:gd name="connsiteY1" fmla="*/ 33251 h 677488"/>
                <a:gd name="connsiteX2" fmla="*/ 64424 w 2716184"/>
                <a:gd name="connsiteY2" fmla="*/ 56111 h 677488"/>
                <a:gd name="connsiteX3" fmla="*/ 87284 w 2716184"/>
                <a:gd name="connsiteY3" fmla="*/ 81049 h 677488"/>
                <a:gd name="connsiteX4" fmla="*/ 122613 w 2716184"/>
                <a:gd name="connsiteY4" fmla="*/ 110144 h 677488"/>
                <a:gd name="connsiteX5" fmla="*/ 164177 w 2716184"/>
                <a:gd name="connsiteY5" fmla="*/ 143395 h 677488"/>
                <a:gd name="connsiteX6" fmla="*/ 178724 w 2716184"/>
                <a:gd name="connsiteY6" fmla="*/ 166255 h 677488"/>
                <a:gd name="connsiteX7" fmla="*/ 209897 w 2716184"/>
                <a:gd name="connsiteY7" fmla="*/ 166255 h 677488"/>
                <a:gd name="connsiteX8" fmla="*/ 238991 w 2716184"/>
                <a:gd name="connsiteY8" fmla="*/ 166255 h 677488"/>
                <a:gd name="connsiteX9" fmla="*/ 238991 w 2716184"/>
                <a:gd name="connsiteY9" fmla="*/ 199506 h 677488"/>
                <a:gd name="connsiteX10" fmla="*/ 266008 w 2716184"/>
                <a:gd name="connsiteY10" fmla="*/ 199506 h 677488"/>
                <a:gd name="connsiteX11" fmla="*/ 286789 w 2716184"/>
                <a:gd name="connsiteY11" fmla="*/ 241069 h 677488"/>
                <a:gd name="connsiteX12" fmla="*/ 303415 w 2716184"/>
                <a:gd name="connsiteY12" fmla="*/ 255617 h 677488"/>
                <a:gd name="connsiteX13" fmla="*/ 315884 w 2716184"/>
                <a:gd name="connsiteY13" fmla="*/ 259773 h 677488"/>
                <a:gd name="connsiteX14" fmla="*/ 338744 w 2716184"/>
                <a:gd name="connsiteY14" fmla="*/ 266008 h 677488"/>
                <a:gd name="connsiteX15" fmla="*/ 355369 w 2716184"/>
                <a:gd name="connsiteY15" fmla="*/ 307571 h 677488"/>
                <a:gd name="connsiteX16" fmla="*/ 374073 w 2716184"/>
                <a:gd name="connsiteY16" fmla="*/ 307571 h 677488"/>
                <a:gd name="connsiteX17" fmla="*/ 394855 w 2716184"/>
                <a:gd name="connsiteY17" fmla="*/ 307571 h 677488"/>
                <a:gd name="connsiteX18" fmla="*/ 440575 w 2716184"/>
                <a:gd name="connsiteY18" fmla="*/ 355369 h 677488"/>
                <a:gd name="connsiteX19" fmla="*/ 455122 w 2716184"/>
                <a:gd name="connsiteY19" fmla="*/ 376151 h 677488"/>
                <a:gd name="connsiteX20" fmla="*/ 490451 w 2716184"/>
                <a:gd name="connsiteY20" fmla="*/ 376151 h 677488"/>
                <a:gd name="connsiteX21" fmla="*/ 534093 w 2716184"/>
                <a:gd name="connsiteY21" fmla="*/ 405246 h 677488"/>
                <a:gd name="connsiteX22" fmla="*/ 546562 w 2716184"/>
                <a:gd name="connsiteY22" fmla="*/ 440575 h 677488"/>
                <a:gd name="connsiteX23" fmla="*/ 610986 w 2716184"/>
                <a:gd name="connsiteY23" fmla="*/ 455122 h 677488"/>
                <a:gd name="connsiteX24" fmla="*/ 646315 w 2716184"/>
                <a:gd name="connsiteY24" fmla="*/ 455122 h 677488"/>
                <a:gd name="connsiteX25" fmla="*/ 673331 w 2716184"/>
                <a:gd name="connsiteY25" fmla="*/ 490451 h 677488"/>
                <a:gd name="connsiteX26" fmla="*/ 706582 w 2716184"/>
                <a:gd name="connsiteY26" fmla="*/ 500842 h 677488"/>
                <a:gd name="connsiteX27" fmla="*/ 735677 w 2716184"/>
                <a:gd name="connsiteY27" fmla="*/ 502920 h 677488"/>
                <a:gd name="connsiteX28" fmla="*/ 735677 w 2716184"/>
                <a:gd name="connsiteY28" fmla="*/ 523702 h 677488"/>
                <a:gd name="connsiteX29" fmla="*/ 837508 w 2716184"/>
                <a:gd name="connsiteY29" fmla="*/ 523702 h 677488"/>
                <a:gd name="connsiteX30" fmla="*/ 843742 w 2716184"/>
                <a:gd name="connsiteY30" fmla="*/ 536171 h 677488"/>
                <a:gd name="connsiteX31" fmla="*/ 931026 w 2716184"/>
                <a:gd name="connsiteY31" fmla="*/ 536171 h 677488"/>
                <a:gd name="connsiteX32" fmla="*/ 947651 w 2716184"/>
                <a:gd name="connsiteY32" fmla="*/ 552796 h 677488"/>
                <a:gd name="connsiteX33" fmla="*/ 1061951 w 2716184"/>
                <a:gd name="connsiteY33" fmla="*/ 552796 h 677488"/>
                <a:gd name="connsiteX34" fmla="*/ 1061951 w 2716184"/>
                <a:gd name="connsiteY34" fmla="*/ 567344 h 677488"/>
                <a:gd name="connsiteX35" fmla="*/ 1257300 w 2716184"/>
                <a:gd name="connsiteY35" fmla="*/ 567344 h 677488"/>
                <a:gd name="connsiteX36" fmla="*/ 1257300 w 2716184"/>
                <a:gd name="connsiteY36" fmla="*/ 594360 h 677488"/>
                <a:gd name="connsiteX37" fmla="*/ 1294708 w 2716184"/>
                <a:gd name="connsiteY37" fmla="*/ 594360 h 677488"/>
                <a:gd name="connsiteX38" fmla="*/ 1313411 w 2716184"/>
                <a:gd name="connsiteY38" fmla="*/ 594360 h 677488"/>
                <a:gd name="connsiteX39" fmla="*/ 1313411 w 2716184"/>
                <a:gd name="connsiteY39" fmla="*/ 615142 h 677488"/>
                <a:gd name="connsiteX40" fmla="*/ 1354975 w 2716184"/>
                <a:gd name="connsiteY40" fmla="*/ 615142 h 677488"/>
                <a:gd name="connsiteX41" fmla="*/ 1354975 w 2716184"/>
                <a:gd name="connsiteY41" fmla="*/ 644237 h 677488"/>
                <a:gd name="connsiteX42" fmla="*/ 1415242 w 2716184"/>
                <a:gd name="connsiteY42" fmla="*/ 644237 h 677488"/>
                <a:gd name="connsiteX43" fmla="*/ 1415242 w 2716184"/>
                <a:gd name="connsiteY43" fmla="*/ 665018 h 677488"/>
                <a:gd name="connsiteX44" fmla="*/ 1490057 w 2716184"/>
                <a:gd name="connsiteY44" fmla="*/ 665018 h 677488"/>
                <a:gd name="connsiteX45" fmla="*/ 1490057 w 2716184"/>
                <a:gd name="connsiteY45" fmla="*/ 677488 h 677488"/>
                <a:gd name="connsiteX46" fmla="*/ 2716184 w 2716184"/>
                <a:gd name="connsiteY46" fmla="*/ 677488 h 6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16184" h="677488">
                  <a:moveTo>
                    <a:pt x="0" y="0"/>
                  </a:moveTo>
                  <a:lnTo>
                    <a:pt x="45720" y="33251"/>
                  </a:lnTo>
                  <a:lnTo>
                    <a:pt x="64424" y="56111"/>
                  </a:lnTo>
                  <a:lnTo>
                    <a:pt x="87284" y="81049"/>
                  </a:lnTo>
                  <a:lnTo>
                    <a:pt x="122613" y="110144"/>
                  </a:lnTo>
                  <a:lnTo>
                    <a:pt x="164177" y="143395"/>
                  </a:lnTo>
                  <a:lnTo>
                    <a:pt x="178724" y="166255"/>
                  </a:lnTo>
                  <a:lnTo>
                    <a:pt x="209897" y="166255"/>
                  </a:lnTo>
                  <a:lnTo>
                    <a:pt x="238991" y="166255"/>
                  </a:lnTo>
                  <a:lnTo>
                    <a:pt x="238991" y="199506"/>
                  </a:lnTo>
                  <a:lnTo>
                    <a:pt x="266008" y="199506"/>
                  </a:lnTo>
                  <a:lnTo>
                    <a:pt x="286789" y="241069"/>
                  </a:lnTo>
                  <a:lnTo>
                    <a:pt x="303415" y="255617"/>
                  </a:lnTo>
                  <a:lnTo>
                    <a:pt x="315884" y="259773"/>
                  </a:lnTo>
                  <a:lnTo>
                    <a:pt x="338744" y="266008"/>
                  </a:lnTo>
                  <a:lnTo>
                    <a:pt x="355369" y="307571"/>
                  </a:lnTo>
                  <a:lnTo>
                    <a:pt x="374073" y="307571"/>
                  </a:lnTo>
                  <a:lnTo>
                    <a:pt x="394855" y="307571"/>
                  </a:lnTo>
                  <a:lnTo>
                    <a:pt x="440575" y="355369"/>
                  </a:lnTo>
                  <a:lnTo>
                    <a:pt x="455122" y="376151"/>
                  </a:lnTo>
                  <a:lnTo>
                    <a:pt x="490451" y="376151"/>
                  </a:lnTo>
                  <a:lnTo>
                    <a:pt x="534093" y="405246"/>
                  </a:lnTo>
                  <a:lnTo>
                    <a:pt x="546562" y="440575"/>
                  </a:lnTo>
                  <a:lnTo>
                    <a:pt x="610986" y="455122"/>
                  </a:lnTo>
                  <a:lnTo>
                    <a:pt x="646315" y="455122"/>
                  </a:lnTo>
                  <a:lnTo>
                    <a:pt x="673331" y="490451"/>
                  </a:lnTo>
                  <a:lnTo>
                    <a:pt x="706582" y="500842"/>
                  </a:lnTo>
                  <a:lnTo>
                    <a:pt x="735677" y="502920"/>
                  </a:lnTo>
                  <a:lnTo>
                    <a:pt x="735677" y="523702"/>
                  </a:lnTo>
                  <a:lnTo>
                    <a:pt x="837508" y="523702"/>
                  </a:lnTo>
                  <a:lnTo>
                    <a:pt x="843742" y="536171"/>
                  </a:lnTo>
                  <a:lnTo>
                    <a:pt x="931026" y="536171"/>
                  </a:lnTo>
                  <a:lnTo>
                    <a:pt x="947651" y="552796"/>
                  </a:lnTo>
                  <a:lnTo>
                    <a:pt x="1061951" y="552796"/>
                  </a:lnTo>
                  <a:lnTo>
                    <a:pt x="1061951" y="567344"/>
                  </a:lnTo>
                  <a:lnTo>
                    <a:pt x="1257300" y="567344"/>
                  </a:lnTo>
                  <a:lnTo>
                    <a:pt x="1257300" y="594360"/>
                  </a:lnTo>
                  <a:lnTo>
                    <a:pt x="1294708" y="594360"/>
                  </a:lnTo>
                  <a:lnTo>
                    <a:pt x="1313411" y="594360"/>
                  </a:lnTo>
                  <a:lnTo>
                    <a:pt x="1313411" y="615142"/>
                  </a:lnTo>
                  <a:lnTo>
                    <a:pt x="1354975" y="615142"/>
                  </a:lnTo>
                  <a:lnTo>
                    <a:pt x="1354975" y="644237"/>
                  </a:lnTo>
                  <a:lnTo>
                    <a:pt x="1415242" y="644237"/>
                  </a:lnTo>
                  <a:lnTo>
                    <a:pt x="1415242" y="665018"/>
                  </a:lnTo>
                  <a:lnTo>
                    <a:pt x="1490057" y="665018"/>
                  </a:lnTo>
                  <a:lnTo>
                    <a:pt x="1490057" y="677488"/>
                  </a:lnTo>
                  <a:lnTo>
                    <a:pt x="2716184" y="677488"/>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9" name="Freeform 488">
              <a:extLst>
                <a:ext uri="{FF2B5EF4-FFF2-40B4-BE49-F238E27FC236}">
                  <a16:creationId xmlns:a16="http://schemas.microsoft.com/office/drawing/2014/main" id="{FB23681A-84DE-497B-B00A-52F08E5730F5}"/>
                </a:ext>
              </a:extLst>
            </p:cNvPr>
            <p:cNvSpPr/>
            <p:nvPr/>
          </p:nvSpPr>
          <p:spPr>
            <a:xfrm>
              <a:off x="5523149" y="1905425"/>
              <a:ext cx="1280160" cy="1226127"/>
            </a:xfrm>
            <a:custGeom>
              <a:avLst/>
              <a:gdLst>
                <a:gd name="connsiteX0" fmla="*/ 0 w 1280160"/>
                <a:gd name="connsiteY0" fmla="*/ 0 h 1226127"/>
                <a:gd name="connsiteX1" fmla="*/ 66502 w 1280160"/>
                <a:gd name="connsiteY1" fmla="*/ 0 h 1226127"/>
                <a:gd name="connsiteX2" fmla="*/ 68580 w 1280160"/>
                <a:gd name="connsiteY2" fmla="*/ 29094 h 1226127"/>
                <a:gd name="connsiteX3" fmla="*/ 93518 w 1280160"/>
                <a:gd name="connsiteY3" fmla="*/ 29094 h 1226127"/>
                <a:gd name="connsiteX4" fmla="*/ 93518 w 1280160"/>
                <a:gd name="connsiteY4" fmla="*/ 56111 h 1226127"/>
                <a:gd name="connsiteX5" fmla="*/ 124691 w 1280160"/>
                <a:gd name="connsiteY5" fmla="*/ 56111 h 1226127"/>
                <a:gd name="connsiteX6" fmla="*/ 124691 w 1280160"/>
                <a:gd name="connsiteY6" fmla="*/ 74814 h 1226127"/>
                <a:gd name="connsiteX7" fmla="*/ 151707 w 1280160"/>
                <a:gd name="connsiteY7" fmla="*/ 74814 h 1226127"/>
                <a:gd name="connsiteX8" fmla="*/ 151707 w 1280160"/>
                <a:gd name="connsiteY8" fmla="*/ 101831 h 1226127"/>
                <a:gd name="connsiteX9" fmla="*/ 178723 w 1280160"/>
                <a:gd name="connsiteY9" fmla="*/ 101831 h 1226127"/>
                <a:gd name="connsiteX10" fmla="*/ 178723 w 1280160"/>
                <a:gd name="connsiteY10" fmla="*/ 133004 h 1226127"/>
                <a:gd name="connsiteX11" fmla="*/ 197427 w 1280160"/>
                <a:gd name="connsiteY11" fmla="*/ 133004 h 1226127"/>
                <a:gd name="connsiteX12" fmla="*/ 197427 w 1280160"/>
                <a:gd name="connsiteY12" fmla="*/ 153785 h 1226127"/>
                <a:gd name="connsiteX13" fmla="*/ 243147 w 1280160"/>
                <a:gd name="connsiteY13" fmla="*/ 153785 h 1226127"/>
                <a:gd name="connsiteX14" fmla="*/ 243147 w 1280160"/>
                <a:gd name="connsiteY14" fmla="*/ 195349 h 1226127"/>
                <a:gd name="connsiteX15" fmla="*/ 268085 w 1280160"/>
                <a:gd name="connsiteY15" fmla="*/ 209896 h 1226127"/>
                <a:gd name="connsiteX16" fmla="*/ 268085 w 1280160"/>
                <a:gd name="connsiteY16" fmla="*/ 253538 h 1226127"/>
                <a:gd name="connsiteX17" fmla="*/ 286789 w 1280160"/>
                <a:gd name="connsiteY17" fmla="*/ 253538 h 1226127"/>
                <a:gd name="connsiteX18" fmla="*/ 286789 w 1280160"/>
                <a:gd name="connsiteY18" fmla="*/ 303414 h 1226127"/>
                <a:gd name="connsiteX19" fmla="*/ 317962 w 1280160"/>
                <a:gd name="connsiteY19" fmla="*/ 303414 h 1226127"/>
                <a:gd name="connsiteX20" fmla="*/ 317962 w 1280160"/>
                <a:gd name="connsiteY20" fmla="*/ 320040 h 1226127"/>
                <a:gd name="connsiteX21" fmla="*/ 332509 w 1280160"/>
                <a:gd name="connsiteY21" fmla="*/ 320040 h 1226127"/>
                <a:gd name="connsiteX22" fmla="*/ 349134 w 1280160"/>
                <a:gd name="connsiteY22" fmla="*/ 369916 h 1226127"/>
                <a:gd name="connsiteX23" fmla="*/ 359525 w 1280160"/>
                <a:gd name="connsiteY23" fmla="*/ 401089 h 1226127"/>
                <a:gd name="connsiteX24" fmla="*/ 380307 w 1280160"/>
                <a:gd name="connsiteY24" fmla="*/ 401089 h 1226127"/>
                <a:gd name="connsiteX25" fmla="*/ 386542 w 1280160"/>
                <a:gd name="connsiteY25" fmla="*/ 432262 h 1226127"/>
                <a:gd name="connsiteX26" fmla="*/ 386542 w 1280160"/>
                <a:gd name="connsiteY26" fmla="*/ 432262 h 1226127"/>
                <a:gd name="connsiteX27" fmla="*/ 403167 w 1280160"/>
                <a:gd name="connsiteY27" fmla="*/ 448887 h 1226127"/>
                <a:gd name="connsiteX28" fmla="*/ 403167 w 1280160"/>
                <a:gd name="connsiteY28" fmla="*/ 502920 h 1226127"/>
                <a:gd name="connsiteX29" fmla="*/ 436418 w 1280160"/>
                <a:gd name="connsiteY29" fmla="*/ 502920 h 1226127"/>
                <a:gd name="connsiteX30" fmla="*/ 436418 w 1280160"/>
                <a:gd name="connsiteY30" fmla="*/ 519545 h 1226127"/>
                <a:gd name="connsiteX31" fmla="*/ 490451 w 1280160"/>
                <a:gd name="connsiteY31" fmla="*/ 519545 h 1226127"/>
                <a:gd name="connsiteX32" fmla="*/ 490451 w 1280160"/>
                <a:gd name="connsiteY32" fmla="*/ 542405 h 1226127"/>
                <a:gd name="connsiteX33" fmla="*/ 544483 w 1280160"/>
                <a:gd name="connsiteY33" fmla="*/ 542405 h 1226127"/>
                <a:gd name="connsiteX34" fmla="*/ 544483 w 1280160"/>
                <a:gd name="connsiteY34" fmla="*/ 573578 h 1226127"/>
                <a:gd name="connsiteX35" fmla="*/ 569422 w 1280160"/>
                <a:gd name="connsiteY35" fmla="*/ 573578 h 1226127"/>
                <a:gd name="connsiteX36" fmla="*/ 569422 w 1280160"/>
                <a:gd name="connsiteY36" fmla="*/ 660862 h 1226127"/>
                <a:gd name="connsiteX37" fmla="*/ 638002 w 1280160"/>
                <a:gd name="connsiteY37" fmla="*/ 660862 h 1226127"/>
                <a:gd name="connsiteX38" fmla="*/ 638002 w 1280160"/>
                <a:gd name="connsiteY38" fmla="*/ 702425 h 1226127"/>
                <a:gd name="connsiteX39" fmla="*/ 660862 w 1280160"/>
                <a:gd name="connsiteY39" fmla="*/ 702425 h 1226127"/>
                <a:gd name="connsiteX40" fmla="*/ 665018 w 1280160"/>
                <a:gd name="connsiteY40" fmla="*/ 743989 h 1226127"/>
                <a:gd name="connsiteX41" fmla="*/ 671252 w 1280160"/>
                <a:gd name="connsiteY41" fmla="*/ 771005 h 1226127"/>
                <a:gd name="connsiteX42" fmla="*/ 671252 w 1280160"/>
                <a:gd name="connsiteY42" fmla="*/ 800100 h 1226127"/>
                <a:gd name="connsiteX43" fmla="*/ 671252 w 1280160"/>
                <a:gd name="connsiteY43" fmla="*/ 812569 h 1226127"/>
                <a:gd name="connsiteX44" fmla="*/ 729442 w 1280160"/>
                <a:gd name="connsiteY44" fmla="*/ 812569 h 1226127"/>
                <a:gd name="connsiteX45" fmla="*/ 729442 w 1280160"/>
                <a:gd name="connsiteY45" fmla="*/ 843742 h 1226127"/>
                <a:gd name="connsiteX46" fmla="*/ 748145 w 1280160"/>
                <a:gd name="connsiteY46" fmla="*/ 843742 h 1226127"/>
                <a:gd name="connsiteX47" fmla="*/ 748145 w 1280160"/>
                <a:gd name="connsiteY47" fmla="*/ 881149 h 1226127"/>
                <a:gd name="connsiteX48" fmla="*/ 785552 w 1280160"/>
                <a:gd name="connsiteY48" fmla="*/ 881149 h 1226127"/>
                <a:gd name="connsiteX49" fmla="*/ 785552 w 1280160"/>
                <a:gd name="connsiteY49" fmla="*/ 922713 h 1226127"/>
                <a:gd name="connsiteX50" fmla="*/ 1280160 w 1280160"/>
                <a:gd name="connsiteY50" fmla="*/ 922713 h 1226127"/>
                <a:gd name="connsiteX51" fmla="*/ 1280160 w 1280160"/>
                <a:gd name="connsiteY51" fmla="*/ 1226127 h 122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80160" h="1226127">
                  <a:moveTo>
                    <a:pt x="0" y="0"/>
                  </a:moveTo>
                  <a:lnTo>
                    <a:pt x="66502" y="0"/>
                  </a:lnTo>
                  <a:lnTo>
                    <a:pt x="68580" y="29094"/>
                  </a:lnTo>
                  <a:lnTo>
                    <a:pt x="93518" y="29094"/>
                  </a:lnTo>
                  <a:lnTo>
                    <a:pt x="93518" y="56111"/>
                  </a:lnTo>
                  <a:lnTo>
                    <a:pt x="124691" y="56111"/>
                  </a:lnTo>
                  <a:lnTo>
                    <a:pt x="124691" y="74814"/>
                  </a:lnTo>
                  <a:lnTo>
                    <a:pt x="151707" y="74814"/>
                  </a:lnTo>
                  <a:lnTo>
                    <a:pt x="151707" y="101831"/>
                  </a:lnTo>
                  <a:lnTo>
                    <a:pt x="178723" y="101831"/>
                  </a:lnTo>
                  <a:lnTo>
                    <a:pt x="178723" y="133004"/>
                  </a:lnTo>
                  <a:lnTo>
                    <a:pt x="197427" y="133004"/>
                  </a:lnTo>
                  <a:lnTo>
                    <a:pt x="197427" y="153785"/>
                  </a:lnTo>
                  <a:lnTo>
                    <a:pt x="243147" y="153785"/>
                  </a:lnTo>
                  <a:lnTo>
                    <a:pt x="243147" y="195349"/>
                  </a:lnTo>
                  <a:lnTo>
                    <a:pt x="268085" y="209896"/>
                  </a:lnTo>
                  <a:lnTo>
                    <a:pt x="268085" y="253538"/>
                  </a:lnTo>
                  <a:lnTo>
                    <a:pt x="286789" y="253538"/>
                  </a:lnTo>
                  <a:lnTo>
                    <a:pt x="286789" y="303414"/>
                  </a:lnTo>
                  <a:lnTo>
                    <a:pt x="317962" y="303414"/>
                  </a:lnTo>
                  <a:lnTo>
                    <a:pt x="317962" y="320040"/>
                  </a:lnTo>
                  <a:lnTo>
                    <a:pt x="332509" y="320040"/>
                  </a:lnTo>
                  <a:lnTo>
                    <a:pt x="349134" y="369916"/>
                  </a:lnTo>
                  <a:lnTo>
                    <a:pt x="359525" y="401089"/>
                  </a:lnTo>
                  <a:lnTo>
                    <a:pt x="380307" y="401089"/>
                  </a:lnTo>
                  <a:lnTo>
                    <a:pt x="386542" y="432262"/>
                  </a:lnTo>
                  <a:lnTo>
                    <a:pt x="386542" y="432262"/>
                  </a:lnTo>
                  <a:lnTo>
                    <a:pt x="403167" y="448887"/>
                  </a:lnTo>
                  <a:lnTo>
                    <a:pt x="403167" y="502920"/>
                  </a:lnTo>
                  <a:lnTo>
                    <a:pt x="436418" y="502920"/>
                  </a:lnTo>
                  <a:lnTo>
                    <a:pt x="436418" y="519545"/>
                  </a:lnTo>
                  <a:lnTo>
                    <a:pt x="490451" y="519545"/>
                  </a:lnTo>
                  <a:lnTo>
                    <a:pt x="490451" y="542405"/>
                  </a:lnTo>
                  <a:lnTo>
                    <a:pt x="544483" y="542405"/>
                  </a:lnTo>
                  <a:lnTo>
                    <a:pt x="544483" y="573578"/>
                  </a:lnTo>
                  <a:lnTo>
                    <a:pt x="569422" y="573578"/>
                  </a:lnTo>
                  <a:lnTo>
                    <a:pt x="569422" y="660862"/>
                  </a:lnTo>
                  <a:lnTo>
                    <a:pt x="638002" y="660862"/>
                  </a:lnTo>
                  <a:lnTo>
                    <a:pt x="638002" y="702425"/>
                  </a:lnTo>
                  <a:lnTo>
                    <a:pt x="660862" y="702425"/>
                  </a:lnTo>
                  <a:lnTo>
                    <a:pt x="665018" y="743989"/>
                  </a:lnTo>
                  <a:lnTo>
                    <a:pt x="671252" y="771005"/>
                  </a:lnTo>
                  <a:lnTo>
                    <a:pt x="671252" y="800100"/>
                  </a:lnTo>
                  <a:lnTo>
                    <a:pt x="671252" y="812569"/>
                  </a:lnTo>
                  <a:lnTo>
                    <a:pt x="729442" y="812569"/>
                  </a:lnTo>
                  <a:lnTo>
                    <a:pt x="729442" y="843742"/>
                  </a:lnTo>
                  <a:lnTo>
                    <a:pt x="748145" y="843742"/>
                  </a:lnTo>
                  <a:lnTo>
                    <a:pt x="748145" y="881149"/>
                  </a:lnTo>
                  <a:lnTo>
                    <a:pt x="785552" y="881149"/>
                  </a:lnTo>
                  <a:lnTo>
                    <a:pt x="785552" y="922713"/>
                  </a:lnTo>
                  <a:lnTo>
                    <a:pt x="1280160" y="922713"/>
                  </a:lnTo>
                  <a:lnTo>
                    <a:pt x="1280160" y="1226127"/>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0" name="Freeform 489">
              <a:extLst>
                <a:ext uri="{FF2B5EF4-FFF2-40B4-BE49-F238E27FC236}">
                  <a16:creationId xmlns:a16="http://schemas.microsoft.com/office/drawing/2014/main" id="{3870D6FE-4E46-4877-6AE0-9D603ECBDA8D}"/>
                </a:ext>
              </a:extLst>
            </p:cNvPr>
            <p:cNvSpPr/>
            <p:nvPr/>
          </p:nvSpPr>
          <p:spPr>
            <a:xfrm>
              <a:off x="5529383" y="1913738"/>
              <a:ext cx="2344189" cy="1118061"/>
            </a:xfrm>
            <a:custGeom>
              <a:avLst/>
              <a:gdLst>
                <a:gd name="connsiteX0" fmla="*/ 0 w 2344189"/>
                <a:gd name="connsiteY0" fmla="*/ 0 h 1118061"/>
                <a:gd name="connsiteX1" fmla="*/ 24938 w 2344189"/>
                <a:gd name="connsiteY1" fmla="*/ 72736 h 1118061"/>
                <a:gd name="connsiteX2" fmla="*/ 37408 w 2344189"/>
                <a:gd name="connsiteY2" fmla="*/ 97674 h 1118061"/>
                <a:gd name="connsiteX3" fmla="*/ 45720 w 2344189"/>
                <a:gd name="connsiteY3" fmla="*/ 128847 h 1118061"/>
                <a:gd name="connsiteX4" fmla="*/ 51955 w 2344189"/>
                <a:gd name="connsiteY4" fmla="*/ 166254 h 1118061"/>
                <a:gd name="connsiteX5" fmla="*/ 60268 w 2344189"/>
                <a:gd name="connsiteY5" fmla="*/ 182880 h 1118061"/>
                <a:gd name="connsiteX6" fmla="*/ 87284 w 2344189"/>
                <a:gd name="connsiteY6" fmla="*/ 182880 h 1118061"/>
                <a:gd name="connsiteX7" fmla="*/ 87284 w 2344189"/>
                <a:gd name="connsiteY7" fmla="*/ 241069 h 1118061"/>
                <a:gd name="connsiteX8" fmla="*/ 87284 w 2344189"/>
                <a:gd name="connsiteY8" fmla="*/ 303414 h 1118061"/>
                <a:gd name="connsiteX9" fmla="*/ 103909 w 2344189"/>
                <a:gd name="connsiteY9" fmla="*/ 313805 h 1118061"/>
                <a:gd name="connsiteX10" fmla="*/ 114300 w 2344189"/>
                <a:gd name="connsiteY10" fmla="*/ 328352 h 1118061"/>
                <a:gd name="connsiteX11" fmla="*/ 114300 w 2344189"/>
                <a:gd name="connsiteY11" fmla="*/ 355369 h 1118061"/>
                <a:gd name="connsiteX12" fmla="*/ 149629 w 2344189"/>
                <a:gd name="connsiteY12" fmla="*/ 355369 h 1118061"/>
                <a:gd name="connsiteX13" fmla="*/ 149629 w 2344189"/>
                <a:gd name="connsiteY13" fmla="*/ 388620 h 1118061"/>
                <a:gd name="connsiteX14" fmla="*/ 164177 w 2344189"/>
                <a:gd name="connsiteY14" fmla="*/ 388620 h 1118061"/>
                <a:gd name="connsiteX15" fmla="*/ 164177 w 2344189"/>
                <a:gd name="connsiteY15" fmla="*/ 440574 h 1118061"/>
                <a:gd name="connsiteX16" fmla="*/ 176646 w 2344189"/>
                <a:gd name="connsiteY16" fmla="*/ 450965 h 1118061"/>
                <a:gd name="connsiteX17" fmla="*/ 191193 w 2344189"/>
                <a:gd name="connsiteY17" fmla="*/ 475903 h 1118061"/>
                <a:gd name="connsiteX18" fmla="*/ 216131 w 2344189"/>
                <a:gd name="connsiteY18" fmla="*/ 492529 h 1118061"/>
                <a:gd name="connsiteX19" fmla="*/ 241069 w 2344189"/>
                <a:gd name="connsiteY19" fmla="*/ 507076 h 1118061"/>
                <a:gd name="connsiteX20" fmla="*/ 241069 w 2344189"/>
                <a:gd name="connsiteY20" fmla="*/ 538249 h 1118061"/>
                <a:gd name="connsiteX21" fmla="*/ 261851 w 2344189"/>
                <a:gd name="connsiteY21" fmla="*/ 538249 h 1118061"/>
                <a:gd name="connsiteX22" fmla="*/ 261851 w 2344189"/>
                <a:gd name="connsiteY22" fmla="*/ 559031 h 1118061"/>
                <a:gd name="connsiteX23" fmla="*/ 284711 w 2344189"/>
                <a:gd name="connsiteY23" fmla="*/ 559031 h 1118061"/>
                <a:gd name="connsiteX24" fmla="*/ 284711 w 2344189"/>
                <a:gd name="connsiteY24" fmla="*/ 594360 h 1118061"/>
                <a:gd name="connsiteX25" fmla="*/ 320040 w 2344189"/>
                <a:gd name="connsiteY25" fmla="*/ 594360 h 1118061"/>
                <a:gd name="connsiteX26" fmla="*/ 320040 w 2344189"/>
                <a:gd name="connsiteY26" fmla="*/ 623454 h 1118061"/>
                <a:gd name="connsiteX27" fmla="*/ 342900 w 2344189"/>
                <a:gd name="connsiteY27" fmla="*/ 623454 h 1118061"/>
                <a:gd name="connsiteX28" fmla="*/ 342900 w 2344189"/>
                <a:gd name="connsiteY28" fmla="*/ 694112 h 1118061"/>
                <a:gd name="connsiteX29" fmla="*/ 374073 w 2344189"/>
                <a:gd name="connsiteY29" fmla="*/ 694112 h 1118061"/>
                <a:gd name="connsiteX30" fmla="*/ 374073 w 2344189"/>
                <a:gd name="connsiteY30" fmla="*/ 714894 h 1118061"/>
                <a:gd name="connsiteX31" fmla="*/ 392777 w 2344189"/>
                <a:gd name="connsiteY31" fmla="*/ 714894 h 1118061"/>
                <a:gd name="connsiteX32" fmla="*/ 392777 w 2344189"/>
                <a:gd name="connsiteY32" fmla="*/ 752301 h 1118061"/>
                <a:gd name="connsiteX33" fmla="*/ 403168 w 2344189"/>
                <a:gd name="connsiteY33" fmla="*/ 752301 h 1118061"/>
                <a:gd name="connsiteX34" fmla="*/ 403168 w 2344189"/>
                <a:gd name="connsiteY34" fmla="*/ 775161 h 1118061"/>
                <a:gd name="connsiteX35" fmla="*/ 430184 w 2344189"/>
                <a:gd name="connsiteY35" fmla="*/ 775161 h 1118061"/>
                <a:gd name="connsiteX36" fmla="*/ 450966 w 2344189"/>
                <a:gd name="connsiteY36" fmla="*/ 812569 h 1118061"/>
                <a:gd name="connsiteX37" fmla="*/ 455122 w 2344189"/>
                <a:gd name="connsiteY37" fmla="*/ 829194 h 1118061"/>
                <a:gd name="connsiteX38" fmla="*/ 502920 w 2344189"/>
                <a:gd name="connsiteY38" fmla="*/ 829194 h 1118061"/>
                <a:gd name="connsiteX39" fmla="*/ 502920 w 2344189"/>
                <a:gd name="connsiteY39" fmla="*/ 852054 h 1118061"/>
                <a:gd name="connsiteX40" fmla="*/ 550718 w 2344189"/>
                <a:gd name="connsiteY40" fmla="*/ 866601 h 1118061"/>
                <a:gd name="connsiteX41" fmla="*/ 565266 w 2344189"/>
                <a:gd name="connsiteY41" fmla="*/ 906087 h 1118061"/>
                <a:gd name="connsiteX42" fmla="*/ 583969 w 2344189"/>
                <a:gd name="connsiteY42" fmla="*/ 931025 h 1118061"/>
                <a:gd name="connsiteX43" fmla="*/ 662940 w 2344189"/>
                <a:gd name="connsiteY43" fmla="*/ 931025 h 1118061"/>
                <a:gd name="connsiteX44" fmla="*/ 662940 w 2344189"/>
                <a:gd name="connsiteY44" fmla="*/ 951807 h 1118061"/>
                <a:gd name="connsiteX45" fmla="*/ 727364 w 2344189"/>
                <a:gd name="connsiteY45" fmla="*/ 951807 h 1118061"/>
                <a:gd name="connsiteX46" fmla="*/ 727364 w 2344189"/>
                <a:gd name="connsiteY46" fmla="*/ 974667 h 1118061"/>
                <a:gd name="connsiteX47" fmla="*/ 808413 w 2344189"/>
                <a:gd name="connsiteY47" fmla="*/ 974667 h 1118061"/>
                <a:gd name="connsiteX48" fmla="*/ 808413 w 2344189"/>
                <a:gd name="connsiteY48" fmla="*/ 1022465 h 1118061"/>
                <a:gd name="connsiteX49" fmla="*/ 856211 w 2344189"/>
                <a:gd name="connsiteY49" fmla="*/ 1022465 h 1118061"/>
                <a:gd name="connsiteX50" fmla="*/ 856211 w 2344189"/>
                <a:gd name="connsiteY50" fmla="*/ 1061951 h 1118061"/>
                <a:gd name="connsiteX51" fmla="*/ 1068186 w 2344189"/>
                <a:gd name="connsiteY51" fmla="*/ 1061951 h 1118061"/>
                <a:gd name="connsiteX52" fmla="*/ 1068186 w 2344189"/>
                <a:gd name="connsiteY52" fmla="*/ 1118061 h 1118061"/>
                <a:gd name="connsiteX53" fmla="*/ 2344189 w 2344189"/>
                <a:gd name="connsiteY53" fmla="*/ 1115983 h 111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44189" h="1118061">
                  <a:moveTo>
                    <a:pt x="0" y="0"/>
                  </a:moveTo>
                  <a:lnTo>
                    <a:pt x="24938" y="72736"/>
                  </a:lnTo>
                  <a:lnTo>
                    <a:pt x="37408" y="97674"/>
                  </a:lnTo>
                  <a:lnTo>
                    <a:pt x="45720" y="128847"/>
                  </a:lnTo>
                  <a:lnTo>
                    <a:pt x="51955" y="166254"/>
                  </a:lnTo>
                  <a:lnTo>
                    <a:pt x="60268" y="182880"/>
                  </a:lnTo>
                  <a:lnTo>
                    <a:pt x="87284" y="182880"/>
                  </a:lnTo>
                  <a:lnTo>
                    <a:pt x="87284" y="241069"/>
                  </a:lnTo>
                  <a:lnTo>
                    <a:pt x="87284" y="303414"/>
                  </a:lnTo>
                  <a:lnTo>
                    <a:pt x="103909" y="313805"/>
                  </a:lnTo>
                  <a:lnTo>
                    <a:pt x="114300" y="328352"/>
                  </a:lnTo>
                  <a:lnTo>
                    <a:pt x="114300" y="355369"/>
                  </a:lnTo>
                  <a:lnTo>
                    <a:pt x="149629" y="355369"/>
                  </a:lnTo>
                  <a:lnTo>
                    <a:pt x="149629" y="388620"/>
                  </a:lnTo>
                  <a:lnTo>
                    <a:pt x="164177" y="388620"/>
                  </a:lnTo>
                  <a:lnTo>
                    <a:pt x="164177" y="440574"/>
                  </a:lnTo>
                  <a:lnTo>
                    <a:pt x="176646" y="450965"/>
                  </a:lnTo>
                  <a:lnTo>
                    <a:pt x="191193" y="475903"/>
                  </a:lnTo>
                  <a:lnTo>
                    <a:pt x="216131" y="492529"/>
                  </a:lnTo>
                  <a:lnTo>
                    <a:pt x="241069" y="507076"/>
                  </a:lnTo>
                  <a:lnTo>
                    <a:pt x="241069" y="538249"/>
                  </a:lnTo>
                  <a:lnTo>
                    <a:pt x="261851" y="538249"/>
                  </a:lnTo>
                  <a:lnTo>
                    <a:pt x="261851" y="559031"/>
                  </a:lnTo>
                  <a:lnTo>
                    <a:pt x="284711" y="559031"/>
                  </a:lnTo>
                  <a:lnTo>
                    <a:pt x="284711" y="594360"/>
                  </a:lnTo>
                  <a:lnTo>
                    <a:pt x="320040" y="594360"/>
                  </a:lnTo>
                  <a:lnTo>
                    <a:pt x="320040" y="623454"/>
                  </a:lnTo>
                  <a:lnTo>
                    <a:pt x="342900" y="623454"/>
                  </a:lnTo>
                  <a:lnTo>
                    <a:pt x="342900" y="694112"/>
                  </a:lnTo>
                  <a:lnTo>
                    <a:pt x="374073" y="694112"/>
                  </a:lnTo>
                  <a:lnTo>
                    <a:pt x="374073" y="714894"/>
                  </a:lnTo>
                  <a:lnTo>
                    <a:pt x="392777" y="714894"/>
                  </a:lnTo>
                  <a:lnTo>
                    <a:pt x="392777" y="752301"/>
                  </a:lnTo>
                  <a:lnTo>
                    <a:pt x="403168" y="752301"/>
                  </a:lnTo>
                  <a:lnTo>
                    <a:pt x="403168" y="775161"/>
                  </a:lnTo>
                  <a:lnTo>
                    <a:pt x="430184" y="775161"/>
                  </a:lnTo>
                  <a:lnTo>
                    <a:pt x="450966" y="812569"/>
                  </a:lnTo>
                  <a:lnTo>
                    <a:pt x="455122" y="829194"/>
                  </a:lnTo>
                  <a:lnTo>
                    <a:pt x="502920" y="829194"/>
                  </a:lnTo>
                  <a:lnTo>
                    <a:pt x="502920" y="852054"/>
                  </a:lnTo>
                  <a:lnTo>
                    <a:pt x="550718" y="866601"/>
                  </a:lnTo>
                  <a:lnTo>
                    <a:pt x="565266" y="906087"/>
                  </a:lnTo>
                  <a:lnTo>
                    <a:pt x="583969" y="931025"/>
                  </a:lnTo>
                  <a:lnTo>
                    <a:pt x="662940" y="931025"/>
                  </a:lnTo>
                  <a:lnTo>
                    <a:pt x="662940" y="951807"/>
                  </a:lnTo>
                  <a:lnTo>
                    <a:pt x="727364" y="951807"/>
                  </a:lnTo>
                  <a:lnTo>
                    <a:pt x="727364" y="974667"/>
                  </a:lnTo>
                  <a:lnTo>
                    <a:pt x="808413" y="974667"/>
                  </a:lnTo>
                  <a:lnTo>
                    <a:pt x="808413" y="1022465"/>
                  </a:lnTo>
                  <a:lnTo>
                    <a:pt x="856211" y="1022465"/>
                  </a:lnTo>
                  <a:lnTo>
                    <a:pt x="856211" y="1061951"/>
                  </a:lnTo>
                  <a:lnTo>
                    <a:pt x="1068186" y="1061951"/>
                  </a:lnTo>
                  <a:lnTo>
                    <a:pt x="1068186" y="1118061"/>
                  </a:lnTo>
                  <a:lnTo>
                    <a:pt x="2344189" y="1115983"/>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91" name="Straight Connector 490">
              <a:extLst>
                <a:ext uri="{FF2B5EF4-FFF2-40B4-BE49-F238E27FC236}">
                  <a16:creationId xmlns:a16="http://schemas.microsoft.com/office/drawing/2014/main" id="{F1755092-F890-000F-E448-67C62A8690AF}"/>
                </a:ext>
              </a:extLst>
            </p:cNvPr>
            <p:cNvCxnSpPr/>
            <p:nvPr/>
          </p:nvCxnSpPr>
          <p:spPr>
            <a:xfrm rot="5400000">
              <a:off x="5833772" y="1971202"/>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22750D24-BEFC-4AE3-746B-43618ACC1274}"/>
                </a:ext>
              </a:extLst>
            </p:cNvPr>
            <p:cNvCxnSpPr/>
            <p:nvPr/>
          </p:nvCxnSpPr>
          <p:spPr>
            <a:xfrm rot="5400000">
              <a:off x="5866111" y="197991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E5B8CFBB-4905-3E74-A6B6-CC28C39604A6}"/>
                </a:ext>
              </a:extLst>
            </p:cNvPr>
            <p:cNvCxnSpPr/>
            <p:nvPr/>
          </p:nvCxnSpPr>
          <p:spPr>
            <a:xfrm rot="5400000">
              <a:off x="5908670" y="1990582"/>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71E4E086-826C-536C-C548-E3C2BF129693}"/>
                </a:ext>
              </a:extLst>
            </p:cNvPr>
            <p:cNvCxnSpPr/>
            <p:nvPr/>
          </p:nvCxnSpPr>
          <p:spPr>
            <a:xfrm rot="5400000">
              <a:off x="5995693" y="2021738"/>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C3D0A4CC-0D42-576A-AFB9-AFFA1845FCD5}"/>
                </a:ext>
              </a:extLst>
            </p:cNvPr>
            <p:cNvCxnSpPr/>
            <p:nvPr/>
          </p:nvCxnSpPr>
          <p:spPr>
            <a:xfrm rot="5400000">
              <a:off x="6020131" y="2039048"/>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686E631D-50B9-6FD1-26B6-B10B975EDCFF}"/>
                </a:ext>
              </a:extLst>
            </p:cNvPr>
            <p:cNvCxnSpPr/>
            <p:nvPr/>
          </p:nvCxnSpPr>
          <p:spPr>
            <a:xfrm rot="5400000">
              <a:off x="6034450" y="2041126"/>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C596FEB8-1AE3-2081-CB8F-C7F1FEEEC748}"/>
                </a:ext>
              </a:extLst>
            </p:cNvPr>
            <p:cNvCxnSpPr/>
            <p:nvPr/>
          </p:nvCxnSpPr>
          <p:spPr>
            <a:xfrm rot="5400000">
              <a:off x="6073663" y="2041746"/>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0004A77F-BF23-C565-D64D-5E1DA43ABFD3}"/>
                </a:ext>
              </a:extLst>
            </p:cNvPr>
            <p:cNvCxnSpPr/>
            <p:nvPr/>
          </p:nvCxnSpPr>
          <p:spPr>
            <a:xfrm rot="5400000">
              <a:off x="6087571" y="2048609"/>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0082489B-7A2D-030F-9E6E-93108DDFBBDF}"/>
                </a:ext>
              </a:extLst>
            </p:cNvPr>
            <p:cNvCxnSpPr/>
            <p:nvPr/>
          </p:nvCxnSpPr>
          <p:spPr>
            <a:xfrm rot="5400000">
              <a:off x="6145865" y="2058836"/>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EC051C46-0EFA-8E4D-F643-AE63C9B51169}"/>
                </a:ext>
              </a:extLst>
            </p:cNvPr>
            <p:cNvCxnSpPr/>
            <p:nvPr/>
          </p:nvCxnSpPr>
          <p:spPr>
            <a:xfrm rot="5400000">
              <a:off x="6185783" y="207523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B0EBAAB4-AD4E-4C47-ADFC-829C3DABF350}"/>
                </a:ext>
              </a:extLst>
            </p:cNvPr>
            <p:cNvCxnSpPr/>
            <p:nvPr/>
          </p:nvCxnSpPr>
          <p:spPr>
            <a:xfrm rot="5400000">
              <a:off x="6196928" y="207523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2FF9ECA8-8B2C-D3E9-8F88-4D4F71CD5478}"/>
                </a:ext>
              </a:extLst>
            </p:cNvPr>
            <p:cNvCxnSpPr/>
            <p:nvPr/>
          </p:nvCxnSpPr>
          <p:spPr>
            <a:xfrm rot="5400000">
              <a:off x="6213553" y="207523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002E87B7-90CB-4D6A-D03C-2F9F9FFE024B}"/>
                </a:ext>
              </a:extLst>
            </p:cNvPr>
            <p:cNvCxnSpPr/>
            <p:nvPr/>
          </p:nvCxnSpPr>
          <p:spPr>
            <a:xfrm rot="5400000">
              <a:off x="6229680" y="207523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59CFC0D9-AB84-7620-0A28-39C65C2D27A4}"/>
                </a:ext>
              </a:extLst>
            </p:cNvPr>
            <p:cNvCxnSpPr/>
            <p:nvPr/>
          </p:nvCxnSpPr>
          <p:spPr>
            <a:xfrm rot="5400000">
              <a:off x="6241717" y="207523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1907FF9F-530E-FBD3-C348-696887E96D9D}"/>
                </a:ext>
              </a:extLst>
            </p:cNvPr>
            <p:cNvCxnSpPr/>
            <p:nvPr/>
          </p:nvCxnSpPr>
          <p:spPr>
            <a:xfrm rot="5400000">
              <a:off x="6256738" y="207523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EF11560C-41AA-928C-97DF-8421D82C44FA}"/>
                </a:ext>
              </a:extLst>
            </p:cNvPr>
            <p:cNvCxnSpPr/>
            <p:nvPr/>
          </p:nvCxnSpPr>
          <p:spPr>
            <a:xfrm rot="5400000">
              <a:off x="6274727" y="207523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3FBC8F2C-3C0B-2C8C-A28F-97FAD9193339}"/>
                </a:ext>
              </a:extLst>
            </p:cNvPr>
            <p:cNvCxnSpPr/>
            <p:nvPr/>
          </p:nvCxnSpPr>
          <p:spPr>
            <a:xfrm rot="5400000">
              <a:off x="6299078" y="207523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48AC2701-AC73-AF52-EEB3-77E38CCA9031}"/>
                </a:ext>
              </a:extLst>
            </p:cNvPr>
            <p:cNvCxnSpPr/>
            <p:nvPr/>
          </p:nvCxnSpPr>
          <p:spPr>
            <a:xfrm rot="5400000">
              <a:off x="6319897" y="207523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4C13ECF2-F94D-F276-1FA4-FDFF34446273}"/>
                </a:ext>
              </a:extLst>
            </p:cNvPr>
            <p:cNvCxnSpPr/>
            <p:nvPr/>
          </p:nvCxnSpPr>
          <p:spPr>
            <a:xfrm rot="5400000">
              <a:off x="6342757" y="207523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702AA888-E844-E147-9E97-902E268830C6}"/>
                </a:ext>
              </a:extLst>
            </p:cNvPr>
            <p:cNvCxnSpPr/>
            <p:nvPr/>
          </p:nvCxnSpPr>
          <p:spPr>
            <a:xfrm rot="5400000">
              <a:off x="6367110" y="2073760"/>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DEAEFEBD-46B5-F6DF-DDCE-06D6B3DAB41E}"/>
                </a:ext>
              </a:extLst>
            </p:cNvPr>
            <p:cNvCxnSpPr/>
            <p:nvPr/>
          </p:nvCxnSpPr>
          <p:spPr>
            <a:xfrm rot="5400000">
              <a:off x="6376915" y="2073760"/>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BFF6F77C-45AB-2C6A-C2F4-3A9AF24685DE}"/>
                </a:ext>
              </a:extLst>
            </p:cNvPr>
            <p:cNvCxnSpPr/>
            <p:nvPr/>
          </p:nvCxnSpPr>
          <p:spPr>
            <a:xfrm rot="5400000">
              <a:off x="6479435" y="209901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2EBCB7D2-88E8-68AC-6CA0-B0CCE26B0E38}"/>
                </a:ext>
              </a:extLst>
            </p:cNvPr>
            <p:cNvCxnSpPr/>
            <p:nvPr/>
          </p:nvCxnSpPr>
          <p:spPr>
            <a:xfrm rot="5400000">
              <a:off x="6541459" y="210764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E8C41135-EB19-F7EF-0C28-6A1B53F08AF5}"/>
                </a:ext>
              </a:extLst>
            </p:cNvPr>
            <p:cNvCxnSpPr/>
            <p:nvPr/>
          </p:nvCxnSpPr>
          <p:spPr>
            <a:xfrm rot="5400000">
              <a:off x="6574140" y="211768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0161FCD5-79FF-FC70-FCDD-9F00BDBD9E69}"/>
                </a:ext>
              </a:extLst>
            </p:cNvPr>
            <p:cNvCxnSpPr/>
            <p:nvPr/>
          </p:nvCxnSpPr>
          <p:spPr>
            <a:xfrm rot="5400000">
              <a:off x="6589940" y="211768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8052768F-F961-C57C-7A8A-9FBE8AD80921}"/>
                </a:ext>
              </a:extLst>
            </p:cNvPr>
            <p:cNvCxnSpPr/>
            <p:nvPr/>
          </p:nvCxnSpPr>
          <p:spPr>
            <a:xfrm rot="5400000">
              <a:off x="6600916" y="211768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19A635F3-5651-2043-CFE1-F7CD336B0E7C}"/>
                </a:ext>
              </a:extLst>
            </p:cNvPr>
            <p:cNvCxnSpPr/>
            <p:nvPr/>
          </p:nvCxnSpPr>
          <p:spPr>
            <a:xfrm rot="5400000">
              <a:off x="6616525" y="2117685"/>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B6189C9C-8301-E3E4-393D-BE9390427D08}"/>
                </a:ext>
              </a:extLst>
            </p:cNvPr>
            <p:cNvCxnSpPr/>
            <p:nvPr/>
          </p:nvCxnSpPr>
          <p:spPr>
            <a:xfrm rot="5400000">
              <a:off x="6631552" y="2119111"/>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15EA1845-90BD-6C7B-EE90-40D38C901BFE}"/>
                </a:ext>
              </a:extLst>
            </p:cNvPr>
            <p:cNvCxnSpPr/>
            <p:nvPr/>
          </p:nvCxnSpPr>
          <p:spPr>
            <a:xfrm rot="5400000">
              <a:off x="6656525" y="2119111"/>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94C0A05F-4D23-FA90-1A47-A2295D249381}"/>
                </a:ext>
              </a:extLst>
            </p:cNvPr>
            <p:cNvCxnSpPr/>
            <p:nvPr/>
          </p:nvCxnSpPr>
          <p:spPr>
            <a:xfrm rot="5400000">
              <a:off x="6716619" y="2119111"/>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1EE35049-E6D6-9BD5-EA12-097229EEC43C}"/>
                </a:ext>
              </a:extLst>
            </p:cNvPr>
            <p:cNvCxnSpPr/>
            <p:nvPr/>
          </p:nvCxnSpPr>
          <p:spPr>
            <a:xfrm rot="5400000">
              <a:off x="6739479" y="2119111"/>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10F35183-2B89-2BB9-E73F-938C51429BB7}"/>
                </a:ext>
              </a:extLst>
            </p:cNvPr>
            <p:cNvCxnSpPr/>
            <p:nvPr/>
          </p:nvCxnSpPr>
          <p:spPr>
            <a:xfrm rot="5400000">
              <a:off x="6793041" y="2143659"/>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B3CECB5D-1451-E1E0-A178-1F6F0A43011B}"/>
                </a:ext>
              </a:extLst>
            </p:cNvPr>
            <p:cNvCxnSpPr/>
            <p:nvPr/>
          </p:nvCxnSpPr>
          <p:spPr>
            <a:xfrm rot="5400000">
              <a:off x="6973561" y="2245098"/>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32D2B502-9533-478B-B0D3-5A297FDB19BF}"/>
                </a:ext>
              </a:extLst>
            </p:cNvPr>
            <p:cNvCxnSpPr/>
            <p:nvPr/>
          </p:nvCxnSpPr>
          <p:spPr>
            <a:xfrm rot="5400000">
              <a:off x="6983313" y="2245098"/>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A1718F1C-79EF-7D11-65B2-D8818AB723EC}"/>
                </a:ext>
              </a:extLst>
            </p:cNvPr>
            <p:cNvCxnSpPr/>
            <p:nvPr/>
          </p:nvCxnSpPr>
          <p:spPr>
            <a:xfrm rot="5400000">
              <a:off x="6994754" y="2245098"/>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29D5FD54-394C-8DC5-5841-D223B8B3BF33}"/>
                </a:ext>
              </a:extLst>
            </p:cNvPr>
            <p:cNvCxnSpPr/>
            <p:nvPr/>
          </p:nvCxnSpPr>
          <p:spPr>
            <a:xfrm rot="5400000">
              <a:off x="7007744" y="2259408"/>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C027A77C-B3A1-3FFC-73C9-33332626B53A}"/>
                </a:ext>
              </a:extLst>
            </p:cNvPr>
            <p:cNvCxnSpPr/>
            <p:nvPr/>
          </p:nvCxnSpPr>
          <p:spPr>
            <a:xfrm rot="5400000">
              <a:off x="7031394" y="2272098"/>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B8641571-DA23-1816-C2BD-6CE61E0E1848}"/>
                </a:ext>
              </a:extLst>
            </p:cNvPr>
            <p:cNvCxnSpPr/>
            <p:nvPr/>
          </p:nvCxnSpPr>
          <p:spPr>
            <a:xfrm rot="5400000">
              <a:off x="7041403" y="2272098"/>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5D74D21A-86E5-0D9B-5A74-79F7A37B6AAB}"/>
                </a:ext>
              </a:extLst>
            </p:cNvPr>
            <p:cNvCxnSpPr/>
            <p:nvPr/>
          </p:nvCxnSpPr>
          <p:spPr>
            <a:xfrm rot="5400000">
              <a:off x="7082557" y="2272098"/>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EC4E62B7-4E5A-28F0-17E6-39371CB3C62A}"/>
                </a:ext>
              </a:extLst>
            </p:cNvPr>
            <p:cNvCxnSpPr/>
            <p:nvPr/>
          </p:nvCxnSpPr>
          <p:spPr>
            <a:xfrm rot="5400000">
              <a:off x="7158058" y="2272098"/>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93ECAD42-E29E-F422-9C38-163A4138E662}"/>
                </a:ext>
              </a:extLst>
            </p:cNvPr>
            <p:cNvCxnSpPr/>
            <p:nvPr/>
          </p:nvCxnSpPr>
          <p:spPr>
            <a:xfrm rot="5400000">
              <a:off x="7327563" y="2272099"/>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28B5735A-2707-8A06-2DA6-070D75CF1A5E}"/>
                </a:ext>
              </a:extLst>
            </p:cNvPr>
            <p:cNvCxnSpPr/>
            <p:nvPr/>
          </p:nvCxnSpPr>
          <p:spPr>
            <a:xfrm rot="5400000">
              <a:off x="7341476" y="2272099"/>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20CEAB50-2CE9-21E8-4FA8-E852FB9106F4}"/>
                </a:ext>
              </a:extLst>
            </p:cNvPr>
            <p:cNvCxnSpPr/>
            <p:nvPr/>
          </p:nvCxnSpPr>
          <p:spPr>
            <a:xfrm rot="5400000">
              <a:off x="7359600" y="2272099"/>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F1C7ABEE-C769-CCF8-6ABC-DC7C7B556FB6}"/>
                </a:ext>
              </a:extLst>
            </p:cNvPr>
            <p:cNvCxnSpPr/>
            <p:nvPr/>
          </p:nvCxnSpPr>
          <p:spPr>
            <a:xfrm rot="5400000">
              <a:off x="7398461" y="2272212"/>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B598ABC6-D695-E747-424D-FE913E5A543D}"/>
                </a:ext>
              </a:extLst>
            </p:cNvPr>
            <p:cNvCxnSpPr/>
            <p:nvPr/>
          </p:nvCxnSpPr>
          <p:spPr>
            <a:xfrm rot="5400000">
              <a:off x="7390924" y="2272212"/>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D405749D-5F57-D69A-3237-89210CACA491}"/>
                </a:ext>
              </a:extLst>
            </p:cNvPr>
            <p:cNvCxnSpPr/>
            <p:nvPr/>
          </p:nvCxnSpPr>
          <p:spPr>
            <a:xfrm rot="5400000">
              <a:off x="7444890" y="2272212"/>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A3E92464-B9EF-48EE-0346-306D3C76332F}"/>
                </a:ext>
              </a:extLst>
            </p:cNvPr>
            <p:cNvCxnSpPr/>
            <p:nvPr/>
          </p:nvCxnSpPr>
          <p:spPr>
            <a:xfrm rot="5400000">
              <a:off x="7465084" y="2272212"/>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EA4279AD-9055-7666-AE21-36478859A9E7}"/>
                </a:ext>
              </a:extLst>
            </p:cNvPr>
            <p:cNvCxnSpPr/>
            <p:nvPr/>
          </p:nvCxnSpPr>
          <p:spPr>
            <a:xfrm rot="5400000">
              <a:off x="7480224" y="2272212"/>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9FDB7E29-941D-6B83-B3D7-6D44E4EC01E2}"/>
                </a:ext>
              </a:extLst>
            </p:cNvPr>
            <p:cNvCxnSpPr/>
            <p:nvPr/>
          </p:nvCxnSpPr>
          <p:spPr>
            <a:xfrm rot="5400000">
              <a:off x="7630265" y="227013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0CD58192-5779-364B-90A9-C7314E4ECAE7}"/>
                </a:ext>
              </a:extLst>
            </p:cNvPr>
            <p:cNvCxnSpPr/>
            <p:nvPr/>
          </p:nvCxnSpPr>
          <p:spPr>
            <a:xfrm rot="5400000">
              <a:off x="7672541" y="227013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BD423C06-681C-529C-68FA-7E67E7AC163D}"/>
                </a:ext>
              </a:extLst>
            </p:cNvPr>
            <p:cNvCxnSpPr/>
            <p:nvPr/>
          </p:nvCxnSpPr>
          <p:spPr>
            <a:xfrm rot="5400000">
              <a:off x="7766296" y="227013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AF813044-06ED-D24B-4F49-4F54362CC4C8}"/>
                </a:ext>
              </a:extLst>
            </p:cNvPr>
            <p:cNvCxnSpPr/>
            <p:nvPr/>
          </p:nvCxnSpPr>
          <p:spPr>
            <a:xfrm rot="5400000">
              <a:off x="7789178" y="2272212"/>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70D426AD-A93D-C4DF-0817-C9589BCC8ECF}"/>
                </a:ext>
              </a:extLst>
            </p:cNvPr>
            <p:cNvCxnSpPr/>
            <p:nvPr/>
          </p:nvCxnSpPr>
          <p:spPr>
            <a:xfrm rot="5400000">
              <a:off x="7818099" y="2272212"/>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36630C48-EB93-198F-5C1B-C9719DF1F90C}"/>
                </a:ext>
              </a:extLst>
            </p:cNvPr>
            <p:cNvCxnSpPr/>
            <p:nvPr/>
          </p:nvCxnSpPr>
          <p:spPr>
            <a:xfrm rot="5400000">
              <a:off x="8155697" y="2274624"/>
              <a:ext cx="5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9353BE85-342B-76F2-ADC7-E6EEA2874BDD}"/>
                </a:ext>
              </a:extLst>
            </p:cNvPr>
            <p:cNvCxnSpPr/>
            <p:nvPr/>
          </p:nvCxnSpPr>
          <p:spPr>
            <a:xfrm rot="5400000">
              <a:off x="5540814" y="1938660"/>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6DF14E98-2108-12B1-27ED-1D52957F86B5}"/>
                </a:ext>
              </a:extLst>
            </p:cNvPr>
            <p:cNvCxnSpPr/>
            <p:nvPr/>
          </p:nvCxnSpPr>
          <p:spPr>
            <a:xfrm rot="5400000">
              <a:off x="5596376" y="1998202"/>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4795EF6D-2A40-1C3F-297F-A6EA90DCA337}"/>
                </a:ext>
              </a:extLst>
            </p:cNvPr>
            <p:cNvCxnSpPr/>
            <p:nvPr/>
          </p:nvCxnSpPr>
          <p:spPr>
            <a:xfrm rot="5400000">
              <a:off x="5713508" y="2084010"/>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1425C8C4-1A95-A4A3-2874-B4E7C60A7765}"/>
                </a:ext>
              </a:extLst>
            </p:cNvPr>
            <p:cNvCxnSpPr/>
            <p:nvPr/>
          </p:nvCxnSpPr>
          <p:spPr>
            <a:xfrm rot="5400000">
              <a:off x="5821304" y="2170332"/>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B1EF5A7C-7C3E-5DB2-C9AF-AFDA0257F733}"/>
                </a:ext>
              </a:extLst>
            </p:cNvPr>
            <p:cNvCxnSpPr/>
            <p:nvPr/>
          </p:nvCxnSpPr>
          <p:spPr>
            <a:xfrm rot="5400000">
              <a:off x="5875543" y="2218212"/>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BADDD326-B906-5372-6788-32B13BC44231}"/>
                </a:ext>
              </a:extLst>
            </p:cNvPr>
            <p:cNvCxnSpPr/>
            <p:nvPr/>
          </p:nvCxnSpPr>
          <p:spPr>
            <a:xfrm rot="5400000">
              <a:off x="5908670" y="2236900"/>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64E055FD-B774-97C4-572D-605030127796}"/>
                </a:ext>
              </a:extLst>
            </p:cNvPr>
            <p:cNvCxnSpPr/>
            <p:nvPr/>
          </p:nvCxnSpPr>
          <p:spPr>
            <a:xfrm rot="5400000">
              <a:off x="5922133" y="2241072"/>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8CC05347-4033-4920-309C-89FF3EE77433}"/>
                </a:ext>
              </a:extLst>
            </p:cNvPr>
            <p:cNvCxnSpPr/>
            <p:nvPr/>
          </p:nvCxnSpPr>
          <p:spPr>
            <a:xfrm rot="5400000">
              <a:off x="5954554" y="227673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863C44CA-FCC2-7ADF-2C91-9E3683A82EE8}"/>
                </a:ext>
              </a:extLst>
            </p:cNvPr>
            <p:cNvCxnSpPr/>
            <p:nvPr/>
          </p:nvCxnSpPr>
          <p:spPr>
            <a:xfrm rot="5400000">
              <a:off x="5993615" y="2282602"/>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82FB1B7B-8B2C-2186-EC74-70DCDC4A5F71}"/>
                </a:ext>
              </a:extLst>
            </p:cNvPr>
            <p:cNvCxnSpPr/>
            <p:nvPr/>
          </p:nvCxnSpPr>
          <p:spPr>
            <a:xfrm rot="5400000">
              <a:off x="6024841" y="230752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AAB76595-54E0-D82F-1E53-555743FDBBC7}"/>
                </a:ext>
              </a:extLst>
            </p:cNvPr>
            <p:cNvCxnSpPr/>
            <p:nvPr/>
          </p:nvCxnSpPr>
          <p:spPr>
            <a:xfrm rot="5400000">
              <a:off x="6037362" y="232413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2156BE03-AC5B-86A4-B299-DC7F5C74D07F}"/>
                </a:ext>
              </a:extLst>
            </p:cNvPr>
            <p:cNvCxnSpPr/>
            <p:nvPr/>
          </p:nvCxnSpPr>
          <p:spPr>
            <a:xfrm rot="5400000">
              <a:off x="6058595" y="2340408"/>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12ED67D9-128E-3343-37AB-060288ECC31C}"/>
                </a:ext>
              </a:extLst>
            </p:cNvPr>
            <p:cNvCxnSpPr/>
            <p:nvPr/>
          </p:nvCxnSpPr>
          <p:spPr>
            <a:xfrm rot="5400000">
              <a:off x="6075000" y="2352910"/>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D70092A4-B4C6-A6B7-2A90-219FEABF37D4}"/>
                </a:ext>
              </a:extLst>
            </p:cNvPr>
            <p:cNvCxnSpPr/>
            <p:nvPr/>
          </p:nvCxnSpPr>
          <p:spPr>
            <a:xfrm rot="5400000">
              <a:off x="6090713" y="2362942"/>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6224F415-53D7-89AF-8F93-67030AD242A2}"/>
                </a:ext>
              </a:extLst>
            </p:cNvPr>
            <p:cNvCxnSpPr/>
            <p:nvPr/>
          </p:nvCxnSpPr>
          <p:spPr>
            <a:xfrm rot="5400000">
              <a:off x="6115061" y="2368998"/>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C8164059-C736-009E-F145-04B40CF9A25E}"/>
                </a:ext>
              </a:extLst>
            </p:cNvPr>
            <p:cNvCxnSpPr/>
            <p:nvPr/>
          </p:nvCxnSpPr>
          <p:spPr>
            <a:xfrm rot="5400000">
              <a:off x="6104031" y="2366920"/>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D753170F-F113-1D89-D3AA-B63AE44D7FE6}"/>
                </a:ext>
              </a:extLst>
            </p:cNvPr>
            <p:cNvCxnSpPr/>
            <p:nvPr/>
          </p:nvCxnSpPr>
          <p:spPr>
            <a:xfrm rot="5400000">
              <a:off x="6127235" y="2362942"/>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3DBFAF0C-F176-EBE8-9268-20862CEF31E4}"/>
                </a:ext>
              </a:extLst>
            </p:cNvPr>
            <p:cNvCxnSpPr/>
            <p:nvPr/>
          </p:nvCxnSpPr>
          <p:spPr>
            <a:xfrm rot="5400000">
              <a:off x="6145865" y="236931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F8F0A3A5-E944-4657-FD14-5A6EF726A5DB}"/>
                </a:ext>
              </a:extLst>
            </p:cNvPr>
            <p:cNvCxnSpPr/>
            <p:nvPr/>
          </p:nvCxnSpPr>
          <p:spPr>
            <a:xfrm rot="5400000">
              <a:off x="6187861" y="240273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EB8B1C9D-9A9B-A8DA-5CB4-6ECD73BD2106}"/>
                </a:ext>
              </a:extLst>
            </p:cNvPr>
            <p:cNvCxnSpPr/>
            <p:nvPr/>
          </p:nvCxnSpPr>
          <p:spPr>
            <a:xfrm rot="5400000">
              <a:off x="6239317" y="2412060"/>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2AAA1AF8-C2E8-398B-4F6E-973B3BFD46E4}"/>
                </a:ext>
              </a:extLst>
            </p:cNvPr>
            <p:cNvCxnSpPr/>
            <p:nvPr/>
          </p:nvCxnSpPr>
          <p:spPr>
            <a:xfrm rot="5400000">
              <a:off x="6251761" y="242866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46D65588-B4C7-2473-1648-315A62E98D9E}"/>
                </a:ext>
              </a:extLst>
            </p:cNvPr>
            <p:cNvCxnSpPr/>
            <p:nvPr/>
          </p:nvCxnSpPr>
          <p:spPr>
            <a:xfrm rot="5400000">
              <a:off x="6264898" y="242866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714FE1E4-06DE-FFAA-3C19-2D4336A9CB3D}"/>
                </a:ext>
              </a:extLst>
            </p:cNvPr>
            <p:cNvCxnSpPr/>
            <p:nvPr/>
          </p:nvCxnSpPr>
          <p:spPr>
            <a:xfrm rot="5400000">
              <a:off x="6276805" y="243427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A43E6934-F7D4-8B59-1BFA-E3343B0A9F1E}"/>
                </a:ext>
              </a:extLst>
            </p:cNvPr>
            <p:cNvCxnSpPr/>
            <p:nvPr/>
          </p:nvCxnSpPr>
          <p:spPr>
            <a:xfrm rot="5400000">
              <a:off x="6287947" y="243427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DB771A5F-D530-206F-62B1-75EB4A449E06}"/>
                </a:ext>
              </a:extLst>
            </p:cNvPr>
            <p:cNvCxnSpPr/>
            <p:nvPr/>
          </p:nvCxnSpPr>
          <p:spPr>
            <a:xfrm rot="5400000">
              <a:off x="6301906" y="243635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F2854C3D-B01C-1FE4-E018-91866C0CD5AE}"/>
                </a:ext>
              </a:extLst>
            </p:cNvPr>
            <p:cNvCxnSpPr/>
            <p:nvPr/>
          </p:nvCxnSpPr>
          <p:spPr>
            <a:xfrm rot="5400000">
              <a:off x="6326131" y="243635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D4A2F0BC-6743-739B-B094-33D1C87608FA}"/>
                </a:ext>
              </a:extLst>
            </p:cNvPr>
            <p:cNvCxnSpPr/>
            <p:nvPr/>
          </p:nvCxnSpPr>
          <p:spPr>
            <a:xfrm rot="5400000">
              <a:off x="6346913" y="243635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A4ED008E-CB86-8B45-3455-564E1BF071B5}"/>
                </a:ext>
              </a:extLst>
            </p:cNvPr>
            <p:cNvCxnSpPr/>
            <p:nvPr/>
          </p:nvCxnSpPr>
          <p:spPr>
            <a:xfrm rot="5400000">
              <a:off x="6363742" y="244604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5C7F4576-A073-841A-C9F4-82140BBA0854}"/>
                </a:ext>
              </a:extLst>
            </p:cNvPr>
            <p:cNvCxnSpPr/>
            <p:nvPr/>
          </p:nvCxnSpPr>
          <p:spPr>
            <a:xfrm rot="5400000">
              <a:off x="6376915" y="244604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4CBE8114-1DBB-930C-A174-FD9027C59CE9}"/>
                </a:ext>
              </a:extLst>
            </p:cNvPr>
            <p:cNvCxnSpPr/>
            <p:nvPr/>
          </p:nvCxnSpPr>
          <p:spPr>
            <a:xfrm rot="5400000">
              <a:off x="6388559" y="244604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DD9CEA55-8F8B-EC97-C62C-1D1DAE17CB28}"/>
                </a:ext>
              </a:extLst>
            </p:cNvPr>
            <p:cNvCxnSpPr/>
            <p:nvPr/>
          </p:nvCxnSpPr>
          <p:spPr>
            <a:xfrm rot="5400000">
              <a:off x="6412073" y="244847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38C2F351-A4B2-A137-E271-4B1C507A3114}"/>
                </a:ext>
              </a:extLst>
            </p:cNvPr>
            <p:cNvCxnSpPr/>
            <p:nvPr/>
          </p:nvCxnSpPr>
          <p:spPr>
            <a:xfrm rot="5400000">
              <a:off x="6427789" y="244847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CF734497-2C7D-B5CD-5B3D-0337F8215DEB}"/>
                </a:ext>
              </a:extLst>
            </p:cNvPr>
            <p:cNvCxnSpPr/>
            <p:nvPr/>
          </p:nvCxnSpPr>
          <p:spPr>
            <a:xfrm rot="5400000">
              <a:off x="6521133" y="2461277"/>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6695C0FB-7760-C18A-046D-4FF0E0BD8C7B}"/>
                </a:ext>
              </a:extLst>
            </p:cNvPr>
            <p:cNvCxnSpPr/>
            <p:nvPr/>
          </p:nvCxnSpPr>
          <p:spPr>
            <a:xfrm rot="5400000">
              <a:off x="6588303" y="2477902"/>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8C7B965B-7F57-3E86-618E-1D1150C6470F}"/>
                </a:ext>
              </a:extLst>
            </p:cNvPr>
            <p:cNvCxnSpPr/>
            <p:nvPr/>
          </p:nvCxnSpPr>
          <p:spPr>
            <a:xfrm rot="5400000">
              <a:off x="6614447" y="2477902"/>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6C58E6D5-D14F-7858-8F2B-729B5D35D524}"/>
                </a:ext>
              </a:extLst>
            </p:cNvPr>
            <p:cNvCxnSpPr/>
            <p:nvPr/>
          </p:nvCxnSpPr>
          <p:spPr>
            <a:xfrm rot="5400000">
              <a:off x="6623476" y="2480606"/>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AE49EF78-AF3B-7B27-4EDE-78DEADC9BEB9}"/>
                </a:ext>
              </a:extLst>
            </p:cNvPr>
            <p:cNvCxnSpPr/>
            <p:nvPr/>
          </p:nvCxnSpPr>
          <p:spPr>
            <a:xfrm rot="5400000">
              <a:off x="6631552" y="2480606"/>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BF4361C9-4789-5EFA-5D2C-A5629A6C89CC}"/>
                </a:ext>
              </a:extLst>
            </p:cNvPr>
            <p:cNvCxnSpPr/>
            <p:nvPr/>
          </p:nvCxnSpPr>
          <p:spPr>
            <a:xfrm rot="5400000">
              <a:off x="6648695" y="2480606"/>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CA807B38-0BB5-8029-5C23-7162986D622B}"/>
                </a:ext>
              </a:extLst>
            </p:cNvPr>
            <p:cNvCxnSpPr/>
            <p:nvPr/>
          </p:nvCxnSpPr>
          <p:spPr>
            <a:xfrm rot="5400000">
              <a:off x="6656525" y="2480606"/>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29E7A82F-D6B2-04EC-FF65-CB91D63BC08C}"/>
                </a:ext>
              </a:extLst>
            </p:cNvPr>
            <p:cNvCxnSpPr/>
            <p:nvPr/>
          </p:nvCxnSpPr>
          <p:spPr>
            <a:xfrm rot="5400000">
              <a:off x="6674717" y="247895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6592C3E9-027F-0897-0095-983BFEA2DDA0}"/>
                </a:ext>
              </a:extLst>
            </p:cNvPr>
            <p:cNvCxnSpPr/>
            <p:nvPr/>
          </p:nvCxnSpPr>
          <p:spPr>
            <a:xfrm rot="5400000">
              <a:off x="6708545" y="247895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B685AD77-36D7-069B-5977-643719003ECA}"/>
                </a:ext>
              </a:extLst>
            </p:cNvPr>
            <p:cNvCxnSpPr/>
            <p:nvPr/>
          </p:nvCxnSpPr>
          <p:spPr>
            <a:xfrm rot="5400000">
              <a:off x="6760499" y="247895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4A7F0A81-E60B-565B-ADFD-18F3C010EA25}"/>
                </a:ext>
              </a:extLst>
            </p:cNvPr>
            <p:cNvCxnSpPr/>
            <p:nvPr/>
          </p:nvCxnSpPr>
          <p:spPr>
            <a:xfrm rot="5400000">
              <a:off x="6782543" y="2505954"/>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27FE61BB-B6D5-72E8-4694-8755D86222EC}"/>
                </a:ext>
              </a:extLst>
            </p:cNvPr>
            <p:cNvCxnSpPr/>
            <p:nvPr/>
          </p:nvCxnSpPr>
          <p:spPr>
            <a:xfrm rot="5400000">
              <a:off x="6836411" y="251617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BBD844F9-D50E-8EEF-7CBD-A06AC2FE6147}"/>
                </a:ext>
              </a:extLst>
            </p:cNvPr>
            <p:cNvCxnSpPr/>
            <p:nvPr/>
          </p:nvCxnSpPr>
          <p:spPr>
            <a:xfrm rot="5400000">
              <a:off x="7024994" y="258264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0970EAF7-EBA3-8604-67A4-1AE9E00560D0}"/>
                </a:ext>
              </a:extLst>
            </p:cNvPr>
            <p:cNvCxnSpPr/>
            <p:nvPr/>
          </p:nvCxnSpPr>
          <p:spPr>
            <a:xfrm rot="5400000">
              <a:off x="7038818" y="258264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30B219A5-3962-A519-78DD-8ADC675D3CC8}"/>
                </a:ext>
              </a:extLst>
            </p:cNvPr>
            <p:cNvCxnSpPr/>
            <p:nvPr/>
          </p:nvCxnSpPr>
          <p:spPr>
            <a:xfrm rot="5400000">
              <a:off x="7041403" y="258264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D3043C9A-620D-FA24-6E12-C59303779283}"/>
                </a:ext>
              </a:extLst>
            </p:cNvPr>
            <p:cNvCxnSpPr/>
            <p:nvPr/>
          </p:nvCxnSpPr>
          <p:spPr>
            <a:xfrm rot="5400000">
              <a:off x="7049082" y="258264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EDBBB395-CF8C-3498-1A96-E92C585E3A9A}"/>
                </a:ext>
              </a:extLst>
            </p:cNvPr>
            <p:cNvCxnSpPr/>
            <p:nvPr/>
          </p:nvCxnSpPr>
          <p:spPr>
            <a:xfrm rot="5400000">
              <a:off x="7060113" y="258264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AC7593B4-FB33-06F1-4D3F-6D3644F0692F}"/>
                </a:ext>
              </a:extLst>
            </p:cNvPr>
            <p:cNvCxnSpPr/>
            <p:nvPr/>
          </p:nvCxnSpPr>
          <p:spPr>
            <a:xfrm rot="5400000">
              <a:off x="7126615" y="258706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30B1D3B1-2C9C-C218-D20C-2C819B1E9960}"/>
                </a:ext>
              </a:extLst>
            </p:cNvPr>
            <p:cNvCxnSpPr/>
            <p:nvPr/>
          </p:nvCxnSpPr>
          <p:spPr>
            <a:xfrm rot="5400000">
              <a:off x="7195601" y="258706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E1AE5C4F-843D-3C39-F9D0-A6B9186BEA30}"/>
                </a:ext>
              </a:extLst>
            </p:cNvPr>
            <p:cNvCxnSpPr/>
            <p:nvPr/>
          </p:nvCxnSpPr>
          <p:spPr>
            <a:xfrm rot="5400000">
              <a:off x="7363756" y="258745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F8775A0F-4066-5E9F-9E9D-42020C89F59C}"/>
                </a:ext>
              </a:extLst>
            </p:cNvPr>
            <p:cNvCxnSpPr/>
            <p:nvPr/>
          </p:nvCxnSpPr>
          <p:spPr>
            <a:xfrm rot="5400000">
              <a:off x="7388167" y="258745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410CD6EB-DEA6-F1DD-5294-D5B402FAA195}"/>
                </a:ext>
              </a:extLst>
            </p:cNvPr>
            <p:cNvCxnSpPr/>
            <p:nvPr/>
          </p:nvCxnSpPr>
          <p:spPr>
            <a:xfrm rot="5400000">
              <a:off x="7405373" y="258745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0B5CBE2D-1BD6-844A-295B-E19A28500E8C}"/>
                </a:ext>
              </a:extLst>
            </p:cNvPr>
            <p:cNvCxnSpPr/>
            <p:nvPr/>
          </p:nvCxnSpPr>
          <p:spPr>
            <a:xfrm rot="5400000">
              <a:off x="7435953" y="258745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AA8D1BD2-08D7-092F-7E54-1AA6A972AEAA}"/>
                </a:ext>
              </a:extLst>
            </p:cNvPr>
            <p:cNvCxnSpPr/>
            <p:nvPr/>
          </p:nvCxnSpPr>
          <p:spPr>
            <a:xfrm rot="5400000">
              <a:off x="7442812" y="258953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1A2BFBC2-6947-1E31-4B2F-84B48BD27E10}"/>
                </a:ext>
              </a:extLst>
            </p:cNvPr>
            <p:cNvCxnSpPr/>
            <p:nvPr/>
          </p:nvCxnSpPr>
          <p:spPr>
            <a:xfrm rot="5400000">
              <a:off x="7488038" y="258745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8D2108FA-9D16-EEB1-D5A6-BC04D5083581}"/>
                </a:ext>
              </a:extLst>
            </p:cNvPr>
            <p:cNvCxnSpPr/>
            <p:nvPr/>
          </p:nvCxnSpPr>
          <p:spPr>
            <a:xfrm rot="5400000">
              <a:off x="7507334" y="258745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BE1B7AFB-AF01-022E-0F48-13D8B66D3334}"/>
                </a:ext>
              </a:extLst>
            </p:cNvPr>
            <p:cNvCxnSpPr/>
            <p:nvPr/>
          </p:nvCxnSpPr>
          <p:spPr>
            <a:xfrm rot="5400000">
              <a:off x="7528116" y="2587455"/>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EAE2B494-B6AB-DDCC-6F1C-C66F56FE1E98}"/>
                </a:ext>
              </a:extLst>
            </p:cNvPr>
            <p:cNvCxnSpPr/>
            <p:nvPr/>
          </p:nvCxnSpPr>
          <p:spPr>
            <a:xfrm rot="5400000">
              <a:off x="7672541" y="258953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9104F842-071E-D7CC-3C39-379E64C073ED}"/>
                </a:ext>
              </a:extLst>
            </p:cNvPr>
            <p:cNvCxnSpPr/>
            <p:nvPr/>
          </p:nvCxnSpPr>
          <p:spPr>
            <a:xfrm rot="5400000">
              <a:off x="7709612" y="258953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C8CF18A1-D5F3-1503-47F2-F4CF624B77D2}"/>
                </a:ext>
              </a:extLst>
            </p:cNvPr>
            <p:cNvCxnSpPr/>
            <p:nvPr/>
          </p:nvCxnSpPr>
          <p:spPr>
            <a:xfrm rot="5400000">
              <a:off x="7802956" y="258953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9AE7567F-45C8-6A82-A9EB-C82FA67EDDBD}"/>
                </a:ext>
              </a:extLst>
            </p:cNvPr>
            <p:cNvCxnSpPr/>
            <p:nvPr/>
          </p:nvCxnSpPr>
          <p:spPr>
            <a:xfrm rot="5400000">
              <a:off x="7829973" y="2589533"/>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EF935257-1A7C-214E-552B-7CFBBF5E6A3B}"/>
                </a:ext>
              </a:extLst>
            </p:cNvPr>
            <p:cNvCxnSpPr/>
            <p:nvPr/>
          </p:nvCxnSpPr>
          <p:spPr>
            <a:xfrm rot="5400000">
              <a:off x="7857071" y="2589148"/>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8D12D998-C803-47F2-E1F9-DAA2B33F9909}"/>
                </a:ext>
              </a:extLst>
            </p:cNvPr>
            <p:cNvCxnSpPr/>
            <p:nvPr/>
          </p:nvCxnSpPr>
          <p:spPr>
            <a:xfrm rot="5400000">
              <a:off x="8191658" y="2587069"/>
              <a:ext cx="5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FD7C5378-F9C5-6232-BBF6-24C682276440}"/>
                </a:ext>
              </a:extLst>
            </p:cNvPr>
            <p:cNvCxnSpPr/>
            <p:nvPr/>
          </p:nvCxnSpPr>
          <p:spPr>
            <a:xfrm rot="5400000">
              <a:off x="5902543" y="2402094"/>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4E039928-C0E4-BF28-4D48-364FC2D55FEC}"/>
                </a:ext>
              </a:extLst>
            </p:cNvPr>
            <p:cNvCxnSpPr/>
            <p:nvPr/>
          </p:nvCxnSpPr>
          <p:spPr>
            <a:xfrm rot="5400000">
              <a:off x="5923282" y="2406251"/>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786D76FA-65C1-566F-3F68-1EA2968E8640}"/>
                </a:ext>
              </a:extLst>
            </p:cNvPr>
            <p:cNvCxnSpPr/>
            <p:nvPr/>
          </p:nvCxnSpPr>
          <p:spPr>
            <a:xfrm rot="5400000">
              <a:off x="5993615" y="2453606"/>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82ED6D38-EE15-B902-C452-02FCA4EFF452}"/>
                </a:ext>
              </a:extLst>
            </p:cNvPr>
            <p:cNvCxnSpPr/>
            <p:nvPr/>
          </p:nvCxnSpPr>
          <p:spPr>
            <a:xfrm rot="5400000">
              <a:off x="6026639" y="2451528"/>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225E44F3-FC0D-C352-CA41-59916BDFC48E}"/>
                </a:ext>
              </a:extLst>
            </p:cNvPr>
            <p:cNvCxnSpPr/>
            <p:nvPr/>
          </p:nvCxnSpPr>
          <p:spPr>
            <a:xfrm rot="5400000">
              <a:off x="6118063" y="2568883"/>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04452F4A-5DB4-7F02-EB15-6544D651E818}"/>
                </a:ext>
              </a:extLst>
            </p:cNvPr>
            <p:cNvCxnSpPr/>
            <p:nvPr/>
          </p:nvCxnSpPr>
          <p:spPr>
            <a:xfrm rot="5400000">
              <a:off x="6066569" y="2493146"/>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57B1BF39-F81B-7B82-EE0E-AEFBE8E78A33}"/>
                </a:ext>
              </a:extLst>
            </p:cNvPr>
            <p:cNvCxnSpPr/>
            <p:nvPr/>
          </p:nvCxnSpPr>
          <p:spPr>
            <a:xfrm rot="5400000">
              <a:off x="6244606" y="2757255"/>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47D5D996-BC32-062F-8EFC-84862994E8C0}"/>
                </a:ext>
              </a:extLst>
            </p:cNvPr>
            <p:cNvCxnSpPr/>
            <p:nvPr/>
          </p:nvCxnSpPr>
          <p:spPr>
            <a:xfrm rot="5400000">
              <a:off x="6270883" y="2800831"/>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B9EA8A01-4EFF-25D5-B2A0-6F55E96EDA35}"/>
                </a:ext>
              </a:extLst>
            </p:cNvPr>
            <p:cNvCxnSpPr/>
            <p:nvPr/>
          </p:nvCxnSpPr>
          <p:spPr>
            <a:xfrm rot="5400000">
              <a:off x="6276805" y="2831634"/>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C7EE675C-0C1A-ECD3-80E4-14E8D18206A0}"/>
                </a:ext>
              </a:extLst>
            </p:cNvPr>
            <p:cNvCxnSpPr/>
            <p:nvPr/>
          </p:nvCxnSpPr>
          <p:spPr>
            <a:xfrm rot="5400000">
              <a:off x="6363742" y="2828008"/>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0FE52CBF-66DA-BAD1-A269-FD97F18FAABE}"/>
                </a:ext>
              </a:extLst>
            </p:cNvPr>
            <p:cNvCxnSpPr/>
            <p:nvPr/>
          </p:nvCxnSpPr>
          <p:spPr>
            <a:xfrm rot="5400000">
              <a:off x="6674477" y="2827588"/>
              <a:ext cx="5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FADB2DAE-53B6-1EC5-189A-97D743BFF207}"/>
                </a:ext>
              </a:extLst>
            </p:cNvPr>
            <p:cNvCxnSpPr/>
            <p:nvPr/>
          </p:nvCxnSpPr>
          <p:spPr>
            <a:xfrm rot="5400000">
              <a:off x="5565239" y="2082216"/>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21DCB77D-2850-20B6-2B9F-3D2B06B5D041}"/>
                </a:ext>
              </a:extLst>
            </p:cNvPr>
            <p:cNvCxnSpPr/>
            <p:nvPr/>
          </p:nvCxnSpPr>
          <p:spPr>
            <a:xfrm rot="5400000">
              <a:off x="5593605" y="2166869"/>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5BCC4B59-9CAF-5E58-20B0-8F81B02439E6}"/>
                </a:ext>
              </a:extLst>
            </p:cNvPr>
            <p:cNvCxnSpPr/>
            <p:nvPr/>
          </p:nvCxnSpPr>
          <p:spPr>
            <a:xfrm rot="5400000">
              <a:off x="5721852" y="2402787"/>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6A5D1FEE-3AB8-0A9B-D327-96688003507B}"/>
                </a:ext>
              </a:extLst>
            </p:cNvPr>
            <p:cNvCxnSpPr/>
            <p:nvPr/>
          </p:nvCxnSpPr>
          <p:spPr>
            <a:xfrm rot="5400000">
              <a:off x="5621640" y="2264241"/>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AF80900A-C2C8-E299-2DAB-395ADE6364A1}"/>
                </a:ext>
              </a:extLst>
            </p:cNvPr>
            <p:cNvCxnSpPr/>
            <p:nvPr/>
          </p:nvCxnSpPr>
          <p:spPr>
            <a:xfrm rot="5400000">
              <a:off x="6027079" y="2774039"/>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C81577B0-E1F3-4B4B-462B-8DECF7824324}"/>
                </a:ext>
              </a:extLst>
            </p:cNvPr>
            <p:cNvCxnSpPr/>
            <p:nvPr/>
          </p:nvCxnSpPr>
          <p:spPr>
            <a:xfrm rot="5400000">
              <a:off x="6049891" y="2781552"/>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A759D5DB-AA91-86E3-E752-360E6C837C81}"/>
                </a:ext>
              </a:extLst>
            </p:cNvPr>
            <p:cNvCxnSpPr/>
            <p:nvPr/>
          </p:nvCxnSpPr>
          <p:spPr>
            <a:xfrm rot="5400000">
              <a:off x="6066569" y="2808858"/>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BD1AC13F-6226-3CBD-1A02-F5F358851F26}"/>
                </a:ext>
              </a:extLst>
            </p:cNvPr>
            <p:cNvCxnSpPr/>
            <p:nvPr/>
          </p:nvCxnSpPr>
          <p:spPr>
            <a:xfrm rot="5400000">
              <a:off x="6104031" y="2844917"/>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9523ABCB-36D8-EC1A-3283-941F2A0B1FFC}"/>
                </a:ext>
              </a:extLst>
            </p:cNvPr>
            <p:cNvCxnSpPr/>
            <p:nvPr/>
          </p:nvCxnSpPr>
          <p:spPr>
            <a:xfrm rot="5400000">
              <a:off x="6245912" y="2888405"/>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CE3A5FF0-AD98-7E8D-D7B2-609839B0F140}"/>
                </a:ext>
              </a:extLst>
            </p:cNvPr>
            <p:cNvCxnSpPr/>
            <p:nvPr/>
          </p:nvCxnSpPr>
          <p:spPr>
            <a:xfrm rot="5400000">
              <a:off x="6268493" y="2888951"/>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5863D36A-CD65-3403-2AFC-413FF2E0D500}"/>
                </a:ext>
              </a:extLst>
            </p:cNvPr>
            <p:cNvCxnSpPr/>
            <p:nvPr/>
          </p:nvCxnSpPr>
          <p:spPr>
            <a:xfrm rot="5400000">
              <a:off x="6359009" y="2979110"/>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a:extLst>
                <a:ext uri="{FF2B5EF4-FFF2-40B4-BE49-F238E27FC236}">
                  <a16:creationId xmlns:a16="http://schemas.microsoft.com/office/drawing/2014/main" id="{999417AC-FE1B-DEC9-8EB8-7B0006D57BB4}"/>
                </a:ext>
              </a:extLst>
            </p:cNvPr>
            <p:cNvCxnSpPr/>
            <p:nvPr/>
          </p:nvCxnSpPr>
          <p:spPr>
            <a:xfrm rot="5400000">
              <a:off x="6642121" y="3029721"/>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770E5014-7D7B-A760-F842-F9A6B61A3FAF}"/>
                </a:ext>
              </a:extLst>
            </p:cNvPr>
            <p:cNvCxnSpPr/>
            <p:nvPr/>
          </p:nvCxnSpPr>
          <p:spPr>
            <a:xfrm rot="5400000">
              <a:off x="7824633" y="3031799"/>
              <a:ext cx="5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34" name="TextBox 633">
              <a:extLst>
                <a:ext uri="{FF2B5EF4-FFF2-40B4-BE49-F238E27FC236}">
                  <a16:creationId xmlns:a16="http://schemas.microsoft.com/office/drawing/2014/main" id="{851630FD-C422-AA81-346F-92F729295528}"/>
                </a:ext>
              </a:extLst>
            </p:cNvPr>
            <p:cNvSpPr txBox="1"/>
            <p:nvPr/>
          </p:nvSpPr>
          <p:spPr>
            <a:xfrm>
              <a:off x="6279800" y="2620714"/>
              <a:ext cx="2146742" cy="230832"/>
            </a:xfrm>
            <a:prstGeom prst="rect">
              <a:avLst/>
            </a:prstGeom>
            <a:noFill/>
          </p:spPr>
          <p:txBody>
            <a:bodyPr wrap="none" rtlCol="0">
              <a:spAutoFit/>
            </a:bodyPr>
            <a:lstStyle/>
            <a:p>
              <a:r>
                <a:rPr lang="en-CA" sz="900" dirty="0">
                  <a:solidFill>
                    <a:schemeClr val="accent4"/>
                  </a:solidFill>
                </a:rPr>
                <a:t>PR median: 9.0 mo (95% CI, 6.0-10.4)</a:t>
              </a:r>
            </a:p>
          </p:txBody>
        </p:sp>
        <p:sp>
          <p:nvSpPr>
            <p:cNvPr id="635" name="TextBox 634">
              <a:extLst>
                <a:ext uri="{FF2B5EF4-FFF2-40B4-BE49-F238E27FC236}">
                  <a16:creationId xmlns:a16="http://schemas.microsoft.com/office/drawing/2014/main" id="{FE9EBC2C-EF53-36A1-188D-C115C77F9077}"/>
                </a:ext>
              </a:extLst>
            </p:cNvPr>
            <p:cNvSpPr txBox="1"/>
            <p:nvPr/>
          </p:nvSpPr>
          <p:spPr>
            <a:xfrm>
              <a:off x="6794957" y="2818059"/>
              <a:ext cx="2307042" cy="230832"/>
            </a:xfrm>
            <a:prstGeom prst="rect">
              <a:avLst/>
            </a:prstGeom>
            <a:noFill/>
          </p:spPr>
          <p:txBody>
            <a:bodyPr wrap="none" rtlCol="0">
              <a:spAutoFit/>
            </a:bodyPr>
            <a:lstStyle/>
            <a:p>
              <a:r>
                <a:rPr lang="en-CA" sz="900" dirty="0">
                  <a:solidFill>
                    <a:schemeClr val="accent5"/>
                  </a:solidFill>
                </a:rPr>
                <a:t>SD/PD </a:t>
              </a:r>
              <a:r>
                <a:rPr lang="it-IT" sz="900" dirty="0">
                  <a:solidFill>
                    <a:schemeClr val="accent5"/>
                  </a:solidFill>
                </a:rPr>
                <a:t>median: 5.1 mo (95% CI, 2.9-6.5)</a:t>
              </a:r>
              <a:r>
                <a:rPr lang="en-CA" sz="900" dirty="0">
                  <a:solidFill>
                    <a:schemeClr val="accent5"/>
                  </a:solidFill>
                </a:rPr>
                <a:t> </a:t>
              </a:r>
            </a:p>
          </p:txBody>
        </p:sp>
        <p:sp>
          <p:nvSpPr>
            <p:cNvPr id="636" name="TextBox 635">
              <a:extLst>
                <a:ext uri="{FF2B5EF4-FFF2-40B4-BE49-F238E27FC236}">
                  <a16:creationId xmlns:a16="http://schemas.microsoft.com/office/drawing/2014/main" id="{46A792C2-3B47-1D84-F411-B8D232E15C57}"/>
                </a:ext>
              </a:extLst>
            </p:cNvPr>
            <p:cNvSpPr txBox="1"/>
            <p:nvPr/>
          </p:nvSpPr>
          <p:spPr>
            <a:xfrm>
              <a:off x="8182697" y="2150175"/>
              <a:ext cx="351378" cy="230832"/>
            </a:xfrm>
            <a:prstGeom prst="rect">
              <a:avLst/>
            </a:prstGeom>
            <a:noFill/>
          </p:spPr>
          <p:txBody>
            <a:bodyPr wrap="none" rtlCol="0">
              <a:spAutoFit/>
            </a:bodyPr>
            <a:lstStyle/>
            <a:p>
              <a:r>
                <a:rPr lang="en-CA" sz="900" dirty="0">
                  <a:solidFill>
                    <a:schemeClr val="tx2"/>
                  </a:solidFill>
                </a:rPr>
                <a:t>CR</a:t>
              </a:r>
            </a:p>
          </p:txBody>
        </p:sp>
        <p:sp>
          <p:nvSpPr>
            <p:cNvPr id="637" name="TextBox 636">
              <a:extLst>
                <a:ext uri="{FF2B5EF4-FFF2-40B4-BE49-F238E27FC236}">
                  <a16:creationId xmlns:a16="http://schemas.microsoft.com/office/drawing/2014/main" id="{5276ED5F-F4D7-770F-6593-ECC6F66216FA}"/>
                </a:ext>
              </a:extLst>
            </p:cNvPr>
            <p:cNvSpPr txBox="1"/>
            <p:nvPr/>
          </p:nvSpPr>
          <p:spPr>
            <a:xfrm>
              <a:off x="8193423" y="2463794"/>
              <a:ext cx="441146" cy="230832"/>
            </a:xfrm>
            <a:prstGeom prst="rect">
              <a:avLst/>
            </a:prstGeom>
            <a:noFill/>
          </p:spPr>
          <p:txBody>
            <a:bodyPr wrap="none" rtlCol="0">
              <a:spAutoFit/>
            </a:bodyPr>
            <a:lstStyle/>
            <a:p>
              <a:r>
                <a:rPr lang="en-CA" sz="900" dirty="0">
                  <a:solidFill>
                    <a:schemeClr val="accent2"/>
                  </a:solidFill>
                </a:rPr>
                <a:t>Total</a:t>
              </a:r>
            </a:p>
          </p:txBody>
        </p:sp>
        <p:sp>
          <p:nvSpPr>
            <p:cNvPr id="638" name="TextBox 637">
              <a:extLst>
                <a:ext uri="{FF2B5EF4-FFF2-40B4-BE49-F238E27FC236}">
                  <a16:creationId xmlns:a16="http://schemas.microsoft.com/office/drawing/2014/main" id="{E8C86924-493D-61B6-AD20-53340336B672}"/>
                </a:ext>
              </a:extLst>
            </p:cNvPr>
            <p:cNvSpPr txBox="1"/>
            <p:nvPr/>
          </p:nvSpPr>
          <p:spPr>
            <a:xfrm>
              <a:off x="7008565" y="2320691"/>
              <a:ext cx="2024913" cy="230832"/>
            </a:xfrm>
            <a:prstGeom prst="rect">
              <a:avLst/>
            </a:prstGeom>
            <a:noFill/>
          </p:spPr>
          <p:txBody>
            <a:bodyPr wrap="none" rtlCol="0">
              <a:spAutoFit/>
            </a:bodyPr>
            <a:lstStyle/>
            <a:p>
              <a:r>
                <a:rPr lang="en-CA" sz="900" dirty="0">
                  <a:solidFill>
                    <a:schemeClr val="accent2"/>
                  </a:solidFill>
                </a:rPr>
                <a:t>Median: 21.1 mo (95% CI, 13.3-NR)</a:t>
              </a:r>
            </a:p>
          </p:txBody>
        </p:sp>
        <p:sp>
          <p:nvSpPr>
            <p:cNvPr id="639" name="TextBox 638">
              <a:extLst>
                <a:ext uri="{FF2B5EF4-FFF2-40B4-BE49-F238E27FC236}">
                  <a16:creationId xmlns:a16="http://schemas.microsoft.com/office/drawing/2014/main" id="{B3B7A413-AA5E-A56F-F478-24DDBC1E6B22}"/>
                </a:ext>
              </a:extLst>
            </p:cNvPr>
            <p:cNvSpPr txBox="1"/>
            <p:nvPr/>
          </p:nvSpPr>
          <p:spPr>
            <a:xfrm>
              <a:off x="7320651" y="2021544"/>
              <a:ext cx="1274708" cy="230832"/>
            </a:xfrm>
            <a:prstGeom prst="rect">
              <a:avLst/>
            </a:prstGeom>
            <a:noFill/>
          </p:spPr>
          <p:txBody>
            <a:bodyPr wrap="none" rtlCol="0">
              <a:spAutoFit/>
            </a:bodyPr>
            <a:lstStyle/>
            <a:p>
              <a:r>
                <a:rPr lang="en-CA" sz="900" dirty="0">
                  <a:solidFill>
                    <a:schemeClr val="accent1"/>
                  </a:solidFill>
                </a:rPr>
                <a:t>Median: NR (NR-NR)</a:t>
              </a:r>
            </a:p>
          </p:txBody>
        </p:sp>
      </p:grpSp>
      <p:sp>
        <p:nvSpPr>
          <p:cNvPr id="640" name="TextBox 639">
            <a:extLst>
              <a:ext uri="{FF2B5EF4-FFF2-40B4-BE49-F238E27FC236}">
                <a16:creationId xmlns:a16="http://schemas.microsoft.com/office/drawing/2014/main" id="{F3B0C424-B3B8-0F49-74E7-36909D5E83C9}"/>
              </a:ext>
            </a:extLst>
          </p:cNvPr>
          <p:cNvSpPr txBox="1"/>
          <p:nvPr/>
        </p:nvSpPr>
        <p:spPr>
          <a:xfrm>
            <a:off x="941421" y="4524635"/>
            <a:ext cx="8794808" cy="646986"/>
          </a:xfrm>
          <a:prstGeom prst="roundRect">
            <a:avLst/>
          </a:prstGeom>
          <a:noFill/>
          <a:ln w="19050">
            <a:noFill/>
          </a:ln>
        </p:spPr>
        <p:txBody>
          <a:bodyPr wrap="square" rtlCol="0">
            <a:spAutoFit/>
          </a:bodyPr>
          <a:lstStyle/>
          <a:p>
            <a:pPr algn="ctr"/>
            <a:br>
              <a:rPr lang="en-US" sz="1600" dirty="0"/>
            </a:br>
            <a:r>
              <a:rPr lang="en-US" sz="1600" dirty="0"/>
              <a:t> </a:t>
            </a:r>
            <a:endParaRPr lang="en-US" sz="1600" b="1" dirty="0"/>
          </a:p>
        </p:txBody>
      </p:sp>
      <p:sp>
        <p:nvSpPr>
          <p:cNvPr id="641" name="TextBox 640">
            <a:extLst>
              <a:ext uri="{FF2B5EF4-FFF2-40B4-BE49-F238E27FC236}">
                <a16:creationId xmlns:a16="http://schemas.microsoft.com/office/drawing/2014/main" id="{D6463E00-7040-C1E5-58AE-0BF424B57336}"/>
              </a:ext>
            </a:extLst>
          </p:cNvPr>
          <p:cNvSpPr txBox="1"/>
          <p:nvPr/>
        </p:nvSpPr>
        <p:spPr>
          <a:xfrm>
            <a:off x="2454331" y="5142398"/>
            <a:ext cx="7534666" cy="783193"/>
          </a:xfrm>
          <a:prstGeom prst="roundRect">
            <a:avLst/>
          </a:prstGeom>
          <a:noFill/>
          <a:ln w="19050">
            <a:noFill/>
          </a:ln>
        </p:spPr>
        <p:txBody>
          <a:bodyPr wrap="square" rtlCol="0">
            <a:spAutoFit/>
          </a:bodyPr>
          <a:lstStyle/>
          <a:p>
            <a:pPr>
              <a:spcAft>
                <a:spcPts val="600"/>
              </a:spcAft>
            </a:pPr>
            <a:r>
              <a:rPr lang="en-US" sz="2000" dirty="0" err="1"/>
              <a:t>Liso-cel</a:t>
            </a:r>
            <a:r>
              <a:rPr lang="en-US" sz="2000" dirty="0"/>
              <a:t> demonstrated durable remissions with estimated 2-year DOR and PFS rates of 49.5% and 40.6%, respectively</a:t>
            </a:r>
            <a:endParaRPr lang="en-US" sz="2000" baseline="30000" dirty="0"/>
          </a:p>
        </p:txBody>
      </p:sp>
      <p:sp>
        <p:nvSpPr>
          <p:cNvPr id="6" name="Footer Placeholder 5">
            <a:extLst>
              <a:ext uri="{FF2B5EF4-FFF2-40B4-BE49-F238E27FC236}">
                <a16:creationId xmlns:a16="http://schemas.microsoft.com/office/drawing/2014/main" id="{1284FF54-DA8F-A7C6-34F4-7FB2B9667E09}"/>
              </a:ext>
            </a:extLst>
          </p:cNvPr>
          <p:cNvSpPr>
            <a:spLocks noGrp="1"/>
          </p:cNvSpPr>
          <p:nvPr>
            <p:ph type="ftr" sz="quarter" idx="3"/>
          </p:nvPr>
        </p:nvSpPr>
        <p:spPr/>
        <p:txBody>
          <a:bodyPr/>
          <a:lstStyle/>
          <a:p>
            <a:r>
              <a:rPr lang="fr-FR" dirty="0" err="1"/>
              <a:t>Abramson</a:t>
            </a:r>
            <a:r>
              <a:rPr lang="fr-FR" dirty="0"/>
              <a:t> </a:t>
            </a:r>
            <a:r>
              <a:rPr lang="fr-FR" dirty="0" err="1"/>
              <a:t>JS</a:t>
            </a:r>
            <a:r>
              <a:rPr lang="fr-FR" dirty="0"/>
              <a:t>, et al. </a:t>
            </a:r>
            <a:r>
              <a:rPr lang="fr-FR" i="1" dirty="0"/>
              <a:t>Lancet. </a:t>
            </a:r>
            <a:r>
              <a:rPr lang="fr-FR" dirty="0"/>
              <a:t>2020;396:839-852.</a:t>
            </a:r>
          </a:p>
          <a:p>
            <a:r>
              <a:rPr lang="fr-FR" dirty="0" err="1"/>
              <a:t>Abramson</a:t>
            </a:r>
            <a:r>
              <a:rPr lang="fr-FR" dirty="0"/>
              <a:t> </a:t>
            </a:r>
            <a:r>
              <a:rPr lang="fr-FR" dirty="0" err="1"/>
              <a:t>JS</a:t>
            </a:r>
            <a:r>
              <a:rPr lang="fr-FR" dirty="0"/>
              <a:t>, et al. ASH 2021. Abstract 2840. </a:t>
            </a:r>
          </a:p>
        </p:txBody>
      </p:sp>
    </p:spTree>
    <p:extLst>
      <p:ext uri="{BB962C8B-B14F-4D97-AF65-F5344CB8AC3E}">
        <p14:creationId xmlns:p14="http://schemas.microsoft.com/office/powerpoint/2010/main" val="204117212"/>
      </p:ext>
    </p:extLst>
  </p:cSld>
  <p:clrMapOvr>
    <a:masterClrMapping/>
  </p:clrMapOvr>
</p:sld>
</file>

<file path=ppt/theme/theme1.xml><?xml version="1.0" encoding="utf-8"?>
<a:theme xmlns:a="http://schemas.openxmlformats.org/drawingml/2006/main" name="2022 Hem Onc">
  <a:themeElements>
    <a:clrScheme name="HemOnc22">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35A696"/>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1319</Words>
  <Application>Microsoft Office PowerPoint</Application>
  <PresentationFormat>Widescreen</PresentationFormat>
  <Paragraphs>372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Arial,Sans-Serif</vt:lpstr>
      <vt:lpstr>Calibri</vt:lpstr>
      <vt:lpstr>Times New Roman</vt:lpstr>
      <vt:lpstr>2022 Hem Onc</vt:lpstr>
      <vt:lpstr>What is the Role of CAR T-Cell Therapies for R/R DLBCL Patients Following Two Prior Lines of Therapy? </vt:lpstr>
      <vt:lpstr>Disclaimer</vt:lpstr>
      <vt:lpstr>Third-Line and Subsequent Therapy in DLBCL</vt:lpstr>
      <vt:lpstr>Pivotal CD19 CAR T-Cell Trials</vt:lpstr>
      <vt:lpstr>Phase 2 ZUMA-1: Axi-Cel Was Highly Active in R/R DLBCL </vt:lpstr>
      <vt:lpstr>Phase 2 ZUMA-1: Updated Findings Continue to Show Overall Survival Benefits in R/R DLBCL</vt:lpstr>
      <vt:lpstr>JULIET: Long-Term Outcomes With Tisa-Cel in DLBCL</vt:lpstr>
      <vt:lpstr>Deep and Durable Response to Liso-cel</vt:lpstr>
      <vt:lpstr>TRANSCEND NHL 001: PFS and OS</vt:lpstr>
      <vt:lpstr>Axicabtagene Ciloleucel and Tisagenlecleucel: SOC Use Across Centers</vt:lpstr>
      <vt:lpstr>Real world experience with CD19 CAR T-cell</vt:lpstr>
      <vt:lpstr> 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2022-09-28T17:36:14Z</dcterms:modified>
</cp:coreProperties>
</file>