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20"/>
  </p:notesMasterIdLst>
  <p:sldIdLst>
    <p:sldId id="256" r:id="rId2"/>
    <p:sldId id="948" r:id="rId3"/>
    <p:sldId id="458" r:id="rId4"/>
    <p:sldId id="457" r:id="rId5"/>
    <p:sldId id="459" r:id="rId6"/>
    <p:sldId id="460" r:id="rId7"/>
    <p:sldId id="461" r:id="rId8"/>
    <p:sldId id="463" r:id="rId9"/>
    <p:sldId id="944" r:id="rId10"/>
    <p:sldId id="945" r:id="rId11"/>
    <p:sldId id="938" r:id="rId12"/>
    <p:sldId id="941" r:id="rId13"/>
    <p:sldId id="259" r:id="rId14"/>
    <p:sldId id="260" r:id="rId15"/>
    <p:sldId id="942" r:id="rId16"/>
    <p:sldId id="943" r:id="rId17"/>
    <p:sldId id="946" r:id="rId18"/>
    <p:sldId id="94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3840" userDrawn="1">
          <p15:clr>
            <a:srgbClr val="A4A3A4"/>
          </p15:clr>
        </p15:guide>
        <p15:guide id="3" pos="65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660"/>
  </p:normalViewPr>
  <p:slideViewPr>
    <p:cSldViewPr snapToGrid="0">
      <p:cViewPr varScale="1">
        <p:scale>
          <a:sx n="104" d="100"/>
          <a:sy n="104" d="100"/>
        </p:scale>
        <p:origin x="114" y="420"/>
      </p:cViewPr>
      <p:guideLst>
        <p:guide orient="horz" pos="3240"/>
        <p:guide pos="3840"/>
        <p:guide pos="65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28021-5DDF-49AA-9F2E-B726281F78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F69689F-5BB6-495F-B6DE-2F165730AA98}">
      <dgm:prSet custT="1"/>
      <dgm:spPr>
        <a:solidFill>
          <a:schemeClr val="accent1">
            <a:lumMod val="40000"/>
            <a:lumOff val="60000"/>
          </a:schemeClr>
        </a:solidFill>
      </dgm:spPr>
      <dgm:t>
        <a:bodyPr/>
        <a:lstStyle/>
        <a:p>
          <a:pPr algn="ctr"/>
          <a:r>
            <a:rPr lang="en-US" sz="4400" dirty="0">
              <a:solidFill>
                <a:schemeClr val="tx1"/>
              </a:solidFill>
            </a:rPr>
            <a:t>Tafasitamab</a:t>
          </a:r>
          <a:endParaRPr lang="en-US" sz="4400" dirty="0"/>
        </a:p>
      </dgm:t>
    </dgm:pt>
    <dgm:pt modelId="{1E1396F6-2F25-499E-BE12-FE023DC3D9D7}" type="parTrans" cxnId="{6B67A3EC-B686-4518-AE6D-E28A379A689A}">
      <dgm:prSet/>
      <dgm:spPr/>
      <dgm:t>
        <a:bodyPr/>
        <a:lstStyle/>
        <a:p>
          <a:endParaRPr lang="en-US"/>
        </a:p>
      </dgm:t>
    </dgm:pt>
    <dgm:pt modelId="{E0AF6EC9-81B7-40BB-ACA3-E181C647AA29}" type="sibTrans" cxnId="{6B67A3EC-B686-4518-AE6D-E28A379A689A}">
      <dgm:prSet/>
      <dgm:spPr/>
      <dgm:t>
        <a:bodyPr/>
        <a:lstStyle/>
        <a:p>
          <a:endParaRPr lang="en-US"/>
        </a:p>
      </dgm:t>
    </dgm:pt>
    <dgm:pt modelId="{3387F15A-3630-43F2-9BB8-51A07F1C97B3}">
      <dgm:prSet custT="1"/>
      <dgm:spPr>
        <a:solidFill>
          <a:schemeClr val="accent1">
            <a:lumMod val="60000"/>
            <a:lumOff val="40000"/>
          </a:schemeClr>
        </a:solidFill>
      </dgm:spPr>
      <dgm:t>
        <a:bodyPr/>
        <a:lstStyle/>
        <a:p>
          <a:pPr algn="ctr"/>
          <a:r>
            <a:rPr lang="en-US" sz="4400" dirty="0">
              <a:solidFill>
                <a:schemeClr val="tx1"/>
              </a:solidFill>
            </a:rPr>
            <a:t>Loncastuximab</a:t>
          </a:r>
          <a:endParaRPr lang="en-US" sz="4400" dirty="0"/>
        </a:p>
      </dgm:t>
    </dgm:pt>
    <dgm:pt modelId="{0E6353A8-E35A-4FC4-B0B6-4BF33D40C133}" type="parTrans" cxnId="{75F907F6-9171-4828-A369-1379C3DD4E34}">
      <dgm:prSet/>
      <dgm:spPr/>
      <dgm:t>
        <a:bodyPr/>
        <a:lstStyle/>
        <a:p>
          <a:endParaRPr lang="en-US"/>
        </a:p>
      </dgm:t>
    </dgm:pt>
    <dgm:pt modelId="{DE0899BB-4212-4E26-8E37-0B2BA55E43C7}" type="sibTrans" cxnId="{75F907F6-9171-4828-A369-1379C3DD4E34}">
      <dgm:prSet/>
      <dgm:spPr/>
      <dgm:t>
        <a:bodyPr/>
        <a:lstStyle/>
        <a:p>
          <a:endParaRPr lang="en-US"/>
        </a:p>
      </dgm:t>
    </dgm:pt>
    <dgm:pt modelId="{EAB0C556-8054-4088-919F-F7BBBE9E34F7}">
      <dgm:prSet custT="1"/>
      <dgm:spPr>
        <a:solidFill>
          <a:schemeClr val="accent1">
            <a:lumMod val="75000"/>
          </a:schemeClr>
        </a:solidFill>
      </dgm:spPr>
      <dgm:t>
        <a:bodyPr/>
        <a:lstStyle/>
        <a:p>
          <a:pPr algn="ctr"/>
          <a:r>
            <a:rPr lang="en-US" sz="4400" dirty="0"/>
            <a:t>CAR T-cells</a:t>
          </a:r>
        </a:p>
      </dgm:t>
    </dgm:pt>
    <dgm:pt modelId="{E0F63D26-56B6-483A-BD7D-C8AF8CE64781}" type="parTrans" cxnId="{2A82E60B-8568-4718-B0B2-E07CD029A369}">
      <dgm:prSet/>
      <dgm:spPr/>
      <dgm:t>
        <a:bodyPr/>
        <a:lstStyle/>
        <a:p>
          <a:endParaRPr lang="en-US"/>
        </a:p>
      </dgm:t>
    </dgm:pt>
    <dgm:pt modelId="{514702C2-C995-42DE-9C46-7DE32A92A73B}" type="sibTrans" cxnId="{2A82E60B-8568-4718-B0B2-E07CD029A369}">
      <dgm:prSet/>
      <dgm:spPr/>
      <dgm:t>
        <a:bodyPr/>
        <a:lstStyle/>
        <a:p>
          <a:endParaRPr lang="en-US"/>
        </a:p>
      </dgm:t>
    </dgm:pt>
    <dgm:pt modelId="{29A76D4A-9350-420A-B362-8645AB4E036C}" type="pres">
      <dgm:prSet presAssocID="{9A028021-5DDF-49AA-9F2E-B726281F7879}" presName="linear" presStyleCnt="0">
        <dgm:presLayoutVars>
          <dgm:animLvl val="lvl"/>
          <dgm:resizeHandles val="exact"/>
        </dgm:presLayoutVars>
      </dgm:prSet>
      <dgm:spPr/>
    </dgm:pt>
    <dgm:pt modelId="{AF46E90E-00A4-4387-B108-7CF5D7B35506}" type="pres">
      <dgm:prSet presAssocID="{DF69689F-5BB6-495F-B6DE-2F165730AA98}" presName="parentText" presStyleLbl="node1" presStyleIdx="0" presStyleCnt="3" custScaleX="67702">
        <dgm:presLayoutVars>
          <dgm:chMax val="0"/>
          <dgm:bulletEnabled val="1"/>
        </dgm:presLayoutVars>
      </dgm:prSet>
      <dgm:spPr/>
    </dgm:pt>
    <dgm:pt modelId="{9326C8DD-1939-46C6-9D7A-F96849928C01}" type="pres">
      <dgm:prSet presAssocID="{E0AF6EC9-81B7-40BB-ACA3-E181C647AA29}" presName="spacer" presStyleCnt="0"/>
      <dgm:spPr/>
    </dgm:pt>
    <dgm:pt modelId="{B5F01692-ED46-47C7-8DE6-319657C4571C}" type="pres">
      <dgm:prSet presAssocID="{3387F15A-3630-43F2-9BB8-51A07F1C97B3}" presName="parentText" presStyleLbl="node1" presStyleIdx="1" presStyleCnt="3" custScaleX="67702">
        <dgm:presLayoutVars>
          <dgm:chMax val="0"/>
          <dgm:bulletEnabled val="1"/>
        </dgm:presLayoutVars>
      </dgm:prSet>
      <dgm:spPr/>
    </dgm:pt>
    <dgm:pt modelId="{4C070393-0C4B-4577-B352-E9D8D52A9238}" type="pres">
      <dgm:prSet presAssocID="{DE0899BB-4212-4E26-8E37-0B2BA55E43C7}" presName="spacer" presStyleCnt="0"/>
      <dgm:spPr/>
    </dgm:pt>
    <dgm:pt modelId="{0C129AF6-18B4-497F-B622-3F2D593698AA}" type="pres">
      <dgm:prSet presAssocID="{EAB0C556-8054-4088-919F-F7BBBE9E34F7}" presName="parentText" presStyleLbl="node1" presStyleIdx="2" presStyleCnt="3" custScaleX="67702">
        <dgm:presLayoutVars>
          <dgm:chMax val="0"/>
          <dgm:bulletEnabled val="1"/>
        </dgm:presLayoutVars>
      </dgm:prSet>
      <dgm:spPr/>
    </dgm:pt>
  </dgm:ptLst>
  <dgm:cxnLst>
    <dgm:cxn modelId="{2A82E60B-8568-4718-B0B2-E07CD029A369}" srcId="{9A028021-5DDF-49AA-9F2E-B726281F7879}" destId="{EAB0C556-8054-4088-919F-F7BBBE9E34F7}" srcOrd="2" destOrd="0" parTransId="{E0F63D26-56B6-483A-BD7D-C8AF8CE64781}" sibTransId="{514702C2-C995-42DE-9C46-7DE32A92A73B}"/>
    <dgm:cxn modelId="{5CDCCC79-0B28-4295-AACE-D516DA4BEE4F}" type="presOf" srcId="{DF69689F-5BB6-495F-B6DE-2F165730AA98}" destId="{AF46E90E-00A4-4387-B108-7CF5D7B35506}" srcOrd="0" destOrd="0" presId="urn:microsoft.com/office/officeart/2005/8/layout/vList2"/>
    <dgm:cxn modelId="{FAB86E8B-8F07-4C8D-9C0C-C807F6224A5E}" type="presOf" srcId="{3387F15A-3630-43F2-9BB8-51A07F1C97B3}" destId="{B5F01692-ED46-47C7-8DE6-319657C4571C}" srcOrd="0" destOrd="0" presId="urn:microsoft.com/office/officeart/2005/8/layout/vList2"/>
    <dgm:cxn modelId="{21C5DC8B-6317-4734-9EF7-EB53EEA9D7E9}" type="presOf" srcId="{EAB0C556-8054-4088-919F-F7BBBE9E34F7}" destId="{0C129AF6-18B4-497F-B622-3F2D593698AA}" srcOrd="0" destOrd="0" presId="urn:microsoft.com/office/officeart/2005/8/layout/vList2"/>
    <dgm:cxn modelId="{593EFE94-3B60-4070-9422-AEB5F779586B}" type="presOf" srcId="{9A028021-5DDF-49AA-9F2E-B726281F7879}" destId="{29A76D4A-9350-420A-B362-8645AB4E036C}" srcOrd="0" destOrd="0" presId="urn:microsoft.com/office/officeart/2005/8/layout/vList2"/>
    <dgm:cxn modelId="{6B67A3EC-B686-4518-AE6D-E28A379A689A}" srcId="{9A028021-5DDF-49AA-9F2E-B726281F7879}" destId="{DF69689F-5BB6-495F-B6DE-2F165730AA98}" srcOrd="0" destOrd="0" parTransId="{1E1396F6-2F25-499E-BE12-FE023DC3D9D7}" sibTransId="{E0AF6EC9-81B7-40BB-ACA3-E181C647AA29}"/>
    <dgm:cxn modelId="{75F907F6-9171-4828-A369-1379C3DD4E34}" srcId="{9A028021-5DDF-49AA-9F2E-B726281F7879}" destId="{3387F15A-3630-43F2-9BB8-51A07F1C97B3}" srcOrd="1" destOrd="0" parTransId="{0E6353A8-E35A-4FC4-B0B6-4BF33D40C133}" sibTransId="{DE0899BB-4212-4E26-8E37-0B2BA55E43C7}"/>
    <dgm:cxn modelId="{11D14C1E-785B-4C6C-BE39-293E608E0E62}" type="presParOf" srcId="{29A76D4A-9350-420A-B362-8645AB4E036C}" destId="{AF46E90E-00A4-4387-B108-7CF5D7B35506}" srcOrd="0" destOrd="0" presId="urn:microsoft.com/office/officeart/2005/8/layout/vList2"/>
    <dgm:cxn modelId="{458D8A27-89D2-4EE8-810E-CB914A23D46D}" type="presParOf" srcId="{29A76D4A-9350-420A-B362-8645AB4E036C}" destId="{9326C8DD-1939-46C6-9D7A-F96849928C01}" srcOrd="1" destOrd="0" presId="urn:microsoft.com/office/officeart/2005/8/layout/vList2"/>
    <dgm:cxn modelId="{C477DFD7-9AC8-48B6-BB97-F8316B57F0C0}" type="presParOf" srcId="{29A76D4A-9350-420A-B362-8645AB4E036C}" destId="{B5F01692-ED46-47C7-8DE6-319657C4571C}" srcOrd="2" destOrd="0" presId="urn:microsoft.com/office/officeart/2005/8/layout/vList2"/>
    <dgm:cxn modelId="{6B552069-D34A-43A3-B9B3-D6D487DF7EAF}" type="presParOf" srcId="{29A76D4A-9350-420A-B362-8645AB4E036C}" destId="{4C070393-0C4B-4577-B352-E9D8D52A9238}" srcOrd="3" destOrd="0" presId="urn:microsoft.com/office/officeart/2005/8/layout/vList2"/>
    <dgm:cxn modelId="{5F646429-D958-4F73-8BC6-3613E00BB413}" type="presParOf" srcId="{29A76D4A-9350-420A-B362-8645AB4E036C}" destId="{0C129AF6-18B4-497F-B622-3F2D593698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6E90E-00A4-4387-B108-7CF5D7B35506}">
      <dsp:nvSpPr>
        <dsp:cNvPr id="0" name=""/>
        <dsp:cNvSpPr/>
      </dsp:nvSpPr>
      <dsp:spPr>
        <a:xfrm>
          <a:off x="1698164" y="164062"/>
          <a:ext cx="7119271" cy="121680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Tafasitamab</a:t>
          </a:r>
          <a:endParaRPr lang="en-US" sz="4400" kern="1200" dirty="0"/>
        </a:p>
      </dsp:txBody>
      <dsp:txXfrm>
        <a:off x="1757563" y="223461"/>
        <a:ext cx="7000473" cy="1098002"/>
      </dsp:txXfrm>
    </dsp:sp>
    <dsp:sp modelId="{B5F01692-ED46-47C7-8DE6-319657C4571C}">
      <dsp:nvSpPr>
        <dsp:cNvPr id="0" name=""/>
        <dsp:cNvSpPr/>
      </dsp:nvSpPr>
      <dsp:spPr>
        <a:xfrm>
          <a:off x="1698164" y="1568062"/>
          <a:ext cx="7119271" cy="12168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Loncastuximab</a:t>
          </a:r>
          <a:endParaRPr lang="en-US" sz="4400" kern="1200" dirty="0"/>
        </a:p>
      </dsp:txBody>
      <dsp:txXfrm>
        <a:off x="1757563" y="1627461"/>
        <a:ext cx="7000473" cy="1098002"/>
      </dsp:txXfrm>
    </dsp:sp>
    <dsp:sp modelId="{0C129AF6-18B4-497F-B622-3F2D593698AA}">
      <dsp:nvSpPr>
        <dsp:cNvPr id="0" name=""/>
        <dsp:cNvSpPr/>
      </dsp:nvSpPr>
      <dsp:spPr>
        <a:xfrm>
          <a:off x="1698164" y="2972062"/>
          <a:ext cx="7119271" cy="12168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CAR T-cells</a:t>
          </a:r>
        </a:p>
      </dsp:txBody>
      <dsp:txXfrm>
        <a:off x="1757563" y="3031461"/>
        <a:ext cx="7000473"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1</a:t>
            </a:fld>
            <a:endParaRPr lang="en-US"/>
          </a:p>
        </p:txBody>
      </p:sp>
    </p:spTree>
    <p:extLst>
      <p:ext uri="{BB962C8B-B14F-4D97-AF65-F5344CB8AC3E}">
        <p14:creationId xmlns:p14="http://schemas.microsoft.com/office/powerpoint/2010/main" val="205186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11</a:t>
            </a:fld>
            <a:endParaRPr lang="en-US"/>
          </a:p>
        </p:txBody>
      </p:sp>
    </p:spTree>
    <p:extLst>
      <p:ext uri="{BB962C8B-B14F-4D97-AF65-F5344CB8AC3E}">
        <p14:creationId xmlns:p14="http://schemas.microsoft.com/office/powerpoint/2010/main" val="82877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12</a:t>
            </a:fld>
            <a:endParaRPr lang="en-US"/>
          </a:p>
        </p:txBody>
      </p:sp>
    </p:spTree>
    <p:extLst>
      <p:ext uri="{BB962C8B-B14F-4D97-AF65-F5344CB8AC3E}">
        <p14:creationId xmlns:p14="http://schemas.microsoft.com/office/powerpoint/2010/main" val="47991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267AE-9B0A-4078-807A-C8D19349FCDB}" type="slidenum">
              <a:rPr lang="en-US" smtClean="0"/>
              <a:t>13</a:t>
            </a:fld>
            <a:endParaRPr lang="en-US"/>
          </a:p>
        </p:txBody>
      </p:sp>
    </p:spTree>
    <p:extLst>
      <p:ext uri="{BB962C8B-B14F-4D97-AF65-F5344CB8AC3E}">
        <p14:creationId xmlns:p14="http://schemas.microsoft.com/office/powerpoint/2010/main" val="3014059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267AE-9B0A-4078-807A-C8D19349FCDB}" type="slidenum">
              <a:rPr lang="en-US" smtClean="0"/>
              <a:t>14</a:t>
            </a:fld>
            <a:endParaRPr lang="en-US"/>
          </a:p>
        </p:txBody>
      </p:sp>
    </p:spTree>
    <p:extLst>
      <p:ext uri="{BB962C8B-B14F-4D97-AF65-F5344CB8AC3E}">
        <p14:creationId xmlns:p14="http://schemas.microsoft.com/office/powerpoint/2010/main" val="2500523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267AE-9B0A-4078-807A-C8D19349FCDB}" type="slidenum">
              <a:rPr lang="en-US" smtClean="0"/>
              <a:t>15</a:t>
            </a:fld>
            <a:endParaRPr lang="en-US"/>
          </a:p>
        </p:txBody>
      </p:sp>
    </p:spTree>
    <p:extLst>
      <p:ext uri="{BB962C8B-B14F-4D97-AF65-F5344CB8AC3E}">
        <p14:creationId xmlns:p14="http://schemas.microsoft.com/office/powerpoint/2010/main" val="313569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E8267AE-9B0A-4078-807A-C8D19349FCDB}" type="slidenum">
              <a:rPr lang="en-US" smtClean="0"/>
              <a:t>16</a:t>
            </a:fld>
            <a:endParaRPr lang="en-US"/>
          </a:p>
        </p:txBody>
      </p:sp>
    </p:spTree>
    <p:extLst>
      <p:ext uri="{BB962C8B-B14F-4D97-AF65-F5344CB8AC3E}">
        <p14:creationId xmlns:p14="http://schemas.microsoft.com/office/powerpoint/2010/main" val="1212502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17</a:t>
            </a:fld>
            <a:endParaRPr lang="en-US"/>
          </a:p>
        </p:txBody>
      </p:sp>
    </p:spTree>
    <p:extLst>
      <p:ext uri="{BB962C8B-B14F-4D97-AF65-F5344CB8AC3E}">
        <p14:creationId xmlns:p14="http://schemas.microsoft.com/office/powerpoint/2010/main" val="190282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18</a:t>
            </a:fld>
            <a:endParaRPr lang="en-US"/>
          </a:p>
        </p:txBody>
      </p:sp>
    </p:spTree>
    <p:extLst>
      <p:ext uri="{BB962C8B-B14F-4D97-AF65-F5344CB8AC3E}">
        <p14:creationId xmlns:p14="http://schemas.microsoft.com/office/powerpoint/2010/main" val="327675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3</a:t>
            </a:fld>
            <a:endParaRPr lang="en-US"/>
          </a:p>
        </p:txBody>
      </p:sp>
    </p:spTree>
    <p:extLst>
      <p:ext uri="{BB962C8B-B14F-4D97-AF65-F5344CB8AC3E}">
        <p14:creationId xmlns:p14="http://schemas.microsoft.com/office/powerpoint/2010/main" val="130137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4</a:t>
            </a:fld>
            <a:endParaRPr lang="en-US"/>
          </a:p>
        </p:txBody>
      </p:sp>
    </p:spTree>
    <p:extLst>
      <p:ext uri="{BB962C8B-B14F-4D97-AF65-F5344CB8AC3E}">
        <p14:creationId xmlns:p14="http://schemas.microsoft.com/office/powerpoint/2010/main" val="313597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5</a:t>
            </a:fld>
            <a:endParaRPr lang="en-US"/>
          </a:p>
        </p:txBody>
      </p:sp>
    </p:spTree>
    <p:extLst>
      <p:ext uri="{BB962C8B-B14F-4D97-AF65-F5344CB8AC3E}">
        <p14:creationId xmlns:p14="http://schemas.microsoft.com/office/powerpoint/2010/main" val="94167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6</a:t>
            </a:fld>
            <a:endParaRPr lang="en-US"/>
          </a:p>
        </p:txBody>
      </p:sp>
    </p:spTree>
    <p:extLst>
      <p:ext uri="{BB962C8B-B14F-4D97-AF65-F5344CB8AC3E}">
        <p14:creationId xmlns:p14="http://schemas.microsoft.com/office/powerpoint/2010/main" val="249658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7</a:t>
            </a:fld>
            <a:endParaRPr lang="en-US"/>
          </a:p>
        </p:txBody>
      </p:sp>
    </p:spTree>
    <p:extLst>
      <p:ext uri="{BB962C8B-B14F-4D97-AF65-F5344CB8AC3E}">
        <p14:creationId xmlns:p14="http://schemas.microsoft.com/office/powerpoint/2010/main" val="274718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8</a:t>
            </a:fld>
            <a:endParaRPr lang="en-US"/>
          </a:p>
        </p:txBody>
      </p:sp>
    </p:spTree>
    <p:extLst>
      <p:ext uri="{BB962C8B-B14F-4D97-AF65-F5344CB8AC3E}">
        <p14:creationId xmlns:p14="http://schemas.microsoft.com/office/powerpoint/2010/main" val="210427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9</a:t>
            </a:fld>
            <a:endParaRPr lang="en-US"/>
          </a:p>
        </p:txBody>
      </p:sp>
    </p:spTree>
    <p:extLst>
      <p:ext uri="{BB962C8B-B14F-4D97-AF65-F5344CB8AC3E}">
        <p14:creationId xmlns:p14="http://schemas.microsoft.com/office/powerpoint/2010/main" val="1055283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4ED9F-A839-416B-86F0-062054BD17B6}" type="slidenum">
              <a:rPr lang="en-US" smtClean="0"/>
              <a:t>10</a:t>
            </a:fld>
            <a:endParaRPr lang="en-US"/>
          </a:p>
        </p:txBody>
      </p:sp>
    </p:spTree>
    <p:extLst>
      <p:ext uri="{BB962C8B-B14F-4D97-AF65-F5344CB8AC3E}">
        <p14:creationId xmlns:p14="http://schemas.microsoft.com/office/powerpoint/2010/main" val="2063235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0.tif"/><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t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19DE-CDB6-7BD8-7896-CAAB34437083}"/>
              </a:ext>
            </a:extLst>
          </p:cNvPr>
          <p:cNvSpPr>
            <a:spLocks noGrp="1"/>
          </p:cNvSpPr>
          <p:nvPr>
            <p:ph type="title"/>
          </p:nvPr>
        </p:nvSpPr>
        <p:spPr>
          <a:xfrm>
            <a:off x="609600" y="1709738"/>
            <a:ext cx="11140439" cy="2852737"/>
          </a:xfrm>
        </p:spPr>
        <p:txBody>
          <a:bodyPr>
            <a:normAutofit/>
          </a:bodyPr>
          <a:lstStyle/>
          <a:p>
            <a:r>
              <a:rPr lang="en-US" sz="4400" dirty="0"/>
              <a:t>How Do I Optimize Use of Non-Cellular CD19 Targeted Therapies in R/R DLBCL? </a:t>
            </a:r>
          </a:p>
        </p:txBody>
      </p:sp>
      <p:sp>
        <p:nvSpPr>
          <p:cNvPr id="3" name="Subtitle 2">
            <a:extLst>
              <a:ext uri="{FF2B5EF4-FFF2-40B4-BE49-F238E27FC236}">
                <a16:creationId xmlns:a16="http://schemas.microsoft.com/office/drawing/2014/main" id="{234226AB-D96D-FAF0-BAFA-7A6FA1DA4767}"/>
              </a:ext>
            </a:extLst>
          </p:cNvPr>
          <p:cNvSpPr>
            <a:spLocks noGrp="1"/>
          </p:cNvSpPr>
          <p:nvPr>
            <p:ph type="body" idx="1"/>
          </p:nvPr>
        </p:nvSpPr>
        <p:spPr>
          <a:xfrm>
            <a:off x="609601" y="4189413"/>
            <a:ext cx="10515600" cy="2268537"/>
          </a:xfrm>
        </p:spPr>
        <p:txBody>
          <a:bodyPr>
            <a:normAutofit fontScale="85000" lnSpcReduction="20000"/>
          </a:bodyPr>
          <a:lstStyle/>
          <a:p>
            <a:r>
              <a:rPr lang="en-US" dirty="0"/>
              <a:t>Paolo F. Caimi, MD</a:t>
            </a:r>
          </a:p>
          <a:p>
            <a:r>
              <a:rPr lang="en-US" dirty="0"/>
              <a:t>Staff Physician</a:t>
            </a:r>
          </a:p>
          <a:p>
            <a:r>
              <a:rPr lang="en-US" dirty="0"/>
              <a:t>Department of Hematology and Oncology</a:t>
            </a:r>
          </a:p>
          <a:p>
            <a:r>
              <a:rPr lang="en-US" dirty="0"/>
              <a:t>Cleveland Clinic Taussig Cancer Center</a:t>
            </a:r>
          </a:p>
          <a:p>
            <a:r>
              <a:rPr lang="en-US" dirty="0"/>
              <a:t>Associate Professor</a:t>
            </a:r>
          </a:p>
          <a:p>
            <a:r>
              <a:rPr lang="en-US" dirty="0"/>
              <a:t>Cleveland Clinic Lerner College of Medicine</a:t>
            </a:r>
          </a:p>
          <a:p>
            <a:r>
              <a:rPr lang="en-US" dirty="0"/>
              <a:t>Cleveland, OH</a:t>
            </a:r>
          </a:p>
        </p:txBody>
      </p:sp>
    </p:spTree>
    <p:extLst>
      <p:ext uri="{BB962C8B-B14F-4D97-AF65-F5344CB8AC3E}">
        <p14:creationId xmlns:p14="http://schemas.microsoft.com/office/powerpoint/2010/main" val="341804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605102-9882-CD79-E3D9-AACC23AE24E0}"/>
              </a:ext>
            </a:extLst>
          </p:cNvPr>
          <p:cNvSpPr>
            <a:spLocks noGrp="1"/>
          </p:cNvSpPr>
          <p:nvPr>
            <p:ph type="ftr" sz="quarter" idx="3"/>
          </p:nvPr>
        </p:nvSpPr>
        <p:spPr/>
        <p:txBody>
          <a:bodyPr/>
          <a:lstStyle/>
          <a:p>
            <a:endParaRPr lang="en-US"/>
          </a:p>
        </p:txBody>
      </p:sp>
      <p:sp>
        <p:nvSpPr>
          <p:cNvPr id="2" name="Title 1">
            <a:extLst>
              <a:ext uri="{FF2B5EF4-FFF2-40B4-BE49-F238E27FC236}">
                <a16:creationId xmlns:a16="http://schemas.microsoft.com/office/drawing/2014/main" id="{ED78D4B9-7583-7B1D-5D38-D9F2F4C421C6}"/>
              </a:ext>
            </a:extLst>
          </p:cNvPr>
          <p:cNvSpPr>
            <a:spLocks noGrp="1"/>
          </p:cNvSpPr>
          <p:nvPr>
            <p:ph type="title"/>
          </p:nvPr>
        </p:nvSpPr>
        <p:spPr/>
        <p:txBody>
          <a:bodyPr/>
          <a:lstStyle/>
          <a:p>
            <a:r>
              <a:rPr lang="en-US" dirty="0" err="1"/>
              <a:t>Tafasitamab</a:t>
            </a:r>
            <a:r>
              <a:rPr lang="en-US" dirty="0"/>
              <a:t> Optimization</a:t>
            </a:r>
          </a:p>
        </p:txBody>
      </p:sp>
      <p:sp>
        <p:nvSpPr>
          <p:cNvPr id="9" name="Content Placeholder 8">
            <a:extLst>
              <a:ext uri="{FF2B5EF4-FFF2-40B4-BE49-F238E27FC236}">
                <a16:creationId xmlns:a16="http://schemas.microsoft.com/office/drawing/2014/main" id="{673B951C-7A74-8EFA-08CF-0F50119F0F52}"/>
              </a:ext>
            </a:extLst>
          </p:cNvPr>
          <p:cNvSpPr>
            <a:spLocks noGrp="1"/>
          </p:cNvSpPr>
          <p:nvPr>
            <p:ph idx="1"/>
          </p:nvPr>
        </p:nvSpPr>
        <p:spPr/>
        <p:txBody>
          <a:bodyPr>
            <a:normAutofit/>
          </a:bodyPr>
          <a:lstStyle/>
          <a:p>
            <a:pPr>
              <a:spcBef>
                <a:spcPts val="2400"/>
              </a:spcBef>
            </a:pPr>
            <a:r>
              <a:rPr lang="en-US" sz="2800" dirty="0"/>
              <a:t>Patient selection is relevant</a:t>
            </a:r>
          </a:p>
          <a:p>
            <a:pPr lvl="1">
              <a:spcBef>
                <a:spcPts val="2400"/>
              </a:spcBef>
            </a:pPr>
            <a:r>
              <a:rPr lang="en-US" sz="2400" dirty="0"/>
              <a:t>Second line for transplant and CAR-T ineligible patients (50% had 1 line of therapy)</a:t>
            </a:r>
          </a:p>
          <a:p>
            <a:pPr lvl="1">
              <a:spcBef>
                <a:spcPts val="2400"/>
              </a:spcBef>
            </a:pPr>
            <a:r>
              <a:rPr lang="en-US" sz="2400" dirty="0"/>
              <a:t>Not studied in high risk </a:t>
            </a:r>
            <a:r>
              <a:rPr lang="en-US" sz="2400" dirty="0" err="1"/>
              <a:t>DLBCL</a:t>
            </a:r>
            <a:r>
              <a:rPr lang="en-US" sz="2400" dirty="0"/>
              <a:t> patients</a:t>
            </a:r>
          </a:p>
          <a:p>
            <a:pPr lvl="1">
              <a:spcBef>
                <a:spcPts val="2400"/>
              </a:spcBef>
            </a:pPr>
            <a:r>
              <a:rPr lang="en-US" sz="2400" dirty="0"/>
              <a:t>Well-tolerated and hematologic toxicity is manageable</a:t>
            </a:r>
          </a:p>
          <a:p>
            <a:pPr lvl="1">
              <a:spcBef>
                <a:spcPts val="2400"/>
              </a:spcBef>
            </a:pPr>
            <a:r>
              <a:rPr lang="en-US" sz="2400" dirty="0"/>
              <a:t>Schedule of infusions is intensive</a:t>
            </a:r>
          </a:p>
          <a:p>
            <a:pPr>
              <a:spcBef>
                <a:spcPts val="2400"/>
              </a:spcBef>
            </a:pPr>
            <a:endParaRPr lang="en-US" sz="2800" dirty="0"/>
          </a:p>
        </p:txBody>
      </p:sp>
    </p:spTree>
    <p:extLst>
      <p:ext uri="{BB962C8B-B14F-4D97-AF65-F5344CB8AC3E}">
        <p14:creationId xmlns:p14="http://schemas.microsoft.com/office/powerpoint/2010/main" val="164085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0CA8B3-ED95-4EE1-1920-8C3212023CAD}"/>
              </a:ext>
            </a:extLst>
          </p:cNvPr>
          <p:cNvSpPr>
            <a:spLocks noGrp="1"/>
          </p:cNvSpPr>
          <p:nvPr>
            <p:ph type="ftr" sz="quarter" idx="3"/>
          </p:nvPr>
        </p:nvSpPr>
        <p:spPr/>
        <p:txBody>
          <a:bodyPr/>
          <a:lstStyle/>
          <a:p>
            <a:r>
              <a:rPr lang="en-US" dirty="0"/>
              <a:t>Kahl B, et al. </a:t>
            </a:r>
            <a:r>
              <a:rPr lang="en-US" i="1" dirty="0"/>
              <a:t>Clin Cancer Res</a:t>
            </a:r>
            <a:r>
              <a:rPr lang="en-US" dirty="0"/>
              <a:t>. 2020;25:6986-6994.</a:t>
            </a:r>
          </a:p>
        </p:txBody>
      </p:sp>
      <p:sp>
        <p:nvSpPr>
          <p:cNvPr id="9" name="Title 1">
            <a:extLst>
              <a:ext uri="{FF2B5EF4-FFF2-40B4-BE49-F238E27FC236}">
                <a16:creationId xmlns:a16="http://schemas.microsoft.com/office/drawing/2014/main" id="{6C0CC0FD-586B-4E4A-AFC7-1ACFA4F05206}"/>
              </a:ext>
            </a:extLst>
          </p:cNvPr>
          <p:cNvSpPr>
            <a:spLocks noGrp="1"/>
          </p:cNvSpPr>
          <p:nvPr>
            <p:ph type="title"/>
          </p:nvPr>
        </p:nvSpPr>
        <p:spPr/>
        <p:txBody>
          <a:bodyPr/>
          <a:lstStyle/>
          <a:p>
            <a:r>
              <a:rPr lang="en-US" dirty="0" err="1"/>
              <a:t>Loncastuximab</a:t>
            </a:r>
            <a:r>
              <a:rPr lang="en-US" dirty="0"/>
              <a:t> </a:t>
            </a:r>
            <a:r>
              <a:rPr lang="en-US" dirty="0" err="1"/>
              <a:t>Tesirine</a:t>
            </a:r>
            <a:endParaRPr lang="en-US" dirty="0"/>
          </a:p>
        </p:txBody>
      </p:sp>
      <p:sp>
        <p:nvSpPr>
          <p:cNvPr id="5" name="Content Placeholder 4">
            <a:extLst>
              <a:ext uri="{FF2B5EF4-FFF2-40B4-BE49-F238E27FC236}">
                <a16:creationId xmlns:a16="http://schemas.microsoft.com/office/drawing/2014/main" id="{42356B6B-642E-4C03-8995-2EC5D771EF70}"/>
              </a:ext>
            </a:extLst>
          </p:cNvPr>
          <p:cNvSpPr>
            <a:spLocks noGrp="1"/>
          </p:cNvSpPr>
          <p:nvPr>
            <p:ph idx="1"/>
          </p:nvPr>
        </p:nvSpPr>
        <p:spPr/>
        <p:txBody>
          <a:bodyPr>
            <a:normAutofit/>
          </a:bodyPr>
          <a:lstStyle/>
          <a:p>
            <a:pPr>
              <a:spcBef>
                <a:spcPts val="2400"/>
              </a:spcBef>
            </a:pPr>
            <a:r>
              <a:rPr lang="en-US" sz="3200" dirty="0"/>
              <a:t>Antibody drug conjugate</a:t>
            </a:r>
          </a:p>
          <a:p>
            <a:pPr lvl="1">
              <a:spcBef>
                <a:spcPts val="2400"/>
              </a:spcBef>
            </a:pPr>
            <a:r>
              <a:rPr lang="en-US" sz="2800" dirty="0"/>
              <a:t>Anti-CD19</a:t>
            </a:r>
          </a:p>
          <a:p>
            <a:pPr lvl="1">
              <a:spcBef>
                <a:spcPts val="2400"/>
              </a:spcBef>
            </a:pPr>
            <a:r>
              <a:rPr lang="en-US" sz="2800" dirty="0"/>
              <a:t>Payload is </a:t>
            </a:r>
            <a:r>
              <a:rPr lang="en-US" sz="2800" dirty="0" err="1"/>
              <a:t>pyrrolobenzodiazepine</a:t>
            </a:r>
            <a:r>
              <a:rPr lang="en-US" sz="2800" dirty="0"/>
              <a:t> (PBD) toxin</a:t>
            </a:r>
          </a:p>
          <a:p>
            <a:pPr lvl="2">
              <a:spcBef>
                <a:spcPts val="2400"/>
              </a:spcBef>
            </a:pPr>
            <a:r>
              <a:rPr lang="en-US" sz="2400" dirty="0"/>
              <a:t>DNA cross-linking</a:t>
            </a:r>
          </a:p>
        </p:txBody>
      </p:sp>
    </p:spTree>
    <p:extLst>
      <p:ext uri="{BB962C8B-B14F-4D97-AF65-F5344CB8AC3E}">
        <p14:creationId xmlns:p14="http://schemas.microsoft.com/office/powerpoint/2010/main" val="261936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167E-0140-4687-BD54-518D65B45BC5}"/>
              </a:ext>
            </a:extLst>
          </p:cNvPr>
          <p:cNvSpPr>
            <a:spLocks noGrp="1"/>
          </p:cNvSpPr>
          <p:nvPr>
            <p:ph type="title"/>
          </p:nvPr>
        </p:nvSpPr>
        <p:spPr/>
        <p:txBody>
          <a:bodyPr/>
          <a:lstStyle/>
          <a:p>
            <a:r>
              <a:rPr lang="en-US" dirty="0"/>
              <a:t>Phase II Trial (LOTIS-2)</a:t>
            </a:r>
          </a:p>
        </p:txBody>
      </p:sp>
      <p:sp>
        <p:nvSpPr>
          <p:cNvPr id="6" name="Rounded Rectangle 21">
            <a:extLst>
              <a:ext uri="{FF2B5EF4-FFF2-40B4-BE49-F238E27FC236}">
                <a16:creationId xmlns:a16="http://schemas.microsoft.com/office/drawing/2014/main" id="{817DE4CC-EBAE-4C47-8F4B-C34B29B21FFA}"/>
              </a:ext>
            </a:extLst>
          </p:cNvPr>
          <p:cNvSpPr/>
          <p:nvPr/>
        </p:nvSpPr>
        <p:spPr>
          <a:xfrm>
            <a:off x="824732" y="1742658"/>
            <a:ext cx="10383998" cy="2272837"/>
          </a:xfrm>
          <a:prstGeom prst="roundRect">
            <a:avLst>
              <a:gd name="adj" fmla="val 4574"/>
            </a:avLst>
          </a:prstGeom>
          <a:solidFill>
            <a:schemeClr val="accent1">
              <a:lumMod val="20000"/>
              <a:lumOff val="80000"/>
            </a:schemeClr>
          </a:solidFill>
          <a:ln>
            <a:noFill/>
          </a:ln>
          <a:effectLst>
            <a:outerShdw blurRad="5842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a:extLst>
              <a:ext uri="{FF2B5EF4-FFF2-40B4-BE49-F238E27FC236}">
                <a16:creationId xmlns:a16="http://schemas.microsoft.com/office/drawing/2014/main" id="{D3A9EAFA-CD87-4834-B979-DE7BE70AB72F}"/>
              </a:ext>
            </a:extLst>
          </p:cNvPr>
          <p:cNvGrpSpPr/>
          <p:nvPr/>
        </p:nvGrpSpPr>
        <p:grpSpPr>
          <a:xfrm>
            <a:off x="1168405" y="2228734"/>
            <a:ext cx="9905995" cy="1799990"/>
            <a:chOff x="760045" y="2261775"/>
            <a:chExt cx="7662437" cy="1268380"/>
          </a:xfrm>
        </p:grpSpPr>
        <p:cxnSp>
          <p:nvCxnSpPr>
            <p:cNvPr id="8" name="Straight Connector 7">
              <a:extLst>
                <a:ext uri="{FF2B5EF4-FFF2-40B4-BE49-F238E27FC236}">
                  <a16:creationId xmlns:a16="http://schemas.microsoft.com/office/drawing/2014/main" id="{BE03FFD5-FF4A-490B-8CA0-D993496474CB}"/>
                </a:ext>
              </a:extLst>
            </p:cNvPr>
            <p:cNvCxnSpPr>
              <a:cxnSpLocks/>
            </p:cNvCxnSpPr>
            <p:nvPr/>
          </p:nvCxnSpPr>
          <p:spPr>
            <a:xfrm>
              <a:off x="5728552" y="2261775"/>
              <a:ext cx="17273" cy="1258645"/>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C70799E-F03C-49D6-AB2C-E3195895127A}"/>
                </a:ext>
              </a:extLst>
            </p:cNvPr>
            <p:cNvGrpSpPr/>
            <p:nvPr/>
          </p:nvGrpSpPr>
          <p:grpSpPr>
            <a:xfrm>
              <a:off x="760045" y="2270435"/>
              <a:ext cx="7662437" cy="1259720"/>
              <a:chOff x="2636771" y="4393560"/>
              <a:chExt cx="6082966" cy="1967641"/>
            </a:xfrm>
          </p:grpSpPr>
          <p:sp>
            <p:nvSpPr>
              <p:cNvPr id="15" name="Rectangle 14">
                <a:extLst>
                  <a:ext uri="{FF2B5EF4-FFF2-40B4-BE49-F238E27FC236}">
                    <a16:creationId xmlns:a16="http://schemas.microsoft.com/office/drawing/2014/main" id="{04990BD4-9BC9-497F-94C3-119A8676856E}"/>
                  </a:ext>
                </a:extLst>
              </p:cNvPr>
              <p:cNvSpPr/>
              <p:nvPr/>
            </p:nvSpPr>
            <p:spPr>
              <a:xfrm>
                <a:off x="4736097" y="5159265"/>
                <a:ext cx="1548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Lato" panose="020F0502020204030203" pitchFamily="34" charset="77"/>
                    <a:cs typeface="Arial" panose="020B0604020202020204" pitchFamily="34" charset="0"/>
                  </a:rPr>
                  <a:t>75 µg/kg</a:t>
                </a:r>
              </a:p>
            </p:txBody>
          </p:sp>
          <p:grpSp>
            <p:nvGrpSpPr>
              <p:cNvPr id="16" name="Group 15">
                <a:extLst>
                  <a:ext uri="{FF2B5EF4-FFF2-40B4-BE49-F238E27FC236}">
                    <a16:creationId xmlns:a16="http://schemas.microsoft.com/office/drawing/2014/main" id="{00C58453-6C4B-4B1B-9906-A81140C0130E}"/>
                  </a:ext>
                </a:extLst>
              </p:cNvPr>
              <p:cNvGrpSpPr/>
              <p:nvPr/>
            </p:nvGrpSpPr>
            <p:grpSpPr>
              <a:xfrm>
                <a:off x="2636771" y="4393560"/>
                <a:ext cx="6082966" cy="1967641"/>
                <a:chOff x="2636771" y="4393560"/>
                <a:chExt cx="6082966" cy="1967641"/>
              </a:xfrm>
            </p:grpSpPr>
            <p:sp>
              <p:nvSpPr>
                <p:cNvPr id="18" name="Rectangle 17">
                  <a:extLst>
                    <a:ext uri="{FF2B5EF4-FFF2-40B4-BE49-F238E27FC236}">
                      <a16:creationId xmlns:a16="http://schemas.microsoft.com/office/drawing/2014/main" id="{F206769A-E61B-4293-B5E3-E5813BF79C49}"/>
                    </a:ext>
                  </a:extLst>
                </p:cNvPr>
                <p:cNvSpPr/>
                <p:nvPr/>
              </p:nvSpPr>
              <p:spPr>
                <a:xfrm>
                  <a:off x="2636773" y="5159265"/>
                  <a:ext cx="1548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Lato" panose="020F0502020204030203" pitchFamily="34" charset="77"/>
                      <a:cs typeface="Arial" panose="020B0604020202020204" pitchFamily="34" charset="0"/>
                    </a:rPr>
                    <a:t>150 µg/kg</a:t>
                  </a:r>
                </a:p>
              </p:txBody>
            </p:sp>
            <p:sp>
              <p:nvSpPr>
                <p:cNvPr id="19" name="Arrow: Right 20">
                  <a:extLst>
                    <a:ext uri="{FF2B5EF4-FFF2-40B4-BE49-F238E27FC236}">
                      <a16:creationId xmlns:a16="http://schemas.microsoft.com/office/drawing/2014/main" id="{32677231-83C0-46E1-9C37-DB90AF9A2FCF}"/>
                    </a:ext>
                  </a:extLst>
                </p:cNvPr>
                <p:cNvSpPr/>
                <p:nvPr/>
              </p:nvSpPr>
              <p:spPr bwMode="auto">
                <a:xfrm>
                  <a:off x="2667186" y="4794544"/>
                  <a:ext cx="3616906" cy="158670"/>
                </a:xfrm>
                <a:prstGeom prst="rightArrow">
                  <a:avLst/>
                </a:prstGeom>
                <a:solidFill>
                  <a:schemeClr val="accent5"/>
                </a:solidFill>
                <a:ln w="9525" cap="flat" cmpd="sng" algn="ctr">
                  <a:noFill/>
                  <a:prstDash val="soli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defRPr/>
                  </a:pPr>
                  <a:endParaRPr lang="en-GB" sz="1000" b="1" kern="0" dirty="0">
                    <a:solidFill>
                      <a:srgbClr val="FFFFFF"/>
                    </a:solidFill>
                    <a:latin typeface="Lato" panose="020F0502020204030203" pitchFamily="34" charset="77"/>
                    <a:cs typeface="Arial" panose="020B0604020202020204" pitchFamily="34" charset="0"/>
                  </a:endParaRPr>
                </a:p>
              </p:txBody>
            </p:sp>
            <p:sp>
              <p:nvSpPr>
                <p:cNvPr id="20" name="TextBox 19">
                  <a:extLst>
                    <a:ext uri="{FF2B5EF4-FFF2-40B4-BE49-F238E27FC236}">
                      <a16:creationId xmlns:a16="http://schemas.microsoft.com/office/drawing/2014/main" id="{69716FD3-4D68-4B75-BE52-DA3C7C056B61}"/>
                    </a:ext>
                  </a:extLst>
                </p:cNvPr>
                <p:cNvSpPr txBox="1"/>
                <p:nvPr/>
              </p:nvSpPr>
              <p:spPr>
                <a:xfrm>
                  <a:off x="2636771" y="4406488"/>
                  <a:ext cx="3473829" cy="372631"/>
                </a:xfrm>
                <a:prstGeom prst="rect">
                  <a:avLst/>
                </a:prstGeom>
                <a:noFill/>
              </p:spPr>
              <p:txBody>
                <a:bodyPr wrap="square" rtlCol="0">
                  <a:spAutoFit/>
                </a:bodyPr>
                <a:lstStyle/>
                <a:p>
                  <a:pPr fontAlgn="base">
                    <a:spcBef>
                      <a:spcPct val="0"/>
                    </a:spcBef>
                    <a:spcAft>
                      <a:spcPct val="0"/>
                    </a:spcAft>
                  </a:pPr>
                  <a:r>
                    <a:rPr lang="nl-NL" sz="1600" b="1" dirty="0">
                      <a:latin typeface="Lato" panose="020F0502020204030203" pitchFamily="34" charset="77"/>
                      <a:cs typeface="Arial" panose="020B0604020202020204" pitchFamily="34" charset="0"/>
                    </a:rPr>
                    <a:t>30-minute infusion of Lonca Q3W for up to 1 year</a:t>
                  </a:r>
                </a:p>
              </p:txBody>
            </p:sp>
            <p:sp>
              <p:nvSpPr>
                <p:cNvPr id="21" name="TextBox 20">
                  <a:extLst>
                    <a:ext uri="{FF2B5EF4-FFF2-40B4-BE49-F238E27FC236}">
                      <a16:creationId xmlns:a16="http://schemas.microsoft.com/office/drawing/2014/main" id="{0942BC17-18A2-4E9B-9449-60DD5C50BCC6}"/>
                    </a:ext>
                  </a:extLst>
                </p:cNvPr>
                <p:cNvSpPr txBox="1"/>
                <p:nvPr/>
              </p:nvSpPr>
              <p:spPr>
                <a:xfrm>
                  <a:off x="4736097" y="5988570"/>
                  <a:ext cx="1569941" cy="372631"/>
                </a:xfrm>
                <a:prstGeom prst="rect">
                  <a:avLst/>
                </a:prstGeom>
                <a:noFill/>
              </p:spPr>
              <p:txBody>
                <a:bodyPr wrap="square" rtlCol="0">
                  <a:spAutoFit/>
                </a:bodyPr>
                <a:lstStyle/>
                <a:p>
                  <a:pPr algn="ctr" fontAlgn="base">
                    <a:spcBef>
                      <a:spcPct val="0"/>
                    </a:spcBef>
                    <a:spcAft>
                      <a:spcPct val="0"/>
                    </a:spcAft>
                  </a:pPr>
                  <a:r>
                    <a:rPr lang="nl-NL" sz="1600" b="1" dirty="0">
                      <a:latin typeface="Lato" panose="020F0502020204030203" pitchFamily="34" charset="77"/>
                      <a:cs typeface="Arial" panose="020B0604020202020204" pitchFamily="34" charset="0"/>
                    </a:rPr>
                    <a:t>After 2 cycles</a:t>
                  </a:r>
                </a:p>
              </p:txBody>
            </p:sp>
            <p:sp>
              <p:nvSpPr>
                <p:cNvPr id="22" name="Arrow: Right 23">
                  <a:extLst>
                    <a:ext uri="{FF2B5EF4-FFF2-40B4-BE49-F238E27FC236}">
                      <a16:creationId xmlns:a16="http://schemas.microsoft.com/office/drawing/2014/main" id="{E6C39BAE-FC06-422E-912F-9962ABB4199D}"/>
                    </a:ext>
                  </a:extLst>
                </p:cNvPr>
                <p:cNvSpPr/>
                <p:nvPr/>
              </p:nvSpPr>
              <p:spPr bwMode="auto">
                <a:xfrm>
                  <a:off x="4736097" y="5768918"/>
                  <a:ext cx="1548000" cy="160679"/>
                </a:xfrm>
                <a:prstGeom prst="rightArrow">
                  <a:avLst/>
                </a:prstGeom>
                <a:solidFill>
                  <a:schemeClr val="accent5"/>
                </a:solidFill>
                <a:ln w="9525" cap="flat" cmpd="sng" algn="ctr">
                  <a:noFill/>
                  <a:prstDash val="soli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GB" sz="1000" b="1" kern="0" dirty="0">
                    <a:solidFill>
                      <a:srgbClr val="FFFFFF"/>
                    </a:solidFill>
                    <a:latin typeface="Lato" panose="020F0502020204030203" pitchFamily="34" charset="77"/>
                    <a:cs typeface="Arial" panose="020B0604020202020204" pitchFamily="34" charset="0"/>
                  </a:endParaRPr>
                </a:p>
              </p:txBody>
            </p:sp>
            <p:cxnSp>
              <p:nvCxnSpPr>
                <p:cNvPr id="23" name="Straight Arrow Connector 22">
                  <a:extLst>
                    <a:ext uri="{FF2B5EF4-FFF2-40B4-BE49-F238E27FC236}">
                      <a16:creationId xmlns:a16="http://schemas.microsoft.com/office/drawing/2014/main" id="{397F411B-5FEE-489F-9E6A-47F390974C9A}"/>
                    </a:ext>
                  </a:extLst>
                </p:cNvPr>
                <p:cNvCxnSpPr>
                  <a:cxnSpLocks/>
                </p:cNvCxnSpPr>
                <p:nvPr/>
              </p:nvCxnSpPr>
              <p:spPr>
                <a:xfrm>
                  <a:off x="4184773" y="5339265"/>
                  <a:ext cx="55132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0649B39-46DE-4EDC-927E-44136DAADD8B}"/>
                    </a:ext>
                  </a:extLst>
                </p:cNvPr>
                <p:cNvSpPr txBox="1"/>
                <p:nvPr/>
              </p:nvSpPr>
              <p:spPr>
                <a:xfrm>
                  <a:off x="3024910" y="5980272"/>
                  <a:ext cx="1192473" cy="372631"/>
                </a:xfrm>
                <a:prstGeom prst="rect">
                  <a:avLst/>
                </a:prstGeom>
                <a:noFill/>
              </p:spPr>
              <p:txBody>
                <a:bodyPr wrap="square" rtlCol="0">
                  <a:spAutoFit/>
                </a:bodyPr>
                <a:lstStyle/>
                <a:p>
                  <a:pPr fontAlgn="base">
                    <a:spcBef>
                      <a:spcPct val="0"/>
                    </a:spcBef>
                    <a:spcAft>
                      <a:spcPct val="0"/>
                    </a:spcAft>
                  </a:pPr>
                  <a:r>
                    <a:rPr lang="nl-NL" sz="1600" b="1" dirty="0">
                      <a:latin typeface="Lato" panose="020F0502020204030203" pitchFamily="34" charset="77"/>
                      <a:cs typeface="Arial" panose="020B0604020202020204" pitchFamily="34" charset="0"/>
                    </a:rPr>
                    <a:t>First 2 cycles</a:t>
                  </a:r>
                </a:p>
              </p:txBody>
            </p:sp>
            <p:cxnSp>
              <p:nvCxnSpPr>
                <p:cNvPr id="25" name="Straight Arrow Connector 24">
                  <a:extLst>
                    <a:ext uri="{FF2B5EF4-FFF2-40B4-BE49-F238E27FC236}">
                      <a16:creationId xmlns:a16="http://schemas.microsoft.com/office/drawing/2014/main" id="{0FF7A82D-4773-4990-BEFF-A994026C0B5B}"/>
                    </a:ext>
                  </a:extLst>
                </p:cNvPr>
                <p:cNvCxnSpPr>
                  <a:cxnSpLocks/>
                </p:cNvCxnSpPr>
                <p:nvPr/>
              </p:nvCxnSpPr>
              <p:spPr>
                <a:xfrm>
                  <a:off x="6284097" y="5339265"/>
                  <a:ext cx="433837"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Arrow: Right 27">
                  <a:extLst>
                    <a:ext uri="{FF2B5EF4-FFF2-40B4-BE49-F238E27FC236}">
                      <a16:creationId xmlns:a16="http://schemas.microsoft.com/office/drawing/2014/main" id="{7DA95CDE-9FE5-4C45-8957-BC96E9771CF1}"/>
                    </a:ext>
                  </a:extLst>
                </p:cNvPr>
                <p:cNvSpPr/>
                <p:nvPr/>
              </p:nvSpPr>
              <p:spPr bwMode="auto">
                <a:xfrm>
                  <a:off x="6741649" y="4794544"/>
                  <a:ext cx="1978088" cy="158670"/>
                </a:xfrm>
                <a:prstGeom prst="rightArrow">
                  <a:avLst/>
                </a:prstGeom>
                <a:solidFill>
                  <a:schemeClr val="accent5"/>
                </a:solidFill>
                <a:ln w="9525" cap="flat" cmpd="sng" algn="ctr">
                  <a:noFill/>
                  <a:prstDash val="soli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defRPr/>
                  </a:pPr>
                  <a:endParaRPr lang="en-GB" sz="1000" b="1" kern="0" dirty="0">
                    <a:solidFill>
                      <a:srgbClr val="FFFFFF"/>
                    </a:solidFill>
                    <a:latin typeface="Lato" panose="020F0502020204030203" pitchFamily="34" charset="77"/>
                    <a:cs typeface="Arial" panose="020B0604020202020204" pitchFamily="34" charset="0"/>
                  </a:endParaRPr>
                </a:p>
              </p:txBody>
            </p:sp>
            <p:sp>
              <p:nvSpPr>
                <p:cNvPr id="27" name="TextBox 26">
                  <a:extLst>
                    <a:ext uri="{FF2B5EF4-FFF2-40B4-BE49-F238E27FC236}">
                      <a16:creationId xmlns:a16="http://schemas.microsoft.com/office/drawing/2014/main" id="{F075BA9C-CAC4-464E-924D-AE6691EC8098}"/>
                    </a:ext>
                  </a:extLst>
                </p:cNvPr>
                <p:cNvSpPr txBox="1"/>
                <p:nvPr/>
              </p:nvSpPr>
              <p:spPr>
                <a:xfrm>
                  <a:off x="6788753" y="4393560"/>
                  <a:ext cx="1860164" cy="372631"/>
                </a:xfrm>
                <a:prstGeom prst="rect">
                  <a:avLst/>
                </a:prstGeom>
                <a:noFill/>
              </p:spPr>
              <p:txBody>
                <a:bodyPr wrap="square" rtlCol="0">
                  <a:spAutoFit/>
                </a:bodyPr>
                <a:lstStyle/>
                <a:p>
                  <a:pPr fontAlgn="base">
                    <a:spcBef>
                      <a:spcPct val="0"/>
                    </a:spcBef>
                    <a:spcAft>
                      <a:spcPct val="0"/>
                    </a:spcAft>
                  </a:pPr>
                  <a:r>
                    <a:rPr lang="nl-NL" sz="1600" b="1" dirty="0">
                      <a:latin typeface="Lato" panose="020F0502020204030203" pitchFamily="34" charset="77"/>
                      <a:cs typeface="Arial" panose="020B0604020202020204" pitchFamily="34" charset="0"/>
                    </a:rPr>
                    <a:t>Q12W for up to 3 years</a:t>
                  </a:r>
                </a:p>
              </p:txBody>
            </p:sp>
          </p:grpSp>
          <p:sp>
            <p:nvSpPr>
              <p:cNvPr id="17" name="Rectangle 16">
                <a:extLst>
                  <a:ext uri="{FF2B5EF4-FFF2-40B4-BE49-F238E27FC236}">
                    <a16:creationId xmlns:a16="http://schemas.microsoft.com/office/drawing/2014/main" id="{77DF75E9-C752-4DC0-A660-6B5A98C7BFCB}"/>
                  </a:ext>
                </a:extLst>
              </p:cNvPr>
              <p:cNvSpPr/>
              <p:nvPr/>
            </p:nvSpPr>
            <p:spPr>
              <a:xfrm>
                <a:off x="6717934" y="5159265"/>
                <a:ext cx="2001803" cy="360000"/>
              </a:xfrm>
              <a:prstGeom prst="rect">
                <a:avLst/>
              </a:prstGeom>
              <a:solidFill>
                <a:schemeClr val="accent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Lato" panose="020F0502020204030203" pitchFamily="34" charset="77"/>
                    <a:cs typeface="Arial" panose="020B0604020202020204" pitchFamily="34" charset="0"/>
                  </a:rPr>
                  <a:t>Follow-up</a:t>
                </a:r>
              </a:p>
            </p:txBody>
          </p:sp>
        </p:grpSp>
        <p:grpSp>
          <p:nvGrpSpPr>
            <p:cNvPr id="10" name="Group 9">
              <a:extLst>
                <a:ext uri="{FF2B5EF4-FFF2-40B4-BE49-F238E27FC236}">
                  <a16:creationId xmlns:a16="http://schemas.microsoft.com/office/drawing/2014/main" id="{E5AEE306-D27B-42D0-9489-25E47F3F9270}"/>
                </a:ext>
              </a:extLst>
            </p:cNvPr>
            <p:cNvGrpSpPr/>
            <p:nvPr/>
          </p:nvGrpSpPr>
          <p:grpSpPr>
            <a:xfrm>
              <a:off x="761413" y="3049186"/>
              <a:ext cx="1948579" cy="204652"/>
              <a:chOff x="139700" y="3803500"/>
              <a:chExt cx="2463800" cy="438300"/>
            </a:xfrm>
          </p:grpSpPr>
          <p:cxnSp>
            <p:nvCxnSpPr>
              <p:cNvPr id="11" name="Straight Connector 10">
                <a:extLst>
                  <a:ext uri="{FF2B5EF4-FFF2-40B4-BE49-F238E27FC236}">
                    <a16:creationId xmlns:a16="http://schemas.microsoft.com/office/drawing/2014/main" id="{25F5182F-96A1-4B9E-B362-8A3B7A9CDAC6}"/>
                  </a:ext>
                </a:extLst>
              </p:cNvPr>
              <p:cNvCxnSpPr/>
              <p:nvPr/>
            </p:nvCxnSpPr>
            <p:spPr>
              <a:xfrm>
                <a:off x="139700" y="3803500"/>
                <a:ext cx="0" cy="26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F0F6D67-192B-40D0-9BCA-64FD22593F31}"/>
                  </a:ext>
                </a:extLst>
              </p:cNvPr>
              <p:cNvCxnSpPr/>
              <p:nvPr/>
            </p:nvCxnSpPr>
            <p:spPr>
              <a:xfrm>
                <a:off x="139700" y="4064000"/>
                <a:ext cx="246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EF3D48-5DE8-415E-B39C-3ED4D55BE9F1}"/>
                  </a:ext>
                </a:extLst>
              </p:cNvPr>
              <p:cNvCxnSpPr/>
              <p:nvPr/>
            </p:nvCxnSpPr>
            <p:spPr>
              <a:xfrm>
                <a:off x="2603500" y="3803500"/>
                <a:ext cx="0" cy="26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65FD295-3A4C-40F1-AD88-8D65EA151CF2}"/>
                  </a:ext>
                </a:extLst>
              </p:cNvPr>
              <p:cNvCxnSpPr>
                <a:cxnSpLocks/>
              </p:cNvCxnSpPr>
              <p:nvPr/>
            </p:nvCxnSpPr>
            <p:spPr>
              <a:xfrm>
                <a:off x="1371600" y="4064000"/>
                <a:ext cx="0" cy="17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8" name="Content Placeholder 4">
            <a:extLst>
              <a:ext uri="{FF2B5EF4-FFF2-40B4-BE49-F238E27FC236}">
                <a16:creationId xmlns:a16="http://schemas.microsoft.com/office/drawing/2014/main" id="{09BD2CBF-BECE-4CB6-A779-EAC46F397D5F}"/>
              </a:ext>
            </a:extLst>
          </p:cNvPr>
          <p:cNvSpPr txBox="1">
            <a:spLocks/>
          </p:cNvSpPr>
          <p:nvPr/>
        </p:nvSpPr>
        <p:spPr>
          <a:xfrm>
            <a:off x="800773" y="4269908"/>
            <a:ext cx="10599794" cy="1996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Eligibility</a:t>
            </a:r>
            <a:endParaRPr lang="en-US" sz="1800" b="1" dirty="0"/>
          </a:p>
          <a:p>
            <a:pPr marL="0" indent="0">
              <a:buNone/>
            </a:pPr>
            <a:r>
              <a:rPr lang="en-US" sz="1300" b="1" dirty="0"/>
              <a:t>DLBCL</a:t>
            </a:r>
          </a:p>
          <a:p>
            <a:pPr lvl="1"/>
            <a:r>
              <a:rPr lang="en-US" sz="1300" b="1" dirty="0"/>
              <a:t>Including transformed indolent</a:t>
            </a:r>
          </a:p>
          <a:p>
            <a:pPr lvl="1"/>
            <a:r>
              <a:rPr lang="en-US" sz="1300" b="1" dirty="0"/>
              <a:t>Including double/triple hit</a:t>
            </a:r>
          </a:p>
          <a:p>
            <a:pPr lvl="1"/>
            <a:r>
              <a:rPr lang="en-US" sz="1300" b="1" dirty="0"/>
              <a:t>Including primary refractory</a:t>
            </a:r>
            <a:endParaRPr lang="en-US" sz="1600" b="1" dirty="0"/>
          </a:p>
        </p:txBody>
      </p:sp>
      <p:sp>
        <p:nvSpPr>
          <p:cNvPr id="29" name="Content Placeholder 4">
            <a:extLst>
              <a:ext uri="{FF2B5EF4-FFF2-40B4-BE49-F238E27FC236}">
                <a16:creationId xmlns:a16="http://schemas.microsoft.com/office/drawing/2014/main" id="{FFD4FDF1-DE7F-4857-B1DE-D020C88EC0FD}"/>
              </a:ext>
            </a:extLst>
          </p:cNvPr>
          <p:cNvSpPr txBox="1">
            <a:spLocks/>
          </p:cNvSpPr>
          <p:nvPr/>
        </p:nvSpPr>
        <p:spPr>
          <a:xfrm>
            <a:off x="4424444" y="4931098"/>
            <a:ext cx="3348468" cy="96215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Relapsed/refractory to ≥ 2 lines of therapy</a:t>
            </a:r>
          </a:p>
          <a:p>
            <a:pPr marL="0" indent="0">
              <a:buNone/>
            </a:pPr>
            <a:endParaRPr lang="en-US" sz="1400" b="1" dirty="0"/>
          </a:p>
          <a:p>
            <a:pPr marL="0" indent="0">
              <a:buNone/>
            </a:pPr>
            <a:r>
              <a:rPr lang="en-US" sz="1400" b="1" dirty="0"/>
              <a:t>If prior CAR-T cell therapy, repeat biopsy with CD19+ required</a:t>
            </a:r>
            <a:endParaRPr lang="en-US" sz="1600" b="1" dirty="0"/>
          </a:p>
        </p:txBody>
      </p:sp>
      <p:sp>
        <p:nvSpPr>
          <p:cNvPr id="30" name="Content Placeholder 4">
            <a:extLst>
              <a:ext uri="{FF2B5EF4-FFF2-40B4-BE49-F238E27FC236}">
                <a16:creationId xmlns:a16="http://schemas.microsoft.com/office/drawing/2014/main" id="{47D6C04F-72DA-4AB6-AEA1-7BD218A2CCD5}"/>
              </a:ext>
            </a:extLst>
          </p:cNvPr>
          <p:cNvSpPr txBox="1">
            <a:spLocks/>
          </p:cNvSpPr>
          <p:nvPr/>
        </p:nvSpPr>
        <p:spPr>
          <a:xfrm>
            <a:off x="8092204" y="4620068"/>
            <a:ext cx="3348468" cy="1417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00" b="1" dirty="0"/>
              <a:t>Excluded: </a:t>
            </a:r>
          </a:p>
          <a:p>
            <a:pPr lvl="1"/>
            <a:r>
              <a:rPr lang="en-US" sz="1300" b="1" dirty="0"/>
              <a:t>Bulky disease (&gt; 10 cm)</a:t>
            </a:r>
          </a:p>
          <a:p>
            <a:pPr lvl="1"/>
            <a:r>
              <a:rPr lang="en-US" sz="1300" b="1" dirty="0"/>
              <a:t>ASCT within 30 days; </a:t>
            </a:r>
            <a:r>
              <a:rPr lang="en-US" sz="1300" b="1" dirty="0" err="1"/>
              <a:t>AlloHCT</a:t>
            </a:r>
            <a:r>
              <a:rPr lang="en-US" sz="1300" b="1" dirty="0"/>
              <a:t> within 60 days</a:t>
            </a:r>
          </a:p>
          <a:p>
            <a:pPr lvl="1"/>
            <a:r>
              <a:rPr lang="en-US" sz="1300" b="1" dirty="0"/>
              <a:t>CNS disease</a:t>
            </a:r>
            <a:endParaRPr lang="en-US" sz="1600" b="1" dirty="0"/>
          </a:p>
        </p:txBody>
      </p:sp>
      <p:cxnSp>
        <p:nvCxnSpPr>
          <p:cNvPr id="31" name="Straight Connector 30">
            <a:extLst>
              <a:ext uri="{FF2B5EF4-FFF2-40B4-BE49-F238E27FC236}">
                <a16:creationId xmlns:a16="http://schemas.microsoft.com/office/drawing/2014/main" id="{DB449E2D-34AA-49B8-BA67-D32A5D3600AA}"/>
              </a:ext>
            </a:extLst>
          </p:cNvPr>
          <p:cNvCxnSpPr>
            <a:cxnSpLocks/>
          </p:cNvCxnSpPr>
          <p:nvPr/>
        </p:nvCxnSpPr>
        <p:spPr>
          <a:xfrm flipH="1">
            <a:off x="4522950" y="5319559"/>
            <a:ext cx="3026902" cy="0"/>
          </a:xfrm>
          <a:prstGeom prst="line">
            <a:avLst/>
          </a:prstGeom>
          <a:ln w="9525">
            <a:solidFill>
              <a:schemeClr val="tx1">
                <a:lumMod val="50000"/>
                <a:alpha val="19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11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CF0BB1-9A52-471A-AF53-91F35DC716BC}"/>
              </a:ext>
            </a:extLst>
          </p:cNvPr>
          <p:cNvSpPr>
            <a:spLocks noGrp="1"/>
          </p:cNvSpPr>
          <p:nvPr>
            <p:ph type="title"/>
          </p:nvPr>
        </p:nvSpPr>
        <p:spPr/>
        <p:txBody>
          <a:bodyPr/>
          <a:lstStyle/>
          <a:p>
            <a:r>
              <a:rPr lang="en-US" dirty="0"/>
              <a:t>LOTIS-2: Results</a:t>
            </a:r>
          </a:p>
        </p:txBody>
      </p:sp>
      <p:sp>
        <p:nvSpPr>
          <p:cNvPr id="3" name="Footer Placeholder 2">
            <a:extLst>
              <a:ext uri="{FF2B5EF4-FFF2-40B4-BE49-F238E27FC236}">
                <a16:creationId xmlns:a16="http://schemas.microsoft.com/office/drawing/2014/main" id="{17F00B54-A542-3E08-C53E-6793A6072879}"/>
              </a:ext>
            </a:extLst>
          </p:cNvPr>
          <p:cNvSpPr>
            <a:spLocks noGrp="1"/>
          </p:cNvSpPr>
          <p:nvPr>
            <p:ph type="ftr" sz="quarter" idx="3"/>
          </p:nvPr>
        </p:nvSpPr>
        <p:spPr/>
        <p:txBody>
          <a:bodyPr/>
          <a:lstStyle/>
          <a:p>
            <a:r>
              <a:rPr lang="fr-FR" dirty="0" err="1"/>
              <a:t>Caimi</a:t>
            </a:r>
            <a:r>
              <a:rPr lang="fr-FR" dirty="0"/>
              <a:t> PF, et al. </a:t>
            </a:r>
            <a:r>
              <a:rPr lang="fr-FR" i="1" dirty="0"/>
              <a:t>Lancet </a:t>
            </a:r>
            <a:r>
              <a:rPr lang="fr-FR" i="1" dirty="0" err="1"/>
              <a:t>Oncol</a:t>
            </a:r>
            <a:r>
              <a:rPr lang="fr-FR" i="1" dirty="0"/>
              <a:t>. </a:t>
            </a:r>
            <a:r>
              <a:rPr lang="fr-FR" dirty="0"/>
              <a:t>2021;22:790-800.</a:t>
            </a:r>
          </a:p>
        </p:txBody>
      </p:sp>
      <p:graphicFrame>
        <p:nvGraphicFramePr>
          <p:cNvPr id="5" name="Table 5">
            <a:extLst>
              <a:ext uri="{FF2B5EF4-FFF2-40B4-BE49-F238E27FC236}">
                <a16:creationId xmlns:a16="http://schemas.microsoft.com/office/drawing/2014/main" id="{B4493DDE-CF04-04E1-4201-459AE92EBD2B}"/>
              </a:ext>
            </a:extLst>
          </p:cNvPr>
          <p:cNvGraphicFramePr>
            <a:graphicFrameLocks noGrp="1"/>
          </p:cNvGraphicFramePr>
          <p:nvPr>
            <p:extLst>
              <p:ext uri="{D42A27DB-BD31-4B8C-83A1-F6EECF244321}">
                <p14:modId xmlns:p14="http://schemas.microsoft.com/office/powerpoint/2010/main" val="2604735509"/>
              </p:ext>
            </p:extLst>
          </p:nvPr>
        </p:nvGraphicFramePr>
        <p:xfrm>
          <a:off x="3044574" y="1914525"/>
          <a:ext cx="6102852" cy="4124320"/>
        </p:xfrm>
        <a:graphic>
          <a:graphicData uri="http://schemas.openxmlformats.org/drawingml/2006/table">
            <a:tbl>
              <a:tblPr firstRow="1" bandRow="1">
                <a:tableStyleId>{5C22544A-7EE6-4342-B048-85BDC9FD1C3A}</a:tableStyleId>
              </a:tblPr>
              <a:tblGrid>
                <a:gridCol w="3051426">
                  <a:extLst>
                    <a:ext uri="{9D8B030D-6E8A-4147-A177-3AD203B41FA5}">
                      <a16:colId xmlns:a16="http://schemas.microsoft.com/office/drawing/2014/main" val="1834285842"/>
                    </a:ext>
                  </a:extLst>
                </a:gridCol>
                <a:gridCol w="3051426">
                  <a:extLst>
                    <a:ext uri="{9D8B030D-6E8A-4147-A177-3AD203B41FA5}">
                      <a16:colId xmlns:a16="http://schemas.microsoft.com/office/drawing/2014/main" val="3809087669"/>
                    </a:ext>
                  </a:extLst>
                </a:gridCol>
              </a:tblGrid>
              <a:tr h="412432">
                <a:tc>
                  <a:txBody>
                    <a:bodyPr/>
                    <a:lstStyle/>
                    <a:p>
                      <a:r>
                        <a:rPr lang="en-US" dirty="0"/>
                        <a:t>Median 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j-lt"/>
                        </a:rPr>
                        <a:t>66 years (56 - 71)</a:t>
                      </a:r>
                    </a:p>
                  </a:txBody>
                  <a:tcPr anchor="ctr"/>
                </a:tc>
                <a:extLst>
                  <a:ext uri="{0D108BD9-81ED-4DB2-BD59-A6C34878D82A}">
                    <a16:rowId xmlns:a16="http://schemas.microsoft.com/office/drawing/2014/main" val="4251914199"/>
                  </a:ext>
                </a:extLst>
              </a:tr>
              <a:tr h="412432">
                <a:tc>
                  <a:txBody>
                    <a:bodyPr/>
                    <a:lstStyle/>
                    <a:p>
                      <a:r>
                        <a:rPr lang="en-US" dirty="0"/>
                        <a:t>Lymphoma</a:t>
                      </a:r>
                    </a:p>
                  </a:txBody>
                  <a:tcPr anchor="ctr"/>
                </a:tc>
                <a:tc>
                  <a:txBody>
                    <a:bodyPr/>
                    <a:lstStyle/>
                    <a:p>
                      <a:pPr algn="ctr"/>
                      <a:endParaRPr lang="en-US" dirty="0"/>
                    </a:p>
                  </a:txBody>
                  <a:tcPr anchor="ctr"/>
                </a:tc>
                <a:extLst>
                  <a:ext uri="{0D108BD9-81ED-4DB2-BD59-A6C34878D82A}">
                    <a16:rowId xmlns:a16="http://schemas.microsoft.com/office/drawing/2014/main" val="2933253356"/>
                  </a:ext>
                </a:extLst>
              </a:tr>
              <a:tr h="412432">
                <a:tc>
                  <a:txBody>
                    <a:bodyPr/>
                    <a:lstStyle/>
                    <a:p>
                      <a:r>
                        <a:rPr lang="en-US" dirty="0"/>
                        <a:t>    </a:t>
                      </a:r>
                      <a:r>
                        <a:rPr lang="en-US" dirty="0" err="1"/>
                        <a:t>DLBCL</a:t>
                      </a:r>
                      <a:r>
                        <a:rPr lang="en-US" dirty="0"/>
                        <a:t>, NOS</a:t>
                      </a:r>
                    </a:p>
                  </a:txBody>
                  <a:tcPr anchor="ctr"/>
                </a:tc>
                <a:tc>
                  <a:txBody>
                    <a:bodyPr/>
                    <a:lstStyle/>
                    <a:p>
                      <a:pPr algn="ctr"/>
                      <a:r>
                        <a:rPr lang="en-US" dirty="0"/>
                        <a:t>88%</a:t>
                      </a:r>
                    </a:p>
                  </a:txBody>
                  <a:tcPr anchor="ctr"/>
                </a:tc>
                <a:extLst>
                  <a:ext uri="{0D108BD9-81ED-4DB2-BD59-A6C34878D82A}">
                    <a16:rowId xmlns:a16="http://schemas.microsoft.com/office/drawing/2014/main" val="316528067"/>
                  </a:ext>
                </a:extLst>
              </a:tr>
              <a:tr h="412432">
                <a:tc>
                  <a:txBody>
                    <a:bodyPr/>
                    <a:lstStyle/>
                    <a:p>
                      <a:r>
                        <a:rPr lang="en-US" dirty="0"/>
                        <a:t>    </a:t>
                      </a:r>
                      <a:r>
                        <a:rPr lang="en-US" dirty="0" err="1"/>
                        <a:t>HGBCL</a:t>
                      </a:r>
                      <a:endParaRPr lang="en-US" dirty="0"/>
                    </a:p>
                  </a:txBody>
                  <a:tcPr anchor="ctr"/>
                </a:tc>
                <a:tc>
                  <a:txBody>
                    <a:bodyPr/>
                    <a:lstStyle/>
                    <a:p>
                      <a:pPr algn="ctr"/>
                      <a:r>
                        <a:rPr lang="en-US" dirty="0"/>
                        <a:t>8%</a:t>
                      </a:r>
                    </a:p>
                  </a:txBody>
                  <a:tcPr anchor="ctr"/>
                </a:tc>
                <a:extLst>
                  <a:ext uri="{0D108BD9-81ED-4DB2-BD59-A6C34878D82A}">
                    <a16:rowId xmlns:a16="http://schemas.microsoft.com/office/drawing/2014/main" val="1249841227"/>
                  </a:ext>
                </a:extLst>
              </a:tr>
              <a:tr h="412432">
                <a:tc>
                  <a:txBody>
                    <a:bodyPr/>
                    <a:lstStyle/>
                    <a:p>
                      <a:r>
                        <a:rPr lang="en-US" dirty="0"/>
                        <a:t>    </a:t>
                      </a:r>
                      <a:r>
                        <a:rPr lang="en-US" dirty="0" err="1"/>
                        <a:t>BCL</a:t>
                      </a:r>
                      <a:endParaRPr lang="en-US" dirty="0"/>
                    </a:p>
                  </a:txBody>
                  <a:tcPr anchor="ctr"/>
                </a:tc>
                <a:tc>
                  <a:txBody>
                    <a:bodyPr/>
                    <a:lstStyle/>
                    <a:p>
                      <a:pPr algn="ctr"/>
                      <a:r>
                        <a:rPr lang="en-US" dirty="0"/>
                        <a:t>5%</a:t>
                      </a:r>
                    </a:p>
                  </a:txBody>
                  <a:tcPr anchor="ctr"/>
                </a:tc>
                <a:extLst>
                  <a:ext uri="{0D108BD9-81ED-4DB2-BD59-A6C34878D82A}">
                    <a16:rowId xmlns:a16="http://schemas.microsoft.com/office/drawing/2014/main" val="737665265"/>
                  </a:ext>
                </a:extLst>
              </a:tr>
              <a:tr h="412432">
                <a:tc>
                  <a:txBody>
                    <a:bodyPr/>
                    <a:lstStyle/>
                    <a:p>
                      <a:r>
                        <a:rPr lang="en-US" dirty="0"/>
                        <a:t>Double hit</a:t>
                      </a:r>
                    </a:p>
                  </a:txBody>
                  <a:tcPr anchor="ctr"/>
                </a:tc>
                <a:tc>
                  <a:txBody>
                    <a:bodyPr/>
                    <a:lstStyle/>
                    <a:p>
                      <a:pPr algn="ctr"/>
                      <a:r>
                        <a:rPr lang="en-US" dirty="0"/>
                        <a:t>10%</a:t>
                      </a:r>
                    </a:p>
                  </a:txBody>
                  <a:tcPr anchor="ctr"/>
                </a:tc>
                <a:extLst>
                  <a:ext uri="{0D108BD9-81ED-4DB2-BD59-A6C34878D82A}">
                    <a16:rowId xmlns:a16="http://schemas.microsoft.com/office/drawing/2014/main" val="2183623957"/>
                  </a:ext>
                </a:extLst>
              </a:tr>
              <a:tr h="412432">
                <a:tc>
                  <a:txBody>
                    <a:bodyPr/>
                    <a:lstStyle/>
                    <a:p>
                      <a:r>
                        <a:rPr lang="en-US" dirty="0"/>
                        <a:t>Transformed</a:t>
                      </a:r>
                    </a:p>
                  </a:txBody>
                  <a:tcPr anchor="ctr"/>
                </a:tc>
                <a:tc>
                  <a:txBody>
                    <a:bodyPr/>
                    <a:lstStyle/>
                    <a:p>
                      <a:pPr algn="ctr"/>
                      <a:r>
                        <a:rPr lang="en-US" dirty="0"/>
                        <a:t>20%</a:t>
                      </a:r>
                    </a:p>
                  </a:txBody>
                  <a:tcPr anchor="ctr"/>
                </a:tc>
                <a:extLst>
                  <a:ext uri="{0D108BD9-81ED-4DB2-BD59-A6C34878D82A}">
                    <a16:rowId xmlns:a16="http://schemas.microsoft.com/office/drawing/2014/main" val="2745127548"/>
                  </a:ext>
                </a:extLst>
              </a:tr>
              <a:tr h="412432">
                <a:tc>
                  <a:txBody>
                    <a:bodyPr/>
                    <a:lstStyle/>
                    <a:p>
                      <a:r>
                        <a:rPr lang="en-US" dirty="0"/>
                        <a:t>Primary refractory</a:t>
                      </a:r>
                    </a:p>
                  </a:txBody>
                  <a:tcPr anchor="ctr"/>
                </a:tc>
                <a:tc>
                  <a:txBody>
                    <a:bodyPr/>
                    <a:lstStyle/>
                    <a:p>
                      <a:pPr algn="ctr"/>
                      <a:r>
                        <a:rPr lang="en-US" dirty="0"/>
                        <a:t>20%</a:t>
                      </a:r>
                    </a:p>
                  </a:txBody>
                  <a:tcPr anchor="ctr"/>
                </a:tc>
                <a:extLst>
                  <a:ext uri="{0D108BD9-81ED-4DB2-BD59-A6C34878D82A}">
                    <a16:rowId xmlns:a16="http://schemas.microsoft.com/office/drawing/2014/main" val="1431829745"/>
                  </a:ext>
                </a:extLst>
              </a:tr>
              <a:tr h="412432">
                <a:tc>
                  <a:txBody>
                    <a:bodyPr/>
                    <a:lstStyle/>
                    <a:p>
                      <a:r>
                        <a:rPr lang="en-US" dirty="0"/>
                        <a:t>Refractory to last regimen</a:t>
                      </a:r>
                    </a:p>
                  </a:txBody>
                  <a:tcPr anchor="ctr"/>
                </a:tc>
                <a:tc>
                  <a:txBody>
                    <a:bodyPr/>
                    <a:lstStyle/>
                    <a:p>
                      <a:pPr algn="ctr"/>
                      <a:r>
                        <a:rPr lang="en-US" dirty="0"/>
                        <a:t>58%</a:t>
                      </a:r>
                    </a:p>
                  </a:txBody>
                  <a:tcPr anchor="ctr"/>
                </a:tc>
                <a:extLst>
                  <a:ext uri="{0D108BD9-81ED-4DB2-BD59-A6C34878D82A}">
                    <a16:rowId xmlns:a16="http://schemas.microsoft.com/office/drawing/2014/main" val="2669457756"/>
                  </a:ext>
                </a:extLst>
              </a:tr>
              <a:tr h="412432">
                <a:tc>
                  <a:txBody>
                    <a:bodyPr/>
                    <a:lstStyle/>
                    <a:p>
                      <a:r>
                        <a:rPr lang="en-US" dirty="0"/>
                        <a:t>Median previous therapies</a:t>
                      </a:r>
                    </a:p>
                  </a:txBody>
                  <a:tcPr anchor="ctr"/>
                </a:tc>
                <a:tc>
                  <a:txBody>
                    <a:bodyPr/>
                    <a:lstStyle/>
                    <a:p>
                      <a:pPr algn="ctr"/>
                      <a:r>
                        <a:rPr lang="en-US" dirty="0"/>
                        <a:t>3 (2-7)</a:t>
                      </a:r>
                    </a:p>
                  </a:txBody>
                  <a:tcPr anchor="ctr"/>
                </a:tc>
                <a:extLst>
                  <a:ext uri="{0D108BD9-81ED-4DB2-BD59-A6C34878D82A}">
                    <a16:rowId xmlns:a16="http://schemas.microsoft.com/office/drawing/2014/main" val="1542590434"/>
                  </a:ext>
                </a:extLst>
              </a:tr>
            </a:tbl>
          </a:graphicData>
        </a:graphic>
      </p:graphicFrame>
      <p:sp>
        <p:nvSpPr>
          <p:cNvPr id="8" name="TextBox 7">
            <a:extLst>
              <a:ext uri="{FF2B5EF4-FFF2-40B4-BE49-F238E27FC236}">
                <a16:creationId xmlns:a16="http://schemas.microsoft.com/office/drawing/2014/main" id="{C056D383-9E83-23B4-AABE-219F1A9B49B3}"/>
              </a:ext>
            </a:extLst>
          </p:cNvPr>
          <p:cNvSpPr txBox="1"/>
          <p:nvPr/>
        </p:nvSpPr>
        <p:spPr>
          <a:xfrm>
            <a:off x="3044574" y="1340378"/>
            <a:ext cx="1981633" cy="461665"/>
          </a:xfrm>
          <a:prstGeom prst="rect">
            <a:avLst/>
          </a:prstGeom>
          <a:noFill/>
        </p:spPr>
        <p:txBody>
          <a:bodyPr wrap="none" rtlCol="0">
            <a:spAutoFit/>
          </a:bodyPr>
          <a:lstStyle/>
          <a:p>
            <a:r>
              <a:rPr lang="en-US" sz="2400" b="1" dirty="0">
                <a:solidFill>
                  <a:schemeClr val="accent1"/>
                </a:solidFill>
              </a:rPr>
              <a:t>145 Patients</a:t>
            </a:r>
          </a:p>
        </p:txBody>
      </p:sp>
    </p:spTree>
    <p:extLst>
      <p:ext uri="{BB962C8B-B14F-4D97-AF65-F5344CB8AC3E}">
        <p14:creationId xmlns:p14="http://schemas.microsoft.com/office/powerpoint/2010/main" val="400647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hart&#10;&#10;Description automatically generated">
            <a:extLst>
              <a:ext uri="{FF2B5EF4-FFF2-40B4-BE49-F238E27FC236}">
                <a16:creationId xmlns:a16="http://schemas.microsoft.com/office/drawing/2014/main" id="{2F4A25F4-9989-0747-BF4C-C9F5DF944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2539" y="673753"/>
            <a:ext cx="4156070" cy="5780361"/>
          </a:xfrm>
          <a:prstGeom prst="rect">
            <a:avLst/>
          </a:prstGeom>
        </p:spPr>
      </p:pic>
      <p:sp>
        <p:nvSpPr>
          <p:cNvPr id="34" name="Rounded Rectangle 33">
            <a:extLst>
              <a:ext uri="{FF2B5EF4-FFF2-40B4-BE49-F238E27FC236}">
                <a16:creationId xmlns:a16="http://schemas.microsoft.com/office/drawing/2014/main" id="{FEAD3DE1-FF71-1A44-A86A-B155860CF1D2}"/>
              </a:ext>
            </a:extLst>
          </p:cNvPr>
          <p:cNvSpPr/>
          <p:nvPr/>
        </p:nvSpPr>
        <p:spPr>
          <a:xfrm>
            <a:off x="931087" y="2141910"/>
            <a:ext cx="3894913" cy="3674191"/>
          </a:xfrm>
          <a:prstGeom prst="roundRect">
            <a:avLst>
              <a:gd name="adj" fmla="val 4574"/>
            </a:avLst>
          </a:prstGeom>
          <a:solidFill>
            <a:schemeClr val="bg1"/>
          </a:solidFill>
          <a:ln>
            <a:noFill/>
          </a:ln>
          <a:effectLst>
            <a:outerShdw blurRad="5842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t>
            </a:r>
          </a:p>
        </p:txBody>
      </p:sp>
      <p:pic>
        <p:nvPicPr>
          <p:cNvPr id="27" name="Picture 26">
            <a:extLst>
              <a:ext uri="{FF2B5EF4-FFF2-40B4-BE49-F238E27FC236}">
                <a16:creationId xmlns:a16="http://schemas.microsoft.com/office/drawing/2014/main" id="{5EF62445-66EE-284B-A507-2D16764C61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771" y="6369493"/>
            <a:ext cx="244668" cy="244668"/>
          </a:xfrm>
          <a:prstGeom prst="rect">
            <a:avLst/>
          </a:prstGeom>
        </p:spPr>
      </p:pic>
      <p:sp>
        <p:nvSpPr>
          <p:cNvPr id="29" name="TextBox 28">
            <a:extLst>
              <a:ext uri="{FF2B5EF4-FFF2-40B4-BE49-F238E27FC236}">
                <a16:creationId xmlns:a16="http://schemas.microsoft.com/office/drawing/2014/main" id="{A651A3AF-A84A-734B-B247-105EEBE73CE6}"/>
              </a:ext>
            </a:extLst>
          </p:cNvPr>
          <p:cNvSpPr txBox="1"/>
          <p:nvPr/>
        </p:nvSpPr>
        <p:spPr>
          <a:xfrm>
            <a:off x="10306788" y="1160376"/>
            <a:ext cx="1199367" cy="738664"/>
          </a:xfrm>
          <a:prstGeom prst="rect">
            <a:avLst/>
          </a:prstGeom>
          <a:noFill/>
        </p:spPr>
        <p:txBody>
          <a:bodyPr wrap="none" rtlCol="0">
            <a:spAutoFit/>
          </a:bodyPr>
          <a:lstStyle/>
          <a:p>
            <a:r>
              <a:rPr lang="en-US" sz="1400" b="1" dirty="0" err="1">
                <a:solidFill>
                  <a:schemeClr val="accent1">
                    <a:lumMod val="75000"/>
                  </a:schemeClr>
                </a:solidFill>
                <a:latin typeface="Lato Black" panose="020F0502020204030203" pitchFamily="34" charset="77"/>
              </a:rPr>
              <a:t>DoR</a:t>
            </a:r>
            <a:r>
              <a:rPr lang="en-US" sz="1400" b="1" dirty="0">
                <a:solidFill>
                  <a:schemeClr val="accent1">
                    <a:lumMod val="75000"/>
                  </a:schemeClr>
                </a:solidFill>
                <a:latin typeface="Lato Black" panose="020F0502020204030203" pitchFamily="34" charset="77"/>
              </a:rPr>
              <a:t>: </a:t>
            </a:r>
          </a:p>
          <a:p>
            <a:r>
              <a:rPr lang="en-US" sz="1400" b="1" dirty="0">
                <a:solidFill>
                  <a:schemeClr val="accent1">
                    <a:lumMod val="75000"/>
                  </a:schemeClr>
                </a:solidFill>
                <a:latin typeface="Lato Black" panose="020F0502020204030203" pitchFamily="34" charset="77"/>
              </a:rPr>
              <a:t>10.3 months</a:t>
            </a:r>
          </a:p>
          <a:p>
            <a:r>
              <a:rPr lang="en-US" sz="1400" b="1" dirty="0">
                <a:solidFill>
                  <a:schemeClr val="accent1">
                    <a:lumMod val="75000"/>
                  </a:schemeClr>
                </a:solidFill>
                <a:latin typeface="Lato Black" panose="020F0502020204030203" pitchFamily="34" charset="77"/>
              </a:rPr>
              <a:t>(13.4 for CR)</a:t>
            </a:r>
          </a:p>
        </p:txBody>
      </p:sp>
      <p:sp>
        <p:nvSpPr>
          <p:cNvPr id="35" name="TextBox 34">
            <a:extLst>
              <a:ext uri="{FF2B5EF4-FFF2-40B4-BE49-F238E27FC236}">
                <a16:creationId xmlns:a16="http://schemas.microsoft.com/office/drawing/2014/main" id="{B741E4A5-8E7A-4641-9C42-9E0A327DE73A}"/>
              </a:ext>
            </a:extLst>
          </p:cNvPr>
          <p:cNvSpPr txBox="1"/>
          <p:nvPr/>
        </p:nvSpPr>
        <p:spPr>
          <a:xfrm>
            <a:off x="10306788" y="3199754"/>
            <a:ext cx="1122423" cy="523220"/>
          </a:xfrm>
          <a:prstGeom prst="rect">
            <a:avLst/>
          </a:prstGeom>
          <a:noFill/>
        </p:spPr>
        <p:txBody>
          <a:bodyPr wrap="none" rtlCol="0">
            <a:spAutoFit/>
          </a:bodyPr>
          <a:lstStyle/>
          <a:p>
            <a:r>
              <a:rPr lang="en-US" sz="1400" b="1" dirty="0">
                <a:solidFill>
                  <a:schemeClr val="accent1">
                    <a:lumMod val="75000"/>
                  </a:schemeClr>
                </a:solidFill>
                <a:latin typeface="Lato Black" panose="020F0502020204030203" pitchFamily="34" charset="77"/>
              </a:rPr>
              <a:t>PFS: </a:t>
            </a:r>
          </a:p>
          <a:p>
            <a:r>
              <a:rPr lang="en-US" sz="1400" b="1" dirty="0">
                <a:solidFill>
                  <a:schemeClr val="accent1">
                    <a:lumMod val="75000"/>
                  </a:schemeClr>
                </a:solidFill>
                <a:latin typeface="Lato Black" panose="020F0502020204030203" pitchFamily="34" charset="77"/>
              </a:rPr>
              <a:t>4.9 months </a:t>
            </a:r>
          </a:p>
        </p:txBody>
      </p:sp>
      <p:sp>
        <p:nvSpPr>
          <p:cNvPr id="36" name="TextBox 35">
            <a:extLst>
              <a:ext uri="{FF2B5EF4-FFF2-40B4-BE49-F238E27FC236}">
                <a16:creationId xmlns:a16="http://schemas.microsoft.com/office/drawing/2014/main" id="{93BE216A-2734-0944-B2FA-842A71AB9523}"/>
              </a:ext>
            </a:extLst>
          </p:cNvPr>
          <p:cNvSpPr txBox="1"/>
          <p:nvPr/>
        </p:nvSpPr>
        <p:spPr>
          <a:xfrm>
            <a:off x="10306788" y="5087555"/>
            <a:ext cx="1087157" cy="523220"/>
          </a:xfrm>
          <a:prstGeom prst="rect">
            <a:avLst/>
          </a:prstGeom>
          <a:noFill/>
        </p:spPr>
        <p:txBody>
          <a:bodyPr wrap="none" rtlCol="0">
            <a:spAutoFit/>
          </a:bodyPr>
          <a:lstStyle/>
          <a:p>
            <a:r>
              <a:rPr lang="en-US" sz="1400" b="1" dirty="0">
                <a:solidFill>
                  <a:schemeClr val="accent1">
                    <a:lumMod val="75000"/>
                  </a:schemeClr>
                </a:solidFill>
                <a:latin typeface="Lato Black" panose="020F0502020204030203" pitchFamily="34" charset="77"/>
              </a:rPr>
              <a:t>OS: </a:t>
            </a:r>
          </a:p>
          <a:p>
            <a:r>
              <a:rPr lang="en-US" sz="1400" b="1" dirty="0">
                <a:solidFill>
                  <a:schemeClr val="accent1">
                    <a:lumMod val="75000"/>
                  </a:schemeClr>
                </a:solidFill>
                <a:latin typeface="Lato Black" panose="020F0502020204030203" pitchFamily="34" charset="77"/>
              </a:rPr>
              <a:t>9.9 months</a:t>
            </a:r>
          </a:p>
        </p:txBody>
      </p:sp>
      <p:sp>
        <p:nvSpPr>
          <p:cNvPr id="4" name="Title 3">
            <a:extLst>
              <a:ext uri="{FF2B5EF4-FFF2-40B4-BE49-F238E27FC236}">
                <a16:creationId xmlns:a16="http://schemas.microsoft.com/office/drawing/2014/main" id="{B0A3CCFA-ACA3-67C4-B223-F82C87BBE029}"/>
              </a:ext>
            </a:extLst>
          </p:cNvPr>
          <p:cNvSpPr>
            <a:spLocks noGrp="1"/>
          </p:cNvSpPr>
          <p:nvPr>
            <p:ph type="title"/>
          </p:nvPr>
        </p:nvSpPr>
        <p:spPr/>
        <p:txBody>
          <a:bodyPr/>
          <a:lstStyle/>
          <a:p>
            <a:r>
              <a:rPr lang="en-US" dirty="0"/>
              <a:t>LOTIS-2: Results</a:t>
            </a:r>
          </a:p>
        </p:txBody>
      </p:sp>
      <p:sp>
        <p:nvSpPr>
          <p:cNvPr id="2" name="Footer Placeholder 1">
            <a:extLst>
              <a:ext uri="{FF2B5EF4-FFF2-40B4-BE49-F238E27FC236}">
                <a16:creationId xmlns:a16="http://schemas.microsoft.com/office/drawing/2014/main" id="{F6CAFD3F-FEC7-FACD-B764-F30AB3D9BB6E}"/>
              </a:ext>
            </a:extLst>
          </p:cNvPr>
          <p:cNvSpPr>
            <a:spLocks noGrp="1"/>
          </p:cNvSpPr>
          <p:nvPr>
            <p:ph type="ftr" sz="quarter" idx="3"/>
          </p:nvPr>
        </p:nvSpPr>
        <p:spPr/>
        <p:txBody>
          <a:bodyPr/>
          <a:lstStyle/>
          <a:p>
            <a:r>
              <a:rPr lang="fr-FR" dirty="0" err="1"/>
              <a:t>Caimi</a:t>
            </a:r>
            <a:r>
              <a:rPr lang="fr-FR" dirty="0"/>
              <a:t> PF, et al. </a:t>
            </a:r>
            <a:r>
              <a:rPr lang="fr-FR" i="1" dirty="0"/>
              <a:t>Lancet </a:t>
            </a:r>
            <a:r>
              <a:rPr lang="fr-FR" i="1" dirty="0" err="1"/>
              <a:t>Oncol</a:t>
            </a:r>
            <a:r>
              <a:rPr lang="fr-FR" i="1" dirty="0"/>
              <a:t>. </a:t>
            </a:r>
            <a:r>
              <a:rPr lang="fr-FR" dirty="0"/>
              <a:t>2021;22:790-800.</a:t>
            </a:r>
          </a:p>
        </p:txBody>
      </p:sp>
      <p:pic>
        <p:nvPicPr>
          <p:cNvPr id="37" name="Content Placeholder 5" descr="Table&#10;&#10;Description automatically generated">
            <a:extLst>
              <a:ext uri="{FF2B5EF4-FFF2-40B4-BE49-F238E27FC236}">
                <a16:creationId xmlns:a16="http://schemas.microsoft.com/office/drawing/2014/main" id="{FDCC7093-6CDA-F54F-A851-DC14F5910542}"/>
              </a:ext>
            </a:extLst>
          </p:cNvPr>
          <p:cNvPicPr>
            <a:picLocks noGrp="1" noChangeAspect="1"/>
          </p:cNvPicPr>
          <p:nvPr>
            <p:ph idx="4294967295"/>
          </p:nvPr>
        </p:nvPicPr>
        <p:blipFill>
          <a:blip r:embed="rId5" cstate="screen">
            <a:extLst>
              <a:ext uri="{28A0092B-C50C-407E-A947-70E740481C1C}">
                <a14:useLocalDpi xmlns:a14="http://schemas.microsoft.com/office/drawing/2010/main"/>
              </a:ext>
            </a:extLst>
          </a:blip>
          <a:stretch>
            <a:fillRect/>
          </a:stretch>
        </p:blipFill>
        <p:spPr>
          <a:xfrm>
            <a:off x="510482" y="1307601"/>
            <a:ext cx="4903788" cy="4508500"/>
          </a:xfrm>
        </p:spPr>
      </p:pic>
    </p:spTree>
    <p:extLst>
      <p:ext uri="{BB962C8B-B14F-4D97-AF65-F5344CB8AC3E}">
        <p14:creationId xmlns:p14="http://schemas.microsoft.com/office/powerpoint/2010/main" val="281734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Rectangle 396">
            <a:extLst>
              <a:ext uri="{FF2B5EF4-FFF2-40B4-BE49-F238E27FC236}">
                <a16:creationId xmlns:a16="http://schemas.microsoft.com/office/drawing/2014/main" id="{215D6C1A-3344-E043-B8A6-D809AE78D799}"/>
              </a:ext>
            </a:extLst>
          </p:cNvPr>
          <p:cNvSpPr/>
          <p:nvPr/>
        </p:nvSpPr>
        <p:spPr>
          <a:xfrm>
            <a:off x="549137" y="1856313"/>
            <a:ext cx="10959370" cy="2469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0" bIns="0" rtlCol="0" anchor="ctr"/>
          <a:lstStyle/>
          <a:p>
            <a:pPr algn="ctr"/>
            <a:r>
              <a:rPr lang="en-GB" sz="1400" b="1" dirty="0">
                <a:solidFill>
                  <a:schemeClr val="tx1"/>
                </a:solidFill>
                <a:cs typeface="Arial" panose="020B0604020202020204" pitchFamily="34" charset="0"/>
              </a:rPr>
              <a:t>High-risk subgroup analysis of ORR</a:t>
            </a:r>
          </a:p>
        </p:txBody>
      </p:sp>
      <p:grpSp>
        <p:nvGrpSpPr>
          <p:cNvPr id="678" name="Group 677">
            <a:extLst>
              <a:ext uri="{FF2B5EF4-FFF2-40B4-BE49-F238E27FC236}">
                <a16:creationId xmlns:a16="http://schemas.microsoft.com/office/drawing/2014/main" id="{D73BE876-3472-430C-BF29-4E87944603BA}"/>
              </a:ext>
            </a:extLst>
          </p:cNvPr>
          <p:cNvGrpSpPr/>
          <p:nvPr/>
        </p:nvGrpSpPr>
        <p:grpSpPr>
          <a:xfrm>
            <a:off x="549137" y="2204695"/>
            <a:ext cx="10959558" cy="3522745"/>
            <a:chOff x="720113" y="2099429"/>
            <a:chExt cx="10959558" cy="3522745"/>
          </a:xfrm>
        </p:grpSpPr>
        <p:grpSp>
          <p:nvGrpSpPr>
            <p:cNvPr id="679" name="Group 678">
              <a:extLst>
                <a:ext uri="{FF2B5EF4-FFF2-40B4-BE49-F238E27FC236}">
                  <a16:creationId xmlns:a16="http://schemas.microsoft.com/office/drawing/2014/main" id="{2B98E930-E877-45FA-9D2A-471F06527080}"/>
                </a:ext>
              </a:extLst>
            </p:cNvPr>
            <p:cNvGrpSpPr/>
            <p:nvPr/>
          </p:nvGrpSpPr>
          <p:grpSpPr>
            <a:xfrm>
              <a:off x="720113" y="2099429"/>
              <a:ext cx="5340377" cy="3522745"/>
              <a:chOff x="720113" y="2099429"/>
              <a:chExt cx="5340377" cy="3522745"/>
            </a:xfrm>
          </p:grpSpPr>
          <p:sp>
            <p:nvSpPr>
              <p:cNvPr id="789" name="TextBox 788">
                <a:extLst>
                  <a:ext uri="{FF2B5EF4-FFF2-40B4-BE49-F238E27FC236}">
                    <a16:creationId xmlns:a16="http://schemas.microsoft.com/office/drawing/2014/main" id="{59385D7C-AE35-4A92-9377-4FE93CE486AF}"/>
                  </a:ext>
                </a:extLst>
              </p:cNvPr>
              <p:cNvSpPr txBox="1"/>
              <p:nvPr/>
            </p:nvSpPr>
            <p:spPr>
              <a:xfrm>
                <a:off x="723890" y="2103008"/>
                <a:ext cx="5328566" cy="3519166"/>
              </a:xfrm>
              <a:prstGeom prst="rect">
                <a:avLst/>
              </a:prstGeom>
              <a:solidFill>
                <a:schemeClr val="bg1"/>
              </a:solidFill>
              <a:ln w="9525">
                <a:noFill/>
              </a:ln>
            </p:spPr>
            <p:txBody>
              <a:bodyPr wrap="square" lIns="288000" rtlCol="0" anchor="ctr">
                <a:noAutofit/>
              </a:bodyPr>
              <a:lstStyle/>
              <a:p>
                <a:pPr marL="393741" indent="-285744" defTabSz="914377" fontAlgn="auto">
                  <a:spcBef>
                    <a:spcPts val="600"/>
                  </a:spcBef>
                  <a:spcAft>
                    <a:spcPts val="600"/>
                  </a:spcAft>
                  <a:buFont typeface="Arial" panose="020B0604020202020204" pitchFamily="34" charset="0"/>
                  <a:buChar char="•"/>
                  <a:defRPr/>
                </a:pPr>
                <a:endParaRPr lang="en-GB" sz="1200" dirty="0">
                  <a:solidFill>
                    <a:srgbClr val="1F497D"/>
                  </a:solidFill>
                  <a:latin typeface="+mj-lt"/>
                  <a:ea typeface="+mn-ea"/>
                  <a:cs typeface="Arial" panose="020B0604020202020204" pitchFamily="34" charset="0"/>
                </a:endParaRPr>
              </a:p>
            </p:txBody>
          </p:sp>
          <p:sp>
            <p:nvSpPr>
              <p:cNvPr id="790" name="TextBox 789">
                <a:extLst>
                  <a:ext uri="{FF2B5EF4-FFF2-40B4-BE49-F238E27FC236}">
                    <a16:creationId xmlns:a16="http://schemas.microsoft.com/office/drawing/2014/main" id="{1C85D848-30E5-4AC4-BCD6-1610098D438E}"/>
                  </a:ext>
                </a:extLst>
              </p:cNvPr>
              <p:cNvSpPr txBox="1"/>
              <p:nvPr/>
            </p:nvSpPr>
            <p:spPr>
              <a:xfrm>
                <a:off x="744340" y="2390569"/>
                <a:ext cx="1372171" cy="2963632"/>
              </a:xfrm>
              <a:prstGeom prst="rect">
                <a:avLst/>
              </a:prstGeom>
              <a:noFill/>
            </p:spPr>
            <p:txBody>
              <a:bodyPr wrap="none" rtlCol="0">
                <a:spAutoFit/>
              </a:bodyPr>
              <a:lstStyle/>
              <a:p>
                <a:r>
                  <a:rPr lang="en-GB" sz="933" b="1" dirty="0">
                    <a:solidFill>
                      <a:schemeClr val="accent5"/>
                    </a:solidFill>
                    <a:latin typeface="+mj-lt"/>
                  </a:rPr>
                  <a:t>All</a:t>
                </a:r>
              </a:p>
              <a:p>
                <a:pPr marL="35999"/>
                <a:r>
                  <a:rPr lang="en-GB" sz="933" dirty="0">
                    <a:solidFill>
                      <a:schemeClr val="accent5"/>
                    </a:solidFill>
                    <a:latin typeface="+mj-lt"/>
                  </a:rPr>
                  <a:t>Age</a:t>
                </a:r>
              </a:p>
              <a:p>
                <a:pPr marL="71998"/>
                <a:r>
                  <a:rPr lang="en-GB" sz="933" dirty="0">
                    <a:solidFill>
                      <a:schemeClr val="tx1">
                        <a:lumMod val="50000"/>
                      </a:schemeClr>
                    </a:solidFill>
                    <a:latin typeface="+mj-lt"/>
                  </a:rPr>
                  <a:t>&lt;65 years</a:t>
                </a:r>
              </a:p>
              <a:p>
                <a:pPr marL="71998"/>
                <a:r>
                  <a:rPr lang="en-GB" sz="933" dirty="0">
                    <a:solidFill>
                      <a:schemeClr val="tx1">
                        <a:lumMod val="50000"/>
                      </a:schemeClr>
                    </a:solidFill>
                    <a:latin typeface="+mj-lt"/>
                  </a:rPr>
                  <a:t>≥65 years</a:t>
                </a:r>
              </a:p>
              <a:p>
                <a:pPr marL="35999"/>
                <a:r>
                  <a:rPr lang="en-GB" sz="933" dirty="0">
                    <a:solidFill>
                      <a:schemeClr val="accent5"/>
                    </a:solidFill>
                    <a:latin typeface="+mj-lt"/>
                  </a:rPr>
                  <a:t>Double/triple hit</a:t>
                </a:r>
              </a:p>
              <a:p>
                <a:pPr marL="71998"/>
                <a:r>
                  <a:rPr lang="en-GB" sz="933" dirty="0">
                    <a:solidFill>
                      <a:schemeClr val="tx1">
                        <a:lumMod val="50000"/>
                      </a:schemeClr>
                    </a:solidFill>
                    <a:latin typeface="+mj-lt"/>
                  </a:rPr>
                  <a:t>No</a:t>
                </a:r>
              </a:p>
              <a:p>
                <a:pPr marL="71998"/>
                <a:r>
                  <a:rPr lang="en-GB" sz="933" dirty="0">
                    <a:solidFill>
                      <a:schemeClr val="tx1">
                        <a:lumMod val="50000"/>
                      </a:schemeClr>
                    </a:solidFill>
                    <a:latin typeface="+mj-lt"/>
                  </a:rPr>
                  <a:t>Yes</a:t>
                </a:r>
              </a:p>
              <a:p>
                <a:pPr marL="35999"/>
                <a:r>
                  <a:rPr lang="en-GB" sz="933" dirty="0">
                    <a:solidFill>
                      <a:schemeClr val="accent5"/>
                    </a:solidFill>
                    <a:latin typeface="+mj-lt"/>
                  </a:rPr>
                  <a:t>Transformed disease</a:t>
                </a:r>
              </a:p>
              <a:p>
                <a:pPr marL="71998"/>
                <a:r>
                  <a:rPr lang="en-GB" sz="933" dirty="0">
                    <a:solidFill>
                      <a:schemeClr val="tx1">
                        <a:lumMod val="50000"/>
                      </a:schemeClr>
                    </a:solidFill>
                    <a:latin typeface="+mj-lt"/>
                  </a:rPr>
                  <a:t>Transformed</a:t>
                </a:r>
              </a:p>
              <a:p>
                <a:pPr marL="71998"/>
                <a:r>
                  <a:rPr lang="en-GB" sz="933" i="1" dirty="0">
                    <a:solidFill>
                      <a:schemeClr val="tx1">
                        <a:lumMod val="50000"/>
                      </a:schemeClr>
                    </a:solidFill>
                    <a:latin typeface="+mj-lt"/>
                  </a:rPr>
                  <a:t>De novo</a:t>
                </a:r>
              </a:p>
              <a:p>
                <a:pPr marL="35999"/>
                <a:r>
                  <a:rPr lang="en-GB" sz="933" dirty="0">
                    <a:solidFill>
                      <a:schemeClr val="accent5"/>
                    </a:solidFill>
                    <a:latin typeface="+mj-lt"/>
                  </a:rPr>
                  <a:t>Cell-of-origin</a:t>
                </a:r>
              </a:p>
              <a:p>
                <a:pPr marL="71998"/>
                <a:r>
                  <a:rPr lang="en-GB" sz="933" dirty="0">
                    <a:solidFill>
                      <a:schemeClr val="tx1">
                        <a:lumMod val="50000"/>
                      </a:schemeClr>
                    </a:solidFill>
                    <a:latin typeface="+mj-lt"/>
                  </a:rPr>
                  <a:t>GCB</a:t>
                </a:r>
              </a:p>
              <a:p>
                <a:pPr marL="71998"/>
                <a:r>
                  <a:rPr lang="en-GB" sz="933" dirty="0">
                    <a:solidFill>
                      <a:schemeClr val="tx1">
                        <a:lumMod val="50000"/>
                      </a:schemeClr>
                    </a:solidFill>
                    <a:latin typeface="+mj-lt"/>
                  </a:rPr>
                  <a:t>ABC</a:t>
                </a:r>
              </a:p>
              <a:p>
                <a:pPr marL="35999"/>
                <a:r>
                  <a:rPr lang="en-GB" sz="933" dirty="0">
                    <a:solidFill>
                      <a:schemeClr val="accent5"/>
                    </a:solidFill>
                    <a:latin typeface="+mj-lt"/>
                  </a:rPr>
                  <a:t>Double/triple expressor</a:t>
                </a:r>
              </a:p>
              <a:p>
                <a:pPr marL="71998"/>
                <a:r>
                  <a:rPr lang="en-GB" sz="933" dirty="0">
                    <a:solidFill>
                      <a:schemeClr val="tx1">
                        <a:lumMod val="50000"/>
                      </a:schemeClr>
                    </a:solidFill>
                    <a:latin typeface="+mj-lt"/>
                  </a:rPr>
                  <a:t>No</a:t>
                </a:r>
              </a:p>
              <a:p>
                <a:pPr marL="71998"/>
                <a:r>
                  <a:rPr lang="en-GB" sz="933" dirty="0">
                    <a:solidFill>
                      <a:schemeClr val="tx1">
                        <a:lumMod val="50000"/>
                      </a:schemeClr>
                    </a:solidFill>
                    <a:latin typeface="+mj-lt"/>
                  </a:rPr>
                  <a:t>Yes</a:t>
                </a:r>
              </a:p>
              <a:p>
                <a:r>
                  <a:rPr lang="en-GB" sz="933" dirty="0">
                    <a:solidFill>
                      <a:schemeClr val="accent5"/>
                    </a:solidFill>
                    <a:latin typeface="+mj-lt"/>
                  </a:rPr>
                  <a:t>WHO classification </a:t>
                </a:r>
              </a:p>
              <a:p>
                <a:pPr marL="71998"/>
                <a:r>
                  <a:rPr lang="en-GB" sz="933" dirty="0">
                    <a:solidFill>
                      <a:schemeClr val="tx1">
                        <a:lumMod val="50000"/>
                      </a:schemeClr>
                    </a:solidFill>
                    <a:latin typeface="+mj-lt"/>
                  </a:rPr>
                  <a:t>DLBCL NOS</a:t>
                </a:r>
              </a:p>
              <a:p>
                <a:pPr marL="71998"/>
                <a:r>
                  <a:rPr lang="en-GB" sz="933" dirty="0">
                    <a:solidFill>
                      <a:schemeClr val="tx1">
                        <a:lumMod val="50000"/>
                      </a:schemeClr>
                    </a:solidFill>
                    <a:latin typeface="+mj-lt"/>
                  </a:rPr>
                  <a:t>PMBCL</a:t>
                </a:r>
              </a:p>
              <a:p>
                <a:pPr marL="71998"/>
                <a:r>
                  <a:rPr lang="en-GB" sz="933" dirty="0">
                    <a:solidFill>
                      <a:schemeClr val="tx1">
                        <a:lumMod val="50000"/>
                      </a:schemeClr>
                    </a:solidFill>
                    <a:latin typeface="+mj-lt"/>
                  </a:rPr>
                  <a:t>HGBCL</a:t>
                </a:r>
                <a:endParaRPr lang="en-GB" sz="933" dirty="0">
                  <a:solidFill>
                    <a:srgbClr val="19B0DD"/>
                  </a:solidFill>
                  <a:latin typeface="+mj-lt"/>
                </a:endParaRPr>
              </a:p>
            </p:txBody>
          </p:sp>
          <p:sp>
            <p:nvSpPr>
              <p:cNvPr id="791" name="TextBox 790">
                <a:extLst>
                  <a:ext uri="{FF2B5EF4-FFF2-40B4-BE49-F238E27FC236}">
                    <a16:creationId xmlns:a16="http://schemas.microsoft.com/office/drawing/2014/main" id="{7B5453D8-7167-4398-9886-2810D145BC0F}"/>
                  </a:ext>
                </a:extLst>
              </p:cNvPr>
              <p:cNvSpPr txBox="1"/>
              <p:nvPr/>
            </p:nvSpPr>
            <p:spPr>
              <a:xfrm>
                <a:off x="2339366" y="2386776"/>
                <a:ext cx="535724" cy="2963632"/>
              </a:xfrm>
              <a:prstGeom prst="rect">
                <a:avLst/>
              </a:prstGeom>
              <a:noFill/>
            </p:spPr>
            <p:txBody>
              <a:bodyPr wrap="none" rtlCol="0">
                <a:spAutoFit/>
              </a:bodyPr>
              <a:lstStyle/>
              <a:p>
                <a:pPr>
                  <a:spcAft>
                    <a:spcPts val="600"/>
                  </a:spcAft>
                </a:pPr>
                <a:r>
                  <a:rPr lang="en-GB" sz="933" dirty="0">
                    <a:solidFill>
                      <a:schemeClr val="tx1">
                        <a:lumMod val="50000"/>
                      </a:schemeClr>
                    </a:solidFill>
                    <a:latin typeface="+mj-lt"/>
                  </a:rPr>
                  <a:t>70/145</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32/65</a:t>
                </a:r>
                <a:br>
                  <a:rPr lang="en-GB" sz="933" dirty="0">
                    <a:solidFill>
                      <a:schemeClr val="tx1">
                        <a:lumMod val="50000"/>
                      </a:schemeClr>
                    </a:solidFill>
                    <a:latin typeface="+mj-lt"/>
                  </a:rPr>
                </a:br>
                <a:r>
                  <a:rPr lang="en-GB" sz="933" dirty="0">
                    <a:solidFill>
                      <a:schemeClr val="tx1">
                        <a:lumMod val="50000"/>
                      </a:schemeClr>
                    </a:solidFill>
                    <a:latin typeface="+mj-lt"/>
                  </a:rPr>
                  <a:t>38/80</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65/130</a:t>
                </a:r>
                <a:br>
                  <a:rPr lang="en-GB" sz="933" dirty="0">
                    <a:solidFill>
                      <a:schemeClr val="tx1">
                        <a:lumMod val="50000"/>
                      </a:schemeClr>
                    </a:solidFill>
                    <a:latin typeface="+mj-lt"/>
                  </a:rPr>
                </a:br>
                <a:r>
                  <a:rPr lang="en-GB" sz="933" dirty="0">
                    <a:solidFill>
                      <a:schemeClr val="tx1">
                        <a:lumMod val="50000"/>
                      </a:schemeClr>
                    </a:solidFill>
                    <a:latin typeface="+mj-lt"/>
                  </a:rPr>
                  <a:t>5/15</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13/29</a:t>
                </a:r>
                <a:br>
                  <a:rPr lang="en-GB" sz="933" dirty="0">
                    <a:solidFill>
                      <a:schemeClr val="tx1">
                        <a:lumMod val="50000"/>
                      </a:schemeClr>
                    </a:solidFill>
                    <a:latin typeface="+mj-lt"/>
                  </a:rPr>
                </a:br>
                <a:r>
                  <a:rPr lang="en-GB" sz="933" dirty="0">
                    <a:solidFill>
                      <a:schemeClr val="tx1">
                        <a:lumMod val="50000"/>
                      </a:schemeClr>
                    </a:solidFill>
                    <a:latin typeface="+mj-lt"/>
                  </a:rPr>
                  <a:t>57/116</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26/48</a:t>
                </a:r>
                <a:br>
                  <a:rPr lang="en-GB" sz="933" dirty="0">
                    <a:solidFill>
                      <a:schemeClr val="tx1">
                        <a:lumMod val="50000"/>
                      </a:schemeClr>
                    </a:solidFill>
                    <a:latin typeface="+mj-lt"/>
                  </a:rPr>
                </a:br>
                <a:r>
                  <a:rPr lang="en-GB" sz="933" dirty="0">
                    <a:solidFill>
                      <a:schemeClr val="tx1">
                        <a:lumMod val="50000"/>
                      </a:schemeClr>
                    </a:solidFill>
                    <a:latin typeface="+mj-lt"/>
                  </a:rPr>
                  <a:t>11/23</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60/125</a:t>
                </a:r>
                <a:br>
                  <a:rPr lang="en-GB" sz="933" dirty="0">
                    <a:solidFill>
                      <a:schemeClr val="tx1">
                        <a:lumMod val="50000"/>
                      </a:schemeClr>
                    </a:solidFill>
                    <a:latin typeface="+mj-lt"/>
                  </a:rPr>
                </a:br>
                <a:r>
                  <a:rPr lang="en-GB" sz="933" dirty="0">
                    <a:solidFill>
                      <a:schemeClr val="tx1">
                        <a:lumMod val="50000"/>
                      </a:schemeClr>
                    </a:solidFill>
                    <a:latin typeface="+mj-lt"/>
                  </a:rPr>
                  <a:t>10/20</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64/127</a:t>
                </a:r>
                <a:br>
                  <a:rPr lang="en-GB" sz="933" dirty="0">
                    <a:solidFill>
                      <a:schemeClr val="tx1">
                        <a:lumMod val="50000"/>
                      </a:schemeClr>
                    </a:solidFill>
                    <a:latin typeface="+mj-lt"/>
                  </a:rPr>
                </a:br>
                <a:r>
                  <a:rPr lang="en-GB" sz="933" dirty="0">
                    <a:solidFill>
                      <a:schemeClr val="tx1">
                        <a:lumMod val="50000"/>
                      </a:schemeClr>
                    </a:solidFill>
                    <a:latin typeface="+mj-lt"/>
                  </a:rPr>
                  <a:t>1/7</a:t>
                </a:r>
                <a:br>
                  <a:rPr lang="en-GB" sz="933" dirty="0">
                    <a:solidFill>
                      <a:schemeClr val="tx1">
                        <a:lumMod val="50000"/>
                      </a:schemeClr>
                    </a:solidFill>
                    <a:latin typeface="+mj-lt"/>
                  </a:rPr>
                </a:br>
                <a:r>
                  <a:rPr lang="en-GB" sz="933" dirty="0">
                    <a:solidFill>
                      <a:schemeClr val="tx1">
                        <a:lumMod val="50000"/>
                      </a:schemeClr>
                    </a:solidFill>
                    <a:latin typeface="+mj-lt"/>
                  </a:rPr>
                  <a:t>5/11</a:t>
                </a:r>
              </a:p>
            </p:txBody>
          </p:sp>
          <p:sp>
            <p:nvSpPr>
              <p:cNvPr id="792" name="TextBox 791">
                <a:extLst>
                  <a:ext uri="{FF2B5EF4-FFF2-40B4-BE49-F238E27FC236}">
                    <a16:creationId xmlns:a16="http://schemas.microsoft.com/office/drawing/2014/main" id="{73C11A55-745B-4044-A460-A3403D7E56AE}"/>
                  </a:ext>
                </a:extLst>
              </p:cNvPr>
              <p:cNvSpPr txBox="1"/>
              <p:nvPr/>
            </p:nvSpPr>
            <p:spPr>
              <a:xfrm>
                <a:off x="3644650" y="2117802"/>
                <a:ext cx="421911" cy="254044"/>
              </a:xfrm>
              <a:prstGeom prst="rect">
                <a:avLst/>
              </a:prstGeom>
              <a:noFill/>
            </p:spPr>
            <p:txBody>
              <a:bodyPr wrap="none" rtlCol="0">
                <a:spAutoFit/>
              </a:bodyPr>
              <a:lstStyle/>
              <a:p>
                <a:pPr>
                  <a:spcAft>
                    <a:spcPts val="600"/>
                  </a:spcAft>
                </a:pPr>
                <a:r>
                  <a:rPr lang="en-GB" sz="1051" dirty="0">
                    <a:solidFill>
                      <a:schemeClr val="tx1">
                        <a:lumMod val="50000"/>
                      </a:schemeClr>
                    </a:solidFill>
                    <a:latin typeface="+mj-lt"/>
                  </a:rPr>
                  <a:t>ORR</a:t>
                </a:r>
                <a:endParaRPr lang="en-GB" sz="1000" dirty="0">
                  <a:solidFill>
                    <a:schemeClr val="tx1">
                      <a:lumMod val="50000"/>
                    </a:schemeClr>
                  </a:solidFill>
                  <a:latin typeface="+mj-lt"/>
                </a:endParaRPr>
              </a:p>
            </p:txBody>
          </p:sp>
          <p:sp>
            <p:nvSpPr>
              <p:cNvPr id="793" name="TextBox 792">
                <a:extLst>
                  <a:ext uri="{FF2B5EF4-FFF2-40B4-BE49-F238E27FC236}">
                    <a16:creationId xmlns:a16="http://schemas.microsoft.com/office/drawing/2014/main" id="{8C309540-964B-4063-9FC9-2B0DFE0941B8}"/>
                  </a:ext>
                </a:extLst>
              </p:cNvPr>
              <p:cNvSpPr txBox="1"/>
              <p:nvPr/>
            </p:nvSpPr>
            <p:spPr>
              <a:xfrm>
                <a:off x="4680523" y="2390569"/>
                <a:ext cx="982961" cy="2963632"/>
              </a:xfrm>
              <a:prstGeom prst="rect">
                <a:avLst/>
              </a:prstGeom>
              <a:noFill/>
            </p:spPr>
            <p:txBody>
              <a:bodyPr wrap="none" rtlCol="0">
                <a:spAutoFit/>
              </a:bodyPr>
              <a:lstStyle/>
              <a:p>
                <a:pPr>
                  <a:spcAft>
                    <a:spcPts val="800"/>
                  </a:spcAft>
                </a:pPr>
                <a:r>
                  <a:rPr lang="en-GB" sz="933" dirty="0">
                    <a:solidFill>
                      <a:schemeClr val="tx1">
                        <a:lumMod val="50000"/>
                      </a:schemeClr>
                    </a:solidFill>
                    <a:latin typeface="+mj-lt"/>
                  </a:rPr>
                  <a:t>48.3 (39.9, 56.7)</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49.2 (36.6, 61.9)</a:t>
                </a:r>
                <a:br>
                  <a:rPr lang="en-GB" sz="933" dirty="0">
                    <a:solidFill>
                      <a:schemeClr val="tx1">
                        <a:lumMod val="50000"/>
                      </a:schemeClr>
                    </a:solidFill>
                    <a:latin typeface="+mj-lt"/>
                  </a:rPr>
                </a:br>
                <a:r>
                  <a:rPr lang="en-GB" sz="933" dirty="0">
                    <a:solidFill>
                      <a:schemeClr val="tx1">
                        <a:lumMod val="50000"/>
                      </a:schemeClr>
                    </a:solidFill>
                    <a:latin typeface="+mj-lt"/>
                  </a:rPr>
                  <a:t>47.5 (36.2, 59.0)</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50.0 (41.1, 58.9)</a:t>
                </a:r>
                <a:br>
                  <a:rPr lang="en-GB" sz="933" dirty="0">
                    <a:solidFill>
                      <a:schemeClr val="tx1">
                        <a:lumMod val="50000"/>
                      </a:schemeClr>
                    </a:solidFill>
                    <a:latin typeface="+mj-lt"/>
                  </a:rPr>
                </a:br>
                <a:r>
                  <a:rPr lang="en-GB" sz="933" dirty="0">
                    <a:solidFill>
                      <a:schemeClr val="tx1">
                        <a:lumMod val="50000"/>
                      </a:schemeClr>
                    </a:solidFill>
                    <a:latin typeface="+mj-lt"/>
                  </a:rPr>
                  <a:t>33.3 (11.8, 61.6)</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44.8 (26.4, 64.3)</a:t>
                </a:r>
                <a:br>
                  <a:rPr lang="en-GB" sz="933" dirty="0">
                    <a:solidFill>
                      <a:schemeClr val="tx1">
                        <a:lumMod val="50000"/>
                      </a:schemeClr>
                    </a:solidFill>
                    <a:latin typeface="+mj-lt"/>
                  </a:rPr>
                </a:br>
                <a:r>
                  <a:rPr lang="en-GB" sz="933" dirty="0">
                    <a:solidFill>
                      <a:schemeClr val="tx1">
                        <a:lumMod val="50000"/>
                      </a:schemeClr>
                    </a:solidFill>
                    <a:latin typeface="+mj-lt"/>
                  </a:rPr>
                  <a:t>49.1 (39.7, 58.6)</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54.2 (39.2, 68.6)</a:t>
                </a:r>
                <a:br>
                  <a:rPr lang="en-GB" sz="933" dirty="0">
                    <a:solidFill>
                      <a:schemeClr val="tx1">
                        <a:lumMod val="50000"/>
                      </a:schemeClr>
                    </a:solidFill>
                    <a:latin typeface="+mj-lt"/>
                  </a:rPr>
                </a:br>
                <a:r>
                  <a:rPr lang="en-GB" sz="933" dirty="0">
                    <a:solidFill>
                      <a:schemeClr val="tx1">
                        <a:lumMod val="50000"/>
                      </a:schemeClr>
                    </a:solidFill>
                    <a:latin typeface="+mj-lt"/>
                  </a:rPr>
                  <a:t>47.8 (26.8, 69.4)</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48.0 (39.0, 57.1)</a:t>
                </a:r>
                <a:br>
                  <a:rPr lang="en-GB" sz="933" dirty="0">
                    <a:solidFill>
                      <a:schemeClr val="tx1">
                        <a:lumMod val="50000"/>
                      </a:schemeClr>
                    </a:solidFill>
                    <a:latin typeface="+mj-lt"/>
                  </a:rPr>
                </a:br>
                <a:r>
                  <a:rPr lang="en-GB" sz="933" dirty="0">
                    <a:solidFill>
                      <a:schemeClr val="tx1">
                        <a:lumMod val="50000"/>
                      </a:schemeClr>
                    </a:solidFill>
                    <a:latin typeface="+mj-lt"/>
                  </a:rPr>
                  <a:t>50.0 (27.2, 72.8)</a:t>
                </a:r>
                <a:br>
                  <a:rPr lang="en-GB" sz="933" dirty="0">
                    <a:solidFill>
                      <a:schemeClr val="tx1">
                        <a:lumMod val="50000"/>
                      </a:schemeClr>
                    </a:solidFill>
                    <a:latin typeface="+mj-lt"/>
                  </a:rPr>
                </a:br>
                <a:br>
                  <a:rPr lang="en-GB" sz="933" dirty="0">
                    <a:solidFill>
                      <a:schemeClr val="tx1">
                        <a:lumMod val="50000"/>
                      </a:schemeClr>
                    </a:solidFill>
                    <a:latin typeface="+mj-lt"/>
                  </a:rPr>
                </a:br>
                <a:r>
                  <a:rPr lang="en-GB" sz="933" dirty="0">
                    <a:solidFill>
                      <a:schemeClr val="tx1">
                        <a:lumMod val="50000"/>
                      </a:schemeClr>
                    </a:solidFill>
                    <a:latin typeface="+mj-lt"/>
                  </a:rPr>
                  <a:t>50.4 (41.4, 59.4)</a:t>
                </a:r>
                <a:br>
                  <a:rPr lang="en-GB" sz="933" dirty="0">
                    <a:solidFill>
                      <a:schemeClr val="tx1">
                        <a:lumMod val="50000"/>
                      </a:schemeClr>
                    </a:solidFill>
                    <a:latin typeface="+mj-lt"/>
                  </a:rPr>
                </a:br>
                <a:r>
                  <a:rPr lang="en-GB" sz="933" dirty="0">
                    <a:solidFill>
                      <a:schemeClr val="tx1">
                        <a:lumMod val="50000"/>
                      </a:schemeClr>
                    </a:solidFill>
                    <a:latin typeface="+mj-lt"/>
                  </a:rPr>
                  <a:t>14.3 (0.4, 57.9)</a:t>
                </a:r>
                <a:br>
                  <a:rPr lang="en-GB" sz="933" dirty="0">
                    <a:solidFill>
                      <a:schemeClr val="tx1">
                        <a:lumMod val="50000"/>
                      </a:schemeClr>
                    </a:solidFill>
                    <a:latin typeface="+mj-lt"/>
                  </a:rPr>
                </a:br>
                <a:r>
                  <a:rPr lang="en-GB" sz="933" dirty="0">
                    <a:solidFill>
                      <a:schemeClr val="tx1">
                        <a:lumMod val="50000"/>
                      </a:schemeClr>
                    </a:solidFill>
                    <a:latin typeface="+mj-lt"/>
                  </a:rPr>
                  <a:t>45.5 (16.7, 76.6)</a:t>
                </a:r>
              </a:p>
            </p:txBody>
          </p:sp>
          <p:cxnSp>
            <p:nvCxnSpPr>
              <p:cNvPr id="794" name="Straight Connector 793">
                <a:extLst>
                  <a:ext uri="{FF2B5EF4-FFF2-40B4-BE49-F238E27FC236}">
                    <a16:creationId xmlns:a16="http://schemas.microsoft.com/office/drawing/2014/main" id="{26C35F62-5DC6-4A22-A41E-0EB41C98C7FC}"/>
                  </a:ext>
                </a:extLst>
              </p:cNvPr>
              <p:cNvCxnSpPr>
                <a:cxnSpLocks/>
              </p:cNvCxnSpPr>
              <p:nvPr/>
            </p:nvCxnSpPr>
            <p:spPr>
              <a:xfrm>
                <a:off x="3507233" y="2135565"/>
                <a:ext cx="0" cy="32895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795" name="Group 794">
                <a:extLst>
                  <a:ext uri="{FF2B5EF4-FFF2-40B4-BE49-F238E27FC236}">
                    <a16:creationId xmlns:a16="http://schemas.microsoft.com/office/drawing/2014/main" id="{911D01D0-AB33-4017-971B-61FF40F7F383}"/>
                  </a:ext>
                </a:extLst>
              </p:cNvPr>
              <p:cNvGrpSpPr/>
              <p:nvPr/>
            </p:nvGrpSpPr>
            <p:grpSpPr>
              <a:xfrm>
                <a:off x="3138410" y="5415285"/>
                <a:ext cx="1490392" cy="170803"/>
                <a:chOff x="3138410" y="5415285"/>
                <a:chExt cx="1490392" cy="170803"/>
              </a:xfrm>
            </p:grpSpPr>
            <p:sp>
              <p:nvSpPr>
                <p:cNvPr id="885" name="TextBox 884">
                  <a:extLst>
                    <a:ext uri="{FF2B5EF4-FFF2-40B4-BE49-F238E27FC236}">
                      <a16:creationId xmlns:a16="http://schemas.microsoft.com/office/drawing/2014/main" id="{5DF9A076-CAA9-4195-8285-F12B169A949D}"/>
                    </a:ext>
                  </a:extLst>
                </p:cNvPr>
                <p:cNvSpPr txBox="1"/>
                <p:nvPr/>
              </p:nvSpPr>
              <p:spPr>
                <a:xfrm>
                  <a:off x="4408226" y="5432173"/>
                  <a:ext cx="220576" cy="153888"/>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1.0</a:t>
                  </a:r>
                </a:p>
              </p:txBody>
            </p:sp>
            <p:grpSp>
              <p:nvGrpSpPr>
                <p:cNvPr id="886" name="Group 885">
                  <a:extLst>
                    <a:ext uri="{FF2B5EF4-FFF2-40B4-BE49-F238E27FC236}">
                      <a16:creationId xmlns:a16="http://schemas.microsoft.com/office/drawing/2014/main" id="{3DB352CE-C332-436B-9271-D0F6C8C4DD14}"/>
                    </a:ext>
                  </a:extLst>
                </p:cNvPr>
                <p:cNvGrpSpPr/>
                <p:nvPr/>
              </p:nvGrpSpPr>
              <p:grpSpPr>
                <a:xfrm>
                  <a:off x="3249173" y="5415285"/>
                  <a:ext cx="1269342" cy="28730"/>
                  <a:chOff x="5844540" y="6046470"/>
                  <a:chExt cx="1272717" cy="32385"/>
                </a:xfrm>
              </p:grpSpPr>
              <p:cxnSp>
                <p:nvCxnSpPr>
                  <p:cNvPr id="892" name="Straight Connector 891">
                    <a:extLst>
                      <a:ext uri="{FF2B5EF4-FFF2-40B4-BE49-F238E27FC236}">
                        <a16:creationId xmlns:a16="http://schemas.microsoft.com/office/drawing/2014/main" id="{24FE6E41-FCE0-4CC3-AB7A-1CF3CC3E6E50}"/>
                      </a:ext>
                    </a:extLst>
                  </p:cNvPr>
                  <p:cNvCxnSpPr>
                    <a:cxnSpLocks/>
                  </p:cNvCxnSpPr>
                  <p:nvPr/>
                </p:nvCxnSpPr>
                <p:spPr>
                  <a:xfrm>
                    <a:off x="5844540" y="6046470"/>
                    <a:ext cx="1272717" cy="0"/>
                  </a:xfrm>
                  <a:prstGeom prst="line">
                    <a:avLst/>
                  </a:prstGeom>
                  <a:ln cap="sq">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893" name="Straight Connector 892">
                    <a:extLst>
                      <a:ext uri="{FF2B5EF4-FFF2-40B4-BE49-F238E27FC236}">
                        <a16:creationId xmlns:a16="http://schemas.microsoft.com/office/drawing/2014/main" id="{AE2AC0DC-EBAD-433B-913D-84B9D0A137C0}"/>
                      </a:ext>
                    </a:extLst>
                  </p:cNvPr>
                  <p:cNvCxnSpPr/>
                  <p:nvPr/>
                </p:nvCxnSpPr>
                <p:spPr>
                  <a:xfrm>
                    <a:off x="5844540" y="6046470"/>
                    <a:ext cx="0" cy="3238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a:extLst>
                      <a:ext uri="{FF2B5EF4-FFF2-40B4-BE49-F238E27FC236}">
                        <a16:creationId xmlns:a16="http://schemas.microsoft.com/office/drawing/2014/main" id="{DCE60A98-60A0-4A93-B383-67755E44D31C}"/>
                      </a:ext>
                    </a:extLst>
                  </p:cNvPr>
                  <p:cNvCxnSpPr/>
                  <p:nvPr/>
                </p:nvCxnSpPr>
                <p:spPr>
                  <a:xfrm>
                    <a:off x="7117257" y="6046470"/>
                    <a:ext cx="0" cy="3238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a:extLst>
                      <a:ext uri="{FF2B5EF4-FFF2-40B4-BE49-F238E27FC236}">
                        <a16:creationId xmlns:a16="http://schemas.microsoft.com/office/drawing/2014/main" id="{A77E1FAE-AFB5-477B-B6E8-9AE84AF01528}"/>
                      </a:ext>
                    </a:extLst>
                  </p:cNvPr>
                  <p:cNvCxnSpPr/>
                  <p:nvPr/>
                </p:nvCxnSpPr>
                <p:spPr>
                  <a:xfrm>
                    <a:off x="6103620" y="6046470"/>
                    <a:ext cx="0" cy="3238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a:extLst>
                      <a:ext uri="{FF2B5EF4-FFF2-40B4-BE49-F238E27FC236}">
                        <a16:creationId xmlns:a16="http://schemas.microsoft.com/office/drawing/2014/main" id="{14C58C57-075E-482B-952C-8AE58935CBB4}"/>
                      </a:ext>
                    </a:extLst>
                  </p:cNvPr>
                  <p:cNvCxnSpPr/>
                  <p:nvPr/>
                </p:nvCxnSpPr>
                <p:spPr>
                  <a:xfrm>
                    <a:off x="6362700" y="6046470"/>
                    <a:ext cx="0" cy="3238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7" name="Straight Connector 896">
                    <a:extLst>
                      <a:ext uri="{FF2B5EF4-FFF2-40B4-BE49-F238E27FC236}">
                        <a16:creationId xmlns:a16="http://schemas.microsoft.com/office/drawing/2014/main" id="{25022F6D-4703-464E-BC4A-2C8EBD6F03FC}"/>
                      </a:ext>
                    </a:extLst>
                  </p:cNvPr>
                  <p:cNvCxnSpPr/>
                  <p:nvPr/>
                </p:nvCxnSpPr>
                <p:spPr>
                  <a:xfrm>
                    <a:off x="6612255" y="6046470"/>
                    <a:ext cx="0" cy="3238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8" name="Straight Connector 897">
                    <a:extLst>
                      <a:ext uri="{FF2B5EF4-FFF2-40B4-BE49-F238E27FC236}">
                        <a16:creationId xmlns:a16="http://schemas.microsoft.com/office/drawing/2014/main" id="{F0EB83D1-FA90-4249-AC85-1019361E2916}"/>
                      </a:ext>
                    </a:extLst>
                  </p:cNvPr>
                  <p:cNvCxnSpPr/>
                  <p:nvPr/>
                </p:nvCxnSpPr>
                <p:spPr>
                  <a:xfrm>
                    <a:off x="6865620" y="6046470"/>
                    <a:ext cx="0" cy="3238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887" name="TextBox 886">
                  <a:extLst>
                    <a:ext uri="{FF2B5EF4-FFF2-40B4-BE49-F238E27FC236}">
                      <a16:creationId xmlns:a16="http://schemas.microsoft.com/office/drawing/2014/main" id="{7D6D7B5C-01C5-48AB-AA6F-B9D979D0D26E}"/>
                    </a:ext>
                  </a:extLst>
                </p:cNvPr>
                <p:cNvSpPr txBox="1"/>
                <p:nvPr/>
              </p:nvSpPr>
              <p:spPr>
                <a:xfrm>
                  <a:off x="4157259" y="5432200"/>
                  <a:ext cx="220576" cy="153888"/>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0.8</a:t>
                  </a:r>
                </a:p>
              </p:txBody>
            </p:sp>
            <p:sp>
              <p:nvSpPr>
                <p:cNvPr id="888" name="TextBox 887">
                  <a:extLst>
                    <a:ext uri="{FF2B5EF4-FFF2-40B4-BE49-F238E27FC236}">
                      <a16:creationId xmlns:a16="http://schemas.microsoft.com/office/drawing/2014/main" id="{0AA6086A-BEEF-4B27-97D8-5BE04E39C209}"/>
                    </a:ext>
                  </a:extLst>
                </p:cNvPr>
                <p:cNvSpPr txBox="1"/>
                <p:nvPr/>
              </p:nvSpPr>
              <p:spPr>
                <a:xfrm>
                  <a:off x="3904537" y="5432172"/>
                  <a:ext cx="220576" cy="153888"/>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0.6</a:t>
                  </a:r>
                </a:p>
              </p:txBody>
            </p:sp>
            <p:sp>
              <p:nvSpPr>
                <p:cNvPr id="889" name="TextBox 888">
                  <a:extLst>
                    <a:ext uri="{FF2B5EF4-FFF2-40B4-BE49-F238E27FC236}">
                      <a16:creationId xmlns:a16="http://schemas.microsoft.com/office/drawing/2014/main" id="{3286FA0C-B6DD-4064-A7EC-82FCA3AE05C8}"/>
                    </a:ext>
                  </a:extLst>
                </p:cNvPr>
                <p:cNvSpPr txBox="1"/>
                <p:nvPr/>
              </p:nvSpPr>
              <p:spPr>
                <a:xfrm>
                  <a:off x="3655763" y="5432171"/>
                  <a:ext cx="220576" cy="153887"/>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0.4</a:t>
                  </a:r>
                </a:p>
              </p:txBody>
            </p:sp>
            <p:sp>
              <p:nvSpPr>
                <p:cNvPr id="890" name="TextBox 889">
                  <a:extLst>
                    <a:ext uri="{FF2B5EF4-FFF2-40B4-BE49-F238E27FC236}">
                      <a16:creationId xmlns:a16="http://schemas.microsoft.com/office/drawing/2014/main" id="{C5EB60EE-883C-46DD-8359-FDD4DD9F8920}"/>
                    </a:ext>
                  </a:extLst>
                </p:cNvPr>
                <p:cNvSpPr txBox="1"/>
                <p:nvPr/>
              </p:nvSpPr>
              <p:spPr>
                <a:xfrm>
                  <a:off x="3396598" y="5432169"/>
                  <a:ext cx="220576" cy="153888"/>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0.2</a:t>
                  </a:r>
                </a:p>
              </p:txBody>
            </p:sp>
            <p:sp>
              <p:nvSpPr>
                <p:cNvPr id="891" name="TextBox 890">
                  <a:extLst>
                    <a:ext uri="{FF2B5EF4-FFF2-40B4-BE49-F238E27FC236}">
                      <a16:creationId xmlns:a16="http://schemas.microsoft.com/office/drawing/2014/main" id="{62AAA4FD-1D89-4454-8E0C-EF6F980F36AE}"/>
                    </a:ext>
                  </a:extLst>
                </p:cNvPr>
                <p:cNvSpPr txBox="1"/>
                <p:nvPr/>
              </p:nvSpPr>
              <p:spPr>
                <a:xfrm>
                  <a:off x="3138410" y="5432164"/>
                  <a:ext cx="220576" cy="153888"/>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0.0</a:t>
                  </a:r>
                </a:p>
              </p:txBody>
            </p:sp>
          </p:grpSp>
          <p:grpSp>
            <p:nvGrpSpPr>
              <p:cNvPr id="796" name="Group 795">
                <a:extLst>
                  <a:ext uri="{FF2B5EF4-FFF2-40B4-BE49-F238E27FC236}">
                    <a16:creationId xmlns:a16="http://schemas.microsoft.com/office/drawing/2014/main" id="{CCF085A7-0194-4816-BDE7-6DC636A0B2EA}"/>
                  </a:ext>
                </a:extLst>
              </p:cNvPr>
              <p:cNvGrpSpPr/>
              <p:nvPr/>
            </p:nvGrpSpPr>
            <p:grpSpPr>
              <a:xfrm>
                <a:off x="3760489" y="2489560"/>
                <a:ext cx="215428" cy="40559"/>
                <a:chOff x="3760489" y="2489560"/>
                <a:chExt cx="215428" cy="40559"/>
              </a:xfrm>
            </p:grpSpPr>
            <p:grpSp>
              <p:nvGrpSpPr>
                <p:cNvPr id="880" name="Group 879">
                  <a:extLst>
                    <a:ext uri="{FF2B5EF4-FFF2-40B4-BE49-F238E27FC236}">
                      <a16:creationId xmlns:a16="http://schemas.microsoft.com/office/drawing/2014/main" id="{C1CAFB39-8319-4E6C-B7F3-EFD06ABE02EE}"/>
                    </a:ext>
                  </a:extLst>
                </p:cNvPr>
                <p:cNvGrpSpPr/>
                <p:nvPr/>
              </p:nvGrpSpPr>
              <p:grpSpPr>
                <a:xfrm>
                  <a:off x="3760489" y="2489560"/>
                  <a:ext cx="215428" cy="40559"/>
                  <a:chOff x="5873195" y="6302299"/>
                  <a:chExt cx="1023065" cy="118110"/>
                </a:xfrm>
              </p:grpSpPr>
              <p:cxnSp>
                <p:nvCxnSpPr>
                  <p:cNvPr id="882" name="Straight Connector 881">
                    <a:extLst>
                      <a:ext uri="{FF2B5EF4-FFF2-40B4-BE49-F238E27FC236}">
                        <a16:creationId xmlns:a16="http://schemas.microsoft.com/office/drawing/2014/main" id="{80A02FC1-92D0-467E-9B26-86781CAA99B3}"/>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83" name="Straight Connector 882">
                    <a:extLst>
                      <a:ext uri="{FF2B5EF4-FFF2-40B4-BE49-F238E27FC236}">
                        <a16:creationId xmlns:a16="http://schemas.microsoft.com/office/drawing/2014/main" id="{94EC9586-4683-43C9-A190-D3C89DBC6792}"/>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84" name="Straight Connector 883">
                    <a:extLst>
                      <a:ext uri="{FF2B5EF4-FFF2-40B4-BE49-F238E27FC236}">
                        <a16:creationId xmlns:a16="http://schemas.microsoft.com/office/drawing/2014/main" id="{48AB2C9C-D5FB-4FA0-A7F9-7DFD90DA835D}"/>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81" name="Oval 880">
                  <a:extLst>
                    <a:ext uri="{FF2B5EF4-FFF2-40B4-BE49-F238E27FC236}">
                      <a16:creationId xmlns:a16="http://schemas.microsoft.com/office/drawing/2014/main" id="{417A4F54-EF8A-4AFB-9090-093CFBE2EB02}"/>
                    </a:ext>
                  </a:extLst>
                </p:cNvPr>
                <p:cNvSpPr/>
                <p:nvPr/>
              </p:nvSpPr>
              <p:spPr>
                <a:xfrm>
                  <a:off x="3853924" y="2493871"/>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797" name="Group 796">
                <a:extLst>
                  <a:ext uri="{FF2B5EF4-FFF2-40B4-BE49-F238E27FC236}">
                    <a16:creationId xmlns:a16="http://schemas.microsoft.com/office/drawing/2014/main" id="{5901DAA8-FAAF-4A94-85BB-84D2DF5F5E82}"/>
                  </a:ext>
                </a:extLst>
              </p:cNvPr>
              <p:cNvGrpSpPr/>
              <p:nvPr/>
            </p:nvGrpSpPr>
            <p:grpSpPr>
              <a:xfrm>
                <a:off x="3714995" y="2783116"/>
                <a:ext cx="323141" cy="40559"/>
                <a:chOff x="3714995" y="2783116"/>
                <a:chExt cx="323141" cy="40559"/>
              </a:xfrm>
            </p:grpSpPr>
            <p:grpSp>
              <p:nvGrpSpPr>
                <p:cNvPr id="875" name="Group 874">
                  <a:extLst>
                    <a:ext uri="{FF2B5EF4-FFF2-40B4-BE49-F238E27FC236}">
                      <a16:creationId xmlns:a16="http://schemas.microsoft.com/office/drawing/2014/main" id="{9BE1BECC-3042-4165-AE66-7D22BFCEBE12}"/>
                    </a:ext>
                  </a:extLst>
                </p:cNvPr>
                <p:cNvGrpSpPr/>
                <p:nvPr/>
              </p:nvGrpSpPr>
              <p:grpSpPr>
                <a:xfrm>
                  <a:off x="3714995" y="2783116"/>
                  <a:ext cx="323141" cy="40559"/>
                  <a:chOff x="5873195" y="6302299"/>
                  <a:chExt cx="1023065" cy="118110"/>
                </a:xfrm>
              </p:grpSpPr>
              <p:cxnSp>
                <p:nvCxnSpPr>
                  <p:cNvPr id="877" name="Straight Connector 876">
                    <a:extLst>
                      <a:ext uri="{FF2B5EF4-FFF2-40B4-BE49-F238E27FC236}">
                        <a16:creationId xmlns:a16="http://schemas.microsoft.com/office/drawing/2014/main" id="{21DF14E4-D497-4EAE-8CC8-2ABA11746400}"/>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78" name="Straight Connector 877">
                    <a:extLst>
                      <a:ext uri="{FF2B5EF4-FFF2-40B4-BE49-F238E27FC236}">
                        <a16:creationId xmlns:a16="http://schemas.microsoft.com/office/drawing/2014/main" id="{FD68CFA7-D579-4F0F-B0BF-3E7BFB828C63}"/>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79" name="Straight Connector 878">
                    <a:extLst>
                      <a:ext uri="{FF2B5EF4-FFF2-40B4-BE49-F238E27FC236}">
                        <a16:creationId xmlns:a16="http://schemas.microsoft.com/office/drawing/2014/main" id="{92DCE9A2-1100-4E9F-90AA-424FB342CE98}"/>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76" name="Oval 875">
                  <a:extLst>
                    <a:ext uri="{FF2B5EF4-FFF2-40B4-BE49-F238E27FC236}">
                      <a16:creationId xmlns:a16="http://schemas.microsoft.com/office/drawing/2014/main" id="{D7FB0BE5-5957-49B5-8736-007354D46E20}"/>
                    </a:ext>
                  </a:extLst>
                </p:cNvPr>
                <p:cNvSpPr/>
                <p:nvPr/>
              </p:nvSpPr>
              <p:spPr>
                <a:xfrm>
                  <a:off x="3868835" y="2787427"/>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798" name="Group 797">
                <a:extLst>
                  <a:ext uri="{FF2B5EF4-FFF2-40B4-BE49-F238E27FC236}">
                    <a16:creationId xmlns:a16="http://schemas.microsoft.com/office/drawing/2014/main" id="{2A3D2C82-3DB0-47B8-A134-7BB969E77C08}"/>
                  </a:ext>
                </a:extLst>
              </p:cNvPr>
              <p:cNvGrpSpPr/>
              <p:nvPr/>
            </p:nvGrpSpPr>
            <p:grpSpPr>
              <a:xfrm>
                <a:off x="3711935" y="2935512"/>
                <a:ext cx="287236" cy="40559"/>
                <a:chOff x="3711935" y="2935512"/>
                <a:chExt cx="287236" cy="40559"/>
              </a:xfrm>
            </p:grpSpPr>
            <p:grpSp>
              <p:nvGrpSpPr>
                <p:cNvPr id="870" name="Group 869">
                  <a:extLst>
                    <a:ext uri="{FF2B5EF4-FFF2-40B4-BE49-F238E27FC236}">
                      <a16:creationId xmlns:a16="http://schemas.microsoft.com/office/drawing/2014/main" id="{EF974204-5170-4246-A152-F1266E39730E}"/>
                    </a:ext>
                  </a:extLst>
                </p:cNvPr>
                <p:cNvGrpSpPr/>
                <p:nvPr/>
              </p:nvGrpSpPr>
              <p:grpSpPr>
                <a:xfrm>
                  <a:off x="3711935" y="2935512"/>
                  <a:ext cx="287236" cy="40559"/>
                  <a:chOff x="5873195" y="6302299"/>
                  <a:chExt cx="1023065" cy="118110"/>
                </a:xfrm>
              </p:grpSpPr>
              <p:cxnSp>
                <p:nvCxnSpPr>
                  <p:cNvPr id="872" name="Straight Connector 871">
                    <a:extLst>
                      <a:ext uri="{FF2B5EF4-FFF2-40B4-BE49-F238E27FC236}">
                        <a16:creationId xmlns:a16="http://schemas.microsoft.com/office/drawing/2014/main" id="{9E73D95F-3D6F-46B3-9E84-63700EC7699A}"/>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73" name="Straight Connector 872">
                    <a:extLst>
                      <a:ext uri="{FF2B5EF4-FFF2-40B4-BE49-F238E27FC236}">
                        <a16:creationId xmlns:a16="http://schemas.microsoft.com/office/drawing/2014/main" id="{27505615-4D57-4A11-91DB-A82CEDCF6AA1}"/>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74" name="Straight Connector 873">
                    <a:extLst>
                      <a:ext uri="{FF2B5EF4-FFF2-40B4-BE49-F238E27FC236}">
                        <a16:creationId xmlns:a16="http://schemas.microsoft.com/office/drawing/2014/main" id="{6F037C73-6536-4E62-861A-14C8A737D4CE}"/>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71" name="Oval 870">
                  <a:extLst>
                    <a:ext uri="{FF2B5EF4-FFF2-40B4-BE49-F238E27FC236}">
                      <a16:creationId xmlns:a16="http://schemas.microsoft.com/office/drawing/2014/main" id="{95DBCDFD-179F-4FB5-8092-6345E8BF0054}"/>
                    </a:ext>
                  </a:extLst>
                </p:cNvPr>
                <p:cNvSpPr/>
                <p:nvPr/>
              </p:nvSpPr>
              <p:spPr>
                <a:xfrm>
                  <a:off x="3842325" y="2939823"/>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799" name="Group 798">
                <a:extLst>
                  <a:ext uri="{FF2B5EF4-FFF2-40B4-BE49-F238E27FC236}">
                    <a16:creationId xmlns:a16="http://schemas.microsoft.com/office/drawing/2014/main" id="{C4D4C79F-2311-4D3D-B62C-04CCFD4A36BA}"/>
                  </a:ext>
                </a:extLst>
              </p:cNvPr>
              <p:cNvGrpSpPr/>
              <p:nvPr/>
            </p:nvGrpSpPr>
            <p:grpSpPr>
              <a:xfrm>
                <a:off x="3776422" y="3205670"/>
                <a:ext cx="222609" cy="40559"/>
                <a:chOff x="3776422" y="3205670"/>
                <a:chExt cx="222609" cy="40559"/>
              </a:xfrm>
            </p:grpSpPr>
            <p:grpSp>
              <p:nvGrpSpPr>
                <p:cNvPr id="865" name="Group 864">
                  <a:extLst>
                    <a:ext uri="{FF2B5EF4-FFF2-40B4-BE49-F238E27FC236}">
                      <a16:creationId xmlns:a16="http://schemas.microsoft.com/office/drawing/2014/main" id="{8FD69A90-FA0F-4CC8-B9E3-A78EE4BAB621}"/>
                    </a:ext>
                  </a:extLst>
                </p:cNvPr>
                <p:cNvGrpSpPr/>
                <p:nvPr/>
              </p:nvGrpSpPr>
              <p:grpSpPr>
                <a:xfrm>
                  <a:off x="3776422" y="3205670"/>
                  <a:ext cx="222609" cy="40559"/>
                  <a:chOff x="5873195" y="6302299"/>
                  <a:chExt cx="1023065" cy="118110"/>
                </a:xfrm>
              </p:grpSpPr>
              <p:cxnSp>
                <p:nvCxnSpPr>
                  <p:cNvPr id="867" name="Straight Connector 866">
                    <a:extLst>
                      <a:ext uri="{FF2B5EF4-FFF2-40B4-BE49-F238E27FC236}">
                        <a16:creationId xmlns:a16="http://schemas.microsoft.com/office/drawing/2014/main" id="{55BCED03-5835-4FCE-B180-BA4AB0607D64}"/>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68" name="Straight Connector 867">
                    <a:extLst>
                      <a:ext uri="{FF2B5EF4-FFF2-40B4-BE49-F238E27FC236}">
                        <a16:creationId xmlns:a16="http://schemas.microsoft.com/office/drawing/2014/main" id="{0DD400C7-6F11-4EEC-9A1C-4F54282B0BCC}"/>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69" name="Straight Connector 868">
                    <a:extLst>
                      <a:ext uri="{FF2B5EF4-FFF2-40B4-BE49-F238E27FC236}">
                        <a16:creationId xmlns:a16="http://schemas.microsoft.com/office/drawing/2014/main" id="{8D1BA223-064F-414D-A705-BD85C7621ADB}"/>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66" name="Oval 865">
                  <a:extLst>
                    <a:ext uri="{FF2B5EF4-FFF2-40B4-BE49-F238E27FC236}">
                      <a16:creationId xmlns:a16="http://schemas.microsoft.com/office/drawing/2014/main" id="{8ADEADCC-F27D-4336-BAC3-FC9C602BE7F9}"/>
                    </a:ext>
                  </a:extLst>
                </p:cNvPr>
                <p:cNvSpPr/>
                <p:nvPr/>
              </p:nvSpPr>
              <p:spPr>
                <a:xfrm>
                  <a:off x="3879025" y="3209981"/>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800" name="Group 799">
                <a:extLst>
                  <a:ext uri="{FF2B5EF4-FFF2-40B4-BE49-F238E27FC236}">
                    <a16:creationId xmlns:a16="http://schemas.microsoft.com/office/drawing/2014/main" id="{2D0A99EE-CC2C-415F-93F7-9A54E0835A2C}"/>
                  </a:ext>
                </a:extLst>
              </p:cNvPr>
              <p:cNvGrpSpPr/>
              <p:nvPr/>
            </p:nvGrpSpPr>
            <p:grpSpPr>
              <a:xfrm>
                <a:off x="3404406" y="3370481"/>
                <a:ext cx="628329" cy="40559"/>
                <a:chOff x="3404406" y="3370481"/>
                <a:chExt cx="628329" cy="40559"/>
              </a:xfrm>
            </p:grpSpPr>
            <p:grpSp>
              <p:nvGrpSpPr>
                <p:cNvPr id="860" name="Group 859">
                  <a:extLst>
                    <a:ext uri="{FF2B5EF4-FFF2-40B4-BE49-F238E27FC236}">
                      <a16:creationId xmlns:a16="http://schemas.microsoft.com/office/drawing/2014/main" id="{2C95F19B-7B7C-4FC7-88AE-0C14C4E7F906}"/>
                    </a:ext>
                  </a:extLst>
                </p:cNvPr>
                <p:cNvGrpSpPr/>
                <p:nvPr/>
              </p:nvGrpSpPr>
              <p:grpSpPr>
                <a:xfrm>
                  <a:off x="3404406" y="3370481"/>
                  <a:ext cx="628329" cy="40559"/>
                  <a:chOff x="5873195" y="6302299"/>
                  <a:chExt cx="1023065" cy="118110"/>
                </a:xfrm>
              </p:grpSpPr>
              <p:cxnSp>
                <p:nvCxnSpPr>
                  <p:cNvPr id="862" name="Straight Connector 861">
                    <a:extLst>
                      <a:ext uri="{FF2B5EF4-FFF2-40B4-BE49-F238E27FC236}">
                        <a16:creationId xmlns:a16="http://schemas.microsoft.com/office/drawing/2014/main" id="{C429B3AD-0529-4089-886A-E3050FDD7F70}"/>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63" name="Straight Connector 862">
                    <a:extLst>
                      <a:ext uri="{FF2B5EF4-FFF2-40B4-BE49-F238E27FC236}">
                        <a16:creationId xmlns:a16="http://schemas.microsoft.com/office/drawing/2014/main" id="{F90B642F-DD60-4986-B499-97B714668599}"/>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64" name="Straight Connector 863">
                    <a:extLst>
                      <a:ext uri="{FF2B5EF4-FFF2-40B4-BE49-F238E27FC236}">
                        <a16:creationId xmlns:a16="http://schemas.microsoft.com/office/drawing/2014/main" id="{3E5233F5-B37A-4644-BA7A-80A8D2E3B24F}"/>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61" name="Oval 860">
                  <a:extLst>
                    <a:ext uri="{FF2B5EF4-FFF2-40B4-BE49-F238E27FC236}">
                      <a16:creationId xmlns:a16="http://schemas.microsoft.com/office/drawing/2014/main" id="{F2D650E8-7005-426E-AF9E-7EFF255D7D63}"/>
                    </a:ext>
                  </a:extLst>
                </p:cNvPr>
                <p:cNvSpPr/>
                <p:nvPr/>
              </p:nvSpPr>
              <p:spPr>
                <a:xfrm>
                  <a:off x="3662448" y="3374792"/>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801" name="Group 800">
                <a:extLst>
                  <a:ext uri="{FF2B5EF4-FFF2-40B4-BE49-F238E27FC236}">
                    <a16:creationId xmlns:a16="http://schemas.microsoft.com/office/drawing/2014/main" id="{43006705-D97A-4773-B3DA-AA909FAC541D}"/>
                  </a:ext>
                </a:extLst>
              </p:cNvPr>
              <p:cNvGrpSpPr/>
              <p:nvPr/>
            </p:nvGrpSpPr>
            <p:grpSpPr>
              <a:xfrm>
                <a:off x="3590599" y="3656786"/>
                <a:ext cx="477531" cy="40559"/>
                <a:chOff x="3590599" y="3656786"/>
                <a:chExt cx="477531" cy="40559"/>
              </a:xfrm>
            </p:grpSpPr>
            <p:grpSp>
              <p:nvGrpSpPr>
                <p:cNvPr id="855" name="Group 854">
                  <a:extLst>
                    <a:ext uri="{FF2B5EF4-FFF2-40B4-BE49-F238E27FC236}">
                      <a16:creationId xmlns:a16="http://schemas.microsoft.com/office/drawing/2014/main" id="{673BB162-A71E-441F-8C86-0CC5B0B3BB64}"/>
                    </a:ext>
                  </a:extLst>
                </p:cNvPr>
                <p:cNvGrpSpPr/>
                <p:nvPr/>
              </p:nvGrpSpPr>
              <p:grpSpPr>
                <a:xfrm>
                  <a:off x="3590599" y="3656786"/>
                  <a:ext cx="477531" cy="40559"/>
                  <a:chOff x="5873195" y="6302299"/>
                  <a:chExt cx="1023065" cy="118110"/>
                </a:xfrm>
              </p:grpSpPr>
              <p:cxnSp>
                <p:nvCxnSpPr>
                  <p:cNvPr id="857" name="Straight Connector 856">
                    <a:extLst>
                      <a:ext uri="{FF2B5EF4-FFF2-40B4-BE49-F238E27FC236}">
                        <a16:creationId xmlns:a16="http://schemas.microsoft.com/office/drawing/2014/main" id="{11190D99-AFAC-4E93-9EEA-AF5A4A084B99}"/>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8" name="Straight Connector 857">
                    <a:extLst>
                      <a:ext uri="{FF2B5EF4-FFF2-40B4-BE49-F238E27FC236}">
                        <a16:creationId xmlns:a16="http://schemas.microsoft.com/office/drawing/2014/main" id="{464A2062-766E-4A1E-A248-0F92FF4F5DAA}"/>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9" name="Straight Connector 858">
                    <a:extLst>
                      <a:ext uri="{FF2B5EF4-FFF2-40B4-BE49-F238E27FC236}">
                        <a16:creationId xmlns:a16="http://schemas.microsoft.com/office/drawing/2014/main" id="{7B170250-8D4B-4E97-9539-ED8D9E212F54}"/>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56" name="Oval 855">
                  <a:extLst>
                    <a:ext uri="{FF2B5EF4-FFF2-40B4-BE49-F238E27FC236}">
                      <a16:creationId xmlns:a16="http://schemas.microsoft.com/office/drawing/2014/main" id="{4F6955E6-EC71-49FD-B5FD-DF2CFE78EE01}"/>
                    </a:ext>
                  </a:extLst>
                </p:cNvPr>
                <p:cNvSpPr/>
                <p:nvPr/>
              </p:nvSpPr>
              <p:spPr>
                <a:xfrm>
                  <a:off x="3815669" y="3661097"/>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802" name="Group 801">
                <a:extLst>
                  <a:ext uri="{FF2B5EF4-FFF2-40B4-BE49-F238E27FC236}">
                    <a16:creationId xmlns:a16="http://schemas.microsoft.com/office/drawing/2014/main" id="{9B9C0AF6-6A61-440F-8CC0-F7C9ACDCE32F}"/>
                  </a:ext>
                </a:extLst>
              </p:cNvPr>
              <p:cNvGrpSpPr/>
              <p:nvPr/>
            </p:nvGrpSpPr>
            <p:grpSpPr>
              <a:xfrm>
                <a:off x="3760489" y="3776345"/>
                <a:ext cx="233380" cy="40559"/>
                <a:chOff x="3760489" y="3776345"/>
                <a:chExt cx="233380" cy="40559"/>
              </a:xfrm>
            </p:grpSpPr>
            <p:grpSp>
              <p:nvGrpSpPr>
                <p:cNvPr id="850" name="Group 849">
                  <a:extLst>
                    <a:ext uri="{FF2B5EF4-FFF2-40B4-BE49-F238E27FC236}">
                      <a16:creationId xmlns:a16="http://schemas.microsoft.com/office/drawing/2014/main" id="{AF37FBA1-E2AB-4E10-8498-ED451414518B}"/>
                    </a:ext>
                  </a:extLst>
                </p:cNvPr>
                <p:cNvGrpSpPr/>
                <p:nvPr/>
              </p:nvGrpSpPr>
              <p:grpSpPr>
                <a:xfrm>
                  <a:off x="3760489" y="3776345"/>
                  <a:ext cx="233380" cy="40559"/>
                  <a:chOff x="5873195" y="6302299"/>
                  <a:chExt cx="1023065" cy="118110"/>
                </a:xfrm>
              </p:grpSpPr>
              <p:cxnSp>
                <p:nvCxnSpPr>
                  <p:cNvPr id="852" name="Straight Connector 851">
                    <a:extLst>
                      <a:ext uri="{FF2B5EF4-FFF2-40B4-BE49-F238E27FC236}">
                        <a16:creationId xmlns:a16="http://schemas.microsoft.com/office/drawing/2014/main" id="{8815E495-67F8-4F80-86EC-086AADE0EA5C}"/>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3" name="Straight Connector 852">
                    <a:extLst>
                      <a:ext uri="{FF2B5EF4-FFF2-40B4-BE49-F238E27FC236}">
                        <a16:creationId xmlns:a16="http://schemas.microsoft.com/office/drawing/2014/main" id="{80D89A10-8A4D-4A5A-B49A-E43525E9E3D8}"/>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4" name="Straight Connector 853">
                    <a:extLst>
                      <a:ext uri="{FF2B5EF4-FFF2-40B4-BE49-F238E27FC236}">
                        <a16:creationId xmlns:a16="http://schemas.microsoft.com/office/drawing/2014/main" id="{18913AB1-8D91-4C83-A03C-9333072E2E75}"/>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51" name="Oval 850">
                  <a:extLst>
                    <a:ext uri="{FF2B5EF4-FFF2-40B4-BE49-F238E27FC236}">
                      <a16:creationId xmlns:a16="http://schemas.microsoft.com/office/drawing/2014/main" id="{C1DA76D1-CD83-4DEB-931E-7AC98D86783F}"/>
                    </a:ext>
                  </a:extLst>
                </p:cNvPr>
                <p:cNvSpPr/>
                <p:nvPr/>
              </p:nvSpPr>
              <p:spPr>
                <a:xfrm>
                  <a:off x="3863242" y="3783849"/>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803" name="Group 802">
                <a:extLst>
                  <a:ext uri="{FF2B5EF4-FFF2-40B4-BE49-F238E27FC236}">
                    <a16:creationId xmlns:a16="http://schemas.microsoft.com/office/drawing/2014/main" id="{429DCAEA-F02E-4A91-B73F-B8752C450271}"/>
                  </a:ext>
                </a:extLst>
              </p:cNvPr>
              <p:cNvGrpSpPr/>
              <p:nvPr/>
            </p:nvGrpSpPr>
            <p:grpSpPr>
              <a:xfrm>
                <a:off x="3752889" y="4055023"/>
                <a:ext cx="376999" cy="40559"/>
                <a:chOff x="3752889" y="4055023"/>
                <a:chExt cx="376999" cy="40559"/>
              </a:xfrm>
            </p:grpSpPr>
            <p:grpSp>
              <p:nvGrpSpPr>
                <p:cNvPr id="845" name="Group 844">
                  <a:extLst>
                    <a:ext uri="{FF2B5EF4-FFF2-40B4-BE49-F238E27FC236}">
                      <a16:creationId xmlns:a16="http://schemas.microsoft.com/office/drawing/2014/main" id="{D3CB5119-AF3D-437F-9C4E-869CFB602BA4}"/>
                    </a:ext>
                  </a:extLst>
                </p:cNvPr>
                <p:cNvGrpSpPr/>
                <p:nvPr/>
              </p:nvGrpSpPr>
              <p:grpSpPr>
                <a:xfrm>
                  <a:off x="3752889" y="4055023"/>
                  <a:ext cx="376999" cy="40559"/>
                  <a:chOff x="5873195" y="6302299"/>
                  <a:chExt cx="1023065" cy="118110"/>
                </a:xfrm>
              </p:grpSpPr>
              <p:cxnSp>
                <p:nvCxnSpPr>
                  <p:cNvPr id="847" name="Straight Connector 846">
                    <a:extLst>
                      <a:ext uri="{FF2B5EF4-FFF2-40B4-BE49-F238E27FC236}">
                        <a16:creationId xmlns:a16="http://schemas.microsoft.com/office/drawing/2014/main" id="{16AC7E83-1572-47D0-9017-A36C0A4FDE2C}"/>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8" name="Straight Connector 847">
                    <a:extLst>
                      <a:ext uri="{FF2B5EF4-FFF2-40B4-BE49-F238E27FC236}">
                        <a16:creationId xmlns:a16="http://schemas.microsoft.com/office/drawing/2014/main" id="{648ADCA3-1A0E-4174-BA22-08B32A645E67}"/>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9" name="Straight Connector 848">
                    <a:extLst>
                      <a:ext uri="{FF2B5EF4-FFF2-40B4-BE49-F238E27FC236}">
                        <a16:creationId xmlns:a16="http://schemas.microsoft.com/office/drawing/2014/main" id="{6A797856-9101-4EAD-AC1A-8F04280BAECD}"/>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46" name="Oval 845">
                  <a:extLst>
                    <a:ext uri="{FF2B5EF4-FFF2-40B4-BE49-F238E27FC236}">
                      <a16:creationId xmlns:a16="http://schemas.microsoft.com/office/drawing/2014/main" id="{51827B27-A974-45CC-8C69-51C9260D6855}"/>
                    </a:ext>
                  </a:extLst>
                </p:cNvPr>
                <p:cNvSpPr/>
                <p:nvPr/>
              </p:nvSpPr>
              <p:spPr>
                <a:xfrm>
                  <a:off x="3929216" y="4059334"/>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804" name="Group 803">
                <a:extLst>
                  <a:ext uri="{FF2B5EF4-FFF2-40B4-BE49-F238E27FC236}">
                    <a16:creationId xmlns:a16="http://schemas.microsoft.com/office/drawing/2014/main" id="{0B1AC668-F5E4-456B-A7CB-6A391012986A}"/>
                  </a:ext>
                </a:extLst>
              </p:cNvPr>
              <p:cNvGrpSpPr/>
              <p:nvPr/>
            </p:nvGrpSpPr>
            <p:grpSpPr>
              <a:xfrm>
                <a:off x="3595426" y="4219545"/>
                <a:ext cx="538568" cy="40559"/>
                <a:chOff x="3595426" y="4219545"/>
                <a:chExt cx="538568" cy="40559"/>
              </a:xfrm>
            </p:grpSpPr>
            <p:grpSp>
              <p:nvGrpSpPr>
                <p:cNvPr id="840" name="Group 839">
                  <a:extLst>
                    <a:ext uri="{FF2B5EF4-FFF2-40B4-BE49-F238E27FC236}">
                      <a16:creationId xmlns:a16="http://schemas.microsoft.com/office/drawing/2014/main" id="{41A0A06E-5D32-4A19-81FF-9E594604A866}"/>
                    </a:ext>
                  </a:extLst>
                </p:cNvPr>
                <p:cNvGrpSpPr/>
                <p:nvPr/>
              </p:nvGrpSpPr>
              <p:grpSpPr>
                <a:xfrm>
                  <a:off x="3595426" y="4219545"/>
                  <a:ext cx="538568" cy="40559"/>
                  <a:chOff x="5873195" y="6302299"/>
                  <a:chExt cx="1023065" cy="118110"/>
                </a:xfrm>
              </p:grpSpPr>
              <p:cxnSp>
                <p:nvCxnSpPr>
                  <p:cNvPr id="842" name="Straight Connector 841">
                    <a:extLst>
                      <a:ext uri="{FF2B5EF4-FFF2-40B4-BE49-F238E27FC236}">
                        <a16:creationId xmlns:a16="http://schemas.microsoft.com/office/drawing/2014/main" id="{91C35588-3160-402D-A841-351266AF8960}"/>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3" name="Straight Connector 842">
                    <a:extLst>
                      <a:ext uri="{FF2B5EF4-FFF2-40B4-BE49-F238E27FC236}">
                        <a16:creationId xmlns:a16="http://schemas.microsoft.com/office/drawing/2014/main" id="{5C80477B-348E-4661-9219-58DC104ABB39}"/>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4" name="Straight Connector 843">
                    <a:extLst>
                      <a:ext uri="{FF2B5EF4-FFF2-40B4-BE49-F238E27FC236}">
                        <a16:creationId xmlns:a16="http://schemas.microsoft.com/office/drawing/2014/main" id="{0798DA61-7673-486D-B1BE-EA5BA4E42EF1}"/>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41" name="Oval 840">
                  <a:extLst>
                    <a:ext uri="{FF2B5EF4-FFF2-40B4-BE49-F238E27FC236}">
                      <a16:creationId xmlns:a16="http://schemas.microsoft.com/office/drawing/2014/main" id="{3DB2FD2E-49F3-45EE-82EB-E40A51947AB0}"/>
                    </a:ext>
                  </a:extLst>
                </p:cNvPr>
                <p:cNvSpPr/>
                <p:nvPr/>
              </p:nvSpPr>
              <p:spPr>
                <a:xfrm>
                  <a:off x="3844345" y="4223856"/>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805" name="Group 804">
                <a:extLst>
                  <a:ext uri="{FF2B5EF4-FFF2-40B4-BE49-F238E27FC236}">
                    <a16:creationId xmlns:a16="http://schemas.microsoft.com/office/drawing/2014/main" id="{E8DB3030-BB02-4A0D-AAEB-4DF13D5ED175}"/>
                  </a:ext>
                </a:extLst>
              </p:cNvPr>
              <p:cNvGrpSpPr/>
              <p:nvPr/>
            </p:nvGrpSpPr>
            <p:grpSpPr>
              <a:xfrm>
                <a:off x="3747189" y="4494173"/>
                <a:ext cx="233380" cy="40559"/>
                <a:chOff x="3747189" y="4494173"/>
                <a:chExt cx="233380" cy="40559"/>
              </a:xfrm>
            </p:grpSpPr>
            <p:grpSp>
              <p:nvGrpSpPr>
                <p:cNvPr id="835" name="Group 834">
                  <a:extLst>
                    <a:ext uri="{FF2B5EF4-FFF2-40B4-BE49-F238E27FC236}">
                      <a16:creationId xmlns:a16="http://schemas.microsoft.com/office/drawing/2014/main" id="{FC5A18E4-454E-41BF-8AB8-EBD88B731F4C}"/>
                    </a:ext>
                  </a:extLst>
                </p:cNvPr>
                <p:cNvGrpSpPr/>
                <p:nvPr/>
              </p:nvGrpSpPr>
              <p:grpSpPr>
                <a:xfrm>
                  <a:off x="3747189" y="4494173"/>
                  <a:ext cx="233380" cy="40559"/>
                  <a:chOff x="5873195" y="6302299"/>
                  <a:chExt cx="1023065" cy="118110"/>
                </a:xfrm>
              </p:grpSpPr>
              <p:cxnSp>
                <p:nvCxnSpPr>
                  <p:cNvPr id="837" name="Straight Connector 836">
                    <a:extLst>
                      <a:ext uri="{FF2B5EF4-FFF2-40B4-BE49-F238E27FC236}">
                        <a16:creationId xmlns:a16="http://schemas.microsoft.com/office/drawing/2014/main" id="{43978271-D655-4F10-95A1-6DEBBA8CD812}"/>
                      </a:ext>
                    </a:extLst>
                  </p:cNvPr>
                  <p:cNvCxnSpPr/>
                  <p:nvPr/>
                </p:nvCxnSpPr>
                <p:spPr>
                  <a:xfrm>
                    <a:off x="5877007" y="6361355"/>
                    <a:ext cx="1019176"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38" name="Straight Connector 837">
                    <a:extLst>
                      <a:ext uri="{FF2B5EF4-FFF2-40B4-BE49-F238E27FC236}">
                        <a16:creationId xmlns:a16="http://schemas.microsoft.com/office/drawing/2014/main" id="{E546BC6A-6468-4C3B-BE15-FEF78867AD54}"/>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39" name="Straight Connector 838">
                    <a:extLst>
                      <a:ext uri="{FF2B5EF4-FFF2-40B4-BE49-F238E27FC236}">
                        <a16:creationId xmlns:a16="http://schemas.microsoft.com/office/drawing/2014/main" id="{BE812315-07B3-4CFA-B7ED-AC4993C384BB}"/>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36" name="Oval 835">
                  <a:extLst>
                    <a:ext uri="{FF2B5EF4-FFF2-40B4-BE49-F238E27FC236}">
                      <a16:creationId xmlns:a16="http://schemas.microsoft.com/office/drawing/2014/main" id="{B9D57936-6982-4258-8CF0-ADD3611D733E}"/>
                    </a:ext>
                  </a:extLst>
                </p:cNvPr>
                <p:cNvSpPr/>
                <p:nvPr/>
              </p:nvSpPr>
              <p:spPr>
                <a:xfrm>
                  <a:off x="3850236" y="4498484"/>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806" name="Group 805">
                <a:extLst>
                  <a:ext uri="{FF2B5EF4-FFF2-40B4-BE49-F238E27FC236}">
                    <a16:creationId xmlns:a16="http://schemas.microsoft.com/office/drawing/2014/main" id="{4C560B14-E795-4123-8933-D58119DE5D84}"/>
                  </a:ext>
                </a:extLst>
              </p:cNvPr>
              <p:cNvGrpSpPr/>
              <p:nvPr/>
            </p:nvGrpSpPr>
            <p:grpSpPr>
              <a:xfrm>
                <a:off x="3598994" y="4646566"/>
                <a:ext cx="574472" cy="40559"/>
                <a:chOff x="3598994" y="4646566"/>
                <a:chExt cx="574472" cy="40559"/>
              </a:xfrm>
            </p:grpSpPr>
            <p:grpSp>
              <p:nvGrpSpPr>
                <p:cNvPr id="830" name="Group 829">
                  <a:extLst>
                    <a:ext uri="{FF2B5EF4-FFF2-40B4-BE49-F238E27FC236}">
                      <a16:creationId xmlns:a16="http://schemas.microsoft.com/office/drawing/2014/main" id="{7F0C05E9-7D21-4C32-8511-379BE13AD6F9}"/>
                    </a:ext>
                  </a:extLst>
                </p:cNvPr>
                <p:cNvGrpSpPr/>
                <p:nvPr/>
              </p:nvGrpSpPr>
              <p:grpSpPr>
                <a:xfrm>
                  <a:off x="3598994" y="4646566"/>
                  <a:ext cx="574472" cy="40559"/>
                  <a:chOff x="5873195" y="6302299"/>
                  <a:chExt cx="1023065" cy="118110"/>
                </a:xfrm>
              </p:grpSpPr>
              <p:cxnSp>
                <p:nvCxnSpPr>
                  <p:cNvPr id="832" name="Straight Connector 831">
                    <a:extLst>
                      <a:ext uri="{FF2B5EF4-FFF2-40B4-BE49-F238E27FC236}">
                        <a16:creationId xmlns:a16="http://schemas.microsoft.com/office/drawing/2014/main" id="{50161E65-C7F3-4D83-9DB1-6E2A711E39C0}"/>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33" name="Straight Connector 832">
                    <a:extLst>
                      <a:ext uri="{FF2B5EF4-FFF2-40B4-BE49-F238E27FC236}">
                        <a16:creationId xmlns:a16="http://schemas.microsoft.com/office/drawing/2014/main" id="{AEB65861-1FF9-4F7F-ABA7-A54199213997}"/>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34" name="Straight Connector 833">
                    <a:extLst>
                      <a:ext uri="{FF2B5EF4-FFF2-40B4-BE49-F238E27FC236}">
                        <a16:creationId xmlns:a16="http://schemas.microsoft.com/office/drawing/2014/main" id="{7514824B-CC11-4C82-96C8-5FFEADD656ED}"/>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31" name="Oval 830">
                  <a:extLst>
                    <a:ext uri="{FF2B5EF4-FFF2-40B4-BE49-F238E27FC236}">
                      <a16:creationId xmlns:a16="http://schemas.microsoft.com/office/drawing/2014/main" id="{7798A7AE-B3DC-49AD-9128-BD85A988F1B3}"/>
                    </a:ext>
                  </a:extLst>
                </p:cNvPr>
                <p:cNvSpPr/>
                <p:nvPr/>
              </p:nvSpPr>
              <p:spPr>
                <a:xfrm>
                  <a:off x="3876550" y="4650896"/>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sp>
            <p:nvSpPr>
              <p:cNvPr id="807" name="Rectangle 806">
                <a:extLst>
                  <a:ext uri="{FF2B5EF4-FFF2-40B4-BE49-F238E27FC236}">
                    <a16:creationId xmlns:a16="http://schemas.microsoft.com/office/drawing/2014/main" id="{D4CEE4C5-1C67-4121-AF4C-1831B3AB199E}"/>
                  </a:ext>
                </a:extLst>
              </p:cNvPr>
              <p:cNvSpPr/>
              <p:nvPr/>
            </p:nvSpPr>
            <p:spPr>
              <a:xfrm>
                <a:off x="727581" y="2106685"/>
                <a:ext cx="5332909" cy="2692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latin typeface="+mj-lt"/>
                  <a:cs typeface="Arial" panose="020B0604020202020204" pitchFamily="34" charset="0"/>
                </a:endParaRPr>
              </a:p>
            </p:txBody>
          </p:sp>
          <p:sp>
            <p:nvSpPr>
              <p:cNvPr id="808" name="TextBox 807">
                <a:extLst>
                  <a:ext uri="{FF2B5EF4-FFF2-40B4-BE49-F238E27FC236}">
                    <a16:creationId xmlns:a16="http://schemas.microsoft.com/office/drawing/2014/main" id="{E2ABD100-4B91-4432-8806-1182804AE10A}"/>
                  </a:ext>
                </a:extLst>
              </p:cNvPr>
              <p:cNvSpPr txBox="1"/>
              <p:nvPr/>
            </p:nvSpPr>
            <p:spPr>
              <a:xfrm>
                <a:off x="720113" y="2099429"/>
                <a:ext cx="1682169" cy="281243"/>
              </a:xfrm>
              <a:prstGeom prst="rect">
                <a:avLst/>
              </a:prstGeom>
              <a:noFill/>
            </p:spPr>
            <p:txBody>
              <a:bodyPr wrap="none" rtlCol="0" anchor="ctr">
                <a:noAutofit/>
              </a:bodyPr>
              <a:lstStyle/>
              <a:p>
                <a:pPr algn="ctr"/>
                <a:r>
                  <a:rPr lang="en-GB" sz="1051" dirty="0">
                    <a:solidFill>
                      <a:schemeClr val="bg1"/>
                    </a:solidFill>
                    <a:latin typeface="+mj-lt"/>
                    <a:cs typeface="Arial" panose="020B0604020202020204" pitchFamily="34" charset="0"/>
                  </a:rPr>
                  <a:t>Subgroup</a:t>
                </a:r>
              </a:p>
            </p:txBody>
          </p:sp>
          <p:sp>
            <p:nvSpPr>
              <p:cNvPr id="809" name="TextBox 808">
                <a:extLst>
                  <a:ext uri="{FF2B5EF4-FFF2-40B4-BE49-F238E27FC236}">
                    <a16:creationId xmlns:a16="http://schemas.microsoft.com/office/drawing/2014/main" id="{53F3BC43-4174-452F-893E-9D2677DE9F60}"/>
                  </a:ext>
                </a:extLst>
              </p:cNvPr>
              <p:cNvSpPr txBox="1"/>
              <p:nvPr/>
            </p:nvSpPr>
            <p:spPr>
              <a:xfrm>
                <a:off x="2505921" y="2099429"/>
                <a:ext cx="718000" cy="281243"/>
              </a:xfrm>
              <a:prstGeom prst="rect">
                <a:avLst/>
              </a:prstGeom>
              <a:noFill/>
            </p:spPr>
            <p:txBody>
              <a:bodyPr wrap="none" rtlCol="0" anchor="ctr">
                <a:noAutofit/>
              </a:bodyPr>
              <a:lstStyle/>
              <a:p>
                <a:pPr algn="ctr"/>
                <a:r>
                  <a:rPr lang="en-GB" sz="1051" dirty="0">
                    <a:solidFill>
                      <a:schemeClr val="bg1"/>
                    </a:solidFill>
                    <a:latin typeface="+mj-lt"/>
                    <a:cs typeface="Arial" panose="020B0604020202020204" pitchFamily="34" charset="0"/>
                  </a:rPr>
                  <a:t>Patients (n/N)</a:t>
                </a:r>
              </a:p>
            </p:txBody>
          </p:sp>
          <p:sp>
            <p:nvSpPr>
              <p:cNvPr id="810" name="TextBox 809">
                <a:extLst>
                  <a:ext uri="{FF2B5EF4-FFF2-40B4-BE49-F238E27FC236}">
                    <a16:creationId xmlns:a16="http://schemas.microsoft.com/office/drawing/2014/main" id="{CA738064-1074-470C-9483-AB7A36A893D6}"/>
                  </a:ext>
                </a:extLst>
              </p:cNvPr>
              <p:cNvSpPr txBox="1"/>
              <p:nvPr/>
            </p:nvSpPr>
            <p:spPr>
              <a:xfrm>
                <a:off x="3243624" y="2099429"/>
                <a:ext cx="1274892" cy="281243"/>
              </a:xfrm>
              <a:prstGeom prst="rect">
                <a:avLst/>
              </a:prstGeom>
              <a:noFill/>
            </p:spPr>
            <p:txBody>
              <a:bodyPr wrap="none" rtlCol="0" anchor="ctr">
                <a:noAutofit/>
              </a:bodyPr>
              <a:lstStyle/>
              <a:p>
                <a:pPr algn="ctr"/>
                <a:r>
                  <a:rPr lang="en-GB" sz="1051" dirty="0">
                    <a:solidFill>
                      <a:schemeClr val="bg1"/>
                    </a:solidFill>
                    <a:latin typeface="+mj-lt"/>
                    <a:cs typeface="Arial" panose="020B0604020202020204" pitchFamily="34" charset="0"/>
                  </a:rPr>
                  <a:t>ORR</a:t>
                </a:r>
              </a:p>
            </p:txBody>
          </p:sp>
          <p:sp>
            <p:nvSpPr>
              <p:cNvPr id="811" name="TextBox 810">
                <a:extLst>
                  <a:ext uri="{FF2B5EF4-FFF2-40B4-BE49-F238E27FC236}">
                    <a16:creationId xmlns:a16="http://schemas.microsoft.com/office/drawing/2014/main" id="{D0D35043-00F9-46F0-811E-D37703B28568}"/>
                  </a:ext>
                </a:extLst>
              </p:cNvPr>
              <p:cNvSpPr txBox="1"/>
              <p:nvPr/>
            </p:nvSpPr>
            <p:spPr>
              <a:xfrm>
                <a:off x="4628803" y="2099429"/>
                <a:ext cx="1336287" cy="281243"/>
              </a:xfrm>
              <a:prstGeom prst="rect">
                <a:avLst/>
              </a:prstGeom>
              <a:noFill/>
            </p:spPr>
            <p:txBody>
              <a:bodyPr wrap="none" rtlCol="0" anchor="ctr">
                <a:noAutofit/>
              </a:bodyPr>
              <a:lstStyle/>
              <a:p>
                <a:pPr algn="ctr"/>
                <a:r>
                  <a:rPr lang="en-GB" sz="1051" dirty="0">
                    <a:solidFill>
                      <a:schemeClr val="bg1"/>
                    </a:solidFill>
                    <a:latin typeface="+mj-lt"/>
                    <a:cs typeface="Arial" panose="020B0604020202020204" pitchFamily="34" charset="0"/>
                  </a:rPr>
                  <a:t>ORR (95% CI)</a:t>
                </a:r>
              </a:p>
            </p:txBody>
          </p:sp>
          <p:grpSp>
            <p:nvGrpSpPr>
              <p:cNvPr id="812" name="Group 811">
                <a:extLst>
                  <a:ext uri="{FF2B5EF4-FFF2-40B4-BE49-F238E27FC236}">
                    <a16:creationId xmlns:a16="http://schemas.microsoft.com/office/drawing/2014/main" id="{110E37F1-7C7E-477A-8E19-B8FE63F666CA}"/>
                  </a:ext>
                </a:extLst>
              </p:cNvPr>
              <p:cNvGrpSpPr/>
              <p:nvPr/>
            </p:nvGrpSpPr>
            <p:grpSpPr>
              <a:xfrm>
                <a:off x="3792638" y="4906955"/>
                <a:ext cx="187939" cy="40559"/>
                <a:chOff x="3792638" y="4906955"/>
                <a:chExt cx="187939" cy="40559"/>
              </a:xfrm>
            </p:grpSpPr>
            <p:grpSp>
              <p:nvGrpSpPr>
                <p:cNvPr id="825" name="Group 824">
                  <a:extLst>
                    <a:ext uri="{FF2B5EF4-FFF2-40B4-BE49-F238E27FC236}">
                      <a16:creationId xmlns:a16="http://schemas.microsoft.com/office/drawing/2014/main" id="{9251FA14-3EFA-41E7-A1A9-986D5B81C0FE}"/>
                    </a:ext>
                  </a:extLst>
                </p:cNvPr>
                <p:cNvGrpSpPr/>
                <p:nvPr/>
              </p:nvGrpSpPr>
              <p:grpSpPr>
                <a:xfrm>
                  <a:off x="3792638" y="4906955"/>
                  <a:ext cx="187939" cy="40559"/>
                  <a:chOff x="6218040" y="6302299"/>
                  <a:chExt cx="334693" cy="118110"/>
                </a:xfrm>
              </p:grpSpPr>
              <p:cxnSp>
                <p:nvCxnSpPr>
                  <p:cNvPr id="827" name="Straight Connector 826">
                    <a:extLst>
                      <a:ext uri="{FF2B5EF4-FFF2-40B4-BE49-F238E27FC236}">
                        <a16:creationId xmlns:a16="http://schemas.microsoft.com/office/drawing/2014/main" id="{58B3559F-55F3-41BB-AE72-FEA4A4947DD4}"/>
                      </a:ext>
                    </a:extLst>
                  </p:cNvPr>
                  <p:cNvCxnSpPr>
                    <a:cxnSpLocks/>
                  </p:cNvCxnSpPr>
                  <p:nvPr/>
                </p:nvCxnSpPr>
                <p:spPr>
                  <a:xfrm>
                    <a:off x="6218040" y="6361355"/>
                    <a:ext cx="326390"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C2FF2B95-9FAD-444D-9990-4CADEF20F0E1}"/>
                      </a:ext>
                    </a:extLst>
                  </p:cNvPr>
                  <p:cNvCxnSpPr/>
                  <p:nvPr/>
                </p:nvCxnSpPr>
                <p:spPr>
                  <a:xfrm>
                    <a:off x="6552733"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29" name="Straight Connector 828">
                    <a:extLst>
                      <a:ext uri="{FF2B5EF4-FFF2-40B4-BE49-F238E27FC236}">
                        <a16:creationId xmlns:a16="http://schemas.microsoft.com/office/drawing/2014/main" id="{E763D2BA-35BE-40FB-8F20-E1276B872C9A}"/>
                      </a:ext>
                    </a:extLst>
                  </p:cNvPr>
                  <p:cNvCxnSpPr>
                    <a:cxnSpLocks/>
                  </p:cNvCxnSpPr>
                  <p:nvPr/>
                </p:nvCxnSpPr>
                <p:spPr>
                  <a:xfrm>
                    <a:off x="621804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26" name="Oval 825">
                  <a:extLst>
                    <a:ext uri="{FF2B5EF4-FFF2-40B4-BE49-F238E27FC236}">
                      <a16:creationId xmlns:a16="http://schemas.microsoft.com/office/drawing/2014/main" id="{A7B7AB3B-8BE6-4476-983D-F99D9C715C19}"/>
                    </a:ext>
                  </a:extLst>
                </p:cNvPr>
                <p:cNvSpPr/>
                <p:nvPr/>
              </p:nvSpPr>
              <p:spPr>
                <a:xfrm>
                  <a:off x="3876555" y="4911285"/>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813" name="Group 812">
                <a:extLst>
                  <a:ext uri="{FF2B5EF4-FFF2-40B4-BE49-F238E27FC236}">
                    <a16:creationId xmlns:a16="http://schemas.microsoft.com/office/drawing/2014/main" id="{40C3389B-1378-4971-AB0A-F1CE87F34213}"/>
                  </a:ext>
                </a:extLst>
              </p:cNvPr>
              <p:cNvGrpSpPr/>
              <p:nvPr/>
            </p:nvGrpSpPr>
            <p:grpSpPr>
              <a:xfrm>
                <a:off x="3272985" y="5066331"/>
                <a:ext cx="692135" cy="40559"/>
                <a:chOff x="3272985" y="5066331"/>
                <a:chExt cx="692135" cy="40559"/>
              </a:xfrm>
            </p:grpSpPr>
            <p:grpSp>
              <p:nvGrpSpPr>
                <p:cNvPr id="820" name="Group 819">
                  <a:extLst>
                    <a:ext uri="{FF2B5EF4-FFF2-40B4-BE49-F238E27FC236}">
                      <a16:creationId xmlns:a16="http://schemas.microsoft.com/office/drawing/2014/main" id="{DA6E993D-34F0-4538-87DD-1B73ECBB5548}"/>
                    </a:ext>
                  </a:extLst>
                </p:cNvPr>
                <p:cNvGrpSpPr/>
                <p:nvPr/>
              </p:nvGrpSpPr>
              <p:grpSpPr>
                <a:xfrm>
                  <a:off x="3272985" y="5066331"/>
                  <a:ext cx="692135" cy="40559"/>
                  <a:chOff x="6124070" y="6302299"/>
                  <a:chExt cx="1232605" cy="118110"/>
                </a:xfrm>
              </p:grpSpPr>
              <p:cxnSp>
                <p:nvCxnSpPr>
                  <p:cNvPr id="822" name="Straight Connector 821">
                    <a:extLst>
                      <a:ext uri="{FF2B5EF4-FFF2-40B4-BE49-F238E27FC236}">
                        <a16:creationId xmlns:a16="http://schemas.microsoft.com/office/drawing/2014/main" id="{887F9CE1-3390-47E0-9FC0-105BB5906283}"/>
                      </a:ext>
                    </a:extLst>
                  </p:cNvPr>
                  <p:cNvCxnSpPr>
                    <a:cxnSpLocks/>
                  </p:cNvCxnSpPr>
                  <p:nvPr/>
                </p:nvCxnSpPr>
                <p:spPr>
                  <a:xfrm>
                    <a:off x="6124070" y="6361355"/>
                    <a:ext cx="123260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23" name="Straight Connector 822">
                    <a:extLst>
                      <a:ext uri="{FF2B5EF4-FFF2-40B4-BE49-F238E27FC236}">
                        <a16:creationId xmlns:a16="http://schemas.microsoft.com/office/drawing/2014/main" id="{CD95BB2A-DF96-4EC8-BBBD-D25E1D4F7AEF}"/>
                      </a:ext>
                    </a:extLst>
                  </p:cNvPr>
                  <p:cNvCxnSpPr/>
                  <p:nvPr/>
                </p:nvCxnSpPr>
                <p:spPr>
                  <a:xfrm>
                    <a:off x="612407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24" name="Straight Connector 823">
                    <a:extLst>
                      <a:ext uri="{FF2B5EF4-FFF2-40B4-BE49-F238E27FC236}">
                        <a16:creationId xmlns:a16="http://schemas.microsoft.com/office/drawing/2014/main" id="{21104D90-C10E-4921-B03B-108FA698F47C}"/>
                      </a:ext>
                    </a:extLst>
                  </p:cNvPr>
                  <p:cNvCxnSpPr/>
                  <p:nvPr/>
                </p:nvCxnSpPr>
                <p:spPr>
                  <a:xfrm>
                    <a:off x="735667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21" name="Oval 820">
                  <a:extLst>
                    <a:ext uri="{FF2B5EF4-FFF2-40B4-BE49-F238E27FC236}">
                      <a16:creationId xmlns:a16="http://schemas.microsoft.com/office/drawing/2014/main" id="{B7EF53B5-5A89-4C0B-8108-4B4C4A6287CE}"/>
                    </a:ext>
                  </a:extLst>
                </p:cNvPr>
                <p:cNvSpPr/>
                <p:nvPr/>
              </p:nvSpPr>
              <p:spPr>
                <a:xfrm>
                  <a:off x="3409670" y="5070661"/>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814" name="Group 813">
                <a:extLst>
                  <a:ext uri="{FF2B5EF4-FFF2-40B4-BE49-F238E27FC236}">
                    <a16:creationId xmlns:a16="http://schemas.microsoft.com/office/drawing/2014/main" id="{AE1706CB-5D2B-47FE-99B7-1433C9FD7492}"/>
                  </a:ext>
                </a:extLst>
              </p:cNvPr>
              <p:cNvGrpSpPr/>
              <p:nvPr/>
            </p:nvGrpSpPr>
            <p:grpSpPr>
              <a:xfrm>
                <a:off x="3448853" y="5197585"/>
                <a:ext cx="756885" cy="40559"/>
                <a:chOff x="3448853" y="5197585"/>
                <a:chExt cx="756885" cy="40559"/>
              </a:xfrm>
            </p:grpSpPr>
            <p:grpSp>
              <p:nvGrpSpPr>
                <p:cNvPr id="815" name="Group 814">
                  <a:extLst>
                    <a:ext uri="{FF2B5EF4-FFF2-40B4-BE49-F238E27FC236}">
                      <a16:creationId xmlns:a16="http://schemas.microsoft.com/office/drawing/2014/main" id="{7A761639-7DDD-45F1-AB6C-7EB86055C183}"/>
                    </a:ext>
                  </a:extLst>
                </p:cNvPr>
                <p:cNvGrpSpPr/>
                <p:nvPr/>
              </p:nvGrpSpPr>
              <p:grpSpPr>
                <a:xfrm>
                  <a:off x="3448853" y="5197585"/>
                  <a:ext cx="756885" cy="40559"/>
                  <a:chOff x="5605815" y="6302299"/>
                  <a:chExt cx="1347919" cy="118110"/>
                </a:xfrm>
              </p:grpSpPr>
              <p:cxnSp>
                <p:nvCxnSpPr>
                  <p:cNvPr id="817" name="Straight Connector 816">
                    <a:extLst>
                      <a:ext uri="{FF2B5EF4-FFF2-40B4-BE49-F238E27FC236}">
                        <a16:creationId xmlns:a16="http://schemas.microsoft.com/office/drawing/2014/main" id="{801110BE-E2D8-4845-86D8-E802ABB4A137}"/>
                      </a:ext>
                    </a:extLst>
                  </p:cNvPr>
                  <p:cNvCxnSpPr>
                    <a:cxnSpLocks/>
                  </p:cNvCxnSpPr>
                  <p:nvPr/>
                </p:nvCxnSpPr>
                <p:spPr>
                  <a:xfrm>
                    <a:off x="5605815" y="6361355"/>
                    <a:ext cx="1347919"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18" name="Straight Connector 817">
                    <a:extLst>
                      <a:ext uri="{FF2B5EF4-FFF2-40B4-BE49-F238E27FC236}">
                        <a16:creationId xmlns:a16="http://schemas.microsoft.com/office/drawing/2014/main" id="{C49BD3D9-E045-48F7-8EAB-1CB96111EB8D}"/>
                      </a:ext>
                    </a:extLst>
                  </p:cNvPr>
                  <p:cNvCxnSpPr/>
                  <p:nvPr/>
                </p:nvCxnSpPr>
                <p:spPr>
                  <a:xfrm>
                    <a:off x="560581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19" name="Straight Connector 818">
                    <a:extLst>
                      <a:ext uri="{FF2B5EF4-FFF2-40B4-BE49-F238E27FC236}">
                        <a16:creationId xmlns:a16="http://schemas.microsoft.com/office/drawing/2014/main" id="{3A6178B8-0FAA-496D-83D2-7AA5C50B8DB9}"/>
                      </a:ext>
                    </a:extLst>
                  </p:cNvPr>
                  <p:cNvCxnSpPr/>
                  <p:nvPr/>
                </p:nvCxnSpPr>
                <p:spPr>
                  <a:xfrm>
                    <a:off x="6953734"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16" name="Oval 815">
                  <a:extLst>
                    <a:ext uri="{FF2B5EF4-FFF2-40B4-BE49-F238E27FC236}">
                      <a16:creationId xmlns:a16="http://schemas.microsoft.com/office/drawing/2014/main" id="{68D4F358-93A4-4105-8781-945E2C9DC86D}"/>
                    </a:ext>
                  </a:extLst>
                </p:cNvPr>
                <p:cNvSpPr/>
                <p:nvPr/>
              </p:nvSpPr>
              <p:spPr>
                <a:xfrm>
                  <a:off x="3792635" y="5201915"/>
                  <a:ext cx="35905" cy="31937"/>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grpSp>
          <p:nvGrpSpPr>
            <p:cNvPr id="680" name="Group 679">
              <a:extLst>
                <a:ext uri="{FF2B5EF4-FFF2-40B4-BE49-F238E27FC236}">
                  <a16:creationId xmlns:a16="http://schemas.microsoft.com/office/drawing/2014/main" id="{FE0319E1-CE8E-4CED-A73A-019926748772}"/>
                </a:ext>
              </a:extLst>
            </p:cNvPr>
            <p:cNvGrpSpPr/>
            <p:nvPr/>
          </p:nvGrpSpPr>
          <p:grpSpPr>
            <a:xfrm>
              <a:off x="6285238" y="2106281"/>
              <a:ext cx="5394433" cy="3479807"/>
              <a:chOff x="6285238" y="2106281"/>
              <a:chExt cx="5394433" cy="3479807"/>
            </a:xfrm>
          </p:grpSpPr>
          <p:cxnSp>
            <p:nvCxnSpPr>
              <p:cNvPr id="681" name="Straight Connector 680">
                <a:extLst>
                  <a:ext uri="{FF2B5EF4-FFF2-40B4-BE49-F238E27FC236}">
                    <a16:creationId xmlns:a16="http://schemas.microsoft.com/office/drawing/2014/main" id="{F3A2934C-FD98-49B0-A62B-AE70E8738C23}"/>
                  </a:ext>
                </a:extLst>
              </p:cNvPr>
              <p:cNvCxnSpPr>
                <a:cxnSpLocks/>
              </p:cNvCxnSpPr>
              <p:nvPr/>
            </p:nvCxnSpPr>
            <p:spPr>
              <a:xfrm flipH="1">
                <a:off x="9277602" y="2156998"/>
                <a:ext cx="11569" cy="32895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82" name="Group 681">
                <a:extLst>
                  <a:ext uri="{FF2B5EF4-FFF2-40B4-BE49-F238E27FC236}">
                    <a16:creationId xmlns:a16="http://schemas.microsoft.com/office/drawing/2014/main" id="{F4FA65E7-5417-4A29-BC3C-386FE65B0A19}"/>
                  </a:ext>
                </a:extLst>
              </p:cNvPr>
              <p:cNvGrpSpPr/>
              <p:nvPr/>
            </p:nvGrpSpPr>
            <p:grpSpPr>
              <a:xfrm>
                <a:off x="8907981" y="5415285"/>
                <a:ext cx="1493611" cy="170803"/>
                <a:chOff x="9080879" y="6154964"/>
                <a:chExt cx="1494354" cy="192533"/>
              </a:xfrm>
            </p:grpSpPr>
            <p:sp>
              <p:nvSpPr>
                <p:cNvPr id="775" name="TextBox 774">
                  <a:extLst>
                    <a:ext uri="{FF2B5EF4-FFF2-40B4-BE49-F238E27FC236}">
                      <a16:creationId xmlns:a16="http://schemas.microsoft.com/office/drawing/2014/main" id="{2B685741-0E6D-4E0E-B4F3-016EB8FAFACB}"/>
                    </a:ext>
                  </a:extLst>
                </p:cNvPr>
                <p:cNvSpPr txBox="1"/>
                <p:nvPr/>
              </p:nvSpPr>
              <p:spPr>
                <a:xfrm>
                  <a:off x="10354071" y="6174001"/>
                  <a:ext cx="221162" cy="173466"/>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1.0</a:t>
                  </a:r>
                </a:p>
              </p:txBody>
            </p:sp>
            <p:grpSp>
              <p:nvGrpSpPr>
                <p:cNvPr id="776" name="Group 775">
                  <a:extLst>
                    <a:ext uri="{FF2B5EF4-FFF2-40B4-BE49-F238E27FC236}">
                      <a16:creationId xmlns:a16="http://schemas.microsoft.com/office/drawing/2014/main" id="{1EDBDD12-F0CD-4541-94BA-82E30B67DCDD}"/>
                    </a:ext>
                  </a:extLst>
                </p:cNvPr>
                <p:cNvGrpSpPr/>
                <p:nvPr/>
              </p:nvGrpSpPr>
              <p:grpSpPr>
                <a:xfrm>
                  <a:off x="9191936" y="6154964"/>
                  <a:ext cx="1272717" cy="32385"/>
                  <a:chOff x="5844540" y="6046470"/>
                  <a:chExt cx="1272717" cy="32385"/>
                </a:xfrm>
              </p:grpSpPr>
              <p:cxnSp>
                <p:nvCxnSpPr>
                  <p:cNvPr id="782" name="Straight Connector 781">
                    <a:extLst>
                      <a:ext uri="{FF2B5EF4-FFF2-40B4-BE49-F238E27FC236}">
                        <a16:creationId xmlns:a16="http://schemas.microsoft.com/office/drawing/2014/main" id="{48733B1D-925C-4443-B0AA-CED76038BEDD}"/>
                      </a:ext>
                    </a:extLst>
                  </p:cNvPr>
                  <p:cNvCxnSpPr>
                    <a:cxnSpLocks/>
                  </p:cNvCxnSpPr>
                  <p:nvPr/>
                </p:nvCxnSpPr>
                <p:spPr>
                  <a:xfrm>
                    <a:off x="5844540" y="6046470"/>
                    <a:ext cx="1272717" cy="0"/>
                  </a:xfrm>
                  <a:prstGeom prst="line">
                    <a:avLst/>
                  </a:prstGeom>
                  <a:ln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783" name="Straight Connector 782">
                    <a:extLst>
                      <a:ext uri="{FF2B5EF4-FFF2-40B4-BE49-F238E27FC236}">
                        <a16:creationId xmlns:a16="http://schemas.microsoft.com/office/drawing/2014/main" id="{6760015A-8FAF-4610-A004-6CA6A4FE21A6}"/>
                      </a:ext>
                    </a:extLst>
                  </p:cNvPr>
                  <p:cNvCxnSpPr/>
                  <p:nvPr/>
                </p:nvCxnSpPr>
                <p:spPr>
                  <a:xfrm>
                    <a:off x="5844540" y="6046470"/>
                    <a:ext cx="0" cy="323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a:extLst>
                      <a:ext uri="{FF2B5EF4-FFF2-40B4-BE49-F238E27FC236}">
                        <a16:creationId xmlns:a16="http://schemas.microsoft.com/office/drawing/2014/main" id="{C529CE99-5E8D-472A-9A12-673460502C6B}"/>
                      </a:ext>
                    </a:extLst>
                  </p:cNvPr>
                  <p:cNvCxnSpPr/>
                  <p:nvPr/>
                </p:nvCxnSpPr>
                <p:spPr>
                  <a:xfrm>
                    <a:off x="7117257" y="6046470"/>
                    <a:ext cx="0" cy="323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a:extLst>
                      <a:ext uri="{FF2B5EF4-FFF2-40B4-BE49-F238E27FC236}">
                        <a16:creationId xmlns:a16="http://schemas.microsoft.com/office/drawing/2014/main" id="{C9FB6D43-C29D-431A-8E29-B57059653F30}"/>
                      </a:ext>
                    </a:extLst>
                  </p:cNvPr>
                  <p:cNvCxnSpPr/>
                  <p:nvPr/>
                </p:nvCxnSpPr>
                <p:spPr>
                  <a:xfrm>
                    <a:off x="6103620" y="6046470"/>
                    <a:ext cx="0" cy="323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a:extLst>
                      <a:ext uri="{FF2B5EF4-FFF2-40B4-BE49-F238E27FC236}">
                        <a16:creationId xmlns:a16="http://schemas.microsoft.com/office/drawing/2014/main" id="{032446E6-625F-415D-970D-B5F31015ED90}"/>
                      </a:ext>
                    </a:extLst>
                  </p:cNvPr>
                  <p:cNvCxnSpPr/>
                  <p:nvPr/>
                </p:nvCxnSpPr>
                <p:spPr>
                  <a:xfrm>
                    <a:off x="6362700" y="6046470"/>
                    <a:ext cx="0" cy="323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a:extLst>
                      <a:ext uri="{FF2B5EF4-FFF2-40B4-BE49-F238E27FC236}">
                        <a16:creationId xmlns:a16="http://schemas.microsoft.com/office/drawing/2014/main" id="{EFE58E2D-B7B6-4F24-A529-8E1DFF588EA2}"/>
                      </a:ext>
                    </a:extLst>
                  </p:cNvPr>
                  <p:cNvCxnSpPr/>
                  <p:nvPr/>
                </p:nvCxnSpPr>
                <p:spPr>
                  <a:xfrm>
                    <a:off x="6612255" y="6046470"/>
                    <a:ext cx="0" cy="323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a:extLst>
                      <a:ext uri="{FF2B5EF4-FFF2-40B4-BE49-F238E27FC236}">
                        <a16:creationId xmlns:a16="http://schemas.microsoft.com/office/drawing/2014/main" id="{624638DF-2B7A-4665-A456-F6C34664CF12}"/>
                      </a:ext>
                    </a:extLst>
                  </p:cNvPr>
                  <p:cNvCxnSpPr/>
                  <p:nvPr/>
                </p:nvCxnSpPr>
                <p:spPr>
                  <a:xfrm>
                    <a:off x="6865620" y="6046470"/>
                    <a:ext cx="0" cy="323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77" name="TextBox 776">
                  <a:extLst>
                    <a:ext uri="{FF2B5EF4-FFF2-40B4-BE49-F238E27FC236}">
                      <a16:creationId xmlns:a16="http://schemas.microsoft.com/office/drawing/2014/main" id="{2960D872-C9C4-404B-8860-5C2462EA893F}"/>
                    </a:ext>
                  </a:extLst>
                </p:cNvPr>
                <p:cNvSpPr txBox="1"/>
                <p:nvPr/>
              </p:nvSpPr>
              <p:spPr>
                <a:xfrm>
                  <a:off x="10102435" y="6174031"/>
                  <a:ext cx="221162" cy="173466"/>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0.8</a:t>
                  </a:r>
                </a:p>
              </p:txBody>
            </p:sp>
            <p:sp>
              <p:nvSpPr>
                <p:cNvPr id="778" name="TextBox 777">
                  <a:extLst>
                    <a:ext uri="{FF2B5EF4-FFF2-40B4-BE49-F238E27FC236}">
                      <a16:creationId xmlns:a16="http://schemas.microsoft.com/office/drawing/2014/main" id="{8BE4EA6C-C376-423F-84AB-E5BE35DD4F92}"/>
                    </a:ext>
                  </a:extLst>
                </p:cNvPr>
                <p:cNvSpPr txBox="1"/>
                <p:nvPr/>
              </p:nvSpPr>
              <p:spPr>
                <a:xfrm>
                  <a:off x="9849042" y="6173999"/>
                  <a:ext cx="221162" cy="173466"/>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0.6</a:t>
                  </a:r>
                </a:p>
              </p:txBody>
            </p:sp>
            <p:sp>
              <p:nvSpPr>
                <p:cNvPr id="779" name="TextBox 778">
                  <a:extLst>
                    <a:ext uri="{FF2B5EF4-FFF2-40B4-BE49-F238E27FC236}">
                      <a16:creationId xmlns:a16="http://schemas.microsoft.com/office/drawing/2014/main" id="{6C8C0DFE-7137-416A-B6C3-D19816AB0FD0}"/>
                    </a:ext>
                  </a:extLst>
                </p:cNvPr>
                <p:cNvSpPr txBox="1"/>
                <p:nvPr/>
              </p:nvSpPr>
              <p:spPr>
                <a:xfrm>
                  <a:off x="9599608" y="6173998"/>
                  <a:ext cx="221162" cy="173465"/>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0.4</a:t>
                  </a:r>
                </a:p>
              </p:txBody>
            </p:sp>
            <p:sp>
              <p:nvSpPr>
                <p:cNvPr id="780" name="TextBox 779">
                  <a:extLst>
                    <a:ext uri="{FF2B5EF4-FFF2-40B4-BE49-F238E27FC236}">
                      <a16:creationId xmlns:a16="http://schemas.microsoft.com/office/drawing/2014/main" id="{59645EE8-A19F-47A6-AD0C-0E580A432968}"/>
                    </a:ext>
                  </a:extLst>
                </p:cNvPr>
                <p:cNvSpPr txBox="1"/>
                <p:nvPr/>
              </p:nvSpPr>
              <p:spPr>
                <a:xfrm>
                  <a:off x="9339753" y="6173996"/>
                  <a:ext cx="221162" cy="173466"/>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0.2</a:t>
                  </a:r>
                </a:p>
              </p:txBody>
            </p:sp>
            <p:sp>
              <p:nvSpPr>
                <p:cNvPr id="781" name="TextBox 780">
                  <a:extLst>
                    <a:ext uri="{FF2B5EF4-FFF2-40B4-BE49-F238E27FC236}">
                      <a16:creationId xmlns:a16="http://schemas.microsoft.com/office/drawing/2014/main" id="{B9323E11-7B43-4BAA-B344-4F683EA86E89}"/>
                    </a:ext>
                  </a:extLst>
                </p:cNvPr>
                <p:cNvSpPr txBox="1"/>
                <p:nvPr/>
              </p:nvSpPr>
              <p:spPr>
                <a:xfrm>
                  <a:off x="9080879" y="6173990"/>
                  <a:ext cx="221162" cy="173466"/>
                </a:xfrm>
                <a:prstGeom prst="rect">
                  <a:avLst/>
                </a:prstGeom>
                <a:noFill/>
                <a:ln>
                  <a:noFill/>
                </a:ln>
              </p:spPr>
              <p:txBody>
                <a:bodyPr wrap="square" lIns="0" tIns="0" rIns="0" bIns="0" rtlCol="0" anchor="ctr">
                  <a:spAutoFit/>
                </a:bodyPr>
                <a:lstStyle/>
                <a:p>
                  <a:pPr algn="ctr"/>
                  <a:r>
                    <a:rPr lang="en-GB" sz="1000" dirty="0">
                      <a:solidFill>
                        <a:schemeClr val="tx1">
                          <a:lumMod val="50000"/>
                        </a:schemeClr>
                      </a:solidFill>
                      <a:latin typeface="+mj-lt"/>
                    </a:rPr>
                    <a:t>0.0</a:t>
                  </a:r>
                </a:p>
              </p:txBody>
            </p:sp>
          </p:grpSp>
          <p:grpSp>
            <p:nvGrpSpPr>
              <p:cNvPr id="683" name="Group 682">
                <a:extLst>
                  <a:ext uri="{FF2B5EF4-FFF2-40B4-BE49-F238E27FC236}">
                    <a16:creationId xmlns:a16="http://schemas.microsoft.com/office/drawing/2014/main" id="{DD5FC080-4C8D-40D0-BB81-724CC0A571CC}"/>
                  </a:ext>
                </a:extLst>
              </p:cNvPr>
              <p:cNvGrpSpPr/>
              <p:nvPr/>
            </p:nvGrpSpPr>
            <p:grpSpPr>
              <a:xfrm>
                <a:off x="9573098" y="2781852"/>
                <a:ext cx="251875" cy="40559"/>
                <a:chOff x="9737038" y="3284075"/>
                <a:chExt cx="252000" cy="45719"/>
              </a:xfrm>
            </p:grpSpPr>
            <p:grpSp>
              <p:nvGrpSpPr>
                <p:cNvPr id="770" name="Group 769">
                  <a:extLst>
                    <a:ext uri="{FF2B5EF4-FFF2-40B4-BE49-F238E27FC236}">
                      <a16:creationId xmlns:a16="http://schemas.microsoft.com/office/drawing/2014/main" id="{E439E265-B012-441E-8F9C-3601300D917B}"/>
                    </a:ext>
                  </a:extLst>
                </p:cNvPr>
                <p:cNvGrpSpPr/>
                <p:nvPr/>
              </p:nvGrpSpPr>
              <p:grpSpPr>
                <a:xfrm>
                  <a:off x="9737038" y="3284075"/>
                  <a:ext cx="252000" cy="45719"/>
                  <a:chOff x="5873195" y="6302299"/>
                  <a:chExt cx="1023065" cy="118110"/>
                </a:xfrm>
              </p:grpSpPr>
              <p:cxnSp>
                <p:nvCxnSpPr>
                  <p:cNvPr id="772" name="Straight Connector 771">
                    <a:extLst>
                      <a:ext uri="{FF2B5EF4-FFF2-40B4-BE49-F238E27FC236}">
                        <a16:creationId xmlns:a16="http://schemas.microsoft.com/office/drawing/2014/main" id="{136A2A7B-3845-45FD-A31A-93D29C91A60B}"/>
                      </a:ext>
                    </a:extLst>
                  </p:cNvPr>
                  <p:cNvCxnSpPr/>
                  <p:nvPr/>
                </p:nvCxnSpPr>
                <p:spPr>
                  <a:xfrm>
                    <a:off x="5877003" y="6361355"/>
                    <a:ext cx="1019176"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73" name="Straight Connector 772">
                    <a:extLst>
                      <a:ext uri="{FF2B5EF4-FFF2-40B4-BE49-F238E27FC236}">
                        <a16:creationId xmlns:a16="http://schemas.microsoft.com/office/drawing/2014/main" id="{723E352B-8C4D-474A-B2BF-4B9189B9361C}"/>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74" name="Straight Connector 773">
                    <a:extLst>
                      <a:ext uri="{FF2B5EF4-FFF2-40B4-BE49-F238E27FC236}">
                        <a16:creationId xmlns:a16="http://schemas.microsoft.com/office/drawing/2014/main" id="{E93DABCF-CE41-4067-AEA1-E0CB78029D8F}"/>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71" name="Oval 770">
                  <a:extLst>
                    <a:ext uri="{FF2B5EF4-FFF2-40B4-BE49-F238E27FC236}">
                      <a16:creationId xmlns:a16="http://schemas.microsoft.com/office/drawing/2014/main" id="{B4839011-382A-4020-A199-3CEC4CD8D910}"/>
                    </a:ext>
                  </a:extLst>
                </p:cNvPr>
                <p:cNvSpPr/>
                <p:nvPr/>
              </p:nvSpPr>
              <p:spPr>
                <a:xfrm>
                  <a:off x="9855432" y="3288934"/>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84" name="Group 683">
                <a:extLst>
                  <a:ext uri="{FF2B5EF4-FFF2-40B4-BE49-F238E27FC236}">
                    <a16:creationId xmlns:a16="http://schemas.microsoft.com/office/drawing/2014/main" id="{43086915-F585-454C-8A4D-5E7DB385A28D}"/>
                  </a:ext>
                </a:extLst>
              </p:cNvPr>
              <p:cNvGrpSpPr/>
              <p:nvPr/>
            </p:nvGrpSpPr>
            <p:grpSpPr>
              <a:xfrm>
                <a:off x="9289172" y="2908512"/>
                <a:ext cx="467767" cy="40559"/>
                <a:chOff x="9452971" y="3442392"/>
                <a:chExt cx="468000" cy="45719"/>
              </a:xfrm>
            </p:grpSpPr>
            <p:grpSp>
              <p:nvGrpSpPr>
                <p:cNvPr id="765" name="Group 764">
                  <a:extLst>
                    <a:ext uri="{FF2B5EF4-FFF2-40B4-BE49-F238E27FC236}">
                      <a16:creationId xmlns:a16="http://schemas.microsoft.com/office/drawing/2014/main" id="{06907145-DB5E-43DD-B843-C8AA92271523}"/>
                    </a:ext>
                  </a:extLst>
                </p:cNvPr>
                <p:cNvGrpSpPr/>
                <p:nvPr/>
              </p:nvGrpSpPr>
              <p:grpSpPr>
                <a:xfrm>
                  <a:off x="9452971" y="3442392"/>
                  <a:ext cx="468000" cy="45719"/>
                  <a:chOff x="5873195" y="6302299"/>
                  <a:chExt cx="1023065" cy="118110"/>
                </a:xfrm>
              </p:grpSpPr>
              <p:cxnSp>
                <p:nvCxnSpPr>
                  <p:cNvPr id="767" name="Straight Connector 766">
                    <a:extLst>
                      <a:ext uri="{FF2B5EF4-FFF2-40B4-BE49-F238E27FC236}">
                        <a16:creationId xmlns:a16="http://schemas.microsoft.com/office/drawing/2014/main" id="{1D15EED4-62A4-47BA-BD05-BBE9D06B24A4}"/>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8" name="Straight Connector 767">
                    <a:extLst>
                      <a:ext uri="{FF2B5EF4-FFF2-40B4-BE49-F238E27FC236}">
                        <a16:creationId xmlns:a16="http://schemas.microsoft.com/office/drawing/2014/main" id="{8027FB7A-DBEB-4541-AC3F-6FE75ED4ECE5}"/>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9" name="Straight Connector 768">
                    <a:extLst>
                      <a:ext uri="{FF2B5EF4-FFF2-40B4-BE49-F238E27FC236}">
                        <a16:creationId xmlns:a16="http://schemas.microsoft.com/office/drawing/2014/main" id="{71C8D111-BB42-4680-88C3-5105FD2507DE}"/>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66" name="Oval 765">
                  <a:extLst>
                    <a:ext uri="{FF2B5EF4-FFF2-40B4-BE49-F238E27FC236}">
                      <a16:creationId xmlns:a16="http://schemas.microsoft.com/office/drawing/2014/main" id="{7F230852-1705-4BA2-A2BF-46D7B5896AF9}"/>
                    </a:ext>
                  </a:extLst>
                </p:cNvPr>
                <p:cNvSpPr/>
                <p:nvPr/>
              </p:nvSpPr>
              <p:spPr>
                <a:xfrm>
                  <a:off x="9658254" y="3447251"/>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85" name="Group 684">
                <a:extLst>
                  <a:ext uri="{FF2B5EF4-FFF2-40B4-BE49-F238E27FC236}">
                    <a16:creationId xmlns:a16="http://schemas.microsoft.com/office/drawing/2014/main" id="{3465FF1D-827F-4EB6-99B4-775F4E996D2F}"/>
                  </a:ext>
                </a:extLst>
              </p:cNvPr>
              <p:cNvGrpSpPr/>
              <p:nvPr/>
            </p:nvGrpSpPr>
            <p:grpSpPr>
              <a:xfrm>
                <a:off x="9679562" y="3221637"/>
                <a:ext cx="374215" cy="40559"/>
                <a:chOff x="9843556" y="3716598"/>
                <a:chExt cx="374400" cy="45719"/>
              </a:xfrm>
            </p:grpSpPr>
            <p:grpSp>
              <p:nvGrpSpPr>
                <p:cNvPr id="760" name="Group 759">
                  <a:extLst>
                    <a:ext uri="{FF2B5EF4-FFF2-40B4-BE49-F238E27FC236}">
                      <a16:creationId xmlns:a16="http://schemas.microsoft.com/office/drawing/2014/main" id="{D63378D8-78A6-4BBC-B184-D258161AA961}"/>
                    </a:ext>
                  </a:extLst>
                </p:cNvPr>
                <p:cNvGrpSpPr/>
                <p:nvPr/>
              </p:nvGrpSpPr>
              <p:grpSpPr>
                <a:xfrm>
                  <a:off x="9843556" y="3716598"/>
                  <a:ext cx="374400" cy="45719"/>
                  <a:chOff x="5873195" y="6302299"/>
                  <a:chExt cx="1023065" cy="118110"/>
                </a:xfrm>
              </p:grpSpPr>
              <p:cxnSp>
                <p:nvCxnSpPr>
                  <p:cNvPr id="762" name="Straight Connector 761">
                    <a:extLst>
                      <a:ext uri="{FF2B5EF4-FFF2-40B4-BE49-F238E27FC236}">
                        <a16:creationId xmlns:a16="http://schemas.microsoft.com/office/drawing/2014/main" id="{EDBA7EB0-3C3A-42E4-BD4A-9A10021E671D}"/>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3" name="Straight Connector 762">
                    <a:extLst>
                      <a:ext uri="{FF2B5EF4-FFF2-40B4-BE49-F238E27FC236}">
                        <a16:creationId xmlns:a16="http://schemas.microsoft.com/office/drawing/2014/main" id="{61B8896C-2D4B-40B5-AB1B-0E4B78C52653}"/>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64" name="Straight Connector 763">
                    <a:extLst>
                      <a:ext uri="{FF2B5EF4-FFF2-40B4-BE49-F238E27FC236}">
                        <a16:creationId xmlns:a16="http://schemas.microsoft.com/office/drawing/2014/main" id="{0A316292-73EC-46F3-BD43-549AAB79203F}"/>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61" name="Oval 760">
                  <a:extLst>
                    <a:ext uri="{FF2B5EF4-FFF2-40B4-BE49-F238E27FC236}">
                      <a16:creationId xmlns:a16="http://schemas.microsoft.com/office/drawing/2014/main" id="{53D35CA2-E8DD-4EEA-9619-DC2CBD79622C}"/>
                    </a:ext>
                  </a:extLst>
                </p:cNvPr>
                <p:cNvSpPr/>
                <p:nvPr/>
              </p:nvSpPr>
              <p:spPr>
                <a:xfrm>
                  <a:off x="10029757" y="3721457"/>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86" name="Group 685">
                <a:extLst>
                  <a:ext uri="{FF2B5EF4-FFF2-40B4-BE49-F238E27FC236}">
                    <a16:creationId xmlns:a16="http://schemas.microsoft.com/office/drawing/2014/main" id="{A0FB97B3-3137-4451-8FB7-C5780AD11305}"/>
                  </a:ext>
                </a:extLst>
              </p:cNvPr>
              <p:cNvGrpSpPr/>
              <p:nvPr/>
            </p:nvGrpSpPr>
            <p:grpSpPr>
              <a:xfrm>
                <a:off x="9365332" y="3323797"/>
                <a:ext cx="269867" cy="40559"/>
                <a:chOff x="9529171" y="3933768"/>
                <a:chExt cx="270000" cy="45719"/>
              </a:xfrm>
            </p:grpSpPr>
            <p:grpSp>
              <p:nvGrpSpPr>
                <p:cNvPr id="755" name="Group 754">
                  <a:extLst>
                    <a:ext uri="{FF2B5EF4-FFF2-40B4-BE49-F238E27FC236}">
                      <a16:creationId xmlns:a16="http://schemas.microsoft.com/office/drawing/2014/main" id="{120211D4-FB07-4B70-B725-B38090980D75}"/>
                    </a:ext>
                  </a:extLst>
                </p:cNvPr>
                <p:cNvGrpSpPr/>
                <p:nvPr/>
              </p:nvGrpSpPr>
              <p:grpSpPr>
                <a:xfrm>
                  <a:off x="9529171" y="3933768"/>
                  <a:ext cx="270000" cy="45719"/>
                  <a:chOff x="5873195" y="6302299"/>
                  <a:chExt cx="1023065" cy="118110"/>
                </a:xfrm>
              </p:grpSpPr>
              <p:cxnSp>
                <p:nvCxnSpPr>
                  <p:cNvPr id="757" name="Straight Connector 756">
                    <a:extLst>
                      <a:ext uri="{FF2B5EF4-FFF2-40B4-BE49-F238E27FC236}">
                        <a16:creationId xmlns:a16="http://schemas.microsoft.com/office/drawing/2014/main" id="{12999B79-F862-4E7D-A0FF-07D62B85A8A2}"/>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58" name="Straight Connector 757">
                    <a:extLst>
                      <a:ext uri="{FF2B5EF4-FFF2-40B4-BE49-F238E27FC236}">
                        <a16:creationId xmlns:a16="http://schemas.microsoft.com/office/drawing/2014/main" id="{54E0FBBB-67BF-4F15-9311-AA552E3B386C}"/>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59" name="Straight Connector 758">
                    <a:extLst>
                      <a:ext uri="{FF2B5EF4-FFF2-40B4-BE49-F238E27FC236}">
                        <a16:creationId xmlns:a16="http://schemas.microsoft.com/office/drawing/2014/main" id="{4ED1FE0A-402F-436C-AC00-4A85C699C619}"/>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56" name="Oval 755">
                  <a:extLst>
                    <a:ext uri="{FF2B5EF4-FFF2-40B4-BE49-F238E27FC236}">
                      <a16:creationId xmlns:a16="http://schemas.microsoft.com/office/drawing/2014/main" id="{8548BB4C-875F-4688-A1E8-8B1653CEA349}"/>
                    </a:ext>
                  </a:extLst>
                </p:cNvPr>
                <p:cNvSpPr/>
                <p:nvPr/>
              </p:nvSpPr>
              <p:spPr>
                <a:xfrm>
                  <a:off x="9642894" y="3942227"/>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87" name="Group 686">
                <a:extLst>
                  <a:ext uri="{FF2B5EF4-FFF2-40B4-BE49-F238E27FC236}">
                    <a16:creationId xmlns:a16="http://schemas.microsoft.com/office/drawing/2014/main" id="{DB9CD1B0-6095-4BE1-8C7E-9CB151FC14CD}"/>
                  </a:ext>
                </a:extLst>
              </p:cNvPr>
              <p:cNvGrpSpPr/>
              <p:nvPr/>
            </p:nvGrpSpPr>
            <p:grpSpPr>
              <a:xfrm>
                <a:off x="9564495" y="3643865"/>
                <a:ext cx="233885" cy="40559"/>
                <a:chOff x="9728431" y="4164607"/>
                <a:chExt cx="234000" cy="45719"/>
              </a:xfrm>
            </p:grpSpPr>
            <p:grpSp>
              <p:nvGrpSpPr>
                <p:cNvPr id="750" name="Group 749">
                  <a:extLst>
                    <a:ext uri="{FF2B5EF4-FFF2-40B4-BE49-F238E27FC236}">
                      <a16:creationId xmlns:a16="http://schemas.microsoft.com/office/drawing/2014/main" id="{1C2C9E8F-7302-4759-87CE-8D3E74C6B138}"/>
                    </a:ext>
                  </a:extLst>
                </p:cNvPr>
                <p:cNvGrpSpPr/>
                <p:nvPr/>
              </p:nvGrpSpPr>
              <p:grpSpPr>
                <a:xfrm>
                  <a:off x="9728431" y="4164607"/>
                  <a:ext cx="234000" cy="45719"/>
                  <a:chOff x="5873195" y="6302299"/>
                  <a:chExt cx="1023065" cy="118110"/>
                </a:xfrm>
              </p:grpSpPr>
              <p:cxnSp>
                <p:nvCxnSpPr>
                  <p:cNvPr id="752" name="Straight Connector 751">
                    <a:extLst>
                      <a:ext uri="{FF2B5EF4-FFF2-40B4-BE49-F238E27FC236}">
                        <a16:creationId xmlns:a16="http://schemas.microsoft.com/office/drawing/2014/main" id="{04FF1C5C-8CED-4A21-9AEB-9A409DA700BA}"/>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53" name="Straight Connector 752">
                    <a:extLst>
                      <a:ext uri="{FF2B5EF4-FFF2-40B4-BE49-F238E27FC236}">
                        <a16:creationId xmlns:a16="http://schemas.microsoft.com/office/drawing/2014/main" id="{04964BD4-7658-43E7-9F4A-563630FB8C84}"/>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54" name="Straight Connector 753">
                    <a:extLst>
                      <a:ext uri="{FF2B5EF4-FFF2-40B4-BE49-F238E27FC236}">
                        <a16:creationId xmlns:a16="http://schemas.microsoft.com/office/drawing/2014/main" id="{E97B06EC-DDF0-4A34-85B8-DA15038158FF}"/>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51" name="Oval 750">
                  <a:extLst>
                    <a:ext uri="{FF2B5EF4-FFF2-40B4-BE49-F238E27FC236}">
                      <a16:creationId xmlns:a16="http://schemas.microsoft.com/office/drawing/2014/main" id="{BFC75E1B-4DEC-4C7B-B88F-19F7B846AF34}"/>
                    </a:ext>
                  </a:extLst>
                </p:cNvPr>
                <p:cNvSpPr/>
                <p:nvPr/>
              </p:nvSpPr>
              <p:spPr>
                <a:xfrm>
                  <a:off x="9841140" y="4169466"/>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88" name="Group 687">
                <a:extLst>
                  <a:ext uri="{FF2B5EF4-FFF2-40B4-BE49-F238E27FC236}">
                    <a16:creationId xmlns:a16="http://schemas.microsoft.com/office/drawing/2014/main" id="{89951F5D-DC01-4CFD-9C11-ABEF5BB5967C}"/>
                  </a:ext>
                </a:extLst>
              </p:cNvPr>
              <p:cNvGrpSpPr/>
              <p:nvPr/>
            </p:nvGrpSpPr>
            <p:grpSpPr>
              <a:xfrm>
                <a:off x="9256008" y="3757138"/>
                <a:ext cx="496553" cy="40559"/>
                <a:chOff x="9419792" y="4317135"/>
                <a:chExt cx="496800" cy="45719"/>
              </a:xfrm>
            </p:grpSpPr>
            <p:grpSp>
              <p:nvGrpSpPr>
                <p:cNvPr id="745" name="Group 744">
                  <a:extLst>
                    <a:ext uri="{FF2B5EF4-FFF2-40B4-BE49-F238E27FC236}">
                      <a16:creationId xmlns:a16="http://schemas.microsoft.com/office/drawing/2014/main" id="{453037D0-66D2-4218-8873-A8CD7408246D}"/>
                    </a:ext>
                  </a:extLst>
                </p:cNvPr>
                <p:cNvGrpSpPr/>
                <p:nvPr/>
              </p:nvGrpSpPr>
              <p:grpSpPr>
                <a:xfrm>
                  <a:off x="9419792" y="4317135"/>
                  <a:ext cx="496800" cy="45719"/>
                  <a:chOff x="5873195" y="6302299"/>
                  <a:chExt cx="1023065" cy="118110"/>
                </a:xfrm>
              </p:grpSpPr>
              <p:cxnSp>
                <p:nvCxnSpPr>
                  <p:cNvPr id="747" name="Straight Connector 746">
                    <a:extLst>
                      <a:ext uri="{FF2B5EF4-FFF2-40B4-BE49-F238E27FC236}">
                        <a16:creationId xmlns:a16="http://schemas.microsoft.com/office/drawing/2014/main" id="{A511D335-5DC1-4DD8-BF37-639101C13C92}"/>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8" name="Straight Connector 747">
                    <a:extLst>
                      <a:ext uri="{FF2B5EF4-FFF2-40B4-BE49-F238E27FC236}">
                        <a16:creationId xmlns:a16="http://schemas.microsoft.com/office/drawing/2014/main" id="{A27EE335-BF98-4F69-B3E7-783DCC076E94}"/>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9" name="Straight Connector 748">
                    <a:extLst>
                      <a:ext uri="{FF2B5EF4-FFF2-40B4-BE49-F238E27FC236}">
                        <a16:creationId xmlns:a16="http://schemas.microsoft.com/office/drawing/2014/main" id="{B206CAFC-D885-4E2A-8606-3EFC18690607}"/>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46" name="Oval 745">
                  <a:extLst>
                    <a:ext uri="{FF2B5EF4-FFF2-40B4-BE49-F238E27FC236}">
                      <a16:creationId xmlns:a16="http://schemas.microsoft.com/office/drawing/2014/main" id="{5347999B-7C74-4D67-B73F-172CA5053EE2}"/>
                    </a:ext>
                  </a:extLst>
                </p:cNvPr>
                <p:cNvSpPr/>
                <p:nvPr/>
              </p:nvSpPr>
              <p:spPr>
                <a:xfrm>
                  <a:off x="9627248" y="4321994"/>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89" name="Group 688">
                <a:extLst>
                  <a:ext uri="{FF2B5EF4-FFF2-40B4-BE49-F238E27FC236}">
                    <a16:creationId xmlns:a16="http://schemas.microsoft.com/office/drawing/2014/main" id="{5D43160C-AF3B-400D-9D1A-ECCFE01F635E}"/>
                  </a:ext>
                </a:extLst>
              </p:cNvPr>
              <p:cNvGrpSpPr/>
              <p:nvPr/>
            </p:nvGrpSpPr>
            <p:grpSpPr>
              <a:xfrm>
                <a:off x="9490983" y="4058099"/>
                <a:ext cx="521741" cy="40559"/>
                <a:chOff x="9654883" y="4581800"/>
                <a:chExt cx="522000" cy="45719"/>
              </a:xfrm>
            </p:grpSpPr>
            <p:grpSp>
              <p:nvGrpSpPr>
                <p:cNvPr id="740" name="Group 739">
                  <a:extLst>
                    <a:ext uri="{FF2B5EF4-FFF2-40B4-BE49-F238E27FC236}">
                      <a16:creationId xmlns:a16="http://schemas.microsoft.com/office/drawing/2014/main" id="{C0FCA6F6-E1C0-4F9F-B607-73E7482AD118}"/>
                    </a:ext>
                  </a:extLst>
                </p:cNvPr>
                <p:cNvGrpSpPr/>
                <p:nvPr/>
              </p:nvGrpSpPr>
              <p:grpSpPr>
                <a:xfrm>
                  <a:off x="9654883" y="4581800"/>
                  <a:ext cx="522000" cy="45719"/>
                  <a:chOff x="5873195" y="6302299"/>
                  <a:chExt cx="1023065" cy="118110"/>
                </a:xfrm>
              </p:grpSpPr>
              <p:cxnSp>
                <p:nvCxnSpPr>
                  <p:cNvPr id="742" name="Straight Connector 741">
                    <a:extLst>
                      <a:ext uri="{FF2B5EF4-FFF2-40B4-BE49-F238E27FC236}">
                        <a16:creationId xmlns:a16="http://schemas.microsoft.com/office/drawing/2014/main" id="{0F7E751A-64FF-45CE-9E69-0853D3195B91}"/>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3" name="Straight Connector 742">
                    <a:extLst>
                      <a:ext uri="{FF2B5EF4-FFF2-40B4-BE49-F238E27FC236}">
                        <a16:creationId xmlns:a16="http://schemas.microsoft.com/office/drawing/2014/main" id="{63706DCD-CC2E-4976-822C-47F57B16E5C6}"/>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44" name="Straight Connector 743">
                    <a:extLst>
                      <a:ext uri="{FF2B5EF4-FFF2-40B4-BE49-F238E27FC236}">
                        <a16:creationId xmlns:a16="http://schemas.microsoft.com/office/drawing/2014/main" id="{58E88F9B-8F22-4B52-8081-FB921AD14B85}"/>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41" name="Oval 740">
                  <a:extLst>
                    <a:ext uri="{FF2B5EF4-FFF2-40B4-BE49-F238E27FC236}">
                      <a16:creationId xmlns:a16="http://schemas.microsoft.com/office/drawing/2014/main" id="{FB325824-1231-4B39-A3B1-3BAD698EE746}"/>
                    </a:ext>
                  </a:extLst>
                </p:cNvPr>
                <p:cNvSpPr/>
                <p:nvPr/>
              </p:nvSpPr>
              <p:spPr>
                <a:xfrm>
                  <a:off x="9913312" y="4586659"/>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90" name="Group 689">
                <a:extLst>
                  <a:ext uri="{FF2B5EF4-FFF2-40B4-BE49-F238E27FC236}">
                    <a16:creationId xmlns:a16="http://schemas.microsoft.com/office/drawing/2014/main" id="{B9B4E737-B263-4EA0-90FC-0440C94284A4}"/>
                  </a:ext>
                </a:extLst>
              </p:cNvPr>
              <p:cNvGrpSpPr/>
              <p:nvPr/>
            </p:nvGrpSpPr>
            <p:grpSpPr>
              <a:xfrm>
                <a:off x="9498598" y="4184922"/>
                <a:ext cx="233885" cy="40559"/>
                <a:chOff x="9662503" y="4747093"/>
                <a:chExt cx="234000" cy="45719"/>
              </a:xfrm>
            </p:grpSpPr>
            <p:grpSp>
              <p:nvGrpSpPr>
                <p:cNvPr id="735" name="Group 734">
                  <a:extLst>
                    <a:ext uri="{FF2B5EF4-FFF2-40B4-BE49-F238E27FC236}">
                      <a16:creationId xmlns:a16="http://schemas.microsoft.com/office/drawing/2014/main" id="{53981CE2-1D12-406C-A927-8432A644AB11}"/>
                    </a:ext>
                  </a:extLst>
                </p:cNvPr>
                <p:cNvGrpSpPr/>
                <p:nvPr/>
              </p:nvGrpSpPr>
              <p:grpSpPr>
                <a:xfrm>
                  <a:off x="9662503" y="4747093"/>
                  <a:ext cx="234000" cy="45719"/>
                  <a:chOff x="5873195" y="6302299"/>
                  <a:chExt cx="1023065" cy="118110"/>
                </a:xfrm>
              </p:grpSpPr>
              <p:cxnSp>
                <p:nvCxnSpPr>
                  <p:cNvPr id="737" name="Straight Connector 736">
                    <a:extLst>
                      <a:ext uri="{FF2B5EF4-FFF2-40B4-BE49-F238E27FC236}">
                        <a16:creationId xmlns:a16="http://schemas.microsoft.com/office/drawing/2014/main" id="{B4E7A537-73D5-41A1-9581-F5E4C44BE1AA}"/>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8" name="Straight Connector 737">
                    <a:extLst>
                      <a:ext uri="{FF2B5EF4-FFF2-40B4-BE49-F238E27FC236}">
                        <a16:creationId xmlns:a16="http://schemas.microsoft.com/office/drawing/2014/main" id="{DC2A2095-54D9-4A96-87D1-6C4F038FBA36}"/>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9" name="Straight Connector 738">
                    <a:extLst>
                      <a:ext uri="{FF2B5EF4-FFF2-40B4-BE49-F238E27FC236}">
                        <a16:creationId xmlns:a16="http://schemas.microsoft.com/office/drawing/2014/main" id="{9D6D7C90-5F9F-473F-A131-2ACF8658D03A}"/>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36" name="Oval 735">
                  <a:extLst>
                    <a:ext uri="{FF2B5EF4-FFF2-40B4-BE49-F238E27FC236}">
                      <a16:creationId xmlns:a16="http://schemas.microsoft.com/office/drawing/2014/main" id="{E6ECCE78-E5AF-40B0-B863-678ABE5C1CD4}"/>
                    </a:ext>
                  </a:extLst>
                </p:cNvPr>
                <p:cNvSpPr/>
                <p:nvPr/>
              </p:nvSpPr>
              <p:spPr>
                <a:xfrm>
                  <a:off x="9756926" y="4751952"/>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91" name="Group 690">
                <a:extLst>
                  <a:ext uri="{FF2B5EF4-FFF2-40B4-BE49-F238E27FC236}">
                    <a16:creationId xmlns:a16="http://schemas.microsoft.com/office/drawing/2014/main" id="{FA9BA91B-488E-44A3-89C5-9C6CF10490B3}"/>
                  </a:ext>
                </a:extLst>
              </p:cNvPr>
              <p:cNvGrpSpPr/>
              <p:nvPr/>
            </p:nvGrpSpPr>
            <p:grpSpPr>
              <a:xfrm>
                <a:off x="9539275" y="2497773"/>
                <a:ext cx="215893" cy="40559"/>
                <a:chOff x="3919526" y="3032078"/>
                <a:chExt cx="216000" cy="45719"/>
              </a:xfrm>
            </p:grpSpPr>
            <p:grpSp>
              <p:nvGrpSpPr>
                <p:cNvPr id="730" name="Group 729">
                  <a:extLst>
                    <a:ext uri="{FF2B5EF4-FFF2-40B4-BE49-F238E27FC236}">
                      <a16:creationId xmlns:a16="http://schemas.microsoft.com/office/drawing/2014/main" id="{5133DF38-D0C6-4F8A-81C0-5E20AEA4F7FE}"/>
                    </a:ext>
                  </a:extLst>
                </p:cNvPr>
                <p:cNvGrpSpPr/>
                <p:nvPr/>
              </p:nvGrpSpPr>
              <p:grpSpPr>
                <a:xfrm>
                  <a:off x="3919526" y="3032078"/>
                  <a:ext cx="216000" cy="45719"/>
                  <a:chOff x="5873195" y="6302299"/>
                  <a:chExt cx="1023065" cy="118110"/>
                </a:xfrm>
              </p:grpSpPr>
              <p:cxnSp>
                <p:nvCxnSpPr>
                  <p:cNvPr id="732" name="Straight Connector 731">
                    <a:extLst>
                      <a:ext uri="{FF2B5EF4-FFF2-40B4-BE49-F238E27FC236}">
                        <a16:creationId xmlns:a16="http://schemas.microsoft.com/office/drawing/2014/main" id="{5EBC6803-0E15-4F40-80E2-94F7D7B6B8E7}"/>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3" name="Straight Connector 732">
                    <a:extLst>
                      <a:ext uri="{FF2B5EF4-FFF2-40B4-BE49-F238E27FC236}">
                        <a16:creationId xmlns:a16="http://schemas.microsoft.com/office/drawing/2014/main" id="{3619C164-E815-4961-AAA7-2D9D66EB7652}"/>
                      </a:ext>
                    </a:extLst>
                  </p:cNvPr>
                  <p:cNvCxnSpPr/>
                  <p:nvPr/>
                </p:nvCxnSpPr>
                <p:spPr>
                  <a:xfrm>
                    <a:off x="587319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34" name="Straight Connector 733">
                    <a:extLst>
                      <a:ext uri="{FF2B5EF4-FFF2-40B4-BE49-F238E27FC236}">
                        <a16:creationId xmlns:a16="http://schemas.microsoft.com/office/drawing/2014/main" id="{3B35F25E-FD82-4B4F-81CC-3036CD2FAE89}"/>
                      </a:ext>
                    </a:extLst>
                  </p:cNvPr>
                  <p:cNvCxnSpPr/>
                  <p:nvPr/>
                </p:nvCxnSpPr>
                <p:spPr>
                  <a:xfrm>
                    <a:off x="689626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31" name="Oval 730">
                  <a:extLst>
                    <a:ext uri="{FF2B5EF4-FFF2-40B4-BE49-F238E27FC236}">
                      <a16:creationId xmlns:a16="http://schemas.microsoft.com/office/drawing/2014/main" id="{CCCD34D8-A2EB-441C-8329-38A0E825BE32}"/>
                    </a:ext>
                  </a:extLst>
                </p:cNvPr>
                <p:cNvSpPr/>
                <p:nvPr/>
              </p:nvSpPr>
              <p:spPr>
                <a:xfrm>
                  <a:off x="4013209" y="3036937"/>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sp>
            <p:nvSpPr>
              <p:cNvPr id="692" name="Rectangle 691">
                <a:extLst>
                  <a:ext uri="{FF2B5EF4-FFF2-40B4-BE49-F238E27FC236}">
                    <a16:creationId xmlns:a16="http://schemas.microsoft.com/office/drawing/2014/main" id="{E6455199-AAB3-4262-A7AD-140CB18FFF92}"/>
                  </a:ext>
                </a:extLst>
              </p:cNvPr>
              <p:cNvSpPr/>
              <p:nvPr/>
            </p:nvSpPr>
            <p:spPr>
              <a:xfrm>
                <a:off x="6365289" y="2113538"/>
                <a:ext cx="5314194" cy="269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latin typeface="+mj-lt"/>
                  <a:cs typeface="Arial" panose="020B0604020202020204" pitchFamily="34" charset="0"/>
                </a:endParaRPr>
              </a:p>
            </p:txBody>
          </p:sp>
          <p:grpSp>
            <p:nvGrpSpPr>
              <p:cNvPr id="693" name="Group 692">
                <a:extLst>
                  <a:ext uri="{FF2B5EF4-FFF2-40B4-BE49-F238E27FC236}">
                    <a16:creationId xmlns:a16="http://schemas.microsoft.com/office/drawing/2014/main" id="{CD931793-D9C9-44C2-8447-E766327BDDEA}"/>
                  </a:ext>
                </a:extLst>
              </p:cNvPr>
              <p:cNvGrpSpPr/>
              <p:nvPr/>
            </p:nvGrpSpPr>
            <p:grpSpPr>
              <a:xfrm>
                <a:off x="9189695" y="4518951"/>
                <a:ext cx="740087" cy="40559"/>
                <a:chOff x="3579247" y="3032078"/>
                <a:chExt cx="740452" cy="45719"/>
              </a:xfrm>
            </p:grpSpPr>
            <p:grpSp>
              <p:nvGrpSpPr>
                <p:cNvPr id="725" name="Group 724">
                  <a:extLst>
                    <a:ext uri="{FF2B5EF4-FFF2-40B4-BE49-F238E27FC236}">
                      <a16:creationId xmlns:a16="http://schemas.microsoft.com/office/drawing/2014/main" id="{0202F17A-F520-4612-AAF5-36C220378A54}"/>
                    </a:ext>
                  </a:extLst>
                </p:cNvPr>
                <p:cNvGrpSpPr/>
                <p:nvPr/>
              </p:nvGrpSpPr>
              <p:grpSpPr>
                <a:xfrm>
                  <a:off x="3579247" y="3032078"/>
                  <a:ext cx="740452" cy="45719"/>
                  <a:chOff x="4261494" y="6302299"/>
                  <a:chExt cx="3507086" cy="118110"/>
                </a:xfrm>
              </p:grpSpPr>
              <p:cxnSp>
                <p:nvCxnSpPr>
                  <p:cNvPr id="727" name="Straight Connector 726">
                    <a:extLst>
                      <a:ext uri="{FF2B5EF4-FFF2-40B4-BE49-F238E27FC236}">
                        <a16:creationId xmlns:a16="http://schemas.microsoft.com/office/drawing/2014/main" id="{D1028944-9B7E-4899-A958-0ED199794E0C}"/>
                      </a:ext>
                    </a:extLst>
                  </p:cNvPr>
                  <p:cNvCxnSpPr>
                    <a:cxnSpLocks/>
                  </p:cNvCxnSpPr>
                  <p:nvPr/>
                </p:nvCxnSpPr>
                <p:spPr>
                  <a:xfrm>
                    <a:off x="4261494" y="6361355"/>
                    <a:ext cx="3503529"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28" name="Straight Connector 727">
                    <a:extLst>
                      <a:ext uri="{FF2B5EF4-FFF2-40B4-BE49-F238E27FC236}">
                        <a16:creationId xmlns:a16="http://schemas.microsoft.com/office/drawing/2014/main" id="{89AB798C-06C1-4564-933E-108D8CB1F5DF}"/>
                      </a:ext>
                    </a:extLst>
                  </p:cNvPr>
                  <p:cNvCxnSpPr/>
                  <p:nvPr/>
                </p:nvCxnSpPr>
                <p:spPr>
                  <a:xfrm>
                    <a:off x="4261494"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29" name="Straight Connector 728">
                    <a:extLst>
                      <a:ext uri="{FF2B5EF4-FFF2-40B4-BE49-F238E27FC236}">
                        <a16:creationId xmlns:a16="http://schemas.microsoft.com/office/drawing/2014/main" id="{1835F8C7-7832-43C7-A4B0-DED63BD16A8D}"/>
                      </a:ext>
                    </a:extLst>
                  </p:cNvPr>
                  <p:cNvCxnSpPr/>
                  <p:nvPr/>
                </p:nvCxnSpPr>
                <p:spPr>
                  <a:xfrm>
                    <a:off x="776858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26" name="Oval 725">
                  <a:extLst>
                    <a:ext uri="{FF2B5EF4-FFF2-40B4-BE49-F238E27FC236}">
                      <a16:creationId xmlns:a16="http://schemas.microsoft.com/office/drawing/2014/main" id="{C562F2C8-B5C6-4B95-8862-0EBBD6538018}"/>
                    </a:ext>
                  </a:extLst>
                </p:cNvPr>
                <p:cNvSpPr/>
                <p:nvPr/>
              </p:nvSpPr>
              <p:spPr>
                <a:xfrm>
                  <a:off x="3993341" y="3036936"/>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94" name="Group 693">
                <a:extLst>
                  <a:ext uri="{FF2B5EF4-FFF2-40B4-BE49-F238E27FC236}">
                    <a16:creationId xmlns:a16="http://schemas.microsoft.com/office/drawing/2014/main" id="{8C555980-82D6-4054-B677-413D5B3F6FD2}"/>
                  </a:ext>
                </a:extLst>
              </p:cNvPr>
              <p:cNvGrpSpPr/>
              <p:nvPr/>
            </p:nvGrpSpPr>
            <p:grpSpPr>
              <a:xfrm>
                <a:off x="9527291" y="4645515"/>
                <a:ext cx="228305" cy="40559"/>
                <a:chOff x="3917056" y="3032078"/>
                <a:chExt cx="228420" cy="45719"/>
              </a:xfrm>
            </p:grpSpPr>
            <p:grpSp>
              <p:nvGrpSpPr>
                <p:cNvPr id="720" name="Group 719">
                  <a:extLst>
                    <a:ext uri="{FF2B5EF4-FFF2-40B4-BE49-F238E27FC236}">
                      <a16:creationId xmlns:a16="http://schemas.microsoft.com/office/drawing/2014/main" id="{58100E66-F9E9-44CE-BBEB-DF3560C34A3D}"/>
                    </a:ext>
                  </a:extLst>
                </p:cNvPr>
                <p:cNvGrpSpPr/>
                <p:nvPr/>
              </p:nvGrpSpPr>
              <p:grpSpPr>
                <a:xfrm>
                  <a:off x="3917056" y="3032078"/>
                  <a:ext cx="228420" cy="45719"/>
                  <a:chOff x="5861432" y="6302299"/>
                  <a:chExt cx="1081880" cy="118110"/>
                </a:xfrm>
              </p:grpSpPr>
              <p:cxnSp>
                <p:nvCxnSpPr>
                  <p:cNvPr id="722" name="Straight Connector 721">
                    <a:extLst>
                      <a:ext uri="{FF2B5EF4-FFF2-40B4-BE49-F238E27FC236}">
                        <a16:creationId xmlns:a16="http://schemas.microsoft.com/office/drawing/2014/main" id="{5A8CD3B6-48D0-4DD7-AB11-CAAA840C69C6}"/>
                      </a:ext>
                    </a:extLst>
                  </p:cNvPr>
                  <p:cNvCxnSpPr/>
                  <p:nvPr/>
                </p:nvCxnSpPr>
                <p:spPr>
                  <a:xfrm>
                    <a:off x="5877005" y="6361354"/>
                    <a:ext cx="1019175"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23" name="Straight Connector 722">
                    <a:extLst>
                      <a:ext uri="{FF2B5EF4-FFF2-40B4-BE49-F238E27FC236}">
                        <a16:creationId xmlns:a16="http://schemas.microsoft.com/office/drawing/2014/main" id="{FC2DADBB-70F0-4ED8-AFC1-18897BDB880A}"/>
                      </a:ext>
                    </a:extLst>
                  </p:cNvPr>
                  <p:cNvCxnSpPr/>
                  <p:nvPr/>
                </p:nvCxnSpPr>
                <p:spPr>
                  <a:xfrm>
                    <a:off x="5861432"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B1C5320A-E1F0-4DF0-AE49-F95AD3B8C267}"/>
                      </a:ext>
                    </a:extLst>
                  </p:cNvPr>
                  <p:cNvCxnSpPr/>
                  <p:nvPr/>
                </p:nvCxnSpPr>
                <p:spPr>
                  <a:xfrm>
                    <a:off x="6943312"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21" name="Oval 720">
                  <a:extLst>
                    <a:ext uri="{FF2B5EF4-FFF2-40B4-BE49-F238E27FC236}">
                      <a16:creationId xmlns:a16="http://schemas.microsoft.com/office/drawing/2014/main" id="{975468CB-081A-4539-BD6E-C76C9959B2C2}"/>
                    </a:ext>
                  </a:extLst>
                </p:cNvPr>
                <p:cNvSpPr/>
                <p:nvPr/>
              </p:nvSpPr>
              <p:spPr>
                <a:xfrm>
                  <a:off x="4013209" y="3036937"/>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95" name="Group 694">
                <a:extLst>
                  <a:ext uri="{FF2B5EF4-FFF2-40B4-BE49-F238E27FC236}">
                    <a16:creationId xmlns:a16="http://schemas.microsoft.com/office/drawing/2014/main" id="{647A99EF-9C64-4D31-8D64-8EB067DA0F67}"/>
                  </a:ext>
                </a:extLst>
              </p:cNvPr>
              <p:cNvGrpSpPr/>
              <p:nvPr/>
            </p:nvGrpSpPr>
            <p:grpSpPr>
              <a:xfrm>
                <a:off x="9423975" y="4894062"/>
                <a:ext cx="349007" cy="40559"/>
                <a:chOff x="3813651" y="3032078"/>
                <a:chExt cx="349180" cy="45719"/>
              </a:xfrm>
            </p:grpSpPr>
            <p:grpSp>
              <p:nvGrpSpPr>
                <p:cNvPr id="715" name="Group 714">
                  <a:extLst>
                    <a:ext uri="{FF2B5EF4-FFF2-40B4-BE49-F238E27FC236}">
                      <a16:creationId xmlns:a16="http://schemas.microsoft.com/office/drawing/2014/main" id="{57F95F62-2DD8-4590-9E6C-FB6B7D5311B1}"/>
                    </a:ext>
                  </a:extLst>
                </p:cNvPr>
                <p:cNvGrpSpPr/>
                <p:nvPr/>
              </p:nvGrpSpPr>
              <p:grpSpPr>
                <a:xfrm>
                  <a:off x="3813651" y="3032078"/>
                  <a:ext cx="349180" cy="45719"/>
                  <a:chOff x="5371724" y="6302299"/>
                  <a:chExt cx="1653859" cy="118110"/>
                </a:xfrm>
              </p:grpSpPr>
              <p:cxnSp>
                <p:nvCxnSpPr>
                  <p:cNvPr id="717" name="Straight Connector 716">
                    <a:extLst>
                      <a:ext uri="{FF2B5EF4-FFF2-40B4-BE49-F238E27FC236}">
                        <a16:creationId xmlns:a16="http://schemas.microsoft.com/office/drawing/2014/main" id="{3ADE0664-B5B9-4909-8A71-7419ECC911CC}"/>
                      </a:ext>
                    </a:extLst>
                  </p:cNvPr>
                  <p:cNvCxnSpPr>
                    <a:cxnSpLocks/>
                  </p:cNvCxnSpPr>
                  <p:nvPr/>
                </p:nvCxnSpPr>
                <p:spPr>
                  <a:xfrm>
                    <a:off x="5371724" y="6361355"/>
                    <a:ext cx="1642111"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18" name="Straight Connector 717">
                    <a:extLst>
                      <a:ext uri="{FF2B5EF4-FFF2-40B4-BE49-F238E27FC236}">
                        <a16:creationId xmlns:a16="http://schemas.microsoft.com/office/drawing/2014/main" id="{07DC03D1-1F42-4E26-8033-D2EA79B34D82}"/>
                      </a:ext>
                    </a:extLst>
                  </p:cNvPr>
                  <p:cNvCxnSpPr/>
                  <p:nvPr/>
                </p:nvCxnSpPr>
                <p:spPr>
                  <a:xfrm>
                    <a:off x="5383452"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id="{ECE78744-B5A1-49D9-8D0D-52313094BFDD}"/>
                      </a:ext>
                    </a:extLst>
                  </p:cNvPr>
                  <p:cNvCxnSpPr/>
                  <p:nvPr/>
                </p:nvCxnSpPr>
                <p:spPr>
                  <a:xfrm>
                    <a:off x="7025583"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16" name="Oval 715">
                  <a:extLst>
                    <a:ext uri="{FF2B5EF4-FFF2-40B4-BE49-F238E27FC236}">
                      <a16:creationId xmlns:a16="http://schemas.microsoft.com/office/drawing/2014/main" id="{6A411FDD-BE83-4A53-89C5-CD9E28B136F6}"/>
                    </a:ext>
                  </a:extLst>
                </p:cNvPr>
                <p:cNvSpPr/>
                <p:nvPr/>
              </p:nvSpPr>
              <p:spPr>
                <a:xfrm>
                  <a:off x="4005758" y="3036936"/>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96" name="Group 695">
                <a:extLst>
                  <a:ext uri="{FF2B5EF4-FFF2-40B4-BE49-F238E27FC236}">
                    <a16:creationId xmlns:a16="http://schemas.microsoft.com/office/drawing/2014/main" id="{1DB88594-517B-4B32-BA55-7562A20EC925}"/>
                  </a:ext>
                </a:extLst>
              </p:cNvPr>
              <p:cNvGrpSpPr/>
              <p:nvPr/>
            </p:nvGrpSpPr>
            <p:grpSpPr>
              <a:xfrm>
                <a:off x="9413127" y="5044041"/>
                <a:ext cx="402083" cy="40559"/>
                <a:chOff x="3802789" y="3032078"/>
                <a:chExt cx="402281" cy="45719"/>
              </a:xfrm>
            </p:grpSpPr>
            <p:grpSp>
              <p:nvGrpSpPr>
                <p:cNvPr id="710" name="Group 709">
                  <a:extLst>
                    <a:ext uri="{FF2B5EF4-FFF2-40B4-BE49-F238E27FC236}">
                      <a16:creationId xmlns:a16="http://schemas.microsoft.com/office/drawing/2014/main" id="{510B130C-6681-4934-A89B-2649F12271D6}"/>
                    </a:ext>
                  </a:extLst>
                </p:cNvPr>
                <p:cNvGrpSpPr/>
                <p:nvPr/>
              </p:nvGrpSpPr>
              <p:grpSpPr>
                <a:xfrm>
                  <a:off x="3802789" y="3032078"/>
                  <a:ext cx="402281" cy="45719"/>
                  <a:chOff x="5320285" y="6302299"/>
                  <a:chExt cx="1905370" cy="118110"/>
                </a:xfrm>
              </p:grpSpPr>
              <p:cxnSp>
                <p:nvCxnSpPr>
                  <p:cNvPr id="712" name="Straight Connector 711">
                    <a:extLst>
                      <a:ext uri="{FF2B5EF4-FFF2-40B4-BE49-F238E27FC236}">
                        <a16:creationId xmlns:a16="http://schemas.microsoft.com/office/drawing/2014/main" id="{9CC20473-905B-4147-B649-739C119DEAB8}"/>
                      </a:ext>
                    </a:extLst>
                  </p:cNvPr>
                  <p:cNvCxnSpPr>
                    <a:cxnSpLocks/>
                  </p:cNvCxnSpPr>
                  <p:nvPr/>
                </p:nvCxnSpPr>
                <p:spPr>
                  <a:xfrm>
                    <a:off x="5320285" y="6361355"/>
                    <a:ext cx="1905370"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074F7B51-5FFF-4A0A-BDB6-88AA3EB2B056}"/>
                      </a:ext>
                    </a:extLst>
                  </p:cNvPr>
                  <p:cNvCxnSpPr/>
                  <p:nvPr/>
                </p:nvCxnSpPr>
                <p:spPr>
                  <a:xfrm>
                    <a:off x="532028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C9616648-3ED4-4D30-83DB-6D0EF4C94E80}"/>
                      </a:ext>
                    </a:extLst>
                  </p:cNvPr>
                  <p:cNvCxnSpPr/>
                  <p:nvPr/>
                </p:nvCxnSpPr>
                <p:spPr>
                  <a:xfrm>
                    <a:off x="7225655"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11" name="Oval 710">
                  <a:extLst>
                    <a:ext uri="{FF2B5EF4-FFF2-40B4-BE49-F238E27FC236}">
                      <a16:creationId xmlns:a16="http://schemas.microsoft.com/office/drawing/2014/main" id="{7652A46C-8FD3-44E8-8816-848D454F2E04}"/>
                    </a:ext>
                  </a:extLst>
                </p:cNvPr>
                <p:cNvSpPr/>
                <p:nvPr/>
              </p:nvSpPr>
              <p:spPr>
                <a:xfrm>
                  <a:off x="4013209" y="3036936"/>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grpSp>
            <p:nvGrpSpPr>
              <p:cNvPr id="697" name="Group 696">
                <a:extLst>
                  <a:ext uri="{FF2B5EF4-FFF2-40B4-BE49-F238E27FC236}">
                    <a16:creationId xmlns:a16="http://schemas.microsoft.com/office/drawing/2014/main" id="{A7DC3ECE-C4FC-4348-A345-80CCF1F3D487}"/>
                  </a:ext>
                </a:extLst>
              </p:cNvPr>
              <p:cNvGrpSpPr/>
              <p:nvPr/>
            </p:nvGrpSpPr>
            <p:grpSpPr>
              <a:xfrm>
                <a:off x="9440432" y="5183142"/>
                <a:ext cx="357399" cy="40559"/>
                <a:chOff x="3830110" y="3032078"/>
                <a:chExt cx="357575" cy="45719"/>
              </a:xfrm>
            </p:grpSpPr>
            <p:grpSp>
              <p:nvGrpSpPr>
                <p:cNvPr id="705" name="Group 704">
                  <a:extLst>
                    <a:ext uri="{FF2B5EF4-FFF2-40B4-BE49-F238E27FC236}">
                      <a16:creationId xmlns:a16="http://schemas.microsoft.com/office/drawing/2014/main" id="{5D69D28D-408D-4A06-A191-397C73B9D664}"/>
                    </a:ext>
                  </a:extLst>
                </p:cNvPr>
                <p:cNvGrpSpPr/>
                <p:nvPr/>
              </p:nvGrpSpPr>
              <p:grpSpPr>
                <a:xfrm>
                  <a:off x="3830110" y="3032078"/>
                  <a:ext cx="357575" cy="45719"/>
                  <a:chOff x="5449687" y="6302299"/>
                  <a:chExt cx="1693623" cy="118110"/>
                </a:xfrm>
              </p:grpSpPr>
              <p:cxnSp>
                <p:nvCxnSpPr>
                  <p:cNvPr id="707" name="Straight Connector 706">
                    <a:extLst>
                      <a:ext uri="{FF2B5EF4-FFF2-40B4-BE49-F238E27FC236}">
                        <a16:creationId xmlns:a16="http://schemas.microsoft.com/office/drawing/2014/main" id="{CCA3D943-6F49-4AA0-985F-A94CF03CA381}"/>
                      </a:ext>
                    </a:extLst>
                  </p:cNvPr>
                  <p:cNvCxnSpPr>
                    <a:cxnSpLocks/>
                  </p:cNvCxnSpPr>
                  <p:nvPr/>
                </p:nvCxnSpPr>
                <p:spPr>
                  <a:xfrm>
                    <a:off x="5509341" y="6361355"/>
                    <a:ext cx="1579408" cy="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08" name="Straight Connector 707">
                    <a:extLst>
                      <a:ext uri="{FF2B5EF4-FFF2-40B4-BE49-F238E27FC236}">
                        <a16:creationId xmlns:a16="http://schemas.microsoft.com/office/drawing/2014/main" id="{BD2D5E06-C887-4EA9-976C-75DB8F8D7557}"/>
                      </a:ext>
                    </a:extLst>
                  </p:cNvPr>
                  <p:cNvCxnSpPr/>
                  <p:nvPr/>
                </p:nvCxnSpPr>
                <p:spPr>
                  <a:xfrm>
                    <a:off x="5449687"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709" name="Straight Connector 708">
                    <a:extLst>
                      <a:ext uri="{FF2B5EF4-FFF2-40B4-BE49-F238E27FC236}">
                        <a16:creationId xmlns:a16="http://schemas.microsoft.com/office/drawing/2014/main" id="{3C3AFE10-E449-4498-8C5D-6625A263D4CE}"/>
                      </a:ext>
                    </a:extLst>
                  </p:cNvPr>
                  <p:cNvCxnSpPr/>
                  <p:nvPr/>
                </p:nvCxnSpPr>
                <p:spPr>
                  <a:xfrm>
                    <a:off x="7143310" y="6302299"/>
                    <a:ext cx="0" cy="118110"/>
                  </a:xfrm>
                  <a:prstGeom prst="line">
                    <a:avLst/>
                  </a:prstGeom>
                  <a:ln w="12700" cap="sq">
                    <a:solidFill>
                      <a:schemeClr val="tx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06" name="Oval 705">
                  <a:extLst>
                    <a:ext uri="{FF2B5EF4-FFF2-40B4-BE49-F238E27FC236}">
                      <a16:creationId xmlns:a16="http://schemas.microsoft.com/office/drawing/2014/main" id="{668FD255-832C-4830-A866-719B76692031}"/>
                    </a:ext>
                  </a:extLst>
                </p:cNvPr>
                <p:cNvSpPr/>
                <p:nvPr/>
              </p:nvSpPr>
              <p:spPr>
                <a:xfrm>
                  <a:off x="4013209" y="3036936"/>
                  <a:ext cx="36000" cy="36000"/>
                </a:xfrm>
                <a:prstGeom prst="ellips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grpSp>
          <p:sp>
            <p:nvSpPr>
              <p:cNvPr id="698" name="TextBox 697">
                <a:extLst>
                  <a:ext uri="{FF2B5EF4-FFF2-40B4-BE49-F238E27FC236}">
                    <a16:creationId xmlns:a16="http://schemas.microsoft.com/office/drawing/2014/main" id="{E1A47651-5CE4-47B8-9A59-BCCAE7E226FA}"/>
                  </a:ext>
                </a:extLst>
              </p:cNvPr>
              <p:cNvSpPr txBox="1"/>
              <p:nvPr/>
            </p:nvSpPr>
            <p:spPr>
              <a:xfrm>
                <a:off x="6341374" y="2397422"/>
                <a:ext cx="1543692" cy="2963632"/>
              </a:xfrm>
              <a:prstGeom prst="rect">
                <a:avLst/>
              </a:prstGeom>
              <a:noFill/>
            </p:spPr>
            <p:txBody>
              <a:bodyPr wrap="none" rtlCol="0">
                <a:spAutoFit/>
              </a:bodyPr>
              <a:lstStyle/>
              <a:p>
                <a:r>
                  <a:rPr lang="en-GB" sz="933" b="1" dirty="0">
                    <a:solidFill>
                      <a:schemeClr val="accent2"/>
                    </a:solidFill>
                    <a:latin typeface="+mj-lt"/>
                  </a:rPr>
                  <a:t>All</a:t>
                </a:r>
              </a:p>
              <a:p>
                <a:pPr marL="35999"/>
                <a:r>
                  <a:rPr lang="en-GB" sz="933" dirty="0">
                    <a:solidFill>
                      <a:schemeClr val="accent2"/>
                    </a:solidFill>
                    <a:latin typeface="+mj-lt"/>
                  </a:rPr>
                  <a:t>First-line response*</a:t>
                </a:r>
              </a:p>
              <a:p>
                <a:pPr marL="71998"/>
                <a:r>
                  <a:rPr lang="en-GB" sz="933" dirty="0">
                    <a:solidFill>
                      <a:schemeClr val="tx1">
                        <a:lumMod val="50000"/>
                      </a:schemeClr>
                    </a:solidFill>
                    <a:latin typeface="+mj-lt"/>
                  </a:rPr>
                  <a:t>Relapse</a:t>
                </a:r>
              </a:p>
              <a:p>
                <a:pPr marL="71998"/>
                <a:r>
                  <a:rPr lang="en-GB" sz="933" dirty="0">
                    <a:solidFill>
                      <a:schemeClr val="tx1">
                        <a:lumMod val="50000"/>
                      </a:schemeClr>
                    </a:solidFill>
                    <a:latin typeface="+mj-lt"/>
                  </a:rPr>
                  <a:t>Refractory</a:t>
                </a:r>
                <a:r>
                  <a:rPr lang="en-GB" sz="933" baseline="30000" dirty="0">
                    <a:solidFill>
                      <a:schemeClr val="tx1">
                        <a:lumMod val="50000"/>
                      </a:schemeClr>
                    </a:solidFill>
                    <a:latin typeface="+mj-lt"/>
                    <a:cs typeface="Arial" panose="020B0604020202020204" pitchFamily="34" charset="0"/>
                  </a:rPr>
                  <a:t>†</a:t>
                </a:r>
                <a:endParaRPr lang="en-GB" sz="933" dirty="0">
                  <a:solidFill>
                    <a:schemeClr val="tx1">
                      <a:lumMod val="50000"/>
                    </a:schemeClr>
                  </a:solidFill>
                  <a:latin typeface="+mj-lt"/>
                  <a:cs typeface="Arial" panose="020B0604020202020204" pitchFamily="34" charset="0"/>
                </a:endParaRPr>
              </a:p>
              <a:p>
                <a:pPr marL="35999"/>
                <a:r>
                  <a:rPr lang="en-GB" sz="933" dirty="0">
                    <a:solidFill>
                      <a:schemeClr val="accent2"/>
                    </a:solidFill>
                    <a:latin typeface="+mj-lt"/>
                  </a:rPr>
                  <a:t>Last-line response*</a:t>
                </a:r>
              </a:p>
              <a:p>
                <a:pPr marL="71998"/>
                <a:r>
                  <a:rPr lang="en-GB" sz="933" dirty="0">
                    <a:solidFill>
                      <a:schemeClr val="tx1">
                        <a:lumMod val="50000"/>
                      </a:schemeClr>
                    </a:solidFill>
                    <a:latin typeface="+mj-lt"/>
                  </a:rPr>
                  <a:t>Relapse</a:t>
                </a:r>
              </a:p>
              <a:p>
                <a:pPr marL="71998"/>
                <a:r>
                  <a:rPr lang="en-GB" sz="933" dirty="0">
                    <a:solidFill>
                      <a:schemeClr val="tx1">
                        <a:lumMod val="50000"/>
                      </a:schemeClr>
                    </a:solidFill>
                    <a:latin typeface="+mj-lt"/>
                  </a:rPr>
                  <a:t>Refractory</a:t>
                </a:r>
                <a:r>
                  <a:rPr lang="en-GB" sz="933" baseline="30000" dirty="0">
                    <a:solidFill>
                      <a:schemeClr val="tx1">
                        <a:lumMod val="50000"/>
                      </a:schemeClr>
                    </a:solidFill>
                    <a:latin typeface="+mj-lt"/>
                    <a:cs typeface="Arial" panose="020B0604020202020204" pitchFamily="34" charset="0"/>
                  </a:rPr>
                  <a:t>†</a:t>
                </a:r>
                <a:endParaRPr lang="en-GB" sz="933" dirty="0">
                  <a:solidFill>
                    <a:schemeClr val="tx1">
                      <a:lumMod val="50000"/>
                    </a:schemeClr>
                  </a:solidFill>
                  <a:latin typeface="+mj-lt"/>
                  <a:cs typeface="Arial" panose="020B0604020202020204" pitchFamily="34" charset="0"/>
                </a:endParaRPr>
              </a:p>
              <a:p>
                <a:pPr marL="35999"/>
                <a:r>
                  <a:rPr lang="en-GB" sz="933" dirty="0">
                    <a:solidFill>
                      <a:schemeClr val="accent2"/>
                    </a:solidFill>
                    <a:latin typeface="+mj-lt"/>
                  </a:rPr>
                  <a:t>Response to any prior line*</a:t>
                </a:r>
              </a:p>
              <a:p>
                <a:pPr marL="71998"/>
                <a:r>
                  <a:rPr lang="en-GB" sz="933" dirty="0">
                    <a:solidFill>
                      <a:schemeClr val="tx1">
                        <a:lumMod val="50000"/>
                      </a:schemeClr>
                    </a:solidFill>
                    <a:latin typeface="+mj-lt"/>
                  </a:rPr>
                  <a:t>Relapse</a:t>
                </a:r>
              </a:p>
              <a:p>
                <a:pPr marL="71998"/>
                <a:r>
                  <a:rPr lang="en-GB" sz="933" dirty="0">
                    <a:solidFill>
                      <a:schemeClr val="tx1">
                        <a:lumMod val="50000"/>
                      </a:schemeClr>
                    </a:solidFill>
                    <a:latin typeface="+mj-lt"/>
                  </a:rPr>
                  <a:t>Refractory</a:t>
                </a:r>
                <a:r>
                  <a:rPr lang="en-GB" sz="933" baseline="30000" dirty="0">
                    <a:solidFill>
                      <a:schemeClr val="tx1">
                        <a:lumMod val="50000"/>
                      </a:schemeClr>
                    </a:solidFill>
                    <a:latin typeface="+mj-lt"/>
                    <a:cs typeface="Arial" panose="020B0604020202020204" pitchFamily="34" charset="0"/>
                  </a:rPr>
                  <a:t>†</a:t>
                </a:r>
                <a:endParaRPr lang="en-GB" sz="933" dirty="0">
                  <a:solidFill>
                    <a:schemeClr val="accent2"/>
                  </a:solidFill>
                  <a:latin typeface="+mj-lt"/>
                  <a:cs typeface="Arial" panose="020B0604020202020204" pitchFamily="34" charset="0"/>
                </a:endParaRPr>
              </a:p>
              <a:p>
                <a:pPr marL="35999"/>
                <a:r>
                  <a:rPr lang="en-GB" sz="933" dirty="0">
                    <a:solidFill>
                      <a:schemeClr val="accent2"/>
                    </a:solidFill>
                    <a:latin typeface="+mj-lt"/>
                  </a:rPr>
                  <a:t>Prior stem cell transplant</a:t>
                </a:r>
              </a:p>
              <a:p>
                <a:pPr marL="71998"/>
                <a:r>
                  <a:rPr lang="en-GB" sz="933" dirty="0">
                    <a:solidFill>
                      <a:schemeClr val="tx1">
                        <a:lumMod val="50000"/>
                      </a:schemeClr>
                    </a:solidFill>
                    <a:latin typeface="+mj-lt"/>
                  </a:rPr>
                  <a:t>Yes</a:t>
                </a:r>
              </a:p>
              <a:p>
                <a:pPr marL="71998"/>
                <a:r>
                  <a:rPr lang="en-GB" sz="933" dirty="0">
                    <a:solidFill>
                      <a:schemeClr val="tx1">
                        <a:lumMod val="50000"/>
                      </a:schemeClr>
                    </a:solidFill>
                    <a:latin typeface="+mj-lt"/>
                  </a:rPr>
                  <a:t>No</a:t>
                </a:r>
              </a:p>
              <a:p>
                <a:pPr marL="71998"/>
                <a:r>
                  <a:rPr lang="en-GB" sz="933" dirty="0">
                    <a:solidFill>
                      <a:schemeClr val="accent2"/>
                    </a:solidFill>
                    <a:latin typeface="+mj-lt"/>
                  </a:rPr>
                  <a:t>Prior CAR-T therapy</a:t>
                </a:r>
              </a:p>
              <a:p>
                <a:pPr marL="71998"/>
                <a:r>
                  <a:rPr lang="en-GB" sz="933" dirty="0">
                    <a:solidFill>
                      <a:schemeClr val="tx1">
                        <a:lumMod val="50000"/>
                      </a:schemeClr>
                    </a:solidFill>
                    <a:latin typeface="+mj-lt"/>
                  </a:rPr>
                  <a:t> Yes</a:t>
                </a:r>
              </a:p>
              <a:p>
                <a:pPr marL="71998"/>
                <a:r>
                  <a:rPr lang="en-GB" sz="933" dirty="0">
                    <a:solidFill>
                      <a:schemeClr val="tx1">
                        <a:lumMod val="50000"/>
                      </a:schemeClr>
                    </a:solidFill>
                    <a:latin typeface="+mj-lt"/>
                  </a:rPr>
                  <a:t> No</a:t>
                </a:r>
              </a:p>
              <a:p>
                <a:pPr marL="71998"/>
                <a:r>
                  <a:rPr lang="en-GB" sz="933" dirty="0">
                    <a:solidFill>
                      <a:schemeClr val="accent2"/>
                    </a:solidFill>
                    <a:latin typeface="+mj-lt"/>
                  </a:rPr>
                  <a:t>Prior systemic therapies</a:t>
                </a:r>
              </a:p>
              <a:p>
                <a:pPr marL="71998"/>
                <a:r>
                  <a:rPr lang="en-GB" sz="933" dirty="0">
                    <a:solidFill>
                      <a:schemeClr val="tx1">
                        <a:lumMod val="50000"/>
                      </a:schemeClr>
                    </a:solidFill>
                    <a:latin typeface="+mj-lt"/>
                  </a:rPr>
                  <a:t> 2 prior lines</a:t>
                </a:r>
              </a:p>
              <a:p>
                <a:pPr marL="71998"/>
                <a:r>
                  <a:rPr lang="en-GB" sz="933" dirty="0">
                    <a:solidFill>
                      <a:schemeClr val="tx1">
                        <a:lumMod val="50000"/>
                      </a:schemeClr>
                    </a:solidFill>
                    <a:latin typeface="+mj-lt"/>
                  </a:rPr>
                  <a:t> 3 prior lines</a:t>
                </a:r>
              </a:p>
              <a:p>
                <a:pPr marL="71998"/>
                <a:r>
                  <a:rPr lang="en-GB" sz="933" dirty="0">
                    <a:solidFill>
                      <a:schemeClr val="tx1">
                        <a:lumMod val="50000"/>
                      </a:schemeClr>
                    </a:solidFill>
                    <a:latin typeface="+mj-lt"/>
                  </a:rPr>
                  <a:t> &gt;3 prior lines</a:t>
                </a:r>
                <a:endParaRPr lang="en-GB" sz="933" dirty="0">
                  <a:solidFill>
                    <a:srgbClr val="A5287F"/>
                  </a:solidFill>
                  <a:latin typeface="+mj-lt"/>
                </a:endParaRPr>
              </a:p>
            </p:txBody>
          </p:sp>
          <p:sp>
            <p:nvSpPr>
              <p:cNvPr id="699" name="TextBox 698">
                <a:extLst>
                  <a:ext uri="{FF2B5EF4-FFF2-40B4-BE49-F238E27FC236}">
                    <a16:creationId xmlns:a16="http://schemas.microsoft.com/office/drawing/2014/main" id="{7B3E1030-4543-4D19-833B-E21947303F5B}"/>
                  </a:ext>
                </a:extLst>
              </p:cNvPr>
              <p:cNvSpPr txBox="1"/>
              <p:nvPr/>
            </p:nvSpPr>
            <p:spPr>
              <a:xfrm>
                <a:off x="6285238" y="2106281"/>
                <a:ext cx="1685805" cy="281243"/>
              </a:xfrm>
              <a:prstGeom prst="rect">
                <a:avLst/>
              </a:prstGeom>
              <a:noFill/>
            </p:spPr>
            <p:txBody>
              <a:bodyPr wrap="none" rtlCol="0" anchor="ctr">
                <a:noAutofit/>
              </a:bodyPr>
              <a:lstStyle/>
              <a:p>
                <a:pPr algn="ctr"/>
                <a:r>
                  <a:rPr lang="en-GB" sz="1051" dirty="0">
                    <a:solidFill>
                      <a:schemeClr val="bg1"/>
                    </a:solidFill>
                    <a:latin typeface="+mj-lt"/>
                    <a:cs typeface="Arial" panose="020B0604020202020204" pitchFamily="34" charset="0"/>
                  </a:rPr>
                  <a:t>Subgroup</a:t>
                </a:r>
              </a:p>
            </p:txBody>
          </p:sp>
          <p:sp>
            <p:nvSpPr>
              <p:cNvPr id="700" name="TextBox 699">
                <a:extLst>
                  <a:ext uri="{FF2B5EF4-FFF2-40B4-BE49-F238E27FC236}">
                    <a16:creationId xmlns:a16="http://schemas.microsoft.com/office/drawing/2014/main" id="{372D3C98-CD5D-408F-91A9-3EBAF53F6065}"/>
                  </a:ext>
                </a:extLst>
              </p:cNvPr>
              <p:cNvSpPr txBox="1"/>
              <p:nvPr/>
            </p:nvSpPr>
            <p:spPr>
              <a:xfrm>
                <a:off x="8227229" y="2106281"/>
                <a:ext cx="719551" cy="281243"/>
              </a:xfrm>
              <a:prstGeom prst="rect">
                <a:avLst/>
              </a:prstGeom>
              <a:noFill/>
            </p:spPr>
            <p:txBody>
              <a:bodyPr wrap="none" rtlCol="0" anchor="ctr">
                <a:noAutofit/>
              </a:bodyPr>
              <a:lstStyle/>
              <a:p>
                <a:pPr algn="ctr"/>
                <a:r>
                  <a:rPr lang="en-GB" sz="1051" dirty="0">
                    <a:solidFill>
                      <a:schemeClr val="bg1"/>
                    </a:solidFill>
                    <a:latin typeface="+mj-lt"/>
                    <a:cs typeface="Arial" panose="020B0604020202020204" pitchFamily="34" charset="0"/>
                  </a:rPr>
                  <a:t>Patients (n/N)</a:t>
                </a:r>
              </a:p>
            </p:txBody>
          </p:sp>
          <p:sp>
            <p:nvSpPr>
              <p:cNvPr id="701" name="TextBox 700">
                <a:extLst>
                  <a:ext uri="{FF2B5EF4-FFF2-40B4-BE49-F238E27FC236}">
                    <a16:creationId xmlns:a16="http://schemas.microsoft.com/office/drawing/2014/main" id="{93521922-F5CD-446E-90C6-82464DA001DF}"/>
                  </a:ext>
                </a:extLst>
              </p:cNvPr>
              <p:cNvSpPr txBox="1"/>
              <p:nvPr/>
            </p:nvSpPr>
            <p:spPr>
              <a:xfrm>
                <a:off x="8814201" y="2106281"/>
                <a:ext cx="1277648" cy="281243"/>
              </a:xfrm>
              <a:prstGeom prst="rect">
                <a:avLst/>
              </a:prstGeom>
              <a:noFill/>
            </p:spPr>
            <p:txBody>
              <a:bodyPr wrap="none" rtlCol="0" anchor="ctr">
                <a:noAutofit/>
              </a:bodyPr>
              <a:lstStyle/>
              <a:p>
                <a:pPr algn="ctr"/>
                <a:r>
                  <a:rPr lang="en-GB" sz="1051" dirty="0">
                    <a:solidFill>
                      <a:schemeClr val="bg1"/>
                    </a:solidFill>
                    <a:latin typeface="+mj-lt"/>
                    <a:cs typeface="Arial" panose="020B0604020202020204" pitchFamily="34" charset="0"/>
                  </a:rPr>
                  <a:t>ORR</a:t>
                </a:r>
              </a:p>
            </p:txBody>
          </p:sp>
          <p:sp>
            <p:nvSpPr>
              <p:cNvPr id="702" name="TextBox 701">
                <a:extLst>
                  <a:ext uri="{FF2B5EF4-FFF2-40B4-BE49-F238E27FC236}">
                    <a16:creationId xmlns:a16="http://schemas.microsoft.com/office/drawing/2014/main" id="{38D9B130-3234-4AF7-8D3A-A5B4CF869BA9}"/>
                  </a:ext>
                </a:extLst>
              </p:cNvPr>
              <p:cNvSpPr txBox="1"/>
              <p:nvPr/>
            </p:nvSpPr>
            <p:spPr>
              <a:xfrm>
                <a:off x="10202372" y="2106281"/>
                <a:ext cx="1477299" cy="281243"/>
              </a:xfrm>
              <a:prstGeom prst="rect">
                <a:avLst/>
              </a:prstGeom>
              <a:noFill/>
            </p:spPr>
            <p:txBody>
              <a:bodyPr wrap="none" rtlCol="0" anchor="ctr">
                <a:noAutofit/>
              </a:bodyPr>
              <a:lstStyle/>
              <a:p>
                <a:pPr algn="ctr"/>
                <a:r>
                  <a:rPr lang="en-GB" sz="1051" dirty="0">
                    <a:solidFill>
                      <a:schemeClr val="bg1"/>
                    </a:solidFill>
                    <a:latin typeface="+mj-lt"/>
                    <a:cs typeface="Arial" panose="020B0604020202020204" pitchFamily="34" charset="0"/>
                  </a:rPr>
                  <a:t>ORR (95% CI)</a:t>
                </a:r>
              </a:p>
            </p:txBody>
          </p:sp>
          <p:sp>
            <p:nvSpPr>
              <p:cNvPr id="703" name="TextBox 702">
                <a:extLst>
                  <a:ext uri="{FF2B5EF4-FFF2-40B4-BE49-F238E27FC236}">
                    <a16:creationId xmlns:a16="http://schemas.microsoft.com/office/drawing/2014/main" id="{12B947E8-26DD-405C-B6C9-F1F8CA90CF67}"/>
                  </a:ext>
                </a:extLst>
              </p:cNvPr>
              <p:cNvSpPr txBox="1"/>
              <p:nvPr/>
            </p:nvSpPr>
            <p:spPr>
              <a:xfrm>
                <a:off x="8227581" y="2397422"/>
                <a:ext cx="535724" cy="2963632"/>
              </a:xfrm>
              <a:prstGeom prst="rect">
                <a:avLst/>
              </a:prstGeom>
              <a:noFill/>
            </p:spPr>
            <p:txBody>
              <a:bodyPr wrap="none" rtlCol="0">
                <a:spAutoFit/>
              </a:bodyPr>
              <a:lstStyle/>
              <a:p>
                <a:r>
                  <a:rPr lang="en-GB" sz="933" dirty="0">
                    <a:latin typeface="+mj-lt"/>
                  </a:rPr>
                  <a:t>70/145</a:t>
                </a:r>
              </a:p>
              <a:p>
                <a:endParaRPr lang="en-GB" sz="933" dirty="0">
                  <a:latin typeface="+mj-lt"/>
                </a:endParaRPr>
              </a:p>
              <a:p>
                <a:r>
                  <a:rPr lang="en-GB" sz="933" dirty="0">
                    <a:latin typeface="+mj-lt"/>
                  </a:rPr>
                  <a:t>53/99</a:t>
                </a:r>
              </a:p>
              <a:p>
                <a:r>
                  <a:rPr lang="en-GB" sz="933" dirty="0">
                    <a:latin typeface="+mj-lt"/>
                  </a:rPr>
                  <a:t>11/29</a:t>
                </a:r>
              </a:p>
              <a:p>
                <a:endParaRPr lang="en-GB" sz="933" dirty="0">
                  <a:latin typeface="+mj-lt"/>
                </a:endParaRPr>
              </a:p>
              <a:p>
                <a:r>
                  <a:rPr lang="en-GB" sz="933" dirty="0">
                    <a:latin typeface="+mj-lt"/>
                  </a:rPr>
                  <a:t>29/43</a:t>
                </a:r>
              </a:p>
              <a:p>
                <a:r>
                  <a:rPr lang="en-GB" sz="933" dirty="0">
                    <a:latin typeface="+mj-lt"/>
                  </a:rPr>
                  <a:t>31/84</a:t>
                </a:r>
              </a:p>
              <a:p>
                <a:endParaRPr lang="en-GB" sz="933" dirty="0">
                  <a:latin typeface="+mj-lt"/>
                </a:endParaRPr>
              </a:p>
              <a:p>
                <a:r>
                  <a:rPr lang="en-GB" sz="933" dirty="0">
                    <a:latin typeface="+mj-lt"/>
                  </a:rPr>
                  <a:t>60/115</a:t>
                </a:r>
              </a:p>
              <a:p>
                <a:r>
                  <a:rPr lang="en-GB" sz="933" dirty="0">
                    <a:latin typeface="+mj-lt"/>
                  </a:rPr>
                  <a:t>9/25</a:t>
                </a:r>
              </a:p>
              <a:p>
                <a:endParaRPr lang="en-GB" sz="933" dirty="0">
                  <a:latin typeface="+mj-lt"/>
                </a:endParaRPr>
              </a:p>
              <a:p>
                <a:r>
                  <a:rPr lang="en-GB" sz="933" dirty="0">
                    <a:latin typeface="+mj-lt"/>
                  </a:rPr>
                  <a:t>14/24</a:t>
                </a:r>
              </a:p>
              <a:p>
                <a:r>
                  <a:rPr lang="en-GB" sz="933" dirty="0">
                    <a:latin typeface="+mj-lt"/>
                  </a:rPr>
                  <a:t>56/121</a:t>
                </a:r>
                <a:br>
                  <a:rPr lang="en-GB" sz="933" dirty="0">
                    <a:latin typeface="+mj-lt"/>
                  </a:rPr>
                </a:br>
                <a:br>
                  <a:rPr lang="en-GB" sz="933" dirty="0">
                    <a:latin typeface="+mj-lt"/>
                  </a:rPr>
                </a:br>
                <a:r>
                  <a:rPr lang="en-GB" sz="933" dirty="0">
                    <a:latin typeface="+mj-lt"/>
                  </a:rPr>
                  <a:t>6/13</a:t>
                </a:r>
                <a:br>
                  <a:rPr lang="en-GB" sz="933" dirty="0">
                    <a:latin typeface="+mj-lt"/>
                  </a:rPr>
                </a:br>
                <a:r>
                  <a:rPr lang="en-GB" sz="933" dirty="0">
                    <a:latin typeface="+mj-lt"/>
                  </a:rPr>
                  <a:t>64/132</a:t>
                </a:r>
                <a:br>
                  <a:rPr lang="en-GB" sz="933" dirty="0">
                    <a:latin typeface="+mj-lt"/>
                  </a:rPr>
                </a:br>
                <a:br>
                  <a:rPr lang="en-GB" sz="933" dirty="0">
                    <a:latin typeface="+mj-lt"/>
                  </a:rPr>
                </a:br>
                <a:r>
                  <a:rPr lang="en-GB" sz="933" dirty="0">
                    <a:latin typeface="+mj-lt"/>
                  </a:rPr>
                  <a:t>30/63</a:t>
                </a:r>
                <a:br>
                  <a:rPr lang="en-GB" sz="933" dirty="0">
                    <a:latin typeface="+mj-lt"/>
                  </a:rPr>
                </a:br>
                <a:r>
                  <a:rPr lang="en-GB" sz="933" dirty="0">
                    <a:latin typeface="+mj-lt"/>
                  </a:rPr>
                  <a:t>17/35</a:t>
                </a:r>
                <a:br>
                  <a:rPr lang="en-GB" sz="933" dirty="0">
                    <a:latin typeface="+mj-lt"/>
                  </a:rPr>
                </a:br>
                <a:r>
                  <a:rPr lang="en-GB" sz="933" dirty="0">
                    <a:latin typeface="+mj-lt"/>
                  </a:rPr>
                  <a:t>23/47</a:t>
                </a:r>
              </a:p>
            </p:txBody>
          </p:sp>
          <p:sp>
            <p:nvSpPr>
              <p:cNvPr id="704" name="TextBox 703">
                <a:extLst>
                  <a:ext uri="{FF2B5EF4-FFF2-40B4-BE49-F238E27FC236}">
                    <a16:creationId xmlns:a16="http://schemas.microsoft.com/office/drawing/2014/main" id="{DD9248B7-D158-4BFC-9D2A-BFC1E63B6B00}"/>
                  </a:ext>
                </a:extLst>
              </p:cNvPr>
              <p:cNvSpPr txBox="1"/>
              <p:nvPr/>
            </p:nvSpPr>
            <p:spPr>
              <a:xfrm>
                <a:off x="10411980" y="2397422"/>
                <a:ext cx="1164347" cy="3107197"/>
              </a:xfrm>
              <a:prstGeom prst="rect">
                <a:avLst/>
              </a:prstGeom>
              <a:noFill/>
            </p:spPr>
            <p:txBody>
              <a:bodyPr wrap="square" rtlCol="0">
                <a:spAutoFit/>
              </a:bodyPr>
              <a:lstStyle/>
              <a:p>
                <a:r>
                  <a:rPr lang="en-GB" sz="933" dirty="0">
                    <a:latin typeface="+mj-lt"/>
                  </a:rPr>
                  <a:t>48.3 (39.9, 56.7)</a:t>
                </a:r>
              </a:p>
              <a:p>
                <a:endParaRPr lang="en-GB" sz="933" dirty="0">
                  <a:latin typeface="+mj-lt"/>
                </a:endParaRPr>
              </a:p>
              <a:p>
                <a:r>
                  <a:rPr lang="en-GB" sz="933" dirty="0">
                    <a:latin typeface="+mj-lt"/>
                  </a:rPr>
                  <a:t>53.5 (43.2, 63.6)</a:t>
                </a:r>
                <a:br>
                  <a:rPr lang="en-GB" sz="933" dirty="0">
                    <a:latin typeface="+mj-lt"/>
                  </a:rPr>
                </a:br>
                <a:r>
                  <a:rPr lang="en-GB" sz="933" dirty="0">
                    <a:latin typeface="+mj-lt"/>
                  </a:rPr>
                  <a:t>37.9 (20.7, 57.7)</a:t>
                </a:r>
                <a:br>
                  <a:rPr lang="en-GB" sz="933" dirty="0">
                    <a:latin typeface="+mj-lt"/>
                  </a:rPr>
                </a:br>
                <a:br>
                  <a:rPr lang="en-GB" sz="933" dirty="0">
                    <a:latin typeface="+mj-lt"/>
                  </a:rPr>
                </a:br>
                <a:r>
                  <a:rPr lang="en-GB" sz="933" dirty="0">
                    <a:latin typeface="+mj-lt"/>
                  </a:rPr>
                  <a:t>67.4 (51.5, 80.9)</a:t>
                </a:r>
                <a:br>
                  <a:rPr lang="en-GB" sz="933" dirty="0">
                    <a:latin typeface="+mj-lt"/>
                  </a:rPr>
                </a:br>
                <a:r>
                  <a:rPr lang="en-GB" sz="933" dirty="0">
                    <a:latin typeface="+mj-lt"/>
                  </a:rPr>
                  <a:t>36.9 (26.6, 48.1)</a:t>
                </a:r>
                <a:br>
                  <a:rPr lang="en-GB" sz="933" dirty="0">
                    <a:latin typeface="+mj-lt"/>
                  </a:rPr>
                </a:br>
                <a:br>
                  <a:rPr lang="en-GB" sz="933" dirty="0">
                    <a:latin typeface="+mj-lt"/>
                  </a:rPr>
                </a:br>
                <a:r>
                  <a:rPr lang="en-GB" sz="933" dirty="0">
                    <a:latin typeface="+mj-lt"/>
                  </a:rPr>
                  <a:t>52.2 (42.7, 61.6)</a:t>
                </a:r>
                <a:br>
                  <a:rPr lang="en-GB" sz="933" dirty="0">
                    <a:latin typeface="+mj-lt"/>
                  </a:rPr>
                </a:br>
                <a:r>
                  <a:rPr lang="en-GB" sz="933" dirty="0">
                    <a:latin typeface="+mj-lt"/>
                  </a:rPr>
                  <a:t>36.0 (18.0, 57.5)</a:t>
                </a:r>
                <a:br>
                  <a:rPr lang="en-GB" sz="933" dirty="0">
                    <a:latin typeface="+mj-lt"/>
                  </a:rPr>
                </a:br>
                <a:br>
                  <a:rPr lang="en-GB" sz="933" dirty="0">
                    <a:latin typeface="+mj-lt"/>
                  </a:rPr>
                </a:br>
                <a:r>
                  <a:rPr lang="en-GB" sz="933" dirty="0">
                    <a:latin typeface="+mj-lt"/>
                  </a:rPr>
                  <a:t>58.3 (36.6, 77.9)</a:t>
                </a:r>
                <a:br>
                  <a:rPr lang="en-GB" sz="933" dirty="0">
                    <a:latin typeface="+mj-lt"/>
                  </a:rPr>
                </a:br>
                <a:r>
                  <a:rPr lang="en-GB" sz="933" dirty="0">
                    <a:latin typeface="+mj-lt"/>
                  </a:rPr>
                  <a:t>46.3 (37.2, 55.6)</a:t>
                </a:r>
                <a:br>
                  <a:rPr lang="en-GB" sz="933" dirty="0">
                    <a:latin typeface="+mj-lt"/>
                  </a:rPr>
                </a:br>
                <a:br>
                  <a:rPr lang="en-GB" sz="933" dirty="0">
                    <a:latin typeface="+mj-lt"/>
                  </a:rPr>
                </a:br>
                <a:r>
                  <a:rPr lang="en-GB" sz="933" dirty="0">
                    <a:latin typeface="+mj-lt"/>
                  </a:rPr>
                  <a:t>46.2 (19.2, 74.9)</a:t>
                </a:r>
                <a:br>
                  <a:rPr lang="en-GB" sz="933" dirty="0">
                    <a:latin typeface="+mj-lt"/>
                  </a:rPr>
                </a:br>
                <a:r>
                  <a:rPr lang="en-GB" sz="933" dirty="0">
                    <a:latin typeface="+mj-lt"/>
                  </a:rPr>
                  <a:t>48.5 (39.7, 57.3)</a:t>
                </a:r>
                <a:br>
                  <a:rPr lang="en-GB" sz="933" dirty="0">
                    <a:latin typeface="+mj-lt"/>
                  </a:rPr>
                </a:br>
                <a:br>
                  <a:rPr lang="en-GB" sz="933" dirty="0">
                    <a:latin typeface="+mj-lt"/>
                  </a:rPr>
                </a:br>
                <a:r>
                  <a:rPr lang="en-GB" sz="933" dirty="0">
                    <a:latin typeface="+mj-lt"/>
                  </a:rPr>
                  <a:t>47.6 (34.9, 60.6)</a:t>
                </a:r>
                <a:br>
                  <a:rPr lang="en-GB" sz="933" dirty="0">
                    <a:latin typeface="+mj-lt"/>
                  </a:rPr>
                </a:br>
                <a:r>
                  <a:rPr lang="en-GB" sz="933" dirty="0">
                    <a:latin typeface="+mj-lt"/>
                  </a:rPr>
                  <a:t>48.6 (31.4, 66.0)</a:t>
                </a:r>
                <a:br>
                  <a:rPr lang="en-GB" sz="933" dirty="0">
                    <a:latin typeface="+mj-lt"/>
                  </a:rPr>
                </a:br>
                <a:r>
                  <a:rPr lang="en-GB" sz="933" dirty="0">
                    <a:latin typeface="+mj-lt"/>
                  </a:rPr>
                  <a:t>48.9 (34.1, 63.9)</a:t>
                </a:r>
                <a:br>
                  <a:rPr lang="en-GB" sz="933" dirty="0">
                    <a:latin typeface="+mj-lt"/>
                  </a:rPr>
                </a:br>
                <a:endParaRPr lang="en-GB" sz="933" dirty="0">
                  <a:latin typeface="+mj-lt"/>
                </a:endParaRPr>
              </a:p>
            </p:txBody>
          </p:sp>
        </p:grpSp>
      </p:grpSp>
      <p:sp>
        <p:nvSpPr>
          <p:cNvPr id="233" name="Rounded Rectangle 232">
            <a:extLst>
              <a:ext uri="{FF2B5EF4-FFF2-40B4-BE49-F238E27FC236}">
                <a16:creationId xmlns:a16="http://schemas.microsoft.com/office/drawing/2014/main" id="{BC6F7FC2-9077-814C-ABFA-6EC1022DE1B9}"/>
              </a:ext>
            </a:extLst>
          </p:cNvPr>
          <p:cNvSpPr/>
          <p:nvPr/>
        </p:nvSpPr>
        <p:spPr>
          <a:xfrm>
            <a:off x="6203040" y="4387303"/>
            <a:ext cx="5130881" cy="444770"/>
          </a:xfrm>
          <a:prstGeom prst="roundRect">
            <a:avLst/>
          </a:prstGeom>
          <a:noFill/>
          <a:ln w="28575">
            <a:solidFill>
              <a:srgbClr val="CF1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a:extLst>
              <a:ext uri="{FF2B5EF4-FFF2-40B4-BE49-F238E27FC236}">
                <a16:creationId xmlns:a16="http://schemas.microsoft.com/office/drawing/2014/main" id="{44EFDD16-145D-A642-A4E0-049FDF679A81}"/>
              </a:ext>
            </a:extLst>
          </p:cNvPr>
          <p:cNvSpPr/>
          <p:nvPr/>
        </p:nvSpPr>
        <p:spPr>
          <a:xfrm>
            <a:off x="642312" y="5230591"/>
            <a:ext cx="4957043" cy="162598"/>
          </a:xfrm>
          <a:prstGeom prst="roundRect">
            <a:avLst/>
          </a:prstGeom>
          <a:noFill/>
          <a:ln w="28575">
            <a:solidFill>
              <a:srgbClr val="CF14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237">
            <a:extLst>
              <a:ext uri="{FF2B5EF4-FFF2-40B4-BE49-F238E27FC236}">
                <a16:creationId xmlns:a16="http://schemas.microsoft.com/office/drawing/2014/main" id="{A4ADB8C9-AF46-4792-8002-A1FF33066302}"/>
              </a:ext>
            </a:extLst>
          </p:cNvPr>
          <p:cNvSpPr txBox="1"/>
          <p:nvPr/>
        </p:nvSpPr>
        <p:spPr>
          <a:xfrm>
            <a:off x="440457" y="1145352"/>
            <a:ext cx="11311085" cy="523220"/>
          </a:xfrm>
          <a:prstGeom prst="rect">
            <a:avLst/>
          </a:prstGeom>
          <a:noFill/>
        </p:spPr>
        <p:txBody>
          <a:bodyPr wrap="square" rtlCol="0">
            <a:spAutoFit/>
          </a:bodyPr>
          <a:lstStyle/>
          <a:p>
            <a:pPr algn="ctr"/>
            <a:r>
              <a:rPr lang="en-US" sz="2800" dirty="0">
                <a:solidFill>
                  <a:schemeClr val="accent1">
                    <a:lumMod val="75000"/>
                  </a:schemeClr>
                </a:solidFill>
              </a:rPr>
              <a:t>Subgroup Analysis</a:t>
            </a:r>
          </a:p>
        </p:txBody>
      </p:sp>
      <p:sp>
        <p:nvSpPr>
          <p:cNvPr id="4" name="Title 3">
            <a:extLst>
              <a:ext uri="{FF2B5EF4-FFF2-40B4-BE49-F238E27FC236}">
                <a16:creationId xmlns:a16="http://schemas.microsoft.com/office/drawing/2014/main" id="{204FB30B-4621-EE16-562B-AFED5671A0CA}"/>
              </a:ext>
            </a:extLst>
          </p:cNvPr>
          <p:cNvSpPr>
            <a:spLocks noGrp="1"/>
          </p:cNvSpPr>
          <p:nvPr>
            <p:ph type="title"/>
          </p:nvPr>
        </p:nvSpPr>
        <p:spPr/>
        <p:txBody>
          <a:bodyPr/>
          <a:lstStyle/>
          <a:p>
            <a:r>
              <a:rPr lang="en-US" dirty="0"/>
              <a:t>LOTIS-2: Results</a:t>
            </a:r>
          </a:p>
        </p:txBody>
      </p:sp>
      <p:sp>
        <p:nvSpPr>
          <p:cNvPr id="3" name="Footer Placeholder 2">
            <a:extLst>
              <a:ext uri="{FF2B5EF4-FFF2-40B4-BE49-F238E27FC236}">
                <a16:creationId xmlns:a16="http://schemas.microsoft.com/office/drawing/2014/main" id="{318B2638-C19D-069E-6263-2D3AA5C658CA}"/>
              </a:ext>
            </a:extLst>
          </p:cNvPr>
          <p:cNvSpPr>
            <a:spLocks noGrp="1"/>
          </p:cNvSpPr>
          <p:nvPr>
            <p:ph type="ftr" sz="quarter" idx="3"/>
          </p:nvPr>
        </p:nvSpPr>
        <p:spPr/>
        <p:txBody>
          <a:bodyPr/>
          <a:lstStyle/>
          <a:p>
            <a:r>
              <a:rPr lang="fr-FR" dirty="0" err="1"/>
              <a:t>Caimi</a:t>
            </a:r>
            <a:r>
              <a:rPr lang="fr-FR" dirty="0"/>
              <a:t> PF, et al. ASH 2020. Abstract 1183.</a:t>
            </a:r>
          </a:p>
        </p:txBody>
      </p:sp>
    </p:spTree>
    <p:extLst>
      <p:ext uri="{BB962C8B-B14F-4D97-AF65-F5344CB8AC3E}">
        <p14:creationId xmlns:p14="http://schemas.microsoft.com/office/powerpoint/2010/main" val="1895911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FEAD3DE1-FF71-1A44-A86A-B155860CF1D2}"/>
              </a:ext>
            </a:extLst>
          </p:cNvPr>
          <p:cNvSpPr/>
          <p:nvPr/>
        </p:nvSpPr>
        <p:spPr>
          <a:xfrm>
            <a:off x="978989" y="1827741"/>
            <a:ext cx="5164913" cy="4310896"/>
          </a:xfrm>
          <a:prstGeom prst="roundRect">
            <a:avLst>
              <a:gd name="adj" fmla="val 4574"/>
            </a:avLst>
          </a:prstGeom>
          <a:solidFill>
            <a:schemeClr val="bg1"/>
          </a:solidFill>
          <a:ln>
            <a:noFill/>
          </a:ln>
          <a:effectLst>
            <a:outerShdw blurRad="5842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LOTIS-2 Updated Results</a:t>
            </a:r>
          </a:p>
        </p:txBody>
      </p:sp>
      <p:graphicFrame>
        <p:nvGraphicFramePr>
          <p:cNvPr id="397" name="Content Placeholder 15">
            <a:extLst>
              <a:ext uri="{FF2B5EF4-FFF2-40B4-BE49-F238E27FC236}">
                <a16:creationId xmlns:a16="http://schemas.microsoft.com/office/drawing/2014/main" id="{1B9CAA5D-4BFE-9842-BDEB-F98FB9E60E10}"/>
              </a:ext>
            </a:extLst>
          </p:cNvPr>
          <p:cNvGraphicFramePr>
            <a:graphicFrameLocks/>
          </p:cNvGraphicFramePr>
          <p:nvPr/>
        </p:nvGraphicFramePr>
        <p:xfrm>
          <a:off x="1211354" y="2700151"/>
          <a:ext cx="4620964" cy="3312676"/>
        </p:xfrm>
        <a:graphic>
          <a:graphicData uri="http://schemas.openxmlformats.org/drawingml/2006/table">
            <a:tbl>
              <a:tblPr firstRow="1" bandRow="1">
                <a:tableStyleId>{74C1A8A3-306A-4EB7-A6B1-4F7E0EB9C5D6}</a:tableStyleId>
              </a:tblPr>
              <a:tblGrid>
                <a:gridCol w="1816954">
                  <a:extLst>
                    <a:ext uri="{9D8B030D-6E8A-4147-A177-3AD203B41FA5}">
                      <a16:colId xmlns:a16="http://schemas.microsoft.com/office/drawing/2014/main" val="801027703"/>
                    </a:ext>
                  </a:extLst>
                </a:gridCol>
                <a:gridCol w="934670">
                  <a:extLst>
                    <a:ext uri="{9D8B030D-6E8A-4147-A177-3AD203B41FA5}">
                      <a16:colId xmlns:a16="http://schemas.microsoft.com/office/drawing/2014/main" val="3044211280"/>
                    </a:ext>
                  </a:extLst>
                </a:gridCol>
                <a:gridCol w="934670">
                  <a:extLst>
                    <a:ext uri="{9D8B030D-6E8A-4147-A177-3AD203B41FA5}">
                      <a16:colId xmlns:a16="http://schemas.microsoft.com/office/drawing/2014/main" val="1222069049"/>
                    </a:ext>
                  </a:extLst>
                </a:gridCol>
                <a:gridCol w="934670">
                  <a:extLst>
                    <a:ext uri="{9D8B030D-6E8A-4147-A177-3AD203B41FA5}">
                      <a16:colId xmlns:a16="http://schemas.microsoft.com/office/drawing/2014/main" val="2440554859"/>
                    </a:ext>
                  </a:extLst>
                </a:gridCol>
              </a:tblGrid>
              <a:tr h="241048">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endParaRPr lang="en-US" sz="1050" kern="1200" noProof="0" dirty="0">
                        <a:solidFill>
                          <a:schemeClr val="tx2">
                            <a:lumMod val="50000"/>
                          </a:schemeClr>
                        </a:solidFill>
                        <a:effectLst/>
                        <a:latin typeface="Lato" panose="020F0502020204030203" pitchFamily="34" charset="77"/>
                        <a:cs typeface="Arial" panose="020B0604020202020204" pitchFamily="34" charset="0"/>
                      </a:endParaRPr>
                    </a:p>
                  </a:txBody>
                  <a:tcPr marL="59430" marR="59430" marT="29716" marB="29716"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noProof="0" dirty="0">
                          <a:solidFill>
                            <a:schemeClr val="tx2">
                              <a:lumMod val="50000"/>
                            </a:schemeClr>
                          </a:solidFill>
                          <a:latin typeface="Lato" panose="020F0502020204030203" pitchFamily="34" charset="77"/>
                          <a:ea typeface="+mn-ea"/>
                          <a:cs typeface="Arial" panose="020B0604020202020204" pitchFamily="34" charset="0"/>
                        </a:rPr>
                        <a:t>PATIENTS N (%)</a:t>
                      </a:r>
                    </a:p>
                  </a:txBody>
                  <a:tcPr marL="59430" marR="59430" marT="29715" marB="29715"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kern="1200" dirty="0">
                        <a:solidFill>
                          <a:schemeClr val="bg1"/>
                        </a:solidFill>
                        <a:latin typeface="+mn-lt"/>
                        <a:ea typeface="+mn-ea"/>
                        <a:cs typeface="Arial" panose="020B0604020202020204" pitchFamily="34" charset="0"/>
                      </a:endParaRPr>
                    </a:p>
                  </a:txBody>
                  <a:tcPr marL="68580" marR="68580" marT="34290" marB="3429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98D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kern="1200" dirty="0">
                        <a:solidFill>
                          <a:schemeClr val="lt1"/>
                        </a:solidFill>
                        <a:latin typeface="+mn-lt"/>
                        <a:ea typeface="+mn-ea"/>
                        <a:cs typeface="Arial" panose="020B0604020202020204" pitchFamily="34" charset="0"/>
                      </a:endParaRPr>
                    </a:p>
                  </a:txBody>
                  <a:tcPr marL="68580" marR="68580" marT="34290" marB="3429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98D2"/>
                    </a:solidFill>
                  </a:tcPr>
                </a:tc>
                <a:extLst>
                  <a:ext uri="{0D108BD9-81ED-4DB2-BD59-A6C34878D82A}">
                    <a16:rowId xmlns:a16="http://schemas.microsoft.com/office/drawing/2014/main" val="3353336234"/>
                  </a:ext>
                </a:extLst>
              </a:tr>
              <a:tr h="421269">
                <a:tc>
                  <a:txBody>
                    <a:bodyPr/>
                    <a:lstStyle>
                      <a:lvl1pPr marL="0" algn="l" defTabSz="1219170" rtl="0" eaLnBrk="1" latinLnBrk="0" hangingPunct="1">
                        <a:defRPr sz="2400" b="1" kern="1200">
                          <a:solidFill>
                            <a:schemeClr val="lt1"/>
                          </a:solidFill>
                          <a:latin typeface="Arial"/>
                          <a:cs typeface="Arial"/>
                        </a:defRPr>
                      </a:lvl1pPr>
                      <a:lvl2pPr marL="609585" algn="l" defTabSz="1219170" rtl="0" eaLnBrk="1" latinLnBrk="0" hangingPunct="1">
                        <a:defRPr sz="2400" b="1" kern="1200">
                          <a:solidFill>
                            <a:schemeClr val="lt1"/>
                          </a:solidFill>
                          <a:latin typeface="Arial"/>
                          <a:cs typeface="Arial"/>
                        </a:defRPr>
                      </a:lvl2pPr>
                      <a:lvl3pPr marL="1219170" algn="l" defTabSz="1219170" rtl="0" eaLnBrk="1" latinLnBrk="0" hangingPunct="1">
                        <a:defRPr sz="2400" b="1" kern="1200">
                          <a:solidFill>
                            <a:schemeClr val="lt1"/>
                          </a:solidFill>
                          <a:latin typeface="Arial"/>
                          <a:cs typeface="Arial"/>
                        </a:defRPr>
                      </a:lvl3pPr>
                      <a:lvl4pPr marL="1828754" algn="l" defTabSz="1219170" rtl="0" eaLnBrk="1" latinLnBrk="0" hangingPunct="1">
                        <a:defRPr sz="2400" b="1" kern="1200">
                          <a:solidFill>
                            <a:schemeClr val="lt1"/>
                          </a:solidFill>
                          <a:latin typeface="Arial"/>
                          <a:cs typeface="Arial"/>
                        </a:defRPr>
                      </a:lvl4pPr>
                      <a:lvl5pPr marL="2438339" algn="l" defTabSz="1219170" rtl="0" eaLnBrk="1" latinLnBrk="0" hangingPunct="1">
                        <a:defRPr sz="2400" b="1" kern="1200">
                          <a:solidFill>
                            <a:schemeClr val="lt1"/>
                          </a:solidFill>
                          <a:latin typeface="Arial"/>
                          <a:cs typeface="Arial"/>
                        </a:defRPr>
                      </a:lvl5pPr>
                      <a:lvl6pPr marL="3047924" algn="l" defTabSz="1219170" rtl="0" eaLnBrk="1" latinLnBrk="0" hangingPunct="1">
                        <a:defRPr sz="2400" b="1" kern="1200">
                          <a:solidFill>
                            <a:schemeClr val="lt1"/>
                          </a:solidFill>
                          <a:latin typeface="Arial"/>
                          <a:cs typeface="Arial"/>
                        </a:defRPr>
                      </a:lvl6pPr>
                      <a:lvl7pPr marL="3657509" algn="l" defTabSz="1219170" rtl="0" eaLnBrk="1" latinLnBrk="0" hangingPunct="1">
                        <a:defRPr sz="2400" b="1" kern="1200">
                          <a:solidFill>
                            <a:schemeClr val="lt1"/>
                          </a:solidFill>
                          <a:latin typeface="Arial"/>
                          <a:cs typeface="Arial"/>
                        </a:defRPr>
                      </a:lvl7pPr>
                      <a:lvl8pPr marL="4267093" algn="l" defTabSz="1219170" rtl="0" eaLnBrk="1" latinLnBrk="0" hangingPunct="1">
                        <a:defRPr sz="2400" b="1" kern="1200">
                          <a:solidFill>
                            <a:schemeClr val="lt1"/>
                          </a:solidFill>
                          <a:latin typeface="Arial"/>
                          <a:cs typeface="Arial"/>
                        </a:defRPr>
                      </a:lvl8pPr>
                      <a:lvl9pPr marL="4876678" algn="l" defTabSz="1219170" rtl="0" eaLnBrk="1" latinLnBrk="0" hangingPunct="1">
                        <a:defRPr sz="2400" b="1" kern="1200">
                          <a:solidFill>
                            <a:schemeClr val="lt1"/>
                          </a:solidFill>
                          <a:latin typeface="Arial"/>
                          <a:cs typeface="Arial"/>
                        </a:defRPr>
                      </a:lvl9pPr>
                    </a:lstStyle>
                    <a:p>
                      <a:pPr marL="0" marR="0" lvl="0" indent="0" algn="l" defTabSz="914370" rtl="0" eaLnBrk="1" fontAlgn="auto" latinLnBrk="0" hangingPunct="1">
                        <a:lnSpc>
                          <a:spcPct val="100000"/>
                        </a:lnSpc>
                        <a:spcBef>
                          <a:spcPts val="0"/>
                        </a:spcBef>
                        <a:spcAft>
                          <a:spcPts val="0"/>
                        </a:spcAft>
                        <a:buClrTx/>
                        <a:buSzTx/>
                        <a:buFontTx/>
                        <a:buNone/>
                        <a:tabLst/>
                        <a:defRPr/>
                      </a:pPr>
                      <a:r>
                        <a:rPr lang="en-US" sz="1050" kern="1200" noProof="0" dirty="0">
                          <a:solidFill>
                            <a:schemeClr val="tx2">
                              <a:lumMod val="50000"/>
                            </a:schemeClr>
                          </a:solidFill>
                          <a:effectLst/>
                          <a:latin typeface="Lato" panose="020F0502020204030203" pitchFamily="34" charset="77"/>
                          <a:cs typeface="Arial" panose="020B0604020202020204" pitchFamily="34" charset="0"/>
                        </a:rPr>
                        <a:t>PREFERRED TERM </a:t>
                      </a:r>
                    </a:p>
                  </a:txBody>
                  <a:tcPr marL="59430" marR="59430" marT="29716" marB="29716"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noProof="0" dirty="0">
                          <a:solidFill>
                            <a:schemeClr val="tx2">
                              <a:lumMod val="50000"/>
                            </a:schemeClr>
                          </a:solidFill>
                          <a:latin typeface="Lato" panose="020F0502020204030203" pitchFamily="34" charset="77"/>
                          <a:ea typeface="+mn-ea"/>
                          <a:cs typeface="Arial" panose="020B0604020202020204" pitchFamily="34" charset="0"/>
                        </a:rPr>
                        <a:t>&lt; 65 YEARS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noProof="0" dirty="0">
                          <a:solidFill>
                            <a:schemeClr val="tx2">
                              <a:lumMod val="50000"/>
                            </a:schemeClr>
                          </a:solidFill>
                          <a:latin typeface="Lato" panose="020F0502020204030203" pitchFamily="34" charset="77"/>
                          <a:ea typeface="+mn-ea"/>
                          <a:cs typeface="Arial" panose="020B0604020202020204" pitchFamily="34" charset="0"/>
                        </a:rPr>
                        <a:t>(N = 65)</a:t>
                      </a:r>
                    </a:p>
                  </a:txBody>
                  <a:tcPr marL="59430" marR="59430" marT="29716" marB="2971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noProof="0" dirty="0">
                          <a:solidFill>
                            <a:schemeClr val="tx2">
                              <a:lumMod val="50000"/>
                            </a:schemeClr>
                          </a:solidFill>
                          <a:latin typeface="Lato" panose="020F0502020204030203" pitchFamily="34" charset="77"/>
                          <a:cs typeface="Arial" panose="020B0604020202020204" pitchFamily="34" charset="0"/>
                        </a:rPr>
                        <a:t>≥ 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noProof="0" dirty="0">
                          <a:solidFill>
                            <a:schemeClr val="tx2">
                              <a:lumMod val="50000"/>
                            </a:schemeClr>
                          </a:solidFill>
                          <a:latin typeface="Lato" panose="020F0502020204030203" pitchFamily="34" charset="77"/>
                          <a:ea typeface="+mn-ea"/>
                          <a:cs typeface="Arial" panose="020B0604020202020204" pitchFamily="34" charset="0"/>
                        </a:rPr>
                        <a:t>(N = 80)</a:t>
                      </a:r>
                    </a:p>
                  </a:txBody>
                  <a:tcPr marL="59430" marR="59430" marT="29716" marB="2971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1219170" rtl="0" eaLnBrk="1" latinLnBrk="0" hangingPunct="1">
                        <a:defRPr sz="2400" b="1" kern="1200">
                          <a:solidFill>
                            <a:schemeClr val="lt1"/>
                          </a:solidFill>
                          <a:latin typeface="Arial"/>
                          <a:cs typeface="Arial"/>
                        </a:defRPr>
                      </a:lvl1pPr>
                      <a:lvl2pPr marL="609585" algn="l" defTabSz="1219170" rtl="0" eaLnBrk="1" latinLnBrk="0" hangingPunct="1">
                        <a:defRPr sz="2400" b="1" kern="1200">
                          <a:solidFill>
                            <a:schemeClr val="lt1"/>
                          </a:solidFill>
                          <a:latin typeface="Arial"/>
                          <a:cs typeface="Arial"/>
                        </a:defRPr>
                      </a:lvl2pPr>
                      <a:lvl3pPr marL="1219170" algn="l" defTabSz="1219170" rtl="0" eaLnBrk="1" latinLnBrk="0" hangingPunct="1">
                        <a:defRPr sz="2400" b="1" kern="1200">
                          <a:solidFill>
                            <a:schemeClr val="lt1"/>
                          </a:solidFill>
                          <a:latin typeface="Arial"/>
                          <a:cs typeface="Arial"/>
                        </a:defRPr>
                      </a:lvl3pPr>
                      <a:lvl4pPr marL="1828754" algn="l" defTabSz="1219170" rtl="0" eaLnBrk="1" latinLnBrk="0" hangingPunct="1">
                        <a:defRPr sz="2400" b="1" kern="1200">
                          <a:solidFill>
                            <a:schemeClr val="lt1"/>
                          </a:solidFill>
                          <a:latin typeface="Arial"/>
                          <a:cs typeface="Arial"/>
                        </a:defRPr>
                      </a:lvl4pPr>
                      <a:lvl5pPr marL="2438339" algn="l" defTabSz="1219170" rtl="0" eaLnBrk="1" latinLnBrk="0" hangingPunct="1">
                        <a:defRPr sz="2400" b="1" kern="1200">
                          <a:solidFill>
                            <a:schemeClr val="lt1"/>
                          </a:solidFill>
                          <a:latin typeface="Arial"/>
                          <a:cs typeface="Arial"/>
                        </a:defRPr>
                      </a:lvl5pPr>
                      <a:lvl6pPr marL="3047924" algn="l" defTabSz="1219170" rtl="0" eaLnBrk="1" latinLnBrk="0" hangingPunct="1">
                        <a:defRPr sz="2400" b="1" kern="1200">
                          <a:solidFill>
                            <a:schemeClr val="lt1"/>
                          </a:solidFill>
                          <a:latin typeface="Arial"/>
                          <a:cs typeface="Arial"/>
                        </a:defRPr>
                      </a:lvl6pPr>
                      <a:lvl7pPr marL="3657509" algn="l" defTabSz="1219170" rtl="0" eaLnBrk="1" latinLnBrk="0" hangingPunct="1">
                        <a:defRPr sz="2400" b="1" kern="1200">
                          <a:solidFill>
                            <a:schemeClr val="lt1"/>
                          </a:solidFill>
                          <a:latin typeface="Arial"/>
                          <a:cs typeface="Arial"/>
                        </a:defRPr>
                      </a:lvl7pPr>
                      <a:lvl8pPr marL="4267093" algn="l" defTabSz="1219170" rtl="0" eaLnBrk="1" latinLnBrk="0" hangingPunct="1">
                        <a:defRPr sz="2400" b="1" kern="1200">
                          <a:solidFill>
                            <a:schemeClr val="lt1"/>
                          </a:solidFill>
                          <a:latin typeface="Arial"/>
                          <a:cs typeface="Arial"/>
                        </a:defRPr>
                      </a:lvl8pPr>
                      <a:lvl9pPr marL="4876678" algn="l" defTabSz="1219170" rtl="0" eaLnBrk="1" latinLnBrk="0" hangingPunct="1">
                        <a:defRPr sz="24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noProof="0" dirty="0">
                          <a:solidFill>
                            <a:schemeClr val="tx2">
                              <a:lumMod val="50000"/>
                            </a:schemeClr>
                          </a:solidFill>
                          <a:latin typeface="Lato" panose="020F0502020204030203" pitchFamily="34" charset="77"/>
                          <a:ea typeface="+mn-ea"/>
                          <a:cs typeface="Arial" panose="020B0604020202020204" pitchFamily="34" charset="0"/>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1200" noProof="0" dirty="0">
                          <a:solidFill>
                            <a:schemeClr val="tx2">
                              <a:lumMod val="50000"/>
                            </a:schemeClr>
                          </a:solidFill>
                          <a:latin typeface="Lato" panose="020F0502020204030203" pitchFamily="34" charset="77"/>
                          <a:ea typeface="+mn-ea"/>
                          <a:cs typeface="Arial" panose="020B0604020202020204" pitchFamily="34" charset="0"/>
                        </a:rPr>
                        <a:t>(N = 145)</a:t>
                      </a:r>
                    </a:p>
                  </a:txBody>
                  <a:tcPr marL="59430" marR="59430" marT="29716" marB="29716"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57584233"/>
                  </a:ext>
                </a:extLst>
              </a:tr>
              <a:tr h="300706">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l" defTabSz="914370" rtl="0" eaLnBrk="1" fontAlgn="auto" latinLnBrk="0" hangingPunct="1">
                        <a:lnSpc>
                          <a:spcPct val="100000"/>
                        </a:lnSpc>
                        <a:spcBef>
                          <a:spcPts val="0"/>
                        </a:spcBef>
                        <a:spcAft>
                          <a:spcPts val="0"/>
                        </a:spcAft>
                        <a:buClrTx/>
                        <a:buSzTx/>
                        <a:buFontTx/>
                        <a:buNone/>
                        <a:tabLst/>
                        <a:defRPr/>
                      </a:pPr>
                      <a:r>
                        <a:rPr lang="en-US" sz="1050" b="1" noProof="0" dirty="0">
                          <a:solidFill>
                            <a:schemeClr val="tx1"/>
                          </a:solidFill>
                          <a:effectLst/>
                          <a:latin typeface="Lato" panose="020F0502020204030203" pitchFamily="34" charset="77"/>
                          <a:cs typeface="Arial" panose="020B0604020202020204" pitchFamily="34" charset="0"/>
                        </a:rPr>
                        <a:t>Patients with any TEAE</a:t>
                      </a:r>
                      <a:endParaRPr lang="en-US" sz="1050" b="1" noProof="0" dirty="0">
                        <a:solidFill>
                          <a:schemeClr val="tx1"/>
                        </a:solidFill>
                        <a:effectLst/>
                        <a:latin typeface="Lato" panose="020F0502020204030203" pitchFamily="34" charset="77"/>
                        <a:ea typeface="Calibri" panose="020F0502020204030204" pitchFamily="34" charset="0"/>
                        <a:cs typeface="Arial" panose="020B0604020202020204" pitchFamily="34" charset="0"/>
                      </a:endParaRPr>
                    </a:p>
                  </a:txBody>
                  <a:tcPr marL="59430" marR="59430" marT="29716" marB="29716" anchor="ctr">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65 (100)</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78 (97.5)</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ctr"/>
                      <a:r>
                        <a:rPr lang="en-US" sz="1050" b="0" noProof="0" dirty="0">
                          <a:solidFill>
                            <a:schemeClr val="tx1"/>
                          </a:solidFill>
                          <a:latin typeface="Lato" panose="020F0502020204030203" pitchFamily="34" charset="77"/>
                          <a:cs typeface="Arial" panose="020B0604020202020204" pitchFamily="34" charset="0"/>
                        </a:rPr>
                        <a:t>143 (98.6)</a:t>
                      </a:r>
                    </a:p>
                  </a:txBody>
                  <a:tcPr marL="59430" marR="59430" marT="29716" marB="29716" anchor="ctr">
                    <a:lnL w="9525" cap="flat" cmpd="sng" algn="ctr">
                      <a:solidFill>
                        <a:schemeClr val="bg1">
                          <a:lumMod val="85000"/>
                        </a:schemeClr>
                      </a:solidFill>
                      <a:prstDash val="solid"/>
                      <a:round/>
                      <a:headEnd type="none" w="med" len="med"/>
                      <a:tailEnd type="none" w="med" len="med"/>
                    </a:lnL>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95740582"/>
                  </a:ext>
                </a:extLst>
              </a:tr>
              <a:tr h="241048">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l"/>
                      <a:r>
                        <a:rPr lang="en-US" sz="1050" b="0" noProof="0" dirty="0">
                          <a:solidFill>
                            <a:schemeClr val="tx1"/>
                          </a:solidFill>
                          <a:latin typeface="Lato" panose="020F0502020204030203" pitchFamily="34" charset="77"/>
                          <a:cs typeface="Arial" panose="020B0604020202020204" pitchFamily="34" charset="0"/>
                        </a:rPr>
                        <a:t>GGT increased</a:t>
                      </a:r>
                    </a:p>
                  </a:txBody>
                  <a:tcPr marL="59430" marR="59430" marT="29716" marB="29716"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33 (50.8)</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27 (33.8)</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60 (41.4)</a:t>
                      </a:r>
                    </a:p>
                  </a:txBody>
                  <a:tcPr marL="59430" marR="59430" marT="29716" marB="29716"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1272947"/>
                  </a:ext>
                </a:extLst>
              </a:tr>
              <a:tr h="241048">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noProof="0" dirty="0">
                          <a:solidFill>
                            <a:schemeClr val="tx1"/>
                          </a:solidFill>
                          <a:latin typeface="Lato" panose="020F0502020204030203" pitchFamily="34" charset="77"/>
                          <a:cs typeface="Arial" panose="020B0604020202020204" pitchFamily="34" charset="0"/>
                        </a:rPr>
                        <a:t>Neutropenia</a:t>
                      </a:r>
                    </a:p>
                  </a:txBody>
                  <a:tcPr marL="59430" marR="59430" marT="29716" marB="29716"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dirty="0">
                          <a:ln>
                            <a:noFill/>
                          </a:ln>
                          <a:solidFill>
                            <a:schemeClr val="tx1"/>
                          </a:solidFill>
                          <a:effectLst/>
                          <a:uLnTx/>
                          <a:uFillTx/>
                          <a:latin typeface="Lato" panose="020F0502020204030203" pitchFamily="34" charset="77"/>
                          <a:cs typeface="Arial" panose="020B0604020202020204" pitchFamily="34" charset="0"/>
                        </a:rPr>
                        <a:t>34 (52.3)</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dirty="0">
                          <a:ln>
                            <a:noFill/>
                          </a:ln>
                          <a:solidFill>
                            <a:schemeClr val="tx1"/>
                          </a:solidFill>
                          <a:effectLst/>
                          <a:uLnTx/>
                          <a:uFillTx/>
                          <a:latin typeface="Lato" panose="020F0502020204030203" pitchFamily="34" charset="77"/>
                          <a:cs typeface="Arial" panose="020B0604020202020204" pitchFamily="34" charset="0"/>
                        </a:rPr>
                        <a:t>24 (30.0)</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dirty="0">
                          <a:ln>
                            <a:noFill/>
                          </a:ln>
                          <a:solidFill>
                            <a:schemeClr val="tx1"/>
                          </a:solidFill>
                          <a:effectLst/>
                          <a:uLnTx/>
                          <a:uFillTx/>
                          <a:latin typeface="Lato" panose="020F0502020204030203" pitchFamily="34" charset="77"/>
                          <a:cs typeface="Arial" panose="020B0604020202020204" pitchFamily="34" charset="0"/>
                        </a:rPr>
                        <a:t>58 (40.0)</a:t>
                      </a:r>
                    </a:p>
                  </a:txBody>
                  <a:tcPr marL="59430" marR="59430" marT="29716" marB="29716"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498754"/>
                  </a:ext>
                </a:extLst>
              </a:tr>
              <a:tr h="241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Thrombocytopenia</a:t>
                      </a:r>
                    </a:p>
                  </a:txBody>
                  <a:tcPr marL="59430" marR="59430" marT="29716" marB="29716"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28 (43.1)</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20 (25.0)</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48 (33.1)</a:t>
                      </a:r>
                    </a:p>
                  </a:txBody>
                  <a:tcPr marL="59430" marR="59430" marT="29716" marB="29716"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1742448"/>
                  </a:ext>
                </a:extLst>
              </a:tr>
              <a:tr h="241048">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Fatigue</a:t>
                      </a:r>
                    </a:p>
                  </a:txBody>
                  <a:tcPr marL="59430" marR="59430" marT="29716" marB="29716"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21 (32.3)</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19 (23.8)</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ctr"/>
                      <a:r>
                        <a:rPr lang="en-US" sz="1050" b="0" noProof="0" dirty="0">
                          <a:solidFill>
                            <a:schemeClr val="tx1"/>
                          </a:solidFill>
                          <a:latin typeface="Lato" panose="020F0502020204030203" pitchFamily="34" charset="77"/>
                          <a:cs typeface="Arial" panose="020B0604020202020204" pitchFamily="34" charset="0"/>
                        </a:rPr>
                        <a:t>40 (27.6)</a:t>
                      </a:r>
                    </a:p>
                  </a:txBody>
                  <a:tcPr marL="59430" marR="59430" marT="29716" marB="29716"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8503090"/>
                  </a:ext>
                </a:extLst>
              </a:tr>
              <a:tr h="241048">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Anemia</a:t>
                      </a:r>
                    </a:p>
                  </a:txBody>
                  <a:tcPr marL="59430" marR="59430" marT="29716" marB="29716"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23 (35.4)</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15 (18.8)</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ctr"/>
                      <a:r>
                        <a:rPr lang="en-US" sz="1050" b="0" noProof="0" dirty="0">
                          <a:solidFill>
                            <a:schemeClr val="tx1"/>
                          </a:solidFill>
                          <a:latin typeface="Lato" panose="020F0502020204030203" pitchFamily="34" charset="77"/>
                          <a:cs typeface="Arial" panose="020B0604020202020204" pitchFamily="34" charset="0"/>
                        </a:rPr>
                        <a:t>38 (26.2)</a:t>
                      </a:r>
                    </a:p>
                  </a:txBody>
                  <a:tcPr marL="59430" marR="59430" marT="29716" marB="29716"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7173680"/>
                  </a:ext>
                </a:extLst>
              </a:tr>
              <a:tr h="241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Nausea</a:t>
                      </a:r>
                    </a:p>
                  </a:txBody>
                  <a:tcPr marL="59430" marR="59430" marT="29716" marB="29716"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17 (26.2)</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17 (21.3)</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34 (23.4)</a:t>
                      </a:r>
                    </a:p>
                  </a:txBody>
                  <a:tcPr marL="59430" marR="59430" marT="29716" marB="29716"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7963780"/>
                  </a:ext>
                </a:extLst>
              </a:tr>
              <a:tr h="241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Cough</a:t>
                      </a:r>
                    </a:p>
                  </a:txBody>
                  <a:tcPr marL="59430" marR="59430" marT="29716" marB="29716"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dirty="0">
                          <a:ln>
                            <a:noFill/>
                          </a:ln>
                          <a:solidFill>
                            <a:schemeClr val="tx1"/>
                          </a:solidFill>
                          <a:effectLst/>
                          <a:uLnTx/>
                          <a:uFillTx/>
                          <a:latin typeface="Lato" panose="020F0502020204030203" pitchFamily="34" charset="77"/>
                          <a:cs typeface="Arial" panose="020B0604020202020204" pitchFamily="34" charset="0"/>
                        </a:rPr>
                        <a:t>19 (29.2)</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dirty="0">
                          <a:ln>
                            <a:noFill/>
                          </a:ln>
                          <a:solidFill>
                            <a:schemeClr val="tx1"/>
                          </a:solidFill>
                          <a:effectLst/>
                          <a:uLnTx/>
                          <a:uFillTx/>
                          <a:latin typeface="Lato" panose="020F0502020204030203" pitchFamily="34" charset="77"/>
                          <a:cs typeface="Arial" panose="020B0604020202020204" pitchFamily="34" charset="0"/>
                        </a:rPr>
                        <a:t>13 (16.3)</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dirty="0">
                          <a:ln>
                            <a:noFill/>
                          </a:ln>
                          <a:solidFill>
                            <a:schemeClr val="tx1"/>
                          </a:solidFill>
                          <a:effectLst/>
                          <a:uLnTx/>
                          <a:uFillTx/>
                          <a:latin typeface="Lato" panose="020F0502020204030203" pitchFamily="34" charset="77"/>
                          <a:cs typeface="Arial" panose="020B0604020202020204" pitchFamily="34" charset="0"/>
                        </a:rPr>
                        <a:t>32 (22.1)</a:t>
                      </a:r>
                    </a:p>
                  </a:txBody>
                  <a:tcPr marL="59430" marR="59430" marT="29716" marB="29716"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3998825"/>
                  </a:ext>
                </a:extLst>
              </a:tr>
              <a:tr h="421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Alkaline phosphatase increased</a:t>
                      </a:r>
                    </a:p>
                  </a:txBody>
                  <a:tcPr marL="59430" marR="59430" marT="29716" marB="29716"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18 (27.7)</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11 (13.8)</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ctr"/>
                      <a:r>
                        <a:rPr lang="en-US" sz="1050" b="0" noProof="0" dirty="0">
                          <a:solidFill>
                            <a:schemeClr val="tx1"/>
                          </a:solidFill>
                          <a:latin typeface="Lato" panose="020F0502020204030203" pitchFamily="34" charset="77"/>
                          <a:cs typeface="Arial" panose="020B0604020202020204" pitchFamily="34" charset="0"/>
                        </a:rPr>
                        <a:t>29 (20.0)</a:t>
                      </a:r>
                    </a:p>
                  </a:txBody>
                  <a:tcPr marL="59430" marR="59430" marT="29716" marB="29716"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4939558"/>
                  </a:ext>
                </a:extLst>
              </a:tr>
              <a:tr h="241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noProof="0" dirty="0">
                          <a:solidFill>
                            <a:schemeClr val="tx1"/>
                          </a:solidFill>
                          <a:latin typeface="Lato" panose="020F0502020204030203" pitchFamily="34" charset="77"/>
                          <a:cs typeface="Arial" panose="020B0604020202020204" pitchFamily="34" charset="0"/>
                        </a:rPr>
                        <a:t>Peripheral edema</a:t>
                      </a:r>
                    </a:p>
                  </a:txBody>
                  <a:tcPr marL="59430" marR="59430" marT="29716" marB="29716"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accent5"/>
                      </a:solidFill>
                      <a:prstDash val="solid"/>
                      <a:round/>
                      <a:headEnd type="none" w="med" len="med"/>
                      <a:tailEnd type="none" w="med" len="med"/>
                    </a:lnB>
                    <a:solidFill>
                      <a:schemeClr val="bg1">
                        <a:lumMod val="95000"/>
                      </a:schemeClr>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11 (16.9)</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accent5"/>
                      </a:solidFill>
                      <a:prstDash val="solid"/>
                      <a:round/>
                      <a:headEnd type="none" w="med" len="med"/>
                      <a:tailEnd type="none" w="med" len="med"/>
                    </a:lnB>
                    <a:solidFill>
                      <a:schemeClr val="bg1"/>
                    </a:solidFill>
                  </a:tcPr>
                </a:tc>
                <a:tc>
                  <a:txBody>
                    <a:bodyPr/>
                    <a:lstStyle/>
                    <a:p>
                      <a:pPr algn="ctr"/>
                      <a:r>
                        <a:rPr lang="en-US" sz="1050" b="0" noProof="0" dirty="0">
                          <a:solidFill>
                            <a:schemeClr val="tx1"/>
                          </a:solidFill>
                          <a:latin typeface="Lato" panose="020F0502020204030203" pitchFamily="34" charset="77"/>
                          <a:cs typeface="Arial" panose="020B0604020202020204" pitchFamily="34" charset="0"/>
                        </a:rPr>
                        <a:t>18 (22.5)</a:t>
                      </a:r>
                    </a:p>
                  </a:txBody>
                  <a:tcPr marL="59430" marR="59430" marT="29716" marB="29716"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accent5"/>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ctr"/>
                      <a:r>
                        <a:rPr lang="en-US" sz="1050" b="0" noProof="0" dirty="0">
                          <a:solidFill>
                            <a:schemeClr val="tx1"/>
                          </a:solidFill>
                          <a:latin typeface="Lato" panose="020F0502020204030203" pitchFamily="34" charset="77"/>
                          <a:cs typeface="Arial" panose="020B0604020202020204" pitchFamily="34" charset="0"/>
                        </a:rPr>
                        <a:t>29 (20.0)</a:t>
                      </a:r>
                    </a:p>
                  </a:txBody>
                  <a:tcPr marL="59430" marR="59430" marT="29716" marB="29716"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28575"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095078217"/>
                  </a:ext>
                </a:extLst>
              </a:tr>
            </a:tbl>
          </a:graphicData>
        </a:graphic>
      </p:graphicFrame>
      <p:sp>
        <p:nvSpPr>
          <p:cNvPr id="398" name="Rectangle 397">
            <a:extLst>
              <a:ext uri="{FF2B5EF4-FFF2-40B4-BE49-F238E27FC236}">
                <a16:creationId xmlns:a16="http://schemas.microsoft.com/office/drawing/2014/main" id="{EFA514D6-16A5-A047-B390-A0BE3405A116}"/>
              </a:ext>
            </a:extLst>
          </p:cNvPr>
          <p:cNvSpPr/>
          <p:nvPr/>
        </p:nvSpPr>
        <p:spPr>
          <a:xfrm>
            <a:off x="1110439" y="2090958"/>
            <a:ext cx="4622388" cy="374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mj-lt"/>
                <a:cs typeface="Arial" panose="020B0604020202020204" pitchFamily="34" charset="0"/>
              </a:rPr>
              <a:t>TEAEs in ≥ 20% of the all-treated population</a:t>
            </a:r>
          </a:p>
        </p:txBody>
      </p:sp>
      <p:grpSp>
        <p:nvGrpSpPr>
          <p:cNvPr id="399" name="Group 398">
            <a:extLst>
              <a:ext uri="{FF2B5EF4-FFF2-40B4-BE49-F238E27FC236}">
                <a16:creationId xmlns:a16="http://schemas.microsoft.com/office/drawing/2014/main" id="{BF903D63-480C-C842-8450-084CEEBE888B}"/>
              </a:ext>
            </a:extLst>
          </p:cNvPr>
          <p:cNvGrpSpPr/>
          <p:nvPr/>
        </p:nvGrpSpPr>
        <p:grpSpPr>
          <a:xfrm>
            <a:off x="6472920" y="2201392"/>
            <a:ext cx="5334053" cy="1503075"/>
            <a:chOff x="839788" y="1700212"/>
            <a:chExt cx="5141913" cy="562139"/>
          </a:xfrm>
        </p:grpSpPr>
        <p:sp>
          <p:nvSpPr>
            <p:cNvPr id="400" name="Rectangle 399">
              <a:extLst>
                <a:ext uri="{FF2B5EF4-FFF2-40B4-BE49-F238E27FC236}">
                  <a16:creationId xmlns:a16="http://schemas.microsoft.com/office/drawing/2014/main" id="{E5B5E56E-341C-1D4A-8141-B6A31A1AECA8}"/>
                </a:ext>
              </a:extLst>
            </p:cNvPr>
            <p:cNvSpPr/>
            <p:nvPr/>
          </p:nvSpPr>
          <p:spPr>
            <a:xfrm>
              <a:off x="839789" y="1700212"/>
              <a:ext cx="5141912" cy="562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nSpc>
                  <a:spcPct val="110000"/>
                </a:lnSpc>
                <a:spcAft>
                  <a:spcPts val="300"/>
                </a:spcAft>
                <a:buClr>
                  <a:srgbClr val="7192CD"/>
                </a:buClr>
              </a:pPr>
              <a:r>
                <a:rPr lang="en-US" sz="1400" b="1" dirty="0">
                  <a:solidFill>
                    <a:srgbClr val="FF0000"/>
                  </a:solidFill>
                  <a:cs typeface="Arial" panose="020B0604020202020204" pitchFamily="34" charset="0"/>
                </a:rPr>
                <a:t>Most common (≥ 10%) grade ≥ 3 TEAEs were</a:t>
              </a:r>
              <a:r>
                <a:rPr lang="en-US" sz="1400" b="1" dirty="0">
                  <a:solidFill>
                    <a:schemeClr val="accent2"/>
                  </a:solidFill>
                  <a:cs typeface="Arial" panose="020B0604020202020204" pitchFamily="34" charset="0"/>
                </a:rPr>
                <a:t>:</a:t>
              </a:r>
            </a:p>
            <a:p>
              <a:pPr marL="182875" indent="-182875">
                <a:lnSpc>
                  <a:spcPct val="110000"/>
                </a:lnSpc>
                <a:spcAft>
                  <a:spcPts val="300"/>
                </a:spcAft>
                <a:buClr>
                  <a:schemeClr val="accent2"/>
                </a:buClr>
                <a:buFont typeface="Arial" panose="020B0604020202020204" pitchFamily="34" charset="0"/>
                <a:buChar char="•"/>
              </a:pPr>
              <a:r>
                <a:rPr lang="en-US" sz="1200" dirty="0">
                  <a:solidFill>
                    <a:schemeClr val="tx1"/>
                  </a:solidFill>
                  <a:cs typeface="Arial" panose="020B0604020202020204" pitchFamily="34" charset="0"/>
                </a:rPr>
                <a:t>Neutropenia (38 patients; 26.2%)</a:t>
              </a:r>
            </a:p>
            <a:p>
              <a:pPr marL="182875" indent="-182875">
                <a:lnSpc>
                  <a:spcPct val="110000"/>
                </a:lnSpc>
                <a:spcAft>
                  <a:spcPts val="300"/>
                </a:spcAft>
                <a:buClr>
                  <a:schemeClr val="accent2"/>
                </a:buClr>
                <a:buFont typeface="Arial" panose="020B0604020202020204" pitchFamily="34" charset="0"/>
                <a:buChar char="•"/>
              </a:pPr>
              <a:r>
                <a:rPr lang="en-US" sz="1200" dirty="0">
                  <a:solidFill>
                    <a:schemeClr val="tx1"/>
                  </a:solidFill>
                  <a:cs typeface="Arial" panose="020B0604020202020204" pitchFamily="34" charset="0"/>
                </a:rPr>
                <a:t>Thrombocytopenia (26 patients; 17.9%)</a:t>
              </a:r>
            </a:p>
            <a:p>
              <a:pPr marL="182875" indent="-182875">
                <a:lnSpc>
                  <a:spcPct val="110000"/>
                </a:lnSpc>
                <a:spcAft>
                  <a:spcPts val="300"/>
                </a:spcAft>
                <a:buClr>
                  <a:schemeClr val="accent2"/>
                </a:buClr>
                <a:buFont typeface="Arial" panose="020B0604020202020204" pitchFamily="34" charset="0"/>
                <a:buChar char="•"/>
              </a:pPr>
              <a:r>
                <a:rPr lang="en-US" sz="1200" dirty="0">
                  <a:solidFill>
                    <a:schemeClr val="tx1"/>
                  </a:solidFill>
                  <a:cs typeface="Arial" panose="020B0604020202020204" pitchFamily="34" charset="0"/>
                </a:rPr>
                <a:t>GGT increased (25 patients; 17.2%)</a:t>
              </a:r>
            </a:p>
            <a:p>
              <a:pPr marL="182875" indent="-182875">
                <a:lnSpc>
                  <a:spcPct val="110000"/>
                </a:lnSpc>
                <a:spcAft>
                  <a:spcPts val="300"/>
                </a:spcAft>
                <a:buClr>
                  <a:schemeClr val="accent2"/>
                </a:buClr>
                <a:buFont typeface="Arial" panose="020B0604020202020204" pitchFamily="34" charset="0"/>
                <a:buChar char="•"/>
              </a:pPr>
              <a:r>
                <a:rPr lang="en-US" sz="1200" dirty="0">
                  <a:solidFill>
                    <a:schemeClr val="tx1"/>
                  </a:solidFill>
                  <a:cs typeface="Arial" panose="020B0604020202020204" pitchFamily="34" charset="0"/>
                </a:rPr>
                <a:t>Anemia (15 patients; 10.3%)</a:t>
              </a:r>
            </a:p>
          </p:txBody>
        </p:sp>
        <p:sp>
          <p:nvSpPr>
            <p:cNvPr id="401" name="Rectangle 400">
              <a:extLst>
                <a:ext uri="{FF2B5EF4-FFF2-40B4-BE49-F238E27FC236}">
                  <a16:creationId xmlns:a16="http://schemas.microsoft.com/office/drawing/2014/main" id="{BF14299B-0109-3740-AA6D-CCF086DE6F4D}"/>
                </a:ext>
              </a:extLst>
            </p:cNvPr>
            <p:cNvSpPr/>
            <p:nvPr/>
          </p:nvSpPr>
          <p:spPr>
            <a:xfrm>
              <a:off x="839788" y="1700212"/>
              <a:ext cx="46800" cy="56213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nSpc>
                  <a:spcPct val="110000"/>
                </a:lnSpc>
                <a:spcAft>
                  <a:spcPts val="300"/>
                </a:spcAft>
              </a:pPr>
              <a:endParaRPr lang="en-US" sz="1400" baseline="30000" dirty="0">
                <a:solidFill>
                  <a:schemeClr val="tx1"/>
                </a:solidFill>
                <a:cs typeface="Arial" panose="020B0604020202020204" pitchFamily="34" charset="0"/>
              </a:endParaRPr>
            </a:p>
          </p:txBody>
        </p:sp>
      </p:grpSp>
      <p:grpSp>
        <p:nvGrpSpPr>
          <p:cNvPr id="402" name="Group 401">
            <a:extLst>
              <a:ext uri="{FF2B5EF4-FFF2-40B4-BE49-F238E27FC236}">
                <a16:creationId xmlns:a16="http://schemas.microsoft.com/office/drawing/2014/main" id="{4149D39D-D1C7-0E46-A9E2-EC0431D7281D}"/>
              </a:ext>
            </a:extLst>
          </p:cNvPr>
          <p:cNvGrpSpPr/>
          <p:nvPr/>
        </p:nvGrpSpPr>
        <p:grpSpPr>
          <a:xfrm>
            <a:off x="6472920" y="3983189"/>
            <a:ext cx="5334053" cy="1597083"/>
            <a:chOff x="839788" y="1700212"/>
            <a:chExt cx="5141913" cy="562139"/>
          </a:xfrm>
        </p:grpSpPr>
        <p:sp>
          <p:nvSpPr>
            <p:cNvPr id="403" name="Rectangle 402">
              <a:extLst>
                <a:ext uri="{FF2B5EF4-FFF2-40B4-BE49-F238E27FC236}">
                  <a16:creationId xmlns:a16="http://schemas.microsoft.com/office/drawing/2014/main" id="{BB3B2A2D-B432-9546-9FDA-CB5ACD5014A5}"/>
                </a:ext>
              </a:extLst>
            </p:cNvPr>
            <p:cNvSpPr/>
            <p:nvPr/>
          </p:nvSpPr>
          <p:spPr>
            <a:xfrm>
              <a:off x="839789" y="1700212"/>
              <a:ext cx="5141912" cy="562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nSpc>
                  <a:spcPct val="110000"/>
                </a:lnSpc>
                <a:spcAft>
                  <a:spcPts val="300"/>
                </a:spcAft>
                <a:buClr>
                  <a:srgbClr val="7192CD"/>
                </a:buClr>
              </a:pPr>
              <a:r>
                <a:rPr lang="en-US" sz="1400" b="1" dirty="0">
                  <a:solidFill>
                    <a:schemeClr val="tx2"/>
                  </a:solidFill>
                  <a:cs typeface="Arial" panose="020B0604020202020204" pitchFamily="34" charset="0"/>
                </a:rPr>
                <a:t>Treatment-related TEAEs leading to treatment discontinuation occurred in 26 (17.9%) patients, most commonly (≥ 2%):</a:t>
              </a:r>
            </a:p>
            <a:p>
              <a:pPr marL="182875" indent="-182875">
                <a:lnSpc>
                  <a:spcPct val="110000"/>
                </a:lnSpc>
                <a:spcAft>
                  <a:spcPts val="300"/>
                </a:spcAft>
                <a:buClr>
                  <a:schemeClr val="bg1">
                    <a:lumMod val="65000"/>
                  </a:schemeClr>
                </a:buClr>
                <a:buFont typeface="Arial" panose="020B0604020202020204" pitchFamily="34" charset="0"/>
                <a:buChar char="•"/>
              </a:pPr>
              <a:r>
                <a:rPr lang="en-US" sz="1200" dirty="0">
                  <a:solidFill>
                    <a:schemeClr val="tx1"/>
                  </a:solidFill>
                  <a:cs typeface="Arial" panose="020B0604020202020204" pitchFamily="34" charset="0"/>
                </a:rPr>
                <a:t>GGT increased (16 patients; 11.0%)</a:t>
              </a:r>
            </a:p>
            <a:p>
              <a:pPr marL="182875" indent="-182875">
                <a:lnSpc>
                  <a:spcPct val="110000"/>
                </a:lnSpc>
                <a:spcAft>
                  <a:spcPts val="300"/>
                </a:spcAft>
                <a:buClr>
                  <a:schemeClr val="bg1">
                    <a:lumMod val="65000"/>
                  </a:schemeClr>
                </a:buClr>
                <a:buFont typeface="Arial" panose="020B0604020202020204" pitchFamily="34" charset="0"/>
                <a:buChar char="•"/>
              </a:pPr>
              <a:r>
                <a:rPr lang="en-US" sz="1200" dirty="0">
                  <a:solidFill>
                    <a:schemeClr val="tx1"/>
                  </a:solidFill>
                  <a:cs typeface="Arial" panose="020B0604020202020204" pitchFamily="34" charset="0"/>
                </a:rPr>
                <a:t>Peripheral edema (4 patients; 2.8%) </a:t>
              </a:r>
            </a:p>
            <a:p>
              <a:pPr marL="182875" indent="-182875">
                <a:lnSpc>
                  <a:spcPct val="110000"/>
                </a:lnSpc>
                <a:spcAft>
                  <a:spcPts val="300"/>
                </a:spcAft>
                <a:buClr>
                  <a:schemeClr val="bg1">
                    <a:lumMod val="65000"/>
                  </a:schemeClr>
                </a:buClr>
                <a:buFont typeface="Arial" panose="020B0604020202020204" pitchFamily="34" charset="0"/>
                <a:buChar char="•"/>
              </a:pPr>
              <a:r>
                <a:rPr lang="en-US" sz="1200" dirty="0">
                  <a:solidFill>
                    <a:schemeClr val="tx1"/>
                  </a:solidFill>
                  <a:cs typeface="Arial" panose="020B0604020202020204" pitchFamily="34" charset="0"/>
                </a:rPr>
                <a:t>Localized edema (3 patients; 2.1%)</a:t>
              </a:r>
            </a:p>
          </p:txBody>
        </p:sp>
        <p:sp>
          <p:nvSpPr>
            <p:cNvPr id="404" name="Rectangle 403">
              <a:extLst>
                <a:ext uri="{FF2B5EF4-FFF2-40B4-BE49-F238E27FC236}">
                  <a16:creationId xmlns:a16="http://schemas.microsoft.com/office/drawing/2014/main" id="{A8C737FE-8E2E-F140-9DF6-C9B1093EC566}"/>
                </a:ext>
              </a:extLst>
            </p:cNvPr>
            <p:cNvSpPr/>
            <p:nvPr/>
          </p:nvSpPr>
          <p:spPr>
            <a:xfrm>
              <a:off x="839788" y="1700212"/>
              <a:ext cx="46800" cy="5621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lnSpc>
                  <a:spcPct val="110000"/>
                </a:lnSpc>
                <a:spcAft>
                  <a:spcPts val="300"/>
                </a:spcAft>
              </a:pPr>
              <a:endParaRPr lang="en-US" sz="1400" baseline="30000" dirty="0">
                <a:solidFill>
                  <a:schemeClr val="tx1"/>
                </a:solidFill>
                <a:cs typeface="Arial" panose="020B0604020202020204" pitchFamily="34" charset="0"/>
              </a:endParaRPr>
            </a:p>
          </p:txBody>
        </p:sp>
      </p:grpSp>
      <p:sp>
        <p:nvSpPr>
          <p:cNvPr id="22" name="TextBox 21">
            <a:extLst>
              <a:ext uri="{FF2B5EF4-FFF2-40B4-BE49-F238E27FC236}">
                <a16:creationId xmlns:a16="http://schemas.microsoft.com/office/drawing/2014/main" id="{C7170892-8E8B-4A5C-8F91-4FC2E715364A}"/>
              </a:ext>
            </a:extLst>
          </p:cNvPr>
          <p:cNvSpPr txBox="1"/>
          <p:nvPr/>
        </p:nvSpPr>
        <p:spPr>
          <a:xfrm>
            <a:off x="2882927" y="1219969"/>
            <a:ext cx="1077411" cy="523220"/>
          </a:xfrm>
          <a:prstGeom prst="rect">
            <a:avLst/>
          </a:prstGeom>
          <a:noFill/>
        </p:spPr>
        <p:txBody>
          <a:bodyPr wrap="none" rtlCol="0">
            <a:spAutoFit/>
          </a:bodyPr>
          <a:lstStyle/>
          <a:p>
            <a:r>
              <a:rPr lang="en-US" sz="2800" dirty="0">
                <a:solidFill>
                  <a:schemeClr val="accent1">
                    <a:lumMod val="75000"/>
                  </a:schemeClr>
                </a:solidFill>
              </a:rPr>
              <a:t>Safety</a:t>
            </a:r>
          </a:p>
        </p:txBody>
      </p:sp>
      <p:sp>
        <p:nvSpPr>
          <p:cNvPr id="4" name="Title 3">
            <a:extLst>
              <a:ext uri="{FF2B5EF4-FFF2-40B4-BE49-F238E27FC236}">
                <a16:creationId xmlns:a16="http://schemas.microsoft.com/office/drawing/2014/main" id="{5AA64224-FFB5-9C0C-F47E-4C9391E8F2D1}"/>
              </a:ext>
            </a:extLst>
          </p:cNvPr>
          <p:cNvSpPr>
            <a:spLocks noGrp="1"/>
          </p:cNvSpPr>
          <p:nvPr>
            <p:ph type="title"/>
          </p:nvPr>
        </p:nvSpPr>
        <p:spPr/>
        <p:txBody>
          <a:bodyPr/>
          <a:lstStyle/>
          <a:p>
            <a:r>
              <a:rPr lang="en-US" dirty="0"/>
              <a:t>LOTIS-2: Results</a:t>
            </a:r>
          </a:p>
        </p:txBody>
      </p:sp>
      <p:sp>
        <p:nvSpPr>
          <p:cNvPr id="2" name="Footer Placeholder 1">
            <a:extLst>
              <a:ext uri="{FF2B5EF4-FFF2-40B4-BE49-F238E27FC236}">
                <a16:creationId xmlns:a16="http://schemas.microsoft.com/office/drawing/2014/main" id="{4BBB44F4-4E08-3F8E-F1CB-A5C05D79B4BF}"/>
              </a:ext>
            </a:extLst>
          </p:cNvPr>
          <p:cNvSpPr>
            <a:spLocks noGrp="1"/>
          </p:cNvSpPr>
          <p:nvPr>
            <p:ph type="ftr" sz="quarter" idx="3"/>
          </p:nvPr>
        </p:nvSpPr>
        <p:spPr/>
        <p:txBody>
          <a:bodyPr/>
          <a:lstStyle/>
          <a:p>
            <a:r>
              <a:rPr lang="en-US" dirty="0" err="1"/>
              <a:t>Caimi</a:t>
            </a:r>
            <a:r>
              <a:rPr lang="en-US" dirty="0"/>
              <a:t> PF, et al. ASCO 2021. Abstract 7546. </a:t>
            </a:r>
          </a:p>
        </p:txBody>
      </p:sp>
    </p:spTree>
    <p:extLst>
      <p:ext uri="{BB962C8B-B14F-4D97-AF65-F5344CB8AC3E}">
        <p14:creationId xmlns:p14="http://schemas.microsoft.com/office/powerpoint/2010/main" val="387994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F831AFC-12F6-3AC1-96D3-029AA3886910}"/>
              </a:ext>
            </a:extLst>
          </p:cNvPr>
          <p:cNvSpPr>
            <a:spLocks noGrp="1"/>
          </p:cNvSpPr>
          <p:nvPr>
            <p:ph type="ftr" sz="quarter" idx="3"/>
          </p:nvPr>
        </p:nvSpPr>
        <p:spPr/>
        <p:txBody>
          <a:bodyPr/>
          <a:lstStyle/>
          <a:p>
            <a:endParaRPr lang="en-US"/>
          </a:p>
        </p:txBody>
      </p:sp>
      <p:sp>
        <p:nvSpPr>
          <p:cNvPr id="2" name="Title 1">
            <a:extLst>
              <a:ext uri="{FF2B5EF4-FFF2-40B4-BE49-F238E27FC236}">
                <a16:creationId xmlns:a16="http://schemas.microsoft.com/office/drawing/2014/main" id="{ED78D4B9-7583-7B1D-5D38-D9F2F4C421C6}"/>
              </a:ext>
            </a:extLst>
          </p:cNvPr>
          <p:cNvSpPr>
            <a:spLocks noGrp="1"/>
          </p:cNvSpPr>
          <p:nvPr>
            <p:ph type="title"/>
          </p:nvPr>
        </p:nvSpPr>
        <p:spPr/>
        <p:txBody>
          <a:bodyPr/>
          <a:lstStyle/>
          <a:p>
            <a:r>
              <a:rPr lang="en-US" dirty="0" err="1"/>
              <a:t>Loncastuximab</a:t>
            </a:r>
            <a:r>
              <a:rPr lang="en-US" dirty="0"/>
              <a:t> Optimization</a:t>
            </a:r>
          </a:p>
        </p:txBody>
      </p:sp>
      <p:sp>
        <p:nvSpPr>
          <p:cNvPr id="3" name="Content Placeholder 2">
            <a:extLst>
              <a:ext uri="{FF2B5EF4-FFF2-40B4-BE49-F238E27FC236}">
                <a16:creationId xmlns:a16="http://schemas.microsoft.com/office/drawing/2014/main" id="{FDAA3EBA-BBB9-510B-8840-011D7FE17F86}"/>
              </a:ext>
            </a:extLst>
          </p:cNvPr>
          <p:cNvSpPr>
            <a:spLocks noGrp="1"/>
          </p:cNvSpPr>
          <p:nvPr>
            <p:ph idx="1"/>
          </p:nvPr>
        </p:nvSpPr>
        <p:spPr/>
        <p:txBody>
          <a:bodyPr>
            <a:normAutofit/>
          </a:bodyPr>
          <a:lstStyle/>
          <a:p>
            <a:pPr>
              <a:spcBef>
                <a:spcPts val="1800"/>
              </a:spcBef>
            </a:pPr>
            <a:r>
              <a:rPr lang="en-US" sz="2600" dirty="0"/>
              <a:t>Active in multiple risk subgroups</a:t>
            </a:r>
          </a:p>
          <a:p>
            <a:pPr>
              <a:spcBef>
                <a:spcPts val="1800"/>
              </a:spcBef>
            </a:pPr>
            <a:r>
              <a:rPr lang="en-US" sz="2600" dirty="0"/>
              <a:t>Can be used post CAR-T or post ASCT in CAR-T ineligible patients</a:t>
            </a:r>
          </a:p>
          <a:p>
            <a:pPr>
              <a:spcBef>
                <a:spcPts val="1800"/>
              </a:spcBef>
            </a:pPr>
            <a:r>
              <a:rPr lang="en-US" sz="2600" dirty="0"/>
              <a:t>Adverse event rate is comparable to others, but safety profile is different</a:t>
            </a:r>
          </a:p>
          <a:p>
            <a:pPr>
              <a:spcBef>
                <a:spcPts val="1800"/>
              </a:spcBef>
            </a:pPr>
            <a:r>
              <a:rPr lang="en-US" sz="2600" dirty="0"/>
              <a:t>Photosensitivity and avoiding sun exposure relevant reminder for prescribers</a:t>
            </a:r>
          </a:p>
          <a:p>
            <a:pPr>
              <a:spcBef>
                <a:spcPts val="1800"/>
              </a:spcBef>
            </a:pPr>
            <a:r>
              <a:rPr lang="en-US" sz="2600" dirty="0"/>
              <a:t>Pre/post medication with dexamethasone important to increased tolerability</a:t>
            </a:r>
          </a:p>
        </p:txBody>
      </p:sp>
    </p:spTree>
    <p:extLst>
      <p:ext uri="{BB962C8B-B14F-4D97-AF65-F5344CB8AC3E}">
        <p14:creationId xmlns:p14="http://schemas.microsoft.com/office/powerpoint/2010/main" val="408082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AAA9CD-C8DF-DA40-CA4C-EF843B4D93A7}"/>
              </a:ext>
            </a:extLst>
          </p:cNvPr>
          <p:cNvSpPr>
            <a:spLocks noGrp="1"/>
          </p:cNvSpPr>
          <p:nvPr>
            <p:ph type="ftr" sz="quarter" idx="3"/>
          </p:nvPr>
        </p:nvSpPr>
        <p:spPr/>
        <p:txBody>
          <a:bodyPr/>
          <a:lstStyle/>
          <a:p>
            <a:endParaRPr lang="en-US"/>
          </a:p>
        </p:txBody>
      </p:sp>
      <p:sp>
        <p:nvSpPr>
          <p:cNvPr id="2" name="Title 1">
            <a:extLst>
              <a:ext uri="{FF2B5EF4-FFF2-40B4-BE49-F238E27FC236}">
                <a16:creationId xmlns:a16="http://schemas.microsoft.com/office/drawing/2014/main" id="{1338AFE5-C247-4DE5-3F22-922DFF37ABD5}"/>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D9B926A-9380-7DFF-17AB-BCE585B4510A}"/>
              </a:ext>
            </a:extLst>
          </p:cNvPr>
          <p:cNvSpPr>
            <a:spLocks noGrp="1"/>
          </p:cNvSpPr>
          <p:nvPr>
            <p:ph idx="1"/>
          </p:nvPr>
        </p:nvSpPr>
        <p:spPr/>
        <p:txBody>
          <a:bodyPr>
            <a:normAutofit/>
          </a:bodyPr>
          <a:lstStyle/>
          <a:p>
            <a:pPr>
              <a:spcBef>
                <a:spcPts val="2400"/>
              </a:spcBef>
            </a:pPr>
            <a:r>
              <a:rPr lang="en-US" sz="2600" dirty="0"/>
              <a:t>Several new agents for CD19</a:t>
            </a:r>
          </a:p>
          <a:p>
            <a:pPr>
              <a:spcBef>
                <a:spcPts val="2400"/>
              </a:spcBef>
            </a:pPr>
            <a:r>
              <a:rPr lang="en-US" sz="2600" dirty="0"/>
              <a:t>Choice based on trials and safety profile</a:t>
            </a:r>
          </a:p>
          <a:p>
            <a:pPr>
              <a:spcBef>
                <a:spcPts val="2400"/>
              </a:spcBef>
            </a:pPr>
            <a:r>
              <a:rPr lang="en-US" sz="2600" dirty="0"/>
              <a:t>Treatment schedule can be relevant</a:t>
            </a:r>
          </a:p>
          <a:p>
            <a:pPr>
              <a:spcBef>
                <a:spcPts val="2400"/>
              </a:spcBef>
            </a:pPr>
            <a:r>
              <a:rPr lang="en-US" sz="2600" dirty="0"/>
              <a:t>Much more to be learned about sequences</a:t>
            </a:r>
          </a:p>
        </p:txBody>
      </p:sp>
    </p:spTree>
    <p:extLst>
      <p:ext uri="{BB962C8B-B14F-4D97-AF65-F5344CB8AC3E}">
        <p14:creationId xmlns:p14="http://schemas.microsoft.com/office/powerpoint/2010/main" val="371373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52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4D516D0-749E-43D5-8A5B-76AF95B1A38E}"/>
              </a:ext>
            </a:extLst>
          </p:cNvPr>
          <p:cNvSpPr>
            <a:spLocks noGrp="1"/>
          </p:cNvSpPr>
          <p:nvPr>
            <p:ph type="title"/>
          </p:nvPr>
        </p:nvSpPr>
        <p:spPr/>
        <p:txBody>
          <a:bodyPr/>
          <a:lstStyle/>
          <a:p>
            <a:r>
              <a:rPr lang="en-US" dirty="0"/>
              <a:t>CD19 as Target for Immunotherapy</a:t>
            </a:r>
          </a:p>
        </p:txBody>
      </p:sp>
      <p:sp>
        <p:nvSpPr>
          <p:cNvPr id="3" name="Footer Placeholder 2">
            <a:extLst>
              <a:ext uri="{FF2B5EF4-FFF2-40B4-BE49-F238E27FC236}">
                <a16:creationId xmlns:a16="http://schemas.microsoft.com/office/drawing/2014/main" id="{1DA5A6DA-C051-87A1-B8BF-DCF622C35956}"/>
              </a:ext>
            </a:extLst>
          </p:cNvPr>
          <p:cNvSpPr>
            <a:spLocks noGrp="1"/>
          </p:cNvSpPr>
          <p:nvPr>
            <p:ph type="ftr" sz="quarter" idx="3"/>
          </p:nvPr>
        </p:nvSpPr>
        <p:spPr/>
        <p:txBody>
          <a:bodyPr/>
          <a:lstStyle/>
          <a:p>
            <a:r>
              <a:rPr lang="fr-FR" dirty="0"/>
              <a:t>Blanc V., et al. 2011. </a:t>
            </a:r>
            <a:r>
              <a:rPr lang="fr-FR" i="1" dirty="0"/>
              <a:t>Clin Cancer </a:t>
            </a:r>
            <a:r>
              <a:rPr lang="fr-FR" i="1" dirty="0" err="1"/>
              <a:t>Res</a:t>
            </a:r>
            <a:r>
              <a:rPr lang="fr-FR" i="1" dirty="0"/>
              <a:t>. </a:t>
            </a:r>
            <a:r>
              <a:rPr lang="fr-FR" dirty="0"/>
              <a:t>2011;17,6448-6458.</a:t>
            </a:r>
          </a:p>
        </p:txBody>
      </p:sp>
      <p:pic>
        <p:nvPicPr>
          <p:cNvPr id="15" name="Picture 2" descr="http://clincancerres.aacrjournals.org/content/clincanres/17/20/6448/F1.large.jpg?download=true">
            <a:extLst>
              <a:ext uri="{FF2B5EF4-FFF2-40B4-BE49-F238E27FC236}">
                <a16:creationId xmlns:a16="http://schemas.microsoft.com/office/drawing/2014/main" id="{21404EF8-2D7D-427D-9023-61D0B97BB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605" y="1690688"/>
            <a:ext cx="7086790" cy="403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32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C1A0-C3C8-4F0D-96AE-DBD08A055D66}"/>
              </a:ext>
            </a:extLst>
          </p:cNvPr>
          <p:cNvSpPr>
            <a:spLocks noGrp="1"/>
          </p:cNvSpPr>
          <p:nvPr>
            <p:ph type="title"/>
          </p:nvPr>
        </p:nvSpPr>
        <p:spPr/>
        <p:txBody>
          <a:bodyPr/>
          <a:lstStyle/>
          <a:p>
            <a:r>
              <a:rPr lang="en-US" dirty="0"/>
              <a:t>CD19 Targeting Immunotherapy</a:t>
            </a:r>
          </a:p>
        </p:txBody>
      </p:sp>
      <p:graphicFrame>
        <p:nvGraphicFramePr>
          <p:cNvPr id="7" name="Content Placeholder 2">
            <a:extLst>
              <a:ext uri="{FF2B5EF4-FFF2-40B4-BE49-F238E27FC236}">
                <a16:creationId xmlns:a16="http://schemas.microsoft.com/office/drawing/2014/main" id="{997E8D2A-7B1A-420F-AED5-B0562CE76ADD}"/>
              </a:ext>
            </a:extLst>
          </p:cNvPr>
          <p:cNvGraphicFramePr>
            <a:graphicFrameLocks noGrp="1"/>
          </p:cNvGraphicFramePr>
          <p:nvPr>
            <p:ph idx="4294967295"/>
            <p:extLst>
              <p:ext uri="{D42A27DB-BD31-4B8C-83A1-F6EECF244321}">
                <p14:modId xmlns:p14="http://schemas.microsoft.com/office/powerpoint/2010/main" val="1760588869"/>
              </p:ext>
            </p:extLst>
          </p:nvPr>
        </p:nvGraphicFramePr>
        <p:xfrm>
          <a:off x="807720" y="1538288"/>
          <a:ext cx="10515600" cy="435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454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CCD71E-0CE1-6109-797D-CBDA99158639}"/>
              </a:ext>
            </a:extLst>
          </p:cNvPr>
          <p:cNvSpPr>
            <a:spLocks noGrp="1"/>
          </p:cNvSpPr>
          <p:nvPr>
            <p:ph type="ftr" sz="quarter" idx="3"/>
          </p:nvPr>
        </p:nvSpPr>
        <p:spPr/>
        <p:txBody>
          <a:bodyPr/>
          <a:lstStyle/>
          <a:p>
            <a:r>
              <a:rPr lang="en-US" dirty="0"/>
              <a:t>Salles G, et al. </a:t>
            </a:r>
            <a:r>
              <a:rPr lang="en-US" i="1" dirty="0"/>
              <a:t>Lancet Oncol. </a:t>
            </a:r>
            <a:r>
              <a:rPr lang="en-US" dirty="0"/>
              <a:t>2020; 21:978-988.</a:t>
            </a:r>
          </a:p>
        </p:txBody>
      </p:sp>
      <p:sp>
        <p:nvSpPr>
          <p:cNvPr id="14" name="Title 1">
            <a:extLst>
              <a:ext uri="{FF2B5EF4-FFF2-40B4-BE49-F238E27FC236}">
                <a16:creationId xmlns:a16="http://schemas.microsoft.com/office/drawing/2014/main" id="{B4D516D0-749E-43D5-8A5B-76AF95B1A38E}"/>
              </a:ext>
            </a:extLst>
          </p:cNvPr>
          <p:cNvSpPr>
            <a:spLocks noGrp="1"/>
          </p:cNvSpPr>
          <p:nvPr>
            <p:ph type="title"/>
          </p:nvPr>
        </p:nvSpPr>
        <p:spPr/>
        <p:txBody>
          <a:bodyPr/>
          <a:lstStyle/>
          <a:p>
            <a:r>
              <a:rPr lang="en-US" dirty="0"/>
              <a:t>Tafasitamab</a:t>
            </a:r>
          </a:p>
        </p:txBody>
      </p:sp>
      <p:sp>
        <p:nvSpPr>
          <p:cNvPr id="5" name="Content Placeholder 4">
            <a:extLst>
              <a:ext uri="{FF2B5EF4-FFF2-40B4-BE49-F238E27FC236}">
                <a16:creationId xmlns:a16="http://schemas.microsoft.com/office/drawing/2014/main" id="{42356B6B-642E-4C03-8995-2EC5D771EF70}"/>
              </a:ext>
            </a:extLst>
          </p:cNvPr>
          <p:cNvSpPr>
            <a:spLocks noGrp="1"/>
          </p:cNvSpPr>
          <p:nvPr>
            <p:ph idx="1"/>
          </p:nvPr>
        </p:nvSpPr>
        <p:spPr/>
        <p:txBody>
          <a:bodyPr>
            <a:normAutofit/>
          </a:bodyPr>
          <a:lstStyle/>
          <a:p>
            <a:pPr>
              <a:spcBef>
                <a:spcPts val="1800"/>
              </a:spcBef>
            </a:pPr>
            <a:r>
              <a:rPr lang="en-US" sz="3200" dirty="0"/>
              <a:t>Monoclonal antibody directed against CD19</a:t>
            </a:r>
            <a:br>
              <a:rPr lang="en-US" sz="3200" dirty="0"/>
            </a:br>
            <a:endParaRPr lang="en-US" sz="1600" dirty="0"/>
          </a:p>
          <a:p>
            <a:pPr lvl="1">
              <a:spcBef>
                <a:spcPts val="1800"/>
              </a:spcBef>
            </a:pPr>
            <a:r>
              <a:rPr lang="en-US" sz="2800" dirty="0"/>
              <a:t>“Fc enhanced”: Increased affinity for Fc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γ</a:t>
            </a:r>
            <a:r>
              <a:rPr lang="en-US" sz="2800" dirty="0"/>
              <a:t> receptor</a:t>
            </a:r>
          </a:p>
          <a:p>
            <a:pPr lvl="1">
              <a:spcBef>
                <a:spcPts val="1800"/>
              </a:spcBef>
            </a:pPr>
            <a:r>
              <a:rPr lang="en-US" sz="2800" dirty="0"/>
              <a:t>Humanized</a:t>
            </a:r>
          </a:p>
          <a:p>
            <a:pPr lvl="1">
              <a:spcBef>
                <a:spcPts val="1800"/>
              </a:spcBef>
            </a:pPr>
            <a:r>
              <a:rPr lang="en-US" sz="2800" dirty="0"/>
              <a:t>Mediates antibody-dependent cellular cytotoxicity (ADCC) and antibody-dependent cellular phagocytosis</a:t>
            </a:r>
          </a:p>
          <a:p>
            <a:pPr lvl="1">
              <a:spcBef>
                <a:spcPts val="1800"/>
              </a:spcBef>
            </a:pPr>
            <a:r>
              <a:rPr lang="en-US" sz="2800" dirty="0"/>
              <a:t>Has direct cytotoxicity</a:t>
            </a:r>
          </a:p>
        </p:txBody>
      </p:sp>
    </p:spTree>
    <p:extLst>
      <p:ext uri="{BB962C8B-B14F-4D97-AF65-F5344CB8AC3E}">
        <p14:creationId xmlns:p14="http://schemas.microsoft.com/office/powerpoint/2010/main" val="4262527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4D516D0-749E-43D5-8A5B-76AF95B1A38E}"/>
              </a:ext>
            </a:extLst>
          </p:cNvPr>
          <p:cNvSpPr>
            <a:spLocks noGrp="1"/>
          </p:cNvSpPr>
          <p:nvPr>
            <p:ph type="title"/>
          </p:nvPr>
        </p:nvSpPr>
        <p:spPr/>
        <p:txBody>
          <a:bodyPr/>
          <a:lstStyle/>
          <a:p>
            <a:r>
              <a:rPr lang="en-US" dirty="0" err="1"/>
              <a:t>Tafasitamab</a:t>
            </a:r>
            <a:r>
              <a:rPr lang="en-US" dirty="0"/>
              <a:t>: Eligibility &amp; Pt. Characteristics</a:t>
            </a:r>
          </a:p>
        </p:txBody>
      </p:sp>
      <p:sp>
        <p:nvSpPr>
          <p:cNvPr id="2" name="Footer Placeholder 1">
            <a:extLst>
              <a:ext uri="{FF2B5EF4-FFF2-40B4-BE49-F238E27FC236}">
                <a16:creationId xmlns:a16="http://schemas.microsoft.com/office/drawing/2014/main" id="{DA72453D-1EFE-B174-5559-9941A9E177E8}"/>
              </a:ext>
            </a:extLst>
          </p:cNvPr>
          <p:cNvSpPr>
            <a:spLocks noGrp="1"/>
          </p:cNvSpPr>
          <p:nvPr>
            <p:ph type="ftr" sz="quarter" idx="3"/>
          </p:nvPr>
        </p:nvSpPr>
        <p:spPr/>
        <p:txBody>
          <a:bodyPr/>
          <a:lstStyle/>
          <a:p>
            <a:r>
              <a:rPr lang="fr-FR" dirty="0"/>
              <a:t>Salles G, et al. </a:t>
            </a:r>
            <a:r>
              <a:rPr lang="fr-FR" i="1" dirty="0"/>
              <a:t>Lancet </a:t>
            </a:r>
            <a:r>
              <a:rPr lang="fr-FR" i="1" dirty="0" err="1"/>
              <a:t>Oncol</a:t>
            </a:r>
            <a:r>
              <a:rPr lang="fr-FR" i="1" dirty="0"/>
              <a:t>. </a:t>
            </a:r>
            <a:r>
              <a:rPr lang="fr-FR" dirty="0"/>
              <a:t>2020; 21:978-988.</a:t>
            </a:r>
          </a:p>
        </p:txBody>
      </p:sp>
      <p:sp>
        <p:nvSpPr>
          <p:cNvPr id="5" name="Content Placeholder 4">
            <a:extLst>
              <a:ext uri="{FF2B5EF4-FFF2-40B4-BE49-F238E27FC236}">
                <a16:creationId xmlns:a16="http://schemas.microsoft.com/office/drawing/2014/main" id="{42356B6B-642E-4C03-8995-2EC5D771EF70}"/>
              </a:ext>
            </a:extLst>
          </p:cNvPr>
          <p:cNvSpPr>
            <a:spLocks noGrp="1"/>
          </p:cNvSpPr>
          <p:nvPr>
            <p:ph idx="4294967295"/>
          </p:nvPr>
        </p:nvSpPr>
        <p:spPr>
          <a:xfrm>
            <a:off x="304800" y="1316038"/>
            <a:ext cx="5637213" cy="4918075"/>
          </a:xfrm>
          <a:ln>
            <a:solidFill>
              <a:schemeClr val="accent1"/>
            </a:solidFill>
          </a:ln>
        </p:spPr>
        <p:txBody>
          <a:bodyPr>
            <a:normAutofit lnSpcReduction="10000"/>
          </a:bodyPr>
          <a:lstStyle/>
          <a:p>
            <a:pPr marL="0" indent="0">
              <a:buNone/>
            </a:pPr>
            <a:r>
              <a:rPr lang="en-US" sz="1600" b="1" dirty="0"/>
              <a:t>L-MIND</a:t>
            </a:r>
          </a:p>
          <a:p>
            <a:pPr lvl="1"/>
            <a:r>
              <a:rPr lang="en-US" sz="1600" b="1" dirty="0"/>
              <a:t>Phase 2 trial</a:t>
            </a:r>
          </a:p>
          <a:p>
            <a:pPr marL="457200" lvl="1" indent="0">
              <a:buNone/>
            </a:pPr>
            <a:endParaRPr lang="en-US" sz="1600" b="1" dirty="0"/>
          </a:p>
          <a:p>
            <a:pPr marL="0" indent="0">
              <a:buNone/>
            </a:pPr>
            <a:r>
              <a:rPr lang="en-US" sz="1600" b="1" dirty="0"/>
              <a:t>Eligibility</a:t>
            </a:r>
          </a:p>
          <a:p>
            <a:pPr lvl="1"/>
            <a:r>
              <a:rPr lang="en-US" sz="1600" b="1" dirty="0"/>
              <a:t>DLBCL</a:t>
            </a:r>
          </a:p>
          <a:p>
            <a:pPr lvl="2"/>
            <a:r>
              <a:rPr lang="en-US" sz="1600" b="1" dirty="0"/>
              <a:t>Including transformed indolent</a:t>
            </a:r>
          </a:p>
          <a:p>
            <a:pPr lvl="2"/>
            <a:r>
              <a:rPr lang="en-US" sz="1600" b="1" dirty="0"/>
              <a:t>Excluding double/triple hit</a:t>
            </a:r>
          </a:p>
          <a:p>
            <a:pPr lvl="1"/>
            <a:r>
              <a:rPr lang="en-US" sz="1600" b="1" dirty="0"/>
              <a:t>Relapsed / refractory to 1 - 3 lines of therapy</a:t>
            </a:r>
          </a:p>
          <a:p>
            <a:pPr lvl="2"/>
            <a:r>
              <a:rPr lang="en-US" sz="1600" b="1" dirty="0"/>
              <a:t>Primary refractory (up to three months after initial therapy)</a:t>
            </a:r>
          </a:p>
          <a:p>
            <a:pPr lvl="1"/>
            <a:r>
              <a:rPr lang="en-US" sz="1600" b="1" dirty="0"/>
              <a:t>Not candidates for ASCT:</a:t>
            </a:r>
          </a:p>
          <a:p>
            <a:pPr lvl="2"/>
            <a:r>
              <a:rPr lang="en-US" sz="1600" b="1" dirty="0"/>
              <a:t>Older than 70 years</a:t>
            </a:r>
          </a:p>
          <a:p>
            <a:pPr lvl="2"/>
            <a:r>
              <a:rPr lang="en-US" sz="1600" b="1" dirty="0"/>
              <a:t>Organ dysfunction</a:t>
            </a:r>
          </a:p>
          <a:p>
            <a:pPr lvl="2"/>
            <a:r>
              <a:rPr lang="en-US" sz="1600" b="1" dirty="0"/>
              <a:t>Failed previous ASCT</a:t>
            </a:r>
          </a:p>
          <a:p>
            <a:pPr lvl="2"/>
            <a:r>
              <a:rPr lang="en-US" sz="1600" b="1" dirty="0"/>
              <a:t>No response to salvage therapy</a:t>
            </a:r>
          </a:p>
          <a:p>
            <a:pPr lvl="2"/>
            <a:r>
              <a:rPr lang="en-US" sz="1600" b="1" dirty="0"/>
              <a:t>Refused</a:t>
            </a:r>
          </a:p>
          <a:p>
            <a:pPr lvl="2"/>
            <a:r>
              <a:rPr lang="en-US" sz="1600" b="1" dirty="0"/>
              <a:t>Inability to collect CD34 cells</a:t>
            </a:r>
          </a:p>
        </p:txBody>
      </p:sp>
      <p:sp>
        <p:nvSpPr>
          <p:cNvPr id="7" name="Content Placeholder 4">
            <a:extLst>
              <a:ext uri="{FF2B5EF4-FFF2-40B4-BE49-F238E27FC236}">
                <a16:creationId xmlns:a16="http://schemas.microsoft.com/office/drawing/2014/main" id="{33C5A5C9-C4DC-EC4A-AC7F-62D809720DF9}"/>
              </a:ext>
            </a:extLst>
          </p:cNvPr>
          <p:cNvSpPr txBox="1">
            <a:spLocks/>
          </p:cNvSpPr>
          <p:nvPr/>
        </p:nvSpPr>
        <p:spPr>
          <a:xfrm>
            <a:off x="6272538" y="1315787"/>
            <a:ext cx="5637522" cy="491910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t>81 patients enrolled</a:t>
            </a:r>
          </a:p>
          <a:p>
            <a:pPr marL="0" indent="0" algn="ctr">
              <a:buFont typeface="Arial" panose="020B0604020202020204" pitchFamily="34" charset="0"/>
              <a:buNone/>
            </a:pPr>
            <a:endParaRPr lang="en-US" sz="1600" b="1" dirty="0"/>
          </a:p>
          <a:p>
            <a:pPr marL="0" indent="0" defTabSz="358775">
              <a:buFont typeface="Arial" panose="020B0604020202020204" pitchFamily="34" charset="0"/>
              <a:buNone/>
            </a:pPr>
            <a:r>
              <a:rPr lang="en-US" sz="1600" b="1" dirty="0"/>
              <a:t>Median age: 							72 years (62 -76)</a:t>
            </a:r>
          </a:p>
          <a:p>
            <a:pPr marL="0" indent="0" defTabSz="358775">
              <a:buFont typeface="Arial" panose="020B0604020202020204" pitchFamily="34" charset="0"/>
              <a:buNone/>
            </a:pPr>
            <a:r>
              <a:rPr lang="en-US" sz="1600" b="1" dirty="0"/>
              <a:t>Transformed indolent:					9%</a:t>
            </a:r>
          </a:p>
          <a:p>
            <a:pPr marL="0" indent="0" defTabSz="358775">
              <a:buFont typeface="Arial" panose="020B0604020202020204" pitchFamily="34" charset="0"/>
              <a:buNone/>
            </a:pPr>
            <a:r>
              <a:rPr lang="en-US" sz="1600" b="1" dirty="0"/>
              <a:t>Median previous therapies:			2 (1 - 4)</a:t>
            </a:r>
          </a:p>
          <a:p>
            <a:pPr marL="0" indent="0" defTabSz="358775">
              <a:buFont typeface="Arial" panose="020B0604020202020204" pitchFamily="34" charset="0"/>
              <a:buNone/>
            </a:pPr>
            <a:r>
              <a:rPr lang="en-US" sz="1600" b="1" dirty="0"/>
              <a:t>	(50% had received one line)</a:t>
            </a:r>
          </a:p>
          <a:p>
            <a:pPr marL="0" indent="0" defTabSz="358775">
              <a:buFont typeface="Arial" panose="020B0604020202020204" pitchFamily="34" charset="0"/>
              <a:buNone/>
            </a:pPr>
            <a:r>
              <a:rPr lang="en-US" sz="1600" b="1" dirty="0"/>
              <a:t>Refractory to last therapy:			44%</a:t>
            </a:r>
          </a:p>
          <a:p>
            <a:pPr marL="0" indent="0" defTabSz="358775">
              <a:buFont typeface="Arial" panose="020B0604020202020204" pitchFamily="34" charset="0"/>
              <a:buNone/>
            </a:pPr>
            <a:r>
              <a:rPr lang="en-US" sz="1600" b="1" dirty="0"/>
              <a:t>Bulky disease:							19%</a:t>
            </a:r>
          </a:p>
          <a:p>
            <a:pPr marL="0" indent="0" defTabSz="358775">
              <a:buFont typeface="Arial" panose="020B0604020202020204" pitchFamily="34" charset="0"/>
              <a:buNone/>
            </a:pPr>
            <a:r>
              <a:rPr lang="en-US" sz="1600" b="1" dirty="0" err="1"/>
              <a:t>ASCT</a:t>
            </a:r>
            <a:r>
              <a:rPr lang="en-US" sz="1600" b="1" dirty="0"/>
              <a:t> ineligibility</a:t>
            </a:r>
          </a:p>
          <a:p>
            <a:pPr marL="0" indent="0" defTabSz="358775">
              <a:buFont typeface="Arial" panose="020B0604020202020204" pitchFamily="34" charset="0"/>
              <a:buNone/>
            </a:pPr>
            <a:r>
              <a:rPr lang="en-US" sz="1600" b="1" dirty="0"/>
              <a:t>		Age &gt; 70 years:				46%</a:t>
            </a:r>
          </a:p>
          <a:p>
            <a:pPr marL="0" indent="0" defTabSz="358775">
              <a:buFont typeface="Arial" panose="020B0604020202020204" pitchFamily="34" charset="0"/>
              <a:buNone/>
            </a:pPr>
            <a:r>
              <a:rPr lang="en-US" sz="1600" b="1" dirty="0"/>
              <a:t>		</a:t>
            </a:r>
            <a:r>
              <a:rPr lang="en-US" sz="1600" b="1" dirty="0" err="1"/>
              <a:t>Chemorefractory</a:t>
            </a:r>
            <a:r>
              <a:rPr lang="en-US" sz="1600" b="1" dirty="0"/>
              <a:t>:				23%</a:t>
            </a:r>
          </a:p>
          <a:p>
            <a:pPr marL="0" indent="0" defTabSz="358775">
              <a:buFont typeface="Arial" panose="020B0604020202020204" pitchFamily="34" charset="0"/>
              <a:buNone/>
            </a:pPr>
            <a:r>
              <a:rPr lang="en-US" sz="1600" b="1" dirty="0"/>
              <a:t>		Refusal:						16%</a:t>
            </a:r>
          </a:p>
          <a:p>
            <a:pPr marL="0" indent="0" defTabSz="358775">
              <a:buFont typeface="Arial" panose="020B0604020202020204" pitchFamily="34" charset="0"/>
              <a:buNone/>
            </a:pPr>
            <a:r>
              <a:rPr lang="en-US" sz="1600" b="1" dirty="0"/>
              <a:t>		Comorbidities:				14%</a:t>
            </a:r>
          </a:p>
          <a:p>
            <a:pPr marL="0" indent="0" defTabSz="358775">
              <a:buFont typeface="Arial" panose="020B0604020202020204" pitchFamily="34" charset="0"/>
              <a:buNone/>
            </a:pPr>
            <a:r>
              <a:rPr lang="en-US" sz="1600" b="1" dirty="0"/>
              <a:t>		Other:							1%</a:t>
            </a:r>
          </a:p>
        </p:txBody>
      </p:sp>
    </p:spTree>
    <p:extLst>
      <p:ext uri="{BB962C8B-B14F-4D97-AF65-F5344CB8AC3E}">
        <p14:creationId xmlns:p14="http://schemas.microsoft.com/office/powerpoint/2010/main" val="357791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29458B-4E29-4BDC-A268-DFCA23EA6AAF}"/>
              </a:ext>
            </a:extLst>
          </p:cNvPr>
          <p:cNvSpPr txBox="1"/>
          <p:nvPr/>
        </p:nvSpPr>
        <p:spPr>
          <a:xfrm>
            <a:off x="9686146" y="5465963"/>
            <a:ext cx="442750" cy="369332"/>
          </a:xfrm>
          <a:prstGeom prst="rect">
            <a:avLst/>
          </a:prstGeom>
          <a:noFill/>
        </p:spPr>
        <p:txBody>
          <a:bodyPr wrap="none" rtlCol="0">
            <a:spAutoFit/>
          </a:bodyPr>
          <a:lstStyle/>
          <a:p>
            <a:r>
              <a:rPr lang="en-US" dirty="0"/>
              <a:t>OS</a:t>
            </a:r>
          </a:p>
        </p:txBody>
      </p:sp>
      <p:sp>
        <p:nvSpPr>
          <p:cNvPr id="11" name="TextBox 10">
            <a:extLst>
              <a:ext uri="{FF2B5EF4-FFF2-40B4-BE49-F238E27FC236}">
                <a16:creationId xmlns:a16="http://schemas.microsoft.com/office/drawing/2014/main" id="{16274802-C04E-40C5-AE97-ECD3EAF87B75}"/>
              </a:ext>
            </a:extLst>
          </p:cNvPr>
          <p:cNvSpPr txBox="1"/>
          <p:nvPr/>
        </p:nvSpPr>
        <p:spPr>
          <a:xfrm>
            <a:off x="9658679" y="857540"/>
            <a:ext cx="574196" cy="369332"/>
          </a:xfrm>
          <a:prstGeom prst="rect">
            <a:avLst/>
          </a:prstGeom>
          <a:noFill/>
        </p:spPr>
        <p:txBody>
          <a:bodyPr wrap="none" rtlCol="0">
            <a:spAutoFit/>
          </a:bodyPr>
          <a:lstStyle/>
          <a:p>
            <a:r>
              <a:rPr lang="en-US" dirty="0" err="1"/>
              <a:t>DoR</a:t>
            </a:r>
            <a:endParaRPr lang="en-US" dirty="0"/>
          </a:p>
        </p:txBody>
      </p:sp>
      <p:sp>
        <p:nvSpPr>
          <p:cNvPr id="12" name="TextBox 11">
            <a:extLst>
              <a:ext uri="{FF2B5EF4-FFF2-40B4-BE49-F238E27FC236}">
                <a16:creationId xmlns:a16="http://schemas.microsoft.com/office/drawing/2014/main" id="{C84F0565-DB48-4309-B6C5-5D893257614A}"/>
              </a:ext>
            </a:extLst>
          </p:cNvPr>
          <p:cNvSpPr txBox="1"/>
          <p:nvPr/>
        </p:nvSpPr>
        <p:spPr>
          <a:xfrm>
            <a:off x="9658679" y="2526613"/>
            <a:ext cx="2212144" cy="369332"/>
          </a:xfrm>
          <a:prstGeom prst="rect">
            <a:avLst/>
          </a:prstGeom>
          <a:noFill/>
        </p:spPr>
        <p:txBody>
          <a:bodyPr wrap="none" rtlCol="0">
            <a:spAutoFit/>
          </a:bodyPr>
          <a:lstStyle/>
          <a:p>
            <a:r>
              <a:rPr lang="en-US" dirty="0" err="1"/>
              <a:t>DoR</a:t>
            </a:r>
            <a:r>
              <a:rPr lang="en-US" dirty="0"/>
              <a:t> by best response</a:t>
            </a:r>
          </a:p>
        </p:txBody>
      </p:sp>
      <p:sp>
        <p:nvSpPr>
          <p:cNvPr id="13" name="TextBox 12">
            <a:extLst>
              <a:ext uri="{FF2B5EF4-FFF2-40B4-BE49-F238E27FC236}">
                <a16:creationId xmlns:a16="http://schemas.microsoft.com/office/drawing/2014/main" id="{59A1C367-1A52-4178-900D-09FB77D42171}"/>
              </a:ext>
            </a:extLst>
          </p:cNvPr>
          <p:cNvSpPr txBox="1"/>
          <p:nvPr/>
        </p:nvSpPr>
        <p:spPr>
          <a:xfrm>
            <a:off x="9686146" y="4027767"/>
            <a:ext cx="511615" cy="369332"/>
          </a:xfrm>
          <a:prstGeom prst="rect">
            <a:avLst/>
          </a:prstGeom>
          <a:noFill/>
        </p:spPr>
        <p:txBody>
          <a:bodyPr wrap="none" rtlCol="0">
            <a:spAutoFit/>
          </a:bodyPr>
          <a:lstStyle/>
          <a:p>
            <a:r>
              <a:rPr lang="en-US" dirty="0"/>
              <a:t>PFS</a:t>
            </a:r>
          </a:p>
        </p:txBody>
      </p:sp>
      <p:sp>
        <p:nvSpPr>
          <p:cNvPr id="15" name="Title 1">
            <a:extLst>
              <a:ext uri="{FF2B5EF4-FFF2-40B4-BE49-F238E27FC236}">
                <a16:creationId xmlns:a16="http://schemas.microsoft.com/office/drawing/2014/main" id="{797414B3-90A1-4229-A04B-1A972F4574A5}"/>
              </a:ext>
            </a:extLst>
          </p:cNvPr>
          <p:cNvSpPr>
            <a:spLocks noGrp="1"/>
          </p:cNvSpPr>
          <p:nvPr>
            <p:ph type="title"/>
          </p:nvPr>
        </p:nvSpPr>
        <p:spPr/>
        <p:txBody>
          <a:bodyPr/>
          <a:lstStyle/>
          <a:p>
            <a:r>
              <a:rPr lang="en-US" dirty="0"/>
              <a:t>Tafasitamab</a:t>
            </a:r>
            <a:br>
              <a:rPr lang="en-US" dirty="0"/>
            </a:br>
            <a:r>
              <a:rPr lang="en-US" dirty="0"/>
              <a:t>L-MIND Trial Results</a:t>
            </a:r>
          </a:p>
        </p:txBody>
      </p:sp>
      <p:sp>
        <p:nvSpPr>
          <p:cNvPr id="2" name="Footer Placeholder 1">
            <a:extLst>
              <a:ext uri="{FF2B5EF4-FFF2-40B4-BE49-F238E27FC236}">
                <a16:creationId xmlns:a16="http://schemas.microsoft.com/office/drawing/2014/main" id="{3259A278-2FCF-6E4E-49FF-433EA39D96DC}"/>
              </a:ext>
            </a:extLst>
          </p:cNvPr>
          <p:cNvSpPr>
            <a:spLocks noGrp="1"/>
          </p:cNvSpPr>
          <p:nvPr>
            <p:ph type="ftr" sz="quarter" idx="3"/>
          </p:nvPr>
        </p:nvSpPr>
        <p:spPr/>
        <p:txBody>
          <a:bodyPr/>
          <a:lstStyle/>
          <a:p>
            <a:r>
              <a:rPr lang="fr-FR" dirty="0"/>
              <a:t>Salles G, et al. </a:t>
            </a:r>
            <a:r>
              <a:rPr lang="fr-FR" i="1" dirty="0"/>
              <a:t>Lancet </a:t>
            </a:r>
            <a:r>
              <a:rPr lang="fr-FR" i="1" dirty="0" err="1"/>
              <a:t>Oncol</a:t>
            </a:r>
            <a:r>
              <a:rPr lang="fr-FR" i="1" dirty="0"/>
              <a:t>. </a:t>
            </a:r>
            <a:r>
              <a:rPr lang="fr-FR" dirty="0"/>
              <a:t>2020; 21:978-988.</a:t>
            </a:r>
          </a:p>
        </p:txBody>
      </p:sp>
      <p:pic>
        <p:nvPicPr>
          <p:cNvPr id="7" name="Picture 6" descr="Chart, histogram&#10;&#10;Description automatically generated">
            <a:extLst>
              <a:ext uri="{FF2B5EF4-FFF2-40B4-BE49-F238E27FC236}">
                <a16:creationId xmlns:a16="http://schemas.microsoft.com/office/drawing/2014/main" id="{0577504A-E34B-42F5-A634-0BE6840C8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489" y="288758"/>
            <a:ext cx="3214251" cy="6369737"/>
          </a:xfrm>
          <a:prstGeom prst="rect">
            <a:avLst/>
          </a:prstGeom>
        </p:spPr>
      </p:pic>
      <p:pic>
        <p:nvPicPr>
          <p:cNvPr id="17" name="Picture 16" descr="Table&#10;&#10;Description automatically generated">
            <a:extLst>
              <a:ext uri="{FF2B5EF4-FFF2-40B4-BE49-F238E27FC236}">
                <a16:creationId xmlns:a16="http://schemas.microsoft.com/office/drawing/2014/main" id="{6538D3A5-0D1D-4B45-B2B3-CE87B7CC4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81712"/>
            <a:ext cx="5130906" cy="4000750"/>
          </a:xfrm>
          <a:prstGeom prst="rect">
            <a:avLst/>
          </a:prstGeom>
        </p:spPr>
      </p:pic>
    </p:spTree>
    <p:extLst>
      <p:ext uri="{BB962C8B-B14F-4D97-AF65-F5344CB8AC3E}">
        <p14:creationId xmlns:p14="http://schemas.microsoft.com/office/powerpoint/2010/main" val="361889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DBAE7A-3191-CA98-AA92-FB6D6DEE4B63}"/>
              </a:ext>
            </a:extLst>
          </p:cNvPr>
          <p:cNvSpPr>
            <a:spLocks noGrp="1"/>
          </p:cNvSpPr>
          <p:nvPr>
            <p:ph type="ftr" sz="quarter" idx="3"/>
          </p:nvPr>
        </p:nvSpPr>
        <p:spPr/>
        <p:txBody>
          <a:bodyPr/>
          <a:lstStyle/>
          <a:p>
            <a:r>
              <a:rPr lang="fr-FR" dirty="0"/>
              <a:t>Salles G, et al. </a:t>
            </a:r>
            <a:r>
              <a:rPr lang="fr-FR" i="1" dirty="0"/>
              <a:t>Lancet </a:t>
            </a:r>
            <a:r>
              <a:rPr lang="fr-FR" i="1" dirty="0" err="1"/>
              <a:t>Oncol</a:t>
            </a:r>
            <a:r>
              <a:rPr lang="fr-FR" i="1" dirty="0"/>
              <a:t>. </a:t>
            </a:r>
            <a:r>
              <a:rPr lang="fr-FR" dirty="0"/>
              <a:t>2020; 21:978-988.</a:t>
            </a:r>
          </a:p>
        </p:txBody>
      </p:sp>
      <p:sp>
        <p:nvSpPr>
          <p:cNvPr id="9" name="Title 1">
            <a:extLst>
              <a:ext uri="{FF2B5EF4-FFF2-40B4-BE49-F238E27FC236}">
                <a16:creationId xmlns:a16="http://schemas.microsoft.com/office/drawing/2014/main" id="{6C0CC0FD-586B-4E4A-AFC7-1ACFA4F05206}"/>
              </a:ext>
            </a:extLst>
          </p:cNvPr>
          <p:cNvSpPr>
            <a:spLocks noGrp="1"/>
          </p:cNvSpPr>
          <p:nvPr>
            <p:ph type="title"/>
          </p:nvPr>
        </p:nvSpPr>
        <p:spPr/>
        <p:txBody>
          <a:bodyPr/>
          <a:lstStyle/>
          <a:p>
            <a:r>
              <a:rPr lang="en-US" dirty="0" err="1"/>
              <a:t>Tafasitamab</a:t>
            </a:r>
            <a:r>
              <a:rPr lang="en-US" dirty="0"/>
              <a:t>: L-MIND Safety</a:t>
            </a:r>
          </a:p>
        </p:txBody>
      </p:sp>
      <p:sp>
        <p:nvSpPr>
          <p:cNvPr id="13" name="Content Placeholder 12">
            <a:extLst>
              <a:ext uri="{FF2B5EF4-FFF2-40B4-BE49-F238E27FC236}">
                <a16:creationId xmlns:a16="http://schemas.microsoft.com/office/drawing/2014/main" id="{115567EC-6B27-B308-17E0-9D3685A50309}"/>
              </a:ext>
            </a:extLst>
          </p:cNvPr>
          <p:cNvSpPr>
            <a:spLocks noGrp="1"/>
          </p:cNvSpPr>
          <p:nvPr>
            <p:ph idx="1"/>
          </p:nvPr>
        </p:nvSpPr>
        <p:spPr/>
        <p:txBody>
          <a:bodyPr>
            <a:normAutofit/>
          </a:bodyPr>
          <a:lstStyle/>
          <a:p>
            <a:pPr>
              <a:spcBef>
                <a:spcPts val="1800"/>
              </a:spcBef>
            </a:pPr>
            <a:r>
              <a:rPr lang="en-US" sz="2800" dirty="0"/>
              <a:t>Most common AE was neutropenia (49%); grade ≥3 48%</a:t>
            </a:r>
          </a:p>
          <a:p>
            <a:pPr lvl="1">
              <a:spcBef>
                <a:spcPts val="1800"/>
              </a:spcBef>
            </a:pPr>
            <a:r>
              <a:rPr lang="en-US" sz="2400" dirty="0"/>
              <a:t>Use of G-CSF in 44% of patients</a:t>
            </a:r>
          </a:p>
          <a:p>
            <a:pPr>
              <a:spcBef>
                <a:spcPts val="1800"/>
              </a:spcBef>
            </a:pPr>
            <a:r>
              <a:rPr lang="en-US" sz="2800" dirty="0"/>
              <a:t>Other hematologic toxicity common</a:t>
            </a:r>
          </a:p>
          <a:p>
            <a:pPr>
              <a:spcBef>
                <a:spcPts val="1800"/>
              </a:spcBef>
            </a:pPr>
            <a:r>
              <a:rPr lang="en-US" sz="2800" dirty="0"/>
              <a:t>Non hematologic AEs included</a:t>
            </a:r>
          </a:p>
          <a:p>
            <a:pPr lvl="1">
              <a:spcBef>
                <a:spcPts val="1800"/>
              </a:spcBef>
            </a:pPr>
            <a:r>
              <a:rPr lang="en-US" sz="2400" dirty="0"/>
              <a:t>Grade 1 - 2 rash (27%), diarrhea (32%), asthenia (17%), peripheral edema (22%)</a:t>
            </a:r>
          </a:p>
          <a:p>
            <a:pPr lvl="1">
              <a:spcBef>
                <a:spcPts val="1800"/>
              </a:spcBef>
            </a:pPr>
            <a:r>
              <a:rPr lang="en-US" sz="2400" dirty="0"/>
              <a:t>Grade 3 rash (9%), pneumonia (6%), pulmonary embolism (4%)</a:t>
            </a:r>
          </a:p>
          <a:p>
            <a:pPr>
              <a:spcBef>
                <a:spcPts val="1800"/>
              </a:spcBef>
            </a:pPr>
            <a:endParaRPr lang="en-US" sz="2800" dirty="0"/>
          </a:p>
        </p:txBody>
      </p:sp>
    </p:spTree>
    <p:extLst>
      <p:ext uri="{BB962C8B-B14F-4D97-AF65-F5344CB8AC3E}">
        <p14:creationId xmlns:p14="http://schemas.microsoft.com/office/powerpoint/2010/main" val="416476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AF2A96-DF1E-AF73-FF21-EAE74E90A321}"/>
              </a:ext>
            </a:extLst>
          </p:cNvPr>
          <p:cNvSpPr>
            <a:spLocks noGrp="1"/>
          </p:cNvSpPr>
          <p:nvPr>
            <p:ph type="ftr" sz="quarter" idx="3"/>
          </p:nvPr>
        </p:nvSpPr>
        <p:spPr/>
        <p:txBody>
          <a:bodyPr/>
          <a:lstStyle/>
          <a:p>
            <a:endParaRPr lang="en-US"/>
          </a:p>
        </p:txBody>
      </p:sp>
      <p:grpSp>
        <p:nvGrpSpPr>
          <p:cNvPr id="18" name="Group 17">
            <a:extLst>
              <a:ext uri="{FF2B5EF4-FFF2-40B4-BE49-F238E27FC236}">
                <a16:creationId xmlns:a16="http://schemas.microsoft.com/office/drawing/2014/main" id="{F54CBD4F-597E-2A13-A45A-9705D7B26528}"/>
              </a:ext>
            </a:extLst>
          </p:cNvPr>
          <p:cNvGrpSpPr/>
          <p:nvPr/>
        </p:nvGrpSpPr>
        <p:grpSpPr>
          <a:xfrm>
            <a:off x="1911182" y="329666"/>
            <a:ext cx="8369636" cy="6198668"/>
            <a:chOff x="1911182" y="329666"/>
            <a:chExt cx="8369636" cy="6198668"/>
          </a:xfrm>
        </p:grpSpPr>
        <p:pic>
          <p:nvPicPr>
            <p:cNvPr id="1026" name="Picture 2" descr="Illustration showing how Monjuvi is administered (diagram)">
              <a:extLst>
                <a:ext uri="{FF2B5EF4-FFF2-40B4-BE49-F238E27FC236}">
                  <a16:creationId xmlns:a16="http://schemas.microsoft.com/office/drawing/2014/main" id="{FCF5D973-8D21-87D8-A826-52C06A55C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182" y="329666"/>
              <a:ext cx="8369636" cy="61986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8E05896-38A4-11E8-965E-1A7F9F6A2DE4}"/>
                </a:ext>
              </a:extLst>
            </p:cNvPr>
            <p:cNvSpPr/>
            <p:nvPr/>
          </p:nvSpPr>
          <p:spPr>
            <a:xfrm>
              <a:off x="4504623" y="500515"/>
              <a:ext cx="837398" cy="327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60771E-2983-E7F1-F00D-4000B87D547B}"/>
                </a:ext>
              </a:extLst>
            </p:cNvPr>
            <p:cNvSpPr/>
            <p:nvPr/>
          </p:nvSpPr>
          <p:spPr>
            <a:xfrm>
              <a:off x="4238324" y="696678"/>
              <a:ext cx="684998" cy="131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C69989-972B-26BE-03A3-381B7A8EC383}"/>
                </a:ext>
              </a:extLst>
            </p:cNvPr>
            <p:cNvSpPr txBox="1"/>
            <p:nvPr/>
          </p:nvSpPr>
          <p:spPr>
            <a:xfrm>
              <a:off x="4238324" y="456395"/>
              <a:ext cx="1130438" cy="415498"/>
            </a:xfrm>
            <a:prstGeom prst="rect">
              <a:avLst/>
            </a:prstGeom>
            <a:noFill/>
          </p:spPr>
          <p:txBody>
            <a:bodyPr wrap="none" rtlCol="0">
              <a:spAutoFit/>
            </a:bodyPr>
            <a:lstStyle/>
            <a:p>
              <a:r>
                <a:rPr lang="en-US" sz="1050" dirty="0">
                  <a:solidFill>
                    <a:srgbClr val="000000"/>
                  </a:solidFill>
                </a:rPr>
                <a:t>     lenalidomide</a:t>
              </a:r>
            </a:p>
            <a:p>
              <a:r>
                <a:rPr lang="en-US" sz="1050" dirty="0">
                  <a:solidFill>
                    <a:srgbClr val="000000"/>
                  </a:solidFill>
                </a:rPr>
                <a:t>administration</a:t>
              </a:r>
            </a:p>
          </p:txBody>
        </p:sp>
        <p:sp>
          <p:nvSpPr>
            <p:cNvPr id="7" name="TextBox 6">
              <a:extLst>
                <a:ext uri="{FF2B5EF4-FFF2-40B4-BE49-F238E27FC236}">
                  <a16:creationId xmlns:a16="http://schemas.microsoft.com/office/drawing/2014/main" id="{BEBD93B8-F1E3-8733-ADED-39FA922A67F3}"/>
                </a:ext>
              </a:extLst>
            </p:cNvPr>
            <p:cNvSpPr txBox="1"/>
            <p:nvPr/>
          </p:nvSpPr>
          <p:spPr>
            <a:xfrm>
              <a:off x="4152244" y="2135204"/>
              <a:ext cx="1106393" cy="415498"/>
            </a:xfrm>
            <a:prstGeom prst="rect">
              <a:avLst/>
            </a:prstGeom>
            <a:solidFill>
              <a:schemeClr val="bg1"/>
            </a:solidFill>
          </p:spPr>
          <p:txBody>
            <a:bodyPr wrap="none" rtlCol="0">
              <a:spAutoFit/>
            </a:bodyPr>
            <a:lstStyle/>
            <a:p>
              <a:r>
                <a:rPr lang="en-US" sz="1050" dirty="0">
                  <a:solidFill>
                    <a:srgbClr val="000000"/>
                  </a:solidFill>
                </a:rPr>
                <a:t>lenalidomide is</a:t>
              </a:r>
            </a:p>
            <a:p>
              <a:r>
                <a:rPr lang="en-US" sz="1050" dirty="0">
                  <a:solidFill>
                    <a:srgbClr val="000000"/>
                  </a:solidFill>
                </a:rPr>
                <a:t>taken by mouth</a:t>
              </a:r>
            </a:p>
          </p:txBody>
        </p:sp>
        <p:sp>
          <p:nvSpPr>
            <p:cNvPr id="9" name="Rectangle 8">
              <a:extLst>
                <a:ext uri="{FF2B5EF4-FFF2-40B4-BE49-F238E27FC236}">
                  <a16:creationId xmlns:a16="http://schemas.microsoft.com/office/drawing/2014/main" id="{5EC339AF-5CAE-C51F-D1AD-5433FD263838}"/>
                </a:ext>
              </a:extLst>
            </p:cNvPr>
            <p:cNvSpPr/>
            <p:nvPr/>
          </p:nvSpPr>
          <p:spPr>
            <a:xfrm>
              <a:off x="5736656" y="1963554"/>
              <a:ext cx="2175310" cy="702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AC0130-1A94-081F-B8B0-60D706747BA4}"/>
                </a:ext>
              </a:extLst>
            </p:cNvPr>
            <p:cNvSpPr txBox="1"/>
            <p:nvPr/>
          </p:nvSpPr>
          <p:spPr>
            <a:xfrm>
              <a:off x="5673989" y="1989010"/>
              <a:ext cx="2281394" cy="707886"/>
            </a:xfrm>
            <a:prstGeom prst="rect">
              <a:avLst/>
            </a:prstGeom>
            <a:noFill/>
          </p:spPr>
          <p:txBody>
            <a:bodyPr wrap="none" rtlCol="0">
              <a:spAutoFit/>
            </a:bodyPr>
            <a:lstStyle/>
            <a:p>
              <a:pPr algn="ctr"/>
              <a:r>
                <a:rPr lang="en-US" sz="1000" dirty="0">
                  <a:solidFill>
                    <a:srgbClr val="000000"/>
                  </a:solidFill>
                </a:rPr>
                <a:t>acetaminophen, an</a:t>
              </a:r>
            </a:p>
            <a:p>
              <a:pPr algn="ctr"/>
              <a:r>
                <a:rPr lang="en-US" sz="1000" dirty="0">
                  <a:solidFill>
                    <a:srgbClr val="000000"/>
                  </a:solidFill>
                </a:rPr>
                <a:t>antihistamine, an H2</a:t>
              </a:r>
            </a:p>
            <a:p>
              <a:pPr algn="ctr"/>
              <a:r>
                <a:rPr lang="en-US" sz="1000" dirty="0">
                  <a:solidFill>
                    <a:srgbClr val="000000"/>
                  </a:solidFill>
                </a:rPr>
                <a:t>antagonist and a corticosteroid</a:t>
              </a:r>
            </a:p>
            <a:p>
              <a:pPr algn="ctr"/>
              <a:r>
                <a:rPr lang="en-US" sz="1000" dirty="0">
                  <a:solidFill>
                    <a:srgbClr val="000000"/>
                  </a:solidFill>
                </a:rPr>
                <a:t>before each dose of </a:t>
              </a:r>
              <a:r>
                <a:rPr lang="en-US" sz="1000" dirty="0" err="1">
                  <a:solidFill>
                    <a:srgbClr val="000000"/>
                  </a:solidFill>
                </a:rPr>
                <a:t>tafasitamab</a:t>
              </a:r>
              <a:r>
                <a:rPr lang="en-US" sz="1000" dirty="0">
                  <a:solidFill>
                    <a:srgbClr val="000000"/>
                  </a:solidFill>
                </a:rPr>
                <a:t>-cxix</a:t>
              </a:r>
            </a:p>
          </p:txBody>
        </p:sp>
        <p:sp>
          <p:nvSpPr>
            <p:cNvPr id="10" name="Rectangle 9">
              <a:extLst>
                <a:ext uri="{FF2B5EF4-FFF2-40B4-BE49-F238E27FC236}">
                  <a16:creationId xmlns:a16="http://schemas.microsoft.com/office/drawing/2014/main" id="{DCCDE782-21A6-D51C-CD96-6A40343490D7}"/>
                </a:ext>
              </a:extLst>
            </p:cNvPr>
            <p:cNvSpPr/>
            <p:nvPr/>
          </p:nvSpPr>
          <p:spPr>
            <a:xfrm>
              <a:off x="7997184" y="2203038"/>
              <a:ext cx="1259781" cy="49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B78278F-3CD8-5CC4-09D3-9865455DB19E}"/>
                </a:ext>
              </a:extLst>
            </p:cNvPr>
            <p:cNvSpPr txBox="1"/>
            <p:nvPr/>
          </p:nvSpPr>
          <p:spPr>
            <a:xfrm>
              <a:off x="8067052" y="2270414"/>
              <a:ext cx="1107996" cy="400110"/>
            </a:xfrm>
            <a:prstGeom prst="rect">
              <a:avLst/>
            </a:prstGeom>
            <a:noFill/>
          </p:spPr>
          <p:txBody>
            <a:bodyPr wrap="none" rtlCol="0">
              <a:spAutoFit/>
            </a:bodyPr>
            <a:lstStyle/>
            <a:p>
              <a:pPr algn="ctr"/>
              <a:r>
                <a:rPr lang="en-US" sz="1000" dirty="0">
                  <a:solidFill>
                    <a:srgbClr val="000000"/>
                  </a:solidFill>
                </a:rPr>
                <a:t>IV infusion of</a:t>
              </a:r>
            </a:p>
            <a:p>
              <a:pPr algn="ctr"/>
              <a:r>
                <a:rPr lang="en-US" sz="1000" dirty="0" err="1">
                  <a:solidFill>
                    <a:srgbClr val="000000"/>
                  </a:solidFill>
                </a:rPr>
                <a:t>tafasitamab</a:t>
              </a:r>
              <a:r>
                <a:rPr lang="en-US" sz="1000" dirty="0">
                  <a:solidFill>
                    <a:srgbClr val="000000"/>
                  </a:solidFill>
                </a:rPr>
                <a:t>-cxix</a:t>
              </a:r>
            </a:p>
          </p:txBody>
        </p:sp>
        <p:sp>
          <p:nvSpPr>
            <p:cNvPr id="13" name="TextBox 12">
              <a:extLst>
                <a:ext uri="{FF2B5EF4-FFF2-40B4-BE49-F238E27FC236}">
                  <a16:creationId xmlns:a16="http://schemas.microsoft.com/office/drawing/2014/main" id="{EA9D0C69-042B-A399-E868-573F53F200FC}"/>
                </a:ext>
              </a:extLst>
            </p:cNvPr>
            <p:cNvSpPr txBox="1"/>
            <p:nvPr/>
          </p:nvSpPr>
          <p:spPr>
            <a:xfrm>
              <a:off x="2105421" y="3354385"/>
              <a:ext cx="777778" cy="430887"/>
            </a:xfrm>
            <a:prstGeom prst="rect">
              <a:avLst/>
            </a:prstGeom>
            <a:solidFill>
              <a:schemeClr val="bg1"/>
            </a:solidFill>
          </p:spPr>
          <p:txBody>
            <a:bodyPr wrap="none" rtlCol="0">
              <a:spAutoFit/>
            </a:bodyPr>
            <a:lstStyle/>
            <a:p>
              <a:pPr algn="ctr"/>
              <a:r>
                <a:rPr lang="en-US" sz="1100" dirty="0">
                  <a:solidFill>
                    <a:srgbClr val="000000"/>
                  </a:solidFill>
                </a:rPr>
                <a:t>treatment</a:t>
              </a:r>
            </a:p>
            <a:p>
              <a:pPr algn="ctr"/>
              <a:r>
                <a:rPr lang="en-US" sz="1100" dirty="0">
                  <a:solidFill>
                    <a:srgbClr val="000000"/>
                  </a:solidFill>
                </a:rPr>
                <a:t>cycle 1</a:t>
              </a:r>
            </a:p>
          </p:txBody>
        </p:sp>
        <p:sp>
          <p:nvSpPr>
            <p:cNvPr id="14" name="TextBox 13">
              <a:extLst>
                <a:ext uri="{FF2B5EF4-FFF2-40B4-BE49-F238E27FC236}">
                  <a16:creationId xmlns:a16="http://schemas.microsoft.com/office/drawing/2014/main" id="{A8DFF674-E5BD-F181-5C58-0526AB7CBA01}"/>
                </a:ext>
              </a:extLst>
            </p:cNvPr>
            <p:cNvSpPr txBox="1"/>
            <p:nvPr/>
          </p:nvSpPr>
          <p:spPr>
            <a:xfrm>
              <a:off x="1959307" y="4461715"/>
              <a:ext cx="1085555" cy="430887"/>
            </a:xfrm>
            <a:prstGeom prst="rect">
              <a:avLst/>
            </a:prstGeom>
            <a:solidFill>
              <a:schemeClr val="bg1"/>
            </a:solidFill>
          </p:spPr>
          <p:txBody>
            <a:bodyPr wrap="none" rtlCol="0">
              <a:spAutoFit/>
            </a:bodyPr>
            <a:lstStyle/>
            <a:p>
              <a:pPr algn="ctr"/>
              <a:r>
                <a:rPr lang="en-US" sz="1100" dirty="0">
                  <a:solidFill>
                    <a:srgbClr val="000000"/>
                  </a:solidFill>
                </a:rPr>
                <a:t>treatment</a:t>
              </a:r>
            </a:p>
            <a:p>
              <a:pPr algn="ctr"/>
              <a:r>
                <a:rPr lang="en-US" sz="1100" dirty="0">
                  <a:solidFill>
                    <a:srgbClr val="000000"/>
                  </a:solidFill>
                </a:rPr>
                <a:t>cycles 2 and 3</a:t>
              </a:r>
            </a:p>
          </p:txBody>
        </p:sp>
        <p:sp>
          <p:nvSpPr>
            <p:cNvPr id="16" name="Rectangle 15">
              <a:extLst>
                <a:ext uri="{FF2B5EF4-FFF2-40B4-BE49-F238E27FC236}">
                  <a16:creationId xmlns:a16="http://schemas.microsoft.com/office/drawing/2014/main" id="{EE29CC84-9DD5-1FB3-67A3-2BD5E06C5F68}"/>
                </a:ext>
              </a:extLst>
            </p:cNvPr>
            <p:cNvSpPr/>
            <p:nvPr/>
          </p:nvSpPr>
          <p:spPr>
            <a:xfrm>
              <a:off x="1959307" y="5496025"/>
              <a:ext cx="1014899" cy="590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F83DBF8-F7ED-59CC-DE4E-FD9356F1A8F6}"/>
                </a:ext>
              </a:extLst>
            </p:cNvPr>
            <p:cNvSpPr txBox="1"/>
            <p:nvPr/>
          </p:nvSpPr>
          <p:spPr>
            <a:xfrm>
              <a:off x="2113111" y="5617170"/>
              <a:ext cx="777778" cy="430887"/>
            </a:xfrm>
            <a:prstGeom prst="rect">
              <a:avLst/>
            </a:prstGeom>
            <a:solidFill>
              <a:schemeClr val="bg1"/>
            </a:solidFill>
          </p:spPr>
          <p:txBody>
            <a:bodyPr wrap="square" rtlCol="0">
              <a:spAutoFit/>
            </a:bodyPr>
            <a:lstStyle/>
            <a:p>
              <a:pPr algn="ctr"/>
              <a:r>
                <a:rPr lang="en-US" sz="1100" dirty="0">
                  <a:solidFill>
                    <a:srgbClr val="000000"/>
                  </a:solidFill>
                </a:rPr>
                <a:t>treatment</a:t>
              </a:r>
            </a:p>
            <a:p>
              <a:pPr algn="ctr"/>
              <a:r>
                <a:rPr lang="en-US" sz="1100" dirty="0">
                  <a:solidFill>
                    <a:srgbClr val="000000"/>
                  </a:solidFill>
                </a:rPr>
                <a:t>cycles 4+</a:t>
              </a:r>
            </a:p>
          </p:txBody>
        </p:sp>
        <p:sp>
          <p:nvSpPr>
            <p:cNvPr id="12" name="Rectangle 11">
              <a:extLst>
                <a:ext uri="{FF2B5EF4-FFF2-40B4-BE49-F238E27FC236}">
                  <a16:creationId xmlns:a16="http://schemas.microsoft.com/office/drawing/2014/main" id="{2511FE60-8C10-3F8A-C775-467B5E12BC07}"/>
                </a:ext>
              </a:extLst>
            </p:cNvPr>
            <p:cNvSpPr/>
            <p:nvPr/>
          </p:nvSpPr>
          <p:spPr>
            <a:xfrm>
              <a:off x="7012829" y="568312"/>
              <a:ext cx="1584717" cy="196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3C8EE36C-2208-317F-3556-FA7CB6327962}"/>
              </a:ext>
            </a:extLst>
          </p:cNvPr>
          <p:cNvSpPr txBox="1"/>
          <p:nvPr/>
        </p:nvSpPr>
        <p:spPr>
          <a:xfrm>
            <a:off x="6939177" y="515838"/>
            <a:ext cx="2037737" cy="253916"/>
          </a:xfrm>
          <a:prstGeom prst="rect">
            <a:avLst/>
          </a:prstGeom>
          <a:noFill/>
        </p:spPr>
        <p:txBody>
          <a:bodyPr wrap="none" rtlCol="0">
            <a:spAutoFit/>
          </a:bodyPr>
          <a:lstStyle/>
          <a:p>
            <a:r>
              <a:rPr lang="en-US" sz="1050" dirty="0" err="1">
                <a:solidFill>
                  <a:srgbClr val="000000"/>
                </a:solidFill>
              </a:rPr>
              <a:t>tafasitamab</a:t>
            </a:r>
            <a:r>
              <a:rPr lang="en-US" sz="1050" dirty="0">
                <a:solidFill>
                  <a:srgbClr val="000000"/>
                </a:solidFill>
              </a:rPr>
              <a:t>-cxix administration</a:t>
            </a:r>
          </a:p>
        </p:txBody>
      </p:sp>
    </p:spTree>
    <p:extLst>
      <p:ext uri="{BB962C8B-B14F-4D97-AF65-F5344CB8AC3E}">
        <p14:creationId xmlns:p14="http://schemas.microsoft.com/office/powerpoint/2010/main" val="1994452843"/>
      </p:ext>
    </p:extLst>
  </p:cSld>
  <p:clrMapOvr>
    <a:masterClrMapping/>
  </p:clrMapOvr>
</p:sld>
</file>

<file path=ppt/theme/theme1.xml><?xml version="1.0" encoding="utf-8"?>
<a:theme xmlns:a="http://schemas.openxmlformats.org/drawingml/2006/main" name="2022 Hem Onc">
  <a:themeElements>
    <a:clrScheme name="HemOnc22">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35A696"/>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1656</Words>
  <Application>Microsoft Office PowerPoint</Application>
  <PresentationFormat>Widescreen</PresentationFormat>
  <Paragraphs>323</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Lato</vt:lpstr>
      <vt:lpstr>Lato Black</vt:lpstr>
      <vt:lpstr>2022 Hem Onc</vt:lpstr>
      <vt:lpstr>How Do I Optimize Use of Non-Cellular CD19 Targeted Therapies in R/R DLBCL? </vt:lpstr>
      <vt:lpstr>Disclaimer</vt:lpstr>
      <vt:lpstr>CD19 as Target for Immunotherapy</vt:lpstr>
      <vt:lpstr>CD19 Targeting Immunotherapy</vt:lpstr>
      <vt:lpstr>Tafasitamab</vt:lpstr>
      <vt:lpstr>Tafasitamab: Eligibility &amp; Pt. Characteristics</vt:lpstr>
      <vt:lpstr>Tafasitamab L-MIND Trial Results</vt:lpstr>
      <vt:lpstr>Tafasitamab: L-MIND Safety</vt:lpstr>
      <vt:lpstr>PowerPoint Presentation</vt:lpstr>
      <vt:lpstr>Tafasitamab Optimization</vt:lpstr>
      <vt:lpstr>Loncastuximab Tesirine</vt:lpstr>
      <vt:lpstr>Phase II Trial (LOTIS-2)</vt:lpstr>
      <vt:lpstr>LOTIS-2: Results</vt:lpstr>
      <vt:lpstr>LOTIS-2: Results</vt:lpstr>
      <vt:lpstr>LOTIS-2: Results</vt:lpstr>
      <vt:lpstr>LOTIS-2: Results</vt:lpstr>
      <vt:lpstr>Loncastuximab Optimization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2022-09-28T17:34:34Z</dcterms:modified>
</cp:coreProperties>
</file>