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82" r:id="rId5"/>
  </p:sldMasterIdLst>
  <p:notesMasterIdLst>
    <p:notesMasterId r:id="rId19"/>
  </p:notesMasterIdLst>
  <p:sldIdLst>
    <p:sldId id="270" r:id="rId6"/>
    <p:sldId id="256" r:id="rId7"/>
    <p:sldId id="265" r:id="rId8"/>
    <p:sldId id="271" r:id="rId9"/>
    <p:sldId id="260" r:id="rId10"/>
    <p:sldId id="258" r:id="rId11"/>
    <p:sldId id="261" r:id="rId12"/>
    <p:sldId id="262" r:id="rId13"/>
    <p:sldId id="263" r:id="rId14"/>
    <p:sldId id="264" r:id="rId15"/>
    <p:sldId id="257" r:id="rId16"/>
    <p:sldId id="25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2B0CD-7C2A-C342-85CD-1F8E1A38210F}" v="4" dt="2024-03-21T20:35:52.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6" autoAdjust="0"/>
    <p:restoredTop sz="90132"/>
  </p:normalViewPr>
  <p:slideViewPr>
    <p:cSldViewPr snapToGrid="0">
      <p:cViewPr varScale="1">
        <p:scale>
          <a:sx n="120" d="100"/>
          <a:sy n="120" d="100"/>
        </p:scale>
        <p:origin x="208" y="3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4511-48E9-463E-A3FE-26C922A27BC4}"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F3A07-3E71-4191-92E2-86C3818045A4}" type="slidenum">
              <a:rPr lang="en-US" smtClean="0"/>
              <a:t>‹#›</a:t>
            </a:fld>
            <a:endParaRPr lang="en-US"/>
          </a:p>
        </p:txBody>
      </p:sp>
    </p:spTree>
    <p:extLst>
      <p:ext uri="{BB962C8B-B14F-4D97-AF65-F5344CB8AC3E}">
        <p14:creationId xmlns:p14="http://schemas.microsoft.com/office/powerpoint/2010/main" val="129632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1350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2426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859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310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7120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9529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357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89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959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5552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6085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8886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2500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5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215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121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0303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573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3821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4603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747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8067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0971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hyperlink" Target="https://epworthsleepinessscale.com/about-the-ess/" TargetMode="External"/><Relationship Id="rId2" Type="http://schemas.openxmlformats.org/officeDocument/2006/relationships/hyperlink" Target="http://www.stopbang.ca/osa/screening.php" TargetMode="External"/><Relationship Id="rId1" Type="http://schemas.openxmlformats.org/officeDocument/2006/relationships/slideLayout" Target="../slideLayouts/slideLayout3.xml"/><Relationship Id="rId4" Type="http://schemas.openxmlformats.org/officeDocument/2006/relationships/hyperlink" Target="https://www.frontiersin.org/articles/10.3389/fmed.2022.866822/ful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151"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C3C12-BBFB-8ABE-F788-A50C25EACFF4}"/>
              </a:ext>
            </a:extLst>
          </p:cNvPr>
          <p:cNvSpPr txBox="1"/>
          <p:nvPr/>
        </p:nvSpPr>
        <p:spPr>
          <a:xfrm>
            <a:off x="1178560" y="3831966"/>
            <a:ext cx="983488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Jointly provided by the American Academy of Sleep Medicine, Global Learning Collaborative, Inc., and Total CME,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The Count On Sleep program is led by the AASM and its key partner, the Sleep Research Society. Collaborating organizations include the Alliance of Sleep Apnea Partners, American Academy of Dental Sleep Medicine, American Academy of Otolaryngology – Head and Neck Surgery, American College of Chest Physicians, American Society for Metabolic and Bariatric Surgery, American Thoracic Society, and the National Sleep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This program was supported by the Centers for Disease Control and Prevention of the U.S. Department of Health and Human Services (HHS) as part of a financial assistance award. The contents are those of the author(s) and do not necessarily represent the official views of, nor an endorsement by, CDC/HHS or the U.S. government.</a:t>
            </a:r>
          </a:p>
        </p:txBody>
      </p:sp>
      <p:grpSp>
        <p:nvGrpSpPr>
          <p:cNvPr id="8" name="Group 7">
            <a:extLst>
              <a:ext uri="{FF2B5EF4-FFF2-40B4-BE49-F238E27FC236}">
                <a16:creationId xmlns:a16="http://schemas.microsoft.com/office/drawing/2014/main" id="{0CD0CB6B-5663-69D5-0CA7-5CB3CFF657A0}"/>
              </a:ext>
            </a:extLst>
          </p:cNvPr>
          <p:cNvGrpSpPr/>
          <p:nvPr/>
        </p:nvGrpSpPr>
        <p:grpSpPr>
          <a:xfrm>
            <a:off x="1178560" y="1697029"/>
            <a:ext cx="9834880" cy="1731971"/>
            <a:chOff x="792480" y="1697029"/>
            <a:chExt cx="9834880" cy="1731971"/>
          </a:xfrm>
        </p:grpSpPr>
        <p:pic>
          <p:nvPicPr>
            <p:cNvPr id="4" name="Picture 3">
              <a:extLst>
                <a:ext uri="{FF2B5EF4-FFF2-40B4-BE49-F238E27FC236}">
                  <a16:creationId xmlns:a16="http://schemas.microsoft.com/office/drawing/2014/main" id="{6C31A613-C927-A7A4-A457-B89E91A81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480" y="1936911"/>
              <a:ext cx="4236720" cy="1223892"/>
            </a:xfrm>
            <a:prstGeom prst="rect">
              <a:avLst/>
            </a:prstGeom>
          </p:spPr>
        </p:pic>
        <p:pic>
          <p:nvPicPr>
            <p:cNvPr id="5" name="Graphic 4">
              <a:extLst>
                <a:ext uri="{FF2B5EF4-FFF2-40B4-BE49-F238E27FC236}">
                  <a16:creationId xmlns:a16="http://schemas.microsoft.com/office/drawing/2014/main" id="{B58BA234-F310-3084-24D3-7EE59F718E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462" y="1936911"/>
              <a:ext cx="2657042" cy="1337716"/>
            </a:xfrm>
            <a:prstGeom prst="rect">
              <a:avLst/>
            </a:prstGeom>
          </p:spPr>
        </p:pic>
        <p:pic>
          <p:nvPicPr>
            <p:cNvPr id="6" name="Picture 5" descr="A logo for a company&#10;&#10;Description automatically generated">
              <a:extLst>
                <a:ext uri="{FF2B5EF4-FFF2-40B4-BE49-F238E27FC236}">
                  <a16:creationId xmlns:a16="http://schemas.microsoft.com/office/drawing/2014/main" id="{CBC45A8B-ADBD-DDA2-C825-E15BC3A91B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1574" y="1697029"/>
              <a:ext cx="2065786" cy="1731971"/>
            </a:xfrm>
            <a:prstGeom prst="rect">
              <a:avLst/>
            </a:prstGeom>
          </p:spPr>
        </p:pic>
      </p:grpSp>
    </p:spTree>
    <p:extLst>
      <p:ext uri="{BB962C8B-B14F-4D97-AF65-F5344CB8AC3E}">
        <p14:creationId xmlns:p14="http://schemas.microsoft.com/office/powerpoint/2010/main" val="190847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BF769F-18DA-F5D6-4991-10896D6DC501}"/>
              </a:ext>
            </a:extLst>
          </p:cNvPr>
          <p:cNvSpPr>
            <a:spLocks noGrp="1"/>
          </p:cNvSpPr>
          <p:nvPr>
            <p:ph type="ftr" sz="quarter" idx="3"/>
          </p:nvPr>
        </p:nvSpPr>
        <p:spPr/>
        <p:txBody>
          <a:bodyPr/>
          <a:lstStyle/>
          <a:p>
            <a:r>
              <a:rPr lang="en-US"/>
              <a:t>Tan A, Yin JD, Tan LW, et al</a:t>
            </a:r>
            <a:r>
              <a:rPr lang="en-US" i="1"/>
              <a:t>. J Clin Sleep Med</a:t>
            </a:r>
            <a:r>
              <a:rPr lang="en-US"/>
              <a:t>. 2017 Mar 15;13(3):427-432. </a:t>
            </a:r>
            <a:endParaRPr lang="en-US" dirty="0"/>
          </a:p>
        </p:txBody>
      </p:sp>
      <p:sp>
        <p:nvSpPr>
          <p:cNvPr id="2" name="Title 1">
            <a:extLst>
              <a:ext uri="{FF2B5EF4-FFF2-40B4-BE49-F238E27FC236}">
                <a16:creationId xmlns:a16="http://schemas.microsoft.com/office/drawing/2014/main" id="{1F6B01AD-0272-CFC2-D304-5EB989FA5ECA}"/>
              </a:ext>
            </a:extLst>
          </p:cNvPr>
          <p:cNvSpPr>
            <a:spLocks noGrp="1"/>
          </p:cNvSpPr>
          <p:nvPr>
            <p:ph type="title"/>
          </p:nvPr>
        </p:nvSpPr>
        <p:spPr/>
        <p:txBody>
          <a:bodyPr/>
          <a:lstStyle/>
          <a:p>
            <a:r>
              <a:rPr lang="en-US"/>
              <a:t>References</a:t>
            </a:r>
            <a:endParaRPr lang="en-US" dirty="0"/>
          </a:p>
        </p:txBody>
      </p:sp>
      <p:sp>
        <p:nvSpPr>
          <p:cNvPr id="3" name="Content Placeholder 2">
            <a:extLst>
              <a:ext uri="{FF2B5EF4-FFF2-40B4-BE49-F238E27FC236}">
                <a16:creationId xmlns:a16="http://schemas.microsoft.com/office/drawing/2014/main" id="{7FF32C8C-F4BC-569D-AF7B-26E2AFAC4DAC}"/>
              </a:ext>
            </a:extLst>
          </p:cNvPr>
          <p:cNvSpPr>
            <a:spLocks noGrp="1"/>
          </p:cNvSpPr>
          <p:nvPr>
            <p:ph idx="1"/>
          </p:nvPr>
        </p:nvSpPr>
        <p:spPr/>
        <p:txBody>
          <a:bodyPr/>
          <a:lstStyle/>
          <a:p>
            <a:r>
              <a:rPr lang="en-US"/>
              <a:t>STOP-Bang: </a:t>
            </a:r>
            <a:br>
              <a:rPr lang="en-US"/>
            </a:br>
            <a:r>
              <a:rPr lang="en-US">
                <a:hlinkClick r:id="rId2"/>
              </a:rPr>
              <a:t>http://www.stopbang.ca/osa/screening.php</a:t>
            </a:r>
            <a:r>
              <a:rPr lang="en-US"/>
              <a:t> </a:t>
            </a:r>
          </a:p>
          <a:p>
            <a:r>
              <a:rPr lang="en-US"/>
              <a:t>Epworth Sleepiness Scale: </a:t>
            </a:r>
            <a:br>
              <a:rPr lang="en-US"/>
            </a:br>
            <a:r>
              <a:rPr lang="en-US">
                <a:hlinkClick r:id="rId3"/>
              </a:rPr>
              <a:t>https://epworthsleepinessscale.com/about-the-ess/</a:t>
            </a:r>
            <a:r>
              <a:rPr lang="en-US"/>
              <a:t> </a:t>
            </a:r>
          </a:p>
          <a:p>
            <a:r>
              <a:rPr lang="en-US"/>
              <a:t>Berlin Questionnaire: </a:t>
            </a:r>
            <a:r>
              <a:rPr lang="en-US">
                <a:hlinkClick r:id="rId4"/>
              </a:rPr>
              <a:t>https://www.frontiersin.org/articles/10.3389/fmed.2022.866822/full</a:t>
            </a:r>
            <a:r>
              <a:rPr lang="en-US"/>
              <a:t> </a:t>
            </a:r>
            <a:endParaRPr lang="en-US" dirty="0"/>
          </a:p>
        </p:txBody>
      </p:sp>
    </p:spTree>
    <p:extLst>
      <p:ext uri="{BB962C8B-B14F-4D97-AF65-F5344CB8AC3E}">
        <p14:creationId xmlns:p14="http://schemas.microsoft.com/office/powerpoint/2010/main" val="32253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5B0122-4719-C5AC-1D6B-423A2CE9AA4A}"/>
              </a:ext>
            </a:extLst>
          </p:cNvPr>
          <p:cNvSpPr>
            <a:spLocks noGrp="1"/>
          </p:cNvSpPr>
          <p:nvPr>
            <p:ph type="title"/>
          </p:nvPr>
        </p:nvSpPr>
        <p:spPr/>
        <p:txBody>
          <a:bodyPr/>
          <a:lstStyle/>
          <a:p>
            <a:r>
              <a:rPr lang="en-US" dirty="0"/>
              <a:t>STOP-BANG</a:t>
            </a:r>
          </a:p>
        </p:txBody>
      </p:sp>
      <p:pic>
        <p:nvPicPr>
          <p:cNvPr id="7" name="Content Placeholder 6">
            <a:extLst>
              <a:ext uri="{FF2B5EF4-FFF2-40B4-BE49-F238E27FC236}">
                <a16:creationId xmlns:a16="http://schemas.microsoft.com/office/drawing/2014/main" id="{617138E5-A66A-18E0-88BC-2DD63B877C2E}"/>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2546047" y="1202076"/>
            <a:ext cx="7099905" cy="5154274"/>
          </a:xfrm>
        </p:spPr>
      </p:pic>
      <p:sp>
        <p:nvSpPr>
          <p:cNvPr id="2" name="Footer Placeholder 1">
            <a:extLst>
              <a:ext uri="{FF2B5EF4-FFF2-40B4-BE49-F238E27FC236}">
                <a16:creationId xmlns:a16="http://schemas.microsoft.com/office/drawing/2014/main" id="{08F9C213-4187-05AB-907B-6E2946075DD3}"/>
              </a:ext>
            </a:extLst>
          </p:cNvPr>
          <p:cNvSpPr>
            <a:spLocks noGrp="1"/>
          </p:cNvSpPr>
          <p:nvPr>
            <p:ph type="ftr" sz="quarter" idx="3"/>
          </p:nvPr>
        </p:nvSpPr>
        <p:spPr/>
        <p:txBody>
          <a:bodyPr/>
          <a:lstStyle/>
          <a:p>
            <a:r>
              <a:rPr lang="en-US"/>
              <a:t>http://www.stopbang.ca/osa/screening.php </a:t>
            </a:r>
          </a:p>
        </p:txBody>
      </p:sp>
    </p:spTree>
    <p:extLst>
      <p:ext uri="{BB962C8B-B14F-4D97-AF65-F5344CB8AC3E}">
        <p14:creationId xmlns:p14="http://schemas.microsoft.com/office/powerpoint/2010/main" val="375374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D5EE-83FD-959B-1687-1B6AB711C44A}"/>
              </a:ext>
            </a:extLst>
          </p:cNvPr>
          <p:cNvSpPr>
            <a:spLocks noGrp="1"/>
          </p:cNvSpPr>
          <p:nvPr>
            <p:ph type="title"/>
          </p:nvPr>
        </p:nvSpPr>
        <p:spPr/>
        <p:txBody>
          <a:bodyPr/>
          <a:lstStyle/>
          <a:p>
            <a:r>
              <a:rPr lang="en-US" dirty="0"/>
              <a:t>How to Interpret</a:t>
            </a:r>
          </a:p>
        </p:txBody>
      </p:sp>
      <p:sp>
        <p:nvSpPr>
          <p:cNvPr id="6" name="Footer Placeholder 5">
            <a:extLst>
              <a:ext uri="{FF2B5EF4-FFF2-40B4-BE49-F238E27FC236}">
                <a16:creationId xmlns:a16="http://schemas.microsoft.com/office/drawing/2014/main" id="{32FDE10F-0467-E0D9-134D-F4A47425605B}"/>
              </a:ext>
            </a:extLst>
          </p:cNvPr>
          <p:cNvSpPr>
            <a:spLocks noGrp="1"/>
          </p:cNvSpPr>
          <p:nvPr>
            <p:ph type="ftr" sz="quarter" idx="3"/>
          </p:nvPr>
        </p:nvSpPr>
        <p:spPr/>
        <p:txBody>
          <a:bodyPr/>
          <a:lstStyle/>
          <a:p>
            <a:endParaRPr lang="en-US"/>
          </a:p>
        </p:txBody>
      </p:sp>
      <p:pic>
        <p:nvPicPr>
          <p:cNvPr id="5" name="Content Placeholder 4">
            <a:extLst>
              <a:ext uri="{FF2B5EF4-FFF2-40B4-BE49-F238E27FC236}">
                <a16:creationId xmlns:a16="http://schemas.microsoft.com/office/drawing/2014/main" id="{3B8D021E-3392-9B35-DE43-931970668491}"/>
              </a:ext>
            </a:extLst>
          </p:cNvPr>
          <p:cNvPicPr>
            <a:picLocks noGrp="1" noChangeAspect="1"/>
          </p:cNvPicPr>
          <p:nvPr>
            <p:ph idx="4294967295"/>
          </p:nvPr>
        </p:nvPicPr>
        <p:blipFill>
          <a:blip r:embed="rId2"/>
          <a:stretch>
            <a:fillRect/>
          </a:stretch>
        </p:blipFill>
        <p:spPr>
          <a:xfrm>
            <a:off x="609599" y="2147638"/>
            <a:ext cx="10744200" cy="2767012"/>
          </a:xfrm>
        </p:spPr>
      </p:pic>
    </p:spTree>
    <p:extLst>
      <p:ext uri="{BB962C8B-B14F-4D97-AF65-F5344CB8AC3E}">
        <p14:creationId xmlns:p14="http://schemas.microsoft.com/office/powerpoint/2010/main" val="154868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5C01-9751-BBB1-7508-5E8CAFD14855}"/>
              </a:ext>
            </a:extLst>
          </p:cNvPr>
          <p:cNvSpPr>
            <a:spLocks noGrp="1"/>
          </p:cNvSpPr>
          <p:nvPr>
            <p:ph type="title"/>
          </p:nvPr>
        </p:nvSpPr>
        <p:spPr/>
        <p:txBody>
          <a:bodyPr/>
          <a:lstStyle/>
          <a:p>
            <a:r>
              <a:rPr lang="en-US" dirty="0"/>
              <a:t>How to Screen for OSA</a:t>
            </a:r>
          </a:p>
        </p:txBody>
      </p:sp>
      <p:sp>
        <p:nvSpPr>
          <p:cNvPr id="3" name="Subtitle 2">
            <a:extLst>
              <a:ext uri="{FF2B5EF4-FFF2-40B4-BE49-F238E27FC236}">
                <a16:creationId xmlns:a16="http://schemas.microsoft.com/office/drawing/2014/main" id="{6E4C83FC-28EB-6E13-A982-D60F49A604DE}"/>
              </a:ext>
            </a:extLst>
          </p:cNvPr>
          <p:cNvSpPr>
            <a:spLocks noGrp="1"/>
          </p:cNvSpPr>
          <p:nvPr>
            <p:ph type="body" idx="1"/>
          </p:nvPr>
        </p:nvSpPr>
        <p:spPr/>
        <p:txBody>
          <a:bodyPr>
            <a:normAutofit lnSpcReduction="10000"/>
          </a:bodyPr>
          <a:lstStyle/>
          <a:p>
            <a:r>
              <a:rPr lang="en-US" dirty="0"/>
              <a:t>Seema Khosla, MD, FCCP, FAASM</a:t>
            </a:r>
          </a:p>
          <a:p>
            <a:r>
              <a:rPr lang="en-US" dirty="0"/>
              <a:t>Medical Director</a:t>
            </a:r>
          </a:p>
          <a:p>
            <a:r>
              <a:rPr lang="en-US" dirty="0"/>
              <a:t>ND Center for Sleep</a:t>
            </a:r>
          </a:p>
          <a:p>
            <a:r>
              <a:rPr lang="en-US" dirty="0"/>
              <a:t>Fargo, ND</a:t>
            </a:r>
          </a:p>
        </p:txBody>
      </p:sp>
    </p:spTree>
    <p:extLst>
      <p:ext uri="{BB962C8B-B14F-4D97-AF65-F5344CB8AC3E}">
        <p14:creationId xmlns:p14="http://schemas.microsoft.com/office/powerpoint/2010/main" val="295307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Obstructive Sleep Apnea (OSA) Screening Made Simple: Effective Strategies for Healthcare Professionals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Understand the link between OSA and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strategies to integrate routine OSA screening into primary care practice, considering the current barriers and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82F96B7-13F7-A1E1-D91A-80F0362A3185}"/>
              </a:ext>
            </a:extLst>
          </p:cNvPr>
          <p:cNvSpPr>
            <a:spLocks noGrp="1"/>
          </p:cNvSpPr>
          <p:nvPr>
            <p:ph type="ftr" sz="quarter" idx="3"/>
          </p:nvPr>
        </p:nvSpPr>
        <p:spPr>
          <a:xfrm>
            <a:off x="609600" y="6356350"/>
            <a:ext cx="10744199" cy="442131"/>
          </a:xfrm>
        </p:spPr>
        <p:txBody>
          <a:bodyPr/>
          <a:lstStyle/>
          <a:p>
            <a:r>
              <a:rPr lang="en-US"/>
              <a:t>Amra B, et al. </a:t>
            </a:r>
            <a:r>
              <a:rPr lang="en-US" i="1"/>
              <a:t>Oman Med J. </a:t>
            </a:r>
            <a:r>
              <a:rPr lang="en-US"/>
              <a:t>2018;33(3):184-192. </a:t>
            </a:r>
            <a:endParaRPr lang="en-US" dirty="0"/>
          </a:p>
        </p:txBody>
      </p:sp>
      <p:sp>
        <p:nvSpPr>
          <p:cNvPr id="2" name="Title 1">
            <a:extLst>
              <a:ext uri="{FF2B5EF4-FFF2-40B4-BE49-F238E27FC236}">
                <a16:creationId xmlns:a16="http://schemas.microsoft.com/office/drawing/2014/main" id="{059A24AF-1160-7DAF-F9D8-46E8F1200A24}"/>
              </a:ext>
            </a:extLst>
          </p:cNvPr>
          <p:cNvSpPr>
            <a:spLocks noGrp="1"/>
          </p:cNvSpPr>
          <p:nvPr>
            <p:ph type="title"/>
          </p:nvPr>
        </p:nvSpPr>
        <p:spPr>
          <a:xfrm>
            <a:off x="609600" y="199505"/>
            <a:ext cx="10744200" cy="1185577"/>
          </a:xfrm>
        </p:spPr>
        <p:txBody>
          <a:bodyPr/>
          <a:lstStyle/>
          <a:p>
            <a:r>
              <a:rPr lang="en-US" dirty="0"/>
              <a:t>Validated Questionnaires</a:t>
            </a:r>
          </a:p>
        </p:txBody>
      </p:sp>
      <p:sp>
        <p:nvSpPr>
          <p:cNvPr id="3" name="Content Placeholder 2">
            <a:extLst>
              <a:ext uri="{FF2B5EF4-FFF2-40B4-BE49-F238E27FC236}">
                <a16:creationId xmlns:a16="http://schemas.microsoft.com/office/drawing/2014/main" id="{248521A7-88F4-02AE-104E-B29DC5826FA9}"/>
              </a:ext>
            </a:extLst>
          </p:cNvPr>
          <p:cNvSpPr>
            <a:spLocks noGrp="1"/>
          </p:cNvSpPr>
          <p:nvPr>
            <p:ph idx="1"/>
          </p:nvPr>
        </p:nvSpPr>
        <p:spPr>
          <a:xfrm>
            <a:off x="609600" y="1477906"/>
            <a:ext cx="10744200" cy="4722477"/>
          </a:xfrm>
        </p:spPr>
        <p:txBody>
          <a:bodyPr/>
          <a:lstStyle/>
          <a:p>
            <a:r>
              <a:rPr lang="en-US" dirty="0"/>
              <a:t>STOP-Bang (if &gt;3, consider further evaluation)</a:t>
            </a:r>
          </a:p>
          <a:p>
            <a:r>
              <a:rPr lang="en-US" dirty="0"/>
              <a:t>Epworth Sleepiness Scale (&gt;10 indicates pathological hypersomnolence)</a:t>
            </a:r>
          </a:p>
          <a:p>
            <a:r>
              <a:rPr lang="en-US" dirty="0"/>
              <a:t>Berlin Questionnaire (high risk if &gt;1 category is positive)</a:t>
            </a:r>
          </a:p>
          <a:p>
            <a:r>
              <a:rPr lang="en-US" dirty="0"/>
              <a:t>STOP Bang had the highest sensitivity among sleep clinic patients</a:t>
            </a:r>
          </a:p>
          <a:p>
            <a:endParaRPr lang="en-US" dirty="0"/>
          </a:p>
        </p:txBody>
      </p:sp>
    </p:spTree>
    <p:extLst>
      <p:ext uri="{BB962C8B-B14F-4D97-AF65-F5344CB8AC3E}">
        <p14:creationId xmlns:p14="http://schemas.microsoft.com/office/powerpoint/2010/main" val="271649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37BEB3-285F-FE9D-3445-6115EF1BE42B}"/>
              </a:ext>
            </a:extLst>
          </p:cNvPr>
          <p:cNvSpPr>
            <a:spLocks noGrp="1"/>
          </p:cNvSpPr>
          <p:nvPr>
            <p:ph type="ftr" sz="quarter" idx="3"/>
          </p:nvPr>
        </p:nvSpPr>
        <p:spPr/>
        <p:txBody>
          <a:bodyPr/>
          <a:lstStyle/>
          <a:p>
            <a:endParaRPr lang="en-US"/>
          </a:p>
        </p:txBody>
      </p:sp>
      <p:sp>
        <p:nvSpPr>
          <p:cNvPr id="2" name="Title 1">
            <a:extLst>
              <a:ext uri="{FF2B5EF4-FFF2-40B4-BE49-F238E27FC236}">
                <a16:creationId xmlns:a16="http://schemas.microsoft.com/office/drawing/2014/main" id="{739A3BAC-CAFE-4804-B796-ABCFC43916B6}"/>
              </a:ext>
            </a:extLst>
          </p:cNvPr>
          <p:cNvSpPr>
            <a:spLocks noGrp="1"/>
          </p:cNvSpPr>
          <p:nvPr>
            <p:ph type="title"/>
          </p:nvPr>
        </p:nvSpPr>
        <p:spPr/>
        <p:txBody>
          <a:bodyPr/>
          <a:lstStyle/>
          <a:p>
            <a:r>
              <a:rPr lang="en-US"/>
              <a:t>Caveats</a:t>
            </a:r>
            <a:endParaRPr lang="en-US" dirty="0"/>
          </a:p>
        </p:txBody>
      </p:sp>
      <p:sp>
        <p:nvSpPr>
          <p:cNvPr id="3" name="Content Placeholder 2">
            <a:extLst>
              <a:ext uri="{FF2B5EF4-FFF2-40B4-BE49-F238E27FC236}">
                <a16:creationId xmlns:a16="http://schemas.microsoft.com/office/drawing/2014/main" id="{71422A05-4E0B-8732-ED0A-D3A30F3E0BE3}"/>
              </a:ext>
            </a:extLst>
          </p:cNvPr>
          <p:cNvSpPr>
            <a:spLocks noGrp="1"/>
          </p:cNvSpPr>
          <p:nvPr>
            <p:ph idx="1"/>
          </p:nvPr>
        </p:nvSpPr>
        <p:spPr/>
        <p:txBody>
          <a:bodyPr/>
          <a:lstStyle/>
          <a:p>
            <a:r>
              <a:rPr lang="en-US"/>
              <a:t>Screening questionnaires are not meant to exclude OSA</a:t>
            </a:r>
          </a:p>
          <a:p>
            <a:r>
              <a:rPr lang="en-US"/>
              <a:t>They have not been validated in all patient populations</a:t>
            </a:r>
          </a:p>
          <a:p>
            <a:r>
              <a:rPr lang="en-US"/>
              <a:t>Those of Asian descent and many women (perimenopausal, pregnant) are overlooked</a:t>
            </a:r>
          </a:p>
          <a:p>
            <a:r>
              <a:rPr lang="en-US"/>
              <a:t>Clinical symptomatology is important</a:t>
            </a:r>
          </a:p>
          <a:p>
            <a:r>
              <a:rPr lang="en-US"/>
              <a:t>Identifying, diagnosing, and treating these patients can positively impact their lives</a:t>
            </a:r>
            <a:endParaRPr lang="en-US" dirty="0"/>
          </a:p>
        </p:txBody>
      </p:sp>
    </p:spTree>
    <p:extLst>
      <p:ext uri="{BB962C8B-B14F-4D97-AF65-F5344CB8AC3E}">
        <p14:creationId xmlns:p14="http://schemas.microsoft.com/office/powerpoint/2010/main" val="310294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EAA0560B-A095-7D2B-983E-965B599183AC}"/>
              </a:ext>
            </a:extLst>
          </p:cNvPr>
          <p:cNvSpPr>
            <a:spLocks noGrp="1"/>
          </p:cNvSpPr>
          <p:nvPr>
            <p:ph type="ftr" sz="quarter" idx="3"/>
          </p:nvPr>
        </p:nvSpPr>
        <p:spPr>
          <a:xfrm>
            <a:off x="609600" y="6356350"/>
            <a:ext cx="10744199" cy="442131"/>
          </a:xfrm>
        </p:spPr>
        <p:txBody>
          <a:bodyPr/>
          <a:lstStyle/>
          <a:p>
            <a:r>
              <a:rPr lang="en-US" dirty="0"/>
              <a:t>AHI, apnea-hypopnea index; ESS, Epworth Sleepiness Scale; HSAT, home sleep apnea test; ODI, oxygen desaturation index; SB, STOP-Bang.</a:t>
            </a:r>
            <a:br>
              <a:rPr lang="en-US" dirty="0"/>
            </a:br>
            <a:r>
              <a:rPr lang="en-US" dirty="0" err="1"/>
              <a:t>Sanapo</a:t>
            </a:r>
            <a:r>
              <a:rPr lang="en-US" dirty="0"/>
              <a:t> L</a:t>
            </a:r>
            <a:r>
              <a:rPr lang="en-US" dirty="0">
                <a:solidFill>
                  <a:schemeClr val="bg2">
                    <a:lumMod val="50000"/>
                  </a:schemeClr>
                </a:solidFill>
              </a:rPr>
              <a:t>, et al. </a:t>
            </a:r>
            <a:r>
              <a:rPr lang="en-US" i="1" dirty="0">
                <a:solidFill>
                  <a:schemeClr val="bg2">
                    <a:lumMod val="50000"/>
                  </a:schemeClr>
                </a:solidFill>
              </a:rPr>
              <a:t>J </a:t>
            </a:r>
            <a:r>
              <a:rPr lang="en-US" i="1" dirty="0"/>
              <a:t>Clin Sleep Med. </a:t>
            </a:r>
            <a:r>
              <a:rPr lang="en-US" dirty="0"/>
              <a:t>2021;17(9):1953-1956. </a:t>
            </a:r>
            <a:endParaRPr lang="en-US" strike="sngStrike" dirty="0"/>
          </a:p>
        </p:txBody>
      </p:sp>
      <p:sp>
        <p:nvSpPr>
          <p:cNvPr id="2" name="Title 1">
            <a:extLst>
              <a:ext uri="{FF2B5EF4-FFF2-40B4-BE49-F238E27FC236}">
                <a16:creationId xmlns:a16="http://schemas.microsoft.com/office/drawing/2014/main" id="{A4348847-C88D-3867-5E80-ACCE78F584E8}"/>
              </a:ext>
            </a:extLst>
          </p:cNvPr>
          <p:cNvSpPr>
            <a:spLocks noGrp="1"/>
          </p:cNvSpPr>
          <p:nvPr>
            <p:ph type="title"/>
          </p:nvPr>
        </p:nvSpPr>
        <p:spPr>
          <a:xfrm>
            <a:off x="609600" y="199505"/>
            <a:ext cx="10744200" cy="1185577"/>
          </a:xfrm>
        </p:spPr>
        <p:txBody>
          <a:bodyPr/>
          <a:lstStyle/>
          <a:p>
            <a:r>
              <a:rPr lang="en-US"/>
              <a:t>Clinical Vignette</a:t>
            </a:r>
            <a:endParaRPr lang="en-US" dirty="0"/>
          </a:p>
        </p:txBody>
      </p:sp>
      <p:sp>
        <p:nvSpPr>
          <p:cNvPr id="3" name="Content Placeholder 2">
            <a:extLst>
              <a:ext uri="{FF2B5EF4-FFF2-40B4-BE49-F238E27FC236}">
                <a16:creationId xmlns:a16="http://schemas.microsoft.com/office/drawing/2014/main" id="{1584ADC0-DA3F-298C-5D99-F47C06B2F443}"/>
              </a:ext>
            </a:extLst>
          </p:cNvPr>
          <p:cNvSpPr>
            <a:spLocks noGrp="1"/>
          </p:cNvSpPr>
          <p:nvPr>
            <p:ph idx="1"/>
          </p:nvPr>
        </p:nvSpPr>
        <p:spPr>
          <a:xfrm>
            <a:off x="609600" y="1477906"/>
            <a:ext cx="10744200" cy="4722477"/>
          </a:xfrm>
        </p:spPr>
        <p:txBody>
          <a:bodyPr/>
          <a:lstStyle/>
          <a:p>
            <a:r>
              <a:rPr lang="en-US" dirty="0"/>
              <a:t>35-year-old G5P1 at 33 weeks</a:t>
            </a:r>
          </a:p>
          <a:p>
            <a:r>
              <a:rPr lang="en-US" dirty="0"/>
              <a:t>Snoring present since second trimester beginning week 13</a:t>
            </a:r>
          </a:p>
          <a:p>
            <a:r>
              <a:rPr lang="en-US" dirty="0"/>
              <a:t>BMI 31.2, neck circumference 37 cm</a:t>
            </a:r>
          </a:p>
          <a:p>
            <a:r>
              <a:rPr lang="en-US" dirty="0"/>
              <a:t>SB 3, ESS 6, negative home sleep apnea test at week 13</a:t>
            </a:r>
          </a:p>
          <a:p>
            <a:r>
              <a:rPr lang="en-US" dirty="0"/>
              <a:t>Now BMI 36.4, neck circumference 38 cm BP 136/86</a:t>
            </a:r>
          </a:p>
          <a:p>
            <a:r>
              <a:rPr lang="en-US" dirty="0"/>
              <a:t>SB 4, ESS 11</a:t>
            </a:r>
          </a:p>
          <a:p>
            <a:r>
              <a:rPr lang="en-US" dirty="0"/>
              <a:t>HSAT: AHI 69.1, ODI 48.4, nadir saturation 63%</a:t>
            </a:r>
          </a:p>
          <a:p>
            <a:r>
              <a:rPr lang="en-US" b="1" dirty="0"/>
              <a:t>OSA does not always resolve with delivery</a:t>
            </a:r>
          </a:p>
          <a:p>
            <a:endParaRPr lang="en-US" dirty="0"/>
          </a:p>
        </p:txBody>
      </p:sp>
    </p:spTree>
    <p:extLst>
      <p:ext uri="{BB962C8B-B14F-4D97-AF65-F5344CB8AC3E}">
        <p14:creationId xmlns:p14="http://schemas.microsoft.com/office/powerpoint/2010/main" val="317935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FAA0EEA-0210-A652-548F-C33777263E25}"/>
              </a:ext>
            </a:extLst>
          </p:cNvPr>
          <p:cNvSpPr>
            <a:spLocks noGrp="1"/>
          </p:cNvSpPr>
          <p:nvPr>
            <p:ph type="ftr" sz="quarter" idx="3"/>
          </p:nvPr>
        </p:nvSpPr>
        <p:spPr/>
        <p:txBody>
          <a:bodyPr/>
          <a:lstStyle/>
          <a:p>
            <a:r>
              <a:rPr lang="da-DK" dirty="0" err="1"/>
              <a:t>Sanapo</a:t>
            </a:r>
            <a:r>
              <a:rPr lang="da-DK" dirty="0"/>
              <a:t> L, et al. </a:t>
            </a:r>
            <a:r>
              <a:rPr lang="da-DK" i="1" dirty="0"/>
              <a:t>J </a:t>
            </a:r>
            <a:r>
              <a:rPr lang="da-DK" i="1" dirty="0" err="1"/>
              <a:t>Clin</a:t>
            </a:r>
            <a:r>
              <a:rPr lang="da-DK" i="1" dirty="0"/>
              <a:t> </a:t>
            </a:r>
            <a:r>
              <a:rPr lang="da-DK" i="1" dirty="0" err="1"/>
              <a:t>Sleep</a:t>
            </a:r>
            <a:r>
              <a:rPr lang="da-DK" i="1" dirty="0"/>
              <a:t> Med</a:t>
            </a:r>
            <a:r>
              <a:rPr lang="da-DK" dirty="0"/>
              <a:t>. 2021;17(9):1953-1956. </a:t>
            </a:r>
          </a:p>
        </p:txBody>
      </p:sp>
      <p:sp>
        <p:nvSpPr>
          <p:cNvPr id="2" name="Title 1">
            <a:extLst>
              <a:ext uri="{FF2B5EF4-FFF2-40B4-BE49-F238E27FC236}">
                <a16:creationId xmlns:a16="http://schemas.microsoft.com/office/drawing/2014/main" id="{0358426E-50EA-7FBB-0756-3FCE116233CC}"/>
              </a:ext>
            </a:extLst>
          </p:cNvPr>
          <p:cNvSpPr>
            <a:spLocks noGrp="1"/>
          </p:cNvSpPr>
          <p:nvPr>
            <p:ph type="title"/>
          </p:nvPr>
        </p:nvSpPr>
        <p:spPr/>
        <p:txBody>
          <a:bodyPr/>
          <a:lstStyle/>
          <a:p>
            <a:r>
              <a:rPr lang="en-US"/>
              <a:t>Untreated OSA in Pregnancy</a:t>
            </a:r>
            <a:endParaRPr lang="en-US" dirty="0"/>
          </a:p>
        </p:txBody>
      </p:sp>
      <p:sp>
        <p:nvSpPr>
          <p:cNvPr id="3" name="Content Placeholder 2">
            <a:extLst>
              <a:ext uri="{FF2B5EF4-FFF2-40B4-BE49-F238E27FC236}">
                <a16:creationId xmlns:a16="http://schemas.microsoft.com/office/drawing/2014/main" id="{21B2C2E9-81C7-927D-E883-77DAB7159FB6}"/>
              </a:ext>
            </a:extLst>
          </p:cNvPr>
          <p:cNvSpPr>
            <a:spLocks noGrp="1"/>
          </p:cNvSpPr>
          <p:nvPr>
            <p:ph idx="1"/>
          </p:nvPr>
        </p:nvSpPr>
        <p:spPr/>
        <p:txBody>
          <a:bodyPr vert="horz" lIns="91440" tIns="45720" rIns="91440" bIns="45720" rtlCol="0" anchor="t">
            <a:normAutofit/>
          </a:bodyPr>
          <a:lstStyle/>
          <a:p>
            <a:r>
              <a:rPr lang="en-US" dirty="0"/>
              <a:t>Higher rate of eclampsia/pre-eclampsia</a:t>
            </a:r>
          </a:p>
          <a:p>
            <a:r>
              <a:rPr lang="en-US" dirty="0"/>
              <a:t>Higher rate of C-section</a:t>
            </a:r>
            <a:endParaRPr lang="en-US" dirty="0">
              <a:cs typeface="Arial"/>
            </a:endParaRPr>
          </a:p>
          <a:p>
            <a:r>
              <a:rPr lang="en-US" dirty="0"/>
              <a:t>Multiple adverse pregnancy outcomes and maternal morbidities EVEN AFTER DELIVERY</a:t>
            </a:r>
          </a:p>
          <a:p>
            <a:r>
              <a:rPr lang="en-US" dirty="0"/>
              <a:t>Pregnancy is a window into future health</a:t>
            </a:r>
          </a:p>
        </p:txBody>
      </p:sp>
    </p:spTree>
    <p:extLst>
      <p:ext uri="{BB962C8B-B14F-4D97-AF65-F5344CB8AC3E}">
        <p14:creationId xmlns:p14="http://schemas.microsoft.com/office/powerpoint/2010/main" val="133401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9ACFFE-FC92-62E7-8587-2F2D43D7A9C6}"/>
              </a:ext>
            </a:extLst>
          </p:cNvPr>
          <p:cNvSpPr>
            <a:spLocks noGrp="1"/>
          </p:cNvSpPr>
          <p:nvPr>
            <p:ph type="ftr" sz="quarter" idx="3"/>
          </p:nvPr>
        </p:nvSpPr>
        <p:spPr/>
        <p:txBody>
          <a:bodyPr/>
          <a:lstStyle/>
          <a:p>
            <a:endParaRPr lang="en-US"/>
          </a:p>
        </p:txBody>
      </p:sp>
      <p:sp>
        <p:nvSpPr>
          <p:cNvPr id="2" name="Title 1">
            <a:extLst>
              <a:ext uri="{FF2B5EF4-FFF2-40B4-BE49-F238E27FC236}">
                <a16:creationId xmlns:a16="http://schemas.microsoft.com/office/drawing/2014/main" id="{67029651-4670-4CB7-5DA2-F07C9AFABEA4}"/>
              </a:ext>
            </a:extLst>
          </p:cNvPr>
          <p:cNvSpPr>
            <a:spLocks noGrp="1"/>
          </p:cNvSpPr>
          <p:nvPr>
            <p:ph type="title"/>
          </p:nvPr>
        </p:nvSpPr>
        <p:spPr/>
        <p:txBody>
          <a:bodyPr/>
          <a:lstStyle/>
          <a:p>
            <a:r>
              <a:rPr lang="en-US" dirty="0"/>
              <a:t>Screening for OSA</a:t>
            </a:r>
          </a:p>
        </p:txBody>
      </p:sp>
      <p:sp>
        <p:nvSpPr>
          <p:cNvPr id="3" name="Content Placeholder 2">
            <a:extLst>
              <a:ext uri="{FF2B5EF4-FFF2-40B4-BE49-F238E27FC236}">
                <a16:creationId xmlns:a16="http://schemas.microsoft.com/office/drawing/2014/main" id="{8B49A971-BC71-36F2-5976-5DC0D2AB99FC}"/>
              </a:ext>
            </a:extLst>
          </p:cNvPr>
          <p:cNvSpPr>
            <a:spLocks noGrp="1"/>
          </p:cNvSpPr>
          <p:nvPr>
            <p:ph idx="1"/>
          </p:nvPr>
        </p:nvSpPr>
        <p:spPr/>
        <p:txBody>
          <a:bodyPr/>
          <a:lstStyle/>
          <a:p>
            <a:r>
              <a:rPr lang="en-US" dirty="0"/>
              <a:t>Low threshold to treat those with a high clinical index of suspicion and a low ESS or SB</a:t>
            </a:r>
          </a:p>
          <a:p>
            <a:r>
              <a:rPr lang="en-US" dirty="0"/>
              <a:t>These questionnaires are good but limited, especially in populations where the screening test was not validated</a:t>
            </a:r>
          </a:p>
          <a:p>
            <a:endParaRPr lang="en-US" dirty="0"/>
          </a:p>
        </p:txBody>
      </p:sp>
    </p:spTree>
    <p:extLst>
      <p:ext uri="{BB962C8B-B14F-4D97-AF65-F5344CB8AC3E}">
        <p14:creationId xmlns:p14="http://schemas.microsoft.com/office/powerpoint/2010/main" val="2913755725"/>
      </p:ext>
    </p:extLst>
  </p:cSld>
  <p:clrMapOvr>
    <a:masterClrMapping/>
  </p:clrMapOvr>
</p:sld>
</file>

<file path=ppt/theme/theme1.xml><?xml version="1.0" encoding="utf-8"?>
<a:theme xmlns:a="http://schemas.openxmlformats.org/drawingml/2006/main" name="NP7017 Intro Changes Neurology Theme">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7017 Intro Changes Neurology Theme" id="{C38C2DA0-B734-5246-AFF7-1DC652E1FF8D}" vid="{D734A3E7-4181-1E45-BA96-CADD4BDC02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0103E-2BB8-4680-8B21-D588A0A36B04}">
  <ds:schemaRefs>
    <ds:schemaRef ds:uri="a9d8bbac-cce3-475c-b9fe-65ecbcec7edd"/>
    <ds:schemaRef ds:uri="http://schemas.openxmlformats.org/package/2006/metadata/core-propertie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f55e9ad1-4522-4e5b-8d2e-6f450f6d945f"/>
    <ds:schemaRef ds:uri="http://schemas.microsoft.com/office/2006/metadata/properties"/>
  </ds:schemaRefs>
</ds:datastoreItem>
</file>

<file path=customXml/itemProps2.xml><?xml version="1.0" encoding="utf-8"?>
<ds:datastoreItem xmlns:ds="http://schemas.openxmlformats.org/officeDocument/2006/customXml" ds:itemID="{77493907-BB12-4CBD-9BB4-D5FF6C92E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196E8C-C252-477D-A69C-09C74E7E4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NP7017 Intro Changes Neurology Theme</Template>
  <TotalTime>89</TotalTime>
  <Words>897</Words>
  <Application>Microsoft Macintosh PowerPoint</Application>
  <PresentationFormat>Widescreen</PresentationFormat>
  <Paragraphs>75</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NP7017 Intro Changes Neurology Theme</vt:lpstr>
      <vt:lpstr>Office Theme</vt:lpstr>
      <vt:lpstr>PowerPoint Presentation</vt:lpstr>
      <vt:lpstr>How to Screen for OSA</vt:lpstr>
      <vt:lpstr>PowerPoint Presentation</vt:lpstr>
      <vt:lpstr>Disclaimer</vt:lpstr>
      <vt:lpstr>Validated Questionnaires</vt:lpstr>
      <vt:lpstr>Caveats</vt:lpstr>
      <vt:lpstr>Clinical Vignette</vt:lpstr>
      <vt:lpstr>Untreated OSA in Pregnancy</vt:lpstr>
      <vt:lpstr>Screening for OSA</vt:lpstr>
      <vt:lpstr>References</vt:lpstr>
      <vt:lpstr>STOP-BANG</vt:lpstr>
      <vt:lpstr>How to Interpret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Screen for OSA</dc:title>
  <dc:subject/>
  <dc:creator>MedEd On The Go</dc:creator>
  <cp:keywords/>
  <dc:description/>
  <cp:lastModifiedBy>Harley Kidner</cp:lastModifiedBy>
  <cp:revision>16</cp:revision>
  <dcterms:created xsi:type="dcterms:W3CDTF">2024-02-10T23:01:26Z</dcterms:created>
  <dcterms:modified xsi:type="dcterms:W3CDTF">2024-03-21T20:35:59Z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