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 id="2147483684" r:id="rId5"/>
  </p:sldMasterIdLst>
  <p:notesMasterIdLst>
    <p:notesMasterId r:id="rId19"/>
  </p:notesMasterIdLst>
  <p:sldIdLst>
    <p:sldId id="270" r:id="rId6"/>
    <p:sldId id="256" r:id="rId7"/>
    <p:sldId id="265" r:id="rId8"/>
    <p:sldId id="285" r:id="rId9"/>
    <p:sldId id="266" r:id="rId10"/>
    <p:sldId id="267" r:id="rId11"/>
    <p:sldId id="268" r:id="rId12"/>
    <p:sldId id="280" r:id="rId13"/>
    <p:sldId id="278" r:id="rId14"/>
    <p:sldId id="281" r:id="rId15"/>
    <p:sldId id="282" r:id="rId16"/>
    <p:sldId id="284"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B0547538-8B96-6C5E-B990-55466F9A02D9}" name="Rebecca Barraclough" initials="RB" userId="S::rbarraclough@ushealthconnect.com::2fefac7e-c711-47ad-8a3f-c5e62e1ab735" providerId="AD"/>
  <p188:author id="{0D3E8F6D-079D-90E1-BDDC-53E58A34EFC9}" name="John McGuire" initials="JM" userId="S::jmcguire@ushealthconnect.com::a260c3a6-323d-44f1-8ccf-baa6a40d9a7d" providerId="AD"/>
  <p188:author id="{B2634391-5F65-7D45-FB3F-D1EF4E8F513D}" name="Caitlin Roat" initials="CR" userId="0dad00d9dd685b97" providerId="Windows Live"/>
  <p188:author id="{B0042893-9274-28A6-A126-FC088A0271B6}" name="Alison Kole, MD, MPH" initials="AK" userId="S::akole@ushealthconnect.com::b8263bbd-2d91-4f16-bf8e-23fdd3967123" providerId="AD"/>
  <p188:author id="{0687B19D-8269-EC7C-2ED0-A643C948A569}" name="Olivia Marshall" initials="OM" userId="S::OMarshall@ushealthconnect.com::ff4eb11f-1293-460e-bc55-670f617c422b" providerId="AD"/>
  <p188:author id="{ED06ABED-A05C-63D9-D63F-AC90D2E8514B}" name="Harley Kidner" initials="" userId="S::HKidner@ushealthconnect.com::5b13863f-857f-45ba-b29d-d3555fa5f842"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1353B-761B-AB48-961E-5ECC8F3C232A}" v="3" dt="2024-03-21T20:00:18.743"/>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0C24E-F5FB-6F4D-9AA5-C25FC75CDDCA}"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82A4D-2CDE-7A43-A36D-9D6AFD264F0F}" type="slidenum">
              <a:rPr lang="en-US" smtClean="0"/>
              <a:t>‹#›</a:t>
            </a:fld>
            <a:endParaRPr lang="en-US"/>
          </a:p>
        </p:txBody>
      </p:sp>
    </p:spTree>
    <p:extLst>
      <p:ext uri="{BB962C8B-B14F-4D97-AF65-F5344CB8AC3E}">
        <p14:creationId xmlns:p14="http://schemas.microsoft.com/office/powerpoint/2010/main" val="382251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32323"/>
                </a:solidFill>
                <a:effectLst/>
                <a:latin typeface="Muli"/>
              </a:rPr>
              <a:t>Sleep apnea can affect any age, gender, weight, or ethnicity. </a:t>
            </a:r>
          </a:p>
          <a:p>
            <a:endParaRPr lang="en-US" b="0" i="0">
              <a:solidFill>
                <a:srgbClr val="232323"/>
              </a:solidFill>
              <a:effectLst/>
              <a:latin typeface="Muli"/>
            </a:endParaRPr>
          </a:p>
          <a:p>
            <a:r>
              <a:rPr lang="en-US" b="0" i="0">
                <a:solidFill>
                  <a:srgbClr val="232323"/>
                </a:solidFill>
                <a:effectLst/>
                <a:latin typeface="Muli"/>
              </a:rPr>
              <a:t>Common conditions such as COPD and depression face similar disparities between prevalence of disease and specialist availability and primary care manages these conditions in most patients. Research illustrates the possible role of primary care providers and other non-specialists in expanding access.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1354C-2CC0-4B19-99F3-56CC420E02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98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6351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6406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4814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369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25344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8465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63697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554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10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2069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34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39363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1151"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C3C12-BBFB-8ABE-F788-A50C25EACFF4}"/>
              </a:ext>
            </a:extLst>
          </p:cNvPr>
          <p:cNvSpPr txBox="1"/>
          <p:nvPr/>
        </p:nvSpPr>
        <p:spPr>
          <a:xfrm>
            <a:off x="1178560" y="3843208"/>
            <a:ext cx="983488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Arial" panose="020B0604020202020204"/>
                <a:ea typeface="+mn-ea"/>
                <a:cs typeface="+mn-cs"/>
              </a:rPr>
              <a:t>Jointly provided by the American Academy of Sleep Medicine, Global Learning Collaborative, Inc., and Total CME, LLC.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Arial" panose="020B0604020202020204"/>
                <a:ea typeface="+mn-ea"/>
                <a:cs typeface="+mn-cs"/>
              </a:rPr>
              <a:t>The Count On Sleep program is led by the AASM and its key partner, the Sleep Research Society. Collaborating organizations include the Alliance of Sleep Apnea Partners, American Academy of Dental Sleep Medicine, American Academy of Otolaryngology – Head and Neck Surgery, American College of Chest Physicians, American Society for Metabolic and Bariatric Surgery, American Thoracic Society, and the National Sleep Foundation.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Arial" panose="020B0604020202020204"/>
                <a:ea typeface="+mn-ea"/>
                <a:cs typeface="+mn-cs"/>
              </a:rPr>
              <a:t>This program was supported by the Centers for Disease Control and Prevention of the U.S. Department of Health and Human Services (HHS) as part of a financial assistance award. The contents are those of the author(s) and do not necessarily represent the official views of, nor an endorsement by, CDC/HHS or the U.S. government.</a:t>
            </a:r>
          </a:p>
        </p:txBody>
      </p:sp>
      <p:grpSp>
        <p:nvGrpSpPr>
          <p:cNvPr id="8" name="Group 7">
            <a:extLst>
              <a:ext uri="{FF2B5EF4-FFF2-40B4-BE49-F238E27FC236}">
                <a16:creationId xmlns:a16="http://schemas.microsoft.com/office/drawing/2014/main" id="{0CD0CB6B-5663-69D5-0CA7-5CB3CFF657A0}"/>
              </a:ext>
            </a:extLst>
          </p:cNvPr>
          <p:cNvGrpSpPr/>
          <p:nvPr/>
        </p:nvGrpSpPr>
        <p:grpSpPr>
          <a:xfrm>
            <a:off x="1178560" y="1697029"/>
            <a:ext cx="9834880" cy="1728216"/>
            <a:chOff x="792480" y="1697029"/>
            <a:chExt cx="9834880" cy="1731971"/>
          </a:xfrm>
        </p:grpSpPr>
        <p:pic>
          <p:nvPicPr>
            <p:cNvPr id="4" name="Picture 3">
              <a:extLst>
                <a:ext uri="{FF2B5EF4-FFF2-40B4-BE49-F238E27FC236}">
                  <a16:creationId xmlns:a16="http://schemas.microsoft.com/office/drawing/2014/main" id="{6C31A613-C927-A7A4-A457-B89E91A811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480" y="1936911"/>
              <a:ext cx="4236720" cy="1223892"/>
            </a:xfrm>
            <a:prstGeom prst="rect">
              <a:avLst/>
            </a:prstGeom>
          </p:spPr>
        </p:pic>
        <p:pic>
          <p:nvPicPr>
            <p:cNvPr id="5" name="Graphic 4">
              <a:extLst>
                <a:ext uri="{FF2B5EF4-FFF2-40B4-BE49-F238E27FC236}">
                  <a16:creationId xmlns:a16="http://schemas.microsoft.com/office/drawing/2014/main" id="{B58BA234-F310-3084-24D3-7EE59F718E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8462" y="1936911"/>
              <a:ext cx="2657042" cy="1337716"/>
            </a:xfrm>
            <a:prstGeom prst="rect">
              <a:avLst/>
            </a:prstGeom>
          </p:spPr>
        </p:pic>
        <p:pic>
          <p:nvPicPr>
            <p:cNvPr id="6" name="Picture 5" descr="A logo for a company&#10;&#10;Description automatically generated">
              <a:extLst>
                <a:ext uri="{FF2B5EF4-FFF2-40B4-BE49-F238E27FC236}">
                  <a16:creationId xmlns:a16="http://schemas.microsoft.com/office/drawing/2014/main" id="{CBC45A8B-ADBD-DDA2-C825-E15BC3A91B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1574" y="1697029"/>
              <a:ext cx="2065786" cy="1731971"/>
            </a:xfrm>
            <a:prstGeom prst="rect">
              <a:avLst/>
            </a:prstGeom>
          </p:spPr>
        </p:pic>
      </p:grpSp>
    </p:spTree>
    <p:extLst>
      <p:ext uri="{BB962C8B-B14F-4D97-AF65-F5344CB8AC3E}">
        <p14:creationId xmlns:p14="http://schemas.microsoft.com/office/powerpoint/2010/main" val="190847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a:t>OSA: Morbidity </a:t>
            </a:r>
          </a:p>
        </p:txBody>
      </p:sp>
      <p:sp>
        <p:nvSpPr>
          <p:cNvPr id="2" name="Content Placeholder 1"/>
          <p:cNvSpPr>
            <a:spLocks noGrp="1"/>
          </p:cNvSpPr>
          <p:nvPr>
            <p:ph idx="1"/>
          </p:nvPr>
        </p:nvSpPr>
        <p:spPr>
          <a:xfrm>
            <a:off x="609600" y="1477906"/>
            <a:ext cx="10744200" cy="4722477"/>
          </a:xfrm>
        </p:spPr>
        <p:txBody>
          <a:bodyPr/>
          <a:lstStyle/>
          <a:p>
            <a:r>
              <a:rPr lang="en-US"/>
              <a:t>Social/sexual functioning</a:t>
            </a:r>
          </a:p>
          <a:p>
            <a:r>
              <a:rPr lang="en-US"/>
              <a:t>Eye conditions</a:t>
            </a:r>
          </a:p>
          <a:p>
            <a:pPr lvl="1"/>
            <a:r>
              <a:rPr lang="en-US"/>
              <a:t>Glaucoma, non-arthritic ischemic optic neuropathy, floppy eye syndrome, retinal vein occlusion</a:t>
            </a:r>
          </a:p>
          <a:p>
            <a:r>
              <a:rPr lang="en-US"/>
              <a:t>Pulmonary conditions</a:t>
            </a:r>
          </a:p>
          <a:p>
            <a:pPr lvl="1"/>
            <a:r>
              <a:rPr lang="en-US"/>
              <a:t>Asthma exacerbation</a:t>
            </a:r>
          </a:p>
          <a:p>
            <a:r>
              <a:rPr lang="en-US"/>
              <a:t>Depression</a:t>
            </a:r>
          </a:p>
          <a:p>
            <a:r>
              <a:rPr lang="en-US"/>
              <a:t>Quality of life</a:t>
            </a:r>
          </a:p>
          <a:p>
            <a:endParaRPr lang="en-US"/>
          </a:p>
        </p:txBody>
      </p:sp>
      <p:sp>
        <p:nvSpPr>
          <p:cNvPr id="7" name="Footer Placeholder 6">
            <a:extLst>
              <a:ext uri="{FF2B5EF4-FFF2-40B4-BE49-F238E27FC236}">
                <a16:creationId xmlns:a16="http://schemas.microsoft.com/office/drawing/2014/main" id="{71C5A2B8-9E16-7416-9C8B-61D05A11EA6C}"/>
              </a:ext>
            </a:extLst>
          </p:cNvPr>
          <p:cNvSpPr>
            <a:spLocks noGrp="1"/>
          </p:cNvSpPr>
          <p:nvPr>
            <p:ph type="ftr" sz="quarter" idx="3"/>
          </p:nvPr>
        </p:nvSpPr>
        <p:spPr/>
        <p:txBody>
          <a:bodyPr/>
          <a:lstStyle/>
          <a:p>
            <a:r>
              <a:rPr lang="en-US" dirty="0"/>
              <a:t>American Academy of Sleep Medicine (AASM). Obstructive sleep apnea national indicator report. https://sleepeducation.org/get-involved/count-on-sleep/public-health/national-indicator-report/. 
American Academy of Sleep Medicine (AASM). International classification of sleep disorders. 2023: 66-77.</a:t>
            </a:r>
          </a:p>
        </p:txBody>
      </p:sp>
    </p:spTree>
    <p:extLst>
      <p:ext uri="{BB962C8B-B14F-4D97-AF65-F5344CB8AC3E}">
        <p14:creationId xmlns:p14="http://schemas.microsoft.com/office/powerpoint/2010/main" val="279964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a:t>OSA: Mortality</a:t>
            </a:r>
          </a:p>
        </p:txBody>
      </p:sp>
      <p:sp>
        <p:nvSpPr>
          <p:cNvPr id="2" name="Content Placeholder 1"/>
          <p:cNvSpPr>
            <a:spLocks noGrp="1"/>
          </p:cNvSpPr>
          <p:nvPr>
            <p:ph idx="1"/>
          </p:nvPr>
        </p:nvSpPr>
        <p:spPr>
          <a:xfrm>
            <a:off x="609600" y="1477906"/>
            <a:ext cx="10744200" cy="4722477"/>
          </a:xfrm>
        </p:spPr>
        <p:txBody>
          <a:bodyPr/>
          <a:lstStyle/>
          <a:p>
            <a:r>
              <a:rPr lang="en-US" dirty="0"/>
              <a:t>Moderate to severe OSA</a:t>
            </a:r>
          </a:p>
          <a:p>
            <a:r>
              <a:rPr lang="en-US" dirty="0"/>
              <a:t>Patients with severe OSA: Death from all causes 3.8 times higher than controls</a:t>
            </a:r>
          </a:p>
          <a:p>
            <a:r>
              <a:rPr lang="en-US" dirty="0"/>
              <a:t>Patients with severe OSA: Death due to cardiovascular disease 5.2 times higher than controls</a:t>
            </a:r>
          </a:p>
          <a:p>
            <a:r>
              <a:rPr lang="en-US" dirty="0"/>
              <a:t>PAP reduces mortality in patients with OSA after stroke and reduces fatal and non-fatal cardiac events</a:t>
            </a:r>
          </a:p>
        </p:txBody>
      </p:sp>
      <p:sp>
        <p:nvSpPr>
          <p:cNvPr id="9" name="Footer Placeholder 8">
            <a:extLst>
              <a:ext uri="{FF2B5EF4-FFF2-40B4-BE49-F238E27FC236}">
                <a16:creationId xmlns:a16="http://schemas.microsoft.com/office/drawing/2014/main" id="{61F7EB04-9341-ACF7-7651-B0CD7FB27479}"/>
              </a:ext>
            </a:extLst>
          </p:cNvPr>
          <p:cNvSpPr>
            <a:spLocks noGrp="1"/>
          </p:cNvSpPr>
          <p:nvPr>
            <p:ph type="ftr" sz="quarter" idx="3"/>
          </p:nvPr>
        </p:nvSpPr>
        <p:spPr/>
        <p:txBody>
          <a:bodyPr/>
          <a:lstStyle/>
          <a:p>
            <a:r>
              <a:rPr lang="en-US" dirty="0"/>
              <a:t>American Academy of Sleep Medicine (AASM). Obstructive sleep apnea national indicator report. https://sleepeducation.org/get-involved/count-on-sleep/public-health/national-indicator-report/. </a:t>
            </a:r>
          </a:p>
          <a:p>
            <a:r>
              <a:rPr lang="en-US" dirty="0"/>
              <a:t>Marin JM, et al. </a:t>
            </a:r>
            <a:r>
              <a:rPr lang="en-US" i="1" dirty="0"/>
              <a:t>Lancet</a:t>
            </a:r>
            <a:r>
              <a:rPr lang="en-US" dirty="0"/>
              <a:t>. 2005;365(9464):1046-53. </a:t>
            </a:r>
          </a:p>
        </p:txBody>
      </p:sp>
    </p:spTree>
    <p:extLst>
      <p:ext uri="{BB962C8B-B14F-4D97-AF65-F5344CB8AC3E}">
        <p14:creationId xmlns:p14="http://schemas.microsoft.com/office/powerpoint/2010/main" val="200091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OSA:</a:t>
            </a:r>
            <a:br>
              <a:rPr lang="en-US"/>
            </a:br>
            <a:r>
              <a:rPr lang="en-US"/>
              <a:t>Consequences </a:t>
            </a:r>
          </a:p>
        </p:txBody>
      </p:sp>
      <p:pic>
        <p:nvPicPr>
          <p:cNvPr id="2050" name="Picture 2"/>
          <p:cNvPicPr>
            <a:picLocks noGrp="1" noChangeAspect="1" noChangeArrowheads="1"/>
          </p:cNvPicPr>
          <p:nvPr>
            <p:ph idx="4294967295"/>
          </p:nvPr>
        </p:nvPicPr>
        <p:blipFill>
          <a:blip r:embed="rId2"/>
          <a:srcRect/>
          <a:stretch/>
        </p:blipFill>
        <p:spPr bwMode="auto">
          <a:xfrm>
            <a:off x="4572000" y="284607"/>
            <a:ext cx="7587049" cy="651387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C6DD16C-EBE9-D51A-27B5-54273646D2C3}"/>
              </a:ext>
            </a:extLst>
          </p:cNvPr>
          <p:cNvSpPr>
            <a:spLocks noGrp="1"/>
          </p:cNvSpPr>
          <p:nvPr>
            <p:ph type="ftr" sz="quarter" idx="3"/>
          </p:nvPr>
        </p:nvSpPr>
        <p:spPr/>
        <p:txBody>
          <a:bodyPr/>
          <a:lstStyle/>
          <a:p>
            <a:r>
              <a:rPr lang="en-US"/>
              <a:t>D Espiritu JR. </a:t>
            </a:r>
            <a:r>
              <a:rPr lang="en-US" i="1"/>
              <a:t>J sleep disorder </a:t>
            </a:r>
            <a:r>
              <a:rPr lang="en-US" i="1" err="1"/>
              <a:t>ther</a:t>
            </a:r>
            <a:r>
              <a:rPr lang="en-US"/>
              <a:t>. 2019;8(5):1-17.</a:t>
            </a:r>
          </a:p>
        </p:txBody>
      </p:sp>
    </p:spTree>
    <p:extLst>
      <p:ext uri="{BB962C8B-B14F-4D97-AF65-F5344CB8AC3E}">
        <p14:creationId xmlns:p14="http://schemas.microsoft.com/office/powerpoint/2010/main" val="380338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a:bodyPr>
          <a:lstStyle/>
          <a:p>
            <a:r>
              <a:rPr lang="en-US"/>
              <a:t>Obstructive Sleep Apnea (OSA): Exploring the Impact on Morbidity and Mortality</a:t>
            </a:r>
          </a:p>
        </p:txBody>
      </p:sp>
      <p:sp>
        <p:nvSpPr>
          <p:cNvPr id="3" name="Subtitle 2"/>
          <p:cNvSpPr>
            <a:spLocks noGrp="1"/>
          </p:cNvSpPr>
          <p:nvPr>
            <p:ph type="body" idx="1"/>
          </p:nvPr>
        </p:nvSpPr>
        <p:spPr>
          <a:xfrm>
            <a:off x="609601" y="4589463"/>
            <a:ext cx="10515600" cy="1500187"/>
          </a:xfrm>
        </p:spPr>
        <p:txBody>
          <a:bodyPr>
            <a:normAutofit lnSpcReduction="10000"/>
          </a:bodyPr>
          <a:lstStyle/>
          <a:p>
            <a:r>
              <a:rPr lang="en-US"/>
              <a:t>Alcibiades J. Rodriguez, MD, FAASM</a:t>
            </a:r>
          </a:p>
          <a:p>
            <a:r>
              <a:rPr lang="en-US"/>
              <a:t>Associate Professor of Neurology</a:t>
            </a:r>
          </a:p>
          <a:p>
            <a:r>
              <a:rPr lang="en-US"/>
              <a:t>NYU Grossman School of Medicine</a:t>
            </a:r>
          </a:p>
          <a:p>
            <a:r>
              <a:rPr lang="en-US"/>
              <a:t>New York, NY</a:t>
            </a:r>
          </a:p>
        </p:txBody>
      </p:sp>
    </p:spTree>
    <p:extLst>
      <p:ext uri="{BB962C8B-B14F-4D97-AF65-F5344CB8AC3E}">
        <p14:creationId xmlns:p14="http://schemas.microsoft.com/office/powerpoint/2010/main" val="187075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Obstructive Sleep Apnea (OSA) Screening Made Simple: Effective Strategies for Healthcare Professionals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Understand the link between OSA and chronic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strategies to integrate routine OSA screening into primary care practice, considering the current barriers and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OSA: Definition</a:t>
            </a:r>
          </a:p>
        </p:txBody>
      </p:sp>
      <p:sp>
        <p:nvSpPr>
          <p:cNvPr id="5" name="Content Placeholder 4"/>
          <p:cNvSpPr>
            <a:spLocks noGrp="1"/>
          </p:cNvSpPr>
          <p:nvPr>
            <p:ph idx="1"/>
          </p:nvPr>
        </p:nvSpPr>
        <p:spPr>
          <a:xfrm>
            <a:off x="609600" y="1477906"/>
            <a:ext cx="5700712" cy="4722477"/>
          </a:xfrm>
        </p:spPr>
        <p:txBody>
          <a:bodyPr/>
          <a:lstStyle/>
          <a:p>
            <a:r>
              <a:rPr lang="en-US" sz="2400" dirty="0"/>
              <a:t>Medical condition where airway repeatedly, completely or partially, closes during sleep</a:t>
            </a:r>
          </a:p>
          <a:p>
            <a:r>
              <a:rPr lang="en-US" sz="2400" dirty="0"/>
              <a:t>Pauses are associated with a drop in blood oxygen levels, leading to a surge in adrenaline </a:t>
            </a:r>
          </a:p>
          <a:p>
            <a:r>
              <a:rPr lang="en-US" sz="2400" dirty="0"/>
              <a:t>An arousal from sleep and subsequent reopening  of the airway</a:t>
            </a:r>
          </a:p>
          <a:p>
            <a:r>
              <a:rPr lang="en-US" sz="2400" dirty="0"/>
              <a:t>Events recur multiple times throughout sleep </a:t>
            </a:r>
          </a:p>
          <a:p>
            <a:endParaRPr lang="en-US" dirty="0"/>
          </a:p>
        </p:txBody>
      </p:sp>
      <p:pic>
        <p:nvPicPr>
          <p:cNvPr id="7" name="Content Placeholder 6">
            <a:extLst>
              <a:ext uri="{FF2B5EF4-FFF2-40B4-BE49-F238E27FC236}">
                <a16:creationId xmlns:a16="http://schemas.microsoft.com/office/drawing/2014/main" id="{C637525D-05FF-ABD4-6EBB-55EA3442B069}"/>
              </a:ext>
            </a:extLst>
          </p:cNvPr>
          <p:cNvPicPr>
            <a:picLocks noGrp="1" noChangeAspect="1"/>
          </p:cNvPicPr>
          <p:nvPr>
            <p:ph sz="half" idx="4294967295"/>
          </p:nvPr>
        </p:nvPicPr>
        <p:blipFill>
          <a:blip r:embed="rId2" cstate="screen">
            <a:extLst>
              <a:ext uri="{28A0092B-C50C-407E-A947-70E740481C1C}">
                <a14:useLocalDpi xmlns:a14="http://schemas.microsoft.com/office/drawing/2010/main"/>
              </a:ext>
            </a:extLst>
          </a:blip>
          <a:stretch>
            <a:fillRect/>
          </a:stretch>
        </p:blipFill>
        <p:spPr>
          <a:xfrm>
            <a:off x="6491288" y="1472394"/>
            <a:ext cx="5091112" cy="2566113"/>
          </a:xfrm>
          <a:prstGeom prst="rect">
            <a:avLst/>
          </a:prstGeom>
          <a:noFill/>
        </p:spPr>
      </p:pic>
      <p:sp>
        <p:nvSpPr>
          <p:cNvPr id="2" name="Footer Placeholder 1">
            <a:extLst>
              <a:ext uri="{FF2B5EF4-FFF2-40B4-BE49-F238E27FC236}">
                <a16:creationId xmlns:a16="http://schemas.microsoft.com/office/drawing/2014/main" id="{1F94DFA9-0606-C916-4811-8FE15F08176E}"/>
              </a:ext>
            </a:extLst>
          </p:cNvPr>
          <p:cNvSpPr>
            <a:spLocks noGrp="1"/>
          </p:cNvSpPr>
          <p:nvPr>
            <p:ph type="ftr" sz="quarter" idx="3"/>
          </p:nvPr>
        </p:nvSpPr>
        <p:spPr>
          <a:xfrm>
            <a:off x="609600" y="6356350"/>
            <a:ext cx="11268075" cy="442131"/>
          </a:xfrm>
        </p:spPr>
        <p:txBody>
          <a:bodyPr/>
          <a:lstStyle/>
          <a:p>
            <a:r>
              <a:rPr lang="en-US" sz="1050" dirty="0" err="1"/>
              <a:t>Gurubhagavatula</a:t>
            </a:r>
            <a:r>
              <a:rPr lang="en-US" sz="1050" dirty="0"/>
              <a:t> I, </a:t>
            </a:r>
            <a:r>
              <a:rPr lang="en-US" sz="1050" dirty="0" err="1"/>
              <a:t>Baldassari</a:t>
            </a:r>
            <a:r>
              <a:rPr lang="en-US" sz="1050" dirty="0"/>
              <a:t> C, Das A, et al. Obstructive Sleep Apnea National Indicator Report. Tool Development &amp; Surveillance Workgroup. Count on Sleep Campaign. AASM, 2023.
American Academy of Sleep Medicine (AASM). https://sleepeducation.org/get-involved/count-on-sleep/public-health/national-indicator-report/.
American Academy of Sleep Medicine (AASM). International classification of sleep disorders. 2023: 66-77.</a:t>
            </a:r>
          </a:p>
        </p:txBody>
      </p:sp>
    </p:spTree>
    <p:extLst>
      <p:ext uri="{BB962C8B-B14F-4D97-AF65-F5344CB8AC3E}">
        <p14:creationId xmlns:p14="http://schemas.microsoft.com/office/powerpoint/2010/main" val="241885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99505"/>
            <a:ext cx="10744200" cy="1185577"/>
          </a:xfrm>
        </p:spPr>
        <p:txBody>
          <a:bodyPr/>
          <a:lstStyle/>
          <a:p>
            <a:r>
              <a:rPr lang="en-US"/>
              <a:t>OSA: Symptoms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4229656779"/>
              </p:ext>
            </p:extLst>
          </p:nvPr>
        </p:nvGraphicFramePr>
        <p:xfrm>
          <a:off x="609599" y="1385082"/>
          <a:ext cx="10744200" cy="4564252"/>
        </p:xfrm>
        <a:graphic>
          <a:graphicData uri="http://schemas.openxmlformats.org/drawingml/2006/table">
            <a:tbl>
              <a:tblPr>
                <a:tableStyleId>{125E5076-3810-47DD-B79F-674D7AD40C01}</a:tableStyleId>
              </a:tblPr>
              <a:tblGrid>
                <a:gridCol w="5372100">
                  <a:extLst>
                    <a:ext uri="{9D8B030D-6E8A-4147-A177-3AD203B41FA5}">
                      <a16:colId xmlns:a16="http://schemas.microsoft.com/office/drawing/2014/main" val="2416974025"/>
                    </a:ext>
                  </a:extLst>
                </a:gridCol>
                <a:gridCol w="5372100">
                  <a:extLst>
                    <a:ext uri="{9D8B030D-6E8A-4147-A177-3AD203B41FA5}">
                      <a16:colId xmlns:a16="http://schemas.microsoft.com/office/drawing/2014/main" val="1328796236"/>
                    </a:ext>
                  </a:extLst>
                </a:gridCol>
              </a:tblGrid>
              <a:tr h="530263">
                <a:tc>
                  <a:txBody>
                    <a:bodyPr/>
                    <a:lstStyle/>
                    <a:p>
                      <a:pPr algn="l"/>
                      <a:r>
                        <a:rPr lang="es-419" sz="1300" b="1" dirty="0">
                          <a:effectLst/>
                          <a:latin typeface="Arial"/>
                        </a:rPr>
                        <a:t>Wake </a:t>
                      </a:r>
                      <a:r>
                        <a:rPr lang="en-NZ" sz="1300" b="1" noProof="0" dirty="0">
                          <a:effectLst/>
                          <a:latin typeface="Arial"/>
                        </a:rPr>
                        <a:t>Symptoms</a:t>
                      </a:r>
                      <a:endParaRPr lang="en-NZ" sz="1300" noProof="0" dirty="0">
                        <a:effectLst/>
                        <a:latin typeface="Arial"/>
                      </a:endParaRPr>
                    </a:p>
                  </a:txBody>
                  <a:tcPr marL="141116" marR="141116" marT="70558" marB="70558"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l"/>
                      <a:r>
                        <a:rPr lang="es-419" sz="1300" b="1">
                          <a:effectLst/>
                          <a:latin typeface="Arial"/>
                        </a:rPr>
                        <a:t>Sleep Symptoms</a:t>
                      </a:r>
                      <a:endParaRPr lang="es-419" sz="1300">
                        <a:effectLst/>
                        <a:latin typeface="Arial"/>
                      </a:endParaRPr>
                    </a:p>
                  </a:txBody>
                  <a:tcPr marL="141116" marR="141116" marT="70558" marB="70558"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9986938"/>
                  </a:ext>
                </a:extLst>
              </a:tr>
              <a:tr h="923861">
                <a:tc>
                  <a:txBody>
                    <a:bodyPr/>
                    <a:lstStyle/>
                    <a:p>
                      <a:pPr algn="l"/>
                      <a:r>
                        <a:rPr lang="en-US" sz="1300" dirty="0">
                          <a:effectLst/>
                          <a:latin typeface="Arial"/>
                        </a:rPr>
                        <a:t>Daytime sleepiness – falling asleep inappropriately (at driving, work, school, meetings, conversations, other sedentary activities). Epworth</a:t>
                      </a:r>
                      <a:r>
                        <a:rPr lang="en-US" sz="1300" baseline="0" dirty="0">
                          <a:effectLst/>
                          <a:latin typeface="Arial"/>
                        </a:rPr>
                        <a:t> Sleepiness Scale (ESS)</a:t>
                      </a:r>
                      <a:endParaRPr lang="en-US" sz="1300" dirty="0">
                        <a:effectLst/>
                        <a:latin typeface="Arial"/>
                      </a:endParaRP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300">
                          <a:effectLst/>
                          <a:latin typeface="Arial"/>
                        </a:rPr>
                        <a:t>Loud, habitual snoring (can be disruptive to others)</a:t>
                      </a: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243467"/>
                  </a:ext>
                </a:extLst>
              </a:tr>
              <a:tr h="333465">
                <a:tc>
                  <a:txBody>
                    <a:bodyPr/>
                    <a:lstStyle/>
                    <a:p>
                      <a:pPr algn="l"/>
                      <a:r>
                        <a:rPr lang="es-419" sz="1300">
                          <a:effectLst/>
                          <a:latin typeface="Arial"/>
                        </a:rPr>
                        <a:t>Morning headaches</a:t>
                      </a: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s-419" sz="1300">
                          <a:effectLst/>
                          <a:latin typeface="Arial"/>
                        </a:rPr>
                        <a:t>Choking/gasping</a:t>
                      </a: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0621030"/>
                  </a:ext>
                </a:extLst>
              </a:tr>
              <a:tr h="333465">
                <a:tc>
                  <a:txBody>
                    <a:bodyPr/>
                    <a:lstStyle/>
                    <a:p>
                      <a:pPr algn="l"/>
                      <a:r>
                        <a:rPr lang="es-419" sz="1300" dirty="0" err="1">
                          <a:effectLst/>
                          <a:latin typeface="Arial"/>
                        </a:rPr>
                        <a:t>Mood</a:t>
                      </a:r>
                      <a:r>
                        <a:rPr lang="es-419" sz="1300" dirty="0">
                          <a:effectLst/>
                          <a:latin typeface="Arial"/>
                        </a:rPr>
                        <a:t> </a:t>
                      </a:r>
                      <a:r>
                        <a:rPr lang="es-419" sz="1300" dirty="0" err="1">
                          <a:effectLst/>
                          <a:latin typeface="Arial"/>
                        </a:rPr>
                        <a:t>changes</a:t>
                      </a:r>
                      <a:endParaRPr lang="es-419" sz="1300" dirty="0">
                        <a:effectLst/>
                        <a:latin typeface="Arial"/>
                      </a:endParaRP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300" dirty="0">
                          <a:effectLst/>
                          <a:latin typeface="Arial"/>
                        </a:rPr>
                        <a:t>Others say you stop breathing during sleep</a:t>
                      </a: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675853"/>
                  </a:ext>
                </a:extLst>
              </a:tr>
              <a:tr h="333465">
                <a:tc>
                  <a:txBody>
                    <a:bodyPr/>
                    <a:lstStyle/>
                    <a:p>
                      <a:pPr algn="l"/>
                      <a:r>
                        <a:rPr lang="es-419" sz="1300">
                          <a:effectLst/>
                          <a:latin typeface="Arial"/>
                        </a:rPr>
                        <a:t>Forgetfulness</a:t>
                      </a: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s-419" sz="1300" dirty="0" err="1">
                          <a:effectLst/>
                          <a:latin typeface="Arial"/>
                        </a:rPr>
                        <a:t>Fragmented</a:t>
                      </a:r>
                      <a:r>
                        <a:rPr lang="es-419" sz="1300" dirty="0">
                          <a:effectLst/>
                          <a:latin typeface="Arial"/>
                        </a:rPr>
                        <a:t> </a:t>
                      </a:r>
                      <a:r>
                        <a:rPr lang="es-419" sz="1300" dirty="0" err="1">
                          <a:effectLst/>
                          <a:latin typeface="Arial"/>
                        </a:rPr>
                        <a:t>sleep</a:t>
                      </a:r>
                      <a:r>
                        <a:rPr lang="es-419" sz="1300" dirty="0">
                          <a:effectLst/>
                          <a:latin typeface="Arial"/>
                        </a:rPr>
                        <a:t>, </a:t>
                      </a:r>
                      <a:r>
                        <a:rPr lang="es-419" sz="1300" dirty="0" err="1">
                          <a:effectLst/>
                          <a:latin typeface="Arial"/>
                        </a:rPr>
                        <a:t>insomnia</a:t>
                      </a:r>
                      <a:endParaRPr lang="es-419" sz="1300" dirty="0">
                        <a:effectLst/>
                        <a:latin typeface="Arial"/>
                      </a:endParaRP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8855113"/>
                  </a:ext>
                </a:extLst>
              </a:tr>
              <a:tr h="333465">
                <a:tc>
                  <a:txBody>
                    <a:bodyPr/>
                    <a:lstStyle/>
                    <a:p>
                      <a:pPr algn="l"/>
                      <a:r>
                        <a:rPr lang="en-US" sz="1300">
                          <a:effectLst/>
                          <a:latin typeface="Arial"/>
                        </a:rPr>
                        <a:t>Difficulty with focus or concentration</a:t>
                      </a: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s-419" sz="1300">
                          <a:effectLst/>
                          <a:latin typeface="Arial"/>
                        </a:rPr>
                        <a:t>Unrefreshing sleep</a:t>
                      </a: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34708206"/>
                  </a:ext>
                </a:extLst>
              </a:tr>
              <a:tr h="530263">
                <a:tc>
                  <a:txBody>
                    <a:bodyPr/>
                    <a:lstStyle/>
                    <a:p>
                      <a:pPr algn="l"/>
                      <a:r>
                        <a:rPr lang="en-US" sz="1300">
                          <a:effectLst/>
                          <a:latin typeface="Arial"/>
                        </a:rPr>
                        <a:t>Car crashes (especially single-vehicle, rear-ending another vehicle, off-road deviation)</a:t>
                      </a: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s-419" sz="1300" dirty="0" err="1">
                          <a:effectLst/>
                          <a:latin typeface="Arial"/>
                        </a:rPr>
                        <a:t>Frequent</a:t>
                      </a:r>
                      <a:r>
                        <a:rPr lang="es-419" sz="1300" dirty="0">
                          <a:effectLst/>
                          <a:latin typeface="Arial"/>
                        </a:rPr>
                        <a:t> </a:t>
                      </a:r>
                      <a:r>
                        <a:rPr lang="es-419" sz="1300" dirty="0" err="1">
                          <a:effectLst/>
                          <a:latin typeface="Arial"/>
                        </a:rPr>
                        <a:t>urination</a:t>
                      </a:r>
                      <a:r>
                        <a:rPr lang="es-419" sz="1300" dirty="0">
                          <a:effectLst/>
                          <a:latin typeface="Arial"/>
                        </a:rPr>
                        <a:t> at </a:t>
                      </a:r>
                      <a:r>
                        <a:rPr lang="es-419" sz="1300" dirty="0" err="1">
                          <a:effectLst/>
                          <a:latin typeface="Arial"/>
                        </a:rPr>
                        <a:t>night</a:t>
                      </a:r>
                      <a:endParaRPr lang="es-419" sz="1300" dirty="0">
                        <a:effectLst/>
                        <a:latin typeface="Arial"/>
                      </a:endParaRP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6837404"/>
                  </a:ext>
                </a:extLst>
              </a:tr>
              <a:tr h="333465">
                <a:tc>
                  <a:txBody>
                    <a:bodyPr/>
                    <a:lstStyle/>
                    <a:p>
                      <a:pPr algn="l"/>
                      <a:r>
                        <a:rPr lang="es-419" sz="1300" dirty="0" err="1">
                          <a:effectLst/>
                          <a:latin typeface="Arial"/>
                        </a:rPr>
                        <a:t>Declining</a:t>
                      </a:r>
                      <a:r>
                        <a:rPr lang="es-419" sz="1300" dirty="0">
                          <a:effectLst/>
                          <a:latin typeface="Arial"/>
                        </a:rPr>
                        <a:t> </a:t>
                      </a:r>
                      <a:r>
                        <a:rPr lang="es-419" sz="1300" dirty="0" err="1">
                          <a:effectLst/>
                          <a:latin typeface="Arial"/>
                        </a:rPr>
                        <a:t>work</a:t>
                      </a:r>
                      <a:r>
                        <a:rPr lang="es-419" sz="1300" dirty="0">
                          <a:effectLst/>
                          <a:latin typeface="Arial"/>
                        </a:rPr>
                        <a:t> performance</a:t>
                      </a: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s-419" sz="1300" dirty="0" err="1">
                          <a:effectLst/>
                          <a:latin typeface="Arial"/>
                        </a:rPr>
                        <a:t>Nightmares</a:t>
                      </a:r>
                      <a:endParaRPr lang="es-419" sz="1300" dirty="0">
                        <a:effectLst/>
                        <a:latin typeface="Arial"/>
                      </a:endParaRP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6209498"/>
                  </a:ext>
                </a:extLst>
              </a:tr>
              <a:tr h="333465">
                <a:tc>
                  <a:txBody>
                    <a:bodyPr/>
                    <a:lstStyle/>
                    <a:p>
                      <a:pPr algn="l"/>
                      <a:r>
                        <a:rPr lang="es-419" sz="1300">
                          <a:effectLst/>
                          <a:latin typeface="Arial"/>
                        </a:rPr>
                        <a:t>Absenteeism (school, work)</a:t>
                      </a: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endParaRPr lang="es-419" sz="1300" dirty="0">
                        <a:effectLst/>
                        <a:latin typeface="Arial"/>
                      </a:endParaRP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8951652"/>
                  </a:ext>
                </a:extLst>
              </a:tr>
              <a:tr h="530263">
                <a:tc>
                  <a:txBody>
                    <a:bodyPr/>
                    <a:lstStyle/>
                    <a:p>
                      <a:pPr algn="l"/>
                      <a:r>
                        <a:rPr lang="en-US" sz="1300">
                          <a:effectLst/>
                          <a:latin typeface="Arial"/>
                        </a:rPr>
                        <a:t>Presenteeism (school, work) – in attendance, but not performing </a:t>
                      </a:r>
                      <a:br>
                        <a:rPr lang="en-US" sz="1300">
                          <a:effectLst/>
                          <a:latin typeface="Arial"/>
                        </a:rPr>
                      </a:br>
                      <a:r>
                        <a:rPr lang="en-US" sz="1300">
                          <a:effectLst/>
                          <a:latin typeface="Arial"/>
                        </a:rPr>
                        <a:t>your best</a:t>
                      </a:r>
                    </a:p>
                  </a:txBody>
                  <a:tcPr marL="141116" marR="141116" marT="70558" marB="705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l"/>
                      <a:endParaRPr lang="es-419" sz="1300" dirty="0">
                        <a:effectLst/>
                        <a:latin typeface="Arial"/>
                      </a:endParaRPr>
                    </a:p>
                  </a:txBody>
                  <a:tcPr marL="141116" marR="141116" marT="70558" marB="70558"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67826490"/>
                  </a:ext>
                </a:extLst>
              </a:tr>
            </a:tbl>
          </a:graphicData>
        </a:graphic>
      </p:graphicFrame>
      <p:sp>
        <p:nvSpPr>
          <p:cNvPr id="3" name="Footer Placeholder 2">
            <a:extLst>
              <a:ext uri="{FF2B5EF4-FFF2-40B4-BE49-F238E27FC236}">
                <a16:creationId xmlns:a16="http://schemas.microsoft.com/office/drawing/2014/main" id="{6EC90433-4A98-09A9-5072-5D4ADD42AC10}"/>
              </a:ext>
            </a:extLst>
          </p:cNvPr>
          <p:cNvSpPr>
            <a:spLocks noGrp="1"/>
          </p:cNvSpPr>
          <p:nvPr>
            <p:ph type="ftr" sz="quarter" idx="3"/>
          </p:nvPr>
        </p:nvSpPr>
        <p:spPr/>
        <p:txBody>
          <a:bodyPr/>
          <a:lstStyle/>
          <a:p>
            <a:r>
              <a:rPr lang="en-US"/>
              <a:t>American Academy of Sleep Medicine (AASM). Screening for obstructive sleep apnea. https://sleepeducation.org/get-involved/count-on-sleep/providers/algorithm-screening/.</a:t>
            </a:r>
          </a:p>
        </p:txBody>
      </p:sp>
    </p:spTree>
    <p:extLst>
      <p:ext uri="{BB962C8B-B14F-4D97-AF65-F5344CB8AC3E}">
        <p14:creationId xmlns:p14="http://schemas.microsoft.com/office/powerpoint/2010/main" val="407906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a:t>OSA: Risk Factors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73575866"/>
              </p:ext>
            </p:extLst>
          </p:nvPr>
        </p:nvGraphicFramePr>
        <p:xfrm>
          <a:off x="609600" y="1384300"/>
          <a:ext cx="10744198" cy="4328256"/>
        </p:xfrm>
        <a:graphic>
          <a:graphicData uri="http://schemas.openxmlformats.org/drawingml/2006/table">
            <a:tbl>
              <a:tblPr>
                <a:tableStyleId>{125E5076-3810-47DD-B79F-674D7AD40C01}</a:tableStyleId>
              </a:tblPr>
              <a:tblGrid>
                <a:gridCol w="10744198">
                  <a:extLst>
                    <a:ext uri="{9D8B030D-6E8A-4147-A177-3AD203B41FA5}">
                      <a16:colId xmlns:a16="http://schemas.microsoft.com/office/drawing/2014/main" val="30788867"/>
                    </a:ext>
                  </a:extLst>
                </a:gridCol>
              </a:tblGrid>
              <a:tr h="558184">
                <a:tc>
                  <a:txBody>
                    <a:bodyPr/>
                    <a:lstStyle/>
                    <a:p>
                      <a:pPr algn="l"/>
                      <a:r>
                        <a:rPr lang="en-US" sz="1600" b="1">
                          <a:effectLst/>
                          <a:latin typeface="Arial"/>
                        </a:rPr>
                        <a:t>Patients at High Risk for Sleep Disordered Breathing (including OSA)</a:t>
                      </a:r>
                      <a:endParaRPr lang="en-US" sz="1600" b="0" i="0">
                        <a:effectLst/>
                        <a:latin typeface="Arial"/>
                      </a:endParaRPr>
                    </a:p>
                  </a:txBody>
                  <a:tcPr marL="167474" marR="167474" marT="167474" marB="167474"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71050107"/>
                  </a:ext>
                </a:extLst>
              </a:tr>
              <a:tr h="255571">
                <a:tc>
                  <a:txBody>
                    <a:bodyPr/>
                    <a:lstStyle/>
                    <a:p>
                      <a:pPr algn="l"/>
                      <a:r>
                        <a:rPr lang="en-GB" sz="1300" noProof="0">
                          <a:effectLst/>
                          <a:latin typeface="Arial"/>
                        </a:rPr>
                        <a:t>Obesity</a:t>
                      </a:r>
                      <a:r>
                        <a:rPr lang="es-419" sz="1300">
                          <a:effectLst/>
                          <a:latin typeface="Arial"/>
                        </a:rPr>
                        <a:t> (BMI &gt; 35)</a:t>
                      </a: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10423822"/>
                  </a:ext>
                </a:extLst>
              </a:tr>
              <a:tr h="255571">
                <a:tc>
                  <a:txBody>
                    <a:bodyPr/>
                    <a:lstStyle/>
                    <a:p>
                      <a:pPr algn="l"/>
                      <a:r>
                        <a:rPr lang="en-NZ" sz="1300" noProof="0">
                          <a:effectLst/>
                          <a:latin typeface="Arial"/>
                        </a:rPr>
                        <a:t>Congestive</a:t>
                      </a:r>
                      <a:r>
                        <a:rPr lang="es-419" sz="1300">
                          <a:effectLst/>
                          <a:latin typeface="Arial"/>
                        </a:rPr>
                        <a:t> </a:t>
                      </a:r>
                      <a:r>
                        <a:rPr lang="en-NZ" sz="1300" noProof="0">
                          <a:effectLst/>
                          <a:latin typeface="Arial"/>
                        </a:rPr>
                        <a:t>heart</a:t>
                      </a:r>
                      <a:r>
                        <a:rPr lang="es-419" sz="1300">
                          <a:effectLst/>
                          <a:latin typeface="Arial"/>
                        </a:rPr>
                        <a:t> failure</a:t>
                      </a: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04994572"/>
                  </a:ext>
                </a:extLst>
              </a:tr>
              <a:tr h="255571">
                <a:tc>
                  <a:txBody>
                    <a:bodyPr/>
                    <a:lstStyle/>
                    <a:p>
                      <a:pPr algn="l"/>
                      <a:r>
                        <a:rPr lang="es-419" sz="1300">
                          <a:effectLst/>
                          <a:latin typeface="Arial"/>
                        </a:rPr>
                        <a:t>Atrial fibrillation</a:t>
                      </a: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47808946"/>
                  </a:ext>
                </a:extLst>
              </a:tr>
              <a:tr h="255571">
                <a:tc>
                  <a:txBody>
                    <a:bodyPr/>
                    <a:lstStyle/>
                    <a:p>
                      <a:pPr algn="l"/>
                      <a:r>
                        <a:rPr lang="es-419" sz="1300" dirty="0" err="1">
                          <a:effectLst/>
                          <a:latin typeface="Arial"/>
                        </a:rPr>
                        <a:t>Treatment</a:t>
                      </a:r>
                      <a:r>
                        <a:rPr lang="es-419" sz="1300" dirty="0">
                          <a:effectLst/>
                          <a:latin typeface="Arial"/>
                        </a:rPr>
                        <a:t> </a:t>
                      </a:r>
                      <a:r>
                        <a:rPr lang="es-419" sz="1300" dirty="0" err="1">
                          <a:effectLst/>
                          <a:latin typeface="Arial"/>
                        </a:rPr>
                        <a:t>refractory</a:t>
                      </a:r>
                      <a:r>
                        <a:rPr lang="es-419" sz="1300" dirty="0">
                          <a:effectLst/>
                          <a:latin typeface="Arial"/>
                        </a:rPr>
                        <a:t> </a:t>
                      </a:r>
                      <a:r>
                        <a:rPr lang="es-419" sz="1300" dirty="0" err="1">
                          <a:effectLst/>
                          <a:latin typeface="Arial"/>
                        </a:rPr>
                        <a:t>hypertension</a:t>
                      </a:r>
                      <a:endParaRPr lang="es-419" sz="1300" dirty="0">
                        <a:effectLst/>
                        <a:latin typeface="Arial"/>
                      </a:endParaRP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937427"/>
                  </a:ext>
                </a:extLst>
              </a:tr>
              <a:tr h="255571">
                <a:tc>
                  <a:txBody>
                    <a:bodyPr/>
                    <a:lstStyle/>
                    <a:p>
                      <a:pPr algn="l"/>
                      <a:r>
                        <a:rPr lang="es-419" sz="1300">
                          <a:effectLst/>
                          <a:latin typeface="Arial"/>
                        </a:rPr>
                        <a:t>Type 2 diabetes</a:t>
                      </a: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8616940"/>
                  </a:ext>
                </a:extLst>
              </a:tr>
              <a:tr h="388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300">
                          <a:effectLst/>
                          <a:latin typeface="Arial"/>
                        </a:rPr>
                        <a:t>Nocturnal dysrhythmias</a:t>
                      </a: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570277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300">
                          <a:effectLst/>
                          <a:latin typeface="Arial"/>
                        </a:rPr>
                        <a:t>Stroke</a:t>
                      </a: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8367984"/>
                  </a:ext>
                </a:extLst>
              </a:tr>
              <a:tr h="388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300">
                          <a:effectLst/>
                          <a:latin typeface="Arial"/>
                        </a:rPr>
                        <a:t>Pulmonary hypertension</a:t>
                      </a: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3807165"/>
                  </a:ext>
                </a:extLst>
              </a:tr>
              <a:tr h="388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300">
                          <a:effectLst/>
                          <a:latin typeface="Arial"/>
                        </a:rPr>
                        <a:t>High-risk driving populations</a:t>
                      </a:r>
                    </a:p>
                  </a:txBody>
                  <a:tcPr marL="167474" marR="167474" marT="83737" marB="8373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5921897"/>
                  </a:ext>
                </a:extLst>
              </a:tr>
              <a:tr h="388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300" dirty="0" err="1">
                          <a:effectLst/>
                          <a:latin typeface="Arial"/>
                        </a:rPr>
                        <a:t>Decreased</a:t>
                      </a:r>
                      <a:r>
                        <a:rPr lang="es-419" sz="1300" dirty="0">
                          <a:effectLst/>
                          <a:latin typeface="Arial"/>
                        </a:rPr>
                        <a:t> </a:t>
                      </a:r>
                      <a:r>
                        <a:rPr lang="es-419" sz="1300" dirty="0" err="1">
                          <a:effectLst/>
                          <a:latin typeface="Arial"/>
                        </a:rPr>
                        <a:t>concentration</a:t>
                      </a:r>
                      <a:endParaRPr lang="es-419" sz="1300" dirty="0">
                        <a:effectLst/>
                        <a:latin typeface="Arial"/>
                      </a:endParaRPr>
                    </a:p>
                  </a:txBody>
                  <a:tcPr marL="167474" marR="167474" marT="83737" marB="83737"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98309188"/>
                  </a:ext>
                </a:extLst>
              </a:tr>
            </a:tbl>
          </a:graphicData>
        </a:graphic>
      </p:graphicFrame>
      <p:sp>
        <p:nvSpPr>
          <p:cNvPr id="6" name="Footer Placeholder 5">
            <a:extLst>
              <a:ext uri="{FF2B5EF4-FFF2-40B4-BE49-F238E27FC236}">
                <a16:creationId xmlns:a16="http://schemas.microsoft.com/office/drawing/2014/main" id="{50FCEFBC-87D4-5E94-DBC7-5B9D7B2368C6}"/>
              </a:ext>
            </a:extLst>
          </p:cNvPr>
          <p:cNvSpPr>
            <a:spLocks noGrp="1"/>
          </p:cNvSpPr>
          <p:nvPr>
            <p:ph type="ftr" sz="quarter" idx="3"/>
          </p:nvPr>
        </p:nvSpPr>
        <p:spPr/>
        <p:txBody>
          <a:bodyPr/>
          <a:lstStyle/>
          <a:p>
            <a:r>
              <a:rPr lang="en-US"/>
              <a:t>American Academy of Sleep Medicine (AASM). Screening for obstructive sleep apnea. https://sleepeducation.org/get-involved/count-on-sleep/providers/algorithm-screening/. </a:t>
            </a:r>
          </a:p>
        </p:txBody>
      </p:sp>
    </p:spTree>
    <p:extLst>
      <p:ext uri="{BB962C8B-B14F-4D97-AF65-F5344CB8AC3E}">
        <p14:creationId xmlns:p14="http://schemas.microsoft.com/office/powerpoint/2010/main" val="189959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a:t>Why the need?</a:t>
            </a:r>
          </a:p>
        </p:txBody>
      </p:sp>
      <p:sp>
        <p:nvSpPr>
          <p:cNvPr id="3" name="Content Placeholder 2"/>
          <p:cNvSpPr>
            <a:spLocks noGrp="1"/>
          </p:cNvSpPr>
          <p:nvPr>
            <p:ph idx="1"/>
          </p:nvPr>
        </p:nvSpPr>
        <p:spPr>
          <a:xfrm>
            <a:off x="609600" y="1477906"/>
            <a:ext cx="10744200" cy="4722477"/>
          </a:xfrm>
        </p:spPr>
        <p:txBody>
          <a:bodyPr>
            <a:normAutofit/>
          </a:bodyPr>
          <a:lstStyle/>
          <a:p>
            <a:r>
              <a:rPr lang="en-US"/>
              <a:t>A significant challenge in OSA management is the risk of disjointed treatment during the referral from general practitioners to sleep experts</a:t>
            </a:r>
          </a:p>
          <a:p>
            <a:r>
              <a:rPr lang="en-US"/>
              <a:t>The clinical presentation of OSA does not always include alarming symptoms, and 80% of patients remain </a:t>
            </a:r>
            <a:r>
              <a:rPr lang="en-US" b="1">
                <a:solidFill>
                  <a:schemeClr val="accent4"/>
                </a:solidFill>
              </a:rPr>
              <a:t>undiagnosed</a:t>
            </a:r>
          </a:p>
          <a:p>
            <a:r>
              <a:rPr lang="en-US"/>
              <a:t>If left untreated, it can significantly increase the risk of CVD, including hypertension, atrial fibrillation, heart failure, stroke, pulmonary hypertension, and myocardial infarction</a:t>
            </a:r>
          </a:p>
          <a:p>
            <a:r>
              <a:rPr lang="en-US"/>
              <a:t>OSA remains a prominent disease state and is estimated to plague 936 million adults globally </a:t>
            </a:r>
          </a:p>
          <a:p>
            <a:endParaRPr lang="en-US"/>
          </a:p>
          <a:p>
            <a:endParaRPr lang="en-US"/>
          </a:p>
          <a:p>
            <a:endParaRPr lang="en-US"/>
          </a:p>
        </p:txBody>
      </p:sp>
      <p:sp>
        <p:nvSpPr>
          <p:cNvPr id="8" name="Footer Placeholder 7">
            <a:extLst>
              <a:ext uri="{FF2B5EF4-FFF2-40B4-BE49-F238E27FC236}">
                <a16:creationId xmlns:a16="http://schemas.microsoft.com/office/drawing/2014/main" id="{7ED41618-EB80-BBE3-68F4-0057C7369057}"/>
              </a:ext>
            </a:extLst>
          </p:cNvPr>
          <p:cNvSpPr>
            <a:spLocks noGrp="1"/>
          </p:cNvSpPr>
          <p:nvPr>
            <p:ph type="ftr" sz="quarter" idx="3"/>
          </p:nvPr>
        </p:nvSpPr>
        <p:spPr/>
        <p:txBody>
          <a:bodyPr/>
          <a:lstStyle/>
          <a:p>
            <a:r>
              <a:rPr lang="en-US"/>
              <a:t>CVD, cardiovascular disease.</a:t>
            </a:r>
          </a:p>
        </p:txBody>
      </p:sp>
    </p:spTree>
    <p:extLst>
      <p:ext uri="{BB962C8B-B14F-4D97-AF65-F5344CB8AC3E}">
        <p14:creationId xmlns:p14="http://schemas.microsoft.com/office/powerpoint/2010/main" val="214633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a:t>OSA: Morbidity </a:t>
            </a:r>
          </a:p>
        </p:txBody>
      </p:sp>
      <p:sp>
        <p:nvSpPr>
          <p:cNvPr id="2" name="Content Placeholder 1"/>
          <p:cNvSpPr>
            <a:spLocks noGrp="1"/>
          </p:cNvSpPr>
          <p:nvPr>
            <p:ph idx="1"/>
          </p:nvPr>
        </p:nvSpPr>
        <p:spPr>
          <a:xfrm>
            <a:off x="609600" y="1477906"/>
            <a:ext cx="10744200" cy="4722477"/>
          </a:xfrm>
        </p:spPr>
        <p:txBody>
          <a:bodyPr/>
          <a:lstStyle/>
          <a:p>
            <a:r>
              <a:rPr lang="en-US" dirty="0"/>
              <a:t>Cardio and cerebrovascular disease</a:t>
            </a:r>
          </a:p>
          <a:p>
            <a:pPr lvl="1"/>
            <a:r>
              <a:rPr lang="en-US" dirty="0"/>
              <a:t>HTN (40%), CAD, stroke (2 to 4-fold), PH, cardiac arrhythmias</a:t>
            </a:r>
          </a:p>
          <a:p>
            <a:r>
              <a:rPr lang="en-US" dirty="0"/>
              <a:t>Metabolic dysfunction </a:t>
            </a:r>
          </a:p>
          <a:p>
            <a:pPr lvl="1"/>
            <a:r>
              <a:rPr lang="en-US" dirty="0"/>
              <a:t>Increased glucose and triglyceride levels</a:t>
            </a:r>
          </a:p>
          <a:p>
            <a:r>
              <a:rPr lang="en-US" dirty="0"/>
              <a:t>Excessive daytime sleepiness</a:t>
            </a:r>
          </a:p>
          <a:p>
            <a:pPr lvl="1"/>
            <a:r>
              <a:rPr lang="en-US" dirty="0"/>
              <a:t>Decreased social interactions, MVA</a:t>
            </a:r>
          </a:p>
          <a:p>
            <a:r>
              <a:rPr lang="en-US" dirty="0"/>
              <a:t>Impaired brain function </a:t>
            </a:r>
          </a:p>
          <a:p>
            <a:pPr lvl="1"/>
            <a:r>
              <a:rPr lang="en-US" dirty="0"/>
              <a:t>Memory, attention, concentration</a:t>
            </a:r>
          </a:p>
        </p:txBody>
      </p:sp>
      <p:sp>
        <p:nvSpPr>
          <p:cNvPr id="7" name="Footer Placeholder 6">
            <a:extLst>
              <a:ext uri="{FF2B5EF4-FFF2-40B4-BE49-F238E27FC236}">
                <a16:creationId xmlns:a16="http://schemas.microsoft.com/office/drawing/2014/main" id="{B9FC3F33-6BC4-6960-9E97-5AE0E85998B8}"/>
              </a:ext>
            </a:extLst>
          </p:cNvPr>
          <p:cNvSpPr>
            <a:spLocks noGrp="1"/>
          </p:cNvSpPr>
          <p:nvPr>
            <p:ph type="ftr" sz="quarter" idx="3"/>
          </p:nvPr>
        </p:nvSpPr>
        <p:spPr/>
        <p:txBody>
          <a:bodyPr/>
          <a:lstStyle/>
          <a:p>
            <a:r>
              <a:rPr lang="en-US" sz="1100" dirty="0" err="1"/>
              <a:t>Gurubhagavatula</a:t>
            </a:r>
            <a:r>
              <a:rPr lang="en-US" sz="1100" dirty="0"/>
              <a:t> I, </a:t>
            </a:r>
            <a:r>
              <a:rPr lang="en-US" sz="1100" dirty="0" err="1"/>
              <a:t>Baldassari</a:t>
            </a:r>
            <a:r>
              <a:rPr lang="en-US" sz="1100" dirty="0"/>
              <a:t> C, Das A, et al. Obstructive Sleep Apnea National Indicator Report. Tool Development &amp; Surveillance Workgroup. Count on Sleep Campaign. AASM, 2023.
American Academy of Sleep Medicine (AASM). https://sleepeducation.org/get-involved/count-on-sleep/public-health/national-indicator-report/.
</a:t>
            </a:r>
            <a:r>
              <a:rPr lang="en-US" sz="1100" dirty="0" err="1"/>
              <a:t>Knauert</a:t>
            </a:r>
            <a:r>
              <a:rPr lang="en-US" sz="1100" dirty="0"/>
              <a:t> M, et al. </a:t>
            </a:r>
            <a:r>
              <a:rPr lang="en-US" sz="1100" i="1" dirty="0"/>
              <a:t>World J </a:t>
            </a:r>
            <a:r>
              <a:rPr lang="en-US" sz="1100" i="1" dirty="0" err="1"/>
              <a:t>Otorhinolaryngol</a:t>
            </a:r>
            <a:r>
              <a:rPr lang="en-US" sz="1100" i="1" dirty="0"/>
              <a:t> Head Neck Surg.</a:t>
            </a:r>
            <a:r>
              <a:rPr lang="en-US" sz="1100" dirty="0"/>
              <a:t> 2015;1(1):17-27
</a:t>
            </a:r>
            <a:r>
              <a:rPr lang="en-US" sz="1100" dirty="0" err="1"/>
              <a:t>Giampá</a:t>
            </a:r>
            <a:r>
              <a:rPr lang="en-US" sz="1100" dirty="0"/>
              <a:t> SQC. </a:t>
            </a:r>
            <a:r>
              <a:rPr lang="en-US" sz="1100" i="1" dirty="0"/>
              <a:t>Obesity</a:t>
            </a:r>
            <a:r>
              <a:rPr lang="en-US" sz="1100" dirty="0"/>
              <a:t>. 2023;31(4):900-911. </a:t>
            </a:r>
          </a:p>
        </p:txBody>
      </p:sp>
    </p:spTree>
    <p:extLst>
      <p:ext uri="{BB962C8B-B14F-4D97-AF65-F5344CB8AC3E}">
        <p14:creationId xmlns:p14="http://schemas.microsoft.com/office/powerpoint/2010/main" val="2073395519"/>
      </p:ext>
    </p:extLst>
  </p:cSld>
  <p:clrMapOvr>
    <a:masterClrMapping/>
  </p:clrMapOvr>
</p:sld>
</file>

<file path=ppt/theme/theme1.xml><?xml version="1.0" encoding="utf-8"?>
<a:theme xmlns:a="http://schemas.openxmlformats.org/drawingml/2006/main" name="Psychiatry2023">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037059-CE5A-4F83-A61D-B83997EDEFE9}">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f55e9ad1-4522-4e5b-8d2e-6f450f6d945f"/>
    <ds:schemaRef ds:uri="a9d8bbac-cce3-475c-b9fe-65ecbcec7edd"/>
    <ds:schemaRef ds:uri="http://purl.org/dc/dcmitype/"/>
    <ds:schemaRef ds:uri="http://purl.org/dc/elements/1.1/"/>
  </ds:schemaRefs>
</ds:datastoreItem>
</file>

<file path=customXml/itemProps2.xml><?xml version="1.0" encoding="utf-8"?>
<ds:datastoreItem xmlns:ds="http://schemas.openxmlformats.org/officeDocument/2006/customXml" ds:itemID="{0DB5BD77-A25F-4497-B169-1A6045CCDED3}">
  <ds:schemaRefs>
    <ds:schemaRef ds:uri="a9d8bbac-cce3-475c-b9fe-65ecbcec7edd"/>
    <ds:schemaRef ds:uri="f55e9ad1-4522-4e5b-8d2e-6f450f6d94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97C86A-A0A8-4962-9043-44FECF1104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Neurology2023</Template>
  <TotalTime>27</TotalTime>
  <Words>1325</Words>
  <Application>Microsoft Macintosh PowerPoint</Application>
  <PresentationFormat>Widescreen</PresentationFormat>
  <Paragraphs>114</Paragraphs>
  <Slides>13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Aptos</vt:lpstr>
      <vt:lpstr>Arial</vt:lpstr>
      <vt:lpstr>Calibri</vt:lpstr>
      <vt:lpstr>Calibri Light</vt:lpstr>
      <vt:lpstr>Century Gothic</vt:lpstr>
      <vt:lpstr>Muli</vt:lpstr>
      <vt:lpstr>Trebuchet MS</vt:lpstr>
      <vt:lpstr>Psychiatry2023</vt:lpstr>
      <vt:lpstr>Office Theme</vt:lpstr>
      <vt:lpstr>PowerPoint Presentation</vt:lpstr>
      <vt:lpstr>Obstructive Sleep Apnea (OSA): Exploring the Impact on Morbidity and Mortality</vt:lpstr>
      <vt:lpstr>PowerPoint Presentation</vt:lpstr>
      <vt:lpstr>Disclaimer</vt:lpstr>
      <vt:lpstr>OSA: Definition</vt:lpstr>
      <vt:lpstr>OSA: Symptoms</vt:lpstr>
      <vt:lpstr>OSA: Risk Factors</vt:lpstr>
      <vt:lpstr>Why the need?</vt:lpstr>
      <vt:lpstr>OSA: Morbidity </vt:lpstr>
      <vt:lpstr>OSA: Morbidity </vt:lpstr>
      <vt:lpstr>OSA: Mortality</vt:lpstr>
      <vt:lpstr>OSA: Consequences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Obstructive Sleep Apnea (OSA): Exploring the Impact on Morbidity and Mortality</dc:title>
  <dc:subject/>
  <dc:creator>MedEd On The Go</dc:creator>
  <cp:keywords/>
  <dc:description/>
  <cp:lastModifiedBy>Harley Kidner</cp:lastModifiedBy>
  <cp:revision>4</cp:revision>
  <cp:lastPrinted>2023-02-11T00:53:38Z</cp:lastPrinted>
  <dcterms:created xsi:type="dcterms:W3CDTF">2023-02-11T00:50:27Z</dcterms:created>
  <dcterms:modified xsi:type="dcterms:W3CDTF">2024-03-21T20:00:35Z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