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4" r:id="rId2"/>
  </p:sldMasterIdLst>
  <p:notesMasterIdLst>
    <p:notesMasterId r:id="rId13"/>
  </p:notesMasterIdLst>
  <p:sldIdLst>
    <p:sldId id="256" r:id="rId3"/>
    <p:sldId id="265" r:id="rId4"/>
    <p:sldId id="272" r:id="rId5"/>
    <p:sldId id="261" r:id="rId6"/>
    <p:sldId id="267" r:id="rId7"/>
    <p:sldId id="268" r:id="rId8"/>
    <p:sldId id="269" r:id="rId9"/>
    <p:sldId id="270" r:id="rId10"/>
    <p:sldId id="271"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7992"/>
    <a:srgbClr val="6CA0B6"/>
    <a:srgbClr val="E5F1F6"/>
    <a:srgbClr val="929292"/>
    <a:srgbClr val="4D4E4D"/>
    <a:srgbClr val="2F2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p:restoredTop sz="96327"/>
  </p:normalViewPr>
  <p:slideViewPr>
    <p:cSldViewPr snapToGrid="0">
      <p:cViewPr varScale="1">
        <p:scale>
          <a:sx n="121" d="100"/>
          <a:sy n="121" d="100"/>
        </p:scale>
        <p:origin x="68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9CF54-17C4-9848-BC4D-65D4DDDE1038}" type="datetimeFigureOut">
              <a:rPr lang="en-US" smtClean="0"/>
              <a:t>8/24/23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3AC27-02B9-8F4C-9CEE-ED1E23123F0D}" type="slidenum">
              <a:rPr lang="en-US" smtClean="0"/>
              <a:t>‹#›</a:t>
            </a:fld>
            <a:endParaRPr lang="en-US"/>
          </a:p>
        </p:txBody>
      </p:sp>
    </p:spTree>
    <p:extLst>
      <p:ext uri="{BB962C8B-B14F-4D97-AF65-F5344CB8AC3E}">
        <p14:creationId xmlns:p14="http://schemas.microsoft.com/office/powerpoint/2010/main" val="12469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30454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65006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50599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65685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0062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63860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74399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7034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8017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3658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93374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1712841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3.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017"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4C7E-33EE-AB4F-A8C8-03C72C2C7EC1}"/>
              </a:ext>
            </a:extLst>
          </p:cNvPr>
          <p:cNvSpPr>
            <a:spLocks noGrp="1"/>
          </p:cNvSpPr>
          <p:nvPr>
            <p:ph type="title"/>
          </p:nvPr>
        </p:nvSpPr>
        <p:spPr>
          <a:xfrm>
            <a:off x="609601" y="1613435"/>
            <a:ext cx="10515600" cy="2852737"/>
          </a:xfrm>
        </p:spPr>
        <p:txBody>
          <a:bodyPr>
            <a:normAutofit/>
          </a:bodyPr>
          <a:lstStyle/>
          <a:p>
            <a:r>
              <a:rPr lang="en-US" dirty="0"/>
              <a:t>Algorithm for Assessing Excessive Daytime Sleepiness in Obstructive Sleep Apnea</a:t>
            </a:r>
          </a:p>
        </p:txBody>
      </p:sp>
      <p:sp>
        <p:nvSpPr>
          <p:cNvPr id="3" name="Subtitle 2">
            <a:extLst>
              <a:ext uri="{FF2B5EF4-FFF2-40B4-BE49-F238E27FC236}">
                <a16:creationId xmlns:a16="http://schemas.microsoft.com/office/drawing/2014/main" id="{EE98039E-495D-D677-1BBD-D4E87D1074F5}"/>
              </a:ext>
            </a:extLst>
          </p:cNvPr>
          <p:cNvSpPr>
            <a:spLocks noGrp="1"/>
          </p:cNvSpPr>
          <p:nvPr>
            <p:ph type="body" idx="1"/>
          </p:nvPr>
        </p:nvSpPr>
        <p:spPr>
          <a:xfrm>
            <a:off x="609601" y="4322333"/>
            <a:ext cx="10515600" cy="2057917"/>
          </a:xfrm>
        </p:spPr>
        <p:txBody>
          <a:bodyPr>
            <a:noAutofit/>
          </a:bodyPr>
          <a:lstStyle/>
          <a:p>
            <a:r>
              <a:rPr lang="en-US" dirty="0"/>
              <a:t>Neomi Shah, MD, MPH, MSc</a:t>
            </a:r>
            <a:br>
              <a:rPr lang="en-US" dirty="0"/>
            </a:br>
            <a:r>
              <a:rPr lang="en-US" dirty="0"/>
              <a:t>System Vice Chair of Medicine</a:t>
            </a:r>
            <a:br>
              <a:rPr lang="en-US" dirty="0"/>
            </a:br>
            <a:r>
              <a:rPr lang="en-US" dirty="0"/>
              <a:t>Professor of Medicine</a:t>
            </a:r>
            <a:br>
              <a:rPr lang="en-US" dirty="0"/>
            </a:br>
            <a:r>
              <a:rPr lang="en-US" dirty="0"/>
              <a:t>Division of Pulmonary, Critical Care and Sleep Medicine</a:t>
            </a:r>
            <a:br>
              <a:rPr lang="en-US" dirty="0"/>
            </a:br>
            <a:r>
              <a:rPr lang="en-US" dirty="0"/>
              <a:t>Icahn School of Medicine at Mount Sinai</a:t>
            </a:r>
            <a:br>
              <a:rPr lang="en-US" dirty="0"/>
            </a:br>
            <a:r>
              <a:rPr lang="en-US" dirty="0"/>
              <a:t>New York, NY</a:t>
            </a:r>
          </a:p>
        </p:txBody>
      </p:sp>
    </p:spTree>
    <p:extLst>
      <p:ext uri="{BB962C8B-B14F-4D97-AF65-F5344CB8AC3E}">
        <p14:creationId xmlns:p14="http://schemas.microsoft.com/office/powerpoint/2010/main" val="346721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tooltip="https://www.mededonthego.com/Video/program/899"/>
              </a:rPr>
              <a:t>Obstructive Sleep Apnea: Emerging Therapies for Excessive Daytime Sleepiness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Utilize validated diagnostic tools when assessing residual EDS due to OSA.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Understand the burden, risk factors, and prevalence of EDS due to OSA.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Develop an evidence-based, comprehensive treatment plan for the management of EDS due to OSA.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pPr defTabSz="740664"/>
            <a:r>
              <a:rPr lang="en-US" sz="1200" b="0" i="0" dirty="0">
                <a:solidFill>
                  <a:srgbClr val="929292"/>
                </a:solidFill>
                <a:effectLst/>
              </a:rPr>
              <a:t>AHI, apnea-hypopnea index; CPAP, continuous positive airway pressure; EDS, excessive daytime sleepiness; MSLT, Multiple Sleep Latency Test; MWT, Maintenance of Wakefulness Test; OSA, obstructive sleep apnea.</a:t>
            </a:r>
          </a:p>
          <a:p>
            <a:pPr defTabSz="740664"/>
            <a:r>
              <a:rPr lang="en-US" sz="1200" b="0" i="0" dirty="0">
                <a:solidFill>
                  <a:srgbClr val="929292"/>
                </a:solidFill>
                <a:effectLst/>
              </a:rPr>
              <a:t>Rosenberg R, et al. </a:t>
            </a:r>
            <a:r>
              <a:rPr lang="en-US" sz="1200" b="0" i="1" dirty="0">
                <a:solidFill>
                  <a:srgbClr val="929292"/>
                </a:solidFill>
                <a:effectLst/>
              </a:rPr>
              <a:t>Postgrad Med</a:t>
            </a:r>
            <a:r>
              <a:rPr lang="en-US" sz="1200" b="0" i="0" dirty="0">
                <a:solidFill>
                  <a:srgbClr val="929292"/>
                </a:solidFill>
                <a:effectLst/>
              </a:rPr>
              <a:t>. 2021;133(7):772-783.</a:t>
            </a:r>
            <a:endParaRPr lang="en-US" sz="1200" dirty="0">
              <a:solidFill>
                <a:srgbClr val="929292"/>
              </a:solidFill>
            </a:endParaRPr>
          </a:p>
        </p:txBody>
      </p:sp>
      <p:grpSp>
        <p:nvGrpSpPr>
          <p:cNvPr id="56" name="Group 55">
            <a:extLst>
              <a:ext uri="{FF2B5EF4-FFF2-40B4-BE49-F238E27FC236}">
                <a16:creationId xmlns:a16="http://schemas.microsoft.com/office/drawing/2014/main" id="{7ECFBFD0-D674-0843-9A00-697C5752974E}"/>
              </a:ext>
            </a:extLst>
          </p:cNvPr>
          <p:cNvGrpSpPr/>
          <p:nvPr/>
        </p:nvGrpSpPr>
        <p:grpSpPr>
          <a:xfrm>
            <a:off x="185197" y="500787"/>
            <a:ext cx="12006803" cy="5163504"/>
            <a:chOff x="185197" y="500787"/>
            <a:chExt cx="12006803" cy="5163504"/>
          </a:xfrm>
        </p:grpSpPr>
        <p:sp>
          <p:nvSpPr>
            <p:cNvPr id="21" name="Oval 20">
              <a:extLst>
                <a:ext uri="{FF2B5EF4-FFF2-40B4-BE49-F238E27FC236}">
                  <a16:creationId xmlns:a16="http://schemas.microsoft.com/office/drawing/2014/main" id="{A590B914-634E-2CF8-4178-2B26A87B61AA}"/>
                </a:ext>
              </a:extLst>
            </p:cNvPr>
            <p:cNvSpPr/>
            <p:nvPr/>
          </p:nvSpPr>
          <p:spPr>
            <a:xfrm>
              <a:off x="7009546" y="1078698"/>
              <a:ext cx="1022479" cy="102247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BA3DEBF9-794A-2B66-5FF8-365628F00E39}"/>
                </a:ext>
              </a:extLst>
            </p:cNvPr>
            <p:cNvSpPr/>
            <p:nvPr/>
          </p:nvSpPr>
          <p:spPr>
            <a:xfrm>
              <a:off x="392246" y="500787"/>
              <a:ext cx="4365087" cy="796724"/>
            </a:xfrm>
            <a:prstGeom prst="roundRect">
              <a:avLst/>
            </a:prstGeom>
            <a:solidFill>
              <a:srgbClr val="E5F1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schemeClr>
                  </a:solidFill>
                </a:rPr>
                <a:t>	All patients treated for OSA</a:t>
              </a:r>
            </a:p>
          </p:txBody>
        </p:sp>
        <p:grpSp>
          <p:nvGrpSpPr>
            <p:cNvPr id="11" name="Group 10">
              <a:extLst>
                <a:ext uri="{FF2B5EF4-FFF2-40B4-BE49-F238E27FC236}">
                  <a16:creationId xmlns:a16="http://schemas.microsoft.com/office/drawing/2014/main" id="{CF83DDEE-F29B-4938-F196-C40D7AD99FB1}"/>
                </a:ext>
              </a:extLst>
            </p:cNvPr>
            <p:cNvGrpSpPr/>
            <p:nvPr/>
          </p:nvGrpSpPr>
          <p:grpSpPr>
            <a:xfrm>
              <a:off x="4600712" y="1078698"/>
              <a:ext cx="5450176" cy="4585593"/>
              <a:chOff x="5740400" y="1377413"/>
              <a:chExt cx="4876799" cy="4103173"/>
            </a:xfrm>
          </p:grpSpPr>
          <p:pic>
            <p:nvPicPr>
              <p:cNvPr id="7" name="Content Placeholder 4" descr="A diagram of a patient's sleep scale&#10;&#10;Description automatically generated">
                <a:extLst>
                  <a:ext uri="{FF2B5EF4-FFF2-40B4-BE49-F238E27FC236}">
                    <a16:creationId xmlns:a16="http://schemas.microsoft.com/office/drawing/2014/main" id="{4CFF6CF0-1274-0928-2364-7E5CB059C2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81699" y="1377413"/>
                <a:ext cx="4635500" cy="4103173"/>
              </a:xfrm>
              <a:prstGeom prst="rect">
                <a:avLst/>
              </a:prstGeom>
            </p:spPr>
          </p:pic>
          <p:sp>
            <p:nvSpPr>
              <p:cNvPr id="10" name="Rectangle 9">
                <a:extLst>
                  <a:ext uri="{FF2B5EF4-FFF2-40B4-BE49-F238E27FC236}">
                    <a16:creationId xmlns:a16="http://schemas.microsoft.com/office/drawing/2014/main" id="{42E238C1-E6C4-C15E-3E60-53A78E5F808F}"/>
                  </a:ext>
                </a:extLst>
              </p:cNvPr>
              <p:cNvSpPr/>
              <p:nvPr/>
            </p:nvSpPr>
            <p:spPr>
              <a:xfrm>
                <a:off x="5740400" y="2652452"/>
                <a:ext cx="1498600" cy="2828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ounded Rectangle 3">
              <a:extLst>
                <a:ext uri="{FF2B5EF4-FFF2-40B4-BE49-F238E27FC236}">
                  <a16:creationId xmlns:a16="http://schemas.microsoft.com/office/drawing/2014/main" id="{60A02592-4F3A-DB95-7682-908E08520042}"/>
                </a:ext>
              </a:extLst>
            </p:cNvPr>
            <p:cNvSpPr/>
            <p:nvPr/>
          </p:nvSpPr>
          <p:spPr>
            <a:xfrm>
              <a:off x="531281" y="1838264"/>
              <a:ext cx="4087018" cy="420912"/>
            </a:xfrm>
            <a:prstGeom prst="roundRect">
              <a:avLst/>
            </a:prstGeom>
            <a:solidFill>
              <a:srgbClr val="E5F1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50000"/>
                    </a:schemeClr>
                  </a:solidFill>
                </a:rPr>
                <a:t>Clinical Consultation</a:t>
              </a:r>
            </a:p>
          </p:txBody>
        </p:sp>
        <p:pic>
          <p:nvPicPr>
            <p:cNvPr id="5" name="Content Placeholder 4" descr="A diagram of a patient's sleep scale&#10;&#10;Description automatically generated">
              <a:extLst>
                <a:ext uri="{FF2B5EF4-FFF2-40B4-BE49-F238E27FC236}">
                  <a16:creationId xmlns:a16="http://schemas.microsoft.com/office/drawing/2014/main" id="{AC4E8AF3-0251-74EE-A28F-8C31D102CD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5197" y="2337807"/>
              <a:ext cx="2666128" cy="2019300"/>
            </a:xfrm>
            <a:prstGeom prst="rect">
              <a:avLst/>
            </a:prstGeom>
          </p:spPr>
        </p:pic>
        <p:pic>
          <p:nvPicPr>
            <p:cNvPr id="6" name="Content Placeholder 4" descr="A diagram of a patient's sleep scale&#10;&#10;Description automatically generated">
              <a:extLst>
                <a:ext uri="{FF2B5EF4-FFF2-40B4-BE49-F238E27FC236}">
                  <a16:creationId xmlns:a16="http://schemas.microsoft.com/office/drawing/2014/main" id="{B5BA5A7A-0E43-C92F-2269-C9DFBCE391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96884" y="2357085"/>
              <a:ext cx="2753309" cy="2963413"/>
            </a:xfrm>
            <a:prstGeom prst="rect">
              <a:avLst/>
            </a:prstGeom>
          </p:spPr>
        </p:pic>
        <p:pic>
          <p:nvPicPr>
            <p:cNvPr id="9" name="Content Placeholder 4" descr="A diagram of a patient's sleep scale&#10;&#10;Description automatically generated">
              <a:extLst>
                <a:ext uri="{FF2B5EF4-FFF2-40B4-BE49-F238E27FC236}">
                  <a16:creationId xmlns:a16="http://schemas.microsoft.com/office/drawing/2014/main" id="{CEEA988B-D796-952F-7A2E-70A067F70F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23811" y="2766287"/>
              <a:ext cx="3468189" cy="2898004"/>
            </a:xfrm>
            <a:prstGeom prst="rect">
              <a:avLst/>
            </a:prstGeom>
          </p:spPr>
        </p:pic>
        <p:sp>
          <p:nvSpPr>
            <p:cNvPr id="20" name="Oval 19">
              <a:extLst>
                <a:ext uri="{FF2B5EF4-FFF2-40B4-BE49-F238E27FC236}">
                  <a16:creationId xmlns:a16="http://schemas.microsoft.com/office/drawing/2014/main" id="{FD1E757B-40B8-4FAF-B2B6-3C02EA6B0CDC}"/>
                </a:ext>
              </a:extLst>
            </p:cNvPr>
            <p:cNvSpPr/>
            <p:nvPr/>
          </p:nvSpPr>
          <p:spPr>
            <a:xfrm>
              <a:off x="4370684" y="4337429"/>
              <a:ext cx="983069" cy="983069"/>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Elbow Connector 17">
              <a:extLst>
                <a:ext uri="{FF2B5EF4-FFF2-40B4-BE49-F238E27FC236}">
                  <a16:creationId xmlns:a16="http://schemas.microsoft.com/office/drawing/2014/main" id="{D0D81729-90B4-248C-2708-9F4A16922CB2}"/>
                </a:ext>
              </a:extLst>
            </p:cNvPr>
            <p:cNvCxnSpPr>
              <a:cxnSpLocks/>
              <a:stCxn id="20" idx="6"/>
              <a:endCxn id="21" idx="0"/>
            </p:cNvCxnSpPr>
            <p:nvPr/>
          </p:nvCxnSpPr>
          <p:spPr>
            <a:xfrm flipV="1">
              <a:off x="5353753" y="1078698"/>
              <a:ext cx="2167033" cy="3750266"/>
            </a:xfrm>
            <a:prstGeom prst="bentConnector4">
              <a:avLst>
                <a:gd name="adj1" fmla="val 17907"/>
                <a:gd name="adj2" fmla="val 112886"/>
              </a:avLst>
            </a:prstGeom>
            <a:ln w="76200">
              <a:gradFill flip="none" rotWithShape="1">
                <a:gsLst>
                  <a:gs pos="7000">
                    <a:srgbClr val="6CA0B6"/>
                  </a:gs>
                  <a:gs pos="41000">
                    <a:srgbClr val="3E7992"/>
                  </a:gs>
                  <a:gs pos="99000">
                    <a:schemeClr val="accent2"/>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pic>
          <p:nvPicPr>
            <p:cNvPr id="26" name="Content Placeholder 4" descr="A diagram of a patient's sleep scale&#10;&#10;Description automatically generated">
              <a:extLst>
                <a:ext uri="{FF2B5EF4-FFF2-40B4-BE49-F238E27FC236}">
                  <a16:creationId xmlns:a16="http://schemas.microsoft.com/office/drawing/2014/main" id="{FDEA3F36-22B9-4497-6ECE-9F1A286351E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36227" y="1377388"/>
              <a:ext cx="1704483" cy="659757"/>
            </a:xfrm>
            <a:prstGeom prst="rect">
              <a:avLst/>
            </a:prstGeom>
          </p:spPr>
        </p:pic>
        <p:pic>
          <p:nvPicPr>
            <p:cNvPr id="45" name="Graphic 44" descr="Inpatient outline">
              <a:extLst>
                <a:ext uri="{FF2B5EF4-FFF2-40B4-BE49-F238E27FC236}">
                  <a16:creationId xmlns:a16="http://schemas.microsoft.com/office/drawing/2014/main" id="{6932E674-D9B1-D718-436B-6CAF48B98F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281" y="500787"/>
              <a:ext cx="796724" cy="796724"/>
            </a:xfrm>
            <a:prstGeom prst="rect">
              <a:avLst/>
            </a:prstGeom>
          </p:spPr>
        </p:pic>
        <p:cxnSp>
          <p:nvCxnSpPr>
            <p:cNvPr id="47" name="Straight Arrow Connector 46">
              <a:extLst>
                <a:ext uri="{FF2B5EF4-FFF2-40B4-BE49-F238E27FC236}">
                  <a16:creationId xmlns:a16="http://schemas.microsoft.com/office/drawing/2014/main" id="{B0FEE443-9A32-DEEE-6DF6-5A9A20698B72}"/>
                </a:ext>
              </a:extLst>
            </p:cNvPr>
            <p:cNvCxnSpPr>
              <a:cxnSpLocks/>
              <a:stCxn id="3" idx="2"/>
              <a:endCxn id="4" idx="0"/>
            </p:cNvCxnSpPr>
            <p:nvPr/>
          </p:nvCxnSpPr>
          <p:spPr>
            <a:xfrm>
              <a:off x="2574790" y="1297511"/>
              <a:ext cx="0" cy="540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378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Mechanism of Action of Wake Promoting Drugs: </a:t>
            </a:r>
            <a:r>
              <a:rPr lang="en-US" sz="2800" dirty="0">
                <a:solidFill>
                  <a:schemeClr val="accent1"/>
                </a:solidFill>
              </a:rPr>
              <a:t>Modafinil, </a:t>
            </a:r>
            <a:r>
              <a:rPr lang="en-US" sz="2800" dirty="0" err="1">
                <a:solidFill>
                  <a:schemeClr val="accent1"/>
                </a:solidFill>
              </a:rPr>
              <a:t>Solriamfetol</a:t>
            </a:r>
            <a:r>
              <a:rPr lang="en-US" sz="2800" dirty="0">
                <a:solidFill>
                  <a:schemeClr val="accent1"/>
                </a:solidFill>
              </a:rPr>
              <a:t>, </a:t>
            </a:r>
            <a:r>
              <a:rPr lang="en-US" sz="2800" dirty="0" err="1">
                <a:solidFill>
                  <a:schemeClr val="accent1"/>
                </a:solidFill>
              </a:rPr>
              <a:t>Pitolisant</a:t>
            </a:r>
            <a:endParaRPr lang="en-US" dirty="0">
              <a:solidFill>
                <a:schemeClr val="accent1"/>
              </a:solidFill>
            </a:endParaRPr>
          </a:p>
        </p:txBody>
      </p:sp>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pPr defTabSz="740664">
              <a:spcAft>
                <a:spcPts val="600"/>
              </a:spcAft>
            </a:pPr>
            <a:r>
              <a:rPr lang="en-US" sz="1200" b="0" i="0" dirty="0">
                <a:solidFill>
                  <a:srgbClr val="929292"/>
                </a:solidFill>
                <a:effectLst/>
              </a:rPr>
              <a:t>Lal C, et al. </a:t>
            </a:r>
            <a:r>
              <a:rPr lang="en-US" sz="1200" b="0" i="1" dirty="0">
                <a:solidFill>
                  <a:srgbClr val="929292"/>
                </a:solidFill>
                <a:effectLst/>
              </a:rPr>
              <a:t>Ann Am </a:t>
            </a:r>
            <a:r>
              <a:rPr lang="en-US" sz="1200" b="0" i="1" dirty="0" err="1">
                <a:solidFill>
                  <a:srgbClr val="929292"/>
                </a:solidFill>
                <a:effectLst/>
              </a:rPr>
              <a:t>Thorac</a:t>
            </a:r>
            <a:r>
              <a:rPr lang="en-US" sz="1200" b="0" i="1" dirty="0">
                <a:solidFill>
                  <a:srgbClr val="929292"/>
                </a:solidFill>
                <a:effectLst/>
              </a:rPr>
              <a:t> Soc</a:t>
            </a:r>
            <a:r>
              <a:rPr lang="en-US" sz="1200" b="0" i="0" dirty="0">
                <a:solidFill>
                  <a:srgbClr val="929292"/>
                </a:solidFill>
                <a:effectLst/>
              </a:rPr>
              <a:t>. 2021;18(5):757-768.</a:t>
            </a:r>
            <a:endParaRPr lang="en-US" sz="1200" dirty="0">
              <a:solidFill>
                <a:srgbClr val="929292"/>
              </a:solidFill>
            </a:endParaRPr>
          </a:p>
        </p:txBody>
      </p:sp>
      <p:pic>
        <p:nvPicPr>
          <p:cNvPr id="3" name="Content Placeholder 4" descr="A diagram of a mechanism&#10;&#10;Description automatically generated">
            <a:extLst>
              <a:ext uri="{FF2B5EF4-FFF2-40B4-BE49-F238E27FC236}">
                <a16:creationId xmlns:a16="http://schemas.microsoft.com/office/drawing/2014/main" id="{FC7440E4-780A-338F-C4E6-20DBDAF0674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981699" y="2449738"/>
            <a:ext cx="5990197" cy="3391539"/>
          </a:xfrm>
        </p:spPr>
      </p:pic>
      <p:pic>
        <p:nvPicPr>
          <p:cNvPr id="6" name="Picture 5" descr="Diagram of a mechanism of action&#10;&#10;Description automatically generated">
            <a:extLst>
              <a:ext uri="{FF2B5EF4-FFF2-40B4-BE49-F238E27FC236}">
                <a16:creationId xmlns:a16="http://schemas.microsoft.com/office/drawing/2014/main" id="{6337E6C1-82A3-131C-B850-F0F70D1EE1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3173" y="2548853"/>
            <a:ext cx="5428028" cy="3193307"/>
          </a:xfrm>
          <a:prstGeom prst="rect">
            <a:avLst/>
          </a:prstGeom>
        </p:spPr>
      </p:pic>
      <p:sp>
        <p:nvSpPr>
          <p:cNvPr id="7" name="TextBox 6">
            <a:extLst>
              <a:ext uri="{FF2B5EF4-FFF2-40B4-BE49-F238E27FC236}">
                <a16:creationId xmlns:a16="http://schemas.microsoft.com/office/drawing/2014/main" id="{7789BBB4-D1E8-1A0D-DC28-41256DA4541D}"/>
              </a:ext>
            </a:extLst>
          </p:cNvPr>
          <p:cNvSpPr txBox="1"/>
          <p:nvPr/>
        </p:nvSpPr>
        <p:spPr>
          <a:xfrm>
            <a:off x="841987" y="1737662"/>
            <a:ext cx="4470400" cy="461665"/>
          </a:xfrm>
          <a:prstGeom prst="rect">
            <a:avLst/>
          </a:prstGeom>
          <a:solidFill>
            <a:schemeClr val="accent4">
              <a:lumMod val="20000"/>
              <a:lumOff val="80000"/>
            </a:schemeClr>
          </a:solidFill>
        </p:spPr>
        <p:txBody>
          <a:bodyPr wrap="square">
            <a:spAutoFit/>
          </a:bodyPr>
          <a:lstStyle/>
          <a:p>
            <a:pPr algn="ctr"/>
            <a:r>
              <a:rPr lang="en-US" sz="2400" b="1" dirty="0" err="1">
                <a:solidFill>
                  <a:schemeClr val="accent1"/>
                </a:solidFill>
              </a:rPr>
              <a:t>Solriamfetol</a:t>
            </a:r>
            <a:endParaRPr lang="en-US" sz="2400" b="1" dirty="0"/>
          </a:p>
        </p:txBody>
      </p:sp>
      <p:sp>
        <p:nvSpPr>
          <p:cNvPr id="9" name="TextBox 8">
            <a:extLst>
              <a:ext uri="{FF2B5EF4-FFF2-40B4-BE49-F238E27FC236}">
                <a16:creationId xmlns:a16="http://schemas.microsoft.com/office/drawing/2014/main" id="{2F88365B-A377-98A1-9192-8D14418C716C}"/>
              </a:ext>
            </a:extLst>
          </p:cNvPr>
          <p:cNvSpPr txBox="1"/>
          <p:nvPr/>
        </p:nvSpPr>
        <p:spPr>
          <a:xfrm>
            <a:off x="6582573" y="1727396"/>
            <a:ext cx="4470400" cy="461665"/>
          </a:xfrm>
          <a:prstGeom prst="rect">
            <a:avLst/>
          </a:prstGeom>
          <a:solidFill>
            <a:schemeClr val="accent4">
              <a:lumMod val="20000"/>
              <a:lumOff val="80000"/>
            </a:schemeClr>
          </a:solidFill>
        </p:spPr>
        <p:txBody>
          <a:bodyPr wrap="square">
            <a:spAutoFit/>
          </a:bodyPr>
          <a:lstStyle/>
          <a:p>
            <a:pPr algn="ctr"/>
            <a:r>
              <a:rPr lang="en-US" sz="2400" b="1" dirty="0" err="1">
                <a:solidFill>
                  <a:schemeClr val="accent1"/>
                </a:solidFill>
              </a:rPr>
              <a:t>Pitolisant</a:t>
            </a:r>
            <a:endParaRPr lang="en-US" sz="2400" b="1" dirty="0"/>
          </a:p>
        </p:txBody>
      </p:sp>
      <p:sp>
        <p:nvSpPr>
          <p:cNvPr id="10" name="Rectangle 9">
            <a:extLst>
              <a:ext uri="{FF2B5EF4-FFF2-40B4-BE49-F238E27FC236}">
                <a16:creationId xmlns:a16="http://schemas.microsoft.com/office/drawing/2014/main" id="{285E6D88-6CB1-5529-31F3-D9A1F3E1D688}"/>
              </a:ext>
            </a:extLst>
          </p:cNvPr>
          <p:cNvSpPr/>
          <p:nvPr/>
        </p:nvSpPr>
        <p:spPr>
          <a:xfrm>
            <a:off x="5981699" y="2336800"/>
            <a:ext cx="4178301" cy="3694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46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r>
              <a:rPr lang="nb-NO" sz="1200" b="0" i="0" u="none" strike="noStrike" dirty="0">
                <a:solidFill>
                  <a:srgbClr val="929292"/>
                </a:solidFill>
                <a:effectLst/>
              </a:rPr>
              <a:t>Rosenberg R, et al. </a:t>
            </a:r>
            <a:r>
              <a:rPr lang="nb-NO" sz="1200" b="0" i="1" u="none" strike="noStrike" dirty="0" err="1">
                <a:solidFill>
                  <a:srgbClr val="929292"/>
                </a:solidFill>
                <a:effectLst/>
              </a:rPr>
              <a:t>Postgrad</a:t>
            </a:r>
            <a:r>
              <a:rPr lang="nb-NO" sz="1200" b="0" i="1" u="none" strike="noStrike" dirty="0">
                <a:solidFill>
                  <a:srgbClr val="929292"/>
                </a:solidFill>
                <a:effectLst/>
              </a:rPr>
              <a:t> Med</a:t>
            </a:r>
            <a:r>
              <a:rPr lang="nb-NO" sz="1200" b="0" i="0" u="none" strike="noStrike" dirty="0">
                <a:solidFill>
                  <a:srgbClr val="929292"/>
                </a:solidFill>
                <a:effectLst/>
              </a:rPr>
              <a:t>. 2021;133(7):772-783.</a:t>
            </a:r>
            <a:r>
              <a:rPr lang="nb-NO" dirty="0">
                <a:solidFill>
                  <a:srgbClr val="929292"/>
                </a:solidFill>
              </a:rPr>
              <a:t> </a:t>
            </a:r>
            <a:endParaRPr lang="en-US" dirty="0">
              <a:solidFill>
                <a:srgbClr val="929292"/>
              </a:solidFill>
            </a:endParaRPr>
          </a:p>
        </p:txBody>
      </p:sp>
      <p:pic>
        <p:nvPicPr>
          <p:cNvPr id="7" name="Content Placeholder 4" descr="A white and black list of medication&#10;&#10;Description automatically generated">
            <a:extLst>
              <a:ext uri="{FF2B5EF4-FFF2-40B4-BE49-F238E27FC236}">
                <a16:creationId xmlns:a16="http://schemas.microsoft.com/office/drawing/2014/main" id="{2487E30A-2D81-967C-95FD-61CBCF355A64}"/>
              </a:ext>
            </a:extLst>
          </p:cNvPr>
          <p:cNvPicPr>
            <a:picLocks noGrp="1" noChangeAspect="1"/>
          </p:cNvPicPr>
          <p:nvPr>
            <p:ph idx="1"/>
          </p:nvPr>
        </p:nvPicPr>
        <p:blipFill>
          <a:blip r:embed="rId2"/>
          <a:stretch>
            <a:fillRect/>
          </a:stretch>
        </p:blipFill>
        <p:spPr>
          <a:xfrm>
            <a:off x="643467" y="743628"/>
            <a:ext cx="10905066" cy="5370742"/>
          </a:xfrm>
          <a:prstGeom prst="rect">
            <a:avLst/>
          </a:prstGeom>
        </p:spPr>
      </p:pic>
    </p:spTree>
    <p:extLst>
      <p:ext uri="{BB962C8B-B14F-4D97-AF65-F5344CB8AC3E}">
        <p14:creationId xmlns:p14="http://schemas.microsoft.com/office/powerpoint/2010/main" val="2394988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pPr defTabSz="740664">
              <a:spcAft>
                <a:spcPts val="600"/>
              </a:spcAft>
            </a:pPr>
            <a:r>
              <a:rPr lang="nb-NO" sz="1200" b="0" i="0" u="none" strike="noStrike" dirty="0">
                <a:solidFill>
                  <a:srgbClr val="929292"/>
                </a:solidFill>
                <a:effectLst/>
              </a:rPr>
              <a:t>Rosenberg R, et al. </a:t>
            </a:r>
            <a:r>
              <a:rPr lang="nb-NO" sz="1200" b="0" i="1" u="none" strike="noStrike" dirty="0" err="1">
                <a:solidFill>
                  <a:srgbClr val="929292"/>
                </a:solidFill>
                <a:effectLst/>
              </a:rPr>
              <a:t>Postgrad</a:t>
            </a:r>
            <a:r>
              <a:rPr lang="nb-NO" sz="1200" b="0" i="1" u="none" strike="noStrike" dirty="0">
                <a:solidFill>
                  <a:srgbClr val="929292"/>
                </a:solidFill>
                <a:effectLst/>
              </a:rPr>
              <a:t> Med</a:t>
            </a:r>
            <a:r>
              <a:rPr lang="nb-NO" sz="1200" b="0" i="0" u="none" strike="noStrike" dirty="0">
                <a:solidFill>
                  <a:srgbClr val="929292"/>
                </a:solidFill>
                <a:effectLst/>
              </a:rPr>
              <a:t>. 2021;133(7):772-783.</a:t>
            </a:r>
            <a:endParaRPr lang="en-US" sz="1200" dirty="0">
              <a:solidFill>
                <a:srgbClr val="929292"/>
              </a:solidFill>
            </a:endParaRPr>
          </a:p>
        </p:txBody>
      </p:sp>
      <p:grpSp>
        <p:nvGrpSpPr>
          <p:cNvPr id="9" name="Group 8">
            <a:extLst>
              <a:ext uri="{FF2B5EF4-FFF2-40B4-BE49-F238E27FC236}">
                <a16:creationId xmlns:a16="http://schemas.microsoft.com/office/drawing/2014/main" id="{11E71911-B174-37D1-D661-CFF1BD91DF33}"/>
              </a:ext>
            </a:extLst>
          </p:cNvPr>
          <p:cNvGrpSpPr/>
          <p:nvPr/>
        </p:nvGrpSpPr>
        <p:grpSpPr>
          <a:xfrm>
            <a:off x="2180936" y="225897"/>
            <a:ext cx="7601526" cy="6348250"/>
            <a:chOff x="1754126" y="-191290"/>
            <a:chExt cx="8101074" cy="6765437"/>
          </a:xfrm>
        </p:grpSpPr>
        <p:pic>
          <p:nvPicPr>
            <p:cNvPr id="6" name="Content Placeholder 4" descr="A screenshot of a medical chart&#10;&#10;Description automatically generated">
              <a:extLst>
                <a:ext uri="{FF2B5EF4-FFF2-40B4-BE49-F238E27FC236}">
                  <a16:creationId xmlns:a16="http://schemas.microsoft.com/office/drawing/2014/main" id="{776E4181-DE9D-A6BB-B671-D731A4CB51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16642" y="230614"/>
              <a:ext cx="7938558" cy="6343533"/>
            </a:xfrm>
            <a:prstGeom prst="rect">
              <a:avLst/>
            </a:prstGeom>
          </p:spPr>
        </p:pic>
        <p:pic>
          <p:nvPicPr>
            <p:cNvPr id="8" name="Content Placeholder 4" descr="A white and black list of medication&#10;&#10;Description automatically generated">
              <a:extLst>
                <a:ext uri="{FF2B5EF4-FFF2-40B4-BE49-F238E27FC236}">
                  <a16:creationId xmlns:a16="http://schemas.microsoft.com/office/drawing/2014/main" id="{4268B6D4-5FF5-1B74-40FD-509FE44CEE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54126" y="-191290"/>
              <a:ext cx="8101074" cy="421903"/>
            </a:xfrm>
            <a:prstGeom prst="rect">
              <a:avLst/>
            </a:prstGeom>
          </p:spPr>
        </p:pic>
      </p:grpSp>
    </p:spTree>
    <p:extLst>
      <p:ext uri="{BB962C8B-B14F-4D97-AF65-F5344CB8AC3E}">
        <p14:creationId xmlns:p14="http://schemas.microsoft.com/office/powerpoint/2010/main" val="207866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Pharmacokinetics of Wake Promoting Drugs</a:t>
            </a:r>
          </a:p>
        </p:txBody>
      </p:sp>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r>
              <a:rPr lang="en-US" sz="1200" b="0" i="0" u="none" strike="noStrike" dirty="0">
                <a:solidFill>
                  <a:srgbClr val="929292"/>
                </a:solidFill>
                <a:effectLst/>
              </a:rPr>
              <a:t>Lal C, et al. </a:t>
            </a:r>
            <a:r>
              <a:rPr lang="en-US" sz="1200" b="0" i="1" u="none" strike="noStrike" dirty="0">
                <a:solidFill>
                  <a:srgbClr val="929292"/>
                </a:solidFill>
                <a:effectLst/>
              </a:rPr>
              <a:t>Ann Am </a:t>
            </a:r>
            <a:r>
              <a:rPr lang="en-US" sz="1200" b="0" i="1" u="none" strike="noStrike" dirty="0" err="1">
                <a:solidFill>
                  <a:srgbClr val="929292"/>
                </a:solidFill>
                <a:effectLst/>
              </a:rPr>
              <a:t>Thorac</a:t>
            </a:r>
            <a:r>
              <a:rPr lang="en-US" sz="1200" b="0" i="1" u="none" strike="noStrike" dirty="0">
                <a:solidFill>
                  <a:srgbClr val="929292"/>
                </a:solidFill>
                <a:effectLst/>
              </a:rPr>
              <a:t> Soc.</a:t>
            </a:r>
            <a:r>
              <a:rPr lang="en-US" sz="1200" b="0" i="0" u="none" strike="noStrike" dirty="0">
                <a:solidFill>
                  <a:srgbClr val="929292"/>
                </a:solidFill>
                <a:effectLst/>
              </a:rPr>
              <a:t> 2021;18(5):757-768.</a:t>
            </a:r>
            <a:r>
              <a:rPr lang="en-US" dirty="0">
                <a:solidFill>
                  <a:srgbClr val="929292"/>
                </a:solidFill>
              </a:rPr>
              <a:t> </a:t>
            </a:r>
          </a:p>
        </p:txBody>
      </p:sp>
      <p:pic>
        <p:nvPicPr>
          <p:cNvPr id="3" name="Picture 2" descr="A table with text on it&#10;&#10;Description automatically generated">
            <a:extLst>
              <a:ext uri="{FF2B5EF4-FFF2-40B4-BE49-F238E27FC236}">
                <a16:creationId xmlns:a16="http://schemas.microsoft.com/office/drawing/2014/main" id="{A0FE9B7A-FDC1-7937-6FBC-CA802C0350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578" y="1539897"/>
            <a:ext cx="10965822" cy="4256917"/>
          </a:xfrm>
          <a:prstGeom prst="rect">
            <a:avLst/>
          </a:prstGeom>
        </p:spPr>
      </p:pic>
    </p:spTree>
    <p:extLst>
      <p:ext uri="{BB962C8B-B14F-4D97-AF65-F5344CB8AC3E}">
        <p14:creationId xmlns:p14="http://schemas.microsoft.com/office/powerpoint/2010/main" val="3668569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owchart of medical procedures&#10;&#10;Description automatically generated">
            <a:extLst>
              <a:ext uri="{FF2B5EF4-FFF2-40B4-BE49-F238E27FC236}">
                <a16:creationId xmlns:a16="http://schemas.microsoft.com/office/drawing/2014/main" id="{44153514-980A-FD01-B338-5E868851C6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07610" y="129308"/>
            <a:ext cx="8308274" cy="5977313"/>
          </a:xfrm>
          <a:prstGeom prst="rect">
            <a:avLst/>
          </a:prstGeom>
        </p:spPr>
      </p:pic>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328815"/>
            <a:ext cx="3620655" cy="1924859"/>
          </a:xfrm>
        </p:spPr>
        <p:txBody>
          <a:bodyPr>
            <a:normAutofit fontScale="90000"/>
          </a:bodyPr>
          <a:lstStyle/>
          <a:p>
            <a:r>
              <a:rPr lang="en-US" dirty="0"/>
              <a:t>Example of How Novel Therapies Can Fit into </a:t>
            </a:r>
            <a:br>
              <a:rPr lang="en-US" dirty="0"/>
            </a:br>
            <a:r>
              <a:rPr lang="en-US" dirty="0"/>
              <a:t>Clinical Practice</a:t>
            </a:r>
          </a:p>
        </p:txBody>
      </p:sp>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a:xfrm>
            <a:off x="609600" y="6356350"/>
            <a:ext cx="11176000" cy="442131"/>
          </a:xfrm>
        </p:spPr>
        <p:txBody>
          <a:bodyPr/>
          <a:lstStyle/>
          <a:p>
            <a:r>
              <a:rPr lang="en-US" sz="1050" b="0" i="0" dirty="0">
                <a:solidFill>
                  <a:srgbClr val="929292"/>
                </a:solidFill>
                <a:effectLst/>
                <a:cs typeface="Arial" panose="020B0604020202020204" pitchFamily="34" charset="0"/>
              </a:rPr>
              <a:t>CV, cardiovascular; FBC, full blood count; HLA, human leukocyte antigen; MAD, mandibular advancement device; PLMS; periodic limb movements of sleep; PSG, polysomnography; TSH, thyroid-stimulating hormone; U&amp;E, urea and electrolytes.</a:t>
            </a:r>
          </a:p>
          <a:p>
            <a:r>
              <a:rPr lang="en-US" sz="1100" b="0" i="0" dirty="0">
                <a:solidFill>
                  <a:srgbClr val="929292"/>
                </a:solidFill>
                <a:effectLst/>
                <a:cs typeface="Arial" panose="020B0604020202020204" pitchFamily="34" charset="0"/>
              </a:rPr>
              <a:t>Craig S, et al. </a:t>
            </a:r>
            <a:r>
              <a:rPr lang="en-US" sz="1100" b="0" i="1" dirty="0" err="1">
                <a:solidFill>
                  <a:srgbClr val="929292"/>
                </a:solidFill>
                <a:effectLst/>
                <a:cs typeface="Arial" panose="020B0604020202020204" pitchFamily="34" charset="0"/>
              </a:rPr>
              <a:t>Eur</a:t>
            </a:r>
            <a:r>
              <a:rPr lang="en-US" sz="1100" b="0" i="1" dirty="0">
                <a:solidFill>
                  <a:srgbClr val="929292"/>
                </a:solidFill>
                <a:effectLst/>
                <a:cs typeface="Arial" panose="020B0604020202020204" pitchFamily="34" charset="0"/>
              </a:rPr>
              <a:t> Respir Rev</a:t>
            </a:r>
            <a:r>
              <a:rPr lang="en-US" sz="1100" b="0" i="0" dirty="0">
                <a:solidFill>
                  <a:srgbClr val="929292"/>
                </a:solidFill>
                <a:effectLst/>
                <a:cs typeface="Arial" panose="020B0604020202020204" pitchFamily="34" charset="0"/>
              </a:rPr>
              <a:t>. 2022;31(164):210230.</a:t>
            </a:r>
            <a:endParaRPr lang="en-US" sz="1100" dirty="0">
              <a:solidFill>
                <a:srgbClr val="929292"/>
              </a:solidFill>
              <a:cs typeface="Arial" panose="020B0604020202020204" pitchFamily="34" charset="0"/>
            </a:endParaRPr>
          </a:p>
        </p:txBody>
      </p:sp>
    </p:spTree>
    <p:extLst>
      <p:ext uri="{BB962C8B-B14F-4D97-AF65-F5344CB8AC3E}">
        <p14:creationId xmlns:p14="http://schemas.microsoft.com/office/powerpoint/2010/main" val="2231133031"/>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49</TotalTime>
  <Words>587</Words>
  <Application>Microsoft Macintosh PowerPoint</Application>
  <PresentationFormat>Widescreen</PresentationFormat>
  <Paragraphs>44</Paragraphs>
  <Slides>10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Century Gothic</vt:lpstr>
      <vt:lpstr>Trebuchet MS</vt:lpstr>
      <vt:lpstr>Neurology2023</vt:lpstr>
      <vt:lpstr>Office Theme</vt:lpstr>
      <vt:lpstr>Algorithm for Assessing Excessive Daytime Sleepiness in Obstructive Sleep Apnea</vt:lpstr>
      <vt:lpstr>PowerPoint Presentation</vt:lpstr>
      <vt:lpstr>Disclaimer</vt:lpstr>
      <vt:lpstr>PowerPoint Presentation</vt:lpstr>
      <vt:lpstr>Mechanism of Action of Wake Promoting Drugs: Modafinil, Solriamfetol, Pitolisant</vt:lpstr>
      <vt:lpstr>PowerPoint Presentation</vt:lpstr>
      <vt:lpstr>PowerPoint Presentation</vt:lpstr>
      <vt:lpstr>Pharmacokinetics of Wake Promoting Drugs</vt:lpstr>
      <vt:lpstr>Example of How Novel Therapies Can Fit into  Clinical Practice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 for Assessing Excessive Daytime Sleepiness in Obstructive Sleep Apnea</dc:title>
  <dc:subject/>
  <dc:creator>MedEd On The Go</dc:creator>
  <cp:keywords/>
  <dc:description/>
  <cp:lastModifiedBy>Olivia Marshall</cp:lastModifiedBy>
  <cp:revision>9</cp:revision>
  <cp:lastPrinted>2023-02-11T00:53:38Z</cp:lastPrinted>
  <dcterms:created xsi:type="dcterms:W3CDTF">2023-02-11T00:50:27Z</dcterms:created>
  <dcterms:modified xsi:type="dcterms:W3CDTF">2023-08-24T19:43:45Z</dcterms:modified>
  <cp:category/>
</cp:coreProperties>
</file>