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684" r:id="rId2"/>
  </p:sldMasterIdLst>
  <p:notesMasterIdLst>
    <p:notesMasterId r:id="rId12"/>
  </p:notesMasterIdLst>
  <p:sldIdLst>
    <p:sldId id="256" r:id="rId3"/>
    <p:sldId id="265" r:id="rId4"/>
    <p:sldId id="272" r:id="rId5"/>
    <p:sldId id="261" r:id="rId6"/>
    <p:sldId id="267" r:id="rId7"/>
    <p:sldId id="268" r:id="rId8"/>
    <p:sldId id="269" r:id="rId9"/>
    <p:sldId id="270"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2F2F"/>
    <a:srgbClr val="929292"/>
    <a:srgbClr val="0070C0"/>
    <a:srgbClr val="4D4E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25"/>
    <p:restoredTop sz="96240"/>
  </p:normalViewPr>
  <p:slideViewPr>
    <p:cSldViewPr snapToGrid="0">
      <p:cViewPr varScale="1">
        <p:scale>
          <a:sx n="116" d="100"/>
          <a:sy n="116" d="100"/>
        </p:scale>
        <p:origin x="8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9CF54-17C4-9848-BC4D-65D4DDDE1038}" type="datetimeFigureOut">
              <a:rPr lang="en-US" smtClean="0"/>
              <a:t>8/24/23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03AC27-02B9-8F4C-9CEE-ED1E23123F0D}" type="slidenum">
              <a:rPr lang="en-US" smtClean="0"/>
              <a:t>‹#›</a:t>
            </a:fld>
            <a:endParaRPr lang="en-US"/>
          </a:p>
        </p:txBody>
      </p:sp>
    </p:spTree>
    <p:extLst>
      <p:ext uri="{BB962C8B-B14F-4D97-AF65-F5344CB8AC3E}">
        <p14:creationId xmlns:p14="http://schemas.microsoft.com/office/powerpoint/2010/main" val="1246933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03AC27-02B9-8F4C-9CEE-ED1E23123F0D}" type="slidenum">
              <a:rPr lang="en-US" smtClean="0"/>
              <a:t>4</a:t>
            </a:fld>
            <a:endParaRPr lang="en-US"/>
          </a:p>
        </p:txBody>
      </p:sp>
    </p:spTree>
    <p:extLst>
      <p:ext uri="{BB962C8B-B14F-4D97-AF65-F5344CB8AC3E}">
        <p14:creationId xmlns:p14="http://schemas.microsoft.com/office/powerpoint/2010/main" val="3368506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03AC27-02B9-8F4C-9CEE-ED1E23123F0D}" type="slidenum">
              <a:rPr lang="en-US" smtClean="0"/>
              <a:t>5</a:t>
            </a:fld>
            <a:endParaRPr lang="en-US"/>
          </a:p>
        </p:txBody>
      </p:sp>
    </p:spTree>
    <p:extLst>
      <p:ext uri="{BB962C8B-B14F-4D97-AF65-F5344CB8AC3E}">
        <p14:creationId xmlns:p14="http://schemas.microsoft.com/office/powerpoint/2010/main" val="1078682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3829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761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73000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687240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0151257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212440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78519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1573894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14629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6707185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979260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177334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5204254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8/24/23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63291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802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0556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985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7648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6861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0703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4542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5852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8/24/23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6241095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mededonthego.com/Video/program/1017" TargetMode="External"/><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mailto:support@MedEdOTG.com" TargetMode="External"/><Relationship Id="rId10" Type="http://schemas.openxmlformats.org/officeDocument/2006/relationships/image" Target="../media/image7.png"/><Relationship Id="rId4" Type="http://schemas.openxmlformats.org/officeDocument/2006/relationships/hyperlink" Target="http://www.mededonthego.com/" TargetMode="External"/><Relationship Id="rId9" Type="http://schemas.openxmlformats.org/officeDocument/2006/relationships/image" Target="../media/image6.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2" Type="http://schemas.openxmlformats.org/officeDocument/2006/relationships/hyperlink" Target="http://www.modafinil.com/"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1.png"/><Relationship Id="rId7" Type="http://schemas.openxmlformats.org/officeDocument/2006/relationships/hyperlink" Target="http://www.mededonthego.com/" TargetMode="External"/><Relationship Id="rId2" Type="http://schemas.openxmlformats.org/officeDocument/2006/relationships/notesSlide" Target="../notesSlides/notesSlide4.xml"/><Relationship Id="rId1" Type="http://schemas.openxmlformats.org/officeDocument/2006/relationships/slideLayout" Target="../slideLayouts/slideLayout17.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6.svg"/><Relationship Id="rId4" Type="http://schemas.openxmlformats.org/officeDocument/2006/relationships/image" Target="../media/image12.sv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04C7E-33EE-AB4F-A8C8-03C72C2C7EC1}"/>
              </a:ext>
            </a:extLst>
          </p:cNvPr>
          <p:cNvSpPr>
            <a:spLocks noGrp="1"/>
          </p:cNvSpPr>
          <p:nvPr>
            <p:ph type="title"/>
          </p:nvPr>
        </p:nvSpPr>
        <p:spPr/>
        <p:txBody>
          <a:bodyPr>
            <a:normAutofit/>
          </a:bodyPr>
          <a:lstStyle/>
          <a:p>
            <a:r>
              <a:rPr lang="en-US" sz="4800" dirty="0">
                <a:effectLst/>
                <a:ea typeface="Calibri" panose="020F0502020204030204" pitchFamily="34" charset="0"/>
              </a:rPr>
              <a:t>New Treatments for Residual Excessive Daytime Sleepiness in Obstructive Sleep Apnea</a:t>
            </a:r>
            <a:endParaRPr lang="en-US" dirty="0"/>
          </a:p>
        </p:txBody>
      </p:sp>
      <p:sp>
        <p:nvSpPr>
          <p:cNvPr id="3" name="Subtitle 2">
            <a:extLst>
              <a:ext uri="{FF2B5EF4-FFF2-40B4-BE49-F238E27FC236}">
                <a16:creationId xmlns:a16="http://schemas.microsoft.com/office/drawing/2014/main" id="{EE98039E-495D-D677-1BBD-D4E87D1074F5}"/>
              </a:ext>
            </a:extLst>
          </p:cNvPr>
          <p:cNvSpPr>
            <a:spLocks noGrp="1"/>
          </p:cNvSpPr>
          <p:nvPr>
            <p:ph type="body" idx="1"/>
          </p:nvPr>
        </p:nvSpPr>
        <p:spPr/>
        <p:txBody>
          <a:bodyPr>
            <a:normAutofit lnSpcReduction="10000"/>
          </a:bodyPr>
          <a:lstStyle/>
          <a:p>
            <a:pPr algn="l"/>
            <a:r>
              <a:rPr lang="en-US" sz="1800" dirty="0">
                <a:solidFill>
                  <a:srgbClr val="2F2F2F"/>
                </a:solidFill>
              </a:rPr>
              <a:t>Christina Finch, MD</a:t>
            </a:r>
          </a:p>
          <a:p>
            <a:pPr algn="l"/>
            <a:r>
              <a:rPr lang="en-US" sz="1800" b="0" i="0" dirty="0">
                <a:solidFill>
                  <a:srgbClr val="2F2F2F"/>
                </a:solidFill>
                <a:effectLst/>
              </a:rPr>
              <a:t>Clinical Sleep Physician and Associate Professor</a:t>
            </a:r>
          </a:p>
          <a:p>
            <a:pPr algn="l"/>
            <a:r>
              <a:rPr lang="en-US" sz="1800" b="0" i="0" dirty="0">
                <a:solidFill>
                  <a:srgbClr val="2F2F2F"/>
                </a:solidFill>
                <a:effectLst/>
              </a:rPr>
              <a:t>University of California</a:t>
            </a:r>
            <a:r>
              <a:rPr lang="en-US" sz="1800" dirty="0">
                <a:solidFill>
                  <a:srgbClr val="2F2F2F"/>
                </a:solidFill>
              </a:rPr>
              <a:t> </a:t>
            </a:r>
            <a:r>
              <a:rPr lang="en-US" sz="1800" b="0" i="0" dirty="0">
                <a:solidFill>
                  <a:srgbClr val="2F2F2F"/>
                </a:solidFill>
                <a:effectLst/>
              </a:rPr>
              <a:t>San Diego</a:t>
            </a:r>
          </a:p>
          <a:p>
            <a:pPr algn="l"/>
            <a:r>
              <a:rPr lang="en-US" sz="1800" dirty="0">
                <a:solidFill>
                  <a:srgbClr val="2F2F2F"/>
                </a:solidFill>
              </a:rPr>
              <a:t>San Diego, CA </a:t>
            </a:r>
          </a:p>
        </p:txBody>
      </p:sp>
    </p:spTree>
    <p:extLst>
      <p:ext uri="{BB962C8B-B14F-4D97-AF65-F5344CB8AC3E}">
        <p14:creationId xmlns:p14="http://schemas.microsoft.com/office/powerpoint/2010/main" val="3467218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28931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hlinkClick r:id="rId3" tooltip="https://www.mededonthego.com/Video/program/899"/>
              </a:rPr>
              <a:t>Obstructive Sleep Apnea: Emerging Therapies for Excessive Daytime Sleepiness</a:t>
            </a:r>
            <a:endParaRPr kumimoji="0" lang="en-US" sz="1500" b="0" i="0" u="sng" strike="noStrike" kern="1200" cap="none" spc="0" normalizeH="0" baseline="0" noProof="0" dirty="0">
              <a:ln>
                <a:noFill/>
              </a:ln>
              <a:solidFill>
                <a:srgbClr val="0078D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Utilize validated diagnostic tools when assessing residual EDS due to OSA.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Understand the burden, risk factors, and prevalence of EDS due to OSA.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Develop an evidence-based, comprehensive treatment plan for the management of EDS due </a:t>
            </a: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to OSA.</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530B8F3-5BAE-033B-DE03-F6DA8B73E84F}"/>
              </a:ext>
            </a:extLst>
          </p:cNvPr>
          <p:cNvSpPr>
            <a:spLocks noGrp="1"/>
          </p:cNvSpPr>
          <p:nvPr>
            <p:ph type="ftr" sz="quarter" idx="3"/>
          </p:nvPr>
        </p:nvSpPr>
        <p:spPr>
          <a:xfrm>
            <a:off x="609600" y="6356350"/>
            <a:ext cx="10744199" cy="442131"/>
          </a:xfrm>
        </p:spPr>
        <p:txBody>
          <a:bodyPr/>
          <a:lstStyle/>
          <a:p>
            <a:r>
              <a:rPr lang="fr-FR" dirty="0"/>
              <a:t>1. Pépin JL, et al. </a:t>
            </a:r>
            <a:r>
              <a:rPr lang="fr-FR" i="1" dirty="0" err="1"/>
              <a:t>Eur</a:t>
            </a:r>
            <a:r>
              <a:rPr lang="fr-FR" i="1" dirty="0"/>
              <a:t> </a:t>
            </a:r>
            <a:r>
              <a:rPr lang="fr-FR" i="1" dirty="0" err="1"/>
              <a:t>Respir</a:t>
            </a:r>
            <a:r>
              <a:rPr lang="fr-FR" i="1" dirty="0"/>
              <a:t> J. </a:t>
            </a:r>
            <a:r>
              <a:rPr lang="fr-FR" dirty="0"/>
              <a:t>2009;33(5):1062-1067; 2. </a:t>
            </a:r>
            <a:r>
              <a:rPr lang="fi-FI" dirty="0" err="1"/>
              <a:t>Gasa</a:t>
            </a:r>
            <a:r>
              <a:rPr lang="fi-FI" dirty="0"/>
              <a:t> M, </a:t>
            </a:r>
            <a:r>
              <a:rPr lang="fr-FR" dirty="0"/>
              <a:t>et al. </a:t>
            </a:r>
            <a:r>
              <a:rPr lang="en-US" i="1" dirty="0"/>
              <a:t>J Sleep Res. </a:t>
            </a:r>
            <a:r>
              <a:rPr lang="en-US" dirty="0"/>
              <a:t>2013;22(4):389-397. </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a:xfrm>
            <a:off x="609600" y="199505"/>
            <a:ext cx="10744200" cy="1185577"/>
          </a:xfrm>
        </p:spPr>
        <p:txBody>
          <a:bodyPr/>
          <a:lstStyle/>
          <a:p>
            <a:r>
              <a:rPr lang="en-US" dirty="0"/>
              <a:t>Treatment of Residual EDS in Adults with Treated OSA</a:t>
            </a: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600" y="1477906"/>
            <a:ext cx="10744200" cy="4722477"/>
          </a:xfrm>
        </p:spPr>
        <p:txBody>
          <a:bodyPr>
            <a:normAutofit lnSpcReduction="10000"/>
          </a:bodyPr>
          <a:lstStyle/>
          <a:p>
            <a:r>
              <a:rPr lang="en-US" dirty="0"/>
              <a:t>When to treat with wakefulness promoting agents</a:t>
            </a:r>
          </a:p>
          <a:p>
            <a:pPr lvl="1"/>
            <a:r>
              <a:rPr lang="en-US" b="1" dirty="0">
                <a:solidFill>
                  <a:schemeClr val="accent2"/>
                </a:solidFill>
              </a:rPr>
              <a:t>OSA that is adequately treated </a:t>
            </a:r>
            <a:r>
              <a:rPr lang="en-US" dirty="0"/>
              <a:t>for a minimum of 3 months</a:t>
            </a:r>
          </a:p>
          <a:p>
            <a:pPr lvl="1"/>
            <a:r>
              <a:rPr lang="en-US" b="1" dirty="0">
                <a:solidFill>
                  <a:schemeClr val="accent2"/>
                </a:solidFill>
              </a:rPr>
              <a:t>Comorbidities and other possible causes of EDS addressed</a:t>
            </a:r>
          </a:p>
          <a:p>
            <a:pPr lvl="2"/>
            <a:r>
              <a:rPr lang="en-US" dirty="0"/>
              <a:t>~14% of patients with OSA adequately treated with continuous positive airway pressure (CPAP) have residual EDS</a:t>
            </a:r>
            <a:r>
              <a:rPr lang="en-US" baseline="30000" dirty="0"/>
              <a:t>1,2</a:t>
            </a:r>
          </a:p>
          <a:p>
            <a:pPr lvl="1"/>
            <a:endParaRPr lang="en-US" dirty="0"/>
          </a:p>
          <a:p>
            <a:pPr lvl="1"/>
            <a:r>
              <a:rPr lang="en-US" dirty="0"/>
              <a:t>Patient-provider shared decision-making: Individual decision, no specific level  </a:t>
            </a:r>
          </a:p>
          <a:p>
            <a:pPr lvl="2"/>
            <a:r>
              <a:rPr lang="en-US" dirty="0"/>
              <a:t>Quality of life</a:t>
            </a:r>
          </a:p>
          <a:p>
            <a:pPr lvl="2"/>
            <a:r>
              <a:rPr lang="en-US" dirty="0"/>
              <a:t>Safety concerns </a:t>
            </a:r>
            <a:r>
              <a:rPr lang="en-US" dirty="0">
                <a:solidFill>
                  <a:schemeClr val="accent2"/>
                </a:solidFill>
              </a:rPr>
              <a:t>(</a:t>
            </a:r>
            <a:r>
              <a:rPr lang="en-US" dirty="0" err="1">
                <a:solidFill>
                  <a:schemeClr val="accent2"/>
                </a:solidFill>
              </a:rPr>
              <a:t>eg</a:t>
            </a:r>
            <a:r>
              <a:rPr lang="en-US" dirty="0">
                <a:solidFill>
                  <a:schemeClr val="accent2"/>
                </a:solidFill>
              </a:rPr>
              <a:t>, driving, work performance)</a:t>
            </a:r>
          </a:p>
          <a:p>
            <a:pPr lvl="2"/>
            <a:r>
              <a:rPr lang="en-US" dirty="0"/>
              <a:t>Can consider trial of over-the-counter caffeine prior to prescribed medications</a:t>
            </a:r>
          </a:p>
          <a:p>
            <a:pPr lvl="2"/>
            <a:r>
              <a:rPr lang="en-US" dirty="0"/>
              <a:t>Sufficient sleep </a:t>
            </a:r>
          </a:p>
          <a:p>
            <a:pPr lvl="1"/>
            <a:endParaRPr lang="en-US" dirty="0"/>
          </a:p>
          <a:p>
            <a:pPr lvl="1"/>
            <a:r>
              <a:rPr lang="en-US" dirty="0"/>
              <a:t>Start with a 4-to-6-week trial, ensuring OSA treatment, continue or discontinue based on response and possible side effects</a:t>
            </a:r>
          </a:p>
        </p:txBody>
      </p:sp>
    </p:spTree>
    <p:extLst>
      <p:ext uri="{BB962C8B-B14F-4D97-AF65-F5344CB8AC3E}">
        <p14:creationId xmlns:p14="http://schemas.microsoft.com/office/powerpoint/2010/main" val="3993785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a:xfrm>
            <a:off x="609600" y="516367"/>
            <a:ext cx="4446494" cy="5684408"/>
          </a:xfrm>
        </p:spPr>
        <p:txBody>
          <a:bodyPr/>
          <a:lstStyle/>
          <a:p>
            <a:r>
              <a:rPr lang="en-US" dirty="0"/>
              <a:t>Stimulants Generally Avoided for Residual EDS in OSA</a:t>
            </a:r>
          </a:p>
        </p:txBody>
      </p:sp>
      <p:grpSp>
        <p:nvGrpSpPr>
          <p:cNvPr id="18" name="Group 17">
            <a:extLst>
              <a:ext uri="{FF2B5EF4-FFF2-40B4-BE49-F238E27FC236}">
                <a16:creationId xmlns:a16="http://schemas.microsoft.com/office/drawing/2014/main" id="{7B652CD6-3647-071C-6A4A-B408EB12C029}"/>
              </a:ext>
            </a:extLst>
          </p:cNvPr>
          <p:cNvGrpSpPr/>
          <p:nvPr/>
        </p:nvGrpSpPr>
        <p:grpSpPr>
          <a:xfrm>
            <a:off x="5407360" y="541767"/>
            <a:ext cx="6314740" cy="5839852"/>
            <a:chOff x="5381960" y="393700"/>
            <a:chExt cx="6314740" cy="5839852"/>
          </a:xfrm>
        </p:grpSpPr>
        <p:sp>
          <p:nvSpPr>
            <p:cNvPr id="14" name="Content Placeholder 4">
              <a:extLst>
                <a:ext uri="{FF2B5EF4-FFF2-40B4-BE49-F238E27FC236}">
                  <a16:creationId xmlns:a16="http://schemas.microsoft.com/office/drawing/2014/main" id="{58B2359A-DE98-59C9-2F8C-9E8F1906481A}"/>
                </a:ext>
              </a:extLst>
            </p:cNvPr>
            <p:cNvSpPr txBox="1">
              <a:spLocks/>
            </p:cNvSpPr>
            <p:nvPr/>
          </p:nvSpPr>
          <p:spPr>
            <a:xfrm>
              <a:off x="5381960" y="393700"/>
              <a:ext cx="6314740" cy="5839852"/>
            </a:xfrm>
            <a:prstGeom prst="roundRect">
              <a:avLst>
                <a:gd name="adj" fmla="val 13215"/>
              </a:avLst>
            </a:prstGeom>
            <a:solidFill>
              <a:schemeClr val="accent4">
                <a:lumMod val="20000"/>
                <a:lumOff val="80000"/>
              </a:schemeClr>
            </a:solidFill>
          </p:spPr>
          <p:txBody>
            <a:bodyPr vert="horz" lIns="91440" tIns="45720" rIns="91440" bIns="45720" rtlCol="0" anchor="b">
              <a:normAutofit/>
            </a:bodyPr>
            <a:lst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t>Stimulants (methylphenidate, amphetamines, etc.) are typically not prescribed in patients with OSA because of the increased cardiovascular risk associated with their use and increased abuse potential</a:t>
              </a:r>
              <a:endParaRPr lang="en-US" dirty="0"/>
            </a:p>
          </p:txBody>
        </p:sp>
        <p:grpSp>
          <p:nvGrpSpPr>
            <p:cNvPr id="15" name="Group 14">
              <a:extLst>
                <a:ext uri="{FF2B5EF4-FFF2-40B4-BE49-F238E27FC236}">
                  <a16:creationId xmlns:a16="http://schemas.microsoft.com/office/drawing/2014/main" id="{7E2509AA-AC21-434A-8413-E204E151BB82}"/>
                </a:ext>
              </a:extLst>
            </p:cNvPr>
            <p:cNvGrpSpPr/>
            <p:nvPr/>
          </p:nvGrpSpPr>
          <p:grpSpPr>
            <a:xfrm>
              <a:off x="7308849" y="813826"/>
              <a:ext cx="2762251" cy="2762251"/>
              <a:chOff x="7461249" y="844549"/>
              <a:chExt cx="2120901" cy="2120901"/>
            </a:xfrm>
          </p:grpSpPr>
          <p:pic>
            <p:nvPicPr>
              <p:cNvPr id="16" name="Graphic 15" descr="Medicine with solid fill">
                <a:extLst>
                  <a:ext uri="{FF2B5EF4-FFF2-40B4-BE49-F238E27FC236}">
                    <a16:creationId xmlns:a16="http://schemas.microsoft.com/office/drawing/2014/main" id="{5C7B7425-3A08-8C89-C121-C763BE56A15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70800" y="1054100"/>
                <a:ext cx="1701800" cy="1701800"/>
              </a:xfrm>
              <a:prstGeom prst="rect">
                <a:avLst/>
              </a:prstGeom>
            </p:spPr>
          </p:pic>
          <p:sp>
            <p:nvSpPr>
              <p:cNvPr id="17" name="&quot;No&quot; Symbol 16">
                <a:extLst>
                  <a:ext uri="{FF2B5EF4-FFF2-40B4-BE49-F238E27FC236}">
                    <a16:creationId xmlns:a16="http://schemas.microsoft.com/office/drawing/2014/main" id="{2A56E0B1-98FF-397D-5D1F-B6EA2DDCEA40}"/>
                  </a:ext>
                </a:extLst>
              </p:cNvPr>
              <p:cNvSpPr/>
              <p:nvPr/>
            </p:nvSpPr>
            <p:spPr>
              <a:xfrm>
                <a:off x="7461249" y="844549"/>
                <a:ext cx="2120901" cy="2120901"/>
              </a:xfrm>
              <a:prstGeom prst="noSmoking">
                <a:avLst>
                  <a:gd name="adj" fmla="val 5540"/>
                </a:avLst>
              </a:prstGeom>
              <a:solidFill>
                <a:schemeClr val="accent2">
                  <a:alpha val="7009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spTree>
    <p:extLst>
      <p:ext uri="{BB962C8B-B14F-4D97-AF65-F5344CB8AC3E}">
        <p14:creationId xmlns:p14="http://schemas.microsoft.com/office/powerpoint/2010/main" val="3637870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530B8F3-5BAE-033B-DE03-F6DA8B73E84F}"/>
              </a:ext>
            </a:extLst>
          </p:cNvPr>
          <p:cNvSpPr>
            <a:spLocks noGrp="1"/>
          </p:cNvSpPr>
          <p:nvPr>
            <p:ph type="ftr" sz="quarter" idx="3"/>
          </p:nvPr>
        </p:nvSpPr>
        <p:spPr>
          <a:xfrm>
            <a:off x="609600" y="6356350"/>
            <a:ext cx="10744199" cy="442131"/>
          </a:xfrm>
        </p:spPr>
        <p:txBody>
          <a:bodyPr/>
          <a:lstStyle/>
          <a:p>
            <a:r>
              <a:rPr lang="en-US" dirty="0"/>
              <a:t>CNS, central nervous system; LVH, left ventricular hypertrophy; MI, myocardial infarction; SJS, Stevens-Johnson syndrome.</a:t>
            </a:r>
          </a:p>
          <a:p>
            <a:r>
              <a:rPr lang="en-US" dirty="0"/>
              <a:t>1. Volkow ND, et al. </a:t>
            </a:r>
            <a:r>
              <a:rPr lang="en-US" i="1" dirty="0"/>
              <a:t>JAMA</a:t>
            </a:r>
            <a:r>
              <a:rPr lang="en-US" dirty="0"/>
              <a:t>. 2009;301(11):1148-1154; 2. </a:t>
            </a:r>
            <a:r>
              <a:rPr lang="en-US" dirty="0">
                <a:hlinkClick r:id="rId2">
                  <a:extLst>
                    <a:ext uri="{A12FA001-AC4F-418D-AE19-62706E023703}">
                      <ahyp:hlinkClr xmlns:ahyp="http://schemas.microsoft.com/office/drawing/2018/hyperlinkcolor" val="tx"/>
                    </a:ext>
                  </a:extLst>
                </a:hlinkClick>
              </a:rPr>
              <a:t>www.modafinil.com</a:t>
            </a:r>
            <a:r>
              <a:rPr lang="en-US" dirty="0"/>
              <a:t>; 3.</a:t>
            </a:r>
            <a:r>
              <a:rPr lang="pt-BR" dirty="0"/>
              <a:t> </a:t>
            </a:r>
            <a:r>
              <a:rPr lang="pt-BR" dirty="0" err="1"/>
              <a:t>Teva</a:t>
            </a:r>
            <a:r>
              <a:rPr lang="pt-BR" dirty="0"/>
              <a:t> </a:t>
            </a:r>
            <a:r>
              <a:rPr lang="pt-BR" dirty="0" err="1"/>
              <a:t>Pharmaceuticals</a:t>
            </a:r>
            <a:r>
              <a:rPr lang="pt-BR" dirty="0"/>
              <a:t>. </a:t>
            </a:r>
            <a:r>
              <a:rPr lang="pt-BR" dirty="0" err="1"/>
              <a:t>Nuvigil</a:t>
            </a:r>
            <a:r>
              <a:rPr lang="pt-BR" dirty="0"/>
              <a:t> (</a:t>
            </a:r>
            <a:r>
              <a:rPr lang="pt-BR" dirty="0" err="1"/>
              <a:t>armodafinil</a:t>
            </a:r>
            <a:r>
              <a:rPr lang="pt-BR" dirty="0"/>
              <a:t>). </a:t>
            </a:r>
            <a:r>
              <a:rPr lang="pt-BR" dirty="0" err="1"/>
              <a:t>www.nuvigil.com</a:t>
            </a:r>
            <a:r>
              <a:rPr lang="pt-BR" dirty="0"/>
              <a:t>.</a:t>
            </a:r>
            <a:endParaRPr lang="en-US" dirty="0"/>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a:xfrm>
            <a:off x="609600" y="199505"/>
            <a:ext cx="10744200" cy="1185577"/>
          </a:xfrm>
        </p:spPr>
        <p:txBody>
          <a:bodyPr>
            <a:normAutofit/>
          </a:bodyPr>
          <a:lstStyle/>
          <a:p>
            <a:r>
              <a:rPr lang="en-US" dirty="0"/>
              <a:t>Wakefulness Promoting Agents:</a:t>
            </a:r>
            <a:br>
              <a:rPr lang="en-US" dirty="0"/>
            </a:br>
            <a:r>
              <a:rPr lang="en-US" sz="2400" dirty="0">
                <a:solidFill>
                  <a:schemeClr val="accent2"/>
                </a:solidFill>
              </a:rPr>
              <a:t>Modafinil and Armodafinil</a:t>
            </a:r>
            <a:r>
              <a:rPr lang="en-US" sz="2400" baseline="30000" dirty="0">
                <a:solidFill>
                  <a:schemeClr val="accent2"/>
                </a:solidFill>
              </a:rPr>
              <a:t>2,3</a:t>
            </a:r>
            <a:endParaRPr lang="en-US" baseline="30000" dirty="0">
              <a:solidFill>
                <a:schemeClr val="accent2"/>
              </a:solidFill>
            </a:endParaRP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599" y="1477963"/>
            <a:ext cx="11094721" cy="4722812"/>
          </a:xfrm>
        </p:spPr>
        <p:txBody>
          <a:bodyPr>
            <a:normAutofit/>
          </a:bodyPr>
          <a:lstStyle/>
          <a:p>
            <a:r>
              <a:rPr lang="en-US" sz="2000" b="1" dirty="0"/>
              <a:t>Mechanism of action (MOA): </a:t>
            </a:r>
            <a:r>
              <a:rPr lang="en-US" sz="2000" dirty="0"/>
              <a:t>CNS stimulant, likely through enhanced dopamine signaling</a:t>
            </a:r>
            <a:r>
              <a:rPr lang="en-US" sz="2000" baseline="30000" dirty="0"/>
              <a:t>1</a:t>
            </a:r>
          </a:p>
          <a:p>
            <a:r>
              <a:rPr lang="en-US" sz="2000" b="1" dirty="0"/>
              <a:t>Oral dosing: </a:t>
            </a:r>
          </a:p>
          <a:p>
            <a:pPr lvl="1"/>
            <a:r>
              <a:rPr lang="en-US" sz="1800" dirty="0"/>
              <a:t>Modafinil starts at 100 to 200 mg, can titrate up to 400 daily</a:t>
            </a:r>
          </a:p>
          <a:p>
            <a:pPr lvl="1"/>
            <a:r>
              <a:rPr lang="en-US" sz="1800" dirty="0"/>
              <a:t>Armodafinil starts at 150 mg, can titrate up to 250 once daily </a:t>
            </a:r>
          </a:p>
          <a:p>
            <a:pPr lvl="1"/>
            <a:r>
              <a:rPr lang="en-US" sz="1800" dirty="0"/>
              <a:t>Start with single morning dose, can divide dose for afternoon if afternoon sleepiness persists</a:t>
            </a:r>
          </a:p>
          <a:p>
            <a:r>
              <a:rPr lang="en-US" sz="2000" b="1" dirty="0"/>
              <a:t>Significant side effects:</a:t>
            </a:r>
          </a:p>
          <a:p>
            <a:pPr lvl="1"/>
            <a:r>
              <a:rPr lang="en-US" sz="1800" dirty="0"/>
              <a:t>Life threatening rashes, including </a:t>
            </a:r>
            <a:r>
              <a:rPr lang="en-US" sz="1800" b="1" dirty="0">
                <a:solidFill>
                  <a:schemeClr val="accent2"/>
                </a:solidFill>
              </a:rPr>
              <a:t>SJS and multi-organ hypersensitivity</a:t>
            </a:r>
            <a:r>
              <a:rPr lang="en-US" sz="1800" dirty="0"/>
              <a:t>; stop at first sign of rash</a:t>
            </a:r>
          </a:p>
          <a:p>
            <a:pPr lvl="1"/>
            <a:r>
              <a:rPr lang="en-US" sz="1800" dirty="0"/>
              <a:t>Adverse cardiovascular effects warning prevents drug approval in Europe; avoid starting in patients with cardiovascular diagnoses (hypertension, LVH, angina, prior MI, etc.) </a:t>
            </a:r>
          </a:p>
          <a:p>
            <a:pPr lvl="1"/>
            <a:r>
              <a:rPr lang="en-US" sz="1800" dirty="0"/>
              <a:t>Decreased effectiveness of hormonal contraception with possible risk of </a:t>
            </a:r>
            <a:br>
              <a:rPr lang="en-US" sz="1800" dirty="0"/>
            </a:br>
            <a:r>
              <a:rPr lang="en-US" sz="1800" dirty="0"/>
              <a:t>congenital malformations</a:t>
            </a:r>
          </a:p>
        </p:txBody>
      </p:sp>
    </p:spTree>
    <p:extLst>
      <p:ext uri="{BB962C8B-B14F-4D97-AF65-F5344CB8AC3E}">
        <p14:creationId xmlns:p14="http://schemas.microsoft.com/office/powerpoint/2010/main" val="2256062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530B8F3-5BAE-033B-DE03-F6DA8B73E84F}"/>
              </a:ext>
            </a:extLst>
          </p:cNvPr>
          <p:cNvSpPr>
            <a:spLocks noGrp="1"/>
          </p:cNvSpPr>
          <p:nvPr>
            <p:ph type="ftr" sz="quarter" idx="3"/>
          </p:nvPr>
        </p:nvSpPr>
        <p:spPr>
          <a:xfrm>
            <a:off x="609600" y="6356350"/>
            <a:ext cx="10744199" cy="442131"/>
          </a:xfrm>
        </p:spPr>
        <p:txBody>
          <a:bodyPr/>
          <a:lstStyle/>
          <a:p>
            <a:r>
              <a:rPr lang="en-US" dirty="0"/>
              <a:t>1. </a:t>
            </a:r>
            <a:r>
              <a:rPr lang="en-US" dirty="0" err="1"/>
              <a:t>Axsome</a:t>
            </a:r>
            <a:r>
              <a:rPr lang="en-US" dirty="0"/>
              <a:t> Therapeutics. </a:t>
            </a:r>
            <a:r>
              <a:rPr lang="en-US" dirty="0" err="1"/>
              <a:t>Sunosi</a:t>
            </a:r>
            <a:r>
              <a:rPr lang="en-US" dirty="0"/>
              <a:t> (</a:t>
            </a:r>
            <a:r>
              <a:rPr lang="en-US" dirty="0" err="1"/>
              <a:t>solriamfetol</a:t>
            </a:r>
            <a:r>
              <a:rPr lang="en-US" dirty="0"/>
              <a:t>). </a:t>
            </a:r>
            <a:r>
              <a:rPr lang="en-US" dirty="0" err="1"/>
              <a:t>www.sunosi.com</a:t>
            </a:r>
            <a:r>
              <a:rPr lang="en-US" dirty="0"/>
              <a:t>; 2. Baladi MG, et al. </a:t>
            </a:r>
            <a:r>
              <a:rPr lang="en-US" i="1" dirty="0"/>
              <a:t>J </a:t>
            </a:r>
            <a:r>
              <a:rPr lang="en-US" i="1" dirty="0" err="1"/>
              <a:t>Pharmacol</a:t>
            </a:r>
            <a:r>
              <a:rPr lang="en-US" i="1" dirty="0"/>
              <a:t> Exp </a:t>
            </a:r>
            <a:r>
              <a:rPr lang="en-US" i="1" dirty="0" err="1"/>
              <a:t>Ther</a:t>
            </a:r>
            <a:r>
              <a:rPr lang="en-US" i="1" dirty="0"/>
              <a:t>. </a:t>
            </a:r>
            <a:r>
              <a:rPr lang="en-US" dirty="0"/>
              <a:t>2018;366(2):367-376.</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a:xfrm>
            <a:off x="609600" y="199505"/>
            <a:ext cx="10744200" cy="1185577"/>
          </a:xfrm>
        </p:spPr>
        <p:txBody>
          <a:bodyPr>
            <a:normAutofit/>
          </a:bodyPr>
          <a:lstStyle/>
          <a:p>
            <a:r>
              <a:rPr lang="en-US"/>
              <a:t>Wakefulness Promoting Agents:</a:t>
            </a:r>
            <a:br>
              <a:rPr lang="en-US"/>
            </a:br>
            <a:r>
              <a:rPr lang="en-US" sz="2400">
                <a:solidFill>
                  <a:schemeClr val="accent2"/>
                </a:solidFill>
              </a:rPr>
              <a:t>Solriamfetol</a:t>
            </a:r>
            <a:r>
              <a:rPr lang="en-US" sz="2400" baseline="30000">
                <a:solidFill>
                  <a:schemeClr val="accent2"/>
                </a:solidFill>
              </a:rPr>
              <a:t>1</a:t>
            </a:r>
            <a:endParaRPr lang="en-US" baseline="30000" dirty="0">
              <a:solidFill>
                <a:schemeClr val="accent2"/>
              </a:solidFill>
            </a:endParaRP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600" y="1477906"/>
            <a:ext cx="10744200" cy="4722477"/>
          </a:xfrm>
        </p:spPr>
        <p:txBody>
          <a:bodyPr/>
          <a:lstStyle/>
          <a:p>
            <a:r>
              <a:rPr lang="en-US" b="1" dirty="0"/>
              <a:t>MOA: </a:t>
            </a:r>
            <a:r>
              <a:rPr lang="en-US" dirty="0"/>
              <a:t>Selective dopamine and norepinephrine reuptake inhibitor (DNRI)</a:t>
            </a:r>
            <a:r>
              <a:rPr lang="en-US" baseline="30000" dirty="0"/>
              <a:t>2</a:t>
            </a:r>
          </a:p>
          <a:p>
            <a:r>
              <a:rPr lang="en-US" b="1" dirty="0"/>
              <a:t>Dosing: </a:t>
            </a:r>
            <a:r>
              <a:rPr lang="en-US" dirty="0"/>
              <a:t>37.5 mg once daily, may double the dose at intervals of ≥3 days up to the maximum dose of 150 mg/day</a:t>
            </a:r>
          </a:p>
          <a:p>
            <a:r>
              <a:rPr lang="en-US" b="1" dirty="0"/>
              <a:t>Significant side effects:</a:t>
            </a:r>
          </a:p>
          <a:p>
            <a:pPr lvl="1"/>
            <a:r>
              <a:rPr lang="en-US" dirty="0"/>
              <a:t>Cardiovascular risks: Dose-dependent increased in blood pressure and heart rate; avoid in patients with unstable cardiovascular disease, serious arrhythmias, etc. </a:t>
            </a:r>
          </a:p>
          <a:p>
            <a:pPr lvl="1"/>
            <a:r>
              <a:rPr lang="en-US" dirty="0"/>
              <a:t>Psychiatric symptoms including anxiety, insomnia, and irritability; use caution in patients with history of psychosis or bipolar disorder</a:t>
            </a:r>
          </a:p>
          <a:p>
            <a:pPr lvl="1"/>
            <a:r>
              <a:rPr lang="en-US" dirty="0"/>
              <a:t>Potential for abuse; caution in patients with recent history of drug or alcohol abuse</a:t>
            </a:r>
          </a:p>
          <a:p>
            <a:pPr lvl="1"/>
            <a:r>
              <a:rPr lang="en-US" dirty="0"/>
              <a:t>Renal impairment; dose adjustment needed</a:t>
            </a:r>
          </a:p>
        </p:txBody>
      </p:sp>
    </p:spTree>
    <p:extLst>
      <p:ext uri="{BB962C8B-B14F-4D97-AF65-F5344CB8AC3E}">
        <p14:creationId xmlns:p14="http://schemas.microsoft.com/office/powerpoint/2010/main" val="2867575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a:xfrm>
            <a:off x="609600" y="199505"/>
            <a:ext cx="10744200" cy="1185577"/>
          </a:xfrm>
        </p:spPr>
        <p:txBody>
          <a:bodyPr/>
          <a:lstStyle/>
          <a:p>
            <a:r>
              <a:rPr lang="en-US" dirty="0"/>
              <a:t>Review of New and Emerging Therapies for Treating Residual EDS in OSA</a:t>
            </a: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600" y="1477906"/>
            <a:ext cx="10744200" cy="4722477"/>
          </a:xfrm>
        </p:spPr>
        <p:txBody>
          <a:bodyPr>
            <a:normAutofit/>
          </a:bodyPr>
          <a:lstStyle/>
          <a:p>
            <a:pPr>
              <a:spcAft>
                <a:spcPts val="1200"/>
              </a:spcAft>
            </a:pPr>
            <a:r>
              <a:rPr lang="en-US" sz="2800" dirty="0"/>
              <a:t>Ensure OSA therapy is optimized, and other causes of EDS are addressed/treated</a:t>
            </a:r>
          </a:p>
          <a:p>
            <a:pPr>
              <a:spcAft>
                <a:spcPts val="1200"/>
              </a:spcAft>
            </a:pPr>
            <a:r>
              <a:rPr lang="en-US" sz="2800" dirty="0"/>
              <a:t>Prescription medications have been proven to be effective, agent choice dependent on patient profile and comorbidities </a:t>
            </a:r>
          </a:p>
          <a:p>
            <a:pPr lvl="1">
              <a:spcAft>
                <a:spcPts val="1200"/>
              </a:spcAft>
            </a:pPr>
            <a:r>
              <a:rPr lang="en-US" sz="2400" dirty="0"/>
              <a:t>Modafinil and armodafinil have been around for many years</a:t>
            </a:r>
          </a:p>
          <a:p>
            <a:pPr lvl="1">
              <a:spcAft>
                <a:spcPts val="1200"/>
              </a:spcAft>
            </a:pPr>
            <a:r>
              <a:rPr lang="en-US" sz="2400" dirty="0" err="1"/>
              <a:t>Solriamfetol</a:t>
            </a:r>
            <a:r>
              <a:rPr lang="en-US" sz="2400" dirty="0"/>
              <a:t> is a new agent available</a:t>
            </a:r>
          </a:p>
        </p:txBody>
      </p:sp>
    </p:spTree>
    <p:extLst>
      <p:ext uri="{BB962C8B-B14F-4D97-AF65-F5344CB8AC3E}">
        <p14:creationId xmlns:p14="http://schemas.microsoft.com/office/powerpoint/2010/main" val="715870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Neurology2023</Template>
  <TotalTime>42</TotalTime>
  <Words>935</Words>
  <Application>Microsoft Macintosh PowerPoint</Application>
  <PresentationFormat>Widescreen</PresentationFormat>
  <Paragraphs>76</Paragraphs>
  <Slides>9</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Calibri Light</vt:lpstr>
      <vt:lpstr>Century Gothic</vt:lpstr>
      <vt:lpstr>Trebuchet MS</vt:lpstr>
      <vt:lpstr>Neurology2023</vt:lpstr>
      <vt:lpstr>Office Theme</vt:lpstr>
      <vt:lpstr>New Treatments for Residual Excessive Daytime Sleepiness in Obstructive Sleep Apnea</vt:lpstr>
      <vt:lpstr>PowerPoint Presentation</vt:lpstr>
      <vt:lpstr>Disclaimer</vt:lpstr>
      <vt:lpstr>Treatment of Residual EDS in Adults with Treated OSA</vt:lpstr>
      <vt:lpstr>Stimulants Generally Avoided for Residual EDS in OSA</vt:lpstr>
      <vt:lpstr>Wakefulness Promoting Agents: Modafinil and Armodafinil2,3</vt:lpstr>
      <vt:lpstr>Wakefulness Promoting Agents: Solriamfetol1</vt:lpstr>
      <vt:lpstr>Review of New and Emerging Therapies for Treating Residual EDS in OSA</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Treatments for Residual Excessive Daytime Sleepiness in Obstructive Sleep Apnea</dc:title>
  <dc:subject/>
  <dc:creator>MedEd On The Go</dc:creator>
  <cp:keywords/>
  <dc:description/>
  <cp:lastModifiedBy>Olivia Marshall</cp:lastModifiedBy>
  <cp:revision>11</cp:revision>
  <cp:lastPrinted>2023-02-11T00:53:38Z</cp:lastPrinted>
  <dcterms:created xsi:type="dcterms:W3CDTF">2023-02-11T00:50:27Z</dcterms:created>
  <dcterms:modified xsi:type="dcterms:W3CDTF">2023-08-24T19:45:08Z</dcterms:modified>
  <cp:category/>
</cp:coreProperties>
</file>