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4" r:id="rId2"/>
  </p:sldMasterIdLst>
  <p:notesMasterIdLst>
    <p:notesMasterId r:id="rId14"/>
  </p:notesMasterIdLst>
  <p:sldIdLst>
    <p:sldId id="256" r:id="rId3"/>
    <p:sldId id="265" r:id="rId4"/>
    <p:sldId id="273" r:id="rId5"/>
    <p:sldId id="261" r:id="rId6"/>
    <p:sldId id="267" r:id="rId7"/>
    <p:sldId id="268" r:id="rId8"/>
    <p:sldId id="269" r:id="rId9"/>
    <p:sldId id="270" r:id="rId10"/>
    <p:sldId id="271" r:id="rId11"/>
    <p:sldId id="27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2F2F"/>
    <a:srgbClr val="929292"/>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p:restoredTop sz="96240"/>
  </p:normalViewPr>
  <p:slideViewPr>
    <p:cSldViewPr snapToGrid="0">
      <p:cViewPr varScale="1">
        <p:scale>
          <a:sx n="116" d="100"/>
          <a:sy n="116"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8/24/23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3AC27-02B9-8F4C-9CEE-ED1E23123F0D}" type="slidenum">
              <a:rPr lang="en-US" smtClean="0"/>
              <a:t>9</a:t>
            </a:fld>
            <a:endParaRPr lang="en-US"/>
          </a:p>
        </p:txBody>
      </p:sp>
    </p:spTree>
    <p:extLst>
      <p:ext uri="{BB962C8B-B14F-4D97-AF65-F5344CB8AC3E}">
        <p14:creationId xmlns:p14="http://schemas.microsoft.com/office/powerpoint/2010/main" val="36573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81027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32272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90749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3716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21793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964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24466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2737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441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5452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2994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1815104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17"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4C7E-33EE-AB4F-A8C8-03C72C2C7EC1}"/>
              </a:ext>
            </a:extLst>
          </p:cNvPr>
          <p:cNvSpPr>
            <a:spLocks noGrp="1"/>
          </p:cNvSpPr>
          <p:nvPr>
            <p:ph type="title"/>
          </p:nvPr>
        </p:nvSpPr>
        <p:spPr/>
        <p:txBody>
          <a:bodyPr/>
          <a:lstStyle/>
          <a:p>
            <a:r>
              <a:rPr lang="en-US" dirty="0"/>
              <a:t>Negative Impacts of Excessive Daytime Sleepiness Due to Obstructive Sleep Apnea</a:t>
            </a:r>
          </a:p>
        </p:txBody>
      </p:sp>
      <p:sp>
        <p:nvSpPr>
          <p:cNvPr id="3" name="Subtitle 2">
            <a:extLst>
              <a:ext uri="{FF2B5EF4-FFF2-40B4-BE49-F238E27FC236}">
                <a16:creationId xmlns:a16="http://schemas.microsoft.com/office/drawing/2014/main" id="{EE98039E-495D-D677-1BBD-D4E87D1074F5}"/>
              </a:ext>
            </a:extLst>
          </p:cNvPr>
          <p:cNvSpPr>
            <a:spLocks noGrp="1"/>
          </p:cNvSpPr>
          <p:nvPr>
            <p:ph type="body" idx="1"/>
          </p:nvPr>
        </p:nvSpPr>
        <p:spPr>
          <a:xfrm>
            <a:off x="609601" y="4414802"/>
            <a:ext cx="10515600" cy="1852434"/>
          </a:xfrm>
        </p:spPr>
        <p:txBody>
          <a:bodyPr>
            <a:noAutofit/>
          </a:bodyPr>
          <a:lstStyle/>
          <a:p>
            <a:pPr algn="l"/>
            <a:r>
              <a:rPr lang="en-US" dirty="0">
                <a:solidFill>
                  <a:srgbClr val="2F2F2F"/>
                </a:solidFill>
              </a:rPr>
              <a:t>Neomi Shah, MD, MPH, MSc</a:t>
            </a:r>
            <a:br>
              <a:rPr lang="en-US" dirty="0">
                <a:solidFill>
                  <a:srgbClr val="2F2F2F"/>
                </a:solidFill>
              </a:rPr>
            </a:br>
            <a:r>
              <a:rPr lang="en-US" dirty="0">
                <a:solidFill>
                  <a:srgbClr val="2F2F2F"/>
                </a:solidFill>
              </a:rPr>
              <a:t>System Vice Chair of Medicine</a:t>
            </a:r>
            <a:br>
              <a:rPr lang="en-US" dirty="0">
                <a:solidFill>
                  <a:srgbClr val="2F2F2F"/>
                </a:solidFill>
              </a:rPr>
            </a:br>
            <a:r>
              <a:rPr lang="en-US" dirty="0">
                <a:solidFill>
                  <a:srgbClr val="2F2F2F"/>
                </a:solidFill>
              </a:rPr>
              <a:t>Professor of Medicine</a:t>
            </a:r>
            <a:br>
              <a:rPr lang="en-US" dirty="0">
                <a:solidFill>
                  <a:srgbClr val="2F2F2F"/>
                </a:solidFill>
              </a:rPr>
            </a:br>
            <a:r>
              <a:rPr lang="en-US" dirty="0">
                <a:solidFill>
                  <a:srgbClr val="2F2F2F"/>
                </a:solidFill>
              </a:rPr>
              <a:t>Division of Pulmonary, Critical Care and Sleep Medicine</a:t>
            </a:r>
            <a:br>
              <a:rPr lang="en-US" dirty="0">
                <a:solidFill>
                  <a:srgbClr val="2F2F2F"/>
                </a:solidFill>
              </a:rPr>
            </a:br>
            <a:r>
              <a:rPr lang="en-US" dirty="0">
                <a:solidFill>
                  <a:srgbClr val="2F2F2F"/>
                </a:solidFill>
              </a:rPr>
              <a:t>Icahn School of Medicine at Mount Sinai</a:t>
            </a:r>
            <a:br>
              <a:rPr lang="en-US" dirty="0">
                <a:solidFill>
                  <a:srgbClr val="2F2F2F"/>
                </a:solidFill>
              </a:rPr>
            </a:br>
            <a:r>
              <a:rPr lang="en-US" dirty="0">
                <a:solidFill>
                  <a:srgbClr val="2F2F2F"/>
                </a:solidFill>
              </a:rPr>
              <a:t>New York, NY</a:t>
            </a:r>
          </a:p>
        </p:txBody>
      </p:sp>
    </p:spTree>
    <p:extLst>
      <p:ext uri="{BB962C8B-B14F-4D97-AF65-F5344CB8AC3E}">
        <p14:creationId xmlns:p14="http://schemas.microsoft.com/office/powerpoint/2010/main" val="346721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sz="3200" i="0" u="none" strike="noStrike" dirty="0">
                <a:effectLst/>
              </a:rPr>
              <a:t>The Adverse </a:t>
            </a:r>
            <a:r>
              <a:rPr lang="en-US" sz="3200" dirty="0"/>
              <a:t>H</a:t>
            </a:r>
            <a:r>
              <a:rPr lang="en-US" sz="3200" i="0" u="none" strike="noStrike" dirty="0">
                <a:effectLst/>
              </a:rPr>
              <a:t>ealth </a:t>
            </a:r>
            <a:r>
              <a:rPr lang="en-US" sz="3200" dirty="0"/>
              <a:t>E</a:t>
            </a:r>
            <a:r>
              <a:rPr lang="en-US" sz="3200" i="0" u="none" strike="noStrike" dirty="0">
                <a:effectLst/>
              </a:rPr>
              <a:t>ffects of Excessive </a:t>
            </a:r>
            <a:r>
              <a:rPr lang="en-US" sz="3200" dirty="0"/>
              <a:t>D</a:t>
            </a:r>
            <a:r>
              <a:rPr lang="en-US" sz="3200" i="0" u="none" strike="noStrike" dirty="0">
                <a:effectLst/>
              </a:rPr>
              <a:t>aytime </a:t>
            </a:r>
            <a:r>
              <a:rPr lang="en-US" sz="3200" dirty="0"/>
              <a:t>S</a:t>
            </a:r>
            <a:r>
              <a:rPr lang="en-US" sz="3200" i="0" u="none" strike="noStrike" dirty="0">
                <a:effectLst/>
              </a:rPr>
              <a:t>leepiness in Obstructive Sleep </a:t>
            </a:r>
            <a:r>
              <a:rPr lang="en-US" sz="3200" dirty="0"/>
              <a:t>A</a:t>
            </a:r>
            <a:r>
              <a:rPr lang="en-US" sz="3200" i="0" u="none" strike="noStrike" dirty="0">
                <a:effectLst/>
              </a:rPr>
              <a:t>pnea</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4294967295"/>
          </p:nvPr>
        </p:nvSpPr>
        <p:spPr>
          <a:xfrm>
            <a:off x="609600" y="1462661"/>
            <a:ext cx="10515600" cy="4537597"/>
          </a:xfrm>
        </p:spPr>
        <p:txBody>
          <a:bodyPr>
            <a:noAutofit/>
          </a:bodyPr>
          <a:lstStyle/>
          <a:p>
            <a:pPr>
              <a:buFont typeface="Arial" panose="020B0604020202020204" pitchFamily="34" charset="0"/>
              <a:buChar char="•"/>
            </a:pPr>
            <a:r>
              <a:rPr lang="en-US" sz="2000" b="0" i="0" u="none" strike="noStrike" dirty="0">
                <a:solidFill>
                  <a:srgbClr val="2F2F2F"/>
                </a:solidFill>
                <a:effectLst/>
              </a:rPr>
              <a:t>Increased risk of headaches </a:t>
            </a:r>
          </a:p>
          <a:p>
            <a:pPr>
              <a:buFont typeface="Arial" panose="020B0604020202020204" pitchFamily="34" charset="0"/>
              <a:buChar char="•"/>
            </a:pPr>
            <a:r>
              <a:rPr lang="en-US" sz="2000" b="0" i="0" u="none" strike="noStrike" dirty="0">
                <a:solidFill>
                  <a:srgbClr val="2F2F2F"/>
                </a:solidFill>
                <a:effectLst/>
              </a:rPr>
              <a:t>Depressed mood </a:t>
            </a:r>
          </a:p>
          <a:p>
            <a:pPr>
              <a:buFont typeface="Arial" panose="020B0604020202020204" pitchFamily="34" charset="0"/>
              <a:buChar char="•"/>
            </a:pPr>
            <a:r>
              <a:rPr lang="en-US" sz="2000" b="0" i="0" u="none" strike="noStrike" dirty="0">
                <a:solidFill>
                  <a:srgbClr val="2F2F2F"/>
                </a:solidFill>
                <a:effectLst/>
              </a:rPr>
              <a:t>Anxiety </a:t>
            </a:r>
          </a:p>
          <a:p>
            <a:pPr>
              <a:buFont typeface="Arial" panose="020B0604020202020204" pitchFamily="34" charset="0"/>
              <a:buChar char="•"/>
            </a:pPr>
            <a:r>
              <a:rPr lang="en-US" sz="2000" b="0" i="0" u="none" strike="noStrike" dirty="0">
                <a:solidFill>
                  <a:srgbClr val="2F2F2F"/>
                </a:solidFill>
                <a:effectLst/>
              </a:rPr>
              <a:t>Impaired cognition, including decreased cognitive flexibility, executive function, and working memory</a:t>
            </a:r>
          </a:p>
          <a:p>
            <a:pPr>
              <a:buFont typeface="Arial" panose="020B0604020202020204" pitchFamily="34" charset="0"/>
              <a:buChar char="•"/>
            </a:pPr>
            <a:r>
              <a:rPr lang="en-US" sz="2000" b="0" i="0" u="none" strike="noStrike" dirty="0">
                <a:solidFill>
                  <a:srgbClr val="2F2F2F"/>
                </a:solidFill>
                <a:effectLst/>
              </a:rPr>
              <a:t>Disturbed attention and impaired vigilance, particularly in monotonous tasks like driving</a:t>
            </a:r>
          </a:p>
          <a:p>
            <a:pPr>
              <a:buFont typeface="Arial" panose="020B0604020202020204" pitchFamily="34" charset="0"/>
              <a:buChar char="•"/>
            </a:pPr>
            <a:r>
              <a:rPr lang="en-US" sz="2000" b="0" i="0" u="none" strike="noStrike" dirty="0">
                <a:solidFill>
                  <a:srgbClr val="2F2F2F"/>
                </a:solidFill>
                <a:effectLst/>
              </a:rPr>
              <a:t>Decreased quality of life (QOL) compared to patients with OSA but no EDS </a:t>
            </a:r>
          </a:p>
          <a:p>
            <a:pPr>
              <a:buFont typeface="Arial" panose="020B0604020202020204" pitchFamily="34" charset="0"/>
              <a:buChar char="•"/>
            </a:pPr>
            <a:r>
              <a:rPr lang="en-US" sz="2000" b="0" i="0" u="none" strike="noStrike" dirty="0">
                <a:solidFill>
                  <a:srgbClr val="2F2F2F"/>
                </a:solidFill>
                <a:effectLst/>
              </a:rPr>
              <a:t>Increased societal burden, including higher rates of motor vehicle accidents (MVAs) and workplace accidents, leading to injury and disability </a:t>
            </a:r>
          </a:p>
          <a:p>
            <a:pPr>
              <a:buFont typeface="Arial" panose="020B0604020202020204" pitchFamily="34" charset="0"/>
              <a:buChar char="•"/>
            </a:pPr>
            <a:r>
              <a:rPr lang="en-US" sz="2000" b="0" i="0" u="none" strike="noStrike" dirty="0">
                <a:solidFill>
                  <a:srgbClr val="2F2F2F"/>
                </a:solidFill>
                <a:effectLst/>
              </a:rPr>
              <a:t>Hypothesized association with excess health care utilization and increased health care costs, such as MVAs, work accidents, and loss of productivity </a:t>
            </a:r>
          </a:p>
          <a:p>
            <a:pPr>
              <a:buFont typeface="Arial" panose="020B0604020202020204" pitchFamily="34" charset="0"/>
              <a:buChar char="•"/>
            </a:pPr>
            <a:r>
              <a:rPr lang="en-US" sz="2000" b="0" i="0" u="none" strike="noStrike" dirty="0">
                <a:solidFill>
                  <a:srgbClr val="2F2F2F"/>
                </a:solidFill>
                <a:effectLst/>
              </a:rPr>
              <a:t>Economic burden of EDS in OSA, including unrecognized and underappreciated direct and indirect costs </a:t>
            </a: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r>
              <a:rPr lang="en-US" sz="1200" b="0" i="0" u="none" strike="noStrike" dirty="0">
                <a:solidFill>
                  <a:srgbClr val="929292"/>
                </a:solidFill>
                <a:effectLst/>
              </a:rPr>
              <a:t>Léger D, et al. </a:t>
            </a:r>
            <a:r>
              <a:rPr lang="en-US" sz="1200" b="0" i="1" u="none" strike="noStrike" dirty="0">
                <a:solidFill>
                  <a:srgbClr val="929292"/>
                </a:solidFill>
                <a:effectLst/>
              </a:rPr>
              <a:t>Sleep Med Rev.</a:t>
            </a:r>
            <a:r>
              <a:rPr lang="en-US" sz="1200" b="0" i="0" u="none" strike="noStrike" dirty="0">
                <a:solidFill>
                  <a:srgbClr val="929292"/>
                </a:solidFill>
                <a:effectLst/>
              </a:rPr>
              <a:t> 2020;51:101275.</a:t>
            </a:r>
            <a:r>
              <a:rPr lang="en-US" dirty="0">
                <a:solidFill>
                  <a:srgbClr val="929292"/>
                </a:solidFill>
              </a:rPr>
              <a:t> </a:t>
            </a:r>
          </a:p>
        </p:txBody>
      </p:sp>
    </p:spTree>
    <p:extLst>
      <p:ext uri="{BB962C8B-B14F-4D97-AF65-F5344CB8AC3E}">
        <p14:creationId xmlns:p14="http://schemas.microsoft.com/office/powerpoint/2010/main" val="103069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tooltip="https://www.mededonthego.com/Video/program/899"/>
              </a:rPr>
              <a:t>Obstructive Sleep Apnea: Emerging Therapies for Excessive Daytime Sleepiness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Utilize validated diagnostic tools when assessing residual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burden, risk factors, and prevalence of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an evidence-based, comprehensive treatment plan for the management of EDS due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to OSA.</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latin typeface="+mn-lt"/>
              </a:rPr>
              <a:t>Normal Versus Excessive Sleepiness: Definitions </a:t>
            </a:r>
            <a:br>
              <a:rPr lang="en-US" dirty="0">
                <a:latin typeface="+mn-lt"/>
              </a:rPr>
            </a:br>
            <a:r>
              <a:rPr lang="en-US" dirty="0">
                <a:latin typeface="+mn-lt"/>
              </a:rPr>
              <a:t>and Terminology</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4294967295"/>
          </p:nvPr>
        </p:nvSpPr>
        <p:spPr>
          <a:xfrm>
            <a:off x="609601" y="1675312"/>
            <a:ext cx="10515600" cy="4537597"/>
          </a:xfrm>
        </p:spPr>
        <p:txBody>
          <a:bodyPr>
            <a:normAutofit/>
          </a:bodyPr>
          <a:lstStyle/>
          <a:p>
            <a:r>
              <a:rPr lang="en-US" sz="2800" dirty="0">
                <a:solidFill>
                  <a:srgbClr val="2F2F2F"/>
                </a:solidFill>
              </a:rPr>
              <a:t>Normal sleepiness</a:t>
            </a:r>
          </a:p>
          <a:p>
            <a:pPr lvl="1"/>
            <a:r>
              <a:rPr lang="en-US" sz="2400" dirty="0">
                <a:solidFill>
                  <a:srgbClr val="2F2F2F"/>
                </a:solidFill>
              </a:rPr>
              <a:t>A biological drive state of decreased ability to maintain wakefulness or an increased propensity to fall asleep</a:t>
            </a:r>
          </a:p>
          <a:p>
            <a:endParaRPr lang="en-US" sz="2800" dirty="0">
              <a:solidFill>
                <a:srgbClr val="2F2F2F"/>
              </a:solidFill>
            </a:endParaRPr>
          </a:p>
          <a:p>
            <a:r>
              <a:rPr lang="en-US" sz="2800" dirty="0">
                <a:solidFill>
                  <a:srgbClr val="2F2F2F"/>
                </a:solidFill>
              </a:rPr>
              <a:t>Excessive sleepiness</a:t>
            </a:r>
          </a:p>
          <a:p>
            <a:pPr lvl="1"/>
            <a:r>
              <a:rPr lang="en-US" sz="2400" dirty="0">
                <a:solidFill>
                  <a:srgbClr val="2F2F2F"/>
                </a:solidFill>
              </a:rPr>
              <a:t>A symptom of difficulty in maintaining wakefulness and an increased propensity to fall asleep, even in inappropriate circumstances and in situations that interfere with activities of daily living</a:t>
            </a:r>
          </a:p>
        </p:txBody>
      </p:sp>
    </p:spTree>
    <p:extLst>
      <p:ext uri="{BB962C8B-B14F-4D97-AF65-F5344CB8AC3E}">
        <p14:creationId xmlns:p14="http://schemas.microsoft.com/office/powerpoint/2010/main" val="399378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EDS in OSA</a:t>
            </a: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r>
              <a:rPr lang="en-US" dirty="0"/>
              <a:t>ESS, Epworth Sleepiness Scale; PAP, positive airway pressure.</a:t>
            </a:r>
          </a:p>
          <a:p>
            <a:r>
              <a:rPr lang="en-US" dirty="0" err="1"/>
              <a:t>Javaheri</a:t>
            </a:r>
            <a:r>
              <a:rPr lang="en-US" dirty="0"/>
              <a:t> S, et al. </a:t>
            </a:r>
            <a:r>
              <a:rPr lang="en-US" i="1" dirty="0"/>
              <a:t>Chest</a:t>
            </a:r>
            <a:r>
              <a:rPr lang="en-US" dirty="0"/>
              <a:t>. 2020;158(2):776-786.</a:t>
            </a:r>
          </a:p>
        </p:txBody>
      </p:sp>
      <p:pic>
        <p:nvPicPr>
          <p:cNvPr id="6" name="Picture 5" descr="A graph of different colored bars&#10;&#10;Description automatically generated">
            <a:extLst>
              <a:ext uri="{FF2B5EF4-FFF2-40B4-BE49-F238E27FC236}">
                <a16:creationId xmlns:a16="http://schemas.microsoft.com/office/drawing/2014/main" id="{06D7A146-948D-393C-B6D6-E7731AEE1E6F}"/>
              </a:ext>
            </a:extLst>
          </p:cNvPr>
          <p:cNvPicPr>
            <a:picLocks noChangeAspect="1"/>
          </p:cNvPicPr>
          <p:nvPr/>
        </p:nvPicPr>
        <p:blipFill>
          <a:blip r:embed="rId2"/>
          <a:stretch>
            <a:fillRect/>
          </a:stretch>
        </p:blipFill>
        <p:spPr>
          <a:xfrm>
            <a:off x="6006833" y="1543887"/>
            <a:ext cx="5729678" cy="4211313"/>
          </a:xfrm>
          <a:prstGeom prst="rect">
            <a:avLst/>
          </a:prstGeom>
        </p:spPr>
      </p:pic>
      <p:pic>
        <p:nvPicPr>
          <p:cNvPr id="11" name="Content Placeholder 4" descr="A graph of patients with numbers&#10;&#10;Description automatically generated">
            <a:extLst>
              <a:ext uri="{FF2B5EF4-FFF2-40B4-BE49-F238E27FC236}">
                <a16:creationId xmlns:a16="http://schemas.microsoft.com/office/drawing/2014/main" id="{F8998B58-BFD8-FB47-26E5-70F5CE983902}"/>
              </a:ext>
            </a:extLst>
          </p:cNvPr>
          <p:cNvPicPr>
            <a:picLocks noChangeAspect="1"/>
          </p:cNvPicPr>
          <p:nvPr/>
        </p:nvPicPr>
        <p:blipFill>
          <a:blip r:embed="rId3"/>
          <a:stretch>
            <a:fillRect/>
          </a:stretch>
        </p:blipFill>
        <p:spPr>
          <a:xfrm>
            <a:off x="280969" y="1500857"/>
            <a:ext cx="5725864" cy="4297374"/>
          </a:xfrm>
          <a:prstGeom prst="rect">
            <a:avLst/>
          </a:prstGeom>
        </p:spPr>
      </p:pic>
    </p:spTree>
    <p:extLst>
      <p:ext uri="{BB962C8B-B14F-4D97-AF65-F5344CB8AC3E}">
        <p14:creationId xmlns:p14="http://schemas.microsoft.com/office/powerpoint/2010/main" val="257732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744200" cy="1185577"/>
          </a:xfrm>
        </p:spPr>
        <p:txBody>
          <a:bodyPr/>
          <a:lstStyle/>
          <a:p>
            <a:r>
              <a:rPr lang="en-US" dirty="0"/>
              <a:t>Mechanisms of EDS in OSA</a:t>
            </a: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a:xfrm>
            <a:off x="609600" y="6356350"/>
            <a:ext cx="10744199" cy="442131"/>
          </a:xfrm>
        </p:spPr>
        <p:txBody>
          <a:bodyPr/>
          <a:lstStyle/>
          <a:p>
            <a:r>
              <a:rPr lang="en-US" dirty="0"/>
              <a:t>CPAP, continuous positive airway pressure; LC, locus coeruleus; VPG, ventral periaqueductal gray.</a:t>
            </a:r>
          </a:p>
          <a:p>
            <a:r>
              <a:rPr lang="en-US" dirty="0"/>
              <a:t>Lal C, et al. </a:t>
            </a:r>
            <a:r>
              <a:rPr lang="en-US" i="1" dirty="0"/>
              <a:t>Ann Am </a:t>
            </a:r>
            <a:r>
              <a:rPr lang="en-US" i="1" dirty="0" err="1"/>
              <a:t>Thorac</a:t>
            </a:r>
            <a:r>
              <a:rPr lang="en-US" i="1" dirty="0"/>
              <a:t> Soc. </a:t>
            </a:r>
            <a:r>
              <a:rPr lang="en-US" dirty="0"/>
              <a:t>2021;18(5):757-768.</a:t>
            </a:r>
          </a:p>
        </p:txBody>
      </p:sp>
      <p:sp>
        <p:nvSpPr>
          <p:cNvPr id="7" name="Rectangle 6">
            <a:extLst>
              <a:ext uri="{FF2B5EF4-FFF2-40B4-BE49-F238E27FC236}">
                <a16:creationId xmlns:a16="http://schemas.microsoft.com/office/drawing/2014/main" id="{B6900444-9BD6-7652-F113-8B4AA9E232C2}"/>
              </a:ext>
            </a:extLst>
          </p:cNvPr>
          <p:cNvSpPr/>
          <p:nvPr/>
        </p:nvSpPr>
        <p:spPr>
          <a:xfrm>
            <a:off x="7671661" y="1960536"/>
            <a:ext cx="77492" cy="2479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2BE35B4-CD30-4964-47FD-5ED9E9DD5913}"/>
              </a:ext>
            </a:extLst>
          </p:cNvPr>
          <p:cNvGrpSpPr/>
          <p:nvPr/>
        </p:nvGrpSpPr>
        <p:grpSpPr>
          <a:xfrm>
            <a:off x="578948" y="1384300"/>
            <a:ext cx="11153236" cy="4490086"/>
            <a:chOff x="578948" y="1384300"/>
            <a:chExt cx="11153236" cy="4490086"/>
          </a:xfrm>
        </p:grpSpPr>
        <p:pic>
          <p:nvPicPr>
            <p:cNvPr id="9" name="Content Placeholder 4" descr="A diagram of brain damage&#10;&#10;Description automatically generated">
              <a:extLst>
                <a:ext uri="{FF2B5EF4-FFF2-40B4-BE49-F238E27FC236}">
                  <a16:creationId xmlns:a16="http://schemas.microsoft.com/office/drawing/2014/main" id="{24932962-B1EA-366D-618F-24D3ECBEB523}"/>
                </a:ext>
              </a:extLst>
            </p:cNvPr>
            <p:cNvPicPr>
              <a:picLocks noChangeAspect="1"/>
            </p:cNvPicPr>
            <p:nvPr/>
          </p:nvPicPr>
          <p:blipFill>
            <a:blip r:embed="rId2"/>
            <a:stretch>
              <a:fillRect/>
            </a:stretch>
          </p:blipFill>
          <p:spPr>
            <a:xfrm>
              <a:off x="578948" y="1384300"/>
              <a:ext cx="7073340" cy="4490086"/>
            </a:xfrm>
            <a:prstGeom prst="rect">
              <a:avLst/>
            </a:prstGeom>
          </p:spPr>
        </p:pic>
        <p:pic>
          <p:nvPicPr>
            <p:cNvPr id="10" name="Content Placeholder 4" descr="A screenshot of a medical information&#10;&#10;Description automatically generated">
              <a:extLst>
                <a:ext uri="{FF2B5EF4-FFF2-40B4-BE49-F238E27FC236}">
                  <a16:creationId xmlns:a16="http://schemas.microsoft.com/office/drawing/2014/main" id="{47612ABB-0447-C6D1-871A-DCC5890CF2EF}"/>
                </a:ext>
              </a:extLst>
            </p:cNvPr>
            <p:cNvPicPr>
              <a:picLocks noChangeAspect="1"/>
            </p:cNvPicPr>
            <p:nvPr/>
          </p:nvPicPr>
          <p:blipFill>
            <a:blip r:embed="rId3"/>
            <a:stretch>
              <a:fillRect/>
            </a:stretch>
          </p:blipFill>
          <p:spPr>
            <a:xfrm>
              <a:off x="7710407" y="1894558"/>
              <a:ext cx="4021777" cy="3551591"/>
            </a:xfrm>
            <a:prstGeom prst="rect">
              <a:avLst/>
            </a:prstGeom>
          </p:spPr>
        </p:pic>
      </p:grpSp>
    </p:spTree>
    <p:extLst>
      <p:ext uri="{BB962C8B-B14F-4D97-AF65-F5344CB8AC3E}">
        <p14:creationId xmlns:p14="http://schemas.microsoft.com/office/powerpoint/2010/main" val="156312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48E92-D340-D43C-F80C-F49D170888EE}"/>
              </a:ext>
            </a:extLst>
          </p:cNvPr>
          <p:cNvSpPr>
            <a:spLocks noGrp="1"/>
          </p:cNvSpPr>
          <p:nvPr>
            <p:ph type="title"/>
          </p:nvPr>
        </p:nvSpPr>
        <p:spPr/>
        <p:txBody>
          <a:bodyPr anchor="t">
            <a:normAutofit/>
          </a:bodyPr>
          <a:lstStyle/>
          <a:p>
            <a:r>
              <a:rPr lang="en-US" sz="2000" dirty="0"/>
              <a:t>Studies Investigating the Association Between Excessive Daytime Sleepiness (EDS) and Mortality and Morbidity</a:t>
            </a: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pPr marL="0" marR="0">
              <a:spcBef>
                <a:spcPts val="0"/>
              </a:spcBef>
              <a:spcAft>
                <a:spcPts val="0"/>
              </a:spcAft>
            </a:pPr>
            <a:r>
              <a:rPr lang="en-US" sz="1200" kern="100" dirty="0">
                <a:effectLst/>
                <a:ea typeface="Yu Mincho" panose="02020400000000000000" pitchFamily="18" charset="-128"/>
                <a:cs typeface="Times New Roman" panose="02020603050405020304" pitchFamily="18" charset="0"/>
              </a:rPr>
              <a:t>AHI, apnea-hypopnea index; CV, cardiovascular; HF, heart failure; HR, hazard ratio; MI, myocardial infarction; PSG, polysomnography. </a:t>
            </a:r>
            <a:endParaRPr lang="en-US" sz="1400" kern="100" dirty="0">
              <a:effectLst/>
              <a:ea typeface="Yu Mincho" panose="02020400000000000000" pitchFamily="18" charset="-128"/>
              <a:cs typeface="Times New Roman" panose="02020603050405020304" pitchFamily="18" charset="0"/>
            </a:endParaRPr>
          </a:p>
          <a:p>
            <a:pPr marL="0" marR="0">
              <a:spcBef>
                <a:spcPts val="0"/>
              </a:spcBef>
              <a:spcAft>
                <a:spcPts val="0"/>
              </a:spcAft>
            </a:pPr>
            <a:r>
              <a:rPr lang="en-US" sz="1200" kern="100" dirty="0">
                <a:effectLst/>
                <a:ea typeface="Yu Mincho" panose="02020400000000000000" pitchFamily="18" charset="-128"/>
                <a:cs typeface="Times New Roman" panose="02020603050405020304" pitchFamily="18" charset="0"/>
              </a:rPr>
              <a:t>Craig S, et al. </a:t>
            </a:r>
            <a:r>
              <a:rPr lang="en-US" sz="1200" i="1" kern="100" dirty="0" err="1">
                <a:effectLst/>
                <a:ea typeface="Yu Mincho" panose="02020400000000000000" pitchFamily="18" charset="-128"/>
                <a:cs typeface="Times New Roman" panose="02020603050405020304" pitchFamily="18" charset="0"/>
              </a:rPr>
              <a:t>Eur</a:t>
            </a:r>
            <a:r>
              <a:rPr lang="en-US" sz="1200" i="1" kern="100" dirty="0">
                <a:effectLst/>
                <a:ea typeface="Yu Mincho" panose="02020400000000000000" pitchFamily="18" charset="-128"/>
                <a:cs typeface="Times New Roman" panose="02020603050405020304" pitchFamily="18" charset="0"/>
              </a:rPr>
              <a:t> Respir Rev.</a:t>
            </a:r>
            <a:r>
              <a:rPr lang="en-US" sz="1200" kern="100" dirty="0">
                <a:effectLst/>
                <a:ea typeface="Yu Mincho" panose="02020400000000000000" pitchFamily="18" charset="-128"/>
                <a:cs typeface="Times New Roman" panose="02020603050405020304" pitchFamily="18" charset="0"/>
              </a:rPr>
              <a:t> 2022;31(164):210230.</a:t>
            </a:r>
            <a:endParaRPr lang="en-US" sz="1400" kern="100" dirty="0">
              <a:effectLst/>
              <a:ea typeface="Yu Mincho" panose="02020400000000000000" pitchFamily="18" charset="-128"/>
              <a:cs typeface="Times New Roman" panose="02020603050405020304" pitchFamily="18" charset="0"/>
            </a:endParaRPr>
          </a:p>
        </p:txBody>
      </p:sp>
      <p:pic>
        <p:nvPicPr>
          <p:cNvPr id="7" name="Content Placeholder 4" descr="A screenshot of a computer screen&#10;&#10;Description automatically generated">
            <a:extLst>
              <a:ext uri="{FF2B5EF4-FFF2-40B4-BE49-F238E27FC236}">
                <a16:creationId xmlns:a16="http://schemas.microsoft.com/office/drawing/2014/main" id="{7FD59B59-9EC4-A54D-92F6-1B43EC806658}"/>
              </a:ext>
            </a:extLst>
          </p:cNvPr>
          <p:cNvPicPr>
            <a:picLocks noChangeAspect="1"/>
          </p:cNvPicPr>
          <p:nvPr/>
        </p:nvPicPr>
        <p:blipFill rotWithShape="1">
          <a:blip r:embed="rId2"/>
          <a:srcRect t="4863"/>
          <a:stretch/>
        </p:blipFill>
        <p:spPr>
          <a:xfrm>
            <a:off x="1529552" y="965200"/>
            <a:ext cx="9132896" cy="5300133"/>
          </a:xfrm>
          <a:prstGeom prst="rect">
            <a:avLst/>
          </a:prstGeom>
        </p:spPr>
      </p:pic>
    </p:spTree>
    <p:extLst>
      <p:ext uri="{BB962C8B-B14F-4D97-AF65-F5344CB8AC3E}">
        <p14:creationId xmlns:p14="http://schemas.microsoft.com/office/powerpoint/2010/main" val="270315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sz="3200" dirty="0"/>
              <a:t>Sleepy Phenotype and Cardiovascular Risk</a:t>
            </a:r>
            <a:endParaRPr lang="en-US" dirty="0"/>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pPr defTabSz="749808"/>
            <a:r>
              <a:rPr lang="en-US" sz="1200" b="0" i="0" dirty="0">
                <a:solidFill>
                  <a:srgbClr val="929292"/>
                </a:solidFill>
                <a:effectLst/>
              </a:rPr>
              <a:t>CHD, coronary heart disease; COX PH, Cox proportional hazards; CVD, cardiovascular disease.</a:t>
            </a:r>
          </a:p>
          <a:p>
            <a:pPr defTabSz="749808"/>
            <a:r>
              <a:rPr lang="en-US" sz="1200" b="0" i="0" dirty="0" err="1">
                <a:solidFill>
                  <a:srgbClr val="929292"/>
                </a:solidFill>
                <a:effectLst/>
              </a:rPr>
              <a:t>Mazzotti</a:t>
            </a:r>
            <a:r>
              <a:rPr lang="en-US" sz="1200" b="0" i="0" dirty="0">
                <a:solidFill>
                  <a:srgbClr val="929292"/>
                </a:solidFill>
                <a:effectLst/>
              </a:rPr>
              <a:t> DR, et al. </a:t>
            </a:r>
            <a:r>
              <a:rPr lang="en-US" sz="1200" b="0" i="1" dirty="0">
                <a:solidFill>
                  <a:srgbClr val="929292"/>
                </a:solidFill>
                <a:effectLst/>
              </a:rPr>
              <a:t>Am J Respir Crit Care Med</a:t>
            </a:r>
            <a:r>
              <a:rPr lang="en-US" sz="1200" b="0" i="0" dirty="0">
                <a:solidFill>
                  <a:srgbClr val="929292"/>
                </a:solidFill>
                <a:effectLst/>
              </a:rPr>
              <a:t>. 2019;200(4):493-506.</a:t>
            </a:r>
            <a:endParaRPr lang="en-US" sz="1400" dirty="0">
              <a:solidFill>
                <a:srgbClr val="929292"/>
              </a:solidFill>
            </a:endParaRPr>
          </a:p>
        </p:txBody>
      </p:sp>
      <p:grpSp>
        <p:nvGrpSpPr>
          <p:cNvPr id="12" name="Group 11">
            <a:extLst>
              <a:ext uri="{FF2B5EF4-FFF2-40B4-BE49-F238E27FC236}">
                <a16:creationId xmlns:a16="http://schemas.microsoft.com/office/drawing/2014/main" id="{9FE3A497-6330-A835-1C5C-3F02DDF49C4E}"/>
              </a:ext>
            </a:extLst>
          </p:cNvPr>
          <p:cNvGrpSpPr/>
          <p:nvPr/>
        </p:nvGrpSpPr>
        <p:grpSpPr>
          <a:xfrm>
            <a:off x="517004" y="1181882"/>
            <a:ext cx="11157991" cy="4971268"/>
            <a:chOff x="1532368" y="1828800"/>
            <a:chExt cx="9047736" cy="4031077"/>
          </a:xfrm>
        </p:grpSpPr>
        <p:pic>
          <p:nvPicPr>
            <p:cNvPr id="9" name="Content Placeholder 4" descr="A picture containing text, screenshot, menu, parallel&#10;&#10;Description automatically generated">
              <a:extLst>
                <a:ext uri="{FF2B5EF4-FFF2-40B4-BE49-F238E27FC236}">
                  <a16:creationId xmlns:a16="http://schemas.microsoft.com/office/drawing/2014/main" id="{C2857443-A859-9ADC-6F12-EF50B110C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368" y="1855928"/>
              <a:ext cx="2918133" cy="4003949"/>
            </a:xfrm>
            <a:prstGeom prst="rect">
              <a:avLst/>
            </a:prstGeom>
          </p:spPr>
        </p:pic>
        <p:pic>
          <p:nvPicPr>
            <p:cNvPr id="10" name="Picture 9" descr="A picture containing text, receipt, font, number&#10;&#10;Description automatically generated">
              <a:extLst>
                <a:ext uri="{FF2B5EF4-FFF2-40B4-BE49-F238E27FC236}">
                  <a16:creationId xmlns:a16="http://schemas.microsoft.com/office/drawing/2014/main" id="{CA6D9BA6-CC7C-63D8-8F3D-885B9D89C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445" y="1828800"/>
              <a:ext cx="2997659" cy="3952327"/>
            </a:xfrm>
            <a:prstGeom prst="rect">
              <a:avLst/>
            </a:prstGeom>
          </p:spPr>
        </p:pic>
        <p:pic>
          <p:nvPicPr>
            <p:cNvPr id="11" name="Picture 10" descr="A picture containing text, receipt, document, font&#10;&#10;Description automatically generated">
              <a:extLst>
                <a:ext uri="{FF2B5EF4-FFF2-40B4-BE49-F238E27FC236}">
                  <a16:creationId xmlns:a16="http://schemas.microsoft.com/office/drawing/2014/main" id="{B5EB6155-A3AC-2EC7-711B-B37CBE921BCA}"/>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557406" y="1855928"/>
              <a:ext cx="2918133" cy="3836300"/>
            </a:xfrm>
            <a:prstGeom prst="rect">
              <a:avLst/>
            </a:prstGeom>
          </p:spPr>
        </p:pic>
      </p:grpSp>
    </p:spTree>
    <p:extLst>
      <p:ext uri="{BB962C8B-B14F-4D97-AF65-F5344CB8AC3E}">
        <p14:creationId xmlns:p14="http://schemas.microsoft.com/office/powerpoint/2010/main" val="148554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a:xfrm>
            <a:off x="609600" y="6356350"/>
            <a:ext cx="10744199" cy="442131"/>
          </a:xfrm>
        </p:spPr>
        <p:txBody>
          <a:bodyPr/>
          <a:lstStyle/>
          <a:p>
            <a:r>
              <a:rPr lang="en-US" dirty="0"/>
              <a:t>Léger D, et al. </a:t>
            </a:r>
            <a:r>
              <a:rPr lang="en-US" i="1" dirty="0"/>
              <a:t>Sleep Med Rev. </a:t>
            </a:r>
            <a:r>
              <a:rPr lang="en-US" dirty="0"/>
              <a:t>2020;51:101275.</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200025"/>
            <a:ext cx="2984500" cy="3432175"/>
          </a:xfrm>
        </p:spPr>
        <p:txBody>
          <a:bodyPr>
            <a:noAutofit/>
          </a:bodyPr>
          <a:lstStyle/>
          <a:p>
            <a:r>
              <a:rPr lang="en-US" sz="2400" dirty="0"/>
              <a:t>The Economic and Societal Burden of Excessive Daytime Sleepiness in Patients with Obstructive Sleep Apnea</a:t>
            </a:r>
          </a:p>
        </p:txBody>
      </p:sp>
      <p:pic>
        <p:nvPicPr>
          <p:cNvPr id="3" name="Picture 2" descr="A screenshot of a table&#10;&#10;Description automatically generated">
            <a:extLst>
              <a:ext uri="{FF2B5EF4-FFF2-40B4-BE49-F238E27FC236}">
                <a16:creationId xmlns:a16="http://schemas.microsoft.com/office/drawing/2014/main" id="{802DC81F-BFF9-5EDA-6ABF-A9CC57A7D7C7}"/>
              </a:ext>
            </a:extLst>
          </p:cNvPr>
          <p:cNvPicPr>
            <a:picLocks noChangeAspect="1"/>
          </p:cNvPicPr>
          <p:nvPr/>
        </p:nvPicPr>
        <p:blipFill>
          <a:blip r:embed="rId3"/>
          <a:stretch>
            <a:fillRect/>
          </a:stretch>
        </p:blipFill>
        <p:spPr>
          <a:xfrm>
            <a:off x="3925734" y="470399"/>
            <a:ext cx="7999363" cy="5885951"/>
          </a:xfrm>
          <a:prstGeom prst="rect">
            <a:avLst/>
          </a:prstGeom>
        </p:spPr>
      </p:pic>
    </p:spTree>
    <p:extLst>
      <p:ext uri="{BB962C8B-B14F-4D97-AF65-F5344CB8AC3E}">
        <p14:creationId xmlns:p14="http://schemas.microsoft.com/office/powerpoint/2010/main" val="390830866"/>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50</TotalTime>
  <Words>764</Words>
  <Application>Microsoft Macintosh PowerPoint</Application>
  <PresentationFormat>Widescreen</PresentationFormat>
  <Paragraphs>61</Paragraphs>
  <Slides>11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Century Gothic</vt:lpstr>
      <vt:lpstr>Trebuchet MS</vt:lpstr>
      <vt:lpstr>Neurology2023</vt:lpstr>
      <vt:lpstr>Office Theme</vt:lpstr>
      <vt:lpstr>Negative Impacts of Excessive Daytime Sleepiness Due to Obstructive Sleep Apnea</vt:lpstr>
      <vt:lpstr>PowerPoint Presentation</vt:lpstr>
      <vt:lpstr>Disclaimer</vt:lpstr>
      <vt:lpstr>Normal Versus Excessive Sleepiness: Definitions  and Terminology</vt:lpstr>
      <vt:lpstr>EDS in OSA</vt:lpstr>
      <vt:lpstr>Mechanisms of EDS in OSA</vt:lpstr>
      <vt:lpstr>Studies Investigating the Association Between Excessive Daytime Sleepiness (EDS) and Mortality and Morbidity</vt:lpstr>
      <vt:lpstr>Sleepy Phenotype and Cardiovascular Risk</vt:lpstr>
      <vt:lpstr>The Economic and Societal Burden of Excessive Daytime Sleepiness in Patients with Obstructive Sleep Apnea</vt:lpstr>
      <vt:lpstr>The Adverse Health Effects of Excessive Daytime Sleepiness in Obstructive Sleep Apnea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Negative Impacts of Excessive Daytime Sleepiness Due to Obstructive Sleep Apnea</dc:title>
  <dc:subject/>
  <dc:creator>MedEd On The Go</dc:creator>
  <cp:keywords/>
  <dc:description/>
  <cp:lastModifiedBy>Olivia Marshall</cp:lastModifiedBy>
  <cp:revision>8</cp:revision>
  <cp:lastPrinted>2023-02-11T00:53:38Z</cp:lastPrinted>
  <dcterms:created xsi:type="dcterms:W3CDTF">2023-02-11T00:50:27Z</dcterms:created>
  <dcterms:modified xsi:type="dcterms:W3CDTF">2023-08-24T19:43:26Z</dcterms:modified>
  <cp:category/>
</cp:coreProperties>
</file>