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 id="2147483737" r:id="rId3"/>
  </p:sldMasterIdLst>
  <p:notesMasterIdLst>
    <p:notesMasterId r:id="rId24"/>
  </p:notesMasterIdLst>
  <p:sldIdLst>
    <p:sldId id="256" r:id="rId4"/>
    <p:sldId id="265" r:id="rId5"/>
    <p:sldId id="2145706412" r:id="rId6"/>
    <p:sldId id="257" r:id="rId7"/>
    <p:sldId id="258" r:id="rId8"/>
    <p:sldId id="3365" r:id="rId9"/>
    <p:sldId id="270" r:id="rId10"/>
    <p:sldId id="271" r:id="rId11"/>
    <p:sldId id="3363" r:id="rId12"/>
    <p:sldId id="274" r:id="rId13"/>
    <p:sldId id="3360" r:id="rId14"/>
    <p:sldId id="272" r:id="rId15"/>
    <p:sldId id="273" r:id="rId16"/>
    <p:sldId id="2145706408" r:id="rId17"/>
    <p:sldId id="2145706409" r:id="rId18"/>
    <p:sldId id="277" r:id="rId19"/>
    <p:sldId id="2145706411" r:id="rId20"/>
    <p:sldId id="2145706410" r:id="rId21"/>
    <p:sldId id="3364"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102"/>
  </p:normalViewPr>
  <p:slideViewPr>
    <p:cSldViewPr snapToGrid="0">
      <p:cViewPr varScale="1">
        <p:scale>
          <a:sx n="98" d="100"/>
          <a:sy n="98" d="100"/>
        </p:scale>
        <p:origin x="200" y="600"/>
      </p:cViewPr>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D787D-493D-48F3-8064-2F3F089C6895}" type="slidenum">
              <a:rPr lang="en-US" smtClean="0"/>
              <a:t>10</a:t>
            </a:fld>
            <a:endParaRPr lang="en-US"/>
          </a:p>
        </p:txBody>
      </p:sp>
    </p:spTree>
    <p:extLst>
      <p:ext uri="{BB962C8B-B14F-4D97-AF65-F5344CB8AC3E}">
        <p14:creationId xmlns:p14="http://schemas.microsoft.com/office/powerpoint/2010/main" val="295433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519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4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846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79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2994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125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441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908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369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4164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443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227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52017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989835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33704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064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565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8606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548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88422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9456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57167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08215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49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1728737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23517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87"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09738"/>
            <a:ext cx="10515600" cy="2852737"/>
          </a:xfrm>
        </p:spPr>
        <p:txBody>
          <a:bodyPr>
            <a:normAutofit fontScale="90000"/>
          </a:bodyPr>
          <a:lstStyle/>
          <a:p>
            <a:r>
              <a:rPr lang="en-US" dirty="0"/>
              <a:t>Case 6: Implementing Current Guidelines and Best Practices for Monitoring and Mitigating Immune-Related Adverse Events</a:t>
            </a:r>
          </a:p>
        </p:txBody>
      </p:sp>
      <p:sp>
        <p:nvSpPr>
          <p:cNvPr id="3" name="Subtitle 2"/>
          <p:cNvSpPr>
            <a:spLocks noGrp="1"/>
          </p:cNvSpPr>
          <p:nvPr>
            <p:ph type="body" idx="1"/>
          </p:nvPr>
        </p:nvSpPr>
        <p:spPr>
          <a:xfrm>
            <a:off x="609601" y="4589463"/>
            <a:ext cx="10515600" cy="1500187"/>
          </a:xfrm>
        </p:spPr>
        <p:txBody>
          <a:bodyPr>
            <a:normAutofit fontScale="77500" lnSpcReduction="20000"/>
          </a:bodyPr>
          <a:lstStyle/>
          <a:p>
            <a:r>
              <a:rPr lang="en-US" dirty="0"/>
              <a:t>Joshua E. Reuss, MD</a:t>
            </a:r>
          </a:p>
          <a:p>
            <a:r>
              <a:rPr lang="en-US" dirty="0"/>
              <a:t>Thoracic Medical Oncologist</a:t>
            </a:r>
          </a:p>
          <a:p>
            <a:r>
              <a:rPr lang="en-US" dirty="0"/>
              <a:t>Assistant Professor of Medicine</a:t>
            </a:r>
          </a:p>
          <a:p>
            <a:r>
              <a:rPr lang="en-US" dirty="0"/>
              <a:t>Georgetown University School of Medicine</a:t>
            </a:r>
          </a:p>
          <a:p>
            <a:r>
              <a:rPr lang="en-US" dirty="0"/>
              <a:t>Washington, DC</a:t>
            </a:r>
          </a:p>
        </p:txBody>
      </p:sp>
    </p:spTree>
    <p:extLst>
      <p:ext uri="{BB962C8B-B14F-4D97-AF65-F5344CB8AC3E}">
        <p14:creationId xmlns:p14="http://schemas.microsoft.com/office/powerpoint/2010/main" val="68105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7EF5-211D-4ECC-BEDE-CBF05B86E5DF}"/>
              </a:ext>
            </a:extLst>
          </p:cNvPr>
          <p:cNvSpPr>
            <a:spLocks noGrp="1"/>
          </p:cNvSpPr>
          <p:nvPr>
            <p:ph type="title"/>
          </p:nvPr>
        </p:nvSpPr>
        <p:spPr>
          <a:xfrm>
            <a:off x="415306" y="207945"/>
            <a:ext cx="11132785" cy="835284"/>
          </a:xfrm>
        </p:spPr>
        <p:txBody>
          <a:bodyPr>
            <a:normAutofit/>
          </a:bodyPr>
          <a:lstStyle/>
          <a:p>
            <a:pPr algn="ctr"/>
            <a:r>
              <a:rPr lang="en-US" sz="2600" dirty="0" err="1"/>
              <a:t>irAE</a:t>
            </a:r>
            <a:r>
              <a:rPr lang="en-US" sz="2600" dirty="0"/>
              <a:t> Work-Up and Management Requires Multi-Disciplinary Input</a:t>
            </a:r>
          </a:p>
        </p:txBody>
      </p:sp>
      <p:sp>
        <p:nvSpPr>
          <p:cNvPr id="4" name="TextBox 3"/>
          <p:cNvSpPr txBox="1"/>
          <p:nvPr/>
        </p:nvSpPr>
        <p:spPr>
          <a:xfrm>
            <a:off x="611367" y="1043229"/>
            <a:ext cx="5614416"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75000"/>
                  </a:schemeClr>
                </a:solidFill>
              </a:rPr>
              <a:t>Work-up is organ-dependent and requires assessment of other common etiologies</a:t>
            </a:r>
            <a:endParaRPr lang="en-US" sz="1600" strike="sngStrike" dirty="0">
              <a:solidFill>
                <a:schemeClr val="tx1">
                  <a:lumMod val="75000"/>
                </a:schemeClr>
              </a:solidFill>
            </a:endParaRPr>
          </a:p>
          <a:p>
            <a:pPr marL="285750" indent="-285750">
              <a:buFont typeface="Arial" panose="020B0604020202020204" pitchFamily="34" charset="0"/>
              <a:buChar char="•"/>
            </a:pPr>
            <a:endParaRPr lang="en-US" sz="1600" dirty="0">
              <a:solidFill>
                <a:schemeClr val="tx1">
                  <a:lumMod val="75000"/>
                </a:schemeClr>
              </a:solidFill>
            </a:endParaRPr>
          </a:p>
          <a:p>
            <a:pPr marL="285750" indent="-285750">
              <a:buFont typeface="Arial" panose="020B0604020202020204" pitchFamily="34" charset="0"/>
              <a:buChar char="•"/>
            </a:pPr>
            <a:r>
              <a:rPr lang="en-US" sz="1600" dirty="0">
                <a:solidFill>
                  <a:schemeClr val="tx1">
                    <a:lumMod val="75000"/>
                  </a:schemeClr>
                </a:solidFill>
              </a:rPr>
              <a:t>Can occur </a:t>
            </a:r>
            <a:r>
              <a:rPr lang="en-US" sz="1600" i="1" u="sng" dirty="0">
                <a:solidFill>
                  <a:schemeClr val="tx1">
                    <a:lumMod val="75000"/>
                  </a:schemeClr>
                </a:solidFill>
              </a:rPr>
              <a:t>days</a:t>
            </a:r>
            <a:r>
              <a:rPr lang="en-US" sz="1600" dirty="0">
                <a:solidFill>
                  <a:schemeClr val="tx1">
                    <a:lumMod val="75000"/>
                  </a:schemeClr>
                </a:solidFill>
              </a:rPr>
              <a:t> to </a:t>
            </a:r>
            <a:r>
              <a:rPr lang="en-US" sz="1600" i="1" u="sng" dirty="0">
                <a:solidFill>
                  <a:schemeClr val="tx1">
                    <a:lumMod val="75000"/>
                  </a:schemeClr>
                </a:solidFill>
              </a:rPr>
              <a:t>years</a:t>
            </a:r>
            <a:r>
              <a:rPr lang="en-US" sz="1600" dirty="0">
                <a:solidFill>
                  <a:schemeClr val="tx1">
                    <a:lumMod val="75000"/>
                  </a:schemeClr>
                </a:solidFill>
              </a:rPr>
              <a:t> after immunotherapy initiation</a:t>
            </a:r>
            <a:endParaRPr lang="en-US" sz="1600" strike="sngStrike" dirty="0">
              <a:solidFill>
                <a:schemeClr val="tx1">
                  <a:lumMod val="75000"/>
                </a:schemeClr>
              </a:solidFill>
            </a:endParaRPr>
          </a:p>
          <a:p>
            <a:pPr marL="285750" indent="-285750">
              <a:buFont typeface="Arial" panose="020B0604020202020204" pitchFamily="34" charset="0"/>
              <a:buChar char="•"/>
            </a:pPr>
            <a:endParaRPr lang="en-US" sz="1600" dirty="0">
              <a:solidFill>
                <a:schemeClr val="tx1">
                  <a:lumMod val="75000"/>
                </a:schemeClr>
              </a:solidFill>
            </a:endParaRPr>
          </a:p>
          <a:p>
            <a:pPr marL="285750" indent="-285750">
              <a:buFont typeface="Arial" panose="020B0604020202020204" pitchFamily="34" charset="0"/>
              <a:buChar char="•"/>
            </a:pPr>
            <a:r>
              <a:rPr lang="en-US" sz="1600" dirty="0">
                <a:solidFill>
                  <a:schemeClr val="tx1">
                    <a:lumMod val="75000"/>
                  </a:schemeClr>
                </a:solidFill>
              </a:rPr>
              <a:t>Fatal toxicities, when they occur, tend to happen early after immunotherapy initiation. Most common:</a:t>
            </a:r>
            <a:r>
              <a:rPr lang="en-US" sz="1600" baseline="30000" dirty="0">
                <a:solidFill>
                  <a:schemeClr val="tx1">
                    <a:lumMod val="75000"/>
                  </a:schemeClr>
                </a:solidFill>
              </a:rPr>
              <a:t>1</a:t>
            </a:r>
            <a:endParaRPr lang="en-US" sz="1600" dirty="0">
              <a:solidFill>
                <a:schemeClr val="tx1">
                  <a:lumMod val="75000"/>
                </a:schemeClr>
              </a:solidFill>
            </a:endParaRPr>
          </a:p>
          <a:p>
            <a:pPr marL="742950" lvl="1" indent="-285750">
              <a:buFontTx/>
              <a:buChar char="-"/>
            </a:pPr>
            <a:r>
              <a:rPr lang="en-US" sz="1600" dirty="0">
                <a:solidFill>
                  <a:schemeClr val="tx1">
                    <a:lumMod val="75000"/>
                  </a:schemeClr>
                </a:solidFill>
              </a:rPr>
              <a:t>PD-1 monotherapy: pneumonitis (35%), hepatitis (22%), neurotoxic (15%)</a:t>
            </a:r>
          </a:p>
          <a:p>
            <a:pPr marL="742950" lvl="1" indent="-285750">
              <a:buFontTx/>
              <a:buChar char="-"/>
            </a:pPr>
            <a:r>
              <a:rPr lang="en-US" sz="1600" dirty="0">
                <a:solidFill>
                  <a:schemeClr val="tx1">
                    <a:lumMod val="75000"/>
                  </a:schemeClr>
                </a:solidFill>
              </a:rPr>
              <a:t>PD-1/CTLA-4: colitis (37%), myocarditis (25%)</a:t>
            </a:r>
          </a:p>
          <a:p>
            <a:pPr lvl="1"/>
            <a:endParaRPr lang="en-US" sz="1600" dirty="0">
              <a:solidFill>
                <a:schemeClr val="tx1">
                  <a:lumMod val="75000"/>
                </a:schemeClr>
              </a:solidFill>
            </a:endParaRPr>
          </a:p>
          <a:p>
            <a:pPr marL="285750" indent="-285750">
              <a:buFont typeface="Arial" panose="020B0604020202020204" pitchFamily="34" charset="0"/>
              <a:buChar char="•"/>
            </a:pPr>
            <a:r>
              <a:rPr lang="en-US" sz="1600" dirty="0">
                <a:solidFill>
                  <a:schemeClr val="tx1">
                    <a:lumMod val="75000"/>
                  </a:schemeClr>
                </a:solidFill>
              </a:rPr>
              <a:t>Initial management similar across </a:t>
            </a:r>
            <a:r>
              <a:rPr lang="en-US" sz="1600" dirty="0" err="1">
                <a:solidFill>
                  <a:schemeClr val="tx1">
                    <a:lumMod val="75000"/>
                  </a:schemeClr>
                </a:solidFill>
              </a:rPr>
              <a:t>irAEs</a:t>
            </a:r>
            <a:r>
              <a:rPr lang="en-US" sz="1600" dirty="0">
                <a:solidFill>
                  <a:schemeClr val="tx1">
                    <a:lumMod val="75000"/>
                  </a:schemeClr>
                </a:solidFill>
              </a:rPr>
              <a:t> (typically prednisone 1-2 mg/kg), but steroid-refractory </a:t>
            </a:r>
            <a:r>
              <a:rPr lang="en-US" sz="1600" dirty="0" err="1">
                <a:solidFill>
                  <a:schemeClr val="tx1">
                    <a:lumMod val="75000"/>
                  </a:schemeClr>
                </a:solidFill>
              </a:rPr>
              <a:t>irAE</a:t>
            </a:r>
            <a:r>
              <a:rPr lang="en-US" sz="1600" dirty="0">
                <a:solidFill>
                  <a:schemeClr val="tx1">
                    <a:lumMod val="75000"/>
                  </a:schemeClr>
                </a:solidFill>
              </a:rPr>
              <a:t> treatment varies by organ system</a:t>
            </a:r>
          </a:p>
          <a:p>
            <a:pPr marL="285750" indent="-285750">
              <a:buFont typeface="Arial" panose="020B0604020202020204" pitchFamily="34" charset="0"/>
              <a:buChar char="•"/>
            </a:pPr>
            <a:endParaRPr lang="en-US" sz="1600" dirty="0">
              <a:solidFill>
                <a:schemeClr val="tx1">
                  <a:lumMod val="75000"/>
                </a:schemeClr>
              </a:solidFill>
            </a:endParaRPr>
          </a:p>
          <a:p>
            <a:pPr marL="285750" indent="-285750">
              <a:buFont typeface="Arial" panose="020B0604020202020204" pitchFamily="34" charset="0"/>
              <a:buChar char="•"/>
            </a:pPr>
            <a:r>
              <a:rPr lang="en-US" sz="1600" dirty="0">
                <a:solidFill>
                  <a:schemeClr val="tx1">
                    <a:lumMod val="75000"/>
                  </a:schemeClr>
                </a:solidFill>
              </a:rPr>
              <a:t>Case-by-case decision to resume immunotherapy</a:t>
            </a:r>
          </a:p>
          <a:p>
            <a:pPr marL="742950" lvl="1" indent="-285750">
              <a:buFontTx/>
              <a:buChar char="-"/>
            </a:pPr>
            <a:r>
              <a:rPr lang="en-US" sz="1600" dirty="0" err="1">
                <a:solidFill>
                  <a:schemeClr val="tx1">
                    <a:lumMod val="75000"/>
                  </a:schemeClr>
                </a:solidFill>
              </a:rPr>
              <a:t>irAE</a:t>
            </a:r>
            <a:r>
              <a:rPr lang="en-US" sz="1600" dirty="0">
                <a:solidFill>
                  <a:schemeClr val="tx1">
                    <a:lumMod val="75000"/>
                  </a:schemeClr>
                </a:solidFill>
              </a:rPr>
              <a:t> severity, disease status, prognosis, patient/provider preference.</a:t>
            </a:r>
          </a:p>
        </p:txBody>
      </p:sp>
      <p:pic>
        <p:nvPicPr>
          <p:cNvPr id="5" name="Picture 4"/>
          <p:cNvPicPr>
            <a:picLocks noChangeAspect="1"/>
          </p:cNvPicPr>
          <p:nvPr/>
        </p:nvPicPr>
        <p:blipFill>
          <a:blip r:embed="rId3"/>
          <a:stretch>
            <a:fillRect/>
          </a:stretch>
        </p:blipFill>
        <p:spPr>
          <a:xfrm>
            <a:off x="6578383" y="1439799"/>
            <a:ext cx="5251744" cy="3978402"/>
          </a:xfrm>
          <a:prstGeom prst="rect">
            <a:avLst/>
          </a:prstGeom>
        </p:spPr>
      </p:pic>
      <p:sp>
        <p:nvSpPr>
          <p:cNvPr id="3" name="Footer Placeholder 1">
            <a:extLst>
              <a:ext uri="{FF2B5EF4-FFF2-40B4-BE49-F238E27FC236}">
                <a16:creationId xmlns:a16="http://schemas.microsoft.com/office/drawing/2014/main" id="{FEB4A283-1B84-7FD2-4AA7-B7ADAB5D2C56}"/>
              </a:ext>
            </a:extLst>
          </p:cNvPr>
          <p:cNvSpPr>
            <a:spLocks noGrp="1"/>
          </p:cNvSpPr>
          <p:nvPr>
            <p:ph type="ftr" sz="quarter" idx="3"/>
          </p:nvPr>
        </p:nvSpPr>
        <p:spPr>
          <a:xfrm>
            <a:off x="609600" y="6356350"/>
            <a:ext cx="10744199" cy="442131"/>
          </a:xfrm>
        </p:spPr>
        <p:txBody>
          <a:bodyPr/>
          <a:lstStyle/>
          <a:p>
            <a:r>
              <a:rPr lang="en-US" sz="1200" dirty="0" err="1"/>
              <a:t>a.Avoid</a:t>
            </a:r>
            <a:r>
              <a:rPr lang="en-US" sz="1200" dirty="0"/>
              <a:t> etanercept owing to the risk of autoimmune inflammatory colitis; b. consider abatacept or alemtuzumab; c. consider infliximab or tocilizumab.</a:t>
            </a:r>
          </a:p>
          <a:p>
            <a:r>
              <a:rPr lang="en-US" sz="1200" dirty="0"/>
              <a:t>AIHA, autoimmune hemolytic anemia; IL, interleukin; ILD, interstitial lung disease; ITP, immune thrombocytopenic purpura; SAD, specific antibody deficiency; TNF, tumor necrosis factor.  </a:t>
            </a:r>
          </a:p>
          <a:p>
            <a:r>
              <a:rPr lang="en-US" sz="1200" dirty="0"/>
              <a:t>1. Wang Y, et al. </a:t>
            </a:r>
            <a:r>
              <a:rPr lang="en-US" sz="1200" i="1" dirty="0"/>
              <a:t>JAMA Oncol. </a:t>
            </a:r>
            <a:r>
              <a:rPr lang="en-US" sz="1200" dirty="0"/>
              <a:t>2019;5:1008-19; Ramos-Casals M, et al. </a:t>
            </a:r>
            <a:r>
              <a:rPr lang="en-US" sz="1200" i="1" dirty="0"/>
              <a:t>Nat Rev Dis Primers</a:t>
            </a:r>
            <a:r>
              <a:rPr lang="en-US" sz="1200" dirty="0"/>
              <a:t>. 2020;6:38.</a:t>
            </a:r>
          </a:p>
        </p:txBody>
      </p:sp>
    </p:spTree>
    <p:extLst>
      <p:ext uri="{BB962C8B-B14F-4D97-AF65-F5344CB8AC3E}">
        <p14:creationId xmlns:p14="http://schemas.microsoft.com/office/powerpoint/2010/main" val="377467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978D8-2DBB-410E-BA75-FC5D50042A31}"/>
              </a:ext>
            </a:extLst>
          </p:cNvPr>
          <p:cNvSpPr>
            <a:spLocks noGrp="1"/>
          </p:cNvSpPr>
          <p:nvPr>
            <p:ph type="title"/>
          </p:nvPr>
        </p:nvSpPr>
        <p:spPr>
          <a:xfrm>
            <a:off x="609759" y="238127"/>
            <a:ext cx="11141055" cy="1103313"/>
          </a:xfrm>
        </p:spPr>
        <p:txBody>
          <a:bodyPr/>
          <a:lstStyle/>
          <a:p>
            <a:r>
              <a:rPr lang="en-US" dirty="0">
                <a:solidFill>
                  <a:schemeClr val="tx1"/>
                </a:solidFill>
              </a:rPr>
              <a:t>Managing AEs from Immune Checkpoint Inhibitors</a:t>
            </a:r>
          </a:p>
        </p:txBody>
      </p:sp>
      <p:cxnSp>
        <p:nvCxnSpPr>
          <p:cNvPr id="9" name="Straight Arrow Connector 8">
            <a:extLst>
              <a:ext uri="{FF2B5EF4-FFF2-40B4-BE49-F238E27FC236}">
                <a16:creationId xmlns:a16="http://schemas.microsoft.com/office/drawing/2014/main" id="{8D3A461B-E96C-4CFA-AF55-435A30AA38DC}"/>
              </a:ext>
            </a:extLst>
          </p:cNvPr>
          <p:cNvCxnSpPr>
            <a:cxnSpLocks/>
          </p:cNvCxnSpPr>
          <p:nvPr/>
        </p:nvCxnSpPr>
        <p:spPr>
          <a:xfrm>
            <a:off x="2494844" y="5702664"/>
            <a:ext cx="6835488" cy="0"/>
          </a:xfrm>
          <a:prstGeom prst="straightConnector1">
            <a:avLst/>
          </a:prstGeom>
          <a:noFill/>
          <a:ln w="28575" cap="flat" cmpd="sng" algn="ctr">
            <a:solidFill>
              <a:srgbClr val="000000"/>
            </a:solidFill>
            <a:prstDash val="solid"/>
            <a:miter lim="800000"/>
            <a:headEnd type="none" w="med" len="med"/>
            <a:tailEnd type="triangle" w="lg" len="med"/>
          </a:ln>
          <a:effectLst/>
        </p:spPr>
      </p:cxnSp>
      <p:cxnSp>
        <p:nvCxnSpPr>
          <p:cNvPr id="10" name="Straight Arrow Connector 9">
            <a:extLst>
              <a:ext uri="{FF2B5EF4-FFF2-40B4-BE49-F238E27FC236}">
                <a16:creationId xmlns:a16="http://schemas.microsoft.com/office/drawing/2014/main" id="{11790178-8FEA-49AC-A54E-03131691623C}"/>
              </a:ext>
            </a:extLst>
          </p:cNvPr>
          <p:cNvCxnSpPr>
            <a:cxnSpLocks/>
          </p:cNvCxnSpPr>
          <p:nvPr/>
        </p:nvCxnSpPr>
        <p:spPr>
          <a:xfrm flipV="1">
            <a:off x="2104328" y="1952979"/>
            <a:ext cx="0" cy="3565131"/>
          </a:xfrm>
          <a:prstGeom prst="straightConnector1">
            <a:avLst/>
          </a:prstGeom>
          <a:noFill/>
          <a:ln w="28575" cap="flat" cmpd="sng" algn="ctr">
            <a:solidFill>
              <a:srgbClr val="000000"/>
            </a:solidFill>
            <a:prstDash val="solid"/>
            <a:miter lim="800000"/>
            <a:headEnd type="none" w="med" len="med"/>
            <a:tailEnd type="triangle" w="lg" len="med"/>
          </a:ln>
          <a:effectLst/>
        </p:spPr>
      </p:cxnSp>
      <p:sp>
        <p:nvSpPr>
          <p:cNvPr id="11" name="Rounded Rectangle 18">
            <a:extLst>
              <a:ext uri="{FF2B5EF4-FFF2-40B4-BE49-F238E27FC236}">
                <a16:creationId xmlns:a16="http://schemas.microsoft.com/office/drawing/2014/main" id="{F4DAF647-A517-4ACD-A015-2FC7EA1E04B9}"/>
              </a:ext>
            </a:extLst>
          </p:cNvPr>
          <p:cNvSpPr/>
          <p:nvPr/>
        </p:nvSpPr>
        <p:spPr bwMode="auto">
          <a:xfrm rot="16200000">
            <a:off x="126811" y="3541088"/>
            <a:ext cx="3565131"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Increasing intensity of treatment required </a:t>
            </a:r>
          </a:p>
        </p:txBody>
      </p:sp>
      <p:sp>
        <p:nvSpPr>
          <p:cNvPr id="12" name="Rounded Rectangle 20">
            <a:extLst>
              <a:ext uri="{FF2B5EF4-FFF2-40B4-BE49-F238E27FC236}">
                <a16:creationId xmlns:a16="http://schemas.microsoft.com/office/drawing/2014/main" id="{347F34FE-91A4-45C9-8009-59B8D5EB3162}"/>
              </a:ext>
            </a:extLst>
          </p:cNvPr>
          <p:cNvSpPr/>
          <p:nvPr/>
        </p:nvSpPr>
        <p:spPr bwMode="auto">
          <a:xfrm>
            <a:off x="4106165" y="4889513"/>
            <a:ext cx="1719340" cy="388913"/>
          </a:xfrm>
          <a:prstGeom prst="roundRect">
            <a:avLst/>
          </a:prstGeom>
          <a:solidFill>
            <a:srgbClr val="FFC000"/>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Grade 2</a:t>
            </a:r>
          </a:p>
        </p:txBody>
      </p:sp>
      <p:sp>
        <p:nvSpPr>
          <p:cNvPr id="13" name="Rounded Rectangle 39">
            <a:extLst>
              <a:ext uri="{FF2B5EF4-FFF2-40B4-BE49-F238E27FC236}">
                <a16:creationId xmlns:a16="http://schemas.microsoft.com/office/drawing/2014/main" id="{040DB310-D28A-4191-B510-A66A15619D2A}"/>
              </a:ext>
            </a:extLst>
          </p:cNvPr>
          <p:cNvSpPr/>
          <p:nvPr/>
        </p:nvSpPr>
        <p:spPr bwMode="auto">
          <a:xfrm>
            <a:off x="2320553" y="4889513"/>
            <a:ext cx="1719340" cy="388913"/>
          </a:xfrm>
          <a:prstGeom prst="roundRect">
            <a:avLst/>
          </a:prstGeom>
          <a:solidFill>
            <a:srgbClr val="A5A5A5">
              <a:lumMod val="40000"/>
              <a:lumOff val="60000"/>
            </a:srgbClr>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Grade 1</a:t>
            </a:r>
          </a:p>
        </p:txBody>
      </p:sp>
      <p:sp>
        <p:nvSpPr>
          <p:cNvPr id="14" name="Rounded Rectangle 40">
            <a:extLst>
              <a:ext uri="{FF2B5EF4-FFF2-40B4-BE49-F238E27FC236}">
                <a16:creationId xmlns:a16="http://schemas.microsoft.com/office/drawing/2014/main" id="{F41A1598-2595-4607-8270-9F82ED3BB664}"/>
              </a:ext>
            </a:extLst>
          </p:cNvPr>
          <p:cNvSpPr/>
          <p:nvPr/>
        </p:nvSpPr>
        <p:spPr bwMode="auto">
          <a:xfrm>
            <a:off x="5905038" y="4889512"/>
            <a:ext cx="1719340" cy="388913"/>
          </a:xfrm>
          <a:prstGeom prst="roundRect">
            <a:avLst/>
          </a:prstGeom>
          <a:solidFill>
            <a:srgbClr val="EC6A52"/>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Grade 3</a:t>
            </a:r>
          </a:p>
        </p:txBody>
      </p:sp>
      <p:sp>
        <p:nvSpPr>
          <p:cNvPr id="15" name="Rounded Rectangle 41">
            <a:extLst>
              <a:ext uri="{FF2B5EF4-FFF2-40B4-BE49-F238E27FC236}">
                <a16:creationId xmlns:a16="http://schemas.microsoft.com/office/drawing/2014/main" id="{B1C3A935-5E31-4DCE-853F-CBDD8ED640A1}"/>
              </a:ext>
            </a:extLst>
          </p:cNvPr>
          <p:cNvSpPr/>
          <p:nvPr/>
        </p:nvSpPr>
        <p:spPr bwMode="auto">
          <a:xfrm>
            <a:off x="7726479" y="4889510"/>
            <a:ext cx="1719340" cy="388913"/>
          </a:xfrm>
          <a:prstGeom prst="roundRect">
            <a:avLst/>
          </a:prstGeom>
          <a:solidFill>
            <a:srgbClr val="FF0000"/>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Grade 4</a:t>
            </a:r>
          </a:p>
        </p:txBody>
      </p:sp>
      <p:sp>
        <p:nvSpPr>
          <p:cNvPr id="16" name="Rounded Rectangle 42">
            <a:extLst>
              <a:ext uri="{FF2B5EF4-FFF2-40B4-BE49-F238E27FC236}">
                <a16:creationId xmlns:a16="http://schemas.microsoft.com/office/drawing/2014/main" id="{2DD59EDA-18A2-459E-8AE5-086153E0CBC1}"/>
              </a:ext>
            </a:extLst>
          </p:cNvPr>
          <p:cNvSpPr/>
          <p:nvPr/>
        </p:nvSpPr>
        <p:spPr bwMode="auto">
          <a:xfrm>
            <a:off x="4106165" y="5246016"/>
            <a:ext cx="1719340"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Moderate</a:t>
            </a:r>
          </a:p>
        </p:txBody>
      </p:sp>
      <p:sp>
        <p:nvSpPr>
          <p:cNvPr id="17" name="Rounded Rectangle 43">
            <a:extLst>
              <a:ext uri="{FF2B5EF4-FFF2-40B4-BE49-F238E27FC236}">
                <a16:creationId xmlns:a16="http://schemas.microsoft.com/office/drawing/2014/main" id="{E6332CA7-9C64-460E-AE11-DE78C7197A3C}"/>
              </a:ext>
            </a:extLst>
          </p:cNvPr>
          <p:cNvSpPr/>
          <p:nvPr/>
        </p:nvSpPr>
        <p:spPr bwMode="auto">
          <a:xfrm>
            <a:off x="2320553" y="5246016"/>
            <a:ext cx="1719340"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Mild</a:t>
            </a:r>
          </a:p>
        </p:txBody>
      </p:sp>
      <p:sp>
        <p:nvSpPr>
          <p:cNvPr id="18" name="Rounded Rectangle 44">
            <a:extLst>
              <a:ext uri="{FF2B5EF4-FFF2-40B4-BE49-F238E27FC236}">
                <a16:creationId xmlns:a16="http://schemas.microsoft.com/office/drawing/2014/main" id="{1CC59CB3-5292-4C6C-B3E8-E39FB1ACAD33}"/>
              </a:ext>
            </a:extLst>
          </p:cNvPr>
          <p:cNvSpPr/>
          <p:nvPr/>
        </p:nvSpPr>
        <p:spPr bwMode="auto">
          <a:xfrm>
            <a:off x="5905038" y="5246014"/>
            <a:ext cx="1719340"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Severe</a:t>
            </a:r>
          </a:p>
        </p:txBody>
      </p:sp>
      <p:sp>
        <p:nvSpPr>
          <p:cNvPr id="19" name="Rounded Rectangle 45">
            <a:extLst>
              <a:ext uri="{FF2B5EF4-FFF2-40B4-BE49-F238E27FC236}">
                <a16:creationId xmlns:a16="http://schemas.microsoft.com/office/drawing/2014/main" id="{13FF582D-4AC7-4165-8078-25E3DF111808}"/>
              </a:ext>
            </a:extLst>
          </p:cNvPr>
          <p:cNvSpPr/>
          <p:nvPr/>
        </p:nvSpPr>
        <p:spPr bwMode="auto">
          <a:xfrm>
            <a:off x="7726479" y="5246013"/>
            <a:ext cx="1719340"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Very severe</a:t>
            </a:r>
          </a:p>
        </p:txBody>
      </p:sp>
      <p:sp>
        <p:nvSpPr>
          <p:cNvPr id="20" name="Rounded Rectangle 50">
            <a:extLst>
              <a:ext uri="{FF2B5EF4-FFF2-40B4-BE49-F238E27FC236}">
                <a16:creationId xmlns:a16="http://schemas.microsoft.com/office/drawing/2014/main" id="{E510E7D5-9AB4-4C07-B7B5-81AFAC3A831D}"/>
              </a:ext>
            </a:extLst>
          </p:cNvPr>
          <p:cNvSpPr/>
          <p:nvPr/>
        </p:nvSpPr>
        <p:spPr bwMode="auto">
          <a:xfrm>
            <a:off x="2343675" y="4165141"/>
            <a:ext cx="7102144" cy="549843"/>
          </a:xfrm>
          <a:prstGeom prst="roundRect">
            <a:avLst/>
          </a:prstGeom>
          <a:solidFill>
            <a:sysClr val="window" lastClr="FFFFFF">
              <a:lumMod val="95000"/>
            </a:sysClr>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Symptomatic therapy  -----------------------------------------------------------------------------&gt;</a:t>
            </a:r>
          </a:p>
        </p:txBody>
      </p:sp>
      <p:sp>
        <p:nvSpPr>
          <p:cNvPr id="21" name="Rounded Rectangle 51">
            <a:extLst>
              <a:ext uri="{FF2B5EF4-FFF2-40B4-BE49-F238E27FC236}">
                <a16:creationId xmlns:a16="http://schemas.microsoft.com/office/drawing/2014/main" id="{2230922D-5EB8-411D-B72A-2B7B1D81A9C8}"/>
              </a:ext>
            </a:extLst>
          </p:cNvPr>
          <p:cNvSpPr/>
          <p:nvPr/>
        </p:nvSpPr>
        <p:spPr bwMode="auto">
          <a:xfrm>
            <a:off x="4106165" y="3535832"/>
            <a:ext cx="5339655" cy="549843"/>
          </a:xfrm>
          <a:prstGeom prst="roundRect">
            <a:avLst/>
          </a:prstGeom>
          <a:solidFill>
            <a:schemeClr val="accent1">
              <a:lumMod val="40000"/>
              <a:lumOff val="60000"/>
            </a:schemeClr>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Stop treatment *    ------------------------------------------------------&gt; </a:t>
            </a:r>
          </a:p>
        </p:txBody>
      </p:sp>
      <p:sp>
        <p:nvSpPr>
          <p:cNvPr id="25" name="Rounded Rectangle 52">
            <a:extLst>
              <a:ext uri="{FF2B5EF4-FFF2-40B4-BE49-F238E27FC236}">
                <a16:creationId xmlns:a16="http://schemas.microsoft.com/office/drawing/2014/main" id="{57E8A210-16B6-4E96-8782-7245451EF167}"/>
              </a:ext>
            </a:extLst>
          </p:cNvPr>
          <p:cNvSpPr/>
          <p:nvPr/>
        </p:nvSpPr>
        <p:spPr bwMode="auto">
          <a:xfrm>
            <a:off x="4106164" y="2891155"/>
            <a:ext cx="5339656" cy="549843"/>
          </a:xfrm>
          <a:prstGeom prst="roundRect">
            <a:avLst/>
          </a:prstGeom>
          <a:solidFill>
            <a:schemeClr val="accent1">
              <a:lumMod val="60000"/>
              <a:lumOff val="40000"/>
            </a:schemeClr>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Oral steroids                Intravenous steroids.      ------------&gt; </a:t>
            </a:r>
          </a:p>
        </p:txBody>
      </p:sp>
      <p:sp>
        <p:nvSpPr>
          <p:cNvPr id="26" name="Rounded Rectangle 53">
            <a:extLst>
              <a:ext uri="{FF2B5EF4-FFF2-40B4-BE49-F238E27FC236}">
                <a16:creationId xmlns:a16="http://schemas.microsoft.com/office/drawing/2014/main" id="{824C06BF-1B65-44DF-8DF7-5FEC242A1822}"/>
              </a:ext>
            </a:extLst>
          </p:cNvPr>
          <p:cNvSpPr/>
          <p:nvPr/>
        </p:nvSpPr>
        <p:spPr bwMode="auto">
          <a:xfrm>
            <a:off x="5905038" y="2223901"/>
            <a:ext cx="3540783" cy="549843"/>
          </a:xfrm>
          <a:prstGeom prst="roundRect">
            <a:avLst/>
          </a:prstGeom>
          <a:solidFill>
            <a:schemeClr val="accent1">
              <a:lumMod val="75000"/>
            </a:schemeClr>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Referral to specialist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Strong immune suppressive treatment</a:t>
            </a:r>
          </a:p>
        </p:txBody>
      </p:sp>
      <p:sp>
        <p:nvSpPr>
          <p:cNvPr id="27" name="Rounded Rectangle 56">
            <a:extLst>
              <a:ext uri="{FF2B5EF4-FFF2-40B4-BE49-F238E27FC236}">
                <a16:creationId xmlns:a16="http://schemas.microsoft.com/office/drawing/2014/main" id="{AEC6BF89-D4A5-4331-8758-20CF3D2C32A8}"/>
              </a:ext>
            </a:extLst>
          </p:cNvPr>
          <p:cNvSpPr/>
          <p:nvPr/>
        </p:nvSpPr>
        <p:spPr bwMode="auto">
          <a:xfrm>
            <a:off x="4601828" y="5702665"/>
            <a:ext cx="3209072"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Increasing grade of AE</a:t>
            </a:r>
          </a:p>
        </p:txBody>
      </p:sp>
      <p:sp>
        <p:nvSpPr>
          <p:cNvPr id="28" name="Rounded Rectangle 58">
            <a:extLst>
              <a:ext uri="{FF2B5EF4-FFF2-40B4-BE49-F238E27FC236}">
                <a16:creationId xmlns:a16="http://schemas.microsoft.com/office/drawing/2014/main" id="{F067D0E4-7914-4C61-B201-B7093949B1B1}"/>
              </a:ext>
            </a:extLst>
          </p:cNvPr>
          <p:cNvSpPr/>
          <p:nvPr/>
        </p:nvSpPr>
        <p:spPr bwMode="auto">
          <a:xfrm>
            <a:off x="5917738" y="2891155"/>
            <a:ext cx="3522140" cy="549843"/>
          </a:xfrm>
          <a:prstGeom prst="roundRect">
            <a:avLst/>
          </a:prstGeom>
          <a:solidFill>
            <a:schemeClr val="accent1"/>
          </a:solid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Calibri" panose="020F0502020204030204" pitchFamily="34" charset="0"/>
              </a:rPr>
              <a:t>-----&gt;     Intravenous steroids     --------&gt; </a:t>
            </a:r>
          </a:p>
        </p:txBody>
      </p:sp>
      <p:sp>
        <p:nvSpPr>
          <p:cNvPr id="29" name="Rectangle 28">
            <a:extLst>
              <a:ext uri="{FF2B5EF4-FFF2-40B4-BE49-F238E27FC236}">
                <a16:creationId xmlns:a16="http://schemas.microsoft.com/office/drawing/2014/main" id="{F0B78907-1646-4884-9695-EF98AE84654E}"/>
              </a:ext>
            </a:extLst>
          </p:cNvPr>
          <p:cNvSpPr/>
          <p:nvPr/>
        </p:nvSpPr>
        <p:spPr>
          <a:xfrm>
            <a:off x="9427178" y="2841065"/>
            <a:ext cx="2376956" cy="523990"/>
          </a:xfrm>
          <a:prstGeom prst="rect">
            <a:avLst/>
          </a:prstGeom>
          <a:noFill/>
          <a:ln>
            <a:noFill/>
          </a:ln>
        </p:spPr>
        <p:txBody>
          <a:bodyPr wrap="square">
            <a:spAutoFit/>
          </a:bodyPr>
          <a:lstStyle/>
          <a:p>
            <a:pPr marL="0" marR="0" lvl="1" indent="0" algn="l" defTabSz="914377" rtl="0" eaLnBrk="1" fontAlgn="auto" latinLnBrk="0" hangingPunct="1">
              <a:lnSpc>
                <a:spcPct val="85000"/>
              </a:lnSpc>
              <a:spcBef>
                <a:spcPts val="300"/>
              </a:spcBef>
              <a:spcAft>
                <a:spcPts val="300"/>
              </a:spcAft>
              <a:buClrTx/>
              <a:buSzPct val="70000"/>
              <a:buFontTx/>
              <a:buNone/>
              <a:tabLst/>
              <a:defRPr/>
            </a:pP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Steroids (PO/IV): 1-2 mg/kg/d prednisone or equivalent,        </a:t>
            </a:r>
            <a:b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slow taper over 4-6/52</a:t>
            </a:r>
          </a:p>
        </p:txBody>
      </p:sp>
      <p:sp>
        <p:nvSpPr>
          <p:cNvPr id="30" name="Rounded Rectangle 60">
            <a:extLst>
              <a:ext uri="{FF2B5EF4-FFF2-40B4-BE49-F238E27FC236}">
                <a16:creationId xmlns:a16="http://schemas.microsoft.com/office/drawing/2014/main" id="{47AB40F2-41DF-4AFF-8966-184463636AC9}"/>
              </a:ext>
            </a:extLst>
          </p:cNvPr>
          <p:cNvSpPr/>
          <p:nvPr/>
        </p:nvSpPr>
        <p:spPr bwMode="auto">
          <a:xfrm>
            <a:off x="9439011" y="3638254"/>
            <a:ext cx="2623387"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l" defTabSz="914377" rtl="0" eaLnBrk="1" fontAlgn="auto" latinLnBrk="0" hangingPunct="1">
              <a:lnSpc>
                <a:spcPct val="85000"/>
              </a:lnSpc>
              <a:spcBef>
                <a:spcPts val="0"/>
              </a:spcBef>
              <a:spcAft>
                <a:spcPts val="0"/>
              </a:spcAft>
              <a:buClrTx/>
              <a:buSzTx/>
              <a:buFontTx/>
              <a:buNone/>
              <a:tabLst/>
              <a:defRPr/>
            </a:pPr>
            <a:r>
              <a:rPr kumimoji="0" lang="en-GB" sz="110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For some AEs, treatment can be restarted after resolution (eg, rash); CPI generally continued with  endocrinopathies once managed </a:t>
            </a:r>
          </a:p>
        </p:txBody>
      </p:sp>
      <p:cxnSp>
        <p:nvCxnSpPr>
          <p:cNvPr id="31" name="Straight Arrow Connector 30">
            <a:extLst>
              <a:ext uri="{FF2B5EF4-FFF2-40B4-BE49-F238E27FC236}">
                <a16:creationId xmlns:a16="http://schemas.microsoft.com/office/drawing/2014/main" id="{2181D675-76C0-43D2-A3C5-83DA28305D06}"/>
              </a:ext>
            </a:extLst>
          </p:cNvPr>
          <p:cNvCxnSpPr>
            <a:cxnSpLocks/>
          </p:cNvCxnSpPr>
          <p:nvPr/>
        </p:nvCxnSpPr>
        <p:spPr>
          <a:xfrm>
            <a:off x="2351035" y="1871588"/>
            <a:ext cx="3408000" cy="0"/>
          </a:xfrm>
          <a:prstGeom prst="straightConnector1">
            <a:avLst/>
          </a:prstGeom>
          <a:noFill/>
          <a:ln w="28575" cap="flat" cmpd="sng" algn="ctr">
            <a:solidFill>
              <a:sysClr val="window" lastClr="FFFFFF">
                <a:lumMod val="75000"/>
              </a:sysClr>
            </a:solidFill>
            <a:prstDash val="solid"/>
            <a:miter lim="800000"/>
            <a:headEnd type="triangle" w="med" len="med"/>
            <a:tailEnd type="triangle" w="med" len="med"/>
          </a:ln>
          <a:effectLst/>
        </p:spPr>
      </p:cxnSp>
      <p:sp>
        <p:nvSpPr>
          <p:cNvPr id="32" name="Rounded Rectangle 62">
            <a:extLst>
              <a:ext uri="{FF2B5EF4-FFF2-40B4-BE49-F238E27FC236}">
                <a16:creationId xmlns:a16="http://schemas.microsoft.com/office/drawing/2014/main" id="{1E948E71-602D-4A04-A31D-FFD5B9C0437E}"/>
              </a:ext>
            </a:extLst>
          </p:cNvPr>
          <p:cNvSpPr/>
          <p:nvPr/>
        </p:nvSpPr>
        <p:spPr bwMode="auto">
          <a:xfrm>
            <a:off x="2360830" y="1518900"/>
            <a:ext cx="3425791"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Managed in outpatient/community setting</a:t>
            </a:r>
          </a:p>
        </p:txBody>
      </p:sp>
      <p:cxnSp>
        <p:nvCxnSpPr>
          <p:cNvPr id="33" name="Straight Arrow Connector 32">
            <a:extLst>
              <a:ext uri="{FF2B5EF4-FFF2-40B4-BE49-F238E27FC236}">
                <a16:creationId xmlns:a16="http://schemas.microsoft.com/office/drawing/2014/main" id="{8BFCA730-5E33-414F-91FD-A5FD1FE44410}"/>
              </a:ext>
            </a:extLst>
          </p:cNvPr>
          <p:cNvCxnSpPr>
            <a:cxnSpLocks/>
          </p:cNvCxnSpPr>
          <p:nvPr/>
        </p:nvCxnSpPr>
        <p:spPr>
          <a:xfrm>
            <a:off x="5922332" y="1871588"/>
            <a:ext cx="3408000" cy="0"/>
          </a:xfrm>
          <a:prstGeom prst="straightConnector1">
            <a:avLst/>
          </a:prstGeom>
          <a:noFill/>
          <a:ln w="28575" cap="flat" cmpd="sng" algn="ctr">
            <a:solidFill>
              <a:sysClr val="window" lastClr="FFFFFF">
                <a:lumMod val="75000"/>
              </a:sysClr>
            </a:solidFill>
            <a:prstDash val="solid"/>
            <a:miter lim="800000"/>
            <a:headEnd type="triangle" w="med" len="med"/>
            <a:tailEnd type="triangle" w="med" len="med"/>
          </a:ln>
          <a:effectLst/>
        </p:spPr>
      </p:cxnSp>
      <p:sp>
        <p:nvSpPr>
          <p:cNvPr id="34" name="Rounded Rectangle 65">
            <a:extLst>
              <a:ext uri="{FF2B5EF4-FFF2-40B4-BE49-F238E27FC236}">
                <a16:creationId xmlns:a16="http://schemas.microsoft.com/office/drawing/2014/main" id="{023697F8-846A-406B-AB28-DE595027E1F2}"/>
              </a:ext>
            </a:extLst>
          </p:cNvPr>
          <p:cNvSpPr/>
          <p:nvPr/>
        </p:nvSpPr>
        <p:spPr bwMode="auto">
          <a:xfrm>
            <a:off x="6016032" y="1518900"/>
            <a:ext cx="3209072" cy="388913"/>
          </a:xfrm>
          <a:prstGeom prst="roundRect">
            <a:avLst/>
          </a:prstGeom>
          <a:noFill/>
          <a:ln w="76200" cap="flat" cmpd="sng" algn="ctr">
            <a:noFill/>
            <a:prstDash val="solid"/>
            <a:round/>
            <a:headEnd type="none" w="med" len="med"/>
            <a:tailEnd type="none" w="lg"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S PGothic" panose="020B0600070205080204" pitchFamily="34" charset="-128"/>
                <a:cs typeface="Calibri" panose="020F0502020204030204" pitchFamily="34" charset="0"/>
              </a:rPr>
              <a:t>Generally requires hospital admission</a:t>
            </a:r>
          </a:p>
        </p:txBody>
      </p:sp>
      <p:sp>
        <p:nvSpPr>
          <p:cNvPr id="3" name="Footer Placeholder 1">
            <a:extLst>
              <a:ext uri="{FF2B5EF4-FFF2-40B4-BE49-F238E27FC236}">
                <a16:creationId xmlns:a16="http://schemas.microsoft.com/office/drawing/2014/main" id="{7358E4FA-6181-2207-0124-C21F3E208FE5}"/>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AE, adverse event; CPI, checkpoint inhibitor; IV, intravenous; PO, </a:t>
            </a:r>
            <a:r>
              <a:rPr kumimoji="0" lang="en-US" altLang="en-US" sz="1200" b="0" i="1"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per </a:t>
            </a:r>
            <a:r>
              <a:rPr kumimoji="0" lang="en-US" altLang="en-US" sz="1200" b="0" i="1" u="none" strike="noStrike" kern="1200" cap="none" spc="0" normalizeH="0" baseline="0" noProof="0" dirty="0" err="1">
                <a:ln>
                  <a:noFill/>
                </a:ln>
                <a:solidFill>
                  <a:srgbClr val="969696"/>
                </a:solidFill>
                <a:effectLst/>
                <a:uLnTx/>
                <a:uFillTx/>
                <a:latin typeface="Calibri" panose="020F0502020204030204" pitchFamily="34" charset="0"/>
                <a:ea typeface="+mn-ea"/>
                <a:cs typeface="Arial" panose="020B0604020202020204" pitchFamily="34" charset="0"/>
              </a:rPr>
              <a:t>os</a:t>
            </a: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Adapted by </a:t>
            </a:r>
            <a:r>
              <a:rPr kumimoji="0" lang="en-US" altLang="en-US" sz="1200" b="0" i="0" u="none" strike="noStrike" kern="1200" cap="none" spc="0" normalizeH="0" baseline="0" noProof="0" dirty="0" err="1">
                <a:ln>
                  <a:noFill/>
                </a:ln>
                <a:solidFill>
                  <a:srgbClr val="969696"/>
                </a:solidFill>
                <a:effectLst/>
                <a:uLnTx/>
                <a:uFillTx/>
                <a:latin typeface="Calibri" panose="020F0502020204030204" pitchFamily="34" charset="0"/>
                <a:ea typeface="+mn-ea"/>
                <a:cs typeface="Arial" panose="020B0604020202020204" pitchFamily="34" charset="0"/>
              </a:rPr>
              <a:t>Champiat</a:t>
            </a: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 S. from </a:t>
            </a:r>
            <a:r>
              <a:rPr kumimoji="0" lang="en-US" altLang="en-US" sz="1200" b="0" i="0" u="none" strike="noStrike" kern="1200" cap="none" spc="0" normalizeH="0" baseline="0" noProof="0" dirty="0" err="1">
                <a:ln>
                  <a:noFill/>
                </a:ln>
                <a:solidFill>
                  <a:srgbClr val="969696"/>
                </a:solidFill>
                <a:effectLst/>
                <a:uLnTx/>
                <a:uFillTx/>
                <a:latin typeface="Calibri" panose="020F0502020204030204" pitchFamily="34" charset="0"/>
                <a:ea typeface="+mn-ea"/>
                <a:cs typeface="Arial" panose="020B0604020202020204" pitchFamily="34" charset="0"/>
              </a:rPr>
              <a:t>Haanen</a:t>
            </a: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 JBAG, et al. </a:t>
            </a:r>
            <a:r>
              <a:rPr kumimoji="0" lang="en-US" altLang="en-US" sz="1200" b="0" i="1"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Ann Oncol. </a:t>
            </a:r>
            <a:r>
              <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2017; 28(supplement 4):</a:t>
            </a:r>
            <a:r>
              <a:rPr lang="fr-FR" altLang="en-US" sz="1200" b="0" dirty="0">
                <a:solidFill>
                  <a:srgbClr val="969696"/>
                </a:solidFill>
                <a:latin typeface="Calibri" panose="020F0502020204030204" pitchFamily="34" charset="0"/>
                <a:cs typeface="Arial" panose="020B0604020202020204" pitchFamily="34" charset="0"/>
              </a:rPr>
              <a:t>i119-1142</a:t>
            </a:r>
            <a:endParaRPr kumimoji="0" lang="en-US" altLang="en-US" sz="1200" b="0"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5459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DEE58569-BBB2-F0A5-8C6D-234E3A61F75C}"/>
              </a:ext>
            </a:extLst>
          </p:cNvPr>
          <p:cNvSpPr>
            <a:spLocks noGrp="1"/>
          </p:cNvSpPr>
          <p:nvPr>
            <p:ph type="ftr" sz="quarter" idx="3"/>
          </p:nvPr>
        </p:nvSpPr>
        <p:spPr>
          <a:xfrm>
            <a:off x="609600" y="6356350"/>
            <a:ext cx="10744199" cy="442131"/>
          </a:xfrm>
        </p:spPr>
        <p:txBody>
          <a:bodyPr/>
          <a:lstStyle/>
          <a:p>
            <a:r>
              <a:rPr lang="en-US" dirty="0" err="1"/>
              <a:t>Dolladille</a:t>
            </a:r>
            <a:r>
              <a:rPr lang="en-US" dirty="0"/>
              <a:t> C, et al. </a:t>
            </a:r>
            <a:r>
              <a:rPr lang="en-US" i="1" dirty="0"/>
              <a:t>JAMA Oncol. </a:t>
            </a:r>
            <a:r>
              <a:rPr lang="en-US" dirty="0"/>
              <a:t>2020;6:865-71.</a:t>
            </a:r>
          </a:p>
        </p:txBody>
      </p:sp>
      <p:sp>
        <p:nvSpPr>
          <p:cNvPr id="2" name="Title 1"/>
          <p:cNvSpPr>
            <a:spLocks noGrp="1"/>
          </p:cNvSpPr>
          <p:nvPr>
            <p:ph type="title"/>
          </p:nvPr>
        </p:nvSpPr>
        <p:spPr>
          <a:xfrm>
            <a:off x="609599" y="200025"/>
            <a:ext cx="10948827" cy="1184275"/>
          </a:xfrm>
        </p:spPr>
        <p:txBody>
          <a:bodyPr>
            <a:noAutofit/>
          </a:bodyPr>
          <a:lstStyle/>
          <a:p>
            <a:r>
              <a:rPr lang="en-US" sz="3000" dirty="0"/>
              <a:t>Can I Resume Immunotherapy After Resolution of an </a:t>
            </a:r>
            <a:r>
              <a:rPr lang="en-US" sz="3000" dirty="0" err="1"/>
              <a:t>irAE</a:t>
            </a:r>
            <a:r>
              <a:rPr lang="en-US" sz="3000" dirty="0"/>
              <a:t>?</a:t>
            </a:r>
          </a:p>
        </p:txBody>
      </p:sp>
      <p:sp>
        <p:nvSpPr>
          <p:cNvPr id="8" name="Content Placeholder 7">
            <a:extLst>
              <a:ext uri="{FF2B5EF4-FFF2-40B4-BE49-F238E27FC236}">
                <a16:creationId xmlns:a16="http://schemas.microsoft.com/office/drawing/2014/main" id="{69EEE409-5FEF-0431-D76E-46595BCC33D6}"/>
              </a:ext>
            </a:extLst>
          </p:cNvPr>
          <p:cNvSpPr>
            <a:spLocks noGrp="1"/>
          </p:cNvSpPr>
          <p:nvPr>
            <p:ph idx="1"/>
          </p:nvPr>
        </p:nvSpPr>
        <p:spPr>
          <a:xfrm>
            <a:off x="701647" y="2014000"/>
            <a:ext cx="4743236" cy="3785640"/>
          </a:xfrm>
        </p:spPr>
        <p:txBody>
          <a:bodyPr>
            <a:normAutofit/>
          </a:bodyPr>
          <a:lstStyle/>
          <a:p>
            <a:pPr marL="0" indent="0">
              <a:buNone/>
            </a:pPr>
            <a:r>
              <a:rPr lang="en-US" sz="2000" b="1" dirty="0"/>
              <a:t>Important considerations:</a:t>
            </a:r>
          </a:p>
          <a:p>
            <a:r>
              <a:rPr lang="en-US" sz="2000" dirty="0"/>
              <a:t>Type of </a:t>
            </a:r>
            <a:r>
              <a:rPr lang="en-US" sz="2000" dirty="0" err="1"/>
              <a:t>irAE</a:t>
            </a:r>
            <a:endParaRPr lang="en-US" sz="2000" dirty="0"/>
          </a:p>
          <a:p>
            <a:r>
              <a:rPr lang="en-US" sz="2000" dirty="0"/>
              <a:t>Severity of </a:t>
            </a:r>
            <a:r>
              <a:rPr lang="en-US" sz="2000" dirty="0" err="1"/>
              <a:t>irAE</a:t>
            </a:r>
            <a:endParaRPr lang="en-US" sz="2000" dirty="0"/>
          </a:p>
          <a:p>
            <a:r>
              <a:rPr lang="en-US" sz="2000" dirty="0"/>
              <a:t>Goal/setting of immunotherapy</a:t>
            </a:r>
          </a:p>
          <a:p>
            <a:pPr lvl="1"/>
            <a:r>
              <a:rPr lang="en-US" sz="1800" dirty="0"/>
              <a:t>Neoadjuvant versus adjuvant versus metastatic</a:t>
            </a:r>
          </a:p>
          <a:p>
            <a:r>
              <a:rPr lang="en-US" sz="2000" dirty="0"/>
              <a:t>Response status to therapy</a:t>
            </a:r>
          </a:p>
          <a:p>
            <a:r>
              <a:rPr lang="en-US" sz="2000" dirty="0"/>
              <a:t>Patient co-morbidities</a:t>
            </a:r>
          </a:p>
          <a:p>
            <a:r>
              <a:rPr lang="en-US" sz="2000" dirty="0"/>
              <a:t>Patient goals</a:t>
            </a:r>
          </a:p>
          <a:p>
            <a:endParaRPr lang="en-US" sz="2000" dirty="0"/>
          </a:p>
        </p:txBody>
      </p:sp>
      <p:sp>
        <p:nvSpPr>
          <p:cNvPr id="16" name="Rectangle 15"/>
          <p:cNvSpPr/>
          <p:nvPr/>
        </p:nvSpPr>
        <p:spPr>
          <a:xfrm>
            <a:off x="701647" y="5316769"/>
            <a:ext cx="184731" cy="369332"/>
          </a:xfrm>
          <a:prstGeom prst="rect">
            <a:avLst/>
          </a:prstGeom>
          <a:solidFill>
            <a:schemeClr val="bg1"/>
          </a:solidFill>
        </p:spPr>
        <p:txBody>
          <a:bodyPr wrap="none">
            <a:spAutoFit/>
          </a:bodyPr>
          <a:lstStyle/>
          <a:p>
            <a:endParaRPr lang="en-US" dirty="0"/>
          </a:p>
        </p:txBody>
      </p:sp>
      <p:sp>
        <p:nvSpPr>
          <p:cNvPr id="19" name="Rectangle 18"/>
          <p:cNvSpPr/>
          <p:nvPr/>
        </p:nvSpPr>
        <p:spPr bwMode="auto">
          <a:xfrm>
            <a:off x="5440680" y="3668714"/>
            <a:ext cx="155448" cy="1651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4" name="Picture 3"/>
          <p:cNvPicPr>
            <a:picLocks noChangeAspect="1"/>
          </p:cNvPicPr>
          <p:nvPr/>
        </p:nvPicPr>
        <p:blipFill>
          <a:blip r:embed="rId2"/>
          <a:stretch>
            <a:fillRect/>
          </a:stretch>
        </p:blipFill>
        <p:spPr>
          <a:xfrm>
            <a:off x="6003369" y="1384300"/>
            <a:ext cx="5394353" cy="5206789"/>
          </a:xfrm>
          <a:prstGeom prst="rect">
            <a:avLst/>
          </a:prstGeom>
        </p:spPr>
      </p:pic>
    </p:spTree>
    <p:extLst>
      <p:ext uri="{BB962C8B-B14F-4D97-AF65-F5344CB8AC3E}">
        <p14:creationId xmlns:p14="http://schemas.microsoft.com/office/powerpoint/2010/main" val="185221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51" y="-30822"/>
            <a:ext cx="12086149" cy="698904"/>
          </a:xfrm>
        </p:spPr>
        <p:txBody>
          <a:bodyPr>
            <a:noAutofit/>
          </a:bodyPr>
          <a:lstStyle/>
          <a:p>
            <a:pPr algn="ctr"/>
            <a:r>
              <a:rPr lang="en-US" sz="2800" dirty="0" err="1"/>
              <a:t>irAEs</a:t>
            </a:r>
            <a:r>
              <a:rPr lang="en-US" sz="2800" dirty="0"/>
              <a:t> May Be Associated with Immunotherapy Benefit</a:t>
            </a:r>
          </a:p>
        </p:txBody>
      </p:sp>
      <p:sp>
        <p:nvSpPr>
          <p:cNvPr id="16" name="Rectangle 15"/>
          <p:cNvSpPr/>
          <p:nvPr/>
        </p:nvSpPr>
        <p:spPr>
          <a:xfrm>
            <a:off x="241364" y="5912331"/>
            <a:ext cx="5219700" cy="307777"/>
          </a:xfrm>
          <a:prstGeom prst="rect">
            <a:avLst/>
          </a:prstGeom>
          <a:solidFill>
            <a:schemeClr val="bg1"/>
          </a:solidFill>
        </p:spPr>
        <p:txBody>
          <a:bodyPr wrap="square">
            <a:spAutoFit/>
          </a:bodyPr>
          <a:lstStyle/>
          <a:p>
            <a:endParaRPr lang="en-US" sz="1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6733" y="881790"/>
            <a:ext cx="6938847" cy="275971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962" y="3632527"/>
            <a:ext cx="6574582" cy="2849141"/>
          </a:xfrm>
          <a:prstGeom prst="rect">
            <a:avLst/>
          </a:prstGeom>
        </p:spPr>
      </p:pic>
      <p:sp>
        <p:nvSpPr>
          <p:cNvPr id="7" name="TextBox 6"/>
          <p:cNvSpPr txBox="1"/>
          <p:nvPr/>
        </p:nvSpPr>
        <p:spPr>
          <a:xfrm>
            <a:off x="206441" y="1756840"/>
            <a:ext cx="2567442" cy="923330"/>
          </a:xfrm>
          <a:prstGeom prst="rect">
            <a:avLst/>
          </a:prstGeom>
          <a:noFill/>
        </p:spPr>
        <p:txBody>
          <a:bodyPr wrap="square" rtlCol="0">
            <a:spAutoFit/>
          </a:bodyPr>
          <a:lstStyle/>
          <a:p>
            <a:pPr algn="ctr"/>
            <a:r>
              <a:rPr lang="en-US" b="1" dirty="0"/>
              <a:t>Overall survival according to treatment arm</a:t>
            </a:r>
          </a:p>
        </p:txBody>
      </p:sp>
      <p:sp>
        <p:nvSpPr>
          <p:cNvPr id="9" name="TextBox 8"/>
          <p:cNvSpPr txBox="1"/>
          <p:nvPr/>
        </p:nvSpPr>
        <p:spPr>
          <a:xfrm>
            <a:off x="3482020" y="514238"/>
            <a:ext cx="6328271" cy="369332"/>
          </a:xfrm>
          <a:prstGeom prst="rect">
            <a:avLst/>
          </a:prstGeom>
          <a:noFill/>
        </p:spPr>
        <p:txBody>
          <a:bodyPr wrap="none" rtlCol="0">
            <a:spAutoFit/>
          </a:bodyPr>
          <a:lstStyle/>
          <a:p>
            <a:r>
              <a:rPr lang="en-US" b="1" u="sng" dirty="0"/>
              <a:t>Pooled analyses of IMpower130, IMpower132 and IMpower150 </a:t>
            </a:r>
          </a:p>
        </p:txBody>
      </p:sp>
      <p:sp>
        <p:nvSpPr>
          <p:cNvPr id="12" name="TextBox 11"/>
          <p:cNvSpPr txBox="1"/>
          <p:nvPr/>
        </p:nvSpPr>
        <p:spPr>
          <a:xfrm>
            <a:off x="240765" y="4515307"/>
            <a:ext cx="2370889" cy="923330"/>
          </a:xfrm>
          <a:prstGeom prst="rect">
            <a:avLst/>
          </a:prstGeom>
          <a:noFill/>
        </p:spPr>
        <p:txBody>
          <a:bodyPr wrap="square" rtlCol="0">
            <a:spAutoFit/>
          </a:bodyPr>
          <a:lstStyle/>
          <a:p>
            <a:pPr algn="ctr"/>
            <a:r>
              <a:rPr lang="en-US" b="1" dirty="0"/>
              <a:t>Landmark OS by </a:t>
            </a:r>
            <a:r>
              <a:rPr lang="en-US" b="1" dirty="0" err="1"/>
              <a:t>irAE</a:t>
            </a:r>
            <a:r>
              <a:rPr lang="en-US" b="1" dirty="0"/>
              <a:t> grade in </a:t>
            </a:r>
            <a:r>
              <a:rPr lang="en-US" b="1" dirty="0" err="1"/>
              <a:t>atezolizumab</a:t>
            </a:r>
            <a:r>
              <a:rPr lang="en-US" b="1" dirty="0"/>
              <a:t>-containing arm</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2441" y="3879413"/>
            <a:ext cx="1345103" cy="589227"/>
          </a:xfrm>
          <a:prstGeom prst="rect">
            <a:avLst/>
          </a:prstGeom>
        </p:spPr>
      </p:pic>
      <p:cxnSp>
        <p:nvCxnSpPr>
          <p:cNvPr id="13" name="Straight Connector 12"/>
          <p:cNvCxnSpPr/>
          <p:nvPr/>
        </p:nvCxnSpPr>
        <p:spPr>
          <a:xfrm flipV="1">
            <a:off x="5273557" y="1587980"/>
            <a:ext cx="241069" cy="43226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52800" y="1326370"/>
            <a:ext cx="973343" cy="261610"/>
          </a:xfrm>
          <a:prstGeom prst="rect">
            <a:avLst/>
          </a:prstGeom>
          <a:noFill/>
        </p:spPr>
        <p:txBody>
          <a:bodyPr wrap="none" rtlCol="0">
            <a:spAutoFit/>
          </a:bodyPr>
          <a:lstStyle/>
          <a:p>
            <a:r>
              <a:rPr lang="en-US" sz="1100" b="1" dirty="0" err="1">
                <a:solidFill>
                  <a:srgbClr val="285230"/>
                </a:solidFill>
              </a:rPr>
              <a:t>mOS</a:t>
            </a:r>
            <a:r>
              <a:rPr lang="en-US" sz="1100" b="1" dirty="0">
                <a:solidFill>
                  <a:srgbClr val="285230"/>
                </a:solidFill>
              </a:rPr>
              <a:t> 25.7 </a:t>
            </a:r>
            <a:r>
              <a:rPr lang="en-US" sz="1100" b="1" dirty="0" err="1">
                <a:solidFill>
                  <a:srgbClr val="285230"/>
                </a:solidFill>
              </a:rPr>
              <a:t>mo</a:t>
            </a:r>
            <a:endParaRPr lang="en-US" sz="1100" b="1" dirty="0">
              <a:solidFill>
                <a:srgbClr val="285230"/>
              </a:solidFill>
            </a:endParaRPr>
          </a:p>
        </p:txBody>
      </p:sp>
      <p:cxnSp>
        <p:nvCxnSpPr>
          <p:cNvPr id="17" name="Straight Connector 16"/>
          <p:cNvCxnSpPr/>
          <p:nvPr/>
        </p:nvCxnSpPr>
        <p:spPr>
          <a:xfrm flipV="1">
            <a:off x="8371873" y="1605739"/>
            <a:ext cx="241069" cy="43226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51116" y="1344129"/>
            <a:ext cx="973343" cy="261610"/>
          </a:xfrm>
          <a:prstGeom prst="rect">
            <a:avLst/>
          </a:prstGeom>
          <a:noFill/>
        </p:spPr>
        <p:txBody>
          <a:bodyPr wrap="none" rtlCol="0">
            <a:spAutoFit/>
          </a:bodyPr>
          <a:lstStyle/>
          <a:p>
            <a:r>
              <a:rPr lang="en-US" sz="1100" b="1" dirty="0" err="1">
                <a:solidFill>
                  <a:srgbClr val="285230"/>
                </a:solidFill>
              </a:rPr>
              <a:t>mOS</a:t>
            </a:r>
            <a:r>
              <a:rPr lang="en-US" sz="1100" b="1" dirty="0">
                <a:solidFill>
                  <a:srgbClr val="285230"/>
                </a:solidFill>
              </a:rPr>
              <a:t> 20.2 </a:t>
            </a:r>
            <a:r>
              <a:rPr lang="en-US" sz="1100" b="1" dirty="0" err="1">
                <a:solidFill>
                  <a:srgbClr val="285230"/>
                </a:solidFill>
              </a:rPr>
              <a:t>mo</a:t>
            </a:r>
            <a:endParaRPr lang="en-US" sz="1100" b="1" dirty="0">
              <a:solidFill>
                <a:srgbClr val="285230"/>
              </a:solidFill>
            </a:endParaRPr>
          </a:p>
        </p:txBody>
      </p:sp>
      <p:cxnSp>
        <p:nvCxnSpPr>
          <p:cNvPr id="20" name="Straight Connector 19"/>
          <p:cNvCxnSpPr/>
          <p:nvPr/>
        </p:nvCxnSpPr>
        <p:spPr>
          <a:xfrm flipH="1">
            <a:off x="4334891" y="2044843"/>
            <a:ext cx="298927" cy="357082"/>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18041" y="2358799"/>
            <a:ext cx="973343" cy="261610"/>
          </a:xfrm>
          <a:prstGeom prst="rect">
            <a:avLst/>
          </a:prstGeom>
          <a:noFill/>
        </p:spPr>
        <p:txBody>
          <a:bodyPr wrap="none" rtlCol="0">
            <a:spAutoFit/>
          </a:bodyPr>
          <a:lstStyle/>
          <a:p>
            <a:r>
              <a:rPr lang="en-US" sz="1100" b="1" dirty="0" err="1">
                <a:solidFill>
                  <a:schemeClr val="accent4">
                    <a:lumMod val="75000"/>
                  </a:schemeClr>
                </a:solidFill>
              </a:rPr>
              <a:t>mOS</a:t>
            </a:r>
            <a:r>
              <a:rPr lang="en-US" sz="1100" b="1" dirty="0">
                <a:solidFill>
                  <a:schemeClr val="accent4">
                    <a:lumMod val="75000"/>
                  </a:schemeClr>
                </a:solidFill>
              </a:rPr>
              <a:t> 13.0 </a:t>
            </a:r>
            <a:r>
              <a:rPr lang="en-US" sz="1100" b="1" dirty="0" err="1">
                <a:solidFill>
                  <a:schemeClr val="accent4">
                    <a:lumMod val="75000"/>
                  </a:schemeClr>
                </a:solidFill>
              </a:rPr>
              <a:t>mo</a:t>
            </a:r>
            <a:endParaRPr lang="en-US" sz="1100" b="1" dirty="0">
              <a:solidFill>
                <a:schemeClr val="accent4">
                  <a:lumMod val="75000"/>
                </a:schemeClr>
              </a:solidFill>
            </a:endParaRPr>
          </a:p>
        </p:txBody>
      </p:sp>
      <p:cxnSp>
        <p:nvCxnSpPr>
          <p:cNvPr id="22" name="Straight Connector 21"/>
          <p:cNvCxnSpPr/>
          <p:nvPr/>
        </p:nvCxnSpPr>
        <p:spPr>
          <a:xfrm flipH="1">
            <a:off x="7832154" y="2038001"/>
            <a:ext cx="158618" cy="290112"/>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44947" y="2284987"/>
            <a:ext cx="973343" cy="261610"/>
          </a:xfrm>
          <a:prstGeom prst="rect">
            <a:avLst/>
          </a:prstGeom>
          <a:noFill/>
        </p:spPr>
        <p:txBody>
          <a:bodyPr wrap="none" rtlCol="0">
            <a:spAutoFit/>
          </a:bodyPr>
          <a:lstStyle/>
          <a:p>
            <a:r>
              <a:rPr lang="en-US" sz="1100" b="1" dirty="0" err="1">
                <a:solidFill>
                  <a:schemeClr val="accent4">
                    <a:lumMod val="75000"/>
                  </a:schemeClr>
                </a:solidFill>
              </a:rPr>
              <a:t>mOS</a:t>
            </a:r>
            <a:r>
              <a:rPr lang="en-US" sz="1100" b="1" dirty="0">
                <a:solidFill>
                  <a:schemeClr val="accent4">
                    <a:lumMod val="75000"/>
                  </a:schemeClr>
                </a:solidFill>
              </a:rPr>
              <a:t> 12.8 </a:t>
            </a:r>
            <a:r>
              <a:rPr lang="en-US" sz="1100" b="1" dirty="0" err="1">
                <a:solidFill>
                  <a:schemeClr val="accent4">
                    <a:lumMod val="75000"/>
                  </a:schemeClr>
                </a:solidFill>
              </a:rPr>
              <a:t>mo</a:t>
            </a:r>
            <a:endParaRPr lang="en-US" sz="1100" b="1" dirty="0">
              <a:solidFill>
                <a:schemeClr val="accent4">
                  <a:lumMod val="75000"/>
                </a:schemeClr>
              </a:solidFill>
            </a:endParaRPr>
          </a:p>
        </p:txBody>
      </p:sp>
      <p:sp>
        <p:nvSpPr>
          <p:cNvPr id="8" name="Footer Placeholder 1">
            <a:extLst>
              <a:ext uri="{FF2B5EF4-FFF2-40B4-BE49-F238E27FC236}">
                <a16:creationId xmlns:a16="http://schemas.microsoft.com/office/drawing/2014/main" id="{9EB1843D-DB57-D409-1E44-F73EE2229B79}"/>
              </a:ext>
            </a:extLst>
          </p:cNvPr>
          <p:cNvSpPr>
            <a:spLocks noGrp="1"/>
          </p:cNvSpPr>
          <p:nvPr>
            <p:ph type="ftr" sz="quarter" idx="3"/>
          </p:nvPr>
        </p:nvSpPr>
        <p:spPr>
          <a:xfrm>
            <a:off x="609600" y="6356350"/>
            <a:ext cx="10744199" cy="442131"/>
          </a:xfrm>
        </p:spPr>
        <p:txBody>
          <a:bodyPr/>
          <a:lstStyle/>
          <a:p>
            <a:r>
              <a:rPr lang="en-US" sz="1000" dirty="0" err="1"/>
              <a:t>mo</a:t>
            </a:r>
            <a:r>
              <a:rPr lang="en-US" sz="1000" dirty="0"/>
              <a:t>, month; </a:t>
            </a:r>
            <a:r>
              <a:rPr lang="en-US" sz="1000" dirty="0" err="1"/>
              <a:t>mOS</a:t>
            </a:r>
            <a:r>
              <a:rPr lang="en-US" sz="1000" dirty="0"/>
              <a:t>, median overall survival; OS, overall survival.</a:t>
            </a:r>
          </a:p>
          <a:p>
            <a:r>
              <a:rPr lang="en-US" sz="1000" dirty="0" err="1"/>
              <a:t>Socinski</a:t>
            </a:r>
            <a:r>
              <a:rPr lang="en-US" sz="1000" dirty="0"/>
              <a:t> MA, et al</a:t>
            </a:r>
            <a:r>
              <a:rPr lang="en-US" sz="1000" i="1" dirty="0"/>
              <a:t>. JAMA Oncol. </a:t>
            </a:r>
            <a:r>
              <a:rPr lang="en-US" sz="1000" dirty="0"/>
              <a:t>2023;9:527-35.</a:t>
            </a:r>
          </a:p>
        </p:txBody>
      </p:sp>
    </p:spTree>
    <p:extLst>
      <p:ext uri="{BB962C8B-B14F-4D97-AF65-F5344CB8AC3E}">
        <p14:creationId xmlns:p14="http://schemas.microsoft.com/office/powerpoint/2010/main" val="3929222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630"/>
            <a:ext cx="10515600" cy="499398"/>
          </a:xfrm>
        </p:spPr>
        <p:txBody>
          <a:bodyPr>
            <a:normAutofit fontScale="90000"/>
          </a:bodyPr>
          <a:lstStyle/>
          <a:p>
            <a:pPr algn="ctr"/>
            <a:r>
              <a:rPr lang="en-US" sz="3200" dirty="0"/>
              <a:t>Cases Revisited</a:t>
            </a:r>
          </a:p>
        </p:txBody>
      </p:sp>
      <p:sp>
        <p:nvSpPr>
          <p:cNvPr id="3" name="TextBox 2"/>
          <p:cNvSpPr txBox="1"/>
          <p:nvPr/>
        </p:nvSpPr>
        <p:spPr>
          <a:xfrm>
            <a:off x="556952" y="906087"/>
            <a:ext cx="5079077" cy="2800767"/>
          </a:xfrm>
          <a:prstGeom prst="rect">
            <a:avLst/>
          </a:prstGeom>
          <a:noFill/>
        </p:spPr>
        <p:txBody>
          <a:bodyPr wrap="square" rtlCol="0">
            <a:spAutoFit/>
          </a:bodyPr>
          <a:lstStyle/>
          <a:p>
            <a:r>
              <a:rPr lang="en-US" sz="1600" dirty="0"/>
              <a:t>Mr. N is a 74yo male with a history of chronic atrial fibrillation on apixaban who is receiving adjuvant anti-PD-1 immunotherapy in sequence following adjuvant chemotherapy for resected stage IIB NSCLC. He presents for cycle #5 of therapy without complaints, but CT imaging reveals new non-specific ground glass opacities of the right middle lobe. In clinic, his vital signs are stable, but he reports a subtle change in dyspnea on exertion over past few weeks.</a:t>
            </a:r>
          </a:p>
          <a:p>
            <a:endParaRPr lang="en-US" sz="1600" dirty="0"/>
          </a:p>
          <a:p>
            <a:r>
              <a:rPr lang="en-US" sz="1600" dirty="0"/>
              <a:t>What is your recommended approach for Mr. N?</a:t>
            </a:r>
          </a:p>
        </p:txBody>
      </p:sp>
      <p:cxnSp>
        <p:nvCxnSpPr>
          <p:cNvPr id="5" name="Straight Connector 4"/>
          <p:cNvCxnSpPr/>
          <p:nvPr/>
        </p:nvCxnSpPr>
        <p:spPr>
          <a:xfrm>
            <a:off x="6096000" y="964276"/>
            <a:ext cx="0" cy="5295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8756" y="356347"/>
            <a:ext cx="755207" cy="400110"/>
          </a:xfrm>
          <a:prstGeom prst="rect">
            <a:avLst/>
          </a:prstGeom>
          <a:noFill/>
        </p:spPr>
        <p:txBody>
          <a:bodyPr wrap="none" rtlCol="0">
            <a:spAutoFit/>
          </a:bodyPr>
          <a:lstStyle/>
          <a:p>
            <a:r>
              <a:rPr lang="en-US" sz="2000" dirty="0"/>
              <a:t>Mr. N</a:t>
            </a:r>
          </a:p>
        </p:txBody>
      </p:sp>
      <p:sp>
        <p:nvSpPr>
          <p:cNvPr id="7" name="TextBox 6"/>
          <p:cNvSpPr txBox="1"/>
          <p:nvPr/>
        </p:nvSpPr>
        <p:spPr>
          <a:xfrm>
            <a:off x="8797636" y="359953"/>
            <a:ext cx="745717" cy="400110"/>
          </a:xfrm>
          <a:prstGeom prst="rect">
            <a:avLst/>
          </a:prstGeom>
          <a:noFill/>
        </p:spPr>
        <p:txBody>
          <a:bodyPr wrap="none" rtlCol="0">
            <a:spAutoFit/>
          </a:bodyPr>
          <a:lstStyle/>
          <a:p>
            <a:r>
              <a:rPr lang="en-US" sz="2000" dirty="0"/>
              <a:t>Ms. S</a:t>
            </a:r>
          </a:p>
        </p:txBody>
      </p:sp>
      <p:sp>
        <p:nvSpPr>
          <p:cNvPr id="10" name="TextBox 9"/>
          <p:cNvSpPr txBox="1"/>
          <p:nvPr/>
        </p:nvSpPr>
        <p:spPr>
          <a:xfrm>
            <a:off x="6359236" y="874455"/>
            <a:ext cx="5752407" cy="3046988"/>
          </a:xfrm>
          <a:prstGeom prst="rect">
            <a:avLst/>
          </a:prstGeom>
          <a:noFill/>
        </p:spPr>
        <p:txBody>
          <a:bodyPr wrap="square" rtlCol="0">
            <a:spAutoFit/>
          </a:bodyPr>
          <a:lstStyle/>
          <a:p>
            <a:r>
              <a:rPr lang="en-US" sz="1600" dirty="0"/>
              <a:t>Ms. S is a 77yo female with a history of HTN, HLD and DM2 who is currently receiving maintenance therapy with pemetrexed/pembrolizumab for stage IV NSCLC with excellent response. She presents to clinic for unscheduled visit for dyspnea 9 days after receiving her 8</a:t>
            </a:r>
            <a:r>
              <a:rPr lang="en-US" sz="1600" baseline="30000" dirty="0"/>
              <a:t>th</a:t>
            </a:r>
            <a:r>
              <a:rPr lang="en-US" sz="1600" dirty="0"/>
              <a:t> cycle of maintenance therapy. She reports 1 week of worsening DOE and can only walk ~5ft before needing a break. She also reports worsening dry cough. She denies fevers or substernal chest pain. In clinic, she desaturates from 96% to 91% on RA when ambulating 5 feet, and this is associated with dyspnea.</a:t>
            </a:r>
          </a:p>
          <a:p>
            <a:endParaRPr lang="en-US" sz="1600" dirty="0"/>
          </a:p>
          <a:p>
            <a:r>
              <a:rPr lang="en-US" sz="1600" dirty="0"/>
              <a:t>What is your recommended approach for Ms. S?</a:t>
            </a:r>
          </a:p>
        </p:txBody>
      </p:sp>
      <p:sp>
        <p:nvSpPr>
          <p:cNvPr id="13" name="TextBox 12"/>
          <p:cNvSpPr txBox="1"/>
          <p:nvPr/>
        </p:nvSpPr>
        <p:spPr>
          <a:xfrm>
            <a:off x="556952" y="3929524"/>
            <a:ext cx="4673138" cy="1569660"/>
          </a:xfrm>
          <a:prstGeom prst="rect">
            <a:avLst/>
          </a:prstGeom>
          <a:noFill/>
          <a:ln w="6350">
            <a:solidFill>
              <a:schemeClr val="tx1"/>
            </a:solidFill>
          </a:ln>
        </p:spPr>
        <p:txBody>
          <a:bodyPr wrap="square" rtlCol="0">
            <a:spAutoFit/>
          </a:bodyPr>
          <a:lstStyle/>
          <a:p>
            <a:r>
              <a:rPr lang="en-US" sz="1600" dirty="0"/>
              <a:t>In the setting of possible worsening dyspnea (Grade 1 vs Grade 2 </a:t>
            </a:r>
            <a:r>
              <a:rPr lang="en-US" sz="1600" dirty="0" err="1"/>
              <a:t>irAE</a:t>
            </a:r>
            <a:r>
              <a:rPr lang="en-US" sz="1600" dirty="0"/>
              <a:t>), immunotherapy was held for pulmonology evaluation. PFTs and 6-min walk test were without significant changes from baseline. His immunotherapy was subsequently resumed without worsening of symptoms.</a:t>
            </a:r>
          </a:p>
        </p:txBody>
      </p:sp>
      <p:sp>
        <p:nvSpPr>
          <p:cNvPr id="14" name="TextBox 13"/>
          <p:cNvSpPr txBox="1"/>
          <p:nvPr/>
        </p:nvSpPr>
        <p:spPr>
          <a:xfrm>
            <a:off x="6359236" y="3995752"/>
            <a:ext cx="5644342" cy="2062103"/>
          </a:xfrm>
          <a:prstGeom prst="rect">
            <a:avLst/>
          </a:prstGeom>
          <a:noFill/>
          <a:ln w="6350">
            <a:solidFill>
              <a:schemeClr val="tx1"/>
            </a:solidFill>
          </a:ln>
        </p:spPr>
        <p:txBody>
          <a:bodyPr wrap="square" rtlCol="0" anchor="ctr">
            <a:spAutoFit/>
          </a:bodyPr>
          <a:lstStyle/>
          <a:p>
            <a:r>
              <a:rPr lang="en-US" sz="1600" dirty="0"/>
              <a:t>In the setting of exertional hypoxia (Grade 3 </a:t>
            </a:r>
            <a:r>
              <a:rPr lang="en-US" sz="1600" dirty="0" err="1"/>
              <a:t>irAE</a:t>
            </a:r>
            <a:r>
              <a:rPr lang="en-US" sz="1600" dirty="0"/>
              <a:t>), Ms. S was hospitalized for further work-up. She was CTPA negative for PE but demonstrated worsening diffuse GGOs throughout all 5 lobes of lungs. Cardiac w/u was w/o ECG changes. No BNP or troponin elevation was noted. Infectious work-up was negative. She was started on 1mg/kg methylprednisolone with rapid improvement in symptoms and discharged on prednisone taper.</a:t>
            </a:r>
          </a:p>
        </p:txBody>
      </p:sp>
      <p:sp>
        <p:nvSpPr>
          <p:cNvPr id="8" name="Footer Placeholder 1">
            <a:extLst>
              <a:ext uri="{FF2B5EF4-FFF2-40B4-BE49-F238E27FC236}">
                <a16:creationId xmlns:a16="http://schemas.microsoft.com/office/drawing/2014/main" id="{151E3276-4E95-8014-7A18-35C4C1E555A6}"/>
              </a:ext>
            </a:extLst>
          </p:cNvPr>
          <p:cNvSpPr>
            <a:spLocks noGrp="1"/>
          </p:cNvSpPr>
          <p:nvPr>
            <p:ph type="ftr" sz="quarter" idx="3"/>
          </p:nvPr>
        </p:nvSpPr>
        <p:spPr>
          <a:xfrm>
            <a:off x="609600" y="6356350"/>
            <a:ext cx="10744199" cy="442131"/>
          </a:xfrm>
        </p:spPr>
        <p:txBody>
          <a:bodyPr/>
          <a:lstStyle/>
          <a:p>
            <a:r>
              <a:rPr lang="en-US" sz="1200" dirty="0"/>
              <a:t>BNP, brain natriuretic protein; CTPA, CT pulmonary angiogram; ECG, electrocardiogram; GGO, ground-glass </a:t>
            </a:r>
            <a:r>
              <a:rPr lang="en-US" sz="1200" dirty="0" err="1"/>
              <a:t>opacityPE</a:t>
            </a:r>
            <a:r>
              <a:rPr lang="en-US" sz="1200" dirty="0"/>
              <a:t>, pulmonary embolism; PFT, pulmonary function test; w/o, without; w/u, work-up.</a:t>
            </a:r>
          </a:p>
        </p:txBody>
      </p:sp>
    </p:spTree>
    <p:extLst>
      <p:ext uri="{BB962C8B-B14F-4D97-AF65-F5344CB8AC3E}">
        <p14:creationId xmlns:p14="http://schemas.microsoft.com/office/powerpoint/2010/main" val="242657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Additional Case</a:t>
            </a:r>
          </a:p>
        </p:txBody>
      </p:sp>
      <p:sp>
        <p:nvSpPr>
          <p:cNvPr id="5" name="Footer Placeholder 1">
            <a:extLst>
              <a:ext uri="{FF2B5EF4-FFF2-40B4-BE49-F238E27FC236}">
                <a16:creationId xmlns:a16="http://schemas.microsoft.com/office/drawing/2014/main" id="{A7FA9049-A953-5780-3CC3-6DB27E3ADDF4}"/>
              </a:ext>
            </a:extLst>
          </p:cNvPr>
          <p:cNvSpPr>
            <a:spLocks noGrp="1"/>
          </p:cNvSpPr>
          <p:nvPr>
            <p:ph type="ftr" sz="quarter" idx="3"/>
          </p:nvPr>
        </p:nvSpPr>
        <p:spPr>
          <a:xfrm>
            <a:off x="609600" y="6356350"/>
            <a:ext cx="10744199" cy="442131"/>
          </a:xfrm>
        </p:spPr>
        <p:txBody>
          <a:bodyPr/>
          <a:lstStyle/>
          <a:p>
            <a:r>
              <a:rPr lang="en-US" dirty="0"/>
              <a:t>AKI, acute kidney; BNP, B-type natriuretic peptide; CAD, coronary artery disease;  CTPA, CT pulmonary angiogram; DM2, Type 2 Diabetes Mellitus; DOE, dyspnea on exertion; GGO, ground-glass opacity; HR, heart rate; LV, left ventricle; LVEF, left ventricular ejection fraction; R, right; TTE, transthoracic echocardiogram; WNL, within normal limits. </a:t>
            </a:r>
          </a:p>
        </p:txBody>
      </p:sp>
      <p:sp>
        <p:nvSpPr>
          <p:cNvPr id="11" name="TextBox 10"/>
          <p:cNvSpPr txBox="1"/>
          <p:nvPr/>
        </p:nvSpPr>
        <p:spPr>
          <a:xfrm>
            <a:off x="609600" y="1204130"/>
            <a:ext cx="10390910" cy="3693319"/>
          </a:xfrm>
          <a:prstGeom prst="rect">
            <a:avLst/>
          </a:prstGeom>
          <a:noFill/>
        </p:spPr>
        <p:txBody>
          <a:bodyPr wrap="square" rtlCol="0">
            <a:spAutoFit/>
          </a:bodyPr>
          <a:lstStyle/>
          <a:p>
            <a:r>
              <a:rPr lang="en-US" dirty="0"/>
              <a:t>Mr. L is a 67yo M w/ history of HTN, HLD and DM2 receiving adjuvant atezolizumab after completing 4 cycles of adjuvant cisplatin/pemetrexed chemotherapy for resected stage IIB NSCLC. 2 weeks after receiving his initial cycle of </a:t>
            </a:r>
            <a:r>
              <a:rPr lang="en-US" dirty="0" err="1"/>
              <a:t>atezolizumab</a:t>
            </a:r>
            <a:r>
              <a:rPr lang="en-US" dirty="0"/>
              <a:t>, Mr. L presents to clinic with significant worsening fatigue, DOE and tachycardia. In clinic Mr. L is tachycardic (HR 145). His vital signs are otherwise stable. His labs are significant for new AKI, low-grade anemia, thrombocytopenia and transaminitis. Mr. L is directed to the ER for additional work-up. ECG demonstrates sinus tachycardia incomplete R bundle branch block. CTPA is negative for PE or any new GGOs. Troponin and BNP are WNL. Mr. L. is hospitalized for further work-up.</a:t>
            </a:r>
          </a:p>
          <a:p>
            <a:endParaRPr lang="en-US" dirty="0"/>
          </a:p>
          <a:p>
            <a:r>
              <a:rPr lang="en-US" dirty="0"/>
              <a:t>TTE on admission shows new drop in LVEF to 25-30% with severe global hypokinesis of LV. Cardiac MRI reveals patchy myocardial inflammation diffusely involving the LV myocardium with evidence of pericardial inflammation. Left and right heart catheterization with endomyocardial biopsy reveals stable 3 vessel CAD. Biopsy returns showing </a:t>
            </a:r>
            <a:r>
              <a:rPr lang="en-US" dirty="0" err="1"/>
              <a:t>lymphohistiocytic</a:t>
            </a:r>
            <a:r>
              <a:rPr lang="en-US" dirty="0"/>
              <a:t> infiltration consistent with myocarditis.</a:t>
            </a:r>
          </a:p>
          <a:p>
            <a:endParaRPr lang="en-US" dirty="0"/>
          </a:p>
        </p:txBody>
      </p:sp>
      <p:sp>
        <p:nvSpPr>
          <p:cNvPr id="3" name="TextBox 2">
            <a:extLst>
              <a:ext uri="{FF2B5EF4-FFF2-40B4-BE49-F238E27FC236}">
                <a16:creationId xmlns:a16="http://schemas.microsoft.com/office/drawing/2014/main" id="{9A47E3EE-E239-4EE7-E9B7-6542DE50CFD0}"/>
              </a:ext>
            </a:extLst>
          </p:cNvPr>
          <p:cNvSpPr txBox="1"/>
          <p:nvPr/>
        </p:nvSpPr>
        <p:spPr>
          <a:xfrm>
            <a:off x="609600" y="5396067"/>
            <a:ext cx="8663590" cy="461665"/>
          </a:xfrm>
          <a:prstGeom prst="rect">
            <a:avLst/>
          </a:prstGeom>
          <a:noFill/>
        </p:spPr>
        <p:txBody>
          <a:bodyPr wrap="none" rtlCol="0">
            <a:spAutoFit/>
          </a:bodyPr>
          <a:lstStyle/>
          <a:p>
            <a:r>
              <a:rPr lang="en-US" sz="2400" b="1" dirty="0"/>
              <a:t>What is your recommended treatment approach for Mr. L?</a:t>
            </a:r>
          </a:p>
        </p:txBody>
      </p:sp>
    </p:spTree>
    <p:extLst>
      <p:ext uri="{BB962C8B-B14F-4D97-AF65-F5344CB8AC3E}">
        <p14:creationId xmlns:p14="http://schemas.microsoft.com/office/powerpoint/2010/main" val="73095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E98C7E94-4D0F-BEBC-65AA-D056CCC664A7}"/>
              </a:ext>
            </a:extLst>
          </p:cNvPr>
          <p:cNvSpPr>
            <a:spLocks noGrp="1"/>
          </p:cNvSpPr>
          <p:nvPr>
            <p:ph type="ftr" sz="quarter" idx="3"/>
          </p:nvPr>
        </p:nvSpPr>
        <p:spPr>
          <a:xfrm>
            <a:off x="609600" y="6356350"/>
            <a:ext cx="10744199" cy="442131"/>
          </a:xfrm>
        </p:spPr>
        <p:txBody>
          <a:bodyPr/>
          <a:lstStyle/>
          <a:p>
            <a:r>
              <a:rPr lang="en-US" dirty="0"/>
              <a:t>ICI, immune checkpoint inhibitor; MACE, major adverse cardiac event.</a:t>
            </a:r>
          </a:p>
          <a:p>
            <a:r>
              <a:rPr lang="en-US" dirty="0" err="1"/>
              <a:t>Naqash</a:t>
            </a:r>
            <a:r>
              <a:rPr lang="en-US" dirty="0"/>
              <a:t> AR, et al. </a:t>
            </a:r>
            <a:r>
              <a:rPr lang="en-US" i="1" dirty="0"/>
              <a:t>J Clin Oncol. </a:t>
            </a:r>
            <a:r>
              <a:rPr lang="en-US" dirty="0"/>
              <a:t>2022;40:3439-52.</a:t>
            </a:r>
          </a:p>
        </p:txBody>
      </p:sp>
      <p:sp>
        <p:nvSpPr>
          <p:cNvPr id="2" name="Title 1"/>
          <p:cNvSpPr>
            <a:spLocks noGrp="1"/>
          </p:cNvSpPr>
          <p:nvPr>
            <p:ph type="title"/>
          </p:nvPr>
        </p:nvSpPr>
        <p:spPr>
          <a:xfrm>
            <a:off x="609600" y="199505"/>
            <a:ext cx="10744200" cy="1185577"/>
          </a:xfrm>
        </p:spPr>
        <p:txBody>
          <a:bodyPr>
            <a:normAutofit/>
          </a:bodyPr>
          <a:lstStyle/>
          <a:p>
            <a:r>
              <a:rPr lang="en-US" dirty="0"/>
              <a:t>Major Adverse Cardiac Events (MACEs) with Immunotherapy</a:t>
            </a:r>
          </a:p>
        </p:txBody>
      </p:sp>
      <p:sp>
        <p:nvSpPr>
          <p:cNvPr id="9" name="Content Placeholder 8">
            <a:extLst>
              <a:ext uri="{FF2B5EF4-FFF2-40B4-BE49-F238E27FC236}">
                <a16:creationId xmlns:a16="http://schemas.microsoft.com/office/drawing/2014/main" id="{8BA68144-2B1A-3F7B-DE85-FA97AA2B595A}"/>
              </a:ext>
            </a:extLst>
          </p:cNvPr>
          <p:cNvSpPr>
            <a:spLocks noGrp="1"/>
          </p:cNvSpPr>
          <p:nvPr>
            <p:ph idx="1"/>
          </p:nvPr>
        </p:nvSpPr>
        <p:spPr>
          <a:xfrm>
            <a:off x="609600" y="1704473"/>
            <a:ext cx="5934891" cy="4495910"/>
          </a:xfrm>
        </p:spPr>
        <p:txBody>
          <a:bodyPr/>
          <a:lstStyle/>
          <a:p>
            <a:pPr marL="285750" indent="-285750">
              <a:buFont typeface="Arial" panose="020B0604020202020204" pitchFamily="34" charset="0"/>
              <a:buChar char="•"/>
            </a:pPr>
            <a:r>
              <a:rPr lang="en-US" dirty="0"/>
              <a:t>In pooled clinical trial data, ICI-related MACE occurs in ~0.6% of patients</a:t>
            </a:r>
          </a:p>
          <a:p>
            <a:pPr marL="285750" indent="-285750">
              <a:buFont typeface="Arial" panose="020B0604020202020204" pitchFamily="34" charset="0"/>
              <a:buChar char="•"/>
            </a:pPr>
            <a:r>
              <a:rPr lang="en-US" dirty="0"/>
              <a:t>Majority (78%) high grade</a:t>
            </a:r>
          </a:p>
          <a:p>
            <a:pPr marL="285750" indent="-285750">
              <a:buFont typeface="Arial" panose="020B0604020202020204" pitchFamily="34" charset="0"/>
              <a:buChar char="•"/>
            </a:pPr>
            <a:r>
              <a:rPr lang="en-US" dirty="0"/>
              <a:t>Myocarditis is the most common ICI-related MACE (45%)</a:t>
            </a:r>
          </a:p>
          <a:p>
            <a:pPr marL="742950" lvl="1" indent="-285750">
              <a:buFont typeface="Arial" panose="020B0604020202020204" pitchFamily="34" charset="0"/>
              <a:buChar char="•"/>
            </a:pPr>
            <a:r>
              <a:rPr lang="en-US" dirty="0"/>
              <a:t>Higher incidence with anti-PD(L)1 combination versus single agent anti-PD(L)1, 0.36% vs 0.15%</a:t>
            </a:r>
          </a:p>
          <a:p>
            <a:pPr marL="742950" lvl="1" indent="-285750">
              <a:buFont typeface="Arial" panose="020B0604020202020204" pitchFamily="34" charset="0"/>
              <a:buChar char="•"/>
            </a:pPr>
            <a:r>
              <a:rPr lang="en-US" dirty="0"/>
              <a:t>Can present as triad with myositis and myasthenia gravis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4491" y="2146189"/>
            <a:ext cx="5001700" cy="3449053"/>
          </a:xfrm>
          <a:prstGeom prst="rect">
            <a:avLst/>
          </a:prstGeom>
        </p:spPr>
      </p:pic>
    </p:spTree>
    <p:extLst>
      <p:ext uri="{BB962C8B-B14F-4D97-AF65-F5344CB8AC3E}">
        <p14:creationId xmlns:p14="http://schemas.microsoft.com/office/powerpoint/2010/main" val="68080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CBD28E-6818-D623-7B9C-04B6E61D25A2}"/>
              </a:ext>
            </a:extLst>
          </p:cNvPr>
          <p:cNvSpPr>
            <a:spLocks noGrp="1"/>
          </p:cNvSpPr>
          <p:nvPr>
            <p:ph type="body" idx="1"/>
          </p:nvPr>
        </p:nvSpPr>
        <p:spPr>
          <a:xfrm>
            <a:off x="609600" y="702586"/>
            <a:ext cx="5157788" cy="650875"/>
          </a:xfrm>
        </p:spPr>
        <p:txBody>
          <a:bodyPr>
            <a:normAutofit/>
          </a:bodyPr>
          <a:lstStyle/>
          <a:p>
            <a:r>
              <a:rPr lang="en-US" sz="2000" dirty="0"/>
              <a:t>Myocarditis</a:t>
            </a:r>
          </a:p>
        </p:txBody>
      </p:sp>
      <p:sp>
        <p:nvSpPr>
          <p:cNvPr id="5" name="Content Placeholder 4">
            <a:extLst>
              <a:ext uri="{FF2B5EF4-FFF2-40B4-BE49-F238E27FC236}">
                <a16:creationId xmlns:a16="http://schemas.microsoft.com/office/drawing/2014/main" id="{2742C4B4-C74F-FD5F-FCE0-8736715F4AA6}"/>
              </a:ext>
            </a:extLst>
          </p:cNvPr>
          <p:cNvSpPr>
            <a:spLocks noGrp="1"/>
          </p:cNvSpPr>
          <p:nvPr>
            <p:ph sz="half" idx="2"/>
          </p:nvPr>
        </p:nvSpPr>
        <p:spPr>
          <a:xfrm>
            <a:off x="609599" y="1436012"/>
            <a:ext cx="6983003" cy="4827016"/>
          </a:xfrm>
        </p:spPr>
        <p:txBody>
          <a:bodyPr>
            <a:normAutofit lnSpcReduction="10000"/>
          </a:bodyPr>
          <a:lstStyle/>
          <a:p>
            <a:pPr marL="0" indent="0">
              <a:lnSpc>
                <a:spcPct val="120000"/>
              </a:lnSpc>
              <a:spcBef>
                <a:spcPts val="400"/>
              </a:spcBef>
              <a:buNone/>
            </a:pPr>
            <a:r>
              <a:rPr lang="en-US" sz="1800" b="1" dirty="0"/>
              <a:t>Discontinue immunotherapy</a:t>
            </a:r>
          </a:p>
          <a:p>
            <a:pPr>
              <a:lnSpc>
                <a:spcPct val="120000"/>
              </a:lnSpc>
              <a:spcBef>
                <a:spcPts val="400"/>
              </a:spcBef>
            </a:pPr>
            <a:r>
              <a:rPr lang="en-US" sz="1600" dirty="0"/>
              <a:t>Management is tailored to response and acuity of presentation</a:t>
            </a:r>
          </a:p>
          <a:p>
            <a:pPr>
              <a:lnSpc>
                <a:spcPct val="120000"/>
              </a:lnSpc>
              <a:spcBef>
                <a:spcPts val="400"/>
              </a:spcBef>
            </a:pPr>
            <a:r>
              <a:rPr lang="en-US" sz="1600" dirty="0"/>
              <a:t>High-dose steroids such as IV methylprednisolone 1 g/day for 3–5 days; if responding and stable, switch to oral prednisone and taper slowly</a:t>
            </a:r>
          </a:p>
          <a:p>
            <a:pPr>
              <a:lnSpc>
                <a:spcPct val="120000"/>
              </a:lnSpc>
              <a:spcBef>
                <a:spcPts val="400"/>
              </a:spcBef>
            </a:pPr>
            <a:r>
              <a:rPr lang="en-US" sz="1600" dirty="0"/>
              <a:t>If no improvement within 24–48 hours on steroids, consider further interventions:</a:t>
            </a:r>
          </a:p>
          <a:p>
            <a:pPr lvl="1">
              <a:lnSpc>
                <a:spcPct val="120000"/>
              </a:lnSpc>
              <a:spcBef>
                <a:spcPts val="400"/>
              </a:spcBef>
            </a:pPr>
            <a:r>
              <a:rPr lang="en-US" sz="1400" dirty="0"/>
              <a:t>Abatacept</a:t>
            </a:r>
          </a:p>
          <a:p>
            <a:pPr lvl="1">
              <a:lnSpc>
                <a:spcPct val="120000"/>
              </a:lnSpc>
              <a:spcBef>
                <a:spcPts val="400"/>
              </a:spcBef>
            </a:pPr>
            <a:r>
              <a:rPr lang="en-US" sz="1400" dirty="0"/>
              <a:t>Mycophenolate</a:t>
            </a:r>
          </a:p>
          <a:p>
            <a:pPr lvl="1">
              <a:lnSpc>
                <a:spcPct val="120000"/>
              </a:lnSpc>
              <a:spcBef>
                <a:spcPts val="400"/>
              </a:spcBef>
            </a:pPr>
            <a:r>
              <a:rPr lang="en-US" sz="1400" dirty="0"/>
              <a:t>Intravenous immunoglobulin (IVIG)</a:t>
            </a:r>
          </a:p>
          <a:p>
            <a:pPr lvl="1">
              <a:lnSpc>
                <a:spcPct val="120000"/>
              </a:lnSpc>
              <a:spcBef>
                <a:spcPts val="400"/>
              </a:spcBef>
            </a:pPr>
            <a:r>
              <a:rPr lang="en-US" sz="1400" dirty="0"/>
              <a:t>Alemtuzumab</a:t>
            </a:r>
          </a:p>
          <a:p>
            <a:pPr lvl="1">
              <a:lnSpc>
                <a:spcPct val="120000"/>
              </a:lnSpc>
              <a:spcBef>
                <a:spcPts val="400"/>
              </a:spcBef>
            </a:pPr>
            <a:r>
              <a:rPr lang="en-US" sz="1400" dirty="0"/>
              <a:t>Infliximab (use with extreme caution in patients with reduced left ventricular ejection fraction [LVEF])</a:t>
            </a:r>
          </a:p>
          <a:p>
            <a:pPr lvl="1">
              <a:lnSpc>
                <a:spcPct val="120000"/>
              </a:lnSpc>
              <a:spcBef>
                <a:spcPts val="400"/>
              </a:spcBef>
            </a:pPr>
            <a:r>
              <a:rPr lang="en-US" sz="1400" dirty="0" err="1"/>
              <a:t>Antithymocyte</a:t>
            </a:r>
            <a:r>
              <a:rPr lang="en-US" sz="1400" dirty="0"/>
              <a:t> globulin (ATG)</a:t>
            </a:r>
          </a:p>
          <a:p>
            <a:pPr lvl="1">
              <a:lnSpc>
                <a:spcPct val="120000"/>
              </a:lnSpc>
              <a:spcBef>
                <a:spcPts val="400"/>
              </a:spcBef>
            </a:pPr>
            <a:r>
              <a:rPr lang="en-US" sz="1400" dirty="0"/>
              <a:t>Plasmapheresis</a:t>
            </a:r>
          </a:p>
          <a:p>
            <a:pPr>
              <a:lnSpc>
                <a:spcPct val="120000"/>
              </a:lnSpc>
              <a:spcBef>
                <a:spcPts val="400"/>
              </a:spcBef>
            </a:pPr>
            <a:r>
              <a:rPr lang="en-US" sz="1600" dirty="0"/>
              <a:t>ICU-level monitoring</a:t>
            </a:r>
          </a:p>
          <a:p>
            <a:pPr>
              <a:lnSpc>
                <a:spcPct val="120000"/>
              </a:lnSpc>
              <a:spcBef>
                <a:spcPts val="400"/>
              </a:spcBef>
            </a:pPr>
            <a:r>
              <a:rPr lang="en-US" sz="1600" dirty="0"/>
              <a:t>Temporary or permanent pacing as required</a:t>
            </a:r>
          </a:p>
          <a:p>
            <a:pPr>
              <a:lnSpc>
                <a:spcPct val="120000"/>
              </a:lnSpc>
              <a:spcBef>
                <a:spcPts val="400"/>
              </a:spcBef>
            </a:pPr>
            <a:endParaRPr lang="en-US" sz="1600" dirty="0"/>
          </a:p>
        </p:txBody>
      </p:sp>
      <p:sp>
        <p:nvSpPr>
          <p:cNvPr id="6" name="Text Placeholder 5">
            <a:extLst>
              <a:ext uri="{FF2B5EF4-FFF2-40B4-BE49-F238E27FC236}">
                <a16:creationId xmlns:a16="http://schemas.microsoft.com/office/drawing/2014/main" id="{2DFFECE6-C84F-9AA3-66C8-2F6E885C855D}"/>
              </a:ext>
            </a:extLst>
          </p:cNvPr>
          <p:cNvSpPr>
            <a:spLocks noGrp="1"/>
          </p:cNvSpPr>
          <p:nvPr>
            <p:ph type="body" sz="quarter" idx="3"/>
          </p:nvPr>
        </p:nvSpPr>
        <p:spPr>
          <a:xfrm>
            <a:off x="8157268" y="966110"/>
            <a:ext cx="3196532" cy="650875"/>
          </a:xfrm>
        </p:spPr>
        <p:txBody>
          <a:bodyPr>
            <a:normAutofit lnSpcReduction="10000"/>
          </a:bodyPr>
          <a:lstStyle/>
          <a:p>
            <a:r>
              <a:rPr lang="en-US" sz="2000" dirty="0"/>
              <a:t>Pericarditis/Pericardial Effusion</a:t>
            </a:r>
          </a:p>
        </p:txBody>
      </p:sp>
      <p:sp>
        <p:nvSpPr>
          <p:cNvPr id="12" name="Content Placeholder 11">
            <a:extLst>
              <a:ext uri="{FF2B5EF4-FFF2-40B4-BE49-F238E27FC236}">
                <a16:creationId xmlns:a16="http://schemas.microsoft.com/office/drawing/2014/main" id="{A69CBBC4-8B85-FB45-74EA-F088F5CC04D6}"/>
              </a:ext>
            </a:extLst>
          </p:cNvPr>
          <p:cNvSpPr>
            <a:spLocks noGrp="1"/>
          </p:cNvSpPr>
          <p:nvPr>
            <p:ph sz="quarter" idx="4"/>
          </p:nvPr>
        </p:nvSpPr>
        <p:spPr>
          <a:xfrm>
            <a:off x="8085349" y="1761450"/>
            <a:ext cx="3268451" cy="3957638"/>
          </a:xfrm>
        </p:spPr>
        <p:txBody>
          <a:bodyPr>
            <a:normAutofit/>
          </a:bodyPr>
          <a:lstStyle/>
          <a:p>
            <a:r>
              <a:rPr lang="en-US" sz="1800" dirty="0"/>
              <a:t>Consider myocarditis as a contributor</a:t>
            </a:r>
          </a:p>
          <a:p>
            <a:r>
              <a:rPr lang="en-US" sz="1800" dirty="0"/>
              <a:t>If myocarditis is not present, manage as per usual recommendations</a:t>
            </a:r>
          </a:p>
          <a:p>
            <a:endParaRPr lang="en-US" sz="1800" dirty="0"/>
          </a:p>
        </p:txBody>
      </p:sp>
      <p:sp>
        <p:nvSpPr>
          <p:cNvPr id="3" name="Title 2">
            <a:extLst>
              <a:ext uri="{FF2B5EF4-FFF2-40B4-BE49-F238E27FC236}">
                <a16:creationId xmlns:a16="http://schemas.microsoft.com/office/drawing/2014/main" id="{5000D52C-9422-9776-0175-2DC5917EB8E7}"/>
              </a:ext>
            </a:extLst>
          </p:cNvPr>
          <p:cNvSpPr>
            <a:spLocks noGrp="1"/>
          </p:cNvSpPr>
          <p:nvPr>
            <p:ph type="title"/>
          </p:nvPr>
        </p:nvSpPr>
        <p:spPr>
          <a:xfrm>
            <a:off x="609600" y="199505"/>
            <a:ext cx="10744200" cy="1185577"/>
          </a:xfrm>
        </p:spPr>
        <p:txBody>
          <a:bodyPr anchor="t">
            <a:normAutofit/>
          </a:bodyPr>
          <a:lstStyle/>
          <a:p>
            <a:r>
              <a:rPr lang="en-US" sz="2800" dirty="0"/>
              <a:t>Management of Immune Checkpoint Inhibitor-Related MACE</a:t>
            </a:r>
          </a:p>
        </p:txBody>
      </p:sp>
      <p:sp>
        <p:nvSpPr>
          <p:cNvPr id="23" name="Footer Placeholder 22">
            <a:extLst>
              <a:ext uri="{FF2B5EF4-FFF2-40B4-BE49-F238E27FC236}">
                <a16:creationId xmlns:a16="http://schemas.microsoft.com/office/drawing/2014/main" id="{B366EB69-11BF-C3D6-7BFC-40ED68B2CD1E}"/>
              </a:ext>
            </a:extLst>
          </p:cNvPr>
          <p:cNvSpPr>
            <a:spLocks noGrp="1"/>
          </p:cNvSpPr>
          <p:nvPr>
            <p:ph type="ftr" sz="quarter" idx="12"/>
          </p:nvPr>
        </p:nvSpPr>
        <p:spPr/>
        <p:txBody>
          <a:bodyPr/>
          <a:lstStyle/>
          <a:p>
            <a:r>
              <a:rPr lang="en-US" dirty="0"/>
              <a:t>ATG, </a:t>
            </a:r>
            <a:r>
              <a:rPr lang="en-US" dirty="0" err="1"/>
              <a:t>antithymocyte</a:t>
            </a:r>
            <a:r>
              <a:rPr lang="en-US" dirty="0"/>
              <a:t> globulin; ICU, intensive care unit; IVIG, intravenous immunoglobulin. 
National Comprehensive Cancer Network. Management of Immune Checkpoint Inhibitor-Related Toxicities (Version 2.2023).</a:t>
            </a:r>
          </a:p>
        </p:txBody>
      </p:sp>
      <p:cxnSp>
        <p:nvCxnSpPr>
          <p:cNvPr id="25" name="Straight Connector 24">
            <a:extLst>
              <a:ext uri="{FF2B5EF4-FFF2-40B4-BE49-F238E27FC236}">
                <a16:creationId xmlns:a16="http://schemas.microsoft.com/office/drawing/2014/main" id="{97E9D1CF-7AF8-09DE-BFBD-07E2FAC1A350}"/>
              </a:ext>
            </a:extLst>
          </p:cNvPr>
          <p:cNvCxnSpPr/>
          <p:nvPr/>
        </p:nvCxnSpPr>
        <p:spPr>
          <a:xfrm>
            <a:off x="7828908" y="1052511"/>
            <a:ext cx="0" cy="5102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589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1163034"/>
            <a:ext cx="10390910" cy="3754874"/>
          </a:xfrm>
          <a:prstGeom prst="rect">
            <a:avLst/>
          </a:prstGeom>
          <a:noFill/>
        </p:spPr>
        <p:txBody>
          <a:bodyPr wrap="square" rtlCol="0">
            <a:spAutoFit/>
          </a:bodyPr>
          <a:lstStyle/>
          <a:p>
            <a:r>
              <a:rPr lang="en-US" sz="1700" dirty="0"/>
              <a:t>Mr. L is a 67yo M w/ history of HTN, HLD and DM2 receiving adjuvant atezolizumab after completing 4 cycles of adjuvant cisplatin/pemetrexed chemotherapy for resected stage IIB NSCLC. 2 weeks after receiving his initial cycle of atezolizumab, Mr. L presents to clinic with significant worsening fatigue, DOE and tachycardia. In clinic Mr. L is tachycardic (HR 145). His vital signs are otherwise stable. His labs are significant for new AKI, low-grade anemia, thrombocytopenia and transaminitis. Mr. L is directed to the ER for additional work-up. ECG demonstrates sinus tachycardia incomplete R bundle branch block. CTPA is negative for PE or any new GGOs. Troponin and BNP are WNL. Mr. L. is hospitalized for further work-up.</a:t>
            </a:r>
          </a:p>
          <a:p>
            <a:endParaRPr lang="en-US" sz="1700" dirty="0"/>
          </a:p>
          <a:p>
            <a:r>
              <a:rPr lang="en-US" sz="1700" dirty="0"/>
              <a:t>TTE on admission shows new drop in LVEF to 25-30% with severe global hypokinesis of LV. Cardiac MRI reveals patchy myocardial inflammation diffusely involving the LV myocardium with evidence of pericardial inflammation. Left and right heart catheterization with endomyocardial biopsy reveals stable 3 vessel CAD. Biopsy returns showing </a:t>
            </a:r>
            <a:r>
              <a:rPr lang="en-US" sz="1700" dirty="0" err="1"/>
              <a:t>lymphohistiocytic</a:t>
            </a:r>
            <a:r>
              <a:rPr lang="en-US" sz="1700" dirty="0"/>
              <a:t> infiltration consistent with myocarditis.</a:t>
            </a:r>
          </a:p>
          <a:p>
            <a:endParaRPr lang="en-US" sz="1700" dirty="0"/>
          </a:p>
          <a:p>
            <a:r>
              <a:rPr lang="en-US" sz="1700" dirty="0"/>
              <a:t>What is your recommended treatment approach for Mr. L?</a:t>
            </a:r>
          </a:p>
        </p:txBody>
      </p:sp>
      <p:sp>
        <p:nvSpPr>
          <p:cNvPr id="2" name="Title 1">
            <a:extLst>
              <a:ext uri="{FF2B5EF4-FFF2-40B4-BE49-F238E27FC236}">
                <a16:creationId xmlns:a16="http://schemas.microsoft.com/office/drawing/2014/main" id="{3E097308-6D5C-A462-8F31-71CF90394F15}"/>
              </a:ext>
            </a:extLst>
          </p:cNvPr>
          <p:cNvSpPr>
            <a:spLocks noGrp="1"/>
          </p:cNvSpPr>
          <p:nvPr>
            <p:ph type="title"/>
          </p:nvPr>
        </p:nvSpPr>
        <p:spPr/>
        <p:txBody>
          <a:bodyPr/>
          <a:lstStyle/>
          <a:p>
            <a:r>
              <a:rPr lang="en-US" dirty="0"/>
              <a:t>Additional Case - Revisited</a:t>
            </a:r>
          </a:p>
        </p:txBody>
      </p:sp>
      <p:sp>
        <p:nvSpPr>
          <p:cNvPr id="3" name="Footer Placeholder 1">
            <a:extLst>
              <a:ext uri="{FF2B5EF4-FFF2-40B4-BE49-F238E27FC236}">
                <a16:creationId xmlns:a16="http://schemas.microsoft.com/office/drawing/2014/main" id="{54C51B95-D83B-D852-0FAB-E85FB92683FB}"/>
              </a:ext>
            </a:extLst>
          </p:cNvPr>
          <p:cNvSpPr>
            <a:spLocks noGrp="1"/>
          </p:cNvSpPr>
          <p:nvPr>
            <p:ph type="ftr" sz="quarter" idx="3"/>
          </p:nvPr>
        </p:nvSpPr>
        <p:spPr/>
        <p:txBody>
          <a:bodyPr/>
          <a:lstStyle/>
          <a:p>
            <a:r>
              <a:rPr lang="en-US" sz="1100" dirty="0"/>
              <a:t>AKI, acute kidney; BID; twice a day; BNP, B-type natriuretic peptide; CAD, coronary artery disease;  CTPA, CT pulmonary angiogram; DM2, Type 2 Diabetes Mellitus; DOE, dyspnea on exertion; GGO, ground-glass opacity; HR, heart rate; LV, left ventricle; LVEF, left ventricular ejection fraction; R, right; TTE, transthoracic echocardiogram; WNL, within normal limits. </a:t>
            </a:r>
          </a:p>
        </p:txBody>
      </p:sp>
      <p:sp>
        <p:nvSpPr>
          <p:cNvPr id="4" name="TextBox 3">
            <a:extLst>
              <a:ext uri="{FF2B5EF4-FFF2-40B4-BE49-F238E27FC236}">
                <a16:creationId xmlns:a16="http://schemas.microsoft.com/office/drawing/2014/main" id="{E0DF75CB-3797-0C55-D632-4793033C889E}"/>
              </a:ext>
            </a:extLst>
          </p:cNvPr>
          <p:cNvSpPr txBox="1"/>
          <p:nvPr/>
        </p:nvSpPr>
        <p:spPr>
          <a:xfrm>
            <a:off x="641466" y="4917908"/>
            <a:ext cx="10359044" cy="1077218"/>
          </a:xfrm>
          <a:prstGeom prst="rect">
            <a:avLst/>
          </a:prstGeom>
          <a:noFill/>
          <a:ln w="6350">
            <a:solidFill>
              <a:schemeClr val="tx1"/>
            </a:solidFill>
          </a:ln>
        </p:spPr>
        <p:txBody>
          <a:bodyPr wrap="square" rtlCol="0">
            <a:spAutoFit/>
          </a:bodyPr>
          <a:lstStyle/>
          <a:p>
            <a:r>
              <a:rPr lang="en-US" sz="1600" dirty="0"/>
              <a:t>Following TTE and before cardiac MRI or cardiac biopsy, he was started on empiric 1g/day methylprednisolone in close consultation with cardiology. Following cardiac MRI results, given stability, he was transitioned to 1mg/kg BID methylprednisolone and ultimately to 1 mg/kg/d methylprednisolone. He was discharged on prednisone taper, and his cardiac function ultimately returned to baseline. </a:t>
            </a:r>
            <a:r>
              <a:rPr lang="en-US" sz="1600" i="1" u="sng" dirty="0" err="1"/>
              <a:t>Atezolizumab</a:t>
            </a:r>
            <a:r>
              <a:rPr lang="en-US" sz="1600" i="1" u="sng" dirty="0"/>
              <a:t> was permanently discontinued.</a:t>
            </a:r>
            <a:endParaRPr lang="en-US" sz="1600" dirty="0"/>
          </a:p>
        </p:txBody>
      </p:sp>
    </p:spTree>
    <p:extLst>
      <p:ext uri="{BB962C8B-B14F-4D97-AF65-F5344CB8AC3E}">
        <p14:creationId xmlns:p14="http://schemas.microsoft.com/office/powerpoint/2010/main" val="386909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1900-6EA1-BECB-CC83-76AC8B81C0A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740CD73-5392-6BF9-7CFB-C5F45B0AF076}"/>
              </a:ext>
            </a:extLst>
          </p:cNvPr>
          <p:cNvSpPr>
            <a:spLocks noGrp="1"/>
          </p:cNvSpPr>
          <p:nvPr>
            <p:ph idx="1"/>
          </p:nvPr>
        </p:nvSpPr>
        <p:spPr/>
        <p:txBody>
          <a:bodyPr/>
          <a:lstStyle/>
          <a:p>
            <a:r>
              <a:rPr lang="en-US" dirty="0"/>
              <a:t>Immune-related adverse events can affect any organ system and any time after administration of immunotherapy</a:t>
            </a:r>
            <a:endParaRPr lang="en-US" strike="sngStrike" dirty="0"/>
          </a:p>
          <a:p>
            <a:r>
              <a:rPr lang="en-US" dirty="0"/>
              <a:t>Close surveillance for emergence of </a:t>
            </a:r>
            <a:r>
              <a:rPr lang="en-US" dirty="0" err="1"/>
              <a:t>irAEs</a:t>
            </a:r>
            <a:r>
              <a:rPr lang="en-US" dirty="0"/>
              <a:t> is important in order to institute prompt management</a:t>
            </a:r>
            <a:endParaRPr lang="en-US" strike="sngStrike" dirty="0"/>
          </a:p>
          <a:p>
            <a:r>
              <a:rPr lang="en-US" dirty="0"/>
              <a:t>For severe and complicated </a:t>
            </a:r>
            <a:r>
              <a:rPr lang="en-US" dirty="0" err="1"/>
              <a:t>irAEs</a:t>
            </a:r>
            <a:r>
              <a:rPr lang="en-US" dirty="0"/>
              <a:t>, multi-disciplinary input is critical</a:t>
            </a:r>
            <a:endParaRPr lang="en-US" strike="sngStrike" dirty="0"/>
          </a:p>
          <a:p>
            <a:r>
              <a:rPr lang="en-US" dirty="0"/>
              <a:t>A decision as to whether or not to resume immunotherapy after an </a:t>
            </a:r>
            <a:r>
              <a:rPr lang="en-US" dirty="0" err="1"/>
              <a:t>irAE</a:t>
            </a:r>
            <a:r>
              <a:rPr lang="en-US" dirty="0"/>
              <a:t> is complex. Factors such as severity of toxicity, clinical benefit of therapy, setting of therapy (metastatic vs (neo)adjuvant), patient co-morbidities and patient/provider preference should be considered</a:t>
            </a:r>
          </a:p>
        </p:txBody>
      </p:sp>
    </p:spTree>
    <p:extLst>
      <p:ext uri="{BB962C8B-B14F-4D97-AF65-F5344CB8AC3E}">
        <p14:creationId xmlns:p14="http://schemas.microsoft.com/office/powerpoint/2010/main" val="222795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NSCLC Case by Case: Optimizing 1L Immunotherapy for Advanced &amp; Metastatic Disease</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Select optimal frontline treatment strategies for patients with advanced non-small cell lung cancer without actionable driver alterations by incorporating treatment-specific and patient-related characteristics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evidence-based strategies to monitor and mitigate immune-related adverse events to optimize treatment adherence and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440"/>
            <a:ext cx="10515600" cy="499398"/>
          </a:xfrm>
        </p:spPr>
        <p:txBody>
          <a:bodyPr>
            <a:normAutofit fontScale="90000"/>
          </a:bodyPr>
          <a:lstStyle/>
          <a:p>
            <a:pPr algn="ctr"/>
            <a:r>
              <a:rPr lang="en-US" sz="3200" dirty="0"/>
              <a:t>Case Examples</a:t>
            </a:r>
          </a:p>
        </p:txBody>
      </p:sp>
      <p:sp>
        <p:nvSpPr>
          <p:cNvPr id="3" name="TextBox 2"/>
          <p:cNvSpPr txBox="1"/>
          <p:nvPr/>
        </p:nvSpPr>
        <p:spPr>
          <a:xfrm>
            <a:off x="556952" y="906087"/>
            <a:ext cx="5079077" cy="2800767"/>
          </a:xfrm>
          <a:prstGeom prst="rect">
            <a:avLst/>
          </a:prstGeom>
          <a:noFill/>
        </p:spPr>
        <p:txBody>
          <a:bodyPr wrap="square" rtlCol="0">
            <a:spAutoFit/>
          </a:bodyPr>
          <a:lstStyle/>
          <a:p>
            <a:r>
              <a:rPr lang="en-US" sz="1600" dirty="0"/>
              <a:t>Mr. N is a 74yo male with a history of chronic atrial fibrillation on apixaban who is receiving adjuvant anti-PD-1 immunotherapy in sequence following adjuvant chemotherapy for resected stage IIB NSCLC. He presents for cycle #5 of therapy without complaints, but CT imaging reveals new non-specific ground glass opacities of the right middle lobe. In clinic, his vital signs are stable, but he reports a subtle change in dyspnea on exertion over past few weeks.</a:t>
            </a:r>
          </a:p>
          <a:p>
            <a:endParaRPr lang="en-US" sz="1600" dirty="0"/>
          </a:p>
          <a:p>
            <a:r>
              <a:rPr lang="en-US" sz="1600" dirty="0"/>
              <a:t>What is your recommended approach for Mr. N?</a:t>
            </a:r>
          </a:p>
        </p:txBody>
      </p:sp>
      <p:cxnSp>
        <p:nvCxnSpPr>
          <p:cNvPr id="5" name="Straight Connector 4"/>
          <p:cNvCxnSpPr/>
          <p:nvPr/>
        </p:nvCxnSpPr>
        <p:spPr>
          <a:xfrm>
            <a:off x="6096000" y="964276"/>
            <a:ext cx="0" cy="52952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18756" y="356347"/>
            <a:ext cx="755207" cy="400110"/>
          </a:xfrm>
          <a:prstGeom prst="rect">
            <a:avLst/>
          </a:prstGeom>
          <a:noFill/>
        </p:spPr>
        <p:txBody>
          <a:bodyPr wrap="none" rtlCol="0">
            <a:spAutoFit/>
          </a:bodyPr>
          <a:lstStyle/>
          <a:p>
            <a:r>
              <a:rPr lang="en-US" sz="2000" dirty="0"/>
              <a:t>Mr. N</a:t>
            </a:r>
          </a:p>
        </p:txBody>
      </p:sp>
      <p:sp>
        <p:nvSpPr>
          <p:cNvPr id="7" name="TextBox 6"/>
          <p:cNvSpPr txBox="1"/>
          <p:nvPr/>
        </p:nvSpPr>
        <p:spPr>
          <a:xfrm>
            <a:off x="8797636" y="359953"/>
            <a:ext cx="745717" cy="400110"/>
          </a:xfrm>
          <a:prstGeom prst="rect">
            <a:avLst/>
          </a:prstGeom>
          <a:noFill/>
        </p:spPr>
        <p:txBody>
          <a:bodyPr wrap="none" rtlCol="0">
            <a:spAutoFit/>
          </a:bodyPr>
          <a:lstStyle/>
          <a:p>
            <a:r>
              <a:rPr lang="en-US" sz="2000" dirty="0"/>
              <a:t>Ms. 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196" y="4181687"/>
            <a:ext cx="2408525" cy="177022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6490" y="4181687"/>
            <a:ext cx="2397788" cy="1787700"/>
          </a:xfrm>
          <a:prstGeom prst="rect">
            <a:avLst/>
          </a:prstGeom>
        </p:spPr>
      </p:pic>
      <p:sp>
        <p:nvSpPr>
          <p:cNvPr id="10" name="TextBox 9"/>
          <p:cNvSpPr txBox="1"/>
          <p:nvPr/>
        </p:nvSpPr>
        <p:spPr>
          <a:xfrm>
            <a:off x="6359236" y="874455"/>
            <a:ext cx="5752407" cy="3046988"/>
          </a:xfrm>
          <a:prstGeom prst="rect">
            <a:avLst/>
          </a:prstGeom>
          <a:noFill/>
        </p:spPr>
        <p:txBody>
          <a:bodyPr wrap="square" rtlCol="0">
            <a:spAutoFit/>
          </a:bodyPr>
          <a:lstStyle/>
          <a:p>
            <a:r>
              <a:rPr lang="en-US" sz="1600" dirty="0"/>
              <a:t>Ms. S is a 77yo female with a history of HTN, HLD and DM2 who is currently receiving maintenance therapy with pemetrexed/pembrolizumab for stage IV NSCLC with excellent response. She presents to clinic for unscheduled visit for dyspnea 9 days after receiving her 8</a:t>
            </a:r>
            <a:r>
              <a:rPr lang="en-US" sz="1600" baseline="30000" dirty="0"/>
              <a:t>th</a:t>
            </a:r>
            <a:r>
              <a:rPr lang="en-US" sz="1600" dirty="0"/>
              <a:t> cycle of maintenance therapy. She reports 1 week of worsening DOE and can only walk ~5ft before needing a break. She also reports worsening dry cough. She denies fevers or substernal chest pain. In clinic, she desaturates from 96% to 91% on RA when ambulating 5 feet, and this is associated with dyspnea.</a:t>
            </a:r>
          </a:p>
          <a:p>
            <a:endParaRPr lang="en-US" sz="1600" dirty="0"/>
          </a:p>
          <a:p>
            <a:r>
              <a:rPr lang="en-US" sz="1600" dirty="0"/>
              <a:t>What is your recommended approach for Ms. S?</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9236" y="4280892"/>
            <a:ext cx="2670815" cy="1671019"/>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22200" y="4280891"/>
            <a:ext cx="2822218" cy="1671019"/>
          </a:xfrm>
          <a:prstGeom prst="rect">
            <a:avLst/>
          </a:prstGeom>
        </p:spPr>
      </p:pic>
      <p:sp>
        <p:nvSpPr>
          <p:cNvPr id="13" name="Footer Placeholder 1">
            <a:extLst>
              <a:ext uri="{FF2B5EF4-FFF2-40B4-BE49-F238E27FC236}">
                <a16:creationId xmlns:a16="http://schemas.microsoft.com/office/drawing/2014/main" id="{51AE69DD-6886-DCA4-02FF-F2FD153691EC}"/>
              </a:ext>
            </a:extLst>
          </p:cNvPr>
          <p:cNvSpPr>
            <a:spLocks noGrp="1"/>
          </p:cNvSpPr>
          <p:nvPr>
            <p:ph type="ftr" sz="quarter" idx="3"/>
          </p:nvPr>
        </p:nvSpPr>
        <p:spPr>
          <a:xfrm>
            <a:off x="609600" y="6356350"/>
            <a:ext cx="10744199" cy="442131"/>
          </a:xfrm>
        </p:spPr>
        <p:txBody>
          <a:bodyPr/>
          <a:lstStyle/>
          <a:p>
            <a:r>
              <a:rPr lang="en-US" sz="1200" dirty="0"/>
              <a:t>DM2, diabetes mellitus type 2; DOE, dyspnea on exertion; HLD, hyperlipidemia; HTN, hypertension; NSCLC, non-small cell lung cancer; PD-1, programmed cell death protein-1; RA, room air. </a:t>
            </a:r>
          </a:p>
        </p:txBody>
      </p:sp>
    </p:spTree>
    <p:extLst>
      <p:ext uri="{BB962C8B-B14F-4D97-AF65-F5344CB8AC3E}">
        <p14:creationId xmlns:p14="http://schemas.microsoft.com/office/powerpoint/2010/main" val="61876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3315"/>
            <a:ext cx="10515600" cy="698904"/>
          </a:xfrm>
        </p:spPr>
        <p:txBody>
          <a:bodyPr>
            <a:noAutofit/>
          </a:bodyPr>
          <a:lstStyle/>
          <a:p>
            <a:pPr algn="ctr"/>
            <a:r>
              <a:rPr lang="en-US" sz="3600" dirty="0"/>
              <a:t>Immune-Related Adverse Events (</a:t>
            </a:r>
            <a:r>
              <a:rPr lang="en-US" sz="3600" dirty="0" err="1"/>
              <a:t>irAEs</a:t>
            </a:r>
            <a:r>
              <a:rPr lang="en-US" sz="3600" dirty="0"/>
              <a:t>) Associated with Immune Checkpoint Blockade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8175" y="1656348"/>
            <a:ext cx="4369793" cy="428725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5374" y="1656348"/>
            <a:ext cx="4740250" cy="4279392"/>
          </a:xfrm>
          <a:prstGeom prst="rect">
            <a:avLst/>
          </a:prstGeom>
        </p:spPr>
      </p:pic>
      <p:sp>
        <p:nvSpPr>
          <p:cNvPr id="3" name="Footer Placeholder 1">
            <a:extLst>
              <a:ext uri="{FF2B5EF4-FFF2-40B4-BE49-F238E27FC236}">
                <a16:creationId xmlns:a16="http://schemas.microsoft.com/office/drawing/2014/main" id="{9C540B49-C923-152E-36AD-F3E6D8877733}"/>
              </a:ext>
            </a:extLst>
          </p:cNvPr>
          <p:cNvSpPr>
            <a:spLocks noGrp="1"/>
          </p:cNvSpPr>
          <p:nvPr>
            <p:ph type="ftr" sz="quarter" idx="3"/>
          </p:nvPr>
        </p:nvSpPr>
        <p:spPr>
          <a:xfrm>
            <a:off x="609600" y="6356350"/>
            <a:ext cx="10744199" cy="442131"/>
          </a:xfrm>
        </p:spPr>
        <p:txBody>
          <a:bodyPr/>
          <a:lstStyle/>
          <a:p>
            <a:r>
              <a:rPr lang="en-US" sz="1200" dirty="0"/>
              <a:t>CTLA-4, cytotoxic T-lymphocyte-associated protein 4; </a:t>
            </a:r>
            <a:r>
              <a:rPr lang="en-US" sz="1200" dirty="0" err="1"/>
              <a:t>irAE</a:t>
            </a:r>
            <a:r>
              <a:rPr lang="en-US" sz="1200" dirty="0"/>
              <a:t>, immune-related adverse event.</a:t>
            </a:r>
          </a:p>
          <a:p>
            <a:r>
              <a:rPr lang="en-US" sz="1200" dirty="0" err="1"/>
              <a:t>Postow</a:t>
            </a:r>
            <a:r>
              <a:rPr lang="en-US" sz="1200" dirty="0"/>
              <a:t> MA, et al. </a:t>
            </a:r>
            <a:r>
              <a:rPr lang="en-US" sz="1200" i="1" dirty="0"/>
              <a:t>N </a:t>
            </a:r>
            <a:r>
              <a:rPr lang="en-US" sz="1200" i="1" dirty="0" err="1"/>
              <a:t>Engl</a:t>
            </a:r>
            <a:r>
              <a:rPr lang="en-US" sz="1200" i="1" dirty="0"/>
              <a:t> J Med. </a:t>
            </a:r>
            <a:r>
              <a:rPr lang="en-US" sz="1200" dirty="0"/>
              <a:t>2018;378:158-68.</a:t>
            </a:r>
          </a:p>
        </p:txBody>
      </p:sp>
    </p:spTree>
    <p:extLst>
      <p:ext uri="{BB962C8B-B14F-4D97-AF65-F5344CB8AC3E}">
        <p14:creationId xmlns:p14="http://schemas.microsoft.com/office/powerpoint/2010/main" val="373009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3E641F-69AD-87B3-56A8-8AE5F51F5682}"/>
              </a:ext>
            </a:extLst>
          </p:cNvPr>
          <p:cNvGrpSpPr/>
          <p:nvPr/>
        </p:nvGrpSpPr>
        <p:grpSpPr>
          <a:xfrm>
            <a:off x="3351142" y="367927"/>
            <a:ext cx="8559633" cy="6122146"/>
            <a:chOff x="2521724" y="1639698"/>
            <a:chExt cx="6128639" cy="4383415"/>
          </a:xfrm>
        </p:grpSpPr>
        <p:pic>
          <p:nvPicPr>
            <p:cNvPr id="8" name="Content Placeholder 4">
              <a:extLst>
                <a:ext uri="{FF2B5EF4-FFF2-40B4-BE49-F238E27FC236}">
                  <a16:creationId xmlns:a16="http://schemas.microsoft.com/office/drawing/2014/main" id="{51CD8AFB-EA97-F64B-9651-7FC00CA30C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21724" y="2084173"/>
              <a:ext cx="6128639" cy="3938940"/>
            </a:xfrm>
            <a:prstGeom prst="rect">
              <a:avLst/>
            </a:prstGeom>
          </p:spPr>
        </p:pic>
        <p:sp>
          <p:nvSpPr>
            <p:cNvPr id="9" name="TextBox 8">
              <a:extLst>
                <a:ext uri="{FF2B5EF4-FFF2-40B4-BE49-F238E27FC236}">
                  <a16:creationId xmlns:a16="http://schemas.microsoft.com/office/drawing/2014/main" id="{F31D92CE-3109-EF40-DBE3-C678D7DFE617}"/>
                </a:ext>
              </a:extLst>
            </p:cNvPr>
            <p:cNvSpPr txBox="1"/>
            <p:nvPr/>
          </p:nvSpPr>
          <p:spPr>
            <a:xfrm>
              <a:off x="4486223" y="1639698"/>
              <a:ext cx="2199640" cy="600164"/>
            </a:xfrm>
            <a:prstGeom prst="rect">
              <a:avLst/>
            </a:prstGeom>
            <a:noFill/>
          </p:spPr>
          <p:txBody>
            <a:bodyPr wrap="none" rtlCol="0">
              <a:spAutoFit/>
            </a:bodyPr>
            <a:lstStyle/>
            <a:p>
              <a:pPr algn="ctr"/>
              <a:r>
                <a:rPr lang="en-US" sz="1100" b="1" dirty="0">
                  <a:latin typeface="+mj-lt"/>
                </a:rPr>
                <a:t>Know the immune toxicity spectrum</a:t>
              </a:r>
            </a:p>
            <a:p>
              <a:pPr algn="ctr"/>
              <a:r>
                <a:rPr lang="en-US" sz="1100" b="1" dirty="0">
                  <a:latin typeface="+mj-lt"/>
                </a:rPr>
                <a:t>Identify Risk factors</a:t>
              </a:r>
            </a:p>
            <a:p>
              <a:pPr algn="ctr"/>
              <a:endParaRPr lang="en-US" sz="1100" b="1" dirty="0">
                <a:latin typeface="+mj-lt"/>
              </a:endParaRPr>
            </a:p>
          </p:txBody>
        </p:sp>
      </p:grpSp>
      <p:sp>
        <p:nvSpPr>
          <p:cNvPr id="2" name="Title 1">
            <a:extLst>
              <a:ext uri="{FF2B5EF4-FFF2-40B4-BE49-F238E27FC236}">
                <a16:creationId xmlns:a16="http://schemas.microsoft.com/office/drawing/2014/main" id="{5B94217D-45FC-886C-D61A-DDE06077AADE}"/>
              </a:ext>
            </a:extLst>
          </p:cNvPr>
          <p:cNvSpPr>
            <a:spLocks noGrp="1"/>
          </p:cNvSpPr>
          <p:nvPr>
            <p:ph type="title"/>
          </p:nvPr>
        </p:nvSpPr>
        <p:spPr>
          <a:xfrm>
            <a:off x="470066" y="394943"/>
            <a:ext cx="5384470" cy="1505109"/>
          </a:xfrm>
        </p:spPr>
        <p:txBody>
          <a:bodyPr>
            <a:normAutofit fontScale="90000"/>
          </a:bodyPr>
          <a:lstStyle/>
          <a:p>
            <a:r>
              <a:rPr lang="en-US" dirty="0"/>
              <a:t>The Pillars of Immunotherapy Toxicity Management</a:t>
            </a:r>
          </a:p>
        </p:txBody>
      </p:sp>
      <p:sp>
        <p:nvSpPr>
          <p:cNvPr id="3" name="Footer Placeholder 1">
            <a:extLst>
              <a:ext uri="{FF2B5EF4-FFF2-40B4-BE49-F238E27FC236}">
                <a16:creationId xmlns:a16="http://schemas.microsoft.com/office/drawing/2014/main" id="{AE12D06A-37F3-9EED-89F5-E41AB2741037}"/>
              </a:ext>
            </a:extLst>
          </p:cNvPr>
          <p:cNvSpPr>
            <a:spLocks noGrp="1"/>
          </p:cNvSpPr>
          <p:nvPr>
            <p:ph type="ftr" sz="quarter" idx="3"/>
          </p:nvPr>
        </p:nvSpPr>
        <p:spPr>
          <a:xfrm>
            <a:off x="609600" y="6356350"/>
            <a:ext cx="10744199" cy="442131"/>
          </a:xfrm>
        </p:spPr>
        <p:txBody>
          <a:bodyPr/>
          <a:lstStyle/>
          <a:p>
            <a:r>
              <a:rPr lang="en-US" sz="1200" dirty="0" err="1"/>
              <a:t>Adpated</a:t>
            </a:r>
            <a:r>
              <a:rPr lang="en-US" sz="1200" dirty="0"/>
              <a:t> from </a:t>
            </a:r>
            <a:r>
              <a:rPr lang="en-US" sz="1200" dirty="0" err="1"/>
              <a:t>Champiat</a:t>
            </a:r>
            <a:r>
              <a:rPr lang="en-US" sz="1200" dirty="0"/>
              <a:t> S, et al. </a:t>
            </a:r>
            <a:r>
              <a:rPr lang="en-US" sz="1200" i="1" dirty="0"/>
              <a:t>Ann Oncol</a:t>
            </a:r>
            <a:r>
              <a:rPr lang="en-US" sz="1200" dirty="0"/>
              <a:t>. 2016;27:559-74.</a:t>
            </a:r>
          </a:p>
        </p:txBody>
      </p:sp>
    </p:spTree>
    <p:extLst>
      <p:ext uri="{BB962C8B-B14F-4D97-AF65-F5344CB8AC3E}">
        <p14:creationId xmlns:p14="http://schemas.microsoft.com/office/powerpoint/2010/main" val="71268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5367" y="3987765"/>
            <a:ext cx="3951534" cy="2526902"/>
          </a:xfrm>
          <a:prstGeom prst="rect">
            <a:avLst/>
          </a:prstGeom>
        </p:spPr>
      </p:pic>
      <p:sp>
        <p:nvSpPr>
          <p:cNvPr id="2" name="Title 1"/>
          <p:cNvSpPr>
            <a:spLocks noGrp="1"/>
          </p:cNvSpPr>
          <p:nvPr>
            <p:ph type="title"/>
          </p:nvPr>
        </p:nvSpPr>
        <p:spPr>
          <a:xfrm>
            <a:off x="609600" y="199505"/>
            <a:ext cx="10744200" cy="1185577"/>
          </a:xfrm>
        </p:spPr>
        <p:txBody>
          <a:bodyPr anchor="t">
            <a:noAutofit/>
          </a:bodyPr>
          <a:lstStyle/>
          <a:p>
            <a:r>
              <a:rPr lang="en-US" sz="2800" dirty="0"/>
              <a:t>Time to Onset of </a:t>
            </a:r>
            <a:r>
              <a:rPr lang="en-US" sz="2800" dirty="0" err="1"/>
              <a:t>irAEs</a:t>
            </a:r>
            <a:r>
              <a:rPr lang="en-US" sz="2800" dirty="0"/>
              <a:t> is Heterogeneous</a:t>
            </a:r>
          </a:p>
        </p:txBody>
      </p:sp>
      <p:sp>
        <p:nvSpPr>
          <p:cNvPr id="3" name="Footer Placeholder 1">
            <a:extLst>
              <a:ext uri="{FF2B5EF4-FFF2-40B4-BE49-F238E27FC236}">
                <a16:creationId xmlns:a16="http://schemas.microsoft.com/office/drawing/2014/main" id="{A657467B-549E-7B74-76FE-118657BD8C20}"/>
              </a:ext>
            </a:extLst>
          </p:cNvPr>
          <p:cNvSpPr>
            <a:spLocks noGrp="1"/>
          </p:cNvSpPr>
          <p:nvPr>
            <p:ph type="ftr" sz="quarter" idx="3"/>
          </p:nvPr>
        </p:nvSpPr>
        <p:spPr>
          <a:xfrm>
            <a:off x="609600" y="6356350"/>
            <a:ext cx="10744199" cy="442131"/>
          </a:xfrm>
        </p:spPr>
        <p:txBody>
          <a:bodyPr/>
          <a:lstStyle/>
          <a:p>
            <a:r>
              <a:rPr lang="en-US" dirty="0"/>
              <a:t>IPI, ipilimumab; NIV, nivolumab; PD-L1, </a:t>
            </a:r>
            <a:br>
              <a:rPr lang="en-US" dirty="0"/>
            </a:br>
            <a:r>
              <a:rPr lang="en-US" dirty="0"/>
              <a:t>programmed death-ligand 1.</a:t>
            </a:r>
          </a:p>
          <a:p>
            <a:r>
              <a:rPr lang="en-US" dirty="0"/>
              <a:t>Tang S-Q, et al. </a:t>
            </a:r>
            <a:r>
              <a:rPr lang="en-US" i="1" dirty="0"/>
              <a:t>Cancer Res Treat. </a:t>
            </a:r>
            <a:r>
              <a:rPr lang="en-US" dirty="0"/>
              <a:t>2021;53:339-54.</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1780"/>
          <a:stretch/>
        </p:blipFill>
        <p:spPr>
          <a:xfrm>
            <a:off x="2205368" y="1251847"/>
            <a:ext cx="3950208" cy="251817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0287" y="1262852"/>
            <a:ext cx="3838462" cy="25071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147" y="4078347"/>
            <a:ext cx="4032741" cy="2345738"/>
          </a:xfrm>
          <a:prstGeom prst="rect">
            <a:avLst/>
          </a:prstGeom>
        </p:spPr>
      </p:pic>
      <p:sp>
        <p:nvSpPr>
          <p:cNvPr id="12" name="TextBox 11"/>
          <p:cNvSpPr txBox="1"/>
          <p:nvPr/>
        </p:nvSpPr>
        <p:spPr>
          <a:xfrm>
            <a:off x="3046615" y="773645"/>
            <a:ext cx="1599862" cy="369332"/>
          </a:xfrm>
          <a:prstGeom prst="rect">
            <a:avLst/>
          </a:prstGeom>
          <a:solidFill>
            <a:schemeClr val="bg1"/>
          </a:solidFill>
        </p:spPr>
        <p:txBody>
          <a:bodyPr wrap="none" rtlCol="0">
            <a:spAutoFit/>
          </a:bodyPr>
          <a:lstStyle/>
          <a:p>
            <a:r>
              <a:rPr lang="en-US" b="1" u="sng" dirty="0"/>
              <a:t>All Grade </a:t>
            </a:r>
            <a:r>
              <a:rPr lang="en-US" b="1" u="sng" dirty="0" err="1"/>
              <a:t>irAEs</a:t>
            </a:r>
            <a:endParaRPr lang="en-US" b="1" u="sng" dirty="0"/>
          </a:p>
        </p:txBody>
      </p:sp>
      <p:sp>
        <p:nvSpPr>
          <p:cNvPr id="13" name="TextBox 12"/>
          <p:cNvSpPr txBox="1"/>
          <p:nvPr/>
        </p:nvSpPr>
        <p:spPr>
          <a:xfrm>
            <a:off x="8685415" y="698904"/>
            <a:ext cx="1901483" cy="369332"/>
          </a:xfrm>
          <a:prstGeom prst="rect">
            <a:avLst/>
          </a:prstGeom>
          <a:solidFill>
            <a:schemeClr val="bg1"/>
          </a:solidFill>
        </p:spPr>
        <p:txBody>
          <a:bodyPr wrap="none" rtlCol="0">
            <a:spAutoFit/>
          </a:bodyPr>
          <a:lstStyle/>
          <a:p>
            <a:r>
              <a:rPr lang="en-US" b="1" u="sng" dirty="0"/>
              <a:t>Grade </a:t>
            </a:r>
            <a:r>
              <a:rPr lang="en-US" b="1" u="sng" dirty="0">
                <a:latin typeface="Arial" panose="020B0604020202020204" pitchFamily="34" charset="0"/>
                <a:cs typeface="Arial" panose="020B0604020202020204" pitchFamily="34" charset="0"/>
              </a:rPr>
              <a:t>≥ 3 </a:t>
            </a:r>
            <a:r>
              <a:rPr lang="en-US" b="1" u="sng" dirty="0" err="1"/>
              <a:t>irAEs</a:t>
            </a:r>
            <a:endParaRPr lang="en-US" b="1" u="sng" dirty="0"/>
          </a:p>
        </p:txBody>
      </p:sp>
      <p:sp>
        <p:nvSpPr>
          <p:cNvPr id="14" name="TextBox 13"/>
          <p:cNvSpPr txBox="1"/>
          <p:nvPr/>
        </p:nvSpPr>
        <p:spPr>
          <a:xfrm>
            <a:off x="629552" y="1803850"/>
            <a:ext cx="1575815" cy="584775"/>
          </a:xfrm>
          <a:prstGeom prst="rect">
            <a:avLst/>
          </a:prstGeom>
          <a:solidFill>
            <a:schemeClr val="bg1"/>
          </a:solidFill>
        </p:spPr>
        <p:txBody>
          <a:bodyPr wrap="square" rtlCol="0">
            <a:spAutoFit/>
          </a:bodyPr>
          <a:lstStyle/>
          <a:p>
            <a:pPr algn="ctr"/>
            <a:r>
              <a:rPr lang="en-US" sz="1600" b="1" u="sng" dirty="0"/>
              <a:t>PD-1 monotherapy</a:t>
            </a:r>
          </a:p>
        </p:txBody>
      </p:sp>
      <p:sp>
        <p:nvSpPr>
          <p:cNvPr id="15" name="TextBox 14"/>
          <p:cNvSpPr txBox="1"/>
          <p:nvPr/>
        </p:nvSpPr>
        <p:spPr>
          <a:xfrm>
            <a:off x="703536" y="4836610"/>
            <a:ext cx="1427846" cy="584775"/>
          </a:xfrm>
          <a:prstGeom prst="rect">
            <a:avLst/>
          </a:prstGeom>
          <a:solidFill>
            <a:schemeClr val="bg1"/>
          </a:solidFill>
        </p:spPr>
        <p:txBody>
          <a:bodyPr wrap="square" rtlCol="0">
            <a:spAutoFit/>
          </a:bodyPr>
          <a:lstStyle/>
          <a:p>
            <a:pPr algn="ctr"/>
            <a:r>
              <a:rPr lang="en-US" sz="1600" b="1" u="sng" dirty="0"/>
              <a:t>PD-1 + CTLA-4</a:t>
            </a:r>
          </a:p>
        </p:txBody>
      </p:sp>
    </p:spTree>
    <p:extLst>
      <p:ext uri="{BB962C8B-B14F-4D97-AF65-F5344CB8AC3E}">
        <p14:creationId xmlns:p14="http://schemas.microsoft.com/office/powerpoint/2010/main" val="419071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0025"/>
            <a:ext cx="11160034" cy="1184275"/>
          </a:xfrm>
        </p:spPr>
        <p:txBody>
          <a:bodyPr anchor="t">
            <a:noAutofit/>
          </a:bodyPr>
          <a:lstStyle/>
          <a:p>
            <a:r>
              <a:rPr lang="en-US" dirty="0"/>
              <a:t>Time to Onset and Resolution of </a:t>
            </a:r>
            <a:r>
              <a:rPr lang="en-US" dirty="0" err="1"/>
              <a:t>irAE</a:t>
            </a:r>
            <a:r>
              <a:rPr lang="en-US" dirty="0"/>
              <a:t> is Heterogeneous</a:t>
            </a:r>
          </a:p>
        </p:txBody>
      </p:sp>
      <p:sp>
        <p:nvSpPr>
          <p:cNvPr id="5" name="Footer Placeholder 1">
            <a:extLst>
              <a:ext uri="{FF2B5EF4-FFF2-40B4-BE49-F238E27FC236}">
                <a16:creationId xmlns:a16="http://schemas.microsoft.com/office/drawing/2014/main" id="{1DFC707B-90D2-CA69-F852-3D7CAA1D71D6}"/>
              </a:ext>
            </a:extLst>
          </p:cNvPr>
          <p:cNvSpPr>
            <a:spLocks noGrp="1"/>
          </p:cNvSpPr>
          <p:nvPr>
            <p:ph type="ftr" sz="quarter" idx="3"/>
          </p:nvPr>
        </p:nvSpPr>
        <p:spPr>
          <a:xfrm>
            <a:off x="609600" y="6356350"/>
            <a:ext cx="10744199" cy="442131"/>
          </a:xfrm>
        </p:spPr>
        <p:txBody>
          <a:bodyPr/>
          <a:lstStyle/>
          <a:p>
            <a:r>
              <a:rPr lang="en-US" dirty="0"/>
              <a:t>Tang S-Q, et al. </a:t>
            </a:r>
            <a:r>
              <a:rPr lang="en-US" i="1" dirty="0"/>
              <a:t>Cancer Res Treat. </a:t>
            </a:r>
            <a:r>
              <a:rPr lang="en-US" dirty="0"/>
              <a:t>2021;53:339-54.</a:t>
            </a:r>
          </a:p>
        </p:txBody>
      </p:sp>
      <p:sp>
        <p:nvSpPr>
          <p:cNvPr id="17" name="TextBox 16"/>
          <p:cNvSpPr txBox="1"/>
          <p:nvPr/>
        </p:nvSpPr>
        <p:spPr>
          <a:xfrm>
            <a:off x="4059134" y="1204906"/>
            <a:ext cx="2236510" cy="369332"/>
          </a:xfrm>
          <a:prstGeom prst="rect">
            <a:avLst/>
          </a:prstGeom>
          <a:solidFill>
            <a:schemeClr val="bg1"/>
          </a:solidFill>
        </p:spPr>
        <p:txBody>
          <a:bodyPr wrap="none" rtlCol="0">
            <a:spAutoFit/>
          </a:bodyPr>
          <a:lstStyle/>
          <a:p>
            <a:r>
              <a:rPr lang="en-US" b="1" u="sng" dirty="0"/>
              <a:t>PD-1 monotherapy</a:t>
            </a:r>
          </a:p>
        </p:txBody>
      </p:sp>
      <p:sp>
        <p:nvSpPr>
          <p:cNvPr id="18" name="TextBox 17"/>
          <p:cNvSpPr txBox="1"/>
          <p:nvPr/>
        </p:nvSpPr>
        <p:spPr>
          <a:xfrm>
            <a:off x="9259824" y="1204906"/>
            <a:ext cx="1794081" cy="369332"/>
          </a:xfrm>
          <a:prstGeom prst="rect">
            <a:avLst/>
          </a:prstGeom>
          <a:solidFill>
            <a:schemeClr val="bg1"/>
          </a:solidFill>
        </p:spPr>
        <p:txBody>
          <a:bodyPr wrap="none" rtlCol="0">
            <a:spAutoFit/>
          </a:bodyPr>
          <a:lstStyle/>
          <a:p>
            <a:r>
              <a:rPr lang="en-US" b="1" u="sng" dirty="0"/>
              <a:t>PD-1 + CTLA-4</a:t>
            </a:r>
          </a:p>
        </p:txBody>
      </p:sp>
      <p:sp>
        <p:nvSpPr>
          <p:cNvPr id="19" name="Rectangle 18"/>
          <p:cNvSpPr/>
          <p:nvPr/>
        </p:nvSpPr>
        <p:spPr bwMode="auto">
          <a:xfrm>
            <a:off x="5440680" y="3668714"/>
            <a:ext cx="155448" cy="1651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20" name="Picture 19"/>
          <p:cNvPicPr>
            <a:picLocks noChangeAspect="1"/>
          </p:cNvPicPr>
          <p:nvPr/>
        </p:nvPicPr>
        <p:blipFill>
          <a:blip r:embed="rId2"/>
          <a:stretch>
            <a:fillRect/>
          </a:stretch>
        </p:blipFill>
        <p:spPr>
          <a:xfrm>
            <a:off x="2219914" y="1836944"/>
            <a:ext cx="4867275" cy="3663540"/>
          </a:xfrm>
          <a:prstGeom prst="rect">
            <a:avLst/>
          </a:prstGeom>
        </p:spPr>
      </p:pic>
      <p:pic>
        <p:nvPicPr>
          <p:cNvPr id="21" name="Picture 20"/>
          <p:cNvPicPr>
            <a:picLocks noChangeAspect="1"/>
          </p:cNvPicPr>
          <p:nvPr/>
        </p:nvPicPr>
        <p:blipFill>
          <a:blip r:embed="rId3"/>
          <a:stretch>
            <a:fillRect/>
          </a:stretch>
        </p:blipFill>
        <p:spPr>
          <a:xfrm>
            <a:off x="7392820" y="2042160"/>
            <a:ext cx="4582581" cy="3418223"/>
          </a:xfrm>
          <a:prstGeom prst="rect">
            <a:avLst/>
          </a:prstGeom>
        </p:spPr>
      </p:pic>
      <p:pic>
        <p:nvPicPr>
          <p:cNvPr id="22" name="Picture 21"/>
          <p:cNvPicPr>
            <a:picLocks noChangeAspect="1"/>
          </p:cNvPicPr>
          <p:nvPr/>
        </p:nvPicPr>
        <p:blipFill>
          <a:blip r:embed="rId4"/>
          <a:stretch>
            <a:fillRect/>
          </a:stretch>
        </p:blipFill>
        <p:spPr>
          <a:xfrm>
            <a:off x="207679" y="1574238"/>
            <a:ext cx="1859419" cy="3663540"/>
          </a:xfrm>
          <a:prstGeom prst="rect">
            <a:avLst/>
          </a:prstGeom>
        </p:spPr>
      </p:pic>
      <p:sp>
        <p:nvSpPr>
          <p:cNvPr id="3" name="Rectangle 2">
            <a:extLst>
              <a:ext uri="{FF2B5EF4-FFF2-40B4-BE49-F238E27FC236}">
                <a16:creationId xmlns:a16="http://schemas.microsoft.com/office/drawing/2014/main" id="{29ECC436-6F17-9C96-4E40-DC4410E4BE73}"/>
              </a:ext>
            </a:extLst>
          </p:cNvPr>
          <p:cNvSpPr/>
          <p:nvPr/>
        </p:nvSpPr>
        <p:spPr>
          <a:xfrm>
            <a:off x="207679" y="5718860"/>
            <a:ext cx="184731" cy="369332"/>
          </a:xfrm>
          <a:prstGeom prst="rect">
            <a:avLst/>
          </a:prstGeom>
          <a:solidFill>
            <a:schemeClr val="bg1"/>
          </a:solidFill>
        </p:spPr>
        <p:txBody>
          <a:bodyPr wrap="none">
            <a:spAutoFit/>
          </a:bodyPr>
          <a:lstStyle/>
          <a:p>
            <a:endParaRPr lang="en-US" dirty="0"/>
          </a:p>
        </p:txBody>
      </p:sp>
      <p:sp>
        <p:nvSpPr>
          <p:cNvPr id="4" name="TextBox 3">
            <a:extLst>
              <a:ext uri="{FF2B5EF4-FFF2-40B4-BE49-F238E27FC236}">
                <a16:creationId xmlns:a16="http://schemas.microsoft.com/office/drawing/2014/main" id="{E361474A-93EF-E3FE-952B-F0B5FA552F60}"/>
              </a:ext>
            </a:extLst>
          </p:cNvPr>
          <p:cNvSpPr txBox="1"/>
          <p:nvPr/>
        </p:nvSpPr>
        <p:spPr>
          <a:xfrm>
            <a:off x="2540519" y="5718860"/>
            <a:ext cx="954941" cy="307777"/>
          </a:xfrm>
          <a:prstGeom prst="rect">
            <a:avLst/>
          </a:prstGeom>
          <a:noFill/>
        </p:spPr>
        <p:txBody>
          <a:bodyPr wrap="none" rtlCol="0">
            <a:spAutoFit/>
          </a:bodyPr>
          <a:lstStyle/>
          <a:p>
            <a:r>
              <a:rPr lang="en-US" sz="1400" b="1" dirty="0"/>
              <a:t>All grades </a:t>
            </a:r>
          </a:p>
        </p:txBody>
      </p:sp>
    </p:spTree>
    <p:extLst>
      <p:ext uri="{BB962C8B-B14F-4D97-AF65-F5344CB8AC3E}">
        <p14:creationId xmlns:p14="http://schemas.microsoft.com/office/powerpoint/2010/main" val="427314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4C81-AD82-35A0-FF15-A1B3EF74334F}"/>
              </a:ext>
            </a:extLst>
          </p:cNvPr>
          <p:cNvSpPr>
            <a:spLocks noGrp="1"/>
          </p:cNvSpPr>
          <p:nvPr>
            <p:ph type="title"/>
          </p:nvPr>
        </p:nvSpPr>
        <p:spPr>
          <a:xfrm>
            <a:off x="609600" y="199505"/>
            <a:ext cx="10744200" cy="1185577"/>
          </a:xfrm>
        </p:spPr>
        <p:txBody>
          <a:bodyPr>
            <a:noAutofit/>
          </a:bodyPr>
          <a:lstStyle/>
          <a:p>
            <a:r>
              <a:rPr lang="en-US" dirty="0"/>
              <a:t>Frequency of </a:t>
            </a:r>
            <a:r>
              <a:rPr lang="en-US" dirty="0" err="1"/>
              <a:t>irAEs</a:t>
            </a:r>
            <a:r>
              <a:rPr lang="en-US" dirty="0"/>
              <a:t> in Patients Treated with </a:t>
            </a:r>
            <a:r>
              <a:rPr lang="en-US" dirty="0" err="1"/>
              <a:t>Tremelimumab+Durvalumab+Chemotherapy</a:t>
            </a:r>
            <a:endParaRPr lang="en-US" dirty="0"/>
          </a:p>
        </p:txBody>
      </p:sp>
      <p:sp>
        <p:nvSpPr>
          <p:cNvPr id="4" name="Footer Placeholder 1">
            <a:extLst>
              <a:ext uri="{FF2B5EF4-FFF2-40B4-BE49-F238E27FC236}">
                <a16:creationId xmlns:a16="http://schemas.microsoft.com/office/drawing/2014/main" id="{1072422F-C991-ACE8-635C-6B8E244C98AF}"/>
              </a:ext>
            </a:extLst>
          </p:cNvPr>
          <p:cNvSpPr>
            <a:spLocks noGrp="1"/>
          </p:cNvSpPr>
          <p:nvPr>
            <p:ph type="ftr" sz="quarter" idx="3"/>
          </p:nvPr>
        </p:nvSpPr>
        <p:spPr>
          <a:xfrm>
            <a:off x="609600" y="6356350"/>
            <a:ext cx="11212286" cy="442913"/>
          </a:xfrm>
        </p:spPr>
        <p:txBody>
          <a:bodyPr/>
          <a:lstStyle/>
          <a:p>
            <a:pPr lvl="0"/>
            <a:r>
              <a:rPr lang="en-US" noProof="0" dirty="0"/>
              <a:t>*Other rare/miscellaneous </a:t>
            </a:r>
            <a:r>
              <a:rPr lang="en-US" noProof="0" dirty="0" err="1"/>
              <a:t>imAEs</a:t>
            </a:r>
            <a:r>
              <a:rPr lang="en-US" noProof="0" dirty="0"/>
              <a:t> were arthralgia and vasculitis in the same patient, arthralgia in 5 patients, and autoimmune encephalitis, encephalitis, immune thrombocytopenia, subacute cutaneous lupus erythematosus, and vasculitis in 1 patient each in the T+D+CT arm; and arthritis in 1 patient in the D+CT arm.</a:t>
            </a:r>
          </a:p>
          <a:p>
            <a:pPr lvl="0"/>
            <a:r>
              <a:rPr lang="en-US" noProof="0" dirty="0"/>
              <a:t>CT, </a:t>
            </a:r>
            <a:r>
              <a:rPr lang="en-US" dirty="0"/>
              <a:t>chemotherapy; D, </a:t>
            </a:r>
            <a:r>
              <a:rPr lang="en-US" dirty="0" err="1"/>
              <a:t>durvaluamb</a:t>
            </a:r>
            <a:r>
              <a:rPr lang="en-US" dirty="0"/>
              <a:t>; </a:t>
            </a:r>
            <a:r>
              <a:rPr lang="en-US" dirty="0" err="1"/>
              <a:t>imAE</a:t>
            </a:r>
            <a:r>
              <a:rPr lang="en-US" dirty="0"/>
              <a:t>, immune-mediated adverse event; T, </a:t>
            </a:r>
            <a:r>
              <a:rPr lang="en-US" dirty="0" err="1"/>
              <a:t>tremelimumab</a:t>
            </a:r>
            <a:r>
              <a:rPr lang="en-US" dirty="0"/>
              <a:t>.</a:t>
            </a:r>
          </a:p>
          <a:p>
            <a:r>
              <a:rPr lang="en-US" noProof="0" dirty="0"/>
              <a:t>Cho BC, et al. ASCO 2022</a:t>
            </a:r>
            <a:r>
              <a:rPr lang="en-US" dirty="0"/>
              <a:t>.</a:t>
            </a:r>
            <a:r>
              <a:rPr lang="en-US" noProof="0" dirty="0"/>
              <a:t> Abstract 9035. </a:t>
            </a:r>
          </a:p>
        </p:txBody>
      </p:sp>
      <p:pic>
        <p:nvPicPr>
          <p:cNvPr id="13" name="Content Placeholder 12">
            <a:extLst>
              <a:ext uri="{FF2B5EF4-FFF2-40B4-BE49-F238E27FC236}">
                <a16:creationId xmlns:a16="http://schemas.microsoft.com/office/drawing/2014/main" id="{5CCE6008-9806-B422-D598-82DF570E5670}"/>
              </a:ext>
            </a:extLst>
          </p:cNvPr>
          <p:cNvPicPr>
            <a:picLocks noGrp="1" noChangeAspect="1"/>
          </p:cNvPicPr>
          <p:nvPr>
            <p:ph idx="4294967295"/>
          </p:nvPr>
        </p:nvPicPr>
        <p:blipFill rotWithShape="1">
          <a:blip r:embed="rId2" cstate="screen">
            <a:extLst>
              <a:ext uri="{28A0092B-C50C-407E-A947-70E740481C1C}">
                <a14:useLocalDpi xmlns:a14="http://schemas.microsoft.com/office/drawing/2010/main"/>
              </a:ext>
            </a:extLst>
          </a:blip>
          <a:srcRect/>
          <a:stretch/>
        </p:blipFill>
        <p:spPr>
          <a:xfrm>
            <a:off x="1744662" y="1721122"/>
            <a:ext cx="8474075" cy="3962400"/>
          </a:xfrm>
        </p:spPr>
      </p:pic>
    </p:spTree>
    <p:extLst>
      <p:ext uri="{BB962C8B-B14F-4D97-AF65-F5344CB8AC3E}">
        <p14:creationId xmlns:p14="http://schemas.microsoft.com/office/powerpoint/2010/main" val="3718276822"/>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2708</Words>
  <Application>Microsoft Macintosh PowerPoint</Application>
  <PresentationFormat>Widescreen</PresentationFormat>
  <Paragraphs>184</Paragraphs>
  <Slides>20</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Calibri Light</vt:lpstr>
      <vt:lpstr>Century Gothic</vt:lpstr>
      <vt:lpstr>Times</vt:lpstr>
      <vt:lpstr>Trebuchet MS</vt:lpstr>
      <vt:lpstr>2022 Hem Onc</vt:lpstr>
      <vt:lpstr>Office Theme</vt:lpstr>
      <vt:lpstr>1_2022 Hem Onc</vt:lpstr>
      <vt:lpstr>Case 6: Implementing Current Guidelines and Best Practices for Monitoring and Mitigating Immune-Related Adverse Events</vt:lpstr>
      <vt:lpstr>PowerPoint Presentation</vt:lpstr>
      <vt:lpstr>Disclaimer</vt:lpstr>
      <vt:lpstr>Case Examples</vt:lpstr>
      <vt:lpstr>Immune-Related Adverse Events (irAEs) Associated with Immune Checkpoint Blockade</vt:lpstr>
      <vt:lpstr>The Pillars of Immunotherapy Toxicity Management</vt:lpstr>
      <vt:lpstr>Time to Onset of irAEs is Heterogeneous</vt:lpstr>
      <vt:lpstr>Time to Onset and Resolution of irAE is Heterogeneous</vt:lpstr>
      <vt:lpstr>Frequency of irAEs in Patients Treated with Tremelimumab+Durvalumab+Chemotherapy</vt:lpstr>
      <vt:lpstr>irAE Work-Up and Management Requires Multi-Disciplinary Input</vt:lpstr>
      <vt:lpstr>Managing AEs from Immune Checkpoint Inhibitors</vt:lpstr>
      <vt:lpstr>Can I Resume Immunotherapy After Resolution of an irAE?</vt:lpstr>
      <vt:lpstr>irAEs May Be Associated with Immunotherapy Benefit</vt:lpstr>
      <vt:lpstr>Cases Revisited</vt:lpstr>
      <vt:lpstr>Additional Case</vt:lpstr>
      <vt:lpstr>Major Adverse Cardiac Events (MACEs) with Immunotherapy</vt:lpstr>
      <vt:lpstr>Management of Immune Checkpoint Inhibitor-Related MACE</vt:lpstr>
      <vt:lpstr>Additional Case - Revisited</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MedEd On The Go</dc:creator>
  <cp:keywords/>
  <dc:description/>
  <cp:lastModifiedBy/>
  <cp:revision>1</cp:revision>
  <dcterms:created xsi:type="dcterms:W3CDTF">2019-05-10T15:34:56Z</dcterms:created>
  <dcterms:modified xsi:type="dcterms:W3CDTF">2023-07-06T13:47:20Z</dcterms:modified>
  <cp:category/>
</cp:coreProperties>
</file>