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5" r:id="rId2"/>
    <p:sldMasterId id="2147483737" r:id="rId3"/>
  </p:sldMasterIdLst>
  <p:notesMasterIdLst>
    <p:notesMasterId r:id="rId20"/>
  </p:notesMasterIdLst>
  <p:sldIdLst>
    <p:sldId id="256" r:id="rId4"/>
    <p:sldId id="2145706410" r:id="rId5"/>
    <p:sldId id="2145706411" r:id="rId6"/>
    <p:sldId id="257" r:id="rId7"/>
    <p:sldId id="2145706405" r:id="rId8"/>
    <p:sldId id="259" r:id="rId9"/>
    <p:sldId id="265" r:id="rId10"/>
    <p:sldId id="266" r:id="rId11"/>
    <p:sldId id="278" r:id="rId12"/>
    <p:sldId id="279" r:id="rId13"/>
    <p:sldId id="268" r:id="rId14"/>
    <p:sldId id="269" r:id="rId15"/>
    <p:sldId id="277" r:id="rId16"/>
    <p:sldId id="2145706407" r:id="rId17"/>
    <p:sldId id="2145706409"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6327"/>
  </p:normalViewPr>
  <p:slideViewPr>
    <p:cSldViewPr snapToGrid="0">
      <p:cViewPr varScale="1">
        <p:scale>
          <a:sx n="98" d="100"/>
          <a:sy n="98" d="100"/>
        </p:scale>
        <p:origin x="200"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7/6/23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2D327-D1B9-4565-A791-256A46C238C9}" type="slidenum">
              <a:rPr lang="en-US" smtClean="0"/>
              <a:t>9</a:t>
            </a:fld>
            <a:endParaRPr lang="en-US"/>
          </a:p>
        </p:txBody>
      </p:sp>
    </p:spTree>
    <p:extLst>
      <p:ext uri="{BB962C8B-B14F-4D97-AF65-F5344CB8AC3E}">
        <p14:creationId xmlns:p14="http://schemas.microsoft.com/office/powerpoint/2010/main" val="167433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2D327-D1B9-4565-A791-256A46C238C9}" type="slidenum">
              <a:rPr lang="en-US" smtClean="0"/>
              <a:t>12</a:t>
            </a:fld>
            <a:endParaRPr lang="en-US"/>
          </a:p>
        </p:txBody>
      </p:sp>
    </p:spTree>
    <p:extLst>
      <p:ext uri="{BB962C8B-B14F-4D97-AF65-F5344CB8AC3E}">
        <p14:creationId xmlns:p14="http://schemas.microsoft.com/office/powerpoint/2010/main" val="96541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02901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11051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30895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37653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58281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46668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8404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58587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9842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48630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02645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8266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16024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93547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0368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4979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5254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132084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1935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89579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11459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50390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3597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64547574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1553030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9.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87"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09738"/>
            <a:ext cx="10515600" cy="2852737"/>
          </a:xfrm>
        </p:spPr>
        <p:txBody>
          <a:bodyPr>
            <a:normAutofit/>
          </a:bodyPr>
          <a:lstStyle/>
          <a:p>
            <a:r>
              <a:rPr lang="en-US" sz="4000" dirty="0"/>
              <a:t>Case 5: Is There a Role for Immunotherapy-Based Therapy in KRAS-Mutated NSCLC? What About in Patients with Co-Mutations in </a:t>
            </a:r>
            <a:r>
              <a:rPr lang="en-US" sz="4000" i="1" dirty="0"/>
              <a:t>STK11</a:t>
            </a:r>
            <a:r>
              <a:rPr lang="en-US" sz="4000" dirty="0"/>
              <a:t> or </a:t>
            </a:r>
            <a:r>
              <a:rPr lang="en-US" sz="4000" i="1" dirty="0"/>
              <a:t>KEAP1</a:t>
            </a:r>
            <a:r>
              <a:rPr lang="en-US" sz="4000" dirty="0"/>
              <a:t>?</a:t>
            </a:r>
          </a:p>
        </p:txBody>
      </p:sp>
      <p:sp>
        <p:nvSpPr>
          <p:cNvPr id="3" name="Subtitle 2"/>
          <p:cNvSpPr>
            <a:spLocks noGrp="1"/>
          </p:cNvSpPr>
          <p:nvPr>
            <p:ph type="body" idx="1"/>
          </p:nvPr>
        </p:nvSpPr>
        <p:spPr>
          <a:xfrm>
            <a:off x="609601" y="4589463"/>
            <a:ext cx="10515600" cy="1500187"/>
          </a:xfrm>
        </p:spPr>
        <p:txBody>
          <a:bodyPr>
            <a:normAutofit fontScale="77500" lnSpcReduction="20000"/>
          </a:bodyPr>
          <a:lstStyle/>
          <a:p>
            <a:r>
              <a:rPr lang="en-US" dirty="0"/>
              <a:t>Joshua E. Reuss, MD</a:t>
            </a:r>
          </a:p>
          <a:p>
            <a:r>
              <a:rPr lang="en-US" dirty="0"/>
              <a:t>Thoracic Medical Oncologist</a:t>
            </a:r>
          </a:p>
          <a:p>
            <a:r>
              <a:rPr lang="en-US" dirty="0"/>
              <a:t>Assistant Professor of Medicine</a:t>
            </a:r>
          </a:p>
          <a:p>
            <a:r>
              <a:rPr lang="en-US" dirty="0"/>
              <a:t>Georgetown University School of Medicine</a:t>
            </a:r>
          </a:p>
          <a:p>
            <a:r>
              <a:rPr lang="en-US" dirty="0"/>
              <a:t>Washington, DC</a:t>
            </a:r>
          </a:p>
        </p:txBody>
      </p:sp>
    </p:spTree>
    <p:extLst>
      <p:ext uri="{BB962C8B-B14F-4D97-AF65-F5344CB8AC3E}">
        <p14:creationId xmlns:p14="http://schemas.microsoft.com/office/powerpoint/2010/main" val="68105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D71F4-E7E8-487C-F6FF-6ABCDD563DD1}"/>
              </a:ext>
            </a:extLst>
          </p:cNvPr>
          <p:cNvSpPr>
            <a:spLocks noGrp="1"/>
          </p:cNvSpPr>
          <p:nvPr>
            <p:ph type="title"/>
          </p:nvPr>
        </p:nvSpPr>
        <p:spPr>
          <a:xfrm>
            <a:off x="706394" y="381601"/>
            <a:ext cx="10515600" cy="1325563"/>
          </a:xfrm>
        </p:spPr>
        <p:txBody>
          <a:bodyPr>
            <a:normAutofit fontScale="90000"/>
          </a:bodyPr>
          <a:lstStyle/>
          <a:p>
            <a:r>
              <a:rPr lang="en-US" sz="3600" dirty="0">
                <a:latin typeface="+mn-lt"/>
              </a:rPr>
              <a:t>Survival Benefit with First-Line Nivolumab + Ipilimumab in Advanced NSCLC Regardless of </a:t>
            </a:r>
            <a:r>
              <a:rPr lang="en-US" sz="3600" i="1" dirty="0">
                <a:latin typeface="+mn-lt"/>
              </a:rPr>
              <a:t>KRAS, STK11</a:t>
            </a:r>
            <a:r>
              <a:rPr lang="en-US" sz="3600" dirty="0">
                <a:latin typeface="+mn-lt"/>
              </a:rPr>
              <a:t>, and </a:t>
            </a:r>
            <a:r>
              <a:rPr lang="en-US" sz="3600" i="1" dirty="0">
                <a:latin typeface="+mn-lt"/>
              </a:rPr>
              <a:t>KEAP1</a:t>
            </a:r>
            <a:r>
              <a:rPr lang="en-US" sz="3600" dirty="0">
                <a:latin typeface="+mn-lt"/>
              </a:rPr>
              <a:t> Mutation Status</a:t>
            </a:r>
          </a:p>
        </p:txBody>
      </p:sp>
      <p:pic>
        <p:nvPicPr>
          <p:cNvPr id="6" name="Picture 5">
            <a:extLst>
              <a:ext uri="{FF2B5EF4-FFF2-40B4-BE49-F238E27FC236}">
                <a16:creationId xmlns:a16="http://schemas.microsoft.com/office/drawing/2014/main" id="{7556E2CA-8D3B-A7F7-03DB-D7EFD6A7E5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6250" y="2269781"/>
            <a:ext cx="11239500" cy="2368207"/>
          </a:xfrm>
          <a:prstGeom prst="rect">
            <a:avLst/>
          </a:prstGeom>
        </p:spPr>
      </p:pic>
      <p:sp>
        <p:nvSpPr>
          <p:cNvPr id="5" name="Footer Placeholder 1">
            <a:extLst>
              <a:ext uri="{FF2B5EF4-FFF2-40B4-BE49-F238E27FC236}">
                <a16:creationId xmlns:a16="http://schemas.microsoft.com/office/drawing/2014/main" id="{A968CA6A-9A93-D8DE-9D7A-D2F3F15C399D}"/>
              </a:ext>
            </a:extLst>
          </p:cNvPr>
          <p:cNvSpPr>
            <a:spLocks noGrp="1"/>
          </p:cNvSpPr>
          <p:nvPr>
            <p:ph type="ftr" sz="quarter" idx="3"/>
          </p:nvPr>
        </p:nvSpPr>
        <p:spPr>
          <a:xfrm>
            <a:off x="609600" y="6356350"/>
            <a:ext cx="10744199" cy="442131"/>
          </a:xfrm>
        </p:spPr>
        <p:txBody>
          <a:bodyPr/>
          <a:lstStyle/>
          <a:p>
            <a:r>
              <a:rPr lang="en-US" sz="1200" dirty="0"/>
              <a:t>Chemo, chemotherapy; IPI, ipilimumab; NIVO, nivolumab.</a:t>
            </a:r>
          </a:p>
          <a:p>
            <a:r>
              <a:rPr lang="en-US" sz="1200" dirty="0"/>
              <a:t>Ramalingam SS, et al. </a:t>
            </a:r>
            <a:r>
              <a:rPr lang="en-US" sz="1200" i="1" dirty="0"/>
              <a:t>Ann Oncol</a:t>
            </a:r>
            <a:r>
              <a:rPr lang="en-US" sz="1200" dirty="0"/>
              <a:t>. 2021;32 (Supplement 7):S1375-S1376.</a:t>
            </a:r>
          </a:p>
        </p:txBody>
      </p:sp>
    </p:spTree>
    <p:extLst>
      <p:ext uri="{BB962C8B-B14F-4D97-AF65-F5344CB8AC3E}">
        <p14:creationId xmlns:p14="http://schemas.microsoft.com/office/powerpoint/2010/main" val="185491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B1584AC-9326-7886-50FF-59B6B730D3C2}"/>
              </a:ext>
            </a:extLst>
          </p:cNvPr>
          <p:cNvGrpSpPr/>
          <p:nvPr/>
        </p:nvGrpSpPr>
        <p:grpSpPr>
          <a:xfrm>
            <a:off x="3643743" y="1001359"/>
            <a:ext cx="7216041" cy="5707110"/>
            <a:chOff x="3386889" y="740462"/>
            <a:chExt cx="7689107" cy="6081256"/>
          </a:xfrm>
        </p:grpSpPr>
        <p:sp>
          <p:nvSpPr>
            <p:cNvPr id="9" name="TextBox 8"/>
            <p:cNvSpPr txBox="1"/>
            <p:nvPr/>
          </p:nvSpPr>
          <p:spPr>
            <a:xfrm>
              <a:off x="4561497" y="740462"/>
              <a:ext cx="1075936" cy="369332"/>
            </a:xfrm>
            <a:prstGeom prst="rect">
              <a:avLst/>
            </a:prstGeom>
            <a:noFill/>
          </p:spPr>
          <p:txBody>
            <a:bodyPr wrap="none" rtlCol="0">
              <a:spAutoFit/>
            </a:bodyPr>
            <a:lstStyle/>
            <a:p>
              <a:r>
                <a:rPr lang="en-US" b="1" i="1" u="sng" dirty="0" err="1"/>
                <a:t>KRASmut</a:t>
              </a:r>
              <a:endParaRPr lang="en-US" b="1" i="1" u="sng" dirty="0"/>
            </a:p>
          </p:txBody>
        </p:sp>
        <p:sp>
          <p:nvSpPr>
            <p:cNvPr id="10" name="TextBox 9"/>
            <p:cNvSpPr txBox="1"/>
            <p:nvPr/>
          </p:nvSpPr>
          <p:spPr>
            <a:xfrm>
              <a:off x="9152547" y="740462"/>
              <a:ext cx="938142" cy="369332"/>
            </a:xfrm>
            <a:prstGeom prst="rect">
              <a:avLst/>
            </a:prstGeom>
            <a:noFill/>
          </p:spPr>
          <p:txBody>
            <a:bodyPr wrap="none" rtlCol="0">
              <a:spAutoFit/>
            </a:bodyPr>
            <a:lstStyle/>
            <a:p>
              <a:r>
                <a:rPr lang="en-US" b="1" i="1" u="sng" dirty="0" err="1"/>
                <a:t>KRASwt</a:t>
              </a:r>
              <a:endParaRPr lang="en-US" b="1" i="1" u="sng"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86889" y="1164534"/>
              <a:ext cx="3221026" cy="2803590"/>
            </a:xfrm>
            <a:prstGeom prst="rect">
              <a:avLst/>
            </a:prstGeom>
          </p:spPr>
        </p:pic>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t="1379"/>
            <a:stretch/>
          </p:blipFill>
          <p:spPr>
            <a:xfrm>
              <a:off x="7789871" y="1125843"/>
              <a:ext cx="3286125" cy="2806074"/>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1964" y="4035242"/>
              <a:ext cx="3190875" cy="2786476"/>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0958" y="3968124"/>
              <a:ext cx="3219256" cy="2791872"/>
            </a:xfrm>
            <a:prstGeom prst="rect">
              <a:avLst/>
            </a:prstGeom>
          </p:spPr>
        </p:pic>
      </p:grpSp>
      <p:sp>
        <p:nvSpPr>
          <p:cNvPr id="2" name="Title 1"/>
          <p:cNvSpPr>
            <a:spLocks noGrp="1"/>
          </p:cNvSpPr>
          <p:nvPr>
            <p:ph type="title"/>
          </p:nvPr>
        </p:nvSpPr>
        <p:spPr>
          <a:xfrm>
            <a:off x="609600" y="210300"/>
            <a:ext cx="10744200" cy="911598"/>
          </a:xfrm>
        </p:spPr>
        <p:txBody>
          <a:bodyPr anchor="t">
            <a:noAutofit/>
          </a:bodyPr>
          <a:lstStyle/>
          <a:p>
            <a:r>
              <a:rPr lang="en-US" sz="2400" dirty="0"/>
              <a:t>Do Additional Mutations Impact IO Efficacy in Driver Mutation-Negative NSCLC – Does </a:t>
            </a:r>
            <a:r>
              <a:rPr lang="en-US" sz="2400" i="1" dirty="0"/>
              <a:t>KRAS</a:t>
            </a:r>
            <a:r>
              <a:rPr lang="en-US" sz="2400" dirty="0"/>
              <a:t> Status Matter? </a:t>
            </a:r>
          </a:p>
        </p:txBody>
      </p:sp>
      <p:sp>
        <p:nvSpPr>
          <p:cNvPr id="4" name="Footer Placeholder 1">
            <a:extLst>
              <a:ext uri="{FF2B5EF4-FFF2-40B4-BE49-F238E27FC236}">
                <a16:creationId xmlns:a16="http://schemas.microsoft.com/office/drawing/2014/main" id="{EC630F4F-7B24-DDF0-56E9-7A7205FBC046}"/>
              </a:ext>
            </a:extLst>
          </p:cNvPr>
          <p:cNvSpPr>
            <a:spLocks noGrp="1"/>
          </p:cNvSpPr>
          <p:nvPr>
            <p:ph type="ftr" sz="quarter" idx="3"/>
          </p:nvPr>
        </p:nvSpPr>
        <p:spPr>
          <a:xfrm>
            <a:off x="609600" y="6356350"/>
            <a:ext cx="3048291" cy="442913"/>
          </a:xfrm>
        </p:spPr>
        <p:txBody>
          <a:bodyPr/>
          <a:lstStyle/>
          <a:p>
            <a:r>
              <a:rPr lang="en-US" dirty="0" err="1"/>
              <a:t>Ricciuti</a:t>
            </a:r>
            <a:r>
              <a:rPr lang="en-US" dirty="0"/>
              <a:t> B, et al. </a:t>
            </a:r>
            <a:r>
              <a:rPr lang="en-US" i="1" dirty="0"/>
              <a:t>J </a:t>
            </a:r>
            <a:r>
              <a:rPr lang="en-US" i="1" dirty="0" err="1"/>
              <a:t>Thorac</a:t>
            </a:r>
            <a:r>
              <a:rPr lang="en-US" i="1" dirty="0"/>
              <a:t> Oncol. </a:t>
            </a:r>
            <a:r>
              <a:rPr lang="en-US" dirty="0"/>
              <a:t>2021;17:399-410. </a:t>
            </a:r>
          </a:p>
        </p:txBody>
      </p:sp>
      <p:sp>
        <p:nvSpPr>
          <p:cNvPr id="14" name="TextBox 13"/>
          <p:cNvSpPr txBox="1"/>
          <p:nvPr/>
        </p:nvSpPr>
        <p:spPr>
          <a:xfrm>
            <a:off x="871753" y="2049768"/>
            <a:ext cx="827919" cy="400110"/>
          </a:xfrm>
          <a:prstGeom prst="rect">
            <a:avLst/>
          </a:prstGeom>
          <a:noFill/>
        </p:spPr>
        <p:txBody>
          <a:bodyPr wrap="none" rtlCol="0">
            <a:spAutoFit/>
          </a:bodyPr>
          <a:lstStyle/>
          <a:p>
            <a:r>
              <a:rPr lang="en-US" sz="2000" b="1" i="1" dirty="0"/>
              <a:t>STK11</a:t>
            </a:r>
          </a:p>
        </p:txBody>
      </p:sp>
      <p:sp>
        <p:nvSpPr>
          <p:cNvPr id="16" name="TextBox 15"/>
          <p:cNvSpPr txBox="1"/>
          <p:nvPr/>
        </p:nvSpPr>
        <p:spPr>
          <a:xfrm>
            <a:off x="871753" y="5028370"/>
            <a:ext cx="869212" cy="400110"/>
          </a:xfrm>
          <a:prstGeom prst="rect">
            <a:avLst/>
          </a:prstGeom>
          <a:noFill/>
        </p:spPr>
        <p:txBody>
          <a:bodyPr wrap="none" rtlCol="0">
            <a:spAutoFit/>
          </a:bodyPr>
          <a:lstStyle/>
          <a:p>
            <a:r>
              <a:rPr lang="en-US" sz="2000" b="1" i="1" dirty="0"/>
              <a:t>KEAP1</a:t>
            </a:r>
          </a:p>
        </p:txBody>
      </p:sp>
    </p:spTree>
    <p:extLst>
      <p:ext uri="{BB962C8B-B14F-4D97-AF65-F5344CB8AC3E}">
        <p14:creationId xmlns:p14="http://schemas.microsoft.com/office/powerpoint/2010/main" val="419715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chor="t">
            <a:noAutofit/>
          </a:bodyPr>
          <a:lstStyle/>
          <a:p>
            <a:r>
              <a:rPr lang="en-US" sz="2400" dirty="0"/>
              <a:t>Do Additional Mutations Impact IO Efficacy in Driver Mutation-Negative NSCLC – Data Are Mixed? </a:t>
            </a:r>
          </a:p>
        </p:txBody>
      </p:sp>
      <p:sp>
        <p:nvSpPr>
          <p:cNvPr id="6" name="Footer Placeholder 1">
            <a:extLst>
              <a:ext uri="{FF2B5EF4-FFF2-40B4-BE49-F238E27FC236}">
                <a16:creationId xmlns:a16="http://schemas.microsoft.com/office/drawing/2014/main" id="{11700D9C-0775-D0D0-F7BC-2578E77DFF7B}"/>
              </a:ext>
            </a:extLst>
          </p:cNvPr>
          <p:cNvSpPr>
            <a:spLocks noGrp="1"/>
          </p:cNvSpPr>
          <p:nvPr>
            <p:ph type="ftr" sz="quarter" idx="3"/>
          </p:nvPr>
        </p:nvSpPr>
        <p:spPr>
          <a:xfrm>
            <a:off x="609600" y="6356350"/>
            <a:ext cx="10744199" cy="442131"/>
          </a:xfrm>
        </p:spPr>
        <p:txBody>
          <a:bodyPr/>
          <a:lstStyle/>
          <a:p>
            <a:r>
              <a:rPr lang="en-US" dirty="0" err="1"/>
              <a:t>Pembro</a:t>
            </a:r>
            <a:r>
              <a:rPr lang="en-US" dirty="0"/>
              <a:t>, pembrolizumab. </a:t>
            </a:r>
          </a:p>
          <a:p>
            <a:r>
              <a:rPr lang="en-US" dirty="0" err="1"/>
              <a:t>Mok</a:t>
            </a:r>
            <a:r>
              <a:rPr lang="en-US" dirty="0"/>
              <a:t> TSK, et al</a:t>
            </a:r>
            <a:r>
              <a:rPr lang="en-US" i="1" dirty="0"/>
              <a:t>. Ann Oncol. </a:t>
            </a:r>
            <a:r>
              <a:rPr lang="en-US" dirty="0"/>
              <a:t>2023;34:377-88. </a:t>
            </a:r>
          </a:p>
        </p:txBody>
      </p:sp>
      <p:sp>
        <p:nvSpPr>
          <p:cNvPr id="9" name="TextBox 8"/>
          <p:cNvSpPr txBox="1"/>
          <p:nvPr/>
        </p:nvSpPr>
        <p:spPr>
          <a:xfrm>
            <a:off x="4725884" y="891705"/>
            <a:ext cx="1021498" cy="369332"/>
          </a:xfrm>
          <a:prstGeom prst="rect">
            <a:avLst/>
          </a:prstGeom>
          <a:noFill/>
        </p:spPr>
        <p:txBody>
          <a:bodyPr wrap="none" rtlCol="0">
            <a:spAutoFit/>
          </a:bodyPr>
          <a:lstStyle/>
          <a:p>
            <a:r>
              <a:rPr lang="en-US" b="1" i="1" u="sng" dirty="0"/>
              <a:t>Mutated</a:t>
            </a:r>
          </a:p>
        </p:txBody>
      </p:sp>
      <p:sp>
        <p:nvSpPr>
          <p:cNvPr id="10" name="TextBox 9"/>
          <p:cNvSpPr txBox="1"/>
          <p:nvPr/>
        </p:nvSpPr>
        <p:spPr>
          <a:xfrm>
            <a:off x="8513770" y="850318"/>
            <a:ext cx="1151469" cy="369332"/>
          </a:xfrm>
          <a:prstGeom prst="rect">
            <a:avLst/>
          </a:prstGeom>
          <a:noFill/>
        </p:spPr>
        <p:txBody>
          <a:bodyPr wrap="none" rtlCol="0">
            <a:spAutoFit/>
          </a:bodyPr>
          <a:lstStyle/>
          <a:p>
            <a:r>
              <a:rPr lang="en-US" b="1" i="1" u="sng" dirty="0"/>
              <a:t>Wild-Type</a:t>
            </a:r>
          </a:p>
        </p:txBody>
      </p:sp>
      <p:sp>
        <p:nvSpPr>
          <p:cNvPr id="14" name="TextBox 13"/>
          <p:cNvSpPr txBox="1"/>
          <p:nvPr/>
        </p:nvSpPr>
        <p:spPr>
          <a:xfrm>
            <a:off x="871753" y="2049768"/>
            <a:ext cx="827919" cy="400110"/>
          </a:xfrm>
          <a:prstGeom prst="rect">
            <a:avLst/>
          </a:prstGeom>
          <a:noFill/>
        </p:spPr>
        <p:txBody>
          <a:bodyPr wrap="none" rtlCol="0">
            <a:spAutoFit/>
          </a:bodyPr>
          <a:lstStyle/>
          <a:p>
            <a:r>
              <a:rPr lang="en-US" sz="2000" b="1" i="1" dirty="0"/>
              <a:t>STK11</a:t>
            </a:r>
          </a:p>
        </p:txBody>
      </p:sp>
      <p:sp>
        <p:nvSpPr>
          <p:cNvPr id="16" name="TextBox 15"/>
          <p:cNvSpPr txBox="1"/>
          <p:nvPr/>
        </p:nvSpPr>
        <p:spPr>
          <a:xfrm>
            <a:off x="871753" y="5028370"/>
            <a:ext cx="869212" cy="400110"/>
          </a:xfrm>
          <a:prstGeom prst="rect">
            <a:avLst/>
          </a:prstGeom>
          <a:noFill/>
        </p:spPr>
        <p:txBody>
          <a:bodyPr wrap="none" rtlCol="0">
            <a:spAutoFit/>
          </a:bodyPr>
          <a:lstStyle/>
          <a:p>
            <a:r>
              <a:rPr lang="en-US" sz="2000" b="1" i="1" dirty="0"/>
              <a:t>KEAP1</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8319" y="1318718"/>
            <a:ext cx="3170835" cy="241587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6095" y="1311373"/>
            <a:ext cx="3141035" cy="2461893"/>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81781" y="3958600"/>
            <a:ext cx="3104655" cy="2415874"/>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62585" y="3912582"/>
            <a:ext cx="3164545" cy="2461892"/>
          </a:xfrm>
          <a:prstGeom prst="rect">
            <a:avLst/>
          </a:prstGeom>
        </p:spPr>
      </p:pic>
    </p:spTree>
    <p:extLst>
      <p:ext uri="{BB962C8B-B14F-4D97-AF65-F5344CB8AC3E}">
        <p14:creationId xmlns:p14="http://schemas.microsoft.com/office/powerpoint/2010/main" val="146249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D1900-6EA1-BECB-CC83-76AC8B81C0A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740CD73-5392-6BF9-7CFB-C5F45B0AF076}"/>
              </a:ext>
            </a:extLst>
          </p:cNvPr>
          <p:cNvSpPr>
            <a:spLocks noGrp="1"/>
          </p:cNvSpPr>
          <p:nvPr>
            <p:ph idx="1"/>
          </p:nvPr>
        </p:nvSpPr>
        <p:spPr/>
        <p:txBody>
          <a:bodyPr/>
          <a:lstStyle/>
          <a:p>
            <a:r>
              <a:rPr lang="en-US" dirty="0"/>
              <a:t>Patients with NSCLC who have a mutation in </a:t>
            </a:r>
            <a:r>
              <a:rPr lang="en-US" i="1" dirty="0"/>
              <a:t>KRAS </a:t>
            </a:r>
            <a:r>
              <a:rPr lang="en-US" dirty="0"/>
              <a:t>and no other known driver alterations</a:t>
            </a:r>
            <a:r>
              <a:rPr lang="en-US" i="1" dirty="0"/>
              <a:t> </a:t>
            </a:r>
            <a:r>
              <a:rPr lang="en-US" dirty="0"/>
              <a:t>should be treated with a frontline therapy strategy that incorporates immunotherapy +/- chemotherapy</a:t>
            </a:r>
            <a:endParaRPr lang="en-US" strike="sngStrike" dirty="0">
              <a:solidFill>
                <a:srgbClr val="FF0000"/>
              </a:solidFill>
            </a:endParaRPr>
          </a:p>
          <a:p>
            <a:r>
              <a:rPr lang="en-US" dirty="0"/>
              <a:t>Emerging evidence suggests certain molecular alterations, such as </a:t>
            </a:r>
            <a:r>
              <a:rPr lang="en-US" i="1" dirty="0"/>
              <a:t>STK11 </a:t>
            </a:r>
            <a:r>
              <a:rPr lang="en-US" dirty="0"/>
              <a:t>and </a:t>
            </a:r>
            <a:r>
              <a:rPr lang="en-US" i="1" dirty="0"/>
              <a:t>KEAP1, </a:t>
            </a:r>
            <a:r>
              <a:rPr lang="en-US" dirty="0"/>
              <a:t>may impact the efficacy of anti-PD(L)1-based treatments in advanced NSCLC</a:t>
            </a:r>
          </a:p>
          <a:p>
            <a:r>
              <a:rPr lang="en-US" dirty="0"/>
              <a:t>Prospective randomized data are needed to determine the best treatment strategy for patients who harbor a mutation in </a:t>
            </a:r>
            <a:r>
              <a:rPr lang="en-US" i="1" dirty="0"/>
              <a:t>STK11 </a:t>
            </a:r>
            <a:r>
              <a:rPr lang="en-US" dirty="0"/>
              <a:t>or </a:t>
            </a:r>
            <a:r>
              <a:rPr lang="en-US" i="1" dirty="0"/>
              <a:t>KEAP1</a:t>
            </a:r>
            <a:endParaRPr lang="en-US" strike="sngStrike" dirty="0">
              <a:solidFill>
                <a:srgbClr val="FF0000"/>
              </a:solidFill>
            </a:endParaRPr>
          </a:p>
        </p:txBody>
      </p:sp>
    </p:spTree>
    <p:extLst>
      <p:ext uri="{BB962C8B-B14F-4D97-AF65-F5344CB8AC3E}">
        <p14:creationId xmlns:p14="http://schemas.microsoft.com/office/powerpoint/2010/main" val="1914083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8904"/>
          </a:xfrm>
        </p:spPr>
        <p:txBody>
          <a:bodyPr/>
          <a:lstStyle/>
          <a:p>
            <a:r>
              <a:rPr lang="en-US" dirty="0"/>
              <a:t>Case Example - Revisited</a:t>
            </a:r>
          </a:p>
        </p:txBody>
      </p:sp>
      <p:sp>
        <p:nvSpPr>
          <p:cNvPr id="3" name="TextBox 2"/>
          <p:cNvSpPr txBox="1"/>
          <p:nvPr/>
        </p:nvSpPr>
        <p:spPr>
          <a:xfrm>
            <a:off x="838200" y="1238090"/>
            <a:ext cx="10390910" cy="4493538"/>
          </a:xfrm>
          <a:prstGeom prst="rect">
            <a:avLst/>
          </a:prstGeom>
          <a:noFill/>
        </p:spPr>
        <p:txBody>
          <a:bodyPr wrap="square" rtlCol="0">
            <a:spAutoFit/>
          </a:bodyPr>
          <a:lstStyle/>
          <a:p>
            <a:pPr marL="342900" indent="-342900">
              <a:buFont typeface="Arial" panose="020B0604020202020204" pitchFamily="34" charset="0"/>
              <a:buChar char="•"/>
            </a:pPr>
            <a:r>
              <a:rPr lang="en-US" sz="2200" dirty="0"/>
              <a:t>Mr. M is a 60-year-old male with a history of BPH and prior tobacco abuse who presents to your clinic</a:t>
            </a:r>
          </a:p>
          <a:p>
            <a:pPr marL="342900" indent="-342900">
              <a:buFont typeface="Arial" panose="020B0604020202020204" pitchFamily="34" charset="0"/>
              <a:buChar char="•"/>
            </a:pPr>
            <a:r>
              <a:rPr lang="en-US" sz="2200" dirty="0"/>
              <a:t>He was originally diagnosed with a stage IIB poorly differentiated NSCLC for which he underwent RLL lobectomy followed by adjuvant cisplatin/pemetrexed chemotherapy in 7/2021</a:t>
            </a:r>
          </a:p>
          <a:p>
            <a:pPr marL="342900" indent="-342900">
              <a:buFont typeface="Arial" panose="020B0604020202020204" pitchFamily="34" charset="0"/>
              <a:buChar char="•"/>
            </a:pPr>
            <a:r>
              <a:rPr lang="en-US" sz="2200" dirty="0"/>
              <a:t>In 2/2022 imaging showed recurrent enlarged mediastinal lymph nodes and multiple enlarged liver lesions</a:t>
            </a:r>
          </a:p>
          <a:p>
            <a:pPr marL="342900" indent="-342900">
              <a:buFont typeface="Arial" panose="020B0604020202020204" pitchFamily="34" charset="0"/>
              <a:buChar char="•"/>
            </a:pPr>
            <a:r>
              <a:rPr lang="en-US" sz="2200" dirty="0"/>
              <a:t>Liver biopsy was positive for poorly differentiated NSCLC. </a:t>
            </a:r>
          </a:p>
          <a:p>
            <a:pPr marL="342900" indent="-342900">
              <a:buFont typeface="Arial" panose="020B0604020202020204" pitchFamily="34" charset="0"/>
              <a:buChar char="•"/>
            </a:pPr>
            <a:r>
              <a:rPr lang="en-US" sz="2200" dirty="0"/>
              <a:t>MRI brain was negative for intracranial disease</a:t>
            </a:r>
          </a:p>
          <a:p>
            <a:pPr marL="342900" indent="-342900">
              <a:buFont typeface="Arial" panose="020B0604020202020204" pitchFamily="34" charset="0"/>
              <a:buChar char="•"/>
            </a:pPr>
            <a:r>
              <a:rPr lang="en-US" sz="2200" dirty="0"/>
              <a:t>NGS reveals mutations in </a:t>
            </a:r>
            <a:r>
              <a:rPr lang="en-US" sz="2200" i="1" dirty="0"/>
              <a:t>KRAS, KEAP1</a:t>
            </a:r>
            <a:r>
              <a:rPr lang="en-US" sz="2200" dirty="0"/>
              <a:t> and </a:t>
            </a:r>
            <a:r>
              <a:rPr lang="en-US" sz="2200" i="1" dirty="0"/>
              <a:t>TP53</a:t>
            </a:r>
            <a:r>
              <a:rPr lang="en-US" sz="2200" dirty="0"/>
              <a:t>, PD-L1 0%, TMB 7 mut/Mb </a:t>
            </a:r>
          </a:p>
          <a:p>
            <a:pPr marL="342900" indent="-342900">
              <a:buFont typeface="Arial" panose="020B0604020202020204" pitchFamily="34" charset="0"/>
              <a:buChar char="•"/>
            </a:pPr>
            <a:r>
              <a:rPr lang="en-US" sz="2200" dirty="0"/>
              <a:t>He is asymptomatic from the recurrence and is actively working</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What is your recommended treatment approach for Mr. M?</a:t>
            </a:r>
          </a:p>
        </p:txBody>
      </p:sp>
      <p:sp>
        <p:nvSpPr>
          <p:cNvPr id="5" name="Footer Placeholder 1">
            <a:extLst>
              <a:ext uri="{FF2B5EF4-FFF2-40B4-BE49-F238E27FC236}">
                <a16:creationId xmlns:a16="http://schemas.microsoft.com/office/drawing/2014/main" id="{DD559843-C520-AD76-637E-5AA87F7D6B65}"/>
              </a:ext>
            </a:extLst>
          </p:cNvPr>
          <p:cNvSpPr>
            <a:spLocks noGrp="1"/>
          </p:cNvSpPr>
          <p:nvPr>
            <p:ph type="ftr" sz="quarter" idx="3"/>
          </p:nvPr>
        </p:nvSpPr>
        <p:spPr>
          <a:xfrm>
            <a:off x="609600" y="6356350"/>
            <a:ext cx="10744199" cy="442131"/>
          </a:xfrm>
        </p:spPr>
        <p:txBody>
          <a:bodyPr/>
          <a:lstStyle/>
          <a:p>
            <a:r>
              <a:rPr lang="en-US" sz="1200" dirty="0"/>
              <a:t>BPH, benign prostatic hyperplasia; KEAP1, </a:t>
            </a:r>
            <a:r>
              <a:rPr lang="en-US" sz="1200" dirty="0" err="1"/>
              <a:t>Kelch</a:t>
            </a:r>
            <a:r>
              <a:rPr lang="en-US" sz="1200" dirty="0"/>
              <a:t>-like ECH-associated protein 1; KRAS, Kirsten rat sarcoma virus; MRI, magnetic resonance imaging; NGS, next-generation sequencing; NSCLC, non-small cell lung cancer; PD-L1, programmed death-ligand 1; RLL, right lower lobe; TMB, tumor mutational burden; TP53, tumor protein p53. </a:t>
            </a:r>
          </a:p>
        </p:txBody>
      </p:sp>
    </p:spTree>
    <p:extLst>
      <p:ext uri="{BB962C8B-B14F-4D97-AF65-F5344CB8AC3E}">
        <p14:creationId xmlns:p14="http://schemas.microsoft.com/office/powerpoint/2010/main" val="107690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8904"/>
          </a:xfrm>
        </p:spPr>
        <p:txBody>
          <a:bodyPr/>
          <a:lstStyle/>
          <a:p>
            <a:r>
              <a:rPr lang="en-US" dirty="0"/>
              <a:t>Case Example - Revisited</a:t>
            </a:r>
          </a:p>
        </p:txBody>
      </p:sp>
      <p:sp>
        <p:nvSpPr>
          <p:cNvPr id="3" name="TextBox 2"/>
          <p:cNvSpPr txBox="1"/>
          <p:nvPr/>
        </p:nvSpPr>
        <p:spPr>
          <a:xfrm>
            <a:off x="838200" y="1238090"/>
            <a:ext cx="10390910" cy="4493538"/>
          </a:xfrm>
          <a:prstGeom prst="rect">
            <a:avLst/>
          </a:prstGeom>
          <a:noFill/>
        </p:spPr>
        <p:txBody>
          <a:bodyPr wrap="square" rtlCol="0">
            <a:spAutoFit/>
          </a:bodyPr>
          <a:lstStyle/>
          <a:p>
            <a:pPr marL="342900" indent="-342900">
              <a:buFont typeface="Arial" panose="020B0604020202020204" pitchFamily="34" charset="0"/>
              <a:buChar char="•"/>
            </a:pPr>
            <a:r>
              <a:rPr lang="en-US" sz="2200" dirty="0"/>
              <a:t>Mr. M is a 60-year-old male with a history of BPH and prior tobacco abuse who presents to your clinic</a:t>
            </a:r>
          </a:p>
          <a:p>
            <a:pPr marL="342900" indent="-342900">
              <a:buFont typeface="Arial" panose="020B0604020202020204" pitchFamily="34" charset="0"/>
              <a:buChar char="•"/>
            </a:pPr>
            <a:r>
              <a:rPr lang="en-US" sz="2200" dirty="0"/>
              <a:t>He was originally diagnosed with a stage IIB poorly differentiated NSCLC for which he underwent RLL lobectomy followed by adjuvant cisplatin/pemetrexed chemotherapy in 7/2021</a:t>
            </a:r>
          </a:p>
          <a:p>
            <a:pPr marL="342900" indent="-342900">
              <a:buFont typeface="Arial" panose="020B0604020202020204" pitchFamily="34" charset="0"/>
              <a:buChar char="•"/>
            </a:pPr>
            <a:r>
              <a:rPr lang="en-US" sz="2200" dirty="0"/>
              <a:t>In 2/2022 imaging showed recurrent enlarged mediastinal lymph nodes and multiple enlarged liver lesions</a:t>
            </a:r>
          </a:p>
          <a:p>
            <a:pPr marL="342900" indent="-342900">
              <a:buFont typeface="Arial" panose="020B0604020202020204" pitchFamily="34" charset="0"/>
              <a:buChar char="•"/>
            </a:pPr>
            <a:r>
              <a:rPr lang="en-US" sz="2200" dirty="0"/>
              <a:t>Liver biopsy was positive for poorly differentiated NSCLC. </a:t>
            </a:r>
          </a:p>
          <a:p>
            <a:pPr marL="342900" indent="-342900">
              <a:buFont typeface="Arial" panose="020B0604020202020204" pitchFamily="34" charset="0"/>
              <a:buChar char="•"/>
            </a:pPr>
            <a:r>
              <a:rPr lang="en-US" sz="2200" dirty="0"/>
              <a:t>MRI brain was negative for intracranial disease</a:t>
            </a:r>
          </a:p>
          <a:p>
            <a:pPr marL="342900" indent="-342900">
              <a:buFont typeface="Arial" panose="020B0604020202020204" pitchFamily="34" charset="0"/>
              <a:buChar char="•"/>
            </a:pPr>
            <a:r>
              <a:rPr lang="en-US" sz="2200" dirty="0"/>
              <a:t>NGS reveals mutations in </a:t>
            </a:r>
            <a:r>
              <a:rPr lang="en-US" sz="2200" i="1" dirty="0"/>
              <a:t>KRAS, KEAP1</a:t>
            </a:r>
            <a:r>
              <a:rPr lang="en-US" sz="2200" dirty="0"/>
              <a:t> and </a:t>
            </a:r>
            <a:r>
              <a:rPr lang="en-US" sz="2200" i="1" dirty="0"/>
              <a:t>TP53</a:t>
            </a:r>
            <a:r>
              <a:rPr lang="en-US" sz="2200" dirty="0"/>
              <a:t>, PD-L1 0%, TMB 7 mut/Mb </a:t>
            </a:r>
          </a:p>
          <a:p>
            <a:pPr marL="342900" indent="-342900">
              <a:buFont typeface="Arial" panose="020B0604020202020204" pitchFamily="34" charset="0"/>
              <a:buChar char="•"/>
            </a:pPr>
            <a:r>
              <a:rPr lang="en-US" sz="2200" dirty="0"/>
              <a:t>He is asymptomatic from the recurrence and is actively working</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What is your recommended treatment approach for Mr. M?</a:t>
            </a:r>
          </a:p>
        </p:txBody>
      </p:sp>
      <p:sp>
        <p:nvSpPr>
          <p:cNvPr id="5" name="Footer Placeholder 1">
            <a:extLst>
              <a:ext uri="{FF2B5EF4-FFF2-40B4-BE49-F238E27FC236}">
                <a16:creationId xmlns:a16="http://schemas.microsoft.com/office/drawing/2014/main" id="{DD559843-C520-AD76-637E-5AA87F7D6B65}"/>
              </a:ext>
            </a:extLst>
          </p:cNvPr>
          <p:cNvSpPr>
            <a:spLocks noGrp="1"/>
          </p:cNvSpPr>
          <p:nvPr>
            <p:ph type="ftr" sz="quarter" idx="3"/>
          </p:nvPr>
        </p:nvSpPr>
        <p:spPr>
          <a:xfrm>
            <a:off x="609600" y="6356350"/>
            <a:ext cx="10744199" cy="442131"/>
          </a:xfrm>
        </p:spPr>
        <p:txBody>
          <a:bodyPr/>
          <a:lstStyle/>
          <a:p>
            <a:r>
              <a:rPr lang="en-US" sz="1200" dirty="0"/>
              <a:t>BPH, benign prostatic hyperplasia; KEAP1, </a:t>
            </a:r>
            <a:r>
              <a:rPr lang="en-US" sz="1200" dirty="0" err="1"/>
              <a:t>Kelch</a:t>
            </a:r>
            <a:r>
              <a:rPr lang="en-US" sz="1200" dirty="0"/>
              <a:t>-like ECH-associated protein 1; KRAS, Kirsten rat sarcoma virus; MRI, magnetic resonance imaging; NGS, next-generation sequencing; NSCLC, non-small cell lung cancer; PD-L1, programmed death-ligand 1; RLL, right lower lobe; TMB, tumor mutational burden; TP53, tumor protein p53. </a:t>
            </a:r>
          </a:p>
        </p:txBody>
      </p:sp>
      <p:sp>
        <p:nvSpPr>
          <p:cNvPr id="4" name="Rectangle 3">
            <a:extLst>
              <a:ext uri="{FF2B5EF4-FFF2-40B4-BE49-F238E27FC236}">
                <a16:creationId xmlns:a16="http://schemas.microsoft.com/office/drawing/2014/main" id="{39ABB32E-A788-7E7A-6AD2-83FF35AE1DC9}"/>
              </a:ext>
            </a:extLst>
          </p:cNvPr>
          <p:cNvSpPr/>
          <p:nvPr/>
        </p:nvSpPr>
        <p:spPr>
          <a:xfrm>
            <a:off x="688769" y="1238090"/>
            <a:ext cx="10830296" cy="5560391"/>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4F92D2E-81C2-F1A2-8742-720C26A56C1D}"/>
              </a:ext>
            </a:extLst>
          </p:cNvPr>
          <p:cNvSpPr txBox="1"/>
          <p:nvPr/>
        </p:nvSpPr>
        <p:spPr>
          <a:xfrm>
            <a:off x="838200" y="2026816"/>
            <a:ext cx="10359044" cy="2831544"/>
          </a:xfrm>
          <a:prstGeom prst="rect">
            <a:avLst/>
          </a:prstGeom>
          <a:solidFill>
            <a:schemeClr val="bg1"/>
          </a:solidFill>
          <a:ln w="6350">
            <a:solidFill>
              <a:schemeClr val="tx1"/>
            </a:solidFill>
          </a:ln>
        </p:spPr>
        <p:txBody>
          <a:bodyPr wrap="square" tIns="182880" bIns="182880" rtlCol="0">
            <a:spAutoFit/>
          </a:bodyPr>
          <a:lstStyle/>
          <a:p>
            <a:pPr algn="ctr"/>
            <a:r>
              <a:rPr lang="en-US" sz="3200" b="1" dirty="0"/>
              <a:t>Mr. M was started on a CM-9LA regimen of nivolumab/ipilimumab + 2 cycles of carboplatin/paclitaxel. He experienced progression after 4 months on therapy and has since received investigational treatment in clinical trials.</a:t>
            </a:r>
          </a:p>
        </p:txBody>
      </p:sp>
    </p:spTree>
    <p:extLst>
      <p:ext uri="{BB962C8B-B14F-4D97-AF65-F5344CB8AC3E}">
        <p14:creationId xmlns:p14="http://schemas.microsoft.com/office/powerpoint/2010/main" val="2770591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2316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4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NSCLC Case by Case: Optimizing 1L Immunotherapy for Advanced &amp; Metastatic Disease</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Select optimal frontline treatment strategies for patients with advanced non-small cell lung cancer without actionable driver alterations by incorporating treatment-specific and patient-related characteristics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Implement evidence-based strategies to monitor and mitigate immune-related adverse events to optimize treatment adherence and patient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4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4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8904"/>
          </a:xfrm>
        </p:spPr>
        <p:txBody>
          <a:bodyPr/>
          <a:lstStyle/>
          <a:p>
            <a:r>
              <a:rPr lang="en-US" dirty="0"/>
              <a:t>Case Example</a:t>
            </a:r>
          </a:p>
        </p:txBody>
      </p:sp>
      <p:sp>
        <p:nvSpPr>
          <p:cNvPr id="3" name="TextBox 2"/>
          <p:cNvSpPr txBox="1"/>
          <p:nvPr/>
        </p:nvSpPr>
        <p:spPr>
          <a:xfrm>
            <a:off x="838200" y="1238090"/>
            <a:ext cx="10390910" cy="4493538"/>
          </a:xfrm>
          <a:prstGeom prst="rect">
            <a:avLst/>
          </a:prstGeom>
          <a:noFill/>
        </p:spPr>
        <p:txBody>
          <a:bodyPr wrap="square" rtlCol="0">
            <a:spAutoFit/>
          </a:bodyPr>
          <a:lstStyle/>
          <a:p>
            <a:pPr marL="342900" indent="-342900">
              <a:buFont typeface="Arial" panose="020B0604020202020204" pitchFamily="34" charset="0"/>
              <a:buChar char="•"/>
            </a:pPr>
            <a:r>
              <a:rPr lang="en-US" sz="2200" dirty="0"/>
              <a:t>Mr. M is a 60-year-old male with a history of BPH and prior tobacco abuse who presents to your clinic. </a:t>
            </a:r>
          </a:p>
          <a:p>
            <a:pPr marL="342900" indent="-342900">
              <a:buFont typeface="Arial" panose="020B0604020202020204" pitchFamily="34" charset="0"/>
              <a:buChar char="•"/>
            </a:pPr>
            <a:r>
              <a:rPr lang="en-US" sz="2200" dirty="0"/>
              <a:t>He was originally diagnosed with a stage IIB poorly differentiated NSCLC for which he underwent RLL lobectomy followed by adjuvant cisplatin/pemetrexed chemotherapy in 7/2021. </a:t>
            </a:r>
          </a:p>
          <a:p>
            <a:pPr marL="342900" indent="-342900">
              <a:buFont typeface="Arial" panose="020B0604020202020204" pitchFamily="34" charset="0"/>
              <a:buChar char="•"/>
            </a:pPr>
            <a:r>
              <a:rPr lang="en-US" sz="2200" dirty="0"/>
              <a:t>In 2/2022 imaging showed recurrent enlarged mediastinal lymph nodes and multiple enlarged liver lesions. </a:t>
            </a:r>
          </a:p>
          <a:p>
            <a:pPr marL="342900" indent="-342900">
              <a:buFont typeface="Arial" panose="020B0604020202020204" pitchFamily="34" charset="0"/>
              <a:buChar char="•"/>
            </a:pPr>
            <a:r>
              <a:rPr lang="en-US" sz="2200" dirty="0"/>
              <a:t>Liver biopsy was positive for poorly differentiated NSCLC. </a:t>
            </a:r>
          </a:p>
          <a:p>
            <a:pPr marL="342900" indent="-342900">
              <a:buFont typeface="Arial" panose="020B0604020202020204" pitchFamily="34" charset="0"/>
              <a:buChar char="•"/>
            </a:pPr>
            <a:r>
              <a:rPr lang="en-US" sz="2200" dirty="0"/>
              <a:t>MRI brain was negative for intracranial disease. </a:t>
            </a:r>
          </a:p>
          <a:p>
            <a:pPr marL="342900" indent="-342900">
              <a:buFont typeface="Arial" panose="020B0604020202020204" pitchFamily="34" charset="0"/>
              <a:buChar char="•"/>
            </a:pPr>
            <a:r>
              <a:rPr lang="en-US" sz="2200" dirty="0"/>
              <a:t>NGS reveals mutations in </a:t>
            </a:r>
            <a:r>
              <a:rPr lang="en-US" sz="2200" i="1" dirty="0"/>
              <a:t>KRAS, KEAP1</a:t>
            </a:r>
            <a:r>
              <a:rPr lang="en-US" sz="2200" dirty="0"/>
              <a:t> and </a:t>
            </a:r>
            <a:r>
              <a:rPr lang="en-US" sz="2200" i="1" dirty="0"/>
              <a:t>TP53</a:t>
            </a:r>
            <a:r>
              <a:rPr lang="en-US" sz="2200" dirty="0"/>
              <a:t>, PD-L1 0%, TMB 7 mut/Mb. </a:t>
            </a:r>
          </a:p>
          <a:p>
            <a:pPr marL="342900" indent="-342900">
              <a:buFont typeface="Arial" panose="020B0604020202020204" pitchFamily="34" charset="0"/>
              <a:buChar char="•"/>
            </a:pPr>
            <a:r>
              <a:rPr lang="en-US" sz="2200" dirty="0"/>
              <a:t>He is asymptomatic from the recurrence and is actively working.</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What is your recommended treatment approach for Mr. M?</a:t>
            </a:r>
          </a:p>
        </p:txBody>
      </p:sp>
      <p:sp>
        <p:nvSpPr>
          <p:cNvPr id="5" name="Footer Placeholder 1">
            <a:extLst>
              <a:ext uri="{FF2B5EF4-FFF2-40B4-BE49-F238E27FC236}">
                <a16:creationId xmlns:a16="http://schemas.microsoft.com/office/drawing/2014/main" id="{DD559843-C520-AD76-637E-5AA87F7D6B65}"/>
              </a:ext>
            </a:extLst>
          </p:cNvPr>
          <p:cNvSpPr>
            <a:spLocks noGrp="1"/>
          </p:cNvSpPr>
          <p:nvPr>
            <p:ph type="ftr" sz="quarter" idx="3"/>
          </p:nvPr>
        </p:nvSpPr>
        <p:spPr>
          <a:xfrm>
            <a:off x="609600" y="6356350"/>
            <a:ext cx="10744199" cy="442131"/>
          </a:xfrm>
        </p:spPr>
        <p:txBody>
          <a:bodyPr/>
          <a:lstStyle/>
          <a:p>
            <a:r>
              <a:rPr lang="en-US" sz="1200" dirty="0"/>
              <a:t>BPH, benign prostatic hyperplasia; KEAP1, </a:t>
            </a:r>
            <a:r>
              <a:rPr lang="en-US" sz="1200" dirty="0" err="1"/>
              <a:t>Kelch</a:t>
            </a:r>
            <a:r>
              <a:rPr lang="en-US" sz="1200" dirty="0"/>
              <a:t>-like ECH-associated protein 1; KRAS, Kirsten rat sarcoma virus; MRI, magnetic resonance imaging; NGS, next-generation sequencing; NSCLC, non-small cell lung cancer; PD-L1, programmed death-ligand 1; RLL, right lower lobe; TMB, tumor mutational burden; TP53, tumor protein p53. </a:t>
            </a:r>
          </a:p>
        </p:txBody>
      </p:sp>
    </p:spTree>
    <p:extLst>
      <p:ext uri="{BB962C8B-B14F-4D97-AF65-F5344CB8AC3E}">
        <p14:creationId xmlns:p14="http://schemas.microsoft.com/office/powerpoint/2010/main" val="61876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696E-FC6A-E569-4ED4-EE147ED5D9BF}"/>
              </a:ext>
            </a:extLst>
          </p:cNvPr>
          <p:cNvSpPr>
            <a:spLocks noGrp="1"/>
          </p:cNvSpPr>
          <p:nvPr>
            <p:ph type="title"/>
          </p:nvPr>
        </p:nvSpPr>
        <p:spPr>
          <a:xfrm>
            <a:off x="609600" y="399178"/>
            <a:ext cx="10744200" cy="1185577"/>
          </a:xfrm>
        </p:spPr>
        <p:txBody>
          <a:bodyPr>
            <a:noAutofit/>
          </a:bodyPr>
          <a:lstStyle/>
          <a:p>
            <a:r>
              <a:rPr lang="en-US" dirty="0"/>
              <a:t>Systemic Therapy for </a:t>
            </a:r>
            <a:r>
              <a:rPr lang="en-US" i="1" dirty="0"/>
              <a:t>KRAS-</a:t>
            </a:r>
            <a:r>
              <a:rPr lang="en-US" dirty="0"/>
              <a:t>Mutated NSCLC Should Follow the Guidelines for 1L Therapy Without Actionable Driver Mutation</a:t>
            </a:r>
          </a:p>
        </p:txBody>
      </p:sp>
      <p:graphicFrame>
        <p:nvGraphicFramePr>
          <p:cNvPr id="4" name="Table 4">
            <a:extLst>
              <a:ext uri="{FF2B5EF4-FFF2-40B4-BE49-F238E27FC236}">
                <a16:creationId xmlns:a16="http://schemas.microsoft.com/office/drawing/2014/main" id="{A9380F81-922C-C92E-1C9A-D5DB911CDD5E}"/>
              </a:ext>
            </a:extLst>
          </p:cNvPr>
          <p:cNvGraphicFramePr>
            <a:graphicFrameLocks noGrp="1"/>
          </p:cNvGraphicFramePr>
          <p:nvPr>
            <p:ph idx="1"/>
            <p:extLst>
              <p:ext uri="{D42A27DB-BD31-4B8C-83A1-F6EECF244321}">
                <p14:modId xmlns:p14="http://schemas.microsoft.com/office/powerpoint/2010/main" val="2898046170"/>
              </p:ext>
            </p:extLst>
          </p:nvPr>
        </p:nvGraphicFramePr>
        <p:xfrm>
          <a:off x="320790" y="2710314"/>
          <a:ext cx="2465173" cy="2293846"/>
        </p:xfrm>
        <a:graphic>
          <a:graphicData uri="http://schemas.openxmlformats.org/drawingml/2006/table">
            <a:tbl>
              <a:tblPr firstRow="1" bandRow="1">
                <a:tableStyleId>{8799B23B-EC83-4686-B30A-512413B5E67A}</a:tableStyleId>
              </a:tblPr>
              <a:tblGrid>
                <a:gridCol w="2465173">
                  <a:extLst>
                    <a:ext uri="{9D8B030D-6E8A-4147-A177-3AD203B41FA5}">
                      <a16:colId xmlns:a16="http://schemas.microsoft.com/office/drawing/2014/main" val="3025953387"/>
                    </a:ext>
                  </a:extLst>
                </a:gridCol>
              </a:tblGrid>
              <a:tr h="892862">
                <a:tc>
                  <a:txBody>
                    <a:bodyPr/>
                    <a:lstStyle/>
                    <a:p>
                      <a:r>
                        <a:rPr lang="en-US" sz="1600" dirty="0"/>
                        <a:t>Systemic Therapy in </a:t>
                      </a:r>
                      <a:r>
                        <a:rPr lang="en-US" sz="1600" i="1" dirty="0" err="1"/>
                        <a:t>KRASm</a:t>
                      </a:r>
                      <a:r>
                        <a:rPr lang="en-US" sz="1600" dirty="0"/>
                        <a:t> (including </a:t>
                      </a:r>
                      <a:r>
                        <a:rPr lang="en-US" sz="1600" i="1" dirty="0"/>
                        <a:t>KRAS</a:t>
                      </a:r>
                      <a:r>
                        <a:rPr lang="en-US" sz="1600" dirty="0"/>
                        <a:t> G12C) NSCLC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389428"/>
                  </a:ext>
                </a:extLst>
              </a:tr>
              <a:tr h="1400984">
                <a:tc>
                  <a:txBody>
                    <a:bodyPr/>
                    <a:lstStyle/>
                    <a:p>
                      <a:r>
                        <a:rPr lang="en-US" sz="1600" b="1" dirty="0"/>
                        <a:t>By histology</a:t>
                      </a:r>
                      <a:r>
                        <a:rPr lang="en-US" sz="1600" dirty="0"/>
                        <a:t>:</a:t>
                      </a:r>
                    </a:p>
                    <a:p>
                      <a:r>
                        <a:rPr lang="en-US" sz="1600" dirty="0"/>
                        <a:t>Immunotherapy</a:t>
                      </a:r>
                    </a:p>
                    <a:p>
                      <a:r>
                        <a:rPr lang="en-US" sz="1600" dirty="0"/>
                        <a:t>Chemoimmunotherapy </a:t>
                      </a:r>
                    </a:p>
                    <a:p>
                      <a:r>
                        <a:rPr lang="en-US" sz="1600" dirty="0"/>
                        <a:t>Dual-immunotherapy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alpha val="20000"/>
                      </a:schemeClr>
                    </a:solidFill>
                  </a:tcPr>
                </a:tc>
                <a:extLst>
                  <a:ext uri="{0D108BD9-81ED-4DB2-BD59-A6C34878D82A}">
                    <a16:rowId xmlns:a16="http://schemas.microsoft.com/office/drawing/2014/main" val="3372962985"/>
                  </a:ext>
                </a:extLst>
              </a:tr>
            </a:tbl>
          </a:graphicData>
        </a:graphic>
      </p:graphicFrame>
      <p:graphicFrame>
        <p:nvGraphicFramePr>
          <p:cNvPr id="5" name="Table 4">
            <a:extLst>
              <a:ext uri="{FF2B5EF4-FFF2-40B4-BE49-F238E27FC236}">
                <a16:creationId xmlns:a16="http://schemas.microsoft.com/office/drawing/2014/main" id="{BBB09AD6-9490-A46E-642C-1EA8962E8984}"/>
              </a:ext>
            </a:extLst>
          </p:cNvPr>
          <p:cNvGraphicFramePr>
            <a:graphicFrameLocks/>
          </p:cNvGraphicFramePr>
          <p:nvPr>
            <p:extLst>
              <p:ext uri="{D42A27DB-BD31-4B8C-83A1-F6EECF244321}">
                <p14:modId xmlns:p14="http://schemas.microsoft.com/office/powerpoint/2010/main" val="984571083"/>
              </p:ext>
            </p:extLst>
          </p:nvPr>
        </p:nvGraphicFramePr>
        <p:xfrm>
          <a:off x="6351167" y="2677883"/>
          <a:ext cx="2465173" cy="1684002"/>
        </p:xfrm>
        <a:graphic>
          <a:graphicData uri="http://schemas.openxmlformats.org/drawingml/2006/table">
            <a:tbl>
              <a:tblPr firstRow="1" bandRow="1">
                <a:tableStyleId>{8799B23B-EC83-4686-B30A-512413B5E67A}</a:tableStyleId>
              </a:tblPr>
              <a:tblGrid>
                <a:gridCol w="2465173">
                  <a:extLst>
                    <a:ext uri="{9D8B030D-6E8A-4147-A177-3AD203B41FA5}">
                      <a16:colId xmlns:a16="http://schemas.microsoft.com/office/drawing/2014/main" val="3025953387"/>
                    </a:ext>
                  </a:extLst>
                </a:gridCol>
              </a:tblGrid>
              <a:tr h="427628">
                <a:tc>
                  <a:txBody>
                    <a:bodyPr/>
                    <a:lstStyle/>
                    <a:p>
                      <a:r>
                        <a:rPr lang="en-US" sz="1600" i="1" dirty="0"/>
                        <a:t>KRAS </a:t>
                      </a:r>
                      <a:r>
                        <a:rPr lang="en-US" sz="1600" i="0" dirty="0"/>
                        <a:t>G12C </a:t>
                      </a:r>
                      <a:r>
                        <a:rPr lang="en-US" sz="1600" dirty="0"/>
                        <a:t>NSCLC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389428"/>
                  </a:ext>
                </a:extLst>
              </a:tr>
              <a:tr h="1256374">
                <a:tc>
                  <a:txBody>
                    <a:bodyPr/>
                    <a:lstStyle/>
                    <a:p>
                      <a:r>
                        <a:rPr lang="en-US" sz="1600" b="1" i="1" dirty="0"/>
                        <a:t>KRAS</a:t>
                      </a:r>
                      <a:r>
                        <a:rPr lang="en-US" sz="1600" b="1" dirty="0"/>
                        <a:t> G12C targeted therapy</a:t>
                      </a:r>
                      <a:r>
                        <a:rPr lang="en-US" sz="1600" dirty="0"/>
                        <a:t>:</a:t>
                      </a:r>
                    </a:p>
                    <a:p>
                      <a:r>
                        <a:rPr lang="en-US" sz="1600" dirty="0" err="1"/>
                        <a:t>Sotorasib</a:t>
                      </a:r>
                      <a:endParaRPr lang="en-US" sz="1600" dirty="0"/>
                    </a:p>
                    <a:p>
                      <a:r>
                        <a:rPr lang="en-US" sz="1600" dirty="0" err="1"/>
                        <a:t>Adagrasib</a:t>
                      </a:r>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alpha val="20000"/>
                      </a:schemeClr>
                    </a:solidFill>
                  </a:tcPr>
                </a:tc>
                <a:extLst>
                  <a:ext uri="{0D108BD9-81ED-4DB2-BD59-A6C34878D82A}">
                    <a16:rowId xmlns:a16="http://schemas.microsoft.com/office/drawing/2014/main" val="3372962985"/>
                  </a:ext>
                </a:extLst>
              </a:tr>
            </a:tbl>
          </a:graphicData>
        </a:graphic>
      </p:graphicFrame>
      <p:graphicFrame>
        <p:nvGraphicFramePr>
          <p:cNvPr id="7" name="Table 6">
            <a:extLst>
              <a:ext uri="{FF2B5EF4-FFF2-40B4-BE49-F238E27FC236}">
                <a16:creationId xmlns:a16="http://schemas.microsoft.com/office/drawing/2014/main" id="{CEBBC9D0-8156-CF91-4271-B8EB9E329B8F}"/>
              </a:ext>
            </a:extLst>
          </p:cNvPr>
          <p:cNvGraphicFramePr>
            <a:graphicFrameLocks/>
          </p:cNvGraphicFramePr>
          <p:nvPr>
            <p:extLst>
              <p:ext uri="{D42A27DB-BD31-4B8C-83A1-F6EECF244321}">
                <p14:modId xmlns:p14="http://schemas.microsoft.com/office/powerpoint/2010/main" val="1351651333"/>
              </p:ext>
            </p:extLst>
          </p:nvPr>
        </p:nvGraphicFramePr>
        <p:xfrm>
          <a:off x="3097249" y="2708917"/>
          <a:ext cx="3064476" cy="2523271"/>
        </p:xfrm>
        <a:graphic>
          <a:graphicData uri="http://schemas.openxmlformats.org/drawingml/2006/table">
            <a:tbl>
              <a:tblPr firstRow="1" bandRow="1">
                <a:tableStyleId>{8799B23B-EC83-4686-B30A-512413B5E67A}</a:tableStyleId>
              </a:tblPr>
              <a:tblGrid>
                <a:gridCol w="3064476">
                  <a:extLst>
                    <a:ext uri="{9D8B030D-6E8A-4147-A177-3AD203B41FA5}">
                      <a16:colId xmlns:a16="http://schemas.microsoft.com/office/drawing/2014/main" val="3025953387"/>
                    </a:ext>
                  </a:extLst>
                </a:gridCol>
              </a:tblGrid>
              <a:tr h="481111">
                <a:tc>
                  <a:txBody>
                    <a:bodyPr/>
                    <a:lstStyle/>
                    <a:p>
                      <a:r>
                        <a:rPr lang="en-US" sz="1600" dirty="0"/>
                        <a:t>Response or Stable Disease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389428"/>
                  </a:ext>
                </a:extLst>
              </a:tr>
              <a:tr h="1349522">
                <a:tc>
                  <a:txBody>
                    <a:bodyPr/>
                    <a:lstStyle/>
                    <a:p>
                      <a:r>
                        <a:rPr lang="en-US" sz="1600" dirty="0">
                          <a:solidFill>
                            <a:schemeClr val="tx1"/>
                          </a:solidFill>
                        </a:rPr>
                        <a:t>Maintenance therapy with </a:t>
                      </a:r>
                    </a:p>
                    <a:p>
                      <a:r>
                        <a:rPr lang="en-US" sz="1600" dirty="0">
                          <a:solidFill>
                            <a:schemeClr val="tx1"/>
                          </a:solidFill>
                        </a:rPr>
                        <a:t>immunotherapy,  chemotherapy, or dual-immunotherapy based upon:</a:t>
                      </a:r>
                    </a:p>
                    <a:p>
                      <a:pPr marL="285750" indent="-285750">
                        <a:buFont typeface="Arial" panose="020B0604020202020204" pitchFamily="34" charset="0"/>
                        <a:buChar char="•"/>
                      </a:pPr>
                      <a:r>
                        <a:rPr lang="en-US" sz="1600" dirty="0">
                          <a:solidFill>
                            <a:schemeClr val="tx1"/>
                          </a:solidFill>
                        </a:rPr>
                        <a:t>Previous therapy</a:t>
                      </a:r>
                    </a:p>
                    <a:p>
                      <a:pPr marL="285750" indent="-285750">
                        <a:buFont typeface="Arial" panose="020B0604020202020204" pitchFamily="34" charset="0"/>
                        <a:buChar char="•"/>
                      </a:pPr>
                      <a:r>
                        <a:rPr lang="en-US" sz="1600" dirty="0">
                          <a:solidFill>
                            <a:schemeClr val="tx1"/>
                          </a:solidFill>
                        </a:rPr>
                        <a:t>Histology</a:t>
                      </a:r>
                    </a:p>
                    <a:p>
                      <a:pPr marL="285750" indent="-285750">
                        <a:buFont typeface="Arial" panose="020B0604020202020204" pitchFamily="34" charset="0"/>
                        <a:buChar char="•"/>
                      </a:pPr>
                      <a:r>
                        <a:rPr lang="en-US" sz="1600" dirty="0"/>
                        <a:t>PS 0-2</a:t>
                      </a:r>
                    </a:p>
                    <a:p>
                      <a:pPr marL="285750" indent="-285750">
                        <a:buFont typeface="Arial" panose="020B0604020202020204" pitchFamily="34" charset="0"/>
                        <a:buChar char="•"/>
                      </a:pPr>
                      <a:r>
                        <a:rPr lang="en-US" sz="1600" dirty="0"/>
                        <a:t>PS 3-4 Best supportive care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alpha val="20000"/>
                      </a:schemeClr>
                    </a:solidFill>
                  </a:tcPr>
                </a:tc>
                <a:extLst>
                  <a:ext uri="{0D108BD9-81ED-4DB2-BD59-A6C34878D82A}">
                    <a16:rowId xmlns:a16="http://schemas.microsoft.com/office/drawing/2014/main" val="3372962985"/>
                  </a:ext>
                </a:extLst>
              </a:tr>
            </a:tbl>
          </a:graphicData>
        </a:graphic>
      </p:graphicFrame>
      <p:sp>
        <p:nvSpPr>
          <p:cNvPr id="21" name="TextBox 20">
            <a:extLst>
              <a:ext uri="{FF2B5EF4-FFF2-40B4-BE49-F238E27FC236}">
                <a16:creationId xmlns:a16="http://schemas.microsoft.com/office/drawing/2014/main" id="{A3E04ADD-7A3C-F127-86FE-4017230315F9}"/>
              </a:ext>
            </a:extLst>
          </p:cNvPr>
          <p:cNvSpPr txBox="1"/>
          <p:nvPr/>
        </p:nvSpPr>
        <p:spPr>
          <a:xfrm>
            <a:off x="410734" y="1996463"/>
            <a:ext cx="2272831" cy="369332"/>
          </a:xfrm>
          <a:prstGeom prst="rect">
            <a:avLst/>
          </a:prstGeom>
          <a:noFill/>
          <a:ln w="19050">
            <a:solidFill>
              <a:schemeClr val="tx1"/>
            </a:solidFill>
          </a:ln>
        </p:spPr>
        <p:txBody>
          <a:bodyPr wrap="square" rtlCol="0">
            <a:spAutoFit/>
          </a:bodyPr>
          <a:lstStyle/>
          <a:p>
            <a:pPr algn="ctr"/>
            <a:r>
              <a:rPr lang="en-US" b="1" dirty="0"/>
              <a:t>First-Line Therapy</a:t>
            </a:r>
          </a:p>
        </p:txBody>
      </p:sp>
      <p:sp>
        <p:nvSpPr>
          <p:cNvPr id="22" name="TextBox 21">
            <a:extLst>
              <a:ext uri="{FF2B5EF4-FFF2-40B4-BE49-F238E27FC236}">
                <a16:creationId xmlns:a16="http://schemas.microsoft.com/office/drawing/2014/main" id="{1C18FD11-ED34-74F0-054B-F42CB870F0C2}"/>
              </a:ext>
            </a:extLst>
          </p:cNvPr>
          <p:cNvSpPr txBox="1"/>
          <p:nvPr/>
        </p:nvSpPr>
        <p:spPr>
          <a:xfrm>
            <a:off x="3347803" y="1999619"/>
            <a:ext cx="8471899" cy="369332"/>
          </a:xfrm>
          <a:prstGeom prst="rect">
            <a:avLst/>
          </a:prstGeom>
          <a:noFill/>
          <a:ln w="19050">
            <a:solidFill>
              <a:schemeClr val="tx1"/>
            </a:solidFill>
          </a:ln>
        </p:spPr>
        <p:txBody>
          <a:bodyPr wrap="square" rtlCol="0">
            <a:spAutoFit/>
          </a:bodyPr>
          <a:lstStyle/>
          <a:p>
            <a:pPr algn="ctr"/>
            <a:r>
              <a:rPr lang="en-US" b="1" dirty="0"/>
              <a:t>Subsequent Therapy</a:t>
            </a:r>
          </a:p>
        </p:txBody>
      </p:sp>
      <p:graphicFrame>
        <p:nvGraphicFramePr>
          <p:cNvPr id="30" name="Table 29">
            <a:extLst>
              <a:ext uri="{FF2B5EF4-FFF2-40B4-BE49-F238E27FC236}">
                <a16:creationId xmlns:a16="http://schemas.microsoft.com/office/drawing/2014/main" id="{D5A9A1B8-4BCB-5DC3-546F-C0AD3C1581E6}"/>
              </a:ext>
            </a:extLst>
          </p:cNvPr>
          <p:cNvGraphicFramePr>
            <a:graphicFrameLocks/>
          </p:cNvGraphicFramePr>
          <p:nvPr>
            <p:extLst>
              <p:ext uri="{D42A27DB-BD31-4B8C-83A1-F6EECF244321}">
                <p14:modId xmlns:p14="http://schemas.microsoft.com/office/powerpoint/2010/main" val="2028950744"/>
              </p:ext>
            </p:extLst>
          </p:nvPr>
        </p:nvGraphicFramePr>
        <p:xfrm>
          <a:off x="9005782" y="2677883"/>
          <a:ext cx="3064476" cy="1889760"/>
        </p:xfrm>
        <a:graphic>
          <a:graphicData uri="http://schemas.openxmlformats.org/drawingml/2006/table">
            <a:tbl>
              <a:tblPr firstRow="1" bandRow="1">
                <a:tableStyleId>{8799B23B-EC83-4686-B30A-512413B5E67A}</a:tableStyleId>
              </a:tblPr>
              <a:tblGrid>
                <a:gridCol w="3064476">
                  <a:extLst>
                    <a:ext uri="{9D8B030D-6E8A-4147-A177-3AD203B41FA5}">
                      <a16:colId xmlns:a16="http://schemas.microsoft.com/office/drawing/2014/main" val="3025953387"/>
                    </a:ext>
                  </a:extLst>
                </a:gridCol>
              </a:tblGrid>
              <a:tr h="292063">
                <a:tc>
                  <a:txBody>
                    <a:bodyPr/>
                    <a:lstStyle/>
                    <a:p>
                      <a:r>
                        <a:rPr lang="en-US" sz="1600" dirty="0">
                          <a:solidFill>
                            <a:schemeClr val="tx1"/>
                          </a:solidFill>
                        </a:rPr>
                        <a:t>Progressive Disease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389428"/>
                  </a:ext>
                </a:extLst>
              </a:tr>
              <a:tr h="1349522">
                <a:tc>
                  <a:txBody>
                    <a:bodyPr/>
                    <a:lstStyle/>
                    <a:p>
                      <a:r>
                        <a:rPr lang="en-US" sz="1600" dirty="0">
                          <a:solidFill>
                            <a:schemeClr val="tx1"/>
                          </a:solidFill>
                        </a:rPr>
                        <a:t>Immunotherapy, chemotherapy, or dual-immunotherapy based upon:</a:t>
                      </a:r>
                    </a:p>
                    <a:p>
                      <a:pPr marL="285750" indent="-285750">
                        <a:buFont typeface="Arial" panose="020B0604020202020204" pitchFamily="34" charset="0"/>
                        <a:buChar char="•"/>
                      </a:pPr>
                      <a:r>
                        <a:rPr lang="en-US" sz="1600" dirty="0">
                          <a:solidFill>
                            <a:schemeClr val="tx1"/>
                          </a:solidFill>
                        </a:rPr>
                        <a:t>Previous therapy, histology</a:t>
                      </a:r>
                    </a:p>
                    <a:p>
                      <a:pPr marL="285750" indent="-285750">
                        <a:buFont typeface="Arial" panose="020B0604020202020204" pitchFamily="34" charset="0"/>
                        <a:buChar char="•"/>
                      </a:pPr>
                      <a:r>
                        <a:rPr lang="en-US" sz="1600" dirty="0">
                          <a:solidFill>
                            <a:schemeClr val="tx1"/>
                          </a:solidFill>
                        </a:rPr>
                        <a:t>PS 0-2</a:t>
                      </a:r>
                    </a:p>
                    <a:p>
                      <a:pPr marL="285750" indent="-285750">
                        <a:buFont typeface="Arial" panose="020B0604020202020204" pitchFamily="34" charset="0"/>
                        <a:buChar char="•"/>
                      </a:pPr>
                      <a:r>
                        <a:rPr lang="en-US" sz="1600" dirty="0">
                          <a:solidFill>
                            <a:schemeClr val="tx1"/>
                          </a:solidFill>
                        </a:rPr>
                        <a:t>PS 3-4 best supportive care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alpha val="20000"/>
                      </a:schemeClr>
                    </a:solidFill>
                  </a:tcPr>
                </a:tc>
                <a:extLst>
                  <a:ext uri="{0D108BD9-81ED-4DB2-BD59-A6C34878D82A}">
                    <a16:rowId xmlns:a16="http://schemas.microsoft.com/office/drawing/2014/main" val="3372962985"/>
                  </a:ext>
                </a:extLst>
              </a:tr>
            </a:tbl>
          </a:graphicData>
        </a:graphic>
      </p:graphicFrame>
      <p:sp>
        <p:nvSpPr>
          <p:cNvPr id="3" name="Footer Placeholder 1">
            <a:extLst>
              <a:ext uri="{FF2B5EF4-FFF2-40B4-BE49-F238E27FC236}">
                <a16:creationId xmlns:a16="http://schemas.microsoft.com/office/drawing/2014/main" id="{35D4896F-924A-8E29-87F8-7DF82EC9254E}"/>
              </a:ext>
            </a:extLst>
          </p:cNvPr>
          <p:cNvSpPr>
            <a:spLocks noGrp="1"/>
          </p:cNvSpPr>
          <p:nvPr>
            <p:ph type="ftr" sz="quarter" idx="3"/>
          </p:nvPr>
        </p:nvSpPr>
        <p:spPr>
          <a:xfrm>
            <a:off x="609600" y="6356350"/>
            <a:ext cx="10744199" cy="442131"/>
          </a:xfrm>
        </p:spPr>
        <p:txBody>
          <a:bodyPr/>
          <a:lstStyle/>
          <a:p>
            <a:r>
              <a:rPr lang="en-US" sz="1200" dirty="0"/>
              <a:t>National Comprehensive Cancer Network. Non-Small Cell Lung Cancer (Version 3.2023).</a:t>
            </a:r>
          </a:p>
        </p:txBody>
      </p:sp>
    </p:spTree>
    <p:extLst>
      <p:ext uri="{BB962C8B-B14F-4D97-AF65-F5344CB8AC3E}">
        <p14:creationId xmlns:p14="http://schemas.microsoft.com/office/powerpoint/2010/main" val="115046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Patients with </a:t>
            </a:r>
            <a:r>
              <a:rPr lang="en-US" i="1" dirty="0"/>
              <a:t>KRAS</a:t>
            </a:r>
            <a:r>
              <a:rPr lang="en-US" dirty="0"/>
              <a:t>-Mutated NSCLC Respond to Frontline IO-Based Therapy</a:t>
            </a:r>
          </a:p>
        </p:txBody>
      </p:sp>
      <p:sp>
        <p:nvSpPr>
          <p:cNvPr id="4" name="Footer Placeholder 1">
            <a:extLst>
              <a:ext uri="{FF2B5EF4-FFF2-40B4-BE49-F238E27FC236}">
                <a16:creationId xmlns:a16="http://schemas.microsoft.com/office/drawing/2014/main" id="{2B416096-EE71-7A2F-6285-A74B8443942D}"/>
              </a:ext>
            </a:extLst>
          </p:cNvPr>
          <p:cNvSpPr>
            <a:spLocks noGrp="1"/>
          </p:cNvSpPr>
          <p:nvPr>
            <p:ph type="ftr" sz="quarter" idx="3"/>
          </p:nvPr>
        </p:nvSpPr>
        <p:spPr>
          <a:xfrm>
            <a:off x="609600" y="6356350"/>
            <a:ext cx="10744199" cy="442131"/>
          </a:xfrm>
        </p:spPr>
        <p:txBody>
          <a:bodyPr/>
          <a:lstStyle/>
          <a:p>
            <a:r>
              <a:rPr lang="en-US" dirty="0"/>
              <a:t>CI, confidence interval; FDA, US Food and Drug Administration; HR, hazard ratio; ICI, immune checkpoint inhibitor; </a:t>
            </a:r>
            <a:br>
              <a:rPr lang="en-US" dirty="0"/>
            </a:br>
            <a:r>
              <a:rPr lang="en-US" dirty="0"/>
              <a:t>IO, immuno-oncology; m, mutation; NE, not evaluated; ORR, objective response rate; OS, overall survival; </a:t>
            </a:r>
            <a:r>
              <a:rPr lang="en-US" dirty="0" err="1"/>
              <a:t>wt</a:t>
            </a:r>
            <a:r>
              <a:rPr lang="en-US" dirty="0"/>
              <a:t>, wild type. </a:t>
            </a:r>
          </a:p>
          <a:p>
            <a:r>
              <a:rPr lang="en-US" dirty="0"/>
              <a:t>Nakajima E, et al. ASCO 2022; Abstract 9001.</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9099" y="2266950"/>
            <a:ext cx="5495925" cy="2781300"/>
          </a:xfrm>
          <a:prstGeom prst="rect">
            <a:avLst/>
          </a:prstGeom>
        </p:spPr>
      </p:pic>
      <p:pic>
        <p:nvPicPr>
          <p:cNvPr id="1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86525" y="2266950"/>
            <a:ext cx="50196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157537" y="1438275"/>
            <a:ext cx="5876926" cy="707886"/>
          </a:xfrm>
          <a:prstGeom prst="rect">
            <a:avLst/>
          </a:prstGeom>
          <a:noFill/>
        </p:spPr>
        <p:txBody>
          <a:bodyPr wrap="square" rtlCol="0">
            <a:spAutoFit/>
          </a:bodyPr>
          <a:lstStyle/>
          <a:p>
            <a:pPr algn="ctr"/>
            <a:r>
              <a:rPr lang="en-US" sz="2000" b="1" u="sng" dirty="0"/>
              <a:t>FDA analysis of 1L therapy trial outcomes according to </a:t>
            </a:r>
            <a:r>
              <a:rPr lang="en-US" sz="2000" b="1" i="1" u="sng" dirty="0"/>
              <a:t>KRAS</a:t>
            </a:r>
            <a:r>
              <a:rPr lang="en-US" sz="2000" b="1" u="sng" dirty="0"/>
              <a:t> mutation status</a:t>
            </a:r>
          </a:p>
        </p:txBody>
      </p:sp>
    </p:spTree>
    <p:extLst>
      <p:ext uri="{BB962C8B-B14F-4D97-AF65-F5344CB8AC3E}">
        <p14:creationId xmlns:p14="http://schemas.microsoft.com/office/powerpoint/2010/main" val="3438490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Do Additional Mutations Impact IO Efficacy in Driver Mutation-Negative NSCLC? </a:t>
            </a:r>
          </a:p>
        </p:txBody>
      </p:sp>
      <p:sp>
        <p:nvSpPr>
          <p:cNvPr id="3" name="Footer Placeholder 1">
            <a:extLst>
              <a:ext uri="{FF2B5EF4-FFF2-40B4-BE49-F238E27FC236}">
                <a16:creationId xmlns:a16="http://schemas.microsoft.com/office/drawing/2014/main" id="{5171444E-2FCE-5918-42CA-F060E0A7BAFD}"/>
              </a:ext>
            </a:extLst>
          </p:cNvPr>
          <p:cNvSpPr>
            <a:spLocks noGrp="1"/>
          </p:cNvSpPr>
          <p:nvPr>
            <p:ph type="ftr" sz="quarter" idx="3"/>
          </p:nvPr>
        </p:nvSpPr>
        <p:spPr>
          <a:xfrm>
            <a:off x="609600" y="6356350"/>
            <a:ext cx="10744199" cy="442131"/>
          </a:xfrm>
        </p:spPr>
        <p:txBody>
          <a:bodyPr/>
          <a:lstStyle/>
          <a:p>
            <a:r>
              <a:rPr lang="en-US" dirty="0"/>
              <a:t>CXCL7, chemokine ligand 7; GM-CSF, granulocyte-macrophage colony-stimulating factor; IL, interleukin; LKB1, liver kinase B1; NK, natural killer; STING, stimulator of interferon genes; STK11, serine/threonine kinase 11.</a:t>
            </a:r>
          </a:p>
          <a:p>
            <a:r>
              <a:rPr lang="en-US" dirty="0" err="1"/>
              <a:t>Skoulidis</a:t>
            </a:r>
            <a:r>
              <a:rPr lang="en-US" dirty="0"/>
              <a:t> F, et al. </a:t>
            </a:r>
            <a:r>
              <a:rPr lang="en-US" i="1" dirty="0"/>
              <a:t>Nat Rev Cancer. </a:t>
            </a:r>
            <a:r>
              <a:rPr lang="en-US" dirty="0"/>
              <a:t>2019;19(9):495-509.</a:t>
            </a:r>
          </a:p>
        </p:txBody>
      </p:sp>
      <p:pic>
        <p:nvPicPr>
          <p:cNvPr id="4" name="Picture 3"/>
          <p:cNvPicPr>
            <a:picLocks noChangeAspect="1"/>
          </p:cNvPicPr>
          <p:nvPr/>
        </p:nvPicPr>
        <p:blipFill>
          <a:blip r:embed="rId2"/>
          <a:stretch>
            <a:fillRect/>
          </a:stretch>
        </p:blipFill>
        <p:spPr>
          <a:xfrm>
            <a:off x="618148" y="2044407"/>
            <a:ext cx="5344502" cy="3418555"/>
          </a:xfrm>
          <a:prstGeom prst="rect">
            <a:avLst/>
          </a:prstGeom>
        </p:spPr>
      </p:pic>
      <p:pic>
        <p:nvPicPr>
          <p:cNvPr id="5" name="Picture 4"/>
          <p:cNvPicPr>
            <a:picLocks noChangeAspect="1"/>
          </p:cNvPicPr>
          <p:nvPr/>
        </p:nvPicPr>
        <p:blipFill>
          <a:blip r:embed="rId3"/>
          <a:stretch>
            <a:fillRect/>
          </a:stretch>
        </p:blipFill>
        <p:spPr>
          <a:xfrm>
            <a:off x="6610350" y="1940386"/>
            <a:ext cx="5381625" cy="3398921"/>
          </a:xfrm>
          <a:prstGeom prst="rect">
            <a:avLst/>
          </a:prstGeom>
        </p:spPr>
      </p:pic>
      <p:sp>
        <p:nvSpPr>
          <p:cNvPr id="6" name="Rectangle 5"/>
          <p:cNvSpPr/>
          <p:nvPr/>
        </p:nvSpPr>
        <p:spPr>
          <a:xfrm>
            <a:off x="618147" y="1940386"/>
            <a:ext cx="953477" cy="23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8146" y="1686711"/>
            <a:ext cx="1336328" cy="369332"/>
          </a:xfrm>
          <a:prstGeom prst="rect">
            <a:avLst/>
          </a:prstGeom>
          <a:noFill/>
        </p:spPr>
        <p:txBody>
          <a:bodyPr wrap="none" rtlCol="0">
            <a:spAutoFit/>
          </a:bodyPr>
          <a:lstStyle/>
          <a:p>
            <a:r>
              <a:rPr lang="en-US" b="1" i="1" dirty="0"/>
              <a:t>STK11/LKB1</a:t>
            </a:r>
          </a:p>
        </p:txBody>
      </p:sp>
      <p:sp>
        <p:nvSpPr>
          <p:cNvPr id="11" name="TextBox 10"/>
          <p:cNvSpPr txBox="1"/>
          <p:nvPr/>
        </p:nvSpPr>
        <p:spPr>
          <a:xfrm>
            <a:off x="6542696" y="1686711"/>
            <a:ext cx="800604" cy="369332"/>
          </a:xfrm>
          <a:prstGeom prst="rect">
            <a:avLst/>
          </a:prstGeom>
          <a:noFill/>
        </p:spPr>
        <p:txBody>
          <a:bodyPr wrap="none" rtlCol="0">
            <a:spAutoFit/>
          </a:bodyPr>
          <a:lstStyle/>
          <a:p>
            <a:r>
              <a:rPr lang="en-US" b="1" i="1" dirty="0"/>
              <a:t>KEAP1</a:t>
            </a:r>
          </a:p>
        </p:txBody>
      </p:sp>
    </p:spTree>
    <p:extLst>
      <p:ext uri="{BB962C8B-B14F-4D97-AF65-F5344CB8AC3E}">
        <p14:creationId xmlns:p14="http://schemas.microsoft.com/office/powerpoint/2010/main" val="361235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85899" y="4065403"/>
            <a:ext cx="3333750" cy="2593092"/>
          </a:xfrm>
          <a:prstGeom prst="rect">
            <a:avLst/>
          </a:prstGeom>
        </p:spPr>
      </p:pic>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39860" y="4065403"/>
            <a:ext cx="3388518" cy="2593092"/>
          </a:xfrm>
          <a:prstGeom prst="rect">
            <a:avLst/>
          </a:prstGeom>
        </p:spPr>
      </p:pic>
      <p:sp>
        <p:nvSpPr>
          <p:cNvPr id="2" name="Title 1"/>
          <p:cNvSpPr>
            <a:spLocks noGrp="1"/>
          </p:cNvSpPr>
          <p:nvPr>
            <p:ph type="title"/>
          </p:nvPr>
        </p:nvSpPr>
        <p:spPr>
          <a:xfrm>
            <a:off x="609600" y="199505"/>
            <a:ext cx="11020746" cy="1185577"/>
          </a:xfrm>
        </p:spPr>
        <p:txBody>
          <a:bodyPr anchor="t">
            <a:noAutofit/>
          </a:bodyPr>
          <a:lstStyle/>
          <a:p>
            <a:r>
              <a:rPr lang="en-US" sz="2400" dirty="0"/>
              <a:t>Do Additional Mutations Impact IO Efficacy in Driver Mutation-Negative NSCLC – </a:t>
            </a:r>
            <a:r>
              <a:rPr lang="en-US" sz="2400" i="1" dirty="0"/>
              <a:t>STK11</a:t>
            </a:r>
            <a:r>
              <a:rPr lang="en-US" sz="2400" dirty="0"/>
              <a:t> </a:t>
            </a:r>
          </a:p>
        </p:txBody>
      </p:sp>
      <p:sp>
        <p:nvSpPr>
          <p:cNvPr id="5" name="Footer Placeholder 1">
            <a:extLst>
              <a:ext uri="{FF2B5EF4-FFF2-40B4-BE49-F238E27FC236}">
                <a16:creationId xmlns:a16="http://schemas.microsoft.com/office/drawing/2014/main" id="{CBD51501-9D77-092B-01F6-8C5036669C9D}"/>
              </a:ext>
            </a:extLst>
          </p:cNvPr>
          <p:cNvSpPr>
            <a:spLocks noGrp="1"/>
          </p:cNvSpPr>
          <p:nvPr>
            <p:ph type="ftr" sz="quarter" idx="3"/>
          </p:nvPr>
        </p:nvSpPr>
        <p:spPr>
          <a:xfrm>
            <a:off x="609600" y="6356350"/>
            <a:ext cx="3541160" cy="442131"/>
          </a:xfrm>
        </p:spPr>
        <p:txBody>
          <a:bodyPr/>
          <a:lstStyle/>
          <a:p>
            <a:r>
              <a:rPr lang="en-US" sz="900" dirty="0"/>
              <a:t>e 95% CI, 8.6-22.7 (N+I + chemo) and 5.4-14.9 (chemo);</a:t>
            </a:r>
          </a:p>
          <a:p>
            <a:r>
              <a:rPr lang="en-US" sz="900" dirty="0"/>
              <a:t>f 95% CI, 13.2-22.8 (N+I + chemo) and 10.6-17.4 (chemo)</a:t>
            </a:r>
          </a:p>
          <a:p>
            <a:r>
              <a:rPr lang="en-US" sz="900" dirty="0"/>
              <a:t>CT, chemotherapy; D, durvalumab; Mut, mutation; </a:t>
            </a:r>
            <a:br>
              <a:rPr lang="en-US" sz="900" dirty="0"/>
            </a:br>
            <a:r>
              <a:rPr lang="en-US" sz="900" dirty="0"/>
              <a:t>T, </a:t>
            </a:r>
            <a:r>
              <a:rPr lang="en-US" sz="900" dirty="0" err="1"/>
              <a:t>tremelimumab</a:t>
            </a:r>
            <a:r>
              <a:rPr lang="en-US" sz="900" dirty="0"/>
              <a:t>.</a:t>
            </a:r>
          </a:p>
          <a:p>
            <a:r>
              <a:rPr lang="en-US" sz="900" dirty="0"/>
              <a:t>1. Johnson ML, et al. ESMO 2022. Abstract LBA59; </a:t>
            </a:r>
            <a:br>
              <a:rPr lang="en-US" sz="900" dirty="0"/>
            </a:br>
            <a:r>
              <a:rPr lang="en-US" sz="900" dirty="0"/>
              <a:t>2. Paz-Ares LG, et al. ASCO 2022. Abstract LBA9026. </a:t>
            </a:r>
          </a:p>
        </p:txBody>
      </p:sp>
      <p:sp>
        <p:nvSpPr>
          <p:cNvPr id="6" name="Rectangle 5"/>
          <p:cNvSpPr/>
          <p:nvPr/>
        </p:nvSpPr>
        <p:spPr>
          <a:xfrm>
            <a:off x="618147" y="1511761"/>
            <a:ext cx="953477" cy="23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84919" y="725274"/>
            <a:ext cx="1222514" cy="369332"/>
          </a:xfrm>
          <a:prstGeom prst="rect">
            <a:avLst/>
          </a:prstGeom>
          <a:noFill/>
        </p:spPr>
        <p:txBody>
          <a:bodyPr wrap="none" rtlCol="0">
            <a:spAutoFit/>
          </a:bodyPr>
          <a:lstStyle/>
          <a:p>
            <a:r>
              <a:rPr lang="en-US" b="1" i="1" u="sng" dirty="0"/>
              <a:t>STK11-mut</a:t>
            </a:r>
          </a:p>
        </p:txBody>
      </p:sp>
      <p:sp>
        <p:nvSpPr>
          <p:cNvPr id="10" name="TextBox 9"/>
          <p:cNvSpPr txBox="1"/>
          <p:nvPr/>
        </p:nvSpPr>
        <p:spPr>
          <a:xfrm>
            <a:off x="9447008" y="725274"/>
            <a:ext cx="1086836" cy="369332"/>
          </a:xfrm>
          <a:prstGeom prst="rect">
            <a:avLst/>
          </a:prstGeom>
          <a:noFill/>
        </p:spPr>
        <p:txBody>
          <a:bodyPr wrap="none" rtlCol="0">
            <a:spAutoFit/>
          </a:bodyPr>
          <a:lstStyle/>
          <a:p>
            <a:r>
              <a:rPr lang="en-US" b="1" i="1" u="sng" dirty="0"/>
              <a:t>STK11-wt</a:t>
            </a:r>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85899" y="1074782"/>
            <a:ext cx="3418689" cy="2892452"/>
          </a:xfrm>
          <a:prstGeom prst="rect">
            <a:avLst/>
          </a:prstGeom>
        </p:spPr>
      </p:pic>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48775" y="1074782"/>
            <a:ext cx="3402769" cy="2892452"/>
          </a:xfrm>
          <a:prstGeom prst="rect">
            <a:avLst/>
          </a:prstGeom>
        </p:spPr>
      </p:pic>
      <p:sp>
        <p:nvSpPr>
          <p:cNvPr id="11" name="TextBox 10">
            <a:extLst>
              <a:ext uri="{FF2B5EF4-FFF2-40B4-BE49-F238E27FC236}">
                <a16:creationId xmlns:a16="http://schemas.microsoft.com/office/drawing/2014/main" id="{EF10ED59-8145-A997-21F5-F3C8A1D58E97}"/>
              </a:ext>
            </a:extLst>
          </p:cNvPr>
          <p:cNvSpPr txBox="1"/>
          <p:nvPr/>
        </p:nvSpPr>
        <p:spPr>
          <a:xfrm>
            <a:off x="735541" y="4858732"/>
            <a:ext cx="1921616" cy="400110"/>
          </a:xfrm>
          <a:prstGeom prst="rect">
            <a:avLst/>
          </a:prstGeom>
          <a:noFill/>
        </p:spPr>
        <p:txBody>
          <a:bodyPr wrap="none" rtlCol="0">
            <a:spAutoFit/>
          </a:bodyPr>
          <a:lstStyle/>
          <a:p>
            <a:r>
              <a:rPr lang="en-US" sz="2000" b="1" dirty="0" err="1"/>
              <a:t>CheckMate</a:t>
            </a:r>
            <a:r>
              <a:rPr lang="en-US" sz="2000" b="1" dirty="0"/>
              <a:t> 9LA</a:t>
            </a:r>
            <a:r>
              <a:rPr lang="en-US" sz="2000" b="1" baseline="30000" dirty="0"/>
              <a:t>2</a:t>
            </a:r>
            <a:endParaRPr lang="en-US" sz="2000" b="1" dirty="0"/>
          </a:p>
        </p:txBody>
      </p:sp>
      <p:sp>
        <p:nvSpPr>
          <p:cNvPr id="12" name="TextBox 11">
            <a:extLst>
              <a:ext uri="{FF2B5EF4-FFF2-40B4-BE49-F238E27FC236}">
                <a16:creationId xmlns:a16="http://schemas.microsoft.com/office/drawing/2014/main" id="{8256AE42-7146-7133-46E2-18F00EE0C853}"/>
              </a:ext>
            </a:extLst>
          </p:cNvPr>
          <p:cNvSpPr txBox="1"/>
          <p:nvPr/>
        </p:nvSpPr>
        <p:spPr>
          <a:xfrm>
            <a:off x="871753" y="2125968"/>
            <a:ext cx="1399742" cy="400110"/>
          </a:xfrm>
          <a:prstGeom prst="rect">
            <a:avLst/>
          </a:prstGeom>
          <a:noFill/>
        </p:spPr>
        <p:txBody>
          <a:bodyPr wrap="none" rtlCol="0">
            <a:spAutoFit/>
          </a:bodyPr>
          <a:lstStyle/>
          <a:p>
            <a:r>
              <a:rPr lang="en-US" sz="2000" b="1" dirty="0"/>
              <a:t>POSEIDON</a:t>
            </a:r>
            <a:r>
              <a:rPr lang="en-US" sz="2000" b="1" baseline="30000" dirty="0"/>
              <a:t>1</a:t>
            </a:r>
            <a:endParaRPr lang="en-US" sz="2000" b="1" dirty="0"/>
          </a:p>
        </p:txBody>
      </p:sp>
    </p:spTree>
    <p:extLst>
      <p:ext uri="{BB962C8B-B14F-4D97-AF65-F5344CB8AC3E}">
        <p14:creationId xmlns:p14="http://schemas.microsoft.com/office/powerpoint/2010/main" val="205930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5541" y="4858732"/>
            <a:ext cx="1921616" cy="400110"/>
          </a:xfrm>
          <a:prstGeom prst="rect">
            <a:avLst/>
          </a:prstGeom>
          <a:noFill/>
        </p:spPr>
        <p:txBody>
          <a:bodyPr wrap="none" rtlCol="0">
            <a:spAutoFit/>
          </a:bodyPr>
          <a:lstStyle/>
          <a:p>
            <a:r>
              <a:rPr lang="en-US" sz="2000" b="1" dirty="0" err="1"/>
              <a:t>CheckMate</a:t>
            </a:r>
            <a:r>
              <a:rPr lang="en-US" sz="2000" b="1" dirty="0"/>
              <a:t> 9LA</a:t>
            </a:r>
            <a:r>
              <a:rPr lang="en-US" sz="2000" b="1" baseline="30000" dirty="0"/>
              <a:t>2</a:t>
            </a:r>
            <a:endParaRPr lang="en-US" sz="2000" b="1" dirty="0"/>
          </a:p>
        </p:txBody>
      </p:sp>
      <p:sp>
        <p:nvSpPr>
          <p:cNvPr id="2" name="Title 1"/>
          <p:cNvSpPr>
            <a:spLocks noGrp="1"/>
          </p:cNvSpPr>
          <p:nvPr>
            <p:ph type="title"/>
          </p:nvPr>
        </p:nvSpPr>
        <p:spPr>
          <a:xfrm>
            <a:off x="609599" y="200025"/>
            <a:ext cx="11107783" cy="1184275"/>
          </a:xfrm>
        </p:spPr>
        <p:txBody>
          <a:bodyPr anchor="t">
            <a:noAutofit/>
          </a:bodyPr>
          <a:lstStyle/>
          <a:p>
            <a:r>
              <a:rPr lang="en-US" sz="2400" dirty="0"/>
              <a:t>Do Additional Mutations Impact IO Efficacy in Driver Mutation-Negative NSCLC – </a:t>
            </a:r>
            <a:r>
              <a:rPr lang="en-US" sz="2400" i="1" dirty="0"/>
              <a:t>KEAP1</a:t>
            </a:r>
            <a:r>
              <a:rPr lang="en-US" sz="2400" dirty="0"/>
              <a:t> </a:t>
            </a:r>
          </a:p>
        </p:txBody>
      </p:sp>
      <p:sp>
        <p:nvSpPr>
          <p:cNvPr id="5" name="Footer Placeholder 1">
            <a:extLst>
              <a:ext uri="{FF2B5EF4-FFF2-40B4-BE49-F238E27FC236}">
                <a16:creationId xmlns:a16="http://schemas.microsoft.com/office/drawing/2014/main" id="{2576A615-E84E-A5BC-FDCA-2EB3C3294590}"/>
              </a:ext>
            </a:extLst>
          </p:cNvPr>
          <p:cNvSpPr>
            <a:spLocks noGrp="1"/>
          </p:cNvSpPr>
          <p:nvPr>
            <p:ph type="ftr" sz="quarter" idx="3"/>
          </p:nvPr>
        </p:nvSpPr>
        <p:spPr>
          <a:xfrm>
            <a:off x="609600" y="6356350"/>
            <a:ext cx="10744199" cy="442131"/>
          </a:xfrm>
        </p:spPr>
        <p:txBody>
          <a:bodyPr/>
          <a:lstStyle/>
          <a:p>
            <a:r>
              <a:rPr lang="en-US" dirty="0"/>
              <a:t>1. Johnson ML, et al. ESMO 2022. Abstract LBA59; 2. Paz-Ares LG, et al. </a:t>
            </a:r>
            <a:r>
              <a:rPr lang="en-US" i="1" dirty="0"/>
              <a:t>J </a:t>
            </a:r>
            <a:r>
              <a:rPr lang="en-US" i="1" dirty="0" err="1"/>
              <a:t>Thorac</a:t>
            </a:r>
            <a:r>
              <a:rPr lang="en-US" i="1" dirty="0"/>
              <a:t> Oncol. </a:t>
            </a:r>
            <a:r>
              <a:rPr lang="en-US" dirty="0"/>
              <a:t>2023;18:204-22.</a:t>
            </a:r>
          </a:p>
        </p:txBody>
      </p:sp>
      <p:sp>
        <p:nvSpPr>
          <p:cNvPr id="6" name="Rectangle 5"/>
          <p:cNvSpPr/>
          <p:nvPr/>
        </p:nvSpPr>
        <p:spPr>
          <a:xfrm>
            <a:off x="618147" y="1511761"/>
            <a:ext cx="953477" cy="23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61497" y="858702"/>
            <a:ext cx="1259063" cy="369332"/>
          </a:xfrm>
          <a:prstGeom prst="rect">
            <a:avLst/>
          </a:prstGeom>
          <a:noFill/>
        </p:spPr>
        <p:txBody>
          <a:bodyPr wrap="none" rtlCol="0">
            <a:spAutoFit/>
          </a:bodyPr>
          <a:lstStyle/>
          <a:p>
            <a:r>
              <a:rPr lang="en-US" b="1" i="1" u="sng" dirty="0"/>
              <a:t>KEAP1-mut</a:t>
            </a:r>
          </a:p>
        </p:txBody>
      </p:sp>
      <p:sp>
        <p:nvSpPr>
          <p:cNvPr id="10" name="TextBox 9"/>
          <p:cNvSpPr txBox="1"/>
          <p:nvPr/>
        </p:nvSpPr>
        <p:spPr>
          <a:xfrm>
            <a:off x="9152547" y="858702"/>
            <a:ext cx="1123384" cy="369332"/>
          </a:xfrm>
          <a:prstGeom prst="rect">
            <a:avLst/>
          </a:prstGeom>
          <a:noFill/>
        </p:spPr>
        <p:txBody>
          <a:bodyPr wrap="none" rtlCol="0">
            <a:spAutoFit/>
          </a:bodyPr>
          <a:lstStyle/>
          <a:p>
            <a:r>
              <a:rPr lang="en-US" b="1" i="1" u="sng" dirty="0"/>
              <a:t>KEAP1-wt</a:t>
            </a:r>
          </a:p>
        </p:txBody>
      </p:sp>
      <p:sp>
        <p:nvSpPr>
          <p:cNvPr id="14" name="TextBox 13"/>
          <p:cNvSpPr txBox="1"/>
          <p:nvPr/>
        </p:nvSpPr>
        <p:spPr>
          <a:xfrm>
            <a:off x="871753" y="2125968"/>
            <a:ext cx="1399742" cy="400110"/>
          </a:xfrm>
          <a:prstGeom prst="rect">
            <a:avLst/>
          </a:prstGeom>
          <a:noFill/>
        </p:spPr>
        <p:txBody>
          <a:bodyPr wrap="none" rtlCol="0">
            <a:spAutoFit/>
          </a:bodyPr>
          <a:lstStyle/>
          <a:p>
            <a:r>
              <a:rPr lang="en-US" sz="2000" b="1" dirty="0"/>
              <a:t>POSEIDON</a:t>
            </a:r>
            <a:r>
              <a:rPr lang="en-US" sz="2000" b="1" baseline="30000" dirty="0"/>
              <a:t>1</a:t>
            </a:r>
            <a:endParaRPr lang="en-US" sz="2000" b="1"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020" y="1228034"/>
            <a:ext cx="3382919" cy="2795662"/>
          </a:xfrm>
          <a:prstGeom prst="rect">
            <a:avLst/>
          </a:prstGeom>
        </p:spPr>
      </p:pic>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63306" y="1228034"/>
            <a:ext cx="3352703" cy="2795662"/>
          </a:xfrm>
          <a:prstGeom prst="rect">
            <a:avLst/>
          </a:prstGeom>
        </p:spPr>
      </p:pic>
      <p:graphicFrame>
        <p:nvGraphicFramePr>
          <p:cNvPr id="3" name="Table 2">
            <a:extLst>
              <a:ext uri="{FF2B5EF4-FFF2-40B4-BE49-F238E27FC236}">
                <a16:creationId xmlns:a16="http://schemas.microsoft.com/office/drawing/2014/main" id="{EBE7CEA5-18ED-1A55-55B3-8F4489F46669}"/>
              </a:ext>
            </a:extLst>
          </p:cNvPr>
          <p:cNvGraphicFramePr>
            <a:graphicFrameLocks noGrp="1"/>
          </p:cNvGraphicFramePr>
          <p:nvPr>
            <p:extLst>
              <p:ext uri="{D42A27DB-BD31-4B8C-83A1-F6EECF244321}">
                <p14:modId xmlns:p14="http://schemas.microsoft.com/office/powerpoint/2010/main" val="232807609"/>
              </p:ext>
            </p:extLst>
          </p:nvPr>
        </p:nvGraphicFramePr>
        <p:xfrm>
          <a:off x="4085460" y="4423086"/>
          <a:ext cx="6684139" cy="1908163"/>
        </p:xfrm>
        <a:graphic>
          <a:graphicData uri="http://schemas.openxmlformats.org/drawingml/2006/table">
            <a:tbl>
              <a:tblPr firstRow="1" bandRow="1"/>
              <a:tblGrid>
                <a:gridCol w="1320423">
                  <a:extLst>
                    <a:ext uri="{9D8B030D-6E8A-4147-A177-3AD203B41FA5}">
                      <a16:colId xmlns:a16="http://schemas.microsoft.com/office/drawing/2014/main" val="299162656"/>
                    </a:ext>
                  </a:extLst>
                </a:gridCol>
                <a:gridCol w="1464716">
                  <a:extLst>
                    <a:ext uri="{9D8B030D-6E8A-4147-A177-3AD203B41FA5}">
                      <a16:colId xmlns:a16="http://schemas.microsoft.com/office/drawing/2014/main" val="861255317"/>
                    </a:ext>
                  </a:extLst>
                </a:gridCol>
                <a:gridCol w="1264204">
                  <a:extLst>
                    <a:ext uri="{9D8B030D-6E8A-4147-A177-3AD203B41FA5}">
                      <a16:colId xmlns:a16="http://schemas.microsoft.com/office/drawing/2014/main" val="2766062002"/>
                    </a:ext>
                  </a:extLst>
                </a:gridCol>
                <a:gridCol w="1174071">
                  <a:extLst>
                    <a:ext uri="{9D8B030D-6E8A-4147-A177-3AD203B41FA5}">
                      <a16:colId xmlns:a16="http://schemas.microsoft.com/office/drawing/2014/main" val="599670383"/>
                    </a:ext>
                  </a:extLst>
                </a:gridCol>
                <a:gridCol w="1460725">
                  <a:extLst>
                    <a:ext uri="{9D8B030D-6E8A-4147-A177-3AD203B41FA5}">
                      <a16:colId xmlns:a16="http://schemas.microsoft.com/office/drawing/2014/main" val="2449354668"/>
                    </a:ext>
                  </a:extLst>
                </a:gridCol>
              </a:tblGrid>
              <a:tr h="346750">
                <a:tc>
                  <a:txBody>
                    <a:bodyPr/>
                    <a:lstStyle/>
                    <a:p>
                      <a:endParaRPr lang="en-US" sz="1200" dirty="0">
                        <a:latin typeface="+mn-lt"/>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gridSpan="2">
                  <a:txBody>
                    <a:bodyPr/>
                    <a:lstStyle/>
                    <a:p>
                      <a:pPr algn="ctr"/>
                      <a:r>
                        <a:rPr lang="en-US" sz="1200" b="1" i="1" dirty="0">
                          <a:solidFill>
                            <a:schemeClr val="bg1"/>
                          </a:solidFill>
                          <a:latin typeface="+mn-lt"/>
                        </a:rPr>
                        <a:t>KEAP1-mut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endParaRPr lang="en-US" sz="12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gridSpan="2">
                  <a:txBody>
                    <a:bodyPr/>
                    <a:lstStyle/>
                    <a:p>
                      <a:pPr algn="ctr"/>
                      <a:r>
                        <a:rPr lang="en-US" sz="1200" b="1" i="1" dirty="0">
                          <a:solidFill>
                            <a:schemeClr val="bg1"/>
                          </a:solidFill>
                          <a:latin typeface="+mn-lt"/>
                          <a:cs typeface="Calibri" panose="020F0502020204030204" pitchFamily="34" charset="0"/>
                        </a:rPr>
                        <a:t>KEAP1-wt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endParaRPr lang="en-US" sz="12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514715903"/>
                  </a:ext>
                </a:extLst>
              </a:tr>
              <a:tr h="34675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200" dirty="0">
                          <a:latin typeface="+mn-lt"/>
                        </a:rPr>
                        <a:t>Outcomes</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200" dirty="0" err="1">
                          <a:latin typeface="+mn-lt"/>
                        </a:rPr>
                        <a:t>Nivo</a:t>
                      </a:r>
                      <a:r>
                        <a:rPr lang="en-US" sz="1200" dirty="0">
                          <a:latin typeface="+mn-lt"/>
                        </a:rPr>
                        <a:t>/</a:t>
                      </a:r>
                      <a:r>
                        <a:rPr lang="en-US" sz="1200" dirty="0" err="1">
                          <a:latin typeface="+mn-lt"/>
                        </a:rPr>
                        <a:t>Ipi</a:t>
                      </a:r>
                      <a:r>
                        <a:rPr lang="en-US" sz="1200" dirty="0">
                          <a:latin typeface="+mn-lt"/>
                        </a:rPr>
                        <a:t> + CT      (2-cycles)</a:t>
                      </a:r>
                    </a:p>
                    <a:p>
                      <a:pPr algn="ctr"/>
                      <a:r>
                        <a:rPr lang="en-US" sz="1200" dirty="0">
                          <a:latin typeface="+mn-lt"/>
                        </a:rPr>
                        <a:t>(n=16)</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200" dirty="0">
                          <a:latin typeface="+mn-lt"/>
                        </a:rPr>
                        <a:t>Chemotherapy (CT) </a:t>
                      </a:r>
                    </a:p>
                    <a:p>
                      <a:pPr algn="ctr"/>
                      <a:r>
                        <a:rPr lang="en-US" sz="1200" dirty="0">
                          <a:latin typeface="+mn-lt"/>
                        </a:rPr>
                        <a:t>(n=16)</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p>
                      <a:pPr algn="ctr"/>
                      <a:r>
                        <a:rPr lang="en-US" sz="1200" b="1" dirty="0" err="1">
                          <a:solidFill>
                            <a:schemeClr val="bg1"/>
                          </a:solidFill>
                          <a:latin typeface="+mn-lt"/>
                          <a:cs typeface="Calibri" panose="020F0502020204030204" pitchFamily="34" charset="0"/>
                        </a:rPr>
                        <a:t>Nivo</a:t>
                      </a:r>
                      <a:r>
                        <a:rPr lang="en-US" sz="1200" b="1" dirty="0">
                          <a:solidFill>
                            <a:schemeClr val="bg1"/>
                          </a:solidFill>
                          <a:latin typeface="+mn-lt"/>
                          <a:cs typeface="Calibri" panose="020F0502020204030204" pitchFamily="34" charset="0"/>
                        </a:rPr>
                        <a:t>/</a:t>
                      </a:r>
                      <a:r>
                        <a:rPr lang="en-US" sz="1200" b="1" dirty="0" err="1">
                          <a:solidFill>
                            <a:schemeClr val="bg1"/>
                          </a:solidFill>
                          <a:latin typeface="+mn-lt"/>
                          <a:cs typeface="Calibri" panose="020F0502020204030204" pitchFamily="34" charset="0"/>
                        </a:rPr>
                        <a:t>Ipi</a:t>
                      </a:r>
                      <a:r>
                        <a:rPr lang="en-US" sz="1200" b="1" dirty="0">
                          <a:solidFill>
                            <a:schemeClr val="bg1"/>
                          </a:solidFill>
                          <a:latin typeface="+mn-lt"/>
                          <a:cs typeface="Calibri" panose="020F0502020204030204" pitchFamily="34" charset="0"/>
                        </a:rPr>
                        <a:t> + CT (2-cycles) (n=150)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200" dirty="0">
                          <a:latin typeface="+mn-lt"/>
                        </a:rPr>
                        <a:t>Chemotherapy (CT)</a:t>
                      </a:r>
                    </a:p>
                    <a:p>
                      <a:pPr algn="ctr"/>
                      <a:r>
                        <a:rPr lang="en-US" sz="1200" dirty="0">
                          <a:latin typeface="+mn-lt"/>
                        </a:rPr>
                        <a:t>(n=131)</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184721575"/>
                  </a:ext>
                </a:extLst>
              </a:tr>
              <a:tr h="2812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solidFill>
                            <a:schemeClr val="tx1"/>
                          </a:solidFill>
                          <a:latin typeface="+mn-lt"/>
                        </a:rPr>
                        <a:t>Median OS, months</a:t>
                      </a:r>
                    </a:p>
                    <a:p>
                      <a:r>
                        <a:rPr lang="en-US" sz="1200" dirty="0">
                          <a:solidFill>
                            <a:schemeClr val="tx1"/>
                          </a:solidFill>
                          <a:latin typeface="+mn-lt"/>
                        </a:rPr>
                        <a:t>(95% CI)</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solidFill>
                            <a:schemeClr val="tx1"/>
                          </a:solidFill>
                          <a:latin typeface="+mn-lt"/>
                        </a:rPr>
                        <a:t>13.2</a:t>
                      </a:r>
                    </a:p>
                    <a:p>
                      <a:pPr algn="ctr"/>
                      <a:r>
                        <a:rPr lang="en-US" sz="1200" dirty="0">
                          <a:solidFill>
                            <a:schemeClr val="tx1"/>
                          </a:solidFill>
                          <a:latin typeface="+mn-lt"/>
                        </a:rPr>
                        <a:t>(6.6-22.7)</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solidFill>
                            <a:schemeClr val="tx1"/>
                          </a:solidFill>
                          <a:latin typeface="+mn-lt"/>
                        </a:rPr>
                        <a:t>5.0 </a:t>
                      </a:r>
                    </a:p>
                    <a:p>
                      <a:pPr algn="ctr"/>
                      <a:r>
                        <a:rPr lang="en-US" sz="1200" dirty="0">
                          <a:solidFill>
                            <a:schemeClr val="tx1"/>
                          </a:solidFill>
                          <a:latin typeface="+mn-lt"/>
                        </a:rPr>
                        <a:t>(2.8-9.8)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algn="ctr"/>
                      <a:r>
                        <a:rPr lang="en-US" sz="1200" dirty="0">
                          <a:solidFill>
                            <a:schemeClr val="tx1"/>
                          </a:solidFill>
                          <a:latin typeface="+mn-lt"/>
                        </a:rPr>
                        <a:t>16.8</a:t>
                      </a:r>
                    </a:p>
                    <a:p>
                      <a:pPr algn="ctr"/>
                      <a:r>
                        <a:rPr lang="en-US" sz="1200" dirty="0">
                          <a:solidFill>
                            <a:schemeClr val="tx1"/>
                          </a:solidFill>
                          <a:latin typeface="+mn-lt"/>
                        </a:rPr>
                        <a:t>(13.2-20.5)</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solidFill>
                            <a:schemeClr val="tx1"/>
                          </a:solidFill>
                          <a:latin typeface="+mn-lt"/>
                        </a:rPr>
                        <a:t>14.1 </a:t>
                      </a:r>
                    </a:p>
                    <a:p>
                      <a:pPr algn="ctr"/>
                      <a:r>
                        <a:rPr lang="en-US" sz="1200" dirty="0">
                          <a:solidFill>
                            <a:schemeClr val="tx1"/>
                          </a:solidFill>
                          <a:latin typeface="+mn-lt"/>
                        </a:rPr>
                        <a:t>(11.4-17.4)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139483367"/>
                  </a:ext>
                </a:extLst>
              </a:tr>
              <a:tr h="2812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solidFill>
                            <a:schemeClr val="tx1"/>
                          </a:solidFill>
                          <a:latin typeface="+mn-lt"/>
                        </a:rPr>
                        <a:t>HR (95% CI)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solidFill>
                            <a:schemeClr val="tx1"/>
                          </a:solidFill>
                          <a:latin typeface="+mn-lt"/>
                        </a:rPr>
                        <a:t>0.51 (0.24-1.08)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h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gridSpan="2">
                  <a:txBody>
                    <a:bodyPr/>
                    <a:lstStyle/>
                    <a:p>
                      <a:pPr algn="ctr"/>
                      <a:r>
                        <a:rPr lang="en-US" sz="1200" dirty="0">
                          <a:solidFill>
                            <a:schemeClr val="tx1"/>
                          </a:solidFill>
                          <a:latin typeface="+mn-lt"/>
                        </a:rPr>
                        <a:t>0.94 (0.71-1.23)</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h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353724772"/>
                  </a:ext>
                </a:extLst>
              </a:tr>
            </a:tbl>
          </a:graphicData>
        </a:graphic>
      </p:graphicFrame>
    </p:spTree>
    <p:extLst>
      <p:ext uri="{BB962C8B-B14F-4D97-AF65-F5344CB8AC3E}">
        <p14:creationId xmlns:p14="http://schemas.microsoft.com/office/powerpoint/2010/main" val="4128397718"/>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1652</Words>
  <Application>Microsoft Macintosh PowerPoint</Application>
  <PresentationFormat>Widescreen</PresentationFormat>
  <Paragraphs>160</Paragraphs>
  <Slides>16</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Century Gothic</vt:lpstr>
      <vt:lpstr>Trebuchet MS</vt:lpstr>
      <vt:lpstr>2022 Hem Onc</vt:lpstr>
      <vt:lpstr>Office Theme</vt:lpstr>
      <vt:lpstr>1_2022 Hem Onc</vt:lpstr>
      <vt:lpstr>Case 5: Is There a Role for Immunotherapy-Based Therapy in KRAS-Mutated NSCLC? What About in Patients with Co-Mutations in STK11 or KEAP1?</vt:lpstr>
      <vt:lpstr>PowerPoint Presentation</vt:lpstr>
      <vt:lpstr>Disclaimer</vt:lpstr>
      <vt:lpstr>Case Example</vt:lpstr>
      <vt:lpstr>Systemic Therapy for KRAS-Mutated NSCLC Should Follow the Guidelines for 1L Therapy Without Actionable Driver Mutation</vt:lpstr>
      <vt:lpstr>Patients with KRAS-Mutated NSCLC Respond to Frontline IO-Based Therapy</vt:lpstr>
      <vt:lpstr>Do Additional Mutations Impact IO Efficacy in Driver Mutation-Negative NSCLC? </vt:lpstr>
      <vt:lpstr>Do Additional Mutations Impact IO Efficacy in Driver Mutation-Negative NSCLC – STK11 </vt:lpstr>
      <vt:lpstr>Do Additional Mutations Impact IO Efficacy in Driver Mutation-Negative NSCLC – KEAP1 </vt:lpstr>
      <vt:lpstr>Survival Benefit with First-Line Nivolumab + Ipilimumab in Advanced NSCLC Regardless of KRAS, STK11, and KEAP1 Mutation Status</vt:lpstr>
      <vt:lpstr>Do Additional Mutations Impact IO Efficacy in Driver Mutation-Negative NSCLC – Does KRAS Status Matter? </vt:lpstr>
      <vt:lpstr>Do Additional Mutations Impact IO Efficacy in Driver Mutation-Negative NSCLC – Data Are Mixed? </vt:lpstr>
      <vt:lpstr>Summary</vt:lpstr>
      <vt:lpstr>Case Example - Revisited</vt:lpstr>
      <vt:lpstr>Case Example - Revisited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MedEd On The Go</dc:creator>
  <cp:keywords/>
  <dc:description/>
  <cp:lastModifiedBy/>
  <cp:revision>1</cp:revision>
  <dcterms:created xsi:type="dcterms:W3CDTF">2019-05-10T15:34:56Z</dcterms:created>
  <dcterms:modified xsi:type="dcterms:W3CDTF">2023-07-06T13:42:39Z</dcterms:modified>
  <cp:category/>
</cp:coreProperties>
</file>