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 id="2147483737" r:id="rId3"/>
  </p:sldMasterIdLst>
  <p:notesMasterIdLst>
    <p:notesMasterId r:id="rId18"/>
  </p:notesMasterIdLst>
  <p:sldIdLst>
    <p:sldId id="256" r:id="rId4"/>
    <p:sldId id="265" r:id="rId5"/>
    <p:sldId id="2145706408" r:id="rId6"/>
    <p:sldId id="892" r:id="rId7"/>
    <p:sldId id="2145706389" r:id="rId8"/>
    <p:sldId id="2145706391" r:id="rId9"/>
    <p:sldId id="2145706406" r:id="rId10"/>
    <p:sldId id="2145706395" r:id="rId11"/>
    <p:sldId id="2145706392" r:id="rId12"/>
    <p:sldId id="2145706386" r:id="rId13"/>
    <p:sldId id="897" r:id="rId14"/>
    <p:sldId id="899" r:id="rId15"/>
    <p:sldId id="2145706407"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5238"/>
  </p:normalViewPr>
  <p:slideViewPr>
    <p:cSldViewPr snapToGrid="0">
      <p:cViewPr varScale="1">
        <p:scale>
          <a:sx n="117" d="100"/>
          <a:sy n="117" d="100"/>
        </p:scale>
        <p:origin x="6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8/10/relationships/authors" Target="authors.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585A4069-A815-6F4B-9224-0635F7397802}" type="slidenum">
              <a:rPr lang="en-US">
                <a:solidFill>
                  <a:prstClr val="black"/>
                </a:solidFill>
                <a:latin typeface="Calibri" panose="020F0502020204030204"/>
              </a:rPr>
              <a:pPr defTabSz="942289">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16702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585A4069-A815-6F4B-9224-0635F7397802}" type="slidenum">
              <a:rPr lang="en-US">
                <a:solidFill>
                  <a:prstClr val="black"/>
                </a:solidFill>
                <a:latin typeface="Calibri" panose="020F0502020204030204"/>
              </a:rPr>
              <a:pPr defTabSz="94228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48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BF946D-B8FE-4157-81DA-440ED46016D7}" type="slidenum">
              <a:rPr lang="en-US" smtClean="0"/>
              <a:t>10</a:t>
            </a:fld>
            <a:endParaRPr lang="en-US"/>
          </a:p>
        </p:txBody>
      </p:sp>
    </p:spTree>
    <p:extLst>
      <p:ext uri="{BB962C8B-B14F-4D97-AF65-F5344CB8AC3E}">
        <p14:creationId xmlns:p14="http://schemas.microsoft.com/office/powerpoint/2010/main" val="290317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BF946D-B8FE-4157-81DA-440ED46016D7}" type="slidenum">
              <a:rPr lang="en-US" smtClean="0"/>
              <a:t>11</a:t>
            </a:fld>
            <a:endParaRPr lang="en-US"/>
          </a:p>
        </p:txBody>
      </p:sp>
    </p:spTree>
    <p:extLst>
      <p:ext uri="{BB962C8B-B14F-4D97-AF65-F5344CB8AC3E}">
        <p14:creationId xmlns:p14="http://schemas.microsoft.com/office/powerpoint/2010/main" val="87575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1910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0789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738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1787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2648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25148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6013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52788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98645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8036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39658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55229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51088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68831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5667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570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1540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49594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15673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06728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02672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7168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8774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961475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78272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87"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74A8-AF3A-24C7-6228-451140C949F8}"/>
              </a:ext>
            </a:extLst>
          </p:cNvPr>
          <p:cNvSpPr>
            <a:spLocks noGrp="1"/>
          </p:cNvSpPr>
          <p:nvPr>
            <p:ph type="ctrTitle"/>
          </p:nvPr>
        </p:nvSpPr>
        <p:spPr/>
        <p:txBody>
          <a:bodyPr>
            <a:normAutofit/>
          </a:bodyPr>
          <a:lstStyle/>
          <a:p>
            <a:r>
              <a:rPr lang="en-US" sz="4000" dirty="0"/>
              <a:t>Case 3: In a PD-L1 Negative Patient, Is There Any Benefit to Using Single Agent IO/Chemotherapy or Dual Agent IO/ Chemotherapy?</a:t>
            </a:r>
          </a:p>
        </p:txBody>
      </p:sp>
      <p:sp>
        <p:nvSpPr>
          <p:cNvPr id="3" name="Subtitle 2">
            <a:extLst>
              <a:ext uri="{FF2B5EF4-FFF2-40B4-BE49-F238E27FC236}">
                <a16:creationId xmlns:a16="http://schemas.microsoft.com/office/drawing/2014/main" id="{74DD7574-CD28-4129-83D1-6CF43B53104A}"/>
              </a:ext>
            </a:extLst>
          </p:cNvPr>
          <p:cNvSpPr>
            <a:spLocks noGrp="1"/>
          </p:cNvSpPr>
          <p:nvPr>
            <p:ph type="subTitle" idx="1"/>
          </p:nvPr>
        </p:nvSpPr>
        <p:spPr/>
        <p:txBody>
          <a:bodyPr/>
          <a:lstStyle/>
          <a:p>
            <a:pPr algn="l"/>
            <a:r>
              <a:rPr lang="en-US" dirty="0"/>
              <a:t>Charu Aggarwal, MD, MPH </a:t>
            </a:r>
          </a:p>
          <a:p>
            <a:pPr algn="l"/>
            <a:r>
              <a:rPr lang="en-US" dirty="0"/>
              <a:t>University of Pennsylvania Perelman School of Medicine</a:t>
            </a:r>
          </a:p>
          <a:p>
            <a:pPr algn="l"/>
            <a:r>
              <a:rPr lang="en-US" dirty="0"/>
              <a:t>Philadelphia, PA</a:t>
            </a:r>
          </a:p>
        </p:txBody>
      </p:sp>
    </p:spTree>
    <p:extLst>
      <p:ext uri="{BB962C8B-B14F-4D97-AF65-F5344CB8AC3E}">
        <p14:creationId xmlns:p14="http://schemas.microsoft.com/office/powerpoint/2010/main" val="1718412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14" y="62534"/>
            <a:ext cx="11254370" cy="1325563"/>
          </a:xfrm>
        </p:spPr>
        <p:txBody>
          <a:bodyPr>
            <a:normAutofit/>
          </a:bodyPr>
          <a:lstStyle/>
          <a:p>
            <a:r>
              <a:rPr lang="en-US" sz="3600" dirty="0" err="1">
                <a:latin typeface="+mn-lt"/>
              </a:rPr>
              <a:t>Cemiplimab</a:t>
            </a:r>
            <a:r>
              <a:rPr lang="en-US" sz="3600" dirty="0"/>
              <a:t> </a:t>
            </a:r>
            <a:r>
              <a:rPr lang="en-US" sz="3600" dirty="0">
                <a:latin typeface="+mn-lt"/>
              </a:rPr>
              <a:t>± Chemotherapy for NSCLC: </a:t>
            </a:r>
            <a:r>
              <a:rPr lang="en-US" dirty="0">
                <a:latin typeface="+mn-lt"/>
              </a:rPr>
              <a:t>EMPOWER-Lung 3</a:t>
            </a:r>
            <a:endParaRPr lang="en-US" sz="3600" dirty="0">
              <a:latin typeface="+mn-lt"/>
            </a:endParaRPr>
          </a:p>
        </p:txBody>
      </p:sp>
      <p:pic>
        <p:nvPicPr>
          <p:cNvPr id="14" name="Picture 13">
            <a:extLst>
              <a:ext uri="{FF2B5EF4-FFF2-40B4-BE49-F238E27FC236}">
                <a16:creationId xmlns:a16="http://schemas.microsoft.com/office/drawing/2014/main" id="{FBFEC491-8101-DEF6-FDE5-F2D440C7F19E}"/>
              </a:ext>
            </a:extLst>
          </p:cNvPr>
          <p:cNvPicPr>
            <a:picLocks noChangeAspect="1"/>
          </p:cNvPicPr>
          <p:nvPr/>
        </p:nvPicPr>
        <p:blipFill rotWithShape="1">
          <a:blip r:embed="rId3"/>
          <a:srcRect l="4121" t="6639" r="7292" b="6428"/>
          <a:stretch/>
        </p:blipFill>
        <p:spPr>
          <a:xfrm>
            <a:off x="2941358" y="1437101"/>
            <a:ext cx="6309283" cy="2423673"/>
          </a:xfrm>
          <a:prstGeom prst="rect">
            <a:avLst/>
          </a:prstGeom>
        </p:spPr>
      </p:pic>
      <p:sp>
        <p:nvSpPr>
          <p:cNvPr id="5" name="TextBox 4">
            <a:extLst>
              <a:ext uri="{FF2B5EF4-FFF2-40B4-BE49-F238E27FC236}">
                <a16:creationId xmlns:a16="http://schemas.microsoft.com/office/drawing/2014/main" id="{5E73D199-388A-3351-F93E-EEB4C59C046C}"/>
              </a:ext>
            </a:extLst>
          </p:cNvPr>
          <p:cNvSpPr txBox="1"/>
          <p:nvPr/>
        </p:nvSpPr>
        <p:spPr>
          <a:xfrm>
            <a:off x="5463806" y="955265"/>
            <a:ext cx="20848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patients (N=466)</a:t>
            </a:r>
          </a:p>
        </p:txBody>
      </p:sp>
      <p:pic>
        <p:nvPicPr>
          <p:cNvPr id="7" name="Picture 6">
            <a:extLst>
              <a:ext uri="{FF2B5EF4-FFF2-40B4-BE49-F238E27FC236}">
                <a16:creationId xmlns:a16="http://schemas.microsoft.com/office/drawing/2014/main" id="{0B24C6AC-90B1-B7B7-BA6C-0EBB4C70BFEC}"/>
              </a:ext>
            </a:extLst>
          </p:cNvPr>
          <p:cNvPicPr>
            <a:picLocks noChangeAspect="1"/>
          </p:cNvPicPr>
          <p:nvPr/>
        </p:nvPicPr>
        <p:blipFill rotWithShape="1">
          <a:blip r:embed="rId4"/>
          <a:srcRect l="3610" t="9835" r="9051" b="6565"/>
          <a:stretch/>
        </p:blipFill>
        <p:spPr>
          <a:xfrm>
            <a:off x="3277901" y="3909778"/>
            <a:ext cx="6768312" cy="2618268"/>
          </a:xfrm>
          <a:prstGeom prst="rect">
            <a:avLst/>
          </a:prstGeom>
        </p:spPr>
      </p:pic>
      <p:sp>
        <p:nvSpPr>
          <p:cNvPr id="3" name="Rectangle 2">
            <a:extLst>
              <a:ext uri="{FF2B5EF4-FFF2-40B4-BE49-F238E27FC236}">
                <a16:creationId xmlns:a16="http://schemas.microsoft.com/office/drawing/2014/main" id="{577D3882-9BA5-B81F-0602-D07E6A5DCAB4}"/>
              </a:ext>
            </a:extLst>
          </p:cNvPr>
          <p:cNvSpPr/>
          <p:nvPr/>
        </p:nvSpPr>
        <p:spPr>
          <a:xfrm>
            <a:off x="4096139" y="4219251"/>
            <a:ext cx="1763485" cy="19277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8" name="Footer Placeholder 1">
            <a:extLst>
              <a:ext uri="{FF2B5EF4-FFF2-40B4-BE49-F238E27FC236}">
                <a16:creationId xmlns:a16="http://schemas.microsoft.com/office/drawing/2014/main" id="{6D74471D-20ED-46F1-0CD6-DC7322D0C564}"/>
              </a:ext>
            </a:extLst>
          </p:cNvPr>
          <p:cNvSpPr>
            <a:spLocks noGrp="1"/>
          </p:cNvSpPr>
          <p:nvPr>
            <p:ph type="ftr" sz="quarter" idx="3"/>
          </p:nvPr>
        </p:nvSpPr>
        <p:spPr>
          <a:xfrm>
            <a:off x="609600" y="6356350"/>
            <a:ext cx="10744199" cy="442131"/>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dirty="0" err="1"/>
              <a:t>Gogishvili</a:t>
            </a:r>
            <a:r>
              <a:rPr lang="en-US" sz="1200" dirty="0"/>
              <a:t> M, et al.  </a:t>
            </a:r>
            <a:r>
              <a:rPr lang="en-US" sz="1200" i="1" dirty="0"/>
              <a:t>Nat Med</a:t>
            </a:r>
            <a:r>
              <a:rPr lang="en-US" sz="1200" dirty="0"/>
              <a:t>. 2022;28:2374-80; </a:t>
            </a:r>
            <a:r>
              <a:rPr lang="en-US" sz="1200" dirty="0" err="1"/>
              <a:t>Makharadze</a:t>
            </a:r>
            <a:r>
              <a:rPr lang="en-US" sz="1200" dirty="0"/>
              <a:t> T, et al. </a:t>
            </a:r>
            <a:r>
              <a:rPr lang="en-US" sz="1200" i="1" dirty="0"/>
              <a:t>J </a:t>
            </a:r>
            <a:r>
              <a:rPr lang="en-US" sz="1200" i="1" dirty="0" err="1"/>
              <a:t>Thorac</a:t>
            </a:r>
            <a:r>
              <a:rPr lang="en-US" sz="1200" i="1" dirty="0"/>
              <a:t> Oncol</a:t>
            </a:r>
            <a:r>
              <a:rPr lang="en-US" sz="1200" dirty="0"/>
              <a:t>. 2023;18:755-68.</a:t>
            </a:r>
          </a:p>
        </p:txBody>
      </p:sp>
    </p:spTree>
    <p:extLst>
      <p:ext uri="{BB962C8B-B14F-4D97-AF65-F5344CB8AC3E}">
        <p14:creationId xmlns:p14="http://schemas.microsoft.com/office/powerpoint/2010/main" val="2273737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99505"/>
            <a:ext cx="10744200" cy="1185577"/>
          </a:xfrm>
        </p:spPr>
        <p:txBody>
          <a:bodyPr>
            <a:noAutofit/>
          </a:bodyPr>
          <a:lstStyle/>
          <a:p>
            <a:r>
              <a:rPr lang="en-US" dirty="0"/>
              <a:t>Pembrolizumab + Chemotherapy Results: KEYNOTE 407 5-Year Update (PD-L1 &lt;1%)</a:t>
            </a:r>
          </a:p>
        </p:txBody>
      </p:sp>
      <p:graphicFrame>
        <p:nvGraphicFramePr>
          <p:cNvPr id="2" name="Table 7">
            <a:extLst>
              <a:ext uri="{FF2B5EF4-FFF2-40B4-BE49-F238E27FC236}">
                <a16:creationId xmlns:a16="http://schemas.microsoft.com/office/drawing/2014/main" id="{F141B7C9-0900-3CCF-FE38-A2A0FA287715}"/>
              </a:ext>
            </a:extLst>
          </p:cNvPr>
          <p:cNvGraphicFramePr>
            <a:graphicFrameLocks noGrp="1"/>
          </p:cNvGraphicFramePr>
          <p:nvPr>
            <p:extLst>
              <p:ext uri="{D42A27DB-BD31-4B8C-83A1-F6EECF244321}">
                <p14:modId xmlns:p14="http://schemas.microsoft.com/office/powerpoint/2010/main" val="2462273838"/>
              </p:ext>
            </p:extLst>
          </p:nvPr>
        </p:nvGraphicFramePr>
        <p:xfrm>
          <a:off x="6858001" y="2171683"/>
          <a:ext cx="5103340" cy="1767840"/>
        </p:xfrm>
        <a:graphic>
          <a:graphicData uri="http://schemas.openxmlformats.org/drawingml/2006/table">
            <a:tbl>
              <a:tblPr firstRow="1" bandRow="1">
                <a:tableStyleId>{5C22544A-7EE6-4342-B048-85BDC9FD1C3A}</a:tableStyleId>
              </a:tblPr>
              <a:tblGrid>
                <a:gridCol w="1357177">
                  <a:extLst>
                    <a:ext uri="{9D8B030D-6E8A-4147-A177-3AD203B41FA5}">
                      <a16:colId xmlns:a16="http://schemas.microsoft.com/office/drawing/2014/main" val="1130298673"/>
                    </a:ext>
                  </a:extLst>
                </a:gridCol>
                <a:gridCol w="1777908">
                  <a:extLst>
                    <a:ext uri="{9D8B030D-6E8A-4147-A177-3AD203B41FA5}">
                      <a16:colId xmlns:a16="http://schemas.microsoft.com/office/drawing/2014/main" val="3597289680"/>
                    </a:ext>
                  </a:extLst>
                </a:gridCol>
                <a:gridCol w="1968255">
                  <a:extLst>
                    <a:ext uri="{9D8B030D-6E8A-4147-A177-3AD203B41FA5}">
                      <a16:colId xmlns:a16="http://schemas.microsoft.com/office/drawing/2014/main" val="438217889"/>
                    </a:ext>
                  </a:extLst>
                </a:gridCol>
              </a:tblGrid>
              <a:tr h="240774">
                <a:tc>
                  <a:txBody>
                    <a:bodyPr/>
                    <a:lstStyle/>
                    <a:p>
                      <a:r>
                        <a:rPr lang="en-US" sz="1400" dirty="0"/>
                        <a:t>Outcomes</a:t>
                      </a:r>
                    </a:p>
                  </a:txBody>
                  <a:tcPr/>
                </a:tc>
                <a:tc>
                  <a:txBody>
                    <a:bodyPr/>
                    <a:lstStyle/>
                    <a:p>
                      <a:pPr algn="ctr"/>
                      <a:r>
                        <a:rPr lang="en-US" sz="1400" dirty="0"/>
                        <a:t>Pembrolizumab + CT (n=95)</a:t>
                      </a:r>
                    </a:p>
                  </a:txBody>
                  <a:tcPr/>
                </a:tc>
                <a:tc>
                  <a:txBody>
                    <a:bodyPr/>
                    <a:lstStyle/>
                    <a:p>
                      <a:pPr algn="ctr"/>
                      <a:r>
                        <a:rPr lang="en-US" sz="1400" dirty="0"/>
                        <a:t>Chemotherapy (n=99)</a:t>
                      </a:r>
                    </a:p>
                  </a:txBody>
                  <a:tcPr/>
                </a:tc>
                <a:extLst>
                  <a:ext uri="{0D108BD9-81ED-4DB2-BD59-A6C34878D82A}">
                    <a16:rowId xmlns:a16="http://schemas.microsoft.com/office/drawing/2014/main" val="1784265126"/>
                  </a:ext>
                </a:extLst>
              </a:tr>
              <a:tr h="336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ORR,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(95% CI)</a:t>
                      </a:r>
                    </a:p>
                    <a:p>
                      <a:endParaRPr lang="en-US" sz="1400" dirty="0"/>
                    </a:p>
                  </a:txBody>
                  <a:tcPr/>
                </a:tc>
                <a:tc>
                  <a:txBody>
                    <a:bodyPr/>
                    <a:lstStyle/>
                    <a:p>
                      <a:pPr algn="ctr"/>
                      <a:r>
                        <a:rPr lang="en-US" sz="1400" dirty="0"/>
                        <a:t>67.4 </a:t>
                      </a:r>
                    </a:p>
                    <a:p>
                      <a:pPr algn="ctr"/>
                      <a:r>
                        <a:rPr lang="en-US" sz="1400" dirty="0"/>
                        <a:t>(57.0-76.6)</a:t>
                      </a:r>
                    </a:p>
                  </a:txBody>
                  <a:tcPr/>
                </a:tc>
                <a:tc>
                  <a:txBody>
                    <a:bodyPr/>
                    <a:lstStyle/>
                    <a:p>
                      <a:pPr algn="ctr"/>
                      <a:r>
                        <a:rPr lang="en-US" sz="1400" dirty="0"/>
                        <a:t>41.4</a:t>
                      </a:r>
                    </a:p>
                    <a:p>
                      <a:pPr algn="ctr"/>
                      <a:r>
                        <a:rPr lang="en-US" sz="1400" dirty="0"/>
                        <a:t> (31.6-51.8)</a:t>
                      </a:r>
                    </a:p>
                  </a:txBody>
                  <a:tcPr/>
                </a:tc>
                <a:extLst>
                  <a:ext uri="{0D108BD9-81ED-4DB2-BD59-A6C34878D82A}">
                    <a16:rowId xmlns:a16="http://schemas.microsoft.com/office/drawing/2014/main" val="2144714177"/>
                  </a:ext>
                </a:extLst>
              </a:tr>
              <a:tr h="240774">
                <a:tc>
                  <a:txBody>
                    <a:bodyPr/>
                    <a:lstStyle/>
                    <a:p>
                      <a:r>
                        <a:rPr lang="en-US" sz="1400" dirty="0" err="1"/>
                        <a:t>mDOR</a:t>
                      </a:r>
                      <a:r>
                        <a:rPr lang="en-US" sz="1400" dirty="0"/>
                        <a:t>, mo. (range)</a:t>
                      </a:r>
                    </a:p>
                  </a:txBody>
                  <a:tcPr/>
                </a:tc>
                <a:tc>
                  <a:txBody>
                    <a:bodyPr/>
                    <a:lstStyle/>
                    <a:p>
                      <a:pPr algn="ctr"/>
                      <a:r>
                        <a:rPr lang="en-US" sz="1400" dirty="0"/>
                        <a:t>6.9</a:t>
                      </a:r>
                    </a:p>
                    <a:p>
                      <a:pPr algn="ctr"/>
                      <a:r>
                        <a:rPr lang="en-US" sz="1400" dirty="0"/>
                        <a:t>(1.4+ to 58.9+)</a:t>
                      </a:r>
                    </a:p>
                  </a:txBody>
                  <a:tcPr/>
                </a:tc>
                <a:tc>
                  <a:txBody>
                    <a:bodyPr/>
                    <a:lstStyle/>
                    <a:p>
                      <a:pPr algn="ctr"/>
                      <a:r>
                        <a:rPr lang="en-US" sz="1400" dirty="0"/>
                        <a:t>5.7 </a:t>
                      </a:r>
                    </a:p>
                    <a:p>
                      <a:pPr algn="ctr"/>
                      <a:r>
                        <a:rPr lang="en-US" sz="1400" dirty="0"/>
                        <a:t>(1.4+ to 55.8+)</a:t>
                      </a:r>
                    </a:p>
                  </a:txBody>
                  <a:tcPr/>
                </a:tc>
                <a:extLst>
                  <a:ext uri="{0D108BD9-81ED-4DB2-BD59-A6C34878D82A}">
                    <a16:rowId xmlns:a16="http://schemas.microsoft.com/office/drawing/2014/main" val="2915932463"/>
                  </a:ext>
                </a:extLst>
              </a:tr>
            </a:tbl>
          </a:graphicData>
        </a:graphic>
      </p:graphicFrame>
      <p:pic>
        <p:nvPicPr>
          <p:cNvPr id="9" name="Picture 8">
            <a:extLst>
              <a:ext uri="{FF2B5EF4-FFF2-40B4-BE49-F238E27FC236}">
                <a16:creationId xmlns:a16="http://schemas.microsoft.com/office/drawing/2014/main" id="{39F57FF2-733B-107E-C69D-178F24988138}"/>
              </a:ext>
            </a:extLst>
          </p:cNvPr>
          <p:cNvPicPr>
            <a:picLocks noChangeAspect="1"/>
          </p:cNvPicPr>
          <p:nvPr/>
        </p:nvPicPr>
        <p:blipFill rotWithShape="1">
          <a:blip r:embed="rId3"/>
          <a:srcRect l="3654" t="6474" r="5076" b="11745"/>
          <a:stretch/>
        </p:blipFill>
        <p:spPr>
          <a:xfrm>
            <a:off x="419007" y="1669703"/>
            <a:ext cx="6080227" cy="3929448"/>
          </a:xfrm>
          <a:prstGeom prst="rect">
            <a:avLst/>
          </a:prstGeom>
        </p:spPr>
      </p:pic>
      <p:sp>
        <p:nvSpPr>
          <p:cNvPr id="4" name="Footer Placeholder 1">
            <a:extLst>
              <a:ext uri="{FF2B5EF4-FFF2-40B4-BE49-F238E27FC236}">
                <a16:creationId xmlns:a16="http://schemas.microsoft.com/office/drawing/2014/main" id="{1CE9BF66-1940-7735-0405-48A580DFAB03}"/>
              </a:ext>
            </a:extLst>
          </p:cNvPr>
          <p:cNvSpPr>
            <a:spLocks noGrp="1"/>
          </p:cNvSpPr>
          <p:nvPr>
            <p:ph type="ftr" sz="quarter" idx="3"/>
          </p:nvPr>
        </p:nvSpPr>
        <p:spPr>
          <a:xfrm>
            <a:off x="609600" y="6356350"/>
            <a:ext cx="10744199" cy="442131"/>
          </a:xfrm>
        </p:spPr>
        <p:txBody>
          <a:bodyPr/>
          <a:lstStyle/>
          <a:p>
            <a:pPr marL="0" marR="0" lvl="0" indent="0" algn="l" defTabSz="457200" rtl="0" eaLnBrk="1" fontAlgn="base" latinLnBrk="0" hangingPunct="0">
              <a:lnSpc>
                <a:spcPct val="112000"/>
              </a:lnSpc>
              <a:spcBef>
                <a:spcPct val="0"/>
              </a:spcBef>
              <a:spcAft>
                <a:spcPct val="0"/>
              </a:spcAft>
              <a:buClr>
                <a:srgbClr val="000000"/>
              </a:buClr>
              <a:buSzPct val="45000"/>
              <a:buFont typeface="StarSymbol" charset="0"/>
              <a:buNone/>
              <a:tabLst/>
              <a:defRPr/>
            </a:pPr>
            <a:r>
              <a:rPr kumimoji="0" lang="en-US" sz="1200" b="0" i="0" u="none" strike="noStrike" kern="1200" cap="none" spc="0" normalizeH="0" baseline="0" noProof="0" dirty="0" err="1">
                <a:ln>
                  <a:noFill/>
                </a:ln>
                <a:solidFill>
                  <a:srgbClr val="969696"/>
                </a:solidFill>
                <a:effectLst/>
                <a:uLnTx/>
                <a:uFillTx/>
                <a:latin typeface="+mn-lt"/>
                <a:ea typeface="+mj-ea"/>
                <a:cs typeface="+mj-cs"/>
              </a:rPr>
              <a:t>Novello</a:t>
            </a:r>
            <a:r>
              <a:rPr kumimoji="0" lang="en-US" sz="1200" b="0" i="0" u="none" strike="noStrike" kern="1200" cap="none" spc="0" normalizeH="0" baseline="0" noProof="0" dirty="0">
                <a:ln>
                  <a:noFill/>
                </a:ln>
                <a:solidFill>
                  <a:srgbClr val="969696"/>
                </a:solidFill>
                <a:effectLst/>
                <a:uLnTx/>
                <a:uFillTx/>
                <a:latin typeface="+mn-lt"/>
                <a:ea typeface="+mj-ea"/>
                <a:cs typeface="+mj-cs"/>
              </a:rPr>
              <a:t> S, et al. </a:t>
            </a:r>
            <a:r>
              <a:rPr kumimoji="0" lang="en-US" sz="1200" b="0" i="1" u="none" strike="noStrike" kern="1200" cap="none" spc="0" normalizeH="0" baseline="0" noProof="0" dirty="0">
                <a:ln>
                  <a:noFill/>
                </a:ln>
                <a:solidFill>
                  <a:srgbClr val="969696"/>
                </a:solidFill>
                <a:effectLst/>
                <a:uLnTx/>
                <a:uFillTx/>
                <a:latin typeface="+mn-lt"/>
                <a:ea typeface="+mj-ea"/>
                <a:cs typeface="+mj-cs"/>
              </a:rPr>
              <a:t>J Clin Oncol</a:t>
            </a:r>
            <a:r>
              <a:rPr kumimoji="0" lang="en-US" sz="1200" b="0" i="0" u="none" strike="noStrike" kern="1200" cap="none" spc="0" normalizeH="0" baseline="0" noProof="0" dirty="0">
                <a:ln>
                  <a:noFill/>
                </a:ln>
                <a:solidFill>
                  <a:srgbClr val="969696"/>
                </a:solidFill>
                <a:effectLst/>
                <a:uLnTx/>
                <a:uFillTx/>
                <a:latin typeface="+mn-lt"/>
                <a:ea typeface="+mj-ea"/>
                <a:cs typeface="+mj-cs"/>
              </a:rPr>
              <a:t>. 2023;41:1999-2006.</a:t>
            </a:r>
          </a:p>
        </p:txBody>
      </p:sp>
    </p:spTree>
    <p:extLst>
      <p:ext uri="{BB962C8B-B14F-4D97-AF65-F5344CB8AC3E}">
        <p14:creationId xmlns:p14="http://schemas.microsoft.com/office/powerpoint/2010/main" val="214461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74A6-84BC-7497-D927-147BCFCE935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1E3BDBD-2997-C96F-418B-433F7EA146C9}"/>
              </a:ext>
            </a:extLst>
          </p:cNvPr>
          <p:cNvSpPr>
            <a:spLocks noGrp="1"/>
          </p:cNvSpPr>
          <p:nvPr>
            <p:ph idx="1"/>
          </p:nvPr>
        </p:nvSpPr>
        <p:spPr/>
        <p:txBody>
          <a:bodyPr>
            <a:normAutofit/>
          </a:bodyPr>
          <a:lstStyle/>
          <a:p>
            <a:pPr>
              <a:lnSpc>
                <a:spcPct val="150000"/>
              </a:lnSpc>
            </a:pPr>
            <a:r>
              <a:rPr lang="en-US" sz="2800" dirty="0"/>
              <a:t>Dual immunotherapy therapy is not currently approved</a:t>
            </a:r>
          </a:p>
          <a:p>
            <a:pPr>
              <a:lnSpc>
                <a:spcPct val="150000"/>
              </a:lnSpc>
            </a:pPr>
            <a:r>
              <a:rPr lang="en-US" sz="2800" dirty="0"/>
              <a:t>Quadruplet therapy may be considered</a:t>
            </a:r>
          </a:p>
          <a:p>
            <a:pPr>
              <a:lnSpc>
                <a:spcPct val="150000"/>
              </a:lnSpc>
            </a:pPr>
            <a:r>
              <a:rPr lang="en-US" sz="2800" dirty="0"/>
              <a:t>No role for single agent immunotherapy </a:t>
            </a:r>
          </a:p>
        </p:txBody>
      </p:sp>
    </p:spTree>
    <p:extLst>
      <p:ext uri="{BB962C8B-B14F-4D97-AF65-F5344CB8AC3E}">
        <p14:creationId xmlns:p14="http://schemas.microsoft.com/office/powerpoint/2010/main" val="350817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63C8-5CEA-2345-D3F5-C652D3D11EDC}"/>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1FAFA9E8-410C-3E9F-5EAC-BE62B3AFE13C}"/>
              </a:ext>
            </a:extLst>
          </p:cNvPr>
          <p:cNvSpPr>
            <a:spLocks noGrp="1"/>
          </p:cNvSpPr>
          <p:nvPr>
            <p:ph idx="1"/>
          </p:nvPr>
        </p:nvSpPr>
        <p:spPr/>
        <p:txBody>
          <a:bodyPr>
            <a:normAutofit/>
          </a:bodyPr>
          <a:lstStyle/>
          <a:p>
            <a:r>
              <a:rPr lang="en-US" dirty="0"/>
              <a:t>Patient is a 65-year-old male with significant smoking history</a:t>
            </a:r>
          </a:p>
          <a:p>
            <a:r>
              <a:rPr lang="en-US" dirty="0"/>
              <a:t>Underwent screening CT of the chest that revealed a large hilar lung mass, with multiple lung nodules in both lungs</a:t>
            </a:r>
          </a:p>
          <a:p>
            <a:r>
              <a:rPr lang="en-US" dirty="0"/>
              <a:t>PET CT confirmed presence of uptake in hilar mass, LNs, adrenal</a:t>
            </a:r>
          </a:p>
          <a:p>
            <a:r>
              <a:rPr lang="en-US" dirty="0"/>
              <a:t>MRI brain NED</a:t>
            </a:r>
          </a:p>
          <a:p>
            <a:r>
              <a:rPr lang="en-US" dirty="0"/>
              <a:t>Bx reveals Squamous Cell Cancer</a:t>
            </a:r>
          </a:p>
          <a:p>
            <a:r>
              <a:rPr lang="en-US" dirty="0"/>
              <a:t>PD-L1 0%</a:t>
            </a:r>
          </a:p>
          <a:p>
            <a:r>
              <a:rPr lang="en-US" sz="3200" b="1" dirty="0"/>
              <a:t>What should he receive?</a:t>
            </a:r>
          </a:p>
          <a:p>
            <a:endParaRPr lang="en-US" dirty="0"/>
          </a:p>
        </p:txBody>
      </p:sp>
    </p:spTree>
    <p:extLst>
      <p:ext uri="{BB962C8B-B14F-4D97-AF65-F5344CB8AC3E}">
        <p14:creationId xmlns:p14="http://schemas.microsoft.com/office/powerpoint/2010/main" val="321165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NSCLC Case by Case: Optimizing 1L Immunotherapy for Advanced &amp; Metastatic Disease</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Select optimal frontline treatment strategies for patients with advanced non-small cell lung cancer without actionable driver alterations by incorporating treatment-specific and patient-related characteristics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monitor and mitigate immune-related adverse events to optimize treatment adherence and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63C8-5CEA-2345-D3F5-C652D3D11EDC}"/>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1FAFA9E8-410C-3E9F-5EAC-BE62B3AFE13C}"/>
              </a:ext>
            </a:extLst>
          </p:cNvPr>
          <p:cNvSpPr>
            <a:spLocks noGrp="1"/>
          </p:cNvSpPr>
          <p:nvPr>
            <p:ph idx="1"/>
          </p:nvPr>
        </p:nvSpPr>
        <p:spPr/>
        <p:txBody>
          <a:bodyPr>
            <a:normAutofit/>
          </a:bodyPr>
          <a:lstStyle/>
          <a:p>
            <a:r>
              <a:rPr lang="en-US" dirty="0"/>
              <a:t>Patient is a 65-year-old male with significant smoking history</a:t>
            </a:r>
          </a:p>
          <a:p>
            <a:r>
              <a:rPr lang="en-US" dirty="0"/>
              <a:t>Underwent screening CT of the chest that revealed a large hilar lung mass, with multiple lung nodules in both lungs</a:t>
            </a:r>
          </a:p>
          <a:p>
            <a:r>
              <a:rPr lang="en-US" dirty="0"/>
              <a:t>PET CT confirmed presence of uptake in hilar mass, LNs, adrenal</a:t>
            </a:r>
          </a:p>
          <a:p>
            <a:r>
              <a:rPr lang="en-US" dirty="0"/>
              <a:t>MRI brain NED</a:t>
            </a:r>
          </a:p>
          <a:p>
            <a:r>
              <a:rPr lang="en-US" dirty="0"/>
              <a:t>Bx reveals squamous cell cancer</a:t>
            </a:r>
          </a:p>
          <a:p>
            <a:r>
              <a:rPr lang="en-US" dirty="0"/>
              <a:t>PD-L1 0%</a:t>
            </a:r>
          </a:p>
          <a:p>
            <a:r>
              <a:rPr lang="en-US" dirty="0"/>
              <a:t>What should he receive?</a:t>
            </a:r>
          </a:p>
          <a:p>
            <a:endParaRPr lang="en-US" dirty="0"/>
          </a:p>
        </p:txBody>
      </p:sp>
      <p:sp>
        <p:nvSpPr>
          <p:cNvPr id="6" name="Footer Placeholder 1">
            <a:extLst>
              <a:ext uri="{FF2B5EF4-FFF2-40B4-BE49-F238E27FC236}">
                <a16:creationId xmlns:a16="http://schemas.microsoft.com/office/drawing/2014/main" id="{794536A8-D25C-900B-20D0-4DE0F4BD7AB1}"/>
              </a:ext>
            </a:extLst>
          </p:cNvPr>
          <p:cNvSpPr>
            <a:spLocks noGrp="1"/>
          </p:cNvSpPr>
          <p:nvPr>
            <p:ph type="ftr" sz="quarter" idx="3"/>
          </p:nvPr>
        </p:nvSpPr>
        <p:spPr>
          <a:xfrm>
            <a:off x="609600" y="6356350"/>
            <a:ext cx="10744199" cy="442131"/>
          </a:xfrm>
        </p:spPr>
        <p:txBody>
          <a:bodyPr/>
          <a:lstStyle/>
          <a:p>
            <a:r>
              <a:rPr lang="en-US" sz="1200" dirty="0"/>
              <a:t>Bx, biopsy; CT, computed tomography; LN, lymph node; MRI, magnetic resonance imaging; NED, no evidence of disease; PD-L1, programmed death-ligand 1; PET, positron emission tomography.</a:t>
            </a:r>
          </a:p>
        </p:txBody>
      </p:sp>
    </p:spTree>
    <p:extLst>
      <p:ext uri="{BB962C8B-B14F-4D97-AF65-F5344CB8AC3E}">
        <p14:creationId xmlns:p14="http://schemas.microsoft.com/office/powerpoint/2010/main" val="364035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5565-5DEB-4198-683D-CF5B49E0193E}"/>
              </a:ext>
            </a:extLst>
          </p:cNvPr>
          <p:cNvSpPr>
            <a:spLocks noGrp="1"/>
          </p:cNvSpPr>
          <p:nvPr>
            <p:ph type="title"/>
          </p:nvPr>
        </p:nvSpPr>
        <p:spPr>
          <a:xfrm>
            <a:off x="609759" y="464416"/>
            <a:ext cx="11359819" cy="1103313"/>
          </a:xfrm>
        </p:spPr>
        <p:txBody>
          <a:bodyPr>
            <a:noAutofit/>
          </a:bodyPr>
          <a:lstStyle/>
          <a:p>
            <a:r>
              <a:rPr lang="en-US" dirty="0"/>
              <a:t>First-Line Therapy Recommendations (Category 1) for Advanced/Metastatic NSCLC with PD-L1 &lt;1% and Negative for Actionable Molecular Markers </a:t>
            </a:r>
          </a:p>
        </p:txBody>
      </p:sp>
      <p:sp>
        <p:nvSpPr>
          <p:cNvPr id="5" name="Content Placeholder 4">
            <a:extLst>
              <a:ext uri="{FF2B5EF4-FFF2-40B4-BE49-F238E27FC236}">
                <a16:creationId xmlns:a16="http://schemas.microsoft.com/office/drawing/2014/main" id="{08B3C5A2-0928-0B79-E7D3-C3F5D2B73555}"/>
              </a:ext>
            </a:extLst>
          </p:cNvPr>
          <p:cNvSpPr>
            <a:spLocks noGrp="1"/>
          </p:cNvSpPr>
          <p:nvPr>
            <p:ph sz="half" idx="1"/>
          </p:nvPr>
        </p:nvSpPr>
        <p:spPr>
          <a:xfrm>
            <a:off x="373256" y="2406780"/>
            <a:ext cx="5309278" cy="4678738"/>
          </a:xfrm>
        </p:spPr>
        <p:txBody>
          <a:bodyPr/>
          <a:lstStyle/>
          <a:p>
            <a:r>
              <a:rPr lang="en-US" sz="1800" dirty="0">
                <a:solidFill>
                  <a:schemeClr val="tx1"/>
                </a:solidFill>
              </a:rPr>
              <a:t>Pembrolizumab + pemetrexed + (carboplatin or cisplatin)* </a:t>
            </a:r>
          </a:p>
          <a:p>
            <a:r>
              <a:rPr lang="en-US" sz="1800" dirty="0">
                <a:solidFill>
                  <a:schemeClr val="tx1"/>
                </a:solidFill>
              </a:rPr>
              <a:t>Atezolizumab + carboplatin + paclitaxel + bevacizumab </a:t>
            </a:r>
          </a:p>
          <a:p>
            <a:r>
              <a:rPr lang="en-US" sz="1800" dirty="0">
                <a:solidFill>
                  <a:schemeClr val="tx1"/>
                </a:solidFill>
              </a:rPr>
              <a:t>Nivolumab + ipilimumab + pemetrexed + (carboplatin or cisplatin) </a:t>
            </a:r>
          </a:p>
          <a:p>
            <a:r>
              <a:rPr lang="en-US" sz="1800" dirty="0" err="1">
                <a:solidFill>
                  <a:schemeClr val="tx1"/>
                </a:solidFill>
              </a:rPr>
              <a:t>Cemiplimab-rwlc</a:t>
            </a:r>
            <a:r>
              <a:rPr lang="en-US" sz="1800" dirty="0">
                <a:solidFill>
                  <a:schemeClr val="tx1"/>
                </a:solidFill>
              </a:rPr>
              <a:t> + paclitaxel + (carboplatin or cisplatin) </a:t>
            </a:r>
          </a:p>
          <a:p>
            <a:r>
              <a:rPr lang="en-US" sz="1800" dirty="0" err="1">
                <a:solidFill>
                  <a:schemeClr val="tx1"/>
                </a:solidFill>
              </a:rPr>
              <a:t>Cemiplimab-rwlc</a:t>
            </a:r>
            <a:r>
              <a:rPr lang="en-US" sz="1800" dirty="0">
                <a:solidFill>
                  <a:schemeClr val="tx1"/>
                </a:solidFill>
              </a:rPr>
              <a:t> + pemetrexed + (carboplatin or cisplatin)</a:t>
            </a:r>
          </a:p>
        </p:txBody>
      </p:sp>
      <p:sp>
        <p:nvSpPr>
          <p:cNvPr id="8" name="TextBox 7">
            <a:extLst>
              <a:ext uri="{FF2B5EF4-FFF2-40B4-BE49-F238E27FC236}">
                <a16:creationId xmlns:a16="http://schemas.microsoft.com/office/drawing/2014/main" id="{63624690-AE6A-C14D-1DA4-441E73C67D56}"/>
              </a:ext>
            </a:extLst>
          </p:cNvPr>
          <p:cNvSpPr txBox="1"/>
          <p:nvPr/>
        </p:nvSpPr>
        <p:spPr bwMode="auto">
          <a:xfrm>
            <a:off x="4411372" y="1848064"/>
            <a:ext cx="3369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chemeClr val="accent2"/>
                </a:solidFill>
                <a:effectLst/>
                <a:uLnTx/>
                <a:uFillTx/>
                <a:ea typeface="+mn-ea"/>
                <a:cs typeface="+mn-cs"/>
              </a:rPr>
              <a:t>ADENOCARCINOMA (PS 0-1)</a:t>
            </a:r>
          </a:p>
        </p:txBody>
      </p:sp>
      <p:sp>
        <p:nvSpPr>
          <p:cNvPr id="7" name="TextBox 6">
            <a:extLst>
              <a:ext uri="{FF2B5EF4-FFF2-40B4-BE49-F238E27FC236}">
                <a16:creationId xmlns:a16="http://schemas.microsoft.com/office/drawing/2014/main" id="{2C44AF2B-988E-6EC8-DF9A-CC67087E07B5}"/>
              </a:ext>
            </a:extLst>
          </p:cNvPr>
          <p:cNvSpPr txBox="1"/>
          <p:nvPr/>
        </p:nvSpPr>
        <p:spPr bwMode="auto">
          <a:xfrm>
            <a:off x="6950410" y="2306579"/>
            <a:ext cx="3736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mn-cs"/>
              </a:rPr>
              <a:t>Useful in Certain Circumstances</a:t>
            </a:r>
          </a:p>
        </p:txBody>
      </p:sp>
      <p:sp>
        <p:nvSpPr>
          <p:cNvPr id="11" name="Content Placeholder 2">
            <a:extLst>
              <a:ext uri="{FF2B5EF4-FFF2-40B4-BE49-F238E27FC236}">
                <a16:creationId xmlns:a16="http://schemas.microsoft.com/office/drawing/2014/main" id="{35008532-6430-B875-7DCA-9B1E0E613162}"/>
              </a:ext>
            </a:extLst>
          </p:cNvPr>
          <p:cNvSpPr txBox="1">
            <a:spLocks/>
          </p:cNvSpPr>
          <p:nvPr/>
        </p:nvSpPr>
        <p:spPr bwMode="auto">
          <a:xfrm>
            <a:off x="6589174" y="2771580"/>
            <a:ext cx="5229570" cy="311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buClr>
                <a:schemeClr val="accent3"/>
              </a:buClr>
              <a:buFont typeface="Arial" panose="020B0604020202020204" pitchFamily="34" charset="0"/>
              <a:buChar char="•"/>
            </a:pPr>
            <a:r>
              <a:rPr lang="en-US" sz="1800" kern="0" dirty="0">
                <a:solidFill>
                  <a:schemeClr val="tx1"/>
                </a:solidFill>
                <a:latin typeface="+mn-lt"/>
              </a:rPr>
              <a:t>Bevacizumab + carboplatin + paclitaxel</a:t>
            </a:r>
          </a:p>
          <a:p>
            <a:pPr>
              <a:buClr>
                <a:schemeClr val="accent3"/>
              </a:buClr>
              <a:buFont typeface="Arial" panose="020B0604020202020204" pitchFamily="34" charset="0"/>
              <a:buChar char="•"/>
            </a:pPr>
            <a:r>
              <a:rPr lang="en-US" sz="1800" kern="0" dirty="0">
                <a:solidFill>
                  <a:schemeClr val="tx1"/>
                </a:solidFill>
                <a:latin typeface="+mn-lt"/>
              </a:rPr>
              <a:t>Carboplatin + albumin-bound paclitaxel </a:t>
            </a:r>
          </a:p>
          <a:p>
            <a:pPr>
              <a:buClr>
                <a:schemeClr val="accent3"/>
              </a:buClr>
              <a:buFont typeface="Arial" panose="020B0604020202020204" pitchFamily="34" charset="0"/>
              <a:buChar char="•"/>
            </a:pPr>
            <a:r>
              <a:rPr lang="en-US" sz="1800" kern="0" dirty="0">
                <a:solidFill>
                  <a:schemeClr val="tx1"/>
                </a:solidFill>
                <a:latin typeface="+mn-lt"/>
              </a:rPr>
              <a:t>Carboplatin + (docetaxel </a:t>
            </a:r>
            <a:r>
              <a:rPr lang="en-US" sz="1800" b="1" kern="0" dirty="0">
                <a:solidFill>
                  <a:schemeClr val="tx1"/>
                </a:solidFill>
                <a:latin typeface="+mn-lt"/>
              </a:rPr>
              <a:t>or</a:t>
            </a:r>
            <a:r>
              <a:rPr lang="en-US" sz="1800" kern="0" dirty="0">
                <a:solidFill>
                  <a:schemeClr val="tx1"/>
                </a:solidFill>
                <a:latin typeface="+mn-lt"/>
              </a:rPr>
              <a:t> etoposide </a:t>
            </a:r>
            <a:r>
              <a:rPr lang="en-US" sz="1800" b="1" kern="0" dirty="0">
                <a:solidFill>
                  <a:schemeClr val="tx1"/>
                </a:solidFill>
                <a:latin typeface="+mn-lt"/>
              </a:rPr>
              <a:t>or </a:t>
            </a:r>
            <a:r>
              <a:rPr lang="en-US" sz="1800" kern="0" dirty="0">
                <a:solidFill>
                  <a:schemeClr val="tx1"/>
                </a:solidFill>
                <a:latin typeface="+mn-lt"/>
              </a:rPr>
              <a:t>paclitaxel</a:t>
            </a:r>
            <a:r>
              <a:rPr lang="en-US" sz="1800" b="1" kern="0" dirty="0">
                <a:solidFill>
                  <a:schemeClr val="tx1"/>
                </a:solidFill>
                <a:latin typeface="+mn-lt"/>
              </a:rPr>
              <a:t> or </a:t>
            </a:r>
            <a:r>
              <a:rPr lang="en-US" sz="1800" kern="0" dirty="0">
                <a:solidFill>
                  <a:schemeClr val="tx1"/>
                </a:solidFill>
                <a:latin typeface="+mn-lt"/>
              </a:rPr>
              <a:t>gemcitabine </a:t>
            </a:r>
            <a:r>
              <a:rPr lang="en-US" sz="1800" b="1" kern="0" dirty="0">
                <a:solidFill>
                  <a:schemeClr val="tx1"/>
                </a:solidFill>
                <a:latin typeface="+mn-lt"/>
              </a:rPr>
              <a:t>or </a:t>
            </a:r>
            <a:r>
              <a:rPr lang="en-US" sz="1800" kern="0" dirty="0">
                <a:solidFill>
                  <a:schemeClr val="tx1"/>
                </a:solidFill>
                <a:latin typeface="+mn-lt"/>
              </a:rPr>
              <a:t>pemetrexed)</a:t>
            </a:r>
            <a:endParaRPr lang="en-US" sz="1800" b="1" kern="0" dirty="0">
              <a:solidFill>
                <a:schemeClr val="tx1"/>
              </a:solidFill>
              <a:latin typeface="+mn-lt"/>
            </a:endParaRPr>
          </a:p>
          <a:p>
            <a:pPr>
              <a:buClr>
                <a:schemeClr val="accent3"/>
              </a:buClr>
              <a:buFont typeface="Arial" panose="020B0604020202020204" pitchFamily="34" charset="0"/>
              <a:buChar char="•"/>
            </a:pPr>
            <a:r>
              <a:rPr lang="en-US" sz="1800" kern="0" dirty="0">
                <a:solidFill>
                  <a:schemeClr val="tx1"/>
                </a:solidFill>
                <a:latin typeface="+mn-lt"/>
              </a:rPr>
              <a:t>Cisplatin + (docetaxel </a:t>
            </a:r>
            <a:r>
              <a:rPr lang="en-US" sz="1800" b="1" kern="0" dirty="0">
                <a:solidFill>
                  <a:schemeClr val="tx1"/>
                </a:solidFill>
                <a:latin typeface="+mn-lt"/>
              </a:rPr>
              <a:t>or </a:t>
            </a:r>
            <a:r>
              <a:rPr lang="en-US" sz="1800" kern="0" dirty="0">
                <a:solidFill>
                  <a:schemeClr val="tx1"/>
                </a:solidFill>
                <a:latin typeface="+mn-lt"/>
              </a:rPr>
              <a:t>etoposide </a:t>
            </a:r>
            <a:r>
              <a:rPr lang="en-US" sz="1800" b="1" kern="0" dirty="0">
                <a:solidFill>
                  <a:schemeClr val="tx1"/>
                </a:solidFill>
                <a:latin typeface="+mn-lt"/>
              </a:rPr>
              <a:t>or </a:t>
            </a:r>
            <a:r>
              <a:rPr lang="en-US" sz="1800" kern="0" dirty="0">
                <a:solidFill>
                  <a:schemeClr val="tx1"/>
                </a:solidFill>
                <a:latin typeface="+mn-lt"/>
              </a:rPr>
              <a:t>gemcitabine </a:t>
            </a:r>
            <a:r>
              <a:rPr lang="en-US" sz="1800" b="1" kern="0" dirty="0">
                <a:solidFill>
                  <a:schemeClr val="tx1"/>
                </a:solidFill>
                <a:latin typeface="+mn-lt"/>
              </a:rPr>
              <a:t>or </a:t>
            </a:r>
            <a:r>
              <a:rPr lang="en-US" sz="1800" kern="0" dirty="0">
                <a:solidFill>
                  <a:schemeClr val="tx1"/>
                </a:solidFill>
                <a:latin typeface="+mn-lt"/>
              </a:rPr>
              <a:t>paclitaxel </a:t>
            </a:r>
            <a:r>
              <a:rPr lang="en-US" sz="1800" b="1" kern="0" dirty="0">
                <a:solidFill>
                  <a:schemeClr val="tx1"/>
                </a:solidFill>
                <a:latin typeface="+mn-lt"/>
              </a:rPr>
              <a:t>or</a:t>
            </a:r>
            <a:r>
              <a:rPr lang="en-US" sz="1800" kern="0" dirty="0">
                <a:solidFill>
                  <a:schemeClr val="tx1"/>
                </a:solidFill>
                <a:latin typeface="+mn-lt"/>
              </a:rPr>
              <a:t> pemetrexed)</a:t>
            </a:r>
            <a:endParaRPr lang="en-US" sz="1800" b="1" kern="0" dirty="0">
              <a:solidFill>
                <a:schemeClr val="tx1"/>
              </a:solidFill>
              <a:latin typeface="+mn-lt"/>
            </a:endParaRPr>
          </a:p>
          <a:p>
            <a:pPr>
              <a:buClr>
                <a:schemeClr val="accent3"/>
              </a:buClr>
              <a:buFont typeface="Arial" panose="020B0604020202020204" pitchFamily="34" charset="0"/>
              <a:buChar char="•"/>
            </a:pPr>
            <a:r>
              <a:rPr lang="en-US" sz="1800" kern="0" dirty="0">
                <a:solidFill>
                  <a:schemeClr val="tx1"/>
                </a:solidFill>
                <a:latin typeface="+mn-lt"/>
              </a:rPr>
              <a:t>Gemcitabine + (docetaxel </a:t>
            </a:r>
            <a:r>
              <a:rPr lang="en-US" sz="1800" b="1" kern="0" dirty="0">
                <a:solidFill>
                  <a:schemeClr val="tx1"/>
                </a:solidFill>
                <a:latin typeface="+mn-lt"/>
              </a:rPr>
              <a:t>or </a:t>
            </a:r>
            <a:r>
              <a:rPr lang="en-US" sz="1800" kern="0" dirty="0">
                <a:solidFill>
                  <a:schemeClr val="tx1"/>
                </a:solidFill>
                <a:latin typeface="+mn-lt"/>
              </a:rPr>
              <a:t>vinorelbine)</a:t>
            </a:r>
            <a:endParaRPr lang="en-US" sz="1800" b="1" kern="0" dirty="0">
              <a:solidFill>
                <a:schemeClr val="tx1"/>
              </a:solidFill>
              <a:latin typeface="+mn-lt"/>
            </a:endParaRPr>
          </a:p>
        </p:txBody>
      </p:sp>
      <p:sp>
        <p:nvSpPr>
          <p:cNvPr id="3" name="Footer Placeholder 1">
            <a:extLst>
              <a:ext uri="{FF2B5EF4-FFF2-40B4-BE49-F238E27FC236}">
                <a16:creationId xmlns:a16="http://schemas.microsoft.com/office/drawing/2014/main" id="{09AB8022-77E6-6951-7370-5F8F3EF2000A}"/>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Aft>
                <a:spcPct val="0"/>
              </a:spcAft>
              <a:buClrTx/>
              <a:buSzTx/>
              <a:buFontTx/>
              <a:buNone/>
              <a:tabLst/>
              <a:defRPr/>
            </a:pPr>
            <a:r>
              <a:rPr kumimoji="0" lang="en-US" sz="1200" b="0" i="0" u="none" strike="noStrike" kern="1200" cap="none" spc="0" normalizeH="0" baseline="0" noProof="0" dirty="0">
                <a:ln>
                  <a:noFill/>
                </a:ln>
                <a:solidFill>
                  <a:srgbClr val="969696"/>
                </a:solidFill>
                <a:effectLst/>
                <a:uLnTx/>
                <a:uFillTx/>
                <a:ea typeface="+mn-ea"/>
                <a:cs typeface="+mn-cs"/>
              </a:rPr>
              <a:t>*Preferred</a:t>
            </a:r>
          </a:p>
          <a:p>
            <a:pPr marL="0" marR="0" lvl="0" indent="0" algn="l" defTabSz="914400" rtl="0" eaLnBrk="1" fontAlgn="auto" latinLnBrk="0" hangingPunct="1">
              <a:lnSpc>
                <a:spcPct val="100000"/>
              </a:lnSpc>
              <a:spcAft>
                <a:spcPct val="0"/>
              </a:spcAft>
              <a:buClrTx/>
              <a:buSzTx/>
              <a:buFontTx/>
              <a:buNone/>
              <a:tabLst/>
              <a:defRPr/>
            </a:pPr>
            <a:r>
              <a:rPr lang="en-US" sz="1200" dirty="0">
                <a:solidFill>
                  <a:srgbClr val="969696"/>
                </a:solidFill>
              </a:rPr>
              <a:t>NSCLC, non-small cell lung cancer; PS, performance status.</a:t>
            </a:r>
          </a:p>
          <a:p>
            <a:pPr marL="0" marR="0" lvl="0" indent="0" algn="l" defTabSz="914400" rtl="0" eaLnBrk="1" fontAlgn="auto" latinLnBrk="0" hangingPunct="1">
              <a:lnSpc>
                <a:spcPct val="100000"/>
              </a:lnSpc>
              <a:spcAft>
                <a:spcPct val="0"/>
              </a:spcAft>
              <a:buClrTx/>
              <a:buSzTx/>
              <a:buFontTx/>
              <a:buNone/>
              <a:tabLst/>
              <a:defRPr/>
            </a:pPr>
            <a:r>
              <a:rPr lang="en-US" sz="1200" dirty="0">
                <a:solidFill>
                  <a:srgbClr val="969696"/>
                </a:solidFill>
              </a:rPr>
              <a:t>National Comprehensive Cancer Network.</a:t>
            </a:r>
            <a:r>
              <a:rPr kumimoji="0" lang="en-US" sz="1200" b="0" i="0" u="none" strike="noStrike" kern="1200" cap="none" spc="0" normalizeH="0" baseline="0" noProof="0" dirty="0">
                <a:ln>
                  <a:noFill/>
                </a:ln>
                <a:solidFill>
                  <a:srgbClr val="969696"/>
                </a:solidFill>
                <a:effectLst/>
                <a:uLnTx/>
                <a:uFillTx/>
                <a:ea typeface="+mn-ea"/>
                <a:cs typeface="+mn-cs"/>
              </a:rPr>
              <a:t> Non-Small Cell Lung Cancer</a:t>
            </a:r>
            <a:r>
              <a:rPr lang="en-US" sz="1200" dirty="0">
                <a:solidFill>
                  <a:srgbClr val="969696"/>
                </a:solidFill>
              </a:rPr>
              <a:t> (</a:t>
            </a:r>
            <a:r>
              <a:rPr kumimoji="0" lang="en-US" sz="1200" b="0" i="0" u="none" strike="noStrike" kern="1200" cap="none" spc="0" normalizeH="0" baseline="0" noProof="0" dirty="0">
                <a:ln>
                  <a:noFill/>
                </a:ln>
                <a:solidFill>
                  <a:srgbClr val="969696"/>
                </a:solidFill>
                <a:effectLst/>
                <a:uLnTx/>
                <a:uFillTx/>
                <a:ea typeface="+mn-ea"/>
                <a:cs typeface="+mn-cs"/>
              </a:rPr>
              <a:t>Version 3.2023). </a:t>
            </a:r>
          </a:p>
        </p:txBody>
      </p:sp>
    </p:spTree>
    <p:extLst>
      <p:ext uri="{BB962C8B-B14F-4D97-AF65-F5344CB8AC3E}">
        <p14:creationId xmlns:p14="http://schemas.microsoft.com/office/powerpoint/2010/main" val="363952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5565-5DEB-4198-683D-CF5B49E0193E}"/>
              </a:ext>
            </a:extLst>
          </p:cNvPr>
          <p:cNvSpPr>
            <a:spLocks noGrp="1"/>
          </p:cNvSpPr>
          <p:nvPr>
            <p:ph type="title"/>
          </p:nvPr>
        </p:nvSpPr>
        <p:spPr>
          <a:xfrm>
            <a:off x="609759" y="464416"/>
            <a:ext cx="11359819" cy="1103313"/>
          </a:xfrm>
        </p:spPr>
        <p:txBody>
          <a:bodyPr>
            <a:normAutofit fontScale="90000"/>
          </a:bodyPr>
          <a:lstStyle/>
          <a:p>
            <a:r>
              <a:rPr lang="en-US" sz="3200" dirty="0"/>
              <a:t>First-Line Therapy Recommendations (Category 1) for Advanced/Metastatic NSCLC with PD-L1 &lt;1% and Negative for Actionable Molecular Markers </a:t>
            </a:r>
          </a:p>
        </p:txBody>
      </p:sp>
      <p:sp>
        <p:nvSpPr>
          <p:cNvPr id="3" name="Content Placeholder 2">
            <a:extLst>
              <a:ext uri="{FF2B5EF4-FFF2-40B4-BE49-F238E27FC236}">
                <a16:creationId xmlns:a16="http://schemas.microsoft.com/office/drawing/2014/main" id="{83FB50F0-A3C3-C1B9-EBCA-F3FE3848F8E4}"/>
              </a:ext>
            </a:extLst>
          </p:cNvPr>
          <p:cNvSpPr>
            <a:spLocks noGrp="1"/>
          </p:cNvSpPr>
          <p:nvPr>
            <p:ph sz="half" idx="2"/>
          </p:nvPr>
        </p:nvSpPr>
        <p:spPr>
          <a:xfrm>
            <a:off x="6708328" y="2729953"/>
            <a:ext cx="5229570" cy="2351499"/>
          </a:xfrm>
        </p:spPr>
        <p:txBody>
          <a:bodyPr/>
          <a:lstStyle/>
          <a:p>
            <a:r>
              <a:rPr lang="en-US" sz="1800" dirty="0"/>
              <a:t>Carboplatin + albumin-bound paclitaxel </a:t>
            </a:r>
          </a:p>
          <a:p>
            <a:r>
              <a:rPr lang="en-US" sz="1800" dirty="0"/>
              <a:t>Carboplatin + (docetaxel </a:t>
            </a:r>
            <a:r>
              <a:rPr lang="en-US" sz="1800" b="1" dirty="0"/>
              <a:t>or</a:t>
            </a:r>
            <a:r>
              <a:rPr lang="en-US" sz="1800" dirty="0"/>
              <a:t> gemcitabine </a:t>
            </a:r>
            <a:r>
              <a:rPr lang="en-US" sz="1800" b="1" dirty="0"/>
              <a:t>or </a:t>
            </a:r>
            <a:r>
              <a:rPr lang="en-US" sz="1800" dirty="0"/>
              <a:t>paclitaxel)</a:t>
            </a:r>
            <a:endParaRPr lang="en-US" sz="1800" b="1" dirty="0"/>
          </a:p>
          <a:p>
            <a:r>
              <a:rPr lang="en-US" sz="1800" dirty="0"/>
              <a:t>Cisplatin + (docetaxel </a:t>
            </a:r>
            <a:r>
              <a:rPr lang="en-US" sz="1800" b="1" dirty="0"/>
              <a:t>or </a:t>
            </a:r>
            <a:r>
              <a:rPr lang="en-US" sz="1800" dirty="0"/>
              <a:t>etoposide </a:t>
            </a:r>
            <a:r>
              <a:rPr lang="en-US" sz="1800" b="1" dirty="0"/>
              <a:t>or </a:t>
            </a:r>
            <a:r>
              <a:rPr lang="en-US" sz="1800" dirty="0"/>
              <a:t>gemcitabine </a:t>
            </a:r>
            <a:r>
              <a:rPr lang="en-US" sz="1800" b="1" dirty="0"/>
              <a:t>or </a:t>
            </a:r>
            <a:r>
              <a:rPr lang="en-US" sz="1800" dirty="0"/>
              <a:t>paclitaxel)</a:t>
            </a:r>
            <a:endParaRPr lang="en-US" sz="1800" b="1" dirty="0"/>
          </a:p>
          <a:p>
            <a:r>
              <a:rPr lang="en-US" sz="1800" dirty="0"/>
              <a:t>Gemcitabine + (docetaxel </a:t>
            </a:r>
            <a:r>
              <a:rPr lang="en-US" sz="1800" b="1" dirty="0"/>
              <a:t>or </a:t>
            </a:r>
            <a:r>
              <a:rPr lang="en-US" sz="1800" dirty="0"/>
              <a:t>vinorelbine)</a:t>
            </a:r>
            <a:endParaRPr lang="en-US" sz="1800" b="1" dirty="0"/>
          </a:p>
        </p:txBody>
      </p:sp>
      <p:sp>
        <p:nvSpPr>
          <p:cNvPr id="9" name="TextBox 8">
            <a:extLst>
              <a:ext uri="{FF2B5EF4-FFF2-40B4-BE49-F238E27FC236}">
                <a16:creationId xmlns:a16="http://schemas.microsoft.com/office/drawing/2014/main" id="{71634E86-E0C8-18D3-5238-85D3549E7768}"/>
              </a:ext>
            </a:extLst>
          </p:cNvPr>
          <p:cNvSpPr txBox="1"/>
          <p:nvPr/>
        </p:nvSpPr>
        <p:spPr bwMode="auto">
          <a:xfrm>
            <a:off x="3978746" y="1832324"/>
            <a:ext cx="46218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SQUAMOUS CELL CARCINOMA (PS 0-1)</a:t>
            </a:r>
          </a:p>
        </p:txBody>
      </p:sp>
      <p:sp>
        <p:nvSpPr>
          <p:cNvPr id="11" name="Content Placeholder 5">
            <a:extLst>
              <a:ext uri="{FF2B5EF4-FFF2-40B4-BE49-F238E27FC236}">
                <a16:creationId xmlns:a16="http://schemas.microsoft.com/office/drawing/2014/main" id="{CAF6C7BF-A497-1C64-D104-9EEA996F9DAA}"/>
              </a:ext>
            </a:extLst>
          </p:cNvPr>
          <p:cNvSpPr txBox="1">
            <a:spLocks/>
          </p:cNvSpPr>
          <p:nvPr/>
        </p:nvSpPr>
        <p:spPr bwMode="auto">
          <a:xfrm>
            <a:off x="609759" y="2466252"/>
            <a:ext cx="5229570" cy="222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a:buClr>
                <a:schemeClr val="accent3"/>
              </a:buClr>
              <a:buFont typeface="Arial" panose="020B0604020202020204" pitchFamily="34" charset="0"/>
              <a:buChar char="•"/>
            </a:pPr>
            <a:r>
              <a:rPr lang="en-US" sz="1800" kern="0" dirty="0">
                <a:solidFill>
                  <a:schemeClr val="tx1"/>
                </a:solidFill>
                <a:latin typeface="Arial" panose="020B0604020202020204" pitchFamily="34" charset="0"/>
                <a:cs typeface="Arial" panose="020B0604020202020204" pitchFamily="34" charset="0"/>
              </a:rPr>
              <a:t>Pembrolizumab + carboplatin + (paclitaxel </a:t>
            </a:r>
            <a:r>
              <a:rPr lang="en-US" sz="1800" b="1" kern="0" dirty="0">
                <a:solidFill>
                  <a:schemeClr val="tx1"/>
                </a:solidFill>
                <a:latin typeface="Arial" panose="020B0604020202020204" pitchFamily="34" charset="0"/>
                <a:cs typeface="Arial" panose="020B0604020202020204" pitchFamily="34" charset="0"/>
              </a:rPr>
              <a:t>or</a:t>
            </a:r>
            <a:r>
              <a:rPr lang="en-US" sz="1800" kern="0" dirty="0">
                <a:solidFill>
                  <a:schemeClr val="tx1"/>
                </a:solidFill>
                <a:latin typeface="Arial" panose="020B0604020202020204" pitchFamily="34" charset="0"/>
                <a:cs typeface="Arial" panose="020B0604020202020204" pitchFamily="34" charset="0"/>
              </a:rPr>
              <a:t> albumin-bound paclitaxel)* </a:t>
            </a:r>
          </a:p>
          <a:p>
            <a:pPr>
              <a:buClr>
                <a:schemeClr val="accent3"/>
              </a:buClr>
              <a:buFont typeface="Arial" panose="020B0604020202020204" pitchFamily="34" charset="0"/>
              <a:buChar char="•"/>
            </a:pPr>
            <a:r>
              <a:rPr lang="en-US" sz="1800" kern="0" dirty="0">
                <a:solidFill>
                  <a:schemeClr val="tx1"/>
                </a:solidFill>
                <a:latin typeface="Arial" panose="020B0604020202020204" pitchFamily="34" charset="0"/>
                <a:cs typeface="Arial" panose="020B0604020202020204" pitchFamily="34" charset="0"/>
              </a:rPr>
              <a:t>Nivolumab + ipilimumab + paclitaxel + carboplatin</a:t>
            </a:r>
          </a:p>
          <a:p>
            <a:pPr>
              <a:buClr>
                <a:schemeClr val="accent3"/>
              </a:buClr>
              <a:buFont typeface="Arial" panose="020B0604020202020204" pitchFamily="34" charset="0"/>
              <a:buChar char="•"/>
            </a:pPr>
            <a:r>
              <a:rPr lang="en-US" sz="1800" kern="0" dirty="0" err="1">
                <a:solidFill>
                  <a:schemeClr val="tx1"/>
                </a:solidFill>
                <a:latin typeface="Arial" panose="020B0604020202020204" pitchFamily="34" charset="0"/>
                <a:cs typeface="Arial" panose="020B0604020202020204" pitchFamily="34" charset="0"/>
              </a:rPr>
              <a:t>Cemiplimab-rwlc</a:t>
            </a:r>
            <a:r>
              <a:rPr lang="en-US" sz="1800" kern="0" dirty="0">
                <a:solidFill>
                  <a:schemeClr val="tx1"/>
                </a:solidFill>
                <a:latin typeface="Arial" panose="020B0604020202020204" pitchFamily="34" charset="0"/>
                <a:cs typeface="Arial" panose="020B0604020202020204" pitchFamily="34" charset="0"/>
              </a:rPr>
              <a:t> + paclitaxel + (carboplatin </a:t>
            </a:r>
            <a:r>
              <a:rPr lang="en-US" sz="1800" b="1" kern="0" dirty="0">
                <a:solidFill>
                  <a:schemeClr val="tx1"/>
                </a:solidFill>
                <a:latin typeface="Arial" panose="020B0604020202020204" pitchFamily="34" charset="0"/>
                <a:cs typeface="Arial" panose="020B0604020202020204" pitchFamily="34" charset="0"/>
              </a:rPr>
              <a:t>or</a:t>
            </a:r>
            <a:r>
              <a:rPr lang="en-US" sz="1800" kern="0" dirty="0">
                <a:solidFill>
                  <a:schemeClr val="tx1"/>
                </a:solidFill>
                <a:latin typeface="Arial" panose="020B0604020202020204" pitchFamily="34" charset="0"/>
                <a:cs typeface="Arial" panose="020B0604020202020204" pitchFamily="34" charset="0"/>
              </a:rPr>
              <a:t> cisplatin) </a:t>
            </a:r>
          </a:p>
        </p:txBody>
      </p:sp>
      <p:sp>
        <p:nvSpPr>
          <p:cNvPr id="5" name="Footer Placeholder 1">
            <a:extLst>
              <a:ext uri="{FF2B5EF4-FFF2-40B4-BE49-F238E27FC236}">
                <a16:creationId xmlns:a16="http://schemas.microsoft.com/office/drawing/2014/main" id="{D1047468-2543-33F2-0DEF-B10457421A2F}"/>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Aft>
                <a:spcPct val="0"/>
              </a:spcAft>
              <a:buClrTx/>
              <a:buSzTx/>
              <a:buFontTx/>
              <a:buNone/>
              <a:tabLst/>
              <a:defRPr/>
            </a:pPr>
            <a:r>
              <a:rPr lang="en-US" sz="1200" dirty="0">
                <a:solidFill>
                  <a:srgbClr val="969696"/>
                </a:solidFill>
                <a:latin typeface="Arial" panose="020B0604020202020204" pitchFamily="34" charset="0"/>
                <a:cs typeface="Arial" panose="020B0604020202020204" pitchFamily="34" charset="0"/>
              </a:rPr>
              <a:t>*Preferred.</a:t>
            </a:r>
          </a:p>
          <a:p>
            <a:pPr marL="0" marR="0" lvl="0" indent="0" algn="l" defTabSz="914400" rtl="0" eaLnBrk="1" fontAlgn="auto" latinLnBrk="0" hangingPunct="1">
              <a:lnSpc>
                <a:spcPct val="100000"/>
              </a:lnSpc>
              <a:spcAft>
                <a:spcPct val="0"/>
              </a:spcAft>
              <a:buClrTx/>
              <a:buSzTx/>
              <a:buFontTx/>
              <a:buNone/>
              <a:tabLst/>
              <a:defRPr/>
            </a:pPr>
            <a:r>
              <a:rPr lang="en-US" sz="1200" dirty="0">
                <a:solidFill>
                  <a:srgbClr val="969696"/>
                </a:solidFill>
                <a:latin typeface="Arial" panose="020B0604020202020204" pitchFamily="34" charset="0"/>
                <a:cs typeface="Arial" panose="020B0604020202020204" pitchFamily="34" charset="0"/>
              </a:rPr>
              <a:t>National Comprehensive Cancer Network.</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 Non-Small Cell Lung Cancer</a:t>
            </a:r>
            <a:r>
              <a:rPr lang="en-US" sz="1200" dirty="0">
                <a:solidFill>
                  <a:srgbClr val="969696"/>
                </a:solidFill>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srgbClr val="969696"/>
                </a:solidFill>
                <a:effectLst/>
                <a:uLnTx/>
                <a:uFillTx/>
                <a:latin typeface="Arial" panose="020B0604020202020204" pitchFamily="34" charset="0"/>
                <a:cs typeface="Arial" panose="020B0604020202020204" pitchFamily="34" charset="0"/>
              </a:rPr>
              <a:t>Version 3.2023). </a:t>
            </a:r>
          </a:p>
        </p:txBody>
      </p:sp>
      <p:sp>
        <p:nvSpPr>
          <p:cNvPr id="4" name="TextBox 3">
            <a:extLst>
              <a:ext uri="{FF2B5EF4-FFF2-40B4-BE49-F238E27FC236}">
                <a16:creationId xmlns:a16="http://schemas.microsoft.com/office/drawing/2014/main" id="{84F69304-E2EF-5D86-7F12-F1B5BAB6A336}"/>
              </a:ext>
            </a:extLst>
          </p:cNvPr>
          <p:cNvSpPr txBox="1"/>
          <p:nvPr/>
        </p:nvSpPr>
        <p:spPr bwMode="auto">
          <a:xfrm>
            <a:off x="6950410" y="2306579"/>
            <a:ext cx="3736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ea typeface="+mn-ea"/>
                <a:cs typeface="+mn-cs"/>
              </a:rPr>
              <a:t>Useful in Certain Circumstances</a:t>
            </a:r>
          </a:p>
        </p:txBody>
      </p:sp>
    </p:spTree>
    <p:extLst>
      <p:ext uri="{BB962C8B-B14F-4D97-AF65-F5344CB8AC3E}">
        <p14:creationId xmlns:p14="http://schemas.microsoft.com/office/powerpoint/2010/main" val="232155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F500775-3D25-77E2-999E-1BCD9D395039}"/>
              </a:ext>
            </a:extLst>
          </p:cNvPr>
          <p:cNvGraphicFramePr>
            <a:graphicFrameLocks noGrp="1"/>
          </p:cNvGraphicFramePr>
          <p:nvPr>
            <p:extLst>
              <p:ext uri="{D42A27DB-BD31-4B8C-83A1-F6EECF244321}">
                <p14:modId xmlns:p14="http://schemas.microsoft.com/office/powerpoint/2010/main" val="2421224231"/>
              </p:ext>
            </p:extLst>
          </p:nvPr>
        </p:nvGraphicFramePr>
        <p:xfrm>
          <a:off x="873852" y="1689652"/>
          <a:ext cx="10444294" cy="3085548"/>
        </p:xfrm>
        <a:graphic>
          <a:graphicData uri="http://schemas.openxmlformats.org/drawingml/2006/table">
            <a:tbl>
              <a:tblPr/>
              <a:tblGrid>
                <a:gridCol w="1492042">
                  <a:extLst>
                    <a:ext uri="{9D8B030D-6E8A-4147-A177-3AD203B41FA5}">
                      <a16:colId xmlns:a16="http://schemas.microsoft.com/office/drawing/2014/main" val="574469819"/>
                    </a:ext>
                  </a:extLst>
                </a:gridCol>
                <a:gridCol w="1492042">
                  <a:extLst>
                    <a:ext uri="{9D8B030D-6E8A-4147-A177-3AD203B41FA5}">
                      <a16:colId xmlns:a16="http://schemas.microsoft.com/office/drawing/2014/main" val="2371694234"/>
                    </a:ext>
                  </a:extLst>
                </a:gridCol>
                <a:gridCol w="1492042">
                  <a:extLst>
                    <a:ext uri="{9D8B030D-6E8A-4147-A177-3AD203B41FA5}">
                      <a16:colId xmlns:a16="http://schemas.microsoft.com/office/drawing/2014/main" val="1695250852"/>
                    </a:ext>
                  </a:extLst>
                </a:gridCol>
                <a:gridCol w="1492042">
                  <a:extLst>
                    <a:ext uri="{9D8B030D-6E8A-4147-A177-3AD203B41FA5}">
                      <a16:colId xmlns:a16="http://schemas.microsoft.com/office/drawing/2014/main" val="524245556"/>
                    </a:ext>
                  </a:extLst>
                </a:gridCol>
                <a:gridCol w="1492042">
                  <a:extLst>
                    <a:ext uri="{9D8B030D-6E8A-4147-A177-3AD203B41FA5}">
                      <a16:colId xmlns:a16="http://schemas.microsoft.com/office/drawing/2014/main" val="767573"/>
                    </a:ext>
                  </a:extLst>
                </a:gridCol>
                <a:gridCol w="1492042">
                  <a:extLst>
                    <a:ext uri="{9D8B030D-6E8A-4147-A177-3AD203B41FA5}">
                      <a16:colId xmlns:a16="http://schemas.microsoft.com/office/drawing/2014/main" val="3695898233"/>
                    </a:ext>
                  </a:extLst>
                </a:gridCol>
                <a:gridCol w="1492042">
                  <a:extLst>
                    <a:ext uri="{9D8B030D-6E8A-4147-A177-3AD203B41FA5}">
                      <a16:colId xmlns:a16="http://schemas.microsoft.com/office/drawing/2014/main" val="3520545051"/>
                    </a:ext>
                  </a:extLst>
                </a:gridCol>
              </a:tblGrid>
              <a:tr h="1104396">
                <a:tc>
                  <a:txBody>
                    <a:bodyPr/>
                    <a:lstStyle/>
                    <a:p>
                      <a:pPr algn="ctr" fontAlgn="ctr"/>
                      <a:r>
                        <a:rPr lang="en-US" sz="1100" dirty="0">
                          <a:solidFill>
                            <a:schemeClr val="tx2">
                              <a:lumMod val="75000"/>
                            </a:schemeClr>
                          </a:solidFill>
                        </a:rPr>
                        <a:t>Regimen</a:t>
                      </a:r>
                    </a:p>
                    <a:p>
                      <a:pPr algn="ctr" fontAlgn="ctr"/>
                      <a:r>
                        <a:rPr lang="en-US" sz="1100" dirty="0">
                          <a:solidFill>
                            <a:schemeClr val="tx2">
                              <a:lumMod val="75000"/>
                            </a:schemeClr>
                          </a:solidFill>
                        </a:rPr>
                        <a:t>Trial</a:t>
                      </a:r>
                    </a:p>
                    <a:p>
                      <a:pPr algn="ctr" fontAlgn="ctr"/>
                      <a:endParaRPr lang="en-US" sz="1100" dirty="0">
                        <a:solidFill>
                          <a:schemeClr val="tx2">
                            <a:lumMod val="75000"/>
                          </a:schemeClr>
                        </a:solidFill>
                      </a:endParaRPr>
                    </a:p>
                    <a:p>
                      <a:pPr algn="ctr" fontAlgn="ctr"/>
                      <a:endParaRPr lang="en-US" sz="1100" dirty="0">
                        <a:solidFill>
                          <a:schemeClr val="tx2">
                            <a:lumMod val="75000"/>
                          </a:schemeClr>
                        </a:solidFill>
                      </a:endParaRPr>
                    </a:p>
                    <a:p>
                      <a:pPr algn="ctr" fontAlgn="ctr"/>
                      <a:r>
                        <a:rPr lang="en-US" sz="1100" dirty="0">
                          <a:solidFill>
                            <a:schemeClr val="tx2">
                              <a:lumMod val="75000"/>
                            </a:schemeClr>
                          </a:solidFill>
                        </a:rPr>
                        <a:t>NCCN status</a:t>
                      </a:r>
                    </a:p>
                  </a:txBody>
                  <a:tcPr marL="8852" marR="8852" marT="13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it-IT" sz="1100" dirty="0">
                          <a:solidFill>
                            <a:schemeClr val="tx2">
                              <a:lumMod val="75000"/>
                            </a:schemeClr>
                          </a:solidFill>
                        </a:rPr>
                        <a:t>IPI/NIVO+CT CHECKMATE 9LA¹     n=204     </a:t>
                      </a:r>
                    </a:p>
                    <a:p>
                      <a:pPr algn="ctr" fontAlgn="ctr"/>
                      <a:r>
                        <a:rPr lang="it-IT" sz="1100" dirty="0">
                          <a:solidFill>
                            <a:schemeClr val="tx2">
                              <a:lumMod val="75000"/>
                            </a:schemeClr>
                          </a:solidFill>
                        </a:rPr>
                        <a:t>                      </a:t>
                      </a:r>
                    </a:p>
                    <a:p>
                      <a:pPr algn="ctr" fontAlgn="ctr"/>
                      <a:r>
                        <a:rPr lang="it-IT" sz="1100" dirty="0">
                          <a:solidFill>
                            <a:schemeClr val="tx2">
                              <a:lumMod val="75000"/>
                            </a:schemeClr>
                          </a:solidFill>
                        </a:rPr>
                        <a:t>NCCN Cat 1</a:t>
                      </a:r>
                    </a:p>
                  </a:txBody>
                  <a:tcPr marL="8852" marR="8852" marT="13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100" dirty="0">
                          <a:solidFill>
                            <a:schemeClr val="tx2">
                              <a:lumMod val="75000"/>
                            </a:schemeClr>
                          </a:solidFill>
                        </a:rPr>
                        <a:t>PEM+PC(AD)         KEYNOTE   021²          N=39 </a:t>
                      </a:r>
                    </a:p>
                    <a:p>
                      <a:pPr algn="ctr" fontAlgn="ctr"/>
                      <a:endParaRPr lang="en-US" sz="1100" dirty="0">
                        <a:solidFill>
                          <a:schemeClr val="tx2">
                            <a:lumMod val="75000"/>
                          </a:schemeClr>
                        </a:solidFill>
                      </a:endParaRPr>
                    </a:p>
                    <a:p>
                      <a:pPr algn="ctr" fontAlgn="ctr"/>
                      <a:r>
                        <a:rPr lang="en-US" sz="1100" dirty="0">
                          <a:solidFill>
                            <a:schemeClr val="tx2">
                              <a:lumMod val="75000"/>
                            </a:schemeClr>
                          </a:solidFill>
                        </a:rPr>
                        <a:t>NCCN Cat 1 Preferred </a:t>
                      </a:r>
                    </a:p>
                  </a:txBody>
                  <a:tcPr marL="8852" marR="8852" marT="13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solidFill>
                            <a:schemeClr val="tx2">
                              <a:lumMod val="75000"/>
                            </a:schemeClr>
                          </a:solidFill>
                        </a:rPr>
                        <a:t>PEM+PC(AD)             KEYNOTE - 189ᶟ          n=128     </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100" dirty="0">
                        <a:solidFill>
                          <a:schemeClr val="tx2">
                            <a:lumMod val="75000"/>
                          </a:schemeClr>
                        </a:solidFill>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solidFill>
                            <a:schemeClr val="tx2">
                              <a:lumMod val="75000"/>
                            </a:schemeClr>
                          </a:solidFill>
                        </a:rPr>
                        <a:t>NCCN Cat 1 Preferred </a:t>
                      </a:r>
                    </a:p>
                  </a:txBody>
                  <a:tcPr marL="8852" marR="8852" marT="13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pt-BR" sz="1100" dirty="0">
                          <a:solidFill>
                            <a:schemeClr val="tx2">
                              <a:lumMod val="75000"/>
                            </a:schemeClr>
                          </a:solidFill>
                        </a:rPr>
                        <a:t>PEM+CP(SQ)  </a:t>
                      </a:r>
                    </a:p>
                    <a:p>
                      <a:pPr algn="ctr" fontAlgn="ctr"/>
                      <a:r>
                        <a:rPr lang="pt-BR" sz="1100" dirty="0">
                          <a:solidFill>
                            <a:schemeClr val="tx2">
                              <a:lumMod val="75000"/>
                            </a:schemeClr>
                          </a:solidFill>
                        </a:rPr>
                        <a:t>KEYNOTE 407⁴              n=103</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100" dirty="0">
                        <a:solidFill>
                          <a:schemeClr val="tx2">
                            <a:lumMod val="75000"/>
                          </a:schemeClr>
                        </a:solidFill>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dirty="0">
                          <a:solidFill>
                            <a:schemeClr val="tx2">
                              <a:lumMod val="75000"/>
                            </a:schemeClr>
                          </a:solidFill>
                        </a:rPr>
                        <a:t>NCCN Cat 1 Preferred </a:t>
                      </a:r>
                    </a:p>
                  </a:txBody>
                  <a:tcPr marL="8852" marR="8852" marT="13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pt-BR" sz="1100" dirty="0">
                          <a:solidFill>
                            <a:schemeClr val="tx2">
                              <a:lumMod val="75000"/>
                            </a:schemeClr>
                          </a:solidFill>
                        </a:rPr>
                        <a:t>ATEZO+BCP           </a:t>
                      </a:r>
                      <a:r>
                        <a:rPr lang="pt-BR" sz="1100" dirty="0" err="1">
                          <a:solidFill>
                            <a:schemeClr val="tx2">
                              <a:lumMod val="75000"/>
                            </a:schemeClr>
                          </a:solidFill>
                        </a:rPr>
                        <a:t>IMpower</a:t>
                      </a:r>
                      <a:r>
                        <a:rPr lang="pt-BR" sz="1100" dirty="0">
                          <a:solidFill>
                            <a:schemeClr val="tx2">
                              <a:lumMod val="75000"/>
                            </a:schemeClr>
                          </a:solidFill>
                        </a:rPr>
                        <a:t> 150⁵           n=359</a:t>
                      </a:r>
                    </a:p>
                    <a:p>
                      <a:pPr algn="ctr" fontAlgn="ctr"/>
                      <a:endParaRPr lang="pt-BR" sz="1100" dirty="0">
                        <a:solidFill>
                          <a:schemeClr val="tx2">
                            <a:lumMod val="75000"/>
                          </a:schemeClr>
                        </a:solidFill>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100" dirty="0">
                          <a:solidFill>
                            <a:schemeClr val="tx2">
                              <a:lumMod val="75000"/>
                            </a:schemeClr>
                          </a:solidFill>
                        </a:rPr>
                        <a:t> NCCN Cat 1 AD only</a:t>
                      </a:r>
                    </a:p>
                  </a:txBody>
                  <a:tcPr marL="8852" marR="8852" marT="13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100" dirty="0">
                          <a:solidFill>
                            <a:schemeClr val="tx2">
                              <a:lumMod val="75000"/>
                            </a:schemeClr>
                          </a:solidFill>
                        </a:rPr>
                        <a:t>CEM+CT   </a:t>
                      </a:r>
                    </a:p>
                    <a:p>
                      <a:pPr algn="ctr" fontAlgn="ctr"/>
                      <a:r>
                        <a:rPr lang="en-US" sz="1100" dirty="0">
                          <a:solidFill>
                            <a:schemeClr val="tx2">
                              <a:lumMod val="75000"/>
                            </a:schemeClr>
                          </a:solidFill>
                        </a:rPr>
                        <a:t>EMPOWER -Lung 3⁶    </a:t>
                      </a:r>
                    </a:p>
                    <a:p>
                      <a:pPr algn="ctr" fontAlgn="ctr"/>
                      <a:r>
                        <a:rPr lang="en-US" sz="1100" dirty="0">
                          <a:solidFill>
                            <a:schemeClr val="tx2">
                              <a:lumMod val="75000"/>
                            </a:schemeClr>
                          </a:solidFill>
                        </a:rPr>
                        <a:t>n-114</a:t>
                      </a:r>
                    </a:p>
                    <a:p>
                      <a:pPr algn="ctr" fontAlgn="ctr"/>
                      <a:endParaRPr lang="en-US" sz="1100" dirty="0">
                        <a:solidFill>
                          <a:schemeClr val="tx2">
                            <a:lumMod val="75000"/>
                          </a:schemeClr>
                        </a:solidFill>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100" dirty="0">
                          <a:solidFill>
                            <a:schemeClr val="tx2">
                              <a:lumMod val="75000"/>
                            </a:schemeClr>
                          </a:solidFill>
                        </a:rPr>
                        <a:t> NCCN Cat 1 </a:t>
                      </a:r>
                    </a:p>
                  </a:txBody>
                  <a:tcPr marL="8852" marR="8852" marT="13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40099731"/>
                  </a:ext>
                </a:extLst>
              </a:tr>
              <a:tr h="297536">
                <a:tc>
                  <a:txBody>
                    <a:bodyPr/>
                    <a:lstStyle/>
                    <a:p>
                      <a:pPr algn="ctr" fontAlgn="ctr"/>
                      <a:r>
                        <a:rPr lang="en-US" sz="1100" b="0" i="0" u="none" strike="noStrike" dirty="0">
                          <a:solidFill>
                            <a:srgbClr val="000000"/>
                          </a:solidFill>
                          <a:effectLst/>
                          <a:latin typeface="+mn-lt"/>
                        </a:rPr>
                        <a:t>PD-L1% parameter</a:t>
                      </a: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 &lt; 1 % </a:t>
                      </a:r>
                      <a:r>
                        <a:rPr lang="en-US" sz="1100" b="0" i="0" u="none" strike="noStrike" dirty="0">
                          <a:solidFill>
                            <a:srgbClr val="000000"/>
                          </a:solidFill>
                          <a:effectLst/>
                          <a:latin typeface="+mn-lt"/>
                          <a:cs typeface="Calibri" panose="020F0502020204030204" pitchFamily="34" charset="0"/>
                        </a:rPr>
                        <a:t>‡</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TPS&lt; 1 % </a:t>
                      </a:r>
                      <a:r>
                        <a:rPr lang="el-GR" sz="1100" b="0" i="0" u="none" strike="noStrike" dirty="0">
                          <a:solidFill>
                            <a:srgbClr val="000000"/>
                          </a:solidFill>
                          <a:effectLst/>
                          <a:latin typeface="+mn-lt"/>
                          <a:cs typeface="Calibri" panose="020F0502020204030204" pitchFamily="34" charset="0"/>
                        </a:rPr>
                        <a:t>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 &lt; 1% </a:t>
                      </a:r>
                      <a:r>
                        <a:rPr lang="el-GR" sz="1100" b="0" i="0" u="none" strike="noStrike" dirty="0">
                          <a:solidFill>
                            <a:srgbClr val="000000"/>
                          </a:solidFill>
                          <a:effectLst/>
                          <a:latin typeface="+mn-lt"/>
                          <a:cs typeface="Calibri" panose="020F0502020204030204" pitchFamily="34" charset="0"/>
                        </a:rPr>
                        <a:t>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mn-lt"/>
                        </a:rPr>
                        <a:t>TPS &lt; 1 % </a:t>
                      </a:r>
                      <a:r>
                        <a:rPr lang="el-GR" sz="1100" b="0" i="0" u="none" strike="noStrike" dirty="0">
                          <a:solidFill>
                            <a:srgbClr val="000000"/>
                          </a:solidFill>
                          <a:effectLst/>
                          <a:latin typeface="+mn-lt"/>
                          <a:cs typeface="Calibri" panose="020F0502020204030204" pitchFamily="34" charset="0"/>
                        </a:rPr>
                        <a:t>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mn-lt"/>
                        </a:rPr>
                        <a:t>TC/IC 0-3</a:t>
                      </a:r>
                      <a:r>
                        <a:rPr lang="en-US" sz="1100" b="0" i="0" u="none" strike="noStrike" dirty="0">
                          <a:solidFill>
                            <a:srgbClr val="000000"/>
                          </a:solidFill>
                          <a:effectLst/>
                          <a:latin typeface="+mn-lt"/>
                          <a:cs typeface="Calibri" panose="020F0502020204030204" pitchFamily="34" charset="0"/>
                        </a:rPr>
                        <a:t>†ˠ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TPS &lt; 1 %</a:t>
                      </a:r>
                      <a:r>
                        <a:rPr lang="el-GR" sz="1100" b="0" i="0" u="none" strike="noStrike" dirty="0">
                          <a:solidFill>
                            <a:srgbClr val="000000"/>
                          </a:solidFill>
                          <a:effectLst/>
                          <a:latin typeface="+mn-lt"/>
                          <a:cs typeface="Calibri" panose="020F0502020204030204" pitchFamily="34" charset="0"/>
                        </a:rPr>
                        <a:t>ˠ</a:t>
                      </a:r>
                      <a:endParaRPr lang="en-US" sz="1100" b="0" i="0" u="none" strike="noStrike" dirty="0">
                        <a:solidFill>
                          <a:srgbClr val="000000"/>
                        </a:solidFill>
                        <a:effectLst/>
                        <a:latin typeface="+mn-lt"/>
                      </a:endParaRPr>
                    </a:p>
                  </a:txBody>
                  <a:tcPr marL="8852" marR="8852" marT="88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738973"/>
                  </a:ext>
                </a:extLst>
              </a:tr>
              <a:tr h="297536">
                <a:tc>
                  <a:txBody>
                    <a:bodyPr/>
                    <a:lstStyle/>
                    <a:p>
                      <a:pPr algn="ctr" fontAlgn="ctr"/>
                      <a:r>
                        <a:rPr lang="en-US" sz="1100" b="0" i="0" u="none" strike="noStrike">
                          <a:solidFill>
                            <a:srgbClr val="000000"/>
                          </a:solidFill>
                          <a:effectLst/>
                          <a:latin typeface="+mn-lt"/>
                        </a:rPr>
                        <a:t>ORR,%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33.10%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67.40%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25345874"/>
                  </a:ext>
                </a:extLst>
              </a:tr>
              <a:tr h="297536">
                <a:tc>
                  <a:txBody>
                    <a:bodyPr/>
                    <a:lstStyle/>
                    <a:p>
                      <a:pPr algn="ctr" fontAlgn="ctr"/>
                      <a:r>
                        <a:rPr lang="en-US" sz="1100" b="0" i="0" u="none" strike="noStrike">
                          <a:solidFill>
                            <a:srgbClr val="000000"/>
                          </a:solidFill>
                          <a:effectLst/>
                          <a:latin typeface="+mn-lt"/>
                        </a:rPr>
                        <a:t>Median DoR, 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mn-lt"/>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mn-lt"/>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3766035"/>
                  </a:ext>
                </a:extLst>
              </a:tr>
              <a:tr h="297536">
                <a:tc>
                  <a:txBody>
                    <a:bodyPr/>
                    <a:lstStyle/>
                    <a:p>
                      <a:pPr algn="ctr" fontAlgn="ctr"/>
                      <a:r>
                        <a:rPr lang="en-US" sz="1100" b="0" i="0" u="none" strike="noStrike">
                          <a:solidFill>
                            <a:srgbClr val="000000"/>
                          </a:solidFill>
                          <a:effectLst/>
                          <a:latin typeface="+mn-lt"/>
                        </a:rPr>
                        <a:t>Median PFS, 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5.8 (HR:0.69)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24 .5 (HR:0.35)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6.2 (HR:0.67)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6.3 (HR: 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dirty="0">
                          <a:solidFill>
                            <a:srgbClr val="000000"/>
                          </a:solidFill>
                          <a:effectLst/>
                          <a:latin typeface="+mn-lt"/>
                        </a:rPr>
                        <a:t>8.5 (HR: 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100" b="0" i="0" u="none" strike="noStrike">
                          <a:solidFill>
                            <a:srgbClr val="000000"/>
                          </a:solidFill>
                          <a:effectLst/>
                          <a:latin typeface="+mn-lt"/>
                        </a:rPr>
                        <a:t>6.2 (HR:0.73)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82760145"/>
                  </a:ext>
                </a:extLst>
              </a:tr>
              <a:tr h="791008">
                <a:tc>
                  <a:txBody>
                    <a:bodyPr/>
                    <a:lstStyle/>
                    <a:p>
                      <a:pPr algn="ctr" fontAlgn="ctr"/>
                      <a:r>
                        <a:rPr lang="en-US" sz="1100" b="0" i="0" u="none" strike="noStrike" dirty="0">
                          <a:solidFill>
                            <a:srgbClr val="000000"/>
                          </a:solidFill>
                          <a:effectLst/>
                          <a:latin typeface="+mn-lt"/>
                        </a:rPr>
                        <a:t>Median OS, </a:t>
                      </a:r>
                      <a:r>
                        <a:rPr lang="en-US" sz="1100" b="0" i="0" u="none" strike="noStrike" dirty="0" err="1">
                          <a:solidFill>
                            <a:srgbClr val="000000"/>
                          </a:solidFill>
                          <a:effectLst/>
                          <a:latin typeface="+mn-lt"/>
                        </a:rPr>
                        <a:t>mo</a:t>
                      </a:r>
                      <a:endParaRPr lang="en-US" sz="11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17.7 (HR:0.67)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34.5 (HR:0.54)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17.2 (HR:0.55)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mn-lt"/>
                        </a:rPr>
                        <a:t>15.0 (HR:0.83)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19.2 (HR:0.78)*   </a:t>
                      </a:r>
                    </a:p>
                    <a:p>
                      <a:pPr algn="ctr" fontAlgn="ctr"/>
                      <a:r>
                        <a:rPr lang="en-US" sz="1100" b="0" i="0" u="none" strike="noStrike" dirty="0">
                          <a:solidFill>
                            <a:srgbClr val="000000"/>
                          </a:solidFill>
                          <a:effectLst/>
                          <a:latin typeface="+mn-lt"/>
                        </a:rPr>
                        <a:t>     18.6 (HR:0.82) PD-L1 TPS &lt; 1 %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12.8 (HR: 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624074"/>
                  </a:ext>
                </a:extLst>
              </a:tr>
            </a:tbl>
          </a:graphicData>
        </a:graphic>
      </p:graphicFrame>
      <p:sp>
        <p:nvSpPr>
          <p:cNvPr id="7" name="TextBox 6">
            <a:extLst>
              <a:ext uri="{FF2B5EF4-FFF2-40B4-BE49-F238E27FC236}">
                <a16:creationId xmlns:a16="http://schemas.microsoft.com/office/drawing/2014/main" id="{85334813-64B1-3F28-D901-82EB82139657}"/>
              </a:ext>
            </a:extLst>
          </p:cNvPr>
          <p:cNvSpPr txBox="1"/>
          <p:nvPr/>
        </p:nvSpPr>
        <p:spPr>
          <a:xfrm>
            <a:off x="226781" y="5320010"/>
            <a:ext cx="11738435" cy="1446550"/>
          </a:xfrm>
          <a:prstGeom prst="rect">
            <a:avLst/>
          </a:prstGeom>
          <a:noFill/>
        </p:spPr>
        <p:txBody>
          <a:bodyPr wrap="square" rtlCol="0">
            <a:spAutoFit/>
          </a:bodyPr>
          <a:lstStyle/>
          <a:p>
            <a:r>
              <a:rPr lang="en-US" sz="1100" dirty="0">
                <a:solidFill>
                  <a:srgbClr val="969696"/>
                </a:solidFill>
                <a:cs typeface="Calibri" panose="020F0502020204030204" pitchFamily="34" charset="0"/>
              </a:rPr>
              <a:t>*Value represents all PD-L1 subtypes combined; ᵠBy PD-L1 22C3 assay; †By PD-L1 SP142 IHC assay; ‡By PD-L1 28-8 IHC assay; </a:t>
            </a:r>
            <a:r>
              <a:rPr lang="en-US" sz="1100" dirty="0" err="1">
                <a:solidFill>
                  <a:srgbClr val="969696"/>
                </a:solidFill>
                <a:cs typeface="Calibri" panose="020F0502020204030204" pitchFamily="34" charset="0"/>
              </a:rPr>
              <a:t>ˠ</a:t>
            </a:r>
            <a:r>
              <a:rPr lang="en-US" sz="1100" dirty="0">
                <a:solidFill>
                  <a:srgbClr val="969696"/>
                </a:solidFill>
                <a:cs typeface="Calibri" panose="020F0502020204030204" pitchFamily="34" charset="0"/>
              </a:rPr>
              <a:t> By PD-L1 SP263 IHC assay.</a:t>
            </a:r>
          </a:p>
          <a:p>
            <a:r>
              <a:rPr lang="en-US" sz="1100" kern="100" dirty="0">
                <a:solidFill>
                  <a:srgbClr val="969696"/>
                </a:solidFill>
                <a:ea typeface="Calibri" panose="020F0502020204030204" pitchFamily="34" charset="0"/>
                <a:cs typeface="Calibri" panose="020F0502020204030204" pitchFamily="34" charset="0"/>
              </a:rPr>
              <a:t>AD, adenocarcinoma; </a:t>
            </a:r>
            <a:r>
              <a:rPr lang="en-US" sz="1100" kern="100" dirty="0" err="1">
                <a:solidFill>
                  <a:srgbClr val="969696"/>
                </a:solidFill>
                <a:ea typeface="Calibri" panose="020F0502020204030204" pitchFamily="34" charset="0"/>
                <a:cs typeface="Calibri" panose="020F0502020204030204" pitchFamily="34" charset="0"/>
              </a:rPr>
              <a:t>Atezo</a:t>
            </a:r>
            <a:r>
              <a:rPr lang="en-US" sz="1100" kern="100" dirty="0">
                <a:solidFill>
                  <a:srgbClr val="969696"/>
                </a:solidFill>
                <a:ea typeface="Calibri" panose="020F0502020204030204" pitchFamily="34" charset="0"/>
                <a:cs typeface="Calibri" panose="020F0502020204030204" pitchFamily="34" charset="0"/>
              </a:rPr>
              <a:t>, atezolizumab; BCP, bevacizumab + carboplatin + paclitaxel; c</a:t>
            </a:r>
            <a:r>
              <a:rPr lang="en-US" sz="1100" kern="100" dirty="0">
                <a:solidFill>
                  <a:srgbClr val="969696"/>
                </a:solidFill>
                <a:effectLst/>
                <a:ea typeface="Calibri" panose="020F0502020204030204" pitchFamily="34" charset="0"/>
                <a:cs typeface="Calibri" panose="020F0502020204030204" pitchFamily="34" charset="0"/>
              </a:rPr>
              <a:t>at, category; CEM, </a:t>
            </a:r>
            <a:r>
              <a:rPr lang="en-US" sz="1100" kern="100" dirty="0" err="1">
                <a:solidFill>
                  <a:srgbClr val="969696"/>
                </a:solidFill>
                <a:effectLst/>
                <a:ea typeface="Calibri" panose="020F0502020204030204" pitchFamily="34" charset="0"/>
                <a:cs typeface="Calibri" panose="020F0502020204030204" pitchFamily="34" charset="0"/>
              </a:rPr>
              <a:t>cemiplimab</a:t>
            </a:r>
            <a:r>
              <a:rPr lang="en-US" sz="1100" kern="100" dirty="0">
                <a:solidFill>
                  <a:srgbClr val="969696"/>
                </a:solidFill>
                <a:effectLst/>
                <a:ea typeface="Calibri" panose="020F0502020204030204" pitchFamily="34" charset="0"/>
                <a:cs typeface="Calibri" panose="020F0502020204030204" pitchFamily="34" charset="0"/>
              </a:rPr>
              <a:t>; CP, paclitaxel/nab paclitaxel, carboplatin; CT, </a:t>
            </a:r>
            <a:r>
              <a:rPr lang="en-US" sz="1100" kern="100" dirty="0">
                <a:solidFill>
                  <a:srgbClr val="969696"/>
                </a:solidFill>
                <a:ea typeface="Calibri" panose="020F0502020204030204" pitchFamily="34" charset="0"/>
                <a:cs typeface="Calibri" panose="020F0502020204030204" pitchFamily="34" charset="0"/>
              </a:rPr>
              <a:t>chemotherapy; </a:t>
            </a:r>
            <a:r>
              <a:rPr lang="en-US" sz="1100" kern="100" dirty="0" err="1">
                <a:solidFill>
                  <a:srgbClr val="969696"/>
                </a:solidFill>
                <a:effectLst/>
                <a:ea typeface="Calibri" panose="020F0502020204030204" pitchFamily="34" charset="0"/>
                <a:cs typeface="Calibri" panose="020F0502020204030204" pitchFamily="34" charset="0"/>
              </a:rPr>
              <a:t>DoR</a:t>
            </a:r>
            <a:r>
              <a:rPr lang="en-US" sz="1100" kern="100" dirty="0">
                <a:solidFill>
                  <a:srgbClr val="969696"/>
                </a:solidFill>
                <a:effectLst/>
                <a:ea typeface="Calibri" panose="020F0502020204030204" pitchFamily="34" charset="0"/>
                <a:cs typeface="Calibri" panose="020F0502020204030204" pitchFamily="34" charset="0"/>
              </a:rPr>
              <a:t>, duration of response; DURV, durvalumab; HR, hazard ratio; IC, immune cells; IPI, ipilimumab; </a:t>
            </a:r>
            <a:r>
              <a:rPr lang="en-US" sz="1100" kern="100" dirty="0" err="1">
                <a:solidFill>
                  <a:srgbClr val="969696"/>
                </a:solidFill>
                <a:effectLst/>
                <a:ea typeface="Calibri" panose="020F0502020204030204" pitchFamily="34" charset="0"/>
                <a:cs typeface="Calibri" panose="020F0502020204030204" pitchFamily="34" charset="0"/>
              </a:rPr>
              <a:t>mo</a:t>
            </a:r>
            <a:r>
              <a:rPr lang="en-US" sz="1100" kern="100" dirty="0">
                <a:solidFill>
                  <a:srgbClr val="969696"/>
                </a:solidFill>
                <a:effectLst/>
                <a:ea typeface="Calibri" panose="020F0502020204030204" pitchFamily="34" charset="0"/>
                <a:cs typeface="Calibri" panose="020F0502020204030204" pitchFamily="34" charset="0"/>
              </a:rPr>
              <a:t>, month; NCCN, National Comprehensive Cancer Network; NIVO, nivolumab; NR, not reported; OS, overall survival; ORR, objective response rate; PC, pemetrexed/carboplatin; PEM, pembrolizumab; PFS, progression-free survival; SC, squamous cell; TC, tumor </a:t>
            </a:r>
            <a:r>
              <a:rPr lang="en-US" sz="1100" kern="100" dirty="0">
                <a:solidFill>
                  <a:srgbClr val="969696"/>
                </a:solidFill>
                <a:ea typeface="Calibri" panose="020F0502020204030204" pitchFamily="34" charset="0"/>
                <a:cs typeface="Calibri" panose="020F0502020204030204" pitchFamily="34" charset="0"/>
              </a:rPr>
              <a:t>cells; </a:t>
            </a:r>
            <a:r>
              <a:rPr lang="en-US" sz="1100" kern="100" dirty="0">
                <a:solidFill>
                  <a:srgbClr val="969696"/>
                </a:solidFill>
                <a:effectLst/>
                <a:ea typeface="Calibri" panose="020F0502020204030204" pitchFamily="34" charset="0"/>
                <a:cs typeface="Calibri" panose="020F0502020204030204" pitchFamily="34" charset="0"/>
              </a:rPr>
              <a:t>TPS, tumor proportion score; TREM, </a:t>
            </a:r>
            <a:r>
              <a:rPr lang="en-US" sz="1100" kern="100" dirty="0" err="1">
                <a:solidFill>
                  <a:srgbClr val="969696"/>
                </a:solidFill>
                <a:effectLst/>
                <a:ea typeface="Calibri" panose="020F0502020204030204" pitchFamily="34" charset="0"/>
                <a:cs typeface="Calibri" panose="020F0502020204030204" pitchFamily="34" charset="0"/>
              </a:rPr>
              <a:t>tremelimumab</a:t>
            </a:r>
            <a:r>
              <a:rPr lang="en-US" sz="1100" kern="100" dirty="0">
                <a:solidFill>
                  <a:srgbClr val="969696"/>
                </a:solidFill>
                <a:effectLst/>
                <a:ea typeface="Calibri" panose="020F0502020204030204" pitchFamily="34" charset="0"/>
                <a:cs typeface="Calibri" panose="020F0502020204030204" pitchFamily="34" charset="0"/>
              </a:rPr>
              <a:t>. </a:t>
            </a:r>
          </a:p>
          <a:p>
            <a:r>
              <a:rPr lang="en-US" sz="1100" kern="100" dirty="0">
                <a:solidFill>
                  <a:srgbClr val="969696"/>
                </a:solidFill>
                <a:ea typeface="Calibri" panose="020F0502020204030204" pitchFamily="34" charset="0"/>
                <a:cs typeface="Calibri" panose="020F0502020204030204" pitchFamily="34" charset="0"/>
              </a:rPr>
              <a:t>1</a:t>
            </a:r>
            <a:r>
              <a:rPr lang="en-US" sz="1100" kern="100" dirty="0">
                <a:solidFill>
                  <a:srgbClr val="969696"/>
                </a:solidFill>
                <a:effectLst/>
                <a:ea typeface="Calibri" panose="020F0502020204030204" pitchFamily="34" charset="0"/>
                <a:cs typeface="Calibri" panose="020F0502020204030204" pitchFamily="34" charset="0"/>
              </a:rPr>
              <a:t>. Paz-Ares LG, et al. </a:t>
            </a:r>
            <a:r>
              <a:rPr lang="en-US" sz="1100" i="1" kern="100" dirty="0">
                <a:solidFill>
                  <a:srgbClr val="969696"/>
                </a:solidFill>
                <a:effectLst/>
                <a:ea typeface="Calibri" panose="020F0502020204030204" pitchFamily="34" charset="0"/>
                <a:cs typeface="Calibri" panose="020F0502020204030204" pitchFamily="34" charset="0"/>
              </a:rPr>
              <a:t>J </a:t>
            </a:r>
            <a:r>
              <a:rPr lang="en-US" sz="1100" i="1" kern="100" dirty="0" err="1">
                <a:solidFill>
                  <a:srgbClr val="969696"/>
                </a:solidFill>
                <a:effectLst/>
                <a:ea typeface="Calibri" panose="020F0502020204030204" pitchFamily="34" charset="0"/>
                <a:cs typeface="Calibri" panose="020F0502020204030204" pitchFamily="34" charset="0"/>
              </a:rPr>
              <a:t>Thorac</a:t>
            </a:r>
            <a:r>
              <a:rPr lang="en-US" sz="1100" i="1" kern="100" dirty="0">
                <a:solidFill>
                  <a:srgbClr val="969696"/>
                </a:solidFill>
                <a:effectLst/>
                <a:ea typeface="Calibri" panose="020F0502020204030204" pitchFamily="34" charset="0"/>
                <a:cs typeface="Calibri" panose="020F0502020204030204" pitchFamily="34" charset="0"/>
              </a:rPr>
              <a:t> Oncol</a:t>
            </a:r>
            <a:r>
              <a:rPr lang="en-US" sz="1100" kern="100" dirty="0">
                <a:solidFill>
                  <a:srgbClr val="969696"/>
                </a:solidFill>
                <a:effectLst/>
                <a:ea typeface="Calibri" panose="020F0502020204030204" pitchFamily="34" charset="0"/>
                <a:cs typeface="Calibri" panose="020F0502020204030204" pitchFamily="34" charset="0"/>
              </a:rPr>
              <a:t>. 2023;18:204-22; 2. </a:t>
            </a:r>
            <a:r>
              <a:rPr lang="en-US" sz="1100" kern="100" dirty="0" err="1">
                <a:solidFill>
                  <a:srgbClr val="969696"/>
                </a:solidFill>
                <a:effectLst/>
                <a:ea typeface="Calibri" panose="020F0502020204030204" pitchFamily="34" charset="0"/>
                <a:cs typeface="Calibri" panose="020F0502020204030204" pitchFamily="34" charset="0"/>
              </a:rPr>
              <a:t>Awad</a:t>
            </a:r>
            <a:r>
              <a:rPr lang="en-US" sz="1100" kern="100" dirty="0">
                <a:solidFill>
                  <a:srgbClr val="969696"/>
                </a:solidFill>
                <a:effectLst/>
                <a:ea typeface="Calibri" panose="020F0502020204030204" pitchFamily="34" charset="0"/>
                <a:cs typeface="Calibri" panose="020F0502020204030204" pitchFamily="34" charset="0"/>
              </a:rPr>
              <a:t> MM, et al. </a:t>
            </a:r>
            <a:r>
              <a:rPr lang="en-US" sz="1100" i="1" kern="100" dirty="0">
                <a:solidFill>
                  <a:srgbClr val="969696"/>
                </a:solidFill>
                <a:effectLst/>
                <a:ea typeface="Calibri" panose="020F0502020204030204" pitchFamily="34" charset="0"/>
                <a:cs typeface="Calibri" panose="020F0502020204030204" pitchFamily="34" charset="0"/>
              </a:rPr>
              <a:t>J </a:t>
            </a:r>
            <a:r>
              <a:rPr lang="en-US" sz="1100" i="1" kern="100" dirty="0" err="1">
                <a:solidFill>
                  <a:srgbClr val="969696"/>
                </a:solidFill>
                <a:effectLst/>
                <a:ea typeface="Calibri" panose="020F0502020204030204" pitchFamily="34" charset="0"/>
                <a:cs typeface="Calibri" panose="020F0502020204030204" pitchFamily="34" charset="0"/>
              </a:rPr>
              <a:t>Thorac</a:t>
            </a:r>
            <a:r>
              <a:rPr lang="en-US" sz="1100" i="1" kern="100" dirty="0">
                <a:solidFill>
                  <a:srgbClr val="969696"/>
                </a:solidFill>
                <a:effectLst/>
                <a:ea typeface="Calibri" panose="020F0502020204030204" pitchFamily="34" charset="0"/>
                <a:cs typeface="Calibri" panose="020F0502020204030204" pitchFamily="34" charset="0"/>
              </a:rPr>
              <a:t> Oncol</a:t>
            </a:r>
            <a:r>
              <a:rPr lang="en-US" sz="1100" kern="100" dirty="0">
                <a:solidFill>
                  <a:srgbClr val="969696"/>
                </a:solidFill>
                <a:effectLst/>
                <a:ea typeface="Calibri" panose="020F0502020204030204" pitchFamily="34" charset="0"/>
                <a:cs typeface="Calibri" panose="020F0502020204030204" pitchFamily="34" charset="0"/>
              </a:rPr>
              <a:t>. 2021;16:162-8; 3</a:t>
            </a:r>
            <a:r>
              <a:rPr lang="en-US" sz="1100" kern="100" dirty="0">
                <a:solidFill>
                  <a:srgbClr val="969696"/>
                </a:solidFill>
                <a:ea typeface="Calibri" panose="020F0502020204030204" pitchFamily="34" charset="0"/>
                <a:cs typeface="Calibri" panose="020F0502020204030204" pitchFamily="34" charset="0"/>
              </a:rPr>
              <a:t>.</a:t>
            </a:r>
            <a:r>
              <a:rPr lang="en-US" sz="1100" kern="100" dirty="0">
                <a:solidFill>
                  <a:srgbClr val="969696"/>
                </a:solidFill>
                <a:effectLst/>
                <a:ea typeface="Calibri" panose="020F0502020204030204" pitchFamily="34" charset="0"/>
                <a:cs typeface="Calibri" panose="020F0502020204030204" pitchFamily="34" charset="0"/>
              </a:rPr>
              <a:t> </a:t>
            </a:r>
            <a:r>
              <a:rPr lang="en-US" sz="1100" kern="100" dirty="0" err="1">
                <a:solidFill>
                  <a:srgbClr val="969696"/>
                </a:solidFill>
                <a:effectLst/>
                <a:ea typeface="Calibri" panose="020F0502020204030204" pitchFamily="34" charset="0"/>
                <a:cs typeface="Calibri" panose="020F0502020204030204" pitchFamily="34" charset="0"/>
              </a:rPr>
              <a:t>Garassino</a:t>
            </a:r>
            <a:r>
              <a:rPr lang="en-US" sz="1100" kern="100" dirty="0">
                <a:solidFill>
                  <a:srgbClr val="969696"/>
                </a:solidFill>
                <a:effectLst/>
                <a:ea typeface="Calibri" panose="020F0502020204030204" pitchFamily="34" charset="0"/>
                <a:cs typeface="Calibri" panose="020F0502020204030204" pitchFamily="34" charset="0"/>
              </a:rPr>
              <a:t> MC, et al. </a:t>
            </a:r>
            <a:r>
              <a:rPr lang="en-US" sz="1100" i="1" kern="100" dirty="0">
                <a:solidFill>
                  <a:srgbClr val="969696"/>
                </a:solidFill>
                <a:effectLst/>
                <a:ea typeface="Calibri" panose="020F0502020204030204" pitchFamily="34" charset="0"/>
                <a:cs typeface="Calibri" panose="020F0502020204030204" pitchFamily="34" charset="0"/>
              </a:rPr>
              <a:t>J Clin Oncol</a:t>
            </a:r>
            <a:r>
              <a:rPr lang="en-US" sz="1100" kern="100" dirty="0">
                <a:solidFill>
                  <a:srgbClr val="969696"/>
                </a:solidFill>
                <a:effectLst/>
                <a:ea typeface="Calibri" panose="020F0502020204030204" pitchFamily="34" charset="0"/>
                <a:cs typeface="Calibri" panose="020F0502020204030204" pitchFamily="34" charset="0"/>
              </a:rPr>
              <a:t>. 2023;41:1992-8; 4. </a:t>
            </a:r>
            <a:r>
              <a:rPr lang="en-US" sz="1100" kern="100" dirty="0" err="1">
                <a:solidFill>
                  <a:srgbClr val="969696"/>
                </a:solidFill>
                <a:effectLst/>
                <a:ea typeface="Calibri" panose="020F0502020204030204" pitchFamily="34" charset="0"/>
                <a:cs typeface="Calibri" panose="020F0502020204030204" pitchFamily="34" charset="0"/>
              </a:rPr>
              <a:t>Novello</a:t>
            </a:r>
            <a:r>
              <a:rPr lang="en-US" sz="1100" kern="100" dirty="0">
                <a:solidFill>
                  <a:srgbClr val="969696"/>
                </a:solidFill>
                <a:effectLst/>
                <a:ea typeface="Calibri" panose="020F0502020204030204" pitchFamily="34" charset="0"/>
                <a:cs typeface="Calibri" panose="020F0502020204030204" pitchFamily="34" charset="0"/>
              </a:rPr>
              <a:t> S, </a:t>
            </a:r>
            <a:br>
              <a:rPr lang="en-US" sz="1100" kern="100" dirty="0">
                <a:solidFill>
                  <a:srgbClr val="969696"/>
                </a:solidFill>
                <a:effectLst/>
                <a:ea typeface="Calibri" panose="020F0502020204030204" pitchFamily="34" charset="0"/>
                <a:cs typeface="Calibri" panose="020F0502020204030204" pitchFamily="34" charset="0"/>
              </a:rPr>
            </a:br>
            <a:r>
              <a:rPr lang="en-US" sz="1100" kern="100" dirty="0">
                <a:solidFill>
                  <a:srgbClr val="969696"/>
                </a:solidFill>
                <a:effectLst/>
                <a:ea typeface="Calibri" panose="020F0502020204030204" pitchFamily="34" charset="0"/>
                <a:cs typeface="Calibri" panose="020F0502020204030204" pitchFamily="34" charset="0"/>
              </a:rPr>
              <a:t>et al. </a:t>
            </a:r>
            <a:r>
              <a:rPr lang="en-US" sz="1100" i="1" kern="100" dirty="0">
                <a:solidFill>
                  <a:srgbClr val="969696"/>
                </a:solidFill>
                <a:effectLst/>
                <a:ea typeface="Calibri" panose="020F0502020204030204" pitchFamily="34" charset="0"/>
                <a:cs typeface="Calibri" panose="020F0502020204030204" pitchFamily="34" charset="0"/>
              </a:rPr>
              <a:t>J Clin Oncol</a:t>
            </a:r>
            <a:r>
              <a:rPr lang="en-US" sz="1100" kern="100" dirty="0">
                <a:solidFill>
                  <a:srgbClr val="969696"/>
                </a:solidFill>
                <a:effectLst/>
                <a:ea typeface="Calibri" panose="020F0502020204030204" pitchFamily="34" charset="0"/>
                <a:cs typeface="Calibri" panose="020F0502020204030204" pitchFamily="34" charset="0"/>
              </a:rPr>
              <a:t>. 2023; 41:1999-2006; 5. </a:t>
            </a:r>
            <a:r>
              <a:rPr lang="en-US" sz="1100" kern="100" dirty="0" err="1">
                <a:solidFill>
                  <a:srgbClr val="969696"/>
                </a:solidFill>
                <a:effectLst/>
                <a:ea typeface="Calibri" panose="020F0502020204030204" pitchFamily="34" charset="0"/>
                <a:cs typeface="Calibri" panose="020F0502020204030204" pitchFamily="34" charset="0"/>
              </a:rPr>
              <a:t>Socinski</a:t>
            </a:r>
            <a:r>
              <a:rPr lang="en-US" sz="1100" kern="100" dirty="0">
                <a:solidFill>
                  <a:srgbClr val="969696"/>
                </a:solidFill>
                <a:effectLst/>
                <a:ea typeface="Calibri" panose="020F0502020204030204" pitchFamily="34" charset="0"/>
                <a:cs typeface="Calibri" panose="020F0502020204030204" pitchFamily="34" charset="0"/>
              </a:rPr>
              <a:t> MA, et al.  </a:t>
            </a:r>
            <a:r>
              <a:rPr lang="en-US" sz="1100" i="1" kern="100" dirty="0">
                <a:solidFill>
                  <a:srgbClr val="969696"/>
                </a:solidFill>
                <a:effectLst/>
                <a:ea typeface="Calibri" panose="020F0502020204030204" pitchFamily="34" charset="0"/>
                <a:cs typeface="Calibri" panose="020F0502020204030204" pitchFamily="34" charset="0"/>
              </a:rPr>
              <a:t>J </a:t>
            </a:r>
            <a:r>
              <a:rPr lang="en-US" sz="1100" i="1" kern="100" dirty="0" err="1">
                <a:solidFill>
                  <a:srgbClr val="969696"/>
                </a:solidFill>
                <a:effectLst/>
                <a:ea typeface="Calibri" panose="020F0502020204030204" pitchFamily="34" charset="0"/>
                <a:cs typeface="Calibri" panose="020F0502020204030204" pitchFamily="34" charset="0"/>
              </a:rPr>
              <a:t>Thorac</a:t>
            </a:r>
            <a:r>
              <a:rPr lang="en-US" sz="1100" i="1" kern="100" dirty="0">
                <a:solidFill>
                  <a:srgbClr val="969696"/>
                </a:solidFill>
                <a:effectLst/>
                <a:ea typeface="Calibri" panose="020F0502020204030204" pitchFamily="34" charset="0"/>
                <a:cs typeface="Calibri" panose="020F0502020204030204" pitchFamily="34" charset="0"/>
              </a:rPr>
              <a:t> Oncol. </a:t>
            </a:r>
            <a:r>
              <a:rPr lang="en-US" sz="1100" kern="100" dirty="0">
                <a:solidFill>
                  <a:srgbClr val="969696"/>
                </a:solidFill>
                <a:effectLst/>
                <a:ea typeface="Calibri" panose="020F0502020204030204" pitchFamily="34" charset="0"/>
                <a:cs typeface="Calibri" panose="020F0502020204030204" pitchFamily="34" charset="0"/>
              </a:rPr>
              <a:t>2021;16:1909-24; 6</a:t>
            </a:r>
            <a:r>
              <a:rPr lang="en-US" sz="1100" kern="100" dirty="0">
                <a:solidFill>
                  <a:srgbClr val="969696"/>
                </a:solidFill>
                <a:ea typeface="Calibri" panose="020F0502020204030204" pitchFamily="34" charset="0"/>
                <a:cs typeface="Calibri" panose="020F0502020204030204" pitchFamily="34" charset="0"/>
              </a:rPr>
              <a:t>. </a:t>
            </a:r>
            <a:r>
              <a:rPr lang="en-US" sz="1100" kern="100" dirty="0" err="1">
                <a:solidFill>
                  <a:srgbClr val="969696"/>
                </a:solidFill>
                <a:effectLst/>
                <a:ea typeface="Calibri" panose="020F0502020204030204" pitchFamily="34" charset="0"/>
                <a:cs typeface="Calibri" panose="020F0502020204030204" pitchFamily="34" charset="0"/>
              </a:rPr>
              <a:t>Makharadze</a:t>
            </a:r>
            <a:r>
              <a:rPr lang="en-US" sz="1100" kern="100" dirty="0">
                <a:solidFill>
                  <a:srgbClr val="969696"/>
                </a:solidFill>
                <a:effectLst/>
                <a:ea typeface="Calibri" panose="020F0502020204030204" pitchFamily="34" charset="0"/>
                <a:cs typeface="Calibri" panose="020F0502020204030204" pitchFamily="34" charset="0"/>
              </a:rPr>
              <a:t> T, et al. </a:t>
            </a:r>
            <a:r>
              <a:rPr lang="en-US" sz="1100" i="1" kern="100" dirty="0">
                <a:solidFill>
                  <a:srgbClr val="969696"/>
                </a:solidFill>
                <a:effectLst/>
                <a:ea typeface="Calibri" panose="020F0502020204030204" pitchFamily="34" charset="0"/>
                <a:cs typeface="Calibri" panose="020F0502020204030204" pitchFamily="34" charset="0"/>
              </a:rPr>
              <a:t>J </a:t>
            </a:r>
            <a:r>
              <a:rPr lang="en-US" sz="1100" i="1" kern="100" dirty="0" err="1">
                <a:solidFill>
                  <a:srgbClr val="969696"/>
                </a:solidFill>
                <a:effectLst/>
                <a:ea typeface="Calibri" panose="020F0502020204030204" pitchFamily="34" charset="0"/>
                <a:cs typeface="Calibri" panose="020F0502020204030204" pitchFamily="34" charset="0"/>
              </a:rPr>
              <a:t>Thorac</a:t>
            </a:r>
            <a:r>
              <a:rPr lang="en-US" sz="1100" i="1" kern="100" dirty="0">
                <a:solidFill>
                  <a:srgbClr val="969696"/>
                </a:solidFill>
                <a:effectLst/>
                <a:ea typeface="Calibri" panose="020F0502020204030204" pitchFamily="34" charset="0"/>
                <a:cs typeface="Calibri" panose="020F0502020204030204" pitchFamily="34" charset="0"/>
              </a:rPr>
              <a:t> Oncol</a:t>
            </a:r>
            <a:r>
              <a:rPr lang="en-US" sz="1100" kern="100" dirty="0">
                <a:solidFill>
                  <a:srgbClr val="969696"/>
                </a:solidFill>
                <a:effectLst/>
                <a:ea typeface="Calibri" panose="020F0502020204030204" pitchFamily="34" charset="0"/>
                <a:cs typeface="Calibri" panose="020F0502020204030204" pitchFamily="34" charset="0"/>
              </a:rPr>
              <a:t>. 2023;18:755-68</a:t>
            </a:r>
            <a:r>
              <a:rPr lang="en-US" sz="1100" kern="100" dirty="0">
                <a:solidFill>
                  <a:srgbClr val="969696"/>
                </a:solidFill>
                <a:ea typeface="Calibri" panose="020F0502020204030204" pitchFamily="34" charset="0"/>
                <a:cs typeface="Calibri" panose="020F0502020204030204" pitchFamily="34" charset="0"/>
              </a:rPr>
              <a:t>;</a:t>
            </a:r>
            <a:r>
              <a:rPr lang="en-US" sz="1100" kern="100" dirty="0">
                <a:solidFill>
                  <a:srgbClr val="969696"/>
                </a:solidFill>
                <a:effectLst/>
                <a:ea typeface="Calibri" panose="020F0502020204030204" pitchFamily="34" charset="0"/>
                <a:cs typeface="Calibri" panose="020F0502020204030204" pitchFamily="34" charset="0"/>
              </a:rPr>
              <a:t> 7. </a:t>
            </a:r>
            <a:r>
              <a:rPr lang="en-US" sz="1100" b="0" dirty="0">
                <a:solidFill>
                  <a:srgbClr val="969696"/>
                </a:solidFill>
                <a:cs typeface="Calibri" panose="020F0502020204030204" pitchFamily="34" charset="0"/>
              </a:rPr>
              <a:t>National Comprehensive Cancer Network. Non-Small Cell Lung Cancer</a:t>
            </a:r>
            <a:r>
              <a:rPr lang="en-US" sz="1100" dirty="0">
                <a:solidFill>
                  <a:srgbClr val="969696"/>
                </a:solidFill>
                <a:cs typeface="Calibri" panose="020F0502020204030204" pitchFamily="34" charset="0"/>
              </a:rPr>
              <a:t> (</a:t>
            </a:r>
            <a:r>
              <a:rPr lang="en-US" sz="1100" b="0" dirty="0">
                <a:solidFill>
                  <a:srgbClr val="969696"/>
                </a:solidFill>
                <a:cs typeface="Calibri" panose="020F0502020204030204" pitchFamily="34" charset="0"/>
              </a:rPr>
              <a:t>Version 3.2023). </a:t>
            </a:r>
            <a:endParaRPr lang="en-US" sz="1100" dirty="0">
              <a:solidFill>
                <a:srgbClr val="969696"/>
              </a:solidFill>
              <a:cs typeface="Calibri" panose="020F0502020204030204" pitchFamily="34" charset="0"/>
            </a:endParaRPr>
          </a:p>
        </p:txBody>
      </p:sp>
      <p:sp>
        <p:nvSpPr>
          <p:cNvPr id="2" name="Title 1">
            <a:extLst>
              <a:ext uri="{FF2B5EF4-FFF2-40B4-BE49-F238E27FC236}">
                <a16:creationId xmlns:a16="http://schemas.microsoft.com/office/drawing/2014/main" id="{6C8CF7EF-6DEF-9940-2F73-CA6D0E902CEB}"/>
              </a:ext>
            </a:extLst>
          </p:cNvPr>
          <p:cNvSpPr>
            <a:spLocks noGrp="1"/>
          </p:cNvSpPr>
          <p:nvPr>
            <p:ph type="title"/>
          </p:nvPr>
        </p:nvSpPr>
        <p:spPr/>
        <p:txBody>
          <a:bodyPr>
            <a:normAutofit/>
          </a:bodyPr>
          <a:lstStyle/>
          <a:p>
            <a:r>
              <a:rPr lang="en-US" dirty="0"/>
              <a:t>Immunotherapy Options for Advanced NSCLC with PD-L1 Expression &lt;1% (NCCN Cat 1)⁷</a:t>
            </a:r>
          </a:p>
        </p:txBody>
      </p:sp>
    </p:spTree>
    <p:extLst>
      <p:ext uri="{BB962C8B-B14F-4D97-AF65-F5344CB8AC3E}">
        <p14:creationId xmlns:p14="http://schemas.microsoft.com/office/powerpoint/2010/main" val="367641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2A7666-F794-A43A-C7CC-FA844A94B527}"/>
              </a:ext>
            </a:extLst>
          </p:cNvPr>
          <p:cNvSpPr>
            <a:spLocks noGrp="1"/>
          </p:cNvSpPr>
          <p:nvPr>
            <p:ph type="title"/>
          </p:nvPr>
        </p:nvSpPr>
        <p:spPr>
          <a:xfrm>
            <a:off x="609600" y="199505"/>
            <a:ext cx="10744200" cy="1185577"/>
          </a:xfrm>
        </p:spPr>
        <p:txBody>
          <a:bodyPr>
            <a:normAutofit fontScale="90000"/>
          </a:bodyPr>
          <a:lstStyle/>
          <a:p>
            <a:r>
              <a:rPr lang="en-US" noProof="0" dirty="0"/>
              <a:t>1L Chemo-IO Combinations for Advanced </a:t>
            </a:r>
            <a:r>
              <a:rPr lang="en-US" noProof="0" dirty="0" err="1"/>
              <a:t>Nonsquamous</a:t>
            </a:r>
            <a:r>
              <a:rPr lang="en-US" noProof="0" dirty="0"/>
              <a:t> NSCLC with PD-L1 Negative Expression</a:t>
            </a:r>
            <a:endParaRPr lang="en-US" dirty="0"/>
          </a:p>
        </p:txBody>
      </p:sp>
      <p:sp>
        <p:nvSpPr>
          <p:cNvPr id="2" name="Footer Placeholder 1">
            <a:extLst>
              <a:ext uri="{FF2B5EF4-FFF2-40B4-BE49-F238E27FC236}">
                <a16:creationId xmlns:a16="http://schemas.microsoft.com/office/drawing/2014/main" id="{E2701A63-3466-00B6-7FFA-E1D189216920}"/>
              </a:ext>
            </a:extLst>
          </p:cNvPr>
          <p:cNvSpPr>
            <a:spLocks noGrp="1"/>
          </p:cNvSpPr>
          <p:nvPr>
            <p:ph type="ftr" sz="quarter" idx="3"/>
          </p:nvPr>
        </p:nvSpPr>
        <p:spPr>
          <a:xfrm>
            <a:off x="609600" y="6356350"/>
            <a:ext cx="10744199" cy="442131"/>
          </a:xfrm>
        </p:spPr>
        <p:txBody>
          <a:bodyPr/>
          <a:lstStyle/>
          <a:p>
            <a:pPr lvl="0"/>
            <a:r>
              <a:rPr lang="en-US" dirty="0"/>
              <a:t>1L, first-line; ABCP, atezolizumab + bevacizumab + carboplatin + paclitaxel; chemo, chemotherapy; CI, confidence interval; IO, immuno-oncology.</a:t>
            </a:r>
          </a:p>
          <a:p>
            <a:pPr lvl="0"/>
            <a:r>
              <a:rPr lang="en-US" dirty="0"/>
              <a:t>1. Rodríguez-Abreu D, et al. </a:t>
            </a:r>
            <a:r>
              <a:rPr lang="en-US" i="1" dirty="0"/>
              <a:t>Ann Oncol. </a:t>
            </a:r>
            <a:r>
              <a:rPr lang="en-US" dirty="0"/>
              <a:t>2021;32:881-95; 2. </a:t>
            </a:r>
            <a:r>
              <a:rPr lang="en-US" dirty="0" err="1"/>
              <a:t>Socinski</a:t>
            </a:r>
            <a:r>
              <a:rPr lang="en-US" dirty="0"/>
              <a:t> MA, et al. </a:t>
            </a:r>
            <a:r>
              <a:rPr lang="en-US" i="1" dirty="0"/>
              <a:t>J </a:t>
            </a:r>
            <a:r>
              <a:rPr lang="en-US" i="1" dirty="0" err="1"/>
              <a:t>Thorac</a:t>
            </a:r>
            <a:r>
              <a:rPr lang="en-US" i="1" dirty="0"/>
              <a:t> Oncol. </a:t>
            </a:r>
            <a:r>
              <a:rPr lang="en-US" dirty="0"/>
              <a:t>2021;16:1909-24.</a:t>
            </a:r>
          </a:p>
        </p:txBody>
      </p:sp>
      <p:sp>
        <p:nvSpPr>
          <p:cNvPr id="6" name="TextBox 5">
            <a:extLst>
              <a:ext uri="{FF2B5EF4-FFF2-40B4-BE49-F238E27FC236}">
                <a16:creationId xmlns:a16="http://schemas.microsoft.com/office/drawing/2014/main" id="{394CD259-2BEF-B3B5-1764-201EFFC8E06A}"/>
              </a:ext>
            </a:extLst>
          </p:cNvPr>
          <p:cNvSpPr txBox="1"/>
          <p:nvPr/>
        </p:nvSpPr>
        <p:spPr>
          <a:xfrm>
            <a:off x="7942496" y="1652419"/>
            <a:ext cx="1828800" cy="400110"/>
          </a:xfrm>
          <a:prstGeom prst="rect">
            <a:avLst/>
          </a:prstGeom>
          <a:noFill/>
          <a:ln w="28575">
            <a:solidFill>
              <a:schemeClr val="bg2"/>
            </a:solidFill>
          </a:ln>
        </p:spPr>
        <p:txBody>
          <a:bodyPr wrap="square" rtlCol="0">
            <a:spAutoFit/>
          </a:bodyPr>
          <a:lstStyle>
            <a:defPPr>
              <a:defRPr lang="en-US"/>
            </a:defPPr>
            <a:lvl1pPr marR="0" lvl="0" indent="0" algn="ctr" defTabSz="609585" fontAlgn="auto">
              <a:lnSpc>
                <a:spcPct val="100000"/>
              </a:lnSpc>
              <a:spcBef>
                <a:spcPts val="0"/>
              </a:spcBef>
              <a:spcAft>
                <a:spcPts val="0"/>
              </a:spcAft>
              <a:buClrTx/>
              <a:buSzTx/>
              <a:buFontTx/>
              <a:buNone/>
              <a:tabLst/>
              <a:defRPr kumimoji="0" sz="2000" b="1" i="0" u="none" strike="noStrike" kern="0" cap="none" spc="0" normalizeH="0" baseline="0">
                <a:ln>
                  <a:noFill/>
                </a:ln>
                <a:solidFill>
                  <a:schemeClr val="bg2"/>
                </a:solidFill>
                <a:effectLst/>
                <a:uLnTx/>
                <a:uFillTx/>
                <a:latin typeface="Calibri" panose="020F0502020204030204"/>
                <a:cs typeface="Arial" panose="020B0604020202020204" pitchFamily="34" charset="0"/>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tx2"/>
                </a:solidFill>
                <a:effectLst/>
                <a:uLnTx/>
                <a:uFillTx/>
                <a:latin typeface="+mn-lt"/>
                <a:ea typeface="+mn-ea"/>
                <a:cs typeface="Arial" panose="020B0604020202020204" pitchFamily="34" charset="0"/>
              </a:rPr>
              <a:t>IMpower150</a:t>
            </a:r>
            <a:r>
              <a:rPr kumimoji="0" lang="en-GB" sz="2000" b="1" i="0" u="none" strike="noStrike" kern="0" cap="none" spc="0" normalizeH="0" baseline="30000" noProof="0" dirty="0">
                <a:ln>
                  <a:noFill/>
                </a:ln>
                <a:solidFill>
                  <a:schemeClr val="tx2"/>
                </a:solidFill>
                <a:effectLst/>
                <a:uLnTx/>
                <a:uFillTx/>
                <a:latin typeface="+mn-lt"/>
                <a:ea typeface="+mn-ea"/>
                <a:cs typeface="Arial" panose="020B0604020202020204" pitchFamily="34" charset="0"/>
              </a:rPr>
              <a:t>2</a:t>
            </a:r>
          </a:p>
        </p:txBody>
      </p:sp>
      <p:sp>
        <p:nvSpPr>
          <p:cNvPr id="7" name="TextBox 6">
            <a:extLst>
              <a:ext uri="{FF2B5EF4-FFF2-40B4-BE49-F238E27FC236}">
                <a16:creationId xmlns:a16="http://schemas.microsoft.com/office/drawing/2014/main" id="{A428F0FC-2D32-A855-5724-24C4D2C47A68}"/>
              </a:ext>
            </a:extLst>
          </p:cNvPr>
          <p:cNvSpPr txBox="1"/>
          <p:nvPr/>
        </p:nvSpPr>
        <p:spPr>
          <a:xfrm>
            <a:off x="6832463" y="2130407"/>
            <a:ext cx="4048866" cy="3077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E3131"/>
                </a:solidFill>
                <a:effectLst/>
                <a:uLnTx/>
                <a:uFillTx/>
                <a:ea typeface="+mn-ea"/>
                <a:cs typeface="Arial" panose="020B0604020202020204" pitchFamily="34" charset="0"/>
              </a:rPr>
              <a:t>OS: PD-L1 Negative (TC0 and IC0)</a:t>
            </a:r>
            <a:endParaRPr kumimoji="0" lang="en-GB" sz="1400" b="1" i="0" u="none" strike="noStrike" kern="0" cap="none" spc="0" normalizeH="0" baseline="30000" noProof="0" dirty="0">
              <a:ln>
                <a:noFill/>
              </a:ln>
              <a:solidFill>
                <a:srgbClr val="1E3131"/>
              </a:solidFill>
              <a:effectLst/>
              <a:uLnTx/>
              <a:uFillTx/>
              <a:ea typeface="+mn-ea"/>
              <a:cs typeface="Arial" panose="020B0604020202020204" pitchFamily="34" charset="0"/>
            </a:endParaRPr>
          </a:p>
        </p:txBody>
      </p:sp>
      <p:pic>
        <p:nvPicPr>
          <p:cNvPr id="8" name="Picture 7">
            <a:extLst>
              <a:ext uri="{FF2B5EF4-FFF2-40B4-BE49-F238E27FC236}">
                <a16:creationId xmlns:a16="http://schemas.microsoft.com/office/drawing/2014/main" id="{FE72FEDB-B1C3-3D61-DCB3-57E10C8559A5}"/>
              </a:ext>
            </a:extLst>
          </p:cNvPr>
          <p:cNvPicPr>
            <a:picLocks noChangeAspect="1"/>
          </p:cNvPicPr>
          <p:nvPr/>
        </p:nvPicPr>
        <p:blipFill rotWithShape="1">
          <a:blip r:embed="rId2"/>
          <a:srcRect l="4239" t="3913" r="779" b="3159"/>
          <a:stretch/>
        </p:blipFill>
        <p:spPr>
          <a:xfrm>
            <a:off x="6096000" y="2853814"/>
            <a:ext cx="5881817" cy="2828791"/>
          </a:xfrm>
          <a:prstGeom prst="rect">
            <a:avLst/>
          </a:prstGeom>
        </p:spPr>
      </p:pic>
      <p:sp>
        <p:nvSpPr>
          <p:cNvPr id="9" name="TextBox 8">
            <a:extLst>
              <a:ext uri="{FF2B5EF4-FFF2-40B4-BE49-F238E27FC236}">
                <a16:creationId xmlns:a16="http://schemas.microsoft.com/office/drawing/2014/main" id="{BE6699FF-6227-D504-6112-C226A9DC9009}"/>
              </a:ext>
            </a:extLst>
          </p:cNvPr>
          <p:cNvSpPr txBox="1"/>
          <p:nvPr/>
        </p:nvSpPr>
        <p:spPr>
          <a:xfrm>
            <a:off x="1944997" y="1637602"/>
            <a:ext cx="2265043" cy="400110"/>
          </a:xfrm>
          <a:prstGeom prst="rect">
            <a:avLst/>
          </a:prstGeom>
          <a:noFill/>
          <a:ln w="28575">
            <a:solidFill>
              <a:schemeClr val="bg2"/>
            </a:solid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tx2"/>
                </a:solidFill>
                <a:effectLst/>
                <a:uLnTx/>
                <a:uFillTx/>
                <a:ea typeface="+mn-ea"/>
                <a:cs typeface="Arial" panose="020B0604020202020204" pitchFamily="34" charset="0"/>
              </a:rPr>
              <a:t>KEYNOTE-189</a:t>
            </a:r>
            <a:r>
              <a:rPr kumimoji="0" lang="en-GB" sz="2000" b="1" i="0" u="none" strike="noStrike" kern="0" cap="none" spc="0" normalizeH="0" baseline="30000" noProof="0" dirty="0">
                <a:ln>
                  <a:noFill/>
                </a:ln>
                <a:solidFill>
                  <a:schemeClr val="tx2"/>
                </a:solidFill>
                <a:effectLst/>
                <a:uLnTx/>
                <a:uFillTx/>
                <a:ea typeface="+mn-ea"/>
                <a:cs typeface="Arial" panose="020B0604020202020204" pitchFamily="34" charset="0"/>
              </a:rPr>
              <a:t>1</a:t>
            </a:r>
          </a:p>
        </p:txBody>
      </p:sp>
      <p:pic>
        <p:nvPicPr>
          <p:cNvPr id="11" name="Picture 10">
            <a:extLst>
              <a:ext uri="{FF2B5EF4-FFF2-40B4-BE49-F238E27FC236}">
                <a16:creationId xmlns:a16="http://schemas.microsoft.com/office/drawing/2014/main" id="{7DA0DEF9-0A9A-421D-449B-60505CD30E76}"/>
              </a:ext>
            </a:extLst>
          </p:cNvPr>
          <p:cNvPicPr>
            <a:picLocks noChangeAspect="1"/>
          </p:cNvPicPr>
          <p:nvPr/>
        </p:nvPicPr>
        <p:blipFill rotWithShape="1">
          <a:blip r:embed="rId3"/>
          <a:srcRect l="2134" t="2336" r="7284"/>
          <a:stretch/>
        </p:blipFill>
        <p:spPr>
          <a:xfrm>
            <a:off x="214184" y="2154490"/>
            <a:ext cx="5726671" cy="3718012"/>
          </a:xfrm>
          <a:prstGeom prst="rect">
            <a:avLst/>
          </a:prstGeom>
        </p:spPr>
      </p:pic>
    </p:spTree>
    <p:extLst>
      <p:ext uri="{BB962C8B-B14F-4D97-AF65-F5344CB8AC3E}">
        <p14:creationId xmlns:p14="http://schemas.microsoft.com/office/powerpoint/2010/main" val="134704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1F1-03B5-47E0-B4E0-AE37095B6453}"/>
              </a:ext>
            </a:extLst>
          </p:cNvPr>
          <p:cNvSpPr>
            <a:spLocks noGrp="1"/>
          </p:cNvSpPr>
          <p:nvPr>
            <p:ph type="title"/>
          </p:nvPr>
        </p:nvSpPr>
        <p:spPr>
          <a:xfrm>
            <a:off x="632253" y="145068"/>
            <a:ext cx="10515600" cy="1325563"/>
          </a:xfrm>
        </p:spPr>
        <p:txBody>
          <a:bodyPr>
            <a:normAutofit/>
          </a:bodyPr>
          <a:lstStyle/>
          <a:p>
            <a:r>
              <a:rPr lang="en-US" b="1" dirty="0" err="1">
                <a:solidFill>
                  <a:schemeClr val="tx2"/>
                </a:solidFill>
                <a:latin typeface="+mn-lt"/>
              </a:rPr>
              <a:t>CheckMate</a:t>
            </a:r>
            <a:r>
              <a:rPr lang="en-US" b="1" dirty="0">
                <a:solidFill>
                  <a:schemeClr val="tx2"/>
                </a:solidFill>
                <a:latin typeface="+mn-lt"/>
              </a:rPr>
              <a:t> 9LA 4-Year Update: OS by Tumor PD-L1 Expression and Histology</a:t>
            </a:r>
          </a:p>
        </p:txBody>
      </p:sp>
      <p:sp>
        <p:nvSpPr>
          <p:cNvPr id="4" name="TextBox 3">
            <a:extLst>
              <a:ext uri="{FF2B5EF4-FFF2-40B4-BE49-F238E27FC236}">
                <a16:creationId xmlns:a16="http://schemas.microsoft.com/office/drawing/2014/main" id="{1572285E-886C-403B-B79A-0A5FF9C73A8C}"/>
              </a:ext>
            </a:extLst>
          </p:cNvPr>
          <p:cNvSpPr txBox="1"/>
          <p:nvPr/>
        </p:nvSpPr>
        <p:spPr>
          <a:xfrm>
            <a:off x="7898851" y="6331129"/>
            <a:ext cx="2738955"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Reck M, et al. ASCO 2020. Abstract 9501.</a:t>
            </a:r>
          </a:p>
        </p:txBody>
      </p:sp>
      <p:pic>
        <p:nvPicPr>
          <p:cNvPr id="8" name="Picture 7">
            <a:extLst>
              <a:ext uri="{FF2B5EF4-FFF2-40B4-BE49-F238E27FC236}">
                <a16:creationId xmlns:a16="http://schemas.microsoft.com/office/drawing/2014/main" id="{9808B176-87B6-68B5-C2CA-BD060DC5080C}"/>
              </a:ext>
            </a:extLst>
          </p:cNvPr>
          <p:cNvPicPr>
            <a:picLocks noChangeAspect="1"/>
          </p:cNvPicPr>
          <p:nvPr/>
        </p:nvPicPr>
        <p:blipFill>
          <a:blip r:embed="rId2"/>
          <a:stretch>
            <a:fillRect/>
          </a:stretch>
        </p:blipFill>
        <p:spPr>
          <a:xfrm>
            <a:off x="1243913" y="1516205"/>
            <a:ext cx="9704173" cy="5091923"/>
          </a:xfrm>
          <a:prstGeom prst="rect">
            <a:avLst/>
          </a:prstGeom>
        </p:spPr>
      </p:pic>
      <p:sp>
        <p:nvSpPr>
          <p:cNvPr id="3" name="Footer Placeholder 1">
            <a:extLst>
              <a:ext uri="{FF2B5EF4-FFF2-40B4-BE49-F238E27FC236}">
                <a16:creationId xmlns:a16="http://schemas.microsoft.com/office/drawing/2014/main" id="{7211E70A-2D6D-8FC3-4B06-27D89E4BBB88}"/>
              </a:ext>
            </a:extLst>
          </p:cNvPr>
          <p:cNvSpPr>
            <a:spLocks noGrp="1"/>
          </p:cNvSpPr>
          <p:nvPr>
            <p:ph type="ftr" sz="quarter" idx="3"/>
          </p:nvPr>
        </p:nvSpPr>
        <p:spPr>
          <a:xfrm>
            <a:off x="609600" y="6356350"/>
            <a:ext cx="10744199" cy="442131"/>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dirty="0"/>
              <a:t>Carbone DP, </a:t>
            </a:r>
            <a:r>
              <a:rPr kumimoji="0" lang="en-US" sz="1200" i="0" u="none" strike="noStrike" kern="1200" cap="none" spc="0" normalizeH="0" baseline="0" noProof="0" dirty="0">
                <a:ln>
                  <a:noFill/>
                </a:ln>
                <a:effectLst/>
                <a:uLnTx/>
                <a:uFillTx/>
                <a:ea typeface="+mn-ea"/>
                <a:cs typeface="+mn-cs"/>
              </a:rPr>
              <a:t>et al. ASCO 2023. Abstract LBA9023. </a:t>
            </a:r>
          </a:p>
        </p:txBody>
      </p:sp>
    </p:spTree>
    <p:extLst>
      <p:ext uri="{BB962C8B-B14F-4D97-AF65-F5344CB8AC3E}">
        <p14:creationId xmlns:p14="http://schemas.microsoft.com/office/powerpoint/2010/main" val="3958717674"/>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1567</Words>
  <Application>Microsoft Macintosh PowerPoint</Application>
  <PresentationFormat>Widescreen</PresentationFormat>
  <Paragraphs>177</Paragraphs>
  <Slides>14</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Century Gothic</vt:lpstr>
      <vt:lpstr>StarSymbol</vt:lpstr>
      <vt:lpstr>Trebuchet MS</vt:lpstr>
      <vt:lpstr>2022 Hem Onc</vt:lpstr>
      <vt:lpstr>Office Theme</vt:lpstr>
      <vt:lpstr>1_2022 Hem Onc</vt:lpstr>
      <vt:lpstr>Case 3: In a PD-L1 Negative Patient, Is There Any Benefit to Using Single Agent IO/Chemotherapy or Dual Agent IO/ Chemotherapy?</vt:lpstr>
      <vt:lpstr>PowerPoint Presentation</vt:lpstr>
      <vt:lpstr>Disclaimer</vt:lpstr>
      <vt:lpstr>Case 3</vt:lpstr>
      <vt:lpstr>First-Line Therapy Recommendations (Category 1) for Advanced/Metastatic NSCLC with PD-L1 &lt;1% and Negative for Actionable Molecular Markers </vt:lpstr>
      <vt:lpstr>First-Line Therapy Recommendations (Category 1) for Advanced/Metastatic NSCLC with PD-L1 &lt;1% and Negative for Actionable Molecular Markers </vt:lpstr>
      <vt:lpstr>Immunotherapy Options for Advanced NSCLC with PD-L1 Expression &lt;1% (NCCN Cat 1)⁷</vt:lpstr>
      <vt:lpstr>1L Chemo-IO Combinations for Advanced Nonsquamous NSCLC with PD-L1 Negative Expression</vt:lpstr>
      <vt:lpstr>CheckMate 9LA 4-Year Update: OS by Tumor PD-L1 Expression and Histology</vt:lpstr>
      <vt:lpstr>Cemiplimab ± Chemotherapy for NSCLC: EMPOWER-Lung 3</vt:lpstr>
      <vt:lpstr>Pembrolizumab + Chemotherapy Results: KEYNOTE 407 5-Year Update (PD-L1 &lt;1%)</vt:lpstr>
      <vt:lpstr>Summary</vt:lpstr>
      <vt:lpstr>Case 3</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2023-07-06T13:39:23Z</dcterms:modified>
  <cp:category/>
</cp:coreProperties>
</file>