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Lst>
  <p:notesMasterIdLst>
    <p:notesMasterId r:id="rId19"/>
  </p:notesMasterIdLst>
  <p:sldIdLst>
    <p:sldId id="884" r:id="rId3"/>
    <p:sldId id="265" r:id="rId4"/>
    <p:sldId id="256" r:id="rId5"/>
    <p:sldId id="881" r:id="rId6"/>
    <p:sldId id="882" r:id="rId7"/>
    <p:sldId id="883" r:id="rId8"/>
    <p:sldId id="2145706378" r:id="rId9"/>
    <p:sldId id="2145706397" r:id="rId10"/>
    <p:sldId id="2145706402" r:id="rId11"/>
    <p:sldId id="2145706384" r:id="rId12"/>
    <p:sldId id="2145706387" r:id="rId13"/>
    <p:sldId id="2145706385" r:id="rId14"/>
    <p:sldId id="2145706399" r:id="rId15"/>
    <p:sldId id="2145706388" r:id="rId16"/>
    <p:sldId id="2145706401"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966"/>
  </p:normalViewPr>
  <p:slideViewPr>
    <p:cSldViewPr snapToGrid="0">
      <p:cViewPr varScale="1">
        <p:scale>
          <a:sx n="117" d="100"/>
          <a:sy n="117"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D8A6C-B1C4-4E9C-A311-503EF1FEFC8A}" type="slidenum">
              <a:rPr lang="en-US" smtClean="0"/>
              <a:t>7</a:t>
            </a:fld>
            <a:endParaRPr lang="en-US"/>
          </a:p>
        </p:txBody>
      </p:sp>
    </p:spTree>
    <p:extLst>
      <p:ext uri="{BB962C8B-B14F-4D97-AF65-F5344CB8AC3E}">
        <p14:creationId xmlns:p14="http://schemas.microsoft.com/office/powerpoint/2010/main" val="267775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D9C8C-EF72-4F3D-A558-71FF2B433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04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D8A6C-B1C4-4E9C-A311-503EF1FEFC8A}" type="slidenum">
              <a:rPr lang="en-US" smtClean="0"/>
              <a:t>11</a:t>
            </a:fld>
            <a:endParaRPr lang="en-US"/>
          </a:p>
        </p:txBody>
      </p:sp>
    </p:spTree>
    <p:extLst>
      <p:ext uri="{BB962C8B-B14F-4D97-AF65-F5344CB8AC3E}">
        <p14:creationId xmlns:p14="http://schemas.microsoft.com/office/powerpoint/2010/main" val="380346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D8A6C-B1C4-4E9C-A311-503EF1FEFC8A}" type="slidenum">
              <a:rPr lang="en-US" smtClean="0"/>
              <a:t>12</a:t>
            </a:fld>
            <a:endParaRPr lang="en-US"/>
          </a:p>
        </p:txBody>
      </p:sp>
    </p:spTree>
    <p:extLst>
      <p:ext uri="{BB962C8B-B14F-4D97-AF65-F5344CB8AC3E}">
        <p14:creationId xmlns:p14="http://schemas.microsoft.com/office/powerpoint/2010/main" val="173845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D9C8C-EF72-4F3D-A558-71FF2B433C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53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3830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2733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8996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4823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93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0036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3088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0680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6565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89463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7/11/23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978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7/11/23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7805703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87"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8F4AFA-CA3B-15C4-AB99-510363AB438C}"/>
              </a:ext>
            </a:extLst>
          </p:cNvPr>
          <p:cNvSpPr>
            <a:spLocks noGrp="1"/>
          </p:cNvSpPr>
          <p:nvPr>
            <p:ph type="body" idx="1"/>
          </p:nvPr>
        </p:nvSpPr>
        <p:spPr>
          <a:xfrm>
            <a:off x="609601" y="4589463"/>
            <a:ext cx="10515600" cy="1500187"/>
          </a:xfrm>
        </p:spPr>
        <p:txBody>
          <a:bodyPr/>
          <a:lstStyle/>
          <a:p>
            <a:r>
              <a:rPr lang="en-US" dirty="0"/>
              <a:t>Charu Aggarwal, MD, MPH </a:t>
            </a:r>
          </a:p>
          <a:p>
            <a:r>
              <a:rPr lang="en-US" dirty="0"/>
              <a:t>University of Pennsylvania Perelman School of Medicine</a:t>
            </a:r>
          </a:p>
          <a:p>
            <a:r>
              <a:rPr lang="en-US" dirty="0"/>
              <a:t>Philadelphia, PA</a:t>
            </a:r>
          </a:p>
        </p:txBody>
      </p:sp>
      <p:sp>
        <p:nvSpPr>
          <p:cNvPr id="7" name="Title 6">
            <a:extLst>
              <a:ext uri="{FF2B5EF4-FFF2-40B4-BE49-F238E27FC236}">
                <a16:creationId xmlns:a16="http://schemas.microsoft.com/office/drawing/2014/main" id="{233AFF5E-E2E2-8D6F-64E4-2F78A6E34986}"/>
              </a:ext>
            </a:extLst>
          </p:cNvPr>
          <p:cNvSpPr>
            <a:spLocks noGrp="1"/>
          </p:cNvSpPr>
          <p:nvPr>
            <p:ph type="title"/>
          </p:nvPr>
        </p:nvSpPr>
        <p:spPr/>
        <p:txBody>
          <a:bodyPr>
            <a:noAutofit/>
          </a:bodyPr>
          <a:lstStyle/>
          <a:p>
            <a:r>
              <a:rPr lang="en-US" sz="3600" dirty="0"/>
              <a:t>Case 1: How Should I Choose Between Single-Agent IO or IO/Chemotherapy in Patients with PD-L1≥50% and No Driver Mutations?</a:t>
            </a:r>
          </a:p>
        </p:txBody>
      </p:sp>
    </p:spTree>
    <p:extLst>
      <p:ext uri="{BB962C8B-B14F-4D97-AF65-F5344CB8AC3E}">
        <p14:creationId xmlns:p14="http://schemas.microsoft.com/office/powerpoint/2010/main" val="3903398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654619-6D8C-0EFE-2BF9-4D7CC0289745}"/>
              </a:ext>
            </a:extLst>
          </p:cNvPr>
          <p:cNvSpPr txBox="1">
            <a:spLocks noGrp="1"/>
          </p:cNvSpPr>
          <p:nvPr>
            <p:ph type="title"/>
          </p:nvPr>
        </p:nvSpPr>
        <p:spPr>
          <a:xfrm>
            <a:off x="619369" y="127579"/>
            <a:ext cx="10515600" cy="1325563"/>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a:ea typeface="+mj-ea"/>
                <a:cs typeface="+mj-cs"/>
              </a:rPr>
              <a:t>Should We </a:t>
            </a:r>
            <a:r>
              <a:rPr lang="en-US" dirty="0">
                <a:latin typeface="Arial"/>
              </a:rPr>
              <a:t>U</a:t>
            </a:r>
            <a:r>
              <a:rPr kumimoji="0" lang="en-US" sz="3200" b="1" i="0" u="none" strike="noStrike" kern="1200" cap="none" spc="0" normalizeH="0" baseline="0" noProof="0" dirty="0">
                <a:ln>
                  <a:noFill/>
                </a:ln>
                <a:effectLst/>
                <a:uLnTx/>
                <a:uFillTx/>
                <a:latin typeface="Arial"/>
                <a:ea typeface="+mj-ea"/>
                <a:cs typeface="+mj-cs"/>
              </a:rPr>
              <a:t>se Combination IO in PD-L1 TPS </a:t>
            </a:r>
            <a:r>
              <a:rPr kumimoji="0" lang="en-US" sz="3200" b="1" i="0" strike="noStrike" kern="1200" cap="none" spc="0" normalizeH="0" baseline="0" noProof="0" dirty="0">
                <a:ln>
                  <a:noFill/>
                </a:ln>
                <a:effectLst/>
                <a:uLnTx/>
                <a:uFillTx/>
                <a:latin typeface="Arial"/>
                <a:ea typeface="+mj-ea"/>
                <a:cs typeface="+mj-cs"/>
              </a:rPr>
              <a:t>≥</a:t>
            </a:r>
            <a:r>
              <a:rPr kumimoji="0" lang="en-US" sz="3200" b="1" i="0" u="none" strike="noStrike" kern="1200" cap="none" spc="0" normalizeH="0" baseline="0" noProof="0" dirty="0">
                <a:ln>
                  <a:noFill/>
                </a:ln>
                <a:effectLst/>
                <a:uLnTx/>
                <a:uFillTx/>
                <a:latin typeface="Arial"/>
                <a:ea typeface="+mj-ea"/>
                <a:cs typeface="+mj-cs"/>
              </a:rPr>
              <a:t>50%?</a:t>
            </a:r>
          </a:p>
        </p:txBody>
      </p:sp>
      <p:pic>
        <p:nvPicPr>
          <p:cNvPr id="6" name="Picture 5">
            <a:extLst>
              <a:ext uri="{FF2B5EF4-FFF2-40B4-BE49-F238E27FC236}">
                <a16:creationId xmlns:a16="http://schemas.microsoft.com/office/drawing/2014/main" id="{2F2C89A8-5689-434B-A49B-6C63716C7F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54" t="8669" r="6734" b="3177"/>
          <a:stretch/>
        </p:blipFill>
        <p:spPr>
          <a:xfrm>
            <a:off x="4540334" y="1541950"/>
            <a:ext cx="7369036" cy="3684518"/>
          </a:xfrm>
          <a:prstGeom prst="rect">
            <a:avLst/>
          </a:prstGeom>
        </p:spPr>
      </p:pic>
      <p:sp>
        <p:nvSpPr>
          <p:cNvPr id="9" name="TextBox 8">
            <a:extLst>
              <a:ext uri="{FF2B5EF4-FFF2-40B4-BE49-F238E27FC236}">
                <a16:creationId xmlns:a16="http://schemas.microsoft.com/office/drawing/2014/main" id="{954DA523-F489-8B4B-986B-416A015FFE1F}"/>
              </a:ext>
            </a:extLst>
          </p:cNvPr>
          <p:cNvSpPr txBox="1"/>
          <p:nvPr/>
        </p:nvSpPr>
        <p:spPr>
          <a:xfrm>
            <a:off x="619369" y="1090841"/>
            <a:ext cx="2157707" cy="461665"/>
          </a:xfrm>
          <a:prstGeom prst="rect">
            <a:avLst/>
          </a:prstGeom>
          <a:noFill/>
        </p:spPr>
        <p:txBody>
          <a:bodyPr wrap="none" rtlCol="0">
            <a:spAutoFit/>
          </a:bodyPr>
          <a:lstStyle/>
          <a:p>
            <a:r>
              <a:rPr lang="en-US" sz="2400" b="1" dirty="0" err="1"/>
              <a:t>CheckMate</a:t>
            </a:r>
            <a:r>
              <a:rPr lang="en-US" sz="2400" b="1" dirty="0"/>
              <a:t> 227</a:t>
            </a:r>
          </a:p>
        </p:txBody>
      </p:sp>
      <p:sp>
        <p:nvSpPr>
          <p:cNvPr id="10" name="Content Placeholder 2">
            <a:extLst>
              <a:ext uri="{FF2B5EF4-FFF2-40B4-BE49-F238E27FC236}">
                <a16:creationId xmlns:a16="http://schemas.microsoft.com/office/drawing/2014/main" id="{3400E0FD-1783-56BF-0838-1F544AEDD900}"/>
              </a:ext>
            </a:extLst>
          </p:cNvPr>
          <p:cNvSpPr txBox="1">
            <a:spLocks/>
          </p:cNvSpPr>
          <p:nvPr/>
        </p:nvSpPr>
        <p:spPr bwMode="auto">
          <a:xfrm>
            <a:off x="447001" y="5480704"/>
            <a:ext cx="8498216" cy="40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chemeClr val="tx1"/>
                </a:solidFill>
                <a:effectLst/>
                <a:uLnTx/>
                <a:uFillTx/>
                <a:latin typeface="+mn-lt"/>
                <a:ea typeface="+mn-ea"/>
                <a:cs typeface="+mn-cs"/>
              </a:rPr>
              <a:t>Primary endpoint: OS in PD-L1 ≥1% for Nivo/</a:t>
            </a:r>
            <a:r>
              <a:rPr kumimoji="0" lang="en-US" sz="1800" b="0" i="0" u="none" strike="noStrike" kern="0" cap="none" spc="0" normalizeH="0" baseline="0" noProof="0" dirty="0" err="1">
                <a:ln>
                  <a:noFill/>
                </a:ln>
                <a:solidFill>
                  <a:schemeClr val="tx1"/>
                </a:solidFill>
                <a:effectLst/>
                <a:uLnTx/>
                <a:uFillTx/>
                <a:latin typeface="+mn-lt"/>
                <a:ea typeface="+mn-ea"/>
                <a:cs typeface="+mn-cs"/>
              </a:rPr>
              <a:t>Ipi</a:t>
            </a:r>
            <a:r>
              <a:rPr kumimoji="0" lang="en-US" sz="1800" b="0" i="0" u="none" strike="noStrike" kern="0" cap="none" spc="0" normalizeH="0" baseline="0" noProof="0" dirty="0">
                <a:ln>
                  <a:noFill/>
                </a:ln>
                <a:solidFill>
                  <a:schemeClr val="tx1"/>
                </a:solidFill>
                <a:effectLst/>
                <a:uLnTx/>
                <a:uFillTx/>
                <a:latin typeface="+mn-lt"/>
                <a:ea typeface="+mn-ea"/>
                <a:cs typeface="+mn-cs"/>
              </a:rPr>
              <a:t> versus CT</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chemeClr val="tx1"/>
                </a:solidFill>
                <a:effectLst/>
                <a:uLnTx/>
                <a:uFillTx/>
                <a:latin typeface="+mn-lt"/>
                <a:ea typeface="+mn-ea"/>
                <a:cs typeface="+mn-cs"/>
              </a:rPr>
              <a:t>FDA approval for advanced NSCLC with PD-L1 ≥1% granted in May 2020 </a:t>
            </a:r>
          </a:p>
        </p:txBody>
      </p:sp>
      <p:sp>
        <p:nvSpPr>
          <p:cNvPr id="2" name="Footer Placeholder 1">
            <a:extLst>
              <a:ext uri="{FF2B5EF4-FFF2-40B4-BE49-F238E27FC236}">
                <a16:creationId xmlns:a16="http://schemas.microsoft.com/office/drawing/2014/main" id="{457DF5BF-0377-76F3-80B5-32AE209410A7}"/>
              </a:ext>
            </a:extLst>
          </p:cNvPr>
          <p:cNvSpPr>
            <a:spLocks noGrp="1"/>
          </p:cNvSpPr>
          <p:nvPr>
            <p:ph type="ftr" sz="quarter" idx="3"/>
          </p:nvPr>
        </p:nvSpPr>
        <p:spPr>
          <a:xfrm>
            <a:off x="609600" y="6356350"/>
            <a:ext cx="10744199" cy="442131"/>
          </a:xfrm>
        </p:spPr>
        <p:txBody>
          <a:bodyPr/>
          <a:lstStyle/>
          <a:p>
            <a:pPr>
              <a:spcBef>
                <a:spcPts val="0"/>
              </a:spcBef>
              <a:spcAft>
                <a:spcPts val="0"/>
              </a:spcAft>
              <a:buNone/>
              <a:defRPr/>
            </a:pPr>
            <a:r>
              <a:rPr kumimoji="0" lang="da-DK" altLang="en-US" sz="1200" b="0" i="0" u="none" strike="noStrike" kern="1200" cap="none" spc="-10" normalizeH="0" baseline="0" noProof="0" dirty="0">
                <a:ln>
                  <a:noFill/>
                </a:ln>
                <a:solidFill>
                  <a:srgbClr val="969696"/>
                </a:solidFill>
                <a:effectLst/>
                <a:uLnTx/>
                <a:uFillTx/>
                <a:latin typeface="+mn-lt"/>
                <a:ea typeface="+mn-ea"/>
                <a:cs typeface="+mn-cs"/>
              </a:rPr>
              <a:t>CT, </a:t>
            </a:r>
            <a:r>
              <a:rPr kumimoji="0" lang="da-DK" altLang="en-US" sz="1200" b="0" i="0" u="none" strike="noStrike" kern="1200" cap="none" spc="-10" normalizeH="0" baseline="0" noProof="0" dirty="0" err="1">
                <a:ln>
                  <a:noFill/>
                </a:ln>
                <a:solidFill>
                  <a:srgbClr val="969696"/>
                </a:solidFill>
                <a:effectLst/>
                <a:uLnTx/>
                <a:uFillTx/>
                <a:latin typeface="+mn-lt"/>
                <a:ea typeface="+mn-ea"/>
                <a:cs typeface="+mn-cs"/>
              </a:rPr>
              <a:t>chemotherapy</a:t>
            </a:r>
            <a:r>
              <a:rPr kumimoji="0" lang="da-DK" altLang="en-US" sz="1200" b="0" i="0" u="none" strike="noStrike" kern="1200" cap="none" spc="-10" normalizeH="0" baseline="0" noProof="0" dirty="0">
                <a:ln>
                  <a:noFill/>
                </a:ln>
                <a:solidFill>
                  <a:srgbClr val="969696"/>
                </a:solidFill>
                <a:effectLst/>
                <a:uLnTx/>
                <a:uFillTx/>
                <a:latin typeface="+mn-lt"/>
                <a:ea typeface="+mn-ea"/>
                <a:cs typeface="+mn-cs"/>
              </a:rPr>
              <a:t>; FDA, US Food and Drug Administration; </a:t>
            </a:r>
            <a:r>
              <a:rPr kumimoji="0" lang="da-DK" altLang="en-US" sz="1200" b="0" i="0" u="none" strike="noStrike" kern="1200" cap="none" spc="-10" normalizeH="0" baseline="0" noProof="0" dirty="0" err="1">
                <a:ln>
                  <a:noFill/>
                </a:ln>
                <a:solidFill>
                  <a:srgbClr val="969696"/>
                </a:solidFill>
                <a:effectLst/>
                <a:uLnTx/>
                <a:uFillTx/>
                <a:latin typeface="+mn-lt"/>
                <a:ea typeface="+mn-ea"/>
                <a:cs typeface="+mn-cs"/>
              </a:rPr>
              <a:t>mDoR</a:t>
            </a:r>
            <a:r>
              <a:rPr kumimoji="0" lang="da-DK" altLang="en-US" sz="1200" b="0" i="0" u="none" strike="noStrike" kern="1200" cap="none" spc="-10" normalizeH="0" baseline="0" noProof="0" dirty="0">
                <a:ln>
                  <a:noFill/>
                </a:ln>
                <a:solidFill>
                  <a:srgbClr val="969696"/>
                </a:solidFill>
                <a:effectLst/>
                <a:uLnTx/>
                <a:uFillTx/>
                <a:latin typeface="+mn-lt"/>
                <a:ea typeface="+mn-ea"/>
                <a:cs typeface="+mn-cs"/>
              </a:rPr>
              <a:t>, median </a:t>
            </a:r>
            <a:r>
              <a:rPr kumimoji="0" lang="da-DK" altLang="en-US" sz="1200" b="0" i="0" u="none" strike="noStrike" kern="1200" cap="none" spc="-10" normalizeH="0" baseline="0" noProof="0" dirty="0" err="1">
                <a:ln>
                  <a:noFill/>
                </a:ln>
                <a:solidFill>
                  <a:srgbClr val="969696"/>
                </a:solidFill>
                <a:effectLst/>
                <a:uLnTx/>
                <a:uFillTx/>
                <a:latin typeface="+mn-lt"/>
                <a:ea typeface="+mn-ea"/>
                <a:cs typeface="+mn-cs"/>
              </a:rPr>
              <a:t>duration</a:t>
            </a:r>
            <a:r>
              <a:rPr kumimoji="0" lang="da-DK" altLang="en-US" sz="1200" b="0" i="0" u="none" strike="noStrike" kern="1200" cap="none" spc="-10" normalizeH="0" baseline="0" noProof="0" dirty="0">
                <a:ln>
                  <a:noFill/>
                </a:ln>
                <a:solidFill>
                  <a:srgbClr val="969696"/>
                </a:solidFill>
                <a:effectLst/>
                <a:uLnTx/>
                <a:uFillTx/>
                <a:latin typeface="+mn-lt"/>
                <a:ea typeface="+mn-ea"/>
                <a:cs typeface="+mn-cs"/>
              </a:rPr>
              <a:t> of </a:t>
            </a:r>
            <a:r>
              <a:rPr kumimoji="0" lang="da-DK" altLang="en-US" sz="1200" b="0" i="0" u="none" strike="noStrike" kern="1200" cap="none" spc="-10" normalizeH="0" baseline="0" noProof="0" dirty="0" err="1">
                <a:ln>
                  <a:noFill/>
                </a:ln>
                <a:solidFill>
                  <a:srgbClr val="969696"/>
                </a:solidFill>
                <a:effectLst/>
                <a:uLnTx/>
                <a:uFillTx/>
                <a:latin typeface="+mn-lt"/>
                <a:ea typeface="+mn-ea"/>
                <a:cs typeface="+mn-cs"/>
              </a:rPr>
              <a:t>response</a:t>
            </a:r>
            <a:r>
              <a:rPr kumimoji="0" lang="da-DK" altLang="en-US" sz="1200" b="0" i="0" u="none" strike="noStrike" kern="1200" cap="none" spc="-10" normalizeH="0" baseline="0" noProof="0" dirty="0">
                <a:ln>
                  <a:noFill/>
                </a:ln>
                <a:solidFill>
                  <a:srgbClr val="969696"/>
                </a:solidFill>
                <a:effectLst/>
                <a:uLnTx/>
                <a:uFillTx/>
                <a:latin typeface="+mn-lt"/>
                <a:ea typeface="+mn-ea"/>
                <a:cs typeface="+mn-cs"/>
              </a:rPr>
              <a:t>.</a:t>
            </a:r>
          </a:p>
          <a:p>
            <a:pPr>
              <a:spcBef>
                <a:spcPts val="0"/>
              </a:spcBef>
              <a:spcAft>
                <a:spcPts val="0"/>
              </a:spcAft>
              <a:buNone/>
              <a:defRPr/>
            </a:pPr>
            <a:r>
              <a:rPr kumimoji="0" lang="da-DK" altLang="en-US" sz="1200" b="0" i="0" u="none" strike="noStrike" kern="1200" cap="none" spc="-10" normalizeH="0" baseline="0" noProof="0" dirty="0">
                <a:ln>
                  <a:noFill/>
                </a:ln>
                <a:solidFill>
                  <a:srgbClr val="969696"/>
                </a:solidFill>
                <a:effectLst/>
                <a:uLnTx/>
                <a:uFillTx/>
                <a:latin typeface="+mn-lt"/>
                <a:ea typeface="+mn-ea"/>
                <a:cs typeface="+mn-cs"/>
              </a:rPr>
              <a:t>Paz-Ares LG, et al. ASCO 2021. Abstract 9016; Paz-Ares LG, et al. </a:t>
            </a:r>
            <a:r>
              <a:rPr kumimoji="0" lang="da-DK" altLang="en-US" sz="1200" b="0" i="1" u="none" strike="noStrike" kern="1200" cap="none" spc="-10" normalizeH="0" baseline="0" noProof="0" dirty="0">
                <a:ln>
                  <a:noFill/>
                </a:ln>
                <a:solidFill>
                  <a:srgbClr val="969696"/>
                </a:solidFill>
                <a:effectLst/>
                <a:uLnTx/>
                <a:uFillTx/>
                <a:latin typeface="+mn-lt"/>
                <a:ea typeface="+mn-ea"/>
                <a:cs typeface="+mn-cs"/>
              </a:rPr>
              <a:t>J </a:t>
            </a:r>
            <a:r>
              <a:rPr kumimoji="0" lang="da-DK" altLang="en-US" sz="1200" b="0" i="1" u="none" strike="noStrike" kern="1200" cap="none" spc="-10" normalizeH="0" baseline="0" noProof="0" dirty="0" err="1">
                <a:ln>
                  <a:noFill/>
                </a:ln>
                <a:solidFill>
                  <a:srgbClr val="969696"/>
                </a:solidFill>
                <a:effectLst/>
                <a:uLnTx/>
                <a:uFillTx/>
                <a:latin typeface="+mn-lt"/>
                <a:ea typeface="+mn-ea"/>
                <a:cs typeface="+mn-cs"/>
              </a:rPr>
              <a:t>Thorac</a:t>
            </a:r>
            <a:r>
              <a:rPr kumimoji="0" lang="da-DK" altLang="en-US" sz="1200" b="0" i="1" u="none" strike="noStrike" kern="1200" cap="none" spc="-10" normalizeH="0" baseline="0" noProof="0" dirty="0">
                <a:ln>
                  <a:noFill/>
                </a:ln>
                <a:solidFill>
                  <a:srgbClr val="969696"/>
                </a:solidFill>
                <a:effectLst/>
                <a:uLnTx/>
                <a:uFillTx/>
                <a:latin typeface="+mn-lt"/>
                <a:ea typeface="+mn-ea"/>
                <a:cs typeface="+mn-cs"/>
              </a:rPr>
              <a:t> </a:t>
            </a:r>
            <a:r>
              <a:rPr kumimoji="0" lang="da-DK" altLang="en-US" sz="1200" b="0" i="1" u="none" strike="noStrike" kern="1200" cap="none" spc="-10" normalizeH="0" baseline="0" noProof="0" dirty="0" err="1">
                <a:ln>
                  <a:noFill/>
                </a:ln>
                <a:solidFill>
                  <a:srgbClr val="969696"/>
                </a:solidFill>
                <a:effectLst/>
                <a:uLnTx/>
                <a:uFillTx/>
                <a:latin typeface="+mn-lt"/>
                <a:ea typeface="+mn-ea"/>
                <a:cs typeface="+mn-cs"/>
              </a:rPr>
              <a:t>Oncol</a:t>
            </a:r>
            <a:r>
              <a:rPr kumimoji="0" lang="da-DK" altLang="en-US" sz="1200" b="0" i="0" u="none" strike="noStrike" kern="1200" cap="none" spc="-10" normalizeH="0" baseline="0" noProof="0" dirty="0">
                <a:ln>
                  <a:noFill/>
                </a:ln>
                <a:solidFill>
                  <a:srgbClr val="969696"/>
                </a:solidFill>
                <a:effectLst/>
                <a:uLnTx/>
                <a:uFillTx/>
                <a:latin typeface="+mn-lt"/>
                <a:ea typeface="+mn-ea"/>
                <a:cs typeface="+mn-cs"/>
              </a:rPr>
              <a:t>. 2022;17(2):289-308.  </a:t>
            </a:r>
          </a:p>
        </p:txBody>
      </p:sp>
      <p:graphicFrame>
        <p:nvGraphicFramePr>
          <p:cNvPr id="4" name="Table 3">
            <a:extLst>
              <a:ext uri="{FF2B5EF4-FFF2-40B4-BE49-F238E27FC236}">
                <a16:creationId xmlns:a16="http://schemas.microsoft.com/office/drawing/2014/main" id="{AF38BF5F-A58F-8AA7-66C6-892A0396F852}"/>
              </a:ext>
            </a:extLst>
          </p:cNvPr>
          <p:cNvGraphicFramePr>
            <a:graphicFrameLocks noGrp="1"/>
          </p:cNvGraphicFramePr>
          <p:nvPr>
            <p:extLst>
              <p:ext uri="{D42A27DB-BD31-4B8C-83A1-F6EECF244321}">
                <p14:modId xmlns:p14="http://schemas.microsoft.com/office/powerpoint/2010/main" val="314471517"/>
              </p:ext>
            </p:extLst>
          </p:nvPr>
        </p:nvGraphicFramePr>
        <p:xfrm>
          <a:off x="447001" y="1923946"/>
          <a:ext cx="4378210" cy="1112520"/>
        </p:xfrm>
        <a:graphic>
          <a:graphicData uri="http://schemas.openxmlformats.org/drawingml/2006/table">
            <a:tbl>
              <a:tblPr/>
              <a:tblGrid>
                <a:gridCol w="1673629">
                  <a:extLst>
                    <a:ext uri="{9D8B030D-6E8A-4147-A177-3AD203B41FA5}">
                      <a16:colId xmlns:a16="http://schemas.microsoft.com/office/drawing/2014/main" val="2819434079"/>
                    </a:ext>
                  </a:extLst>
                </a:gridCol>
                <a:gridCol w="901527">
                  <a:extLst>
                    <a:ext uri="{9D8B030D-6E8A-4147-A177-3AD203B41FA5}">
                      <a16:colId xmlns:a16="http://schemas.microsoft.com/office/drawing/2014/main" val="330860142"/>
                    </a:ext>
                  </a:extLst>
                </a:gridCol>
                <a:gridCol w="901527">
                  <a:extLst>
                    <a:ext uri="{9D8B030D-6E8A-4147-A177-3AD203B41FA5}">
                      <a16:colId xmlns:a16="http://schemas.microsoft.com/office/drawing/2014/main" val="1002974407"/>
                    </a:ext>
                  </a:extLst>
                </a:gridCol>
                <a:gridCol w="901527">
                  <a:extLst>
                    <a:ext uri="{9D8B030D-6E8A-4147-A177-3AD203B41FA5}">
                      <a16:colId xmlns:a16="http://schemas.microsoft.com/office/drawing/2014/main" val="1460560159"/>
                    </a:ext>
                  </a:extLst>
                </a:gridCol>
              </a:tblGrid>
              <a:tr h="0">
                <a:tc>
                  <a:txBody>
                    <a:bodyPr/>
                    <a:lstStyle/>
                    <a:p>
                      <a:r>
                        <a:rPr lang="en-US" sz="1100" b="1" dirty="0">
                          <a:solidFill>
                            <a:schemeClr val="bg1"/>
                          </a:solidFill>
                          <a:effectLst/>
                        </a:rPr>
                        <a:t>Response Outcomes: PD-L1 ≥50%</a:t>
                      </a:r>
                    </a:p>
                  </a:txBody>
                  <a:tcPr anchor="ctr">
                    <a:lnL>
                      <a:noFill/>
                    </a:lnL>
                    <a:lnR>
                      <a:noFill/>
                    </a:lnR>
                    <a:lnT>
                      <a:noFill/>
                    </a:lnT>
                    <a:lnB>
                      <a:noFill/>
                    </a:lnB>
                    <a:solidFill>
                      <a:schemeClr val="tx1">
                        <a:lumMod val="75000"/>
                      </a:schemeClr>
                    </a:solidFill>
                  </a:tcPr>
                </a:tc>
                <a:tc>
                  <a:txBody>
                    <a:bodyPr/>
                    <a:lstStyle/>
                    <a:p>
                      <a:pPr algn="ctr"/>
                      <a:r>
                        <a:rPr lang="en-US" sz="1100" b="1" dirty="0" err="1">
                          <a:solidFill>
                            <a:schemeClr val="bg1"/>
                          </a:solidFill>
                          <a:effectLst/>
                        </a:rPr>
                        <a:t>Nivo</a:t>
                      </a:r>
                      <a:r>
                        <a:rPr lang="en-US" sz="1100" b="1" dirty="0">
                          <a:solidFill>
                            <a:schemeClr val="bg1"/>
                          </a:solidFill>
                          <a:effectLst/>
                        </a:rPr>
                        <a:t>/</a:t>
                      </a:r>
                      <a:r>
                        <a:rPr lang="en-US" sz="1100" b="1" dirty="0" err="1">
                          <a:solidFill>
                            <a:schemeClr val="bg1"/>
                          </a:solidFill>
                          <a:effectLst/>
                        </a:rPr>
                        <a:t>lpi</a:t>
                      </a:r>
                      <a:r>
                        <a:rPr lang="en-US" sz="1100" b="1" dirty="0">
                          <a:solidFill>
                            <a:schemeClr val="bg1"/>
                          </a:solidFill>
                          <a:effectLst/>
                        </a:rPr>
                        <a:t> </a:t>
                      </a:r>
                    </a:p>
                    <a:p>
                      <a:pPr algn="ctr"/>
                      <a:r>
                        <a:rPr lang="en-US" sz="1100" b="1" dirty="0">
                          <a:solidFill>
                            <a:schemeClr val="bg1"/>
                          </a:solidFill>
                          <a:effectLst/>
                        </a:rPr>
                        <a:t>(n = 205)</a:t>
                      </a:r>
                    </a:p>
                  </a:txBody>
                  <a:tcPr anchor="ctr">
                    <a:lnL>
                      <a:noFill/>
                    </a:lnL>
                    <a:lnR>
                      <a:noFill/>
                    </a:lnR>
                    <a:lnT>
                      <a:noFill/>
                    </a:lnT>
                    <a:lnB>
                      <a:noFill/>
                    </a:lnB>
                    <a:solidFill>
                      <a:srgbClr val="963715"/>
                    </a:solidFill>
                  </a:tcPr>
                </a:tc>
                <a:tc>
                  <a:txBody>
                    <a:bodyPr/>
                    <a:lstStyle/>
                    <a:p>
                      <a:pPr algn="ctr"/>
                      <a:r>
                        <a:rPr lang="en-US" sz="1100" b="1" dirty="0" err="1">
                          <a:solidFill>
                            <a:schemeClr val="bg1"/>
                          </a:solidFill>
                          <a:effectLst/>
                        </a:rPr>
                        <a:t>Nivo</a:t>
                      </a:r>
                      <a:r>
                        <a:rPr lang="en-US" sz="1100" b="1" dirty="0">
                          <a:solidFill>
                            <a:schemeClr val="bg1"/>
                          </a:solidFill>
                          <a:effectLst/>
                        </a:rPr>
                        <a:t> </a:t>
                      </a:r>
                    </a:p>
                    <a:p>
                      <a:pPr algn="ctr"/>
                      <a:r>
                        <a:rPr lang="en-US" sz="1100" b="1" dirty="0">
                          <a:solidFill>
                            <a:schemeClr val="bg1"/>
                          </a:solidFill>
                          <a:effectLst/>
                        </a:rPr>
                        <a:t>(n = 214)</a:t>
                      </a:r>
                    </a:p>
                  </a:txBody>
                  <a:tcPr anchor="ctr">
                    <a:lnL>
                      <a:noFill/>
                    </a:lnL>
                    <a:lnR>
                      <a:noFill/>
                    </a:lnR>
                    <a:lnT>
                      <a:noFill/>
                    </a:lnT>
                    <a:lnB>
                      <a:noFill/>
                    </a:lnB>
                    <a:solidFill>
                      <a:srgbClr val="6AA97E"/>
                    </a:solidFill>
                  </a:tcPr>
                </a:tc>
                <a:tc>
                  <a:txBody>
                    <a:bodyPr/>
                    <a:lstStyle/>
                    <a:p>
                      <a:pPr algn="ctr"/>
                      <a:r>
                        <a:rPr lang="en-US" sz="1100" b="1" dirty="0">
                          <a:solidFill>
                            <a:schemeClr val="bg1"/>
                          </a:solidFill>
                          <a:effectLst/>
                        </a:rPr>
                        <a:t>CT </a:t>
                      </a:r>
                    </a:p>
                    <a:p>
                      <a:pPr algn="ctr"/>
                      <a:r>
                        <a:rPr lang="en-US" sz="1100" b="1" dirty="0">
                          <a:solidFill>
                            <a:schemeClr val="bg1"/>
                          </a:solidFill>
                          <a:effectLst/>
                        </a:rPr>
                        <a:t>(n = 192)</a:t>
                      </a:r>
                    </a:p>
                  </a:txBody>
                  <a:tcPr anchor="ctr">
                    <a:lnL>
                      <a:noFill/>
                    </a:lnL>
                    <a:lnR>
                      <a:noFill/>
                    </a:lnR>
                    <a:lnT>
                      <a:noFill/>
                    </a:lnT>
                    <a:lnB>
                      <a:noFill/>
                    </a:lnB>
                    <a:solidFill>
                      <a:srgbClr val="878583"/>
                    </a:solidFill>
                  </a:tcPr>
                </a:tc>
                <a:extLst>
                  <a:ext uri="{0D108BD9-81ED-4DB2-BD59-A6C34878D82A}">
                    <a16:rowId xmlns:a16="http://schemas.microsoft.com/office/drawing/2014/main" val="2457080285"/>
                  </a:ext>
                </a:extLst>
              </a:tr>
              <a:tr h="0">
                <a:tc>
                  <a:txBody>
                    <a:bodyPr/>
                    <a:lstStyle/>
                    <a:p>
                      <a:r>
                        <a:rPr lang="en-US" sz="1100" dirty="0">
                          <a:solidFill>
                            <a:schemeClr val="tx1">
                              <a:lumMod val="50000"/>
                            </a:schemeClr>
                          </a:solidFill>
                          <a:effectLst/>
                        </a:rPr>
                        <a:t>ORR, % (n)</a:t>
                      </a:r>
                    </a:p>
                  </a:txBody>
                  <a:tcPr anchor="ctr">
                    <a:lnL>
                      <a:noFill/>
                    </a:lnL>
                    <a:lnR>
                      <a:noFill/>
                    </a:lnR>
                    <a:lnT>
                      <a:noFill/>
                    </a:lnT>
                    <a:lnB>
                      <a:noFill/>
                    </a:lnB>
                  </a:tcPr>
                </a:tc>
                <a:tc>
                  <a:txBody>
                    <a:bodyPr/>
                    <a:lstStyle/>
                    <a:p>
                      <a:pPr algn="ctr"/>
                      <a:r>
                        <a:rPr lang="en-US" sz="1100" dirty="0">
                          <a:solidFill>
                            <a:schemeClr val="tx1">
                              <a:lumMod val="50000"/>
                            </a:schemeClr>
                          </a:solidFill>
                          <a:effectLst/>
                        </a:rPr>
                        <a:t>45.4 (93)</a:t>
                      </a:r>
                    </a:p>
                  </a:txBody>
                  <a:tcPr anchor="ctr">
                    <a:lnL>
                      <a:noFill/>
                    </a:lnL>
                    <a:lnR>
                      <a:noFill/>
                    </a:lnR>
                    <a:lnT>
                      <a:noFill/>
                    </a:lnT>
                    <a:lnB>
                      <a:noFill/>
                    </a:lnB>
                  </a:tcPr>
                </a:tc>
                <a:tc>
                  <a:txBody>
                    <a:bodyPr/>
                    <a:lstStyle/>
                    <a:p>
                      <a:pPr algn="ctr"/>
                      <a:r>
                        <a:rPr lang="en-US" sz="1100" dirty="0">
                          <a:solidFill>
                            <a:schemeClr val="tx1">
                              <a:lumMod val="50000"/>
                            </a:schemeClr>
                          </a:solidFill>
                          <a:effectLst/>
                        </a:rPr>
                        <a:t>36.9 (79)</a:t>
                      </a:r>
                    </a:p>
                  </a:txBody>
                  <a:tcPr anchor="ctr">
                    <a:lnL>
                      <a:noFill/>
                    </a:lnL>
                    <a:lnR>
                      <a:noFill/>
                    </a:lnR>
                    <a:lnT>
                      <a:noFill/>
                    </a:lnT>
                    <a:lnB>
                      <a:noFill/>
                    </a:lnB>
                  </a:tcPr>
                </a:tc>
                <a:tc>
                  <a:txBody>
                    <a:bodyPr/>
                    <a:lstStyle/>
                    <a:p>
                      <a:pPr algn="ctr"/>
                      <a:r>
                        <a:rPr lang="en-US" sz="1100" dirty="0">
                          <a:solidFill>
                            <a:schemeClr val="tx1">
                              <a:lumMod val="50000"/>
                            </a:schemeClr>
                          </a:solidFill>
                          <a:effectLst/>
                        </a:rPr>
                        <a:t>35.4 (68)</a:t>
                      </a:r>
                    </a:p>
                  </a:txBody>
                  <a:tcPr anchor="ctr">
                    <a:lnL>
                      <a:noFill/>
                    </a:lnL>
                    <a:lnR>
                      <a:noFill/>
                    </a:lnR>
                    <a:lnT>
                      <a:noFill/>
                    </a:lnT>
                    <a:lnB>
                      <a:noFill/>
                    </a:lnB>
                  </a:tcPr>
                </a:tc>
                <a:extLst>
                  <a:ext uri="{0D108BD9-81ED-4DB2-BD59-A6C34878D82A}">
                    <a16:rowId xmlns:a16="http://schemas.microsoft.com/office/drawing/2014/main" val="1780003616"/>
                  </a:ext>
                </a:extLst>
              </a:tr>
              <a:tr h="0">
                <a:tc>
                  <a:txBody>
                    <a:bodyPr/>
                    <a:lstStyle/>
                    <a:p>
                      <a:r>
                        <a:rPr lang="en-US" sz="1100" dirty="0" err="1">
                          <a:solidFill>
                            <a:schemeClr val="tx1">
                              <a:lumMod val="50000"/>
                            </a:schemeClr>
                          </a:solidFill>
                          <a:effectLst/>
                        </a:rPr>
                        <a:t>mDoR</a:t>
                      </a:r>
                      <a:r>
                        <a:rPr lang="en-US" sz="1100" dirty="0">
                          <a:solidFill>
                            <a:schemeClr val="tx1">
                              <a:lumMod val="50000"/>
                            </a:schemeClr>
                          </a:solidFill>
                          <a:effectLst/>
                        </a:rPr>
                        <a:t>, </a:t>
                      </a:r>
                      <a:r>
                        <a:rPr lang="en-US" sz="1100" dirty="0" err="1">
                          <a:solidFill>
                            <a:schemeClr val="tx1">
                              <a:lumMod val="50000"/>
                            </a:schemeClr>
                          </a:solidFill>
                          <a:effectLst/>
                        </a:rPr>
                        <a:t>mo</a:t>
                      </a:r>
                      <a:r>
                        <a:rPr lang="en-US" sz="1100" dirty="0">
                          <a:solidFill>
                            <a:schemeClr val="tx1">
                              <a:lumMod val="50000"/>
                            </a:schemeClr>
                          </a:solidFill>
                          <a:effectLst/>
                        </a:rPr>
                        <a:t> </a:t>
                      </a:r>
                    </a:p>
                    <a:p>
                      <a:r>
                        <a:rPr lang="en-US" sz="1100" dirty="0">
                          <a:solidFill>
                            <a:schemeClr val="tx1">
                              <a:lumMod val="50000"/>
                            </a:schemeClr>
                          </a:solidFill>
                          <a:effectLst/>
                        </a:rPr>
                        <a:t>(95% CI)</a:t>
                      </a:r>
                    </a:p>
                  </a:txBody>
                  <a:tcPr anchor="ctr">
                    <a:lnL>
                      <a:noFill/>
                    </a:lnL>
                    <a:lnR>
                      <a:noFill/>
                    </a:lnR>
                    <a:lnT>
                      <a:noFill/>
                    </a:lnT>
                    <a:lnB>
                      <a:noFill/>
                    </a:lnB>
                    <a:solidFill>
                      <a:schemeClr val="bg1">
                        <a:lumMod val="95000"/>
                      </a:schemeClr>
                    </a:solidFill>
                  </a:tcPr>
                </a:tc>
                <a:tc>
                  <a:txBody>
                    <a:bodyPr/>
                    <a:lstStyle/>
                    <a:p>
                      <a:pPr algn="ctr"/>
                      <a:r>
                        <a:rPr lang="en-US" sz="1100" dirty="0">
                          <a:solidFill>
                            <a:schemeClr val="tx1">
                              <a:lumMod val="50000"/>
                            </a:schemeClr>
                          </a:solidFill>
                          <a:effectLst/>
                        </a:rPr>
                        <a:t>31.8 </a:t>
                      </a:r>
                    </a:p>
                    <a:p>
                      <a:pPr algn="ctr"/>
                      <a:r>
                        <a:rPr lang="en-US" sz="1100" dirty="0">
                          <a:solidFill>
                            <a:schemeClr val="tx1">
                              <a:lumMod val="50000"/>
                            </a:schemeClr>
                          </a:solidFill>
                          <a:effectLst/>
                        </a:rPr>
                        <a:t>(20.7-51.2)</a:t>
                      </a:r>
                    </a:p>
                  </a:txBody>
                  <a:tcPr anchor="ctr">
                    <a:lnL>
                      <a:noFill/>
                    </a:lnL>
                    <a:lnR>
                      <a:noFill/>
                    </a:lnR>
                    <a:lnT>
                      <a:noFill/>
                    </a:lnT>
                    <a:lnB>
                      <a:noFill/>
                    </a:lnB>
                    <a:solidFill>
                      <a:schemeClr val="bg1">
                        <a:lumMod val="95000"/>
                      </a:schemeClr>
                    </a:solidFill>
                  </a:tcPr>
                </a:tc>
                <a:tc>
                  <a:txBody>
                    <a:bodyPr/>
                    <a:lstStyle/>
                    <a:p>
                      <a:pPr algn="ctr"/>
                      <a:r>
                        <a:rPr lang="en-US" sz="1100" dirty="0">
                          <a:solidFill>
                            <a:schemeClr val="tx1">
                              <a:lumMod val="50000"/>
                            </a:schemeClr>
                          </a:solidFill>
                          <a:effectLst/>
                        </a:rPr>
                        <a:t>16.8</a:t>
                      </a:r>
                    </a:p>
                    <a:p>
                      <a:pPr algn="ctr"/>
                      <a:r>
                        <a:rPr lang="en-US" sz="1100" dirty="0">
                          <a:solidFill>
                            <a:schemeClr val="tx1">
                              <a:lumMod val="50000"/>
                            </a:schemeClr>
                          </a:solidFill>
                          <a:effectLst/>
                        </a:rPr>
                        <a:t>(13.5-29.6)</a:t>
                      </a:r>
                    </a:p>
                  </a:txBody>
                  <a:tcPr anchor="ctr">
                    <a:lnL>
                      <a:noFill/>
                    </a:lnL>
                    <a:lnR>
                      <a:noFill/>
                    </a:lnR>
                    <a:lnT>
                      <a:noFill/>
                    </a:lnT>
                    <a:lnB>
                      <a:noFill/>
                    </a:lnB>
                    <a:solidFill>
                      <a:schemeClr val="bg1">
                        <a:lumMod val="95000"/>
                      </a:schemeClr>
                    </a:solidFill>
                  </a:tcPr>
                </a:tc>
                <a:tc>
                  <a:txBody>
                    <a:bodyPr/>
                    <a:lstStyle/>
                    <a:p>
                      <a:pPr algn="ctr"/>
                      <a:r>
                        <a:rPr lang="en-US" sz="1100" dirty="0">
                          <a:solidFill>
                            <a:schemeClr val="tx1">
                              <a:lumMod val="50000"/>
                            </a:schemeClr>
                          </a:solidFill>
                          <a:effectLst/>
                        </a:rPr>
                        <a:t>5.8</a:t>
                      </a:r>
                    </a:p>
                    <a:p>
                      <a:pPr algn="ctr"/>
                      <a:r>
                        <a:rPr lang="en-US" sz="1100" dirty="0">
                          <a:solidFill>
                            <a:schemeClr val="tx1">
                              <a:lumMod val="50000"/>
                            </a:schemeClr>
                          </a:solidFill>
                          <a:effectLst/>
                        </a:rPr>
                        <a:t>(4.5-6.9)</a:t>
                      </a:r>
                    </a:p>
                  </a:txBody>
                  <a:tcPr anchor="ctr">
                    <a:lnL>
                      <a:noFill/>
                    </a:lnL>
                    <a:lnR>
                      <a:noFill/>
                    </a:lnR>
                    <a:lnT>
                      <a:noFill/>
                    </a:lnT>
                    <a:lnB>
                      <a:noFill/>
                    </a:lnB>
                    <a:solidFill>
                      <a:schemeClr val="bg1">
                        <a:lumMod val="95000"/>
                      </a:schemeClr>
                    </a:solidFill>
                  </a:tcPr>
                </a:tc>
                <a:extLst>
                  <a:ext uri="{0D108BD9-81ED-4DB2-BD59-A6C34878D82A}">
                    <a16:rowId xmlns:a16="http://schemas.microsoft.com/office/drawing/2014/main" val="121581365"/>
                  </a:ext>
                </a:extLst>
              </a:tr>
            </a:tbl>
          </a:graphicData>
        </a:graphic>
      </p:graphicFrame>
    </p:spTree>
    <p:extLst>
      <p:ext uri="{BB962C8B-B14F-4D97-AF65-F5344CB8AC3E}">
        <p14:creationId xmlns:p14="http://schemas.microsoft.com/office/powerpoint/2010/main" val="135452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BD67-FAB1-65F8-C508-D6FB02759F4F}"/>
              </a:ext>
            </a:extLst>
          </p:cNvPr>
          <p:cNvSpPr>
            <a:spLocks noGrp="1"/>
          </p:cNvSpPr>
          <p:nvPr>
            <p:ph type="title"/>
          </p:nvPr>
        </p:nvSpPr>
        <p:spPr>
          <a:xfrm>
            <a:off x="572477" y="302602"/>
            <a:ext cx="10515600" cy="1325563"/>
          </a:xfrm>
        </p:spPr>
        <p:txBody>
          <a:bodyPr>
            <a:normAutofit/>
          </a:bodyPr>
          <a:lstStyle/>
          <a:p>
            <a:r>
              <a:rPr lang="en-US" sz="2800" dirty="0">
                <a:latin typeface="+mn-lt"/>
              </a:rPr>
              <a:t>Nivolumab + Ipilimumab + 2 Cycles of Chemotherapy: </a:t>
            </a:r>
            <a:r>
              <a:rPr lang="en-US" sz="2800" dirty="0" err="1">
                <a:latin typeface="+mn-lt"/>
              </a:rPr>
              <a:t>CheckMate</a:t>
            </a:r>
            <a:r>
              <a:rPr lang="en-US" sz="2800" dirty="0">
                <a:latin typeface="+mn-lt"/>
              </a:rPr>
              <a:t> 9LA 3-Year Update</a:t>
            </a:r>
          </a:p>
        </p:txBody>
      </p:sp>
      <p:sp>
        <p:nvSpPr>
          <p:cNvPr id="8" name="TextBox 7">
            <a:extLst>
              <a:ext uri="{FF2B5EF4-FFF2-40B4-BE49-F238E27FC236}">
                <a16:creationId xmlns:a16="http://schemas.microsoft.com/office/drawing/2014/main" id="{4C57F0F2-B3F9-1D16-1402-F5396B42BEBE}"/>
              </a:ext>
            </a:extLst>
          </p:cNvPr>
          <p:cNvSpPr txBox="1"/>
          <p:nvPr/>
        </p:nvSpPr>
        <p:spPr>
          <a:xfrm>
            <a:off x="1500969" y="6030913"/>
            <a:ext cx="8700972" cy="369332"/>
          </a:xfrm>
          <a:prstGeom prst="rect">
            <a:avLst/>
          </a:prstGeom>
          <a:noFill/>
        </p:spPr>
        <p:txBody>
          <a:bodyPr wrap="none" rtlCol="0">
            <a:spAutoFit/>
          </a:bodyPr>
          <a:lstStyle/>
          <a:p>
            <a:r>
              <a:rPr lang="en-US" dirty="0"/>
              <a:t>Long-term, durable benefit was observed across </a:t>
            </a:r>
            <a:r>
              <a:rPr lang="en-US" dirty="0" err="1"/>
              <a:t>histologies</a:t>
            </a:r>
            <a:r>
              <a:rPr lang="en-US" dirty="0"/>
              <a:t> and PD-L1 expression levels </a:t>
            </a:r>
          </a:p>
        </p:txBody>
      </p:sp>
      <p:pic>
        <p:nvPicPr>
          <p:cNvPr id="5" name="Picture 4">
            <a:extLst>
              <a:ext uri="{FF2B5EF4-FFF2-40B4-BE49-F238E27FC236}">
                <a16:creationId xmlns:a16="http://schemas.microsoft.com/office/drawing/2014/main" id="{913B12F0-1573-6FB8-88C6-379C510AE4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4113" y="1780648"/>
            <a:ext cx="6673175" cy="4149707"/>
          </a:xfrm>
          <a:prstGeom prst="rect">
            <a:avLst/>
          </a:prstGeom>
        </p:spPr>
      </p:pic>
      <p:sp>
        <p:nvSpPr>
          <p:cNvPr id="9" name="TextBox 8">
            <a:extLst>
              <a:ext uri="{FF2B5EF4-FFF2-40B4-BE49-F238E27FC236}">
                <a16:creationId xmlns:a16="http://schemas.microsoft.com/office/drawing/2014/main" id="{AF381A60-0F6E-F3F7-2667-C35F3E6488DF}"/>
              </a:ext>
            </a:extLst>
          </p:cNvPr>
          <p:cNvSpPr txBox="1"/>
          <p:nvPr/>
        </p:nvSpPr>
        <p:spPr>
          <a:xfrm>
            <a:off x="1130707" y="1628165"/>
            <a:ext cx="1433406" cy="400110"/>
          </a:xfrm>
          <a:prstGeom prst="rect">
            <a:avLst/>
          </a:prstGeom>
          <a:noFill/>
        </p:spPr>
        <p:txBody>
          <a:bodyPr wrap="none" rtlCol="0">
            <a:spAutoFit/>
          </a:bodyPr>
          <a:lstStyle/>
          <a:p>
            <a:r>
              <a:rPr lang="en-US" sz="2000" b="1" dirty="0"/>
              <a:t>PD-L1≥ 50%</a:t>
            </a:r>
          </a:p>
        </p:txBody>
      </p:sp>
      <p:sp>
        <p:nvSpPr>
          <p:cNvPr id="3" name="Footer Placeholder 1">
            <a:extLst>
              <a:ext uri="{FF2B5EF4-FFF2-40B4-BE49-F238E27FC236}">
                <a16:creationId xmlns:a16="http://schemas.microsoft.com/office/drawing/2014/main" id="{08970F23-11CC-BBCE-4C1A-5737A88C460B}"/>
              </a:ext>
            </a:extLst>
          </p:cNvPr>
          <p:cNvSpPr>
            <a:spLocks noGrp="1"/>
          </p:cNvSpPr>
          <p:nvPr>
            <p:ph type="ftr" sz="quarter" idx="3"/>
          </p:nvPr>
        </p:nvSpPr>
        <p:spPr>
          <a:xfrm>
            <a:off x="609600" y="6356350"/>
            <a:ext cx="10744199" cy="442131"/>
          </a:xfrm>
        </p:spPr>
        <p:txBody>
          <a:bodyPr/>
          <a:lstStyle/>
          <a:p>
            <a:r>
              <a:rPr lang="en-US" sz="1200" dirty="0"/>
              <a:t>Paz-Ares LG, et al. </a:t>
            </a:r>
            <a:r>
              <a:rPr lang="en-US" sz="1200" i="1" dirty="0"/>
              <a:t>J </a:t>
            </a:r>
            <a:r>
              <a:rPr lang="en-US" sz="1200" i="1" dirty="0" err="1"/>
              <a:t>Thorac</a:t>
            </a:r>
            <a:r>
              <a:rPr lang="en-US" sz="1200" i="1" dirty="0"/>
              <a:t> Oncol</a:t>
            </a:r>
            <a:r>
              <a:rPr lang="en-US" sz="1200" dirty="0"/>
              <a:t>. 2023; 18:205-222.</a:t>
            </a:r>
          </a:p>
        </p:txBody>
      </p:sp>
    </p:spTree>
    <p:extLst>
      <p:ext uri="{BB962C8B-B14F-4D97-AF65-F5344CB8AC3E}">
        <p14:creationId xmlns:p14="http://schemas.microsoft.com/office/powerpoint/2010/main" val="91915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0E18-50FA-D922-AC53-FFE3AED39DE7}"/>
              </a:ext>
            </a:extLst>
          </p:cNvPr>
          <p:cNvSpPr>
            <a:spLocks noGrp="1"/>
          </p:cNvSpPr>
          <p:nvPr>
            <p:ph type="title"/>
          </p:nvPr>
        </p:nvSpPr>
        <p:spPr>
          <a:xfrm>
            <a:off x="512399" y="467906"/>
            <a:ext cx="10515600" cy="1325563"/>
          </a:xfrm>
        </p:spPr>
        <p:txBody>
          <a:bodyPr/>
          <a:lstStyle/>
          <a:p>
            <a:r>
              <a:rPr lang="en-US" dirty="0"/>
              <a:t>Durvalumab ± </a:t>
            </a:r>
            <a:r>
              <a:rPr lang="en-US" dirty="0" err="1"/>
              <a:t>Tremelimumab</a:t>
            </a:r>
            <a:r>
              <a:rPr lang="en-US" dirty="0"/>
              <a:t> in Combination with Chemotherapy </a:t>
            </a:r>
          </a:p>
        </p:txBody>
      </p:sp>
      <p:sp>
        <p:nvSpPr>
          <p:cNvPr id="3" name="TextBox 2">
            <a:extLst>
              <a:ext uri="{FF2B5EF4-FFF2-40B4-BE49-F238E27FC236}">
                <a16:creationId xmlns:a16="http://schemas.microsoft.com/office/drawing/2014/main" id="{51874685-62F1-B5FD-1741-D54C05437D84}"/>
              </a:ext>
            </a:extLst>
          </p:cNvPr>
          <p:cNvSpPr txBox="1"/>
          <p:nvPr/>
        </p:nvSpPr>
        <p:spPr bwMode="auto">
          <a:xfrm>
            <a:off x="672123" y="1484923"/>
            <a:ext cx="1539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2400" b="1" dirty="0">
                <a:solidFill>
                  <a:schemeClr val="bg1"/>
                </a:solidFill>
                <a:latin typeface="Calibri" panose="020F0502020204030204" pitchFamily="34" charset="0"/>
              </a:rPr>
              <a:t>POSEIDON</a:t>
            </a:r>
          </a:p>
        </p:txBody>
      </p:sp>
      <p:pic>
        <p:nvPicPr>
          <p:cNvPr id="10" name="Picture 9">
            <a:extLst>
              <a:ext uri="{FF2B5EF4-FFF2-40B4-BE49-F238E27FC236}">
                <a16:creationId xmlns:a16="http://schemas.microsoft.com/office/drawing/2014/main" id="{DC3561A4-4D8F-4A5A-D973-AC661D63E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12" t="3711" r="2665" b="9212"/>
          <a:stretch/>
        </p:blipFill>
        <p:spPr>
          <a:xfrm>
            <a:off x="512400" y="2183901"/>
            <a:ext cx="4755075" cy="2490198"/>
          </a:xfrm>
          <a:prstGeom prst="rect">
            <a:avLst/>
          </a:prstGeom>
        </p:spPr>
      </p:pic>
      <p:sp>
        <p:nvSpPr>
          <p:cNvPr id="11" name="TextBox 10">
            <a:extLst>
              <a:ext uri="{FF2B5EF4-FFF2-40B4-BE49-F238E27FC236}">
                <a16:creationId xmlns:a16="http://schemas.microsoft.com/office/drawing/2014/main" id="{E52A5528-CC85-0991-0A8E-D9669F3541B2}"/>
              </a:ext>
            </a:extLst>
          </p:cNvPr>
          <p:cNvSpPr txBox="1"/>
          <p:nvPr/>
        </p:nvSpPr>
        <p:spPr bwMode="auto">
          <a:xfrm>
            <a:off x="765908" y="5983619"/>
            <a:ext cx="21659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FDA approved November 10, 2022</a:t>
            </a:r>
          </a:p>
        </p:txBody>
      </p:sp>
      <p:pic>
        <p:nvPicPr>
          <p:cNvPr id="7" name="Picture 6">
            <a:extLst>
              <a:ext uri="{FF2B5EF4-FFF2-40B4-BE49-F238E27FC236}">
                <a16:creationId xmlns:a16="http://schemas.microsoft.com/office/drawing/2014/main" id="{C9CCEA84-99E3-2683-7656-FC128C4C93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86280" y="4025676"/>
            <a:ext cx="3182327" cy="588096"/>
          </a:xfrm>
          <a:prstGeom prst="rect">
            <a:avLst/>
          </a:prstGeom>
        </p:spPr>
      </p:pic>
      <p:pic>
        <p:nvPicPr>
          <p:cNvPr id="14" name="Picture 13">
            <a:extLst>
              <a:ext uri="{FF2B5EF4-FFF2-40B4-BE49-F238E27FC236}">
                <a16:creationId xmlns:a16="http://schemas.microsoft.com/office/drawing/2014/main" id="{671E6D51-036E-9F0E-DC33-A59570841F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518" r="8203" b="16667"/>
          <a:stretch/>
        </p:blipFill>
        <p:spPr>
          <a:xfrm>
            <a:off x="7217947" y="2834054"/>
            <a:ext cx="2535652" cy="415343"/>
          </a:xfrm>
          <a:prstGeom prst="rect">
            <a:avLst/>
          </a:prstGeom>
        </p:spPr>
      </p:pic>
      <p:pic>
        <p:nvPicPr>
          <p:cNvPr id="16" name="Picture 15">
            <a:extLst>
              <a:ext uri="{FF2B5EF4-FFF2-40B4-BE49-F238E27FC236}">
                <a16:creationId xmlns:a16="http://schemas.microsoft.com/office/drawing/2014/main" id="{2ED5655E-B12C-8203-2EE3-4E8EF24A3E7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4151" t="1" b="-15443"/>
          <a:stretch/>
        </p:blipFill>
        <p:spPr>
          <a:xfrm>
            <a:off x="11015549" y="2754588"/>
            <a:ext cx="733841" cy="494809"/>
          </a:xfrm>
          <a:prstGeom prst="rect">
            <a:avLst/>
          </a:prstGeom>
        </p:spPr>
      </p:pic>
      <p:pic>
        <p:nvPicPr>
          <p:cNvPr id="20" name="Picture 19">
            <a:extLst>
              <a:ext uri="{FF2B5EF4-FFF2-40B4-BE49-F238E27FC236}">
                <a16:creationId xmlns:a16="http://schemas.microsoft.com/office/drawing/2014/main" id="{E17CB8B1-F427-F9B2-6BA4-C3772822313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3927"/>
          <a:stretch/>
        </p:blipFill>
        <p:spPr>
          <a:xfrm>
            <a:off x="5870541" y="3312775"/>
            <a:ext cx="1876425" cy="658867"/>
          </a:xfrm>
          <a:prstGeom prst="rect">
            <a:avLst/>
          </a:prstGeom>
        </p:spPr>
      </p:pic>
      <p:pic>
        <p:nvPicPr>
          <p:cNvPr id="22" name="Picture 21">
            <a:extLst>
              <a:ext uri="{FF2B5EF4-FFF2-40B4-BE49-F238E27FC236}">
                <a16:creationId xmlns:a16="http://schemas.microsoft.com/office/drawing/2014/main" id="{B5E87DEF-2E3A-934B-BC54-6FDF5337937D}"/>
              </a:ext>
            </a:extLst>
          </p:cNvPr>
          <p:cNvPicPr>
            <a:picLocks noChangeAspect="1"/>
          </p:cNvPicPr>
          <p:nvPr/>
        </p:nvPicPr>
        <p:blipFill>
          <a:blip r:embed="rId8"/>
          <a:stretch>
            <a:fillRect/>
          </a:stretch>
        </p:blipFill>
        <p:spPr>
          <a:xfrm>
            <a:off x="7571868" y="3429000"/>
            <a:ext cx="2028825" cy="600075"/>
          </a:xfrm>
          <a:prstGeom prst="rect">
            <a:avLst/>
          </a:prstGeom>
        </p:spPr>
      </p:pic>
      <p:pic>
        <p:nvPicPr>
          <p:cNvPr id="24" name="Picture 23">
            <a:extLst>
              <a:ext uri="{FF2B5EF4-FFF2-40B4-BE49-F238E27FC236}">
                <a16:creationId xmlns:a16="http://schemas.microsoft.com/office/drawing/2014/main" id="{C39088A6-B09E-3269-1A71-729D16E1ABE4}"/>
              </a:ext>
            </a:extLst>
          </p:cNvPr>
          <p:cNvPicPr>
            <a:picLocks noChangeAspect="1"/>
          </p:cNvPicPr>
          <p:nvPr/>
        </p:nvPicPr>
        <p:blipFill>
          <a:blip r:embed="rId9"/>
          <a:stretch>
            <a:fillRect/>
          </a:stretch>
        </p:blipFill>
        <p:spPr>
          <a:xfrm>
            <a:off x="9482366" y="3351316"/>
            <a:ext cx="1600200" cy="638175"/>
          </a:xfrm>
          <a:prstGeom prst="rect">
            <a:avLst/>
          </a:prstGeom>
        </p:spPr>
      </p:pic>
      <p:pic>
        <p:nvPicPr>
          <p:cNvPr id="26" name="Picture 25">
            <a:extLst>
              <a:ext uri="{FF2B5EF4-FFF2-40B4-BE49-F238E27FC236}">
                <a16:creationId xmlns:a16="http://schemas.microsoft.com/office/drawing/2014/main" id="{8349D0CE-058E-599B-1C73-15487B51827C}"/>
              </a:ext>
            </a:extLst>
          </p:cNvPr>
          <p:cNvPicPr>
            <a:picLocks noChangeAspect="1"/>
          </p:cNvPicPr>
          <p:nvPr/>
        </p:nvPicPr>
        <p:blipFill>
          <a:blip r:embed="rId10"/>
          <a:stretch>
            <a:fillRect/>
          </a:stretch>
        </p:blipFill>
        <p:spPr>
          <a:xfrm>
            <a:off x="10700782" y="3402892"/>
            <a:ext cx="1363373" cy="638175"/>
          </a:xfrm>
          <a:prstGeom prst="rect">
            <a:avLst/>
          </a:prstGeom>
        </p:spPr>
      </p:pic>
      <p:sp>
        <p:nvSpPr>
          <p:cNvPr id="28" name="TextBox 27">
            <a:extLst>
              <a:ext uri="{FF2B5EF4-FFF2-40B4-BE49-F238E27FC236}">
                <a16:creationId xmlns:a16="http://schemas.microsoft.com/office/drawing/2014/main" id="{4E9D8141-F007-391C-2EB2-57407B39669B}"/>
              </a:ext>
            </a:extLst>
          </p:cNvPr>
          <p:cNvSpPr txBox="1"/>
          <p:nvPr/>
        </p:nvSpPr>
        <p:spPr>
          <a:xfrm>
            <a:off x="11015549" y="160522"/>
            <a:ext cx="955711" cy="307777"/>
          </a:xfrm>
          <a:prstGeom prst="rect">
            <a:avLst/>
          </a:prstGeom>
          <a:noFill/>
        </p:spPr>
        <p:txBody>
          <a:bodyPr wrap="none" rtlCol="0">
            <a:spAutoFit/>
          </a:bodyPr>
          <a:lstStyle/>
          <a:p>
            <a:r>
              <a:rPr lang="en-US" sz="1400" dirty="0"/>
              <a:t>POSEIDON</a:t>
            </a:r>
          </a:p>
        </p:txBody>
      </p:sp>
      <p:sp>
        <p:nvSpPr>
          <p:cNvPr id="5" name="Footer Placeholder 1">
            <a:extLst>
              <a:ext uri="{FF2B5EF4-FFF2-40B4-BE49-F238E27FC236}">
                <a16:creationId xmlns:a16="http://schemas.microsoft.com/office/drawing/2014/main" id="{79E5809E-3AC1-0531-0761-CAF4D82D7D07}"/>
              </a:ext>
            </a:extLst>
          </p:cNvPr>
          <p:cNvSpPr>
            <a:spLocks noGrp="1"/>
          </p:cNvSpPr>
          <p:nvPr>
            <p:ph type="ftr" sz="quarter" idx="3"/>
          </p:nvPr>
        </p:nvSpPr>
        <p:spPr>
          <a:xfrm>
            <a:off x="609600" y="6356350"/>
            <a:ext cx="10744199" cy="442131"/>
          </a:xfrm>
        </p:spPr>
        <p:txBody>
          <a:bodyPr/>
          <a:lstStyle/>
          <a:p>
            <a:r>
              <a:rPr lang="en-US" sz="1200" dirty="0"/>
              <a:t>D, durvalumab; T, </a:t>
            </a:r>
            <a:r>
              <a:rPr lang="en-US" sz="1200" dirty="0" err="1"/>
              <a:t>tremelimumab</a:t>
            </a:r>
            <a:r>
              <a:rPr lang="en-US" sz="1200" dirty="0"/>
              <a:t>.</a:t>
            </a:r>
          </a:p>
          <a:p>
            <a:r>
              <a:rPr lang="en-US" sz="1200" dirty="0"/>
              <a:t>Johnson ML, et al. </a:t>
            </a:r>
            <a:r>
              <a:rPr lang="en-US" sz="1200" i="1" dirty="0"/>
              <a:t>J Clin Oncol</a:t>
            </a:r>
            <a:r>
              <a:rPr lang="en-US" sz="1200" dirty="0"/>
              <a:t>. 2023;41:1213-27.</a:t>
            </a:r>
          </a:p>
        </p:txBody>
      </p:sp>
    </p:spTree>
    <p:extLst>
      <p:ext uri="{BB962C8B-B14F-4D97-AF65-F5344CB8AC3E}">
        <p14:creationId xmlns:p14="http://schemas.microsoft.com/office/powerpoint/2010/main" val="341366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11B427-C35F-D867-B572-51A93B10C95A}"/>
              </a:ext>
            </a:extLst>
          </p:cNvPr>
          <p:cNvSpPr>
            <a:spLocks noGrp="1"/>
          </p:cNvSpPr>
          <p:nvPr>
            <p:ph type="title"/>
          </p:nvPr>
        </p:nvSpPr>
        <p:spPr>
          <a:xfrm>
            <a:off x="609759" y="238128"/>
            <a:ext cx="11148854" cy="1103313"/>
          </a:xfrm>
        </p:spPr>
        <p:txBody>
          <a:bodyPr>
            <a:noAutofit/>
          </a:bodyPr>
          <a:lstStyle/>
          <a:p>
            <a:r>
              <a:rPr lang="en-US" dirty="0">
                <a:solidFill>
                  <a:schemeClr val="tx1"/>
                </a:solidFill>
              </a:rPr>
              <a:t>Immunotherapy + Chemotherapy Options</a:t>
            </a:r>
            <a:r>
              <a:rPr lang="en-US" baseline="30000" dirty="0">
                <a:solidFill>
                  <a:schemeClr val="tx1"/>
                </a:solidFill>
              </a:rPr>
              <a:t>§ </a:t>
            </a:r>
            <a:r>
              <a:rPr lang="en-US" dirty="0">
                <a:solidFill>
                  <a:schemeClr val="tx1"/>
                </a:solidFill>
              </a:rPr>
              <a:t>for Advanced NSCLC with High PD-L1 Expression Across Histologies</a:t>
            </a:r>
          </a:p>
        </p:txBody>
      </p:sp>
      <p:graphicFrame>
        <p:nvGraphicFramePr>
          <p:cNvPr id="13" name="Content Placeholder 3" descr="Table">
            <a:extLst>
              <a:ext uri="{FF2B5EF4-FFF2-40B4-BE49-F238E27FC236}">
                <a16:creationId xmlns:a16="http://schemas.microsoft.com/office/drawing/2014/main" id="{D2CA09FA-4E6B-545D-E746-C75DF3790B9A}"/>
              </a:ext>
            </a:extLst>
          </p:cNvPr>
          <p:cNvGraphicFramePr>
            <a:graphicFrameLocks/>
          </p:cNvGraphicFramePr>
          <p:nvPr>
            <p:extLst>
              <p:ext uri="{D42A27DB-BD31-4B8C-83A1-F6EECF244321}">
                <p14:modId xmlns:p14="http://schemas.microsoft.com/office/powerpoint/2010/main" val="271651823"/>
              </p:ext>
            </p:extLst>
          </p:nvPr>
        </p:nvGraphicFramePr>
        <p:xfrm>
          <a:off x="609759" y="1640972"/>
          <a:ext cx="11009312" cy="3032628"/>
        </p:xfrm>
        <a:graphic>
          <a:graphicData uri="http://schemas.openxmlformats.org/drawingml/2006/table">
            <a:tbl>
              <a:tblPr firstRow="1" firstCol="1" bandRow="1">
                <a:tableStyleId>{7E9639D4-E3E2-4D34-9284-5A2195B3D0D7}</a:tableStyleId>
              </a:tblPr>
              <a:tblGrid>
                <a:gridCol w="1862501">
                  <a:extLst>
                    <a:ext uri="{9D8B030D-6E8A-4147-A177-3AD203B41FA5}">
                      <a16:colId xmlns:a16="http://schemas.microsoft.com/office/drawing/2014/main" val="20000"/>
                    </a:ext>
                  </a:extLst>
                </a:gridCol>
                <a:gridCol w="1834504">
                  <a:extLst>
                    <a:ext uri="{9D8B030D-6E8A-4147-A177-3AD203B41FA5}">
                      <a16:colId xmlns:a16="http://schemas.microsoft.com/office/drawing/2014/main" val="20001"/>
                    </a:ext>
                  </a:extLst>
                </a:gridCol>
                <a:gridCol w="1756078">
                  <a:extLst>
                    <a:ext uri="{9D8B030D-6E8A-4147-A177-3AD203B41FA5}">
                      <a16:colId xmlns:a16="http://schemas.microsoft.com/office/drawing/2014/main" val="623605044"/>
                    </a:ext>
                  </a:extLst>
                </a:gridCol>
                <a:gridCol w="1756078">
                  <a:extLst>
                    <a:ext uri="{9D8B030D-6E8A-4147-A177-3AD203B41FA5}">
                      <a16:colId xmlns:a16="http://schemas.microsoft.com/office/drawing/2014/main" val="20002"/>
                    </a:ext>
                  </a:extLst>
                </a:gridCol>
                <a:gridCol w="1933207">
                  <a:extLst>
                    <a:ext uri="{9D8B030D-6E8A-4147-A177-3AD203B41FA5}">
                      <a16:colId xmlns:a16="http://schemas.microsoft.com/office/drawing/2014/main" val="2138430005"/>
                    </a:ext>
                  </a:extLst>
                </a:gridCol>
                <a:gridCol w="1866944">
                  <a:extLst>
                    <a:ext uri="{9D8B030D-6E8A-4147-A177-3AD203B41FA5}">
                      <a16:colId xmlns:a16="http://schemas.microsoft.com/office/drawing/2014/main" val="3203411852"/>
                    </a:ext>
                  </a:extLst>
                </a:gridCol>
              </a:tblGrid>
              <a:tr h="103309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Parameter</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IMpower150: Atezolizumab + Bevacizumab/CT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(n = 154)</a:t>
                      </a:r>
                      <a:r>
                        <a:rPr kumimoji="0" lang="en-US" sz="1400" b="1" i="0" u="none" strike="noStrike" kern="1200" cap="none" normalizeH="0" baseline="30000" dirty="0">
                          <a:ln>
                            <a:noFill/>
                          </a:ln>
                          <a:solidFill>
                            <a:schemeClr val="bg1"/>
                          </a:solidFill>
                          <a:effectLst/>
                          <a:latin typeface="+mn-lt"/>
                          <a:ea typeface="+mn-ea"/>
                          <a:cs typeface="+mn-cs"/>
                        </a:rPr>
                        <a:t>1</a:t>
                      </a:r>
                      <a:endParaRPr kumimoji="0" lang="en-US" sz="1400" b="1" i="0" u="none" strike="noStrike" kern="1200" cap="none" normalizeH="0" baseline="0" dirty="0">
                        <a:ln>
                          <a:noFill/>
                        </a:ln>
                        <a:solidFill>
                          <a:schemeClr val="bg1"/>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err="1">
                          <a:ln>
                            <a:noFill/>
                          </a:ln>
                          <a:solidFill>
                            <a:schemeClr val="bg1"/>
                          </a:solidFill>
                          <a:effectLst/>
                          <a:latin typeface="+mn-lt"/>
                          <a:ea typeface="+mn-ea"/>
                          <a:cs typeface="+mn-cs"/>
                        </a:rPr>
                        <a:t>CheckMate</a:t>
                      </a:r>
                      <a:r>
                        <a:rPr kumimoji="0" lang="en-US" sz="1400" b="1" i="0" u="none" strike="noStrike" kern="1200" cap="none" normalizeH="0" baseline="0" dirty="0">
                          <a:ln>
                            <a:noFill/>
                          </a:ln>
                          <a:solidFill>
                            <a:schemeClr val="bg1"/>
                          </a:solidFill>
                          <a:effectLst/>
                          <a:latin typeface="+mn-lt"/>
                          <a:ea typeface="+mn-ea"/>
                          <a:cs typeface="+mn-cs"/>
                        </a:rPr>
                        <a:t> 9LA: Nivolumab + Ipilimumab + CT (n=76)</a:t>
                      </a:r>
                      <a:r>
                        <a:rPr kumimoji="0" lang="en-US" sz="1400" b="1" i="0" u="none" strike="noStrike" kern="1200" cap="none" normalizeH="0" baseline="30000" dirty="0">
                          <a:ln>
                            <a:noFill/>
                          </a:ln>
                          <a:solidFill>
                            <a:schemeClr val="bg1"/>
                          </a:solidFill>
                          <a:effectLst/>
                          <a:latin typeface="+mn-lt"/>
                          <a:ea typeface="+mn-ea"/>
                          <a:cs typeface="+mn-cs"/>
                        </a:rPr>
                        <a:t>2</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EMPOWER-Lung3: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err="1">
                          <a:ln>
                            <a:noFill/>
                          </a:ln>
                          <a:solidFill>
                            <a:schemeClr val="bg1"/>
                          </a:solidFill>
                          <a:effectLst/>
                          <a:latin typeface="+mn-lt"/>
                          <a:ea typeface="+mn-ea"/>
                          <a:cs typeface="+mn-cs"/>
                        </a:rPr>
                        <a:t>Cemiplimab</a:t>
                      </a:r>
                      <a:r>
                        <a:rPr kumimoji="0" lang="en-US" sz="1400" b="1" i="0" u="none" strike="noStrike" kern="1200" cap="none" normalizeH="0" baseline="0" dirty="0">
                          <a:ln>
                            <a:noFill/>
                          </a:ln>
                          <a:solidFill>
                            <a:schemeClr val="bg1"/>
                          </a:solidFill>
                          <a:effectLst/>
                          <a:latin typeface="+mn-lt"/>
                          <a:ea typeface="+mn-ea"/>
                          <a:cs typeface="+mn-cs"/>
                        </a:rPr>
                        <a:t> + CT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(n = 103)</a:t>
                      </a:r>
                      <a:r>
                        <a:rPr kumimoji="0" lang="en-US" sz="1400" b="1" i="0" u="none" strike="noStrike" kern="1200" cap="none" normalizeH="0" baseline="30000" dirty="0">
                          <a:ln>
                            <a:noFill/>
                          </a:ln>
                          <a:solidFill>
                            <a:schemeClr val="bg1"/>
                          </a:solidFill>
                          <a:effectLst/>
                          <a:latin typeface="+mn-lt"/>
                          <a:ea typeface="+mn-ea"/>
                          <a:cs typeface="+mn-cs"/>
                        </a:rPr>
                        <a:t>3</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KEYNOTE-189: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Pembrolizumab + CT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(n = 132)</a:t>
                      </a:r>
                      <a:r>
                        <a:rPr kumimoji="0" lang="en-US" sz="1400" b="1" i="0" u="none" strike="noStrike" kern="1200" cap="none" normalizeH="0" baseline="30000" dirty="0">
                          <a:ln>
                            <a:noFill/>
                          </a:ln>
                          <a:solidFill>
                            <a:schemeClr val="bg1"/>
                          </a:solidFill>
                          <a:effectLst/>
                          <a:latin typeface="+mn-lt"/>
                          <a:ea typeface="+mn-ea"/>
                          <a:cs typeface="+mn-cs"/>
                        </a:rPr>
                        <a:t>4</a:t>
                      </a:r>
                      <a:endParaRPr kumimoji="0" lang="en-US" sz="1400" b="1" i="0" u="none" strike="noStrike" kern="1200" cap="none" normalizeH="0" baseline="0" dirty="0">
                        <a:ln>
                          <a:noFill/>
                        </a:ln>
                        <a:solidFill>
                          <a:schemeClr val="bg1"/>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KEYNOTE-407</a:t>
                      </a:r>
                      <a:r>
                        <a:rPr kumimoji="0" lang="en-US" sz="1400" b="1" i="0" u="none" strike="noStrike" kern="1200" cap="none" normalizeH="0" baseline="30000" dirty="0">
                          <a:ln>
                            <a:noFill/>
                          </a:ln>
                          <a:solidFill>
                            <a:schemeClr val="bg1"/>
                          </a:solidFill>
                          <a:effectLst/>
                          <a:latin typeface="+mn-lt"/>
                          <a:ea typeface="+mn-ea"/>
                          <a:cs typeface="+mn-cs"/>
                        </a:rPr>
                        <a:t>a</a:t>
                      </a:r>
                      <a:r>
                        <a:rPr kumimoji="0" lang="en-US" sz="1400" b="1" i="0" u="none" strike="noStrike" kern="1200" cap="none" normalizeH="0" baseline="0" dirty="0">
                          <a:ln>
                            <a:noFill/>
                          </a:ln>
                          <a:solidFill>
                            <a:schemeClr val="bg1"/>
                          </a:solidFill>
                          <a:effectLst/>
                          <a:latin typeface="+mn-lt"/>
                          <a:ea typeface="+mn-ea"/>
                          <a:cs typeface="+mn-cs"/>
                        </a:rPr>
                        <a: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Pembrolizumab + CT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bg1"/>
                          </a:solidFill>
                          <a:effectLst/>
                          <a:latin typeface="+mn-lt"/>
                          <a:ea typeface="+mn-ea"/>
                          <a:cs typeface="+mn-cs"/>
                        </a:rPr>
                        <a:t>(n = 73)</a:t>
                      </a:r>
                      <a:r>
                        <a:rPr kumimoji="0" lang="en-US" sz="1400" b="1" i="0" u="none" strike="noStrike" kern="1200" cap="none" normalizeH="0" baseline="30000" dirty="0">
                          <a:ln>
                            <a:noFill/>
                          </a:ln>
                          <a:solidFill>
                            <a:schemeClr val="bg1"/>
                          </a:solidFill>
                          <a:effectLst/>
                          <a:latin typeface="+mn-lt"/>
                          <a:ea typeface="+mn-ea"/>
                          <a:cs typeface="+mn-cs"/>
                        </a:rPr>
                        <a:t>5</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999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PD-L1+ definition</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TC3 or ICS</a:t>
                      </a:r>
                      <a:r>
                        <a:rPr kumimoji="0" lang="en-US" sz="1600" b="0" i="0" u="none" strike="noStrike" kern="1200" cap="none" normalizeH="0" baseline="30000" dirty="0">
                          <a:ln>
                            <a:noFill/>
                          </a:ln>
                          <a:solidFill>
                            <a:schemeClr val="bg2">
                              <a:lumMod val="10000"/>
                            </a:schemeClr>
                          </a:solidFill>
                          <a:effectLst/>
                          <a:latin typeface="+mn-lt"/>
                          <a:ea typeface="+mn-ea"/>
                          <a:cs typeface="+mn-cs"/>
                        </a:rPr>
                        <a:t>+</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TPS≥50%</a:t>
                      </a:r>
                      <a:r>
                        <a:rPr kumimoji="0" lang="en-US" sz="1600" b="0" i="0" u="none" strike="noStrike" kern="1200" cap="none" normalizeH="0" baseline="30000" dirty="0">
                          <a:ln>
                            <a:noFill/>
                          </a:ln>
                          <a:solidFill>
                            <a:schemeClr val="bg2">
                              <a:lumMod val="10000"/>
                            </a:schemeClr>
                          </a:solidFill>
                          <a:effectLst/>
                          <a:latin typeface="+mn-lt"/>
                          <a:ea typeface="+mn-ea"/>
                          <a:cs typeface="+mn-cs"/>
                        </a:rPr>
                        <a:t>‡</a:t>
                      </a:r>
                      <a:endParaRPr kumimoji="0" lang="en-US" sz="1600" b="0" i="0" u="none" strike="noStrike" kern="1200" cap="none" normalizeH="0" baseline="0" dirty="0">
                        <a:ln>
                          <a:noFill/>
                        </a:ln>
                        <a:solidFill>
                          <a:schemeClr val="bg2">
                            <a:lumMod val="10000"/>
                          </a:schemeClr>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bg2">
                              <a:lumMod val="10000"/>
                            </a:schemeClr>
                          </a:solidFill>
                          <a:effectLst/>
                          <a:latin typeface="+mn-lt"/>
                          <a:ea typeface="+mn-ea"/>
                          <a:cs typeface="+mn-cs"/>
                        </a:rPr>
                        <a:t>TPS ≥50%*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bg2">
                              <a:lumMod val="10000"/>
                            </a:schemeClr>
                          </a:solidFill>
                          <a:effectLst/>
                          <a:latin typeface="+mn-lt"/>
                          <a:ea typeface="+mn-ea"/>
                          <a:cs typeface="+mn-cs"/>
                        </a:rPr>
                        <a:t>TPS ≥50%*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bg2">
                              <a:lumMod val="10000"/>
                            </a:schemeClr>
                          </a:solidFill>
                          <a:effectLst/>
                          <a:latin typeface="+mn-lt"/>
                          <a:ea typeface="+mn-ea"/>
                          <a:cs typeface="+mn-cs"/>
                        </a:rPr>
                        <a:t>TPS ≥50%*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10001"/>
                  </a:ext>
                </a:extLst>
              </a:tr>
              <a:tr h="3999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ORR, %</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kern="1200" cap="none" normalizeH="0" baseline="0" dirty="0">
                        <a:ln>
                          <a:noFill/>
                        </a:ln>
                        <a:solidFill>
                          <a:schemeClr val="bg2">
                            <a:lumMod val="10000"/>
                          </a:schemeClr>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38</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53.4</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62.1</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64.4</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999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Median DoR, mo</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kern="1200" cap="none" normalizeH="0" baseline="0" dirty="0">
                        <a:ln>
                          <a:noFill/>
                        </a:ln>
                        <a:solidFill>
                          <a:schemeClr val="bg2">
                            <a:lumMod val="10000"/>
                          </a:schemeClr>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NR</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kern="1200" cap="none" normalizeH="0" baseline="0" dirty="0">
                        <a:ln>
                          <a:noFill/>
                        </a:ln>
                        <a:solidFill>
                          <a:schemeClr val="bg2">
                            <a:lumMod val="10000"/>
                          </a:schemeClr>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15.3</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10.4</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2383906217"/>
                  </a:ext>
                </a:extLst>
              </a:tr>
              <a:tr h="3999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Median PFS, mo</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15.2 (HR: 0.34)</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7.5 (HR: 0.61)</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10.8 (HR: 0.48)</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11.3 (HR: 0.35)</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8.3 (HR: 0.48)</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6392409"/>
                  </a:ext>
                </a:extLst>
              </a:tr>
              <a:tr h="3999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Median OS, mo</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30.0 (HR: 0.70)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18.0 (HR: 0.66)</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23.5 (HR: 0.56)</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27.7 (HR: 0.68)</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mn-lt"/>
                          <a:ea typeface="+mn-ea"/>
                          <a:cs typeface="+mn-cs"/>
                        </a:rPr>
                        <a:t>19.9 (HR: 0.68)</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66667332"/>
                  </a:ext>
                </a:extLst>
              </a:tr>
            </a:tbl>
          </a:graphicData>
        </a:graphic>
      </p:graphicFrame>
      <p:sp>
        <p:nvSpPr>
          <p:cNvPr id="2" name="Footer Placeholder 1">
            <a:extLst>
              <a:ext uri="{FF2B5EF4-FFF2-40B4-BE49-F238E27FC236}">
                <a16:creationId xmlns:a16="http://schemas.microsoft.com/office/drawing/2014/main" id="{FD2EBF60-4ADA-0FD7-7B98-C7DDE38845FE}"/>
              </a:ext>
            </a:extLst>
          </p:cNvPr>
          <p:cNvSpPr>
            <a:spLocks noGrp="1"/>
          </p:cNvSpPr>
          <p:nvPr>
            <p:ph type="ftr" sz="quarter" idx="3"/>
          </p:nvPr>
        </p:nvSpPr>
        <p:spPr>
          <a:xfrm>
            <a:off x="609600" y="6356350"/>
            <a:ext cx="10883899" cy="442131"/>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baseline="30000" dirty="0" err="1">
                <a:solidFill>
                  <a:srgbClr val="969696"/>
                </a:solidFill>
                <a:latin typeface="+mn-lt"/>
              </a:rPr>
              <a:t>a</a:t>
            </a:r>
            <a:r>
              <a:rPr lang="en-US" sz="1200" b="0" dirty="0" err="1">
                <a:solidFill>
                  <a:srgbClr val="969696"/>
                </a:solidFill>
                <a:latin typeface="+mn-lt"/>
              </a:rPr>
              <a:t>Squamous</a:t>
            </a:r>
            <a:r>
              <a:rPr lang="en-US" sz="1200" b="0" dirty="0">
                <a:solidFill>
                  <a:srgbClr val="969696"/>
                </a:solidFill>
                <a:latin typeface="+mn-lt"/>
              </a:rPr>
              <a:t> NSCLS only; </a:t>
            </a:r>
            <a:r>
              <a:rPr lang="en-US" sz="1200" b="0" baseline="30000" dirty="0">
                <a:solidFill>
                  <a:srgbClr val="969696"/>
                </a:solidFill>
                <a:latin typeface="+mn-lt"/>
              </a:rPr>
              <a:t>§</a:t>
            </a:r>
            <a:r>
              <a:rPr lang="en-US" sz="1200" b="0" dirty="0">
                <a:solidFill>
                  <a:srgbClr val="969696"/>
                </a:solidFill>
                <a:latin typeface="+mn-lt"/>
              </a:rPr>
              <a:t>NCCN Category 1; </a:t>
            </a:r>
            <a:r>
              <a:rPr kumimoji="0" lang="en-US" altLang="en-US" sz="1200" b="0" i="0" u="none" strike="noStrike" kern="1200" cap="none" spc="0" normalizeH="0" baseline="0" noProof="0" dirty="0">
                <a:ln>
                  <a:noFill/>
                </a:ln>
                <a:solidFill>
                  <a:srgbClr val="969696"/>
                </a:solidFill>
                <a:effectLst/>
                <a:uLnTx/>
                <a:uFillTx/>
                <a:latin typeface="+mn-lt"/>
                <a:ea typeface="MS PGothic" panose="020B0600070205080204" pitchFamily="34" charset="-128"/>
                <a:cs typeface="Arial" panose="020B0604020202020204" pitchFamily="34" charset="0"/>
              </a:rPr>
              <a:t>*By PD-L1 22C3 IHC assay; </a:t>
            </a:r>
            <a:r>
              <a:rPr kumimoji="0" lang="en-US" altLang="en-US" sz="1200" b="0" i="0" u="none" strike="noStrike" kern="1200" cap="none" spc="0" normalizeH="0" baseline="30000" noProof="0" dirty="0">
                <a:ln>
                  <a:noFill/>
                </a:ln>
                <a:solidFill>
                  <a:srgbClr val="969696"/>
                </a:solidFill>
                <a:effectLst/>
                <a:uLnTx/>
                <a:uFillTx/>
                <a:latin typeface="+mn-lt"/>
                <a:ea typeface="MS PGothic" panose="020B0600070205080204" pitchFamily="34" charset="-128"/>
                <a:cs typeface="Arial" panose="020B0604020202020204" pitchFamily="34" charset="0"/>
              </a:rPr>
              <a:t>†</a:t>
            </a:r>
            <a:r>
              <a:rPr kumimoji="0" lang="en-US" altLang="en-US" sz="1200" b="0" i="0" u="none" strike="noStrike" kern="1200" cap="none" spc="0" normalizeH="0" baseline="0" noProof="0" dirty="0">
                <a:ln>
                  <a:noFill/>
                </a:ln>
                <a:solidFill>
                  <a:srgbClr val="969696"/>
                </a:solidFill>
                <a:effectLst/>
                <a:uLnTx/>
                <a:uFillTx/>
                <a:latin typeface="+mn-lt"/>
                <a:ea typeface="MS PGothic" panose="020B0600070205080204" pitchFamily="34" charset="-128"/>
                <a:cs typeface="Arial" panose="020B0604020202020204" pitchFamily="34" charset="0"/>
              </a:rPr>
              <a:t>Staining of ≥50% tumor cells (TC3) or ≥10% tumor-infiltrating immune cells (IC3) by PD-L1 SP142 IHC assay; </a:t>
            </a:r>
            <a:r>
              <a:rPr kumimoji="0" lang="en-US" sz="1200" b="0" i="0" u="none" strike="noStrike" kern="1200" cap="none" spc="0" normalizeH="0" baseline="30000" noProof="0" dirty="0">
                <a:ln>
                  <a:noFill/>
                </a:ln>
                <a:solidFill>
                  <a:srgbClr val="969696"/>
                </a:solidFill>
                <a:effectLst/>
                <a:uLnTx/>
                <a:uFillTx/>
                <a:latin typeface="+mn-lt"/>
                <a:ea typeface="MS PGothic" panose="020B0600070205080204" pitchFamily="34" charset="-128"/>
                <a:cs typeface="+mn-cs"/>
              </a:rPr>
              <a:t>‡</a:t>
            </a:r>
            <a:r>
              <a:rPr kumimoji="0" lang="en-US" altLang="en-US" sz="1200" b="0" i="0" u="none" strike="noStrike" kern="1200" cap="none" spc="0" normalizeH="0" baseline="0" noProof="0" dirty="0">
                <a:ln>
                  <a:noFill/>
                </a:ln>
                <a:solidFill>
                  <a:srgbClr val="969696"/>
                </a:solidFill>
                <a:effectLst/>
                <a:uLnTx/>
                <a:uFillTx/>
                <a:latin typeface="+mn-lt"/>
                <a:ea typeface="MS PGothic" panose="020B0600070205080204" pitchFamily="34" charset="-128"/>
                <a:cs typeface="Arial" panose="020B0604020202020204" pitchFamily="34" charset="0"/>
              </a:rPr>
              <a:t>PD-L1 28-8 IHC assay. Caution needs to be taken when comparing data across trials.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dirty="0">
                <a:solidFill>
                  <a:srgbClr val="969696"/>
                </a:solidFill>
                <a:latin typeface="+mn-lt"/>
                <a:ea typeface="MS PGothic" panose="020B0600070205080204" pitchFamily="34" charset="-128"/>
                <a:cs typeface="Arial" panose="020B0604020202020204" pitchFamily="34" charset="0"/>
              </a:rPr>
              <a:t>NR, not reached.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1. </a:t>
            </a:r>
            <a:r>
              <a:rPr kumimoji="0" lang="en-US" altLang="en-US" sz="1200" b="0" i="0" u="none" strike="noStrike" kern="1200" cap="none" spc="-10" normalizeH="0" baseline="0" noProof="0" dirty="0" err="1">
                <a:ln>
                  <a:noFill/>
                </a:ln>
                <a:solidFill>
                  <a:srgbClr val="969696"/>
                </a:solidFill>
                <a:effectLst/>
                <a:uLnTx/>
                <a:uFillTx/>
                <a:latin typeface="+mn-lt"/>
                <a:ea typeface="+mn-ea"/>
                <a:cs typeface="+mn-cs"/>
              </a:rPr>
              <a:t>Socinski</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MA, et al. </a:t>
            </a:r>
            <a:r>
              <a:rPr kumimoji="0" lang="en-US" altLang="en-US" sz="1200" b="0" i="1" u="none" strike="noStrike" kern="1200" cap="none" spc="-10" normalizeH="0" baseline="0" noProof="0" dirty="0">
                <a:ln>
                  <a:noFill/>
                </a:ln>
                <a:solidFill>
                  <a:srgbClr val="969696"/>
                </a:solidFill>
                <a:effectLst/>
                <a:uLnTx/>
                <a:uFillTx/>
                <a:latin typeface="+mn-lt"/>
                <a:ea typeface="+mn-ea"/>
                <a:cs typeface="+mn-cs"/>
              </a:rPr>
              <a:t>J </a:t>
            </a:r>
            <a:r>
              <a:rPr kumimoji="0" lang="en-US" altLang="en-US" sz="1200" b="0" i="1" u="none" strike="noStrike" kern="1200" cap="none" spc="-10" normalizeH="0" baseline="0" noProof="0" dirty="0" err="1">
                <a:ln>
                  <a:noFill/>
                </a:ln>
                <a:solidFill>
                  <a:srgbClr val="969696"/>
                </a:solidFill>
                <a:effectLst/>
                <a:uLnTx/>
                <a:uFillTx/>
                <a:latin typeface="+mn-lt"/>
                <a:ea typeface="+mn-ea"/>
                <a:cs typeface="+mn-cs"/>
              </a:rPr>
              <a:t>Thorac</a:t>
            </a:r>
            <a:r>
              <a:rPr kumimoji="0" lang="en-US" altLang="en-US" sz="1200" b="0" i="1" u="none" strike="noStrike" kern="1200" cap="none" spc="-10" normalizeH="0" baseline="0" noProof="0" dirty="0">
                <a:ln>
                  <a:noFill/>
                </a:ln>
                <a:solidFill>
                  <a:srgbClr val="969696"/>
                </a:solidFill>
                <a:effectLst/>
                <a:uLnTx/>
                <a:uFillTx/>
                <a:latin typeface="+mn-lt"/>
                <a:ea typeface="+mn-ea"/>
                <a:cs typeface="+mn-cs"/>
              </a:rPr>
              <a:t> Oncol</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2021;16:1909-24</a:t>
            </a:r>
            <a:r>
              <a:rPr lang="en-US" altLang="en-US" sz="1200" spc="-10" dirty="0">
                <a:solidFill>
                  <a:srgbClr val="969696"/>
                </a:solidFill>
                <a:latin typeface="+mn-lt"/>
              </a:rPr>
              <a:t>;</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2. Paz-Ares LG, et al.  </a:t>
            </a:r>
            <a:r>
              <a:rPr kumimoji="0" lang="en-US" altLang="en-US" sz="1200" b="0" i="1" u="none" strike="noStrike" kern="1200" cap="none" spc="-10" normalizeH="0" baseline="0" noProof="0" dirty="0">
                <a:ln>
                  <a:noFill/>
                </a:ln>
                <a:solidFill>
                  <a:srgbClr val="969696"/>
                </a:solidFill>
                <a:effectLst/>
                <a:uLnTx/>
                <a:uFillTx/>
                <a:latin typeface="+mn-lt"/>
                <a:ea typeface="+mn-ea"/>
                <a:cs typeface="+mn-cs"/>
              </a:rPr>
              <a:t>Lancet Oncol</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2021;22:198-211</a:t>
            </a:r>
            <a:r>
              <a:rPr lang="en-US" altLang="en-US" sz="1200" spc="-10" dirty="0">
                <a:solidFill>
                  <a:srgbClr val="969696"/>
                </a:solidFill>
                <a:latin typeface="+mn-lt"/>
              </a:rPr>
              <a:t>;</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3. </a:t>
            </a:r>
            <a:r>
              <a:rPr kumimoji="0" lang="en-US" altLang="en-US" sz="1200" b="0" i="0" u="none" strike="noStrike" kern="1200" cap="none" spc="-10" normalizeH="0" baseline="0" noProof="0" dirty="0" err="1">
                <a:ln>
                  <a:noFill/>
                </a:ln>
                <a:solidFill>
                  <a:srgbClr val="969696"/>
                </a:solidFill>
                <a:effectLst/>
                <a:uLnTx/>
                <a:uFillTx/>
                <a:latin typeface="+mn-lt"/>
                <a:ea typeface="+mn-ea"/>
                <a:cs typeface="+mn-cs"/>
              </a:rPr>
              <a:t>Makharadze</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T, et al. </a:t>
            </a:r>
            <a:r>
              <a:rPr kumimoji="0" lang="en-US" altLang="en-US" sz="1200" b="0" i="1" u="none" strike="noStrike" kern="1200" cap="none" spc="-10" normalizeH="0" baseline="0" noProof="0" dirty="0">
                <a:ln>
                  <a:noFill/>
                </a:ln>
                <a:solidFill>
                  <a:srgbClr val="969696"/>
                </a:solidFill>
                <a:effectLst/>
                <a:uLnTx/>
                <a:uFillTx/>
                <a:latin typeface="+mn-lt"/>
                <a:ea typeface="+mn-ea"/>
                <a:cs typeface="+mn-cs"/>
              </a:rPr>
              <a:t>J </a:t>
            </a:r>
            <a:r>
              <a:rPr kumimoji="0" lang="en-US" altLang="en-US" sz="1200" b="0" i="1" u="none" strike="noStrike" kern="1200" cap="none" spc="-10" normalizeH="0" baseline="0" noProof="0" dirty="0" err="1">
                <a:ln>
                  <a:noFill/>
                </a:ln>
                <a:solidFill>
                  <a:srgbClr val="969696"/>
                </a:solidFill>
                <a:effectLst/>
                <a:uLnTx/>
                <a:uFillTx/>
                <a:latin typeface="+mn-lt"/>
                <a:ea typeface="+mn-ea"/>
                <a:cs typeface="+mn-cs"/>
              </a:rPr>
              <a:t>Thorac</a:t>
            </a:r>
            <a:r>
              <a:rPr kumimoji="0" lang="en-US" altLang="en-US" sz="1200" b="0" i="1" u="none" strike="noStrike" kern="1200" cap="none" spc="-10" normalizeH="0" baseline="0" noProof="0" dirty="0">
                <a:ln>
                  <a:noFill/>
                </a:ln>
                <a:solidFill>
                  <a:srgbClr val="969696"/>
                </a:solidFill>
                <a:effectLst/>
                <a:uLnTx/>
                <a:uFillTx/>
                <a:latin typeface="+mn-lt"/>
                <a:ea typeface="+mn-ea"/>
                <a:cs typeface="+mn-cs"/>
              </a:rPr>
              <a:t> Oncol</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2023;18:755-68; 4. </a:t>
            </a:r>
            <a:r>
              <a:rPr kumimoji="0" lang="en-US" altLang="en-US" sz="1200" b="0" i="0" u="none" strike="noStrike" kern="1200" cap="none" spc="-10" normalizeH="0" baseline="0" noProof="0" dirty="0" err="1">
                <a:ln>
                  <a:noFill/>
                </a:ln>
                <a:solidFill>
                  <a:srgbClr val="969696"/>
                </a:solidFill>
                <a:effectLst/>
                <a:uLnTx/>
                <a:uFillTx/>
                <a:latin typeface="+mn-lt"/>
                <a:ea typeface="+mn-ea"/>
                <a:cs typeface="+mn-cs"/>
              </a:rPr>
              <a:t>Garassino</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MC, et al</a:t>
            </a:r>
            <a:r>
              <a:rPr kumimoji="0" lang="en-US" altLang="en-US" sz="1200" b="0" i="1" u="none" strike="noStrike" kern="1200" cap="none" spc="-10" normalizeH="0" baseline="0" noProof="0" dirty="0">
                <a:ln>
                  <a:noFill/>
                </a:ln>
                <a:solidFill>
                  <a:srgbClr val="969696"/>
                </a:solidFill>
                <a:effectLst/>
                <a:uLnTx/>
                <a:uFillTx/>
                <a:latin typeface="+mn-lt"/>
                <a:ea typeface="+mn-ea"/>
                <a:cs typeface="+mn-cs"/>
              </a:rPr>
              <a:t>.  J Clin Oncol</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2023;41:1992-8; 5. </a:t>
            </a:r>
            <a:r>
              <a:rPr kumimoji="0" lang="en-US" altLang="en-US" sz="1200" b="0" i="0" u="none" strike="noStrike" kern="1200" cap="none" spc="-10" normalizeH="0" baseline="0" noProof="0" dirty="0" err="1">
                <a:ln>
                  <a:noFill/>
                </a:ln>
                <a:solidFill>
                  <a:srgbClr val="969696"/>
                </a:solidFill>
                <a:effectLst/>
                <a:uLnTx/>
                <a:uFillTx/>
                <a:latin typeface="+mn-lt"/>
                <a:ea typeface="+mn-ea"/>
                <a:cs typeface="+mn-cs"/>
              </a:rPr>
              <a:t>Novello</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S, et al</a:t>
            </a:r>
            <a:r>
              <a:rPr kumimoji="0" lang="en-US" altLang="en-US" sz="1200" b="0" i="1" u="none" strike="noStrike" kern="1200" cap="none" spc="-10" normalizeH="0" baseline="0" noProof="0" dirty="0">
                <a:ln>
                  <a:noFill/>
                </a:ln>
                <a:solidFill>
                  <a:srgbClr val="969696"/>
                </a:solidFill>
                <a:effectLst/>
                <a:uLnTx/>
                <a:uFillTx/>
                <a:latin typeface="+mn-lt"/>
                <a:ea typeface="+mn-ea"/>
                <a:cs typeface="+mn-cs"/>
              </a:rPr>
              <a:t>.  J Clin Oncol</a:t>
            </a:r>
            <a:r>
              <a:rPr kumimoji="0" lang="en-US" altLang="en-US" sz="1200" b="0" i="0" u="none" strike="noStrike" kern="1200" cap="none" spc="-10" normalizeH="0" baseline="0" noProof="0" dirty="0">
                <a:ln>
                  <a:noFill/>
                </a:ln>
                <a:solidFill>
                  <a:srgbClr val="969696"/>
                </a:solidFill>
                <a:effectLst/>
                <a:uLnTx/>
                <a:uFillTx/>
                <a:latin typeface="+mn-lt"/>
                <a:ea typeface="+mn-ea"/>
                <a:cs typeface="+mn-cs"/>
              </a:rPr>
              <a:t>. 2023;41:1999-2006; 6. </a:t>
            </a:r>
            <a:r>
              <a:rPr lang="en-US" sz="1200" dirty="0">
                <a:solidFill>
                  <a:srgbClr val="969696"/>
                </a:solidFill>
                <a:latin typeface="+mn-lt"/>
                <a:cs typeface="Calibri" panose="020F0502020204030204" pitchFamily="34" charset="0"/>
              </a:rPr>
              <a:t>National Comprehensive Cancer Network. Non-Small Cell Lung Cancer (Version 3.2023). </a:t>
            </a:r>
          </a:p>
        </p:txBody>
      </p:sp>
    </p:spTree>
    <p:extLst>
      <p:ext uri="{BB962C8B-B14F-4D97-AF65-F5344CB8AC3E}">
        <p14:creationId xmlns:p14="http://schemas.microsoft.com/office/powerpoint/2010/main" val="362892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50E5-B422-A10C-19FF-EA24A4EE2E6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A676353-D07A-86C2-5381-4650222A1694}"/>
              </a:ext>
            </a:extLst>
          </p:cNvPr>
          <p:cNvSpPr>
            <a:spLocks noGrp="1"/>
          </p:cNvSpPr>
          <p:nvPr>
            <p:ph idx="1"/>
          </p:nvPr>
        </p:nvSpPr>
        <p:spPr/>
        <p:txBody>
          <a:bodyPr>
            <a:normAutofit/>
          </a:bodyPr>
          <a:lstStyle/>
          <a:p>
            <a:r>
              <a:rPr lang="en-US" sz="3200" dirty="0"/>
              <a:t>Patients with PD-L1 ≥50% benefit from immune checkpoint therapy</a:t>
            </a:r>
          </a:p>
          <a:p>
            <a:endParaRPr lang="en-US" sz="3200" dirty="0"/>
          </a:p>
          <a:p>
            <a:r>
              <a:rPr lang="en-US" sz="3200" dirty="0"/>
              <a:t>No clear role of dual ICI therapy </a:t>
            </a:r>
          </a:p>
          <a:p>
            <a:endParaRPr lang="en-US" sz="3200" dirty="0"/>
          </a:p>
          <a:p>
            <a:r>
              <a:rPr lang="en-US" sz="3200" dirty="0"/>
              <a:t>Chemotherapy + immunotherapy should be used in patients needing fast disease control</a:t>
            </a:r>
          </a:p>
        </p:txBody>
      </p:sp>
      <p:sp>
        <p:nvSpPr>
          <p:cNvPr id="5" name="Footer Placeholder 1">
            <a:extLst>
              <a:ext uri="{FF2B5EF4-FFF2-40B4-BE49-F238E27FC236}">
                <a16:creationId xmlns:a16="http://schemas.microsoft.com/office/drawing/2014/main" id="{45601268-ECB0-14B3-40E4-6E576E420DF8}"/>
              </a:ext>
            </a:extLst>
          </p:cNvPr>
          <p:cNvSpPr>
            <a:spLocks noGrp="1"/>
          </p:cNvSpPr>
          <p:nvPr>
            <p:ph type="ftr" sz="quarter" idx="3"/>
          </p:nvPr>
        </p:nvSpPr>
        <p:spPr>
          <a:xfrm>
            <a:off x="609600" y="6356350"/>
            <a:ext cx="10744199" cy="442131"/>
          </a:xfrm>
        </p:spPr>
        <p:txBody>
          <a:bodyPr/>
          <a:lstStyle/>
          <a:p>
            <a:r>
              <a:rPr lang="en-US" sz="1200" dirty="0"/>
              <a:t>ICI, immune checkpoint inhibitor. </a:t>
            </a:r>
          </a:p>
        </p:txBody>
      </p:sp>
    </p:spTree>
    <p:extLst>
      <p:ext uri="{BB962C8B-B14F-4D97-AF65-F5344CB8AC3E}">
        <p14:creationId xmlns:p14="http://schemas.microsoft.com/office/powerpoint/2010/main" val="244296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63C8-5CEA-2345-D3F5-C652D3D11EDC}"/>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1FAFA9E8-410C-3E9F-5EAC-BE62B3AFE13C}"/>
              </a:ext>
            </a:extLst>
          </p:cNvPr>
          <p:cNvSpPr>
            <a:spLocks noGrp="1"/>
          </p:cNvSpPr>
          <p:nvPr>
            <p:ph idx="1"/>
          </p:nvPr>
        </p:nvSpPr>
        <p:spPr>
          <a:xfrm>
            <a:off x="609600" y="1477906"/>
            <a:ext cx="10650583" cy="4722477"/>
          </a:xfrm>
        </p:spPr>
        <p:txBody>
          <a:bodyPr>
            <a:normAutofit/>
          </a:bodyPr>
          <a:lstStyle/>
          <a:p>
            <a:r>
              <a:rPr lang="en-US" sz="2800" dirty="0"/>
              <a:t>Patient is a 67-year-old male </a:t>
            </a:r>
          </a:p>
          <a:p>
            <a:r>
              <a:rPr lang="en-US" sz="2800" dirty="0"/>
              <a:t>CT guided biopsy of the LLL mass is performed, revealing poorly differentiated carcinoma, TTF-1+, CK5/6 negative, c/w adenocarcinoma</a:t>
            </a:r>
          </a:p>
          <a:p>
            <a:r>
              <a:rPr lang="en-US" sz="2800" dirty="0"/>
              <a:t>ECOG PS 1</a:t>
            </a:r>
          </a:p>
          <a:p>
            <a:r>
              <a:rPr lang="en-US" sz="2800" dirty="0"/>
              <a:t>PD-L1 60%</a:t>
            </a:r>
          </a:p>
          <a:p>
            <a:r>
              <a:rPr lang="en-US" sz="2800" dirty="0"/>
              <a:t>KRAS G12V mutation present</a:t>
            </a:r>
          </a:p>
          <a:p>
            <a:r>
              <a:rPr lang="en-US" sz="3600" b="1" dirty="0"/>
              <a:t>How do you treat this patient? </a:t>
            </a:r>
          </a:p>
          <a:p>
            <a:endParaRPr lang="en-US" sz="2800" dirty="0"/>
          </a:p>
        </p:txBody>
      </p:sp>
    </p:spTree>
    <p:extLst>
      <p:ext uri="{BB962C8B-B14F-4D97-AF65-F5344CB8AC3E}">
        <p14:creationId xmlns:p14="http://schemas.microsoft.com/office/powerpoint/2010/main" val="286890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NSCLC Case by Case: Optimizing 1L Immunotherapy for Advanced &amp; Metastatic Disease</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Select optimal frontline treatment strategies for patients with advanced non-small cell lung cancer without actionable driver alterations by incorporating treatment-specific and patient-related characteristics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monitor and mitigate immune-related adverse events to optimize treatment adherence and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63C8-5CEA-2345-D3F5-C652D3D11EDC}"/>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1FAFA9E8-410C-3E9F-5EAC-BE62B3AFE13C}"/>
              </a:ext>
            </a:extLst>
          </p:cNvPr>
          <p:cNvSpPr>
            <a:spLocks noGrp="1"/>
          </p:cNvSpPr>
          <p:nvPr>
            <p:ph idx="1"/>
          </p:nvPr>
        </p:nvSpPr>
        <p:spPr/>
        <p:txBody>
          <a:bodyPr/>
          <a:lstStyle/>
          <a:p>
            <a:r>
              <a:rPr lang="en-US" dirty="0"/>
              <a:t>Patient is a 67-year-old male who presented with cough, and shortness of breath. PCP started antibiotics</a:t>
            </a:r>
            <a:r>
              <a:rPr lang="en-US" strike="sngStrike" dirty="0"/>
              <a:t> </a:t>
            </a:r>
          </a:p>
          <a:p>
            <a:r>
              <a:rPr lang="en-US" dirty="0"/>
              <a:t>When cough did not improve, imaging was performed, revealing a large left lower lobe mass measuring 5.2 x 6 cm, with mediastinal and hilar lymphadenopathy</a:t>
            </a:r>
            <a:endParaRPr lang="en-US" strike="sngStrike" dirty="0"/>
          </a:p>
          <a:p>
            <a:r>
              <a:rPr lang="en-US" dirty="0"/>
              <a:t>PET CT was performed that confirmed uptake in LLL mass, mediastinal, hilar lymph nodes. PET also showed the presence of adrenal and bone metastases</a:t>
            </a:r>
            <a:endParaRPr lang="en-US" strike="sngStrike" dirty="0"/>
          </a:p>
          <a:p>
            <a:r>
              <a:rPr lang="en-US" dirty="0"/>
              <a:t>MRI brain NED</a:t>
            </a:r>
          </a:p>
        </p:txBody>
      </p:sp>
      <p:sp>
        <p:nvSpPr>
          <p:cNvPr id="5" name="Footer Placeholder 1">
            <a:extLst>
              <a:ext uri="{FF2B5EF4-FFF2-40B4-BE49-F238E27FC236}">
                <a16:creationId xmlns:a16="http://schemas.microsoft.com/office/drawing/2014/main" id="{6DB37EBE-3414-8B58-0CC5-55CB3480F607}"/>
              </a:ext>
            </a:extLst>
          </p:cNvPr>
          <p:cNvSpPr>
            <a:spLocks noGrp="1"/>
          </p:cNvSpPr>
          <p:nvPr>
            <p:ph type="ftr" sz="quarter" idx="3"/>
          </p:nvPr>
        </p:nvSpPr>
        <p:spPr>
          <a:xfrm>
            <a:off x="609600" y="6356350"/>
            <a:ext cx="10744199" cy="442131"/>
          </a:xfrm>
        </p:spPr>
        <p:txBody>
          <a:bodyPr/>
          <a:lstStyle/>
          <a:p>
            <a:r>
              <a:rPr lang="en-US" sz="1200" dirty="0"/>
              <a:t>CT, computed tomography; LLL, left lower lobe; MRI, magnetic resonance imaging; NED, no evidence of disease; PCP, primary care provider; PET, positron emission tomography.</a:t>
            </a:r>
          </a:p>
        </p:txBody>
      </p:sp>
    </p:spTree>
    <p:extLst>
      <p:ext uri="{BB962C8B-B14F-4D97-AF65-F5344CB8AC3E}">
        <p14:creationId xmlns:p14="http://schemas.microsoft.com/office/powerpoint/2010/main" val="320743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0B02-B18A-8BD3-1F0B-90C27E37F0D5}"/>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E03EA3A9-44B7-F6A8-2305-70EDB30FE8BC}"/>
              </a:ext>
            </a:extLst>
          </p:cNvPr>
          <p:cNvSpPr>
            <a:spLocks noGrp="1"/>
          </p:cNvSpPr>
          <p:nvPr>
            <p:ph idx="1"/>
          </p:nvPr>
        </p:nvSpPr>
        <p:spPr/>
        <p:txBody>
          <a:bodyPr/>
          <a:lstStyle/>
          <a:p>
            <a:r>
              <a:rPr lang="en-US" dirty="0"/>
              <a:t>CT guided biopsy of the LLL Mass was performed, revealing poorly differentiated carcinoma, TTF-1+, CK5/6 negative, c/w adenocarcinoma</a:t>
            </a:r>
          </a:p>
          <a:p>
            <a:r>
              <a:rPr lang="en-US" dirty="0"/>
              <a:t>PMH: DM, CAD, HTN, hypercholesterolemia</a:t>
            </a:r>
          </a:p>
          <a:p>
            <a:r>
              <a:rPr lang="en-US" dirty="0"/>
              <a:t>No relevant PSH, familial </a:t>
            </a:r>
            <a:r>
              <a:rPr lang="en-US" dirty="0" err="1"/>
              <a:t>hx</a:t>
            </a:r>
            <a:endParaRPr lang="en-US" dirty="0"/>
          </a:p>
          <a:p>
            <a:r>
              <a:rPr lang="en-US" dirty="0"/>
              <a:t>Former smoker, 10 pack year, quit 2018</a:t>
            </a:r>
          </a:p>
          <a:p>
            <a:r>
              <a:rPr lang="en-US" dirty="0"/>
              <a:t>ECOG PS 1</a:t>
            </a:r>
          </a:p>
          <a:p>
            <a:r>
              <a:rPr lang="en-US" dirty="0"/>
              <a:t>PD-L1 60%</a:t>
            </a:r>
          </a:p>
          <a:p>
            <a:r>
              <a:rPr lang="en-US" dirty="0"/>
              <a:t>KRAS G12V mutation present</a:t>
            </a:r>
          </a:p>
        </p:txBody>
      </p:sp>
      <p:sp>
        <p:nvSpPr>
          <p:cNvPr id="5" name="Footer Placeholder 1">
            <a:extLst>
              <a:ext uri="{FF2B5EF4-FFF2-40B4-BE49-F238E27FC236}">
                <a16:creationId xmlns:a16="http://schemas.microsoft.com/office/drawing/2014/main" id="{FBDDF525-3895-690D-2679-B3D08C8089B5}"/>
              </a:ext>
            </a:extLst>
          </p:cNvPr>
          <p:cNvSpPr>
            <a:spLocks noGrp="1"/>
          </p:cNvSpPr>
          <p:nvPr>
            <p:ph type="ftr" sz="quarter" idx="3"/>
          </p:nvPr>
        </p:nvSpPr>
        <p:spPr>
          <a:xfrm>
            <a:off x="609600" y="6356350"/>
            <a:ext cx="10744199" cy="442131"/>
          </a:xfrm>
        </p:spPr>
        <p:txBody>
          <a:bodyPr/>
          <a:lstStyle/>
          <a:p>
            <a:r>
              <a:rPr lang="en-US" sz="1200" dirty="0"/>
              <a:t>CK5/6, cytokeratin 5/6; c/w, consistent with; CAD, coronary artery disease; DM, diabetes mellitus; ECOG PS, Eastern Cooperative Oncology Group Performance Status; HTN, hypertension; </a:t>
            </a:r>
            <a:r>
              <a:rPr lang="en-US" sz="1200" dirty="0" err="1"/>
              <a:t>hx</a:t>
            </a:r>
            <a:r>
              <a:rPr lang="en-US" sz="1200" dirty="0"/>
              <a:t>, history; KRAS, Kirsten rat sarcoma virus; PD-L1, programmed death-ligand 1; PMH, past medical history; PSH, paroxysmal sympathetic hyperactivity; TTF-1, thyroid transcription factor-1. </a:t>
            </a:r>
          </a:p>
        </p:txBody>
      </p:sp>
    </p:spTree>
    <p:extLst>
      <p:ext uri="{BB962C8B-B14F-4D97-AF65-F5344CB8AC3E}">
        <p14:creationId xmlns:p14="http://schemas.microsoft.com/office/powerpoint/2010/main" val="408613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4D2C5F-F142-8AB3-28A0-5F549F927CCC}"/>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85E8A18E-5CA1-7F57-C586-8E284AD407D8}"/>
              </a:ext>
            </a:extLst>
          </p:cNvPr>
          <p:cNvSpPr>
            <a:spLocks noGrp="1"/>
          </p:cNvSpPr>
          <p:nvPr>
            <p:ph idx="1"/>
          </p:nvPr>
        </p:nvSpPr>
        <p:spPr/>
        <p:txBody>
          <a:bodyPr>
            <a:normAutofit/>
          </a:bodyPr>
          <a:lstStyle/>
          <a:p>
            <a:pPr>
              <a:lnSpc>
                <a:spcPct val="150000"/>
              </a:lnSpc>
            </a:pPr>
            <a:r>
              <a:rPr lang="en-US" sz="3600" dirty="0"/>
              <a:t>How should this patient be managed?</a:t>
            </a:r>
          </a:p>
          <a:p>
            <a:pPr lvl="1">
              <a:lnSpc>
                <a:spcPct val="150000"/>
              </a:lnSpc>
            </a:pPr>
            <a:r>
              <a:rPr lang="en-US" sz="3200" dirty="0"/>
              <a:t>Immunotherapy alone?</a:t>
            </a:r>
          </a:p>
          <a:p>
            <a:pPr lvl="1">
              <a:lnSpc>
                <a:spcPct val="150000"/>
              </a:lnSpc>
            </a:pPr>
            <a:r>
              <a:rPr lang="en-US" sz="3200" dirty="0"/>
              <a:t>Immunotherapy doublet?</a:t>
            </a:r>
          </a:p>
          <a:p>
            <a:pPr lvl="1">
              <a:lnSpc>
                <a:spcPct val="150000"/>
              </a:lnSpc>
            </a:pPr>
            <a:r>
              <a:rPr lang="en-US" sz="3200" dirty="0"/>
              <a:t>Immunotherapy-chemotherapy?</a:t>
            </a:r>
          </a:p>
        </p:txBody>
      </p:sp>
    </p:spTree>
    <p:extLst>
      <p:ext uri="{BB962C8B-B14F-4D97-AF65-F5344CB8AC3E}">
        <p14:creationId xmlns:p14="http://schemas.microsoft.com/office/powerpoint/2010/main" val="404540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21DB6C4F-EB2D-2EA6-56E8-E67BB97DD04D}"/>
              </a:ext>
            </a:extLst>
          </p:cNvPr>
          <p:cNvGraphicFramePr>
            <a:graphicFrameLocks noGrp="1"/>
          </p:cNvGraphicFramePr>
          <p:nvPr>
            <p:extLst>
              <p:ext uri="{D42A27DB-BD31-4B8C-83A1-F6EECF244321}">
                <p14:modId xmlns:p14="http://schemas.microsoft.com/office/powerpoint/2010/main" val="3179945505"/>
              </p:ext>
            </p:extLst>
          </p:nvPr>
        </p:nvGraphicFramePr>
        <p:xfrm>
          <a:off x="726831" y="1790936"/>
          <a:ext cx="4595446" cy="3035064"/>
        </p:xfrm>
        <a:graphic>
          <a:graphicData uri="http://schemas.openxmlformats.org/drawingml/2006/table">
            <a:tbl>
              <a:tblPr firstRow="1" bandRow="1">
                <a:tableStyleId>{5C22544A-7EE6-4342-B048-85BDC9FD1C3A}</a:tableStyleId>
              </a:tblPr>
              <a:tblGrid>
                <a:gridCol w="2297723">
                  <a:extLst>
                    <a:ext uri="{9D8B030D-6E8A-4147-A177-3AD203B41FA5}">
                      <a16:colId xmlns:a16="http://schemas.microsoft.com/office/drawing/2014/main" val="2089029535"/>
                    </a:ext>
                  </a:extLst>
                </a:gridCol>
                <a:gridCol w="2297723">
                  <a:extLst>
                    <a:ext uri="{9D8B030D-6E8A-4147-A177-3AD203B41FA5}">
                      <a16:colId xmlns:a16="http://schemas.microsoft.com/office/drawing/2014/main" val="2711033974"/>
                    </a:ext>
                  </a:extLst>
                </a:gridCol>
              </a:tblGrid>
              <a:tr h="370840">
                <a:tc gridSpan="2">
                  <a:txBody>
                    <a:bodyPr/>
                    <a:lstStyle/>
                    <a:p>
                      <a:pPr algn="ctr"/>
                      <a:r>
                        <a:rPr lang="en-US" sz="1600" dirty="0"/>
                        <a:t>IO-only Trials</a:t>
                      </a:r>
                    </a:p>
                  </a:txBody>
                  <a:tcPr/>
                </a:tc>
                <a:tc hMerge="1">
                  <a:txBody>
                    <a:bodyPr/>
                    <a:lstStyle/>
                    <a:p>
                      <a:endParaRPr lang="en-US" dirty="0"/>
                    </a:p>
                  </a:txBody>
                  <a:tcPr/>
                </a:tc>
                <a:extLst>
                  <a:ext uri="{0D108BD9-81ED-4DB2-BD59-A6C34878D82A}">
                    <a16:rowId xmlns:a16="http://schemas.microsoft.com/office/drawing/2014/main" val="3550422031"/>
                  </a:ext>
                </a:extLst>
              </a:tr>
              <a:tr h="370840">
                <a:tc>
                  <a:txBody>
                    <a:bodyPr/>
                    <a:lstStyle/>
                    <a:p>
                      <a:r>
                        <a:rPr lang="en-US" sz="1600" b="1" dirty="0"/>
                        <a:t>Trial</a:t>
                      </a:r>
                    </a:p>
                  </a:txBody>
                  <a:tcPr/>
                </a:tc>
                <a:tc>
                  <a:txBody>
                    <a:bodyPr/>
                    <a:lstStyle/>
                    <a:p>
                      <a:r>
                        <a:rPr lang="en-US" sz="1600" b="1" dirty="0"/>
                        <a:t>Investigation Regimen</a:t>
                      </a:r>
                    </a:p>
                  </a:txBody>
                  <a:tcPr/>
                </a:tc>
                <a:extLst>
                  <a:ext uri="{0D108BD9-81ED-4DB2-BD59-A6C34878D82A}">
                    <a16:rowId xmlns:a16="http://schemas.microsoft.com/office/drawing/2014/main" val="321243358"/>
                  </a:ext>
                </a:extLst>
              </a:tr>
              <a:tr h="370840">
                <a:tc>
                  <a:txBody>
                    <a:bodyPr/>
                    <a:lstStyle/>
                    <a:p>
                      <a:r>
                        <a:rPr lang="en-US" sz="1600" dirty="0"/>
                        <a:t>KEYNOTE-024</a:t>
                      </a:r>
                      <a:endParaRPr lang="en-US" sz="1600" baseline="30000" dirty="0"/>
                    </a:p>
                  </a:txBody>
                  <a:tcPr/>
                </a:tc>
                <a:tc>
                  <a:txBody>
                    <a:bodyPr/>
                    <a:lstStyle/>
                    <a:p>
                      <a:r>
                        <a:rPr lang="en-US" sz="1600" dirty="0"/>
                        <a:t>Pembrolizumab**</a:t>
                      </a:r>
                      <a:r>
                        <a:rPr lang="en-US" sz="1600" baseline="30000" dirty="0"/>
                        <a:t>‡</a:t>
                      </a:r>
                      <a:endParaRPr lang="en-US" sz="1600" dirty="0"/>
                    </a:p>
                  </a:txBody>
                  <a:tcPr/>
                </a:tc>
                <a:extLst>
                  <a:ext uri="{0D108BD9-81ED-4DB2-BD59-A6C34878D82A}">
                    <a16:rowId xmlns:a16="http://schemas.microsoft.com/office/drawing/2014/main" val="2995189978"/>
                  </a:ext>
                </a:extLst>
              </a:tr>
              <a:tr h="370840">
                <a:tc>
                  <a:txBody>
                    <a:bodyPr/>
                    <a:lstStyle/>
                    <a:p>
                      <a:r>
                        <a:rPr lang="en-US" sz="1600" dirty="0"/>
                        <a:t>KEYNOTE-042</a:t>
                      </a:r>
                    </a:p>
                  </a:txBody>
                  <a:tcPr/>
                </a:tc>
                <a:tc>
                  <a:txBody>
                    <a:bodyPr/>
                    <a:lstStyle/>
                    <a:p>
                      <a:r>
                        <a:rPr lang="en-US" sz="1600" dirty="0"/>
                        <a:t>Pembrolizumab**</a:t>
                      </a:r>
                      <a:r>
                        <a:rPr lang="en-US" sz="1600" baseline="30000" dirty="0"/>
                        <a:t>‡</a:t>
                      </a:r>
                      <a:endParaRPr lang="en-US" sz="1600" dirty="0"/>
                    </a:p>
                  </a:txBody>
                  <a:tcPr/>
                </a:tc>
                <a:extLst>
                  <a:ext uri="{0D108BD9-81ED-4DB2-BD59-A6C34878D82A}">
                    <a16:rowId xmlns:a16="http://schemas.microsoft.com/office/drawing/2014/main" val="2264577627"/>
                  </a:ext>
                </a:extLst>
              </a:tr>
              <a:tr h="370840">
                <a:tc>
                  <a:txBody>
                    <a:bodyPr/>
                    <a:lstStyle/>
                    <a:p>
                      <a:r>
                        <a:rPr lang="en-US" sz="1600" dirty="0"/>
                        <a:t>IMpower110</a:t>
                      </a:r>
                    </a:p>
                  </a:txBody>
                  <a:tcPr/>
                </a:tc>
                <a:tc>
                  <a:txBody>
                    <a:bodyPr/>
                    <a:lstStyle/>
                    <a:p>
                      <a:r>
                        <a:rPr lang="en-US" sz="1600" dirty="0"/>
                        <a:t>Atezolizumab**</a:t>
                      </a:r>
                      <a:r>
                        <a:rPr lang="en-US" sz="1600" baseline="30000" dirty="0"/>
                        <a:t>‡</a:t>
                      </a:r>
                      <a:endParaRPr lang="en-US" sz="1600" dirty="0"/>
                    </a:p>
                  </a:txBody>
                  <a:tcPr/>
                </a:tc>
                <a:extLst>
                  <a:ext uri="{0D108BD9-81ED-4DB2-BD59-A6C34878D82A}">
                    <a16:rowId xmlns:a16="http://schemas.microsoft.com/office/drawing/2014/main" val="2721888684"/>
                  </a:ext>
                </a:extLst>
              </a:tr>
              <a:tr h="370840">
                <a:tc>
                  <a:txBody>
                    <a:bodyPr/>
                    <a:lstStyle/>
                    <a:p>
                      <a:r>
                        <a:rPr lang="en-US" sz="1600" dirty="0" err="1"/>
                        <a:t>CheckMate</a:t>
                      </a:r>
                      <a:r>
                        <a:rPr lang="en-US" sz="1600" dirty="0"/>
                        <a:t> 227</a:t>
                      </a:r>
                    </a:p>
                  </a:txBody>
                  <a:tcPr/>
                </a:tc>
                <a:tc>
                  <a:txBody>
                    <a:bodyPr/>
                    <a:lstStyle/>
                    <a:p>
                      <a:r>
                        <a:rPr lang="en-US" sz="1600" dirty="0"/>
                        <a:t>Nivolumab + Ipilimumab**</a:t>
                      </a:r>
                      <a:r>
                        <a:rPr lang="en-US" sz="1600" baseline="30000" dirty="0"/>
                        <a:t>‡</a:t>
                      </a:r>
                      <a:endParaRPr lang="en-US" sz="1600" dirty="0"/>
                    </a:p>
                  </a:txBody>
                  <a:tcPr/>
                </a:tc>
                <a:extLst>
                  <a:ext uri="{0D108BD9-81ED-4DB2-BD59-A6C34878D82A}">
                    <a16:rowId xmlns:a16="http://schemas.microsoft.com/office/drawing/2014/main" val="508286992"/>
                  </a:ext>
                </a:extLst>
              </a:tr>
              <a:tr h="393464">
                <a:tc>
                  <a:txBody>
                    <a:bodyPr/>
                    <a:lstStyle/>
                    <a:p>
                      <a:r>
                        <a:rPr lang="en-US" sz="1600" dirty="0"/>
                        <a:t>EMPOWER-Lung 1</a:t>
                      </a:r>
                    </a:p>
                  </a:txBody>
                  <a:tcPr/>
                </a:tc>
                <a:tc>
                  <a:txBody>
                    <a:bodyPr/>
                    <a:lstStyle/>
                    <a:p>
                      <a:r>
                        <a:rPr lang="en-US" sz="1600" dirty="0" err="1"/>
                        <a:t>Cemiplimab</a:t>
                      </a:r>
                      <a:r>
                        <a:rPr lang="en-US" sz="1600" dirty="0"/>
                        <a:t>**</a:t>
                      </a:r>
                      <a:r>
                        <a:rPr lang="en-US" sz="1600" baseline="30000" dirty="0"/>
                        <a:t>‡</a:t>
                      </a:r>
                      <a:endParaRPr lang="en-US" sz="1600" dirty="0"/>
                    </a:p>
                  </a:txBody>
                  <a:tcPr/>
                </a:tc>
                <a:extLst>
                  <a:ext uri="{0D108BD9-81ED-4DB2-BD59-A6C34878D82A}">
                    <a16:rowId xmlns:a16="http://schemas.microsoft.com/office/drawing/2014/main" val="1585819127"/>
                  </a:ext>
                </a:extLst>
              </a:tr>
            </a:tbl>
          </a:graphicData>
        </a:graphic>
      </p:graphicFrame>
      <p:graphicFrame>
        <p:nvGraphicFramePr>
          <p:cNvPr id="13" name="Table 12">
            <a:extLst>
              <a:ext uri="{FF2B5EF4-FFF2-40B4-BE49-F238E27FC236}">
                <a16:creationId xmlns:a16="http://schemas.microsoft.com/office/drawing/2014/main" id="{487655B5-B9EB-63F0-AC04-2C14689B866C}"/>
              </a:ext>
            </a:extLst>
          </p:cNvPr>
          <p:cNvGraphicFramePr>
            <a:graphicFrameLocks noGrp="1"/>
          </p:cNvGraphicFramePr>
          <p:nvPr>
            <p:extLst>
              <p:ext uri="{D42A27DB-BD31-4B8C-83A1-F6EECF244321}">
                <p14:modId xmlns:p14="http://schemas.microsoft.com/office/powerpoint/2010/main" val="4084710902"/>
              </p:ext>
            </p:extLst>
          </p:nvPr>
        </p:nvGraphicFramePr>
        <p:xfrm>
          <a:off x="6737021" y="1151109"/>
          <a:ext cx="4595446" cy="4668520"/>
        </p:xfrm>
        <a:graphic>
          <a:graphicData uri="http://schemas.openxmlformats.org/drawingml/2006/table">
            <a:tbl>
              <a:tblPr firstRow="1" bandRow="1">
                <a:tableStyleId>{5C22544A-7EE6-4342-B048-85BDC9FD1C3A}</a:tableStyleId>
              </a:tblPr>
              <a:tblGrid>
                <a:gridCol w="2297723">
                  <a:extLst>
                    <a:ext uri="{9D8B030D-6E8A-4147-A177-3AD203B41FA5}">
                      <a16:colId xmlns:a16="http://schemas.microsoft.com/office/drawing/2014/main" val="2089029535"/>
                    </a:ext>
                  </a:extLst>
                </a:gridCol>
                <a:gridCol w="2297723">
                  <a:extLst>
                    <a:ext uri="{9D8B030D-6E8A-4147-A177-3AD203B41FA5}">
                      <a16:colId xmlns:a16="http://schemas.microsoft.com/office/drawing/2014/main" val="2711033974"/>
                    </a:ext>
                  </a:extLst>
                </a:gridCol>
              </a:tblGrid>
              <a:tr h="370840">
                <a:tc gridSpan="2">
                  <a:txBody>
                    <a:bodyPr/>
                    <a:lstStyle/>
                    <a:p>
                      <a:pPr algn="ctr"/>
                      <a:r>
                        <a:rPr lang="en-US" sz="1600" dirty="0"/>
                        <a:t>Chemo-IO Trials</a:t>
                      </a:r>
                    </a:p>
                  </a:txBody>
                  <a:tcPr/>
                </a:tc>
                <a:tc hMerge="1">
                  <a:txBody>
                    <a:bodyPr/>
                    <a:lstStyle/>
                    <a:p>
                      <a:endParaRPr lang="en-US" dirty="0"/>
                    </a:p>
                  </a:txBody>
                  <a:tcPr/>
                </a:tc>
                <a:extLst>
                  <a:ext uri="{0D108BD9-81ED-4DB2-BD59-A6C34878D82A}">
                    <a16:rowId xmlns:a16="http://schemas.microsoft.com/office/drawing/2014/main" val="3550422031"/>
                  </a:ext>
                </a:extLst>
              </a:tr>
              <a:tr h="370840">
                <a:tc>
                  <a:txBody>
                    <a:bodyPr/>
                    <a:lstStyle/>
                    <a:p>
                      <a:r>
                        <a:rPr lang="en-US" sz="1600" b="1" dirty="0"/>
                        <a:t>Trial</a:t>
                      </a:r>
                    </a:p>
                  </a:txBody>
                  <a:tcPr/>
                </a:tc>
                <a:tc>
                  <a:txBody>
                    <a:bodyPr/>
                    <a:lstStyle/>
                    <a:p>
                      <a:r>
                        <a:rPr lang="en-US" sz="1600" b="1" dirty="0"/>
                        <a:t>Investigation Regimen</a:t>
                      </a:r>
                    </a:p>
                  </a:txBody>
                  <a:tcPr/>
                </a:tc>
                <a:extLst>
                  <a:ext uri="{0D108BD9-81ED-4DB2-BD59-A6C34878D82A}">
                    <a16:rowId xmlns:a16="http://schemas.microsoft.com/office/drawing/2014/main" val="321243358"/>
                  </a:ext>
                </a:extLst>
              </a:tr>
              <a:tr h="370840">
                <a:tc>
                  <a:txBody>
                    <a:bodyPr/>
                    <a:lstStyle/>
                    <a:p>
                      <a:r>
                        <a:rPr lang="en-US" sz="1600" dirty="0"/>
                        <a:t>KEYNOTE-021*</a:t>
                      </a:r>
                    </a:p>
                  </a:txBody>
                  <a:tcPr/>
                </a:tc>
                <a:tc>
                  <a:txBody>
                    <a:bodyPr/>
                    <a:lstStyle/>
                    <a:p>
                      <a:r>
                        <a:rPr lang="en-US" sz="1600" dirty="0"/>
                        <a:t>Pembrolizumab + chemo**</a:t>
                      </a:r>
                      <a:r>
                        <a:rPr lang="en-US" sz="1600" baseline="30000" dirty="0"/>
                        <a:t>‡</a:t>
                      </a:r>
                      <a:endParaRPr lang="en-US" sz="1600" dirty="0"/>
                    </a:p>
                  </a:txBody>
                  <a:tcPr/>
                </a:tc>
                <a:extLst>
                  <a:ext uri="{0D108BD9-81ED-4DB2-BD59-A6C34878D82A}">
                    <a16:rowId xmlns:a16="http://schemas.microsoft.com/office/drawing/2014/main" val="2071825921"/>
                  </a:ext>
                </a:extLst>
              </a:tr>
              <a:tr h="370840">
                <a:tc>
                  <a:txBody>
                    <a:bodyPr/>
                    <a:lstStyle/>
                    <a:p>
                      <a:r>
                        <a:rPr lang="en-US" sz="1600" dirty="0"/>
                        <a:t>KEYNOTE-189</a:t>
                      </a:r>
                    </a:p>
                  </a:txBody>
                  <a:tcPr/>
                </a:tc>
                <a:tc>
                  <a:txBody>
                    <a:bodyPr/>
                    <a:lstStyle/>
                    <a:p>
                      <a:r>
                        <a:rPr lang="en-US" sz="1600" dirty="0"/>
                        <a:t>Pembrolizumab + chemo**</a:t>
                      </a:r>
                      <a:r>
                        <a:rPr lang="en-US" sz="1600" baseline="30000" dirty="0"/>
                        <a:t>‡</a:t>
                      </a:r>
                      <a:endParaRPr lang="en-US" sz="1600" dirty="0"/>
                    </a:p>
                  </a:txBody>
                  <a:tcPr/>
                </a:tc>
                <a:extLst>
                  <a:ext uri="{0D108BD9-81ED-4DB2-BD59-A6C34878D82A}">
                    <a16:rowId xmlns:a16="http://schemas.microsoft.com/office/drawing/2014/main" val="2995189978"/>
                  </a:ext>
                </a:extLst>
              </a:tr>
              <a:tr h="370840">
                <a:tc>
                  <a:txBody>
                    <a:bodyPr/>
                    <a:lstStyle/>
                    <a:p>
                      <a:r>
                        <a:rPr lang="en-US" sz="1600" dirty="0"/>
                        <a:t>KEYNOTE-407</a:t>
                      </a:r>
                    </a:p>
                  </a:txBody>
                  <a:tcPr/>
                </a:tc>
                <a:tc>
                  <a:txBody>
                    <a:bodyPr/>
                    <a:lstStyle/>
                    <a:p>
                      <a:r>
                        <a:rPr lang="en-US" sz="1600" dirty="0"/>
                        <a:t>Pembrolizumab + chemo**</a:t>
                      </a:r>
                      <a:r>
                        <a:rPr lang="en-US" sz="1600" baseline="30000" dirty="0"/>
                        <a:t>‡</a:t>
                      </a:r>
                      <a:endParaRPr lang="en-US" sz="1600" dirty="0"/>
                    </a:p>
                  </a:txBody>
                  <a:tcPr/>
                </a:tc>
                <a:extLst>
                  <a:ext uri="{0D108BD9-81ED-4DB2-BD59-A6C34878D82A}">
                    <a16:rowId xmlns:a16="http://schemas.microsoft.com/office/drawing/2014/main" val="2264577627"/>
                  </a:ext>
                </a:extLst>
              </a:tr>
              <a:tr h="370840">
                <a:tc>
                  <a:txBody>
                    <a:bodyPr/>
                    <a:lstStyle/>
                    <a:p>
                      <a:r>
                        <a:rPr lang="en-US" sz="1600" dirty="0"/>
                        <a:t>IMpower150</a:t>
                      </a:r>
                    </a:p>
                  </a:txBody>
                  <a:tcPr/>
                </a:tc>
                <a:tc>
                  <a:txBody>
                    <a:bodyPr/>
                    <a:lstStyle/>
                    <a:p>
                      <a:r>
                        <a:rPr lang="en-US" sz="1600" dirty="0"/>
                        <a:t>Atezolizumab + Bevacizumab + chemo***</a:t>
                      </a:r>
                      <a:r>
                        <a:rPr lang="en-US" sz="1600" baseline="30000" dirty="0"/>
                        <a:t>‡</a:t>
                      </a:r>
                      <a:endParaRPr lang="en-US" sz="1600" dirty="0"/>
                    </a:p>
                  </a:txBody>
                  <a:tcPr/>
                </a:tc>
                <a:extLst>
                  <a:ext uri="{0D108BD9-81ED-4DB2-BD59-A6C34878D82A}">
                    <a16:rowId xmlns:a16="http://schemas.microsoft.com/office/drawing/2014/main" val="3601284138"/>
                  </a:ext>
                </a:extLst>
              </a:tr>
              <a:tr h="370840">
                <a:tc>
                  <a:txBody>
                    <a:bodyPr/>
                    <a:lstStyle/>
                    <a:p>
                      <a:r>
                        <a:rPr lang="en-US" sz="1600" dirty="0"/>
                        <a:t>EMPOWER-Lung 3</a:t>
                      </a:r>
                    </a:p>
                  </a:txBody>
                  <a:tcPr/>
                </a:tc>
                <a:tc>
                  <a:txBody>
                    <a:bodyPr/>
                    <a:lstStyle/>
                    <a:p>
                      <a:r>
                        <a:rPr lang="en-US" sz="1600" dirty="0" err="1"/>
                        <a:t>Cemiplimab</a:t>
                      </a:r>
                      <a:r>
                        <a:rPr lang="en-US" sz="1600" dirty="0"/>
                        <a:t> + chemo**</a:t>
                      </a:r>
                      <a:r>
                        <a:rPr lang="en-US" sz="1600" baseline="30000" dirty="0"/>
                        <a:t>‡</a:t>
                      </a:r>
                      <a:endParaRPr lang="en-US" sz="1600" dirty="0"/>
                    </a:p>
                  </a:txBody>
                  <a:tcPr/>
                </a:tc>
                <a:extLst>
                  <a:ext uri="{0D108BD9-81ED-4DB2-BD59-A6C34878D82A}">
                    <a16:rowId xmlns:a16="http://schemas.microsoft.com/office/drawing/2014/main" val="2835836640"/>
                  </a:ext>
                </a:extLst>
              </a:tr>
              <a:tr h="370840">
                <a:tc>
                  <a:txBody>
                    <a:bodyPr/>
                    <a:lstStyle/>
                    <a:p>
                      <a:r>
                        <a:rPr lang="en-US" sz="1600" dirty="0"/>
                        <a:t>CheckMate-9LA</a:t>
                      </a:r>
                    </a:p>
                  </a:txBody>
                  <a:tcPr/>
                </a:tc>
                <a:tc>
                  <a:txBody>
                    <a:bodyPr/>
                    <a:lstStyle/>
                    <a:p>
                      <a:r>
                        <a:rPr lang="en-US" sz="1600" dirty="0"/>
                        <a:t>Nivolumab + Ipilimumab + chemo**</a:t>
                      </a:r>
                      <a:r>
                        <a:rPr lang="en-US" sz="1600" baseline="30000" dirty="0"/>
                        <a:t>‡</a:t>
                      </a:r>
                      <a:endParaRPr lang="en-US" sz="1600" dirty="0"/>
                    </a:p>
                  </a:txBody>
                  <a:tcPr/>
                </a:tc>
                <a:extLst>
                  <a:ext uri="{0D108BD9-81ED-4DB2-BD59-A6C34878D82A}">
                    <a16:rowId xmlns:a16="http://schemas.microsoft.com/office/drawing/2014/main" val="3032415696"/>
                  </a:ext>
                </a:extLst>
              </a:tr>
            </a:tbl>
          </a:graphicData>
        </a:graphic>
      </p:graphicFrame>
      <p:sp>
        <p:nvSpPr>
          <p:cNvPr id="4" name="Title 1">
            <a:extLst>
              <a:ext uri="{FF2B5EF4-FFF2-40B4-BE49-F238E27FC236}">
                <a16:creationId xmlns:a16="http://schemas.microsoft.com/office/drawing/2014/main" id="{A53FD000-8803-7F56-73B0-B0CBF38698A0}"/>
              </a:ext>
            </a:extLst>
          </p:cNvPr>
          <p:cNvSpPr txBox="1">
            <a:spLocks/>
          </p:cNvSpPr>
          <p:nvPr/>
        </p:nvSpPr>
        <p:spPr>
          <a:xfrm>
            <a:off x="416090" y="117419"/>
            <a:ext cx="11359819" cy="11033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First-line Therapy Recommendations (Category 1</a:t>
            </a:r>
            <a:r>
              <a:rPr lang="en-US" sz="2800" b="1" baseline="30000" dirty="0"/>
              <a:t>‡</a:t>
            </a:r>
            <a:r>
              <a:rPr lang="en-US" sz="2800" b="1" dirty="0"/>
              <a:t>) for Advanced/Metastatic NSCLC with PD-L1 ≥50% and Negative for Actionable Molecular Markers </a:t>
            </a:r>
          </a:p>
        </p:txBody>
      </p:sp>
      <p:sp>
        <p:nvSpPr>
          <p:cNvPr id="5" name="Footer Placeholder 1">
            <a:extLst>
              <a:ext uri="{FF2B5EF4-FFF2-40B4-BE49-F238E27FC236}">
                <a16:creationId xmlns:a16="http://schemas.microsoft.com/office/drawing/2014/main" id="{10F84C50-A338-73BF-B670-08E3F986E1D9}"/>
              </a:ext>
            </a:extLst>
          </p:cNvPr>
          <p:cNvSpPr>
            <a:spLocks noGrp="1"/>
          </p:cNvSpPr>
          <p:nvPr>
            <p:ph type="ftr" sz="quarter" idx="3"/>
          </p:nvPr>
        </p:nvSpPr>
        <p:spPr>
          <a:xfrm>
            <a:off x="609600" y="6356350"/>
            <a:ext cx="10744199" cy="442131"/>
          </a:xfrm>
        </p:spPr>
        <p:txBody>
          <a:bodyPr/>
          <a:lstStyle/>
          <a:p>
            <a:r>
              <a:rPr lang="en-US" sz="1200" dirty="0"/>
              <a:t>*Cohort G; ** Control arms: Platinum-based doublet chemotherapy; *** Control arm in IMpower150: Bevacizumab plus platinum-based doublet chemotherapy; ‡ Category 1 recommendation. </a:t>
            </a:r>
          </a:p>
          <a:p>
            <a:r>
              <a:rPr lang="en-US" sz="1200" dirty="0"/>
              <a:t>chemo, chemotherapy; IO, immunotherapy; NSCLC, non-small cell lung cancer. </a:t>
            </a:r>
          </a:p>
          <a:p>
            <a:r>
              <a:rPr lang="en-US" sz="1200" dirty="0"/>
              <a:t>National Comprehensive Cancer Network. Non-Small Cell Lung Cancer (Version 3.2023). </a:t>
            </a:r>
          </a:p>
        </p:txBody>
      </p:sp>
    </p:spTree>
    <p:extLst>
      <p:ext uri="{BB962C8B-B14F-4D97-AF65-F5344CB8AC3E}">
        <p14:creationId xmlns:p14="http://schemas.microsoft.com/office/powerpoint/2010/main" val="185901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11B427-C35F-D867-B572-51A93B10C95A}"/>
              </a:ext>
            </a:extLst>
          </p:cNvPr>
          <p:cNvSpPr>
            <a:spLocks noGrp="1"/>
          </p:cNvSpPr>
          <p:nvPr>
            <p:ph type="title"/>
          </p:nvPr>
        </p:nvSpPr>
        <p:spPr>
          <a:xfrm>
            <a:off x="609759" y="238128"/>
            <a:ext cx="10872444" cy="1103313"/>
          </a:xfrm>
        </p:spPr>
        <p:txBody>
          <a:bodyPr>
            <a:noAutofit/>
          </a:bodyPr>
          <a:lstStyle/>
          <a:p>
            <a:r>
              <a:rPr lang="en-US" dirty="0">
                <a:solidFill>
                  <a:schemeClr val="tx1"/>
                </a:solidFill>
              </a:rPr>
              <a:t>Immunotherapy Options</a:t>
            </a:r>
            <a:r>
              <a:rPr lang="en-US" baseline="30000" dirty="0">
                <a:solidFill>
                  <a:schemeClr val="tx1"/>
                </a:solidFill>
              </a:rPr>
              <a:t>§</a:t>
            </a:r>
            <a:r>
              <a:rPr lang="en-US" dirty="0">
                <a:solidFill>
                  <a:schemeClr val="tx1"/>
                </a:solidFill>
              </a:rPr>
              <a:t> for Advanced NSCLC with </a:t>
            </a:r>
            <a:br>
              <a:rPr lang="en-US" dirty="0">
                <a:solidFill>
                  <a:schemeClr val="tx1"/>
                </a:solidFill>
              </a:rPr>
            </a:br>
            <a:r>
              <a:rPr lang="en-US" dirty="0">
                <a:solidFill>
                  <a:schemeClr val="tx1"/>
                </a:solidFill>
              </a:rPr>
              <a:t>High PD-L1 Expression Across Histologies</a:t>
            </a:r>
          </a:p>
        </p:txBody>
      </p:sp>
      <p:graphicFrame>
        <p:nvGraphicFramePr>
          <p:cNvPr id="13" name="Content Placeholder 3" descr="Table">
            <a:extLst>
              <a:ext uri="{FF2B5EF4-FFF2-40B4-BE49-F238E27FC236}">
                <a16:creationId xmlns:a16="http://schemas.microsoft.com/office/drawing/2014/main" id="{D2CA09FA-4E6B-545D-E746-C75DF3790B9A}"/>
              </a:ext>
            </a:extLst>
          </p:cNvPr>
          <p:cNvGraphicFramePr>
            <a:graphicFrameLocks/>
          </p:cNvGraphicFramePr>
          <p:nvPr>
            <p:extLst>
              <p:ext uri="{D42A27DB-BD31-4B8C-83A1-F6EECF244321}">
                <p14:modId xmlns:p14="http://schemas.microsoft.com/office/powerpoint/2010/main" val="3077712188"/>
              </p:ext>
            </p:extLst>
          </p:nvPr>
        </p:nvGraphicFramePr>
        <p:xfrm>
          <a:off x="609759" y="1752599"/>
          <a:ext cx="10872443" cy="3263539"/>
        </p:xfrm>
        <a:graphic>
          <a:graphicData uri="http://schemas.openxmlformats.org/drawingml/2006/table">
            <a:tbl>
              <a:tblPr firstRow="1" firstCol="1" bandRow="1">
                <a:tableStyleId>{7E9639D4-E3E2-4D34-9284-5A2195B3D0D7}</a:tableStyleId>
              </a:tblPr>
              <a:tblGrid>
                <a:gridCol w="1839346">
                  <a:extLst>
                    <a:ext uri="{9D8B030D-6E8A-4147-A177-3AD203B41FA5}">
                      <a16:colId xmlns:a16="http://schemas.microsoft.com/office/drawing/2014/main" val="20000"/>
                    </a:ext>
                  </a:extLst>
                </a:gridCol>
                <a:gridCol w="1801291">
                  <a:extLst>
                    <a:ext uri="{9D8B030D-6E8A-4147-A177-3AD203B41FA5}">
                      <a16:colId xmlns:a16="http://schemas.microsoft.com/office/drawing/2014/main" val="20001"/>
                    </a:ext>
                  </a:extLst>
                </a:gridCol>
                <a:gridCol w="1841086">
                  <a:extLst>
                    <a:ext uri="{9D8B030D-6E8A-4147-A177-3AD203B41FA5}">
                      <a16:colId xmlns:a16="http://schemas.microsoft.com/office/drawing/2014/main" val="623605044"/>
                    </a:ext>
                  </a:extLst>
                </a:gridCol>
                <a:gridCol w="1641729">
                  <a:extLst>
                    <a:ext uri="{9D8B030D-6E8A-4147-A177-3AD203B41FA5}">
                      <a16:colId xmlns:a16="http://schemas.microsoft.com/office/drawing/2014/main" val="20002"/>
                    </a:ext>
                  </a:extLst>
                </a:gridCol>
                <a:gridCol w="1969589">
                  <a:extLst>
                    <a:ext uri="{9D8B030D-6E8A-4147-A177-3AD203B41FA5}">
                      <a16:colId xmlns:a16="http://schemas.microsoft.com/office/drawing/2014/main" val="2138430005"/>
                    </a:ext>
                  </a:extLst>
                </a:gridCol>
                <a:gridCol w="1779402">
                  <a:extLst>
                    <a:ext uri="{9D8B030D-6E8A-4147-A177-3AD203B41FA5}">
                      <a16:colId xmlns:a16="http://schemas.microsoft.com/office/drawing/2014/main" val="3203411852"/>
                    </a:ext>
                  </a:extLst>
                </a:gridCol>
              </a:tblGrid>
              <a:tr h="108036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bg1"/>
                          </a:solidFill>
                          <a:effectLst/>
                          <a:latin typeface="+mn-lt"/>
                          <a:ea typeface="+mn-ea"/>
                          <a:cs typeface="+mn-cs"/>
                        </a:rPr>
                        <a:t>Parameter</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KEYNOTE-024: Pembrolizumab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(n = 154)</a:t>
                      </a:r>
                      <a:r>
                        <a:rPr kumimoji="0" lang="en-US" sz="1600" b="1" i="0" u="none" strike="noStrike" kern="1200" cap="none" normalizeH="0" baseline="30000" dirty="0">
                          <a:ln>
                            <a:noFill/>
                          </a:ln>
                          <a:solidFill>
                            <a:schemeClr val="bg1"/>
                          </a:solidFill>
                          <a:effectLst/>
                          <a:latin typeface="+mn-lt"/>
                          <a:ea typeface="+mn-ea"/>
                          <a:cs typeface="+mn-cs"/>
                        </a:rPr>
                        <a:t>1</a:t>
                      </a:r>
                      <a:endParaRPr kumimoji="0" lang="en-US" sz="1600" b="1" i="0" u="none" strike="noStrike" kern="1200" cap="none" normalizeH="0" baseline="0" dirty="0">
                        <a:ln>
                          <a:noFill/>
                        </a:ln>
                        <a:solidFill>
                          <a:schemeClr val="bg1"/>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KEYNOTE-042: Pembrolizumab (n=299)</a:t>
                      </a:r>
                      <a:r>
                        <a:rPr kumimoji="0" lang="en-US" sz="1600" b="1" i="0" u="none" strike="noStrike" kern="1200" cap="none" normalizeH="0" baseline="30000" dirty="0">
                          <a:ln>
                            <a:noFill/>
                          </a:ln>
                          <a:solidFill>
                            <a:schemeClr val="bg1"/>
                          </a:solidFill>
                          <a:effectLst/>
                          <a:latin typeface="+mn-lt"/>
                          <a:ea typeface="+mn-ea"/>
                          <a:cs typeface="+mn-cs"/>
                        </a:rPr>
                        <a:t>2</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IMpower110: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Atezolizumab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(n = 107)</a:t>
                      </a:r>
                      <a:r>
                        <a:rPr kumimoji="0" lang="en-US" sz="1600" b="1" i="0" u="none" strike="noStrike" kern="1200" cap="none" normalizeH="0" baseline="30000" dirty="0">
                          <a:ln>
                            <a:noFill/>
                          </a:ln>
                          <a:solidFill>
                            <a:schemeClr val="bg1"/>
                          </a:solidFill>
                          <a:effectLst/>
                          <a:latin typeface="+mn-lt"/>
                          <a:ea typeface="+mn-ea"/>
                          <a:cs typeface="+mn-cs"/>
                        </a:rPr>
                        <a:t>3</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EMpower-Lung 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Cemiplimab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(n = 283)</a:t>
                      </a:r>
                      <a:r>
                        <a:rPr kumimoji="0" lang="en-US" sz="1600" b="1" i="0" u="none" strike="noStrike" kern="1200" cap="none" normalizeH="0" baseline="30000" dirty="0">
                          <a:ln>
                            <a:noFill/>
                          </a:ln>
                          <a:solidFill>
                            <a:schemeClr val="bg1"/>
                          </a:solidFill>
                          <a:effectLst/>
                          <a:latin typeface="+mn-lt"/>
                          <a:ea typeface="+mn-ea"/>
                          <a:cs typeface="+mn-cs"/>
                        </a:rPr>
                        <a:t>4</a:t>
                      </a:r>
                      <a:endParaRPr kumimoji="0" lang="en-US" sz="1600" b="1" i="0" u="none" strike="noStrike" kern="1200" cap="none" normalizeH="0" baseline="0" dirty="0">
                        <a:ln>
                          <a:noFill/>
                        </a:ln>
                        <a:solidFill>
                          <a:schemeClr val="bg1"/>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CheckMate 227: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Nivo/Ipi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bg1"/>
                          </a:solidFill>
                          <a:effectLst/>
                          <a:latin typeface="+mn-lt"/>
                          <a:ea typeface="+mn-ea"/>
                          <a:cs typeface="+mn-cs"/>
                        </a:rPr>
                        <a:t>(n = 205)</a:t>
                      </a:r>
                      <a:r>
                        <a:rPr kumimoji="0" lang="en-US" sz="1600" b="1" i="0" u="none" strike="noStrike" kern="1200" cap="none" normalizeH="0" baseline="30000" dirty="0">
                          <a:ln>
                            <a:noFill/>
                          </a:ln>
                          <a:solidFill>
                            <a:schemeClr val="bg1"/>
                          </a:solidFill>
                          <a:effectLst/>
                          <a:latin typeface="+mn-lt"/>
                          <a:ea typeface="+mn-ea"/>
                          <a:cs typeface="+mn-cs"/>
                        </a:rPr>
                        <a:t>5</a:t>
                      </a:r>
                      <a:endParaRPr kumimoji="0" lang="en-US" sz="1600" b="1" i="0" u="none" strike="noStrike" kern="1200" cap="none" normalizeH="0" baseline="0" dirty="0">
                        <a:ln>
                          <a:noFill/>
                        </a:ln>
                        <a:solidFill>
                          <a:schemeClr val="bg1"/>
                        </a:solidFill>
                        <a:effectLst/>
                        <a:latin typeface="+mn-lt"/>
                        <a:ea typeface="+mn-ea"/>
                        <a:cs typeface="+mn-cs"/>
                      </a:endParaRP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366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PD-L1+ definition</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TPS ≥50%*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TPS ≥50%*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TC3 or IC3</a:t>
                      </a:r>
                      <a:r>
                        <a:rPr kumimoji="0" lang="en-US" sz="1600" b="0" i="0" u="none" strike="noStrike" kern="1200" cap="none" normalizeH="0" baseline="30000" dirty="0">
                          <a:ln>
                            <a:noFill/>
                          </a:ln>
                          <a:solidFill>
                            <a:schemeClr val="tx1"/>
                          </a:solidFill>
                          <a:effectLst/>
                          <a:latin typeface="+mn-lt"/>
                          <a:ea typeface="+mn-ea"/>
                          <a:cs typeface="+mn-cs"/>
                        </a:rPr>
                        <a:t>†</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tx1"/>
                          </a:solidFill>
                          <a:effectLst/>
                          <a:latin typeface="+mn-lt"/>
                          <a:ea typeface="+mn-ea"/>
                          <a:cs typeface="+mn-cs"/>
                        </a:rPr>
                        <a:t>TPS ≥50%*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tx1"/>
                          </a:solidFill>
                          <a:effectLst/>
                          <a:latin typeface="+mn-lt"/>
                          <a:ea typeface="+mn-ea"/>
                          <a:cs typeface="+mn-cs"/>
                        </a:rPr>
                        <a:t>TPS ≥50%</a:t>
                      </a:r>
                      <a:r>
                        <a:rPr kumimoji="0" lang="en-US" sz="1600" b="0" i="0" u="none" strike="noStrike" kern="1200" cap="none" normalizeH="0" baseline="30000" dirty="0">
                          <a:ln>
                            <a:noFill/>
                          </a:ln>
                          <a:solidFill>
                            <a:schemeClr val="tx1"/>
                          </a:solidFill>
                          <a:effectLst/>
                          <a:latin typeface="+mn-lt"/>
                          <a:ea typeface="+mn-ea"/>
                          <a:cs typeface="+mn-cs"/>
                        </a:rPr>
                        <a:t>‡</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10001"/>
                  </a:ext>
                </a:extLst>
              </a:tr>
              <a:tr h="4366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kern="1200" cap="none" normalizeH="0" baseline="0" dirty="0">
                          <a:ln>
                            <a:noFill/>
                          </a:ln>
                          <a:solidFill>
                            <a:schemeClr val="tx1"/>
                          </a:solidFill>
                          <a:effectLst/>
                          <a:latin typeface="+mn-lt"/>
                          <a:ea typeface="+mn-ea"/>
                          <a:cs typeface="+mn-cs"/>
                        </a:rPr>
                        <a:t>ORR, %</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46.1</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39.1</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40.2</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39.0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45</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4366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kern="1200" cap="none" normalizeH="0" baseline="0" dirty="0">
                          <a:ln>
                            <a:noFill/>
                          </a:ln>
                          <a:solidFill>
                            <a:schemeClr val="tx1"/>
                          </a:solidFill>
                          <a:effectLst/>
                          <a:latin typeface="+mn-lt"/>
                          <a:ea typeface="+mn-ea"/>
                          <a:cs typeface="+mn-cs"/>
                        </a:rPr>
                        <a:t>Median DoR, mo</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29.1</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28.1</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38.9</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16.7</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31.8</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2383906217"/>
                  </a:ext>
                </a:extLst>
              </a:tr>
              <a:tr h="4366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kern="1200" cap="none" normalizeH="0" baseline="0" dirty="0">
                          <a:ln>
                            <a:noFill/>
                          </a:ln>
                          <a:solidFill>
                            <a:schemeClr val="tx1"/>
                          </a:solidFill>
                          <a:effectLst/>
                          <a:latin typeface="+mn-lt"/>
                          <a:ea typeface="+mn-ea"/>
                          <a:cs typeface="+mn-cs"/>
                        </a:rPr>
                        <a:t>Median PFS, mo</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7.7 (HR: 0.50)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6.5 (HR: 0.86)</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8.2 (HR: 0.59)</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8.2 (HR: 0.54)</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6.7 (HR: 0.60)</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6392409"/>
                  </a:ext>
                </a:extLst>
              </a:tr>
              <a:tr h="4366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kern="1200" cap="none" normalizeH="0" baseline="0" dirty="0">
                          <a:ln>
                            <a:noFill/>
                          </a:ln>
                          <a:solidFill>
                            <a:schemeClr val="tx1"/>
                          </a:solidFill>
                          <a:effectLst/>
                          <a:latin typeface="+mn-lt"/>
                          <a:ea typeface="+mn-ea"/>
                          <a:cs typeface="+mn-cs"/>
                        </a:rPr>
                        <a:t>Median OS, mo</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26.3 (HR: 0.62)</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20 (HR: 0.68)</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20.2 (HR: 0.76)</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NR (HR: 0.57)</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tx1"/>
                          </a:solidFill>
                          <a:effectLst/>
                          <a:latin typeface="+mn-lt"/>
                          <a:ea typeface="+mn-ea"/>
                          <a:cs typeface="+mn-cs"/>
                        </a:rPr>
                        <a:t>21.2 (HR: 0.66)</a:t>
                      </a:r>
                    </a:p>
                  </a:txBody>
                  <a:tcPr marL="118872" marR="1188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66667332"/>
                  </a:ext>
                </a:extLst>
              </a:tr>
            </a:tbl>
          </a:graphicData>
        </a:graphic>
      </p:graphicFrame>
      <p:sp>
        <p:nvSpPr>
          <p:cNvPr id="5" name="Footer Placeholder 1">
            <a:extLst>
              <a:ext uri="{FF2B5EF4-FFF2-40B4-BE49-F238E27FC236}">
                <a16:creationId xmlns:a16="http://schemas.microsoft.com/office/drawing/2014/main" id="{3404A2CB-D652-AFEE-B0C0-78BAB9A988A5}"/>
              </a:ext>
            </a:extLst>
          </p:cNvPr>
          <p:cNvSpPr txBox="1">
            <a:spLocks/>
          </p:cNvSpPr>
          <p:nvPr/>
        </p:nvSpPr>
        <p:spPr>
          <a:xfrm>
            <a:off x="609600" y="6356350"/>
            <a:ext cx="10744199"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NCCN Category 16; *By PD-L1 22C3 IHC assay; †Staining of ≥50% tumor cells (TC3) or ≥10% tumor-infiltrating immune cells (IC3) by PD-L1 SP142 IHC assay; ‡PD-L1 28-8 IHC assay. Caution needs to be taken when comparing data across trials.</a:t>
            </a:r>
          </a:p>
          <a:p>
            <a:r>
              <a:rPr lang="en-US" sz="1200" dirty="0"/>
              <a:t>CI, confidence interval; </a:t>
            </a:r>
            <a:r>
              <a:rPr lang="en-US" sz="1200" dirty="0" err="1"/>
              <a:t>DoR</a:t>
            </a:r>
            <a:r>
              <a:rPr lang="en-US" sz="1200" dirty="0"/>
              <a:t>, duration of response; HR, hazard ratio; </a:t>
            </a:r>
            <a:r>
              <a:rPr lang="en-US" sz="1200" dirty="0" err="1"/>
              <a:t>Ipi</a:t>
            </a:r>
            <a:r>
              <a:rPr lang="en-US" sz="1200" dirty="0"/>
              <a:t>, ipilimumab; </a:t>
            </a:r>
            <a:r>
              <a:rPr lang="en-US" sz="1200" dirty="0" err="1"/>
              <a:t>mo</a:t>
            </a:r>
            <a:r>
              <a:rPr lang="en-US" sz="1200" dirty="0"/>
              <a:t>, month; </a:t>
            </a:r>
            <a:r>
              <a:rPr lang="en-US" sz="1200" dirty="0" err="1"/>
              <a:t>Nivo</a:t>
            </a:r>
            <a:r>
              <a:rPr lang="en-US" sz="1200" dirty="0"/>
              <a:t>, nivolumab; ORR, objective response rate; OS, overall survival; PFS, progression-free survival; TPS, tumor proportion score.</a:t>
            </a:r>
          </a:p>
          <a:p>
            <a:r>
              <a:rPr lang="en-US" sz="1200" dirty="0"/>
              <a:t>1. Reck M, et al. </a:t>
            </a:r>
            <a:r>
              <a:rPr lang="en-US" sz="1200" i="1" dirty="0"/>
              <a:t>J Clin Oncol</a:t>
            </a:r>
            <a:r>
              <a:rPr lang="en-US" sz="1200" dirty="0"/>
              <a:t>. 2021;39:2339-49; 2. de Castro G, et al. </a:t>
            </a:r>
            <a:r>
              <a:rPr lang="en-US" sz="1200" i="1" dirty="0"/>
              <a:t>J Clin Oncol</a:t>
            </a:r>
            <a:r>
              <a:rPr lang="en-US" sz="1200" dirty="0"/>
              <a:t>. 2022;41:1986-91; 3. Jassem J, et al. </a:t>
            </a:r>
            <a:r>
              <a:rPr lang="en-US" sz="1200" i="1" dirty="0"/>
              <a:t>J </a:t>
            </a:r>
            <a:r>
              <a:rPr lang="en-US" sz="1200" i="1" dirty="0" err="1"/>
              <a:t>Thorac</a:t>
            </a:r>
            <a:r>
              <a:rPr lang="en-US" sz="1200" i="1" dirty="0"/>
              <a:t> Oncol</a:t>
            </a:r>
            <a:r>
              <a:rPr lang="en-US" sz="1200" dirty="0"/>
              <a:t>. 2021;16:1872-82; 4. </a:t>
            </a:r>
            <a:r>
              <a:rPr lang="en-US" sz="1200" dirty="0" err="1"/>
              <a:t>Sezer</a:t>
            </a:r>
            <a:r>
              <a:rPr lang="en-US" sz="1200" dirty="0"/>
              <a:t> A, et al. </a:t>
            </a:r>
            <a:r>
              <a:rPr lang="en-US" sz="1200" i="1" dirty="0"/>
              <a:t>Lancet</a:t>
            </a:r>
            <a:r>
              <a:rPr lang="en-US" sz="1200" dirty="0"/>
              <a:t>. 2021;397:592-604; 5. Paz-</a:t>
            </a:r>
            <a:r>
              <a:rPr lang="en-US" sz="1200" dirty="0" err="1"/>
              <a:t>Arez</a:t>
            </a:r>
            <a:r>
              <a:rPr lang="en-US" sz="1200" dirty="0"/>
              <a:t> L, et al. </a:t>
            </a:r>
            <a:r>
              <a:rPr lang="en-US" sz="1200" i="1" dirty="0"/>
              <a:t>J </a:t>
            </a:r>
            <a:r>
              <a:rPr lang="en-US" sz="1200" i="1" dirty="0" err="1"/>
              <a:t>Thorac</a:t>
            </a:r>
            <a:r>
              <a:rPr lang="en-US" sz="1200" i="1" dirty="0"/>
              <a:t> Oncol</a:t>
            </a:r>
            <a:r>
              <a:rPr lang="en-US" sz="1200" dirty="0"/>
              <a:t>. 2022;17:289-308; 6. National Comprehensive Cancer Network. Non-Small Cell Lung Cancer (Version 3.2023). </a:t>
            </a:r>
          </a:p>
        </p:txBody>
      </p:sp>
    </p:spTree>
    <p:extLst>
      <p:ext uri="{BB962C8B-B14F-4D97-AF65-F5344CB8AC3E}">
        <p14:creationId xmlns:p14="http://schemas.microsoft.com/office/powerpoint/2010/main" val="281547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281247"/>
            <a:ext cx="5794602" cy="3925656"/>
          </a:xfrm>
          <a:prstGeom prst="rect">
            <a:avLst/>
          </a:prstGeom>
        </p:spPr>
      </p:pic>
      <p:sp>
        <p:nvSpPr>
          <p:cNvPr id="5" name="TextBox 4"/>
          <p:cNvSpPr txBox="1"/>
          <p:nvPr/>
        </p:nvSpPr>
        <p:spPr>
          <a:xfrm>
            <a:off x="6096000" y="1161771"/>
            <a:ext cx="574766" cy="6183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00000"/>
              </a:solidFill>
              <a:effectLst/>
              <a:uLnTx/>
              <a:uFillTx/>
              <a:latin typeface="Arial"/>
              <a:ea typeface="+mn-ea"/>
              <a:cs typeface="+mn-cs"/>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5544" t="2749" r="3932" b="-2749"/>
          <a:stretch/>
        </p:blipFill>
        <p:spPr>
          <a:xfrm>
            <a:off x="34835" y="1959429"/>
            <a:ext cx="6426926" cy="2217502"/>
          </a:xfrm>
          <a:prstGeom prst="rect">
            <a:avLst/>
          </a:prstGeom>
        </p:spPr>
      </p:pic>
      <p:sp>
        <p:nvSpPr>
          <p:cNvPr id="9" name="Footer Placeholder 1">
            <a:extLst>
              <a:ext uri="{FF2B5EF4-FFF2-40B4-BE49-F238E27FC236}">
                <a16:creationId xmlns:a16="http://schemas.microsoft.com/office/drawing/2014/main" id="{1264B714-62F1-FD92-AE8E-A6CA07B5A4E6}"/>
              </a:ext>
            </a:extLst>
          </p:cNvPr>
          <p:cNvSpPr>
            <a:spLocks noGrp="1"/>
          </p:cNvSpPr>
          <p:nvPr>
            <p:ph type="ftr" sz="quarter" idx="3"/>
          </p:nvPr>
        </p:nvSpPr>
        <p:spPr>
          <a:xfrm>
            <a:off x="609600" y="6356350"/>
            <a:ext cx="10744199" cy="442131"/>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ea typeface="+mn-ea"/>
                <a:cs typeface="+mn-cs"/>
              </a:rPr>
              <a:t>Pembro, pembrolizumab.</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ea typeface="+mn-ea"/>
                <a:cs typeface="+mn-cs"/>
              </a:rPr>
              <a:t>Boyer M, et al. </a:t>
            </a:r>
            <a:r>
              <a:rPr kumimoji="0" lang="en-US" sz="1200" b="0" i="1" u="none" strike="noStrike" kern="1200" cap="none" spc="0" normalizeH="0" baseline="0" noProof="0">
                <a:ln>
                  <a:noFill/>
                </a:ln>
                <a:effectLst/>
                <a:uLnTx/>
                <a:uFillTx/>
                <a:ea typeface="+mn-ea"/>
                <a:cs typeface="+mn-cs"/>
              </a:rPr>
              <a:t>J Clin Oncol</a:t>
            </a:r>
            <a:r>
              <a:rPr kumimoji="0" lang="en-US" sz="1200" b="0" i="0" u="none" strike="noStrike" kern="1200" cap="none" spc="0" normalizeH="0" baseline="0" noProof="0">
                <a:ln>
                  <a:noFill/>
                </a:ln>
                <a:effectLst/>
                <a:uLnTx/>
                <a:uFillTx/>
                <a:ea typeface="+mn-ea"/>
                <a:cs typeface="+mn-cs"/>
              </a:rPr>
              <a:t>. 2021;39:2327-2338.</a:t>
            </a:r>
            <a:endParaRPr kumimoji="0" lang="en-US" sz="1200" b="0" i="0" u="none" strike="noStrike" kern="1200" cap="none" spc="0" normalizeH="0" baseline="0" noProof="0" dirty="0">
              <a:ln>
                <a:noFill/>
              </a:ln>
              <a:effectLst/>
              <a:uLnTx/>
              <a:uFillTx/>
              <a:ea typeface="+mn-ea"/>
              <a:cs typeface="+mn-cs"/>
            </a:endParaRPr>
          </a:p>
        </p:txBody>
      </p:sp>
      <p:sp>
        <p:nvSpPr>
          <p:cNvPr id="14" name="Title 13">
            <a:extLst>
              <a:ext uri="{FF2B5EF4-FFF2-40B4-BE49-F238E27FC236}">
                <a16:creationId xmlns:a16="http://schemas.microsoft.com/office/drawing/2014/main" id="{5F888144-FD76-1DBB-920B-44C75F2FBA7C}"/>
              </a:ext>
            </a:extLst>
          </p:cNvPr>
          <p:cNvSpPr>
            <a:spLocks noGrp="1"/>
          </p:cNvSpPr>
          <p:nvPr>
            <p:ph type="title"/>
          </p:nvPr>
        </p:nvSpPr>
        <p:spPr/>
        <p:txBody>
          <a:bodyPr>
            <a:normAutofit/>
          </a:bodyPr>
          <a:lstStyle/>
          <a:p>
            <a:r>
              <a:rPr kumimoji="0" lang="en-US" sz="3200" b="1" i="0" u="none" strike="noStrike" kern="1200" cap="none" spc="0" normalizeH="0" baseline="0" noProof="0" dirty="0">
                <a:ln>
                  <a:noFill/>
                </a:ln>
                <a:effectLst/>
                <a:uLnTx/>
                <a:uFillTx/>
                <a:latin typeface="Arial"/>
                <a:ea typeface="+mj-ea"/>
                <a:cs typeface="+mj-cs"/>
              </a:rPr>
              <a:t>Should We Use Combination IO in PD-L1 TPS </a:t>
            </a:r>
            <a:r>
              <a:rPr kumimoji="0" lang="en-US" sz="3200" b="1" i="0" strike="noStrike" kern="1200" cap="none" spc="0" normalizeH="0" baseline="0" noProof="0" dirty="0">
                <a:ln>
                  <a:noFill/>
                </a:ln>
                <a:effectLst/>
                <a:uLnTx/>
                <a:uFillTx/>
                <a:latin typeface="Arial"/>
                <a:ea typeface="+mj-ea"/>
                <a:cs typeface="+mj-cs"/>
              </a:rPr>
              <a:t>≥</a:t>
            </a:r>
            <a:r>
              <a:rPr kumimoji="0" lang="en-US" sz="3200" b="1" i="0" u="none" strike="noStrike" kern="1200" cap="none" spc="0" normalizeH="0" baseline="0" noProof="0" dirty="0">
                <a:ln>
                  <a:noFill/>
                </a:ln>
                <a:effectLst/>
                <a:uLnTx/>
                <a:uFillTx/>
                <a:latin typeface="Arial"/>
                <a:ea typeface="+mj-ea"/>
                <a:cs typeface="+mj-cs"/>
              </a:rPr>
              <a:t>50% (KEYNOTE-598)</a:t>
            </a:r>
            <a:endParaRPr lang="en-US" dirty="0"/>
          </a:p>
        </p:txBody>
      </p:sp>
      <p:sp>
        <p:nvSpPr>
          <p:cNvPr id="15" name="Title 1">
            <a:extLst>
              <a:ext uri="{FF2B5EF4-FFF2-40B4-BE49-F238E27FC236}">
                <a16:creationId xmlns:a16="http://schemas.microsoft.com/office/drawing/2014/main" id="{C320AEA9-D233-13DB-82BD-DE2CAC52DF0B}"/>
              </a:ext>
            </a:extLst>
          </p:cNvPr>
          <p:cNvSpPr txBox="1">
            <a:spLocks/>
          </p:cNvSpPr>
          <p:nvPr/>
        </p:nvSpPr>
        <p:spPr>
          <a:xfrm>
            <a:off x="691242" y="5450560"/>
            <a:ext cx="10580914" cy="657309"/>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lvl1pPr algn="l" defTabSz="914400" rtl="0" eaLnBrk="1" latinLnBrk="0" hangingPunct="1">
              <a:lnSpc>
                <a:spcPct val="100000"/>
              </a:lnSpc>
              <a:spcBef>
                <a:spcPct val="0"/>
              </a:spcBef>
              <a:buNone/>
              <a:defRPr sz="32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a:t>Pembro + Ipi is NOT better than pembro alone for PD-L1 TPS </a:t>
            </a:r>
            <a:r>
              <a:rPr lang="en-US" sz="2400" u="sng"/>
              <a:t>&gt;</a:t>
            </a:r>
            <a:r>
              <a:rPr lang="en-US" sz="2400"/>
              <a:t>50%</a:t>
            </a:r>
            <a:endParaRPr lang="en-US" sz="2400" dirty="0"/>
          </a:p>
        </p:txBody>
      </p:sp>
    </p:spTree>
    <p:extLst>
      <p:ext uri="{BB962C8B-B14F-4D97-AF65-F5344CB8AC3E}">
        <p14:creationId xmlns:p14="http://schemas.microsoft.com/office/powerpoint/2010/main" val="1768680981"/>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1814</Words>
  <Application>Microsoft Macintosh PowerPoint</Application>
  <PresentationFormat>Widescreen</PresentationFormat>
  <Paragraphs>231</Paragraphs>
  <Slides>16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Century Gothic</vt:lpstr>
      <vt:lpstr>Trebuchet MS</vt:lpstr>
      <vt:lpstr>Wingdings</vt:lpstr>
      <vt:lpstr>2022 Hem Onc</vt:lpstr>
      <vt:lpstr>Office Theme</vt:lpstr>
      <vt:lpstr>Case 1: How Should I Choose Between Single-Agent IO or IO/Chemotherapy in Patients with PD-L1≥50% and No Driver Mutations?</vt:lpstr>
      <vt:lpstr>PowerPoint Presentation</vt:lpstr>
      <vt:lpstr>Disclaimer</vt:lpstr>
      <vt:lpstr>Case 1</vt:lpstr>
      <vt:lpstr>Case 1</vt:lpstr>
      <vt:lpstr>Case 1</vt:lpstr>
      <vt:lpstr>PowerPoint Presentation</vt:lpstr>
      <vt:lpstr>Immunotherapy Options§ for Advanced NSCLC with  High PD-L1 Expression Across Histologies</vt:lpstr>
      <vt:lpstr>Should We Use Combination IO in PD-L1 TPS ≥50% (KEYNOTE-598)</vt:lpstr>
      <vt:lpstr>Should We Use Combination IO in PD-L1 TPS ≥50%?</vt:lpstr>
      <vt:lpstr>Nivolumab + Ipilimumab + 2 Cycles of Chemotherapy: CheckMate 9LA 3-Year Update</vt:lpstr>
      <vt:lpstr>Durvalumab ± Tremelimumab in Combination with Chemotherapy </vt:lpstr>
      <vt:lpstr>Immunotherapy + Chemotherapy Options§ for Advanced NSCLC with High PD-L1 Expression Across Histologies</vt:lpstr>
      <vt:lpstr>Summary</vt:lpstr>
      <vt:lpstr>Case 1</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2023-07-11T15:11:47Z</dcterms:modified>
  <cp:category/>
</cp:coreProperties>
</file>