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1"/>
  </p:notesMasterIdLst>
  <p:sldIdLst>
    <p:sldId id="264" r:id="rId3"/>
    <p:sldId id="267" r:id="rId4"/>
    <p:sldId id="266" r:id="rId5"/>
    <p:sldId id="259" r:id="rId6"/>
    <p:sldId id="265" r:id="rId7"/>
    <p:sldId id="262" r:id="rId8"/>
    <p:sldId id="263"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7A8"/>
    <a:srgbClr val="6BDDDD"/>
    <a:srgbClr val="3B4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p:cViewPr varScale="1">
        <p:scale>
          <a:sx n="102" d="100"/>
          <a:sy n="102"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B9CBB-4B5F-E346-9288-3914E47CAF16}"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E2D9A-3D77-BF42-B3A7-7E5901E96133}" type="slidenum">
              <a:rPr lang="en-US" smtClean="0"/>
              <a:t>‹#›</a:t>
            </a:fld>
            <a:endParaRPr lang="en-US"/>
          </a:p>
        </p:txBody>
      </p:sp>
    </p:spTree>
    <p:extLst>
      <p:ext uri="{BB962C8B-B14F-4D97-AF65-F5344CB8AC3E}">
        <p14:creationId xmlns:p14="http://schemas.microsoft.com/office/powerpoint/2010/main" val="267927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0395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8809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92258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5889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072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834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3271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0722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2183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87122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5332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384776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731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9972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96478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4763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2337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26356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572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123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2252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7481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3331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10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9985349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36"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hyperlink" Target="https://ntminfo.org/" TargetMode="External"/><Relationship Id="rId2" Type="http://schemas.openxmlformats.org/officeDocument/2006/relationships/hyperlink" Target="https://www.copdfoundation.org/"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56AB-4AE7-9E97-5EC9-16DEA8EDE48C}"/>
              </a:ext>
            </a:extLst>
          </p:cNvPr>
          <p:cNvSpPr>
            <a:spLocks noGrp="1"/>
          </p:cNvSpPr>
          <p:nvPr>
            <p:ph type="title"/>
          </p:nvPr>
        </p:nvSpPr>
        <p:spPr>
          <a:xfrm>
            <a:off x="609600" y="1709738"/>
            <a:ext cx="10515600" cy="2852737"/>
          </a:xfrm>
        </p:spPr>
        <p:txBody>
          <a:bodyPr>
            <a:normAutofit/>
          </a:bodyPr>
          <a:lstStyle/>
          <a:p>
            <a:r>
              <a:rPr lang="en-US" dirty="0"/>
              <a:t>Caregiver Testimonial: </a:t>
            </a:r>
            <a:br>
              <a:rPr lang="en-US" dirty="0"/>
            </a:br>
            <a:r>
              <a:rPr lang="en-US" dirty="0"/>
              <a:t>A Day in the Life of the Bronchiectasis Patient</a:t>
            </a:r>
          </a:p>
        </p:txBody>
      </p:sp>
      <p:sp>
        <p:nvSpPr>
          <p:cNvPr id="3" name="Subtitle 2">
            <a:extLst>
              <a:ext uri="{FF2B5EF4-FFF2-40B4-BE49-F238E27FC236}">
                <a16:creationId xmlns:a16="http://schemas.microsoft.com/office/drawing/2014/main" id="{3632CD7D-1A3B-311A-0EE3-C7A95E0E0FE2}"/>
              </a:ext>
            </a:extLst>
          </p:cNvPr>
          <p:cNvSpPr>
            <a:spLocks noGrp="1"/>
          </p:cNvSpPr>
          <p:nvPr>
            <p:ph type="body" idx="1"/>
          </p:nvPr>
        </p:nvSpPr>
        <p:spPr>
          <a:xfrm>
            <a:off x="609601" y="4589463"/>
            <a:ext cx="10515600" cy="1500187"/>
          </a:xfrm>
        </p:spPr>
        <p:txBody>
          <a:bodyPr numCol="2">
            <a:noAutofit/>
          </a:bodyPr>
          <a:lstStyle/>
          <a:p>
            <a:pPr>
              <a:spcBef>
                <a:spcPts val="0"/>
              </a:spcBef>
            </a:pPr>
            <a:r>
              <a:rPr lang="en-US" sz="1600" b="1" dirty="0">
                <a:solidFill>
                  <a:schemeClr val="accent1"/>
                </a:solidFill>
              </a:rPr>
              <a:t>Ashwin Basavaraj, MD, FCCP, ATSF</a:t>
            </a:r>
          </a:p>
          <a:p>
            <a:pPr>
              <a:spcBef>
                <a:spcPts val="0"/>
              </a:spcBef>
            </a:pPr>
            <a:r>
              <a:rPr lang="en-US" sz="1400" dirty="0"/>
              <a:t>Section Chief, Pulmonary Critical Care and Sleep Medicine</a:t>
            </a:r>
          </a:p>
          <a:p>
            <a:pPr>
              <a:spcBef>
                <a:spcPts val="0"/>
              </a:spcBef>
            </a:pPr>
            <a:r>
              <a:rPr lang="en-US" sz="1400" dirty="0"/>
              <a:t>Bellevue Hospital Center</a:t>
            </a:r>
          </a:p>
          <a:p>
            <a:pPr>
              <a:spcBef>
                <a:spcPts val="0"/>
              </a:spcBef>
            </a:pPr>
            <a:r>
              <a:rPr lang="en-US" sz="1400" dirty="0"/>
              <a:t>Associate Director, Bronchiectasis and NTM Program</a:t>
            </a:r>
          </a:p>
          <a:p>
            <a:pPr>
              <a:spcBef>
                <a:spcPts val="0"/>
              </a:spcBef>
            </a:pPr>
            <a:r>
              <a:rPr lang="en-US" sz="1400" dirty="0"/>
              <a:t>New York University Grossman School of Medicine</a:t>
            </a:r>
          </a:p>
          <a:p>
            <a:pPr>
              <a:spcBef>
                <a:spcPts val="0"/>
              </a:spcBef>
            </a:pPr>
            <a:r>
              <a:rPr lang="en-US" sz="1400" dirty="0"/>
              <a:t>New York, NY </a:t>
            </a:r>
          </a:p>
          <a:p>
            <a:pPr>
              <a:spcBef>
                <a:spcPts val="0"/>
              </a:spcBef>
            </a:pPr>
            <a:r>
              <a:rPr lang="en-US" sz="1600" b="1" dirty="0" err="1">
                <a:solidFill>
                  <a:schemeClr val="accent1"/>
                </a:solidFill>
              </a:rPr>
              <a:t>Jungae</a:t>
            </a:r>
            <a:r>
              <a:rPr lang="en-US" sz="1600" b="1" dirty="0">
                <a:solidFill>
                  <a:schemeClr val="accent1"/>
                </a:solidFill>
              </a:rPr>
              <a:t> Kole, RN, BSN </a:t>
            </a:r>
          </a:p>
          <a:p>
            <a:pPr>
              <a:spcBef>
                <a:spcPts val="0"/>
              </a:spcBef>
            </a:pPr>
            <a:r>
              <a:rPr lang="en-US" sz="1400" dirty="0"/>
              <a:t>Caregiver</a:t>
            </a:r>
          </a:p>
        </p:txBody>
      </p:sp>
    </p:spTree>
    <p:extLst>
      <p:ext uri="{BB962C8B-B14F-4D97-AF65-F5344CB8AC3E}">
        <p14:creationId xmlns:p14="http://schemas.microsoft.com/office/powerpoint/2010/main" val="60105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Non-CF Bronchiectasis: Navigating the Chronic Cough Vortex</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epidemiological data supporting NCFBE as a clinically relevant disease that is more common than previously described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common etiologies and the clinical presentation of this disease, emphasizing overlap with comorbid medical conditions routinely seen in clinical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complex pathophysiology of how NCFBE leads to progressive decline in lung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recommended diagnostic algorithm, with emphasis on the importance of early diagnosis and pulmonary referral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treatment options and potential future pharmaceutical options for the management of NCFBE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32304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F41D-C357-5D2E-50CB-32E8A83A0E77}"/>
              </a:ext>
            </a:extLst>
          </p:cNvPr>
          <p:cNvSpPr>
            <a:spLocks noGrp="1"/>
          </p:cNvSpPr>
          <p:nvPr>
            <p:ph type="title"/>
          </p:nvPr>
        </p:nvSpPr>
        <p:spPr>
          <a:xfrm>
            <a:off x="609600" y="199505"/>
            <a:ext cx="10744200" cy="1185577"/>
          </a:xfrm>
        </p:spPr>
        <p:txBody>
          <a:bodyPr/>
          <a:lstStyle/>
          <a:p>
            <a:r>
              <a:rPr lang="en-US" dirty="0"/>
              <a:t>Diagnostic Summary </a:t>
            </a:r>
          </a:p>
        </p:txBody>
      </p:sp>
      <p:sp>
        <p:nvSpPr>
          <p:cNvPr id="3" name="Content Placeholder 2">
            <a:extLst>
              <a:ext uri="{FF2B5EF4-FFF2-40B4-BE49-F238E27FC236}">
                <a16:creationId xmlns:a16="http://schemas.microsoft.com/office/drawing/2014/main" id="{84D51434-D51B-5E16-5B43-314831B482C2}"/>
              </a:ext>
            </a:extLst>
          </p:cNvPr>
          <p:cNvSpPr>
            <a:spLocks noGrp="1"/>
          </p:cNvSpPr>
          <p:nvPr>
            <p:ph idx="1"/>
          </p:nvPr>
        </p:nvSpPr>
        <p:spPr>
          <a:xfrm>
            <a:off x="4494889" y="2308171"/>
            <a:ext cx="6712124" cy="3118752"/>
          </a:xfrm>
        </p:spPr>
        <p:txBody>
          <a:bodyPr>
            <a:normAutofit fontScale="92500"/>
          </a:bodyPr>
          <a:lstStyle/>
          <a:p>
            <a:pPr lvl="1">
              <a:lnSpc>
                <a:spcPct val="150000"/>
              </a:lnSpc>
            </a:pPr>
            <a:r>
              <a:rPr lang="en-US" sz="3200" dirty="0"/>
              <a:t>Chronic cough </a:t>
            </a:r>
          </a:p>
          <a:p>
            <a:pPr lvl="1">
              <a:lnSpc>
                <a:spcPct val="150000"/>
              </a:lnSpc>
            </a:pPr>
            <a:r>
              <a:rPr lang="en-US" sz="3200" dirty="0"/>
              <a:t>Phlegm production </a:t>
            </a:r>
          </a:p>
          <a:p>
            <a:pPr lvl="1">
              <a:lnSpc>
                <a:spcPct val="150000"/>
              </a:lnSpc>
            </a:pPr>
            <a:r>
              <a:rPr lang="en-US" sz="3200" dirty="0"/>
              <a:t>Difficulty expectorating mucus </a:t>
            </a:r>
          </a:p>
          <a:p>
            <a:pPr lvl="1">
              <a:lnSpc>
                <a:spcPct val="150000"/>
              </a:lnSpc>
            </a:pPr>
            <a:r>
              <a:rPr lang="en-US" sz="3200" dirty="0"/>
              <a:t>Challenges with airway clearance </a:t>
            </a:r>
          </a:p>
        </p:txBody>
      </p:sp>
      <p:pic>
        <p:nvPicPr>
          <p:cNvPr id="8" name="Graphic 7">
            <a:extLst>
              <a:ext uri="{FF2B5EF4-FFF2-40B4-BE49-F238E27FC236}">
                <a16:creationId xmlns:a16="http://schemas.microsoft.com/office/drawing/2014/main" id="{F82E4A64-7BBC-A9CE-1A7C-5D1F6E341A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3438" y="2498590"/>
            <a:ext cx="3731451" cy="3731451"/>
          </a:xfrm>
          <a:prstGeom prst="rect">
            <a:avLst/>
          </a:prstGeom>
        </p:spPr>
      </p:pic>
      <p:sp>
        <p:nvSpPr>
          <p:cNvPr id="9" name="Content Placeholder 2">
            <a:extLst>
              <a:ext uri="{FF2B5EF4-FFF2-40B4-BE49-F238E27FC236}">
                <a16:creationId xmlns:a16="http://schemas.microsoft.com/office/drawing/2014/main" id="{66894F67-454F-F4D9-1AB7-FA579F2594EC}"/>
              </a:ext>
            </a:extLst>
          </p:cNvPr>
          <p:cNvSpPr txBox="1">
            <a:spLocks/>
          </p:cNvSpPr>
          <p:nvPr/>
        </p:nvSpPr>
        <p:spPr>
          <a:xfrm>
            <a:off x="609600" y="1314315"/>
            <a:ext cx="7954027" cy="10618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200" b="1" dirty="0">
                <a:solidFill>
                  <a:schemeClr val="accent2"/>
                </a:solidFill>
              </a:rPr>
              <a:t>Common Chronic Symptoms of NCFBE:</a:t>
            </a:r>
          </a:p>
        </p:txBody>
      </p:sp>
    </p:spTree>
    <p:extLst>
      <p:ext uri="{BB962C8B-B14F-4D97-AF65-F5344CB8AC3E}">
        <p14:creationId xmlns:p14="http://schemas.microsoft.com/office/powerpoint/2010/main" val="169591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A7F8-64D4-AF97-E296-DD02E33FD425}"/>
              </a:ext>
            </a:extLst>
          </p:cNvPr>
          <p:cNvSpPr>
            <a:spLocks noGrp="1"/>
          </p:cNvSpPr>
          <p:nvPr>
            <p:ph type="title"/>
          </p:nvPr>
        </p:nvSpPr>
        <p:spPr>
          <a:xfrm>
            <a:off x="609600" y="199505"/>
            <a:ext cx="10744200" cy="1185577"/>
          </a:xfrm>
        </p:spPr>
        <p:txBody>
          <a:bodyPr anchor="t">
            <a:normAutofit/>
          </a:bodyPr>
          <a:lstStyle/>
          <a:p>
            <a:r>
              <a:rPr lang="en-US" sz="2800" dirty="0"/>
              <a:t>Devices to Help with Expectoration and Challenges</a:t>
            </a:r>
          </a:p>
        </p:txBody>
      </p:sp>
      <p:sp>
        <p:nvSpPr>
          <p:cNvPr id="23" name="Freeform 22">
            <a:extLst>
              <a:ext uri="{FF2B5EF4-FFF2-40B4-BE49-F238E27FC236}">
                <a16:creationId xmlns:a16="http://schemas.microsoft.com/office/drawing/2014/main" id="{14B3ACDE-1995-AE19-A687-927D15865A33}"/>
              </a:ext>
            </a:extLst>
          </p:cNvPr>
          <p:cNvSpPr/>
          <p:nvPr/>
        </p:nvSpPr>
        <p:spPr>
          <a:xfrm>
            <a:off x="951702" y="1101425"/>
            <a:ext cx="4466034" cy="682495"/>
          </a:xfrm>
          <a:custGeom>
            <a:avLst/>
            <a:gdLst>
              <a:gd name="connsiteX0" fmla="*/ 0 w 3798093"/>
              <a:gd name="connsiteY0" fmla="*/ 0 h 1382400"/>
              <a:gd name="connsiteX1" fmla="*/ 3798093 w 3798093"/>
              <a:gd name="connsiteY1" fmla="*/ 0 h 1382400"/>
              <a:gd name="connsiteX2" fmla="*/ 3798093 w 3798093"/>
              <a:gd name="connsiteY2" fmla="*/ 1382400 h 1382400"/>
              <a:gd name="connsiteX3" fmla="*/ 0 w 3798093"/>
              <a:gd name="connsiteY3" fmla="*/ 1382400 h 1382400"/>
              <a:gd name="connsiteX4" fmla="*/ 0 w 3798093"/>
              <a:gd name="connsiteY4" fmla="*/ 0 h 138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382400">
                <a:moveTo>
                  <a:pt x="0" y="0"/>
                </a:moveTo>
                <a:lnTo>
                  <a:pt x="3798093" y="0"/>
                </a:lnTo>
                <a:lnTo>
                  <a:pt x="3798093" y="1382400"/>
                </a:lnTo>
                <a:lnTo>
                  <a:pt x="0" y="1382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2800" b="1" kern="1200" dirty="0"/>
              <a:t>Devices</a:t>
            </a:r>
          </a:p>
        </p:txBody>
      </p:sp>
      <p:sp>
        <p:nvSpPr>
          <p:cNvPr id="24" name="Freeform 23">
            <a:extLst>
              <a:ext uri="{FF2B5EF4-FFF2-40B4-BE49-F238E27FC236}">
                <a16:creationId xmlns:a16="http://schemas.microsoft.com/office/drawing/2014/main" id="{D57CA82B-3C07-0AF9-F872-BA6983399C66}"/>
              </a:ext>
            </a:extLst>
          </p:cNvPr>
          <p:cNvSpPr/>
          <p:nvPr/>
        </p:nvSpPr>
        <p:spPr>
          <a:xfrm>
            <a:off x="951702" y="1783920"/>
            <a:ext cx="4466034" cy="4673637"/>
          </a:xfrm>
          <a:custGeom>
            <a:avLst/>
            <a:gdLst>
              <a:gd name="connsiteX0" fmla="*/ 0 w 3798093"/>
              <a:gd name="connsiteY0" fmla="*/ 0 h 2108160"/>
              <a:gd name="connsiteX1" fmla="*/ 3798093 w 3798093"/>
              <a:gd name="connsiteY1" fmla="*/ 0 h 2108160"/>
              <a:gd name="connsiteX2" fmla="*/ 3798093 w 3798093"/>
              <a:gd name="connsiteY2" fmla="*/ 2108160 h 2108160"/>
              <a:gd name="connsiteX3" fmla="*/ 0 w 3798093"/>
              <a:gd name="connsiteY3" fmla="*/ 2108160 h 2108160"/>
              <a:gd name="connsiteX4" fmla="*/ 0 w 3798093"/>
              <a:gd name="connsiteY4" fmla="*/ 0 h 210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2108160">
                <a:moveTo>
                  <a:pt x="0" y="0"/>
                </a:moveTo>
                <a:lnTo>
                  <a:pt x="3798093" y="0"/>
                </a:lnTo>
                <a:lnTo>
                  <a:pt x="3798093" y="2108160"/>
                </a:lnTo>
                <a:lnTo>
                  <a:pt x="0" y="210816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endParaRPr lang="en-US" sz="4000" kern="1200"/>
          </a:p>
          <a:p>
            <a:pPr marL="285750" lvl="1" indent="-285750" algn="l" defTabSz="2133600">
              <a:lnSpc>
                <a:spcPct val="90000"/>
              </a:lnSpc>
              <a:spcBef>
                <a:spcPct val="0"/>
              </a:spcBef>
              <a:spcAft>
                <a:spcPct val="15000"/>
              </a:spcAft>
              <a:buChar char="•"/>
            </a:pPr>
            <a:endParaRPr lang="en-US" sz="4000" kern="1200"/>
          </a:p>
        </p:txBody>
      </p:sp>
      <p:sp>
        <p:nvSpPr>
          <p:cNvPr id="25" name="Freeform 24">
            <a:extLst>
              <a:ext uri="{FF2B5EF4-FFF2-40B4-BE49-F238E27FC236}">
                <a16:creationId xmlns:a16="http://schemas.microsoft.com/office/drawing/2014/main" id="{C7F97F85-9881-013B-F9DB-FBBCEB3D3954}"/>
              </a:ext>
            </a:extLst>
          </p:cNvPr>
          <p:cNvSpPr/>
          <p:nvPr/>
        </p:nvSpPr>
        <p:spPr>
          <a:xfrm>
            <a:off x="6887766" y="1101425"/>
            <a:ext cx="4466034" cy="682495"/>
          </a:xfrm>
          <a:custGeom>
            <a:avLst/>
            <a:gdLst>
              <a:gd name="connsiteX0" fmla="*/ 0 w 3798093"/>
              <a:gd name="connsiteY0" fmla="*/ 0 h 1382400"/>
              <a:gd name="connsiteX1" fmla="*/ 3798093 w 3798093"/>
              <a:gd name="connsiteY1" fmla="*/ 0 h 1382400"/>
              <a:gd name="connsiteX2" fmla="*/ 3798093 w 3798093"/>
              <a:gd name="connsiteY2" fmla="*/ 1382400 h 1382400"/>
              <a:gd name="connsiteX3" fmla="*/ 0 w 3798093"/>
              <a:gd name="connsiteY3" fmla="*/ 1382400 h 1382400"/>
              <a:gd name="connsiteX4" fmla="*/ 0 w 3798093"/>
              <a:gd name="connsiteY4" fmla="*/ 0 h 138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382400">
                <a:moveTo>
                  <a:pt x="0" y="0"/>
                </a:moveTo>
                <a:lnTo>
                  <a:pt x="3798093" y="0"/>
                </a:lnTo>
                <a:lnTo>
                  <a:pt x="3798093" y="1382400"/>
                </a:lnTo>
                <a:lnTo>
                  <a:pt x="0" y="1382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2800" b="1" kern="1200" dirty="0"/>
              <a:t>Challenges</a:t>
            </a:r>
          </a:p>
        </p:txBody>
      </p:sp>
      <p:sp>
        <p:nvSpPr>
          <p:cNvPr id="26" name="Freeform 25">
            <a:extLst>
              <a:ext uri="{FF2B5EF4-FFF2-40B4-BE49-F238E27FC236}">
                <a16:creationId xmlns:a16="http://schemas.microsoft.com/office/drawing/2014/main" id="{89594F3A-0B52-0324-9058-5130611A0B71}"/>
              </a:ext>
            </a:extLst>
          </p:cNvPr>
          <p:cNvSpPr/>
          <p:nvPr/>
        </p:nvSpPr>
        <p:spPr>
          <a:xfrm>
            <a:off x="6887766" y="1783920"/>
            <a:ext cx="4466034" cy="4673637"/>
          </a:xfrm>
          <a:custGeom>
            <a:avLst/>
            <a:gdLst>
              <a:gd name="connsiteX0" fmla="*/ 0 w 3798093"/>
              <a:gd name="connsiteY0" fmla="*/ 0 h 2108160"/>
              <a:gd name="connsiteX1" fmla="*/ 3798093 w 3798093"/>
              <a:gd name="connsiteY1" fmla="*/ 0 h 2108160"/>
              <a:gd name="connsiteX2" fmla="*/ 3798093 w 3798093"/>
              <a:gd name="connsiteY2" fmla="*/ 2108160 h 2108160"/>
              <a:gd name="connsiteX3" fmla="*/ 0 w 3798093"/>
              <a:gd name="connsiteY3" fmla="*/ 2108160 h 2108160"/>
              <a:gd name="connsiteX4" fmla="*/ 0 w 3798093"/>
              <a:gd name="connsiteY4" fmla="*/ 0 h 210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2108160">
                <a:moveTo>
                  <a:pt x="0" y="0"/>
                </a:moveTo>
                <a:lnTo>
                  <a:pt x="3798093" y="0"/>
                </a:lnTo>
                <a:lnTo>
                  <a:pt x="3798093" y="2108160"/>
                </a:lnTo>
                <a:lnTo>
                  <a:pt x="0" y="210816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endParaRPr lang="en-US" sz="4000" kern="1200"/>
          </a:p>
          <a:p>
            <a:pPr marL="285750" lvl="1" indent="-285750" algn="l" defTabSz="2133600">
              <a:lnSpc>
                <a:spcPct val="90000"/>
              </a:lnSpc>
              <a:spcBef>
                <a:spcPct val="0"/>
              </a:spcBef>
              <a:spcAft>
                <a:spcPct val="15000"/>
              </a:spcAft>
              <a:buChar char="•"/>
            </a:pPr>
            <a:endParaRPr lang="en-US" sz="4000" kern="1200" dirty="0"/>
          </a:p>
        </p:txBody>
      </p:sp>
      <p:sp>
        <p:nvSpPr>
          <p:cNvPr id="27" name="Arrow: Right 6">
            <a:extLst>
              <a:ext uri="{FF2B5EF4-FFF2-40B4-BE49-F238E27FC236}">
                <a16:creationId xmlns:a16="http://schemas.microsoft.com/office/drawing/2014/main" id="{18E814A4-4936-FE6E-E185-5645F1166A6D}"/>
              </a:ext>
            </a:extLst>
          </p:cNvPr>
          <p:cNvSpPr/>
          <p:nvPr/>
        </p:nvSpPr>
        <p:spPr>
          <a:xfrm>
            <a:off x="5693144" y="2112285"/>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6">
            <a:extLst>
              <a:ext uri="{FF2B5EF4-FFF2-40B4-BE49-F238E27FC236}">
                <a16:creationId xmlns:a16="http://schemas.microsoft.com/office/drawing/2014/main" id="{D37DAED9-0561-87C3-EE0F-C32BFD01555B}"/>
              </a:ext>
            </a:extLst>
          </p:cNvPr>
          <p:cNvSpPr/>
          <p:nvPr/>
        </p:nvSpPr>
        <p:spPr>
          <a:xfrm>
            <a:off x="5693144" y="3679402"/>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6">
            <a:extLst>
              <a:ext uri="{FF2B5EF4-FFF2-40B4-BE49-F238E27FC236}">
                <a16:creationId xmlns:a16="http://schemas.microsoft.com/office/drawing/2014/main" id="{2C128B17-1E92-DD6C-2F9E-E8344A51FE62}"/>
              </a:ext>
            </a:extLst>
          </p:cNvPr>
          <p:cNvSpPr/>
          <p:nvPr/>
        </p:nvSpPr>
        <p:spPr>
          <a:xfrm>
            <a:off x="5693144" y="5430638"/>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85A82ECE-546A-A667-EABA-F0210306A7EE}"/>
              </a:ext>
            </a:extLst>
          </p:cNvPr>
          <p:cNvSpPr txBox="1">
            <a:spLocks/>
          </p:cNvSpPr>
          <p:nvPr/>
        </p:nvSpPr>
        <p:spPr>
          <a:xfrm>
            <a:off x="1191803" y="1955935"/>
            <a:ext cx="4036001" cy="4344655"/>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0"/>
              </a:spcAft>
              <a:buNone/>
            </a:pPr>
            <a:r>
              <a:rPr lang="en-US" sz="2000" b="1" dirty="0">
                <a:solidFill>
                  <a:schemeClr val="tx1">
                    <a:lumMod val="50000"/>
                  </a:schemeClr>
                </a:solidFill>
                <a:latin typeface="+mj-lt"/>
              </a:rPr>
              <a:t>Nebulizer and Bronchodilator (BD) Therapy</a:t>
            </a:r>
          </a:p>
          <a:p>
            <a:pPr marL="0" indent="0">
              <a:buNone/>
            </a:pPr>
            <a:r>
              <a:rPr lang="en-US" sz="2000" b="1" dirty="0">
                <a:solidFill>
                  <a:schemeClr val="tx1">
                    <a:lumMod val="50000"/>
                  </a:schemeClr>
                </a:solidFill>
                <a:latin typeface="+mj-lt"/>
              </a:rPr>
              <a:t>High Frequency Chest Wall Oscillation (HFCWO)</a:t>
            </a:r>
          </a:p>
          <a:p>
            <a:pPr marL="457200" lvl="1" indent="0">
              <a:spcAft>
                <a:spcPts val="3000"/>
              </a:spcAft>
              <a:buNone/>
            </a:pPr>
            <a:r>
              <a:rPr lang="en-US" sz="1800" dirty="0">
                <a:solidFill>
                  <a:schemeClr val="tx1">
                    <a:lumMod val="50000"/>
                  </a:schemeClr>
                </a:solidFill>
                <a:latin typeface="+mj-lt"/>
              </a:rPr>
              <a:t>Brand names of HFCWO include: The Vest</a:t>
            </a:r>
            <a:r>
              <a:rPr lang="en-US" sz="1800" baseline="30000" dirty="0">
                <a:solidFill>
                  <a:schemeClr val="tx1">
                    <a:lumMod val="50000"/>
                  </a:schemeClr>
                </a:solidFill>
                <a:latin typeface="+mj-lt"/>
              </a:rPr>
              <a:t>®</a:t>
            </a:r>
            <a:r>
              <a:rPr lang="en-US" sz="1800" dirty="0">
                <a:solidFill>
                  <a:schemeClr val="tx1">
                    <a:lumMod val="50000"/>
                  </a:schemeClr>
                </a:solidFill>
                <a:latin typeface="+mj-lt"/>
              </a:rPr>
              <a:t> System, </a:t>
            </a:r>
            <a:r>
              <a:rPr lang="en-US" sz="1800" dirty="0" err="1">
                <a:solidFill>
                  <a:schemeClr val="tx1">
                    <a:lumMod val="50000"/>
                  </a:schemeClr>
                </a:solidFill>
                <a:latin typeface="+mj-lt"/>
              </a:rPr>
              <a:t>inCourage</a:t>
            </a:r>
            <a:r>
              <a:rPr lang="en-US" sz="1800" baseline="30000" dirty="0">
                <a:solidFill>
                  <a:schemeClr val="tx1">
                    <a:lumMod val="50000"/>
                  </a:schemeClr>
                </a:solidFill>
                <a:latin typeface="+mj-lt"/>
              </a:rPr>
              <a:t>®</a:t>
            </a:r>
            <a:r>
              <a:rPr lang="en-US" sz="1800" dirty="0">
                <a:solidFill>
                  <a:schemeClr val="tx1">
                    <a:lumMod val="50000"/>
                  </a:schemeClr>
                </a:solidFill>
                <a:latin typeface="+mj-lt"/>
              </a:rPr>
              <a:t>, Smart Vest</a:t>
            </a:r>
            <a:r>
              <a:rPr lang="en-US" sz="1800" baseline="30000" dirty="0">
                <a:solidFill>
                  <a:schemeClr val="tx1">
                    <a:lumMod val="50000"/>
                  </a:schemeClr>
                </a:solidFill>
                <a:latin typeface="+mj-lt"/>
              </a:rPr>
              <a:t>®</a:t>
            </a:r>
            <a:r>
              <a:rPr lang="en-US" sz="1800" dirty="0">
                <a:solidFill>
                  <a:schemeClr val="tx1">
                    <a:lumMod val="50000"/>
                  </a:schemeClr>
                </a:solidFill>
                <a:latin typeface="+mj-lt"/>
              </a:rPr>
              <a:t>, </a:t>
            </a:r>
            <a:r>
              <a:rPr lang="en-US" sz="1800" dirty="0" err="1">
                <a:solidFill>
                  <a:schemeClr val="tx1">
                    <a:lumMod val="50000"/>
                  </a:schemeClr>
                </a:solidFill>
                <a:latin typeface="+mj-lt"/>
              </a:rPr>
              <a:t>AffloVest</a:t>
            </a:r>
            <a:r>
              <a:rPr lang="en-US" sz="1800" baseline="30000" dirty="0">
                <a:solidFill>
                  <a:schemeClr val="tx1">
                    <a:lumMod val="50000"/>
                  </a:schemeClr>
                </a:solidFill>
                <a:latin typeface="+mj-lt"/>
              </a:rPr>
              <a:t>®</a:t>
            </a:r>
            <a:endParaRPr lang="en-US" sz="1800" dirty="0">
              <a:solidFill>
                <a:schemeClr val="tx1">
                  <a:lumMod val="50000"/>
                </a:schemeClr>
              </a:solidFill>
              <a:latin typeface="+mj-lt"/>
            </a:endParaRPr>
          </a:p>
          <a:p>
            <a:pPr marL="0" indent="0">
              <a:buNone/>
            </a:pPr>
            <a:r>
              <a:rPr lang="en-US" sz="2000" b="1" dirty="0">
                <a:solidFill>
                  <a:schemeClr val="tx1">
                    <a:lumMod val="50000"/>
                  </a:schemeClr>
                </a:solidFill>
                <a:latin typeface="+mj-lt"/>
              </a:rPr>
              <a:t>Oxygen Use</a:t>
            </a:r>
          </a:p>
          <a:p>
            <a:pPr marL="457200" lvl="1" indent="0">
              <a:buNone/>
            </a:pPr>
            <a:r>
              <a:rPr lang="en-US" sz="1800" dirty="0">
                <a:solidFill>
                  <a:schemeClr val="tx1">
                    <a:lumMod val="50000"/>
                  </a:schemeClr>
                </a:solidFill>
                <a:latin typeface="+mj-lt"/>
              </a:rPr>
              <a:t>High O</a:t>
            </a:r>
            <a:r>
              <a:rPr lang="en-US" sz="1800" baseline="-25000" dirty="0">
                <a:solidFill>
                  <a:schemeClr val="tx1">
                    <a:lumMod val="50000"/>
                  </a:schemeClr>
                </a:solidFill>
                <a:latin typeface="+mj-lt"/>
              </a:rPr>
              <a:t>2</a:t>
            </a:r>
            <a:r>
              <a:rPr lang="en-US" sz="1800" dirty="0">
                <a:solidFill>
                  <a:schemeClr val="tx1">
                    <a:lumMod val="50000"/>
                  </a:schemeClr>
                </a:solidFill>
                <a:latin typeface="+mj-lt"/>
              </a:rPr>
              <a:t> requirements preclude use of oxygen concentrator </a:t>
            </a:r>
          </a:p>
          <a:p>
            <a:pPr marL="0" indent="0">
              <a:buNone/>
            </a:pPr>
            <a:endParaRPr lang="en-US" sz="2000" dirty="0">
              <a:solidFill>
                <a:schemeClr val="tx1">
                  <a:lumMod val="50000"/>
                </a:schemeClr>
              </a:solidFill>
              <a:latin typeface="+mj-lt"/>
            </a:endParaRPr>
          </a:p>
        </p:txBody>
      </p:sp>
      <p:cxnSp>
        <p:nvCxnSpPr>
          <p:cNvPr id="32" name="Straight Connector 31">
            <a:extLst>
              <a:ext uri="{FF2B5EF4-FFF2-40B4-BE49-F238E27FC236}">
                <a16:creationId xmlns:a16="http://schemas.microsoft.com/office/drawing/2014/main" id="{C2B686A3-9F42-944A-6D79-AD01E12A0874}"/>
              </a:ext>
            </a:extLst>
          </p:cNvPr>
          <p:cNvCxnSpPr/>
          <p:nvPr/>
        </p:nvCxnSpPr>
        <p:spPr>
          <a:xfrm>
            <a:off x="951702" y="2906039"/>
            <a:ext cx="446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21CC45-2430-635A-C98C-D2D9F288F22B}"/>
              </a:ext>
            </a:extLst>
          </p:cNvPr>
          <p:cNvCxnSpPr/>
          <p:nvPr/>
        </p:nvCxnSpPr>
        <p:spPr>
          <a:xfrm>
            <a:off x="951734" y="4899765"/>
            <a:ext cx="446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D6B72A-11A0-A1DB-55E7-2CD932C07A6F}"/>
              </a:ext>
            </a:extLst>
          </p:cNvPr>
          <p:cNvCxnSpPr/>
          <p:nvPr/>
        </p:nvCxnSpPr>
        <p:spPr>
          <a:xfrm>
            <a:off x="6887766" y="2908127"/>
            <a:ext cx="446603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0D1D69-14D0-C1B1-9E9C-0A1900A9B979}"/>
              </a:ext>
            </a:extLst>
          </p:cNvPr>
          <p:cNvCxnSpPr/>
          <p:nvPr/>
        </p:nvCxnSpPr>
        <p:spPr>
          <a:xfrm>
            <a:off x="6887798" y="4901853"/>
            <a:ext cx="446603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6E7D6787-2D3F-2431-AB5A-086FEC2F777A}"/>
              </a:ext>
            </a:extLst>
          </p:cNvPr>
          <p:cNvSpPr txBox="1">
            <a:spLocks/>
          </p:cNvSpPr>
          <p:nvPr/>
        </p:nvSpPr>
        <p:spPr>
          <a:xfrm>
            <a:off x="7077697" y="1955936"/>
            <a:ext cx="4118175" cy="805076"/>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chemeClr val="tx1">
                    <a:lumMod val="50000"/>
                  </a:schemeClr>
                </a:solidFill>
              </a:rPr>
              <a:t>Nebulizer/BD therapy may require 30 minutes multiple times a day</a:t>
            </a:r>
          </a:p>
        </p:txBody>
      </p:sp>
      <p:sp>
        <p:nvSpPr>
          <p:cNvPr id="38" name="Content Placeholder 2">
            <a:extLst>
              <a:ext uri="{FF2B5EF4-FFF2-40B4-BE49-F238E27FC236}">
                <a16:creationId xmlns:a16="http://schemas.microsoft.com/office/drawing/2014/main" id="{C804EE0D-4682-FB82-2702-846098E68F43}"/>
              </a:ext>
            </a:extLst>
          </p:cNvPr>
          <p:cNvSpPr txBox="1">
            <a:spLocks/>
          </p:cNvSpPr>
          <p:nvPr/>
        </p:nvSpPr>
        <p:spPr>
          <a:xfrm>
            <a:off x="7061695" y="3040968"/>
            <a:ext cx="4118175" cy="1713753"/>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dirty="0">
                <a:solidFill>
                  <a:schemeClr val="tx1">
                    <a:lumMod val="50000"/>
                  </a:schemeClr>
                </a:solidFill>
              </a:rPr>
              <a:t>Spinal surgery and chronic pain posed challenges to adherence</a:t>
            </a:r>
          </a:p>
          <a:p>
            <a:pPr marL="0" indent="0">
              <a:lnSpc>
                <a:spcPct val="110000"/>
              </a:lnSpc>
              <a:buNone/>
            </a:pPr>
            <a:r>
              <a:rPr lang="en-US" sz="1600" dirty="0">
                <a:solidFill>
                  <a:schemeClr val="tx1">
                    <a:lumMod val="50000"/>
                  </a:schemeClr>
                </a:solidFill>
              </a:rPr>
              <a:t>Frequent PICC lines led to loss of venous access and placement of </a:t>
            </a:r>
            <a:r>
              <a:rPr lang="en-US" sz="1600" dirty="0" err="1">
                <a:solidFill>
                  <a:schemeClr val="tx1">
                    <a:lumMod val="50000"/>
                  </a:schemeClr>
                </a:solidFill>
              </a:rPr>
              <a:t>Portacath</a:t>
            </a:r>
            <a:r>
              <a:rPr lang="en-US" sz="1600" dirty="0">
                <a:solidFill>
                  <a:schemeClr val="tx1">
                    <a:lumMod val="50000"/>
                  </a:schemeClr>
                </a:solidFill>
              </a:rPr>
              <a:t>, which caused discomfort with HFCWO use, limiting adherence</a:t>
            </a:r>
          </a:p>
        </p:txBody>
      </p:sp>
      <p:sp>
        <p:nvSpPr>
          <p:cNvPr id="39" name="Content Placeholder 2">
            <a:extLst>
              <a:ext uri="{FF2B5EF4-FFF2-40B4-BE49-F238E27FC236}">
                <a16:creationId xmlns:a16="http://schemas.microsoft.com/office/drawing/2014/main" id="{70453C36-184C-62D3-1706-B676FD8A9371}"/>
              </a:ext>
            </a:extLst>
          </p:cNvPr>
          <p:cNvSpPr txBox="1">
            <a:spLocks/>
          </p:cNvSpPr>
          <p:nvPr/>
        </p:nvSpPr>
        <p:spPr>
          <a:xfrm>
            <a:off x="7077697" y="5022068"/>
            <a:ext cx="4276102" cy="1278522"/>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chemeClr val="tx1">
                    <a:lumMod val="50000"/>
                  </a:schemeClr>
                </a:solidFill>
              </a:rPr>
              <a:t>Need for larger tanks</a:t>
            </a:r>
          </a:p>
          <a:p>
            <a:pPr marL="0" indent="0">
              <a:lnSpc>
                <a:spcPct val="110000"/>
              </a:lnSpc>
              <a:buNone/>
            </a:pPr>
            <a:r>
              <a:rPr lang="en-US" sz="1800" dirty="0">
                <a:solidFill>
                  <a:schemeClr val="tx1">
                    <a:lumMod val="50000"/>
                  </a:schemeClr>
                </a:solidFill>
              </a:rPr>
              <a:t>Need for extra tanks</a:t>
            </a:r>
          </a:p>
          <a:p>
            <a:pPr marL="0" indent="0">
              <a:lnSpc>
                <a:spcPct val="110000"/>
              </a:lnSpc>
              <a:buNone/>
            </a:pPr>
            <a:r>
              <a:rPr lang="en-US" sz="1800" dirty="0">
                <a:solidFill>
                  <a:schemeClr val="tx1">
                    <a:lumMod val="50000"/>
                  </a:schemeClr>
                </a:solidFill>
              </a:rPr>
              <a:t>Travel limited to short distances &amp; visits </a:t>
            </a:r>
          </a:p>
        </p:txBody>
      </p:sp>
    </p:spTree>
    <p:extLst>
      <p:ext uri="{BB962C8B-B14F-4D97-AF65-F5344CB8AC3E}">
        <p14:creationId xmlns:p14="http://schemas.microsoft.com/office/powerpoint/2010/main" val="284992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7AB9-6FC8-5069-F412-0C2EE4518DA4}"/>
              </a:ext>
            </a:extLst>
          </p:cNvPr>
          <p:cNvSpPr>
            <a:spLocks noGrp="1"/>
          </p:cNvSpPr>
          <p:nvPr>
            <p:ph type="title"/>
          </p:nvPr>
        </p:nvSpPr>
        <p:spPr/>
        <p:txBody>
          <a:bodyPr/>
          <a:lstStyle/>
          <a:p>
            <a:r>
              <a:rPr lang="en-US" dirty="0"/>
              <a:t>Additional Devices and Supports  </a:t>
            </a:r>
          </a:p>
        </p:txBody>
      </p:sp>
      <p:sp>
        <p:nvSpPr>
          <p:cNvPr id="3" name="Content Placeholder 2">
            <a:extLst>
              <a:ext uri="{FF2B5EF4-FFF2-40B4-BE49-F238E27FC236}">
                <a16:creationId xmlns:a16="http://schemas.microsoft.com/office/drawing/2014/main" id="{84761E9D-F800-7A28-EB3A-1EAE59421BDF}"/>
              </a:ext>
            </a:extLst>
          </p:cNvPr>
          <p:cNvSpPr>
            <a:spLocks noGrp="1"/>
          </p:cNvSpPr>
          <p:nvPr>
            <p:ph idx="1"/>
          </p:nvPr>
        </p:nvSpPr>
        <p:spPr/>
        <p:txBody>
          <a:bodyPr>
            <a:normAutofit lnSpcReduction="10000"/>
          </a:bodyPr>
          <a:lstStyle/>
          <a:p>
            <a:pPr>
              <a:spcAft>
                <a:spcPts val="600"/>
              </a:spcAft>
            </a:pPr>
            <a:r>
              <a:rPr lang="en-US" sz="2800" dirty="0"/>
              <a:t>Wheelchair </a:t>
            </a:r>
          </a:p>
          <a:p>
            <a:pPr>
              <a:spcAft>
                <a:spcPts val="600"/>
              </a:spcAft>
            </a:pPr>
            <a:r>
              <a:rPr lang="en-US" sz="2800" dirty="0"/>
              <a:t>Walker</a:t>
            </a:r>
          </a:p>
          <a:p>
            <a:pPr>
              <a:spcAft>
                <a:spcPts val="600"/>
              </a:spcAft>
            </a:pPr>
            <a:r>
              <a:rPr lang="en-US" sz="2800" dirty="0"/>
              <a:t>Grab bars in the bathroom </a:t>
            </a:r>
          </a:p>
          <a:p>
            <a:pPr>
              <a:spcAft>
                <a:spcPts val="600"/>
              </a:spcAft>
            </a:pPr>
            <a:r>
              <a:rPr lang="en-US" sz="2800" dirty="0"/>
              <a:t>Shower chair </a:t>
            </a:r>
          </a:p>
          <a:p>
            <a:pPr>
              <a:spcAft>
                <a:spcPts val="600"/>
              </a:spcAft>
            </a:pPr>
            <a:r>
              <a:rPr lang="en-US" sz="2800" dirty="0"/>
              <a:t>Oxygen tubing </a:t>
            </a:r>
          </a:p>
          <a:p>
            <a:pPr>
              <a:spcAft>
                <a:spcPts val="600"/>
              </a:spcAft>
            </a:pPr>
            <a:r>
              <a:rPr lang="en-US" sz="2800" dirty="0"/>
              <a:t>Urinal</a:t>
            </a:r>
          </a:p>
          <a:p>
            <a:pPr>
              <a:spcAft>
                <a:spcPts val="600"/>
              </a:spcAft>
            </a:pPr>
            <a:r>
              <a:rPr lang="en-US" sz="2800" dirty="0"/>
              <a:t>Private care duty </a:t>
            </a:r>
          </a:p>
          <a:p>
            <a:pPr lvl="1">
              <a:spcAft>
                <a:spcPts val="600"/>
              </a:spcAft>
            </a:pPr>
            <a:r>
              <a:rPr lang="en-US" sz="2400" dirty="0"/>
              <a:t>Help with care to reduce overall stress </a:t>
            </a:r>
          </a:p>
        </p:txBody>
      </p:sp>
      <p:grpSp>
        <p:nvGrpSpPr>
          <p:cNvPr id="15" name="Group 14">
            <a:extLst>
              <a:ext uri="{FF2B5EF4-FFF2-40B4-BE49-F238E27FC236}">
                <a16:creationId xmlns:a16="http://schemas.microsoft.com/office/drawing/2014/main" id="{20BAC3AD-21A3-8484-1ED4-772A09D60742}"/>
              </a:ext>
            </a:extLst>
          </p:cNvPr>
          <p:cNvGrpSpPr/>
          <p:nvPr/>
        </p:nvGrpSpPr>
        <p:grpSpPr>
          <a:xfrm>
            <a:off x="7321619" y="1741131"/>
            <a:ext cx="4032181" cy="4196026"/>
            <a:chOff x="7779862" y="2041659"/>
            <a:chExt cx="3521046" cy="3664121"/>
          </a:xfrm>
        </p:grpSpPr>
        <p:pic>
          <p:nvPicPr>
            <p:cNvPr id="10" name="Picture 9">
              <a:extLst>
                <a:ext uri="{FF2B5EF4-FFF2-40B4-BE49-F238E27FC236}">
                  <a16:creationId xmlns:a16="http://schemas.microsoft.com/office/drawing/2014/main" id="{3D14464E-0189-D5A5-9DE0-3703F02EE159}"/>
                </a:ext>
              </a:extLst>
            </p:cNvPr>
            <p:cNvPicPr>
              <a:picLocks noChangeAspect="1"/>
            </p:cNvPicPr>
            <p:nvPr/>
          </p:nvPicPr>
          <p:blipFill>
            <a:blip r:embed="rId2"/>
            <a:stretch>
              <a:fillRect/>
            </a:stretch>
          </p:blipFill>
          <p:spPr>
            <a:xfrm>
              <a:off x="7779862" y="2511910"/>
              <a:ext cx="1529881" cy="2015721"/>
            </a:xfrm>
            <a:prstGeom prst="rect">
              <a:avLst/>
            </a:prstGeom>
          </p:spPr>
        </p:pic>
        <p:pic>
          <p:nvPicPr>
            <p:cNvPr id="12" name="Graphic 11">
              <a:extLst>
                <a:ext uri="{FF2B5EF4-FFF2-40B4-BE49-F238E27FC236}">
                  <a16:creationId xmlns:a16="http://schemas.microsoft.com/office/drawing/2014/main" id="{77A7A626-8220-3C39-DBE5-3A28185EB5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62637" y="4203158"/>
              <a:ext cx="1938271" cy="1502622"/>
            </a:xfrm>
            <a:prstGeom prst="rect">
              <a:avLst/>
            </a:prstGeom>
          </p:spPr>
        </p:pic>
        <p:pic>
          <p:nvPicPr>
            <p:cNvPr id="14" name="Graphic 13">
              <a:extLst>
                <a:ext uri="{FF2B5EF4-FFF2-40B4-BE49-F238E27FC236}">
                  <a16:creationId xmlns:a16="http://schemas.microsoft.com/office/drawing/2014/main" id="{2ADECD02-6B49-7BE2-FD73-5961DD3CCEF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13558" b="19836"/>
            <a:stretch/>
          </p:blipFill>
          <p:spPr>
            <a:xfrm>
              <a:off x="9212324" y="2041659"/>
              <a:ext cx="1938271" cy="1797485"/>
            </a:xfrm>
            <a:prstGeom prst="rect">
              <a:avLst/>
            </a:prstGeom>
          </p:spPr>
        </p:pic>
      </p:grpSp>
    </p:spTree>
    <p:extLst>
      <p:ext uri="{BB962C8B-B14F-4D97-AF65-F5344CB8AC3E}">
        <p14:creationId xmlns:p14="http://schemas.microsoft.com/office/powerpoint/2010/main" val="374819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40A6-40D5-74B1-F34D-FB4F431B6A0B}"/>
              </a:ext>
            </a:extLst>
          </p:cNvPr>
          <p:cNvSpPr>
            <a:spLocks noGrp="1"/>
          </p:cNvSpPr>
          <p:nvPr>
            <p:ph type="title"/>
          </p:nvPr>
        </p:nvSpPr>
        <p:spPr>
          <a:xfrm>
            <a:off x="609600" y="199505"/>
            <a:ext cx="10744200" cy="1185577"/>
          </a:xfrm>
        </p:spPr>
        <p:txBody>
          <a:bodyPr/>
          <a:lstStyle/>
          <a:p>
            <a:r>
              <a:rPr lang="en-US" dirty="0"/>
              <a:t>Resources for  Caregivers and Patients </a:t>
            </a:r>
          </a:p>
        </p:txBody>
      </p:sp>
      <p:sp>
        <p:nvSpPr>
          <p:cNvPr id="3" name="Content Placeholder 2">
            <a:extLst>
              <a:ext uri="{FF2B5EF4-FFF2-40B4-BE49-F238E27FC236}">
                <a16:creationId xmlns:a16="http://schemas.microsoft.com/office/drawing/2014/main" id="{5E7CE784-299D-C669-8F63-5AC4D8FE81A8}"/>
              </a:ext>
            </a:extLst>
          </p:cNvPr>
          <p:cNvSpPr>
            <a:spLocks noGrp="1"/>
          </p:cNvSpPr>
          <p:nvPr>
            <p:ph idx="1"/>
          </p:nvPr>
        </p:nvSpPr>
        <p:spPr>
          <a:xfrm>
            <a:off x="609600" y="1739644"/>
            <a:ext cx="10744200" cy="4722812"/>
          </a:xfrm>
        </p:spPr>
        <p:txBody>
          <a:bodyPr/>
          <a:lstStyle/>
          <a:p>
            <a:pPr marL="0" indent="0">
              <a:buNone/>
            </a:pPr>
            <a:r>
              <a:rPr lang="en-US" b="1" dirty="0"/>
              <a:t>COPD Foundation</a:t>
            </a:r>
            <a:br>
              <a:rPr lang="en-US" dirty="0"/>
            </a:br>
            <a:r>
              <a:rPr lang="en-US" dirty="0">
                <a:hlinkClick r:id="rId2"/>
              </a:rPr>
              <a:t>https://www.copdfoundation.org/</a:t>
            </a: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0" indent="0">
              <a:buNone/>
            </a:pPr>
            <a:r>
              <a:rPr lang="en-US" b="1" dirty="0"/>
              <a:t>Patient Advocacy Groups: NTM IR</a:t>
            </a:r>
            <a:br>
              <a:rPr lang="en-US" dirty="0"/>
            </a:br>
            <a:r>
              <a:rPr lang="en-US" dirty="0">
                <a:hlinkClick r:id="rId3"/>
              </a:rPr>
              <a:t>https://ntminfo.org/</a:t>
            </a:r>
            <a:r>
              <a:rPr lang="en-US" dirty="0"/>
              <a:t> </a:t>
            </a:r>
          </a:p>
          <a:p>
            <a:pPr marL="0" indent="0">
              <a:buNone/>
            </a:pPr>
            <a:endParaRPr lang="en-US" dirty="0"/>
          </a:p>
        </p:txBody>
      </p:sp>
      <p:pic>
        <p:nvPicPr>
          <p:cNvPr id="5" name="Picture 4">
            <a:extLst>
              <a:ext uri="{FF2B5EF4-FFF2-40B4-BE49-F238E27FC236}">
                <a16:creationId xmlns:a16="http://schemas.microsoft.com/office/drawing/2014/main" id="{0C1F7E7C-92B9-B86C-902A-183D31E230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8831" y="1311009"/>
            <a:ext cx="5368345" cy="2402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65E7D83-0331-3465-49D6-4D2D8985FD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831" y="4006928"/>
            <a:ext cx="5368344" cy="2455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62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Pulm-CC 22</Template>
  <TotalTime>21</TotalTime>
  <Words>613</Words>
  <Application>Microsoft Macintosh PowerPoint</Application>
  <PresentationFormat>Widescreen</PresentationFormat>
  <Paragraphs>77</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Pulm-CC 22</vt:lpstr>
      <vt:lpstr>Office Theme</vt:lpstr>
      <vt:lpstr>Caregiver Testimonial:  A Day in the Life of the Bronchiectasis Patient</vt:lpstr>
      <vt:lpstr>PowerPoint Presentation</vt:lpstr>
      <vt:lpstr>Disclaimer</vt:lpstr>
      <vt:lpstr>Diagnostic Summary </vt:lpstr>
      <vt:lpstr>Devices to Help with Expectoration and Challenges</vt:lpstr>
      <vt:lpstr>Additional Devices and Supports  </vt:lpstr>
      <vt:lpstr>Resources for  Caregivers and Patients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 Testimonial:  A Day in the Life of the Bronchiectasis Patient</dc:title>
  <dc:subject/>
  <dc:creator>MedEd On The Go</dc:creator>
  <cp:keywords/>
  <dc:description/>
  <cp:lastModifiedBy>Moriah Diethorn</cp:lastModifiedBy>
  <cp:revision>4</cp:revision>
  <dcterms:created xsi:type="dcterms:W3CDTF">2023-05-24T19:16:45Z</dcterms:created>
  <dcterms:modified xsi:type="dcterms:W3CDTF">2023-06-07T21:03:27Z</dcterms:modified>
  <cp:category/>
</cp:coreProperties>
</file>