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9"/>
  </p:notesMasterIdLst>
  <p:sldIdLst>
    <p:sldId id="256" r:id="rId3"/>
    <p:sldId id="267" r:id="rId4"/>
    <p:sldId id="266" r:id="rId5"/>
    <p:sldId id="258" r:id="rId6"/>
    <p:sldId id="257"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6327"/>
  </p:normalViewPr>
  <p:slideViewPr>
    <p:cSldViewPr snapToGrid="0">
      <p:cViewPr varScale="1">
        <p:scale>
          <a:sx n="119" d="100"/>
          <a:sy n="119"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A3E1FD-8689-F04F-A915-99AFDC744513}" type="datetimeFigureOut">
              <a:rPr lang="en-US" smtClean="0"/>
              <a:t>6/7/23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501A4E-9730-CA4F-AD42-C6059DC1FDEB}" type="slidenum">
              <a:rPr lang="en-US" smtClean="0"/>
              <a:t>‹#›</a:t>
            </a:fld>
            <a:endParaRPr lang="en-US"/>
          </a:p>
        </p:txBody>
      </p:sp>
    </p:spTree>
    <p:extLst>
      <p:ext uri="{BB962C8B-B14F-4D97-AF65-F5344CB8AC3E}">
        <p14:creationId xmlns:p14="http://schemas.microsoft.com/office/powerpoint/2010/main" val="288156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46147BEB-DBFC-41AF-8A4B-718D90B9AB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1AA4465C-7E8E-47D9-93EC-E2ADB99327A9}"/>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773621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1894291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2569657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3861801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692790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64292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8021241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934729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752336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503566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201308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DF5F5FB5-B40D-470D-8C41-B7CE27E519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7" name="Picture 6">
            <a:extLst>
              <a:ext uri="{FF2B5EF4-FFF2-40B4-BE49-F238E27FC236}">
                <a16:creationId xmlns:a16="http://schemas.microsoft.com/office/drawing/2014/main" id="{9F979B0B-4A4D-4553-BE93-A1959FB58E0D}"/>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0286989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1500693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9382511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3787237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6/7/23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66101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1403012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1894757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09058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643491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088195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3697077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Tree>
    <p:extLst>
      <p:ext uri="{BB962C8B-B14F-4D97-AF65-F5344CB8AC3E}">
        <p14:creationId xmlns:p14="http://schemas.microsoft.com/office/powerpoint/2010/main" val="2628723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4B5D83E7-F2B7-417F-9348-222F18A74341}"/>
              </a:ext>
            </a:extLst>
          </p:cNvPr>
          <p:cNvSpPr/>
          <p:nvPr/>
        </p:nvSpPr>
        <p:spPr>
          <a:xfrm>
            <a:off x="0" y="-1"/>
            <a:ext cx="12192000" cy="106681"/>
          </a:xfrm>
          <a:prstGeom prst="rect">
            <a:avLst/>
          </a:prstGeom>
          <a:gradFill flip="none" rotWithShape="1">
            <a:gsLst>
              <a:gs pos="0">
                <a:srgbClr val="54284B"/>
              </a:gs>
              <a:gs pos="56733">
                <a:srgbClr val="6F2147"/>
              </a:gs>
              <a:gs pos="100000">
                <a:srgbClr val="4D528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640478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6/7/23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329348794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www.mededonthego.com/Video/program/936" TargetMode="External"/><Relationship Id="rId7" Type="http://schemas.openxmlformats.org/officeDocument/2006/relationships/image" Target="../media/image4.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hyperlink" Target="mailto:support@MedEdOTG.com" TargetMode="External"/><Relationship Id="rId10" Type="http://schemas.openxmlformats.org/officeDocument/2006/relationships/image" Target="../media/image7.png"/><Relationship Id="rId4" Type="http://schemas.openxmlformats.org/officeDocument/2006/relationships/hyperlink" Target="http://www.mededonthego.com/" TargetMode="External"/><Relationship Id="rId9" Type="http://schemas.openxmlformats.org/officeDocument/2006/relationships/image" Target="../media/image6.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9.png"/><Relationship Id="rId7" Type="http://schemas.openxmlformats.org/officeDocument/2006/relationships/hyperlink" Target="http://www.mededonthego.com/"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4.svg"/><Relationship Id="rId4" Type="http://schemas.openxmlformats.org/officeDocument/2006/relationships/image" Target="../media/image10.sv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956AB-4AE7-9E97-5EC9-16DEA8EDE48C}"/>
              </a:ext>
            </a:extLst>
          </p:cNvPr>
          <p:cNvSpPr>
            <a:spLocks noGrp="1"/>
          </p:cNvSpPr>
          <p:nvPr>
            <p:ph type="title"/>
          </p:nvPr>
        </p:nvSpPr>
        <p:spPr>
          <a:xfrm>
            <a:off x="609600" y="1709738"/>
            <a:ext cx="10515600" cy="2852737"/>
          </a:xfrm>
        </p:spPr>
        <p:txBody>
          <a:bodyPr>
            <a:normAutofit/>
          </a:bodyPr>
          <a:lstStyle/>
          <a:p>
            <a:r>
              <a:rPr lang="en-US" dirty="0"/>
              <a:t>Caregiver Perspective: </a:t>
            </a:r>
            <a:br>
              <a:rPr lang="en-US" dirty="0"/>
            </a:br>
            <a:r>
              <a:rPr lang="en-US" dirty="0"/>
              <a:t>The Diagnostic Journey of Bronchiectasis</a:t>
            </a:r>
          </a:p>
        </p:txBody>
      </p:sp>
      <p:sp>
        <p:nvSpPr>
          <p:cNvPr id="3" name="Subtitle 2">
            <a:extLst>
              <a:ext uri="{FF2B5EF4-FFF2-40B4-BE49-F238E27FC236}">
                <a16:creationId xmlns:a16="http://schemas.microsoft.com/office/drawing/2014/main" id="{3632CD7D-1A3B-311A-0EE3-C7A95E0E0FE2}"/>
              </a:ext>
            </a:extLst>
          </p:cNvPr>
          <p:cNvSpPr>
            <a:spLocks noGrp="1"/>
          </p:cNvSpPr>
          <p:nvPr>
            <p:ph type="body" idx="1"/>
          </p:nvPr>
        </p:nvSpPr>
        <p:spPr>
          <a:xfrm>
            <a:off x="609601" y="4589463"/>
            <a:ext cx="10515600" cy="1500187"/>
          </a:xfrm>
        </p:spPr>
        <p:txBody>
          <a:bodyPr numCol="2">
            <a:noAutofit/>
          </a:bodyPr>
          <a:lstStyle/>
          <a:p>
            <a:pPr>
              <a:spcBef>
                <a:spcPts val="0"/>
              </a:spcBef>
            </a:pPr>
            <a:r>
              <a:rPr lang="en-US" sz="1600" b="1" dirty="0">
                <a:solidFill>
                  <a:schemeClr val="accent1"/>
                </a:solidFill>
              </a:rPr>
              <a:t>Ashwin Basavaraj, MD, FCCP, ATSF</a:t>
            </a:r>
          </a:p>
          <a:p>
            <a:pPr>
              <a:spcBef>
                <a:spcPts val="0"/>
              </a:spcBef>
            </a:pPr>
            <a:r>
              <a:rPr lang="en-US" sz="1400" dirty="0"/>
              <a:t>Section Chief, Pulmonary Critical Care and Sleep Medicine</a:t>
            </a:r>
          </a:p>
          <a:p>
            <a:pPr>
              <a:spcBef>
                <a:spcPts val="0"/>
              </a:spcBef>
            </a:pPr>
            <a:r>
              <a:rPr lang="en-US" sz="1400" dirty="0"/>
              <a:t>Bellevue Hospital Center</a:t>
            </a:r>
          </a:p>
          <a:p>
            <a:pPr>
              <a:spcBef>
                <a:spcPts val="0"/>
              </a:spcBef>
            </a:pPr>
            <a:r>
              <a:rPr lang="en-US" sz="1400" dirty="0"/>
              <a:t>Associate Director, Bronchiectasis and NTM Program</a:t>
            </a:r>
          </a:p>
          <a:p>
            <a:pPr>
              <a:spcBef>
                <a:spcPts val="0"/>
              </a:spcBef>
            </a:pPr>
            <a:r>
              <a:rPr lang="en-US" sz="1400" dirty="0"/>
              <a:t>New York University Grossman School of Medicine</a:t>
            </a:r>
          </a:p>
          <a:p>
            <a:pPr>
              <a:spcBef>
                <a:spcPts val="0"/>
              </a:spcBef>
            </a:pPr>
            <a:r>
              <a:rPr lang="en-US" sz="1400" dirty="0"/>
              <a:t>New York, NY </a:t>
            </a:r>
          </a:p>
          <a:p>
            <a:pPr>
              <a:spcBef>
                <a:spcPts val="0"/>
              </a:spcBef>
            </a:pPr>
            <a:r>
              <a:rPr lang="en-US" sz="1600" b="1" dirty="0" err="1">
                <a:solidFill>
                  <a:schemeClr val="accent1"/>
                </a:solidFill>
              </a:rPr>
              <a:t>Jungae</a:t>
            </a:r>
            <a:r>
              <a:rPr lang="en-US" sz="1600" b="1" dirty="0">
                <a:solidFill>
                  <a:schemeClr val="accent1"/>
                </a:solidFill>
              </a:rPr>
              <a:t> Kole, RN, BSN </a:t>
            </a:r>
          </a:p>
          <a:p>
            <a:pPr>
              <a:spcBef>
                <a:spcPts val="0"/>
              </a:spcBef>
            </a:pPr>
            <a:r>
              <a:rPr lang="en-US" sz="1400" dirty="0"/>
              <a:t>Caregiver</a:t>
            </a:r>
          </a:p>
        </p:txBody>
      </p:sp>
    </p:spTree>
    <p:extLst>
      <p:ext uri="{BB962C8B-B14F-4D97-AF65-F5344CB8AC3E}">
        <p14:creationId xmlns:p14="http://schemas.microsoft.com/office/powerpoint/2010/main" val="601058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427809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Non-CF Bronchiectasis: Navigating the Chronic Cough Vortex</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Discuss epidemiological data supporting NCFBE as a clinically relevant disease that is more common than previously described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Identify common etiologies and the clinical presentation of this disease, emphasizing overlap with comorbid medical conditions routinely seen in clinical practice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Review the complex pathophysiology of how NCFBE leads to progressive decline in lung function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Review the current recommended diagnostic algorithm, with emphasis on the importance of early diagnosis and pulmonary referral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Review the current treatment options and potential future pharmaceutical options for the management of NCFBE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323049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F2022-53F6-8B03-A743-3DA6E6F7D642}"/>
              </a:ext>
            </a:extLst>
          </p:cNvPr>
          <p:cNvSpPr>
            <a:spLocks noGrp="1"/>
          </p:cNvSpPr>
          <p:nvPr>
            <p:ph type="title"/>
          </p:nvPr>
        </p:nvSpPr>
        <p:spPr/>
        <p:txBody>
          <a:bodyPr/>
          <a:lstStyle/>
          <a:p>
            <a:r>
              <a:rPr lang="en-US" dirty="0"/>
              <a:t>Diagnostic Delay – The Clinician Perspective </a:t>
            </a:r>
          </a:p>
        </p:txBody>
      </p:sp>
      <p:sp>
        <p:nvSpPr>
          <p:cNvPr id="3" name="Content Placeholder 2">
            <a:extLst>
              <a:ext uri="{FF2B5EF4-FFF2-40B4-BE49-F238E27FC236}">
                <a16:creationId xmlns:a16="http://schemas.microsoft.com/office/drawing/2014/main" id="{00612225-D195-7B03-4C9D-3AA067C2B8CE}"/>
              </a:ext>
            </a:extLst>
          </p:cNvPr>
          <p:cNvSpPr>
            <a:spLocks noGrp="1"/>
          </p:cNvSpPr>
          <p:nvPr>
            <p:ph idx="1"/>
          </p:nvPr>
        </p:nvSpPr>
        <p:spPr>
          <a:xfrm>
            <a:off x="609599" y="1467632"/>
            <a:ext cx="10445393" cy="4994813"/>
          </a:xfrm>
        </p:spPr>
        <p:txBody>
          <a:bodyPr>
            <a:normAutofit fontScale="92500" lnSpcReduction="10000"/>
          </a:bodyPr>
          <a:lstStyle/>
          <a:p>
            <a:pPr marL="0" indent="0">
              <a:buNone/>
            </a:pPr>
            <a:r>
              <a:rPr lang="en-US" b="1" dirty="0">
                <a:solidFill>
                  <a:schemeClr val="accent1"/>
                </a:solidFill>
              </a:rPr>
              <a:t>PCP Diagnosis: </a:t>
            </a:r>
            <a:r>
              <a:rPr lang="en-US" b="1" dirty="0"/>
              <a:t>		</a:t>
            </a:r>
            <a:r>
              <a:rPr lang="en-US" dirty="0"/>
              <a:t>Emphysema and COPD with chronic symptoms </a:t>
            </a:r>
          </a:p>
          <a:p>
            <a:pPr marL="0" indent="0">
              <a:buNone/>
            </a:pPr>
            <a:endParaRPr lang="en-US" dirty="0"/>
          </a:p>
          <a:p>
            <a:pPr marL="0" indent="0">
              <a:buNone/>
            </a:pPr>
            <a:r>
              <a:rPr lang="en-US" b="1" dirty="0">
                <a:solidFill>
                  <a:schemeClr val="accent1"/>
                </a:solidFill>
              </a:rPr>
              <a:t>Specialist Diagnosis: </a:t>
            </a:r>
            <a:r>
              <a:rPr lang="en-US" b="1" dirty="0"/>
              <a:t>	</a:t>
            </a:r>
            <a:r>
              <a:rPr lang="en-US" dirty="0"/>
              <a:t>Emphysema/COPD with bronchiectasis, complicated 				by MDR bacteria</a:t>
            </a:r>
          </a:p>
          <a:p>
            <a:pPr marL="0" indent="0">
              <a:buNone/>
            </a:pPr>
            <a:endParaRPr lang="en-US" b="1" u="sng" dirty="0"/>
          </a:p>
          <a:p>
            <a:pPr marL="0" indent="0">
              <a:buNone/>
            </a:pPr>
            <a:r>
              <a:rPr lang="en-US" b="1" u="sng" dirty="0">
                <a:solidFill>
                  <a:schemeClr val="accent1"/>
                </a:solidFill>
              </a:rPr>
              <a:t>Delay in Diagnosis</a:t>
            </a:r>
          </a:p>
          <a:p>
            <a:r>
              <a:rPr lang="en-US" dirty="0"/>
              <a:t>Very common </a:t>
            </a:r>
          </a:p>
          <a:p>
            <a:r>
              <a:rPr lang="en-US" dirty="0"/>
              <a:t>Misdiagnosis of NCFBE as asthma or COPD</a:t>
            </a:r>
          </a:p>
          <a:p>
            <a:pPr marL="0" indent="0">
              <a:buNone/>
            </a:pPr>
            <a:endParaRPr lang="en-US" b="1" u="sng" dirty="0"/>
          </a:p>
          <a:p>
            <a:pPr marL="0" indent="0">
              <a:buNone/>
            </a:pPr>
            <a:r>
              <a:rPr lang="en-US" b="1" u="sng" dirty="0">
                <a:solidFill>
                  <a:schemeClr val="accent1"/>
                </a:solidFill>
              </a:rPr>
              <a:t>Consider NCFBE Overlap</a:t>
            </a:r>
          </a:p>
          <a:p>
            <a:r>
              <a:rPr lang="en-US" dirty="0"/>
              <a:t>Historical scoliosis is often associated with NCFBE</a:t>
            </a:r>
          </a:p>
          <a:p>
            <a:r>
              <a:rPr lang="en-US" dirty="0"/>
              <a:t>Asthma/COPD or GERD may co-exist </a:t>
            </a:r>
          </a:p>
          <a:p>
            <a:endParaRPr lang="en-US" dirty="0"/>
          </a:p>
        </p:txBody>
      </p:sp>
    </p:spTree>
    <p:extLst>
      <p:ext uri="{BB962C8B-B14F-4D97-AF65-F5344CB8AC3E}">
        <p14:creationId xmlns:p14="http://schemas.microsoft.com/office/powerpoint/2010/main" val="1726269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BE9BB-09B8-2677-7726-8D442B9DB7B1}"/>
              </a:ext>
            </a:extLst>
          </p:cNvPr>
          <p:cNvSpPr>
            <a:spLocks noGrp="1"/>
          </p:cNvSpPr>
          <p:nvPr>
            <p:ph type="title"/>
          </p:nvPr>
        </p:nvSpPr>
        <p:spPr>
          <a:xfrm>
            <a:off x="609600" y="199505"/>
            <a:ext cx="10744200" cy="1185577"/>
          </a:xfrm>
        </p:spPr>
        <p:txBody>
          <a:bodyPr/>
          <a:lstStyle/>
          <a:p>
            <a:r>
              <a:rPr lang="en-US" dirty="0"/>
              <a:t>Diagnostic Delay – The Caregiver Perspective </a:t>
            </a:r>
          </a:p>
        </p:txBody>
      </p:sp>
      <p:sp>
        <p:nvSpPr>
          <p:cNvPr id="3" name="Content Placeholder 2">
            <a:extLst>
              <a:ext uri="{FF2B5EF4-FFF2-40B4-BE49-F238E27FC236}">
                <a16:creationId xmlns:a16="http://schemas.microsoft.com/office/drawing/2014/main" id="{45CE7558-9D70-66DD-25F3-631B4A160082}"/>
              </a:ext>
            </a:extLst>
          </p:cNvPr>
          <p:cNvSpPr>
            <a:spLocks noGrp="1"/>
          </p:cNvSpPr>
          <p:nvPr>
            <p:ph idx="1"/>
          </p:nvPr>
        </p:nvSpPr>
        <p:spPr>
          <a:xfrm>
            <a:off x="609600" y="1477906"/>
            <a:ext cx="10744200" cy="4722477"/>
          </a:xfrm>
        </p:spPr>
        <p:txBody>
          <a:bodyPr>
            <a:normAutofit/>
          </a:bodyPr>
          <a:lstStyle/>
          <a:p>
            <a:pPr marL="0" indent="0">
              <a:buNone/>
            </a:pPr>
            <a:r>
              <a:rPr lang="en-US" b="1" u="sng" dirty="0">
                <a:solidFill>
                  <a:schemeClr val="accent1"/>
                </a:solidFill>
              </a:rPr>
              <a:t>Factors Contributing to Delay in Diagnosis:</a:t>
            </a:r>
          </a:p>
          <a:p>
            <a:r>
              <a:rPr lang="en-US" sz="2200" dirty="0"/>
              <a:t>Patient Behavior: Continued smoking despite recommendation to stop</a:t>
            </a:r>
          </a:p>
          <a:p>
            <a:r>
              <a:rPr lang="en-US" sz="2200" dirty="0"/>
              <a:t>Regular episodes of bronchitis in the winter in a smoker were managed by Primary Care Physician (PCP)</a:t>
            </a:r>
          </a:p>
          <a:p>
            <a:r>
              <a:rPr lang="en-US" sz="2200" dirty="0"/>
              <a:t>Evidence of wheeze by caregiver were not addressed by PCP</a:t>
            </a:r>
          </a:p>
          <a:p>
            <a:r>
              <a:rPr lang="en-US" sz="2200" dirty="0"/>
              <a:t>PCP did not recommend specialist evaluation </a:t>
            </a:r>
          </a:p>
          <a:p>
            <a:r>
              <a:rPr lang="en-US" sz="2200" dirty="0"/>
              <a:t>Patient uncomfortable with disobeying PCP recommendations</a:t>
            </a:r>
          </a:p>
          <a:p>
            <a:r>
              <a:rPr lang="en-US" sz="2200" dirty="0"/>
              <a:t>Worsening productive cough despite multiple courses of antibiotics + family intervention led to specialist evaluation</a:t>
            </a:r>
          </a:p>
          <a:p>
            <a:r>
              <a:rPr lang="en-US" sz="2200" dirty="0"/>
              <a:t>Reduced endurance confused with chronic and post-operative pain from multiple spinal surgeries</a:t>
            </a:r>
          </a:p>
          <a:p>
            <a:endParaRPr lang="en-US" dirty="0"/>
          </a:p>
          <a:p>
            <a:endParaRPr lang="en-US" dirty="0"/>
          </a:p>
        </p:txBody>
      </p:sp>
    </p:spTree>
    <p:extLst>
      <p:ext uri="{BB962C8B-B14F-4D97-AF65-F5344CB8AC3E}">
        <p14:creationId xmlns:p14="http://schemas.microsoft.com/office/powerpoint/2010/main" val="1276640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Pulm-CC 22">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lm-CC 22" id="{531201B4-8445-4141-93B6-FA22BE945EA7}" vid="{347CFE89-6E71-2F4D-90B1-9AC42A8969B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Pulm-CC 22</Template>
  <TotalTime>136</TotalTime>
  <Words>578</Words>
  <Application>Microsoft Macintosh PowerPoint</Application>
  <PresentationFormat>Widescreen</PresentationFormat>
  <Paragraphs>60</Paragraphs>
  <Slides>6</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Arial</vt:lpstr>
      <vt:lpstr>Calibri</vt:lpstr>
      <vt:lpstr>Calibri Light</vt:lpstr>
      <vt:lpstr>Century Gothic</vt:lpstr>
      <vt:lpstr>Trebuchet MS</vt:lpstr>
      <vt:lpstr>Pulm-CC 22</vt:lpstr>
      <vt:lpstr>Office Theme</vt:lpstr>
      <vt:lpstr>Caregiver Perspective:  The Diagnostic Journey of Bronchiectasis</vt:lpstr>
      <vt:lpstr>PowerPoint Presentation</vt:lpstr>
      <vt:lpstr>Disclaimer</vt:lpstr>
      <vt:lpstr>Diagnostic Delay – The Clinician Perspective </vt:lpstr>
      <vt:lpstr>Diagnostic Delay – The Caregiver Perspective </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Caregiver Perspective – The Diagnostic Journey of Bronchiectasis</dc:title>
  <dc:subject/>
  <dc:creator>MedEd On The Go</dc:creator>
  <cp:keywords/>
  <dc:description/>
  <cp:lastModifiedBy>Moriah Diethorn</cp:lastModifiedBy>
  <cp:revision>7</cp:revision>
  <dcterms:created xsi:type="dcterms:W3CDTF">2023-05-22T16:44:00Z</dcterms:created>
  <dcterms:modified xsi:type="dcterms:W3CDTF">2023-06-07T21:03:04Z</dcterms:modified>
  <cp:category/>
</cp:coreProperties>
</file>