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9" r:id="rId1"/>
    <p:sldMasterId id="2147483724" r:id="rId2"/>
    <p:sldMasterId id="2147483738" r:id="rId3"/>
    <p:sldMasterId id="2147483750" r:id="rId4"/>
  </p:sldMasterIdLst>
  <p:notesMasterIdLst>
    <p:notesMasterId r:id="rId17"/>
  </p:notesMasterIdLst>
  <p:handoutMasterIdLst>
    <p:handoutMasterId r:id="rId18"/>
  </p:handoutMasterIdLst>
  <p:sldIdLst>
    <p:sldId id="285" r:id="rId5"/>
    <p:sldId id="261" r:id="rId6"/>
    <p:sldId id="265" r:id="rId7"/>
    <p:sldId id="331" r:id="rId8"/>
    <p:sldId id="301" r:id="rId9"/>
    <p:sldId id="302" r:id="rId10"/>
    <p:sldId id="305" r:id="rId11"/>
    <p:sldId id="308" r:id="rId12"/>
    <p:sldId id="347" r:id="rId13"/>
    <p:sldId id="348" r:id="rId14"/>
    <p:sldId id="349" r:id="rId15"/>
    <p:sldId id="264"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 userDrawn="1">
          <p15:clr>
            <a:srgbClr val="A4A3A4"/>
          </p15:clr>
        </p15:guide>
        <p15:guide id="2" orient="horz" pos="3025" userDrawn="1">
          <p15:clr>
            <a:srgbClr val="A4A3A4"/>
          </p15:clr>
        </p15:guide>
        <p15:guide id="3" orient="horz" pos="1428" userDrawn="1">
          <p15:clr>
            <a:srgbClr val="A4A3A4"/>
          </p15:clr>
        </p15:guide>
        <p15:guide id="4" pos="5473" userDrawn="1">
          <p15:clr>
            <a:srgbClr val="A4A3A4"/>
          </p15:clr>
        </p15:guide>
        <p15:guide id="5" pos="432" userDrawn="1">
          <p15:clr>
            <a:srgbClr val="A4A3A4"/>
          </p15:clr>
        </p15:guide>
        <p15:guide id="6" pos="2776" userDrawn="1">
          <p15:clr>
            <a:srgbClr val="A4A3A4"/>
          </p15:clr>
        </p15:guide>
        <p15:guide id="7" orient="horz" pos="28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547538-8B96-6C5E-B990-55466F9A02D9}" name="Rebecca Barraclough" initials="RB" userId="S::rbarraclough@ushealthconnect.com::2fefac7e-c711-47ad-8a3f-c5e62e1ab735" providerId="AD"/>
  <p188:author id="{B0042893-9274-28A6-A126-FC088A0271B6}" name="Alison Kole" initials="AK" userId="S::akole@ushealthconnect.com::b8263bbd-2d91-4f16-bf8e-23fdd3967123" providerId="AD"/>
  <p188:author id="{52C4C9BB-C807-8705-0B08-A3DF41A8D64B}" name="Moriah Diethorn" initials="MD" userId="Moriah Diethorn" providerId="None"/>
  <p188:author id="{52463AE7-7D11-14C5-2D81-1A3140ED1E86}" name="Prerna Poojary" initials="PP" userId="wl8MeuTTky20EzXPuPILxaFEBkYWYd2kSaNWbxx5Y/Q=" providerId="None"/>
  <p188:author id="{587B9DF8-07B2-1036-2560-F7CDD8CC9D9E}" name="Prerna Poojary" initials="PP" userId="S::ppoojary@ushealthconnect.com::784d81cb-4d8e-4a43-8c2e-8d8d9a5cf0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CEBD"/>
    <a:srgbClr val="C5CAD0"/>
    <a:srgbClr val="FBCBB5"/>
    <a:srgbClr val="B6DDEA"/>
    <a:srgbClr val="000000"/>
    <a:srgbClr val="B9AFC8"/>
    <a:srgbClr val="836CA2"/>
    <a:srgbClr val="53565A"/>
    <a:srgbClr val="2D2D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92" autoAdjust="0"/>
    <p:restoredTop sz="96327" autoAdjust="0"/>
  </p:normalViewPr>
  <p:slideViewPr>
    <p:cSldViewPr snapToGrid="0" snapToObjects="1">
      <p:cViewPr varScale="1">
        <p:scale>
          <a:sx n="138" d="100"/>
          <a:sy n="138" d="100"/>
        </p:scale>
        <p:origin x="192" y="512"/>
      </p:cViewPr>
      <p:guideLst>
        <p:guide orient="horz" pos="218"/>
        <p:guide orient="horz" pos="3025"/>
        <p:guide orient="horz" pos="1428"/>
        <p:guide pos="5473"/>
        <p:guide pos="432"/>
        <p:guide pos="2776"/>
        <p:guide orient="horz" pos="28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982044-5D26-E448-8696-F452F46A029F}" type="datetimeFigureOut">
              <a:rPr lang="en-US" smtClean="0"/>
              <a:t>5/25/23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159F134-A476-8F42-B0AF-2FFFE6F2B415}" type="slidenum">
              <a:rPr lang="en-US" smtClean="0"/>
              <a:t>‹#›</a:t>
            </a:fld>
            <a:endParaRPr lang="en-US"/>
          </a:p>
        </p:txBody>
      </p:sp>
    </p:spTree>
    <p:extLst>
      <p:ext uri="{BB962C8B-B14F-4D97-AF65-F5344CB8AC3E}">
        <p14:creationId xmlns:p14="http://schemas.microsoft.com/office/powerpoint/2010/main" val="1176461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69D94-2B78-F841-9B5E-78BC59F8D0BB}" type="datetimeFigureOut">
              <a:rPr lang="en-US" smtClean="0"/>
              <a:t>5/25/23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B1B5E-696F-8A4A-9730-0DDA82FF5A34}" type="slidenum">
              <a:rPr lang="en-US" smtClean="0"/>
              <a:t>‹#›</a:t>
            </a:fld>
            <a:endParaRPr lang="en-US"/>
          </a:p>
        </p:txBody>
      </p:sp>
    </p:spTree>
    <p:extLst>
      <p:ext uri="{BB962C8B-B14F-4D97-AF65-F5344CB8AC3E}">
        <p14:creationId xmlns:p14="http://schemas.microsoft.com/office/powerpoint/2010/main" val="421181934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5</a:t>
            </a:fld>
            <a:endParaRPr lang="en-US"/>
          </a:p>
        </p:txBody>
      </p:sp>
    </p:spTree>
    <p:extLst>
      <p:ext uri="{BB962C8B-B14F-4D97-AF65-F5344CB8AC3E}">
        <p14:creationId xmlns:p14="http://schemas.microsoft.com/office/powerpoint/2010/main" val="211434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6</a:t>
            </a:fld>
            <a:endParaRPr lang="en-US"/>
          </a:p>
        </p:txBody>
      </p:sp>
    </p:spTree>
    <p:extLst>
      <p:ext uri="{BB962C8B-B14F-4D97-AF65-F5344CB8AC3E}">
        <p14:creationId xmlns:p14="http://schemas.microsoft.com/office/powerpoint/2010/main" val="483592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7</a:t>
            </a:fld>
            <a:endParaRPr lang="en-US"/>
          </a:p>
        </p:txBody>
      </p:sp>
    </p:spTree>
    <p:extLst>
      <p:ext uri="{BB962C8B-B14F-4D97-AF65-F5344CB8AC3E}">
        <p14:creationId xmlns:p14="http://schemas.microsoft.com/office/powerpoint/2010/main" val="715842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8</a:t>
            </a:fld>
            <a:endParaRPr lang="en-US"/>
          </a:p>
        </p:txBody>
      </p:sp>
    </p:spTree>
    <p:extLst>
      <p:ext uri="{BB962C8B-B14F-4D97-AF65-F5344CB8AC3E}">
        <p14:creationId xmlns:p14="http://schemas.microsoft.com/office/powerpoint/2010/main" val="3612859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098" name="Text Box 2"/>
          <p:cNvSpPr txBox="1">
            <a:spLocks noGrp="1" noChangeArrowheads="1"/>
          </p:cNvSpPr>
          <p:nvPr>
            <p:ph type="body"/>
          </p:nvPr>
        </p:nvSpPr>
        <p:spPr bwMode="auto">
          <a:xfrm>
            <a:off x="1185863" y="4787900"/>
            <a:ext cx="5407025" cy="38258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marL="85725" indent="-85725" eaLnBrk="1">
              <a:lnSpc>
                <a:spcPct val="93000"/>
              </a:lnSpc>
              <a:spcBef>
                <a:spcPct val="0"/>
              </a:spcBef>
              <a:buSzPct val="45000"/>
              <a:buFont typeface="Wingdings" panose="05000000000000000000" pitchFamily="2" charset="2"/>
              <a:buNone/>
              <a:tabLst>
                <a:tab pos="723900" algn="l"/>
                <a:tab pos="1447800" algn="l"/>
                <a:tab pos="2171700" algn="l"/>
                <a:tab pos="2895600" algn="l"/>
                <a:tab pos="3619500" algn="l"/>
                <a:tab pos="4343400" algn="l"/>
                <a:tab pos="5067300" algn="l"/>
              </a:tabLst>
            </a:pPr>
            <a:r>
              <a:rPr lang="en-GB" altLang="en-US" dirty="0">
                <a:latin typeface="Arial" panose="020B0604020202020204" pitchFamily="34" charset="0"/>
                <a:cs typeface="msgothic" charset="0"/>
              </a:rPr>
              <a:t>Mechanisms of current anti-inflammatory therapies in bronchiectasis in trials. NE: neutrophil elastase; ESL-1: E-selectin ligand-1; ICAM-1: intercellular adhesion molecule-1; CXCR1/2: C-X-C chemokine receptor type 1/2; CXCL8: C-X-C chemokine ligand 8.</a:t>
            </a:r>
          </a:p>
        </p:txBody>
      </p:sp>
    </p:spTree>
    <p:extLst>
      <p:ext uri="{BB962C8B-B14F-4D97-AF65-F5344CB8AC3E}">
        <p14:creationId xmlns:p14="http://schemas.microsoft.com/office/powerpoint/2010/main" val="839071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10</a:t>
            </a:fld>
            <a:endParaRPr lang="en-US"/>
          </a:p>
        </p:txBody>
      </p:sp>
    </p:spTree>
    <p:extLst>
      <p:ext uri="{BB962C8B-B14F-4D97-AF65-F5344CB8AC3E}">
        <p14:creationId xmlns:p14="http://schemas.microsoft.com/office/powerpoint/2010/main" val="1780572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ctr">
            <a:normAutofit/>
          </a:bodyPr>
          <a:lstStyle>
            <a:lvl1pP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dirty="0"/>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511103274"/>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750">
                <a:solidFill>
                  <a:schemeClr val="tx1">
                    <a:tint val="75000"/>
                  </a:schemeClr>
                </a:solidFill>
              </a:defRPr>
            </a:lvl1pPr>
          </a:lstStyle>
          <a:p>
            <a:r>
              <a:rPr lang="en-US"/>
              <a:t>NYU Grossman School of Medicine</a:t>
            </a:r>
            <a:endParaRPr lang="en-US" dirty="0"/>
          </a:p>
        </p:txBody>
      </p:sp>
    </p:spTree>
    <p:extLst>
      <p:ext uri="{BB962C8B-B14F-4D97-AF65-F5344CB8AC3E}">
        <p14:creationId xmlns:p14="http://schemas.microsoft.com/office/powerpoint/2010/main" val="205323814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286942" y="342900"/>
            <a:ext cx="3204404" cy="3011285"/>
          </a:xfrm>
        </p:spPr>
        <p:txBody>
          <a:bodyPr anchor="ct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455122"/>
            <a:ext cx="4629150" cy="39406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750">
                <a:solidFill>
                  <a:schemeClr val="tx1">
                    <a:tint val="75000"/>
                  </a:schemeClr>
                </a:solidFill>
              </a:defRPr>
            </a:lvl1pPr>
          </a:lstStyle>
          <a:p>
            <a:r>
              <a:rPr lang="en-US"/>
              <a:t>NYU Grossman School of Medicine</a:t>
            </a:r>
            <a:endParaRPr lang="en-US" dirty="0"/>
          </a:p>
        </p:txBody>
      </p:sp>
    </p:spTree>
    <p:extLst>
      <p:ext uri="{BB962C8B-B14F-4D97-AF65-F5344CB8AC3E}">
        <p14:creationId xmlns:p14="http://schemas.microsoft.com/office/powerpoint/2010/main" val="3474596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19" name="Text Placeholder 11"/>
          <p:cNvSpPr>
            <a:spLocks noGrp="1"/>
          </p:cNvSpPr>
          <p:nvPr>
            <p:ph type="body" sz="quarter" idx="13"/>
          </p:nvPr>
        </p:nvSpPr>
        <p:spPr>
          <a:xfrm>
            <a:off x="457200" y="1267437"/>
            <a:ext cx="3886200" cy="304699"/>
          </a:xfrm>
        </p:spPr>
        <p:txBody>
          <a:bodyPr anchor="b" anchorCtr="0">
            <a:noAutofit/>
          </a:bodyPr>
          <a:lstStyle>
            <a:lvl1pPr marL="0" indent="0">
              <a:lnSpc>
                <a:spcPct val="90000"/>
              </a:lnSpc>
              <a:buNone/>
              <a:defRPr sz="1800" b="1"/>
            </a:lvl1pPr>
            <a:lvl2pPr marL="230188" indent="0">
              <a:buNone/>
              <a:defRPr/>
            </a:lvl2pPr>
          </a:lstStyle>
          <a:p>
            <a:pPr lvl="0"/>
            <a:r>
              <a:rPr lang="en-US"/>
              <a:t>Edit Master text styles</a:t>
            </a:r>
          </a:p>
        </p:txBody>
      </p:sp>
      <p:sp>
        <p:nvSpPr>
          <p:cNvPr id="20" name="Text Placeholder 11"/>
          <p:cNvSpPr>
            <a:spLocks noGrp="1"/>
          </p:cNvSpPr>
          <p:nvPr>
            <p:ph type="body" sz="quarter" idx="14"/>
          </p:nvPr>
        </p:nvSpPr>
        <p:spPr>
          <a:xfrm>
            <a:off x="4800600" y="1267437"/>
            <a:ext cx="3886200" cy="304699"/>
          </a:xfrm>
        </p:spPr>
        <p:txBody>
          <a:bodyPr anchor="b" anchorCtr="0">
            <a:noAutofit/>
          </a:bodyPr>
          <a:lstStyle>
            <a:lvl1pPr marL="0" indent="0">
              <a:lnSpc>
                <a:spcPct val="90000"/>
              </a:lnSpc>
              <a:buNone/>
              <a:defRPr sz="1800" b="1"/>
            </a:lvl1pPr>
            <a:lvl2pPr marL="230188" indent="0">
              <a:buNone/>
              <a:defRPr/>
            </a:lvl2pPr>
          </a:lstStyle>
          <a:p>
            <a:pPr lvl="0"/>
            <a:r>
              <a:rPr lang="en-US"/>
              <a:t>Edit Master text styles</a:t>
            </a:r>
          </a:p>
        </p:txBody>
      </p:sp>
      <p:sp>
        <p:nvSpPr>
          <p:cNvPr id="21" name="Content Placeholder 2"/>
          <p:cNvSpPr>
            <a:spLocks noGrp="1"/>
          </p:cNvSpPr>
          <p:nvPr>
            <p:ph sz="half" idx="15"/>
          </p:nvPr>
        </p:nvSpPr>
        <p:spPr>
          <a:xfrm>
            <a:off x="4800600" y="1673351"/>
            <a:ext cx="3886200" cy="2756157"/>
          </a:xfrm>
        </p:spPr>
        <p:txBody>
          <a:bodyPr vert="horz" lIns="0" tIns="0" rIns="0" bIns="0" rtlCol="0">
            <a:noAutofit/>
          </a:bodyPr>
          <a:lstStyle>
            <a:lvl1pPr>
              <a:defRPr lang="en-US"/>
            </a:lvl1pPr>
            <a:lvl2pPr>
              <a:defRPr lang="en-US"/>
            </a:lvl2pPr>
            <a:lvl3pPr>
              <a:defRPr lang="en-US"/>
            </a:lvl3pPr>
            <a:lvl4pPr>
              <a:defRPr lang="en-US"/>
            </a:lvl4pPr>
            <a:lvl5pPr>
              <a:defRPr lang="en-US"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title"/>
          </p:nvPr>
        </p:nvSpPr>
        <p:spPr>
          <a:xfrm>
            <a:off x="457199" y="786384"/>
            <a:ext cx="8229602" cy="313932"/>
          </a:xfrm>
        </p:spPr>
        <p:txBody>
          <a:bodyPr vert="horz" lIns="0" tIns="0" rIns="0" bIns="0" rtlCol="0" anchor="b" anchorCtr="0">
            <a:noAutofit/>
          </a:bodyPr>
          <a:lstStyle>
            <a:lvl1pPr>
              <a:defRPr lang="en-US" sz="2400" b="1" i="0" kern="1200" cap="none" dirty="0">
                <a:solidFill>
                  <a:schemeClr val="tx2"/>
                </a:solidFill>
                <a:latin typeface="+mj-lt"/>
                <a:ea typeface="+mj-ea"/>
                <a:cs typeface="+mj-cs"/>
              </a:defRPr>
            </a:lvl1pPr>
          </a:lstStyle>
          <a:p>
            <a:pPr lvl="0" algn="l" defTabSz="342900" rtl="0" eaLnBrk="1" latinLnBrk="0" hangingPunct="1">
              <a:lnSpc>
                <a:spcPct val="85000"/>
              </a:lnSpc>
              <a:spcBef>
                <a:spcPct val="0"/>
              </a:spcBef>
              <a:buNone/>
            </a:pPr>
            <a:r>
              <a:rPr lang="en-US"/>
              <a:t>Click to edit Master title style</a:t>
            </a:r>
            <a:endParaRPr lang="en-US" dirty="0"/>
          </a:p>
        </p:txBody>
      </p:sp>
      <p:sp>
        <p:nvSpPr>
          <p:cNvPr id="12" name="Content Placeholder 2"/>
          <p:cNvSpPr>
            <a:spLocks noGrp="1"/>
          </p:cNvSpPr>
          <p:nvPr>
            <p:ph sz="half" idx="1"/>
          </p:nvPr>
        </p:nvSpPr>
        <p:spPr>
          <a:xfrm>
            <a:off x="457199" y="1677460"/>
            <a:ext cx="3886200" cy="2752049"/>
          </a:xfrm>
        </p:spPr>
        <p:txBody>
          <a:bodyPr vert="horz" lIns="0" tIns="0" rIns="0" bIns="0" rtlCol="0">
            <a:noAutofit/>
          </a:bodyPr>
          <a:lstStyle>
            <a:lvl1pPr>
              <a:defRPr lang="en-US" dirty="0"/>
            </a:lvl1pPr>
            <a:lvl2pPr>
              <a:defRPr lang="en-US" dirty="0"/>
            </a:lvl2pPr>
            <a:lvl3pPr>
              <a:defRPr lang="en-US" dirty="0"/>
            </a:lvl3pPr>
            <a:lvl4pPr>
              <a:defRPr lang="en-US" dirty="0"/>
            </a:lvl4pPr>
            <a:lvl5pPr>
              <a:defRPr lang="en-US" dirty="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30112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ctr">
            <a:normAutofit/>
          </a:bodyPr>
          <a:lstStyle>
            <a:lvl1pP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pic>
        <p:nvPicPr>
          <p:cNvPr id="2" name="Picture 1">
            <a:extLst>
              <a:ext uri="{FF2B5EF4-FFF2-40B4-BE49-F238E27FC236}">
                <a16:creationId xmlns:a16="http://schemas.microsoft.com/office/drawing/2014/main" id="{DCD561C2-EFA4-4724-B892-6471043E368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3" name="Picture 2">
            <a:extLst>
              <a:ext uri="{FF2B5EF4-FFF2-40B4-BE49-F238E27FC236}">
                <a16:creationId xmlns:a16="http://schemas.microsoft.com/office/drawing/2014/main" id="{CB0EBD30-88AB-4F8D-28BE-A5BAADBC3FE4}"/>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3888445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sz="750" dirty="0"/>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2517572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2938059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dirty="0"/>
          </a:p>
        </p:txBody>
      </p:sp>
    </p:spTree>
    <p:extLst>
      <p:ext uri="{BB962C8B-B14F-4D97-AF65-F5344CB8AC3E}">
        <p14:creationId xmlns:p14="http://schemas.microsoft.com/office/powerpoint/2010/main" val="2076837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33385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4572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44577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42178616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457201" y="1094922"/>
            <a:ext cx="3868340" cy="488654"/>
          </a:xfrm>
          <a:prstGeom prst="rect">
            <a:avLst/>
          </a:prstGeom>
        </p:spPr>
        <p:txBody>
          <a:bodyPr anchor="b"/>
          <a:lstStyle>
            <a:lvl1pPr marL="0" indent="0">
              <a:buNone/>
              <a:defRPr sz="1800" b="1">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457201" y="1583576"/>
            <a:ext cx="3868340" cy="2967642"/>
          </a:xfrm>
          <a:prstGeom prst="rect">
            <a:avLst/>
          </a:prstGeom>
        </p:spPr>
        <p:txBody>
          <a:bodyPr/>
          <a:lstStyle>
            <a:lvl1pPr marL="171450" indent="-171450">
              <a:buClr>
                <a:schemeClr val="accent1"/>
              </a:buClr>
              <a:buSzPct val="100000"/>
              <a:buFont typeface="Arial" panose="020B0604020202020204" pitchFamily="34" charset="0"/>
              <a:buChar char="•"/>
              <a:defRPr/>
            </a:lvl1pPr>
            <a:lvl2pPr marL="514350" indent="-171450">
              <a:buClr>
                <a:schemeClr val="accent1"/>
              </a:buClr>
              <a:buSzPct val="100000"/>
              <a:buFont typeface="Arial" panose="020B0604020202020204" pitchFamily="34" charset="0"/>
              <a:buChar char="•"/>
              <a:defRPr/>
            </a:lvl2pPr>
            <a:lvl3pPr marL="857250" indent="-171450">
              <a:buClr>
                <a:schemeClr val="accent1"/>
              </a:buClr>
              <a:buSzPct val="100000"/>
              <a:buFont typeface="Arial" panose="020B0604020202020204" pitchFamily="34" charset="0"/>
              <a:buChar char="•"/>
              <a:defRPr/>
            </a:lvl3pPr>
            <a:lvl4pPr marL="1200150" indent="-171450">
              <a:buClr>
                <a:schemeClr val="accent1"/>
              </a:buClr>
              <a:buSzPct val="100000"/>
              <a:buFont typeface="Arial" panose="020B0604020202020204" pitchFamily="34" charset="0"/>
              <a:buChar char="•"/>
              <a:defRPr/>
            </a:lvl4pPr>
            <a:lvl5pPr marL="1543050" indent="-17145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4456510" y="1094922"/>
            <a:ext cx="3887391" cy="488654"/>
          </a:xfrm>
          <a:prstGeom prst="rect">
            <a:avLst/>
          </a:prstGeom>
        </p:spPr>
        <p:txBody>
          <a:bodyPr anchor="b"/>
          <a:lstStyle>
            <a:lvl1pPr marL="0" indent="0">
              <a:buNone/>
              <a:defRPr sz="1800" b="1">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4456510" y="1583576"/>
            <a:ext cx="3887391" cy="2967642"/>
          </a:xfrm>
          <a:prstGeom prst="rect">
            <a:avLst/>
          </a:prstGeom>
        </p:spPr>
        <p:txBody>
          <a:bodyPr/>
          <a:lstStyle>
            <a:lvl1pPr marL="171450" indent="-171450">
              <a:buClr>
                <a:schemeClr val="accent3"/>
              </a:buClr>
              <a:buFont typeface="Arial" panose="020B0604020202020204" pitchFamily="34" charset="0"/>
              <a:buChar char="•"/>
              <a:defRPr/>
            </a:lvl1pPr>
            <a:lvl2pPr marL="514350" indent="-171450">
              <a:buClr>
                <a:schemeClr val="accent3"/>
              </a:buClr>
              <a:buFont typeface="Arial" panose="020B0604020202020204" pitchFamily="34" charset="0"/>
              <a:buChar char="•"/>
              <a:defRPr/>
            </a:lvl2pPr>
            <a:lvl3pPr marL="857250" indent="-171450">
              <a:buClr>
                <a:schemeClr val="accent3"/>
              </a:buClr>
              <a:buFont typeface="Arial" panose="020B0604020202020204" pitchFamily="34" charset="0"/>
              <a:buChar char="•"/>
              <a:defRPr/>
            </a:lvl3pPr>
            <a:lvl4pPr marL="1200150" indent="-171450">
              <a:buClr>
                <a:schemeClr val="accent3"/>
              </a:buClr>
              <a:buFont typeface="Arial" panose="020B0604020202020204" pitchFamily="34" charset="0"/>
              <a:buChar char="•"/>
              <a:defRPr/>
            </a:lvl4pPr>
            <a:lvl5pPr marL="1543050" indent="-17145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457201" y="4767263"/>
            <a:ext cx="788669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457200" y="149629"/>
            <a:ext cx="8058150" cy="889183"/>
          </a:xfrm>
        </p:spPr>
        <p:txBody>
          <a:bodyPr>
            <a:normAutofit/>
          </a:bodyPr>
          <a:lstStyle>
            <a:lvl1pPr>
              <a:defRPr sz="2400"/>
            </a:lvl1pPr>
          </a:lstStyle>
          <a:p>
            <a:r>
              <a:rPr lang="en-US"/>
              <a:t>Click to edit Master title style</a:t>
            </a:r>
          </a:p>
        </p:txBody>
      </p:sp>
    </p:spTree>
    <p:extLst>
      <p:ext uri="{BB962C8B-B14F-4D97-AF65-F5344CB8AC3E}">
        <p14:creationId xmlns:p14="http://schemas.microsoft.com/office/powerpoint/2010/main" val="395353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2696952839"/>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13177548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3513161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1322603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286942" y="342900"/>
            <a:ext cx="3204404" cy="3011285"/>
          </a:xfrm>
        </p:spPr>
        <p:txBody>
          <a:bodyPr anchor="ct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455122"/>
            <a:ext cx="4629150" cy="39406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21187046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a:p>
        </p:txBody>
      </p:sp>
    </p:spTree>
    <p:extLst>
      <p:ext uri="{BB962C8B-B14F-4D97-AF65-F5344CB8AC3E}">
        <p14:creationId xmlns:p14="http://schemas.microsoft.com/office/powerpoint/2010/main" val="9015404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36113575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94640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177489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925789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3876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Tree>
    <p:extLst>
      <p:ext uri="{BB962C8B-B14F-4D97-AF65-F5344CB8AC3E}">
        <p14:creationId xmlns:p14="http://schemas.microsoft.com/office/powerpoint/2010/main" val="2095939360"/>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65778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06651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655322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319737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235661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507239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245646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686DA55-3014-A390-F6B9-93C74A03ED5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3991" cy="73151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ctr">
            <a:normAutofit/>
          </a:bodyPr>
          <a:lstStyle>
            <a:lvl1pP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3597541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D7BFDA-BA3F-04E7-5092-F2956F92BE7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3991" cy="73151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29683860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706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Tree>
    <p:extLst>
      <p:ext uri="{BB962C8B-B14F-4D97-AF65-F5344CB8AC3E}">
        <p14:creationId xmlns:p14="http://schemas.microsoft.com/office/powerpoint/2010/main" val="724473521"/>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4572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44577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8535137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457201" y="1094922"/>
            <a:ext cx="3868340" cy="488654"/>
          </a:xfrm>
          <a:prstGeom prst="rect">
            <a:avLst/>
          </a:prstGeom>
        </p:spPr>
        <p:txBody>
          <a:bodyPr anchor="b"/>
          <a:lstStyle>
            <a:lvl1pPr marL="0" indent="0">
              <a:buNone/>
              <a:defRPr sz="1800" b="1">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457201" y="1583576"/>
            <a:ext cx="3868340" cy="2967642"/>
          </a:xfrm>
          <a:prstGeom prst="rect">
            <a:avLst/>
          </a:prstGeom>
        </p:spPr>
        <p:txBody>
          <a:bodyPr/>
          <a:lstStyle>
            <a:lvl1pPr marL="171450" indent="-171450">
              <a:buClr>
                <a:schemeClr val="accent2"/>
              </a:buClr>
              <a:buSzPct val="100000"/>
              <a:buFont typeface="Arial" panose="020B0604020202020204" pitchFamily="34" charset="0"/>
              <a:buChar char="•"/>
              <a:defRPr/>
            </a:lvl1pPr>
            <a:lvl2pPr marL="514350" indent="-171450">
              <a:buClr>
                <a:schemeClr val="accent2"/>
              </a:buClr>
              <a:buSzPct val="100000"/>
              <a:buFont typeface="Arial" panose="020B0604020202020204" pitchFamily="34" charset="0"/>
              <a:buChar char="•"/>
              <a:defRPr/>
            </a:lvl2pPr>
            <a:lvl3pPr marL="857250" indent="-171450">
              <a:buClr>
                <a:schemeClr val="accent2"/>
              </a:buClr>
              <a:buSzPct val="100000"/>
              <a:buFont typeface="Arial" panose="020B0604020202020204" pitchFamily="34" charset="0"/>
              <a:buChar char="•"/>
              <a:defRPr/>
            </a:lvl3pPr>
            <a:lvl4pPr marL="1200150" indent="-171450">
              <a:buClr>
                <a:schemeClr val="accent2"/>
              </a:buClr>
              <a:buSzPct val="100000"/>
              <a:buFont typeface="Arial" panose="020B0604020202020204" pitchFamily="34" charset="0"/>
              <a:buChar char="•"/>
              <a:defRPr/>
            </a:lvl4pPr>
            <a:lvl5pPr marL="1543050" indent="-17145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4456510" y="1094922"/>
            <a:ext cx="3887391" cy="488654"/>
          </a:xfrm>
          <a:prstGeom prst="rect">
            <a:avLst/>
          </a:prstGeom>
        </p:spPr>
        <p:txBody>
          <a:bodyPr anchor="b"/>
          <a:lstStyle>
            <a:lvl1pPr marL="0" indent="0">
              <a:buNone/>
              <a:defRPr sz="1800" b="1">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4456510" y="1583576"/>
            <a:ext cx="3887391" cy="2967642"/>
          </a:xfrm>
          <a:prstGeom prst="rect">
            <a:avLst/>
          </a:prstGeom>
        </p:spPr>
        <p:txBody>
          <a:bodyPr/>
          <a:lstStyle>
            <a:lvl1pPr marL="171450" indent="-171450">
              <a:buClr>
                <a:schemeClr val="accent4"/>
              </a:buClr>
              <a:buFont typeface="Arial" panose="020B0604020202020204" pitchFamily="34" charset="0"/>
              <a:buChar char="•"/>
              <a:defRPr/>
            </a:lvl1pPr>
            <a:lvl2pPr marL="514350" indent="-171450">
              <a:buClr>
                <a:schemeClr val="accent4"/>
              </a:buClr>
              <a:buFont typeface="Arial" panose="020B0604020202020204" pitchFamily="34" charset="0"/>
              <a:buChar char="•"/>
              <a:defRPr/>
            </a:lvl2pPr>
            <a:lvl3pPr marL="857250" indent="-171450">
              <a:buClr>
                <a:schemeClr val="accent4"/>
              </a:buClr>
              <a:buFont typeface="Arial" panose="020B0604020202020204" pitchFamily="34" charset="0"/>
              <a:buChar char="•"/>
              <a:defRPr/>
            </a:lvl3pPr>
            <a:lvl4pPr marL="1200150" indent="-171450">
              <a:buClr>
                <a:schemeClr val="accent4"/>
              </a:buClr>
              <a:buFont typeface="Arial" panose="020B0604020202020204" pitchFamily="34" charset="0"/>
              <a:buChar char="•"/>
              <a:defRPr/>
            </a:lvl4pPr>
            <a:lvl5pPr marL="1543050" indent="-17145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457200" y="149629"/>
            <a:ext cx="8058150" cy="889183"/>
          </a:xfrm>
        </p:spPr>
        <p:txBody>
          <a:bodyPr>
            <a:normAutofit/>
          </a:bodyPr>
          <a:lstStyle>
            <a:lvl1pPr>
              <a:defRPr sz="2400"/>
            </a:lvl1pPr>
          </a:lstStyle>
          <a:p>
            <a:r>
              <a:rPr lang="en-US"/>
              <a:t>Click to edit Master title style</a:t>
            </a:r>
          </a:p>
        </p:txBody>
      </p:sp>
    </p:spTree>
    <p:extLst>
      <p:ext uri="{BB962C8B-B14F-4D97-AF65-F5344CB8AC3E}">
        <p14:creationId xmlns:p14="http://schemas.microsoft.com/office/powerpoint/2010/main" val="17603814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20057782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21726566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2738475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286942" y="342900"/>
            <a:ext cx="3204404" cy="3011285"/>
          </a:xfrm>
        </p:spPr>
        <p:txBody>
          <a:bodyPr anchor="ct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455122"/>
            <a:ext cx="4629150" cy="39406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1302878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589689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2907934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4572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44577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Tree>
    <p:extLst>
      <p:ext uri="{BB962C8B-B14F-4D97-AF65-F5344CB8AC3E}">
        <p14:creationId xmlns:p14="http://schemas.microsoft.com/office/powerpoint/2010/main" val="2789417246"/>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457201" y="1094922"/>
            <a:ext cx="3868340" cy="488654"/>
          </a:xfrm>
          <a:prstGeom prst="rect">
            <a:avLst/>
          </a:prstGeom>
        </p:spPr>
        <p:txBody>
          <a:bodyPr anchor="b"/>
          <a:lstStyle>
            <a:lvl1pPr marL="0" indent="0">
              <a:buNone/>
              <a:defRPr sz="1800" b="1">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457201" y="1583576"/>
            <a:ext cx="3868340" cy="2967642"/>
          </a:xfrm>
          <a:prstGeom prst="rect">
            <a:avLst/>
          </a:prstGeom>
        </p:spPr>
        <p:txBody>
          <a:bodyPr/>
          <a:lstStyle>
            <a:lvl1pPr marL="171450" indent="-171450">
              <a:buClr>
                <a:schemeClr val="accent1"/>
              </a:buClr>
              <a:buSzPct val="100000"/>
              <a:buFont typeface="Arial" panose="020B0604020202020204" pitchFamily="34" charset="0"/>
              <a:buChar char="•"/>
              <a:defRPr/>
            </a:lvl1pPr>
            <a:lvl2pPr marL="514350" indent="-171450">
              <a:buClr>
                <a:schemeClr val="accent1"/>
              </a:buClr>
              <a:buSzPct val="100000"/>
              <a:buFont typeface="Arial" panose="020B0604020202020204" pitchFamily="34" charset="0"/>
              <a:buChar char="•"/>
              <a:defRPr/>
            </a:lvl2pPr>
            <a:lvl3pPr marL="857250" indent="-171450">
              <a:buClr>
                <a:schemeClr val="accent1"/>
              </a:buClr>
              <a:buSzPct val="100000"/>
              <a:buFont typeface="Arial" panose="020B0604020202020204" pitchFamily="34" charset="0"/>
              <a:buChar char="•"/>
              <a:defRPr/>
            </a:lvl3pPr>
            <a:lvl4pPr marL="1200150" indent="-171450">
              <a:buClr>
                <a:schemeClr val="accent1"/>
              </a:buClr>
              <a:buSzPct val="100000"/>
              <a:buFont typeface="Arial" panose="020B0604020202020204" pitchFamily="34" charset="0"/>
              <a:buChar char="•"/>
              <a:defRPr/>
            </a:lvl4pPr>
            <a:lvl5pPr marL="1543050" indent="-17145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4456510" y="1094922"/>
            <a:ext cx="3887391" cy="488654"/>
          </a:xfrm>
          <a:prstGeom prst="rect">
            <a:avLst/>
          </a:prstGeom>
        </p:spPr>
        <p:txBody>
          <a:bodyPr anchor="b"/>
          <a:lstStyle>
            <a:lvl1pPr marL="0" indent="0">
              <a:buNone/>
              <a:defRPr sz="1800" b="1">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4456510" y="1583576"/>
            <a:ext cx="3887391" cy="2967642"/>
          </a:xfrm>
          <a:prstGeom prst="rect">
            <a:avLst/>
          </a:prstGeom>
        </p:spPr>
        <p:txBody>
          <a:bodyPr/>
          <a:lstStyle>
            <a:lvl1pPr marL="171450" indent="-171450">
              <a:buClr>
                <a:schemeClr val="accent3"/>
              </a:buClr>
              <a:buFont typeface="Arial" panose="020B0604020202020204" pitchFamily="34" charset="0"/>
              <a:buChar char="•"/>
              <a:defRPr/>
            </a:lvl1pPr>
            <a:lvl2pPr marL="514350" indent="-171450">
              <a:buClr>
                <a:schemeClr val="accent3"/>
              </a:buClr>
              <a:buFont typeface="Arial" panose="020B0604020202020204" pitchFamily="34" charset="0"/>
              <a:buChar char="•"/>
              <a:defRPr/>
            </a:lvl2pPr>
            <a:lvl3pPr marL="857250" indent="-171450">
              <a:buClr>
                <a:schemeClr val="accent3"/>
              </a:buClr>
              <a:buFont typeface="Arial" panose="020B0604020202020204" pitchFamily="34" charset="0"/>
              <a:buChar char="•"/>
              <a:defRPr/>
            </a:lvl3pPr>
            <a:lvl4pPr marL="1200150" indent="-171450">
              <a:buClr>
                <a:schemeClr val="accent3"/>
              </a:buClr>
              <a:buFont typeface="Arial" panose="020B0604020202020204" pitchFamily="34" charset="0"/>
              <a:buChar char="•"/>
              <a:defRPr/>
            </a:lvl4pPr>
            <a:lvl5pPr marL="1543050" indent="-17145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457201" y="4767263"/>
            <a:ext cx="788669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457200" y="149629"/>
            <a:ext cx="8058150" cy="889183"/>
          </a:xfrm>
        </p:spPr>
        <p:txBody>
          <a:bodyPr>
            <a:normAutofit/>
          </a:bodyPr>
          <a:lstStyle>
            <a:lvl1pPr>
              <a:defRPr sz="2400"/>
            </a:lvl1pPr>
          </a:lstStyle>
          <a:p>
            <a:r>
              <a:rPr lang="en-US"/>
              <a:t>Click to edit Master title style</a:t>
            </a:r>
          </a:p>
        </p:txBody>
      </p:sp>
    </p:spTree>
    <p:extLst>
      <p:ext uri="{BB962C8B-B14F-4D97-AF65-F5344CB8AC3E}">
        <p14:creationId xmlns:p14="http://schemas.microsoft.com/office/powerpoint/2010/main" val="2876138774"/>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Tree>
    <p:extLst>
      <p:ext uri="{BB962C8B-B14F-4D97-AF65-F5344CB8AC3E}">
        <p14:creationId xmlns:p14="http://schemas.microsoft.com/office/powerpoint/2010/main" val="3372245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dirty="0"/>
          </a:p>
        </p:txBody>
      </p:sp>
      <p:sp>
        <p:nvSpPr>
          <p:cNvPr id="2" name="Freeform 5">
            <a:extLst>
              <a:ext uri="{FF2B5EF4-FFF2-40B4-BE49-F238E27FC236}">
                <a16:creationId xmlns:a16="http://schemas.microsoft.com/office/drawing/2014/main" id="{A7B6167B-CA26-8E2E-B21B-809E9291D1E7}"/>
              </a:ext>
            </a:extLst>
          </p:cNvPr>
          <p:cNvSpPr>
            <a:spLocks noEditPoints="1"/>
          </p:cNvSpPr>
          <p:nvPr userDrawn="1"/>
        </p:nvSpPr>
        <p:spPr bwMode="auto">
          <a:xfrm>
            <a:off x="7919867" y="4622419"/>
            <a:ext cx="766764" cy="334835"/>
          </a:xfrm>
          <a:custGeom>
            <a:avLst/>
            <a:gdLst>
              <a:gd name="T0" fmla="*/ 32 w 511"/>
              <a:gd name="T1" fmla="*/ 39 h 221"/>
              <a:gd name="T2" fmla="*/ 106 w 511"/>
              <a:gd name="T3" fmla="*/ 0 h 221"/>
              <a:gd name="T4" fmla="*/ 188 w 511"/>
              <a:gd name="T5" fmla="*/ 44 h 221"/>
              <a:gd name="T6" fmla="*/ 139 w 511"/>
              <a:gd name="T7" fmla="*/ 208 h 221"/>
              <a:gd name="T8" fmla="*/ 161 w 511"/>
              <a:gd name="T9" fmla="*/ 194 h 221"/>
              <a:gd name="T10" fmla="*/ 2 w 511"/>
              <a:gd name="T11" fmla="*/ 101 h 221"/>
              <a:gd name="T12" fmla="*/ 91 w 511"/>
              <a:gd name="T13" fmla="*/ 70 h 221"/>
              <a:gd name="T14" fmla="*/ 123 w 511"/>
              <a:gd name="T15" fmla="*/ 108 h 221"/>
              <a:gd name="T16" fmla="*/ 208 w 511"/>
              <a:gd name="T17" fmla="*/ 70 h 221"/>
              <a:gd name="T18" fmla="*/ 73 w 511"/>
              <a:gd name="T19" fmla="*/ 70 h 221"/>
              <a:gd name="T20" fmla="*/ 53 w 511"/>
              <a:gd name="T21" fmla="*/ 96 h 221"/>
              <a:gd name="T22" fmla="*/ 54 w 511"/>
              <a:gd name="T23" fmla="*/ 70 h 221"/>
              <a:gd name="T24" fmla="*/ 144 w 511"/>
              <a:gd name="T25" fmla="*/ 70 h 221"/>
              <a:gd name="T26" fmla="*/ 175 w 511"/>
              <a:gd name="T27" fmla="*/ 70 h 221"/>
              <a:gd name="T28" fmla="*/ 267 w 511"/>
              <a:gd name="T29" fmla="*/ 206 h 221"/>
              <a:gd name="T30" fmla="*/ 267 w 511"/>
              <a:gd name="T31" fmla="*/ 193 h 221"/>
              <a:gd name="T32" fmla="*/ 259 w 511"/>
              <a:gd name="T33" fmla="*/ 199 h 221"/>
              <a:gd name="T34" fmla="*/ 416 w 511"/>
              <a:gd name="T35" fmla="*/ 92 h 221"/>
              <a:gd name="T36" fmla="*/ 402 w 511"/>
              <a:gd name="T37" fmla="*/ 86 h 221"/>
              <a:gd name="T38" fmla="*/ 402 w 511"/>
              <a:gd name="T39" fmla="*/ 123 h 221"/>
              <a:gd name="T40" fmla="*/ 397 w 511"/>
              <a:gd name="T41" fmla="*/ 184 h 221"/>
              <a:gd name="T42" fmla="*/ 373 w 511"/>
              <a:gd name="T43" fmla="*/ 152 h 221"/>
              <a:gd name="T44" fmla="*/ 511 w 511"/>
              <a:gd name="T45" fmla="*/ 124 h 221"/>
              <a:gd name="T46" fmla="*/ 511 w 511"/>
              <a:gd name="T47" fmla="*/ 111 h 221"/>
              <a:gd name="T48" fmla="*/ 503 w 511"/>
              <a:gd name="T49" fmla="*/ 117 h 221"/>
              <a:gd name="T50" fmla="*/ 487 w 511"/>
              <a:gd name="T51" fmla="*/ 105 h 221"/>
              <a:gd name="T52" fmla="*/ 450 w 511"/>
              <a:gd name="T53" fmla="*/ 98 h 221"/>
              <a:gd name="T54" fmla="*/ 443 w 511"/>
              <a:gd name="T55" fmla="*/ 87 h 221"/>
              <a:gd name="T56" fmla="*/ 366 w 511"/>
              <a:gd name="T57" fmla="*/ 169 h 221"/>
              <a:gd name="T58" fmla="*/ 365 w 511"/>
              <a:gd name="T59" fmla="*/ 205 h 221"/>
              <a:gd name="T60" fmla="*/ 343 w 511"/>
              <a:gd name="T61" fmla="*/ 203 h 221"/>
              <a:gd name="T62" fmla="*/ 343 w 511"/>
              <a:gd name="T63" fmla="*/ 156 h 221"/>
              <a:gd name="T64" fmla="*/ 318 w 511"/>
              <a:gd name="T65" fmla="*/ 133 h 221"/>
              <a:gd name="T66" fmla="*/ 294 w 511"/>
              <a:gd name="T67" fmla="*/ 133 h 221"/>
              <a:gd name="T68" fmla="*/ 332 w 511"/>
              <a:gd name="T69" fmla="*/ 98 h 221"/>
              <a:gd name="T70" fmla="*/ 271 w 511"/>
              <a:gd name="T71" fmla="*/ 103 h 221"/>
              <a:gd name="T72" fmla="*/ 249 w 511"/>
              <a:gd name="T73" fmla="*/ 94 h 221"/>
              <a:gd name="T74" fmla="*/ 286 w 511"/>
              <a:gd name="T75" fmla="*/ 132 h 221"/>
              <a:gd name="T76" fmla="*/ 261 w 511"/>
              <a:gd name="T77" fmla="*/ 119 h 221"/>
              <a:gd name="T78" fmla="*/ 311 w 511"/>
              <a:gd name="T79" fmla="*/ 215 h 221"/>
              <a:gd name="T80" fmla="*/ 272 w 511"/>
              <a:gd name="T81" fmla="*/ 203 h 221"/>
              <a:gd name="T82" fmla="*/ 280 w 511"/>
              <a:gd name="T83" fmla="*/ 184 h 221"/>
              <a:gd name="T84" fmla="*/ 309 w 511"/>
              <a:gd name="T85" fmla="*/ 203 h 221"/>
              <a:gd name="T86" fmla="*/ 296 w 511"/>
              <a:gd name="T87" fmla="*/ 201 h 221"/>
              <a:gd name="T88" fmla="*/ 318 w 511"/>
              <a:gd name="T89" fmla="*/ 215 h 221"/>
              <a:gd name="T90" fmla="*/ 208 w 511"/>
              <a:gd name="T91" fmla="*/ 215 h 221"/>
              <a:gd name="T92" fmla="*/ 174 w 511"/>
              <a:gd name="T93" fmla="*/ 153 h 221"/>
              <a:gd name="T94" fmla="*/ 342 w 511"/>
              <a:gd name="T95" fmla="*/ 130 h 221"/>
              <a:gd name="T96" fmla="*/ 370 w 511"/>
              <a:gd name="T97" fmla="*/ 90 h 221"/>
              <a:gd name="T98" fmla="*/ 374 w 511"/>
              <a:gd name="T99" fmla="*/ 98 h 221"/>
              <a:gd name="T100" fmla="*/ 354 w 511"/>
              <a:gd name="T101" fmla="*/ 122 h 221"/>
              <a:gd name="T102" fmla="*/ 342 w 511"/>
              <a:gd name="T103" fmla="*/ 130 h 221"/>
              <a:gd name="T104" fmla="*/ 352 w 511"/>
              <a:gd name="T105" fmla="*/ 103 h 221"/>
              <a:gd name="T106" fmla="*/ 351 w 511"/>
              <a:gd name="T107" fmla="*/ 13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11" h="221">
                <a:moveTo>
                  <a:pt x="188" y="44"/>
                </a:moveTo>
                <a:cubicBezTo>
                  <a:pt x="188" y="44"/>
                  <a:pt x="187" y="44"/>
                  <a:pt x="186" y="43"/>
                </a:cubicBezTo>
                <a:cubicBezTo>
                  <a:pt x="185" y="42"/>
                  <a:pt x="179" y="36"/>
                  <a:pt x="169" y="30"/>
                </a:cubicBezTo>
                <a:cubicBezTo>
                  <a:pt x="159" y="24"/>
                  <a:pt x="137" y="13"/>
                  <a:pt x="107" y="13"/>
                </a:cubicBezTo>
                <a:cubicBezTo>
                  <a:pt x="71" y="13"/>
                  <a:pt x="47" y="27"/>
                  <a:pt x="32" y="39"/>
                </a:cubicBezTo>
                <a:cubicBezTo>
                  <a:pt x="18" y="51"/>
                  <a:pt x="11" y="65"/>
                  <a:pt x="11" y="66"/>
                </a:cubicBezTo>
                <a:cubicBezTo>
                  <a:pt x="11" y="66"/>
                  <a:pt x="11" y="66"/>
                  <a:pt x="10" y="66"/>
                </a:cubicBezTo>
                <a:cubicBezTo>
                  <a:pt x="10" y="66"/>
                  <a:pt x="10" y="66"/>
                  <a:pt x="10" y="66"/>
                </a:cubicBezTo>
                <a:cubicBezTo>
                  <a:pt x="11" y="65"/>
                  <a:pt x="17" y="49"/>
                  <a:pt x="30" y="35"/>
                </a:cubicBezTo>
                <a:cubicBezTo>
                  <a:pt x="43" y="20"/>
                  <a:pt x="69" y="0"/>
                  <a:pt x="106" y="0"/>
                </a:cubicBezTo>
                <a:cubicBezTo>
                  <a:pt x="142" y="0"/>
                  <a:pt x="165" y="19"/>
                  <a:pt x="173" y="26"/>
                </a:cubicBezTo>
                <a:cubicBezTo>
                  <a:pt x="180" y="33"/>
                  <a:pt x="186" y="41"/>
                  <a:pt x="187" y="42"/>
                </a:cubicBezTo>
                <a:cubicBezTo>
                  <a:pt x="188" y="43"/>
                  <a:pt x="188" y="44"/>
                  <a:pt x="188" y="44"/>
                </a:cubicBezTo>
                <a:cubicBezTo>
                  <a:pt x="188" y="44"/>
                  <a:pt x="188" y="44"/>
                  <a:pt x="188" y="44"/>
                </a:cubicBezTo>
                <a:cubicBezTo>
                  <a:pt x="188" y="44"/>
                  <a:pt x="188" y="44"/>
                  <a:pt x="188" y="44"/>
                </a:cubicBezTo>
                <a:close/>
                <a:moveTo>
                  <a:pt x="1" y="101"/>
                </a:moveTo>
                <a:cubicBezTo>
                  <a:pt x="1" y="101"/>
                  <a:pt x="1" y="101"/>
                  <a:pt x="1" y="102"/>
                </a:cubicBezTo>
                <a:cubicBezTo>
                  <a:pt x="1" y="103"/>
                  <a:pt x="0" y="117"/>
                  <a:pt x="3" y="134"/>
                </a:cubicBezTo>
                <a:cubicBezTo>
                  <a:pt x="8" y="157"/>
                  <a:pt x="22" y="186"/>
                  <a:pt x="54" y="203"/>
                </a:cubicBezTo>
                <a:cubicBezTo>
                  <a:pt x="87" y="221"/>
                  <a:pt x="120" y="216"/>
                  <a:pt x="139" y="208"/>
                </a:cubicBezTo>
                <a:cubicBezTo>
                  <a:pt x="153" y="202"/>
                  <a:pt x="157" y="198"/>
                  <a:pt x="159" y="196"/>
                </a:cubicBezTo>
                <a:cubicBezTo>
                  <a:pt x="160" y="196"/>
                  <a:pt x="161" y="195"/>
                  <a:pt x="161" y="195"/>
                </a:cubicBezTo>
                <a:cubicBezTo>
                  <a:pt x="162" y="194"/>
                  <a:pt x="162" y="194"/>
                  <a:pt x="162" y="194"/>
                </a:cubicBezTo>
                <a:cubicBezTo>
                  <a:pt x="162" y="194"/>
                  <a:pt x="162" y="194"/>
                  <a:pt x="162" y="194"/>
                </a:cubicBezTo>
                <a:cubicBezTo>
                  <a:pt x="162" y="194"/>
                  <a:pt x="162" y="194"/>
                  <a:pt x="161" y="194"/>
                </a:cubicBezTo>
                <a:cubicBezTo>
                  <a:pt x="160" y="195"/>
                  <a:pt x="146" y="201"/>
                  <a:pt x="129" y="203"/>
                </a:cubicBezTo>
                <a:cubicBezTo>
                  <a:pt x="111" y="205"/>
                  <a:pt x="87" y="204"/>
                  <a:pt x="62" y="191"/>
                </a:cubicBezTo>
                <a:cubicBezTo>
                  <a:pt x="36" y="178"/>
                  <a:pt x="19" y="158"/>
                  <a:pt x="10" y="139"/>
                </a:cubicBezTo>
                <a:cubicBezTo>
                  <a:pt x="1" y="120"/>
                  <a:pt x="2" y="103"/>
                  <a:pt x="2" y="102"/>
                </a:cubicBezTo>
                <a:cubicBezTo>
                  <a:pt x="2" y="101"/>
                  <a:pt x="2" y="101"/>
                  <a:pt x="2" y="101"/>
                </a:cubicBezTo>
                <a:cubicBezTo>
                  <a:pt x="2" y="101"/>
                  <a:pt x="2" y="101"/>
                  <a:pt x="2" y="101"/>
                </a:cubicBezTo>
                <a:cubicBezTo>
                  <a:pt x="2" y="101"/>
                  <a:pt x="1" y="101"/>
                  <a:pt x="1" y="101"/>
                </a:cubicBezTo>
                <a:close/>
                <a:moveTo>
                  <a:pt x="108" y="133"/>
                </a:moveTo>
                <a:cubicBezTo>
                  <a:pt x="108" y="108"/>
                  <a:pt x="108" y="108"/>
                  <a:pt x="108" y="108"/>
                </a:cubicBezTo>
                <a:cubicBezTo>
                  <a:pt x="91" y="70"/>
                  <a:pt x="91" y="70"/>
                  <a:pt x="91" y="70"/>
                </a:cubicBezTo>
                <a:cubicBezTo>
                  <a:pt x="105" y="70"/>
                  <a:pt x="105" y="70"/>
                  <a:pt x="105" y="70"/>
                </a:cubicBezTo>
                <a:cubicBezTo>
                  <a:pt x="116" y="95"/>
                  <a:pt x="116" y="95"/>
                  <a:pt x="116" y="95"/>
                </a:cubicBezTo>
                <a:cubicBezTo>
                  <a:pt x="127" y="70"/>
                  <a:pt x="127" y="70"/>
                  <a:pt x="127" y="70"/>
                </a:cubicBezTo>
                <a:cubicBezTo>
                  <a:pt x="140" y="70"/>
                  <a:pt x="140" y="70"/>
                  <a:pt x="140" y="70"/>
                </a:cubicBezTo>
                <a:cubicBezTo>
                  <a:pt x="123" y="108"/>
                  <a:pt x="123" y="108"/>
                  <a:pt x="123" y="108"/>
                </a:cubicBezTo>
                <a:cubicBezTo>
                  <a:pt x="123" y="133"/>
                  <a:pt x="123" y="133"/>
                  <a:pt x="123" y="133"/>
                </a:cubicBezTo>
                <a:lnTo>
                  <a:pt x="108" y="133"/>
                </a:lnTo>
                <a:close/>
                <a:moveTo>
                  <a:pt x="241" y="133"/>
                </a:moveTo>
                <a:cubicBezTo>
                  <a:pt x="208" y="133"/>
                  <a:pt x="208" y="133"/>
                  <a:pt x="208" y="133"/>
                </a:cubicBezTo>
                <a:cubicBezTo>
                  <a:pt x="208" y="70"/>
                  <a:pt x="208" y="70"/>
                  <a:pt x="208" y="70"/>
                </a:cubicBezTo>
                <a:cubicBezTo>
                  <a:pt x="222" y="70"/>
                  <a:pt x="222" y="70"/>
                  <a:pt x="222" y="70"/>
                </a:cubicBezTo>
                <a:cubicBezTo>
                  <a:pt x="222" y="121"/>
                  <a:pt x="222" y="121"/>
                  <a:pt x="222" y="121"/>
                </a:cubicBezTo>
                <a:cubicBezTo>
                  <a:pt x="241" y="121"/>
                  <a:pt x="241" y="121"/>
                  <a:pt x="241" y="121"/>
                </a:cubicBezTo>
                <a:lnTo>
                  <a:pt x="241" y="133"/>
                </a:lnTo>
                <a:close/>
                <a:moveTo>
                  <a:pt x="73" y="70"/>
                </a:moveTo>
                <a:cubicBezTo>
                  <a:pt x="86" y="70"/>
                  <a:pt x="86" y="70"/>
                  <a:pt x="86" y="70"/>
                </a:cubicBezTo>
                <a:cubicBezTo>
                  <a:pt x="86" y="133"/>
                  <a:pt x="86" y="133"/>
                  <a:pt x="86" y="133"/>
                </a:cubicBezTo>
                <a:cubicBezTo>
                  <a:pt x="73" y="133"/>
                  <a:pt x="73" y="133"/>
                  <a:pt x="73" y="133"/>
                </a:cubicBezTo>
                <a:cubicBezTo>
                  <a:pt x="73" y="133"/>
                  <a:pt x="73" y="133"/>
                  <a:pt x="73" y="133"/>
                </a:cubicBezTo>
                <a:cubicBezTo>
                  <a:pt x="73" y="131"/>
                  <a:pt x="57" y="104"/>
                  <a:pt x="53" y="96"/>
                </a:cubicBezTo>
                <a:cubicBezTo>
                  <a:pt x="53" y="133"/>
                  <a:pt x="53" y="133"/>
                  <a:pt x="53" y="133"/>
                </a:cubicBezTo>
                <a:cubicBezTo>
                  <a:pt x="40" y="133"/>
                  <a:pt x="40" y="133"/>
                  <a:pt x="40" y="133"/>
                </a:cubicBezTo>
                <a:cubicBezTo>
                  <a:pt x="40" y="70"/>
                  <a:pt x="40" y="70"/>
                  <a:pt x="40" y="70"/>
                </a:cubicBezTo>
                <a:cubicBezTo>
                  <a:pt x="54" y="70"/>
                  <a:pt x="54" y="70"/>
                  <a:pt x="54" y="70"/>
                </a:cubicBezTo>
                <a:cubicBezTo>
                  <a:pt x="54" y="70"/>
                  <a:pt x="54" y="70"/>
                  <a:pt x="54" y="70"/>
                </a:cubicBezTo>
                <a:cubicBezTo>
                  <a:pt x="55" y="71"/>
                  <a:pt x="69" y="97"/>
                  <a:pt x="73" y="106"/>
                </a:cubicBezTo>
                <a:lnTo>
                  <a:pt x="73" y="70"/>
                </a:lnTo>
                <a:close/>
                <a:moveTo>
                  <a:pt x="166" y="134"/>
                </a:moveTo>
                <a:cubicBezTo>
                  <a:pt x="152" y="134"/>
                  <a:pt x="144" y="126"/>
                  <a:pt x="144" y="111"/>
                </a:cubicBezTo>
                <a:cubicBezTo>
                  <a:pt x="144" y="70"/>
                  <a:pt x="144" y="70"/>
                  <a:pt x="144" y="70"/>
                </a:cubicBezTo>
                <a:cubicBezTo>
                  <a:pt x="158" y="70"/>
                  <a:pt x="158" y="70"/>
                  <a:pt x="158" y="70"/>
                </a:cubicBezTo>
                <a:cubicBezTo>
                  <a:pt x="158" y="110"/>
                  <a:pt x="158" y="110"/>
                  <a:pt x="158" y="110"/>
                </a:cubicBezTo>
                <a:cubicBezTo>
                  <a:pt x="158" y="119"/>
                  <a:pt x="161" y="122"/>
                  <a:pt x="167" y="122"/>
                </a:cubicBezTo>
                <a:cubicBezTo>
                  <a:pt x="172" y="122"/>
                  <a:pt x="175" y="118"/>
                  <a:pt x="175" y="110"/>
                </a:cubicBezTo>
                <a:cubicBezTo>
                  <a:pt x="175" y="70"/>
                  <a:pt x="175" y="70"/>
                  <a:pt x="175" y="70"/>
                </a:cubicBezTo>
                <a:cubicBezTo>
                  <a:pt x="188" y="70"/>
                  <a:pt x="188" y="70"/>
                  <a:pt x="188" y="70"/>
                </a:cubicBezTo>
                <a:cubicBezTo>
                  <a:pt x="188" y="111"/>
                  <a:pt x="188" y="111"/>
                  <a:pt x="188" y="111"/>
                </a:cubicBezTo>
                <a:cubicBezTo>
                  <a:pt x="188" y="126"/>
                  <a:pt x="181" y="134"/>
                  <a:pt x="166" y="134"/>
                </a:cubicBezTo>
                <a:close/>
                <a:moveTo>
                  <a:pt x="259" y="199"/>
                </a:moveTo>
                <a:cubicBezTo>
                  <a:pt x="267" y="206"/>
                  <a:pt x="267" y="206"/>
                  <a:pt x="267" y="206"/>
                </a:cubicBezTo>
                <a:cubicBezTo>
                  <a:pt x="267" y="206"/>
                  <a:pt x="267" y="206"/>
                  <a:pt x="267" y="206"/>
                </a:cubicBezTo>
                <a:cubicBezTo>
                  <a:pt x="263" y="213"/>
                  <a:pt x="257" y="216"/>
                  <a:pt x="249" y="216"/>
                </a:cubicBezTo>
                <a:cubicBezTo>
                  <a:pt x="236" y="216"/>
                  <a:pt x="229" y="207"/>
                  <a:pt x="229" y="192"/>
                </a:cubicBezTo>
                <a:cubicBezTo>
                  <a:pt x="229" y="174"/>
                  <a:pt x="239" y="168"/>
                  <a:pt x="249" y="168"/>
                </a:cubicBezTo>
                <a:cubicBezTo>
                  <a:pt x="261" y="168"/>
                  <a:pt x="267" y="177"/>
                  <a:pt x="267" y="193"/>
                </a:cubicBezTo>
                <a:cubicBezTo>
                  <a:pt x="267" y="196"/>
                  <a:pt x="267" y="196"/>
                  <a:pt x="267" y="196"/>
                </a:cubicBezTo>
                <a:cubicBezTo>
                  <a:pt x="242" y="196"/>
                  <a:pt x="242" y="196"/>
                  <a:pt x="242" y="196"/>
                </a:cubicBezTo>
                <a:cubicBezTo>
                  <a:pt x="243" y="202"/>
                  <a:pt x="245" y="205"/>
                  <a:pt x="250" y="205"/>
                </a:cubicBezTo>
                <a:cubicBezTo>
                  <a:pt x="254" y="205"/>
                  <a:pt x="257" y="202"/>
                  <a:pt x="259" y="200"/>
                </a:cubicBezTo>
                <a:lnTo>
                  <a:pt x="259" y="199"/>
                </a:lnTo>
                <a:close/>
                <a:moveTo>
                  <a:pt x="242" y="187"/>
                </a:moveTo>
                <a:cubicBezTo>
                  <a:pt x="255" y="187"/>
                  <a:pt x="255" y="187"/>
                  <a:pt x="255" y="187"/>
                </a:cubicBezTo>
                <a:cubicBezTo>
                  <a:pt x="254" y="179"/>
                  <a:pt x="250" y="179"/>
                  <a:pt x="249" y="179"/>
                </a:cubicBezTo>
                <a:cubicBezTo>
                  <a:pt x="245" y="179"/>
                  <a:pt x="243" y="182"/>
                  <a:pt x="242" y="187"/>
                </a:cubicBezTo>
                <a:close/>
                <a:moveTo>
                  <a:pt x="416" y="92"/>
                </a:moveTo>
                <a:cubicBezTo>
                  <a:pt x="420" y="96"/>
                  <a:pt x="422" y="102"/>
                  <a:pt x="422" y="110"/>
                </a:cubicBezTo>
                <a:cubicBezTo>
                  <a:pt x="422" y="128"/>
                  <a:pt x="412" y="134"/>
                  <a:pt x="402" y="134"/>
                </a:cubicBezTo>
                <a:cubicBezTo>
                  <a:pt x="392" y="134"/>
                  <a:pt x="382" y="128"/>
                  <a:pt x="382" y="110"/>
                </a:cubicBezTo>
                <a:cubicBezTo>
                  <a:pt x="382" y="102"/>
                  <a:pt x="384" y="96"/>
                  <a:pt x="388" y="92"/>
                </a:cubicBezTo>
                <a:cubicBezTo>
                  <a:pt x="392" y="88"/>
                  <a:pt x="396" y="86"/>
                  <a:pt x="402" y="86"/>
                </a:cubicBezTo>
                <a:cubicBezTo>
                  <a:pt x="408" y="86"/>
                  <a:pt x="413" y="88"/>
                  <a:pt x="416" y="92"/>
                </a:cubicBezTo>
                <a:close/>
                <a:moveTo>
                  <a:pt x="409" y="110"/>
                </a:moveTo>
                <a:cubicBezTo>
                  <a:pt x="409" y="99"/>
                  <a:pt x="405" y="97"/>
                  <a:pt x="402" y="97"/>
                </a:cubicBezTo>
                <a:cubicBezTo>
                  <a:pt x="398" y="97"/>
                  <a:pt x="396" y="101"/>
                  <a:pt x="396" y="110"/>
                </a:cubicBezTo>
                <a:cubicBezTo>
                  <a:pt x="396" y="122"/>
                  <a:pt x="399" y="123"/>
                  <a:pt x="402" y="123"/>
                </a:cubicBezTo>
                <a:cubicBezTo>
                  <a:pt x="407" y="123"/>
                  <a:pt x="409" y="119"/>
                  <a:pt x="409" y="110"/>
                </a:cubicBezTo>
                <a:close/>
                <a:moveTo>
                  <a:pt x="410" y="180"/>
                </a:moveTo>
                <a:cubicBezTo>
                  <a:pt x="410" y="215"/>
                  <a:pt x="410" y="215"/>
                  <a:pt x="410" y="215"/>
                </a:cubicBezTo>
                <a:cubicBezTo>
                  <a:pt x="397" y="215"/>
                  <a:pt x="397" y="215"/>
                  <a:pt x="397" y="215"/>
                </a:cubicBezTo>
                <a:cubicBezTo>
                  <a:pt x="397" y="184"/>
                  <a:pt x="397" y="184"/>
                  <a:pt x="397" y="184"/>
                </a:cubicBezTo>
                <a:cubicBezTo>
                  <a:pt x="397" y="180"/>
                  <a:pt x="395" y="180"/>
                  <a:pt x="393" y="180"/>
                </a:cubicBezTo>
                <a:cubicBezTo>
                  <a:pt x="391" y="180"/>
                  <a:pt x="389" y="181"/>
                  <a:pt x="386" y="183"/>
                </a:cubicBezTo>
                <a:cubicBezTo>
                  <a:pt x="386" y="215"/>
                  <a:pt x="386" y="215"/>
                  <a:pt x="386" y="215"/>
                </a:cubicBezTo>
                <a:cubicBezTo>
                  <a:pt x="373" y="215"/>
                  <a:pt x="373" y="215"/>
                  <a:pt x="373" y="215"/>
                </a:cubicBezTo>
                <a:cubicBezTo>
                  <a:pt x="373" y="152"/>
                  <a:pt x="373" y="152"/>
                  <a:pt x="373" y="152"/>
                </a:cubicBezTo>
                <a:cubicBezTo>
                  <a:pt x="386" y="150"/>
                  <a:pt x="386" y="150"/>
                  <a:pt x="386" y="150"/>
                </a:cubicBezTo>
                <a:cubicBezTo>
                  <a:pt x="386" y="174"/>
                  <a:pt x="386" y="174"/>
                  <a:pt x="386" y="174"/>
                </a:cubicBezTo>
                <a:cubicBezTo>
                  <a:pt x="389" y="171"/>
                  <a:pt x="393" y="168"/>
                  <a:pt x="399" y="168"/>
                </a:cubicBezTo>
                <a:cubicBezTo>
                  <a:pt x="406" y="168"/>
                  <a:pt x="410" y="172"/>
                  <a:pt x="410" y="180"/>
                </a:cubicBezTo>
                <a:close/>
                <a:moveTo>
                  <a:pt x="511" y="124"/>
                </a:moveTo>
                <a:cubicBezTo>
                  <a:pt x="511" y="124"/>
                  <a:pt x="511" y="124"/>
                  <a:pt x="511" y="124"/>
                </a:cubicBezTo>
                <a:cubicBezTo>
                  <a:pt x="507" y="131"/>
                  <a:pt x="501" y="134"/>
                  <a:pt x="493" y="134"/>
                </a:cubicBezTo>
                <a:cubicBezTo>
                  <a:pt x="480" y="134"/>
                  <a:pt x="473" y="125"/>
                  <a:pt x="473" y="110"/>
                </a:cubicBezTo>
                <a:cubicBezTo>
                  <a:pt x="473" y="92"/>
                  <a:pt x="484" y="86"/>
                  <a:pt x="493" y="86"/>
                </a:cubicBezTo>
                <a:cubicBezTo>
                  <a:pt x="505" y="86"/>
                  <a:pt x="511" y="95"/>
                  <a:pt x="511" y="111"/>
                </a:cubicBezTo>
                <a:cubicBezTo>
                  <a:pt x="511" y="114"/>
                  <a:pt x="511" y="114"/>
                  <a:pt x="511" y="114"/>
                </a:cubicBezTo>
                <a:cubicBezTo>
                  <a:pt x="486" y="114"/>
                  <a:pt x="486" y="114"/>
                  <a:pt x="486" y="114"/>
                </a:cubicBezTo>
                <a:cubicBezTo>
                  <a:pt x="487" y="120"/>
                  <a:pt x="489" y="123"/>
                  <a:pt x="494" y="123"/>
                </a:cubicBezTo>
                <a:cubicBezTo>
                  <a:pt x="498" y="123"/>
                  <a:pt x="501" y="120"/>
                  <a:pt x="503" y="118"/>
                </a:cubicBezTo>
                <a:cubicBezTo>
                  <a:pt x="503" y="117"/>
                  <a:pt x="503" y="117"/>
                  <a:pt x="503" y="117"/>
                </a:cubicBezTo>
                <a:lnTo>
                  <a:pt x="511" y="124"/>
                </a:lnTo>
                <a:close/>
                <a:moveTo>
                  <a:pt x="487" y="105"/>
                </a:moveTo>
                <a:cubicBezTo>
                  <a:pt x="499" y="105"/>
                  <a:pt x="499" y="105"/>
                  <a:pt x="499" y="105"/>
                </a:cubicBezTo>
                <a:cubicBezTo>
                  <a:pt x="498" y="97"/>
                  <a:pt x="494" y="97"/>
                  <a:pt x="493" y="97"/>
                </a:cubicBezTo>
                <a:cubicBezTo>
                  <a:pt x="489" y="97"/>
                  <a:pt x="487" y="100"/>
                  <a:pt x="487" y="105"/>
                </a:cubicBezTo>
                <a:close/>
                <a:moveTo>
                  <a:pt x="467" y="98"/>
                </a:moveTo>
                <a:cubicBezTo>
                  <a:pt x="467" y="133"/>
                  <a:pt x="467" y="133"/>
                  <a:pt x="467" y="133"/>
                </a:cubicBezTo>
                <a:cubicBezTo>
                  <a:pt x="453" y="133"/>
                  <a:pt x="453" y="133"/>
                  <a:pt x="453" y="133"/>
                </a:cubicBezTo>
                <a:cubicBezTo>
                  <a:pt x="453" y="102"/>
                  <a:pt x="453" y="102"/>
                  <a:pt x="453" y="102"/>
                </a:cubicBezTo>
                <a:cubicBezTo>
                  <a:pt x="453" y="98"/>
                  <a:pt x="452" y="98"/>
                  <a:pt x="450" y="98"/>
                </a:cubicBezTo>
                <a:cubicBezTo>
                  <a:pt x="448" y="98"/>
                  <a:pt x="445" y="99"/>
                  <a:pt x="443" y="102"/>
                </a:cubicBezTo>
                <a:cubicBezTo>
                  <a:pt x="443" y="133"/>
                  <a:pt x="443" y="133"/>
                  <a:pt x="443" y="133"/>
                </a:cubicBezTo>
                <a:cubicBezTo>
                  <a:pt x="429" y="133"/>
                  <a:pt x="429" y="133"/>
                  <a:pt x="429" y="133"/>
                </a:cubicBezTo>
                <a:cubicBezTo>
                  <a:pt x="429" y="87"/>
                  <a:pt x="429" y="87"/>
                  <a:pt x="429" y="87"/>
                </a:cubicBezTo>
                <a:cubicBezTo>
                  <a:pt x="443" y="87"/>
                  <a:pt x="443" y="87"/>
                  <a:pt x="443" y="87"/>
                </a:cubicBezTo>
                <a:cubicBezTo>
                  <a:pt x="443" y="92"/>
                  <a:pt x="443" y="92"/>
                  <a:pt x="443" y="92"/>
                </a:cubicBezTo>
                <a:cubicBezTo>
                  <a:pt x="445" y="89"/>
                  <a:pt x="450" y="86"/>
                  <a:pt x="455" y="86"/>
                </a:cubicBezTo>
                <a:cubicBezTo>
                  <a:pt x="463" y="86"/>
                  <a:pt x="467" y="90"/>
                  <a:pt x="467" y="98"/>
                </a:cubicBezTo>
                <a:close/>
                <a:moveTo>
                  <a:pt x="357" y="169"/>
                </a:moveTo>
                <a:cubicBezTo>
                  <a:pt x="366" y="169"/>
                  <a:pt x="366" y="169"/>
                  <a:pt x="366" y="169"/>
                </a:cubicBezTo>
                <a:cubicBezTo>
                  <a:pt x="366" y="179"/>
                  <a:pt x="366" y="179"/>
                  <a:pt x="366" y="179"/>
                </a:cubicBezTo>
                <a:cubicBezTo>
                  <a:pt x="357" y="179"/>
                  <a:pt x="357" y="179"/>
                  <a:pt x="357" y="179"/>
                </a:cubicBezTo>
                <a:cubicBezTo>
                  <a:pt x="357" y="200"/>
                  <a:pt x="357" y="200"/>
                  <a:pt x="357" y="200"/>
                </a:cubicBezTo>
                <a:cubicBezTo>
                  <a:pt x="357" y="204"/>
                  <a:pt x="358" y="205"/>
                  <a:pt x="361" y="205"/>
                </a:cubicBezTo>
                <a:cubicBezTo>
                  <a:pt x="363" y="205"/>
                  <a:pt x="364" y="205"/>
                  <a:pt x="365" y="205"/>
                </a:cubicBezTo>
                <a:cubicBezTo>
                  <a:pt x="366" y="204"/>
                  <a:pt x="366" y="204"/>
                  <a:pt x="366" y="204"/>
                </a:cubicBezTo>
                <a:cubicBezTo>
                  <a:pt x="366" y="215"/>
                  <a:pt x="366" y="215"/>
                  <a:pt x="366" y="215"/>
                </a:cubicBezTo>
                <a:cubicBezTo>
                  <a:pt x="365" y="215"/>
                  <a:pt x="365" y="215"/>
                  <a:pt x="365" y="215"/>
                </a:cubicBezTo>
                <a:cubicBezTo>
                  <a:pt x="364" y="215"/>
                  <a:pt x="360" y="215"/>
                  <a:pt x="357" y="215"/>
                </a:cubicBezTo>
                <a:cubicBezTo>
                  <a:pt x="347" y="215"/>
                  <a:pt x="343" y="212"/>
                  <a:pt x="343" y="203"/>
                </a:cubicBezTo>
                <a:cubicBezTo>
                  <a:pt x="343" y="179"/>
                  <a:pt x="343" y="179"/>
                  <a:pt x="343" y="179"/>
                </a:cubicBezTo>
                <a:cubicBezTo>
                  <a:pt x="337" y="179"/>
                  <a:pt x="337" y="179"/>
                  <a:pt x="337" y="179"/>
                </a:cubicBezTo>
                <a:cubicBezTo>
                  <a:pt x="337" y="169"/>
                  <a:pt x="337" y="169"/>
                  <a:pt x="337" y="169"/>
                </a:cubicBezTo>
                <a:cubicBezTo>
                  <a:pt x="343" y="169"/>
                  <a:pt x="343" y="169"/>
                  <a:pt x="343" y="169"/>
                </a:cubicBezTo>
                <a:cubicBezTo>
                  <a:pt x="343" y="156"/>
                  <a:pt x="343" y="156"/>
                  <a:pt x="343" y="156"/>
                </a:cubicBezTo>
                <a:cubicBezTo>
                  <a:pt x="357" y="154"/>
                  <a:pt x="357" y="154"/>
                  <a:pt x="357" y="154"/>
                </a:cubicBezTo>
                <a:lnTo>
                  <a:pt x="357" y="169"/>
                </a:lnTo>
                <a:close/>
                <a:moveTo>
                  <a:pt x="332" y="98"/>
                </a:moveTo>
                <a:cubicBezTo>
                  <a:pt x="332" y="133"/>
                  <a:pt x="332" y="133"/>
                  <a:pt x="332" y="133"/>
                </a:cubicBezTo>
                <a:cubicBezTo>
                  <a:pt x="318" y="133"/>
                  <a:pt x="318" y="133"/>
                  <a:pt x="318" y="133"/>
                </a:cubicBezTo>
                <a:cubicBezTo>
                  <a:pt x="318" y="102"/>
                  <a:pt x="318" y="102"/>
                  <a:pt x="318" y="102"/>
                </a:cubicBezTo>
                <a:cubicBezTo>
                  <a:pt x="318" y="98"/>
                  <a:pt x="316" y="98"/>
                  <a:pt x="315" y="98"/>
                </a:cubicBezTo>
                <a:cubicBezTo>
                  <a:pt x="313" y="98"/>
                  <a:pt x="310" y="99"/>
                  <a:pt x="307" y="102"/>
                </a:cubicBezTo>
                <a:cubicBezTo>
                  <a:pt x="307" y="133"/>
                  <a:pt x="307" y="133"/>
                  <a:pt x="307" y="133"/>
                </a:cubicBezTo>
                <a:cubicBezTo>
                  <a:pt x="294" y="133"/>
                  <a:pt x="294" y="133"/>
                  <a:pt x="294" y="133"/>
                </a:cubicBezTo>
                <a:cubicBezTo>
                  <a:pt x="294" y="87"/>
                  <a:pt x="294" y="87"/>
                  <a:pt x="294" y="87"/>
                </a:cubicBezTo>
                <a:cubicBezTo>
                  <a:pt x="307" y="87"/>
                  <a:pt x="307" y="87"/>
                  <a:pt x="307" y="87"/>
                </a:cubicBezTo>
                <a:cubicBezTo>
                  <a:pt x="307" y="92"/>
                  <a:pt x="307" y="92"/>
                  <a:pt x="307" y="92"/>
                </a:cubicBezTo>
                <a:cubicBezTo>
                  <a:pt x="310" y="89"/>
                  <a:pt x="315" y="86"/>
                  <a:pt x="320" y="86"/>
                </a:cubicBezTo>
                <a:cubicBezTo>
                  <a:pt x="328" y="86"/>
                  <a:pt x="332" y="90"/>
                  <a:pt x="332" y="98"/>
                </a:cubicBezTo>
                <a:close/>
                <a:moveTo>
                  <a:pt x="272" y="132"/>
                </a:moveTo>
                <a:cubicBezTo>
                  <a:pt x="272" y="131"/>
                  <a:pt x="271" y="130"/>
                  <a:pt x="271" y="128"/>
                </a:cubicBezTo>
                <a:cubicBezTo>
                  <a:pt x="268" y="132"/>
                  <a:pt x="264" y="133"/>
                  <a:pt x="259" y="133"/>
                </a:cubicBezTo>
                <a:cubicBezTo>
                  <a:pt x="251" y="133"/>
                  <a:pt x="247" y="129"/>
                  <a:pt x="247" y="121"/>
                </a:cubicBezTo>
                <a:cubicBezTo>
                  <a:pt x="247" y="112"/>
                  <a:pt x="255" y="106"/>
                  <a:pt x="271" y="103"/>
                </a:cubicBezTo>
                <a:cubicBezTo>
                  <a:pt x="271" y="102"/>
                  <a:pt x="271" y="102"/>
                  <a:pt x="271" y="102"/>
                </a:cubicBezTo>
                <a:cubicBezTo>
                  <a:pt x="271" y="98"/>
                  <a:pt x="270" y="97"/>
                  <a:pt x="267" y="97"/>
                </a:cubicBezTo>
                <a:cubicBezTo>
                  <a:pt x="263" y="97"/>
                  <a:pt x="258" y="100"/>
                  <a:pt x="256" y="102"/>
                </a:cubicBezTo>
                <a:cubicBezTo>
                  <a:pt x="255" y="102"/>
                  <a:pt x="255" y="102"/>
                  <a:pt x="255" y="102"/>
                </a:cubicBezTo>
                <a:cubicBezTo>
                  <a:pt x="249" y="94"/>
                  <a:pt x="249" y="94"/>
                  <a:pt x="249" y="94"/>
                </a:cubicBezTo>
                <a:cubicBezTo>
                  <a:pt x="249" y="93"/>
                  <a:pt x="249" y="93"/>
                  <a:pt x="249" y="93"/>
                </a:cubicBezTo>
                <a:cubicBezTo>
                  <a:pt x="255" y="89"/>
                  <a:pt x="262" y="86"/>
                  <a:pt x="270" y="86"/>
                </a:cubicBezTo>
                <a:cubicBezTo>
                  <a:pt x="280" y="86"/>
                  <a:pt x="285" y="91"/>
                  <a:pt x="285" y="102"/>
                </a:cubicBezTo>
                <a:cubicBezTo>
                  <a:pt x="285" y="121"/>
                  <a:pt x="285" y="121"/>
                  <a:pt x="285" y="121"/>
                </a:cubicBezTo>
                <a:cubicBezTo>
                  <a:pt x="285" y="127"/>
                  <a:pt x="285" y="130"/>
                  <a:pt x="286" y="132"/>
                </a:cubicBezTo>
                <a:cubicBezTo>
                  <a:pt x="286" y="133"/>
                  <a:pt x="286" y="133"/>
                  <a:pt x="286" y="133"/>
                </a:cubicBezTo>
                <a:cubicBezTo>
                  <a:pt x="272" y="133"/>
                  <a:pt x="272" y="133"/>
                  <a:pt x="272" y="133"/>
                </a:cubicBezTo>
                <a:lnTo>
                  <a:pt x="272" y="132"/>
                </a:lnTo>
                <a:close/>
                <a:moveTo>
                  <a:pt x="271" y="111"/>
                </a:moveTo>
                <a:cubicBezTo>
                  <a:pt x="262" y="113"/>
                  <a:pt x="261" y="116"/>
                  <a:pt x="261" y="119"/>
                </a:cubicBezTo>
                <a:cubicBezTo>
                  <a:pt x="261" y="121"/>
                  <a:pt x="262" y="123"/>
                  <a:pt x="264" y="123"/>
                </a:cubicBezTo>
                <a:cubicBezTo>
                  <a:pt x="267" y="123"/>
                  <a:pt x="269" y="122"/>
                  <a:pt x="271" y="120"/>
                </a:cubicBezTo>
                <a:lnTo>
                  <a:pt x="271" y="111"/>
                </a:lnTo>
                <a:close/>
                <a:moveTo>
                  <a:pt x="310" y="214"/>
                </a:moveTo>
                <a:cubicBezTo>
                  <a:pt x="311" y="215"/>
                  <a:pt x="311" y="215"/>
                  <a:pt x="311" y="215"/>
                </a:cubicBezTo>
                <a:cubicBezTo>
                  <a:pt x="297" y="215"/>
                  <a:pt x="297" y="215"/>
                  <a:pt x="297" y="215"/>
                </a:cubicBezTo>
                <a:cubicBezTo>
                  <a:pt x="297" y="214"/>
                  <a:pt x="297" y="214"/>
                  <a:pt x="297" y="214"/>
                </a:cubicBezTo>
                <a:cubicBezTo>
                  <a:pt x="296" y="213"/>
                  <a:pt x="296" y="212"/>
                  <a:pt x="296" y="210"/>
                </a:cubicBezTo>
                <a:cubicBezTo>
                  <a:pt x="293" y="214"/>
                  <a:pt x="289" y="215"/>
                  <a:pt x="283" y="215"/>
                </a:cubicBezTo>
                <a:cubicBezTo>
                  <a:pt x="276" y="215"/>
                  <a:pt x="272" y="211"/>
                  <a:pt x="272" y="203"/>
                </a:cubicBezTo>
                <a:cubicBezTo>
                  <a:pt x="272" y="194"/>
                  <a:pt x="280" y="188"/>
                  <a:pt x="296" y="185"/>
                </a:cubicBezTo>
                <a:cubicBezTo>
                  <a:pt x="296" y="183"/>
                  <a:pt x="296" y="183"/>
                  <a:pt x="296" y="183"/>
                </a:cubicBezTo>
                <a:cubicBezTo>
                  <a:pt x="296" y="180"/>
                  <a:pt x="295" y="179"/>
                  <a:pt x="292" y="179"/>
                </a:cubicBezTo>
                <a:cubicBezTo>
                  <a:pt x="287" y="179"/>
                  <a:pt x="283" y="182"/>
                  <a:pt x="280" y="184"/>
                </a:cubicBezTo>
                <a:cubicBezTo>
                  <a:pt x="280" y="184"/>
                  <a:pt x="280" y="184"/>
                  <a:pt x="280" y="184"/>
                </a:cubicBezTo>
                <a:cubicBezTo>
                  <a:pt x="273" y="176"/>
                  <a:pt x="273" y="176"/>
                  <a:pt x="273" y="176"/>
                </a:cubicBezTo>
                <a:cubicBezTo>
                  <a:pt x="274" y="175"/>
                  <a:pt x="274" y="175"/>
                  <a:pt x="274" y="175"/>
                </a:cubicBezTo>
                <a:cubicBezTo>
                  <a:pt x="279" y="171"/>
                  <a:pt x="286" y="168"/>
                  <a:pt x="294" y="168"/>
                </a:cubicBezTo>
                <a:cubicBezTo>
                  <a:pt x="305" y="168"/>
                  <a:pt x="309" y="173"/>
                  <a:pt x="309" y="183"/>
                </a:cubicBezTo>
                <a:cubicBezTo>
                  <a:pt x="309" y="203"/>
                  <a:pt x="309" y="203"/>
                  <a:pt x="309" y="203"/>
                </a:cubicBezTo>
                <a:cubicBezTo>
                  <a:pt x="309" y="209"/>
                  <a:pt x="310" y="212"/>
                  <a:pt x="310" y="214"/>
                </a:cubicBezTo>
                <a:close/>
                <a:moveTo>
                  <a:pt x="296" y="193"/>
                </a:moveTo>
                <a:cubicBezTo>
                  <a:pt x="286" y="195"/>
                  <a:pt x="285" y="198"/>
                  <a:pt x="285" y="201"/>
                </a:cubicBezTo>
                <a:cubicBezTo>
                  <a:pt x="285" y="203"/>
                  <a:pt x="286" y="205"/>
                  <a:pt x="289" y="205"/>
                </a:cubicBezTo>
                <a:cubicBezTo>
                  <a:pt x="291" y="205"/>
                  <a:pt x="294" y="204"/>
                  <a:pt x="296" y="201"/>
                </a:cubicBezTo>
                <a:lnTo>
                  <a:pt x="296" y="193"/>
                </a:lnTo>
                <a:close/>
                <a:moveTo>
                  <a:pt x="318" y="159"/>
                </a:moveTo>
                <a:cubicBezTo>
                  <a:pt x="332" y="157"/>
                  <a:pt x="332" y="157"/>
                  <a:pt x="332" y="157"/>
                </a:cubicBezTo>
                <a:cubicBezTo>
                  <a:pt x="332" y="215"/>
                  <a:pt x="332" y="215"/>
                  <a:pt x="332" y="215"/>
                </a:cubicBezTo>
                <a:cubicBezTo>
                  <a:pt x="318" y="215"/>
                  <a:pt x="318" y="215"/>
                  <a:pt x="318" y="215"/>
                </a:cubicBezTo>
                <a:lnTo>
                  <a:pt x="318" y="159"/>
                </a:lnTo>
                <a:close/>
                <a:moveTo>
                  <a:pt x="208" y="153"/>
                </a:moveTo>
                <a:cubicBezTo>
                  <a:pt x="222" y="153"/>
                  <a:pt x="222" y="153"/>
                  <a:pt x="222" y="153"/>
                </a:cubicBezTo>
                <a:cubicBezTo>
                  <a:pt x="222" y="215"/>
                  <a:pt x="222" y="215"/>
                  <a:pt x="222" y="215"/>
                </a:cubicBezTo>
                <a:cubicBezTo>
                  <a:pt x="208" y="215"/>
                  <a:pt x="208" y="215"/>
                  <a:pt x="208" y="215"/>
                </a:cubicBezTo>
                <a:cubicBezTo>
                  <a:pt x="208" y="188"/>
                  <a:pt x="208" y="188"/>
                  <a:pt x="208" y="188"/>
                </a:cubicBezTo>
                <a:cubicBezTo>
                  <a:pt x="188" y="188"/>
                  <a:pt x="188" y="188"/>
                  <a:pt x="188" y="188"/>
                </a:cubicBezTo>
                <a:cubicBezTo>
                  <a:pt x="188" y="215"/>
                  <a:pt x="188" y="215"/>
                  <a:pt x="188" y="215"/>
                </a:cubicBezTo>
                <a:cubicBezTo>
                  <a:pt x="174" y="215"/>
                  <a:pt x="174" y="215"/>
                  <a:pt x="174" y="215"/>
                </a:cubicBezTo>
                <a:cubicBezTo>
                  <a:pt x="174" y="153"/>
                  <a:pt x="174" y="153"/>
                  <a:pt x="174" y="153"/>
                </a:cubicBezTo>
                <a:cubicBezTo>
                  <a:pt x="188" y="153"/>
                  <a:pt x="188" y="153"/>
                  <a:pt x="188" y="153"/>
                </a:cubicBezTo>
                <a:cubicBezTo>
                  <a:pt x="188" y="176"/>
                  <a:pt x="188" y="176"/>
                  <a:pt x="188" y="176"/>
                </a:cubicBezTo>
                <a:cubicBezTo>
                  <a:pt x="208" y="176"/>
                  <a:pt x="208" y="176"/>
                  <a:pt x="208" y="176"/>
                </a:cubicBezTo>
                <a:lnTo>
                  <a:pt x="208" y="153"/>
                </a:lnTo>
                <a:close/>
                <a:moveTo>
                  <a:pt x="342" y="130"/>
                </a:moveTo>
                <a:cubicBezTo>
                  <a:pt x="340" y="129"/>
                  <a:pt x="339" y="127"/>
                  <a:pt x="339" y="124"/>
                </a:cubicBezTo>
                <a:cubicBezTo>
                  <a:pt x="339" y="122"/>
                  <a:pt x="341" y="118"/>
                  <a:pt x="345" y="116"/>
                </a:cubicBezTo>
                <a:cubicBezTo>
                  <a:pt x="341" y="113"/>
                  <a:pt x="339" y="108"/>
                  <a:pt x="339" y="103"/>
                </a:cubicBezTo>
                <a:cubicBezTo>
                  <a:pt x="339" y="93"/>
                  <a:pt x="346" y="86"/>
                  <a:pt x="357" y="86"/>
                </a:cubicBezTo>
                <a:cubicBezTo>
                  <a:pt x="362" y="86"/>
                  <a:pt x="367" y="88"/>
                  <a:pt x="370" y="90"/>
                </a:cubicBezTo>
                <a:cubicBezTo>
                  <a:pt x="372" y="88"/>
                  <a:pt x="376" y="86"/>
                  <a:pt x="379" y="86"/>
                </a:cubicBezTo>
                <a:cubicBezTo>
                  <a:pt x="380" y="86"/>
                  <a:pt x="380" y="86"/>
                  <a:pt x="380" y="86"/>
                </a:cubicBezTo>
                <a:cubicBezTo>
                  <a:pt x="380" y="98"/>
                  <a:pt x="380" y="98"/>
                  <a:pt x="380" y="98"/>
                </a:cubicBezTo>
                <a:cubicBezTo>
                  <a:pt x="379" y="98"/>
                  <a:pt x="379" y="98"/>
                  <a:pt x="379" y="98"/>
                </a:cubicBezTo>
                <a:cubicBezTo>
                  <a:pt x="378" y="98"/>
                  <a:pt x="376" y="98"/>
                  <a:pt x="374" y="98"/>
                </a:cubicBezTo>
                <a:cubicBezTo>
                  <a:pt x="375" y="100"/>
                  <a:pt x="375" y="101"/>
                  <a:pt x="375" y="103"/>
                </a:cubicBezTo>
                <a:cubicBezTo>
                  <a:pt x="375" y="113"/>
                  <a:pt x="368" y="120"/>
                  <a:pt x="357" y="120"/>
                </a:cubicBezTo>
                <a:cubicBezTo>
                  <a:pt x="355" y="120"/>
                  <a:pt x="353" y="119"/>
                  <a:pt x="351" y="119"/>
                </a:cubicBezTo>
                <a:cubicBezTo>
                  <a:pt x="351" y="120"/>
                  <a:pt x="351" y="120"/>
                  <a:pt x="351" y="120"/>
                </a:cubicBezTo>
                <a:cubicBezTo>
                  <a:pt x="351" y="121"/>
                  <a:pt x="351" y="122"/>
                  <a:pt x="354" y="122"/>
                </a:cubicBezTo>
                <a:cubicBezTo>
                  <a:pt x="360" y="123"/>
                  <a:pt x="360" y="123"/>
                  <a:pt x="360" y="123"/>
                </a:cubicBezTo>
                <a:cubicBezTo>
                  <a:pt x="374" y="124"/>
                  <a:pt x="379" y="127"/>
                  <a:pt x="379" y="135"/>
                </a:cubicBezTo>
                <a:cubicBezTo>
                  <a:pt x="379" y="144"/>
                  <a:pt x="370" y="149"/>
                  <a:pt x="356" y="149"/>
                </a:cubicBezTo>
                <a:cubicBezTo>
                  <a:pt x="342" y="149"/>
                  <a:pt x="336" y="146"/>
                  <a:pt x="336" y="139"/>
                </a:cubicBezTo>
                <a:cubicBezTo>
                  <a:pt x="336" y="135"/>
                  <a:pt x="338" y="132"/>
                  <a:pt x="342" y="130"/>
                </a:cubicBezTo>
                <a:close/>
                <a:moveTo>
                  <a:pt x="352" y="103"/>
                </a:moveTo>
                <a:cubicBezTo>
                  <a:pt x="352" y="106"/>
                  <a:pt x="352" y="111"/>
                  <a:pt x="357" y="111"/>
                </a:cubicBezTo>
                <a:cubicBezTo>
                  <a:pt x="360" y="111"/>
                  <a:pt x="362" y="108"/>
                  <a:pt x="362" y="103"/>
                </a:cubicBezTo>
                <a:cubicBezTo>
                  <a:pt x="362" y="100"/>
                  <a:pt x="361" y="96"/>
                  <a:pt x="357" y="96"/>
                </a:cubicBezTo>
                <a:cubicBezTo>
                  <a:pt x="352" y="96"/>
                  <a:pt x="352" y="101"/>
                  <a:pt x="352" y="103"/>
                </a:cubicBezTo>
                <a:close/>
                <a:moveTo>
                  <a:pt x="348" y="137"/>
                </a:moveTo>
                <a:cubicBezTo>
                  <a:pt x="348" y="140"/>
                  <a:pt x="350" y="142"/>
                  <a:pt x="357" y="142"/>
                </a:cubicBezTo>
                <a:cubicBezTo>
                  <a:pt x="363" y="142"/>
                  <a:pt x="366" y="140"/>
                  <a:pt x="366" y="137"/>
                </a:cubicBezTo>
                <a:cubicBezTo>
                  <a:pt x="366" y="135"/>
                  <a:pt x="366" y="134"/>
                  <a:pt x="358" y="134"/>
                </a:cubicBezTo>
                <a:cubicBezTo>
                  <a:pt x="351" y="133"/>
                  <a:pt x="351" y="133"/>
                  <a:pt x="351" y="133"/>
                </a:cubicBezTo>
                <a:cubicBezTo>
                  <a:pt x="351" y="133"/>
                  <a:pt x="350" y="133"/>
                  <a:pt x="350" y="133"/>
                </a:cubicBezTo>
                <a:cubicBezTo>
                  <a:pt x="349" y="134"/>
                  <a:pt x="348" y="136"/>
                  <a:pt x="348" y="137"/>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348196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theme" Target="../theme/theme4.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p:nvSpPr>
        <p:spPr>
          <a:xfrm>
            <a:off x="0" y="-1"/>
            <a:ext cx="9144000" cy="8001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193085934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3" r:id="rId12"/>
  </p:sldLayoutIdLst>
  <p:txStyles>
    <p:titleStyle>
      <a:lvl1pPr algn="l" defTabSz="685800" rtl="0" eaLnBrk="1" latinLnBrk="0" hangingPunct="1">
        <a:lnSpc>
          <a:spcPct val="100000"/>
        </a:lnSpc>
        <a:spcBef>
          <a:spcPct val="0"/>
        </a:spcBef>
        <a:buNone/>
        <a:defRPr sz="2400" b="1" i="0" kern="1200">
          <a:solidFill>
            <a:srgbClr val="4D4E4D"/>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1pPr>
      <a:lvl2pPr marL="514350" indent="-171450" algn="l" defTabSz="685800" rtl="0" eaLnBrk="1" latinLnBrk="0" hangingPunct="1">
        <a:lnSpc>
          <a:spcPct val="100000"/>
        </a:lnSpc>
        <a:spcBef>
          <a:spcPts val="375"/>
        </a:spcBef>
        <a:buClr>
          <a:schemeClr val="accent4"/>
        </a:buClr>
        <a:buFont typeface="Arial" panose="020B0604020202020204" pitchFamily="34" charset="0"/>
        <a:buChar char="•"/>
        <a:defRPr sz="1500" kern="1200">
          <a:solidFill>
            <a:schemeClr val="tx1">
              <a:lumMod val="75000"/>
            </a:schemeClr>
          </a:solidFill>
          <a:latin typeface="+mn-lt"/>
          <a:ea typeface="+mn-ea"/>
          <a:cs typeface="+mn-cs"/>
        </a:defRPr>
      </a:lvl2pPr>
      <a:lvl3pPr marL="857250" indent="-171450" algn="l" defTabSz="685800" rtl="0" eaLnBrk="1" latinLnBrk="0" hangingPunct="1">
        <a:lnSpc>
          <a:spcPct val="100000"/>
        </a:lnSpc>
        <a:spcBef>
          <a:spcPts val="375"/>
        </a:spcBef>
        <a:buClr>
          <a:schemeClr val="tx2">
            <a:lumMod val="60000"/>
            <a:lumOff val="40000"/>
          </a:schemeClr>
        </a:buClr>
        <a:buFont typeface="Arial" panose="020B0604020202020204" pitchFamily="34" charset="0"/>
        <a:buChar char="–"/>
        <a:defRPr sz="1350" kern="1200">
          <a:solidFill>
            <a:schemeClr val="tx1">
              <a:lumMod val="75000"/>
            </a:schemeClr>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guide id="7" orient="horz" pos="972" userDrawn="1">
          <p15:clr>
            <a:srgbClr val="F26B43"/>
          </p15:clr>
        </p15:guide>
        <p15:guide id="8" pos="5472" userDrawn="1">
          <p15:clr>
            <a:srgbClr val="F26B43"/>
          </p15:clr>
        </p15:guide>
        <p15:guide id="9" orient="horz" pos="492" userDrawn="1">
          <p15:clr>
            <a:srgbClr val="F26B43"/>
          </p15:clr>
        </p15:guide>
        <p15:guide id="10" pos="288" userDrawn="1">
          <p15:clr>
            <a:srgbClr val="F26B43"/>
          </p15:clr>
        </p15:guide>
        <p15:guide id="11" orient="horz" pos="27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750">
                <a:solidFill>
                  <a:schemeClr val="tx1">
                    <a:tint val="75000"/>
                  </a:schemeClr>
                </a:solidFill>
              </a:defRPr>
            </a:lvl1pPr>
          </a:lstStyle>
          <a:p>
            <a:endParaRPr lang="en-US" sz="750" dirty="0"/>
          </a:p>
        </p:txBody>
      </p:sp>
      <p:sp>
        <p:nvSpPr>
          <p:cNvPr id="6" name="Rectangle 5">
            <a:extLst>
              <a:ext uri="{FF2B5EF4-FFF2-40B4-BE49-F238E27FC236}">
                <a16:creationId xmlns:a16="http://schemas.microsoft.com/office/drawing/2014/main" id="{4B5D83E7-F2B7-417F-9348-222F18A74341}"/>
              </a:ext>
            </a:extLst>
          </p:cNvPr>
          <p:cNvSpPr/>
          <p:nvPr/>
        </p:nvSpPr>
        <p:spPr>
          <a:xfrm>
            <a:off x="0" y="-1"/>
            <a:ext cx="9144000" cy="8001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4" name="Rectangle 3">
            <a:extLst>
              <a:ext uri="{FF2B5EF4-FFF2-40B4-BE49-F238E27FC236}">
                <a16:creationId xmlns:a16="http://schemas.microsoft.com/office/drawing/2014/main" id="{6866E819-5E9D-90BD-CB33-CAC7D136A523}"/>
              </a:ext>
            </a:extLst>
          </p:cNvPr>
          <p:cNvSpPr/>
          <p:nvPr userDrawn="1"/>
        </p:nvSpPr>
        <p:spPr>
          <a:xfrm>
            <a:off x="0" y="-1"/>
            <a:ext cx="9144000" cy="8001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1248234469"/>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Lst>
  <p:txStyles>
    <p:titleStyle>
      <a:lvl1pPr algn="l" defTabSz="685800" rtl="0" eaLnBrk="1" latinLnBrk="0" hangingPunct="1">
        <a:lnSpc>
          <a:spcPct val="100000"/>
        </a:lnSpc>
        <a:spcBef>
          <a:spcPct val="0"/>
        </a:spcBef>
        <a:buNone/>
        <a:defRPr sz="2400" b="1" i="0" kern="1200">
          <a:solidFill>
            <a:srgbClr val="4D4E4D"/>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1pPr>
      <a:lvl2pPr marL="514350" indent="-171450" algn="l" defTabSz="685800" rtl="0" eaLnBrk="1" latinLnBrk="0" hangingPunct="1">
        <a:lnSpc>
          <a:spcPct val="100000"/>
        </a:lnSpc>
        <a:spcBef>
          <a:spcPts val="375"/>
        </a:spcBef>
        <a:buClr>
          <a:schemeClr val="accent4"/>
        </a:buClr>
        <a:buFont typeface="Arial" panose="020B0604020202020204" pitchFamily="34" charset="0"/>
        <a:buChar char="•"/>
        <a:defRPr sz="1500" kern="1200">
          <a:solidFill>
            <a:schemeClr val="tx1">
              <a:lumMod val="75000"/>
            </a:schemeClr>
          </a:solidFill>
          <a:latin typeface="+mn-lt"/>
          <a:ea typeface="+mn-ea"/>
          <a:cs typeface="+mn-cs"/>
        </a:defRPr>
      </a:lvl2pPr>
      <a:lvl3pPr marL="857250" indent="-171450" algn="l" defTabSz="685800" rtl="0" eaLnBrk="1" latinLnBrk="0" hangingPunct="1">
        <a:lnSpc>
          <a:spcPct val="100000"/>
        </a:lnSpc>
        <a:spcBef>
          <a:spcPts val="375"/>
        </a:spcBef>
        <a:buClr>
          <a:schemeClr val="tx2">
            <a:lumMod val="60000"/>
            <a:lumOff val="40000"/>
          </a:schemeClr>
        </a:buClr>
        <a:buFont typeface="Arial" panose="020B0604020202020204" pitchFamily="34" charset="0"/>
        <a:buChar char="–"/>
        <a:defRPr sz="1350" kern="1200">
          <a:solidFill>
            <a:schemeClr val="tx1">
              <a:lumMod val="75000"/>
            </a:schemeClr>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8607845-940D-AF42-90E6-0A3F0004BE78}" type="datetimeFigureOut">
              <a:rPr lang="en-US" smtClean="0"/>
              <a:t>5/25/23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000472034"/>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9144000" cy="8001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9943559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Lst>
  <p:txStyles>
    <p:titleStyle>
      <a:lvl1pPr algn="l" defTabSz="685800" rtl="0" eaLnBrk="1" latinLnBrk="0" hangingPunct="1">
        <a:lnSpc>
          <a:spcPct val="100000"/>
        </a:lnSpc>
        <a:spcBef>
          <a:spcPct val="0"/>
        </a:spcBef>
        <a:buNone/>
        <a:defRPr sz="2400" b="1" i="0" kern="1200">
          <a:solidFill>
            <a:srgbClr val="4D4E4D"/>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1pPr>
      <a:lvl2pPr marL="514350" indent="-171450" algn="l" defTabSz="685800" rtl="0" eaLnBrk="1" latinLnBrk="0" hangingPunct="1">
        <a:lnSpc>
          <a:spcPct val="100000"/>
        </a:lnSpc>
        <a:spcBef>
          <a:spcPts val="375"/>
        </a:spcBef>
        <a:buClr>
          <a:schemeClr val="bg1">
            <a:lumMod val="65000"/>
          </a:schemeClr>
        </a:buClr>
        <a:buFont typeface="Arial" panose="020B0604020202020204" pitchFamily="34" charset="0"/>
        <a:buChar char="•"/>
        <a:defRPr sz="1500" kern="1200">
          <a:solidFill>
            <a:schemeClr val="tx1">
              <a:lumMod val="75000"/>
            </a:schemeClr>
          </a:solidFill>
          <a:latin typeface="+mn-lt"/>
          <a:ea typeface="+mn-ea"/>
          <a:cs typeface="+mn-cs"/>
        </a:defRPr>
      </a:lvl2pPr>
      <a:lvl3pPr marL="857250" indent="-171450" algn="l" defTabSz="685800" rtl="0" eaLnBrk="1" latinLnBrk="0" hangingPunct="1">
        <a:lnSpc>
          <a:spcPct val="100000"/>
        </a:lnSpc>
        <a:spcBef>
          <a:spcPts val="375"/>
        </a:spcBef>
        <a:buClr>
          <a:schemeClr val="accent2"/>
        </a:buClr>
        <a:buFont typeface="Arial" panose="020B0604020202020204" pitchFamily="34" charset="0"/>
        <a:buChar char="–"/>
        <a:defRPr sz="1350" kern="1200">
          <a:solidFill>
            <a:schemeClr val="tx1">
              <a:lumMod val="75000"/>
            </a:schemeClr>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7.png"/><Relationship Id="rId7" Type="http://schemas.openxmlformats.org/officeDocument/2006/relationships/hyperlink" Target="http://www.mededonthego.com/" TargetMode="External"/><Relationship Id="rId2" Type="http://schemas.openxmlformats.org/officeDocument/2006/relationships/notesSlide" Target="../notesSlides/notesSlide8.xml"/><Relationship Id="rId1" Type="http://schemas.openxmlformats.org/officeDocument/2006/relationships/slideLayout" Target="../slideLayouts/slideLayout43.xml"/><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2.svg"/><Relationship Id="rId4" Type="http://schemas.openxmlformats.org/officeDocument/2006/relationships/image" Target="../media/image18.svg"/><Relationship Id="rId9"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936"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3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A8B0D-D3E0-CD52-A7BD-BDC1A984826F}"/>
              </a:ext>
            </a:extLst>
          </p:cNvPr>
          <p:cNvSpPr>
            <a:spLocks noGrp="1"/>
          </p:cNvSpPr>
          <p:nvPr>
            <p:ph type="title"/>
          </p:nvPr>
        </p:nvSpPr>
        <p:spPr/>
        <p:txBody>
          <a:bodyPr>
            <a:normAutofit/>
          </a:bodyPr>
          <a:lstStyle/>
          <a:p>
            <a:r>
              <a:rPr lang="en-US" dirty="0"/>
              <a:t>The Neutrophil and Neutrophil Serine Proteases (NSPs) in</a:t>
            </a:r>
            <a:br>
              <a:rPr lang="en-US" dirty="0"/>
            </a:br>
            <a:r>
              <a:rPr lang="en-US" dirty="0"/>
              <a:t>Non-CF Bronchiectasis (NCFBE)</a:t>
            </a:r>
          </a:p>
        </p:txBody>
      </p:sp>
      <p:sp>
        <p:nvSpPr>
          <p:cNvPr id="21" name="Subtitle 20"/>
          <p:cNvSpPr>
            <a:spLocks noGrp="1"/>
          </p:cNvSpPr>
          <p:nvPr>
            <p:ph type="body" idx="1"/>
          </p:nvPr>
        </p:nvSpPr>
        <p:spPr>
          <a:xfrm>
            <a:off x="457201" y="3442097"/>
            <a:ext cx="7886700" cy="1497547"/>
          </a:xfrm>
        </p:spPr>
        <p:txBody>
          <a:bodyPr>
            <a:normAutofit/>
          </a:bodyPr>
          <a:lstStyle/>
          <a:p>
            <a:pPr>
              <a:spcBef>
                <a:spcPts val="0"/>
              </a:spcBef>
            </a:pPr>
            <a:r>
              <a:rPr lang="en-US" sz="1400" b="1" dirty="0">
                <a:solidFill>
                  <a:schemeClr val="accent1"/>
                </a:solidFill>
              </a:rPr>
              <a:t>Ashwin Basavaraj, MD, FCCP, ATSF</a:t>
            </a:r>
          </a:p>
          <a:p>
            <a:pPr>
              <a:spcBef>
                <a:spcPts val="0"/>
              </a:spcBef>
            </a:pPr>
            <a:r>
              <a:rPr lang="en-US" sz="1400" dirty="0"/>
              <a:t>Section Chief, Pulmonary Critical Care and Sleep Medicine</a:t>
            </a:r>
          </a:p>
          <a:p>
            <a:pPr>
              <a:spcBef>
                <a:spcPts val="0"/>
              </a:spcBef>
            </a:pPr>
            <a:r>
              <a:rPr lang="en-US" sz="1400" dirty="0"/>
              <a:t>Bellevue Hospital Center</a:t>
            </a:r>
          </a:p>
          <a:p>
            <a:pPr>
              <a:spcBef>
                <a:spcPts val="0"/>
              </a:spcBef>
            </a:pPr>
            <a:r>
              <a:rPr lang="en-US" sz="1400" dirty="0"/>
              <a:t>Associate Director, Bronchiectasis and NTM Program</a:t>
            </a:r>
          </a:p>
          <a:p>
            <a:pPr>
              <a:spcBef>
                <a:spcPts val="0"/>
              </a:spcBef>
            </a:pPr>
            <a:r>
              <a:rPr lang="en-US" sz="1400" dirty="0"/>
              <a:t>New York University Grossman School of Medicine</a:t>
            </a:r>
          </a:p>
          <a:p>
            <a:pPr>
              <a:spcBef>
                <a:spcPts val="0"/>
              </a:spcBef>
            </a:pPr>
            <a:r>
              <a:rPr lang="en-US" sz="1400" dirty="0"/>
              <a:t>New York, NY</a:t>
            </a:r>
          </a:p>
        </p:txBody>
      </p:sp>
    </p:spTree>
    <p:extLst>
      <p:ext uri="{BB962C8B-B14F-4D97-AF65-F5344CB8AC3E}">
        <p14:creationId xmlns:p14="http://schemas.microsoft.com/office/powerpoint/2010/main" val="770470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60FB9B5B-B0A9-4E64-F3E8-91B4C6401AE2}"/>
              </a:ext>
            </a:extLst>
          </p:cNvPr>
          <p:cNvGrpSpPr/>
          <p:nvPr/>
        </p:nvGrpSpPr>
        <p:grpSpPr>
          <a:xfrm>
            <a:off x="804306" y="1177736"/>
            <a:ext cx="7363938" cy="2410118"/>
            <a:chOff x="984609" y="2168571"/>
            <a:chExt cx="9818584" cy="3213491"/>
          </a:xfrm>
        </p:grpSpPr>
        <p:grpSp>
          <p:nvGrpSpPr>
            <p:cNvPr id="81" name="Group 80">
              <a:extLst>
                <a:ext uri="{FF2B5EF4-FFF2-40B4-BE49-F238E27FC236}">
                  <a16:creationId xmlns:a16="http://schemas.microsoft.com/office/drawing/2014/main" id="{422A1057-6642-2C83-1441-C1CF0AD3AA7E}"/>
                </a:ext>
              </a:extLst>
            </p:cNvPr>
            <p:cNvGrpSpPr/>
            <p:nvPr/>
          </p:nvGrpSpPr>
          <p:grpSpPr>
            <a:xfrm>
              <a:off x="984609" y="2168571"/>
              <a:ext cx="9818584" cy="3100915"/>
              <a:chOff x="268512" y="1964164"/>
              <a:chExt cx="9818584" cy="3100915"/>
            </a:xfrm>
          </p:grpSpPr>
          <p:sp>
            <p:nvSpPr>
              <p:cNvPr id="28" name="Rectangle 27">
                <a:extLst>
                  <a:ext uri="{FF2B5EF4-FFF2-40B4-BE49-F238E27FC236}">
                    <a16:creationId xmlns:a16="http://schemas.microsoft.com/office/drawing/2014/main" id="{8747DF14-A7AF-4DB8-93CE-FC93224A136E}"/>
                  </a:ext>
                </a:extLst>
              </p:cNvPr>
              <p:cNvSpPr/>
              <p:nvPr/>
            </p:nvSpPr>
            <p:spPr>
              <a:xfrm>
                <a:off x="2421040" y="2770601"/>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36" name="Rectangle 35">
                <a:extLst>
                  <a:ext uri="{FF2B5EF4-FFF2-40B4-BE49-F238E27FC236}">
                    <a16:creationId xmlns:a16="http://schemas.microsoft.com/office/drawing/2014/main" id="{E55585CD-A1DC-41D3-87FF-FF5B4522C7F4}"/>
                  </a:ext>
                </a:extLst>
              </p:cNvPr>
              <p:cNvSpPr/>
              <p:nvPr/>
            </p:nvSpPr>
            <p:spPr>
              <a:xfrm>
                <a:off x="2421038" y="4336423"/>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37" name="Rectangle 36">
                <a:extLst>
                  <a:ext uri="{FF2B5EF4-FFF2-40B4-BE49-F238E27FC236}">
                    <a16:creationId xmlns:a16="http://schemas.microsoft.com/office/drawing/2014/main" id="{BE5F9D88-1333-4626-85DE-3C5ABCBE2E20}"/>
                  </a:ext>
                </a:extLst>
              </p:cNvPr>
              <p:cNvSpPr/>
              <p:nvPr/>
            </p:nvSpPr>
            <p:spPr>
              <a:xfrm>
                <a:off x="4382780" y="4345255"/>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39" name="Rectangle 38">
                <a:extLst>
                  <a:ext uri="{FF2B5EF4-FFF2-40B4-BE49-F238E27FC236}">
                    <a16:creationId xmlns:a16="http://schemas.microsoft.com/office/drawing/2014/main" id="{B8721E59-E86C-44B7-8EAA-DD287EC17906}"/>
                  </a:ext>
                </a:extLst>
              </p:cNvPr>
              <p:cNvSpPr/>
              <p:nvPr/>
            </p:nvSpPr>
            <p:spPr>
              <a:xfrm>
                <a:off x="8306264" y="4345255"/>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48" name="TextBox 47">
                <a:extLst>
                  <a:ext uri="{FF2B5EF4-FFF2-40B4-BE49-F238E27FC236}">
                    <a16:creationId xmlns:a16="http://schemas.microsoft.com/office/drawing/2014/main" id="{4E85EB21-04D9-4B85-878D-566CFEE9B3D5}"/>
                  </a:ext>
                </a:extLst>
              </p:cNvPr>
              <p:cNvSpPr txBox="1"/>
              <p:nvPr/>
            </p:nvSpPr>
            <p:spPr>
              <a:xfrm>
                <a:off x="2855175" y="2238933"/>
                <a:ext cx="1122529" cy="410369"/>
              </a:xfrm>
              <a:prstGeom prst="rect">
                <a:avLst/>
              </a:prstGeom>
              <a:noFill/>
              <a:ln>
                <a:noFill/>
              </a:ln>
            </p:spPr>
            <p:txBody>
              <a:bodyPr wrap="none" rtlCol="0">
                <a:spAutoFit/>
              </a:bodyPr>
              <a:lstStyle/>
              <a:p>
                <a:pPr defTabSz="685800">
                  <a:defRPr/>
                </a:pPr>
                <a:r>
                  <a:rPr lang="en-US" sz="1400" dirty="0">
                    <a:solidFill>
                      <a:srgbClr val="414042"/>
                    </a:solidFill>
                    <a:latin typeface="Arial" panose="020B0604020202020204" pitchFamily="34" charset="0"/>
                    <a:cs typeface="Arial" panose="020B0604020202020204" pitchFamily="34" charset="0"/>
                  </a:rPr>
                  <a:t>Phase 1</a:t>
                </a:r>
              </a:p>
            </p:txBody>
          </p:sp>
          <p:sp>
            <p:nvSpPr>
              <p:cNvPr id="49" name="TextBox 48">
                <a:extLst>
                  <a:ext uri="{FF2B5EF4-FFF2-40B4-BE49-F238E27FC236}">
                    <a16:creationId xmlns:a16="http://schemas.microsoft.com/office/drawing/2014/main" id="{414C4633-F910-418F-94F6-C2FDAED8D521}"/>
                  </a:ext>
                </a:extLst>
              </p:cNvPr>
              <p:cNvSpPr txBox="1"/>
              <p:nvPr/>
            </p:nvSpPr>
            <p:spPr>
              <a:xfrm>
                <a:off x="4816917" y="2281143"/>
                <a:ext cx="1122529" cy="410369"/>
              </a:xfrm>
              <a:prstGeom prst="rect">
                <a:avLst/>
              </a:prstGeom>
              <a:noFill/>
              <a:ln>
                <a:noFill/>
              </a:ln>
            </p:spPr>
            <p:txBody>
              <a:bodyPr wrap="none" rtlCol="0">
                <a:spAutoFit/>
              </a:bodyPr>
              <a:lstStyle/>
              <a:p>
                <a:pPr defTabSz="685800">
                  <a:defRPr/>
                </a:pPr>
                <a:r>
                  <a:rPr lang="en-US" sz="1400" dirty="0">
                    <a:solidFill>
                      <a:srgbClr val="414042"/>
                    </a:solidFill>
                    <a:latin typeface="Arial" panose="020B0604020202020204" pitchFamily="34" charset="0"/>
                    <a:cs typeface="Arial" panose="020B0604020202020204" pitchFamily="34" charset="0"/>
                  </a:rPr>
                  <a:t>Phase 2</a:t>
                </a:r>
              </a:p>
            </p:txBody>
          </p:sp>
          <p:sp>
            <p:nvSpPr>
              <p:cNvPr id="50" name="TextBox 49">
                <a:extLst>
                  <a:ext uri="{FF2B5EF4-FFF2-40B4-BE49-F238E27FC236}">
                    <a16:creationId xmlns:a16="http://schemas.microsoft.com/office/drawing/2014/main" id="{3472111D-E648-42D7-AD28-6BEAB6C5A1C3}"/>
                  </a:ext>
                </a:extLst>
              </p:cNvPr>
              <p:cNvSpPr txBox="1"/>
              <p:nvPr/>
            </p:nvSpPr>
            <p:spPr>
              <a:xfrm>
                <a:off x="6856780" y="2261263"/>
                <a:ext cx="1122529" cy="410369"/>
              </a:xfrm>
              <a:prstGeom prst="rect">
                <a:avLst/>
              </a:prstGeom>
              <a:noFill/>
              <a:ln>
                <a:noFill/>
              </a:ln>
            </p:spPr>
            <p:txBody>
              <a:bodyPr wrap="none" rtlCol="0">
                <a:spAutoFit/>
              </a:bodyPr>
              <a:lstStyle/>
              <a:p>
                <a:pPr defTabSz="685800">
                  <a:defRPr/>
                </a:pPr>
                <a:r>
                  <a:rPr lang="en-US" sz="1400" dirty="0">
                    <a:solidFill>
                      <a:srgbClr val="414042"/>
                    </a:solidFill>
                    <a:latin typeface="Arial" panose="020B0604020202020204" pitchFamily="34" charset="0"/>
                    <a:cs typeface="Arial" panose="020B0604020202020204" pitchFamily="34" charset="0"/>
                  </a:rPr>
                  <a:t>Phase 3</a:t>
                </a:r>
              </a:p>
            </p:txBody>
          </p:sp>
          <p:sp>
            <p:nvSpPr>
              <p:cNvPr id="51" name="TextBox 50">
                <a:extLst>
                  <a:ext uri="{FF2B5EF4-FFF2-40B4-BE49-F238E27FC236}">
                    <a16:creationId xmlns:a16="http://schemas.microsoft.com/office/drawing/2014/main" id="{6F9BE952-90DD-4B54-B65F-674495A5E64B}"/>
                  </a:ext>
                </a:extLst>
              </p:cNvPr>
              <p:cNvSpPr txBox="1"/>
              <p:nvPr/>
            </p:nvSpPr>
            <p:spPr>
              <a:xfrm>
                <a:off x="8567021" y="2254033"/>
                <a:ext cx="1520075" cy="410369"/>
              </a:xfrm>
              <a:prstGeom prst="rect">
                <a:avLst/>
              </a:prstGeom>
              <a:noFill/>
              <a:ln>
                <a:noFill/>
              </a:ln>
            </p:spPr>
            <p:txBody>
              <a:bodyPr wrap="none" rtlCol="0">
                <a:spAutoFit/>
              </a:bodyPr>
              <a:lstStyle/>
              <a:p>
                <a:pPr defTabSz="685800">
                  <a:defRPr/>
                </a:pPr>
                <a:r>
                  <a:rPr lang="en-US" sz="1400" dirty="0">
                    <a:solidFill>
                      <a:srgbClr val="414042"/>
                    </a:solidFill>
                    <a:latin typeface="Arial" panose="020B0604020202020204" pitchFamily="34" charset="0"/>
                    <a:cs typeface="Arial" panose="020B0604020202020204" pitchFamily="34" charset="0"/>
                  </a:rPr>
                  <a:t>Registration</a:t>
                </a:r>
              </a:p>
            </p:txBody>
          </p:sp>
          <p:sp>
            <p:nvSpPr>
              <p:cNvPr id="52" name="TextBox 51">
                <a:extLst>
                  <a:ext uri="{FF2B5EF4-FFF2-40B4-BE49-F238E27FC236}">
                    <a16:creationId xmlns:a16="http://schemas.microsoft.com/office/drawing/2014/main" id="{2D6D4239-4071-456A-BAB1-F3E2DCE6AA41}"/>
                  </a:ext>
                </a:extLst>
              </p:cNvPr>
              <p:cNvSpPr txBox="1"/>
              <p:nvPr/>
            </p:nvSpPr>
            <p:spPr>
              <a:xfrm>
                <a:off x="791896" y="2679733"/>
                <a:ext cx="1494853" cy="379591"/>
              </a:xfrm>
              <a:prstGeom prst="rect">
                <a:avLst/>
              </a:prstGeom>
              <a:noFill/>
            </p:spPr>
            <p:txBody>
              <a:bodyPr wrap="none" lIns="68580" tIns="34290" rIns="68580" bIns="34290" rtlCol="0" anchor="t">
                <a:spAutoFit/>
              </a:bodyPr>
              <a:lstStyle/>
              <a:p>
                <a:pPr algn="r" defTabSz="685800">
                  <a:defRPr/>
                </a:pPr>
                <a:r>
                  <a:rPr lang="en-US" sz="1400" dirty="0">
                    <a:solidFill>
                      <a:srgbClr val="595959"/>
                    </a:solidFill>
                    <a:latin typeface="Arial" panose="020B0604020202020204" pitchFamily="34" charset="0"/>
                    <a:cs typeface="Arial" panose="020B0604020202020204" pitchFamily="34" charset="0"/>
                  </a:rPr>
                  <a:t>BI 1323495</a:t>
                </a:r>
                <a:r>
                  <a:rPr lang="en-US" sz="1400" baseline="30000" dirty="0">
                    <a:solidFill>
                      <a:srgbClr val="595959"/>
                    </a:solidFill>
                    <a:latin typeface="Arial" panose="020B0604020202020204" pitchFamily="34" charset="0"/>
                    <a:cs typeface="Arial" panose="020B0604020202020204" pitchFamily="34" charset="0"/>
                  </a:rPr>
                  <a:t>1</a:t>
                </a:r>
                <a:endParaRPr lang="en-US" sz="1400" dirty="0">
                  <a:solidFill>
                    <a:srgbClr val="414042"/>
                  </a:solidFill>
                  <a:latin typeface="Arial" panose="020B0604020202020204" pitchFamily="34" charset="0"/>
                  <a:cs typeface="Arial" panose="020B0604020202020204" pitchFamily="34" charset="0"/>
                </a:endParaRPr>
              </a:p>
            </p:txBody>
          </p:sp>
          <p:sp>
            <p:nvSpPr>
              <p:cNvPr id="53" name="TextBox 52">
                <a:extLst>
                  <a:ext uri="{FF2B5EF4-FFF2-40B4-BE49-F238E27FC236}">
                    <a16:creationId xmlns:a16="http://schemas.microsoft.com/office/drawing/2014/main" id="{2B2CD229-CD8B-4EDD-A30D-DC994A52D51E}"/>
                  </a:ext>
                </a:extLst>
              </p:cNvPr>
              <p:cNvSpPr txBox="1"/>
              <p:nvPr/>
            </p:nvSpPr>
            <p:spPr>
              <a:xfrm>
                <a:off x="268512" y="1964164"/>
                <a:ext cx="2740557" cy="697627"/>
              </a:xfrm>
              <a:prstGeom prst="rect">
                <a:avLst/>
              </a:prstGeom>
              <a:noFill/>
            </p:spPr>
            <p:txBody>
              <a:bodyPr wrap="square" rtlCol="0">
                <a:spAutoFit/>
              </a:bodyPr>
              <a:lstStyle/>
              <a:p>
                <a:pPr defTabSz="685800">
                  <a:defRPr/>
                </a:pPr>
                <a:r>
                  <a:rPr lang="en-US" sz="1400" b="1" dirty="0">
                    <a:solidFill>
                      <a:schemeClr val="accent2"/>
                    </a:solidFill>
                    <a:latin typeface="Arial" panose="020B0604020202020204" pitchFamily="34" charset="0"/>
                    <a:cs typeface="Arial" panose="020B0604020202020204" pitchFamily="34" charset="0"/>
                  </a:rPr>
                  <a:t>Neutrophil Elastase Inhibitors</a:t>
                </a:r>
                <a:endParaRPr lang="en-US" sz="1400" dirty="0">
                  <a:solidFill>
                    <a:schemeClr val="accent2"/>
                  </a:solidFill>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994DED5F-0366-4A9B-AC56-2DAB1DE2F646}"/>
                  </a:ext>
                </a:extLst>
              </p:cNvPr>
              <p:cNvSpPr txBox="1"/>
              <p:nvPr/>
            </p:nvSpPr>
            <p:spPr>
              <a:xfrm>
                <a:off x="712024" y="4202550"/>
                <a:ext cx="1494855" cy="379591"/>
              </a:xfrm>
              <a:prstGeom prst="rect">
                <a:avLst/>
              </a:prstGeom>
              <a:noFill/>
            </p:spPr>
            <p:txBody>
              <a:bodyPr wrap="none" lIns="68580" tIns="34290" rIns="68580" bIns="34290" rtlCol="0" anchor="t">
                <a:spAutoFit/>
              </a:bodyPr>
              <a:lstStyle/>
              <a:p>
                <a:pPr algn="r">
                  <a:defRPr/>
                </a:pPr>
                <a:r>
                  <a:rPr lang="en-US" sz="1400" dirty="0">
                    <a:latin typeface="Arial" panose="020B0604020202020204" pitchFamily="34" charset="0"/>
                    <a:cs typeface="Arial" panose="020B0604020202020204" pitchFamily="34" charset="0"/>
                  </a:rPr>
                  <a:t>BI 1291583</a:t>
                </a:r>
                <a:r>
                  <a:rPr lang="en-US" sz="1400" baseline="30000" dirty="0">
                    <a:solidFill>
                      <a:srgbClr val="595959"/>
                    </a:solidFill>
                    <a:latin typeface="Arial" panose="020B0604020202020204" pitchFamily="34" charset="0"/>
                    <a:cs typeface="Arial" panose="020B0604020202020204" pitchFamily="34" charset="0"/>
                  </a:rPr>
                  <a:t>2</a:t>
                </a:r>
                <a:endParaRPr lang="en-US" sz="1400" dirty="0">
                  <a:solidFill>
                    <a:srgbClr val="414042"/>
                  </a:solidFill>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89F49CE5-3D1B-49FE-8A51-04F500022D40}"/>
                  </a:ext>
                </a:extLst>
              </p:cNvPr>
              <p:cNvSpPr txBox="1"/>
              <p:nvPr/>
            </p:nvSpPr>
            <p:spPr>
              <a:xfrm>
                <a:off x="297383" y="3792138"/>
                <a:ext cx="2478154" cy="410369"/>
              </a:xfrm>
              <a:prstGeom prst="rect">
                <a:avLst/>
              </a:prstGeom>
              <a:noFill/>
            </p:spPr>
            <p:txBody>
              <a:bodyPr wrap="square" rtlCol="0">
                <a:spAutoFit/>
              </a:bodyPr>
              <a:lstStyle/>
              <a:p>
                <a:pPr defTabSz="685800">
                  <a:defRPr/>
                </a:pPr>
                <a:r>
                  <a:rPr lang="en-US" sz="1400" b="1" dirty="0">
                    <a:solidFill>
                      <a:schemeClr val="accent2"/>
                    </a:solidFill>
                    <a:latin typeface="Arial" panose="020B0604020202020204" pitchFamily="34" charset="0"/>
                    <a:cs typeface="Arial" panose="020B0604020202020204" pitchFamily="34" charset="0"/>
                  </a:rPr>
                  <a:t>DPP-1 Inhibitors</a:t>
                </a:r>
              </a:p>
            </p:txBody>
          </p:sp>
          <p:sp>
            <p:nvSpPr>
              <p:cNvPr id="4" name="Rectangle 3">
                <a:extLst>
                  <a:ext uri="{FF2B5EF4-FFF2-40B4-BE49-F238E27FC236}">
                    <a16:creationId xmlns:a16="http://schemas.microsoft.com/office/drawing/2014/main" id="{FCD3537A-0EBC-44D5-9469-98CC5E46D281}"/>
                  </a:ext>
                </a:extLst>
              </p:cNvPr>
              <p:cNvSpPr/>
              <p:nvPr/>
            </p:nvSpPr>
            <p:spPr>
              <a:xfrm>
                <a:off x="4392954" y="2782931"/>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6" name="Rectangle 5">
                <a:extLst>
                  <a:ext uri="{FF2B5EF4-FFF2-40B4-BE49-F238E27FC236}">
                    <a16:creationId xmlns:a16="http://schemas.microsoft.com/office/drawing/2014/main" id="{61E8BC4D-A49F-8CA4-EA7D-E4EBAE50F787}"/>
                  </a:ext>
                </a:extLst>
              </p:cNvPr>
              <p:cNvSpPr/>
              <p:nvPr/>
            </p:nvSpPr>
            <p:spPr>
              <a:xfrm>
                <a:off x="6336054" y="2782931"/>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7" name="Rectangle 6">
                <a:extLst>
                  <a:ext uri="{FF2B5EF4-FFF2-40B4-BE49-F238E27FC236}">
                    <a16:creationId xmlns:a16="http://schemas.microsoft.com/office/drawing/2014/main" id="{B4323107-E2A2-27E6-5388-294B6E7B4FCC}"/>
                  </a:ext>
                </a:extLst>
              </p:cNvPr>
              <p:cNvSpPr/>
              <p:nvPr/>
            </p:nvSpPr>
            <p:spPr>
              <a:xfrm>
                <a:off x="8306264" y="2782931"/>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26" name="Rectangle 25">
                <a:extLst>
                  <a:ext uri="{FF2B5EF4-FFF2-40B4-BE49-F238E27FC236}">
                    <a16:creationId xmlns:a16="http://schemas.microsoft.com/office/drawing/2014/main" id="{FD4FF70A-5F19-E668-974D-6D319F4BDADB}"/>
                  </a:ext>
                </a:extLst>
              </p:cNvPr>
              <p:cNvSpPr/>
              <p:nvPr/>
            </p:nvSpPr>
            <p:spPr>
              <a:xfrm>
                <a:off x="2421038" y="4869603"/>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27" name="Rectangle 26">
                <a:extLst>
                  <a:ext uri="{FF2B5EF4-FFF2-40B4-BE49-F238E27FC236}">
                    <a16:creationId xmlns:a16="http://schemas.microsoft.com/office/drawing/2014/main" id="{28BE0A94-67BF-F3D7-1619-A0C9DB846527}"/>
                  </a:ext>
                </a:extLst>
              </p:cNvPr>
              <p:cNvSpPr/>
              <p:nvPr/>
            </p:nvSpPr>
            <p:spPr>
              <a:xfrm>
                <a:off x="4382780" y="4869603"/>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64" name="Rectangle 63">
                <a:extLst>
                  <a:ext uri="{FF2B5EF4-FFF2-40B4-BE49-F238E27FC236}">
                    <a16:creationId xmlns:a16="http://schemas.microsoft.com/office/drawing/2014/main" id="{0214FB91-B7B4-DC79-11B3-6DA2AB3E89E4}"/>
                  </a:ext>
                </a:extLst>
              </p:cNvPr>
              <p:cNvSpPr/>
              <p:nvPr/>
            </p:nvSpPr>
            <p:spPr>
              <a:xfrm>
                <a:off x="8306264" y="4869603"/>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70" name="Rectangle 69">
                <a:extLst>
                  <a:ext uri="{FF2B5EF4-FFF2-40B4-BE49-F238E27FC236}">
                    <a16:creationId xmlns:a16="http://schemas.microsoft.com/office/drawing/2014/main" id="{12B62A3B-00A6-17D0-E38C-9F24AC5DE48A}"/>
                  </a:ext>
                </a:extLst>
              </p:cNvPr>
              <p:cNvSpPr/>
              <p:nvPr/>
            </p:nvSpPr>
            <p:spPr>
              <a:xfrm>
                <a:off x="6323164" y="4869603"/>
                <a:ext cx="1779102" cy="1954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grpSp>
        <p:sp>
          <p:nvSpPr>
            <p:cNvPr id="11" name="Rectangle 10">
              <a:extLst>
                <a:ext uri="{FF2B5EF4-FFF2-40B4-BE49-F238E27FC236}">
                  <a16:creationId xmlns:a16="http://schemas.microsoft.com/office/drawing/2014/main" id="{B997E957-074C-1A16-774C-4C2C03F6ADFA}"/>
                </a:ext>
              </a:extLst>
            </p:cNvPr>
            <p:cNvSpPr/>
            <p:nvPr/>
          </p:nvSpPr>
          <p:spPr>
            <a:xfrm>
              <a:off x="7086427" y="4549130"/>
              <a:ext cx="1779102" cy="19547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dirty="0">
                <a:solidFill>
                  <a:srgbClr val="F2F2F2"/>
                </a:solidFill>
                <a:latin typeface="Tw Cen MT" panose="020B0602020104020603"/>
              </a:endParaRPr>
            </a:p>
          </p:txBody>
        </p:sp>
        <p:sp>
          <p:nvSpPr>
            <p:cNvPr id="12" name="TextBox 11">
              <a:extLst>
                <a:ext uri="{FF2B5EF4-FFF2-40B4-BE49-F238E27FC236}">
                  <a16:creationId xmlns:a16="http://schemas.microsoft.com/office/drawing/2014/main" id="{36462942-E3C9-730B-F61D-8E903EA5BB14}"/>
                </a:ext>
              </a:extLst>
            </p:cNvPr>
            <p:cNvSpPr txBox="1"/>
            <p:nvPr/>
          </p:nvSpPr>
          <p:spPr>
            <a:xfrm>
              <a:off x="1192918" y="4971693"/>
              <a:ext cx="1740219" cy="410369"/>
            </a:xfrm>
            <a:prstGeom prst="rect">
              <a:avLst/>
            </a:prstGeom>
            <a:noFill/>
          </p:spPr>
          <p:txBody>
            <a:bodyPr wrap="none" rtlCol="0">
              <a:spAutoFit/>
            </a:bodyPr>
            <a:lstStyle/>
            <a:p>
              <a:pPr algn="r" defTabSz="685800">
                <a:defRPr/>
              </a:pPr>
              <a:r>
                <a:rPr lang="en-US" sz="1400" dirty="0">
                  <a:solidFill>
                    <a:srgbClr val="595959"/>
                  </a:solidFill>
                  <a:latin typeface="Arial" panose="020B0604020202020204" pitchFamily="34" charset="0"/>
                  <a:cs typeface="Arial" panose="020B0604020202020204" pitchFamily="34" charset="0"/>
                </a:rPr>
                <a:t>Brensocatib</a:t>
              </a:r>
              <a:r>
                <a:rPr lang="en-US" sz="1400" baseline="30000" dirty="0">
                  <a:solidFill>
                    <a:srgbClr val="595959"/>
                  </a:solidFill>
                  <a:latin typeface="Arial" panose="020B0604020202020204" pitchFamily="34" charset="0"/>
                  <a:cs typeface="Arial" panose="020B0604020202020204" pitchFamily="34" charset="0"/>
                </a:rPr>
                <a:t>3-5</a:t>
              </a:r>
              <a:endParaRPr lang="en-US" sz="1400" dirty="0">
                <a:solidFill>
                  <a:srgbClr val="414042"/>
                </a:solidFill>
                <a:latin typeface="Arial" panose="020B0604020202020204" pitchFamily="34" charset="0"/>
                <a:cs typeface="Arial" panose="020B0604020202020204" pitchFamily="34" charset="0"/>
              </a:endParaRPr>
            </a:p>
          </p:txBody>
        </p:sp>
      </p:grpSp>
      <p:sp>
        <p:nvSpPr>
          <p:cNvPr id="9" name="Title 8">
            <a:extLst>
              <a:ext uri="{FF2B5EF4-FFF2-40B4-BE49-F238E27FC236}">
                <a16:creationId xmlns:a16="http://schemas.microsoft.com/office/drawing/2014/main" id="{3CCE6A0D-D478-D3DB-E18B-D22AE7CF131D}"/>
              </a:ext>
            </a:extLst>
          </p:cNvPr>
          <p:cNvSpPr>
            <a:spLocks noGrp="1"/>
          </p:cNvSpPr>
          <p:nvPr>
            <p:ph type="title"/>
          </p:nvPr>
        </p:nvSpPr>
        <p:spPr/>
        <p:txBody>
          <a:bodyPr>
            <a:normAutofit/>
          </a:bodyPr>
          <a:lstStyle/>
          <a:p>
            <a:r>
              <a:rPr lang="en-US" sz="2800" dirty="0"/>
              <a:t>Emerging Therapies Inhibiting Neutrophils </a:t>
            </a:r>
          </a:p>
        </p:txBody>
      </p:sp>
      <p:sp>
        <p:nvSpPr>
          <p:cNvPr id="13" name="Footer Placeholder 1">
            <a:extLst>
              <a:ext uri="{FF2B5EF4-FFF2-40B4-BE49-F238E27FC236}">
                <a16:creationId xmlns:a16="http://schemas.microsoft.com/office/drawing/2014/main" id="{7EC203C3-0535-6DCC-1E26-F58DAC7978F9}"/>
              </a:ext>
            </a:extLst>
          </p:cNvPr>
          <p:cNvSpPr txBox="1">
            <a:spLocks/>
          </p:cNvSpPr>
          <p:nvPr/>
        </p:nvSpPr>
        <p:spPr>
          <a:xfrm>
            <a:off x="412888" y="3978867"/>
            <a:ext cx="8388212" cy="101566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800" dirty="0">
                <a:solidFill>
                  <a:schemeClr val="bg1">
                    <a:lumMod val="65000"/>
                  </a:schemeClr>
                </a:solidFill>
                <a:latin typeface="Arial" panose="020B0604020202020204" pitchFamily="34" charset="0"/>
                <a:cs typeface="Arial" panose="020B0604020202020204" pitchFamily="34" charset="0"/>
              </a:rPr>
              <a:t>1. </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 Safety, tolerability, pharmacokinetics, and pharmacodynamics of different oral doses of BI 1323495 bid versus placebo in patients with non-cystic fibrosis bronchiectasis. https://</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/ct2/show/study/NCT04656275;</a:t>
            </a:r>
          </a:p>
          <a:p>
            <a:r>
              <a:rPr lang="en-US" sz="800" dirty="0">
                <a:solidFill>
                  <a:schemeClr val="bg1">
                    <a:lumMod val="65000"/>
                  </a:schemeClr>
                </a:solidFill>
                <a:latin typeface="Arial" panose="020B0604020202020204" pitchFamily="34" charset="0"/>
                <a:cs typeface="Arial" panose="020B0604020202020204" pitchFamily="34" charset="0"/>
              </a:rPr>
              <a:t>2. </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 A </a:t>
            </a:r>
            <a:r>
              <a:rPr lang="en-US" sz="800" dirty="0" err="1">
                <a:solidFill>
                  <a:schemeClr val="bg1">
                    <a:lumMod val="65000"/>
                  </a:schemeClr>
                </a:solidFill>
                <a:latin typeface="Arial" panose="020B0604020202020204" pitchFamily="34" charset="0"/>
                <a:cs typeface="Arial" panose="020B0604020202020204" pitchFamily="34" charset="0"/>
              </a:rPr>
              <a:t>randomised</a:t>
            </a:r>
            <a:r>
              <a:rPr lang="en-US" sz="800" dirty="0">
                <a:solidFill>
                  <a:schemeClr val="bg1">
                    <a:lumMod val="65000"/>
                  </a:schemeClr>
                </a:solidFill>
                <a:latin typeface="Arial" panose="020B0604020202020204" pitchFamily="34" charset="0"/>
                <a:cs typeface="Arial" panose="020B0604020202020204" pitchFamily="34" charset="0"/>
              </a:rPr>
              <a:t>, double-blind, placebo-controlled, parallel group, dose-finding study evaluating efficacy, safety and tolerability of BI 1291583 </a:t>
            </a:r>
            <a:r>
              <a:rPr lang="en-US" sz="800" dirty="0" err="1">
                <a:solidFill>
                  <a:schemeClr val="bg1">
                    <a:lumMod val="65000"/>
                  </a:schemeClr>
                </a:solidFill>
                <a:latin typeface="Arial" panose="020B0604020202020204" pitchFamily="34" charset="0"/>
                <a:cs typeface="Arial" panose="020B0604020202020204" pitchFamily="34" charset="0"/>
              </a:rPr>
              <a:t>qd</a:t>
            </a:r>
            <a:r>
              <a:rPr lang="en-US" sz="800" dirty="0">
                <a:solidFill>
                  <a:schemeClr val="bg1">
                    <a:lumMod val="65000"/>
                  </a:schemeClr>
                </a:solidFill>
                <a:latin typeface="Arial" panose="020B0604020202020204" pitchFamily="34" charset="0"/>
                <a:cs typeface="Arial" panose="020B0604020202020204" pitchFamily="34" charset="0"/>
              </a:rPr>
              <a:t> over at least 24 weeks in patients with bronchiectasis (</a:t>
            </a:r>
            <a:r>
              <a:rPr lang="en-US" sz="800" dirty="0" err="1">
                <a:solidFill>
                  <a:schemeClr val="bg1">
                    <a:lumMod val="65000"/>
                  </a:schemeClr>
                </a:solidFill>
                <a:latin typeface="Arial" panose="020B0604020202020204" pitchFamily="34" charset="0"/>
                <a:cs typeface="Arial" panose="020B0604020202020204" pitchFamily="34" charset="0"/>
              </a:rPr>
              <a:t>AirleafTM</a:t>
            </a:r>
            <a:r>
              <a:rPr lang="en-US" sz="800" dirty="0">
                <a:solidFill>
                  <a:schemeClr val="bg1">
                    <a:lumMod val="65000"/>
                  </a:schemeClr>
                </a:solidFill>
                <a:latin typeface="Arial" panose="020B0604020202020204" pitchFamily="34" charset="0"/>
                <a:cs typeface="Arial" panose="020B0604020202020204" pitchFamily="34" charset="0"/>
              </a:rPr>
              <a:t>). https://</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/ct2/show/NCT05238675;</a:t>
            </a:r>
          </a:p>
          <a:p>
            <a:r>
              <a:rPr lang="en-US" sz="800" dirty="0">
                <a:solidFill>
                  <a:schemeClr val="bg1">
                    <a:lumMod val="65000"/>
                  </a:schemeClr>
                </a:solidFill>
                <a:latin typeface="Arial" panose="020B0604020202020204" pitchFamily="34" charset="0"/>
                <a:cs typeface="Arial" panose="020B0604020202020204" pitchFamily="34" charset="0"/>
              </a:rPr>
              <a:t>3. Chalmers JD, et al.</a:t>
            </a:r>
            <a:r>
              <a:rPr lang="en-US" sz="800" i="1" dirty="0">
                <a:solidFill>
                  <a:schemeClr val="bg1">
                    <a:lumMod val="65000"/>
                  </a:schemeClr>
                </a:solidFill>
                <a:latin typeface="Arial" panose="020B0604020202020204" pitchFamily="34" charset="0"/>
                <a:cs typeface="Arial" panose="020B0604020202020204" pitchFamily="34" charset="0"/>
              </a:rPr>
              <a:t> N </a:t>
            </a:r>
            <a:r>
              <a:rPr lang="en-US" sz="800" i="1" dirty="0" err="1">
                <a:solidFill>
                  <a:schemeClr val="bg1">
                    <a:lumMod val="65000"/>
                  </a:schemeClr>
                </a:solidFill>
                <a:latin typeface="Arial" panose="020B0604020202020204" pitchFamily="34" charset="0"/>
                <a:cs typeface="Arial" panose="020B0604020202020204" pitchFamily="34" charset="0"/>
              </a:rPr>
              <a:t>Engl</a:t>
            </a:r>
            <a:r>
              <a:rPr lang="en-US" sz="800" i="1" dirty="0">
                <a:solidFill>
                  <a:schemeClr val="bg1">
                    <a:lumMod val="65000"/>
                  </a:schemeClr>
                </a:solidFill>
                <a:latin typeface="Arial" panose="020B0604020202020204" pitchFamily="34" charset="0"/>
                <a:cs typeface="Arial" panose="020B0604020202020204" pitchFamily="34" charset="0"/>
              </a:rPr>
              <a:t> J Med. </a:t>
            </a:r>
            <a:r>
              <a:rPr lang="en-US" sz="800" dirty="0">
                <a:solidFill>
                  <a:schemeClr val="bg1">
                    <a:lumMod val="65000"/>
                  </a:schemeClr>
                </a:solidFill>
                <a:latin typeface="Arial" panose="020B0604020202020204" pitchFamily="34" charset="0"/>
                <a:cs typeface="Arial" panose="020B0604020202020204" pitchFamily="34" charset="0"/>
              </a:rPr>
              <a:t>2020;383(22):2127-2137;</a:t>
            </a:r>
          </a:p>
          <a:p>
            <a:r>
              <a:rPr lang="en-US" sz="800" dirty="0">
                <a:solidFill>
                  <a:schemeClr val="bg1">
                    <a:lumMod val="65000"/>
                  </a:schemeClr>
                </a:solidFill>
                <a:latin typeface="Arial" panose="020B0604020202020204" pitchFamily="34" charset="0"/>
                <a:cs typeface="Arial" panose="020B0604020202020204" pitchFamily="34" charset="0"/>
              </a:rPr>
              <a:t>4. </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 A phase 3, randomized, double-blind, placebo-controlled study to assess the efficacy, safety, and tolerability of </a:t>
            </a:r>
            <a:r>
              <a:rPr lang="en-US" sz="800" dirty="0" err="1">
                <a:solidFill>
                  <a:schemeClr val="bg1">
                    <a:lumMod val="65000"/>
                  </a:schemeClr>
                </a:solidFill>
                <a:latin typeface="Arial" panose="020B0604020202020204" pitchFamily="34" charset="0"/>
                <a:cs typeface="Arial" panose="020B0604020202020204" pitchFamily="34" charset="0"/>
              </a:rPr>
              <a:t>brensocatib</a:t>
            </a:r>
            <a:r>
              <a:rPr lang="en-US" sz="800" dirty="0">
                <a:solidFill>
                  <a:schemeClr val="bg1">
                    <a:lumMod val="65000"/>
                  </a:schemeClr>
                </a:solidFill>
                <a:latin typeface="Arial" panose="020B0604020202020204" pitchFamily="34" charset="0"/>
                <a:cs typeface="Arial" panose="020B0604020202020204" pitchFamily="34" charset="0"/>
              </a:rPr>
              <a:t> administered once daily for 52 weeks in subjects with non-cystic fibrosis bronchiectasis-The ASPEN Study. https://</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/ct2/show/NCT04594369;</a:t>
            </a:r>
          </a:p>
          <a:p>
            <a:r>
              <a:rPr lang="en-US" sz="800" dirty="0">
                <a:solidFill>
                  <a:schemeClr val="bg1">
                    <a:lumMod val="65000"/>
                  </a:schemeClr>
                </a:solidFill>
                <a:latin typeface="Arial" panose="020B0604020202020204" pitchFamily="34" charset="0"/>
                <a:cs typeface="Arial" panose="020B0604020202020204" pitchFamily="34" charset="0"/>
              </a:rPr>
              <a:t>5. </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 An expanded access study to assess </a:t>
            </a:r>
            <a:r>
              <a:rPr lang="en-US" sz="800" dirty="0" err="1">
                <a:solidFill>
                  <a:schemeClr val="bg1">
                    <a:lumMod val="65000"/>
                  </a:schemeClr>
                </a:solidFill>
                <a:latin typeface="Arial" panose="020B0604020202020204" pitchFamily="34" charset="0"/>
                <a:cs typeface="Arial" panose="020B0604020202020204" pitchFamily="34" charset="0"/>
              </a:rPr>
              <a:t>brensocatib</a:t>
            </a:r>
            <a:r>
              <a:rPr lang="en-US" sz="800" dirty="0">
                <a:solidFill>
                  <a:schemeClr val="bg1">
                    <a:lumMod val="65000"/>
                  </a:schemeClr>
                </a:solidFill>
                <a:latin typeface="Arial" panose="020B0604020202020204" pitchFamily="34" charset="0"/>
                <a:cs typeface="Arial" panose="020B0604020202020204" pitchFamily="34" charset="0"/>
              </a:rPr>
              <a:t> for participants with non-cystic fibrosis bronchiectasis. https://</a:t>
            </a:r>
            <a:r>
              <a:rPr lang="en-US" sz="800" dirty="0" err="1">
                <a:solidFill>
                  <a:schemeClr val="bg1">
                    <a:lumMod val="65000"/>
                  </a:schemeClr>
                </a:solidFill>
                <a:latin typeface="Arial" panose="020B0604020202020204" pitchFamily="34" charset="0"/>
                <a:cs typeface="Arial" panose="020B0604020202020204" pitchFamily="34" charset="0"/>
              </a:rPr>
              <a:t>clinicaltrials.gov</a:t>
            </a:r>
            <a:r>
              <a:rPr lang="en-US" sz="800" dirty="0">
                <a:solidFill>
                  <a:schemeClr val="bg1">
                    <a:lumMod val="65000"/>
                  </a:schemeClr>
                </a:solidFill>
                <a:latin typeface="Arial" panose="020B0604020202020204" pitchFamily="34" charset="0"/>
                <a:cs typeface="Arial" panose="020B0604020202020204" pitchFamily="34" charset="0"/>
              </a:rPr>
              <a:t>/ct2/show/study/NCT05344508.</a:t>
            </a:r>
          </a:p>
        </p:txBody>
      </p:sp>
    </p:spTree>
    <p:extLst>
      <p:ext uri="{BB962C8B-B14F-4D97-AF65-F5344CB8AC3E}">
        <p14:creationId xmlns:p14="http://schemas.microsoft.com/office/powerpoint/2010/main" val="2310831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Summary</a:t>
            </a:r>
          </a:p>
        </p:txBody>
      </p:sp>
      <p:sp>
        <p:nvSpPr>
          <p:cNvPr id="3" name="Content Placeholder 2"/>
          <p:cNvSpPr>
            <a:spLocks noGrp="1"/>
          </p:cNvSpPr>
          <p:nvPr>
            <p:ph sz="half" idx="1"/>
          </p:nvPr>
        </p:nvSpPr>
        <p:spPr/>
        <p:txBody>
          <a:bodyPr/>
          <a:lstStyle/>
          <a:p>
            <a:r>
              <a:rPr lang="en-US" sz="2000" dirty="0"/>
              <a:t>Bronchiectasis can present with nonspecific symptoms and is often heterogeneous</a:t>
            </a:r>
          </a:p>
          <a:p>
            <a:r>
              <a:rPr lang="en-US" sz="2000" dirty="0"/>
              <a:t>Bronchiectasis exacerbations are common, lead to diminished quality of life, and should be recognized early and treated appropriately</a:t>
            </a:r>
          </a:p>
          <a:p>
            <a:endParaRPr lang="en-US" sz="2000" dirty="0"/>
          </a:p>
          <a:p>
            <a:endParaRPr lang="en-US" sz="2000" dirty="0"/>
          </a:p>
        </p:txBody>
      </p:sp>
      <p:sp>
        <p:nvSpPr>
          <p:cNvPr id="6" name="Content Placeholder 5">
            <a:extLst>
              <a:ext uri="{FF2B5EF4-FFF2-40B4-BE49-F238E27FC236}">
                <a16:creationId xmlns:a16="http://schemas.microsoft.com/office/drawing/2014/main" id="{DB411115-5308-096A-569A-C9B6A8A56BF0}"/>
              </a:ext>
            </a:extLst>
          </p:cNvPr>
          <p:cNvSpPr>
            <a:spLocks noGrp="1"/>
          </p:cNvSpPr>
          <p:nvPr>
            <p:ph sz="half" idx="2"/>
          </p:nvPr>
        </p:nvSpPr>
        <p:spPr/>
        <p:txBody>
          <a:bodyPr>
            <a:normAutofit/>
          </a:bodyPr>
          <a:lstStyle/>
          <a:p>
            <a:r>
              <a:rPr lang="en-US" sz="2000" dirty="0"/>
              <a:t>Inflammation is a key component of the vicious vortex, and emerging therapies may significantly reduce the frequency of bronchiectasis exacerbations, thereby changing the landscape of our current treatment model of this condition</a:t>
            </a:r>
          </a:p>
          <a:p>
            <a:endParaRPr lang="en-US" sz="2000" dirty="0"/>
          </a:p>
        </p:txBody>
      </p:sp>
    </p:spTree>
    <p:extLst>
      <p:ext uri="{BB962C8B-B14F-4D97-AF65-F5344CB8AC3E}">
        <p14:creationId xmlns:p14="http://schemas.microsoft.com/office/powerpoint/2010/main" val="3146672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9144000" cy="51435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panose="020B0604020202020204"/>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4687960" y="0"/>
            <a:ext cx="4456040" cy="2485533"/>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653234" y="413039"/>
            <a:ext cx="5845140" cy="1015663"/>
          </a:xfrm>
          <a:prstGeom prst="rect">
            <a:avLst/>
          </a:prstGeom>
          <a:noFill/>
        </p:spPr>
        <p:txBody>
          <a:bodyPr wrap="square">
            <a:spAutoFit/>
          </a:bodyPr>
          <a:lstStyle/>
          <a:p>
            <a:pPr defTabSz="685800">
              <a:defRPr/>
            </a:pPr>
            <a:r>
              <a:rPr lang="en-US" sz="3000" dirty="0">
                <a:solidFill>
                  <a:srgbClr val="FFFFFF"/>
                </a:solidFill>
                <a:latin typeface="Arial" panose="020B0604020202020204" pitchFamily="34" charset="0"/>
                <a:cs typeface="Arial" panose="020B0604020202020204" pitchFamily="34" charset="0"/>
              </a:rPr>
              <a:t>Looking for more resources </a:t>
            </a:r>
            <a:br>
              <a:rPr lang="en-US" sz="3000" dirty="0">
                <a:solidFill>
                  <a:srgbClr val="FFFFFF"/>
                </a:solidFill>
                <a:latin typeface="Arial" panose="020B0604020202020204" pitchFamily="34" charset="0"/>
                <a:cs typeface="Arial" panose="020B0604020202020204" pitchFamily="34" charset="0"/>
              </a:rPr>
            </a:br>
            <a:r>
              <a:rPr lang="en-US" sz="3000" dirty="0">
                <a:solidFill>
                  <a:srgbClr val="FFFFFF"/>
                </a:solidFill>
                <a:latin typeface="Arial" panose="020B0604020202020204" pitchFamily="34" charset="0"/>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2657967"/>
            <a:ext cx="5211133" cy="2485533"/>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653233" y="3763882"/>
            <a:ext cx="4557899" cy="864349"/>
          </a:xfrm>
          <a:prstGeom prst="roundRect">
            <a:avLst>
              <a:gd name="adj" fmla="val 48137"/>
            </a:avLst>
          </a:prstGeom>
          <a:solidFill>
            <a:schemeClr val="bg1"/>
          </a:solidFill>
          <a:ln>
            <a:noFill/>
          </a:ln>
          <a:effectLst/>
        </p:spPr>
        <p:txBody>
          <a:bodyPr wrap="square" tIns="137160" bIns="68580" anchor="t">
            <a:spAutoFit/>
          </a:bodyPr>
          <a:lstStyle/>
          <a:p>
            <a:pPr algn="ctr" defTabSz="685800">
              <a:defRPr/>
            </a:pPr>
            <a:r>
              <a:rPr lang="en-US" sz="2700" dirty="0">
                <a:solidFill>
                  <a:srgbClr val="0098EA"/>
                </a:solidFill>
                <a:latin typeface="Century Gothic" panose="020B0502020202020204" pitchFamily="34" charset="0"/>
                <a:cs typeface="Calibri" panose="020F0502020204030204" pitchFamily="34" charset="0"/>
                <a:hlinkClick r:id="rId8" tooltip="Visit us now!"/>
              </a:rPr>
              <a:t>www.MedEdOTG.com</a:t>
            </a:r>
            <a:endParaRPr lang="en-US" sz="2700" dirty="0">
              <a:solidFill>
                <a:srgbClr val="0098EA"/>
              </a:solidFill>
              <a:latin typeface="Century Gothic" panose="020B050202020202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653234" y="1818657"/>
            <a:ext cx="3232967" cy="1546577"/>
          </a:xfrm>
          <a:prstGeom prst="rect">
            <a:avLst/>
          </a:prstGeom>
          <a:noFill/>
        </p:spPr>
        <p:txBody>
          <a:bodyPr wrap="square">
            <a:spAutoFit/>
          </a:bodyPr>
          <a:lstStyle/>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CME/CE in minutes</a:t>
            </a:r>
          </a:p>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Congress highlights</a:t>
            </a:r>
          </a:p>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Late-breaking data</a:t>
            </a:r>
          </a:p>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3794098" y="1818656"/>
            <a:ext cx="3918767" cy="1154162"/>
          </a:xfrm>
          <a:prstGeom prst="rect">
            <a:avLst/>
          </a:prstGeom>
          <a:noFill/>
        </p:spPr>
        <p:txBody>
          <a:bodyPr wrap="square">
            <a:spAutoFit/>
          </a:bodyPr>
          <a:lstStyle/>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Webinars</a:t>
            </a:r>
          </a:p>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In-person events</a:t>
            </a:r>
          </a:p>
          <a:p>
            <a:pPr marL="342900" indent="-342900" defTabSz="685800">
              <a:spcAft>
                <a:spcPts val="900"/>
              </a:spcAft>
              <a:buFont typeface="Arial" panose="020B0604020202020204" pitchFamily="34" charset="0"/>
              <a:buChar char="•"/>
              <a:defRPr/>
            </a:pPr>
            <a:r>
              <a:rPr lang="en-US" dirty="0">
                <a:solidFill>
                  <a:srgbClr val="FFFFFF"/>
                </a:solidFill>
                <a:latin typeface="Arial" panose="020B0604020202020204" pitchFamily="34" charset="0"/>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6777525" y="334547"/>
            <a:ext cx="1870681" cy="941813"/>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628650" y="1369219"/>
            <a:ext cx="7886700" cy="21349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a:spcBef>
                <a:spcPts val="750"/>
              </a:spcBef>
              <a:buNone/>
              <a:defRPr/>
            </a:pPr>
            <a:r>
              <a:rPr lang="en-US" sz="1200" dirty="0">
                <a:solidFill>
                  <a:srgbClr val="3F3F3F"/>
                </a:solidFill>
                <a:latin typeface="Arial" panose="020B0604020202020204"/>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168129" y="4280462"/>
            <a:ext cx="1959723" cy="646331"/>
          </a:xfrm>
          <a:prstGeom prst="rect">
            <a:avLst/>
          </a:prstGeom>
          <a:noFill/>
        </p:spPr>
        <p:txBody>
          <a:bodyPr wrap="square">
            <a:spAutoFit/>
          </a:bodyPr>
          <a:lstStyle/>
          <a:p>
            <a:pPr defTabSz="685800">
              <a:defRPr/>
            </a:pPr>
            <a:r>
              <a:rPr lang="en-US" sz="900" dirty="0">
                <a:solidFill>
                  <a:srgbClr val="595959"/>
                </a:solidFill>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lang="en-US" sz="900" dirty="0">
              <a:solidFill>
                <a:prstClr val="black"/>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445945" y="269602"/>
            <a:ext cx="8248289" cy="519351"/>
          </a:xfrm>
          <a:prstGeom prst="roundRect">
            <a:avLst>
              <a:gd name="adj" fmla="val 50000"/>
            </a:avLst>
          </a:prstGeom>
          <a:solidFill>
            <a:srgbClr val="0098EA"/>
          </a:solidFill>
        </p:spPr>
        <p:txBody>
          <a:bodyPr wrap="square" tIns="0" bIns="0">
            <a:spAutoFit/>
          </a:bodyPr>
          <a:lstStyle/>
          <a:p>
            <a:pPr algn="ctr" defTabSz="685800">
              <a:defRPr/>
            </a:pPr>
            <a:r>
              <a:rPr lang="en-US" sz="2400" b="1" dirty="0">
                <a:solidFill>
                  <a:prstClr val="white"/>
                </a:solidFill>
                <a:latin typeface="Trebuchet MS" panose="020B0703020202090204" pitchFamily="34" charset="0"/>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445945" y="871965"/>
            <a:ext cx="8248289" cy="3231654"/>
          </a:xfrm>
          <a:prstGeom prst="rect">
            <a:avLst/>
          </a:prstGeom>
          <a:noFill/>
        </p:spPr>
        <p:txBody>
          <a:bodyPr wrap="square">
            <a:spAutoFit/>
          </a:bodyPr>
          <a:lstStyle/>
          <a:p>
            <a:pPr defTabSz="685800">
              <a:defRPr/>
            </a:pPr>
            <a:r>
              <a:rPr lang="en-US" sz="1200" b="1" dirty="0">
                <a:solidFill>
                  <a:srgbClr val="0098EA"/>
                </a:solidFill>
                <a:latin typeface="Century Gothic" panose="020B0502020202020204" pitchFamily="34" charset="0"/>
              </a:rPr>
              <a:t>About This Resource</a:t>
            </a:r>
          </a:p>
          <a:p>
            <a:pPr defTabSz="685800">
              <a:defRPr/>
            </a:pPr>
            <a:r>
              <a:rPr lang="en-US" sz="1125" dirty="0">
                <a:solidFill>
                  <a:srgbClr val="747474"/>
                </a:solidFill>
                <a:latin typeface="Arial" panose="020B0604020202020204" pitchFamily="34" charset="0"/>
                <a:cs typeface="Arial" panose="020B0604020202020204" pitchFamily="34" charset="0"/>
              </a:rPr>
              <a:t>These slides are one component of a continuing education program available online at </a:t>
            </a:r>
            <a:r>
              <a:rPr lang="en-US" sz="1125" dirty="0" err="1">
                <a:solidFill>
                  <a:srgbClr val="747474"/>
                </a:solidFill>
                <a:latin typeface="Arial" panose="020B0604020202020204" pitchFamily="34" charset="0"/>
                <a:cs typeface="Arial" panose="020B0604020202020204" pitchFamily="34" charset="0"/>
              </a:rPr>
              <a:t>MedEd</a:t>
            </a:r>
            <a:r>
              <a:rPr lang="en-US" sz="1125" dirty="0">
                <a:solidFill>
                  <a:srgbClr val="747474"/>
                </a:solidFill>
                <a:latin typeface="Arial" panose="020B0604020202020204" pitchFamily="34" charset="0"/>
                <a:cs typeface="Arial" panose="020B0604020202020204" pitchFamily="34" charset="0"/>
              </a:rPr>
              <a:t> On The Go titled </a:t>
            </a:r>
            <a:r>
              <a:rPr lang="en-US" sz="1125" dirty="0">
                <a:solidFill>
                  <a:srgbClr val="747474"/>
                </a:solidFill>
                <a:latin typeface="Arial" panose="020B0604020202020204" pitchFamily="34" charset="0"/>
                <a:cs typeface="Arial" panose="020B0604020202020204" pitchFamily="34" charset="0"/>
                <a:hlinkClick r:id="rId3"/>
              </a:rPr>
              <a:t>Non-CF Bronchiectasis: Navigating the Chronic Cough Vortex</a:t>
            </a:r>
            <a:endParaRPr lang="en-US" sz="1125" dirty="0">
              <a:solidFill>
                <a:srgbClr val="747474"/>
              </a:solidFill>
              <a:latin typeface="Arial" panose="020B0604020202020204" pitchFamily="34" charset="0"/>
              <a:cs typeface="Arial" panose="020B0604020202020204" pitchFamily="34" charset="0"/>
            </a:endParaRPr>
          </a:p>
          <a:p>
            <a:pPr defTabSz="685800">
              <a:defRPr/>
            </a:pPr>
            <a:endParaRPr lang="en-US" sz="1125" b="1" dirty="0">
              <a:solidFill>
                <a:srgbClr val="747474"/>
              </a:solidFill>
              <a:latin typeface="Arial" panose="020B0604020202020204" pitchFamily="34" charset="0"/>
              <a:cs typeface="Arial" panose="020B0604020202020204" pitchFamily="34" charset="0"/>
            </a:endParaRPr>
          </a:p>
          <a:p>
            <a:pPr defTabSz="685800">
              <a:defRPr/>
            </a:pPr>
            <a:r>
              <a:rPr lang="en-US" sz="1125" b="1" dirty="0">
                <a:solidFill>
                  <a:srgbClr val="747474"/>
                </a:solidFill>
                <a:latin typeface="Arial" panose="020B0604020202020204" pitchFamily="34" charset="0"/>
                <a:cs typeface="Arial" panose="020B0604020202020204" pitchFamily="34" charset="0"/>
              </a:rPr>
              <a:t>Program Learning Objectives:</a:t>
            </a:r>
            <a:endParaRPr lang="en-US" sz="1125" dirty="0">
              <a:solidFill>
                <a:srgbClr val="747474"/>
              </a:solidFill>
              <a:latin typeface="Arial" panose="020B0604020202020204" pitchFamily="34" charset="0"/>
              <a:cs typeface="Arial" panose="020B0604020202020204" pitchFamily="34" charset="0"/>
            </a:endParaRPr>
          </a:p>
          <a:p>
            <a:pPr marL="214313" indent="-214313" defTabSz="685800">
              <a:buFont typeface="Arial" panose="020B0604020202020204" pitchFamily="34" charset="0"/>
              <a:buChar char="•"/>
              <a:defRPr/>
            </a:pPr>
            <a:r>
              <a:rPr lang="en-US" sz="1125" dirty="0">
                <a:solidFill>
                  <a:srgbClr val="747474"/>
                </a:solidFill>
                <a:latin typeface="Arial" panose="020B0604020202020204" pitchFamily="34" charset="0"/>
                <a:cs typeface="Arial" panose="020B0604020202020204" pitchFamily="34" charset="0"/>
              </a:rPr>
              <a:t>Discuss epidemiological data supporting NCFBE as a clinically relevant disease that is more common than previously described</a:t>
            </a:r>
          </a:p>
          <a:p>
            <a:pPr marL="214313" indent="-214313" defTabSz="685800">
              <a:buFont typeface="Arial" panose="020B0604020202020204" pitchFamily="34" charset="0"/>
              <a:buChar char="•"/>
              <a:defRPr/>
            </a:pPr>
            <a:r>
              <a:rPr lang="en-US" sz="1125" dirty="0">
                <a:solidFill>
                  <a:srgbClr val="747474"/>
                </a:solidFill>
                <a:latin typeface="Arial" panose="020B0604020202020204" pitchFamily="34" charset="0"/>
                <a:cs typeface="Arial" panose="020B0604020202020204" pitchFamily="34" charset="0"/>
              </a:rPr>
              <a:t>Identify common etiologies and the clinical presentation of this disease, emphasizing overlap with comorbid medical conditions routinely seen in clinical practice</a:t>
            </a:r>
          </a:p>
          <a:p>
            <a:pPr marL="214313" indent="-214313" defTabSz="685800">
              <a:buFont typeface="Arial" panose="020B0604020202020204" pitchFamily="34" charset="0"/>
              <a:buChar char="•"/>
              <a:defRPr/>
            </a:pPr>
            <a:r>
              <a:rPr lang="en-US" sz="1125" dirty="0">
                <a:solidFill>
                  <a:srgbClr val="747474"/>
                </a:solidFill>
                <a:latin typeface="Arial" panose="020B0604020202020204" pitchFamily="34" charset="0"/>
                <a:cs typeface="Arial" panose="020B0604020202020204" pitchFamily="34" charset="0"/>
              </a:rPr>
              <a:t>Review the complex pathophysiology of how NCFBE leads to progressive decline in lung function</a:t>
            </a:r>
          </a:p>
          <a:p>
            <a:pPr marL="214313" indent="-214313" defTabSz="685800">
              <a:buFont typeface="Arial" panose="020B0604020202020204" pitchFamily="34" charset="0"/>
              <a:buChar char="•"/>
              <a:defRPr/>
            </a:pPr>
            <a:r>
              <a:rPr lang="en-US" sz="1125" dirty="0">
                <a:solidFill>
                  <a:srgbClr val="747474"/>
                </a:solidFill>
                <a:latin typeface="Arial" panose="020B0604020202020204" pitchFamily="34" charset="0"/>
                <a:cs typeface="Arial" panose="020B0604020202020204" pitchFamily="34" charset="0"/>
              </a:rPr>
              <a:t>Review the current recommended diagnostic algorithm, with emphasis on the importance of early diagnosis and pulmonary referral</a:t>
            </a:r>
          </a:p>
          <a:p>
            <a:pPr marL="214313" indent="-214313" defTabSz="685800">
              <a:buFont typeface="Arial" panose="020B0604020202020204" pitchFamily="34" charset="0"/>
              <a:buChar char="•"/>
              <a:defRPr/>
            </a:pPr>
            <a:r>
              <a:rPr lang="en-US" sz="1125" dirty="0">
                <a:solidFill>
                  <a:srgbClr val="747474"/>
                </a:solidFill>
                <a:latin typeface="Arial" panose="020B0604020202020204" pitchFamily="34" charset="0"/>
                <a:cs typeface="Arial" panose="020B0604020202020204" pitchFamily="34" charset="0"/>
              </a:rPr>
              <a:t>Review the current treatment options and potential future pharmaceutical options for the management of NCFBE</a:t>
            </a:r>
          </a:p>
          <a:p>
            <a:pPr marL="214313" indent="-214313" defTabSz="685800">
              <a:buFont typeface="Arial" panose="020B0604020202020204" pitchFamily="34" charset="0"/>
              <a:buChar char="•"/>
              <a:defRPr/>
            </a:pPr>
            <a:endParaRPr lang="en-US" sz="1125" dirty="0">
              <a:solidFill>
                <a:srgbClr val="747474"/>
              </a:solidFill>
              <a:latin typeface="Arial" panose="020B0604020202020204" pitchFamily="34" charset="0"/>
              <a:cs typeface="Arial" panose="020B0604020202020204" pitchFamily="34" charset="0"/>
            </a:endParaRPr>
          </a:p>
          <a:p>
            <a:pPr marL="214313" indent="-214313" defTabSz="685800">
              <a:buFont typeface="Arial" panose="020B0604020202020204" pitchFamily="34" charset="0"/>
              <a:buChar char="•"/>
              <a:defRPr/>
            </a:pPr>
            <a:endParaRPr lang="en-US" sz="1125" dirty="0">
              <a:solidFill>
                <a:srgbClr val="747474"/>
              </a:solidFill>
              <a:latin typeface="Arial" panose="020B0604020202020204" pitchFamily="34" charset="0"/>
              <a:cs typeface="Arial" panose="020B0604020202020204" pitchFamily="34" charset="0"/>
            </a:endParaRPr>
          </a:p>
          <a:p>
            <a:pPr defTabSz="685800">
              <a:defRPr/>
            </a:pPr>
            <a:r>
              <a:rPr lang="en-US" sz="1125" b="1" dirty="0" err="1">
                <a:solidFill>
                  <a:srgbClr val="0098EA"/>
                </a:solidFill>
                <a:latin typeface="Century Gothic" panose="020B0502020202020204" pitchFamily="34" charset="0"/>
                <a:cs typeface="Arial" panose="020B0604020202020204" pitchFamily="34" charset="0"/>
              </a:rPr>
              <a:t>MedEd</a:t>
            </a:r>
            <a:r>
              <a:rPr lang="en-US" sz="1125" b="1" dirty="0">
                <a:solidFill>
                  <a:srgbClr val="0098EA"/>
                </a:solidFill>
                <a:latin typeface="Century Gothic" panose="020B0502020202020204" pitchFamily="34" charset="0"/>
                <a:cs typeface="Arial" panose="020B0604020202020204" pitchFamily="34" charset="0"/>
              </a:rPr>
              <a:t> On The Go</a:t>
            </a:r>
            <a:r>
              <a:rPr lang="en-US" sz="1125" b="1" baseline="30000" dirty="0">
                <a:solidFill>
                  <a:srgbClr val="0098EA"/>
                </a:solidFill>
                <a:latin typeface="Century Gothic" panose="020B0502020202020204" pitchFamily="34" charset="0"/>
                <a:cs typeface="Arial" panose="020B0604020202020204" pitchFamily="34" charset="0"/>
              </a:rPr>
              <a:t>®</a:t>
            </a:r>
          </a:p>
          <a:p>
            <a:pPr defTabSz="685800">
              <a:defRPr/>
            </a:pPr>
            <a:r>
              <a:rPr lang="en-US" sz="1125" dirty="0">
                <a:solidFill>
                  <a:srgbClr val="747474"/>
                </a:solidFill>
                <a:latin typeface="Arial" panose="020B0604020202020204" pitchFamily="34" charset="0"/>
                <a:cs typeface="Arial" panose="020B0604020202020204" pitchFamily="34" charset="0"/>
                <a:hlinkClick r:id="rId4"/>
              </a:rPr>
              <a:t>www.mededonthego.com</a:t>
            </a:r>
            <a:endParaRPr lang="en-US" sz="1125" dirty="0">
              <a:solidFill>
                <a:srgbClr val="747474"/>
              </a:solidFill>
              <a:latin typeface="Arial" panose="020B0604020202020204" pitchFamily="34" charset="0"/>
              <a:cs typeface="Arial" panose="020B0604020202020204" pitchFamily="34" charset="0"/>
            </a:endParaRPr>
          </a:p>
          <a:p>
            <a:pPr defTabSz="685800">
              <a:defRPr/>
            </a:pPr>
            <a:endParaRPr lang="en-US" sz="1200" dirty="0">
              <a:solidFill>
                <a:srgbClr val="747474"/>
              </a:solidFill>
              <a:latin typeface="Calibri" panose="020F0502020204030204"/>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450657" y="4041384"/>
            <a:ext cx="8247399"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6913455" y="4280462"/>
            <a:ext cx="1624258" cy="784830"/>
          </a:xfrm>
          <a:prstGeom prst="rect">
            <a:avLst/>
          </a:prstGeom>
          <a:noFill/>
        </p:spPr>
        <p:txBody>
          <a:bodyPr wrap="square">
            <a:spAutoFit/>
          </a:bodyPr>
          <a:lstStyle/>
          <a:p>
            <a:pPr defTabSz="685800">
              <a:defRPr/>
            </a:pPr>
            <a:r>
              <a:rPr lang="en-US" sz="900" dirty="0">
                <a:solidFill>
                  <a:srgbClr val="747474"/>
                </a:solidFill>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lang="en-US" sz="900" u="sng" dirty="0">
                <a:solidFill>
                  <a:srgbClr val="3898F9"/>
                </a:solidFill>
                <a:latin typeface="Arial" panose="020B0604020202020204" pitchFamily="34" charset="0"/>
                <a:ea typeface="Times New Roman" panose="02020603050405020304" pitchFamily="18" charset="0"/>
                <a:cs typeface="Arial" panose="020B0604020202020204" pitchFamily="34" charset="0"/>
                <a:hlinkClick r:id="rId5"/>
              </a:rPr>
              <a:t>support@MedEdOTG.com</a:t>
            </a:r>
            <a:r>
              <a:rPr lang="en-US" sz="900" dirty="0">
                <a:solidFill>
                  <a:srgbClr val="595959"/>
                </a:solidFill>
                <a:latin typeface="Arial" panose="020B0604020202020204" pitchFamily="34" charset="0"/>
                <a:ea typeface="Times New Roman" panose="02020603050405020304" pitchFamily="18" charset="0"/>
                <a:cs typeface="Arial" panose="020B0604020202020204" pitchFamily="34" charset="0"/>
              </a:rPr>
              <a:t> </a:t>
            </a:r>
            <a:endParaRPr lang="en-US" sz="900" dirty="0">
              <a:solidFill>
                <a:prstClr val="black"/>
              </a:solidFill>
              <a:latin typeface="Arial" panose="020B0604020202020204" pitchFamily="34" charset="0"/>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cstate="email">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flipH="1">
            <a:off x="6281938" y="4193032"/>
            <a:ext cx="590897" cy="590897"/>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email">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464098" y="4298653"/>
            <a:ext cx="590897" cy="484748"/>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4024961" y="4280462"/>
            <a:ext cx="1852083" cy="646331"/>
          </a:xfrm>
          <a:prstGeom prst="rect">
            <a:avLst/>
          </a:prstGeom>
          <a:noFill/>
        </p:spPr>
        <p:txBody>
          <a:bodyPr wrap="square">
            <a:spAutoFit/>
          </a:bodyPr>
          <a:lstStyle/>
          <a:p>
            <a:pPr defTabSz="685800">
              <a:defRPr/>
            </a:pPr>
            <a:r>
              <a:rPr lang="en-US" sz="900" dirty="0">
                <a:solidFill>
                  <a:srgbClr val="595959"/>
                </a:solidFill>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lang="en-US" sz="900" dirty="0">
              <a:solidFill>
                <a:prstClr val="black"/>
              </a:solidFill>
              <a:latin typeface="Arial" panose="020B0604020202020204" pitchFamily="34" charset="0"/>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cstate="email">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3359344" y="4219076"/>
            <a:ext cx="590897" cy="590897"/>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dirty="0"/>
              <a:t>What Is Bronchiectasis?</a:t>
            </a:r>
          </a:p>
        </p:txBody>
      </p:sp>
      <p:pic>
        <p:nvPicPr>
          <p:cNvPr id="9" name="Content Placeholder 8" descr="Screen Shot 2015-02-24 at 8.48.03 AM.png"/>
          <p:cNvPicPr>
            <a:picLocks noGrp="1" noChangeAspect="1"/>
          </p:cNvPicPr>
          <p:nvPr>
            <p:ph sz="half" idx="1"/>
          </p:nvPr>
        </p:nvPicPr>
        <p:blipFill>
          <a:blip r:embed="rId2" cstate="email">
            <a:extLst>
              <a:ext uri="{28A0092B-C50C-407E-A947-70E740481C1C}">
                <a14:useLocalDpi xmlns:a14="http://schemas.microsoft.com/office/drawing/2010/main"/>
              </a:ext>
            </a:extLst>
          </a:blip>
          <a:stretch>
            <a:fillRect/>
          </a:stretch>
        </p:blipFill>
        <p:spPr>
          <a:xfrm>
            <a:off x="608330" y="1122218"/>
            <a:ext cx="3209290" cy="3254704"/>
          </a:xfrm>
          <a:prstGeom prst="rect">
            <a:avLst/>
          </a:prstGeom>
        </p:spPr>
      </p:pic>
      <p:sp>
        <p:nvSpPr>
          <p:cNvPr id="4" name="Content Placeholder 3"/>
          <p:cNvSpPr>
            <a:spLocks noGrp="1"/>
          </p:cNvSpPr>
          <p:nvPr>
            <p:ph sz="half" idx="2"/>
          </p:nvPr>
        </p:nvSpPr>
        <p:spPr/>
        <p:txBody>
          <a:bodyPr/>
          <a:lstStyle/>
          <a:p>
            <a:pPr marL="285750" indent="-285750">
              <a:buFont typeface="Arial" pitchFamily="34" charset="0"/>
              <a:buChar char="•"/>
            </a:pPr>
            <a:r>
              <a:rPr lang="en-US" dirty="0"/>
              <a:t>Inflammation, dilatation, and irreversible damage to the bronchial tubes</a:t>
            </a:r>
          </a:p>
          <a:p>
            <a:pPr marL="285750" indent="-285750">
              <a:buFont typeface="Arial" pitchFamily="34" charset="0"/>
              <a:buChar char="•"/>
            </a:pPr>
            <a:r>
              <a:rPr lang="en-US" dirty="0"/>
              <a:t>Loss of ability to clear mucous and bacteria</a:t>
            </a:r>
          </a:p>
          <a:p>
            <a:pPr marL="285750" indent="-285750">
              <a:buFont typeface="Arial" pitchFamily="34" charset="0"/>
              <a:buChar char="•"/>
            </a:pPr>
            <a:r>
              <a:rPr lang="en-US" dirty="0"/>
              <a:t>Repeated infections and further damage</a:t>
            </a:r>
          </a:p>
          <a:p>
            <a:pPr marL="0" indent="0">
              <a:buNone/>
            </a:pPr>
            <a:endParaRPr lang="en-US" dirty="0"/>
          </a:p>
        </p:txBody>
      </p:sp>
      <p:sp>
        <p:nvSpPr>
          <p:cNvPr id="5" name="Footer Placeholder 4"/>
          <p:cNvSpPr>
            <a:spLocks noGrp="1"/>
          </p:cNvSpPr>
          <p:nvPr>
            <p:ph type="ftr" sz="quarter" idx="3"/>
          </p:nvPr>
        </p:nvSpPr>
        <p:spPr/>
        <p:txBody>
          <a:bodyPr/>
          <a:lstStyle/>
          <a:p>
            <a:r>
              <a:rPr lang="en-US" sz="1000" dirty="0" err="1"/>
              <a:t>Epomedicine</a:t>
            </a:r>
            <a:r>
              <a:rPr lang="en-US" sz="1000" dirty="0"/>
              <a:t>. Bronchiectasis Revision Notes. October 2, 2016. </a:t>
            </a:r>
            <a:r>
              <a:rPr lang="en-US" sz="1000" dirty="0" err="1"/>
              <a:t>epomedicine.com</a:t>
            </a:r>
            <a:r>
              <a:rPr lang="en-US" sz="1000" dirty="0"/>
              <a:t>/medical-students/bronchiectasis/</a:t>
            </a:r>
          </a:p>
        </p:txBody>
      </p:sp>
    </p:spTree>
    <p:extLst>
      <p:ext uri="{BB962C8B-B14F-4D97-AF65-F5344CB8AC3E}">
        <p14:creationId xmlns:p14="http://schemas.microsoft.com/office/powerpoint/2010/main" val="2761885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p:txBody>
          <a:bodyPr/>
          <a:lstStyle/>
          <a:p>
            <a:r>
              <a:rPr lang="en-US" dirty="0"/>
              <a:t>Hill AT, et al. </a:t>
            </a:r>
            <a:r>
              <a:rPr lang="en-US" i="1" dirty="0" err="1"/>
              <a:t>Eur</a:t>
            </a:r>
            <a:r>
              <a:rPr lang="en-US" i="1" dirty="0"/>
              <a:t> Respir J</a:t>
            </a:r>
            <a:r>
              <a:rPr lang="en-US" dirty="0"/>
              <a:t>. 2017;49(6):1700051. </a:t>
            </a:r>
          </a:p>
        </p:txBody>
      </p:sp>
      <p:sp>
        <p:nvSpPr>
          <p:cNvPr id="2" name="Title 1"/>
          <p:cNvSpPr>
            <a:spLocks noGrp="1"/>
          </p:cNvSpPr>
          <p:nvPr>
            <p:ph type="title"/>
          </p:nvPr>
        </p:nvSpPr>
        <p:spPr/>
        <p:txBody>
          <a:bodyPr>
            <a:normAutofit/>
          </a:bodyPr>
          <a:lstStyle/>
          <a:p>
            <a:r>
              <a:rPr lang="en-US" sz="2800" dirty="0"/>
              <a:t>Non-CF Bronchiectasis Exacerbation:</a:t>
            </a:r>
            <a:br>
              <a:rPr lang="en-US" sz="2800" dirty="0"/>
            </a:br>
            <a:r>
              <a:rPr lang="en-US" sz="2200" b="0" dirty="0"/>
              <a:t>Significance and Definition </a:t>
            </a:r>
            <a:endParaRPr lang="en-US" sz="2800" b="0" dirty="0"/>
          </a:p>
        </p:txBody>
      </p:sp>
      <p:sp>
        <p:nvSpPr>
          <p:cNvPr id="3" name="Content Placeholder 2"/>
          <p:cNvSpPr>
            <a:spLocks noGrp="1"/>
          </p:cNvSpPr>
          <p:nvPr>
            <p:ph idx="1"/>
          </p:nvPr>
        </p:nvSpPr>
        <p:spPr/>
        <p:txBody>
          <a:bodyPr>
            <a:normAutofit/>
          </a:bodyPr>
          <a:lstStyle/>
          <a:p>
            <a:r>
              <a:rPr lang="en-US" dirty="0"/>
              <a:t>Bronchiectasis is characterized by:</a:t>
            </a:r>
          </a:p>
          <a:p>
            <a:pPr lvl="1"/>
            <a:r>
              <a:rPr lang="en-US" dirty="0"/>
              <a:t>Nonspecific symptoms</a:t>
            </a:r>
          </a:p>
          <a:p>
            <a:pPr lvl="1"/>
            <a:r>
              <a:rPr lang="en-US" dirty="0"/>
              <a:t>Can be characterized by frequent exacerbations</a:t>
            </a:r>
          </a:p>
          <a:p>
            <a:r>
              <a:rPr lang="en-US" dirty="0"/>
              <a:t>A bronchiectasis exacerbation is defined as a deterioration in 3 or more of the following key symptoms for at least 48 hours:</a:t>
            </a:r>
          </a:p>
          <a:p>
            <a:pPr lvl="1"/>
            <a:r>
              <a:rPr lang="en-US" dirty="0"/>
              <a:t>Cough</a:t>
            </a:r>
          </a:p>
          <a:p>
            <a:pPr lvl="1"/>
            <a:r>
              <a:rPr lang="en-US" dirty="0"/>
              <a:t>Sputum volume and/or consistency</a:t>
            </a:r>
          </a:p>
          <a:p>
            <a:pPr lvl="1"/>
            <a:r>
              <a:rPr lang="en-US" dirty="0"/>
              <a:t>Sputum purulence</a:t>
            </a:r>
          </a:p>
          <a:p>
            <a:pPr lvl="1"/>
            <a:r>
              <a:rPr lang="en-US" dirty="0"/>
              <a:t>Breathlessness and/or exercise tolerance</a:t>
            </a:r>
          </a:p>
          <a:p>
            <a:pPr lvl="1"/>
            <a:r>
              <a:rPr lang="en-US" dirty="0"/>
              <a:t>Fatigue and/or malaise</a:t>
            </a:r>
          </a:p>
          <a:p>
            <a:pPr lvl="1"/>
            <a:r>
              <a:rPr lang="en-US" dirty="0"/>
              <a:t>Hemoptysis</a:t>
            </a:r>
          </a:p>
          <a:p>
            <a:pPr lvl="1"/>
            <a:r>
              <a:rPr lang="en-US" dirty="0"/>
              <a:t>AND a clinician determines that a change in bronchiectasis treatment is required</a:t>
            </a:r>
          </a:p>
          <a:p>
            <a:endParaRPr lang="en-US" dirty="0"/>
          </a:p>
          <a:p>
            <a:endParaRPr lang="en-US" dirty="0"/>
          </a:p>
        </p:txBody>
      </p:sp>
    </p:spTree>
    <p:extLst>
      <p:ext uri="{BB962C8B-B14F-4D97-AF65-F5344CB8AC3E}">
        <p14:creationId xmlns:p14="http://schemas.microsoft.com/office/powerpoint/2010/main" val="2773321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60D6-6CB0-4ECE-4D6B-8E50D2ACF1AD}"/>
              </a:ext>
            </a:extLst>
          </p:cNvPr>
          <p:cNvSpPr>
            <a:spLocks noGrp="1"/>
          </p:cNvSpPr>
          <p:nvPr>
            <p:ph type="title"/>
          </p:nvPr>
        </p:nvSpPr>
        <p:spPr>
          <a:xfrm>
            <a:off x="457200" y="149629"/>
            <a:ext cx="8058150" cy="1041862"/>
          </a:xfrm>
        </p:spPr>
        <p:txBody>
          <a:bodyPr>
            <a:normAutofit/>
          </a:bodyPr>
          <a:lstStyle/>
          <a:p>
            <a:r>
              <a:rPr lang="en-US" sz="2800" dirty="0"/>
              <a:t>Characterization of the “Frequent Exacerbator Phenotype” in Bronchiectasis</a:t>
            </a:r>
          </a:p>
        </p:txBody>
      </p:sp>
      <p:sp>
        <p:nvSpPr>
          <p:cNvPr id="3" name="Content Placeholder 2"/>
          <p:cNvSpPr>
            <a:spLocks noGrp="1"/>
          </p:cNvSpPr>
          <p:nvPr>
            <p:ph sz="half" idx="1"/>
          </p:nvPr>
        </p:nvSpPr>
        <p:spPr>
          <a:xfrm>
            <a:off x="457200" y="1477818"/>
            <a:ext cx="3089564" cy="3154904"/>
          </a:xfrm>
        </p:spPr>
        <p:txBody>
          <a:bodyPr>
            <a:normAutofit/>
          </a:bodyPr>
          <a:lstStyle/>
          <a:p>
            <a:r>
              <a:rPr lang="en-US" sz="2000" dirty="0"/>
              <a:t>Exacerbations can have effect on lung function decline, symptoms, quality of life, mortality, and may lead to future exacerbations</a:t>
            </a:r>
          </a:p>
          <a:p>
            <a:pPr marL="0" indent="0">
              <a:buNone/>
            </a:pPr>
            <a:endParaRPr lang="en-US" sz="2000" dirty="0"/>
          </a:p>
        </p:txBody>
      </p:sp>
      <p:sp>
        <p:nvSpPr>
          <p:cNvPr id="4" name="Footer Placeholder 3"/>
          <p:cNvSpPr>
            <a:spLocks noGrp="1"/>
          </p:cNvSpPr>
          <p:nvPr>
            <p:ph type="ftr" sz="quarter" idx="3"/>
          </p:nvPr>
        </p:nvSpPr>
        <p:spPr/>
        <p:txBody>
          <a:bodyPr/>
          <a:lstStyle/>
          <a:p>
            <a:r>
              <a:rPr lang="en-US" sz="1000" b="0" i="0" dirty="0">
                <a:solidFill>
                  <a:schemeClr val="bg1">
                    <a:lumMod val="65000"/>
                  </a:schemeClr>
                </a:solidFill>
                <a:effectLst/>
                <a:latin typeface="Arial" panose="020B0604020202020204" pitchFamily="34" charset="0"/>
                <a:cs typeface="Arial" panose="020B0604020202020204" pitchFamily="34" charset="0"/>
              </a:rPr>
              <a:t>Chalmers JD, et al.</a:t>
            </a:r>
            <a:r>
              <a:rPr lang="en-US" sz="1000" b="0" i="1" dirty="0">
                <a:solidFill>
                  <a:schemeClr val="bg1">
                    <a:lumMod val="65000"/>
                  </a:schemeClr>
                </a:solidFill>
                <a:effectLst/>
                <a:latin typeface="Arial" panose="020B0604020202020204" pitchFamily="34" charset="0"/>
                <a:cs typeface="Arial" panose="020B0604020202020204" pitchFamily="34" charset="0"/>
              </a:rPr>
              <a:t> Am J Respir Crit Care Med. </a:t>
            </a:r>
            <a:r>
              <a:rPr lang="en-US" sz="1000" b="0" i="0" dirty="0">
                <a:solidFill>
                  <a:schemeClr val="bg1">
                    <a:lumMod val="65000"/>
                  </a:schemeClr>
                </a:solidFill>
                <a:effectLst/>
                <a:latin typeface="Arial" panose="020B0604020202020204" pitchFamily="34" charset="0"/>
                <a:cs typeface="Arial" panose="020B0604020202020204" pitchFamily="34" charset="0"/>
              </a:rPr>
              <a:t>2018;197(11):1410-1420.</a:t>
            </a:r>
          </a:p>
        </p:txBody>
      </p:sp>
      <p:pic>
        <p:nvPicPr>
          <p:cNvPr id="6"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768068" y="1473973"/>
            <a:ext cx="5236282" cy="2195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9157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Vicious Cycle and Vortex</a:t>
            </a:r>
          </a:p>
        </p:txBody>
      </p:sp>
      <p:pic>
        <p:nvPicPr>
          <p:cNvPr id="6" name="Content Placeholder 3" descr="Screen Shot 2014-08-17 at 12.10.51 PM.png"/>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620088" y="1579419"/>
            <a:ext cx="2986174" cy="2709106"/>
          </a:xfrm>
          <a:prstGeom prst="rect">
            <a:avLst/>
          </a:prstGeom>
        </p:spPr>
      </p:pic>
      <p:sp>
        <p:nvSpPr>
          <p:cNvPr id="4" name="Footer Placeholder 3"/>
          <p:cNvSpPr>
            <a:spLocks noGrp="1"/>
          </p:cNvSpPr>
          <p:nvPr>
            <p:ph type="ftr" sz="quarter" idx="3"/>
          </p:nvPr>
        </p:nvSpPr>
        <p:spPr/>
        <p:txBody>
          <a:bodyPr/>
          <a:lstStyle/>
          <a:p>
            <a:r>
              <a:rPr lang="en-US" sz="1000" b="0" i="0" dirty="0">
                <a:solidFill>
                  <a:schemeClr val="bg1">
                    <a:lumMod val="65000"/>
                  </a:schemeClr>
                </a:solidFill>
                <a:effectLst/>
                <a:latin typeface="Arial" panose="020B0604020202020204" pitchFamily="34" charset="0"/>
                <a:cs typeface="Arial" panose="020B0604020202020204" pitchFamily="34" charset="0"/>
              </a:rPr>
              <a:t>Cole PJ. </a:t>
            </a:r>
            <a:r>
              <a:rPr lang="en-US" sz="1000" b="0" i="1" dirty="0" err="1">
                <a:solidFill>
                  <a:schemeClr val="bg1">
                    <a:lumMod val="65000"/>
                  </a:schemeClr>
                </a:solidFill>
                <a:effectLst/>
                <a:latin typeface="Arial" panose="020B0604020202020204" pitchFamily="34" charset="0"/>
                <a:cs typeface="Arial" panose="020B0604020202020204" pitchFamily="34" charset="0"/>
              </a:rPr>
              <a:t>Eur</a:t>
            </a:r>
            <a:r>
              <a:rPr lang="en-US" sz="1000" b="0" i="1" dirty="0">
                <a:solidFill>
                  <a:schemeClr val="bg1">
                    <a:lumMod val="65000"/>
                  </a:schemeClr>
                </a:solidFill>
                <a:effectLst/>
                <a:latin typeface="Arial" panose="020B0604020202020204" pitchFamily="34" charset="0"/>
                <a:cs typeface="Arial" panose="020B0604020202020204" pitchFamily="34" charset="0"/>
              </a:rPr>
              <a:t> J Respir Dis Suppl</a:t>
            </a:r>
            <a:r>
              <a:rPr lang="en-US" sz="1000" b="0" i="0" dirty="0">
                <a:solidFill>
                  <a:schemeClr val="bg1">
                    <a:lumMod val="65000"/>
                  </a:schemeClr>
                </a:solidFill>
                <a:effectLst/>
                <a:latin typeface="Arial" panose="020B0604020202020204" pitchFamily="34" charset="0"/>
                <a:cs typeface="Arial" panose="020B0604020202020204" pitchFamily="34" charset="0"/>
              </a:rPr>
              <a:t>. 1986;147:6-15; Flume PA, et al. </a:t>
            </a:r>
            <a:r>
              <a:rPr lang="en-US" sz="1000" b="0" i="1" dirty="0">
                <a:solidFill>
                  <a:schemeClr val="bg1">
                    <a:lumMod val="65000"/>
                  </a:schemeClr>
                </a:solidFill>
                <a:effectLst/>
                <a:latin typeface="Arial" panose="020B0604020202020204" pitchFamily="34" charset="0"/>
                <a:cs typeface="Arial" panose="020B0604020202020204" pitchFamily="34" charset="0"/>
              </a:rPr>
              <a:t>Lancet</a:t>
            </a:r>
            <a:r>
              <a:rPr lang="en-US" sz="1000" b="0" i="0" dirty="0">
                <a:solidFill>
                  <a:schemeClr val="bg1">
                    <a:lumMod val="65000"/>
                  </a:schemeClr>
                </a:solidFill>
                <a:effectLst/>
                <a:latin typeface="Arial" panose="020B0604020202020204" pitchFamily="34" charset="0"/>
                <a:cs typeface="Arial" panose="020B0604020202020204" pitchFamily="34" charset="0"/>
              </a:rPr>
              <a:t>. 2018;392(10150):880-890. </a:t>
            </a:r>
            <a:endParaRPr lang="en-US" sz="1000" dirty="0">
              <a:solidFill>
                <a:schemeClr val="bg1">
                  <a:lumMod val="65000"/>
                </a:schemeClr>
              </a:solidFill>
              <a:latin typeface="Arial" panose="020B0604020202020204" pitchFamily="34" charset="0"/>
              <a:cs typeface="Arial" panose="020B0604020202020204" pitchFamily="34" charset="0"/>
            </a:endParaRPr>
          </a:p>
        </p:txBody>
      </p:sp>
      <p:pic>
        <p:nvPicPr>
          <p:cNvPr id="7" name="Picture 2" descr="Advances in bronchiectasis: endotyping, genetics, microbiome, and disease  heterogeneity. - Abstract - Europe PMC"/>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974519" y="864572"/>
            <a:ext cx="4712280" cy="3942671"/>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7F20B1B-BE35-24B6-4A6E-CD1FF9F4AF60}"/>
              </a:ext>
            </a:extLst>
          </p:cNvPr>
          <p:cNvSpPr txBox="1"/>
          <p:nvPr/>
        </p:nvSpPr>
        <p:spPr>
          <a:xfrm>
            <a:off x="5763696" y="1177588"/>
            <a:ext cx="1085767" cy="415498"/>
          </a:xfrm>
          <a:prstGeom prst="rect">
            <a:avLst/>
          </a:prstGeom>
          <a:solidFill>
            <a:srgbClr val="B6DDEA"/>
          </a:solidFill>
        </p:spPr>
        <p:txBody>
          <a:bodyPr wrap="square" lIns="0" rIns="0" rtlCol="0">
            <a:spAutoFit/>
          </a:bodyPr>
          <a:lstStyle/>
          <a:p>
            <a:pPr marL="119063" indent="-55563">
              <a:buFont typeface="Arial" panose="020B0604020202020204" pitchFamily="34" charset="0"/>
              <a:buChar char="•"/>
            </a:pPr>
            <a:r>
              <a:rPr lang="en-US" sz="700" b="1" dirty="0"/>
              <a:t>Epithelial dysfunction</a:t>
            </a:r>
          </a:p>
          <a:p>
            <a:pPr marL="119063" indent="-55563">
              <a:buFont typeface="Arial" panose="020B0604020202020204" pitchFamily="34" charset="0"/>
              <a:buChar char="•"/>
            </a:pPr>
            <a:r>
              <a:rPr lang="en-US" sz="700" b="1" dirty="0"/>
              <a:t>Mucus Hypersecretion</a:t>
            </a:r>
          </a:p>
          <a:p>
            <a:pPr marL="119063" indent="-55563">
              <a:buFont typeface="Arial" panose="020B0604020202020204" pitchFamily="34" charset="0"/>
              <a:buChar char="•"/>
            </a:pPr>
            <a:r>
              <a:rPr lang="en-US" sz="700" b="1" dirty="0" err="1"/>
              <a:t>Cillary</a:t>
            </a:r>
            <a:r>
              <a:rPr lang="en-US" sz="700" b="1" dirty="0"/>
              <a:t> dysfunction</a:t>
            </a:r>
          </a:p>
        </p:txBody>
      </p:sp>
      <p:sp>
        <p:nvSpPr>
          <p:cNvPr id="12" name="TextBox 11">
            <a:extLst>
              <a:ext uri="{FF2B5EF4-FFF2-40B4-BE49-F238E27FC236}">
                <a16:creationId xmlns:a16="http://schemas.microsoft.com/office/drawing/2014/main" id="{83EB5A0B-2531-882A-8F3B-F21B5A2B4FDB}"/>
              </a:ext>
            </a:extLst>
          </p:cNvPr>
          <p:cNvSpPr txBox="1"/>
          <p:nvPr/>
        </p:nvSpPr>
        <p:spPr>
          <a:xfrm>
            <a:off x="4135454" y="2646838"/>
            <a:ext cx="1025496" cy="307777"/>
          </a:xfrm>
          <a:prstGeom prst="rect">
            <a:avLst/>
          </a:prstGeom>
          <a:solidFill>
            <a:srgbClr val="C5CAD0"/>
          </a:solidFill>
        </p:spPr>
        <p:txBody>
          <a:bodyPr wrap="square" lIns="0" rIns="0" rtlCol="0">
            <a:spAutoFit/>
          </a:bodyPr>
          <a:lstStyle/>
          <a:p>
            <a:pPr marL="119063" indent="-55563">
              <a:buFont typeface="Arial" panose="020B0604020202020204" pitchFamily="34" charset="0"/>
              <a:buChar char="•"/>
            </a:pPr>
            <a:r>
              <a:rPr lang="en-US" sz="700" b="1" dirty="0"/>
              <a:t>Bronchiectasis</a:t>
            </a:r>
          </a:p>
          <a:p>
            <a:pPr marL="119063" indent="-55563">
              <a:buFont typeface="Arial" panose="020B0604020202020204" pitchFamily="34" charset="0"/>
              <a:buChar char="•"/>
            </a:pPr>
            <a:r>
              <a:rPr lang="en-US" sz="700" b="1" dirty="0"/>
              <a:t>Lung destruction</a:t>
            </a:r>
          </a:p>
        </p:txBody>
      </p:sp>
      <p:sp>
        <p:nvSpPr>
          <p:cNvPr id="13" name="TextBox 12">
            <a:extLst>
              <a:ext uri="{FF2B5EF4-FFF2-40B4-BE49-F238E27FC236}">
                <a16:creationId xmlns:a16="http://schemas.microsoft.com/office/drawing/2014/main" id="{E11E950F-63DD-F8F6-F57E-ED2D6A98AA87}"/>
              </a:ext>
            </a:extLst>
          </p:cNvPr>
          <p:cNvSpPr txBox="1"/>
          <p:nvPr/>
        </p:nvSpPr>
        <p:spPr>
          <a:xfrm>
            <a:off x="5817911" y="4085845"/>
            <a:ext cx="1025496" cy="415498"/>
          </a:xfrm>
          <a:prstGeom prst="rect">
            <a:avLst/>
          </a:prstGeom>
          <a:solidFill>
            <a:srgbClr val="ADCEBD"/>
          </a:solidFill>
        </p:spPr>
        <p:txBody>
          <a:bodyPr wrap="square" lIns="0" rIns="0" rtlCol="0">
            <a:spAutoFit/>
          </a:bodyPr>
          <a:lstStyle/>
          <a:p>
            <a:pPr marL="119063" indent="-55563">
              <a:buFont typeface="Arial" panose="020B0604020202020204" pitchFamily="34" charset="0"/>
              <a:buChar char="•"/>
            </a:pPr>
            <a:r>
              <a:rPr lang="en-US" sz="700" b="1" dirty="0"/>
              <a:t>Chronic infection</a:t>
            </a:r>
          </a:p>
          <a:p>
            <a:pPr marL="119063" indent="-55563">
              <a:buFont typeface="Arial" panose="020B0604020202020204" pitchFamily="34" charset="0"/>
              <a:buChar char="•"/>
            </a:pPr>
            <a:r>
              <a:rPr lang="en-US" sz="700" b="1" dirty="0"/>
              <a:t>Bacterial virulence factors</a:t>
            </a:r>
          </a:p>
        </p:txBody>
      </p:sp>
      <p:sp>
        <p:nvSpPr>
          <p:cNvPr id="14" name="TextBox 13">
            <a:extLst>
              <a:ext uri="{FF2B5EF4-FFF2-40B4-BE49-F238E27FC236}">
                <a16:creationId xmlns:a16="http://schemas.microsoft.com/office/drawing/2014/main" id="{00E34961-8E83-990B-1AEB-418557579011}"/>
              </a:ext>
            </a:extLst>
          </p:cNvPr>
          <p:cNvSpPr txBox="1"/>
          <p:nvPr/>
        </p:nvSpPr>
        <p:spPr>
          <a:xfrm>
            <a:off x="7619401" y="2539672"/>
            <a:ext cx="904669" cy="630942"/>
          </a:xfrm>
          <a:prstGeom prst="rect">
            <a:avLst/>
          </a:prstGeom>
          <a:solidFill>
            <a:srgbClr val="FBCBB5"/>
          </a:solidFill>
        </p:spPr>
        <p:txBody>
          <a:bodyPr wrap="square" lIns="0" rIns="0" rtlCol="0">
            <a:spAutoFit/>
          </a:bodyPr>
          <a:lstStyle/>
          <a:p>
            <a:pPr marL="119063" indent="-55563">
              <a:buFont typeface="Arial" panose="020B0604020202020204" pitchFamily="34" charset="0"/>
              <a:buChar char="•"/>
            </a:pPr>
            <a:r>
              <a:rPr lang="en-US" sz="700" b="1" dirty="0"/>
              <a:t>Neutrophilic inflammation</a:t>
            </a:r>
          </a:p>
          <a:p>
            <a:pPr marL="119063" indent="-55563">
              <a:buFont typeface="Arial" panose="020B0604020202020204" pitchFamily="34" charset="0"/>
              <a:buChar char="•"/>
            </a:pPr>
            <a:r>
              <a:rPr lang="en-US" sz="700" b="1" dirty="0"/>
              <a:t>T-cell infiltration</a:t>
            </a:r>
          </a:p>
          <a:p>
            <a:pPr marL="119063" indent="-55563">
              <a:buFont typeface="Arial" panose="020B0604020202020204" pitchFamily="34" charset="0"/>
              <a:buChar char="•"/>
            </a:pPr>
            <a:r>
              <a:rPr lang="en-US" sz="700" b="1" dirty="0"/>
              <a:t>Local or systemic immunodeficiency </a:t>
            </a:r>
          </a:p>
        </p:txBody>
      </p:sp>
      <p:sp>
        <p:nvSpPr>
          <p:cNvPr id="15" name="TextBox 14">
            <a:extLst>
              <a:ext uri="{FF2B5EF4-FFF2-40B4-BE49-F238E27FC236}">
                <a16:creationId xmlns:a16="http://schemas.microsoft.com/office/drawing/2014/main" id="{ECEF6A41-62C6-6195-2B26-2C087A1A92DE}"/>
              </a:ext>
            </a:extLst>
          </p:cNvPr>
          <p:cNvSpPr txBox="1"/>
          <p:nvPr/>
        </p:nvSpPr>
        <p:spPr>
          <a:xfrm>
            <a:off x="7555989" y="730312"/>
            <a:ext cx="1388883" cy="754053"/>
          </a:xfrm>
          <a:prstGeom prst="rect">
            <a:avLst/>
          </a:prstGeom>
          <a:solidFill>
            <a:schemeClr val="bg1"/>
          </a:solidFill>
        </p:spPr>
        <p:txBody>
          <a:bodyPr wrap="square" lIns="0" rIns="0" rtlCol="0">
            <a:spAutoFit/>
          </a:bodyPr>
          <a:lstStyle/>
          <a:p>
            <a:pPr marL="63500">
              <a:spcAft>
                <a:spcPts val="600"/>
              </a:spcAft>
            </a:pPr>
            <a:r>
              <a:rPr lang="en-US" sz="700" b="1" dirty="0"/>
              <a:t>Airway dysfunction</a:t>
            </a:r>
          </a:p>
          <a:p>
            <a:pPr marL="63500">
              <a:spcAft>
                <a:spcPts val="600"/>
              </a:spcAft>
            </a:pPr>
            <a:r>
              <a:rPr lang="en-US" sz="700" b="1" dirty="0"/>
              <a:t>Inflammatory response</a:t>
            </a:r>
          </a:p>
          <a:p>
            <a:pPr marL="63500">
              <a:spcAft>
                <a:spcPts val="600"/>
              </a:spcAft>
            </a:pPr>
            <a:r>
              <a:rPr lang="en-US" sz="700" b="1" dirty="0"/>
              <a:t>Structural disease</a:t>
            </a:r>
          </a:p>
          <a:p>
            <a:pPr marL="63500">
              <a:spcAft>
                <a:spcPts val="600"/>
              </a:spcAft>
            </a:pPr>
            <a:r>
              <a:rPr lang="en-US" sz="700" b="1" dirty="0"/>
              <a:t>Infection</a:t>
            </a:r>
          </a:p>
        </p:txBody>
      </p:sp>
      <p:sp>
        <p:nvSpPr>
          <p:cNvPr id="16" name="Rectangle 15">
            <a:extLst>
              <a:ext uri="{FF2B5EF4-FFF2-40B4-BE49-F238E27FC236}">
                <a16:creationId xmlns:a16="http://schemas.microsoft.com/office/drawing/2014/main" id="{9941EA1E-01FE-EA4B-83EC-C386739DC677}"/>
              </a:ext>
            </a:extLst>
          </p:cNvPr>
          <p:cNvSpPr/>
          <p:nvPr/>
        </p:nvSpPr>
        <p:spPr>
          <a:xfrm>
            <a:off x="7356910" y="785319"/>
            <a:ext cx="199079" cy="104238"/>
          </a:xfrm>
          <a:prstGeom prst="rect">
            <a:avLst/>
          </a:prstGeom>
          <a:solidFill>
            <a:srgbClr val="B6DD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DC7A25F-9E87-DD9A-933A-7ECC2F5838C2}"/>
              </a:ext>
            </a:extLst>
          </p:cNvPr>
          <p:cNvSpPr/>
          <p:nvPr/>
        </p:nvSpPr>
        <p:spPr>
          <a:xfrm>
            <a:off x="7356910" y="968850"/>
            <a:ext cx="199079" cy="104238"/>
          </a:xfrm>
          <a:prstGeom prst="rect">
            <a:avLst/>
          </a:prstGeom>
          <a:solidFill>
            <a:srgbClr val="FBCB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D19D8CE-D31D-6C54-4051-FEEF760BC1A5}"/>
              </a:ext>
            </a:extLst>
          </p:cNvPr>
          <p:cNvSpPr/>
          <p:nvPr/>
        </p:nvSpPr>
        <p:spPr>
          <a:xfrm>
            <a:off x="7350791" y="1141565"/>
            <a:ext cx="199079" cy="104238"/>
          </a:xfrm>
          <a:prstGeom prst="rect">
            <a:avLst/>
          </a:prstGeom>
          <a:solidFill>
            <a:srgbClr val="C5CA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A3F01A7-7180-C340-935D-83EAAD737D6B}"/>
              </a:ext>
            </a:extLst>
          </p:cNvPr>
          <p:cNvSpPr/>
          <p:nvPr/>
        </p:nvSpPr>
        <p:spPr>
          <a:xfrm>
            <a:off x="7350791" y="1325096"/>
            <a:ext cx="199079" cy="104238"/>
          </a:xfrm>
          <a:prstGeom prst="rect">
            <a:avLst/>
          </a:prstGeom>
          <a:solidFill>
            <a:srgbClr val="ADC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2099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dirty="0"/>
              <a:t>Neutrophilic Inflammation</a:t>
            </a:r>
          </a:p>
        </p:txBody>
      </p:sp>
      <p:sp>
        <p:nvSpPr>
          <p:cNvPr id="8" name="Content Placeholder 7"/>
          <p:cNvSpPr>
            <a:spLocks noGrp="1"/>
          </p:cNvSpPr>
          <p:nvPr>
            <p:ph sz="half" idx="1"/>
          </p:nvPr>
        </p:nvSpPr>
        <p:spPr/>
        <p:txBody>
          <a:bodyPr>
            <a:normAutofit lnSpcReduction="10000"/>
          </a:bodyPr>
          <a:lstStyle/>
          <a:p>
            <a:pPr marL="285750" indent="-285750">
              <a:buFont typeface="Arial" panose="020B0604020202020204" pitchFamily="34" charset="0"/>
              <a:buChar char="•"/>
            </a:pPr>
            <a:r>
              <a:rPr lang="en-US" sz="2000" dirty="0"/>
              <a:t>Neutrophils are reprogrammed in bronchiectasis </a:t>
            </a:r>
          </a:p>
          <a:p>
            <a:pPr marL="285750" indent="-285750">
              <a:buFont typeface="Arial" panose="020B0604020202020204" pitchFamily="34" charset="0"/>
              <a:buChar char="•"/>
            </a:pPr>
            <a:r>
              <a:rPr lang="en-US" sz="2000" dirty="0"/>
              <a:t>Prolonged survival/delayed apoptosis</a:t>
            </a:r>
          </a:p>
          <a:p>
            <a:pPr marL="285750" indent="-285750">
              <a:buFont typeface="Arial" panose="020B0604020202020204" pitchFamily="34" charset="0"/>
              <a:buChar char="•"/>
            </a:pPr>
            <a:r>
              <a:rPr lang="en-US" sz="2000" dirty="0"/>
              <a:t>Impaired phagocytosis</a:t>
            </a:r>
          </a:p>
          <a:p>
            <a:pPr marL="285750" indent="-285750">
              <a:buFont typeface="Arial" panose="020B0604020202020204" pitchFamily="34" charset="0"/>
              <a:buChar char="•"/>
            </a:pPr>
            <a:r>
              <a:rPr lang="en-US" sz="2000" dirty="0"/>
              <a:t>Deficient killing of </a:t>
            </a:r>
            <a:r>
              <a:rPr lang="en-US" sz="2000" i="1" dirty="0"/>
              <a:t>Pseudomonas</a:t>
            </a:r>
          </a:p>
          <a:p>
            <a:pPr marL="285750" indent="-285750">
              <a:buFont typeface="Arial" panose="020B0604020202020204" pitchFamily="34" charset="0"/>
              <a:buChar char="•"/>
            </a:pPr>
            <a:r>
              <a:rPr lang="en-US" sz="2000" dirty="0"/>
              <a:t>Formation of neutrophilic extracellular traps</a:t>
            </a:r>
          </a:p>
          <a:p>
            <a:pPr marL="0" indent="0">
              <a:buNone/>
            </a:pPr>
            <a:endParaRPr lang="en-US" sz="2000" dirty="0"/>
          </a:p>
        </p:txBody>
      </p:sp>
      <p:sp>
        <p:nvSpPr>
          <p:cNvPr id="5" name="Footer Placeholder 4"/>
          <p:cNvSpPr>
            <a:spLocks noGrp="1"/>
          </p:cNvSpPr>
          <p:nvPr>
            <p:ph type="ftr" sz="quarter" idx="3"/>
          </p:nvPr>
        </p:nvSpPr>
        <p:spPr/>
        <p:txBody>
          <a:bodyPr/>
          <a:lstStyle/>
          <a:p>
            <a:r>
              <a:rPr lang="en-US" sz="1000" b="0" i="0" dirty="0" err="1">
                <a:solidFill>
                  <a:schemeClr val="bg1">
                    <a:lumMod val="65000"/>
                  </a:schemeClr>
                </a:solidFill>
                <a:effectLst/>
                <a:latin typeface="Arial" panose="020B0604020202020204" pitchFamily="34" charset="0"/>
                <a:cs typeface="Arial" panose="020B0604020202020204" pitchFamily="34" charset="0"/>
              </a:rPr>
              <a:t>Bedi</a:t>
            </a:r>
            <a:r>
              <a:rPr lang="en-US" sz="1000" b="0" i="0" dirty="0">
                <a:solidFill>
                  <a:schemeClr val="bg1">
                    <a:lumMod val="65000"/>
                  </a:schemeClr>
                </a:solidFill>
                <a:effectLst/>
                <a:latin typeface="Arial" panose="020B0604020202020204" pitchFamily="34" charset="0"/>
                <a:cs typeface="Arial" panose="020B0604020202020204" pitchFamily="34" charset="0"/>
              </a:rPr>
              <a:t> P, et al. </a:t>
            </a:r>
            <a:r>
              <a:rPr lang="en-US" sz="1000" b="0" i="1" dirty="0">
                <a:solidFill>
                  <a:schemeClr val="bg1">
                    <a:lumMod val="65000"/>
                  </a:schemeClr>
                </a:solidFill>
                <a:effectLst/>
                <a:latin typeface="Arial" panose="020B0604020202020204" pitchFamily="34" charset="0"/>
                <a:cs typeface="Arial" panose="020B0604020202020204" pitchFamily="34" charset="0"/>
              </a:rPr>
              <a:t>Am J Respir Crit Care Med. </a:t>
            </a:r>
            <a:r>
              <a:rPr lang="en-US" sz="1000" b="0" i="0" dirty="0">
                <a:solidFill>
                  <a:schemeClr val="bg1">
                    <a:lumMod val="65000"/>
                  </a:schemeClr>
                </a:solidFill>
                <a:effectLst/>
                <a:latin typeface="Arial" panose="020B0604020202020204" pitchFamily="34" charset="0"/>
                <a:cs typeface="Arial" panose="020B0604020202020204" pitchFamily="34" charset="0"/>
              </a:rPr>
              <a:t>2018;198(7):880-890.</a:t>
            </a:r>
          </a:p>
        </p:txBody>
      </p:sp>
      <p:pic>
        <p:nvPicPr>
          <p:cNvPr id="3" name="Picture 2" descr="A close-up of a red bacteria&#10;&#10;Description automatically generated with low confidence">
            <a:extLst>
              <a:ext uri="{FF2B5EF4-FFF2-40B4-BE49-F238E27FC236}">
                <a16:creationId xmlns:a16="http://schemas.microsoft.com/office/drawing/2014/main" id="{A6CE2E89-863D-33B1-AD23-09445EF948F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1628" y="850989"/>
            <a:ext cx="3343722" cy="3499841"/>
          </a:xfrm>
          <a:prstGeom prst="rect">
            <a:avLst/>
          </a:prstGeom>
        </p:spPr>
      </p:pic>
      <p:sp>
        <p:nvSpPr>
          <p:cNvPr id="10" name="TextBox 9">
            <a:extLst>
              <a:ext uri="{FF2B5EF4-FFF2-40B4-BE49-F238E27FC236}">
                <a16:creationId xmlns:a16="http://schemas.microsoft.com/office/drawing/2014/main" id="{3F1A8F2D-1BC6-D9E1-CB1D-12321DE07F41}"/>
              </a:ext>
            </a:extLst>
          </p:cNvPr>
          <p:cNvSpPr txBox="1"/>
          <p:nvPr/>
        </p:nvSpPr>
        <p:spPr>
          <a:xfrm>
            <a:off x="5063259" y="4447255"/>
            <a:ext cx="3452091" cy="507831"/>
          </a:xfrm>
          <a:prstGeom prst="rect">
            <a:avLst/>
          </a:prstGeom>
          <a:noFill/>
        </p:spPr>
        <p:txBody>
          <a:bodyPr wrap="square">
            <a:spAutoFit/>
          </a:bodyPr>
          <a:lstStyle/>
          <a:p>
            <a:r>
              <a:rPr lang="en-US" sz="900" i="1" dirty="0">
                <a:solidFill>
                  <a:schemeClr val="bg1">
                    <a:lumMod val="50000"/>
                  </a:schemeClr>
                </a:solidFill>
              </a:rPr>
              <a:t>Colorized SEM of a human neutrophil white blood cell (blue) interacting with two rod-shaped, multidrug-resistant (MDR) Klebsiella pneumoniae bacteria (blue) </a:t>
            </a:r>
          </a:p>
        </p:txBody>
      </p:sp>
    </p:spTree>
    <p:extLst>
      <p:ext uri="{BB962C8B-B14F-4D97-AF65-F5344CB8AC3E}">
        <p14:creationId xmlns:p14="http://schemas.microsoft.com/office/powerpoint/2010/main" val="1584439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080456" y="1123667"/>
            <a:ext cx="6640188" cy="341810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itle 3">
            <a:extLst>
              <a:ext uri="{FF2B5EF4-FFF2-40B4-BE49-F238E27FC236}">
                <a16:creationId xmlns:a16="http://schemas.microsoft.com/office/drawing/2014/main" id="{D0EA22C7-C533-9E37-8826-787399CDDE0F}"/>
              </a:ext>
            </a:extLst>
          </p:cNvPr>
          <p:cNvSpPr>
            <a:spLocks noGrp="1"/>
          </p:cNvSpPr>
          <p:nvPr>
            <p:ph type="title"/>
          </p:nvPr>
        </p:nvSpPr>
        <p:spPr/>
        <p:txBody>
          <a:bodyPr/>
          <a:lstStyle/>
          <a:p>
            <a:r>
              <a:rPr lang="en-US" altLang="en-US" dirty="0"/>
              <a:t>Mechanisms of Current Anti-inflammatory Therapies in Bronchiectasis in Trials</a:t>
            </a:r>
            <a:endParaRPr lang="en-US" dirty="0"/>
          </a:p>
        </p:txBody>
      </p:sp>
      <p:sp>
        <p:nvSpPr>
          <p:cNvPr id="10" name="Footer Placeholder 4">
            <a:extLst>
              <a:ext uri="{FF2B5EF4-FFF2-40B4-BE49-F238E27FC236}">
                <a16:creationId xmlns:a16="http://schemas.microsoft.com/office/drawing/2014/main" id="{CE102FE8-F0F3-D50F-A4E3-40FC3CF4CD1F}"/>
              </a:ext>
            </a:extLst>
          </p:cNvPr>
          <p:cNvSpPr>
            <a:spLocks noGrp="1"/>
          </p:cNvSpPr>
          <p:nvPr>
            <p:ph type="ftr" sz="quarter" idx="3"/>
          </p:nvPr>
        </p:nvSpPr>
        <p:spPr>
          <a:xfrm>
            <a:off x="457201" y="4767263"/>
            <a:ext cx="7886699" cy="331598"/>
          </a:xfrm>
        </p:spPr>
        <p:txBody>
          <a:bodyPr/>
          <a:lstStyle/>
          <a:p>
            <a:r>
              <a:rPr lang="en-US" sz="1000" b="0" i="0" dirty="0" err="1">
                <a:solidFill>
                  <a:schemeClr val="bg1">
                    <a:lumMod val="65000"/>
                  </a:schemeClr>
                </a:solidFill>
                <a:effectLst/>
                <a:latin typeface="Arial" panose="020B0604020202020204" pitchFamily="34" charset="0"/>
                <a:cs typeface="Arial" panose="020B0604020202020204" pitchFamily="34" charset="0"/>
              </a:rPr>
              <a:t>Giam</a:t>
            </a:r>
            <a:r>
              <a:rPr lang="en-US" sz="1000" b="0" i="0" dirty="0">
                <a:solidFill>
                  <a:schemeClr val="bg1">
                    <a:lumMod val="65000"/>
                  </a:schemeClr>
                </a:solidFill>
                <a:effectLst/>
                <a:latin typeface="Arial" panose="020B0604020202020204" pitchFamily="34" charset="0"/>
                <a:cs typeface="Arial" panose="020B0604020202020204" pitchFamily="34" charset="0"/>
              </a:rPr>
              <a:t> YH, et al. </a:t>
            </a:r>
            <a:r>
              <a:rPr lang="en-US" sz="1000" b="0" i="1" dirty="0" err="1">
                <a:solidFill>
                  <a:schemeClr val="bg1">
                    <a:lumMod val="65000"/>
                  </a:schemeClr>
                </a:solidFill>
                <a:effectLst/>
                <a:latin typeface="Arial" panose="020B0604020202020204" pitchFamily="34" charset="0"/>
                <a:cs typeface="Arial" panose="020B0604020202020204" pitchFamily="34" charset="0"/>
              </a:rPr>
              <a:t>Eur</a:t>
            </a:r>
            <a:r>
              <a:rPr lang="en-US" sz="1000" b="0" i="1" dirty="0">
                <a:solidFill>
                  <a:schemeClr val="bg1">
                    <a:lumMod val="65000"/>
                  </a:schemeClr>
                </a:solidFill>
                <a:effectLst/>
                <a:latin typeface="Arial" panose="020B0604020202020204" pitchFamily="34" charset="0"/>
                <a:cs typeface="Arial" panose="020B0604020202020204" pitchFamily="34" charset="0"/>
              </a:rPr>
              <a:t> Respir J</a:t>
            </a:r>
            <a:r>
              <a:rPr lang="en-US" sz="1000" b="0" i="0" dirty="0">
                <a:solidFill>
                  <a:schemeClr val="bg1">
                    <a:lumMod val="65000"/>
                  </a:schemeClr>
                </a:solidFill>
                <a:effectLst/>
                <a:latin typeface="Arial" panose="020B0604020202020204" pitchFamily="34" charset="0"/>
                <a:cs typeface="Arial" panose="020B0604020202020204" pitchFamily="34" charset="0"/>
              </a:rPr>
              <a:t>. 2021;58(2):2003157. </a:t>
            </a:r>
            <a:endParaRPr lang="en-GB" altLang="en-US" sz="105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20805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SCI_Lungs_Theme1">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SCI_Lungs_Theme1" id="{ABABAF7C-BDD2-4E44-AC8E-142B908271A3}" vid="{87AFD227-DCF7-C747-A7E5-A19A0EE364C1}"/>
    </a:ext>
  </a:extLst>
</a:theme>
</file>

<file path=ppt/theme/theme2.xml><?xml version="1.0" encoding="utf-8"?>
<a:theme xmlns:a="http://schemas.openxmlformats.org/drawingml/2006/main" name="Pulm-critical Care Theme">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lm-critical Care Theme" id="{3F50686B-5308-D44F-AC5D-3023AE0E6F62}" vid="{3D7E2827-609A-184A-8312-F06F4BBE7F1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6205</TotalTime>
  <Words>1093</Words>
  <Application>Microsoft Macintosh PowerPoint</Application>
  <PresentationFormat>On-screen Show (16:9)</PresentationFormat>
  <Paragraphs>109</Paragraphs>
  <Slides>12</Slides>
  <Notes>8</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12</vt:i4>
      </vt:variant>
    </vt:vector>
  </HeadingPairs>
  <TitlesOfParts>
    <vt:vector size="23" baseType="lpstr">
      <vt:lpstr>Arial</vt:lpstr>
      <vt:lpstr>Calibri</vt:lpstr>
      <vt:lpstr>Calibri Light</vt:lpstr>
      <vt:lpstr>Century Gothic</vt:lpstr>
      <vt:lpstr>Trebuchet MS</vt:lpstr>
      <vt:lpstr>Tw Cen MT</vt:lpstr>
      <vt:lpstr>Wingdings</vt:lpstr>
      <vt:lpstr>NSCI_Lungs_Theme1</vt:lpstr>
      <vt:lpstr>Pulm-critical Care Theme</vt:lpstr>
      <vt:lpstr>Office Theme</vt:lpstr>
      <vt:lpstr>Neurology2023</vt:lpstr>
      <vt:lpstr>The Neutrophil and Neutrophil Serine Proteases (NSPs) in Non-CF Bronchiectasis (NCFBE)</vt:lpstr>
      <vt:lpstr>Disclaimer</vt:lpstr>
      <vt:lpstr>PowerPoint Presentation</vt:lpstr>
      <vt:lpstr>What Is Bronchiectasis?</vt:lpstr>
      <vt:lpstr>Non-CF Bronchiectasis Exacerbation: Significance and Definition </vt:lpstr>
      <vt:lpstr>Characterization of the “Frequent Exacerbator Phenotype” in Bronchiectasis</vt:lpstr>
      <vt:lpstr>The Vicious Cycle and Vortex</vt:lpstr>
      <vt:lpstr>Neutrophilic Inflammation</vt:lpstr>
      <vt:lpstr>Mechanisms of Current Anti-inflammatory Therapies in Bronchiectasis in Trials</vt:lpstr>
      <vt:lpstr>Emerging Therapies Inhibiting Neutrophils </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Neutrophil and Neutrophil Serine Proteases (NSPs) in Non-CF Bronchiectasis (NCFBE)</dc:title>
  <dc:subject/>
  <dc:creator>MedEd On The Go</dc:creator>
  <cp:keywords/>
  <dc:description/>
  <cp:lastModifiedBy>Moriah Diethorn</cp:lastModifiedBy>
  <cp:revision>84</cp:revision>
  <dcterms:created xsi:type="dcterms:W3CDTF">2022-09-27T18:34:15Z</dcterms:created>
  <dcterms:modified xsi:type="dcterms:W3CDTF">2023-05-25T13:53:30Z</dcterms:modified>
  <cp:category/>
</cp:coreProperties>
</file>