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91" r:id="rId2"/>
    <p:sldMasterId id="2147483705" r:id="rId3"/>
    <p:sldMasterId id="2147483717" r:id="rId4"/>
  </p:sldMasterIdLst>
  <p:notesMasterIdLst>
    <p:notesMasterId r:id="rId14"/>
  </p:notesMasterIdLst>
  <p:sldIdLst>
    <p:sldId id="256" r:id="rId5"/>
    <p:sldId id="262" r:id="rId6"/>
    <p:sldId id="265" r:id="rId7"/>
    <p:sldId id="257" r:id="rId8"/>
    <p:sldId id="259" r:id="rId9"/>
    <p:sldId id="258" r:id="rId10"/>
    <p:sldId id="260" r:id="rId11"/>
    <p:sldId id="261"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231C20-65D9-1B1D-0BE3-C208C6288E8A}" name="Karen Lebo" initials="KRL" userId="Karen Lebo" providerId="None"/>
  <p188:author id="{B0547538-8B96-6C5E-B990-55466F9A02D9}" name="Rebecca Barraclough" initials="RB" userId="S::rbarraclough@ushealthconnect.com::2fefac7e-c711-47ad-8a3f-c5e62e1ab735" providerId="AD"/>
  <p188:author id="{B0042893-9274-28A6-A126-FC088A0271B6}" name="Alison Kole" initials="AK" userId="S::akole@ushealthconnect.com::b8263bbd-2d91-4f16-bf8e-23fdd39671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5" autoAdjust="0"/>
    <p:restoredTop sz="82041" autoAdjust="0"/>
  </p:normalViewPr>
  <p:slideViewPr>
    <p:cSldViewPr snapToGrid="0">
      <p:cViewPr varScale="1">
        <p:scale>
          <a:sx n="99" d="100"/>
          <a:sy n="99" d="100"/>
        </p:scale>
        <p:origin x="6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5D558-AD83-4C97-9873-CAB6C32658CD}" type="datetimeFigureOut">
              <a:rPr lang="en-US" smtClean="0"/>
              <a:t>5/25/23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F4C67-7415-4288-A426-84E67768CCA7}" type="slidenum">
              <a:rPr lang="en-US" smtClean="0"/>
              <a:t>‹#›</a:t>
            </a:fld>
            <a:endParaRPr lang="en-US"/>
          </a:p>
        </p:txBody>
      </p:sp>
    </p:spTree>
    <p:extLst>
      <p:ext uri="{BB962C8B-B14F-4D97-AF65-F5344CB8AC3E}">
        <p14:creationId xmlns:p14="http://schemas.microsoft.com/office/powerpoint/2010/main" val="2500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BF4C67-7415-4288-A426-84E67768CCA7}" type="slidenum">
              <a:rPr lang="en-US" smtClean="0"/>
              <a:t>6</a:t>
            </a:fld>
            <a:endParaRPr lang="en-US"/>
          </a:p>
        </p:txBody>
      </p:sp>
    </p:spTree>
    <p:extLst>
      <p:ext uri="{BB962C8B-B14F-4D97-AF65-F5344CB8AC3E}">
        <p14:creationId xmlns:p14="http://schemas.microsoft.com/office/powerpoint/2010/main" val="340650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BF4C67-7415-4288-A426-84E67768CCA7}" type="slidenum">
              <a:rPr lang="en-US" smtClean="0"/>
              <a:t>7</a:t>
            </a:fld>
            <a:endParaRPr lang="en-US"/>
          </a:p>
        </p:txBody>
      </p:sp>
    </p:spTree>
    <p:extLst>
      <p:ext uri="{BB962C8B-B14F-4D97-AF65-F5344CB8AC3E}">
        <p14:creationId xmlns:p14="http://schemas.microsoft.com/office/powerpoint/2010/main" val="2176557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0035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66151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623237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858409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DCD561C2-EFA4-4724-B892-6471043E368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CB0EBD30-88AB-4F8D-28BE-A5BAADBC3F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06282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874430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219961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354109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381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285585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834717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737879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544015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706463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97397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652192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261737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823383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49883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34702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21750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2207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371837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4230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64899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87477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59837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26067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937805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5/25/23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96157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60637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725009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693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76112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27105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5847342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92311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81035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367457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657741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1060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043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158283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7055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60903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625032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76448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866E819-5E9D-90BD-CB33-CAC7D136A523}"/>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995849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5/25/23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04672177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510057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36"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1.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ADB6-59E2-3009-E49E-1CC22759E433}"/>
              </a:ext>
            </a:extLst>
          </p:cNvPr>
          <p:cNvSpPr>
            <a:spLocks noGrp="1"/>
          </p:cNvSpPr>
          <p:nvPr>
            <p:ph type="title"/>
          </p:nvPr>
        </p:nvSpPr>
        <p:spPr/>
        <p:txBody>
          <a:bodyPr>
            <a:normAutofit fontScale="90000"/>
          </a:bodyPr>
          <a:lstStyle/>
          <a:p>
            <a:r>
              <a:rPr lang="en-US" sz="6200" dirty="0"/>
              <a:t>Non-CF Bronchiectasis (NCFBE): Identifying</a:t>
            </a:r>
            <a:br>
              <a:rPr lang="en-US" sz="6200" dirty="0"/>
            </a:br>
            <a:r>
              <a:rPr lang="en-US" sz="6200" dirty="0"/>
              <a:t>At-Risk Patients</a:t>
            </a:r>
          </a:p>
        </p:txBody>
      </p:sp>
      <p:sp>
        <p:nvSpPr>
          <p:cNvPr id="3" name="Subtitle 2">
            <a:extLst>
              <a:ext uri="{FF2B5EF4-FFF2-40B4-BE49-F238E27FC236}">
                <a16:creationId xmlns:a16="http://schemas.microsoft.com/office/drawing/2014/main" id="{769FC5B7-E198-72CA-875E-46E230685579}"/>
              </a:ext>
            </a:extLst>
          </p:cNvPr>
          <p:cNvSpPr>
            <a:spLocks noGrp="1"/>
          </p:cNvSpPr>
          <p:nvPr>
            <p:ph type="body" idx="1"/>
          </p:nvPr>
        </p:nvSpPr>
        <p:spPr/>
        <p:txBody>
          <a:bodyPr>
            <a:noAutofit/>
          </a:bodyPr>
          <a:lstStyle/>
          <a:p>
            <a:r>
              <a:rPr lang="en-US" b="1" dirty="0">
                <a:solidFill>
                  <a:schemeClr val="accent1"/>
                </a:solidFill>
              </a:rPr>
              <a:t>Colin Swenson, MD</a:t>
            </a:r>
            <a:br>
              <a:rPr lang="en-US" dirty="0"/>
            </a:br>
            <a:r>
              <a:rPr lang="en-US" dirty="0"/>
              <a:t>Assistant Professor and Senior Physician</a:t>
            </a:r>
            <a:br>
              <a:rPr lang="en-US" dirty="0"/>
            </a:br>
            <a:r>
              <a:rPr lang="en-US" dirty="0"/>
              <a:t>Division of Pulmonary, Allergy, and Critical Care Medicine</a:t>
            </a:r>
            <a:br>
              <a:rPr lang="en-US" dirty="0"/>
            </a:br>
            <a:r>
              <a:rPr lang="en-US" dirty="0"/>
              <a:t>Emory University</a:t>
            </a:r>
            <a:br>
              <a:rPr lang="en-US" dirty="0"/>
            </a:br>
            <a:r>
              <a:rPr lang="en-US" dirty="0"/>
              <a:t>Atlanta, GA</a:t>
            </a:r>
          </a:p>
        </p:txBody>
      </p:sp>
    </p:spTree>
    <p:extLst>
      <p:ext uri="{BB962C8B-B14F-4D97-AF65-F5344CB8AC3E}">
        <p14:creationId xmlns:p14="http://schemas.microsoft.com/office/powerpoint/2010/main" val="1253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Non-CF Bronchiectasis: Navigating the Chronic Cough Vortex</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epidemiological data supporting NCFBE as a clinically relevant disease that is more common than previously described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common etiologies and the clinical presentation of this disease, emphasizing overlap with comorbid medical conditions routinely seen in clinical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the complex pathophysiology of how NCFBE leads to progressive decline in lung function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the current recommended diagnostic algorithm, with emphasis on the importance of early diagnosis and pulmonary referral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the current treatment options and potential future pharmaceutical options for the management of NCFBE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E9F066-4AD0-D082-B2A3-26074A686300}"/>
              </a:ext>
            </a:extLst>
          </p:cNvPr>
          <p:cNvSpPr>
            <a:spLocks noGrp="1"/>
          </p:cNvSpPr>
          <p:nvPr>
            <p:ph type="title"/>
          </p:nvPr>
        </p:nvSpPr>
        <p:spPr/>
        <p:txBody>
          <a:bodyPr>
            <a:normAutofit/>
          </a:bodyPr>
          <a:lstStyle/>
          <a:p>
            <a:r>
              <a:rPr lang="en-US" sz="3600" dirty="0"/>
              <a:t>Patient Case</a:t>
            </a:r>
          </a:p>
        </p:txBody>
      </p:sp>
      <p:sp>
        <p:nvSpPr>
          <p:cNvPr id="5" name="Content Placeholder 4">
            <a:extLst>
              <a:ext uri="{FF2B5EF4-FFF2-40B4-BE49-F238E27FC236}">
                <a16:creationId xmlns:a16="http://schemas.microsoft.com/office/drawing/2014/main" id="{BC0C204B-A12B-6C4C-EFE5-AAE04EF7BC4B}"/>
              </a:ext>
            </a:extLst>
          </p:cNvPr>
          <p:cNvSpPr>
            <a:spLocks noGrp="1"/>
          </p:cNvSpPr>
          <p:nvPr>
            <p:ph sz="half" idx="1"/>
          </p:nvPr>
        </p:nvSpPr>
        <p:spPr/>
        <p:txBody>
          <a:bodyPr>
            <a:noAutofit/>
          </a:bodyPr>
          <a:lstStyle/>
          <a:p>
            <a:r>
              <a:rPr lang="en-US" dirty="0"/>
              <a:t>68-year-old white female patient presents with </a:t>
            </a:r>
            <a:r>
              <a:rPr lang="en-US" b="1" dirty="0"/>
              <a:t>chronic cough </a:t>
            </a:r>
            <a:r>
              <a:rPr lang="en-US" dirty="0"/>
              <a:t>that started over 1 year ago. The cough is productive of 5 to 10 mL off-white sputum per day. She also complains of breathlessness when walking up more than 1 flight of stairs. She reports a gradual increase in fatigue over the last 2 years.</a:t>
            </a:r>
          </a:p>
          <a:p>
            <a:endParaRPr lang="en-US" dirty="0"/>
          </a:p>
        </p:txBody>
      </p:sp>
      <p:sp>
        <p:nvSpPr>
          <p:cNvPr id="2" name="Content Placeholder 1">
            <a:extLst>
              <a:ext uri="{FF2B5EF4-FFF2-40B4-BE49-F238E27FC236}">
                <a16:creationId xmlns:a16="http://schemas.microsoft.com/office/drawing/2014/main" id="{FD4E1B67-2A14-5B66-DE28-BA2705B414F0}"/>
              </a:ext>
            </a:extLst>
          </p:cNvPr>
          <p:cNvSpPr>
            <a:spLocks noGrp="1"/>
          </p:cNvSpPr>
          <p:nvPr>
            <p:ph sz="half" idx="2"/>
          </p:nvPr>
        </p:nvSpPr>
        <p:spPr/>
        <p:txBody>
          <a:bodyPr>
            <a:normAutofit/>
          </a:bodyPr>
          <a:lstStyle/>
          <a:p>
            <a:r>
              <a:rPr lang="en-US" dirty="0"/>
              <a:t>Medical history: Gastroesophageal reflux (GERD), osteoporosis,</a:t>
            </a:r>
            <a:br>
              <a:rPr lang="en-US" dirty="0"/>
            </a:br>
            <a:r>
              <a:rPr lang="en-US" dirty="0"/>
              <a:t>mild asthma</a:t>
            </a:r>
          </a:p>
          <a:p>
            <a:r>
              <a:rPr lang="en-US" dirty="0"/>
              <a:t>Social history: Lifelong nonsmoker, married, 2 grown children, retired</a:t>
            </a:r>
          </a:p>
          <a:p>
            <a:r>
              <a:rPr lang="en-US" dirty="0"/>
              <a:t>Physical exam notable for body mass index (BMI) of 18.1 kg/m</a:t>
            </a:r>
            <a:r>
              <a:rPr lang="en-US" baseline="30000" dirty="0"/>
              <a:t>2</a:t>
            </a:r>
            <a:r>
              <a:rPr lang="en-US" dirty="0"/>
              <a:t>. Vital signs unremarkable</a:t>
            </a:r>
          </a:p>
          <a:p>
            <a:r>
              <a:rPr lang="en-US" dirty="0"/>
              <a:t>Spirometry: Mild obstructive ventilatory defect</a:t>
            </a:r>
          </a:p>
        </p:txBody>
      </p:sp>
    </p:spTree>
    <p:extLst>
      <p:ext uri="{BB962C8B-B14F-4D97-AF65-F5344CB8AC3E}">
        <p14:creationId xmlns:p14="http://schemas.microsoft.com/office/powerpoint/2010/main" val="240447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8ADC-28EF-00D4-99CA-A4EAC0FD8E67}"/>
              </a:ext>
            </a:extLst>
          </p:cNvPr>
          <p:cNvSpPr>
            <a:spLocks noGrp="1"/>
          </p:cNvSpPr>
          <p:nvPr>
            <p:ph type="title"/>
          </p:nvPr>
        </p:nvSpPr>
        <p:spPr/>
        <p:txBody>
          <a:bodyPr>
            <a:normAutofit/>
          </a:bodyPr>
          <a:lstStyle/>
          <a:p>
            <a:r>
              <a:rPr lang="en-US" sz="3600" dirty="0"/>
              <a:t>When to Suspect Bronchiectasis</a:t>
            </a:r>
          </a:p>
        </p:txBody>
      </p:sp>
      <p:sp>
        <p:nvSpPr>
          <p:cNvPr id="3" name="Content Placeholder 2">
            <a:extLst>
              <a:ext uri="{FF2B5EF4-FFF2-40B4-BE49-F238E27FC236}">
                <a16:creationId xmlns:a16="http://schemas.microsoft.com/office/drawing/2014/main" id="{4F9A0171-7F48-6A23-3CA6-54E5305FFDF4}"/>
              </a:ext>
            </a:extLst>
          </p:cNvPr>
          <p:cNvSpPr>
            <a:spLocks noGrp="1"/>
          </p:cNvSpPr>
          <p:nvPr>
            <p:ph sz="half" idx="1"/>
          </p:nvPr>
        </p:nvSpPr>
        <p:spPr/>
        <p:txBody>
          <a:bodyPr>
            <a:normAutofit/>
          </a:bodyPr>
          <a:lstStyle/>
          <a:p>
            <a:r>
              <a:rPr lang="en-US" sz="2400" dirty="0"/>
              <a:t>Chronic daily cough in patient older than 65</a:t>
            </a:r>
          </a:p>
          <a:p>
            <a:r>
              <a:rPr lang="en-US" sz="2400" dirty="0"/>
              <a:t>Regular, chronic sputum production</a:t>
            </a:r>
          </a:p>
          <a:p>
            <a:r>
              <a:rPr lang="en-US" sz="2400" dirty="0"/>
              <a:t>Chronic obstructive pulmonary disease diagnosis in lifelong nonsmoker</a:t>
            </a:r>
          </a:p>
          <a:p>
            <a:r>
              <a:rPr lang="en-US" sz="2400" dirty="0"/>
              <a:t>History of frequent lower respiratory infections</a:t>
            </a:r>
          </a:p>
          <a:p>
            <a:endParaRPr lang="en-US" sz="2400" dirty="0"/>
          </a:p>
        </p:txBody>
      </p:sp>
      <p:sp>
        <p:nvSpPr>
          <p:cNvPr id="4" name="Content Placeholder 3">
            <a:extLst>
              <a:ext uri="{FF2B5EF4-FFF2-40B4-BE49-F238E27FC236}">
                <a16:creationId xmlns:a16="http://schemas.microsoft.com/office/drawing/2014/main" id="{0A476EF8-097F-7DBE-DA5C-D580FC9F1319}"/>
              </a:ext>
            </a:extLst>
          </p:cNvPr>
          <p:cNvSpPr>
            <a:spLocks noGrp="1"/>
          </p:cNvSpPr>
          <p:nvPr>
            <p:ph sz="half" idx="2"/>
          </p:nvPr>
        </p:nvSpPr>
        <p:spPr/>
        <p:txBody>
          <a:bodyPr>
            <a:normAutofit/>
          </a:bodyPr>
          <a:lstStyle/>
          <a:p>
            <a:r>
              <a:rPr lang="en-US" sz="2400" dirty="0"/>
              <a:t>Isolation of bacterial pathogens</a:t>
            </a:r>
            <a:br>
              <a:rPr lang="en-US" sz="2400" dirty="0"/>
            </a:br>
            <a:r>
              <a:rPr lang="en-US" sz="2400" dirty="0"/>
              <a:t>or nontuberculous mycobacteria from sputum</a:t>
            </a:r>
          </a:p>
          <a:p>
            <a:r>
              <a:rPr lang="en-US" sz="2400" dirty="0"/>
              <a:t>History of hemoptysis</a:t>
            </a:r>
          </a:p>
          <a:p>
            <a:r>
              <a:rPr lang="en-US" sz="2400" dirty="0"/>
              <a:t>Cough with fatigue and weight loss</a:t>
            </a:r>
          </a:p>
          <a:p>
            <a:r>
              <a:rPr lang="en-US" sz="2400" dirty="0"/>
              <a:t>History of pediatric lung infections and tuberculosis</a:t>
            </a:r>
          </a:p>
          <a:p>
            <a:endParaRPr lang="en-US" dirty="0"/>
          </a:p>
        </p:txBody>
      </p:sp>
    </p:spTree>
    <p:extLst>
      <p:ext uri="{BB962C8B-B14F-4D97-AF65-F5344CB8AC3E}">
        <p14:creationId xmlns:p14="http://schemas.microsoft.com/office/powerpoint/2010/main" val="393327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30FA-1DA2-9010-20C7-4FF78FFD8C69}"/>
              </a:ext>
            </a:extLst>
          </p:cNvPr>
          <p:cNvSpPr>
            <a:spLocks noGrp="1"/>
          </p:cNvSpPr>
          <p:nvPr>
            <p:ph type="title"/>
          </p:nvPr>
        </p:nvSpPr>
        <p:spPr/>
        <p:txBody>
          <a:bodyPr>
            <a:normAutofit/>
          </a:bodyPr>
          <a:lstStyle/>
          <a:p>
            <a:r>
              <a:rPr lang="en-US" sz="3600" dirty="0"/>
              <a:t>Non-CF Bronchiectasis: Symptom Burden</a:t>
            </a:r>
          </a:p>
        </p:txBody>
      </p:sp>
      <p:sp>
        <p:nvSpPr>
          <p:cNvPr id="3" name="Content Placeholder 2">
            <a:extLst>
              <a:ext uri="{FF2B5EF4-FFF2-40B4-BE49-F238E27FC236}">
                <a16:creationId xmlns:a16="http://schemas.microsoft.com/office/drawing/2014/main" id="{FF7ED0CD-DE62-CD99-10B1-014FC7522191}"/>
              </a:ext>
            </a:extLst>
          </p:cNvPr>
          <p:cNvSpPr>
            <a:spLocks noGrp="1"/>
          </p:cNvSpPr>
          <p:nvPr>
            <p:ph sz="half" idx="1"/>
          </p:nvPr>
        </p:nvSpPr>
        <p:spPr/>
        <p:txBody>
          <a:bodyPr>
            <a:normAutofit/>
          </a:bodyPr>
          <a:lstStyle/>
          <a:p>
            <a:r>
              <a:rPr lang="en-US" dirty="0"/>
              <a:t>#1 complaint in non-CF bronchiectasis: Chronic cough</a:t>
            </a:r>
          </a:p>
          <a:p>
            <a:pPr lvl="1"/>
            <a:r>
              <a:rPr lang="en-US" dirty="0"/>
              <a:t>Almost 75% have daily bouts of coughing</a:t>
            </a:r>
          </a:p>
          <a:p>
            <a:pPr lvl="1"/>
            <a:r>
              <a:rPr lang="en-US" dirty="0"/>
              <a:t>Only half of patients with non-CF bronchiectasis have daily sputum production</a:t>
            </a:r>
          </a:p>
          <a:p>
            <a:pPr lvl="1"/>
            <a:r>
              <a:rPr lang="en-US" dirty="0"/>
              <a:t>Around 25% have history of hemoptysis</a:t>
            </a:r>
          </a:p>
        </p:txBody>
      </p:sp>
      <p:sp>
        <p:nvSpPr>
          <p:cNvPr id="5" name="Content Placeholder 4">
            <a:extLst>
              <a:ext uri="{FF2B5EF4-FFF2-40B4-BE49-F238E27FC236}">
                <a16:creationId xmlns:a16="http://schemas.microsoft.com/office/drawing/2014/main" id="{A7892A7E-5018-897B-0AC1-CA62622C6997}"/>
              </a:ext>
            </a:extLst>
          </p:cNvPr>
          <p:cNvSpPr>
            <a:spLocks noGrp="1"/>
          </p:cNvSpPr>
          <p:nvPr>
            <p:ph sz="half" idx="2"/>
          </p:nvPr>
        </p:nvSpPr>
        <p:spPr/>
        <p:txBody>
          <a:bodyPr>
            <a:normAutofit/>
          </a:bodyPr>
          <a:lstStyle/>
          <a:p>
            <a:r>
              <a:rPr lang="en-US" dirty="0"/>
              <a:t>64% with dyspnea with activity</a:t>
            </a:r>
          </a:p>
          <a:p>
            <a:r>
              <a:rPr lang="en-US" dirty="0"/>
              <a:t>50% will complain of daily fatigue</a:t>
            </a:r>
          </a:p>
          <a:p>
            <a:r>
              <a:rPr lang="en-US" dirty="0"/>
              <a:t>50% will have obstruction on pulmonary function testing</a:t>
            </a:r>
          </a:p>
          <a:p>
            <a:endParaRPr lang="en-US" dirty="0"/>
          </a:p>
        </p:txBody>
      </p:sp>
      <p:sp>
        <p:nvSpPr>
          <p:cNvPr id="8" name="Footer Placeholder 4">
            <a:extLst>
              <a:ext uri="{FF2B5EF4-FFF2-40B4-BE49-F238E27FC236}">
                <a16:creationId xmlns:a16="http://schemas.microsoft.com/office/drawing/2014/main" id="{AB9994DE-674B-C6C2-350F-365EF43F630D}"/>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r>
              <a:rPr lang="fr-FR" sz="1000" b="0" i="0" u="none" strike="noStrike" dirty="0" err="1">
                <a:effectLst/>
              </a:rPr>
              <a:t>Aksamit</a:t>
            </a:r>
            <a:r>
              <a:rPr lang="fr-FR" sz="1000" b="0" i="0" u="none" strike="noStrike" dirty="0">
                <a:effectLst/>
              </a:rPr>
              <a:t> TR, et al. </a:t>
            </a:r>
            <a:r>
              <a:rPr lang="fr-FR" sz="1000" b="0" i="1" u="none" strike="noStrike" dirty="0" err="1">
                <a:effectLst/>
              </a:rPr>
              <a:t>Chest</a:t>
            </a:r>
            <a:r>
              <a:rPr lang="fr-FR" sz="1000" b="0" i="0" u="none" strike="noStrike" dirty="0">
                <a:effectLst/>
              </a:rPr>
              <a:t>. 2017;151(5):982-992.</a:t>
            </a:r>
            <a:endParaRPr lang="en-US" sz="1000" dirty="0">
              <a:highlight>
                <a:srgbClr val="FFFF00"/>
              </a:highlight>
            </a:endParaRPr>
          </a:p>
        </p:txBody>
      </p:sp>
    </p:spTree>
    <p:extLst>
      <p:ext uri="{BB962C8B-B14F-4D97-AF65-F5344CB8AC3E}">
        <p14:creationId xmlns:p14="http://schemas.microsoft.com/office/powerpoint/2010/main" val="314008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B989-1277-260A-2513-1B3B8643A9C8}"/>
              </a:ext>
            </a:extLst>
          </p:cNvPr>
          <p:cNvSpPr>
            <a:spLocks noGrp="1"/>
          </p:cNvSpPr>
          <p:nvPr>
            <p:ph type="title"/>
          </p:nvPr>
        </p:nvSpPr>
        <p:spPr/>
        <p:txBody>
          <a:bodyPr>
            <a:normAutofit/>
          </a:bodyPr>
          <a:lstStyle/>
          <a:p>
            <a:r>
              <a:rPr lang="en-US" sz="3600" dirty="0"/>
              <a:t>Chronic Cough Workup</a:t>
            </a:r>
          </a:p>
        </p:txBody>
      </p:sp>
      <p:sp>
        <p:nvSpPr>
          <p:cNvPr id="3" name="Content Placeholder 2">
            <a:extLst>
              <a:ext uri="{FF2B5EF4-FFF2-40B4-BE49-F238E27FC236}">
                <a16:creationId xmlns:a16="http://schemas.microsoft.com/office/drawing/2014/main" id="{CB2F4EC5-FE2E-0E62-8388-1358C828D4E3}"/>
              </a:ext>
            </a:extLst>
          </p:cNvPr>
          <p:cNvSpPr>
            <a:spLocks noGrp="1"/>
          </p:cNvSpPr>
          <p:nvPr>
            <p:ph sz="half" idx="1"/>
          </p:nvPr>
        </p:nvSpPr>
        <p:spPr>
          <a:xfrm>
            <a:off x="609600" y="1496291"/>
            <a:ext cx="5701048" cy="4680672"/>
          </a:xfrm>
        </p:spPr>
        <p:txBody>
          <a:bodyPr>
            <a:normAutofit lnSpcReduction="10000"/>
          </a:bodyPr>
          <a:lstStyle/>
          <a:p>
            <a:r>
              <a:rPr lang="en-US" sz="2400" dirty="0"/>
              <a:t>Auscultation</a:t>
            </a:r>
          </a:p>
          <a:p>
            <a:pPr lvl="1"/>
            <a:r>
              <a:rPr lang="en-US" sz="2200" dirty="0"/>
              <a:t>Coarse breath sounds/rhonchi (may clear with cough)</a:t>
            </a:r>
          </a:p>
          <a:p>
            <a:pPr lvl="1"/>
            <a:r>
              <a:rPr lang="en-US" sz="2200" dirty="0"/>
              <a:t>Inspiratory squeaks and wheezing</a:t>
            </a:r>
          </a:p>
          <a:p>
            <a:r>
              <a:rPr lang="en-US" sz="2400" dirty="0"/>
              <a:t>Nasopharyngeal exam</a:t>
            </a:r>
          </a:p>
          <a:p>
            <a:pPr lvl="1"/>
            <a:r>
              <a:rPr lang="en-US" sz="2200" dirty="0"/>
              <a:t>Turbinate hypertrophy, erythema, polyposis</a:t>
            </a:r>
          </a:p>
          <a:p>
            <a:pPr lvl="1"/>
            <a:r>
              <a:rPr lang="en-US" sz="2200" dirty="0"/>
              <a:t>Postnasal drip, cobblestone throat </a:t>
            </a:r>
          </a:p>
          <a:p>
            <a:r>
              <a:rPr lang="en-US" sz="2400" dirty="0"/>
              <a:t>Bacterial culture of sputum/phlegm</a:t>
            </a:r>
          </a:p>
          <a:p>
            <a:r>
              <a:rPr lang="en-US" sz="2400" dirty="0"/>
              <a:t>Chest imaging</a:t>
            </a:r>
          </a:p>
          <a:p>
            <a:pPr lvl="1"/>
            <a:r>
              <a:rPr lang="en-US" sz="2200" dirty="0"/>
              <a:t>High-resolution computed tomography is gold standard</a:t>
            </a:r>
          </a:p>
        </p:txBody>
      </p:sp>
      <p:sp>
        <p:nvSpPr>
          <p:cNvPr id="8" name="Footer Placeholder 4">
            <a:extLst>
              <a:ext uri="{FF2B5EF4-FFF2-40B4-BE49-F238E27FC236}">
                <a16:creationId xmlns:a16="http://schemas.microsoft.com/office/drawing/2014/main" id="{629FE95F-BBDA-AC12-8E81-FD79B8D1D591}"/>
              </a:ext>
            </a:extLst>
          </p:cNvPr>
          <p:cNvSpPr>
            <a:spLocks noGrp="1"/>
          </p:cNvSpPr>
          <p:nvPr>
            <p:ph type="ftr" sz="quarter" idx="3"/>
          </p:nvPr>
        </p:nvSpPr>
        <p:spPr>
          <a:prstGeom prst="rect">
            <a:avLst/>
          </a:prstGeom>
        </p:spPr>
        <p:txBody>
          <a:bodyPr vert="horz" lIns="91440" tIns="45720" rIns="91440" bIns="45720" rtlCol="0" anchor="b"/>
          <a:lstStyle>
            <a:lvl1pPr algn="l">
              <a:defRPr sz="1000">
                <a:solidFill>
                  <a:schemeClr val="tx1">
                    <a:tint val="75000"/>
                  </a:schemeClr>
                </a:solidFill>
              </a:defRPr>
            </a:lvl1pPr>
          </a:lstStyle>
          <a:p>
            <a:r>
              <a:rPr lang="nb-NO" dirty="0"/>
              <a:t>Barker N, et al. </a:t>
            </a:r>
            <a:r>
              <a:rPr lang="nb-NO" i="1" dirty="0"/>
              <a:t>Front </a:t>
            </a:r>
            <a:r>
              <a:rPr lang="nb-NO" i="1" dirty="0" err="1"/>
              <a:t>Pediatr</a:t>
            </a:r>
            <a:r>
              <a:rPr lang="nb-NO" i="1" dirty="0"/>
              <a:t>. </a:t>
            </a:r>
            <a:r>
              <a:rPr lang="nb-NO" dirty="0"/>
              <a:t>2020;8:379.</a:t>
            </a:r>
          </a:p>
        </p:txBody>
      </p:sp>
      <p:pic>
        <p:nvPicPr>
          <p:cNvPr id="5" name="Picture 4">
            <a:extLst>
              <a:ext uri="{FF2B5EF4-FFF2-40B4-BE49-F238E27FC236}">
                <a16:creationId xmlns:a16="http://schemas.microsoft.com/office/drawing/2014/main" id="{75E5A910-48EC-8F23-8320-05FAF98B68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60019" y="1564469"/>
            <a:ext cx="4493781" cy="2629281"/>
          </a:xfrm>
          <a:prstGeom prst="rect">
            <a:avLst/>
          </a:prstGeom>
        </p:spPr>
      </p:pic>
    </p:spTree>
    <p:extLst>
      <p:ext uri="{BB962C8B-B14F-4D97-AF65-F5344CB8AC3E}">
        <p14:creationId xmlns:p14="http://schemas.microsoft.com/office/powerpoint/2010/main" val="3354610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85C0-F07D-5581-3283-E0632B8DFD3C}"/>
              </a:ext>
            </a:extLst>
          </p:cNvPr>
          <p:cNvSpPr>
            <a:spLocks noGrp="1"/>
          </p:cNvSpPr>
          <p:nvPr>
            <p:ph type="title"/>
          </p:nvPr>
        </p:nvSpPr>
        <p:spPr/>
        <p:txBody>
          <a:bodyPr>
            <a:normAutofit/>
          </a:bodyPr>
          <a:lstStyle/>
          <a:p>
            <a:r>
              <a:rPr lang="en-US" sz="3600" dirty="0"/>
              <a:t>Patient Case, Revisited</a:t>
            </a:r>
          </a:p>
        </p:txBody>
      </p:sp>
      <p:sp>
        <p:nvSpPr>
          <p:cNvPr id="3" name="Content Placeholder 2">
            <a:extLst>
              <a:ext uri="{FF2B5EF4-FFF2-40B4-BE49-F238E27FC236}">
                <a16:creationId xmlns:a16="http://schemas.microsoft.com/office/drawing/2014/main" id="{4E7EEF5E-B2F7-F308-C6C7-F2EE0A33BD3E}"/>
              </a:ext>
            </a:extLst>
          </p:cNvPr>
          <p:cNvSpPr>
            <a:spLocks noGrp="1"/>
          </p:cNvSpPr>
          <p:nvPr>
            <p:ph sz="half" idx="1"/>
          </p:nvPr>
        </p:nvSpPr>
        <p:spPr/>
        <p:txBody>
          <a:bodyPr>
            <a:normAutofit/>
          </a:bodyPr>
          <a:lstStyle/>
          <a:p>
            <a:r>
              <a:rPr lang="en-US" sz="2800" dirty="0"/>
              <a:t>Older than 65 years, female</a:t>
            </a:r>
          </a:p>
          <a:p>
            <a:r>
              <a:rPr lang="en-US" sz="2800" dirty="0"/>
              <a:t>Chronic daily cough with mucopurulent sputum</a:t>
            </a:r>
          </a:p>
          <a:p>
            <a:r>
              <a:rPr lang="en-US" sz="2800" dirty="0"/>
              <a:t>Dyspnea with activity</a:t>
            </a:r>
          </a:p>
          <a:p>
            <a:r>
              <a:rPr lang="en-US" sz="2800" dirty="0"/>
              <a:t>Fatigue</a:t>
            </a:r>
          </a:p>
          <a:p>
            <a:pPr lvl="1"/>
            <a:endParaRPr lang="en-US" sz="2400" dirty="0"/>
          </a:p>
          <a:p>
            <a:endParaRPr lang="en-US" sz="2800" dirty="0"/>
          </a:p>
          <a:p>
            <a:endParaRPr lang="en-US" sz="2800" dirty="0"/>
          </a:p>
        </p:txBody>
      </p:sp>
      <p:sp>
        <p:nvSpPr>
          <p:cNvPr id="4" name="Content Placeholder 3">
            <a:extLst>
              <a:ext uri="{FF2B5EF4-FFF2-40B4-BE49-F238E27FC236}">
                <a16:creationId xmlns:a16="http://schemas.microsoft.com/office/drawing/2014/main" id="{A13F610C-C562-ACEA-ACD4-76DD351136A8}"/>
              </a:ext>
            </a:extLst>
          </p:cNvPr>
          <p:cNvSpPr>
            <a:spLocks noGrp="1"/>
          </p:cNvSpPr>
          <p:nvPr>
            <p:ph sz="half" idx="2"/>
          </p:nvPr>
        </p:nvSpPr>
        <p:spPr/>
        <p:txBody>
          <a:bodyPr>
            <a:normAutofit/>
          </a:bodyPr>
          <a:lstStyle/>
          <a:p>
            <a:r>
              <a:rPr lang="en-US" sz="2800" dirty="0"/>
              <a:t>Low BMI</a:t>
            </a:r>
          </a:p>
          <a:p>
            <a:r>
              <a:rPr lang="en-US" sz="2800" dirty="0"/>
              <a:t>History of GERD and asthma </a:t>
            </a:r>
          </a:p>
          <a:p>
            <a:pPr lvl="1"/>
            <a:r>
              <a:rPr lang="en-US" sz="2400" dirty="0"/>
              <a:t>GERD in almost half of patients with non-CF bronchiectasis</a:t>
            </a:r>
          </a:p>
          <a:p>
            <a:endParaRPr lang="en-US" sz="2800" dirty="0"/>
          </a:p>
        </p:txBody>
      </p:sp>
    </p:spTree>
    <p:extLst>
      <p:ext uri="{BB962C8B-B14F-4D97-AF65-F5344CB8AC3E}">
        <p14:creationId xmlns:p14="http://schemas.microsoft.com/office/powerpoint/2010/main" val="2910279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NSCI_Lungs_Theme1">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I_Lungs_Theme1" id="{ABABAF7C-BDD2-4E44-AC8E-142B908271A3}" vid="{87AFD227-DCF7-C747-A7E5-A19A0EE364C1}"/>
    </a:ext>
  </a:extLst>
</a:theme>
</file>

<file path=ppt/theme/theme2.xml><?xml version="1.0" encoding="utf-8"?>
<a:theme xmlns:a="http://schemas.openxmlformats.org/drawingml/2006/main" name="Pulm-critical Care Theme">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ritical Care Theme" id="{3F50686B-5308-D44F-AC5D-3023AE0E6F62}" vid="{3D7E2827-609A-184A-8312-F06F4BBE7F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NSCI_Lungs_Theme1</Template>
  <TotalTime>260</TotalTime>
  <Words>743</Words>
  <Application>Microsoft Macintosh PowerPoint</Application>
  <PresentationFormat>Widescreen</PresentationFormat>
  <Paragraphs>78</Paragraphs>
  <Slides>9</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Calibri</vt:lpstr>
      <vt:lpstr>Calibri Light</vt:lpstr>
      <vt:lpstr>Century Gothic</vt:lpstr>
      <vt:lpstr>Trebuchet MS</vt:lpstr>
      <vt:lpstr>NSCI_Lungs_Theme1</vt:lpstr>
      <vt:lpstr>Pulm-critical Care Theme</vt:lpstr>
      <vt:lpstr>Office Theme</vt:lpstr>
      <vt:lpstr>Neurology2023</vt:lpstr>
      <vt:lpstr>Non-CF Bronchiectasis (NCFBE): Identifying At-Risk Patients</vt:lpstr>
      <vt:lpstr>Disclaimer</vt:lpstr>
      <vt:lpstr>PowerPoint Presentation</vt:lpstr>
      <vt:lpstr>Patient Case</vt:lpstr>
      <vt:lpstr>When to Suspect Bronchiectasis</vt:lpstr>
      <vt:lpstr>Non-CF Bronchiectasis: Symptom Burden</vt:lpstr>
      <vt:lpstr>Chronic Cough Workup</vt:lpstr>
      <vt:lpstr>Patient Case, Revisited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Non-CF Bronchiectasis: Identifying At-Risk Patients</dc:title>
  <dc:subject/>
  <dc:creator>MedEd On The Go</dc:creator>
  <cp:keywords/>
  <dc:description/>
  <cp:lastModifiedBy>Moriah Diethorn</cp:lastModifiedBy>
  <cp:revision>31</cp:revision>
  <dcterms:created xsi:type="dcterms:W3CDTF">2023-04-17T00:22:02Z</dcterms:created>
  <dcterms:modified xsi:type="dcterms:W3CDTF">2023-05-25T13:52:55Z</dcterms:modified>
  <cp:category/>
</cp:coreProperties>
</file>