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 id="2147483727" r:id="rId2"/>
    <p:sldMasterId id="2147483741" r:id="rId3"/>
    <p:sldMasterId id="2147483753" r:id="rId4"/>
  </p:sldMasterIdLst>
  <p:notesMasterIdLst>
    <p:notesMasterId r:id="rId13"/>
  </p:notesMasterIdLst>
  <p:sldIdLst>
    <p:sldId id="256" r:id="rId5"/>
    <p:sldId id="261" r:id="rId6"/>
    <p:sldId id="265" r:id="rId7"/>
    <p:sldId id="258" r:id="rId8"/>
    <p:sldId id="259" r:id="rId9"/>
    <p:sldId id="260" r:id="rId10"/>
    <p:sldId id="257"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547538-8B96-6C5E-B990-55466F9A02D9}" name="Rebecca Barraclough" initials="RB" userId="S::rbarraclough@ushealthconnect.com::2fefac7e-c711-47ad-8a3f-c5e62e1ab735" providerId="AD"/>
  <p188:author id="{B0042893-9274-28A6-A126-FC088A0271B6}" name="Alison Kole" initials="AK" userId="S::akole@ushealthconnect.com::b8263bbd-2d91-4f16-bf8e-23fdd3967123" providerId="AD"/>
  <p188:author id="{52463AE7-7D11-14C5-2D81-1A3140ED1E86}" name="Prerna Poojary" initials="PP" userId="wl8MeuTTky20EzXPuPILxaFEBkYWYd2kSaNWbxx5Y/Q=" providerId="None"/>
  <p188:author id="{587B9DF8-07B2-1036-2560-F7CDD8CC9D9E}" name="Prerna Poojary" initials="PP" userId="S::ppoojary@ushealthconnect.com::784d81cb-4d8e-4a43-8c2e-8d8d9a5cf0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6" autoAdjust="0"/>
    <p:restoredTop sz="96327" autoAdjust="0"/>
  </p:normalViewPr>
  <p:slideViewPr>
    <p:cSldViewPr snapToGrid="0">
      <p:cViewPr varScale="1">
        <p:scale>
          <a:sx n="103" d="100"/>
          <a:sy n="103" d="100"/>
        </p:scale>
        <p:origin x="176" y="5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B88706-BC30-46CF-BDCC-9424E75F3079}" type="datetimeFigureOut">
              <a:rPr lang="en-US" smtClean="0"/>
              <a:t>5/25/23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343A4B-119B-4137-B27F-B72B5AEF299A}" type="slidenum">
              <a:rPr lang="en-US" smtClean="0"/>
              <a:t>‹#›</a:t>
            </a:fld>
            <a:endParaRPr lang="en-US" dirty="0"/>
          </a:p>
        </p:txBody>
      </p:sp>
    </p:spTree>
    <p:extLst>
      <p:ext uri="{BB962C8B-B14F-4D97-AF65-F5344CB8AC3E}">
        <p14:creationId xmlns:p14="http://schemas.microsoft.com/office/powerpoint/2010/main" val="1093739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43A4B-119B-4137-B27F-B72B5AEF299A}" type="slidenum">
              <a:rPr lang="en-US" smtClean="0"/>
              <a:t>5</a:t>
            </a:fld>
            <a:endParaRPr lang="en-US" dirty="0"/>
          </a:p>
        </p:txBody>
      </p:sp>
    </p:spTree>
    <p:extLst>
      <p:ext uri="{BB962C8B-B14F-4D97-AF65-F5344CB8AC3E}">
        <p14:creationId xmlns:p14="http://schemas.microsoft.com/office/powerpoint/2010/main" val="163517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43A4B-119B-4137-B27F-B72B5AEF299A}" type="slidenum">
              <a:rPr lang="en-US" smtClean="0"/>
              <a:t>6</a:t>
            </a:fld>
            <a:endParaRPr lang="en-US" dirty="0"/>
          </a:p>
        </p:txBody>
      </p:sp>
    </p:spTree>
    <p:extLst>
      <p:ext uri="{BB962C8B-B14F-4D97-AF65-F5344CB8AC3E}">
        <p14:creationId xmlns:p14="http://schemas.microsoft.com/office/powerpoint/2010/main" val="743570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dirty="0"/>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83564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4250180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1404593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3575623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pic>
        <p:nvPicPr>
          <p:cNvPr id="2" name="Picture 1">
            <a:extLst>
              <a:ext uri="{FF2B5EF4-FFF2-40B4-BE49-F238E27FC236}">
                <a16:creationId xmlns:a16="http://schemas.microsoft.com/office/drawing/2014/main" id="{DCD561C2-EFA4-4724-B892-6471043E368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CB0EBD30-88AB-4F8D-28BE-A5BAADBC3F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020731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sz="1000" dirty="0"/>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632992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98582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3704309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792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898931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173039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335265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569841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726164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68467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281240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245427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620089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5/25/23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57002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5/25/23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9899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5/25/23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71770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5/25/23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0274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2137143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5/25/23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04349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5/25/23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78043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5/25/23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609679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5/25/23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17138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5/25/23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550688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5/25/23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85654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5/25/23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21973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6DA55-3014-A390-F6B9-93C74A03ED5D}"/>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758982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7BFDA-BA3F-04E7-5092-F2956F92BE78}"/>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907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7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14213091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1426957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5611526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539046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439935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494634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295247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70640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dirty="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dirty="0"/>
              <a:t>Click to edit Master title style</a:t>
            </a:r>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8746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1511238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0006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1304547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1845056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4.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dirty="0"/>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31464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866E819-5E9D-90BD-CB33-CAC7D136A523}"/>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550022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5/25/23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68251987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893678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936"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4.png"/><Relationship Id="rId7" Type="http://schemas.openxmlformats.org/officeDocument/2006/relationships/hyperlink" Target="http://www.mededonthego.com/" TargetMode="External"/><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15.sv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2CC04-02C6-D72C-7788-C9BF62C229AA}"/>
              </a:ext>
            </a:extLst>
          </p:cNvPr>
          <p:cNvSpPr>
            <a:spLocks noGrp="1"/>
          </p:cNvSpPr>
          <p:nvPr>
            <p:ph type="title"/>
          </p:nvPr>
        </p:nvSpPr>
        <p:spPr/>
        <p:txBody>
          <a:bodyPr>
            <a:normAutofit/>
          </a:bodyPr>
          <a:lstStyle/>
          <a:p>
            <a:r>
              <a:rPr lang="en-US" sz="6000" dirty="0"/>
              <a:t>Non-CF Bronchiectasis (NCFBE): Redefined</a:t>
            </a:r>
          </a:p>
        </p:txBody>
      </p:sp>
      <p:sp>
        <p:nvSpPr>
          <p:cNvPr id="3" name="Subtitle 2">
            <a:extLst>
              <a:ext uri="{FF2B5EF4-FFF2-40B4-BE49-F238E27FC236}">
                <a16:creationId xmlns:a16="http://schemas.microsoft.com/office/drawing/2014/main" id="{BB01AACF-8F49-2C5C-DDA2-22DABA254F68}"/>
              </a:ext>
            </a:extLst>
          </p:cNvPr>
          <p:cNvSpPr>
            <a:spLocks noGrp="1"/>
          </p:cNvSpPr>
          <p:nvPr>
            <p:ph type="body" idx="1"/>
          </p:nvPr>
        </p:nvSpPr>
        <p:spPr/>
        <p:txBody>
          <a:bodyPr>
            <a:noAutofit/>
          </a:bodyPr>
          <a:lstStyle/>
          <a:p>
            <a:r>
              <a:rPr lang="en-US" b="1" dirty="0">
                <a:solidFill>
                  <a:schemeClr val="accent1"/>
                </a:solidFill>
              </a:rPr>
              <a:t>Colin Swenson, MD</a:t>
            </a:r>
            <a:br>
              <a:rPr lang="en-US" b="1" dirty="0"/>
            </a:br>
            <a:r>
              <a:rPr lang="en-US" dirty="0"/>
              <a:t>Assistant Professor and Senior Physician</a:t>
            </a:r>
            <a:br>
              <a:rPr lang="en-US" dirty="0"/>
            </a:br>
            <a:r>
              <a:rPr lang="en-US" dirty="0"/>
              <a:t>Division of Pulmonary, Allergy, and Critical Care Medicine</a:t>
            </a:r>
            <a:br>
              <a:rPr lang="en-US" dirty="0"/>
            </a:br>
            <a:r>
              <a:rPr lang="en-US" dirty="0"/>
              <a:t>Emory University</a:t>
            </a:r>
            <a:br>
              <a:rPr lang="en-US" dirty="0"/>
            </a:br>
            <a:r>
              <a:rPr lang="en-US" dirty="0"/>
              <a:t>Atlanta, GA</a:t>
            </a:r>
          </a:p>
        </p:txBody>
      </p:sp>
    </p:spTree>
    <p:extLst>
      <p:ext uri="{BB962C8B-B14F-4D97-AF65-F5344CB8AC3E}">
        <p14:creationId xmlns:p14="http://schemas.microsoft.com/office/powerpoint/2010/main" val="192710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27809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Non-CF Bronchiectasis: Navigating the Chronic Cough Vortex</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epidemiological data supporting NCFBE as a clinically relevant disease that is more common than previously described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common etiologies and the clinical presentation of this disease, emphasizing overlap with comorbid medical conditions routinely seen in clinical practice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the complex pathophysiology of how NCFBE leads to progressive decline in lung function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the current recommended diagnostic algorithm, with emphasis on the importance of early diagnosis and pulmonary referral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the current treatment options and potential future pharmaceutical options for the management of NCFBE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0EFD8587-61DA-D886-DCF0-CA2F4E43D8C6}"/>
              </a:ext>
            </a:extLst>
          </p:cNvPr>
          <p:cNvSpPr>
            <a:spLocks noGrp="1"/>
          </p:cNvSpPr>
          <p:nvPr>
            <p:ph type="ftr" sz="quarter" idx="3"/>
          </p:nvPr>
        </p:nvSpPr>
        <p:spPr/>
        <p:txBody>
          <a:bodyPr/>
          <a:lstStyle>
            <a:lvl1pPr algn="l">
              <a:defRPr sz="1000">
                <a:solidFill>
                  <a:schemeClr val="tx1">
                    <a:tint val="75000"/>
                  </a:schemeClr>
                </a:solidFill>
              </a:defRPr>
            </a:lvl1pPr>
          </a:lstStyle>
          <a:p>
            <a:r>
              <a:rPr lang="da-DK" dirty="0"/>
              <a:t>Non-CF, non-</a:t>
            </a:r>
            <a:r>
              <a:rPr lang="da-DK" dirty="0" err="1"/>
              <a:t>cystic</a:t>
            </a:r>
            <a:r>
              <a:rPr lang="da-DK" dirty="0"/>
              <a:t> </a:t>
            </a:r>
            <a:r>
              <a:rPr lang="da-DK" dirty="0" err="1"/>
              <a:t>fibrosis</a:t>
            </a:r>
            <a:r>
              <a:rPr lang="da-DK" dirty="0"/>
              <a:t>.</a:t>
            </a:r>
          </a:p>
          <a:p>
            <a:r>
              <a:rPr lang="nb-NO" dirty="0"/>
              <a:t>Imam JS, et al. </a:t>
            </a:r>
            <a:r>
              <a:rPr lang="nb-NO" i="1" dirty="0" err="1"/>
              <a:t>Respir</a:t>
            </a:r>
            <a:r>
              <a:rPr lang="nb-NO" i="1" dirty="0"/>
              <a:t> Med. </a:t>
            </a:r>
            <a:r>
              <a:rPr lang="nb-NO" dirty="0"/>
              <a:t>2020;166:105940; McDonnell MJ, et al. </a:t>
            </a:r>
            <a:r>
              <a:rPr lang="nb-NO" i="1" dirty="0"/>
              <a:t>QJM</a:t>
            </a:r>
            <a:r>
              <a:rPr lang="nb-NO" dirty="0"/>
              <a:t>. 2013;106(8):709-715.</a:t>
            </a:r>
          </a:p>
        </p:txBody>
      </p:sp>
      <p:sp>
        <p:nvSpPr>
          <p:cNvPr id="2" name="Title 1">
            <a:extLst>
              <a:ext uri="{FF2B5EF4-FFF2-40B4-BE49-F238E27FC236}">
                <a16:creationId xmlns:a16="http://schemas.microsoft.com/office/drawing/2014/main" id="{5979766E-0993-2E8F-75A9-0FA1F7F23BA7}"/>
              </a:ext>
            </a:extLst>
          </p:cNvPr>
          <p:cNvSpPr>
            <a:spLocks noGrp="1"/>
          </p:cNvSpPr>
          <p:nvPr>
            <p:ph type="title"/>
          </p:nvPr>
        </p:nvSpPr>
        <p:spPr/>
        <p:txBody>
          <a:bodyPr>
            <a:normAutofit/>
          </a:bodyPr>
          <a:lstStyle/>
          <a:p>
            <a:r>
              <a:rPr lang="en-US" sz="3600" dirty="0"/>
              <a:t>Non-CF Bronchiectasis: Then</a:t>
            </a:r>
          </a:p>
        </p:txBody>
      </p:sp>
      <p:sp>
        <p:nvSpPr>
          <p:cNvPr id="3" name="Content Placeholder 2">
            <a:extLst>
              <a:ext uri="{FF2B5EF4-FFF2-40B4-BE49-F238E27FC236}">
                <a16:creationId xmlns:a16="http://schemas.microsoft.com/office/drawing/2014/main" id="{386489E5-D8C1-8A45-51F4-BAE0ABF0BB41}"/>
              </a:ext>
            </a:extLst>
          </p:cNvPr>
          <p:cNvSpPr>
            <a:spLocks noGrp="1"/>
          </p:cNvSpPr>
          <p:nvPr>
            <p:ph idx="1"/>
          </p:nvPr>
        </p:nvSpPr>
        <p:spPr/>
        <p:txBody>
          <a:bodyPr>
            <a:normAutofit/>
          </a:bodyPr>
          <a:lstStyle/>
          <a:p>
            <a:r>
              <a:rPr lang="en-US" sz="2800" dirty="0"/>
              <a:t>Rare, orphan disease</a:t>
            </a:r>
          </a:p>
          <a:p>
            <a:pPr lvl="1"/>
            <a:r>
              <a:rPr lang="en-US" sz="2400" dirty="0"/>
              <a:t>U.S. rare disease definition: Fewer than 200,000 people (1 in 2,000)</a:t>
            </a:r>
          </a:p>
          <a:p>
            <a:pPr lvl="1"/>
            <a:r>
              <a:rPr lang="en-US" sz="2400" dirty="0"/>
              <a:t>Post-infectious etiology</a:t>
            </a:r>
          </a:p>
          <a:p>
            <a:pPr lvl="1"/>
            <a:r>
              <a:rPr lang="en-US" sz="2400" dirty="0"/>
              <a:t>Almost exclusively elderly women</a:t>
            </a:r>
          </a:p>
          <a:p>
            <a:pPr lvl="1"/>
            <a:r>
              <a:rPr lang="en-US" sz="2400" dirty="0"/>
              <a:t>Not associated with increased mortality</a:t>
            </a:r>
          </a:p>
          <a:p>
            <a:pPr lvl="1"/>
            <a:endParaRPr lang="en-US" sz="2400" dirty="0"/>
          </a:p>
        </p:txBody>
      </p:sp>
    </p:spTree>
    <p:extLst>
      <p:ext uri="{BB962C8B-B14F-4D97-AF65-F5344CB8AC3E}">
        <p14:creationId xmlns:p14="http://schemas.microsoft.com/office/powerpoint/2010/main" val="2902485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9766E-0993-2E8F-75A9-0FA1F7F23BA7}"/>
              </a:ext>
            </a:extLst>
          </p:cNvPr>
          <p:cNvSpPr>
            <a:spLocks noGrp="1"/>
          </p:cNvSpPr>
          <p:nvPr>
            <p:ph type="title"/>
          </p:nvPr>
        </p:nvSpPr>
        <p:spPr/>
        <p:txBody>
          <a:bodyPr>
            <a:normAutofit/>
          </a:bodyPr>
          <a:lstStyle/>
          <a:p>
            <a:r>
              <a:rPr lang="en-US" sz="3600" dirty="0"/>
              <a:t>Non-CF Bronchiectasis: Now</a:t>
            </a:r>
          </a:p>
        </p:txBody>
      </p:sp>
      <p:sp>
        <p:nvSpPr>
          <p:cNvPr id="3" name="Content Placeholder 2">
            <a:extLst>
              <a:ext uri="{FF2B5EF4-FFF2-40B4-BE49-F238E27FC236}">
                <a16:creationId xmlns:a16="http://schemas.microsoft.com/office/drawing/2014/main" id="{386489E5-D8C1-8A45-51F4-BAE0ABF0BB41}"/>
              </a:ext>
            </a:extLst>
          </p:cNvPr>
          <p:cNvSpPr>
            <a:spLocks noGrp="1"/>
          </p:cNvSpPr>
          <p:nvPr>
            <p:ph sz="half" idx="1"/>
          </p:nvPr>
        </p:nvSpPr>
        <p:spPr>
          <a:xfrm>
            <a:off x="609599" y="1496291"/>
            <a:ext cx="5605849" cy="4680672"/>
          </a:xfrm>
        </p:spPr>
        <p:txBody>
          <a:bodyPr>
            <a:normAutofit fontScale="92500" lnSpcReduction="10000"/>
          </a:bodyPr>
          <a:lstStyle/>
          <a:p>
            <a:r>
              <a:rPr lang="en-US" sz="2600" b="1" dirty="0"/>
              <a:t>Not</a:t>
            </a:r>
            <a:r>
              <a:rPr lang="en-US" sz="2600" dirty="0"/>
              <a:t> a rare or orphan disease</a:t>
            </a:r>
          </a:p>
          <a:p>
            <a:pPr lvl="1"/>
            <a:r>
              <a:rPr lang="en-US" sz="2400" dirty="0"/>
              <a:t>Non-CF bronchiectasis in the</a:t>
            </a:r>
            <a:br>
              <a:rPr lang="en-US" sz="2400" dirty="0"/>
            </a:br>
            <a:r>
              <a:rPr lang="en-US" sz="2400" dirty="0"/>
              <a:t>United States: Up to </a:t>
            </a:r>
            <a:r>
              <a:rPr lang="en-US" sz="2400" b="1" dirty="0"/>
              <a:t>500,000</a:t>
            </a:r>
            <a:r>
              <a:rPr lang="en-US" sz="2400" dirty="0"/>
              <a:t> adults</a:t>
            </a:r>
          </a:p>
          <a:p>
            <a:r>
              <a:rPr lang="en-US" sz="2600" dirty="0"/>
              <a:t>Increasing prevalence: ~</a:t>
            </a:r>
            <a:r>
              <a:rPr lang="en-US" sz="2600" b="1" dirty="0"/>
              <a:t>40%</a:t>
            </a:r>
            <a:r>
              <a:rPr lang="en-US" sz="2600" dirty="0"/>
              <a:t> increase in 10 years</a:t>
            </a:r>
          </a:p>
          <a:p>
            <a:r>
              <a:rPr lang="en-US" sz="2600" dirty="0"/>
              <a:t>Prevalence increases with age</a:t>
            </a:r>
          </a:p>
          <a:p>
            <a:pPr lvl="1"/>
            <a:r>
              <a:rPr lang="en-US" sz="2400" dirty="0"/>
              <a:t>10-fold difference over 60 years versus under 50</a:t>
            </a:r>
          </a:p>
          <a:p>
            <a:pPr lvl="1"/>
            <a:r>
              <a:rPr lang="en-US" sz="2400" dirty="0"/>
              <a:t>Older than 60: 300 to 500 per 100,000 (~0.5%)</a:t>
            </a:r>
          </a:p>
          <a:p>
            <a:pPr lvl="1"/>
            <a:r>
              <a:rPr lang="en-US" sz="2400" dirty="0"/>
              <a:t>Older than 65: 700 per 100,000</a:t>
            </a:r>
            <a:br>
              <a:rPr lang="en-US" sz="2400" dirty="0"/>
            </a:br>
            <a:r>
              <a:rPr lang="en-US" sz="2400" dirty="0"/>
              <a:t>(8.7% per year)</a:t>
            </a:r>
            <a:endParaRPr lang="en-US" sz="2600" dirty="0"/>
          </a:p>
          <a:p>
            <a:pPr lvl="1"/>
            <a:endParaRPr lang="en-US" sz="2600" dirty="0"/>
          </a:p>
        </p:txBody>
      </p:sp>
      <p:pic>
        <p:nvPicPr>
          <p:cNvPr id="7" name="Picture 6">
            <a:extLst>
              <a:ext uri="{FF2B5EF4-FFF2-40B4-BE49-F238E27FC236}">
                <a16:creationId xmlns:a16="http://schemas.microsoft.com/office/drawing/2014/main" id="{C0557126-B5DB-3489-F8BF-967260E07FD4}"/>
              </a:ext>
            </a:extLst>
          </p:cNvPr>
          <p:cNvPicPr>
            <a:picLocks noChangeAspect="1"/>
          </p:cNvPicPr>
          <p:nvPr/>
        </p:nvPicPr>
        <p:blipFill>
          <a:blip r:embed="rId3"/>
          <a:stretch>
            <a:fillRect/>
          </a:stretch>
        </p:blipFill>
        <p:spPr>
          <a:xfrm>
            <a:off x="7154791" y="1344656"/>
            <a:ext cx="4171871" cy="1555826"/>
          </a:xfrm>
          <a:prstGeom prst="rect">
            <a:avLst/>
          </a:prstGeom>
        </p:spPr>
      </p:pic>
      <p:pic>
        <p:nvPicPr>
          <p:cNvPr id="9" name="Picture 8">
            <a:extLst>
              <a:ext uri="{FF2B5EF4-FFF2-40B4-BE49-F238E27FC236}">
                <a16:creationId xmlns:a16="http://schemas.microsoft.com/office/drawing/2014/main" id="{2000B2C4-36C0-82F6-C554-1F187A1236A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54791" y="2991805"/>
            <a:ext cx="4199008" cy="1791730"/>
          </a:xfrm>
          <a:prstGeom prst="rect">
            <a:avLst/>
          </a:prstGeom>
        </p:spPr>
      </p:pic>
      <p:sp>
        <p:nvSpPr>
          <p:cNvPr id="6" name="Footer Placeholder 4">
            <a:extLst>
              <a:ext uri="{FF2B5EF4-FFF2-40B4-BE49-F238E27FC236}">
                <a16:creationId xmlns:a16="http://schemas.microsoft.com/office/drawing/2014/main" id="{ECD58A7A-9D76-5A9E-452D-9663292CCB0F}"/>
              </a:ext>
            </a:extLst>
          </p:cNvPr>
          <p:cNvSpPr>
            <a:spLocks noGrp="1"/>
          </p:cNvSpPr>
          <p:nvPr>
            <p:ph type="ftr" sz="quarter" idx="3"/>
          </p:nvPr>
        </p:nvSpPr>
        <p:spPr>
          <a:xfrm>
            <a:off x="609600" y="6356350"/>
            <a:ext cx="10744199" cy="442131"/>
          </a:xfrm>
        </p:spPr>
        <p:txBody>
          <a:bodyPr/>
          <a:lstStyle>
            <a:lvl1pPr algn="l">
              <a:defRPr sz="1000">
                <a:solidFill>
                  <a:schemeClr val="tx1">
                    <a:tint val="75000"/>
                  </a:schemeClr>
                </a:solidFill>
              </a:defRPr>
            </a:lvl1pPr>
          </a:lstStyle>
          <a:p>
            <a:r>
              <a:rPr lang="fr-FR" sz="1000" b="0" i="0" u="none" strike="noStrike" dirty="0" err="1">
                <a:effectLst/>
              </a:rPr>
              <a:t>BrE</a:t>
            </a:r>
            <a:r>
              <a:rPr lang="fr-FR" sz="1000" b="0" i="0" u="none" strike="noStrike" dirty="0">
                <a:effectLst/>
              </a:rPr>
              <a:t>, </a:t>
            </a:r>
            <a:r>
              <a:rPr lang="fr-FR" sz="1000" b="0" i="0" u="none" strike="noStrike" dirty="0" err="1">
                <a:effectLst/>
              </a:rPr>
              <a:t>bronchiectasis</a:t>
            </a:r>
            <a:r>
              <a:rPr lang="fr-FR" sz="1000" dirty="0"/>
              <a:t>.</a:t>
            </a:r>
            <a:endParaRPr lang="fr-FR" sz="1000" b="0" i="0" u="none" strike="noStrike" dirty="0">
              <a:effectLst/>
            </a:endParaRPr>
          </a:p>
          <a:p>
            <a:r>
              <a:rPr lang="fr-FR" sz="1000" b="0" i="0" u="none" strike="noStrike" dirty="0" err="1">
                <a:effectLst/>
              </a:rPr>
              <a:t>Henkle</a:t>
            </a:r>
            <a:r>
              <a:rPr lang="fr-FR" sz="1000" b="0" i="0" u="none" strike="noStrike" dirty="0">
                <a:effectLst/>
              </a:rPr>
              <a:t> E, et al. </a:t>
            </a:r>
            <a:r>
              <a:rPr lang="fr-FR" sz="1000" b="0" i="1" u="none" strike="noStrike" dirty="0" err="1">
                <a:effectLst/>
              </a:rPr>
              <a:t>Chest</a:t>
            </a:r>
            <a:r>
              <a:rPr lang="fr-FR" sz="1000" b="0" i="0" u="none" strike="noStrike" dirty="0">
                <a:effectLst/>
              </a:rPr>
              <a:t>. 2018;154(6):1311-1320</a:t>
            </a:r>
            <a:r>
              <a:rPr lang="en-US" sz="1000" u="none" strike="noStrike" dirty="0">
                <a:latin typeface="BlinkMacSystemFont"/>
              </a:rPr>
              <a:t>; </a:t>
            </a:r>
            <a:r>
              <a:rPr lang="fr-FR" sz="1000" dirty="0" err="1"/>
              <a:t>Weycker</a:t>
            </a:r>
            <a:r>
              <a:rPr lang="fr-FR" sz="1000" dirty="0"/>
              <a:t> D, et al. </a:t>
            </a:r>
            <a:r>
              <a:rPr lang="fr-FR" sz="1000" i="1" dirty="0" err="1"/>
              <a:t>Chron</a:t>
            </a:r>
            <a:r>
              <a:rPr lang="fr-FR" sz="1000" i="1" dirty="0"/>
              <a:t> </a:t>
            </a:r>
            <a:r>
              <a:rPr lang="fr-FR" sz="1000" i="1" dirty="0" err="1"/>
              <a:t>Respir</a:t>
            </a:r>
            <a:r>
              <a:rPr lang="fr-FR" sz="1000" i="1" dirty="0"/>
              <a:t> Dis.</a:t>
            </a:r>
            <a:r>
              <a:rPr lang="fr-FR" sz="1000" dirty="0"/>
              <a:t> 2017;14(4):377-384</a:t>
            </a:r>
            <a:r>
              <a:rPr lang="en-US" sz="1000" dirty="0"/>
              <a:t>.</a:t>
            </a:r>
            <a:endParaRPr lang="fr-FR" sz="1000" dirty="0"/>
          </a:p>
        </p:txBody>
      </p:sp>
      <p:pic>
        <p:nvPicPr>
          <p:cNvPr id="8" name="Picture 7">
            <a:extLst>
              <a:ext uri="{FF2B5EF4-FFF2-40B4-BE49-F238E27FC236}">
                <a16:creationId xmlns:a16="http://schemas.microsoft.com/office/drawing/2014/main" id="{ABDA58B6-8206-3D75-6101-4F39DB90685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54791" y="4874858"/>
            <a:ext cx="4199008" cy="1791731"/>
          </a:xfrm>
          <a:prstGeom prst="rect">
            <a:avLst/>
          </a:prstGeom>
        </p:spPr>
      </p:pic>
    </p:spTree>
    <p:extLst>
      <p:ext uri="{BB962C8B-B14F-4D97-AF65-F5344CB8AC3E}">
        <p14:creationId xmlns:p14="http://schemas.microsoft.com/office/powerpoint/2010/main" val="2947975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9766E-0993-2E8F-75A9-0FA1F7F23BA7}"/>
              </a:ext>
            </a:extLst>
          </p:cNvPr>
          <p:cNvSpPr>
            <a:spLocks noGrp="1"/>
          </p:cNvSpPr>
          <p:nvPr>
            <p:ph type="title"/>
          </p:nvPr>
        </p:nvSpPr>
        <p:spPr/>
        <p:txBody>
          <a:bodyPr>
            <a:normAutofit/>
          </a:bodyPr>
          <a:lstStyle/>
          <a:p>
            <a:r>
              <a:rPr lang="en-US" sz="3600" dirty="0"/>
              <a:t>Non-CF Bronchiectasis: Now</a:t>
            </a:r>
          </a:p>
        </p:txBody>
      </p:sp>
      <p:sp>
        <p:nvSpPr>
          <p:cNvPr id="3" name="Content Placeholder 2">
            <a:extLst>
              <a:ext uri="{FF2B5EF4-FFF2-40B4-BE49-F238E27FC236}">
                <a16:creationId xmlns:a16="http://schemas.microsoft.com/office/drawing/2014/main" id="{386489E5-D8C1-8A45-51F4-BAE0ABF0BB41}"/>
              </a:ext>
            </a:extLst>
          </p:cNvPr>
          <p:cNvSpPr>
            <a:spLocks noGrp="1"/>
          </p:cNvSpPr>
          <p:nvPr>
            <p:ph sz="half" idx="1"/>
          </p:nvPr>
        </p:nvSpPr>
        <p:spPr>
          <a:xfrm>
            <a:off x="609600" y="1496291"/>
            <a:ext cx="5593492" cy="4680672"/>
          </a:xfrm>
        </p:spPr>
        <p:txBody>
          <a:bodyPr>
            <a:normAutofit fontScale="92500"/>
          </a:bodyPr>
          <a:lstStyle/>
          <a:p>
            <a:r>
              <a:rPr lang="en-US" sz="2600" dirty="0"/>
              <a:t>Women more than men (~2:1)</a:t>
            </a:r>
          </a:p>
          <a:p>
            <a:r>
              <a:rPr lang="en-US" sz="2600" dirty="0"/>
              <a:t>Higher in certain ethnic groups</a:t>
            </a:r>
          </a:p>
          <a:p>
            <a:pPr lvl="1"/>
            <a:r>
              <a:rPr lang="en-US" sz="2200" dirty="0"/>
              <a:t>Asian &gt; White/European &gt; Black/African</a:t>
            </a:r>
          </a:p>
          <a:p>
            <a:r>
              <a:rPr lang="en-US" sz="2600" dirty="0"/>
              <a:t>Higher health care utilization</a:t>
            </a:r>
          </a:p>
          <a:p>
            <a:pPr lvl="1"/>
            <a:r>
              <a:rPr lang="en-US" sz="2200" dirty="0"/>
              <a:t>Frequent hospitalizations and office visits</a:t>
            </a:r>
          </a:p>
          <a:p>
            <a:pPr lvl="1"/>
            <a:r>
              <a:rPr lang="en-US" sz="2200" dirty="0"/>
              <a:t>Increased expenditures ($630M in 2001)</a:t>
            </a:r>
          </a:p>
          <a:p>
            <a:r>
              <a:rPr lang="en-US" sz="2600" dirty="0"/>
              <a:t>Increased mortality: 10 to 16%</a:t>
            </a:r>
            <a:br>
              <a:rPr lang="en-US" sz="2600" dirty="0"/>
            </a:br>
            <a:r>
              <a:rPr lang="en-US" sz="2600" dirty="0"/>
              <a:t>over 4 years</a:t>
            </a:r>
          </a:p>
          <a:p>
            <a:r>
              <a:rPr lang="en-US" sz="2600" dirty="0"/>
              <a:t>Heterogenous etiologies:</a:t>
            </a:r>
            <a:br>
              <a:rPr lang="en-US" sz="2600" dirty="0"/>
            </a:br>
            <a:r>
              <a:rPr lang="en-US" sz="2600" dirty="0"/>
              <a:t>Most are idiopathic</a:t>
            </a:r>
          </a:p>
          <a:p>
            <a:pPr lvl="1"/>
            <a:endParaRPr lang="en-US" sz="2600" dirty="0"/>
          </a:p>
          <a:p>
            <a:pPr lvl="1"/>
            <a:endParaRPr lang="en-US" sz="2600" dirty="0"/>
          </a:p>
        </p:txBody>
      </p:sp>
      <p:pic>
        <p:nvPicPr>
          <p:cNvPr id="6" name="Picture 5">
            <a:extLst>
              <a:ext uri="{FF2B5EF4-FFF2-40B4-BE49-F238E27FC236}">
                <a16:creationId xmlns:a16="http://schemas.microsoft.com/office/drawing/2014/main" id="{0B45EC01-CB97-63DA-4DA5-48B66096DEE1}"/>
              </a:ext>
            </a:extLst>
          </p:cNvPr>
          <p:cNvPicPr>
            <a:picLocks noChangeAspect="1"/>
          </p:cNvPicPr>
          <p:nvPr/>
        </p:nvPicPr>
        <p:blipFill>
          <a:blip r:embed="rId3"/>
          <a:stretch>
            <a:fillRect/>
          </a:stretch>
        </p:blipFill>
        <p:spPr>
          <a:xfrm>
            <a:off x="6972741" y="1667875"/>
            <a:ext cx="4609659" cy="3324542"/>
          </a:xfrm>
          <a:prstGeom prst="rect">
            <a:avLst/>
          </a:prstGeom>
        </p:spPr>
      </p:pic>
      <p:sp>
        <p:nvSpPr>
          <p:cNvPr id="7" name="Footer Placeholder 4">
            <a:extLst>
              <a:ext uri="{FF2B5EF4-FFF2-40B4-BE49-F238E27FC236}">
                <a16:creationId xmlns:a16="http://schemas.microsoft.com/office/drawing/2014/main" id="{D6CB4D3D-B908-1C98-AD43-C764F99ECA47}"/>
              </a:ext>
            </a:extLst>
          </p:cNvPr>
          <p:cNvSpPr>
            <a:spLocks noGrp="1"/>
          </p:cNvSpPr>
          <p:nvPr>
            <p:ph type="ftr" sz="quarter" idx="3"/>
          </p:nvPr>
        </p:nvSpPr>
        <p:spPr>
          <a:xfrm>
            <a:off x="609600" y="6356350"/>
            <a:ext cx="10744199" cy="442131"/>
          </a:xfrm>
        </p:spPr>
        <p:txBody>
          <a:bodyPr/>
          <a:lstStyle>
            <a:lvl1pPr algn="l">
              <a:defRPr sz="1000">
                <a:solidFill>
                  <a:schemeClr val="tx1">
                    <a:tint val="75000"/>
                  </a:schemeClr>
                </a:solidFill>
              </a:defRPr>
            </a:lvl1pPr>
          </a:lstStyle>
          <a:p>
            <a:r>
              <a:rPr lang="da-DK" sz="1000" dirty="0">
                <a:solidFill>
                  <a:schemeClr val="bg1">
                    <a:lumMod val="65000"/>
                  </a:schemeClr>
                </a:solidFill>
              </a:rPr>
              <a:t>CT, </a:t>
            </a:r>
            <a:r>
              <a:rPr lang="da-DK" sz="1000" dirty="0" err="1">
                <a:solidFill>
                  <a:schemeClr val="bg1">
                    <a:lumMod val="65000"/>
                  </a:schemeClr>
                </a:solidFill>
              </a:rPr>
              <a:t>computed</a:t>
            </a:r>
            <a:r>
              <a:rPr lang="da-DK" sz="1000" dirty="0">
                <a:solidFill>
                  <a:schemeClr val="bg1">
                    <a:lumMod val="65000"/>
                  </a:schemeClr>
                </a:solidFill>
              </a:rPr>
              <a:t> </a:t>
            </a:r>
            <a:r>
              <a:rPr lang="da-DK" sz="1000" dirty="0" err="1">
                <a:solidFill>
                  <a:schemeClr val="bg1">
                    <a:lumMod val="65000"/>
                  </a:schemeClr>
                </a:solidFill>
              </a:rPr>
              <a:t>tomography</a:t>
            </a:r>
            <a:r>
              <a:rPr lang="da-DK" sz="1000" dirty="0">
                <a:solidFill>
                  <a:schemeClr val="bg1">
                    <a:lumMod val="65000"/>
                  </a:schemeClr>
                </a:solidFill>
              </a:rPr>
              <a:t>.</a:t>
            </a:r>
          </a:p>
          <a:p>
            <a:r>
              <a:rPr lang="da-DK" sz="1000" dirty="0" err="1">
                <a:solidFill>
                  <a:schemeClr val="bg1">
                    <a:lumMod val="65000"/>
                  </a:schemeClr>
                </a:solidFill>
              </a:rPr>
              <a:t>Flume</a:t>
            </a:r>
            <a:r>
              <a:rPr lang="da-DK" sz="1000" dirty="0">
                <a:solidFill>
                  <a:schemeClr val="bg1">
                    <a:lumMod val="65000"/>
                  </a:schemeClr>
                </a:solidFill>
              </a:rPr>
              <a:t> PA, et al. </a:t>
            </a:r>
            <a:r>
              <a:rPr lang="da-DK" sz="1000" i="1" dirty="0">
                <a:solidFill>
                  <a:schemeClr val="bg1">
                    <a:lumMod val="65000"/>
                  </a:schemeClr>
                </a:solidFill>
              </a:rPr>
              <a:t>Lancet</a:t>
            </a:r>
            <a:r>
              <a:rPr lang="da-DK" sz="1000" dirty="0">
                <a:solidFill>
                  <a:schemeClr val="bg1">
                    <a:lumMod val="65000"/>
                  </a:schemeClr>
                </a:solidFill>
              </a:rPr>
              <a:t>. 2018;392(10150):880-890; </a:t>
            </a:r>
            <a:r>
              <a:rPr lang="da-DK" sz="1000" dirty="0" err="1">
                <a:solidFill>
                  <a:schemeClr val="bg1">
                    <a:lumMod val="65000"/>
                  </a:schemeClr>
                </a:solidFill>
              </a:rPr>
              <a:t>Goeminne</a:t>
            </a:r>
            <a:r>
              <a:rPr lang="da-DK" sz="1000" dirty="0">
                <a:solidFill>
                  <a:schemeClr val="bg1">
                    <a:lumMod val="65000"/>
                  </a:schemeClr>
                </a:solidFill>
              </a:rPr>
              <a:t> PC, et al. </a:t>
            </a:r>
            <a:r>
              <a:rPr lang="da-DK" sz="1000" i="1" dirty="0" err="1">
                <a:solidFill>
                  <a:schemeClr val="bg1">
                    <a:lumMod val="65000"/>
                  </a:schemeClr>
                </a:solidFill>
              </a:rPr>
              <a:t>Respir</a:t>
            </a:r>
            <a:r>
              <a:rPr lang="da-DK" sz="1000" i="1" dirty="0">
                <a:solidFill>
                  <a:schemeClr val="bg1">
                    <a:lumMod val="65000"/>
                  </a:schemeClr>
                </a:solidFill>
              </a:rPr>
              <a:t> Med. </a:t>
            </a:r>
            <a:r>
              <a:rPr lang="da-DK" sz="1000" dirty="0">
                <a:solidFill>
                  <a:schemeClr val="bg1">
                    <a:lumMod val="65000"/>
                  </a:schemeClr>
                </a:solidFill>
              </a:rPr>
              <a:t>2014;108(2):287-296; </a:t>
            </a:r>
            <a:r>
              <a:rPr lang="da-DK" sz="1000" dirty="0" err="1">
                <a:solidFill>
                  <a:schemeClr val="bg1">
                    <a:lumMod val="65000"/>
                  </a:schemeClr>
                </a:solidFill>
              </a:rPr>
              <a:t>Loebinger</a:t>
            </a:r>
            <a:r>
              <a:rPr lang="da-DK" sz="1000" dirty="0">
                <a:solidFill>
                  <a:schemeClr val="bg1">
                    <a:lumMod val="65000"/>
                  </a:schemeClr>
                </a:solidFill>
              </a:rPr>
              <a:t> MR, et al. </a:t>
            </a:r>
            <a:r>
              <a:rPr lang="da-DK" sz="1000" i="1" dirty="0" err="1">
                <a:solidFill>
                  <a:schemeClr val="bg1">
                    <a:lumMod val="65000"/>
                  </a:schemeClr>
                </a:solidFill>
              </a:rPr>
              <a:t>Eur</a:t>
            </a:r>
            <a:r>
              <a:rPr lang="da-DK" sz="1000" i="1" dirty="0">
                <a:solidFill>
                  <a:schemeClr val="bg1">
                    <a:lumMod val="65000"/>
                  </a:schemeClr>
                </a:solidFill>
              </a:rPr>
              <a:t> </a:t>
            </a:r>
            <a:r>
              <a:rPr lang="da-DK" sz="1000" i="1" dirty="0" err="1">
                <a:solidFill>
                  <a:schemeClr val="bg1">
                    <a:lumMod val="65000"/>
                  </a:schemeClr>
                </a:solidFill>
              </a:rPr>
              <a:t>Respir</a:t>
            </a:r>
            <a:r>
              <a:rPr lang="da-DK" sz="1000" i="1" dirty="0">
                <a:solidFill>
                  <a:schemeClr val="bg1">
                    <a:lumMod val="65000"/>
                  </a:schemeClr>
                </a:solidFill>
              </a:rPr>
              <a:t> J.</a:t>
            </a:r>
            <a:r>
              <a:rPr lang="da-DK" sz="1000" dirty="0">
                <a:solidFill>
                  <a:schemeClr val="bg1">
                    <a:lumMod val="65000"/>
                  </a:schemeClr>
                </a:solidFill>
              </a:rPr>
              <a:t> 2009;34(4):843-849; </a:t>
            </a:r>
            <a:r>
              <a:rPr lang="da-DK" sz="1000" dirty="0" err="1">
                <a:solidFill>
                  <a:schemeClr val="bg1">
                    <a:lumMod val="65000"/>
                  </a:schemeClr>
                </a:solidFill>
              </a:rPr>
              <a:t>Seitz</a:t>
            </a:r>
            <a:r>
              <a:rPr lang="da-DK" sz="1000" dirty="0">
                <a:solidFill>
                  <a:schemeClr val="bg1">
                    <a:lumMod val="65000"/>
                  </a:schemeClr>
                </a:solidFill>
              </a:rPr>
              <a:t> AE, et al. </a:t>
            </a:r>
            <a:r>
              <a:rPr lang="da-DK" sz="1000" i="1" dirty="0" err="1">
                <a:solidFill>
                  <a:schemeClr val="bg1">
                    <a:lumMod val="65000"/>
                  </a:schemeClr>
                </a:solidFill>
              </a:rPr>
              <a:t>Chest</a:t>
            </a:r>
            <a:r>
              <a:rPr lang="da-DK" sz="1000" i="1" dirty="0">
                <a:solidFill>
                  <a:schemeClr val="bg1">
                    <a:lumMod val="65000"/>
                  </a:schemeClr>
                </a:solidFill>
              </a:rPr>
              <a:t>. </a:t>
            </a:r>
            <a:r>
              <a:rPr lang="da-DK" sz="1000" dirty="0">
                <a:solidFill>
                  <a:schemeClr val="bg1">
                    <a:lumMod val="65000"/>
                  </a:schemeClr>
                </a:solidFill>
              </a:rPr>
              <a:t>2012;142(2):432-439; </a:t>
            </a:r>
            <a:r>
              <a:rPr lang="da-DK" sz="1000" dirty="0" err="1">
                <a:solidFill>
                  <a:schemeClr val="bg1">
                    <a:lumMod val="65000"/>
                  </a:schemeClr>
                </a:solidFill>
              </a:rPr>
              <a:t>Weycker</a:t>
            </a:r>
            <a:r>
              <a:rPr lang="da-DK" sz="1000" dirty="0">
                <a:solidFill>
                  <a:schemeClr val="bg1">
                    <a:lumMod val="65000"/>
                  </a:schemeClr>
                </a:solidFill>
              </a:rPr>
              <a:t> D, et al. </a:t>
            </a:r>
            <a:r>
              <a:rPr lang="da-DK" sz="1000" i="1" dirty="0" err="1">
                <a:solidFill>
                  <a:schemeClr val="bg1">
                    <a:lumMod val="65000"/>
                  </a:schemeClr>
                </a:solidFill>
              </a:rPr>
              <a:t>Clin</a:t>
            </a:r>
            <a:r>
              <a:rPr lang="da-DK" sz="1000" i="1" dirty="0">
                <a:solidFill>
                  <a:schemeClr val="bg1">
                    <a:lumMod val="65000"/>
                  </a:schemeClr>
                </a:solidFill>
              </a:rPr>
              <a:t> </a:t>
            </a:r>
            <a:r>
              <a:rPr lang="da-DK" sz="1000" i="1" dirty="0" err="1">
                <a:solidFill>
                  <a:schemeClr val="bg1">
                    <a:lumMod val="65000"/>
                  </a:schemeClr>
                </a:solidFill>
              </a:rPr>
              <a:t>Pulm</a:t>
            </a:r>
            <a:r>
              <a:rPr lang="da-DK" sz="1000" i="1" dirty="0">
                <a:solidFill>
                  <a:schemeClr val="bg1">
                    <a:lumMod val="65000"/>
                  </a:schemeClr>
                </a:solidFill>
              </a:rPr>
              <a:t> Med. </a:t>
            </a:r>
            <a:r>
              <a:rPr lang="da-DK" sz="1000" dirty="0">
                <a:solidFill>
                  <a:schemeClr val="bg1">
                    <a:lumMod val="65000"/>
                  </a:schemeClr>
                </a:solidFill>
              </a:rPr>
              <a:t>2005;12(4):205-209.</a:t>
            </a:r>
            <a:endParaRPr lang="en-US" sz="1000" dirty="0">
              <a:solidFill>
                <a:schemeClr val="bg1">
                  <a:lumMod val="65000"/>
                </a:schemeClr>
              </a:solidFill>
            </a:endParaRPr>
          </a:p>
        </p:txBody>
      </p:sp>
    </p:spTree>
    <p:extLst>
      <p:ext uri="{BB962C8B-B14F-4D97-AF65-F5344CB8AC3E}">
        <p14:creationId xmlns:p14="http://schemas.microsoft.com/office/powerpoint/2010/main" val="2128158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16E31-165C-511D-683B-FB0A2B0E7DE6}"/>
              </a:ext>
            </a:extLst>
          </p:cNvPr>
          <p:cNvSpPr>
            <a:spLocks noGrp="1"/>
          </p:cNvSpPr>
          <p:nvPr>
            <p:ph type="title"/>
          </p:nvPr>
        </p:nvSpPr>
        <p:spPr/>
        <p:txBody>
          <a:bodyPr>
            <a:normAutofit/>
          </a:bodyPr>
          <a:lstStyle/>
          <a:p>
            <a:r>
              <a:rPr lang="en-US" sz="3600" dirty="0"/>
              <a:t>Non-CF Bronchiectasis: Implications</a:t>
            </a:r>
          </a:p>
        </p:txBody>
      </p:sp>
      <p:sp>
        <p:nvSpPr>
          <p:cNvPr id="3" name="Content Placeholder 2">
            <a:extLst>
              <a:ext uri="{FF2B5EF4-FFF2-40B4-BE49-F238E27FC236}">
                <a16:creationId xmlns:a16="http://schemas.microsoft.com/office/drawing/2014/main" id="{7CD79609-5288-9B1F-243A-0FAF947B8935}"/>
              </a:ext>
            </a:extLst>
          </p:cNvPr>
          <p:cNvSpPr>
            <a:spLocks noGrp="1"/>
          </p:cNvSpPr>
          <p:nvPr>
            <p:ph sz="half" idx="1"/>
          </p:nvPr>
        </p:nvSpPr>
        <p:spPr>
          <a:xfrm>
            <a:off x="609600" y="1692875"/>
            <a:ext cx="5181600" cy="4484087"/>
          </a:xfrm>
        </p:spPr>
        <p:txBody>
          <a:bodyPr>
            <a:normAutofit/>
          </a:bodyPr>
          <a:lstStyle/>
          <a:p>
            <a:r>
              <a:rPr lang="en-US" sz="2800" dirty="0"/>
              <a:t>500,000 adults in the United States alone, likely many more</a:t>
            </a:r>
          </a:p>
          <a:p>
            <a:r>
              <a:rPr lang="en-US" sz="2800" dirty="0"/>
              <a:t>8.7% increase in prevalence per year (65 and older)</a:t>
            </a:r>
          </a:p>
          <a:p>
            <a:r>
              <a:rPr lang="en-US" sz="2800" dirty="0"/>
              <a:t>High healthcare utilization</a:t>
            </a:r>
          </a:p>
          <a:p>
            <a:pPr lvl="1"/>
            <a:endParaRPr lang="en-US" sz="2800" dirty="0"/>
          </a:p>
        </p:txBody>
      </p:sp>
      <p:sp>
        <p:nvSpPr>
          <p:cNvPr id="4" name="Content Placeholder 3">
            <a:extLst>
              <a:ext uri="{FF2B5EF4-FFF2-40B4-BE49-F238E27FC236}">
                <a16:creationId xmlns:a16="http://schemas.microsoft.com/office/drawing/2014/main" id="{4C7E3C6D-E1A2-2FF7-CE62-13B93E183687}"/>
              </a:ext>
            </a:extLst>
          </p:cNvPr>
          <p:cNvSpPr>
            <a:spLocks noGrp="1"/>
          </p:cNvSpPr>
          <p:nvPr>
            <p:ph sz="half" idx="2"/>
          </p:nvPr>
        </p:nvSpPr>
        <p:spPr>
          <a:xfrm>
            <a:off x="5943600" y="1692875"/>
            <a:ext cx="5181600" cy="4484087"/>
          </a:xfrm>
        </p:spPr>
        <p:txBody>
          <a:bodyPr>
            <a:normAutofit/>
          </a:bodyPr>
          <a:lstStyle/>
          <a:p>
            <a:r>
              <a:rPr lang="en-US" sz="2800" dirty="0"/>
              <a:t>Increased morbidity and mortality</a:t>
            </a:r>
          </a:p>
          <a:p>
            <a:r>
              <a:rPr lang="en-US" sz="2800" dirty="0"/>
              <a:t>Current treatments lacking: One size fits most</a:t>
            </a:r>
          </a:p>
          <a:p>
            <a:r>
              <a:rPr lang="en-US" sz="2800" dirty="0"/>
              <a:t>Therapeutics in pipeline: Pathway targeting</a:t>
            </a:r>
          </a:p>
          <a:p>
            <a:endParaRPr lang="en-US" sz="2800" dirty="0"/>
          </a:p>
        </p:txBody>
      </p:sp>
      <p:sp>
        <p:nvSpPr>
          <p:cNvPr id="8" name="Footer Placeholder 4">
            <a:extLst>
              <a:ext uri="{FF2B5EF4-FFF2-40B4-BE49-F238E27FC236}">
                <a16:creationId xmlns:a16="http://schemas.microsoft.com/office/drawing/2014/main" id="{C5AD2597-1AFE-1AF7-017C-7AFF44D29B27}"/>
              </a:ext>
            </a:extLst>
          </p:cNvPr>
          <p:cNvSpPr>
            <a:spLocks noGrp="1"/>
          </p:cNvSpPr>
          <p:nvPr>
            <p:ph type="ftr" sz="quarter" idx="3"/>
          </p:nvPr>
        </p:nvSpPr>
        <p:spPr>
          <a:xfrm>
            <a:off x="609600" y="6356350"/>
            <a:ext cx="10744199" cy="442131"/>
          </a:xfrm>
        </p:spPr>
        <p:txBody>
          <a:bodyPr/>
          <a:lstStyle>
            <a:lvl1pPr algn="l">
              <a:defRPr sz="1000">
                <a:solidFill>
                  <a:schemeClr val="tx1">
                    <a:tint val="75000"/>
                  </a:schemeClr>
                </a:solidFill>
              </a:defRPr>
            </a:lvl1pPr>
          </a:lstStyle>
          <a:p>
            <a:r>
              <a:rPr lang="fr-FR" sz="1000" b="0" i="0" u="none" strike="noStrike" dirty="0" err="1">
                <a:solidFill>
                  <a:schemeClr val="bg1">
                    <a:lumMod val="65000"/>
                  </a:schemeClr>
                </a:solidFill>
                <a:effectLst/>
              </a:rPr>
              <a:t>Flume</a:t>
            </a:r>
            <a:r>
              <a:rPr lang="fr-FR" sz="1000" b="0" i="0" u="none" strike="noStrike" dirty="0">
                <a:solidFill>
                  <a:schemeClr val="bg1">
                    <a:lumMod val="65000"/>
                  </a:schemeClr>
                </a:solidFill>
                <a:effectLst/>
              </a:rPr>
              <a:t> PA, et al. </a:t>
            </a:r>
            <a:r>
              <a:rPr lang="fr-FR" sz="1000" b="0" i="1" u="none" strike="noStrike" dirty="0">
                <a:solidFill>
                  <a:schemeClr val="bg1">
                    <a:lumMod val="65000"/>
                  </a:schemeClr>
                </a:solidFill>
                <a:effectLst/>
              </a:rPr>
              <a:t>Lancet</a:t>
            </a:r>
            <a:r>
              <a:rPr lang="fr-FR" sz="1000" b="0" i="0" u="none" strike="noStrike" dirty="0">
                <a:solidFill>
                  <a:schemeClr val="bg1">
                    <a:lumMod val="65000"/>
                  </a:schemeClr>
                </a:solidFill>
                <a:effectLst/>
              </a:rPr>
              <a:t>. 2018;392(10150):880-890; </a:t>
            </a:r>
            <a:r>
              <a:rPr lang="fr-FR" sz="1000" b="0" i="0" u="none" strike="noStrike" dirty="0" err="1">
                <a:solidFill>
                  <a:schemeClr val="bg1">
                    <a:lumMod val="65000"/>
                  </a:schemeClr>
                </a:solidFill>
                <a:effectLst/>
              </a:rPr>
              <a:t>Weycker</a:t>
            </a:r>
            <a:r>
              <a:rPr lang="fr-FR" sz="1000" b="0" i="0" u="none" strike="noStrike" dirty="0">
                <a:solidFill>
                  <a:schemeClr val="bg1">
                    <a:lumMod val="65000"/>
                  </a:schemeClr>
                </a:solidFill>
                <a:effectLst/>
              </a:rPr>
              <a:t> D, et al. </a:t>
            </a:r>
            <a:r>
              <a:rPr lang="fr-FR" sz="1000" b="0" i="1" u="none" strike="noStrike" dirty="0" err="1">
                <a:solidFill>
                  <a:schemeClr val="bg1">
                    <a:lumMod val="65000"/>
                  </a:schemeClr>
                </a:solidFill>
                <a:effectLst/>
              </a:rPr>
              <a:t>Chron</a:t>
            </a:r>
            <a:r>
              <a:rPr lang="fr-FR" sz="1000" b="0" i="1" u="none" strike="noStrike" dirty="0">
                <a:solidFill>
                  <a:schemeClr val="bg1">
                    <a:lumMod val="65000"/>
                  </a:schemeClr>
                </a:solidFill>
                <a:effectLst/>
              </a:rPr>
              <a:t> </a:t>
            </a:r>
            <a:r>
              <a:rPr lang="fr-FR" sz="1000" b="0" i="1" u="none" strike="noStrike" dirty="0" err="1">
                <a:solidFill>
                  <a:schemeClr val="bg1">
                    <a:lumMod val="65000"/>
                  </a:schemeClr>
                </a:solidFill>
                <a:effectLst/>
              </a:rPr>
              <a:t>Respir</a:t>
            </a:r>
            <a:r>
              <a:rPr lang="fr-FR" sz="1000" b="0" i="1" u="none" strike="noStrike" dirty="0">
                <a:solidFill>
                  <a:schemeClr val="bg1">
                    <a:lumMod val="65000"/>
                  </a:schemeClr>
                </a:solidFill>
                <a:effectLst/>
              </a:rPr>
              <a:t> Dis.</a:t>
            </a:r>
            <a:r>
              <a:rPr lang="fr-FR" sz="1000" b="0" i="0" u="none" strike="noStrike" dirty="0">
                <a:solidFill>
                  <a:schemeClr val="bg1">
                    <a:lumMod val="65000"/>
                  </a:schemeClr>
                </a:solidFill>
                <a:effectLst/>
              </a:rPr>
              <a:t> 2017;14(4):377-384.</a:t>
            </a:r>
          </a:p>
        </p:txBody>
      </p:sp>
    </p:spTree>
    <p:extLst>
      <p:ext uri="{BB962C8B-B14F-4D97-AF65-F5344CB8AC3E}">
        <p14:creationId xmlns:p14="http://schemas.microsoft.com/office/powerpoint/2010/main" val="267022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NSCI_Lungs_Theme1">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CI_Lungs_Theme1" id="{ABABAF7C-BDD2-4E44-AC8E-142B908271A3}" vid="{87AFD227-DCF7-C747-A7E5-A19A0EE364C1}"/>
    </a:ext>
  </a:extLst>
</a:theme>
</file>

<file path=ppt/theme/theme2.xml><?xml version="1.0" encoding="utf-8"?>
<a:theme xmlns:a="http://schemas.openxmlformats.org/drawingml/2006/main" name="Pulm-critical Care Theme">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m-critical Care Theme" id="{3F50686B-5308-D44F-AC5D-3023AE0E6F62}" vid="{3D7E2827-609A-184A-8312-F06F4BBE7F1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NSCI_Lungs_Theme1</Template>
  <TotalTime>3350</TotalTime>
  <Words>773</Words>
  <Application>Microsoft Macintosh PowerPoint</Application>
  <PresentationFormat>Widescreen</PresentationFormat>
  <Paragraphs>71</Paragraphs>
  <Slides>8</Slides>
  <Notes>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8</vt:i4>
      </vt:variant>
    </vt:vector>
  </HeadingPairs>
  <TitlesOfParts>
    <vt:vector size="18" baseType="lpstr">
      <vt:lpstr>Arial</vt:lpstr>
      <vt:lpstr>BlinkMacSystemFont</vt:lpstr>
      <vt:lpstr>Calibri</vt:lpstr>
      <vt:lpstr>Calibri Light</vt:lpstr>
      <vt:lpstr>Century Gothic</vt:lpstr>
      <vt:lpstr>Trebuchet MS</vt:lpstr>
      <vt:lpstr>NSCI_Lungs_Theme1</vt:lpstr>
      <vt:lpstr>Pulm-critical Care Theme</vt:lpstr>
      <vt:lpstr>Office Theme</vt:lpstr>
      <vt:lpstr>Neurology2023</vt:lpstr>
      <vt:lpstr>Non-CF Bronchiectasis (NCFBE): Redefined</vt:lpstr>
      <vt:lpstr>Disclaimer</vt:lpstr>
      <vt:lpstr>PowerPoint Presentation</vt:lpstr>
      <vt:lpstr>Non-CF Bronchiectasis: Then</vt:lpstr>
      <vt:lpstr>Non-CF Bronchiectasis: Now</vt:lpstr>
      <vt:lpstr>Non-CF Bronchiectasis: Now</vt:lpstr>
      <vt:lpstr>Non-CF Bronchiectasis: Implications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Non-CF Bronchiectasis: Redefined</dc:title>
  <dc:subject/>
  <dc:creator>MedEd On The Go</dc:creator>
  <cp:keywords/>
  <dc:description/>
  <cp:lastModifiedBy>Moriah Diethorn</cp:lastModifiedBy>
  <cp:revision>35</cp:revision>
  <dcterms:created xsi:type="dcterms:W3CDTF">2023-04-16T15:33:16Z</dcterms:created>
  <dcterms:modified xsi:type="dcterms:W3CDTF">2023-05-25T13:53:07Z</dcterms:modified>
  <cp:category/>
</cp:coreProperties>
</file>