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3" r:id="rId1"/>
    <p:sldMasterId id="2147483676" r:id="rId2"/>
    <p:sldMasterId id="2147483688" r:id="rId3"/>
  </p:sldMasterIdLst>
  <p:notesMasterIdLst>
    <p:notesMasterId r:id="rId14"/>
  </p:notesMasterIdLst>
  <p:sldIdLst>
    <p:sldId id="271" r:id="rId4"/>
    <p:sldId id="2591" r:id="rId5"/>
    <p:sldId id="2592" r:id="rId6"/>
    <p:sldId id="257" r:id="rId7"/>
    <p:sldId id="6076" r:id="rId8"/>
    <p:sldId id="259" r:id="rId9"/>
    <p:sldId id="260" r:id="rId10"/>
    <p:sldId id="261" r:id="rId11"/>
    <p:sldId id="262" r:id="rId12"/>
    <p:sldId id="25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qIlAcc1wCuvtVQLwqCAx9jVnUo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F42040-9854-C85D-2553-FFB58F3C2152}" name="Haemin Go" initials="HG" userId="S::hgo@ushealthconnect.com::f4f74a36-2ed4-469e-99f1-5e82f235753e"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7FFE2A-42A8-40C9-8734-7E3629550946}">
  <a:tblStyle styleId="{5C7FFE2A-42A8-40C9-8734-7E362955094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1BB44FA-D530-4AF0-B6EC-832D71EB96D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8571" autoAdjust="0"/>
  </p:normalViewPr>
  <p:slideViewPr>
    <p:cSldViewPr snapToGrid="0">
      <p:cViewPr varScale="1">
        <p:scale>
          <a:sx n="102" d="100"/>
          <a:sy n="102"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9" Type="http://schemas.microsoft.com/office/2018/10/relationships/authors" Target="authors.xml"/><Relationship Id="rId3" Type="http://schemas.openxmlformats.org/officeDocument/2006/relationships/slideMaster" Target="slideMasters/slideMaster3.xml"/><Relationship Id="rId34"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38"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37" Type="http://schemas.openxmlformats.org/officeDocument/2006/relationships/theme" Target="theme/theme1.xml"/><Relationship Id="rId5" Type="http://schemas.openxmlformats.org/officeDocument/2006/relationships/slide" Target="slides/slide2.xml"/><Relationship Id="rId36"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en-US" sz="1400" b="1" i="0" baseline="0" dirty="0">
                <a:solidFill>
                  <a:schemeClr val="tx1"/>
                </a:solidFill>
                <a:effectLst/>
                <a:latin typeface="Arial" panose="020B0604020202020204" pitchFamily="34" charset="0"/>
                <a:cs typeface="Arial" panose="020B0604020202020204" pitchFamily="34" charset="0"/>
              </a:rPr>
              <a:t>Mean TSS absolute change from baseline to 48 weeks, individual ISM-SAF</a:t>
            </a:r>
            <a:r>
              <a:rPr lang="en-US" sz="1400" b="1" i="0" baseline="30000" dirty="0">
                <a:solidFill>
                  <a:schemeClr val="tx1"/>
                </a:solidFill>
                <a:effectLst/>
                <a:latin typeface="Arial" panose="020B0604020202020204" pitchFamily="34" charset="0"/>
                <a:cs typeface="Arial" panose="020B0604020202020204" pitchFamily="34" charset="0"/>
              </a:rPr>
              <a:t>©</a:t>
            </a:r>
            <a:r>
              <a:rPr lang="en-US" sz="1400" b="1" i="0" baseline="0" dirty="0">
                <a:solidFill>
                  <a:schemeClr val="tx1"/>
                </a:solidFill>
                <a:effectLst/>
                <a:latin typeface="Arial" panose="020B0604020202020204" pitchFamily="34" charset="0"/>
                <a:cs typeface="Arial" panose="020B0604020202020204" pitchFamily="34" charset="0"/>
              </a:rPr>
              <a:t>, by treatment group</a:t>
            </a:r>
            <a:endParaRPr lang="en-US" sz="1400" b="1" dirty="0">
              <a:solidFill>
                <a:schemeClr val="tx1"/>
              </a:solidFill>
              <a:effectLst/>
              <a:latin typeface="Arial" panose="020B0604020202020204" pitchFamily="34" charset="0"/>
              <a:cs typeface="Arial" panose="020B0604020202020204" pitchFamily="34" charset="0"/>
            </a:endParaRPr>
          </a:p>
        </c:rich>
      </c:tx>
      <c:layout>
        <c:manualLayout>
          <c:xMode val="edge"/>
          <c:yMode val="edge"/>
          <c:x val="0.14802104828355042"/>
          <c:y val="5.6652242658720839E-3"/>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5.6041455886801331E-2"/>
          <c:y val="0.18341716990610321"/>
          <c:w val="0.92155783666490942"/>
          <c:h val="0.69300899546294603"/>
        </c:manualLayout>
      </c:layout>
      <c:barChart>
        <c:barDir val="col"/>
        <c:grouping val="stacked"/>
        <c:varyColors val="0"/>
        <c:ser>
          <c:idx val="2"/>
          <c:order val="0"/>
          <c:tx>
            <c:strRef>
              <c:f>'Analysis 2'!$C$7</c:f>
              <c:strCache>
                <c:ptCount val="1"/>
                <c:pt idx="0">
                  <c:v>Avapritinib 25 mg, 24 weeks</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'Analysis 2'!$A$8:$B$42</c:f>
              <c:multiLvlStrCache>
                <c:ptCount val="35"/>
                <c:lvl>
                  <c:pt idx="1">
                    <c:v>Most Severe</c:v>
                  </c:pt>
                  <c:pt idx="4">
                    <c:v>Flushing</c:v>
                  </c:pt>
                  <c:pt idx="7">
                    <c:v>Itching</c:v>
                  </c:pt>
                  <c:pt idx="10">
                    <c:v>Spots</c:v>
                  </c:pt>
                  <c:pt idx="13">
                    <c:v>Abdominal Pain</c:v>
                  </c:pt>
                  <c:pt idx="16">
                    <c:v>Diarrhea Severity</c:v>
                  </c:pt>
                  <c:pt idx="19">
                    <c:v>Nausea</c:v>
                  </c:pt>
                  <c:pt idx="22">
                    <c:v>Brain Fog</c:v>
                  </c:pt>
                  <c:pt idx="25">
                    <c:v>Dizziness</c:v>
                  </c:pt>
                  <c:pt idx="28">
                    <c:v>Headache</c:v>
                  </c:pt>
                  <c:pt idx="31">
                    <c:v>Bone Pain</c:v>
                  </c:pt>
                  <c:pt idx="34">
                    <c:v>Fatigue          </c:v>
                  </c:pt>
                </c:lvl>
                <c:lvl>
                  <c:pt idx="0">
                    <c:v>Symptom Score</c:v>
                  </c:pt>
                  <c:pt idx="3">
                    <c:v>Skin</c:v>
                  </c:pt>
                  <c:pt idx="12">
                    <c:v>GI</c:v>
                  </c:pt>
                  <c:pt idx="21">
                    <c:v>Neurocognitive</c:v>
                  </c:pt>
                  <c:pt idx="30">
                    <c:v>Systemic</c:v>
                  </c:pt>
                </c:lvl>
              </c:multiLvlStrCache>
            </c:multiLvlStrRef>
          </c:cat>
          <c:val>
            <c:numRef>
              <c:f>'Analysis 2'!$C$8:$C$42</c:f>
              <c:numCache>
                <c:formatCode>General</c:formatCode>
                <c:ptCount val="35"/>
                <c:pt idx="0" formatCode="0.00">
                  <c:v>-2.2199426951335344</c:v>
                </c:pt>
                <c:pt idx="3" formatCode="0.00">
                  <c:v>-1.8031479334914449</c:v>
                </c:pt>
                <c:pt idx="6" formatCode="0.00">
                  <c:v>-2.2112651555399645</c:v>
                </c:pt>
                <c:pt idx="9" formatCode="0.00">
                  <c:v>-1.8571577913180961</c:v>
                </c:pt>
                <c:pt idx="12" formatCode="0.00">
                  <c:v>-1.5361282907084435</c:v>
                </c:pt>
                <c:pt idx="15" formatCode="0.00">
                  <c:v>-1.107448446379744</c:v>
                </c:pt>
                <c:pt idx="18" formatCode="0.00">
                  <c:v>-1.0944559045704085</c:v>
                </c:pt>
                <c:pt idx="21" formatCode="0.00">
                  <c:v>-1.4019452557620489</c:v>
                </c:pt>
                <c:pt idx="24" formatCode="0.00">
                  <c:v>-1.285293565637077</c:v>
                </c:pt>
                <c:pt idx="27" formatCode="0.00">
                  <c:v>-1.3408187232614708</c:v>
                </c:pt>
                <c:pt idx="30" formatCode="0.00">
                  <c:v>-1.3510978843039911</c:v>
                </c:pt>
                <c:pt idx="33" formatCode="0.00">
                  <c:v>-1.7171655316693486</c:v>
                </c:pt>
              </c:numCache>
            </c:numRef>
          </c:val>
          <c:extLst>
            <c:ext xmlns:c16="http://schemas.microsoft.com/office/drawing/2014/chart" uri="{C3380CC4-5D6E-409C-BE32-E72D297353CC}">
              <c16:uniqueId val="{00000000-1051-4252-81E4-15173CEE2A86}"/>
            </c:ext>
          </c:extLst>
        </c:ser>
        <c:ser>
          <c:idx val="0"/>
          <c:order val="1"/>
          <c:tx>
            <c:strRef>
              <c:f>'Analysis 2'!$D$7</c:f>
              <c:strCache>
                <c:ptCount val="1"/>
                <c:pt idx="0">
                  <c:v>Placebo, 24 weeks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'Analysis 2'!$A$8:$B$42</c:f>
              <c:multiLvlStrCache>
                <c:ptCount val="35"/>
                <c:lvl>
                  <c:pt idx="1">
                    <c:v>Most Severe</c:v>
                  </c:pt>
                  <c:pt idx="4">
                    <c:v>Flushing</c:v>
                  </c:pt>
                  <c:pt idx="7">
                    <c:v>Itching</c:v>
                  </c:pt>
                  <c:pt idx="10">
                    <c:v>Spots</c:v>
                  </c:pt>
                  <c:pt idx="13">
                    <c:v>Abdominal Pain</c:v>
                  </c:pt>
                  <c:pt idx="16">
                    <c:v>Diarrhea Severity</c:v>
                  </c:pt>
                  <c:pt idx="19">
                    <c:v>Nausea</c:v>
                  </c:pt>
                  <c:pt idx="22">
                    <c:v>Brain Fog</c:v>
                  </c:pt>
                  <c:pt idx="25">
                    <c:v>Dizziness</c:v>
                  </c:pt>
                  <c:pt idx="28">
                    <c:v>Headache</c:v>
                  </c:pt>
                  <c:pt idx="31">
                    <c:v>Bone Pain</c:v>
                  </c:pt>
                  <c:pt idx="34">
                    <c:v>Fatigue          </c:v>
                  </c:pt>
                </c:lvl>
                <c:lvl>
                  <c:pt idx="0">
                    <c:v>Symptom Score</c:v>
                  </c:pt>
                  <c:pt idx="3">
                    <c:v>Skin</c:v>
                  </c:pt>
                  <c:pt idx="12">
                    <c:v>GI</c:v>
                  </c:pt>
                  <c:pt idx="21">
                    <c:v>Neurocognitive</c:v>
                  </c:pt>
                  <c:pt idx="30">
                    <c:v>Systemic</c:v>
                  </c:pt>
                </c:lvl>
              </c:multiLvlStrCache>
            </c:multiLvlStrRef>
          </c:cat>
          <c:val>
            <c:numRef>
              <c:f>'Analysis 2'!$D$8:$D$42</c:f>
              <c:numCache>
                <c:formatCode>0.00</c:formatCode>
                <c:ptCount val="35"/>
                <c:pt idx="1">
                  <c:v>-1.4191418850509758</c:v>
                </c:pt>
                <c:pt idx="4">
                  <c:v>-0.95941978896524371</c:v>
                </c:pt>
                <c:pt idx="7">
                  <c:v>-1.0556245101699646</c:v>
                </c:pt>
                <c:pt idx="10">
                  <c:v>-0.62772665045392317</c:v>
                </c:pt>
                <c:pt idx="13">
                  <c:v>-1.2036957150593512</c:v>
                </c:pt>
                <c:pt idx="16">
                  <c:v>-0.88943758261940098</c:v>
                </c:pt>
                <c:pt idx="19">
                  <c:v>-1.0470329333965691</c:v>
                </c:pt>
                <c:pt idx="22">
                  <c:v>-0.98380701789792691</c:v>
                </c:pt>
                <c:pt idx="25">
                  <c:v>-0.92724026814935934</c:v>
                </c:pt>
                <c:pt idx="28">
                  <c:v>-0.89460623551532625</c:v>
                </c:pt>
                <c:pt idx="31">
                  <c:v>-0.82299308435672081</c:v>
                </c:pt>
                <c:pt idx="34">
                  <c:v>-1.1147627624900351</c:v>
                </c:pt>
              </c:numCache>
            </c:numRef>
          </c:val>
          <c:extLst>
            <c:ext xmlns:c16="http://schemas.microsoft.com/office/drawing/2014/chart" uri="{C3380CC4-5D6E-409C-BE32-E72D297353CC}">
              <c16:uniqueId val="{00000001-1051-4252-81E4-15173CEE2A86}"/>
            </c:ext>
          </c:extLst>
        </c:ser>
        <c:dLbls>
          <c:showLegendKey val="0"/>
          <c:showVal val="0"/>
          <c:showCatName val="0"/>
          <c:showSerName val="0"/>
          <c:showPercent val="0"/>
          <c:showBubbleSize val="0"/>
        </c:dLbls>
        <c:gapWidth val="30"/>
        <c:overlap val="100"/>
        <c:axId val="1330611248"/>
        <c:axId val="1330612080"/>
      </c:barChart>
      <c:lineChart>
        <c:grouping val="standard"/>
        <c:varyColors val="0"/>
        <c:ser>
          <c:idx val="1"/>
          <c:order val="2"/>
          <c:tx>
            <c:strRef>
              <c:f>'Analysis 2'!$E$7</c:f>
              <c:strCache>
                <c:ptCount val="1"/>
                <c:pt idx="0">
                  <c:v>Avapritinib 25 mg</c:v>
                </c:pt>
              </c:strCache>
            </c:strRef>
          </c:tx>
          <c:spPr>
            <a:ln w="28575" cap="rnd">
              <a:noFill/>
              <a:round/>
            </a:ln>
            <a:effectLst/>
          </c:spPr>
          <c:marker>
            <c:symbol val="none"/>
          </c:marker>
          <c:cat>
            <c:multiLvlStrRef>
              <c:f>'Analysis 2'!$A$8:$B$42</c:f>
              <c:multiLvlStrCache>
                <c:ptCount val="35"/>
                <c:lvl>
                  <c:pt idx="1">
                    <c:v>Most Severe</c:v>
                  </c:pt>
                  <c:pt idx="4">
                    <c:v>Flushing</c:v>
                  </c:pt>
                  <c:pt idx="7">
                    <c:v>Itching</c:v>
                  </c:pt>
                  <c:pt idx="10">
                    <c:v>Spots</c:v>
                  </c:pt>
                  <c:pt idx="13">
                    <c:v>Abdominal Pain</c:v>
                  </c:pt>
                  <c:pt idx="16">
                    <c:v>Diarrhea Severity</c:v>
                  </c:pt>
                  <c:pt idx="19">
                    <c:v>Nausea</c:v>
                  </c:pt>
                  <c:pt idx="22">
                    <c:v>Brain Fog</c:v>
                  </c:pt>
                  <c:pt idx="25">
                    <c:v>Dizziness</c:v>
                  </c:pt>
                  <c:pt idx="28">
                    <c:v>Headache</c:v>
                  </c:pt>
                  <c:pt idx="31">
                    <c:v>Bone Pain</c:v>
                  </c:pt>
                  <c:pt idx="34">
                    <c:v>Fatigue          </c:v>
                  </c:pt>
                </c:lvl>
                <c:lvl>
                  <c:pt idx="0">
                    <c:v>Symptom Score</c:v>
                  </c:pt>
                  <c:pt idx="3">
                    <c:v>Skin</c:v>
                  </c:pt>
                  <c:pt idx="12">
                    <c:v>GI</c:v>
                  </c:pt>
                  <c:pt idx="21">
                    <c:v>Neurocognitive</c:v>
                  </c:pt>
                  <c:pt idx="30">
                    <c:v>Systemic</c:v>
                  </c:pt>
                </c:lvl>
              </c:multiLvlStrCache>
            </c:multiLvlStrRef>
          </c:cat>
          <c:val>
            <c:numRef>
              <c:f>'Analysis 2'!$E$8:$E$42</c:f>
              <c:numCache>
                <c:formatCode>General</c:formatCode>
                <c:ptCount val="35"/>
                <c:pt idx="0" formatCode="0.00">
                  <c:v>-2.3078313551527829</c:v>
                </c:pt>
                <c:pt idx="3" formatCode="0.00">
                  <c:v>-2.3334387834387833</c:v>
                </c:pt>
                <c:pt idx="6" formatCode="0.00">
                  <c:v>-2.790456526232389</c:v>
                </c:pt>
                <c:pt idx="9" formatCode="0.00">
                  <c:v>-2.6484006415040899</c:v>
                </c:pt>
                <c:pt idx="12" formatCode="0.00">
                  <c:v>-1.9197292649878863</c:v>
                </c:pt>
                <c:pt idx="15" formatCode="0.00">
                  <c:v>-1.5086506883920681</c:v>
                </c:pt>
                <c:pt idx="18" formatCode="0.00">
                  <c:v>-1.3646704827739311</c:v>
                </c:pt>
                <c:pt idx="21" formatCode="0.00">
                  <c:v>-1.4338946494118903</c:v>
                </c:pt>
                <c:pt idx="24" formatCode="0.00">
                  <c:v>-1.7861037430002951</c:v>
                </c:pt>
                <c:pt idx="27" formatCode="0.00">
                  <c:v>-1.481104001362622</c:v>
                </c:pt>
                <c:pt idx="30" formatCode="0.00">
                  <c:v>-1.5825972399248256</c:v>
                </c:pt>
                <c:pt idx="33" formatCode="0.00">
                  <c:v>-1.8755878699844213</c:v>
                </c:pt>
              </c:numCache>
            </c:numRef>
          </c:val>
          <c:smooth val="0"/>
          <c:extLst>
            <c:ext xmlns:c16="http://schemas.microsoft.com/office/drawing/2014/chart" uri="{C3380CC4-5D6E-409C-BE32-E72D297353CC}">
              <c16:uniqueId val="{00000000-AAD4-4E14-A67A-34088F72EC1B}"/>
            </c:ext>
          </c:extLst>
        </c:ser>
        <c:ser>
          <c:idx val="3"/>
          <c:order val="3"/>
          <c:tx>
            <c:strRef>
              <c:f>'Analysis 2'!$F$7</c:f>
              <c:strCache>
                <c:ptCount val="1"/>
                <c:pt idx="0">
                  <c:v>Placebo</c:v>
                </c:pt>
              </c:strCache>
            </c:strRef>
          </c:tx>
          <c:spPr>
            <a:ln w="28575" cap="rnd">
              <a:solidFill>
                <a:schemeClr val="accent4"/>
              </a:solidFill>
              <a:round/>
            </a:ln>
            <a:effectLst/>
          </c:spPr>
          <c:marker>
            <c:symbol val="none"/>
          </c:marker>
          <c:cat>
            <c:multiLvlStrRef>
              <c:f>'Analysis 2'!$A$8:$B$42</c:f>
              <c:multiLvlStrCache>
                <c:ptCount val="35"/>
                <c:lvl>
                  <c:pt idx="1">
                    <c:v>Most Severe</c:v>
                  </c:pt>
                  <c:pt idx="4">
                    <c:v>Flushing</c:v>
                  </c:pt>
                  <c:pt idx="7">
                    <c:v>Itching</c:v>
                  </c:pt>
                  <c:pt idx="10">
                    <c:v>Spots</c:v>
                  </c:pt>
                  <c:pt idx="13">
                    <c:v>Abdominal Pain</c:v>
                  </c:pt>
                  <c:pt idx="16">
                    <c:v>Diarrhea Severity</c:v>
                  </c:pt>
                  <c:pt idx="19">
                    <c:v>Nausea</c:v>
                  </c:pt>
                  <c:pt idx="22">
                    <c:v>Brain Fog</c:v>
                  </c:pt>
                  <c:pt idx="25">
                    <c:v>Dizziness</c:v>
                  </c:pt>
                  <c:pt idx="28">
                    <c:v>Headache</c:v>
                  </c:pt>
                  <c:pt idx="31">
                    <c:v>Bone Pain</c:v>
                  </c:pt>
                  <c:pt idx="34">
                    <c:v>Fatigue          </c:v>
                  </c:pt>
                </c:lvl>
                <c:lvl>
                  <c:pt idx="0">
                    <c:v>Symptom Score</c:v>
                  </c:pt>
                  <c:pt idx="3">
                    <c:v>Skin</c:v>
                  </c:pt>
                  <c:pt idx="12">
                    <c:v>GI</c:v>
                  </c:pt>
                  <c:pt idx="21">
                    <c:v>Neurocognitive</c:v>
                  </c:pt>
                  <c:pt idx="30">
                    <c:v>Systemic</c:v>
                  </c:pt>
                </c:lvl>
              </c:multiLvlStrCache>
            </c:multiLvlStrRef>
          </c:cat>
          <c:val>
            <c:numRef>
              <c:f>'Analysis 2'!$F$8:$F$42</c:f>
              <c:numCache>
                <c:formatCode>0.00</c:formatCode>
                <c:ptCount val="35"/>
                <c:pt idx="1">
                  <c:v>-3.0032121724429413</c:v>
                </c:pt>
                <c:pt idx="4">
                  <c:v>-2.9289095519864756</c:v>
                </c:pt>
                <c:pt idx="7">
                  <c:v>-3.0283601014370243</c:v>
                </c:pt>
                <c:pt idx="10">
                  <c:v>-3.036115807269653</c:v>
                </c:pt>
                <c:pt idx="13">
                  <c:v>-2.1249833499833501</c:v>
                </c:pt>
                <c:pt idx="16">
                  <c:v>-1.4126079049155973</c:v>
                </c:pt>
                <c:pt idx="19">
                  <c:v>-1.6595276518353441</c:v>
                </c:pt>
                <c:pt idx="22">
                  <c:v>-1.5844956325725557</c:v>
                </c:pt>
                <c:pt idx="25">
                  <c:v>-1.4344956325725553</c:v>
                </c:pt>
                <c:pt idx="28">
                  <c:v>-1.8226613130459286</c:v>
                </c:pt>
                <c:pt idx="31">
                  <c:v>-1.8829952099182869</c:v>
                </c:pt>
                <c:pt idx="34">
                  <c:v>-2.292096365173288</c:v>
                </c:pt>
              </c:numCache>
            </c:numRef>
          </c:val>
          <c:smooth val="0"/>
          <c:extLst>
            <c:ext xmlns:c16="http://schemas.microsoft.com/office/drawing/2014/chart" uri="{C3380CC4-5D6E-409C-BE32-E72D297353CC}">
              <c16:uniqueId val="{00000001-AAD4-4E14-A67A-34088F72EC1B}"/>
            </c:ext>
          </c:extLst>
        </c:ser>
        <c:dLbls>
          <c:showLegendKey val="0"/>
          <c:showVal val="0"/>
          <c:showCatName val="0"/>
          <c:showSerName val="0"/>
          <c:showPercent val="0"/>
          <c:showBubbleSize val="0"/>
        </c:dLbls>
        <c:marker val="1"/>
        <c:smooth val="0"/>
        <c:axId val="1330611248"/>
        <c:axId val="1330612080"/>
      </c:lineChart>
      <c:catAx>
        <c:axId val="1330611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30612080"/>
        <c:crosses val="autoZero"/>
        <c:auto val="1"/>
        <c:lblAlgn val="ctr"/>
        <c:lblOffset val="100"/>
        <c:tickMarkSkip val="1"/>
        <c:noMultiLvlLbl val="0"/>
      </c:catAx>
      <c:valAx>
        <c:axId val="1330612080"/>
        <c:scaling>
          <c:orientation val="minMax"/>
          <c:min val="-2.5"/>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latin typeface="Arial" panose="020B0604020202020204" pitchFamily="34" charset="0"/>
                    <a:cs typeface="Arial" panose="020B0604020202020204" pitchFamily="34" charset="0"/>
                  </a:rPr>
                  <a:t>Change from baseline</a:t>
                </a:r>
              </a:p>
            </c:rich>
          </c:tx>
          <c:layout>
            <c:manualLayout>
              <c:xMode val="edge"/>
              <c:yMode val="edge"/>
              <c:x val="3.5518151307289869E-3"/>
              <c:y val="0.34630112476411234"/>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330611248"/>
        <c:crosses val="autoZero"/>
        <c:crossBetween val="between"/>
      </c:valAx>
      <c:spPr>
        <a:noFill/>
        <a:ln>
          <a:noFill/>
        </a:ln>
        <a:effectLst/>
      </c:spPr>
    </c:plotArea>
    <c:legend>
      <c:legendPos val="t"/>
      <c:legendEntry>
        <c:idx val="2"/>
        <c:delete val="1"/>
      </c:legendEntry>
      <c:legendEntry>
        <c:idx val="3"/>
        <c:delete val="1"/>
      </c:legendEntry>
      <c:layout>
        <c:manualLayout>
          <c:xMode val="edge"/>
          <c:yMode val="edge"/>
          <c:x val="0.24855549615255373"/>
          <c:y val="0.73994862278175588"/>
          <c:w val="0.74436579305012174"/>
          <c:h val="7.2942613584503116E-2"/>
        </c:manualLayout>
      </c:layout>
      <c:overlay val="0"/>
      <c:spPr>
        <a:noFill/>
        <a:ln>
          <a:noFill/>
        </a:ln>
        <a:effectLst/>
      </c:spPr>
      <c:txPr>
        <a:bodyPr rot="0" spcFirstLastPara="1" vertOverflow="ellipsis" vert="horz" wrap="square" anchor="ctr" anchorCtr="1"/>
        <a:lstStyle/>
        <a:p>
          <a:pPr algn="just">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3">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dirty="0"/>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6</a:t>
            </a:fld>
            <a:endParaRPr>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dirty="0"/>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61" name="Google Shape;16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03071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8614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96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350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954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01335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4768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3575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87127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46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3075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00734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07545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24198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5999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50285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132550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92525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460029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3331171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5153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01404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1608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0338412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882563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767950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2712036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444319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12570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5076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880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1929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959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8172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644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9365513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6/7/23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7681665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GB"/>
          </a:p>
        </p:txBody>
      </p:sp>
    </p:spTree>
    <p:extLst>
      <p:ext uri="{BB962C8B-B14F-4D97-AF65-F5344CB8AC3E}">
        <p14:creationId xmlns:p14="http://schemas.microsoft.com/office/powerpoint/2010/main" val="42098988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38"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05A178-6E8C-1EAD-3C01-5C3A48C65C3A}"/>
              </a:ext>
            </a:extLst>
          </p:cNvPr>
          <p:cNvSpPr>
            <a:spLocks noGrp="1"/>
          </p:cNvSpPr>
          <p:nvPr>
            <p:ph type="title"/>
          </p:nvPr>
        </p:nvSpPr>
        <p:spPr>
          <a:xfrm>
            <a:off x="609601" y="1709738"/>
            <a:ext cx="10515600" cy="2852737"/>
          </a:xfrm>
        </p:spPr>
        <p:txBody>
          <a:bodyPr>
            <a:normAutofit fontScale="90000"/>
          </a:bodyPr>
          <a:lstStyle/>
          <a:p>
            <a:r>
              <a:rPr lang="en-US" dirty="0">
                <a:sym typeface="Calibri"/>
              </a:rPr>
              <a:t>Assessing Response to Targeted Therapy in Non-Advanced Systemic </a:t>
            </a:r>
            <a:r>
              <a:rPr lang="en-US" dirty="0" err="1">
                <a:sym typeface="Calibri"/>
              </a:rPr>
              <a:t>Mastocytosis</a:t>
            </a:r>
            <a:r>
              <a:rPr lang="en-US" dirty="0">
                <a:sym typeface="Calibri"/>
              </a:rPr>
              <a:t>: How to Distinguish AEs From Disease Symptoms?</a:t>
            </a:r>
            <a:endParaRPr lang="en-US" dirty="0"/>
          </a:p>
        </p:txBody>
      </p:sp>
      <p:sp>
        <p:nvSpPr>
          <p:cNvPr id="5" name="Text Placeholder 4">
            <a:extLst>
              <a:ext uri="{FF2B5EF4-FFF2-40B4-BE49-F238E27FC236}">
                <a16:creationId xmlns:a16="http://schemas.microsoft.com/office/drawing/2014/main" id="{2E0AFE00-E0B4-2075-0F92-DE1FEA2F2902}"/>
              </a:ext>
            </a:extLst>
          </p:cNvPr>
          <p:cNvSpPr>
            <a:spLocks noGrp="1"/>
          </p:cNvSpPr>
          <p:nvPr>
            <p:ph type="body" idx="1"/>
          </p:nvPr>
        </p:nvSpPr>
        <p:spPr>
          <a:xfrm>
            <a:off x="609600" y="4663604"/>
            <a:ext cx="10515600" cy="1500187"/>
          </a:xfrm>
        </p:spPr>
        <p:txBody>
          <a:bodyPr>
            <a:normAutofit/>
          </a:bodyPr>
          <a:lstStyle/>
          <a:p>
            <a:pPr lvl="0"/>
            <a:r>
              <a:rPr lang="en-GB" b="1" dirty="0">
                <a:solidFill>
                  <a:schemeClr val="accent3"/>
                </a:solidFill>
              </a:rPr>
              <a:t>Deepti H. Radia, MD</a:t>
            </a:r>
            <a:br>
              <a:rPr lang="en-US" dirty="0"/>
            </a:br>
            <a:r>
              <a:rPr lang="en-US" dirty="0"/>
              <a:t>Hematology Consultant</a:t>
            </a:r>
            <a:br>
              <a:rPr lang="en-US" dirty="0"/>
            </a:br>
            <a:r>
              <a:rPr lang="en-US" dirty="0"/>
              <a:t>Guy’s and St Thomas’ Hospitals NHS Foundation Trust</a:t>
            </a:r>
            <a:br>
              <a:rPr lang="en-US" dirty="0"/>
            </a:br>
            <a:r>
              <a:rPr lang="en-US" dirty="0"/>
              <a:t>London, UK</a:t>
            </a:r>
          </a:p>
        </p:txBody>
      </p:sp>
    </p:spTree>
    <p:extLst>
      <p:ext uri="{BB962C8B-B14F-4D97-AF65-F5344CB8AC3E}">
        <p14:creationId xmlns:p14="http://schemas.microsoft.com/office/powerpoint/2010/main" val="411816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Non-Advanced Systemic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hlinkClick r:id="rId3"/>
              </a:rPr>
              <a:t>Mastocytosis</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 - When the Best Supportive Care is Not Enough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most recent updates to the World Health Organization (WHO) and NCCN guidelines on classifying non-advanced 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advantages and limitations of each criterion and test that are relevant to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to use information from validated assessments for patient symptom reporting and risk stratification to enhance clinical assessment and inform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which specialists are best suited to dealing with each type of symptom common to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Formulate approaches to provide optimal management of patients with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nonAdvSM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609600" y="199505"/>
            <a:ext cx="10744200" cy="1185577"/>
          </a:xfrm>
          <a:noFill/>
          <a:ln>
            <a:noFill/>
          </a:ln>
        </p:spPr>
        <p:txBody>
          <a:bodyPr spcFirstLastPara="1" wrap="square" lIns="91425" tIns="45700" rIns="91425" bIns="45700" anchor="ctr" anchorCtr="0">
            <a:normAutofit/>
          </a:bodyPr>
          <a:lstStyle/>
          <a:p>
            <a:pPr lvl="0"/>
            <a:r>
              <a:rPr lang="en-US" dirty="0">
                <a:sym typeface="Calibri"/>
              </a:rPr>
              <a:t>Which Patient with Non-Advanced Systemic </a:t>
            </a:r>
            <a:r>
              <a:rPr lang="en-US" dirty="0" err="1">
                <a:sym typeface="Calibri"/>
              </a:rPr>
              <a:t>Mastocytosis</a:t>
            </a:r>
            <a:r>
              <a:rPr lang="en-US" dirty="0"/>
              <a:t> </a:t>
            </a:r>
            <a:r>
              <a:rPr lang="en-US" dirty="0">
                <a:sym typeface="Calibri"/>
              </a:rPr>
              <a:t>Would I Consider for Targeted Therapy?</a:t>
            </a:r>
            <a:endParaRPr lang="en-US" dirty="0"/>
          </a:p>
        </p:txBody>
      </p:sp>
      <p:sp>
        <p:nvSpPr>
          <p:cNvPr id="4" name="Footer Placeholder 3">
            <a:extLst>
              <a:ext uri="{FF2B5EF4-FFF2-40B4-BE49-F238E27FC236}">
                <a16:creationId xmlns:a16="http://schemas.microsoft.com/office/drawing/2014/main" id="{1021E20F-DEBF-F7E5-DB96-19E3F3AD9FD1}"/>
              </a:ext>
            </a:extLst>
          </p:cNvPr>
          <p:cNvSpPr>
            <a:spLocks noGrp="1"/>
          </p:cNvSpPr>
          <p:nvPr>
            <p:ph type="ftr" sz="quarter" idx="3"/>
          </p:nvPr>
        </p:nvSpPr>
        <p:spPr>
          <a:xfrm>
            <a:off x="609600" y="6356350"/>
            <a:ext cx="10744199" cy="442131"/>
          </a:xfrm>
        </p:spPr>
        <p:txBody>
          <a:bodyPr/>
          <a:lstStyle/>
          <a:p>
            <a:r>
              <a:rPr lang="en-US" dirty="0">
                <a:latin typeface="+mj-lt"/>
                <a:sym typeface="Calibri"/>
              </a:rPr>
              <a:t>GI, gastrointestinal</a:t>
            </a:r>
            <a:endParaRPr lang="en-US" dirty="0">
              <a:latin typeface="+mj-lt"/>
            </a:endParaRPr>
          </a:p>
        </p:txBody>
      </p:sp>
      <p:sp>
        <p:nvSpPr>
          <p:cNvPr id="5" name="TextBox 4">
            <a:extLst>
              <a:ext uri="{FF2B5EF4-FFF2-40B4-BE49-F238E27FC236}">
                <a16:creationId xmlns:a16="http://schemas.microsoft.com/office/drawing/2014/main" id="{9DF83B9B-1BBF-FDA2-6095-1DC5B2057CD0}"/>
              </a:ext>
            </a:extLst>
          </p:cNvPr>
          <p:cNvSpPr txBox="1"/>
          <p:nvPr/>
        </p:nvSpPr>
        <p:spPr>
          <a:xfrm flipH="1">
            <a:off x="5292362" y="2577663"/>
            <a:ext cx="2992650" cy="2585323"/>
          </a:xfrm>
          <a:prstGeom prst="rect">
            <a:avLst/>
          </a:prstGeom>
        </p:spPr>
        <p:style>
          <a:lnRef idx="1">
            <a:schemeClr val="accent2"/>
          </a:lnRef>
          <a:fillRef idx="3">
            <a:schemeClr val="accent2"/>
          </a:fillRef>
          <a:effectRef idx="2">
            <a:schemeClr val="accent2"/>
          </a:effectRef>
          <a:fontRef idx="minor">
            <a:schemeClr val="lt1"/>
          </a:fontRef>
        </p:style>
        <p:txBody>
          <a:bodyPr wrap="square" lIns="182880" tIns="182880" bIns="182880" rtlCol="0" anchor="ctr">
            <a:spAutoFit/>
          </a:bodyPr>
          <a:lstStyle/>
          <a:p>
            <a:r>
              <a:rPr lang="en-US" b="1" dirty="0">
                <a:latin typeface="+mj-lt"/>
              </a:rPr>
              <a:t>Persistent Symptoms</a:t>
            </a:r>
          </a:p>
          <a:p>
            <a:pPr marL="285750" indent="-285750">
              <a:buFont typeface="Arial" panose="020B0604020202020204" pitchFamily="34" charset="0"/>
              <a:buChar char="•"/>
            </a:pPr>
            <a:r>
              <a:rPr lang="en-US" dirty="0">
                <a:latin typeface="+mj-lt"/>
              </a:rPr>
              <a:t>GI symptoms</a:t>
            </a:r>
          </a:p>
          <a:p>
            <a:pPr marL="285750" indent="-285750">
              <a:buFont typeface="Arial" panose="020B0604020202020204" pitchFamily="34" charset="0"/>
              <a:buChar char="•"/>
            </a:pPr>
            <a:r>
              <a:rPr lang="en-US" dirty="0">
                <a:latin typeface="+mj-lt"/>
              </a:rPr>
              <a:t>“Allergy” symptoms</a:t>
            </a:r>
          </a:p>
          <a:p>
            <a:pPr marL="285750" indent="-285750">
              <a:buFont typeface="Arial" panose="020B0604020202020204" pitchFamily="34" charset="0"/>
              <a:buChar char="•"/>
            </a:pPr>
            <a:r>
              <a:rPr lang="en-US" dirty="0">
                <a:latin typeface="+mj-lt"/>
              </a:rPr>
              <a:t>Multiple triggers for episodes or “attacks”</a:t>
            </a:r>
          </a:p>
          <a:p>
            <a:pPr marL="285750" indent="-285750">
              <a:buFont typeface="Arial" panose="020B0604020202020204" pitchFamily="34" charset="0"/>
              <a:buChar char="•"/>
            </a:pPr>
            <a:r>
              <a:rPr lang="en-US" dirty="0">
                <a:latin typeface="+mj-lt"/>
              </a:rPr>
              <a:t>Recurrent anaphylaxis, ITT not option</a:t>
            </a:r>
          </a:p>
          <a:p>
            <a:pPr marL="285750" indent="-285750">
              <a:buFont typeface="Arial" panose="020B0604020202020204" pitchFamily="34" charset="0"/>
              <a:buChar char="•"/>
            </a:pPr>
            <a:r>
              <a:rPr lang="en-US" dirty="0">
                <a:latin typeface="+mj-lt"/>
              </a:rPr>
              <a:t>Intractable pruritis</a:t>
            </a:r>
          </a:p>
        </p:txBody>
      </p:sp>
      <p:sp>
        <p:nvSpPr>
          <p:cNvPr id="6" name="Rectangle 5">
            <a:extLst>
              <a:ext uri="{FF2B5EF4-FFF2-40B4-BE49-F238E27FC236}">
                <a16:creationId xmlns:a16="http://schemas.microsoft.com/office/drawing/2014/main" id="{A7C6B5DB-360B-252F-07F7-2432E05CB793}"/>
              </a:ext>
            </a:extLst>
          </p:cNvPr>
          <p:cNvSpPr/>
          <p:nvPr/>
        </p:nvSpPr>
        <p:spPr>
          <a:xfrm>
            <a:off x="573437" y="1690689"/>
            <a:ext cx="3859938" cy="41056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dirty="0">
                <a:latin typeface="+mj-lt"/>
              </a:rPr>
              <a:t>Multiple antimediator treatments, more than 3 or 4 regular medications</a:t>
            </a:r>
          </a:p>
          <a:p>
            <a:pPr marL="285750" indent="-285750">
              <a:spcAft>
                <a:spcPts val="600"/>
              </a:spcAft>
              <a:buFont typeface="Arial" panose="020B0604020202020204" pitchFamily="34" charset="0"/>
              <a:buChar char="•"/>
            </a:pPr>
            <a:r>
              <a:rPr lang="en-GB" dirty="0">
                <a:latin typeface="+mj-lt"/>
              </a:rPr>
              <a:t>Multiple organs affected, affecting the ability to function</a:t>
            </a:r>
          </a:p>
          <a:p>
            <a:pPr marL="285750" indent="-285750">
              <a:spcAft>
                <a:spcPts val="600"/>
              </a:spcAft>
              <a:buFont typeface="Arial" panose="020B0604020202020204" pitchFamily="34" charset="0"/>
              <a:buChar char="•"/>
            </a:pPr>
            <a:r>
              <a:rPr lang="en-GB" dirty="0">
                <a:latin typeface="+mj-lt"/>
              </a:rPr>
              <a:t>High symptom burden despite increasing treatment doses, reflected by tryptase level and symptom assessment</a:t>
            </a:r>
          </a:p>
          <a:p>
            <a:pPr marL="285750" indent="-285750">
              <a:spcAft>
                <a:spcPts val="600"/>
              </a:spcAft>
              <a:buFont typeface="Arial" panose="020B0604020202020204" pitchFamily="34" charset="0"/>
              <a:buChar char="•"/>
            </a:pPr>
            <a:r>
              <a:rPr lang="en-GB" dirty="0">
                <a:latin typeface="+mj-lt"/>
              </a:rPr>
              <a:t>Inadequate symptom control</a:t>
            </a:r>
          </a:p>
        </p:txBody>
      </p:sp>
      <p:sp>
        <p:nvSpPr>
          <p:cNvPr id="7" name="Right Arrow 6">
            <a:extLst>
              <a:ext uri="{FF2B5EF4-FFF2-40B4-BE49-F238E27FC236}">
                <a16:creationId xmlns:a16="http://schemas.microsoft.com/office/drawing/2014/main" id="{E2CC78CA-D8D1-925B-C208-A5C5BF7986A6}"/>
              </a:ext>
            </a:extLst>
          </p:cNvPr>
          <p:cNvSpPr/>
          <p:nvPr/>
        </p:nvSpPr>
        <p:spPr>
          <a:xfrm>
            <a:off x="4676537" y="2984365"/>
            <a:ext cx="465528" cy="2169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latin typeface="+mj-lt"/>
            </a:endParaRPr>
          </a:p>
        </p:txBody>
      </p:sp>
      <p:sp>
        <p:nvSpPr>
          <p:cNvPr id="8" name="Right Arrow 7">
            <a:extLst>
              <a:ext uri="{FF2B5EF4-FFF2-40B4-BE49-F238E27FC236}">
                <a16:creationId xmlns:a16="http://schemas.microsoft.com/office/drawing/2014/main" id="{9AE66514-EB1E-2446-C43C-7D2D00E89419}"/>
              </a:ext>
            </a:extLst>
          </p:cNvPr>
          <p:cNvSpPr/>
          <p:nvPr/>
        </p:nvSpPr>
        <p:spPr>
          <a:xfrm>
            <a:off x="8435309" y="2984365"/>
            <a:ext cx="465529" cy="216977"/>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latin typeface="+mj-lt"/>
            </a:endParaRPr>
          </a:p>
        </p:txBody>
      </p:sp>
      <p:sp>
        <p:nvSpPr>
          <p:cNvPr id="9" name="Rectangle 8">
            <a:extLst>
              <a:ext uri="{FF2B5EF4-FFF2-40B4-BE49-F238E27FC236}">
                <a16:creationId xmlns:a16="http://schemas.microsoft.com/office/drawing/2014/main" id="{8DED1722-6647-BD38-BBC6-503E48F78012}"/>
              </a:ext>
            </a:extLst>
          </p:cNvPr>
          <p:cNvSpPr/>
          <p:nvPr/>
        </p:nvSpPr>
        <p:spPr>
          <a:xfrm>
            <a:off x="9143999" y="2304789"/>
            <a:ext cx="2474564" cy="3181611"/>
          </a:xfrm>
          <a:prstGeom prst="rect">
            <a:avLst/>
          </a:prstGeom>
        </p:spPr>
        <p:style>
          <a:lnRef idx="1">
            <a:schemeClr val="accent3"/>
          </a:lnRef>
          <a:fillRef idx="3">
            <a:schemeClr val="accent3"/>
          </a:fillRef>
          <a:effectRef idx="2">
            <a:schemeClr val="accent3"/>
          </a:effectRef>
          <a:fontRef idx="minor">
            <a:schemeClr val="lt1"/>
          </a:fontRef>
        </p:style>
        <p:txBody>
          <a:bodyPr lIns="182880" tIns="0" rIns="182880" bIns="0" rtlCol="0" anchor="ctr"/>
          <a:lstStyle/>
          <a:p>
            <a:pPr algn="ctr">
              <a:spcAft>
                <a:spcPts val="600"/>
              </a:spcAft>
            </a:pPr>
            <a:r>
              <a:rPr lang="en-GB" b="1" dirty="0">
                <a:solidFill>
                  <a:schemeClr val="bg1"/>
                </a:solidFill>
                <a:latin typeface="+mj-lt"/>
              </a:rPr>
              <a:t>Consider targeted therapy</a:t>
            </a:r>
          </a:p>
          <a:p>
            <a:pPr algn="ctr">
              <a:spcAft>
                <a:spcPts val="600"/>
              </a:spcAft>
            </a:pPr>
            <a:r>
              <a:rPr lang="en-GB" b="1" dirty="0">
                <a:solidFill>
                  <a:schemeClr val="bg1"/>
                </a:solidFill>
                <a:latin typeface="+mj-lt"/>
              </a:rPr>
              <a:t>Tyrosine kinase inhibitors (TKI) trial</a:t>
            </a:r>
          </a:p>
          <a:p>
            <a:pPr algn="ctr">
              <a:spcAft>
                <a:spcPts val="600"/>
              </a:spcAft>
            </a:pPr>
            <a:endParaRPr lang="en-GB" b="1" dirty="0">
              <a:solidFill>
                <a:schemeClr val="bg1"/>
              </a:solidFill>
              <a:latin typeface="+mj-lt"/>
            </a:endParaRPr>
          </a:p>
          <a:p>
            <a:pPr algn="ctr">
              <a:spcAft>
                <a:spcPts val="600"/>
              </a:spcAft>
            </a:pPr>
            <a:r>
              <a:rPr lang="en-GB" b="1" i="1" dirty="0">
                <a:solidFill>
                  <a:schemeClr val="bg1"/>
                </a:solidFill>
                <a:latin typeface="+mj-lt"/>
              </a:rPr>
              <a:t>How well is it tolerated?</a:t>
            </a:r>
          </a:p>
          <a:p>
            <a:pPr algn="ctr">
              <a:spcAft>
                <a:spcPts val="600"/>
              </a:spcAft>
            </a:pPr>
            <a:r>
              <a:rPr lang="en-GB" b="1" i="1" dirty="0">
                <a:solidFill>
                  <a:schemeClr val="bg1"/>
                </a:solidFill>
                <a:latin typeface="+mj-lt"/>
              </a:rPr>
              <a:t>What side effects do patients report? </a:t>
            </a:r>
          </a:p>
        </p:txBody>
      </p:sp>
      <p:pic>
        <p:nvPicPr>
          <p:cNvPr id="10" name="Graphic 9" descr="User with solid fill">
            <a:extLst>
              <a:ext uri="{FF2B5EF4-FFF2-40B4-BE49-F238E27FC236}">
                <a16:creationId xmlns:a16="http://schemas.microsoft.com/office/drawing/2014/main" id="{0363345D-0064-EF92-DC05-02C52964BD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1600" y="1663263"/>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C3E4E0-8BAF-CDC0-D7F5-5A27E66AD643}"/>
              </a:ext>
            </a:extLst>
          </p:cNvPr>
          <p:cNvSpPr>
            <a:spLocks noGrp="1"/>
          </p:cNvSpPr>
          <p:nvPr>
            <p:ph type="ftr" sz="quarter" idx="3"/>
          </p:nvPr>
        </p:nvSpPr>
        <p:spPr>
          <a:xfrm>
            <a:off x="609600" y="6356350"/>
            <a:ext cx="10744199" cy="442131"/>
          </a:xfrm>
        </p:spPr>
        <p:txBody>
          <a:bodyPr/>
          <a:lstStyle/>
          <a:p>
            <a:r>
              <a:rPr lang="en-US" sz="1200" dirty="0">
                <a:latin typeface="+mj-lt"/>
              </a:rPr>
              <a:t>BM, bone marrow; BSC, best supportive care; ISM-SAF, Indolent Systemic </a:t>
            </a:r>
            <a:r>
              <a:rPr lang="en-US" sz="1200" dirty="0" err="1">
                <a:latin typeface="+mj-lt"/>
              </a:rPr>
              <a:t>Mastocytosis</a:t>
            </a:r>
            <a:r>
              <a:rPr lang="en-US" sz="1200" dirty="0">
                <a:latin typeface="+mj-lt"/>
              </a:rPr>
              <a:t> Symptom Assessment Form; MC, mast cell; PK, pharmacokinetics; PRO, patient reported outcome; QD, once daily; TSS, total symptom score; VAF, variant allele fraction.</a:t>
            </a:r>
          </a:p>
          <a:p>
            <a:r>
              <a:rPr lang="en-US" sz="1200" dirty="0">
                <a:latin typeface="+mj-lt"/>
              </a:rPr>
              <a:t>Castells M, et al. </a:t>
            </a:r>
            <a:r>
              <a:rPr lang="en-US" sz="1200" i="1" dirty="0">
                <a:latin typeface="+mj-lt"/>
              </a:rPr>
              <a:t>J Allergy Clin Immunol.</a:t>
            </a:r>
            <a:r>
              <a:rPr lang="en-US" sz="1200" dirty="0">
                <a:latin typeface="+mj-lt"/>
              </a:rPr>
              <a:t> 2023. 151(2)(suppl S1A-4A):Abstract 627.</a:t>
            </a:r>
          </a:p>
        </p:txBody>
      </p:sp>
      <p:sp>
        <p:nvSpPr>
          <p:cNvPr id="2" name="Title 1">
            <a:extLst>
              <a:ext uri="{FF2B5EF4-FFF2-40B4-BE49-F238E27FC236}">
                <a16:creationId xmlns:a16="http://schemas.microsoft.com/office/drawing/2014/main" id="{148E12EE-8727-7A41-BF37-D0838DFF236C}"/>
              </a:ext>
            </a:extLst>
          </p:cNvPr>
          <p:cNvSpPr>
            <a:spLocks noGrp="1"/>
          </p:cNvSpPr>
          <p:nvPr>
            <p:ph type="title"/>
          </p:nvPr>
        </p:nvSpPr>
        <p:spPr>
          <a:xfrm>
            <a:off x="609600" y="200025"/>
            <a:ext cx="11349038" cy="1184275"/>
          </a:xfrm>
        </p:spPr>
        <p:txBody>
          <a:bodyPr>
            <a:normAutofit/>
          </a:bodyPr>
          <a:lstStyle/>
          <a:p>
            <a:r>
              <a:rPr lang="en-GB" sz="3100" dirty="0"/>
              <a:t>Registrational PIONEER Study: Randomized, Double-Blind, Placebo-Controlled Study in Patients with ISM </a:t>
            </a:r>
          </a:p>
        </p:txBody>
      </p:sp>
      <p:sp>
        <p:nvSpPr>
          <p:cNvPr id="10" name="Content Placeholder 9">
            <a:extLst>
              <a:ext uri="{FF2B5EF4-FFF2-40B4-BE49-F238E27FC236}">
                <a16:creationId xmlns:a16="http://schemas.microsoft.com/office/drawing/2014/main" id="{B3EEBFC0-9C46-4503-5596-C79A15C6868A}"/>
              </a:ext>
            </a:extLst>
          </p:cNvPr>
          <p:cNvSpPr>
            <a:spLocks noGrp="1"/>
          </p:cNvSpPr>
          <p:nvPr>
            <p:ph idx="1"/>
          </p:nvPr>
        </p:nvSpPr>
        <p:spPr>
          <a:xfrm>
            <a:off x="609599" y="4762553"/>
            <a:ext cx="11077575" cy="1438221"/>
          </a:xfrm>
        </p:spPr>
        <p:txBody>
          <a:bodyPr>
            <a:normAutofit fontScale="92500"/>
          </a:bodyPr>
          <a:lstStyle/>
          <a:p>
            <a:pPr>
              <a:spcBef>
                <a:spcPts val="400"/>
              </a:spcBef>
            </a:pPr>
            <a:r>
              <a:rPr lang="en-US" sz="1600" dirty="0">
                <a:latin typeface="+mj-lt"/>
              </a:rPr>
              <a:t>PIONEER is the first randomized, placebo-controlled trial of a highly selective KIT D816V-targeting agent in patients with ISM</a:t>
            </a:r>
          </a:p>
          <a:p>
            <a:pPr>
              <a:spcBef>
                <a:spcPts val="400"/>
              </a:spcBef>
            </a:pPr>
            <a:r>
              <a:rPr lang="en-US" sz="1600" dirty="0" err="1">
                <a:latin typeface="+mj-lt"/>
              </a:rPr>
              <a:t>Avapritinib</a:t>
            </a:r>
            <a:r>
              <a:rPr lang="en-US" sz="1600" dirty="0">
                <a:latin typeface="+mj-lt"/>
              </a:rPr>
              <a:t>-treated patients showed rapid, durable, and clinically meaningful improvements in biomarkers of mast cell burden, symptoms, and quality of life versus placebo patients at 24 weeks of treatment</a:t>
            </a:r>
          </a:p>
          <a:p>
            <a:pPr>
              <a:spcBef>
                <a:spcPts val="400"/>
              </a:spcBef>
            </a:pPr>
            <a:r>
              <a:rPr lang="en-US" sz="1600" dirty="0" err="1">
                <a:latin typeface="+mj-lt"/>
              </a:rPr>
              <a:t>Avapritinib</a:t>
            </a:r>
            <a:r>
              <a:rPr lang="en-US" sz="1600" dirty="0">
                <a:latin typeface="+mj-lt"/>
              </a:rPr>
              <a:t> was well tolerated with a similar safety profile to placebo</a:t>
            </a:r>
          </a:p>
          <a:p>
            <a:pPr>
              <a:spcBef>
                <a:spcPts val="400"/>
              </a:spcBef>
            </a:pPr>
            <a:r>
              <a:rPr lang="en-US" sz="1600" dirty="0">
                <a:latin typeface="+mj-lt"/>
              </a:rPr>
              <a:t>Open-label extension assessing long-term safety and efficacy of 25 mg </a:t>
            </a:r>
            <a:r>
              <a:rPr lang="en-US" sz="1600" dirty="0" err="1">
                <a:latin typeface="+mj-lt"/>
              </a:rPr>
              <a:t>avapritinib</a:t>
            </a:r>
            <a:r>
              <a:rPr lang="en-US" sz="1600" dirty="0">
                <a:latin typeface="+mj-lt"/>
              </a:rPr>
              <a:t> ongoing</a:t>
            </a:r>
          </a:p>
        </p:txBody>
      </p:sp>
      <p:pic>
        <p:nvPicPr>
          <p:cNvPr id="7" name="Picture 6" descr="A picture containing text, font, website, screenshot&#10;&#10;Description automatically generated">
            <a:extLst>
              <a:ext uri="{FF2B5EF4-FFF2-40B4-BE49-F238E27FC236}">
                <a16:creationId xmlns:a16="http://schemas.microsoft.com/office/drawing/2014/main" id="{B2A8B203-0474-24E7-E1F2-0430431E8605}"/>
              </a:ext>
            </a:extLst>
          </p:cNvPr>
          <p:cNvPicPr>
            <a:picLocks noChangeAspect="1"/>
          </p:cNvPicPr>
          <p:nvPr/>
        </p:nvPicPr>
        <p:blipFill>
          <a:blip r:embed="rId2"/>
          <a:stretch>
            <a:fillRect/>
          </a:stretch>
        </p:blipFill>
        <p:spPr>
          <a:xfrm>
            <a:off x="1064417" y="1255483"/>
            <a:ext cx="9958487" cy="3499623"/>
          </a:xfrm>
          <a:prstGeom prst="rect">
            <a:avLst/>
          </a:prstGeom>
        </p:spPr>
      </p:pic>
    </p:spTree>
    <p:extLst>
      <p:ext uri="{BB962C8B-B14F-4D97-AF65-F5344CB8AC3E}">
        <p14:creationId xmlns:p14="http://schemas.microsoft.com/office/powerpoint/2010/main" val="74711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ftr" sz="quarter" idx="3"/>
          </p:nvPr>
        </p:nvSpPr>
        <p:spPr>
          <a:xfrm>
            <a:off x="609600" y="6356350"/>
            <a:ext cx="11478016" cy="442913"/>
          </a:xfrm>
          <a:noFill/>
          <a:ln>
            <a:noFill/>
          </a:ln>
        </p:spPr>
        <p:txBody>
          <a:bodyPr spcFirstLastPara="1" wrap="square" lIns="91425" tIns="45700" rIns="91425" bIns="45700" anchor="b" anchorCtr="0">
            <a:noAutofit/>
          </a:bodyPr>
          <a:lstStyle/>
          <a:p>
            <a:pPr lvl="0"/>
            <a:r>
              <a:rPr lang="en-US" sz="1050" baseline="30000" dirty="0" err="1">
                <a:sym typeface="Arial"/>
              </a:rPr>
              <a:t>a</a:t>
            </a:r>
            <a:r>
              <a:rPr lang="en-US" sz="1050" dirty="0" err="1">
                <a:sym typeface="Arial"/>
              </a:rPr>
              <a:t>Cytoreductive</a:t>
            </a:r>
            <a:r>
              <a:rPr lang="en-US" sz="1050" dirty="0">
                <a:sym typeface="Arial"/>
              </a:rPr>
              <a:t> therapies included </a:t>
            </a:r>
            <a:r>
              <a:rPr lang="en-US" sz="1050" dirty="0" err="1">
                <a:sym typeface="Arial"/>
              </a:rPr>
              <a:t>dasatinib</a:t>
            </a:r>
            <a:r>
              <a:rPr lang="en-US" sz="1050" dirty="0">
                <a:sym typeface="Arial"/>
              </a:rPr>
              <a:t>, imatinib, masitinib, nilotinib, </a:t>
            </a:r>
            <a:r>
              <a:rPr lang="en-US" sz="1050" dirty="0" err="1">
                <a:sym typeface="Arial"/>
              </a:rPr>
              <a:t>midostaurin</a:t>
            </a:r>
            <a:r>
              <a:rPr lang="en-US" sz="1050" dirty="0">
                <a:sym typeface="Arial"/>
              </a:rPr>
              <a:t>, brentuximab </a:t>
            </a:r>
            <a:r>
              <a:rPr lang="en-US" sz="1050" dirty="0" err="1">
                <a:sym typeface="Arial"/>
              </a:rPr>
              <a:t>vedotin</a:t>
            </a:r>
            <a:r>
              <a:rPr lang="en-US" sz="1050" dirty="0">
                <a:sym typeface="Arial"/>
              </a:rPr>
              <a:t>, cladribine, hydroxyurea, rapamycin, and interferon alpha. Includes treatments received by patients at baseline; patients may have received BSC treatments previously that had been discontinued at the time of enrollment/baseline. </a:t>
            </a:r>
            <a:endParaRPr lang="en-US" sz="1050" dirty="0"/>
          </a:p>
          <a:p>
            <a:pPr lvl="0"/>
            <a:r>
              <a:rPr lang="en-US" sz="1050" baseline="30000" dirty="0" err="1">
                <a:sym typeface="Arial"/>
              </a:rPr>
              <a:t>b</a:t>
            </a:r>
            <a:r>
              <a:rPr lang="en-US" sz="1050" dirty="0" err="1">
                <a:sym typeface="Arial"/>
              </a:rPr>
              <a:t>All</a:t>
            </a:r>
            <a:r>
              <a:rPr lang="en-US" sz="1050" dirty="0">
                <a:sym typeface="Arial"/>
              </a:rPr>
              <a:t> patients had at least two BSC prior to or at screening. A total of 10 (7.1%) patients treated with </a:t>
            </a:r>
            <a:r>
              <a:rPr lang="en-US" sz="1050" dirty="0" err="1">
                <a:sym typeface="Arial"/>
              </a:rPr>
              <a:t>avapritinib</a:t>
            </a:r>
            <a:r>
              <a:rPr lang="en-US" sz="1050" dirty="0">
                <a:sym typeface="Arial"/>
              </a:rPr>
              <a:t> and 5 (7.0%) patients treated with placebo had &lt;2 BSC at the start of the study.</a:t>
            </a:r>
            <a:endParaRPr lang="en-US" sz="1050" dirty="0">
              <a:sym typeface="Calibri"/>
            </a:endParaRPr>
          </a:p>
          <a:p>
            <a:r>
              <a:rPr lang="en-US" sz="1050" dirty="0">
                <a:sym typeface="Calibri"/>
              </a:rPr>
              <a:t>Castells M, et al. </a:t>
            </a:r>
            <a:r>
              <a:rPr lang="en-US" sz="1050" i="1" dirty="0">
                <a:sym typeface="Calibri"/>
              </a:rPr>
              <a:t>J Allergy Clin Immunol</a:t>
            </a:r>
            <a:r>
              <a:rPr lang="en-US" sz="1050" dirty="0">
                <a:sym typeface="Calibri"/>
              </a:rPr>
              <a:t>. 2023. 151(2)(suppl S1A-4A):Abstract 627.</a:t>
            </a:r>
            <a:endParaRPr lang="en-US" sz="1050" dirty="0"/>
          </a:p>
        </p:txBody>
      </p:sp>
      <p:sp>
        <p:nvSpPr>
          <p:cNvPr id="2" name="Title 1">
            <a:extLst>
              <a:ext uri="{FF2B5EF4-FFF2-40B4-BE49-F238E27FC236}">
                <a16:creationId xmlns:a16="http://schemas.microsoft.com/office/drawing/2014/main" id="{8056CBD3-9E48-25C8-820F-C0F00D3DF8D8}"/>
              </a:ext>
            </a:extLst>
          </p:cNvPr>
          <p:cNvSpPr>
            <a:spLocks noGrp="1"/>
          </p:cNvSpPr>
          <p:nvPr>
            <p:ph type="title"/>
          </p:nvPr>
        </p:nvSpPr>
        <p:spPr>
          <a:xfrm>
            <a:off x="609600" y="199505"/>
            <a:ext cx="10744200" cy="1185577"/>
          </a:xfrm>
        </p:spPr>
        <p:txBody>
          <a:bodyPr>
            <a:normAutofit/>
          </a:bodyPr>
          <a:lstStyle/>
          <a:p>
            <a:r>
              <a:rPr lang="en-US" dirty="0">
                <a:latin typeface="+mn-lt"/>
                <a:sym typeface="Calibri"/>
              </a:rPr>
              <a:t>Baseline Patient and Disease Characteristics Balanced Between Arms</a:t>
            </a:r>
            <a:endParaRPr lang="en-US" dirty="0">
              <a:latin typeface="+mn-lt"/>
            </a:endParaRPr>
          </a:p>
        </p:txBody>
      </p:sp>
      <p:sp>
        <p:nvSpPr>
          <p:cNvPr id="134" name="Google Shape;134;p4"/>
          <p:cNvSpPr txBox="1"/>
          <p:nvPr/>
        </p:nvSpPr>
        <p:spPr>
          <a:xfrm>
            <a:off x="-3242931" y="511222"/>
            <a:ext cx="10668000" cy="26842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2800"/>
              <a:buFont typeface="Arial"/>
              <a:buNone/>
            </a:pPr>
            <a:endParaRPr sz="2800" b="1" i="0" u="none" strike="noStrike" cap="none">
              <a:solidFill>
                <a:srgbClr val="006E96"/>
              </a:solidFill>
              <a:ea typeface="Arial"/>
              <a:cs typeface="Arial"/>
              <a:sym typeface="Arial"/>
            </a:endParaRPr>
          </a:p>
          <a:p>
            <a:pPr marL="0" marR="0" lvl="0" indent="0" algn="l" rtl="0">
              <a:lnSpc>
                <a:spcPct val="100000"/>
              </a:lnSpc>
              <a:spcBef>
                <a:spcPts val="0"/>
              </a:spcBef>
              <a:spcAft>
                <a:spcPts val="0"/>
              </a:spcAft>
              <a:buClr>
                <a:schemeClr val="lt2"/>
              </a:buClr>
              <a:buSzPts val="2800"/>
              <a:buFont typeface="Arial"/>
              <a:buNone/>
            </a:pPr>
            <a:endParaRPr sz="2800" b="1" i="0" u="none" strike="noStrike" cap="none">
              <a:solidFill>
                <a:srgbClr val="006E96"/>
              </a:solidFill>
              <a:ea typeface="Arial"/>
              <a:cs typeface="Arial"/>
              <a:sym typeface="Arial"/>
            </a:endParaRPr>
          </a:p>
          <a:p>
            <a:pPr marL="0" marR="0" lvl="0" indent="0" algn="l" rtl="0">
              <a:lnSpc>
                <a:spcPct val="100000"/>
              </a:lnSpc>
              <a:spcBef>
                <a:spcPts val="0"/>
              </a:spcBef>
              <a:spcAft>
                <a:spcPts val="0"/>
              </a:spcAft>
              <a:buClr>
                <a:schemeClr val="lt2"/>
              </a:buClr>
              <a:buSzPts val="2800"/>
              <a:buFont typeface="Arial"/>
              <a:buNone/>
            </a:pPr>
            <a:endParaRPr sz="2800" b="1" i="0" u="none" strike="noStrike" cap="none">
              <a:solidFill>
                <a:srgbClr val="006E96"/>
              </a:solidFill>
              <a:ea typeface="Arial"/>
              <a:cs typeface="Arial"/>
              <a:sym typeface="Arial"/>
            </a:endParaRPr>
          </a:p>
          <a:p>
            <a:pPr marL="0" marR="0" lvl="0" indent="0" algn="l" rtl="0">
              <a:lnSpc>
                <a:spcPct val="100000"/>
              </a:lnSpc>
              <a:spcBef>
                <a:spcPts val="0"/>
              </a:spcBef>
              <a:spcAft>
                <a:spcPts val="0"/>
              </a:spcAft>
              <a:buClr>
                <a:schemeClr val="lt2"/>
              </a:buClr>
              <a:buSzPts val="2800"/>
              <a:buFont typeface="Arial"/>
              <a:buNone/>
            </a:pPr>
            <a:endParaRPr sz="2800" b="1" i="0" u="none" strike="noStrike" cap="none">
              <a:solidFill>
                <a:srgbClr val="006E96"/>
              </a:solidFill>
              <a:ea typeface="Arial"/>
              <a:cs typeface="Arial"/>
              <a:sym typeface="Arial"/>
            </a:endParaRPr>
          </a:p>
        </p:txBody>
      </p:sp>
      <p:graphicFrame>
        <p:nvGraphicFramePr>
          <p:cNvPr id="137" name="Google Shape;137;p4"/>
          <p:cNvGraphicFramePr/>
          <p:nvPr>
            <p:extLst>
              <p:ext uri="{D42A27DB-BD31-4B8C-83A1-F6EECF244321}">
                <p14:modId xmlns:p14="http://schemas.microsoft.com/office/powerpoint/2010/main" val="1230632345"/>
              </p:ext>
            </p:extLst>
          </p:nvPr>
        </p:nvGraphicFramePr>
        <p:xfrm>
          <a:off x="452450" y="1415441"/>
          <a:ext cx="5529250" cy="4486102"/>
        </p:xfrm>
        <a:graphic>
          <a:graphicData uri="http://schemas.openxmlformats.org/drawingml/2006/table">
            <a:tbl>
              <a:tblPr firstRow="1" bandRow="1">
                <a:tableStyleId>{5C7FFE2A-42A8-40C9-8734-7E3629550946}</a:tableStyleId>
              </a:tblPr>
              <a:tblGrid>
                <a:gridCol w="2879300">
                  <a:extLst>
                    <a:ext uri="{9D8B030D-6E8A-4147-A177-3AD203B41FA5}">
                      <a16:colId xmlns:a16="http://schemas.microsoft.com/office/drawing/2014/main" val="20000"/>
                    </a:ext>
                  </a:extLst>
                </a:gridCol>
                <a:gridCol w="1324975">
                  <a:extLst>
                    <a:ext uri="{9D8B030D-6E8A-4147-A177-3AD203B41FA5}">
                      <a16:colId xmlns:a16="http://schemas.microsoft.com/office/drawing/2014/main" val="20001"/>
                    </a:ext>
                  </a:extLst>
                </a:gridCol>
                <a:gridCol w="1324975">
                  <a:extLst>
                    <a:ext uri="{9D8B030D-6E8A-4147-A177-3AD203B41FA5}">
                      <a16:colId xmlns:a16="http://schemas.microsoft.com/office/drawing/2014/main" val="20002"/>
                    </a:ext>
                  </a:extLst>
                </a:gridCol>
              </a:tblGrid>
              <a:tr h="590532">
                <a:tc>
                  <a:txBody>
                    <a:bodyPr/>
                    <a:lstStyle/>
                    <a:p>
                      <a:pPr marL="0" marR="0" lvl="0" indent="0" algn="l" rtl="0">
                        <a:lnSpc>
                          <a:spcPct val="100000"/>
                        </a:lnSpc>
                        <a:spcBef>
                          <a:spcPts val="0"/>
                        </a:spcBef>
                        <a:spcAft>
                          <a:spcPts val="0"/>
                        </a:spcAft>
                        <a:buClr>
                          <a:schemeClr val="lt1"/>
                        </a:buClr>
                        <a:buSzPts val="1600"/>
                        <a:buFont typeface="Calibri"/>
                        <a:buNone/>
                      </a:pPr>
                      <a:r>
                        <a:rPr lang="en-US" sz="1200" b="1" u="none" strike="noStrike" cap="none" dirty="0">
                          <a:solidFill>
                            <a:schemeClr val="lt1"/>
                          </a:solidFill>
                          <a:latin typeface="Arial" panose="020B0604020202020204" pitchFamily="34" charset="0"/>
                          <a:cs typeface="Arial" panose="020B0604020202020204" pitchFamily="34" charset="0"/>
                          <a:sym typeface="Calibri"/>
                        </a:rPr>
                        <a:t>Patient demographic</a:t>
                      </a:r>
                      <a:endParaRPr sz="1200" dirty="0">
                        <a:latin typeface="Arial" panose="020B0604020202020204" pitchFamily="34" charset="0"/>
                        <a:cs typeface="Arial" panose="020B0604020202020204" pitchFamily="34" charset="0"/>
                      </a:endParaRPr>
                    </a:p>
                  </a:txBody>
                  <a:tcPr marL="91450" marR="91450" marT="45725" marB="45725" anchor="b"/>
                </a:tc>
                <a:tc>
                  <a:txBody>
                    <a:bodyPr/>
                    <a:lstStyle/>
                    <a:p>
                      <a:pPr marL="0" marR="0" lvl="0" indent="0" algn="ctr" rtl="0">
                        <a:lnSpc>
                          <a:spcPct val="100000"/>
                        </a:lnSpc>
                        <a:spcBef>
                          <a:spcPts val="0"/>
                        </a:spcBef>
                        <a:spcAft>
                          <a:spcPts val="0"/>
                        </a:spcAft>
                        <a:buNone/>
                      </a:pPr>
                      <a:r>
                        <a:rPr lang="en-US" sz="1200" b="1" u="none" strike="noStrike" cap="none" dirty="0" err="1">
                          <a:solidFill>
                            <a:schemeClr val="lt1"/>
                          </a:solidFill>
                          <a:latin typeface="Arial" panose="020B0604020202020204" pitchFamily="34" charset="0"/>
                          <a:cs typeface="Arial" panose="020B0604020202020204" pitchFamily="34" charset="0"/>
                          <a:sym typeface="Calibri"/>
                        </a:rPr>
                        <a:t>Avapritinib</a:t>
                      </a:r>
                      <a:r>
                        <a:rPr lang="en-US" sz="1200" b="1" u="none" strike="noStrike" cap="none" dirty="0">
                          <a:solidFill>
                            <a:schemeClr val="lt1"/>
                          </a:solidFill>
                          <a:latin typeface="Arial" panose="020B0604020202020204" pitchFamily="34" charset="0"/>
                          <a:cs typeface="Arial" panose="020B0604020202020204" pitchFamily="34" charset="0"/>
                          <a:sym typeface="Calibri"/>
                        </a:rPr>
                        <a:t> </a:t>
                      </a:r>
                      <a:br>
                        <a:rPr lang="en-US" sz="1200" b="1" u="none" strike="noStrike" cap="none" dirty="0">
                          <a:solidFill>
                            <a:schemeClr val="lt1"/>
                          </a:solidFill>
                          <a:latin typeface="Arial" panose="020B0604020202020204" pitchFamily="34" charset="0"/>
                          <a:cs typeface="Arial" panose="020B0604020202020204" pitchFamily="34" charset="0"/>
                          <a:sym typeface="Calibri"/>
                        </a:rPr>
                      </a:br>
                      <a:r>
                        <a:rPr lang="en-US" sz="1200" b="1" u="none" strike="noStrike" cap="none" dirty="0">
                          <a:solidFill>
                            <a:schemeClr val="lt1"/>
                          </a:solidFill>
                          <a:latin typeface="Arial" panose="020B0604020202020204" pitchFamily="34" charset="0"/>
                          <a:cs typeface="Arial" panose="020B0604020202020204" pitchFamily="34" charset="0"/>
                          <a:sym typeface="Calibri"/>
                        </a:rPr>
                        <a:t>25 mg QD</a:t>
                      </a:r>
                      <a:endParaRPr sz="1200" dirty="0">
                        <a:latin typeface="Arial" panose="020B0604020202020204" pitchFamily="34" charset="0"/>
                        <a:cs typeface="Arial" panose="020B0604020202020204" pitchFamily="34" charset="0"/>
                      </a:endParaRPr>
                    </a:p>
                    <a:p>
                      <a:pPr marL="226695" marR="0" lvl="0" indent="-226695" algn="ctr" rtl="0">
                        <a:lnSpc>
                          <a:spcPct val="100000"/>
                        </a:lnSpc>
                        <a:spcBef>
                          <a:spcPts val="0"/>
                        </a:spcBef>
                        <a:spcAft>
                          <a:spcPts val="0"/>
                        </a:spcAft>
                        <a:buNone/>
                      </a:pPr>
                      <a:r>
                        <a:rPr lang="en-US" sz="1200" b="1" u="none" strike="noStrike" cap="none" dirty="0">
                          <a:solidFill>
                            <a:schemeClr val="lt1"/>
                          </a:solidFill>
                          <a:latin typeface="Arial" panose="020B0604020202020204" pitchFamily="34" charset="0"/>
                          <a:cs typeface="Arial" panose="020B0604020202020204" pitchFamily="34" charset="0"/>
                          <a:sym typeface="Calibri"/>
                        </a:rPr>
                        <a:t>(n=141)</a:t>
                      </a:r>
                      <a:endParaRPr sz="1200" b="1" u="none" strike="noStrike" cap="none" dirty="0">
                        <a:solidFill>
                          <a:schemeClr val="lt1"/>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226695" marR="0" lvl="0" indent="-226695" algn="ctr" rtl="0">
                        <a:lnSpc>
                          <a:spcPct val="100000"/>
                        </a:lnSpc>
                        <a:spcBef>
                          <a:spcPts val="0"/>
                        </a:spcBef>
                        <a:spcAft>
                          <a:spcPts val="0"/>
                        </a:spcAft>
                        <a:buNone/>
                      </a:pPr>
                      <a:r>
                        <a:rPr lang="en-US" sz="1200" b="1" u="none" strike="noStrike" cap="none" dirty="0">
                          <a:solidFill>
                            <a:schemeClr val="lt1"/>
                          </a:solidFill>
                          <a:latin typeface="Arial" panose="020B0604020202020204" pitchFamily="34" charset="0"/>
                          <a:cs typeface="Arial" panose="020B0604020202020204" pitchFamily="34" charset="0"/>
                          <a:sym typeface="Calibri"/>
                        </a:rPr>
                        <a:t>Placebo</a:t>
                      </a:r>
                      <a:endParaRPr sz="1200" dirty="0">
                        <a:latin typeface="Arial" panose="020B0604020202020204" pitchFamily="34" charset="0"/>
                        <a:cs typeface="Arial" panose="020B0604020202020204" pitchFamily="34" charset="0"/>
                      </a:endParaRPr>
                    </a:p>
                    <a:p>
                      <a:pPr marL="226695" marR="0" lvl="0" indent="-226695" algn="ctr" rtl="0">
                        <a:lnSpc>
                          <a:spcPct val="100000"/>
                        </a:lnSpc>
                        <a:spcBef>
                          <a:spcPts val="0"/>
                        </a:spcBef>
                        <a:spcAft>
                          <a:spcPts val="0"/>
                        </a:spcAft>
                        <a:buNone/>
                      </a:pPr>
                      <a:r>
                        <a:rPr lang="en-US" sz="1200" b="1" u="none" strike="noStrike" cap="none" dirty="0">
                          <a:solidFill>
                            <a:schemeClr val="lt1"/>
                          </a:solidFill>
                          <a:latin typeface="Arial" panose="020B0604020202020204" pitchFamily="34" charset="0"/>
                          <a:cs typeface="Arial" panose="020B0604020202020204" pitchFamily="34" charset="0"/>
                          <a:sym typeface="Calibri"/>
                        </a:rPr>
                        <a:t>(n=71)</a:t>
                      </a:r>
                      <a:endParaRPr sz="1200" b="1" u="none" strike="noStrike" cap="none" dirty="0">
                        <a:solidFill>
                          <a:schemeClr val="lt1"/>
                        </a:solidFill>
                        <a:latin typeface="Arial" panose="020B0604020202020204" pitchFamily="34" charset="0"/>
                        <a:ea typeface="Calibri"/>
                        <a:cs typeface="Arial" panose="020B0604020202020204" pitchFamily="34" charset="0"/>
                        <a:sym typeface="Calibri"/>
                      </a:endParaRPr>
                    </a:p>
                  </a:txBody>
                  <a:tcPr marL="91450" marR="91450" marT="45725" marB="45725" anchor="ctr"/>
                </a:tc>
                <a:extLst>
                  <a:ext uri="{0D108BD9-81ED-4DB2-BD59-A6C34878D82A}">
                    <a16:rowId xmlns:a16="http://schemas.microsoft.com/office/drawing/2014/main" val="10000"/>
                  </a:ext>
                </a:extLst>
              </a:tr>
              <a:tr h="284225">
                <a:tc>
                  <a:txBody>
                    <a:bodyPr/>
                    <a:lstStyle/>
                    <a:p>
                      <a:pPr marL="57150" marR="0" lvl="0" indent="0" algn="l" rtl="0">
                        <a:lnSpc>
                          <a:spcPct val="100000"/>
                        </a:lnSpc>
                        <a:spcBef>
                          <a:spcPts val="0"/>
                        </a:spcBef>
                        <a:spcAft>
                          <a:spcPts val="0"/>
                        </a:spcAft>
                        <a:buNone/>
                      </a:pPr>
                      <a:r>
                        <a:rPr lang="en-US" sz="1050" u="none" strike="noStrike" cap="none" dirty="0">
                          <a:solidFill>
                            <a:schemeClr val="tx1">
                              <a:lumMod val="50000"/>
                            </a:schemeClr>
                          </a:solidFill>
                          <a:latin typeface="Arial" panose="020B0604020202020204" pitchFamily="34" charset="0"/>
                          <a:cs typeface="Arial" panose="020B0604020202020204" pitchFamily="34" charset="0"/>
                          <a:sym typeface="Calibri"/>
                        </a:rPr>
                        <a:t>Age (years), median (range)</a:t>
                      </a:r>
                      <a:endParaRPr sz="1050" b="1" u="none" strike="noStrike" cap="none"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spcBef>
                          <a:spcPts val="0"/>
                        </a:spcBef>
                        <a:spcAft>
                          <a:spcPts val="0"/>
                        </a:spcAft>
                        <a:buNone/>
                      </a:pPr>
                      <a:r>
                        <a:rPr lang="en-US" sz="1050" u="none" strike="noStrike" cap="none">
                          <a:solidFill>
                            <a:schemeClr val="tx1">
                              <a:lumMod val="50000"/>
                            </a:schemeClr>
                          </a:solidFill>
                          <a:latin typeface="Arial" panose="020B0604020202020204" pitchFamily="34" charset="0"/>
                          <a:cs typeface="Arial" panose="020B0604020202020204" pitchFamily="34" charset="0"/>
                          <a:sym typeface="Calibri"/>
                        </a:rPr>
                        <a:t>50.0 (18-77)</a:t>
                      </a:r>
                      <a:endParaRPr sz="1050" u="none" strike="noStrike" cap="none">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spcBef>
                          <a:spcPts val="0"/>
                        </a:spcBef>
                        <a:spcAft>
                          <a:spcPts val="0"/>
                        </a:spcAft>
                        <a:buNone/>
                      </a:pPr>
                      <a:r>
                        <a:rPr lang="en-US" sz="1050" u="none" strike="noStrike" cap="none" dirty="0">
                          <a:solidFill>
                            <a:schemeClr val="tx1">
                              <a:lumMod val="50000"/>
                            </a:schemeClr>
                          </a:solidFill>
                          <a:latin typeface="Arial" panose="020B0604020202020204" pitchFamily="34" charset="0"/>
                          <a:cs typeface="Arial" panose="020B0604020202020204" pitchFamily="34" charset="0"/>
                          <a:sym typeface="Calibri"/>
                        </a:rPr>
                        <a:t>54.0 (26-79)</a:t>
                      </a:r>
                      <a:endParaRPr sz="1050" u="none" strike="noStrike" cap="none"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extLst>
                  <a:ext uri="{0D108BD9-81ED-4DB2-BD59-A6C34878D82A}">
                    <a16:rowId xmlns:a16="http://schemas.microsoft.com/office/drawing/2014/main" val="10001"/>
                  </a:ext>
                </a:extLst>
              </a:tr>
              <a:tr h="284225">
                <a:tc>
                  <a:txBody>
                    <a:bodyPr/>
                    <a:lstStyle/>
                    <a:p>
                      <a:pPr marL="57150" marR="0" lvl="0" indent="0" algn="l" rtl="0">
                        <a:lnSpc>
                          <a:spcPct val="100000"/>
                        </a:lnSpc>
                        <a:spcBef>
                          <a:spcPts val="0"/>
                        </a:spcBef>
                        <a:spcAft>
                          <a:spcPts val="0"/>
                        </a:spcAft>
                        <a:buNone/>
                      </a:pPr>
                      <a:r>
                        <a:rPr lang="en-US" sz="1050" u="none" strike="noStrike" cap="none" dirty="0">
                          <a:solidFill>
                            <a:schemeClr val="tx1">
                              <a:lumMod val="50000"/>
                            </a:schemeClr>
                          </a:solidFill>
                          <a:latin typeface="Arial" panose="020B0604020202020204" pitchFamily="34" charset="0"/>
                          <a:cs typeface="Arial" panose="020B0604020202020204" pitchFamily="34" charset="0"/>
                          <a:sym typeface="Calibri"/>
                        </a:rPr>
                        <a:t>Female, n (%)</a:t>
                      </a:r>
                      <a:endParaRPr sz="1050" b="1" u="none" strike="noStrike" cap="none"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spcBef>
                          <a:spcPts val="0"/>
                        </a:spcBef>
                        <a:spcAft>
                          <a:spcPts val="0"/>
                        </a:spcAft>
                        <a:buNone/>
                      </a:pPr>
                      <a:r>
                        <a:rPr lang="en-US" sz="1050" u="none" strike="noStrike" cap="none" dirty="0">
                          <a:solidFill>
                            <a:schemeClr val="tx1">
                              <a:lumMod val="50000"/>
                            </a:schemeClr>
                          </a:solidFill>
                          <a:latin typeface="Arial" panose="020B0604020202020204" pitchFamily="34" charset="0"/>
                          <a:cs typeface="Arial" panose="020B0604020202020204" pitchFamily="34" charset="0"/>
                          <a:sym typeface="Calibri"/>
                        </a:rPr>
                        <a:t>100 (70.9)</a:t>
                      </a:r>
                      <a:endParaRPr sz="1050" u="none" strike="noStrike" cap="none"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spcBef>
                          <a:spcPts val="0"/>
                        </a:spcBef>
                        <a:spcAft>
                          <a:spcPts val="0"/>
                        </a:spcAft>
                        <a:buNone/>
                      </a:pPr>
                      <a:r>
                        <a:rPr lang="en-US" sz="1050" u="none" strike="noStrike" cap="none" dirty="0">
                          <a:solidFill>
                            <a:schemeClr val="tx1">
                              <a:lumMod val="50000"/>
                            </a:schemeClr>
                          </a:solidFill>
                          <a:latin typeface="Arial" panose="020B0604020202020204" pitchFamily="34" charset="0"/>
                          <a:cs typeface="Arial" panose="020B0604020202020204" pitchFamily="34" charset="0"/>
                          <a:sym typeface="Calibri"/>
                        </a:rPr>
                        <a:t>54 (76.1)</a:t>
                      </a:r>
                      <a:endParaRPr sz="1050" u="none" strike="noStrike" cap="none"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extLst>
                  <a:ext uri="{0D108BD9-81ED-4DB2-BD59-A6C34878D82A}">
                    <a16:rowId xmlns:a16="http://schemas.microsoft.com/office/drawing/2014/main" val="10002"/>
                  </a:ext>
                </a:extLst>
              </a:tr>
              <a:tr h="282057">
                <a:tc gridSpan="3">
                  <a:txBody>
                    <a:bodyPr/>
                    <a:lstStyle/>
                    <a:p>
                      <a:pPr marL="0" marR="0" lvl="0" indent="0" algn="l" rtl="0">
                        <a:spcBef>
                          <a:spcPts val="0"/>
                        </a:spcBef>
                        <a:spcAft>
                          <a:spcPts val="0"/>
                        </a:spcAft>
                        <a:buNone/>
                      </a:pPr>
                      <a:r>
                        <a:rPr lang="en-US" sz="1200" b="1" u="none" strike="noStrike" cap="none" dirty="0">
                          <a:solidFill>
                            <a:schemeClr val="lt1"/>
                          </a:solidFill>
                          <a:latin typeface="Arial" panose="020B0604020202020204" pitchFamily="34" charset="0"/>
                          <a:cs typeface="Arial" panose="020B0604020202020204" pitchFamily="34" charset="0"/>
                          <a:sym typeface="Calibri"/>
                        </a:rPr>
                        <a:t>ISM symptom burden</a:t>
                      </a:r>
                      <a:endParaRPr sz="1400" dirty="0">
                        <a:latin typeface="Arial" panose="020B0604020202020204" pitchFamily="34" charset="0"/>
                        <a:cs typeface="Arial" panose="020B0604020202020204" pitchFamily="34" charset="0"/>
                      </a:endParaRPr>
                    </a:p>
                  </a:txBody>
                  <a:tcPr marL="91450" marR="91450" marT="45725" marB="45725"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84225">
                <a:tc>
                  <a:txBody>
                    <a:bodyPr/>
                    <a:lstStyle/>
                    <a:p>
                      <a:pPr marL="0" marR="0" lvl="0" indent="0" algn="l" rtl="0">
                        <a:spcBef>
                          <a:spcPts val="0"/>
                        </a:spcBef>
                        <a:spcAft>
                          <a:spcPts val="0"/>
                        </a:spcAft>
                        <a:buNone/>
                      </a:pPr>
                      <a:r>
                        <a:rPr lang="en-US" sz="1050" b="0" u="none" strike="noStrike" cap="none" dirty="0">
                          <a:solidFill>
                            <a:schemeClr val="tx1">
                              <a:lumMod val="50000"/>
                            </a:schemeClr>
                          </a:solidFill>
                          <a:latin typeface="Arial" panose="020B0604020202020204" pitchFamily="34" charset="0"/>
                          <a:cs typeface="Arial" panose="020B0604020202020204" pitchFamily="34" charset="0"/>
                          <a:sym typeface="Calibri"/>
                        </a:rPr>
                        <a:t>TSS score, mean (SD)</a:t>
                      </a:r>
                      <a:endParaRPr sz="1600" dirty="0">
                        <a:solidFill>
                          <a:schemeClr val="tx1">
                            <a:lumMod val="50000"/>
                          </a:schemeClr>
                        </a:solidFill>
                        <a:latin typeface="Arial" panose="020B0604020202020204" pitchFamily="34" charset="0"/>
                        <a:cs typeface="Arial" panose="020B0604020202020204" pitchFamily="34" charset="0"/>
                      </a:endParaRPr>
                    </a:p>
                  </a:txBody>
                  <a:tcPr marL="91450" marR="0" marT="45725" marB="45725" anchor="ctr"/>
                </a:tc>
                <a:tc>
                  <a:txBody>
                    <a:bodyPr/>
                    <a:lstStyle/>
                    <a:p>
                      <a:pPr marL="0" marR="0" lvl="0" indent="0" algn="ctr" rtl="0">
                        <a:spcBef>
                          <a:spcPts val="0"/>
                        </a:spcBef>
                        <a:spcAft>
                          <a:spcPts val="0"/>
                        </a:spcAft>
                        <a:buNone/>
                      </a:pPr>
                      <a:r>
                        <a:rPr lang="en-US" sz="1050" b="0" dirty="0">
                          <a:solidFill>
                            <a:schemeClr val="tx1">
                              <a:lumMod val="50000"/>
                            </a:schemeClr>
                          </a:solidFill>
                          <a:latin typeface="Arial" panose="020B0604020202020204" pitchFamily="34" charset="0"/>
                          <a:cs typeface="Arial" panose="020B0604020202020204" pitchFamily="34" charset="0"/>
                          <a:sym typeface="Calibri"/>
                        </a:rPr>
                        <a:t>50.2 (19.1)</a:t>
                      </a:r>
                      <a:endParaRPr sz="1050" b="0"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spcBef>
                          <a:spcPts val="0"/>
                        </a:spcBef>
                        <a:spcAft>
                          <a:spcPts val="0"/>
                        </a:spcAft>
                        <a:buNone/>
                      </a:pPr>
                      <a:r>
                        <a:rPr lang="en-US" sz="1050" b="0" dirty="0">
                          <a:solidFill>
                            <a:schemeClr val="tx1">
                              <a:lumMod val="50000"/>
                            </a:schemeClr>
                          </a:solidFill>
                          <a:latin typeface="Arial" panose="020B0604020202020204" pitchFamily="34" charset="0"/>
                          <a:cs typeface="Arial" panose="020B0604020202020204" pitchFamily="34" charset="0"/>
                          <a:sym typeface="Calibri"/>
                        </a:rPr>
                        <a:t>52.4 (19.8)</a:t>
                      </a:r>
                      <a:endParaRPr sz="1050" b="0"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extLst>
                  <a:ext uri="{0D108BD9-81ED-4DB2-BD59-A6C34878D82A}">
                    <a16:rowId xmlns:a16="http://schemas.microsoft.com/office/drawing/2014/main" val="10004"/>
                  </a:ext>
                </a:extLst>
              </a:tr>
              <a:tr h="284225">
                <a:tc>
                  <a:txBody>
                    <a:bodyPr/>
                    <a:lstStyle/>
                    <a:p>
                      <a:pPr marL="57150" marR="0" lvl="0" indent="0" algn="l" rtl="0">
                        <a:lnSpc>
                          <a:spcPct val="100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Most severe symptom score, mean (SD)</a:t>
                      </a:r>
                      <a:endParaRPr sz="1050" b="1"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7.7 (1.7)</a:t>
                      </a:r>
                      <a:endParaRPr sz="1050"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7.9 (1.7)</a:t>
                      </a:r>
                      <a:endParaRPr sz="1050"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extLst>
                  <a:ext uri="{0D108BD9-81ED-4DB2-BD59-A6C34878D82A}">
                    <a16:rowId xmlns:a16="http://schemas.microsoft.com/office/drawing/2014/main" val="10005"/>
                  </a:ext>
                </a:extLst>
              </a:tr>
              <a:tr h="270794">
                <a:tc gridSpan="3">
                  <a:txBody>
                    <a:bodyPr/>
                    <a:lstStyle/>
                    <a:p>
                      <a:pPr marL="0" marR="0" lvl="0" indent="0" algn="l"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sym typeface="Calibri"/>
                        </a:rPr>
                        <a:t>Mast cell burden</a:t>
                      </a:r>
                      <a:endParaRPr sz="1400" dirty="0">
                        <a:latin typeface="Arial" panose="020B0604020202020204" pitchFamily="34" charset="0"/>
                        <a:cs typeface="Arial" panose="020B0604020202020204" pitchFamily="34" charset="0"/>
                      </a:endParaRPr>
                    </a:p>
                  </a:txBody>
                  <a:tcPr marL="91450" marR="91450" marT="45725" marB="45725"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25175">
                <a:tc>
                  <a:txBody>
                    <a:bodyPr/>
                    <a:lstStyle/>
                    <a:p>
                      <a:pPr marL="0" marR="0" lvl="0" indent="0" algn="l" rtl="0">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Median tryptase (central), ng/mL (range)</a:t>
                      </a:r>
                      <a:endParaRPr sz="1050" b="1">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38.4 (3.6-256.0)</a:t>
                      </a:r>
                      <a:endParaRPr sz="105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43.7 (5.7-501.6)</a:t>
                      </a:r>
                      <a:endParaRPr sz="105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extLst>
                  <a:ext uri="{0D108BD9-81ED-4DB2-BD59-A6C34878D82A}">
                    <a16:rowId xmlns:a16="http://schemas.microsoft.com/office/drawing/2014/main" val="10007"/>
                  </a:ext>
                </a:extLst>
              </a:tr>
              <a:tr h="438600">
                <a:tc>
                  <a:txBody>
                    <a:bodyPr/>
                    <a:lstStyle/>
                    <a:p>
                      <a:pPr marL="0" marR="0" lvl="0" indent="0" algn="l" rtl="0">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Median bone marrow biopsy mast cells (central), % (range)</a:t>
                      </a:r>
                      <a:endParaRPr sz="1050" b="1">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7.0 (1.0-50.0)</a:t>
                      </a:r>
                      <a:endParaRPr sz="105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lnSpc>
                          <a:spcPct val="100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7.0 (1.0-70.0)</a:t>
                      </a:r>
                      <a:endParaRPr sz="1050"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extLst>
                  <a:ext uri="{0D108BD9-81ED-4DB2-BD59-A6C34878D82A}">
                    <a16:rowId xmlns:a16="http://schemas.microsoft.com/office/drawing/2014/main" val="10008"/>
                  </a:ext>
                </a:extLst>
              </a:tr>
              <a:tr h="425175">
                <a:tc>
                  <a:txBody>
                    <a:bodyPr/>
                    <a:lstStyle/>
                    <a:p>
                      <a:pPr marL="0" marR="0" lvl="0" indent="0" algn="l" rtl="0">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Mast cell aggregates present, n (%)</a:t>
                      </a:r>
                      <a:endParaRPr sz="1050" b="1">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106 (75.2)</a:t>
                      </a:r>
                      <a:endParaRPr sz="105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57 (80.3)</a:t>
                      </a:r>
                      <a:endParaRPr sz="105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extLst>
                  <a:ext uri="{0D108BD9-81ED-4DB2-BD59-A6C34878D82A}">
                    <a16:rowId xmlns:a16="http://schemas.microsoft.com/office/drawing/2014/main" val="10009"/>
                  </a:ext>
                </a:extLst>
              </a:tr>
              <a:tr h="438600">
                <a:tc>
                  <a:txBody>
                    <a:bodyPr/>
                    <a:lstStyle/>
                    <a:p>
                      <a:pPr marL="0" marR="0" lvl="0" indent="0" algn="l" rtl="0">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Median KIT D816V VAF in peripheral blood, % (range)</a:t>
                      </a:r>
                      <a:endParaRPr sz="1050" b="1">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0.4 (0.02-41.3)</a:t>
                      </a:r>
                      <a:endParaRPr sz="105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tc>
                  <a:txBody>
                    <a:bodyPr/>
                    <a:lstStyle/>
                    <a:p>
                      <a:pPr marL="0" marR="0" lvl="0" indent="0" algn="ctr" rtl="0">
                        <a:lnSpc>
                          <a:spcPct val="100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0.3 (0.02-36.7)</a:t>
                      </a:r>
                      <a:endParaRPr sz="1050" dirty="0">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22275" marR="22275" marT="0" marB="0" anchor="ctr"/>
                </a:tc>
                <a:extLst>
                  <a:ext uri="{0D108BD9-81ED-4DB2-BD59-A6C34878D82A}">
                    <a16:rowId xmlns:a16="http://schemas.microsoft.com/office/drawing/2014/main" val="10010"/>
                  </a:ext>
                </a:extLst>
              </a:tr>
              <a:tr h="425175">
                <a:tc>
                  <a:txBody>
                    <a:bodyPr/>
                    <a:lstStyle/>
                    <a:p>
                      <a:pPr marL="0" marR="0" lvl="0" indent="0" algn="l" rtl="0">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KIT D816V positivity, n (%)</a:t>
                      </a:r>
                      <a:endParaRPr sz="1050" b="1">
                        <a:solidFill>
                          <a:schemeClr val="tx1">
                            <a:lumMod val="50000"/>
                          </a:schemeClr>
                        </a:solidFill>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131 (92.9)</a:t>
                      </a:r>
                      <a:endParaRPr sz="1600">
                        <a:solidFill>
                          <a:schemeClr val="tx1">
                            <a:lumMod val="50000"/>
                          </a:schemeClr>
                        </a:solidFill>
                        <a:latin typeface="Arial" panose="020B0604020202020204" pitchFamily="34" charset="0"/>
                        <a:cs typeface="Arial" panose="020B0604020202020204" pitchFamily="34" charset="0"/>
                      </a:endParaRPr>
                    </a:p>
                  </a:txBody>
                  <a:tcPr marL="22275" marR="22275" marT="0" marB="0" anchor="ctr"/>
                </a:tc>
                <a:tc>
                  <a:txBody>
                    <a:bodyPr/>
                    <a:lstStyle/>
                    <a:p>
                      <a:pPr marL="0" marR="0" lvl="0" indent="0" algn="ctr" rtl="0">
                        <a:lnSpc>
                          <a:spcPct val="100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69 (97.2)</a:t>
                      </a:r>
                      <a:endParaRPr sz="1600" dirty="0">
                        <a:solidFill>
                          <a:schemeClr val="tx1">
                            <a:lumMod val="50000"/>
                          </a:schemeClr>
                        </a:solidFill>
                        <a:latin typeface="Arial" panose="020B0604020202020204" pitchFamily="34" charset="0"/>
                        <a:cs typeface="Arial" panose="020B0604020202020204" pitchFamily="34" charset="0"/>
                      </a:endParaRPr>
                    </a:p>
                  </a:txBody>
                  <a:tcPr marL="22275" marR="22275" marT="0" marB="0" anchor="ctr"/>
                </a:tc>
                <a:extLst>
                  <a:ext uri="{0D108BD9-81ED-4DB2-BD59-A6C34878D82A}">
                    <a16:rowId xmlns:a16="http://schemas.microsoft.com/office/drawing/2014/main" val="10011"/>
                  </a:ext>
                </a:extLst>
              </a:tr>
            </a:tbl>
          </a:graphicData>
        </a:graphic>
      </p:graphicFrame>
      <p:graphicFrame>
        <p:nvGraphicFramePr>
          <p:cNvPr id="138" name="Google Shape;138;p4"/>
          <p:cNvGraphicFramePr/>
          <p:nvPr>
            <p:extLst>
              <p:ext uri="{D42A27DB-BD31-4B8C-83A1-F6EECF244321}">
                <p14:modId xmlns:p14="http://schemas.microsoft.com/office/powerpoint/2010/main" val="2079507797"/>
              </p:ext>
            </p:extLst>
          </p:nvPr>
        </p:nvGraphicFramePr>
        <p:xfrm>
          <a:off x="6176974" y="1427967"/>
          <a:ext cx="5529250" cy="4478090"/>
        </p:xfrm>
        <a:graphic>
          <a:graphicData uri="http://schemas.openxmlformats.org/drawingml/2006/table">
            <a:tbl>
              <a:tblPr firstRow="1" bandRow="1">
                <a:tableStyleId>{5C7FFE2A-42A8-40C9-8734-7E3629550946}</a:tableStyleId>
              </a:tblPr>
              <a:tblGrid>
                <a:gridCol w="2879300">
                  <a:extLst>
                    <a:ext uri="{9D8B030D-6E8A-4147-A177-3AD203B41FA5}">
                      <a16:colId xmlns:a16="http://schemas.microsoft.com/office/drawing/2014/main" val="20000"/>
                    </a:ext>
                  </a:extLst>
                </a:gridCol>
                <a:gridCol w="1324975">
                  <a:extLst>
                    <a:ext uri="{9D8B030D-6E8A-4147-A177-3AD203B41FA5}">
                      <a16:colId xmlns:a16="http://schemas.microsoft.com/office/drawing/2014/main" val="20001"/>
                    </a:ext>
                  </a:extLst>
                </a:gridCol>
                <a:gridCol w="1324975">
                  <a:extLst>
                    <a:ext uri="{9D8B030D-6E8A-4147-A177-3AD203B41FA5}">
                      <a16:colId xmlns:a16="http://schemas.microsoft.com/office/drawing/2014/main" val="20002"/>
                    </a:ext>
                  </a:extLst>
                </a:gridCol>
              </a:tblGrid>
              <a:tr h="555278">
                <a:tc>
                  <a:txBody>
                    <a:bodyPr/>
                    <a:lstStyle/>
                    <a:p>
                      <a:pPr marL="0" marR="0" lvl="0" indent="0" algn="l" rtl="0">
                        <a:lnSpc>
                          <a:spcPct val="100000"/>
                        </a:lnSpc>
                        <a:spcBef>
                          <a:spcPts val="0"/>
                        </a:spcBef>
                        <a:spcAft>
                          <a:spcPts val="0"/>
                        </a:spcAft>
                        <a:buClr>
                          <a:schemeClr val="lt1"/>
                        </a:buClr>
                        <a:buSzPts val="1600"/>
                        <a:buFont typeface="Calibri"/>
                        <a:buNone/>
                      </a:pPr>
                      <a:r>
                        <a:rPr lang="en-US" sz="1200" b="1" dirty="0">
                          <a:solidFill>
                            <a:schemeClr val="lt1"/>
                          </a:solidFill>
                          <a:latin typeface="Arial" panose="020B0604020202020204" pitchFamily="34" charset="0"/>
                          <a:cs typeface="Arial" panose="020B0604020202020204" pitchFamily="34" charset="0"/>
                          <a:sym typeface="Calibri"/>
                        </a:rPr>
                        <a:t>SM therapy</a:t>
                      </a:r>
                      <a:endParaRPr sz="1200" dirty="0">
                        <a:latin typeface="Arial" panose="020B0604020202020204" pitchFamily="34" charset="0"/>
                        <a:cs typeface="Arial" panose="020B0604020202020204" pitchFamily="34" charset="0"/>
                      </a:endParaRPr>
                    </a:p>
                  </a:txBody>
                  <a:tcPr marL="91450" marR="91450" marT="45725" marB="45725" anchor="b"/>
                </a:tc>
                <a:tc>
                  <a:txBody>
                    <a:bodyPr/>
                    <a:lstStyle/>
                    <a:p>
                      <a:pPr marL="0" marR="0" lvl="0" indent="0" algn="ctr" rtl="0">
                        <a:lnSpc>
                          <a:spcPct val="100000"/>
                        </a:lnSpc>
                        <a:spcBef>
                          <a:spcPts val="0"/>
                        </a:spcBef>
                        <a:spcAft>
                          <a:spcPts val="0"/>
                        </a:spcAft>
                        <a:buNone/>
                      </a:pPr>
                      <a:r>
                        <a:rPr lang="en-US" sz="1200" b="1" dirty="0" err="1">
                          <a:solidFill>
                            <a:schemeClr val="lt1"/>
                          </a:solidFill>
                          <a:latin typeface="Arial" panose="020B0604020202020204" pitchFamily="34" charset="0"/>
                          <a:cs typeface="Arial" panose="020B0604020202020204" pitchFamily="34" charset="0"/>
                          <a:sym typeface="Calibri"/>
                        </a:rPr>
                        <a:t>Avapritinib</a:t>
                      </a:r>
                      <a:r>
                        <a:rPr lang="en-US" sz="1200" b="1" dirty="0">
                          <a:solidFill>
                            <a:schemeClr val="lt1"/>
                          </a:solidFill>
                          <a:latin typeface="Arial" panose="020B0604020202020204" pitchFamily="34" charset="0"/>
                          <a:cs typeface="Arial" panose="020B0604020202020204" pitchFamily="34" charset="0"/>
                          <a:sym typeface="Calibri"/>
                        </a:rPr>
                        <a:t> </a:t>
                      </a:r>
                      <a:br>
                        <a:rPr lang="en-US" sz="1200" b="1" dirty="0">
                          <a:solidFill>
                            <a:schemeClr val="lt1"/>
                          </a:solidFill>
                          <a:latin typeface="Arial" panose="020B0604020202020204" pitchFamily="34" charset="0"/>
                          <a:cs typeface="Arial" panose="020B0604020202020204" pitchFamily="34" charset="0"/>
                          <a:sym typeface="Calibri"/>
                        </a:rPr>
                      </a:br>
                      <a:r>
                        <a:rPr lang="en-US" sz="1200" b="1" dirty="0">
                          <a:solidFill>
                            <a:schemeClr val="lt1"/>
                          </a:solidFill>
                          <a:latin typeface="Arial" panose="020B0604020202020204" pitchFamily="34" charset="0"/>
                          <a:cs typeface="Arial" panose="020B0604020202020204" pitchFamily="34" charset="0"/>
                          <a:sym typeface="Calibri"/>
                        </a:rPr>
                        <a:t>25 mg QD</a:t>
                      </a:r>
                      <a:endParaRPr sz="1200" b="1" dirty="0">
                        <a:solidFill>
                          <a:schemeClr val="lt1"/>
                        </a:solidFill>
                        <a:latin typeface="Arial" panose="020B0604020202020204" pitchFamily="34" charset="0"/>
                        <a:cs typeface="Arial" panose="020B0604020202020204" pitchFamily="34" charset="0"/>
                        <a:sym typeface="Calibri"/>
                      </a:endParaRPr>
                    </a:p>
                    <a:p>
                      <a:pPr marL="226695" marR="0" lvl="0" indent="-226695" algn="ctr" rtl="0">
                        <a:lnSpc>
                          <a:spcPct val="100000"/>
                        </a:lnSpc>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sym typeface="Calibri"/>
                        </a:rPr>
                        <a:t>(n=141)</a:t>
                      </a:r>
                      <a:endParaRPr sz="1200" dirty="0">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226695" marR="0" lvl="0" indent="-226695" algn="ctr" rtl="0">
                        <a:lnSpc>
                          <a:spcPct val="100000"/>
                        </a:lnSpc>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sym typeface="Calibri"/>
                        </a:rPr>
                        <a:t>Placebo</a:t>
                      </a:r>
                      <a:endParaRPr sz="1200" dirty="0">
                        <a:latin typeface="Arial" panose="020B0604020202020204" pitchFamily="34" charset="0"/>
                        <a:cs typeface="Arial" panose="020B0604020202020204" pitchFamily="34" charset="0"/>
                      </a:endParaRPr>
                    </a:p>
                    <a:p>
                      <a:pPr marL="226695" marR="0" lvl="0" indent="-226695" algn="ctr" rtl="0">
                        <a:lnSpc>
                          <a:spcPct val="100000"/>
                        </a:lnSpc>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sym typeface="Calibri"/>
                        </a:rPr>
                        <a:t>(n=71)</a:t>
                      </a:r>
                      <a:endParaRPr sz="1200" dirty="0">
                        <a:latin typeface="Arial" panose="020B0604020202020204" pitchFamily="34" charset="0"/>
                        <a:ea typeface="Calibri"/>
                        <a:cs typeface="Arial" panose="020B0604020202020204" pitchFamily="34" charset="0"/>
                        <a:sym typeface="Calibri"/>
                      </a:endParaRPr>
                    </a:p>
                  </a:txBody>
                  <a:tcPr marL="91450" marR="91450" marT="45725" marB="45725" anchor="ctr"/>
                </a:tc>
                <a:extLst>
                  <a:ext uri="{0D108BD9-81ED-4DB2-BD59-A6C34878D82A}">
                    <a16:rowId xmlns:a16="http://schemas.microsoft.com/office/drawing/2014/main" val="10000"/>
                  </a:ext>
                </a:extLst>
              </a:tr>
              <a:tr h="283475">
                <a:tc>
                  <a:txBody>
                    <a:bodyPr/>
                    <a:lstStyle/>
                    <a:p>
                      <a:pPr marL="55563" marR="0" lvl="0" indent="0" algn="l"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rPr>
                        <a:t>Prior cytoreductive therapy, n (%)</a:t>
                      </a:r>
                      <a:r>
                        <a:rPr lang="en-US" sz="1050" baseline="30000">
                          <a:solidFill>
                            <a:schemeClr val="tx1">
                              <a:lumMod val="50000"/>
                            </a:schemeClr>
                          </a:solidFill>
                          <a:latin typeface="Arial" panose="020B0604020202020204" pitchFamily="34" charset="0"/>
                          <a:cs typeface="Arial" panose="020B0604020202020204" pitchFamily="34" charset="0"/>
                        </a:rPr>
                        <a:t>a</a:t>
                      </a:r>
                      <a:endParaRPr sz="105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rPr>
                        <a:t>19 (13.5)</a:t>
                      </a:r>
                      <a:endParaRPr sz="105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rPr>
                        <a:t>7 (9.9)</a:t>
                      </a:r>
                      <a:endParaRPr sz="105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extLst>
                  <a:ext uri="{0D108BD9-81ED-4DB2-BD59-A6C34878D82A}">
                    <a16:rowId xmlns:a16="http://schemas.microsoft.com/office/drawing/2014/main" val="10001"/>
                  </a:ext>
                </a:extLst>
              </a:tr>
              <a:tr h="283475">
                <a:tc>
                  <a:txBody>
                    <a:bodyPr/>
                    <a:lstStyle/>
                    <a:p>
                      <a:pPr marL="55563" marR="0" lvl="0" indent="0" algn="l"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rPr>
                        <a:t>Prior TKI therapy, n (%)</a:t>
                      </a:r>
                      <a:endParaRPr sz="105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rPr>
                        <a:t>10 (7.1)</a:t>
                      </a:r>
                      <a:endParaRPr sz="105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rPr>
                        <a:t>4 (5.6)</a:t>
                      </a:r>
                      <a:endParaRPr sz="1050" dirty="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extLst>
                  <a:ext uri="{0D108BD9-81ED-4DB2-BD59-A6C34878D82A}">
                    <a16:rowId xmlns:a16="http://schemas.microsoft.com/office/drawing/2014/main" val="10002"/>
                  </a:ext>
                </a:extLst>
              </a:tr>
              <a:tr h="258505">
                <a:tc gridSpan="3">
                  <a:txBody>
                    <a:bodyPr/>
                    <a:lstStyle/>
                    <a:p>
                      <a:pPr marL="0" marR="0" lvl="0" indent="0" algn="l" rtl="0">
                        <a:spcBef>
                          <a:spcPts val="0"/>
                        </a:spcBef>
                        <a:spcAft>
                          <a:spcPts val="0"/>
                        </a:spcAft>
                        <a:buNone/>
                      </a:pPr>
                      <a:r>
                        <a:rPr lang="en-US" sz="1200" b="1" dirty="0">
                          <a:solidFill>
                            <a:schemeClr val="lt1"/>
                          </a:solidFill>
                          <a:latin typeface="Arial" panose="020B0604020202020204" pitchFamily="34" charset="0"/>
                          <a:cs typeface="Arial" panose="020B0604020202020204" pitchFamily="34" charset="0"/>
                          <a:sym typeface="Calibri"/>
                        </a:rPr>
                        <a:t>BSC use</a:t>
                      </a:r>
                      <a:endParaRPr sz="1400" dirty="0">
                        <a:latin typeface="Arial" panose="020B0604020202020204" pitchFamily="34" charset="0"/>
                        <a:cs typeface="Arial" panose="020B0604020202020204" pitchFamily="34" charset="0"/>
                      </a:endParaRPr>
                    </a:p>
                  </a:txBody>
                  <a:tcPr marL="91450" marR="91450" marT="45725" marB="45725" anchor="c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97326">
                <a:tc>
                  <a:txBody>
                    <a:bodyPr/>
                    <a:lstStyle/>
                    <a:p>
                      <a:pPr marL="55563" marR="0" lvl="0" indent="0" algn="l" rtl="0">
                        <a:lnSpc>
                          <a:spcPct val="100000"/>
                        </a:lnSpc>
                        <a:spcBef>
                          <a:spcPts val="0"/>
                        </a:spcBef>
                        <a:spcAft>
                          <a:spcPts val="0"/>
                        </a:spcAft>
                        <a:buNone/>
                      </a:pPr>
                      <a:r>
                        <a:rPr lang="en-US" sz="1050" b="0" dirty="0">
                          <a:solidFill>
                            <a:schemeClr val="tx1">
                              <a:lumMod val="50000"/>
                            </a:schemeClr>
                          </a:solidFill>
                          <a:latin typeface="Arial" panose="020B0604020202020204" pitchFamily="34" charset="0"/>
                          <a:cs typeface="Arial" panose="020B0604020202020204" pitchFamily="34" charset="0"/>
                          <a:sym typeface="Arial"/>
                        </a:rPr>
                        <a:t>Number of BSC treatments, median (range)</a:t>
                      </a:r>
                      <a:endParaRPr sz="1600" dirty="0">
                        <a:solidFill>
                          <a:schemeClr val="tx1">
                            <a:lumMod val="50000"/>
                          </a:schemeClr>
                        </a:solidFill>
                        <a:latin typeface="Arial" panose="020B0604020202020204" pitchFamily="34" charset="0"/>
                        <a:cs typeface="Arial" panose="020B0604020202020204" pitchFamily="34" charset="0"/>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b="0">
                          <a:solidFill>
                            <a:schemeClr val="tx1">
                              <a:lumMod val="50000"/>
                            </a:schemeClr>
                          </a:solidFill>
                          <a:latin typeface="Arial" panose="020B0604020202020204" pitchFamily="34" charset="0"/>
                          <a:cs typeface="Arial" panose="020B0604020202020204" pitchFamily="34" charset="0"/>
                          <a:sym typeface="Arial"/>
                        </a:rPr>
                        <a:t>3 (0-11)</a:t>
                      </a:r>
                      <a:endParaRPr sz="1600">
                        <a:solidFill>
                          <a:schemeClr val="tx1">
                            <a:lumMod val="50000"/>
                          </a:schemeClr>
                        </a:solidFill>
                        <a:latin typeface="Arial" panose="020B0604020202020204" pitchFamily="34" charset="0"/>
                        <a:cs typeface="Arial" panose="020B0604020202020204" pitchFamily="34" charset="0"/>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b="0">
                          <a:solidFill>
                            <a:schemeClr val="tx1">
                              <a:lumMod val="50000"/>
                            </a:schemeClr>
                          </a:solidFill>
                          <a:latin typeface="Arial" panose="020B0604020202020204" pitchFamily="34" charset="0"/>
                          <a:cs typeface="Arial" panose="020B0604020202020204" pitchFamily="34" charset="0"/>
                          <a:sym typeface="Arial"/>
                        </a:rPr>
                        <a:t>4 (1-8)</a:t>
                      </a:r>
                      <a:endParaRPr sz="1600">
                        <a:solidFill>
                          <a:schemeClr val="tx1">
                            <a:lumMod val="50000"/>
                          </a:schemeClr>
                        </a:solidFill>
                        <a:latin typeface="Arial" panose="020B0604020202020204" pitchFamily="34" charset="0"/>
                        <a:cs typeface="Arial" panose="020B0604020202020204" pitchFamily="34" charset="0"/>
                      </a:endParaRPr>
                    </a:p>
                  </a:txBody>
                  <a:tcPr marL="22275" marR="22275" marT="0" marB="0" anchor="ctr"/>
                </a:tc>
                <a:extLst>
                  <a:ext uri="{0D108BD9-81ED-4DB2-BD59-A6C34878D82A}">
                    <a16:rowId xmlns:a16="http://schemas.microsoft.com/office/drawing/2014/main" val="10004"/>
                  </a:ext>
                </a:extLst>
              </a:tr>
              <a:tr h="263047">
                <a:tc>
                  <a:txBody>
                    <a:bodyPr/>
                    <a:lstStyle/>
                    <a:p>
                      <a:pPr marL="55563" marR="0" lvl="0" indent="0" algn="l" rtl="0">
                        <a:lnSpc>
                          <a:spcPct val="100000"/>
                        </a:lnSpc>
                        <a:spcBef>
                          <a:spcPts val="0"/>
                        </a:spcBef>
                        <a:spcAft>
                          <a:spcPts val="0"/>
                        </a:spcAft>
                        <a:buNone/>
                      </a:pPr>
                      <a:r>
                        <a:rPr lang="en-US" sz="1050" b="0" dirty="0">
                          <a:solidFill>
                            <a:schemeClr val="tx1">
                              <a:lumMod val="50000"/>
                            </a:schemeClr>
                          </a:solidFill>
                          <a:latin typeface="Arial" panose="020B0604020202020204" pitchFamily="34" charset="0"/>
                          <a:cs typeface="Arial" panose="020B0604020202020204" pitchFamily="34" charset="0"/>
                        </a:rPr>
                        <a:t>BSC use at baseline, n (%)</a:t>
                      </a:r>
                      <a:r>
                        <a:rPr lang="en-US" sz="1050" b="0" baseline="30000" dirty="0">
                          <a:solidFill>
                            <a:schemeClr val="tx1">
                              <a:lumMod val="50000"/>
                            </a:schemeClr>
                          </a:solidFill>
                          <a:latin typeface="Arial" panose="020B0604020202020204" pitchFamily="34" charset="0"/>
                          <a:cs typeface="Arial" panose="020B0604020202020204" pitchFamily="34" charset="0"/>
                        </a:rPr>
                        <a:t>b</a:t>
                      </a:r>
                      <a:endParaRPr sz="1050" b="0" baseline="30000" dirty="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b="0">
                          <a:solidFill>
                            <a:schemeClr val="tx1">
                              <a:lumMod val="50000"/>
                            </a:schemeClr>
                          </a:solidFill>
                          <a:latin typeface="Arial" panose="020B0604020202020204" pitchFamily="34" charset="0"/>
                          <a:cs typeface="Arial" panose="020B0604020202020204" pitchFamily="34" charset="0"/>
                        </a:rPr>
                        <a:t>140 (99.3)</a:t>
                      </a:r>
                      <a:endParaRPr sz="1050" b="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tc>
                  <a:txBody>
                    <a:bodyPr/>
                    <a:lstStyle/>
                    <a:p>
                      <a:pPr marL="226695" marR="0" lvl="0" indent="-226695" algn="ctr" rtl="0">
                        <a:lnSpc>
                          <a:spcPct val="100000"/>
                        </a:lnSpc>
                        <a:spcBef>
                          <a:spcPts val="0"/>
                        </a:spcBef>
                        <a:spcAft>
                          <a:spcPts val="0"/>
                        </a:spcAft>
                        <a:buNone/>
                      </a:pPr>
                      <a:r>
                        <a:rPr lang="en-US" sz="1050" b="0">
                          <a:solidFill>
                            <a:schemeClr val="tx1">
                              <a:lumMod val="50000"/>
                            </a:schemeClr>
                          </a:solidFill>
                          <a:latin typeface="Arial" panose="020B0604020202020204" pitchFamily="34" charset="0"/>
                          <a:cs typeface="Arial" panose="020B0604020202020204" pitchFamily="34" charset="0"/>
                        </a:rPr>
                        <a:t>71 (100)</a:t>
                      </a:r>
                      <a:endParaRPr sz="1050" b="0">
                        <a:solidFill>
                          <a:schemeClr val="tx1">
                            <a:lumMod val="50000"/>
                          </a:schemeClr>
                        </a:solidFill>
                        <a:latin typeface="Arial" panose="020B0604020202020204" pitchFamily="34" charset="0"/>
                        <a:ea typeface="Arial"/>
                        <a:cs typeface="Arial" panose="020B0604020202020204" pitchFamily="34" charset="0"/>
                        <a:sym typeface="Arial"/>
                      </a:endParaRPr>
                    </a:p>
                  </a:txBody>
                  <a:tcPr marL="22275" marR="22275" marT="0" marB="0" anchor="ctr"/>
                </a:tc>
                <a:extLst>
                  <a:ext uri="{0D108BD9-81ED-4DB2-BD59-A6C34878D82A}">
                    <a16:rowId xmlns:a16="http://schemas.microsoft.com/office/drawing/2014/main" val="10005"/>
                  </a:ext>
                </a:extLst>
              </a:tr>
              <a:tr h="288098">
                <a:tc>
                  <a:txBody>
                    <a:bodyPr/>
                    <a:lstStyle/>
                    <a:p>
                      <a:pPr marL="228600" marR="0" lvl="1" indent="0" algn="l" rtl="0">
                        <a:spcBef>
                          <a:spcPts val="0"/>
                        </a:spcBef>
                        <a:spcAft>
                          <a:spcPts val="0"/>
                        </a:spcAft>
                        <a:buNone/>
                      </a:pPr>
                      <a:r>
                        <a:rPr lang="en-US" sz="1050" b="0" u="none" strike="noStrike" cap="none" dirty="0">
                          <a:solidFill>
                            <a:schemeClr val="tx1">
                              <a:lumMod val="50000"/>
                            </a:schemeClr>
                          </a:solidFill>
                          <a:latin typeface="Arial" panose="020B0604020202020204" pitchFamily="34" charset="0"/>
                          <a:cs typeface="Arial" panose="020B0604020202020204" pitchFamily="34" charset="0"/>
                          <a:sym typeface="Calibri"/>
                        </a:rPr>
                        <a:t>H1 antihistamines</a:t>
                      </a:r>
                      <a:endParaRPr sz="1600" dirty="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137 (97.2)</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71 (100)</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06"/>
                  </a:ext>
                </a:extLst>
              </a:tr>
              <a:tr h="309400">
                <a:tc>
                  <a:txBody>
                    <a:bodyPr/>
                    <a:lstStyle/>
                    <a:p>
                      <a:pPr marL="228600" marR="0" lvl="1" indent="0" algn="l" rtl="0">
                        <a:lnSpc>
                          <a:spcPct val="100000"/>
                        </a:lnSpc>
                        <a:spcBef>
                          <a:spcPts val="0"/>
                        </a:spcBef>
                        <a:spcAft>
                          <a:spcPts val="0"/>
                        </a:spcAft>
                        <a:buClr>
                          <a:schemeClr val="dk1"/>
                        </a:buClr>
                        <a:buSzPts val="1100"/>
                        <a:buFont typeface="Calibri"/>
                        <a:buNone/>
                      </a:pPr>
                      <a:r>
                        <a:rPr lang="en-US" sz="1050" b="0" u="none" strike="noStrike" cap="none" dirty="0">
                          <a:solidFill>
                            <a:schemeClr val="tx1">
                              <a:lumMod val="50000"/>
                            </a:schemeClr>
                          </a:solidFill>
                          <a:latin typeface="Arial" panose="020B0604020202020204" pitchFamily="34" charset="0"/>
                          <a:cs typeface="Arial" panose="020B0604020202020204" pitchFamily="34" charset="0"/>
                          <a:sym typeface="Calibri"/>
                        </a:rPr>
                        <a:t>H2 antihistamines</a:t>
                      </a:r>
                      <a:endParaRPr sz="1600" dirty="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93 (66.0)</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47 (66.2)</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07"/>
                  </a:ext>
                </a:extLst>
              </a:tr>
              <a:tr h="291849">
                <a:tc>
                  <a:txBody>
                    <a:bodyPr/>
                    <a:lstStyle/>
                    <a:p>
                      <a:pPr marL="228600" marR="0" lvl="1" indent="0" algn="l" rtl="0">
                        <a:spcBef>
                          <a:spcPts val="0"/>
                        </a:spcBef>
                        <a:spcAft>
                          <a:spcPts val="0"/>
                        </a:spcAft>
                        <a:buNone/>
                      </a:pPr>
                      <a:r>
                        <a:rPr lang="en-US" sz="1050" b="0" u="none" strike="noStrike" cap="none">
                          <a:solidFill>
                            <a:schemeClr val="tx1">
                              <a:lumMod val="50000"/>
                            </a:schemeClr>
                          </a:solidFill>
                          <a:latin typeface="Arial" panose="020B0604020202020204" pitchFamily="34" charset="0"/>
                          <a:cs typeface="Arial" panose="020B0604020202020204" pitchFamily="34" charset="0"/>
                          <a:sym typeface="Calibri"/>
                        </a:rPr>
                        <a:t>Leukotriene receptor inhibitors</a:t>
                      </a:r>
                      <a:endParaRPr sz="160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49 (34.8)</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25 (35.2)</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08"/>
                  </a:ext>
                </a:extLst>
              </a:tr>
              <a:tr h="309400">
                <a:tc>
                  <a:txBody>
                    <a:bodyPr/>
                    <a:lstStyle/>
                    <a:p>
                      <a:pPr marL="228600" marR="0" lvl="1" indent="0" algn="l" rtl="0">
                        <a:spcBef>
                          <a:spcPts val="0"/>
                        </a:spcBef>
                        <a:spcAft>
                          <a:spcPts val="0"/>
                        </a:spcAft>
                        <a:buNone/>
                      </a:pPr>
                      <a:r>
                        <a:rPr lang="en-US" sz="1050" b="0" u="none" strike="noStrike" cap="none">
                          <a:solidFill>
                            <a:schemeClr val="tx1">
                              <a:lumMod val="50000"/>
                            </a:schemeClr>
                          </a:solidFill>
                          <a:latin typeface="Arial" panose="020B0604020202020204" pitchFamily="34" charset="0"/>
                          <a:cs typeface="Arial" panose="020B0604020202020204" pitchFamily="34" charset="0"/>
                          <a:sym typeface="Calibri"/>
                        </a:rPr>
                        <a:t>Cromolyn sodium</a:t>
                      </a:r>
                      <a:endParaRPr sz="160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43 (30.5)</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25 (35.2)</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09"/>
                  </a:ext>
                </a:extLst>
              </a:tr>
              <a:tr h="309400">
                <a:tc>
                  <a:txBody>
                    <a:bodyPr/>
                    <a:lstStyle/>
                    <a:p>
                      <a:pPr marL="228600" marR="0" lvl="1" indent="0" algn="l" rtl="0">
                        <a:spcBef>
                          <a:spcPts val="0"/>
                        </a:spcBef>
                        <a:spcAft>
                          <a:spcPts val="0"/>
                        </a:spcAft>
                        <a:buNone/>
                      </a:pPr>
                      <a:r>
                        <a:rPr lang="en-US" sz="1050" b="0" u="none" strike="noStrike" cap="none">
                          <a:solidFill>
                            <a:schemeClr val="tx1">
                              <a:lumMod val="50000"/>
                            </a:schemeClr>
                          </a:solidFill>
                          <a:latin typeface="Arial" panose="020B0604020202020204" pitchFamily="34" charset="0"/>
                          <a:cs typeface="Arial" panose="020B0604020202020204" pitchFamily="34" charset="0"/>
                          <a:sym typeface="Calibri"/>
                        </a:rPr>
                        <a:t>Proton pump inhibitors</a:t>
                      </a:r>
                      <a:endParaRPr sz="160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22 (15.6)</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20 (28.2)</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10"/>
                  </a:ext>
                </a:extLst>
              </a:tr>
              <a:tr h="309400">
                <a:tc>
                  <a:txBody>
                    <a:bodyPr/>
                    <a:lstStyle/>
                    <a:p>
                      <a:pPr marL="228600" marR="0" lvl="1" indent="0" algn="l" rtl="0">
                        <a:spcBef>
                          <a:spcPts val="0"/>
                        </a:spcBef>
                        <a:spcAft>
                          <a:spcPts val="0"/>
                        </a:spcAft>
                        <a:buNone/>
                      </a:pPr>
                      <a:r>
                        <a:rPr lang="en-US" sz="1050" b="0" u="none" strike="noStrike" cap="none">
                          <a:solidFill>
                            <a:schemeClr val="tx1">
                              <a:lumMod val="50000"/>
                            </a:schemeClr>
                          </a:solidFill>
                          <a:latin typeface="Arial" panose="020B0604020202020204" pitchFamily="34" charset="0"/>
                          <a:cs typeface="Arial" panose="020B0604020202020204" pitchFamily="34" charset="0"/>
                          <a:sym typeface="Calibri"/>
                        </a:rPr>
                        <a:t>Corticosteroids</a:t>
                      </a:r>
                      <a:endParaRPr sz="160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17 (12.1)</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a:solidFill>
                            <a:schemeClr val="tx1">
                              <a:lumMod val="50000"/>
                            </a:schemeClr>
                          </a:solidFill>
                          <a:latin typeface="Arial" panose="020B0604020202020204" pitchFamily="34" charset="0"/>
                          <a:cs typeface="Arial" panose="020B0604020202020204" pitchFamily="34" charset="0"/>
                          <a:sym typeface="Calibri"/>
                        </a:rPr>
                        <a:t>7 (9.9)</a:t>
                      </a:r>
                      <a:endParaRPr sz="160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11"/>
                  </a:ext>
                </a:extLst>
              </a:tr>
              <a:tr h="309400">
                <a:tc>
                  <a:txBody>
                    <a:bodyPr/>
                    <a:lstStyle/>
                    <a:p>
                      <a:pPr marL="228600" marR="0" lvl="1" indent="0" algn="l" rtl="0">
                        <a:spcBef>
                          <a:spcPts val="0"/>
                        </a:spcBef>
                        <a:spcAft>
                          <a:spcPts val="0"/>
                        </a:spcAft>
                        <a:buNone/>
                      </a:pPr>
                      <a:r>
                        <a:rPr lang="en-US" sz="1050" b="0" u="none" strike="noStrike" cap="none">
                          <a:solidFill>
                            <a:schemeClr val="tx1">
                              <a:lumMod val="50000"/>
                            </a:schemeClr>
                          </a:solidFill>
                          <a:latin typeface="Arial" panose="020B0604020202020204" pitchFamily="34" charset="0"/>
                          <a:cs typeface="Arial" panose="020B0604020202020204" pitchFamily="34" charset="0"/>
                          <a:sym typeface="Calibri"/>
                        </a:rPr>
                        <a:t>Anti-IgE antibody (omalizumab)</a:t>
                      </a:r>
                      <a:endParaRPr sz="1050" b="0" u="none" strike="sngStrike" cap="none">
                        <a:solidFill>
                          <a:schemeClr val="tx1">
                            <a:lumMod val="50000"/>
                          </a:schemeClr>
                        </a:solidFill>
                        <a:highlight>
                          <a:srgbClr val="FFFF00"/>
                        </a:highlight>
                        <a:latin typeface="Arial" panose="020B0604020202020204" pitchFamily="34" charset="0"/>
                        <a:ea typeface="Calibri"/>
                        <a:cs typeface="Arial" panose="020B0604020202020204" pitchFamily="34" charset="0"/>
                        <a:sym typeface="Calibri"/>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14 (9.9)</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7 (9.9)</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12"/>
                  </a:ext>
                </a:extLst>
              </a:tr>
              <a:tr h="309400">
                <a:tc>
                  <a:txBody>
                    <a:bodyPr/>
                    <a:lstStyle/>
                    <a:p>
                      <a:pPr marL="228600" marR="0" lvl="1" indent="0" algn="l" rtl="0">
                        <a:spcBef>
                          <a:spcPts val="0"/>
                        </a:spcBef>
                        <a:spcAft>
                          <a:spcPts val="0"/>
                        </a:spcAft>
                        <a:buNone/>
                      </a:pPr>
                      <a:r>
                        <a:rPr lang="en-US" sz="1050" b="0" u="none" strike="noStrike" cap="none">
                          <a:solidFill>
                            <a:schemeClr val="tx1">
                              <a:lumMod val="50000"/>
                            </a:schemeClr>
                          </a:solidFill>
                          <a:latin typeface="Arial" panose="020B0604020202020204" pitchFamily="34" charset="0"/>
                          <a:cs typeface="Arial" panose="020B0604020202020204" pitchFamily="34" charset="0"/>
                          <a:sym typeface="Calibri"/>
                        </a:rPr>
                        <a:t>Other</a:t>
                      </a:r>
                      <a:endParaRPr sz="1600">
                        <a:solidFill>
                          <a:schemeClr val="tx1">
                            <a:lumMod val="50000"/>
                          </a:schemeClr>
                        </a:solidFill>
                        <a:latin typeface="Arial" panose="020B0604020202020204" pitchFamily="34" charset="0"/>
                        <a:cs typeface="Arial" panose="020B0604020202020204" pitchFamily="34" charset="0"/>
                      </a:endParaRPr>
                    </a:p>
                  </a:txBody>
                  <a:tcPr marL="91450" marR="91450" marT="45725" marB="45725"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33 (23.4)</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tc>
                  <a:txBody>
                    <a:bodyPr/>
                    <a:lstStyle/>
                    <a:p>
                      <a:pPr marL="0" marR="0" lvl="0" indent="0" algn="ctr" rtl="0">
                        <a:lnSpc>
                          <a:spcPct val="107000"/>
                        </a:lnSpc>
                        <a:spcBef>
                          <a:spcPts val="0"/>
                        </a:spcBef>
                        <a:spcAft>
                          <a:spcPts val="0"/>
                        </a:spcAft>
                        <a:buNone/>
                      </a:pPr>
                      <a:r>
                        <a:rPr lang="en-US" sz="1050" dirty="0">
                          <a:solidFill>
                            <a:schemeClr val="tx1">
                              <a:lumMod val="50000"/>
                            </a:schemeClr>
                          </a:solidFill>
                          <a:latin typeface="Arial" panose="020B0604020202020204" pitchFamily="34" charset="0"/>
                          <a:cs typeface="Arial" panose="020B0604020202020204" pitchFamily="34" charset="0"/>
                          <a:sym typeface="Calibri"/>
                        </a:rPr>
                        <a:t>19 (26.8)</a:t>
                      </a:r>
                      <a:endParaRPr sz="1600" dirty="0">
                        <a:solidFill>
                          <a:schemeClr val="tx1">
                            <a:lumMod val="50000"/>
                          </a:schemeClr>
                        </a:solidFill>
                        <a:latin typeface="Arial" panose="020B0604020202020204" pitchFamily="34" charset="0"/>
                        <a:cs typeface="Arial" panose="020B0604020202020204" pitchFamily="34" charset="0"/>
                      </a:endParaRPr>
                    </a:p>
                  </a:txBody>
                  <a:tcPr marL="3175" marR="3175" marT="0" marB="0"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aphicFrame>
        <p:nvGraphicFramePr>
          <p:cNvPr id="145" name="Google Shape;145;p5"/>
          <p:cNvGraphicFramePr/>
          <p:nvPr>
            <p:extLst>
              <p:ext uri="{D42A27DB-BD31-4B8C-83A1-F6EECF244321}">
                <p14:modId xmlns:p14="http://schemas.microsoft.com/office/powerpoint/2010/main" val="2901977542"/>
              </p:ext>
            </p:extLst>
          </p:nvPr>
        </p:nvGraphicFramePr>
        <p:xfrm>
          <a:off x="234904" y="1208268"/>
          <a:ext cx="11722191" cy="3685291"/>
        </p:xfrm>
        <a:graphic>
          <a:graphicData uri="http://schemas.openxmlformats.org/drawingml/2006/chart">
            <c:chart xmlns:c="http://schemas.openxmlformats.org/drawingml/2006/chart" xmlns:r="http://schemas.openxmlformats.org/officeDocument/2006/relationships" r:id="rId3"/>
          </a:graphicData>
        </a:graphic>
      </p:graphicFrame>
      <p:sp>
        <p:nvSpPr>
          <p:cNvPr id="148" name="Google Shape;148;p5"/>
          <p:cNvSpPr/>
          <p:nvPr/>
        </p:nvSpPr>
        <p:spPr>
          <a:xfrm flipH="1">
            <a:off x="6740624" y="5257428"/>
            <a:ext cx="4780135" cy="895846"/>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chemeClr val="bg1"/>
                </a:solidFill>
                <a:ea typeface="Arial"/>
                <a:cs typeface="Arial"/>
                <a:sym typeface="Arial"/>
              </a:rPr>
              <a:t>Regardless of which symptom was</a:t>
            </a:r>
            <a:r>
              <a:rPr lang="en-US" sz="1400" b="1">
                <a:solidFill>
                  <a:schemeClr val="bg1"/>
                </a:solidFill>
                <a:ea typeface="Arial"/>
                <a:cs typeface="Arial"/>
                <a:sym typeface="Arial"/>
              </a:rPr>
              <a:t> rated</a:t>
            </a:r>
            <a:r>
              <a:rPr lang="en-US" sz="1400" b="1" i="0" u="none" strike="noStrike" cap="none">
                <a:solidFill>
                  <a:schemeClr val="bg1"/>
                </a:solidFill>
                <a:ea typeface="Arial"/>
                <a:cs typeface="Arial"/>
                <a:sym typeface="Arial"/>
              </a:rPr>
              <a:t> most severe at baseline, avapritinib patients had a significant reduction in this symptom versus placebo</a:t>
            </a:r>
            <a:r>
              <a:rPr lang="en-US" sz="1400" b="1">
                <a:solidFill>
                  <a:schemeClr val="bg1"/>
                </a:solidFill>
                <a:ea typeface="Arial"/>
                <a:cs typeface="Arial"/>
                <a:sym typeface="Arial"/>
              </a:rPr>
              <a:t> </a:t>
            </a:r>
            <a:endParaRPr sz="1400" b="1" i="0" u="none" strike="noStrike" cap="none">
              <a:solidFill>
                <a:schemeClr val="bg1"/>
              </a:solidFill>
              <a:ea typeface="Arial"/>
              <a:cs typeface="Arial"/>
              <a:sym typeface="Arial"/>
            </a:endParaRPr>
          </a:p>
        </p:txBody>
      </p:sp>
      <p:grpSp>
        <p:nvGrpSpPr>
          <p:cNvPr id="149" name="Google Shape;149;p5"/>
          <p:cNvGrpSpPr/>
          <p:nvPr/>
        </p:nvGrpSpPr>
        <p:grpSpPr>
          <a:xfrm>
            <a:off x="570931" y="5257428"/>
            <a:ext cx="5855484" cy="895846"/>
            <a:chOff x="494141" y="5398437"/>
            <a:chExt cx="5855484" cy="895846"/>
          </a:xfrm>
        </p:grpSpPr>
        <p:sp>
          <p:nvSpPr>
            <p:cNvPr id="150" name="Google Shape;150;p5"/>
            <p:cNvSpPr/>
            <p:nvPr/>
          </p:nvSpPr>
          <p:spPr>
            <a:xfrm>
              <a:off x="1999046" y="5398437"/>
              <a:ext cx="1645041" cy="4626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ea typeface="Arial"/>
                  <a:cs typeface="Arial"/>
                  <a:sym typeface="Arial"/>
                </a:rPr>
                <a:t>Avapritinib 25 mg</a:t>
              </a:r>
              <a:br>
                <a:rPr lang="en-US" sz="1200" b="0" i="0" u="none" strike="noStrike" cap="none">
                  <a:solidFill>
                    <a:srgbClr val="FFFFFF"/>
                  </a:solidFill>
                  <a:ea typeface="Arial"/>
                  <a:cs typeface="Arial"/>
                  <a:sym typeface="Arial"/>
                </a:rPr>
              </a:br>
              <a:r>
                <a:rPr lang="en-US" sz="1200" b="0" i="0" u="none" strike="noStrike" cap="none">
                  <a:solidFill>
                    <a:srgbClr val="FFFFFF"/>
                  </a:solidFill>
                  <a:ea typeface="Arial"/>
                  <a:cs typeface="Arial"/>
                  <a:sym typeface="Arial"/>
                </a:rPr>
                <a:t>(n=128)</a:t>
              </a:r>
              <a:endParaRPr/>
            </a:p>
          </p:txBody>
        </p:sp>
        <p:sp>
          <p:nvSpPr>
            <p:cNvPr id="151" name="Google Shape;151;p5"/>
            <p:cNvSpPr/>
            <p:nvPr/>
          </p:nvSpPr>
          <p:spPr>
            <a:xfrm>
              <a:off x="3708667" y="5398437"/>
              <a:ext cx="1642400" cy="46269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0" u="none" strike="noStrike" cap="none">
                  <a:solidFill>
                    <a:srgbClr val="FFFFFF"/>
                  </a:solidFill>
                  <a:ea typeface="Arial"/>
                  <a:cs typeface="Arial"/>
                  <a:sym typeface="Arial"/>
                </a:rPr>
                <a:t>Placebo</a:t>
              </a:r>
              <a:r>
                <a:rPr lang="en-US" sz="1200" b="0" i="0" u="none" strike="noStrike" cap="none">
                  <a:solidFill>
                    <a:srgbClr val="FFFFFF"/>
                  </a:solidFill>
                  <a:ea typeface="Arial"/>
                  <a:cs typeface="Arial"/>
                  <a:sym typeface="Arial"/>
                </a:rPr>
                <a:t> </a:t>
              </a:r>
              <a:br>
                <a:rPr lang="en-US" sz="1200" b="0" i="0" u="none" strike="noStrike" cap="none">
                  <a:solidFill>
                    <a:srgbClr val="FFFFFF"/>
                  </a:solidFill>
                  <a:ea typeface="Arial"/>
                  <a:cs typeface="Arial"/>
                  <a:sym typeface="Arial"/>
                </a:rPr>
              </a:br>
              <a:r>
                <a:rPr lang="en-US" sz="1200" b="0" i="0" u="none" strike="noStrike" cap="none">
                  <a:solidFill>
                    <a:srgbClr val="FFFFFF"/>
                  </a:solidFill>
                  <a:ea typeface="Arial"/>
                  <a:cs typeface="Arial"/>
                  <a:sym typeface="Arial"/>
                </a:rPr>
                <a:t>(n=65)</a:t>
              </a:r>
              <a:endParaRPr/>
            </a:p>
          </p:txBody>
        </p:sp>
        <p:sp>
          <p:nvSpPr>
            <p:cNvPr id="152" name="Google Shape;152;p5"/>
            <p:cNvSpPr/>
            <p:nvPr/>
          </p:nvSpPr>
          <p:spPr>
            <a:xfrm>
              <a:off x="494141" y="5398437"/>
              <a:ext cx="1440325" cy="895846"/>
            </a:xfrm>
            <a:prstGeom prst="rect">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accent6"/>
                  </a:solidFill>
                  <a:ea typeface="Arial"/>
                  <a:cs typeface="Arial"/>
                  <a:sym typeface="Arial"/>
                </a:rPr>
                <a:t>Mean change in most severe symptom score (SD)</a:t>
              </a:r>
              <a:endParaRPr dirty="0">
                <a:solidFill>
                  <a:schemeClr val="accent6"/>
                </a:solidFill>
              </a:endParaRPr>
            </a:p>
          </p:txBody>
        </p:sp>
        <p:sp>
          <p:nvSpPr>
            <p:cNvPr id="153" name="Google Shape;153;p5"/>
            <p:cNvSpPr/>
            <p:nvPr/>
          </p:nvSpPr>
          <p:spPr>
            <a:xfrm>
              <a:off x="1999046" y="5933950"/>
              <a:ext cx="1645041" cy="360333"/>
            </a:xfrm>
            <a:prstGeom prst="rect">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accent1"/>
                  </a:solidFill>
                  <a:ea typeface="Arial"/>
                  <a:cs typeface="Arial"/>
                  <a:sym typeface="Arial"/>
                </a:rPr>
                <a:t>-2.22 (2.302)</a:t>
              </a:r>
              <a:endParaRPr dirty="0">
                <a:solidFill>
                  <a:schemeClr val="accent1"/>
                </a:solidFill>
              </a:endParaRPr>
            </a:p>
          </p:txBody>
        </p:sp>
        <p:sp>
          <p:nvSpPr>
            <p:cNvPr id="154" name="Google Shape;154;p5"/>
            <p:cNvSpPr/>
            <p:nvPr/>
          </p:nvSpPr>
          <p:spPr>
            <a:xfrm>
              <a:off x="3708667" y="5933951"/>
              <a:ext cx="1642400" cy="360332"/>
            </a:xfrm>
            <a:prstGeom prst="rect">
              <a:avLst/>
            </a:prstGeom>
            <a:noFill/>
            <a:ln w="2857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accent5"/>
                  </a:solidFill>
                  <a:ea typeface="Arial"/>
                  <a:cs typeface="Arial"/>
                  <a:sym typeface="Arial"/>
                </a:rPr>
                <a:t>-1.42 (1.875)</a:t>
              </a:r>
              <a:endParaRPr dirty="0">
                <a:solidFill>
                  <a:schemeClr val="accent5"/>
                </a:solidFill>
              </a:endParaRPr>
            </a:p>
          </p:txBody>
        </p:sp>
        <p:sp>
          <p:nvSpPr>
            <p:cNvPr id="155" name="Google Shape;155;p5"/>
            <p:cNvSpPr/>
            <p:nvPr/>
          </p:nvSpPr>
          <p:spPr>
            <a:xfrm>
              <a:off x="5415647" y="5398437"/>
              <a:ext cx="933978" cy="895846"/>
            </a:xfrm>
            <a:prstGeom prst="rect">
              <a:avLst/>
            </a:prstGeom>
            <a:solidFill>
              <a:schemeClr val="accent6"/>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US" sz="1200" b="1" i="1" u="none" strike="noStrike" cap="none">
                  <a:solidFill>
                    <a:srgbClr val="FFFFFF"/>
                  </a:solidFill>
                  <a:ea typeface="Arial"/>
                  <a:cs typeface="Arial"/>
                  <a:sym typeface="Arial"/>
                </a:rPr>
                <a:t>P</a:t>
              </a:r>
              <a:r>
                <a:rPr lang="en-US" sz="1200" b="1" i="0" u="none" strike="noStrike" cap="none">
                  <a:solidFill>
                    <a:srgbClr val="FFFFFF"/>
                  </a:solidFill>
                  <a:ea typeface="Arial"/>
                  <a:cs typeface="Arial"/>
                  <a:sym typeface="Arial"/>
                </a:rPr>
                <a:t>-Value</a:t>
              </a:r>
              <a:endParaRPr/>
            </a:p>
            <a:p>
              <a:pPr marL="0" marR="0" lvl="0" indent="0" algn="ctr" rtl="0">
                <a:lnSpc>
                  <a:spcPct val="100000"/>
                </a:lnSpc>
                <a:spcBef>
                  <a:spcPts val="0"/>
                </a:spcBef>
                <a:spcAft>
                  <a:spcPts val="0"/>
                </a:spcAft>
                <a:buClr>
                  <a:schemeClr val="lt1"/>
                </a:buClr>
                <a:buSzPts val="1050"/>
                <a:buFont typeface="Calibri"/>
                <a:buNone/>
              </a:pPr>
              <a:endParaRPr sz="1050" b="0" i="0" u="none" strike="noStrike" cap="none">
                <a:solidFill>
                  <a:srgbClr val="FFFFFF"/>
                </a:solidFill>
                <a:ea typeface="Arial"/>
                <a:cs typeface="Arial"/>
                <a:sym typeface="Arial"/>
              </a:endParaRPr>
            </a:p>
            <a:p>
              <a:pPr marL="0" marR="0" lvl="0" indent="0" algn="ctr" rtl="0">
                <a:lnSpc>
                  <a:spcPct val="100000"/>
                </a:lnSpc>
                <a:spcBef>
                  <a:spcPts val="0"/>
                </a:spcBef>
                <a:spcAft>
                  <a:spcPts val="0"/>
                </a:spcAft>
                <a:buClr>
                  <a:schemeClr val="lt1"/>
                </a:buClr>
                <a:buSzPts val="1200"/>
                <a:buFont typeface="Calibri"/>
                <a:buNone/>
              </a:pPr>
              <a:endParaRPr sz="1200" b="0" i="0" u="none" strike="noStrike" cap="none">
                <a:solidFill>
                  <a:srgbClr val="FFFFFF"/>
                </a:solidFil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ea typeface="Arial"/>
                  <a:cs typeface="Arial"/>
                  <a:sym typeface="Arial"/>
                </a:rPr>
                <a:t>0.015</a:t>
              </a:r>
              <a:endParaRPr/>
            </a:p>
          </p:txBody>
        </p:sp>
      </p:grpSp>
      <p:cxnSp>
        <p:nvCxnSpPr>
          <p:cNvPr id="156" name="Google Shape;156;p5"/>
          <p:cNvCxnSpPr/>
          <p:nvPr/>
        </p:nvCxnSpPr>
        <p:spPr>
          <a:xfrm>
            <a:off x="1715392" y="1889813"/>
            <a:ext cx="0" cy="2915651"/>
          </a:xfrm>
          <a:prstGeom prst="straightConnector1">
            <a:avLst/>
          </a:prstGeom>
          <a:noFill/>
          <a:ln w="57150" cap="flat" cmpd="sng">
            <a:solidFill>
              <a:schemeClr val="lt2"/>
            </a:solidFill>
            <a:prstDash val="solid"/>
            <a:miter lim="800000"/>
            <a:headEnd type="none" w="sm" len="sm"/>
            <a:tailEnd type="none" w="sm" len="sm"/>
          </a:ln>
        </p:spPr>
      </p:cxnSp>
      <p:sp>
        <p:nvSpPr>
          <p:cNvPr id="2" name="Footer Placeholder 1">
            <a:extLst>
              <a:ext uri="{FF2B5EF4-FFF2-40B4-BE49-F238E27FC236}">
                <a16:creationId xmlns:a16="http://schemas.microsoft.com/office/drawing/2014/main" id="{70D5971A-22D1-6067-2AB3-30F39F13AE90}"/>
              </a:ext>
            </a:extLst>
          </p:cNvPr>
          <p:cNvSpPr>
            <a:spLocks noGrp="1"/>
          </p:cNvSpPr>
          <p:nvPr>
            <p:ph type="ftr" sz="quarter" idx="3"/>
          </p:nvPr>
        </p:nvSpPr>
        <p:spPr>
          <a:xfrm>
            <a:off x="609600" y="6356350"/>
            <a:ext cx="10744199" cy="442131"/>
          </a:xfrm>
        </p:spPr>
        <p:txBody>
          <a:bodyPr/>
          <a:lstStyle/>
          <a:p>
            <a:r>
              <a:rPr lang="en-US" dirty="0">
                <a:sym typeface="Calibri"/>
              </a:rPr>
              <a:t>Castells M, et al. </a:t>
            </a:r>
            <a:r>
              <a:rPr lang="en-US" i="1" dirty="0">
                <a:sym typeface="Calibri"/>
              </a:rPr>
              <a:t>J Allergy Clin Immunol</a:t>
            </a:r>
            <a:r>
              <a:rPr lang="en-US" dirty="0">
                <a:sym typeface="Calibri"/>
              </a:rPr>
              <a:t>. 2023. 151(2)(suppl S1A-4A):Abstract 627.</a:t>
            </a:r>
            <a:endParaRPr lang="en-US" dirty="0"/>
          </a:p>
        </p:txBody>
      </p:sp>
      <p:sp>
        <p:nvSpPr>
          <p:cNvPr id="3" name="Title 2">
            <a:extLst>
              <a:ext uri="{FF2B5EF4-FFF2-40B4-BE49-F238E27FC236}">
                <a16:creationId xmlns:a16="http://schemas.microsoft.com/office/drawing/2014/main" id="{271B7669-4B3F-2F19-2E71-A9F1A6D9D1A0}"/>
              </a:ext>
            </a:extLst>
          </p:cNvPr>
          <p:cNvSpPr>
            <a:spLocks noGrp="1"/>
          </p:cNvSpPr>
          <p:nvPr>
            <p:ph type="title"/>
          </p:nvPr>
        </p:nvSpPr>
        <p:spPr>
          <a:xfrm>
            <a:off x="609600" y="199505"/>
            <a:ext cx="10744200" cy="1185577"/>
          </a:xfrm>
        </p:spPr>
        <p:txBody>
          <a:bodyPr anchor="t">
            <a:noAutofit/>
          </a:bodyPr>
          <a:lstStyle/>
          <a:p>
            <a:r>
              <a:rPr lang="en-US" sz="2400" dirty="0" err="1">
                <a:latin typeface="+mn-lt"/>
                <a:sym typeface="Calibri"/>
              </a:rPr>
              <a:t>Avapritinib</a:t>
            </a:r>
            <a:r>
              <a:rPr lang="en-US" sz="2400" dirty="0">
                <a:latin typeface="+mn-lt"/>
                <a:sym typeface="Calibri"/>
              </a:rPr>
              <a:t> Demonstrated Improvement in all Individual ISM Symptoms Versus Placebo Including the Most Severe Symptom at Baseline</a:t>
            </a:r>
            <a:endParaRPr lang="en-US" sz="24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6"/>
          <p:cNvSpPr/>
          <p:nvPr/>
        </p:nvSpPr>
        <p:spPr>
          <a:xfrm>
            <a:off x="609599" y="1254473"/>
            <a:ext cx="2912855" cy="4355229"/>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182875" rIns="91425" bIns="91425" anchor="ctr" anchorCtr="0">
            <a:noAutofit/>
          </a:bodyPr>
          <a:lstStyle/>
          <a:p>
            <a:pPr marL="228600" marR="0" lvl="0" indent="-228600" algn="l" rtl="0">
              <a:lnSpc>
                <a:spcPct val="100000"/>
              </a:lnSpc>
              <a:spcBef>
                <a:spcPts val="0"/>
              </a:spcBef>
              <a:spcAft>
                <a:spcPts val="0"/>
              </a:spcAft>
              <a:buClr>
                <a:schemeClr val="bg1"/>
              </a:buClr>
              <a:buSzPts val="1600"/>
              <a:buFont typeface="Arial"/>
              <a:buChar char="•"/>
            </a:pPr>
            <a:r>
              <a:rPr lang="en-US" b="0" i="0" u="none" strike="noStrike" cap="none" dirty="0">
                <a:solidFill>
                  <a:schemeClr val="bg1"/>
                </a:solidFill>
                <a:ea typeface="Arial"/>
                <a:cs typeface="Arial"/>
                <a:sym typeface="Arial"/>
              </a:rPr>
              <a:t>Majority of AEs were Grade 1 or 2 with a low rate of discontinuation </a:t>
            </a:r>
            <a:endParaRPr b="0" i="0" u="none" strike="noStrike" cap="none" dirty="0">
              <a:solidFill>
                <a:schemeClr val="bg1"/>
              </a:solidFill>
              <a:ea typeface="Arial"/>
              <a:cs typeface="Arial"/>
              <a:sym typeface="Arial"/>
            </a:endParaRPr>
          </a:p>
          <a:p>
            <a:pPr marL="228600" marR="0" lvl="0" indent="-228600" algn="l" rtl="0">
              <a:lnSpc>
                <a:spcPct val="100000"/>
              </a:lnSpc>
              <a:spcBef>
                <a:spcPts val="600"/>
              </a:spcBef>
              <a:spcAft>
                <a:spcPts val="0"/>
              </a:spcAft>
              <a:buClr>
                <a:schemeClr val="bg1"/>
              </a:buClr>
              <a:buSzPts val="1600"/>
              <a:buFont typeface="Arial"/>
              <a:buChar char="•"/>
            </a:pPr>
            <a:r>
              <a:rPr lang="en-US" b="0" i="0" u="none" strike="noStrike" cap="none" dirty="0">
                <a:solidFill>
                  <a:schemeClr val="bg1"/>
                </a:solidFill>
                <a:ea typeface="Arial"/>
                <a:cs typeface="Arial"/>
                <a:sym typeface="Arial"/>
              </a:rPr>
              <a:t>SAEs were reported more frequently in the placebo arm (no treatment-related SAEs in either arm)</a:t>
            </a:r>
            <a:endParaRPr b="0" i="0" u="none" strike="noStrike" cap="none" dirty="0">
              <a:solidFill>
                <a:schemeClr val="bg1"/>
              </a:solidFill>
              <a:ea typeface="Arial"/>
              <a:cs typeface="Arial"/>
              <a:sym typeface="Arial"/>
            </a:endParaRPr>
          </a:p>
          <a:p>
            <a:pPr marL="228600" marR="0" lvl="0" indent="-228600" algn="l" rtl="0">
              <a:lnSpc>
                <a:spcPct val="100000"/>
              </a:lnSpc>
              <a:spcBef>
                <a:spcPts val="600"/>
              </a:spcBef>
              <a:spcAft>
                <a:spcPts val="0"/>
              </a:spcAft>
              <a:buClr>
                <a:schemeClr val="bg1"/>
              </a:buClr>
              <a:buSzPts val="1600"/>
              <a:buFont typeface="Arial"/>
              <a:buChar char="•"/>
            </a:pPr>
            <a:r>
              <a:rPr lang="en-US" b="0" i="0" u="none" strike="noStrike" cap="none" dirty="0">
                <a:solidFill>
                  <a:schemeClr val="bg1"/>
                </a:solidFill>
                <a:ea typeface="Arial"/>
                <a:cs typeface="Arial"/>
                <a:sym typeface="Arial"/>
              </a:rPr>
              <a:t>Edema AEs were slightly higher in the </a:t>
            </a:r>
            <a:r>
              <a:rPr lang="en-US" b="0" i="0" u="none" strike="noStrike" cap="none" dirty="0" err="1">
                <a:solidFill>
                  <a:schemeClr val="bg1"/>
                </a:solidFill>
                <a:ea typeface="Arial"/>
                <a:cs typeface="Arial"/>
                <a:sym typeface="Arial"/>
              </a:rPr>
              <a:t>avapritinib</a:t>
            </a:r>
            <a:r>
              <a:rPr lang="en-US" b="0" i="0" u="none" strike="noStrike" cap="none" dirty="0">
                <a:solidFill>
                  <a:schemeClr val="bg1"/>
                </a:solidFill>
                <a:ea typeface="Arial"/>
                <a:cs typeface="Arial"/>
                <a:sym typeface="Arial"/>
              </a:rPr>
              <a:t> group (majority Grade 1 and did not result in discontinuation)</a:t>
            </a:r>
            <a:endParaRPr sz="2000" dirty="0">
              <a:solidFill>
                <a:schemeClr val="bg1"/>
              </a:solidFill>
            </a:endParaRPr>
          </a:p>
        </p:txBody>
      </p:sp>
      <p:graphicFrame>
        <p:nvGraphicFramePr>
          <p:cNvPr id="169" name="Google Shape;169;p6"/>
          <p:cNvGraphicFramePr/>
          <p:nvPr>
            <p:extLst>
              <p:ext uri="{D42A27DB-BD31-4B8C-83A1-F6EECF244321}">
                <p14:modId xmlns:p14="http://schemas.microsoft.com/office/powerpoint/2010/main" val="1452045374"/>
              </p:ext>
            </p:extLst>
          </p:nvPr>
        </p:nvGraphicFramePr>
        <p:xfrm>
          <a:off x="3793525" y="1254473"/>
          <a:ext cx="7698259" cy="4134450"/>
        </p:xfrm>
        <a:graphic>
          <a:graphicData uri="http://schemas.openxmlformats.org/drawingml/2006/table">
            <a:tbl>
              <a:tblPr firstRow="1" bandRow="1">
                <a:tableStyleId>{5C7FFE2A-42A8-40C9-8734-7E3629550946}</a:tableStyleId>
              </a:tblPr>
              <a:tblGrid>
                <a:gridCol w="3768811">
                  <a:extLst>
                    <a:ext uri="{9D8B030D-6E8A-4147-A177-3AD203B41FA5}">
                      <a16:colId xmlns:a16="http://schemas.microsoft.com/office/drawing/2014/main" val="20000"/>
                    </a:ext>
                  </a:extLst>
                </a:gridCol>
                <a:gridCol w="2409567">
                  <a:extLst>
                    <a:ext uri="{9D8B030D-6E8A-4147-A177-3AD203B41FA5}">
                      <a16:colId xmlns:a16="http://schemas.microsoft.com/office/drawing/2014/main" val="20001"/>
                    </a:ext>
                  </a:extLst>
                </a:gridCol>
                <a:gridCol w="1519881">
                  <a:extLst>
                    <a:ext uri="{9D8B030D-6E8A-4147-A177-3AD203B41FA5}">
                      <a16:colId xmlns:a16="http://schemas.microsoft.com/office/drawing/2014/main" val="20002"/>
                    </a:ext>
                  </a:extLst>
                </a:gridCol>
              </a:tblGrid>
              <a:tr h="342902">
                <a:tc>
                  <a:txBody>
                    <a:bodyPr/>
                    <a:lstStyle/>
                    <a:p>
                      <a:pPr marL="0" marR="0" lvl="0" indent="0" algn="l" rtl="0">
                        <a:spcBef>
                          <a:spcPts val="0"/>
                        </a:spcBef>
                        <a:spcAft>
                          <a:spcPts val="0"/>
                        </a:spcAft>
                        <a:buNone/>
                      </a:pPr>
                      <a:endParaRPr sz="900" dirty="0">
                        <a:latin typeface="Arial" panose="020B0604020202020204" pitchFamily="34" charset="0"/>
                        <a:ea typeface="Calibri"/>
                        <a:cs typeface="Arial" panose="020B0604020202020204" pitchFamily="34" charset="0"/>
                        <a:sym typeface="Calibri"/>
                      </a:endParaRPr>
                    </a:p>
                  </a:txBody>
                  <a:tcPr marL="6675" marR="6675" marT="6675" marB="0" anchor="ctr"/>
                </a:tc>
                <a:tc>
                  <a:txBody>
                    <a:bodyPr/>
                    <a:lstStyle/>
                    <a:p>
                      <a:pPr marL="0" marR="0" lvl="0" indent="0" algn="ctr" rtl="0">
                        <a:lnSpc>
                          <a:spcPct val="106000"/>
                        </a:lnSpc>
                        <a:spcBef>
                          <a:spcPts val="0"/>
                        </a:spcBef>
                        <a:spcAft>
                          <a:spcPts val="0"/>
                        </a:spcAft>
                        <a:buNone/>
                      </a:pPr>
                      <a:r>
                        <a:rPr lang="en-US" sz="1100" b="1" dirty="0" err="1">
                          <a:solidFill>
                            <a:srgbClr val="FFFFFF"/>
                          </a:solidFill>
                          <a:latin typeface="Arial" panose="020B0604020202020204" pitchFamily="34" charset="0"/>
                          <a:cs typeface="Arial" panose="020B0604020202020204" pitchFamily="34" charset="0"/>
                          <a:sym typeface="Calibri"/>
                        </a:rPr>
                        <a:t>Avapritinib</a:t>
                      </a:r>
                      <a:r>
                        <a:rPr lang="en-US" sz="1100" b="1" dirty="0">
                          <a:solidFill>
                            <a:srgbClr val="FFFFFF"/>
                          </a:solidFill>
                          <a:latin typeface="Arial" panose="020B0604020202020204" pitchFamily="34" charset="0"/>
                          <a:cs typeface="Arial" panose="020B0604020202020204" pitchFamily="34" charset="0"/>
                          <a:sym typeface="Calibri"/>
                        </a:rPr>
                        <a:t> 25 mg QD (N=141)</a:t>
                      </a:r>
                      <a:endParaRPr sz="11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100" dirty="0">
                          <a:solidFill>
                            <a:srgbClr val="000000"/>
                          </a:solidFill>
                          <a:latin typeface="Arial" panose="020B0604020202020204" pitchFamily="34" charset="0"/>
                          <a:cs typeface="Arial" panose="020B0604020202020204" pitchFamily="34" charset="0"/>
                          <a:sym typeface="Calibri"/>
                        </a:rPr>
                        <a:t> </a:t>
                      </a:r>
                      <a:r>
                        <a:rPr lang="en-US" sz="1100" b="1" dirty="0">
                          <a:solidFill>
                            <a:srgbClr val="FFFFFF"/>
                          </a:solidFill>
                          <a:latin typeface="Arial" panose="020B0604020202020204" pitchFamily="34" charset="0"/>
                          <a:cs typeface="Arial" panose="020B0604020202020204" pitchFamily="34" charset="0"/>
                          <a:sym typeface="Calibri"/>
                        </a:rPr>
                        <a:t>Placebo (N=71)</a:t>
                      </a:r>
                      <a:endParaRPr sz="1100" dirty="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0"/>
                  </a:ext>
                </a:extLst>
              </a:tr>
              <a:tr h="261222">
                <a:tc>
                  <a:txBody>
                    <a:bodyPr/>
                    <a:lstStyle/>
                    <a:p>
                      <a:pPr marL="55563" marR="0" lvl="0" indent="0" algn="l" rtl="0">
                        <a:lnSpc>
                          <a:spcPct val="106000"/>
                        </a:lnSpc>
                        <a:spcBef>
                          <a:spcPts val="0"/>
                        </a:spcBef>
                        <a:spcAft>
                          <a:spcPts val="0"/>
                        </a:spcAft>
                        <a:buNone/>
                      </a:pPr>
                      <a:r>
                        <a:rPr lang="en-US" sz="1200" b="1">
                          <a:solidFill>
                            <a:srgbClr val="000000"/>
                          </a:solidFill>
                          <a:latin typeface="Arial" panose="020B0604020202020204" pitchFamily="34" charset="0"/>
                          <a:cs typeface="Arial" panose="020B0604020202020204" pitchFamily="34" charset="0"/>
                          <a:sym typeface="Calibri"/>
                        </a:rPr>
                        <a:t>Any AEs</a:t>
                      </a:r>
                      <a:r>
                        <a:rPr lang="en-US" sz="1200" b="1" baseline="30000">
                          <a:solidFill>
                            <a:srgbClr val="000000"/>
                          </a:solidFill>
                          <a:latin typeface="Arial" panose="020B0604020202020204" pitchFamily="34" charset="0"/>
                          <a:cs typeface="Arial" panose="020B0604020202020204" pitchFamily="34" charset="0"/>
                          <a:sym typeface="Calibri"/>
                        </a:rPr>
                        <a:t>a,b</a:t>
                      </a:r>
                      <a:r>
                        <a:rPr lang="en-US" sz="1200" b="1">
                          <a:solidFill>
                            <a:srgbClr val="000000"/>
                          </a:solidFill>
                          <a:latin typeface="Arial" panose="020B0604020202020204" pitchFamily="34" charset="0"/>
                          <a:cs typeface="Arial" panose="020B0604020202020204" pitchFamily="34" charset="0"/>
                          <a:sym typeface="Calibri"/>
                        </a:rPr>
                        <a:t>, n (%) </a:t>
                      </a:r>
                      <a:endParaRPr sz="1200" b="1">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128 (90.8) </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66 (93.0)</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1"/>
                  </a:ext>
                </a:extLst>
              </a:tr>
              <a:tr h="261222">
                <a:tc>
                  <a:txBody>
                    <a:bodyPr/>
                    <a:lstStyle/>
                    <a:p>
                      <a:pPr marL="171450" marR="0" lvl="0" indent="0" algn="l"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Grade 1-2 AEs</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98 (69.5)</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51 (71.8)</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2"/>
                  </a:ext>
                </a:extLst>
              </a:tr>
              <a:tr h="261222">
                <a:tc>
                  <a:txBody>
                    <a:bodyPr/>
                    <a:lstStyle/>
                    <a:p>
                      <a:pPr marL="171450" marR="0" lvl="0" indent="0" algn="l"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Grade 1-2 related AEs </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74 (52.5)</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30 (42.3)</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3"/>
                  </a:ext>
                </a:extLst>
              </a:tr>
              <a:tr h="261222">
                <a:tc>
                  <a:txBody>
                    <a:bodyPr/>
                    <a:lstStyle/>
                    <a:p>
                      <a:pPr marL="171450" marR="0" lvl="0" indent="0" algn="l"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Grade ≥3 AEs</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30 (21.3)</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15 (21.1)</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4"/>
                  </a:ext>
                </a:extLst>
              </a:tr>
              <a:tr h="261222">
                <a:tc>
                  <a:txBody>
                    <a:bodyPr/>
                    <a:lstStyle/>
                    <a:p>
                      <a:pPr marL="171450" marR="0" lvl="0" indent="0" algn="l"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Grade ≥3 related AEs </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3 (2.1)</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2 (2.8)</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5"/>
                  </a:ext>
                </a:extLst>
              </a:tr>
              <a:tr h="336513">
                <a:tc>
                  <a:txBody>
                    <a:bodyPr/>
                    <a:lstStyle/>
                    <a:p>
                      <a:pPr marL="0" marR="0" lvl="0" indent="0" algn="l" rtl="0">
                        <a:spcBef>
                          <a:spcPts val="0"/>
                        </a:spcBef>
                        <a:spcAft>
                          <a:spcPts val="0"/>
                        </a:spcAft>
                        <a:buNone/>
                      </a:pPr>
                      <a:r>
                        <a:rPr lang="en-US" sz="1200" b="1">
                          <a:latin typeface="Arial" panose="020B0604020202020204" pitchFamily="34" charset="0"/>
                          <a:cs typeface="Arial" panose="020B0604020202020204" pitchFamily="34" charset="0"/>
                        </a:rPr>
                        <a:t>SAEs, n (%)</a:t>
                      </a:r>
                      <a:endParaRPr>
                        <a:latin typeface="Arial" panose="020B0604020202020204" pitchFamily="34" charset="0"/>
                        <a:cs typeface="Arial" panose="020B0604020202020204" pitchFamily="34" charset="0"/>
                      </a:endParaRPr>
                    </a:p>
                  </a:txBody>
                  <a:tcPr marL="68575" marR="68575" marT="34300" marB="34300" anchor="ctr"/>
                </a:tc>
                <a:tc>
                  <a:txBody>
                    <a:bodyPr/>
                    <a:lstStyle/>
                    <a:p>
                      <a:pPr marL="0" marR="0" lvl="0" indent="0" algn="ctr" rtl="0">
                        <a:spcBef>
                          <a:spcPts val="0"/>
                        </a:spcBef>
                        <a:spcAft>
                          <a:spcPts val="0"/>
                        </a:spcAft>
                        <a:buNone/>
                      </a:pPr>
                      <a:r>
                        <a:rPr lang="en-US" sz="1200">
                          <a:latin typeface="Arial" panose="020B0604020202020204" pitchFamily="34" charset="0"/>
                          <a:cs typeface="Arial" panose="020B0604020202020204" pitchFamily="34" charset="0"/>
                        </a:rPr>
                        <a:t>7 (5.0)</a:t>
                      </a:r>
                      <a:endParaRPr>
                        <a:latin typeface="Arial" panose="020B0604020202020204" pitchFamily="34" charset="0"/>
                        <a:cs typeface="Arial" panose="020B0604020202020204" pitchFamily="34" charset="0"/>
                      </a:endParaRPr>
                    </a:p>
                  </a:txBody>
                  <a:tcPr marL="68575" marR="68575" marT="34300" marB="34300" anchor="ctr"/>
                </a:tc>
                <a:tc>
                  <a:txBody>
                    <a:bodyPr/>
                    <a:lstStyle/>
                    <a:p>
                      <a:pPr marL="0" marR="0" lvl="0" indent="0" algn="ctr" rtl="0">
                        <a:spcBef>
                          <a:spcPts val="0"/>
                        </a:spcBef>
                        <a:spcAft>
                          <a:spcPts val="0"/>
                        </a:spcAft>
                        <a:buNone/>
                      </a:pPr>
                      <a:r>
                        <a:rPr lang="en-US" sz="1200">
                          <a:latin typeface="Arial" panose="020B0604020202020204" pitchFamily="34" charset="0"/>
                          <a:cs typeface="Arial" panose="020B0604020202020204" pitchFamily="34" charset="0"/>
                        </a:rPr>
                        <a:t>8 (11.3)</a:t>
                      </a:r>
                      <a:endParaRPr>
                        <a:latin typeface="Arial" panose="020B0604020202020204" pitchFamily="34" charset="0"/>
                        <a:cs typeface="Arial" panose="020B0604020202020204" pitchFamily="34" charset="0"/>
                      </a:endParaRPr>
                    </a:p>
                  </a:txBody>
                  <a:tcPr marL="68575" marR="68575" marT="34300" marB="34300" anchor="ctr"/>
                </a:tc>
                <a:extLst>
                  <a:ext uri="{0D108BD9-81ED-4DB2-BD59-A6C34878D82A}">
                    <a16:rowId xmlns:a16="http://schemas.microsoft.com/office/drawing/2014/main" val="10006"/>
                  </a:ext>
                </a:extLst>
              </a:tr>
              <a:tr h="261222">
                <a:tc>
                  <a:txBody>
                    <a:bodyPr/>
                    <a:lstStyle/>
                    <a:p>
                      <a:pPr marL="55563" marR="0" lvl="0" indent="0" algn="l" rtl="0">
                        <a:lnSpc>
                          <a:spcPct val="106000"/>
                        </a:lnSpc>
                        <a:spcBef>
                          <a:spcPts val="0"/>
                        </a:spcBef>
                        <a:spcAft>
                          <a:spcPts val="0"/>
                        </a:spcAft>
                        <a:buNone/>
                      </a:pPr>
                      <a:r>
                        <a:rPr lang="en-US" sz="1200" b="1">
                          <a:solidFill>
                            <a:srgbClr val="000000"/>
                          </a:solidFill>
                          <a:latin typeface="Arial" panose="020B0604020202020204" pitchFamily="34" charset="0"/>
                          <a:cs typeface="Arial" panose="020B0604020202020204" pitchFamily="34" charset="0"/>
                          <a:sym typeface="Calibri"/>
                        </a:rPr>
                        <a:t>Any grade TRAEs</a:t>
                      </a:r>
                      <a:endParaRPr sz="1200" b="1">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77 (54.6)</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latin typeface="Arial" panose="020B0604020202020204" pitchFamily="34" charset="0"/>
                          <a:cs typeface="Arial" panose="020B0604020202020204" pitchFamily="34" charset="0"/>
                          <a:sym typeface="Calibri"/>
                        </a:rPr>
                        <a:t>32 (45.1)</a:t>
                      </a:r>
                      <a:endParaRPr>
                        <a:latin typeface="Arial" panose="020B0604020202020204" pitchFamily="34" charset="0"/>
                        <a:cs typeface="Arial" panose="020B0604020202020204" pitchFamily="34" charset="0"/>
                      </a:endParaRPr>
                    </a:p>
                  </a:txBody>
                  <a:tcPr marL="2225" marR="2225" marT="6675" marB="0" anchor="ctr"/>
                </a:tc>
                <a:extLst>
                  <a:ext uri="{0D108BD9-81ED-4DB2-BD59-A6C34878D82A}">
                    <a16:rowId xmlns:a16="http://schemas.microsoft.com/office/drawing/2014/main" val="10007"/>
                  </a:ext>
                </a:extLst>
              </a:tr>
              <a:tr h="320371">
                <a:tc>
                  <a:txBody>
                    <a:bodyPr/>
                    <a:lstStyle/>
                    <a:p>
                      <a:pPr marL="55563" marR="0" lvl="0" indent="0" algn="l" rtl="0">
                        <a:lnSpc>
                          <a:spcPct val="106000"/>
                        </a:lnSpc>
                        <a:spcBef>
                          <a:spcPts val="0"/>
                        </a:spcBef>
                        <a:spcAft>
                          <a:spcPts val="0"/>
                        </a:spcAft>
                        <a:buNone/>
                      </a:pPr>
                      <a:r>
                        <a:rPr lang="en-US" sz="1200" b="1" dirty="0">
                          <a:solidFill>
                            <a:srgbClr val="000000"/>
                          </a:solidFill>
                          <a:latin typeface="Arial" panose="020B0604020202020204" pitchFamily="34" charset="0"/>
                          <a:cs typeface="Arial" panose="020B0604020202020204" pitchFamily="34" charset="0"/>
                          <a:sym typeface="Calibri"/>
                        </a:rPr>
                        <a:t>Most frequently reported TRAEs (≥5% of patients)</a:t>
                      </a:r>
                      <a:endParaRPr sz="1200" b="1"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latin typeface="Arial" panose="020B0604020202020204" pitchFamily="34" charset="0"/>
                          <a:cs typeface="Arial" panose="020B0604020202020204" pitchFamily="34" charset="0"/>
                          <a:sym typeface="Calibri"/>
                        </a:rPr>
                        <a:t> </a:t>
                      </a:r>
                      <a:endParaRPr>
                        <a:latin typeface="Arial" panose="020B0604020202020204" pitchFamily="34" charset="0"/>
                        <a:cs typeface="Arial" panose="020B0604020202020204" pitchFamily="34" charset="0"/>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latin typeface="Arial" panose="020B0604020202020204" pitchFamily="34" charset="0"/>
                          <a:cs typeface="Arial" panose="020B0604020202020204" pitchFamily="34" charset="0"/>
                          <a:sym typeface="Calibri"/>
                        </a:rPr>
                        <a:t> </a:t>
                      </a:r>
                      <a:endParaRPr>
                        <a:latin typeface="Arial" panose="020B0604020202020204" pitchFamily="34" charset="0"/>
                        <a:cs typeface="Arial" panose="020B0604020202020204" pitchFamily="34" charset="0"/>
                      </a:endParaRPr>
                    </a:p>
                  </a:txBody>
                  <a:tcPr marL="2225" marR="2225" marT="6675" marB="0" anchor="ctr"/>
                </a:tc>
                <a:extLst>
                  <a:ext uri="{0D108BD9-81ED-4DB2-BD59-A6C34878D82A}">
                    <a16:rowId xmlns:a16="http://schemas.microsoft.com/office/drawing/2014/main" val="10008"/>
                  </a:ext>
                </a:extLst>
              </a:tr>
              <a:tr h="261222">
                <a:tc>
                  <a:txBody>
                    <a:bodyPr/>
                    <a:lstStyle/>
                    <a:p>
                      <a:pPr marL="174625" marR="0" lvl="0" indent="0" algn="l"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Headache</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1 (7.8)</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7 (9.9)</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09"/>
                  </a:ext>
                </a:extLst>
              </a:tr>
              <a:tr h="261222">
                <a:tc>
                  <a:txBody>
                    <a:bodyPr/>
                    <a:lstStyle/>
                    <a:p>
                      <a:pPr marL="174625" marR="0" lvl="0" indent="0" algn="l"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Nausea</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9 (6.4)</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6 (8.5)</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10"/>
                  </a:ext>
                </a:extLst>
              </a:tr>
              <a:tr h="261222">
                <a:tc>
                  <a:txBody>
                    <a:bodyPr/>
                    <a:lstStyle/>
                    <a:p>
                      <a:pPr marL="174625" marR="0" lvl="0" indent="0" algn="l"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Peripheral edema</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9 (6.4)</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1 (1.4)</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11"/>
                  </a:ext>
                </a:extLst>
              </a:tr>
              <a:tr h="261222">
                <a:tc>
                  <a:txBody>
                    <a:bodyPr/>
                    <a:lstStyle/>
                    <a:p>
                      <a:pPr marL="174625" marR="0" lvl="0" indent="0" algn="l"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Periorbital edema</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9 (6.4)</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2 (2.8)</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12"/>
                  </a:ext>
                </a:extLst>
              </a:tr>
              <a:tr h="261222">
                <a:tc>
                  <a:txBody>
                    <a:bodyPr/>
                    <a:lstStyle/>
                    <a:p>
                      <a:pPr marL="174625" marR="0" lvl="0" indent="0" algn="l"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Dizziness</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4 (2.8)</a:t>
                      </a:r>
                      <a:endParaRPr sz="1200">
                        <a:latin typeface="Arial" panose="020B0604020202020204" pitchFamily="34" charset="0"/>
                        <a:ea typeface="Calibri"/>
                        <a:cs typeface="Arial" panose="020B0604020202020204" pitchFamily="34" charset="0"/>
                        <a:sym typeface="Calibri"/>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5 (7.0)</a:t>
                      </a:r>
                      <a:endParaRPr sz="1200" dirty="0">
                        <a:latin typeface="Arial" panose="020B0604020202020204" pitchFamily="34" charset="0"/>
                        <a:ea typeface="Calibri"/>
                        <a:cs typeface="Arial" panose="020B0604020202020204" pitchFamily="34" charset="0"/>
                        <a:sym typeface="Calibri"/>
                      </a:endParaRPr>
                    </a:p>
                  </a:txBody>
                  <a:tcPr marL="2225" marR="2225" marT="6675" marB="0" anchor="ctr"/>
                </a:tc>
                <a:extLst>
                  <a:ext uri="{0D108BD9-81ED-4DB2-BD59-A6C34878D82A}">
                    <a16:rowId xmlns:a16="http://schemas.microsoft.com/office/drawing/2014/main" val="10013"/>
                  </a:ext>
                </a:extLst>
              </a:tr>
              <a:tr h="261222">
                <a:tc>
                  <a:txBody>
                    <a:bodyPr/>
                    <a:lstStyle/>
                    <a:p>
                      <a:pPr marL="55563" marR="0" lvl="0" indent="0" algn="l" rtl="0">
                        <a:lnSpc>
                          <a:spcPct val="106000"/>
                        </a:lnSpc>
                        <a:spcBef>
                          <a:spcPts val="0"/>
                        </a:spcBef>
                        <a:spcAft>
                          <a:spcPts val="0"/>
                        </a:spcAft>
                        <a:buClr>
                          <a:srgbClr val="000000"/>
                        </a:buClr>
                        <a:buSzPts val="1200"/>
                        <a:buFont typeface="Calibri"/>
                        <a:buNone/>
                      </a:pPr>
                      <a:r>
                        <a:rPr lang="en-US" sz="1200" b="1">
                          <a:solidFill>
                            <a:srgbClr val="000000"/>
                          </a:solidFill>
                          <a:latin typeface="Arial" panose="020B0604020202020204" pitchFamily="34" charset="0"/>
                          <a:cs typeface="Arial" panose="020B0604020202020204" pitchFamily="34" charset="0"/>
                          <a:sym typeface="Calibri"/>
                        </a:rPr>
                        <a:t>TRAEs leading to discontinuation</a:t>
                      </a:r>
                      <a:endParaRPr>
                        <a:latin typeface="Arial" panose="020B0604020202020204" pitchFamily="34" charset="0"/>
                        <a:cs typeface="Arial" panose="020B0604020202020204" pitchFamily="34" charset="0"/>
                      </a:endParaRPr>
                    </a:p>
                  </a:txBody>
                  <a:tcPr marL="2225" marR="2225" marT="6675" marB="0" anchor="ctr"/>
                </a:tc>
                <a:tc>
                  <a:txBody>
                    <a:bodyPr/>
                    <a:lstStyle/>
                    <a:p>
                      <a:pPr marL="0" marR="0" lvl="0" indent="0" algn="ctr" rtl="0">
                        <a:lnSpc>
                          <a:spcPct val="106000"/>
                        </a:lnSpc>
                        <a:spcBef>
                          <a:spcPts val="0"/>
                        </a:spcBef>
                        <a:spcAft>
                          <a:spcPts val="0"/>
                        </a:spcAft>
                        <a:buNone/>
                      </a:pPr>
                      <a:r>
                        <a:rPr lang="en-US" sz="1200">
                          <a:solidFill>
                            <a:srgbClr val="000000"/>
                          </a:solidFill>
                          <a:latin typeface="Arial" panose="020B0604020202020204" pitchFamily="34" charset="0"/>
                          <a:cs typeface="Arial" panose="020B0604020202020204" pitchFamily="34" charset="0"/>
                          <a:sym typeface="Calibri"/>
                        </a:rPr>
                        <a:t>2 (1.4)</a:t>
                      </a:r>
                      <a:endParaRPr>
                        <a:latin typeface="Arial" panose="020B0604020202020204" pitchFamily="34" charset="0"/>
                        <a:cs typeface="Arial" panose="020B0604020202020204" pitchFamily="34" charset="0"/>
                      </a:endParaRPr>
                    </a:p>
                  </a:txBody>
                  <a:tcPr marL="2975" marR="2975" marT="8900" marB="0" anchor="ctr"/>
                </a:tc>
                <a:tc>
                  <a:txBody>
                    <a:bodyPr/>
                    <a:lstStyle/>
                    <a:p>
                      <a:pPr marL="0" marR="0" lvl="0" indent="0" algn="ctr" rtl="0">
                        <a:lnSpc>
                          <a:spcPct val="106000"/>
                        </a:lnSpc>
                        <a:spcBef>
                          <a:spcPts val="0"/>
                        </a:spcBef>
                        <a:spcAft>
                          <a:spcPts val="0"/>
                        </a:spcAft>
                        <a:buNone/>
                      </a:pPr>
                      <a:r>
                        <a:rPr lang="en-US" sz="1200" dirty="0">
                          <a:solidFill>
                            <a:srgbClr val="000000"/>
                          </a:solidFill>
                          <a:latin typeface="Arial" panose="020B0604020202020204" pitchFamily="34" charset="0"/>
                          <a:cs typeface="Arial" panose="020B0604020202020204" pitchFamily="34" charset="0"/>
                          <a:sym typeface="Calibri"/>
                        </a:rPr>
                        <a:t>1 (1.4)</a:t>
                      </a:r>
                      <a:endParaRPr dirty="0">
                        <a:latin typeface="Arial" panose="020B0604020202020204" pitchFamily="34" charset="0"/>
                        <a:cs typeface="Arial" panose="020B0604020202020204" pitchFamily="34" charset="0"/>
                      </a:endParaRPr>
                    </a:p>
                  </a:txBody>
                  <a:tcPr marL="2975" marR="2975" marT="8900" marB="0" anchor="ctr"/>
                </a:tc>
                <a:extLst>
                  <a:ext uri="{0D108BD9-81ED-4DB2-BD59-A6C34878D82A}">
                    <a16:rowId xmlns:a16="http://schemas.microsoft.com/office/drawing/2014/main" val="10014"/>
                  </a:ext>
                </a:extLst>
              </a:tr>
            </a:tbl>
          </a:graphicData>
        </a:graphic>
      </p:graphicFrame>
      <p:sp>
        <p:nvSpPr>
          <p:cNvPr id="3" name="Title 2">
            <a:extLst>
              <a:ext uri="{FF2B5EF4-FFF2-40B4-BE49-F238E27FC236}">
                <a16:creationId xmlns:a16="http://schemas.microsoft.com/office/drawing/2014/main" id="{AA99FBA4-E937-C8A7-E9A9-19FF1E3AA7FE}"/>
              </a:ext>
            </a:extLst>
          </p:cNvPr>
          <p:cNvSpPr>
            <a:spLocks noGrp="1"/>
          </p:cNvSpPr>
          <p:nvPr>
            <p:ph type="title"/>
          </p:nvPr>
        </p:nvSpPr>
        <p:spPr>
          <a:xfrm>
            <a:off x="609599" y="200026"/>
            <a:ext cx="11067535" cy="976954"/>
          </a:xfrm>
        </p:spPr>
        <p:txBody>
          <a:bodyPr>
            <a:normAutofit fontScale="90000"/>
          </a:bodyPr>
          <a:lstStyle/>
          <a:p>
            <a:r>
              <a:rPr lang="en-US" dirty="0" err="1">
                <a:latin typeface="+mn-lt"/>
                <a:sym typeface="Calibri"/>
              </a:rPr>
              <a:t>Avapritinib</a:t>
            </a:r>
            <a:r>
              <a:rPr lang="en-US" dirty="0">
                <a:latin typeface="+mn-lt"/>
                <a:sym typeface="Calibri"/>
              </a:rPr>
              <a:t> 25 mg Once Daily Was Well Tolerated, with Similar Safety Profile to Placebo </a:t>
            </a:r>
            <a:endParaRPr lang="en-US" dirty="0">
              <a:latin typeface="+mn-lt"/>
            </a:endParaRPr>
          </a:p>
        </p:txBody>
      </p:sp>
      <p:sp>
        <p:nvSpPr>
          <p:cNvPr id="2" name="Footer Placeholder 1">
            <a:extLst>
              <a:ext uri="{FF2B5EF4-FFF2-40B4-BE49-F238E27FC236}">
                <a16:creationId xmlns:a16="http://schemas.microsoft.com/office/drawing/2014/main" id="{097E6D3B-5AAC-930E-FBA4-0104F1399B36}"/>
              </a:ext>
            </a:extLst>
          </p:cNvPr>
          <p:cNvSpPr>
            <a:spLocks noGrp="1"/>
          </p:cNvSpPr>
          <p:nvPr>
            <p:ph type="ftr" sz="quarter" idx="3"/>
          </p:nvPr>
        </p:nvSpPr>
        <p:spPr>
          <a:xfrm>
            <a:off x="609599" y="5687196"/>
            <a:ext cx="11289957" cy="1112068"/>
          </a:xfrm>
        </p:spPr>
        <p:txBody>
          <a:bodyPr/>
          <a:lstStyle/>
          <a:p>
            <a:pPr lvl="0"/>
            <a:r>
              <a:rPr lang="en-US" sz="1050" baseline="30000" dirty="0" err="1">
                <a:sym typeface="Arial"/>
              </a:rPr>
              <a:t>a</a:t>
            </a:r>
            <a:r>
              <a:rPr lang="en-US" sz="1050" dirty="0" err="1">
                <a:sym typeface="Arial"/>
              </a:rPr>
              <a:t>AEs</a:t>
            </a:r>
            <a:r>
              <a:rPr lang="en-US" sz="1050" dirty="0">
                <a:sym typeface="Arial"/>
              </a:rPr>
              <a:t> reported occurred between day 1 of Part 2 through to a day prior to day 1 of Part 3 if the patient crossed over to Part 3; if the patient did not cross over, then through 30 days after the last dose of study drug. Treatment-emergent AEs were defined as any AE that occurred between day 1 of Part 2 through to a day prior to day 1 of Part 3 if the patient crossed over to Part 3; if the patient did not cross over, then through 30 days after the last dose of study drug. </a:t>
            </a:r>
          </a:p>
          <a:p>
            <a:pPr lvl="0"/>
            <a:r>
              <a:rPr lang="en-US" sz="1050" baseline="30000" dirty="0" err="1">
                <a:sym typeface="Arial"/>
              </a:rPr>
              <a:t>b</a:t>
            </a:r>
            <a:r>
              <a:rPr lang="en-US" sz="1050" dirty="0" err="1">
                <a:sym typeface="Arial"/>
              </a:rPr>
              <a:t>There</a:t>
            </a:r>
            <a:r>
              <a:rPr lang="en-US" sz="1050" dirty="0">
                <a:sym typeface="Arial"/>
              </a:rPr>
              <a:t> were too few events (≤5 per group) to assess the impact of </a:t>
            </a:r>
            <a:r>
              <a:rPr lang="en-US" sz="1050" dirty="0" err="1">
                <a:sym typeface="Arial"/>
              </a:rPr>
              <a:t>avapritinib</a:t>
            </a:r>
            <a:r>
              <a:rPr lang="en-US" sz="1050" dirty="0">
                <a:sym typeface="Arial"/>
              </a:rPr>
              <a:t> on anaphylaxis.</a:t>
            </a:r>
          </a:p>
          <a:p>
            <a:pPr lvl="0"/>
            <a:r>
              <a:rPr lang="en-US" sz="1050" dirty="0">
                <a:sym typeface="Arial"/>
              </a:rPr>
              <a:t>SAE, serious adverse event; TRAE, treatment-related adverse event. </a:t>
            </a:r>
          </a:p>
          <a:p>
            <a:r>
              <a:rPr lang="en-US" sz="1050" dirty="0">
                <a:sym typeface="Calibri"/>
              </a:rPr>
              <a:t>Castells M, et al</a:t>
            </a:r>
            <a:r>
              <a:rPr lang="en-US" sz="1050" i="1" dirty="0">
                <a:sym typeface="Calibri"/>
              </a:rPr>
              <a:t>. J Allergy Clin Immunol</a:t>
            </a:r>
            <a:r>
              <a:rPr lang="en-US" sz="1050" dirty="0">
                <a:sym typeface="Calibri"/>
              </a:rPr>
              <a:t>. 2023. 151(2)(suppl S1A-4A):Abstract 627.</a:t>
            </a:r>
            <a:endParaRPr lang="en-US" sz="1050" dirty="0"/>
          </a:p>
        </p:txBody>
      </p:sp>
      <p:sp>
        <p:nvSpPr>
          <p:cNvPr id="4" name="Rectangle 3">
            <a:extLst>
              <a:ext uri="{FF2B5EF4-FFF2-40B4-BE49-F238E27FC236}">
                <a16:creationId xmlns:a16="http://schemas.microsoft.com/office/drawing/2014/main" id="{3D4A1836-F8A2-F5DB-151F-2B257ABAA6DE}"/>
              </a:ext>
            </a:extLst>
          </p:cNvPr>
          <p:cNvSpPr/>
          <p:nvPr/>
        </p:nvSpPr>
        <p:spPr>
          <a:xfrm>
            <a:off x="3793525" y="3519814"/>
            <a:ext cx="7698260" cy="161585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title"/>
          </p:nvPr>
        </p:nvSpPr>
        <p:spPr>
          <a:xfrm>
            <a:off x="609600" y="199505"/>
            <a:ext cx="10744200" cy="1185577"/>
          </a:xfrm>
          <a:noFill/>
          <a:ln>
            <a:noFill/>
          </a:ln>
        </p:spPr>
        <p:txBody>
          <a:bodyPr spcFirstLastPara="1" wrap="square" lIns="91425" tIns="45700" rIns="91425" bIns="45700" anchor="ctr" anchorCtr="0">
            <a:noAutofit/>
          </a:bodyPr>
          <a:lstStyle/>
          <a:p>
            <a:pPr lvl="0"/>
            <a:r>
              <a:rPr lang="en-US" dirty="0">
                <a:sym typeface="Calibri"/>
              </a:rPr>
              <a:t>Summary of Managing Common Side Effects of </a:t>
            </a:r>
            <a:r>
              <a:rPr lang="en-US" dirty="0" err="1">
                <a:sym typeface="Calibri"/>
              </a:rPr>
              <a:t>Avapritinib</a:t>
            </a:r>
            <a:r>
              <a:rPr lang="en-US" dirty="0">
                <a:sym typeface="Calibri"/>
              </a:rPr>
              <a:t> </a:t>
            </a:r>
          </a:p>
        </p:txBody>
      </p:sp>
      <p:sp>
        <p:nvSpPr>
          <p:cNvPr id="178" name="Google Shape;178;p7"/>
          <p:cNvSpPr txBox="1"/>
          <p:nvPr/>
        </p:nvSpPr>
        <p:spPr>
          <a:xfrm flipH="1">
            <a:off x="4019104" y="1318748"/>
            <a:ext cx="2019084" cy="2308324"/>
          </a:xfrm>
          <a:prstGeom prst="rect">
            <a:avLst/>
          </a:prstGeom>
          <a:ln/>
        </p:spPr>
        <p:style>
          <a:lnRef idx="1">
            <a:schemeClr val="accent2"/>
          </a:lnRef>
          <a:fillRef idx="3">
            <a:schemeClr val="accent2"/>
          </a:fillRef>
          <a:effectRef idx="2">
            <a:schemeClr val="accent2"/>
          </a:effectRef>
          <a:fontRef idx="minor">
            <a:schemeClr val="lt1"/>
          </a:fontRef>
        </p:style>
        <p:txBody>
          <a:bodyPr spcFirstLastPara="1" wrap="square" lIns="91425" tIns="182880" rIns="91425" bIns="182880" anchor="t" anchorCtr="0">
            <a:spAutoFit/>
          </a:bodyPr>
          <a:lstStyle/>
          <a:p>
            <a:pPr marL="285750" marR="0" lvl="0" indent="-285750" algn="l" rtl="0">
              <a:spcBef>
                <a:spcPts val="0"/>
              </a:spcBef>
              <a:spcAft>
                <a:spcPts val="0"/>
              </a:spcAft>
              <a:buClr>
                <a:schemeClr val="bg1"/>
              </a:buClr>
              <a:buSzPts val="1800"/>
              <a:buFont typeface="Arial"/>
              <a:buChar char="•"/>
            </a:pPr>
            <a:r>
              <a:rPr lang="en-US" sz="1800" dirty="0">
                <a:solidFill>
                  <a:schemeClr val="bg1"/>
                </a:solidFill>
                <a:ea typeface="Calibri"/>
                <a:cs typeface="Arial" panose="020B0604020202020204" pitchFamily="34" charset="0"/>
                <a:sym typeface="Calibri"/>
              </a:rPr>
              <a:t>Headache</a:t>
            </a:r>
            <a:endParaRPr sz="1800" dirty="0">
              <a:solidFill>
                <a:schemeClr val="bg1"/>
              </a:solidFill>
              <a:ea typeface="Calibri"/>
              <a:cs typeface="Arial" panose="020B0604020202020204" pitchFamily="34" charset="0"/>
              <a:sym typeface="Calibri"/>
            </a:endParaRPr>
          </a:p>
          <a:p>
            <a:pPr marL="285750" marR="0" lvl="0" indent="-285750" algn="l" rtl="0">
              <a:spcBef>
                <a:spcPts val="0"/>
              </a:spcBef>
              <a:spcAft>
                <a:spcPts val="0"/>
              </a:spcAft>
              <a:buClr>
                <a:schemeClr val="bg1"/>
              </a:buClr>
              <a:buSzPts val="1800"/>
              <a:buFont typeface="Arial"/>
              <a:buChar char="•"/>
            </a:pPr>
            <a:r>
              <a:rPr lang="en-US" sz="1800" dirty="0">
                <a:solidFill>
                  <a:schemeClr val="bg1"/>
                </a:solidFill>
                <a:ea typeface="Calibri"/>
                <a:cs typeface="Arial" panose="020B0604020202020204" pitchFamily="34" charset="0"/>
                <a:sym typeface="Calibri"/>
              </a:rPr>
              <a:t>Nausea</a:t>
            </a:r>
            <a:endParaRPr sz="1800" dirty="0">
              <a:solidFill>
                <a:schemeClr val="bg1"/>
              </a:solidFill>
              <a:ea typeface="Calibri"/>
              <a:cs typeface="Arial" panose="020B0604020202020204" pitchFamily="34" charset="0"/>
              <a:sym typeface="Calibri"/>
            </a:endParaRPr>
          </a:p>
          <a:p>
            <a:pPr marL="285750" marR="0" lvl="0" indent="-285750" algn="l" rtl="0">
              <a:spcBef>
                <a:spcPts val="0"/>
              </a:spcBef>
              <a:spcAft>
                <a:spcPts val="0"/>
              </a:spcAft>
              <a:buClr>
                <a:schemeClr val="bg1"/>
              </a:buClr>
              <a:buSzPts val="1800"/>
              <a:buFont typeface="Arial"/>
              <a:buChar char="•"/>
            </a:pPr>
            <a:r>
              <a:rPr lang="en-US" sz="1800" dirty="0">
                <a:solidFill>
                  <a:schemeClr val="bg1"/>
                </a:solidFill>
                <a:ea typeface="Calibri"/>
                <a:cs typeface="Arial" panose="020B0604020202020204" pitchFamily="34" charset="0"/>
                <a:sym typeface="Calibri"/>
              </a:rPr>
              <a:t>Peripheral edema</a:t>
            </a:r>
            <a:endParaRPr sz="1800" dirty="0">
              <a:solidFill>
                <a:schemeClr val="bg1"/>
              </a:solidFill>
              <a:ea typeface="Calibri"/>
              <a:cs typeface="Arial" panose="020B0604020202020204" pitchFamily="34" charset="0"/>
              <a:sym typeface="Calibri"/>
            </a:endParaRPr>
          </a:p>
          <a:p>
            <a:pPr marL="285750" marR="0" lvl="0" indent="-285750" algn="l" rtl="0">
              <a:spcBef>
                <a:spcPts val="0"/>
              </a:spcBef>
              <a:spcAft>
                <a:spcPts val="0"/>
              </a:spcAft>
              <a:buClr>
                <a:schemeClr val="bg1"/>
              </a:buClr>
              <a:buSzPts val="1800"/>
              <a:buFont typeface="Arial"/>
              <a:buChar char="•"/>
            </a:pPr>
            <a:r>
              <a:rPr lang="en-US" sz="1800" dirty="0">
                <a:solidFill>
                  <a:schemeClr val="bg1"/>
                </a:solidFill>
                <a:ea typeface="Calibri"/>
                <a:cs typeface="Arial" panose="020B0604020202020204" pitchFamily="34" charset="0"/>
                <a:sym typeface="Calibri"/>
              </a:rPr>
              <a:t>Periorbital edema</a:t>
            </a:r>
            <a:endParaRPr sz="1800" dirty="0">
              <a:solidFill>
                <a:schemeClr val="bg1"/>
              </a:solidFill>
              <a:ea typeface="Calibri"/>
              <a:cs typeface="Arial" panose="020B0604020202020204" pitchFamily="34" charset="0"/>
              <a:sym typeface="Calibri"/>
            </a:endParaRPr>
          </a:p>
          <a:p>
            <a:pPr marL="285750" marR="0" lvl="0" indent="-285750" algn="l" rtl="0">
              <a:spcBef>
                <a:spcPts val="0"/>
              </a:spcBef>
              <a:spcAft>
                <a:spcPts val="0"/>
              </a:spcAft>
              <a:buClr>
                <a:schemeClr val="bg1"/>
              </a:buClr>
              <a:buSzPts val="1800"/>
              <a:buFont typeface="Arial"/>
              <a:buChar char="•"/>
            </a:pPr>
            <a:r>
              <a:rPr lang="en-US" sz="1800" dirty="0">
                <a:solidFill>
                  <a:schemeClr val="bg1"/>
                </a:solidFill>
                <a:ea typeface="Calibri"/>
                <a:cs typeface="Arial" panose="020B0604020202020204" pitchFamily="34" charset="0"/>
                <a:sym typeface="Calibri"/>
              </a:rPr>
              <a:t>Dizziness</a:t>
            </a:r>
            <a:endParaRPr sz="1800" dirty="0">
              <a:solidFill>
                <a:schemeClr val="bg1"/>
              </a:solidFill>
              <a:ea typeface="Calibri"/>
              <a:cs typeface="Arial" panose="020B0604020202020204" pitchFamily="34" charset="0"/>
              <a:sym typeface="Calibri"/>
            </a:endParaRPr>
          </a:p>
        </p:txBody>
      </p:sp>
      <p:sp>
        <p:nvSpPr>
          <p:cNvPr id="179" name="Google Shape;179;p7"/>
          <p:cNvSpPr/>
          <p:nvPr/>
        </p:nvSpPr>
        <p:spPr>
          <a:xfrm>
            <a:off x="297198" y="1318748"/>
            <a:ext cx="3332413" cy="4127370"/>
          </a:xfrm>
          <a:prstGeom prst="rect">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spcFirstLastPara="1" wrap="square" lIns="91425" tIns="45700" rIns="91425" bIns="45700" anchor="ctr" anchorCtr="0">
            <a:noAutofit/>
          </a:bodyPr>
          <a:lstStyle/>
          <a:p>
            <a:pPr marL="285750" marR="0" lvl="0" indent="-285750" rtl="0">
              <a:spcBef>
                <a:spcPts val="0"/>
              </a:spcBef>
              <a:spcAft>
                <a:spcPts val="0"/>
              </a:spcAft>
              <a:buFont typeface="Arial" panose="020B0604020202020204" pitchFamily="34" charset="0"/>
              <a:buChar char="•"/>
            </a:pPr>
            <a:r>
              <a:rPr lang="en-US" sz="1800" dirty="0">
                <a:solidFill>
                  <a:schemeClr val="bg1"/>
                </a:solidFill>
                <a:ea typeface="Calibri"/>
                <a:cs typeface="Arial" panose="020B0604020202020204" pitchFamily="34" charset="0"/>
                <a:sym typeface="Calibri"/>
              </a:rPr>
              <a:t>Generally well tolerated</a:t>
            </a:r>
            <a:endParaRPr sz="1800" dirty="0">
              <a:solidFill>
                <a:schemeClr val="bg1"/>
              </a:solidFill>
              <a:ea typeface="Calibri"/>
              <a:cs typeface="Arial" panose="020B0604020202020204" pitchFamily="34" charset="0"/>
              <a:sym typeface="Calibri"/>
            </a:endParaRPr>
          </a:p>
          <a:p>
            <a:pPr marL="285750" marR="0" lvl="0" indent="-285750" rtl="0">
              <a:spcBef>
                <a:spcPts val="0"/>
              </a:spcBef>
              <a:spcAft>
                <a:spcPts val="0"/>
              </a:spcAft>
              <a:buFont typeface="Arial" panose="020B0604020202020204" pitchFamily="34" charset="0"/>
              <a:buChar char="•"/>
            </a:pPr>
            <a:r>
              <a:rPr lang="en-US" sz="1800" dirty="0">
                <a:solidFill>
                  <a:schemeClr val="bg1"/>
                </a:solidFill>
                <a:ea typeface="Calibri"/>
                <a:cs typeface="Arial" panose="020B0604020202020204" pitchFamily="34" charset="0"/>
                <a:sym typeface="Calibri"/>
              </a:rPr>
              <a:t>Most frequently reported adverse events</a:t>
            </a:r>
            <a:endParaRPr dirty="0">
              <a:solidFill>
                <a:schemeClr val="bg1"/>
              </a:solidFill>
              <a:cs typeface="Arial" panose="020B0604020202020204" pitchFamily="34" charset="0"/>
            </a:endParaRPr>
          </a:p>
          <a:p>
            <a:pPr marL="285750" marR="0" lvl="0" indent="-285750" rtl="0">
              <a:spcBef>
                <a:spcPts val="0"/>
              </a:spcBef>
              <a:spcAft>
                <a:spcPts val="0"/>
              </a:spcAft>
              <a:buFont typeface="Arial" panose="020B0604020202020204" pitchFamily="34" charset="0"/>
              <a:buChar char="•"/>
            </a:pPr>
            <a:r>
              <a:rPr lang="en-US" sz="1800" dirty="0">
                <a:solidFill>
                  <a:schemeClr val="bg1"/>
                </a:solidFill>
                <a:ea typeface="Calibri"/>
                <a:cs typeface="Arial" panose="020B0604020202020204" pitchFamily="34" charset="0"/>
                <a:sym typeface="Calibri"/>
              </a:rPr>
              <a:t>Often can overlap with SM mediator symptoms </a:t>
            </a:r>
            <a:endParaRPr sz="1800" dirty="0">
              <a:solidFill>
                <a:schemeClr val="bg1"/>
              </a:solidFill>
              <a:ea typeface="Calibri"/>
              <a:cs typeface="Arial" panose="020B0604020202020204" pitchFamily="34" charset="0"/>
              <a:sym typeface="Calibri"/>
            </a:endParaRPr>
          </a:p>
          <a:p>
            <a:pPr marL="285750" marR="0" lvl="0" indent="-285750" rtl="0">
              <a:spcBef>
                <a:spcPts val="0"/>
              </a:spcBef>
              <a:spcAft>
                <a:spcPts val="0"/>
              </a:spcAft>
              <a:buFont typeface="Arial" panose="020B0604020202020204" pitchFamily="34" charset="0"/>
              <a:buChar char="•"/>
            </a:pPr>
            <a:r>
              <a:rPr lang="en-US" sz="1800" dirty="0">
                <a:solidFill>
                  <a:schemeClr val="bg1"/>
                </a:solidFill>
                <a:ea typeface="Calibri"/>
                <a:cs typeface="Arial" panose="020B0604020202020204" pitchFamily="34" charset="0"/>
                <a:sym typeface="Calibri"/>
              </a:rPr>
              <a:t>Important to have baseline clinical history of SM related symptoms and comorbidities to evaluate changes </a:t>
            </a:r>
            <a:endParaRPr dirty="0">
              <a:solidFill>
                <a:schemeClr val="bg1"/>
              </a:solidFill>
              <a:cs typeface="Arial" panose="020B0604020202020204" pitchFamily="34" charset="0"/>
            </a:endParaRPr>
          </a:p>
          <a:p>
            <a:pPr marL="285750" marR="0" lvl="0" indent="-285750" rtl="0">
              <a:spcBef>
                <a:spcPts val="0"/>
              </a:spcBef>
              <a:spcAft>
                <a:spcPts val="0"/>
              </a:spcAft>
              <a:buFont typeface="Arial" panose="020B0604020202020204" pitchFamily="34" charset="0"/>
              <a:buChar char="•"/>
            </a:pPr>
            <a:r>
              <a:rPr lang="en-US" sz="1800" dirty="0">
                <a:solidFill>
                  <a:schemeClr val="bg1"/>
                </a:solidFill>
                <a:ea typeface="Calibri"/>
                <a:cs typeface="Arial" panose="020B0604020202020204" pitchFamily="34" charset="0"/>
                <a:sym typeface="Calibri"/>
              </a:rPr>
              <a:t>Note: Triggers for patient symptoms </a:t>
            </a:r>
            <a:endParaRPr dirty="0">
              <a:solidFill>
                <a:schemeClr val="bg1"/>
              </a:solidFill>
              <a:cs typeface="Arial" panose="020B0604020202020204" pitchFamily="34" charset="0"/>
            </a:endParaRPr>
          </a:p>
        </p:txBody>
      </p:sp>
      <p:sp>
        <p:nvSpPr>
          <p:cNvPr id="5" name="Text Placeholder 2">
            <a:extLst>
              <a:ext uri="{FF2B5EF4-FFF2-40B4-BE49-F238E27FC236}">
                <a16:creationId xmlns:a16="http://schemas.microsoft.com/office/drawing/2014/main" id="{285D2494-073B-5257-1588-F7E00685491C}"/>
              </a:ext>
            </a:extLst>
          </p:cNvPr>
          <p:cNvSpPr txBox="1">
            <a:spLocks/>
          </p:cNvSpPr>
          <p:nvPr/>
        </p:nvSpPr>
        <p:spPr>
          <a:xfrm>
            <a:off x="6427682" y="1318748"/>
            <a:ext cx="5452749" cy="4859283"/>
          </a:xfrm>
          <a:prstGeom prst="rect">
            <a:avLst/>
          </a:prstGeom>
          <a:ln/>
        </p:spPr>
        <p:style>
          <a:lnRef idx="1">
            <a:schemeClr val="accent6"/>
          </a:lnRef>
          <a:fillRef idx="3">
            <a:schemeClr val="accent6"/>
          </a:fillRef>
          <a:effectRef idx="2">
            <a:schemeClr val="accent6"/>
          </a:effectRef>
          <a:fontRef idx="minor">
            <a:schemeClr val="lt1"/>
          </a:fontRef>
        </p:style>
        <p:txBody>
          <a:bodyPr spcFirstLastPara="1" wrap="square" lIns="91425" tIns="18288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10000"/>
              </a:lnSpc>
              <a:spcBef>
                <a:spcPts val="0"/>
              </a:spcBef>
              <a:spcAft>
                <a:spcPts val="800"/>
              </a:spcAft>
              <a:buClr>
                <a:schemeClr val="bg1"/>
              </a:buClr>
              <a:buFont typeface="Arial"/>
              <a:buNone/>
            </a:pPr>
            <a:r>
              <a:rPr lang="en-US" sz="2000" b="1" dirty="0">
                <a:solidFill>
                  <a:schemeClr val="bg1"/>
                </a:solidFill>
                <a:latin typeface="+mn-lt"/>
                <a:cs typeface="Arial" panose="020B0604020202020204" pitchFamily="34" charset="0"/>
              </a:rPr>
              <a:t>Periorbital Edema: </a:t>
            </a:r>
            <a:r>
              <a:rPr lang="en-US" sz="2000" dirty="0">
                <a:solidFill>
                  <a:schemeClr val="bg1"/>
                </a:solidFill>
                <a:latin typeface="+mn-lt"/>
                <a:cs typeface="Arial" panose="020B0604020202020204" pitchFamily="34" charset="0"/>
              </a:rPr>
              <a:t>Known side effect of TKIs</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Less severe on lower doses 25 mg versus 50 mg/100 mg </a:t>
            </a:r>
            <a:r>
              <a:rPr lang="en-US" sz="2000" dirty="0" err="1">
                <a:solidFill>
                  <a:schemeClr val="bg1"/>
                </a:solidFill>
                <a:latin typeface="+mn-lt"/>
                <a:cs typeface="Arial" panose="020B0604020202020204" pitchFamily="34" charset="0"/>
              </a:rPr>
              <a:t>avapritinib</a:t>
            </a:r>
            <a:r>
              <a:rPr lang="en-US" sz="2000" dirty="0">
                <a:solidFill>
                  <a:schemeClr val="bg1"/>
                </a:solidFill>
                <a:latin typeface="+mn-lt"/>
                <a:cs typeface="Arial" panose="020B0604020202020204" pitchFamily="34" charset="0"/>
              </a:rPr>
              <a:t> doses</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Management:</a:t>
            </a:r>
          </a:p>
          <a:p>
            <a:pPr lvl="1">
              <a:lnSpc>
                <a:spcPct val="110000"/>
              </a:lnSpc>
              <a:spcBef>
                <a:spcPts val="0"/>
              </a:spcBef>
              <a:spcAft>
                <a:spcPts val="800"/>
              </a:spcAft>
              <a:buClr>
                <a:schemeClr val="bg1"/>
              </a:buClr>
            </a:pPr>
            <a:r>
              <a:rPr lang="en-US" sz="1800" dirty="0">
                <a:solidFill>
                  <a:schemeClr val="bg1"/>
                </a:solidFill>
                <a:latin typeface="+mn-lt"/>
                <a:cs typeface="Arial" panose="020B0604020202020204" pitchFamily="34" charset="0"/>
              </a:rPr>
              <a:t>Inform patients when consenting: </a:t>
            </a:r>
            <a:br>
              <a:rPr lang="en-US" sz="1800" dirty="0">
                <a:solidFill>
                  <a:schemeClr val="bg1"/>
                </a:solidFill>
                <a:latin typeface="+mn-lt"/>
                <a:cs typeface="Arial" panose="020B0604020202020204" pitchFamily="34" charset="0"/>
              </a:rPr>
            </a:br>
            <a:r>
              <a:rPr lang="en-US" sz="1800" dirty="0">
                <a:solidFill>
                  <a:schemeClr val="bg1"/>
                </a:solidFill>
                <a:latin typeface="+mn-lt"/>
                <a:cs typeface="Arial" panose="020B0604020202020204" pitchFamily="34" charset="0"/>
              </a:rPr>
              <a:t>Worse in morning and better in evening </a:t>
            </a:r>
          </a:p>
          <a:p>
            <a:pPr lvl="1">
              <a:lnSpc>
                <a:spcPct val="110000"/>
              </a:lnSpc>
              <a:spcBef>
                <a:spcPts val="0"/>
              </a:spcBef>
              <a:spcAft>
                <a:spcPts val="800"/>
              </a:spcAft>
              <a:buClr>
                <a:schemeClr val="bg1"/>
              </a:buClr>
            </a:pPr>
            <a:r>
              <a:rPr lang="en-US" sz="1800" dirty="0">
                <a:solidFill>
                  <a:schemeClr val="bg1"/>
                </a:solidFill>
                <a:latin typeface="+mn-lt"/>
                <a:cs typeface="Arial" panose="020B0604020202020204" pitchFamily="34" charset="0"/>
              </a:rPr>
              <a:t>If severe, low dose of diuretic may be used</a:t>
            </a:r>
            <a:endParaRPr lang="en-US" sz="2000" dirty="0">
              <a:solidFill>
                <a:schemeClr val="bg1"/>
              </a:solidFill>
              <a:latin typeface="+mn-lt"/>
              <a:cs typeface="Arial" panose="020B0604020202020204" pitchFamily="34" charset="0"/>
            </a:endParaRPr>
          </a:p>
          <a:p>
            <a:pPr marL="114300" indent="0">
              <a:lnSpc>
                <a:spcPct val="110000"/>
              </a:lnSpc>
              <a:spcBef>
                <a:spcPts val="600"/>
              </a:spcBef>
              <a:spcAft>
                <a:spcPts val="800"/>
              </a:spcAft>
              <a:buClr>
                <a:schemeClr val="bg1"/>
              </a:buClr>
              <a:buFont typeface="Arial"/>
              <a:buNone/>
            </a:pPr>
            <a:r>
              <a:rPr lang="en-US" sz="2000" b="1" dirty="0">
                <a:solidFill>
                  <a:schemeClr val="bg1"/>
                </a:solidFill>
                <a:latin typeface="+mn-lt"/>
                <a:cs typeface="Arial" panose="020B0604020202020204" pitchFamily="34" charset="0"/>
              </a:rPr>
              <a:t>Peripheral Edema</a:t>
            </a:r>
            <a:r>
              <a:rPr lang="en-US" sz="2000" dirty="0">
                <a:solidFill>
                  <a:schemeClr val="bg1"/>
                </a:solidFill>
                <a:latin typeface="+mn-lt"/>
                <a:cs typeface="Arial" panose="020B0604020202020204" pitchFamily="34" charset="0"/>
              </a:rPr>
              <a:t>: Known side effect of TKIs</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Check baseline status and comorbidities</a:t>
            </a:r>
          </a:p>
          <a:p>
            <a:pPr marL="114300" indent="0">
              <a:lnSpc>
                <a:spcPct val="110000"/>
              </a:lnSpc>
              <a:spcBef>
                <a:spcPts val="600"/>
              </a:spcBef>
              <a:spcAft>
                <a:spcPts val="800"/>
              </a:spcAft>
              <a:buClr>
                <a:schemeClr val="bg1"/>
              </a:buClr>
              <a:buFont typeface="Arial"/>
              <a:buNone/>
            </a:pPr>
            <a:r>
              <a:rPr lang="en-US" sz="2000" b="1" dirty="0">
                <a:solidFill>
                  <a:schemeClr val="bg1"/>
                </a:solidFill>
                <a:latin typeface="+mn-lt"/>
                <a:cs typeface="Arial" panose="020B0604020202020204" pitchFamily="34" charset="0"/>
              </a:rPr>
              <a:t>Dependent Edema: </a:t>
            </a:r>
            <a:r>
              <a:rPr lang="en-US" sz="2000" dirty="0">
                <a:solidFill>
                  <a:schemeClr val="bg1"/>
                </a:solidFill>
                <a:latin typeface="+mn-lt"/>
                <a:cs typeface="Arial" panose="020B0604020202020204" pitchFamily="34" charset="0"/>
              </a:rPr>
              <a:t>Worse in evenings, so elevate legs</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If significant, low dose of diuretic may be used</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Nausea: Can use antiemetics</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To be taken on an empty stomach 2 hours pre-dose and not eat for 1 hour post-dose</a:t>
            </a:r>
          </a:p>
          <a:p>
            <a:pPr>
              <a:lnSpc>
                <a:spcPct val="110000"/>
              </a:lnSpc>
              <a:spcBef>
                <a:spcPts val="0"/>
              </a:spcBef>
              <a:spcAft>
                <a:spcPts val="800"/>
              </a:spcAft>
              <a:buClr>
                <a:schemeClr val="bg1"/>
              </a:buClr>
            </a:pPr>
            <a:r>
              <a:rPr lang="en-US" sz="2000" dirty="0">
                <a:solidFill>
                  <a:schemeClr val="bg1"/>
                </a:solidFill>
                <a:latin typeface="+mn-lt"/>
                <a:cs typeface="Arial" panose="020B0604020202020204" pitchFamily="34" charset="0"/>
              </a:rPr>
              <a:t>‘Whitening’ of hair color </a:t>
            </a:r>
          </a:p>
          <a:p>
            <a:pPr>
              <a:lnSpc>
                <a:spcPct val="110000"/>
              </a:lnSpc>
              <a:spcBef>
                <a:spcPts val="0"/>
              </a:spcBef>
              <a:spcAft>
                <a:spcPts val="800"/>
              </a:spcAft>
              <a:buClr>
                <a:schemeClr val="bg1"/>
              </a:buClr>
            </a:pPr>
            <a:endParaRPr lang="en-US" sz="2000" dirty="0">
              <a:solidFill>
                <a:schemeClr val="bg1"/>
              </a:solidFill>
              <a:latin typeface="+mn-lt"/>
              <a:cs typeface="Arial" panose="020B0604020202020204" pitchFamily="34" charset="0"/>
            </a:endParaRPr>
          </a:p>
          <a:p>
            <a:pPr>
              <a:lnSpc>
                <a:spcPct val="110000"/>
              </a:lnSpc>
              <a:spcBef>
                <a:spcPts val="0"/>
              </a:spcBef>
              <a:spcAft>
                <a:spcPts val="800"/>
              </a:spcAft>
              <a:buClr>
                <a:schemeClr val="bg1"/>
              </a:buClr>
            </a:pPr>
            <a:endParaRPr lang="en-US" sz="2000" dirty="0">
              <a:solidFill>
                <a:schemeClr val="bg1"/>
              </a:solidFill>
              <a:latin typeface="+mn-lt"/>
              <a:cs typeface="Arial" panose="020B0604020202020204" pitchFamily="34" charset="0"/>
            </a:endParaRPr>
          </a:p>
          <a:p>
            <a:pPr>
              <a:lnSpc>
                <a:spcPct val="110000"/>
              </a:lnSpc>
              <a:spcBef>
                <a:spcPts val="0"/>
              </a:spcBef>
              <a:spcAft>
                <a:spcPts val="200"/>
              </a:spcAft>
              <a:buClr>
                <a:schemeClr val="bg1"/>
              </a:buClr>
            </a:pPr>
            <a:endParaRPr lang="en-US" sz="2000" dirty="0">
              <a:solidFill>
                <a:schemeClr val="bg1"/>
              </a:solidFill>
              <a:latin typeface="+mn-lt"/>
              <a:cs typeface="Arial" panose="020B0604020202020204" pitchFamily="34" charset="0"/>
            </a:endParaRPr>
          </a:p>
        </p:txBody>
      </p:sp>
    </p:spTree>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HemOnc22</Template>
  <TotalTime>145</TotalTime>
  <Words>1818</Words>
  <Application>Microsoft Macintosh PowerPoint</Application>
  <PresentationFormat>Widescreen</PresentationFormat>
  <Paragraphs>230</Paragraphs>
  <Slides>10</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Calibri Light</vt:lpstr>
      <vt:lpstr>Century Gothic</vt:lpstr>
      <vt:lpstr>Trebuchet MS</vt:lpstr>
      <vt:lpstr>HemOnc22</vt:lpstr>
      <vt:lpstr>Office Theme</vt:lpstr>
      <vt:lpstr>1_HemOnc22</vt:lpstr>
      <vt:lpstr>Assessing Response to Targeted Therapy in Non-Advanced Systemic Mastocytosis: How to Distinguish AEs From Disease Symptoms?</vt:lpstr>
      <vt:lpstr>PowerPoint Presentation</vt:lpstr>
      <vt:lpstr>Disclaimer</vt:lpstr>
      <vt:lpstr>Which Patient with Non-Advanced Systemic Mastocytosis Would I Consider for Targeted Therapy?</vt:lpstr>
      <vt:lpstr>Registrational PIONEER Study: Randomized, Double-Blind, Placebo-Controlled Study in Patients with ISM </vt:lpstr>
      <vt:lpstr>Baseline Patient and Disease Characteristics Balanced Between Arms</vt:lpstr>
      <vt:lpstr>Avapritinib Demonstrated Improvement in all Individual ISM Symptoms Versus Placebo Including the Most Severe Symptom at Baseline</vt:lpstr>
      <vt:lpstr>Avapritinib 25 mg Once Daily Was Well Tolerated, with Similar Safety Profile to Placebo </vt:lpstr>
      <vt:lpstr>Summary of Managing Common Side Effects of Avapritinib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MedEd On The Go</dc:creator>
  <cp:keywords/>
  <dc:description/>
  <cp:lastModifiedBy>Moriah Diethorn</cp:lastModifiedBy>
  <cp:revision>16</cp:revision>
  <dcterms:created xsi:type="dcterms:W3CDTF">2023-05-11T04:49:31Z</dcterms:created>
  <dcterms:modified xsi:type="dcterms:W3CDTF">2023-06-07T20:55:47Z</dcterms:modified>
  <cp:category/>
</cp:coreProperties>
</file>