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 id="2147483687" r:id="rId3"/>
  </p:sldMasterIdLst>
  <p:notesMasterIdLst>
    <p:notesMasterId r:id="rId17"/>
  </p:notesMasterIdLst>
  <p:sldIdLst>
    <p:sldId id="263" r:id="rId4"/>
    <p:sldId id="2591" r:id="rId5"/>
    <p:sldId id="2592" r:id="rId6"/>
    <p:sldId id="456" r:id="rId7"/>
    <p:sldId id="475" r:id="rId8"/>
    <p:sldId id="6076" r:id="rId9"/>
    <p:sldId id="6075" r:id="rId10"/>
    <p:sldId id="262" r:id="rId11"/>
    <p:sldId id="6080" r:id="rId12"/>
    <p:sldId id="6081" r:id="rId13"/>
    <p:sldId id="477" r:id="rId14"/>
    <p:sldId id="6079" r:id="rId15"/>
    <p:sldId id="25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riah Diethorn" initials="MD" lastIdx="7" clrIdx="6">
    <p:extLst>
      <p:ext uri="{19B8F6BF-5375-455C-9EA6-DF929625EA0E}">
        <p15:presenceInfo xmlns:p15="http://schemas.microsoft.com/office/powerpoint/2012/main" userId="Moriah Diethorn" providerId="None"/>
      </p:ext>
    </p:extLst>
  </p:cmAuthor>
  <p:cmAuthor id="1" name="Microsoft Office User" initials="MOU" lastIdx="1" clrIdx="0">
    <p:extLst>
      <p:ext uri="{19B8F6BF-5375-455C-9EA6-DF929625EA0E}">
        <p15:presenceInfo xmlns:p15="http://schemas.microsoft.com/office/powerpoint/2012/main" userId="Microsoft Office User" providerId="None"/>
      </p:ext>
    </p:extLst>
  </p:cmAuthor>
  <p:cmAuthor id="2" name="Libby Lurwick" initials="LL" lastIdx="4" clrIdx="1">
    <p:extLst>
      <p:ext uri="{19B8F6BF-5375-455C-9EA6-DF929625EA0E}">
        <p15:presenceInfo xmlns:p15="http://schemas.microsoft.com/office/powerpoint/2012/main" userId="S::elurwick@ushealthconnect.com::b676353a-ba99-4d17-9af1-d81611d12622" providerId="AD"/>
      </p:ext>
    </p:extLst>
  </p:cmAuthor>
  <p:cmAuthor id="3" name="Amanda Mulder" initials="AM" lastIdx="9" clrIdx="2">
    <p:extLst>
      <p:ext uri="{19B8F6BF-5375-455C-9EA6-DF929625EA0E}">
        <p15:presenceInfo xmlns:p15="http://schemas.microsoft.com/office/powerpoint/2012/main" userId="S::amulder@ushealthconnect.com::2979cb05-1f38-4943-bcba-142be133c0a2" providerId="AD"/>
      </p:ext>
    </p:extLst>
  </p:cmAuthor>
  <p:cmAuthor id="4" name="Haemin Go" initials="HG" lastIdx="15" clrIdx="3">
    <p:extLst>
      <p:ext uri="{19B8F6BF-5375-455C-9EA6-DF929625EA0E}">
        <p15:presenceInfo xmlns:p15="http://schemas.microsoft.com/office/powerpoint/2012/main" userId="S::hgo@ushealthconnect.com::f4f74a36-2ed4-469e-99f1-5e82f235753e" providerId="AD"/>
      </p:ext>
    </p:extLst>
  </p:cmAuthor>
  <p:cmAuthor id="5" name="Karen Lebo" initials="KRL" lastIdx="6" clrIdx="4">
    <p:extLst>
      <p:ext uri="{19B8F6BF-5375-455C-9EA6-DF929625EA0E}">
        <p15:presenceInfo xmlns:p15="http://schemas.microsoft.com/office/powerpoint/2012/main" userId="Karen Lebo" providerId="None"/>
      </p:ext>
    </p:extLst>
  </p:cmAuthor>
  <p:cmAuthor id="6" name="Adan Carballo" initials="AC" lastIdx="1" clrIdx="5">
    <p:extLst>
      <p:ext uri="{19B8F6BF-5375-455C-9EA6-DF929625EA0E}">
        <p15:presenceInfo xmlns:p15="http://schemas.microsoft.com/office/powerpoint/2012/main" userId="ca74f439ad8e9b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88707"/>
  </p:normalViewPr>
  <p:slideViewPr>
    <p:cSldViewPr snapToGrid="0">
      <p:cViewPr varScale="1">
        <p:scale>
          <a:sx n="108" d="100"/>
          <a:sy n="108" d="100"/>
        </p:scale>
        <p:origin x="1240" y="20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F85C3-A9BF-4993-8024-09A8783D0062}" type="datetimeFigureOut">
              <a:rPr lang="en-US" smtClean="0"/>
              <a:t>6/7/23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FE063-BF0B-4FE5-AF92-C7D848033BF0}" type="slidenum">
              <a:rPr lang="en-US" smtClean="0"/>
              <a:t>‹#›</a:t>
            </a:fld>
            <a:endParaRPr lang="en-US"/>
          </a:p>
        </p:txBody>
      </p:sp>
    </p:spTree>
    <p:extLst>
      <p:ext uri="{BB962C8B-B14F-4D97-AF65-F5344CB8AC3E}">
        <p14:creationId xmlns:p14="http://schemas.microsoft.com/office/powerpoint/2010/main" val="3603670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FE063-BF0B-4FE5-AF92-C7D848033BF0}" type="slidenum">
              <a:rPr lang="en-US" smtClean="0"/>
              <a:t>8</a:t>
            </a:fld>
            <a:endParaRPr lang="en-US"/>
          </a:p>
        </p:txBody>
      </p:sp>
    </p:spTree>
    <p:extLst>
      <p:ext uri="{BB962C8B-B14F-4D97-AF65-F5344CB8AC3E}">
        <p14:creationId xmlns:p14="http://schemas.microsoft.com/office/powerpoint/2010/main" val="323652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9012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2468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52546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33927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_No lens">
    <p:spTree>
      <p:nvGrpSpPr>
        <p:cNvPr id="1" name=""/>
        <p:cNvGrpSpPr/>
        <p:nvPr/>
      </p:nvGrpSpPr>
      <p:grpSpPr>
        <a:xfrm>
          <a:off x="0" y="0"/>
          <a:ext cx="0" cy="0"/>
          <a:chOff x="0" y="0"/>
          <a:chExt cx="0" cy="0"/>
        </a:xfrm>
      </p:grpSpPr>
      <p:sp>
        <p:nvSpPr>
          <p:cNvPr id="6" name="Rectangle 5"/>
          <p:cNvSpPr/>
          <p:nvPr userDrawn="1"/>
        </p:nvSpPr>
        <p:spPr>
          <a:xfrm>
            <a:off x="9144000" y="4610101"/>
            <a:ext cx="3048000" cy="2247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1" name="Title Placeholder 1"/>
          <p:cNvSpPr>
            <a:spLocks noGrp="1"/>
          </p:cNvSpPr>
          <p:nvPr>
            <p:ph type="title" hasCustomPrompt="1"/>
          </p:nvPr>
        </p:nvSpPr>
        <p:spPr>
          <a:xfrm>
            <a:off x="335723" y="159027"/>
            <a:ext cx="10668000" cy="747239"/>
          </a:xfrm>
          <a:prstGeom prst="rect">
            <a:avLst/>
          </a:prstGeom>
        </p:spPr>
        <p:txBody>
          <a:bodyPr vert="horz" lIns="91430" tIns="45715" rIns="91430" bIns="45715" rtlCol="0" anchor="b">
            <a:normAutofit/>
          </a:bodyPr>
          <a:lstStyle/>
          <a:p>
            <a:r>
              <a:rPr lang="en-US" dirty="0"/>
              <a:t>Slide title</a:t>
            </a:r>
          </a:p>
        </p:txBody>
      </p:sp>
      <p:sp>
        <p:nvSpPr>
          <p:cNvPr id="13" name="Footer Placeholder 4"/>
          <p:cNvSpPr>
            <a:spLocks noGrp="1"/>
          </p:cNvSpPr>
          <p:nvPr>
            <p:ph type="ftr" sz="quarter" idx="3"/>
          </p:nvPr>
        </p:nvSpPr>
        <p:spPr>
          <a:xfrm>
            <a:off x="2082801" y="6087044"/>
            <a:ext cx="8089331" cy="501649"/>
          </a:xfrm>
          <a:prstGeom prst="rect">
            <a:avLst/>
          </a:prstGeom>
        </p:spPr>
        <p:txBody>
          <a:bodyPr vert="horz" lIns="91430" tIns="45715" rIns="91430" bIns="45715" rtlCol="0" anchor="ctr"/>
          <a:lstStyle>
            <a:lvl1pPr algn="l">
              <a:defRPr sz="1067" b="0" i="0">
                <a:solidFill>
                  <a:schemeClr val="tx1"/>
                </a:solidFill>
                <a:latin typeface="Helvetica Neue Thin" charset="0"/>
                <a:ea typeface="Helvetica Neue Thin" charset="0"/>
                <a:cs typeface="Helvetica Neue Thin" charset="0"/>
              </a:defRPr>
            </a:lvl1pPr>
          </a:lstStyle>
          <a:p>
            <a:endParaRPr lang="en-US"/>
          </a:p>
        </p:txBody>
      </p:sp>
      <p:sp>
        <p:nvSpPr>
          <p:cNvPr id="5" name="Slide Number Placeholder 5"/>
          <p:cNvSpPr>
            <a:spLocks noGrp="1"/>
          </p:cNvSpPr>
          <p:nvPr>
            <p:ph type="sldNum" sz="quarter" idx="4"/>
          </p:nvPr>
        </p:nvSpPr>
        <p:spPr>
          <a:xfrm>
            <a:off x="11520759" y="6177267"/>
            <a:ext cx="456000" cy="365125"/>
          </a:xfrm>
          <a:prstGeom prst="rect">
            <a:avLst/>
          </a:prstGeom>
        </p:spPr>
        <p:txBody>
          <a:bodyPr vert="horz" lIns="91430" tIns="45715" rIns="91430" bIns="45715" rtlCol="0" anchor="ctr"/>
          <a:lstStyle>
            <a:lvl1pPr algn="ctr">
              <a:defRPr sz="1200" b="1" i="0">
                <a:solidFill>
                  <a:schemeClr val="tx1"/>
                </a:solidFill>
                <a:latin typeface="Arial Narrow"/>
                <a:cs typeface="Arial Narrow"/>
              </a:defRPr>
            </a:lvl1pPr>
          </a:lstStyle>
          <a:p>
            <a:fld id="{54745251-BEF9-3B4C-86C6-4D727BF2075A}" type="slidenum">
              <a:rPr lang="en-US" smtClean="0"/>
              <a:pPr/>
              <a:t>‹#›</a:t>
            </a:fld>
            <a:endParaRPr lang="en-US"/>
          </a:p>
        </p:txBody>
      </p:sp>
    </p:spTree>
    <p:extLst>
      <p:ext uri="{BB962C8B-B14F-4D97-AF65-F5344CB8AC3E}">
        <p14:creationId xmlns:p14="http://schemas.microsoft.com/office/powerpoint/2010/main" val="2209627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50830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07549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33146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61294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86920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0444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660046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76280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30726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01355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08176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08095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891704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634004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3829458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597922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005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50230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1443411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300084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425241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683635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680653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331663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64919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463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519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2973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0934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41223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09971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126208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7647840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116228515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8.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938"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4690-7D09-F945-A581-C4D27EA6799B}"/>
              </a:ext>
            </a:extLst>
          </p:cNvPr>
          <p:cNvSpPr>
            <a:spLocks noGrp="1"/>
          </p:cNvSpPr>
          <p:nvPr>
            <p:ph type="title"/>
          </p:nvPr>
        </p:nvSpPr>
        <p:spPr>
          <a:xfrm>
            <a:off x="609599" y="1709738"/>
            <a:ext cx="11438965" cy="2852737"/>
          </a:xfrm>
        </p:spPr>
        <p:txBody>
          <a:bodyPr>
            <a:normAutofit/>
          </a:bodyPr>
          <a:lstStyle/>
          <a:p>
            <a:r>
              <a:rPr lang="en-US" sz="4200" dirty="0"/>
              <a:t>When Best Supportive Care Is Not Enough: Who Is Eligible for Targeted Therapy in</a:t>
            </a:r>
            <a:br>
              <a:rPr lang="en-US" sz="4200" dirty="0"/>
            </a:br>
            <a:r>
              <a:rPr lang="en-US" sz="4200" dirty="0"/>
              <a:t>Non-Advanced Systemic </a:t>
            </a:r>
            <a:r>
              <a:rPr lang="en-US" sz="4200" dirty="0" err="1"/>
              <a:t>Mastocytosis</a:t>
            </a:r>
            <a:r>
              <a:rPr lang="en-US" sz="4200" dirty="0"/>
              <a:t>?</a:t>
            </a:r>
            <a:endParaRPr lang="en-GB" sz="4200" dirty="0"/>
          </a:p>
        </p:txBody>
      </p:sp>
      <p:sp>
        <p:nvSpPr>
          <p:cNvPr id="3" name="Subtitle 2">
            <a:extLst>
              <a:ext uri="{FF2B5EF4-FFF2-40B4-BE49-F238E27FC236}">
                <a16:creationId xmlns:a16="http://schemas.microsoft.com/office/drawing/2014/main" id="{52A02305-7606-0A42-8AA6-F80F858D4EC0}"/>
              </a:ext>
            </a:extLst>
          </p:cNvPr>
          <p:cNvSpPr>
            <a:spLocks noGrp="1"/>
          </p:cNvSpPr>
          <p:nvPr>
            <p:ph type="body" idx="1"/>
          </p:nvPr>
        </p:nvSpPr>
        <p:spPr>
          <a:xfrm>
            <a:off x="609601" y="4589463"/>
            <a:ext cx="10515600" cy="1500187"/>
          </a:xfrm>
        </p:spPr>
        <p:txBody>
          <a:bodyPr>
            <a:normAutofit/>
          </a:bodyPr>
          <a:lstStyle/>
          <a:p>
            <a:r>
              <a:rPr lang="en-GB" b="1" dirty="0">
                <a:solidFill>
                  <a:schemeClr val="accent3"/>
                </a:solidFill>
              </a:rPr>
              <a:t>Deepti H. </a:t>
            </a:r>
            <a:r>
              <a:rPr lang="en-GB" b="1">
                <a:solidFill>
                  <a:schemeClr val="accent3"/>
                </a:solidFill>
              </a:rPr>
              <a:t>Radia, MD</a:t>
            </a:r>
            <a:br>
              <a:rPr lang="en-GB" dirty="0"/>
            </a:br>
            <a:r>
              <a:rPr lang="en-US" dirty="0"/>
              <a:t>Hematology</a:t>
            </a:r>
            <a:r>
              <a:rPr lang="en-GB" dirty="0"/>
              <a:t> Consultant</a:t>
            </a:r>
            <a:br>
              <a:rPr lang="en-GB" dirty="0"/>
            </a:br>
            <a:r>
              <a:rPr lang="en-GB" dirty="0"/>
              <a:t>Guy’s and St Thomas’ Hospitals NHS Foundation Trust</a:t>
            </a:r>
            <a:br>
              <a:rPr lang="en-GB" dirty="0"/>
            </a:br>
            <a:r>
              <a:rPr lang="en-GB" dirty="0"/>
              <a:t>London, UK</a:t>
            </a:r>
          </a:p>
        </p:txBody>
      </p:sp>
    </p:spTree>
    <p:extLst>
      <p:ext uri="{BB962C8B-B14F-4D97-AF65-F5344CB8AC3E}">
        <p14:creationId xmlns:p14="http://schemas.microsoft.com/office/powerpoint/2010/main" val="4136856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84F16C2-D1B9-16C0-5BC5-BA7EB7AD24AD}"/>
              </a:ext>
            </a:extLst>
          </p:cNvPr>
          <p:cNvSpPr>
            <a:spLocks noGrp="1"/>
          </p:cNvSpPr>
          <p:nvPr>
            <p:ph type="ftr" sz="quarter" idx="3"/>
          </p:nvPr>
        </p:nvSpPr>
        <p:spPr>
          <a:xfrm>
            <a:off x="609600" y="6356350"/>
            <a:ext cx="10744199" cy="442131"/>
          </a:xfrm>
        </p:spPr>
        <p:txBody>
          <a:bodyPr/>
          <a:lstStyle/>
          <a:p>
            <a:pPr marL="0" marR="0">
              <a:spcBef>
                <a:spcPts val="0"/>
              </a:spcBef>
              <a:spcAft>
                <a:spcPts val="600"/>
              </a:spcAft>
            </a:pPr>
            <a:r>
              <a:rPr lang="en-US" sz="1200" kern="100" dirty="0">
                <a:effectLst/>
                <a:latin typeface="Arial" panose="020B0604020202020204" pitchFamily="34" charset="0"/>
                <a:ea typeface="Yu Mincho" panose="02020400000000000000" pitchFamily="18" charset="-128"/>
                <a:cs typeface="Times New Roman" panose="02020603050405020304" pitchFamily="18" charset="0"/>
              </a:rPr>
              <a:t>GIT, gastrointestinal tract; OE, on examination.</a:t>
            </a:r>
            <a:endParaRPr lang="en-US" sz="1200" kern="100" dirty="0">
              <a:effectLst/>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2" name="Title 1">
            <a:extLst>
              <a:ext uri="{FF2B5EF4-FFF2-40B4-BE49-F238E27FC236}">
                <a16:creationId xmlns:a16="http://schemas.microsoft.com/office/drawing/2014/main" id="{771DBEAE-DD8F-0E40-A7FB-3E2DE2088E31}"/>
              </a:ext>
            </a:extLst>
          </p:cNvPr>
          <p:cNvSpPr>
            <a:spLocks noGrp="1"/>
          </p:cNvSpPr>
          <p:nvPr>
            <p:ph type="title"/>
          </p:nvPr>
        </p:nvSpPr>
        <p:spPr>
          <a:xfrm>
            <a:off x="609600" y="199505"/>
            <a:ext cx="10744200" cy="1185577"/>
          </a:xfrm>
        </p:spPr>
        <p:txBody>
          <a:bodyPr/>
          <a:lstStyle/>
          <a:p>
            <a:r>
              <a:rPr lang="en-GB" dirty="0"/>
              <a:t>Patient case</a:t>
            </a:r>
          </a:p>
        </p:txBody>
      </p:sp>
      <p:sp>
        <p:nvSpPr>
          <p:cNvPr id="4" name="Rectangle 3">
            <a:extLst>
              <a:ext uri="{FF2B5EF4-FFF2-40B4-BE49-F238E27FC236}">
                <a16:creationId xmlns:a16="http://schemas.microsoft.com/office/drawing/2014/main" id="{234DAA71-F70C-6146-B940-74A75C15CE0D}"/>
              </a:ext>
            </a:extLst>
          </p:cNvPr>
          <p:cNvSpPr/>
          <p:nvPr/>
        </p:nvSpPr>
        <p:spPr>
          <a:xfrm>
            <a:off x="609599" y="2037302"/>
            <a:ext cx="3941135" cy="3984172"/>
          </a:xfrm>
          <a:prstGeom prst="rect">
            <a:avLst/>
          </a:prstGeom>
        </p:spPr>
        <p:style>
          <a:lnRef idx="1">
            <a:schemeClr val="accent1"/>
          </a:lnRef>
          <a:fillRef idx="3">
            <a:schemeClr val="accent1"/>
          </a:fillRef>
          <a:effectRef idx="2">
            <a:schemeClr val="accent1"/>
          </a:effectRef>
          <a:fontRef idx="minor">
            <a:schemeClr val="lt1"/>
          </a:fontRef>
        </p:style>
        <p:txBody>
          <a:bodyPr lIns="182880" tIns="182880" rIns="182880" rtlCol="0" anchor="t"/>
          <a:lstStyle/>
          <a:p>
            <a:pPr>
              <a:spcAft>
                <a:spcPts val="600"/>
              </a:spcAft>
            </a:pPr>
            <a:r>
              <a:rPr lang="en-GB" sz="1600" b="1" dirty="0"/>
              <a:t>Symptom review: March 2021</a:t>
            </a:r>
          </a:p>
          <a:p>
            <a:pPr marL="285750" indent="-285750">
              <a:spcAft>
                <a:spcPts val="600"/>
              </a:spcAft>
              <a:buFont typeface="Arial" panose="020B0604020202020204" pitchFamily="34" charset="0"/>
              <a:buChar char="•"/>
            </a:pPr>
            <a:r>
              <a:rPr lang="en-GB" sz="1600" b="1" dirty="0"/>
              <a:t>General: Increased fatigue and significant sleep disturbance</a:t>
            </a:r>
          </a:p>
          <a:p>
            <a:pPr marL="285750" indent="-285750">
              <a:spcAft>
                <a:spcPts val="600"/>
              </a:spcAft>
              <a:buFont typeface="Arial" panose="020B0604020202020204" pitchFamily="34" charset="0"/>
              <a:buChar char="•"/>
            </a:pPr>
            <a:r>
              <a:rPr lang="en-GB" sz="1600" b="1" dirty="0"/>
              <a:t>Skin: </a:t>
            </a:r>
            <a:r>
              <a:rPr lang="en-GB" sz="1600" b="1" i="1" dirty="0"/>
              <a:t>Still severe itching and hot flushes. Feet particularly bad with burning sensation all the time</a:t>
            </a:r>
          </a:p>
          <a:p>
            <a:pPr marL="285750" indent="-285750">
              <a:spcAft>
                <a:spcPts val="600"/>
              </a:spcAft>
              <a:buFont typeface="Arial" panose="020B0604020202020204" pitchFamily="34" charset="0"/>
              <a:buChar char="•"/>
            </a:pPr>
            <a:r>
              <a:rPr lang="en-GB" sz="1600" b="1" dirty="0"/>
              <a:t>GIT: </a:t>
            </a:r>
            <a:r>
              <a:rPr lang="en-GB" sz="1600" dirty="0"/>
              <a:t>Acid reflux better with PPI and abdominal distension/</a:t>
            </a:r>
            <a:r>
              <a:rPr lang="en-GB" sz="1600" b="1" i="1" dirty="0"/>
              <a:t>bloating. Loose motions 2 to 3 times a day</a:t>
            </a:r>
          </a:p>
          <a:p>
            <a:pPr marL="285750" indent="-285750">
              <a:spcAft>
                <a:spcPts val="600"/>
              </a:spcAft>
              <a:buFont typeface="Arial" panose="020B0604020202020204" pitchFamily="34" charset="0"/>
              <a:buChar char="•"/>
            </a:pPr>
            <a:r>
              <a:rPr lang="en-GB" sz="1600" b="1" dirty="0"/>
              <a:t>Cognitive issues: </a:t>
            </a:r>
            <a:r>
              <a:rPr lang="en-GB" sz="1600" dirty="0"/>
              <a:t>Mild memory impairment in recall</a:t>
            </a:r>
          </a:p>
          <a:p>
            <a:pPr marL="285750" indent="-285750">
              <a:spcAft>
                <a:spcPts val="600"/>
              </a:spcAft>
              <a:buFont typeface="Arial" panose="020B0604020202020204" pitchFamily="34" charset="0"/>
              <a:buChar char="•"/>
            </a:pPr>
            <a:r>
              <a:rPr lang="en-GB" sz="1600" b="1" dirty="0"/>
              <a:t>Anaphylaxis: </a:t>
            </a:r>
            <a:r>
              <a:rPr lang="en-GB" sz="1600" dirty="0"/>
              <a:t>No episodes</a:t>
            </a:r>
          </a:p>
        </p:txBody>
      </p:sp>
      <p:sp>
        <p:nvSpPr>
          <p:cNvPr id="5" name="Rectangle 4">
            <a:extLst>
              <a:ext uri="{FF2B5EF4-FFF2-40B4-BE49-F238E27FC236}">
                <a16:creationId xmlns:a16="http://schemas.microsoft.com/office/drawing/2014/main" id="{EFF7AECD-3CA7-8A4E-9A4E-ED76860A2757}"/>
              </a:ext>
            </a:extLst>
          </p:cNvPr>
          <p:cNvSpPr/>
          <p:nvPr/>
        </p:nvSpPr>
        <p:spPr>
          <a:xfrm>
            <a:off x="4769767" y="2037302"/>
            <a:ext cx="2970736" cy="3984172"/>
          </a:xfrm>
          <a:prstGeom prst="rect">
            <a:avLst/>
          </a:prstGeom>
        </p:spPr>
        <p:style>
          <a:lnRef idx="1">
            <a:schemeClr val="accent2"/>
          </a:lnRef>
          <a:fillRef idx="3">
            <a:schemeClr val="accent2"/>
          </a:fillRef>
          <a:effectRef idx="2">
            <a:schemeClr val="accent2"/>
          </a:effectRef>
          <a:fontRef idx="minor">
            <a:schemeClr val="lt1"/>
          </a:fontRef>
        </p:style>
        <p:txBody>
          <a:bodyPr lIns="182880" tIns="182880" rIns="0" rtlCol="0" anchor="t"/>
          <a:lstStyle/>
          <a:p>
            <a:r>
              <a:rPr lang="en-GB" sz="1600" b="1" dirty="0"/>
              <a:t>Symptom review: 1 month later on trial. Placebo versus </a:t>
            </a:r>
            <a:r>
              <a:rPr lang="en-GB" sz="1600" b="1" dirty="0" err="1"/>
              <a:t>avapritinib</a:t>
            </a:r>
            <a:r>
              <a:rPr lang="en-GB" sz="1600" b="1" dirty="0"/>
              <a:t> 25 mg od</a:t>
            </a:r>
          </a:p>
          <a:p>
            <a:pPr marL="285750" indent="-285750">
              <a:buFont typeface="Arial" panose="020B0604020202020204" pitchFamily="34" charset="0"/>
              <a:buChar char="•"/>
            </a:pPr>
            <a:r>
              <a:rPr lang="en-GB" sz="1600" b="1" dirty="0"/>
              <a:t>Skin: </a:t>
            </a:r>
            <a:r>
              <a:rPr lang="en-GB" sz="1600" dirty="0"/>
              <a:t>Itching improved, less pruritis</a:t>
            </a:r>
          </a:p>
          <a:p>
            <a:pPr marL="285750" indent="-285750">
              <a:buFont typeface="Arial" panose="020B0604020202020204" pitchFamily="34" charset="0"/>
              <a:buChar char="•"/>
            </a:pPr>
            <a:r>
              <a:rPr lang="en-GB" sz="1600" dirty="0"/>
              <a:t>Skin rash visibly lighter in </a:t>
            </a:r>
            <a:r>
              <a:rPr lang="en-GB" sz="1600" dirty="0" err="1"/>
              <a:t>color</a:t>
            </a:r>
            <a:endParaRPr lang="en-GB" sz="1600" dirty="0"/>
          </a:p>
          <a:p>
            <a:pPr marL="285750" indent="-285750">
              <a:buFont typeface="Arial" panose="020B0604020202020204" pitchFamily="34" charset="0"/>
              <a:buChar char="•"/>
            </a:pPr>
            <a:r>
              <a:rPr lang="en-GB" sz="1600" dirty="0"/>
              <a:t>Feet burning less</a:t>
            </a:r>
          </a:p>
          <a:p>
            <a:pPr marL="285750" indent="-285750">
              <a:buFont typeface="Arial" panose="020B0604020202020204" pitchFamily="34" charset="0"/>
              <a:buChar char="•"/>
            </a:pPr>
            <a:r>
              <a:rPr lang="en-GB" sz="1600" b="1" dirty="0"/>
              <a:t>Sleeping better</a:t>
            </a:r>
          </a:p>
          <a:p>
            <a:pPr marL="285750" indent="-285750">
              <a:buFont typeface="Arial" panose="020B0604020202020204" pitchFamily="34" charset="0"/>
              <a:buChar char="•"/>
            </a:pPr>
            <a:r>
              <a:rPr lang="en-GB" sz="1600" b="1" dirty="0"/>
              <a:t>GIT: Loose motions, stable appetite and weight</a:t>
            </a:r>
          </a:p>
          <a:p>
            <a:pPr>
              <a:spcBef>
                <a:spcPts val="600"/>
              </a:spcBef>
            </a:pPr>
            <a:r>
              <a:rPr lang="en-GB" sz="1600" b="1" dirty="0"/>
              <a:t>OE: Grade 1 periorbital oedema noted</a:t>
            </a:r>
          </a:p>
          <a:p>
            <a:pPr>
              <a:spcBef>
                <a:spcPts val="600"/>
              </a:spcBef>
            </a:pPr>
            <a:r>
              <a:rPr lang="en-GB" sz="1600" b="1" dirty="0"/>
              <a:t>No changes in medications</a:t>
            </a:r>
          </a:p>
          <a:p>
            <a:endParaRPr lang="en-GB" sz="1600" b="1" dirty="0"/>
          </a:p>
        </p:txBody>
      </p:sp>
      <p:sp>
        <p:nvSpPr>
          <p:cNvPr id="6" name="Rectangle 5">
            <a:extLst>
              <a:ext uri="{FF2B5EF4-FFF2-40B4-BE49-F238E27FC236}">
                <a16:creationId xmlns:a16="http://schemas.microsoft.com/office/drawing/2014/main" id="{22F27833-1019-D34F-BCF8-43AA25B1C99E}"/>
              </a:ext>
            </a:extLst>
          </p:cNvPr>
          <p:cNvSpPr/>
          <p:nvPr/>
        </p:nvSpPr>
        <p:spPr>
          <a:xfrm>
            <a:off x="7959536" y="2035174"/>
            <a:ext cx="4066903" cy="4101738"/>
          </a:xfrm>
          <a:prstGeom prst="rect">
            <a:avLst/>
          </a:prstGeom>
        </p:spPr>
        <p:style>
          <a:lnRef idx="1">
            <a:schemeClr val="accent6"/>
          </a:lnRef>
          <a:fillRef idx="3">
            <a:schemeClr val="accent6"/>
          </a:fillRef>
          <a:effectRef idx="2">
            <a:schemeClr val="accent6"/>
          </a:effectRef>
          <a:fontRef idx="minor">
            <a:schemeClr val="lt1"/>
          </a:fontRef>
        </p:style>
        <p:txBody>
          <a:bodyPr lIns="182880" tIns="182880" rIns="182880" rtlCol="0" anchor="t"/>
          <a:lstStyle/>
          <a:p>
            <a:r>
              <a:rPr lang="en-GB" sz="1600" b="1" dirty="0"/>
              <a:t>Symptom review: 3 months later on trial. </a:t>
            </a:r>
            <a:r>
              <a:rPr lang="en-GB" sz="1600" b="1" dirty="0" err="1"/>
              <a:t>Avapritinib</a:t>
            </a:r>
            <a:r>
              <a:rPr lang="en-GB" sz="1600" b="1" dirty="0"/>
              <a:t> 25 mg daily</a:t>
            </a:r>
          </a:p>
          <a:p>
            <a:pPr marL="285750" indent="-285750">
              <a:buFont typeface="Arial" panose="020B0604020202020204" pitchFamily="34" charset="0"/>
              <a:buChar char="•"/>
            </a:pPr>
            <a:r>
              <a:rPr lang="en-GB" sz="1600" b="1" dirty="0"/>
              <a:t>Skin: </a:t>
            </a:r>
            <a:r>
              <a:rPr lang="en-GB" sz="1600" dirty="0"/>
              <a:t>Itching much improved, less pruritis</a:t>
            </a:r>
          </a:p>
          <a:p>
            <a:pPr marL="285750" indent="-285750">
              <a:buFont typeface="Arial" panose="020B0604020202020204" pitchFamily="34" charset="0"/>
              <a:buChar char="•"/>
            </a:pPr>
            <a:r>
              <a:rPr lang="en-GB" sz="1600" dirty="0"/>
              <a:t>Skin rash visibly lighter in </a:t>
            </a:r>
            <a:r>
              <a:rPr lang="en-GB" sz="1600" dirty="0" err="1"/>
              <a:t>color</a:t>
            </a:r>
            <a:r>
              <a:rPr lang="en-GB" sz="1600" dirty="0"/>
              <a:t> and macules flatter</a:t>
            </a:r>
          </a:p>
          <a:p>
            <a:pPr marL="285750" indent="-285750">
              <a:buFont typeface="Arial" panose="020B0604020202020204" pitchFamily="34" charset="0"/>
              <a:buChar char="•"/>
            </a:pPr>
            <a:r>
              <a:rPr lang="en-GB" sz="1600" b="1" dirty="0"/>
              <a:t>Sleeping better</a:t>
            </a:r>
          </a:p>
          <a:p>
            <a:pPr marL="285750" indent="-285750">
              <a:buFont typeface="Arial" panose="020B0604020202020204" pitchFamily="34" charset="0"/>
              <a:buChar char="•"/>
            </a:pPr>
            <a:r>
              <a:rPr lang="en-GB" sz="1600" b="1" dirty="0"/>
              <a:t>Less fatigue</a:t>
            </a:r>
          </a:p>
          <a:p>
            <a:pPr marL="285750" indent="-285750">
              <a:buFont typeface="Arial" panose="020B0604020202020204" pitchFamily="34" charset="0"/>
              <a:buChar char="•"/>
            </a:pPr>
            <a:r>
              <a:rPr lang="en-GB" sz="1600" b="1" dirty="0"/>
              <a:t>GIT: </a:t>
            </a:r>
            <a:r>
              <a:rPr lang="en-GB" sz="1600" dirty="0"/>
              <a:t>Stable, no change</a:t>
            </a:r>
            <a:endParaRPr lang="en-GB" sz="1600" b="1" dirty="0"/>
          </a:p>
          <a:p>
            <a:pPr>
              <a:spcBef>
                <a:spcPts val="1200"/>
              </a:spcBef>
            </a:pPr>
            <a:r>
              <a:rPr lang="en-GB" sz="1600" b="1" dirty="0"/>
              <a:t>OE: Grade 1 periorbital </a:t>
            </a:r>
            <a:r>
              <a:rPr lang="en-GB" sz="1600" b="1" dirty="0" err="1"/>
              <a:t>edema</a:t>
            </a:r>
            <a:r>
              <a:rPr lang="en-GB" sz="1600" b="1" dirty="0"/>
              <a:t> noted</a:t>
            </a:r>
          </a:p>
          <a:p>
            <a:pPr>
              <a:spcBef>
                <a:spcPts val="1200"/>
              </a:spcBef>
            </a:pPr>
            <a:r>
              <a:rPr lang="en-GB" sz="1600" b="1" dirty="0"/>
              <a:t>Stopped cetirizine and reduced fexofenadine to 180 mg bid/daily</a:t>
            </a:r>
          </a:p>
        </p:txBody>
      </p:sp>
      <p:sp>
        <p:nvSpPr>
          <p:cNvPr id="12" name="Content Placeholder 2">
            <a:extLst>
              <a:ext uri="{FF2B5EF4-FFF2-40B4-BE49-F238E27FC236}">
                <a16:creationId xmlns:a16="http://schemas.microsoft.com/office/drawing/2014/main" id="{21A4A74A-C2BC-D32D-D801-579D0A9A27E1}"/>
              </a:ext>
            </a:extLst>
          </p:cNvPr>
          <p:cNvSpPr txBox="1">
            <a:spLocks/>
          </p:cNvSpPr>
          <p:nvPr/>
        </p:nvSpPr>
        <p:spPr>
          <a:xfrm>
            <a:off x="609600" y="1423302"/>
            <a:ext cx="10744200" cy="55399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chemeClr val="accent3"/>
                </a:solidFill>
              </a:rPr>
              <a:t>June 2021: Patient started on PIONEER trial part 2: Symptom reports</a:t>
            </a:r>
          </a:p>
        </p:txBody>
      </p:sp>
    </p:spTree>
    <p:extLst>
      <p:ext uri="{BB962C8B-B14F-4D97-AF65-F5344CB8AC3E}">
        <p14:creationId xmlns:p14="http://schemas.microsoft.com/office/powerpoint/2010/main" val="22120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FD68696-8213-6F1C-BAAD-61ABE6BB8511}"/>
              </a:ext>
            </a:extLst>
          </p:cNvPr>
          <p:cNvSpPr>
            <a:spLocks noGrp="1"/>
          </p:cNvSpPr>
          <p:nvPr>
            <p:ph type="ftr" sz="quarter" idx="3"/>
          </p:nvPr>
        </p:nvSpPr>
        <p:spPr>
          <a:xfrm>
            <a:off x="609600" y="6356350"/>
            <a:ext cx="10744199" cy="442131"/>
          </a:xfrm>
        </p:spPr>
        <p:txBody>
          <a:bodyPr/>
          <a:lstStyle/>
          <a:p>
            <a:r>
              <a:rPr lang="en-GB" sz="1200" dirty="0"/>
              <a:t>Images taken by patient and consent given to use for educational purposes</a:t>
            </a:r>
          </a:p>
        </p:txBody>
      </p:sp>
      <p:sp>
        <p:nvSpPr>
          <p:cNvPr id="2" name="Title 1">
            <a:extLst>
              <a:ext uri="{FF2B5EF4-FFF2-40B4-BE49-F238E27FC236}">
                <a16:creationId xmlns:a16="http://schemas.microsoft.com/office/drawing/2014/main" id="{5F96DAF0-39F8-AA4C-9C9C-48B5CA4BED81}"/>
              </a:ext>
            </a:extLst>
          </p:cNvPr>
          <p:cNvSpPr>
            <a:spLocks noGrp="1"/>
          </p:cNvSpPr>
          <p:nvPr>
            <p:ph type="title"/>
          </p:nvPr>
        </p:nvSpPr>
        <p:spPr>
          <a:xfrm>
            <a:off x="609600" y="199505"/>
            <a:ext cx="10744200" cy="1185577"/>
          </a:xfrm>
        </p:spPr>
        <p:txBody>
          <a:bodyPr>
            <a:normAutofit/>
          </a:bodyPr>
          <a:lstStyle/>
          <a:p>
            <a:pPr lvl="0"/>
            <a:r>
              <a:rPr lang="en-GB" dirty="0"/>
              <a:t>Patient Case</a:t>
            </a:r>
          </a:p>
        </p:txBody>
      </p:sp>
      <p:sp>
        <p:nvSpPr>
          <p:cNvPr id="7" name="Rectangle 6">
            <a:extLst>
              <a:ext uri="{FF2B5EF4-FFF2-40B4-BE49-F238E27FC236}">
                <a16:creationId xmlns:a16="http://schemas.microsoft.com/office/drawing/2014/main" id="{4E953BFB-5A56-1542-B26C-B4864ED8012D}"/>
              </a:ext>
            </a:extLst>
          </p:cNvPr>
          <p:cNvSpPr/>
          <p:nvPr/>
        </p:nvSpPr>
        <p:spPr>
          <a:xfrm>
            <a:off x="797678" y="1365068"/>
            <a:ext cx="3231397" cy="4578532"/>
          </a:xfrm>
          <a:prstGeom prst="rect">
            <a:avLst/>
          </a:prstGeom>
        </p:spPr>
        <p:style>
          <a:lnRef idx="1">
            <a:schemeClr val="accent1"/>
          </a:lnRef>
          <a:fillRef idx="3">
            <a:schemeClr val="accent1"/>
          </a:fillRef>
          <a:effectRef idx="2">
            <a:schemeClr val="accent1"/>
          </a:effectRef>
          <a:fontRef idx="minor">
            <a:schemeClr val="lt1"/>
          </a:fontRef>
        </p:style>
        <p:txBody>
          <a:bodyPr lIns="182880" tIns="182880" bIns="182880" rtlCol="0" anchor="ctr"/>
          <a:lstStyle/>
          <a:p>
            <a:r>
              <a:rPr lang="en-GB" sz="1600" b="1" dirty="0"/>
              <a:t>Symptom review: 9 months later on trial. Avapritinib 25 mg daily</a:t>
            </a:r>
          </a:p>
          <a:p>
            <a:pPr marL="285750" indent="-285750">
              <a:buFont typeface="Arial" panose="020B0604020202020204" pitchFamily="34" charset="0"/>
              <a:buChar char="•"/>
            </a:pPr>
            <a:r>
              <a:rPr lang="en-GB" sz="1600" b="1" dirty="0"/>
              <a:t>Skin: </a:t>
            </a:r>
            <a:r>
              <a:rPr lang="en-GB" sz="1600" dirty="0"/>
              <a:t>Markedly improved</a:t>
            </a:r>
          </a:p>
          <a:p>
            <a:pPr marL="285750" indent="-285750">
              <a:buFont typeface="Arial" panose="020B0604020202020204" pitchFamily="34" charset="0"/>
              <a:buChar char="•"/>
            </a:pPr>
            <a:r>
              <a:rPr lang="en-GB" sz="1600" dirty="0"/>
              <a:t>Skin rash visibly lighter in color and macules flatter</a:t>
            </a:r>
          </a:p>
          <a:p>
            <a:endParaRPr lang="en-GB" sz="1600" b="1" dirty="0"/>
          </a:p>
          <a:p>
            <a:r>
              <a:rPr lang="en-GB" sz="1600" b="1" dirty="0"/>
              <a:t>OE: Grade 1 periorbital</a:t>
            </a:r>
            <a:br>
              <a:rPr lang="en-GB" sz="1600" b="1" dirty="0"/>
            </a:br>
            <a:r>
              <a:rPr lang="en-GB" sz="1600" b="1" dirty="0" err="1"/>
              <a:t>edema</a:t>
            </a:r>
            <a:r>
              <a:rPr lang="en-GB" sz="1600" b="1" dirty="0"/>
              <a:t> noted</a:t>
            </a:r>
          </a:p>
          <a:p>
            <a:r>
              <a:rPr lang="en-GB" sz="1600" b="1" dirty="0"/>
              <a:t>Stopped cetirizine and reduced fexofenadine prn </a:t>
            </a:r>
          </a:p>
          <a:p>
            <a:endParaRPr lang="en-GB" sz="1600" b="1" dirty="0"/>
          </a:p>
          <a:p>
            <a:r>
              <a:rPr lang="en-GB" sz="1600" b="1" dirty="0"/>
              <a:t>Tryptase 102 ug/L to 75 ug/L</a:t>
            </a:r>
          </a:p>
        </p:txBody>
      </p:sp>
      <p:sp>
        <p:nvSpPr>
          <p:cNvPr id="14" name="TextBox 13">
            <a:extLst>
              <a:ext uri="{FF2B5EF4-FFF2-40B4-BE49-F238E27FC236}">
                <a16:creationId xmlns:a16="http://schemas.microsoft.com/office/drawing/2014/main" id="{9507EF64-14FB-FD4C-A020-5A20DEF33948}"/>
              </a:ext>
            </a:extLst>
          </p:cNvPr>
          <p:cNvSpPr txBox="1"/>
          <p:nvPr/>
        </p:nvSpPr>
        <p:spPr>
          <a:xfrm>
            <a:off x="8818428" y="3861174"/>
            <a:ext cx="2478841" cy="147732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b="1" dirty="0">
                <a:solidFill>
                  <a:schemeClr val="bg1"/>
                </a:solidFill>
              </a:rPr>
              <a:t>Patient had not worn closed shoes for more than 4 years. Very happy to show me his boots</a:t>
            </a:r>
          </a:p>
        </p:txBody>
      </p:sp>
      <p:sp>
        <p:nvSpPr>
          <p:cNvPr id="15" name="TextBox 14">
            <a:extLst>
              <a:ext uri="{FF2B5EF4-FFF2-40B4-BE49-F238E27FC236}">
                <a16:creationId xmlns:a16="http://schemas.microsoft.com/office/drawing/2014/main" id="{A670A14A-5603-F241-B47D-8500CAF7E366}"/>
              </a:ext>
            </a:extLst>
          </p:cNvPr>
          <p:cNvSpPr txBox="1"/>
          <p:nvPr/>
        </p:nvSpPr>
        <p:spPr>
          <a:xfrm>
            <a:off x="6628695" y="1333318"/>
            <a:ext cx="1718876" cy="369332"/>
          </a:xfrm>
          <a:prstGeom prst="rect">
            <a:avLst/>
          </a:prstGeom>
          <a:noFill/>
        </p:spPr>
        <p:txBody>
          <a:bodyPr wrap="square" rtlCol="0">
            <a:spAutoFit/>
          </a:bodyPr>
          <a:lstStyle/>
          <a:p>
            <a:r>
              <a:rPr lang="en-GB" b="1" dirty="0"/>
              <a:t>At 9 months</a:t>
            </a:r>
          </a:p>
        </p:txBody>
      </p:sp>
      <p:sp>
        <p:nvSpPr>
          <p:cNvPr id="10" name="TextBox 9">
            <a:extLst>
              <a:ext uri="{FF2B5EF4-FFF2-40B4-BE49-F238E27FC236}">
                <a16:creationId xmlns:a16="http://schemas.microsoft.com/office/drawing/2014/main" id="{DDBF21A7-5A18-E59B-4596-0D0A222CF595}"/>
              </a:ext>
            </a:extLst>
          </p:cNvPr>
          <p:cNvSpPr txBox="1"/>
          <p:nvPr/>
        </p:nvSpPr>
        <p:spPr>
          <a:xfrm>
            <a:off x="4629898" y="1333318"/>
            <a:ext cx="1718876" cy="369332"/>
          </a:xfrm>
          <a:prstGeom prst="rect">
            <a:avLst/>
          </a:prstGeom>
          <a:noFill/>
        </p:spPr>
        <p:txBody>
          <a:bodyPr wrap="square" rtlCol="0">
            <a:spAutoFit/>
          </a:bodyPr>
          <a:lstStyle/>
          <a:p>
            <a:r>
              <a:rPr lang="en-GB" b="1" dirty="0"/>
              <a:t>At baseline</a:t>
            </a:r>
          </a:p>
        </p:txBody>
      </p:sp>
      <p:pic>
        <p:nvPicPr>
          <p:cNvPr id="4" name="Content Placeholder 5">
            <a:extLst>
              <a:ext uri="{FF2B5EF4-FFF2-40B4-BE49-F238E27FC236}">
                <a16:creationId xmlns:a16="http://schemas.microsoft.com/office/drawing/2014/main" id="{41BA3D3E-6196-175E-1E25-EA2AFA030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24963" y="1805209"/>
            <a:ext cx="2478841" cy="1859131"/>
          </a:xfrm>
          <a:prstGeom prst="rect">
            <a:avLst/>
          </a:prstGeom>
        </p:spPr>
      </p:pic>
      <p:pic>
        <p:nvPicPr>
          <p:cNvPr id="6" name="Picture 5">
            <a:extLst>
              <a:ext uri="{FF2B5EF4-FFF2-40B4-BE49-F238E27FC236}">
                <a16:creationId xmlns:a16="http://schemas.microsoft.com/office/drawing/2014/main" id="{1E2F2E5D-321D-6FAC-D488-49F352F2DB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7697" y="1797832"/>
            <a:ext cx="1718876" cy="3055780"/>
          </a:xfrm>
          <a:prstGeom prst="rect">
            <a:avLst/>
          </a:prstGeom>
        </p:spPr>
      </p:pic>
      <p:pic>
        <p:nvPicPr>
          <p:cNvPr id="8" name="Picture 7">
            <a:extLst>
              <a:ext uri="{FF2B5EF4-FFF2-40B4-BE49-F238E27FC236}">
                <a16:creationId xmlns:a16="http://schemas.microsoft.com/office/drawing/2014/main" id="{41A1A378-E320-AB61-FF28-879A0DC6B0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73233" y="1797832"/>
            <a:ext cx="1905070" cy="3055780"/>
          </a:xfrm>
          <a:prstGeom prst="rect">
            <a:avLst/>
          </a:prstGeom>
        </p:spPr>
      </p:pic>
    </p:spTree>
    <p:extLst>
      <p:ext uri="{BB962C8B-B14F-4D97-AF65-F5344CB8AC3E}">
        <p14:creationId xmlns:p14="http://schemas.microsoft.com/office/powerpoint/2010/main" val="1561386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1E778-A577-107A-9128-3B28DF8B9723}"/>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B1C70C76-D713-B8E0-3480-AE9300110F43}"/>
              </a:ext>
            </a:extLst>
          </p:cNvPr>
          <p:cNvSpPr>
            <a:spLocks noGrp="1"/>
          </p:cNvSpPr>
          <p:nvPr>
            <p:ph sz="half" idx="1"/>
          </p:nvPr>
        </p:nvSpPr>
        <p:spPr/>
        <p:txBody>
          <a:bodyPr>
            <a:normAutofit/>
          </a:bodyPr>
          <a:lstStyle/>
          <a:p>
            <a:r>
              <a:rPr lang="en-US" dirty="0"/>
              <a:t>Patients with ISM can have debilitating symptom burden despite being on multiple antimediator medications</a:t>
            </a:r>
          </a:p>
          <a:p>
            <a:r>
              <a:rPr lang="en-US" dirty="0"/>
              <a:t>ISM patients on 2 or more antimediator treatments who are </a:t>
            </a:r>
            <a:r>
              <a:rPr lang="en-US" dirty="0" err="1"/>
              <a:t>suboptimally</a:t>
            </a:r>
            <a:r>
              <a:rPr lang="en-US" dirty="0"/>
              <a:t> controlled can be considered for targeted TKI treatment</a:t>
            </a:r>
          </a:p>
        </p:txBody>
      </p:sp>
      <p:sp>
        <p:nvSpPr>
          <p:cNvPr id="6" name="Content Placeholder 5">
            <a:extLst>
              <a:ext uri="{FF2B5EF4-FFF2-40B4-BE49-F238E27FC236}">
                <a16:creationId xmlns:a16="http://schemas.microsoft.com/office/drawing/2014/main" id="{CB29095F-3DE9-7612-C6A1-5B0059F65E60}"/>
              </a:ext>
            </a:extLst>
          </p:cNvPr>
          <p:cNvSpPr>
            <a:spLocks noGrp="1"/>
          </p:cNvSpPr>
          <p:nvPr>
            <p:ph sz="half" idx="2"/>
          </p:nvPr>
        </p:nvSpPr>
        <p:spPr/>
        <p:txBody>
          <a:bodyPr>
            <a:normAutofit/>
          </a:bodyPr>
          <a:lstStyle/>
          <a:p>
            <a:r>
              <a:rPr lang="en-US" dirty="0" err="1"/>
              <a:t>Avapritinib</a:t>
            </a:r>
            <a:r>
              <a:rPr lang="en-US" dirty="0"/>
              <a:t> 25 mg daily in PIONEER trial demonstrated significant improvements on symptom burden for asymptomatic ISM patients</a:t>
            </a:r>
          </a:p>
          <a:p>
            <a:r>
              <a:rPr lang="en-US" dirty="0" err="1"/>
              <a:t>Avapritinib</a:t>
            </a:r>
            <a:r>
              <a:rPr lang="en-US" dirty="0"/>
              <a:t> 25 mg daily in PIONEER trial showed significant improvements in reducing mast cell burden, cutaneous lesions, tryptase levels, and bone or skin biopsies</a:t>
            </a:r>
          </a:p>
          <a:p>
            <a:endParaRPr lang="en-US" dirty="0"/>
          </a:p>
        </p:txBody>
      </p:sp>
      <p:sp>
        <p:nvSpPr>
          <p:cNvPr id="4" name="Footer Placeholder 3">
            <a:extLst>
              <a:ext uri="{FF2B5EF4-FFF2-40B4-BE49-F238E27FC236}">
                <a16:creationId xmlns:a16="http://schemas.microsoft.com/office/drawing/2014/main" id="{C0A0E980-4CB8-8AA1-E3E3-7DD84945C11C}"/>
              </a:ext>
            </a:extLst>
          </p:cNvPr>
          <p:cNvSpPr>
            <a:spLocks noGrp="1"/>
          </p:cNvSpPr>
          <p:nvPr>
            <p:ph type="ftr" sz="quarter" idx="3"/>
          </p:nvPr>
        </p:nvSpPr>
        <p:spPr/>
        <p:txBody>
          <a:bodyPr/>
          <a:lstStyle/>
          <a:p>
            <a:r>
              <a:rPr lang="en-US" dirty="0"/>
              <a:t>TKI, tyrosine kinase inhibitor.</a:t>
            </a:r>
          </a:p>
        </p:txBody>
      </p:sp>
    </p:spTree>
    <p:extLst>
      <p:ext uri="{BB962C8B-B14F-4D97-AF65-F5344CB8AC3E}">
        <p14:creationId xmlns:p14="http://schemas.microsoft.com/office/powerpoint/2010/main" val="252896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Non-Advanced Systemic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hlinkClick r:id="rId3"/>
              </a:rPr>
              <a:t>Mastocytosis</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 - When the Best Supportive Care is Not Enough</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most recent updates to the World Health Organization (WHO) and NCCN guidelines on classifying non-advanced SM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advantages and limitations of each criterion and test that are relevant to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how to use information from validated assessments for patient symptom reporting and risk stratification to enhance clinical assessment and inform treatment decisions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which specialists are best suited to dealing with each type of symptom common to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Formulate approaches to provide optimal management of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21321B1-4EAC-B934-F8BD-330E290C6FE2}"/>
              </a:ext>
            </a:extLst>
          </p:cNvPr>
          <p:cNvSpPr>
            <a:spLocks noGrp="1"/>
          </p:cNvSpPr>
          <p:nvPr>
            <p:ph type="title"/>
          </p:nvPr>
        </p:nvSpPr>
        <p:spPr>
          <a:xfrm>
            <a:off x="609600" y="199505"/>
            <a:ext cx="10744200" cy="1185577"/>
          </a:xfrm>
        </p:spPr>
        <p:txBody>
          <a:bodyPr>
            <a:normAutofit/>
          </a:bodyPr>
          <a:lstStyle/>
          <a:p>
            <a:r>
              <a:rPr lang="en-GB"/>
              <a:t>Therapeutic Options for Symptom Management</a:t>
            </a:r>
            <a:br>
              <a:rPr lang="en-GB"/>
            </a:br>
            <a:r>
              <a:rPr lang="en-GB"/>
              <a:t>in ISM Patients</a:t>
            </a:r>
            <a:endParaRPr lang="en-US" dirty="0"/>
          </a:p>
        </p:txBody>
      </p:sp>
      <p:sp>
        <p:nvSpPr>
          <p:cNvPr id="19" name="Content Placeholder 18">
            <a:extLst>
              <a:ext uri="{FF2B5EF4-FFF2-40B4-BE49-F238E27FC236}">
                <a16:creationId xmlns:a16="http://schemas.microsoft.com/office/drawing/2014/main" id="{BE963043-EBAD-F0C0-7401-5E8513DC0BBC}"/>
              </a:ext>
            </a:extLst>
          </p:cNvPr>
          <p:cNvSpPr>
            <a:spLocks noGrp="1"/>
          </p:cNvSpPr>
          <p:nvPr>
            <p:ph sz="half" idx="2"/>
          </p:nvPr>
        </p:nvSpPr>
        <p:spPr>
          <a:xfrm>
            <a:off x="5472113" y="1497013"/>
            <a:ext cx="5976489" cy="4679950"/>
          </a:xfrm>
        </p:spPr>
        <p:txBody>
          <a:bodyPr>
            <a:normAutofit fontScale="92500" lnSpcReduction="10000"/>
          </a:bodyPr>
          <a:lstStyle/>
          <a:p>
            <a:r>
              <a:rPr lang="en-US" sz="1800" b="1" dirty="0"/>
              <a:t>Avoidance of known triggers</a:t>
            </a:r>
          </a:p>
          <a:p>
            <a:r>
              <a:rPr lang="en-US" sz="1800" dirty="0"/>
              <a:t>Epinephrine </a:t>
            </a:r>
            <a:r>
              <a:rPr lang="en-US" sz="1800" b="1" dirty="0"/>
              <a:t>auto-injectors for anaphylaxis treatment </a:t>
            </a:r>
          </a:p>
          <a:p>
            <a:r>
              <a:rPr lang="en-US" sz="1800" b="1" dirty="0"/>
              <a:t>Bisphosphonates for bone disease</a:t>
            </a:r>
          </a:p>
          <a:p>
            <a:r>
              <a:rPr lang="en-US" sz="1800" b="1" dirty="0"/>
              <a:t>Venom immunotherapy for </a:t>
            </a:r>
            <a:r>
              <a:rPr lang="en-US" sz="1800" b="1" i="1" dirty="0"/>
              <a:t>Hymenoptera</a:t>
            </a:r>
            <a:r>
              <a:rPr lang="en-US" sz="1800" b="1" dirty="0"/>
              <a:t> allergy</a:t>
            </a:r>
          </a:p>
          <a:p>
            <a:r>
              <a:rPr lang="en-US" sz="1800" b="1" dirty="0"/>
              <a:t>H1 antihistamines: </a:t>
            </a:r>
            <a:r>
              <a:rPr lang="en-US" sz="1800" dirty="0"/>
              <a:t>Loratadine, Cetirizine, Fexofenadine**, Ketotifen, Rupatadine</a:t>
            </a:r>
          </a:p>
          <a:p>
            <a:r>
              <a:rPr lang="en-US" sz="1800" b="1" dirty="0"/>
              <a:t>H2 antihistamines: </a:t>
            </a:r>
            <a:r>
              <a:rPr lang="en-US" sz="1800" dirty="0"/>
              <a:t>Ranitidine, famotidine,</a:t>
            </a:r>
            <a:br>
              <a:rPr lang="en-US" sz="1800" dirty="0"/>
            </a:br>
            <a:r>
              <a:rPr lang="en-US" sz="1800" dirty="0"/>
              <a:t>cimetidine, nizatidine </a:t>
            </a:r>
          </a:p>
          <a:p>
            <a:r>
              <a:rPr lang="en-US" sz="1800" b="1" dirty="0"/>
              <a:t>Mast Cell Stabilizers: </a:t>
            </a:r>
            <a:r>
              <a:rPr lang="en-US" sz="1800" dirty="0"/>
              <a:t>Cromolyn **, ketotifen</a:t>
            </a:r>
          </a:p>
          <a:p>
            <a:r>
              <a:rPr lang="en-US" sz="1800" b="1" dirty="0"/>
              <a:t>Antileukotrienes: </a:t>
            </a:r>
            <a:r>
              <a:rPr lang="en-US" sz="1800" dirty="0"/>
              <a:t>Montelukast</a:t>
            </a:r>
          </a:p>
          <a:p>
            <a:r>
              <a:rPr lang="en-US" sz="1800" b="1" dirty="0"/>
              <a:t>TCA: </a:t>
            </a:r>
            <a:r>
              <a:rPr lang="en-US" sz="1800" dirty="0"/>
              <a:t>Amitriptyline </a:t>
            </a:r>
          </a:p>
          <a:p>
            <a:r>
              <a:rPr lang="en-US" sz="1800" b="1" dirty="0"/>
              <a:t>GABA analog: </a:t>
            </a:r>
            <a:r>
              <a:rPr lang="en-US" sz="1800" dirty="0"/>
              <a:t>Gabapentin</a:t>
            </a:r>
          </a:p>
          <a:p>
            <a:r>
              <a:rPr lang="en-US" sz="1800" b="1" dirty="0"/>
              <a:t>Glucocorticoids: </a:t>
            </a:r>
            <a:r>
              <a:rPr lang="en-US" sz="1800" dirty="0"/>
              <a:t>Steroids in tapering doses </a:t>
            </a:r>
          </a:p>
        </p:txBody>
      </p:sp>
      <p:sp>
        <p:nvSpPr>
          <p:cNvPr id="33" name="Footer Placeholder 32">
            <a:extLst>
              <a:ext uri="{FF2B5EF4-FFF2-40B4-BE49-F238E27FC236}">
                <a16:creationId xmlns:a16="http://schemas.microsoft.com/office/drawing/2014/main" id="{9B616BB9-DC19-49A2-3AC2-64673789CE5C}"/>
              </a:ext>
            </a:extLst>
          </p:cNvPr>
          <p:cNvSpPr>
            <a:spLocks noGrp="1"/>
          </p:cNvSpPr>
          <p:nvPr>
            <p:ph type="ftr" sz="quarter" idx="3"/>
          </p:nvPr>
        </p:nvSpPr>
        <p:spPr>
          <a:xfrm>
            <a:off x="609600" y="6356350"/>
            <a:ext cx="10515599" cy="442131"/>
          </a:xfrm>
        </p:spPr>
        <p:txBody>
          <a:bodyPr/>
          <a:lstStyle/>
          <a:p>
            <a:r>
              <a:rPr lang="en-US" dirty="0"/>
              <a:t>** Combination may be needed and doses higher than those recommended in the national formularies</a:t>
            </a:r>
            <a:endParaRPr lang="nb-NO" dirty="0"/>
          </a:p>
          <a:p>
            <a:r>
              <a:rPr lang="nb-NO" dirty="0"/>
              <a:t>ISM, indolent </a:t>
            </a:r>
            <a:r>
              <a:rPr lang="nb-NO" dirty="0" err="1"/>
              <a:t>systemic</a:t>
            </a:r>
            <a:r>
              <a:rPr lang="nb-NO" dirty="0"/>
              <a:t> </a:t>
            </a:r>
            <a:r>
              <a:rPr lang="nb-NO" dirty="0" err="1"/>
              <a:t>mastocytosis</a:t>
            </a:r>
            <a:r>
              <a:rPr lang="nb-NO" dirty="0"/>
              <a:t>; SSM, </a:t>
            </a:r>
            <a:r>
              <a:rPr lang="nb-NO" dirty="0" err="1"/>
              <a:t>smoldering</a:t>
            </a:r>
            <a:r>
              <a:rPr lang="nb-NO" dirty="0"/>
              <a:t> </a:t>
            </a:r>
            <a:r>
              <a:rPr lang="nb-NO" dirty="0" err="1"/>
              <a:t>systemic</a:t>
            </a:r>
            <a:r>
              <a:rPr lang="nb-NO" dirty="0"/>
              <a:t> </a:t>
            </a:r>
            <a:r>
              <a:rPr lang="nb-NO" dirty="0" err="1"/>
              <a:t>mastocytosis</a:t>
            </a:r>
            <a:r>
              <a:rPr lang="nb-NO" dirty="0"/>
              <a:t>; TCA, </a:t>
            </a:r>
            <a:r>
              <a:rPr lang="nb-NO" dirty="0" err="1"/>
              <a:t>tricyclic</a:t>
            </a:r>
            <a:r>
              <a:rPr lang="nb-NO" dirty="0"/>
              <a:t> </a:t>
            </a:r>
            <a:r>
              <a:rPr lang="nb-NO" dirty="0" err="1"/>
              <a:t>antidepressant</a:t>
            </a:r>
            <a:r>
              <a:rPr lang="nb-NO" dirty="0"/>
              <a:t>; </a:t>
            </a:r>
            <a:r>
              <a:rPr lang="en-US" dirty="0"/>
              <a:t>IFN-</a:t>
            </a:r>
            <a:r>
              <a:rPr lang="el-GR" dirty="0"/>
              <a:t>α</a:t>
            </a:r>
            <a:r>
              <a:rPr lang="en-US" dirty="0"/>
              <a:t>, Interferon alfa; 2-CdA, Cladribine</a:t>
            </a:r>
          </a:p>
          <a:p>
            <a:r>
              <a:rPr lang="nb-NO" dirty="0" err="1"/>
              <a:t>Douglass</a:t>
            </a:r>
            <a:r>
              <a:rPr lang="nb-NO" dirty="0"/>
              <a:t> JA, et al. </a:t>
            </a:r>
            <a:r>
              <a:rPr lang="nb-NO" i="1" dirty="0" err="1"/>
              <a:t>Allergy</a:t>
            </a:r>
            <a:r>
              <a:rPr lang="nb-NO" dirty="0"/>
              <a:t>. 2010;65(7):926-927.</a:t>
            </a:r>
            <a:endParaRPr lang="en-US" dirty="0"/>
          </a:p>
        </p:txBody>
      </p:sp>
      <p:sp>
        <p:nvSpPr>
          <p:cNvPr id="6" name="Rectangle 5"/>
          <p:cNvSpPr/>
          <p:nvPr/>
        </p:nvSpPr>
        <p:spPr>
          <a:xfrm>
            <a:off x="873335" y="3240199"/>
            <a:ext cx="1676400" cy="1020316"/>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1400"/>
              <a:t>Observe</a:t>
            </a:r>
          </a:p>
          <a:p>
            <a:pPr algn="ctr">
              <a:defRPr/>
            </a:pPr>
            <a:r>
              <a:rPr lang="en-US" sz="1400"/>
              <a:t>Look for skeletal involvement</a:t>
            </a:r>
          </a:p>
        </p:txBody>
      </p:sp>
      <p:sp>
        <p:nvSpPr>
          <p:cNvPr id="7" name="Rectangle 6"/>
          <p:cNvSpPr/>
          <p:nvPr/>
        </p:nvSpPr>
        <p:spPr>
          <a:xfrm>
            <a:off x="3046753" y="3284553"/>
            <a:ext cx="1676400" cy="77152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400" dirty="0">
                <a:solidFill>
                  <a:schemeClr val="bg1"/>
                </a:solidFill>
              </a:rPr>
              <a:t>Drugs for mediator symptoms</a:t>
            </a:r>
          </a:p>
        </p:txBody>
      </p:sp>
      <p:cxnSp>
        <p:nvCxnSpPr>
          <p:cNvPr id="13" name="Straight Arrow Connector 12"/>
          <p:cNvCxnSpPr>
            <a:cxnSpLocks/>
          </p:cNvCxnSpPr>
          <p:nvPr/>
        </p:nvCxnSpPr>
        <p:spPr>
          <a:xfrm>
            <a:off x="1711535" y="2644812"/>
            <a:ext cx="2" cy="482819"/>
          </a:xfrm>
          <a:prstGeom prst="straightConnector1">
            <a:avLst/>
          </a:prstGeom>
          <a:ln w="28575">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cxnSpLocks/>
          </p:cNvCxnSpPr>
          <p:nvPr/>
        </p:nvCxnSpPr>
        <p:spPr>
          <a:xfrm>
            <a:off x="3922765" y="2644812"/>
            <a:ext cx="4985" cy="482819"/>
          </a:xfrm>
          <a:prstGeom prst="straightConnector1">
            <a:avLst/>
          </a:prstGeom>
          <a:ln w="28575">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cxnSpLocks/>
          </p:cNvCxnSpPr>
          <p:nvPr/>
        </p:nvCxnSpPr>
        <p:spPr>
          <a:xfrm>
            <a:off x="3922764" y="4184307"/>
            <a:ext cx="1" cy="484732"/>
          </a:xfrm>
          <a:prstGeom prst="straightConnector1">
            <a:avLst/>
          </a:prstGeom>
          <a:ln w="28575">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770064" y="4252476"/>
            <a:ext cx="1010213" cy="307777"/>
          </a:xfrm>
          <a:prstGeom prst="rect">
            <a:avLst/>
          </a:prstGeom>
          <a:noFill/>
        </p:spPr>
        <p:txBody>
          <a:bodyPr wrap="none" rtlCol="0">
            <a:spAutoFit/>
          </a:bodyPr>
          <a:lstStyle/>
          <a:p>
            <a:r>
              <a:rPr lang="en-US" sz="1400" dirty="0"/>
              <a:t>Refractory</a:t>
            </a:r>
          </a:p>
        </p:txBody>
      </p:sp>
      <p:sp>
        <p:nvSpPr>
          <p:cNvPr id="17" name="Rectangle 16">
            <a:extLst>
              <a:ext uri="{FF2B5EF4-FFF2-40B4-BE49-F238E27FC236}">
                <a16:creationId xmlns:a16="http://schemas.microsoft.com/office/drawing/2014/main" id="{A169EB37-18F8-B74B-B3E2-EBFD1F842FB0}"/>
              </a:ext>
            </a:extLst>
          </p:cNvPr>
          <p:cNvSpPr/>
          <p:nvPr/>
        </p:nvSpPr>
        <p:spPr>
          <a:xfrm>
            <a:off x="3024797" y="4754022"/>
            <a:ext cx="1720312" cy="914239"/>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400" dirty="0">
              <a:solidFill>
                <a:schemeClr val="bg1"/>
              </a:solidFill>
              <a:ea typeface="ＭＳ Ｐゴシック" charset="0"/>
              <a:cs typeface="ＭＳ Ｐゴシック" charset="0"/>
            </a:endParaRPr>
          </a:p>
          <a:p>
            <a:pPr algn="ctr">
              <a:defRPr/>
            </a:pPr>
            <a:r>
              <a:rPr lang="en-US" sz="1400" dirty="0">
                <a:solidFill>
                  <a:schemeClr val="bg1"/>
                </a:solidFill>
                <a:ea typeface="ＭＳ Ｐゴシック" charset="0"/>
                <a:cs typeface="ＭＳ Ｐゴシック" charset="0"/>
              </a:rPr>
              <a:t>2-</a:t>
            </a:r>
            <a:r>
              <a:rPr lang="en-US" sz="1400" dirty="0" err="1">
                <a:solidFill>
                  <a:schemeClr val="bg1"/>
                </a:solidFill>
                <a:ea typeface="ＭＳ Ｐゴシック" charset="0"/>
                <a:cs typeface="ＭＳ Ｐゴシック" charset="0"/>
              </a:rPr>
              <a:t>CdA</a:t>
            </a:r>
            <a:r>
              <a:rPr lang="en-US" sz="1400" dirty="0">
                <a:solidFill>
                  <a:schemeClr val="bg1"/>
                </a:solidFill>
                <a:ea typeface="ＭＳ Ｐゴシック" charset="0"/>
                <a:cs typeface="ＭＳ Ｐゴシック" charset="0"/>
              </a:rPr>
              <a:t> or </a:t>
            </a:r>
            <a:r>
              <a:rPr lang="en-US" sz="1400" dirty="0" err="1">
                <a:solidFill>
                  <a:schemeClr val="bg1"/>
                </a:solidFill>
                <a:ea typeface="ＭＳ Ｐゴシック" charset="0"/>
                <a:cs typeface="ＭＳ Ｐゴシック" charset="0"/>
              </a:rPr>
              <a:t>IFN</a:t>
            </a:r>
            <a:r>
              <a:rPr lang="en-US" sz="1400" dirty="0">
                <a:solidFill>
                  <a:schemeClr val="bg1"/>
                </a:solidFill>
                <a:ea typeface="ＭＳ Ｐゴシック" charset="0"/>
                <a:cs typeface="ＭＳ Ｐゴシック" charset="0"/>
              </a:rPr>
              <a:t>-</a:t>
            </a:r>
            <a:r>
              <a:rPr lang="el-GR" sz="1400" dirty="0">
                <a:solidFill>
                  <a:schemeClr val="bg1"/>
                </a:solidFill>
                <a:ea typeface="ＭＳ Ｐゴシック" charset="0"/>
                <a:cs typeface="Arial" charset="0"/>
              </a:rPr>
              <a:t>α</a:t>
            </a:r>
            <a:r>
              <a:rPr lang="en-US" sz="1400" dirty="0">
                <a:solidFill>
                  <a:schemeClr val="bg1"/>
                </a:solidFill>
                <a:ea typeface="ＭＳ Ｐゴシック" charset="0"/>
                <a:cs typeface="Arial" charset="0"/>
              </a:rPr>
              <a:t> or clinical trial, eg, PIONEER</a:t>
            </a:r>
          </a:p>
          <a:p>
            <a:pPr algn="ctr">
              <a:defRPr/>
            </a:pPr>
            <a:endParaRPr lang="en-US" sz="1400" i="1" dirty="0">
              <a:solidFill>
                <a:schemeClr val="bg1"/>
              </a:solidFill>
              <a:latin typeface="Comic Sans MS" panose="030F0902030302020204" pitchFamily="66" charset="0"/>
              <a:ea typeface="ＭＳ Ｐゴシック" charset="0"/>
              <a:cs typeface="Arial" charset="0"/>
            </a:endParaRPr>
          </a:p>
        </p:txBody>
      </p:sp>
      <p:sp>
        <p:nvSpPr>
          <p:cNvPr id="8" name="Rectangle 7"/>
          <p:cNvSpPr/>
          <p:nvPr/>
        </p:nvSpPr>
        <p:spPr>
          <a:xfrm>
            <a:off x="3046753" y="2259029"/>
            <a:ext cx="1676400" cy="596291"/>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400" dirty="0">
                <a:solidFill>
                  <a:schemeClr val="bg1"/>
                </a:solidFill>
              </a:rPr>
              <a:t>ISM or </a:t>
            </a:r>
            <a:r>
              <a:rPr lang="en-US" sz="1400" dirty="0" err="1">
                <a:solidFill>
                  <a:schemeClr val="bg1"/>
                </a:solidFill>
              </a:rPr>
              <a:t>SSM</a:t>
            </a:r>
            <a:br>
              <a:rPr lang="en-US" sz="1400" dirty="0">
                <a:solidFill>
                  <a:schemeClr val="bg1"/>
                </a:solidFill>
              </a:rPr>
            </a:br>
            <a:r>
              <a:rPr lang="en-US" sz="1400" dirty="0">
                <a:solidFill>
                  <a:schemeClr val="bg1"/>
                </a:solidFill>
              </a:rPr>
              <a:t>Symptomatic</a:t>
            </a:r>
          </a:p>
        </p:txBody>
      </p:sp>
      <p:sp>
        <p:nvSpPr>
          <p:cNvPr id="38" name="Rectangle 37">
            <a:extLst>
              <a:ext uri="{FF2B5EF4-FFF2-40B4-BE49-F238E27FC236}">
                <a16:creationId xmlns:a16="http://schemas.microsoft.com/office/drawing/2014/main" id="{7340416E-7FAC-E015-A729-E0594B37B71B}"/>
              </a:ext>
            </a:extLst>
          </p:cNvPr>
          <p:cNvSpPr/>
          <p:nvPr/>
        </p:nvSpPr>
        <p:spPr>
          <a:xfrm>
            <a:off x="1931864" y="1647880"/>
            <a:ext cx="1676400" cy="4429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Diagnosis of ISM</a:t>
            </a:r>
          </a:p>
        </p:txBody>
      </p:sp>
      <p:sp>
        <p:nvSpPr>
          <p:cNvPr id="5" name="Rectangle 4"/>
          <p:cNvSpPr/>
          <p:nvPr/>
        </p:nvSpPr>
        <p:spPr>
          <a:xfrm>
            <a:off x="873335" y="2234098"/>
            <a:ext cx="1676400" cy="596291"/>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1400" dirty="0"/>
              <a:t>ISM</a:t>
            </a:r>
            <a:br>
              <a:rPr lang="en-US" sz="1400" dirty="0"/>
            </a:br>
            <a:r>
              <a:rPr lang="en-US" sz="1400" dirty="0"/>
              <a:t>Asymptomatic</a:t>
            </a:r>
          </a:p>
        </p:txBody>
      </p:sp>
    </p:spTree>
    <p:extLst>
      <p:ext uri="{BB962C8B-B14F-4D97-AF65-F5344CB8AC3E}">
        <p14:creationId xmlns:p14="http://schemas.microsoft.com/office/powerpoint/2010/main" val="1180981266"/>
      </p:ext>
    </p:extLst>
  </p:cSld>
  <p:clrMapOvr>
    <a:masterClrMapping/>
  </p:clrMapOvr>
  <mc:AlternateContent xmlns:mc="http://schemas.openxmlformats.org/markup-compatibility/2006" xmlns:p14="http://schemas.microsoft.com/office/powerpoint/2010/main">
    <mc:Choice Requires="p14">
      <p:transition spd="slow" p14:dur="2000" advTm="385"/>
    </mc:Choice>
    <mc:Fallback xmlns="">
      <p:transition spd="slow" advTm="38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E7A6-E0FE-8040-B9D2-5FDD6B55ABD4}"/>
              </a:ext>
            </a:extLst>
          </p:cNvPr>
          <p:cNvSpPr>
            <a:spLocks noGrp="1"/>
          </p:cNvSpPr>
          <p:nvPr>
            <p:ph type="title"/>
          </p:nvPr>
        </p:nvSpPr>
        <p:spPr>
          <a:xfrm>
            <a:off x="609600" y="199505"/>
            <a:ext cx="10744200" cy="1185577"/>
          </a:xfrm>
        </p:spPr>
        <p:txBody>
          <a:bodyPr>
            <a:normAutofit/>
          </a:bodyPr>
          <a:lstStyle/>
          <a:p>
            <a:r>
              <a:rPr lang="en-US" dirty="0"/>
              <a:t>Which Patient with Non-Advanced Systemic </a:t>
            </a:r>
            <a:r>
              <a:rPr lang="en-US" dirty="0" err="1"/>
              <a:t>Mastocytosis</a:t>
            </a:r>
            <a:r>
              <a:rPr lang="en-US" dirty="0"/>
              <a:t> Would I Consider for Targeted Therapy?</a:t>
            </a:r>
          </a:p>
        </p:txBody>
      </p:sp>
      <p:sp>
        <p:nvSpPr>
          <p:cNvPr id="3" name="Footer Placeholder 2">
            <a:extLst>
              <a:ext uri="{FF2B5EF4-FFF2-40B4-BE49-F238E27FC236}">
                <a16:creationId xmlns:a16="http://schemas.microsoft.com/office/drawing/2014/main" id="{B1D17DB0-609A-6D05-B224-B6D9FB60010C}"/>
              </a:ext>
            </a:extLst>
          </p:cNvPr>
          <p:cNvSpPr>
            <a:spLocks noGrp="1"/>
          </p:cNvSpPr>
          <p:nvPr>
            <p:ph type="ftr" sz="quarter" idx="3"/>
          </p:nvPr>
        </p:nvSpPr>
        <p:spPr>
          <a:xfrm>
            <a:off x="609600" y="6356350"/>
            <a:ext cx="10744199" cy="442131"/>
          </a:xfrm>
        </p:spPr>
        <p:txBody>
          <a:bodyPr/>
          <a:lstStyle/>
          <a:p>
            <a:r>
              <a:rPr lang="en-US" dirty="0"/>
              <a:t>GI, gastrointestinal; SM, systemic </a:t>
            </a:r>
            <a:r>
              <a:rPr lang="en-US" dirty="0" err="1"/>
              <a:t>mastocytosis</a:t>
            </a:r>
            <a:r>
              <a:rPr lang="en-US" dirty="0"/>
              <a:t>.</a:t>
            </a:r>
          </a:p>
        </p:txBody>
      </p:sp>
      <p:sp>
        <p:nvSpPr>
          <p:cNvPr id="8" name="TextBox 7">
            <a:extLst>
              <a:ext uri="{FF2B5EF4-FFF2-40B4-BE49-F238E27FC236}">
                <a16:creationId xmlns:a16="http://schemas.microsoft.com/office/drawing/2014/main" id="{E9725F58-B3FD-5C47-A27A-AF237EDA6639}"/>
              </a:ext>
            </a:extLst>
          </p:cNvPr>
          <p:cNvSpPr txBox="1"/>
          <p:nvPr/>
        </p:nvSpPr>
        <p:spPr>
          <a:xfrm flipH="1">
            <a:off x="5292362" y="2577663"/>
            <a:ext cx="2992650" cy="2585323"/>
          </a:xfrm>
          <a:prstGeom prst="rect">
            <a:avLst/>
          </a:prstGeom>
        </p:spPr>
        <p:style>
          <a:lnRef idx="1">
            <a:schemeClr val="accent2"/>
          </a:lnRef>
          <a:fillRef idx="3">
            <a:schemeClr val="accent2"/>
          </a:fillRef>
          <a:effectRef idx="2">
            <a:schemeClr val="accent2"/>
          </a:effectRef>
          <a:fontRef idx="minor">
            <a:schemeClr val="lt1"/>
          </a:fontRef>
        </p:style>
        <p:txBody>
          <a:bodyPr wrap="square" lIns="182880" tIns="182880" bIns="182880" rtlCol="0" anchor="ctr">
            <a:spAutoFit/>
          </a:bodyPr>
          <a:lstStyle/>
          <a:p>
            <a:r>
              <a:rPr lang="en-US" b="1" dirty="0"/>
              <a:t>Persistent Symptoms</a:t>
            </a:r>
          </a:p>
          <a:p>
            <a:pPr marL="285750" indent="-285750">
              <a:buFont typeface="Arial" panose="020B0604020202020204" pitchFamily="34" charset="0"/>
              <a:buChar char="•"/>
            </a:pPr>
            <a:r>
              <a:rPr lang="en-US" dirty="0"/>
              <a:t>GI symptoms</a:t>
            </a:r>
          </a:p>
          <a:p>
            <a:pPr marL="285750" indent="-285750">
              <a:buFont typeface="Arial" panose="020B0604020202020204" pitchFamily="34" charset="0"/>
              <a:buChar char="•"/>
            </a:pPr>
            <a:r>
              <a:rPr lang="en-US" dirty="0"/>
              <a:t>“Allergy” symptoms</a:t>
            </a:r>
          </a:p>
          <a:p>
            <a:pPr marL="285750" indent="-285750">
              <a:buFont typeface="Arial" panose="020B0604020202020204" pitchFamily="34" charset="0"/>
              <a:buChar char="•"/>
            </a:pPr>
            <a:r>
              <a:rPr lang="en-US" dirty="0"/>
              <a:t>Multiple triggers for episodes or “attacks”</a:t>
            </a:r>
          </a:p>
          <a:p>
            <a:pPr marL="285750" indent="-285750">
              <a:buFont typeface="Arial" panose="020B0604020202020204" pitchFamily="34" charset="0"/>
              <a:buChar char="•"/>
            </a:pPr>
            <a:r>
              <a:rPr lang="en-US" dirty="0"/>
              <a:t>Recurrent anaphylaxis, ITT not option</a:t>
            </a:r>
          </a:p>
          <a:p>
            <a:pPr marL="285750" indent="-285750">
              <a:buFont typeface="Arial" panose="020B0604020202020204" pitchFamily="34" charset="0"/>
              <a:buChar char="•"/>
            </a:pPr>
            <a:r>
              <a:rPr lang="en-US" dirty="0"/>
              <a:t>Intractable pruritis</a:t>
            </a:r>
          </a:p>
        </p:txBody>
      </p:sp>
      <p:sp>
        <p:nvSpPr>
          <p:cNvPr id="11" name="Rectangle 10">
            <a:extLst>
              <a:ext uri="{FF2B5EF4-FFF2-40B4-BE49-F238E27FC236}">
                <a16:creationId xmlns:a16="http://schemas.microsoft.com/office/drawing/2014/main" id="{7440590A-FD3E-D747-B714-F05464711517}"/>
              </a:ext>
            </a:extLst>
          </p:cNvPr>
          <p:cNvSpPr/>
          <p:nvPr/>
        </p:nvSpPr>
        <p:spPr>
          <a:xfrm>
            <a:off x="573437" y="1690689"/>
            <a:ext cx="3859938" cy="41056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GB" dirty="0"/>
              <a:t>Multiple antimediator treatments, more than 3 or 4 regular medications</a:t>
            </a:r>
          </a:p>
          <a:p>
            <a:pPr marL="285750" indent="-285750">
              <a:spcAft>
                <a:spcPts val="600"/>
              </a:spcAft>
              <a:buFont typeface="Arial" panose="020B0604020202020204" pitchFamily="34" charset="0"/>
              <a:buChar char="•"/>
            </a:pPr>
            <a:r>
              <a:rPr lang="en-GB" dirty="0"/>
              <a:t>Multiple organs affected, affecting the ability to function</a:t>
            </a:r>
          </a:p>
          <a:p>
            <a:pPr marL="285750" indent="-285750">
              <a:spcAft>
                <a:spcPts val="600"/>
              </a:spcAft>
              <a:buFont typeface="Arial" panose="020B0604020202020204" pitchFamily="34" charset="0"/>
              <a:buChar char="•"/>
            </a:pPr>
            <a:r>
              <a:rPr lang="en-GB" dirty="0"/>
              <a:t>High symptom burden despite increasing treatment doses, reflected by tryptase level and symptom assessment</a:t>
            </a:r>
          </a:p>
          <a:p>
            <a:pPr marL="285750" indent="-285750">
              <a:spcAft>
                <a:spcPts val="600"/>
              </a:spcAft>
              <a:buFont typeface="Arial" panose="020B0604020202020204" pitchFamily="34" charset="0"/>
              <a:buChar char="•"/>
            </a:pPr>
            <a:r>
              <a:rPr lang="en-GB" dirty="0"/>
              <a:t>Inadequate symptom control</a:t>
            </a:r>
          </a:p>
        </p:txBody>
      </p:sp>
      <p:sp>
        <p:nvSpPr>
          <p:cNvPr id="12" name="Right Arrow 11">
            <a:extLst>
              <a:ext uri="{FF2B5EF4-FFF2-40B4-BE49-F238E27FC236}">
                <a16:creationId xmlns:a16="http://schemas.microsoft.com/office/drawing/2014/main" id="{90DD6453-FC76-554A-B759-883F6A119B2C}"/>
              </a:ext>
            </a:extLst>
          </p:cNvPr>
          <p:cNvSpPr/>
          <p:nvPr/>
        </p:nvSpPr>
        <p:spPr>
          <a:xfrm>
            <a:off x="4676537" y="2984365"/>
            <a:ext cx="465528" cy="21697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3" name="Right Arrow 12">
            <a:extLst>
              <a:ext uri="{FF2B5EF4-FFF2-40B4-BE49-F238E27FC236}">
                <a16:creationId xmlns:a16="http://schemas.microsoft.com/office/drawing/2014/main" id="{6A8D0490-67D1-4C46-997F-03861F25F773}"/>
              </a:ext>
            </a:extLst>
          </p:cNvPr>
          <p:cNvSpPr/>
          <p:nvPr/>
        </p:nvSpPr>
        <p:spPr>
          <a:xfrm>
            <a:off x="8435309" y="2984365"/>
            <a:ext cx="465529" cy="21697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3C8FEBAA-B6C7-254E-9CA4-BE62EFE0A472}"/>
              </a:ext>
            </a:extLst>
          </p:cNvPr>
          <p:cNvSpPr/>
          <p:nvPr/>
        </p:nvSpPr>
        <p:spPr>
          <a:xfrm>
            <a:off x="9143999" y="2583576"/>
            <a:ext cx="2474564" cy="1891533"/>
          </a:xfrm>
          <a:prstGeom prst="rect">
            <a:avLst/>
          </a:prstGeom>
        </p:spPr>
        <p:style>
          <a:lnRef idx="1">
            <a:schemeClr val="accent3"/>
          </a:lnRef>
          <a:fillRef idx="3">
            <a:schemeClr val="accent3"/>
          </a:fillRef>
          <a:effectRef idx="2">
            <a:schemeClr val="accent3"/>
          </a:effectRef>
          <a:fontRef idx="minor">
            <a:schemeClr val="lt1"/>
          </a:fontRef>
        </p:style>
        <p:txBody>
          <a:bodyPr lIns="182880" tIns="0" rIns="182880" bIns="0" rtlCol="0" anchor="ctr"/>
          <a:lstStyle/>
          <a:p>
            <a:r>
              <a:rPr lang="en-GB" b="1" dirty="0">
                <a:solidFill>
                  <a:schemeClr val="bg1"/>
                </a:solidFill>
              </a:rPr>
              <a:t>Consider targeted therapy</a:t>
            </a:r>
          </a:p>
          <a:p>
            <a:r>
              <a:rPr lang="en-GB" b="1" dirty="0">
                <a:solidFill>
                  <a:schemeClr val="bg1"/>
                </a:solidFill>
              </a:rPr>
              <a:t>Tyrosine kinase inhibitors (TKI) trial </a:t>
            </a:r>
          </a:p>
        </p:txBody>
      </p:sp>
      <p:pic>
        <p:nvPicPr>
          <p:cNvPr id="19" name="Graphic 18" descr="User with solid fill">
            <a:extLst>
              <a:ext uri="{FF2B5EF4-FFF2-40B4-BE49-F238E27FC236}">
                <a16:creationId xmlns:a16="http://schemas.microsoft.com/office/drawing/2014/main" id="{0ED5E2A4-D2A5-481E-0C7D-BAC6F6D9B65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81600" y="1663263"/>
            <a:ext cx="914400" cy="914400"/>
          </a:xfrm>
          <a:prstGeom prst="rect">
            <a:avLst/>
          </a:prstGeom>
        </p:spPr>
      </p:pic>
    </p:spTree>
    <p:extLst>
      <p:ext uri="{BB962C8B-B14F-4D97-AF65-F5344CB8AC3E}">
        <p14:creationId xmlns:p14="http://schemas.microsoft.com/office/powerpoint/2010/main" val="296356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DC3E4E0-8BAF-CDC0-D7F5-5A27E66AD643}"/>
              </a:ext>
            </a:extLst>
          </p:cNvPr>
          <p:cNvSpPr>
            <a:spLocks noGrp="1"/>
          </p:cNvSpPr>
          <p:nvPr>
            <p:ph type="ftr" sz="quarter" idx="3"/>
          </p:nvPr>
        </p:nvSpPr>
        <p:spPr>
          <a:xfrm>
            <a:off x="609600" y="6356350"/>
            <a:ext cx="10744199" cy="442131"/>
          </a:xfrm>
        </p:spPr>
        <p:txBody>
          <a:bodyPr/>
          <a:lstStyle/>
          <a:p>
            <a:r>
              <a:rPr lang="en-US" sz="1200" dirty="0"/>
              <a:t>BM, bone marrow; BSC, best supportive care; ISM-SAF, Indolent Systemic </a:t>
            </a:r>
            <a:r>
              <a:rPr lang="en-US" sz="1200" dirty="0" err="1"/>
              <a:t>Mastocytosis</a:t>
            </a:r>
            <a:r>
              <a:rPr lang="en-US" sz="1200" dirty="0"/>
              <a:t> Symptom Assessment Form; MC, mast cell; PK, pharmacokinetics; PRO, patient reported outcome; QD, once daily; TSS, total symptom score; VAF, variant allele fraction.</a:t>
            </a:r>
          </a:p>
          <a:p>
            <a:r>
              <a:rPr lang="en-US" sz="1200" dirty="0"/>
              <a:t>Castells M, et al. </a:t>
            </a:r>
            <a:r>
              <a:rPr lang="en-US" sz="1200" i="1" dirty="0"/>
              <a:t>J Allergy Clin Immunol.</a:t>
            </a:r>
            <a:r>
              <a:rPr lang="en-US" sz="1200" dirty="0"/>
              <a:t> 2023. 151(2)(suppl S1A-4A):Abstract 627.</a:t>
            </a:r>
          </a:p>
        </p:txBody>
      </p:sp>
      <p:sp>
        <p:nvSpPr>
          <p:cNvPr id="2" name="Title 1">
            <a:extLst>
              <a:ext uri="{FF2B5EF4-FFF2-40B4-BE49-F238E27FC236}">
                <a16:creationId xmlns:a16="http://schemas.microsoft.com/office/drawing/2014/main" id="{148E12EE-8727-7A41-BF37-D0838DFF236C}"/>
              </a:ext>
            </a:extLst>
          </p:cNvPr>
          <p:cNvSpPr>
            <a:spLocks noGrp="1"/>
          </p:cNvSpPr>
          <p:nvPr>
            <p:ph type="title"/>
          </p:nvPr>
        </p:nvSpPr>
        <p:spPr>
          <a:xfrm>
            <a:off x="609600" y="200025"/>
            <a:ext cx="11349038" cy="1184275"/>
          </a:xfrm>
        </p:spPr>
        <p:txBody>
          <a:bodyPr>
            <a:normAutofit/>
          </a:bodyPr>
          <a:lstStyle/>
          <a:p>
            <a:r>
              <a:rPr lang="en-GB" sz="3100" dirty="0"/>
              <a:t>Registrational PIONEER Study: Randomized, Double-Blind, Placebo-Controlled Study in Patients with ISM </a:t>
            </a:r>
          </a:p>
        </p:txBody>
      </p:sp>
      <p:sp>
        <p:nvSpPr>
          <p:cNvPr id="10" name="Content Placeholder 9">
            <a:extLst>
              <a:ext uri="{FF2B5EF4-FFF2-40B4-BE49-F238E27FC236}">
                <a16:creationId xmlns:a16="http://schemas.microsoft.com/office/drawing/2014/main" id="{B3EEBFC0-9C46-4503-5596-C79A15C6868A}"/>
              </a:ext>
            </a:extLst>
          </p:cNvPr>
          <p:cNvSpPr>
            <a:spLocks noGrp="1"/>
          </p:cNvSpPr>
          <p:nvPr>
            <p:ph idx="1"/>
          </p:nvPr>
        </p:nvSpPr>
        <p:spPr>
          <a:xfrm>
            <a:off x="609599" y="4762553"/>
            <a:ext cx="11077575" cy="1438221"/>
          </a:xfrm>
        </p:spPr>
        <p:txBody>
          <a:bodyPr>
            <a:normAutofit/>
          </a:bodyPr>
          <a:lstStyle/>
          <a:p>
            <a:pPr>
              <a:spcBef>
                <a:spcPts val="400"/>
              </a:spcBef>
            </a:pPr>
            <a:r>
              <a:rPr lang="en-US" sz="1400" dirty="0"/>
              <a:t>PIONEER is the first randomized, placebo-controlled trial of a highly selective KIT D816V-targeting agent in patients with ISM</a:t>
            </a:r>
          </a:p>
          <a:p>
            <a:pPr>
              <a:spcBef>
                <a:spcPts val="400"/>
              </a:spcBef>
            </a:pPr>
            <a:r>
              <a:rPr lang="en-US" sz="1400" dirty="0" err="1"/>
              <a:t>Avapritinib</a:t>
            </a:r>
            <a:r>
              <a:rPr lang="en-US" sz="1400" dirty="0"/>
              <a:t>-treated patients showed rapid, durable, and clinically meaningful improvements in biomarkers of mast cell burden, symptoms, and quality of life versus placebo patients at 24 weeks of treatment</a:t>
            </a:r>
          </a:p>
          <a:p>
            <a:pPr>
              <a:spcBef>
                <a:spcPts val="400"/>
              </a:spcBef>
            </a:pPr>
            <a:r>
              <a:rPr lang="en-US" sz="1400" dirty="0" err="1"/>
              <a:t>Avapritinib</a:t>
            </a:r>
            <a:r>
              <a:rPr lang="en-US" sz="1400" dirty="0"/>
              <a:t> was well tolerated with a similar safety profile to placebo</a:t>
            </a:r>
          </a:p>
          <a:p>
            <a:pPr>
              <a:spcBef>
                <a:spcPts val="400"/>
              </a:spcBef>
            </a:pPr>
            <a:r>
              <a:rPr lang="en-US" sz="1400" dirty="0"/>
              <a:t>Open-label extension assessing long-term safety and efficacy of 25 mg </a:t>
            </a:r>
            <a:r>
              <a:rPr lang="en-US" sz="1400" dirty="0" err="1"/>
              <a:t>avapritinib</a:t>
            </a:r>
            <a:r>
              <a:rPr lang="en-US" sz="1400" dirty="0"/>
              <a:t> ongoing</a:t>
            </a:r>
          </a:p>
        </p:txBody>
      </p:sp>
      <p:pic>
        <p:nvPicPr>
          <p:cNvPr id="3" name="Content Placeholder 3">
            <a:extLst>
              <a:ext uri="{FF2B5EF4-FFF2-40B4-BE49-F238E27FC236}">
                <a16:creationId xmlns:a16="http://schemas.microsoft.com/office/drawing/2014/main" id="{9B67C459-37AC-76A0-D7F9-E92AFCF462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64417" y="1305864"/>
            <a:ext cx="9834563" cy="3456689"/>
          </a:xfrm>
          <a:prstGeom prst="rect">
            <a:avLst/>
          </a:prstGeom>
        </p:spPr>
      </p:pic>
    </p:spTree>
    <p:extLst>
      <p:ext uri="{BB962C8B-B14F-4D97-AF65-F5344CB8AC3E}">
        <p14:creationId xmlns:p14="http://schemas.microsoft.com/office/powerpoint/2010/main" val="74711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39E7-6226-4E37-9228-5863469052EA}"/>
              </a:ext>
            </a:extLst>
          </p:cNvPr>
          <p:cNvSpPr>
            <a:spLocks noGrp="1"/>
          </p:cNvSpPr>
          <p:nvPr>
            <p:ph type="title"/>
          </p:nvPr>
        </p:nvSpPr>
        <p:spPr>
          <a:xfrm>
            <a:off x="609600" y="199505"/>
            <a:ext cx="10744200" cy="1185577"/>
          </a:xfrm>
        </p:spPr>
        <p:txBody>
          <a:bodyPr>
            <a:noAutofit/>
          </a:bodyPr>
          <a:lstStyle/>
          <a:p>
            <a:r>
              <a:rPr lang="en-US" dirty="0"/>
              <a:t>ISM-</a:t>
            </a:r>
            <a:r>
              <a:rPr lang="en-US" dirty="0" err="1"/>
              <a:t>SAF</a:t>
            </a:r>
            <a:r>
              <a:rPr lang="en-US" dirty="0"/>
              <a:t>, a Reliable Construct-Valid PRO Tool for ISM </a:t>
            </a:r>
          </a:p>
        </p:txBody>
      </p:sp>
      <p:sp>
        <p:nvSpPr>
          <p:cNvPr id="18" name="Content Placeholder 17">
            <a:extLst>
              <a:ext uri="{FF2B5EF4-FFF2-40B4-BE49-F238E27FC236}">
                <a16:creationId xmlns:a16="http://schemas.microsoft.com/office/drawing/2014/main" id="{B441A48C-6D68-6596-D9DE-8C616C65B589}"/>
              </a:ext>
            </a:extLst>
          </p:cNvPr>
          <p:cNvSpPr>
            <a:spLocks noGrp="1"/>
          </p:cNvSpPr>
          <p:nvPr>
            <p:ph sz="half" idx="1"/>
          </p:nvPr>
        </p:nvSpPr>
        <p:spPr>
          <a:xfrm>
            <a:off x="609599" y="1497013"/>
            <a:ext cx="5719763" cy="4679950"/>
          </a:xfrm>
        </p:spPr>
        <p:txBody>
          <a:bodyPr>
            <a:normAutofit/>
          </a:bodyPr>
          <a:lstStyle/>
          <a:p>
            <a:r>
              <a:rPr lang="en-US" sz="2000" noProof="0" dirty="0"/>
              <a:t>ISM-SAF</a:t>
            </a:r>
            <a:r>
              <a:rPr lang="en-US" sz="2000" baseline="30000" noProof="0" dirty="0"/>
              <a:t>©</a:t>
            </a:r>
            <a:endParaRPr lang="en-US" sz="2000" baseline="30000" dirty="0"/>
          </a:p>
          <a:p>
            <a:r>
              <a:rPr lang="en-US" sz="2000" dirty="0"/>
              <a:t>Clinical benefit measure and primary endpoint for PIONEER trial</a:t>
            </a:r>
          </a:p>
          <a:p>
            <a:r>
              <a:rPr lang="en-US" sz="2000" dirty="0"/>
              <a:t>Designed with input from disease experts, patients, and regulatory authorities as a clinical benefit measure to support regulatory approval</a:t>
            </a:r>
          </a:p>
          <a:p>
            <a:pPr lvl="0"/>
            <a:r>
              <a:rPr lang="en-US" sz="2000" dirty="0"/>
              <a:t>ISM-SAF</a:t>
            </a:r>
            <a:r>
              <a:rPr lang="en-US" sz="2000" baseline="30000" dirty="0"/>
              <a:t>©</a:t>
            </a:r>
            <a:r>
              <a:rPr lang="en-US" sz="2000" dirty="0"/>
              <a:t> is a reliable construct valid PRO</a:t>
            </a:r>
            <a:br>
              <a:rPr lang="en-US" sz="2000" dirty="0"/>
            </a:br>
            <a:r>
              <a:rPr lang="en-US" sz="2000" dirty="0"/>
              <a:t>tool for ISM</a:t>
            </a:r>
            <a:r>
              <a:rPr lang="en-US" sz="2000" baseline="30000" dirty="0"/>
              <a:t>1</a:t>
            </a:r>
          </a:p>
          <a:p>
            <a:pPr lvl="1"/>
            <a:r>
              <a:rPr lang="en-US" sz="1800" dirty="0"/>
              <a:t>Clinical benefit measure and primary endpoint in PIONEER part 2</a:t>
            </a:r>
          </a:p>
          <a:p>
            <a:pPr lvl="1"/>
            <a:r>
              <a:rPr lang="en-US" sz="1800" dirty="0"/>
              <a:t>Symptoms in 3 domains scored daily from 0 to 10, to generate a TSS from 0 to 110, and analyzed as a 14-day moving average </a:t>
            </a:r>
          </a:p>
          <a:p>
            <a:endParaRPr lang="en-US" sz="2000" dirty="0"/>
          </a:p>
          <a:p>
            <a:endParaRPr lang="en-US" sz="2000" dirty="0"/>
          </a:p>
        </p:txBody>
      </p:sp>
      <p:sp>
        <p:nvSpPr>
          <p:cNvPr id="9" name="Footer Placeholder 8">
            <a:extLst>
              <a:ext uri="{FF2B5EF4-FFF2-40B4-BE49-F238E27FC236}">
                <a16:creationId xmlns:a16="http://schemas.microsoft.com/office/drawing/2014/main" id="{2091CE95-995A-CE57-FDA4-EA48502E97C3}"/>
              </a:ext>
            </a:extLst>
          </p:cNvPr>
          <p:cNvSpPr>
            <a:spLocks noGrp="1"/>
          </p:cNvSpPr>
          <p:nvPr>
            <p:ph type="ftr" sz="quarter" idx="3"/>
          </p:nvPr>
        </p:nvSpPr>
        <p:spPr>
          <a:xfrm>
            <a:off x="609600" y="6356350"/>
            <a:ext cx="10515599" cy="442131"/>
          </a:xfrm>
        </p:spPr>
        <p:txBody>
          <a:bodyPr/>
          <a:lstStyle/>
          <a:p>
            <a:r>
              <a:rPr lang="en-US" dirty="0"/>
              <a:t>1. Shields A, et al. </a:t>
            </a:r>
            <a:r>
              <a:rPr lang="en-US" i="1" dirty="0"/>
              <a:t>Value Health</a:t>
            </a:r>
            <a:r>
              <a:rPr lang="en-US" dirty="0"/>
              <a:t>. 2019;22(suppl 3):S 867-68.</a:t>
            </a:r>
            <a:endParaRPr lang="en-GB" dirty="0"/>
          </a:p>
        </p:txBody>
      </p:sp>
      <p:graphicFrame>
        <p:nvGraphicFramePr>
          <p:cNvPr id="6" name="Table 5">
            <a:extLst>
              <a:ext uri="{FF2B5EF4-FFF2-40B4-BE49-F238E27FC236}">
                <a16:creationId xmlns:a16="http://schemas.microsoft.com/office/drawing/2014/main" id="{F2B0B741-D557-4FB7-A64B-5C0ECAB14E9F}"/>
              </a:ext>
            </a:extLst>
          </p:cNvPr>
          <p:cNvGraphicFramePr>
            <a:graphicFrameLocks noGrp="1"/>
          </p:cNvGraphicFramePr>
          <p:nvPr>
            <p:extLst>
              <p:ext uri="{D42A27DB-BD31-4B8C-83A1-F6EECF244321}">
                <p14:modId xmlns:p14="http://schemas.microsoft.com/office/powerpoint/2010/main" val="1618544457"/>
              </p:ext>
            </p:extLst>
          </p:nvPr>
        </p:nvGraphicFramePr>
        <p:xfrm>
          <a:off x="7215124" y="1218685"/>
          <a:ext cx="4437542" cy="4747488"/>
        </p:xfrm>
        <a:graphic>
          <a:graphicData uri="http://schemas.openxmlformats.org/drawingml/2006/table">
            <a:tbl>
              <a:tblPr firstRow="1" bandRow="1">
                <a:tableStyleId>{5C22544A-7EE6-4342-B048-85BDC9FD1C3A}</a:tableStyleId>
              </a:tblPr>
              <a:tblGrid>
                <a:gridCol w="1529451">
                  <a:extLst>
                    <a:ext uri="{9D8B030D-6E8A-4147-A177-3AD203B41FA5}">
                      <a16:colId xmlns:a16="http://schemas.microsoft.com/office/drawing/2014/main" val="489176438"/>
                    </a:ext>
                  </a:extLst>
                </a:gridCol>
                <a:gridCol w="1562852">
                  <a:extLst>
                    <a:ext uri="{9D8B030D-6E8A-4147-A177-3AD203B41FA5}">
                      <a16:colId xmlns:a16="http://schemas.microsoft.com/office/drawing/2014/main" val="1039700927"/>
                    </a:ext>
                  </a:extLst>
                </a:gridCol>
                <a:gridCol w="1345239">
                  <a:extLst>
                    <a:ext uri="{9D8B030D-6E8A-4147-A177-3AD203B41FA5}">
                      <a16:colId xmlns:a16="http://schemas.microsoft.com/office/drawing/2014/main" val="1066885924"/>
                    </a:ext>
                  </a:extLst>
                </a:gridCol>
              </a:tblGrid>
              <a:tr h="386171">
                <a:tc gridSpan="3">
                  <a:txBody>
                    <a:bodyPr/>
                    <a:lstStyle/>
                    <a:p>
                      <a:pPr algn="ctr"/>
                      <a:r>
                        <a:rPr lang="en-US" sz="1600" b="1" dirty="0">
                          <a:solidFill>
                            <a:schemeClr val="bg1"/>
                          </a:solidFill>
                        </a:rPr>
                        <a:t>ISM-SAF</a:t>
                      </a:r>
                      <a:r>
                        <a:rPr lang="en-US" sz="1600" b="1" baseline="30000" dirty="0">
                          <a:solidFill>
                            <a:schemeClr val="bg1"/>
                          </a:solidFill>
                        </a:rPr>
                        <a:t>©</a:t>
                      </a:r>
                      <a:endParaRPr lang="en-US" sz="1600" b="1" baseline="30000" dirty="0">
                        <a:solidFill>
                          <a:schemeClr val="bg1"/>
                        </a:solidFill>
                        <a:latin typeface="Arial" panose="020B0604020202020204" pitchFamily="34" charset="0"/>
                        <a:cs typeface="Arial" panose="020B0604020202020204" pitchFamily="34" charset="0"/>
                      </a:endParaRPr>
                    </a:p>
                  </a:txBody>
                  <a:tcPr anchor="ctr"/>
                </a:tc>
                <a:tc hMerge="1">
                  <a:txBody>
                    <a:bodyPr/>
                    <a:lstStyle/>
                    <a:p>
                      <a:pPr algn="ctr"/>
                      <a:endParaRPr lang="en-US" sz="1400" b="1" dirty="0">
                        <a:solidFill>
                          <a:schemeClr val="bg1"/>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hMerge="1">
                  <a:txBody>
                    <a:bodyPr/>
                    <a:lstStyle/>
                    <a:p>
                      <a:pPr algn="ctr"/>
                      <a:endParaRPr lang="en-US" sz="1400" b="1" dirty="0">
                        <a:solidFill>
                          <a:schemeClr val="bg1"/>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450034664"/>
                  </a:ext>
                </a:extLst>
              </a:tr>
              <a:tr h="363443">
                <a:tc>
                  <a:txBody>
                    <a:bodyPr/>
                    <a:lstStyle/>
                    <a:p>
                      <a:r>
                        <a:rPr lang="en-US" sz="1400" b="1" dirty="0">
                          <a:solidFill>
                            <a:schemeClr val="bg1"/>
                          </a:solidFill>
                        </a:rPr>
                        <a:t>Symptom</a:t>
                      </a:r>
                      <a:endParaRPr lang="en-US" sz="14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en-US" sz="1400" b="1" dirty="0">
                          <a:solidFill>
                            <a:schemeClr val="bg1"/>
                          </a:solidFill>
                        </a:rPr>
                        <a:t>Score</a:t>
                      </a:r>
                      <a:endParaRPr lang="en-US" sz="14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en-US" sz="1400" b="1" dirty="0">
                          <a:solidFill>
                            <a:schemeClr val="bg1"/>
                          </a:solidFill>
                        </a:rPr>
                        <a:t>Groups</a:t>
                      </a:r>
                      <a:endParaRPr lang="en-US" sz="14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val="3793583369"/>
                  </a:ext>
                </a:extLst>
              </a:tr>
              <a:tr h="363443">
                <a:tc>
                  <a:txBody>
                    <a:bodyPr/>
                    <a:lstStyle/>
                    <a:p>
                      <a:r>
                        <a:rPr lang="en-US" sz="1400" b="0">
                          <a:solidFill>
                            <a:schemeClr val="tx1"/>
                          </a:solidFill>
                        </a:rPr>
                        <a:t>Abdominal pain</a:t>
                      </a:r>
                      <a:endParaRPr lang="en-US" sz="1400" b="0">
                        <a:solidFill>
                          <a:schemeClr val="tx1"/>
                        </a:solidFill>
                        <a:latin typeface="Arial" panose="020B0604020202020204" pitchFamily="34" charset="0"/>
                        <a:cs typeface="Arial" panose="020B0604020202020204" pitchFamily="34" charset="0"/>
                      </a:endParaRPr>
                    </a:p>
                  </a:txBody>
                  <a:tcPr anchor="ctr"/>
                </a:tc>
                <a:tc rowSpan="11">
                  <a:txBody>
                    <a:bodyPr/>
                    <a:lstStyle/>
                    <a:p>
                      <a:pPr algn="ctr"/>
                      <a:r>
                        <a:rPr lang="en-US" sz="1400" b="0" dirty="0">
                          <a:solidFill>
                            <a:schemeClr val="tx1"/>
                          </a:solidFill>
                        </a:rPr>
                        <a:t>Scored 0-10 </a:t>
                      </a:r>
                    </a:p>
                    <a:p>
                      <a:pPr algn="ctr"/>
                      <a:r>
                        <a:rPr lang="en-US" sz="1400" b="0" dirty="0">
                          <a:solidFill>
                            <a:schemeClr val="tx1"/>
                          </a:solidFill>
                        </a:rPr>
                        <a:t>daily (24-hour recall) on a handheld device</a:t>
                      </a:r>
                    </a:p>
                    <a:p>
                      <a:pPr algn="ctr"/>
                      <a:endParaRPr lang="en-US" sz="1400" b="0" dirty="0">
                        <a:solidFill>
                          <a:schemeClr val="tx1"/>
                        </a:solidFill>
                      </a:endParaRPr>
                    </a:p>
                    <a:p>
                      <a:pPr algn="ctr"/>
                      <a:r>
                        <a:rPr lang="en-US" sz="1400" b="0" dirty="0">
                          <a:solidFill>
                            <a:schemeClr val="tx1"/>
                          </a:solidFill>
                        </a:rPr>
                        <a:t>0 is no symptoms</a:t>
                      </a:r>
                    </a:p>
                    <a:p>
                      <a:pPr algn="ctr"/>
                      <a:r>
                        <a:rPr lang="en-US" sz="1400" b="0" dirty="0">
                          <a:solidFill>
                            <a:schemeClr val="tx1"/>
                          </a:solidFill>
                        </a:rPr>
                        <a:t>10 is worst</a:t>
                      </a:r>
                    </a:p>
                    <a:p>
                      <a:pPr algn="ctr"/>
                      <a:endParaRPr lang="en-US" sz="1400" b="0" dirty="0">
                        <a:solidFill>
                          <a:schemeClr val="tx1"/>
                        </a:solidFill>
                      </a:endParaRPr>
                    </a:p>
                    <a:p>
                      <a:pPr algn="ctr"/>
                      <a:r>
                        <a:rPr lang="en-US" sz="1400" b="0" dirty="0">
                          <a:solidFill>
                            <a:schemeClr val="tx1"/>
                          </a:solidFill>
                        </a:rPr>
                        <a:t>Analyzed as a 14-day moving average</a:t>
                      </a:r>
                      <a:endParaRPr lang="en-US" sz="1400" b="0" dirty="0">
                        <a:solidFill>
                          <a:schemeClr val="tx1"/>
                        </a:solidFill>
                        <a:latin typeface="Arial" panose="020B0604020202020204" pitchFamily="34" charset="0"/>
                        <a:cs typeface="Arial" panose="020B0604020202020204" pitchFamily="34" charset="0"/>
                      </a:endParaRPr>
                    </a:p>
                  </a:txBody>
                  <a:tcPr anchor="ctr"/>
                </a:tc>
                <a:tc rowSpan="3">
                  <a:txBody>
                    <a:bodyPr/>
                    <a:lstStyle/>
                    <a:p>
                      <a:pPr marL="0" marR="0" lvl="0" indent="0" algn="ctr" defTabSz="609553"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GI</a:t>
                      </a:r>
                    </a:p>
                    <a:p>
                      <a:pPr marL="0" marR="0" lvl="0" indent="0" algn="ctr" defTabSz="609553"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(0-30)</a:t>
                      </a:r>
                    </a:p>
                    <a:p>
                      <a:pPr algn="ctr"/>
                      <a:endParaRPr lang="en-US" sz="14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92337125"/>
                  </a:ext>
                </a:extLst>
              </a:tr>
              <a:tr h="363443">
                <a:tc>
                  <a:txBody>
                    <a:bodyPr/>
                    <a:lstStyle/>
                    <a:p>
                      <a:r>
                        <a:rPr lang="en-US" sz="1400" b="0">
                          <a:solidFill>
                            <a:schemeClr val="tx1"/>
                          </a:solidFill>
                        </a:rPr>
                        <a:t>Diarrhea</a:t>
                      </a:r>
                      <a:endParaRPr lang="en-US" sz="1400" b="0">
                        <a:solidFill>
                          <a:schemeClr val="tx1"/>
                        </a:solidFill>
                        <a:latin typeface="Arial" panose="020B0604020202020204" pitchFamily="34" charset="0"/>
                        <a:cs typeface="Arial" panose="020B0604020202020204" pitchFamily="34" charset="0"/>
                      </a:endParaRPr>
                    </a:p>
                  </a:txBody>
                  <a:tcPr anchor="ctr"/>
                </a:tc>
                <a:tc vMerge="1">
                  <a:txBody>
                    <a:bodyPr/>
                    <a:lstStyle/>
                    <a:p>
                      <a:endParaRPr lang="en-US" sz="1200" b="0"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vMerge="1">
                  <a:txBody>
                    <a:bodyPr/>
                    <a:lstStyle/>
                    <a:p>
                      <a:endParaRPr lang="en-US"/>
                    </a:p>
                  </a:txBody>
                  <a:tcP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31537374"/>
                  </a:ext>
                </a:extLst>
              </a:tr>
              <a:tr h="363443">
                <a:tc>
                  <a:txBody>
                    <a:bodyPr/>
                    <a:lstStyle/>
                    <a:p>
                      <a:r>
                        <a:rPr lang="en-US" sz="1400" b="0">
                          <a:solidFill>
                            <a:schemeClr val="tx1"/>
                          </a:solidFill>
                        </a:rPr>
                        <a:t>Nausea</a:t>
                      </a:r>
                      <a:endParaRPr lang="en-US" sz="1400" b="0">
                        <a:solidFill>
                          <a:schemeClr val="tx1"/>
                        </a:solidFill>
                        <a:latin typeface="Arial" panose="020B0604020202020204" pitchFamily="34" charset="0"/>
                        <a:cs typeface="Arial" panose="020B0604020202020204" pitchFamily="34" charset="0"/>
                      </a:endParaRPr>
                    </a:p>
                  </a:txBody>
                  <a:tcPr anchor="ctr"/>
                </a:tc>
                <a:tc vMerge="1">
                  <a:txBody>
                    <a:bodyPr/>
                    <a:lstStyle/>
                    <a:p>
                      <a:endParaRPr lang="en-US" sz="1200" b="0"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vMerge="1">
                  <a:txBody>
                    <a:bodyPr/>
                    <a:lstStyle/>
                    <a:p>
                      <a:endParaRPr lang="en-US"/>
                    </a:p>
                  </a:txBody>
                  <a:tcP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2192454"/>
                  </a:ext>
                </a:extLst>
              </a:tr>
              <a:tr h="363443">
                <a:tc>
                  <a:txBody>
                    <a:bodyPr/>
                    <a:lstStyle/>
                    <a:p>
                      <a:r>
                        <a:rPr lang="en-US" sz="1400" b="0">
                          <a:solidFill>
                            <a:schemeClr val="tx1"/>
                          </a:solidFill>
                        </a:rPr>
                        <a:t>Spots</a:t>
                      </a:r>
                      <a:endParaRPr lang="en-US" sz="1400" b="0">
                        <a:solidFill>
                          <a:schemeClr val="tx1"/>
                        </a:solidFill>
                        <a:latin typeface="Arial" panose="020B0604020202020204" pitchFamily="34" charset="0"/>
                        <a:cs typeface="Arial" panose="020B0604020202020204" pitchFamily="34" charset="0"/>
                      </a:endParaRPr>
                    </a:p>
                  </a:txBody>
                  <a:tcPr anchor="ctr"/>
                </a:tc>
                <a:tc vMerge="1">
                  <a:txBody>
                    <a:bodyPr/>
                    <a:lstStyle/>
                    <a:p>
                      <a:endParaRPr lang="en-US" sz="1200" b="0"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3">
                  <a:txBody>
                    <a:bodyPr/>
                    <a:lstStyle/>
                    <a:p>
                      <a:pPr marL="0" marR="0" lvl="0" indent="0" algn="ctr" defTabSz="609553"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Skin</a:t>
                      </a:r>
                    </a:p>
                    <a:p>
                      <a:pPr marL="0" marR="0" lvl="0" indent="0" algn="ctr" defTabSz="609553"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(0-30)</a:t>
                      </a:r>
                      <a:endParaRPr lang="en-US" sz="14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59263930"/>
                  </a:ext>
                </a:extLst>
              </a:tr>
              <a:tr h="363443">
                <a:tc>
                  <a:txBody>
                    <a:bodyPr/>
                    <a:lstStyle/>
                    <a:p>
                      <a:r>
                        <a:rPr lang="en-US" sz="1400" b="0">
                          <a:solidFill>
                            <a:schemeClr val="tx1"/>
                          </a:solidFill>
                        </a:rPr>
                        <a:t>Itching</a:t>
                      </a:r>
                      <a:endParaRPr lang="en-US" sz="1400" b="0">
                        <a:solidFill>
                          <a:schemeClr val="tx1"/>
                        </a:solidFill>
                        <a:latin typeface="Arial" panose="020B0604020202020204" pitchFamily="34" charset="0"/>
                        <a:cs typeface="Arial" panose="020B0604020202020204" pitchFamily="34" charset="0"/>
                      </a:endParaRPr>
                    </a:p>
                  </a:txBody>
                  <a:tcPr anchor="ctr"/>
                </a:tc>
                <a:tc vMerge="1">
                  <a:txBody>
                    <a:bodyPr/>
                    <a:lstStyle/>
                    <a:p>
                      <a:endParaRPr lang="en-US" sz="1200" b="0"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vMerge="1">
                  <a:txBody>
                    <a:bodyPr/>
                    <a:lstStyle/>
                    <a:p>
                      <a:endParaRPr lang="en-US"/>
                    </a:p>
                  </a:txBody>
                  <a:tcP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96077275"/>
                  </a:ext>
                </a:extLst>
              </a:tr>
              <a:tr h="363443">
                <a:tc>
                  <a:txBody>
                    <a:bodyPr/>
                    <a:lstStyle/>
                    <a:p>
                      <a:r>
                        <a:rPr lang="en-US" sz="1400" b="0">
                          <a:solidFill>
                            <a:schemeClr val="tx1"/>
                          </a:solidFill>
                        </a:rPr>
                        <a:t>Flushing</a:t>
                      </a:r>
                      <a:endParaRPr lang="en-US" sz="1400" b="0">
                        <a:solidFill>
                          <a:schemeClr val="tx1"/>
                        </a:solidFill>
                        <a:latin typeface="Arial" panose="020B0604020202020204" pitchFamily="34" charset="0"/>
                        <a:cs typeface="Arial" panose="020B0604020202020204" pitchFamily="34" charset="0"/>
                      </a:endParaRPr>
                    </a:p>
                  </a:txBody>
                  <a:tcPr anchor="ctr"/>
                </a:tc>
                <a:tc vMerge="1">
                  <a:txBody>
                    <a:bodyPr/>
                    <a:lstStyle/>
                    <a:p>
                      <a:endParaRPr lang="en-US" sz="1200" b="0"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vMerge="1">
                  <a:txBody>
                    <a:bodyPr/>
                    <a:lstStyle/>
                    <a:p>
                      <a:endParaRPr lang="en-US"/>
                    </a:p>
                  </a:txBody>
                  <a:tcP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29194498"/>
                  </a:ext>
                </a:extLst>
              </a:tr>
              <a:tr h="363443">
                <a:tc>
                  <a:txBody>
                    <a:bodyPr/>
                    <a:lstStyle/>
                    <a:p>
                      <a:r>
                        <a:rPr lang="en-US" sz="1400" b="0" dirty="0">
                          <a:solidFill>
                            <a:schemeClr val="tx1"/>
                          </a:solidFill>
                        </a:rPr>
                        <a:t>Brain fog</a:t>
                      </a:r>
                      <a:endParaRPr lang="en-US" sz="1400" b="0" dirty="0">
                        <a:solidFill>
                          <a:schemeClr val="tx1"/>
                        </a:solidFill>
                        <a:latin typeface="Arial" panose="020B0604020202020204" pitchFamily="34" charset="0"/>
                        <a:cs typeface="Arial" panose="020B0604020202020204" pitchFamily="34" charset="0"/>
                      </a:endParaRPr>
                    </a:p>
                  </a:txBody>
                  <a:tcPr anchor="ctr"/>
                </a:tc>
                <a:tc vMerge="1">
                  <a:txBody>
                    <a:bodyPr/>
                    <a:lstStyle/>
                    <a:p>
                      <a:endParaRPr lang="en-US"/>
                    </a:p>
                  </a:txBody>
                  <a:tcPr/>
                </a:tc>
                <a:tc rowSpan="3">
                  <a:txBody>
                    <a:bodyPr/>
                    <a:lstStyle/>
                    <a:p>
                      <a:pPr algn="ctr"/>
                      <a:r>
                        <a:rPr lang="en-US" sz="1400" dirty="0"/>
                        <a:t>Neurological</a:t>
                      </a:r>
                    </a:p>
                    <a:p>
                      <a:pPr algn="ctr"/>
                      <a:r>
                        <a:rPr lang="en-US" sz="1400" dirty="0"/>
                        <a:t>(0-30)</a:t>
                      </a:r>
                    </a:p>
                  </a:txBody>
                  <a:tcPr anchor="ctr"/>
                </a:tc>
                <a:extLst>
                  <a:ext uri="{0D108BD9-81ED-4DB2-BD59-A6C34878D82A}">
                    <a16:rowId xmlns:a16="http://schemas.microsoft.com/office/drawing/2014/main" val="2774002620"/>
                  </a:ext>
                </a:extLst>
              </a:tr>
              <a:tr h="363443">
                <a:tc>
                  <a:txBody>
                    <a:bodyPr/>
                    <a:lstStyle/>
                    <a:p>
                      <a:r>
                        <a:rPr lang="en-US" sz="1400" b="0">
                          <a:solidFill>
                            <a:schemeClr val="tx1"/>
                          </a:solidFill>
                        </a:rPr>
                        <a:t>Headache</a:t>
                      </a:r>
                      <a:endParaRPr lang="en-US" sz="1400" b="0">
                        <a:solidFill>
                          <a:schemeClr val="tx1"/>
                        </a:solidFill>
                        <a:latin typeface="Arial" panose="020B0604020202020204" pitchFamily="34" charset="0"/>
                        <a:cs typeface="Arial" panose="020B0604020202020204" pitchFamily="34" charset="0"/>
                      </a:endParaRP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2931209"/>
                  </a:ext>
                </a:extLst>
              </a:tr>
              <a:tr h="363444">
                <a:tc>
                  <a:txBody>
                    <a:bodyPr/>
                    <a:lstStyle/>
                    <a:p>
                      <a:r>
                        <a:rPr lang="en-US" sz="1400" b="0">
                          <a:solidFill>
                            <a:schemeClr val="tx1"/>
                          </a:solidFill>
                        </a:rPr>
                        <a:t>Dizziness</a:t>
                      </a:r>
                      <a:endParaRPr lang="en-US" sz="1400" b="0">
                        <a:solidFill>
                          <a:schemeClr val="tx1"/>
                        </a:solidFill>
                        <a:latin typeface="Arial" panose="020B0604020202020204" pitchFamily="34" charset="0"/>
                        <a:cs typeface="Arial" panose="020B0604020202020204" pitchFamily="34" charset="0"/>
                      </a:endParaRPr>
                    </a:p>
                  </a:txBody>
                  <a:tcPr anchor="ctr"/>
                </a:tc>
                <a:tc v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vMerge="1">
                  <a:txBody>
                    <a:bodyPr/>
                    <a:lstStyle/>
                    <a:p>
                      <a:endParaRPr lang="en-US"/>
                    </a:p>
                  </a:txBody>
                  <a:tcP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96209201"/>
                  </a:ext>
                </a:extLst>
              </a:tr>
              <a:tr h="363443">
                <a:tc>
                  <a:txBody>
                    <a:bodyPr/>
                    <a:lstStyle/>
                    <a:p>
                      <a:r>
                        <a:rPr lang="en-US" sz="1400" b="0">
                          <a:solidFill>
                            <a:schemeClr val="tx1"/>
                          </a:solidFill>
                        </a:rPr>
                        <a:t>Bone pain</a:t>
                      </a:r>
                      <a:endParaRPr lang="en-US" sz="1400" b="0">
                        <a:solidFill>
                          <a:schemeClr val="tx1"/>
                        </a:solidFill>
                        <a:latin typeface="Arial" panose="020B0604020202020204" pitchFamily="34" charset="0"/>
                        <a:cs typeface="Arial" panose="020B0604020202020204" pitchFamily="34" charset="0"/>
                      </a:endParaRPr>
                    </a:p>
                  </a:txBody>
                  <a:tcPr anchor="ctr"/>
                </a:tc>
                <a:tc v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rowSpan="2">
                  <a:txBody>
                    <a:bodyPr/>
                    <a:lstStyle/>
                    <a:p>
                      <a:endParaRPr lang="en-US" sz="2000"/>
                    </a:p>
                  </a:txBody>
                  <a:tcPr anchor="ctr"/>
                </a:tc>
                <a:extLst>
                  <a:ext uri="{0D108BD9-81ED-4DB2-BD59-A6C34878D82A}">
                    <a16:rowId xmlns:a16="http://schemas.microsoft.com/office/drawing/2014/main" val="2485303364"/>
                  </a:ext>
                </a:extLst>
              </a:tr>
              <a:tr h="363443">
                <a:tc>
                  <a:txBody>
                    <a:bodyPr/>
                    <a:lstStyle/>
                    <a:p>
                      <a:r>
                        <a:rPr lang="en-US" sz="1400" b="0" dirty="0">
                          <a:solidFill>
                            <a:schemeClr val="tx1"/>
                          </a:solidFill>
                        </a:rPr>
                        <a:t>Fatigue</a:t>
                      </a:r>
                      <a:endParaRPr lang="en-US" sz="1400" b="0" dirty="0">
                        <a:solidFill>
                          <a:schemeClr val="tx1"/>
                        </a:solidFill>
                        <a:latin typeface="Arial" panose="020B0604020202020204" pitchFamily="34" charset="0"/>
                        <a:cs typeface="Arial" panose="020B0604020202020204" pitchFamily="34" charset="0"/>
                      </a:endParaRPr>
                    </a:p>
                  </a:txBody>
                  <a:tcPr anchor="ctr"/>
                </a:tc>
                <a:tc vMerge="1">
                  <a:txBody>
                    <a:bodyPr/>
                    <a:lstStyle/>
                    <a:p>
                      <a:endParaRPr lang="en-US" sz="1200" b="0"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75473990"/>
                  </a:ext>
                </a:extLst>
              </a:tr>
            </a:tbl>
          </a:graphicData>
        </a:graphic>
      </p:graphicFrame>
      <p:sp>
        <p:nvSpPr>
          <p:cNvPr id="16" name="TextBox 15">
            <a:extLst>
              <a:ext uri="{FF2B5EF4-FFF2-40B4-BE49-F238E27FC236}">
                <a16:creationId xmlns:a16="http://schemas.microsoft.com/office/drawing/2014/main" id="{5682EA90-40EF-4060-BF67-77E7D3341DC1}"/>
              </a:ext>
            </a:extLst>
          </p:cNvPr>
          <p:cNvSpPr txBox="1"/>
          <p:nvPr/>
        </p:nvSpPr>
        <p:spPr>
          <a:xfrm>
            <a:off x="8117989" y="6045547"/>
            <a:ext cx="2853069" cy="523220"/>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accent2"/>
                </a:solidFill>
                <a:effectLst/>
                <a:uLnTx/>
                <a:uFillTx/>
                <a:latin typeface="Arial" charset="0"/>
                <a:ea typeface="Geneva" charset="0"/>
              </a:rPr>
              <a:t>Total Symptom Score</a:t>
            </a:r>
            <a:br>
              <a:rPr kumimoji="0" lang="en-US" sz="1400" b="1" i="0" u="none" strike="noStrike" kern="1200" cap="none" spc="0" normalizeH="0" baseline="0" noProof="0" dirty="0">
                <a:ln>
                  <a:noFill/>
                </a:ln>
                <a:solidFill>
                  <a:schemeClr val="accent2"/>
                </a:solidFill>
                <a:effectLst/>
                <a:uLnTx/>
                <a:uFillTx/>
                <a:latin typeface="Arial" charset="0"/>
                <a:ea typeface="Geneva" charset="0"/>
              </a:rPr>
            </a:br>
            <a:r>
              <a:rPr kumimoji="0" lang="en-US" sz="1400" b="1" i="0" u="none" strike="noStrike" kern="1200" cap="none" spc="0" normalizeH="0" baseline="0" noProof="0" dirty="0">
                <a:ln>
                  <a:noFill/>
                </a:ln>
                <a:solidFill>
                  <a:schemeClr val="accent2"/>
                </a:solidFill>
                <a:effectLst/>
                <a:uLnTx/>
                <a:uFillTx/>
                <a:latin typeface="Arial" charset="0"/>
                <a:ea typeface="Geneva" charset="0"/>
              </a:rPr>
              <a:t>(0-110)</a:t>
            </a:r>
          </a:p>
        </p:txBody>
      </p:sp>
      <p:sp>
        <p:nvSpPr>
          <p:cNvPr id="17" name="Arrow: Chevron 16">
            <a:extLst>
              <a:ext uri="{FF2B5EF4-FFF2-40B4-BE49-F238E27FC236}">
                <a16:creationId xmlns:a16="http://schemas.microsoft.com/office/drawing/2014/main" id="{F909DDD4-2CF7-4217-9610-1FFD78AE4558}"/>
              </a:ext>
            </a:extLst>
          </p:cNvPr>
          <p:cNvSpPr/>
          <p:nvPr/>
        </p:nvSpPr>
        <p:spPr>
          <a:xfrm rot="5400000">
            <a:off x="9462815" y="5566468"/>
            <a:ext cx="198782" cy="421419"/>
          </a:xfrm>
          <a:prstGeom prst="chevr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0731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6B8D99-EC2D-A232-B9FB-A06432C12BD6}"/>
              </a:ext>
            </a:extLst>
          </p:cNvPr>
          <p:cNvSpPr>
            <a:spLocks noGrp="1"/>
          </p:cNvSpPr>
          <p:nvPr>
            <p:ph type="ftr" sz="quarter" idx="3"/>
          </p:nvPr>
        </p:nvSpPr>
        <p:spPr>
          <a:xfrm>
            <a:off x="609600" y="6356350"/>
            <a:ext cx="10744199" cy="442131"/>
          </a:xfrm>
        </p:spPr>
        <p:txBody>
          <a:bodyPr/>
          <a:lstStyle/>
          <a:p>
            <a:r>
              <a:rPr lang="en-US" dirty="0"/>
              <a:t>Castells M, et al. </a:t>
            </a:r>
            <a:r>
              <a:rPr lang="en-US" i="1" dirty="0"/>
              <a:t>J Allergy Clin Immunol</a:t>
            </a:r>
            <a:r>
              <a:rPr lang="en-US" dirty="0"/>
              <a:t>. 2023. 151(2)(suppl S1A-4A):Abstract 627.</a:t>
            </a:r>
          </a:p>
        </p:txBody>
      </p:sp>
      <p:sp>
        <p:nvSpPr>
          <p:cNvPr id="9" name="Title 8">
            <a:extLst>
              <a:ext uri="{FF2B5EF4-FFF2-40B4-BE49-F238E27FC236}">
                <a16:creationId xmlns:a16="http://schemas.microsoft.com/office/drawing/2014/main" id="{53B68365-040C-DC72-8303-0E42B30205FF}"/>
              </a:ext>
            </a:extLst>
          </p:cNvPr>
          <p:cNvSpPr>
            <a:spLocks noGrp="1"/>
          </p:cNvSpPr>
          <p:nvPr>
            <p:ph type="title"/>
          </p:nvPr>
        </p:nvSpPr>
        <p:spPr/>
        <p:txBody>
          <a:bodyPr>
            <a:normAutofit/>
          </a:bodyPr>
          <a:lstStyle/>
          <a:p>
            <a:r>
              <a:rPr lang="en-US" sz="3200" b="1" dirty="0" err="1">
                <a:cs typeface="Arial" panose="020B0604020202020204" pitchFamily="34" charset="0"/>
              </a:rPr>
              <a:t>Avapritinib</a:t>
            </a:r>
            <a:r>
              <a:rPr lang="en-US" sz="3200" b="1" dirty="0">
                <a:cs typeface="Arial" panose="020B0604020202020204" pitchFamily="34" charset="0"/>
              </a:rPr>
              <a:t> Versus Placebo in ISM:</a:t>
            </a:r>
            <a:br>
              <a:rPr lang="en-US" sz="3200" b="1" dirty="0">
                <a:cs typeface="Arial" panose="020B0604020202020204" pitchFamily="34" charset="0"/>
              </a:rPr>
            </a:br>
            <a:r>
              <a:rPr lang="en-US" sz="3200" b="1" dirty="0">
                <a:cs typeface="Arial" panose="020B0604020202020204" pitchFamily="34" charset="0"/>
              </a:rPr>
              <a:t>Effect on Symptom Scores (Primary Endpoint)</a:t>
            </a:r>
            <a:endParaRPr lang="en-US" dirty="0"/>
          </a:p>
        </p:txBody>
      </p:sp>
      <p:grpSp>
        <p:nvGrpSpPr>
          <p:cNvPr id="5" name="Group 4">
            <a:extLst>
              <a:ext uri="{FF2B5EF4-FFF2-40B4-BE49-F238E27FC236}">
                <a16:creationId xmlns:a16="http://schemas.microsoft.com/office/drawing/2014/main" id="{BE1A0FA6-CAE5-D05B-94C8-F0A56C296F20}"/>
              </a:ext>
            </a:extLst>
          </p:cNvPr>
          <p:cNvGrpSpPr/>
          <p:nvPr/>
        </p:nvGrpSpPr>
        <p:grpSpPr>
          <a:xfrm>
            <a:off x="1042986" y="1356116"/>
            <a:ext cx="9877425" cy="5029200"/>
            <a:chOff x="1157287" y="1248376"/>
            <a:chExt cx="9877425" cy="5029200"/>
          </a:xfrm>
        </p:grpSpPr>
        <p:pic>
          <p:nvPicPr>
            <p:cNvPr id="4" name="Picture 3">
              <a:extLst>
                <a:ext uri="{FF2B5EF4-FFF2-40B4-BE49-F238E27FC236}">
                  <a16:creationId xmlns:a16="http://schemas.microsoft.com/office/drawing/2014/main" id="{2C6BCFAC-ABE9-E6AA-078E-5EC5B9A9C7E9}"/>
                </a:ext>
              </a:extLst>
            </p:cNvPr>
            <p:cNvPicPr>
              <a:picLocks noChangeAspect="1"/>
            </p:cNvPicPr>
            <p:nvPr/>
          </p:nvPicPr>
          <p:blipFill>
            <a:blip r:embed="rId3"/>
            <a:stretch>
              <a:fillRect/>
            </a:stretch>
          </p:blipFill>
          <p:spPr>
            <a:xfrm>
              <a:off x="1157287" y="1248376"/>
              <a:ext cx="9877425" cy="5029200"/>
            </a:xfrm>
            <a:prstGeom prst="rect">
              <a:avLst/>
            </a:prstGeom>
          </p:spPr>
        </p:pic>
        <p:sp>
          <p:nvSpPr>
            <p:cNvPr id="11" name="Rectangle 10">
              <a:extLst>
                <a:ext uri="{FF2B5EF4-FFF2-40B4-BE49-F238E27FC236}">
                  <a16:creationId xmlns:a16="http://schemas.microsoft.com/office/drawing/2014/main" id="{F34CA037-89ED-619D-1F25-A5F26FC08814}"/>
                </a:ext>
              </a:extLst>
            </p:cNvPr>
            <p:cNvSpPr/>
            <p:nvPr/>
          </p:nvSpPr>
          <p:spPr>
            <a:xfrm>
              <a:off x="1300163" y="1385082"/>
              <a:ext cx="514350" cy="5008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6950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84F16C2-D1B9-16C0-5BC5-BA7EB7AD24AD}"/>
              </a:ext>
            </a:extLst>
          </p:cNvPr>
          <p:cNvSpPr>
            <a:spLocks noGrp="1"/>
          </p:cNvSpPr>
          <p:nvPr>
            <p:ph type="ftr" sz="quarter" idx="3"/>
          </p:nvPr>
        </p:nvSpPr>
        <p:spPr>
          <a:xfrm>
            <a:off x="609600" y="6356350"/>
            <a:ext cx="10744199" cy="442131"/>
          </a:xfrm>
        </p:spPr>
        <p:txBody>
          <a:bodyPr/>
          <a:lstStyle/>
          <a:p>
            <a:pPr marL="0" marR="0">
              <a:spcBef>
                <a:spcPts val="0"/>
              </a:spcBef>
              <a:spcAft>
                <a:spcPts val="600"/>
              </a:spcAft>
            </a:pPr>
            <a:r>
              <a:rPr lang="en-US" sz="1200" kern="100" dirty="0">
                <a:effectLst/>
                <a:latin typeface="Arial" panose="020B0604020202020204" pitchFamily="34" charset="0"/>
                <a:ea typeface="Yu Mincho" panose="02020400000000000000" pitchFamily="18" charset="-128"/>
                <a:cs typeface="Times New Roman" panose="02020603050405020304" pitchFamily="18" charset="0"/>
              </a:rPr>
              <a:t>AHN, systemic </a:t>
            </a:r>
            <a:r>
              <a:rPr lang="en-US" sz="1200" kern="100" dirty="0" err="1">
                <a:effectLst/>
                <a:latin typeface="Arial" panose="020B0604020202020204" pitchFamily="34" charset="0"/>
                <a:ea typeface="Yu Mincho" panose="02020400000000000000" pitchFamily="18" charset="-128"/>
                <a:cs typeface="Times New Roman" panose="02020603050405020304" pitchFamily="18" charset="0"/>
              </a:rPr>
              <a:t>mastocytosis</a:t>
            </a:r>
            <a:r>
              <a:rPr lang="en-US" sz="1200" kern="100" dirty="0">
                <a:effectLst/>
                <a:latin typeface="Arial" panose="020B0604020202020204" pitchFamily="34" charset="0"/>
                <a:ea typeface="Yu Mincho" panose="02020400000000000000" pitchFamily="18" charset="-128"/>
                <a:cs typeface="Times New Roman" panose="02020603050405020304" pitchFamily="18" charset="0"/>
              </a:rPr>
              <a:t> with an associated hematologic neoplasm; bid, twice a day; </a:t>
            </a:r>
            <a:r>
              <a:rPr lang="en-US" sz="1200" kern="100" dirty="0" err="1">
                <a:effectLst/>
                <a:latin typeface="Arial" panose="020B0604020202020204" pitchFamily="34" charset="0"/>
                <a:ea typeface="Yu Mincho" panose="02020400000000000000" pitchFamily="18" charset="-128"/>
                <a:cs typeface="Times New Roman" panose="02020603050405020304" pitchFamily="18" charset="0"/>
              </a:rPr>
              <a:t>ddPCR</a:t>
            </a:r>
            <a:r>
              <a:rPr lang="en-US" sz="1200" kern="100" dirty="0">
                <a:effectLst/>
                <a:latin typeface="Arial" panose="020B0604020202020204" pitchFamily="34" charset="0"/>
                <a:ea typeface="Yu Mincho" panose="02020400000000000000" pitchFamily="18" charset="-128"/>
                <a:cs typeface="Times New Roman" panose="02020603050405020304" pitchFamily="18" charset="0"/>
              </a:rPr>
              <a:t>, digital droplet polymerase chain reaction test; FBC, full blood count; PLT, platelets; PPI, proton pump inhibitor; prn, as needed; PUVA, psoralen plus ultraviolet A; </a:t>
            </a:r>
            <a:r>
              <a:rPr lang="en-US" sz="1200" kern="100" dirty="0" err="1">
                <a:effectLst/>
                <a:latin typeface="Arial" panose="020B0604020202020204" pitchFamily="34" charset="0"/>
                <a:ea typeface="Yu Mincho" panose="02020400000000000000" pitchFamily="18" charset="-128"/>
                <a:cs typeface="Times New Roman" panose="02020603050405020304" pitchFamily="18" charset="0"/>
              </a:rPr>
              <a:t>tid</a:t>
            </a:r>
            <a:r>
              <a:rPr lang="en-US" sz="1200" kern="100" dirty="0">
                <a:effectLst/>
                <a:latin typeface="Arial" panose="020B0604020202020204" pitchFamily="34" charset="0"/>
                <a:ea typeface="Yu Mincho" panose="02020400000000000000" pitchFamily="18" charset="-128"/>
                <a:cs typeface="Times New Roman" panose="02020603050405020304" pitchFamily="18" charset="0"/>
              </a:rPr>
              <a:t>, three times a day; WBC, white blood cell.</a:t>
            </a:r>
            <a:endParaRPr lang="en-US" sz="1200" kern="100" dirty="0">
              <a:effectLst/>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2" name="Title 1">
            <a:extLst>
              <a:ext uri="{FF2B5EF4-FFF2-40B4-BE49-F238E27FC236}">
                <a16:creationId xmlns:a16="http://schemas.microsoft.com/office/drawing/2014/main" id="{771DBEAE-DD8F-0E40-A7FB-3E2DE2088E31}"/>
              </a:ext>
            </a:extLst>
          </p:cNvPr>
          <p:cNvSpPr>
            <a:spLocks noGrp="1"/>
          </p:cNvSpPr>
          <p:nvPr>
            <p:ph type="title"/>
          </p:nvPr>
        </p:nvSpPr>
        <p:spPr>
          <a:xfrm>
            <a:off x="609600" y="199505"/>
            <a:ext cx="10744200" cy="1185577"/>
          </a:xfrm>
        </p:spPr>
        <p:txBody>
          <a:bodyPr/>
          <a:lstStyle/>
          <a:p>
            <a:r>
              <a:rPr lang="en-GB" dirty="0"/>
              <a:t>Patient case</a:t>
            </a:r>
          </a:p>
        </p:txBody>
      </p:sp>
      <p:sp>
        <p:nvSpPr>
          <p:cNvPr id="4" name="Rectangle 3">
            <a:extLst>
              <a:ext uri="{FF2B5EF4-FFF2-40B4-BE49-F238E27FC236}">
                <a16:creationId xmlns:a16="http://schemas.microsoft.com/office/drawing/2014/main" id="{234DAA71-F70C-6146-B940-74A75C15CE0D}"/>
              </a:ext>
            </a:extLst>
          </p:cNvPr>
          <p:cNvSpPr/>
          <p:nvPr/>
        </p:nvSpPr>
        <p:spPr>
          <a:xfrm>
            <a:off x="609599" y="2287291"/>
            <a:ext cx="3941135" cy="3984172"/>
          </a:xfrm>
          <a:prstGeom prst="rect">
            <a:avLst/>
          </a:prstGeom>
        </p:spPr>
        <p:style>
          <a:lnRef idx="1">
            <a:schemeClr val="accent1"/>
          </a:lnRef>
          <a:fillRef idx="3">
            <a:schemeClr val="accent1"/>
          </a:fillRef>
          <a:effectRef idx="2">
            <a:schemeClr val="accent1"/>
          </a:effectRef>
          <a:fontRef idx="minor">
            <a:schemeClr val="lt1"/>
          </a:fontRef>
        </p:style>
        <p:txBody>
          <a:bodyPr lIns="182880" tIns="182880" rIns="182880" rtlCol="0" anchor="t"/>
          <a:lstStyle/>
          <a:p>
            <a:pPr>
              <a:spcAft>
                <a:spcPts val="600"/>
              </a:spcAft>
            </a:pPr>
            <a:r>
              <a:rPr lang="en-GB" sz="1600" b="1" dirty="0"/>
              <a:t>Symptom review: March 2021</a:t>
            </a:r>
          </a:p>
          <a:p>
            <a:pPr marL="285750" indent="-285750">
              <a:spcAft>
                <a:spcPts val="600"/>
              </a:spcAft>
              <a:buFont typeface="Arial" panose="020B0604020202020204" pitchFamily="34" charset="0"/>
              <a:buChar char="•"/>
            </a:pPr>
            <a:r>
              <a:rPr lang="en-GB" sz="1600" b="1" dirty="0"/>
              <a:t>General: Increased fatigue and significant sleep disturbance</a:t>
            </a:r>
          </a:p>
          <a:p>
            <a:pPr marL="285750" indent="-285750">
              <a:spcAft>
                <a:spcPts val="600"/>
              </a:spcAft>
              <a:buFont typeface="Arial" panose="020B0604020202020204" pitchFamily="34" charset="0"/>
              <a:buChar char="•"/>
            </a:pPr>
            <a:r>
              <a:rPr lang="en-GB" sz="1600" b="1" dirty="0"/>
              <a:t>Skin: </a:t>
            </a:r>
            <a:r>
              <a:rPr lang="en-GB" sz="1600" b="1" i="1" dirty="0"/>
              <a:t>Still severe itching and hot flushes. Feet particularly bad with burning sensation all the time</a:t>
            </a:r>
          </a:p>
          <a:p>
            <a:pPr marL="285750" indent="-285750">
              <a:spcAft>
                <a:spcPts val="600"/>
              </a:spcAft>
              <a:buFont typeface="Arial" panose="020B0604020202020204" pitchFamily="34" charset="0"/>
              <a:buChar char="•"/>
            </a:pPr>
            <a:r>
              <a:rPr lang="en-GB" sz="1600" b="1" dirty="0"/>
              <a:t>GIT: </a:t>
            </a:r>
            <a:r>
              <a:rPr lang="en-GB" sz="1600" dirty="0"/>
              <a:t>Acid reflux better with PPI and abdominal distension/</a:t>
            </a:r>
            <a:r>
              <a:rPr lang="en-GB" sz="1600" b="1" i="1" dirty="0"/>
              <a:t>bloating. Loose motions 2 to 3 times a day</a:t>
            </a:r>
          </a:p>
          <a:p>
            <a:pPr marL="285750" indent="-285750">
              <a:spcAft>
                <a:spcPts val="600"/>
              </a:spcAft>
              <a:buFont typeface="Arial" panose="020B0604020202020204" pitchFamily="34" charset="0"/>
              <a:buChar char="•"/>
            </a:pPr>
            <a:r>
              <a:rPr lang="en-GB" sz="1600" b="1" dirty="0"/>
              <a:t>Cognitive issues: </a:t>
            </a:r>
            <a:r>
              <a:rPr lang="en-GB" sz="1600" dirty="0"/>
              <a:t>Mild memory impairment in recall</a:t>
            </a:r>
          </a:p>
          <a:p>
            <a:pPr marL="285750" indent="-285750">
              <a:spcAft>
                <a:spcPts val="600"/>
              </a:spcAft>
              <a:buFont typeface="Arial" panose="020B0604020202020204" pitchFamily="34" charset="0"/>
              <a:buChar char="•"/>
            </a:pPr>
            <a:r>
              <a:rPr lang="en-GB" sz="1600" b="1" dirty="0"/>
              <a:t>Anaphylaxis: </a:t>
            </a:r>
            <a:r>
              <a:rPr lang="en-GB" sz="1600" dirty="0"/>
              <a:t>No episodes</a:t>
            </a:r>
          </a:p>
        </p:txBody>
      </p:sp>
      <p:sp>
        <p:nvSpPr>
          <p:cNvPr id="5" name="Rectangle 4">
            <a:extLst>
              <a:ext uri="{FF2B5EF4-FFF2-40B4-BE49-F238E27FC236}">
                <a16:creationId xmlns:a16="http://schemas.microsoft.com/office/drawing/2014/main" id="{EFF7AECD-3CA7-8A4E-9A4E-ED76860A2757}"/>
              </a:ext>
            </a:extLst>
          </p:cNvPr>
          <p:cNvSpPr/>
          <p:nvPr/>
        </p:nvSpPr>
        <p:spPr>
          <a:xfrm>
            <a:off x="4769767" y="2287291"/>
            <a:ext cx="2970736" cy="3984172"/>
          </a:xfrm>
          <a:prstGeom prst="rect">
            <a:avLst/>
          </a:prstGeom>
        </p:spPr>
        <p:style>
          <a:lnRef idx="1">
            <a:schemeClr val="accent2"/>
          </a:lnRef>
          <a:fillRef idx="3">
            <a:schemeClr val="accent2"/>
          </a:fillRef>
          <a:effectRef idx="2">
            <a:schemeClr val="accent2"/>
          </a:effectRef>
          <a:fontRef idx="minor">
            <a:schemeClr val="lt1"/>
          </a:fontRef>
        </p:style>
        <p:txBody>
          <a:bodyPr lIns="182880" tIns="182880" rIns="0" rtlCol="0" anchor="t"/>
          <a:lstStyle/>
          <a:p>
            <a:pPr>
              <a:spcAft>
                <a:spcPts val="600"/>
              </a:spcAft>
            </a:pPr>
            <a:r>
              <a:rPr lang="en-GB" sz="1600" b="1" dirty="0"/>
              <a:t>Medications:</a:t>
            </a:r>
          </a:p>
          <a:p>
            <a:pPr marL="285750" indent="-285750">
              <a:spcAft>
                <a:spcPts val="600"/>
              </a:spcAft>
              <a:buFont typeface="Arial" panose="020B0604020202020204" pitchFamily="34" charset="0"/>
              <a:buChar char="•"/>
            </a:pPr>
            <a:r>
              <a:rPr lang="en-GB" sz="1600" b="1" i="1" dirty="0"/>
              <a:t>Fexofenadine 360 mg bid</a:t>
            </a:r>
          </a:p>
          <a:p>
            <a:pPr marL="285750" indent="-285750">
              <a:spcAft>
                <a:spcPts val="600"/>
              </a:spcAft>
              <a:buFont typeface="Arial" panose="020B0604020202020204" pitchFamily="34" charset="0"/>
              <a:buChar char="•"/>
            </a:pPr>
            <a:r>
              <a:rPr lang="en-GB" sz="1600" b="1" i="1" dirty="0"/>
              <a:t>Famotidine 40 mg bid</a:t>
            </a:r>
          </a:p>
          <a:p>
            <a:pPr marL="285750" indent="-285750">
              <a:spcAft>
                <a:spcPts val="600"/>
              </a:spcAft>
              <a:buFont typeface="Arial" panose="020B0604020202020204" pitchFamily="34" charset="0"/>
              <a:buChar char="•"/>
            </a:pPr>
            <a:r>
              <a:rPr lang="en-GB" sz="1600" b="1" i="1" dirty="0"/>
              <a:t>Omeprazole 20 mg daily</a:t>
            </a:r>
          </a:p>
          <a:p>
            <a:pPr marL="285750" indent="-285750">
              <a:spcAft>
                <a:spcPts val="600"/>
              </a:spcAft>
              <a:buFont typeface="Arial" panose="020B0604020202020204" pitchFamily="34" charset="0"/>
              <a:buChar char="•"/>
            </a:pPr>
            <a:r>
              <a:rPr lang="en-GB" sz="1600" b="1" i="1" dirty="0"/>
              <a:t>Cetirizine 20 mg </a:t>
            </a:r>
            <a:r>
              <a:rPr lang="en-GB" sz="1600" b="1" i="1" dirty="0" err="1"/>
              <a:t>tid</a:t>
            </a:r>
            <a:endParaRPr lang="en-GB" sz="1600" b="1" i="1" dirty="0"/>
          </a:p>
          <a:p>
            <a:pPr marL="285750" indent="-285750">
              <a:spcAft>
                <a:spcPts val="600"/>
              </a:spcAft>
              <a:buFont typeface="Arial" panose="020B0604020202020204" pitchFamily="34" charset="0"/>
              <a:buChar char="•"/>
            </a:pPr>
            <a:r>
              <a:rPr lang="en-GB" sz="1600" dirty="0"/>
              <a:t>Skin cream prn</a:t>
            </a:r>
          </a:p>
          <a:p>
            <a:pPr marL="285750" indent="-285750">
              <a:spcAft>
                <a:spcPts val="600"/>
              </a:spcAft>
              <a:buFont typeface="Arial" panose="020B0604020202020204" pitchFamily="34" charset="0"/>
              <a:buChar char="•"/>
            </a:pPr>
            <a:r>
              <a:rPr lang="en-GB" sz="1600" dirty="0"/>
              <a:t>Vitamin D and Ca</a:t>
            </a:r>
          </a:p>
          <a:p>
            <a:pPr marL="285750" indent="-285750">
              <a:spcAft>
                <a:spcPts val="600"/>
              </a:spcAft>
              <a:buFont typeface="Arial" panose="020B0604020202020204" pitchFamily="34" charset="0"/>
              <a:buChar char="•"/>
            </a:pPr>
            <a:r>
              <a:rPr lang="en-GB" sz="1600" dirty="0"/>
              <a:t>Inhalers prn/regular</a:t>
            </a:r>
          </a:p>
          <a:p>
            <a:pPr marL="285750" indent="-285750">
              <a:spcAft>
                <a:spcPts val="600"/>
              </a:spcAft>
              <a:buFont typeface="Arial" panose="020B0604020202020204" pitchFamily="34" charset="0"/>
              <a:buChar char="•"/>
            </a:pPr>
            <a:r>
              <a:rPr lang="en-GB" sz="1600" dirty="0"/>
              <a:t>Stopped hydroxyzine; no benefit</a:t>
            </a:r>
          </a:p>
          <a:p>
            <a:pPr marL="285750" indent="-285750">
              <a:spcAft>
                <a:spcPts val="600"/>
              </a:spcAft>
              <a:buFont typeface="Arial" panose="020B0604020202020204" pitchFamily="34" charset="0"/>
              <a:buChar char="•"/>
            </a:pPr>
            <a:r>
              <a:rPr lang="en-GB" sz="1600" dirty="0"/>
              <a:t>Stopped narrow band PUVA; little benefit</a:t>
            </a:r>
          </a:p>
        </p:txBody>
      </p:sp>
      <p:sp>
        <p:nvSpPr>
          <p:cNvPr id="6" name="Rectangle 5">
            <a:extLst>
              <a:ext uri="{FF2B5EF4-FFF2-40B4-BE49-F238E27FC236}">
                <a16:creationId xmlns:a16="http://schemas.microsoft.com/office/drawing/2014/main" id="{22F27833-1019-D34F-BCF8-43AA25B1C99E}"/>
              </a:ext>
            </a:extLst>
          </p:cNvPr>
          <p:cNvSpPr/>
          <p:nvPr/>
        </p:nvSpPr>
        <p:spPr>
          <a:xfrm>
            <a:off x="7959536" y="2285163"/>
            <a:ext cx="4066903" cy="4101738"/>
          </a:xfrm>
          <a:prstGeom prst="rect">
            <a:avLst/>
          </a:prstGeom>
        </p:spPr>
        <p:style>
          <a:lnRef idx="1">
            <a:schemeClr val="accent6"/>
          </a:lnRef>
          <a:fillRef idx="3">
            <a:schemeClr val="accent6"/>
          </a:fillRef>
          <a:effectRef idx="2">
            <a:schemeClr val="accent6"/>
          </a:effectRef>
          <a:fontRef idx="minor">
            <a:schemeClr val="lt1"/>
          </a:fontRef>
        </p:style>
        <p:txBody>
          <a:bodyPr lIns="182880" tIns="182880" rIns="182880" rtlCol="0" anchor="t"/>
          <a:lstStyle/>
          <a:p>
            <a:r>
              <a:rPr lang="en-GB" sz="1600" b="1" dirty="0"/>
              <a:t>Results of investigations:</a:t>
            </a:r>
          </a:p>
          <a:p>
            <a:pPr marL="285750" indent="-285750">
              <a:buFont typeface="Arial" panose="020B0604020202020204" pitchFamily="34" charset="0"/>
              <a:buChar char="•"/>
            </a:pPr>
            <a:r>
              <a:rPr lang="en-GB" sz="1600" dirty="0"/>
              <a:t>FBC: Hb 160 g/L, WBC 7.4 x 10</a:t>
            </a:r>
            <a:r>
              <a:rPr lang="en-GB" sz="1600" baseline="30000" dirty="0"/>
              <a:t>9</a:t>
            </a:r>
            <a:r>
              <a:rPr lang="en-GB" sz="1600" dirty="0"/>
              <a:t>/L, normal differential, PLT 336 x10</a:t>
            </a:r>
            <a:r>
              <a:rPr lang="en-GB" sz="1600" baseline="30000" dirty="0"/>
              <a:t>9</a:t>
            </a:r>
            <a:r>
              <a:rPr lang="en-GB" sz="1600" dirty="0"/>
              <a:t>/L</a:t>
            </a:r>
          </a:p>
          <a:p>
            <a:pPr marL="285750" indent="-285750">
              <a:buFont typeface="Arial" panose="020B0604020202020204" pitchFamily="34" charset="0"/>
              <a:buChar char="•"/>
            </a:pPr>
            <a:r>
              <a:rPr lang="en-GB" sz="1600" dirty="0"/>
              <a:t>Blood film normal</a:t>
            </a:r>
          </a:p>
          <a:p>
            <a:pPr marL="285750" indent="-285750">
              <a:buFont typeface="Arial" panose="020B0604020202020204" pitchFamily="34" charset="0"/>
              <a:buChar char="•"/>
            </a:pPr>
            <a:r>
              <a:rPr lang="en-GB" sz="1600" dirty="0"/>
              <a:t>Normal renal and liver profiles</a:t>
            </a:r>
          </a:p>
          <a:p>
            <a:pPr marL="285750" indent="-285750">
              <a:buFont typeface="Arial" panose="020B0604020202020204" pitchFamily="34" charset="0"/>
              <a:buChar char="•"/>
            </a:pPr>
            <a:r>
              <a:rPr lang="en-GB" sz="1600" dirty="0"/>
              <a:t>Tryptase 102 ug/L</a:t>
            </a:r>
          </a:p>
          <a:p>
            <a:pPr>
              <a:spcBef>
                <a:spcPts val="1200"/>
              </a:spcBef>
            </a:pPr>
            <a:r>
              <a:rPr lang="en-GB" sz="1600" b="1" dirty="0"/>
              <a:t>Screening bone marrow biopsy:</a:t>
            </a:r>
          </a:p>
          <a:p>
            <a:pPr marL="285750" indent="-285750">
              <a:buFont typeface="Arial" panose="020B0604020202020204" pitchFamily="34" charset="0"/>
              <a:buChar char="•"/>
            </a:pPr>
            <a:r>
              <a:rPr lang="en-GB" sz="1600" b="1" dirty="0"/>
              <a:t>Aspirate: </a:t>
            </a:r>
            <a:r>
              <a:rPr lang="en-GB" sz="1600" dirty="0"/>
              <a:t>Normocellular aspirate with 6% mast cells: Spindle-shaped and rounded.</a:t>
            </a:r>
          </a:p>
          <a:p>
            <a:pPr marL="285750" indent="-285750">
              <a:buFont typeface="Arial" panose="020B0604020202020204" pitchFamily="34" charset="0"/>
              <a:buChar char="•"/>
            </a:pPr>
            <a:r>
              <a:rPr lang="en-GB" sz="1600" b="1" dirty="0"/>
              <a:t>Trephine: </a:t>
            </a:r>
            <a:r>
              <a:rPr lang="en-GB" sz="1600" dirty="0"/>
              <a:t>Systemic </a:t>
            </a:r>
            <a:r>
              <a:rPr lang="en-GB" sz="1600" dirty="0" err="1"/>
              <a:t>mastocytosis</a:t>
            </a:r>
            <a:r>
              <a:rPr lang="en-GB" sz="1600" dirty="0"/>
              <a:t>: 10-15% disease bulk. No AHN</a:t>
            </a:r>
          </a:p>
          <a:p>
            <a:pPr marL="285750" indent="-285750">
              <a:buFont typeface="Arial" panose="020B0604020202020204" pitchFamily="34" charset="0"/>
              <a:buChar char="•"/>
            </a:pPr>
            <a:r>
              <a:rPr lang="en-GB" sz="1600" b="1" dirty="0"/>
              <a:t>Cytogenetics: </a:t>
            </a:r>
            <a:r>
              <a:rPr lang="en-GB" sz="1600" dirty="0"/>
              <a:t>Normal</a:t>
            </a:r>
          </a:p>
          <a:p>
            <a:pPr marL="285750" indent="-285750">
              <a:buFont typeface="Arial" panose="020B0604020202020204" pitchFamily="34" charset="0"/>
              <a:buChar char="•"/>
            </a:pPr>
            <a:r>
              <a:rPr lang="en-GB" sz="1600" b="1" dirty="0"/>
              <a:t>Molecular: </a:t>
            </a:r>
            <a:r>
              <a:rPr lang="en-GB" sz="1600" dirty="0"/>
              <a:t>C-KIT D816V positive </a:t>
            </a:r>
            <a:r>
              <a:rPr lang="en-GB" sz="1600" dirty="0" err="1"/>
              <a:t>ddPCR</a:t>
            </a:r>
            <a:r>
              <a:rPr lang="en-GB" sz="1600" dirty="0"/>
              <a:t>*</a:t>
            </a:r>
          </a:p>
        </p:txBody>
      </p:sp>
      <p:sp>
        <p:nvSpPr>
          <p:cNvPr id="12" name="Content Placeholder 2">
            <a:extLst>
              <a:ext uri="{FF2B5EF4-FFF2-40B4-BE49-F238E27FC236}">
                <a16:creationId xmlns:a16="http://schemas.microsoft.com/office/drawing/2014/main" id="{21A4A74A-C2BC-D32D-D801-579D0A9A27E1}"/>
              </a:ext>
            </a:extLst>
          </p:cNvPr>
          <p:cNvSpPr txBox="1">
            <a:spLocks/>
          </p:cNvSpPr>
          <p:nvPr/>
        </p:nvSpPr>
        <p:spPr>
          <a:xfrm>
            <a:off x="609600" y="1261745"/>
            <a:ext cx="10744200" cy="55399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chemeClr val="accent3"/>
                </a:solidFill>
              </a:rPr>
              <a:t>March 2021 – Consented to take part in PIONEER trial</a:t>
            </a:r>
          </a:p>
          <a:p>
            <a:pPr marL="0" indent="0">
              <a:buNone/>
            </a:pPr>
            <a:r>
              <a:rPr lang="en-GB" sz="2000" b="1" dirty="0">
                <a:solidFill>
                  <a:schemeClr val="accent3"/>
                </a:solidFill>
              </a:rPr>
              <a:t>May 2021 – Screening visit – 18 months from first review </a:t>
            </a:r>
          </a:p>
        </p:txBody>
      </p:sp>
    </p:spTree>
    <p:extLst>
      <p:ext uri="{BB962C8B-B14F-4D97-AF65-F5344CB8AC3E}">
        <p14:creationId xmlns:p14="http://schemas.microsoft.com/office/powerpoint/2010/main" val="2917019541"/>
      </p:ext>
    </p:extLst>
  </p:cSld>
  <p:clrMapOvr>
    <a:masterClrMapping/>
  </p:clrMapOvr>
</p:sld>
</file>

<file path=ppt/theme/theme1.xml><?xml version="1.0" encoding="utf-8"?>
<a:theme xmlns:a="http://schemas.openxmlformats.org/drawingml/2006/main" name="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HemOnc22</Template>
  <TotalTime>870</TotalTime>
  <Words>1685</Words>
  <Application>Microsoft Macintosh PowerPoint</Application>
  <PresentationFormat>Widescreen</PresentationFormat>
  <Paragraphs>190</Paragraphs>
  <Slides>13</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Arial</vt:lpstr>
      <vt:lpstr>Arial Narrow</vt:lpstr>
      <vt:lpstr>Calibri</vt:lpstr>
      <vt:lpstr>Calibri Light</vt:lpstr>
      <vt:lpstr>Century Gothic</vt:lpstr>
      <vt:lpstr>Comic Sans MS</vt:lpstr>
      <vt:lpstr>Helvetica Neue Thin</vt:lpstr>
      <vt:lpstr>Times New Roman</vt:lpstr>
      <vt:lpstr>Trebuchet MS</vt:lpstr>
      <vt:lpstr>HemOnc22</vt:lpstr>
      <vt:lpstr>Office Theme</vt:lpstr>
      <vt:lpstr>1_HemOnc22</vt:lpstr>
      <vt:lpstr>When Best Supportive Care Is Not Enough: Who Is Eligible for Targeted Therapy in Non-Advanced Systemic Mastocytosis?</vt:lpstr>
      <vt:lpstr>PowerPoint Presentation</vt:lpstr>
      <vt:lpstr>Disclaimer</vt:lpstr>
      <vt:lpstr>Therapeutic Options for Symptom Management in ISM Patients</vt:lpstr>
      <vt:lpstr>Which Patient with Non-Advanced Systemic Mastocytosis Would I Consider for Targeted Therapy?</vt:lpstr>
      <vt:lpstr>Registrational PIONEER Study: Randomized, Double-Blind, Placebo-Controlled Study in Patients with ISM </vt:lpstr>
      <vt:lpstr>ISM-SAF, a Reliable Construct-Valid PRO Tool for ISM </vt:lpstr>
      <vt:lpstr>Avapritinib Versus Placebo in ISM: Effect on Symptom Scores (Primary Endpoint)</vt:lpstr>
      <vt:lpstr>Patient case</vt:lpstr>
      <vt:lpstr>Patient case</vt:lpstr>
      <vt:lpstr>Patient Case</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Best Supportive Care Is Not Enough: Who Is Eligible for Targeted Therapy in Non-Advanced Systemic Mastocytosis?</dc:title>
  <dc:subject/>
  <dc:creator>MedEd On The Go</dc:creator>
  <cp:keywords/>
  <dc:description/>
  <cp:lastModifiedBy>Moriah Diethorn</cp:lastModifiedBy>
  <cp:revision>81</cp:revision>
  <dcterms:created xsi:type="dcterms:W3CDTF">2019-02-14T16:09:47Z</dcterms:created>
  <dcterms:modified xsi:type="dcterms:W3CDTF">2023-06-07T20:53:24Z</dcterms:modified>
  <cp:category/>
</cp:coreProperties>
</file>