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1"/>
    <p:sldMasterId id="2147483684" r:id="rId2"/>
  </p:sldMasterIdLst>
  <p:notesMasterIdLst>
    <p:notesMasterId r:id="rId12"/>
  </p:notesMasterIdLst>
  <p:sldIdLst>
    <p:sldId id="532" r:id="rId3"/>
    <p:sldId id="256" r:id="rId4"/>
    <p:sldId id="265" r:id="rId5"/>
    <p:sldId id="1594" r:id="rId6"/>
    <p:sldId id="1592" r:id="rId7"/>
    <p:sldId id="1597" r:id="rId8"/>
    <p:sldId id="1596" r:id="rId9"/>
    <p:sldId id="1595" r:id="rId10"/>
    <p:sldId id="26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6327"/>
  </p:normalViewPr>
  <p:slideViewPr>
    <p:cSldViewPr snapToGrid="0">
      <p:cViewPr varScale="1">
        <p:scale>
          <a:sx n="119" d="100"/>
          <a:sy n="119" d="100"/>
        </p:scale>
        <p:origin x="760"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9693853-7DB5-B544-A9DC-0FE87EC1968E}" type="datetimeFigureOut">
              <a:rPr lang="en-US" smtClean="0"/>
              <a:t>5/5/23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4157555-7C2F-BC4C-9B3A-B0A2A96A3FAA}" type="slidenum">
              <a:rPr lang="en-US" smtClean="0"/>
              <a:t>‹#›</a:t>
            </a:fld>
            <a:endParaRPr lang="en-US"/>
          </a:p>
        </p:txBody>
      </p:sp>
    </p:spTree>
    <p:extLst>
      <p:ext uri="{BB962C8B-B14F-4D97-AF65-F5344CB8AC3E}">
        <p14:creationId xmlns:p14="http://schemas.microsoft.com/office/powerpoint/2010/main" val="32294812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A65F76-0011-CA4E-92EC-80CC7B898B9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51541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A65F76-0011-CA4E-92EC-80CC7B898B9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5947706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8686DA55-3014-A390-F6B9-93C74A03ED5D}"/>
              </a:ext>
            </a:extLst>
          </p:cNvPr>
          <p:cNvPicPr>
            <a:picLocks noChangeAspect="1"/>
          </p:cNvPicPr>
          <p:nvPr userDrawn="1"/>
        </p:nvPicPr>
        <p:blipFill>
          <a:blip r:embed="rId2"/>
          <a:stretch>
            <a:fillRect/>
          </a:stretch>
        </p:blipFill>
        <p:spPr>
          <a:xfrm>
            <a:off x="0" y="-1"/>
            <a:ext cx="12191988" cy="975359"/>
          </a:xfrm>
          <a:prstGeom prst="rect">
            <a:avLst/>
          </a:prstGeom>
        </p:spPr>
      </p:pic>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4" name="Picture 3">
            <a:extLst>
              <a:ext uri="{FF2B5EF4-FFF2-40B4-BE49-F238E27FC236}">
                <a16:creationId xmlns:a16="http://schemas.microsoft.com/office/drawing/2014/main" id="{7F769840-AFB3-41D5-B8CE-7626D91553BC}"/>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3238293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1476153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D250C-6EEA-B1A1-B491-10422548427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BBD3599-E485-39AC-03C7-74F93F01CE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FF96DE3-09DA-C553-4E03-25C8490BF4CE}"/>
              </a:ext>
            </a:extLst>
          </p:cNvPr>
          <p:cNvSpPr>
            <a:spLocks noGrp="1"/>
          </p:cNvSpPr>
          <p:nvPr>
            <p:ph type="dt" sz="half" idx="10"/>
          </p:nvPr>
        </p:nvSpPr>
        <p:spPr/>
        <p:txBody>
          <a:bodyPr/>
          <a:lstStyle/>
          <a:p>
            <a:fld id="{68607845-940D-AF42-90E6-0A3F0004BE78}" type="datetimeFigureOut">
              <a:rPr lang="en-US" smtClean="0"/>
              <a:t>5/5/23</a:t>
            </a:fld>
            <a:endParaRPr lang="en-US"/>
          </a:p>
        </p:txBody>
      </p:sp>
      <p:sp>
        <p:nvSpPr>
          <p:cNvPr id="5" name="Footer Placeholder 4">
            <a:extLst>
              <a:ext uri="{FF2B5EF4-FFF2-40B4-BE49-F238E27FC236}">
                <a16:creationId xmlns:a16="http://schemas.microsoft.com/office/drawing/2014/main" id="{EFA9A60E-868C-52C6-C825-19BA338FF8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21579E-803B-BD28-2DBB-13250B0CA552}"/>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0174857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4FC08-534A-8154-8815-A5BFFB686EF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E84B8B7-FC0D-4F40-EC2B-62E119F7C5C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17CCE6-3E70-D9AF-F696-4DDE3281A5DF}"/>
              </a:ext>
            </a:extLst>
          </p:cNvPr>
          <p:cNvSpPr>
            <a:spLocks noGrp="1"/>
          </p:cNvSpPr>
          <p:nvPr>
            <p:ph type="dt" sz="half" idx="10"/>
          </p:nvPr>
        </p:nvSpPr>
        <p:spPr/>
        <p:txBody>
          <a:bodyPr/>
          <a:lstStyle/>
          <a:p>
            <a:fld id="{68607845-940D-AF42-90E6-0A3F0004BE78}" type="datetimeFigureOut">
              <a:rPr lang="en-US" smtClean="0"/>
              <a:t>5/5/23</a:t>
            </a:fld>
            <a:endParaRPr lang="en-US"/>
          </a:p>
        </p:txBody>
      </p:sp>
      <p:sp>
        <p:nvSpPr>
          <p:cNvPr id="5" name="Footer Placeholder 4">
            <a:extLst>
              <a:ext uri="{FF2B5EF4-FFF2-40B4-BE49-F238E27FC236}">
                <a16:creationId xmlns:a16="http://schemas.microsoft.com/office/drawing/2014/main" id="{3693B666-A55A-067A-E47A-F4A087A8B2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18EFF9-3F62-FFA8-F4BC-890344B8B66D}"/>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4441947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025A2-2765-239F-A15A-3F2C72B2ACC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DEDEC4F-96BF-9190-2B7F-6CE6BF42144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A41C397-E997-3E50-0FFF-FB8BD85539E4}"/>
              </a:ext>
            </a:extLst>
          </p:cNvPr>
          <p:cNvSpPr>
            <a:spLocks noGrp="1"/>
          </p:cNvSpPr>
          <p:nvPr>
            <p:ph type="dt" sz="half" idx="10"/>
          </p:nvPr>
        </p:nvSpPr>
        <p:spPr/>
        <p:txBody>
          <a:bodyPr/>
          <a:lstStyle/>
          <a:p>
            <a:fld id="{68607845-940D-AF42-90E6-0A3F0004BE78}" type="datetimeFigureOut">
              <a:rPr lang="en-US" smtClean="0"/>
              <a:t>5/5/23</a:t>
            </a:fld>
            <a:endParaRPr lang="en-US"/>
          </a:p>
        </p:txBody>
      </p:sp>
      <p:sp>
        <p:nvSpPr>
          <p:cNvPr id="5" name="Footer Placeholder 4">
            <a:extLst>
              <a:ext uri="{FF2B5EF4-FFF2-40B4-BE49-F238E27FC236}">
                <a16:creationId xmlns:a16="http://schemas.microsoft.com/office/drawing/2014/main" id="{54973FE1-6DFF-CDB4-7A32-D3D242B7AD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9263AC-E06E-CCF8-C678-2295416D6BFD}"/>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6245705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C22703-6067-83C5-B7B3-BFB87445104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87963D-72B5-EAAA-B532-937561249D6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D0478CC-A6AE-5BA5-0C93-2ABD2CB91B2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2BF93BF-43F9-E86C-2186-7EE4544814C4}"/>
              </a:ext>
            </a:extLst>
          </p:cNvPr>
          <p:cNvSpPr>
            <a:spLocks noGrp="1"/>
          </p:cNvSpPr>
          <p:nvPr>
            <p:ph type="dt" sz="half" idx="10"/>
          </p:nvPr>
        </p:nvSpPr>
        <p:spPr/>
        <p:txBody>
          <a:bodyPr/>
          <a:lstStyle/>
          <a:p>
            <a:fld id="{68607845-940D-AF42-90E6-0A3F0004BE78}" type="datetimeFigureOut">
              <a:rPr lang="en-US" smtClean="0"/>
              <a:t>5/5/23</a:t>
            </a:fld>
            <a:endParaRPr lang="en-US"/>
          </a:p>
        </p:txBody>
      </p:sp>
      <p:sp>
        <p:nvSpPr>
          <p:cNvPr id="6" name="Footer Placeholder 5">
            <a:extLst>
              <a:ext uri="{FF2B5EF4-FFF2-40B4-BE49-F238E27FC236}">
                <a16:creationId xmlns:a16="http://schemas.microsoft.com/office/drawing/2014/main" id="{42E5678A-92ED-3CA8-25E7-1697F7B109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AA367E-BEF6-76B2-B494-82E3A4FFFA0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1219270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5067C-F02F-CA51-C76E-9AFAA77F467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B7DFFB7-D356-0068-C081-0037355B3B7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2F46DE1-B636-ED1B-AB2F-C49A63505C1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FEE0272-F65F-ED84-720C-CA73A9D148E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3850EF4-AE51-FB58-8AAB-D7B6106A863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D4A651-BC82-2322-E0B4-F301EE08EC72}"/>
              </a:ext>
            </a:extLst>
          </p:cNvPr>
          <p:cNvSpPr>
            <a:spLocks noGrp="1"/>
          </p:cNvSpPr>
          <p:nvPr>
            <p:ph type="dt" sz="half" idx="10"/>
          </p:nvPr>
        </p:nvSpPr>
        <p:spPr/>
        <p:txBody>
          <a:bodyPr/>
          <a:lstStyle/>
          <a:p>
            <a:fld id="{68607845-940D-AF42-90E6-0A3F0004BE78}" type="datetimeFigureOut">
              <a:rPr lang="en-US" smtClean="0"/>
              <a:t>5/5/23</a:t>
            </a:fld>
            <a:endParaRPr lang="en-US"/>
          </a:p>
        </p:txBody>
      </p:sp>
      <p:sp>
        <p:nvSpPr>
          <p:cNvPr id="8" name="Footer Placeholder 7">
            <a:extLst>
              <a:ext uri="{FF2B5EF4-FFF2-40B4-BE49-F238E27FC236}">
                <a16:creationId xmlns:a16="http://schemas.microsoft.com/office/drawing/2014/main" id="{36DE80AA-357E-6C98-0356-40E44CEA866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DAEBF76-C709-17B1-7646-653B310FA635}"/>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536514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9A9F76-DC18-5638-D2F2-A8C5E27ACA6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492889F-0B2E-7251-3AFB-6AE4AC334F59}"/>
              </a:ext>
            </a:extLst>
          </p:cNvPr>
          <p:cNvSpPr>
            <a:spLocks noGrp="1"/>
          </p:cNvSpPr>
          <p:nvPr>
            <p:ph type="dt" sz="half" idx="10"/>
          </p:nvPr>
        </p:nvSpPr>
        <p:spPr/>
        <p:txBody>
          <a:bodyPr/>
          <a:lstStyle/>
          <a:p>
            <a:fld id="{68607845-940D-AF42-90E6-0A3F0004BE78}" type="datetimeFigureOut">
              <a:rPr lang="en-US" smtClean="0"/>
              <a:t>5/5/23</a:t>
            </a:fld>
            <a:endParaRPr lang="en-US"/>
          </a:p>
        </p:txBody>
      </p:sp>
      <p:sp>
        <p:nvSpPr>
          <p:cNvPr id="4" name="Footer Placeholder 3">
            <a:extLst>
              <a:ext uri="{FF2B5EF4-FFF2-40B4-BE49-F238E27FC236}">
                <a16:creationId xmlns:a16="http://schemas.microsoft.com/office/drawing/2014/main" id="{7303151B-2399-38C2-5A12-67FB2C49375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8D54789-EB7D-63FF-798A-50C671590E5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8136307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FAC998-1345-0A1E-D969-E2343D24E5B0}"/>
              </a:ext>
            </a:extLst>
          </p:cNvPr>
          <p:cNvSpPr>
            <a:spLocks noGrp="1"/>
          </p:cNvSpPr>
          <p:nvPr>
            <p:ph type="dt" sz="half" idx="10"/>
          </p:nvPr>
        </p:nvSpPr>
        <p:spPr/>
        <p:txBody>
          <a:bodyPr/>
          <a:lstStyle/>
          <a:p>
            <a:fld id="{68607845-940D-AF42-90E6-0A3F0004BE78}" type="datetimeFigureOut">
              <a:rPr lang="en-US" smtClean="0"/>
              <a:t>5/5/23</a:t>
            </a:fld>
            <a:endParaRPr lang="en-US"/>
          </a:p>
        </p:txBody>
      </p:sp>
      <p:sp>
        <p:nvSpPr>
          <p:cNvPr id="3" name="Footer Placeholder 2">
            <a:extLst>
              <a:ext uri="{FF2B5EF4-FFF2-40B4-BE49-F238E27FC236}">
                <a16:creationId xmlns:a16="http://schemas.microsoft.com/office/drawing/2014/main" id="{24CBE583-98EF-E399-09BA-BD0061BEF48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9234487-D257-CCB4-7728-4674E825B93B}"/>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18386781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06936-E1B0-0DD5-1952-04504CECDC6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EED911E-6386-4271-B6E9-40C5066E25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FE8560E-7E00-2A07-7AE0-12A12B7093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30F7A04-C019-9FFD-A565-15FD384B2CBA}"/>
              </a:ext>
            </a:extLst>
          </p:cNvPr>
          <p:cNvSpPr>
            <a:spLocks noGrp="1"/>
          </p:cNvSpPr>
          <p:nvPr>
            <p:ph type="dt" sz="half" idx="10"/>
          </p:nvPr>
        </p:nvSpPr>
        <p:spPr/>
        <p:txBody>
          <a:bodyPr/>
          <a:lstStyle/>
          <a:p>
            <a:fld id="{68607845-940D-AF42-90E6-0A3F0004BE78}" type="datetimeFigureOut">
              <a:rPr lang="en-US" smtClean="0"/>
              <a:t>5/5/23</a:t>
            </a:fld>
            <a:endParaRPr lang="en-US"/>
          </a:p>
        </p:txBody>
      </p:sp>
      <p:sp>
        <p:nvSpPr>
          <p:cNvPr id="6" name="Footer Placeholder 5">
            <a:extLst>
              <a:ext uri="{FF2B5EF4-FFF2-40B4-BE49-F238E27FC236}">
                <a16:creationId xmlns:a16="http://schemas.microsoft.com/office/drawing/2014/main" id="{3C619466-C547-5950-58EE-EE1847F6B7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EBF1FB8-9D79-225C-2626-783076682BD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82380356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6E1F79-9E23-3848-6F69-35488B4C97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AEC5418-1A70-E059-01EC-1D72186415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BA7CE12-2BFD-3001-A50F-144325830B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1FFDA66-E22F-675F-FEB8-63150CF7F0F3}"/>
              </a:ext>
            </a:extLst>
          </p:cNvPr>
          <p:cNvSpPr>
            <a:spLocks noGrp="1"/>
          </p:cNvSpPr>
          <p:nvPr>
            <p:ph type="dt" sz="half" idx="10"/>
          </p:nvPr>
        </p:nvSpPr>
        <p:spPr/>
        <p:txBody>
          <a:bodyPr/>
          <a:lstStyle/>
          <a:p>
            <a:fld id="{68607845-940D-AF42-90E6-0A3F0004BE78}" type="datetimeFigureOut">
              <a:rPr lang="en-US" smtClean="0"/>
              <a:t>5/5/23</a:t>
            </a:fld>
            <a:endParaRPr lang="en-US"/>
          </a:p>
        </p:txBody>
      </p:sp>
      <p:sp>
        <p:nvSpPr>
          <p:cNvPr id="6" name="Footer Placeholder 5">
            <a:extLst>
              <a:ext uri="{FF2B5EF4-FFF2-40B4-BE49-F238E27FC236}">
                <a16:creationId xmlns:a16="http://schemas.microsoft.com/office/drawing/2014/main" id="{10C83DCB-B75E-E3B9-1D31-F97DD2D654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F41B311-4B71-A04A-F24B-8930E95E38DC}"/>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734817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6BD7BFDA-BA3F-04E7-5092-F2956F92BE78}"/>
              </a:ext>
            </a:extLst>
          </p:cNvPr>
          <p:cNvPicPr>
            <a:picLocks noChangeAspect="1"/>
          </p:cNvPicPr>
          <p:nvPr userDrawn="1"/>
        </p:nvPicPr>
        <p:blipFill>
          <a:blip r:embed="rId2"/>
          <a:stretch>
            <a:fillRect/>
          </a:stretch>
        </p:blipFill>
        <p:spPr>
          <a:xfrm>
            <a:off x="0" y="-1"/>
            <a:ext cx="12191988" cy="975359"/>
          </a:xfrm>
          <a:prstGeom prst="rect">
            <a:avLst/>
          </a:prstGeom>
        </p:spPr>
      </p:pic>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2" name="Picture 1">
            <a:extLst>
              <a:ext uri="{FF2B5EF4-FFF2-40B4-BE49-F238E27FC236}">
                <a16:creationId xmlns:a16="http://schemas.microsoft.com/office/drawing/2014/main" id="{B8243155-C1BE-4C8F-A1B8-E05BE1DC5B68}"/>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241773342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774C5-0A9B-18F3-9CAF-A2B1A25B925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5D017D1-B693-49B4-3D5E-A85798E9371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AF5442-7CBE-77D1-A385-C70394651352}"/>
              </a:ext>
            </a:extLst>
          </p:cNvPr>
          <p:cNvSpPr>
            <a:spLocks noGrp="1"/>
          </p:cNvSpPr>
          <p:nvPr>
            <p:ph type="dt" sz="half" idx="10"/>
          </p:nvPr>
        </p:nvSpPr>
        <p:spPr/>
        <p:txBody>
          <a:bodyPr/>
          <a:lstStyle/>
          <a:p>
            <a:fld id="{68607845-940D-AF42-90E6-0A3F0004BE78}" type="datetimeFigureOut">
              <a:rPr lang="en-US" smtClean="0"/>
              <a:t>5/5/23</a:t>
            </a:fld>
            <a:endParaRPr lang="en-US"/>
          </a:p>
        </p:txBody>
      </p:sp>
      <p:sp>
        <p:nvSpPr>
          <p:cNvPr id="5" name="Footer Placeholder 4">
            <a:extLst>
              <a:ext uri="{FF2B5EF4-FFF2-40B4-BE49-F238E27FC236}">
                <a16:creationId xmlns:a16="http://schemas.microsoft.com/office/drawing/2014/main" id="{D87A6695-506E-F21D-883F-09C59CE1C5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CE03CC-E804-AE4F-BC35-01C4F6A9E24A}"/>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62131986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70CF5B-1288-5AE1-2A77-4AA7451944B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B6E1E66-A92E-A10E-28AA-282CAF2696D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66E619-06E1-63C2-881D-5EC5E6E70BD2}"/>
              </a:ext>
            </a:extLst>
          </p:cNvPr>
          <p:cNvSpPr>
            <a:spLocks noGrp="1"/>
          </p:cNvSpPr>
          <p:nvPr>
            <p:ph type="dt" sz="half" idx="10"/>
          </p:nvPr>
        </p:nvSpPr>
        <p:spPr/>
        <p:txBody>
          <a:bodyPr/>
          <a:lstStyle/>
          <a:p>
            <a:fld id="{68607845-940D-AF42-90E6-0A3F0004BE78}" type="datetimeFigureOut">
              <a:rPr lang="en-US" smtClean="0"/>
              <a:t>5/5/23</a:t>
            </a:fld>
            <a:endParaRPr lang="en-US"/>
          </a:p>
        </p:txBody>
      </p:sp>
      <p:sp>
        <p:nvSpPr>
          <p:cNvPr id="5" name="Footer Placeholder 4">
            <a:extLst>
              <a:ext uri="{FF2B5EF4-FFF2-40B4-BE49-F238E27FC236}">
                <a16:creationId xmlns:a16="http://schemas.microsoft.com/office/drawing/2014/main" id="{F76803AB-03EE-7B44-B956-081B88BE25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01B24F-3185-E413-DA86-85FF758C4669}"/>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7373156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7980245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4055618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2"/>
              </a:buClr>
              <a:buSzPct val="100000"/>
              <a:buFont typeface="Arial" panose="020B0604020202020204" pitchFamily="34" charset="0"/>
              <a:buChar char="•"/>
              <a:defRPr/>
            </a:lvl1pPr>
            <a:lvl2pPr marL="685800" indent="-228600">
              <a:buClr>
                <a:schemeClr val="accent2"/>
              </a:buClr>
              <a:buSzPct val="100000"/>
              <a:buFont typeface="Arial" panose="020B0604020202020204" pitchFamily="34" charset="0"/>
              <a:buChar char="•"/>
              <a:defRPr/>
            </a:lvl2pPr>
            <a:lvl3pPr marL="1143000" indent="-228600">
              <a:buClr>
                <a:schemeClr val="accent2"/>
              </a:buClr>
              <a:buSzPct val="100000"/>
              <a:buFont typeface="Arial" panose="020B0604020202020204" pitchFamily="34" charset="0"/>
              <a:buChar char="•"/>
              <a:defRPr/>
            </a:lvl3pPr>
            <a:lvl4pPr marL="1600200" indent="-228600">
              <a:buClr>
                <a:schemeClr val="accent2"/>
              </a:buClr>
              <a:buSzPct val="100000"/>
              <a:buFont typeface="Arial" panose="020B0604020202020204" pitchFamily="34" charset="0"/>
              <a:buChar char="•"/>
              <a:defRPr/>
            </a:lvl4pPr>
            <a:lvl5pPr marL="2057400" indent="-228600">
              <a:buClr>
                <a:schemeClr val="accent2"/>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4"/>
              </a:buClr>
              <a:buFont typeface="Arial" panose="020B0604020202020204" pitchFamily="34" charset="0"/>
              <a:buChar char="•"/>
              <a:defRPr/>
            </a:lvl1pPr>
            <a:lvl2pPr marL="685800" indent="-228600">
              <a:buClr>
                <a:schemeClr val="accent4"/>
              </a:buClr>
              <a:buFont typeface="Arial" panose="020B0604020202020204" pitchFamily="34" charset="0"/>
              <a:buChar char="•"/>
              <a:defRPr/>
            </a:lvl2pPr>
            <a:lvl3pPr marL="1143000" indent="-228600">
              <a:buClr>
                <a:schemeClr val="accent4"/>
              </a:buClr>
              <a:buFont typeface="Arial" panose="020B0604020202020204" pitchFamily="34" charset="0"/>
              <a:buChar char="•"/>
              <a:defRPr/>
            </a:lvl3pPr>
            <a:lvl4pPr marL="1600200" indent="-228600">
              <a:buClr>
                <a:schemeClr val="accent4"/>
              </a:buClr>
              <a:buFont typeface="Arial" panose="020B0604020202020204" pitchFamily="34" charset="0"/>
              <a:buChar char="•"/>
              <a:defRPr/>
            </a:lvl4pPr>
            <a:lvl5pPr marL="2057400" indent="-228600">
              <a:buClr>
                <a:schemeClr val="accent4"/>
              </a:buClr>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7985618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476485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3686163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8070334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3454289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theme" Target="../theme/theme2.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7" name="Rectangle 6">
            <a:extLst>
              <a:ext uri="{FF2B5EF4-FFF2-40B4-BE49-F238E27FC236}">
                <a16:creationId xmlns:a16="http://schemas.microsoft.com/office/drawing/2014/main" id="{28BAFC7C-C4EC-4B09-AB0B-7ABA6DA3C09F}"/>
              </a:ext>
            </a:extLst>
          </p:cNvPr>
          <p:cNvSpPr/>
          <p:nvPr/>
        </p:nvSpPr>
        <p:spPr>
          <a:xfrm>
            <a:off x="0" y="0"/>
            <a:ext cx="12192000" cy="106681"/>
          </a:xfrm>
          <a:prstGeom prst="rect">
            <a:avLst/>
          </a:prstGeom>
          <a:gradFill>
            <a:gsLst>
              <a:gs pos="0">
                <a:srgbClr val="898CAD"/>
              </a:gs>
              <a:gs pos="100000">
                <a:srgbClr val="1C2463"/>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258525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1"/>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bg1">
            <a:lumMod val="65000"/>
          </a:schemeClr>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accent2"/>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FBC1509-97F9-9AC9-3004-0444397C1F5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283713C-9A88-4E7F-B7F0-88A5DDA067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762F71-44E5-6941-7F1B-4DA15FB3D9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607845-940D-AF42-90E6-0A3F0004BE78}" type="datetimeFigureOut">
              <a:rPr lang="en-US" smtClean="0"/>
              <a:t>5/5/23</a:t>
            </a:fld>
            <a:endParaRPr lang="en-US"/>
          </a:p>
        </p:txBody>
      </p:sp>
      <p:sp>
        <p:nvSpPr>
          <p:cNvPr id="5" name="Footer Placeholder 4">
            <a:extLst>
              <a:ext uri="{FF2B5EF4-FFF2-40B4-BE49-F238E27FC236}">
                <a16:creationId xmlns:a16="http://schemas.microsoft.com/office/drawing/2014/main" id="{2D5F44EC-2508-285C-261A-6C6D471B16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8461F35-DC72-C444-9401-DB6D236197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3C78B3-0045-9547-874D-082F52276EB6}" type="slidenum">
              <a:rPr lang="en-US" smtClean="0"/>
              <a:t>‹#›</a:t>
            </a:fld>
            <a:endParaRPr lang="en-US"/>
          </a:p>
        </p:txBody>
      </p:sp>
    </p:spTree>
    <p:extLst>
      <p:ext uri="{BB962C8B-B14F-4D97-AF65-F5344CB8AC3E}">
        <p14:creationId xmlns:p14="http://schemas.microsoft.com/office/powerpoint/2010/main" val="163930290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hyperlink" Target="https://www.mededonthego.com/Video/program/930" TargetMode="External"/><Relationship Id="rId7" Type="http://schemas.openxmlformats.org/officeDocument/2006/relationships/image" Target="../media/image4.svg"/><Relationship Id="rId2" Type="http://schemas.openxmlformats.org/officeDocument/2006/relationships/notesSlide" Target="../notesSlides/notesSlide1.xml"/><Relationship Id="rId1" Type="http://schemas.openxmlformats.org/officeDocument/2006/relationships/slideLayout" Target="../slideLayouts/slideLayout17.xml"/><Relationship Id="rId6" Type="http://schemas.openxmlformats.org/officeDocument/2006/relationships/image" Target="../media/image3.png"/><Relationship Id="rId11" Type="http://schemas.openxmlformats.org/officeDocument/2006/relationships/image" Target="../media/image8.svg"/><Relationship Id="rId5" Type="http://schemas.openxmlformats.org/officeDocument/2006/relationships/hyperlink" Target="mailto:support@MedEdOTG.com" TargetMode="External"/><Relationship Id="rId10" Type="http://schemas.openxmlformats.org/officeDocument/2006/relationships/image" Target="../media/image7.png"/><Relationship Id="rId4" Type="http://schemas.openxmlformats.org/officeDocument/2006/relationships/hyperlink" Target="http://www.mededonthego.com/" TargetMode="External"/><Relationship Id="rId9" Type="http://schemas.openxmlformats.org/officeDocument/2006/relationships/image" Target="../media/image6.sv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8" Type="http://schemas.openxmlformats.org/officeDocument/2006/relationships/hyperlink" Target="http://www.mededotg.com/" TargetMode="External"/><Relationship Id="rId3" Type="http://schemas.openxmlformats.org/officeDocument/2006/relationships/image" Target="../media/image9.png"/><Relationship Id="rId7" Type="http://schemas.openxmlformats.org/officeDocument/2006/relationships/hyperlink" Target="http://www.mededonthego.com/"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12.svg"/><Relationship Id="rId5" Type="http://schemas.openxmlformats.org/officeDocument/2006/relationships/image" Target="../media/image11.png"/><Relationship Id="rId10" Type="http://schemas.openxmlformats.org/officeDocument/2006/relationships/image" Target="../media/image14.svg"/><Relationship Id="rId4" Type="http://schemas.openxmlformats.org/officeDocument/2006/relationships/image" Target="../media/image10.svg"/><Relationship Id="rId9"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Title 3">
            <a:extLst>
              <a:ext uri="{FF2B5EF4-FFF2-40B4-BE49-F238E27FC236}">
                <a16:creationId xmlns:a16="http://schemas.microsoft.com/office/drawing/2014/main" id="{A7FA56B3-6645-4580-9730-012643E75D6F}"/>
              </a:ext>
            </a:extLst>
          </p:cNvPr>
          <p:cNvSpPr>
            <a:spLocks noGrp="1"/>
          </p:cNvSpPr>
          <p:nvPr>
            <p:ph type="title"/>
          </p:nvPr>
        </p:nvSpPr>
        <p:spPr/>
        <p:txBody>
          <a:bodyPr>
            <a:normAutofit/>
          </a:bodyPr>
          <a:lstStyle/>
          <a:p>
            <a:r>
              <a:rPr lang="en-US" altLang="en-US" sz="4000" dirty="0"/>
              <a:t>Quarterbacking the Interprofessional Team: Optimizing Collaboration and Communication To Enhance Patient Outcomes</a:t>
            </a:r>
          </a:p>
        </p:txBody>
      </p:sp>
      <p:sp>
        <p:nvSpPr>
          <p:cNvPr id="17410" name="Content Placeholder 4">
            <a:extLst>
              <a:ext uri="{FF2B5EF4-FFF2-40B4-BE49-F238E27FC236}">
                <a16:creationId xmlns:a16="http://schemas.microsoft.com/office/drawing/2014/main" id="{1151777F-1C44-0CB3-3483-25CDBF84BAD4}"/>
              </a:ext>
            </a:extLst>
          </p:cNvPr>
          <p:cNvSpPr>
            <a:spLocks noGrp="1"/>
          </p:cNvSpPr>
          <p:nvPr>
            <p:ph type="body" idx="1"/>
          </p:nvPr>
        </p:nvSpPr>
        <p:spPr/>
        <p:txBody>
          <a:bodyPr/>
          <a:lstStyle/>
          <a:p>
            <a:r>
              <a:rPr lang="en-US" altLang="en-US" dirty="0"/>
              <a:t>Alan K. Percy, MD</a:t>
            </a:r>
            <a:br>
              <a:rPr lang="en-US" altLang="en-US" dirty="0"/>
            </a:br>
            <a:r>
              <a:rPr lang="en-US" altLang="en-US" dirty="0"/>
              <a:t>Professor of Pediatrics (Neurology) Emeritus</a:t>
            </a:r>
            <a:br>
              <a:rPr lang="en-US" altLang="en-US" dirty="0"/>
            </a:br>
            <a:r>
              <a:rPr lang="en-US" altLang="en-US" dirty="0"/>
              <a:t>Sarah Katherine </a:t>
            </a:r>
            <a:r>
              <a:rPr lang="en-US" altLang="en-US" dirty="0" err="1"/>
              <a:t>Bateh</a:t>
            </a:r>
            <a:r>
              <a:rPr lang="en-US" altLang="en-US" dirty="0"/>
              <a:t> Endowed Professor </a:t>
            </a:r>
            <a:br>
              <a:rPr lang="en-US" altLang="en-US" dirty="0"/>
            </a:br>
            <a:r>
              <a:rPr lang="en-US" altLang="en-US" dirty="0"/>
              <a:t>University of Alabama at Birmingham</a:t>
            </a:r>
            <a:br>
              <a:rPr lang="en-US" altLang="en-US" dirty="0"/>
            </a:br>
            <a:r>
              <a:rPr lang="en-US" altLang="en-US" dirty="0"/>
              <a:t>Birmingham, AL </a:t>
            </a:r>
          </a:p>
        </p:txBody>
      </p:sp>
    </p:spTree>
    <p:extLst>
      <p:ext uri="{BB962C8B-B14F-4D97-AF65-F5344CB8AC3E}">
        <p14:creationId xmlns:p14="http://schemas.microsoft.com/office/powerpoint/2010/main" val="21882729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rgbClr val="3F3F3F"/>
                </a:solidFill>
                <a:effectLst/>
                <a:uLnTx/>
                <a:uFillTx/>
                <a:latin typeface="Arial" panose="020B0604020202020204"/>
                <a:ea typeface="+mn-ea"/>
                <a:cs typeface="+mn-cs"/>
              </a:rPr>
              <a:t>The views and opinions expressed in this educational activity are those of the faculty and do not necessarily represent the views of </a:t>
            </a:r>
            <a:r>
              <a:rPr kumimoji="0" lang="en-US" sz="1600" b="0" i="0" u="none" strike="noStrike" kern="1200" cap="none" spc="0" normalizeH="0" baseline="0" noProof="0" dirty="0" err="1">
                <a:ln>
                  <a:noFill/>
                </a:ln>
                <a:solidFill>
                  <a:srgbClr val="3F3F3F"/>
                </a:solidFill>
                <a:effectLst/>
                <a:uLnTx/>
                <a:uFillTx/>
                <a:latin typeface="Arial" panose="020B0604020202020204"/>
                <a:ea typeface="+mn-ea"/>
                <a:cs typeface="+mn-cs"/>
              </a:rPr>
              <a:t>TotalCME</a:t>
            </a:r>
            <a:r>
              <a:rPr kumimoji="0" lang="en-US" sz="1600" b="0" i="0" u="none" strike="noStrike" kern="1200" cap="none" spc="0" normalizeH="0" baseline="0" noProof="0" dirty="0">
                <a:ln>
                  <a:noFill/>
                </a:ln>
                <a:solidFill>
                  <a:srgbClr val="3F3F3F"/>
                </a:solidFill>
                <a:effectLst/>
                <a:uLnTx/>
                <a:uFillTx/>
                <a:latin typeface="Arial" panose="020B0604020202020204"/>
                <a:ea typeface="+mn-ea"/>
                <a:cs typeface="+mn-cs"/>
              </a:rPr>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12183204-970A-B111-5DCA-6C0B2E08FD03}"/>
              </a:ext>
            </a:extLst>
          </p:cNvPr>
          <p:cNvSpPr txBox="1"/>
          <p:nvPr/>
        </p:nvSpPr>
        <p:spPr>
          <a:xfrm>
            <a:off x="1557505" y="5707282"/>
            <a:ext cx="2612964"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This content or portions thereof may not be published, posted online or used in presentations without permission.</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9" name="TextBox 8">
            <a:extLst>
              <a:ext uri="{FF2B5EF4-FFF2-40B4-BE49-F238E27FC236}">
                <a16:creationId xmlns:a16="http://schemas.microsoft.com/office/drawing/2014/main" id="{0EE13496-F6DC-B1E6-63D7-6A65639436E6}"/>
              </a:ext>
            </a:extLst>
          </p:cNvPr>
          <p:cNvSpPr txBox="1"/>
          <p:nvPr/>
        </p:nvSpPr>
        <p:spPr>
          <a:xfrm>
            <a:off x="594592" y="359469"/>
            <a:ext cx="10997719" cy="692468"/>
          </a:xfrm>
          <a:prstGeom prst="roundRect">
            <a:avLst>
              <a:gd name="adj" fmla="val 50000"/>
            </a:avLst>
          </a:prstGeom>
          <a:solidFill>
            <a:srgbClr val="0098EA"/>
          </a:solidFill>
        </p:spPr>
        <p:txBody>
          <a:bodyPr wrap="square" tIns="0" bIns="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Trebuchet MS" panose="020B0703020202090204" pitchFamily="34" charset="0"/>
                <a:ea typeface="+mn-ea"/>
                <a:cs typeface="Calibri" panose="020F0502020204030204" pitchFamily="34" charset="0"/>
              </a:rPr>
              <a:t>Resource Information</a:t>
            </a:r>
          </a:p>
        </p:txBody>
      </p:sp>
      <p:sp>
        <p:nvSpPr>
          <p:cNvPr id="4" name="TextBox 3">
            <a:extLst>
              <a:ext uri="{FF2B5EF4-FFF2-40B4-BE49-F238E27FC236}">
                <a16:creationId xmlns:a16="http://schemas.microsoft.com/office/drawing/2014/main" id="{821270A0-01CF-6D78-64D3-D2393CA1DB1B}"/>
              </a:ext>
            </a:extLst>
          </p:cNvPr>
          <p:cNvSpPr txBox="1"/>
          <p:nvPr/>
        </p:nvSpPr>
        <p:spPr>
          <a:xfrm>
            <a:off x="594592" y="1162619"/>
            <a:ext cx="10997719" cy="404726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98EA"/>
                </a:solidFill>
                <a:effectLst/>
                <a:uLnTx/>
                <a:uFillTx/>
                <a:latin typeface="Century Gothic" panose="020B0502020202020204" pitchFamily="34" charset="0"/>
                <a:ea typeface="+mn-ea"/>
                <a:cs typeface="+mn-cs"/>
              </a:rPr>
              <a:t>About This Resource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These slides are one component of a continuing education program available online at </a:t>
            </a:r>
            <a:r>
              <a:rPr kumimoji="0" lang="en-US" sz="1500" b="0" i="0" u="none" strike="noStrike" kern="1200" cap="none" spc="0" normalizeH="0" baseline="0" noProof="0" dirty="0" err="1">
                <a:ln>
                  <a:noFill/>
                </a:ln>
                <a:solidFill>
                  <a:srgbClr val="747474"/>
                </a:solidFill>
                <a:effectLst/>
                <a:uLnTx/>
                <a:uFillTx/>
                <a:latin typeface="Arial" panose="020B0604020202020204" pitchFamily="34" charset="0"/>
                <a:ea typeface="+mn-ea"/>
                <a:cs typeface="Arial" panose="020B0604020202020204" pitchFamily="34" charset="0"/>
              </a:rPr>
              <a:t>MedEd</a:t>
            </a: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 On The Go titled </a:t>
            </a:r>
            <a:r>
              <a:rPr kumimoji="0" lang="en-US" sz="1500" b="0" i="0" u="sng" strike="noStrike" kern="1200" cap="none" spc="0" normalizeH="0" baseline="0" noProof="0" dirty="0">
                <a:ln>
                  <a:noFill/>
                </a:ln>
                <a:solidFill>
                  <a:srgbClr val="0078D7"/>
                </a:solidFill>
                <a:effectLst/>
                <a:uLnTx/>
                <a:uFillTx/>
                <a:latin typeface="Arial" panose="020B0604020202020204" pitchFamily="34" charset="0"/>
                <a:ea typeface="+mn-ea"/>
                <a:cs typeface="Arial" panose="020B0604020202020204" pitchFamily="34" charset="0"/>
                <a:hlinkClick r:id="rId3"/>
              </a:rPr>
              <a:t>New Hope for Rett Syndrome: Novel Treatment Approaches</a:t>
            </a:r>
            <a:endParaRPr kumimoji="0" lang="en-US" sz="1500" b="0" i="0" u="sng" strike="noStrike" kern="1200" cap="none" spc="0" normalizeH="0" baseline="0" noProof="0" dirty="0">
              <a:ln>
                <a:noFill/>
              </a:ln>
              <a:solidFill>
                <a:srgbClr val="0078D7"/>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500" b="1"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Program Learning Objectives:</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Learn to clearly communicate information that is pertinent to the successful management of RS through each stage of the disease. enhanced patient outcomes and improvements in quality of life.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I</a:t>
            </a:r>
            <a:r>
              <a:rPr kumimoji="0" lang="en-US" sz="1500" b="0" i="0" u="none" strike="noStrike" kern="1200" cap="none" spc="0" normalizeH="0" baseline="0" noProof="0" dirty="0" err="1">
                <a:ln>
                  <a:noFill/>
                </a:ln>
                <a:solidFill>
                  <a:srgbClr val="747474"/>
                </a:solidFill>
                <a:effectLst/>
                <a:uLnTx/>
                <a:uFillTx/>
                <a:latin typeface="Arial" panose="020B0604020202020204" pitchFamily="34" charset="0"/>
                <a:ea typeface="+mn-ea"/>
                <a:cs typeface="Arial" panose="020B0604020202020204" pitchFamily="34" charset="0"/>
              </a:rPr>
              <a:t>ncrease</a:t>
            </a: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 the ability to recognize the subtle signs and symptoms of RS earlier.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Differentiate the pharmacodynamics and latest efficacy and safety clinical trial data associated with FDA-approved treatment for RTT.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Educate clinicians concerning the role of interprofessional team members in optimizing collaboration and communication to ensure patients with RS receive high-quality care that leads to enhanced patient outcomes and improvements in quality of life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err="1">
                <a:ln>
                  <a:noFill/>
                </a:ln>
                <a:solidFill>
                  <a:srgbClr val="0098EA"/>
                </a:solidFill>
                <a:effectLst/>
                <a:uLnTx/>
                <a:uFillTx/>
                <a:latin typeface="Century Gothic" panose="020B0502020202020204" pitchFamily="34" charset="0"/>
                <a:ea typeface="+mn-ea"/>
                <a:cs typeface="Arial" panose="020B0604020202020204" pitchFamily="34" charset="0"/>
              </a:rPr>
              <a:t>MedEd</a:t>
            </a:r>
            <a:r>
              <a:rPr kumimoji="0" lang="en-US" sz="1500" b="1" i="0" u="none" strike="noStrike" kern="1200" cap="none" spc="0" normalizeH="0" baseline="0" noProof="0" dirty="0">
                <a:ln>
                  <a:noFill/>
                </a:ln>
                <a:solidFill>
                  <a:srgbClr val="0098EA"/>
                </a:solidFill>
                <a:effectLst/>
                <a:uLnTx/>
                <a:uFillTx/>
                <a:latin typeface="Century Gothic" panose="020B0502020202020204" pitchFamily="34" charset="0"/>
                <a:ea typeface="+mn-ea"/>
                <a:cs typeface="Arial" panose="020B0604020202020204" pitchFamily="34" charset="0"/>
              </a:rPr>
              <a:t> On The Go</a:t>
            </a:r>
            <a:r>
              <a:rPr kumimoji="0" lang="en-US" sz="1500" b="1" i="0" u="none" strike="noStrike" kern="1200" cap="none" spc="0" normalizeH="0" baseline="30000" noProof="0" dirty="0">
                <a:ln>
                  <a:noFill/>
                </a:ln>
                <a:solidFill>
                  <a:srgbClr val="0098EA"/>
                </a:solidFill>
                <a:effectLst/>
                <a:uLnTx/>
                <a:uFillTx/>
                <a:latin typeface="Century Gothic" panose="020B0502020202020204" pitchFamily="34" charset="0"/>
                <a:ea typeface="+mn-ea"/>
                <a:cs typeface="Arial" panose="020B060402020202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hlinkClick r:id="rId4"/>
              </a:rPr>
              <a:t>www.mededonthego.com</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747474"/>
              </a:solidFill>
              <a:effectLst/>
              <a:uLnTx/>
              <a:uFillTx/>
              <a:latin typeface="Calibri" panose="020F0502020204030204"/>
              <a:ea typeface="+mn-ea"/>
              <a:cs typeface="+mn-cs"/>
            </a:endParaRPr>
          </a:p>
        </p:txBody>
      </p:sp>
      <p:cxnSp>
        <p:nvCxnSpPr>
          <p:cNvPr id="25" name="Straight Connector 24">
            <a:extLst>
              <a:ext uri="{FF2B5EF4-FFF2-40B4-BE49-F238E27FC236}">
                <a16:creationId xmlns:a16="http://schemas.microsoft.com/office/drawing/2014/main" id="{6D57FF65-33DE-661D-FDBA-12500FF6E05A}"/>
              </a:ext>
            </a:extLst>
          </p:cNvPr>
          <p:cNvCxnSpPr>
            <a:cxnSpLocks/>
          </p:cNvCxnSpPr>
          <p:nvPr/>
        </p:nvCxnSpPr>
        <p:spPr>
          <a:xfrm>
            <a:off x="600876" y="5388512"/>
            <a:ext cx="10996532" cy="0"/>
          </a:xfrm>
          <a:prstGeom prst="line">
            <a:avLst/>
          </a:prstGeom>
          <a:ln>
            <a:solidFill>
              <a:srgbClr val="0098EA"/>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92187CAD-40DF-359C-4264-683025719B57}"/>
              </a:ext>
            </a:extLst>
          </p:cNvPr>
          <p:cNvSpPr txBox="1"/>
          <p:nvPr/>
        </p:nvSpPr>
        <p:spPr>
          <a:xfrm>
            <a:off x="9217940" y="5707282"/>
            <a:ext cx="2165677"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747474"/>
                </a:solidFill>
                <a:effectLst/>
                <a:uLnTx/>
                <a:uFillTx/>
                <a:latin typeface="Arial" panose="020B0604020202020204" pitchFamily="34" charset="0"/>
                <a:ea typeface="Times New Roman" panose="02020603050405020304" pitchFamily="18" charset="0"/>
                <a:cs typeface="Arial" panose="020B0604020202020204" pitchFamily="34" charset="0"/>
              </a:rPr>
              <a:t>To contact us regarding inaccuracies, omissions or permissions please email us at </a:t>
            </a:r>
            <a:r>
              <a:rPr kumimoji="0" lang="en-US" sz="1200" b="0" i="0" u="sng" strike="noStrike" kern="1200" cap="none" spc="0" normalizeH="0" baseline="0" noProof="0" dirty="0">
                <a:ln>
                  <a:noFill/>
                </a:ln>
                <a:solidFill>
                  <a:srgbClr val="3898F9"/>
                </a:solidFill>
                <a:effectLst/>
                <a:uLnTx/>
                <a:uFillTx/>
                <a:latin typeface="Arial" panose="020B0604020202020204" pitchFamily="34" charset="0"/>
                <a:ea typeface="Times New Roman" panose="02020603050405020304" pitchFamily="18" charset="0"/>
                <a:cs typeface="Arial" panose="020B0604020202020204" pitchFamily="34" charset="0"/>
                <a:hlinkClick r:id="rId5"/>
              </a:rPr>
              <a:t>support@MedEdOTG.com</a:t>
            </a: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8" name="Graphic 7" descr="Chat bubble outline">
            <a:extLst>
              <a:ext uri="{FF2B5EF4-FFF2-40B4-BE49-F238E27FC236}">
                <a16:creationId xmlns:a16="http://schemas.microsoft.com/office/drawing/2014/main" id="{06F4C142-8867-0F42-B3B7-D4F09FB224B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flipH="1">
            <a:off x="8375917" y="5590710"/>
            <a:ext cx="787862" cy="787862"/>
          </a:xfrm>
          <a:prstGeom prst="rect">
            <a:avLst/>
          </a:prstGeom>
        </p:spPr>
      </p:pic>
      <p:pic>
        <p:nvPicPr>
          <p:cNvPr id="20" name="Graphic 19">
            <a:extLst>
              <a:ext uri="{FF2B5EF4-FFF2-40B4-BE49-F238E27FC236}">
                <a16:creationId xmlns:a16="http://schemas.microsoft.com/office/drawing/2014/main" id="{9D6FF3C3-E8EB-6F75-281D-7EC60CF26BB5}"/>
              </a:ext>
            </a:extLst>
          </p:cNvPr>
          <p:cNvPicPr>
            <a:picLocks noChangeAspect="1"/>
          </p:cNvPicPr>
          <p:nvPr/>
        </p:nvPicPr>
        <p:blipFill rotWithShape="1">
          <a:blip r:embed="rId8" cstate="screen">
            <a:extLst>
              <a:ext uri="{28A0092B-C50C-407E-A947-70E740481C1C}">
                <a14:useLocalDpi xmlns:a14="http://schemas.microsoft.com/office/drawing/2010/main"/>
              </a:ext>
              <a:ext uri="{96DAC541-7B7A-43D3-8B79-37D633B846F1}">
                <asvg:svgBlip xmlns:asvg="http://schemas.microsoft.com/office/drawing/2016/SVG/main" r:embed="rId9"/>
              </a:ext>
            </a:extLst>
          </a:blip>
          <a:srcRect b="17964"/>
          <a:stretch/>
        </p:blipFill>
        <p:spPr>
          <a:xfrm>
            <a:off x="618797" y="5731536"/>
            <a:ext cx="787862" cy="646331"/>
          </a:xfrm>
          <a:prstGeom prst="rect">
            <a:avLst/>
          </a:prstGeom>
        </p:spPr>
      </p:pic>
      <p:sp>
        <p:nvSpPr>
          <p:cNvPr id="2" name="TextBox 1">
            <a:extLst>
              <a:ext uri="{FF2B5EF4-FFF2-40B4-BE49-F238E27FC236}">
                <a16:creationId xmlns:a16="http://schemas.microsoft.com/office/drawing/2014/main" id="{6CFC2CE5-F394-6990-63F0-E857AC5C3519}"/>
              </a:ext>
            </a:extLst>
          </p:cNvPr>
          <p:cNvSpPr txBox="1"/>
          <p:nvPr/>
        </p:nvSpPr>
        <p:spPr>
          <a:xfrm>
            <a:off x="5366615" y="5707282"/>
            <a:ext cx="2469444"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This content can be saved for personal use (non-commercial use only) with credit given to the resource authors.</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6" name="Graphic 5" descr="Download from cloud outline">
            <a:extLst>
              <a:ext uri="{FF2B5EF4-FFF2-40B4-BE49-F238E27FC236}">
                <a16:creationId xmlns:a16="http://schemas.microsoft.com/office/drawing/2014/main" id="{2D69C189-75F0-6840-CF40-7D57A5931DA0}"/>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4479126" y="5625435"/>
            <a:ext cx="787862" cy="787862"/>
          </a:xfrm>
          <a:prstGeom prst="rect">
            <a:avLst/>
          </a:prstGeom>
        </p:spPr>
      </p:pic>
    </p:spTree>
    <p:extLst>
      <p:ext uri="{BB962C8B-B14F-4D97-AF65-F5344CB8AC3E}">
        <p14:creationId xmlns:p14="http://schemas.microsoft.com/office/powerpoint/2010/main" val="26007701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Title 3">
            <a:extLst>
              <a:ext uri="{FF2B5EF4-FFF2-40B4-BE49-F238E27FC236}">
                <a16:creationId xmlns:a16="http://schemas.microsoft.com/office/drawing/2014/main" id="{59E96C91-BEF9-C1B8-25A7-CA414DC9DA8B}"/>
              </a:ext>
            </a:extLst>
          </p:cNvPr>
          <p:cNvSpPr>
            <a:spLocks noGrp="1"/>
          </p:cNvSpPr>
          <p:nvPr>
            <p:ph type="title"/>
          </p:nvPr>
        </p:nvSpPr>
        <p:spPr/>
        <p:txBody>
          <a:bodyPr/>
          <a:lstStyle/>
          <a:p>
            <a:r>
              <a:rPr lang="en-US" altLang="en-US" dirty="0"/>
              <a:t>Rett Syndrome Co-morbidities</a:t>
            </a:r>
          </a:p>
        </p:txBody>
      </p:sp>
      <p:sp>
        <p:nvSpPr>
          <p:cNvPr id="18434" name="Content Placeholder 4">
            <a:extLst>
              <a:ext uri="{FF2B5EF4-FFF2-40B4-BE49-F238E27FC236}">
                <a16:creationId xmlns:a16="http://schemas.microsoft.com/office/drawing/2014/main" id="{005C8CE0-9937-A2E3-B800-B71F4F3D3A0C}"/>
              </a:ext>
            </a:extLst>
          </p:cNvPr>
          <p:cNvSpPr>
            <a:spLocks noGrp="1"/>
          </p:cNvSpPr>
          <p:nvPr>
            <p:ph sz="half" idx="1"/>
          </p:nvPr>
        </p:nvSpPr>
        <p:spPr/>
        <p:txBody>
          <a:bodyPr/>
          <a:lstStyle/>
          <a:p>
            <a:pPr>
              <a:spcAft>
                <a:spcPts val="600"/>
              </a:spcAft>
            </a:pPr>
            <a:r>
              <a:rPr lang="en-US" altLang="en-US" dirty="0"/>
              <a:t>Cognitive impairment: 100% </a:t>
            </a:r>
          </a:p>
          <a:p>
            <a:pPr>
              <a:spcAft>
                <a:spcPts val="600"/>
              </a:spcAft>
            </a:pPr>
            <a:r>
              <a:rPr lang="en-US" altLang="en-US" dirty="0"/>
              <a:t>Growth failure: 90%</a:t>
            </a:r>
          </a:p>
          <a:p>
            <a:pPr>
              <a:spcAft>
                <a:spcPts val="600"/>
              </a:spcAft>
            </a:pPr>
            <a:r>
              <a:rPr lang="en-US" altLang="en-US" dirty="0"/>
              <a:t>Epilepsy: ~90%</a:t>
            </a:r>
          </a:p>
          <a:p>
            <a:pPr>
              <a:spcAft>
                <a:spcPts val="600"/>
              </a:spcAft>
            </a:pPr>
            <a:r>
              <a:rPr lang="en-US" altLang="en-US" dirty="0"/>
              <a:t>Self-abuse: ~20% </a:t>
            </a:r>
          </a:p>
          <a:p>
            <a:pPr>
              <a:spcAft>
                <a:spcPts val="600"/>
              </a:spcAft>
            </a:pPr>
            <a:r>
              <a:rPr lang="en-US" altLang="en-US" dirty="0"/>
              <a:t>Breathing abnormalities: 95% </a:t>
            </a:r>
          </a:p>
          <a:p>
            <a:pPr>
              <a:spcAft>
                <a:spcPts val="600"/>
              </a:spcAft>
            </a:pPr>
            <a:r>
              <a:rPr lang="en-US" altLang="en-US" dirty="0"/>
              <a:t>Scoliosis: 80-85%</a:t>
            </a:r>
          </a:p>
          <a:p>
            <a:pPr>
              <a:spcAft>
                <a:spcPts val="600"/>
              </a:spcAft>
            </a:pPr>
            <a:r>
              <a:rPr lang="en-US" altLang="en-US" dirty="0"/>
              <a:t>Gastrointestinal Issues: 80%</a:t>
            </a:r>
          </a:p>
          <a:p>
            <a:pPr>
              <a:spcAft>
                <a:spcPts val="600"/>
              </a:spcAft>
            </a:pPr>
            <a:endParaRPr lang="en-US" altLang="en-US" dirty="0"/>
          </a:p>
          <a:p>
            <a:pPr>
              <a:spcAft>
                <a:spcPts val="600"/>
              </a:spcAft>
            </a:pPr>
            <a:endParaRPr lang="en-US" altLang="en-US" dirty="0"/>
          </a:p>
          <a:p>
            <a:pPr>
              <a:spcAft>
                <a:spcPts val="600"/>
              </a:spcAft>
            </a:pPr>
            <a:endParaRPr lang="en-US" altLang="en-US" dirty="0"/>
          </a:p>
          <a:p>
            <a:pPr>
              <a:spcAft>
                <a:spcPts val="600"/>
              </a:spcAft>
            </a:pPr>
            <a:endParaRPr lang="en-US" altLang="en-US" dirty="0"/>
          </a:p>
          <a:p>
            <a:pPr>
              <a:spcAft>
                <a:spcPts val="600"/>
              </a:spcAft>
            </a:pPr>
            <a:endParaRPr lang="en-US" altLang="en-US" dirty="0"/>
          </a:p>
          <a:p>
            <a:pPr>
              <a:spcAft>
                <a:spcPts val="600"/>
              </a:spcAft>
            </a:pPr>
            <a:endParaRPr lang="en-US" altLang="en-US" dirty="0"/>
          </a:p>
          <a:p>
            <a:pPr>
              <a:spcAft>
                <a:spcPts val="600"/>
              </a:spcAft>
            </a:pPr>
            <a:endParaRPr lang="en-US" altLang="en-US" dirty="0"/>
          </a:p>
        </p:txBody>
      </p:sp>
      <p:sp>
        <p:nvSpPr>
          <p:cNvPr id="3" name="Content Placeholder 2">
            <a:extLst>
              <a:ext uri="{FF2B5EF4-FFF2-40B4-BE49-F238E27FC236}">
                <a16:creationId xmlns:a16="http://schemas.microsoft.com/office/drawing/2014/main" id="{28538B5B-369C-0D04-A649-792B25A2530C}"/>
              </a:ext>
            </a:extLst>
          </p:cNvPr>
          <p:cNvSpPr>
            <a:spLocks noGrp="1"/>
          </p:cNvSpPr>
          <p:nvPr>
            <p:ph sz="half" idx="2"/>
          </p:nvPr>
        </p:nvSpPr>
        <p:spPr/>
        <p:txBody>
          <a:bodyPr/>
          <a:lstStyle/>
          <a:p>
            <a:pPr>
              <a:spcAft>
                <a:spcPts val="600"/>
              </a:spcAft>
            </a:pPr>
            <a:r>
              <a:rPr lang="en-US" altLang="en-US" dirty="0"/>
              <a:t>Ambulation: ~50%</a:t>
            </a:r>
          </a:p>
          <a:p>
            <a:pPr>
              <a:spcAft>
                <a:spcPts val="600"/>
              </a:spcAft>
            </a:pPr>
            <a:r>
              <a:rPr lang="en-US" altLang="en-US" dirty="0"/>
              <a:t>Sleep: 80-90%</a:t>
            </a:r>
          </a:p>
          <a:p>
            <a:pPr>
              <a:spcAft>
                <a:spcPts val="600"/>
              </a:spcAft>
            </a:pPr>
            <a:r>
              <a:rPr lang="en-US" altLang="en-US" dirty="0"/>
              <a:t>Bruxism (teeth grinding)</a:t>
            </a:r>
          </a:p>
          <a:p>
            <a:pPr>
              <a:spcAft>
                <a:spcPts val="600"/>
              </a:spcAft>
            </a:pPr>
            <a:r>
              <a:rPr lang="en-US" altLang="en-US" dirty="0"/>
              <a:t>Cold hands and feet: 50-70%</a:t>
            </a:r>
          </a:p>
          <a:p>
            <a:pPr>
              <a:spcAft>
                <a:spcPts val="600"/>
              </a:spcAft>
            </a:pPr>
            <a:r>
              <a:rPr lang="en-US" altLang="en-US" dirty="0"/>
              <a:t>Dystonia: 60-80%</a:t>
            </a:r>
          </a:p>
          <a:p>
            <a:pPr>
              <a:spcAft>
                <a:spcPts val="600"/>
              </a:spcAft>
            </a:pPr>
            <a:r>
              <a:rPr lang="en-US" altLang="en-US" dirty="0"/>
              <a:t>Others: cardiac, endocrine, and bone health </a:t>
            </a:r>
          </a:p>
          <a:p>
            <a:pPr>
              <a:spcAft>
                <a:spcPts val="600"/>
              </a:spcAft>
            </a:pPr>
            <a:endParaRPr lang="en-US" dirty="0"/>
          </a:p>
        </p:txBody>
      </p:sp>
      <p:sp>
        <p:nvSpPr>
          <p:cNvPr id="2" name="TextBox 1">
            <a:extLst>
              <a:ext uri="{FF2B5EF4-FFF2-40B4-BE49-F238E27FC236}">
                <a16:creationId xmlns:a16="http://schemas.microsoft.com/office/drawing/2014/main" id="{EB69F3BD-F852-4D2D-628F-3EBEBA2B7C93}"/>
              </a:ext>
            </a:extLst>
          </p:cNvPr>
          <p:cNvSpPr txBox="1"/>
          <p:nvPr/>
        </p:nvSpPr>
        <p:spPr>
          <a:xfrm>
            <a:off x="385449" y="6288172"/>
            <a:ext cx="3942798" cy="276999"/>
          </a:xfrm>
          <a:prstGeom prst="rect">
            <a:avLst/>
          </a:prstGeom>
          <a:noFill/>
        </p:spPr>
        <p:txBody>
          <a:bodyPr wrap="square" rtlCol="0">
            <a:spAutoFit/>
          </a:bodyPr>
          <a:lstStyle/>
          <a:p>
            <a:r>
              <a:rPr lang="en-US" altLang="en-US" sz="1200" dirty="0">
                <a:solidFill>
                  <a:schemeClr val="bg1">
                    <a:lumMod val="65000"/>
                  </a:schemeClr>
                </a:solidFill>
                <a:latin typeface="Arial" panose="020B0604020202020204" pitchFamily="34" charset="0"/>
                <a:cs typeface="Arial" panose="020B0604020202020204" pitchFamily="34" charset="0"/>
              </a:rPr>
              <a:t>Fu C, et al. </a:t>
            </a:r>
            <a:r>
              <a:rPr lang="en-US" altLang="en-US" sz="1200" i="1" dirty="0">
                <a:solidFill>
                  <a:schemeClr val="bg1">
                    <a:lumMod val="65000"/>
                  </a:schemeClr>
                </a:solidFill>
                <a:latin typeface="Arial" panose="020B0604020202020204" pitchFamily="34" charset="0"/>
                <a:cs typeface="Arial" panose="020B0604020202020204" pitchFamily="34" charset="0"/>
              </a:rPr>
              <a:t>BMJ </a:t>
            </a:r>
            <a:r>
              <a:rPr lang="en-US" altLang="en-US" sz="1200" i="1" dirty="0" err="1">
                <a:solidFill>
                  <a:schemeClr val="bg1">
                    <a:lumMod val="65000"/>
                  </a:schemeClr>
                </a:solidFill>
                <a:latin typeface="Arial" panose="020B0604020202020204" pitchFamily="34" charset="0"/>
                <a:cs typeface="Arial" panose="020B0604020202020204" pitchFamily="34" charset="0"/>
              </a:rPr>
              <a:t>Paediatr</a:t>
            </a:r>
            <a:r>
              <a:rPr lang="en-US" altLang="en-US" sz="1200" i="1" dirty="0">
                <a:solidFill>
                  <a:schemeClr val="bg1">
                    <a:lumMod val="65000"/>
                  </a:schemeClr>
                </a:solidFill>
                <a:latin typeface="Arial" panose="020B0604020202020204" pitchFamily="34" charset="0"/>
                <a:cs typeface="Arial" panose="020B0604020202020204" pitchFamily="34" charset="0"/>
              </a:rPr>
              <a:t> Open</a:t>
            </a:r>
            <a:r>
              <a:rPr lang="en-US" altLang="en-US" sz="1200" dirty="0">
                <a:solidFill>
                  <a:schemeClr val="bg1">
                    <a:lumMod val="65000"/>
                  </a:schemeClr>
                </a:solidFill>
                <a:latin typeface="Arial" panose="020B0604020202020204" pitchFamily="34" charset="0"/>
                <a:cs typeface="Arial" panose="020B0604020202020204" pitchFamily="34" charset="0"/>
              </a:rPr>
              <a:t>. 2020;4:e000717. </a:t>
            </a:r>
          </a:p>
        </p:txBody>
      </p:sp>
    </p:spTree>
    <p:extLst>
      <p:ext uri="{BB962C8B-B14F-4D97-AF65-F5344CB8AC3E}">
        <p14:creationId xmlns:p14="http://schemas.microsoft.com/office/powerpoint/2010/main" val="8033475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Title 3">
            <a:extLst>
              <a:ext uri="{FF2B5EF4-FFF2-40B4-BE49-F238E27FC236}">
                <a16:creationId xmlns:a16="http://schemas.microsoft.com/office/drawing/2014/main" id="{CF403716-049E-05A3-E15E-643C7F8A49A5}"/>
              </a:ext>
            </a:extLst>
          </p:cNvPr>
          <p:cNvSpPr>
            <a:spLocks noGrp="1"/>
          </p:cNvSpPr>
          <p:nvPr>
            <p:ph type="title"/>
          </p:nvPr>
        </p:nvSpPr>
        <p:spPr/>
        <p:txBody>
          <a:bodyPr/>
          <a:lstStyle/>
          <a:p>
            <a:r>
              <a:rPr lang="en-US" altLang="en-US" dirty="0"/>
              <a:t>Rett Syndrome Consensus Guidelines</a:t>
            </a:r>
          </a:p>
        </p:txBody>
      </p:sp>
      <p:sp>
        <p:nvSpPr>
          <p:cNvPr id="5" name="Content Placeholder 4">
            <a:extLst>
              <a:ext uri="{FF2B5EF4-FFF2-40B4-BE49-F238E27FC236}">
                <a16:creationId xmlns:a16="http://schemas.microsoft.com/office/drawing/2014/main" id="{49E0E540-9EB0-1CD5-C0CE-CC74B603E393}"/>
              </a:ext>
            </a:extLst>
          </p:cNvPr>
          <p:cNvSpPr>
            <a:spLocks noGrp="1"/>
          </p:cNvSpPr>
          <p:nvPr>
            <p:ph sz="half" idx="1"/>
          </p:nvPr>
        </p:nvSpPr>
        <p:spPr/>
        <p:txBody>
          <a:bodyPr/>
          <a:lstStyle/>
          <a:p>
            <a:r>
              <a:rPr lang="en-US" altLang="en-US" sz="2800" dirty="0"/>
              <a:t>Primary care providers and other health professionals may have significant limitations in providing appropriate care</a:t>
            </a:r>
          </a:p>
          <a:p>
            <a:pPr lvl="1"/>
            <a:r>
              <a:rPr lang="en-US" altLang="en-US" sz="2400" dirty="0"/>
              <a:t>Consensus guidelines help address this issue</a:t>
            </a:r>
          </a:p>
          <a:p>
            <a:endParaRPr lang="en-US" altLang="en-US" sz="2800" dirty="0"/>
          </a:p>
          <a:p>
            <a:endParaRPr lang="en-US" sz="2800" dirty="0"/>
          </a:p>
        </p:txBody>
      </p:sp>
      <p:sp>
        <p:nvSpPr>
          <p:cNvPr id="11" name="Content Placeholder 10">
            <a:extLst>
              <a:ext uri="{FF2B5EF4-FFF2-40B4-BE49-F238E27FC236}">
                <a16:creationId xmlns:a16="http://schemas.microsoft.com/office/drawing/2014/main" id="{01046F7E-F3D1-1102-AA3C-A0B5F6A8174C}"/>
              </a:ext>
            </a:extLst>
          </p:cNvPr>
          <p:cNvSpPr>
            <a:spLocks noGrp="1"/>
          </p:cNvSpPr>
          <p:nvPr>
            <p:ph sz="half" idx="2"/>
          </p:nvPr>
        </p:nvSpPr>
        <p:spPr/>
        <p:txBody>
          <a:bodyPr>
            <a:normAutofit/>
          </a:bodyPr>
          <a:lstStyle/>
          <a:p>
            <a:r>
              <a:rPr lang="en-US" altLang="en-US" sz="2800" dirty="0"/>
              <a:t>Promote integration of care across a range of primary and subspecialty providers</a:t>
            </a:r>
          </a:p>
          <a:p>
            <a:r>
              <a:rPr lang="en-US" altLang="en-US" sz="2800" dirty="0"/>
              <a:t>Offer age-based guides for managing a broad range of issues</a:t>
            </a:r>
          </a:p>
          <a:p>
            <a:endParaRPr lang="en-US" sz="2800" dirty="0"/>
          </a:p>
        </p:txBody>
      </p:sp>
      <p:sp>
        <p:nvSpPr>
          <p:cNvPr id="2" name="TextBox 1">
            <a:extLst>
              <a:ext uri="{FF2B5EF4-FFF2-40B4-BE49-F238E27FC236}">
                <a16:creationId xmlns:a16="http://schemas.microsoft.com/office/drawing/2014/main" id="{CB6B6A2F-57C4-1155-D683-D4CCA573C64B}"/>
              </a:ext>
            </a:extLst>
          </p:cNvPr>
          <p:cNvSpPr txBox="1"/>
          <p:nvPr/>
        </p:nvSpPr>
        <p:spPr>
          <a:xfrm>
            <a:off x="416271" y="6288172"/>
            <a:ext cx="3942798" cy="276999"/>
          </a:xfrm>
          <a:prstGeom prst="rect">
            <a:avLst/>
          </a:prstGeom>
          <a:noFill/>
        </p:spPr>
        <p:txBody>
          <a:bodyPr wrap="square" rtlCol="0">
            <a:spAutoFit/>
          </a:bodyPr>
          <a:lstStyle/>
          <a:p>
            <a:r>
              <a:rPr lang="en-US" altLang="en-US" sz="1200" dirty="0">
                <a:solidFill>
                  <a:schemeClr val="bg1">
                    <a:lumMod val="65000"/>
                  </a:schemeClr>
                </a:solidFill>
                <a:latin typeface="Arial" panose="020B0604020202020204" pitchFamily="34" charset="0"/>
                <a:cs typeface="Arial" panose="020B0604020202020204" pitchFamily="34" charset="0"/>
              </a:rPr>
              <a:t>Fu C, et al. </a:t>
            </a:r>
            <a:r>
              <a:rPr lang="en-US" altLang="en-US" sz="1200" i="1" dirty="0">
                <a:solidFill>
                  <a:schemeClr val="bg1">
                    <a:lumMod val="65000"/>
                  </a:schemeClr>
                </a:solidFill>
                <a:latin typeface="Arial" panose="020B0604020202020204" pitchFamily="34" charset="0"/>
                <a:cs typeface="Arial" panose="020B0604020202020204" pitchFamily="34" charset="0"/>
              </a:rPr>
              <a:t>BMJ </a:t>
            </a:r>
            <a:r>
              <a:rPr lang="en-US" altLang="en-US" sz="1200" i="1" dirty="0" err="1">
                <a:solidFill>
                  <a:schemeClr val="bg1">
                    <a:lumMod val="65000"/>
                  </a:schemeClr>
                </a:solidFill>
                <a:latin typeface="Arial" panose="020B0604020202020204" pitchFamily="34" charset="0"/>
                <a:cs typeface="Arial" panose="020B0604020202020204" pitchFamily="34" charset="0"/>
              </a:rPr>
              <a:t>Paediatr</a:t>
            </a:r>
            <a:r>
              <a:rPr lang="en-US" altLang="en-US" sz="1200" i="1" dirty="0">
                <a:solidFill>
                  <a:schemeClr val="bg1">
                    <a:lumMod val="65000"/>
                  </a:schemeClr>
                </a:solidFill>
                <a:latin typeface="Arial" panose="020B0604020202020204" pitchFamily="34" charset="0"/>
                <a:cs typeface="Arial" panose="020B0604020202020204" pitchFamily="34" charset="0"/>
              </a:rPr>
              <a:t> Open</a:t>
            </a:r>
            <a:r>
              <a:rPr lang="en-US" altLang="en-US" sz="1200" dirty="0">
                <a:solidFill>
                  <a:schemeClr val="bg1">
                    <a:lumMod val="65000"/>
                  </a:schemeClr>
                </a:solidFill>
                <a:latin typeface="Arial" panose="020B0604020202020204" pitchFamily="34" charset="0"/>
                <a:cs typeface="Arial" panose="020B0604020202020204" pitchFamily="34" charset="0"/>
              </a:rPr>
              <a:t>. 2020;4:e000717. </a:t>
            </a:r>
          </a:p>
        </p:txBody>
      </p:sp>
    </p:spTree>
    <p:extLst>
      <p:ext uri="{BB962C8B-B14F-4D97-AF65-F5344CB8AC3E}">
        <p14:creationId xmlns:p14="http://schemas.microsoft.com/office/powerpoint/2010/main" val="3638074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Title 3">
            <a:extLst>
              <a:ext uri="{FF2B5EF4-FFF2-40B4-BE49-F238E27FC236}">
                <a16:creationId xmlns:a16="http://schemas.microsoft.com/office/drawing/2014/main" id="{1A935961-9F55-B768-2B1C-03206DA017D8}"/>
              </a:ext>
            </a:extLst>
          </p:cNvPr>
          <p:cNvSpPr>
            <a:spLocks noGrp="1"/>
          </p:cNvSpPr>
          <p:nvPr>
            <p:ph type="title"/>
          </p:nvPr>
        </p:nvSpPr>
        <p:spPr/>
        <p:txBody>
          <a:bodyPr/>
          <a:lstStyle/>
          <a:p>
            <a:r>
              <a:rPr lang="en-US" altLang="en-US" dirty="0"/>
              <a:t>Rett Syndrome Consensus Guidelines</a:t>
            </a:r>
          </a:p>
        </p:txBody>
      </p:sp>
      <p:sp>
        <p:nvSpPr>
          <p:cNvPr id="20482" name="Content Placeholder 4">
            <a:extLst>
              <a:ext uri="{FF2B5EF4-FFF2-40B4-BE49-F238E27FC236}">
                <a16:creationId xmlns:a16="http://schemas.microsoft.com/office/drawing/2014/main" id="{BAB0EBF6-A2E9-362C-5E97-475880CCE5B1}"/>
              </a:ext>
            </a:extLst>
          </p:cNvPr>
          <p:cNvSpPr>
            <a:spLocks noGrp="1"/>
          </p:cNvSpPr>
          <p:nvPr>
            <p:ph sz="half" idx="1"/>
          </p:nvPr>
        </p:nvSpPr>
        <p:spPr/>
        <p:txBody>
          <a:bodyPr>
            <a:normAutofit/>
          </a:bodyPr>
          <a:lstStyle/>
          <a:p>
            <a:r>
              <a:rPr lang="en-US" altLang="en-US" dirty="0"/>
              <a:t>Primary care provider as the quarterback </a:t>
            </a:r>
          </a:p>
          <a:p>
            <a:r>
              <a:rPr lang="en-US" altLang="en-US" dirty="0"/>
              <a:t>Provide annual visits, acute assessments</a:t>
            </a:r>
          </a:p>
          <a:p>
            <a:r>
              <a:rPr lang="en-US" altLang="en-US" dirty="0"/>
              <a:t>General assessments must occur annually</a:t>
            </a:r>
          </a:p>
          <a:p>
            <a:r>
              <a:rPr lang="en-US" altLang="en-US" dirty="0"/>
              <a:t>Review general health, medications, and allergies and check growth, including height, weight, and head circumference</a:t>
            </a:r>
          </a:p>
          <a:p>
            <a:endParaRPr lang="en-US" altLang="en-US" dirty="0"/>
          </a:p>
          <a:p>
            <a:endParaRPr lang="en-US" altLang="en-US" dirty="0"/>
          </a:p>
        </p:txBody>
      </p:sp>
      <p:sp>
        <p:nvSpPr>
          <p:cNvPr id="5" name="Content Placeholder 4">
            <a:extLst>
              <a:ext uri="{FF2B5EF4-FFF2-40B4-BE49-F238E27FC236}">
                <a16:creationId xmlns:a16="http://schemas.microsoft.com/office/drawing/2014/main" id="{64A6CB55-504E-39DE-939E-3027578EB3B0}"/>
              </a:ext>
            </a:extLst>
          </p:cNvPr>
          <p:cNvSpPr>
            <a:spLocks noGrp="1"/>
          </p:cNvSpPr>
          <p:nvPr>
            <p:ph sz="half" idx="2"/>
          </p:nvPr>
        </p:nvSpPr>
        <p:spPr/>
        <p:txBody>
          <a:bodyPr>
            <a:normAutofit/>
          </a:bodyPr>
          <a:lstStyle/>
          <a:p>
            <a:r>
              <a:rPr lang="en-US" altLang="en-US" dirty="0"/>
              <a:t>Evaluate Tanner stage</a:t>
            </a:r>
          </a:p>
          <a:p>
            <a:r>
              <a:rPr lang="en-US" altLang="en-US" dirty="0"/>
              <a:t>Lab tests: CBC, metabolic profile, vitamin D level</a:t>
            </a:r>
          </a:p>
          <a:p>
            <a:r>
              <a:rPr lang="en-US" altLang="en-US" dirty="0"/>
              <a:t>ECG for prolonged QTc: refer to cardiologist if abnormal </a:t>
            </a:r>
          </a:p>
          <a:p>
            <a:endParaRPr lang="en-US" dirty="0"/>
          </a:p>
        </p:txBody>
      </p:sp>
      <p:sp>
        <p:nvSpPr>
          <p:cNvPr id="2" name="TextBox 1">
            <a:extLst>
              <a:ext uri="{FF2B5EF4-FFF2-40B4-BE49-F238E27FC236}">
                <a16:creationId xmlns:a16="http://schemas.microsoft.com/office/drawing/2014/main" id="{20CD68E2-12CD-BC2E-6143-60976D913653}"/>
              </a:ext>
            </a:extLst>
          </p:cNvPr>
          <p:cNvSpPr txBox="1"/>
          <p:nvPr/>
        </p:nvSpPr>
        <p:spPr>
          <a:xfrm>
            <a:off x="354626" y="6196830"/>
            <a:ext cx="3942798" cy="461665"/>
          </a:xfrm>
          <a:prstGeom prst="rect">
            <a:avLst/>
          </a:prstGeom>
          <a:noFill/>
        </p:spPr>
        <p:txBody>
          <a:bodyPr wrap="square" rtlCol="0">
            <a:spAutoFit/>
          </a:bodyPr>
          <a:lstStyle/>
          <a:p>
            <a:r>
              <a:rPr lang="en-US" altLang="en-US" sz="1200" dirty="0">
                <a:solidFill>
                  <a:schemeClr val="bg1">
                    <a:lumMod val="65000"/>
                  </a:schemeClr>
                </a:solidFill>
                <a:latin typeface="Arial" panose="020B0604020202020204" pitchFamily="34" charset="0"/>
                <a:cs typeface="Arial" panose="020B0604020202020204" pitchFamily="34" charset="0"/>
              </a:rPr>
              <a:t>CBC, complete blood count.</a:t>
            </a:r>
          </a:p>
          <a:p>
            <a:r>
              <a:rPr lang="en-US" altLang="en-US" sz="1200" dirty="0">
                <a:solidFill>
                  <a:schemeClr val="bg1">
                    <a:lumMod val="65000"/>
                  </a:schemeClr>
                </a:solidFill>
                <a:latin typeface="Arial" panose="020B0604020202020204" pitchFamily="34" charset="0"/>
                <a:cs typeface="Arial" panose="020B0604020202020204" pitchFamily="34" charset="0"/>
              </a:rPr>
              <a:t>Fu C, et al. </a:t>
            </a:r>
            <a:r>
              <a:rPr lang="en-US" altLang="en-US" sz="1200" i="1" dirty="0">
                <a:solidFill>
                  <a:schemeClr val="bg1">
                    <a:lumMod val="65000"/>
                  </a:schemeClr>
                </a:solidFill>
                <a:latin typeface="Arial" panose="020B0604020202020204" pitchFamily="34" charset="0"/>
                <a:cs typeface="Arial" panose="020B0604020202020204" pitchFamily="34" charset="0"/>
              </a:rPr>
              <a:t>BMJ </a:t>
            </a:r>
            <a:r>
              <a:rPr lang="en-US" altLang="en-US" sz="1200" i="1" dirty="0" err="1">
                <a:solidFill>
                  <a:schemeClr val="bg1">
                    <a:lumMod val="65000"/>
                  </a:schemeClr>
                </a:solidFill>
                <a:latin typeface="Arial" panose="020B0604020202020204" pitchFamily="34" charset="0"/>
                <a:cs typeface="Arial" panose="020B0604020202020204" pitchFamily="34" charset="0"/>
              </a:rPr>
              <a:t>Paediatr</a:t>
            </a:r>
            <a:r>
              <a:rPr lang="en-US" altLang="en-US" sz="1200" i="1" dirty="0">
                <a:solidFill>
                  <a:schemeClr val="bg1">
                    <a:lumMod val="65000"/>
                  </a:schemeClr>
                </a:solidFill>
                <a:latin typeface="Arial" panose="020B0604020202020204" pitchFamily="34" charset="0"/>
                <a:cs typeface="Arial" panose="020B0604020202020204" pitchFamily="34" charset="0"/>
              </a:rPr>
              <a:t> Open</a:t>
            </a:r>
            <a:r>
              <a:rPr lang="en-US" altLang="en-US" sz="1200" dirty="0">
                <a:solidFill>
                  <a:schemeClr val="bg1">
                    <a:lumMod val="65000"/>
                  </a:schemeClr>
                </a:solidFill>
                <a:latin typeface="Arial" panose="020B0604020202020204" pitchFamily="34" charset="0"/>
                <a:cs typeface="Arial" panose="020B0604020202020204" pitchFamily="34" charset="0"/>
              </a:rPr>
              <a:t>. 2020;4:e000717. </a:t>
            </a:r>
          </a:p>
        </p:txBody>
      </p:sp>
    </p:spTree>
    <p:extLst>
      <p:ext uri="{BB962C8B-B14F-4D97-AF65-F5344CB8AC3E}">
        <p14:creationId xmlns:p14="http://schemas.microsoft.com/office/powerpoint/2010/main" val="24105126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Title 3">
            <a:extLst>
              <a:ext uri="{FF2B5EF4-FFF2-40B4-BE49-F238E27FC236}">
                <a16:creationId xmlns:a16="http://schemas.microsoft.com/office/drawing/2014/main" id="{9B0C4C5F-7E33-23AC-A71F-53050261E5F3}"/>
              </a:ext>
            </a:extLst>
          </p:cNvPr>
          <p:cNvSpPr>
            <a:spLocks noGrp="1"/>
          </p:cNvSpPr>
          <p:nvPr>
            <p:ph type="title"/>
          </p:nvPr>
        </p:nvSpPr>
        <p:spPr/>
        <p:txBody>
          <a:bodyPr/>
          <a:lstStyle/>
          <a:p>
            <a:r>
              <a:rPr lang="en-US" altLang="en-US" dirty="0"/>
              <a:t>Rett Syndrome Consensus Guidelines</a:t>
            </a:r>
          </a:p>
        </p:txBody>
      </p:sp>
      <p:sp>
        <p:nvSpPr>
          <p:cNvPr id="5" name="Content Placeholder 4">
            <a:extLst>
              <a:ext uri="{FF2B5EF4-FFF2-40B4-BE49-F238E27FC236}">
                <a16:creationId xmlns:a16="http://schemas.microsoft.com/office/drawing/2014/main" id="{5994636C-5395-5888-7CC1-B742E59775F4}"/>
              </a:ext>
            </a:extLst>
          </p:cNvPr>
          <p:cNvSpPr>
            <a:spLocks noGrp="1"/>
          </p:cNvSpPr>
          <p:nvPr>
            <p:ph sz="half" idx="1"/>
          </p:nvPr>
        </p:nvSpPr>
        <p:spPr/>
        <p:txBody>
          <a:bodyPr>
            <a:normAutofit/>
          </a:bodyPr>
          <a:lstStyle/>
          <a:p>
            <a:r>
              <a:rPr lang="en-US" altLang="en-US" sz="2800" b="1" dirty="0"/>
              <a:t>Subspecialists: </a:t>
            </a:r>
            <a:br>
              <a:rPr lang="en-US" altLang="en-US" sz="2800" dirty="0"/>
            </a:br>
            <a:r>
              <a:rPr lang="en-US" altLang="en-US" sz="2800" dirty="0"/>
              <a:t>Neurology, gastroenterology, dietetics, orthopedics, pulmonology, PT, OT, Speech Therapy, Cardiology</a:t>
            </a:r>
          </a:p>
          <a:p>
            <a:endParaRPr lang="en-US" sz="2800" dirty="0"/>
          </a:p>
          <a:p>
            <a:endParaRPr lang="en-US" sz="2800" dirty="0"/>
          </a:p>
        </p:txBody>
      </p:sp>
      <p:sp>
        <p:nvSpPr>
          <p:cNvPr id="7" name="Content Placeholder 6">
            <a:extLst>
              <a:ext uri="{FF2B5EF4-FFF2-40B4-BE49-F238E27FC236}">
                <a16:creationId xmlns:a16="http://schemas.microsoft.com/office/drawing/2014/main" id="{B99CE1CB-B973-F6BC-04CE-E71A1FD55508}"/>
              </a:ext>
            </a:extLst>
          </p:cNvPr>
          <p:cNvSpPr>
            <a:spLocks noGrp="1"/>
          </p:cNvSpPr>
          <p:nvPr>
            <p:ph sz="half" idx="2"/>
          </p:nvPr>
        </p:nvSpPr>
        <p:spPr/>
        <p:txBody>
          <a:bodyPr>
            <a:normAutofit/>
          </a:bodyPr>
          <a:lstStyle/>
          <a:p>
            <a:r>
              <a:rPr lang="en-US" altLang="en-US" sz="2800" dirty="0"/>
              <a:t>Address seizures, movement disorders, GE-reflux, constipation, feeding route, nutritional goals, scoliosis, hip issues, contractures, breathing, therapies, and QTc</a:t>
            </a:r>
          </a:p>
          <a:p>
            <a:r>
              <a:rPr lang="en-US" altLang="en-US" sz="2800" dirty="0"/>
              <a:t>Review current IEP, guardianship, and conservatorship </a:t>
            </a:r>
          </a:p>
          <a:p>
            <a:endParaRPr lang="en-US" sz="2800" dirty="0"/>
          </a:p>
        </p:txBody>
      </p:sp>
      <p:sp>
        <p:nvSpPr>
          <p:cNvPr id="2" name="TextBox 1">
            <a:extLst>
              <a:ext uri="{FF2B5EF4-FFF2-40B4-BE49-F238E27FC236}">
                <a16:creationId xmlns:a16="http://schemas.microsoft.com/office/drawing/2014/main" id="{8790E28B-EEEC-847C-FDEB-20C583BB74BA}"/>
              </a:ext>
            </a:extLst>
          </p:cNvPr>
          <p:cNvSpPr txBox="1"/>
          <p:nvPr/>
        </p:nvSpPr>
        <p:spPr>
          <a:xfrm>
            <a:off x="403367" y="6196830"/>
            <a:ext cx="7558020" cy="461665"/>
          </a:xfrm>
          <a:prstGeom prst="rect">
            <a:avLst/>
          </a:prstGeom>
          <a:noFill/>
        </p:spPr>
        <p:txBody>
          <a:bodyPr wrap="square" rtlCol="0">
            <a:spAutoFit/>
          </a:bodyPr>
          <a:lstStyle/>
          <a:p>
            <a:r>
              <a:rPr lang="en-US" altLang="en-US" sz="1200" dirty="0">
                <a:solidFill>
                  <a:schemeClr val="bg1">
                    <a:lumMod val="65000"/>
                  </a:schemeClr>
                </a:solidFill>
                <a:latin typeface="Arial" panose="020B0604020202020204" pitchFamily="34" charset="0"/>
                <a:cs typeface="Arial" panose="020B0604020202020204" pitchFamily="34" charset="0"/>
              </a:rPr>
              <a:t>GE, gastroesophageal; IEP, individualized education plan; OT, occupational therapy; PT, physical therapy. </a:t>
            </a:r>
          </a:p>
          <a:p>
            <a:r>
              <a:rPr lang="en-US" altLang="en-US" sz="1200" dirty="0">
                <a:solidFill>
                  <a:schemeClr val="bg1">
                    <a:lumMod val="65000"/>
                  </a:schemeClr>
                </a:solidFill>
                <a:latin typeface="Arial" panose="020B0604020202020204" pitchFamily="34" charset="0"/>
                <a:cs typeface="Arial" panose="020B0604020202020204" pitchFamily="34" charset="0"/>
              </a:rPr>
              <a:t>Fu C, et al. </a:t>
            </a:r>
            <a:r>
              <a:rPr lang="en-US" altLang="en-US" sz="1200" i="1" dirty="0">
                <a:solidFill>
                  <a:schemeClr val="bg1">
                    <a:lumMod val="65000"/>
                  </a:schemeClr>
                </a:solidFill>
                <a:latin typeface="Arial" panose="020B0604020202020204" pitchFamily="34" charset="0"/>
                <a:cs typeface="Arial" panose="020B0604020202020204" pitchFamily="34" charset="0"/>
              </a:rPr>
              <a:t>BMJ </a:t>
            </a:r>
            <a:r>
              <a:rPr lang="en-US" altLang="en-US" sz="1200" i="1" dirty="0" err="1">
                <a:solidFill>
                  <a:schemeClr val="bg1">
                    <a:lumMod val="65000"/>
                  </a:schemeClr>
                </a:solidFill>
                <a:latin typeface="Arial" panose="020B0604020202020204" pitchFamily="34" charset="0"/>
                <a:cs typeface="Arial" panose="020B0604020202020204" pitchFamily="34" charset="0"/>
              </a:rPr>
              <a:t>Paediatr</a:t>
            </a:r>
            <a:r>
              <a:rPr lang="en-US" altLang="en-US" sz="1200" i="1" dirty="0">
                <a:solidFill>
                  <a:schemeClr val="bg1">
                    <a:lumMod val="65000"/>
                  </a:schemeClr>
                </a:solidFill>
                <a:latin typeface="Arial" panose="020B0604020202020204" pitchFamily="34" charset="0"/>
                <a:cs typeface="Arial" panose="020B0604020202020204" pitchFamily="34" charset="0"/>
              </a:rPr>
              <a:t> Open</a:t>
            </a:r>
            <a:r>
              <a:rPr lang="en-US" altLang="en-US" sz="1200" dirty="0">
                <a:solidFill>
                  <a:schemeClr val="bg1">
                    <a:lumMod val="65000"/>
                  </a:schemeClr>
                </a:solidFill>
                <a:latin typeface="Arial" panose="020B0604020202020204" pitchFamily="34" charset="0"/>
                <a:cs typeface="Arial" panose="020B0604020202020204" pitchFamily="34" charset="0"/>
              </a:rPr>
              <a:t>. 2020;4:e000717. </a:t>
            </a:r>
            <a:endParaRPr lang="en-US" sz="1200" dirty="0">
              <a:solidFill>
                <a:schemeClr val="bg1">
                  <a:lumMod val="6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711291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Title 3">
            <a:extLst>
              <a:ext uri="{FF2B5EF4-FFF2-40B4-BE49-F238E27FC236}">
                <a16:creationId xmlns:a16="http://schemas.microsoft.com/office/drawing/2014/main" id="{BAC568B9-0C45-7808-41A0-A4D66D6D8DE5}"/>
              </a:ext>
            </a:extLst>
          </p:cNvPr>
          <p:cNvSpPr>
            <a:spLocks noGrp="1"/>
          </p:cNvSpPr>
          <p:nvPr>
            <p:ph type="title"/>
          </p:nvPr>
        </p:nvSpPr>
        <p:spPr/>
        <p:txBody>
          <a:bodyPr/>
          <a:lstStyle/>
          <a:p>
            <a:r>
              <a:rPr lang="en-US" altLang="en-US" dirty="0"/>
              <a:t>Rett Syndrome Age-based Recommendations</a:t>
            </a:r>
          </a:p>
        </p:txBody>
      </p:sp>
      <p:sp>
        <p:nvSpPr>
          <p:cNvPr id="22530" name="Content Placeholder 4">
            <a:extLst>
              <a:ext uri="{FF2B5EF4-FFF2-40B4-BE49-F238E27FC236}">
                <a16:creationId xmlns:a16="http://schemas.microsoft.com/office/drawing/2014/main" id="{6257C890-101A-965A-DAE4-33BEB85115DE}"/>
              </a:ext>
            </a:extLst>
          </p:cNvPr>
          <p:cNvSpPr>
            <a:spLocks noGrp="1"/>
          </p:cNvSpPr>
          <p:nvPr>
            <p:ph sz="half" idx="1"/>
          </p:nvPr>
        </p:nvSpPr>
        <p:spPr/>
        <p:txBody>
          <a:bodyPr>
            <a:normAutofit/>
          </a:bodyPr>
          <a:lstStyle/>
          <a:p>
            <a:pPr>
              <a:spcAft>
                <a:spcPts val="600"/>
              </a:spcAft>
            </a:pPr>
            <a:r>
              <a:rPr lang="en-US" altLang="en-US" sz="2800" b="1" dirty="0"/>
              <a:t>Early childhood: </a:t>
            </a:r>
            <a:r>
              <a:rPr lang="en-US" altLang="en-US" sz="2800" dirty="0"/>
              <a:t>attention to growth, nutrition, GI issues</a:t>
            </a:r>
          </a:p>
          <a:p>
            <a:pPr>
              <a:spcAft>
                <a:spcPts val="600"/>
              </a:spcAft>
            </a:pPr>
            <a:r>
              <a:rPr lang="en-US" altLang="en-US" sz="2800" b="1" dirty="0"/>
              <a:t>Late childhood: </a:t>
            </a:r>
            <a:r>
              <a:rPr lang="en-US" altLang="en-US" sz="2800" dirty="0"/>
              <a:t>regression ended, multisystem issues</a:t>
            </a:r>
          </a:p>
          <a:p>
            <a:pPr>
              <a:spcAft>
                <a:spcPts val="600"/>
              </a:spcAft>
            </a:pPr>
            <a:r>
              <a:rPr lang="en-US" altLang="en-US" sz="2800" b="1" dirty="0"/>
              <a:t>Adolescence: </a:t>
            </a:r>
            <a:r>
              <a:rPr lang="en-US" altLang="en-US" sz="2800" dirty="0"/>
              <a:t>puberty, scoliosis, seizures, nutrition</a:t>
            </a:r>
          </a:p>
          <a:p>
            <a:pPr>
              <a:spcAft>
                <a:spcPts val="600"/>
              </a:spcAft>
            </a:pPr>
            <a:r>
              <a:rPr lang="en-US" altLang="en-US" sz="2800" b="1" dirty="0"/>
              <a:t>Adulthood: </a:t>
            </a:r>
            <a:r>
              <a:rPr lang="en-US" altLang="en-US" sz="2800" dirty="0"/>
              <a:t>daycare, bone health, motor issues</a:t>
            </a:r>
          </a:p>
          <a:p>
            <a:pPr>
              <a:spcAft>
                <a:spcPts val="600"/>
              </a:spcAft>
            </a:pPr>
            <a:endParaRPr lang="en-US" altLang="en-US" sz="2800" dirty="0"/>
          </a:p>
          <a:p>
            <a:pPr>
              <a:spcAft>
                <a:spcPts val="600"/>
              </a:spcAft>
            </a:pPr>
            <a:endParaRPr lang="en-US" altLang="en-US" sz="2800" dirty="0"/>
          </a:p>
        </p:txBody>
      </p:sp>
      <p:sp>
        <p:nvSpPr>
          <p:cNvPr id="6" name="Content Placeholder 5">
            <a:extLst>
              <a:ext uri="{FF2B5EF4-FFF2-40B4-BE49-F238E27FC236}">
                <a16:creationId xmlns:a16="http://schemas.microsoft.com/office/drawing/2014/main" id="{F6400642-32FE-CBE7-A5E2-FA0613F481CD}"/>
              </a:ext>
            </a:extLst>
          </p:cNvPr>
          <p:cNvSpPr>
            <a:spLocks noGrp="1"/>
          </p:cNvSpPr>
          <p:nvPr>
            <p:ph sz="half" idx="2"/>
          </p:nvPr>
        </p:nvSpPr>
        <p:spPr/>
        <p:txBody>
          <a:bodyPr>
            <a:normAutofit/>
          </a:bodyPr>
          <a:lstStyle/>
          <a:p>
            <a:pPr>
              <a:spcAft>
                <a:spcPts val="600"/>
              </a:spcAft>
            </a:pPr>
            <a:r>
              <a:rPr lang="en-US" altLang="en-US" sz="2800" b="1" dirty="0"/>
              <a:t>Lifelong: </a:t>
            </a:r>
            <a:r>
              <a:rPr lang="en-US" altLang="en-US" sz="2800" dirty="0"/>
              <a:t>assess benefits of therapy programs (physical, occupational) and speech/language augmentative communication</a:t>
            </a:r>
          </a:p>
          <a:p>
            <a:pPr>
              <a:spcAft>
                <a:spcPts val="600"/>
              </a:spcAft>
            </a:pPr>
            <a:r>
              <a:rPr lang="en-US" altLang="en-US" sz="2800" dirty="0"/>
              <a:t>Over time, assess the need for group home or other home care provider </a:t>
            </a:r>
          </a:p>
          <a:p>
            <a:pPr>
              <a:spcAft>
                <a:spcPts val="600"/>
              </a:spcAft>
            </a:pPr>
            <a:endParaRPr lang="en-US" sz="2800" dirty="0"/>
          </a:p>
        </p:txBody>
      </p:sp>
      <p:sp>
        <p:nvSpPr>
          <p:cNvPr id="3" name="TextBox 2">
            <a:extLst>
              <a:ext uri="{FF2B5EF4-FFF2-40B4-BE49-F238E27FC236}">
                <a16:creationId xmlns:a16="http://schemas.microsoft.com/office/drawing/2014/main" id="{03475544-6CC3-535E-CA94-2C95F11422E8}"/>
              </a:ext>
            </a:extLst>
          </p:cNvPr>
          <p:cNvSpPr txBox="1"/>
          <p:nvPr/>
        </p:nvSpPr>
        <p:spPr>
          <a:xfrm>
            <a:off x="465761" y="6176963"/>
            <a:ext cx="7936880" cy="461665"/>
          </a:xfrm>
          <a:prstGeom prst="rect">
            <a:avLst/>
          </a:prstGeom>
          <a:noFill/>
        </p:spPr>
        <p:txBody>
          <a:bodyPr wrap="square">
            <a:spAutoFit/>
          </a:bodyPr>
          <a:lstStyle/>
          <a:p>
            <a:r>
              <a:rPr lang="en-US" altLang="en-US" sz="1200" dirty="0">
                <a:solidFill>
                  <a:schemeClr val="bg1">
                    <a:lumMod val="65000"/>
                  </a:schemeClr>
                </a:solidFill>
                <a:latin typeface="Arial" panose="020B0604020202020204" pitchFamily="34" charset="0"/>
                <a:cs typeface="Arial" panose="020B0604020202020204" pitchFamily="34" charset="0"/>
              </a:rPr>
              <a:t>GI, gastrointestinal. </a:t>
            </a:r>
          </a:p>
          <a:p>
            <a:r>
              <a:rPr lang="en-US" altLang="en-US" sz="1200" dirty="0">
                <a:solidFill>
                  <a:schemeClr val="bg1">
                    <a:lumMod val="65000"/>
                  </a:schemeClr>
                </a:solidFill>
                <a:latin typeface="Arial" panose="020B0604020202020204" pitchFamily="34" charset="0"/>
                <a:cs typeface="Arial" panose="020B0604020202020204" pitchFamily="34" charset="0"/>
              </a:rPr>
              <a:t>Fu C, et al. </a:t>
            </a:r>
            <a:r>
              <a:rPr lang="en-US" altLang="en-US" sz="1200" i="1" dirty="0">
                <a:solidFill>
                  <a:schemeClr val="bg1">
                    <a:lumMod val="65000"/>
                  </a:schemeClr>
                </a:solidFill>
                <a:latin typeface="Arial" panose="020B0604020202020204" pitchFamily="34" charset="0"/>
                <a:cs typeface="Arial" panose="020B0604020202020204" pitchFamily="34" charset="0"/>
              </a:rPr>
              <a:t>BMJ </a:t>
            </a:r>
            <a:r>
              <a:rPr lang="en-US" altLang="en-US" sz="1200" i="1" dirty="0" err="1">
                <a:solidFill>
                  <a:schemeClr val="bg1">
                    <a:lumMod val="65000"/>
                  </a:schemeClr>
                </a:solidFill>
                <a:latin typeface="Arial" panose="020B0604020202020204" pitchFamily="34" charset="0"/>
                <a:cs typeface="Arial" panose="020B0604020202020204" pitchFamily="34" charset="0"/>
              </a:rPr>
              <a:t>Paediatr</a:t>
            </a:r>
            <a:r>
              <a:rPr lang="en-US" altLang="en-US" sz="1200" i="1" dirty="0">
                <a:solidFill>
                  <a:schemeClr val="bg1">
                    <a:lumMod val="65000"/>
                  </a:schemeClr>
                </a:solidFill>
                <a:latin typeface="Arial" panose="020B0604020202020204" pitchFamily="34" charset="0"/>
                <a:cs typeface="Arial" panose="020B0604020202020204" pitchFamily="34" charset="0"/>
              </a:rPr>
              <a:t> Open</a:t>
            </a:r>
            <a:r>
              <a:rPr lang="en-US" altLang="en-US" sz="1200" dirty="0">
                <a:solidFill>
                  <a:schemeClr val="bg1">
                    <a:lumMod val="65000"/>
                  </a:schemeClr>
                </a:solidFill>
                <a:latin typeface="Arial" panose="020B0604020202020204" pitchFamily="34" charset="0"/>
                <a:cs typeface="Arial" panose="020B0604020202020204" pitchFamily="34" charset="0"/>
              </a:rPr>
              <a:t>. 2020;4:e000717. </a:t>
            </a:r>
          </a:p>
        </p:txBody>
      </p:sp>
    </p:spTree>
    <p:extLst>
      <p:ext uri="{BB962C8B-B14F-4D97-AF65-F5344CB8AC3E}">
        <p14:creationId xmlns:p14="http://schemas.microsoft.com/office/powerpoint/2010/main" val="37147617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DC52CB23-A893-F3BC-7EE2-D977C82AA838}"/>
              </a:ext>
            </a:extLst>
          </p:cNvPr>
          <p:cNvSpPr/>
          <p:nvPr/>
        </p:nvSpPr>
        <p:spPr>
          <a:xfrm>
            <a:off x="-1" y="0"/>
            <a:ext cx="12192000" cy="6858000"/>
          </a:xfrm>
          <a:prstGeom prst="rect">
            <a:avLst/>
          </a:prstGeom>
          <a:solidFill>
            <a:srgbClr val="0098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panose="020B0604020202020204"/>
              <a:ea typeface="+mn-ea"/>
              <a:cs typeface="+mn-cs"/>
            </a:endParaRPr>
          </a:p>
        </p:txBody>
      </p:sp>
      <p:pic>
        <p:nvPicPr>
          <p:cNvPr id="17" name="Graphic 16" descr="User with solid fill">
            <a:extLst>
              <a:ext uri="{FF2B5EF4-FFF2-40B4-BE49-F238E27FC236}">
                <a16:creationId xmlns:a16="http://schemas.microsoft.com/office/drawing/2014/main" id="{74847793-B893-A93A-FFCC-6C95F2C9FE22}"/>
              </a:ext>
            </a:extLst>
          </p:cNvPr>
          <p:cNvPicPr>
            <a:picLocks noChangeAspect="1"/>
          </p:cNvPicPr>
          <p:nvPr/>
        </p:nvPicPr>
        <p:blipFill rotWithShape="1">
          <a:blip r:embed="rId3" cstate="screen">
            <a:extLst>
              <a:ext uri="{28A0092B-C50C-407E-A947-70E740481C1C}">
                <a14:useLocalDpi xmlns:a14="http://schemas.microsoft.com/office/drawing/2010/main"/>
              </a:ext>
              <a:ext uri="{96DAC541-7B7A-43D3-8B79-37D633B846F1}">
                <asvg:svgBlip xmlns:asvg="http://schemas.microsoft.com/office/drawing/2016/SVG/main" r:embed="rId4"/>
              </a:ext>
            </a:extLst>
          </a:blip>
          <a:srcRect l="28418" t="35016" r="44861" b="50079"/>
          <a:stretch/>
        </p:blipFill>
        <p:spPr>
          <a:xfrm>
            <a:off x="6250613" y="0"/>
            <a:ext cx="5941387" cy="3314044"/>
          </a:xfrm>
          <a:prstGeom prst="rect">
            <a:avLst/>
          </a:prstGeom>
        </p:spPr>
      </p:pic>
      <p:sp>
        <p:nvSpPr>
          <p:cNvPr id="7" name="TextBox 6">
            <a:extLst>
              <a:ext uri="{FF2B5EF4-FFF2-40B4-BE49-F238E27FC236}">
                <a16:creationId xmlns:a16="http://schemas.microsoft.com/office/drawing/2014/main" id="{FD65D34E-012D-57F2-01D9-E33429ED2AC6}"/>
              </a:ext>
            </a:extLst>
          </p:cNvPr>
          <p:cNvSpPr txBox="1"/>
          <p:nvPr/>
        </p:nvSpPr>
        <p:spPr>
          <a:xfrm>
            <a:off x="870978" y="550718"/>
            <a:ext cx="7793520" cy="132343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Looking for more resources </a:t>
            </a:r>
            <a:br>
              <a:rPr kumimoji="0" lang="en-US" sz="40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br>
            <a:r>
              <a:rPr kumimoji="0" lang="en-US" sz="40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on this topic?</a:t>
            </a:r>
          </a:p>
        </p:txBody>
      </p:sp>
      <p:pic>
        <p:nvPicPr>
          <p:cNvPr id="18" name="Graphic 17" descr="User with solid fill">
            <a:extLst>
              <a:ext uri="{FF2B5EF4-FFF2-40B4-BE49-F238E27FC236}">
                <a16:creationId xmlns:a16="http://schemas.microsoft.com/office/drawing/2014/main" id="{5C24E54E-14AB-F843-0853-616E04BAE910}"/>
              </a:ext>
            </a:extLst>
          </p:cNvPr>
          <p:cNvPicPr>
            <a:picLocks noChangeAspect="1"/>
          </p:cNvPicPr>
          <p:nvPr/>
        </p:nvPicPr>
        <p:blipFill rotWithShape="1">
          <a:blip r:embed="rId5" cstate="screen">
            <a:extLst>
              <a:ext uri="{28A0092B-C50C-407E-A947-70E740481C1C}">
                <a14:useLocalDpi xmlns:a14="http://schemas.microsoft.com/office/drawing/2010/main"/>
              </a:ext>
              <a:ext uri="{96DAC541-7B7A-43D3-8B79-37D633B846F1}">
                <asvg:svgBlip xmlns:asvg="http://schemas.microsoft.com/office/drawing/2016/SVG/main" r:embed="rId6"/>
              </a:ext>
            </a:extLst>
          </a:blip>
          <a:srcRect l="28418" t="41261" r="53427" b="50079"/>
          <a:stretch/>
        </p:blipFill>
        <p:spPr>
          <a:xfrm flipH="1" flipV="1">
            <a:off x="-1" y="3543956"/>
            <a:ext cx="6948177" cy="3314044"/>
          </a:xfrm>
          <a:prstGeom prst="rect">
            <a:avLst/>
          </a:prstGeom>
        </p:spPr>
      </p:pic>
      <p:sp>
        <p:nvSpPr>
          <p:cNvPr id="2" name="TextBox 1">
            <a:hlinkClick r:id="rId7" tooltip="MedEd On The Go"/>
            <a:extLst>
              <a:ext uri="{FF2B5EF4-FFF2-40B4-BE49-F238E27FC236}">
                <a16:creationId xmlns:a16="http://schemas.microsoft.com/office/drawing/2014/main" id="{624C7CEC-6FAA-E8C2-47BA-84734D0A035F}"/>
              </a:ext>
            </a:extLst>
          </p:cNvPr>
          <p:cNvSpPr txBox="1"/>
          <p:nvPr/>
        </p:nvSpPr>
        <p:spPr>
          <a:xfrm>
            <a:off x="870978" y="5018509"/>
            <a:ext cx="6077198" cy="1152465"/>
          </a:xfrm>
          <a:prstGeom prst="roundRect">
            <a:avLst>
              <a:gd name="adj" fmla="val 48137"/>
            </a:avLst>
          </a:prstGeom>
          <a:solidFill>
            <a:schemeClr val="bg1"/>
          </a:solidFill>
          <a:ln>
            <a:noFill/>
          </a:ln>
          <a:effectLst/>
        </p:spPr>
        <p:txBody>
          <a:bodyPr wrap="square" tIns="182880" bIns="9144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0098EA"/>
                </a:solidFill>
                <a:effectLst/>
                <a:uLnTx/>
                <a:uFillTx/>
                <a:latin typeface="Century Gothic" panose="020B0502020202020204" pitchFamily="34" charset="0"/>
                <a:ea typeface="+mn-ea"/>
                <a:cs typeface="Calibri" panose="020F0502020204030204" pitchFamily="34" charset="0"/>
                <a:hlinkClick r:id="rId8" tooltip="Visit us now!"/>
              </a:rPr>
              <a:t>www.MedEdOTG.com</a:t>
            </a:r>
            <a:endParaRPr kumimoji="0" lang="en-US" sz="3600" b="0" i="0" u="none" strike="noStrike" kern="1200" cap="none" spc="0" normalizeH="0" baseline="0" noProof="0" dirty="0">
              <a:ln>
                <a:noFill/>
              </a:ln>
              <a:solidFill>
                <a:srgbClr val="0098EA"/>
              </a:solidFill>
              <a:effectLst/>
              <a:uLnTx/>
              <a:uFillTx/>
              <a:latin typeface="Century Gothic" panose="020B0502020202020204" pitchFamily="34" charset="0"/>
              <a:ea typeface="+mn-ea"/>
              <a:cs typeface="Calibri" panose="020F0502020204030204" pitchFamily="34" charset="0"/>
            </a:endParaRPr>
          </a:p>
        </p:txBody>
      </p:sp>
      <p:sp>
        <p:nvSpPr>
          <p:cNvPr id="3" name="TextBox 2">
            <a:extLst>
              <a:ext uri="{FF2B5EF4-FFF2-40B4-BE49-F238E27FC236}">
                <a16:creationId xmlns:a16="http://schemas.microsoft.com/office/drawing/2014/main" id="{C54A7D02-C060-E473-59D6-ABDD4DCC19A6}"/>
              </a:ext>
            </a:extLst>
          </p:cNvPr>
          <p:cNvSpPr txBox="1"/>
          <p:nvPr/>
        </p:nvSpPr>
        <p:spPr>
          <a:xfrm>
            <a:off x="870979" y="2424875"/>
            <a:ext cx="4310622" cy="2031325"/>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CME/CE in minutes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Congress highlights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Late-breaking data</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Quizzes</a:t>
            </a:r>
          </a:p>
        </p:txBody>
      </p:sp>
      <p:sp>
        <p:nvSpPr>
          <p:cNvPr id="8" name="TextBox 7">
            <a:extLst>
              <a:ext uri="{FF2B5EF4-FFF2-40B4-BE49-F238E27FC236}">
                <a16:creationId xmlns:a16="http://schemas.microsoft.com/office/drawing/2014/main" id="{531AC232-9957-4A51-B937-C4AB6A46FA92}"/>
              </a:ext>
            </a:extLst>
          </p:cNvPr>
          <p:cNvSpPr txBox="1"/>
          <p:nvPr/>
        </p:nvSpPr>
        <p:spPr>
          <a:xfrm>
            <a:off x="5058796" y="2424875"/>
            <a:ext cx="5225023" cy="1508105"/>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Webinars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In-person events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Slides &amp; resources</a:t>
            </a:r>
          </a:p>
        </p:txBody>
      </p:sp>
      <p:pic>
        <p:nvPicPr>
          <p:cNvPr id="10" name="Graphic 9">
            <a:extLst>
              <a:ext uri="{FF2B5EF4-FFF2-40B4-BE49-F238E27FC236}">
                <a16:creationId xmlns:a16="http://schemas.microsoft.com/office/drawing/2014/main" id="{93E4D248-876E-0145-581A-20C841F43DE5}"/>
              </a:ext>
            </a:extLst>
          </p:cNvPr>
          <p:cNvPicPr>
            <a:picLocks noChangeAspect="1"/>
          </p:cNvPicPr>
          <p:nvPr/>
        </p:nvPicPr>
        <p:blipFill>
          <a:blip r:embed="rId9" cstate="screen">
            <a:extLst>
              <a:ext uri="{28A0092B-C50C-407E-A947-70E740481C1C}">
                <a14:useLocalDpi xmlns:a14="http://schemas.microsoft.com/office/drawing/2010/main"/>
              </a:ext>
              <a:ext uri="{96DAC541-7B7A-43D3-8B79-37D633B846F1}">
                <asvg:svgBlip xmlns:asvg="http://schemas.microsoft.com/office/drawing/2016/SVG/main" r:embed="rId10"/>
              </a:ext>
            </a:extLst>
          </a:blip>
          <a:stretch>
            <a:fillRect/>
          </a:stretch>
        </p:blipFill>
        <p:spPr>
          <a:xfrm>
            <a:off x="9036699" y="446062"/>
            <a:ext cx="2494241" cy="1255751"/>
          </a:xfrm>
          <a:prstGeom prst="rect">
            <a:avLst/>
          </a:prstGeom>
        </p:spPr>
      </p:pic>
    </p:spTree>
    <p:extLst>
      <p:ext uri="{BB962C8B-B14F-4D97-AF65-F5344CB8AC3E}">
        <p14:creationId xmlns:p14="http://schemas.microsoft.com/office/powerpoint/2010/main" val="2405816164"/>
      </p:ext>
    </p:extLst>
  </p:cSld>
  <p:clrMapOvr>
    <a:masterClrMapping/>
  </p:clrMapOvr>
</p:sld>
</file>

<file path=ppt/theme/theme1.xml><?xml version="1.0" encoding="utf-8"?>
<a:theme xmlns:a="http://schemas.openxmlformats.org/drawingml/2006/main" name="Neurology2023">
  <a:themeElements>
    <a:clrScheme name="NeuroPsych23">
      <a:dk1>
        <a:srgbClr val="3F3F3F"/>
      </a:dk1>
      <a:lt1>
        <a:srgbClr val="FFFFFF"/>
      </a:lt1>
      <a:dk2>
        <a:srgbClr val="5E5E5E"/>
      </a:dk2>
      <a:lt2>
        <a:srgbClr val="FFFFFF"/>
      </a:lt2>
      <a:accent1>
        <a:srgbClr val="2B407E"/>
      </a:accent1>
      <a:accent2>
        <a:srgbClr val="A84657"/>
      </a:accent2>
      <a:accent3>
        <a:srgbClr val="98E9ED"/>
      </a:accent3>
      <a:accent4>
        <a:srgbClr val="8589A7"/>
      </a:accent4>
      <a:accent5>
        <a:srgbClr val="642C50"/>
      </a:accent5>
      <a:accent6>
        <a:srgbClr val="1D224C"/>
      </a:accent6>
      <a:hlink>
        <a:srgbClr val="3500FF"/>
      </a:hlink>
      <a:folHlink>
        <a:srgbClr val="9C266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urology2023" id="{6B2DFC96-7B20-6A45-8521-B7802BE8BE55}" vid="{48BB2579-8D5B-E643-8D3E-498541DF600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Neurology2023</Template>
  <TotalTime>771</TotalTime>
  <Words>842</Words>
  <Application>Microsoft Macintosh PowerPoint</Application>
  <PresentationFormat>Widescreen</PresentationFormat>
  <Paragraphs>81</Paragraphs>
  <Slides>9</Slides>
  <Notes>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9</vt:i4>
      </vt:variant>
    </vt:vector>
  </HeadingPairs>
  <TitlesOfParts>
    <vt:vector size="16" baseType="lpstr">
      <vt:lpstr>Arial</vt:lpstr>
      <vt:lpstr>Calibri</vt:lpstr>
      <vt:lpstr>Calibri Light</vt:lpstr>
      <vt:lpstr>Century Gothic</vt:lpstr>
      <vt:lpstr>Trebuchet MS</vt:lpstr>
      <vt:lpstr>Neurology2023</vt:lpstr>
      <vt:lpstr>Office Theme</vt:lpstr>
      <vt:lpstr>Quarterbacking the Interprofessional Team: Optimizing Collaboration and Communication To Enhance Patient Outcomes</vt:lpstr>
      <vt:lpstr>Disclaimer</vt:lpstr>
      <vt:lpstr>PowerPoint Presentation</vt:lpstr>
      <vt:lpstr>Rett Syndrome Co-morbidities</vt:lpstr>
      <vt:lpstr>Rett Syndrome Consensus Guidelines</vt:lpstr>
      <vt:lpstr>Rett Syndrome Consensus Guidelines</vt:lpstr>
      <vt:lpstr>Rett Syndrome Consensus Guidelines</vt:lpstr>
      <vt:lpstr>Rett Syndrome Age-based Recommendations</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Microsoft Office User</dc:creator>
  <cp:keywords/>
  <dc:description/>
  <cp:lastModifiedBy>Moriah Diethorn</cp:lastModifiedBy>
  <cp:revision>8</cp:revision>
  <cp:lastPrinted>2023-02-11T00:53:38Z</cp:lastPrinted>
  <dcterms:created xsi:type="dcterms:W3CDTF">2023-02-11T00:50:27Z</dcterms:created>
  <dcterms:modified xsi:type="dcterms:W3CDTF">2023-05-05T16:58:11Z</dcterms:modified>
  <cp:category/>
</cp:coreProperties>
</file>