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5.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6.xml" ContentType="application/vnd.openxmlformats-officedocument.drawingml.chartshapes+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7.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8.xml" ContentType="application/vnd.openxmlformats-officedocument.drawingml.chartshape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1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64.xml" ContentType="application/vnd.openxmlformats-officedocument.presentationml.tags+xml"/>
  <Override PartName="/ppt/notesSlides/notesSlide1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23" r:id="rId3"/>
    <p:sldMasterId id="2147483735" r:id="rId4"/>
  </p:sldMasterIdLst>
  <p:notesMasterIdLst>
    <p:notesMasterId r:id="rId50"/>
  </p:notesMasterIdLst>
  <p:sldIdLst>
    <p:sldId id="2141411981" r:id="rId5"/>
    <p:sldId id="265" r:id="rId6"/>
    <p:sldId id="256" r:id="rId7"/>
    <p:sldId id="2141411978" r:id="rId8"/>
    <p:sldId id="2147375286" r:id="rId9"/>
    <p:sldId id="2147471488" r:id="rId10"/>
    <p:sldId id="2147375277" r:id="rId11"/>
    <p:sldId id="2147471511" r:id="rId12"/>
    <p:sldId id="2147471515" r:id="rId13"/>
    <p:sldId id="2147471483" r:id="rId14"/>
    <p:sldId id="2147470391" r:id="rId15"/>
    <p:sldId id="2147471481" r:id="rId16"/>
    <p:sldId id="2147471482" r:id="rId17"/>
    <p:sldId id="367" r:id="rId18"/>
    <p:sldId id="2147471503" r:id="rId19"/>
    <p:sldId id="2147471504" r:id="rId20"/>
    <p:sldId id="2147471501" r:id="rId21"/>
    <p:sldId id="2147471502" r:id="rId22"/>
    <p:sldId id="2147470444" r:id="rId23"/>
    <p:sldId id="2147471479" r:id="rId24"/>
    <p:sldId id="2147470441" r:id="rId25"/>
    <p:sldId id="2147470418" r:id="rId26"/>
    <p:sldId id="2147471516" r:id="rId27"/>
    <p:sldId id="2147471486" r:id="rId28"/>
    <p:sldId id="2147471499" r:id="rId29"/>
    <p:sldId id="2147470414" r:id="rId30"/>
    <p:sldId id="2147471507" r:id="rId31"/>
    <p:sldId id="2147471505" r:id="rId32"/>
    <p:sldId id="2147471495" r:id="rId33"/>
    <p:sldId id="2147375251" r:id="rId34"/>
    <p:sldId id="2147375272" r:id="rId35"/>
    <p:sldId id="2147375261" r:id="rId36"/>
    <p:sldId id="2147375317" r:id="rId37"/>
    <p:sldId id="2147375320" r:id="rId38"/>
    <p:sldId id="2147375323" r:id="rId39"/>
    <p:sldId id="2147375324" r:id="rId40"/>
    <p:sldId id="2147471494" r:id="rId41"/>
    <p:sldId id="2147471480" r:id="rId42"/>
    <p:sldId id="2147471500" r:id="rId43"/>
    <p:sldId id="2147470443" r:id="rId44"/>
    <p:sldId id="2147471487" r:id="rId45"/>
    <p:sldId id="2147471484" r:id="rId46"/>
    <p:sldId id="2147471485" r:id="rId47"/>
    <p:sldId id="2147471478" r:id="rId48"/>
    <p:sldId id="26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5A65102-597A-C4D6-4A5A-EC0FC2E22EFC}" name="Susan Diaz" initials="SD" userId="S::sdiaz@ushealthconnect.com::0160f941-b42d-4e94-b274-ad4158d91f49" providerId="AD"/>
  <p188:author id="{52C4C9BB-C807-8705-0B08-A3DF41A8D64B}" name="Moriah Diethorn" initials="MD" userId="Moriah Diethorn"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E1E1"/>
    <a:srgbClr val="E0F4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9"/>
    <p:restoredTop sz="96327"/>
  </p:normalViewPr>
  <p:slideViewPr>
    <p:cSldViewPr snapToGrid="0">
      <p:cViewPr varScale="1">
        <p:scale>
          <a:sx n="119" d="100"/>
          <a:sy n="119" d="100"/>
        </p:scale>
        <p:origin x="72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8.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63030817879419"/>
          <c:y val="4.1725726094856197E-2"/>
          <c:w val="0.82862209134627218"/>
          <c:h val="0.80481871700542218"/>
        </c:manualLayout>
      </c:layout>
      <c:barChart>
        <c:barDir val="col"/>
        <c:grouping val="clustered"/>
        <c:varyColors val="0"/>
        <c:ser>
          <c:idx val="0"/>
          <c:order val="0"/>
          <c:tx>
            <c:strRef>
              <c:f>Sheet1!$B$1</c:f>
              <c:strCache>
                <c:ptCount val="1"/>
                <c:pt idx="0">
                  <c:v>OR</c:v>
                </c:pt>
              </c:strCache>
            </c:strRef>
          </c:tx>
          <c:spPr>
            <a:solidFill>
              <a:schemeClr val="accent1"/>
            </a:solidFill>
            <a:ln>
              <a:noFill/>
            </a:ln>
            <a:effectLst/>
          </c:spPr>
          <c:invertIfNegative val="0"/>
          <c:errBars>
            <c:errBarType val="both"/>
            <c:errValType val="cust"/>
            <c:noEndCap val="0"/>
            <c:plus>
              <c:numRef>
                <c:f>Sheet1!$D$2:$D$4</c:f>
                <c:numCache>
                  <c:formatCode>General</c:formatCode>
                  <c:ptCount val="3"/>
                  <c:pt idx="0">
                    <c:v>4.0000000000000008E-2</c:v>
                  </c:pt>
                  <c:pt idx="1">
                    <c:v>0.14000000000000001</c:v>
                  </c:pt>
                  <c:pt idx="2">
                    <c:v>0.25</c:v>
                  </c:pt>
                </c:numCache>
              </c:numRef>
            </c:plus>
            <c:minus>
              <c:numRef>
                <c:f>Sheet1!$C$2:$C$4</c:f>
                <c:numCache>
                  <c:formatCode>General</c:formatCode>
                  <c:ptCount val="3"/>
                  <c:pt idx="0">
                    <c:v>0.03</c:v>
                  </c:pt>
                  <c:pt idx="1">
                    <c:v>0.10999999999999999</c:v>
                  </c:pt>
                  <c:pt idx="2">
                    <c:v>0.20999999999999996</c:v>
                  </c:pt>
                </c:numCache>
              </c:numRef>
            </c:minus>
            <c:spPr>
              <a:noFill/>
              <a:ln w="9525" cap="flat" cmpd="sng" algn="ctr">
                <a:solidFill>
                  <a:schemeClr val="tx1">
                    <a:lumMod val="65000"/>
                    <a:lumOff val="35000"/>
                  </a:schemeClr>
                </a:solidFill>
                <a:round/>
              </a:ln>
              <a:effectLst/>
            </c:spPr>
          </c:errBars>
          <c:cat>
            <c:strRef>
              <c:f>Sheet1!$A$2:$A$4</c:f>
              <c:strCache>
                <c:ptCount val="3"/>
                <c:pt idx="0">
                  <c:v>VTE</c:v>
                </c:pt>
                <c:pt idx="1">
                  <c:v>Ischaemic stroke</c:v>
                </c:pt>
                <c:pt idx="2">
                  <c:v>MI</c:v>
                </c:pt>
              </c:strCache>
            </c:strRef>
          </c:cat>
          <c:val>
            <c:numRef>
              <c:f>Sheet1!$B$2:$B$4</c:f>
              <c:numCache>
                <c:formatCode>General</c:formatCode>
                <c:ptCount val="3"/>
                <c:pt idx="0">
                  <c:v>0.1</c:v>
                </c:pt>
                <c:pt idx="1">
                  <c:v>0.47</c:v>
                </c:pt>
                <c:pt idx="2">
                  <c:v>1</c:v>
                </c:pt>
              </c:numCache>
            </c:numRef>
          </c:val>
          <c:extLst>
            <c:ext xmlns:c16="http://schemas.microsoft.com/office/drawing/2014/chart" uri="{C3380CC4-5D6E-409C-BE32-E72D297353CC}">
              <c16:uniqueId val="{00000000-577A-4364-A2C4-2B6301FD4011}"/>
            </c:ext>
          </c:extLst>
        </c:ser>
        <c:dLbls>
          <c:showLegendKey val="0"/>
          <c:showVal val="0"/>
          <c:showCatName val="0"/>
          <c:showSerName val="0"/>
          <c:showPercent val="0"/>
          <c:showBubbleSize val="0"/>
        </c:dLbls>
        <c:gapWidth val="219"/>
        <c:overlap val="-27"/>
        <c:axId val="1794086544"/>
        <c:axId val="-2028817568"/>
      </c:barChart>
      <c:catAx>
        <c:axId val="1794086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8817568"/>
        <c:crosses val="autoZero"/>
        <c:auto val="1"/>
        <c:lblAlgn val="ctr"/>
        <c:lblOffset val="100"/>
        <c:noMultiLvlLbl val="0"/>
      </c:catAx>
      <c:valAx>
        <c:axId val="-2028817568"/>
        <c:scaling>
          <c:orientation val="minMax"/>
          <c:max val="1.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Odds ratio</a:t>
                </a:r>
              </a:p>
            </c:rich>
          </c:tx>
          <c:layout>
            <c:manualLayout>
              <c:xMode val="edge"/>
              <c:yMode val="edge"/>
              <c:x val="2.4507880602874193E-3"/>
              <c:y val="0.31880425565368115"/>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94086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r>
              <a:rPr lang="en-GB" sz="1800" b="0"/>
              <a:t>Any bleeding</a:t>
            </a:r>
          </a:p>
        </c:rich>
      </c:tx>
      <c:layout>
        <c:manualLayout>
          <c:xMode val="edge"/>
          <c:yMode val="edge"/>
          <c:x val="0.37381546488889728"/>
          <c:y val="0"/>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1491259888680426"/>
          <c:y val="9.1309041913341785E-2"/>
          <c:w val="0.87088994098755634"/>
          <c:h val="0.72647290431509326"/>
        </c:manualLayout>
      </c:layout>
      <c:barChart>
        <c:barDir val="col"/>
        <c:grouping val="clustered"/>
        <c:varyColors val="0"/>
        <c:ser>
          <c:idx val="0"/>
          <c:order val="0"/>
          <c:tx>
            <c:strRef>
              <c:f>Sheet1!$B$1</c:f>
              <c:strCache>
                <c:ptCount val="1"/>
                <c:pt idx="0">
                  <c:v>Column1</c:v>
                </c:pt>
              </c:strCache>
            </c:strRef>
          </c:tx>
          <c:spPr>
            <a:solidFill>
              <a:schemeClr val="accent1">
                <a:shade val="80000"/>
                <a:satMod val="150000"/>
              </a:schemeClr>
            </a:solidFill>
            <a:ln>
              <a:noFill/>
            </a:ln>
            <a:effectLst/>
          </c:spPr>
          <c:invertIfNegative val="0"/>
          <c:cat>
            <c:strRef>
              <c:f>Sheet1!$A$2:$A$9</c:f>
              <c:strCache>
                <c:ptCount val="8"/>
                <c:pt idx="0">
                  <c:v>25 mg</c:v>
                </c:pt>
                <c:pt idx="1">
                  <c:v>50 mg</c:v>
                </c:pt>
                <c:pt idx="2">
                  <c:v>100 mg</c:v>
                </c:pt>
                <c:pt idx="3">
                  <c:v>200 mg</c:v>
                </c:pt>
                <c:pt idx="4">
                  <c:v>25 mg</c:v>
                </c:pt>
                <c:pt idx="5">
                  <c:v>50 mg </c:v>
                </c:pt>
                <c:pt idx="6">
                  <c:v>200 mg</c:v>
                </c:pt>
                <c:pt idx="7">
                  <c:v>Enoxaparin</c:v>
                </c:pt>
              </c:strCache>
            </c:strRef>
          </c:cat>
          <c:val>
            <c:numRef>
              <c:f>Sheet1!$B$2:$B$9</c:f>
              <c:numCache>
                <c:formatCode>General</c:formatCode>
                <c:ptCount val="8"/>
                <c:pt idx="0">
                  <c:v>1</c:v>
                </c:pt>
                <c:pt idx="1">
                  <c:v>5</c:v>
                </c:pt>
                <c:pt idx="2">
                  <c:v>5</c:v>
                </c:pt>
                <c:pt idx="3">
                  <c:v>3</c:v>
                </c:pt>
                <c:pt idx="4">
                  <c:v>0</c:v>
                </c:pt>
                <c:pt idx="5">
                  <c:v>5</c:v>
                </c:pt>
                <c:pt idx="6">
                  <c:v>6</c:v>
                </c:pt>
                <c:pt idx="7">
                  <c:v>4</c:v>
                </c:pt>
              </c:numCache>
            </c:numRef>
          </c:val>
          <c:extLst>
            <c:ext xmlns:c16="http://schemas.microsoft.com/office/drawing/2014/chart" uri="{C3380CC4-5D6E-409C-BE32-E72D297353CC}">
              <c16:uniqueId val="{00000000-5484-453E-8C0E-AF5C533CD419}"/>
            </c:ext>
          </c:extLst>
        </c:ser>
        <c:dLbls>
          <c:showLegendKey val="0"/>
          <c:showVal val="0"/>
          <c:showCatName val="0"/>
          <c:showSerName val="0"/>
          <c:showPercent val="0"/>
          <c:showBubbleSize val="0"/>
        </c:dLbls>
        <c:gapWidth val="100"/>
        <c:overlap val="-24"/>
        <c:axId val="-2044750496"/>
        <c:axId val="-2045075872"/>
      </c:barChart>
      <c:catAx>
        <c:axId val="-20447504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45075872"/>
        <c:crosses val="autoZero"/>
        <c:auto val="1"/>
        <c:lblAlgn val="ctr"/>
        <c:lblOffset val="100"/>
        <c:noMultiLvlLbl val="0"/>
      </c:catAx>
      <c:valAx>
        <c:axId val="-2045075872"/>
        <c:scaling>
          <c:orientation val="minMax"/>
          <c:max val="3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GB"/>
                  <a:t>Patients with event (%)</a:t>
                </a:r>
              </a:p>
            </c:rich>
          </c:tx>
          <c:layout>
            <c:manualLayout>
              <c:xMode val="edge"/>
              <c:yMode val="edge"/>
              <c:x val="5.8249098618307583E-3"/>
              <c:y val="0.27649938505781996"/>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4475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r>
              <a:rPr lang="en-GB" sz="1800" b="0"/>
              <a:t>Primary composite outcome*</a:t>
            </a:r>
          </a:p>
        </c:rich>
      </c:tx>
      <c:layout>
        <c:manualLayout>
          <c:xMode val="edge"/>
          <c:yMode val="edge"/>
          <c:x val="0.21188554897791062"/>
          <c:y val="0"/>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1231277659635611"/>
          <c:y val="8.3970186139193631E-2"/>
          <c:w val="0.87318543211295674"/>
          <c:h val="0.70561538039254212"/>
        </c:manualLayout>
      </c:layout>
      <c:barChart>
        <c:barDir val="col"/>
        <c:grouping val="clustered"/>
        <c:varyColors val="0"/>
        <c:ser>
          <c:idx val="0"/>
          <c:order val="0"/>
          <c:tx>
            <c:strRef>
              <c:f>Sheet1!$B$1</c:f>
              <c:strCache>
                <c:ptCount val="1"/>
                <c:pt idx="0">
                  <c:v>Column1</c:v>
                </c:pt>
              </c:strCache>
            </c:strRef>
          </c:tx>
          <c:spPr>
            <a:solidFill>
              <a:schemeClr val="accent1">
                <a:shade val="80000"/>
                <a:satMod val="150000"/>
              </a:schemeClr>
            </a:solidFill>
            <a:ln>
              <a:noFill/>
            </a:ln>
            <a:effectLst/>
          </c:spPr>
          <c:invertIfNegative val="0"/>
          <c:cat>
            <c:strRef>
              <c:f>Sheet1!$A$2:$A$9</c:f>
              <c:strCache>
                <c:ptCount val="8"/>
                <c:pt idx="0">
                  <c:v>25 mg</c:v>
                </c:pt>
                <c:pt idx="1">
                  <c:v>50 mg</c:v>
                </c:pt>
                <c:pt idx="2">
                  <c:v>100 mg</c:v>
                </c:pt>
                <c:pt idx="3">
                  <c:v>200 mg</c:v>
                </c:pt>
                <c:pt idx="4">
                  <c:v>25 mg</c:v>
                </c:pt>
                <c:pt idx="5">
                  <c:v>50 mg </c:v>
                </c:pt>
                <c:pt idx="6">
                  <c:v>200 mg</c:v>
                </c:pt>
                <c:pt idx="7">
                  <c:v>Enoxaparin</c:v>
                </c:pt>
              </c:strCache>
            </c:strRef>
          </c:cat>
          <c:val>
            <c:numRef>
              <c:f>Sheet1!$B$2:$B$9</c:f>
              <c:numCache>
                <c:formatCode>General</c:formatCode>
                <c:ptCount val="8"/>
                <c:pt idx="0">
                  <c:v>21</c:v>
                </c:pt>
                <c:pt idx="1">
                  <c:v>11</c:v>
                </c:pt>
                <c:pt idx="2">
                  <c:v>9</c:v>
                </c:pt>
                <c:pt idx="3">
                  <c:v>8</c:v>
                </c:pt>
                <c:pt idx="4">
                  <c:v>25</c:v>
                </c:pt>
                <c:pt idx="5">
                  <c:v>24</c:v>
                </c:pt>
                <c:pt idx="6">
                  <c:v>7</c:v>
                </c:pt>
                <c:pt idx="7">
                  <c:v>21</c:v>
                </c:pt>
              </c:numCache>
            </c:numRef>
          </c:val>
          <c:extLst>
            <c:ext xmlns:c16="http://schemas.microsoft.com/office/drawing/2014/chart" uri="{C3380CC4-5D6E-409C-BE32-E72D297353CC}">
              <c16:uniqueId val="{00000000-897D-4DAF-8C25-928677540167}"/>
            </c:ext>
          </c:extLst>
        </c:ser>
        <c:dLbls>
          <c:showLegendKey val="0"/>
          <c:showVal val="0"/>
          <c:showCatName val="0"/>
          <c:showSerName val="0"/>
          <c:showPercent val="0"/>
          <c:showBubbleSize val="0"/>
        </c:dLbls>
        <c:gapWidth val="100"/>
        <c:overlap val="-24"/>
        <c:axId val="-2044750496"/>
        <c:axId val="-2045075872"/>
      </c:barChart>
      <c:catAx>
        <c:axId val="-20447504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45075872"/>
        <c:crosses val="autoZero"/>
        <c:auto val="1"/>
        <c:lblAlgn val="ctr"/>
        <c:lblOffset val="100"/>
        <c:noMultiLvlLbl val="0"/>
      </c:catAx>
      <c:valAx>
        <c:axId val="-204507587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GB"/>
                  <a:t>Patients with event (%)</a:t>
                </a:r>
              </a:p>
            </c:rich>
          </c:tx>
          <c:layout>
            <c:manualLayout>
              <c:xMode val="edge"/>
              <c:yMode val="edge"/>
              <c:x val="7.2992700729927005E-3"/>
              <c:y val="0.2576851399727827"/>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4475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189630230210834E-2"/>
          <c:y val="6.3090317903516394E-2"/>
          <c:w val="0.89086363335515928"/>
          <c:h val="0.80377798299900294"/>
        </c:manualLayout>
      </c:layout>
      <c:barChart>
        <c:barDir val="col"/>
        <c:grouping val="clustered"/>
        <c:varyColors val="0"/>
        <c:ser>
          <c:idx val="0"/>
          <c:order val="0"/>
          <c:tx>
            <c:strRef>
              <c:f>Sheet1!$B$1</c:f>
              <c:strCache>
                <c:ptCount val="1"/>
                <c:pt idx="0">
                  <c:v>Series 1</c:v>
                </c:pt>
              </c:strCache>
            </c:strRef>
          </c:tx>
          <c:spPr>
            <a:solidFill>
              <a:srgbClr val="F58E87"/>
            </a:solidFill>
            <a:ln>
              <a:noFill/>
            </a:ln>
            <a:effectLst/>
          </c:spPr>
          <c:invertIfNegative val="0"/>
          <c:dPt>
            <c:idx val="3"/>
            <c:invertIfNegative val="0"/>
            <c:bubble3D val="0"/>
            <c:spPr>
              <a:solidFill>
                <a:srgbClr val="7030A0"/>
              </a:solidFill>
              <a:ln>
                <a:noFill/>
              </a:ln>
              <a:effectLst/>
            </c:spPr>
            <c:extLst>
              <c:ext xmlns:c16="http://schemas.microsoft.com/office/drawing/2014/chart" uri="{C3380CC4-5D6E-409C-BE32-E72D297353CC}">
                <c16:uniqueId val="{00000001-24D5-9440-862E-2C2DA6500DA6}"/>
              </c:ext>
            </c:extLst>
          </c:dPt>
          <c:dLbls>
            <c:dLbl>
              <c:idx val="0"/>
              <c:tx>
                <c:rich>
                  <a:bodyPr/>
                  <a:lstStyle/>
                  <a:p>
                    <a:fld id="{9AD95CE6-850F-5E46-BE35-6DC2E0EE0D1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4D5-9440-862E-2C2DA6500DA6}"/>
                </c:ext>
              </c:extLst>
            </c:dLbl>
            <c:dLbl>
              <c:idx val="1"/>
              <c:tx>
                <c:rich>
                  <a:bodyPr/>
                  <a:lstStyle/>
                  <a:p>
                    <a:fld id="{3D093619-DC1F-6147-A146-7F898D20A044}" type="VALUE">
                      <a:rPr lang="en-US" smtClean="0"/>
                      <a:pPr/>
                      <a:t>[VALUE]</a:t>
                    </a:fld>
                    <a:r>
                      <a:rPr lang="en-US"/>
                      <a:t>.0%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4D5-9440-862E-2C2DA6500DA6}"/>
                </c:ext>
              </c:extLst>
            </c:dLbl>
            <c:dLbl>
              <c:idx val="2"/>
              <c:tx>
                <c:rich>
                  <a:bodyPr/>
                  <a:lstStyle/>
                  <a:p>
                    <a:fld id="{76D3843D-F5FB-9343-B108-420F36C6AC6D}"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4D5-9440-862E-2C2DA6500DA6}"/>
                </c:ext>
              </c:extLst>
            </c:dLbl>
            <c:dLbl>
              <c:idx val="3"/>
              <c:tx>
                <c:rich>
                  <a:bodyPr/>
                  <a:lstStyle/>
                  <a:p>
                    <a:fld id="{521D3F3C-3BAF-3A48-BE9D-26CF94AA9739}"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4D5-9440-862E-2C2DA6500DA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Asundexian 10</c:v>
                </c:pt>
                <c:pt idx="1">
                  <c:v>Asundexian 20</c:v>
                </c:pt>
                <c:pt idx="2">
                  <c:v>Asundexian 50</c:v>
                </c:pt>
                <c:pt idx="3">
                  <c:v>Placebo</c:v>
                </c:pt>
              </c:strCache>
            </c:strRef>
          </c:cat>
          <c:val>
            <c:numRef>
              <c:f>Sheet1!$B$2:$B$5</c:f>
              <c:numCache>
                <c:formatCode>General</c:formatCode>
                <c:ptCount val="4"/>
                <c:pt idx="0">
                  <c:v>18.899999999999999</c:v>
                </c:pt>
                <c:pt idx="1">
                  <c:v>22</c:v>
                </c:pt>
                <c:pt idx="2">
                  <c:v>20.100000000000001</c:v>
                </c:pt>
                <c:pt idx="3">
                  <c:v>19.100000000000001</c:v>
                </c:pt>
              </c:numCache>
            </c:numRef>
          </c:val>
          <c:extLst>
            <c:ext xmlns:c16="http://schemas.microsoft.com/office/drawing/2014/chart" uri="{C3380CC4-5D6E-409C-BE32-E72D297353CC}">
              <c16:uniqueId val="{00000000-24D5-9440-862E-2C2DA6500DA6}"/>
            </c:ext>
          </c:extLst>
        </c:ser>
        <c:dLbls>
          <c:dLblPos val="outEnd"/>
          <c:showLegendKey val="0"/>
          <c:showVal val="1"/>
          <c:showCatName val="0"/>
          <c:showSerName val="0"/>
          <c:showPercent val="0"/>
          <c:showBubbleSize val="0"/>
        </c:dLbls>
        <c:gapWidth val="219"/>
        <c:overlap val="-27"/>
        <c:axId val="124211824"/>
        <c:axId val="169152928"/>
      </c:barChart>
      <c:catAx>
        <c:axId val="124211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9152928"/>
        <c:crosses val="autoZero"/>
        <c:auto val="1"/>
        <c:lblAlgn val="ctr"/>
        <c:lblOffset val="100"/>
        <c:noMultiLvlLbl val="0"/>
      </c:catAx>
      <c:valAx>
        <c:axId val="169152928"/>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 of patients</a:t>
                </a:r>
              </a:p>
            </c:rich>
          </c:tx>
          <c:layout>
            <c:manualLayout>
              <c:xMode val="edge"/>
              <c:yMode val="edge"/>
              <c:x val="3.7525381340607544E-3"/>
              <c:y val="0.33771758687640607"/>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211824"/>
        <c:crosses val="autoZero"/>
        <c:crossBetween val="between"/>
        <c:majorUnit val="1"/>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68754755047621"/>
          <c:y val="6.6992656794966465E-2"/>
          <c:w val="0.86131245244952381"/>
          <c:h val="0.82372989730468249"/>
        </c:manualLayout>
      </c:layout>
      <c:barChart>
        <c:barDir val="col"/>
        <c:grouping val="clustered"/>
        <c:varyColors val="0"/>
        <c:ser>
          <c:idx val="0"/>
          <c:order val="0"/>
          <c:tx>
            <c:strRef>
              <c:f>Sheet1!$B$1</c:f>
              <c:strCache>
                <c:ptCount val="1"/>
                <c:pt idx="0">
                  <c:v>Series 1</c:v>
                </c:pt>
              </c:strCache>
            </c:strRef>
          </c:tx>
          <c:spPr>
            <a:solidFill>
              <a:srgbClr val="F58E87"/>
            </a:solidFill>
            <a:ln>
              <a:noFill/>
            </a:ln>
            <a:effectLst/>
          </c:spPr>
          <c:invertIfNegative val="0"/>
          <c:dPt>
            <c:idx val="3"/>
            <c:invertIfNegative val="0"/>
            <c:bubble3D val="0"/>
            <c:spPr>
              <a:solidFill>
                <a:srgbClr val="F18B85"/>
              </a:solidFill>
              <a:ln>
                <a:noFill/>
              </a:ln>
              <a:effectLst/>
            </c:spPr>
            <c:extLst>
              <c:ext xmlns:c16="http://schemas.microsoft.com/office/drawing/2014/chart" uri="{C3380CC4-5D6E-409C-BE32-E72D297353CC}">
                <c16:uniqueId val="{00000001-7CF1-844F-90D6-184539415F88}"/>
              </c:ext>
            </c:extLst>
          </c:dPt>
          <c:dPt>
            <c:idx val="4"/>
            <c:invertIfNegative val="0"/>
            <c:bubble3D val="0"/>
            <c:spPr>
              <a:solidFill>
                <a:srgbClr val="552682"/>
              </a:solidFill>
              <a:ln>
                <a:solidFill>
                  <a:srgbClr val="552682"/>
                </a:solidFill>
              </a:ln>
              <a:effectLst/>
            </c:spPr>
            <c:extLst>
              <c:ext xmlns:c16="http://schemas.microsoft.com/office/drawing/2014/chart" uri="{C3380CC4-5D6E-409C-BE32-E72D297353CC}">
                <c16:uniqueId val="{00000003-7CF1-844F-90D6-184539415F88}"/>
              </c:ext>
            </c:extLst>
          </c:dPt>
          <c:dLbls>
            <c:dLbl>
              <c:idx val="0"/>
              <c:tx>
                <c:rich>
                  <a:bodyPr/>
                  <a:lstStyle/>
                  <a:p>
                    <a:fld id="{9AD95CE6-850F-5E46-BE35-6DC2E0EE0D1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CF1-844F-90D6-184539415F88}"/>
                </c:ext>
              </c:extLst>
            </c:dLbl>
            <c:dLbl>
              <c:idx val="1"/>
              <c:tx>
                <c:rich>
                  <a:bodyPr/>
                  <a:lstStyle/>
                  <a:p>
                    <a:fld id="{3D093619-DC1F-6147-A146-7F898D20A044}" type="VALUE">
                      <a:rPr lang="en-US" smtClean="0"/>
                      <a:pPr/>
                      <a:t>[VALUE]</a:t>
                    </a:fld>
                    <a:r>
                      <a:rPr lang="en-US" dirty="0"/>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CF1-844F-90D6-184539415F88}"/>
                </c:ext>
              </c:extLst>
            </c:dLbl>
            <c:dLbl>
              <c:idx val="2"/>
              <c:tx>
                <c:rich>
                  <a:bodyPr/>
                  <a:lstStyle/>
                  <a:p>
                    <a:fld id="{76D3843D-F5FB-9343-B108-420F36C6AC6D}"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CF1-844F-90D6-184539415F88}"/>
                </c:ext>
              </c:extLst>
            </c:dLbl>
            <c:dLbl>
              <c:idx val="3"/>
              <c:tx>
                <c:rich>
                  <a:bodyPr/>
                  <a:lstStyle/>
                  <a:p>
                    <a:fld id="{521D3F3C-3BAF-3A48-BE9D-26CF94AA9739}"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CF1-844F-90D6-184539415F88}"/>
                </c:ext>
              </c:extLst>
            </c:dLbl>
            <c:dLbl>
              <c:idx val="4"/>
              <c:tx>
                <c:rich>
                  <a:bodyPr/>
                  <a:lstStyle/>
                  <a:p>
                    <a:fld id="{83AE6A1D-ACF1-984D-8B1E-4C06A6B80A58}"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CF1-844F-90D6-184539415F8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ASU 10</c:v>
                </c:pt>
                <c:pt idx="1">
                  <c:v>ASU 20</c:v>
                </c:pt>
                <c:pt idx="2">
                  <c:v>ASU 50</c:v>
                </c:pt>
                <c:pt idx="3">
                  <c:v>ASU pooled </c:v>
                </c:pt>
                <c:pt idx="4">
                  <c:v>Placebo</c:v>
                </c:pt>
              </c:strCache>
            </c:strRef>
          </c:cat>
          <c:val>
            <c:numRef>
              <c:f>Sheet1!$B$2:$B$6</c:f>
              <c:numCache>
                <c:formatCode>General</c:formatCode>
                <c:ptCount val="5"/>
                <c:pt idx="0">
                  <c:v>4.3</c:v>
                </c:pt>
                <c:pt idx="1">
                  <c:v>3.1</c:v>
                </c:pt>
                <c:pt idx="2">
                  <c:v>4.3</c:v>
                </c:pt>
                <c:pt idx="3">
                  <c:v>3.9</c:v>
                </c:pt>
                <c:pt idx="4">
                  <c:v>2.4</c:v>
                </c:pt>
              </c:numCache>
            </c:numRef>
          </c:val>
          <c:extLst>
            <c:ext xmlns:c16="http://schemas.microsoft.com/office/drawing/2014/chart" uri="{C3380CC4-5D6E-409C-BE32-E72D297353CC}">
              <c16:uniqueId val="{00000007-7CF1-844F-90D6-184539415F88}"/>
            </c:ext>
          </c:extLst>
        </c:ser>
        <c:dLbls>
          <c:dLblPos val="outEnd"/>
          <c:showLegendKey val="0"/>
          <c:showVal val="1"/>
          <c:showCatName val="0"/>
          <c:showSerName val="0"/>
          <c:showPercent val="0"/>
          <c:showBubbleSize val="0"/>
        </c:dLbls>
        <c:gapWidth val="219"/>
        <c:overlap val="-27"/>
        <c:axId val="124211824"/>
        <c:axId val="169152928"/>
      </c:barChart>
      <c:catAx>
        <c:axId val="124211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9152928"/>
        <c:crosses val="autoZero"/>
        <c:auto val="1"/>
        <c:lblAlgn val="ctr"/>
        <c:lblOffset val="100"/>
        <c:noMultiLvlLbl val="0"/>
      </c:catAx>
      <c:valAx>
        <c:axId val="16915292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200" dirty="0"/>
                  <a:t>% of patients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211824"/>
        <c:crosses val="autoZero"/>
        <c:crossBetween val="between"/>
        <c:majorUnit val="1"/>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33423289750224"/>
          <c:y val="5.0279743804808284E-2"/>
          <c:w val="0.85031943188512538"/>
          <c:h val="0.85048586337829013"/>
        </c:manualLayout>
      </c:layout>
      <c:barChart>
        <c:barDir val="col"/>
        <c:grouping val="clustered"/>
        <c:varyColors val="0"/>
        <c:ser>
          <c:idx val="0"/>
          <c:order val="0"/>
          <c:tx>
            <c:strRef>
              <c:f>Sheet1!$B$1</c:f>
              <c:strCache>
                <c:ptCount val="1"/>
                <c:pt idx="0">
                  <c:v>Series 1</c:v>
                </c:pt>
              </c:strCache>
            </c:strRef>
          </c:tx>
          <c:spPr>
            <a:solidFill>
              <a:srgbClr val="F58E87"/>
            </a:solidFill>
            <a:ln>
              <a:noFill/>
            </a:ln>
            <a:effectLst/>
          </c:spPr>
          <c:invertIfNegative val="0"/>
          <c:dPt>
            <c:idx val="3"/>
            <c:invertIfNegative val="0"/>
            <c:bubble3D val="0"/>
            <c:spPr>
              <a:solidFill>
                <a:srgbClr val="F18B85"/>
              </a:solidFill>
              <a:ln>
                <a:noFill/>
              </a:ln>
              <a:effectLst/>
            </c:spPr>
            <c:extLst>
              <c:ext xmlns:c16="http://schemas.microsoft.com/office/drawing/2014/chart" uri="{C3380CC4-5D6E-409C-BE32-E72D297353CC}">
                <c16:uniqueId val="{00000001-582F-4EFC-A4A0-C56FF3A58887}"/>
              </c:ext>
            </c:extLst>
          </c:dPt>
          <c:dPt>
            <c:idx val="4"/>
            <c:invertIfNegative val="0"/>
            <c:bubble3D val="0"/>
            <c:spPr>
              <a:solidFill>
                <a:srgbClr val="552682"/>
              </a:solidFill>
              <a:ln>
                <a:solidFill>
                  <a:srgbClr val="552682"/>
                </a:solidFill>
              </a:ln>
              <a:effectLst/>
            </c:spPr>
            <c:extLst>
              <c:ext xmlns:c16="http://schemas.microsoft.com/office/drawing/2014/chart" uri="{C3380CC4-5D6E-409C-BE32-E72D297353CC}">
                <c16:uniqueId val="{00000003-582F-4EFC-A4A0-C56FF3A58887}"/>
              </c:ext>
            </c:extLst>
          </c:dPt>
          <c:dLbls>
            <c:dLbl>
              <c:idx val="0"/>
              <c:tx>
                <c:rich>
                  <a:bodyPr/>
                  <a:lstStyle/>
                  <a:p>
                    <a:r>
                      <a:rPr lang="en-US" dirty="0"/>
                      <a:t>8.3%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82F-4EFC-A4A0-C56FF3A58887}"/>
                </c:ext>
              </c:extLst>
            </c:dLbl>
            <c:dLbl>
              <c:idx val="1"/>
              <c:tx>
                <c:rich>
                  <a:bodyPr/>
                  <a:lstStyle/>
                  <a:p>
                    <a:r>
                      <a:rPr lang="en-US" dirty="0"/>
                      <a:t>10.8%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82F-4EFC-A4A0-C56FF3A58887}"/>
                </c:ext>
              </c:extLst>
            </c:dLbl>
            <c:dLbl>
              <c:idx val="2"/>
              <c:tx>
                <c:rich>
                  <a:bodyPr/>
                  <a:lstStyle/>
                  <a:p>
                    <a:r>
                      <a:rPr lang="en-US" dirty="0"/>
                      <a:t>10.8%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582F-4EFC-A4A0-C56FF3A58887}"/>
                </c:ext>
              </c:extLst>
            </c:dLbl>
            <c:dLbl>
              <c:idx val="3"/>
              <c:tx>
                <c:rich>
                  <a:bodyPr/>
                  <a:lstStyle/>
                  <a:p>
                    <a:r>
                      <a:rPr lang="en-US" dirty="0"/>
                      <a:t>10.0%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82F-4EFC-A4A0-C56FF3A58887}"/>
                </c:ext>
              </c:extLst>
            </c:dLbl>
            <c:dLbl>
              <c:idx val="4"/>
              <c:tx>
                <c:rich>
                  <a:bodyPr/>
                  <a:lstStyle/>
                  <a:p>
                    <a:r>
                      <a:rPr lang="en-US" dirty="0"/>
                      <a:t>10.0%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82F-4EFC-A4A0-C56FF3A5888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ASU 10</c:v>
                </c:pt>
                <c:pt idx="1">
                  <c:v>ASU 20</c:v>
                </c:pt>
                <c:pt idx="2">
                  <c:v>ASU 50</c:v>
                </c:pt>
                <c:pt idx="3">
                  <c:v>ASU pooled </c:v>
                </c:pt>
                <c:pt idx="4">
                  <c:v>Placebo</c:v>
                </c:pt>
              </c:strCache>
            </c:strRef>
          </c:cat>
          <c:val>
            <c:numRef>
              <c:f>Sheet1!$B$2:$B$6</c:f>
              <c:numCache>
                <c:formatCode>General</c:formatCode>
                <c:ptCount val="5"/>
                <c:pt idx="0">
                  <c:v>8.31</c:v>
                </c:pt>
                <c:pt idx="1">
                  <c:v>10.76</c:v>
                </c:pt>
                <c:pt idx="2">
                  <c:v>10.84</c:v>
                </c:pt>
                <c:pt idx="3">
                  <c:v>9.9700000000000006</c:v>
                </c:pt>
                <c:pt idx="4">
                  <c:v>9.73</c:v>
                </c:pt>
              </c:numCache>
            </c:numRef>
          </c:val>
          <c:extLst>
            <c:ext xmlns:c16="http://schemas.microsoft.com/office/drawing/2014/chart" uri="{C3380CC4-5D6E-409C-BE32-E72D297353CC}">
              <c16:uniqueId val="{00000007-582F-4EFC-A4A0-C56FF3A58887}"/>
            </c:ext>
          </c:extLst>
        </c:ser>
        <c:dLbls>
          <c:dLblPos val="outEnd"/>
          <c:showLegendKey val="0"/>
          <c:showVal val="1"/>
          <c:showCatName val="0"/>
          <c:showSerName val="0"/>
          <c:showPercent val="0"/>
          <c:showBubbleSize val="0"/>
        </c:dLbls>
        <c:gapWidth val="219"/>
        <c:overlap val="-27"/>
        <c:axId val="124211824"/>
        <c:axId val="169152928"/>
      </c:barChart>
      <c:catAx>
        <c:axId val="124211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9152928"/>
        <c:crosses val="autoZero"/>
        <c:auto val="1"/>
        <c:lblAlgn val="ctr"/>
        <c:lblOffset val="100"/>
        <c:noMultiLvlLbl val="0"/>
      </c:catAx>
      <c:valAx>
        <c:axId val="16915292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200" dirty="0"/>
                  <a:t>% of patients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211824"/>
        <c:crosses val="autoZero"/>
        <c:crossBetween val="between"/>
        <c:majorUnit val="2"/>
        <c:minorUnit val="0.5"/>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63030817879419"/>
          <c:y val="7.1065349572958222E-2"/>
          <c:w val="0.82862209134627218"/>
          <c:h val="0.77547909370037793"/>
        </c:manualLayout>
      </c:layout>
      <c:barChart>
        <c:barDir val="col"/>
        <c:grouping val="clustered"/>
        <c:varyColors val="0"/>
        <c:ser>
          <c:idx val="0"/>
          <c:order val="0"/>
          <c:tx>
            <c:strRef>
              <c:f>Sheet1!$B$1</c:f>
              <c:strCache>
                <c:ptCount val="1"/>
                <c:pt idx="0">
                  <c:v>OR</c:v>
                </c:pt>
              </c:strCache>
            </c:strRef>
          </c:tx>
          <c:spPr>
            <a:solidFill>
              <a:schemeClr val="accent6"/>
            </a:solidFill>
            <a:ln>
              <a:noFill/>
            </a:ln>
            <a:effectLst/>
          </c:spPr>
          <c:invertIfNegative val="0"/>
          <c:errBars>
            <c:errBarType val="both"/>
            <c:errValType val="cust"/>
            <c:noEndCap val="0"/>
            <c:plus>
              <c:numRef>
                <c:f>Sheet1!$D$2:$D$4</c:f>
                <c:numCache>
                  <c:formatCode>General</c:formatCode>
                  <c:ptCount val="3"/>
                  <c:pt idx="0">
                    <c:v>0.12000000000000002</c:v>
                  </c:pt>
                  <c:pt idx="1">
                    <c:v>0.52</c:v>
                  </c:pt>
                  <c:pt idx="2">
                    <c:v>0.84</c:v>
                  </c:pt>
                </c:numCache>
              </c:numRef>
            </c:plus>
            <c:minus>
              <c:numRef>
                <c:f>Sheet1!$C$2:$C$4</c:f>
                <c:numCache>
                  <c:formatCode>General</c:formatCode>
                  <c:ptCount val="3"/>
                  <c:pt idx="0">
                    <c:v>7.0000000000000007E-2</c:v>
                  </c:pt>
                  <c:pt idx="1">
                    <c:v>0.26</c:v>
                  </c:pt>
                  <c:pt idx="2">
                    <c:v>0.42</c:v>
                  </c:pt>
                </c:numCache>
              </c:numRef>
            </c:minus>
            <c:spPr>
              <a:noFill/>
              <a:ln w="9525" cap="flat" cmpd="sng" algn="ctr">
                <a:solidFill>
                  <a:schemeClr val="tx1">
                    <a:lumMod val="65000"/>
                    <a:lumOff val="35000"/>
                  </a:schemeClr>
                </a:solidFill>
                <a:round/>
              </a:ln>
              <a:effectLst/>
            </c:spPr>
          </c:errBars>
          <c:cat>
            <c:strRef>
              <c:f>Sheet1!$A$2:$A$4</c:f>
              <c:strCache>
                <c:ptCount val="3"/>
                <c:pt idx="0">
                  <c:v>Cardioembolic</c:v>
                </c:pt>
                <c:pt idx="1">
                  <c:v>Small vessel stroke</c:v>
                </c:pt>
                <c:pt idx="2">
                  <c:v>Large artery stroke</c:v>
                </c:pt>
              </c:strCache>
            </c:strRef>
          </c:cat>
          <c:val>
            <c:numRef>
              <c:f>Sheet1!$B$2:$B$4</c:f>
              <c:numCache>
                <c:formatCode>General</c:formatCode>
                <c:ptCount val="3"/>
                <c:pt idx="0">
                  <c:v>0.16</c:v>
                </c:pt>
                <c:pt idx="1">
                  <c:v>0.52</c:v>
                </c:pt>
                <c:pt idx="2">
                  <c:v>0.83</c:v>
                </c:pt>
              </c:numCache>
            </c:numRef>
          </c:val>
          <c:extLst>
            <c:ext xmlns:c16="http://schemas.microsoft.com/office/drawing/2014/chart" uri="{C3380CC4-5D6E-409C-BE32-E72D297353CC}">
              <c16:uniqueId val="{00000000-1CDC-4AA1-8968-D40B580B637D}"/>
            </c:ext>
          </c:extLst>
        </c:ser>
        <c:dLbls>
          <c:showLegendKey val="0"/>
          <c:showVal val="0"/>
          <c:showCatName val="0"/>
          <c:showSerName val="0"/>
          <c:showPercent val="0"/>
          <c:showBubbleSize val="0"/>
        </c:dLbls>
        <c:gapWidth val="219"/>
        <c:overlap val="-27"/>
        <c:axId val="1794086544"/>
        <c:axId val="-2028817568"/>
      </c:barChart>
      <c:catAx>
        <c:axId val="179408654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8817568"/>
        <c:crosses val="autoZero"/>
        <c:auto val="1"/>
        <c:lblAlgn val="ctr"/>
        <c:lblOffset val="100"/>
        <c:noMultiLvlLbl val="0"/>
      </c:catAx>
      <c:valAx>
        <c:axId val="-2028817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Odds ratio</a:t>
                </a:r>
              </a:p>
            </c:rich>
          </c:tx>
          <c:layout>
            <c:manualLayout>
              <c:xMode val="edge"/>
              <c:yMode val="edge"/>
              <c:x val="6.4968762180974736E-3"/>
              <c:y val="0.3168338139323114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94086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errBars>
            <c:errBarType val="both"/>
            <c:errValType val="cust"/>
            <c:noEndCap val="0"/>
            <c:plus>
              <c:numRef>
                <c:f>Sheet1!$D$2:$D$4</c:f>
                <c:numCache>
                  <c:formatCode>General</c:formatCode>
                  <c:ptCount val="3"/>
                  <c:pt idx="0">
                    <c:v>0.12000000000000002</c:v>
                  </c:pt>
                  <c:pt idx="1">
                    <c:v>0.52</c:v>
                  </c:pt>
                  <c:pt idx="2">
                    <c:v>0.84</c:v>
                  </c:pt>
                </c:numCache>
              </c:numRef>
            </c:plus>
            <c:minus>
              <c:numRef>
                <c:f>Sheet1!$C$2:$C$4</c:f>
                <c:numCache>
                  <c:formatCode>General</c:formatCode>
                  <c:ptCount val="3"/>
                  <c:pt idx="0">
                    <c:v>7.0000000000000007E-2</c:v>
                  </c:pt>
                  <c:pt idx="1">
                    <c:v>0.26</c:v>
                  </c:pt>
                  <c:pt idx="2">
                    <c:v>0.42</c:v>
                  </c:pt>
                </c:numCache>
              </c:numRef>
            </c:minus>
            <c:spPr>
              <a:noFill/>
              <a:ln w="9525" cap="flat" cmpd="sng" algn="ctr">
                <a:solidFill>
                  <a:schemeClr val="tx1">
                    <a:lumMod val="65000"/>
                    <a:lumOff val="35000"/>
                  </a:schemeClr>
                </a:solidFill>
                <a:round/>
              </a:ln>
              <a:effectLst/>
            </c:spPr>
          </c:errBars>
          <c:cat>
            <c:strRef>
              <c:f>Sheet1!$A$2:$A$4</c:f>
              <c:strCache>
                <c:ptCount val="3"/>
                <c:pt idx="0">
                  <c:v>Category 1</c:v>
                </c:pt>
                <c:pt idx="1">
                  <c:v>Category 2</c:v>
                </c:pt>
                <c:pt idx="2">
                  <c:v>Category 3</c:v>
                </c:pt>
              </c:strCache>
            </c:strRef>
          </c:cat>
          <c:val>
            <c:numRef>
              <c:f>Sheet1!$B$2:$B$4</c:f>
              <c:numCache>
                <c:formatCode>General</c:formatCode>
                <c:ptCount val="3"/>
                <c:pt idx="0">
                  <c:v>0.16</c:v>
                </c:pt>
                <c:pt idx="1">
                  <c:v>0.52</c:v>
                </c:pt>
                <c:pt idx="2">
                  <c:v>0.83</c:v>
                </c:pt>
              </c:numCache>
            </c:numRef>
          </c:val>
          <c:extLst>
            <c:ext xmlns:c16="http://schemas.microsoft.com/office/drawing/2014/chart" uri="{C3380CC4-5D6E-409C-BE32-E72D297353CC}">
              <c16:uniqueId val="{00000000-6E99-45CB-87C4-E639DBF605CA}"/>
            </c:ext>
          </c:extLst>
        </c:ser>
        <c:dLbls>
          <c:showLegendKey val="0"/>
          <c:showVal val="0"/>
          <c:showCatName val="0"/>
          <c:showSerName val="0"/>
          <c:showPercent val="0"/>
          <c:showBubbleSize val="0"/>
        </c:dLbls>
        <c:gapWidth val="219"/>
        <c:overlap val="-27"/>
        <c:axId val="339384784"/>
        <c:axId val="339383120"/>
      </c:barChart>
      <c:catAx>
        <c:axId val="339384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9383120"/>
        <c:crosses val="autoZero"/>
        <c:auto val="1"/>
        <c:lblAlgn val="ctr"/>
        <c:lblOffset val="100"/>
        <c:noMultiLvlLbl val="0"/>
      </c:catAx>
      <c:valAx>
        <c:axId val="339383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39384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r>
              <a:rPr lang="en-GB" sz="1800" b="0"/>
              <a:t>Major or CRNM bleeding </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0769586287822752"/>
          <c:y val="9.8647897687489938E-2"/>
          <c:w val="0.87810667699613287"/>
          <c:h val="0.75698737081157919"/>
        </c:manualLayout>
      </c:layout>
      <c:barChart>
        <c:barDir val="col"/>
        <c:grouping val="clustered"/>
        <c:varyColors val="0"/>
        <c:ser>
          <c:idx val="0"/>
          <c:order val="0"/>
          <c:tx>
            <c:strRef>
              <c:f>Sheet1!$B$1</c:f>
              <c:strCache>
                <c:ptCount val="1"/>
                <c:pt idx="0">
                  <c:v>Column1</c:v>
                </c:pt>
              </c:strCache>
            </c:strRef>
          </c:tx>
          <c:spPr>
            <a:solidFill>
              <a:schemeClr val="accent1">
                <a:shade val="80000"/>
                <a:satMod val="150000"/>
              </a:schemeClr>
            </a:solidFill>
            <a:ln>
              <a:noFill/>
            </a:ln>
            <a:effectLst/>
          </c:spPr>
          <c:invertIfNegative val="0"/>
          <c:cat>
            <c:strRef>
              <c:f>Sheet1!$A$2:$A$5</c:f>
              <c:strCache>
                <c:ptCount val="4"/>
                <c:pt idx="0">
                  <c:v>30 mg</c:v>
                </c:pt>
                <c:pt idx="1">
                  <c:v>75 mg</c:v>
                </c:pt>
                <c:pt idx="2">
                  <c:v>150 mg</c:v>
                </c:pt>
                <c:pt idx="3">
                  <c:v>Enoxaparin 40 mg</c:v>
                </c:pt>
              </c:strCache>
            </c:strRef>
          </c:cat>
          <c:val>
            <c:numRef>
              <c:f>Sheet1!$B$2:$B$5</c:f>
              <c:numCache>
                <c:formatCode>General</c:formatCode>
                <c:ptCount val="4"/>
                <c:pt idx="0">
                  <c:v>2</c:v>
                </c:pt>
                <c:pt idx="1">
                  <c:v>2</c:v>
                </c:pt>
                <c:pt idx="2">
                  <c:v>0</c:v>
                </c:pt>
                <c:pt idx="3">
                  <c:v>0</c:v>
                </c:pt>
              </c:numCache>
            </c:numRef>
          </c:val>
          <c:extLst>
            <c:ext xmlns:c16="http://schemas.microsoft.com/office/drawing/2014/chart" uri="{C3380CC4-5D6E-409C-BE32-E72D297353CC}">
              <c16:uniqueId val="{00000000-5484-453E-8C0E-AF5C533CD419}"/>
            </c:ext>
          </c:extLst>
        </c:ser>
        <c:dLbls>
          <c:showLegendKey val="0"/>
          <c:showVal val="0"/>
          <c:showCatName val="0"/>
          <c:showSerName val="0"/>
          <c:showPercent val="0"/>
          <c:showBubbleSize val="0"/>
        </c:dLbls>
        <c:gapWidth val="100"/>
        <c:overlap val="-24"/>
        <c:axId val="-2044750496"/>
        <c:axId val="-2045075872"/>
      </c:barChart>
      <c:catAx>
        <c:axId val="-20447504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45075872"/>
        <c:crosses val="autoZero"/>
        <c:auto val="1"/>
        <c:lblAlgn val="ctr"/>
        <c:lblOffset val="100"/>
        <c:noMultiLvlLbl val="0"/>
      </c:catAx>
      <c:valAx>
        <c:axId val="-2045075872"/>
        <c:scaling>
          <c:orientation val="minMax"/>
          <c:max val="3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GB"/>
                  <a:t>Patients with event (%)</a:t>
                </a:r>
              </a:p>
            </c:rich>
          </c:tx>
          <c:layout>
            <c:manualLayout>
              <c:xMode val="edge"/>
              <c:yMode val="edge"/>
              <c:x val="1.013818348453687E-3"/>
              <c:y val="0.2821368296106373"/>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4475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r>
              <a:rPr lang="en-GB" sz="1800" b="0"/>
              <a:t>Primary composite outcome*</a:t>
            </a:r>
            <a:endParaRPr lang="en-US" sz="1800" b="0"/>
          </a:p>
        </c:rich>
      </c:tx>
      <c:layout>
        <c:manualLayout>
          <c:xMode val="edge"/>
          <c:yMode val="edge"/>
          <c:x val="0.21088185144740118"/>
          <c:y val="2.4462852580493862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1231277659635611"/>
          <c:y val="0.10109418294553933"/>
          <c:w val="0.87318543211295674"/>
          <c:h val="0.75454108555352983"/>
        </c:manualLayout>
      </c:layout>
      <c:barChart>
        <c:barDir val="col"/>
        <c:grouping val="clustered"/>
        <c:varyColors val="0"/>
        <c:ser>
          <c:idx val="0"/>
          <c:order val="0"/>
          <c:tx>
            <c:strRef>
              <c:f>Sheet1!$B$1</c:f>
              <c:strCache>
                <c:ptCount val="1"/>
                <c:pt idx="0">
                  <c:v>Column1</c:v>
                </c:pt>
              </c:strCache>
            </c:strRef>
          </c:tx>
          <c:spPr>
            <a:solidFill>
              <a:schemeClr val="accent1">
                <a:shade val="80000"/>
                <a:satMod val="150000"/>
              </a:schemeClr>
            </a:solidFill>
            <a:ln>
              <a:noFill/>
            </a:ln>
            <a:effectLst/>
          </c:spPr>
          <c:invertIfNegative val="0"/>
          <c:cat>
            <c:strRef>
              <c:f>Sheet1!$A$2:$A$5</c:f>
              <c:strCache>
                <c:ptCount val="4"/>
                <c:pt idx="0">
                  <c:v>30 mg</c:v>
                </c:pt>
                <c:pt idx="1">
                  <c:v>75 mg</c:v>
                </c:pt>
                <c:pt idx="2">
                  <c:v>150 mg</c:v>
                </c:pt>
                <c:pt idx="3">
                  <c:v>Enoxaparin 40 mg</c:v>
                </c:pt>
              </c:strCache>
            </c:strRef>
          </c:cat>
          <c:val>
            <c:numRef>
              <c:f>Sheet1!$B$2:$B$5</c:f>
              <c:numCache>
                <c:formatCode>General</c:formatCode>
                <c:ptCount val="4"/>
                <c:pt idx="0">
                  <c:v>13</c:v>
                </c:pt>
                <c:pt idx="1">
                  <c:v>5</c:v>
                </c:pt>
                <c:pt idx="2">
                  <c:v>4</c:v>
                </c:pt>
                <c:pt idx="3">
                  <c:v>22</c:v>
                </c:pt>
              </c:numCache>
            </c:numRef>
          </c:val>
          <c:extLst>
            <c:ext xmlns:c16="http://schemas.microsoft.com/office/drawing/2014/chart" uri="{C3380CC4-5D6E-409C-BE32-E72D297353CC}">
              <c16:uniqueId val="{00000000-897D-4DAF-8C25-928677540167}"/>
            </c:ext>
          </c:extLst>
        </c:ser>
        <c:dLbls>
          <c:showLegendKey val="0"/>
          <c:showVal val="0"/>
          <c:showCatName val="0"/>
          <c:showSerName val="0"/>
          <c:showPercent val="0"/>
          <c:showBubbleSize val="0"/>
        </c:dLbls>
        <c:gapWidth val="100"/>
        <c:overlap val="-24"/>
        <c:axId val="-2044750496"/>
        <c:axId val="-2045075872"/>
      </c:barChart>
      <c:catAx>
        <c:axId val="-20447504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45075872"/>
        <c:crosses val="autoZero"/>
        <c:auto val="1"/>
        <c:lblAlgn val="ctr"/>
        <c:lblOffset val="100"/>
        <c:noMultiLvlLbl val="0"/>
      </c:catAx>
      <c:valAx>
        <c:axId val="-204507587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GB"/>
                  <a:t>Patients with event* (%)</a:t>
                </a:r>
              </a:p>
            </c:rich>
          </c:tx>
          <c:layout>
            <c:manualLayout>
              <c:xMode val="edge"/>
              <c:yMode val="edge"/>
              <c:x val="0"/>
              <c:y val="0.2845942778113259"/>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4475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r>
              <a:rPr lang="en-GB" sz="1800" b="0"/>
              <a:t>Major or CRNM bleeding </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0769586287822752"/>
          <c:y val="9.8647897687489938E-2"/>
          <c:w val="0.87810667699613287"/>
          <c:h val="0.75698737081157919"/>
        </c:manualLayout>
      </c:layout>
      <c:barChart>
        <c:barDir val="col"/>
        <c:grouping val="clustered"/>
        <c:varyColors val="0"/>
        <c:ser>
          <c:idx val="0"/>
          <c:order val="0"/>
          <c:tx>
            <c:strRef>
              <c:f>Sheet1!$B$1</c:f>
              <c:strCache>
                <c:ptCount val="1"/>
                <c:pt idx="0">
                  <c:v>Column1</c:v>
                </c:pt>
              </c:strCache>
            </c:strRef>
          </c:tx>
          <c:spPr>
            <a:solidFill>
              <a:schemeClr val="accent1">
                <a:shade val="80000"/>
                <a:satMod val="150000"/>
              </a:schemeClr>
            </a:solidFill>
            <a:ln>
              <a:noFill/>
            </a:ln>
            <a:effectLst/>
          </c:spPr>
          <c:invertIfNegative val="0"/>
          <c:cat>
            <c:strRef>
              <c:f>Sheet1!$A$2:$A$5</c:f>
              <c:strCache>
                <c:ptCount val="4"/>
                <c:pt idx="0">
                  <c:v>30 mg</c:v>
                </c:pt>
                <c:pt idx="1">
                  <c:v>75 mg</c:v>
                </c:pt>
                <c:pt idx="2">
                  <c:v>150 mg</c:v>
                </c:pt>
                <c:pt idx="3">
                  <c:v>Enoxaparin 40 mg</c:v>
                </c:pt>
              </c:strCache>
            </c:strRef>
          </c:cat>
          <c:val>
            <c:numRef>
              <c:f>Sheet1!$B$2:$B$5</c:f>
              <c:numCache>
                <c:formatCode>General</c:formatCode>
                <c:ptCount val="4"/>
                <c:pt idx="0">
                  <c:v>2</c:v>
                </c:pt>
                <c:pt idx="1">
                  <c:v>2</c:v>
                </c:pt>
                <c:pt idx="2">
                  <c:v>0</c:v>
                </c:pt>
                <c:pt idx="3">
                  <c:v>0</c:v>
                </c:pt>
              </c:numCache>
            </c:numRef>
          </c:val>
          <c:extLst>
            <c:ext xmlns:c16="http://schemas.microsoft.com/office/drawing/2014/chart" uri="{C3380CC4-5D6E-409C-BE32-E72D297353CC}">
              <c16:uniqueId val="{00000000-5484-453E-8C0E-AF5C533CD419}"/>
            </c:ext>
          </c:extLst>
        </c:ser>
        <c:dLbls>
          <c:showLegendKey val="0"/>
          <c:showVal val="0"/>
          <c:showCatName val="0"/>
          <c:showSerName val="0"/>
          <c:showPercent val="0"/>
          <c:showBubbleSize val="0"/>
        </c:dLbls>
        <c:gapWidth val="100"/>
        <c:overlap val="-24"/>
        <c:axId val="-2044750496"/>
        <c:axId val="-2045075872"/>
      </c:barChart>
      <c:catAx>
        <c:axId val="-20447504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45075872"/>
        <c:crosses val="autoZero"/>
        <c:auto val="1"/>
        <c:lblAlgn val="ctr"/>
        <c:lblOffset val="100"/>
        <c:noMultiLvlLbl val="0"/>
      </c:catAx>
      <c:valAx>
        <c:axId val="-2045075872"/>
        <c:scaling>
          <c:orientation val="minMax"/>
          <c:max val="3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GB"/>
                  <a:t>Patients with event (%)</a:t>
                </a:r>
              </a:p>
            </c:rich>
          </c:tx>
          <c:layout>
            <c:manualLayout>
              <c:xMode val="edge"/>
              <c:yMode val="edge"/>
              <c:x val="1.013818348453687E-3"/>
              <c:y val="0.2821368296106373"/>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4475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r>
              <a:rPr lang="en-GB" sz="1800" b="0"/>
              <a:t>Primary composite outcome*</a:t>
            </a:r>
            <a:endParaRPr lang="en-US" sz="1800" b="0"/>
          </a:p>
        </c:rich>
      </c:tx>
      <c:layout>
        <c:manualLayout>
          <c:xMode val="edge"/>
          <c:yMode val="edge"/>
          <c:x val="0.21088185144740118"/>
          <c:y val="2.4462852580493862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1231277659635611"/>
          <c:y val="0.10109418294553933"/>
          <c:w val="0.87318543211295674"/>
          <c:h val="0.75454108555352983"/>
        </c:manualLayout>
      </c:layout>
      <c:barChart>
        <c:barDir val="col"/>
        <c:grouping val="clustered"/>
        <c:varyColors val="0"/>
        <c:ser>
          <c:idx val="0"/>
          <c:order val="0"/>
          <c:tx>
            <c:strRef>
              <c:f>Sheet1!$B$1</c:f>
              <c:strCache>
                <c:ptCount val="1"/>
                <c:pt idx="0">
                  <c:v>Column1</c:v>
                </c:pt>
              </c:strCache>
            </c:strRef>
          </c:tx>
          <c:spPr>
            <a:solidFill>
              <a:schemeClr val="accent1">
                <a:shade val="80000"/>
                <a:satMod val="150000"/>
              </a:schemeClr>
            </a:solidFill>
            <a:ln>
              <a:noFill/>
            </a:ln>
            <a:effectLst/>
          </c:spPr>
          <c:invertIfNegative val="0"/>
          <c:cat>
            <c:strRef>
              <c:f>Sheet1!$A$2:$A$5</c:f>
              <c:strCache>
                <c:ptCount val="4"/>
                <c:pt idx="0">
                  <c:v>30 mg</c:v>
                </c:pt>
                <c:pt idx="1">
                  <c:v>75 mg</c:v>
                </c:pt>
                <c:pt idx="2">
                  <c:v>150 mg</c:v>
                </c:pt>
                <c:pt idx="3">
                  <c:v>Enoxaparin 40 mg</c:v>
                </c:pt>
              </c:strCache>
            </c:strRef>
          </c:cat>
          <c:val>
            <c:numRef>
              <c:f>Sheet1!$B$2:$B$5</c:f>
              <c:numCache>
                <c:formatCode>General</c:formatCode>
                <c:ptCount val="4"/>
                <c:pt idx="0">
                  <c:v>13</c:v>
                </c:pt>
                <c:pt idx="1">
                  <c:v>5</c:v>
                </c:pt>
                <c:pt idx="2">
                  <c:v>4</c:v>
                </c:pt>
                <c:pt idx="3">
                  <c:v>22</c:v>
                </c:pt>
              </c:numCache>
            </c:numRef>
          </c:val>
          <c:extLst>
            <c:ext xmlns:c16="http://schemas.microsoft.com/office/drawing/2014/chart" uri="{C3380CC4-5D6E-409C-BE32-E72D297353CC}">
              <c16:uniqueId val="{00000000-897D-4DAF-8C25-928677540167}"/>
            </c:ext>
          </c:extLst>
        </c:ser>
        <c:dLbls>
          <c:showLegendKey val="0"/>
          <c:showVal val="0"/>
          <c:showCatName val="0"/>
          <c:showSerName val="0"/>
          <c:showPercent val="0"/>
          <c:showBubbleSize val="0"/>
        </c:dLbls>
        <c:gapWidth val="100"/>
        <c:overlap val="-24"/>
        <c:axId val="-2044750496"/>
        <c:axId val="-2045075872"/>
      </c:barChart>
      <c:catAx>
        <c:axId val="-20447504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45075872"/>
        <c:crosses val="autoZero"/>
        <c:auto val="1"/>
        <c:lblAlgn val="ctr"/>
        <c:lblOffset val="100"/>
        <c:noMultiLvlLbl val="0"/>
      </c:catAx>
      <c:valAx>
        <c:axId val="-204507587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GB"/>
                  <a:t>Patients with event* (%)</a:t>
                </a:r>
              </a:p>
            </c:rich>
          </c:tx>
          <c:layout>
            <c:manualLayout>
              <c:xMode val="edge"/>
              <c:yMode val="edge"/>
              <c:x val="0"/>
              <c:y val="0.2845942778113259"/>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4475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r>
              <a:rPr lang="en-GB" sz="1800" b="0"/>
              <a:t>Any bleeding</a:t>
            </a:r>
          </a:p>
        </c:rich>
      </c:tx>
      <c:layout>
        <c:manualLayout>
          <c:xMode val="edge"/>
          <c:yMode val="edge"/>
          <c:x val="0.37381546488889728"/>
          <c:y val="0"/>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1491259888680426"/>
          <c:y val="9.1309041913341785E-2"/>
          <c:w val="0.87088994098755634"/>
          <c:h val="0.72647290431509326"/>
        </c:manualLayout>
      </c:layout>
      <c:barChart>
        <c:barDir val="col"/>
        <c:grouping val="clustered"/>
        <c:varyColors val="0"/>
        <c:ser>
          <c:idx val="0"/>
          <c:order val="0"/>
          <c:tx>
            <c:strRef>
              <c:f>Sheet1!$B$1</c:f>
              <c:strCache>
                <c:ptCount val="1"/>
                <c:pt idx="0">
                  <c:v>Column1</c:v>
                </c:pt>
              </c:strCache>
            </c:strRef>
          </c:tx>
          <c:spPr>
            <a:solidFill>
              <a:schemeClr val="accent1">
                <a:shade val="80000"/>
                <a:satMod val="150000"/>
              </a:schemeClr>
            </a:solidFill>
            <a:ln>
              <a:noFill/>
            </a:ln>
            <a:effectLst/>
          </c:spPr>
          <c:invertIfNegative val="0"/>
          <c:cat>
            <c:strRef>
              <c:f>Sheet1!$A$2:$A$9</c:f>
              <c:strCache>
                <c:ptCount val="8"/>
                <c:pt idx="0">
                  <c:v>25 mg</c:v>
                </c:pt>
                <c:pt idx="1">
                  <c:v>50 mg</c:v>
                </c:pt>
                <c:pt idx="2">
                  <c:v>100 mg</c:v>
                </c:pt>
                <c:pt idx="3">
                  <c:v>200 mg</c:v>
                </c:pt>
                <c:pt idx="4">
                  <c:v>25 mg</c:v>
                </c:pt>
                <c:pt idx="5">
                  <c:v>50 mg </c:v>
                </c:pt>
                <c:pt idx="6">
                  <c:v>200 mg</c:v>
                </c:pt>
                <c:pt idx="7">
                  <c:v>Enoxaparin</c:v>
                </c:pt>
              </c:strCache>
            </c:strRef>
          </c:cat>
          <c:val>
            <c:numRef>
              <c:f>Sheet1!$B$2:$B$9</c:f>
              <c:numCache>
                <c:formatCode>General</c:formatCode>
                <c:ptCount val="8"/>
                <c:pt idx="0">
                  <c:v>1</c:v>
                </c:pt>
                <c:pt idx="1">
                  <c:v>5</c:v>
                </c:pt>
                <c:pt idx="2">
                  <c:v>5</c:v>
                </c:pt>
                <c:pt idx="3">
                  <c:v>3</c:v>
                </c:pt>
                <c:pt idx="4">
                  <c:v>0</c:v>
                </c:pt>
                <c:pt idx="5">
                  <c:v>5</c:v>
                </c:pt>
                <c:pt idx="6">
                  <c:v>6</c:v>
                </c:pt>
                <c:pt idx="7">
                  <c:v>4</c:v>
                </c:pt>
              </c:numCache>
            </c:numRef>
          </c:val>
          <c:extLst>
            <c:ext xmlns:c16="http://schemas.microsoft.com/office/drawing/2014/chart" uri="{C3380CC4-5D6E-409C-BE32-E72D297353CC}">
              <c16:uniqueId val="{00000000-5484-453E-8C0E-AF5C533CD419}"/>
            </c:ext>
          </c:extLst>
        </c:ser>
        <c:dLbls>
          <c:showLegendKey val="0"/>
          <c:showVal val="0"/>
          <c:showCatName val="0"/>
          <c:showSerName val="0"/>
          <c:showPercent val="0"/>
          <c:showBubbleSize val="0"/>
        </c:dLbls>
        <c:gapWidth val="100"/>
        <c:overlap val="-24"/>
        <c:axId val="-2044750496"/>
        <c:axId val="-2045075872"/>
      </c:barChart>
      <c:catAx>
        <c:axId val="-20447504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45075872"/>
        <c:crosses val="autoZero"/>
        <c:auto val="1"/>
        <c:lblAlgn val="ctr"/>
        <c:lblOffset val="100"/>
        <c:noMultiLvlLbl val="0"/>
      </c:catAx>
      <c:valAx>
        <c:axId val="-2045075872"/>
        <c:scaling>
          <c:orientation val="minMax"/>
          <c:max val="3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GB"/>
                  <a:t>Patients with event (%)</a:t>
                </a:r>
              </a:p>
            </c:rich>
          </c:tx>
          <c:layout>
            <c:manualLayout>
              <c:xMode val="edge"/>
              <c:yMode val="edge"/>
              <c:x val="5.8249098618307583E-3"/>
              <c:y val="0.27649938505781996"/>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4475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r>
              <a:rPr lang="en-GB" sz="1800" b="0"/>
              <a:t>Primary composite outcome*</a:t>
            </a:r>
          </a:p>
        </c:rich>
      </c:tx>
      <c:layout>
        <c:manualLayout>
          <c:xMode val="edge"/>
          <c:yMode val="edge"/>
          <c:x val="0.21188554897791062"/>
          <c:y val="0"/>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1231277659635611"/>
          <c:y val="8.3970186139193631E-2"/>
          <c:w val="0.87318543211295674"/>
          <c:h val="0.70561538039254212"/>
        </c:manualLayout>
      </c:layout>
      <c:barChart>
        <c:barDir val="col"/>
        <c:grouping val="clustered"/>
        <c:varyColors val="0"/>
        <c:ser>
          <c:idx val="0"/>
          <c:order val="0"/>
          <c:tx>
            <c:strRef>
              <c:f>Sheet1!$B$1</c:f>
              <c:strCache>
                <c:ptCount val="1"/>
                <c:pt idx="0">
                  <c:v>Column1</c:v>
                </c:pt>
              </c:strCache>
            </c:strRef>
          </c:tx>
          <c:spPr>
            <a:solidFill>
              <a:schemeClr val="accent1">
                <a:shade val="80000"/>
                <a:satMod val="150000"/>
              </a:schemeClr>
            </a:solidFill>
            <a:ln>
              <a:noFill/>
            </a:ln>
            <a:effectLst/>
          </c:spPr>
          <c:invertIfNegative val="0"/>
          <c:cat>
            <c:strRef>
              <c:f>Sheet1!$A$2:$A$9</c:f>
              <c:strCache>
                <c:ptCount val="8"/>
                <c:pt idx="0">
                  <c:v>25 mg</c:v>
                </c:pt>
                <c:pt idx="1">
                  <c:v>50 mg</c:v>
                </c:pt>
                <c:pt idx="2">
                  <c:v>100 mg</c:v>
                </c:pt>
                <c:pt idx="3">
                  <c:v>200 mg</c:v>
                </c:pt>
                <c:pt idx="4">
                  <c:v>25 mg</c:v>
                </c:pt>
                <c:pt idx="5">
                  <c:v>50 mg </c:v>
                </c:pt>
                <c:pt idx="6">
                  <c:v>200 mg</c:v>
                </c:pt>
                <c:pt idx="7">
                  <c:v>Enoxaparin</c:v>
                </c:pt>
              </c:strCache>
            </c:strRef>
          </c:cat>
          <c:val>
            <c:numRef>
              <c:f>Sheet1!$B$2:$B$9</c:f>
              <c:numCache>
                <c:formatCode>General</c:formatCode>
                <c:ptCount val="8"/>
                <c:pt idx="0">
                  <c:v>21</c:v>
                </c:pt>
                <c:pt idx="1">
                  <c:v>11</c:v>
                </c:pt>
                <c:pt idx="2">
                  <c:v>9</c:v>
                </c:pt>
                <c:pt idx="3">
                  <c:v>8</c:v>
                </c:pt>
                <c:pt idx="4">
                  <c:v>25</c:v>
                </c:pt>
                <c:pt idx="5">
                  <c:v>24</c:v>
                </c:pt>
                <c:pt idx="6">
                  <c:v>7</c:v>
                </c:pt>
                <c:pt idx="7">
                  <c:v>21</c:v>
                </c:pt>
              </c:numCache>
            </c:numRef>
          </c:val>
          <c:extLst>
            <c:ext xmlns:c16="http://schemas.microsoft.com/office/drawing/2014/chart" uri="{C3380CC4-5D6E-409C-BE32-E72D297353CC}">
              <c16:uniqueId val="{00000000-897D-4DAF-8C25-928677540167}"/>
            </c:ext>
          </c:extLst>
        </c:ser>
        <c:dLbls>
          <c:showLegendKey val="0"/>
          <c:showVal val="0"/>
          <c:showCatName val="0"/>
          <c:showSerName val="0"/>
          <c:showPercent val="0"/>
          <c:showBubbleSize val="0"/>
        </c:dLbls>
        <c:gapWidth val="100"/>
        <c:overlap val="-24"/>
        <c:axId val="-2044750496"/>
        <c:axId val="-2045075872"/>
      </c:barChart>
      <c:catAx>
        <c:axId val="-204475049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45075872"/>
        <c:crosses val="autoZero"/>
        <c:auto val="1"/>
        <c:lblAlgn val="ctr"/>
        <c:lblOffset val="100"/>
        <c:noMultiLvlLbl val="0"/>
      </c:catAx>
      <c:valAx>
        <c:axId val="-204507587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n-GB"/>
                  <a:t>Patients with event (%)</a:t>
                </a:r>
              </a:p>
            </c:rich>
          </c:tx>
          <c:layout>
            <c:manualLayout>
              <c:xMode val="edge"/>
              <c:yMode val="edge"/>
              <c:x val="7.2992700729927005E-3"/>
              <c:y val="0.2576851399727827"/>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44750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0.12008</cdr:x>
      <cdr:y>0.68682</cdr:y>
    </cdr:from>
    <cdr:to>
      <cdr:x>0.32351</cdr:x>
      <cdr:y>0.77562</cdr:y>
    </cdr:to>
    <cdr:sp macro="" textlink="">
      <cdr:nvSpPr>
        <cdr:cNvPr id="8" name="TextBox 8">
          <a:extLst xmlns:a="http://schemas.openxmlformats.org/drawingml/2006/main">
            <a:ext uri="{FF2B5EF4-FFF2-40B4-BE49-F238E27FC236}">
              <a16:creationId xmlns:a16="http://schemas.microsoft.com/office/drawing/2014/main" id="{88770AB8-631C-41DA-80C8-06897FD91DC6}"/>
            </a:ext>
          </a:extLst>
        </cdr:cNvPr>
        <cdr:cNvSpPr txBox="1"/>
      </cdr:nvSpPr>
      <cdr:spPr>
        <a:xfrm xmlns:a="http://schemas.openxmlformats.org/drawingml/2006/main">
          <a:off x="611646" y="3094460"/>
          <a:ext cx="1036196"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1.9</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(–0.7</a:t>
          </a:r>
          <a:r>
            <a:rPr lang="en-US" sz="1000" dirty="0">
              <a:solidFill>
                <a:schemeClr val="tx1"/>
              </a:solidFill>
              <a:latin typeface="Arial" panose="020B0604020202020204" pitchFamily="34" charset="0"/>
              <a:cs typeface="Arial" panose="020B0604020202020204" pitchFamily="34" charset="0"/>
            </a:rPr>
            <a:t> to </a:t>
          </a:r>
          <a:r>
            <a:rPr lang="en-US" sz="1000" b="0" dirty="0">
              <a:solidFill>
                <a:schemeClr val="tx1"/>
              </a:solidFill>
              <a:latin typeface="Arial" panose="020B0604020202020204" pitchFamily="34" charset="0"/>
              <a:cs typeface="Arial" panose="020B0604020202020204" pitchFamily="34" charset="0"/>
            </a:rPr>
            <a:t>4.6)</a:t>
          </a:r>
        </a:p>
      </cdr:txBody>
    </cdr:sp>
  </cdr:relSizeAnchor>
  <cdr:relSizeAnchor xmlns:cdr="http://schemas.openxmlformats.org/drawingml/2006/chartDrawing">
    <cdr:from>
      <cdr:x>0.33795</cdr:x>
      <cdr:y>0.68682</cdr:y>
    </cdr:from>
    <cdr:to>
      <cdr:x>0.53951</cdr:x>
      <cdr:y>0.77562</cdr:y>
    </cdr:to>
    <cdr:sp macro="" textlink="">
      <cdr:nvSpPr>
        <cdr:cNvPr id="13" name="TextBox 8">
          <a:extLst xmlns:a="http://schemas.openxmlformats.org/drawingml/2006/main">
            <a:ext uri="{FF2B5EF4-FFF2-40B4-BE49-F238E27FC236}">
              <a16:creationId xmlns:a16="http://schemas.microsoft.com/office/drawing/2014/main" id="{83580EF7-14EF-4F6D-A9C7-0FA8AE3D3C6B}"/>
            </a:ext>
          </a:extLst>
        </cdr:cNvPr>
        <cdr:cNvSpPr txBox="1"/>
      </cdr:nvSpPr>
      <cdr:spPr>
        <a:xfrm xmlns:a="http://schemas.openxmlformats.org/drawingml/2006/main">
          <a:off x="1721380" y="3094460"/>
          <a:ext cx="1026691"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1.9</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(–0.7 to 4.5)</a:t>
          </a:r>
        </a:p>
      </cdr:txBody>
    </cdr:sp>
  </cdr:relSizeAnchor>
</c:userShapes>
</file>

<file path=ppt/drawings/drawing2.xml><?xml version="1.0" encoding="utf-8"?>
<c:userShapes xmlns:c="http://schemas.openxmlformats.org/drawingml/2006/chart">
  <cdr:relSizeAnchor xmlns:cdr="http://schemas.openxmlformats.org/drawingml/2006/chartDrawing">
    <cdr:from>
      <cdr:x>0.09833</cdr:x>
      <cdr:y>0.32494</cdr:y>
    </cdr:from>
    <cdr:to>
      <cdr:x>0.33815</cdr:x>
      <cdr:y>0.4479</cdr:y>
    </cdr:to>
    <cdr:sp macro="" textlink="">
      <cdr:nvSpPr>
        <cdr:cNvPr id="14" name="TextBox 8">
          <a:extLst xmlns:a="http://schemas.openxmlformats.org/drawingml/2006/main">
            <a:ext uri="{FF2B5EF4-FFF2-40B4-BE49-F238E27FC236}">
              <a16:creationId xmlns:a16="http://schemas.microsoft.com/office/drawing/2014/main" id="{A109471D-74F3-4595-BF9A-D73F807ADD55}"/>
            </a:ext>
          </a:extLst>
        </cdr:cNvPr>
        <cdr:cNvSpPr txBox="1"/>
      </cdr:nvSpPr>
      <cdr:spPr>
        <a:xfrm xmlns:a="http://schemas.openxmlformats.org/drawingml/2006/main">
          <a:off x="491826" y="1464041"/>
          <a:ext cx="1199469" cy="553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–9.2</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a:t>
          </a:r>
          <a:r>
            <a:rPr lang="en-US" sz="1000" dirty="0">
              <a:solidFill>
                <a:schemeClr val="tx1"/>
              </a:solidFill>
              <a:latin typeface="Arial" panose="020B0604020202020204" pitchFamily="34" charset="0"/>
              <a:cs typeface="Arial" panose="020B0604020202020204" pitchFamily="34" charset="0"/>
            </a:rPr>
            <a:t>19.4 to </a:t>
          </a:r>
          <a:r>
            <a:rPr lang="en-US" sz="1000" b="0" dirty="0">
              <a:solidFill>
                <a:schemeClr val="tx1"/>
              </a:solidFill>
              <a:latin typeface="Arial" panose="020B0604020202020204" pitchFamily="34" charset="0"/>
              <a:cs typeface="Arial" panose="020B0604020202020204" pitchFamily="34" charset="0"/>
            </a:rPr>
            <a:t>1.1)</a:t>
          </a:r>
        </a:p>
        <a:p xmlns:a="http://schemas.openxmlformats.org/drawingml/2006/main">
          <a:pPr algn="ctr"/>
          <a:r>
            <a:rPr lang="en-US" sz="1000" i="1" dirty="0">
              <a:solidFill>
                <a:schemeClr val="tx1"/>
              </a:solidFill>
              <a:latin typeface="Arial" panose="020B0604020202020204" pitchFamily="34" charset="0"/>
              <a:cs typeface="Arial" panose="020B0604020202020204" pitchFamily="34" charset="0"/>
            </a:rPr>
            <a:t>p</a:t>
          </a:r>
          <a:r>
            <a:rPr lang="en-US" sz="1000" dirty="0">
              <a:solidFill>
                <a:schemeClr val="tx1"/>
              </a:solidFill>
              <a:latin typeface="Arial" panose="020B0604020202020204" pitchFamily="34" charset="0"/>
              <a:cs typeface="Arial" panose="020B0604020202020204" pitchFamily="34" charset="0"/>
            </a:rPr>
            <a:t>=0.08</a:t>
          </a:r>
          <a:endParaRPr lang="en-US" sz="1000" b="0" i="1"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0.31524</cdr:x>
      <cdr:y>0.56062</cdr:y>
    </cdr:from>
    <cdr:to>
      <cdr:x>0.56395</cdr:x>
      <cdr:y>0.68358</cdr:y>
    </cdr:to>
    <cdr:sp macro="" textlink="">
      <cdr:nvSpPr>
        <cdr:cNvPr id="15" name="TextBox 8">
          <a:extLst xmlns:a="http://schemas.openxmlformats.org/drawingml/2006/main">
            <a:ext uri="{FF2B5EF4-FFF2-40B4-BE49-F238E27FC236}">
              <a16:creationId xmlns:a16="http://schemas.microsoft.com/office/drawing/2014/main" id="{044F7979-1683-4D2E-8705-C3176A43376E}"/>
            </a:ext>
          </a:extLst>
        </cdr:cNvPr>
        <cdr:cNvSpPr txBox="1"/>
      </cdr:nvSpPr>
      <cdr:spPr>
        <a:xfrm xmlns:a="http://schemas.openxmlformats.org/drawingml/2006/main">
          <a:off x="1576693" y="2525895"/>
          <a:ext cx="1243965" cy="553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–16.8</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a:t>
          </a:r>
          <a:r>
            <a:rPr lang="en-US" sz="1000" dirty="0">
              <a:solidFill>
                <a:schemeClr val="tx1"/>
              </a:solidFill>
              <a:latin typeface="Arial" panose="020B0604020202020204" pitchFamily="34" charset="0"/>
              <a:cs typeface="Arial" panose="020B0604020202020204" pitchFamily="34" charset="0"/>
            </a:rPr>
            <a:t>26.0 to –7</a:t>
          </a:r>
          <a:r>
            <a:rPr lang="en-US" sz="1000" b="0" dirty="0">
              <a:solidFill>
                <a:schemeClr val="tx1"/>
              </a:solidFill>
              <a:latin typeface="Arial" panose="020B0604020202020204" pitchFamily="34" charset="0"/>
              <a:cs typeface="Arial" panose="020B0604020202020204" pitchFamily="34" charset="0"/>
            </a:rPr>
            <a:t>.6)</a:t>
          </a:r>
        </a:p>
        <a:p xmlns:a="http://schemas.openxmlformats.org/drawingml/2006/main">
          <a:pPr algn="ctr"/>
          <a:r>
            <a:rPr lang="en-US" sz="1000" i="1" dirty="0">
              <a:solidFill>
                <a:schemeClr val="tx1"/>
              </a:solidFill>
              <a:latin typeface="Arial" panose="020B0604020202020204" pitchFamily="34" charset="0"/>
              <a:cs typeface="Arial" panose="020B0604020202020204" pitchFamily="34" charset="0"/>
            </a:rPr>
            <a:t>p</a:t>
          </a:r>
          <a:r>
            <a:rPr lang="en-US" sz="1000" dirty="0">
              <a:solidFill>
                <a:schemeClr val="tx1"/>
              </a:solidFill>
              <a:latin typeface="Arial" panose="020B0604020202020204" pitchFamily="34" charset="0"/>
              <a:cs typeface="Arial" panose="020B0604020202020204" pitchFamily="34" charset="0"/>
            </a:rPr>
            <a:t>&lt;0.001</a:t>
          </a:r>
          <a:endParaRPr lang="en-US" sz="1000" b="0" i="1"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0.52309</cdr:x>
      <cdr:y>0.59154</cdr:y>
    </cdr:from>
    <cdr:to>
      <cdr:x>0.77213</cdr:x>
      <cdr:y>0.7145</cdr:y>
    </cdr:to>
    <cdr:sp macro="" textlink="">
      <cdr:nvSpPr>
        <cdr:cNvPr id="16" name="TextBox 8">
          <a:extLst xmlns:a="http://schemas.openxmlformats.org/drawingml/2006/main">
            <a:ext uri="{FF2B5EF4-FFF2-40B4-BE49-F238E27FC236}">
              <a16:creationId xmlns:a16="http://schemas.microsoft.com/office/drawing/2014/main" id="{4FA215B1-AD78-4900-86E5-49C00412F07B}"/>
            </a:ext>
          </a:extLst>
        </cdr:cNvPr>
        <cdr:cNvSpPr txBox="1"/>
      </cdr:nvSpPr>
      <cdr:spPr>
        <a:xfrm xmlns:a="http://schemas.openxmlformats.org/drawingml/2006/main">
          <a:off x="2616299" y="2665205"/>
          <a:ext cx="1245616" cy="553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–17.8</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a:t>
          </a:r>
          <a:r>
            <a:rPr lang="en-US" sz="1000" dirty="0">
              <a:solidFill>
                <a:schemeClr val="tx1"/>
              </a:solidFill>
              <a:latin typeface="Arial" panose="020B0604020202020204" pitchFamily="34" charset="0"/>
              <a:cs typeface="Arial" panose="020B0604020202020204" pitchFamily="34" charset="0"/>
            </a:rPr>
            <a:t>26.7 to –8.8</a:t>
          </a:r>
          <a:r>
            <a:rPr lang="en-US" sz="1000" b="0" dirty="0">
              <a:solidFill>
                <a:schemeClr val="tx1"/>
              </a:solidFill>
              <a:latin typeface="Arial" panose="020B0604020202020204" pitchFamily="34" charset="0"/>
              <a:cs typeface="Arial" panose="020B0604020202020204" pitchFamily="34" charset="0"/>
            </a:rPr>
            <a:t>)</a:t>
          </a:r>
        </a:p>
        <a:p xmlns:a="http://schemas.openxmlformats.org/drawingml/2006/main">
          <a:pPr algn="ctr"/>
          <a:r>
            <a:rPr lang="en-US" sz="1000" i="1" dirty="0">
              <a:solidFill>
                <a:schemeClr val="tx1"/>
              </a:solidFill>
              <a:latin typeface="Arial" panose="020B0604020202020204" pitchFamily="34" charset="0"/>
              <a:cs typeface="Arial" panose="020B0604020202020204" pitchFamily="34" charset="0"/>
            </a:rPr>
            <a:t>p&lt;</a:t>
          </a:r>
          <a:r>
            <a:rPr lang="en-US" sz="1000" dirty="0">
              <a:solidFill>
                <a:schemeClr val="tx1"/>
              </a:solidFill>
              <a:latin typeface="Arial" panose="020B0604020202020204" pitchFamily="34" charset="0"/>
              <a:cs typeface="Arial" panose="020B0604020202020204" pitchFamily="34" charset="0"/>
            </a:rPr>
            <a:t>0.001</a:t>
          </a:r>
          <a:endParaRPr lang="en-US" sz="1000" b="0" dirty="0">
            <a:solidFill>
              <a:schemeClr val="tx1"/>
            </a:solidFill>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0.12008</cdr:x>
      <cdr:y>0.68682</cdr:y>
    </cdr:from>
    <cdr:to>
      <cdr:x>0.32351</cdr:x>
      <cdr:y>0.77562</cdr:y>
    </cdr:to>
    <cdr:sp macro="" textlink="">
      <cdr:nvSpPr>
        <cdr:cNvPr id="8" name="TextBox 8">
          <a:extLst xmlns:a="http://schemas.openxmlformats.org/drawingml/2006/main">
            <a:ext uri="{FF2B5EF4-FFF2-40B4-BE49-F238E27FC236}">
              <a16:creationId xmlns:a16="http://schemas.microsoft.com/office/drawing/2014/main" id="{88770AB8-631C-41DA-80C8-06897FD91DC6}"/>
            </a:ext>
          </a:extLst>
        </cdr:cNvPr>
        <cdr:cNvSpPr txBox="1"/>
      </cdr:nvSpPr>
      <cdr:spPr>
        <a:xfrm xmlns:a="http://schemas.openxmlformats.org/drawingml/2006/main">
          <a:off x="611646" y="3094460"/>
          <a:ext cx="1036196"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1.9</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(–0.7</a:t>
          </a:r>
          <a:r>
            <a:rPr lang="en-US" sz="1000" dirty="0">
              <a:solidFill>
                <a:schemeClr val="tx1"/>
              </a:solidFill>
              <a:latin typeface="Arial" panose="020B0604020202020204" pitchFamily="34" charset="0"/>
              <a:cs typeface="Arial" panose="020B0604020202020204" pitchFamily="34" charset="0"/>
            </a:rPr>
            <a:t> to </a:t>
          </a:r>
          <a:r>
            <a:rPr lang="en-US" sz="1000" b="0" dirty="0">
              <a:solidFill>
                <a:schemeClr val="tx1"/>
              </a:solidFill>
              <a:latin typeface="Arial" panose="020B0604020202020204" pitchFamily="34" charset="0"/>
              <a:cs typeface="Arial" panose="020B0604020202020204" pitchFamily="34" charset="0"/>
            </a:rPr>
            <a:t>4.6)</a:t>
          </a:r>
        </a:p>
      </cdr:txBody>
    </cdr:sp>
  </cdr:relSizeAnchor>
  <cdr:relSizeAnchor xmlns:cdr="http://schemas.openxmlformats.org/drawingml/2006/chartDrawing">
    <cdr:from>
      <cdr:x>0.33795</cdr:x>
      <cdr:y>0.68682</cdr:y>
    </cdr:from>
    <cdr:to>
      <cdr:x>0.53951</cdr:x>
      <cdr:y>0.77562</cdr:y>
    </cdr:to>
    <cdr:sp macro="" textlink="">
      <cdr:nvSpPr>
        <cdr:cNvPr id="13" name="TextBox 8">
          <a:extLst xmlns:a="http://schemas.openxmlformats.org/drawingml/2006/main">
            <a:ext uri="{FF2B5EF4-FFF2-40B4-BE49-F238E27FC236}">
              <a16:creationId xmlns:a16="http://schemas.microsoft.com/office/drawing/2014/main" id="{83580EF7-14EF-4F6D-A9C7-0FA8AE3D3C6B}"/>
            </a:ext>
          </a:extLst>
        </cdr:cNvPr>
        <cdr:cNvSpPr txBox="1"/>
      </cdr:nvSpPr>
      <cdr:spPr>
        <a:xfrm xmlns:a="http://schemas.openxmlformats.org/drawingml/2006/main">
          <a:off x="1721380" y="3094460"/>
          <a:ext cx="1026691"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1.9</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(–0.7 to 4.5)</a:t>
          </a:r>
        </a:p>
      </cdr:txBody>
    </cdr:sp>
  </cdr:relSizeAnchor>
</c:userShapes>
</file>

<file path=ppt/drawings/drawing4.xml><?xml version="1.0" encoding="utf-8"?>
<c:userShapes xmlns:c="http://schemas.openxmlformats.org/drawingml/2006/chart">
  <cdr:relSizeAnchor xmlns:cdr="http://schemas.openxmlformats.org/drawingml/2006/chartDrawing">
    <cdr:from>
      <cdr:x>0.09833</cdr:x>
      <cdr:y>0.32494</cdr:y>
    </cdr:from>
    <cdr:to>
      <cdr:x>0.33815</cdr:x>
      <cdr:y>0.4479</cdr:y>
    </cdr:to>
    <cdr:sp macro="" textlink="">
      <cdr:nvSpPr>
        <cdr:cNvPr id="14" name="TextBox 8">
          <a:extLst xmlns:a="http://schemas.openxmlformats.org/drawingml/2006/main">
            <a:ext uri="{FF2B5EF4-FFF2-40B4-BE49-F238E27FC236}">
              <a16:creationId xmlns:a16="http://schemas.microsoft.com/office/drawing/2014/main" id="{A109471D-74F3-4595-BF9A-D73F807ADD55}"/>
            </a:ext>
          </a:extLst>
        </cdr:cNvPr>
        <cdr:cNvSpPr txBox="1"/>
      </cdr:nvSpPr>
      <cdr:spPr>
        <a:xfrm xmlns:a="http://schemas.openxmlformats.org/drawingml/2006/main">
          <a:off x="491826" y="1464041"/>
          <a:ext cx="1199469" cy="553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–9.2</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a:t>
          </a:r>
          <a:r>
            <a:rPr lang="en-US" sz="1000" dirty="0">
              <a:solidFill>
                <a:schemeClr val="tx1"/>
              </a:solidFill>
              <a:latin typeface="Arial" panose="020B0604020202020204" pitchFamily="34" charset="0"/>
              <a:cs typeface="Arial" panose="020B0604020202020204" pitchFamily="34" charset="0"/>
            </a:rPr>
            <a:t>19.4 to </a:t>
          </a:r>
          <a:r>
            <a:rPr lang="en-US" sz="1000" b="0" dirty="0">
              <a:solidFill>
                <a:schemeClr val="tx1"/>
              </a:solidFill>
              <a:latin typeface="Arial" panose="020B0604020202020204" pitchFamily="34" charset="0"/>
              <a:cs typeface="Arial" panose="020B0604020202020204" pitchFamily="34" charset="0"/>
            </a:rPr>
            <a:t>1.1)</a:t>
          </a:r>
        </a:p>
        <a:p xmlns:a="http://schemas.openxmlformats.org/drawingml/2006/main">
          <a:pPr algn="ctr"/>
          <a:r>
            <a:rPr lang="en-US" sz="1000" i="1" dirty="0">
              <a:solidFill>
                <a:schemeClr val="tx1"/>
              </a:solidFill>
              <a:latin typeface="Arial" panose="020B0604020202020204" pitchFamily="34" charset="0"/>
              <a:cs typeface="Arial" panose="020B0604020202020204" pitchFamily="34" charset="0"/>
            </a:rPr>
            <a:t>p</a:t>
          </a:r>
          <a:r>
            <a:rPr lang="en-US" sz="1000" dirty="0">
              <a:solidFill>
                <a:schemeClr val="tx1"/>
              </a:solidFill>
              <a:latin typeface="Arial" panose="020B0604020202020204" pitchFamily="34" charset="0"/>
              <a:cs typeface="Arial" panose="020B0604020202020204" pitchFamily="34" charset="0"/>
            </a:rPr>
            <a:t>=0.08</a:t>
          </a:r>
          <a:endParaRPr lang="en-US" sz="1000" b="0" i="1"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0.31524</cdr:x>
      <cdr:y>0.56062</cdr:y>
    </cdr:from>
    <cdr:to>
      <cdr:x>0.56395</cdr:x>
      <cdr:y>0.68358</cdr:y>
    </cdr:to>
    <cdr:sp macro="" textlink="">
      <cdr:nvSpPr>
        <cdr:cNvPr id="15" name="TextBox 8">
          <a:extLst xmlns:a="http://schemas.openxmlformats.org/drawingml/2006/main">
            <a:ext uri="{FF2B5EF4-FFF2-40B4-BE49-F238E27FC236}">
              <a16:creationId xmlns:a16="http://schemas.microsoft.com/office/drawing/2014/main" id="{044F7979-1683-4D2E-8705-C3176A43376E}"/>
            </a:ext>
          </a:extLst>
        </cdr:cNvPr>
        <cdr:cNvSpPr txBox="1"/>
      </cdr:nvSpPr>
      <cdr:spPr>
        <a:xfrm xmlns:a="http://schemas.openxmlformats.org/drawingml/2006/main">
          <a:off x="1576693" y="2525895"/>
          <a:ext cx="1243965" cy="553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–16.8</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a:t>
          </a:r>
          <a:r>
            <a:rPr lang="en-US" sz="1000" dirty="0">
              <a:solidFill>
                <a:schemeClr val="tx1"/>
              </a:solidFill>
              <a:latin typeface="Arial" panose="020B0604020202020204" pitchFamily="34" charset="0"/>
              <a:cs typeface="Arial" panose="020B0604020202020204" pitchFamily="34" charset="0"/>
            </a:rPr>
            <a:t>26.0 to –7</a:t>
          </a:r>
          <a:r>
            <a:rPr lang="en-US" sz="1000" b="0" dirty="0">
              <a:solidFill>
                <a:schemeClr val="tx1"/>
              </a:solidFill>
              <a:latin typeface="Arial" panose="020B0604020202020204" pitchFamily="34" charset="0"/>
              <a:cs typeface="Arial" panose="020B0604020202020204" pitchFamily="34" charset="0"/>
            </a:rPr>
            <a:t>.6)</a:t>
          </a:r>
        </a:p>
        <a:p xmlns:a="http://schemas.openxmlformats.org/drawingml/2006/main">
          <a:pPr algn="ctr"/>
          <a:r>
            <a:rPr lang="en-US" sz="1000" i="1" dirty="0">
              <a:solidFill>
                <a:schemeClr val="tx1"/>
              </a:solidFill>
              <a:latin typeface="Arial" panose="020B0604020202020204" pitchFamily="34" charset="0"/>
              <a:cs typeface="Arial" panose="020B0604020202020204" pitchFamily="34" charset="0"/>
            </a:rPr>
            <a:t>p</a:t>
          </a:r>
          <a:r>
            <a:rPr lang="en-US" sz="1000" dirty="0">
              <a:solidFill>
                <a:schemeClr val="tx1"/>
              </a:solidFill>
              <a:latin typeface="Arial" panose="020B0604020202020204" pitchFamily="34" charset="0"/>
              <a:cs typeface="Arial" panose="020B0604020202020204" pitchFamily="34" charset="0"/>
            </a:rPr>
            <a:t>&lt;0.001</a:t>
          </a:r>
          <a:endParaRPr lang="en-US" sz="1000" b="0" i="1" dirty="0">
            <a:solidFill>
              <a:schemeClr val="tx1"/>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0.52309</cdr:x>
      <cdr:y>0.59154</cdr:y>
    </cdr:from>
    <cdr:to>
      <cdr:x>0.77213</cdr:x>
      <cdr:y>0.7145</cdr:y>
    </cdr:to>
    <cdr:sp macro="" textlink="">
      <cdr:nvSpPr>
        <cdr:cNvPr id="16" name="TextBox 8">
          <a:extLst xmlns:a="http://schemas.openxmlformats.org/drawingml/2006/main">
            <a:ext uri="{FF2B5EF4-FFF2-40B4-BE49-F238E27FC236}">
              <a16:creationId xmlns:a16="http://schemas.microsoft.com/office/drawing/2014/main" id="{4FA215B1-AD78-4900-86E5-49C00412F07B}"/>
            </a:ext>
          </a:extLst>
        </cdr:cNvPr>
        <cdr:cNvSpPr txBox="1"/>
      </cdr:nvSpPr>
      <cdr:spPr>
        <a:xfrm xmlns:a="http://schemas.openxmlformats.org/drawingml/2006/main">
          <a:off x="2616299" y="2665205"/>
          <a:ext cx="1245616" cy="55399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–17.8</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a:t>
          </a:r>
          <a:r>
            <a:rPr lang="en-US" sz="1000" dirty="0">
              <a:solidFill>
                <a:schemeClr val="tx1"/>
              </a:solidFill>
              <a:latin typeface="Arial" panose="020B0604020202020204" pitchFamily="34" charset="0"/>
              <a:cs typeface="Arial" panose="020B0604020202020204" pitchFamily="34" charset="0"/>
            </a:rPr>
            <a:t>26.7 to –8.8</a:t>
          </a:r>
          <a:r>
            <a:rPr lang="en-US" sz="1000" b="0" dirty="0">
              <a:solidFill>
                <a:schemeClr val="tx1"/>
              </a:solidFill>
              <a:latin typeface="Arial" panose="020B0604020202020204" pitchFamily="34" charset="0"/>
              <a:cs typeface="Arial" panose="020B0604020202020204" pitchFamily="34" charset="0"/>
            </a:rPr>
            <a:t>)</a:t>
          </a:r>
        </a:p>
        <a:p xmlns:a="http://schemas.openxmlformats.org/drawingml/2006/main">
          <a:pPr algn="ctr"/>
          <a:r>
            <a:rPr lang="en-US" sz="1000" i="1" dirty="0">
              <a:solidFill>
                <a:schemeClr val="tx1"/>
              </a:solidFill>
              <a:latin typeface="Arial" panose="020B0604020202020204" pitchFamily="34" charset="0"/>
              <a:cs typeface="Arial" panose="020B0604020202020204" pitchFamily="34" charset="0"/>
            </a:rPr>
            <a:t>p&lt;</a:t>
          </a:r>
          <a:r>
            <a:rPr lang="en-US" sz="1000" dirty="0">
              <a:solidFill>
                <a:schemeClr val="tx1"/>
              </a:solidFill>
              <a:latin typeface="Arial" panose="020B0604020202020204" pitchFamily="34" charset="0"/>
              <a:cs typeface="Arial" panose="020B0604020202020204" pitchFamily="34" charset="0"/>
            </a:rPr>
            <a:t>0.001</a:t>
          </a:r>
          <a:endParaRPr lang="en-US" sz="1000" b="0" dirty="0">
            <a:solidFill>
              <a:schemeClr val="tx1"/>
            </a:solidFill>
            <a:latin typeface="Arial" panose="020B0604020202020204" pitchFamily="34" charset="0"/>
            <a:cs typeface="Arial" panose="020B060402020202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0.08721</cdr:x>
      <cdr:y>0.70962</cdr:y>
    </cdr:from>
    <cdr:to>
      <cdr:x>0.26134</cdr:x>
      <cdr:y>0.78913</cdr:y>
    </cdr:to>
    <cdr:sp macro="" textlink="">
      <cdr:nvSpPr>
        <cdr:cNvPr id="7" name="TextBox 8">
          <a:extLst xmlns:a="http://schemas.openxmlformats.org/drawingml/2006/main">
            <a:ext uri="{FF2B5EF4-FFF2-40B4-BE49-F238E27FC236}">
              <a16:creationId xmlns:a16="http://schemas.microsoft.com/office/drawing/2014/main" id="{206FBF23-3380-C941-867A-992BD6C5934B}"/>
            </a:ext>
          </a:extLst>
        </cdr:cNvPr>
        <cdr:cNvSpPr txBox="1"/>
      </cdr:nvSpPr>
      <cdr:spPr>
        <a:xfrm xmlns:a="http://schemas.openxmlformats.org/drawingml/2006/main">
          <a:off x="460454" y="3571082"/>
          <a:ext cx="919410"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b="0" dirty="0">
              <a:solidFill>
                <a:schemeClr val="tx1"/>
              </a:solidFill>
              <a:latin typeface="Arial" panose="020B0604020202020204" pitchFamily="34" charset="0"/>
              <a:cs typeface="Arial" panose="020B0604020202020204" pitchFamily="34" charset="0"/>
            </a:rPr>
            <a:t>0.33</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(0.08–1.43)</a:t>
          </a:r>
        </a:p>
      </cdr:txBody>
    </cdr:sp>
  </cdr:relSizeAnchor>
  <cdr:relSizeAnchor xmlns:cdr="http://schemas.openxmlformats.org/drawingml/2006/chartDrawing">
    <cdr:from>
      <cdr:x>0.17458</cdr:x>
      <cdr:y>0.61238</cdr:y>
    </cdr:from>
    <cdr:to>
      <cdr:x>0.34599</cdr:x>
      <cdr:y>0.69189</cdr:y>
    </cdr:to>
    <cdr:sp macro="" textlink="">
      <cdr:nvSpPr>
        <cdr:cNvPr id="8" name="TextBox 8">
          <a:extLst xmlns:a="http://schemas.openxmlformats.org/drawingml/2006/main">
            <a:ext uri="{FF2B5EF4-FFF2-40B4-BE49-F238E27FC236}">
              <a16:creationId xmlns:a16="http://schemas.microsoft.com/office/drawing/2014/main" id="{88770AB8-631C-41DA-80C8-06897FD91DC6}"/>
            </a:ext>
          </a:extLst>
        </cdr:cNvPr>
        <cdr:cNvSpPr txBox="1"/>
      </cdr:nvSpPr>
      <cdr:spPr>
        <a:xfrm xmlns:a="http://schemas.openxmlformats.org/drawingml/2006/main">
          <a:off x="921787" y="3081726"/>
          <a:ext cx="905049"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1.15</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(0.47–</a:t>
          </a:r>
          <a:r>
            <a:rPr lang="en-US" sz="1000" dirty="0">
              <a:solidFill>
                <a:schemeClr val="tx1"/>
              </a:solidFill>
              <a:latin typeface="Arial" panose="020B0604020202020204" pitchFamily="34" charset="0"/>
              <a:cs typeface="Arial" panose="020B0604020202020204" pitchFamily="34" charset="0"/>
            </a:rPr>
            <a:t>2</a:t>
          </a:r>
          <a:r>
            <a:rPr lang="en-US" sz="1000" b="0" dirty="0">
              <a:solidFill>
                <a:schemeClr val="tx1"/>
              </a:solidFill>
              <a:latin typeface="Arial" panose="020B0604020202020204" pitchFamily="34" charset="0"/>
              <a:cs typeface="Arial" panose="020B0604020202020204" pitchFamily="34" charset="0"/>
            </a:rPr>
            <a:t>.82)</a:t>
          </a:r>
        </a:p>
      </cdr:txBody>
    </cdr:sp>
  </cdr:relSizeAnchor>
  <cdr:relSizeAnchor xmlns:cdr="http://schemas.openxmlformats.org/drawingml/2006/chartDrawing">
    <cdr:from>
      <cdr:x>0.3067</cdr:x>
      <cdr:y>0.61238</cdr:y>
    </cdr:from>
    <cdr:to>
      <cdr:x>0.47625</cdr:x>
      <cdr:y>0.69189</cdr:y>
    </cdr:to>
    <cdr:sp macro="" textlink="">
      <cdr:nvSpPr>
        <cdr:cNvPr id="9" name="TextBox 8">
          <a:extLst xmlns:a="http://schemas.openxmlformats.org/drawingml/2006/main">
            <a:ext uri="{FF2B5EF4-FFF2-40B4-BE49-F238E27FC236}">
              <a16:creationId xmlns:a16="http://schemas.microsoft.com/office/drawing/2014/main" id="{053B04F0-FF31-4A80-B586-1C2F6BAC8377}"/>
            </a:ext>
          </a:extLst>
        </cdr:cNvPr>
        <cdr:cNvSpPr txBox="1"/>
      </cdr:nvSpPr>
      <cdr:spPr>
        <a:xfrm xmlns:a="http://schemas.openxmlformats.org/drawingml/2006/main">
          <a:off x="1619384" y="3081726"/>
          <a:ext cx="895228"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1.14</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(0.47–</a:t>
          </a:r>
          <a:r>
            <a:rPr lang="en-US" sz="1000" dirty="0">
              <a:solidFill>
                <a:schemeClr val="tx1"/>
              </a:solidFill>
              <a:latin typeface="Arial" panose="020B0604020202020204" pitchFamily="34" charset="0"/>
              <a:cs typeface="Arial" panose="020B0604020202020204" pitchFamily="34" charset="0"/>
            </a:rPr>
            <a:t>2</a:t>
          </a:r>
          <a:r>
            <a:rPr lang="en-US" sz="1000" b="0" dirty="0">
              <a:solidFill>
                <a:schemeClr val="tx1"/>
              </a:solidFill>
              <a:latin typeface="Arial" panose="020B0604020202020204" pitchFamily="34" charset="0"/>
              <a:cs typeface="Arial" panose="020B0604020202020204" pitchFamily="34" charset="0"/>
            </a:rPr>
            <a:t>.80)</a:t>
          </a:r>
        </a:p>
      </cdr:txBody>
    </cdr:sp>
  </cdr:relSizeAnchor>
  <cdr:relSizeAnchor xmlns:cdr="http://schemas.openxmlformats.org/drawingml/2006/chartDrawing">
    <cdr:from>
      <cdr:x>0.42218</cdr:x>
      <cdr:y>0.66914</cdr:y>
    </cdr:from>
    <cdr:to>
      <cdr:x>0.58262</cdr:x>
      <cdr:y>0.74865</cdr:y>
    </cdr:to>
    <cdr:sp macro="" textlink="">
      <cdr:nvSpPr>
        <cdr:cNvPr id="10" name="TextBox 1">
          <a:extLst xmlns:a="http://schemas.openxmlformats.org/drawingml/2006/main">
            <a:ext uri="{FF2B5EF4-FFF2-40B4-BE49-F238E27FC236}">
              <a16:creationId xmlns:a16="http://schemas.microsoft.com/office/drawing/2014/main" id="{2C950059-DB83-4EDE-9654-9CDA1979A2B9}"/>
            </a:ext>
          </a:extLst>
        </cdr:cNvPr>
        <cdr:cNvSpPr txBox="1"/>
      </cdr:nvSpPr>
      <cdr:spPr>
        <a:xfrm xmlns:a="http://schemas.openxmlformats.org/drawingml/2006/main">
          <a:off x="2229121" y="3367363"/>
          <a:ext cx="847127"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0.81</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(0.29–</a:t>
          </a:r>
          <a:r>
            <a:rPr lang="en-US" sz="1000" dirty="0">
              <a:solidFill>
                <a:schemeClr val="tx1"/>
              </a:solidFill>
              <a:latin typeface="Arial" panose="020B0604020202020204" pitchFamily="34" charset="0"/>
              <a:cs typeface="Arial" panose="020B0604020202020204" pitchFamily="34" charset="0"/>
            </a:rPr>
            <a:t>2</a:t>
          </a:r>
          <a:r>
            <a:rPr lang="en-US" sz="1000" b="0" dirty="0">
              <a:solidFill>
                <a:schemeClr val="tx1"/>
              </a:solidFill>
              <a:latin typeface="Arial" panose="020B0604020202020204" pitchFamily="34" charset="0"/>
              <a:cs typeface="Arial" panose="020B0604020202020204" pitchFamily="34" charset="0"/>
            </a:rPr>
            <a:t>.24)</a:t>
          </a:r>
        </a:p>
      </cdr:txBody>
    </cdr:sp>
  </cdr:relSizeAnchor>
  <cdr:relSizeAnchor xmlns:cdr="http://schemas.openxmlformats.org/drawingml/2006/chartDrawing">
    <cdr:from>
      <cdr:x>0.6282</cdr:x>
      <cdr:y>0.61561</cdr:y>
    </cdr:from>
    <cdr:to>
      <cdr:x>0.79138</cdr:x>
      <cdr:y>0.69512</cdr:y>
    </cdr:to>
    <cdr:sp macro="" textlink="">
      <cdr:nvSpPr>
        <cdr:cNvPr id="11" name="TextBox 1">
          <a:extLst xmlns:a="http://schemas.openxmlformats.org/drawingml/2006/main">
            <a:ext uri="{FF2B5EF4-FFF2-40B4-BE49-F238E27FC236}">
              <a16:creationId xmlns:a16="http://schemas.microsoft.com/office/drawing/2014/main" id="{A001E992-F04B-451C-8AC1-485583642BC3}"/>
            </a:ext>
          </a:extLst>
        </cdr:cNvPr>
        <cdr:cNvSpPr txBox="1"/>
      </cdr:nvSpPr>
      <cdr:spPr>
        <a:xfrm xmlns:a="http://schemas.openxmlformats.org/drawingml/2006/main">
          <a:off x="3316912" y="3097980"/>
          <a:ext cx="861594"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1.17</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(0.50–</a:t>
          </a:r>
          <a:r>
            <a:rPr lang="en-US" sz="1000" dirty="0">
              <a:solidFill>
                <a:schemeClr val="tx1"/>
              </a:solidFill>
              <a:latin typeface="Arial" panose="020B0604020202020204" pitchFamily="34" charset="0"/>
              <a:cs typeface="Arial" panose="020B0604020202020204" pitchFamily="34" charset="0"/>
            </a:rPr>
            <a:t>2</a:t>
          </a:r>
          <a:r>
            <a:rPr lang="en-US" sz="1000" b="0" dirty="0">
              <a:solidFill>
                <a:schemeClr val="tx1"/>
              </a:solidFill>
              <a:latin typeface="Arial" panose="020B0604020202020204" pitchFamily="34" charset="0"/>
              <a:cs typeface="Arial" panose="020B0604020202020204" pitchFamily="34" charset="0"/>
            </a:rPr>
            <a:t>.72)</a:t>
          </a:r>
        </a:p>
      </cdr:txBody>
    </cdr:sp>
  </cdr:relSizeAnchor>
  <cdr:relSizeAnchor xmlns:cdr="http://schemas.openxmlformats.org/drawingml/2006/chartDrawing">
    <cdr:from>
      <cdr:x>0.74381</cdr:x>
      <cdr:y>0.58156</cdr:y>
    </cdr:from>
    <cdr:to>
      <cdr:x>0.93067</cdr:x>
      <cdr:y>0.66107</cdr:y>
    </cdr:to>
    <cdr:sp macro="" textlink="">
      <cdr:nvSpPr>
        <cdr:cNvPr id="12" name="TextBox 1">
          <a:extLst xmlns:a="http://schemas.openxmlformats.org/drawingml/2006/main">
            <a:ext uri="{FF2B5EF4-FFF2-40B4-BE49-F238E27FC236}">
              <a16:creationId xmlns:a16="http://schemas.microsoft.com/office/drawing/2014/main" id="{FAC926A8-0635-4CE5-95AB-7266F1D16E9F}"/>
            </a:ext>
          </a:extLst>
        </cdr:cNvPr>
        <cdr:cNvSpPr txBox="1"/>
      </cdr:nvSpPr>
      <cdr:spPr>
        <a:xfrm xmlns:a="http://schemas.openxmlformats.org/drawingml/2006/main">
          <a:off x="3927335" y="2926628"/>
          <a:ext cx="986626"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1.51</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(0.66–</a:t>
          </a:r>
          <a:r>
            <a:rPr lang="en-US" sz="1000" dirty="0">
              <a:solidFill>
                <a:schemeClr val="tx1"/>
              </a:solidFill>
              <a:latin typeface="Arial" panose="020B0604020202020204" pitchFamily="34" charset="0"/>
              <a:cs typeface="Arial" panose="020B0604020202020204" pitchFamily="34" charset="0"/>
            </a:rPr>
            <a:t>3</a:t>
          </a:r>
          <a:r>
            <a:rPr lang="en-US" sz="1000" b="0" dirty="0">
              <a:solidFill>
                <a:schemeClr val="tx1"/>
              </a:solidFill>
              <a:latin typeface="Arial" panose="020B0604020202020204" pitchFamily="34" charset="0"/>
              <a:cs typeface="Arial" panose="020B0604020202020204" pitchFamily="34" charset="0"/>
            </a:rPr>
            <a:t>.43)</a:t>
          </a:r>
        </a:p>
      </cdr:txBody>
    </cdr:sp>
  </cdr:relSizeAnchor>
</c:userShapes>
</file>

<file path=ppt/drawings/drawing6.xml><?xml version="1.0" encoding="utf-8"?>
<c:userShapes xmlns:c="http://schemas.openxmlformats.org/drawingml/2006/chart">
  <cdr:relSizeAnchor xmlns:cdr="http://schemas.openxmlformats.org/drawingml/2006/chartDrawing">
    <cdr:from>
      <cdr:x>0.09057</cdr:x>
      <cdr:y>0.22151</cdr:y>
    </cdr:from>
    <cdr:to>
      <cdr:x>0.2647</cdr:x>
      <cdr:y>0.29858</cdr:y>
    </cdr:to>
    <cdr:sp macro="" textlink="">
      <cdr:nvSpPr>
        <cdr:cNvPr id="7" name="TextBox 8">
          <a:extLst xmlns:a="http://schemas.openxmlformats.org/drawingml/2006/main">
            <a:ext uri="{FF2B5EF4-FFF2-40B4-BE49-F238E27FC236}">
              <a16:creationId xmlns:a16="http://schemas.microsoft.com/office/drawing/2014/main" id="{206FBF23-3380-C941-867A-992BD6C5934B}"/>
            </a:ext>
          </a:extLst>
        </cdr:cNvPr>
        <cdr:cNvSpPr txBox="1"/>
      </cdr:nvSpPr>
      <cdr:spPr>
        <a:xfrm xmlns:a="http://schemas.openxmlformats.org/drawingml/2006/main">
          <a:off x="472772" y="1149982"/>
          <a:ext cx="908906"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b="0" dirty="0">
              <a:solidFill>
                <a:schemeClr val="tx1"/>
              </a:solidFill>
              <a:latin typeface="Arial" panose="020B0604020202020204" pitchFamily="34" charset="0"/>
              <a:cs typeface="Arial" panose="020B0604020202020204" pitchFamily="34" charset="0"/>
            </a:rPr>
            <a:t>0.97</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(0.65–1.45)</a:t>
          </a:r>
        </a:p>
      </cdr:txBody>
    </cdr:sp>
  </cdr:relSizeAnchor>
  <cdr:relSizeAnchor xmlns:cdr="http://schemas.openxmlformats.org/drawingml/2006/chartDrawing">
    <cdr:from>
      <cdr:x>0.18758</cdr:x>
      <cdr:y>0.45044</cdr:y>
    </cdr:from>
    <cdr:to>
      <cdr:x>0.35899</cdr:x>
      <cdr:y>0.52751</cdr:y>
    </cdr:to>
    <cdr:sp macro="" textlink="">
      <cdr:nvSpPr>
        <cdr:cNvPr id="8" name="TextBox 8">
          <a:extLst xmlns:a="http://schemas.openxmlformats.org/drawingml/2006/main">
            <a:ext uri="{FF2B5EF4-FFF2-40B4-BE49-F238E27FC236}">
              <a16:creationId xmlns:a16="http://schemas.microsoft.com/office/drawing/2014/main" id="{88770AB8-631C-41DA-80C8-06897FD91DC6}"/>
            </a:ext>
          </a:extLst>
        </cdr:cNvPr>
        <cdr:cNvSpPr txBox="1"/>
      </cdr:nvSpPr>
      <cdr:spPr>
        <a:xfrm xmlns:a="http://schemas.openxmlformats.org/drawingml/2006/main">
          <a:off x="979124" y="2338487"/>
          <a:ext cx="894708"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0.53</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(0.31–</a:t>
          </a:r>
          <a:r>
            <a:rPr lang="en-US" sz="1000" dirty="0">
              <a:solidFill>
                <a:schemeClr val="tx1"/>
              </a:solidFill>
              <a:latin typeface="Arial" panose="020B0604020202020204" pitchFamily="34" charset="0"/>
              <a:cs typeface="Arial" panose="020B0604020202020204" pitchFamily="34" charset="0"/>
            </a:rPr>
            <a:t>0.90</a:t>
          </a:r>
          <a:r>
            <a:rPr lang="en-US" sz="1000" b="0" dirty="0">
              <a:solidFill>
                <a:schemeClr val="tx1"/>
              </a:solidFill>
              <a:latin typeface="Arial" panose="020B0604020202020204" pitchFamily="34" charset="0"/>
              <a:cs typeface="Arial" panose="020B0604020202020204" pitchFamily="34" charset="0"/>
            </a:rPr>
            <a:t>)</a:t>
          </a:r>
        </a:p>
      </cdr:txBody>
    </cdr:sp>
  </cdr:relSizeAnchor>
  <cdr:relSizeAnchor xmlns:cdr="http://schemas.openxmlformats.org/drawingml/2006/chartDrawing">
    <cdr:from>
      <cdr:x>0.28965</cdr:x>
      <cdr:y>0.5</cdr:y>
    </cdr:from>
    <cdr:to>
      <cdr:x>0.4592</cdr:x>
      <cdr:y>0.57707</cdr:y>
    </cdr:to>
    <cdr:sp macro="" textlink="">
      <cdr:nvSpPr>
        <cdr:cNvPr id="9" name="TextBox 8">
          <a:extLst xmlns:a="http://schemas.openxmlformats.org/drawingml/2006/main">
            <a:ext uri="{FF2B5EF4-FFF2-40B4-BE49-F238E27FC236}">
              <a16:creationId xmlns:a16="http://schemas.microsoft.com/office/drawing/2014/main" id="{053B04F0-FF31-4A80-B586-1C2F6BAC8377}"/>
            </a:ext>
          </a:extLst>
        </cdr:cNvPr>
        <cdr:cNvSpPr txBox="1"/>
      </cdr:nvSpPr>
      <cdr:spPr>
        <a:xfrm xmlns:a="http://schemas.openxmlformats.org/drawingml/2006/main">
          <a:off x="1511887" y="2595772"/>
          <a:ext cx="885000"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0.42</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(0.23–</a:t>
          </a:r>
          <a:r>
            <a:rPr lang="en-US" sz="1000" dirty="0">
              <a:solidFill>
                <a:schemeClr val="tx1"/>
              </a:solidFill>
              <a:latin typeface="Arial" panose="020B0604020202020204" pitchFamily="34" charset="0"/>
              <a:cs typeface="Arial" panose="020B0604020202020204" pitchFamily="34" charset="0"/>
            </a:rPr>
            <a:t>0.76</a:t>
          </a:r>
          <a:r>
            <a:rPr lang="en-US" sz="1000" b="0" dirty="0">
              <a:solidFill>
                <a:schemeClr val="tx1"/>
              </a:solidFill>
              <a:latin typeface="Arial" panose="020B0604020202020204" pitchFamily="34" charset="0"/>
              <a:cs typeface="Arial" panose="020B0604020202020204" pitchFamily="34" charset="0"/>
            </a:rPr>
            <a:t>)</a:t>
          </a:r>
        </a:p>
      </cdr:txBody>
    </cdr:sp>
  </cdr:relSizeAnchor>
  <cdr:relSizeAnchor xmlns:cdr="http://schemas.openxmlformats.org/drawingml/2006/chartDrawing">
    <cdr:from>
      <cdr:x>0.41977</cdr:x>
      <cdr:y>0.52503</cdr:y>
    </cdr:from>
    <cdr:to>
      <cdr:x>0.58022</cdr:x>
      <cdr:y>0.6021</cdr:y>
    </cdr:to>
    <cdr:sp macro="" textlink="">
      <cdr:nvSpPr>
        <cdr:cNvPr id="10" name="TextBox 1">
          <a:extLst xmlns:a="http://schemas.openxmlformats.org/drawingml/2006/main">
            <a:ext uri="{FF2B5EF4-FFF2-40B4-BE49-F238E27FC236}">
              <a16:creationId xmlns:a16="http://schemas.microsoft.com/office/drawing/2014/main" id="{2C950059-DB83-4EDE-9654-9CDA1979A2B9}"/>
            </a:ext>
          </a:extLst>
        </cdr:cNvPr>
        <cdr:cNvSpPr txBox="1"/>
      </cdr:nvSpPr>
      <cdr:spPr>
        <a:xfrm xmlns:a="http://schemas.openxmlformats.org/drawingml/2006/main">
          <a:off x="2191099" y="2725726"/>
          <a:ext cx="837501"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0.37</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(0.19–0.69)</a:t>
          </a:r>
        </a:p>
      </cdr:txBody>
    </cdr:sp>
  </cdr:relSizeAnchor>
  <cdr:relSizeAnchor xmlns:cdr="http://schemas.openxmlformats.org/drawingml/2006/chartDrawing">
    <cdr:from>
      <cdr:x>0.52132</cdr:x>
      <cdr:y>0.11481</cdr:y>
    </cdr:from>
    <cdr:to>
      <cdr:x>0.6845</cdr:x>
      <cdr:y>0.19188</cdr:y>
    </cdr:to>
    <cdr:sp macro="" textlink="">
      <cdr:nvSpPr>
        <cdr:cNvPr id="11" name="TextBox 1">
          <a:extLst xmlns:a="http://schemas.openxmlformats.org/drawingml/2006/main">
            <a:ext uri="{FF2B5EF4-FFF2-40B4-BE49-F238E27FC236}">
              <a16:creationId xmlns:a16="http://schemas.microsoft.com/office/drawing/2014/main" id="{A001E992-F04B-451C-8AC1-485583642BC3}"/>
            </a:ext>
          </a:extLst>
        </cdr:cNvPr>
        <cdr:cNvSpPr txBox="1"/>
      </cdr:nvSpPr>
      <cdr:spPr>
        <a:xfrm xmlns:a="http://schemas.openxmlformats.org/drawingml/2006/main">
          <a:off x="2721113" y="596027"/>
          <a:ext cx="851751" cy="40011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1.00</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(0.51–</a:t>
          </a:r>
          <a:r>
            <a:rPr lang="en-US" sz="1000" dirty="0">
              <a:solidFill>
                <a:schemeClr val="tx1"/>
              </a:solidFill>
              <a:latin typeface="Arial" panose="020B0604020202020204" pitchFamily="34" charset="0"/>
              <a:cs typeface="Arial" panose="020B0604020202020204" pitchFamily="34" charset="0"/>
            </a:rPr>
            <a:t>1.97</a:t>
          </a:r>
          <a:r>
            <a:rPr lang="en-US" sz="1000" b="0" dirty="0">
              <a:solidFill>
                <a:schemeClr val="tx1"/>
              </a:solidFill>
              <a:latin typeface="Arial" panose="020B0604020202020204" pitchFamily="34" charset="0"/>
              <a:cs typeface="Arial" panose="020B0604020202020204" pitchFamily="34" charset="0"/>
            </a:rPr>
            <a:t>)</a:t>
          </a:r>
        </a:p>
      </cdr:txBody>
    </cdr:sp>
  </cdr:relSizeAnchor>
  <cdr:relSizeAnchor xmlns:cdr="http://schemas.openxmlformats.org/drawingml/2006/chartDrawing">
    <cdr:from>
      <cdr:x>0.6162</cdr:x>
      <cdr:y>0.14845</cdr:y>
    </cdr:from>
    <cdr:to>
      <cdr:x>0.80307</cdr:x>
      <cdr:y>0.22552</cdr:y>
    </cdr:to>
    <cdr:sp macro="" textlink="">
      <cdr:nvSpPr>
        <cdr:cNvPr id="12" name="TextBox 1">
          <a:extLst xmlns:a="http://schemas.openxmlformats.org/drawingml/2006/main">
            <a:ext uri="{FF2B5EF4-FFF2-40B4-BE49-F238E27FC236}">
              <a16:creationId xmlns:a16="http://schemas.microsoft.com/office/drawing/2014/main" id="{FAC926A8-0635-4CE5-95AB-7266F1D16E9F}"/>
            </a:ext>
          </a:extLst>
        </cdr:cNvPr>
        <cdr:cNvSpPr txBox="1"/>
      </cdr:nvSpPr>
      <cdr:spPr>
        <a:xfrm xmlns:a="http://schemas.openxmlformats.org/drawingml/2006/main">
          <a:off x="3216392" y="770683"/>
          <a:ext cx="975405" cy="40011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1.15</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(0.78–</a:t>
          </a:r>
          <a:r>
            <a:rPr lang="en-US" sz="1000" dirty="0">
              <a:solidFill>
                <a:schemeClr val="tx1"/>
              </a:solidFill>
              <a:latin typeface="Arial" panose="020B0604020202020204" pitchFamily="34" charset="0"/>
              <a:cs typeface="Arial" panose="020B0604020202020204" pitchFamily="34" charset="0"/>
            </a:rPr>
            <a:t>1.70</a:t>
          </a:r>
          <a:r>
            <a:rPr lang="en-US" sz="1000" b="0" dirty="0">
              <a:solidFill>
                <a:schemeClr val="tx1"/>
              </a:solidFill>
              <a:latin typeface="Arial" panose="020B0604020202020204" pitchFamily="34" charset="0"/>
              <a:cs typeface="Arial" panose="020B0604020202020204" pitchFamily="34" charset="0"/>
            </a:rPr>
            <a:t>)</a:t>
          </a:r>
        </a:p>
      </cdr:txBody>
    </cdr:sp>
  </cdr:relSizeAnchor>
  <cdr:relSizeAnchor xmlns:cdr="http://schemas.openxmlformats.org/drawingml/2006/chartDrawing">
    <cdr:from>
      <cdr:x>0.72986</cdr:x>
      <cdr:y>0.53928</cdr:y>
    </cdr:from>
    <cdr:to>
      <cdr:x>0.91673</cdr:x>
      <cdr:y>0.61635</cdr:y>
    </cdr:to>
    <cdr:sp macro="" textlink="">
      <cdr:nvSpPr>
        <cdr:cNvPr id="13" name="TextBox 1">
          <a:extLst xmlns:a="http://schemas.openxmlformats.org/drawingml/2006/main">
            <a:ext uri="{FF2B5EF4-FFF2-40B4-BE49-F238E27FC236}">
              <a16:creationId xmlns:a16="http://schemas.microsoft.com/office/drawing/2014/main" id="{584F61E6-9026-4CB1-852E-89C3D9C7A470}"/>
            </a:ext>
          </a:extLst>
        </cdr:cNvPr>
        <cdr:cNvSpPr txBox="1"/>
      </cdr:nvSpPr>
      <cdr:spPr>
        <a:xfrm xmlns:a="http://schemas.openxmlformats.org/drawingml/2006/main">
          <a:off x="3809663" y="2799679"/>
          <a:ext cx="975405"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0.30</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(0.15–</a:t>
          </a:r>
          <a:r>
            <a:rPr lang="en-US" sz="1000" dirty="0">
              <a:solidFill>
                <a:schemeClr val="tx1"/>
              </a:solidFill>
              <a:latin typeface="Arial" panose="020B0604020202020204" pitchFamily="34" charset="0"/>
              <a:cs typeface="Arial" panose="020B0604020202020204" pitchFamily="34" charset="0"/>
            </a:rPr>
            <a:t>0.62</a:t>
          </a:r>
          <a:r>
            <a:rPr lang="en-US" sz="1000" b="0" dirty="0">
              <a:solidFill>
                <a:schemeClr val="tx1"/>
              </a:solidFill>
              <a:latin typeface="Arial" panose="020B0604020202020204" pitchFamily="34" charset="0"/>
              <a:cs typeface="Arial" panose="020B0604020202020204" pitchFamily="34" charset="0"/>
            </a:rPr>
            <a:t>)</a:t>
          </a:r>
        </a:p>
      </cdr:txBody>
    </cdr:sp>
  </cdr:relSizeAnchor>
  <cdr:relSizeAnchor xmlns:cdr="http://schemas.openxmlformats.org/drawingml/2006/chartDrawing">
    <cdr:from>
      <cdr:x>0.3952</cdr:x>
      <cdr:y>0.06401</cdr:y>
    </cdr:from>
    <cdr:to>
      <cdr:x>0.55838</cdr:x>
      <cdr:y>0.11144</cdr:y>
    </cdr:to>
    <cdr:sp macro="" textlink="">
      <cdr:nvSpPr>
        <cdr:cNvPr id="14" name="TextBox 1">
          <a:extLst xmlns:a="http://schemas.openxmlformats.org/drawingml/2006/main">
            <a:ext uri="{FF2B5EF4-FFF2-40B4-BE49-F238E27FC236}">
              <a16:creationId xmlns:a16="http://schemas.microsoft.com/office/drawing/2014/main" id="{9BAFB84D-CAF1-41BF-9158-ED419A18F6B4}"/>
            </a:ext>
          </a:extLst>
        </cdr:cNvPr>
        <cdr:cNvSpPr txBox="1"/>
      </cdr:nvSpPr>
      <cdr:spPr>
        <a:xfrm xmlns:a="http://schemas.openxmlformats.org/drawingml/2006/main">
          <a:off x="2062830" y="332308"/>
          <a:ext cx="851751"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i="1" dirty="0">
              <a:solidFill>
                <a:schemeClr val="tx1"/>
              </a:solidFill>
            </a:rPr>
            <a:t>p&lt;0.001</a:t>
          </a:r>
        </a:p>
      </cdr:txBody>
    </cdr:sp>
  </cdr:relSizeAnchor>
</c:userShapes>
</file>

<file path=ppt/drawings/drawing7.xml><?xml version="1.0" encoding="utf-8"?>
<c:userShapes xmlns:c="http://schemas.openxmlformats.org/drawingml/2006/chart">
  <cdr:relSizeAnchor xmlns:cdr="http://schemas.openxmlformats.org/drawingml/2006/chartDrawing">
    <cdr:from>
      <cdr:x>0.08721</cdr:x>
      <cdr:y>0.70962</cdr:y>
    </cdr:from>
    <cdr:to>
      <cdr:x>0.26134</cdr:x>
      <cdr:y>0.78913</cdr:y>
    </cdr:to>
    <cdr:sp macro="" textlink="">
      <cdr:nvSpPr>
        <cdr:cNvPr id="7" name="TextBox 8">
          <a:extLst xmlns:a="http://schemas.openxmlformats.org/drawingml/2006/main">
            <a:ext uri="{FF2B5EF4-FFF2-40B4-BE49-F238E27FC236}">
              <a16:creationId xmlns:a16="http://schemas.microsoft.com/office/drawing/2014/main" id="{206FBF23-3380-C941-867A-992BD6C5934B}"/>
            </a:ext>
          </a:extLst>
        </cdr:cNvPr>
        <cdr:cNvSpPr txBox="1"/>
      </cdr:nvSpPr>
      <cdr:spPr>
        <a:xfrm xmlns:a="http://schemas.openxmlformats.org/drawingml/2006/main">
          <a:off x="460454" y="3571082"/>
          <a:ext cx="919410"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b="0" dirty="0">
              <a:solidFill>
                <a:schemeClr val="tx1"/>
              </a:solidFill>
              <a:latin typeface="Arial" panose="020B0604020202020204" pitchFamily="34" charset="0"/>
              <a:cs typeface="Arial" panose="020B0604020202020204" pitchFamily="34" charset="0"/>
            </a:rPr>
            <a:t>0.33</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(0.08–1.43)</a:t>
          </a:r>
        </a:p>
      </cdr:txBody>
    </cdr:sp>
  </cdr:relSizeAnchor>
  <cdr:relSizeAnchor xmlns:cdr="http://schemas.openxmlformats.org/drawingml/2006/chartDrawing">
    <cdr:from>
      <cdr:x>0.17458</cdr:x>
      <cdr:y>0.61238</cdr:y>
    </cdr:from>
    <cdr:to>
      <cdr:x>0.34599</cdr:x>
      <cdr:y>0.69189</cdr:y>
    </cdr:to>
    <cdr:sp macro="" textlink="">
      <cdr:nvSpPr>
        <cdr:cNvPr id="8" name="TextBox 8">
          <a:extLst xmlns:a="http://schemas.openxmlformats.org/drawingml/2006/main">
            <a:ext uri="{FF2B5EF4-FFF2-40B4-BE49-F238E27FC236}">
              <a16:creationId xmlns:a16="http://schemas.microsoft.com/office/drawing/2014/main" id="{88770AB8-631C-41DA-80C8-06897FD91DC6}"/>
            </a:ext>
          </a:extLst>
        </cdr:cNvPr>
        <cdr:cNvSpPr txBox="1"/>
      </cdr:nvSpPr>
      <cdr:spPr>
        <a:xfrm xmlns:a="http://schemas.openxmlformats.org/drawingml/2006/main">
          <a:off x="921787" y="3081726"/>
          <a:ext cx="905049"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1.15</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(0.47–</a:t>
          </a:r>
          <a:r>
            <a:rPr lang="en-US" sz="1000" dirty="0">
              <a:solidFill>
                <a:schemeClr val="tx1"/>
              </a:solidFill>
              <a:latin typeface="Arial" panose="020B0604020202020204" pitchFamily="34" charset="0"/>
              <a:cs typeface="Arial" panose="020B0604020202020204" pitchFamily="34" charset="0"/>
            </a:rPr>
            <a:t>2</a:t>
          </a:r>
          <a:r>
            <a:rPr lang="en-US" sz="1000" b="0" dirty="0">
              <a:solidFill>
                <a:schemeClr val="tx1"/>
              </a:solidFill>
              <a:latin typeface="Arial" panose="020B0604020202020204" pitchFamily="34" charset="0"/>
              <a:cs typeface="Arial" panose="020B0604020202020204" pitchFamily="34" charset="0"/>
            </a:rPr>
            <a:t>.82)</a:t>
          </a:r>
        </a:p>
      </cdr:txBody>
    </cdr:sp>
  </cdr:relSizeAnchor>
  <cdr:relSizeAnchor xmlns:cdr="http://schemas.openxmlformats.org/drawingml/2006/chartDrawing">
    <cdr:from>
      <cdr:x>0.3067</cdr:x>
      <cdr:y>0.61238</cdr:y>
    </cdr:from>
    <cdr:to>
      <cdr:x>0.47625</cdr:x>
      <cdr:y>0.69189</cdr:y>
    </cdr:to>
    <cdr:sp macro="" textlink="">
      <cdr:nvSpPr>
        <cdr:cNvPr id="9" name="TextBox 8">
          <a:extLst xmlns:a="http://schemas.openxmlformats.org/drawingml/2006/main">
            <a:ext uri="{FF2B5EF4-FFF2-40B4-BE49-F238E27FC236}">
              <a16:creationId xmlns:a16="http://schemas.microsoft.com/office/drawing/2014/main" id="{053B04F0-FF31-4A80-B586-1C2F6BAC8377}"/>
            </a:ext>
          </a:extLst>
        </cdr:cNvPr>
        <cdr:cNvSpPr txBox="1"/>
      </cdr:nvSpPr>
      <cdr:spPr>
        <a:xfrm xmlns:a="http://schemas.openxmlformats.org/drawingml/2006/main">
          <a:off x="1619384" y="3081726"/>
          <a:ext cx="895228"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1.14</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(0.47–</a:t>
          </a:r>
          <a:r>
            <a:rPr lang="en-US" sz="1000" dirty="0">
              <a:solidFill>
                <a:schemeClr val="tx1"/>
              </a:solidFill>
              <a:latin typeface="Arial" panose="020B0604020202020204" pitchFamily="34" charset="0"/>
              <a:cs typeface="Arial" panose="020B0604020202020204" pitchFamily="34" charset="0"/>
            </a:rPr>
            <a:t>2</a:t>
          </a:r>
          <a:r>
            <a:rPr lang="en-US" sz="1000" b="0" dirty="0">
              <a:solidFill>
                <a:schemeClr val="tx1"/>
              </a:solidFill>
              <a:latin typeface="Arial" panose="020B0604020202020204" pitchFamily="34" charset="0"/>
              <a:cs typeface="Arial" panose="020B0604020202020204" pitchFamily="34" charset="0"/>
            </a:rPr>
            <a:t>.80)</a:t>
          </a:r>
        </a:p>
      </cdr:txBody>
    </cdr:sp>
  </cdr:relSizeAnchor>
  <cdr:relSizeAnchor xmlns:cdr="http://schemas.openxmlformats.org/drawingml/2006/chartDrawing">
    <cdr:from>
      <cdr:x>0.42218</cdr:x>
      <cdr:y>0.66914</cdr:y>
    </cdr:from>
    <cdr:to>
      <cdr:x>0.58262</cdr:x>
      <cdr:y>0.74865</cdr:y>
    </cdr:to>
    <cdr:sp macro="" textlink="">
      <cdr:nvSpPr>
        <cdr:cNvPr id="10" name="TextBox 1">
          <a:extLst xmlns:a="http://schemas.openxmlformats.org/drawingml/2006/main">
            <a:ext uri="{FF2B5EF4-FFF2-40B4-BE49-F238E27FC236}">
              <a16:creationId xmlns:a16="http://schemas.microsoft.com/office/drawing/2014/main" id="{2C950059-DB83-4EDE-9654-9CDA1979A2B9}"/>
            </a:ext>
          </a:extLst>
        </cdr:cNvPr>
        <cdr:cNvSpPr txBox="1"/>
      </cdr:nvSpPr>
      <cdr:spPr>
        <a:xfrm xmlns:a="http://schemas.openxmlformats.org/drawingml/2006/main">
          <a:off x="2229121" y="3367363"/>
          <a:ext cx="847127"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0.81</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(0.29–</a:t>
          </a:r>
          <a:r>
            <a:rPr lang="en-US" sz="1000" dirty="0">
              <a:solidFill>
                <a:schemeClr val="tx1"/>
              </a:solidFill>
              <a:latin typeface="Arial" panose="020B0604020202020204" pitchFamily="34" charset="0"/>
              <a:cs typeface="Arial" panose="020B0604020202020204" pitchFamily="34" charset="0"/>
            </a:rPr>
            <a:t>2</a:t>
          </a:r>
          <a:r>
            <a:rPr lang="en-US" sz="1000" b="0" dirty="0">
              <a:solidFill>
                <a:schemeClr val="tx1"/>
              </a:solidFill>
              <a:latin typeface="Arial" panose="020B0604020202020204" pitchFamily="34" charset="0"/>
              <a:cs typeface="Arial" panose="020B0604020202020204" pitchFamily="34" charset="0"/>
            </a:rPr>
            <a:t>.24)</a:t>
          </a:r>
        </a:p>
      </cdr:txBody>
    </cdr:sp>
  </cdr:relSizeAnchor>
  <cdr:relSizeAnchor xmlns:cdr="http://schemas.openxmlformats.org/drawingml/2006/chartDrawing">
    <cdr:from>
      <cdr:x>0.6282</cdr:x>
      <cdr:y>0.61561</cdr:y>
    </cdr:from>
    <cdr:to>
      <cdr:x>0.79138</cdr:x>
      <cdr:y>0.69512</cdr:y>
    </cdr:to>
    <cdr:sp macro="" textlink="">
      <cdr:nvSpPr>
        <cdr:cNvPr id="11" name="TextBox 1">
          <a:extLst xmlns:a="http://schemas.openxmlformats.org/drawingml/2006/main">
            <a:ext uri="{FF2B5EF4-FFF2-40B4-BE49-F238E27FC236}">
              <a16:creationId xmlns:a16="http://schemas.microsoft.com/office/drawing/2014/main" id="{A001E992-F04B-451C-8AC1-485583642BC3}"/>
            </a:ext>
          </a:extLst>
        </cdr:cNvPr>
        <cdr:cNvSpPr txBox="1"/>
      </cdr:nvSpPr>
      <cdr:spPr>
        <a:xfrm xmlns:a="http://schemas.openxmlformats.org/drawingml/2006/main">
          <a:off x="3316912" y="3097980"/>
          <a:ext cx="861594"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1.17</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(0.50–</a:t>
          </a:r>
          <a:r>
            <a:rPr lang="en-US" sz="1000" dirty="0">
              <a:solidFill>
                <a:schemeClr val="tx1"/>
              </a:solidFill>
              <a:latin typeface="Arial" panose="020B0604020202020204" pitchFamily="34" charset="0"/>
              <a:cs typeface="Arial" panose="020B0604020202020204" pitchFamily="34" charset="0"/>
            </a:rPr>
            <a:t>2</a:t>
          </a:r>
          <a:r>
            <a:rPr lang="en-US" sz="1000" b="0" dirty="0">
              <a:solidFill>
                <a:schemeClr val="tx1"/>
              </a:solidFill>
              <a:latin typeface="Arial" panose="020B0604020202020204" pitchFamily="34" charset="0"/>
              <a:cs typeface="Arial" panose="020B0604020202020204" pitchFamily="34" charset="0"/>
            </a:rPr>
            <a:t>.72)</a:t>
          </a:r>
        </a:p>
      </cdr:txBody>
    </cdr:sp>
  </cdr:relSizeAnchor>
  <cdr:relSizeAnchor xmlns:cdr="http://schemas.openxmlformats.org/drawingml/2006/chartDrawing">
    <cdr:from>
      <cdr:x>0.74381</cdr:x>
      <cdr:y>0.58156</cdr:y>
    </cdr:from>
    <cdr:to>
      <cdr:x>0.93067</cdr:x>
      <cdr:y>0.66107</cdr:y>
    </cdr:to>
    <cdr:sp macro="" textlink="">
      <cdr:nvSpPr>
        <cdr:cNvPr id="12" name="TextBox 1">
          <a:extLst xmlns:a="http://schemas.openxmlformats.org/drawingml/2006/main">
            <a:ext uri="{FF2B5EF4-FFF2-40B4-BE49-F238E27FC236}">
              <a16:creationId xmlns:a16="http://schemas.microsoft.com/office/drawing/2014/main" id="{FAC926A8-0635-4CE5-95AB-7266F1D16E9F}"/>
            </a:ext>
          </a:extLst>
        </cdr:cNvPr>
        <cdr:cNvSpPr txBox="1"/>
      </cdr:nvSpPr>
      <cdr:spPr>
        <a:xfrm xmlns:a="http://schemas.openxmlformats.org/drawingml/2006/main">
          <a:off x="3927335" y="2926628"/>
          <a:ext cx="986626"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1.51</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(0.66–</a:t>
          </a:r>
          <a:r>
            <a:rPr lang="en-US" sz="1000" dirty="0">
              <a:solidFill>
                <a:schemeClr val="tx1"/>
              </a:solidFill>
              <a:latin typeface="Arial" panose="020B0604020202020204" pitchFamily="34" charset="0"/>
              <a:cs typeface="Arial" panose="020B0604020202020204" pitchFamily="34" charset="0"/>
            </a:rPr>
            <a:t>3</a:t>
          </a:r>
          <a:r>
            <a:rPr lang="en-US" sz="1000" b="0" dirty="0">
              <a:solidFill>
                <a:schemeClr val="tx1"/>
              </a:solidFill>
              <a:latin typeface="Arial" panose="020B0604020202020204" pitchFamily="34" charset="0"/>
              <a:cs typeface="Arial" panose="020B0604020202020204" pitchFamily="34" charset="0"/>
            </a:rPr>
            <a:t>.43)</a:t>
          </a:r>
        </a:p>
      </cdr:txBody>
    </cdr:sp>
  </cdr:relSizeAnchor>
</c:userShapes>
</file>

<file path=ppt/drawings/drawing8.xml><?xml version="1.0" encoding="utf-8"?>
<c:userShapes xmlns:c="http://schemas.openxmlformats.org/drawingml/2006/chart">
  <cdr:relSizeAnchor xmlns:cdr="http://schemas.openxmlformats.org/drawingml/2006/chartDrawing">
    <cdr:from>
      <cdr:x>0.09057</cdr:x>
      <cdr:y>0.22151</cdr:y>
    </cdr:from>
    <cdr:to>
      <cdr:x>0.2647</cdr:x>
      <cdr:y>0.29858</cdr:y>
    </cdr:to>
    <cdr:sp macro="" textlink="">
      <cdr:nvSpPr>
        <cdr:cNvPr id="7" name="TextBox 8">
          <a:extLst xmlns:a="http://schemas.openxmlformats.org/drawingml/2006/main">
            <a:ext uri="{FF2B5EF4-FFF2-40B4-BE49-F238E27FC236}">
              <a16:creationId xmlns:a16="http://schemas.microsoft.com/office/drawing/2014/main" id="{206FBF23-3380-C941-867A-992BD6C5934B}"/>
            </a:ext>
          </a:extLst>
        </cdr:cNvPr>
        <cdr:cNvSpPr txBox="1"/>
      </cdr:nvSpPr>
      <cdr:spPr>
        <a:xfrm xmlns:a="http://schemas.openxmlformats.org/drawingml/2006/main">
          <a:off x="472772" y="1149982"/>
          <a:ext cx="908906"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000" b="0" dirty="0">
              <a:solidFill>
                <a:schemeClr val="tx1"/>
              </a:solidFill>
              <a:latin typeface="Arial" panose="020B0604020202020204" pitchFamily="34" charset="0"/>
              <a:cs typeface="Arial" panose="020B0604020202020204" pitchFamily="34" charset="0"/>
            </a:rPr>
            <a:t>0.97</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(0.65–1.45)</a:t>
          </a:r>
        </a:p>
      </cdr:txBody>
    </cdr:sp>
  </cdr:relSizeAnchor>
  <cdr:relSizeAnchor xmlns:cdr="http://schemas.openxmlformats.org/drawingml/2006/chartDrawing">
    <cdr:from>
      <cdr:x>0.18758</cdr:x>
      <cdr:y>0.45044</cdr:y>
    </cdr:from>
    <cdr:to>
      <cdr:x>0.35899</cdr:x>
      <cdr:y>0.52751</cdr:y>
    </cdr:to>
    <cdr:sp macro="" textlink="">
      <cdr:nvSpPr>
        <cdr:cNvPr id="8" name="TextBox 8">
          <a:extLst xmlns:a="http://schemas.openxmlformats.org/drawingml/2006/main">
            <a:ext uri="{FF2B5EF4-FFF2-40B4-BE49-F238E27FC236}">
              <a16:creationId xmlns:a16="http://schemas.microsoft.com/office/drawing/2014/main" id="{88770AB8-631C-41DA-80C8-06897FD91DC6}"/>
            </a:ext>
          </a:extLst>
        </cdr:cNvPr>
        <cdr:cNvSpPr txBox="1"/>
      </cdr:nvSpPr>
      <cdr:spPr>
        <a:xfrm xmlns:a="http://schemas.openxmlformats.org/drawingml/2006/main">
          <a:off x="979124" y="2338487"/>
          <a:ext cx="894708"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0.53</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(0.31–</a:t>
          </a:r>
          <a:r>
            <a:rPr lang="en-US" sz="1000" dirty="0">
              <a:solidFill>
                <a:schemeClr val="tx1"/>
              </a:solidFill>
              <a:latin typeface="Arial" panose="020B0604020202020204" pitchFamily="34" charset="0"/>
              <a:cs typeface="Arial" panose="020B0604020202020204" pitchFamily="34" charset="0"/>
            </a:rPr>
            <a:t>0.90</a:t>
          </a:r>
          <a:r>
            <a:rPr lang="en-US" sz="1000" b="0" dirty="0">
              <a:solidFill>
                <a:schemeClr val="tx1"/>
              </a:solidFill>
              <a:latin typeface="Arial" panose="020B0604020202020204" pitchFamily="34" charset="0"/>
              <a:cs typeface="Arial" panose="020B0604020202020204" pitchFamily="34" charset="0"/>
            </a:rPr>
            <a:t>)</a:t>
          </a:r>
        </a:p>
      </cdr:txBody>
    </cdr:sp>
  </cdr:relSizeAnchor>
  <cdr:relSizeAnchor xmlns:cdr="http://schemas.openxmlformats.org/drawingml/2006/chartDrawing">
    <cdr:from>
      <cdr:x>0.28965</cdr:x>
      <cdr:y>0.5</cdr:y>
    </cdr:from>
    <cdr:to>
      <cdr:x>0.4592</cdr:x>
      <cdr:y>0.57707</cdr:y>
    </cdr:to>
    <cdr:sp macro="" textlink="">
      <cdr:nvSpPr>
        <cdr:cNvPr id="9" name="TextBox 8">
          <a:extLst xmlns:a="http://schemas.openxmlformats.org/drawingml/2006/main">
            <a:ext uri="{FF2B5EF4-FFF2-40B4-BE49-F238E27FC236}">
              <a16:creationId xmlns:a16="http://schemas.microsoft.com/office/drawing/2014/main" id="{053B04F0-FF31-4A80-B586-1C2F6BAC8377}"/>
            </a:ext>
          </a:extLst>
        </cdr:cNvPr>
        <cdr:cNvSpPr txBox="1"/>
      </cdr:nvSpPr>
      <cdr:spPr>
        <a:xfrm xmlns:a="http://schemas.openxmlformats.org/drawingml/2006/main">
          <a:off x="1511887" y="2595772"/>
          <a:ext cx="885000"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0.42</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(0.23–</a:t>
          </a:r>
          <a:r>
            <a:rPr lang="en-US" sz="1000" dirty="0">
              <a:solidFill>
                <a:schemeClr val="tx1"/>
              </a:solidFill>
              <a:latin typeface="Arial" panose="020B0604020202020204" pitchFamily="34" charset="0"/>
              <a:cs typeface="Arial" panose="020B0604020202020204" pitchFamily="34" charset="0"/>
            </a:rPr>
            <a:t>0.76</a:t>
          </a:r>
          <a:r>
            <a:rPr lang="en-US" sz="1000" b="0" dirty="0">
              <a:solidFill>
                <a:schemeClr val="tx1"/>
              </a:solidFill>
              <a:latin typeface="Arial" panose="020B0604020202020204" pitchFamily="34" charset="0"/>
              <a:cs typeface="Arial" panose="020B0604020202020204" pitchFamily="34" charset="0"/>
            </a:rPr>
            <a:t>)</a:t>
          </a:r>
        </a:p>
      </cdr:txBody>
    </cdr:sp>
  </cdr:relSizeAnchor>
  <cdr:relSizeAnchor xmlns:cdr="http://schemas.openxmlformats.org/drawingml/2006/chartDrawing">
    <cdr:from>
      <cdr:x>0.41977</cdr:x>
      <cdr:y>0.52503</cdr:y>
    </cdr:from>
    <cdr:to>
      <cdr:x>0.58022</cdr:x>
      <cdr:y>0.6021</cdr:y>
    </cdr:to>
    <cdr:sp macro="" textlink="">
      <cdr:nvSpPr>
        <cdr:cNvPr id="10" name="TextBox 1">
          <a:extLst xmlns:a="http://schemas.openxmlformats.org/drawingml/2006/main">
            <a:ext uri="{FF2B5EF4-FFF2-40B4-BE49-F238E27FC236}">
              <a16:creationId xmlns:a16="http://schemas.microsoft.com/office/drawing/2014/main" id="{2C950059-DB83-4EDE-9654-9CDA1979A2B9}"/>
            </a:ext>
          </a:extLst>
        </cdr:cNvPr>
        <cdr:cNvSpPr txBox="1"/>
      </cdr:nvSpPr>
      <cdr:spPr>
        <a:xfrm xmlns:a="http://schemas.openxmlformats.org/drawingml/2006/main">
          <a:off x="2191099" y="2725726"/>
          <a:ext cx="837501"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0.37</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(0.19–0.69)</a:t>
          </a:r>
        </a:p>
      </cdr:txBody>
    </cdr:sp>
  </cdr:relSizeAnchor>
  <cdr:relSizeAnchor xmlns:cdr="http://schemas.openxmlformats.org/drawingml/2006/chartDrawing">
    <cdr:from>
      <cdr:x>0.52132</cdr:x>
      <cdr:y>0.11481</cdr:y>
    </cdr:from>
    <cdr:to>
      <cdr:x>0.6845</cdr:x>
      <cdr:y>0.19188</cdr:y>
    </cdr:to>
    <cdr:sp macro="" textlink="">
      <cdr:nvSpPr>
        <cdr:cNvPr id="11" name="TextBox 1">
          <a:extLst xmlns:a="http://schemas.openxmlformats.org/drawingml/2006/main">
            <a:ext uri="{FF2B5EF4-FFF2-40B4-BE49-F238E27FC236}">
              <a16:creationId xmlns:a16="http://schemas.microsoft.com/office/drawing/2014/main" id="{A001E992-F04B-451C-8AC1-485583642BC3}"/>
            </a:ext>
          </a:extLst>
        </cdr:cNvPr>
        <cdr:cNvSpPr txBox="1"/>
      </cdr:nvSpPr>
      <cdr:spPr>
        <a:xfrm xmlns:a="http://schemas.openxmlformats.org/drawingml/2006/main">
          <a:off x="2721113" y="596027"/>
          <a:ext cx="851751" cy="40011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1.00</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(0.51–</a:t>
          </a:r>
          <a:r>
            <a:rPr lang="en-US" sz="1000" dirty="0">
              <a:solidFill>
                <a:schemeClr val="tx1"/>
              </a:solidFill>
              <a:latin typeface="Arial" panose="020B0604020202020204" pitchFamily="34" charset="0"/>
              <a:cs typeface="Arial" panose="020B0604020202020204" pitchFamily="34" charset="0"/>
            </a:rPr>
            <a:t>1.97</a:t>
          </a:r>
          <a:r>
            <a:rPr lang="en-US" sz="1000" b="0" dirty="0">
              <a:solidFill>
                <a:schemeClr val="tx1"/>
              </a:solidFill>
              <a:latin typeface="Arial" panose="020B0604020202020204" pitchFamily="34" charset="0"/>
              <a:cs typeface="Arial" panose="020B0604020202020204" pitchFamily="34" charset="0"/>
            </a:rPr>
            <a:t>)</a:t>
          </a:r>
        </a:p>
      </cdr:txBody>
    </cdr:sp>
  </cdr:relSizeAnchor>
  <cdr:relSizeAnchor xmlns:cdr="http://schemas.openxmlformats.org/drawingml/2006/chartDrawing">
    <cdr:from>
      <cdr:x>0.6162</cdr:x>
      <cdr:y>0.14845</cdr:y>
    </cdr:from>
    <cdr:to>
      <cdr:x>0.80307</cdr:x>
      <cdr:y>0.22552</cdr:y>
    </cdr:to>
    <cdr:sp macro="" textlink="">
      <cdr:nvSpPr>
        <cdr:cNvPr id="12" name="TextBox 1">
          <a:extLst xmlns:a="http://schemas.openxmlformats.org/drawingml/2006/main">
            <a:ext uri="{FF2B5EF4-FFF2-40B4-BE49-F238E27FC236}">
              <a16:creationId xmlns:a16="http://schemas.microsoft.com/office/drawing/2014/main" id="{FAC926A8-0635-4CE5-95AB-7266F1D16E9F}"/>
            </a:ext>
          </a:extLst>
        </cdr:cNvPr>
        <cdr:cNvSpPr txBox="1"/>
      </cdr:nvSpPr>
      <cdr:spPr>
        <a:xfrm xmlns:a="http://schemas.openxmlformats.org/drawingml/2006/main">
          <a:off x="3216392" y="770683"/>
          <a:ext cx="975405" cy="40011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1.15</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(0.78–</a:t>
          </a:r>
          <a:r>
            <a:rPr lang="en-US" sz="1000" dirty="0">
              <a:solidFill>
                <a:schemeClr val="tx1"/>
              </a:solidFill>
              <a:latin typeface="Arial" panose="020B0604020202020204" pitchFamily="34" charset="0"/>
              <a:cs typeface="Arial" panose="020B0604020202020204" pitchFamily="34" charset="0"/>
            </a:rPr>
            <a:t>1.70</a:t>
          </a:r>
          <a:r>
            <a:rPr lang="en-US" sz="1000" b="0" dirty="0">
              <a:solidFill>
                <a:schemeClr val="tx1"/>
              </a:solidFill>
              <a:latin typeface="Arial" panose="020B0604020202020204" pitchFamily="34" charset="0"/>
              <a:cs typeface="Arial" panose="020B0604020202020204" pitchFamily="34" charset="0"/>
            </a:rPr>
            <a:t>)</a:t>
          </a:r>
        </a:p>
      </cdr:txBody>
    </cdr:sp>
  </cdr:relSizeAnchor>
  <cdr:relSizeAnchor xmlns:cdr="http://schemas.openxmlformats.org/drawingml/2006/chartDrawing">
    <cdr:from>
      <cdr:x>0.72986</cdr:x>
      <cdr:y>0.53928</cdr:y>
    </cdr:from>
    <cdr:to>
      <cdr:x>0.91673</cdr:x>
      <cdr:y>0.61635</cdr:y>
    </cdr:to>
    <cdr:sp macro="" textlink="">
      <cdr:nvSpPr>
        <cdr:cNvPr id="13" name="TextBox 1">
          <a:extLst xmlns:a="http://schemas.openxmlformats.org/drawingml/2006/main">
            <a:ext uri="{FF2B5EF4-FFF2-40B4-BE49-F238E27FC236}">
              <a16:creationId xmlns:a16="http://schemas.microsoft.com/office/drawing/2014/main" id="{584F61E6-9026-4CB1-852E-89C3D9C7A470}"/>
            </a:ext>
          </a:extLst>
        </cdr:cNvPr>
        <cdr:cNvSpPr txBox="1"/>
      </cdr:nvSpPr>
      <cdr:spPr>
        <a:xfrm xmlns:a="http://schemas.openxmlformats.org/drawingml/2006/main">
          <a:off x="3809663" y="2799679"/>
          <a:ext cx="975405"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chemeClr val="tx1"/>
              </a:solidFill>
              <a:latin typeface="Arial" panose="020B0604020202020204" pitchFamily="34" charset="0"/>
              <a:cs typeface="Arial" panose="020B0604020202020204" pitchFamily="34" charset="0"/>
            </a:rPr>
            <a:t>0.30</a:t>
          </a:r>
          <a:br>
            <a:rPr lang="en-US" sz="1000" b="0" dirty="0">
              <a:solidFill>
                <a:schemeClr val="tx1"/>
              </a:solidFill>
              <a:latin typeface="Arial" panose="020B0604020202020204" pitchFamily="34" charset="0"/>
              <a:cs typeface="Arial" panose="020B0604020202020204" pitchFamily="34" charset="0"/>
            </a:rPr>
          </a:br>
          <a:r>
            <a:rPr lang="en-US" sz="1000" b="0" dirty="0">
              <a:solidFill>
                <a:schemeClr val="tx1"/>
              </a:solidFill>
              <a:latin typeface="Arial" panose="020B0604020202020204" pitchFamily="34" charset="0"/>
              <a:cs typeface="Arial" panose="020B0604020202020204" pitchFamily="34" charset="0"/>
            </a:rPr>
            <a:t>(0.15–</a:t>
          </a:r>
          <a:r>
            <a:rPr lang="en-US" sz="1000" dirty="0">
              <a:solidFill>
                <a:schemeClr val="tx1"/>
              </a:solidFill>
              <a:latin typeface="Arial" panose="020B0604020202020204" pitchFamily="34" charset="0"/>
              <a:cs typeface="Arial" panose="020B0604020202020204" pitchFamily="34" charset="0"/>
            </a:rPr>
            <a:t>0.62</a:t>
          </a:r>
          <a:r>
            <a:rPr lang="en-US" sz="1000" b="0" dirty="0">
              <a:solidFill>
                <a:schemeClr val="tx1"/>
              </a:solidFill>
              <a:latin typeface="Arial" panose="020B0604020202020204" pitchFamily="34" charset="0"/>
              <a:cs typeface="Arial" panose="020B0604020202020204" pitchFamily="34" charset="0"/>
            </a:rPr>
            <a:t>)</a:t>
          </a:r>
        </a:p>
      </cdr:txBody>
    </cdr:sp>
  </cdr:relSizeAnchor>
  <cdr:relSizeAnchor xmlns:cdr="http://schemas.openxmlformats.org/drawingml/2006/chartDrawing">
    <cdr:from>
      <cdr:x>0.3952</cdr:x>
      <cdr:y>0.06401</cdr:y>
    </cdr:from>
    <cdr:to>
      <cdr:x>0.55838</cdr:x>
      <cdr:y>0.11144</cdr:y>
    </cdr:to>
    <cdr:sp macro="" textlink="">
      <cdr:nvSpPr>
        <cdr:cNvPr id="14" name="TextBox 1">
          <a:extLst xmlns:a="http://schemas.openxmlformats.org/drawingml/2006/main">
            <a:ext uri="{FF2B5EF4-FFF2-40B4-BE49-F238E27FC236}">
              <a16:creationId xmlns:a16="http://schemas.microsoft.com/office/drawing/2014/main" id="{9BAFB84D-CAF1-41BF-9158-ED419A18F6B4}"/>
            </a:ext>
          </a:extLst>
        </cdr:cNvPr>
        <cdr:cNvSpPr txBox="1"/>
      </cdr:nvSpPr>
      <cdr:spPr>
        <a:xfrm xmlns:a="http://schemas.openxmlformats.org/drawingml/2006/main">
          <a:off x="2062830" y="332308"/>
          <a:ext cx="851751"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i="1" dirty="0">
              <a:solidFill>
                <a:schemeClr val="tx1"/>
              </a:solidFill>
            </a:rPr>
            <a:t>p&lt;0.001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7D8770-7963-1D4C-B0E6-513F54593216}" type="datetimeFigureOut">
              <a:rPr lang="en-US" smtClean="0"/>
              <a:t>11/28/23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6D0197-99AB-E54B-9245-BDD379364B10}" type="slidenum">
              <a:rPr lang="en-US" smtClean="0"/>
              <a:t>‹#›</a:t>
            </a:fld>
            <a:endParaRPr lang="en-US"/>
          </a:p>
        </p:txBody>
      </p:sp>
    </p:spTree>
    <p:extLst>
      <p:ext uri="{BB962C8B-B14F-4D97-AF65-F5344CB8AC3E}">
        <p14:creationId xmlns:p14="http://schemas.microsoft.com/office/powerpoint/2010/main" val="3331528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6B664F-67DD-4A8C-97DA-554B6EF199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369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61574-CA73-448F-9B85-1251A005BD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Arial Unicode MS"/>
                <a:cs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Arial Unicode MS"/>
              <a:cs typeface="Arial"/>
            </a:endParaRPr>
          </a:p>
        </p:txBody>
      </p:sp>
    </p:spTree>
    <p:extLst>
      <p:ext uri="{BB962C8B-B14F-4D97-AF65-F5344CB8AC3E}">
        <p14:creationId xmlns:p14="http://schemas.microsoft.com/office/powerpoint/2010/main" val="1572941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61574-CA73-448F-9B85-1251A005BD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Arial Unicode MS"/>
                <a:cs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Arial Unicode MS"/>
              <a:cs typeface="Arial"/>
            </a:endParaRPr>
          </a:p>
        </p:txBody>
      </p:sp>
    </p:spTree>
    <p:extLst>
      <p:ext uri="{BB962C8B-B14F-4D97-AF65-F5344CB8AC3E}">
        <p14:creationId xmlns:p14="http://schemas.microsoft.com/office/powerpoint/2010/main" val="3079440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61574-CA73-448F-9B85-1251A005BD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Arial Unicode MS"/>
                <a:cs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Arial Unicode MS"/>
              <a:cs typeface="Arial"/>
            </a:endParaRPr>
          </a:p>
        </p:txBody>
      </p:sp>
    </p:spTree>
    <p:extLst>
      <p:ext uri="{BB962C8B-B14F-4D97-AF65-F5344CB8AC3E}">
        <p14:creationId xmlns:p14="http://schemas.microsoft.com/office/powerpoint/2010/main" val="2791437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smtClean="0">
                <a:ln>
                  <a:noFill/>
                </a:ln>
                <a:solidFill>
                  <a:srgbClr val="000000"/>
                </a:solidFill>
                <a:effectLst/>
                <a:uLnTx/>
                <a:uFillTx/>
                <a:latin typeface="Arial"/>
                <a:ea typeface="Arial Unicode MS"/>
                <a:cs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700" b="0" i="0" u="none" strike="noStrike" kern="1200" cap="none" spc="0" normalizeH="0" baseline="0" noProof="0" dirty="0">
              <a:ln>
                <a:noFill/>
              </a:ln>
              <a:solidFill>
                <a:srgbClr val="000000"/>
              </a:solidFill>
              <a:effectLst/>
              <a:uLnTx/>
              <a:uFillTx/>
              <a:latin typeface="Arial"/>
              <a:ea typeface="Arial Unicode MS"/>
              <a:cs typeface="Arial"/>
            </a:endParaRPr>
          </a:p>
        </p:txBody>
      </p:sp>
    </p:spTree>
    <p:extLst>
      <p:ext uri="{BB962C8B-B14F-4D97-AF65-F5344CB8AC3E}">
        <p14:creationId xmlns:p14="http://schemas.microsoft.com/office/powerpoint/2010/main" val="3128885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1200" b="0" i="0" u="none" strike="noStrike" kern="1200" cap="none" spc="0" normalizeH="0" baseline="0" noProof="0" smtClean="0">
                <a:ln>
                  <a:noFill/>
                </a:ln>
                <a:solidFill>
                  <a:prstClr val="black"/>
                </a:solidFill>
                <a:effectLst/>
                <a:uLnTx/>
                <a:uFillTx/>
                <a:latin typeface="Calibri"/>
                <a:ea typeface="Arial Unicode MS"/>
                <a:cs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Arial Unicode MS"/>
              <a:cs typeface="Arial"/>
            </a:endParaRPr>
          </a:p>
        </p:txBody>
      </p:sp>
    </p:spTree>
    <p:extLst>
      <p:ext uri="{BB962C8B-B14F-4D97-AF65-F5344CB8AC3E}">
        <p14:creationId xmlns:p14="http://schemas.microsoft.com/office/powerpoint/2010/main" val="3208216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D4E5E3-138F-DE4B-A1B1-6AC91E067F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574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smtClean="0">
                <a:ln>
                  <a:noFill/>
                </a:ln>
                <a:solidFill>
                  <a:srgbClr val="000000"/>
                </a:solidFill>
                <a:effectLst/>
                <a:uLnTx/>
                <a:uFillTx/>
                <a:latin typeface="Arial"/>
                <a:ea typeface="Arial Unicode MS"/>
                <a:cs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700" b="0" i="0" u="none" strike="noStrike" kern="1200" cap="none" spc="0" normalizeH="0" baseline="0" noProof="0" dirty="0">
              <a:ln>
                <a:noFill/>
              </a:ln>
              <a:solidFill>
                <a:srgbClr val="000000"/>
              </a:solidFill>
              <a:effectLst/>
              <a:uLnTx/>
              <a:uFillTx/>
              <a:latin typeface="Arial"/>
              <a:ea typeface="Arial Unicode MS"/>
              <a:cs typeface="Arial"/>
            </a:endParaRPr>
          </a:p>
        </p:txBody>
      </p:sp>
    </p:spTree>
    <p:extLst>
      <p:ext uri="{BB962C8B-B14F-4D97-AF65-F5344CB8AC3E}">
        <p14:creationId xmlns:p14="http://schemas.microsoft.com/office/powerpoint/2010/main" val="2410076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477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5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smtClean="0">
                <a:ln>
                  <a:noFill/>
                </a:ln>
                <a:solidFill>
                  <a:srgbClr val="000000"/>
                </a:solidFill>
                <a:effectLst/>
                <a:uLnTx/>
                <a:uFillTx/>
                <a:latin typeface="Arial"/>
                <a:ea typeface="Arial Unicode MS"/>
                <a:cs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700" b="0" i="0" u="none" strike="noStrike" kern="1200" cap="none" spc="0" normalizeH="0" baseline="0" noProof="0" dirty="0">
              <a:ln>
                <a:noFill/>
              </a:ln>
              <a:solidFill>
                <a:srgbClr val="000000"/>
              </a:solidFill>
              <a:effectLst/>
              <a:uLnTx/>
              <a:uFillTx/>
              <a:latin typeface="Arial"/>
              <a:ea typeface="Arial Unicode MS"/>
              <a:cs typeface="Arial"/>
            </a:endParaRPr>
          </a:p>
        </p:txBody>
      </p:sp>
    </p:spTree>
    <p:extLst>
      <p:ext uri="{BB962C8B-B14F-4D97-AF65-F5344CB8AC3E}">
        <p14:creationId xmlns:p14="http://schemas.microsoft.com/office/powerpoint/2010/main" val="759312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smtClean="0">
                <a:ln>
                  <a:noFill/>
                </a:ln>
                <a:solidFill>
                  <a:srgbClr val="000000"/>
                </a:solidFill>
                <a:effectLst/>
                <a:uLnTx/>
                <a:uFillTx/>
                <a:latin typeface="Arial"/>
                <a:ea typeface="Arial Unicode MS"/>
                <a:cs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700" b="0" i="0" u="none" strike="noStrike" kern="1200" cap="none" spc="0" normalizeH="0" baseline="0" noProof="0" dirty="0">
              <a:ln>
                <a:noFill/>
              </a:ln>
              <a:solidFill>
                <a:srgbClr val="000000"/>
              </a:solidFill>
              <a:effectLst/>
              <a:uLnTx/>
              <a:uFillTx/>
              <a:latin typeface="Arial"/>
              <a:ea typeface="Arial Unicode MS"/>
              <a:cs typeface="Arial"/>
            </a:endParaRPr>
          </a:p>
        </p:txBody>
      </p:sp>
    </p:spTree>
    <p:extLst>
      <p:ext uri="{BB962C8B-B14F-4D97-AF65-F5344CB8AC3E}">
        <p14:creationId xmlns:p14="http://schemas.microsoft.com/office/powerpoint/2010/main" val="4037022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smtClean="0">
                <a:ln>
                  <a:noFill/>
                </a:ln>
                <a:solidFill>
                  <a:srgbClr val="000000"/>
                </a:solidFill>
                <a:effectLst/>
                <a:uLnTx/>
                <a:uFillTx/>
                <a:latin typeface="Arial"/>
                <a:ea typeface="Arial Unicode MS"/>
                <a:cs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700" b="0" i="0" u="none" strike="noStrike" kern="1200" cap="none" spc="0" normalizeH="0" baseline="0" noProof="0" dirty="0">
              <a:ln>
                <a:noFill/>
              </a:ln>
              <a:solidFill>
                <a:srgbClr val="000000"/>
              </a:solidFill>
              <a:effectLst/>
              <a:uLnTx/>
              <a:uFillTx/>
              <a:latin typeface="Arial"/>
              <a:ea typeface="Arial Unicode MS"/>
              <a:cs typeface="Arial"/>
            </a:endParaRPr>
          </a:p>
        </p:txBody>
      </p:sp>
    </p:spTree>
    <p:extLst>
      <p:ext uri="{BB962C8B-B14F-4D97-AF65-F5344CB8AC3E}">
        <p14:creationId xmlns:p14="http://schemas.microsoft.com/office/powerpoint/2010/main" val="2330029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smtClean="0">
                <a:ln>
                  <a:noFill/>
                </a:ln>
                <a:solidFill>
                  <a:srgbClr val="000000"/>
                </a:solidFill>
                <a:effectLst/>
                <a:uLnTx/>
                <a:uFillTx/>
                <a:latin typeface="Arial"/>
                <a:ea typeface="Arial Unicode MS"/>
                <a:cs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700" b="0" i="0" u="none" strike="noStrike" kern="1200" cap="none" spc="0" normalizeH="0" baseline="0" noProof="0" dirty="0">
              <a:ln>
                <a:noFill/>
              </a:ln>
              <a:solidFill>
                <a:srgbClr val="000000"/>
              </a:solidFill>
              <a:effectLst/>
              <a:uLnTx/>
              <a:uFillTx/>
              <a:latin typeface="Arial"/>
              <a:ea typeface="Arial Unicode MS"/>
              <a:cs typeface="Arial"/>
            </a:endParaRPr>
          </a:p>
        </p:txBody>
      </p:sp>
    </p:spTree>
    <p:extLst>
      <p:ext uri="{BB962C8B-B14F-4D97-AF65-F5344CB8AC3E}">
        <p14:creationId xmlns:p14="http://schemas.microsoft.com/office/powerpoint/2010/main" val="3768450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smtClean="0">
                <a:ln>
                  <a:noFill/>
                </a:ln>
                <a:solidFill>
                  <a:srgbClr val="000000"/>
                </a:solidFill>
                <a:effectLst/>
                <a:uLnTx/>
                <a:uFillTx/>
                <a:latin typeface="Arial"/>
                <a:ea typeface="Arial Unicode MS"/>
                <a:cs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700" b="0" i="0" u="none" strike="noStrike" kern="1200" cap="none" spc="0" normalizeH="0" baseline="0" noProof="0" dirty="0">
              <a:ln>
                <a:noFill/>
              </a:ln>
              <a:solidFill>
                <a:srgbClr val="000000"/>
              </a:solidFill>
              <a:effectLst/>
              <a:uLnTx/>
              <a:uFillTx/>
              <a:latin typeface="Arial"/>
              <a:ea typeface="Arial Unicode MS"/>
              <a:cs typeface="Arial"/>
            </a:endParaRPr>
          </a:p>
        </p:txBody>
      </p:sp>
    </p:spTree>
    <p:extLst>
      <p:ext uri="{BB962C8B-B14F-4D97-AF65-F5344CB8AC3E}">
        <p14:creationId xmlns:p14="http://schemas.microsoft.com/office/powerpoint/2010/main" val="1157107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smtClean="0">
                <a:ln>
                  <a:noFill/>
                </a:ln>
                <a:solidFill>
                  <a:srgbClr val="000000"/>
                </a:solidFill>
                <a:effectLst/>
                <a:uLnTx/>
                <a:uFillTx/>
                <a:latin typeface="Arial"/>
                <a:ea typeface="Arial Unicode MS"/>
                <a:cs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700" b="0" i="0" u="none" strike="noStrike" kern="1200" cap="none" spc="0" normalizeH="0" baseline="0" noProof="0" dirty="0">
              <a:ln>
                <a:noFill/>
              </a:ln>
              <a:solidFill>
                <a:srgbClr val="000000"/>
              </a:solidFill>
              <a:effectLst/>
              <a:uLnTx/>
              <a:uFillTx/>
              <a:latin typeface="Arial"/>
              <a:ea typeface="Arial Unicode MS"/>
              <a:cs typeface="Arial"/>
            </a:endParaRPr>
          </a:p>
        </p:txBody>
      </p:sp>
    </p:spTree>
    <p:extLst>
      <p:ext uri="{BB962C8B-B14F-4D97-AF65-F5344CB8AC3E}">
        <p14:creationId xmlns:p14="http://schemas.microsoft.com/office/powerpoint/2010/main" val="3234782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661574-CA73-448F-9B85-1251A005BD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Arial Unicode MS"/>
                <a:cs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Arial Unicode MS"/>
              <a:cs typeface="Arial"/>
            </a:endParaRPr>
          </a:p>
        </p:txBody>
      </p:sp>
    </p:spTree>
    <p:extLst>
      <p:ext uri="{BB962C8B-B14F-4D97-AF65-F5344CB8AC3E}">
        <p14:creationId xmlns:p14="http://schemas.microsoft.com/office/powerpoint/2010/main" val="2526323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gradFill>
          <a:gsLst>
            <a:gs pos="84000">
              <a:srgbClr val="EDEDED"/>
            </a:gs>
            <a:gs pos="57000">
              <a:schemeClr val="bg1"/>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831850" y="1101482"/>
            <a:ext cx="10515600" cy="2825748"/>
          </a:xfrm>
        </p:spPr>
        <p:txBody>
          <a:bodyPr anchor="b">
            <a:normAutofit/>
          </a:bodyPr>
          <a:lstStyle>
            <a:lvl1pPr>
              <a:defRPr sz="4800">
                <a:solidFill>
                  <a:schemeClr val="accent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831850" y="4208338"/>
            <a:ext cx="10515600" cy="1766887"/>
          </a:xfrm>
          <a:prstGeom prst="rect">
            <a:avLst/>
          </a:prstGeo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6" name="Straight Connector 15">
            <a:extLst>
              <a:ext uri="{FF2B5EF4-FFF2-40B4-BE49-F238E27FC236}">
                <a16:creationId xmlns:a16="http://schemas.microsoft.com/office/drawing/2014/main" id="{D0CC67B0-1237-46F2-B879-34B77487522D}"/>
              </a:ext>
            </a:extLst>
          </p:cNvPr>
          <p:cNvCxnSpPr/>
          <p:nvPr/>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7C5F604-5875-43F7-B477-70FB1C866798}"/>
              </a:ext>
            </a:extLst>
          </p:cNvPr>
          <p:cNvSpPr>
            <a:spLocks noGrp="1"/>
          </p:cNvSpPr>
          <p:nvPr>
            <p:ph type="ftr" sz="quarter" idx="3"/>
          </p:nvPr>
        </p:nvSpPr>
        <p:spPr>
          <a:xfrm>
            <a:off x="838200" y="6356350"/>
            <a:ext cx="1050925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a:p>
        </p:txBody>
      </p:sp>
      <p:pic>
        <p:nvPicPr>
          <p:cNvPr id="8" name="Picture 7">
            <a:extLst>
              <a:ext uri="{FF2B5EF4-FFF2-40B4-BE49-F238E27FC236}">
                <a16:creationId xmlns:a16="http://schemas.microsoft.com/office/drawing/2014/main" id="{3390C64D-9995-4CD5-AD94-B104F638C5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78"/>
            <a:ext cx="4343365" cy="675353"/>
          </a:xfrm>
          <a:prstGeom prst="rect">
            <a:avLst/>
          </a:prstGeom>
        </p:spPr>
      </p:pic>
      <p:pic>
        <p:nvPicPr>
          <p:cNvPr id="2" name="Picture 1">
            <a:extLst>
              <a:ext uri="{FF2B5EF4-FFF2-40B4-BE49-F238E27FC236}">
                <a16:creationId xmlns:a16="http://schemas.microsoft.com/office/drawing/2014/main" id="{D547F72E-5064-4C5E-AB7F-BE55D321DE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cxnSp>
        <p:nvCxnSpPr>
          <p:cNvPr id="3" name="Straight Connector 2">
            <a:extLst>
              <a:ext uri="{FF2B5EF4-FFF2-40B4-BE49-F238E27FC236}">
                <a16:creationId xmlns:a16="http://schemas.microsoft.com/office/drawing/2014/main" id="{214C0679-30D2-9282-F9FF-71A7D4E912DD}"/>
              </a:ext>
            </a:extLst>
          </p:cNvPr>
          <p:cNvCxnSpPr/>
          <p:nvPr/>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D39D127-A968-0CDD-9735-F86511AF02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78"/>
            <a:ext cx="4343365" cy="675353"/>
          </a:xfrm>
          <a:prstGeom prst="rect">
            <a:avLst/>
          </a:prstGeom>
        </p:spPr>
      </p:pic>
      <p:pic>
        <p:nvPicPr>
          <p:cNvPr id="5" name="Picture 4">
            <a:extLst>
              <a:ext uri="{FF2B5EF4-FFF2-40B4-BE49-F238E27FC236}">
                <a16:creationId xmlns:a16="http://schemas.microsoft.com/office/drawing/2014/main" id="{A4FA2214-E061-12E8-FAC9-5DDF61443A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spTree>
    <p:extLst>
      <p:ext uri="{BB962C8B-B14F-4D97-AF65-F5344CB8AC3E}">
        <p14:creationId xmlns:p14="http://schemas.microsoft.com/office/powerpoint/2010/main" val="120440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a:extLst>
              <a:ext uri="{FF2B5EF4-FFF2-40B4-BE49-F238E27FC236}">
                <a16:creationId xmlns:a16="http://schemas.microsoft.com/office/drawing/2014/main" id="{53A0B1A1-466A-4562-8ACB-1D04390A0324}"/>
              </a:ext>
            </a:extLst>
          </p:cNvPr>
          <p:cNvSpPr>
            <a:spLocks noGrp="1"/>
          </p:cNvSpPr>
          <p:nvPr>
            <p:ph type="ftr" sz="quarter" idx="3"/>
          </p:nvPr>
        </p:nvSpPr>
        <p:spPr>
          <a:xfrm>
            <a:off x="838199" y="6356350"/>
            <a:ext cx="9067801" cy="365125"/>
          </a:xfrm>
          <a:prstGeom prst="rect">
            <a:avLst/>
          </a:prstGeom>
        </p:spPr>
        <p:txBody>
          <a:bodyPr vert="horz" lIns="91440" tIns="45720" rIns="91440" bIns="45720" rtlCol="0" anchor="b"/>
          <a:lstStyle>
            <a:lvl1pPr algn="l">
              <a:defRPr sz="1200">
                <a:solidFill>
                  <a:schemeClr val="tx1">
                    <a:lumMod val="50000"/>
                    <a:lumOff val="50000"/>
                  </a:schemeClr>
                </a:solidFill>
              </a:defRPr>
            </a:lvl1pPr>
          </a:lstStyle>
          <a:p>
            <a:pPr>
              <a:defRPr/>
            </a:pPr>
            <a:endParaRPr lang="en-US">
              <a:solidFill>
                <a:srgbClr val="FFFFFF"/>
              </a:solidFill>
            </a:endParaRPr>
          </a:p>
        </p:txBody>
      </p:sp>
    </p:spTree>
    <p:extLst>
      <p:ext uri="{BB962C8B-B14F-4D97-AF65-F5344CB8AC3E}">
        <p14:creationId xmlns:p14="http://schemas.microsoft.com/office/powerpoint/2010/main" val="475295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Slide">
    <p:bg>
      <p:bgPr>
        <a:gradFill>
          <a:gsLst>
            <a:gs pos="84000">
              <a:srgbClr val="EDEDED"/>
            </a:gs>
            <a:gs pos="57000">
              <a:schemeClr val="bg1"/>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831850" y="1101482"/>
            <a:ext cx="10515600" cy="2825748"/>
          </a:xfrm>
        </p:spPr>
        <p:txBody>
          <a:bodyPr anchor="b">
            <a:normAutofit/>
          </a:bodyPr>
          <a:lstStyle>
            <a:lvl1pPr>
              <a:defRPr sz="4800">
                <a:solidFill>
                  <a:schemeClr val="accent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831850" y="4208338"/>
            <a:ext cx="10515600" cy="1766887"/>
          </a:xfrm>
          <a:prstGeom prst="rect">
            <a:avLst/>
          </a:prstGeo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6" name="Straight Connector 15">
            <a:extLst>
              <a:ext uri="{FF2B5EF4-FFF2-40B4-BE49-F238E27FC236}">
                <a16:creationId xmlns:a16="http://schemas.microsoft.com/office/drawing/2014/main" id="{D0CC67B0-1237-46F2-B879-34B77487522D}"/>
              </a:ext>
            </a:extLst>
          </p:cNvPr>
          <p:cNvCxnSpPr/>
          <p:nvPr/>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7C5F604-5875-43F7-B477-70FB1C866798}"/>
              </a:ext>
            </a:extLst>
          </p:cNvPr>
          <p:cNvSpPr>
            <a:spLocks noGrp="1"/>
          </p:cNvSpPr>
          <p:nvPr>
            <p:ph type="ftr" sz="quarter" idx="3"/>
          </p:nvPr>
        </p:nvSpPr>
        <p:spPr>
          <a:xfrm>
            <a:off x="838200" y="6356350"/>
            <a:ext cx="1050925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pPr>
              <a:defRPr/>
            </a:pPr>
            <a:endParaRPr lang="en-US">
              <a:solidFill>
                <a:srgbClr val="FFFFFF"/>
              </a:solidFill>
            </a:endParaRPr>
          </a:p>
        </p:txBody>
      </p:sp>
      <p:pic>
        <p:nvPicPr>
          <p:cNvPr id="8" name="Picture 7">
            <a:extLst>
              <a:ext uri="{FF2B5EF4-FFF2-40B4-BE49-F238E27FC236}">
                <a16:creationId xmlns:a16="http://schemas.microsoft.com/office/drawing/2014/main" id="{3390C64D-9995-4CD5-AD94-B104F638C5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78"/>
            <a:ext cx="4343365" cy="675353"/>
          </a:xfrm>
          <a:prstGeom prst="rect">
            <a:avLst/>
          </a:prstGeom>
        </p:spPr>
      </p:pic>
      <p:pic>
        <p:nvPicPr>
          <p:cNvPr id="2" name="Picture 1">
            <a:extLst>
              <a:ext uri="{FF2B5EF4-FFF2-40B4-BE49-F238E27FC236}">
                <a16:creationId xmlns:a16="http://schemas.microsoft.com/office/drawing/2014/main" id="{D547F72E-5064-4C5E-AB7F-BE55D321DE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spTree>
    <p:extLst>
      <p:ext uri="{BB962C8B-B14F-4D97-AF65-F5344CB8AC3E}">
        <p14:creationId xmlns:p14="http://schemas.microsoft.com/office/powerpoint/2010/main" val="2165320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Title Slide">
    <p:bg>
      <p:bgPr>
        <a:gradFill>
          <a:gsLst>
            <a:gs pos="84000">
              <a:srgbClr val="EDEDED"/>
            </a:gs>
            <a:gs pos="57000">
              <a:schemeClr val="bg1"/>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831850" y="1101482"/>
            <a:ext cx="10515600" cy="2825748"/>
          </a:xfrm>
        </p:spPr>
        <p:txBody>
          <a:bodyPr anchor="ctr">
            <a:normAutofit/>
          </a:bodyPr>
          <a:lstStyle>
            <a:lvl1pPr algn="ctr">
              <a:defRPr sz="4000">
                <a:solidFill>
                  <a:schemeClr val="accent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831850" y="4208338"/>
            <a:ext cx="10515600" cy="1766887"/>
          </a:xfrm>
          <a:prstGeom prst="rect">
            <a:avLst/>
          </a:prstGeom>
        </p:spPr>
        <p:txBody>
          <a:bodyPr>
            <a:normAutofit/>
          </a:bodyPr>
          <a:lstStyle>
            <a:lvl1pPr marL="0" indent="0" algn="ctr">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6" name="Straight Connector 15">
            <a:extLst>
              <a:ext uri="{FF2B5EF4-FFF2-40B4-BE49-F238E27FC236}">
                <a16:creationId xmlns:a16="http://schemas.microsoft.com/office/drawing/2014/main" id="{D0CC67B0-1237-46F2-B879-34B77487522D}"/>
              </a:ext>
            </a:extLst>
          </p:cNvPr>
          <p:cNvCxnSpPr/>
          <p:nvPr/>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7C5F604-5875-43F7-B477-70FB1C866798}"/>
              </a:ext>
            </a:extLst>
          </p:cNvPr>
          <p:cNvSpPr>
            <a:spLocks noGrp="1"/>
          </p:cNvSpPr>
          <p:nvPr>
            <p:ph type="ftr" sz="quarter" idx="3"/>
          </p:nvPr>
        </p:nvSpPr>
        <p:spPr>
          <a:xfrm>
            <a:off x="838200" y="6356350"/>
            <a:ext cx="1050925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pPr>
              <a:defRPr/>
            </a:pPr>
            <a:endParaRPr lang="en-US">
              <a:solidFill>
                <a:srgbClr val="FFFFFF"/>
              </a:solidFill>
            </a:endParaRPr>
          </a:p>
        </p:txBody>
      </p:sp>
      <p:pic>
        <p:nvPicPr>
          <p:cNvPr id="7" name="Picture 6">
            <a:extLst>
              <a:ext uri="{FF2B5EF4-FFF2-40B4-BE49-F238E27FC236}">
                <a16:creationId xmlns:a16="http://schemas.microsoft.com/office/drawing/2014/main" id="{1FF9F2CB-EA79-4C5E-9229-EA26FA6FBE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78"/>
            <a:ext cx="4343365" cy="675353"/>
          </a:xfrm>
          <a:prstGeom prst="rect">
            <a:avLst/>
          </a:prstGeom>
        </p:spPr>
      </p:pic>
      <p:pic>
        <p:nvPicPr>
          <p:cNvPr id="2" name="Picture 1">
            <a:extLst>
              <a:ext uri="{FF2B5EF4-FFF2-40B4-BE49-F238E27FC236}">
                <a16:creationId xmlns:a16="http://schemas.microsoft.com/office/drawing/2014/main" id="{35EC796F-F356-478A-891A-18D91809F8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spTree>
    <p:extLst>
      <p:ext uri="{BB962C8B-B14F-4D97-AF65-F5344CB8AC3E}">
        <p14:creationId xmlns:p14="http://schemas.microsoft.com/office/powerpoint/2010/main" val="2846555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228624"/>
            <a:ext cx="11193211" cy="803275"/>
          </a:xfrm>
        </p:spPr>
        <p:txBody>
          <a:bodyPr/>
          <a:lstStyle>
            <a:lvl1pPr>
              <a:defRPr baseline="0">
                <a:solidFill>
                  <a:srgbClr val="009999"/>
                </a:solidFill>
              </a:defRPr>
            </a:lvl1pPr>
          </a:lstStyle>
          <a:p>
            <a:r>
              <a:rPr lang="en-US"/>
              <a:t>Click to edit Master title style</a:t>
            </a:r>
            <a:endParaRPr lang="en-US" dirty="0"/>
          </a:p>
        </p:txBody>
      </p:sp>
    </p:spTree>
    <p:extLst>
      <p:ext uri="{BB962C8B-B14F-4D97-AF65-F5344CB8AC3E}">
        <p14:creationId xmlns:p14="http://schemas.microsoft.com/office/powerpoint/2010/main" val="150036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bg>
      <p:bgPr>
        <a:gradFill>
          <a:gsLst>
            <a:gs pos="84000">
              <a:srgbClr val="EDEDED"/>
            </a:gs>
            <a:gs pos="57000">
              <a:schemeClr val="bg1"/>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831851" y="1101482"/>
            <a:ext cx="10515600" cy="2825748"/>
          </a:xfrm>
        </p:spPr>
        <p:txBody>
          <a:bodyPr anchor="b">
            <a:normAutofit/>
          </a:bodyPr>
          <a:lstStyle>
            <a:lvl1pPr>
              <a:defRPr sz="4800">
                <a:solidFill>
                  <a:schemeClr val="accent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831851" y="4208340"/>
            <a:ext cx="10515600" cy="1766887"/>
          </a:xfrm>
          <a:prstGeom prst="rect">
            <a:avLst/>
          </a:prstGeo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6" name="Straight Connector 15">
            <a:extLst>
              <a:ext uri="{FF2B5EF4-FFF2-40B4-BE49-F238E27FC236}">
                <a16:creationId xmlns:a16="http://schemas.microsoft.com/office/drawing/2014/main" id="{D0CC67B0-1237-46F2-B879-34B77487522D}"/>
              </a:ext>
            </a:extLst>
          </p:cNvPr>
          <p:cNvCxnSpPr/>
          <p:nvPr/>
        </p:nvCxnSpPr>
        <p:spPr>
          <a:xfrm>
            <a:off x="831851"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7C5F604-5875-43F7-B477-70FB1C866798}"/>
              </a:ext>
            </a:extLst>
          </p:cNvPr>
          <p:cNvSpPr>
            <a:spLocks noGrp="1"/>
          </p:cNvSpPr>
          <p:nvPr>
            <p:ph type="ftr" sz="quarter" idx="3"/>
          </p:nvPr>
        </p:nvSpPr>
        <p:spPr>
          <a:xfrm>
            <a:off x="838200" y="6356352"/>
            <a:ext cx="1050925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pic>
        <p:nvPicPr>
          <p:cNvPr id="8" name="Picture 7">
            <a:extLst>
              <a:ext uri="{FF2B5EF4-FFF2-40B4-BE49-F238E27FC236}">
                <a16:creationId xmlns:a16="http://schemas.microsoft.com/office/drawing/2014/main" id="{3390C64D-9995-4CD5-AD94-B104F638C5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80"/>
            <a:ext cx="4343365" cy="675353"/>
          </a:xfrm>
          <a:prstGeom prst="rect">
            <a:avLst/>
          </a:prstGeom>
        </p:spPr>
      </p:pic>
      <p:pic>
        <p:nvPicPr>
          <p:cNvPr id="2" name="Picture 1">
            <a:extLst>
              <a:ext uri="{FF2B5EF4-FFF2-40B4-BE49-F238E27FC236}">
                <a16:creationId xmlns:a16="http://schemas.microsoft.com/office/drawing/2014/main" id="{D547F72E-5064-4C5E-AB7F-BE55D321DE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cxnSp>
        <p:nvCxnSpPr>
          <p:cNvPr id="3" name="Straight Connector 2">
            <a:extLst>
              <a:ext uri="{FF2B5EF4-FFF2-40B4-BE49-F238E27FC236}">
                <a16:creationId xmlns:a16="http://schemas.microsoft.com/office/drawing/2014/main" id="{214C0679-30D2-9282-F9FF-71A7D4E912DD}"/>
              </a:ext>
            </a:extLst>
          </p:cNvPr>
          <p:cNvCxnSpPr/>
          <p:nvPr/>
        </p:nvCxnSpPr>
        <p:spPr>
          <a:xfrm>
            <a:off x="831851"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D39D127-A968-0CDD-9735-F86511AF02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80"/>
            <a:ext cx="4343365" cy="675353"/>
          </a:xfrm>
          <a:prstGeom prst="rect">
            <a:avLst/>
          </a:prstGeom>
        </p:spPr>
      </p:pic>
      <p:pic>
        <p:nvPicPr>
          <p:cNvPr id="5" name="Picture 4">
            <a:extLst>
              <a:ext uri="{FF2B5EF4-FFF2-40B4-BE49-F238E27FC236}">
                <a16:creationId xmlns:a16="http://schemas.microsoft.com/office/drawing/2014/main" id="{A4FA2214-E061-12E8-FAC9-5DDF61443A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spTree>
    <p:extLst>
      <p:ext uri="{BB962C8B-B14F-4D97-AF65-F5344CB8AC3E}">
        <p14:creationId xmlns:p14="http://schemas.microsoft.com/office/powerpoint/2010/main" val="141088916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Slide">
    <p:bg>
      <p:bgPr>
        <a:gradFill>
          <a:gsLst>
            <a:gs pos="84000">
              <a:srgbClr val="EDEDED"/>
            </a:gs>
            <a:gs pos="57000">
              <a:schemeClr val="bg1"/>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831851" y="1101482"/>
            <a:ext cx="10515600" cy="2825748"/>
          </a:xfrm>
        </p:spPr>
        <p:txBody>
          <a:bodyPr anchor="ctr">
            <a:normAutofit/>
          </a:bodyPr>
          <a:lstStyle>
            <a:lvl1pPr algn="ctr">
              <a:defRPr sz="4000">
                <a:solidFill>
                  <a:schemeClr val="accent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831851" y="4208340"/>
            <a:ext cx="10515600" cy="1766887"/>
          </a:xfrm>
          <a:prstGeom prst="rect">
            <a:avLst/>
          </a:prstGeom>
        </p:spPr>
        <p:txBody>
          <a:bodyPr>
            <a:normAutofit/>
          </a:bodyPr>
          <a:lstStyle>
            <a:lvl1pPr marL="0" indent="0" algn="ctr">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6" name="Straight Connector 15">
            <a:extLst>
              <a:ext uri="{FF2B5EF4-FFF2-40B4-BE49-F238E27FC236}">
                <a16:creationId xmlns:a16="http://schemas.microsoft.com/office/drawing/2014/main" id="{D0CC67B0-1237-46F2-B879-34B77487522D}"/>
              </a:ext>
            </a:extLst>
          </p:cNvPr>
          <p:cNvCxnSpPr/>
          <p:nvPr/>
        </p:nvCxnSpPr>
        <p:spPr>
          <a:xfrm>
            <a:off x="831851"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7C5F604-5875-43F7-B477-70FB1C866798}"/>
              </a:ext>
            </a:extLst>
          </p:cNvPr>
          <p:cNvSpPr>
            <a:spLocks noGrp="1"/>
          </p:cNvSpPr>
          <p:nvPr>
            <p:ph type="ftr" sz="quarter" idx="3"/>
          </p:nvPr>
        </p:nvSpPr>
        <p:spPr>
          <a:xfrm>
            <a:off x="838200" y="6356352"/>
            <a:ext cx="1050925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pic>
        <p:nvPicPr>
          <p:cNvPr id="7" name="Picture 6">
            <a:extLst>
              <a:ext uri="{FF2B5EF4-FFF2-40B4-BE49-F238E27FC236}">
                <a16:creationId xmlns:a16="http://schemas.microsoft.com/office/drawing/2014/main" id="{1FF9F2CB-EA79-4C5E-9229-EA26FA6FBE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80"/>
            <a:ext cx="4343365" cy="675353"/>
          </a:xfrm>
          <a:prstGeom prst="rect">
            <a:avLst/>
          </a:prstGeom>
        </p:spPr>
      </p:pic>
      <p:pic>
        <p:nvPicPr>
          <p:cNvPr id="2" name="Picture 1">
            <a:extLst>
              <a:ext uri="{FF2B5EF4-FFF2-40B4-BE49-F238E27FC236}">
                <a16:creationId xmlns:a16="http://schemas.microsoft.com/office/drawing/2014/main" id="{35EC796F-F356-478A-891A-18D91809F8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cxnSp>
        <p:nvCxnSpPr>
          <p:cNvPr id="3" name="Straight Connector 2">
            <a:extLst>
              <a:ext uri="{FF2B5EF4-FFF2-40B4-BE49-F238E27FC236}">
                <a16:creationId xmlns:a16="http://schemas.microsoft.com/office/drawing/2014/main" id="{6A31A216-24B2-8A10-25E2-A953D670501F}"/>
              </a:ext>
            </a:extLst>
          </p:cNvPr>
          <p:cNvCxnSpPr/>
          <p:nvPr/>
        </p:nvCxnSpPr>
        <p:spPr>
          <a:xfrm>
            <a:off x="831851"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86DFA9A-EE95-446E-B56B-E824F73938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80"/>
            <a:ext cx="4343365" cy="675353"/>
          </a:xfrm>
          <a:prstGeom prst="rect">
            <a:avLst/>
          </a:prstGeom>
        </p:spPr>
      </p:pic>
      <p:pic>
        <p:nvPicPr>
          <p:cNvPr id="5" name="Picture 4">
            <a:extLst>
              <a:ext uri="{FF2B5EF4-FFF2-40B4-BE49-F238E27FC236}">
                <a16:creationId xmlns:a16="http://schemas.microsoft.com/office/drawing/2014/main" id="{D045C050-60EC-DDD4-B103-064F5F39C3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spTree>
    <p:extLst>
      <p:ext uri="{BB962C8B-B14F-4D97-AF65-F5344CB8AC3E}">
        <p14:creationId xmlns:p14="http://schemas.microsoft.com/office/powerpoint/2010/main" val="422616261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BB2845A-FE0D-4248-9631-7DC48D0A2919}"/>
              </a:ext>
            </a:extLst>
          </p:cNvPr>
          <p:cNvSpPr>
            <a:spLocks noGrp="1"/>
          </p:cNvSpPr>
          <p:nvPr>
            <p:ph idx="1"/>
          </p:nvPr>
        </p:nvSpPr>
        <p:spPr>
          <a:xfrm>
            <a:off x="838201" y="1285337"/>
            <a:ext cx="10515600" cy="4891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78B0C919-FF28-42EE-A4DF-11CA0D523EAD}"/>
              </a:ext>
            </a:extLst>
          </p:cNvPr>
          <p:cNvSpPr>
            <a:spLocks noGrp="1"/>
          </p:cNvSpPr>
          <p:nvPr>
            <p:ph type="title"/>
          </p:nvPr>
        </p:nvSpPr>
        <p:spPr>
          <a:xfrm>
            <a:off x="838201" y="0"/>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25AFDC72-9DA5-4DD9-88B4-F37DFF4DB492}"/>
              </a:ext>
            </a:extLst>
          </p:cNvPr>
          <p:cNvSpPr>
            <a:spLocks noGrp="1"/>
          </p:cNvSpPr>
          <p:nvPr>
            <p:ph type="ftr" sz="quarter" idx="3"/>
          </p:nvPr>
        </p:nvSpPr>
        <p:spPr>
          <a:xfrm>
            <a:off x="838201" y="6356352"/>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4224627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838200" y="1285335"/>
            <a:ext cx="5181600" cy="489162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6172200" y="1285335"/>
            <a:ext cx="5181600" cy="489162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1">
            <a:extLst>
              <a:ext uri="{FF2B5EF4-FFF2-40B4-BE49-F238E27FC236}">
                <a16:creationId xmlns:a16="http://schemas.microsoft.com/office/drawing/2014/main" id="{A0B7BC85-F755-4A96-AA38-4AA14AE96193}"/>
              </a:ext>
            </a:extLst>
          </p:cNvPr>
          <p:cNvSpPr>
            <a:spLocks noGrp="1"/>
          </p:cNvSpPr>
          <p:nvPr>
            <p:ph type="title"/>
          </p:nvPr>
        </p:nvSpPr>
        <p:spPr>
          <a:xfrm>
            <a:off x="838201" y="0"/>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9C0F7D2-D936-4BA8-B82F-8A02FEEA9309}"/>
              </a:ext>
            </a:extLst>
          </p:cNvPr>
          <p:cNvSpPr>
            <a:spLocks noGrp="1"/>
          </p:cNvSpPr>
          <p:nvPr>
            <p:ph type="ftr" sz="quarter" idx="3"/>
          </p:nvPr>
        </p:nvSpPr>
        <p:spPr>
          <a:xfrm>
            <a:off x="838201" y="6356352"/>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224559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839789" y="1285337"/>
            <a:ext cx="5157787" cy="586596"/>
          </a:xfrm>
          <a:prstGeom prst="rect">
            <a:avLst/>
          </a:prstGeom>
        </p:spPr>
        <p:txBody>
          <a:bodyPr anchor="b">
            <a:normAutofit/>
          </a:bodyPr>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839789" y="1871934"/>
            <a:ext cx="5157787" cy="43177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6172201" y="1285336"/>
            <a:ext cx="5183188" cy="586596"/>
          </a:xfrm>
          <a:prstGeom prst="rect">
            <a:avLst/>
          </a:prstGeom>
        </p:spPr>
        <p:txBody>
          <a:bodyPr anchor="b">
            <a:normAutofit/>
          </a:bodyPr>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6172201" y="1871934"/>
            <a:ext cx="5183188" cy="43177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1">
            <a:extLst>
              <a:ext uri="{FF2B5EF4-FFF2-40B4-BE49-F238E27FC236}">
                <a16:creationId xmlns:a16="http://schemas.microsoft.com/office/drawing/2014/main" id="{B693E223-7941-4E76-B7D4-7976938F53DC}"/>
              </a:ext>
            </a:extLst>
          </p:cNvPr>
          <p:cNvSpPr>
            <a:spLocks noGrp="1"/>
          </p:cNvSpPr>
          <p:nvPr>
            <p:ph type="title"/>
          </p:nvPr>
        </p:nvSpPr>
        <p:spPr>
          <a:xfrm>
            <a:off x="838201" y="0"/>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8" name="Footer Placeholder 4">
            <a:extLst>
              <a:ext uri="{FF2B5EF4-FFF2-40B4-BE49-F238E27FC236}">
                <a16:creationId xmlns:a16="http://schemas.microsoft.com/office/drawing/2014/main" id="{6809C0C9-BF07-4FA6-AAC5-71F3DAE61F9D}"/>
              </a:ext>
            </a:extLst>
          </p:cNvPr>
          <p:cNvSpPr>
            <a:spLocks noGrp="1"/>
          </p:cNvSpPr>
          <p:nvPr>
            <p:ph type="ftr" sz="quarter" idx="10"/>
          </p:nvPr>
        </p:nvSpPr>
        <p:spPr>
          <a:xfrm>
            <a:off x="838201" y="6356352"/>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872213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B693E223-7941-4E76-B7D4-7976938F53DC}"/>
              </a:ext>
            </a:extLst>
          </p:cNvPr>
          <p:cNvSpPr>
            <a:spLocks noGrp="1"/>
          </p:cNvSpPr>
          <p:nvPr>
            <p:ph type="title"/>
          </p:nvPr>
        </p:nvSpPr>
        <p:spPr>
          <a:xfrm>
            <a:off x="838201" y="0"/>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8" name="Footer Placeholder 4">
            <a:extLst>
              <a:ext uri="{FF2B5EF4-FFF2-40B4-BE49-F238E27FC236}">
                <a16:creationId xmlns:a16="http://schemas.microsoft.com/office/drawing/2014/main" id="{6809C0C9-BF07-4FA6-AAC5-71F3DAE61F9D}"/>
              </a:ext>
            </a:extLst>
          </p:cNvPr>
          <p:cNvSpPr>
            <a:spLocks noGrp="1"/>
          </p:cNvSpPr>
          <p:nvPr>
            <p:ph type="ftr" sz="quarter" idx="10"/>
          </p:nvPr>
        </p:nvSpPr>
        <p:spPr>
          <a:xfrm>
            <a:off x="838201" y="6356352"/>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
        <p:nvSpPr>
          <p:cNvPr id="10" name="Text Placeholder 2">
            <a:extLst>
              <a:ext uri="{FF2B5EF4-FFF2-40B4-BE49-F238E27FC236}">
                <a16:creationId xmlns:a16="http://schemas.microsoft.com/office/drawing/2014/main" id="{692CD1B3-C283-4C18-A693-4DACAD9CCFEB}"/>
              </a:ext>
            </a:extLst>
          </p:cNvPr>
          <p:cNvSpPr>
            <a:spLocks noGrp="1"/>
          </p:cNvSpPr>
          <p:nvPr>
            <p:ph idx="1"/>
          </p:nvPr>
        </p:nvSpPr>
        <p:spPr>
          <a:xfrm>
            <a:off x="838200" y="1285337"/>
            <a:ext cx="5257800" cy="4891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a:extLst>
              <a:ext uri="{FF2B5EF4-FFF2-40B4-BE49-F238E27FC236}">
                <a16:creationId xmlns:a16="http://schemas.microsoft.com/office/drawing/2014/main" id="{2D4DDA58-530A-42D0-A3D9-A3B40B587272}"/>
              </a:ext>
            </a:extLst>
          </p:cNvPr>
          <p:cNvSpPr>
            <a:spLocks noGrp="1"/>
          </p:cNvSpPr>
          <p:nvPr>
            <p:ph type="pic" idx="11"/>
          </p:nvPr>
        </p:nvSpPr>
        <p:spPr>
          <a:xfrm>
            <a:off x="6273434" y="1279684"/>
            <a:ext cx="5080366"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99457217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bg>
      <p:bgPr>
        <a:gradFill>
          <a:gsLst>
            <a:gs pos="84000">
              <a:srgbClr val="EDEDED"/>
            </a:gs>
            <a:gs pos="57000">
              <a:schemeClr val="bg1"/>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831850" y="1101482"/>
            <a:ext cx="10515600" cy="2825748"/>
          </a:xfrm>
        </p:spPr>
        <p:txBody>
          <a:bodyPr anchor="ctr">
            <a:normAutofit/>
          </a:bodyPr>
          <a:lstStyle>
            <a:lvl1pPr algn="ctr">
              <a:defRPr sz="4000">
                <a:solidFill>
                  <a:schemeClr val="accent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831850" y="4208338"/>
            <a:ext cx="10515600" cy="1766887"/>
          </a:xfrm>
          <a:prstGeom prst="rect">
            <a:avLst/>
          </a:prstGeom>
        </p:spPr>
        <p:txBody>
          <a:bodyPr>
            <a:normAutofit/>
          </a:bodyPr>
          <a:lstStyle>
            <a:lvl1pPr marL="0" indent="0" algn="ctr">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6" name="Straight Connector 15">
            <a:extLst>
              <a:ext uri="{FF2B5EF4-FFF2-40B4-BE49-F238E27FC236}">
                <a16:creationId xmlns:a16="http://schemas.microsoft.com/office/drawing/2014/main" id="{D0CC67B0-1237-46F2-B879-34B77487522D}"/>
              </a:ext>
            </a:extLst>
          </p:cNvPr>
          <p:cNvCxnSpPr/>
          <p:nvPr/>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7C5F604-5875-43F7-B477-70FB1C866798}"/>
              </a:ext>
            </a:extLst>
          </p:cNvPr>
          <p:cNvSpPr>
            <a:spLocks noGrp="1"/>
          </p:cNvSpPr>
          <p:nvPr>
            <p:ph type="ftr" sz="quarter" idx="3"/>
          </p:nvPr>
        </p:nvSpPr>
        <p:spPr>
          <a:xfrm>
            <a:off x="838200" y="6356350"/>
            <a:ext cx="1050925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pPr>
              <a:defRPr/>
            </a:pPr>
            <a:endParaRPr lang="en-US">
              <a:solidFill>
                <a:srgbClr val="FFFFFF"/>
              </a:solidFill>
            </a:endParaRPr>
          </a:p>
        </p:txBody>
      </p:sp>
      <p:pic>
        <p:nvPicPr>
          <p:cNvPr id="7" name="Picture 6">
            <a:extLst>
              <a:ext uri="{FF2B5EF4-FFF2-40B4-BE49-F238E27FC236}">
                <a16:creationId xmlns:a16="http://schemas.microsoft.com/office/drawing/2014/main" id="{1FF9F2CB-EA79-4C5E-9229-EA26FA6FBE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78"/>
            <a:ext cx="4343365" cy="675353"/>
          </a:xfrm>
          <a:prstGeom prst="rect">
            <a:avLst/>
          </a:prstGeom>
        </p:spPr>
      </p:pic>
      <p:pic>
        <p:nvPicPr>
          <p:cNvPr id="2" name="Picture 1">
            <a:extLst>
              <a:ext uri="{FF2B5EF4-FFF2-40B4-BE49-F238E27FC236}">
                <a16:creationId xmlns:a16="http://schemas.microsoft.com/office/drawing/2014/main" id="{35EC796F-F356-478A-891A-18D91809F8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cxnSp>
        <p:nvCxnSpPr>
          <p:cNvPr id="3" name="Straight Connector 2">
            <a:extLst>
              <a:ext uri="{FF2B5EF4-FFF2-40B4-BE49-F238E27FC236}">
                <a16:creationId xmlns:a16="http://schemas.microsoft.com/office/drawing/2014/main" id="{6A31A216-24B2-8A10-25E2-A953D670501F}"/>
              </a:ext>
            </a:extLst>
          </p:cNvPr>
          <p:cNvCxnSpPr/>
          <p:nvPr/>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86DFA9A-EE95-446E-B56B-E824F73938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78"/>
            <a:ext cx="4343365" cy="675353"/>
          </a:xfrm>
          <a:prstGeom prst="rect">
            <a:avLst/>
          </a:prstGeom>
        </p:spPr>
      </p:pic>
      <p:pic>
        <p:nvPicPr>
          <p:cNvPr id="5" name="Picture 4">
            <a:extLst>
              <a:ext uri="{FF2B5EF4-FFF2-40B4-BE49-F238E27FC236}">
                <a16:creationId xmlns:a16="http://schemas.microsoft.com/office/drawing/2014/main" id="{D045C050-60EC-DDD4-B103-064F5F39C3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spTree>
    <p:extLst>
      <p:ext uri="{BB962C8B-B14F-4D97-AF65-F5344CB8AC3E}">
        <p14:creationId xmlns:p14="http://schemas.microsoft.com/office/powerpoint/2010/main" val="2966831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nchor="b"/>
          <a:lstStyle/>
          <a:p>
            <a:r>
              <a:rPr lang="en-US"/>
              <a:t>Click to edit Master title style</a:t>
            </a:r>
          </a:p>
        </p:txBody>
      </p:sp>
      <p:sp>
        <p:nvSpPr>
          <p:cNvPr id="4" name="Footer Placeholder 4">
            <a:extLst>
              <a:ext uri="{FF2B5EF4-FFF2-40B4-BE49-F238E27FC236}">
                <a16:creationId xmlns:a16="http://schemas.microsoft.com/office/drawing/2014/main" id="{431146AF-8FF0-4747-B739-33F15879AD10}"/>
              </a:ext>
            </a:extLst>
          </p:cNvPr>
          <p:cNvSpPr>
            <a:spLocks noGrp="1"/>
          </p:cNvSpPr>
          <p:nvPr>
            <p:ph type="ftr" sz="quarter" idx="3"/>
          </p:nvPr>
        </p:nvSpPr>
        <p:spPr>
          <a:xfrm>
            <a:off x="838201" y="6356352"/>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221108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F3AEDD-038B-47AD-8D4C-6656F698AC5C}"/>
              </a:ext>
            </a:extLst>
          </p:cNvPr>
          <p:cNvSpPr/>
          <p:nvPr/>
        </p:nvSpPr>
        <p:spPr>
          <a:xfrm>
            <a:off x="9941170" y="6116638"/>
            <a:ext cx="2250832" cy="741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Footer Placeholder 4">
            <a:extLst>
              <a:ext uri="{FF2B5EF4-FFF2-40B4-BE49-F238E27FC236}">
                <a16:creationId xmlns:a16="http://schemas.microsoft.com/office/drawing/2014/main" id="{0EEDB8C5-C704-4A0E-BB80-8B93D9EC2FD5}"/>
              </a:ext>
            </a:extLst>
          </p:cNvPr>
          <p:cNvSpPr>
            <a:spLocks noGrp="1"/>
          </p:cNvSpPr>
          <p:nvPr>
            <p:ph type="ftr" sz="quarter" idx="3"/>
          </p:nvPr>
        </p:nvSpPr>
        <p:spPr>
          <a:xfrm>
            <a:off x="838200" y="6356352"/>
            <a:ext cx="1051052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
        <p:nvSpPr>
          <p:cNvPr id="2" name="Rectangle 1">
            <a:extLst>
              <a:ext uri="{FF2B5EF4-FFF2-40B4-BE49-F238E27FC236}">
                <a16:creationId xmlns:a16="http://schemas.microsoft.com/office/drawing/2014/main" id="{BD74F4CE-395A-4073-FF24-4366DF594CB2}"/>
              </a:ext>
            </a:extLst>
          </p:cNvPr>
          <p:cNvSpPr/>
          <p:nvPr/>
        </p:nvSpPr>
        <p:spPr>
          <a:xfrm>
            <a:off x="9941170" y="6116638"/>
            <a:ext cx="2250832" cy="741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5461909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B18091B2-691E-4F50-A189-2D612314C110}"/>
              </a:ext>
            </a:extLst>
          </p:cNvPr>
          <p:cNvSpPr>
            <a:spLocks noGrp="1"/>
          </p:cNvSpPr>
          <p:nvPr>
            <p:ph type="ftr" sz="quarter" idx="3"/>
          </p:nvPr>
        </p:nvSpPr>
        <p:spPr>
          <a:xfrm>
            <a:off x="838200" y="6356352"/>
            <a:ext cx="9037321" cy="365125"/>
          </a:xfrm>
          <a:prstGeom prst="rect">
            <a:avLst/>
          </a:prstGeom>
        </p:spPr>
        <p:txBody>
          <a:bodyPr vert="horz" lIns="91440" tIns="45720" rIns="91440" bIns="45720" rtlCol="0" anchor="b"/>
          <a:lstStyle>
            <a:lvl1pPr algn="l">
              <a:defRPr sz="12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453767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a:extLst>
              <a:ext uri="{FF2B5EF4-FFF2-40B4-BE49-F238E27FC236}">
                <a16:creationId xmlns:a16="http://schemas.microsoft.com/office/drawing/2014/main" id="{53A0B1A1-466A-4562-8ACB-1D04390A0324}"/>
              </a:ext>
            </a:extLst>
          </p:cNvPr>
          <p:cNvSpPr>
            <a:spLocks noGrp="1"/>
          </p:cNvSpPr>
          <p:nvPr>
            <p:ph type="ftr" sz="quarter" idx="3"/>
          </p:nvPr>
        </p:nvSpPr>
        <p:spPr>
          <a:xfrm>
            <a:off x="838200" y="6356352"/>
            <a:ext cx="9067801" cy="365125"/>
          </a:xfrm>
          <a:prstGeom prst="rect">
            <a:avLst/>
          </a:prstGeom>
        </p:spPr>
        <p:txBody>
          <a:bodyPr vert="horz" lIns="91440" tIns="45720" rIns="91440" bIns="45720" rtlCol="0" anchor="b"/>
          <a:lstStyle>
            <a:lvl1pPr algn="l">
              <a:defRPr sz="12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84828585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Slide">
    <p:bg>
      <p:bgPr>
        <a:gradFill>
          <a:gsLst>
            <a:gs pos="84000">
              <a:srgbClr val="EDEDED"/>
            </a:gs>
            <a:gs pos="57000">
              <a:schemeClr val="bg1"/>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831851" y="1101482"/>
            <a:ext cx="10515600" cy="2825748"/>
          </a:xfrm>
        </p:spPr>
        <p:txBody>
          <a:bodyPr anchor="b">
            <a:normAutofit/>
          </a:bodyPr>
          <a:lstStyle>
            <a:lvl1pPr>
              <a:defRPr sz="4800">
                <a:solidFill>
                  <a:schemeClr val="accent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831851" y="4208340"/>
            <a:ext cx="10515600" cy="1766887"/>
          </a:xfrm>
          <a:prstGeom prst="rect">
            <a:avLst/>
          </a:prstGeo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6" name="Straight Connector 15">
            <a:extLst>
              <a:ext uri="{FF2B5EF4-FFF2-40B4-BE49-F238E27FC236}">
                <a16:creationId xmlns:a16="http://schemas.microsoft.com/office/drawing/2014/main" id="{D0CC67B0-1237-46F2-B879-34B77487522D}"/>
              </a:ext>
            </a:extLst>
          </p:cNvPr>
          <p:cNvCxnSpPr/>
          <p:nvPr/>
        </p:nvCxnSpPr>
        <p:spPr>
          <a:xfrm>
            <a:off x="831851"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7C5F604-5875-43F7-B477-70FB1C866798}"/>
              </a:ext>
            </a:extLst>
          </p:cNvPr>
          <p:cNvSpPr>
            <a:spLocks noGrp="1"/>
          </p:cNvSpPr>
          <p:nvPr>
            <p:ph type="ftr" sz="quarter" idx="3"/>
          </p:nvPr>
        </p:nvSpPr>
        <p:spPr>
          <a:xfrm>
            <a:off x="838200" y="6356352"/>
            <a:ext cx="1050925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GB" dirty="0"/>
          </a:p>
        </p:txBody>
      </p:sp>
      <p:pic>
        <p:nvPicPr>
          <p:cNvPr id="8" name="Picture 7">
            <a:extLst>
              <a:ext uri="{FF2B5EF4-FFF2-40B4-BE49-F238E27FC236}">
                <a16:creationId xmlns:a16="http://schemas.microsoft.com/office/drawing/2014/main" id="{3390C64D-9995-4CD5-AD94-B104F638C5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80"/>
            <a:ext cx="4343365" cy="675353"/>
          </a:xfrm>
          <a:prstGeom prst="rect">
            <a:avLst/>
          </a:prstGeom>
        </p:spPr>
      </p:pic>
      <p:pic>
        <p:nvPicPr>
          <p:cNvPr id="2" name="Picture 1">
            <a:extLst>
              <a:ext uri="{FF2B5EF4-FFF2-40B4-BE49-F238E27FC236}">
                <a16:creationId xmlns:a16="http://schemas.microsoft.com/office/drawing/2014/main" id="{D547F72E-5064-4C5E-AB7F-BE55D321DE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spTree>
    <p:extLst>
      <p:ext uri="{BB962C8B-B14F-4D97-AF65-F5344CB8AC3E}">
        <p14:creationId xmlns:p14="http://schemas.microsoft.com/office/powerpoint/2010/main" val="1273100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le Slide">
    <p:bg>
      <p:bgPr>
        <a:gradFill>
          <a:gsLst>
            <a:gs pos="84000">
              <a:srgbClr val="EDEDED"/>
            </a:gs>
            <a:gs pos="57000">
              <a:schemeClr val="bg1"/>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831851" y="1101482"/>
            <a:ext cx="10515600" cy="2825748"/>
          </a:xfrm>
        </p:spPr>
        <p:txBody>
          <a:bodyPr anchor="ctr">
            <a:normAutofit/>
          </a:bodyPr>
          <a:lstStyle>
            <a:lvl1pPr algn="ctr">
              <a:defRPr sz="4000">
                <a:solidFill>
                  <a:schemeClr val="accent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831851" y="4208340"/>
            <a:ext cx="10515600" cy="1766887"/>
          </a:xfrm>
          <a:prstGeom prst="rect">
            <a:avLst/>
          </a:prstGeom>
        </p:spPr>
        <p:txBody>
          <a:bodyPr>
            <a:normAutofit/>
          </a:bodyPr>
          <a:lstStyle>
            <a:lvl1pPr marL="0" indent="0" algn="ctr">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6" name="Straight Connector 15">
            <a:extLst>
              <a:ext uri="{FF2B5EF4-FFF2-40B4-BE49-F238E27FC236}">
                <a16:creationId xmlns:a16="http://schemas.microsoft.com/office/drawing/2014/main" id="{D0CC67B0-1237-46F2-B879-34B77487522D}"/>
              </a:ext>
            </a:extLst>
          </p:cNvPr>
          <p:cNvCxnSpPr/>
          <p:nvPr/>
        </p:nvCxnSpPr>
        <p:spPr>
          <a:xfrm>
            <a:off x="831851"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7C5F604-5875-43F7-B477-70FB1C866798}"/>
              </a:ext>
            </a:extLst>
          </p:cNvPr>
          <p:cNvSpPr>
            <a:spLocks noGrp="1"/>
          </p:cNvSpPr>
          <p:nvPr>
            <p:ph type="ftr" sz="quarter" idx="3"/>
          </p:nvPr>
        </p:nvSpPr>
        <p:spPr>
          <a:xfrm>
            <a:off x="838200" y="6356352"/>
            <a:ext cx="1050925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pic>
        <p:nvPicPr>
          <p:cNvPr id="7" name="Picture 6">
            <a:extLst>
              <a:ext uri="{FF2B5EF4-FFF2-40B4-BE49-F238E27FC236}">
                <a16:creationId xmlns:a16="http://schemas.microsoft.com/office/drawing/2014/main" id="{1FF9F2CB-EA79-4C5E-9229-EA26FA6FBE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80"/>
            <a:ext cx="4343365" cy="675353"/>
          </a:xfrm>
          <a:prstGeom prst="rect">
            <a:avLst/>
          </a:prstGeom>
        </p:spPr>
      </p:pic>
      <p:pic>
        <p:nvPicPr>
          <p:cNvPr id="2" name="Picture 1">
            <a:extLst>
              <a:ext uri="{FF2B5EF4-FFF2-40B4-BE49-F238E27FC236}">
                <a16:creationId xmlns:a16="http://schemas.microsoft.com/office/drawing/2014/main" id="{35EC796F-F356-478A-891A-18D91809F8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spTree>
    <p:extLst>
      <p:ext uri="{BB962C8B-B14F-4D97-AF65-F5344CB8AC3E}">
        <p14:creationId xmlns:p14="http://schemas.microsoft.com/office/powerpoint/2010/main" val="367318025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BB2845A-FE0D-4248-9631-7DC48D0A2919}"/>
              </a:ext>
            </a:extLst>
          </p:cNvPr>
          <p:cNvSpPr>
            <a:spLocks noGrp="1"/>
          </p:cNvSpPr>
          <p:nvPr>
            <p:ph idx="1"/>
          </p:nvPr>
        </p:nvSpPr>
        <p:spPr>
          <a:xfrm>
            <a:off x="838201" y="1285337"/>
            <a:ext cx="10515600" cy="4891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78B0C919-FF28-42EE-A4DF-11CA0D523EAD}"/>
              </a:ext>
            </a:extLst>
          </p:cNvPr>
          <p:cNvSpPr>
            <a:spLocks noGrp="1"/>
          </p:cNvSpPr>
          <p:nvPr>
            <p:ph type="title"/>
          </p:nvPr>
        </p:nvSpPr>
        <p:spPr>
          <a:xfrm>
            <a:off x="838201" y="0"/>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25AFDC72-9DA5-4DD9-88B4-F37DFF4DB492}"/>
              </a:ext>
            </a:extLst>
          </p:cNvPr>
          <p:cNvSpPr>
            <a:spLocks noGrp="1"/>
          </p:cNvSpPr>
          <p:nvPr>
            <p:ph type="ftr" sz="quarter" idx="3"/>
          </p:nvPr>
        </p:nvSpPr>
        <p:spPr>
          <a:xfrm>
            <a:off x="838201" y="6356352"/>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691940905"/>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838200" y="1285335"/>
            <a:ext cx="5181600" cy="489162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6172200" y="1285335"/>
            <a:ext cx="5181600" cy="489162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1">
            <a:extLst>
              <a:ext uri="{FF2B5EF4-FFF2-40B4-BE49-F238E27FC236}">
                <a16:creationId xmlns:a16="http://schemas.microsoft.com/office/drawing/2014/main" id="{A0B7BC85-F755-4A96-AA38-4AA14AE96193}"/>
              </a:ext>
            </a:extLst>
          </p:cNvPr>
          <p:cNvSpPr>
            <a:spLocks noGrp="1"/>
          </p:cNvSpPr>
          <p:nvPr>
            <p:ph type="title"/>
          </p:nvPr>
        </p:nvSpPr>
        <p:spPr>
          <a:xfrm>
            <a:off x="838201" y="0"/>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9C0F7D2-D936-4BA8-B82F-8A02FEEA9309}"/>
              </a:ext>
            </a:extLst>
          </p:cNvPr>
          <p:cNvSpPr>
            <a:spLocks noGrp="1"/>
          </p:cNvSpPr>
          <p:nvPr>
            <p:ph type="ftr" sz="quarter" idx="3"/>
          </p:nvPr>
        </p:nvSpPr>
        <p:spPr>
          <a:xfrm>
            <a:off x="838201" y="6356352"/>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46514532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839789" y="1285337"/>
            <a:ext cx="5157787" cy="586596"/>
          </a:xfrm>
          <a:prstGeom prst="rect">
            <a:avLst/>
          </a:prstGeom>
        </p:spPr>
        <p:txBody>
          <a:bodyPr anchor="b">
            <a:normAutofit/>
          </a:bodyPr>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839789" y="1871934"/>
            <a:ext cx="5157787" cy="43177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6172201" y="1285336"/>
            <a:ext cx="5183188" cy="586596"/>
          </a:xfrm>
          <a:prstGeom prst="rect">
            <a:avLst/>
          </a:prstGeom>
        </p:spPr>
        <p:txBody>
          <a:bodyPr anchor="b">
            <a:normAutofit/>
          </a:bodyPr>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6172201" y="1871934"/>
            <a:ext cx="5183188" cy="43177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1">
            <a:extLst>
              <a:ext uri="{FF2B5EF4-FFF2-40B4-BE49-F238E27FC236}">
                <a16:creationId xmlns:a16="http://schemas.microsoft.com/office/drawing/2014/main" id="{B693E223-7941-4E76-B7D4-7976938F53DC}"/>
              </a:ext>
            </a:extLst>
          </p:cNvPr>
          <p:cNvSpPr>
            <a:spLocks noGrp="1"/>
          </p:cNvSpPr>
          <p:nvPr>
            <p:ph type="title"/>
          </p:nvPr>
        </p:nvSpPr>
        <p:spPr>
          <a:xfrm>
            <a:off x="838201" y="0"/>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8" name="Footer Placeholder 4">
            <a:extLst>
              <a:ext uri="{FF2B5EF4-FFF2-40B4-BE49-F238E27FC236}">
                <a16:creationId xmlns:a16="http://schemas.microsoft.com/office/drawing/2014/main" id="{6809C0C9-BF07-4FA6-AAC5-71F3DAE61F9D}"/>
              </a:ext>
            </a:extLst>
          </p:cNvPr>
          <p:cNvSpPr>
            <a:spLocks noGrp="1"/>
          </p:cNvSpPr>
          <p:nvPr>
            <p:ph type="ftr" sz="quarter" idx="10"/>
          </p:nvPr>
        </p:nvSpPr>
        <p:spPr>
          <a:xfrm>
            <a:off x="838201" y="6356352"/>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210465190"/>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only (color)">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344429" y="1045939"/>
            <a:ext cx="9750951" cy="344361"/>
          </a:xfrm>
        </p:spPr>
        <p:txBody>
          <a:bodyPr anchor="t"/>
          <a:lstStyle>
            <a:lvl1pPr marL="0" indent="0" algn="l">
              <a:buNone/>
              <a:defRPr sz="1800">
                <a:solidFill>
                  <a:schemeClr val="tx1">
                    <a:lumMod val="65000"/>
                    <a:lumOff val="35000"/>
                  </a:schemeClr>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de-DE" dirty="0"/>
              <a:t>Formatvorlage des Untertitelmasters durch Klicken bearbeiten</a:t>
            </a:r>
            <a:endParaRPr lang="en-US" dirty="0"/>
          </a:p>
        </p:txBody>
      </p:sp>
      <p:sp>
        <p:nvSpPr>
          <p:cNvPr id="2" name="Title 1"/>
          <p:cNvSpPr>
            <a:spLocks noGrp="1"/>
          </p:cNvSpPr>
          <p:nvPr>
            <p:ph type="title"/>
          </p:nvPr>
        </p:nvSpPr>
        <p:spPr bwMode="gray">
          <a:xfrm>
            <a:off x="344430" y="181938"/>
            <a:ext cx="9750951" cy="864000"/>
          </a:xfrm>
        </p:spPr>
        <p:txBody>
          <a:bodyPr/>
          <a:lstStyle/>
          <a:p>
            <a:r>
              <a:rPr lang="de-DE"/>
              <a:t>Titelmasterformat durch Klicken bearbeiten</a:t>
            </a:r>
            <a:endParaRPr lang="en-US" dirty="0"/>
          </a:p>
        </p:txBody>
      </p:sp>
      <p:sp>
        <p:nvSpPr>
          <p:cNvPr id="9"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
        <p:nvSpPr>
          <p:cNvPr id="3" name="TextBox 2">
            <a:extLst>
              <a:ext uri="{FF2B5EF4-FFF2-40B4-BE49-F238E27FC236}">
                <a16:creationId xmlns:a16="http://schemas.microsoft.com/office/drawing/2014/main" id="{3E4C0F7A-99BC-F313-3952-0EB23346D930}"/>
              </a:ext>
            </a:extLst>
          </p:cNvPr>
          <p:cNvSpPr txBox="1"/>
          <p:nvPr userDrawn="1"/>
        </p:nvSpPr>
        <p:spPr bwMode="gray">
          <a:xfrm>
            <a:off x="11342576" y="6413500"/>
            <a:ext cx="0" cy="0"/>
          </a:xfrm>
          <a:prstGeom prst="rect">
            <a:avLst/>
          </a:prstGeom>
          <a:noFill/>
        </p:spPr>
        <p:txBody>
          <a:bodyPr wrap="none" lIns="0" tIns="0" rIns="0" bIns="0" rtlCol="0">
            <a:noAutofit/>
          </a:bodyPr>
          <a:lstStyle/>
          <a:p>
            <a:endParaRPr lang="en-US" sz="1800" dirty="0" err="1"/>
          </a:p>
        </p:txBody>
      </p:sp>
    </p:spTree>
    <p:extLst>
      <p:ext uri="{BB962C8B-B14F-4D97-AF65-F5344CB8AC3E}">
        <p14:creationId xmlns:p14="http://schemas.microsoft.com/office/powerpoint/2010/main" val="87579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BB2845A-FE0D-4248-9631-7DC48D0A2919}"/>
              </a:ext>
            </a:extLst>
          </p:cNvPr>
          <p:cNvSpPr>
            <a:spLocks noGrp="1"/>
          </p:cNvSpPr>
          <p:nvPr>
            <p:ph idx="1"/>
          </p:nvPr>
        </p:nvSpPr>
        <p:spPr>
          <a:xfrm>
            <a:off x="838200" y="1285336"/>
            <a:ext cx="10515600" cy="4891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78B0C919-FF28-42EE-A4DF-11CA0D523EAD}"/>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25AFDC72-9DA5-4DD9-88B4-F37DFF4DB492}"/>
              </a:ext>
            </a:extLst>
          </p:cNvPr>
          <p:cNvSpPr>
            <a:spLocks noGrp="1"/>
          </p:cNvSpPr>
          <p:nvPr>
            <p:ph type="ftr" sz="quarter" idx="3"/>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pPr>
              <a:defRPr/>
            </a:pPr>
            <a:endParaRPr lang="en-US">
              <a:solidFill>
                <a:srgbClr val="FFFFFF"/>
              </a:solidFill>
            </a:endParaRPr>
          </a:p>
        </p:txBody>
      </p:sp>
    </p:spTree>
    <p:extLst>
      <p:ext uri="{BB962C8B-B14F-4D97-AF65-F5344CB8AC3E}">
        <p14:creationId xmlns:p14="http://schemas.microsoft.com/office/powerpoint/2010/main" val="2759255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 Ne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de-DE" dirty="0"/>
              <a:t>Titelmasterformat durch Klicken bearbeiten</a:t>
            </a:r>
            <a:endParaRPr lang="en-US" dirty="0"/>
          </a:p>
        </p:txBody>
      </p:sp>
      <p:sp>
        <p:nvSpPr>
          <p:cNvPr id="10"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162308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9">
          <p15:clr>
            <a:srgbClr val="FBAE40"/>
          </p15:clr>
        </p15:guide>
        <p15:guide id="2" pos="7424">
          <p15:clr>
            <a:srgbClr val="FBAE40"/>
          </p15:clr>
        </p15:guide>
        <p15:guide id="3" orient="horz" pos="1094">
          <p15:clr>
            <a:srgbClr val="FBAE40"/>
          </p15:clr>
        </p15:guide>
        <p15:guide id="4" orient="horz" pos="4085">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ontent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9" y="1138299"/>
            <a:ext cx="10799867" cy="252000"/>
          </a:xfrm>
        </p:spPr>
        <p:txBody>
          <a:bodyPr anchor="t"/>
          <a:lstStyle>
            <a:lvl1pPr marL="0" indent="0" algn="l">
              <a:buNone/>
              <a:defRPr sz="1800">
                <a:solidFill>
                  <a:schemeClr val="bg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p>
        </p:txBody>
      </p:sp>
      <p:sp>
        <p:nvSpPr>
          <p:cNvPr id="2" name="Title 1"/>
          <p:cNvSpPr>
            <a:spLocks noGrp="1"/>
          </p:cNvSpPr>
          <p:nvPr>
            <p:ph type="title"/>
          </p:nvPr>
        </p:nvSpPr>
        <p:spPr bwMode="gray"/>
        <p:txBody>
          <a:bodyPr/>
          <a:lstStyle/>
          <a:p>
            <a:r>
              <a:rPr lang="en-US"/>
              <a:t>Click to edit Master title style</a:t>
            </a:r>
          </a:p>
        </p:txBody>
      </p:sp>
      <p:sp>
        <p:nvSpPr>
          <p:cNvPr id="4" name="Date Placeholder 3"/>
          <p:cNvSpPr>
            <a:spLocks noGrp="1"/>
          </p:cNvSpPr>
          <p:nvPr>
            <p:ph type="dt" sz="half" idx="10"/>
          </p:nvPr>
        </p:nvSpPr>
        <p:spPr bwMode="gray"/>
        <p:txBody>
          <a:bodyPr/>
          <a:lstStyle/>
          <a:p>
            <a:fld id="{520C0BD8-F188-4794-9DC6-2509546DE5CD}" type="datetime1">
              <a:rPr lang="en-GB" smtClean="0"/>
              <a:t>28/11/2023</a:t>
            </a:fld>
            <a:endParaRPr lang="en-GB" dirty="0"/>
          </a:p>
        </p:txBody>
      </p:sp>
      <p:sp>
        <p:nvSpPr>
          <p:cNvPr id="5" name="Footer Placeholder 4"/>
          <p:cNvSpPr>
            <a:spLocks noGrp="1"/>
          </p:cNvSpPr>
          <p:nvPr>
            <p:ph type="ftr" sz="quarter" idx="11"/>
          </p:nvPr>
        </p:nvSpPr>
        <p:spPr bwMode="gray"/>
        <p:txBody>
          <a:bodyPr/>
          <a:lstStyle/>
          <a:p>
            <a:endParaRPr lang="en-GB" dirty="0"/>
          </a:p>
        </p:txBody>
      </p:sp>
      <p:sp>
        <p:nvSpPr>
          <p:cNvPr id="6" name="Slide Number Placeholder 5"/>
          <p:cNvSpPr>
            <a:spLocks noGrp="1"/>
          </p:cNvSpPr>
          <p:nvPr>
            <p:ph type="sldNum" sz="quarter" idx="12"/>
          </p:nvPr>
        </p:nvSpPr>
        <p:spPr bwMode="gray"/>
        <p:txBody>
          <a:bodyPr/>
          <a:lstStyle/>
          <a:p>
            <a:fld id="{714D0131-6587-4910-89F7-08196D8E69B8}" type="slidenum">
              <a:rPr lang="en-GB" smtClean="0"/>
              <a:t>‹#›</a:t>
            </a:fld>
            <a:endParaRPr lang="en-GB" dirty="0"/>
          </a:p>
        </p:txBody>
      </p:sp>
      <p:sp>
        <p:nvSpPr>
          <p:cNvPr id="7" name="Inhaltsplatzhalter 6"/>
          <p:cNvSpPr>
            <a:spLocks noGrp="1"/>
          </p:cNvSpPr>
          <p:nvPr>
            <p:ph sz="quarter" idx="16"/>
          </p:nvPr>
        </p:nvSpPr>
        <p:spPr>
          <a:xfrm>
            <a:off x="981948" y="1732750"/>
            <a:ext cx="5220680" cy="475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3" name="Inhaltsplatzhalter 12"/>
          <p:cNvSpPr>
            <a:spLocks noGrp="1"/>
          </p:cNvSpPr>
          <p:nvPr>
            <p:ph sz="quarter" idx="17"/>
          </p:nvPr>
        </p:nvSpPr>
        <p:spPr>
          <a:xfrm>
            <a:off x="6560457" y="1732750"/>
            <a:ext cx="5220680" cy="475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143096439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353368" y="1138299"/>
            <a:ext cx="11428447" cy="252000"/>
          </a:xfrm>
        </p:spPr>
        <p:txBody>
          <a:bodyPr anchor="t"/>
          <a:lstStyle>
            <a:lvl1pPr marL="0" indent="0" algn="l">
              <a:buNone/>
              <a:defRPr sz="1800">
                <a:solidFill>
                  <a:schemeClr val="tx1">
                    <a:lumMod val="65000"/>
                    <a:lumOff val="35000"/>
                  </a:schemeClr>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de-DE" dirty="0"/>
              <a:t>Formatvorlage des Untertitelmasters durch Klicken bearbeiten</a:t>
            </a:r>
            <a:endParaRPr lang="en-US" dirty="0"/>
          </a:p>
        </p:txBody>
      </p:sp>
      <p:sp>
        <p:nvSpPr>
          <p:cNvPr id="2" name="Title 1"/>
          <p:cNvSpPr>
            <a:spLocks noGrp="1"/>
          </p:cNvSpPr>
          <p:nvPr>
            <p:ph type="title"/>
          </p:nvPr>
        </p:nvSpPr>
        <p:spPr bwMode="gray"/>
        <p:txBody>
          <a:bodyPr/>
          <a:lstStyle/>
          <a:p>
            <a:r>
              <a:rPr lang="de-DE" dirty="0"/>
              <a:t>Titelmasterformat durch Klicken bearbeiten</a:t>
            </a:r>
            <a:endParaRPr lang="en-US" dirty="0"/>
          </a:p>
        </p:txBody>
      </p:sp>
      <p:sp>
        <p:nvSpPr>
          <p:cNvPr id="7" name="Inhaltsplatzhalter 6"/>
          <p:cNvSpPr>
            <a:spLocks noGrp="1"/>
          </p:cNvSpPr>
          <p:nvPr>
            <p:ph sz="quarter" idx="14"/>
          </p:nvPr>
        </p:nvSpPr>
        <p:spPr>
          <a:xfrm>
            <a:off x="353368" y="1732751"/>
            <a:ext cx="11428447" cy="4643999"/>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136519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9">
          <p15:clr>
            <a:srgbClr val="FBAE40"/>
          </p15:clr>
        </p15:guide>
        <p15:guide id="2" pos="7424">
          <p15:clr>
            <a:srgbClr val="FBAE40"/>
          </p15:clr>
        </p15:guide>
        <p15:guide id="3" orient="horz" pos="1094">
          <p15:clr>
            <a:srgbClr val="FBAE40"/>
          </p15:clr>
        </p15:guide>
        <p15:guide id="4" orient="horz" pos="408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 New">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44431" y="181939"/>
            <a:ext cx="10536966" cy="655500"/>
          </a:xfrm>
        </p:spPr>
        <p:txBody>
          <a:bodyPr/>
          <a:lstStyle/>
          <a:p>
            <a:r>
              <a:rPr lang="de-DE" dirty="0"/>
              <a:t>Titelmasterformat durch Klicken bearbeiten</a:t>
            </a:r>
            <a:endParaRPr lang="en-US" dirty="0"/>
          </a:p>
        </p:txBody>
      </p:sp>
      <p:sp>
        <p:nvSpPr>
          <p:cNvPr id="7" name="Inhaltsplatzhalter 6"/>
          <p:cNvSpPr>
            <a:spLocks noGrp="1"/>
          </p:cNvSpPr>
          <p:nvPr>
            <p:ph sz="quarter" idx="14"/>
          </p:nvPr>
        </p:nvSpPr>
        <p:spPr>
          <a:xfrm>
            <a:off x="432001" y="1404595"/>
            <a:ext cx="10515600" cy="1969770"/>
          </a:xfrm>
        </p:spPr>
        <p:txBody>
          <a:bodyPr/>
          <a:lstStyle>
            <a:lvl1pPr>
              <a:spcBef>
                <a:spcPts val="1200"/>
              </a:spcBef>
              <a:defRPr sz="2000">
                <a:solidFill>
                  <a:schemeClr val="tx1">
                    <a:lumMod val="65000"/>
                    <a:lumOff val="35000"/>
                  </a:schemeClr>
                </a:solidFill>
              </a:defRPr>
            </a:lvl1pPr>
            <a:lvl2pPr>
              <a:spcBef>
                <a:spcPts val="1200"/>
              </a:spcBef>
              <a:defRPr sz="2000">
                <a:solidFill>
                  <a:schemeClr val="tx1">
                    <a:lumMod val="65000"/>
                    <a:lumOff val="35000"/>
                  </a:schemeClr>
                </a:solidFill>
              </a:defRPr>
            </a:lvl2pPr>
            <a:lvl3pPr>
              <a:defRPr sz="2000">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268437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9">
          <p15:clr>
            <a:srgbClr val="FBAE40"/>
          </p15:clr>
        </p15:guide>
        <p15:guide id="2" pos="7424">
          <p15:clr>
            <a:srgbClr val="FBAE40"/>
          </p15:clr>
        </p15:guide>
        <p15:guide id="3" orient="horz" pos="1094">
          <p15:clr>
            <a:srgbClr val="FBAE40"/>
          </p15:clr>
        </p15:guide>
        <p15:guide id="4" orient="horz" pos="408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 New">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de-DE" dirty="0"/>
              <a:t>Titelmasterformat durch Klicken bearbeiten</a:t>
            </a:r>
            <a:endParaRPr lang="en-US" dirty="0"/>
          </a:p>
        </p:txBody>
      </p:sp>
      <p:sp>
        <p:nvSpPr>
          <p:cNvPr id="7" name="Inhaltsplatzhalter 6"/>
          <p:cNvSpPr>
            <a:spLocks noGrp="1"/>
          </p:cNvSpPr>
          <p:nvPr>
            <p:ph sz="quarter" idx="14"/>
          </p:nvPr>
        </p:nvSpPr>
        <p:spPr>
          <a:xfrm>
            <a:off x="353369" y="1404595"/>
            <a:ext cx="9750952" cy="4972156"/>
          </a:xfrm>
        </p:spPr>
        <p:txBody>
          <a:bodyPr/>
          <a:lstStyle>
            <a:lvl1pPr>
              <a:spcBef>
                <a:spcPts val="1200"/>
              </a:spcBef>
              <a:defRPr sz="2000">
                <a:solidFill>
                  <a:schemeClr val="tx1">
                    <a:lumMod val="65000"/>
                    <a:lumOff val="35000"/>
                  </a:schemeClr>
                </a:solidFill>
              </a:defRPr>
            </a:lvl1pPr>
            <a:lvl2pPr>
              <a:spcBef>
                <a:spcPts val="1200"/>
              </a:spcBef>
              <a:defRPr sz="2000">
                <a:solidFill>
                  <a:schemeClr val="tx1">
                    <a:lumMod val="65000"/>
                    <a:lumOff val="35000"/>
                  </a:schemeClr>
                </a:solidFill>
              </a:defRPr>
            </a:lvl2pPr>
            <a:lvl3pPr>
              <a:defRPr sz="2000">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4043098033"/>
      </p:ext>
    </p:extLst>
  </p:cSld>
  <p:clrMapOvr>
    <a:masterClrMapping/>
  </p:clrMapOvr>
  <p:extLst>
    <p:ext uri="{DCECCB84-F9BA-43D5-87BE-67443E8EF086}">
      <p15:sldGuideLst xmlns:p15="http://schemas.microsoft.com/office/powerpoint/2012/main">
        <p15:guide id="1" pos="619">
          <p15:clr>
            <a:srgbClr val="FBAE40"/>
          </p15:clr>
        </p15:guide>
        <p15:guide id="2" pos="7424">
          <p15:clr>
            <a:srgbClr val="FBAE40"/>
          </p15:clr>
        </p15:guide>
        <p15:guide id="3" orient="horz" pos="1094">
          <p15:clr>
            <a:srgbClr val="FBAE40"/>
          </p15:clr>
        </p15:guide>
        <p15:guide id="4" orient="horz" pos="408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353368" y="1138299"/>
            <a:ext cx="11413738"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de-DE" dirty="0"/>
              <a:t>Formatvorlage des Untertitelmasters durch Klicken bearbeiten</a:t>
            </a:r>
            <a:endParaRPr lang="en-US" dirty="0"/>
          </a:p>
        </p:txBody>
      </p:sp>
      <p:sp>
        <p:nvSpPr>
          <p:cNvPr id="2" name="Title 1"/>
          <p:cNvSpPr>
            <a:spLocks noGrp="1"/>
          </p:cNvSpPr>
          <p:nvPr>
            <p:ph type="title"/>
          </p:nvPr>
        </p:nvSpPr>
        <p:spPr bwMode="gray"/>
        <p:txBody>
          <a:bodyPr/>
          <a:lstStyle/>
          <a:p>
            <a:r>
              <a:rPr lang="de-DE" dirty="0"/>
              <a:t>Titelmasterformat durch Klicken bearbeiten</a:t>
            </a:r>
            <a:endParaRPr lang="en-US" dirty="0"/>
          </a:p>
        </p:txBody>
      </p:sp>
      <p:sp>
        <p:nvSpPr>
          <p:cNvPr id="7" name="Inhaltsplatzhalter 6"/>
          <p:cNvSpPr>
            <a:spLocks noGrp="1"/>
          </p:cNvSpPr>
          <p:nvPr>
            <p:ph sz="quarter" idx="16"/>
          </p:nvPr>
        </p:nvSpPr>
        <p:spPr>
          <a:xfrm>
            <a:off x="353368" y="1732750"/>
            <a:ext cx="5517426" cy="475200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Inhaltsplatzhalter 12"/>
          <p:cNvSpPr>
            <a:spLocks noGrp="1"/>
          </p:cNvSpPr>
          <p:nvPr>
            <p:ph sz="quarter" idx="17"/>
          </p:nvPr>
        </p:nvSpPr>
        <p:spPr>
          <a:xfrm>
            <a:off x="6249680" y="1732750"/>
            <a:ext cx="5517426" cy="475200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3247618797"/>
      </p:ext>
    </p:extLst>
  </p:cSld>
  <p:clrMapOvr>
    <a:masterClrMapping/>
  </p:clrMapOvr>
  <p:extLst>
    <p:ext uri="{DCECCB84-F9BA-43D5-87BE-67443E8EF086}">
      <p15:sldGuideLst xmlns:p15="http://schemas.microsoft.com/office/powerpoint/2012/main">
        <p15:guide id="1" pos="3909">
          <p15:clr>
            <a:srgbClr val="FBAE40"/>
          </p15:clr>
        </p15:guide>
        <p15:guide id="2" pos="4135">
          <p15:clr>
            <a:srgbClr val="FBAE40"/>
          </p15:clr>
        </p15:guide>
        <p15:guide id="3" orient="horz" pos="1094">
          <p15:clr>
            <a:srgbClr val="FBAE40"/>
          </p15:clr>
        </p15:guide>
        <p15:guide id="4" orient="horz" pos="4085">
          <p15:clr>
            <a:srgbClr val="FBAE40"/>
          </p15:clr>
        </p15:guide>
        <p15:guide id="5" pos="619">
          <p15:clr>
            <a:srgbClr val="FBAE40"/>
          </p15:clr>
        </p15:guide>
        <p15:guide id="7" pos="742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Footnote">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Date Placeholder 3"/>
          <p:cNvSpPr>
            <a:spLocks noGrp="1"/>
          </p:cNvSpPr>
          <p:nvPr>
            <p:ph type="dt" sz="half" idx="10"/>
          </p:nvPr>
        </p:nvSpPr>
        <p:spPr bwMode="gray">
          <a:xfrm>
            <a:off x="11122679" y="6617933"/>
            <a:ext cx="489014" cy="108000"/>
          </a:xfrm>
          <a:prstGeom prst="rect">
            <a:avLst/>
          </a:prstGeom>
        </p:spPr>
        <p:txBody>
          <a:bodyPr/>
          <a:lstStyle/>
          <a:p>
            <a:fld id="{354F08E5-BBD2-41A3-9774-956AE7F63CC4}" type="datetime1">
              <a:rPr lang="en-GB" smtClean="0"/>
              <a:t>28/11/2023</a:t>
            </a:fld>
            <a:endParaRPr lang="en-US" dirty="0"/>
          </a:p>
        </p:txBody>
      </p:sp>
      <p:sp>
        <p:nvSpPr>
          <p:cNvPr id="6" name="Slide Number Placeholder 5"/>
          <p:cNvSpPr>
            <a:spLocks noGrp="1"/>
          </p:cNvSpPr>
          <p:nvPr>
            <p:ph type="sldNum" sz="quarter" idx="12"/>
          </p:nvPr>
        </p:nvSpPr>
        <p:spPr bwMode="gray">
          <a:xfrm>
            <a:off x="195870" y="6617933"/>
            <a:ext cx="392377" cy="108000"/>
          </a:xfrm>
          <a:prstGeom prst="rect">
            <a:avLst/>
          </a:prstGeom>
        </p:spPr>
        <p:txBody>
          <a:bodyPr/>
          <a:lstStyle/>
          <a:p>
            <a:fld id="{EEAD9179-7A6B-4268-BEB2-F3B8EB06115B}" type="slidenum">
              <a:rPr lang="en-US" smtClean="0"/>
              <a:t>‹#›</a:t>
            </a:fld>
            <a:endParaRPr lang="en-US" dirty="0"/>
          </a:p>
        </p:txBody>
      </p:sp>
      <p:sp>
        <p:nvSpPr>
          <p:cNvPr id="7" name="Inhaltsplatzhalter 6"/>
          <p:cNvSpPr>
            <a:spLocks noGrp="1"/>
          </p:cNvSpPr>
          <p:nvPr>
            <p:ph sz="quarter" idx="14"/>
          </p:nvPr>
        </p:nvSpPr>
        <p:spPr>
          <a:xfrm>
            <a:off x="981949" y="1302026"/>
            <a:ext cx="10799867" cy="4848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0"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Logo</a:t>
            </a:r>
          </a:p>
          <a:p>
            <a:pPr algn="ctr"/>
            <a:r>
              <a:rPr lang="de-DE" sz="900">
                <a:solidFill>
                  <a:schemeClr val="tx1"/>
                </a:solidFill>
              </a:rPr>
              <a:t>Schutz</a:t>
            </a:r>
          </a:p>
        </p:txBody>
      </p:sp>
      <p:sp>
        <p:nvSpPr>
          <p:cNvPr id="3" name="Footer Placeholder 2">
            <a:extLst>
              <a:ext uri="{FF2B5EF4-FFF2-40B4-BE49-F238E27FC236}">
                <a16:creationId xmlns:a16="http://schemas.microsoft.com/office/drawing/2014/main" id="{1768DFB0-F3BD-42FF-A496-7411DA0429EA}"/>
              </a:ext>
            </a:extLst>
          </p:cNvPr>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4129524929"/>
      </p:ext>
    </p:extLst>
  </p:cSld>
  <p:clrMapOvr>
    <a:masterClrMapping/>
  </p:clrMapOvr>
  <p:extLst>
    <p:ext uri="{DCECCB84-F9BA-43D5-87BE-67443E8EF086}">
      <p15:sldGuideLst xmlns:p15="http://schemas.microsoft.com/office/powerpoint/2012/main">
        <p15:guide id="1" pos="619">
          <p15:clr>
            <a:srgbClr val="FBAE40"/>
          </p15:clr>
        </p15:guide>
        <p15:guide id="2" pos="7424">
          <p15:clr>
            <a:srgbClr val="FBAE40"/>
          </p15:clr>
        </p15:guide>
        <p15:guide id="3" orient="horz" pos="1094">
          <p15:clr>
            <a:srgbClr val="FBAE40"/>
          </p15:clr>
        </p15:guide>
        <p15:guide id="4" orient="horz" pos="413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AB83DDA8-7B32-EE47-840A-934A0CC6BFE3}"/>
              </a:ext>
            </a:extLst>
          </p:cNvPr>
          <p:cNvSpPr>
            <a:spLocks noGrp="1"/>
          </p:cNvSpPr>
          <p:nvPr>
            <p:ph type="ftr" sz="quarter" idx="14"/>
          </p:nvPr>
        </p:nvSpPr>
        <p:spPr/>
        <p:txBody>
          <a:bodyPr/>
          <a:lstStyle/>
          <a:p>
            <a:endParaRPr lang="en-US" dirty="0"/>
          </a:p>
        </p:txBody>
      </p:sp>
      <p:sp>
        <p:nvSpPr>
          <p:cNvPr id="12" name="Slide Number Placeholder 11">
            <a:extLst>
              <a:ext uri="{FF2B5EF4-FFF2-40B4-BE49-F238E27FC236}">
                <a16:creationId xmlns:a16="http://schemas.microsoft.com/office/drawing/2014/main" id="{74780B43-40DC-C34E-AAC9-4FDACC059B46}"/>
              </a:ext>
            </a:extLst>
          </p:cNvPr>
          <p:cNvSpPr>
            <a:spLocks noGrp="1"/>
          </p:cNvSpPr>
          <p:nvPr>
            <p:ph type="sldNum" sz="quarter" idx="15"/>
          </p:nvPr>
        </p:nvSpPr>
        <p:spPr>
          <a:xfrm>
            <a:off x="195870" y="6617933"/>
            <a:ext cx="392377" cy="108000"/>
          </a:xfrm>
          <a:prstGeom prst="rect">
            <a:avLst/>
          </a:prstGeom>
        </p:spPr>
        <p:txBody>
          <a:bodyPr/>
          <a:lstStyle/>
          <a:p>
            <a:fld id="{7AF8E309-D608-654D-B811-6A2C46C88181}" type="slidenum">
              <a:rPr lang="en-US" smtClean="0"/>
              <a:pPr/>
              <a:t>‹#›</a:t>
            </a:fld>
            <a:endParaRPr lang="en-US" dirty="0"/>
          </a:p>
        </p:txBody>
      </p:sp>
      <p:sp>
        <p:nvSpPr>
          <p:cNvPr id="14" name="Content Placeholder 13">
            <a:extLst>
              <a:ext uri="{FF2B5EF4-FFF2-40B4-BE49-F238E27FC236}">
                <a16:creationId xmlns:a16="http://schemas.microsoft.com/office/drawing/2014/main" id="{4EE6E1D8-8FFD-8044-93A3-FD09D9B9C22B}"/>
              </a:ext>
            </a:extLst>
          </p:cNvPr>
          <p:cNvSpPr>
            <a:spLocks noGrp="1"/>
          </p:cNvSpPr>
          <p:nvPr>
            <p:ph sz="quarter" idx="16"/>
          </p:nvPr>
        </p:nvSpPr>
        <p:spPr>
          <a:xfrm>
            <a:off x="622800" y="1412876"/>
            <a:ext cx="10908000" cy="4670562"/>
          </a:xfrm>
        </p:spPr>
        <p:txBody>
          <a:bodyPr lIns="90000"/>
          <a:lstStyle>
            <a:lvl1pPr>
              <a:spcBef>
                <a:spcPts val="12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14">
            <a:extLst>
              <a:ext uri="{FF2B5EF4-FFF2-40B4-BE49-F238E27FC236}">
                <a16:creationId xmlns:a16="http://schemas.microsoft.com/office/drawing/2014/main" id="{7C579CB4-4DC2-6B4A-8848-199EE8DC734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58931093"/>
      </p:ext>
    </p:extLst>
  </p:cSld>
  <p:clrMapOvr>
    <a:masterClrMapping/>
  </p:clrMapOvr>
  <p:extLst>
    <p:ext uri="{DCECCB84-F9BA-43D5-87BE-67443E8EF086}">
      <p15:sldGuideLst xmlns:p15="http://schemas.microsoft.com/office/powerpoint/2012/main">
        <p15:guide id="1" pos="3841">
          <p15:clr>
            <a:srgbClr val="FBAE40"/>
          </p15:clr>
        </p15:guide>
        <p15:guide id="2" pos="7266">
          <p15:clr>
            <a:srgbClr val="FBAE40"/>
          </p15:clr>
        </p15:guide>
        <p15:guide id="3" orient="horz" pos="2160">
          <p15:clr>
            <a:srgbClr val="FBAE40"/>
          </p15:clr>
        </p15:guide>
        <p15:guide id="4" orient="horz" pos="3838">
          <p15:clr>
            <a:srgbClr val="FBAE40"/>
          </p15:clr>
        </p15:guide>
        <p15:guide id="5" pos="601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Footnote">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Date Placeholder 3"/>
          <p:cNvSpPr>
            <a:spLocks noGrp="1"/>
          </p:cNvSpPr>
          <p:nvPr>
            <p:ph type="dt" sz="half" idx="10"/>
          </p:nvPr>
        </p:nvSpPr>
        <p:spPr bwMode="gray">
          <a:xfrm>
            <a:off x="11122679" y="6617933"/>
            <a:ext cx="489014" cy="108000"/>
          </a:xfrm>
          <a:prstGeom prst="rect">
            <a:avLst/>
          </a:prstGeom>
        </p:spPr>
        <p:txBody>
          <a:bodyPr/>
          <a:lstStyle/>
          <a:p>
            <a:fld id="{0BEF6108-2570-4FCC-9E0C-E9303E1CDD0B}" type="datetime1">
              <a:rPr lang="en-US" smtClean="0"/>
              <a:t>11/28/23</a:t>
            </a:fld>
            <a:endParaRPr lang="en-US" dirty="0"/>
          </a:p>
        </p:txBody>
      </p:sp>
      <p:sp>
        <p:nvSpPr>
          <p:cNvPr id="5" name="Footer Placeholder 4"/>
          <p:cNvSpPr>
            <a:spLocks noGrp="1"/>
          </p:cNvSpPr>
          <p:nvPr>
            <p:ph type="ftr" sz="quarter" idx="11"/>
          </p:nvPr>
        </p:nvSpPr>
        <p:spPr bwMode="gray"/>
        <p:txBody>
          <a:bodyPr/>
          <a:lstStyle/>
          <a:p>
            <a:r>
              <a:rPr lang="en-GB" dirty="0"/>
              <a:t>Factor XI(a) core slide deck. August 2020. For internal use only. </a:t>
            </a:r>
            <a:endParaRPr lang="en-US" dirty="0"/>
          </a:p>
        </p:txBody>
      </p:sp>
      <p:sp>
        <p:nvSpPr>
          <p:cNvPr id="6" name="Slide Number Placeholder 5"/>
          <p:cNvSpPr>
            <a:spLocks noGrp="1"/>
          </p:cNvSpPr>
          <p:nvPr>
            <p:ph type="sldNum" sz="quarter" idx="12"/>
          </p:nvPr>
        </p:nvSpPr>
        <p:spPr bwMode="gray">
          <a:xfrm>
            <a:off x="195870" y="6617933"/>
            <a:ext cx="392377" cy="108000"/>
          </a:xfrm>
          <a:prstGeom prst="rect">
            <a:avLst/>
          </a:prstGeom>
        </p:spPr>
        <p:txBody>
          <a:bodyPr/>
          <a:lstStyle/>
          <a:p>
            <a:fld id="{EEAD9179-7A6B-4268-BEB2-F3B8EB06115B}" type="slidenum">
              <a:rPr lang="en-US" smtClean="0"/>
              <a:t>‹#›</a:t>
            </a:fld>
            <a:endParaRPr lang="en-US" dirty="0"/>
          </a:p>
        </p:txBody>
      </p:sp>
      <p:sp>
        <p:nvSpPr>
          <p:cNvPr id="7" name="Inhaltsplatzhalter 6"/>
          <p:cNvSpPr>
            <a:spLocks noGrp="1"/>
          </p:cNvSpPr>
          <p:nvPr>
            <p:ph sz="quarter" idx="14"/>
          </p:nvPr>
        </p:nvSpPr>
        <p:spPr>
          <a:xfrm>
            <a:off x="981949" y="1302026"/>
            <a:ext cx="10799867" cy="4848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0"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Logo</a:t>
            </a:r>
          </a:p>
          <a:p>
            <a:pPr algn="ctr"/>
            <a:r>
              <a:rPr lang="de-DE" sz="900">
                <a:solidFill>
                  <a:schemeClr val="tx1"/>
                </a:solidFill>
              </a:rPr>
              <a:t>Schutz</a:t>
            </a:r>
          </a:p>
        </p:txBody>
      </p:sp>
      <p:sp>
        <p:nvSpPr>
          <p:cNvPr id="11" name="Text Placeholder 10">
            <a:extLst>
              <a:ext uri="{FF2B5EF4-FFF2-40B4-BE49-F238E27FC236}">
                <a16:creationId xmlns:a16="http://schemas.microsoft.com/office/drawing/2014/main" id="{A5731481-562C-4F20-89F1-F256F68C7B70}"/>
              </a:ext>
            </a:extLst>
          </p:cNvPr>
          <p:cNvSpPr>
            <a:spLocks noGrp="1"/>
          </p:cNvSpPr>
          <p:nvPr>
            <p:ph type="body" sz="quarter" idx="15" hasCustomPrompt="1"/>
          </p:nvPr>
        </p:nvSpPr>
        <p:spPr>
          <a:xfrm>
            <a:off x="974027" y="6311662"/>
            <a:ext cx="10148652" cy="252000"/>
          </a:xfrm>
        </p:spPr>
        <p:txBody>
          <a:bodyPr anchor="b" anchorCtr="0"/>
          <a:lstStyle>
            <a:lvl1pPr>
              <a:defRPr sz="800"/>
            </a:lvl1pPr>
            <a:lvl2pPr>
              <a:defRPr sz="1000"/>
            </a:lvl2pPr>
            <a:lvl3pPr>
              <a:defRPr sz="1000"/>
            </a:lvl3pPr>
            <a:lvl4pPr>
              <a:defRPr sz="1000"/>
            </a:lvl4pPr>
            <a:lvl5pPr>
              <a:defRPr sz="1000"/>
            </a:lvl5pPr>
          </a:lstStyle>
          <a:p>
            <a:pPr lvl="0"/>
            <a:r>
              <a:rPr lang="en-GB"/>
              <a:t>Footnote</a:t>
            </a:r>
          </a:p>
        </p:txBody>
      </p:sp>
    </p:spTree>
    <p:extLst>
      <p:ext uri="{BB962C8B-B14F-4D97-AF65-F5344CB8AC3E}">
        <p14:creationId xmlns:p14="http://schemas.microsoft.com/office/powerpoint/2010/main" val="161027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9">
          <p15:clr>
            <a:srgbClr val="FBAE40"/>
          </p15:clr>
        </p15:guide>
        <p15:guide id="2" pos="7424">
          <p15:clr>
            <a:srgbClr val="FBAE40"/>
          </p15:clr>
        </p15:guide>
        <p15:guide id="3" orient="horz" pos="1094">
          <p15:clr>
            <a:srgbClr val="FBAE40"/>
          </p15:clr>
        </p15:guide>
        <p15:guide id="4" orient="horz" pos="413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7_Footnote">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Date Placeholder 3"/>
          <p:cNvSpPr>
            <a:spLocks noGrp="1"/>
          </p:cNvSpPr>
          <p:nvPr>
            <p:ph type="dt" sz="half" idx="10"/>
          </p:nvPr>
        </p:nvSpPr>
        <p:spPr bwMode="gray">
          <a:xfrm>
            <a:off x="11122679" y="6617933"/>
            <a:ext cx="489014" cy="108000"/>
          </a:xfrm>
          <a:prstGeom prst="rect">
            <a:avLst/>
          </a:prstGeom>
        </p:spPr>
        <p:txBody>
          <a:bodyPr/>
          <a:lstStyle/>
          <a:p>
            <a:fld id="{0BEF6108-2570-4FCC-9E0C-E9303E1CDD0B}" type="datetime1">
              <a:rPr lang="en-US" smtClean="0"/>
              <a:t>11/28/23</a:t>
            </a:fld>
            <a:endParaRPr lang="en-US" dirty="0"/>
          </a:p>
        </p:txBody>
      </p:sp>
      <p:sp>
        <p:nvSpPr>
          <p:cNvPr id="5" name="Footer Placeholder 4"/>
          <p:cNvSpPr>
            <a:spLocks noGrp="1"/>
          </p:cNvSpPr>
          <p:nvPr>
            <p:ph type="ftr" sz="quarter" idx="11"/>
          </p:nvPr>
        </p:nvSpPr>
        <p:spPr bwMode="gray"/>
        <p:txBody>
          <a:bodyPr/>
          <a:lstStyle/>
          <a:p>
            <a:r>
              <a:rPr lang="en-GB" dirty="0"/>
              <a:t>Factor XI(a) core slide deck. August 2020. For internal use only.</a:t>
            </a:r>
            <a:endParaRPr lang="en-US" dirty="0"/>
          </a:p>
        </p:txBody>
      </p:sp>
      <p:sp>
        <p:nvSpPr>
          <p:cNvPr id="6" name="Slide Number Placeholder 5"/>
          <p:cNvSpPr>
            <a:spLocks noGrp="1"/>
          </p:cNvSpPr>
          <p:nvPr>
            <p:ph type="sldNum" sz="quarter" idx="12"/>
          </p:nvPr>
        </p:nvSpPr>
        <p:spPr bwMode="gray">
          <a:xfrm>
            <a:off x="195870" y="6617933"/>
            <a:ext cx="392377" cy="108000"/>
          </a:xfrm>
          <a:prstGeom prst="rect">
            <a:avLst/>
          </a:prstGeom>
        </p:spPr>
        <p:txBody>
          <a:bodyPr/>
          <a:lstStyle/>
          <a:p>
            <a:fld id="{EEAD9179-7A6B-4268-BEB2-F3B8EB06115B}" type="slidenum">
              <a:rPr lang="en-US" smtClean="0"/>
              <a:t>‹#›</a:t>
            </a:fld>
            <a:endParaRPr lang="en-US" dirty="0"/>
          </a:p>
        </p:txBody>
      </p:sp>
      <p:sp>
        <p:nvSpPr>
          <p:cNvPr id="7" name="Inhaltsplatzhalter 6"/>
          <p:cNvSpPr>
            <a:spLocks noGrp="1"/>
          </p:cNvSpPr>
          <p:nvPr>
            <p:ph sz="quarter" idx="14"/>
          </p:nvPr>
        </p:nvSpPr>
        <p:spPr>
          <a:xfrm>
            <a:off x="981949" y="1302026"/>
            <a:ext cx="10799867" cy="4848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0"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Logo</a:t>
            </a:r>
          </a:p>
          <a:p>
            <a:pPr algn="ctr"/>
            <a:r>
              <a:rPr lang="de-DE" sz="900">
                <a:solidFill>
                  <a:schemeClr val="tx1"/>
                </a:solidFill>
              </a:rPr>
              <a:t>Schutz</a:t>
            </a:r>
          </a:p>
        </p:txBody>
      </p:sp>
      <p:sp>
        <p:nvSpPr>
          <p:cNvPr id="11" name="Text Placeholder 10">
            <a:extLst>
              <a:ext uri="{FF2B5EF4-FFF2-40B4-BE49-F238E27FC236}">
                <a16:creationId xmlns:a16="http://schemas.microsoft.com/office/drawing/2014/main" id="{A5731481-562C-4F20-89F1-F256F68C7B70}"/>
              </a:ext>
            </a:extLst>
          </p:cNvPr>
          <p:cNvSpPr>
            <a:spLocks noGrp="1"/>
          </p:cNvSpPr>
          <p:nvPr>
            <p:ph type="body" sz="quarter" idx="15" hasCustomPrompt="1"/>
          </p:nvPr>
        </p:nvSpPr>
        <p:spPr>
          <a:xfrm>
            <a:off x="974027" y="6256320"/>
            <a:ext cx="10148652" cy="252000"/>
          </a:xfrm>
        </p:spPr>
        <p:txBody>
          <a:bodyPr/>
          <a:lstStyle>
            <a:lvl1pPr>
              <a:defRPr sz="800"/>
            </a:lvl1pPr>
            <a:lvl2pPr>
              <a:defRPr sz="1000"/>
            </a:lvl2pPr>
            <a:lvl3pPr>
              <a:defRPr sz="1000"/>
            </a:lvl3pPr>
            <a:lvl4pPr>
              <a:defRPr sz="1000"/>
            </a:lvl4pPr>
            <a:lvl5pPr>
              <a:defRPr sz="1000"/>
            </a:lvl5pPr>
          </a:lstStyle>
          <a:p>
            <a:pPr lvl="0"/>
            <a:r>
              <a:rPr lang="en-GB"/>
              <a:t>Footnote</a:t>
            </a:r>
          </a:p>
        </p:txBody>
      </p:sp>
    </p:spTree>
    <p:extLst>
      <p:ext uri="{BB962C8B-B14F-4D97-AF65-F5344CB8AC3E}">
        <p14:creationId xmlns:p14="http://schemas.microsoft.com/office/powerpoint/2010/main" val="313870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9">
          <p15:clr>
            <a:srgbClr val="FBAE40"/>
          </p15:clr>
        </p15:guide>
        <p15:guide id="2" pos="7424">
          <p15:clr>
            <a:srgbClr val="FBAE40"/>
          </p15:clr>
        </p15:guide>
        <p15:guide id="3" orient="horz" pos="1094">
          <p15:clr>
            <a:srgbClr val="FBAE40"/>
          </p15:clr>
        </p15:guide>
        <p15:guide id="4" orient="horz" pos="408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838200" y="1285335"/>
            <a:ext cx="5181600" cy="489162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6172200" y="1285335"/>
            <a:ext cx="5181600" cy="489162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1">
            <a:extLst>
              <a:ext uri="{FF2B5EF4-FFF2-40B4-BE49-F238E27FC236}">
                <a16:creationId xmlns:a16="http://schemas.microsoft.com/office/drawing/2014/main" id="{A0B7BC85-F755-4A96-AA38-4AA14AE96193}"/>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9C0F7D2-D936-4BA8-B82F-8A02FEEA9309}"/>
              </a:ext>
            </a:extLst>
          </p:cNvPr>
          <p:cNvSpPr>
            <a:spLocks noGrp="1"/>
          </p:cNvSpPr>
          <p:nvPr>
            <p:ph type="ftr" sz="quarter" idx="3"/>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pPr>
              <a:defRPr/>
            </a:pPr>
            <a:endParaRPr lang="en-US">
              <a:solidFill>
                <a:srgbClr val="FFFFFF"/>
              </a:solidFill>
            </a:endParaRPr>
          </a:p>
        </p:txBody>
      </p:sp>
    </p:spTree>
    <p:extLst>
      <p:ext uri="{BB962C8B-B14F-4D97-AF65-F5344CB8AC3E}">
        <p14:creationId xmlns:p14="http://schemas.microsoft.com/office/powerpoint/2010/main" val="5107008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Footnote">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4" name="Date Placeholder 3"/>
          <p:cNvSpPr>
            <a:spLocks noGrp="1"/>
          </p:cNvSpPr>
          <p:nvPr>
            <p:ph type="dt" sz="half" idx="10"/>
          </p:nvPr>
        </p:nvSpPr>
        <p:spPr bwMode="gray">
          <a:xfrm>
            <a:off x="11122679" y="6617933"/>
            <a:ext cx="489014" cy="108000"/>
          </a:xfrm>
          <a:prstGeom prst="rect">
            <a:avLst/>
          </a:prstGeom>
        </p:spPr>
        <p:txBody>
          <a:bodyPr/>
          <a:lstStyle/>
          <a:p>
            <a:fld id="{0BEF6108-2570-4FCC-9E0C-E9303E1CDD0B}" type="datetime1">
              <a:rPr lang="en-US" smtClean="0"/>
              <a:t>11/28/23</a:t>
            </a:fld>
            <a:endParaRPr lang="en-US" dirty="0"/>
          </a:p>
        </p:txBody>
      </p:sp>
      <p:sp>
        <p:nvSpPr>
          <p:cNvPr id="5" name="Footer Placeholder 4"/>
          <p:cNvSpPr>
            <a:spLocks noGrp="1"/>
          </p:cNvSpPr>
          <p:nvPr>
            <p:ph type="ftr" sz="quarter" idx="11"/>
          </p:nvPr>
        </p:nvSpPr>
        <p:spPr bwMode="gray"/>
        <p:txBody>
          <a:bodyPr/>
          <a:lstStyle/>
          <a:p>
            <a:r>
              <a:rPr lang="en-GB" dirty="0"/>
              <a:t>Factor XI(a) core slide deck. August 2020. For internal use only.</a:t>
            </a:r>
            <a:endParaRPr lang="en-US" dirty="0"/>
          </a:p>
        </p:txBody>
      </p:sp>
      <p:sp>
        <p:nvSpPr>
          <p:cNvPr id="6" name="Slide Number Placeholder 5"/>
          <p:cNvSpPr>
            <a:spLocks noGrp="1"/>
          </p:cNvSpPr>
          <p:nvPr>
            <p:ph type="sldNum" sz="quarter" idx="12"/>
          </p:nvPr>
        </p:nvSpPr>
        <p:spPr bwMode="gray">
          <a:xfrm>
            <a:off x="195870" y="6617933"/>
            <a:ext cx="392377" cy="108000"/>
          </a:xfrm>
          <a:prstGeom prst="rect">
            <a:avLst/>
          </a:prstGeom>
        </p:spPr>
        <p:txBody>
          <a:bodyPr/>
          <a:lstStyle/>
          <a:p>
            <a:fld id="{EEAD9179-7A6B-4268-BEB2-F3B8EB06115B}" type="slidenum">
              <a:rPr lang="en-US" smtClean="0"/>
              <a:t>‹#›</a:t>
            </a:fld>
            <a:endParaRPr lang="en-US" dirty="0"/>
          </a:p>
        </p:txBody>
      </p:sp>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gray">
          <a:xfrm>
            <a:off x="196130" y="617155"/>
            <a:ext cx="399652" cy="399600"/>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p:cNvSpPr>
            <a:spLocks noGrp="1"/>
          </p:cNvSpPr>
          <p:nvPr>
            <p:ph sz="quarter" idx="14"/>
          </p:nvPr>
        </p:nvSpPr>
        <p:spPr>
          <a:xfrm>
            <a:off x="981949" y="1302026"/>
            <a:ext cx="10799867" cy="4848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0"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a:solidFill>
                  <a:schemeClr val="tx1"/>
                </a:solidFill>
              </a:rPr>
              <a:t>Logo</a:t>
            </a:r>
          </a:p>
          <a:p>
            <a:pPr algn="ctr"/>
            <a:r>
              <a:rPr lang="de-DE" sz="900">
                <a:solidFill>
                  <a:schemeClr val="tx1"/>
                </a:solidFill>
              </a:rPr>
              <a:t>Schutz</a:t>
            </a:r>
          </a:p>
        </p:txBody>
      </p:sp>
      <p:sp>
        <p:nvSpPr>
          <p:cNvPr id="11" name="Text Placeholder 10">
            <a:extLst>
              <a:ext uri="{FF2B5EF4-FFF2-40B4-BE49-F238E27FC236}">
                <a16:creationId xmlns:a16="http://schemas.microsoft.com/office/drawing/2014/main" id="{A5731481-562C-4F20-89F1-F256F68C7B70}"/>
              </a:ext>
            </a:extLst>
          </p:cNvPr>
          <p:cNvSpPr>
            <a:spLocks noGrp="1"/>
          </p:cNvSpPr>
          <p:nvPr>
            <p:ph type="body" sz="quarter" idx="15" hasCustomPrompt="1"/>
          </p:nvPr>
        </p:nvSpPr>
        <p:spPr>
          <a:xfrm>
            <a:off x="974027" y="6256320"/>
            <a:ext cx="10148652" cy="252000"/>
          </a:xfrm>
        </p:spPr>
        <p:txBody>
          <a:bodyPr/>
          <a:lstStyle>
            <a:lvl1pPr>
              <a:defRPr sz="800"/>
            </a:lvl1pPr>
            <a:lvl2pPr>
              <a:defRPr sz="1000"/>
            </a:lvl2pPr>
            <a:lvl3pPr>
              <a:defRPr sz="1000"/>
            </a:lvl3pPr>
            <a:lvl4pPr>
              <a:defRPr sz="1000"/>
            </a:lvl4pPr>
            <a:lvl5pPr>
              <a:defRPr sz="1000"/>
            </a:lvl5pPr>
          </a:lstStyle>
          <a:p>
            <a:pPr lvl="0"/>
            <a:r>
              <a:rPr lang="en-GB"/>
              <a:t>Footnote</a:t>
            </a:r>
          </a:p>
        </p:txBody>
      </p:sp>
    </p:spTree>
    <p:extLst>
      <p:ext uri="{BB962C8B-B14F-4D97-AF65-F5344CB8AC3E}">
        <p14:creationId xmlns:p14="http://schemas.microsoft.com/office/powerpoint/2010/main" val="133857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9">
          <p15:clr>
            <a:srgbClr val="FBAE40"/>
          </p15:clr>
        </p15:guide>
        <p15:guide id="2" pos="7424">
          <p15:clr>
            <a:srgbClr val="FBAE40"/>
          </p15:clr>
        </p15:guide>
        <p15:guide id="3" orient="horz" pos="1094">
          <p15:clr>
            <a:srgbClr val="FBAE40"/>
          </p15:clr>
        </p15:guide>
        <p15:guide id="4" orient="horz" pos="408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bg2"/>
        </a:solidFill>
        <a:effectLst/>
      </p:bgPr>
    </p:bg>
    <p:spTree>
      <p:nvGrpSpPr>
        <p:cNvPr id="1" name=""/>
        <p:cNvGrpSpPr/>
        <p:nvPr/>
      </p:nvGrpSpPr>
      <p:grpSpPr>
        <a:xfrm>
          <a:off x="0" y="0"/>
          <a:ext cx="0" cy="0"/>
          <a:chOff x="0" y="0"/>
          <a:chExt cx="0" cy="0"/>
        </a:xfrm>
      </p:grpSpPr>
      <p:sp>
        <p:nvSpPr>
          <p:cNvPr id="33" name="Espace réservé du texte 32">
            <a:extLst>
              <a:ext uri="{FF2B5EF4-FFF2-40B4-BE49-F238E27FC236}">
                <a16:creationId xmlns:a16="http://schemas.microsoft.com/office/drawing/2014/main" id="{E87A3DCC-5F52-46C1-83E5-0DCD52BF0AF8}"/>
              </a:ext>
            </a:extLst>
          </p:cNvPr>
          <p:cNvSpPr>
            <a:spLocks noGrp="1" noChangeAspect="1"/>
          </p:cNvSpPr>
          <p:nvPr>
            <p:ph type="body" sz="quarter" idx="10" hasCustomPrompt="1"/>
          </p:nvPr>
        </p:nvSpPr>
        <p:spPr>
          <a:xfrm>
            <a:off x="1386361" y="3356072"/>
            <a:ext cx="9126120" cy="748795"/>
          </a:xfrm>
          <a:prstGeom prst="rect">
            <a:avLst/>
          </a:prstGeom>
        </p:spPr>
        <p:txBody>
          <a:bodyPr wrap="square">
            <a:spAutoFit/>
          </a:bodyPr>
          <a:lstStyle>
            <a:lvl1pPr marL="0" indent="0">
              <a:buNone/>
              <a:defRPr sz="2133" b="0">
                <a:solidFill>
                  <a:schemeClr val="tx1"/>
                </a:solidFill>
                <a:latin typeface="+mn-lt"/>
              </a:defRPr>
            </a:lvl1pPr>
            <a:lvl2pPr marL="355600" indent="0">
              <a:buNone/>
              <a:defRPr/>
            </a:lvl2pPr>
            <a:lvl3pPr marL="709083" indent="0">
              <a:buNone/>
              <a:defRPr/>
            </a:lvl3pPr>
            <a:lvl4pPr marL="1079500" indent="0">
              <a:buNone/>
              <a:defRPr/>
            </a:lvl4pPr>
            <a:lvl5pPr marL="1435099" indent="0">
              <a:buNone/>
              <a:defRPr/>
            </a:lvl5pPr>
          </a:lstStyle>
          <a:p>
            <a:pPr lvl="0"/>
            <a:r>
              <a:rPr lang="en-US" dirty="0"/>
              <a:t>A short description about the subject of the presentation. Can be used as a subtitle. </a:t>
            </a:r>
          </a:p>
        </p:txBody>
      </p:sp>
      <p:sp>
        <p:nvSpPr>
          <p:cNvPr id="36" name="Espace réservé du texte 32">
            <a:extLst>
              <a:ext uri="{FF2B5EF4-FFF2-40B4-BE49-F238E27FC236}">
                <a16:creationId xmlns:a16="http://schemas.microsoft.com/office/drawing/2014/main" id="{16284A64-7B54-461F-9363-2BE4503F91FE}"/>
              </a:ext>
            </a:extLst>
          </p:cNvPr>
          <p:cNvSpPr>
            <a:spLocks noGrp="1"/>
          </p:cNvSpPr>
          <p:nvPr>
            <p:ph type="body" sz="quarter" idx="12" hasCustomPrompt="1"/>
          </p:nvPr>
        </p:nvSpPr>
        <p:spPr>
          <a:xfrm>
            <a:off x="1391464" y="5282092"/>
            <a:ext cx="7584834" cy="420564"/>
          </a:xfrm>
          <a:prstGeom prst="rect">
            <a:avLst/>
          </a:prstGeom>
        </p:spPr>
        <p:txBody>
          <a:bodyPr>
            <a:spAutoFit/>
          </a:bodyPr>
          <a:lstStyle>
            <a:lvl1pPr marL="0" indent="0">
              <a:buNone/>
              <a:defRPr sz="2133" b="0">
                <a:solidFill>
                  <a:schemeClr val="accent4"/>
                </a:solidFill>
                <a:latin typeface="+mn-lt"/>
              </a:defRPr>
            </a:lvl1pPr>
            <a:lvl2pPr marL="355600" indent="0">
              <a:buNone/>
              <a:defRPr/>
            </a:lvl2pPr>
            <a:lvl3pPr marL="709083" indent="0">
              <a:buNone/>
              <a:defRPr/>
            </a:lvl3pPr>
            <a:lvl4pPr marL="1079500" indent="0">
              <a:buNone/>
              <a:defRPr/>
            </a:lvl4pPr>
            <a:lvl5pPr marL="1435099" indent="0">
              <a:buNone/>
              <a:defRPr/>
            </a:lvl5pPr>
          </a:lstStyle>
          <a:p>
            <a:pPr lvl="0"/>
            <a:r>
              <a:rPr lang="en-US" dirty="0"/>
              <a:t>Presentation date</a:t>
            </a:r>
          </a:p>
        </p:txBody>
      </p:sp>
      <p:sp>
        <p:nvSpPr>
          <p:cNvPr id="15" name="Espace réservé du texte 32">
            <a:extLst>
              <a:ext uri="{FF2B5EF4-FFF2-40B4-BE49-F238E27FC236}">
                <a16:creationId xmlns:a16="http://schemas.microsoft.com/office/drawing/2014/main" id="{DFFB4CC0-14B2-483B-83A6-DA9CE43781CA}"/>
              </a:ext>
            </a:extLst>
          </p:cNvPr>
          <p:cNvSpPr>
            <a:spLocks noGrp="1"/>
          </p:cNvSpPr>
          <p:nvPr>
            <p:ph type="body" sz="quarter" idx="13" hasCustomPrompt="1"/>
          </p:nvPr>
        </p:nvSpPr>
        <p:spPr>
          <a:xfrm>
            <a:off x="1391481" y="4770503"/>
            <a:ext cx="7584825" cy="420564"/>
          </a:xfrm>
          <a:prstGeom prst="rect">
            <a:avLst/>
          </a:prstGeom>
        </p:spPr>
        <p:txBody>
          <a:bodyPr>
            <a:spAutoFit/>
          </a:bodyPr>
          <a:lstStyle>
            <a:lvl1pPr marL="0" indent="0">
              <a:buNone/>
              <a:defRPr sz="2133" b="0">
                <a:solidFill>
                  <a:schemeClr val="tx1"/>
                </a:solidFill>
                <a:latin typeface="+mn-lt"/>
              </a:defRPr>
            </a:lvl1pPr>
            <a:lvl2pPr marL="355600" indent="0">
              <a:buNone/>
              <a:defRPr/>
            </a:lvl2pPr>
            <a:lvl3pPr marL="709083" indent="0">
              <a:buNone/>
              <a:defRPr/>
            </a:lvl3pPr>
            <a:lvl4pPr marL="1079500" indent="0">
              <a:buNone/>
              <a:defRPr/>
            </a:lvl4pPr>
            <a:lvl5pPr marL="1435099" indent="0">
              <a:buNone/>
              <a:defRPr/>
            </a:lvl5pPr>
          </a:lstStyle>
          <a:p>
            <a:pPr lvl="0"/>
            <a:r>
              <a:rPr lang="en-US" dirty="0"/>
              <a:t>Presenter Name</a:t>
            </a:r>
          </a:p>
        </p:txBody>
      </p:sp>
      <p:sp>
        <p:nvSpPr>
          <p:cNvPr id="17" name="Espace réservé du texte 32">
            <a:extLst>
              <a:ext uri="{FF2B5EF4-FFF2-40B4-BE49-F238E27FC236}">
                <a16:creationId xmlns:a16="http://schemas.microsoft.com/office/drawing/2014/main" id="{495DAAF3-5ADD-3B4B-9B4A-F80003C2F6E4}"/>
              </a:ext>
            </a:extLst>
          </p:cNvPr>
          <p:cNvSpPr>
            <a:spLocks noGrp="1" noChangeAspect="1"/>
          </p:cNvSpPr>
          <p:nvPr>
            <p:ph type="body" sz="quarter" idx="14" hasCustomPrompt="1"/>
          </p:nvPr>
        </p:nvSpPr>
        <p:spPr>
          <a:xfrm>
            <a:off x="1391480" y="1237013"/>
            <a:ext cx="9024995" cy="1110904"/>
          </a:xfrm>
          <a:prstGeom prst="rect">
            <a:avLst/>
          </a:prstGeom>
        </p:spPr>
        <p:txBody>
          <a:bodyPr wrap="square" lIns="90000" tIns="46800" rIns="90000" bIns="46800">
            <a:spAutoFit/>
          </a:bodyPr>
          <a:lstStyle>
            <a:lvl1pPr marL="0" indent="0">
              <a:spcBef>
                <a:spcPts val="800"/>
              </a:spcBef>
              <a:buNone/>
              <a:defRPr sz="6400" b="1" i="0" baseline="0">
                <a:solidFill>
                  <a:schemeClr val="accent4"/>
                </a:solidFill>
                <a:latin typeface="+mn-lt"/>
              </a:defRPr>
            </a:lvl1pPr>
            <a:lvl2pPr marL="355600" indent="0">
              <a:buNone/>
              <a:defRPr/>
            </a:lvl2pPr>
            <a:lvl3pPr marL="709083" indent="0">
              <a:buNone/>
              <a:defRPr/>
            </a:lvl3pPr>
            <a:lvl4pPr marL="1079500" indent="0">
              <a:buNone/>
              <a:defRPr/>
            </a:lvl4pPr>
            <a:lvl5pPr marL="1435099" indent="0">
              <a:buNone/>
              <a:defRPr/>
            </a:lvl5pPr>
          </a:lstStyle>
          <a:p>
            <a:pPr lvl="0"/>
            <a:r>
              <a:rPr lang="en-US" dirty="0"/>
              <a:t>Presentation Title</a:t>
            </a:r>
          </a:p>
        </p:txBody>
      </p:sp>
    </p:spTree>
    <p:extLst>
      <p:ext uri="{BB962C8B-B14F-4D97-AF65-F5344CB8AC3E}">
        <p14:creationId xmlns:p14="http://schemas.microsoft.com/office/powerpoint/2010/main" val="2294888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xtra Content">
    <p:bg>
      <p:bgPr>
        <a:solidFill>
          <a:schemeClr val="bg2"/>
        </a:solidFill>
        <a:effectLst/>
      </p:bgPr>
    </p:bg>
    <p:spTree>
      <p:nvGrpSpPr>
        <p:cNvPr id="1" name=""/>
        <p:cNvGrpSpPr/>
        <p:nvPr/>
      </p:nvGrpSpPr>
      <p:grpSpPr>
        <a:xfrm>
          <a:off x="0" y="0"/>
          <a:ext cx="0" cy="0"/>
          <a:chOff x="0" y="0"/>
          <a:chExt cx="0" cy="0"/>
        </a:xfrm>
      </p:grpSpPr>
      <p:sp>
        <p:nvSpPr>
          <p:cNvPr id="4" name="Espace réservé du texte 5">
            <a:extLst>
              <a:ext uri="{FF2B5EF4-FFF2-40B4-BE49-F238E27FC236}">
                <a16:creationId xmlns:a16="http://schemas.microsoft.com/office/drawing/2014/main" id="{EC9FD404-747D-47CF-8BD6-85DE35A09CA4}"/>
              </a:ext>
            </a:extLst>
          </p:cNvPr>
          <p:cNvSpPr>
            <a:spLocks noGrp="1"/>
          </p:cNvSpPr>
          <p:nvPr>
            <p:ph type="body" sz="quarter" idx="10" hasCustomPrompt="1"/>
          </p:nvPr>
        </p:nvSpPr>
        <p:spPr>
          <a:xfrm>
            <a:off x="339759" y="182882"/>
            <a:ext cx="10364753" cy="582275"/>
          </a:xfrm>
          <a:prstGeom prst="rect">
            <a:avLst/>
          </a:prstGeom>
        </p:spPr>
        <p:txBody>
          <a:bodyPr wrap="square" tIns="91440">
            <a:spAutoFit/>
          </a:bodyPr>
          <a:lstStyle>
            <a:lvl1pPr marL="0" indent="0">
              <a:lnSpc>
                <a:spcPts val="3333"/>
              </a:lnSpc>
              <a:spcBef>
                <a:spcPts val="0"/>
              </a:spcBef>
              <a:buNone/>
              <a:defRPr sz="3733" b="1">
                <a:solidFill>
                  <a:schemeClr val="accent4"/>
                </a:solidFill>
                <a:latin typeface="+mj-lt"/>
              </a:defRPr>
            </a:lvl1pPr>
            <a:lvl2pPr marL="355600" indent="0">
              <a:buNone/>
              <a:defRPr/>
            </a:lvl2pPr>
            <a:lvl3pPr marL="709083" indent="0">
              <a:buNone/>
              <a:defRPr/>
            </a:lvl3pPr>
            <a:lvl4pPr marL="1079500" indent="0">
              <a:buNone/>
              <a:defRPr/>
            </a:lvl4pPr>
            <a:lvl5pPr marL="1435099" indent="0">
              <a:buNone/>
              <a:defRPr/>
            </a:lvl5pPr>
          </a:lstStyle>
          <a:p>
            <a:pPr lvl="0"/>
            <a:r>
              <a:rPr lang="en-US" dirty="0"/>
              <a:t>First line of the headline</a:t>
            </a:r>
          </a:p>
        </p:txBody>
      </p:sp>
      <p:sp>
        <p:nvSpPr>
          <p:cNvPr id="6" name="Content Placeholder 4">
            <a:extLst>
              <a:ext uri="{FF2B5EF4-FFF2-40B4-BE49-F238E27FC236}">
                <a16:creationId xmlns:a16="http://schemas.microsoft.com/office/drawing/2014/main" id="{448225EB-A123-4416-BF74-09996F924290}"/>
              </a:ext>
            </a:extLst>
          </p:cNvPr>
          <p:cNvSpPr>
            <a:spLocks noGrp="1"/>
          </p:cNvSpPr>
          <p:nvPr>
            <p:ph sz="quarter" idx="11"/>
          </p:nvPr>
        </p:nvSpPr>
        <p:spPr>
          <a:xfrm>
            <a:off x="339759" y="1220756"/>
            <a:ext cx="10268975" cy="2437591"/>
          </a:xfrm>
          <a:prstGeom prst="rect">
            <a:avLst/>
          </a:prstGeom>
        </p:spPr>
        <p:txBody>
          <a:bodyPr/>
          <a:lstStyle>
            <a:lvl1pPr marL="241300" indent="-241300" defTabSz="480000">
              <a:buClr>
                <a:schemeClr val="accent6"/>
              </a:buClr>
              <a:buFont typeface="Arial" panose="020B0604020202020204" pitchFamily="34" charset="0"/>
              <a:buChar char="•"/>
              <a:defRPr>
                <a:solidFill>
                  <a:schemeClr val="tx1"/>
                </a:solidFill>
                <a:latin typeface="+mn-lt"/>
              </a:defRPr>
            </a:lvl1pPr>
            <a:lvl2pPr marL="596900" indent="-239184" defTabSz="478367">
              <a:buClr>
                <a:schemeClr val="accent6"/>
              </a:buClr>
              <a:buFont typeface="Arial" panose="020B0604020202020204" pitchFamily="34" charset="0"/>
              <a:buChar char="•"/>
              <a:defRPr>
                <a:solidFill>
                  <a:schemeClr val="tx1"/>
                </a:solidFill>
                <a:latin typeface="+mn-lt"/>
              </a:defRPr>
            </a:lvl2pPr>
            <a:lvl3pPr marL="838200" indent="-239184">
              <a:buClr>
                <a:schemeClr val="accent6"/>
              </a:buClr>
              <a:buFont typeface="Arial" panose="020B0604020202020204" pitchFamily="34" charset="0"/>
              <a:buChar char="•"/>
              <a:defRPr>
                <a:solidFill>
                  <a:schemeClr val="tx1"/>
                </a:solidFill>
                <a:latin typeface="+mn-lt"/>
              </a:defRPr>
            </a:lvl3pPr>
            <a:lvl4pPr marL="1073150" indent="-239184">
              <a:buClr>
                <a:schemeClr val="accent6"/>
              </a:buClr>
              <a:buFont typeface="Arial" panose="020B0604020202020204" pitchFamily="34" charset="0"/>
              <a:buChar char="•"/>
              <a:tabLst>
                <a:tab pos="1073150" algn="l"/>
              </a:tabLst>
              <a:defRPr>
                <a:solidFill>
                  <a:schemeClr val="tx1"/>
                </a:solidFill>
                <a:latin typeface="+mn-lt"/>
              </a:defRPr>
            </a:lvl4pPr>
            <a:lvl5pPr marL="1314450" indent="-239184">
              <a:buClr>
                <a:schemeClr val="accent6"/>
              </a:buClr>
              <a:buFont typeface="Arial" panose="020B0604020202020204" pitchFamily="34" charset="0"/>
              <a:buChar char="•"/>
              <a:defRPr>
                <a:solidFill>
                  <a:schemeClr val="tx1"/>
                </a:solidFill>
                <a:latin typeface="+mn-lt"/>
              </a:defRPr>
            </a:lvl5pPr>
            <a:lvl6pPr marL="1555751" indent="-239184">
              <a:buClr>
                <a:srgbClr val="AE1022"/>
              </a:buClr>
              <a:buFont typeface="Arial" panose="020B0604020202020204" pitchFamily="34" charset="0"/>
              <a:buChar char="•"/>
              <a:tabLst>
                <a:tab pos="1435099" algn="l"/>
              </a:tabLst>
              <a:defRPr sz="2400"/>
            </a:lvl6pPr>
            <a:lvl7pPr marL="1795200" indent="-239184">
              <a:buClr>
                <a:srgbClr val="C00000"/>
              </a:buClr>
              <a:defRPr sz="2400"/>
            </a:lvl7pPr>
            <a:lvl8pPr marL="2040000" indent="-239184">
              <a:buClr>
                <a:srgbClr val="C00000"/>
              </a:buClr>
              <a:defRPr sz="2400"/>
            </a:lvl8pPr>
            <a:lvl9pPr marL="3232150" indent="-304800">
              <a:buClr>
                <a:srgbClr val="C00000"/>
              </a:buClr>
              <a:buNone/>
              <a:defRPr sz="1866"/>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1019196296"/>
      </p:ext>
    </p:extLst>
  </p:cSld>
  <p:clrMapOvr>
    <a:masterClrMapping/>
  </p:clrMapOvr>
  <p:extLst>
    <p:ext uri="{DCECCB84-F9BA-43D5-87BE-67443E8EF086}">
      <p15:sldGuideLst xmlns:p15="http://schemas.microsoft.com/office/powerpoint/2012/main">
        <p15:guide id="1" orient="horz" pos="78">
          <p15:clr>
            <a:srgbClr val="FBAE40"/>
          </p15:clr>
        </p15:guide>
        <p15:guide id="2" pos="15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eading Page">
    <p:spTree>
      <p:nvGrpSpPr>
        <p:cNvPr id="1" name=""/>
        <p:cNvGrpSpPr/>
        <p:nvPr/>
      </p:nvGrpSpPr>
      <p:grpSpPr>
        <a:xfrm>
          <a:off x="0" y="0"/>
          <a:ext cx="0" cy="0"/>
          <a:chOff x="0" y="0"/>
          <a:chExt cx="0" cy="0"/>
        </a:xfrm>
      </p:grpSpPr>
      <p:sp>
        <p:nvSpPr>
          <p:cNvPr id="5" name="Espace réservé du texte 5">
            <a:extLst>
              <a:ext uri="{FF2B5EF4-FFF2-40B4-BE49-F238E27FC236}">
                <a16:creationId xmlns:a16="http://schemas.microsoft.com/office/drawing/2014/main" id="{75713D93-C919-4892-838C-B532C4D773A2}"/>
              </a:ext>
            </a:extLst>
          </p:cNvPr>
          <p:cNvSpPr>
            <a:spLocks noGrp="1"/>
          </p:cNvSpPr>
          <p:nvPr>
            <p:ph type="body" sz="quarter" idx="10" hasCustomPrompt="1"/>
          </p:nvPr>
        </p:nvSpPr>
        <p:spPr>
          <a:xfrm>
            <a:off x="335360" y="182882"/>
            <a:ext cx="10369152" cy="582275"/>
          </a:xfrm>
          <a:prstGeom prst="rect">
            <a:avLst/>
          </a:prstGeom>
        </p:spPr>
        <p:txBody>
          <a:bodyPr wrap="square" tIns="91440">
            <a:spAutoFit/>
          </a:bodyPr>
          <a:lstStyle>
            <a:lvl1pPr marL="0" indent="0">
              <a:lnSpc>
                <a:spcPts val="3333"/>
              </a:lnSpc>
              <a:spcBef>
                <a:spcPts val="0"/>
              </a:spcBef>
              <a:buNone/>
              <a:defRPr sz="3733" b="1" baseline="0">
                <a:solidFill>
                  <a:schemeClr val="accent4"/>
                </a:solidFill>
                <a:latin typeface="+mj-lt"/>
              </a:defRPr>
            </a:lvl1pPr>
            <a:lvl2pPr marL="355600" indent="0">
              <a:buNone/>
              <a:defRPr/>
            </a:lvl2pPr>
            <a:lvl3pPr marL="709083" indent="0">
              <a:buNone/>
              <a:defRPr/>
            </a:lvl3pPr>
            <a:lvl4pPr marL="1079500" indent="0">
              <a:buNone/>
              <a:defRPr/>
            </a:lvl4pPr>
            <a:lvl5pPr marL="1435099" indent="0">
              <a:buNone/>
              <a:defRPr/>
            </a:lvl5pPr>
          </a:lstStyle>
          <a:p>
            <a:pPr lvl="0"/>
            <a:r>
              <a:rPr lang="en-US" dirty="0"/>
              <a:t>Want to use just a headline? =&gt; type here</a:t>
            </a:r>
          </a:p>
        </p:txBody>
      </p:sp>
    </p:spTree>
    <p:extLst>
      <p:ext uri="{BB962C8B-B14F-4D97-AF65-F5344CB8AC3E}">
        <p14:creationId xmlns:p14="http://schemas.microsoft.com/office/powerpoint/2010/main" val="2635723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353369" y="1138299"/>
            <a:ext cx="11428447" cy="369332"/>
          </a:xfrm>
        </p:spPr>
        <p:txBody>
          <a:bodyPr anchor="t"/>
          <a:lstStyle>
            <a:lvl1pPr marL="0" indent="0" algn="l">
              <a:buNone/>
              <a:defRPr sz="1800">
                <a:solidFill>
                  <a:schemeClr val="tx1">
                    <a:lumMod val="65000"/>
                    <a:lumOff val="35000"/>
                  </a:schemeClr>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de-DE" dirty="0"/>
              <a:t>Formatvorlage des Untertitelmasters durch Klicken bearbeiten</a:t>
            </a:r>
            <a:endParaRPr lang="en-US" dirty="0"/>
          </a:p>
        </p:txBody>
      </p:sp>
      <p:sp>
        <p:nvSpPr>
          <p:cNvPr id="2" name="Title 1"/>
          <p:cNvSpPr>
            <a:spLocks noGrp="1"/>
          </p:cNvSpPr>
          <p:nvPr>
            <p:ph type="title"/>
          </p:nvPr>
        </p:nvSpPr>
        <p:spPr bwMode="gray">
          <a:xfrm>
            <a:off x="344431" y="181940"/>
            <a:ext cx="10360082" cy="655500"/>
          </a:xfrm>
        </p:spPr>
        <p:txBody>
          <a:bodyPr/>
          <a:lstStyle/>
          <a:p>
            <a:r>
              <a:rPr lang="de-DE" dirty="0"/>
              <a:t>Titelmasterformat durch Klicken bearbeiten</a:t>
            </a:r>
            <a:endParaRPr lang="en-US" dirty="0"/>
          </a:p>
        </p:txBody>
      </p:sp>
      <p:sp>
        <p:nvSpPr>
          <p:cNvPr id="7" name="Inhaltsplatzhalter 6"/>
          <p:cNvSpPr>
            <a:spLocks noGrp="1"/>
          </p:cNvSpPr>
          <p:nvPr>
            <p:ph sz="quarter" idx="14"/>
          </p:nvPr>
        </p:nvSpPr>
        <p:spPr>
          <a:xfrm>
            <a:off x="353369" y="1732752"/>
            <a:ext cx="11428447" cy="2406684"/>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389257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9">
          <p15:clr>
            <a:srgbClr val="FBAE40"/>
          </p15:clr>
        </p15:guide>
        <p15:guide id="2" pos="7424">
          <p15:clr>
            <a:srgbClr val="FBAE40"/>
          </p15:clr>
        </p15:guide>
        <p15:guide id="3" orient="horz" pos="1094">
          <p15:clr>
            <a:srgbClr val="FBAE40"/>
          </p15:clr>
        </p15:guide>
        <p15:guide id="4" orient="horz" pos="408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Only - New">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44431" y="181939"/>
            <a:ext cx="10536966" cy="655500"/>
          </a:xfrm>
        </p:spPr>
        <p:txBody>
          <a:bodyPr/>
          <a:lstStyle/>
          <a:p>
            <a:r>
              <a:rPr lang="de-DE" dirty="0"/>
              <a:t>Titelmasterformat durch Klicken bearbeiten</a:t>
            </a:r>
            <a:endParaRPr lang="en-US" dirty="0"/>
          </a:p>
        </p:txBody>
      </p:sp>
      <p:sp>
        <p:nvSpPr>
          <p:cNvPr id="10"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216373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9">
          <p15:clr>
            <a:srgbClr val="FBAE40"/>
          </p15:clr>
        </p15:guide>
        <p15:guide id="2" pos="7424">
          <p15:clr>
            <a:srgbClr val="FBAE40"/>
          </p15:clr>
        </p15:guide>
        <p15:guide id="3" orient="horz" pos="1094">
          <p15:clr>
            <a:srgbClr val="FBAE40"/>
          </p15:clr>
        </p15:guide>
        <p15:guide id="4" orient="horz" pos="408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Content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353368" y="1138299"/>
            <a:ext cx="11413738" cy="369332"/>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de-DE" dirty="0"/>
              <a:t>Formatvorlage des Untertitelmasters durch Klicken bearbeiten</a:t>
            </a:r>
            <a:endParaRPr lang="en-US" dirty="0"/>
          </a:p>
        </p:txBody>
      </p:sp>
      <p:sp>
        <p:nvSpPr>
          <p:cNvPr id="2" name="Title 1"/>
          <p:cNvSpPr>
            <a:spLocks noGrp="1"/>
          </p:cNvSpPr>
          <p:nvPr>
            <p:ph type="title"/>
          </p:nvPr>
        </p:nvSpPr>
        <p:spPr bwMode="gray">
          <a:xfrm>
            <a:off x="344431" y="181939"/>
            <a:ext cx="10536966" cy="655500"/>
          </a:xfrm>
        </p:spPr>
        <p:txBody>
          <a:bodyPr/>
          <a:lstStyle/>
          <a:p>
            <a:r>
              <a:rPr lang="de-DE" dirty="0"/>
              <a:t>Titelmasterformat durch Klicken bearbeiten</a:t>
            </a:r>
            <a:endParaRPr lang="en-US" dirty="0"/>
          </a:p>
        </p:txBody>
      </p:sp>
      <p:sp>
        <p:nvSpPr>
          <p:cNvPr id="7" name="Inhaltsplatzhalter 6"/>
          <p:cNvSpPr>
            <a:spLocks noGrp="1"/>
          </p:cNvSpPr>
          <p:nvPr>
            <p:ph sz="quarter" idx="16"/>
          </p:nvPr>
        </p:nvSpPr>
        <p:spPr>
          <a:xfrm>
            <a:off x="307358" y="1798014"/>
            <a:ext cx="5517426" cy="240668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Inhaltsplatzhalter 12"/>
          <p:cNvSpPr>
            <a:spLocks noGrp="1"/>
          </p:cNvSpPr>
          <p:nvPr>
            <p:ph sz="quarter" idx="17"/>
          </p:nvPr>
        </p:nvSpPr>
        <p:spPr>
          <a:xfrm>
            <a:off x="6249679" y="1732752"/>
            <a:ext cx="5517426" cy="240668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10"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407476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09">
          <p15:clr>
            <a:srgbClr val="FBAE40"/>
          </p15:clr>
        </p15:guide>
        <p15:guide id="2" pos="4135">
          <p15:clr>
            <a:srgbClr val="FBAE40"/>
          </p15:clr>
        </p15:guide>
        <p15:guide id="3" orient="horz" pos="1094">
          <p15:clr>
            <a:srgbClr val="FBAE40"/>
          </p15:clr>
        </p15:guide>
        <p15:guide id="4" orient="horz" pos="4085">
          <p15:clr>
            <a:srgbClr val="FBAE40"/>
          </p15:clr>
        </p15:guide>
        <p15:guide id="5" pos="619">
          <p15:clr>
            <a:srgbClr val="FBAE40"/>
          </p15:clr>
        </p15:guide>
        <p15:guide id="7" pos="742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250C-6EEA-B1A1-B491-1042254842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BD3599-E485-39AC-03C7-74F93F01C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F96DE3-09DA-C553-4E03-25C8490BF4CE}"/>
              </a:ext>
            </a:extLst>
          </p:cNvPr>
          <p:cNvSpPr>
            <a:spLocks noGrp="1"/>
          </p:cNvSpPr>
          <p:nvPr>
            <p:ph type="dt" sz="half" idx="10"/>
          </p:nvPr>
        </p:nvSpPr>
        <p:spPr/>
        <p:txBody>
          <a:bodyPr/>
          <a:lstStyle/>
          <a:p>
            <a:fld id="{68607845-940D-AF42-90E6-0A3F0004BE78}" type="datetimeFigureOut">
              <a:rPr lang="en-US" smtClean="0"/>
              <a:t>11/28/23</a:t>
            </a:fld>
            <a:endParaRPr lang="en-US"/>
          </a:p>
        </p:txBody>
      </p:sp>
      <p:sp>
        <p:nvSpPr>
          <p:cNvPr id="5" name="Footer Placeholder 4">
            <a:extLst>
              <a:ext uri="{FF2B5EF4-FFF2-40B4-BE49-F238E27FC236}">
                <a16:creationId xmlns:a16="http://schemas.microsoft.com/office/drawing/2014/main" id="{EFA9A60E-868C-52C6-C825-19BA338FF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1579E-803B-BD28-2DBB-13250B0CA552}"/>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1332133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FC08-534A-8154-8815-A5BFFB686E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4B8B7-FC0D-4F40-EC2B-62E119F7C5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17CCE6-3E70-D9AF-F696-4DDE3281A5DF}"/>
              </a:ext>
            </a:extLst>
          </p:cNvPr>
          <p:cNvSpPr>
            <a:spLocks noGrp="1"/>
          </p:cNvSpPr>
          <p:nvPr>
            <p:ph type="dt" sz="half" idx="10"/>
          </p:nvPr>
        </p:nvSpPr>
        <p:spPr/>
        <p:txBody>
          <a:bodyPr/>
          <a:lstStyle/>
          <a:p>
            <a:fld id="{68607845-940D-AF42-90E6-0A3F0004BE78}" type="datetimeFigureOut">
              <a:rPr lang="en-US" smtClean="0"/>
              <a:t>11/28/23</a:t>
            </a:fld>
            <a:endParaRPr lang="en-US"/>
          </a:p>
        </p:txBody>
      </p:sp>
      <p:sp>
        <p:nvSpPr>
          <p:cNvPr id="5" name="Footer Placeholder 4">
            <a:extLst>
              <a:ext uri="{FF2B5EF4-FFF2-40B4-BE49-F238E27FC236}">
                <a16:creationId xmlns:a16="http://schemas.microsoft.com/office/drawing/2014/main" id="{3693B666-A55A-067A-E47A-F4A087A8B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8EFF9-3F62-FFA8-F4BC-890344B8B66D}"/>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3415859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025A2-2765-239F-A15A-3F2C72B2AC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EDEC4F-96BF-9190-2B7F-6CE6BF4214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41C397-E997-3E50-0FFF-FB8BD85539E4}"/>
              </a:ext>
            </a:extLst>
          </p:cNvPr>
          <p:cNvSpPr>
            <a:spLocks noGrp="1"/>
          </p:cNvSpPr>
          <p:nvPr>
            <p:ph type="dt" sz="half" idx="10"/>
          </p:nvPr>
        </p:nvSpPr>
        <p:spPr/>
        <p:txBody>
          <a:bodyPr/>
          <a:lstStyle/>
          <a:p>
            <a:fld id="{68607845-940D-AF42-90E6-0A3F0004BE78}" type="datetimeFigureOut">
              <a:rPr lang="en-US" smtClean="0"/>
              <a:t>11/28/23</a:t>
            </a:fld>
            <a:endParaRPr lang="en-US"/>
          </a:p>
        </p:txBody>
      </p:sp>
      <p:sp>
        <p:nvSpPr>
          <p:cNvPr id="5" name="Footer Placeholder 4">
            <a:extLst>
              <a:ext uri="{FF2B5EF4-FFF2-40B4-BE49-F238E27FC236}">
                <a16:creationId xmlns:a16="http://schemas.microsoft.com/office/drawing/2014/main" id="{54973FE1-6DFF-CDB4-7A32-D3D242B7A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263AC-E06E-CCF8-C678-2295416D6BFD}"/>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928704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839788" y="1285337"/>
            <a:ext cx="5157787" cy="586596"/>
          </a:xfrm>
          <a:prstGeom prst="rect">
            <a:avLst/>
          </a:prstGeom>
        </p:spPr>
        <p:txBody>
          <a:bodyPr anchor="b">
            <a:normAutofit/>
          </a:bodyPr>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839788" y="1871932"/>
            <a:ext cx="5157787" cy="43177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6172200" y="1285336"/>
            <a:ext cx="5183188" cy="586596"/>
          </a:xfrm>
          <a:prstGeom prst="rect">
            <a:avLst/>
          </a:prstGeom>
        </p:spPr>
        <p:txBody>
          <a:bodyPr anchor="b">
            <a:normAutofit/>
          </a:bodyPr>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6172200" y="1871932"/>
            <a:ext cx="5183188" cy="43177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1">
            <a:extLst>
              <a:ext uri="{FF2B5EF4-FFF2-40B4-BE49-F238E27FC236}">
                <a16:creationId xmlns:a16="http://schemas.microsoft.com/office/drawing/2014/main" id="{B693E223-7941-4E76-B7D4-7976938F53DC}"/>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8" name="Footer Placeholder 4">
            <a:extLst>
              <a:ext uri="{FF2B5EF4-FFF2-40B4-BE49-F238E27FC236}">
                <a16:creationId xmlns:a16="http://schemas.microsoft.com/office/drawing/2014/main" id="{6809C0C9-BF07-4FA6-AAC5-71F3DAE61F9D}"/>
              </a:ext>
            </a:extLst>
          </p:cNvPr>
          <p:cNvSpPr>
            <a:spLocks noGrp="1"/>
          </p:cNvSpPr>
          <p:nvPr>
            <p:ph type="ftr" sz="quarter" idx="10"/>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pPr>
              <a:defRPr/>
            </a:pPr>
            <a:endParaRPr lang="en-US">
              <a:solidFill>
                <a:srgbClr val="FFFFFF"/>
              </a:solidFill>
            </a:endParaRPr>
          </a:p>
        </p:txBody>
      </p:sp>
    </p:spTree>
    <p:extLst>
      <p:ext uri="{BB962C8B-B14F-4D97-AF65-F5344CB8AC3E}">
        <p14:creationId xmlns:p14="http://schemas.microsoft.com/office/powerpoint/2010/main" val="24783285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22703-6067-83C5-B7B3-BFB874451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87963D-72B5-EAAA-B532-937561249D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478CC-A6AE-5BA5-0C93-2ABD2CB91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BF93BF-43F9-E86C-2186-7EE4544814C4}"/>
              </a:ext>
            </a:extLst>
          </p:cNvPr>
          <p:cNvSpPr>
            <a:spLocks noGrp="1"/>
          </p:cNvSpPr>
          <p:nvPr>
            <p:ph type="dt" sz="half" idx="10"/>
          </p:nvPr>
        </p:nvSpPr>
        <p:spPr/>
        <p:txBody>
          <a:bodyPr/>
          <a:lstStyle/>
          <a:p>
            <a:fld id="{68607845-940D-AF42-90E6-0A3F0004BE78}" type="datetimeFigureOut">
              <a:rPr lang="en-US" smtClean="0"/>
              <a:t>11/28/23</a:t>
            </a:fld>
            <a:endParaRPr lang="en-US"/>
          </a:p>
        </p:txBody>
      </p:sp>
      <p:sp>
        <p:nvSpPr>
          <p:cNvPr id="6" name="Footer Placeholder 5">
            <a:extLst>
              <a:ext uri="{FF2B5EF4-FFF2-40B4-BE49-F238E27FC236}">
                <a16:creationId xmlns:a16="http://schemas.microsoft.com/office/drawing/2014/main" id="{42E5678A-92ED-3CA8-25E7-1697F7B109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A367E-BEF6-76B2-B494-82E3A4FFFA03}"/>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4045649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067C-F02F-CA51-C76E-9AFAA77F46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7DFFB7-D356-0068-C081-0037355B3B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46DE1-B636-ED1B-AB2F-C49A63505C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EE0272-F65F-ED84-720C-CA73A9D14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850EF4-AE51-FB58-8AAB-D7B6106A86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D4A651-BC82-2322-E0B4-F301EE08EC72}"/>
              </a:ext>
            </a:extLst>
          </p:cNvPr>
          <p:cNvSpPr>
            <a:spLocks noGrp="1"/>
          </p:cNvSpPr>
          <p:nvPr>
            <p:ph type="dt" sz="half" idx="10"/>
          </p:nvPr>
        </p:nvSpPr>
        <p:spPr/>
        <p:txBody>
          <a:bodyPr/>
          <a:lstStyle/>
          <a:p>
            <a:fld id="{68607845-940D-AF42-90E6-0A3F0004BE78}" type="datetimeFigureOut">
              <a:rPr lang="en-US" smtClean="0"/>
              <a:t>11/28/23</a:t>
            </a:fld>
            <a:endParaRPr lang="en-US"/>
          </a:p>
        </p:txBody>
      </p:sp>
      <p:sp>
        <p:nvSpPr>
          <p:cNvPr id="8" name="Footer Placeholder 7">
            <a:extLst>
              <a:ext uri="{FF2B5EF4-FFF2-40B4-BE49-F238E27FC236}">
                <a16:creationId xmlns:a16="http://schemas.microsoft.com/office/drawing/2014/main" id="{36DE80AA-357E-6C98-0356-40E44CEA86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AEBF76-C709-17B1-7646-653B310FA635}"/>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32401925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A9F76-DC18-5638-D2F2-A8C5E27ACA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92889F-0B2E-7251-3AFB-6AE4AC334F59}"/>
              </a:ext>
            </a:extLst>
          </p:cNvPr>
          <p:cNvSpPr>
            <a:spLocks noGrp="1"/>
          </p:cNvSpPr>
          <p:nvPr>
            <p:ph type="dt" sz="half" idx="10"/>
          </p:nvPr>
        </p:nvSpPr>
        <p:spPr/>
        <p:txBody>
          <a:bodyPr/>
          <a:lstStyle/>
          <a:p>
            <a:fld id="{68607845-940D-AF42-90E6-0A3F0004BE78}" type="datetimeFigureOut">
              <a:rPr lang="en-US" smtClean="0"/>
              <a:t>11/28/23</a:t>
            </a:fld>
            <a:endParaRPr lang="en-US"/>
          </a:p>
        </p:txBody>
      </p:sp>
      <p:sp>
        <p:nvSpPr>
          <p:cNvPr id="4" name="Footer Placeholder 3">
            <a:extLst>
              <a:ext uri="{FF2B5EF4-FFF2-40B4-BE49-F238E27FC236}">
                <a16:creationId xmlns:a16="http://schemas.microsoft.com/office/drawing/2014/main" id="{7303151B-2399-38C2-5A12-67FB2C4937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D54789-EB7D-63FF-798A-50C671590E53}"/>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324219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FAC998-1345-0A1E-D969-E2343D24E5B0}"/>
              </a:ext>
            </a:extLst>
          </p:cNvPr>
          <p:cNvSpPr>
            <a:spLocks noGrp="1"/>
          </p:cNvSpPr>
          <p:nvPr>
            <p:ph type="dt" sz="half" idx="10"/>
          </p:nvPr>
        </p:nvSpPr>
        <p:spPr/>
        <p:txBody>
          <a:bodyPr/>
          <a:lstStyle/>
          <a:p>
            <a:fld id="{68607845-940D-AF42-90E6-0A3F0004BE78}" type="datetimeFigureOut">
              <a:rPr lang="en-US" smtClean="0"/>
              <a:t>11/28/23</a:t>
            </a:fld>
            <a:endParaRPr lang="en-US"/>
          </a:p>
        </p:txBody>
      </p:sp>
      <p:sp>
        <p:nvSpPr>
          <p:cNvPr id="3" name="Footer Placeholder 2">
            <a:extLst>
              <a:ext uri="{FF2B5EF4-FFF2-40B4-BE49-F238E27FC236}">
                <a16:creationId xmlns:a16="http://schemas.microsoft.com/office/drawing/2014/main" id="{24CBE583-98EF-E399-09BA-BD0061BEF4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234487-D257-CCB4-7728-4674E825B93B}"/>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17815315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06936-E1B0-0DD5-1952-04504CECD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ED911E-6386-4271-B6E9-40C5066E2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E8560E-7E00-2A07-7AE0-12A12B7093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F7A04-C019-9FFD-A565-15FD384B2CBA}"/>
              </a:ext>
            </a:extLst>
          </p:cNvPr>
          <p:cNvSpPr>
            <a:spLocks noGrp="1"/>
          </p:cNvSpPr>
          <p:nvPr>
            <p:ph type="dt" sz="half" idx="10"/>
          </p:nvPr>
        </p:nvSpPr>
        <p:spPr/>
        <p:txBody>
          <a:bodyPr/>
          <a:lstStyle/>
          <a:p>
            <a:fld id="{68607845-940D-AF42-90E6-0A3F0004BE78}" type="datetimeFigureOut">
              <a:rPr lang="en-US" smtClean="0"/>
              <a:t>11/28/23</a:t>
            </a:fld>
            <a:endParaRPr lang="en-US"/>
          </a:p>
        </p:txBody>
      </p:sp>
      <p:sp>
        <p:nvSpPr>
          <p:cNvPr id="6" name="Footer Placeholder 5">
            <a:extLst>
              <a:ext uri="{FF2B5EF4-FFF2-40B4-BE49-F238E27FC236}">
                <a16:creationId xmlns:a16="http://schemas.microsoft.com/office/drawing/2014/main" id="{3C619466-C547-5950-58EE-EE1847F6B7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BF1FB8-9D79-225C-2626-783076682BD3}"/>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41420396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1F79-9E23-3848-6F69-35488B4C97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EC5418-1A70-E059-01EC-1D72186415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A7CE12-2BFD-3001-A50F-144325830B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FDA66-E22F-675F-FEB8-63150CF7F0F3}"/>
              </a:ext>
            </a:extLst>
          </p:cNvPr>
          <p:cNvSpPr>
            <a:spLocks noGrp="1"/>
          </p:cNvSpPr>
          <p:nvPr>
            <p:ph type="dt" sz="half" idx="10"/>
          </p:nvPr>
        </p:nvSpPr>
        <p:spPr/>
        <p:txBody>
          <a:bodyPr/>
          <a:lstStyle/>
          <a:p>
            <a:fld id="{68607845-940D-AF42-90E6-0A3F0004BE78}" type="datetimeFigureOut">
              <a:rPr lang="en-US" smtClean="0"/>
              <a:t>11/28/23</a:t>
            </a:fld>
            <a:endParaRPr lang="en-US"/>
          </a:p>
        </p:txBody>
      </p:sp>
      <p:sp>
        <p:nvSpPr>
          <p:cNvPr id="6" name="Footer Placeholder 5">
            <a:extLst>
              <a:ext uri="{FF2B5EF4-FFF2-40B4-BE49-F238E27FC236}">
                <a16:creationId xmlns:a16="http://schemas.microsoft.com/office/drawing/2014/main" id="{10C83DCB-B75E-E3B9-1D31-F97DD2D65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41B311-4B71-A04A-F24B-8930E95E38DC}"/>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6394597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774C5-0A9B-18F3-9CAF-A2B1A25B92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D017D1-B693-49B4-3D5E-A85798E937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AF5442-7CBE-77D1-A385-C70394651352}"/>
              </a:ext>
            </a:extLst>
          </p:cNvPr>
          <p:cNvSpPr>
            <a:spLocks noGrp="1"/>
          </p:cNvSpPr>
          <p:nvPr>
            <p:ph type="dt" sz="half" idx="10"/>
          </p:nvPr>
        </p:nvSpPr>
        <p:spPr/>
        <p:txBody>
          <a:bodyPr/>
          <a:lstStyle/>
          <a:p>
            <a:fld id="{68607845-940D-AF42-90E6-0A3F0004BE78}" type="datetimeFigureOut">
              <a:rPr lang="en-US" smtClean="0"/>
              <a:t>11/28/23</a:t>
            </a:fld>
            <a:endParaRPr lang="en-US"/>
          </a:p>
        </p:txBody>
      </p:sp>
      <p:sp>
        <p:nvSpPr>
          <p:cNvPr id="5" name="Footer Placeholder 4">
            <a:extLst>
              <a:ext uri="{FF2B5EF4-FFF2-40B4-BE49-F238E27FC236}">
                <a16:creationId xmlns:a16="http://schemas.microsoft.com/office/drawing/2014/main" id="{D87A6695-506E-F21D-883F-09C59CE1C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E03CC-E804-AE4F-BC35-01C4F6A9E24A}"/>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22754697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70CF5B-1288-5AE1-2A77-4AA7451944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6E1E66-A92E-A10E-28AA-282CAF2696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6E619-06E1-63C2-881D-5EC5E6E70BD2}"/>
              </a:ext>
            </a:extLst>
          </p:cNvPr>
          <p:cNvSpPr>
            <a:spLocks noGrp="1"/>
          </p:cNvSpPr>
          <p:nvPr>
            <p:ph type="dt" sz="half" idx="10"/>
          </p:nvPr>
        </p:nvSpPr>
        <p:spPr/>
        <p:txBody>
          <a:bodyPr/>
          <a:lstStyle/>
          <a:p>
            <a:fld id="{68607845-940D-AF42-90E6-0A3F0004BE78}" type="datetimeFigureOut">
              <a:rPr lang="en-US" smtClean="0"/>
              <a:t>11/28/23</a:t>
            </a:fld>
            <a:endParaRPr lang="en-US"/>
          </a:p>
        </p:txBody>
      </p:sp>
      <p:sp>
        <p:nvSpPr>
          <p:cNvPr id="5" name="Footer Placeholder 4">
            <a:extLst>
              <a:ext uri="{FF2B5EF4-FFF2-40B4-BE49-F238E27FC236}">
                <a16:creationId xmlns:a16="http://schemas.microsoft.com/office/drawing/2014/main" id="{F76803AB-03EE-7B44-B956-081B88BE2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01B24F-3185-E413-DA86-85FF758C4669}"/>
              </a:ext>
            </a:extLst>
          </p:cNvPr>
          <p:cNvSpPr>
            <a:spLocks noGrp="1"/>
          </p:cNvSpPr>
          <p:nvPr>
            <p:ph type="sldNum" sz="quarter" idx="12"/>
          </p:nvPr>
        </p:nvSpPr>
        <p:spPr/>
        <p:txBody>
          <a:bodyPr/>
          <a:lstStyle/>
          <a:p>
            <a:fld id="{C73C78B3-0045-9547-874D-082F52276EB6}" type="slidenum">
              <a:rPr lang="en-US" smtClean="0"/>
              <a:t>‹#›</a:t>
            </a:fld>
            <a:endParaRPr lang="en-US"/>
          </a:p>
        </p:txBody>
      </p:sp>
    </p:spTree>
    <p:extLst>
      <p:ext uri="{BB962C8B-B14F-4D97-AF65-F5344CB8AC3E}">
        <p14:creationId xmlns:p14="http://schemas.microsoft.com/office/powerpoint/2010/main" val="17004164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Slide">
    <p:bg>
      <p:bgPr>
        <a:gradFill>
          <a:gsLst>
            <a:gs pos="84000">
              <a:srgbClr val="EDEDED"/>
            </a:gs>
            <a:gs pos="57000">
              <a:schemeClr val="bg1"/>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831850" y="1101482"/>
            <a:ext cx="10515600" cy="2825748"/>
          </a:xfrm>
        </p:spPr>
        <p:txBody>
          <a:bodyPr anchor="b">
            <a:normAutofit/>
          </a:bodyPr>
          <a:lstStyle>
            <a:lvl1pPr>
              <a:defRPr sz="4800">
                <a:solidFill>
                  <a:schemeClr val="accent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831850" y="4208338"/>
            <a:ext cx="10515600" cy="1766887"/>
          </a:xfrm>
          <a:prstGeom prst="rect">
            <a:avLst/>
          </a:prstGeo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6" name="Straight Connector 15">
            <a:extLst>
              <a:ext uri="{FF2B5EF4-FFF2-40B4-BE49-F238E27FC236}">
                <a16:creationId xmlns:a16="http://schemas.microsoft.com/office/drawing/2014/main" id="{D0CC67B0-1237-46F2-B879-34B77487522D}"/>
              </a:ext>
            </a:extLst>
          </p:cNvPr>
          <p:cNvCxnSpPr/>
          <p:nvPr/>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7C5F604-5875-43F7-B477-70FB1C866798}"/>
              </a:ext>
            </a:extLst>
          </p:cNvPr>
          <p:cNvSpPr>
            <a:spLocks noGrp="1"/>
          </p:cNvSpPr>
          <p:nvPr>
            <p:ph type="ftr" sz="quarter" idx="3"/>
          </p:nvPr>
        </p:nvSpPr>
        <p:spPr>
          <a:xfrm>
            <a:off x="838200" y="6356350"/>
            <a:ext cx="1050925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a:p>
        </p:txBody>
      </p:sp>
      <p:pic>
        <p:nvPicPr>
          <p:cNvPr id="8" name="Picture 7">
            <a:extLst>
              <a:ext uri="{FF2B5EF4-FFF2-40B4-BE49-F238E27FC236}">
                <a16:creationId xmlns:a16="http://schemas.microsoft.com/office/drawing/2014/main" id="{3390C64D-9995-4CD5-AD94-B104F638C5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78"/>
            <a:ext cx="4343365" cy="675353"/>
          </a:xfrm>
          <a:prstGeom prst="rect">
            <a:avLst/>
          </a:prstGeom>
        </p:spPr>
      </p:pic>
      <p:pic>
        <p:nvPicPr>
          <p:cNvPr id="2" name="Picture 1">
            <a:extLst>
              <a:ext uri="{FF2B5EF4-FFF2-40B4-BE49-F238E27FC236}">
                <a16:creationId xmlns:a16="http://schemas.microsoft.com/office/drawing/2014/main" id="{D547F72E-5064-4C5E-AB7F-BE55D321DE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cxnSp>
        <p:nvCxnSpPr>
          <p:cNvPr id="3" name="Straight Connector 2">
            <a:extLst>
              <a:ext uri="{FF2B5EF4-FFF2-40B4-BE49-F238E27FC236}">
                <a16:creationId xmlns:a16="http://schemas.microsoft.com/office/drawing/2014/main" id="{214C0679-30D2-9282-F9FF-71A7D4E912DD}"/>
              </a:ext>
            </a:extLst>
          </p:cNvPr>
          <p:cNvCxnSpPr/>
          <p:nvPr/>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D39D127-A968-0CDD-9735-F86511AF02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78"/>
            <a:ext cx="4343365" cy="675353"/>
          </a:xfrm>
          <a:prstGeom prst="rect">
            <a:avLst/>
          </a:prstGeom>
        </p:spPr>
      </p:pic>
      <p:pic>
        <p:nvPicPr>
          <p:cNvPr id="5" name="Picture 4">
            <a:extLst>
              <a:ext uri="{FF2B5EF4-FFF2-40B4-BE49-F238E27FC236}">
                <a16:creationId xmlns:a16="http://schemas.microsoft.com/office/drawing/2014/main" id="{A4FA2214-E061-12E8-FAC9-5DDF61443A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spTree>
    <p:extLst>
      <p:ext uri="{BB962C8B-B14F-4D97-AF65-F5344CB8AC3E}">
        <p14:creationId xmlns:p14="http://schemas.microsoft.com/office/powerpoint/2010/main" val="1811011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Title Slide">
    <p:bg>
      <p:bgPr>
        <a:gradFill>
          <a:gsLst>
            <a:gs pos="84000">
              <a:srgbClr val="EDEDED"/>
            </a:gs>
            <a:gs pos="57000">
              <a:schemeClr val="bg1"/>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831850" y="1101482"/>
            <a:ext cx="10515600" cy="2825748"/>
          </a:xfrm>
        </p:spPr>
        <p:txBody>
          <a:bodyPr anchor="ctr">
            <a:normAutofit/>
          </a:bodyPr>
          <a:lstStyle>
            <a:lvl1pPr algn="ctr">
              <a:defRPr sz="4000">
                <a:solidFill>
                  <a:schemeClr val="accent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831850" y="4208338"/>
            <a:ext cx="10515600" cy="1766887"/>
          </a:xfrm>
          <a:prstGeom prst="rect">
            <a:avLst/>
          </a:prstGeom>
        </p:spPr>
        <p:txBody>
          <a:bodyPr>
            <a:normAutofit/>
          </a:bodyPr>
          <a:lstStyle>
            <a:lvl1pPr marL="0" indent="0" algn="ctr">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6" name="Straight Connector 15">
            <a:extLst>
              <a:ext uri="{FF2B5EF4-FFF2-40B4-BE49-F238E27FC236}">
                <a16:creationId xmlns:a16="http://schemas.microsoft.com/office/drawing/2014/main" id="{D0CC67B0-1237-46F2-B879-34B77487522D}"/>
              </a:ext>
            </a:extLst>
          </p:cNvPr>
          <p:cNvCxnSpPr/>
          <p:nvPr/>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7C5F604-5875-43F7-B477-70FB1C866798}"/>
              </a:ext>
            </a:extLst>
          </p:cNvPr>
          <p:cNvSpPr>
            <a:spLocks noGrp="1"/>
          </p:cNvSpPr>
          <p:nvPr>
            <p:ph type="ftr" sz="quarter" idx="3"/>
          </p:nvPr>
        </p:nvSpPr>
        <p:spPr>
          <a:xfrm>
            <a:off x="838200" y="6356350"/>
            <a:ext cx="1050925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a:p>
        </p:txBody>
      </p:sp>
      <p:pic>
        <p:nvPicPr>
          <p:cNvPr id="7" name="Picture 6">
            <a:extLst>
              <a:ext uri="{FF2B5EF4-FFF2-40B4-BE49-F238E27FC236}">
                <a16:creationId xmlns:a16="http://schemas.microsoft.com/office/drawing/2014/main" id="{1FF9F2CB-EA79-4C5E-9229-EA26FA6FBE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78"/>
            <a:ext cx="4343365" cy="675353"/>
          </a:xfrm>
          <a:prstGeom prst="rect">
            <a:avLst/>
          </a:prstGeom>
        </p:spPr>
      </p:pic>
      <p:pic>
        <p:nvPicPr>
          <p:cNvPr id="2" name="Picture 1">
            <a:extLst>
              <a:ext uri="{FF2B5EF4-FFF2-40B4-BE49-F238E27FC236}">
                <a16:creationId xmlns:a16="http://schemas.microsoft.com/office/drawing/2014/main" id="{35EC796F-F356-478A-891A-18D91809F8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cxnSp>
        <p:nvCxnSpPr>
          <p:cNvPr id="3" name="Straight Connector 2">
            <a:extLst>
              <a:ext uri="{FF2B5EF4-FFF2-40B4-BE49-F238E27FC236}">
                <a16:creationId xmlns:a16="http://schemas.microsoft.com/office/drawing/2014/main" id="{6A31A216-24B2-8A10-25E2-A953D670501F}"/>
              </a:ext>
            </a:extLst>
          </p:cNvPr>
          <p:cNvCxnSpPr/>
          <p:nvPr/>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86DFA9A-EE95-446E-B56B-E824F73938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78"/>
            <a:ext cx="4343365" cy="675353"/>
          </a:xfrm>
          <a:prstGeom prst="rect">
            <a:avLst/>
          </a:prstGeom>
        </p:spPr>
      </p:pic>
      <p:pic>
        <p:nvPicPr>
          <p:cNvPr id="5" name="Picture 4">
            <a:extLst>
              <a:ext uri="{FF2B5EF4-FFF2-40B4-BE49-F238E27FC236}">
                <a16:creationId xmlns:a16="http://schemas.microsoft.com/office/drawing/2014/main" id="{D045C050-60EC-DDD4-B103-064F5F39C3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spTree>
    <p:extLst>
      <p:ext uri="{BB962C8B-B14F-4D97-AF65-F5344CB8AC3E}">
        <p14:creationId xmlns:p14="http://schemas.microsoft.com/office/powerpoint/2010/main" val="84997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B693E223-7941-4E76-B7D4-7976938F53DC}"/>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8" name="Footer Placeholder 4">
            <a:extLst>
              <a:ext uri="{FF2B5EF4-FFF2-40B4-BE49-F238E27FC236}">
                <a16:creationId xmlns:a16="http://schemas.microsoft.com/office/drawing/2014/main" id="{6809C0C9-BF07-4FA6-AAC5-71F3DAE61F9D}"/>
              </a:ext>
            </a:extLst>
          </p:cNvPr>
          <p:cNvSpPr>
            <a:spLocks noGrp="1"/>
          </p:cNvSpPr>
          <p:nvPr>
            <p:ph type="ftr" sz="quarter" idx="10"/>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pPr>
              <a:defRPr/>
            </a:pPr>
            <a:endParaRPr lang="en-US">
              <a:solidFill>
                <a:srgbClr val="FFFFFF"/>
              </a:solidFill>
            </a:endParaRPr>
          </a:p>
        </p:txBody>
      </p:sp>
      <p:sp>
        <p:nvSpPr>
          <p:cNvPr id="10" name="Text Placeholder 2">
            <a:extLst>
              <a:ext uri="{FF2B5EF4-FFF2-40B4-BE49-F238E27FC236}">
                <a16:creationId xmlns:a16="http://schemas.microsoft.com/office/drawing/2014/main" id="{692CD1B3-C283-4C18-A693-4DACAD9CCFEB}"/>
              </a:ext>
            </a:extLst>
          </p:cNvPr>
          <p:cNvSpPr>
            <a:spLocks noGrp="1"/>
          </p:cNvSpPr>
          <p:nvPr>
            <p:ph idx="1"/>
          </p:nvPr>
        </p:nvSpPr>
        <p:spPr>
          <a:xfrm>
            <a:off x="838200" y="1285336"/>
            <a:ext cx="5257800" cy="4891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a:extLst>
              <a:ext uri="{FF2B5EF4-FFF2-40B4-BE49-F238E27FC236}">
                <a16:creationId xmlns:a16="http://schemas.microsoft.com/office/drawing/2014/main" id="{2D4DDA58-530A-42D0-A3D9-A3B40B587272}"/>
              </a:ext>
            </a:extLst>
          </p:cNvPr>
          <p:cNvSpPr>
            <a:spLocks noGrp="1"/>
          </p:cNvSpPr>
          <p:nvPr>
            <p:ph type="pic" idx="11"/>
          </p:nvPr>
        </p:nvSpPr>
        <p:spPr>
          <a:xfrm>
            <a:off x="6273434" y="1279682"/>
            <a:ext cx="5080366"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7300415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BB2845A-FE0D-4248-9631-7DC48D0A2919}"/>
              </a:ext>
            </a:extLst>
          </p:cNvPr>
          <p:cNvSpPr>
            <a:spLocks noGrp="1"/>
          </p:cNvSpPr>
          <p:nvPr>
            <p:ph idx="1"/>
          </p:nvPr>
        </p:nvSpPr>
        <p:spPr>
          <a:xfrm>
            <a:off x="838200" y="1285336"/>
            <a:ext cx="10515600" cy="4891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
            <a:extLst>
              <a:ext uri="{FF2B5EF4-FFF2-40B4-BE49-F238E27FC236}">
                <a16:creationId xmlns:a16="http://schemas.microsoft.com/office/drawing/2014/main" id="{78B0C919-FF28-42EE-A4DF-11CA0D523EAD}"/>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25AFDC72-9DA5-4DD9-88B4-F37DFF4DB492}"/>
              </a:ext>
            </a:extLst>
          </p:cNvPr>
          <p:cNvSpPr>
            <a:spLocks noGrp="1"/>
          </p:cNvSpPr>
          <p:nvPr>
            <p:ph type="ftr" sz="quarter" idx="3"/>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1357709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838200" y="1285335"/>
            <a:ext cx="5181600" cy="489162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6172200" y="1285335"/>
            <a:ext cx="5181600" cy="489162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1">
            <a:extLst>
              <a:ext uri="{FF2B5EF4-FFF2-40B4-BE49-F238E27FC236}">
                <a16:creationId xmlns:a16="http://schemas.microsoft.com/office/drawing/2014/main" id="{A0B7BC85-F755-4A96-AA38-4AA14AE96193}"/>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D9C0F7D2-D936-4BA8-B82F-8A02FEEA9309}"/>
              </a:ext>
            </a:extLst>
          </p:cNvPr>
          <p:cNvSpPr>
            <a:spLocks noGrp="1"/>
          </p:cNvSpPr>
          <p:nvPr>
            <p:ph type="ftr" sz="quarter" idx="3"/>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953061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839788" y="1285337"/>
            <a:ext cx="5157787" cy="586596"/>
          </a:xfrm>
          <a:prstGeom prst="rect">
            <a:avLst/>
          </a:prstGeom>
        </p:spPr>
        <p:txBody>
          <a:bodyPr anchor="b">
            <a:normAutofit/>
          </a:bodyPr>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839788" y="1871932"/>
            <a:ext cx="5157787" cy="43177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6172200" y="1285336"/>
            <a:ext cx="5183188" cy="586596"/>
          </a:xfrm>
          <a:prstGeom prst="rect">
            <a:avLst/>
          </a:prstGeom>
        </p:spPr>
        <p:txBody>
          <a:bodyPr anchor="b">
            <a:normAutofit/>
          </a:bodyPr>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6172200" y="1871932"/>
            <a:ext cx="5183188" cy="431773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Placeholder 1">
            <a:extLst>
              <a:ext uri="{FF2B5EF4-FFF2-40B4-BE49-F238E27FC236}">
                <a16:creationId xmlns:a16="http://schemas.microsoft.com/office/drawing/2014/main" id="{B693E223-7941-4E76-B7D4-7976938F53DC}"/>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8" name="Footer Placeholder 4">
            <a:extLst>
              <a:ext uri="{FF2B5EF4-FFF2-40B4-BE49-F238E27FC236}">
                <a16:creationId xmlns:a16="http://schemas.microsoft.com/office/drawing/2014/main" id="{6809C0C9-BF07-4FA6-AAC5-71F3DAE61F9D}"/>
              </a:ext>
            </a:extLst>
          </p:cNvPr>
          <p:cNvSpPr>
            <a:spLocks noGrp="1"/>
          </p:cNvSpPr>
          <p:nvPr>
            <p:ph type="ftr" sz="quarter" idx="10"/>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62541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B693E223-7941-4E76-B7D4-7976938F53DC}"/>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8" name="Footer Placeholder 4">
            <a:extLst>
              <a:ext uri="{FF2B5EF4-FFF2-40B4-BE49-F238E27FC236}">
                <a16:creationId xmlns:a16="http://schemas.microsoft.com/office/drawing/2014/main" id="{6809C0C9-BF07-4FA6-AAC5-71F3DAE61F9D}"/>
              </a:ext>
            </a:extLst>
          </p:cNvPr>
          <p:cNvSpPr>
            <a:spLocks noGrp="1"/>
          </p:cNvSpPr>
          <p:nvPr>
            <p:ph type="ftr" sz="quarter" idx="10"/>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a:p>
        </p:txBody>
      </p:sp>
      <p:sp>
        <p:nvSpPr>
          <p:cNvPr id="10" name="Text Placeholder 2">
            <a:extLst>
              <a:ext uri="{FF2B5EF4-FFF2-40B4-BE49-F238E27FC236}">
                <a16:creationId xmlns:a16="http://schemas.microsoft.com/office/drawing/2014/main" id="{692CD1B3-C283-4C18-A693-4DACAD9CCFEB}"/>
              </a:ext>
            </a:extLst>
          </p:cNvPr>
          <p:cNvSpPr>
            <a:spLocks noGrp="1"/>
          </p:cNvSpPr>
          <p:nvPr>
            <p:ph idx="1"/>
          </p:nvPr>
        </p:nvSpPr>
        <p:spPr>
          <a:xfrm>
            <a:off x="838200" y="1285336"/>
            <a:ext cx="5257800" cy="4891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a:extLst>
              <a:ext uri="{FF2B5EF4-FFF2-40B4-BE49-F238E27FC236}">
                <a16:creationId xmlns:a16="http://schemas.microsoft.com/office/drawing/2014/main" id="{2D4DDA58-530A-42D0-A3D9-A3B40B587272}"/>
              </a:ext>
            </a:extLst>
          </p:cNvPr>
          <p:cNvSpPr>
            <a:spLocks noGrp="1"/>
          </p:cNvSpPr>
          <p:nvPr>
            <p:ph type="pic" idx="11"/>
          </p:nvPr>
        </p:nvSpPr>
        <p:spPr>
          <a:xfrm>
            <a:off x="6273434" y="1279682"/>
            <a:ext cx="5080366"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3195693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nchor="b"/>
          <a:lstStyle/>
          <a:p>
            <a:r>
              <a:rPr lang="en-US"/>
              <a:t>Click to edit Master title style</a:t>
            </a:r>
          </a:p>
        </p:txBody>
      </p:sp>
      <p:sp>
        <p:nvSpPr>
          <p:cNvPr id="4" name="Footer Placeholder 4">
            <a:extLst>
              <a:ext uri="{FF2B5EF4-FFF2-40B4-BE49-F238E27FC236}">
                <a16:creationId xmlns:a16="http://schemas.microsoft.com/office/drawing/2014/main" id="{431146AF-8FF0-4747-B739-33F15879AD10}"/>
              </a:ext>
            </a:extLst>
          </p:cNvPr>
          <p:cNvSpPr>
            <a:spLocks noGrp="1"/>
          </p:cNvSpPr>
          <p:nvPr>
            <p:ph type="ftr" sz="quarter" idx="3"/>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41549085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F3AEDD-038B-47AD-8D4C-6656F698AC5C}"/>
              </a:ext>
            </a:extLst>
          </p:cNvPr>
          <p:cNvSpPr/>
          <p:nvPr/>
        </p:nvSpPr>
        <p:spPr>
          <a:xfrm>
            <a:off x="9941169" y="6116638"/>
            <a:ext cx="2250832" cy="741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0EEDB8C5-C704-4A0E-BB80-8B93D9EC2FD5}"/>
              </a:ext>
            </a:extLst>
          </p:cNvPr>
          <p:cNvSpPr>
            <a:spLocks noGrp="1"/>
          </p:cNvSpPr>
          <p:nvPr>
            <p:ph type="ftr" sz="quarter" idx="3"/>
          </p:nvPr>
        </p:nvSpPr>
        <p:spPr>
          <a:xfrm>
            <a:off x="838200" y="6356350"/>
            <a:ext cx="1051052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a:p>
        </p:txBody>
      </p:sp>
      <p:sp>
        <p:nvSpPr>
          <p:cNvPr id="2" name="Rectangle 1">
            <a:extLst>
              <a:ext uri="{FF2B5EF4-FFF2-40B4-BE49-F238E27FC236}">
                <a16:creationId xmlns:a16="http://schemas.microsoft.com/office/drawing/2014/main" id="{BD74F4CE-395A-4073-FF24-4366DF594CB2}"/>
              </a:ext>
            </a:extLst>
          </p:cNvPr>
          <p:cNvSpPr/>
          <p:nvPr/>
        </p:nvSpPr>
        <p:spPr>
          <a:xfrm>
            <a:off x="9941169" y="6116638"/>
            <a:ext cx="2250832" cy="741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2225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B18091B2-691E-4F50-A189-2D612314C110}"/>
              </a:ext>
            </a:extLst>
          </p:cNvPr>
          <p:cNvSpPr>
            <a:spLocks noGrp="1"/>
          </p:cNvSpPr>
          <p:nvPr>
            <p:ph type="ftr" sz="quarter" idx="3"/>
          </p:nvPr>
        </p:nvSpPr>
        <p:spPr>
          <a:xfrm>
            <a:off x="838199" y="6356350"/>
            <a:ext cx="9037321" cy="365125"/>
          </a:xfrm>
          <a:prstGeom prst="rect">
            <a:avLst/>
          </a:prstGeom>
        </p:spPr>
        <p:txBody>
          <a:bodyPr vert="horz" lIns="91440" tIns="45720" rIns="91440" bIns="45720" rtlCol="0" anchor="b"/>
          <a:lstStyle>
            <a:lvl1pPr algn="l">
              <a:defRPr sz="120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873210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4">
            <a:extLst>
              <a:ext uri="{FF2B5EF4-FFF2-40B4-BE49-F238E27FC236}">
                <a16:creationId xmlns:a16="http://schemas.microsoft.com/office/drawing/2014/main" id="{53A0B1A1-466A-4562-8ACB-1D04390A0324}"/>
              </a:ext>
            </a:extLst>
          </p:cNvPr>
          <p:cNvSpPr>
            <a:spLocks noGrp="1"/>
          </p:cNvSpPr>
          <p:nvPr>
            <p:ph type="ftr" sz="quarter" idx="3"/>
          </p:nvPr>
        </p:nvSpPr>
        <p:spPr>
          <a:xfrm>
            <a:off x="838199" y="6356350"/>
            <a:ext cx="9067801" cy="365125"/>
          </a:xfrm>
          <a:prstGeom prst="rect">
            <a:avLst/>
          </a:prstGeom>
        </p:spPr>
        <p:txBody>
          <a:bodyPr vert="horz" lIns="91440" tIns="45720" rIns="91440" bIns="45720" rtlCol="0" anchor="b"/>
          <a:lstStyle>
            <a:lvl1pPr algn="l">
              <a:defRPr sz="1200">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5157084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itle Slide">
    <p:bg>
      <p:bgPr>
        <a:gradFill>
          <a:gsLst>
            <a:gs pos="84000">
              <a:srgbClr val="EDEDED"/>
            </a:gs>
            <a:gs pos="57000">
              <a:schemeClr val="bg1"/>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831850" y="1101482"/>
            <a:ext cx="10515600" cy="2825748"/>
          </a:xfrm>
        </p:spPr>
        <p:txBody>
          <a:bodyPr anchor="b">
            <a:normAutofit/>
          </a:bodyPr>
          <a:lstStyle>
            <a:lvl1pPr>
              <a:defRPr sz="4800">
                <a:solidFill>
                  <a:schemeClr val="accent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831850" y="4208338"/>
            <a:ext cx="10515600" cy="1766887"/>
          </a:xfrm>
          <a:prstGeom prst="rect">
            <a:avLst/>
          </a:prstGeom>
        </p:spPr>
        <p:txBody>
          <a:bodyPr>
            <a:normAutofit/>
          </a:bodyPr>
          <a:lstStyle>
            <a:lvl1pPr marL="0" indent="0">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6" name="Straight Connector 15">
            <a:extLst>
              <a:ext uri="{FF2B5EF4-FFF2-40B4-BE49-F238E27FC236}">
                <a16:creationId xmlns:a16="http://schemas.microsoft.com/office/drawing/2014/main" id="{D0CC67B0-1237-46F2-B879-34B77487522D}"/>
              </a:ext>
            </a:extLst>
          </p:cNvPr>
          <p:cNvCxnSpPr/>
          <p:nvPr/>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7C5F604-5875-43F7-B477-70FB1C866798}"/>
              </a:ext>
            </a:extLst>
          </p:cNvPr>
          <p:cNvSpPr>
            <a:spLocks noGrp="1"/>
          </p:cNvSpPr>
          <p:nvPr>
            <p:ph type="ftr" sz="quarter" idx="3"/>
          </p:nvPr>
        </p:nvSpPr>
        <p:spPr>
          <a:xfrm>
            <a:off x="838200" y="6356350"/>
            <a:ext cx="1050925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a:p>
        </p:txBody>
      </p:sp>
      <p:pic>
        <p:nvPicPr>
          <p:cNvPr id="8" name="Picture 7">
            <a:extLst>
              <a:ext uri="{FF2B5EF4-FFF2-40B4-BE49-F238E27FC236}">
                <a16:creationId xmlns:a16="http://schemas.microsoft.com/office/drawing/2014/main" id="{3390C64D-9995-4CD5-AD94-B104F638C5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78"/>
            <a:ext cx="4343365" cy="675353"/>
          </a:xfrm>
          <a:prstGeom prst="rect">
            <a:avLst/>
          </a:prstGeom>
        </p:spPr>
      </p:pic>
      <p:pic>
        <p:nvPicPr>
          <p:cNvPr id="2" name="Picture 1">
            <a:extLst>
              <a:ext uri="{FF2B5EF4-FFF2-40B4-BE49-F238E27FC236}">
                <a16:creationId xmlns:a16="http://schemas.microsoft.com/office/drawing/2014/main" id="{D547F72E-5064-4C5E-AB7F-BE55D321DE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spTree>
    <p:extLst>
      <p:ext uri="{BB962C8B-B14F-4D97-AF65-F5344CB8AC3E}">
        <p14:creationId xmlns:p14="http://schemas.microsoft.com/office/powerpoint/2010/main" val="29411319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_Title Slide">
    <p:bg>
      <p:bgPr>
        <a:gradFill>
          <a:gsLst>
            <a:gs pos="84000">
              <a:srgbClr val="EDEDED"/>
            </a:gs>
            <a:gs pos="57000">
              <a:schemeClr val="bg1"/>
            </a:gs>
            <a:gs pos="100000">
              <a:schemeClr val="bg2">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831850" y="1101482"/>
            <a:ext cx="10515600" cy="2825748"/>
          </a:xfrm>
        </p:spPr>
        <p:txBody>
          <a:bodyPr anchor="ctr">
            <a:normAutofit/>
          </a:bodyPr>
          <a:lstStyle>
            <a:lvl1pPr algn="ctr">
              <a:defRPr sz="4000">
                <a:solidFill>
                  <a:schemeClr val="accent1"/>
                </a:solidFill>
              </a:defRPr>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831850" y="4208338"/>
            <a:ext cx="10515600" cy="1766887"/>
          </a:xfrm>
          <a:prstGeom prst="rect">
            <a:avLst/>
          </a:prstGeom>
        </p:spPr>
        <p:txBody>
          <a:bodyPr>
            <a:normAutofit/>
          </a:bodyPr>
          <a:lstStyle>
            <a:lvl1pPr marL="0" indent="0" algn="ctr">
              <a:buNone/>
              <a:defRPr sz="2000">
                <a:solidFill>
                  <a:schemeClr val="bg2">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6" name="Straight Connector 15">
            <a:extLst>
              <a:ext uri="{FF2B5EF4-FFF2-40B4-BE49-F238E27FC236}">
                <a16:creationId xmlns:a16="http://schemas.microsoft.com/office/drawing/2014/main" id="{D0CC67B0-1237-46F2-B879-34B77487522D}"/>
              </a:ext>
            </a:extLst>
          </p:cNvPr>
          <p:cNvCxnSpPr/>
          <p:nvPr/>
        </p:nvCxnSpPr>
        <p:spPr>
          <a:xfrm>
            <a:off x="831850" y="1101482"/>
            <a:ext cx="10515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97C5F604-5875-43F7-B477-70FB1C866798}"/>
              </a:ext>
            </a:extLst>
          </p:cNvPr>
          <p:cNvSpPr>
            <a:spLocks noGrp="1"/>
          </p:cNvSpPr>
          <p:nvPr>
            <p:ph type="ftr" sz="quarter" idx="3"/>
          </p:nvPr>
        </p:nvSpPr>
        <p:spPr>
          <a:xfrm>
            <a:off x="838200" y="6356350"/>
            <a:ext cx="1050925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a:p>
        </p:txBody>
      </p:sp>
      <p:pic>
        <p:nvPicPr>
          <p:cNvPr id="7" name="Picture 6">
            <a:extLst>
              <a:ext uri="{FF2B5EF4-FFF2-40B4-BE49-F238E27FC236}">
                <a16:creationId xmlns:a16="http://schemas.microsoft.com/office/drawing/2014/main" id="{1FF9F2CB-EA79-4C5E-9229-EA26FA6FBE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1849" y="184778"/>
            <a:ext cx="4343365" cy="675353"/>
          </a:xfrm>
          <a:prstGeom prst="rect">
            <a:avLst/>
          </a:prstGeom>
        </p:spPr>
      </p:pic>
      <p:pic>
        <p:nvPicPr>
          <p:cNvPr id="2" name="Picture 1">
            <a:extLst>
              <a:ext uri="{FF2B5EF4-FFF2-40B4-BE49-F238E27FC236}">
                <a16:creationId xmlns:a16="http://schemas.microsoft.com/office/drawing/2014/main" id="{35EC796F-F356-478A-891A-18D91809F8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8000" y="6093534"/>
            <a:ext cx="1267742" cy="649084"/>
          </a:xfrm>
          <a:prstGeom prst="rect">
            <a:avLst/>
          </a:prstGeom>
        </p:spPr>
      </p:pic>
    </p:spTree>
    <p:extLst>
      <p:ext uri="{BB962C8B-B14F-4D97-AF65-F5344CB8AC3E}">
        <p14:creationId xmlns:p14="http://schemas.microsoft.com/office/powerpoint/2010/main" val="2221797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nchor="b"/>
          <a:lstStyle/>
          <a:p>
            <a:r>
              <a:rPr lang="en-US"/>
              <a:t>Click to edit Master title style</a:t>
            </a:r>
          </a:p>
        </p:txBody>
      </p:sp>
      <p:sp>
        <p:nvSpPr>
          <p:cNvPr id="4" name="Footer Placeholder 4">
            <a:extLst>
              <a:ext uri="{FF2B5EF4-FFF2-40B4-BE49-F238E27FC236}">
                <a16:creationId xmlns:a16="http://schemas.microsoft.com/office/drawing/2014/main" id="{431146AF-8FF0-4747-B739-33F15879AD10}"/>
              </a:ext>
            </a:extLst>
          </p:cNvPr>
          <p:cNvSpPr>
            <a:spLocks noGrp="1"/>
          </p:cNvSpPr>
          <p:nvPr>
            <p:ph type="ftr" sz="quarter" idx="3"/>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pPr>
              <a:defRPr/>
            </a:pPr>
            <a:endParaRPr lang="en-US"/>
          </a:p>
        </p:txBody>
      </p:sp>
    </p:spTree>
    <p:extLst>
      <p:ext uri="{BB962C8B-B14F-4D97-AF65-F5344CB8AC3E}">
        <p14:creationId xmlns:p14="http://schemas.microsoft.com/office/powerpoint/2010/main" val="1109090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F3AEDD-038B-47AD-8D4C-6656F698AC5C}"/>
              </a:ext>
            </a:extLst>
          </p:cNvPr>
          <p:cNvSpPr/>
          <p:nvPr/>
        </p:nvSpPr>
        <p:spPr>
          <a:xfrm>
            <a:off x="9941169" y="6116638"/>
            <a:ext cx="2250832" cy="741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0EEDB8C5-C704-4A0E-BB80-8B93D9EC2FD5}"/>
              </a:ext>
            </a:extLst>
          </p:cNvPr>
          <p:cNvSpPr>
            <a:spLocks noGrp="1"/>
          </p:cNvSpPr>
          <p:nvPr>
            <p:ph type="ftr" sz="quarter" idx="3"/>
          </p:nvPr>
        </p:nvSpPr>
        <p:spPr>
          <a:xfrm>
            <a:off x="838200" y="6356350"/>
            <a:ext cx="1051052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pPr>
              <a:defRPr/>
            </a:pPr>
            <a:endParaRPr lang="en-US">
              <a:solidFill>
                <a:srgbClr val="FFFFFF"/>
              </a:solidFill>
            </a:endParaRPr>
          </a:p>
        </p:txBody>
      </p:sp>
      <p:sp>
        <p:nvSpPr>
          <p:cNvPr id="2" name="Rectangle 1">
            <a:extLst>
              <a:ext uri="{FF2B5EF4-FFF2-40B4-BE49-F238E27FC236}">
                <a16:creationId xmlns:a16="http://schemas.microsoft.com/office/drawing/2014/main" id="{BD74F4CE-395A-4073-FF24-4366DF594CB2}"/>
              </a:ext>
            </a:extLst>
          </p:cNvPr>
          <p:cNvSpPr/>
          <p:nvPr/>
        </p:nvSpPr>
        <p:spPr>
          <a:xfrm>
            <a:off x="9941169" y="6116638"/>
            <a:ext cx="2250832" cy="741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66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B18091B2-691E-4F50-A189-2D612314C110}"/>
              </a:ext>
            </a:extLst>
          </p:cNvPr>
          <p:cNvSpPr>
            <a:spLocks noGrp="1"/>
          </p:cNvSpPr>
          <p:nvPr>
            <p:ph type="ftr" sz="quarter" idx="3"/>
          </p:nvPr>
        </p:nvSpPr>
        <p:spPr>
          <a:xfrm>
            <a:off x="838199" y="6356350"/>
            <a:ext cx="9037321" cy="365125"/>
          </a:xfrm>
          <a:prstGeom prst="rect">
            <a:avLst/>
          </a:prstGeom>
        </p:spPr>
        <p:txBody>
          <a:bodyPr vert="horz" lIns="91440" tIns="45720" rIns="91440" bIns="45720" rtlCol="0" anchor="b"/>
          <a:lstStyle>
            <a:lvl1pPr algn="l">
              <a:defRPr sz="1200">
                <a:solidFill>
                  <a:schemeClr val="tx1">
                    <a:lumMod val="50000"/>
                    <a:lumOff val="50000"/>
                  </a:schemeClr>
                </a:solidFill>
              </a:defRPr>
            </a:lvl1pPr>
          </a:lstStyle>
          <a:p>
            <a:pPr>
              <a:defRPr/>
            </a:pPr>
            <a:endParaRPr lang="en-US">
              <a:solidFill>
                <a:srgbClr val="FFFFFF"/>
              </a:solidFill>
            </a:endParaRPr>
          </a:p>
        </p:txBody>
      </p:sp>
    </p:spTree>
    <p:extLst>
      <p:ext uri="{BB962C8B-B14F-4D97-AF65-F5344CB8AC3E}">
        <p14:creationId xmlns:p14="http://schemas.microsoft.com/office/powerpoint/2010/main" val="2851819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image" Target="../media/image1.png"/><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4.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838200" y="1285336"/>
            <a:ext cx="10515600" cy="4891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300410A-8F64-41F0-A611-DD8C96B97C6E}"/>
              </a:ext>
            </a:extLst>
          </p:cNvPr>
          <p:cNvSpPr>
            <a:spLocks noGrp="1"/>
          </p:cNvSpPr>
          <p:nvPr>
            <p:ph type="ftr" sz="quarter" idx="3"/>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pPr>
              <a:defRPr/>
            </a:pPr>
            <a:endParaRPr lang="en-US" dirty="0"/>
          </a:p>
        </p:txBody>
      </p:sp>
      <p:pic>
        <p:nvPicPr>
          <p:cNvPr id="10" name="Left Border">
            <a:extLst>
              <a:ext uri="{FF2B5EF4-FFF2-40B4-BE49-F238E27FC236}">
                <a16:creationId xmlns:a16="http://schemas.microsoft.com/office/drawing/2014/main" id="{77253CFD-18C2-49F0-A0AE-99A68668CF0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0" y="0"/>
            <a:ext cx="411480" cy="6858000"/>
          </a:xfrm>
          <a:prstGeom prst="rect">
            <a:avLst/>
          </a:prstGeom>
        </p:spPr>
      </p:pic>
      <p:pic>
        <p:nvPicPr>
          <p:cNvPr id="4" name="Left Border">
            <a:extLst>
              <a:ext uri="{FF2B5EF4-FFF2-40B4-BE49-F238E27FC236}">
                <a16:creationId xmlns:a16="http://schemas.microsoft.com/office/drawing/2014/main" id="{4B5F180D-EC3E-D0D7-577C-1F7E1A7766F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0" y="0"/>
            <a:ext cx="411480" cy="6858000"/>
          </a:xfrm>
          <a:prstGeom prst="rect">
            <a:avLst/>
          </a:prstGeom>
        </p:spPr>
      </p:pic>
    </p:spTree>
    <p:extLst>
      <p:ext uri="{BB962C8B-B14F-4D97-AF65-F5344CB8AC3E}">
        <p14:creationId xmlns:p14="http://schemas.microsoft.com/office/powerpoint/2010/main" val="30058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400" rtl="0" eaLnBrk="1" latinLnBrk="0" hangingPunct="1">
        <a:lnSpc>
          <a:spcPct val="90000"/>
        </a:lnSpc>
        <a:spcBef>
          <a:spcPct val="0"/>
        </a:spcBef>
        <a:buNone/>
        <a:defRPr sz="3600" b="1" i="0" kern="1200">
          <a:solidFill>
            <a:schemeClr val="accent1"/>
          </a:solidFill>
          <a:latin typeface="+mj-lt"/>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800" kern="1200">
          <a:solidFill>
            <a:schemeClr val="bg2">
              <a:lumMod val="2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bg2">
              <a:lumMod val="2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bg2">
              <a:lumMod val="2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838201" y="0"/>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838201" y="1285337"/>
            <a:ext cx="10515600" cy="4891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300410A-8F64-41F0-A611-DD8C96B97C6E}"/>
              </a:ext>
            </a:extLst>
          </p:cNvPr>
          <p:cNvSpPr>
            <a:spLocks noGrp="1"/>
          </p:cNvSpPr>
          <p:nvPr>
            <p:ph type="ftr" sz="quarter" idx="3"/>
          </p:nvPr>
        </p:nvSpPr>
        <p:spPr>
          <a:xfrm>
            <a:off x="838201" y="6356352"/>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dirty="0"/>
          </a:p>
        </p:txBody>
      </p:sp>
      <p:pic>
        <p:nvPicPr>
          <p:cNvPr id="10" name="Left Border">
            <a:extLst>
              <a:ext uri="{FF2B5EF4-FFF2-40B4-BE49-F238E27FC236}">
                <a16:creationId xmlns:a16="http://schemas.microsoft.com/office/drawing/2014/main" id="{77253CFD-18C2-49F0-A0AE-99A68668CF03}"/>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0" y="0"/>
            <a:ext cx="411480" cy="6858000"/>
          </a:xfrm>
          <a:prstGeom prst="rect">
            <a:avLst/>
          </a:prstGeom>
        </p:spPr>
      </p:pic>
      <p:pic>
        <p:nvPicPr>
          <p:cNvPr id="4" name="Left Border">
            <a:extLst>
              <a:ext uri="{FF2B5EF4-FFF2-40B4-BE49-F238E27FC236}">
                <a16:creationId xmlns:a16="http://schemas.microsoft.com/office/drawing/2014/main" id="{4B5F180D-EC3E-D0D7-577C-1F7E1A7766F1}"/>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0" y="0"/>
            <a:ext cx="411480" cy="6858000"/>
          </a:xfrm>
          <a:prstGeom prst="rect">
            <a:avLst/>
          </a:prstGeom>
        </p:spPr>
      </p:pic>
    </p:spTree>
    <p:extLst>
      <p:ext uri="{BB962C8B-B14F-4D97-AF65-F5344CB8AC3E}">
        <p14:creationId xmlns:p14="http://schemas.microsoft.com/office/powerpoint/2010/main" val="82948798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1" r:id="rId16"/>
    <p:sldLayoutId id="2147483692" r:id="rId17"/>
    <p:sldLayoutId id="2147483693" r:id="rId18"/>
    <p:sldLayoutId id="2147483694" r:id="rId19"/>
    <p:sldLayoutId id="2147483695" r:id="rId20"/>
    <p:sldLayoutId id="2147483703" r:id="rId21"/>
    <p:sldLayoutId id="2147483704" r:id="rId22"/>
    <p:sldLayoutId id="2147483709" r:id="rId23"/>
    <p:sldLayoutId id="2147483710"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Lst>
  <p:hf hdr="0" dt="0"/>
  <p:txStyles>
    <p:titleStyle>
      <a:lvl1pPr algn="l" defTabSz="914400" rtl="0" eaLnBrk="1" latinLnBrk="0" hangingPunct="1">
        <a:lnSpc>
          <a:spcPct val="90000"/>
        </a:lnSpc>
        <a:spcBef>
          <a:spcPct val="0"/>
        </a:spcBef>
        <a:buNone/>
        <a:defRPr sz="3600" b="1" i="0" kern="1200">
          <a:solidFill>
            <a:schemeClr val="accent1"/>
          </a:solidFill>
          <a:latin typeface="+mj-lt"/>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800" kern="1200">
          <a:solidFill>
            <a:schemeClr val="bg2">
              <a:lumMod val="2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bg2">
              <a:lumMod val="2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bg2">
              <a:lumMod val="2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BC1509-97F9-9AC9-3004-0444397C1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83713C-9A88-4E7F-B7F0-88A5DDA067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62F71-44E5-6941-7F1B-4DA15FB3D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607845-940D-AF42-90E6-0A3F0004BE78}" type="datetimeFigureOut">
              <a:rPr lang="en-US" smtClean="0"/>
              <a:t>11/28/23</a:t>
            </a:fld>
            <a:endParaRPr lang="en-US"/>
          </a:p>
        </p:txBody>
      </p:sp>
      <p:sp>
        <p:nvSpPr>
          <p:cNvPr id="5" name="Footer Placeholder 4">
            <a:extLst>
              <a:ext uri="{FF2B5EF4-FFF2-40B4-BE49-F238E27FC236}">
                <a16:creationId xmlns:a16="http://schemas.microsoft.com/office/drawing/2014/main" id="{2D5F44EC-2508-285C-261A-6C6D471B16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461F35-DC72-C444-9401-DB6D236197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C78B3-0045-9547-874D-082F52276EB6}" type="slidenum">
              <a:rPr lang="en-US" smtClean="0"/>
              <a:t>‹#›</a:t>
            </a:fld>
            <a:endParaRPr lang="en-US"/>
          </a:p>
        </p:txBody>
      </p:sp>
    </p:spTree>
    <p:extLst>
      <p:ext uri="{BB962C8B-B14F-4D97-AF65-F5344CB8AC3E}">
        <p14:creationId xmlns:p14="http://schemas.microsoft.com/office/powerpoint/2010/main" val="61816710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838200" y="-1"/>
            <a:ext cx="10515600" cy="1105949"/>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838200" y="1285336"/>
            <a:ext cx="10515600" cy="4891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300410A-8F64-41F0-A611-DD8C96B97C6E}"/>
              </a:ext>
            </a:extLst>
          </p:cNvPr>
          <p:cNvSpPr>
            <a:spLocks noGrp="1"/>
          </p:cNvSpPr>
          <p:nvPr>
            <p:ph type="ftr" sz="quarter" idx="3"/>
          </p:nvPr>
        </p:nvSpPr>
        <p:spPr>
          <a:xfrm>
            <a:off x="838200" y="6356350"/>
            <a:ext cx="10515600" cy="365125"/>
          </a:xfrm>
          <a:prstGeom prst="rect">
            <a:avLst/>
          </a:prstGeom>
        </p:spPr>
        <p:txBody>
          <a:bodyPr vert="horz" lIns="91440" tIns="45720" rIns="91440" bIns="45720" rtlCol="0" anchor="b"/>
          <a:lstStyle>
            <a:lvl1pPr algn="l">
              <a:defRPr sz="1000">
                <a:solidFill>
                  <a:schemeClr val="tx1">
                    <a:lumMod val="50000"/>
                    <a:lumOff val="50000"/>
                  </a:schemeClr>
                </a:solidFill>
              </a:defRPr>
            </a:lvl1pPr>
          </a:lstStyle>
          <a:p>
            <a:endParaRPr lang="en-US"/>
          </a:p>
        </p:txBody>
      </p:sp>
      <p:pic>
        <p:nvPicPr>
          <p:cNvPr id="10" name="Left Border">
            <a:extLst>
              <a:ext uri="{FF2B5EF4-FFF2-40B4-BE49-F238E27FC236}">
                <a16:creationId xmlns:a16="http://schemas.microsoft.com/office/drawing/2014/main" id="{77253CFD-18C2-49F0-A0AE-99A68668CF0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0" y="0"/>
            <a:ext cx="411480" cy="6858000"/>
          </a:xfrm>
          <a:prstGeom prst="rect">
            <a:avLst/>
          </a:prstGeom>
        </p:spPr>
      </p:pic>
      <p:pic>
        <p:nvPicPr>
          <p:cNvPr id="4" name="Left Border">
            <a:extLst>
              <a:ext uri="{FF2B5EF4-FFF2-40B4-BE49-F238E27FC236}">
                <a16:creationId xmlns:a16="http://schemas.microsoft.com/office/drawing/2014/main" id="{4B5F180D-EC3E-D0D7-577C-1F7E1A7766F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0" y="0"/>
            <a:ext cx="411480" cy="6858000"/>
          </a:xfrm>
          <a:prstGeom prst="rect">
            <a:avLst/>
          </a:prstGeom>
        </p:spPr>
      </p:pic>
    </p:spTree>
    <p:extLst>
      <p:ext uri="{BB962C8B-B14F-4D97-AF65-F5344CB8AC3E}">
        <p14:creationId xmlns:p14="http://schemas.microsoft.com/office/powerpoint/2010/main" val="215415865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3600" b="1" i="0" kern="1200">
          <a:solidFill>
            <a:schemeClr val="accent1"/>
          </a:solidFill>
          <a:latin typeface="+mj-lt"/>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800" kern="1200">
          <a:solidFill>
            <a:schemeClr val="bg2">
              <a:lumMod val="2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bg2">
              <a:lumMod val="2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bg2">
              <a:lumMod val="2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31.png"/><Relationship Id="rId7"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8" Type="http://schemas.openxmlformats.org/officeDocument/2006/relationships/tags" Target="../tags/tag21.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10" Type="http://schemas.openxmlformats.org/officeDocument/2006/relationships/notesSlide" Target="../notesSlides/notesSlide7.xml"/><Relationship Id="rId4" Type="http://schemas.openxmlformats.org/officeDocument/2006/relationships/tags" Target="../tags/tag17.xml"/><Relationship Id="rId9"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www.mededonthego.com/Video/program/1097" TargetMode="External"/><Relationship Id="rId7"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hyperlink" Target="mailto:support@MedEdOTG.com" TargetMode="External"/><Relationship Id="rId10" Type="http://schemas.openxmlformats.org/officeDocument/2006/relationships/image" Target="../media/image20.png"/><Relationship Id="rId4" Type="http://schemas.openxmlformats.org/officeDocument/2006/relationships/hyperlink" Target="http://www.mededonthego.com/" TargetMode="External"/><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1.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51.png"/><Relationship Id="rId4" Type="http://schemas.openxmlformats.org/officeDocument/2006/relationships/chart" Target="../charts/chart5.xml"/></Relationships>
</file>

<file path=ppt/slides/_rels/slide2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54.png"/><Relationship Id="rId4" Type="http://schemas.openxmlformats.org/officeDocument/2006/relationships/chart" Target="../charts/chart9.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chart" Target="../charts/char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0.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tags" Target="../tags/tag34.xml"/><Relationship Id="rId18" Type="http://schemas.openxmlformats.org/officeDocument/2006/relationships/tags" Target="../tags/tag39.xml"/><Relationship Id="rId26" Type="http://schemas.openxmlformats.org/officeDocument/2006/relationships/image" Target="../media/image32.png"/><Relationship Id="rId3" Type="http://schemas.openxmlformats.org/officeDocument/2006/relationships/tags" Target="../tags/tag24.xml"/><Relationship Id="rId21" Type="http://schemas.openxmlformats.org/officeDocument/2006/relationships/slideLayout" Target="../slideLayouts/slideLayout21.xml"/><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image" Target="../media/image31.png"/><Relationship Id="rId2" Type="http://schemas.openxmlformats.org/officeDocument/2006/relationships/tags" Target="../tags/tag23.xml"/><Relationship Id="rId16" Type="http://schemas.openxmlformats.org/officeDocument/2006/relationships/tags" Target="../tags/tag37.xml"/><Relationship Id="rId20" Type="http://schemas.openxmlformats.org/officeDocument/2006/relationships/tags" Target="../tags/tag41.xml"/><Relationship Id="rId29" Type="http://schemas.openxmlformats.org/officeDocument/2006/relationships/image" Target="../media/image60.pn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24" Type="http://schemas.openxmlformats.org/officeDocument/2006/relationships/image" Target="../media/image59.emf"/><Relationship Id="rId5" Type="http://schemas.openxmlformats.org/officeDocument/2006/relationships/tags" Target="../tags/tag26.xml"/><Relationship Id="rId15" Type="http://schemas.openxmlformats.org/officeDocument/2006/relationships/tags" Target="../tags/tag36.xml"/><Relationship Id="rId23" Type="http://schemas.openxmlformats.org/officeDocument/2006/relationships/oleObject" Target="../embeddings/oleObject1.bin"/><Relationship Id="rId28" Type="http://schemas.openxmlformats.org/officeDocument/2006/relationships/image" Target="../media/image34.png"/><Relationship Id="rId10" Type="http://schemas.openxmlformats.org/officeDocument/2006/relationships/tags" Target="../tags/tag31.xml"/><Relationship Id="rId19" Type="http://schemas.openxmlformats.org/officeDocument/2006/relationships/tags" Target="../tags/tag40.xml"/><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notesSlide" Target="../notesSlides/notesSlide13.xml"/><Relationship Id="rId27"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1.png"/><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2.png"/><Relationship Id="rId7" Type="http://schemas.openxmlformats.org/officeDocument/2006/relationships/image" Target="../media/image32.png"/><Relationship Id="rId2" Type="http://schemas.openxmlformats.org/officeDocument/2006/relationships/slideLayout" Target="../slideLayouts/slideLayout20.xml"/><Relationship Id="rId1" Type="http://schemas.openxmlformats.org/officeDocument/2006/relationships/tags" Target="../tags/tag42.xml"/><Relationship Id="rId6" Type="http://schemas.openxmlformats.org/officeDocument/2006/relationships/image" Target="../media/image31.png"/><Relationship Id="rId5" Type="http://schemas.openxmlformats.org/officeDocument/2006/relationships/image" Target="../media/image59.emf"/><Relationship Id="rId4" Type="http://schemas.openxmlformats.org/officeDocument/2006/relationships/oleObject" Target="../embeddings/oleObject2.bin"/><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tags" Target="../tags/tag55.xml"/><Relationship Id="rId18" Type="http://schemas.openxmlformats.org/officeDocument/2006/relationships/tags" Target="../tags/tag60.xml"/><Relationship Id="rId3" Type="http://schemas.openxmlformats.org/officeDocument/2006/relationships/tags" Target="../tags/tag45.xml"/><Relationship Id="rId21" Type="http://schemas.openxmlformats.org/officeDocument/2006/relationships/tags" Target="../tags/tag63.xml"/><Relationship Id="rId7" Type="http://schemas.openxmlformats.org/officeDocument/2006/relationships/tags" Target="../tags/tag49.xml"/><Relationship Id="rId12" Type="http://schemas.openxmlformats.org/officeDocument/2006/relationships/tags" Target="../tags/tag54.xml"/><Relationship Id="rId17" Type="http://schemas.openxmlformats.org/officeDocument/2006/relationships/tags" Target="../tags/tag59.xml"/><Relationship Id="rId25" Type="http://schemas.openxmlformats.org/officeDocument/2006/relationships/image" Target="../media/image59.emf"/><Relationship Id="rId2" Type="http://schemas.openxmlformats.org/officeDocument/2006/relationships/tags" Target="../tags/tag44.xml"/><Relationship Id="rId16" Type="http://schemas.openxmlformats.org/officeDocument/2006/relationships/tags" Target="../tags/tag58.xml"/><Relationship Id="rId20" Type="http://schemas.openxmlformats.org/officeDocument/2006/relationships/tags" Target="../tags/tag62.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24" Type="http://schemas.openxmlformats.org/officeDocument/2006/relationships/oleObject" Target="../embeddings/oleObject3.bin"/><Relationship Id="rId5" Type="http://schemas.openxmlformats.org/officeDocument/2006/relationships/tags" Target="../tags/tag47.xml"/><Relationship Id="rId15" Type="http://schemas.openxmlformats.org/officeDocument/2006/relationships/tags" Target="../tags/tag57.xml"/><Relationship Id="rId23" Type="http://schemas.openxmlformats.org/officeDocument/2006/relationships/notesSlide" Target="../notesSlides/notesSlide14.xml"/><Relationship Id="rId10" Type="http://schemas.openxmlformats.org/officeDocument/2006/relationships/tags" Target="../tags/tag52.xml"/><Relationship Id="rId19" Type="http://schemas.openxmlformats.org/officeDocument/2006/relationships/tags" Target="../tags/tag61.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tags" Target="../tags/tag56.xml"/><Relationship Id="rId22"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0.xml"/><Relationship Id="rId1" Type="http://schemas.openxmlformats.org/officeDocument/2006/relationships/tags" Target="../tags/tag64.xml"/><Relationship Id="rId5" Type="http://schemas.openxmlformats.org/officeDocument/2006/relationships/image" Target="../media/image63.png"/><Relationship Id="rId4" Type="http://schemas.openxmlformats.org/officeDocument/2006/relationships/image" Target="../media/image59.emf"/></Relationships>
</file>

<file path=ppt/slides/_rels/slide3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chart" Target="../charts/chart14.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0.xml"/><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hyperlink" Target="http://www.mededotg.com/" TargetMode="External"/><Relationship Id="rId3" Type="http://schemas.openxmlformats.org/officeDocument/2006/relationships/image" Target="../media/image74.png"/><Relationship Id="rId7" Type="http://schemas.openxmlformats.org/officeDocument/2006/relationships/hyperlink" Target="http://www.mededonthego.com/" TargetMode="External"/><Relationship Id="rId2" Type="http://schemas.openxmlformats.org/officeDocument/2006/relationships/notesSlide" Target="../notesSlides/notesSlide17.xml"/><Relationship Id="rId1" Type="http://schemas.openxmlformats.org/officeDocument/2006/relationships/slideLayout" Target="../slideLayouts/slideLayout53.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79.svg"/><Relationship Id="rId4" Type="http://schemas.openxmlformats.org/officeDocument/2006/relationships/image" Target="../media/image75.svg"/><Relationship Id="rId9" Type="http://schemas.openxmlformats.org/officeDocument/2006/relationships/image" Target="../media/image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8.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30.xml"/><Relationship Id="rId6" Type="http://schemas.openxmlformats.org/officeDocument/2006/relationships/image" Target="../media/image32.png"/><Relationship Id="rId11" Type="http://schemas.openxmlformats.org/officeDocument/2006/relationships/image" Target="../media/image26.svg"/><Relationship Id="rId5" Type="http://schemas.openxmlformats.org/officeDocument/2006/relationships/image" Target="../media/image31.png"/><Relationship Id="rId10" Type="http://schemas.openxmlformats.org/officeDocument/2006/relationships/image" Target="../media/image25.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32.png"/><Relationship Id="rId12" Type="http://schemas.openxmlformats.org/officeDocument/2006/relationships/image" Target="../media/image26.sv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31.png"/><Relationship Id="rId11" Type="http://schemas.openxmlformats.org/officeDocument/2006/relationships/image" Target="../media/image25.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36.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et earth with the sun in the background&#10;&#10;Description automatically generated">
            <a:extLst>
              <a:ext uri="{FF2B5EF4-FFF2-40B4-BE49-F238E27FC236}">
                <a16:creationId xmlns:a16="http://schemas.microsoft.com/office/drawing/2014/main" id="{57B9FCDA-9FA9-4D18-833A-1880BA2BF3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ounded Rectangle 1">
            <a:extLst>
              <a:ext uri="{FF2B5EF4-FFF2-40B4-BE49-F238E27FC236}">
                <a16:creationId xmlns:a16="http://schemas.microsoft.com/office/drawing/2014/main" id="{371689FE-259F-EC51-8B0F-855AE787DF19}"/>
              </a:ext>
            </a:extLst>
          </p:cNvPr>
          <p:cNvSpPr/>
          <p:nvPr/>
        </p:nvSpPr>
        <p:spPr>
          <a:xfrm rot="16200000">
            <a:off x="3979844" y="-3033238"/>
            <a:ext cx="4232313" cy="11228681"/>
          </a:xfrm>
          <a:prstGeom prst="roundRect">
            <a:avLst>
              <a:gd name="adj" fmla="val 80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539B"/>
              </a:solidFill>
              <a:effectLst/>
              <a:uLnTx/>
              <a:uFillTx/>
              <a:latin typeface="Century Gothic" panose="020B0502020202020204" pitchFamily="34" charset="0"/>
              <a:ea typeface="+mn-ea"/>
              <a:cs typeface="+mn-cs"/>
            </a:endParaRPr>
          </a:p>
        </p:txBody>
      </p:sp>
      <p:sp>
        <p:nvSpPr>
          <p:cNvPr id="15" name="Title 3">
            <a:extLst>
              <a:ext uri="{FF2B5EF4-FFF2-40B4-BE49-F238E27FC236}">
                <a16:creationId xmlns:a16="http://schemas.microsoft.com/office/drawing/2014/main" id="{B124788C-F3BE-7075-ED7E-384EAC0BA0E5}"/>
              </a:ext>
            </a:extLst>
          </p:cNvPr>
          <p:cNvSpPr txBox="1">
            <a:spLocks/>
          </p:cNvSpPr>
          <p:nvPr/>
        </p:nvSpPr>
        <p:spPr>
          <a:xfrm>
            <a:off x="838199" y="1559695"/>
            <a:ext cx="10515600" cy="1644855"/>
          </a:xfrm>
          <a:prstGeom prst="rect">
            <a:avLst/>
          </a:prstGeom>
        </p:spPr>
        <p:txBody>
          <a:bodyPr vert="horz" lIns="91440" tIns="45720" rIns="91440" bIns="45720" rtlCol="0" anchor="t" anchorCtr="0">
            <a:normAutofit/>
          </a:bodyPr>
          <a:lstStyle>
            <a:lvl1pPr algn="l" defTabSz="914400" rtl="0" eaLnBrk="1" latinLnBrk="0" hangingPunct="1">
              <a:lnSpc>
                <a:spcPct val="100000"/>
              </a:lnSpc>
              <a:spcBef>
                <a:spcPct val="0"/>
              </a:spcBef>
              <a:buNone/>
              <a:defRPr sz="4800" b="1" i="0" kern="1200">
                <a:solidFill>
                  <a:srgbClr val="4D4E4D"/>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rPr>
              <a:t>New Frontiers in Anticoagulation: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rPr>
              <a:t>Factor XI/</a:t>
            </a:r>
            <a:r>
              <a:rPr kumimoji="0" lang="en-US" sz="4400" b="1" i="0" u="none" strike="noStrike" kern="1200" cap="none" spc="0" normalizeH="0" baseline="0" noProof="0" dirty="0" err="1">
                <a:ln>
                  <a:noFill/>
                </a:ln>
                <a:solidFill>
                  <a:srgbClr val="000000"/>
                </a:solidFill>
                <a:effectLst/>
                <a:uLnTx/>
                <a:uFillTx/>
                <a:latin typeface="Century Gothic" panose="020B0502020202020204" pitchFamily="34" charset="0"/>
                <a:ea typeface="+mj-ea"/>
                <a:cs typeface="+mj-cs"/>
              </a:rPr>
              <a:t>XIa</a:t>
            </a:r>
            <a:r>
              <a:rPr kumimoji="0" lang="en-US" sz="44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rPr>
              <a:t> Inhibitors </a:t>
            </a:r>
          </a:p>
        </p:txBody>
      </p:sp>
      <p:sp>
        <p:nvSpPr>
          <p:cNvPr id="16" name="Rectangle 15">
            <a:extLst>
              <a:ext uri="{FF2B5EF4-FFF2-40B4-BE49-F238E27FC236}">
                <a16:creationId xmlns:a16="http://schemas.microsoft.com/office/drawing/2014/main" id="{36F1476B-253E-98A5-53E1-B28123E51A35}"/>
              </a:ext>
            </a:extLst>
          </p:cNvPr>
          <p:cNvSpPr/>
          <p:nvPr/>
        </p:nvSpPr>
        <p:spPr>
          <a:xfrm>
            <a:off x="2140300" y="3216516"/>
            <a:ext cx="7911398" cy="461665"/>
          </a:xfrm>
          <a:prstGeom prst="rect">
            <a:avLst/>
          </a:prstGeom>
        </p:spPr>
        <p:txBody>
          <a:bodyPr wrap="non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Saturday, November 11, 2023  |  6:00pm – 7:30pm ET </a:t>
            </a:r>
          </a:p>
        </p:txBody>
      </p:sp>
      <p:sp>
        <p:nvSpPr>
          <p:cNvPr id="17" name="Text Placeholder 2">
            <a:extLst>
              <a:ext uri="{FF2B5EF4-FFF2-40B4-BE49-F238E27FC236}">
                <a16:creationId xmlns:a16="http://schemas.microsoft.com/office/drawing/2014/main" id="{B957FC63-65AB-F6F2-5713-B7BC4FD8FEA6}"/>
              </a:ext>
            </a:extLst>
          </p:cNvPr>
          <p:cNvSpPr txBox="1">
            <a:spLocks/>
          </p:cNvSpPr>
          <p:nvPr/>
        </p:nvSpPr>
        <p:spPr>
          <a:xfrm>
            <a:off x="449868" y="5012655"/>
            <a:ext cx="11292262" cy="161494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chemeClr val="accent3"/>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500"/>
              </a:spcBef>
              <a:buClr>
                <a:schemeClr val="tx2">
                  <a:lumMod val="60000"/>
                  <a:lumOff val="40000"/>
                </a:schemeClr>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0539B"/>
              </a:buClr>
              <a:buSzTx/>
              <a:buFont typeface="Arial" panose="020B0604020202020204" pitchFamily="34" charset="0"/>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This activity has been designed to meet the educational needs of the interprofessional team approach intended for clinical cardiologists, emergency medicine physicians, hematologists, hospitalists, neurologists, primary care physicians, vascular medicine practitioners, and vascular surgeons, as well as other clinicians involved in the management of patients with anticoagulation. </a:t>
            </a: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1000"/>
              </a:spcBef>
              <a:spcAft>
                <a:spcPts val="0"/>
              </a:spcAft>
              <a:buClr>
                <a:srgbClr val="00539B"/>
              </a:buClr>
              <a:buSzTx/>
              <a:buFont typeface="Arial" panose="020B0604020202020204" pitchFamily="34" charset="0"/>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1000"/>
              </a:spcBef>
              <a:spcAft>
                <a:spcPts val="0"/>
              </a:spcAft>
              <a:buClr>
                <a:srgbClr val="00539B"/>
              </a:buClr>
              <a:buSzTx/>
              <a:buFont typeface="Arial" panose="020B0604020202020204" pitchFamily="34" charset="0"/>
              <a:buNone/>
              <a:tabLst/>
              <a:defRPr/>
            </a:pPr>
            <a:endPar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1000"/>
              </a:spcBef>
              <a:spcAft>
                <a:spcPts val="0"/>
              </a:spcAft>
              <a:buClr>
                <a:srgbClr val="00539B"/>
              </a:buClr>
              <a:buSzTx/>
              <a:buFont typeface="Arial" panose="020B0604020202020204" pitchFamily="34" charset="0"/>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rPr>
              <a:t>Supported by an educational grant from Bayer HealthCare Pharmaceuticals Inc. Jointly provided by the Global Learning Collaborative (GLC), Duke Heart, and Total CME, LLC.</a:t>
            </a: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C4F93FCC-E6F8-E3F8-4325-34D07FC0C123}"/>
              </a:ext>
            </a:extLst>
          </p:cNvPr>
          <p:cNvSpPr/>
          <p:nvPr/>
        </p:nvSpPr>
        <p:spPr>
          <a:xfrm>
            <a:off x="1344547" y="3898009"/>
            <a:ext cx="9502922" cy="461665"/>
          </a:xfrm>
          <a:prstGeom prst="rect">
            <a:avLst/>
          </a:prstGeom>
        </p:spPr>
        <p:txBody>
          <a:bodyPr wrap="non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39B"/>
                </a:solidFill>
                <a:effectLst/>
                <a:uLnTx/>
                <a:uFillTx/>
                <a:latin typeface="Century Gothic" panose="020B0502020202020204" pitchFamily="34" charset="0"/>
                <a:ea typeface="+mn-ea"/>
                <a:cs typeface="+mn-cs"/>
              </a:rPr>
              <a:t>Philadelphia Marriott Downtown  | Salon H  |  Philadelphia, PA</a:t>
            </a:r>
          </a:p>
        </p:txBody>
      </p:sp>
      <p:grpSp>
        <p:nvGrpSpPr>
          <p:cNvPr id="7" name="Group 6">
            <a:extLst>
              <a:ext uri="{FF2B5EF4-FFF2-40B4-BE49-F238E27FC236}">
                <a16:creationId xmlns:a16="http://schemas.microsoft.com/office/drawing/2014/main" id="{E3794B43-B79B-C4BE-A2A5-EBE97C11D95E}"/>
              </a:ext>
            </a:extLst>
          </p:cNvPr>
          <p:cNvGrpSpPr/>
          <p:nvPr/>
        </p:nvGrpSpPr>
        <p:grpSpPr>
          <a:xfrm>
            <a:off x="3610455" y="5657238"/>
            <a:ext cx="4971088" cy="540340"/>
            <a:chOff x="3788569" y="5565992"/>
            <a:chExt cx="4036449" cy="438748"/>
          </a:xfrm>
        </p:grpSpPr>
        <p:pic>
          <p:nvPicPr>
            <p:cNvPr id="18" name="Graphic 17">
              <a:extLst>
                <a:ext uri="{FF2B5EF4-FFF2-40B4-BE49-F238E27FC236}">
                  <a16:creationId xmlns:a16="http://schemas.microsoft.com/office/drawing/2014/main" id="{68B7BA85-D3D8-C397-1DFE-10265ED021E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63045" y="5595962"/>
              <a:ext cx="761973" cy="378809"/>
            </a:xfrm>
            <a:prstGeom prst="rect">
              <a:avLst/>
            </a:prstGeom>
          </p:spPr>
        </p:pic>
        <p:pic>
          <p:nvPicPr>
            <p:cNvPr id="4" name="Graphic 3">
              <a:extLst>
                <a:ext uri="{FF2B5EF4-FFF2-40B4-BE49-F238E27FC236}">
                  <a16:creationId xmlns:a16="http://schemas.microsoft.com/office/drawing/2014/main" id="{9861807F-7A40-2A79-2996-33623930CDD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652489" y="5565992"/>
              <a:ext cx="856952" cy="438748"/>
            </a:xfrm>
            <a:prstGeom prst="rect">
              <a:avLst/>
            </a:prstGeom>
          </p:spPr>
        </p:pic>
        <p:pic>
          <p:nvPicPr>
            <p:cNvPr id="6" name="Graphic 5">
              <a:extLst>
                <a:ext uri="{FF2B5EF4-FFF2-40B4-BE49-F238E27FC236}">
                  <a16:creationId xmlns:a16="http://schemas.microsoft.com/office/drawing/2014/main" id="{1850AF55-157F-F8DC-5EEE-0002C6C3774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788569" y="5610609"/>
              <a:ext cx="1377840" cy="349515"/>
            </a:xfrm>
            <a:prstGeom prst="rect">
              <a:avLst/>
            </a:prstGeom>
          </p:spPr>
        </p:pic>
      </p:grpSp>
      <p:pic>
        <p:nvPicPr>
          <p:cNvPr id="11" name="Graphic 10">
            <a:extLst>
              <a:ext uri="{FF2B5EF4-FFF2-40B4-BE49-F238E27FC236}">
                <a16:creationId xmlns:a16="http://schemas.microsoft.com/office/drawing/2014/main" id="{B49B44D0-2F18-13D7-94FC-9468DEDDAAF7}"/>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385334" y="883162"/>
            <a:ext cx="3421332" cy="532503"/>
          </a:xfrm>
          <a:prstGeom prst="rect">
            <a:avLst/>
          </a:prstGeom>
        </p:spPr>
      </p:pic>
    </p:spTree>
    <p:extLst>
      <p:ext uri="{BB962C8B-B14F-4D97-AF65-F5344CB8AC3E}">
        <p14:creationId xmlns:p14="http://schemas.microsoft.com/office/powerpoint/2010/main" val="2924440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93536-9D59-A263-9EDC-FBB0D7CDAD11}"/>
              </a:ext>
            </a:extLst>
          </p:cNvPr>
          <p:cNvSpPr>
            <a:spLocks noGrp="1"/>
          </p:cNvSpPr>
          <p:nvPr>
            <p:ph type="title"/>
          </p:nvPr>
        </p:nvSpPr>
        <p:spPr>
          <a:xfrm>
            <a:off x="839096" y="1101481"/>
            <a:ext cx="10508354" cy="4873745"/>
          </a:xfrm>
        </p:spPr>
        <p:txBody>
          <a:bodyPr/>
          <a:lstStyle/>
          <a:p>
            <a:pPr algn="ctr"/>
            <a:r>
              <a:rPr lang="en-US" dirty="0"/>
              <a:t>The Preclinical and Observational Data Supporting Factor XI Inhibition as a target for therapy </a:t>
            </a:r>
          </a:p>
        </p:txBody>
      </p:sp>
    </p:spTree>
    <p:extLst>
      <p:ext uri="{BB962C8B-B14F-4D97-AF65-F5344CB8AC3E}">
        <p14:creationId xmlns:p14="http://schemas.microsoft.com/office/powerpoint/2010/main" val="3753064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A311B-3B52-4DFF-AB4A-3733687C64CE}"/>
              </a:ext>
            </a:extLst>
          </p:cNvPr>
          <p:cNvSpPr>
            <a:spLocks noGrp="1"/>
          </p:cNvSpPr>
          <p:nvPr>
            <p:ph type="title"/>
          </p:nvPr>
        </p:nvSpPr>
        <p:spPr>
          <a:xfrm>
            <a:off x="838200" y="459706"/>
            <a:ext cx="10515600" cy="1106488"/>
          </a:xfrm>
        </p:spPr>
        <p:txBody>
          <a:bodyPr>
            <a:normAutofit fontScale="90000"/>
          </a:bodyPr>
          <a:lstStyle/>
          <a:p>
            <a:r>
              <a:rPr lang="en-GB" dirty="0"/>
              <a:t>Genetic Predisposition to Low FXI Levels is Associated with Reduced Risk of Ischaemic Stroke and VTE</a:t>
            </a:r>
          </a:p>
        </p:txBody>
      </p:sp>
      <p:sp>
        <p:nvSpPr>
          <p:cNvPr id="20" name="Text Placeholder 9">
            <a:extLst>
              <a:ext uri="{FF2B5EF4-FFF2-40B4-BE49-F238E27FC236}">
                <a16:creationId xmlns:a16="http://schemas.microsoft.com/office/drawing/2014/main" id="{6D006114-292C-48D2-BAC6-57D2FF3E6E86}"/>
              </a:ext>
            </a:extLst>
          </p:cNvPr>
          <p:cNvSpPr txBox="1">
            <a:spLocks/>
          </p:cNvSpPr>
          <p:nvPr/>
        </p:nvSpPr>
        <p:spPr bwMode="gray">
          <a:xfrm>
            <a:off x="6625925" y="5106876"/>
            <a:ext cx="5044357" cy="783552"/>
          </a:xfrm>
          <a:prstGeom prst="rect">
            <a:avLst/>
          </a:prstGeom>
        </p:spPr>
        <p:txBody>
          <a:bodyPr vert="horz" lIns="0" tIns="0" rIns="0" bIns="0" rtlCol="0">
            <a:noAutofit/>
          </a:bodyPr>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accent1"/>
                </a:solidFill>
                <a:latin typeface="+mn-lt"/>
                <a:ea typeface="+mn-ea"/>
                <a:cs typeface="+mn-cs"/>
              </a:defRPr>
            </a:lvl1pPr>
            <a:lvl2pPr marL="270000" indent="-270000" algn="l" defTabSz="914400" rtl="0" eaLnBrk="1" latinLnBrk="0" hangingPunct="1">
              <a:spcBef>
                <a:spcPts val="300"/>
              </a:spcBef>
              <a:spcAft>
                <a:spcPts val="600"/>
              </a:spcAft>
              <a:buFontTx/>
              <a:buBlip>
                <a:blip r:embed="rId3"/>
              </a:buBlip>
              <a:defRPr sz="1800" kern="1200">
                <a:solidFill>
                  <a:schemeClr val="accent1"/>
                </a:solidFill>
                <a:latin typeface="+mn-lt"/>
                <a:ea typeface="+mn-ea"/>
                <a:cs typeface="+mn-cs"/>
              </a:defRPr>
            </a:lvl2pPr>
            <a:lvl3pPr marL="540000" indent="-270000" algn="l" defTabSz="914400" rtl="0" eaLnBrk="1" latinLnBrk="0" hangingPunct="1">
              <a:spcBef>
                <a:spcPts val="300"/>
              </a:spcBef>
              <a:spcAft>
                <a:spcPts val="600"/>
              </a:spcAft>
              <a:buFontTx/>
              <a:buBlip>
                <a:blip r:embed="rId4"/>
              </a:buBlip>
              <a:defRPr sz="1800" kern="1200">
                <a:solidFill>
                  <a:schemeClr val="accent1"/>
                </a:solidFill>
                <a:latin typeface="+mn-lt"/>
                <a:ea typeface="+mn-ea"/>
                <a:cs typeface="+mn-cs"/>
              </a:defRPr>
            </a:lvl3pPr>
            <a:lvl4pPr marL="810000" indent="-270000" algn="l" defTabSz="914400" rtl="0" eaLnBrk="1" latinLnBrk="0" hangingPunct="1">
              <a:spcBef>
                <a:spcPts val="300"/>
              </a:spcBef>
              <a:spcAft>
                <a:spcPts val="600"/>
              </a:spcAft>
              <a:buFontTx/>
              <a:buBlip>
                <a:blip r:embed="rId5"/>
              </a:buBlip>
              <a:defRPr sz="1800" kern="1200">
                <a:solidFill>
                  <a:schemeClr val="accent1"/>
                </a:solidFill>
                <a:latin typeface="+mn-lt"/>
                <a:ea typeface="+mn-ea"/>
                <a:cs typeface="+mn-cs"/>
              </a:defRPr>
            </a:lvl4pPr>
            <a:lvl5pPr marL="1080000" indent="-270000" algn="l" defTabSz="914400" rtl="0" eaLnBrk="1" latinLnBrk="0" hangingPunct="1">
              <a:spcBef>
                <a:spcPts val="300"/>
              </a:spcBef>
              <a:spcAft>
                <a:spcPts val="600"/>
              </a:spcAft>
              <a:buFontTx/>
              <a:buBlip>
                <a:blip r:embed="rId6"/>
              </a:buBlip>
              <a:defRPr sz="1800" kern="1200">
                <a:solidFill>
                  <a:schemeClr val="accent1"/>
                </a:solidFill>
                <a:latin typeface="+mn-lt"/>
                <a:ea typeface="+mn-ea"/>
                <a:cs typeface="+mn-cs"/>
              </a:defRPr>
            </a:lvl5pPr>
            <a:lvl6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9pPr>
          </a:lstStyle>
          <a:p>
            <a:pPr marL="270000" marR="0" lvl="1" indent="-270000" algn="l" defTabSz="914400" rtl="0" eaLnBrk="1" fontAlgn="auto" latinLnBrk="0" hangingPunct="1">
              <a:lnSpc>
                <a:spcPct val="100000"/>
              </a:lnSpc>
              <a:spcBef>
                <a:spcPts val="300"/>
              </a:spcBef>
              <a:spcAft>
                <a:spcPts val="600"/>
              </a:spcAft>
              <a:buClrTx/>
              <a:buSzTx/>
              <a:buFontTx/>
              <a:buBlip>
                <a:blip r:embed="rId3"/>
              </a:buBlip>
              <a:tabLst/>
              <a:defRPr/>
            </a:pPr>
            <a:endParaRPr kumimoji="0" lang="en-GB" sz="1200" b="0" i="0" u="none" strike="noStrike" kern="1200" cap="none" spc="0" normalizeH="0" baseline="0" noProof="0" dirty="0">
              <a:ln>
                <a:noFill/>
              </a:ln>
              <a:solidFill>
                <a:srgbClr val="10384F"/>
              </a:solidFill>
              <a:effectLst/>
              <a:uLnTx/>
              <a:uFillTx/>
              <a:latin typeface="Arial"/>
              <a:ea typeface="Arial Unicode MS"/>
              <a:cs typeface="Arial"/>
            </a:endParaRPr>
          </a:p>
        </p:txBody>
      </p:sp>
      <p:sp>
        <p:nvSpPr>
          <p:cNvPr id="17" name="Rectangle 16">
            <a:extLst>
              <a:ext uri="{FF2B5EF4-FFF2-40B4-BE49-F238E27FC236}">
                <a16:creationId xmlns:a16="http://schemas.microsoft.com/office/drawing/2014/main" id="{5DF3BA0D-791A-40F4-AE95-CB7A700FEEA0}"/>
              </a:ext>
            </a:extLst>
          </p:cNvPr>
          <p:cNvSpPr/>
          <p:nvPr/>
        </p:nvSpPr>
        <p:spPr>
          <a:xfrm>
            <a:off x="998145" y="1763345"/>
            <a:ext cx="5158800" cy="345600"/>
          </a:xfrm>
          <a:prstGeom prst="rect">
            <a:avLst/>
          </a:prstGeom>
          <a:noFill/>
          <a:ln w="25400">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Arial Unicode MS"/>
                <a:cs typeface="Arial"/>
              </a:rPr>
              <a:t>Thrombotic events</a:t>
            </a:r>
            <a:br>
              <a:rPr kumimoji="0" lang="en-GB" sz="2000" b="0" i="0" u="none" strike="noStrike" kern="1200" cap="none" spc="0" normalizeH="0" baseline="0" noProof="0" dirty="0">
                <a:ln>
                  <a:noFill/>
                </a:ln>
                <a:solidFill>
                  <a:srgbClr val="000000"/>
                </a:solidFill>
                <a:effectLst/>
                <a:uLnTx/>
                <a:uFillTx/>
                <a:latin typeface="Arial"/>
                <a:ea typeface="Arial Unicode MS"/>
                <a:cs typeface="Arial"/>
              </a:rPr>
            </a:br>
            <a:r>
              <a:rPr kumimoji="0" lang="en-GB" sz="2000" b="0" i="0" u="none" strike="noStrike" kern="1200" cap="none" spc="0" normalizeH="0" baseline="0" noProof="0" dirty="0">
                <a:ln>
                  <a:noFill/>
                </a:ln>
                <a:solidFill>
                  <a:srgbClr val="000000"/>
                </a:solidFill>
                <a:effectLst/>
                <a:uLnTx/>
                <a:uFillTx/>
                <a:latin typeface="Arial"/>
                <a:ea typeface="Arial Unicode MS"/>
                <a:cs typeface="Arial"/>
              </a:rPr>
              <a:t>(</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Arial Unicode MS"/>
                <a:cs typeface="Arial"/>
              </a:rPr>
              <a:t>MI, ischaemic stroke and VTE)</a:t>
            </a:r>
            <a:endParaRPr kumimoji="0" lang="en-GB" sz="20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10" name="Rectangle 9">
            <a:extLst>
              <a:ext uri="{FF2B5EF4-FFF2-40B4-BE49-F238E27FC236}">
                <a16:creationId xmlns:a16="http://schemas.microsoft.com/office/drawing/2014/main" id="{78CD0811-86A3-44F5-8CBD-5B700C3C3B98}"/>
              </a:ext>
            </a:extLst>
          </p:cNvPr>
          <p:cNvSpPr/>
          <p:nvPr/>
        </p:nvSpPr>
        <p:spPr>
          <a:xfrm>
            <a:off x="6625924" y="1762585"/>
            <a:ext cx="5158800" cy="347120"/>
          </a:xfrm>
          <a:prstGeom prst="rect">
            <a:avLst/>
          </a:prstGeom>
          <a:noFill/>
          <a:ln w="25400">
            <a:noFill/>
          </a:ln>
        </p:spPr>
        <p:txBody>
          <a:bodyPr wrap="squar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Arial Unicode MS"/>
                <a:cs typeface="Arial"/>
              </a:rPr>
              <a:t>Stroke subtypes</a:t>
            </a:r>
          </a:p>
        </p:txBody>
      </p:sp>
      <p:graphicFrame>
        <p:nvGraphicFramePr>
          <p:cNvPr id="18" name="Chart 17">
            <a:extLst>
              <a:ext uri="{FF2B5EF4-FFF2-40B4-BE49-F238E27FC236}">
                <a16:creationId xmlns:a16="http://schemas.microsoft.com/office/drawing/2014/main" id="{B87EC179-72F6-41E1-B037-405B32F6081C}"/>
              </a:ext>
            </a:extLst>
          </p:cNvPr>
          <p:cNvGraphicFramePr/>
          <p:nvPr/>
        </p:nvGraphicFramePr>
        <p:xfrm>
          <a:off x="1239115" y="2297788"/>
          <a:ext cx="4676863" cy="3709473"/>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87D5A689-9A11-4AA3-B319-F4F71EE819E9}"/>
              </a:ext>
            </a:extLst>
          </p:cNvPr>
          <p:cNvSpPr txBox="1"/>
          <p:nvPr/>
        </p:nvSpPr>
        <p:spPr bwMode="gray">
          <a:xfrm>
            <a:off x="2126627" y="4751160"/>
            <a:ext cx="914400" cy="914400"/>
          </a:xfrm>
          <a:prstGeom prst="rect">
            <a:avLst/>
          </a:prstGeom>
          <a:noFill/>
        </p:spPr>
        <p:txBody>
          <a:bodyPr vert="horz"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FF"/>
                </a:solidFill>
                <a:effectLst/>
                <a:uLnTx/>
                <a:uFillTx/>
                <a:latin typeface="Arial" panose="020B0604020202020204" pitchFamily="34" charset="0"/>
                <a:ea typeface="Arial Unicode MS"/>
                <a:cs typeface="Arial"/>
              </a:rPr>
              <a:t>p</a:t>
            </a: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Arial Unicode MS"/>
                <a:cs typeface="Arial"/>
              </a:rPr>
              <a:t>&lt;0.001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Arial Unicode MS"/>
                <a:cs typeface="Arial"/>
              </a:rPr>
              <a:t>0.1</a:t>
            </a:r>
          </a:p>
        </p:txBody>
      </p:sp>
      <p:sp>
        <p:nvSpPr>
          <p:cNvPr id="21" name="TextBox 20">
            <a:extLst>
              <a:ext uri="{FF2B5EF4-FFF2-40B4-BE49-F238E27FC236}">
                <a16:creationId xmlns:a16="http://schemas.microsoft.com/office/drawing/2014/main" id="{DE0B3FC7-D57E-44E0-B6EF-67C2E3DC0D10}"/>
              </a:ext>
            </a:extLst>
          </p:cNvPr>
          <p:cNvSpPr txBox="1"/>
          <p:nvPr/>
        </p:nvSpPr>
        <p:spPr bwMode="gray">
          <a:xfrm>
            <a:off x="3398855" y="3997637"/>
            <a:ext cx="914400" cy="405158"/>
          </a:xfrm>
          <a:prstGeom prst="rect">
            <a:avLst/>
          </a:prstGeom>
          <a:noFill/>
        </p:spPr>
        <p:txBody>
          <a:bodyPr vert="horz"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FF"/>
                </a:solidFill>
                <a:effectLst/>
                <a:uLnTx/>
                <a:uFillTx/>
                <a:latin typeface="Arial" panose="020B0604020202020204" pitchFamily="34" charset="0"/>
                <a:ea typeface="Arial Unicode MS"/>
                <a:cs typeface="Arial"/>
              </a:rPr>
              <a:t>p</a:t>
            </a: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Arial Unicode MS"/>
                <a:cs typeface="Arial"/>
              </a:rPr>
              <a:t>&lt;0.001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Arial Unicode MS"/>
                <a:cs typeface="Arial"/>
              </a:rPr>
              <a:t>0.47</a:t>
            </a:r>
          </a:p>
        </p:txBody>
      </p:sp>
      <p:sp>
        <p:nvSpPr>
          <p:cNvPr id="22" name="TextBox 21">
            <a:extLst>
              <a:ext uri="{FF2B5EF4-FFF2-40B4-BE49-F238E27FC236}">
                <a16:creationId xmlns:a16="http://schemas.microsoft.com/office/drawing/2014/main" id="{FBE338F0-184B-45DC-A40A-605D3DDCDD76}"/>
              </a:ext>
            </a:extLst>
          </p:cNvPr>
          <p:cNvSpPr txBox="1"/>
          <p:nvPr/>
        </p:nvSpPr>
        <p:spPr bwMode="gray">
          <a:xfrm>
            <a:off x="4696818" y="3141050"/>
            <a:ext cx="914400" cy="287951"/>
          </a:xfrm>
          <a:prstGeom prst="rect">
            <a:avLst/>
          </a:prstGeom>
          <a:noFill/>
        </p:spPr>
        <p:txBody>
          <a:bodyPr vert="horz"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Arial Unicode MS"/>
                <a:cs typeface="Arial"/>
              </a:rPr>
              <a:t>1.0</a:t>
            </a:r>
          </a:p>
        </p:txBody>
      </p:sp>
      <p:graphicFrame>
        <p:nvGraphicFramePr>
          <p:cNvPr id="23" name="Chart 22">
            <a:extLst>
              <a:ext uri="{FF2B5EF4-FFF2-40B4-BE49-F238E27FC236}">
                <a16:creationId xmlns:a16="http://schemas.microsoft.com/office/drawing/2014/main" id="{0BBF78C8-FE87-44F2-8C7B-DFA35CF50D0E}"/>
              </a:ext>
            </a:extLst>
          </p:cNvPr>
          <p:cNvGraphicFramePr/>
          <p:nvPr/>
        </p:nvGraphicFramePr>
        <p:xfrm>
          <a:off x="6866893" y="2139539"/>
          <a:ext cx="4676863" cy="3900315"/>
        </p:xfrm>
        <a:graphic>
          <a:graphicData uri="http://schemas.openxmlformats.org/drawingml/2006/chart">
            <c:chart xmlns:c="http://schemas.openxmlformats.org/drawingml/2006/chart" xmlns:r="http://schemas.openxmlformats.org/officeDocument/2006/relationships" r:id="rId8"/>
          </a:graphicData>
        </a:graphic>
      </p:graphicFrame>
      <p:sp>
        <p:nvSpPr>
          <p:cNvPr id="28" name="TextBox 27">
            <a:extLst>
              <a:ext uri="{FF2B5EF4-FFF2-40B4-BE49-F238E27FC236}">
                <a16:creationId xmlns:a16="http://schemas.microsoft.com/office/drawing/2014/main" id="{CA8C569A-66A9-4B15-8970-4E02A3AB34D2}"/>
              </a:ext>
            </a:extLst>
          </p:cNvPr>
          <p:cNvSpPr txBox="1"/>
          <p:nvPr/>
        </p:nvSpPr>
        <p:spPr bwMode="gray">
          <a:xfrm>
            <a:off x="7746192" y="4545448"/>
            <a:ext cx="914400" cy="365037"/>
          </a:xfrm>
          <a:prstGeom prst="rect">
            <a:avLst/>
          </a:prstGeom>
          <a:noFill/>
        </p:spPr>
        <p:txBody>
          <a:bodyPr vert="horz"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FFFFFF"/>
                </a:solidFill>
                <a:effectLst/>
                <a:uLnTx/>
                <a:uFillTx/>
                <a:latin typeface="Arial" panose="020B0604020202020204" pitchFamily="34" charset="0"/>
                <a:ea typeface="Arial Unicode MS"/>
                <a:cs typeface="Arial"/>
              </a:rPr>
              <a:t>p</a:t>
            </a: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Arial Unicode MS"/>
                <a:cs typeface="Arial"/>
              </a:rPr>
              <a:t>&lt;0.001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Arial Unicode MS"/>
                <a:cs typeface="Arial"/>
              </a:rPr>
              <a:t>0.16</a:t>
            </a:r>
          </a:p>
        </p:txBody>
      </p:sp>
      <p:sp>
        <p:nvSpPr>
          <p:cNvPr id="29" name="TextBox 28">
            <a:extLst>
              <a:ext uri="{FF2B5EF4-FFF2-40B4-BE49-F238E27FC236}">
                <a16:creationId xmlns:a16="http://schemas.microsoft.com/office/drawing/2014/main" id="{730F41EA-68EA-4194-AEC0-717B4CEA6811}"/>
              </a:ext>
            </a:extLst>
          </p:cNvPr>
          <p:cNvSpPr txBox="1"/>
          <p:nvPr/>
        </p:nvSpPr>
        <p:spPr bwMode="gray">
          <a:xfrm>
            <a:off x="9033605" y="3446282"/>
            <a:ext cx="914400" cy="183151"/>
          </a:xfrm>
          <a:prstGeom prst="rect">
            <a:avLst/>
          </a:prstGeom>
          <a:noFill/>
        </p:spPr>
        <p:txBody>
          <a:bodyPr vert="horz"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Arial Unicode MS"/>
                <a:cs typeface="Arial"/>
              </a:rPr>
              <a:t>0.52</a:t>
            </a:r>
          </a:p>
        </p:txBody>
      </p:sp>
      <p:sp>
        <p:nvSpPr>
          <p:cNvPr id="30" name="TextBox 29">
            <a:extLst>
              <a:ext uri="{FF2B5EF4-FFF2-40B4-BE49-F238E27FC236}">
                <a16:creationId xmlns:a16="http://schemas.microsoft.com/office/drawing/2014/main" id="{AA6D19FC-5E26-405C-BA4C-93457173938B}"/>
              </a:ext>
            </a:extLst>
          </p:cNvPr>
          <p:cNvSpPr txBox="1"/>
          <p:nvPr/>
        </p:nvSpPr>
        <p:spPr bwMode="gray">
          <a:xfrm>
            <a:off x="10317875" y="2393405"/>
            <a:ext cx="914400" cy="914400"/>
          </a:xfrm>
          <a:prstGeom prst="rect">
            <a:avLst/>
          </a:prstGeom>
          <a:noFill/>
        </p:spPr>
        <p:txBody>
          <a:bodyPr vert="horz"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panose="020B0604020202020204" pitchFamily="34" charset="0"/>
                <a:ea typeface="Arial Unicode MS"/>
                <a:cs typeface="Arial"/>
              </a:rPr>
              <a:t>0.83</a:t>
            </a:r>
          </a:p>
        </p:txBody>
      </p:sp>
      <p:graphicFrame>
        <p:nvGraphicFramePr>
          <p:cNvPr id="8" name="Chart 7" hidden="1">
            <a:extLst>
              <a:ext uri="{FF2B5EF4-FFF2-40B4-BE49-F238E27FC236}">
                <a16:creationId xmlns:a16="http://schemas.microsoft.com/office/drawing/2014/main" id="{1A79B3BE-CB90-4F8A-80C8-A4FF56DEDB56}"/>
              </a:ext>
            </a:extLst>
          </p:cNvPr>
          <p:cNvGraphicFramePr/>
          <p:nvPr/>
        </p:nvGraphicFramePr>
        <p:xfrm>
          <a:off x="2032000" y="719668"/>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4" name="Footer Placeholder 13">
            <a:extLst>
              <a:ext uri="{FF2B5EF4-FFF2-40B4-BE49-F238E27FC236}">
                <a16:creationId xmlns:a16="http://schemas.microsoft.com/office/drawing/2014/main" id="{CB1BD1E4-D665-27A9-6502-F4F0DAA1D41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Error bars represent 95% confidence intervals. Odds ratios presented are for a 30% mean increase in </a:t>
            </a:r>
            <a:r>
              <a:rPr kumimoji="0" lang="en-US" sz="1000" b="0" i="0"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aPTT</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(equivalent to pharmacological FXI lowering). Data are from 371,695 participants in the UK Biobank and two large genome-wide association studies.</a:t>
            </a:r>
            <a:b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br>
            <a:r>
              <a:rPr kumimoji="0" lang="en-US" sz="1000" b="0" i="0"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aPTT</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activated partial thromboplastin time; FXI, factor XI; MI, myocardial infarction; VTE, venous thromboembolism. </a:t>
            </a:r>
            <a:b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b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Georgi B et al. </a:t>
            </a:r>
            <a:r>
              <a:rPr kumimoji="0" lang="en-US"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Stroke</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2019;50:3004–3012.</a:t>
            </a:r>
          </a:p>
        </p:txBody>
      </p:sp>
    </p:spTree>
    <p:extLst>
      <p:ext uri="{BB962C8B-B14F-4D97-AF65-F5344CB8AC3E}">
        <p14:creationId xmlns:p14="http://schemas.microsoft.com/office/powerpoint/2010/main" val="1227820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and chart of a graph&#10;&#10;Description automatically generated with medium confidence">
            <a:extLst>
              <a:ext uri="{FF2B5EF4-FFF2-40B4-BE49-F238E27FC236}">
                <a16:creationId xmlns:a16="http://schemas.microsoft.com/office/drawing/2014/main" id="{C447F497-93D5-322A-CC9F-CAD52F6797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0984" y="1683147"/>
            <a:ext cx="10808789" cy="4279106"/>
          </a:xfrm>
          <a:prstGeom prst="rect">
            <a:avLst/>
          </a:prstGeom>
        </p:spPr>
      </p:pic>
      <p:sp>
        <p:nvSpPr>
          <p:cNvPr id="4" name="Title 3">
            <a:extLst>
              <a:ext uri="{FF2B5EF4-FFF2-40B4-BE49-F238E27FC236}">
                <a16:creationId xmlns:a16="http://schemas.microsoft.com/office/drawing/2014/main" id="{D65FDF15-1874-3D2A-E8B2-3D342FABFF71}"/>
              </a:ext>
            </a:extLst>
          </p:cNvPr>
          <p:cNvSpPr>
            <a:spLocks noGrp="1"/>
          </p:cNvSpPr>
          <p:nvPr>
            <p:ph type="title"/>
          </p:nvPr>
        </p:nvSpPr>
        <p:spPr>
          <a:xfrm>
            <a:off x="838200" y="0"/>
            <a:ext cx="11036299" cy="1105949"/>
          </a:xfrm>
        </p:spPr>
        <p:txBody>
          <a:bodyPr/>
          <a:lstStyle/>
          <a:p>
            <a:r>
              <a:rPr lang="en-US" dirty="0"/>
              <a:t>FXI Level Inversely Related to Risk of Thrombosis</a:t>
            </a:r>
          </a:p>
        </p:txBody>
      </p:sp>
      <p:sp>
        <p:nvSpPr>
          <p:cNvPr id="6" name="Footer Placeholder 5">
            <a:extLst>
              <a:ext uri="{FF2B5EF4-FFF2-40B4-BE49-F238E27FC236}">
                <a16:creationId xmlns:a16="http://schemas.microsoft.com/office/drawing/2014/main" id="{DCBD642B-4428-8BAD-AB52-1C350AAECDF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Meijers</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JC, et al</a:t>
            </a:r>
            <a:r>
              <a:rPr kumimoji="0" lang="en-US"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N </a:t>
            </a:r>
            <a:r>
              <a:rPr kumimoji="0" lang="en-US" sz="1000" b="0" i="1"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Engl</a:t>
            </a:r>
            <a:r>
              <a:rPr kumimoji="0" lang="en-US"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I Med. </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2000 Mar 9;342(10):696-701.
Folsom AR, et al. </a:t>
            </a:r>
            <a:r>
              <a:rPr kumimoji="0" lang="en-US"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Am I </a:t>
            </a:r>
            <a:r>
              <a:rPr kumimoji="0" lang="en-US" sz="1000" b="0" i="1"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Hematol</a:t>
            </a:r>
            <a:r>
              <a:rPr kumimoji="0" lang="en-US"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2015 Nov;90(11):1047-51.</a:t>
            </a:r>
          </a:p>
        </p:txBody>
      </p:sp>
    </p:spTree>
    <p:extLst>
      <p:ext uri="{BB962C8B-B14F-4D97-AF65-F5344CB8AC3E}">
        <p14:creationId xmlns:p14="http://schemas.microsoft.com/office/powerpoint/2010/main" val="2413964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12D34-6103-BF44-9475-5554FC61EBC2}"/>
              </a:ext>
            </a:extLst>
          </p:cNvPr>
          <p:cNvSpPr>
            <a:spLocks noGrp="1"/>
          </p:cNvSpPr>
          <p:nvPr>
            <p:ph type="title"/>
          </p:nvPr>
        </p:nvSpPr>
        <p:spPr>
          <a:xfrm>
            <a:off x="838200" y="0"/>
            <a:ext cx="10807699" cy="875211"/>
          </a:xfrm>
        </p:spPr>
        <p:txBody>
          <a:bodyPr>
            <a:normAutofit/>
          </a:bodyPr>
          <a:lstStyle/>
          <a:p>
            <a:r>
              <a:rPr lang="en-US" sz="2400" dirty="0"/>
              <a:t>Probability of </a:t>
            </a:r>
            <a:r>
              <a:rPr lang="en-US" sz="2400" dirty="0" err="1"/>
              <a:t>Ischaemic</a:t>
            </a:r>
            <a:r>
              <a:rPr lang="en-US" sz="2400" dirty="0"/>
              <a:t> Stroke in Individuals with Normal and Genetically Lowered Levels of FXI Activity</a:t>
            </a:r>
          </a:p>
        </p:txBody>
      </p:sp>
      <p:sp>
        <p:nvSpPr>
          <p:cNvPr id="4" name="Footer Placeholder 3">
            <a:extLst>
              <a:ext uri="{FF2B5EF4-FFF2-40B4-BE49-F238E27FC236}">
                <a16:creationId xmlns:a16="http://schemas.microsoft.com/office/drawing/2014/main" id="{A0F70FC0-B0D3-85AF-2E64-8B47FA2700A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Harshfield</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et al. </a:t>
            </a:r>
            <a:r>
              <a:rPr kumimoji="0" lang="en-US"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Brain</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2020; 43: 210-221</a:t>
            </a:r>
          </a:p>
        </p:txBody>
      </p:sp>
      <p:pic>
        <p:nvPicPr>
          <p:cNvPr id="6" name="Picture 5" descr="A comparison of a normal and a normalized number of patients&#10;&#10;Description automatically generated with medium confidence">
            <a:extLst>
              <a:ext uri="{FF2B5EF4-FFF2-40B4-BE49-F238E27FC236}">
                <a16:creationId xmlns:a16="http://schemas.microsoft.com/office/drawing/2014/main" id="{FB86A1A6-95CC-5050-BFFB-DC52AAD01B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38979" y="1374243"/>
            <a:ext cx="7954748" cy="4972277"/>
          </a:xfrm>
          <a:prstGeom prst="rect">
            <a:avLst/>
          </a:prstGeom>
        </p:spPr>
      </p:pic>
      <p:sp>
        <p:nvSpPr>
          <p:cNvPr id="8" name="TextBox 7">
            <a:extLst>
              <a:ext uri="{FF2B5EF4-FFF2-40B4-BE49-F238E27FC236}">
                <a16:creationId xmlns:a16="http://schemas.microsoft.com/office/drawing/2014/main" id="{77843E76-B3AF-7003-9F79-56C08C5914CD}"/>
              </a:ext>
            </a:extLst>
          </p:cNvPr>
          <p:cNvSpPr txBox="1"/>
          <p:nvPr/>
        </p:nvSpPr>
        <p:spPr>
          <a:xfrm>
            <a:off x="3373120" y="1066671"/>
            <a:ext cx="278384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39B"/>
                </a:solidFill>
                <a:effectLst/>
                <a:uLnTx/>
                <a:uFillTx/>
                <a:latin typeface="Arial" panose="020B0604020202020204"/>
                <a:ea typeface="+mn-ea"/>
                <a:cs typeface="+mn-cs"/>
              </a:rPr>
              <a:t>Participants without AF</a:t>
            </a:r>
          </a:p>
        </p:txBody>
      </p:sp>
      <p:sp>
        <p:nvSpPr>
          <p:cNvPr id="9" name="TextBox 8">
            <a:extLst>
              <a:ext uri="{FF2B5EF4-FFF2-40B4-BE49-F238E27FC236}">
                <a16:creationId xmlns:a16="http://schemas.microsoft.com/office/drawing/2014/main" id="{FECC0843-34F2-73BC-3EB9-BE9DA1F7CB50}"/>
              </a:ext>
            </a:extLst>
          </p:cNvPr>
          <p:cNvSpPr txBox="1"/>
          <p:nvPr/>
        </p:nvSpPr>
        <p:spPr>
          <a:xfrm>
            <a:off x="7101496" y="1066671"/>
            <a:ext cx="278384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39B"/>
                </a:solidFill>
                <a:effectLst/>
                <a:uLnTx/>
                <a:uFillTx/>
                <a:latin typeface="Arial" panose="020B0604020202020204"/>
                <a:ea typeface="+mn-ea"/>
                <a:cs typeface="+mn-cs"/>
              </a:rPr>
              <a:t>Participants with AF</a:t>
            </a:r>
          </a:p>
        </p:txBody>
      </p:sp>
    </p:spTree>
    <p:extLst>
      <p:ext uri="{BB962C8B-B14F-4D97-AF65-F5344CB8AC3E}">
        <p14:creationId xmlns:p14="http://schemas.microsoft.com/office/powerpoint/2010/main" val="3961482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3"/>
          <p:cNvSpPr>
            <a:spLocks noChangeArrowheads="1"/>
          </p:cNvSpPr>
          <p:nvPr>
            <p:custDataLst>
              <p:tags r:id="rId1"/>
            </p:custDataLst>
          </p:nvPr>
        </p:nvSpPr>
        <p:spPr bwMode="auto">
          <a:xfrm>
            <a:off x="3428882" y="3545927"/>
            <a:ext cx="8271217" cy="526766"/>
          </a:xfrm>
          <a:prstGeom prst="roundRect">
            <a:avLst>
              <a:gd name="adj" fmla="val 0"/>
            </a:avLst>
          </a:prstGeom>
          <a:solidFill>
            <a:schemeClr val="bg2">
              <a:lumMod val="90000"/>
            </a:schemeClr>
          </a:solidFill>
          <a:ln w="9525" algn="ctr">
            <a:noFill/>
            <a:round/>
            <a:headEnd/>
            <a:tailEnd/>
          </a:ln>
          <a:effectLst/>
        </p:spPr>
        <p:txBody>
          <a:bodyPr lIns="274356" tIns="53970" rIns="91452" bIns="53970" anchor="ctr"/>
          <a:lstStyle/>
          <a:p>
            <a:pPr marL="177818" marR="0" lvl="0" indent="-177818" algn="l" defTabSz="685595" rtl="0" eaLnBrk="1" fontAlgn="auto" latinLnBrk="0" hangingPunct="1">
              <a:lnSpc>
                <a:spcPct val="100000"/>
              </a:lnSpc>
              <a:spcBef>
                <a:spcPts val="300"/>
              </a:spcBef>
              <a:spcAft>
                <a:spcPts val="0"/>
              </a:spcAft>
              <a:buClr>
                <a:srgbClr val="000000"/>
              </a:buClr>
              <a:buSzPct val="100000"/>
              <a:buFont typeface="Arial" charset="0"/>
              <a:buChar char="•"/>
              <a:tabLst>
                <a:tab pos="1238374" algn="l"/>
              </a:tabLst>
              <a:defRPr/>
            </a:pPr>
            <a:r>
              <a:rPr kumimoji="0" lang="en-US" altLang="de-DE" sz="14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Reducing/inhibiting FXI showed </a:t>
            </a:r>
            <a:r>
              <a:rPr kumimoji="0" lang="en-US" altLang="de-DE" sz="1400" b="1" i="0" u="none" strike="noStrike" kern="1200" cap="none" spc="0" normalizeH="0" baseline="0" noProof="0" dirty="0">
                <a:ln>
                  <a:noFill/>
                </a:ln>
                <a:solidFill>
                  <a:srgbClr val="005587">
                    <a:lumMod val="60000"/>
                    <a:lumOff val="40000"/>
                  </a:srgbClr>
                </a:solidFill>
                <a:effectLst/>
                <a:uLnTx/>
                <a:uFillTx/>
                <a:latin typeface="Arial" panose="020B0604020202020204"/>
                <a:ea typeface="+mn-ea"/>
                <a:cs typeface="+mn-cs"/>
              </a:rPr>
              <a:t>strong antithrombotic</a:t>
            </a:r>
            <a:r>
              <a:rPr kumimoji="0" lang="en-US" altLang="de-DE" sz="1400" b="0" i="0" u="none" strike="noStrike" kern="1200" cap="none" spc="0" normalizeH="0" baseline="0" noProof="0" dirty="0">
                <a:ln>
                  <a:noFill/>
                </a:ln>
                <a:solidFill>
                  <a:srgbClr val="005587">
                    <a:lumMod val="60000"/>
                    <a:lumOff val="40000"/>
                  </a:srgbClr>
                </a:solidFill>
                <a:effectLst/>
                <a:uLnTx/>
                <a:uFillTx/>
                <a:latin typeface="Arial" panose="020B0604020202020204"/>
                <a:ea typeface="+mn-ea"/>
                <a:cs typeface="+mn-cs"/>
              </a:rPr>
              <a:t> </a:t>
            </a:r>
            <a:r>
              <a:rPr kumimoji="0" lang="en-US" altLang="de-DE" sz="14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effects </a:t>
            </a:r>
            <a:r>
              <a:rPr kumimoji="0" lang="en-US" altLang="de-DE" sz="1400" b="0" i="1"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in vivo</a:t>
            </a:r>
          </a:p>
          <a:p>
            <a:pPr marL="177818" marR="0" lvl="0" indent="-177818" algn="l" defTabSz="685595" rtl="0" eaLnBrk="1" fontAlgn="auto" latinLnBrk="0" hangingPunct="1">
              <a:lnSpc>
                <a:spcPct val="100000"/>
              </a:lnSpc>
              <a:spcBef>
                <a:spcPts val="300"/>
              </a:spcBef>
              <a:spcAft>
                <a:spcPts val="0"/>
              </a:spcAft>
              <a:buClr>
                <a:srgbClr val="000000"/>
              </a:buClr>
              <a:buSzPct val="100000"/>
              <a:buFont typeface="Arial" charset="0"/>
              <a:buChar char="•"/>
              <a:tabLst>
                <a:tab pos="1238374" algn="l"/>
              </a:tabLst>
              <a:defRPr/>
            </a:pPr>
            <a:r>
              <a:rPr kumimoji="0" lang="en-US" altLang="de-DE" sz="1400" b="1" i="0" u="none" strike="noStrike" kern="1200" cap="none" spc="0" normalizeH="0" baseline="0" noProof="0" dirty="0">
                <a:ln>
                  <a:noFill/>
                </a:ln>
                <a:solidFill>
                  <a:srgbClr val="005587">
                    <a:lumMod val="60000"/>
                    <a:lumOff val="40000"/>
                  </a:srgbClr>
                </a:solidFill>
                <a:effectLst/>
                <a:uLnTx/>
                <a:uFillTx/>
                <a:latin typeface="Arial" panose="020B0604020202020204"/>
                <a:ea typeface="+mn-ea"/>
                <a:cs typeface="+mn-cs"/>
              </a:rPr>
              <a:t>No increase in bleeding time</a:t>
            </a:r>
            <a:r>
              <a:rPr kumimoji="0" lang="en-US" altLang="de-DE" sz="1400" b="0" i="0" u="none" strike="noStrike" kern="1200" cap="none" spc="0" normalizeH="0" baseline="0" noProof="0" dirty="0">
                <a:ln>
                  <a:noFill/>
                </a:ln>
                <a:solidFill>
                  <a:srgbClr val="005587">
                    <a:lumMod val="60000"/>
                    <a:lumOff val="40000"/>
                  </a:srgbClr>
                </a:solidFill>
                <a:effectLst/>
                <a:uLnTx/>
                <a:uFillTx/>
                <a:latin typeface="Arial" panose="020B0604020202020204"/>
                <a:ea typeface="+mn-ea"/>
                <a:cs typeface="+mn-cs"/>
              </a:rPr>
              <a:t> </a:t>
            </a:r>
            <a:r>
              <a:rPr kumimoji="0" lang="en-US" altLang="de-DE" sz="14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even at very high doses or on top of dual antiplatelet therapy</a:t>
            </a:r>
          </a:p>
        </p:txBody>
      </p:sp>
      <p:sp>
        <p:nvSpPr>
          <p:cNvPr id="10" name="Rectangle 14"/>
          <p:cNvSpPr>
            <a:spLocks noChangeArrowheads="1"/>
          </p:cNvSpPr>
          <p:nvPr>
            <p:custDataLst>
              <p:tags r:id="rId2"/>
            </p:custDataLst>
          </p:nvPr>
        </p:nvSpPr>
        <p:spPr bwMode="auto">
          <a:xfrm>
            <a:off x="3428585" y="2373646"/>
            <a:ext cx="8267935" cy="402238"/>
          </a:xfrm>
          <a:prstGeom prst="rect">
            <a:avLst/>
          </a:prstGeom>
          <a:solidFill>
            <a:schemeClr val="bg2">
              <a:lumMod val="90000"/>
            </a:schemeClr>
          </a:solidFill>
          <a:ln>
            <a:headEnd/>
            <a:tailEnd/>
          </a:ln>
          <a:effectLst/>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wrap="none" lIns="274356" tIns="34281" rIns="91452" bIns="34281" anchor="ctr"/>
          <a:lstStyle/>
          <a:p>
            <a:pPr marL="0" marR="0" lvl="0" indent="0" algn="l" defTabSz="685595"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OBSERVATION</a:t>
            </a:r>
          </a:p>
        </p:txBody>
      </p:sp>
      <p:sp>
        <p:nvSpPr>
          <p:cNvPr id="17" name="AutoShape 3"/>
          <p:cNvSpPr>
            <a:spLocks noChangeArrowheads="1"/>
          </p:cNvSpPr>
          <p:nvPr>
            <p:custDataLst>
              <p:tags r:id="rId3"/>
            </p:custDataLst>
          </p:nvPr>
        </p:nvSpPr>
        <p:spPr bwMode="auto">
          <a:xfrm>
            <a:off x="3428880" y="2851550"/>
            <a:ext cx="8271219" cy="590747"/>
          </a:xfrm>
          <a:prstGeom prst="roundRect">
            <a:avLst>
              <a:gd name="adj" fmla="val 0"/>
            </a:avLst>
          </a:prstGeom>
          <a:solidFill>
            <a:schemeClr val="bg2">
              <a:lumMod val="90000"/>
            </a:schemeClr>
          </a:solidFill>
          <a:ln w="9525" algn="ctr">
            <a:noFill/>
            <a:round/>
            <a:headEnd/>
            <a:tailEnd/>
          </a:ln>
          <a:effectLst/>
        </p:spPr>
        <p:txBody>
          <a:bodyPr lIns="274356" tIns="53970" rIns="91452" bIns="53970" anchor="ctr"/>
          <a:lstStyle/>
          <a:p>
            <a:pPr marL="177818" marR="0" lvl="0" indent="-177818" algn="l" defTabSz="685595" rtl="0" eaLnBrk="1" fontAlgn="auto" latinLnBrk="0" hangingPunct="1">
              <a:lnSpc>
                <a:spcPct val="100000"/>
              </a:lnSpc>
              <a:spcBef>
                <a:spcPts val="300"/>
              </a:spcBef>
              <a:spcAft>
                <a:spcPts val="0"/>
              </a:spcAft>
              <a:buClr>
                <a:srgbClr val="000000"/>
              </a:buClr>
              <a:buSzPct val="100000"/>
              <a:buFont typeface="Arial" charset="0"/>
              <a:buChar char="•"/>
              <a:tabLst>
                <a:tab pos="1238374" algn="l"/>
              </a:tabLst>
              <a:defRPr/>
            </a:pPr>
            <a:r>
              <a:rPr kumimoji="0" lang="en-US" altLang="de-DE" sz="14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Homozygous FXI-knockout mice </a:t>
            </a:r>
            <a:r>
              <a:rPr kumimoji="0" lang="en-US" altLang="de-DE" sz="1400" b="1" i="0" u="none" strike="noStrike" kern="1200" cap="none" spc="0" normalizeH="0" baseline="0" noProof="0" dirty="0">
                <a:ln>
                  <a:noFill/>
                </a:ln>
                <a:solidFill>
                  <a:srgbClr val="00539B"/>
                </a:solidFill>
                <a:effectLst/>
                <a:uLnTx/>
                <a:uFillTx/>
                <a:latin typeface="Arial" panose="020B0604020202020204"/>
                <a:ea typeface="+mn-ea"/>
                <a:cs typeface="+mn-cs"/>
              </a:rPr>
              <a:t>are protected from thrombosis</a:t>
            </a:r>
            <a:endParaRPr kumimoji="0" lang="en-US" altLang="de-DE" sz="1400" b="1" i="0" u="none" strike="noStrike" kern="1200" cap="none" spc="0" normalizeH="0" baseline="30000" noProof="0" dirty="0">
              <a:ln>
                <a:noFill/>
              </a:ln>
              <a:solidFill>
                <a:srgbClr val="00539B"/>
              </a:solidFill>
              <a:effectLst/>
              <a:uLnTx/>
              <a:uFillTx/>
              <a:latin typeface="Arial" panose="020B0604020202020204"/>
              <a:ea typeface="+mn-ea"/>
              <a:cs typeface="+mn-cs"/>
            </a:endParaRPr>
          </a:p>
          <a:p>
            <a:pPr marL="177818" marR="0" lvl="0" indent="-177818" algn="l" defTabSz="685595" rtl="0" eaLnBrk="1" fontAlgn="auto" latinLnBrk="0" hangingPunct="1">
              <a:lnSpc>
                <a:spcPct val="100000"/>
              </a:lnSpc>
              <a:spcBef>
                <a:spcPts val="300"/>
              </a:spcBef>
              <a:spcAft>
                <a:spcPts val="0"/>
              </a:spcAft>
              <a:buClr>
                <a:srgbClr val="000000"/>
              </a:buClr>
              <a:buSzPct val="100000"/>
              <a:buFont typeface="Arial" charset="0"/>
              <a:buChar char="•"/>
              <a:tabLst>
                <a:tab pos="1238374" algn="l"/>
              </a:tabLst>
              <a:defRPr/>
            </a:pPr>
            <a:r>
              <a:rPr kumimoji="0" lang="en-US" altLang="de-DE" sz="14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At the same time, they </a:t>
            </a:r>
            <a:r>
              <a:rPr kumimoji="0" lang="en-US" altLang="de-DE" sz="1400" b="1" i="0" u="none" strike="noStrike" kern="1200" cap="none" spc="0" normalizeH="0" baseline="0" noProof="0" dirty="0">
                <a:ln>
                  <a:noFill/>
                </a:ln>
                <a:solidFill>
                  <a:srgbClr val="00539B"/>
                </a:solidFill>
                <a:effectLst/>
                <a:uLnTx/>
                <a:uFillTx/>
                <a:latin typeface="Arial" panose="020B0604020202020204"/>
                <a:ea typeface="+mn-ea"/>
                <a:cs typeface="+mn-cs"/>
              </a:rPr>
              <a:t>do not show a bleeding phenotype</a:t>
            </a:r>
            <a:r>
              <a:rPr kumimoji="0" lang="en-US" altLang="de-DE" sz="1400" b="0" i="0" u="none" strike="noStrike" kern="1200" cap="none" spc="0" normalizeH="0" baseline="0" noProof="0" dirty="0">
                <a:ln>
                  <a:noFill/>
                </a:ln>
                <a:solidFill>
                  <a:srgbClr val="00539B"/>
                </a:solidFill>
                <a:effectLst/>
                <a:uLnTx/>
                <a:uFillTx/>
                <a:latin typeface="Arial" panose="020B0604020202020204"/>
                <a:ea typeface="+mn-ea"/>
                <a:cs typeface="+mn-cs"/>
              </a:rPr>
              <a:t> </a:t>
            </a:r>
            <a:r>
              <a:rPr kumimoji="0" lang="en-US" altLang="de-DE" sz="14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differing from wild-type mice </a:t>
            </a:r>
            <a:endParaRPr kumimoji="0" lang="en-US" sz="14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sp>
        <p:nvSpPr>
          <p:cNvPr id="20" name="AutoShape 3"/>
          <p:cNvSpPr>
            <a:spLocks noChangeArrowheads="1"/>
          </p:cNvSpPr>
          <p:nvPr>
            <p:custDataLst>
              <p:tags r:id="rId4"/>
            </p:custDataLst>
          </p:nvPr>
        </p:nvSpPr>
        <p:spPr bwMode="auto">
          <a:xfrm>
            <a:off x="3428886" y="4183833"/>
            <a:ext cx="8271214" cy="835016"/>
          </a:xfrm>
          <a:prstGeom prst="roundRect">
            <a:avLst>
              <a:gd name="adj" fmla="val 0"/>
            </a:avLst>
          </a:prstGeom>
          <a:solidFill>
            <a:schemeClr val="bg2">
              <a:lumMod val="90000"/>
            </a:schemeClr>
          </a:solidFill>
          <a:ln w="9525" algn="ctr">
            <a:noFill/>
            <a:round/>
            <a:headEnd/>
            <a:tailEnd/>
          </a:ln>
          <a:effectLst/>
        </p:spPr>
        <p:txBody>
          <a:bodyPr lIns="274356" tIns="53970" rIns="91452" bIns="53970" anchor="ctr"/>
          <a:lstStyle/>
          <a:p>
            <a:pPr marL="177818" marR="0" lvl="0" indent="-177818" algn="l" defTabSz="685595" rtl="0" eaLnBrk="1" fontAlgn="auto" latinLnBrk="0" hangingPunct="1">
              <a:lnSpc>
                <a:spcPct val="100000"/>
              </a:lnSpc>
              <a:spcBef>
                <a:spcPts val="300"/>
              </a:spcBef>
              <a:spcAft>
                <a:spcPts val="0"/>
              </a:spcAft>
              <a:buClr>
                <a:srgbClr val="000000"/>
              </a:buClr>
              <a:buSzPct val="100000"/>
              <a:buFont typeface="Arial" charset="0"/>
              <a:buChar char="•"/>
              <a:tabLst>
                <a:tab pos="1238374" algn="l"/>
              </a:tabLst>
              <a:defRPr/>
            </a:pPr>
            <a:r>
              <a:rPr kumimoji="0" lang="en-US" sz="14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Individuals with FXI deficiency are reported to have a </a:t>
            </a:r>
            <a:r>
              <a:rPr kumimoji="0" lang="en-US" sz="1400" b="1" i="0" u="none" strike="noStrike" kern="1200" cap="none" spc="0" normalizeH="0" baseline="0" noProof="0" dirty="0">
                <a:ln>
                  <a:noFill/>
                </a:ln>
                <a:solidFill>
                  <a:srgbClr val="339898"/>
                </a:solidFill>
                <a:effectLst/>
                <a:uLnTx/>
                <a:uFillTx/>
                <a:latin typeface="Arial" panose="020B0604020202020204"/>
                <a:ea typeface="+mn-ea"/>
                <a:cs typeface="+mn-cs"/>
              </a:rPr>
              <a:t>reduced incidence of VTE and stroke</a:t>
            </a:r>
          </a:p>
          <a:p>
            <a:pPr marL="177818" marR="0" lvl="0" indent="-177818" algn="l" defTabSz="685595" rtl="0" eaLnBrk="1" fontAlgn="auto" latinLnBrk="0" hangingPunct="1">
              <a:lnSpc>
                <a:spcPct val="100000"/>
              </a:lnSpc>
              <a:spcBef>
                <a:spcPts val="300"/>
              </a:spcBef>
              <a:spcAft>
                <a:spcPts val="0"/>
              </a:spcAft>
              <a:buClr>
                <a:srgbClr val="000000"/>
              </a:buClr>
              <a:buSzPct val="100000"/>
              <a:buFont typeface="Arial" charset="0"/>
              <a:buChar char="•"/>
              <a:tabLst>
                <a:tab pos="1238374" algn="l"/>
              </a:tabLst>
              <a:defRPr/>
            </a:pPr>
            <a:r>
              <a:rPr kumimoji="0" lang="en-US" sz="1400" b="1" i="0" u="none" strike="noStrike" kern="1200" cap="none" spc="0" normalizeH="0" baseline="0" noProof="0" dirty="0">
                <a:ln>
                  <a:noFill/>
                </a:ln>
                <a:solidFill>
                  <a:srgbClr val="339898"/>
                </a:solidFill>
                <a:effectLst/>
                <a:uLnTx/>
                <a:uFillTx/>
                <a:latin typeface="Arial" panose="020B0604020202020204"/>
                <a:ea typeface="+mn-ea"/>
                <a:cs typeface="+mn-cs"/>
              </a:rPr>
              <a:t>Hemorrhage occasionally</a:t>
            </a:r>
            <a:r>
              <a:rPr kumimoji="0" lang="en-US" sz="1400" b="0" i="0" u="none" strike="noStrike" kern="1200" cap="none" spc="0" normalizeH="0" baseline="0" noProof="0" dirty="0">
                <a:ln>
                  <a:noFill/>
                </a:ln>
                <a:solidFill>
                  <a:srgbClr val="339898"/>
                </a:solidFill>
                <a:effectLst/>
                <a:uLnTx/>
                <a:uFillTx/>
                <a:latin typeface="Arial" panose="020B0604020202020204"/>
                <a:ea typeface="+mn-ea"/>
                <a:cs typeface="+mn-cs"/>
              </a:rPr>
              <a:t> </a:t>
            </a:r>
            <a:r>
              <a:rPr kumimoji="0" lang="en-US" sz="14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reported after trauma or surgery (dental extractions, tonsillectomies, surgery in the urinary and genital tracts, and nasal surgery)</a:t>
            </a:r>
          </a:p>
        </p:txBody>
      </p:sp>
      <p:sp>
        <p:nvSpPr>
          <p:cNvPr id="3" name="Titel 2"/>
          <p:cNvSpPr>
            <a:spLocks noGrp="1"/>
          </p:cNvSpPr>
          <p:nvPr>
            <p:ph type="title"/>
          </p:nvPr>
        </p:nvSpPr>
        <p:spPr>
          <a:xfrm>
            <a:off x="838201" y="332433"/>
            <a:ext cx="10515600" cy="1105949"/>
          </a:xfrm>
        </p:spPr>
        <p:txBody>
          <a:bodyPr>
            <a:normAutofit/>
          </a:bodyPr>
          <a:lstStyle/>
          <a:p>
            <a:r>
              <a:rPr lang="en-US" dirty="0"/>
              <a:t>Current Evidence Supporting FXI(a) Inhibition as a Target</a:t>
            </a:r>
          </a:p>
        </p:txBody>
      </p:sp>
      <p:sp>
        <p:nvSpPr>
          <p:cNvPr id="9" name="Footer Placeholder 8">
            <a:extLst>
              <a:ext uri="{FF2B5EF4-FFF2-40B4-BE49-F238E27FC236}">
                <a16:creationId xmlns:a16="http://schemas.microsoft.com/office/drawing/2014/main" id="{51F32049-D5D4-4D26-8517-27C9964157A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0000">
                    <a:lumMod val="50000"/>
                    <a:lumOff val="50000"/>
                  </a:srgbClr>
                </a:solidFill>
                <a:effectLst/>
                <a:uLnTx/>
                <a:uFillTx/>
                <a:latin typeface="Arial" panose="020B0604020202020204"/>
                <a:ea typeface="+mn-ea"/>
                <a:cs typeface="+mn-cs"/>
              </a:rPr>
              <a:t>1 </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Schumacher WA et al. </a:t>
            </a:r>
            <a:r>
              <a:rPr kumimoji="0" lang="en-US" sz="1000" b="0" i="1"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Arterioscler</a:t>
            </a:r>
            <a:r>
              <a:rPr kumimoji="0" lang="en-US"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a:t>
            </a:r>
            <a:r>
              <a:rPr kumimoji="0" lang="en-US" sz="1000" b="0" i="1"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Thromb</a:t>
            </a:r>
            <a:r>
              <a:rPr kumimoji="0" lang="en-US"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a:t>
            </a:r>
            <a:r>
              <a:rPr kumimoji="0" lang="en-US" sz="1000" b="0" i="1"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Vasc</a:t>
            </a:r>
            <a:r>
              <a:rPr kumimoji="0" lang="en-US"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Biol. </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2010;30(3):388-92.
</a:t>
            </a:r>
            <a:r>
              <a:rPr kumimoji="0" lang="en-US" sz="1000" b="0" i="0" u="none" strike="noStrike" kern="1200" cap="none" spc="0" normalizeH="0" baseline="30000" noProof="0" dirty="0">
                <a:ln>
                  <a:noFill/>
                </a:ln>
                <a:solidFill>
                  <a:srgbClr val="000000">
                    <a:lumMod val="50000"/>
                    <a:lumOff val="50000"/>
                  </a:srgbClr>
                </a:solidFill>
                <a:effectLst/>
                <a:uLnTx/>
                <a:uFillTx/>
                <a:latin typeface="Arial" panose="020B0604020202020204"/>
                <a:ea typeface="+mn-ea"/>
                <a:cs typeface="+mn-cs"/>
              </a:rPr>
              <a:t>2 </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Data on file
</a:t>
            </a:r>
            <a:r>
              <a:rPr kumimoji="0" lang="en-US" sz="1000" b="0" i="0" u="none" strike="noStrike" kern="1200" cap="none" spc="0" normalizeH="0" baseline="30000" noProof="0" dirty="0">
                <a:ln>
                  <a:noFill/>
                </a:ln>
                <a:solidFill>
                  <a:srgbClr val="000000">
                    <a:lumMod val="50000"/>
                    <a:lumOff val="50000"/>
                  </a:srgbClr>
                </a:solidFill>
                <a:effectLst/>
                <a:uLnTx/>
                <a:uFillTx/>
                <a:latin typeface="Arial" panose="020B0604020202020204"/>
                <a:ea typeface="+mn-ea"/>
                <a:cs typeface="+mn-cs"/>
              </a:rPr>
              <a:t>3 </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Puy C et al. </a:t>
            </a:r>
            <a:r>
              <a:rPr kumimoji="0" lang="en-US" sz="1000" b="0" i="1"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Thromb</a:t>
            </a:r>
            <a:r>
              <a:rPr kumimoji="0" lang="en-US"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Res. </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2016;141(Suppl2):S8–S11</a:t>
            </a:r>
          </a:p>
        </p:txBody>
      </p:sp>
      <p:sp>
        <p:nvSpPr>
          <p:cNvPr id="13" name="Rectangle 14"/>
          <p:cNvSpPr>
            <a:spLocks noChangeArrowheads="1"/>
          </p:cNvSpPr>
          <p:nvPr>
            <p:custDataLst>
              <p:tags r:id="rId5"/>
            </p:custDataLst>
          </p:nvPr>
        </p:nvSpPr>
        <p:spPr bwMode="auto">
          <a:xfrm>
            <a:off x="1003551" y="2373646"/>
            <a:ext cx="2425449" cy="402238"/>
          </a:xfrm>
          <a:prstGeom prst="rect">
            <a:avLst/>
          </a:prstGeom>
          <a:solidFill>
            <a:schemeClr val="tx1"/>
          </a:solidFill>
          <a:ln>
            <a:headEnd/>
            <a:tailEnd/>
          </a:ln>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wrap="none" lIns="91452" tIns="34281" rIns="91452" bIns="34281" anchor="ctr"/>
          <a:lstStyle/>
          <a:p>
            <a:pPr marL="0" marR="0" lvl="0" indent="0" algn="l" defTabSz="685595"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CONDITION</a:t>
            </a:r>
          </a:p>
        </p:txBody>
      </p:sp>
      <p:sp>
        <p:nvSpPr>
          <p:cNvPr id="15" name="AutoShape 3"/>
          <p:cNvSpPr>
            <a:spLocks noChangeArrowheads="1"/>
          </p:cNvSpPr>
          <p:nvPr>
            <p:custDataLst>
              <p:tags r:id="rId6"/>
            </p:custDataLst>
          </p:nvPr>
        </p:nvSpPr>
        <p:spPr bwMode="auto">
          <a:xfrm>
            <a:off x="1003551" y="3545927"/>
            <a:ext cx="2425449" cy="526766"/>
          </a:xfrm>
          <a:prstGeom prst="roundRect">
            <a:avLst>
              <a:gd name="adj" fmla="val 0"/>
            </a:avLst>
          </a:prstGeom>
          <a:solidFill>
            <a:schemeClr val="accent4">
              <a:lumMod val="60000"/>
              <a:lumOff val="40000"/>
            </a:schemeClr>
          </a:solidFill>
          <a:ln>
            <a:headEnd/>
            <a:tailEnd/>
          </a:ln>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wrap="none" lIns="91452" tIns="34281" rIns="91452" bIns="34281" anchor="ctr"/>
          <a:lstStyle/>
          <a:p>
            <a:pPr marL="0" marR="0" lvl="0" indent="0" algn="l" defTabSz="685595" rtl="0" eaLnBrk="0" fontAlgn="auto" latinLnBrk="0" hangingPunct="0">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a:ea typeface="+mn-ea"/>
                <a:cs typeface="+mn-cs"/>
              </a:rPr>
              <a:t>In vivo</a:t>
            </a: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 animal models</a:t>
            </a:r>
            <a:r>
              <a:rPr kumimoji="0" lang="de-DE" sz="1400" b="1" i="0" u="none" strike="noStrike" kern="1200" cap="none" spc="0" normalizeH="0" baseline="30000" noProof="0" dirty="0">
                <a:ln>
                  <a:noFill/>
                </a:ln>
                <a:solidFill>
                  <a:srgbClr val="FFFFFF"/>
                </a:solidFill>
                <a:effectLst/>
                <a:uLnTx/>
                <a:uFillTx/>
                <a:latin typeface="Arial" panose="020B0604020202020204"/>
                <a:ea typeface="+mn-ea"/>
                <a:cs typeface="+mn-cs"/>
              </a:rPr>
              <a:t>2</a:t>
            </a:r>
            <a:endParaRPr kumimoji="0" lang="en-US" sz="1400" b="1" i="0" u="none" strike="noStrike" kern="1200" cap="none" spc="0" normalizeH="0" baseline="30000" noProof="0" dirty="0">
              <a:ln>
                <a:noFill/>
              </a:ln>
              <a:solidFill>
                <a:srgbClr val="FFFFFF"/>
              </a:solidFill>
              <a:effectLst/>
              <a:uLnTx/>
              <a:uFillTx/>
              <a:latin typeface="Arial" panose="020B0604020202020204"/>
              <a:ea typeface="+mn-ea"/>
              <a:cs typeface="+mn-cs"/>
            </a:endParaRPr>
          </a:p>
        </p:txBody>
      </p:sp>
      <p:sp>
        <p:nvSpPr>
          <p:cNvPr id="18" name="AutoShape 3"/>
          <p:cNvSpPr>
            <a:spLocks noChangeArrowheads="1"/>
          </p:cNvSpPr>
          <p:nvPr>
            <p:custDataLst>
              <p:tags r:id="rId7"/>
            </p:custDataLst>
          </p:nvPr>
        </p:nvSpPr>
        <p:spPr bwMode="auto">
          <a:xfrm>
            <a:off x="995897" y="2849916"/>
            <a:ext cx="2432688" cy="590747"/>
          </a:xfrm>
          <a:prstGeom prst="roundRect">
            <a:avLst>
              <a:gd name="adj" fmla="val 0"/>
            </a:avLst>
          </a:prstGeom>
          <a:solidFill>
            <a:schemeClr val="accent1"/>
          </a:solidFill>
          <a:ln>
            <a:headEnd/>
            <a:tailEnd/>
          </a:ln>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wrap="none" lIns="91452" tIns="34281" rIns="91452" bIns="34281" anchor="ctr"/>
          <a:lstStyle/>
          <a:p>
            <a:pPr marL="0" marR="0" lvl="0" indent="0" algn="l" defTabSz="685595"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FXI-knockout mice</a:t>
            </a:r>
            <a:r>
              <a:rPr kumimoji="0" lang="en-US" sz="1400" b="1" i="0" u="none" strike="noStrike" kern="1200" cap="none" spc="0" normalizeH="0" baseline="30000" noProof="0" dirty="0">
                <a:ln>
                  <a:noFill/>
                </a:ln>
                <a:solidFill>
                  <a:srgbClr val="FFFFFF"/>
                </a:solidFill>
                <a:effectLst/>
                <a:uLnTx/>
                <a:uFillTx/>
                <a:latin typeface="Arial" panose="020B0604020202020204"/>
                <a:ea typeface="+mn-ea"/>
                <a:cs typeface="+mn-cs"/>
              </a:rPr>
              <a:t>1</a:t>
            </a:r>
          </a:p>
        </p:txBody>
      </p:sp>
      <p:sp>
        <p:nvSpPr>
          <p:cNvPr id="21" name="AutoShape 3"/>
          <p:cNvSpPr>
            <a:spLocks noChangeArrowheads="1"/>
          </p:cNvSpPr>
          <p:nvPr>
            <p:custDataLst>
              <p:tags r:id="rId8"/>
            </p:custDataLst>
          </p:nvPr>
        </p:nvSpPr>
        <p:spPr bwMode="auto">
          <a:xfrm>
            <a:off x="1003553" y="4177957"/>
            <a:ext cx="2425449" cy="840892"/>
          </a:xfrm>
          <a:prstGeom prst="roundRect">
            <a:avLst>
              <a:gd name="adj" fmla="val 0"/>
            </a:avLst>
          </a:prstGeom>
          <a:solidFill>
            <a:schemeClr val="accent6"/>
          </a:solidFill>
          <a:ln>
            <a:headEnd/>
            <a:tailEnd/>
          </a:ln>
          <a:scene3d>
            <a:camera prst="orthographicFront">
              <a:rot lat="0" lon="0" rev="0"/>
            </a:camera>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wrap="none" lIns="91452" tIns="34281" rIns="91452" bIns="34281" anchor="ctr"/>
          <a:lstStyle/>
          <a:p>
            <a:pPr marL="0" marR="0" lvl="0" indent="0" algn="l" defTabSz="685595"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Inherited FXI deficiency</a:t>
            </a:r>
            <a:r>
              <a:rPr kumimoji="0" lang="en-US" sz="1400" b="1" i="0" u="none" strike="noStrike" kern="1200" cap="none" spc="0" normalizeH="0" baseline="30000" noProof="0" dirty="0">
                <a:ln>
                  <a:noFill/>
                </a:ln>
                <a:solidFill>
                  <a:srgbClr val="FFFFFF"/>
                </a:solidFill>
                <a:effectLst/>
                <a:uLnTx/>
                <a:uFillTx/>
                <a:latin typeface="Arial" panose="020B0604020202020204"/>
                <a:ea typeface="+mn-ea"/>
                <a:cs typeface="+mn-cs"/>
              </a:rPr>
              <a:t>3</a:t>
            </a:r>
          </a:p>
        </p:txBody>
      </p:sp>
    </p:spTree>
    <p:extLst>
      <p:ext uri="{BB962C8B-B14F-4D97-AF65-F5344CB8AC3E}">
        <p14:creationId xmlns:p14="http://schemas.microsoft.com/office/powerpoint/2010/main" val="2146994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BDB795-341F-223A-8BB1-2901CC1DCFF2}"/>
              </a:ext>
            </a:extLst>
          </p:cNvPr>
          <p:cNvSpPr>
            <a:spLocks noGrp="1"/>
          </p:cNvSpPr>
          <p:nvPr>
            <p:ph idx="1"/>
          </p:nvPr>
        </p:nvSpPr>
        <p:spPr/>
        <p:txBody>
          <a:bodyPr/>
          <a:lstStyle/>
          <a:p>
            <a:r>
              <a:rPr lang="en-US" dirty="0">
                <a:solidFill>
                  <a:schemeClr val="bg1">
                    <a:lumMod val="75000"/>
                  </a:schemeClr>
                </a:solidFill>
              </a:rPr>
              <a:t>Understand the normal role of Factor XI in hemostasis</a:t>
            </a:r>
          </a:p>
          <a:p>
            <a:r>
              <a:rPr lang="en-US" dirty="0">
                <a:solidFill>
                  <a:schemeClr val="bg1">
                    <a:lumMod val="75000"/>
                  </a:schemeClr>
                </a:solidFill>
              </a:rPr>
              <a:t>Understand the pre-clinical data of Factor XI as a target for therapy</a:t>
            </a:r>
          </a:p>
          <a:p>
            <a:r>
              <a:rPr lang="en-US" dirty="0"/>
              <a:t>Understand the mechanism of Factor XI/</a:t>
            </a:r>
            <a:r>
              <a:rPr lang="en-US" dirty="0" err="1"/>
              <a:t>XIa</a:t>
            </a:r>
            <a:r>
              <a:rPr lang="en-US" dirty="0"/>
              <a:t> inhibitors</a:t>
            </a:r>
          </a:p>
          <a:p>
            <a:r>
              <a:rPr lang="en-US" dirty="0">
                <a:solidFill>
                  <a:schemeClr val="bg1">
                    <a:lumMod val="75000"/>
                  </a:schemeClr>
                </a:solidFill>
              </a:rPr>
              <a:t>Understand the existing clinical data around Factor XI/</a:t>
            </a:r>
            <a:r>
              <a:rPr lang="en-US" dirty="0" err="1">
                <a:solidFill>
                  <a:schemeClr val="bg1">
                    <a:lumMod val="75000"/>
                  </a:schemeClr>
                </a:solidFill>
              </a:rPr>
              <a:t>XIa</a:t>
            </a:r>
            <a:r>
              <a:rPr lang="en-US" dirty="0">
                <a:solidFill>
                  <a:schemeClr val="bg1">
                    <a:lumMod val="75000"/>
                  </a:schemeClr>
                </a:solidFill>
              </a:rPr>
              <a:t> inhibition</a:t>
            </a:r>
          </a:p>
          <a:p>
            <a:r>
              <a:rPr lang="en-US" dirty="0">
                <a:solidFill>
                  <a:schemeClr val="bg1">
                    <a:lumMod val="75000"/>
                  </a:schemeClr>
                </a:solidFill>
              </a:rPr>
              <a:t>Understand the Factor XI/</a:t>
            </a:r>
            <a:r>
              <a:rPr lang="en-US" dirty="0" err="1">
                <a:solidFill>
                  <a:schemeClr val="bg1">
                    <a:lumMod val="75000"/>
                  </a:schemeClr>
                </a:solidFill>
              </a:rPr>
              <a:t>XIa</a:t>
            </a:r>
            <a:r>
              <a:rPr lang="en-US" dirty="0">
                <a:solidFill>
                  <a:schemeClr val="bg1">
                    <a:lumMod val="75000"/>
                  </a:schemeClr>
                </a:solidFill>
              </a:rPr>
              <a:t> inhibitors and ongoing trials, indications, and populations being studied</a:t>
            </a:r>
          </a:p>
          <a:p>
            <a:endParaRPr lang="en-US" dirty="0"/>
          </a:p>
        </p:txBody>
      </p:sp>
      <p:sp>
        <p:nvSpPr>
          <p:cNvPr id="2" name="Title 1">
            <a:extLst>
              <a:ext uri="{FF2B5EF4-FFF2-40B4-BE49-F238E27FC236}">
                <a16:creationId xmlns:a16="http://schemas.microsoft.com/office/drawing/2014/main" id="{EC9D0548-4DEE-2462-A826-0049D1D4F722}"/>
              </a:ext>
            </a:extLst>
          </p:cNvPr>
          <p:cNvSpPr>
            <a:spLocks noGrp="1"/>
          </p:cNvSpPr>
          <p:nvPr>
            <p:ph type="title"/>
          </p:nvPr>
        </p:nvSpPr>
        <p:spPr/>
        <p:txBody>
          <a:bodyPr/>
          <a:lstStyle/>
          <a:p>
            <a:r>
              <a:rPr lang="en-US"/>
              <a:t>Learning Objectives</a:t>
            </a:r>
            <a:endParaRPr lang="en-US" dirty="0"/>
          </a:p>
        </p:txBody>
      </p:sp>
    </p:spTree>
    <p:extLst>
      <p:ext uri="{BB962C8B-B14F-4D97-AF65-F5344CB8AC3E}">
        <p14:creationId xmlns:p14="http://schemas.microsoft.com/office/powerpoint/2010/main" val="1710646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B40BF-1EFC-C494-B6A7-78489ED09FE2}"/>
              </a:ext>
            </a:extLst>
          </p:cNvPr>
          <p:cNvSpPr>
            <a:spLocks noGrp="1"/>
          </p:cNvSpPr>
          <p:nvPr>
            <p:ph type="title"/>
          </p:nvPr>
        </p:nvSpPr>
        <p:spPr>
          <a:xfrm>
            <a:off x="838201" y="0"/>
            <a:ext cx="10515600" cy="1105949"/>
          </a:xfrm>
        </p:spPr>
        <p:txBody>
          <a:bodyPr/>
          <a:lstStyle/>
          <a:p>
            <a:r>
              <a:rPr lang="en-US" dirty="0"/>
              <a:t>Why target Factor XI? </a:t>
            </a:r>
          </a:p>
        </p:txBody>
      </p:sp>
      <p:pic>
        <p:nvPicPr>
          <p:cNvPr id="5" name="Picture 4">
            <a:extLst>
              <a:ext uri="{FF2B5EF4-FFF2-40B4-BE49-F238E27FC236}">
                <a16:creationId xmlns:a16="http://schemas.microsoft.com/office/drawing/2014/main" id="{60B3199D-1EC7-BE5F-1490-93EE5DCC8292}"/>
              </a:ext>
            </a:extLst>
          </p:cNvPr>
          <p:cNvPicPr>
            <a:picLocks noChangeAspect="1"/>
          </p:cNvPicPr>
          <p:nvPr/>
        </p:nvPicPr>
        <p:blipFill>
          <a:blip r:embed="rId2"/>
          <a:stretch>
            <a:fillRect/>
          </a:stretch>
        </p:blipFill>
        <p:spPr>
          <a:xfrm>
            <a:off x="876300" y="1305140"/>
            <a:ext cx="5778500" cy="5141818"/>
          </a:xfrm>
          <a:prstGeom prst="rect">
            <a:avLst/>
          </a:prstGeom>
        </p:spPr>
      </p:pic>
      <p:sp>
        <p:nvSpPr>
          <p:cNvPr id="6" name="Oval 5">
            <a:extLst>
              <a:ext uri="{FF2B5EF4-FFF2-40B4-BE49-F238E27FC236}">
                <a16:creationId xmlns:a16="http://schemas.microsoft.com/office/drawing/2014/main" id="{32A2A0DF-B5C7-42CC-29F1-1EE8E5ED0B99}"/>
              </a:ext>
            </a:extLst>
          </p:cNvPr>
          <p:cNvSpPr/>
          <p:nvPr/>
        </p:nvSpPr>
        <p:spPr>
          <a:xfrm>
            <a:off x="1333501" y="2565401"/>
            <a:ext cx="1231900" cy="6731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F1663C31-9C6C-1B31-C7F6-85A0A2B5FBCF}"/>
              </a:ext>
            </a:extLst>
          </p:cNvPr>
          <p:cNvGrpSpPr/>
          <p:nvPr/>
        </p:nvGrpSpPr>
        <p:grpSpPr>
          <a:xfrm>
            <a:off x="6746137" y="1231900"/>
            <a:ext cx="4989174" cy="4971678"/>
            <a:chOff x="6657805" y="786808"/>
            <a:chExt cx="5180609" cy="5162442"/>
          </a:xfrm>
        </p:grpSpPr>
        <p:pic>
          <p:nvPicPr>
            <p:cNvPr id="4" name="Picture 3" descr="A white and black text on a white background&#10;&#10;Description automatically generated">
              <a:extLst>
                <a:ext uri="{FF2B5EF4-FFF2-40B4-BE49-F238E27FC236}">
                  <a16:creationId xmlns:a16="http://schemas.microsoft.com/office/drawing/2014/main" id="{119508A7-1A0B-9E8A-D6BF-B5137C44AB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70" r="4653" b="-3894"/>
            <a:stretch/>
          </p:blipFill>
          <p:spPr>
            <a:xfrm>
              <a:off x="6657805" y="786808"/>
              <a:ext cx="5180609" cy="5162442"/>
            </a:xfrm>
            <a:prstGeom prst="rect">
              <a:avLst/>
            </a:prstGeom>
          </p:spPr>
        </p:pic>
        <p:pic>
          <p:nvPicPr>
            <p:cNvPr id="8" name="Picture 7" descr="A number on a white background&#10;&#10;Description automatically generated">
              <a:extLst>
                <a:ext uri="{FF2B5EF4-FFF2-40B4-BE49-F238E27FC236}">
                  <a16:creationId xmlns:a16="http://schemas.microsoft.com/office/drawing/2014/main" id="{5DE62D45-DC8A-8F7D-4018-86D362E1FD90}"/>
                </a:ext>
              </a:extLst>
            </p:cNvPr>
            <p:cNvPicPr>
              <a:picLocks noChangeAspect="1"/>
            </p:cNvPicPr>
            <p:nvPr/>
          </p:nvPicPr>
          <p:blipFill>
            <a:blip r:embed="rId4"/>
            <a:stretch>
              <a:fillRect/>
            </a:stretch>
          </p:blipFill>
          <p:spPr>
            <a:xfrm>
              <a:off x="8879312" y="5631750"/>
              <a:ext cx="2959100" cy="317500"/>
            </a:xfrm>
            <a:prstGeom prst="rect">
              <a:avLst/>
            </a:prstGeom>
          </p:spPr>
        </p:pic>
      </p:grpSp>
    </p:spTree>
    <p:extLst>
      <p:ext uri="{BB962C8B-B14F-4D97-AF65-F5344CB8AC3E}">
        <p14:creationId xmlns:p14="http://schemas.microsoft.com/office/powerpoint/2010/main" val="2941844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DA42FD1-C0DE-E953-46BC-0CE2FAC3D139}"/>
              </a:ext>
            </a:extLst>
          </p:cNvPr>
          <p:cNvSpPr>
            <a:spLocks noGrp="1"/>
          </p:cNvSpPr>
          <p:nvPr>
            <p:ph type="title"/>
          </p:nvPr>
        </p:nvSpPr>
        <p:spPr>
          <a:xfrm>
            <a:off x="838200" y="0"/>
            <a:ext cx="10515600" cy="762000"/>
          </a:xfrm>
        </p:spPr>
        <p:txBody>
          <a:bodyPr/>
          <a:lstStyle/>
          <a:p>
            <a:r>
              <a:rPr lang="en-US" dirty="0"/>
              <a:t>Targets for Factor XI Inhibition </a:t>
            </a:r>
          </a:p>
        </p:txBody>
      </p:sp>
      <p:sp>
        <p:nvSpPr>
          <p:cNvPr id="10" name="Content Placeholder 3">
            <a:extLst>
              <a:ext uri="{FF2B5EF4-FFF2-40B4-BE49-F238E27FC236}">
                <a16:creationId xmlns:a16="http://schemas.microsoft.com/office/drawing/2014/main" id="{A7463571-A598-64FB-7D25-00DC3557A1EE}"/>
              </a:ext>
            </a:extLst>
          </p:cNvPr>
          <p:cNvSpPr>
            <a:spLocks noGrp="1"/>
          </p:cNvSpPr>
          <p:nvPr>
            <p:ph sz="half" idx="4294967295"/>
          </p:nvPr>
        </p:nvSpPr>
        <p:spPr>
          <a:xfrm>
            <a:off x="6665128" y="887373"/>
            <a:ext cx="5078808" cy="1481813"/>
          </a:xfrm>
        </p:spPr>
        <p:txBody>
          <a:bodyPr>
            <a:noAutofit/>
          </a:bodyPr>
          <a:lstStyle/>
          <a:p>
            <a:r>
              <a:rPr lang="en-US" sz="1600" b="1" dirty="0"/>
              <a:t>Human Monoclonal Antibody </a:t>
            </a:r>
            <a:r>
              <a:rPr lang="en-US" sz="1600" dirty="0"/>
              <a:t>(Abelacimab): to catalytic domain of FXI immobilizes in inactive form (preventing FXIa formation)</a:t>
            </a:r>
          </a:p>
          <a:p>
            <a:r>
              <a:rPr lang="en-US" sz="1600" b="1" dirty="0"/>
              <a:t>Small molecule </a:t>
            </a:r>
            <a:r>
              <a:rPr lang="en-US" sz="1600" dirty="0"/>
              <a:t>(Asundexian, Milvexian): high affinity direct inhibition of activated FXI(FXIa)</a:t>
            </a:r>
          </a:p>
        </p:txBody>
      </p:sp>
      <p:sp>
        <p:nvSpPr>
          <p:cNvPr id="7" name="Content Placeholder 3">
            <a:extLst>
              <a:ext uri="{FF2B5EF4-FFF2-40B4-BE49-F238E27FC236}">
                <a16:creationId xmlns:a16="http://schemas.microsoft.com/office/drawing/2014/main" id="{99A04D82-9536-342D-7A54-E016200ADE9B}"/>
              </a:ext>
            </a:extLst>
          </p:cNvPr>
          <p:cNvSpPr txBox="1">
            <a:spLocks/>
          </p:cNvSpPr>
          <p:nvPr/>
        </p:nvSpPr>
        <p:spPr>
          <a:xfrm>
            <a:off x="6665129" y="5676654"/>
            <a:ext cx="5078808" cy="584788"/>
          </a:xfrm>
          <a:prstGeom prst="rect">
            <a:avLst/>
          </a:prstGeom>
        </p:spPr>
        <p:txBody>
          <a:bodyPr vert="horz" wrap="square" lIns="0" tIns="45726" rIns="0" bIns="45726" rtlCol="0">
            <a:spAutoFit/>
          </a:bodyPr>
          <a:lstStyle>
            <a:lvl1pPr marL="292100" indent="-292100" algn="l" defTabSz="457200" rtl="0" eaLnBrk="1" latinLnBrk="0" hangingPunct="1">
              <a:spcBef>
                <a:spcPts val="1600"/>
              </a:spcBef>
              <a:buClr>
                <a:schemeClr val="accent5"/>
              </a:buClr>
              <a:buFont typeface="Arial"/>
              <a:buChar char="•"/>
              <a:defRPr sz="2800" b="0" i="0" kern="1200">
                <a:solidFill>
                  <a:schemeClr val="accent1"/>
                </a:solidFill>
                <a:latin typeface="Arial"/>
                <a:ea typeface="+mn-ea"/>
                <a:cs typeface="Arial"/>
              </a:defRPr>
            </a:lvl1pPr>
            <a:lvl2pPr marL="742950" indent="-285750" algn="l" defTabSz="457200" rtl="0" eaLnBrk="1" latinLnBrk="0" hangingPunct="1">
              <a:spcBef>
                <a:spcPts val="800"/>
              </a:spcBef>
              <a:buFont typeface="Arial"/>
              <a:buChar char="–"/>
              <a:defRPr sz="2400" b="0" i="0" kern="1200">
                <a:solidFill>
                  <a:schemeClr val="accent1"/>
                </a:solidFill>
                <a:latin typeface="Arial"/>
                <a:ea typeface="+mn-ea"/>
                <a:cs typeface="Arial"/>
              </a:defRPr>
            </a:lvl2pPr>
            <a:lvl3pPr marL="1143000" indent="-228600" algn="l" defTabSz="457200" rtl="0" eaLnBrk="1" latinLnBrk="0" hangingPunct="1">
              <a:spcBef>
                <a:spcPct val="20000"/>
              </a:spcBef>
              <a:buFont typeface="Arial"/>
              <a:buChar char="•"/>
              <a:defRPr sz="2000" b="0" i="0" kern="1200">
                <a:solidFill>
                  <a:schemeClr val="accent1"/>
                </a:solidFill>
                <a:latin typeface="Arial"/>
                <a:ea typeface="+mn-ea"/>
                <a:cs typeface="Arial"/>
              </a:defRPr>
            </a:lvl3pPr>
            <a:lvl4pPr marL="1600200" indent="-228600" algn="l" defTabSz="457200" rtl="0" eaLnBrk="1" latinLnBrk="0" hangingPunct="1">
              <a:spcBef>
                <a:spcPct val="20000"/>
              </a:spcBef>
              <a:buFont typeface="Arial"/>
              <a:buChar char="–"/>
              <a:defRPr sz="1800" b="0" i="0" kern="1200">
                <a:solidFill>
                  <a:schemeClr val="accent1"/>
                </a:solidFill>
                <a:latin typeface="Arial"/>
                <a:ea typeface="+mn-ea"/>
                <a:cs typeface="Arial"/>
              </a:defRPr>
            </a:lvl4pPr>
            <a:lvl5pPr marL="2057400" indent="-228600" algn="l" defTabSz="457200" rtl="0" eaLnBrk="1" latinLnBrk="0" hangingPunct="1">
              <a:spcBef>
                <a:spcPct val="20000"/>
              </a:spcBef>
              <a:buFont typeface="Arial"/>
              <a:buChar char="»"/>
              <a:defRPr sz="1800" b="0" i="0" kern="1200">
                <a:solidFill>
                  <a:schemeClr val="accent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292100" marR="0" lvl="0" indent="-292100" algn="l" defTabSz="457200" rtl="0" eaLnBrk="1" fontAlgn="auto" latinLnBrk="0" hangingPunct="1">
              <a:lnSpc>
                <a:spcPct val="100000"/>
              </a:lnSpc>
              <a:spcBef>
                <a:spcPts val="1600"/>
              </a:spcBef>
              <a:spcAft>
                <a:spcPts val="0"/>
              </a:spcAft>
              <a:buClr>
                <a:srgbClr val="0577B1"/>
              </a:buClr>
              <a:buSzTx/>
              <a:buFont typeface="Arial"/>
              <a:buChar char="•"/>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Anti-sense inhibition: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FXI-ASO FXI targeted anti-sense oligonucleotide – prevents proteins synthesis FXI</a:t>
            </a:r>
          </a:p>
        </p:txBody>
      </p:sp>
      <p:grpSp>
        <p:nvGrpSpPr>
          <p:cNvPr id="14" name="Group 13">
            <a:extLst>
              <a:ext uri="{FF2B5EF4-FFF2-40B4-BE49-F238E27FC236}">
                <a16:creationId xmlns:a16="http://schemas.microsoft.com/office/drawing/2014/main" id="{A03672B8-9B5E-796E-4276-6979A5CF5532}"/>
              </a:ext>
            </a:extLst>
          </p:cNvPr>
          <p:cNvGrpSpPr/>
          <p:nvPr/>
        </p:nvGrpSpPr>
        <p:grpSpPr>
          <a:xfrm>
            <a:off x="659917" y="1117600"/>
            <a:ext cx="6023513" cy="4851399"/>
            <a:chOff x="0" y="875715"/>
            <a:chExt cx="7142565" cy="5294242"/>
          </a:xfrm>
        </p:grpSpPr>
        <p:pic>
          <p:nvPicPr>
            <p:cNvPr id="3" name="Picture 2" descr="A diagram of a cell&#10;&#10;Description automatically generated">
              <a:extLst>
                <a:ext uri="{FF2B5EF4-FFF2-40B4-BE49-F238E27FC236}">
                  <a16:creationId xmlns:a16="http://schemas.microsoft.com/office/drawing/2014/main" id="{2AA560E1-D497-3247-11D5-F12B27B3F2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75715"/>
              <a:ext cx="7142565" cy="5294242"/>
            </a:xfrm>
            <a:prstGeom prst="rect">
              <a:avLst/>
            </a:prstGeom>
            <a:noFill/>
          </p:spPr>
        </p:pic>
        <p:sp>
          <p:nvSpPr>
            <p:cNvPr id="9" name="Oval 8">
              <a:extLst>
                <a:ext uri="{FF2B5EF4-FFF2-40B4-BE49-F238E27FC236}">
                  <a16:creationId xmlns:a16="http://schemas.microsoft.com/office/drawing/2014/main" id="{54744848-429E-BB6D-5C53-46C9D777EB8A}"/>
                </a:ext>
              </a:extLst>
            </p:cNvPr>
            <p:cNvSpPr/>
            <p:nvPr/>
          </p:nvSpPr>
          <p:spPr>
            <a:xfrm>
              <a:off x="4855523" y="875716"/>
              <a:ext cx="1801311" cy="61945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848ADB0F-FD37-DF48-D9A1-A771276CD442}"/>
                </a:ext>
              </a:extLst>
            </p:cNvPr>
            <p:cNvSpPr/>
            <p:nvPr/>
          </p:nvSpPr>
          <p:spPr>
            <a:xfrm>
              <a:off x="246454" y="3769558"/>
              <a:ext cx="2187827" cy="33038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19" name="Group 18">
            <a:extLst>
              <a:ext uri="{FF2B5EF4-FFF2-40B4-BE49-F238E27FC236}">
                <a16:creationId xmlns:a16="http://schemas.microsoft.com/office/drawing/2014/main" id="{78DF7BE7-104C-F912-FFB6-688385B80E15}"/>
              </a:ext>
            </a:extLst>
          </p:cNvPr>
          <p:cNvGrpSpPr/>
          <p:nvPr/>
        </p:nvGrpSpPr>
        <p:grpSpPr>
          <a:xfrm>
            <a:off x="6981397" y="2454769"/>
            <a:ext cx="4587556" cy="3152376"/>
            <a:chOff x="7400341" y="2382734"/>
            <a:chExt cx="4598071" cy="3159602"/>
          </a:xfrm>
        </p:grpSpPr>
        <p:pic>
          <p:nvPicPr>
            <p:cNvPr id="6" name="Picture 5" descr="A diagram of a human body&#10;&#10;Description automatically generated">
              <a:extLst>
                <a:ext uri="{FF2B5EF4-FFF2-40B4-BE49-F238E27FC236}">
                  <a16:creationId xmlns:a16="http://schemas.microsoft.com/office/drawing/2014/main" id="{EA7F94A7-ED06-71DA-B380-029957950C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00341" y="2382734"/>
              <a:ext cx="4561116" cy="3146192"/>
            </a:xfrm>
            <a:prstGeom prst="rect">
              <a:avLst/>
            </a:prstGeom>
          </p:spPr>
        </p:pic>
        <p:pic>
          <p:nvPicPr>
            <p:cNvPr id="18" name="Picture 17">
              <a:extLst>
                <a:ext uri="{FF2B5EF4-FFF2-40B4-BE49-F238E27FC236}">
                  <a16:creationId xmlns:a16="http://schemas.microsoft.com/office/drawing/2014/main" id="{EDA15B0D-9B59-B22D-8726-7A3EA011C8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70983" y="5337157"/>
              <a:ext cx="2527429" cy="205179"/>
            </a:xfrm>
            <a:prstGeom prst="rect">
              <a:avLst/>
            </a:prstGeom>
          </p:spPr>
        </p:pic>
      </p:grpSp>
      <p:sp>
        <p:nvSpPr>
          <p:cNvPr id="5" name="Footer Placeholder 4">
            <a:extLst>
              <a:ext uri="{FF2B5EF4-FFF2-40B4-BE49-F238E27FC236}">
                <a16:creationId xmlns:a16="http://schemas.microsoft.com/office/drawing/2014/main" id="{61C1776B-096E-ACE1-03CA-799724DC52B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Santagata</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D, </a:t>
            </a:r>
            <a:r>
              <a:rPr kumimoji="0" lang="en-US" sz="1000" b="0" i="0"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Donadini</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MP, </a:t>
            </a:r>
            <a:r>
              <a:rPr kumimoji="0" lang="en-US" sz="1000" b="0" i="0"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Ageno</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W. </a:t>
            </a:r>
            <a:r>
              <a:rPr kumimoji="0" lang="en-US"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Blood Reviews </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Aug 10 2023</a:t>
            </a:r>
          </a:p>
        </p:txBody>
      </p:sp>
    </p:spTree>
    <p:extLst>
      <p:ext uri="{BB962C8B-B14F-4D97-AF65-F5344CB8AC3E}">
        <p14:creationId xmlns:p14="http://schemas.microsoft.com/office/powerpoint/2010/main" val="561945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CAF43-8037-4BC8-AEA9-0222D15CEAB0}"/>
              </a:ext>
            </a:extLst>
          </p:cNvPr>
          <p:cNvSpPr>
            <a:spLocks noGrp="1"/>
          </p:cNvSpPr>
          <p:nvPr>
            <p:ph type="title"/>
          </p:nvPr>
        </p:nvSpPr>
        <p:spPr>
          <a:xfrm>
            <a:off x="838200" y="193637"/>
            <a:ext cx="10515600" cy="1106488"/>
          </a:xfrm>
        </p:spPr>
        <p:txBody>
          <a:bodyPr/>
          <a:lstStyle/>
          <a:p>
            <a:r>
              <a:rPr lang="en-US" dirty="0"/>
              <a:t>Relative Pharmacologic Features of Factor XI directed therapies</a:t>
            </a:r>
          </a:p>
        </p:txBody>
      </p:sp>
      <p:pic>
        <p:nvPicPr>
          <p:cNvPr id="4" name="Picture 3" descr="A screenshot of a test&#10;&#10;Description automatically generated">
            <a:extLst>
              <a:ext uri="{FF2B5EF4-FFF2-40B4-BE49-F238E27FC236}">
                <a16:creationId xmlns:a16="http://schemas.microsoft.com/office/drawing/2014/main" id="{5E690317-40DD-B203-B523-740AF22746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7622" y="1457740"/>
            <a:ext cx="5783843" cy="2587388"/>
          </a:xfrm>
          <a:prstGeom prst="rect">
            <a:avLst/>
          </a:prstGeom>
        </p:spPr>
      </p:pic>
      <p:pic>
        <p:nvPicPr>
          <p:cNvPr id="6" name="Picture 5" descr="A diagram of a blood vessel&#10;&#10;Description automatically generated">
            <a:extLst>
              <a:ext uri="{FF2B5EF4-FFF2-40B4-BE49-F238E27FC236}">
                <a16:creationId xmlns:a16="http://schemas.microsoft.com/office/drawing/2014/main" id="{8E1882B2-D6C7-D7A9-9677-87729F04D1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0559" y="1753267"/>
            <a:ext cx="5188158" cy="4182775"/>
          </a:xfrm>
          <a:prstGeom prst="rect">
            <a:avLst/>
          </a:prstGeom>
        </p:spPr>
      </p:pic>
    </p:spTree>
    <p:extLst>
      <p:ext uri="{BB962C8B-B14F-4D97-AF65-F5344CB8AC3E}">
        <p14:creationId xmlns:p14="http://schemas.microsoft.com/office/powerpoint/2010/main" val="3795315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918BF-11FF-A46E-2333-DBC2DD1333A0}"/>
              </a:ext>
            </a:extLst>
          </p:cNvPr>
          <p:cNvSpPr>
            <a:spLocks noGrp="1"/>
          </p:cNvSpPr>
          <p:nvPr>
            <p:ph type="title"/>
          </p:nvPr>
        </p:nvSpPr>
        <p:spPr>
          <a:xfrm>
            <a:off x="838201" y="1101481"/>
            <a:ext cx="10509250" cy="4873745"/>
          </a:xfrm>
        </p:spPr>
        <p:txBody>
          <a:bodyPr/>
          <a:lstStyle/>
          <a:p>
            <a:pPr algn="ctr"/>
            <a:r>
              <a:rPr lang="en-US" dirty="0"/>
              <a:t>Phase II Clinical Data with FXI/FXIa therapies</a:t>
            </a:r>
          </a:p>
        </p:txBody>
      </p:sp>
    </p:spTree>
    <p:extLst>
      <p:ext uri="{BB962C8B-B14F-4D97-AF65-F5344CB8AC3E}">
        <p14:creationId xmlns:p14="http://schemas.microsoft.com/office/powerpoint/2010/main" val="110597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183204-970A-B111-5DCA-6C0B2E08FD03}"/>
              </a:ext>
            </a:extLst>
          </p:cNvPr>
          <p:cNvSpPr txBox="1"/>
          <p:nvPr/>
        </p:nvSpPr>
        <p:spPr>
          <a:xfrm>
            <a:off x="1557505" y="5707282"/>
            <a:ext cx="26129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or portions thereof may not be published, posted online or used in presentations without permission.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EE13496-F6DC-B1E6-63D7-6A65639436E6}"/>
              </a:ext>
            </a:extLst>
          </p:cNvPr>
          <p:cNvSpPr txBox="1"/>
          <p:nvPr/>
        </p:nvSpPr>
        <p:spPr>
          <a:xfrm>
            <a:off x="594592" y="359469"/>
            <a:ext cx="10997719" cy="692468"/>
          </a:xfrm>
          <a:prstGeom prst="roundRect">
            <a:avLst>
              <a:gd name="adj" fmla="val 50000"/>
            </a:avLst>
          </a:prstGeom>
          <a:solidFill>
            <a:srgbClr val="0098EA"/>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Calibri" panose="020F0502020204030204" pitchFamily="34" charset="0"/>
              </a:rPr>
              <a:t>Resource Information</a:t>
            </a:r>
          </a:p>
        </p:txBody>
      </p:sp>
      <p:sp>
        <p:nvSpPr>
          <p:cNvPr id="4" name="TextBox 3">
            <a:extLst>
              <a:ext uri="{FF2B5EF4-FFF2-40B4-BE49-F238E27FC236}">
                <a16:creationId xmlns:a16="http://schemas.microsoft.com/office/drawing/2014/main" id="{821270A0-01CF-6D78-64D3-D2393CA1DB1B}"/>
              </a:ext>
            </a:extLst>
          </p:cNvPr>
          <p:cNvSpPr txBox="1"/>
          <p:nvPr/>
        </p:nvSpPr>
        <p:spPr>
          <a:xfrm>
            <a:off x="594592" y="1162619"/>
            <a:ext cx="10997719" cy="38164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mn-cs"/>
              </a:rPr>
              <a:t>About This Resource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These slides are one component of a continuing education program available online at </a:t>
            </a:r>
            <a:r>
              <a:rPr kumimoji="0" lang="en-US" sz="1500" b="0" i="0" u="none" strike="noStrike" kern="1200" cap="none" spc="0" normalizeH="0" baseline="0" noProof="0" dirty="0" err="1">
                <a:ln>
                  <a:noFill/>
                </a:ln>
                <a:solidFill>
                  <a:srgbClr val="747474"/>
                </a:solidFill>
                <a:effectLst/>
                <a:uLnTx/>
                <a:uFillTx/>
                <a:latin typeface="Arial" panose="020B0604020202020204" pitchFamily="34" charset="0"/>
                <a:ea typeface="+mn-ea"/>
                <a:cs typeface="Arial" panose="020B0604020202020204" pitchFamily="34" charset="0"/>
              </a:rPr>
              <a:t>MedEd</a:t>
            </a: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 On The Go titled </a:t>
            </a:r>
            <a:r>
              <a:rPr kumimoji="0" lang="en-US" sz="1500" b="0" i="0" u="sng" strike="noStrike" kern="1200" cap="none" spc="0" normalizeH="0" baseline="0" noProof="0" dirty="0">
                <a:ln>
                  <a:noFill/>
                </a:ln>
                <a:solidFill>
                  <a:srgbClr val="0078D7"/>
                </a:solidFill>
                <a:effectLst/>
                <a:uLnTx/>
                <a:uFillTx/>
                <a:latin typeface="Arial" panose="020B0604020202020204" pitchFamily="34" charset="0"/>
                <a:ea typeface="+mn-ea"/>
                <a:cs typeface="Arial" panose="020B0604020202020204" pitchFamily="34" charset="0"/>
                <a:hlinkClick r:id="rId3"/>
              </a:rPr>
              <a:t>New Frontiers in Anticoagulation: Factor XI/XIa Inhibitors </a:t>
            </a:r>
            <a:endParaRPr kumimoji="0" lang="en-US" sz="1500" b="0" i="0" u="sng" strike="noStrike" kern="1200" cap="none" spc="0" normalizeH="0" baseline="0" noProof="0" dirty="0">
              <a:ln>
                <a:noFill/>
              </a:ln>
              <a:solidFill>
                <a:srgbClr val="0078D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Program Learning Objectives:</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Review the currently available therapeutics and how they affect multiple pathways involved in the coagulation cascade, thereby increasing the potential for serious bleeds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Review current decision pathways for initiation of anticoagulation treatment and shared patient-physician decision-making, emphasizing potential prescriber bias that limits more widespread adoption of DOAC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Review cardiac and non-cardiac patient populations where DOACs have limitations or contraindications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Discuss factor XI and factor </a:t>
            </a:r>
            <a:r>
              <a:rPr kumimoji="0" lang="en-US" sz="1500" b="0" i="0" u="none" strike="noStrike" kern="1200" cap="none" spc="0" normalizeH="0" baseline="0" noProof="0" dirty="0" err="1">
                <a:ln>
                  <a:noFill/>
                </a:ln>
                <a:solidFill>
                  <a:srgbClr val="747474"/>
                </a:solidFill>
                <a:effectLst/>
                <a:uLnTx/>
                <a:uFillTx/>
                <a:latin typeface="Arial" panose="020B0604020202020204" pitchFamily="34" charset="0"/>
                <a:ea typeface="+mn-ea"/>
                <a:cs typeface="Arial" panose="020B0604020202020204" pitchFamily="34" charset="0"/>
              </a:rPr>
              <a:t>XIa</a:t>
            </a: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 inhibition and review new and emerging anticoagulation pharmacotherapy for VTE, AF, secondary stroke prevention, and post-MI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0098EA"/>
                </a:solidFill>
                <a:effectLst/>
                <a:uLnTx/>
                <a:uFillTx/>
                <a:latin typeface="Century Gothic" panose="020B0502020202020204" pitchFamily="34" charset="0"/>
                <a:ea typeface="+mn-ea"/>
                <a:cs typeface="Arial" panose="020B0604020202020204" pitchFamily="34" charset="0"/>
              </a:rPr>
              <a:t>MedEd</a:t>
            </a:r>
            <a:r>
              <a:rPr kumimoji="0" lang="en-US" sz="15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Arial" panose="020B0604020202020204" pitchFamily="34" charset="0"/>
              </a:rPr>
              <a:t> On The Go</a:t>
            </a:r>
            <a:r>
              <a:rPr kumimoji="0" lang="en-US" sz="1500" b="1" i="0" u="none" strike="noStrike" kern="1200" cap="none" spc="0" normalizeH="0" baseline="30000" noProof="0" dirty="0">
                <a:ln>
                  <a:noFill/>
                </a:ln>
                <a:solidFill>
                  <a:srgbClr val="0098EA"/>
                </a:solidFill>
                <a:effectLst/>
                <a:uLnTx/>
                <a:uFillTx/>
                <a:latin typeface="Century Gothic" panose="020B0502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hlinkClick r:id="rId4"/>
              </a:rPr>
              <a:t>www.mededonthego.com</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747474"/>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6D57FF65-33DE-661D-FDBA-12500FF6E05A}"/>
              </a:ext>
            </a:extLst>
          </p:cNvPr>
          <p:cNvCxnSpPr>
            <a:cxnSpLocks/>
          </p:cNvCxnSpPr>
          <p:nvPr/>
        </p:nvCxnSpPr>
        <p:spPr>
          <a:xfrm>
            <a:off x="600876" y="5388512"/>
            <a:ext cx="10996532" cy="0"/>
          </a:xfrm>
          <a:prstGeom prst="line">
            <a:avLst/>
          </a:prstGeom>
          <a:ln>
            <a:solidFill>
              <a:srgbClr val="0098E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187CAD-40DF-359C-4264-683025719B57}"/>
              </a:ext>
            </a:extLst>
          </p:cNvPr>
          <p:cNvSpPr txBox="1"/>
          <p:nvPr/>
        </p:nvSpPr>
        <p:spPr>
          <a:xfrm>
            <a:off x="9217940" y="5707282"/>
            <a:ext cx="21656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47474"/>
                </a:solidFill>
                <a:effectLst/>
                <a:uLnTx/>
                <a:uFillTx/>
                <a:latin typeface="Arial" panose="020B0604020202020204" pitchFamily="34" charset="0"/>
                <a:ea typeface="Times New Roman" panose="02020603050405020304" pitchFamily="18" charset="0"/>
                <a:cs typeface="Arial" panose="020B0604020202020204" pitchFamily="34" charset="0"/>
              </a:rPr>
              <a:t>To contact us regarding inaccuracies, omissions or permissions please email us at </a:t>
            </a:r>
            <a:r>
              <a:rPr kumimoji="0" lang="en-US" sz="1200" b="0" i="0" u="sng" strike="noStrike" kern="1200" cap="none" spc="0" normalizeH="0" baseline="0" noProof="0" dirty="0">
                <a:ln>
                  <a:noFill/>
                </a:ln>
                <a:solidFill>
                  <a:srgbClr val="3898F9"/>
                </a:solidFill>
                <a:effectLst/>
                <a:uLnTx/>
                <a:uFillTx/>
                <a:latin typeface="Arial" panose="020B0604020202020204" pitchFamily="34" charset="0"/>
                <a:ea typeface="Times New Roman" panose="02020603050405020304" pitchFamily="18" charset="0"/>
                <a:cs typeface="Arial" panose="020B0604020202020204" pitchFamily="34" charset="0"/>
                <a:hlinkClick r:id="rId5"/>
              </a:rPr>
              <a:t>support@MedEdOTG.com</a:t>
            </a: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Graphic 7" descr="Chat bubble outline">
            <a:extLst>
              <a:ext uri="{FF2B5EF4-FFF2-40B4-BE49-F238E27FC236}">
                <a16:creationId xmlns:a16="http://schemas.microsoft.com/office/drawing/2014/main" id="{06F4C142-8867-0F42-B3B7-D4F09FB224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375917" y="5590710"/>
            <a:ext cx="787862" cy="787862"/>
          </a:xfrm>
          <a:prstGeom prst="rect">
            <a:avLst/>
          </a:prstGeom>
        </p:spPr>
      </p:pic>
      <p:pic>
        <p:nvPicPr>
          <p:cNvPr id="20" name="Graphic 19">
            <a:extLst>
              <a:ext uri="{FF2B5EF4-FFF2-40B4-BE49-F238E27FC236}">
                <a16:creationId xmlns:a16="http://schemas.microsoft.com/office/drawing/2014/main" id="{9D6FF3C3-E8EB-6F75-281D-7EC60CF26BB5}"/>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b="17964"/>
          <a:stretch/>
        </p:blipFill>
        <p:spPr>
          <a:xfrm>
            <a:off x="618797" y="5731536"/>
            <a:ext cx="787862" cy="646331"/>
          </a:xfrm>
          <a:prstGeom prst="rect">
            <a:avLst/>
          </a:prstGeom>
        </p:spPr>
      </p:pic>
      <p:sp>
        <p:nvSpPr>
          <p:cNvPr id="2" name="TextBox 1">
            <a:extLst>
              <a:ext uri="{FF2B5EF4-FFF2-40B4-BE49-F238E27FC236}">
                <a16:creationId xmlns:a16="http://schemas.microsoft.com/office/drawing/2014/main" id="{6CFC2CE5-F394-6990-63F0-E857AC5C3519}"/>
              </a:ext>
            </a:extLst>
          </p:cNvPr>
          <p:cNvSpPr txBox="1"/>
          <p:nvPr/>
        </p:nvSpPr>
        <p:spPr>
          <a:xfrm>
            <a:off x="5366615" y="5707282"/>
            <a:ext cx="246944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can be saved for personal use (non-commercial use only) with credit given to the resource authors.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Graphic 5" descr="Download from cloud outline">
            <a:extLst>
              <a:ext uri="{FF2B5EF4-FFF2-40B4-BE49-F238E27FC236}">
                <a16:creationId xmlns:a16="http://schemas.microsoft.com/office/drawing/2014/main" id="{2D69C189-75F0-6840-CF40-7D57A5931D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79126" y="5625435"/>
            <a:ext cx="787862" cy="787862"/>
          </a:xfrm>
          <a:prstGeom prst="rect">
            <a:avLst/>
          </a:prstGeom>
        </p:spPr>
      </p:pic>
    </p:spTree>
    <p:extLst>
      <p:ext uri="{BB962C8B-B14F-4D97-AF65-F5344CB8AC3E}">
        <p14:creationId xmlns:p14="http://schemas.microsoft.com/office/powerpoint/2010/main" val="2600770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view&#10;&#10;Description automatically generated">
            <a:extLst>
              <a:ext uri="{FF2B5EF4-FFF2-40B4-BE49-F238E27FC236}">
                <a16:creationId xmlns:a16="http://schemas.microsoft.com/office/drawing/2014/main" id="{56E19261-F8DA-2E91-6831-235FE5DFFF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1768" y="373002"/>
            <a:ext cx="7773412" cy="6111996"/>
          </a:xfrm>
          <a:prstGeom prst="rect">
            <a:avLst/>
          </a:prstGeom>
        </p:spPr>
      </p:pic>
      <p:pic>
        <p:nvPicPr>
          <p:cNvPr id="6" name="Picture 5" descr="A number and numbers on a white background&#10;&#10;Description automatically generated">
            <a:extLst>
              <a:ext uri="{FF2B5EF4-FFF2-40B4-BE49-F238E27FC236}">
                <a16:creationId xmlns:a16="http://schemas.microsoft.com/office/drawing/2014/main" id="{D0F60289-15AE-7B22-400F-19E350973213}"/>
              </a:ext>
            </a:extLst>
          </p:cNvPr>
          <p:cNvPicPr>
            <a:picLocks noChangeAspect="1"/>
          </p:cNvPicPr>
          <p:nvPr/>
        </p:nvPicPr>
        <p:blipFill>
          <a:blip r:embed="rId3"/>
          <a:stretch>
            <a:fillRect/>
          </a:stretch>
        </p:blipFill>
        <p:spPr>
          <a:xfrm>
            <a:off x="8673609" y="5837213"/>
            <a:ext cx="2476823" cy="647784"/>
          </a:xfrm>
          <a:prstGeom prst="rect">
            <a:avLst/>
          </a:prstGeom>
        </p:spPr>
      </p:pic>
    </p:spTree>
    <p:extLst>
      <p:ext uri="{BB962C8B-B14F-4D97-AF65-F5344CB8AC3E}">
        <p14:creationId xmlns:p14="http://schemas.microsoft.com/office/powerpoint/2010/main" val="1150582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64397183-5CCA-3A05-CD6D-A2BA32D230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2211" y="529389"/>
            <a:ext cx="4251157" cy="2237874"/>
          </a:xfrm>
          <a:prstGeom prst="rect">
            <a:avLst/>
          </a:prstGeom>
        </p:spPr>
      </p:pic>
      <p:pic>
        <p:nvPicPr>
          <p:cNvPr id="6" name="Picture 5" descr="Diagram&#10;&#10;Description automatically generated">
            <a:extLst>
              <a:ext uri="{FF2B5EF4-FFF2-40B4-BE49-F238E27FC236}">
                <a16:creationId xmlns:a16="http://schemas.microsoft.com/office/drawing/2014/main" id="{C3FD4D65-4D04-1F50-0F69-31F06140E4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2105" y="2927684"/>
            <a:ext cx="4370785" cy="3590347"/>
          </a:xfrm>
          <a:prstGeom prst="rect">
            <a:avLst/>
          </a:prstGeom>
        </p:spPr>
      </p:pic>
      <p:pic>
        <p:nvPicPr>
          <p:cNvPr id="8" name="Picture 7" descr="Chart, radar chart, line chart&#10;&#10;Description automatically generated">
            <a:extLst>
              <a:ext uri="{FF2B5EF4-FFF2-40B4-BE49-F238E27FC236}">
                <a16:creationId xmlns:a16="http://schemas.microsoft.com/office/drawing/2014/main" id="{5881C33C-320B-0404-0471-49560B0583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410" t="1369" b="1596"/>
          <a:stretch/>
        </p:blipFill>
        <p:spPr>
          <a:xfrm>
            <a:off x="5318058" y="513347"/>
            <a:ext cx="3439887" cy="6023812"/>
          </a:xfrm>
          <a:prstGeom prst="rect">
            <a:avLst/>
          </a:prstGeom>
        </p:spPr>
      </p:pic>
      <p:sp>
        <p:nvSpPr>
          <p:cNvPr id="4" name="TextBox 3">
            <a:extLst>
              <a:ext uri="{FF2B5EF4-FFF2-40B4-BE49-F238E27FC236}">
                <a16:creationId xmlns:a16="http://schemas.microsoft.com/office/drawing/2014/main" id="{66BCA165-AA83-9666-C0C5-D682ED64BADE}"/>
              </a:ext>
            </a:extLst>
          </p:cNvPr>
          <p:cNvSpPr txBox="1"/>
          <p:nvPr/>
        </p:nvSpPr>
        <p:spPr>
          <a:xfrm>
            <a:off x="8903113" y="2690240"/>
            <a:ext cx="3041202"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Early Proof of Concept: Phase 2 study - Demonstrated FXI (intrinsic pathway) as having affect on thrombosis without any relative increase in bleeding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ASO not moving forward in phase 3 studies</a:t>
            </a:r>
          </a:p>
        </p:txBody>
      </p:sp>
    </p:spTree>
    <p:extLst>
      <p:ext uri="{BB962C8B-B14F-4D97-AF65-F5344CB8AC3E}">
        <p14:creationId xmlns:p14="http://schemas.microsoft.com/office/powerpoint/2010/main" val="100771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E714EB-886C-4759-8D6C-00FC55A0A4D0}"/>
              </a:ext>
            </a:extLst>
          </p:cNvPr>
          <p:cNvSpPr>
            <a:spLocks noGrp="1"/>
          </p:cNvSpPr>
          <p:nvPr>
            <p:ph type="title"/>
          </p:nvPr>
        </p:nvSpPr>
        <p:spPr>
          <a:xfrm>
            <a:off x="838200" y="356192"/>
            <a:ext cx="10515600" cy="827309"/>
          </a:xfrm>
        </p:spPr>
        <p:txBody>
          <a:bodyPr>
            <a:noAutofit/>
          </a:bodyPr>
          <a:lstStyle/>
          <a:p>
            <a:r>
              <a:rPr lang="en-GB" sz="2800" dirty="0"/>
              <a:t>ANT-005 TKA Investigated the Use of Abelacimab Versus Enoxaparin in Patients Undergoing Elective Unilateral TKA</a:t>
            </a:r>
          </a:p>
        </p:txBody>
      </p:sp>
      <p:sp>
        <p:nvSpPr>
          <p:cNvPr id="15" name="Footer Placeholder 1">
            <a:extLst>
              <a:ext uri="{FF2B5EF4-FFF2-40B4-BE49-F238E27FC236}">
                <a16:creationId xmlns:a16="http://schemas.microsoft.com/office/drawing/2014/main" id="{C7588171-C69B-4077-8011-2F6D59D30762}"/>
              </a:ext>
            </a:extLst>
          </p:cNvPr>
          <p:cNvSpPr>
            <a:spLocks noGrp="1"/>
          </p:cNvSpPr>
          <p:nvPr>
            <p:ph type="ftr" sz="quarter" idx="3"/>
          </p:nvPr>
        </p:nvSpPr>
        <p:spPr>
          <a:xfrm>
            <a:off x="838201" y="6356352"/>
            <a:ext cx="10515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Values displayed are relative risk versus enoxaparin (95% CI). *VTE defined as a composite of asymptomatic DVT, confirmed symptomatic VTE, fatal PE or unexplained death.</a:t>
            </a:r>
            <a:b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br>
            <a: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CI, confidence interval; CRNM, clinically relevant non-major; DVT, deep vein thrombosis; PE, pulmonary embolism; TKA, total knee arthroplasty; VTE, venous thromboembolism</a:t>
            </a:r>
            <a:b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br>
            <a:r>
              <a:rPr kumimoji="0" lang="en-GB" sz="1000" b="0" i="0"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Verhamme</a:t>
            </a:r>
            <a: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JI et al. </a:t>
            </a:r>
            <a:r>
              <a:rPr kumimoji="0" lang="en-GB"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N </a:t>
            </a:r>
            <a:r>
              <a:rPr kumimoji="0" lang="en-GB" sz="1000" b="0" i="1"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Engl</a:t>
            </a:r>
            <a:r>
              <a:rPr kumimoji="0" lang="en-GB"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J Med </a:t>
            </a:r>
            <a: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2021;385:609–617.</a:t>
            </a:r>
          </a:p>
        </p:txBody>
      </p:sp>
      <p:graphicFrame>
        <p:nvGraphicFramePr>
          <p:cNvPr id="6" name="Content Placeholder 8">
            <a:extLst>
              <a:ext uri="{FF2B5EF4-FFF2-40B4-BE49-F238E27FC236}">
                <a16:creationId xmlns:a16="http://schemas.microsoft.com/office/drawing/2014/main" id="{FB04BCB6-36F5-4CB4-B933-68423E17F95A}"/>
              </a:ext>
            </a:extLst>
          </p:cNvPr>
          <p:cNvGraphicFramePr>
            <a:graphicFrameLocks noGrp="1"/>
          </p:cNvGraphicFramePr>
          <p:nvPr>
            <p:ph sz="quarter" idx="4294967295"/>
          </p:nvPr>
        </p:nvGraphicFramePr>
        <p:xfrm>
          <a:off x="1002333" y="1379361"/>
          <a:ext cx="5093667" cy="4505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ontent Placeholder 8">
            <a:extLst>
              <a:ext uri="{FF2B5EF4-FFF2-40B4-BE49-F238E27FC236}">
                <a16:creationId xmlns:a16="http://schemas.microsoft.com/office/drawing/2014/main" id="{B24C0B65-6083-4192-B5F8-8D763B079CAD}"/>
              </a:ext>
            </a:extLst>
          </p:cNvPr>
          <p:cNvGraphicFramePr>
            <a:graphicFrameLocks noGrp="1"/>
          </p:cNvGraphicFramePr>
          <p:nvPr>
            <p:ph sz="quarter" idx="4294967295"/>
          </p:nvPr>
        </p:nvGraphicFramePr>
        <p:xfrm>
          <a:off x="6352170" y="1379361"/>
          <a:ext cx="5001630" cy="4505516"/>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64BE77E6-3335-43EF-A116-B681D0BAFEFC}"/>
              </a:ext>
            </a:extLst>
          </p:cNvPr>
          <p:cNvSpPr/>
          <p:nvPr/>
        </p:nvSpPr>
        <p:spPr>
          <a:xfrm>
            <a:off x="2443586" y="5817162"/>
            <a:ext cx="170017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dirty="0">
                <a:ln>
                  <a:noFill/>
                </a:ln>
                <a:solidFill>
                  <a:srgbClr val="000000"/>
                </a:solidFill>
                <a:effectLst/>
                <a:uLnTx/>
                <a:uFillTx/>
                <a:latin typeface="Arial"/>
                <a:ea typeface="Arial Unicode MS"/>
                <a:cs typeface="Arial"/>
              </a:rPr>
              <a:t>Abelacimab</a:t>
            </a:r>
          </a:p>
        </p:txBody>
      </p:sp>
      <p:sp>
        <p:nvSpPr>
          <p:cNvPr id="17" name="Rectangle 16">
            <a:extLst>
              <a:ext uri="{FF2B5EF4-FFF2-40B4-BE49-F238E27FC236}">
                <a16:creationId xmlns:a16="http://schemas.microsoft.com/office/drawing/2014/main" id="{8F421CAE-B8C9-486A-9597-BB187E0BB18D}"/>
              </a:ext>
            </a:extLst>
          </p:cNvPr>
          <p:cNvSpPr/>
          <p:nvPr/>
        </p:nvSpPr>
        <p:spPr>
          <a:xfrm>
            <a:off x="7785470" y="5817162"/>
            <a:ext cx="170017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dirty="0">
                <a:ln>
                  <a:noFill/>
                </a:ln>
                <a:solidFill>
                  <a:srgbClr val="000000"/>
                </a:solidFill>
                <a:effectLst/>
                <a:uLnTx/>
                <a:uFillTx/>
                <a:latin typeface="Arial"/>
                <a:ea typeface="Arial Unicode MS"/>
                <a:cs typeface="Arial"/>
              </a:rPr>
              <a:t>Abelacimab</a:t>
            </a:r>
          </a:p>
        </p:txBody>
      </p:sp>
      <p:cxnSp>
        <p:nvCxnSpPr>
          <p:cNvPr id="12" name="Straight Connector 11">
            <a:extLst>
              <a:ext uri="{FF2B5EF4-FFF2-40B4-BE49-F238E27FC236}">
                <a16:creationId xmlns:a16="http://schemas.microsoft.com/office/drawing/2014/main" id="{4CF4D945-0751-48BB-9428-EDF4498DEE5F}"/>
              </a:ext>
            </a:extLst>
          </p:cNvPr>
          <p:cNvCxnSpPr>
            <a:cxnSpLocks/>
          </p:cNvCxnSpPr>
          <p:nvPr/>
        </p:nvCxnSpPr>
        <p:spPr bwMode="gray">
          <a:xfrm>
            <a:off x="1552619" y="5817161"/>
            <a:ext cx="3358382" cy="0"/>
          </a:xfrm>
          <a:prstGeom prst="line">
            <a:avLst/>
          </a:prstGeom>
          <a:ln w="635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3ECFD0F-1A9D-4CA8-BD2A-3FE51CDA067B}"/>
              </a:ext>
            </a:extLst>
          </p:cNvPr>
          <p:cNvCxnSpPr>
            <a:cxnSpLocks/>
          </p:cNvCxnSpPr>
          <p:nvPr/>
        </p:nvCxnSpPr>
        <p:spPr bwMode="gray">
          <a:xfrm>
            <a:off x="6943935" y="5817161"/>
            <a:ext cx="3213823" cy="0"/>
          </a:xfrm>
          <a:prstGeom prst="line">
            <a:avLst/>
          </a:prstGeom>
          <a:ln w="635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F9FAE97-9FFB-80F9-B6D4-25A882DD8DB5}"/>
              </a:ext>
            </a:extLst>
          </p:cNvPr>
          <p:cNvSpPr/>
          <p:nvPr/>
        </p:nvSpPr>
        <p:spPr>
          <a:xfrm>
            <a:off x="663880" y="1171933"/>
            <a:ext cx="10962340" cy="4922468"/>
          </a:xfrm>
          <a:prstGeom prst="rect">
            <a:avLst/>
          </a:prstGeom>
          <a:solidFill>
            <a:schemeClr val="bg1">
              <a:alpha val="9107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10;&#10;Description automatically generated with medium confidence">
            <a:extLst>
              <a:ext uri="{FF2B5EF4-FFF2-40B4-BE49-F238E27FC236}">
                <a16:creationId xmlns:a16="http://schemas.microsoft.com/office/drawing/2014/main" id="{8DADF7E3-6CEA-F761-D472-08467447DFE2}"/>
              </a:ext>
            </a:extLst>
          </p:cNvPr>
          <p:cNvPicPr>
            <a:picLocks noChangeAspect="1"/>
          </p:cNvPicPr>
          <p:nvPr/>
        </p:nvPicPr>
        <p:blipFill>
          <a:blip r:embed="rId5"/>
          <a:stretch>
            <a:fillRect/>
          </a:stretch>
        </p:blipFill>
        <p:spPr>
          <a:xfrm>
            <a:off x="1897276" y="1269651"/>
            <a:ext cx="8653619" cy="4416416"/>
          </a:xfrm>
          <a:prstGeom prst="rect">
            <a:avLst/>
          </a:prstGeom>
          <a:ln>
            <a:solidFill>
              <a:srgbClr val="FF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7905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E714EB-886C-4759-8D6C-00FC55A0A4D0}"/>
              </a:ext>
            </a:extLst>
          </p:cNvPr>
          <p:cNvSpPr>
            <a:spLocks noGrp="1"/>
          </p:cNvSpPr>
          <p:nvPr>
            <p:ph type="title"/>
          </p:nvPr>
        </p:nvSpPr>
        <p:spPr>
          <a:xfrm>
            <a:off x="838200" y="356192"/>
            <a:ext cx="10515600" cy="827309"/>
          </a:xfrm>
        </p:spPr>
        <p:txBody>
          <a:bodyPr>
            <a:noAutofit/>
          </a:bodyPr>
          <a:lstStyle/>
          <a:p>
            <a:r>
              <a:rPr lang="en-GB" sz="2800" dirty="0"/>
              <a:t>ANT-005 TKA Investigated the Use of Abelacimab Versus Enoxaparin in Patients Undergoing Elective Unilateral TKA</a:t>
            </a:r>
          </a:p>
        </p:txBody>
      </p:sp>
      <p:sp>
        <p:nvSpPr>
          <p:cNvPr id="15" name="Footer Placeholder 1">
            <a:extLst>
              <a:ext uri="{FF2B5EF4-FFF2-40B4-BE49-F238E27FC236}">
                <a16:creationId xmlns:a16="http://schemas.microsoft.com/office/drawing/2014/main" id="{C7588171-C69B-4077-8011-2F6D59D30762}"/>
              </a:ext>
            </a:extLst>
          </p:cNvPr>
          <p:cNvSpPr>
            <a:spLocks noGrp="1"/>
          </p:cNvSpPr>
          <p:nvPr>
            <p:ph type="ftr" sz="quarter" idx="3"/>
          </p:nvPr>
        </p:nvSpPr>
        <p:spPr>
          <a:xfrm>
            <a:off x="838201" y="6356352"/>
            <a:ext cx="10515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Values displayed are relative risk versus enoxaparin (95% CI). *VTE defined as a composite of asymptomatic DVT, confirmed symptomatic VTE, fatal PE or unexplained death.</a:t>
            </a:r>
            <a:b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br>
            <a: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CI, confidence interval; CRNM, clinically relevant non-major; DVT, deep vein thrombosis; PE, pulmonary embolism; TKA, total knee arthroplasty; VTE, venous thromboembolism</a:t>
            </a:r>
            <a:b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br>
            <a:r>
              <a:rPr kumimoji="0" lang="en-GB" sz="1000" b="0" i="0"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Verhamme</a:t>
            </a:r>
            <a: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JI et al. </a:t>
            </a:r>
            <a:r>
              <a:rPr kumimoji="0" lang="en-GB"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N </a:t>
            </a:r>
            <a:r>
              <a:rPr kumimoji="0" lang="en-GB" sz="1000" b="0" i="1"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Engl</a:t>
            </a:r>
            <a:r>
              <a:rPr kumimoji="0" lang="en-GB"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J Med </a:t>
            </a:r>
            <a: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2021;385:609–617.</a:t>
            </a:r>
          </a:p>
        </p:txBody>
      </p:sp>
      <p:graphicFrame>
        <p:nvGraphicFramePr>
          <p:cNvPr id="6" name="Content Placeholder 8">
            <a:extLst>
              <a:ext uri="{FF2B5EF4-FFF2-40B4-BE49-F238E27FC236}">
                <a16:creationId xmlns:a16="http://schemas.microsoft.com/office/drawing/2014/main" id="{FB04BCB6-36F5-4CB4-B933-68423E17F95A}"/>
              </a:ext>
            </a:extLst>
          </p:cNvPr>
          <p:cNvGraphicFramePr>
            <a:graphicFrameLocks noGrp="1"/>
          </p:cNvGraphicFramePr>
          <p:nvPr>
            <p:ph sz="quarter" idx="4294967295"/>
          </p:nvPr>
        </p:nvGraphicFramePr>
        <p:xfrm>
          <a:off x="1002333" y="1379361"/>
          <a:ext cx="5093667" cy="4505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ontent Placeholder 8">
            <a:extLst>
              <a:ext uri="{FF2B5EF4-FFF2-40B4-BE49-F238E27FC236}">
                <a16:creationId xmlns:a16="http://schemas.microsoft.com/office/drawing/2014/main" id="{B24C0B65-6083-4192-B5F8-8D763B079CAD}"/>
              </a:ext>
            </a:extLst>
          </p:cNvPr>
          <p:cNvGraphicFramePr>
            <a:graphicFrameLocks noGrp="1"/>
          </p:cNvGraphicFramePr>
          <p:nvPr>
            <p:ph sz="quarter" idx="4294967295"/>
          </p:nvPr>
        </p:nvGraphicFramePr>
        <p:xfrm>
          <a:off x="6352170" y="1379361"/>
          <a:ext cx="5001630" cy="4505516"/>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64BE77E6-3335-43EF-A116-B681D0BAFEFC}"/>
              </a:ext>
            </a:extLst>
          </p:cNvPr>
          <p:cNvSpPr/>
          <p:nvPr/>
        </p:nvSpPr>
        <p:spPr>
          <a:xfrm>
            <a:off x="2443586" y="5817162"/>
            <a:ext cx="170017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dirty="0">
                <a:ln>
                  <a:noFill/>
                </a:ln>
                <a:solidFill>
                  <a:srgbClr val="000000"/>
                </a:solidFill>
                <a:effectLst/>
                <a:uLnTx/>
                <a:uFillTx/>
                <a:latin typeface="Arial"/>
                <a:ea typeface="Arial Unicode MS"/>
                <a:cs typeface="Arial"/>
              </a:rPr>
              <a:t>Abelacimab</a:t>
            </a:r>
          </a:p>
        </p:txBody>
      </p:sp>
      <p:sp>
        <p:nvSpPr>
          <p:cNvPr id="17" name="Rectangle 16">
            <a:extLst>
              <a:ext uri="{FF2B5EF4-FFF2-40B4-BE49-F238E27FC236}">
                <a16:creationId xmlns:a16="http://schemas.microsoft.com/office/drawing/2014/main" id="{8F421CAE-B8C9-486A-9597-BB187E0BB18D}"/>
              </a:ext>
            </a:extLst>
          </p:cNvPr>
          <p:cNvSpPr/>
          <p:nvPr/>
        </p:nvSpPr>
        <p:spPr>
          <a:xfrm>
            <a:off x="7785470" y="5817162"/>
            <a:ext cx="170017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dirty="0">
                <a:ln>
                  <a:noFill/>
                </a:ln>
                <a:solidFill>
                  <a:srgbClr val="000000"/>
                </a:solidFill>
                <a:effectLst/>
                <a:uLnTx/>
                <a:uFillTx/>
                <a:latin typeface="Arial"/>
                <a:ea typeface="Arial Unicode MS"/>
                <a:cs typeface="Arial"/>
              </a:rPr>
              <a:t>Abelacimab</a:t>
            </a:r>
          </a:p>
        </p:txBody>
      </p:sp>
      <p:cxnSp>
        <p:nvCxnSpPr>
          <p:cNvPr id="12" name="Straight Connector 11">
            <a:extLst>
              <a:ext uri="{FF2B5EF4-FFF2-40B4-BE49-F238E27FC236}">
                <a16:creationId xmlns:a16="http://schemas.microsoft.com/office/drawing/2014/main" id="{4CF4D945-0751-48BB-9428-EDF4498DEE5F}"/>
              </a:ext>
            </a:extLst>
          </p:cNvPr>
          <p:cNvCxnSpPr>
            <a:cxnSpLocks/>
          </p:cNvCxnSpPr>
          <p:nvPr/>
        </p:nvCxnSpPr>
        <p:spPr bwMode="gray">
          <a:xfrm>
            <a:off x="1552619" y="5817161"/>
            <a:ext cx="3358382" cy="0"/>
          </a:xfrm>
          <a:prstGeom prst="line">
            <a:avLst/>
          </a:prstGeom>
          <a:ln w="635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3ECFD0F-1A9D-4CA8-BD2A-3FE51CDA067B}"/>
              </a:ext>
            </a:extLst>
          </p:cNvPr>
          <p:cNvCxnSpPr>
            <a:cxnSpLocks/>
          </p:cNvCxnSpPr>
          <p:nvPr/>
        </p:nvCxnSpPr>
        <p:spPr bwMode="gray">
          <a:xfrm>
            <a:off x="6943935" y="5817161"/>
            <a:ext cx="3213823" cy="0"/>
          </a:xfrm>
          <a:prstGeom prst="line">
            <a:avLst/>
          </a:prstGeom>
          <a:ln w="635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224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information&#10;&#10;Description automatically generated">
            <a:extLst>
              <a:ext uri="{FF2B5EF4-FFF2-40B4-BE49-F238E27FC236}">
                <a16:creationId xmlns:a16="http://schemas.microsoft.com/office/drawing/2014/main" id="{792B26D3-8DE1-9FC7-AB8B-8F201DC9F6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7190" y="2169873"/>
            <a:ext cx="6727644" cy="3789215"/>
          </a:xfrm>
          <a:prstGeom prst="rect">
            <a:avLst/>
          </a:prstGeom>
        </p:spPr>
      </p:pic>
      <p:sp>
        <p:nvSpPr>
          <p:cNvPr id="2" name="TextBox 1">
            <a:extLst>
              <a:ext uri="{FF2B5EF4-FFF2-40B4-BE49-F238E27FC236}">
                <a16:creationId xmlns:a16="http://schemas.microsoft.com/office/drawing/2014/main" id="{DEF0E9AB-4E6A-E5C6-4514-8A03FE98C2CE}"/>
              </a:ext>
            </a:extLst>
          </p:cNvPr>
          <p:cNvSpPr txBox="1"/>
          <p:nvPr/>
        </p:nvSpPr>
        <p:spPr>
          <a:xfrm>
            <a:off x="8166100" y="174697"/>
            <a:ext cx="3797300" cy="6464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Late Breaking Science AHA – November 12</a:t>
            </a:r>
            <a:r>
              <a:rPr kumimoji="0" lang="en-US" sz="1800" b="1" i="0" u="none" strike="noStrike" kern="1200" cap="none" spc="0" normalizeH="0" baseline="30000" noProof="0" dirty="0">
                <a:ln>
                  <a:noFill/>
                </a:ln>
                <a:solidFill>
                  <a:srgbClr val="000000"/>
                </a:solidFill>
                <a:effectLst/>
                <a:uLnTx/>
                <a:uFillTx/>
                <a:latin typeface="Arial" panose="020B0604020202020204"/>
                <a:ea typeface="+mn-ea"/>
                <a:cs typeface="+mn-cs"/>
              </a:rPr>
              <a:t>th</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 2023 - Sunday AM </a:t>
            </a:r>
          </a:p>
        </p:txBody>
      </p:sp>
      <p:sp>
        <p:nvSpPr>
          <p:cNvPr id="6" name="Title 5">
            <a:extLst>
              <a:ext uri="{FF2B5EF4-FFF2-40B4-BE49-F238E27FC236}">
                <a16:creationId xmlns:a16="http://schemas.microsoft.com/office/drawing/2014/main" id="{6105F271-7F2B-1E92-B5FB-E151579EBBEF}"/>
              </a:ext>
            </a:extLst>
          </p:cNvPr>
          <p:cNvSpPr>
            <a:spLocks noGrp="1"/>
          </p:cNvSpPr>
          <p:nvPr>
            <p:ph type="title"/>
          </p:nvPr>
        </p:nvSpPr>
        <p:spPr>
          <a:xfrm>
            <a:off x="838201" y="174698"/>
            <a:ext cx="10515600" cy="700094"/>
          </a:xfrm>
        </p:spPr>
        <p:txBody>
          <a:bodyPr/>
          <a:lstStyle/>
          <a:p>
            <a:r>
              <a:rPr lang="en-US" dirty="0"/>
              <a:t>AZALEA-TIMI 71</a:t>
            </a:r>
          </a:p>
        </p:txBody>
      </p:sp>
      <p:sp>
        <p:nvSpPr>
          <p:cNvPr id="7" name="TextBox 6">
            <a:extLst>
              <a:ext uri="{FF2B5EF4-FFF2-40B4-BE49-F238E27FC236}">
                <a16:creationId xmlns:a16="http://schemas.microsoft.com/office/drawing/2014/main" id="{BF221A45-94EB-DDBC-860A-E1EB78F416D4}"/>
              </a:ext>
            </a:extLst>
          </p:cNvPr>
          <p:cNvSpPr txBox="1"/>
          <p:nvPr/>
        </p:nvSpPr>
        <p:spPr>
          <a:xfrm>
            <a:off x="838200" y="988203"/>
            <a:ext cx="109093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39B"/>
                </a:solidFill>
                <a:effectLst/>
                <a:uLnTx/>
                <a:uFillTx/>
                <a:latin typeface="Calibri" panose="020F0502020204030204" pitchFamily="34" charset="0"/>
                <a:ea typeface="+mn-ea"/>
                <a:cs typeface="Calibri" panose="020F0502020204030204" pitchFamily="34" charset="0"/>
              </a:rPr>
              <a:t>Phase 2 study to evaluate the safety and tolerability of two blinded doses of </a:t>
            </a:r>
            <a:r>
              <a:rPr kumimoji="0" lang="en-US" sz="2400" b="1" i="0" u="none" strike="noStrike" kern="1200" cap="none" spc="0" normalizeH="0" baseline="0" noProof="0" dirty="0" err="1">
                <a:ln>
                  <a:noFill/>
                </a:ln>
                <a:solidFill>
                  <a:srgbClr val="00539B"/>
                </a:solidFill>
                <a:effectLst/>
                <a:uLnTx/>
                <a:uFillTx/>
                <a:latin typeface="Calibri" panose="020F0502020204030204" pitchFamily="34" charset="0"/>
                <a:ea typeface="+mn-ea"/>
                <a:cs typeface="Calibri" panose="020F0502020204030204" pitchFamily="34" charset="0"/>
              </a:rPr>
              <a:t>abelacimab</a:t>
            </a:r>
            <a:r>
              <a:rPr kumimoji="0" lang="en-US" sz="2400" b="1" i="0" u="none" strike="noStrike" kern="1200" cap="none" spc="0" normalizeH="0" baseline="0" noProof="0" dirty="0">
                <a:ln>
                  <a:noFill/>
                </a:ln>
                <a:solidFill>
                  <a:srgbClr val="00539B"/>
                </a:solidFill>
                <a:effectLst/>
                <a:uLnTx/>
                <a:uFillTx/>
                <a:latin typeface="Calibri" panose="020F0502020204030204" pitchFamily="34" charset="0"/>
                <a:ea typeface="+mn-ea"/>
                <a:cs typeface="Calibri" panose="020F0502020204030204" pitchFamily="34" charset="0"/>
              </a:rPr>
              <a:t> compared with open-label rivaroxaban in patients with AF.</a:t>
            </a:r>
          </a:p>
        </p:txBody>
      </p:sp>
      <p:sp>
        <p:nvSpPr>
          <p:cNvPr id="9" name="Footer Placeholder 8">
            <a:extLst>
              <a:ext uri="{FF2B5EF4-FFF2-40B4-BE49-F238E27FC236}">
                <a16:creationId xmlns:a16="http://schemas.microsoft.com/office/drawing/2014/main" id="{4C00D583-1F60-9FEF-AA6F-BC7E4780BFC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https://www.clinicaltrials.gov/study/NCT04755283</a:t>
            </a:r>
            <a:endPar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4173D606-1DA5-B3CB-602C-B9510FF33620}"/>
              </a:ext>
            </a:extLst>
          </p:cNvPr>
          <p:cNvSpPr txBox="1"/>
          <p:nvPr/>
        </p:nvSpPr>
        <p:spPr>
          <a:xfrm>
            <a:off x="7654834" y="2169873"/>
            <a:ext cx="4034245" cy="40780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Inclusion Criteria:</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Patients ≥55 years old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Patients with a history of AF or atrial flutter with planned indefinite anticoagulation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CHA2DS2-VASc of ≥4 OR a CHA2DS2-VASc of ≥3 with at least 1 of the following:</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Planned concomitant use of antiplatelet medication use (i.e., aspirin and/or P2Y12 inhibitor) for the duration of the trial</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Creative Clearance ≤50ml/min</a:t>
            </a:r>
          </a:p>
        </p:txBody>
      </p:sp>
    </p:spTree>
    <p:extLst>
      <p:ext uri="{BB962C8B-B14F-4D97-AF65-F5344CB8AC3E}">
        <p14:creationId xmlns:p14="http://schemas.microsoft.com/office/powerpoint/2010/main" val="2479085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with text and numbers&#10;&#10;Description automatically generated">
            <a:extLst>
              <a:ext uri="{FF2B5EF4-FFF2-40B4-BE49-F238E27FC236}">
                <a16:creationId xmlns:a16="http://schemas.microsoft.com/office/drawing/2014/main" id="{CCE15013-3E7F-D34B-147A-139A7DC96F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812" y="1676158"/>
            <a:ext cx="11404088" cy="4583322"/>
          </a:xfrm>
          <a:prstGeom prst="rect">
            <a:avLst/>
          </a:prstGeom>
        </p:spPr>
      </p:pic>
      <p:sp>
        <p:nvSpPr>
          <p:cNvPr id="5" name="Title 4">
            <a:extLst>
              <a:ext uri="{FF2B5EF4-FFF2-40B4-BE49-F238E27FC236}">
                <a16:creationId xmlns:a16="http://schemas.microsoft.com/office/drawing/2014/main" id="{E5E0E56E-DB75-0032-0295-E68E3E35B8BD}"/>
              </a:ext>
            </a:extLst>
          </p:cNvPr>
          <p:cNvSpPr>
            <a:spLocks noGrp="1"/>
          </p:cNvSpPr>
          <p:nvPr>
            <p:ph type="title"/>
          </p:nvPr>
        </p:nvSpPr>
        <p:spPr>
          <a:xfrm>
            <a:off x="838200" y="242920"/>
            <a:ext cx="10515600" cy="1106488"/>
          </a:xfrm>
        </p:spPr>
        <p:txBody>
          <a:bodyPr>
            <a:normAutofit/>
          </a:bodyPr>
          <a:lstStyle/>
          <a:p>
            <a:r>
              <a:rPr lang="en-US" dirty="0"/>
              <a:t>Comparison of </a:t>
            </a:r>
            <a:r>
              <a:rPr lang="en-US" dirty="0" err="1"/>
              <a:t>FXa</a:t>
            </a:r>
            <a:r>
              <a:rPr lang="en-US" dirty="0"/>
              <a:t> and Factor </a:t>
            </a:r>
            <a:r>
              <a:rPr lang="en-US" dirty="0" err="1"/>
              <a:t>XIa</a:t>
            </a:r>
            <a:r>
              <a:rPr lang="en-US" dirty="0"/>
              <a:t> inhibitors – small molecules</a:t>
            </a:r>
          </a:p>
        </p:txBody>
      </p:sp>
    </p:spTree>
    <p:extLst>
      <p:ext uri="{BB962C8B-B14F-4D97-AF65-F5344CB8AC3E}">
        <p14:creationId xmlns:p14="http://schemas.microsoft.com/office/powerpoint/2010/main" val="3127865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E714EB-886C-4759-8D6C-00FC55A0A4D0}"/>
              </a:ext>
            </a:extLst>
          </p:cNvPr>
          <p:cNvSpPr>
            <a:spLocks noGrp="1"/>
          </p:cNvSpPr>
          <p:nvPr>
            <p:ph type="title"/>
          </p:nvPr>
        </p:nvSpPr>
        <p:spPr>
          <a:xfrm>
            <a:off x="838200" y="0"/>
            <a:ext cx="10515600" cy="976220"/>
          </a:xfrm>
        </p:spPr>
        <p:txBody>
          <a:bodyPr>
            <a:noAutofit/>
          </a:bodyPr>
          <a:lstStyle/>
          <a:p>
            <a:r>
              <a:rPr lang="en-GB" sz="2800"/>
              <a:t>AXIOMATIC-TKR Investigated the Use of Milvexian Versus Enoxaparin in Patients Undergoing Elective Unilateral TKA</a:t>
            </a:r>
            <a:endParaRPr lang="en-GB" sz="2800" dirty="0"/>
          </a:p>
        </p:txBody>
      </p:sp>
      <p:sp>
        <p:nvSpPr>
          <p:cNvPr id="15" name="Footer Placeholder 1">
            <a:extLst>
              <a:ext uri="{FF2B5EF4-FFF2-40B4-BE49-F238E27FC236}">
                <a16:creationId xmlns:a16="http://schemas.microsoft.com/office/drawing/2014/main" id="{C7588171-C69B-4077-8011-2F6D59D30762}"/>
              </a:ext>
            </a:extLst>
          </p:cNvPr>
          <p:cNvSpPr>
            <a:spLocks noGrp="1"/>
          </p:cNvSpPr>
          <p:nvPr>
            <p:ph type="ftr" sz="quarter" idx="3"/>
          </p:nvPr>
        </p:nvSpPr>
        <p:spPr>
          <a:xfrm>
            <a:off x="838201" y="6356352"/>
            <a:ext cx="10515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Values displayed are relative risk versus enoxaparin (95% CI). *VTE defined as a composite of asymptomatic DVT, confirmed symptomatic VTE or death from any cause.</a:t>
            </a:r>
            <a:b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br>
            <a: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CI, confidence interval; DVT, deep vein thrombosis; TKA, total knee arthroplasty; VTE, venous thromboembolism</a:t>
            </a:r>
            <a:b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br>
            <a: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Weitz JI et al. </a:t>
            </a:r>
            <a:r>
              <a:rPr kumimoji="0" lang="en-GB"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N </a:t>
            </a:r>
            <a:r>
              <a:rPr kumimoji="0" lang="en-GB" sz="1000" b="0" i="1"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Engl</a:t>
            </a:r>
            <a:r>
              <a:rPr kumimoji="0" lang="en-GB"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J Med </a:t>
            </a:r>
            <a: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2021;385:2161–2172.</a:t>
            </a:r>
          </a:p>
        </p:txBody>
      </p:sp>
      <p:graphicFrame>
        <p:nvGraphicFramePr>
          <p:cNvPr id="6" name="Content Placeholder 8">
            <a:extLst>
              <a:ext uri="{FF2B5EF4-FFF2-40B4-BE49-F238E27FC236}">
                <a16:creationId xmlns:a16="http://schemas.microsoft.com/office/drawing/2014/main" id="{FB04BCB6-36F5-4CB4-B933-68423E17F95A}"/>
              </a:ext>
            </a:extLst>
          </p:cNvPr>
          <p:cNvGraphicFramePr>
            <a:graphicFrameLocks noGrp="1"/>
          </p:cNvGraphicFramePr>
          <p:nvPr>
            <p:ph sz="quarter" idx="4294967295"/>
          </p:nvPr>
        </p:nvGraphicFramePr>
        <p:xfrm>
          <a:off x="818914" y="1003348"/>
          <a:ext cx="5280025" cy="48108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ontent Placeholder 8">
            <a:extLst>
              <a:ext uri="{FF2B5EF4-FFF2-40B4-BE49-F238E27FC236}">
                <a16:creationId xmlns:a16="http://schemas.microsoft.com/office/drawing/2014/main" id="{B24C0B65-6083-4192-B5F8-8D763B079CAD}"/>
              </a:ext>
            </a:extLst>
          </p:cNvPr>
          <p:cNvGraphicFramePr>
            <a:graphicFrameLocks noGrp="1"/>
          </p:cNvGraphicFramePr>
          <p:nvPr>
            <p:ph sz="quarter" idx="4294967295"/>
          </p:nvPr>
        </p:nvGraphicFramePr>
        <p:xfrm>
          <a:off x="6406519" y="1003348"/>
          <a:ext cx="5219700" cy="4988661"/>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64BE77E6-3335-43EF-A116-B681D0BAFEFC}"/>
              </a:ext>
            </a:extLst>
          </p:cNvPr>
          <p:cNvSpPr/>
          <p:nvPr/>
        </p:nvSpPr>
        <p:spPr>
          <a:xfrm>
            <a:off x="1739073" y="5817402"/>
            <a:ext cx="170017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dirty="0">
                <a:ln>
                  <a:noFill/>
                </a:ln>
                <a:solidFill>
                  <a:srgbClr val="000000"/>
                </a:solidFill>
                <a:effectLst/>
                <a:uLnTx/>
                <a:uFillTx/>
                <a:latin typeface="Arial"/>
                <a:ea typeface="Arial Unicode MS"/>
                <a:cs typeface="Arial"/>
              </a:rPr>
              <a:t>Milvexian twice daily</a:t>
            </a:r>
          </a:p>
        </p:txBody>
      </p:sp>
      <p:sp>
        <p:nvSpPr>
          <p:cNvPr id="9" name="Rectangle 8">
            <a:extLst>
              <a:ext uri="{FF2B5EF4-FFF2-40B4-BE49-F238E27FC236}">
                <a16:creationId xmlns:a16="http://schemas.microsoft.com/office/drawing/2014/main" id="{402492CB-9725-4246-B40D-93A04223384C}"/>
              </a:ext>
            </a:extLst>
          </p:cNvPr>
          <p:cNvSpPr/>
          <p:nvPr/>
        </p:nvSpPr>
        <p:spPr>
          <a:xfrm>
            <a:off x="3738324" y="5830141"/>
            <a:ext cx="175379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a:ln>
                  <a:noFill/>
                </a:ln>
                <a:solidFill>
                  <a:srgbClr val="000000"/>
                </a:solidFill>
                <a:effectLst/>
                <a:uLnTx/>
                <a:uFillTx/>
                <a:latin typeface="Arial"/>
                <a:ea typeface="Arial Unicode MS"/>
                <a:cs typeface="Arial"/>
              </a:rPr>
              <a:t>Milvexian once daily</a:t>
            </a:r>
          </a:p>
        </p:txBody>
      </p:sp>
      <p:sp>
        <p:nvSpPr>
          <p:cNvPr id="19" name="Rectangle 18">
            <a:extLst>
              <a:ext uri="{FF2B5EF4-FFF2-40B4-BE49-F238E27FC236}">
                <a16:creationId xmlns:a16="http://schemas.microsoft.com/office/drawing/2014/main" id="{DC763586-4251-48C2-97DD-FAA58F55EF7B}"/>
              </a:ext>
            </a:extLst>
          </p:cNvPr>
          <p:cNvSpPr/>
          <p:nvPr/>
        </p:nvSpPr>
        <p:spPr>
          <a:xfrm>
            <a:off x="7118902" y="5821092"/>
            <a:ext cx="170017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dirty="0">
                <a:ln>
                  <a:noFill/>
                </a:ln>
                <a:solidFill>
                  <a:srgbClr val="000000"/>
                </a:solidFill>
                <a:effectLst/>
                <a:uLnTx/>
                <a:uFillTx/>
                <a:latin typeface="Arial"/>
                <a:ea typeface="Arial Unicode MS"/>
                <a:cs typeface="Arial"/>
              </a:rPr>
              <a:t>Milvexian twice daily</a:t>
            </a:r>
          </a:p>
        </p:txBody>
      </p:sp>
      <p:sp>
        <p:nvSpPr>
          <p:cNvPr id="21" name="Rectangle 20">
            <a:extLst>
              <a:ext uri="{FF2B5EF4-FFF2-40B4-BE49-F238E27FC236}">
                <a16:creationId xmlns:a16="http://schemas.microsoft.com/office/drawing/2014/main" id="{A3E76CD2-3825-4B9C-8DBC-4A5A5B24C4F0}"/>
              </a:ext>
            </a:extLst>
          </p:cNvPr>
          <p:cNvSpPr/>
          <p:nvPr/>
        </p:nvSpPr>
        <p:spPr>
          <a:xfrm>
            <a:off x="9118152" y="5833831"/>
            <a:ext cx="175379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a:ln>
                  <a:noFill/>
                </a:ln>
                <a:solidFill>
                  <a:srgbClr val="000000"/>
                </a:solidFill>
                <a:effectLst/>
                <a:uLnTx/>
                <a:uFillTx/>
                <a:latin typeface="Arial"/>
                <a:ea typeface="Arial Unicode MS"/>
                <a:cs typeface="Arial"/>
              </a:rPr>
              <a:t>Milvexian once daily</a:t>
            </a:r>
          </a:p>
        </p:txBody>
      </p:sp>
      <p:cxnSp>
        <p:nvCxnSpPr>
          <p:cNvPr id="23" name="Straight Connector 22">
            <a:extLst>
              <a:ext uri="{FF2B5EF4-FFF2-40B4-BE49-F238E27FC236}">
                <a16:creationId xmlns:a16="http://schemas.microsoft.com/office/drawing/2014/main" id="{8C0ECF15-F011-49AE-B931-3EA1D3564026}"/>
              </a:ext>
            </a:extLst>
          </p:cNvPr>
          <p:cNvCxnSpPr>
            <a:cxnSpLocks/>
          </p:cNvCxnSpPr>
          <p:nvPr/>
        </p:nvCxnSpPr>
        <p:spPr bwMode="gray">
          <a:xfrm>
            <a:off x="1597572" y="5806642"/>
            <a:ext cx="2140751" cy="0"/>
          </a:xfrm>
          <a:prstGeom prst="line">
            <a:avLst/>
          </a:prstGeom>
          <a:ln w="635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D71688-AC10-4040-A500-1089E508F72C}"/>
              </a:ext>
            </a:extLst>
          </p:cNvPr>
          <p:cNvCxnSpPr>
            <a:cxnSpLocks/>
          </p:cNvCxnSpPr>
          <p:nvPr/>
        </p:nvCxnSpPr>
        <p:spPr bwMode="gray">
          <a:xfrm>
            <a:off x="3912673" y="5806642"/>
            <a:ext cx="1363520" cy="0"/>
          </a:xfrm>
          <a:prstGeom prst="line">
            <a:avLst/>
          </a:prstGeom>
          <a:ln w="635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1A93EEF-9852-40BA-800A-336BDB31CF16}"/>
              </a:ext>
            </a:extLst>
          </p:cNvPr>
          <p:cNvCxnSpPr>
            <a:cxnSpLocks/>
          </p:cNvCxnSpPr>
          <p:nvPr/>
        </p:nvCxnSpPr>
        <p:spPr bwMode="gray">
          <a:xfrm>
            <a:off x="6987061" y="5810862"/>
            <a:ext cx="2089051" cy="0"/>
          </a:xfrm>
          <a:prstGeom prst="line">
            <a:avLst/>
          </a:prstGeom>
          <a:ln w="635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B23287-48A3-47E8-9393-37E3A994F44D}"/>
              </a:ext>
            </a:extLst>
          </p:cNvPr>
          <p:cNvCxnSpPr>
            <a:cxnSpLocks/>
          </p:cNvCxnSpPr>
          <p:nvPr/>
        </p:nvCxnSpPr>
        <p:spPr bwMode="gray">
          <a:xfrm>
            <a:off x="9250461" y="5810862"/>
            <a:ext cx="1363520" cy="0"/>
          </a:xfrm>
          <a:prstGeom prst="line">
            <a:avLst/>
          </a:prstGeom>
          <a:ln w="635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6036AA-9886-417B-860F-FD2C0A5056DE}"/>
              </a:ext>
            </a:extLst>
          </p:cNvPr>
          <p:cNvCxnSpPr>
            <a:cxnSpLocks/>
          </p:cNvCxnSpPr>
          <p:nvPr/>
        </p:nvCxnSpPr>
        <p:spPr bwMode="gray">
          <a:xfrm>
            <a:off x="7123111" y="1571941"/>
            <a:ext cx="3575561" cy="0"/>
          </a:xfrm>
          <a:prstGeom prst="line">
            <a:avLst/>
          </a:prstGeom>
          <a:ln w="635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74C6002B-99C6-C6BC-1B76-C54E9C5DCC5A}"/>
              </a:ext>
            </a:extLst>
          </p:cNvPr>
          <p:cNvSpPr/>
          <p:nvPr/>
        </p:nvSpPr>
        <p:spPr>
          <a:xfrm>
            <a:off x="663880" y="999188"/>
            <a:ext cx="10962340" cy="5095213"/>
          </a:xfrm>
          <a:prstGeom prst="rect">
            <a:avLst/>
          </a:prstGeom>
          <a:solidFill>
            <a:schemeClr val="bg1">
              <a:alpha val="9107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al user interface, text, application, email&#10;&#10;Description automatically generated">
            <a:extLst>
              <a:ext uri="{FF2B5EF4-FFF2-40B4-BE49-F238E27FC236}">
                <a16:creationId xmlns:a16="http://schemas.microsoft.com/office/drawing/2014/main" id="{A712FCFC-D457-C9B5-CE0F-11C76FD13847}"/>
              </a:ext>
            </a:extLst>
          </p:cNvPr>
          <p:cNvPicPr>
            <a:picLocks noChangeAspect="1"/>
          </p:cNvPicPr>
          <p:nvPr/>
        </p:nvPicPr>
        <p:blipFill>
          <a:blip r:embed="rId5"/>
          <a:stretch>
            <a:fillRect/>
          </a:stretch>
        </p:blipFill>
        <p:spPr>
          <a:xfrm>
            <a:off x="2209294" y="1206599"/>
            <a:ext cx="7773412" cy="4358007"/>
          </a:xfrm>
          <a:prstGeom prst="rect">
            <a:avLst/>
          </a:prstGeom>
          <a:ln>
            <a:solidFill>
              <a:srgbClr val="FF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6072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E714EB-886C-4759-8D6C-00FC55A0A4D0}"/>
              </a:ext>
            </a:extLst>
          </p:cNvPr>
          <p:cNvSpPr>
            <a:spLocks noGrp="1"/>
          </p:cNvSpPr>
          <p:nvPr>
            <p:ph type="title"/>
          </p:nvPr>
        </p:nvSpPr>
        <p:spPr>
          <a:xfrm>
            <a:off x="838200" y="0"/>
            <a:ext cx="10515600" cy="976220"/>
          </a:xfrm>
        </p:spPr>
        <p:txBody>
          <a:bodyPr>
            <a:noAutofit/>
          </a:bodyPr>
          <a:lstStyle/>
          <a:p>
            <a:r>
              <a:rPr lang="en-GB" sz="2800"/>
              <a:t>AXIOMATIC-TKR Investigated the Use of Milvexian Versus Enoxaparin in Patients Undergoing Elective Unilateral TKA</a:t>
            </a:r>
            <a:endParaRPr lang="en-GB" sz="2800" dirty="0"/>
          </a:p>
        </p:txBody>
      </p:sp>
      <p:sp>
        <p:nvSpPr>
          <p:cNvPr id="15" name="Footer Placeholder 1">
            <a:extLst>
              <a:ext uri="{FF2B5EF4-FFF2-40B4-BE49-F238E27FC236}">
                <a16:creationId xmlns:a16="http://schemas.microsoft.com/office/drawing/2014/main" id="{C7588171-C69B-4077-8011-2F6D59D30762}"/>
              </a:ext>
            </a:extLst>
          </p:cNvPr>
          <p:cNvSpPr>
            <a:spLocks noGrp="1"/>
          </p:cNvSpPr>
          <p:nvPr>
            <p:ph type="ftr" sz="quarter" idx="3"/>
          </p:nvPr>
        </p:nvSpPr>
        <p:spPr>
          <a:xfrm>
            <a:off x="838201" y="6356352"/>
            <a:ext cx="105156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Values displayed are relative risk versus enoxaparin (95% CI). *VTE defined as a composite of asymptomatic DVT, confirmed symptomatic VTE or death from any cause.</a:t>
            </a:r>
            <a:b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br>
            <a: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CI, confidence interval; DVT, deep vein thrombosis; TKA, total knee arthroplasty; VTE, venous thromboembolism</a:t>
            </a:r>
            <a:b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br>
            <a: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Weitz JI et al. </a:t>
            </a:r>
            <a:r>
              <a:rPr kumimoji="0" lang="en-GB"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N </a:t>
            </a:r>
            <a:r>
              <a:rPr kumimoji="0" lang="en-GB" sz="1000" b="0" i="1"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Engl</a:t>
            </a:r>
            <a:r>
              <a:rPr kumimoji="0" lang="en-GB"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J Med </a:t>
            </a:r>
            <a:r>
              <a:rPr kumimoji="0" lang="en-GB"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2021;385:2161–2172.</a:t>
            </a:r>
          </a:p>
        </p:txBody>
      </p:sp>
      <p:graphicFrame>
        <p:nvGraphicFramePr>
          <p:cNvPr id="6" name="Content Placeholder 8">
            <a:extLst>
              <a:ext uri="{FF2B5EF4-FFF2-40B4-BE49-F238E27FC236}">
                <a16:creationId xmlns:a16="http://schemas.microsoft.com/office/drawing/2014/main" id="{FB04BCB6-36F5-4CB4-B933-68423E17F95A}"/>
              </a:ext>
            </a:extLst>
          </p:cNvPr>
          <p:cNvGraphicFramePr>
            <a:graphicFrameLocks noGrp="1"/>
          </p:cNvGraphicFramePr>
          <p:nvPr>
            <p:ph sz="quarter" idx="4294967295"/>
          </p:nvPr>
        </p:nvGraphicFramePr>
        <p:xfrm>
          <a:off x="818914" y="1003348"/>
          <a:ext cx="5280025" cy="48108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ontent Placeholder 8">
            <a:extLst>
              <a:ext uri="{FF2B5EF4-FFF2-40B4-BE49-F238E27FC236}">
                <a16:creationId xmlns:a16="http://schemas.microsoft.com/office/drawing/2014/main" id="{B24C0B65-6083-4192-B5F8-8D763B079CAD}"/>
              </a:ext>
            </a:extLst>
          </p:cNvPr>
          <p:cNvGraphicFramePr>
            <a:graphicFrameLocks noGrp="1"/>
          </p:cNvGraphicFramePr>
          <p:nvPr>
            <p:ph sz="quarter" idx="4294967295"/>
          </p:nvPr>
        </p:nvGraphicFramePr>
        <p:xfrm>
          <a:off x="6406519" y="1003348"/>
          <a:ext cx="5219700" cy="4988661"/>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64BE77E6-3335-43EF-A116-B681D0BAFEFC}"/>
              </a:ext>
            </a:extLst>
          </p:cNvPr>
          <p:cNvSpPr/>
          <p:nvPr/>
        </p:nvSpPr>
        <p:spPr>
          <a:xfrm>
            <a:off x="1739073" y="5817402"/>
            <a:ext cx="170017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dirty="0">
                <a:ln>
                  <a:noFill/>
                </a:ln>
                <a:solidFill>
                  <a:srgbClr val="000000"/>
                </a:solidFill>
                <a:effectLst/>
                <a:uLnTx/>
                <a:uFillTx/>
                <a:latin typeface="Arial"/>
                <a:ea typeface="Arial Unicode MS"/>
                <a:cs typeface="Arial"/>
              </a:rPr>
              <a:t>Milvexian twice daily</a:t>
            </a:r>
          </a:p>
        </p:txBody>
      </p:sp>
      <p:sp>
        <p:nvSpPr>
          <p:cNvPr id="9" name="Rectangle 8">
            <a:extLst>
              <a:ext uri="{FF2B5EF4-FFF2-40B4-BE49-F238E27FC236}">
                <a16:creationId xmlns:a16="http://schemas.microsoft.com/office/drawing/2014/main" id="{402492CB-9725-4246-B40D-93A04223384C}"/>
              </a:ext>
            </a:extLst>
          </p:cNvPr>
          <p:cNvSpPr/>
          <p:nvPr/>
        </p:nvSpPr>
        <p:spPr>
          <a:xfrm>
            <a:off x="3738324" y="5830141"/>
            <a:ext cx="175379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a:ln>
                  <a:noFill/>
                </a:ln>
                <a:solidFill>
                  <a:srgbClr val="000000"/>
                </a:solidFill>
                <a:effectLst/>
                <a:uLnTx/>
                <a:uFillTx/>
                <a:latin typeface="Arial"/>
                <a:ea typeface="Arial Unicode MS"/>
                <a:cs typeface="Arial"/>
              </a:rPr>
              <a:t>Milvexian once daily</a:t>
            </a:r>
          </a:p>
        </p:txBody>
      </p:sp>
      <p:sp>
        <p:nvSpPr>
          <p:cNvPr id="19" name="Rectangle 18">
            <a:extLst>
              <a:ext uri="{FF2B5EF4-FFF2-40B4-BE49-F238E27FC236}">
                <a16:creationId xmlns:a16="http://schemas.microsoft.com/office/drawing/2014/main" id="{DC763586-4251-48C2-97DD-FAA58F55EF7B}"/>
              </a:ext>
            </a:extLst>
          </p:cNvPr>
          <p:cNvSpPr/>
          <p:nvPr/>
        </p:nvSpPr>
        <p:spPr>
          <a:xfrm>
            <a:off x="7118902" y="5821092"/>
            <a:ext cx="1700170"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dirty="0">
                <a:ln>
                  <a:noFill/>
                </a:ln>
                <a:solidFill>
                  <a:srgbClr val="000000"/>
                </a:solidFill>
                <a:effectLst/>
                <a:uLnTx/>
                <a:uFillTx/>
                <a:latin typeface="Arial"/>
                <a:ea typeface="Arial Unicode MS"/>
                <a:cs typeface="Arial"/>
              </a:rPr>
              <a:t>Milvexian twice daily</a:t>
            </a:r>
          </a:p>
        </p:txBody>
      </p:sp>
      <p:sp>
        <p:nvSpPr>
          <p:cNvPr id="21" name="Rectangle 20">
            <a:extLst>
              <a:ext uri="{FF2B5EF4-FFF2-40B4-BE49-F238E27FC236}">
                <a16:creationId xmlns:a16="http://schemas.microsoft.com/office/drawing/2014/main" id="{A3E76CD2-3825-4B9C-8DBC-4A5A5B24C4F0}"/>
              </a:ext>
            </a:extLst>
          </p:cNvPr>
          <p:cNvSpPr/>
          <p:nvPr/>
        </p:nvSpPr>
        <p:spPr>
          <a:xfrm>
            <a:off x="9118152" y="5833831"/>
            <a:ext cx="175379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noProof="0">
                <a:ln>
                  <a:noFill/>
                </a:ln>
                <a:solidFill>
                  <a:srgbClr val="000000"/>
                </a:solidFill>
                <a:effectLst/>
                <a:uLnTx/>
                <a:uFillTx/>
                <a:latin typeface="Arial"/>
                <a:ea typeface="Arial Unicode MS"/>
                <a:cs typeface="Arial"/>
              </a:rPr>
              <a:t>Milvexian once daily</a:t>
            </a:r>
          </a:p>
        </p:txBody>
      </p:sp>
      <p:cxnSp>
        <p:nvCxnSpPr>
          <p:cNvPr id="23" name="Straight Connector 22">
            <a:extLst>
              <a:ext uri="{FF2B5EF4-FFF2-40B4-BE49-F238E27FC236}">
                <a16:creationId xmlns:a16="http://schemas.microsoft.com/office/drawing/2014/main" id="{8C0ECF15-F011-49AE-B931-3EA1D3564026}"/>
              </a:ext>
            </a:extLst>
          </p:cNvPr>
          <p:cNvCxnSpPr>
            <a:cxnSpLocks/>
          </p:cNvCxnSpPr>
          <p:nvPr/>
        </p:nvCxnSpPr>
        <p:spPr bwMode="gray">
          <a:xfrm>
            <a:off x="1597572" y="5806642"/>
            <a:ext cx="2140751" cy="0"/>
          </a:xfrm>
          <a:prstGeom prst="line">
            <a:avLst/>
          </a:prstGeom>
          <a:ln w="635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D71688-AC10-4040-A500-1089E508F72C}"/>
              </a:ext>
            </a:extLst>
          </p:cNvPr>
          <p:cNvCxnSpPr>
            <a:cxnSpLocks/>
          </p:cNvCxnSpPr>
          <p:nvPr/>
        </p:nvCxnSpPr>
        <p:spPr bwMode="gray">
          <a:xfrm>
            <a:off x="3912673" y="5806642"/>
            <a:ext cx="1363520" cy="0"/>
          </a:xfrm>
          <a:prstGeom prst="line">
            <a:avLst/>
          </a:prstGeom>
          <a:ln w="635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1A93EEF-9852-40BA-800A-336BDB31CF16}"/>
              </a:ext>
            </a:extLst>
          </p:cNvPr>
          <p:cNvCxnSpPr>
            <a:cxnSpLocks/>
          </p:cNvCxnSpPr>
          <p:nvPr/>
        </p:nvCxnSpPr>
        <p:spPr bwMode="gray">
          <a:xfrm>
            <a:off x="6987061" y="5810862"/>
            <a:ext cx="2089051" cy="0"/>
          </a:xfrm>
          <a:prstGeom prst="line">
            <a:avLst/>
          </a:prstGeom>
          <a:ln w="635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0B23287-48A3-47E8-9393-37E3A994F44D}"/>
              </a:ext>
            </a:extLst>
          </p:cNvPr>
          <p:cNvCxnSpPr>
            <a:cxnSpLocks/>
          </p:cNvCxnSpPr>
          <p:nvPr/>
        </p:nvCxnSpPr>
        <p:spPr bwMode="gray">
          <a:xfrm>
            <a:off x="9250461" y="5810862"/>
            <a:ext cx="1363520" cy="0"/>
          </a:xfrm>
          <a:prstGeom prst="line">
            <a:avLst/>
          </a:prstGeom>
          <a:ln w="635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6036AA-9886-417B-860F-FD2C0A5056DE}"/>
              </a:ext>
            </a:extLst>
          </p:cNvPr>
          <p:cNvCxnSpPr>
            <a:cxnSpLocks/>
          </p:cNvCxnSpPr>
          <p:nvPr/>
        </p:nvCxnSpPr>
        <p:spPr bwMode="gray">
          <a:xfrm>
            <a:off x="7123111" y="1571941"/>
            <a:ext cx="3575561" cy="0"/>
          </a:xfrm>
          <a:prstGeom prst="line">
            <a:avLst/>
          </a:prstGeom>
          <a:ln w="635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547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0E191-3B8F-13E2-3587-974BC670B81D}"/>
              </a:ext>
            </a:extLst>
          </p:cNvPr>
          <p:cNvSpPr>
            <a:spLocks noGrp="1"/>
          </p:cNvSpPr>
          <p:nvPr>
            <p:ph type="title"/>
          </p:nvPr>
        </p:nvSpPr>
        <p:spPr>
          <a:xfrm>
            <a:off x="838200" y="169068"/>
            <a:ext cx="10515600" cy="1106488"/>
          </a:xfrm>
        </p:spPr>
        <p:txBody>
          <a:bodyPr>
            <a:normAutofit/>
          </a:bodyPr>
          <a:lstStyle/>
          <a:p>
            <a:r>
              <a:rPr lang="en-US" dirty="0"/>
              <a:t>Phase 2: Milvexian in Secondary Stroke Prevention</a:t>
            </a:r>
          </a:p>
        </p:txBody>
      </p:sp>
      <p:pic>
        <p:nvPicPr>
          <p:cNvPr id="4" name="Picture 3" descr="A close-up of a document&#10;&#10;Description automatically generated">
            <a:extLst>
              <a:ext uri="{FF2B5EF4-FFF2-40B4-BE49-F238E27FC236}">
                <a16:creationId xmlns:a16="http://schemas.microsoft.com/office/drawing/2014/main" id="{119ADF51-3EFE-4F3E-ECA2-6D0468C0DF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582076"/>
            <a:ext cx="4660900" cy="2369189"/>
          </a:xfrm>
          <a:prstGeom prst="rect">
            <a:avLst/>
          </a:prstGeom>
        </p:spPr>
      </p:pic>
      <p:pic>
        <p:nvPicPr>
          <p:cNvPr id="6" name="Picture 5" descr="A graph of a number of patients with diabetes&#10;&#10;Description automatically generated with medium confidence">
            <a:extLst>
              <a:ext uri="{FF2B5EF4-FFF2-40B4-BE49-F238E27FC236}">
                <a16:creationId xmlns:a16="http://schemas.microsoft.com/office/drawing/2014/main" id="{4C520BD8-04FF-4325-2A31-AA219C145C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7194" y="2001176"/>
            <a:ext cx="6245838" cy="3448164"/>
          </a:xfrm>
          <a:prstGeom prst="rect">
            <a:avLst/>
          </a:prstGeom>
        </p:spPr>
      </p:pic>
      <p:pic>
        <p:nvPicPr>
          <p:cNvPr id="8" name="Picture 7" descr="A table with numbers and symbols&#10;&#10;Description automatically generated">
            <a:extLst>
              <a:ext uri="{FF2B5EF4-FFF2-40B4-BE49-F238E27FC236}">
                <a16:creationId xmlns:a16="http://schemas.microsoft.com/office/drawing/2014/main" id="{6B67653E-4E3A-41F4-4A4E-9ED34C501F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4129065"/>
            <a:ext cx="4793595" cy="1898329"/>
          </a:xfrm>
          <a:prstGeom prst="rect">
            <a:avLst/>
          </a:prstGeom>
        </p:spPr>
      </p:pic>
    </p:spTree>
    <p:extLst>
      <p:ext uri="{BB962C8B-B14F-4D97-AF65-F5344CB8AC3E}">
        <p14:creationId xmlns:p14="http://schemas.microsoft.com/office/powerpoint/2010/main" val="1324116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A6EA46E-9966-87CC-8097-72C92021E002}"/>
              </a:ext>
            </a:extLst>
          </p:cNvPr>
          <p:cNvGrpSpPr/>
          <p:nvPr/>
        </p:nvGrpSpPr>
        <p:grpSpPr>
          <a:xfrm>
            <a:off x="1296091" y="963754"/>
            <a:ext cx="10103401" cy="5699693"/>
            <a:chOff x="1577502" y="1342416"/>
            <a:chExt cx="9044197" cy="5102158"/>
          </a:xfrm>
        </p:grpSpPr>
        <p:pic>
          <p:nvPicPr>
            <p:cNvPr id="10" name="Picture 9" descr="A diagram of a patient's program&#10;&#10;Description automatically generated">
              <a:extLst>
                <a:ext uri="{FF2B5EF4-FFF2-40B4-BE49-F238E27FC236}">
                  <a16:creationId xmlns:a16="http://schemas.microsoft.com/office/drawing/2014/main" id="{4CFA2D99-AC19-2ED1-F3CE-F1DEAA4862EB}"/>
                </a:ext>
              </a:extLst>
            </p:cNvPr>
            <p:cNvPicPr>
              <a:picLocks noChangeAspect="1"/>
            </p:cNvPicPr>
            <p:nvPr/>
          </p:nvPicPr>
          <p:blipFill>
            <a:blip r:embed="rId2"/>
            <a:stretch>
              <a:fillRect/>
            </a:stretch>
          </p:blipFill>
          <p:spPr>
            <a:xfrm>
              <a:off x="1577502" y="1342416"/>
              <a:ext cx="9044197" cy="5102158"/>
            </a:xfrm>
            <a:prstGeom prst="rect">
              <a:avLst/>
            </a:prstGeom>
          </p:spPr>
        </p:pic>
        <p:sp>
          <p:nvSpPr>
            <p:cNvPr id="11" name="TextBox 10">
              <a:extLst>
                <a:ext uri="{FF2B5EF4-FFF2-40B4-BE49-F238E27FC236}">
                  <a16:creationId xmlns:a16="http://schemas.microsoft.com/office/drawing/2014/main" id="{5B2706BF-A91B-94DC-07EE-233951CB26D2}"/>
                </a:ext>
              </a:extLst>
            </p:cNvPr>
            <p:cNvSpPr txBox="1"/>
            <p:nvPr/>
          </p:nvSpPr>
          <p:spPr>
            <a:xfrm>
              <a:off x="1832343" y="4306194"/>
              <a:ext cx="2713808" cy="661225"/>
            </a:xfrm>
            <a:prstGeom prst="rect">
              <a:avLst/>
            </a:prstGeom>
            <a:solidFill>
              <a:srgbClr val="ED7D00"/>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95000"/>
                      <a:lumOff val="5000"/>
                    </a:srgbClr>
                  </a:solidFill>
                  <a:effectLst/>
                  <a:uLnTx/>
                  <a:uFillTx/>
                  <a:latin typeface="Helvetica" pitchFamily="2" charset="0"/>
                  <a:ea typeface="+mn-ea"/>
                  <a:cs typeface="+mn-cs"/>
                </a:rPr>
                <a:t>Results available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lumMod val="95000"/>
                      <a:lumOff val="5000"/>
                    </a:srgbClr>
                  </a:solidFill>
                  <a:effectLst/>
                  <a:uLnTx/>
                  <a:uFillTx/>
                  <a:latin typeface="Helvetica" pitchFamily="2" charset="0"/>
                  <a:ea typeface="+mn-ea"/>
                  <a:cs typeface="+mn-cs"/>
                </a:rPr>
                <a:t>Piccini</a:t>
              </a:r>
              <a:r>
                <a:rPr kumimoji="0" lang="en-US" sz="1400" b="0" i="0" u="none" strike="noStrike" kern="1200" cap="none" spc="0" normalizeH="0" baseline="0" noProof="0" dirty="0">
                  <a:ln>
                    <a:noFill/>
                  </a:ln>
                  <a:solidFill>
                    <a:srgbClr val="000000">
                      <a:lumMod val="95000"/>
                      <a:lumOff val="5000"/>
                    </a:srgbClr>
                  </a:solidFill>
                  <a:effectLst/>
                  <a:uLnTx/>
                  <a:uFillTx/>
                  <a:latin typeface="Helvetica" pitchFamily="2" charset="0"/>
                  <a:ea typeface="+mn-ea"/>
                  <a:cs typeface="+mn-cs"/>
                </a:rPr>
                <a:t> JP, et al. Lancet. 2022;399(10333):1383-1390.</a:t>
              </a:r>
            </a:p>
          </p:txBody>
        </p:sp>
        <p:sp>
          <p:nvSpPr>
            <p:cNvPr id="12" name="TextBox 11">
              <a:extLst>
                <a:ext uri="{FF2B5EF4-FFF2-40B4-BE49-F238E27FC236}">
                  <a16:creationId xmlns:a16="http://schemas.microsoft.com/office/drawing/2014/main" id="{76C8B642-3087-1257-ED79-A3F1D40B8FA8}"/>
                </a:ext>
              </a:extLst>
            </p:cNvPr>
            <p:cNvSpPr txBox="1"/>
            <p:nvPr/>
          </p:nvSpPr>
          <p:spPr>
            <a:xfrm>
              <a:off x="4739096" y="4306194"/>
              <a:ext cx="2713808" cy="661225"/>
            </a:xfrm>
            <a:prstGeom prst="rect">
              <a:avLst/>
            </a:prstGeom>
            <a:solidFill>
              <a:srgbClr val="F28E87"/>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95000"/>
                      <a:lumOff val="5000"/>
                    </a:srgbClr>
                  </a:solidFill>
                  <a:effectLst/>
                  <a:uLnTx/>
                  <a:uFillTx/>
                  <a:latin typeface="Helvetica" pitchFamily="2" charset="0"/>
                  <a:ea typeface="+mn-ea"/>
                  <a:cs typeface="+mn-cs"/>
                </a:rPr>
                <a:t>Results available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lumMod val="95000"/>
                      <a:lumOff val="5000"/>
                    </a:srgbClr>
                  </a:solidFill>
                  <a:effectLst/>
                  <a:uLnTx/>
                  <a:uFillTx/>
                  <a:latin typeface="Helvetica" pitchFamily="2" charset="0"/>
                  <a:ea typeface="+mn-ea"/>
                  <a:cs typeface="+mn-cs"/>
                </a:rPr>
                <a:t>Shoamanesh</a:t>
              </a:r>
              <a:r>
                <a:rPr kumimoji="0" lang="en-US" sz="1400" b="0" i="0" u="none" strike="noStrike" kern="1200" cap="none" spc="0" normalizeH="0" baseline="0" noProof="0" dirty="0">
                  <a:ln>
                    <a:noFill/>
                  </a:ln>
                  <a:solidFill>
                    <a:srgbClr val="000000">
                      <a:lumMod val="95000"/>
                      <a:lumOff val="5000"/>
                    </a:srgbClr>
                  </a:solidFill>
                  <a:effectLst/>
                  <a:uLnTx/>
                  <a:uFillTx/>
                  <a:latin typeface="Helvetica" pitchFamily="2" charset="0"/>
                  <a:ea typeface="+mn-ea"/>
                  <a:cs typeface="+mn-cs"/>
                </a:rPr>
                <a:t> A, et al. Lancet. 2022;400(10357):997-1007.</a:t>
              </a:r>
            </a:p>
          </p:txBody>
        </p:sp>
        <p:sp>
          <p:nvSpPr>
            <p:cNvPr id="13" name="TextBox 12">
              <a:extLst>
                <a:ext uri="{FF2B5EF4-FFF2-40B4-BE49-F238E27FC236}">
                  <a16:creationId xmlns:a16="http://schemas.microsoft.com/office/drawing/2014/main" id="{5391EEB7-66C1-5631-DE49-2679A5AD7F7C}"/>
                </a:ext>
              </a:extLst>
            </p:cNvPr>
            <p:cNvSpPr txBox="1"/>
            <p:nvPr/>
          </p:nvSpPr>
          <p:spPr>
            <a:xfrm>
              <a:off x="7626393" y="4306194"/>
              <a:ext cx="2713808" cy="661225"/>
            </a:xfrm>
            <a:prstGeom prst="rect">
              <a:avLst/>
            </a:prstGeom>
            <a:solidFill>
              <a:srgbClr val="E6AD00"/>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95000"/>
                      <a:lumOff val="5000"/>
                    </a:srgbClr>
                  </a:solidFill>
                  <a:effectLst/>
                  <a:uLnTx/>
                  <a:uFillTx/>
                  <a:latin typeface="Helvetica" pitchFamily="2" charset="0"/>
                  <a:ea typeface="+mn-ea"/>
                  <a:cs typeface="+mn-cs"/>
                </a:rPr>
                <a:t>Results available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95000"/>
                      <a:lumOff val="5000"/>
                    </a:srgbClr>
                  </a:solidFill>
                  <a:effectLst/>
                  <a:uLnTx/>
                  <a:uFillTx/>
                  <a:latin typeface="Helvetica" pitchFamily="2" charset="0"/>
                  <a:ea typeface="+mn-ea"/>
                  <a:cs typeface="+mn-cs"/>
                </a:rPr>
                <a:t>Rao SV, et al. Circulation. 2022;146(16):1196-1206. </a:t>
              </a:r>
            </a:p>
          </p:txBody>
        </p:sp>
      </p:grpSp>
      <p:sp>
        <p:nvSpPr>
          <p:cNvPr id="2" name="Title 1">
            <a:extLst>
              <a:ext uri="{FF2B5EF4-FFF2-40B4-BE49-F238E27FC236}">
                <a16:creationId xmlns:a16="http://schemas.microsoft.com/office/drawing/2014/main" id="{0B7918BF-11FF-A46E-2333-DBC2DD1333A0}"/>
              </a:ext>
            </a:extLst>
          </p:cNvPr>
          <p:cNvSpPr>
            <a:spLocks noGrp="1"/>
          </p:cNvSpPr>
          <p:nvPr>
            <p:ph type="title"/>
          </p:nvPr>
        </p:nvSpPr>
        <p:spPr>
          <a:xfrm>
            <a:off x="838201" y="0"/>
            <a:ext cx="10515600" cy="1105949"/>
          </a:xfrm>
        </p:spPr>
        <p:txBody>
          <a:bodyPr/>
          <a:lstStyle/>
          <a:p>
            <a:r>
              <a:rPr lang="en-US" dirty="0"/>
              <a:t>Phase II Clinical Data for Asundexian</a:t>
            </a:r>
          </a:p>
        </p:txBody>
      </p:sp>
    </p:spTree>
    <p:extLst>
      <p:ext uri="{BB962C8B-B14F-4D97-AF65-F5344CB8AC3E}">
        <p14:creationId xmlns:p14="http://schemas.microsoft.com/office/powerpoint/2010/main" val="870329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5B30D-6EBE-AAA4-358F-AC940433A275}"/>
              </a:ext>
            </a:extLst>
          </p:cNvPr>
          <p:cNvSpPr>
            <a:spLocks noGrp="1"/>
          </p:cNvSpPr>
          <p:nvPr>
            <p:ph type="title"/>
          </p:nvPr>
        </p:nvSpPr>
        <p:spPr/>
        <p:txBody>
          <a:bodyPr/>
          <a:lstStyle/>
          <a:p>
            <a:r>
              <a:rPr lang="en-US" dirty="0"/>
              <a:t>Disclaimer</a:t>
            </a:r>
          </a:p>
        </p:txBody>
      </p:sp>
      <p:sp>
        <p:nvSpPr>
          <p:cNvPr id="10" name="Content Placeholder 4">
            <a:extLst>
              <a:ext uri="{FF2B5EF4-FFF2-40B4-BE49-F238E27FC236}">
                <a16:creationId xmlns:a16="http://schemas.microsoft.com/office/drawing/2014/main" id="{ED686F8A-DE79-29E4-3A92-6740BE7B4ED7}"/>
              </a:ext>
            </a:extLst>
          </p:cNvPr>
          <p:cNvSpPr txBox="1">
            <a:spLocks/>
          </p:cNvSpPr>
          <p:nvPr/>
        </p:nvSpPr>
        <p:spPr>
          <a:xfrm>
            <a:off x="838200" y="1825625"/>
            <a:ext cx="10515600" cy="28465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views and opinions expressed in this educational activity are those of the faculty and do not necessarily represent the views of Total CME, LLC, the CME providers, or the companies providing educational grants. This presentation is not intended to define an exclusive course of patient management; the participant should use their clinical judgment, knowledge, experience, and diagnostic skills in applying or adopting for professional use any of the information provided herein. Any procedures, medications, or other courses of diagnosis or treatment discussed or suggested in this activity should not be used by clinicians without evaluation of their patient's conditions and possible contraindications or dangers in use, review of any applicable manufacturer’s product information, and comparison with recommendations of other authorities. Links to other sites may be provided as additional sources of information. </a:t>
            </a:r>
          </a:p>
        </p:txBody>
      </p:sp>
    </p:spTree>
    <p:extLst>
      <p:ext uri="{BB962C8B-B14F-4D97-AF65-F5344CB8AC3E}">
        <p14:creationId xmlns:p14="http://schemas.microsoft.com/office/powerpoint/2010/main" val="3306514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Line 27">
            <a:extLst>
              <a:ext uri="{FF2B5EF4-FFF2-40B4-BE49-F238E27FC236}">
                <a16:creationId xmlns:a16="http://schemas.microsoft.com/office/drawing/2014/main" id="{74B987E1-C658-9F49-B3F5-9819027D7A2B}"/>
              </a:ext>
            </a:extLst>
          </p:cNvPr>
          <p:cNvSpPr>
            <a:spLocks noChangeShapeType="1"/>
          </p:cNvSpPr>
          <p:nvPr>
            <p:custDataLst>
              <p:tags r:id="rId1"/>
            </p:custDataLst>
          </p:nvPr>
        </p:nvSpPr>
        <p:spPr bwMode="gray">
          <a:xfrm flipV="1">
            <a:off x="3160175" y="3630444"/>
            <a:ext cx="4648300" cy="266219"/>
          </a:xfrm>
          <a:custGeom>
            <a:avLst/>
            <a:gdLst>
              <a:gd name="T0" fmla="*/ 4327525 w 2694"/>
              <a:gd name="T1" fmla="*/ 347663 h 219"/>
              <a:gd name="T2" fmla="*/ 486726 w 2694"/>
              <a:gd name="T3" fmla="*/ 347663 h 219"/>
              <a:gd name="T4" fmla="*/ 0 w 2694"/>
              <a:gd name="T5" fmla="*/ 0 h 219"/>
              <a:gd name="T6" fmla="*/ 0 60000 65536"/>
              <a:gd name="T7" fmla="*/ 0 60000 65536"/>
              <a:gd name="T8" fmla="*/ 0 60000 65536"/>
              <a:gd name="T9" fmla="*/ 0 w 2694"/>
              <a:gd name="T10" fmla="*/ 0 h 219"/>
              <a:gd name="T11" fmla="*/ 2694 w 2694"/>
              <a:gd name="T12" fmla="*/ 219 h 219"/>
            </a:gdLst>
            <a:ahLst/>
            <a:cxnLst>
              <a:cxn ang="T6">
                <a:pos x="T0" y="T1"/>
              </a:cxn>
              <a:cxn ang="T7">
                <a:pos x="T2" y="T3"/>
              </a:cxn>
              <a:cxn ang="T8">
                <a:pos x="T4" y="T5"/>
              </a:cxn>
            </a:cxnLst>
            <a:rect l="T9" t="T10" r="T11" b="T12"/>
            <a:pathLst>
              <a:path w="2694" h="219">
                <a:moveTo>
                  <a:pt x="2694" y="219"/>
                </a:moveTo>
                <a:lnTo>
                  <a:pt x="303" y="219"/>
                </a:lnTo>
                <a:lnTo>
                  <a:pt x="0" y="0"/>
                </a:lnTo>
              </a:path>
            </a:pathLst>
          </a:custGeom>
          <a:noFill/>
          <a:ln w="28575">
            <a:solidFill>
              <a:srgbClr val="ED7D00"/>
            </a:solidFill>
            <a:round/>
            <a:headEnd type="triangle" w="lg" len="med"/>
            <a:tailEnd/>
          </a:ln>
        </p:spPr>
        <p:txBody>
          <a:bodyPr lIns="91562" tIns="45781" rIns="91562" bIns="45781"/>
          <a:lstStyle/>
          <a:p>
            <a:pPr marL="0" marR="0" lvl="0" indent="0" algn="l" defTabSz="914491"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24963"/>
              </a:solidFill>
              <a:effectLst/>
              <a:uLnTx/>
              <a:uFillTx/>
              <a:latin typeface="Arial"/>
              <a:ea typeface="+mn-ea"/>
              <a:cs typeface="Arial" charset="0"/>
            </a:endParaRPr>
          </a:p>
        </p:txBody>
      </p:sp>
      <p:sp>
        <p:nvSpPr>
          <p:cNvPr id="43" name="Line 27">
            <a:extLst>
              <a:ext uri="{FF2B5EF4-FFF2-40B4-BE49-F238E27FC236}">
                <a16:creationId xmlns:a16="http://schemas.microsoft.com/office/drawing/2014/main" id="{C181512B-1574-DD41-A89F-C207059CA1AD}"/>
              </a:ext>
            </a:extLst>
          </p:cNvPr>
          <p:cNvSpPr>
            <a:spLocks noChangeShapeType="1"/>
          </p:cNvSpPr>
          <p:nvPr>
            <p:custDataLst>
              <p:tags r:id="rId2"/>
            </p:custDataLst>
          </p:nvPr>
        </p:nvSpPr>
        <p:spPr bwMode="gray">
          <a:xfrm flipV="1">
            <a:off x="3160175" y="3239315"/>
            <a:ext cx="4648300" cy="657349"/>
          </a:xfrm>
          <a:custGeom>
            <a:avLst/>
            <a:gdLst>
              <a:gd name="T0" fmla="*/ 4327525 w 2694"/>
              <a:gd name="T1" fmla="*/ 347663 h 219"/>
              <a:gd name="T2" fmla="*/ 486726 w 2694"/>
              <a:gd name="T3" fmla="*/ 347663 h 219"/>
              <a:gd name="T4" fmla="*/ 0 w 2694"/>
              <a:gd name="T5" fmla="*/ 0 h 219"/>
              <a:gd name="T6" fmla="*/ 0 60000 65536"/>
              <a:gd name="T7" fmla="*/ 0 60000 65536"/>
              <a:gd name="T8" fmla="*/ 0 60000 65536"/>
              <a:gd name="T9" fmla="*/ 0 w 2694"/>
              <a:gd name="T10" fmla="*/ 0 h 219"/>
              <a:gd name="T11" fmla="*/ 2694 w 2694"/>
              <a:gd name="T12" fmla="*/ 219 h 219"/>
            </a:gdLst>
            <a:ahLst/>
            <a:cxnLst>
              <a:cxn ang="T6">
                <a:pos x="T0" y="T1"/>
              </a:cxn>
              <a:cxn ang="T7">
                <a:pos x="T2" y="T3"/>
              </a:cxn>
              <a:cxn ang="T8">
                <a:pos x="T4" y="T5"/>
              </a:cxn>
            </a:cxnLst>
            <a:rect l="T9" t="T10" r="T11" b="T12"/>
            <a:pathLst>
              <a:path w="2694" h="219">
                <a:moveTo>
                  <a:pt x="2694" y="219"/>
                </a:moveTo>
                <a:lnTo>
                  <a:pt x="303" y="219"/>
                </a:lnTo>
                <a:lnTo>
                  <a:pt x="0" y="0"/>
                </a:lnTo>
              </a:path>
            </a:pathLst>
          </a:custGeom>
          <a:noFill/>
          <a:ln w="28575">
            <a:solidFill>
              <a:srgbClr val="ED7D00"/>
            </a:solidFill>
            <a:round/>
            <a:headEnd type="triangle" w="lg" len="med"/>
            <a:tailEnd/>
          </a:ln>
        </p:spPr>
        <p:txBody>
          <a:bodyPr lIns="91562" tIns="45781" rIns="91562" bIns="45781"/>
          <a:lstStyle/>
          <a:p>
            <a:pPr marL="0" marR="0" lvl="0" indent="0" algn="l" defTabSz="914491"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24963"/>
              </a:solidFill>
              <a:effectLst/>
              <a:uLnTx/>
              <a:uFillTx/>
              <a:latin typeface="Arial"/>
              <a:ea typeface="+mn-ea"/>
              <a:cs typeface="Arial" charset="0"/>
            </a:endParaRPr>
          </a:p>
        </p:txBody>
      </p:sp>
      <p:sp>
        <p:nvSpPr>
          <p:cNvPr id="37" name="Text Box 89">
            <a:extLst>
              <a:ext uri="{FF2B5EF4-FFF2-40B4-BE49-F238E27FC236}">
                <a16:creationId xmlns:a16="http://schemas.microsoft.com/office/drawing/2014/main" id="{1BF4EA64-DAD7-2041-A16E-4F5FAACC12CD}"/>
              </a:ext>
            </a:extLst>
          </p:cNvPr>
          <p:cNvSpPr txBox="1">
            <a:spLocks noChangeArrowheads="1"/>
          </p:cNvSpPr>
          <p:nvPr>
            <p:custDataLst>
              <p:tags r:id="rId3"/>
            </p:custDataLst>
          </p:nvPr>
        </p:nvSpPr>
        <p:spPr bwMode="auto">
          <a:xfrm>
            <a:off x="6992640" y="5383228"/>
            <a:ext cx="1631676" cy="492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pPr marL="0" marR="0" lvl="0" indent="0" algn="ctr" defTabSz="914491"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Arial" charset="0"/>
              </a:rPr>
              <a:t>W12</a:t>
            </a:r>
          </a:p>
          <a:p>
            <a:pPr marL="0" marR="0" lvl="0" indent="0" algn="ctr" defTabSz="914491"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EOT</a:t>
            </a:r>
          </a:p>
        </p:txBody>
      </p:sp>
      <p:sp>
        <p:nvSpPr>
          <p:cNvPr id="38" name="Line 94">
            <a:extLst>
              <a:ext uri="{FF2B5EF4-FFF2-40B4-BE49-F238E27FC236}">
                <a16:creationId xmlns:a16="http://schemas.microsoft.com/office/drawing/2014/main" id="{358E50AE-52EA-9C48-9F31-0948DFDDD697}"/>
              </a:ext>
            </a:extLst>
          </p:cNvPr>
          <p:cNvSpPr>
            <a:spLocks noChangeShapeType="1"/>
          </p:cNvSpPr>
          <p:nvPr>
            <p:custDataLst>
              <p:tags r:id="rId4"/>
            </p:custDataLst>
          </p:nvPr>
        </p:nvSpPr>
        <p:spPr bwMode="auto">
          <a:xfrm flipH="1" flipV="1">
            <a:off x="7808478" y="2889557"/>
            <a:ext cx="0" cy="2418878"/>
          </a:xfrm>
          <a:prstGeom prst="line">
            <a:avLst/>
          </a:prstGeom>
          <a:noFill/>
          <a:ln w="15875">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562" tIns="45781" rIns="91562" bIns="45781"/>
          <a:lstStyle/>
          <a:p>
            <a:pPr marL="0" marR="0" lvl="0" indent="0" algn="l" defTabSz="91449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624963"/>
              </a:solidFill>
              <a:effectLst/>
              <a:uLnTx/>
              <a:uFillTx/>
              <a:latin typeface="Arial"/>
              <a:ea typeface="+mn-ea"/>
              <a:cs typeface="Arial"/>
            </a:endParaRPr>
          </a:p>
        </p:txBody>
      </p:sp>
      <p:cxnSp>
        <p:nvCxnSpPr>
          <p:cNvPr id="26" name="AutoShape 31">
            <a:extLst>
              <a:ext uri="{FF2B5EF4-FFF2-40B4-BE49-F238E27FC236}">
                <a16:creationId xmlns:a16="http://schemas.microsoft.com/office/drawing/2014/main" id="{77008848-B5A0-4983-86BA-BB59E673C17E}"/>
              </a:ext>
            </a:extLst>
          </p:cNvPr>
          <p:cNvCxnSpPr>
            <a:cxnSpLocks noChangeShapeType="1"/>
          </p:cNvCxnSpPr>
          <p:nvPr>
            <p:custDataLst>
              <p:tags r:id="rId5"/>
            </p:custDataLst>
          </p:nvPr>
        </p:nvCxnSpPr>
        <p:spPr bwMode="gray">
          <a:xfrm>
            <a:off x="2492155" y="4011056"/>
            <a:ext cx="330300" cy="0"/>
          </a:xfrm>
          <a:prstGeom prst="straightConnector1">
            <a:avLst/>
          </a:prstGeom>
          <a:noFill/>
          <a:ln w="28575">
            <a:solidFill>
              <a:schemeClr val="tx2"/>
            </a:solidFill>
            <a:round/>
            <a:headEnd w="lg" len="med"/>
            <a:tailEnd type="triangle" w="lg" len="med"/>
          </a:ln>
          <a:extLst>
            <a:ext uri="{909E8E84-426E-40DD-AFC4-6F175D3DCCD1}">
              <a14:hiddenFill xmlns:a14="http://schemas.microsoft.com/office/drawing/2010/main">
                <a:noFill/>
              </a14:hiddenFill>
            </a:ext>
          </a:extLst>
        </p:spPr>
      </p:cxnSp>
      <p:graphicFrame>
        <p:nvGraphicFramePr>
          <p:cNvPr id="3" name="Object 2" hidden="1">
            <a:extLst>
              <a:ext uri="{FF2B5EF4-FFF2-40B4-BE49-F238E27FC236}">
                <a16:creationId xmlns:a16="http://schemas.microsoft.com/office/drawing/2014/main" id="{14FF8960-5F19-488B-A232-8AEEBD2204BD}"/>
              </a:ext>
            </a:extLst>
          </p:cNvPr>
          <p:cNvGraphicFramePr>
            <a:graphicFrameLocks noChangeAspect="1"/>
          </p:cNvGraphicFramePr>
          <p:nvPr>
            <p:custDataLst>
              <p:tags r:id="rId6"/>
            </p:custDataLst>
          </p:nvPr>
        </p:nvGraphicFramePr>
        <p:xfrm>
          <a:off x="1589" y="1142"/>
          <a:ext cx="1588" cy="1588"/>
        </p:xfrm>
        <a:graphic>
          <a:graphicData uri="http://schemas.openxmlformats.org/presentationml/2006/ole">
            <mc:AlternateContent xmlns:mc="http://schemas.openxmlformats.org/markup-compatibility/2006">
              <mc:Choice xmlns:v="urn:schemas-microsoft-com:vml" Requires="v">
                <p:oleObj name="think-cell Slide" r:id="rId23" imgW="359" imgH="358" progId="TCLayout.ActiveDocument.1">
                  <p:embed/>
                </p:oleObj>
              </mc:Choice>
              <mc:Fallback>
                <p:oleObj name="think-cell Slide" r:id="rId23" imgW="359" imgH="358" progId="TCLayout.ActiveDocument.1">
                  <p:embed/>
                  <p:pic>
                    <p:nvPicPr>
                      <p:cNvPr id="3" name="Object 2" hidden="1">
                        <a:extLst>
                          <a:ext uri="{FF2B5EF4-FFF2-40B4-BE49-F238E27FC236}">
                            <a16:creationId xmlns:a16="http://schemas.microsoft.com/office/drawing/2014/main" id="{14FF8960-5F19-488B-A232-8AEEBD2204BD}"/>
                          </a:ext>
                        </a:extLst>
                      </p:cNvPr>
                      <p:cNvPicPr/>
                      <p:nvPr/>
                    </p:nvPicPr>
                    <p:blipFill>
                      <a:blip r:embed="rId24"/>
                      <a:stretch>
                        <a:fillRect/>
                      </a:stretch>
                    </p:blipFill>
                    <p:spPr>
                      <a:xfrm>
                        <a:off x="1589" y="1142"/>
                        <a:ext cx="1588" cy="1588"/>
                      </a:xfrm>
                      <a:prstGeom prst="rect">
                        <a:avLst/>
                      </a:prstGeom>
                    </p:spPr>
                  </p:pic>
                </p:oleObj>
              </mc:Fallback>
            </mc:AlternateContent>
          </a:graphicData>
        </a:graphic>
      </p:graphicFrame>
      <p:sp>
        <p:nvSpPr>
          <p:cNvPr id="11" name="Textfeld 2">
            <a:extLst>
              <a:ext uri="{FF2B5EF4-FFF2-40B4-BE49-F238E27FC236}">
                <a16:creationId xmlns:a16="http://schemas.microsoft.com/office/drawing/2014/main" id="{5C83E566-CED6-496A-9F50-ACFA8123EE3B}"/>
              </a:ext>
            </a:extLst>
          </p:cNvPr>
          <p:cNvSpPr txBox="1">
            <a:spLocks noChangeArrowheads="1"/>
          </p:cNvSpPr>
          <p:nvPr>
            <p:custDataLst>
              <p:tags r:id="rId7"/>
            </p:custDataLst>
          </p:nvPr>
        </p:nvSpPr>
        <p:spPr bwMode="gray">
          <a:xfrm>
            <a:off x="912169" y="3270019"/>
            <a:ext cx="1579987" cy="1482077"/>
          </a:xfrm>
          <a:prstGeom prst="rect">
            <a:avLst/>
          </a:prstGeom>
          <a:solidFill>
            <a:schemeClr val="accent1"/>
          </a:solidFill>
          <a:ln w="12700">
            <a:noFill/>
            <a:miter lim="800000"/>
            <a:headEnd/>
            <a:tailEnd/>
          </a:ln>
          <a:effectLst/>
        </p:spPr>
        <p:txBody>
          <a:bodyPr lIns="91562" tIns="45781" rIns="91562" bIns="45781" anchor="ctr" anchorCtr="0"/>
          <a:lstStyle>
            <a:lvl1pPr eaLnBrk="0" hangingPunct="0">
              <a:defRPr sz="1100">
                <a:solidFill>
                  <a:schemeClr val="tx1"/>
                </a:solidFill>
                <a:latin typeface="Arial" charset="0"/>
              </a:defRPr>
            </a:lvl1pPr>
            <a:lvl2pPr marL="742950" indent="-285750" eaLnBrk="0" hangingPunct="0">
              <a:defRPr sz="1100">
                <a:solidFill>
                  <a:schemeClr val="tx1"/>
                </a:solidFill>
                <a:latin typeface="Arial" charset="0"/>
              </a:defRPr>
            </a:lvl2pPr>
            <a:lvl3pPr marL="1143000" indent="-228600" eaLnBrk="0" hangingPunct="0">
              <a:defRPr sz="1100">
                <a:solidFill>
                  <a:schemeClr val="tx1"/>
                </a:solidFill>
                <a:latin typeface="Arial" charset="0"/>
              </a:defRPr>
            </a:lvl3pPr>
            <a:lvl4pPr marL="1600200" indent="-228600" eaLnBrk="0" hangingPunct="0">
              <a:defRPr sz="1100">
                <a:solidFill>
                  <a:schemeClr val="tx1"/>
                </a:solidFill>
                <a:latin typeface="Arial" charset="0"/>
              </a:defRPr>
            </a:lvl4pPr>
            <a:lvl5pPr marL="2057400" indent="-228600" eaLnBrk="0" hangingPunct="0">
              <a:defRPr sz="1100">
                <a:solidFill>
                  <a:schemeClr val="tx1"/>
                </a:solidFill>
                <a:latin typeface="Arial" charset="0"/>
              </a:defRPr>
            </a:lvl5pPr>
            <a:lvl6pPr marL="2514600" indent="-228600" eaLnBrk="0" fontAlgn="base" hangingPunct="0">
              <a:spcBef>
                <a:spcPct val="50000"/>
              </a:spcBef>
              <a:spcAft>
                <a:spcPct val="0"/>
              </a:spcAft>
              <a:defRPr sz="1100">
                <a:solidFill>
                  <a:schemeClr val="tx1"/>
                </a:solidFill>
                <a:latin typeface="Arial" charset="0"/>
              </a:defRPr>
            </a:lvl6pPr>
            <a:lvl7pPr marL="2971800" indent="-228600" eaLnBrk="0" fontAlgn="base" hangingPunct="0">
              <a:spcBef>
                <a:spcPct val="50000"/>
              </a:spcBef>
              <a:spcAft>
                <a:spcPct val="0"/>
              </a:spcAft>
              <a:defRPr sz="1100">
                <a:solidFill>
                  <a:schemeClr val="tx1"/>
                </a:solidFill>
                <a:latin typeface="Arial" charset="0"/>
              </a:defRPr>
            </a:lvl7pPr>
            <a:lvl8pPr marL="3429000" indent="-228600" eaLnBrk="0" fontAlgn="base" hangingPunct="0">
              <a:spcBef>
                <a:spcPct val="50000"/>
              </a:spcBef>
              <a:spcAft>
                <a:spcPct val="0"/>
              </a:spcAft>
              <a:defRPr sz="1100">
                <a:solidFill>
                  <a:schemeClr val="tx1"/>
                </a:solidFill>
                <a:latin typeface="Arial" charset="0"/>
              </a:defRPr>
            </a:lvl8pPr>
            <a:lvl9pPr marL="3886200" indent="-228600" eaLnBrk="0" fontAlgn="base" hangingPunct="0">
              <a:spcBef>
                <a:spcPct val="50000"/>
              </a:spcBef>
              <a:spcAft>
                <a:spcPct val="0"/>
              </a:spcAft>
              <a:defRPr sz="1100">
                <a:solidFill>
                  <a:schemeClr val="tx1"/>
                </a:solidFill>
                <a:latin typeface="Arial" charset="0"/>
              </a:defRPr>
            </a:lvl9pPr>
          </a:lstStyle>
          <a:p>
            <a:pPr marL="0" marR="0" lvl="0" indent="0" algn="ctr" defTabSz="914491" rtl="0" eaLnBrk="0" fontAlgn="auto" latinLnBrk="0" hangingPunct="0">
              <a:lnSpc>
                <a:spcPct val="100000"/>
              </a:lnSpc>
              <a:spcBef>
                <a:spcPts val="501"/>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charset="0"/>
                <a:ea typeface="+mn-ea"/>
                <a:cs typeface="Arial"/>
              </a:rPr>
              <a:t>Patients with </a:t>
            </a:r>
            <a:br>
              <a:rPr kumimoji="0" lang="en-US" sz="1600" b="1" i="0" u="none" strike="noStrike" kern="0" cap="none" spc="0" normalizeH="0" baseline="0" noProof="0" dirty="0">
                <a:ln>
                  <a:noFill/>
                </a:ln>
                <a:solidFill>
                  <a:prstClr val="white"/>
                </a:solidFill>
                <a:effectLst/>
                <a:uLnTx/>
                <a:uFillTx/>
                <a:latin typeface="Arial" charset="0"/>
                <a:ea typeface="+mn-ea"/>
                <a:cs typeface="Arial"/>
              </a:rPr>
            </a:br>
            <a:r>
              <a:rPr kumimoji="0" lang="en-US" sz="1600" b="1" i="0" u="none" strike="noStrike" kern="0" cap="none" spc="0" normalizeH="0" baseline="0" noProof="0" dirty="0">
                <a:ln>
                  <a:noFill/>
                </a:ln>
                <a:solidFill>
                  <a:prstClr val="white"/>
                </a:solidFill>
                <a:effectLst/>
                <a:uLnTx/>
                <a:uFillTx/>
                <a:latin typeface="Arial" charset="0"/>
                <a:ea typeface="+mn-ea"/>
                <a:cs typeface="Arial"/>
              </a:rPr>
              <a:t>atrial fibrillation</a:t>
            </a:r>
            <a:endParaRPr kumimoji="0" lang="en-US" sz="2400" b="1" i="0" u="none" strike="noStrike" kern="0" cap="none" spc="0" normalizeH="0" baseline="0" noProof="0" dirty="0">
              <a:ln>
                <a:noFill/>
              </a:ln>
              <a:solidFill>
                <a:prstClr val="white"/>
              </a:solidFill>
              <a:effectLst/>
              <a:uLnTx/>
              <a:uFillTx/>
              <a:latin typeface="Arial" charset="0"/>
              <a:ea typeface="+mn-ea"/>
              <a:cs typeface="Arial"/>
            </a:endParaRPr>
          </a:p>
        </p:txBody>
      </p:sp>
      <p:sp>
        <p:nvSpPr>
          <p:cNvPr id="13" name="Text Box 28">
            <a:extLst>
              <a:ext uri="{FF2B5EF4-FFF2-40B4-BE49-F238E27FC236}">
                <a16:creationId xmlns:a16="http://schemas.microsoft.com/office/drawing/2014/main" id="{26FBC1CC-ADDB-4B58-B45F-6AC55634BBB7}"/>
              </a:ext>
            </a:extLst>
          </p:cNvPr>
          <p:cNvSpPr txBox="1">
            <a:spLocks noChangeArrowheads="1"/>
          </p:cNvSpPr>
          <p:nvPr>
            <p:custDataLst>
              <p:tags r:id="rId8"/>
            </p:custDataLst>
          </p:nvPr>
        </p:nvSpPr>
        <p:spPr bwMode="gray">
          <a:xfrm>
            <a:off x="6416932" y="3548683"/>
            <a:ext cx="3017167" cy="154335"/>
          </a:xfrm>
          <a:prstGeom prst="rect">
            <a:avLst/>
          </a:prstGeom>
          <a:noFill/>
          <a:ln>
            <a:noFill/>
          </a:ln>
        </p:spPr>
        <p:txBody>
          <a:bodyPr wrap="square" lIns="0" tIns="0" rIns="0" bIns="0">
            <a:noAutofit/>
          </a:bodyPr>
          <a:lstStyle>
            <a:lvl1pPr>
              <a:defRPr sz="1600">
                <a:solidFill>
                  <a:schemeClr val="bg1"/>
                </a:solidFill>
                <a:latin typeface="Arial" charset="0"/>
                <a:cs typeface="Arial" charset="0"/>
              </a:defRPr>
            </a:lvl1pPr>
            <a:lvl2pPr marL="742950" indent="-285750">
              <a:defRPr sz="1600">
                <a:solidFill>
                  <a:schemeClr val="bg1"/>
                </a:solidFill>
                <a:latin typeface="Arial" charset="0"/>
                <a:cs typeface="Arial" charset="0"/>
              </a:defRPr>
            </a:lvl2pPr>
            <a:lvl3pPr marL="1143000" indent="-228600">
              <a:defRPr sz="1600">
                <a:solidFill>
                  <a:schemeClr val="bg1"/>
                </a:solidFill>
                <a:latin typeface="Arial" charset="0"/>
                <a:cs typeface="Arial" charset="0"/>
              </a:defRPr>
            </a:lvl3pPr>
            <a:lvl4pPr marL="1600200" indent="-228600">
              <a:defRPr sz="1600">
                <a:solidFill>
                  <a:schemeClr val="bg1"/>
                </a:solidFill>
                <a:latin typeface="Arial" charset="0"/>
                <a:cs typeface="Arial" charset="0"/>
              </a:defRPr>
            </a:lvl4pPr>
            <a:lvl5pPr marL="2057400" indent="-228600">
              <a:defRPr sz="1600">
                <a:solidFill>
                  <a:schemeClr val="bg1"/>
                </a:solidFill>
                <a:latin typeface="Arial" charset="0"/>
                <a:cs typeface="Arial" charset="0"/>
              </a:defRPr>
            </a:lvl5pPr>
            <a:lvl6pPr marL="2514600" indent="-228600" algn="ctr" eaLnBrk="0" fontAlgn="base" hangingPunct="0">
              <a:spcBef>
                <a:spcPct val="0"/>
              </a:spcBef>
              <a:spcAft>
                <a:spcPct val="0"/>
              </a:spcAft>
              <a:defRPr sz="1600">
                <a:solidFill>
                  <a:schemeClr val="bg1"/>
                </a:solidFill>
                <a:latin typeface="Arial" charset="0"/>
                <a:cs typeface="Arial" charset="0"/>
              </a:defRPr>
            </a:lvl6pPr>
            <a:lvl7pPr marL="2971800" indent="-228600" algn="ctr" eaLnBrk="0" fontAlgn="base" hangingPunct="0">
              <a:spcBef>
                <a:spcPct val="0"/>
              </a:spcBef>
              <a:spcAft>
                <a:spcPct val="0"/>
              </a:spcAft>
              <a:defRPr sz="1600">
                <a:solidFill>
                  <a:schemeClr val="bg1"/>
                </a:solidFill>
                <a:latin typeface="Arial" charset="0"/>
                <a:cs typeface="Arial" charset="0"/>
              </a:defRPr>
            </a:lvl7pPr>
            <a:lvl8pPr marL="3429000" indent="-228600" algn="ctr" eaLnBrk="0" fontAlgn="base" hangingPunct="0">
              <a:spcBef>
                <a:spcPct val="0"/>
              </a:spcBef>
              <a:spcAft>
                <a:spcPct val="0"/>
              </a:spcAft>
              <a:defRPr sz="1600">
                <a:solidFill>
                  <a:schemeClr val="bg1"/>
                </a:solidFill>
                <a:latin typeface="Arial" charset="0"/>
                <a:cs typeface="Arial" charset="0"/>
              </a:defRPr>
            </a:lvl8pPr>
            <a:lvl9pPr marL="3886200" indent="-228600" algn="ctr" eaLnBrk="0" fontAlgn="base" hangingPunct="0">
              <a:spcBef>
                <a:spcPct val="0"/>
              </a:spcBef>
              <a:spcAft>
                <a:spcPct val="0"/>
              </a:spcAft>
              <a:defRPr sz="1600">
                <a:solidFill>
                  <a:schemeClr val="bg1"/>
                </a:solidFill>
                <a:latin typeface="Arial" charset="0"/>
                <a:cs typeface="Arial" charset="0"/>
              </a:defRPr>
            </a:lvl9pPr>
          </a:lstStyle>
          <a:p>
            <a:pPr marL="0" marR="0" lvl="0" indent="0" algn="l" defTabSz="914491"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624963"/>
                </a:solidFill>
                <a:effectLst/>
                <a:uLnTx/>
                <a:uFillTx/>
                <a:latin typeface="Arial" charset="0"/>
                <a:ea typeface="+mn-ea"/>
                <a:cs typeface="Arial" charset="0"/>
              </a:rPr>
              <a:t>	</a:t>
            </a:r>
          </a:p>
        </p:txBody>
      </p:sp>
      <p:sp>
        <p:nvSpPr>
          <p:cNvPr id="14" name="Text Box 33">
            <a:extLst>
              <a:ext uri="{FF2B5EF4-FFF2-40B4-BE49-F238E27FC236}">
                <a16:creationId xmlns:a16="http://schemas.microsoft.com/office/drawing/2014/main" id="{D76307C4-42E1-45FC-A7BF-A27B333DF159}"/>
              </a:ext>
            </a:extLst>
          </p:cNvPr>
          <p:cNvSpPr txBox="1">
            <a:spLocks noChangeArrowheads="1"/>
          </p:cNvSpPr>
          <p:nvPr>
            <p:custDataLst>
              <p:tags r:id="rId9"/>
            </p:custDataLst>
          </p:nvPr>
        </p:nvSpPr>
        <p:spPr bwMode="gray">
          <a:xfrm>
            <a:off x="5404952" y="3599909"/>
            <a:ext cx="900386" cy="15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pPr marL="0" marR="0" lvl="0" indent="0" algn="l" defTabSz="914491" rtl="0" eaLnBrk="1" fontAlgn="auto" latinLnBrk="0" hangingPunct="1">
              <a:lnSpc>
                <a:spcPct val="100000"/>
              </a:lnSpc>
              <a:spcBef>
                <a:spcPct val="0"/>
              </a:spcBef>
              <a:spcAft>
                <a:spcPts val="0"/>
              </a:spcAft>
              <a:buClrTx/>
              <a:buSzTx/>
              <a:buFontTx/>
              <a:buNone/>
              <a:tabLst/>
              <a:defRPr/>
            </a:pPr>
            <a:endParaRPr kumimoji="0" lang="en-US" sz="1000" b="1" i="0" u="none" strike="noStrike" kern="1200" cap="none" spc="0" normalizeH="0" baseline="0" noProof="0" dirty="0">
              <a:ln>
                <a:noFill/>
              </a:ln>
              <a:solidFill>
                <a:srgbClr val="624963"/>
              </a:solidFill>
              <a:effectLst/>
              <a:uLnTx/>
              <a:uFillTx/>
              <a:latin typeface="Arial" charset="0"/>
              <a:ea typeface="+mn-ea"/>
              <a:cs typeface="Arial" charset="0"/>
            </a:endParaRPr>
          </a:p>
        </p:txBody>
      </p:sp>
      <p:sp>
        <p:nvSpPr>
          <p:cNvPr id="15" name="Text Box 29">
            <a:extLst>
              <a:ext uri="{FF2B5EF4-FFF2-40B4-BE49-F238E27FC236}">
                <a16:creationId xmlns:a16="http://schemas.microsoft.com/office/drawing/2014/main" id="{31347BBA-E885-4A96-8C5E-F6657AA85BF2}"/>
              </a:ext>
            </a:extLst>
          </p:cNvPr>
          <p:cNvSpPr txBox="1">
            <a:spLocks noChangeArrowheads="1"/>
          </p:cNvSpPr>
          <p:nvPr>
            <p:custDataLst>
              <p:tags r:id="rId10"/>
            </p:custDataLst>
          </p:nvPr>
        </p:nvSpPr>
        <p:spPr bwMode="gray">
          <a:xfrm>
            <a:off x="3744168" y="4664912"/>
            <a:ext cx="2561169" cy="260100"/>
          </a:xfrm>
          <a:prstGeom prst="rect">
            <a:avLst/>
          </a:prstGeom>
          <a:noFill/>
          <a:ln>
            <a:noFill/>
          </a:ln>
        </p:spPr>
        <p:txBody>
          <a:bodyPr wrap="square" lIns="0" tIns="0" rIns="0" bIns="0">
            <a:noAutofit/>
          </a:bodyPr>
          <a:lstStyle>
            <a:lvl1pPr>
              <a:defRPr sz="1600">
                <a:solidFill>
                  <a:schemeClr val="bg1"/>
                </a:solidFill>
                <a:latin typeface="Arial" charset="0"/>
                <a:cs typeface="Arial" charset="0"/>
              </a:defRPr>
            </a:lvl1pPr>
            <a:lvl2pPr marL="742950" indent="-285750">
              <a:defRPr sz="1600">
                <a:solidFill>
                  <a:schemeClr val="bg1"/>
                </a:solidFill>
                <a:latin typeface="Arial" charset="0"/>
                <a:cs typeface="Arial" charset="0"/>
              </a:defRPr>
            </a:lvl2pPr>
            <a:lvl3pPr marL="1143000" indent="-228600">
              <a:defRPr sz="1600">
                <a:solidFill>
                  <a:schemeClr val="bg1"/>
                </a:solidFill>
                <a:latin typeface="Arial" charset="0"/>
                <a:cs typeface="Arial" charset="0"/>
              </a:defRPr>
            </a:lvl3pPr>
            <a:lvl4pPr marL="1600200" indent="-228600">
              <a:defRPr sz="1600">
                <a:solidFill>
                  <a:schemeClr val="bg1"/>
                </a:solidFill>
                <a:latin typeface="Arial" charset="0"/>
                <a:cs typeface="Arial" charset="0"/>
              </a:defRPr>
            </a:lvl4pPr>
            <a:lvl5pPr marL="2057400" indent="-228600">
              <a:defRPr sz="1600">
                <a:solidFill>
                  <a:schemeClr val="bg1"/>
                </a:solidFill>
                <a:latin typeface="Arial" charset="0"/>
                <a:cs typeface="Arial" charset="0"/>
              </a:defRPr>
            </a:lvl5pPr>
            <a:lvl6pPr marL="2514600" indent="-228600" algn="ctr" eaLnBrk="0" fontAlgn="base" hangingPunct="0">
              <a:spcBef>
                <a:spcPct val="0"/>
              </a:spcBef>
              <a:spcAft>
                <a:spcPct val="0"/>
              </a:spcAft>
              <a:defRPr sz="1600">
                <a:solidFill>
                  <a:schemeClr val="bg1"/>
                </a:solidFill>
                <a:latin typeface="Arial" charset="0"/>
                <a:cs typeface="Arial" charset="0"/>
              </a:defRPr>
            </a:lvl6pPr>
            <a:lvl7pPr marL="2971800" indent="-228600" algn="ctr" eaLnBrk="0" fontAlgn="base" hangingPunct="0">
              <a:spcBef>
                <a:spcPct val="0"/>
              </a:spcBef>
              <a:spcAft>
                <a:spcPct val="0"/>
              </a:spcAft>
              <a:defRPr sz="1600">
                <a:solidFill>
                  <a:schemeClr val="bg1"/>
                </a:solidFill>
                <a:latin typeface="Arial" charset="0"/>
                <a:cs typeface="Arial" charset="0"/>
              </a:defRPr>
            </a:lvl7pPr>
            <a:lvl8pPr marL="3429000" indent="-228600" algn="ctr" eaLnBrk="0" fontAlgn="base" hangingPunct="0">
              <a:spcBef>
                <a:spcPct val="0"/>
              </a:spcBef>
              <a:spcAft>
                <a:spcPct val="0"/>
              </a:spcAft>
              <a:defRPr sz="1600">
                <a:solidFill>
                  <a:schemeClr val="bg1"/>
                </a:solidFill>
                <a:latin typeface="Arial" charset="0"/>
                <a:cs typeface="Arial" charset="0"/>
              </a:defRPr>
            </a:lvl8pPr>
            <a:lvl9pPr marL="3886200" indent="-228600" algn="ctr" eaLnBrk="0" fontAlgn="base" hangingPunct="0">
              <a:spcBef>
                <a:spcPct val="0"/>
              </a:spcBef>
              <a:spcAft>
                <a:spcPct val="0"/>
              </a:spcAft>
              <a:defRPr sz="1600">
                <a:solidFill>
                  <a:schemeClr val="bg1"/>
                </a:solidFill>
                <a:latin typeface="Arial" charset="0"/>
                <a:cs typeface="Arial" charset="0"/>
              </a:defRPr>
            </a:lvl9pPr>
          </a:lstStyle>
          <a:p>
            <a:pPr marL="0" marR="0" lvl="0" indent="0" algn="l" defTabSz="914491" rtl="0" eaLnBrk="1" fontAlgn="auto" latinLnBrk="0" hangingPunct="1">
              <a:lnSpc>
                <a:spcPct val="115000"/>
              </a:lnSpc>
              <a:spcBef>
                <a:spcPct val="15000"/>
              </a:spcBef>
              <a:spcAft>
                <a:spcPts val="0"/>
              </a:spcAft>
              <a:buClrTx/>
              <a:buSzTx/>
              <a:buFontTx/>
              <a:buNone/>
              <a:tabLst/>
              <a:defRPr/>
            </a:pPr>
            <a:r>
              <a:rPr kumimoji="0" lang="en-US" sz="1400" b="1" i="0" u="none" strike="noStrike" kern="0" cap="none" spc="0" normalizeH="0" baseline="0" noProof="0" dirty="0">
                <a:ln>
                  <a:noFill/>
                </a:ln>
                <a:solidFill>
                  <a:srgbClr val="001A57"/>
                </a:solidFill>
                <a:effectLst/>
                <a:uLnTx/>
                <a:uFillTx/>
                <a:latin typeface="Arial" charset="0"/>
                <a:ea typeface="+mn-ea"/>
                <a:cs typeface="Arial" charset="0"/>
              </a:rPr>
              <a:t>Apixaban</a:t>
            </a:r>
            <a:r>
              <a:rPr kumimoji="0" lang="en-US" sz="1400" b="0" i="0" u="none" strike="noStrike" kern="0" cap="none" spc="0" normalizeH="0" baseline="0" noProof="0" dirty="0">
                <a:ln>
                  <a:noFill/>
                </a:ln>
                <a:solidFill>
                  <a:srgbClr val="001A57"/>
                </a:solidFill>
                <a:effectLst/>
                <a:uLnTx/>
                <a:uFillTx/>
                <a:latin typeface="Arial" charset="0"/>
                <a:ea typeface="+mn-ea"/>
                <a:cs typeface="Arial" charset="0"/>
              </a:rPr>
              <a:t>  n = 250</a:t>
            </a:r>
          </a:p>
        </p:txBody>
      </p:sp>
      <p:sp>
        <p:nvSpPr>
          <p:cNvPr id="17" name="Text Box 89">
            <a:extLst>
              <a:ext uri="{FF2B5EF4-FFF2-40B4-BE49-F238E27FC236}">
                <a16:creationId xmlns:a16="http://schemas.microsoft.com/office/drawing/2014/main" id="{F41FD214-801C-4F29-8694-CE4833360023}"/>
              </a:ext>
            </a:extLst>
          </p:cNvPr>
          <p:cNvSpPr txBox="1">
            <a:spLocks noChangeArrowheads="1"/>
          </p:cNvSpPr>
          <p:nvPr>
            <p:custDataLst>
              <p:tags r:id="rId11"/>
            </p:custDataLst>
          </p:nvPr>
        </p:nvSpPr>
        <p:spPr bwMode="auto">
          <a:xfrm>
            <a:off x="2240913" y="5383228"/>
            <a:ext cx="1631676" cy="492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pPr marL="0" marR="0" lvl="0" indent="0" algn="ctr" defTabSz="914491"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Arial" charset="0"/>
              </a:rPr>
              <a:t>Day 1</a:t>
            </a:r>
          </a:p>
          <a:p>
            <a:pPr marL="0" marR="0" lvl="0" indent="0" algn="ctr" defTabSz="914491"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Randomization</a:t>
            </a:r>
          </a:p>
        </p:txBody>
      </p:sp>
      <p:sp>
        <p:nvSpPr>
          <p:cNvPr id="18" name="Line 94">
            <a:extLst>
              <a:ext uri="{FF2B5EF4-FFF2-40B4-BE49-F238E27FC236}">
                <a16:creationId xmlns:a16="http://schemas.microsoft.com/office/drawing/2014/main" id="{84537A7B-9AAD-426A-8D81-E169D2D86B1E}"/>
              </a:ext>
            </a:extLst>
          </p:cNvPr>
          <p:cNvSpPr>
            <a:spLocks noChangeShapeType="1"/>
          </p:cNvSpPr>
          <p:nvPr>
            <p:custDataLst>
              <p:tags r:id="rId12"/>
            </p:custDataLst>
          </p:nvPr>
        </p:nvSpPr>
        <p:spPr bwMode="auto">
          <a:xfrm flipH="1" flipV="1">
            <a:off x="3028464" y="2889557"/>
            <a:ext cx="0" cy="2418878"/>
          </a:xfrm>
          <a:prstGeom prst="line">
            <a:avLst/>
          </a:prstGeom>
          <a:noFill/>
          <a:ln w="15875">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562" tIns="45781" rIns="91562" bIns="45781"/>
          <a:lstStyle/>
          <a:p>
            <a:pPr marL="0" marR="0" lvl="0" indent="0" algn="l" defTabSz="91449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624963"/>
              </a:solidFill>
              <a:effectLst/>
              <a:uLnTx/>
              <a:uFillTx/>
              <a:latin typeface="Arial"/>
              <a:ea typeface="+mn-ea"/>
              <a:cs typeface="Arial"/>
            </a:endParaRPr>
          </a:p>
        </p:txBody>
      </p:sp>
      <p:sp>
        <p:nvSpPr>
          <p:cNvPr id="25" name="Oval 32">
            <a:extLst>
              <a:ext uri="{FF2B5EF4-FFF2-40B4-BE49-F238E27FC236}">
                <a16:creationId xmlns:a16="http://schemas.microsoft.com/office/drawing/2014/main" id="{A2D1F6E8-9563-46B7-B383-484BF190295F}"/>
              </a:ext>
            </a:extLst>
          </p:cNvPr>
          <p:cNvSpPr>
            <a:spLocks noChangeArrowheads="1"/>
          </p:cNvSpPr>
          <p:nvPr>
            <p:custDataLst>
              <p:tags r:id="rId13"/>
            </p:custDataLst>
          </p:nvPr>
        </p:nvSpPr>
        <p:spPr bwMode="gray">
          <a:xfrm>
            <a:off x="2822227" y="3809655"/>
            <a:ext cx="400171" cy="402805"/>
          </a:xfrm>
          <a:prstGeom prst="ellipse">
            <a:avLst/>
          </a:prstGeom>
          <a:solidFill>
            <a:schemeClr val="tx2"/>
          </a:solidFill>
          <a:ln w="12700">
            <a:solidFill>
              <a:schemeClr val="bg1"/>
            </a:solidFill>
            <a:round/>
            <a:headEnd/>
            <a:tailEnd/>
          </a:ln>
          <a:effectLst>
            <a:outerShdw blurRad="50800" dist="38100" dir="2700000" algn="tl" rotWithShape="0">
              <a:prstClr val="black">
                <a:alpha val="40000"/>
              </a:prstClr>
            </a:outerShdw>
          </a:effectLst>
        </p:spPr>
        <p:txBody>
          <a:bodyPr wrap="none" lIns="91562" tIns="45781" rIns="91562" bIns="45781" anchor="ctr"/>
          <a:lstStyle/>
          <a:p>
            <a:pPr marL="0" marR="0" lvl="0" indent="0" algn="l" defTabSz="914491"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charset="0"/>
              </a:rPr>
              <a:t>R</a:t>
            </a:r>
          </a:p>
        </p:txBody>
      </p:sp>
      <p:sp>
        <p:nvSpPr>
          <p:cNvPr id="28" name="Line 27">
            <a:extLst>
              <a:ext uri="{FF2B5EF4-FFF2-40B4-BE49-F238E27FC236}">
                <a16:creationId xmlns:a16="http://schemas.microsoft.com/office/drawing/2014/main" id="{523CA2B9-1FE5-4932-9ED9-37376133529C}"/>
              </a:ext>
            </a:extLst>
          </p:cNvPr>
          <p:cNvSpPr>
            <a:spLocks noChangeShapeType="1"/>
          </p:cNvSpPr>
          <p:nvPr>
            <p:custDataLst>
              <p:tags r:id="rId14"/>
            </p:custDataLst>
          </p:nvPr>
        </p:nvSpPr>
        <p:spPr bwMode="gray">
          <a:xfrm>
            <a:off x="3160175" y="4171274"/>
            <a:ext cx="4648300" cy="451958"/>
          </a:xfrm>
          <a:custGeom>
            <a:avLst/>
            <a:gdLst>
              <a:gd name="T0" fmla="*/ 4327525 w 2694"/>
              <a:gd name="T1" fmla="*/ 347663 h 219"/>
              <a:gd name="T2" fmla="*/ 486726 w 2694"/>
              <a:gd name="T3" fmla="*/ 347663 h 219"/>
              <a:gd name="T4" fmla="*/ 0 w 2694"/>
              <a:gd name="T5" fmla="*/ 0 h 219"/>
              <a:gd name="T6" fmla="*/ 0 60000 65536"/>
              <a:gd name="T7" fmla="*/ 0 60000 65536"/>
              <a:gd name="T8" fmla="*/ 0 60000 65536"/>
              <a:gd name="T9" fmla="*/ 0 w 2694"/>
              <a:gd name="T10" fmla="*/ 0 h 219"/>
              <a:gd name="T11" fmla="*/ 2694 w 2694"/>
              <a:gd name="T12" fmla="*/ 219 h 219"/>
            </a:gdLst>
            <a:ahLst/>
            <a:cxnLst>
              <a:cxn ang="T6">
                <a:pos x="T0" y="T1"/>
              </a:cxn>
              <a:cxn ang="T7">
                <a:pos x="T2" y="T3"/>
              </a:cxn>
              <a:cxn ang="T8">
                <a:pos x="T4" y="T5"/>
              </a:cxn>
            </a:cxnLst>
            <a:rect l="T9" t="T10" r="T11" b="T12"/>
            <a:pathLst>
              <a:path w="2694" h="219">
                <a:moveTo>
                  <a:pt x="2694" y="219"/>
                </a:moveTo>
                <a:lnTo>
                  <a:pt x="303" y="219"/>
                </a:lnTo>
                <a:lnTo>
                  <a:pt x="0" y="0"/>
                </a:lnTo>
              </a:path>
            </a:pathLst>
          </a:custGeom>
          <a:noFill/>
          <a:ln w="28575">
            <a:solidFill>
              <a:schemeClr val="accent2"/>
            </a:solidFill>
            <a:round/>
            <a:headEnd type="triangle" w="lg" len="med"/>
            <a:tailEnd/>
          </a:ln>
        </p:spPr>
        <p:txBody>
          <a:bodyPr lIns="91562" tIns="45781" rIns="91562" bIns="45781"/>
          <a:lstStyle/>
          <a:p>
            <a:pPr marL="0" marR="0" lvl="0" indent="0" algn="l" defTabSz="914491"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24963"/>
              </a:solidFill>
              <a:effectLst/>
              <a:uLnTx/>
              <a:uFillTx/>
              <a:latin typeface="Arial"/>
              <a:ea typeface="+mn-ea"/>
              <a:cs typeface="Arial" charset="0"/>
            </a:endParaRPr>
          </a:p>
        </p:txBody>
      </p:sp>
      <p:sp>
        <p:nvSpPr>
          <p:cNvPr id="30" name="Text Box 29">
            <a:extLst>
              <a:ext uri="{FF2B5EF4-FFF2-40B4-BE49-F238E27FC236}">
                <a16:creationId xmlns:a16="http://schemas.microsoft.com/office/drawing/2014/main" id="{7305D9B1-850D-44C1-8E72-A318FF733065}"/>
              </a:ext>
            </a:extLst>
          </p:cNvPr>
          <p:cNvSpPr txBox="1">
            <a:spLocks noChangeArrowheads="1"/>
          </p:cNvSpPr>
          <p:nvPr>
            <p:custDataLst>
              <p:tags r:id="rId15"/>
            </p:custDataLst>
          </p:nvPr>
        </p:nvSpPr>
        <p:spPr bwMode="gray">
          <a:xfrm>
            <a:off x="3744168" y="3646478"/>
            <a:ext cx="2963773" cy="331947"/>
          </a:xfrm>
          <a:prstGeom prst="rect">
            <a:avLst/>
          </a:prstGeom>
          <a:noFill/>
          <a:ln>
            <a:noFill/>
          </a:ln>
        </p:spPr>
        <p:txBody>
          <a:bodyPr wrap="square" lIns="0" tIns="0" rIns="0" bIns="0">
            <a:noAutofit/>
          </a:bodyPr>
          <a:lstStyle>
            <a:lvl1pPr>
              <a:defRPr sz="1600">
                <a:solidFill>
                  <a:schemeClr val="bg1"/>
                </a:solidFill>
                <a:latin typeface="Arial" charset="0"/>
                <a:cs typeface="Arial" charset="0"/>
              </a:defRPr>
            </a:lvl1pPr>
            <a:lvl2pPr marL="742950" indent="-285750">
              <a:defRPr sz="1600">
                <a:solidFill>
                  <a:schemeClr val="bg1"/>
                </a:solidFill>
                <a:latin typeface="Arial" charset="0"/>
                <a:cs typeface="Arial" charset="0"/>
              </a:defRPr>
            </a:lvl2pPr>
            <a:lvl3pPr marL="1143000" indent="-228600">
              <a:defRPr sz="1600">
                <a:solidFill>
                  <a:schemeClr val="bg1"/>
                </a:solidFill>
                <a:latin typeface="Arial" charset="0"/>
                <a:cs typeface="Arial" charset="0"/>
              </a:defRPr>
            </a:lvl3pPr>
            <a:lvl4pPr marL="1600200" indent="-228600">
              <a:defRPr sz="1600">
                <a:solidFill>
                  <a:schemeClr val="bg1"/>
                </a:solidFill>
                <a:latin typeface="Arial" charset="0"/>
                <a:cs typeface="Arial" charset="0"/>
              </a:defRPr>
            </a:lvl4pPr>
            <a:lvl5pPr marL="2057400" indent="-228600">
              <a:defRPr sz="1600">
                <a:solidFill>
                  <a:schemeClr val="bg1"/>
                </a:solidFill>
                <a:latin typeface="Arial" charset="0"/>
                <a:cs typeface="Arial" charset="0"/>
              </a:defRPr>
            </a:lvl5pPr>
            <a:lvl6pPr marL="2514600" indent="-228600" algn="ctr" eaLnBrk="0" fontAlgn="base" hangingPunct="0">
              <a:spcBef>
                <a:spcPct val="0"/>
              </a:spcBef>
              <a:spcAft>
                <a:spcPct val="0"/>
              </a:spcAft>
              <a:defRPr sz="1600">
                <a:solidFill>
                  <a:schemeClr val="bg1"/>
                </a:solidFill>
                <a:latin typeface="Arial" charset="0"/>
                <a:cs typeface="Arial" charset="0"/>
              </a:defRPr>
            </a:lvl6pPr>
            <a:lvl7pPr marL="2971800" indent="-228600" algn="ctr" eaLnBrk="0" fontAlgn="base" hangingPunct="0">
              <a:spcBef>
                <a:spcPct val="0"/>
              </a:spcBef>
              <a:spcAft>
                <a:spcPct val="0"/>
              </a:spcAft>
              <a:defRPr sz="1600">
                <a:solidFill>
                  <a:schemeClr val="bg1"/>
                </a:solidFill>
                <a:latin typeface="Arial" charset="0"/>
                <a:cs typeface="Arial" charset="0"/>
              </a:defRPr>
            </a:lvl7pPr>
            <a:lvl8pPr marL="3429000" indent="-228600" algn="ctr" eaLnBrk="0" fontAlgn="base" hangingPunct="0">
              <a:spcBef>
                <a:spcPct val="0"/>
              </a:spcBef>
              <a:spcAft>
                <a:spcPct val="0"/>
              </a:spcAft>
              <a:defRPr sz="1600">
                <a:solidFill>
                  <a:schemeClr val="bg1"/>
                </a:solidFill>
                <a:latin typeface="Arial" charset="0"/>
                <a:cs typeface="Arial" charset="0"/>
              </a:defRPr>
            </a:lvl8pPr>
            <a:lvl9pPr marL="3886200" indent="-228600" algn="ctr" eaLnBrk="0" fontAlgn="base" hangingPunct="0">
              <a:spcBef>
                <a:spcPct val="0"/>
              </a:spcBef>
              <a:spcAft>
                <a:spcPct val="0"/>
              </a:spcAft>
              <a:defRPr sz="1600">
                <a:solidFill>
                  <a:schemeClr val="bg1"/>
                </a:solidFill>
                <a:latin typeface="Arial" charset="0"/>
                <a:cs typeface="Arial" charset="0"/>
              </a:defRPr>
            </a:lvl9pPr>
          </a:lstStyle>
          <a:p>
            <a:pPr marL="0" marR="0" lvl="0" indent="0" algn="l" defTabSz="914491" rtl="0" eaLnBrk="1" fontAlgn="auto" latinLnBrk="0" hangingPunct="1">
              <a:lnSpc>
                <a:spcPct val="115000"/>
              </a:lnSpc>
              <a:spcBef>
                <a:spcPct val="15000"/>
              </a:spcBef>
              <a:spcAft>
                <a:spcPts val="0"/>
              </a:spcAft>
              <a:buClrTx/>
              <a:buSzTx/>
              <a:buFontTx/>
              <a:buNone/>
              <a:tabLst/>
              <a:defRPr/>
            </a:pPr>
            <a:r>
              <a:rPr kumimoji="0" lang="en-US" sz="1400" b="1" i="0" u="none" strike="noStrike" kern="0" cap="none" spc="0" normalizeH="0" baseline="0" noProof="0" dirty="0">
                <a:ln>
                  <a:noFill/>
                </a:ln>
                <a:solidFill>
                  <a:srgbClr val="ED7D00"/>
                </a:solidFill>
                <a:effectLst/>
                <a:uLnTx/>
                <a:uFillTx/>
                <a:latin typeface="Arial" charset="0"/>
                <a:ea typeface="+mn-ea"/>
                <a:cs typeface="Arial" charset="0"/>
              </a:rPr>
              <a:t>Asundexian</a:t>
            </a:r>
            <a:r>
              <a:rPr kumimoji="0" lang="en-US" sz="1400" b="0" i="0" u="none" strike="noStrike" kern="0" cap="none" spc="0" normalizeH="0" baseline="0" noProof="0" dirty="0">
                <a:ln>
                  <a:noFill/>
                </a:ln>
                <a:solidFill>
                  <a:srgbClr val="ED7D00"/>
                </a:solidFill>
                <a:effectLst/>
                <a:uLnTx/>
                <a:uFillTx/>
                <a:latin typeface="Arial" charset="0"/>
                <a:ea typeface="+mn-ea"/>
                <a:cs typeface="Arial" charset="0"/>
              </a:rPr>
              <a:t> 20 mg  n = 250</a:t>
            </a:r>
          </a:p>
        </p:txBody>
      </p:sp>
      <p:sp>
        <p:nvSpPr>
          <p:cNvPr id="31" name="Rechteck 2">
            <a:extLst>
              <a:ext uri="{FF2B5EF4-FFF2-40B4-BE49-F238E27FC236}">
                <a16:creationId xmlns:a16="http://schemas.microsoft.com/office/drawing/2014/main" id="{8F7CBC60-2E6A-420E-BDB1-5E235ECBAE41}"/>
              </a:ext>
            </a:extLst>
          </p:cNvPr>
          <p:cNvSpPr/>
          <p:nvPr/>
        </p:nvSpPr>
        <p:spPr bwMode="auto">
          <a:xfrm>
            <a:off x="9828560" y="2276680"/>
            <a:ext cx="1987730" cy="3016235"/>
          </a:xfrm>
          <a:prstGeom prst="rect">
            <a:avLst/>
          </a:prstGeom>
          <a:noFill/>
          <a:ln w="15875" algn="ctr">
            <a:solidFill>
              <a:schemeClr val="bg1">
                <a:lumMod val="75000"/>
              </a:schemeClr>
            </a:solidFill>
            <a:miter lim="800000"/>
            <a:headEnd/>
            <a:tailEnd/>
          </a:ln>
          <a:effectLst/>
        </p:spPr>
        <p:txBody>
          <a:bodyPr vert="horz" wrap="square" lIns="137178" tIns="91452" rIns="137178" bIns="91452" numCol="1" rtlCol="0" anchor="t" anchorCtr="0" compatLnSpc="1">
            <a:prstTxWarp prst="textNoShape">
              <a:avLst/>
            </a:prstTxWarp>
            <a:spAutoFit/>
          </a:bodyPr>
          <a:lstStyle/>
          <a:p>
            <a:pPr marL="0" marR="0" lvl="0" indent="0" algn="l" defTabSz="914491" rtl="0" eaLnBrk="1" fontAlgn="auto" latinLnBrk="0" hangingPunct="1">
              <a:lnSpc>
                <a:spcPct val="100000"/>
              </a:lnSpc>
              <a:spcBef>
                <a:spcPts val="120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Primary safety endpoint: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bleeding (ISTH major and non-major clinically relevant bleeding)</a:t>
            </a: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Quantification of Factor XI inhibition</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1200"/>
              </a:spcBef>
              <a:spcAft>
                <a:spcPts val="6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Exploratory efficacy endpoint: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stroke, systemic embolism, CV death, MI</a:t>
            </a:r>
          </a:p>
        </p:txBody>
      </p:sp>
      <p:sp>
        <p:nvSpPr>
          <p:cNvPr id="39" name="Text Box 89">
            <a:extLst>
              <a:ext uri="{FF2B5EF4-FFF2-40B4-BE49-F238E27FC236}">
                <a16:creationId xmlns:a16="http://schemas.microsoft.com/office/drawing/2014/main" id="{D5755B4A-1F92-2B47-A2D6-533CB025FBCD}"/>
              </a:ext>
            </a:extLst>
          </p:cNvPr>
          <p:cNvSpPr txBox="1">
            <a:spLocks noChangeArrowheads="1"/>
          </p:cNvSpPr>
          <p:nvPr>
            <p:custDataLst>
              <p:tags r:id="rId16"/>
            </p:custDataLst>
          </p:nvPr>
        </p:nvSpPr>
        <p:spPr bwMode="auto">
          <a:xfrm>
            <a:off x="8755683" y="5383228"/>
            <a:ext cx="1631676" cy="24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pPr marL="0" marR="0" lvl="0" indent="0" algn="ctr" defTabSz="914491"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Arial" charset="0"/>
              </a:rPr>
              <a:t> EOS</a:t>
            </a:r>
          </a:p>
        </p:txBody>
      </p:sp>
      <p:sp>
        <p:nvSpPr>
          <p:cNvPr id="40" name="Line 94">
            <a:extLst>
              <a:ext uri="{FF2B5EF4-FFF2-40B4-BE49-F238E27FC236}">
                <a16:creationId xmlns:a16="http://schemas.microsoft.com/office/drawing/2014/main" id="{B5F86853-4F89-5D4B-ADA2-2F23970F57B4}"/>
              </a:ext>
            </a:extLst>
          </p:cNvPr>
          <p:cNvSpPr>
            <a:spLocks noChangeShapeType="1"/>
          </p:cNvSpPr>
          <p:nvPr>
            <p:custDataLst>
              <p:tags r:id="rId17"/>
            </p:custDataLst>
          </p:nvPr>
        </p:nvSpPr>
        <p:spPr bwMode="auto">
          <a:xfrm flipH="1" flipV="1">
            <a:off x="9571521" y="2889557"/>
            <a:ext cx="0" cy="2418878"/>
          </a:xfrm>
          <a:prstGeom prst="line">
            <a:avLst/>
          </a:prstGeom>
          <a:noFill/>
          <a:ln w="15875">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562" tIns="45781" rIns="91562" bIns="45781"/>
          <a:lstStyle/>
          <a:p>
            <a:pPr marL="0" marR="0" lvl="0" indent="0" algn="l" defTabSz="91449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624963"/>
              </a:solidFill>
              <a:effectLst/>
              <a:uLnTx/>
              <a:uFillTx/>
              <a:latin typeface="Arial"/>
              <a:ea typeface="+mn-ea"/>
              <a:cs typeface="Arial"/>
            </a:endParaRPr>
          </a:p>
        </p:txBody>
      </p:sp>
      <p:sp>
        <p:nvSpPr>
          <p:cNvPr id="41" name="Textfeld 2">
            <a:extLst>
              <a:ext uri="{FF2B5EF4-FFF2-40B4-BE49-F238E27FC236}">
                <a16:creationId xmlns:a16="http://schemas.microsoft.com/office/drawing/2014/main" id="{5CAA59FF-84C3-A44B-BD62-FCCFE1218DE2}"/>
              </a:ext>
            </a:extLst>
          </p:cNvPr>
          <p:cNvSpPr txBox="1">
            <a:spLocks noChangeArrowheads="1"/>
          </p:cNvSpPr>
          <p:nvPr>
            <p:custDataLst>
              <p:tags r:id="rId18"/>
            </p:custDataLst>
          </p:nvPr>
        </p:nvSpPr>
        <p:spPr bwMode="gray">
          <a:xfrm>
            <a:off x="7808477" y="3079214"/>
            <a:ext cx="1763035" cy="1672882"/>
          </a:xfrm>
          <a:prstGeom prst="rect">
            <a:avLst/>
          </a:prstGeom>
          <a:solidFill>
            <a:schemeClr val="accent1"/>
          </a:solidFill>
          <a:ln w="12700">
            <a:noFill/>
            <a:miter lim="800000"/>
            <a:headEnd/>
            <a:tailEnd/>
          </a:ln>
          <a:effectLst/>
        </p:spPr>
        <p:txBody>
          <a:bodyPr lIns="91562" tIns="45781" rIns="91562" bIns="45781" anchor="ctr" anchorCtr="0"/>
          <a:lstStyle>
            <a:lvl1pPr eaLnBrk="0" hangingPunct="0">
              <a:defRPr sz="1100">
                <a:solidFill>
                  <a:schemeClr val="tx1"/>
                </a:solidFill>
                <a:latin typeface="Arial" charset="0"/>
              </a:defRPr>
            </a:lvl1pPr>
            <a:lvl2pPr marL="742950" indent="-285750" eaLnBrk="0" hangingPunct="0">
              <a:defRPr sz="1100">
                <a:solidFill>
                  <a:schemeClr val="tx1"/>
                </a:solidFill>
                <a:latin typeface="Arial" charset="0"/>
              </a:defRPr>
            </a:lvl2pPr>
            <a:lvl3pPr marL="1143000" indent="-228600" eaLnBrk="0" hangingPunct="0">
              <a:defRPr sz="1100">
                <a:solidFill>
                  <a:schemeClr val="tx1"/>
                </a:solidFill>
                <a:latin typeface="Arial" charset="0"/>
              </a:defRPr>
            </a:lvl3pPr>
            <a:lvl4pPr marL="1600200" indent="-228600" eaLnBrk="0" hangingPunct="0">
              <a:defRPr sz="1100">
                <a:solidFill>
                  <a:schemeClr val="tx1"/>
                </a:solidFill>
                <a:latin typeface="Arial" charset="0"/>
              </a:defRPr>
            </a:lvl4pPr>
            <a:lvl5pPr marL="2057400" indent="-228600" eaLnBrk="0" hangingPunct="0">
              <a:defRPr sz="1100">
                <a:solidFill>
                  <a:schemeClr val="tx1"/>
                </a:solidFill>
                <a:latin typeface="Arial" charset="0"/>
              </a:defRPr>
            </a:lvl5pPr>
            <a:lvl6pPr marL="2514600" indent="-228600" eaLnBrk="0" fontAlgn="base" hangingPunct="0">
              <a:spcBef>
                <a:spcPct val="50000"/>
              </a:spcBef>
              <a:spcAft>
                <a:spcPct val="0"/>
              </a:spcAft>
              <a:defRPr sz="1100">
                <a:solidFill>
                  <a:schemeClr val="tx1"/>
                </a:solidFill>
                <a:latin typeface="Arial" charset="0"/>
              </a:defRPr>
            </a:lvl6pPr>
            <a:lvl7pPr marL="2971800" indent="-228600" eaLnBrk="0" fontAlgn="base" hangingPunct="0">
              <a:spcBef>
                <a:spcPct val="50000"/>
              </a:spcBef>
              <a:spcAft>
                <a:spcPct val="0"/>
              </a:spcAft>
              <a:defRPr sz="1100">
                <a:solidFill>
                  <a:schemeClr val="tx1"/>
                </a:solidFill>
                <a:latin typeface="Arial" charset="0"/>
              </a:defRPr>
            </a:lvl7pPr>
            <a:lvl8pPr marL="3429000" indent="-228600" eaLnBrk="0" fontAlgn="base" hangingPunct="0">
              <a:spcBef>
                <a:spcPct val="50000"/>
              </a:spcBef>
              <a:spcAft>
                <a:spcPct val="0"/>
              </a:spcAft>
              <a:defRPr sz="1100">
                <a:solidFill>
                  <a:schemeClr val="tx1"/>
                </a:solidFill>
                <a:latin typeface="Arial" charset="0"/>
              </a:defRPr>
            </a:lvl8pPr>
            <a:lvl9pPr marL="3886200" indent="-228600" eaLnBrk="0" fontAlgn="base" hangingPunct="0">
              <a:spcBef>
                <a:spcPct val="50000"/>
              </a:spcBef>
              <a:spcAft>
                <a:spcPct val="0"/>
              </a:spcAft>
              <a:defRPr sz="1100">
                <a:solidFill>
                  <a:schemeClr val="tx1"/>
                </a:solidFill>
                <a:latin typeface="Arial" charset="0"/>
              </a:defRPr>
            </a:lvl9pPr>
          </a:lstStyle>
          <a:p>
            <a:pPr marL="0" marR="0" lvl="0" indent="0" algn="ctr" defTabSz="914400" rtl="0" eaLnBrk="0" fontAlgn="auto" latinLnBrk="0" hangingPunct="0">
              <a:lnSpc>
                <a:spcPct val="100000"/>
              </a:lnSpc>
              <a:spcBef>
                <a:spcPts val="501"/>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charset="0"/>
                <a:ea typeface="+mn-ea"/>
                <a:cs typeface="+mn-cs"/>
              </a:rPr>
              <a:t>2 weeks </a:t>
            </a:r>
            <a:br>
              <a:rPr kumimoji="0" lang="en-US" sz="1600" b="0" i="0" u="none" strike="noStrike" kern="0" cap="none" spc="0" normalizeH="0" baseline="0" noProof="0" dirty="0">
                <a:ln>
                  <a:noFill/>
                </a:ln>
                <a:solidFill>
                  <a:prstClr val="white"/>
                </a:solidFill>
                <a:effectLst/>
                <a:uLnTx/>
                <a:uFillTx/>
                <a:latin typeface="Arial" charset="0"/>
                <a:ea typeface="+mn-ea"/>
                <a:cs typeface="+mn-cs"/>
              </a:rPr>
            </a:br>
            <a:r>
              <a:rPr kumimoji="0" lang="en-US" sz="1600" b="0" i="0" u="none" strike="noStrike" kern="0" cap="none" spc="0" normalizeH="0" baseline="0" noProof="0" dirty="0">
                <a:ln>
                  <a:noFill/>
                </a:ln>
                <a:solidFill>
                  <a:prstClr val="white"/>
                </a:solidFill>
                <a:effectLst/>
                <a:uLnTx/>
                <a:uFillTx/>
                <a:latin typeface="Arial" charset="0"/>
                <a:ea typeface="+mn-ea"/>
                <a:cs typeface="+mn-cs"/>
              </a:rPr>
              <a:t>post study drug</a:t>
            </a:r>
            <a:br>
              <a:rPr kumimoji="0" lang="en-US" sz="1600" b="0" i="0" u="none" strike="noStrike" kern="0" cap="none" spc="0" normalizeH="0" baseline="0" noProof="0" dirty="0">
                <a:ln>
                  <a:noFill/>
                </a:ln>
                <a:solidFill>
                  <a:prstClr val="white"/>
                </a:solidFill>
                <a:effectLst/>
                <a:uLnTx/>
                <a:uFillTx/>
                <a:latin typeface="Arial" charset="0"/>
                <a:ea typeface="+mn-ea"/>
                <a:cs typeface="+mn-cs"/>
              </a:rPr>
            </a:br>
            <a:r>
              <a:rPr kumimoji="0" lang="en-US" sz="1600" b="0" i="0" u="none" strike="noStrike" kern="0" cap="none" spc="0" normalizeH="0" baseline="0" noProof="0" dirty="0">
                <a:ln>
                  <a:noFill/>
                </a:ln>
                <a:solidFill>
                  <a:prstClr val="white"/>
                </a:solidFill>
                <a:effectLst/>
                <a:uLnTx/>
                <a:uFillTx/>
                <a:latin typeface="Arial" charset="0"/>
                <a:ea typeface="+mn-ea"/>
                <a:cs typeface="+mn-cs"/>
              </a:rPr>
              <a:t>observation period</a:t>
            </a:r>
          </a:p>
        </p:txBody>
      </p:sp>
      <p:sp>
        <p:nvSpPr>
          <p:cNvPr id="44" name="Text Box 29">
            <a:extLst>
              <a:ext uri="{FF2B5EF4-FFF2-40B4-BE49-F238E27FC236}">
                <a16:creationId xmlns:a16="http://schemas.microsoft.com/office/drawing/2014/main" id="{6B7593D1-4400-0147-86BD-63CAE93FBDBB}"/>
              </a:ext>
            </a:extLst>
          </p:cNvPr>
          <p:cNvSpPr txBox="1">
            <a:spLocks noChangeArrowheads="1"/>
          </p:cNvSpPr>
          <p:nvPr>
            <p:custDataLst>
              <p:tags r:id="rId19"/>
            </p:custDataLst>
          </p:nvPr>
        </p:nvSpPr>
        <p:spPr bwMode="gray">
          <a:xfrm>
            <a:off x="3744168" y="2945242"/>
            <a:ext cx="2963773" cy="256805"/>
          </a:xfrm>
          <a:prstGeom prst="rect">
            <a:avLst/>
          </a:prstGeom>
          <a:noFill/>
          <a:ln>
            <a:noFill/>
          </a:ln>
        </p:spPr>
        <p:txBody>
          <a:bodyPr wrap="square" lIns="0" tIns="0" rIns="0" bIns="0">
            <a:noAutofit/>
          </a:bodyPr>
          <a:lstStyle>
            <a:lvl1pPr>
              <a:defRPr sz="1600">
                <a:solidFill>
                  <a:schemeClr val="bg1"/>
                </a:solidFill>
                <a:latin typeface="Arial" charset="0"/>
                <a:cs typeface="Arial" charset="0"/>
              </a:defRPr>
            </a:lvl1pPr>
            <a:lvl2pPr marL="742950" indent="-285750">
              <a:defRPr sz="1600">
                <a:solidFill>
                  <a:schemeClr val="bg1"/>
                </a:solidFill>
                <a:latin typeface="Arial" charset="0"/>
                <a:cs typeface="Arial" charset="0"/>
              </a:defRPr>
            </a:lvl2pPr>
            <a:lvl3pPr marL="1143000" indent="-228600">
              <a:defRPr sz="1600">
                <a:solidFill>
                  <a:schemeClr val="bg1"/>
                </a:solidFill>
                <a:latin typeface="Arial" charset="0"/>
                <a:cs typeface="Arial" charset="0"/>
              </a:defRPr>
            </a:lvl3pPr>
            <a:lvl4pPr marL="1600200" indent="-228600">
              <a:defRPr sz="1600">
                <a:solidFill>
                  <a:schemeClr val="bg1"/>
                </a:solidFill>
                <a:latin typeface="Arial" charset="0"/>
                <a:cs typeface="Arial" charset="0"/>
              </a:defRPr>
            </a:lvl4pPr>
            <a:lvl5pPr marL="2057400" indent="-228600">
              <a:defRPr sz="1600">
                <a:solidFill>
                  <a:schemeClr val="bg1"/>
                </a:solidFill>
                <a:latin typeface="Arial" charset="0"/>
                <a:cs typeface="Arial" charset="0"/>
              </a:defRPr>
            </a:lvl5pPr>
            <a:lvl6pPr marL="2514600" indent="-228600" algn="ctr" eaLnBrk="0" fontAlgn="base" hangingPunct="0">
              <a:spcBef>
                <a:spcPct val="0"/>
              </a:spcBef>
              <a:spcAft>
                <a:spcPct val="0"/>
              </a:spcAft>
              <a:defRPr sz="1600">
                <a:solidFill>
                  <a:schemeClr val="bg1"/>
                </a:solidFill>
                <a:latin typeface="Arial" charset="0"/>
                <a:cs typeface="Arial" charset="0"/>
              </a:defRPr>
            </a:lvl6pPr>
            <a:lvl7pPr marL="2971800" indent="-228600" algn="ctr" eaLnBrk="0" fontAlgn="base" hangingPunct="0">
              <a:spcBef>
                <a:spcPct val="0"/>
              </a:spcBef>
              <a:spcAft>
                <a:spcPct val="0"/>
              </a:spcAft>
              <a:defRPr sz="1600">
                <a:solidFill>
                  <a:schemeClr val="bg1"/>
                </a:solidFill>
                <a:latin typeface="Arial" charset="0"/>
                <a:cs typeface="Arial" charset="0"/>
              </a:defRPr>
            </a:lvl7pPr>
            <a:lvl8pPr marL="3429000" indent="-228600" algn="ctr" eaLnBrk="0" fontAlgn="base" hangingPunct="0">
              <a:spcBef>
                <a:spcPct val="0"/>
              </a:spcBef>
              <a:spcAft>
                <a:spcPct val="0"/>
              </a:spcAft>
              <a:defRPr sz="1600">
                <a:solidFill>
                  <a:schemeClr val="bg1"/>
                </a:solidFill>
                <a:latin typeface="Arial" charset="0"/>
                <a:cs typeface="Arial" charset="0"/>
              </a:defRPr>
            </a:lvl8pPr>
            <a:lvl9pPr marL="3886200" indent="-228600" algn="ctr" eaLnBrk="0" fontAlgn="base" hangingPunct="0">
              <a:spcBef>
                <a:spcPct val="0"/>
              </a:spcBef>
              <a:spcAft>
                <a:spcPct val="0"/>
              </a:spcAft>
              <a:defRPr sz="1600">
                <a:solidFill>
                  <a:schemeClr val="bg1"/>
                </a:solidFill>
                <a:latin typeface="Arial" charset="0"/>
                <a:cs typeface="Arial" charset="0"/>
              </a:defRPr>
            </a:lvl9pPr>
          </a:lstStyle>
          <a:p>
            <a:pPr marL="0" marR="0" lvl="0" indent="0" algn="l" defTabSz="914491" rtl="0" eaLnBrk="1" fontAlgn="auto" latinLnBrk="0" hangingPunct="1">
              <a:lnSpc>
                <a:spcPct val="115000"/>
              </a:lnSpc>
              <a:spcBef>
                <a:spcPct val="15000"/>
              </a:spcBef>
              <a:spcAft>
                <a:spcPts val="0"/>
              </a:spcAft>
              <a:buClrTx/>
              <a:buSzTx/>
              <a:buFontTx/>
              <a:buNone/>
              <a:tabLst/>
              <a:defRPr/>
            </a:pPr>
            <a:r>
              <a:rPr kumimoji="0" lang="en-US" sz="1400" b="1" i="0" u="none" strike="noStrike" kern="0" cap="none" spc="0" normalizeH="0" baseline="0" noProof="0" dirty="0">
                <a:ln>
                  <a:noFill/>
                </a:ln>
                <a:solidFill>
                  <a:srgbClr val="ED7D00"/>
                </a:solidFill>
                <a:effectLst/>
                <a:uLnTx/>
                <a:uFillTx/>
                <a:latin typeface="Arial" charset="0"/>
                <a:ea typeface="+mn-ea"/>
                <a:cs typeface="Arial" charset="0"/>
              </a:rPr>
              <a:t>Asundexian</a:t>
            </a:r>
            <a:r>
              <a:rPr kumimoji="0" lang="en-US" sz="1400" b="0" i="0" u="none" strike="noStrike" kern="0" cap="none" spc="0" normalizeH="0" baseline="0" noProof="0" dirty="0">
                <a:ln>
                  <a:noFill/>
                </a:ln>
                <a:solidFill>
                  <a:srgbClr val="ED7D00"/>
                </a:solidFill>
                <a:effectLst/>
                <a:uLnTx/>
                <a:uFillTx/>
                <a:latin typeface="Arial" charset="0"/>
                <a:ea typeface="+mn-ea"/>
                <a:cs typeface="Arial" charset="0"/>
              </a:rPr>
              <a:t> 50 mg  n = 250</a:t>
            </a:r>
          </a:p>
        </p:txBody>
      </p:sp>
      <p:sp>
        <p:nvSpPr>
          <p:cNvPr id="45" name="Content Placeholder 2">
            <a:extLst>
              <a:ext uri="{FF2B5EF4-FFF2-40B4-BE49-F238E27FC236}">
                <a16:creationId xmlns:a16="http://schemas.microsoft.com/office/drawing/2014/main" id="{31E864A2-ECEE-2447-8A82-9FA24C02694C}"/>
              </a:ext>
            </a:extLst>
          </p:cNvPr>
          <p:cNvSpPr>
            <a:spLocks/>
          </p:cNvSpPr>
          <p:nvPr>
            <p:custDataLst>
              <p:tags r:id="rId20"/>
            </p:custDataLst>
          </p:nvPr>
        </p:nvSpPr>
        <p:spPr bwMode="gray">
          <a:xfrm>
            <a:off x="912170" y="2274308"/>
            <a:ext cx="8659343" cy="424613"/>
          </a:xfrm>
          <a:prstGeom prst="rect">
            <a:avLst/>
          </a:prstGeom>
          <a:solidFill>
            <a:schemeClr val="accent1"/>
          </a:solidFill>
          <a:ln w="12700">
            <a:noFill/>
            <a:miter lim="800000"/>
            <a:headEnd/>
            <a:tailEnd/>
          </a:ln>
          <a:effectLst/>
        </p:spPr>
        <p:txBody>
          <a:bodyPr lIns="91562" tIns="45781" rIns="91562" bIns="45781" anchor="ctr" anchorCtr="0"/>
          <a:lstStyle/>
          <a:p>
            <a:pPr marL="0" marR="0" lvl="0" indent="0" algn="ctr" defTabSz="914400" rtl="0" eaLnBrk="0" fontAlgn="auto" latinLnBrk="0" hangingPunct="0">
              <a:lnSpc>
                <a:spcPct val="100000"/>
              </a:lnSpc>
              <a:spcBef>
                <a:spcPts val="501"/>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charset="0"/>
                <a:ea typeface="+mn-ea"/>
                <a:cs typeface="Arial"/>
              </a:rPr>
              <a:t>Prospective, randomized, double-blind, active-comparator, phase 2 study</a:t>
            </a:r>
          </a:p>
        </p:txBody>
      </p:sp>
      <p:sp>
        <p:nvSpPr>
          <p:cNvPr id="24" name="Inhaltsplatzhalter 5">
            <a:extLst>
              <a:ext uri="{FF2B5EF4-FFF2-40B4-BE49-F238E27FC236}">
                <a16:creationId xmlns:a16="http://schemas.microsoft.com/office/drawing/2014/main" id="{A2C64483-223A-2747-8612-4E71E60B73C3}"/>
              </a:ext>
            </a:extLst>
          </p:cNvPr>
          <p:cNvSpPr txBox="1">
            <a:spLocks/>
          </p:cNvSpPr>
          <p:nvPr/>
        </p:nvSpPr>
        <p:spPr>
          <a:xfrm>
            <a:off x="717537" y="6032013"/>
            <a:ext cx="10890262" cy="650647"/>
          </a:xfrm>
          <a:prstGeom prst="rect">
            <a:avLst/>
          </a:prstGeom>
          <a:solidFill>
            <a:schemeClr val="bg1"/>
          </a:solidFill>
        </p:spPr>
        <p:txBody>
          <a:bodyPr/>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lumMod val="75000"/>
                    <a:lumOff val="25000"/>
                  </a:schemeClr>
                </a:solidFill>
                <a:latin typeface="+mn-lt"/>
                <a:ea typeface="+mn-ea"/>
                <a:cs typeface="+mn-cs"/>
              </a:defRPr>
            </a:lvl1pPr>
            <a:lvl2pPr marL="270000" indent="-270000" algn="l" defTabSz="914400" rtl="0" eaLnBrk="1" latinLnBrk="0" hangingPunct="1">
              <a:spcBef>
                <a:spcPts val="300"/>
              </a:spcBef>
              <a:spcAft>
                <a:spcPts val="600"/>
              </a:spcAft>
              <a:buFontTx/>
              <a:buBlip>
                <a:blip r:embed="rId25"/>
              </a:buBlip>
              <a:defRPr sz="1800" kern="1200">
                <a:solidFill>
                  <a:schemeClr val="tx1">
                    <a:lumMod val="75000"/>
                    <a:lumOff val="25000"/>
                  </a:schemeClr>
                </a:solidFill>
                <a:latin typeface="+mn-lt"/>
                <a:ea typeface="+mn-ea"/>
                <a:cs typeface="+mn-cs"/>
              </a:defRPr>
            </a:lvl2pPr>
            <a:lvl3pPr marL="540000" indent="-270000" algn="l" defTabSz="914400" rtl="0" eaLnBrk="1" latinLnBrk="0" hangingPunct="1">
              <a:spcBef>
                <a:spcPts val="300"/>
              </a:spcBef>
              <a:spcAft>
                <a:spcPts val="600"/>
              </a:spcAft>
              <a:buFontTx/>
              <a:buBlip>
                <a:blip r:embed="rId26"/>
              </a:buBlip>
              <a:defRPr sz="1800" kern="1200">
                <a:solidFill>
                  <a:schemeClr val="tx1">
                    <a:lumMod val="75000"/>
                    <a:lumOff val="25000"/>
                  </a:schemeClr>
                </a:solidFill>
                <a:latin typeface="+mn-lt"/>
                <a:ea typeface="+mn-ea"/>
                <a:cs typeface="+mn-cs"/>
              </a:defRPr>
            </a:lvl3pPr>
            <a:lvl4pPr marL="810000" indent="-270000" algn="l" defTabSz="914400" rtl="0" eaLnBrk="1" latinLnBrk="0" hangingPunct="1">
              <a:spcBef>
                <a:spcPts val="300"/>
              </a:spcBef>
              <a:spcAft>
                <a:spcPts val="600"/>
              </a:spcAft>
              <a:buFontTx/>
              <a:buBlip>
                <a:blip r:embed="rId27"/>
              </a:buBlip>
              <a:defRPr sz="1800" kern="1200">
                <a:solidFill>
                  <a:schemeClr val="tx1">
                    <a:lumMod val="75000"/>
                    <a:lumOff val="25000"/>
                  </a:schemeClr>
                </a:solidFill>
                <a:latin typeface="+mn-lt"/>
                <a:ea typeface="+mn-ea"/>
                <a:cs typeface="+mn-cs"/>
              </a:defRPr>
            </a:lvl4pPr>
            <a:lvl5pPr marL="1080000" indent="-270000" algn="l" defTabSz="914400" rtl="0" eaLnBrk="1" latinLnBrk="0" hangingPunct="1">
              <a:spcBef>
                <a:spcPts val="300"/>
              </a:spcBef>
              <a:spcAft>
                <a:spcPts val="600"/>
              </a:spcAft>
              <a:buFontTx/>
              <a:buBlip>
                <a:blip r:embed="rId28"/>
              </a:buBlip>
              <a:defRPr sz="1800" kern="1200">
                <a:solidFill>
                  <a:schemeClr val="tx1">
                    <a:lumMod val="75000"/>
                    <a:lumOff val="25000"/>
                  </a:schemeClr>
                </a:solidFill>
                <a:latin typeface="+mn-lt"/>
                <a:ea typeface="+mn-ea"/>
                <a:cs typeface="+mn-cs"/>
              </a:defRPr>
            </a:lvl5pPr>
            <a:lvl6pPr marL="1080000" indent="-270000" algn="l" defTabSz="914400" rtl="0" eaLnBrk="1" latinLnBrk="0" hangingPunct="1">
              <a:spcBef>
                <a:spcPts val="300"/>
              </a:spcBef>
              <a:spcAft>
                <a:spcPts val="600"/>
              </a:spcAft>
              <a:buFontTx/>
              <a:buBlip>
                <a:blip r:embed="rId28"/>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28"/>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28"/>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28"/>
              </a:buBlip>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Primary Objective: </a:t>
            </a:r>
            <a:br>
              <a:rPr kumimoji="0" lang="en-US" sz="14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to evaluate that the oral FXIa inhibitor asundexian when compared to apixaban leads to a </a:t>
            </a:r>
            <a:r>
              <a:rPr kumimoji="0" lang="en-US" sz="1400" b="1"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lower incidence of bleeding</a:t>
            </a:r>
            <a:r>
              <a:rPr kumimoji="0" lang="en-US" sz="14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 in participants with AF</a:t>
            </a:r>
          </a:p>
        </p:txBody>
      </p:sp>
      <p:pic>
        <p:nvPicPr>
          <p:cNvPr id="2" name="Picture 1" descr="Text&#10;&#10;Description automatically generated">
            <a:extLst>
              <a:ext uri="{FF2B5EF4-FFF2-40B4-BE49-F238E27FC236}">
                <a16:creationId xmlns:a16="http://schemas.microsoft.com/office/drawing/2014/main" id="{0D86043B-57D0-22EE-17E1-955A816AB629}"/>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717537" y="128957"/>
            <a:ext cx="7507573" cy="1907279"/>
          </a:xfrm>
          <a:prstGeom prst="rect">
            <a:avLst/>
          </a:prstGeom>
          <a:ln>
            <a:noFill/>
          </a:ln>
          <a:effectLst/>
        </p:spPr>
      </p:pic>
    </p:spTree>
    <p:extLst>
      <p:ext uri="{BB962C8B-B14F-4D97-AF65-F5344CB8AC3E}">
        <p14:creationId xmlns:p14="http://schemas.microsoft.com/office/powerpoint/2010/main" val="2158644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5865-A7BA-D841-AF63-9E7802C4E23E}"/>
              </a:ext>
            </a:extLst>
          </p:cNvPr>
          <p:cNvSpPr>
            <a:spLocks noGrp="1"/>
          </p:cNvSpPr>
          <p:nvPr>
            <p:ph type="title"/>
          </p:nvPr>
        </p:nvSpPr>
        <p:spPr>
          <a:xfrm>
            <a:off x="838200" y="50800"/>
            <a:ext cx="10515600" cy="745873"/>
          </a:xfrm>
        </p:spPr>
        <p:txBody>
          <a:bodyPr/>
          <a:lstStyle/>
          <a:p>
            <a:r>
              <a:rPr lang="en-US" dirty="0"/>
              <a:t>FXIa Activity - Inhibition Data </a:t>
            </a:r>
          </a:p>
        </p:txBody>
      </p:sp>
      <p:pic>
        <p:nvPicPr>
          <p:cNvPr id="4" name="Picture 3" descr="Chart, histogram, waterfall chart&#10;&#10;Description automatically generated">
            <a:extLst>
              <a:ext uri="{FF2B5EF4-FFF2-40B4-BE49-F238E27FC236}">
                <a16:creationId xmlns:a16="http://schemas.microsoft.com/office/drawing/2014/main" id="{C493CBBA-FF86-654F-B01F-4018CA28C3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4061" y="923673"/>
            <a:ext cx="8671877" cy="5502528"/>
          </a:xfrm>
          <a:prstGeom prst="rect">
            <a:avLst/>
          </a:prstGeom>
        </p:spPr>
      </p:pic>
      <p:sp>
        <p:nvSpPr>
          <p:cNvPr id="5" name="TextBox 4">
            <a:extLst>
              <a:ext uri="{FF2B5EF4-FFF2-40B4-BE49-F238E27FC236}">
                <a16:creationId xmlns:a16="http://schemas.microsoft.com/office/drawing/2014/main" id="{98103872-5B1D-3940-8CAF-A3297AEF4568}"/>
              </a:ext>
            </a:extLst>
          </p:cNvPr>
          <p:cNvSpPr txBox="1"/>
          <p:nvPr/>
        </p:nvSpPr>
        <p:spPr bwMode="gray">
          <a:xfrm>
            <a:off x="7935437" y="2119580"/>
            <a:ext cx="3837463" cy="1555357"/>
          </a:xfrm>
          <a:prstGeom prst="rect">
            <a:avLst/>
          </a:prstGeom>
        </p:spPr>
        <p:txBody>
          <a:bodyPr vert="horz" lIns="0" tIns="0" rIns="0" bIns="0" rtlCol="0">
            <a:noAutofit/>
          </a:bodyPr>
          <a:lstStyle>
            <a:lvl1pPr indent="0">
              <a:spcBef>
                <a:spcPts val="1200"/>
              </a:spcBef>
              <a:spcAft>
                <a:spcPts val="600"/>
              </a:spcAft>
              <a:buFont typeface="Arial" panose="020B0604020202020204" pitchFamily="34" charset="0"/>
              <a:buNone/>
              <a:defRPr sz="2000">
                <a:solidFill>
                  <a:schemeClr val="tx1">
                    <a:lumMod val="65000"/>
                    <a:lumOff val="35000"/>
                  </a:schemeClr>
                </a:solidFill>
              </a:defRPr>
            </a:lvl1pPr>
            <a:lvl2pPr marL="270000" lvl="1" indent="-270000">
              <a:spcBef>
                <a:spcPts val="1200"/>
              </a:spcBef>
              <a:spcAft>
                <a:spcPts val="600"/>
              </a:spcAft>
              <a:buFontTx/>
              <a:buBlip>
                <a:blip r:embed="rId3"/>
              </a:buBlip>
              <a:defRPr sz="2000">
                <a:solidFill>
                  <a:schemeClr val="tx1">
                    <a:lumMod val="65000"/>
                    <a:lumOff val="35000"/>
                  </a:schemeClr>
                </a:solidFill>
              </a:defRPr>
            </a:lvl2pPr>
            <a:lvl3pPr marL="540000" indent="-270000">
              <a:spcBef>
                <a:spcPts val="300"/>
              </a:spcBef>
              <a:spcAft>
                <a:spcPts val="600"/>
              </a:spcAft>
              <a:buFontTx/>
              <a:buBlip>
                <a:blip r:embed="rId4"/>
              </a:buBlip>
              <a:defRPr sz="2000">
                <a:solidFill>
                  <a:schemeClr val="tx1">
                    <a:lumMod val="65000"/>
                    <a:lumOff val="35000"/>
                  </a:schemeClr>
                </a:solidFill>
              </a:defRPr>
            </a:lvl3pPr>
            <a:lvl4pPr marL="810000" indent="-270000">
              <a:spcBef>
                <a:spcPts val="300"/>
              </a:spcBef>
              <a:spcAft>
                <a:spcPts val="600"/>
              </a:spcAft>
              <a:buFontTx/>
              <a:buBlip>
                <a:blip r:embed="rId5"/>
              </a:buBlip>
              <a:defRPr sz="2000">
                <a:solidFill>
                  <a:schemeClr val="tx1">
                    <a:lumMod val="65000"/>
                    <a:lumOff val="35000"/>
                  </a:schemeClr>
                </a:solidFill>
              </a:defRPr>
            </a:lvl4pPr>
            <a:lvl5pPr marL="1080000" indent="-270000">
              <a:spcBef>
                <a:spcPts val="300"/>
              </a:spcBef>
              <a:spcAft>
                <a:spcPts val="600"/>
              </a:spcAft>
              <a:buFontTx/>
              <a:buBlip>
                <a:blip r:embed="rId6"/>
              </a:buBlip>
              <a:defRPr sz="2000">
                <a:solidFill>
                  <a:schemeClr val="tx1">
                    <a:lumMod val="65000"/>
                    <a:lumOff val="35000"/>
                  </a:schemeClr>
                </a:solidFill>
              </a:defRPr>
            </a:lvl5pPr>
            <a:lvl6pPr marL="1080000" indent="-270000">
              <a:spcBef>
                <a:spcPts val="300"/>
              </a:spcBef>
              <a:spcAft>
                <a:spcPts val="600"/>
              </a:spcAft>
              <a:buFontTx/>
              <a:buBlip>
                <a:blip r:embed="rId6"/>
              </a:buBlip>
            </a:lvl6pPr>
            <a:lvl7pPr marL="1080000" indent="-270000">
              <a:spcBef>
                <a:spcPts val="300"/>
              </a:spcBef>
              <a:spcAft>
                <a:spcPts val="600"/>
              </a:spcAft>
              <a:buFontTx/>
              <a:buBlip>
                <a:blip r:embed="rId6"/>
              </a:buBlip>
            </a:lvl7pPr>
            <a:lvl8pPr marL="1080000" indent="-270000">
              <a:spcBef>
                <a:spcPts val="300"/>
              </a:spcBef>
              <a:spcAft>
                <a:spcPts val="600"/>
              </a:spcAft>
              <a:buFontTx/>
              <a:buBlip>
                <a:blip r:embed="rId6"/>
              </a:buBlip>
            </a:lvl8pPr>
            <a:lvl9pPr marL="1080000" indent="-270000">
              <a:spcBef>
                <a:spcPts val="300"/>
              </a:spcBef>
              <a:spcAft>
                <a:spcPts val="600"/>
              </a:spcAft>
              <a:buFontTx/>
              <a:buBlip>
                <a:blip r:embed="rId6"/>
              </a:buBlip>
            </a:lvl9pPr>
          </a:lstStyle>
          <a:p>
            <a:pPr marL="0" marR="0" lvl="1"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Vertical bars indicate the percent reduction in FXIa activity when compared with baseline. FXIa=activated coagulation factor XI.</a:t>
            </a:r>
          </a:p>
          <a:p>
            <a:pPr marL="0" marR="0" lvl="1"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LLOQ=lower level of quantification.</a:t>
            </a:r>
          </a:p>
        </p:txBody>
      </p:sp>
    </p:spTree>
    <p:extLst>
      <p:ext uri="{BB962C8B-B14F-4D97-AF65-F5344CB8AC3E}">
        <p14:creationId xmlns:p14="http://schemas.microsoft.com/office/powerpoint/2010/main" val="3493085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bar chart&#10;&#10;Description automatically generated">
            <a:extLst>
              <a:ext uri="{FF2B5EF4-FFF2-40B4-BE49-F238E27FC236}">
                <a16:creationId xmlns:a16="http://schemas.microsoft.com/office/drawing/2014/main" id="{88B73DFB-C0B3-FA45-8EB4-B35E3343E9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0306" y="1971311"/>
            <a:ext cx="7737640" cy="4480289"/>
          </a:xfrm>
          <a:prstGeom prst="rect">
            <a:avLst/>
          </a:prstGeom>
        </p:spPr>
      </p:pic>
      <p:sp>
        <p:nvSpPr>
          <p:cNvPr id="3" name="Title 2">
            <a:extLst>
              <a:ext uri="{FF2B5EF4-FFF2-40B4-BE49-F238E27FC236}">
                <a16:creationId xmlns:a16="http://schemas.microsoft.com/office/drawing/2014/main" id="{4DBE7A12-D4C8-444F-9278-A228597AE987}"/>
              </a:ext>
            </a:extLst>
          </p:cNvPr>
          <p:cNvSpPr>
            <a:spLocks noGrp="1"/>
          </p:cNvSpPr>
          <p:nvPr>
            <p:ph type="title"/>
          </p:nvPr>
        </p:nvSpPr>
        <p:spPr>
          <a:xfrm>
            <a:off x="838200" y="50598"/>
            <a:ext cx="10667706" cy="1106488"/>
          </a:xfrm>
        </p:spPr>
        <p:txBody>
          <a:bodyPr>
            <a:normAutofit/>
          </a:bodyPr>
          <a:lstStyle/>
          <a:p>
            <a:r>
              <a:rPr lang="en-US" dirty="0"/>
              <a:t>Primary Safety Outcome (ISTH bleeding classification)</a:t>
            </a:r>
          </a:p>
        </p:txBody>
      </p:sp>
      <p:sp>
        <p:nvSpPr>
          <p:cNvPr id="2" name="Subtitle 1">
            <a:extLst>
              <a:ext uri="{FF2B5EF4-FFF2-40B4-BE49-F238E27FC236}">
                <a16:creationId xmlns:a16="http://schemas.microsoft.com/office/drawing/2014/main" id="{60EEFAC1-86EB-41F2-856A-14F43F7A20A6}"/>
              </a:ext>
            </a:extLst>
          </p:cNvPr>
          <p:cNvSpPr>
            <a:spLocks noGrp="1"/>
          </p:cNvSpPr>
          <p:nvPr>
            <p:ph type="subTitle" idx="4294967295"/>
          </p:nvPr>
        </p:nvSpPr>
        <p:spPr>
          <a:xfrm>
            <a:off x="863600" y="1296717"/>
            <a:ext cx="10642306" cy="328612"/>
          </a:xfrm>
        </p:spPr>
        <p:txBody>
          <a:bodyPr>
            <a:normAutofit fontScale="62500" lnSpcReduction="20000"/>
          </a:bodyPr>
          <a:lstStyle/>
          <a:p>
            <a:pPr marL="0" indent="0">
              <a:buNone/>
            </a:pPr>
            <a:r>
              <a:rPr lang="en-US" dirty="0"/>
              <a:t>On-treatment analysis, % of patients</a:t>
            </a:r>
          </a:p>
        </p:txBody>
      </p:sp>
      <p:graphicFrame>
        <p:nvGraphicFramePr>
          <p:cNvPr id="7" name="Object 6" hidden="1">
            <a:extLst>
              <a:ext uri="{FF2B5EF4-FFF2-40B4-BE49-F238E27FC236}">
                <a16:creationId xmlns:a16="http://schemas.microsoft.com/office/drawing/2014/main" id="{F25A4F4B-DCFA-419F-8D81-40B77732A911}"/>
              </a:ext>
            </a:extLst>
          </p:cNvPr>
          <p:cNvGraphicFramePr>
            <a:graphicFrameLocks noChangeAspect="1"/>
          </p:cNvGraphicFramePr>
          <p:nvPr>
            <p:custDataLst>
              <p:tags r:id="rId1"/>
            </p:custDataLst>
          </p:nvPr>
        </p:nvGraphicFramePr>
        <p:xfrm>
          <a:off x="1589" y="1142"/>
          <a:ext cx="1588" cy="1588"/>
        </p:xfrm>
        <a:graphic>
          <a:graphicData uri="http://schemas.openxmlformats.org/presentationml/2006/ole">
            <mc:AlternateContent xmlns:mc="http://schemas.openxmlformats.org/markup-compatibility/2006">
              <mc:Choice xmlns:v="urn:schemas-microsoft-com:vml" Requires="v">
                <p:oleObj name="think-cell Slide" r:id="rId4" imgW="359" imgH="358" progId="TCLayout.ActiveDocument.1">
                  <p:embed/>
                </p:oleObj>
              </mc:Choice>
              <mc:Fallback>
                <p:oleObj name="think-cell Slide" r:id="rId4" imgW="359" imgH="358" progId="TCLayout.ActiveDocument.1">
                  <p:embed/>
                  <p:pic>
                    <p:nvPicPr>
                      <p:cNvPr id="7" name="Object 6" hidden="1">
                        <a:extLst>
                          <a:ext uri="{FF2B5EF4-FFF2-40B4-BE49-F238E27FC236}">
                            <a16:creationId xmlns:a16="http://schemas.microsoft.com/office/drawing/2014/main" id="{F25A4F4B-DCFA-419F-8D81-40B77732A911}"/>
                          </a:ext>
                        </a:extLst>
                      </p:cNvPr>
                      <p:cNvPicPr/>
                      <p:nvPr/>
                    </p:nvPicPr>
                    <p:blipFill>
                      <a:blip r:embed="rId5"/>
                      <a:stretch>
                        <a:fillRect/>
                      </a:stretch>
                    </p:blipFill>
                    <p:spPr>
                      <a:xfrm>
                        <a:off x="1589" y="1142"/>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FFF18868-DC06-412C-AE61-045BA6BCE911}"/>
              </a:ext>
            </a:extLst>
          </p:cNvPr>
          <p:cNvSpPr txBox="1"/>
          <p:nvPr/>
        </p:nvSpPr>
        <p:spPr bwMode="gray">
          <a:xfrm>
            <a:off x="8727947" y="3131519"/>
            <a:ext cx="3180393" cy="2383594"/>
          </a:xfrm>
          <a:prstGeom prst="rect">
            <a:avLst/>
          </a:prstGeom>
        </p:spPr>
        <p:txBody>
          <a:bodyPr vert="horz" lIns="0" tIns="0" rIns="0" bIns="0" rtlCol="0">
            <a:noAutofit/>
          </a:bodyPr>
          <a:lstStyle>
            <a:lvl1pPr indent="0">
              <a:spcBef>
                <a:spcPts val="1200"/>
              </a:spcBef>
              <a:spcAft>
                <a:spcPts val="600"/>
              </a:spcAft>
              <a:buFont typeface="Arial" panose="020B0604020202020204" pitchFamily="34" charset="0"/>
              <a:buNone/>
              <a:defRPr sz="2000">
                <a:solidFill>
                  <a:schemeClr val="tx1">
                    <a:lumMod val="65000"/>
                    <a:lumOff val="35000"/>
                  </a:schemeClr>
                </a:solidFill>
              </a:defRPr>
            </a:lvl1pPr>
            <a:lvl2pPr marL="270000" lvl="1" indent="-270000">
              <a:spcBef>
                <a:spcPts val="1200"/>
              </a:spcBef>
              <a:spcAft>
                <a:spcPts val="600"/>
              </a:spcAft>
              <a:buFontTx/>
              <a:buBlip>
                <a:blip r:embed="rId6"/>
              </a:buBlip>
              <a:defRPr sz="2000">
                <a:solidFill>
                  <a:schemeClr val="tx1">
                    <a:lumMod val="65000"/>
                    <a:lumOff val="35000"/>
                  </a:schemeClr>
                </a:solidFill>
              </a:defRPr>
            </a:lvl2pPr>
            <a:lvl3pPr marL="540000" indent="-270000">
              <a:spcBef>
                <a:spcPts val="300"/>
              </a:spcBef>
              <a:spcAft>
                <a:spcPts val="600"/>
              </a:spcAft>
              <a:buFontTx/>
              <a:buBlip>
                <a:blip r:embed="rId7"/>
              </a:buBlip>
              <a:defRPr sz="2000">
                <a:solidFill>
                  <a:schemeClr val="tx1">
                    <a:lumMod val="65000"/>
                    <a:lumOff val="35000"/>
                  </a:schemeClr>
                </a:solidFill>
              </a:defRPr>
            </a:lvl3pPr>
            <a:lvl4pPr marL="810000" indent="-270000">
              <a:spcBef>
                <a:spcPts val="300"/>
              </a:spcBef>
              <a:spcAft>
                <a:spcPts val="600"/>
              </a:spcAft>
              <a:buFontTx/>
              <a:buBlip>
                <a:blip r:embed="rId8"/>
              </a:buBlip>
              <a:defRPr sz="2000">
                <a:solidFill>
                  <a:schemeClr val="tx1">
                    <a:lumMod val="65000"/>
                    <a:lumOff val="35000"/>
                  </a:schemeClr>
                </a:solidFill>
              </a:defRPr>
            </a:lvl4pPr>
            <a:lvl5pPr marL="1080000" indent="-270000">
              <a:spcBef>
                <a:spcPts val="300"/>
              </a:spcBef>
              <a:spcAft>
                <a:spcPts val="600"/>
              </a:spcAft>
              <a:buFontTx/>
              <a:buBlip>
                <a:blip r:embed="rId9"/>
              </a:buBlip>
              <a:defRPr sz="2000">
                <a:solidFill>
                  <a:schemeClr val="tx1">
                    <a:lumMod val="65000"/>
                    <a:lumOff val="35000"/>
                  </a:schemeClr>
                </a:solidFill>
              </a:defRPr>
            </a:lvl5pPr>
            <a:lvl6pPr marL="1080000" indent="-270000">
              <a:spcBef>
                <a:spcPts val="300"/>
              </a:spcBef>
              <a:spcAft>
                <a:spcPts val="600"/>
              </a:spcAft>
              <a:buFontTx/>
              <a:buBlip>
                <a:blip r:embed="rId9"/>
              </a:buBlip>
            </a:lvl6pPr>
            <a:lvl7pPr marL="1080000" indent="-270000">
              <a:spcBef>
                <a:spcPts val="300"/>
              </a:spcBef>
              <a:spcAft>
                <a:spcPts val="600"/>
              </a:spcAft>
              <a:buFontTx/>
              <a:buBlip>
                <a:blip r:embed="rId9"/>
              </a:buBlip>
            </a:lvl7pPr>
            <a:lvl8pPr marL="1080000" indent="-270000">
              <a:spcBef>
                <a:spcPts val="300"/>
              </a:spcBef>
              <a:spcAft>
                <a:spcPts val="600"/>
              </a:spcAft>
              <a:buFontTx/>
              <a:buBlip>
                <a:blip r:embed="rId9"/>
              </a:buBlip>
            </a:lvl8pPr>
            <a:lvl9pPr marL="1080000" indent="-270000">
              <a:spcBef>
                <a:spcPts val="300"/>
              </a:spcBef>
              <a:spcAft>
                <a:spcPts val="600"/>
              </a:spcAft>
              <a:buFontTx/>
              <a:buBlip>
                <a:blip r:embed="rId9"/>
              </a:buBlip>
            </a:lvl9pPr>
          </a:lstStyle>
          <a:p>
            <a:pPr marL="270000" marR="0" lvl="1" indent="-27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No ISTH </a:t>
            </a:r>
            <a:r>
              <a:rPr kumimoji="0" lang="en-US" sz="16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major</a:t>
            </a:r>
            <a:r>
              <a:rPr kumimoji="0" lang="en-US" sz="1600" b="0"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 bleeding in any treatment arm</a:t>
            </a:r>
          </a:p>
          <a:p>
            <a:pPr marL="270000" marR="0" lvl="1" indent="-27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Less bleeding in the 2 asundexian arms reported, when compared to apixaban for different severities of bleeding</a:t>
            </a:r>
          </a:p>
          <a:p>
            <a:pPr marL="270000" marR="0" lvl="1" indent="-2700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mn-ea"/>
                <a:cs typeface="Calibri" panose="020F0502020204030204" pitchFamily="34" charset="0"/>
              </a:rPr>
              <a:t>Consistent also for BARC and TIMI bleeding definitions</a:t>
            </a:r>
          </a:p>
        </p:txBody>
      </p:sp>
    </p:spTree>
    <p:extLst>
      <p:ext uri="{BB962C8B-B14F-4D97-AF65-F5344CB8AC3E}">
        <p14:creationId xmlns:p14="http://schemas.microsoft.com/office/powerpoint/2010/main" val="453011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Line 27">
            <a:extLst>
              <a:ext uri="{FF2B5EF4-FFF2-40B4-BE49-F238E27FC236}">
                <a16:creationId xmlns:a16="http://schemas.microsoft.com/office/drawing/2014/main" id="{C934EC99-1145-4655-B806-7F6B02069C30}"/>
              </a:ext>
            </a:extLst>
          </p:cNvPr>
          <p:cNvSpPr>
            <a:spLocks noChangeShapeType="1"/>
          </p:cNvSpPr>
          <p:nvPr>
            <p:custDataLst>
              <p:tags r:id="rId1"/>
            </p:custDataLst>
          </p:nvPr>
        </p:nvSpPr>
        <p:spPr bwMode="gray">
          <a:xfrm>
            <a:off x="4133963" y="3482199"/>
            <a:ext cx="5088392" cy="194617"/>
          </a:xfrm>
          <a:custGeom>
            <a:avLst/>
            <a:gdLst>
              <a:gd name="T0" fmla="*/ 4327525 w 2694"/>
              <a:gd name="T1" fmla="*/ 347663 h 219"/>
              <a:gd name="T2" fmla="*/ 486726 w 2694"/>
              <a:gd name="T3" fmla="*/ 347663 h 219"/>
              <a:gd name="T4" fmla="*/ 0 w 2694"/>
              <a:gd name="T5" fmla="*/ 0 h 219"/>
              <a:gd name="T6" fmla="*/ 0 60000 65536"/>
              <a:gd name="T7" fmla="*/ 0 60000 65536"/>
              <a:gd name="T8" fmla="*/ 0 60000 65536"/>
              <a:gd name="T9" fmla="*/ 0 w 2694"/>
              <a:gd name="T10" fmla="*/ 0 h 219"/>
              <a:gd name="T11" fmla="*/ 2694 w 2694"/>
              <a:gd name="T12" fmla="*/ 219 h 219"/>
            </a:gdLst>
            <a:ahLst/>
            <a:cxnLst>
              <a:cxn ang="T6">
                <a:pos x="T0" y="T1"/>
              </a:cxn>
              <a:cxn ang="T7">
                <a:pos x="T2" y="T3"/>
              </a:cxn>
              <a:cxn ang="T8">
                <a:pos x="T4" y="T5"/>
              </a:cxn>
            </a:cxnLst>
            <a:rect l="T9" t="T10" r="T11" b="T12"/>
            <a:pathLst>
              <a:path w="2694" h="219">
                <a:moveTo>
                  <a:pt x="2694" y="219"/>
                </a:moveTo>
                <a:lnTo>
                  <a:pt x="303" y="219"/>
                </a:lnTo>
                <a:lnTo>
                  <a:pt x="0" y="0"/>
                </a:lnTo>
              </a:path>
            </a:pathLst>
          </a:custGeom>
          <a:noFill/>
          <a:ln w="28575">
            <a:solidFill>
              <a:srgbClr val="F58D88"/>
            </a:solidFill>
            <a:round/>
            <a:headEnd type="triangle" w="lg" len="med"/>
            <a:tailEnd/>
          </a:ln>
        </p:spPr>
        <p:txBody>
          <a:bodyPr lIns="91551" tIns="45775" rIns="91551" bIns="45775"/>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24963"/>
              </a:solidFill>
              <a:effectLst/>
              <a:uLnTx/>
              <a:uFillTx/>
              <a:latin typeface="Arial"/>
              <a:ea typeface="+mn-ea"/>
              <a:cs typeface="Arial" charset="0"/>
            </a:endParaRPr>
          </a:p>
        </p:txBody>
      </p:sp>
      <p:sp>
        <p:nvSpPr>
          <p:cNvPr id="42" name="Line 27">
            <a:extLst>
              <a:ext uri="{FF2B5EF4-FFF2-40B4-BE49-F238E27FC236}">
                <a16:creationId xmlns:a16="http://schemas.microsoft.com/office/drawing/2014/main" id="{74B987E1-C658-9F49-B3F5-9819027D7A2B}"/>
              </a:ext>
            </a:extLst>
          </p:cNvPr>
          <p:cNvSpPr>
            <a:spLocks noChangeShapeType="1"/>
          </p:cNvSpPr>
          <p:nvPr>
            <p:custDataLst>
              <p:tags r:id="rId2"/>
            </p:custDataLst>
          </p:nvPr>
        </p:nvSpPr>
        <p:spPr bwMode="gray">
          <a:xfrm flipV="1">
            <a:off x="4138419" y="3130744"/>
            <a:ext cx="5083937" cy="166791"/>
          </a:xfrm>
          <a:custGeom>
            <a:avLst/>
            <a:gdLst>
              <a:gd name="T0" fmla="*/ 4327525 w 2694"/>
              <a:gd name="T1" fmla="*/ 347663 h 219"/>
              <a:gd name="T2" fmla="*/ 486726 w 2694"/>
              <a:gd name="T3" fmla="*/ 347663 h 219"/>
              <a:gd name="T4" fmla="*/ 0 w 2694"/>
              <a:gd name="T5" fmla="*/ 0 h 219"/>
              <a:gd name="T6" fmla="*/ 0 60000 65536"/>
              <a:gd name="T7" fmla="*/ 0 60000 65536"/>
              <a:gd name="T8" fmla="*/ 0 60000 65536"/>
              <a:gd name="T9" fmla="*/ 0 w 2694"/>
              <a:gd name="T10" fmla="*/ 0 h 219"/>
              <a:gd name="T11" fmla="*/ 2694 w 2694"/>
              <a:gd name="T12" fmla="*/ 219 h 219"/>
            </a:gdLst>
            <a:ahLst/>
            <a:cxnLst>
              <a:cxn ang="T6">
                <a:pos x="T0" y="T1"/>
              </a:cxn>
              <a:cxn ang="T7">
                <a:pos x="T2" y="T3"/>
              </a:cxn>
              <a:cxn ang="T8">
                <a:pos x="T4" y="T5"/>
              </a:cxn>
            </a:cxnLst>
            <a:rect l="T9" t="T10" r="T11" b="T12"/>
            <a:pathLst>
              <a:path w="2694" h="219">
                <a:moveTo>
                  <a:pt x="2694" y="219"/>
                </a:moveTo>
                <a:lnTo>
                  <a:pt x="303" y="219"/>
                </a:lnTo>
                <a:lnTo>
                  <a:pt x="0" y="0"/>
                </a:lnTo>
              </a:path>
            </a:pathLst>
          </a:custGeom>
          <a:noFill/>
          <a:ln w="28575">
            <a:solidFill>
              <a:srgbClr val="F58D88"/>
            </a:solidFill>
            <a:round/>
            <a:headEnd type="triangle" w="lg" len="med"/>
            <a:tailEnd/>
          </a:ln>
        </p:spPr>
        <p:txBody>
          <a:bodyPr lIns="91551" tIns="45775" rIns="91551" bIns="45775"/>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24963"/>
              </a:solidFill>
              <a:effectLst/>
              <a:uLnTx/>
              <a:uFillTx/>
              <a:latin typeface="Arial"/>
              <a:ea typeface="+mn-ea"/>
              <a:cs typeface="Arial" charset="0"/>
            </a:endParaRPr>
          </a:p>
        </p:txBody>
      </p:sp>
      <p:sp>
        <p:nvSpPr>
          <p:cNvPr id="43" name="Line 27">
            <a:extLst>
              <a:ext uri="{FF2B5EF4-FFF2-40B4-BE49-F238E27FC236}">
                <a16:creationId xmlns:a16="http://schemas.microsoft.com/office/drawing/2014/main" id="{C181512B-1574-DD41-A89F-C207059CA1AD}"/>
              </a:ext>
            </a:extLst>
          </p:cNvPr>
          <p:cNvSpPr>
            <a:spLocks noChangeShapeType="1"/>
          </p:cNvSpPr>
          <p:nvPr>
            <p:custDataLst>
              <p:tags r:id="rId3"/>
            </p:custDataLst>
          </p:nvPr>
        </p:nvSpPr>
        <p:spPr bwMode="gray">
          <a:xfrm flipV="1">
            <a:off x="4138419" y="2633934"/>
            <a:ext cx="5083937" cy="663602"/>
          </a:xfrm>
          <a:custGeom>
            <a:avLst/>
            <a:gdLst>
              <a:gd name="T0" fmla="*/ 4327525 w 2694"/>
              <a:gd name="T1" fmla="*/ 347663 h 219"/>
              <a:gd name="T2" fmla="*/ 486726 w 2694"/>
              <a:gd name="T3" fmla="*/ 347663 h 219"/>
              <a:gd name="T4" fmla="*/ 0 w 2694"/>
              <a:gd name="T5" fmla="*/ 0 h 219"/>
              <a:gd name="T6" fmla="*/ 0 60000 65536"/>
              <a:gd name="T7" fmla="*/ 0 60000 65536"/>
              <a:gd name="T8" fmla="*/ 0 60000 65536"/>
              <a:gd name="T9" fmla="*/ 0 w 2694"/>
              <a:gd name="T10" fmla="*/ 0 h 219"/>
              <a:gd name="T11" fmla="*/ 2694 w 2694"/>
              <a:gd name="T12" fmla="*/ 219 h 219"/>
            </a:gdLst>
            <a:ahLst/>
            <a:cxnLst>
              <a:cxn ang="T6">
                <a:pos x="T0" y="T1"/>
              </a:cxn>
              <a:cxn ang="T7">
                <a:pos x="T2" y="T3"/>
              </a:cxn>
              <a:cxn ang="T8">
                <a:pos x="T4" y="T5"/>
              </a:cxn>
            </a:cxnLst>
            <a:rect l="T9" t="T10" r="T11" b="T12"/>
            <a:pathLst>
              <a:path w="2694" h="219">
                <a:moveTo>
                  <a:pt x="2694" y="219"/>
                </a:moveTo>
                <a:lnTo>
                  <a:pt x="303" y="219"/>
                </a:lnTo>
                <a:lnTo>
                  <a:pt x="0" y="0"/>
                </a:lnTo>
              </a:path>
            </a:pathLst>
          </a:custGeom>
          <a:noFill/>
          <a:ln w="28575">
            <a:solidFill>
              <a:srgbClr val="F58D88"/>
            </a:solidFill>
            <a:round/>
            <a:headEnd type="triangle" w="lg" len="med"/>
            <a:tailEnd/>
          </a:ln>
        </p:spPr>
        <p:txBody>
          <a:bodyPr lIns="91551" tIns="45775" rIns="91551" bIns="45775"/>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24963"/>
              </a:solidFill>
              <a:effectLst/>
              <a:uLnTx/>
              <a:uFillTx/>
              <a:latin typeface="Arial"/>
              <a:ea typeface="+mn-ea"/>
              <a:cs typeface="Arial" charset="0"/>
            </a:endParaRPr>
          </a:p>
        </p:txBody>
      </p:sp>
      <p:sp>
        <p:nvSpPr>
          <p:cNvPr id="37" name="Text Box 89">
            <a:extLst>
              <a:ext uri="{FF2B5EF4-FFF2-40B4-BE49-F238E27FC236}">
                <a16:creationId xmlns:a16="http://schemas.microsoft.com/office/drawing/2014/main" id="{1BF4EA64-DAD7-2041-A16E-4F5FAACC12CD}"/>
              </a:ext>
            </a:extLst>
          </p:cNvPr>
          <p:cNvSpPr txBox="1">
            <a:spLocks noChangeArrowheads="1"/>
          </p:cNvSpPr>
          <p:nvPr>
            <p:custDataLst>
              <p:tags r:id="rId4"/>
            </p:custDataLst>
          </p:nvPr>
        </p:nvSpPr>
        <p:spPr bwMode="auto">
          <a:xfrm>
            <a:off x="8449427" y="4842581"/>
            <a:ext cx="1631464" cy="73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Arial" charset="0"/>
              </a:rPr>
              <a:t>6-12 Months</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EOT</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MRI</a:t>
            </a:r>
          </a:p>
        </p:txBody>
      </p:sp>
      <p:sp>
        <p:nvSpPr>
          <p:cNvPr id="38" name="Line 94">
            <a:extLst>
              <a:ext uri="{FF2B5EF4-FFF2-40B4-BE49-F238E27FC236}">
                <a16:creationId xmlns:a16="http://schemas.microsoft.com/office/drawing/2014/main" id="{358E50AE-52EA-9C48-9F31-0948DFDDD697}"/>
              </a:ext>
            </a:extLst>
          </p:cNvPr>
          <p:cNvSpPr>
            <a:spLocks noChangeShapeType="1"/>
          </p:cNvSpPr>
          <p:nvPr>
            <p:custDataLst>
              <p:tags r:id="rId5"/>
            </p:custDataLst>
          </p:nvPr>
        </p:nvSpPr>
        <p:spPr bwMode="auto">
          <a:xfrm flipH="1" flipV="1">
            <a:off x="9265159" y="2290563"/>
            <a:ext cx="0" cy="2418563"/>
          </a:xfrm>
          <a:prstGeom prst="line">
            <a:avLst/>
          </a:prstGeom>
          <a:noFill/>
          <a:ln w="15875">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551" tIns="45775" rIns="91551" bIns="45775"/>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624963"/>
              </a:solidFill>
              <a:effectLst/>
              <a:uLnTx/>
              <a:uFillTx/>
              <a:latin typeface="Arial"/>
              <a:ea typeface="+mn-ea"/>
              <a:cs typeface="Arial"/>
            </a:endParaRPr>
          </a:p>
        </p:txBody>
      </p:sp>
      <p:cxnSp>
        <p:nvCxnSpPr>
          <p:cNvPr id="26" name="AutoShape 31">
            <a:extLst>
              <a:ext uri="{FF2B5EF4-FFF2-40B4-BE49-F238E27FC236}">
                <a16:creationId xmlns:a16="http://schemas.microsoft.com/office/drawing/2014/main" id="{77008848-B5A0-4983-86BA-BB59E673C17E}"/>
              </a:ext>
            </a:extLst>
          </p:cNvPr>
          <p:cNvCxnSpPr>
            <a:cxnSpLocks noChangeShapeType="1"/>
          </p:cNvCxnSpPr>
          <p:nvPr>
            <p:custDataLst>
              <p:tags r:id="rId6"/>
            </p:custDataLst>
          </p:nvPr>
        </p:nvCxnSpPr>
        <p:spPr bwMode="gray">
          <a:xfrm>
            <a:off x="3470487" y="3411916"/>
            <a:ext cx="330257" cy="0"/>
          </a:xfrm>
          <a:prstGeom prst="straightConnector1">
            <a:avLst/>
          </a:prstGeom>
          <a:noFill/>
          <a:ln w="28575">
            <a:solidFill>
              <a:schemeClr val="tx2"/>
            </a:solidFill>
            <a:round/>
            <a:headEnd w="lg" len="med"/>
            <a:tailEnd type="triangle" w="lg" len="med"/>
          </a:ln>
          <a:extLst>
            <a:ext uri="{909E8E84-426E-40DD-AFC4-6F175D3DCCD1}">
              <a14:hiddenFill xmlns:a14="http://schemas.microsoft.com/office/drawing/2010/main">
                <a:noFill/>
              </a14:hiddenFill>
            </a:ext>
          </a:extLst>
        </p:spPr>
      </p:cxnSp>
      <p:graphicFrame>
        <p:nvGraphicFramePr>
          <p:cNvPr id="3" name="Object 2" hidden="1">
            <a:extLst>
              <a:ext uri="{FF2B5EF4-FFF2-40B4-BE49-F238E27FC236}">
                <a16:creationId xmlns:a16="http://schemas.microsoft.com/office/drawing/2014/main" id="{14FF8960-5F19-488B-A232-8AEEBD2204BD}"/>
              </a:ext>
            </a:extLst>
          </p:cNvPr>
          <p:cNvGraphicFramePr>
            <a:graphicFrameLocks noChangeAspect="1"/>
          </p:cNvGraphicFramePr>
          <p:nvPr>
            <p:custDataLst>
              <p:tags r:id="rId7"/>
            </p:custDataLst>
          </p:nvPr>
        </p:nvGraphicFramePr>
        <p:xfrm>
          <a:off x="2384" y="1589"/>
          <a:ext cx="1588" cy="1588"/>
        </p:xfrm>
        <a:graphic>
          <a:graphicData uri="http://schemas.openxmlformats.org/presentationml/2006/ole">
            <mc:AlternateContent xmlns:mc="http://schemas.openxmlformats.org/markup-compatibility/2006">
              <mc:Choice xmlns:v="urn:schemas-microsoft-com:vml" Requires="v">
                <p:oleObj name="think-cell Slide" r:id="rId24" imgW="359" imgH="358" progId="TCLayout.ActiveDocument.1">
                  <p:embed/>
                </p:oleObj>
              </mc:Choice>
              <mc:Fallback>
                <p:oleObj name="think-cell Slide" r:id="rId24" imgW="359" imgH="358" progId="TCLayout.ActiveDocument.1">
                  <p:embed/>
                  <p:pic>
                    <p:nvPicPr>
                      <p:cNvPr id="3" name="Object 2" hidden="1">
                        <a:extLst>
                          <a:ext uri="{FF2B5EF4-FFF2-40B4-BE49-F238E27FC236}">
                            <a16:creationId xmlns:a16="http://schemas.microsoft.com/office/drawing/2014/main" id="{14FF8960-5F19-488B-A232-8AEEBD2204BD}"/>
                          </a:ext>
                        </a:extLst>
                      </p:cNvPr>
                      <p:cNvPicPr/>
                      <p:nvPr/>
                    </p:nvPicPr>
                    <p:blipFill>
                      <a:blip r:embed="rId25"/>
                      <a:stretch>
                        <a:fillRect/>
                      </a:stretch>
                    </p:blipFill>
                    <p:spPr>
                      <a:xfrm>
                        <a:off x="2384" y="1589"/>
                        <a:ext cx="1588" cy="1588"/>
                      </a:xfrm>
                      <a:prstGeom prst="rect">
                        <a:avLst/>
                      </a:prstGeom>
                    </p:spPr>
                  </p:pic>
                </p:oleObj>
              </mc:Fallback>
            </mc:AlternateContent>
          </a:graphicData>
        </a:graphic>
      </p:graphicFrame>
      <p:sp>
        <p:nvSpPr>
          <p:cNvPr id="6" name="Titel 5">
            <a:extLst>
              <a:ext uri="{FF2B5EF4-FFF2-40B4-BE49-F238E27FC236}">
                <a16:creationId xmlns:a16="http://schemas.microsoft.com/office/drawing/2014/main" id="{D3CAEAA2-1EC3-46B0-9B4E-9FC29B507CBF}"/>
              </a:ext>
            </a:extLst>
          </p:cNvPr>
          <p:cNvSpPr>
            <a:spLocks noGrp="1"/>
          </p:cNvSpPr>
          <p:nvPr>
            <p:ph type="title"/>
          </p:nvPr>
        </p:nvSpPr>
        <p:spPr>
          <a:xfrm>
            <a:off x="838201" y="0"/>
            <a:ext cx="10515600" cy="1105949"/>
          </a:xfrm>
        </p:spPr>
        <p:txBody>
          <a:bodyPr/>
          <a:lstStyle/>
          <a:p>
            <a:r>
              <a:rPr lang="en-US" dirty="0"/>
              <a:t>PACIFIC-Stroke: Schema</a:t>
            </a:r>
            <a:endParaRPr lang="de-DE" dirty="0"/>
          </a:p>
        </p:txBody>
      </p:sp>
      <p:sp>
        <p:nvSpPr>
          <p:cNvPr id="11" name="Textfeld 2">
            <a:extLst>
              <a:ext uri="{FF2B5EF4-FFF2-40B4-BE49-F238E27FC236}">
                <a16:creationId xmlns:a16="http://schemas.microsoft.com/office/drawing/2014/main" id="{5C83E566-CED6-496A-9F50-ACFA8123EE3B}"/>
              </a:ext>
            </a:extLst>
          </p:cNvPr>
          <p:cNvSpPr txBox="1">
            <a:spLocks noChangeArrowheads="1"/>
          </p:cNvSpPr>
          <p:nvPr>
            <p:custDataLst>
              <p:tags r:id="rId8"/>
            </p:custDataLst>
          </p:nvPr>
        </p:nvSpPr>
        <p:spPr bwMode="gray">
          <a:xfrm>
            <a:off x="911429" y="2538604"/>
            <a:ext cx="2586142" cy="1754492"/>
          </a:xfrm>
          <a:prstGeom prst="rect">
            <a:avLst/>
          </a:prstGeom>
          <a:solidFill>
            <a:srgbClr val="F48D88"/>
          </a:solidFill>
          <a:ln w="12700">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lIns="91551" tIns="45775" rIns="91551" bIns="45775" anchor="ctr" anchorCtr="0"/>
          <a:lstStyle>
            <a:lvl1pPr eaLnBrk="0" hangingPunct="0">
              <a:defRPr sz="1100">
                <a:solidFill>
                  <a:schemeClr val="tx1"/>
                </a:solidFill>
                <a:latin typeface="Arial" charset="0"/>
              </a:defRPr>
            </a:lvl1pPr>
            <a:lvl2pPr marL="742950" indent="-285750" eaLnBrk="0" hangingPunct="0">
              <a:defRPr sz="1100">
                <a:solidFill>
                  <a:schemeClr val="tx1"/>
                </a:solidFill>
                <a:latin typeface="Arial" charset="0"/>
              </a:defRPr>
            </a:lvl2pPr>
            <a:lvl3pPr marL="1143000" indent="-228600" eaLnBrk="0" hangingPunct="0">
              <a:defRPr sz="1100">
                <a:solidFill>
                  <a:schemeClr val="tx1"/>
                </a:solidFill>
                <a:latin typeface="Arial" charset="0"/>
              </a:defRPr>
            </a:lvl3pPr>
            <a:lvl4pPr marL="1600200" indent="-228600" eaLnBrk="0" hangingPunct="0">
              <a:defRPr sz="1100">
                <a:solidFill>
                  <a:schemeClr val="tx1"/>
                </a:solidFill>
                <a:latin typeface="Arial" charset="0"/>
              </a:defRPr>
            </a:lvl4pPr>
            <a:lvl5pPr marL="2057400" indent="-228600" eaLnBrk="0" hangingPunct="0">
              <a:defRPr sz="1100">
                <a:solidFill>
                  <a:schemeClr val="tx1"/>
                </a:solidFill>
                <a:latin typeface="Arial" charset="0"/>
              </a:defRPr>
            </a:lvl5pPr>
            <a:lvl6pPr marL="2514600" indent="-228600" eaLnBrk="0" fontAlgn="base" hangingPunct="0">
              <a:spcBef>
                <a:spcPct val="50000"/>
              </a:spcBef>
              <a:spcAft>
                <a:spcPct val="0"/>
              </a:spcAft>
              <a:defRPr sz="1100">
                <a:solidFill>
                  <a:schemeClr val="tx1"/>
                </a:solidFill>
                <a:latin typeface="Arial" charset="0"/>
              </a:defRPr>
            </a:lvl6pPr>
            <a:lvl7pPr marL="2971800" indent="-228600" eaLnBrk="0" fontAlgn="base" hangingPunct="0">
              <a:spcBef>
                <a:spcPct val="50000"/>
              </a:spcBef>
              <a:spcAft>
                <a:spcPct val="0"/>
              </a:spcAft>
              <a:defRPr sz="1100">
                <a:solidFill>
                  <a:schemeClr val="tx1"/>
                </a:solidFill>
                <a:latin typeface="Arial" charset="0"/>
              </a:defRPr>
            </a:lvl7pPr>
            <a:lvl8pPr marL="3429000" indent="-228600" eaLnBrk="0" fontAlgn="base" hangingPunct="0">
              <a:spcBef>
                <a:spcPct val="50000"/>
              </a:spcBef>
              <a:spcAft>
                <a:spcPct val="0"/>
              </a:spcAft>
              <a:defRPr sz="1100">
                <a:solidFill>
                  <a:schemeClr val="tx1"/>
                </a:solidFill>
                <a:latin typeface="Arial" charset="0"/>
              </a:defRPr>
            </a:lvl8pPr>
            <a:lvl9pPr marL="3886200" indent="-228600" eaLnBrk="0" fontAlgn="base" hangingPunct="0">
              <a:spcBef>
                <a:spcPct val="50000"/>
              </a:spcBef>
              <a:spcAft>
                <a:spcPct val="0"/>
              </a:spcAft>
              <a:defRPr sz="1100">
                <a:solidFill>
                  <a:schemeClr val="tx1"/>
                </a:solidFill>
                <a:latin typeface="Arial" charset="0"/>
              </a:defRPr>
            </a:lvl9pPr>
          </a:lstStyle>
          <a:p>
            <a:pPr marL="0" marR="0" lvl="0" indent="0" algn="ctr" defTabSz="914400" rtl="0" eaLnBrk="0" fontAlgn="auto" latinLnBrk="0" hangingPunct="0">
              <a:lnSpc>
                <a:spcPct val="100000"/>
              </a:lnSpc>
              <a:spcBef>
                <a:spcPts val="501"/>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charset="0"/>
                <a:ea typeface="+mn-ea"/>
                <a:cs typeface="Arial"/>
              </a:rPr>
              <a:t>Patients with </a:t>
            </a:r>
            <a:br>
              <a:rPr kumimoji="0" lang="en-US" sz="1600" b="1" i="0" u="none" strike="noStrike" kern="0" cap="none" spc="0" normalizeH="0" baseline="0" noProof="0" dirty="0">
                <a:ln>
                  <a:noFill/>
                </a:ln>
                <a:solidFill>
                  <a:srgbClr val="FFFFFF"/>
                </a:solidFill>
                <a:effectLst/>
                <a:uLnTx/>
                <a:uFillTx/>
                <a:latin typeface="Arial" charset="0"/>
                <a:ea typeface="+mn-ea"/>
                <a:cs typeface="Arial"/>
              </a:rPr>
            </a:br>
            <a:r>
              <a:rPr kumimoji="0" lang="en-US" sz="1600" b="1" i="0" u="none" strike="noStrike" kern="0" cap="none" spc="0" normalizeH="0" baseline="0" noProof="0" dirty="0">
                <a:ln>
                  <a:noFill/>
                </a:ln>
                <a:solidFill>
                  <a:srgbClr val="FFFFFF"/>
                </a:solidFill>
                <a:effectLst/>
                <a:uLnTx/>
                <a:uFillTx/>
                <a:latin typeface="Arial" charset="0"/>
                <a:ea typeface="+mn-ea"/>
                <a:cs typeface="Arial"/>
              </a:rPr>
              <a:t>Non-Cardioembolic Ischemic stroke </a:t>
            </a:r>
            <a:r>
              <a:rPr kumimoji="0" lang="en-US" sz="1600" b="1" i="0" u="none" strike="noStrike" kern="1200" cap="none" spc="-33" normalizeH="0" baseline="0" noProof="0" dirty="0">
                <a:ln>
                  <a:noFill/>
                </a:ln>
                <a:solidFill>
                  <a:srgbClr val="FFFFFF"/>
                </a:solidFill>
                <a:effectLst/>
                <a:uLnTx/>
                <a:uFillTx/>
                <a:latin typeface="Arial"/>
                <a:ea typeface="+mn-ea"/>
                <a:cs typeface="Arial"/>
              </a:rPr>
              <a:t>≤48 </a:t>
            </a:r>
            <a:r>
              <a:rPr kumimoji="0" lang="en-US" sz="1600" b="1" i="0" u="none" strike="noStrike" kern="0" cap="none" spc="0" normalizeH="0" baseline="0" noProof="0" dirty="0" err="1">
                <a:ln>
                  <a:noFill/>
                </a:ln>
                <a:solidFill>
                  <a:srgbClr val="FFFFFF"/>
                </a:solidFill>
                <a:effectLst/>
                <a:uLnTx/>
                <a:uFillTx/>
                <a:latin typeface="Arial" charset="0"/>
                <a:ea typeface="+mn-ea"/>
                <a:cs typeface="Arial"/>
              </a:rPr>
              <a:t>hrs</a:t>
            </a:r>
            <a:r>
              <a:rPr kumimoji="0" lang="en-US" sz="1600" b="1" i="0" u="none" strike="noStrike" kern="0" cap="none" spc="0" normalizeH="0" baseline="0" noProof="0" dirty="0">
                <a:ln>
                  <a:noFill/>
                </a:ln>
                <a:solidFill>
                  <a:srgbClr val="FFFFFF"/>
                </a:solidFill>
                <a:effectLst/>
                <a:uLnTx/>
                <a:uFillTx/>
                <a:latin typeface="Arial" charset="0"/>
                <a:ea typeface="+mn-ea"/>
                <a:cs typeface="Arial"/>
              </a:rPr>
              <a:t> from symptom onset</a:t>
            </a:r>
          </a:p>
        </p:txBody>
      </p:sp>
      <p:sp>
        <p:nvSpPr>
          <p:cNvPr id="14" name="Text Box 33">
            <a:extLst>
              <a:ext uri="{FF2B5EF4-FFF2-40B4-BE49-F238E27FC236}">
                <a16:creationId xmlns:a16="http://schemas.microsoft.com/office/drawing/2014/main" id="{D76307C4-42E1-45FC-A7BF-A27B333DF159}"/>
              </a:ext>
            </a:extLst>
          </p:cNvPr>
          <p:cNvSpPr txBox="1">
            <a:spLocks noChangeArrowheads="1"/>
          </p:cNvSpPr>
          <p:nvPr>
            <p:custDataLst>
              <p:tags r:id="rId9"/>
            </p:custDataLst>
          </p:nvPr>
        </p:nvSpPr>
        <p:spPr bwMode="gray">
          <a:xfrm>
            <a:off x="5326785" y="2646934"/>
            <a:ext cx="900269" cy="15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000" b="1" i="0" u="none" strike="noStrike" kern="1200" cap="none" spc="0" normalizeH="0" baseline="0" noProof="0" dirty="0">
              <a:ln>
                <a:noFill/>
              </a:ln>
              <a:solidFill>
                <a:srgbClr val="624963"/>
              </a:solidFill>
              <a:effectLst/>
              <a:uLnTx/>
              <a:uFillTx/>
              <a:latin typeface="Arial" charset="0"/>
              <a:ea typeface="+mn-ea"/>
              <a:cs typeface="Arial" charset="0"/>
            </a:endParaRPr>
          </a:p>
        </p:txBody>
      </p:sp>
      <p:sp>
        <p:nvSpPr>
          <p:cNvPr id="15" name="Text Box 29">
            <a:extLst>
              <a:ext uri="{FF2B5EF4-FFF2-40B4-BE49-F238E27FC236}">
                <a16:creationId xmlns:a16="http://schemas.microsoft.com/office/drawing/2014/main" id="{31347BBA-E885-4A96-8C5E-F6657AA85BF2}"/>
              </a:ext>
            </a:extLst>
          </p:cNvPr>
          <p:cNvSpPr txBox="1">
            <a:spLocks noChangeArrowheads="1"/>
          </p:cNvSpPr>
          <p:nvPr>
            <p:custDataLst>
              <p:tags r:id="rId10"/>
            </p:custDataLst>
          </p:nvPr>
        </p:nvSpPr>
        <p:spPr bwMode="gray">
          <a:xfrm>
            <a:off x="4951623" y="3851645"/>
            <a:ext cx="3684196" cy="282083"/>
          </a:xfrm>
          <a:prstGeom prst="rect">
            <a:avLst/>
          </a:prstGeom>
          <a:noFill/>
          <a:ln>
            <a:noFill/>
          </a:ln>
        </p:spPr>
        <p:txBody>
          <a:bodyPr wrap="square" lIns="0" tIns="0" rIns="0" bIns="0">
            <a:noAutofit/>
          </a:bodyPr>
          <a:lstStyle>
            <a:lvl1pPr>
              <a:defRPr sz="1600">
                <a:solidFill>
                  <a:schemeClr val="bg1"/>
                </a:solidFill>
                <a:latin typeface="Arial" charset="0"/>
                <a:cs typeface="Arial" charset="0"/>
              </a:defRPr>
            </a:lvl1pPr>
            <a:lvl2pPr marL="742950" indent="-285750">
              <a:defRPr sz="1600">
                <a:solidFill>
                  <a:schemeClr val="bg1"/>
                </a:solidFill>
                <a:latin typeface="Arial" charset="0"/>
                <a:cs typeface="Arial" charset="0"/>
              </a:defRPr>
            </a:lvl2pPr>
            <a:lvl3pPr marL="1143000" indent="-228600">
              <a:defRPr sz="1600">
                <a:solidFill>
                  <a:schemeClr val="bg1"/>
                </a:solidFill>
                <a:latin typeface="Arial" charset="0"/>
                <a:cs typeface="Arial" charset="0"/>
              </a:defRPr>
            </a:lvl3pPr>
            <a:lvl4pPr marL="1600200" indent="-228600">
              <a:defRPr sz="1600">
                <a:solidFill>
                  <a:schemeClr val="bg1"/>
                </a:solidFill>
                <a:latin typeface="Arial" charset="0"/>
                <a:cs typeface="Arial" charset="0"/>
              </a:defRPr>
            </a:lvl4pPr>
            <a:lvl5pPr marL="2057400" indent="-228600">
              <a:defRPr sz="1600">
                <a:solidFill>
                  <a:schemeClr val="bg1"/>
                </a:solidFill>
                <a:latin typeface="Arial" charset="0"/>
                <a:cs typeface="Arial" charset="0"/>
              </a:defRPr>
            </a:lvl5pPr>
            <a:lvl6pPr marL="2514600" indent="-228600" algn="ctr" eaLnBrk="0" fontAlgn="base" hangingPunct="0">
              <a:spcBef>
                <a:spcPct val="0"/>
              </a:spcBef>
              <a:spcAft>
                <a:spcPct val="0"/>
              </a:spcAft>
              <a:defRPr sz="1600">
                <a:solidFill>
                  <a:schemeClr val="bg1"/>
                </a:solidFill>
                <a:latin typeface="Arial" charset="0"/>
                <a:cs typeface="Arial" charset="0"/>
              </a:defRPr>
            </a:lvl6pPr>
            <a:lvl7pPr marL="2971800" indent="-228600" algn="ctr" eaLnBrk="0" fontAlgn="base" hangingPunct="0">
              <a:spcBef>
                <a:spcPct val="0"/>
              </a:spcBef>
              <a:spcAft>
                <a:spcPct val="0"/>
              </a:spcAft>
              <a:defRPr sz="1600">
                <a:solidFill>
                  <a:schemeClr val="bg1"/>
                </a:solidFill>
                <a:latin typeface="Arial" charset="0"/>
                <a:cs typeface="Arial" charset="0"/>
              </a:defRPr>
            </a:lvl7pPr>
            <a:lvl8pPr marL="3429000" indent="-228600" algn="ctr" eaLnBrk="0" fontAlgn="base" hangingPunct="0">
              <a:spcBef>
                <a:spcPct val="0"/>
              </a:spcBef>
              <a:spcAft>
                <a:spcPct val="0"/>
              </a:spcAft>
              <a:defRPr sz="1600">
                <a:solidFill>
                  <a:schemeClr val="bg1"/>
                </a:solidFill>
                <a:latin typeface="Arial" charset="0"/>
                <a:cs typeface="Arial" charset="0"/>
              </a:defRPr>
            </a:lvl8pPr>
            <a:lvl9pPr marL="3886200" indent="-228600" algn="ctr" eaLnBrk="0" fontAlgn="base" hangingPunct="0">
              <a:spcBef>
                <a:spcPct val="0"/>
              </a:spcBef>
              <a:spcAft>
                <a:spcPct val="0"/>
              </a:spcAft>
              <a:defRPr sz="1600">
                <a:solidFill>
                  <a:schemeClr val="bg1"/>
                </a:solidFill>
                <a:latin typeface="Arial" charset="0"/>
                <a:cs typeface="Arial" charset="0"/>
              </a:defRPr>
            </a:lvl9pPr>
          </a:lstStyle>
          <a:p>
            <a:pPr marL="0" marR="0" lvl="0" indent="0" algn="l" defTabSz="914400" rtl="0" eaLnBrk="1" fontAlgn="auto" latinLnBrk="0" hangingPunct="1">
              <a:lnSpc>
                <a:spcPct val="115000"/>
              </a:lnSpc>
              <a:spcBef>
                <a:spcPct val="15000"/>
              </a:spcBef>
              <a:spcAft>
                <a:spcPts val="0"/>
              </a:spcAft>
              <a:buClrTx/>
              <a:buSzTx/>
              <a:buFontTx/>
              <a:buNone/>
              <a:tabLst/>
              <a:defRPr/>
            </a:pPr>
            <a:r>
              <a:rPr kumimoji="0" lang="en-US" sz="1866" b="1" i="0" u="none" strike="noStrike" kern="0" cap="none" spc="0" normalizeH="0" baseline="0" noProof="0" dirty="0">
                <a:ln>
                  <a:noFill/>
                </a:ln>
                <a:solidFill>
                  <a:srgbClr val="552682"/>
                </a:solidFill>
                <a:effectLst/>
                <a:uLnTx/>
                <a:uFillTx/>
                <a:latin typeface="Arial" charset="0"/>
                <a:ea typeface="+mn-ea"/>
                <a:cs typeface="Arial" charset="0"/>
              </a:rPr>
              <a:t>Placebo</a:t>
            </a:r>
            <a:r>
              <a:rPr kumimoji="0" lang="en-US" sz="1866" b="0" i="0" u="none" strike="noStrike" kern="0" cap="none" spc="0" normalizeH="0" baseline="0" noProof="0" dirty="0">
                <a:ln>
                  <a:noFill/>
                </a:ln>
                <a:solidFill>
                  <a:srgbClr val="552682"/>
                </a:solidFill>
                <a:effectLst/>
                <a:uLnTx/>
                <a:uFillTx/>
                <a:latin typeface="Arial" charset="0"/>
                <a:ea typeface="+mn-ea"/>
                <a:cs typeface="Arial" charset="0"/>
              </a:rPr>
              <a:t> QD n = 456</a:t>
            </a:r>
          </a:p>
        </p:txBody>
      </p:sp>
      <p:sp>
        <p:nvSpPr>
          <p:cNvPr id="17" name="Text Box 89">
            <a:extLst>
              <a:ext uri="{FF2B5EF4-FFF2-40B4-BE49-F238E27FC236}">
                <a16:creationId xmlns:a16="http://schemas.microsoft.com/office/drawing/2014/main" id="{F41FD214-801C-4F29-8694-CE4833360023}"/>
              </a:ext>
            </a:extLst>
          </p:cNvPr>
          <p:cNvSpPr txBox="1">
            <a:spLocks noChangeArrowheads="1"/>
          </p:cNvSpPr>
          <p:nvPr>
            <p:custDataLst>
              <p:tags r:id="rId11"/>
            </p:custDataLst>
          </p:nvPr>
        </p:nvSpPr>
        <p:spPr bwMode="auto">
          <a:xfrm>
            <a:off x="2513185" y="4798355"/>
            <a:ext cx="2974776" cy="98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Arial" charset="0"/>
              </a:rPr>
              <a:t>Day 1</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Randomization</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Arial" charset="0"/>
              </a:rPr>
              <a:t>MRI prior to or up to 72 hours post randomization</a:t>
            </a:r>
          </a:p>
        </p:txBody>
      </p:sp>
      <p:sp>
        <p:nvSpPr>
          <p:cNvPr id="18" name="Line 94">
            <a:extLst>
              <a:ext uri="{FF2B5EF4-FFF2-40B4-BE49-F238E27FC236}">
                <a16:creationId xmlns:a16="http://schemas.microsoft.com/office/drawing/2014/main" id="{84537A7B-9AAD-426A-8D81-E169D2D86B1E}"/>
              </a:ext>
            </a:extLst>
          </p:cNvPr>
          <p:cNvSpPr>
            <a:spLocks noChangeShapeType="1"/>
          </p:cNvSpPr>
          <p:nvPr>
            <p:custDataLst>
              <p:tags r:id="rId12"/>
            </p:custDataLst>
          </p:nvPr>
        </p:nvSpPr>
        <p:spPr bwMode="auto">
          <a:xfrm flipH="1" flipV="1">
            <a:off x="4006724" y="2290563"/>
            <a:ext cx="0" cy="2418563"/>
          </a:xfrm>
          <a:prstGeom prst="line">
            <a:avLst/>
          </a:prstGeom>
          <a:noFill/>
          <a:ln w="15875">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551" tIns="45775" rIns="91551" bIns="45775"/>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624963"/>
              </a:solidFill>
              <a:effectLst/>
              <a:uLnTx/>
              <a:uFillTx/>
              <a:latin typeface="Arial"/>
              <a:ea typeface="+mn-ea"/>
              <a:cs typeface="Arial"/>
            </a:endParaRPr>
          </a:p>
        </p:txBody>
      </p:sp>
      <p:sp>
        <p:nvSpPr>
          <p:cNvPr id="25" name="Oval 32">
            <a:extLst>
              <a:ext uri="{FF2B5EF4-FFF2-40B4-BE49-F238E27FC236}">
                <a16:creationId xmlns:a16="http://schemas.microsoft.com/office/drawing/2014/main" id="{A2D1F6E8-9563-46B7-B383-484BF190295F}"/>
              </a:ext>
            </a:extLst>
          </p:cNvPr>
          <p:cNvSpPr>
            <a:spLocks noChangeArrowheads="1"/>
          </p:cNvSpPr>
          <p:nvPr>
            <p:custDataLst>
              <p:tags r:id="rId13"/>
            </p:custDataLst>
          </p:nvPr>
        </p:nvSpPr>
        <p:spPr bwMode="gray">
          <a:xfrm>
            <a:off x="3800515" y="3210541"/>
            <a:ext cx="400119" cy="402753"/>
          </a:xfrm>
          <a:prstGeom prst="ellipse">
            <a:avLst/>
          </a:prstGeom>
          <a:solidFill>
            <a:schemeClr val="tx2"/>
          </a:solidFill>
          <a:ln w="12700">
            <a:solidFill>
              <a:schemeClr val="bg1"/>
            </a:solidFill>
            <a:round/>
            <a:headEnd/>
            <a:tailEnd/>
          </a:ln>
          <a:effectLst>
            <a:outerShdw blurRad="50800" dist="38100" dir="2700000" algn="tl" rotWithShape="0">
              <a:prstClr val="black">
                <a:alpha val="40000"/>
              </a:prstClr>
            </a:outerShdw>
          </a:effectLst>
        </p:spPr>
        <p:txBody>
          <a:bodyPr wrap="none" lIns="91551" tIns="45775" rIns="91551" bIns="45775"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a:ea typeface="+mn-ea"/>
                <a:cs typeface="Arial" charset="0"/>
              </a:rPr>
              <a:t>R</a:t>
            </a:r>
          </a:p>
        </p:txBody>
      </p:sp>
      <p:sp>
        <p:nvSpPr>
          <p:cNvPr id="28" name="Line 27">
            <a:extLst>
              <a:ext uri="{FF2B5EF4-FFF2-40B4-BE49-F238E27FC236}">
                <a16:creationId xmlns:a16="http://schemas.microsoft.com/office/drawing/2014/main" id="{523CA2B9-1FE5-4932-9ED9-37376133529C}"/>
              </a:ext>
            </a:extLst>
          </p:cNvPr>
          <p:cNvSpPr>
            <a:spLocks noChangeShapeType="1"/>
          </p:cNvSpPr>
          <p:nvPr>
            <p:custDataLst>
              <p:tags r:id="rId14"/>
            </p:custDataLst>
          </p:nvPr>
        </p:nvSpPr>
        <p:spPr bwMode="gray">
          <a:xfrm>
            <a:off x="4176205" y="3541840"/>
            <a:ext cx="5046149" cy="617722"/>
          </a:xfrm>
          <a:custGeom>
            <a:avLst/>
            <a:gdLst>
              <a:gd name="T0" fmla="*/ 4327525 w 2694"/>
              <a:gd name="T1" fmla="*/ 347663 h 219"/>
              <a:gd name="T2" fmla="*/ 486726 w 2694"/>
              <a:gd name="T3" fmla="*/ 347663 h 219"/>
              <a:gd name="T4" fmla="*/ 0 w 2694"/>
              <a:gd name="T5" fmla="*/ 0 h 219"/>
              <a:gd name="T6" fmla="*/ 0 60000 65536"/>
              <a:gd name="T7" fmla="*/ 0 60000 65536"/>
              <a:gd name="T8" fmla="*/ 0 60000 65536"/>
              <a:gd name="T9" fmla="*/ 0 w 2694"/>
              <a:gd name="T10" fmla="*/ 0 h 219"/>
              <a:gd name="T11" fmla="*/ 2694 w 2694"/>
              <a:gd name="T12" fmla="*/ 219 h 219"/>
            </a:gdLst>
            <a:ahLst/>
            <a:cxnLst>
              <a:cxn ang="T6">
                <a:pos x="T0" y="T1"/>
              </a:cxn>
              <a:cxn ang="T7">
                <a:pos x="T2" y="T3"/>
              </a:cxn>
              <a:cxn ang="T8">
                <a:pos x="T4" y="T5"/>
              </a:cxn>
            </a:cxnLst>
            <a:rect l="T9" t="T10" r="T11" b="T12"/>
            <a:pathLst>
              <a:path w="2694" h="219">
                <a:moveTo>
                  <a:pt x="2694" y="219"/>
                </a:moveTo>
                <a:lnTo>
                  <a:pt x="303" y="219"/>
                </a:lnTo>
                <a:lnTo>
                  <a:pt x="0" y="0"/>
                </a:lnTo>
              </a:path>
            </a:pathLst>
          </a:custGeom>
          <a:noFill/>
          <a:ln w="28575">
            <a:solidFill>
              <a:schemeClr val="accent2"/>
            </a:solidFill>
            <a:round/>
            <a:headEnd type="triangle" w="lg" len="med"/>
            <a:tailEnd/>
          </a:ln>
        </p:spPr>
        <p:txBody>
          <a:bodyPr lIns="91551" tIns="45775" rIns="91551" bIns="45775"/>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624963"/>
              </a:solidFill>
              <a:effectLst/>
              <a:uLnTx/>
              <a:uFillTx/>
              <a:latin typeface="Arial"/>
              <a:ea typeface="+mn-ea"/>
              <a:cs typeface="Arial" charset="0"/>
            </a:endParaRPr>
          </a:p>
        </p:txBody>
      </p:sp>
      <p:sp>
        <p:nvSpPr>
          <p:cNvPr id="30" name="Text Box 29">
            <a:extLst>
              <a:ext uri="{FF2B5EF4-FFF2-40B4-BE49-F238E27FC236}">
                <a16:creationId xmlns:a16="http://schemas.microsoft.com/office/drawing/2014/main" id="{7305D9B1-850D-44C1-8E72-A318FF733065}"/>
              </a:ext>
            </a:extLst>
          </p:cNvPr>
          <p:cNvSpPr txBox="1">
            <a:spLocks noChangeArrowheads="1"/>
          </p:cNvSpPr>
          <p:nvPr>
            <p:custDataLst>
              <p:tags r:id="rId15"/>
            </p:custDataLst>
          </p:nvPr>
        </p:nvSpPr>
        <p:spPr bwMode="gray">
          <a:xfrm>
            <a:off x="4926532" y="2781482"/>
            <a:ext cx="3684211" cy="301500"/>
          </a:xfrm>
          <a:prstGeom prst="rect">
            <a:avLst/>
          </a:prstGeom>
          <a:noFill/>
          <a:ln>
            <a:noFill/>
          </a:ln>
        </p:spPr>
        <p:txBody>
          <a:bodyPr wrap="square" lIns="0" tIns="0" rIns="0" bIns="0">
            <a:noAutofit/>
          </a:bodyPr>
          <a:lstStyle>
            <a:lvl1pPr>
              <a:defRPr sz="1600">
                <a:solidFill>
                  <a:schemeClr val="bg1"/>
                </a:solidFill>
                <a:latin typeface="Arial" charset="0"/>
                <a:cs typeface="Arial" charset="0"/>
              </a:defRPr>
            </a:lvl1pPr>
            <a:lvl2pPr marL="742950" indent="-285750">
              <a:defRPr sz="1600">
                <a:solidFill>
                  <a:schemeClr val="bg1"/>
                </a:solidFill>
                <a:latin typeface="Arial" charset="0"/>
                <a:cs typeface="Arial" charset="0"/>
              </a:defRPr>
            </a:lvl2pPr>
            <a:lvl3pPr marL="1143000" indent="-228600">
              <a:defRPr sz="1600">
                <a:solidFill>
                  <a:schemeClr val="bg1"/>
                </a:solidFill>
                <a:latin typeface="Arial" charset="0"/>
                <a:cs typeface="Arial" charset="0"/>
              </a:defRPr>
            </a:lvl3pPr>
            <a:lvl4pPr marL="1600200" indent="-228600">
              <a:defRPr sz="1600">
                <a:solidFill>
                  <a:schemeClr val="bg1"/>
                </a:solidFill>
                <a:latin typeface="Arial" charset="0"/>
                <a:cs typeface="Arial" charset="0"/>
              </a:defRPr>
            </a:lvl4pPr>
            <a:lvl5pPr marL="2057400" indent="-228600">
              <a:defRPr sz="1600">
                <a:solidFill>
                  <a:schemeClr val="bg1"/>
                </a:solidFill>
                <a:latin typeface="Arial" charset="0"/>
                <a:cs typeface="Arial" charset="0"/>
              </a:defRPr>
            </a:lvl5pPr>
            <a:lvl6pPr marL="2514600" indent="-228600" algn="ctr" eaLnBrk="0" fontAlgn="base" hangingPunct="0">
              <a:spcBef>
                <a:spcPct val="0"/>
              </a:spcBef>
              <a:spcAft>
                <a:spcPct val="0"/>
              </a:spcAft>
              <a:defRPr sz="1600">
                <a:solidFill>
                  <a:schemeClr val="bg1"/>
                </a:solidFill>
                <a:latin typeface="Arial" charset="0"/>
                <a:cs typeface="Arial" charset="0"/>
              </a:defRPr>
            </a:lvl6pPr>
            <a:lvl7pPr marL="2971800" indent="-228600" algn="ctr" eaLnBrk="0" fontAlgn="base" hangingPunct="0">
              <a:spcBef>
                <a:spcPct val="0"/>
              </a:spcBef>
              <a:spcAft>
                <a:spcPct val="0"/>
              </a:spcAft>
              <a:defRPr sz="1600">
                <a:solidFill>
                  <a:schemeClr val="bg1"/>
                </a:solidFill>
                <a:latin typeface="Arial" charset="0"/>
                <a:cs typeface="Arial" charset="0"/>
              </a:defRPr>
            </a:lvl7pPr>
            <a:lvl8pPr marL="3429000" indent="-228600" algn="ctr" eaLnBrk="0" fontAlgn="base" hangingPunct="0">
              <a:spcBef>
                <a:spcPct val="0"/>
              </a:spcBef>
              <a:spcAft>
                <a:spcPct val="0"/>
              </a:spcAft>
              <a:defRPr sz="1600">
                <a:solidFill>
                  <a:schemeClr val="bg1"/>
                </a:solidFill>
                <a:latin typeface="Arial" charset="0"/>
                <a:cs typeface="Arial" charset="0"/>
              </a:defRPr>
            </a:lvl8pPr>
            <a:lvl9pPr marL="3886200" indent="-228600" algn="ctr" eaLnBrk="0" fontAlgn="base" hangingPunct="0">
              <a:spcBef>
                <a:spcPct val="0"/>
              </a:spcBef>
              <a:spcAft>
                <a:spcPct val="0"/>
              </a:spcAft>
              <a:defRPr sz="1600">
                <a:solidFill>
                  <a:schemeClr val="bg1"/>
                </a:solidFill>
                <a:latin typeface="Arial" charset="0"/>
                <a:cs typeface="Arial" charset="0"/>
              </a:defRPr>
            </a:lvl9pPr>
          </a:lstStyle>
          <a:p>
            <a:pPr marL="0" marR="0" lvl="0" indent="0" algn="l" defTabSz="914400" rtl="0" eaLnBrk="1" fontAlgn="auto" latinLnBrk="0" hangingPunct="1">
              <a:lnSpc>
                <a:spcPct val="115000"/>
              </a:lnSpc>
              <a:spcBef>
                <a:spcPct val="15000"/>
              </a:spcBef>
              <a:spcAft>
                <a:spcPts val="0"/>
              </a:spcAft>
              <a:buClrTx/>
              <a:buSzTx/>
              <a:buFontTx/>
              <a:buNone/>
              <a:tabLst/>
              <a:defRPr/>
            </a:pPr>
            <a:r>
              <a:rPr kumimoji="0" lang="en-US" sz="1866" b="1" i="0" u="none" strike="noStrike" kern="0" cap="none" spc="0" normalizeH="0" baseline="0" noProof="0" dirty="0">
                <a:ln>
                  <a:noFill/>
                </a:ln>
                <a:solidFill>
                  <a:srgbClr val="F58D88"/>
                </a:solidFill>
                <a:effectLst/>
                <a:uLnTx/>
                <a:uFillTx/>
                <a:latin typeface="Arial" charset="0"/>
                <a:ea typeface="+mn-ea"/>
                <a:cs typeface="Arial" charset="0"/>
              </a:rPr>
              <a:t>Asundexian</a:t>
            </a:r>
            <a:r>
              <a:rPr kumimoji="0" lang="en-US" sz="1866" b="0" i="0" u="none" strike="noStrike" kern="0" cap="none" spc="0" normalizeH="0" baseline="0" noProof="0" dirty="0">
                <a:ln>
                  <a:noFill/>
                </a:ln>
                <a:solidFill>
                  <a:srgbClr val="F58D88"/>
                </a:solidFill>
                <a:effectLst/>
                <a:uLnTx/>
                <a:uFillTx/>
                <a:latin typeface="Arial" charset="0"/>
                <a:ea typeface="+mn-ea"/>
                <a:cs typeface="Arial" charset="0"/>
              </a:rPr>
              <a:t> 20 mg QD n = 450</a:t>
            </a:r>
          </a:p>
        </p:txBody>
      </p:sp>
      <p:sp>
        <p:nvSpPr>
          <p:cNvPr id="39" name="Text Box 89">
            <a:extLst>
              <a:ext uri="{FF2B5EF4-FFF2-40B4-BE49-F238E27FC236}">
                <a16:creationId xmlns:a16="http://schemas.microsoft.com/office/drawing/2014/main" id="{D5755B4A-1F92-2B47-A2D6-533CB025FBCD}"/>
              </a:ext>
            </a:extLst>
          </p:cNvPr>
          <p:cNvSpPr txBox="1">
            <a:spLocks noChangeArrowheads="1"/>
          </p:cNvSpPr>
          <p:nvPr>
            <p:custDataLst>
              <p:tags r:id="rId16"/>
            </p:custDataLst>
          </p:nvPr>
        </p:nvSpPr>
        <p:spPr bwMode="auto">
          <a:xfrm>
            <a:off x="10847392" y="4820137"/>
            <a:ext cx="105922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50000"/>
              </a:spcBef>
              <a:spcAft>
                <a:spcPct val="0"/>
              </a:spcAft>
              <a:defRPr>
                <a:solidFill>
                  <a:schemeClr val="tx1"/>
                </a:solidFill>
                <a:latin typeface="Arial" charset="0"/>
              </a:defRPr>
            </a:lvl6pPr>
            <a:lvl7pPr marL="2971800" indent="-228600" algn="ctr" eaLnBrk="0" fontAlgn="base" hangingPunct="0">
              <a:spcBef>
                <a:spcPct val="50000"/>
              </a:spcBef>
              <a:spcAft>
                <a:spcPct val="0"/>
              </a:spcAft>
              <a:defRPr>
                <a:solidFill>
                  <a:schemeClr val="tx1"/>
                </a:solidFill>
                <a:latin typeface="Arial" charset="0"/>
              </a:defRPr>
            </a:lvl7pPr>
            <a:lvl8pPr marL="3429000" indent="-228600" algn="ctr" eaLnBrk="0" fontAlgn="base" hangingPunct="0">
              <a:spcBef>
                <a:spcPct val="50000"/>
              </a:spcBef>
              <a:spcAft>
                <a:spcPct val="0"/>
              </a:spcAft>
              <a:defRPr>
                <a:solidFill>
                  <a:schemeClr val="tx1"/>
                </a:solidFill>
                <a:latin typeface="Arial" charset="0"/>
              </a:defRPr>
            </a:lvl8pPr>
            <a:lvl9pPr marL="3886200" indent="-228600" algn="ctr" eaLnBrk="0" fontAlgn="base" hangingPunct="0">
              <a:spcBef>
                <a:spcPct val="5000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Arial" charset="0"/>
              </a:rPr>
              <a:t> EOS</a:t>
            </a:r>
          </a:p>
        </p:txBody>
      </p:sp>
      <p:sp>
        <p:nvSpPr>
          <p:cNvPr id="40" name="Line 94">
            <a:extLst>
              <a:ext uri="{FF2B5EF4-FFF2-40B4-BE49-F238E27FC236}">
                <a16:creationId xmlns:a16="http://schemas.microsoft.com/office/drawing/2014/main" id="{B5F86853-4F89-5D4B-ADA2-2F23970F57B4}"/>
              </a:ext>
            </a:extLst>
          </p:cNvPr>
          <p:cNvSpPr>
            <a:spLocks noChangeShapeType="1"/>
          </p:cNvSpPr>
          <p:nvPr>
            <p:custDataLst>
              <p:tags r:id="rId17"/>
            </p:custDataLst>
          </p:nvPr>
        </p:nvSpPr>
        <p:spPr bwMode="auto">
          <a:xfrm flipH="1" flipV="1">
            <a:off x="11377004" y="2290563"/>
            <a:ext cx="0" cy="2418563"/>
          </a:xfrm>
          <a:prstGeom prst="line">
            <a:avLst/>
          </a:prstGeom>
          <a:noFill/>
          <a:ln w="15875">
            <a:solidFill>
              <a:schemeClr val="bg1">
                <a:lumMod val="75000"/>
              </a:schemeClr>
            </a:solidFill>
            <a:prstDash val="sys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551" tIns="45775" rIns="91551" bIns="45775"/>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624963"/>
              </a:solidFill>
              <a:effectLst/>
              <a:uLnTx/>
              <a:uFillTx/>
              <a:latin typeface="Arial"/>
              <a:ea typeface="+mn-ea"/>
              <a:cs typeface="Arial"/>
            </a:endParaRPr>
          </a:p>
        </p:txBody>
      </p:sp>
      <p:sp>
        <p:nvSpPr>
          <p:cNvPr id="41" name="Textfeld 2">
            <a:extLst>
              <a:ext uri="{FF2B5EF4-FFF2-40B4-BE49-F238E27FC236}">
                <a16:creationId xmlns:a16="http://schemas.microsoft.com/office/drawing/2014/main" id="{5CAA59FF-84C3-A44B-BD62-FCCFE1218DE2}"/>
              </a:ext>
            </a:extLst>
          </p:cNvPr>
          <p:cNvSpPr txBox="1">
            <a:spLocks noChangeArrowheads="1"/>
          </p:cNvSpPr>
          <p:nvPr>
            <p:custDataLst>
              <p:tags r:id="rId18"/>
            </p:custDataLst>
          </p:nvPr>
        </p:nvSpPr>
        <p:spPr bwMode="gray">
          <a:xfrm>
            <a:off x="9342182" y="2478432"/>
            <a:ext cx="1938812" cy="1672664"/>
          </a:xfrm>
          <a:prstGeom prst="rect">
            <a:avLst/>
          </a:prstGeom>
          <a:solidFill>
            <a:srgbClr val="F48D88"/>
          </a:solidFill>
          <a:ln w="12700">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lIns="91551" tIns="45775" rIns="91551" bIns="45775" anchor="ctr" anchorCtr="0"/>
          <a:lstStyle>
            <a:lvl1pPr eaLnBrk="0" hangingPunct="0">
              <a:defRPr sz="1100">
                <a:solidFill>
                  <a:schemeClr val="tx1"/>
                </a:solidFill>
                <a:latin typeface="Arial" charset="0"/>
              </a:defRPr>
            </a:lvl1pPr>
            <a:lvl2pPr marL="742950" indent="-285750" eaLnBrk="0" hangingPunct="0">
              <a:defRPr sz="1100">
                <a:solidFill>
                  <a:schemeClr val="tx1"/>
                </a:solidFill>
                <a:latin typeface="Arial" charset="0"/>
              </a:defRPr>
            </a:lvl2pPr>
            <a:lvl3pPr marL="1143000" indent="-228600" eaLnBrk="0" hangingPunct="0">
              <a:defRPr sz="1100">
                <a:solidFill>
                  <a:schemeClr val="tx1"/>
                </a:solidFill>
                <a:latin typeface="Arial" charset="0"/>
              </a:defRPr>
            </a:lvl3pPr>
            <a:lvl4pPr marL="1600200" indent="-228600" eaLnBrk="0" hangingPunct="0">
              <a:defRPr sz="1100">
                <a:solidFill>
                  <a:schemeClr val="tx1"/>
                </a:solidFill>
                <a:latin typeface="Arial" charset="0"/>
              </a:defRPr>
            </a:lvl4pPr>
            <a:lvl5pPr marL="2057400" indent="-228600" eaLnBrk="0" hangingPunct="0">
              <a:defRPr sz="1100">
                <a:solidFill>
                  <a:schemeClr val="tx1"/>
                </a:solidFill>
                <a:latin typeface="Arial" charset="0"/>
              </a:defRPr>
            </a:lvl5pPr>
            <a:lvl6pPr marL="2514600" indent="-228600" eaLnBrk="0" fontAlgn="base" hangingPunct="0">
              <a:spcBef>
                <a:spcPct val="50000"/>
              </a:spcBef>
              <a:spcAft>
                <a:spcPct val="0"/>
              </a:spcAft>
              <a:defRPr sz="1100">
                <a:solidFill>
                  <a:schemeClr val="tx1"/>
                </a:solidFill>
                <a:latin typeface="Arial" charset="0"/>
              </a:defRPr>
            </a:lvl6pPr>
            <a:lvl7pPr marL="2971800" indent="-228600" eaLnBrk="0" fontAlgn="base" hangingPunct="0">
              <a:spcBef>
                <a:spcPct val="50000"/>
              </a:spcBef>
              <a:spcAft>
                <a:spcPct val="0"/>
              </a:spcAft>
              <a:defRPr sz="1100">
                <a:solidFill>
                  <a:schemeClr val="tx1"/>
                </a:solidFill>
                <a:latin typeface="Arial" charset="0"/>
              </a:defRPr>
            </a:lvl7pPr>
            <a:lvl8pPr marL="3429000" indent="-228600" eaLnBrk="0" fontAlgn="base" hangingPunct="0">
              <a:spcBef>
                <a:spcPct val="50000"/>
              </a:spcBef>
              <a:spcAft>
                <a:spcPct val="0"/>
              </a:spcAft>
              <a:defRPr sz="1100">
                <a:solidFill>
                  <a:schemeClr val="tx1"/>
                </a:solidFill>
                <a:latin typeface="Arial" charset="0"/>
              </a:defRPr>
            </a:lvl8pPr>
            <a:lvl9pPr marL="3886200" indent="-228600" eaLnBrk="0" fontAlgn="base" hangingPunct="0">
              <a:spcBef>
                <a:spcPct val="50000"/>
              </a:spcBef>
              <a:spcAft>
                <a:spcPct val="0"/>
              </a:spcAft>
              <a:defRPr sz="1100">
                <a:solidFill>
                  <a:schemeClr val="tx1"/>
                </a:solidFill>
                <a:latin typeface="Arial" charset="0"/>
              </a:defRPr>
            </a:lvl9pPr>
          </a:lstStyle>
          <a:p>
            <a:pPr marL="0" marR="0" lvl="0" indent="0" algn="ctr" defTabSz="1219200" rtl="0" eaLnBrk="0" fontAlgn="auto" latinLnBrk="0" hangingPunct="0">
              <a:lnSpc>
                <a:spcPct val="100000"/>
              </a:lnSpc>
              <a:spcBef>
                <a:spcPts val="501"/>
              </a:spcBef>
              <a:spcAft>
                <a:spcPts val="0"/>
              </a:spcAft>
              <a:buClrTx/>
              <a:buSzTx/>
              <a:buFontTx/>
              <a:buNone/>
              <a:tabLst/>
              <a:defRPr/>
            </a:pPr>
            <a:r>
              <a:rPr kumimoji="0" lang="en-US" sz="1866" b="0" i="0" u="none" strike="noStrike" kern="0" cap="none" spc="0" normalizeH="0" baseline="0" noProof="0" dirty="0">
                <a:ln>
                  <a:noFill/>
                </a:ln>
                <a:solidFill>
                  <a:srgbClr val="FFFFFF"/>
                </a:solidFill>
                <a:effectLst/>
                <a:uLnTx/>
                <a:uFillTx/>
                <a:latin typeface="Arial" charset="0"/>
                <a:ea typeface="+mn-ea"/>
                <a:cs typeface="+mn-cs"/>
              </a:rPr>
              <a:t>2 weeks </a:t>
            </a:r>
            <a:br>
              <a:rPr kumimoji="0" lang="en-US" sz="1866" b="0" i="0" u="none" strike="noStrike" kern="0" cap="none" spc="0" normalizeH="0" baseline="0" noProof="0" dirty="0">
                <a:ln>
                  <a:noFill/>
                </a:ln>
                <a:solidFill>
                  <a:srgbClr val="FFFFFF"/>
                </a:solidFill>
                <a:effectLst/>
                <a:uLnTx/>
                <a:uFillTx/>
                <a:latin typeface="Arial" charset="0"/>
                <a:ea typeface="+mn-ea"/>
                <a:cs typeface="+mn-cs"/>
              </a:rPr>
            </a:br>
            <a:r>
              <a:rPr kumimoji="0" lang="en-US" sz="1866" b="0" i="0" u="none" strike="noStrike" kern="0" cap="none" spc="0" normalizeH="0" baseline="0" noProof="0" dirty="0">
                <a:ln>
                  <a:noFill/>
                </a:ln>
                <a:solidFill>
                  <a:srgbClr val="FFFFFF"/>
                </a:solidFill>
                <a:effectLst/>
                <a:uLnTx/>
                <a:uFillTx/>
                <a:latin typeface="Arial" charset="0"/>
                <a:ea typeface="+mn-ea"/>
                <a:cs typeface="+mn-cs"/>
              </a:rPr>
              <a:t>post study drug</a:t>
            </a:r>
            <a:br>
              <a:rPr kumimoji="0" lang="en-US" sz="1866" b="0" i="0" u="none" strike="noStrike" kern="0" cap="none" spc="0" normalizeH="0" baseline="0" noProof="0" dirty="0">
                <a:ln>
                  <a:noFill/>
                </a:ln>
                <a:solidFill>
                  <a:srgbClr val="FFFFFF"/>
                </a:solidFill>
                <a:effectLst/>
                <a:uLnTx/>
                <a:uFillTx/>
                <a:latin typeface="Arial" charset="0"/>
                <a:ea typeface="+mn-ea"/>
                <a:cs typeface="+mn-cs"/>
              </a:rPr>
            </a:br>
            <a:r>
              <a:rPr kumimoji="0" lang="en-US" sz="1866" b="0" i="0" u="none" strike="noStrike" kern="0" cap="none" spc="0" normalizeH="0" baseline="0" noProof="0" dirty="0">
                <a:ln>
                  <a:noFill/>
                </a:ln>
                <a:solidFill>
                  <a:srgbClr val="FFFFFF"/>
                </a:solidFill>
                <a:effectLst/>
                <a:uLnTx/>
                <a:uFillTx/>
                <a:latin typeface="Arial" charset="0"/>
                <a:ea typeface="+mn-ea"/>
                <a:cs typeface="+mn-cs"/>
              </a:rPr>
              <a:t>observation period</a:t>
            </a:r>
          </a:p>
        </p:txBody>
      </p:sp>
      <p:sp>
        <p:nvSpPr>
          <p:cNvPr id="44" name="Text Box 29">
            <a:extLst>
              <a:ext uri="{FF2B5EF4-FFF2-40B4-BE49-F238E27FC236}">
                <a16:creationId xmlns:a16="http://schemas.microsoft.com/office/drawing/2014/main" id="{6B7593D1-4400-0147-86BD-63CAE93FBDBB}"/>
              </a:ext>
            </a:extLst>
          </p:cNvPr>
          <p:cNvSpPr txBox="1">
            <a:spLocks noChangeArrowheads="1"/>
          </p:cNvSpPr>
          <p:nvPr>
            <p:custDataLst>
              <p:tags r:id="rId19"/>
            </p:custDataLst>
          </p:nvPr>
        </p:nvSpPr>
        <p:spPr bwMode="gray">
          <a:xfrm>
            <a:off x="4933783" y="2278724"/>
            <a:ext cx="3684211" cy="384156"/>
          </a:xfrm>
          <a:prstGeom prst="rect">
            <a:avLst/>
          </a:prstGeom>
          <a:noFill/>
          <a:ln>
            <a:noFill/>
          </a:ln>
        </p:spPr>
        <p:txBody>
          <a:bodyPr wrap="square" lIns="0" tIns="0" rIns="0" bIns="0">
            <a:noAutofit/>
          </a:bodyPr>
          <a:lstStyle>
            <a:lvl1pPr>
              <a:defRPr sz="1600">
                <a:solidFill>
                  <a:schemeClr val="bg1"/>
                </a:solidFill>
                <a:latin typeface="Arial" charset="0"/>
                <a:cs typeface="Arial" charset="0"/>
              </a:defRPr>
            </a:lvl1pPr>
            <a:lvl2pPr marL="742950" indent="-285750">
              <a:defRPr sz="1600">
                <a:solidFill>
                  <a:schemeClr val="bg1"/>
                </a:solidFill>
                <a:latin typeface="Arial" charset="0"/>
                <a:cs typeface="Arial" charset="0"/>
              </a:defRPr>
            </a:lvl2pPr>
            <a:lvl3pPr marL="1143000" indent="-228600">
              <a:defRPr sz="1600">
                <a:solidFill>
                  <a:schemeClr val="bg1"/>
                </a:solidFill>
                <a:latin typeface="Arial" charset="0"/>
                <a:cs typeface="Arial" charset="0"/>
              </a:defRPr>
            </a:lvl3pPr>
            <a:lvl4pPr marL="1600200" indent="-228600">
              <a:defRPr sz="1600">
                <a:solidFill>
                  <a:schemeClr val="bg1"/>
                </a:solidFill>
                <a:latin typeface="Arial" charset="0"/>
                <a:cs typeface="Arial" charset="0"/>
              </a:defRPr>
            </a:lvl4pPr>
            <a:lvl5pPr marL="2057400" indent="-228600">
              <a:defRPr sz="1600">
                <a:solidFill>
                  <a:schemeClr val="bg1"/>
                </a:solidFill>
                <a:latin typeface="Arial" charset="0"/>
                <a:cs typeface="Arial" charset="0"/>
              </a:defRPr>
            </a:lvl5pPr>
            <a:lvl6pPr marL="2514600" indent="-228600" algn="ctr" eaLnBrk="0" fontAlgn="base" hangingPunct="0">
              <a:spcBef>
                <a:spcPct val="0"/>
              </a:spcBef>
              <a:spcAft>
                <a:spcPct val="0"/>
              </a:spcAft>
              <a:defRPr sz="1600">
                <a:solidFill>
                  <a:schemeClr val="bg1"/>
                </a:solidFill>
                <a:latin typeface="Arial" charset="0"/>
                <a:cs typeface="Arial" charset="0"/>
              </a:defRPr>
            </a:lvl6pPr>
            <a:lvl7pPr marL="2971800" indent="-228600" algn="ctr" eaLnBrk="0" fontAlgn="base" hangingPunct="0">
              <a:spcBef>
                <a:spcPct val="0"/>
              </a:spcBef>
              <a:spcAft>
                <a:spcPct val="0"/>
              </a:spcAft>
              <a:defRPr sz="1600">
                <a:solidFill>
                  <a:schemeClr val="bg1"/>
                </a:solidFill>
                <a:latin typeface="Arial" charset="0"/>
                <a:cs typeface="Arial" charset="0"/>
              </a:defRPr>
            </a:lvl7pPr>
            <a:lvl8pPr marL="3429000" indent="-228600" algn="ctr" eaLnBrk="0" fontAlgn="base" hangingPunct="0">
              <a:spcBef>
                <a:spcPct val="0"/>
              </a:spcBef>
              <a:spcAft>
                <a:spcPct val="0"/>
              </a:spcAft>
              <a:defRPr sz="1600">
                <a:solidFill>
                  <a:schemeClr val="bg1"/>
                </a:solidFill>
                <a:latin typeface="Arial" charset="0"/>
                <a:cs typeface="Arial" charset="0"/>
              </a:defRPr>
            </a:lvl8pPr>
            <a:lvl9pPr marL="3886200" indent="-228600" algn="ctr" eaLnBrk="0" fontAlgn="base" hangingPunct="0">
              <a:spcBef>
                <a:spcPct val="0"/>
              </a:spcBef>
              <a:spcAft>
                <a:spcPct val="0"/>
              </a:spcAft>
              <a:defRPr sz="1600">
                <a:solidFill>
                  <a:schemeClr val="bg1"/>
                </a:solidFill>
                <a:latin typeface="Arial" charset="0"/>
                <a:cs typeface="Arial" charset="0"/>
              </a:defRPr>
            </a:lvl9pPr>
          </a:lstStyle>
          <a:p>
            <a:pPr marL="0" marR="0" lvl="0" indent="0" algn="l" defTabSz="914400" rtl="0" eaLnBrk="1" fontAlgn="auto" latinLnBrk="0" hangingPunct="1">
              <a:lnSpc>
                <a:spcPct val="115000"/>
              </a:lnSpc>
              <a:spcBef>
                <a:spcPct val="15000"/>
              </a:spcBef>
              <a:spcAft>
                <a:spcPts val="0"/>
              </a:spcAft>
              <a:buClrTx/>
              <a:buSzTx/>
              <a:buFontTx/>
              <a:buNone/>
              <a:tabLst/>
              <a:defRPr/>
            </a:pPr>
            <a:r>
              <a:rPr kumimoji="0" lang="en-US" sz="1866" b="1" i="0" u="none" strike="noStrike" kern="0" cap="none" spc="0" normalizeH="0" baseline="0" noProof="0" dirty="0">
                <a:ln>
                  <a:noFill/>
                </a:ln>
                <a:solidFill>
                  <a:srgbClr val="F58D88"/>
                </a:solidFill>
                <a:effectLst/>
                <a:uLnTx/>
                <a:uFillTx/>
                <a:latin typeface="Arial" charset="0"/>
                <a:ea typeface="+mn-ea"/>
                <a:cs typeface="Arial" charset="0"/>
              </a:rPr>
              <a:t>Asundexian</a:t>
            </a:r>
            <a:r>
              <a:rPr kumimoji="0" lang="en-US" sz="1866" b="0" i="0" u="none" strike="noStrike" kern="0" cap="none" spc="0" normalizeH="0" baseline="0" noProof="0" dirty="0">
                <a:ln>
                  <a:noFill/>
                </a:ln>
                <a:solidFill>
                  <a:srgbClr val="F58D88"/>
                </a:solidFill>
                <a:effectLst/>
                <a:uLnTx/>
                <a:uFillTx/>
                <a:latin typeface="Arial" charset="0"/>
                <a:ea typeface="+mn-ea"/>
                <a:cs typeface="Arial" charset="0"/>
              </a:rPr>
              <a:t> 50 mg QD n = 447</a:t>
            </a:r>
          </a:p>
        </p:txBody>
      </p:sp>
      <p:sp>
        <p:nvSpPr>
          <p:cNvPr id="45" name="Content Placeholder 2">
            <a:extLst>
              <a:ext uri="{FF2B5EF4-FFF2-40B4-BE49-F238E27FC236}">
                <a16:creationId xmlns:a16="http://schemas.microsoft.com/office/drawing/2014/main" id="{31E864A2-ECEE-2447-8A82-9FA24C02694C}"/>
              </a:ext>
            </a:extLst>
          </p:cNvPr>
          <p:cNvSpPr>
            <a:spLocks/>
          </p:cNvSpPr>
          <p:nvPr>
            <p:custDataLst>
              <p:tags r:id="rId20"/>
            </p:custDataLst>
          </p:nvPr>
        </p:nvSpPr>
        <p:spPr bwMode="gray">
          <a:xfrm>
            <a:off x="911429" y="1189080"/>
            <a:ext cx="10800831" cy="834642"/>
          </a:xfrm>
          <a:prstGeom prst="rect">
            <a:avLst/>
          </a:prstGeom>
          <a:solidFill>
            <a:srgbClr val="555A55"/>
          </a:solidFill>
          <a:ln w="12700">
            <a:solidFill>
              <a:srgbClr val="F58E87"/>
            </a:solidFill>
            <a:miter lim="800000"/>
            <a:headEnd/>
            <a:tailEnd/>
          </a:ln>
          <a:effectLst>
            <a:outerShdw blurRad="50800" dist="38100" dir="2700000" algn="tl" rotWithShape="0">
              <a:prstClr val="black">
                <a:alpha val="40000"/>
              </a:prstClr>
            </a:outerShdw>
          </a:effectLst>
        </p:spPr>
        <p:txBody>
          <a:bodyPr lIns="91551" tIns="45775" rIns="91551" bIns="45775" anchor="ctr" anchorCtr="0"/>
          <a:lstStyle/>
          <a:p>
            <a:pPr marL="0" marR="0" lvl="0" indent="0" algn="ctr" defTabSz="1219200" rtl="0" eaLnBrk="0" fontAlgn="auto" latinLnBrk="0" hangingPunct="0">
              <a:lnSpc>
                <a:spcPct val="100000"/>
              </a:lnSpc>
              <a:spcBef>
                <a:spcPts val="501"/>
              </a:spcBef>
              <a:spcAft>
                <a:spcPts val="0"/>
              </a:spcAft>
              <a:buClrTx/>
              <a:buSzTx/>
              <a:buFontTx/>
              <a:buNone/>
              <a:tabLst/>
              <a:defRPr/>
            </a:pPr>
            <a:r>
              <a:rPr kumimoji="0" lang="en-US" sz="2133" b="1" i="0" u="none" strike="noStrike" kern="0" cap="none" spc="0" normalizeH="0" baseline="0" noProof="0" dirty="0">
                <a:ln>
                  <a:noFill/>
                </a:ln>
                <a:solidFill>
                  <a:srgbClr val="FFFFFF"/>
                </a:solidFill>
                <a:effectLst/>
                <a:uLnTx/>
                <a:uFillTx/>
                <a:latin typeface="Arial" charset="0"/>
                <a:ea typeface="+mn-ea"/>
                <a:cs typeface="Arial"/>
              </a:rPr>
              <a:t>Prospective, randomized, double-blind, placebo-controlled, phase 2, dose-ranging study</a:t>
            </a:r>
          </a:p>
        </p:txBody>
      </p:sp>
      <p:sp>
        <p:nvSpPr>
          <p:cNvPr id="32" name="Text Box 29">
            <a:extLst>
              <a:ext uri="{FF2B5EF4-FFF2-40B4-BE49-F238E27FC236}">
                <a16:creationId xmlns:a16="http://schemas.microsoft.com/office/drawing/2014/main" id="{5BD74CBD-C01B-4EAD-B884-A11618731905}"/>
              </a:ext>
            </a:extLst>
          </p:cNvPr>
          <p:cNvSpPr txBox="1">
            <a:spLocks noChangeArrowheads="1"/>
          </p:cNvSpPr>
          <p:nvPr>
            <p:custDataLst>
              <p:tags r:id="rId21"/>
            </p:custDataLst>
          </p:nvPr>
        </p:nvSpPr>
        <p:spPr bwMode="gray">
          <a:xfrm>
            <a:off x="4932073" y="3310537"/>
            <a:ext cx="3684196" cy="395074"/>
          </a:xfrm>
          <a:prstGeom prst="rect">
            <a:avLst/>
          </a:prstGeom>
          <a:noFill/>
          <a:ln>
            <a:noFill/>
          </a:ln>
        </p:spPr>
        <p:txBody>
          <a:bodyPr wrap="square" lIns="0" tIns="0" rIns="0" bIns="0">
            <a:noAutofit/>
          </a:bodyPr>
          <a:lstStyle>
            <a:lvl1pPr>
              <a:defRPr sz="1600">
                <a:solidFill>
                  <a:schemeClr val="bg1"/>
                </a:solidFill>
                <a:latin typeface="Arial" charset="0"/>
                <a:cs typeface="Arial" charset="0"/>
              </a:defRPr>
            </a:lvl1pPr>
            <a:lvl2pPr marL="742950" indent="-285750">
              <a:defRPr sz="1600">
                <a:solidFill>
                  <a:schemeClr val="bg1"/>
                </a:solidFill>
                <a:latin typeface="Arial" charset="0"/>
                <a:cs typeface="Arial" charset="0"/>
              </a:defRPr>
            </a:lvl2pPr>
            <a:lvl3pPr marL="1143000" indent="-228600">
              <a:defRPr sz="1600">
                <a:solidFill>
                  <a:schemeClr val="bg1"/>
                </a:solidFill>
                <a:latin typeface="Arial" charset="0"/>
                <a:cs typeface="Arial" charset="0"/>
              </a:defRPr>
            </a:lvl3pPr>
            <a:lvl4pPr marL="1600200" indent="-228600">
              <a:defRPr sz="1600">
                <a:solidFill>
                  <a:schemeClr val="bg1"/>
                </a:solidFill>
                <a:latin typeface="Arial" charset="0"/>
                <a:cs typeface="Arial" charset="0"/>
              </a:defRPr>
            </a:lvl4pPr>
            <a:lvl5pPr marL="2057400" indent="-228600">
              <a:defRPr sz="1600">
                <a:solidFill>
                  <a:schemeClr val="bg1"/>
                </a:solidFill>
                <a:latin typeface="Arial" charset="0"/>
                <a:cs typeface="Arial" charset="0"/>
              </a:defRPr>
            </a:lvl5pPr>
            <a:lvl6pPr marL="2514600" indent="-228600" algn="ctr" eaLnBrk="0" fontAlgn="base" hangingPunct="0">
              <a:spcBef>
                <a:spcPct val="0"/>
              </a:spcBef>
              <a:spcAft>
                <a:spcPct val="0"/>
              </a:spcAft>
              <a:defRPr sz="1600">
                <a:solidFill>
                  <a:schemeClr val="bg1"/>
                </a:solidFill>
                <a:latin typeface="Arial" charset="0"/>
                <a:cs typeface="Arial" charset="0"/>
              </a:defRPr>
            </a:lvl6pPr>
            <a:lvl7pPr marL="2971800" indent="-228600" algn="ctr" eaLnBrk="0" fontAlgn="base" hangingPunct="0">
              <a:spcBef>
                <a:spcPct val="0"/>
              </a:spcBef>
              <a:spcAft>
                <a:spcPct val="0"/>
              </a:spcAft>
              <a:defRPr sz="1600">
                <a:solidFill>
                  <a:schemeClr val="bg1"/>
                </a:solidFill>
                <a:latin typeface="Arial" charset="0"/>
                <a:cs typeface="Arial" charset="0"/>
              </a:defRPr>
            </a:lvl7pPr>
            <a:lvl8pPr marL="3429000" indent="-228600" algn="ctr" eaLnBrk="0" fontAlgn="base" hangingPunct="0">
              <a:spcBef>
                <a:spcPct val="0"/>
              </a:spcBef>
              <a:spcAft>
                <a:spcPct val="0"/>
              </a:spcAft>
              <a:defRPr sz="1600">
                <a:solidFill>
                  <a:schemeClr val="bg1"/>
                </a:solidFill>
                <a:latin typeface="Arial" charset="0"/>
                <a:cs typeface="Arial" charset="0"/>
              </a:defRPr>
            </a:lvl8pPr>
            <a:lvl9pPr marL="3886200" indent="-228600" algn="ctr" eaLnBrk="0" fontAlgn="base" hangingPunct="0">
              <a:spcBef>
                <a:spcPct val="0"/>
              </a:spcBef>
              <a:spcAft>
                <a:spcPct val="0"/>
              </a:spcAft>
              <a:defRPr sz="1600">
                <a:solidFill>
                  <a:schemeClr val="bg1"/>
                </a:solidFill>
                <a:latin typeface="Arial" charset="0"/>
                <a:cs typeface="Arial" charset="0"/>
              </a:defRPr>
            </a:lvl9pPr>
          </a:lstStyle>
          <a:p>
            <a:pPr marL="0" marR="0" lvl="0" indent="0" algn="l" defTabSz="914400" rtl="0" eaLnBrk="1" fontAlgn="auto" latinLnBrk="0" hangingPunct="1">
              <a:lnSpc>
                <a:spcPct val="115000"/>
              </a:lnSpc>
              <a:spcBef>
                <a:spcPct val="15000"/>
              </a:spcBef>
              <a:spcAft>
                <a:spcPts val="0"/>
              </a:spcAft>
              <a:buClrTx/>
              <a:buSzTx/>
              <a:buFontTx/>
              <a:buNone/>
              <a:tabLst/>
              <a:defRPr/>
            </a:pPr>
            <a:r>
              <a:rPr kumimoji="0" lang="en-US" sz="1866" b="1" i="0" u="none" strike="noStrike" kern="0" cap="none" spc="0" normalizeH="0" baseline="0" noProof="0" dirty="0">
                <a:ln>
                  <a:noFill/>
                </a:ln>
                <a:solidFill>
                  <a:srgbClr val="F58D88"/>
                </a:solidFill>
                <a:effectLst/>
                <a:uLnTx/>
                <a:uFillTx/>
                <a:latin typeface="Arial" charset="0"/>
                <a:ea typeface="+mn-ea"/>
                <a:cs typeface="Arial" charset="0"/>
              </a:rPr>
              <a:t>Asundexian</a:t>
            </a:r>
            <a:r>
              <a:rPr kumimoji="0" lang="en-US" sz="1866" b="0" i="0" u="none" strike="noStrike" kern="0" cap="none" spc="0" normalizeH="0" baseline="0" noProof="0" dirty="0">
                <a:ln>
                  <a:noFill/>
                </a:ln>
                <a:solidFill>
                  <a:srgbClr val="F58D88"/>
                </a:solidFill>
                <a:effectLst/>
                <a:uLnTx/>
                <a:uFillTx/>
                <a:latin typeface="Arial" charset="0"/>
                <a:ea typeface="+mn-ea"/>
                <a:cs typeface="Arial" charset="0"/>
              </a:rPr>
              <a:t> 10 mg QD n = 455</a:t>
            </a:r>
          </a:p>
        </p:txBody>
      </p:sp>
      <p:sp>
        <p:nvSpPr>
          <p:cNvPr id="2" name="TextBox 1">
            <a:extLst>
              <a:ext uri="{FF2B5EF4-FFF2-40B4-BE49-F238E27FC236}">
                <a16:creationId xmlns:a16="http://schemas.microsoft.com/office/drawing/2014/main" id="{5CAF073B-94A8-456C-BEF4-4094F74031E9}"/>
              </a:ext>
            </a:extLst>
          </p:cNvPr>
          <p:cNvSpPr txBox="1"/>
          <p:nvPr/>
        </p:nvSpPr>
        <p:spPr>
          <a:xfrm>
            <a:off x="1771846" y="4345711"/>
            <a:ext cx="1889930" cy="338598"/>
          </a:xfrm>
          <a:prstGeom prst="rect">
            <a:avLst/>
          </a:prstGeom>
          <a:noFill/>
        </p:spPr>
        <p:txBody>
          <a:bodyPr wrap="none" rtlCol="0">
            <a:spAutoFit/>
          </a:bodyPr>
          <a:lstStyle/>
          <a:p>
            <a:pPr marL="51600" marR="0" lvl="0" indent="0" algn="l" defTabSz="480000" rtl="0" eaLnBrk="1" fontAlgn="auto" latinLnBrk="0" hangingPunct="1">
              <a:lnSpc>
                <a:spcPct val="100000"/>
              </a:lnSpc>
              <a:spcBef>
                <a:spcPct val="20000"/>
              </a:spcBef>
              <a:spcAft>
                <a:spcPts val="0"/>
              </a:spcAft>
              <a:buClr>
                <a:srgbClr val="C00000"/>
              </a:buClr>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Background APT</a:t>
            </a:r>
          </a:p>
        </p:txBody>
      </p:sp>
      <p:cxnSp>
        <p:nvCxnSpPr>
          <p:cNvPr id="5" name="Straight Arrow Connector 4">
            <a:extLst>
              <a:ext uri="{FF2B5EF4-FFF2-40B4-BE49-F238E27FC236}">
                <a16:creationId xmlns:a16="http://schemas.microsoft.com/office/drawing/2014/main" id="{2CECA37A-7093-4923-871A-68E8BB654975}"/>
              </a:ext>
            </a:extLst>
          </p:cNvPr>
          <p:cNvCxnSpPr>
            <a:cxnSpLocks/>
          </p:cNvCxnSpPr>
          <p:nvPr/>
        </p:nvCxnSpPr>
        <p:spPr>
          <a:xfrm flipV="1">
            <a:off x="3584464" y="4530378"/>
            <a:ext cx="7714278" cy="9178"/>
          </a:xfrm>
          <a:prstGeom prst="straightConnector1">
            <a:avLst/>
          </a:prstGeom>
          <a:ln w="28575">
            <a:solidFill>
              <a:srgbClr val="555A55"/>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CAAA421-8ABE-EF46-8BEE-2E08E98E3E76}"/>
              </a:ext>
            </a:extLst>
          </p:cNvPr>
          <p:cNvSpPr txBox="1"/>
          <p:nvPr/>
        </p:nvSpPr>
        <p:spPr>
          <a:xfrm>
            <a:off x="1449368" y="6099440"/>
            <a:ext cx="9398024" cy="379463"/>
          </a:xfrm>
          <a:prstGeom prst="rect">
            <a:avLst/>
          </a:prstGeom>
          <a:noFill/>
        </p:spPr>
        <p:txBody>
          <a:bodyPr wrap="square">
            <a:spAutoFit/>
          </a:bodyPr>
          <a:lstStyle/>
          <a:p>
            <a:pPr marL="0" marR="0" lvl="0" indent="0" algn="l" defTabSz="1219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Enrollment: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1808 patients between June 15, 2020 and July 22, 2021 at 196 sites in 23 countries</a:t>
            </a:r>
          </a:p>
        </p:txBody>
      </p:sp>
    </p:spTree>
    <p:extLst>
      <p:ext uri="{BB962C8B-B14F-4D97-AF65-F5344CB8AC3E}">
        <p14:creationId xmlns:p14="http://schemas.microsoft.com/office/powerpoint/2010/main" val="2092105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6512AF-A284-40EC-8D4A-3525FA1CBFC2}"/>
              </a:ext>
            </a:extLst>
          </p:cNvPr>
          <p:cNvSpPr>
            <a:spLocks noGrp="1"/>
          </p:cNvSpPr>
          <p:nvPr>
            <p:ph type="title"/>
          </p:nvPr>
        </p:nvSpPr>
        <p:spPr>
          <a:xfrm>
            <a:off x="838201" y="132963"/>
            <a:ext cx="10515600" cy="1105949"/>
          </a:xfrm>
        </p:spPr>
        <p:txBody>
          <a:bodyPr>
            <a:normAutofit/>
          </a:bodyPr>
          <a:lstStyle/>
          <a:p>
            <a:r>
              <a:rPr lang="en-US" dirty="0"/>
              <a:t>Primary Efficacy Outcome</a:t>
            </a:r>
            <a:br>
              <a:rPr lang="en-US" dirty="0"/>
            </a:br>
            <a:r>
              <a:rPr lang="en-US" dirty="0"/>
              <a:t>Ischemic Stroke or Covert Infarcts at 6 months</a:t>
            </a:r>
          </a:p>
        </p:txBody>
      </p:sp>
      <p:graphicFrame>
        <p:nvGraphicFramePr>
          <p:cNvPr id="22" name="Content Placeholder 7">
            <a:extLst>
              <a:ext uri="{FF2B5EF4-FFF2-40B4-BE49-F238E27FC236}">
                <a16:creationId xmlns:a16="http://schemas.microsoft.com/office/drawing/2014/main" id="{AED5CDBC-C742-BB4C-BA21-344C6B22994B}"/>
              </a:ext>
            </a:extLst>
          </p:cNvPr>
          <p:cNvGraphicFramePr>
            <a:graphicFrameLocks noGrp="1"/>
          </p:cNvGraphicFramePr>
          <p:nvPr>
            <p:ph sz="quarter" idx="4294967295"/>
          </p:nvPr>
        </p:nvGraphicFramePr>
        <p:xfrm>
          <a:off x="838200" y="1511895"/>
          <a:ext cx="10515599" cy="4224736"/>
        </p:xfrm>
        <a:graphic>
          <a:graphicData uri="http://schemas.openxmlformats.org/drawingml/2006/chart">
            <c:chart xmlns:c="http://schemas.openxmlformats.org/drawingml/2006/chart" xmlns:r="http://schemas.openxmlformats.org/officeDocument/2006/relationships" r:id="rId2"/>
          </a:graphicData>
        </a:graphic>
      </p:graphicFrame>
      <p:sp>
        <p:nvSpPr>
          <p:cNvPr id="24" name="TextBox 23">
            <a:extLst>
              <a:ext uri="{FF2B5EF4-FFF2-40B4-BE49-F238E27FC236}">
                <a16:creationId xmlns:a16="http://schemas.microsoft.com/office/drawing/2014/main" id="{4428E7CB-9144-C248-8B1D-217D96E0EF1D}"/>
              </a:ext>
            </a:extLst>
          </p:cNvPr>
          <p:cNvSpPr txBox="1"/>
          <p:nvPr/>
        </p:nvSpPr>
        <p:spPr>
          <a:xfrm>
            <a:off x="1816100" y="6009614"/>
            <a:ext cx="9436099" cy="420564"/>
          </a:xfrm>
          <a:prstGeom prst="rect">
            <a:avLst/>
          </a:prstGeom>
          <a:noFill/>
          <a:ln w="12700">
            <a:solidFill>
              <a:srgbClr val="555A55"/>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 observed dose-response (Emax2 model t statistic: -0.68, p=0.80) </a:t>
            </a:r>
          </a:p>
        </p:txBody>
      </p:sp>
    </p:spTree>
    <p:extLst>
      <p:ext uri="{BB962C8B-B14F-4D97-AF65-F5344CB8AC3E}">
        <p14:creationId xmlns:p14="http://schemas.microsoft.com/office/powerpoint/2010/main" val="4059047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9ACE11F-8D2B-4F80-A0DA-DB2C293B6E82}"/>
              </a:ext>
            </a:extLst>
          </p:cNvPr>
          <p:cNvGraphicFramePr>
            <a:graphicFrameLocks noChangeAspect="1"/>
          </p:cNvGraphicFramePr>
          <p:nvPr>
            <p:custDataLst>
              <p:tags r:id="rId1"/>
            </p:custDataLst>
          </p:nvPr>
        </p:nvGraphicFramePr>
        <p:xfrm>
          <a:off x="2384" y="1589"/>
          <a:ext cx="1588" cy="1588"/>
        </p:xfrm>
        <a:graphic>
          <a:graphicData uri="http://schemas.openxmlformats.org/presentationml/2006/ole">
            <mc:AlternateContent xmlns:mc="http://schemas.openxmlformats.org/markup-compatibility/2006">
              <mc:Choice xmlns:v="urn:schemas-microsoft-com:vml" Requires="v">
                <p:oleObj name="think-cell Slide" r:id="rId3" imgW="359" imgH="358" progId="TCLayout.ActiveDocument.1">
                  <p:embed/>
                </p:oleObj>
              </mc:Choice>
              <mc:Fallback>
                <p:oleObj name="think-cell Slide" r:id="rId3" imgW="359" imgH="358" progId="TCLayout.ActiveDocument.1">
                  <p:embed/>
                  <p:pic>
                    <p:nvPicPr>
                      <p:cNvPr id="6" name="Object 5" hidden="1">
                        <a:extLst>
                          <a:ext uri="{FF2B5EF4-FFF2-40B4-BE49-F238E27FC236}">
                            <a16:creationId xmlns:a16="http://schemas.microsoft.com/office/drawing/2014/main" id="{C9ACE11F-8D2B-4F80-A0DA-DB2C293B6E82}"/>
                          </a:ext>
                        </a:extLst>
                      </p:cNvPr>
                      <p:cNvPicPr/>
                      <p:nvPr/>
                    </p:nvPicPr>
                    <p:blipFill>
                      <a:blip r:embed="rId4"/>
                      <a:stretch>
                        <a:fillRect/>
                      </a:stretch>
                    </p:blipFill>
                    <p:spPr>
                      <a:xfrm>
                        <a:off x="2384" y="1589"/>
                        <a:ext cx="1588" cy="1588"/>
                      </a:xfrm>
                      <a:prstGeom prst="rect">
                        <a:avLst/>
                      </a:prstGeom>
                    </p:spPr>
                  </p:pic>
                </p:oleObj>
              </mc:Fallback>
            </mc:AlternateContent>
          </a:graphicData>
        </a:graphic>
      </p:graphicFrame>
      <p:pic>
        <p:nvPicPr>
          <p:cNvPr id="8" name="Picture 12">
            <a:extLst>
              <a:ext uri="{FF2B5EF4-FFF2-40B4-BE49-F238E27FC236}">
                <a16:creationId xmlns:a16="http://schemas.microsoft.com/office/drawing/2014/main" id="{5D9949E2-F631-9A46-86AB-2BF21A84C2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2551" y="5872201"/>
            <a:ext cx="1344149" cy="592097"/>
          </a:xfrm>
          <a:prstGeom prst="rect">
            <a:avLst/>
          </a:prstGeom>
          <a:solidFill>
            <a:srgbClr val="FAFAFA"/>
          </a:solidFill>
        </p:spPr>
      </p:pic>
      <p:sp>
        <p:nvSpPr>
          <p:cNvPr id="12" name="Title 2">
            <a:extLst>
              <a:ext uri="{FF2B5EF4-FFF2-40B4-BE49-F238E27FC236}">
                <a16:creationId xmlns:a16="http://schemas.microsoft.com/office/drawing/2014/main" id="{3E68A22A-CBB1-384C-8549-77BE007C54ED}"/>
              </a:ext>
            </a:extLst>
          </p:cNvPr>
          <p:cNvSpPr>
            <a:spLocks noGrp="1"/>
          </p:cNvSpPr>
          <p:nvPr>
            <p:ph type="title"/>
          </p:nvPr>
        </p:nvSpPr>
        <p:spPr>
          <a:xfrm>
            <a:off x="838200" y="148412"/>
            <a:ext cx="10858500" cy="1106488"/>
          </a:xfrm>
        </p:spPr>
        <p:txBody>
          <a:bodyPr>
            <a:normAutofit/>
          </a:bodyPr>
          <a:lstStyle/>
          <a:p>
            <a:r>
              <a:rPr lang="en-US" dirty="0"/>
              <a:t>Secondary Exploratory Outcomes</a:t>
            </a:r>
            <a:br>
              <a:rPr lang="en-US" dirty="0"/>
            </a:br>
            <a:r>
              <a:rPr lang="en-US" dirty="0"/>
              <a:t>Total follow-up (median 10.6 months)</a:t>
            </a:r>
          </a:p>
        </p:txBody>
      </p:sp>
      <p:graphicFrame>
        <p:nvGraphicFramePr>
          <p:cNvPr id="9" name="Table 8">
            <a:extLst>
              <a:ext uri="{FF2B5EF4-FFF2-40B4-BE49-F238E27FC236}">
                <a16:creationId xmlns:a16="http://schemas.microsoft.com/office/drawing/2014/main" id="{452BAA74-6AE9-F740-8BAD-D023FAE44A98}"/>
              </a:ext>
            </a:extLst>
          </p:cNvPr>
          <p:cNvGraphicFramePr>
            <a:graphicFrameLocks/>
          </p:cNvGraphicFramePr>
          <p:nvPr/>
        </p:nvGraphicFramePr>
        <p:xfrm>
          <a:off x="952500" y="1498765"/>
          <a:ext cx="10744200" cy="3782677"/>
        </p:xfrm>
        <a:graphic>
          <a:graphicData uri="http://schemas.openxmlformats.org/drawingml/2006/table">
            <a:tbl>
              <a:tblPr firstRow="1" bandRow="1">
                <a:tableStyleId>{5C22544A-7EE6-4342-B048-85BDC9FD1C3A}</a:tableStyleId>
              </a:tblPr>
              <a:tblGrid>
                <a:gridCol w="1326018">
                  <a:extLst>
                    <a:ext uri="{9D8B030D-6E8A-4147-A177-3AD203B41FA5}">
                      <a16:colId xmlns:a16="http://schemas.microsoft.com/office/drawing/2014/main" val="1667774294"/>
                    </a:ext>
                  </a:extLst>
                </a:gridCol>
                <a:gridCol w="1243999">
                  <a:extLst>
                    <a:ext uri="{9D8B030D-6E8A-4147-A177-3AD203B41FA5}">
                      <a16:colId xmlns:a16="http://schemas.microsoft.com/office/drawing/2014/main" val="2806833044"/>
                    </a:ext>
                  </a:extLst>
                </a:gridCol>
                <a:gridCol w="1390677">
                  <a:extLst>
                    <a:ext uri="{9D8B030D-6E8A-4147-A177-3AD203B41FA5}">
                      <a16:colId xmlns:a16="http://schemas.microsoft.com/office/drawing/2014/main" val="375174128"/>
                    </a:ext>
                  </a:extLst>
                </a:gridCol>
                <a:gridCol w="1233566">
                  <a:extLst>
                    <a:ext uri="{9D8B030D-6E8A-4147-A177-3AD203B41FA5}">
                      <a16:colId xmlns:a16="http://schemas.microsoft.com/office/drawing/2014/main" val="3821074075"/>
                    </a:ext>
                  </a:extLst>
                </a:gridCol>
                <a:gridCol w="1535057">
                  <a:extLst>
                    <a:ext uri="{9D8B030D-6E8A-4147-A177-3AD203B41FA5}">
                      <a16:colId xmlns:a16="http://schemas.microsoft.com/office/drawing/2014/main" val="1115234531"/>
                    </a:ext>
                  </a:extLst>
                </a:gridCol>
                <a:gridCol w="1202876">
                  <a:extLst>
                    <a:ext uri="{9D8B030D-6E8A-4147-A177-3AD203B41FA5}">
                      <a16:colId xmlns:a16="http://schemas.microsoft.com/office/drawing/2014/main" val="675076380"/>
                    </a:ext>
                  </a:extLst>
                </a:gridCol>
                <a:gridCol w="1494717">
                  <a:extLst>
                    <a:ext uri="{9D8B030D-6E8A-4147-A177-3AD203B41FA5}">
                      <a16:colId xmlns:a16="http://schemas.microsoft.com/office/drawing/2014/main" val="825806003"/>
                    </a:ext>
                  </a:extLst>
                </a:gridCol>
                <a:gridCol w="1317290">
                  <a:extLst>
                    <a:ext uri="{9D8B030D-6E8A-4147-A177-3AD203B41FA5}">
                      <a16:colId xmlns:a16="http://schemas.microsoft.com/office/drawing/2014/main" val="3811089687"/>
                    </a:ext>
                  </a:extLst>
                </a:gridCol>
              </a:tblGrid>
              <a:tr h="1006331">
                <a:tc>
                  <a:txBody>
                    <a:bodyPr/>
                    <a:lstStyle/>
                    <a:p>
                      <a:r>
                        <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Outcome</a:t>
                      </a:r>
                      <a:endParaRPr lang="en-CA"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555A55">
                        <a:alpha val="74902"/>
                      </a:srgbClr>
                    </a:solidFill>
                  </a:tcPr>
                </a:tc>
                <a:tc>
                  <a:txBody>
                    <a:bodyPr/>
                    <a:lstStyle/>
                    <a:p>
                      <a:pPr algn="ctr"/>
                      <a:r>
                        <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Asundexian, 10 (N=455)</a:t>
                      </a:r>
                      <a:endParaRPr lang="en-CA"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solidFill>
                  </a:tcPr>
                </a:tc>
                <a:tc>
                  <a:txBody>
                    <a:bodyPr/>
                    <a:lstStyle/>
                    <a:p>
                      <a:pPr algn="ctr"/>
                      <a:r>
                        <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Asundexian, 10 vs. placebo</a:t>
                      </a:r>
                      <a:endParaRPr lang="en-CA"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solidFill>
                  </a:tcPr>
                </a:tc>
                <a:tc>
                  <a:txBody>
                    <a:bodyPr/>
                    <a:lstStyle/>
                    <a:p>
                      <a:pPr algn="ctr"/>
                      <a:r>
                        <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Asundexian, 20 (N=450)</a:t>
                      </a:r>
                      <a:endParaRPr lang="en-CA"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solidFill>
                  </a:tcPr>
                </a:tc>
                <a:tc>
                  <a:txBody>
                    <a:bodyPr/>
                    <a:lstStyle/>
                    <a:p>
                      <a:pPr algn="ctr"/>
                      <a:r>
                        <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Asundexian, 20 vs. placebo</a:t>
                      </a:r>
                      <a:endParaRPr lang="en-CA"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solidFill>
                  </a:tcPr>
                </a:tc>
                <a:tc>
                  <a:txBody>
                    <a:bodyPr/>
                    <a:lstStyle/>
                    <a:p>
                      <a:pPr algn="ctr"/>
                      <a:r>
                        <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Asundexian, 50 (N=447)</a:t>
                      </a:r>
                      <a:endParaRPr lang="en-CA"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solidFill>
                  </a:tcPr>
                </a:tc>
                <a:tc>
                  <a:txBody>
                    <a:bodyPr/>
                    <a:lstStyle/>
                    <a:p>
                      <a:pPr algn="ctr"/>
                      <a:r>
                        <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Asundexian 50 vs. placebo</a:t>
                      </a:r>
                      <a:endParaRPr lang="en-CA"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solidFill>
                  </a:tcPr>
                </a:tc>
                <a:tc>
                  <a:txBody>
                    <a:bodyPr/>
                    <a:lstStyle/>
                    <a:p>
                      <a:pPr algn="ctr"/>
                      <a:r>
                        <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Placebo (N=456)</a:t>
                      </a:r>
                      <a:endParaRPr lang="en-CA"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552682"/>
                    </a:solidFill>
                  </a:tcPr>
                </a:tc>
                <a:extLst>
                  <a:ext uri="{0D108BD9-81ED-4DB2-BD59-A6C34878D82A}">
                    <a16:rowId xmlns:a16="http://schemas.microsoft.com/office/drawing/2014/main" val="1660363237"/>
                  </a:ext>
                </a:extLst>
              </a:tr>
              <a:tr h="817524">
                <a:tc>
                  <a:txBody>
                    <a:bodyPr/>
                    <a:lstStyle/>
                    <a:p>
                      <a:r>
                        <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CA" sz="14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555A55">
                        <a:alpha val="9804"/>
                      </a:srgbClr>
                    </a:solidFill>
                  </a:tcPr>
                </a:tc>
                <a:tc>
                  <a:txBody>
                    <a:bodyPr/>
                    <a:lstStyle/>
                    <a:p>
                      <a:pPr algn="ct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 of patients (%)</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alpha val="9804"/>
                      </a:srgbClr>
                    </a:solidFill>
                  </a:tcPr>
                </a:tc>
                <a:tc>
                  <a:txBody>
                    <a:bodyPr/>
                    <a:lstStyle/>
                    <a:p>
                      <a:pPr algn="ct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HR</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 CI)</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alpha val="9804"/>
                      </a:srgbClr>
                    </a:solidFill>
                  </a:tcPr>
                </a:tc>
                <a:tc>
                  <a:txBody>
                    <a:bodyPr/>
                    <a:lstStyle/>
                    <a:p>
                      <a:pPr algn="ct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 of patients (%)</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alpha val="9804"/>
                      </a:srgbClr>
                    </a:solidFill>
                  </a:tcPr>
                </a:tc>
                <a:tc>
                  <a:txBody>
                    <a:bodyPr/>
                    <a:lstStyle/>
                    <a:p>
                      <a:pPr algn="ct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HR</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 CI)</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alpha val="9804"/>
                      </a:srgbClr>
                    </a:solidFill>
                  </a:tcPr>
                </a:tc>
                <a:tc>
                  <a:txBody>
                    <a:bodyPr/>
                    <a:lstStyle/>
                    <a:p>
                      <a:pPr algn="ct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 of patients (%)</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alpha val="9804"/>
                      </a:srgbClr>
                    </a:solidFill>
                  </a:tcPr>
                </a:tc>
                <a:tc>
                  <a:txBody>
                    <a:bodyPr/>
                    <a:lstStyle/>
                    <a:p>
                      <a:pPr algn="ct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HR</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 CI)</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alpha val="9804"/>
                      </a:srgbClr>
                    </a:solidFill>
                  </a:tcPr>
                </a:tc>
                <a:tc>
                  <a:txBody>
                    <a:bodyPr/>
                    <a:lstStyle/>
                    <a:p>
                      <a:pPr algn="ct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 of patients (%)</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552682">
                        <a:alpha val="9804"/>
                      </a:srgbClr>
                    </a:solidFill>
                  </a:tcPr>
                </a:tc>
                <a:extLst>
                  <a:ext uri="{0D108BD9-81ED-4DB2-BD59-A6C34878D82A}">
                    <a16:rowId xmlns:a16="http://schemas.microsoft.com/office/drawing/2014/main" val="112510404"/>
                  </a:ext>
                </a:extLst>
              </a:tr>
              <a:tr h="1090029">
                <a:tc>
                  <a:txBody>
                    <a:bodyPr/>
                    <a:lstStyle/>
                    <a:p>
                      <a:r>
                        <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TIA</a:t>
                      </a:r>
                      <a:endParaRPr lang="en-CA" sz="14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555A55">
                        <a:alpha val="20000"/>
                      </a:srgbClr>
                    </a:solidFill>
                  </a:tcPr>
                </a:tc>
                <a:tc>
                  <a:txBody>
                    <a:bodyPr/>
                    <a:lstStyle/>
                    <a:p>
                      <a:pPr algn="ctr"/>
                      <a:r>
                        <a:rPr lang="en-CA"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 (2.2%)</a:t>
                      </a:r>
                      <a:endParaRPr lang="en-CA" sz="140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alpha val="20000"/>
                      </a:srgbClr>
                    </a:solidFill>
                  </a:tcPr>
                </a:tc>
                <a:tc>
                  <a:txBody>
                    <a:bodyPr/>
                    <a:lstStyle/>
                    <a:p>
                      <a:pPr algn="ctr"/>
                      <a:r>
                        <a:rPr lang="en-CA"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0.91 (0.44-1.87)</a:t>
                      </a:r>
                      <a:endParaRPr lang="en-CA" sz="14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alpha val="20000"/>
                      </a:srgbClr>
                    </a:solidFill>
                  </a:tcPr>
                </a:tc>
                <a:tc>
                  <a:txBody>
                    <a:bodyPr/>
                    <a:lstStyle/>
                    <a:p>
                      <a:pPr algn="ctr"/>
                      <a:r>
                        <a:rPr lang="en-C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(0.4%)</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alpha val="20000"/>
                      </a:srgbClr>
                    </a:solidFill>
                  </a:tcPr>
                </a:tc>
                <a:tc>
                  <a:txBody>
                    <a:bodyPr/>
                    <a:lstStyle/>
                    <a:p>
                      <a:pPr algn="ctr"/>
                      <a:r>
                        <a:rPr lang="en-CA"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0.18 (0.05-0.64)</a:t>
                      </a:r>
                      <a:endParaRPr lang="en-CA" sz="14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alpha val="20000"/>
                      </a:srgbClr>
                    </a:solidFill>
                  </a:tcPr>
                </a:tc>
                <a:tc>
                  <a:txBody>
                    <a:bodyPr/>
                    <a:lstStyle/>
                    <a:p>
                      <a:pPr algn="ctr"/>
                      <a:r>
                        <a:rPr lang="en-C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(0.4%)</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alpha val="20000"/>
                      </a:srgbClr>
                    </a:solidFill>
                  </a:tcPr>
                </a:tc>
                <a:tc>
                  <a:txBody>
                    <a:bodyPr/>
                    <a:lstStyle/>
                    <a:p>
                      <a:pPr algn="ctr"/>
                      <a:r>
                        <a:rPr lang="en-CA"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0.18 (0.05-0.65)</a:t>
                      </a:r>
                      <a:endParaRPr lang="en-CA" sz="1400" b="1"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F18B85">
                        <a:alpha val="20000"/>
                      </a:srgbClr>
                    </a:solidFill>
                  </a:tcPr>
                </a:tc>
                <a:tc>
                  <a:txBody>
                    <a:bodyPr/>
                    <a:lstStyle/>
                    <a:p>
                      <a:pPr algn="ctr"/>
                      <a:r>
                        <a:rPr lang="en-CA"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 (2.4%)</a:t>
                      </a:r>
                      <a:endParaRPr lang="en-CA" sz="1400" dirty="0">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552682">
                        <a:alpha val="20000"/>
                      </a:srgbClr>
                    </a:solidFill>
                  </a:tcPr>
                </a:tc>
                <a:extLst>
                  <a:ext uri="{0D108BD9-81ED-4DB2-BD59-A6C34878D82A}">
                    <a16:rowId xmlns:a16="http://schemas.microsoft.com/office/drawing/2014/main" val="3835062248"/>
                  </a:ext>
                </a:extLst>
              </a:tr>
              <a:tr h="868793">
                <a:tc>
                  <a:txBody>
                    <a:bodyPr/>
                    <a:lstStyle/>
                    <a:p>
                      <a:r>
                        <a:rPr lang="en-US" sz="1400" b="1" dirty="0">
                          <a:solidFill>
                            <a:srgbClr val="EE4E60"/>
                          </a:solidFill>
                          <a:effectLst/>
                          <a:latin typeface="Arial" panose="020B0604020202020204" pitchFamily="34" charset="0"/>
                          <a:ea typeface="Times New Roman" panose="02020603050405020304" pitchFamily="18" charset="0"/>
                          <a:cs typeface="Arial" panose="020B0604020202020204" pitchFamily="34" charset="0"/>
                        </a:rPr>
                        <a:t>Recurrent ischemic stroke or TIA </a:t>
                      </a:r>
                      <a:endParaRPr lang="en-CA" sz="1400" b="1" dirty="0">
                        <a:solidFill>
                          <a:srgbClr val="EE4E60"/>
                        </a:solidFill>
                        <a:effectLst/>
                        <a:latin typeface="Arial" panose="020B0604020202020204" pitchFamily="34" charset="0"/>
                        <a:ea typeface="Times New Roman" panose="02020603050405020304" pitchFamily="18" charset="0"/>
                        <a:cs typeface="Arial" panose="020B0604020202020204" pitchFamily="34" charset="0"/>
                      </a:endParaRPr>
                    </a:p>
                  </a:txBody>
                  <a:tcPr marT="0" marB="0" anchor="ctr">
                    <a:solidFill>
                      <a:srgbClr val="555A55">
                        <a:alpha val="9804"/>
                      </a:srgbClr>
                    </a:solidFill>
                  </a:tcPr>
                </a:tc>
                <a:tc>
                  <a:txBody>
                    <a:bodyPr/>
                    <a:lstStyle/>
                    <a:p>
                      <a:pPr algn="ctr"/>
                      <a:r>
                        <a:rPr lang="en-CA" sz="1400" dirty="0">
                          <a:solidFill>
                            <a:srgbClr val="EE4E60"/>
                          </a:solidFill>
                          <a:effectLst/>
                          <a:latin typeface="Arial" panose="020B0604020202020204" pitchFamily="34" charset="0"/>
                          <a:ea typeface="Times New Roman" panose="02020603050405020304" pitchFamily="18" charset="0"/>
                          <a:cs typeface="Arial" panose="020B0604020202020204" pitchFamily="34" charset="0"/>
                        </a:rPr>
                        <a:t>35 (7.7%)</a:t>
                      </a:r>
                    </a:p>
                  </a:txBody>
                  <a:tcPr marT="0" marB="0" anchor="ctr">
                    <a:solidFill>
                      <a:srgbClr val="F18B85">
                        <a:alpha val="9804"/>
                      </a:srgbClr>
                    </a:solidFill>
                  </a:tcPr>
                </a:tc>
                <a:tc>
                  <a:txBody>
                    <a:bodyPr/>
                    <a:lstStyle/>
                    <a:p>
                      <a:pPr algn="ctr"/>
                      <a:r>
                        <a:rPr lang="en-CA" sz="1400" b="1" dirty="0">
                          <a:solidFill>
                            <a:srgbClr val="EE4E60"/>
                          </a:solidFill>
                          <a:effectLst/>
                          <a:latin typeface="Arial" panose="020B0604020202020204" pitchFamily="34" charset="0"/>
                          <a:ea typeface="Times New Roman" panose="02020603050405020304" pitchFamily="18" charset="0"/>
                          <a:cs typeface="Arial" panose="020B0604020202020204" pitchFamily="34" charset="0"/>
                        </a:rPr>
                        <a:t>0.92 (0.63-1.35)</a:t>
                      </a:r>
                    </a:p>
                  </a:txBody>
                  <a:tcPr marT="0" marB="0" anchor="ctr">
                    <a:solidFill>
                      <a:srgbClr val="F18B85">
                        <a:alpha val="9804"/>
                      </a:srgbClr>
                    </a:solidFill>
                  </a:tcPr>
                </a:tc>
                <a:tc>
                  <a:txBody>
                    <a:bodyPr/>
                    <a:lstStyle/>
                    <a:p>
                      <a:pPr algn="ctr"/>
                      <a:r>
                        <a:rPr lang="en-CA" sz="1400" dirty="0">
                          <a:solidFill>
                            <a:srgbClr val="EE4E60"/>
                          </a:solidFill>
                          <a:effectLst/>
                          <a:latin typeface="Arial" panose="020B0604020202020204" pitchFamily="34" charset="0"/>
                          <a:ea typeface="Times New Roman" panose="02020603050405020304" pitchFamily="18" charset="0"/>
                          <a:cs typeface="Arial" panose="020B0604020202020204" pitchFamily="34" charset="0"/>
                        </a:rPr>
                        <a:t>28 (6.2%)</a:t>
                      </a:r>
                    </a:p>
                  </a:txBody>
                  <a:tcPr marT="0" marB="0" anchor="ctr">
                    <a:solidFill>
                      <a:srgbClr val="F18B85">
                        <a:alpha val="9804"/>
                      </a:srgbClr>
                    </a:solidFill>
                  </a:tcPr>
                </a:tc>
                <a:tc>
                  <a:txBody>
                    <a:bodyPr/>
                    <a:lstStyle/>
                    <a:p>
                      <a:pPr algn="ctr"/>
                      <a:r>
                        <a:rPr lang="en-CA" sz="1400" b="1" dirty="0">
                          <a:solidFill>
                            <a:srgbClr val="EE4E60"/>
                          </a:solidFill>
                          <a:effectLst/>
                          <a:latin typeface="Arial" panose="020B0604020202020204" pitchFamily="34" charset="0"/>
                          <a:ea typeface="Times New Roman" panose="02020603050405020304" pitchFamily="18" charset="0"/>
                          <a:cs typeface="Arial" panose="020B0604020202020204" pitchFamily="34" charset="0"/>
                        </a:rPr>
                        <a:t>0.74 (0.49-1.12)</a:t>
                      </a:r>
                    </a:p>
                  </a:txBody>
                  <a:tcPr marT="0" marB="0" anchor="ctr">
                    <a:solidFill>
                      <a:srgbClr val="F18B85">
                        <a:alpha val="9804"/>
                      </a:srgbClr>
                    </a:solidFill>
                  </a:tcPr>
                </a:tc>
                <a:tc>
                  <a:txBody>
                    <a:bodyPr/>
                    <a:lstStyle/>
                    <a:p>
                      <a:pPr algn="ctr"/>
                      <a:r>
                        <a:rPr lang="en-CA" sz="1400" dirty="0">
                          <a:solidFill>
                            <a:srgbClr val="EE4E60"/>
                          </a:solidFill>
                          <a:effectLst/>
                          <a:latin typeface="Arial" panose="020B0604020202020204" pitchFamily="34" charset="0"/>
                          <a:ea typeface="Times New Roman" panose="02020603050405020304" pitchFamily="18" charset="0"/>
                          <a:cs typeface="Arial" panose="020B0604020202020204" pitchFamily="34" charset="0"/>
                        </a:rPr>
                        <a:t>24 (5.4%)</a:t>
                      </a:r>
                    </a:p>
                  </a:txBody>
                  <a:tcPr marT="0" marB="0" anchor="ctr">
                    <a:solidFill>
                      <a:srgbClr val="F18B85">
                        <a:alpha val="9804"/>
                      </a:srgbClr>
                    </a:solidFill>
                  </a:tcPr>
                </a:tc>
                <a:tc>
                  <a:txBody>
                    <a:bodyPr/>
                    <a:lstStyle/>
                    <a:p>
                      <a:pPr algn="ctr"/>
                      <a:r>
                        <a:rPr lang="en-CA" sz="1400" b="1" dirty="0">
                          <a:solidFill>
                            <a:srgbClr val="EE4E60"/>
                          </a:solidFill>
                          <a:effectLst/>
                          <a:latin typeface="Arial" panose="020B0604020202020204" pitchFamily="34" charset="0"/>
                          <a:ea typeface="Times New Roman" panose="02020603050405020304" pitchFamily="18" charset="0"/>
                          <a:cs typeface="Arial" panose="020B0604020202020204" pitchFamily="34" charset="0"/>
                        </a:rPr>
                        <a:t>0.64 (0.41-0.98)</a:t>
                      </a:r>
                    </a:p>
                  </a:txBody>
                  <a:tcPr marT="0" marB="0" anchor="ctr">
                    <a:solidFill>
                      <a:srgbClr val="F18B85">
                        <a:alpha val="9804"/>
                      </a:srgbClr>
                    </a:solidFill>
                  </a:tcPr>
                </a:tc>
                <a:tc>
                  <a:txBody>
                    <a:bodyPr/>
                    <a:lstStyle/>
                    <a:p>
                      <a:pPr algn="ctr"/>
                      <a:r>
                        <a:rPr lang="en-CA" sz="1400" dirty="0">
                          <a:solidFill>
                            <a:srgbClr val="EE4E60"/>
                          </a:solidFill>
                          <a:effectLst/>
                          <a:latin typeface="Arial" panose="020B0604020202020204" pitchFamily="34" charset="0"/>
                          <a:ea typeface="Times New Roman" panose="02020603050405020304" pitchFamily="18" charset="0"/>
                          <a:cs typeface="Arial" panose="020B0604020202020204" pitchFamily="34" charset="0"/>
                        </a:rPr>
                        <a:t>38 (8.3%)</a:t>
                      </a:r>
                    </a:p>
                  </a:txBody>
                  <a:tcPr marT="0" marB="0" anchor="ctr">
                    <a:solidFill>
                      <a:srgbClr val="552682">
                        <a:alpha val="9804"/>
                      </a:srgbClr>
                    </a:solidFill>
                  </a:tcPr>
                </a:tc>
                <a:extLst>
                  <a:ext uri="{0D108BD9-81ED-4DB2-BD59-A6C34878D82A}">
                    <a16:rowId xmlns:a16="http://schemas.microsoft.com/office/drawing/2014/main" val="2942860154"/>
                  </a:ext>
                </a:extLst>
              </a:tr>
            </a:tbl>
          </a:graphicData>
        </a:graphic>
      </p:graphicFrame>
      <p:sp>
        <p:nvSpPr>
          <p:cNvPr id="2" name="Rectangle 1">
            <a:extLst>
              <a:ext uri="{FF2B5EF4-FFF2-40B4-BE49-F238E27FC236}">
                <a16:creationId xmlns:a16="http://schemas.microsoft.com/office/drawing/2014/main" id="{E59BFA26-8EFB-8543-AD01-C980753C8410}"/>
              </a:ext>
            </a:extLst>
          </p:cNvPr>
          <p:cNvSpPr/>
          <p:nvPr/>
        </p:nvSpPr>
        <p:spPr>
          <a:xfrm>
            <a:off x="952500" y="4381500"/>
            <a:ext cx="10744200" cy="1006509"/>
          </a:xfrm>
          <a:prstGeom prst="rect">
            <a:avLst/>
          </a:prstGeom>
          <a:solidFill>
            <a:schemeClr val="lt1">
              <a:alpha val="5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15769"/>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F43311BB-A955-034E-A7C3-EBD02E282F83}"/>
              </a:ext>
            </a:extLst>
          </p:cNvPr>
          <p:cNvSpPr/>
          <p:nvPr/>
        </p:nvSpPr>
        <p:spPr>
          <a:xfrm>
            <a:off x="952500" y="5872202"/>
            <a:ext cx="8940800" cy="592097"/>
          </a:xfrm>
          <a:prstGeom prst="rect">
            <a:avLst/>
          </a:prstGeom>
          <a:noFill/>
          <a:ln w="127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Dose dependent reduction of composite of ischemic stroke or TIA with asundexian</a:t>
            </a:r>
          </a:p>
        </p:txBody>
      </p:sp>
    </p:spTree>
    <p:extLst>
      <p:ext uri="{BB962C8B-B14F-4D97-AF65-F5344CB8AC3E}">
        <p14:creationId xmlns:p14="http://schemas.microsoft.com/office/powerpoint/2010/main" val="1137494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7">
            <a:extLst>
              <a:ext uri="{FF2B5EF4-FFF2-40B4-BE49-F238E27FC236}">
                <a16:creationId xmlns:a16="http://schemas.microsoft.com/office/drawing/2014/main" id="{28131CEA-A4BC-3043-8209-29DA11738D54}"/>
              </a:ext>
            </a:extLst>
          </p:cNvPr>
          <p:cNvGraphicFramePr>
            <a:graphicFrameLocks noGrp="1"/>
          </p:cNvGraphicFramePr>
          <p:nvPr>
            <p:ph sz="half" idx="2"/>
          </p:nvPr>
        </p:nvGraphicFramePr>
        <p:xfrm>
          <a:off x="839788" y="1579419"/>
          <a:ext cx="5157787" cy="2532666"/>
        </p:xfrm>
        <a:graphic>
          <a:graphicData uri="http://schemas.openxmlformats.org/drawingml/2006/chart">
            <c:chart xmlns:c="http://schemas.openxmlformats.org/drawingml/2006/chart" xmlns:r="http://schemas.openxmlformats.org/officeDocument/2006/relationships" r:id="rId3"/>
          </a:graphicData>
        </a:graphic>
      </p:graphicFrame>
      <p:sp>
        <p:nvSpPr>
          <p:cNvPr id="16" name="Title 2">
            <a:extLst>
              <a:ext uri="{FF2B5EF4-FFF2-40B4-BE49-F238E27FC236}">
                <a16:creationId xmlns:a16="http://schemas.microsoft.com/office/drawing/2014/main" id="{9932C884-14A7-A44E-8D58-B3FB09CDEC8D}"/>
              </a:ext>
            </a:extLst>
          </p:cNvPr>
          <p:cNvSpPr>
            <a:spLocks noGrp="1"/>
          </p:cNvSpPr>
          <p:nvPr>
            <p:ph type="title"/>
          </p:nvPr>
        </p:nvSpPr>
        <p:spPr>
          <a:xfrm>
            <a:off x="838200" y="0"/>
            <a:ext cx="10515600" cy="765317"/>
          </a:xfrm>
        </p:spPr>
        <p:txBody>
          <a:bodyPr/>
          <a:lstStyle/>
          <a:p>
            <a:r>
              <a:rPr lang="en-US" dirty="0"/>
              <a:t>Bleeding Outcomes</a:t>
            </a:r>
          </a:p>
        </p:txBody>
      </p:sp>
      <p:sp>
        <p:nvSpPr>
          <p:cNvPr id="2" name="Right Brace 1">
            <a:extLst>
              <a:ext uri="{FF2B5EF4-FFF2-40B4-BE49-F238E27FC236}">
                <a16:creationId xmlns:a16="http://schemas.microsoft.com/office/drawing/2014/main" id="{812360FD-AEA2-BB41-927D-E744034E9D94}"/>
              </a:ext>
            </a:extLst>
          </p:cNvPr>
          <p:cNvSpPr/>
          <p:nvPr/>
        </p:nvSpPr>
        <p:spPr>
          <a:xfrm rot="16200000" flipV="1">
            <a:off x="5075453" y="1357497"/>
            <a:ext cx="149565" cy="865772"/>
          </a:xfrm>
          <a:prstGeom prst="rightBrace">
            <a:avLst/>
          </a:prstGeom>
          <a:ln w="25400">
            <a:solidFill>
              <a:srgbClr val="555A5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5E4DE450-7D75-9A46-84D7-B2DB94E2F5C6}"/>
              </a:ext>
            </a:extLst>
          </p:cNvPr>
          <p:cNvSpPr txBox="1"/>
          <p:nvPr/>
        </p:nvSpPr>
        <p:spPr>
          <a:xfrm>
            <a:off x="3998107" y="1346438"/>
            <a:ext cx="2304256" cy="27699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HR 1.57, 90% CI 0.91 – 2.71</a:t>
            </a:r>
            <a:r>
              <a:rPr kumimoji="0" lang="en-CA"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aphicFrame>
        <p:nvGraphicFramePr>
          <p:cNvPr id="8" name="Content Placeholder 7">
            <a:extLst>
              <a:ext uri="{FF2B5EF4-FFF2-40B4-BE49-F238E27FC236}">
                <a16:creationId xmlns:a16="http://schemas.microsoft.com/office/drawing/2014/main" id="{1C7E2CA8-2DD6-49F6-A4BC-4C3AF44DDFE8}"/>
              </a:ext>
            </a:extLst>
          </p:cNvPr>
          <p:cNvGraphicFramePr>
            <a:graphicFrameLocks/>
          </p:cNvGraphicFramePr>
          <p:nvPr/>
        </p:nvGraphicFramePr>
        <p:xfrm>
          <a:off x="6096000" y="1635228"/>
          <a:ext cx="5157786" cy="24395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43450C4C-DEC0-9D41-B616-50A5C553BB80}"/>
              </a:ext>
            </a:extLst>
          </p:cNvPr>
          <p:cNvSpPr txBox="1"/>
          <p:nvPr/>
        </p:nvSpPr>
        <p:spPr>
          <a:xfrm>
            <a:off x="809632" y="915708"/>
            <a:ext cx="5187944" cy="338554"/>
          </a:xfrm>
          <a:prstGeom prst="rect">
            <a:avLst/>
          </a:prstGeom>
          <a:noFill/>
        </p:spPr>
        <p:txBody>
          <a:bodyPr wrap="square" rtlCol="0">
            <a:spAutoFit/>
          </a:bodyPr>
          <a:lstStyle/>
          <a:p>
            <a:pPr marL="51600" marR="0" lvl="0" indent="0" algn="ctr" defTabSz="480000" rtl="0" eaLnBrk="1" fontAlgn="auto" latinLnBrk="0" hangingPunct="1">
              <a:lnSpc>
                <a:spcPct val="100000"/>
              </a:lnSpc>
              <a:spcBef>
                <a:spcPct val="20000"/>
              </a:spcBef>
              <a:spcAft>
                <a:spcPts val="0"/>
              </a:spcAft>
              <a:buClr>
                <a:srgbClr val="C00000"/>
              </a:buClr>
              <a:buSzTx/>
              <a:buFontTx/>
              <a:buNone/>
              <a:tabLst/>
              <a:defRPr/>
            </a:pPr>
            <a:r>
              <a:rPr kumimoji="0" lang="en-US" sz="1600" b="0" i="0" u="none" strike="noStrike" kern="1200" cap="none" spc="0" normalizeH="0" baseline="0" noProof="0" dirty="0">
                <a:ln>
                  <a:noFill/>
                </a:ln>
                <a:solidFill>
                  <a:srgbClr val="595959"/>
                </a:solidFill>
                <a:effectLst/>
                <a:uLnTx/>
                <a:uFillTx/>
                <a:latin typeface="Calibri" panose="020F0502020204030204" pitchFamily="34" charset="0"/>
                <a:ea typeface="+mn-ea"/>
                <a:cs typeface="Calibri" panose="020F0502020204030204" pitchFamily="34" charset="0"/>
              </a:rPr>
              <a:t>A. Major or Clinically-Relevant Non-Major Bleeding (ISTH)</a:t>
            </a:r>
            <a:r>
              <a:rPr kumimoji="0" lang="en-US" sz="1600" b="0" i="0" u="none" strike="noStrike" kern="1200" cap="none" spc="0" normalizeH="0" baseline="30000" noProof="0" dirty="0">
                <a:ln>
                  <a:noFill/>
                </a:ln>
                <a:solidFill>
                  <a:srgbClr val="595959"/>
                </a:solidFill>
                <a:effectLst/>
                <a:uLnTx/>
                <a:uFillTx/>
                <a:latin typeface="Calibri" panose="020F0502020204030204" pitchFamily="34" charset="0"/>
                <a:ea typeface="+mn-ea"/>
                <a:cs typeface="Calibri" panose="020F0502020204030204" pitchFamily="34" charset="0"/>
              </a:rPr>
              <a:t>1</a:t>
            </a:r>
            <a:endParaRPr kumimoji="0" lang="en-US" sz="1600" b="0" i="0" u="none" strike="noStrike" kern="1200" cap="none" spc="0" normalizeH="0" baseline="0" noProof="0" dirty="0">
              <a:ln>
                <a:noFill/>
              </a:ln>
              <a:solidFill>
                <a:srgbClr val="595959"/>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DE70B066-119B-0647-81F9-3C9C98F6823E}"/>
              </a:ext>
            </a:extLst>
          </p:cNvPr>
          <p:cNvSpPr txBox="1"/>
          <p:nvPr/>
        </p:nvSpPr>
        <p:spPr>
          <a:xfrm>
            <a:off x="6662182" y="919277"/>
            <a:ext cx="4591603" cy="338554"/>
          </a:xfrm>
          <a:prstGeom prst="rect">
            <a:avLst/>
          </a:prstGeom>
          <a:noFill/>
        </p:spPr>
        <p:txBody>
          <a:bodyPr wrap="square" rtlCol="0">
            <a:spAutoFit/>
          </a:bodyPr>
          <a:lstStyle/>
          <a:p>
            <a:pPr marL="51600" marR="0" lvl="0" indent="0" algn="ctr" defTabSz="480000" rtl="0" eaLnBrk="1" fontAlgn="auto" latinLnBrk="0" hangingPunct="1">
              <a:lnSpc>
                <a:spcPct val="100000"/>
              </a:lnSpc>
              <a:spcBef>
                <a:spcPct val="20000"/>
              </a:spcBef>
              <a:spcAft>
                <a:spcPts val="0"/>
              </a:spcAft>
              <a:buClr>
                <a:srgbClr val="C00000"/>
              </a:buClr>
              <a:buSzTx/>
              <a:buFontTx/>
              <a:buNone/>
              <a:tabLst/>
              <a:defRPr/>
            </a:pPr>
            <a:r>
              <a:rPr kumimoji="0" lang="en-US" sz="1600" b="0" i="0" u="none" strike="noStrike" kern="1200" cap="none" spc="0" normalizeH="0" baseline="0" noProof="0" dirty="0">
                <a:ln>
                  <a:noFill/>
                </a:ln>
                <a:solidFill>
                  <a:srgbClr val="595959"/>
                </a:solidFill>
                <a:effectLst/>
                <a:uLnTx/>
                <a:uFillTx/>
                <a:latin typeface="Calibri" panose="020F0502020204030204" pitchFamily="34" charset="0"/>
                <a:ea typeface="+mn-ea"/>
                <a:cs typeface="Calibri" panose="020F0502020204030204" pitchFamily="34" charset="0"/>
              </a:rPr>
              <a:t>B. All Bleeding</a:t>
            </a:r>
          </a:p>
        </p:txBody>
      </p:sp>
      <p:sp>
        <p:nvSpPr>
          <p:cNvPr id="19" name="TextBox 18">
            <a:extLst>
              <a:ext uri="{FF2B5EF4-FFF2-40B4-BE49-F238E27FC236}">
                <a16:creationId xmlns:a16="http://schemas.microsoft.com/office/drawing/2014/main" id="{E78BEC4C-D402-CB4B-AC6B-D7098D9FB92A}"/>
              </a:ext>
            </a:extLst>
          </p:cNvPr>
          <p:cNvSpPr txBox="1"/>
          <p:nvPr/>
        </p:nvSpPr>
        <p:spPr>
          <a:xfrm>
            <a:off x="1157000" y="4299693"/>
            <a:ext cx="10096786" cy="359009"/>
          </a:xfrm>
          <a:prstGeom prst="rect">
            <a:avLst/>
          </a:prstGeom>
          <a:noFill/>
        </p:spPr>
        <p:txBody>
          <a:bodyPr wrap="square" rtlCol="0">
            <a:spAutoFit/>
          </a:bodyPr>
          <a:lstStyle/>
          <a:p>
            <a:pPr marL="51600" marR="0" lvl="0" indent="0" algn="ctr" defTabSz="480000" rtl="0" eaLnBrk="1" fontAlgn="auto" latinLnBrk="0" hangingPunct="1">
              <a:lnSpc>
                <a:spcPct val="100000"/>
              </a:lnSpc>
              <a:spcBef>
                <a:spcPct val="20000"/>
              </a:spcBef>
              <a:spcAft>
                <a:spcPts val="0"/>
              </a:spcAft>
              <a:buClr>
                <a:srgbClr val="C00000"/>
              </a:buClr>
              <a:buSzTx/>
              <a:buFontTx/>
              <a:buNone/>
              <a:tabLst/>
              <a:defRPr/>
            </a:pPr>
            <a:r>
              <a:rPr kumimoji="0" lang="en-US" sz="1733" b="1" i="0" u="none" strike="noStrike" kern="1200" cap="none" spc="0" normalizeH="0" baseline="0" noProof="0" dirty="0">
                <a:ln>
                  <a:noFill/>
                </a:ln>
                <a:solidFill>
                  <a:srgbClr val="595959"/>
                </a:solidFill>
                <a:effectLst/>
                <a:uLnTx/>
                <a:uFillTx/>
                <a:latin typeface="Calibri" panose="020F0502020204030204" pitchFamily="34" charset="0"/>
                <a:ea typeface="+mn-ea"/>
                <a:cs typeface="Calibri" panose="020F0502020204030204" pitchFamily="34" charset="0"/>
              </a:rPr>
              <a:t>C. Hemorrhagic transformation in patients with baseline MRI after randomization</a:t>
            </a:r>
          </a:p>
        </p:txBody>
      </p:sp>
      <p:sp>
        <p:nvSpPr>
          <p:cNvPr id="14" name="TextBox 13">
            <a:extLst>
              <a:ext uri="{FF2B5EF4-FFF2-40B4-BE49-F238E27FC236}">
                <a16:creationId xmlns:a16="http://schemas.microsoft.com/office/drawing/2014/main" id="{32CFE84E-D069-434C-82CE-E518090BCD4D}"/>
              </a:ext>
            </a:extLst>
          </p:cNvPr>
          <p:cNvSpPr txBox="1"/>
          <p:nvPr/>
        </p:nvSpPr>
        <p:spPr>
          <a:xfrm>
            <a:off x="6025443" y="6444946"/>
            <a:ext cx="5353125" cy="256578"/>
          </a:xfrm>
          <a:prstGeom prst="rect">
            <a:avLst/>
          </a:prstGeom>
          <a:noFill/>
        </p:spPr>
        <p:txBody>
          <a:bodyPr wrap="square" rtlCol="0">
            <a:spAutoFit/>
          </a:bodyPr>
          <a:lstStyle/>
          <a:p>
            <a:pPr marL="51600" marR="0" lvl="0" indent="0" algn="r" defTabSz="480000" rtl="0" eaLnBrk="1" fontAlgn="auto" latinLnBrk="0" hangingPunct="1">
              <a:lnSpc>
                <a:spcPct val="100000"/>
              </a:lnSpc>
              <a:spcBef>
                <a:spcPct val="20000"/>
              </a:spcBef>
              <a:spcAft>
                <a:spcPts val="0"/>
              </a:spcAft>
              <a:buClr>
                <a:srgbClr val="C00000"/>
              </a:buClr>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ASU = </a:t>
            </a:r>
            <a:r>
              <a:rPr kumimoji="0" lang="en-US" sz="1067" b="0" i="0" u="none" strike="noStrike" kern="1200" cap="none" spc="0" normalizeH="0" baseline="0" noProof="0" dirty="0" err="1">
                <a:ln>
                  <a:noFill/>
                </a:ln>
                <a:solidFill>
                  <a:srgbClr val="000000"/>
                </a:solidFill>
                <a:effectLst/>
                <a:uLnTx/>
                <a:uFillTx/>
                <a:latin typeface="Arial" panose="020B0604020202020204"/>
                <a:ea typeface="+mn-ea"/>
                <a:cs typeface="+mn-cs"/>
              </a:rPr>
              <a:t>Asundexian</a:t>
            </a:r>
            <a:r>
              <a:rPr kumimoji="0" lang="en-US" sz="1067" b="0" i="0" u="none" strike="noStrike" kern="1200" cap="none" spc="0" normalizeH="0" baseline="0" noProof="0" dirty="0">
                <a:ln>
                  <a:noFill/>
                </a:ln>
                <a:solidFill>
                  <a:srgbClr val="000000"/>
                </a:solidFill>
                <a:effectLst/>
                <a:uLnTx/>
                <a:uFillTx/>
                <a:latin typeface="Arial" panose="020B0604020202020204"/>
                <a:ea typeface="+mn-ea"/>
                <a:cs typeface="+mn-cs"/>
              </a:rPr>
              <a:t>, HI = hemorrhagic infarct, PH = parenchymal hematoma</a:t>
            </a:r>
          </a:p>
        </p:txBody>
      </p:sp>
      <p:sp>
        <p:nvSpPr>
          <p:cNvPr id="13" name="Rectangle 12">
            <a:extLst>
              <a:ext uri="{FF2B5EF4-FFF2-40B4-BE49-F238E27FC236}">
                <a16:creationId xmlns:a16="http://schemas.microsoft.com/office/drawing/2014/main" id="{A59E5789-F690-4779-94F1-F9C590BBB846}"/>
              </a:ext>
            </a:extLst>
          </p:cNvPr>
          <p:cNvSpPr/>
          <p:nvPr/>
        </p:nvSpPr>
        <p:spPr>
          <a:xfrm>
            <a:off x="1157001" y="5824943"/>
            <a:ext cx="10096784" cy="498088"/>
          </a:xfrm>
          <a:prstGeom prst="rect">
            <a:avLst/>
          </a:prstGeom>
          <a:noFill/>
          <a:ln w="127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 significant increase in bleeding and hemorrhagic transformation of index stroke</a:t>
            </a:r>
          </a:p>
        </p:txBody>
      </p:sp>
      <p:graphicFrame>
        <p:nvGraphicFramePr>
          <p:cNvPr id="20" name="Table 19">
            <a:extLst>
              <a:ext uri="{FF2B5EF4-FFF2-40B4-BE49-F238E27FC236}">
                <a16:creationId xmlns:a16="http://schemas.microsoft.com/office/drawing/2014/main" id="{F1BA47BA-BB7F-8C4F-8BE6-E43E2D970955}"/>
              </a:ext>
            </a:extLst>
          </p:cNvPr>
          <p:cNvGraphicFramePr>
            <a:graphicFrameLocks noGrp="1"/>
          </p:cNvGraphicFramePr>
          <p:nvPr/>
        </p:nvGraphicFramePr>
        <p:xfrm>
          <a:off x="1157000" y="4712465"/>
          <a:ext cx="10096785" cy="970633"/>
        </p:xfrm>
        <a:graphic>
          <a:graphicData uri="http://schemas.openxmlformats.org/drawingml/2006/table">
            <a:tbl>
              <a:tblPr firstRow="1" bandRow="1">
                <a:tableStyleId>{5C22544A-7EE6-4342-B048-85BDC9FD1C3A}</a:tableStyleId>
              </a:tblPr>
              <a:tblGrid>
                <a:gridCol w="1859236">
                  <a:extLst>
                    <a:ext uri="{9D8B030D-6E8A-4147-A177-3AD203B41FA5}">
                      <a16:colId xmlns:a16="http://schemas.microsoft.com/office/drawing/2014/main" val="3166689568"/>
                    </a:ext>
                  </a:extLst>
                </a:gridCol>
                <a:gridCol w="2053177">
                  <a:extLst>
                    <a:ext uri="{9D8B030D-6E8A-4147-A177-3AD203B41FA5}">
                      <a16:colId xmlns:a16="http://schemas.microsoft.com/office/drawing/2014/main" val="316063153"/>
                    </a:ext>
                  </a:extLst>
                </a:gridCol>
                <a:gridCol w="1989436">
                  <a:extLst>
                    <a:ext uri="{9D8B030D-6E8A-4147-A177-3AD203B41FA5}">
                      <a16:colId xmlns:a16="http://schemas.microsoft.com/office/drawing/2014/main" val="2425008726"/>
                    </a:ext>
                  </a:extLst>
                </a:gridCol>
                <a:gridCol w="2145147">
                  <a:extLst>
                    <a:ext uri="{9D8B030D-6E8A-4147-A177-3AD203B41FA5}">
                      <a16:colId xmlns:a16="http://schemas.microsoft.com/office/drawing/2014/main" val="3999680963"/>
                    </a:ext>
                  </a:extLst>
                </a:gridCol>
                <a:gridCol w="2049789">
                  <a:extLst>
                    <a:ext uri="{9D8B030D-6E8A-4147-A177-3AD203B41FA5}">
                      <a16:colId xmlns:a16="http://schemas.microsoft.com/office/drawing/2014/main" val="588103176"/>
                    </a:ext>
                  </a:extLst>
                </a:gridCol>
              </a:tblGrid>
              <a:tr h="485317">
                <a:tc>
                  <a:txBody>
                    <a:bodyPr/>
                    <a:lstStyle/>
                    <a:p>
                      <a:endParaRPr lang="en-CA"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T="0" marB="0" anchor="ctr">
                    <a:solidFill>
                      <a:srgbClr val="555A55">
                        <a:alpha val="74902"/>
                      </a:srgbClr>
                    </a:solidFill>
                  </a:tcPr>
                </a:tc>
                <a:tc>
                  <a:txBody>
                    <a:bodyPr/>
                    <a:lstStyle/>
                    <a:p>
                      <a:pPr algn="ctr"/>
                      <a:r>
                        <a:rPr lang="en-US" sz="15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Asundexian 10 (N=277)</a:t>
                      </a:r>
                      <a:endParaRPr lang="en-CA"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T="0" marB="0" anchor="ctr">
                    <a:solidFill>
                      <a:srgbClr val="F18B85"/>
                    </a:solidFill>
                  </a:tcPr>
                </a:tc>
                <a:tc>
                  <a:txBody>
                    <a:bodyPr/>
                    <a:lstStyle/>
                    <a:p>
                      <a:pPr algn="ctr"/>
                      <a:r>
                        <a:rPr lang="en-US" sz="15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Asundexian 20 (N=265)</a:t>
                      </a:r>
                      <a:endParaRPr lang="en-CA"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T="0" marB="0" anchor="ctr">
                    <a:solidFill>
                      <a:srgbClr val="F18B85"/>
                    </a:solidFill>
                  </a:tcPr>
                </a:tc>
                <a:tc>
                  <a:txBody>
                    <a:bodyPr/>
                    <a:lstStyle/>
                    <a:p>
                      <a:pPr algn="ctr"/>
                      <a:r>
                        <a:rPr lang="en-US" sz="15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Asundexian, 50 (N=277)</a:t>
                      </a:r>
                      <a:endParaRPr lang="en-CA"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T="0" marB="0" anchor="ctr">
                    <a:solidFill>
                      <a:srgbClr val="F18B85"/>
                    </a:solidFill>
                  </a:tcPr>
                </a:tc>
                <a:tc>
                  <a:txBody>
                    <a:bodyPr/>
                    <a:lstStyle/>
                    <a:p>
                      <a:pPr algn="ctr"/>
                      <a:r>
                        <a:rPr lang="en-US" sz="15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Placebo (N=296)</a:t>
                      </a:r>
                      <a:endParaRPr lang="en-CA" sz="15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T="0" marB="0" anchor="ctr">
                    <a:solidFill>
                      <a:srgbClr val="552682"/>
                    </a:solidFill>
                  </a:tcPr>
                </a:tc>
                <a:extLst>
                  <a:ext uri="{0D108BD9-81ED-4DB2-BD59-A6C34878D82A}">
                    <a16:rowId xmlns:a16="http://schemas.microsoft.com/office/drawing/2014/main" val="1870604221"/>
                  </a:ext>
                </a:extLst>
              </a:tr>
              <a:tr h="242658">
                <a:tc>
                  <a:txBody>
                    <a:bodyPr/>
                    <a:lstStyle/>
                    <a:p>
                      <a:r>
                        <a:rPr lang="en-US" sz="1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HI1 and 2</a:t>
                      </a:r>
                      <a:endParaRPr lang="en-CA" sz="1500" b="1" dirty="0">
                        <a:effectLst/>
                        <a:latin typeface="Calibri" panose="020F0502020204030204" pitchFamily="34" charset="0"/>
                        <a:ea typeface="Times New Roman" panose="02020603050405020304" pitchFamily="18" charset="0"/>
                        <a:cs typeface="Calibri" panose="020F0502020204030204" pitchFamily="34" charset="0"/>
                      </a:endParaRPr>
                    </a:p>
                  </a:txBody>
                  <a:tcPr marT="0" marB="0" anchor="ctr">
                    <a:solidFill>
                      <a:srgbClr val="555A55">
                        <a:alpha val="20000"/>
                      </a:srgbClr>
                    </a:solidFill>
                  </a:tcPr>
                </a:tc>
                <a:tc>
                  <a:txBody>
                    <a:bodyPr/>
                    <a:lstStyle/>
                    <a:p>
                      <a:pPr algn="ct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29.6%</a:t>
                      </a:r>
                      <a:endParaRPr lang="en-CA" sz="1500" dirty="0">
                        <a:effectLst/>
                        <a:latin typeface="Calibri" panose="020F0502020204030204" pitchFamily="34" charset="0"/>
                        <a:ea typeface="Times New Roman" panose="02020603050405020304" pitchFamily="18" charset="0"/>
                        <a:cs typeface="Calibri" panose="020F0502020204030204" pitchFamily="34" charset="0"/>
                      </a:endParaRPr>
                    </a:p>
                  </a:txBody>
                  <a:tcPr marT="0" marB="0" anchor="ctr">
                    <a:solidFill>
                      <a:srgbClr val="F18B85">
                        <a:alpha val="20000"/>
                      </a:srgbClr>
                    </a:solidFill>
                  </a:tcPr>
                </a:tc>
                <a:tc>
                  <a:txBody>
                    <a:bodyPr/>
                    <a:lstStyle/>
                    <a:p>
                      <a:pPr algn="ct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29.4%</a:t>
                      </a:r>
                      <a:endParaRPr lang="en-CA" sz="1500" dirty="0">
                        <a:effectLst/>
                        <a:latin typeface="Calibri" panose="020F0502020204030204" pitchFamily="34" charset="0"/>
                        <a:ea typeface="Times New Roman" panose="02020603050405020304" pitchFamily="18" charset="0"/>
                        <a:cs typeface="Calibri" panose="020F0502020204030204" pitchFamily="34" charset="0"/>
                      </a:endParaRPr>
                    </a:p>
                  </a:txBody>
                  <a:tcPr marT="0" marB="0" anchor="ctr">
                    <a:solidFill>
                      <a:srgbClr val="F18B85">
                        <a:alpha val="20000"/>
                      </a:srgbClr>
                    </a:solidFill>
                  </a:tcPr>
                </a:tc>
                <a:tc>
                  <a:txBody>
                    <a:bodyPr/>
                    <a:lstStyle/>
                    <a:p>
                      <a:pPr algn="ct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30.3%</a:t>
                      </a:r>
                      <a:endParaRPr lang="en-CA" sz="1500" dirty="0">
                        <a:effectLst/>
                        <a:latin typeface="Calibri" panose="020F0502020204030204" pitchFamily="34" charset="0"/>
                        <a:ea typeface="Times New Roman" panose="02020603050405020304" pitchFamily="18" charset="0"/>
                        <a:cs typeface="Calibri" panose="020F0502020204030204" pitchFamily="34" charset="0"/>
                      </a:endParaRPr>
                    </a:p>
                  </a:txBody>
                  <a:tcPr marT="0" marB="0" anchor="ctr">
                    <a:solidFill>
                      <a:srgbClr val="F18B85">
                        <a:alpha val="20000"/>
                      </a:srgbClr>
                    </a:solidFill>
                  </a:tcPr>
                </a:tc>
                <a:tc>
                  <a:txBody>
                    <a:bodyPr/>
                    <a:lstStyle/>
                    <a:p>
                      <a:pPr algn="ct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32.8%</a:t>
                      </a:r>
                      <a:endParaRPr lang="en-CA" sz="1500" dirty="0">
                        <a:effectLst/>
                        <a:latin typeface="Calibri" panose="020F0502020204030204" pitchFamily="34" charset="0"/>
                        <a:ea typeface="Times New Roman" panose="02020603050405020304" pitchFamily="18" charset="0"/>
                        <a:cs typeface="Calibri" panose="020F0502020204030204" pitchFamily="34" charset="0"/>
                      </a:endParaRPr>
                    </a:p>
                  </a:txBody>
                  <a:tcPr marT="0" marB="0" anchor="ctr">
                    <a:solidFill>
                      <a:srgbClr val="552682">
                        <a:alpha val="20000"/>
                      </a:srgbClr>
                    </a:solidFill>
                  </a:tcPr>
                </a:tc>
                <a:extLst>
                  <a:ext uri="{0D108BD9-81ED-4DB2-BD59-A6C34878D82A}">
                    <a16:rowId xmlns:a16="http://schemas.microsoft.com/office/drawing/2014/main" val="879192040"/>
                  </a:ext>
                </a:extLst>
              </a:tr>
              <a:tr h="242658">
                <a:tc>
                  <a:txBody>
                    <a:bodyPr/>
                    <a:lstStyle/>
                    <a:p>
                      <a:r>
                        <a:rPr lang="en-US" sz="1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PH1 and 2</a:t>
                      </a:r>
                      <a:endParaRPr lang="en-CA" sz="1500" b="1" dirty="0">
                        <a:effectLst/>
                        <a:latin typeface="Calibri" panose="020F0502020204030204" pitchFamily="34" charset="0"/>
                        <a:ea typeface="Times New Roman" panose="02020603050405020304" pitchFamily="18" charset="0"/>
                        <a:cs typeface="Calibri" panose="020F0502020204030204" pitchFamily="34" charset="0"/>
                      </a:endParaRPr>
                    </a:p>
                  </a:txBody>
                  <a:tcPr marT="0" marB="0" anchor="ctr">
                    <a:solidFill>
                      <a:srgbClr val="555A55">
                        <a:alpha val="9804"/>
                      </a:srgbClr>
                    </a:solidFill>
                  </a:tcPr>
                </a:tc>
                <a:tc>
                  <a:txBody>
                    <a:bodyPr/>
                    <a:lstStyle/>
                    <a:p>
                      <a:pPr algn="ct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a:t>
                      </a:r>
                      <a:endParaRPr lang="en-CA" sz="1500" dirty="0">
                        <a:effectLst/>
                        <a:latin typeface="Calibri" panose="020F0502020204030204" pitchFamily="34" charset="0"/>
                        <a:ea typeface="Times New Roman" panose="02020603050405020304" pitchFamily="18" charset="0"/>
                        <a:cs typeface="Calibri" panose="020F0502020204030204" pitchFamily="34" charset="0"/>
                      </a:endParaRPr>
                    </a:p>
                  </a:txBody>
                  <a:tcPr marT="0" marB="0" anchor="ctr">
                    <a:solidFill>
                      <a:srgbClr val="F18B85">
                        <a:alpha val="9804"/>
                      </a:srgbClr>
                    </a:solidFill>
                  </a:tcPr>
                </a:tc>
                <a:tc>
                  <a:txBody>
                    <a:bodyPr/>
                    <a:lstStyle/>
                    <a:p>
                      <a:pPr algn="ct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0.4%</a:t>
                      </a:r>
                      <a:endParaRPr lang="en-CA" sz="1500" dirty="0">
                        <a:effectLst/>
                        <a:latin typeface="Calibri" panose="020F0502020204030204" pitchFamily="34" charset="0"/>
                        <a:ea typeface="Times New Roman" panose="02020603050405020304" pitchFamily="18" charset="0"/>
                        <a:cs typeface="Calibri" panose="020F0502020204030204" pitchFamily="34" charset="0"/>
                      </a:endParaRPr>
                    </a:p>
                  </a:txBody>
                  <a:tcPr marT="0" marB="0" anchor="ctr">
                    <a:solidFill>
                      <a:srgbClr val="F18B85">
                        <a:alpha val="9804"/>
                      </a:srgbClr>
                    </a:solidFill>
                  </a:tcPr>
                </a:tc>
                <a:tc>
                  <a:txBody>
                    <a:bodyPr/>
                    <a:lstStyle/>
                    <a:p>
                      <a:pPr algn="ct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CA" sz="1500" dirty="0">
                        <a:effectLst/>
                        <a:latin typeface="Calibri" panose="020F0502020204030204" pitchFamily="34" charset="0"/>
                        <a:ea typeface="Times New Roman" panose="02020603050405020304" pitchFamily="18" charset="0"/>
                        <a:cs typeface="Calibri" panose="020F0502020204030204" pitchFamily="34" charset="0"/>
                      </a:endParaRPr>
                    </a:p>
                  </a:txBody>
                  <a:tcPr marT="0" marB="0" anchor="ctr">
                    <a:solidFill>
                      <a:srgbClr val="F18B85">
                        <a:alpha val="9804"/>
                      </a:srgbClr>
                    </a:solidFill>
                  </a:tcPr>
                </a:tc>
                <a:tc>
                  <a:txBody>
                    <a:bodyPr/>
                    <a:lstStyle/>
                    <a:p>
                      <a:pPr algn="ctr"/>
                      <a:r>
                        <a:rPr lang="en-US" sz="15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a:t>
                      </a:r>
                      <a:endParaRPr lang="en-CA" sz="1500" dirty="0">
                        <a:effectLst/>
                        <a:latin typeface="Calibri" panose="020F0502020204030204" pitchFamily="34" charset="0"/>
                        <a:ea typeface="Times New Roman" panose="02020603050405020304" pitchFamily="18" charset="0"/>
                        <a:cs typeface="Calibri" panose="020F0502020204030204" pitchFamily="34" charset="0"/>
                      </a:endParaRPr>
                    </a:p>
                  </a:txBody>
                  <a:tcPr marT="0" marB="0" anchor="ctr">
                    <a:solidFill>
                      <a:srgbClr val="552682">
                        <a:alpha val="9804"/>
                      </a:srgbClr>
                    </a:solidFill>
                  </a:tcPr>
                </a:tc>
                <a:extLst>
                  <a:ext uri="{0D108BD9-81ED-4DB2-BD59-A6C34878D82A}">
                    <a16:rowId xmlns:a16="http://schemas.microsoft.com/office/drawing/2014/main" val="1874622143"/>
                  </a:ext>
                </a:extLst>
              </a:tr>
            </a:tbl>
          </a:graphicData>
        </a:graphic>
      </p:graphicFrame>
      <p:sp>
        <p:nvSpPr>
          <p:cNvPr id="3" name="Footer Placeholder 2">
            <a:extLst>
              <a:ext uri="{FF2B5EF4-FFF2-40B4-BE49-F238E27FC236}">
                <a16:creationId xmlns:a16="http://schemas.microsoft.com/office/drawing/2014/main" id="{D66C82EF-B25D-DFEB-88E5-4C5A7341247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1. Schulman, S et al. </a:t>
            </a:r>
            <a:r>
              <a:rPr kumimoji="0" lang="en-US"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J </a:t>
            </a:r>
            <a:r>
              <a:rPr kumimoji="0" lang="en-US" sz="1000" b="0" i="1"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Thromb</a:t>
            </a:r>
            <a:r>
              <a:rPr kumimoji="0" lang="en-US"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a:t>
            </a:r>
            <a:r>
              <a:rPr kumimoji="0" lang="en-US" sz="1000" b="0" i="1"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Haemost</a:t>
            </a:r>
            <a:r>
              <a:rPr kumimoji="0" lang="en-US" sz="10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2005; 3:692-4 </a:t>
            </a:r>
          </a:p>
        </p:txBody>
      </p:sp>
    </p:spTree>
    <p:extLst>
      <p:ext uri="{BB962C8B-B14F-4D97-AF65-F5344CB8AC3E}">
        <p14:creationId xmlns:p14="http://schemas.microsoft.com/office/powerpoint/2010/main" val="665918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918BF-11FF-A46E-2333-DBC2DD1333A0}"/>
              </a:ext>
            </a:extLst>
          </p:cNvPr>
          <p:cNvSpPr>
            <a:spLocks noGrp="1"/>
          </p:cNvSpPr>
          <p:nvPr>
            <p:ph type="title"/>
          </p:nvPr>
        </p:nvSpPr>
        <p:spPr>
          <a:xfrm>
            <a:off x="838201" y="0"/>
            <a:ext cx="10515600" cy="1105949"/>
          </a:xfrm>
        </p:spPr>
        <p:txBody>
          <a:bodyPr>
            <a:normAutofit/>
          </a:bodyPr>
          <a:lstStyle/>
          <a:p>
            <a:r>
              <a:rPr lang="en-US" sz="3200" dirty="0"/>
              <a:t>Summary of Phase II Clinical Data for </a:t>
            </a:r>
            <a:r>
              <a:rPr lang="en-US" sz="3200" dirty="0" err="1"/>
              <a:t>Asundexian</a:t>
            </a:r>
            <a:r>
              <a:rPr lang="en-US" sz="3200" dirty="0"/>
              <a:t> </a:t>
            </a:r>
          </a:p>
        </p:txBody>
      </p:sp>
      <p:pic>
        <p:nvPicPr>
          <p:cNvPr id="3" name="Picture 2" descr="A table of information&#10;&#10;Description automatically generated">
            <a:extLst>
              <a:ext uri="{FF2B5EF4-FFF2-40B4-BE49-F238E27FC236}">
                <a16:creationId xmlns:a16="http://schemas.microsoft.com/office/drawing/2014/main" id="{1A32BA22-D865-35ED-86A1-A5A44C3B89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85763" y="1104404"/>
            <a:ext cx="8220473" cy="5481707"/>
          </a:xfrm>
          <a:prstGeom prst="rect">
            <a:avLst/>
          </a:prstGeom>
        </p:spPr>
      </p:pic>
    </p:spTree>
    <p:extLst>
      <p:ext uri="{BB962C8B-B14F-4D97-AF65-F5344CB8AC3E}">
        <p14:creationId xmlns:p14="http://schemas.microsoft.com/office/powerpoint/2010/main" val="3398570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with colorful text and symbols&#10;&#10;Description automatically generated with medium confidence">
            <a:extLst>
              <a:ext uri="{FF2B5EF4-FFF2-40B4-BE49-F238E27FC236}">
                <a16:creationId xmlns:a16="http://schemas.microsoft.com/office/drawing/2014/main" id="{F1BDBA26-A079-4909-03EF-B4BAC57A85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5742" y="540773"/>
            <a:ext cx="6921910" cy="5974327"/>
          </a:xfrm>
          <a:prstGeom prst="rect">
            <a:avLst/>
          </a:prstGeom>
        </p:spPr>
      </p:pic>
      <p:sp>
        <p:nvSpPr>
          <p:cNvPr id="2" name="TextBox 1">
            <a:extLst>
              <a:ext uri="{FF2B5EF4-FFF2-40B4-BE49-F238E27FC236}">
                <a16:creationId xmlns:a16="http://schemas.microsoft.com/office/drawing/2014/main" id="{B9F9BB47-1DC1-C96E-D7AC-944861881A47}"/>
              </a:ext>
            </a:extLst>
          </p:cNvPr>
          <p:cNvSpPr txBox="1"/>
          <p:nvPr/>
        </p:nvSpPr>
        <p:spPr>
          <a:xfrm>
            <a:off x="8240569" y="1523752"/>
            <a:ext cx="3699646" cy="3416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Phase 2 Data have shown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79" marR="0" lvl="0" indent="-2857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Less Bleeding than both enoxaparin and apixaban (PACIFIC AF)</a:t>
            </a:r>
          </a:p>
          <a:p>
            <a:pPr marL="285779" marR="0" lvl="0" indent="-2857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79" marR="0" lvl="0" indent="-2857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 increase in bleeding in Secondary Stroke with signals towards less thrombosis</a:t>
            </a:r>
          </a:p>
          <a:p>
            <a:pPr marL="285779" marR="0" lvl="0" indent="-2857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79" marR="0" lvl="0" indent="-285779"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 increase in bleeding in AMI – efficacy signals limited</a:t>
            </a:r>
          </a:p>
        </p:txBody>
      </p:sp>
    </p:spTree>
    <p:extLst>
      <p:ext uri="{BB962C8B-B14F-4D97-AF65-F5344CB8AC3E}">
        <p14:creationId xmlns:p14="http://schemas.microsoft.com/office/powerpoint/2010/main" val="3849170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0E30EE9-9F6D-08A0-5320-547CD2AFA7F0}"/>
              </a:ext>
            </a:extLst>
          </p:cNvPr>
          <p:cNvGrpSpPr/>
          <p:nvPr/>
        </p:nvGrpSpPr>
        <p:grpSpPr>
          <a:xfrm>
            <a:off x="677786" y="1261054"/>
            <a:ext cx="10458422" cy="5317546"/>
            <a:chOff x="272856" y="824207"/>
            <a:chExt cx="11320540" cy="5755886"/>
          </a:xfrm>
        </p:grpSpPr>
        <p:pic>
          <p:nvPicPr>
            <p:cNvPr id="3" name="Picture 2" descr="A table of medical tests&#10;&#10;Description automatically generated">
              <a:extLst>
                <a:ext uri="{FF2B5EF4-FFF2-40B4-BE49-F238E27FC236}">
                  <a16:creationId xmlns:a16="http://schemas.microsoft.com/office/drawing/2014/main" id="{4720BB49-FA7D-17AA-DB59-510E1E0867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35" r="2784"/>
            <a:stretch/>
          </p:blipFill>
          <p:spPr>
            <a:xfrm>
              <a:off x="463331" y="827740"/>
              <a:ext cx="11130065" cy="5752353"/>
            </a:xfrm>
            <a:prstGeom prst="rect">
              <a:avLst/>
            </a:prstGeom>
          </p:spPr>
        </p:pic>
        <p:sp>
          <p:nvSpPr>
            <p:cNvPr id="4" name="Rounded Rectangle 3">
              <a:extLst>
                <a:ext uri="{FF2B5EF4-FFF2-40B4-BE49-F238E27FC236}">
                  <a16:creationId xmlns:a16="http://schemas.microsoft.com/office/drawing/2014/main" id="{15C1D82D-C2D6-F6A6-AA73-E281C074B3EA}"/>
                </a:ext>
              </a:extLst>
            </p:cNvPr>
            <p:cNvSpPr/>
            <p:nvPr/>
          </p:nvSpPr>
          <p:spPr>
            <a:xfrm>
              <a:off x="272856" y="824207"/>
              <a:ext cx="1417399" cy="502296"/>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7" name="Title 6">
            <a:extLst>
              <a:ext uri="{FF2B5EF4-FFF2-40B4-BE49-F238E27FC236}">
                <a16:creationId xmlns:a16="http://schemas.microsoft.com/office/drawing/2014/main" id="{548C50CE-7050-7AC7-5052-E660803A769C}"/>
              </a:ext>
            </a:extLst>
          </p:cNvPr>
          <p:cNvSpPr>
            <a:spLocks noGrp="1"/>
          </p:cNvSpPr>
          <p:nvPr>
            <p:ph type="title"/>
          </p:nvPr>
        </p:nvSpPr>
        <p:spPr>
          <a:xfrm>
            <a:off x="838200" y="136480"/>
            <a:ext cx="10515600" cy="1106488"/>
          </a:xfrm>
        </p:spPr>
        <p:txBody>
          <a:bodyPr>
            <a:normAutofit/>
          </a:bodyPr>
          <a:lstStyle/>
          <a:p>
            <a:r>
              <a:rPr lang="en-US" dirty="0"/>
              <a:t>Summary of Ongoing Phase 3 Trials Targeting Factor XI Inhibition </a:t>
            </a:r>
          </a:p>
        </p:txBody>
      </p:sp>
    </p:spTree>
    <p:extLst>
      <p:ext uri="{BB962C8B-B14F-4D97-AF65-F5344CB8AC3E}">
        <p14:creationId xmlns:p14="http://schemas.microsoft.com/office/powerpoint/2010/main" val="2679238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net earth with the sun in the background&#10;&#10;Description automatically generated">
            <a:extLst>
              <a:ext uri="{FF2B5EF4-FFF2-40B4-BE49-F238E27FC236}">
                <a16:creationId xmlns:a16="http://schemas.microsoft.com/office/drawing/2014/main" id="{BBE0E4DE-7F27-E70D-E55E-C22BDB3093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Rounded Rectangle 12">
            <a:extLst>
              <a:ext uri="{FF2B5EF4-FFF2-40B4-BE49-F238E27FC236}">
                <a16:creationId xmlns:a16="http://schemas.microsoft.com/office/drawing/2014/main" id="{CCE922C4-32EC-FE59-8FFA-B25281E9C62A}"/>
              </a:ext>
            </a:extLst>
          </p:cNvPr>
          <p:cNvSpPr/>
          <p:nvPr/>
        </p:nvSpPr>
        <p:spPr>
          <a:xfrm rot="16200000">
            <a:off x="3159389" y="-2212783"/>
            <a:ext cx="5873222" cy="11228681"/>
          </a:xfrm>
          <a:prstGeom prst="roundRect">
            <a:avLst>
              <a:gd name="adj" fmla="val 602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00539B"/>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BBA9A119-196E-4AE0-53FE-927C306A611B}"/>
              </a:ext>
            </a:extLst>
          </p:cNvPr>
          <p:cNvSpPr>
            <a:spLocks noGrp="1"/>
          </p:cNvSpPr>
          <p:nvPr>
            <p:ph type="title"/>
          </p:nvPr>
        </p:nvSpPr>
        <p:spPr>
          <a:xfrm>
            <a:off x="1194740" y="1210252"/>
            <a:ext cx="9489961" cy="1863869"/>
          </a:xfrm>
        </p:spPr>
        <p:txBody>
          <a:bodyPr>
            <a:noAutofit/>
          </a:bodyPr>
          <a:lstStyle/>
          <a:p>
            <a:r>
              <a:rPr lang="en-US" sz="4800" dirty="0">
                <a:latin typeface="Century Gothic" panose="020B0502020202020204" pitchFamily="34" charset="0"/>
              </a:rPr>
              <a:t>	</a:t>
            </a:r>
            <a:br>
              <a:rPr lang="en-US" sz="4800" dirty="0">
                <a:latin typeface="Century Gothic" panose="020B0502020202020204" pitchFamily="34" charset="0"/>
              </a:rPr>
            </a:br>
            <a:r>
              <a:rPr lang="en-US" sz="4800" dirty="0">
                <a:latin typeface="Century Gothic" panose="020B0502020202020204" pitchFamily="34" charset="0"/>
              </a:rPr>
              <a:t>The Path Forward: What’s On The Horizon?</a:t>
            </a:r>
          </a:p>
        </p:txBody>
      </p:sp>
      <p:sp>
        <p:nvSpPr>
          <p:cNvPr id="7" name="Text Placeholder 4">
            <a:extLst>
              <a:ext uri="{FF2B5EF4-FFF2-40B4-BE49-F238E27FC236}">
                <a16:creationId xmlns:a16="http://schemas.microsoft.com/office/drawing/2014/main" id="{D5386BA7-CF61-F3DE-0E93-597EA92419F3}"/>
              </a:ext>
            </a:extLst>
          </p:cNvPr>
          <p:cNvSpPr txBox="1">
            <a:spLocks/>
          </p:cNvSpPr>
          <p:nvPr/>
        </p:nvSpPr>
        <p:spPr>
          <a:xfrm>
            <a:off x="1194741" y="4136538"/>
            <a:ext cx="8529263" cy="1766887"/>
          </a:xfrm>
          <a:prstGeom prst="rect">
            <a:avLst/>
          </a:prstGeom>
        </p:spPr>
        <p:txBody>
          <a:bodyPr/>
          <a:lst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2800" kern="1200">
                <a:solidFill>
                  <a:schemeClr val="bg2">
                    <a:lumMod val="2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bg2">
                    <a:lumMod val="2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bg2">
                    <a:lumMod val="2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2">
                    <a:lumMod val="2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0000"/>
              </a:buClr>
              <a:buSzTx/>
              <a:buFont typeface="Arial" panose="020B0604020202020204" pitchFamily="34" charset="0"/>
              <a:buNone/>
              <a:tabLst/>
              <a:defRPr/>
            </a:pPr>
            <a:r>
              <a:rPr kumimoji="0" lang="en-US" sz="2000" b="1" i="0" u="none" strike="noStrike" kern="1200" cap="none" spc="0" normalizeH="0" baseline="0" noProof="0" dirty="0" err="1">
                <a:ln>
                  <a:noFill/>
                </a:ln>
                <a:solidFill>
                  <a:srgbClr val="F3F3F3">
                    <a:lumMod val="25000"/>
                  </a:srgbClr>
                </a:solidFill>
                <a:effectLst/>
                <a:uLnTx/>
                <a:uFillTx/>
                <a:latin typeface="Calibri" panose="020F0502020204030204" pitchFamily="34" charset="0"/>
                <a:ea typeface="+mn-ea"/>
                <a:cs typeface="Calibri" panose="020F0502020204030204" pitchFamily="34" charset="0"/>
              </a:rPr>
              <a:t>Manesh</a:t>
            </a:r>
            <a:r>
              <a:rPr kumimoji="0" lang="en-US" sz="2000" b="1" i="0" u="none" strike="noStrike" kern="1200" cap="none" spc="0" normalizeH="0" baseline="0" noProof="0" dirty="0">
                <a:ln>
                  <a:noFill/>
                </a:ln>
                <a:solidFill>
                  <a:srgbClr val="F3F3F3">
                    <a:lumMod val="25000"/>
                  </a:srgbClr>
                </a:solidFill>
                <a:effectLst/>
                <a:uLnTx/>
                <a:uFillTx/>
                <a:latin typeface="Calibri" panose="020F0502020204030204" pitchFamily="34" charset="0"/>
                <a:ea typeface="+mn-ea"/>
                <a:cs typeface="Calibri" panose="020F0502020204030204" pitchFamily="34" charset="0"/>
              </a:rPr>
              <a:t> R. Patel, MD</a:t>
            </a:r>
            <a:br>
              <a:rPr kumimoji="0" lang="en-US" sz="1600" b="0" i="0" u="none" strike="noStrike" kern="1200" cap="none" spc="0" normalizeH="0" baseline="0" noProof="0" dirty="0">
                <a:ln>
                  <a:noFill/>
                </a:ln>
                <a:solidFill>
                  <a:srgbClr val="F3F3F3">
                    <a:lumMod val="25000"/>
                  </a:srgbClr>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F3F3F3">
                    <a:lumMod val="25000"/>
                  </a:srgbClr>
                </a:solidFill>
                <a:effectLst/>
                <a:uLnTx/>
                <a:uFillTx/>
                <a:latin typeface="Calibri" panose="020F0502020204030204" pitchFamily="34" charset="0"/>
                <a:ea typeface="+mn-ea"/>
                <a:cs typeface="Calibri" panose="020F0502020204030204" pitchFamily="34" charset="0"/>
              </a:rPr>
              <a:t>Richard S. Stack Distinguished Professor</a:t>
            </a:r>
            <a:br>
              <a:rPr kumimoji="0" lang="en-US" sz="1600" b="0" i="0" u="none" strike="noStrike" kern="1200" cap="none" spc="0" normalizeH="0" baseline="0" noProof="0" dirty="0">
                <a:ln>
                  <a:noFill/>
                </a:ln>
                <a:solidFill>
                  <a:srgbClr val="F3F3F3">
                    <a:lumMod val="25000"/>
                  </a:srgbClr>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F3F3F3">
                    <a:lumMod val="25000"/>
                  </a:srgbClr>
                </a:solidFill>
                <a:effectLst/>
                <a:uLnTx/>
                <a:uFillTx/>
                <a:latin typeface="Calibri" panose="020F0502020204030204" pitchFamily="34" charset="0"/>
                <a:ea typeface="+mn-ea"/>
                <a:cs typeface="Calibri" panose="020F0502020204030204" pitchFamily="34" charset="0"/>
              </a:rPr>
              <a:t>Chief, Division of Cardiology</a:t>
            </a:r>
            <a:br>
              <a:rPr kumimoji="0" lang="en-US" sz="1600" b="0" i="0" u="none" strike="noStrike" kern="1200" cap="none" spc="0" normalizeH="0" baseline="0" noProof="0" dirty="0">
                <a:ln>
                  <a:noFill/>
                </a:ln>
                <a:solidFill>
                  <a:srgbClr val="F3F3F3">
                    <a:lumMod val="25000"/>
                  </a:srgbClr>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F3F3F3">
                    <a:lumMod val="25000"/>
                  </a:srgbClr>
                </a:solidFill>
                <a:effectLst/>
                <a:uLnTx/>
                <a:uFillTx/>
                <a:latin typeface="Calibri" panose="020F0502020204030204" pitchFamily="34" charset="0"/>
                <a:ea typeface="+mn-ea"/>
                <a:cs typeface="Calibri" panose="020F0502020204030204" pitchFamily="34" charset="0"/>
              </a:rPr>
              <a:t>Co-Director Duke Heart Center</a:t>
            </a:r>
            <a:br>
              <a:rPr kumimoji="0" lang="en-US" sz="1600" b="0" i="0" u="none" strike="noStrike" kern="1200" cap="none" spc="0" normalizeH="0" baseline="0" noProof="0" dirty="0">
                <a:ln>
                  <a:noFill/>
                </a:ln>
                <a:solidFill>
                  <a:srgbClr val="F3F3F3">
                    <a:lumMod val="25000"/>
                  </a:srgbClr>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F3F3F3">
                    <a:lumMod val="25000"/>
                  </a:srgbClr>
                </a:solidFill>
                <a:effectLst/>
                <a:uLnTx/>
                <a:uFillTx/>
                <a:latin typeface="Calibri" panose="020F0502020204030204" pitchFamily="34" charset="0"/>
                <a:ea typeface="+mn-ea"/>
                <a:cs typeface="Calibri" panose="020F0502020204030204" pitchFamily="34" charset="0"/>
              </a:rPr>
              <a:t>Duke Clinical Research Institute</a:t>
            </a:r>
            <a:br>
              <a:rPr kumimoji="0" lang="en-US" sz="1600" b="0" i="0" u="none" strike="noStrike" kern="1200" cap="none" spc="0" normalizeH="0" baseline="0" noProof="0" dirty="0">
                <a:ln>
                  <a:noFill/>
                </a:ln>
                <a:solidFill>
                  <a:srgbClr val="F3F3F3">
                    <a:lumMod val="25000"/>
                  </a:srgbClr>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F3F3F3">
                    <a:lumMod val="25000"/>
                  </a:srgbClr>
                </a:solidFill>
                <a:effectLst/>
                <a:uLnTx/>
                <a:uFillTx/>
                <a:latin typeface="Calibri" panose="020F0502020204030204" pitchFamily="34" charset="0"/>
                <a:ea typeface="+mn-ea"/>
                <a:cs typeface="Calibri" panose="020F0502020204030204" pitchFamily="34" charset="0"/>
              </a:rPr>
              <a:t>Duke University</a:t>
            </a:r>
            <a:br>
              <a:rPr kumimoji="0" lang="en-US" sz="1600" b="0" i="0" u="none" strike="noStrike" kern="1200" cap="none" spc="0" normalizeH="0" baseline="0" noProof="0" dirty="0">
                <a:ln>
                  <a:noFill/>
                </a:ln>
                <a:solidFill>
                  <a:srgbClr val="F3F3F3">
                    <a:lumMod val="25000"/>
                  </a:srgbClr>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F3F3F3">
                    <a:lumMod val="25000"/>
                  </a:srgbClr>
                </a:solidFill>
                <a:effectLst/>
                <a:uLnTx/>
                <a:uFillTx/>
                <a:latin typeface="Calibri" panose="020F0502020204030204" pitchFamily="34" charset="0"/>
                <a:ea typeface="+mn-ea"/>
                <a:cs typeface="Calibri" panose="020F0502020204030204" pitchFamily="34" charset="0"/>
              </a:rPr>
              <a:t>Durham, NC </a:t>
            </a:r>
          </a:p>
        </p:txBody>
      </p:sp>
      <p:pic>
        <p:nvPicPr>
          <p:cNvPr id="11" name="Picture 10">
            <a:extLst>
              <a:ext uri="{FF2B5EF4-FFF2-40B4-BE49-F238E27FC236}">
                <a16:creationId xmlns:a16="http://schemas.microsoft.com/office/drawing/2014/main" id="{63013564-DD12-F02E-046E-B6F4F91E2C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4741" y="814453"/>
            <a:ext cx="3417297" cy="531358"/>
          </a:xfrm>
          <a:prstGeom prst="rect">
            <a:avLst/>
          </a:prstGeom>
        </p:spPr>
      </p:pic>
      <p:pic>
        <p:nvPicPr>
          <p:cNvPr id="12" name="Picture 11">
            <a:extLst>
              <a:ext uri="{FF2B5EF4-FFF2-40B4-BE49-F238E27FC236}">
                <a16:creationId xmlns:a16="http://schemas.microsoft.com/office/drawing/2014/main" id="{A36AA6AD-90AB-D3FC-C874-5D4ED06868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05663" y="5476995"/>
            <a:ext cx="1267742" cy="649084"/>
          </a:xfrm>
          <a:prstGeom prst="rect">
            <a:avLst/>
          </a:prstGeom>
        </p:spPr>
      </p:pic>
      <p:sp>
        <p:nvSpPr>
          <p:cNvPr id="4" name="TextBox 3">
            <a:extLst>
              <a:ext uri="{FF2B5EF4-FFF2-40B4-BE49-F238E27FC236}">
                <a16:creationId xmlns:a16="http://schemas.microsoft.com/office/drawing/2014/main" id="{43F0B675-0957-45DE-9851-0B1D90065E86}"/>
              </a:ext>
            </a:extLst>
          </p:cNvPr>
          <p:cNvSpPr txBox="1"/>
          <p:nvPr/>
        </p:nvSpPr>
        <p:spPr>
          <a:xfrm>
            <a:off x="1194739" y="3355097"/>
            <a:ext cx="9241729" cy="523220"/>
          </a:xfrm>
          <a:prstGeom prst="rect">
            <a:avLst/>
          </a:prstGeom>
          <a:noFill/>
        </p:spPr>
        <p:txBody>
          <a:bodyPr wrap="square">
            <a:spAutoFit/>
          </a:bodyPr>
          <a:lstStyle/>
          <a:p>
            <a:r>
              <a:rPr lang="en-US" sz="2800" b="0" dirty="0">
                <a:solidFill>
                  <a:schemeClr val="accent2"/>
                </a:solidFill>
                <a:latin typeface="Century Gothic" panose="020B0502020202020204" pitchFamily="34" charset="0"/>
              </a:rPr>
              <a:t>Factor XI/</a:t>
            </a:r>
            <a:r>
              <a:rPr lang="en-US" sz="2800" b="0" dirty="0" err="1">
                <a:solidFill>
                  <a:schemeClr val="accent2"/>
                </a:solidFill>
                <a:latin typeface="Century Gothic" panose="020B0502020202020204" pitchFamily="34" charset="0"/>
              </a:rPr>
              <a:t>XIa</a:t>
            </a:r>
            <a:r>
              <a:rPr lang="en-US" sz="2800" b="0" dirty="0">
                <a:solidFill>
                  <a:schemeClr val="accent2"/>
                </a:solidFill>
                <a:latin typeface="Century Gothic" panose="020B0502020202020204" pitchFamily="34" charset="0"/>
              </a:rPr>
              <a:t> Inhibition – Where Are We?</a:t>
            </a:r>
            <a:endParaRPr lang="en-US" sz="2800" dirty="0">
              <a:solidFill>
                <a:schemeClr val="accent2"/>
              </a:solidFill>
              <a:latin typeface="Century Gothic" panose="020B0502020202020204" pitchFamily="34" charset="0"/>
            </a:endParaRPr>
          </a:p>
        </p:txBody>
      </p:sp>
    </p:spTree>
    <p:extLst>
      <p:ext uri="{BB962C8B-B14F-4D97-AF65-F5344CB8AC3E}">
        <p14:creationId xmlns:p14="http://schemas.microsoft.com/office/powerpoint/2010/main" val="66468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0523CF-1B3F-49DE-6D9F-DF1BD557E304}"/>
              </a:ext>
            </a:extLst>
          </p:cNvPr>
          <p:cNvSpPr>
            <a:spLocks noGrp="1"/>
          </p:cNvSpPr>
          <p:nvPr>
            <p:ph idx="1"/>
          </p:nvPr>
        </p:nvSpPr>
        <p:spPr>
          <a:xfrm>
            <a:off x="838201" y="1285337"/>
            <a:ext cx="10515600" cy="4891627"/>
          </a:xfrm>
        </p:spPr>
        <p:txBody>
          <a:bodyPr>
            <a:normAutofit fontScale="77500" lnSpcReduction="20000"/>
          </a:bodyPr>
          <a:lstStyle/>
          <a:p>
            <a:r>
              <a:rPr lang="en-US" dirty="0"/>
              <a:t>Many untreated patients and clinical needs (AF, secondary stroke, ACS, Renal failure, mechanical valves)</a:t>
            </a:r>
          </a:p>
          <a:p>
            <a:r>
              <a:rPr lang="en-US" dirty="0"/>
              <a:t>Inhibition of Factor XI with biologic plausibility and Phase 2 data showing promising results for less bleeding and similar or less thrombosis.</a:t>
            </a:r>
          </a:p>
          <a:p>
            <a:r>
              <a:rPr lang="en-US" dirty="0"/>
              <a:t>ASO, </a:t>
            </a:r>
            <a:r>
              <a:rPr lang="en-US" dirty="0" err="1"/>
              <a:t>mAB</a:t>
            </a:r>
            <a:r>
              <a:rPr lang="en-US" dirty="0"/>
              <a:t>, and small molecules being tested against FXI (Abelacimab, Asundexian, and Milvexian farthest along)</a:t>
            </a:r>
          </a:p>
          <a:p>
            <a:r>
              <a:rPr lang="en-US" dirty="0"/>
              <a:t>Keys will be maximizing the compounds strengths to the patients, comparators, and use in clinical practice.</a:t>
            </a:r>
          </a:p>
          <a:p>
            <a:r>
              <a:rPr lang="en-US" dirty="0"/>
              <a:t>Understanding patient preferences and net benefits will lead to improved next decade of anti-thrombotic therapy – </a:t>
            </a:r>
          </a:p>
          <a:p>
            <a:pPr lvl="1"/>
            <a:r>
              <a:rPr lang="en-US" dirty="0"/>
              <a:t>Aim at enrolling at risk populations (including those at high risk for bleeding many not getting therapy currently)</a:t>
            </a:r>
          </a:p>
          <a:p>
            <a:pPr lvl="1"/>
            <a:r>
              <a:rPr lang="en-US" dirty="0"/>
              <a:t>Capture relevant endpoints (thrombotic, bleeding, and other) and patient’s perspectives and preferences.  </a:t>
            </a:r>
          </a:p>
          <a:p>
            <a:pPr lvl="1"/>
            <a:r>
              <a:rPr lang="en-US" dirty="0"/>
              <a:t>Work on defining the relative value of the bleeding protection from these agents at same or better thrombosis protection</a:t>
            </a:r>
          </a:p>
        </p:txBody>
      </p:sp>
      <p:sp>
        <p:nvSpPr>
          <p:cNvPr id="2" name="Title 1">
            <a:extLst>
              <a:ext uri="{FF2B5EF4-FFF2-40B4-BE49-F238E27FC236}">
                <a16:creationId xmlns:a16="http://schemas.microsoft.com/office/drawing/2014/main" id="{4F866EF5-0670-0C49-3573-CC4642AB7B0D}"/>
              </a:ext>
            </a:extLst>
          </p:cNvPr>
          <p:cNvSpPr>
            <a:spLocks noGrp="1"/>
          </p:cNvSpPr>
          <p:nvPr>
            <p:ph type="title"/>
          </p:nvPr>
        </p:nvSpPr>
        <p:spPr>
          <a:xfrm>
            <a:off x="838201" y="0"/>
            <a:ext cx="10515600" cy="1105949"/>
          </a:xfrm>
        </p:spPr>
        <p:txBody>
          <a:bodyPr/>
          <a:lstStyle/>
          <a:p>
            <a:r>
              <a:rPr lang="en-US" dirty="0"/>
              <a:t>Summary - Factor XI/</a:t>
            </a:r>
            <a:r>
              <a:rPr lang="en-US" dirty="0" err="1"/>
              <a:t>XIa</a:t>
            </a:r>
            <a:r>
              <a:rPr lang="en-US" dirty="0"/>
              <a:t> Inhibitors</a:t>
            </a:r>
          </a:p>
        </p:txBody>
      </p:sp>
    </p:spTree>
    <p:extLst>
      <p:ext uri="{BB962C8B-B14F-4D97-AF65-F5344CB8AC3E}">
        <p14:creationId xmlns:p14="http://schemas.microsoft.com/office/powerpoint/2010/main" val="790035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trial design&#10;&#10;Description automatically generated">
            <a:extLst>
              <a:ext uri="{FF2B5EF4-FFF2-40B4-BE49-F238E27FC236}">
                <a16:creationId xmlns:a16="http://schemas.microsoft.com/office/drawing/2014/main" id="{F35CF71E-356B-9AA1-BA52-C8606D6289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82192" y="1754465"/>
            <a:ext cx="6894681" cy="4443135"/>
          </a:xfrm>
          <a:prstGeom prst="rect">
            <a:avLst/>
          </a:prstGeom>
        </p:spPr>
      </p:pic>
      <p:sp>
        <p:nvSpPr>
          <p:cNvPr id="4" name="TextBox 3">
            <a:extLst>
              <a:ext uri="{FF2B5EF4-FFF2-40B4-BE49-F238E27FC236}">
                <a16:creationId xmlns:a16="http://schemas.microsoft.com/office/drawing/2014/main" id="{C6589DBA-F68E-BE21-EA80-E061B0B54CAA}"/>
              </a:ext>
            </a:extLst>
          </p:cNvPr>
          <p:cNvSpPr txBox="1"/>
          <p:nvPr/>
        </p:nvSpPr>
        <p:spPr>
          <a:xfrm>
            <a:off x="838200" y="2330986"/>
            <a:ext cx="378460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Main inclusion criteria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Age 65 to 74 and CHA2DS2VASc of 5 or greater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Age 75 and older and a CHA2DS2VASc of 4 or greater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Unsuitable for oral anticoagulation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least 1 bleeding risk factor e.g. severe renal insufficiency, use of antiplatelet medication, history of bleeding from a critical area, frailty or multiple falls</a:t>
            </a:r>
          </a:p>
        </p:txBody>
      </p:sp>
      <p:sp>
        <p:nvSpPr>
          <p:cNvPr id="8" name="Title 7">
            <a:extLst>
              <a:ext uri="{FF2B5EF4-FFF2-40B4-BE49-F238E27FC236}">
                <a16:creationId xmlns:a16="http://schemas.microsoft.com/office/drawing/2014/main" id="{CF5BB557-5969-DDE9-3328-9883F8941009}"/>
              </a:ext>
            </a:extLst>
          </p:cNvPr>
          <p:cNvSpPr>
            <a:spLocks noGrp="1"/>
          </p:cNvSpPr>
          <p:nvPr>
            <p:ph type="title"/>
          </p:nvPr>
        </p:nvSpPr>
        <p:spPr>
          <a:xfrm>
            <a:off x="838201" y="1"/>
            <a:ext cx="10515600" cy="800100"/>
          </a:xfrm>
        </p:spPr>
        <p:txBody>
          <a:bodyPr/>
          <a:lstStyle/>
          <a:p>
            <a:r>
              <a:rPr lang="en-US" dirty="0">
                <a:effectLst/>
                <a:latin typeface="Helvetica Neue" panose="02000503000000020004" pitchFamily="2" charset="0"/>
              </a:rPr>
              <a:t>LILAC-TIMI 76</a:t>
            </a:r>
            <a:endParaRPr lang="en-US" dirty="0"/>
          </a:p>
        </p:txBody>
      </p:sp>
      <p:sp>
        <p:nvSpPr>
          <p:cNvPr id="9" name="TextBox 8">
            <a:extLst>
              <a:ext uri="{FF2B5EF4-FFF2-40B4-BE49-F238E27FC236}">
                <a16:creationId xmlns:a16="http://schemas.microsoft.com/office/drawing/2014/main" id="{21F5EE32-8255-6220-12DE-A4EFDF110DDC}"/>
              </a:ext>
            </a:extLst>
          </p:cNvPr>
          <p:cNvSpPr txBox="1"/>
          <p:nvPr/>
        </p:nvSpPr>
        <p:spPr>
          <a:xfrm>
            <a:off x="838201" y="800101"/>
            <a:ext cx="1104033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39B"/>
                </a:solidFill>
                <a:effectLst/>
                <a:uLnTx/>
                <a:uFillTx/>
                <a:latin typeface="Calibri" panose="020F0502020204030204" pitchFamily="34" charset="0"/>
                <a:ea typeface="+mn-ea"/>
                <a:cs typeface="Calibri" panose="020F0502020204030204" pitchFamily="34" charset="0"/>
              </a:rPr>
              <a:t>Phase 3 trial investigating the efficacy and safety of </a:t>
            </a:r>
            <a:r>
              <a:rPr kumimoji="0" lang="en-US" sz="2800" b="1" i="0" u="none" strike="noStrike" kern="1200" cap="none" spc="0" normalizeH="0" baseline="0" noProof="0" dirty="0" err="1">
                <a:ln>
                  <a:noFill/>
                </a:ln>
                <a:solidFill>
                  <a:srgbClr val="00539B"/>
                </a:solidFill>
                <a:effectLst/>
                <a:uLnTx/>
                <a:uFillTx/>
                <a:latin typeface="Calibri" panose="020F0502020204030204" pitchFamily="34" charset="0"/>
                <a:ea typeface="+mn-ea"/>
                <a:cs typeface="Calibri" panose="020F0502020204030204" pitchFamily="34" charset="0"/>
              </a:rPr>
              <a:t>abelacimab</a:t>
            </a:r>
            <a:r>
              <a:rPr kumimoji="0" lang="en-US" sz="2800" b="1" i="0" u="none" strike="noStrike" kern="1200" cap="none" spc="0" normalizeH="0" baseline="0" noProof="0" dirty="0">
                <a:ln>
                  <a:noFill/>
                </a:ln>
                <a:solidFill>
                  <a:srgbClr val="00539B"/>
                </a:solidFill>
                <a:effectLst/>
                <a:uLnTx/>
                <a:uFillTx/>
                <a:latin typeface="Calibri" panose="020F0502020204030204" pitchFamily="34" charset="0"/>
                <a:ea typeface="+mn-ea"/>
                <a:cs typeface="Calibri" panose="020F0502020204030204" pitchFamily="34" charset="0"/>
              </a:rPr>
              <a:t> in patients with AF deemed unsuitable for OAC</a:t>
            </a:r>
          </a:p>
        </p:txBody>
      </p:sp>
      <p:sp>
        <p:nvSpPr>
          <p:cNvPr id="2" name="Footer Placeholder 1">
            <a:extLst>
              <a:ext uri="{FF2B5EF4-FFF2-40B4-BE49-F238E27FC236}">
                <a16:creationId xmlns:a16="http://schemas.microsoft.com/office/drawing/2014/main" id="{CF7F04A7-9082-06E0-CC1D-90039C48AF0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https://</a:t>
            </a:r>
            <a:r>
              <a:rPr kumimoji="0" lang="en-US" sz="1000" b="0" i="0" u="none" strike="noStrike" kern="1200" cap="none" spc="0" normalizeH="0" baseline="0" noProof="0" dirty="0" err="1">
                <a:ln>
                  <a:noFill/>
                </a:ln>
                <a:solidFill>
                  <a:srgbClr val="000000">
                    <a:lumMod val="50000"/>
                    <a:lumOff val="50000"/>
                  </a:srgbClr>
                </a:solidFill>
                <a:effectLst/>
                <a:uLnTx/>
                <a:uFillTx/>
                <a:latin typeface="Arial" panose="020B0604020202020204"/>
                <a:ea typeface="+mn-ea"/>
                <a:cs typeface="+mn-cs"/>
              </a:rPr>
              <a:t>www.clinicaltrials.gov</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/study/NCT05712200</a:t>
            </a:r>
          </a:p>
        </p:txBody>
      </p:sp>
    </p:spTree>
    <p:extLst>
      <p:ext uri="{BB962C8B-B14F-4D97-AF65-F5344CB8AC3E}">
        <p14:creationId xmlns:p14="http://schemas.microsoft.com/office/powerpoint/2010/main" val="32197832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rogram&#10;&#10;Description automatically generated">
            <a:extLst>
              <a:ext uri="{FF2B5EF4-FFF2-40B4-BE49-F238E27FC236}">
                <a16:creationId xmlns:a16="http://schemas.microsoft.com/office/drawing/2014/main" id="{D7AC0924-3066-6C85-498B-D61DF7BC1C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9800" y="1498600"/>
            <a:ext cx="10708294" cy="4940300"/>
          </a:xfrm>
          <a:prstGeom prst="rect">
            <a:avLst/>
          </a:prstGeom>
        </p:spPr>
      </p:pic>
      <p:sp>
        <p:nvSpPr>
          <p:cNvPr id="2" name="Title 1">
            <a:extLst>
              <a:ext uri="{FF2B5EF4-FFF2-40B4-BE49-F238E27FC236}">
                <a16:creationId xmlns:a16="http://schemas.microsoft.com/office/drawing/2014/main" id="{F052132D-DE25-2FD5-8223-3DF0DE94D044}"/>
              </a:ext>
            </a:extLst>
          </p:cNvPr>
          <p:cNvSpPr>
            <a:spLocks noGrp="1"/>
          </p:cNvSpPr>
          <p:nvPr>
            <p:ph type="title"/>
          </p:nvPr>
        </p:nvSpPr>
        <p:spPr>
          <a:xfrm>
            <a:off x="838201" y="0"/>
            <a:ext cx="10515600" cy="1105949"/>
          </a:xfrm>
        </p:spPr>
        <p:txBody>
          <a:bodyPr/>
          <a:lstStyle/>
          <a:p>
            <a:r>
              <a:rPr lang="en-US"/>
              <a:t>Librexia-AF (Milvexian)</a:t>
            </a:r>
            <a:endParaRPr lang="en-US" dirty="0"/>
          </a:p>
        </p:txBody>
      </p:sp>
    </p:spTree>
    <p:extLst>
      <p:ext uri="{BB962C8B-B14F-4D97-AF65-F5344CB8AC3E}">
        <p14:creationId xmlns:p14="http://schemas.microsoft.com/office/powerpoint/2010/main" val="2211382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26F8989-D568-022A-897E-95846B42D3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4700" y="2389749"/>
            <a:ext cx="11188700" cy="3833252"/>
          </a:xfrm>
          <a:prstGeom prst="rect">
            <a:avLst/>
          </a:prstGeom>
        </p:spPr>
      </p:pic>
      <p:sp>
        <p:nvSpPr>
          <p:cNvPr id="2" name="Title 1">
            <a:extLst>
              <a:ext uri="{FF2B5EF4-FFF2-40B4-BE49-F238E27FC236}">
                <a16:creationId xmlns:a16="http://schemas.microsoft.com/office/drawing/2014/main" id="{474DAF45-F74D-C08F-BD64-2F53EA4DE2A7}"/>
              </a:ext>
            </a:extLst>
          </p:cNvPr>
          <p:cNvSpPr>
            <a:spLocks noGrp="1"/>
          </p:cNvSpPr>
          <p:nvPr>
            <p:ph type="title"/>
          </p:nvPr>
        </p:nvSpPr>
        <p:spPr>
          <a:xfrm>
            <a:off x="838201" y="-43926"/>
            <a:ext cx="10515600" cy="1105949"/>
          </a:xfrm>
        </p:spPr>
        <p:txBody>
          <a:bodyPr/>
          <a:lstStyle/>
          <a:p>
            <a:r>
              <a:rPr lang="en-US" dirty="0" err="1">
                <a:effectLst/>
                <a:latin typeface="Helvetica Neue" panose="02000503000000020004" pitchFamily="2" charset="0"/>
              </a:rPr>
              <a:t>Librexia</a:t>
            </a:r>
            <a:r>
              <a:rPr lang="en-US" dirty="0">
                <a:effectLst/>
                <a:latin typeface="Helvetica Neue" panose="02000503000000020004" pitchFamily="2" charset="0"/>
              </a:rPr>
              <a:t>-AF: Study design (non-inferiority)</a:t>
            </a:r>
          </a:p>
        </p:txBody>
      </p:sp>
      <p:sp>
        <p:nvSpPr>
          <p:cNvPr id="4" name="TextBox 3">
            <a:extLst>
              <a:ext uri="{FF2B5EF4-FFF2-40B4-BE49-F238E27FC236}">
                <a16:creationId xmlns:a16="http://schemas.microsoft.com/office/drawing/2014/main" id="{F16D54E5-8951-70C9-D93B-7B05AC6ED24F}"/>
              </a:ext>
            </a:extLst>
          </p:cNvPr>
          <p:cNvSpPr txBox="1"/>
          <p:nvPr/>
        </p:nvSpPr>
        <p:spPr>
          <a:xfrm>
            <a:off x="838199" y="1105949"/>
            <a:ext cx="111252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39B"/>
                </a:solidFill>
                <a:effectLst/>
                <a:uLnTx/>
                <a:uFillTx/>
                <a:latin typeface="Calibri" panose="020F0502020204030204" pitchFamily="34" charset="0"/>
                <a:ea typeface="+mn-ea"/>
                <a:cs typeface="Calibri" panose="020F0502020204030204" pitchFamily="34" charset="0"/>
              </a:rPr>
              <a:t>A Phase 3, Randomized, Double-Blind, Double-Dummy, Parallel Group, Active-Controlled Study to Evaluate the Efficacy and Safety of </a:t>
            </a:r>
            <a:r>
              <a:rPr kumimoji="0" lang="en-US" sz="2400" b="1" i="0" u="none" strike="noStrike" kern="1200" cap="none" spc="0" normalizeH="0" baseline="0" noProof="0" dirty="0" err="1">
                <a:ln>
                  <a:noFill/>
                </a:ln>
                <a:solidFill>
                  <a:srgbClr val="00539B"/>
                </a:solidFill>
                <a:effectLst/>
                <a:uLnTx/>
                <a:uFillTx/>
                <a:latin typeface="Calibri" panose="020F0502020204030204" pitchFamily="34" charset="0"/>
                <a:ea typeface="+mn-ea"/>
                <a:cs typeface="Calibri" panose="020F0502020204030204" pitchFamily="34" charset="0"/>
              </a:rPr>
              <a:t>Milvexian</a:t>
            </a:r>
            <a:r>
              <a:rPr kumimoji="0" lang="en-US" sz="2400" b="1" i="0" u="none" strike="noStrike" kern="1200" cap="none" spc="0" normalizeH="0" baseline="0" noProof="0" dirty="0">
                <a:ln>
                  <a:noFill/>
                </a:ln>
                <a:solidFill>
                  <a:srgbClr val="00539B"/>
                </a:solidFill>
                <a:effectLst/>
                <a:uLnTx/>
                <a:uFillTx/>
                <a:latin typeface="Calibri" panose="020F0502020204030204" pitchFamily="34" charset="0"/>
                <a:ea typeface="+mn-ea"/>
                <a:cs typeface="Calibri" panose="020F0502020204030204" pitchFamily="34" charset="0"/>
              </a:rPr>
              <a:t> Versus Apixaban in Participants With Atrial Fibrillation</a:t>
            </a:r>
          </a:p>
        </p:txBody>
      </p:sp>
      <p:sp>
        <p:nvSpPr>
          <p:cNvPr id="6" name="Footer Placeholder 5">
            <a:extLst>
              <a:ext uri="{FF2B5EF4-FFF2-40B4-BE49-F238E27FC236}">
                <a16:creationId xmlns:a16="http://schemas.microsoft.com/office/drawing/2014/main" id="{9FDC456C-82FF-6185-7FD7-57A2B48384A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https://www.clinicaltrials.gov/study/NCT05757869</a:t>
            </a:r>
            <a:endPar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663744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00011F-4149-C4A5-0AA5-A5041FA93405}"/>
              </a:ext>
            </a:extLst>
          </p:cNvPr>
          <p:cNvSpPr>
            <a:spLocks noGrp="1"/>
          </p:cNvSpPr>
          <p:nvPr>
            <p:ph type="title"/>
          </p:nvPr>
        </p:nvSpPr>
        <p:spPr>
          <a:xfrm>
            <a:off x="838200" y="11579"/>
            <a:ext cx="10515600" cy="1105949"/>
          </a:xfrm>
        </p:spPr>
        <p:txBody>
          <a:bodyPr/>
          <a:lstStyle/>
          <a:p>
            <a:r>
              <a:rPr lang="en-US"/>
              <a:t>Study Design Overview</a:t>
            </a:r>
            <a:endParaRPr lang="en-US" dirty="0"/>
          </a:p>
        </p:txBody>
      </p:sp>
      <p:sp>
        <p:nvSpPr>
          <p:cNvPr id="56" name="object 101">
            <a:extLst>
              <a:ext uri="{FF2B5EF4-FFF2-40B4-BE49-F238E27FC236}">
                <a16:creationId xmlns:a16="http://schemas.microsoft.com/office/drawing/2014/main" id="{4D9F5585-1DCE-45E8-2600-8DF2276A7B6B}"/>
              </a:ext>
            </a:extLst>
          </p:cNvPr>
          <p:cNvSpPr/>
          <p:nvPr/>
        </p:nvSpPr>
        <p:spPr>
          <a:xfrm flipV="1">
            <a:off x="2018507" y="3434406"/>
            <a:ext cx="1226518" cy="284408"/>
          </a:xfrm>
          <a:custGeom>
            <a:avLst/>
            <a:gdLst/>
            <a:ahLst/>
            <a:cxnLst/>
            <a:rect l="l" t="t" r="r" b="b"/>
            <a:pathLst>
              <a:path w="2599054" h="418464">
                <a:moveTo>
                  <a:pt x="0" y="418058"/>
                </a:moveTo>
                <a:lnTo>
                  <a:pt x="0" y="152400"/>
                </a:lnTo>
                <a:lnTo>
                  <a:pt x="2381" y="64293"/>
                </a:lnTo>
                <a:lnTo>
                  <a:pt x="19050" y="19050"/>
                </a:lnTo>
                <a:lnTo>
                  <a:pt x="64293" y="2381"/>
                </a:lnTo>
                <a:lnTo>
                  <a:pt x="152400" y="0"/>
                </a:lnTo>
                <a:lnTo>
                  <a:pt x="2598877" y="0"/>
                </a:lnTo>
              </a:path>
            </a:pathLst>
          </a:custGeom>
          <a:ln w="101599">
            <a:solidFill>
              <a:schemeClr val="tx1"/>
            </a:solidFill>
            <a:tailEnd type="triangle"/>
          </a:ln>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Arial Unicode MS"/>
              <a:cs typeface="Arial"/>
            </a:endParaRPr>
          </a:p>
        </p:txBody>
      </p:sp>
      <p:grpSp>
        <p:nvGrpSpPr>
          <p:cNvPr id="55" name="Group 54">
            <a:extLst>
              <a:ext uri="{FF2B5EF4-FFF2-40B4-BE49-F238E27FC236}">
                <a16:creationId xmlns:a16="http://schemas.microsoft.com/office/drawing/2014/main" id="{8E668311-7C13-A7B1-AF48-B439500C953B}"/>
              </a:ext>
            </a:extLst>
          </p:cNvPr>
          <p:cNvGrpSpPr/>
          <p:nvPr/>
        </p:nvGrpSpPr>
        <p:grpSpPr>
          <a:xfrm>
            <a:off x="875741" y="2027110"/>
            <a:ext cx="283115" cy="283115"/>
            <a:chOff x="338934" y="1832209"/>
            <a:chExt cx="304800" cy="304800"/>
          </a:xfrm>
        </p:grpSpPr>
        <p:sp>
          <p:nvSpPr>
            <p:cNvPr id="4" name="Oval 3">
              <a:extLst>
                <a:ext uri="{FF2B5EF4-FFF2-40B4-BE49-F238E27FC236}">
                  <a16:creationId xmlns:a16="http://schemas.microsoft.com/office/drawing/2014/main" id="{43887343-F970-B75E-80BF-C1C6E60007EA}"/>
                </a:ext>
              </a:extLst>
            </p:cNvPr>
            <p:cNvSpPr/>
            <p:nvPr/>
          </p:nvSpPr>
          <p:spPr bwMode="gray">
            <a:xfrm>
              <a:off x="338934" y="1832209"/>
              <a:ext cx="304800" cy="304800"/>
            </a:xfrm>
            <a:prstGeom prst="ellipse">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3" name="Oval 52">
              <a:extLst>
                <a:ext uri="{FF2B5EF4-FFF2-40B4-BE49-F238E27FC236}">
                  <a16:creationId xmlns:a16="http://schemas.microsoft.com/office/drawing/2014/main" id="{951521A4-15FA-E5C9-C987-D6D252F7D53A}"/>
                </a:ext>
              </a:extLst>
            </p:cNvPr>
            <p:cNvSpPr/>
            <p:nvPr/>
          </p:nvSpPr>
          <p:spPr bwMode="gray">
            <a:xfrm>
              <a:off x="397752" y="1891344"/>
              <a:ext cx="194392" cy="1845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object 67">
              <a:extLst>
                <a:ext uri="{FF2B5EF4-FFF2-40B4-BE49-F238E27FC236}">
                  <a16:creationId xmlns:a16="http://schemas.microsoft.com/office/drawing/2014/main" id="{4C3165A0-A41C-F5AE-6318-BDDDE32E1B85}"/>
                </a:ext>
              </a:extLst>
            </p:cNvPr>
            <p:cNvSpPr/>
            <p:nvPr/>
          </p:nvSpPr>
          <p:spPr>
            <a:xfrm>
              <a:off x="393700" y="1889125"/>
              <a:ext cx="201618" cy="190968"/>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Arial Unicode MS"/>
                <a:cs typeface="Arial"/>
              </a:endParaRPr>
            </a:p>
          </p:txBody>
        </p:sp>
      </p:grpSp>
      <p:sp>
        <p:nvSpPr>
          <p:cNvPr id="6" name="object 6">
            <a:extLst>
              <a:ext uri="{FF2B5EF4-FFF2-40B4-BE49-F238E27FC236}">
                <a16:creationId xmlns:a16="http://schemas.microsoft.com/office/drawing/2014/main" id="{F5BCCD29-F12D-8020-1781-A0A8DBE7E64E}"/>
              </a:ext>
            </a:extLst>
          </p:cNvPr>
          <p:cNvSpPr/>
          <p:nvPr/>
        </p:nvSpPr>
        <p:spPr>
          <a:xfrm>
            <a:off x="891421" y="1295400"/>
            <a:ext cx="1595021" cy="637079"/>
          </a:xfrm>
          <a:custGeom>
            <a:avLst/>
            <a:gdLst/>
            <a:ahLst/>
            <a:cxnLst/>
            <a:rect l="l" t="t" r="r" b="b"/>
            <a:pathLst>
              <a:path w="1143000" h="342900">
                <a:moveTo>
                  <a:pt x="0" y="342900"/>
                </a:moveTo>
                <a:lnTo>
                  <a:pt x="1143000" y="342900"/>
                </a:lnTo>
                <a:lnTo>
                  <a:pt x="1143000" y="0"/>
                </a:lnTo>
                <a:lnTo>
                  <a:pt x="0" y="0"/>
                </a:lnTo>
                <a:lnTo>
                  <a:pt x="0" y="342900"/>
                </a:lnTo>
                <a:close/>
              </a:path>
            </a:pathLst>
          </a:custGeom>
          <a:solidFill>
            <a:srgbClr val="FFCC66"/>
          </a:solidFill>
        </p:spPr>
        <p:txBody>
          <a:bodyPr wrap="square" lIns="0" tIns="0" rIns="0" bIns="0" rtlCol="0" anchor="ctr" anchorCtr="1"/>
          <a:lstStyle/>
          <a:p>
            <a:pPr marL="11428" marR="0" lvl="0" indent="0" algn="ctr" defTabSz="822724" rtl="0" eaLnBrk="1" fontAlgn="auto" latinLnBrk="0" hangingPunct="1">
              <a:lnSpc>
                <a:spcPct val="100000"/>
              </a:lnSpc>
              <a:spcBef>
                <a:spcPts val="113"/>
              </a:spcBef>
              <a:spcAft>
                <a:spcPts val="0"/>
              </a:spcAft>
              <a:buClrTx/>
              <a:buSzTx/>
              <a:buFontTx/>
              <a:buNone/>
              <a:tabLst/>
              <a:defRPr/>
            </a:pPr>
            <a:r>
              <a:rPr kumimoji="0" lang="en-US" sz="1200" b="1" i="0" u="none" strike="noStrike" kern="1200" cap="none" spc="-23" normalizeH="0" baseline="0" noProof="0" dirty="0">
                <a:ln>
                  <a:noFill/>
                </a:ln>
                <a:solidFill>
                  <a:srgbClr val="000000"/>
                </a:solidFill>
                <a:effectLst/>
                <a:uLnTx/>
                <a:uFillTx/>
                <a:latin typeface="Arial"/>
                <a:ea typeface="Arial Unicode MS"/>
                <a:cs typeface="Arial"/>
              </a:rPr>
              <a:t>SCREENING</a:t>
            </a:r>
          </a:p>
          <a:p>
            <a:pPr marL="11428" marR="0" lvl="0" indent="0" algn="ctr" defTabSz="822724" rtl="0" eaLnBrk="1" fontAlgn="auto" latinLnBrk="0" hangingPunct="1">
              <a:lnSpc>
                <a:spcPct val="100000"/>
              </a:lnSpc>
              <a:spcBef>
                <a:spcPts val="113"/>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Arial Unicode MS"/>
                <a:cs typeface="Arial"/>
              </a:rPr>
              <a:t>≤ 14 days</a:t>
            </a:r>
          </a:p>
        </p:txBody>
      </p:sp>
      <p:sp>
        <p:nvSpPr>
          <p:cNvPr id="9" name="object 7">
            <a:extLst>
              <a:ext uri="{FF2B5EF4-FFF2-40B4-BE49-F238E27FC236}">
                <a16:creationId xmlns:a16="http://schemas.microsoft.com/office/drawing/2014/main" id="{A45D0BFD-2C5A-C222-EC3C-390BC6FBDCD5}"/>
              </a:ext>
            </a:extLst>
          </p:cNvPr>
          <p:cNvSpPr/>
          <p:nvPr/>
        </p:nvSpPr>
        <p:spPr>
          <a:xfrm>
            <a:off x="2638996" y="1295400"/>
            <a:ext cx="6944600" cy="637080"/>
          </a:xfrm>
          <a:custGeom>
            <a:avLst/>
            <a:gdLst/>
            <a:ahLst/>
            <a:cxnLst/>
            <a:rect l="l" t="t" r="r" b="b"/>
            <a:pathLst>
              <a:path w="2971800" h="342900">
                <a:moveTo>
                  <a:pt x="0" y="342900"/>
                </a:moveTo>
                <a:lnTo>
                  <a:pt x="2971800" y="342900"/>
                </a:lnTo>
                <a:lnTo>
                  <a:pt x="2971800" y="0"/>
                </a:lnTo>
                <a:lnTo>
                  <a:pt x="0" y="0"/>
                </a:lnTo>
                <a:lnTo>
                  <a:pt x="0" y="342900"/>
                </a:lnTo>
                <a:close/>
              </a:path>
            </a:pathLst>
          </a:custGeom>
          <a:solidFill>
            <a:srgbClr val="FD9935"/>
          </a:solidFill>
        </p:spPr>
        <p:txBody>
          <a:bodyPr wrap="square" lIns="0" tIns="0" rIns="0" bIns="0" rtlCol="0" anchor="ctr" anchorCtr="1"/>
          <a:lstStyle/>
          <a:p>
            <a:pPr marL="0" marR="0" lvl="0" indent="0" algn="ctr" defTabSz="822724" rtl="0" eaLnBrk="1" fontAlgn="auto" latinLnBrk="0" hangingPunct="1">
              <a:lnSpc>
                <a:spcPct val="100000"/>
              </a:lnSpc>
              <a:spcBef>
                <a:spcPts val="113"/>
              </a:spcBef>
              <a:spcAft>
                <a:spcPts val="0"/>
              </a:spcAft>
              <a:buClrTx/>
              <a:buSzTx/>
              <a:buFontTx/>
              <a:buNone/>
              <a:tabLst>
                <a:tab pos="2179643" algn="l"/>
              </a:tabLst>
              <a:defRPr/>
            </a:pPr>
            <a:r>
              <a:rPr kumimoji="0" lang="en-GB" sz="1200" b="1" i="0" u="none" strike="noStrike" kern="1200" cap="none" spc="-36" normalizeH="0" baseline="0" noProof="0" dirty="0">
                <a:ln>
                  <a:noFill/>
                </a:ln>
                <a:solidFill>
                  <a:srgbClr val="000000"/>
                </a:solidFill>
                <a:effectLst/>
                <a:uLnTx/>
                <a:uFillTx/>
                <a:latin typeface="Arial"/>
                <a:ea typeface="Arial Unicode MS"/>
                <a:cs typeface="Arial"/>
              </a:rPr>
              <a:t>TREATMENT DURATION: 9-33 months</a:t>
            </a:r>
          </a:p>
        </p:txBody>
      </p:sp>
      <p:sp>
        <p:nvSpPr>
          <p:cNvPr id="12" name="object 9">
            <a:extLst>
              <a:ext uri="{FF2B5EF4-FFF2-40B4-BE49-F238E27FC236}">
                <a16:creationId xmlns:a16="http://schemas.microsoft.com/office/drawing/2014/main" id="{AFA8B5A4-6BE7-94D7-2328-D48C1A333626}"/>
              </a:ext>
            </a:extLst>
          </p:cNvPr>
          <p:cNvSpPr/>
          <p:nvPr/>
        </p:nvSpPr>
        <p:spPr>
          <a:xfrm>
            <a:off x="9747277" y="1295404"/>
            <a:ext cx="1822500" cy="637074"/>
          </a:xfrm>
          <a:custGeom>
            <a:avLst/>
            <a:gdLst/>
            <a:ahLst/>
            <a:cxnLst/>
            <a:rect l="l" t="t" r="r" b="b"/>
            <a:pathLst>
              <a:path w="1828800" h="342900">
                <a:moveTo>
                  <a:pt x="0" y="342900"/>
                </a:moveTo>
                <a:lnTo>
                  <a:pt x="1828800" y="342900"/>
                </a:lnTo>
                <a:lnTo>
                  <a:pt x="1828800" y="0"/>
                </a:lnTo>
                <a:lnTo>
                  <a:pt x="0" y="0"/>
                </a:lnTo>
                <a:lnTo>
                  <a:pt x="0" y="342900"/>
                </a:lnTo>
                <a:close/>
              </a:path>
            </a:pathLst>
          </a:custGeom>
          <a:solidFill>
            <a:srgbClr val="FF6600"/>
          </a:solidFill>
        </p:spPr>
        <p:txBody>
          <a:bodyPr wrap="square" lIns="0" tIns="0" rIns="0" bIns="0" rtlCol="0" anchor="ctr" anchorCtr="1"/>
          <a:lstStyle/>
          <a:p>
            <a:pPr marL="11428" marR="0" lvl="0" indent="0" algn="ctr" defTabSz="822724" rtl="0" eaLnBrk="1" fontAlgn="auto" latinLnBrk="0" hangingPunct="1">
              <a:lnSpc>
                <a:spcPct val="100000"/>
              </a:lnSpc>
              <a:spcBef>
                <a:spcPts val="113"/>
              </a:spcBef>
              <a:spcAft>
                <a:spcPts val="0"/>
              </a:spcAft>
              <a:buClrTx/>
              <a:buSzTx/>
              <a:buFontTx/>
              <a:buNone/>
              <a:tabLst/>
              <a:defRPr/>
            </a:pPr>
            <a:r>
              <a:rPr kumimoji="0" lang="de-DE" sz="1200" b="1" i="0" u="none" strike="noStrike" kern="1200" cap="none" spc="-27" normalizeH="0" baseline="0" noProof="0" dirty="0">
                <a:ln>
                  <a:noFill/>
                </a:ln>
                <a:solidFill>
                  <a:srgbClr val="000000"/>
                </a:solidFill>
                <a:effectLst/>
                <a:uLnTx/>
                <a:uFillTx/>
                <a:latin typeface="Arial"/>
                <a:ea typeface="Arial Unicode MS"/>
                <a:cs typeface="Arial"/>
              </a:rPr>
              <a:t>FOLLOW-UP</a:t>
            </a:r>
          </a:p>
          <a:p>
            <a:pPr marL="11428" marR="0" lvl="0" indent="0" algn="ctr" defTabSz="822724" rtl="0" eaLnBrk="1" fontAlgn="auto" latinLnBrk="0" hangingPunct="1">
              <a:lnSpc>
                <a:spcPct val="100000"/>
              </a:lnSpc>
              <a:spcBef>
                <a:spcPts val="113"/>
              </a:spcBef>
              <a:spcAft>
                <a:spcPts val="0"/>
              </a:spcAft>
              <a:buClrTx/>
              <a:buSzTx/>
              <a:buFontTx/>
              <a:buNone/>
              <a:tabLst/>
              <a:defRPr/>
            </a:pPr>
            <a:r>
              <a:rPr kumimoji="0" lang="de-DE" sz="1200" b="1" i="0" u="none" strike="noStrike" kern="1200" cap="none" spc="-27" normalizeH="0" baseline="0" noProof="0" dirty="0">
                <a:ln>
                  <a:noFill/>
                </a:ln>
                <a:solidFill>
                  <a:srgbClr val="000000"/>
                </a:solidFill>
                <a:effectLst/>
                <a:uLnTx/>
                <a:uFillTx/>
                <a:latin typeface="Arial"/>
                <a:ea typeface="Arial Unicode MS"/>
                <a:cs typeface="Arial"/>
              </a:rPr>
              <a:t>2 </a:t>
            </a:r>
            <a:r>
              <a:rPr kumimoji="0" lang="de-DE" sz="1200" b="1" i="0" u="none" strike="noStrike" kern="1200" cap="none" spc="0" normalizeH="0" baseline="0" noProof="0" dirty="0">
                <a:ln>
                  <a:noFill/>
                </a:ln>
                <a:solidFill>
                  <a:srgbClr val="000000"/>
                </a:solidFill>
                <a:effectLst/>
                <a:uLnTx/>
                <a:uFillTx/>
                <a:latin typeface="Arial"/>
                <a:ea typeface="Arial Unicode MS"/>
                <a:cs typeface="Arial"/>
              </a:rPr>
              <a:t>weeks after end of </a:t>
            </a:r>
            <a:br>
              <a:rPr kumimoji="0" lang="de-DE" sz="1200" b="1" i="0" u="none" strike="noStrike" kern="1200" cap="none" spc="0" normalizeH="0" baseline="0" noProof="0" dirty="0">
                <a:ln>
                  <a:noFill/>
                </a:ln>
                <a:solidFill>
                  <a:srgbClr val="000000"/>
                </a:solidFill>
                <a:effectLst/>
                <a:uLnTx/>
                <a:uFillTx/>
                <a:latin typeface="Arial"/>
                <a:ea typeface="Arial Unicode MS"/>
                <a:cs typeface="Arial"/>
              </a:rPr>
            </a:br>
            <a:r>
              <a:rPr kumimoji="0" lang="de-DE" sz="1200" b="1" i="0" u="none" strike="noStrike" kern="1200" cap="none" spc="0" normalizeH="0" baseline="0" noProof="0" dirty="0">
                <a:ln>
                  <a:noFill/>
                </a:ln>
                <a:solidFill>
                  <a:srgbClr val="000000"/>
                </a:solidFill>
                <a:effectLst/>
                <a:uLnTx/>
                <a:uFillTx/>
                <a:latin typeface="Arial"/>
                <a:ea typeface="Arial Unicode MS"/>
                <a:cs typeface="Arial"/>
              </a:rPr>
              <a:t>study drug intake</a:t>
            </a:r>
          </a:p>
        </p:txBody>
      </p:sp>
      <p:sp>
        <p:nvSpPr>
          <p:cNvPr id="14" name="object 55">
            <a:extLst>
              <a:ext uri="{FF2B5EF4-FFF2-40B4-BE49-F238E27FC236}">
                <a16:creationId xmlns:a16="http://schemas.microsoft.com/office/drawing/2014/main" id="{485B2E01-D98A-8ED8-BD78-4C30A7AB3BE5}"/>
              </a:ext>
            </a:extLst>
          </p:cNvPr>
          <p:cNvSpPr/>
          <p:nvPr/>
        </p:nvSpPr>
        <p:spPr>
          <a:xfrm flipV="1">
            <a:off x="1771323" y="4971591"/>
            <a:ext cx="7770555" cy="38732"/>
          </a:xfrm>
          <a:custGeom>
            <a:avLst/>
            <a:gdLst/>
            <a:ahLst/>
            <a:cxnLst/>
            <a:rect l="l" t="t" r="r" b="b"/>
            <a:pathLst>
              <a:path w="8256270">
                <a:moveTo>
                  <a:pt x="0" y="0"/>
                </a:moveTo>
                <a:lnTo>
                  <a:pt x="8255736" y="0"/>
                </a:lnTo>
              </a:path>
            </a:pathLst>
          </a:custGeom>
          <a:ln w="28575">
            <a:solidFill>
              <a:schemeClr val="tx1"/>
            </a:solidFill>
          </a:ln>
          <a:effectLst/>
        </p:spPr>
        <p:style>
          <a:lnRef idx="3">
            <a:schemeClr val="accent3"/>
          </a:lnRef>
          <a:fillRef idx="0">
            <a:schemeClr val="accent3"/>
          </a:fillRef>
          <a:effectRef idx="2">
            <a:schemeClr val="accent3"/>
          </a:effectRef>
          <a:fontRef idx="minor">
            <a:schemeClr val="tx1"/>
          </a:fontRef>
        </p:style>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15" name="object 58">
            <a:extLst>
              <a:ext uri="{FF2B5EF4-FFF2-40B4-BE49-F238E27FC236}">
                <a16:creationId xmlns:a16="http://schemas.microsoft.com/office/drawing/2014/main" id="{9FFF2D37-9DEB-5E31-45A2-7861CF8CE1D3}"/>
              </a:ext>
            </a:extLst>
          </p:cNvPr>
          <p:cNvSpPr txBox="1"/>
          <p:nvPr/>
        </p:nvSpPr>
        <p:spPr>
          <a:xfrm>
            <a:off x="1206632" y="2072882"/>
            <a:ext cx="1699118" cy="182244"/>
          </a:xfrm>
          <a:prstGeom prst="rect">
            <a:avLst/>
          </a:prstGeom>
        </p:spPr>
        <p:txBody>
          <a:bodyPr vert="horz" wrap="square" lIns="0" tIns="11425" rIns="0" bIns="0" rtlCol="0">
            <a:spAutoFit/>
          </a:bodyPr>
          <a:lstStyle/>
          <a:p>
            <a:pPr marL="11428" marR="0" lvl="0" indent="0" algn="l" defTabSz="822724" rtl="0" eaLnBrk="1" fontAlgn="auto" latinLnBrk="0" hangingPunct="1">
              <a:lnSpc>
                <a:spcPct val="100000"/>
              </a:lnSpc>
              <a:spcBef>
                <a:spcPts val="90"/>
              </a:spcBef>
              <a:spcAft>
                <a:spcPts val="0"/>
              </a:spcAft>
              <a:buClrTx/>
              <a:buSzTx/>
              <a:buFontTx/>
              <a:buNone/>
              <a:tabLst/>
              <a:defRPr/>
            </a:pPr>
            <a:r>
              <a:rPr kumimoji="0" sz="1200" b="1" i="0" u="none" strike="noStrike" kern="1200" cap="none" spc="-18" normalizeH="0" baseline="0" noProof="0" dirty="0">
                <a:ln>
                  <a:noFill/>
                </a:ln>
                <a:solidFill>
                  <a:srgbClr val="000000"/>
                </a:solidFill>
                <a:effectLst/>
                <a:uLnTx/>
                <a:uFillTx/>
                <a:latin typeface="Arial"/>
                <a:ea typeface="Arial Unicode MS"/>
                <a:cs typeface="Arial"/>
              </a:rPr>
              <a:t>Informed</a:t>
            </a:r>
            <a:r>
              <a:rPr kumimoji="0" sz="1200" b="1" i="0" u="none" strike="noStrike" kern="1200" cap="none" spc="-50" normalizeH="0" baseline="0" noProof="0" dirty="0">
                <a:ln>
                  <a:noFill/>
                </a:ln>
                <a:solidFill>
                  <a:srgbClr val="000000"/>
                </a:solidFill>
                <a:effectLst/>
                <a:uLnTx/>
                <a:uFillTx/>
                <a:latin typeface="Arial"/>
                <a:ea typeface="Arial Unicode MS"/>
                <a:cs typeface="Arial"/>
              </a:rPr>
              <a:t> </a:t>
            </a:r>
            <a:r>
              <a:rPr kumimoji="0" sz="1200" b="1" i="0" u="none" strike="noStrike" kern="1200" cap="none" spc="-27" normalizeH="0" baseline="0" noProof="0" dirty="0">
                <a:ln>
                  <a:noFill/>
                </a:ln>
                <a:solidFill>
                  <a:srgbClr val="000000"/>
                </a:solidFill>
                <a:effectLst/>
                <a:uLnTx/>
                <a:uFillTx/>
                <a:latin typeface="Arial"/>
                <a:ea typeface="Arial Unicode MS"/>
                <a:cs typeface="Arial"/>
              </a:rPr>
              <a:t>Consent</a:t>
            </a:r>
            <a:endParaRPr kumimoji="0" sz="12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16" name="object 88">
            <a:extLst>
              <a:ext uri="{FF2B5EF4-FFF2-40B4-BE49-F238E27FC236}">
                <a16:creationId xmlns:a16="http://schemas.microsoft.com/office/drawing/2014/main" id="{1EEDD292-1476-CE4D-E2BA-79368A9C1DFE}"/>
              </a:ext>
            </a:extLst>
          </p:cNvPr>
          <p:cNvSpPr/>
          <p:nvPr/>
        </p:nvSpPr>
        <p:spPr>
          <a:xfrm>
            <a:off x="3257669" y="2253750"/>
            <a:ext cx="6303252" cy="446968"/>
          </a:xfrm>
          <a:prstGeom prst="roundRect">
            <a:avLst/>
          </a:prstGeom>
          <a:solidFill>
            <a:schemeClr val="bg1">
              <a:lumMod val="50000"/>
            </a:schemeClr>
          </a:solidFill>
          <a:ln w="12700">
            <a:solidFill>
              <a:schemeClr val="bg1">
                <a:lumMod val="50000"/>
              </a:schemeClr>
            </a:solidFill>
          </a:ln>
        </p:spPr>
        <p:txBody>
          <a:bodyPr wrap="square" lIns="0" tIns="0" rIns="0" bIns="0" rtlCol="0" anchor="ctr"/>
          <a:lstStyle/>
          <a:p>
            <a:pPr marL="422788" marR="0" lvl="1" indent="0" algn="l" defTabSz="822724" rtl="0" eaLnBrk="1" fontAlgn="auto" latinLnBrk="0" hangingPunct="1">
              <a:lnSpc>
                <a:spcPct val="100000"/>
              </a:lnSpc>
              <a:spcBef>
                <a:spcPts val="113"/>
              </a:spcBef>
              <a:spcAft>
                <a:spcPts val="0"/>
              </a:spcAft>
              <a:buClrTx/>
              <a:buSzTx/>
              <a:buFontTx/>
              <a:buNone/>
              <a:tabLst>
                <a:tab pos="3547990" algn="l"/>
              </a:tabLst>
              <a:defRPr/>
            </a:pPr>
            <a:r>
              <a:rPr kumimoji="0" lang="en-US" sz="1200" b="1" i="0" u="none" strike="noStrike" kern="1200" cap="none" spc="-36" normalizeH="0" baseline="0" noProof="0" dirty="0">
                <a:ln>
                  <a:noFill/>
                </a:ln>
                <a:solidFill>
                  <a:srgbClr val="FFFFFF"/>
                </a:solidFill>
                <a:effectLst/>
                <a:uLnTx/>
                <a:uFillTx/>
                <a:latin typeface="Arial"/>
                <a:ea typeface="Arial Unicode MS"/>
                <a:cs typeface="Arial"/>
              </a:rPr>
              <a:t>Asundexian 50 mg OD	N</a:t>
            </a:r>
            <a:r>
              <a:rPr kumimoji="0" lang="en-US" sz="1200" b="1" i="0" u="none" strike="noStrike" kern="1200" cap="none" spc="-36" normalizeH="0" baseline="0" noProof="0" dirty="0">
                <a:ln>
                  <a:noFill/>
                </a:ln>
                <a:solidFill>
                  <a:srgbClr val="FFFFFF"/>
                </a:solidFill>
                <a:effectLst/>
                <a:uLnTx/>
                <a:uFillTx/>
                <a:latin typeface="Arial" panose="020B0604020202020204" pitchFamily="34" charset="0"/>
                <a:ea typeface="Arial Unicode MS"/>
                <a:cs typeface="Arial" panose="020B0604020202020204" pitchFamily="34" charset="0"/>
              </a:rPr>
              <a:t> </a:t>
            </a:r>
            <a:r>
              <a:rPr kumimoji="0" lang="en-US" sz="1200" b="1" i="0" u="none" strike="noStrike" kern="1200" cap="none" spc="-36" normalizeH="0" baseline="0" noProof="0" dirty="0">
                <a:ln>
                  <a:noFill/>
                </a:ln>
                <a:solidFill>
                  <a:srgbClr val="FFFFFF"/>
                </a:solidFill>
                <a:effectLst/>
                <a:uLnTx/>
                <a:uFillTx/>
                <a:latin typeface="Arial"/>
                <a:ea typeface="Arial Unicode MS"/>
                <a:cs typeface="Arial"/>
              </a:rPr>
              <a:t>≈</a:t>
            </a:r>
            <a:r>
              <a:rPr kumimoji="0" lang="en-US" sz="1200" b="1" i="0" u="none" strike="noStrike" kern="1200" cap="none" spc="-36" normalizeH="0" baseline="0" noProof="0" dirty="0">
                <a:ln>
                  <a:noFill/>
                </a:ln>
                <a:solidFill>
                  <a:srgbClr val="FFFFFF"/>
                </a:solidFill>
                <a:effectLst/>
                <a:uLnTx/>
                <a:uFillTx/>
                <a:latin typeface="Arial" panose="020B0604020202020204" pitchFamily="34" charset="0"/>
                <a:ea typeface="Arial Unicode MS"/>
                <a:cs typeface="Arial" panose="020B0604020202020204" pitchFamily="34" charset="0"/>
              </a:rPr>
              <a:t> </a:t>
            </a:r>
            <a:r>
              <a:rPr kumimoji="0" lang="en-US" sz="1200" b="1" i="0" u="none" strike="noStrike" kern="1200" cap="none" spc="-36" normalizeH="0" baseline="0" noProof="0" dirty="0">
                <a:ln>
                  <a:noFill/>
                </a:ln>
                <a:solidFill>
                  <a:srgbClr val="FFFFFF"/>
                </a:solidFill>
                <a:effectLst/>
                <a:uLnTx/>
                <a:uFillTx/>
                <a:latin typeface="Arial"/>
                <a:ea typeface="Arial Unicode MS"/>
                <a:cs typeface="Arial"/>
              </a:rPr>
              <a:t>9000</a:t>
            </a:r>
            <a:endParaRPr kumimoji="0" sz="1200" b="1" i="0" u="none" strike="noStrike" kern="1200" cap="none" spc="-36" normalizeH="0" baseline="0" noProof="0" dirty="0">
              <a:ln>
                <a:noFill/>
              </a:ln>
              <a:solidFill>
                <a:srgbClr val="FFFFFF"/>
              </a:solidFill>
              <a:effectLst/>
              <a:uLnTx/>
              <a:uFillTx/>
              <a:latin typeface="Arial"/>
              <a:ea typeface="Arial Unicode MS"/>
              <a:cs typeface="Arial"/>
            </a:endParaRPr>
          </a:p>
        </p:txBody>
      </p:sp>
      <p:sp>
        <p:nvSpPr>
          <p:cNvPr id="17" name="object 89">
            <a:extLst>
              <a:ext uri="{FF2B5EF4-FFF2-40B4-BE49-F238E27FC236}">
                <a16:creationId xmlns:a16="http://schemas.microsoft.com/office/drawing/2014/main" id="{64FDDF70-E3B1-EF3C-64DA-C3BE210219D7}"/>
              </a:ext>
            </a:extLst>
          </p:cNvPr>
          <p:cNvSpPr/>
          <p:nvPr/>
        </p:nvSpPr>
        <p:spPr>
          <a:xfrm>
            <a:off x="3257669" y="3494938"/>
            <a:ext cx="6303252" cy="448330"/>
          </a:xfrm>
          <a:prstGeom prst="roundRect">
            <a:avLst/>
          </a:prstGeom>
          <a:solidFill>
            <a:schemeClr val="bg1">
              <a:lumMod val="95000"/>
            </a:schemeClr>
          </a:solidFill>
          <a:ln w="12700">
            <a:solidFill>
              <a:schemeClr val="bg1">
                <a:lumMod val="95000"/>
              </a:schemeClr>
            </a:solidFill>
          </a:ln>
        </p:spPr>
        <p:txBody>
          <a:bodyPr wrap="square" lIns="0" tIns="0" rIns="0" bIns="0" rtlCol="0" anchor="ctr"/>
          <a:lstStyle/>
          <a:p>
            <a:pPr marL="422788" marR="0" lvl="1" indent="0" algn="l" defTabSz="822724" rtl="0" eaLnBrk="1" fontAlgn="auto" latinLnBrk="0" hangingPunct="1">
              <a:lnSpc>
                <a:spcPct val="100000"/>
              </a:lnSpc>
              <a:spcBef>
                <a:spcPts val="113"/>
              </a:spcBef>
              <a:spcAft>
                <a:spcPts val="0"/>
              </a:spcAft>
              <a:buClrTx/>
              <a:buSzTx/>
              <a:buFontTx/>
              <a:buNone/>
              <a:tabLst>
                <a:tab pos="3546562" algn="l"/>
              </a:tabLst>
              <a:defRPr/>
            </a:pPr>
            <a:r>
              <a:rPr kumimoji="0" lang="en-US" sz="1200" b="1" i="0" u="none" strike="noStrike" kern="1200" cap="none" spc="-36" normalizeH="0" baseline="0" noProof="0" dirty="0">
                <a:ln>
                  <a:noFill/>
                </a:ln>
                <a:solidFill>
                  <a:srgbClr val="000000"/>
                </a:solidFill>
                <a:effectLst/>
                <a:uLnTx/>
                <a:uFillTx/>
                <a:latin typeface="Arial"/>
                <a:ea typeface="Arial Unicode MS"/>
                <a:cs typeface="Arial"/>
              </a:rPr>
              <a:t>Apixaban 5 mg or 2.5 mg BID ǂ	N</a:t>
            </a:r>
            <a:r>
              <a:rPr kumimoji="0" lang="en-US" sz="1200" b="1" i="0" u="none" strike="noStrike" kern="1200" cap="none" spc="-36" normalizeH="0" baseline="0" noProof="0" dirty="0">
                <a:ln>
                  <a:noFill/>
                </a:ln>
                <a:solidFill>
                  <a:srgbClr val="000000"/>
                </a:solidFill>
                <a:effectLst/>
                <a:uLnTx/>
                <a:uFillTx/>
                <a:latin typeface="Arial" panose="020B0604020202020204" pitchFamily="34" charset="0"/>
                <a:ea typeface="Arial Unicode MS"/>
                <a:cs typeface="Arial" panose="020B0604020202020204" pitchFamily="34" charset="0"/>
              </a:rPr>
              <a:t> </a:t>
            </a:r>
            <a:r>
              <a:rPr kumimoji="0" lang="en-US" sz="1200" b="1" i="0" u="none" strike="noStrike" kern="1200" cap="none" spc="-36" normalizeH="0" baseline="0" noProof="0" dirty="0">
                <a:ln>
                  <a:noFill/>
                </a:ln>
                <a:solidFill>
                  <a:srgbClr val="000000"/>
                </a:solidFill>
                <a:effectLst/>
                <a:uLnTx/>
                <a:uFillTx/>
                <a:latin typeface="Arial"/>
                <a:ea typeface="Arial Unicode MS"/>
                <a:cs typeface="Arial"/>
              </a:rPr>
              <a:t>≈</a:t>
            </a:r>
            <a:r>
              <a:rPr kumimoji="0" lang="en-US" sz="1200" b="1" i="0" u="none" strike="noStrike" kern="1200" cap="none" spc="-36" normalizeH="0" baseline="0" noProof="0" dirty="0">
                <a:ln>
                  <a:noFill/>
                </a:ln>
                <a:solidFill>
                  <a:srgbClr val="000000"/>
                </a:solidFill>
                <a:effectLst/>
                <a:uLnTx/>
                <a:uFillTx/>
                <a:latin typeface="Arial" panose="020B0604020202020204" pitchFamily="34" charset="0"/>
                <a:ea typeface="Arial Unicode MS"/>
                <a:cs typeface="Arial" panose="020B0604020202020204" pitchFamily="34" charset="0"/>
              </a:rPr>
              <a:t> </a:t>
            </a:r>
            <a:r>
              <a:rPr kumimoji="0" lang="en-US" sz="1200" b="1" i="0" u="none" strike="noStrike" kern="1200" cap="none" spc="-36" normalizeH="0" baseline="0" noProof="0" dirty="0">
                <a:ln>
                  <a:noFill/>
                </a:ln>
                <a:solidFill>
                  <a:srgbClr val="000000"/>
                </a:solidFill>
                <a:effectLst/>
                <a:uLnTx/>
                <a:uFillTx/>
                <a:latin typeface="Arial"/>
                <a:ea typeface="Arial Unicode MS"/>
                <a:cs typeface="Arial"/>
              </a:rPr>
              <a:t>9000</a:t>
            </a:r>
          </a:p>
        </p:txBody>
      </p:sp>
      <p:sp>
        <p:nvSpPr>
          <p:cNvPr id="18" name="object 101">
            <a:extLst>
              <a:ext uri="{FF2B5EF4-FFF2-40B4-BE49-F238E27FC236}">
                <a16:creationId xmlns:a16="http://schemas.microsoft.com/office/drawing/2014/main" id="{BC2C04A8-3C8F-46BD-40AB-E9EE4AA9CC9F}"/>
              </a:ext>
            </a:extLst>
          </p:cNvPr>
          <p:cNvSpPr/>
          <p:nvPr/>
        </p:nvSpPr>
        <p:spPr>
          <a:xfrm>
            <a:off x="2018507" y="2469671"/>
            <a:ext cx="1226518" cy="429374"/>
          </a:xfrm>
          <a:custGeom>
            <a:avLst/>
            <a:gdLst/>
            <a:ahLst/>
            <a:cxnLst/>
            <a:rect l="l" t="t" r="r" b="b"/>
            <a:pathLst>
              <a:path w="2599054" h="418464">
                <a:moveTo>
                  <a:pt x="0" y="418058"/>
                </a:moveTo>
                <a:lnTo>
                  <a:pt x="0" y="152400"/>
                </a:lnTo>
                <a:lnTo>
                  <a:pt x="2381" y="64293"/>
                </a:lnTo>
                <a:lnTo>
                  <a:pt x="19050" y="19050"/>
                </a:lnTo>
                <a:lnTo>
                  <a:pt x="64293" y="2381"/>
                </a:lnTo>
                <a:lnTo>
                  <a:pt x="152400" y="0"/>
                </a:lnTo>
                <a:lnTo>
                  <a:pt x="2598877" y="0"/>
                </a:lnTo>
              </a:path>
            </a:pathLst>
          </a:custGeom>
          <a:ln w="101599">
            <a:solidFill>
              <a:schemeClr val="tx1"/>
            </a:solidFill>
            <a:tailEnd type="triangle"/>
          </a:ln>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20" name="object 115">
            <a:extLst>
              <a:ext uri="{FF2B5EF4-FFF2-40B4-BE49-F238E27FC236}">
                <a16:creationId xmlns:a16="http://schemas.microsoft.com/office/drawing/2014/main" id="{16B43224-558F-B7DB-5C4E-0A39DB7AB3B0}"/>
              </a:ext>
            </a:extLst>
          </p:cNvPr>
          <p:cNvSpPr/>
          <p:nvPr/>
        </p:nvSpPr>
        <p:spPr>
          <a:xfrm>
            <a:off x="1516715" y="2598645"/>
            <a:ext cx="999052" cy="1006454"/>
          </a:xfrm>
          <a:custGeom>
            <a:avLst/>
            <a:gdLst/>
            <a:ahLst/>
            <a:cxnLst/>
            <a:rect l="l" t="t" r="r" b="b"/>
            <a:pathLst>
              <a:path w="1250314" h="1250314">
                <a:moveTo>
                  <a:pt x="625043" y="0"/>
                </a:moveTo>
                <a:lnTo>
                  <a:pt x="576196" y="1880"/>
                </a:lnTo>
                <a:lnTo>
                  <a:pt x="528378" y="7429"/>
                </a:lnTo>
                <a:lnTo>
                  <a:pt x="481727" y="16508"/>
                </a:lnTo>
                <a:lnTo>
                  <a:pt x="436382" y="28977"/>
                </a:lnTo>
                <a:lnTo>
                  <a:pt x="392482" y="44697"/>
                </a:lnTo>
                <a:lnTo>
                  <a:pt x="350166" y="63530"/>
                </a:lnTo>
                <a:lnTo>
                  <a:pt x="309573" y="85337"/>
                </a:lnTo>
                <a:lnTo>
                  <a:pt x="270842" y="109979"/>
                </a:lnTo>
                <a:lnTo>
                  <a:pt x="234111" y="137316"/>
                </a:lnTo>
                <a:lnTo>
                  <a:pt x="199521" y="167211"/>
                </a:lnTo>
                <a:lnTo>
                  <a:pt x="167209" y="199523"/>
                </a:lnTo>
                <a:lnTo>
                  <a:pt x="137315" y="234114"/>
                </a:lnTo>
                <a:lnTo>
                  <a:pt x="109978" y="270845"/>
                </a:lnTo>
                <a:lnTo>
                  <a:pt x="85337" y="309577"/>
                </a:lnTo>
                <a:lnTo>
                  <a:pt x="63530" y="350171"/>
                </a:lnTo>
                <a:lnTo>
                  <a:pt x="44697" y="392488"/>
                </a:lnTo>
                <a:lnTo>
                  <a:pt x="28976" y="436389"/>
                </a:lnTo>
                <a:lnTo>
                  <a:pt x="16508" y="481735"/>
                </a:lnTo>
                <a:lnTo>
                  <a:pt x="7429" y="528388"/>
                </a:lnTo>
                <a:lnTo>
                  <a:pt x="1880" y="576207"/>
                </a:lnTo>
                <a:lnTo>
                  <a:pt x="0" y="625055"/>
                </a:lnTo>
                <a:lnTo>
                  <a:pt x="1880" y="673902"/>
                </a:lnTo>
                <a:lnTo>
                  <a:pt x="7429" y="721720"/>
                </a:lnTo>
                <a:lnTo>
                  <a:pt x="16508" y="768371"/>
                </a:lnTo>
                <a:lnTo>
                  <a:pt x="28976" y="813716"/>
                </a:lnTo>
                <a:lnTo>
                  <a:pt x="44697" y="857616"/>
                </a:lnTo>
                <a:lnTo>
                  <a:pt x="63530" y="899932"/>
                </a:lnTo>
                <a:lnTo>
                  <a:pt x="85337" y="940525"/>
                </a:lnTo>
                <a:lnTo>
                  <a:pt x="109978" y="979256"/>
                </a:lnTo>
                <a:lnTo>
                  <a:pt x="137315" y="1015987"/>
                </a:lnTo>
                <a:lnTo>
                  <a:pt x="167209" y="1050577"/>
                </a:lnTo>
                <a:lnTo>
                  <a:pt x="199521" y="1082889"/>
                </a:lnTo>
                <a:lnTo>
                  <a:pt x="234111" y="1112783"/>
                </a:lnTo>
                <a:lnTo>
                  <a:pt x="270842" y="1140120"/>
                </a:lnTo>
                <a:lnTo>
                  <a:pt x="309573" y="1164761"/>
                </a:lnTo>
                <a:lnTo>
                  <a:pt x="350166" y="1186568"/>
                </a:lnTo>
                <a:lnTo>
                  <a:pt x="392482" y="1205401"/>
                </a:lnTo>
                <a:lnTo>
                  <a:pt x="436382" y="1221122"/>
                </a:lnTo>
                <a:lnTo>
                  <a:pt x="481727" y="1233591"/>
                </a:lnTo>
                <a:lnTo>
                  <a:pt x="528378" y="1242669"/>
                </a:lnTo>
                <a:lnTo>
                  <a:pt x="576196" y="1248218"/>
                </a:lnTo>
                <a:lnTo>
                  <a:pt x="625043" y="1250099"/>
                </a:lnTo>
                <a:lnTo>
                  <a:pt x="673889" y="1248218"/>
                </a:lnTo>
                <a:lnTo>
                  <a:pt x="721707" y="1242669"/>
                </a:lnTo>
                <a:lnTo>
                  <a:pt x="768358" y="1233591"/>
                </a:lnTo>
                <a:lnTo>
                  <a:pt x="813703" y="1221122"/>
                </a:lnTo>
                <a:lnTo>
                  <a:pt x="857603" y="1205401"/>
                </a:lnTo>
                <a:lnTo>
                  <a:pt x="899920" y="1186568"/>
                </a:lnTo>
                <a:lnTo>
                  <a:pt x="940513" y="1164761"/>
                </a:lnTo>
                <a:lnTo>
                  <a:pt x="979244" y="1140120"/>
                </a:lnTo>
                <a:lnTo>
                  <a:pt x="1015974" y="1112783"/>
                </a:lnTo>
                <a:lnTo>
                  <a:pt x="1050564" y="1082889"/>
                </a:lnTo>
                <a:lnTo>
                  <a:pt x="1082876" y="1050577"/>
                </a:lnTo>
                <a:lnTo>
                  <a:pt x="1112770" y="1015987"/>
                </a:lnTo>
                <a:lnTo>
                  <a:pt x="1140107" y="979256"/>
                </a:lnTo>
                <a:lnTo>
                  <a:pt x="1164748" y="940525"/>
                </a:lnTo>
                <a:lnTo>
                  <a:pt x="1186555" y="899932"/>
                </a:lnTo>
                <a:lnTo>
                  <a:pt x="1205388" y="857616"/>
                </a:lnTo>
                <a:lnTo>
                  <a:pt x="1221109" y="813716"/>
                </a:lnTo>
                <a:lnTo>
                  <a:pt x="1233578" y="768371"/>
                </a:lnTo>
                <a:lnTo>
                  <a:pt x="1242656" y="721720"/>
                </a:lnTo>
                <a:lnTo>
                  <a:pt x="1248205" y="673902"/>
                </a:lnTo>
                <a:lnTo>
                  <a:pt x="1250086" y="625055"/>
                </a:lnTo>
                <a:lnTo>
                  <a:pt x="1248205" y="576207"/>
                </a:lnTo>
                <a:lnTo>
                  <a:pt x="1242656" y="528388"/>
                </a:lnTo>
                <a:lnTo>
                  <a:pt x="1233578" y="481735"/>
                </a:lnTo>
                <a:lnTo>
                  <a:pt x="1221109" y="436389"/>
                </a:lnTo>
                <a:lnTo>
                  <a:pt x="1205388" y="392488"/>
                </a:lnTo>
                <a:lnTo>
                  <a:pt x="1186555" y="350171"/>
                </a:lnTo>
                <a:lnTo>
                  <a:pt x="1164748" y="309577"/>
                </a:lnTo>
                <a:lnTo>
                  <a:pt x="1140107" y="270845"/>
                </a:lnTo>
                <a:lnTo>
                  <a:pt x="1112770" y="234114"/>
                </a:lnTo>
                <a:lnTo>
                  <a:pt x="1082876" y="199523"/>
                </a:lnTo>
                <a:lnTo>
                  <a:pt x="1050564" y="167211"/>
                </a:lnTo>
                <a:lnTo>
                  <a:pt x="1015974" y="137316"/>
                </a:lnTo>
                <a:lnTo>
                  <a:pt x="979244" y="109979"/>
                </a:lnTo>
                <a:lnTo>
                  <a:pt x="940513" y="85337"/>
                </a:lnTo>
                <a:lnTo>
                  <a:pt x="899920" y="63530"/>
                </a:lnTo>
                <a:lnTo>
                  <a:pt x="857603" y="44697"/>
                </a:lnTo>
                <a:lnTo>
                  <a:pt x="813703" y="28977"/>
                </a:lnTo>
                <a:lnTo>
                  <a:pt x="768358" y="16508"/>
                </a:lnTo>
                <a:lnTo>
                  <a:pt x="721707" y="7429"/>
                </a:lnTo>
                <a:lnTo>
                  <a:pt x="673889" y="1880"/>
                </a:lnTo>
                <a:lnTo>
                  <a:pt x="625043" y="0"/>
                </a:lnTo>
                <a:close/>
              </a:path>
            </a:pathLst>
          </a:custGeom>
          <a:solidFill>
            <a:schemeClr val="bg1">
              <a:lumMod val="85000"/>
            </a:schemeClr>
          </a:solidFill>
          <a:ln w="15875">
            <a:solidFill>
              <a:srgbClr val="FD9935"/>
            </a:solidFill>
          </a:ln>
        </p:spPr>
        <p:txBody>
          <a:bodyPr wrap="square" lIns="0" tIns="0" rIns="0" bIns="0" rtlCol="0" anchor="ctr" anchorCtr="1"/>
          <a:lstStyle/>
          <a:p>
            <a:pPr marL="11428" marR="4570" lvl="0" indent="71417" algn="l" defTabSz="822724" rtl="0" eaLnBrk="1" fontAlgn="auto" latinLnBrk="0" hangingPunct="1">
              <a:lnSpc>
                <a:spcPct val="100000"/>
              </a:lnSpc>
              <a:spcBef>
                <a:spcPts val="0"/>
              </a:spcBef>
              <a:spcAft>
                <a:spcPts val="720"/>
              </a:spcAft>
              <a:buClrTx/>
              <a:buSzTx/>
              <a:buFontTx/>
              <a:buNone/>
              <a:tabLst/>
              <a:defRPr/>
            </a:pPr>
            <a:r>
              <a:rPr kumimoji="0" lang="de-DE" sz="1500" b="1" i="0" u="none" strike="noStrike" kern="1200" cap="none" spc="18" normalizeH="0" baseline="0" noProof="0" dirty="0">
                <a:ln>
                  <a:noFill/>
                </a:ln>
                <a:solidFill>
                  <a:srgbClr val="000000"/>
                </a:solidFill>
                <a:effectLst/>
                <a:uLnTx/>
                <a:uFillTx/>
                <a:latin typeface="Arial"/>
                <a:ea typeface="Arial Unicode MS"/>
                <a:cs typeface="Arial"/>
              </a:rPr>
              <a:t>   RND</a:t>
            </a:r>
            <a:br>
              <a:rPr kumimoji="0" lang="de-DE" sz="1500" b="1" i="0" u="none" strike="noStrike" kern="1200" cap="none" spc="18" normalizeH="0" baseline="0" noProof="0" dirty="0">
                <a:ln>
                  <a:noFill/>
                </a:ln>
                <a:solidFill>
                  <a:srgbClr val="000000"/>
                </a:solidFill>
                <a:effectLst/>
                <a:uLnTx/>
                <a:uFillTx/>
                <a:latin typeface="Arial"/>
                <a:ea typeface="Arial Unicode MS"/>
                <a:cs typeface="Arial"/>
              </a:rPr>
            </a:br>
            <a:r>
              <a:rPr kumimoji="0" lang="de-DE" sz="1500" b="1" i="0" u="none" strike="noStrike" kern="1200" cap="none" spc="18" normalizeH="0" baseline="0" noProof="0" dirty="0">
                <a:ln>
                  <a:noFill/>
                </a:ln>
                <a:solidFill>
                  <a:srgbClr val="000000"/>
                </a:solidFill>
                <a:effectLst/>
                <a:uLnTx/>
                <a:uFillTx/>
                <a:latin typeface="Arial"/>
                <a:ea typeface="Arial Unicode MS"/>
                <a:cs typeface="Arial"/>
              </a:rPr>
              <a:t>N</a:t>
            </a:r>
            <a:r>
              <a:rPr kumimoji="0" lang="de-DE" sz="1500" b="1" i="0" u="none" strike="noStrike" kern="1200" cap="none" spc="-36" normalizeH="0" baseline="0" noProof="0" dirty="0">
                <a:ln>
                  <a:noFill/>
                </a:ln>
                <a:solidFill>
                  <a:srgbClr val="000000"/>
                </a:solidFill>
                <a:effectLst/>
                <a:uLnTx/>
                <a:uFillTx/>
                <a:latin typeface="Arial" panose="020B0604020202020204" pitchFamily="34" charset="0"/>
                <a:ea typeface="Arial Unicode MS"/>
                <a:cs typeface="Arial" panose="020B0604020202020204" pitchFamily="34" charset="0"/>
              </a:rPr>
              <a:t> </a:t>
            </a:r>
            <a:r>
              <a:rPr kumimoji="0" lang="de-DE" sz="1500" b="1" i="0" u="none" strike="noStrike" kern="1200" cap="none" spc="18" normalizeH="0" baseline="0" noProof="0" dirty="0">
                <a:ln>
                  <a:noFill/>
                </a:ln>
                <a:solidFill>
                  <a:srgbClr val="000000"/>
                </a:solidFill>
                <a:effectLst/>
                <a:uLnTx/>
                <a:uFillTx/>
                <a:latin typeface="Arial"/>
                <a:ea typeface="Arial Unicode MS"/>
                <a:cs typeface="Arial"/>
              </a:rPr>
              <a:t>≈</a:t>
            </a:r>
            <a:r>
              <a:rPr kumimoji="0" lang="de-DE" sz="1500" b="1" i="0" u="none" strike="noStrike" kern="1200" cap="none" spc="-36" normalizeH="0" baseline="0" noProof="0" dirty="0">
                <a:ln>
                  <a:noFill/>
                </a:ln>
                <a:solidFill>
                  <a:srgbClr val="000000"/>
                </a:solidFill>
                <a:effectLst/>
                <a:uLnTx/>
                <a:uFillTx/>
                <a:latin typeface="Arial" panose="020B0604020202020204" pitchFamily="34" charset="0"/>
                <a:ea typeface="Arial Unicode MS"/>
                <a:cs typeface="Arial" panose="020B0604020202020204" pitchFamily="34" charset="0"/>
              </a:rPr>
              <a:t> </a:t>
            </a:r>
            <a:r>
              <a:rPr kumimoji="0" lang="de-DE" sz="1500" b="1" i="0" u="none" strike="noStrike" kern="1200" cap="none" spc="18" normalizeH="0" baseline="0" noProof="0" dirty="0">
                <a:ln>
                  <a:noFill/>
                </a:ln>
                <a:solidFill>
                  <a:srgbClr val="000000"/>
                </a:solidFill>
                <a:effectLst/>
                <a:uLnTx/>
                <a:uFillTx/>
                <a:latin typeface="Arial"/>
                <a:ea typeface="Arial Unicode MS"/>
                <a:cs typeface="Arial"/>
              </a:rPr>
              <a:t>18000</a:t>
            </a:r>
            <a:endParaRPr kumimoji="0" lang="de-DE" sz="15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22" name="object 143">
            <a:extLst>
              <a:ext uri="{FF2B5EF4-FFF2-40B4-BE49-F238E27FC236}">
                <a16:creationId xmlns:a16="http://schemas.microsoft.com/office/drawing/2014/main" id="{09B09A23-7EFC-A25B-9A0D-BD9BAF6FB1A8}"/>
              </a:ext>
            </a:extLst>
          </p:cNvPr>
          <p:cNvSpPr txBox="1">
            <a:spLocks/>
          </p:cNvSpPr>
          <p:nvPr/>
        </p:nvSpPr>
        <p:spPr>
          <a:xfrm>
            <a:off x="3470794" y="5087509"/>
            <a:ext cx="4582353" cy="186398"/>
          </a:xfrm>
          <a:prstGeom prst="rect">
            <a:avLst/>
          </a:prstGeom>
        </p:spPr>
        <p:txBody>
          <a:bodyPr vert="horz" wrap="square" lIns="0" tIns="1715" rIns="0" bIns="0"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428" marR="0" lvl="0" indent="0" algn="ctr" defTabSz="822724" rtl="0" eaLnBrk="1" fontAlgn="auto" latinLnBrk="0" hangingPunct="1">
              <a:lnSpc>
                <a:spcPct val="100000"/>
              </a:lnSpc>
              <a:spcBef>
                <a:spcPts val="14"/>
              </a:spcBef>
              <a:spcAft>
                <a:spcPts val="0"/>
              </a:spcAft>
              <a:buClrTx/>
              <a:buSzTx/>
              <a:buFontTx/>
              <a:buNone/>
              <a:tabLst/>
              <a:defRPr/>
            </a:pPr>
            <a:r>
              <a:rPr kumimoji="0" lang="en-US" sz="1200" b="1" i="0" u="none" strike="noStrike" kern="1200" cap="none" spc="-27" normalizeH="0" baseline="0" noProof="0" dirty="0">
                <a:ln>
                  <a:noFill/>
                </a:ln>
                <a:solidFill>
                  <a:srgbClr val="000000"/>
                </a:solidFill>
                <a:effectLst/>
                <a:uLnTx/>
                <a:uFillTx/>
                <a:latin typeface="Arial"/>
                <a:ea typeface="Arial Unicode MS"/>
                <a:cs typeface="Arial"/>
              </a:rPr>
              <a:t>Duration </a:t>
            </a:r>
            <a:r>
              <a:rPr kumimoji="0" lang="en-US" sz="1200" b="1" i="0" u="none" strike="noStrike" kern="1200" cap="none" spc="-23" normalizeH="0" baseline="0" noProof="0" dirty="0">
                <a:ln>
                  <a:noFill/>
                </a:ln>
                <a:solidFill>
                  <a:srgbClr val="000000"/>
                </a:solidFill>
                <a:effectLst/>
                <a:uLnTx/>
                <a:uFillTx/>
                <a:latin typeface="Arial"/>
                <a:ea typeface="Arial Unicode MS"/>
                <a:cs typeface="Arial"/>
              </a:rPr>
              <a:t>of Treatment: ~9-33 months</a:t>
            </a:r>
            <a:endParaRPr kumimoji="0" lang="en-US" sz="1200" b="1" i="0" u="none" strike="noStrike" kern="1200" cap="none" spc="-32" normalizeH="0" baseline="0" noProof="0" dirty="0">
              <a:ln>
                <a:noFill/>
              </a:ln>
              <a:solidFill>
                <a:srgbClr val="000000"/>
              </a:solidFill>
              <a:effectLst/>
              <a:uLnTx/>
              <a:uFillTx/>
              <a:latin typeface="Arial"/>
              <a:ea typeface="Arial Unicode MS"/>
              <a:cs typeface="Arial"/>
            </a:endParaRPr>
          </a:p>
        </p:txBody>
      </p:sp>
      <p:sp>
        <p:nvSpPr>
          <p:cNvPr id="25" name="object 14">
            <a:extLst>
              <a:ext uri="{FF2B5EF4-FFF2-40B4-BE49-F238E27FC236}">
                <a16:creationId xmlns:a16="http://schemas.microsoft.com/office/drawing/2014/main" id="{2501FE0C-E209-D2E7-E70E-521E052517C6}"/>
              </a:ext>
            </a:extLst>
          </p:cNvPr>
          <p:cNvSpPr/>
          <p:nvPr/>
        </p:nvSpPr>
        <p:spPr>
          <a:xfrm>
            <a:off x="906248" y="4433436"/>
            <a:ext cx="852880" cy="462894"/>
          </a:xfrm>
          <a:custGeom>
            <a:avLst/>
            <a:gdLst/>
            <a:ahLst/>
            <a:cxnLst/>
            <a:rect l="l" t="t" r="r" b="b"/>
            <a:pathLst>
              <a:path w="685800" h="457200">
                <a:moveTo>
                  <a:pt x="0" y="457200"/>
                </a:moveTo>
                <a:lnTo>
                  <a:pt x="685800" y="457200"/>
                </a:lnTo>
                <a:lnTo>
                  <a:pt x="685800" y="0"/>
                </a:lnTo>
                <a:lnTo>
                  <a:pt x="0" y="0"/>
                </a:lnTo>
                <a:lnTo>
                  <a:pt x="0" y="457200"/>
                </a:lnTo>
                <a:close/>
              </a:path>
            </a:pathLst>
          </a:custGeom>
          <a:solidFill>
            <a:srgbClr val="FFCC66"/>
          </a:solidFill>
          <a:ln>
            <a:noFill/>
          </a:ln>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26" name="object 15">
            <a:extLst>
              <a:ext uri="{FF2B5EF4-FFF2-40B4-BE49-F238E27FC236}">
                <a16:creationId xmlns:a16="http://schemas.microsoft.com/office/drawing/2014/main" id="{E2114677-96CF-D2D3-7B4B-821CB01A8449}"/>
              </a:ext>
            </a:extLst>
          </p:cNvPr>
          <p:cNvSpPr/>
          <p:nvPr/>
        </p:nvSpPr>
        <p:spPr>
          <a:xfrm>
            <a:off x="906248" y="4139621"/>
            <a:ext cx="852880" cy="298390"/>
          </a:xfrm>
          <a:custGeom>
            <a:avLst/>
            <a:gdLst/>
            <a:ahLst/>
            <a:cxnLst/>
            <a:rect l="l" t="t" r="r" b="b"/>
            <a:pathLst>
              <a:path w="685800" h="228600">
                <a:moveTo>
                  <a:pt x="0" y="228600"/>
                </a:moveTo>
                <a:lnTo>
                  <a:pt x="685800" y="228600"/>
                </a:lnTo>
                <a:lnTo>
                  <a:pt x="685800" y="0"/>
                </a:lnTo>
                <a:lnTo>
                  <a:pt x="0" y="0"/>
                </a:lnTo>
                <a:lnTo>
                  <a:pt x="0" y="228600"/>
                </a:lnTo>
                <a:close/>
              </a:path>
            </a:pathLst>
          </a:custGeom>
          <a:solidFill>
            <a:schemeClr val="tx1"/>
          </a:solidFill>
        </p:spPr>
        <p:txBody>
          <a:bodyPr wrap="square" lIns="0" tIns="0" rIns="0" bIns="0" rtlCol="0"/>
          <a:lstStyle/>
          <a:p>
            <a:pPr marL="0" marR="0" lvl="0" indent="0" algn="ctr" defTabSz="82272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27" name="object 16">
            <a:extLst>
              <a:ext uri="{FF2B5EF4-FFF2-40B4-BE49-F238E27FC236}">
                <a16:creationId xmlns:a16="http://schemas.microsoft.com/office/drawing/2014/main" id="{66CB5664-B003-B70A-526B-84CB2FC26D3E}"/>
              </a:ext>
            </a:extLst>
          </p:cNvPr>
          <p:cNvSpPr/>
          <p:nvPr/>
        </p:nvSpPr>
        <p:spPr>
          <a:xfrm>
            <a:off x="1805674" y="4432030"/>
            <a:ext cx="852880" cy="462894"/>
          </a:xfrm>
          <a:custGeom>
            <a:avLst/>
            <a:gdLst/>
            <a:ahLst/>
            <a:cxnLst/>
            <a:rect l="l" t="t" r="r" b="b"/>
            <a:pathLst>
              <a:path w="685800" h="457200">
                <a:moveTo>
                  <a:pt x="0" y="457200"/>
                </a:moveTo>
                <a:lnTo>
                  <a:pt x="685800" y="457200"/>
                </a:lnTo>
                <a:lnTo>
                  <a:pt x="685800" y="0"/>
                </a:lnTo>
                <a:lnTo>
                  <a:pt x="0" y="0"/>
                </a:lnTo>
                <a:lnTo>
                  <a:pt x="0" y="457200"/>
                </a:lnTo>
                <a:close/>
              </a:path>
            </a:pathLst>
          </a:custGeom>
          <a:gradFill>
            <a:gsLst>
              <a:gs pos="100000">
                <a:srgbClr val="FF9933"/>
              </a:gs>
              <a:gs pos="0">
                <a:srgbClr val="FFCC66"/>
              </a:gs>
            </a:gsLst>
            <a:lin ang="0" scaled="0"/>
          </a:gradFill>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28" name="object 17">
            <a:extLst>
              <a:ext uri="{FF2B5EF4-FFF2-40B4-BE49-F238E27FC236}">
                <a16:creationId xmlns:a16="http://schemas.microsoft.com/office/drawing/2014/main" id="{4187825C-6588-A196-FB6E-08D2C6323342}"/>
              </a:ext>
            </a:extLst>
          </p:cNvPr>
          <p:cNvSpPr/>
          <p:nvPr/>
        </p:nvSpPr>
        <p:spPr>
          <a:xfrm>
            <a:off x="1805674" y="4140602"/>
            <a:ext cx="852880" cy="298390"/>
          </a:xfrm>
          <a:custGeom>
            <a:avLst/>
            <a:gdLst/>
            <a:ahLst/>
            <a:cxnLst/>
            <a:rect l="l" t="t" r="r" b="b"/>
            <a:pathLst>
              <a:path w="685800" h="228600">
                <a:moveTo>
                  <a:pt x="0" y="228600"/>
                </a:moveTo>
                <a:lnTo>
                  <a:pt x="685800" y="228600"/>
                </a:lnTo>
                <a:lnTo>
                  <a:pt x="685800" y="0"/>
                </a:lnTo>
                <a:lnTo>
                  <a:pt x="0" y="0"/>
                </a:lnTo>
                <a:lnTo>
                  <a:pt x="0" y="228600"/>
                </a:lnTo>
                <a:close/>
              </a:path>
            </a:pathLst>
          </a:custGeom>
          <a:solidFill>
            <a:schemeClr val="tx1"/>
          </a:solidFill>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29" name="object 18">
            <a:extLst>
              <a:ext uri="{FF2B5EF4-FFF2-40B4-BE49-F238E27FC236}">
                <a16:creationId xmlns:a16="http://schemas.microsoft.com/office/drawing/2014/main" id="{E2F9D1EA-C858-F8DC-6840-5E2AF9D363D9}"/>
              </a:ext>
            </a:extLst>
          </p:cNvPr>
          <p:cNvSpPr/>
          <p:nvPr/>
        </p:nvSpPr>
        <p:spPr>
          <a:xfrm>
            <a:off x="2752233" y="4432030"/>
            <a:ext cx="852880" cy="462894"/>
          </a:xfrm>
          <a:custGeom>
            <a:avLst/>
            <a:gdLst/>
            <a:ahLst/>
            <a:cxnLst/>
            <a:rect l="l" t="t" r="r" b="b"/>
            <a:pathLst>
              <a:path w="685800" h="457200">
                <a:moveTo>
                  <a:pt x="0" y="457200"/>
                </a:moveTo>
                <a:lnTo>
                  <a:pt x="685800" y="457200"/>
                </a:lnTo>
                <a:lnTo>
                  <a:pt x="685800" y="0"/>
                </a:lnTo>
                <a:lnTo>
                  <a:pt x="0" y="0"/>
                </a:lnTo>
                <a:lnTo>
                  <a:pt x="0" y="457200"/>
                </a:lnTo>
                <a:close/>
              </a:path>
            </a:pathLst>
          </a:custGeom>
          <a:solidFill>
            <a:srgbClr val="FF9933"/>
          </a:solidFill>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30" name="object 19">
            <a:extLst>
              <a:ext uri="{FF2B5EF4-FFF2-40B4-BE49-F238E27FC236}">
                <a16:creationId xmlns:a16="http://schemas.microsoft.com/office/drawing/2014/main" id="{0C54F091-8CB9-9D09-6E60-1245BA08E70F}"/>
              </a:ext>
            </a:extLst>
          </p:cNvPr>
          <p:cNvSpPr/>
          <p:nvPr/>
        </p:nvSpPr>
        <p:spPr>
          <a:xfrm>
            <a:off x="2754369" y="4139621"/>
            <a:ext cx="852880" cy="298390"/>
          </a:xfrm>
          <a:custGeom>
            <a:avLst/>
            <a:gdLst/>
            <a:ahLst/>
            <a:cxnLst/>
            <a:rect l="l" t="t" r="r" b="b"/>
            <a:pathLst>
              <a:path w="685800" h="228600">
                <a:moveTo>
                  <a:pt x="0" y="228600"/>
                </a:moveTo>
                <a:lnTo>
                  <a:pt x="685800" y="228600"/>
                </a:lnTo>
                <a:lnTo>
                  <a:pt x="685800" y="0"/>
                </a:lnTo>
                <a:lnTo>
                  <a:pt x="0" y="0"/>
                </a:lnTo>
                <a:lnTo>
                  <a:pt x="0" y="228600"/>
                </a:lnTo>
                <a:close/>
              </a:path>
            </a:pathLst>
          </a:custGeom>
          <a:solidFill>
            <a:schemeClr val="tx1"/>
          </a:solidFill>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31" name="object 20">
            <a:extLst>
              <a:ext uri="{FF2B5EF4-FFF2-40B4-BE49-F238E27FC236}">
                <a16:creationId xmlns:a16="http://schemas.microsoft.com/office/drawing/2014/main" id="{EEC96948-59BC-F2CB-5614-488F1EA7B532}"/>
              </a:ext>
            </a:extLst>
          </p:cNvPr>
          <p:cNvSpPr/>
          <p:nvPr/>
        </p:nvSpPr>
        <p:spPr>
          <a:xfrm>
            <a:off x="3702012" y="4432554"/>
            <a:ext cx="852880" cy="461641"/>
          </a:xfrm>
          <a:custGeom>
            <a:avLst/>
            <a:gdLst/>
            <a:ahLst/>
            <a:cxnLst/>
            <a:rect l="l" t="t" r="r" b="b"/>
            <a:pathLst>
              <a:path w="685800" h="457200">
                <a:moveTo>
                  <a:pt x="0" y="457200"/>
                </a:moveTo>
                <a:lnTo>
                  <a:pt x="685799" y="457200"/>
                </a:lnTo>
                <a:lnTo>
                  <a:pt x="685799" y="0"/>
                </a:lnTo>
                <a:lnTo>
                  <a:pt x="0" y="0"/>
                </a:lnTo>
                <a:lnTo>
                  <a:pt x="0" y="457200"/>
                </a:lnTo>
                <a:close/>
              </a:path>
            </a:pathLst>
          </a:custGeom>
          <a:solidFill>
            <a:srgbClr val="FF9933"/>
          </a:solidFill>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32" name="object 21">
            <a:extLst>
              <a:ext uri="{FF2B5EF4-FFF2-40B4-BE49-F238E27FC236}">
                <a16:creationId xmlns:a16="http://schemas.microsoft.com/office/drawing/2014/main" id="{BFA61CEE-AE89-B02E-BB1D-BBD911407EC2}"/>
              </a:ext>
            </a:extLst>
          </p:cNvPr>
          <p:cNvSpPr/>
          <p:nvPr/>
        </p:nvSpPr>
        <p:spPr>
          <a:xfrm>
            <a:off x="3702012" y="4139621"/>
            <a:ext cx="852880" cy="298390"/>
          </a:xfrm>
          <a:custGeom>
            <a:avLst/>
            <a:gdLst/>
            <a:ahLst/>
            <a:cxnLst/>
            <a:rect l="l" t="t" r="r" b="b"/>
            <a:pathLst>
              <a:path w="685800" h="228600">
                <a:moveTo>
                  <a:pt x="0" y="228600"/>
                </a:moveTo>
                <a:lnTo>
                  <a:pt x="685799" y="228600"/>
                </a:lnTo>
                <a:lnTo>
                  <a:pt x="685799" y="0"/>
                </a:lnTo>
                <a:lnTo>
                  <a:pt x="0" y="0"/>
                </a:lnTo>
                <a:lnTo>
                  <a:pt x="0" y="228600"/>
                </a:lnTo>
                <a:close/>
              </a:path>
            </a:pathLst>
          </a:custGeom>
          <a:solidFill>
            <a:schemeClr val="tx1"/>
          </a:solidFill>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33" name="object 22">
            <a:extLst>
              <a:ext uri="{FF2B5EF4-FFF2-40B4-BE49-F238E27FC236}">
                <a16:creationId xmlns:a16="http://schemas.microsoft.com/office/drawing/2014/main" id="{DB4625E8-A40B-F813-9397-FC2D65771829}"/>
              </a:ext>
            </a:extLst>
          </p:cNvPr>
          <p:cNvSpPr/>
          <p:nvPr/>
        </p:nvSpPr>
        <p:spPr>
          <a:xfrm>
            <a:off x="4650177" y="4433436"/>
            <a:ext cx="2369109" cy="462894"/>
          </a:xfrm>
          <a:custGeom>
            <a:avLst/>
            <a:gdLst/>
            <a:ahLst/>
            <a:cxnLst/>
            <a:rect l="l" t="t" r="r" b="b"/>
            <a:pathLst>
              <a:path w="685800" h="457200">
                <a:moveTo>
                  <a:pt x="0" y="457200"/>
                </a:moveTo>
                <a:lnTo>
                  <a:pt x="685800" y="457200"/>
                </a:lnTo>
                <a:lnTo>
                  <a:pt x="685800" y="0"/>
                </a:lnTo>
                <a:lnTo>
                  <a:pt x="0" y="0"/>
                </a:lnTo>
                <a:lnTo>
                  <a:pt x="0" y="457200"/>
                </a:lnTo>
                <a:close/>
              </a:path>
            </a:pathLst>
          </a:custGeom>
          <a:solidFill>
            <a:srgbClr val="FF9933"/>
          </a:solidFill>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34" name="object 23">
            <a:extLst>
              <a:ext uri="{FF2B5EF4-FFF2-40B4-BE49-F238E27FC236}">
                <a16:creationId xmlns:a16="http://schemas.microsoft.com/office/drawing/2014/main" id="{00D658D6-6FB2-D376-56CE-193FC113DE6A}"/>
              </a:ext>
            </a:extLst>
          </p:cNvPr>
          <p:cNvSpPr/>
          <p:nvPr/>
        </p:nvSpPr>
        <p:spPr>
          <a:xfrm>
            <a:off x="4650177" y="4139424"/>
            <a:ext cx="2369109" cy="299843"/>
          </a:xfrm>
          <a:custGeom>
            <a:avLst/>
            <a:gdLst/>
            <a:ahLst/>
            <a:cxnLst/>
            <a:rect l="l" t="t" r="r" b="b"/>
            <a:pathLst>
              <a:path w="685800" h="228600">
                <a:moveTo>
                  <a:pt x="0" y="228600"/>
                </a:moveTo>
                <a:lnTo>
                  <a:pt x="685800" y="228600"/>
                </a:lnTo>
                <a:lnTo>
                  <a:pt x="685800" y="0"/>
                </a:lnTo>
                <a:lnTo>
                  <a:pt x="0" y="0"/>
                </a:lnTo>
                <a:lnTo>
                  <a:pt x="0" y="228600"/>
                </a:lnTo>
                <a:close/>
              </a:path>
            </a:pathLst>
          </a:custGeom>
          <a:solidFill>
            <a:schemeClr val="tx1"/>
          </a:solidFill>
          <a:ln>
            <a:noFill/>
          </a:ln>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36" name="object 128">
            <a:extLst>
              <a:ext uri="{FF2B5EF4-FFF2-40B4-BE49-F238E27FC236}">
                <a16:creationId xmlns:a16="http://schemas.microsoft.com/office/drawing/2014/main" id="{3DC69BF0-5D1C-F444-E907-2B2084B7B591}"/>
              </a:ext>
            </a:extLst>
          </p:cNvPr>
          <p:cNvSpPr txBox="1"/>
          <p:nvPr/>
        </p:nvSpPr>
        <p:spPr>
          <a:xfrm>
            <a:off x="906247" y="4239458"/>
            <a:ext cx="846234" cy="395467"/>
          </a:xfrm>
          <a:prstGeom prst="rect">
            <a:avLst/>
          </a:prstGeom>
        </p:spPr>
        <p:txBody>
          <a:bodyPr vert="horz" wrap="square" lIns="0" tIns="0" rIns="0" bIns="0" rtlCol="0">
            <a:spAutoFit/>
          </a:bodyPr>
          <a:lstStyle/>
          <a:p>
            <a:pPr marL="27996" marR="0" lvl="0" indent="0" algn="ctr" defTabSz="822724" rtl="0" eaLnBrk="1" fontAlgn="auto" latinLnBrk="0" hangingPunct="1">
              <a:lnSpc>
                <a:spcPts val="1184"/>
              </a:lnSpc>
              <a:spcBef>
                <a:spcPts val="800"/>
              </a:spcBef>
              <a:spcAft>
                <a:spcPts val="0"/>
              </a:spcAft>
              <a:buClrTx/>
              <a:buSzTx/>
              <a:buFontTx/>
              <a:buNone/>
              <a:tabLst/>
              <a:defRPr/>
            </a:pPr>
            <a:r>
              <a:rPr kumimoji="0" sz="1200" b="1" i="0" u="none" strike="noStrike" kern="1200" cap="none" spc="-18" normalizeH="0" baseline="0" noProof="0" dirty="0">
                <a:ln>
                  <a:noFill/>
                </a:ln>
                <a:solidFill>
                  <a:srgbClr val="FFFFFF"/>
                </a:solidFill>
                <a:effectLst/>
                <a:uLnTx/>
                <a:uFillTx/>
                <a:latin typeface="Arial"/>
                <a:ea typeface="Arial Unicode MS"/>
                <a:cs typeface="Arial"/>
              </a:rPr>
              <a:t>VISIT</a:t>
            </a:r>
            <a:r>
              <a:rPr kumimoji="0" sz="1200" b="1" i="0" u="none" strike="noStrike" kern="1200" cap="none" spc="-36" normalizeH="0" baseline="0" noProof="0" dirty="0">
                <a:ln>
                  <a:noFill/>
                </a:ln>
                <a:solidFill>
                  <a:srgbClr val="FFFFFF"/>
                </a:solidFill>
                <a:effectLst/>
                <a:uLnTx/>
                <a:uFillTx/>
                <a:latin typeface="Arial"/>
                <a:ea typeface="Arial Unicode MS"/>
                <a:cs typeface="Arial"/>
              </a:rPr>
              <a:t> </a:t>
            </a:r>
            <a:r>
              <a:rPr kumimoji="0" sz="1200" b="1" i="0" u="none" strike="noStrike" kern="1200" cap="none" spc="-18" normalizeH="0" baseline="0" noProof="0" dirty="0">
                <a:ln>
                  <a:noFill/>
                </a:ln>
                <a:solidFill>
                  <a:srgbClr val="FFFFFF"/>
                </a:solidFill>
                <a:effectLst/>
                <a:uLnTx/>
                <a:uFillTx/>
                <a:latin typeface="Arial"/>
                <a:ea typeface="Arial Unicode MS"/>
                <a:cs typeface="Arial"/>
              </a:rPr>
              <a:t>1</a:t>
            </a:r>
            <a:endParaRPr kumimoji="0" sz="1200" b="0" i="0" u="none" strike="noStrike" kern="1200" cap="none" spc="0" normalizeH="0" baseline="0" noProof="0" dirty="0">
              <a:ln>
                <a:noFill/>
              </a:ln>
              <a:solidFill>
                <a:srgbClr val="000000"/>
              </a:solidFill>
              <a:effectLst/>
              <a:uLnTx/>
              <a:uFillTx/>
              <a:latin typeface="Arial"/>
              <a:ea typeface="Arial Unicode MS"/>
              <a:cs typeface="Arial"/>
            </a:endParaRPr>
          </a:p>
          <a:p>
            <a:pPr marL="11428" marR="0" lvl="0" indent="0" algn="ctr" defTabSz="822724" rtl="0" eaLnBrk="1" fontAlgn="auto" latinLnBrk="0" hangingPunct="1">
              <a:lnSpc>
                <a:spcPct val="100000"/>
              </a:lnSpc>
              <a:spcBef>
                <a:spcPts val="800"/>
              </a:spcBef>
              <a:spcAft>
                <a:spcPts val="0"/>
              </a:spcAft>
              <a:buClrTx/>
              <a:buSzTx/>
              <a:buFontTx/>
              <a:buNone/>
              <a:tabLst/>
              <a:defRPr/>
            </a:pPr>
            <a:r>
              <a:rPr kumimoji="0" sz="1100" b="0" i="0" u="none" strike="noStrike" kern="1200" cap="none" spc="-23" normalizeH="0" baseline="0" noProof="0" dirty="0">
                <a:ln>
                  <a:noFill/>
                </a:ln>
                <a:solidFill>
                  <a:srgbClr val="000000"/>
                </a:solidFill>
                <a:effectLst/>
                <a:uLnTx/>
                <a:uFillTx/>
                <a:latin typeface="Arial"/>
                <a:ea typeface="Arial Unicode MS"/>
                <a:cs typeface="Arial"/>
              </a:rPr>
              <a:t>Screening</a:t>
            </a:r>
            <a:endParaRPr kumimoji="0" lang="en-US" sz="1100" b="0" i="0" u="none" strike="noStrike" kern="1200" cap="none" spc="-23" normalizeH="0" baseline="0" noProof="0" dirty="0">
              <a:ln>
                <a:noFill/>
              </a:ln>
              <a:solidFill>
                <a:srgbClr val="000000"/>
              </a:solidFill>
              <a:effectLst/>
              <a:uLnTx/>
              <a:uFillTx/>
              <a:latin typeface="Arial"/>
              <a:ea typeface="Arial Unicode MS"/>
              <a:cs typeface="Arial"/>
            </a:endParaRPr>
          </a:p>
        </p:txBody>
      </p:sp>
      <p:sp>
        <p:nvSpPr>
          <p:cNvPr id="37" name="object 129">
            <a:extLst>
              <a:ext uri="{FF2B5EF4-FFF2-40B4-BE49-F238E27FC236}">
                <a16:creationId xmlns:a16="http://schemas.microsoft.com/office/drawing/2014/main" id="{89F13E68-BD28-E046-9AAF-B1655DA6F60E}"/>
              </a:ext>
            </a:extLst>
          </p:cNvPr>
          <p:cNvSpPr txBox="1"/>
          <p:nvPr/>
        </p:nvSpPr>
        <p:spPr>
          <a:xfrm>
            <a:off x="1805679" y="4239458"/>
            <a:ext cx="847318" cy="395467"/>
          </a:xfrm>
          <a:prstGeom prst="rect">
            <a:avLst/>
          </a:prstGeom>
        </p:spPr>
        <p:txBody>
          <a:bodyPr vert="horz" wrap="square" lIns="0" tIns="0" rIns="0" bIns="0" rtlCol="0">
            <a:spAutoFit/>
          </a:bodyPr>
          <a:lstStyle/>
          <a:p>
            <a:pPr marL="0" marR="0" lvl="0" indent="0" algn="ctr" defTabSz="822724" rtl="0" eaLnBrk="1" fontAlgn="auto" latinLnBrk="0" hangingPunct="1">
              <a:lnSpc>
                <a:spcPts val="1184"/>
              </a:lnSpc>
              <a:spcBef>
                <a:spcPts val="800"/>
              </a:spcBef>
              <a:spcAft>
                <a:spcPts val="0"/>
              </a:spcAft>
              <a:buClrTx/>
              <a:buSzTx/>
              <a:buFontTx/>
              <a:buNone/>
              <a:tabLst/>
              <a:defRPr/>
            </a:pPr>
            <a:r>
              <a:rPr kumimoji="0" sz="1200" b="1" i="0" u="none" strike="noStrike" kern="1200" cap="none" spc="-18" normalizeH="0" baseline="0" noProof="0" dirty="0">
                <a:ln>
                  <a:noFill/>
                </a:ln>
                <a:solidFill>
                  <a:srgbClr val="FFFFFF"/>
                </a:solidFill>
                <a:effectLst/>
                <a:uLnTx/>
                <a:uFillTx/>
                <a:latin typeface="Arial"/>
                <a:ea typeface="Arial Unicode MS"/>
                <a:cs typeface="Arial"/>
              </a:rPr>
              <a:t>VISIT</a:t>
            </a:r>
            <a:r>
              <a:rPr kumimoji="0" sz="1200" b="1" i="0" u="none" strike="noStrike" kern="1200" cap="none" spc="-68" normalizeH="0" baseline="0" noProof="0" dirty="0">
                <a:ln>
                  <a:noFill/>
                </a:ln>
                <a:solidFill>
                  <a:srgbClr val="FFFFFF"/>
                </a:solidFill>
                <a:effectLst/>
                <a:uLnTx/>
                <a:uFillTx/>
                <a:latin typeface="Arial"/>
                <a:ea typeface="Arial Unicode MS"/>
                <a:cs typeface="Arial"/>
              </a:rPr>
              <a:t> </a:t>
            </a:r>
            <a:r>
              <a:rPr kumimoji="0" sz="1200" b="1" i="0" u="none" strike="noStrike" kern="1200" cap="none" spc="-18" normalizeH="0" baseline="0" noProof="0" dirty="0">
                <a:ln>
                  <a:noFill/>
                </a:ln>
                <a:solidFill>
                  <a:srgbClr val="FFFFFF"/>
                </a:solidFill>
                <a:effectLst/>
                <a:uLnTx/>
                <a:uFillTx/>
                <a:latin typeface="Arial"/>
                <a:ea typeface="Arial Unicode MS"/>
                <a:cs typeface="Arial"/>
              </a:rPr>
              <a:t>2</a:t>
            </a:r>
            <a:endParaRPr kumimoji="0" sz="1200" b="0" i="0" u="none" strike="noStrike" kern="1200" cap="none" spc="0" normalizeH="0" baseline="0" noProof="0" dirty="0">
              <a:ln>
                <a:noFill/>
              </a:ln>
              <a:solidFill>
                <a:srgbClr val="000000"/>
              </a:solidFill>
              <a:effectLst/>
              <a:uLnTx/>
              <a:uFillTx/>
              <a:latin typeface="Arial"/>
              <a:ea typeface="Arial Unicode MS"/>
              <a:cs typeface="Arial"/>
            </a:endParaRPr>
          </a:p>
          <a:p>
            <a:pPr marL="0" marR="0" lvl="0" indent="0" algn="ctr" defTabSz="822724" rtl="0" eaLnBrk="1" fontAlgn="auto" latinLnBrk="0" hangingPunct="1">
              <a:lnSpc>
                <a:spcPct val="100000"/>
              </a:lnSpc>
              <a:spcBef>
                <a:spcPts val="800"/>
              </a:spcBef>
              <a:spcAft>
                <a:spcPts val="0"/>
              </a:spcAft>
              <a:buClrTx/>
              <a:buSzTx/>
              <a:buFontTx/>
              <a:buNone/>
              <a:tabLst/>
              <a:defRPr/>
            </a:pPr>
            <a:r>
              <a:rPr kumimoji="0" lang="de-DE" sz="1100" b="0" i="0" u="none" strike="noStrike" kern="1200" cap="none" spc="-50" normalizeH="0" baseline="0" noProof="0" dirty="0">
                <a:ln>
                  <a:noFill/>
                </a:ln>
                <a:solidFill>
                  <a:srgbClr val="000000"/>
                </a:solidFill>
                <a:effectLst/>
                <a:uLnTx/>
                <a:uFillTx/>
                <a:latin typeface="Arial"/>
                <a:ea typeface="Arial Unicode MS"/>
                <a:cs typeface="Arial"/>
              </a:rPr>
              <a:t>DAY </a:t>
            </a:r>
            <a:r>
              <a:rPr kumimoji="0" lang="de-DE" sz="1100" b="0" i="0" u="none" strike="noStrike" kern="1200" cap="none" spc="-23" normalizeH="0" baseline="0" noProof="0" dirty="0">
                <a:ln>
                  <a:noFill/>
                </a:ln>
                <a:solidFill>
                  <a:srgbClr val="000000"/>
                </a:solidFill>
                <a:effectLst/>
                <a:uLnTx/>
                <a:uFillTx/>
                <a:latin typeface="Arial"/>
                <a:ea typeface="Arial Unicode MS"/>
                <a:cs typeface="Arial"/>
              </a:rPr>
              <a:t>1</a:t>
            </a:r>
            <a:endParaRPr kumimoji="0" lang="en-US" sz="1100" b="0" i="0" u="none" strike="noStrike" kern="1200" cap="none" spc="-23" normalizeH="0" baseline="0" noProof="0" dirty="0">
              <a:ln>
                <a:noFill/>
              </a:ln>
              <a:solidFill>
                <a:srgbClr val="000000"/>
              </a:solidFill>
              <a:effectLst/>
              <a:uLnTx/>
              <a:uFillTx/>
              <a:latin typeface="Arial"/>
              <a:ea typeface="Arial Unicode MS"/>
              <a:cs typeface="Arial"/>
            </a:endParaRPr>
          </a:p>
        </p:txBody>
      </p:sp>
      <p:sp>
        <p:nvSpPr>
          <p:cNvPr id="38" name="object 130">
            <a:extLst>
              <a:ext uri="{FF2B5EF4-FFF2-40B4-BE49-F238E27FC236}">
                <a16:creationId xmlns:a16="http://schemas.microsoft.com/office/drawing/2014/main" id="{7FDDBE0D-5646-8047-ABFB-F3B5BCA7DD91}"/>
              </a:ext>
            </a:extLst>
          </p:cNvPr>
          <p:cNvSpPr txBox="1"/>
          <p:nvPr/>
        </p:nvSpPr>
        <p:spPr>
          <a:xfrm>
            <a:off x="2754369" y="4237935"/>
            <a:ext cx="852880" cy="395467"/>
          </a:xfrm>
          <a:prstGeom prst="rect">
            <a:avLst/>
          </a:prstGeom>
        </p:spPr>
        <p:txBody>
          <a:bodyPr vert="horz" wrap="square" lIns="0" tIns="0" rIns="0" bIns="0" rtlCol="0">
            <a:spAutoFit/>
          </a:bodyPr>
          <a:lstStyle/>
          <a:p>
            <a:pPr marL="0" marR="0" lvl="0" indent="0" algn="ctr" defTabSz="822724" rtl="0" eaLnBrk="1" fontAlgn="auto" latinLnBrk="0" hangingPunct="1">
              <a:lnSpc>
                <a:spcPts val="1184"/>
              </a:lnSpc>
              <a:spcBef>
                <a:spcPts val="800"/>
              </a:spcBef>
              <a:spcAft>
                <a:spcPts val="0"/>
              </a:spcAft>
              <a:buClrTx/>
              <a:buSzTx/>
              <a:buFontTx/>
              <a:buNone/>
              <a:tabLst/>
              <a:defRPr/>
            </a:pPr>
            <a:r>
              <a:rPr kumimoji="0" sz="1200" b="1" i="0" u="none" strike="noStrike" kern="1200" cap="none" spc="-18" normalizeH="0" baseline="0" noProof="0" dirty="0">
                <a:ln>
                  <a:noFill/>
                </a:ln>
                <a:solidFill>
                  <a:srgbClr val="FFFFFF"/>
                </a:solidFill>
                <a:effectLst/>
                <a:uLnTx/>
                <a:uFillTx/>
                <a:latin typeface="Arial"/>
                <a:ea typeface="Arial Unicode MS"/>
                <a:cs typeface="Arial"/>
              </a:rPr>
              <a:t>VISIT</a:t>
            </a:r>
            <a:r>
              <a:rPr kumimoji="0" sz="1200" b="1" i="0" u="none" strike="noStrike" kern="1200" cap="none" spc="-68" normalizeH="0" baseline="0" noProof="0" dirty="0">
                <a:ln>
                  <a:noFill/>
                </a:ln>
                <a:solidFill>
                  <a:srgbClr val="FFFFFF"/>
                </a:solidFill>
                <a:effectLst/>
                <a:uLnTx/>
                <a:uFillTx/>
                <a:latin typeface="Arial"/>
                <a:ea typeface="Arial Unicode MS"/>
                <a:cs typeface="Arial"/>
              </a:rPr>
              <a:t> </a:t>
            </a:r>
            <a:r>
              <a:rPr kumimoji="0" sz="1200" b="1" i="0" u="none" strike="noStrike" kern="1200" cap="none" spc="-18" normalizeH="0" baseline="0" noProof="0" dirty="0">
                <a:ln>
                  <a:noFill/>
                </a:ln>
                <a:solidFill>
                  <a:srgbClr val="FFFFFF"/>
                </a:solidFill>
                <a:effectLst/>
                <a:uLnTx/>
                <a:uFillTx/>
                <a:latin typeface="Arial"/>
                <a:ea typeface="Arial Unicode MS"/>
                <a:cs typeface="Arial"/>
              </a:rPr>
              <a:t>3</a:t>
            </a:r>
            <a:endParaRPr kumimoji="0" sz="1200" b="0" i="0" u="none" strike="noStrike" kern="1200" cap="none" spc="0" normalizeH="0" baseline="0" noProof="0" dirty="0">
              <a:ln>
                <a:noFill/>
              </a:ln>
              <a:solidFill>
                <a:srgbClr val="000000"/>
              </a:solidFill>
              <a:effectLst/>
              <a:uLnTx/>
              <a:uFillTx/>
              <a:latin typeface="Arial"/>
              <a:ea typeface="Arial Unicode MS"/>
              <a:cs typeface="Arial"/>
            </a:endParaRPr>
          </a:p>
          <a:p>
            <a:pPr marL="0" marR="0" lvl="0" indent="0" algn="ctr" defTabSz="822724" rtl="0" eaLnBrk="1" fontAlgn="auto" latinLnBrk="0" hangingPunct="1">
              <a:lnSpc>
                <a:spcPct val="100000"/>
              </a:lnSpc>
              <a:spcBef>
                <a:spcPts val="800"/>
              </a:spcBef>
              <a:spcAft>
                <a:spcPts val="0"/>
              </a:spcAft>
              <a:buClrTx/>
              <a:buSzTx/>
              <a:buFontTx/>
              <a:buNone/>
              <a:tabLst/>
              <a:defRPr/>
            </a:pPr>
            <a:r>
              <a:rPr kumimoji="0" lang="en-US" sz="1100" b="0" i="0" u="none" strike="noStrike" kern="1200" cap="none" spc="-50" normalizeH="0" baseline="0" noProof="0" dirty="0">
                <a:ln>
                  <a:noFill/>
                </a:ln>
                <a:solidFill>
                  <a:srgbClr val="000000"/>
                </a:solidFill>
                <a:effectLst/>
                <a:uLnTx/>
                <a:uFillTx/>
                <a:latin typeface="Arial"/>
                <a:ea typeface="Arial Unicode MS"/>
                <a:cs typeface="Arial"/>
              </a:rPr>
              <a:t>M</a:t>
            </a:r>
            <a:r>
              <a:rPr kumimoji="0" lang="en-US" sz="1100" b="0" i="0" u="none" strike="noStrike" kern="1200" cap="none" spc="-50" normalizeH="0" baseline="0" noProof="0" dirty="0">
                <a:ln>
                  <a:noFill/>
                </a:ln>
                <a:solidFill>
                  <a:srgbClr val="000000"/>
                </a:solidFill>
                <a:effectLst/>
                <a:uLnTx/>
                <a:uFillTx/>
                <a:latin typeface="Arial" panose="020B0604020202020204" pitchFamily="34" charset="0"/>
                <a:ea typeface="Arial Unicode MS"/>
                <a:cs typeface="Arial" panose="020B0604020202020204" pitchFamily="34" charset="0"/>
              </a:rPr>
              <a:t> </a:t>
            </a:r>
            <a:r>
              <a:rPr kumimoji="0" lang="en-US" sz="1100" b="0" i="0" u="none" strike="noStrike" kern="1200" cap="none" spc="-50" normalizeH="0" baseline="0" noProof="0" dirty="0">
                <a:ln>
                  <a:noFill/>
                </a:ln>
                <a:solidFill>
                  <a:srgbClr val="000000"/>
                </a:solidFill>
                <a:effectLst/>
                <a:uLnTx/>
                <a:uFillTx/>
                <a:latin typeface="Arial"/>
                <a:ea typeface="Arial Unicode MS"/>
                <a:cs typeface="Arial"/>
              </a:rPr>
              <a:t>1</a:t>
            </a:r>
            <a:endParaRPr kumimoji="0" sz="11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39" name="object 131">
            <a:extLst>
              <a:ext uri="{FF2B5EF4-FFF2-40B4-BE49-F238E27FC236}">
                <a16:creationId xmlns:a16="http://schemas.microsoft.com/office/drawing/2014/main" id="{FD4252D3-AF6E-6D30-92A1-F0C3413B6161}"/>
              </a:ext>
            </a:extLst>
          </p:cNvPr>
          <p:cNvSpPr txBox="1"/>
          <p:nvPr/>
        </p:nvSpPr>
        <p:spPr>
          <a:xfrm>
            <a:off x="3702012" y="4237935"/>
            <a:ext cx="852880" cy="395467"/>
          </a:xfrm>
          <a:prstGeom prst="rect">
            <a:avLst/>
          </a:prstGeom>
        </p:spPr>
        <p:txBody>
          <a:bodyPr vert="horz" wrap="square" lIns="0" tIns="0" rIns="0" bIns="0" rtlCol="0">
            <a:spAutoFit/>
          </a:bodyPr>
          <a:lstStyle/>
          <a:p>
            <a:pPr marL="11428" marR="0" lvl="0" indent="0" algn="ctr" defTabSz="822724" rtl="0" eaLnBrk="1" fontAlgn="auto" latinLnBrk="0" hangingPunct="1">
              <a:lnSpc>
                <a:spcPts val="1184"/>
              </a:lnSpc>
              <a:spcBef>
                <a:spcPts val="800"/>
              </a:spcBef>
              <a:spcAft>
                <a:spcPts val="0"/>
              </a:spcAft>
              <a:buClrTx/>
              <a:buSzTx/>
              <a:buFontTx/>
              <a:buNone/>
              <a:tabLst/>
              <a:defRPr/>
            </a:pPr>
            <a:r>
              <a:rPr kumimoji="0" sz="1200" b="1" i="0" u="none" strike="noStrike" kern="1200" cap="none" spc="-18" normalizeH="0" baseline="0" noProof="0" dirty="0">
                <a:ln>
                  <a:noFill/>
                </a:ln>
                <a:solidFill>
                  <a:srgbClr val="FFFFFF"/>
                </a:solidFill>
                <a:effectLst/>
                <a:uLnTx/>
                <a:uFillTx/>
                <a:latin typeface="Arial"/>
                <a:ea typeface="Arial Unicode MS"/>
                <a:cs typeface="Arial"/>
              </a:rPr>
              <a:t>VISIT</a:t>
            </a:r>
            <a:r>
              <a:rPr kumimoji="0" sz="1200" b="1" i="0" u="none" strike="noStrike" kern="1200" cap="none" spc="-63" normalizeH="0" baseline="0" noProof="0" dirty="0">
                <a:ln>
                  <a:noFill/>
                </a:ln>
                <a:solidFill>
                  <a:srgbClr val="FFFFFF"/>
                </a:solidFill>
                <a:effectLst/>
                <a:uLnTx/>
                <a:uFillTx/>
                <a:latin typeface="Arial"/>
                <a:ea typeface="Arial Unicode MS"/>
                <a:cs typeface="Arial"/>
              </a:rPr>
              <a:t> </a:t>
            </a:r>
            <a:r>
              <a:rPr kumimoji="0" sz="1200" b="1" i="0" u="none" strike="noStrike" kern="1200" cap="none" spc="-18" normalizeH="0" baseline="0" noProof="0" dirty="0">
                <a:ln>
                  <a:noFill/>
                </a:ln>
                <a:solidFill>
                  <a:srgbClr val="FFFFFF"/>
                </a:solidFill>
                <a:effectLst/>
                <a:uLnTx/>
                <a:uFillTx/>
                <a:latin typeface="Arial"/>
                <a:ea typeface="Arial Unicode MS"/>
                <a:cs typeface="Arial"/>
              </a:rPr>
              <a:t>4</a:t>
            </a:r>
            <a:endParaRPr kumimoji="0" lang="de-DE" sz="1200" b="0" i="0" u="none" strike="noStrike" kern="1200" cap="none" spc="0" normalizeH="0" baseline="0" noProof="0" dirty="0">
              <a:ln>
                <a:noFill/>
              </a:ln>
              <a:solidFill>
                <a:srgbClr val="000000"/>
              </a:solidFill>
              <a:effectLst/>
              <a:uLnTx/>
              <a:uFillTx/>
              <a:latin typeface="Arial"/>
              <a:ea typeface="Arial Unicode MS"/>
              <a:cs typeface="Arial"/>
            </a:endParaRPr>
          </a:p>
          <a:p>
            <a:pPr marL="50848" marR="0" lvl="0" indent="0" algn="ctr" defTabSz="822724" rtl="0" eaLnBrk="1" fontAlgn="auto" latinLnBrk="0" hangingPunct="1">
              <a:lnSpc>
                <a:spcPct val="100000"/>
              </a:lnSpc>
              <a:spcBef>
                <a:spcPts val="800"/>
              </a:spcBef>
              <a:spcAft>
                <a:spcPts val="0"/>
              </a:spcAft>
              <a:buClrTx/>
              <a:buSzTx/>
              <a:buFontTx/>
              <a:buNone/>
              <a:tabLst/>
              <a:defRPr/>
            </a:pPr>
            <a:r>
              <a:rPr kumimoji="0" lang="de-DE" sz="1100" b="0" i="0" u="none" strike="noStrike" kern="1200" cap="none" spc="-50" normalizeH="0" baseline="0" noProof="0" dirty="0">
                <a:ln>
                  <a:noFill/>
                </a:ln>
                <a:solidFill>
                  <a:srgbClr val="000000"/>
                </a:solidFill>
                <a:effectLst/>
                <a:uLnTx/>
                <a:uFillTx/>
                <a:latin typeface="Arial"/>
                <a:ea typeface="Arial Unicode MS"/>
                <a:cs typeface="Arial"/>
              </a:rPr>
              <a:t>M</a:t>
            </a:r>
            <a:r>
              <a:rPr kumimoji="0" lang="en-US" sz="1100" b="0" i="0" u="none" strike="noStrike" kern="1200" cap="none" spc="-50" normalizeH="0" baseline="0" noProof="0" dirty="0">
                <a:ln>
                  <a:noFill/>
                </a:ln>
                <a:solidFill>
                  <a:srgbClr val="000000"/>
                </a:solidFill>
                <a:effectLst/>
                <a:uLnTx/>
                <a:uFillTx/>
                <a:latin typeface="Arial" panose="020B0604020202020204" pitchFamily="34" charset="0"/>
                <a:ea typeface="Arial Unicode MS"/>
                <a:cs typeface="Arial" panose="020B0604020202020204" pitchFamily="34" charset="0"/>
              </a:rPr>
              <a:t> </a:t>
            </a:r>
            <a:r>
              <a:rPr kumimoji="0" lang="de-DE" sz="1100" b="0" i="0" u="none" strike="noStrike" kern="1200" cap="none" spc="-50" normalizeH="0" baseline="0" noProof="0" dirty="0">
                <a:ln>
                  <a:noFill/>
                </a:ln>
                <a:solidFill>
                  <a:srgbClr val="000000"/>
                </a:solidFill>
                <a:effectLst/>
                <a:uLnTx/>
                <a:uFillTx/>
                <a:latin typeface="Arial"/>
                <a:ea typeface="Arial Unicode MS"/>
                <a:cs typeface="Arial"/>
              </a:rPr>
              <a:t>3</a:t>
            </a:r>
            <a:endParaRPr kumimoji="0" lang="de-DE" sz="11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40" name="object 132">
            <a:extLst>
              <a:ext uri="{FF2B5EF4-FFF2-40B4-BE49-F238E27FC236}">
                <a16:creationId xmlns:a16="http://schemas.microsoft.com/office/drawing/2014/main" id="{47494FBB-954B-B277-E350-E07AFC1C354A}"/>
              </a:ext>
            </a:extLst>
          </p:cNvPr>
          <p:cNvSpPr txBox="1"/>
          <p:nvPr/>
        </p:nvSpPr>
        <p:spPr>
          <a:xfrm>
            <a:off x="4650177" y="4239457"/>
            <a:ext cx="2369109" cy="395467"/>
          </a:xfrm>
          <a:prstGeom prst="rect">
            <a:avLst/>
          </a:prstGeom>
        </p:spPr>
        <p:txBody>
          <a:bodyPr vert="horz" wrap="square" lIns="0" tIns="0" rIns="0" bIns="0" rtlCol="0">
            <a:spAutoFit/>
          </a:bodyPr>
          <a:lstStyle/>
          <a:p>
            <a:pPr marL="11428" marR="0" lvl="0" indent="0" algn="ctr" defTabSz="822724" rtl="0" eaLnBrk="1" fontAlgn="auto" latinLnBrk="0" hangingPunct="1">
              <a:lnSpc>
                <a:spcPts val="1184"/>
              </a:lnSpc>
              <a:spcBef>
                <a:spcPts val="800"/>
              </a:spcBef>
              <a:spcAft>
                <a:spcPts val="0"/>
              </a:spcAft>
              <a:buClrTx/>
              <a:buSzTx/>
              <a:buFontTx/>
              <a:buNone/>
              <a:tabLst/>
              <a:defRPr/>
            </a:pPr>
            <a:r>
              <a:rPr kumimoji="0" sz="1200" b="1" i="0" u="none" strike="noStrike" kern="1200" cap="none" spc="-18" normalizeH="0" baseline="0" noProof="0" dirty="0">
                <a:ln>
                  <a:noFill/>
                </a:ln>
                <a:solidFill>
                  <a:srgbClr val="FFFFFF"/>
                </a:solidFill>
                <a:effectLst/>
                <a:uLnTx/>
                <a:uFillTx/>
                <a:latin typeface="Arial"/>
                <a:ea typeface="Arial Unicode MS"/>
                <a:cs typeface="Arial"/>
              </a:rPr>
              <a:t>VISIT</a:t>
            </a:r>
            <a:r>
              <a:rPr kumimoji="0" lang="de-DE" sz="1200" b="1" i="0" u="none" strike="noStrike" kern="1200" cap="none" spc="-18" normalizeH="0" baseline="0" noProof="0" dirty="0">
                <a:ln>
                  <a:noFill/>
                </a:ln>
                <a:solidFill>
                  <a:srgbClr val="FFFFFF"/>
                </a:solidFill>
                <a:effectLst/>
                <a:uLnTx/>
                <a:uFillTx/>
                <a:latin typeface="Arial"/>
                <a:ea typeface="Arial Unicode MS"/>
                <a:cs typeface="Arial"/>
              </a:rPr>
              <a:t>S</a:t>
            </a:r>
            <a:r>
              <a:rPr kumimoji="0" sz="1200" b="1" i="0" u="none" strike="noStrike" kern="1200" cap="none" spc="-63" normalizeH="0" baseline="0" noProof="0" dirty="0">
                <a:ln>
                  <a:noFill/>
                </a:ln>
                <a:solidFill>
                  <a:srgbClr val="FFFFFF"/>
                </a:solidFill>
                <a:effectLst/>
                <a:uLnTx/>
                <a:uFillTx/>
                <a:latin typeface="Arial"/>
                <a:ea typeface="Arial Unicode MS"/>
                <a:cs typeface="Arial"/>
              </a:rPr>
              <a:t> </a:t>
            </a:r>
            <a:r>
              <a:rPr kumimoji="0" sz="1200" b="1" i="0" u="none" strike="noStrike" kern="1200" cap="none" spc="-18" normalizeH="0" baseline="0" noProof="0" dirty="0">
                <a:ln>
                  <a:noFill/>
                </a:ln>
                <a:solidFill>
                  <a:srgbClr val="FFFFFF"/>
                </a:solidFill>
                <a:effectLst/>
                <a:uLnTx/>
                <a:uFillTx/>
                <a:latin typeface="Arial"/>
                <a:ea typeface="Arial Unicode MS"/>
                <a:cs typeface="Arial"/>
              </a:rPr>
              <a:t>5</a:t>
            </a:r>
            <a:r>
              <a:rPr kumimoji="0" lang="de-DE" sz="1200" b="1" i="0" u="none" strike="noStrike" kern="1200" cap="none" spc="-18" normalizeH="0" baseline="0" noProof="0" dirty="0">
                <a:ln>
                  <a:noFill/>
                </a:ln>
                <a:solidFill>
                  <a:srgbClr val="FFFFFF"/>
                </a:solidFill>
                <a:effectLst/>
                <a:uLnTx/>
                <a:uFillTx/>
                <a:latin typeface="Arial"/>
                <a:ea typeface="Arial Unicode MS"/>
                <a:cs typeface="Arial"/>
              </a:rPr>
              <a:t>,</a:t>
            </a:r>
            <a:r>
              <a:rPr kumimoji="0" lang="de-DE" sz="1200" b="1" i="0" u="none" strike="noStrike" kern="1200" cap="none" spc="-18" normalizeH="0" baseline="0" noProof="0" dirty="0">
                <a:ln>
                  <a:noFill/>
                </a:ln>
                <a:solidFill>
                  <a:srgbClr val="FFFFFF"/>
                </a:solidFill>
                <a:effectLst/>
                <a:uLnTx/>
                <a:uFillTx/>
                <a:latin typeface="Arial" panose="020B0604020202020204" pitchFamily="34" charset="0"/>
                <a:ea typeface="Arial Unicode MS"/>
                <a:cs typeface="Arial" panose="020B0604020202020204" pitchFamily="34" charset="0"/>
              </a:rPr>
              <a:t> </a:t>
            </a:r>
            <a:r>
              <a:rPr kumimoji="0" lang="de-DE" sz="1200" b="1" i="0" u="none" strike="noStrike" kern="1200" cap="none" spc="-18" normalizeH="0" baseline="0" noProof="0" dirty="0">
                <a:ln>
                  <a:noFill/>
                </a:ln>
                <a:solidFill>
                  <a:srgbClr val="FFFFFF"/>
                </a:solidFill>
                <a:effectLst/>
                <a:uLnTx/>
                <a:uFillTx/>
                <a:latin typeface="Arial"/>
                <a:ea typeface="Arial Unicode MS"/>
                <a:cs typeface="Arial"/>
              </a:rPr>
              <a:t>7,</a:t>
            </a:r>
            <a:r>
              <a:rPr kumimoji="0" lang="de-DE" sz="1200" b="1" i="0" u="none" strike="noStrike" kern="1200" cap="none" spc="-18" normalizeH="0" baseline="0" noProof="0" dirty="0">
                <a:ln>
                  <a:noFill/>
                </a:ln>
                <a:solidFill>
                  <a:srgbClr val="FFFFFF"/>
                </a:solidFill>
                <a:effectLst/>
                <a:uLnTx/>
                <a:uFillTx/>
                <a:latin typeface="Arial" panose="020B0604020202020204" pitchFamily="34" charset="0"/>
                <a:ea typeface="Arial Unicode MS"/>
                <a:cs typeface="Arial" panose="020B0604020202020204" pitchFamily="34" charset="0"/>
              </a:rPr>
              <a:t> </a:t>
            </a:r>
            <a:r>
              <a:rPr kumimoji="0" lang="de-DE" sz="1200" b="1" i="0" u="none" strike="noStrike" kern="1200" cap="none" spc="-18" normalizeH="0" baseline="0" noProof="0" dirty="0">
                <a:ln>
                  <a:noFill/>
                </a:ln>
                <a:solidFill>
                  <a:srgbClr val="FFFFFF"/>
                </a:solidFill>
                <a:effectLst/>
                <a:uLnTx/>
                <a:uFillTx/>
                <a:latin typeface="Arial"/>
                <a:ea typeface="Arial Unicode MS"/>
                <a:cs typeface="Arial"/>
              </a:rPr>
              <a:t>9,</a:t>
            </a:r>
            <a:r>
              <a:rPr kumimoji="0" lang="de-DE" sz="1200" b="1" i="0" u="none" strike="noStrike" kern="1200" cap="none" spc="-18" normalizeH="0" baseline="0" noProof="0" dirty="0">
                <a:ln>
                  <a:noFill/>
                </a:ln>
                <a:solidFill>
                  <a:srgbClr val="FFFFFF"/>
                </a:solidFill>
                <a:effectLst/>
                <a:uLnTx/>
                <a:uFillTx/>
                <a:latin typeface="Arial" panose="020B0604020202020204" pitchFamily="34" charset="0"/>
                <a:ea typeface="Arial Unicode MS"/>
                <a:cs typeface="Arial" panose="020B0604020202020204" pitchFamily="34" charset="0"/>
              </a:rPr>
              <a:t> </a:t>
            </a:r>
            <a:r>
              <a:rPr kumimoji="0" lang="de-DE" sz="1200" b="1" i="0" u="none" strike="noStrike" kern="1200" cap="none" spc="-18" normalizeH="0" baseline="0" noProof="0" dirty="0">
                <a:ln>
                  <a:noFill/>
                </a:ln>
                <a:solidFill>
                  <a:srgbClr val="FFFFFF"/>
                </a:solidFill>
                <a:effectLst/>
                <a:uLnTx/>
                <a:uFillTx/>
                <a:latin typeface="Arial"/>
                <a:ea typeface="Arial Unicode MS"/>
                <a:cs typeface="Arial"/>
              </a:rPr>
              <a:t>11,</a:t>
            </a:r>
            <a:r>
              <a:rPr kumimoji="0" lang="de-DE" sz="1200" b="1" i="0" u="none" strike="noStrike" kern="1200" cap="none" spc="-18" normalizeH="0" baseline="0" noProof="0" dirty="0">
                <a:ln>
                  <a:noFill/>
                </a:ln>
                <a:solidFill>
                  <a:srgbClr val="FFFFFF"/>
                </a:solidFill>
                <a:effectLst/>
                <a:uLnTx/>
                <a:uFillTx/>
                <a:latin typeface="Arial" panose="020B0604020202020204" pitchFamily="34" charset="0"/>
                <a:ea typeface="Arial Unicode MS"/>
                <a:cs typeface="Arial" panose="020B0604020202020204" pitchFamily="34" charset="0"/>
              </a:rPr>
              <a:t> </a:t>
            </a:r>
            <a:r>
              <a:rPr kumimoji="0" lang="de-DE" sz="1200" b="1" i="0" u="none" strike="noStrike" kern="1200" cap="none" spc="-18" normalizeH="0" baseline="0" noProof="0" dirty="0">
                <a:ln>
                  <a:noFill/>
                </a:ln>
                <a:solidFill>
                  <a:srgbClr val="FFFFFF"/>
                </a:solidFill>
                <a:effectLst/>
                <a:uLnTx/>
                <a:uFillTx/>
                <a:latin typeface="Arial"/>
                <a:ea typeface="Arial Unicode MS"/>
                <a:cs typeface="Arial"/>
              </a:rPr>
              <a:t>13,</a:t>
            </a:r>
            <a:r>
              <a:rPr kumimoji="0" lang="de-DE" sz="1200" b="1" i="0" u="none" strike="noStrike" kern="1200" cap="none" spc="-18" normalizeH="0" baseline="0" noProof="0" dirty="0">
                <a:ln>
                  <a:noFill/>
                </a:ln>
                <a:solidFill>
                  <a:srgbClr val="FFFFFF"/>
                </a:solidFill>
                <a:effectLst/>
                <a:uLnTx/>
                <a:uFillTx/>
                <a:latin typeface="Arial" panose="020B0604020202020204" pitchFamily="34" charset="0"/>
                <a:ea typeface="Arial Unicode MS"/>
                <a:cs typeface="Arial" panose="020B0604020202020204" pitchFamily="34" charset="0"/>
              </a:rPr>
              <a:t> </a:t>
            </a:r>
            <a:r>
              <a:rPr kumimoji="0" lang="de-DE" sz="1200" b="1" i="0" u="none" strike="noStrike" kern="1200" cap="none" spc="-18" normalizeH="0" baseline="0" noProof="0" dirty="0">
                <a:ln>
                  <a:noFill/>
                </a:ln>
                <a:solidFill>
                  <a:srgbClr val="FFFFFF"/>
                </a:solidFill>
                <a:effectLst/>
                <a:uLnTx/>
                <a:uFillTx/>
                <a:latin typeface="Arial"/>
                <a:ea typeface="Arial Unicode MS"/>
                <a:cs typeface="Arial"/>
              </a:rPr>
              <a:t>etc.*</a:t>
            </a:r>
            <a:endParaRPr kumimoji="0" sz="1200" b="0" i="0" u="none" strike="noStrike" kern="1200" cap="none" spc="0" normalizeH="0" baseline="0" noProof="0" dirty="0">
              <a:ln>
                <a:noFill/>
              </a:ln>
              <a:solidFill>
                <a:srgbClr val="000000"/>
              </a:solidFill>
              <a:effectLst/>
              <a:uLnTx/>
              <a:uFillTx/>
              <a:latin typeface="Arial"/>
              <a:ea typeface="Arial Unicode MS"/>
              <a:cs typeface="Arial"/>
            </a:endParaRPr>
          </a:p>
          <a:p>
            <a:pPr marL="50848" marR="0" lvl="0" indent="0" algn="ctr" defTabSz="822724" rtl="0" eaLnBrk="1" fontAlgn="auto" latinLnBrk="0" hangingPunct="1">
              <a:lnSpc>
                <a:spcPct val="100000"/>
              </a:lnSpc>
              <a:spcBef>
                <a:spcPts val="800"/>
              </a:spcBef>
              <a:spcAft>
                <a:spcPts val="0"/>
              </a:spcAft>
              <a:buClrTx/>
              <a:buSzTx/>
              <a:buFontTx/>
              <a:buNone/>
              <a:tabLst/>
              <a:defRPr/>
            </a:pPr>
            <a:r>
              <a:rPr kumimoji="0" lang="en-US" sz="1100" b="0" i="0" u="none" strike="noStrike" kern="1200" cap="none" spc="-50" normalizeH="0" baseline="0" noProof="0" dirty="0">
                <a:ln>
                  <a:noFill/>
                </a:ln>
                <a:solidFill>
                  <a:srgbClr val="000000"/>
                </a:solidFill>
                <a:effectLst/>
                <a:uLnTx/>
                <a:uFillTx/>
                <a:latin typeface="Arial"/>
                <a:ea typeface="Arial Unicode MS"/>
                <a:cs typeface="Arial"/>
              </a:rPr>
              <a:t>    M</a:t>
            </a:r>
            <a:r>
              <a:rPr kumimoji="0" lang="en-US" sz="1100" b="0" i="0" u="none" strike="noStrike" kern="1200" cap="none" spc="-50" normalizeH="0" baseline="0" noProof="0" dirty="0">
                <a:ln>
                  <a:noFill/>
                </a:ln>
                <a:solidFill>
                  <a:srgbClr val="000000"/>
                </a:solidFill>
                <a:effectLst/>
                <a:uLnTx/>
                <a:uFillTx/>
                <a:latin typeface="Arial" panose="020B0604020202020204" pitchFamily="34" charset="0"/>
                <a:ea typeface="Arial Unicode MS"/>
                <a:cs typeface="Arial" panose="020B0604020202020204" pitchFamily="34" charset="0"/>
              </a:rPr>
              <a:t> </a:t>
            </a:r>
            <a:r>
              <a:rPr kumimoji="0" lang="en-US" sz="1100" b="0" i="0" u="none" strike="noStrike" kern="1200" cap="none" spc="-50" normalizeH="0" baseline="0" noProof="0" dirty="0">
                <a:ln>
                  <a:noFill/>
                </a:ln>
                <a:solidFill>
                  <a:srgbClr val="000000"/>
                </a:solidFill>
                <a:effectLst/>
                <a:uLnTx/>
                <a:uFillTx/>
                <a:latin typeface="Arial"/>
                <a:ea typeface="Arial Unicode MS"/>
                <a:cs typeface="Arial"/>
              </a:rPr>
              <a:t>6, 12, 18, 24, 30, etc.</a:t>
            </a:r>
            <a:endParaRPr kumimoji="0" sz="11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41" name="object 22">
            <a:extLst>
              <a:ext uri="{FF2B5EF4-FFF2-40B4-BE49-F238E27FC236}">
                <a16:creationId xmlns:a16="http://schemas.microsoft.com/office/drawing/2014/main" id="{04C6FFC1-D3FD-EFFA-0706-DB9B10020E60}"/>
              </a:ext>
            </a:extLst>
          </p:cNvPr>
          <p:cNvSpPr/>
          <p:nvPr/>
        </p:nvSpPr>
        <p:spPr>
          <a:xfrm>
            <a:off x="7114827" y="4432030"/>
            <a:ext cx="2369109" cy="462894"/>
          </a:xfrm>
          <a:custGeom>
            <a:avLst/>
            <a:gdLst/>
            <a:ahLst/>
            <a:cxnLst/>
            <a:rect l="l" t="t" r="r" b="b"/>
            <a:pathLst>
              <a:path w="685800" h="457200">
                <a:moveTo>
                  <a:pt x="0" y="457200"/>
                </a:moveTo>
                <a:lnTo>
                  <a:pt x="685800" y="457200"/>
                </a:lnTo>
                <a:lnTo>
                  <a:pt x="685800" y="0"/>
                </a:lnTo>
                <a:lnTo>
                  <a:pt x="0" y="0"/>
                </a:lnTo>
                <a:lnTo>
                  <a:pt x="0" y="457200"/>
                </a:lnTo>
                <a:close/>
              </a:path>
            </a:pathLst>
          </a:custGeom>
          <a:solidFill>
            <a:srgbClr val="FF9933"/>
          </a:solidFill>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42" name="object 23">
            <a:extLst>
              <a:ext uri="{FF2B5EF4-FFF2-40B4-BE49-F238E27FC236}">
                <a16:creationId xmlns:a16="http://schemas.microsoft.com/office/drawing/2014/main" id="{08B799CF-7626-C816-7D4F-476C80F9416E}"/>
              </a:ext>
            </a:extLst>
          </p:cNvPr>
          <p:cNvSpPr/>
          <p:nvPr/>
        </p:nvSpPr>
        <p:spPr>
          <a:xfrm>
            <a:off x="7113530" y="4140096"/>
            <a:ext cx="2369109" cy="298390"/>
          </a:xfrm>
          <a:custGeom>
            <a:avLst/>
            <a:gdLst/>
            <a:ahLst/>
            <a:cxnLst/>
            <a:rect l="l" t="t" r="r" b="b"/>
            <a:pathLst>
              <a:path w="685800" h="228600">
                <a:moveTo>
                  <a:pt x="0" y="228600"/>
                </a:moveTo>
                <a:lnTo>
                  <a:pt x="685800" y="228600"/>
                </a:lnTo>
                <a:lnTo>
                  <a:pt x="685800" y="0"/>
                </a:lnTo>
                <a:lnTo>
                  <a:pt x="0" y="0"/>
                </a:lnTo>
                <a:lnTo>
                  <a:pt x="0" y="228600"/>
                </a:lnTo>
                <a:close/>
              </a:path>
            </a:pathLst>
          </a:custGeom>
          <a:solidFill>
            <a:schemeClr val="tx1"/>
          </a:solidFill>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44" name="object 132">
            <a:extLst>
              <a:ext uri="{FF2B5EF4-FFF2-40B4-BE49-F238E27FC236}">
                <a16:creationId xmlns:a16="http://schemas.microsoft.com/office/drawing/2014/main" id="{E4AB5132-C11A-FBF9-399F-31A40C5AAAF6}"/>
              </a:ext>
            </a:extLst>
          </p:cNvPr>
          <p:cNvSpPr txBox="1"/>
          <p:nvPr/>
        </p:nvSpPr>
        <p:spPr>
          <a:xfrm>
            <a:off x="7113530" y="4232318"/>
            <a:ext cx="2369109" cy="395467"/>
          </a:xfrm>
          <a:prstGeom prst="rect">
            <a:avLst/>
          </a:prstGeom>
        </p:spPr>
        <p:txBody>
          <a:bodyPr vert="horz" wrap="square" lIns="0" tIns="0" rIns="0" bIns="0" rtlCol="0">
            <a:spAutoFit/>
          </a:bodyPr>
          <a:lstStyle/>
          <a:p>
            <a:pPr marL="11428" marR="0" lvl="0" indent="0" algn="ctr" defTabSz="822724" rtl="0" eaLnBrk="1" fontAlgn="auto" latinLnBrk="0" hangingPunct="1">
              <a:lnSpc>
                <a:spcPts val="1184"/>
              </a:lnSpc>
              <a:spcBef>
                <a:spcPts val="800"/>
              </a:spcBef>
              <a:spcAft>
                <a:spcPts val="0"/>
              </a:spcAft>
              <a:buClrTx/>
              <a:buSzTx/>
              <a:buFontTx/>
              <a:buNone/>
              <a:tabLst/>
              <a:defRPr/>
            </a:pPr>
            <a:r>
              <a:rPr kumimoji="0" sz="1200" b="1" i="0" u="none" strike="noStrike" kern="1200" cap="none" spc="-18" normalizeH="0" baseline="0" noProof="0" dirty="0">
                <a:ln>
                  <a:noFill/>
                </a:ln>
                <a:solidFill>
                  <a:srgbClr val="FFFFFF"/>
                </a:solidFill>
                <a:effectLst/>
                <a:uLnTx/>
                <a:uFillTx/>
                <a:latin typeface="Arial"/>
                <a:ea typeface="Arial Unicode MS"/>
                <a:cs typeface="Arial"/>
              </a:rPr>
              <a:t>VISIT</a:t>
            </a:r>
            <a:r>
              <a:rPr kumimoji="0" lang="de-DE" sz="1200" b="1" i="0" u="none" strike="noStrike" kern="1200" cap="none" spc="-18" normalizeH="0" baseline="0" noProof="0" dirty="0">
                <a:ln>
                  <a:noFill/>
                </a:ln>
                <a:solidFill>
                  <a:srgbClr val="FFFFFF"/>
                </a:solidFill>
                <a:effectLst/>
                <a:uLnTx/>
                <a:uFillTx/>
                <a:latin typeface="Arial"/>
                <a:ea typeface="Arial Unicode MS"/>
                <a:cs typeface="Arial"/>
              </a:rPr>
              <a:t>S</a:t>
            </a:r>
            <a:r>
              <a:rPr kumimoji="0" sz="1200" b="1" i="0" u="none" strike="noStrike" kern="1200" cap="none" spc="-63" normalizeH="0" baseline="0" noProof="0" dirty="0">
                <a:ln>
                  <a:noFill/>
                </a:ln>
                <a:solidFill>
                  <a:srgbClr val="FFFFFF"/>
                </a:solidFill>
                <a:effectLst/>
                <a:uLnTx/>
                <a:uFillTx/>
                <a:latin typeface="Arial"/>
                <a:ea typeface="Arial Unicode MS"/>
                <a:cs typeface="Arial"/>
              </a:rPr>
              <a:t> </a:t>
            </a:r>
            <a:r>
              <a:rPr kumimoji="0" lang="de-DE" sz="1200" b="1" i="0" u="none" strike="noStrike" kern="1200" cap="none" spc="-18" normalizeH="0" baseline="0" noProof="0" dirty="0">
                <a:ln>
                  <a:noFill/>
                </a:ln>
                <a:solidFill>
                  <a:srgbClr val="FFFFFF"/>
                </a:solidFill>
                <a:effectLst/>
                <a:uLnTx/>
                <a:uFillTx/>
                <a:latin typeface="Arial"/>
                <a:ea typeface="Arial Unicode MS"/>
                <a:cs typeface="Arial"/>
              </a:rPr>
              <a:t>6,</a:t>
            </a:r>
            <a:r>
              <a:rPr kumimoji="0" lang="de-DE" sz="1200" b="1" i="0" u="none" strike="noStrike" kern="1200" cap="none" spc="-18" normalizeH="0" baseline="0" noProof="0" dirty="0">
                <a:ln>
                  <a:noFill/>
                </a:ln>
                <a:solidFill>
                  <a:srgbClr val="FFFFFF"/>
                </a:solidFill>
                <a:effectLst/>
                <a:uLnTx/>
                <a:uFillTx/>
                <a:latin typeface="Arial" panose="020B0604020202020204" pitchFamily="34" charset="0"/>
                <a:ea typeface="Arial Unicode MS"/>
                <a:cs typeface="Arial" panose="020B0604020202020204" pitchFamily="34" charset="0"/>
              </a:rPr>
              <a:t> </a:t>
            </a:r>
            <a:r>
              <a:rPr kumimoji="0" lang="de-DE" sz="1200" b="1" i="0" u="none" strike="noStrike" kern="1200" cap="none" spc="-18" normalizeH="0" baseline="0" noProof="0" dirty="0">
                <a:ln>
                  <a:noFill/>
                </a:ln>
                <a:solidFill>
                  <a:srgbClr val="FFFFFF"/>
                </a:solidFill>
                <a:effectLst/>
                <a:uLnTx/>
                <a:uFillTx/>
                <a:latin typeface="Arial"/>
                <a:ea typeface="Arial Unicode MS"/>
                <a:cs typeface="Arial"/>
              </a:rPr>
              <a:t>8,</a:t>
            </a:r>
            <a:r>
              <a:rPr kumimoji="0" lang="de-DE" sz="1200" b="1" i="0" u="none" strike="noStrike" kern="1200" cap="none" spc="-18" normalizeH="0" baseline="0" noProof="0" dirty="0">
                <a:ln>
                  <a:noFill/>
                </a:ln>
                <a:solidFill>
                  <a:srgbClr val="FFFFFF"/>
                </a:solidFill>
                <a:effectLst/>
                <a:uLnTx/>
                <a:uFillTx/>
                <a:latin typeface="Arial" panose="020B0604020202020204" pitchFamily="34" charset="0"/>
                <a:ea typeface="Arial Unicode MS"/>
                <a:cs typeface="Arial" panose="020B0604020202020204" pitchFamily="34" charset="0"/>
              </a:rPr>
              <a:t> </a:t>
            </a:r>
            <a:r>
              <a:rPr kumimoji="0" lang="de-DE" sz="1200" b="1" i="0" u="none" strike="noStrike" kern="1200" cap="none" spc="-18" normalizeH="0" baseline="0" noProof="0" dirty="0">
                <a:ln>
                  <a:noFill/>
                </a:ln>
                <a:solidFill>
                  <a:srgbClr val="FFFFFF"/>
                </a:solidFill>
                <a:effectLst/>
                <a:uLnTx/>
                <a:uFillTx/>
                <a:latin typeface="Arial"/>
                <a:ea typeface="Arial Unicode MS"/>
                <a:cs typeface="Arial"/>
              </a:rPr>
              <a:t>10,</a:t>
            </a:r>
            <a:r>
              <a:rPr kumimoji="0" lang="de-DE" sz="1200" b="1" i="0" u="none" strike="noStrike" kern="1200" cap="none" spc="-18" normalizeH="0" baseline="0" noProof="0" dirty="0">
                <a:ln>
                  <a:noFill/>
                </a:ln>
                <a:solidFill>
                  <a:srgbClr val="FFFFFF"/>
                </a:solidFill>
                <a:effectLst/>
                <a:uLnTx/>
                <a:uFillTx/>
                <a:latin typeface="Arial" panose="020B0604020202020204" pitchFamily="34" charset="0"/>
                <a:ea typeface="Arial Unicode MS"/>
                <a:cs typeface="Arial" panose="020B0604020202020204" pitchFamily="34" charset="0"/>
              </a:rPr>
              <a:t> </a:t>
            </a:r>
            <a:r>
              <a:rPr kumimoji="0" lang="de-DE" sz="1200" b="1" i="0" u="none" strike="noStrike" kern="1200" cap="none" spc="-18" normalizeH="0" baseline="0" noProof="0" dirty="0">
                <a:ln>
                  <a:noFill/>
                </a:ln>
                <a:solidFill>
                  <a:srgbClr val="FFFFFF"/>
                </a:solidFill>
                <a:effectLst/>
                <a:uLnTx/>
                <a:uFillTx/>
                <a:latin typeface="Arial"/>
                <a:ea typeface="Arial Unicode MS"/>
                <a:cs typeface="Arial"/>
              </a:rPr>
              <a:t>12,</a:t>
            </a:r>
            <a:r>
              <a:rPr kumimoji="0" lang="de-DE" sz="1200" b="1" i="0" u="none" strike="noStrike" kern="1200" cap="none" spc="-18" normalizeH="0" baseline="0" noProof="0" dirty="0">
                <a:ln>
                  <a:noFill/>
                </a:ln>
                <a:solidFill>
                  <a:srgbClr val="FFFFFF"/>
                </a:solidFill>
                <a:effectLst/>
                <a:uLnTx/>
                <a:uFillTx/>
                <a:latin typeface="Arial" panose="020B0604020202020204" pitchFamily="34" charset="0"/>
                <a:ea typeface="Arial Unicode MS"/>
                <a:cs typeface="Arial" panose="020B0604020202020204" pitchFamily="34" charset="0"/>
              </a:rPr>
              <a:t> </a:t>
            </a:r>
            <a:r>
              <a:rPr kumimoji="0" lang="de-DE" sz="1200" b="1" i="0" u="none" strike="noStrike" kern="1200" cap="none" spc="-18" normalizeH="0" baseline="0" noProof="0" dirty="0">
                <a:ln>
                  <a:noFill/>
                </a:ln>
                <a:solidFill>
                  <a:srgbClr val="FFFFFF"/>
                </a:solidFill>
                <a:effectLst/>
                <a:uLnTx/>
                <a:uFillTx/>
                <a:latin typeface="Arial"/>
                <a:ea typeface="Arial Unicode MS"/>
                <a:cs typeface="Arial"/>
              </a:rPr>
              <a:t>etc.*</a:t>
            </a:r>
            <a:endParaRPr kumimoji="0" sz="1200" b="0" i="0" u="none" strike="noStrike" kern="1200" cap="none" spc="0" normalizeH="0" baseline="0" noProof="0" dirty="0">
              <a:ln>
                <a:noFill/>
              </a:ln>
              <a:solidFill>
                <a:srgbClr val="000000"/>
              </a:solidFill>
              <a:effectLst/>
              <a:uLnTx/>
              <a:uFillTx/>
              <a:latin typeface="Arial"/>
              <a:ea typeface="Arial Unicode MS"/>
              <a:cs typeface="Arial"/>
            </a:endParaRPr>
          </a:p>
          <a:p>
            <a:pPr marL="50848" marR="0" lvl="0" indent="0" algn="ctr" defTabSz="822724" rtl="0" eaLnBrk="1" fontAlgn="auto" latinLnBrk="0" hangingPunct="1">
              <a:lnSpc>
                <a:spcPct val="100000"/>
              </a:lnSpc>
              <a:spcBef>
                <a:spcPts val="800"/>
              </a:spcBef>
              <a:spcAft>
                <a:spcPts val="0"/>
              </a:spcAft>
              <a:buClrTx/>
              <a:buSzTx/>
              <a:buFontTx/>
              <a:buNone/>
              <a:tabLst/>
              <a:defRPr/>
            </a:pPr>
            <a:r>
              <a:rPr kumimoji="0" lang="en-US" sz="1100" b="0" i="0" u="none" strike="noStrike" kern="1200" cap="none" spc="-50" normalizeH="0" baseline="0" noProof="0" dirty="0">
                <a:ln>
                  <a:noFill/>
                </a:ln>
                <a:solidFill>
                  <a:srgbClr val="000000"/>
                </a:solidFill>
                <a:effectLst/>
                <a:uLnTx/>
                <a:uFillTx/>
                <a:latin typeface="Arial"/>
                <a:ea typeface="Arial Unicode MS"/>
                <a:cs typeface="Arial"/>
              </a:rPr>
              <a:t>    M</a:t>
            </a:r>
            <a:r>
              <a:rPr kumimoji="0" lang="en-US" sz="1100" b="0" i="0" u="none" strike="noStrike" kern="1200" cap="none" spc="-50" normalizeH="0" baseline="0" noProof="0" dirty="0">
                <a:ln>
                  <a:noFill/>
                </a:ln>
                <a:solidFill>
                  <a:srgbClr val="000000"/>
                </a:solidFill>
                <a:effectLst/>
                <a:uLnTx/>
                <a:uFillTx/>
                <a:latin typeface="Arial" panose="020B0604020202020204" pitchFamily="34" charset="0"/>
                <a:ea typeface="Arial Unicode MS"/>
                <a:cs typeface="Arial" panose="020B0604020202020204" pitchFamily="34" charset="0"/>
              </a:rPr>
              <a:t> </a:t>
            </a:r>
            <a:r>
              <a:rPr kumimoji="0" lang="en-US" sz="1100" b="0" i="0" u="none" strike="noStrike" kern="1200" cap="none" spc="-50" normalizeH="0" baseline="0" noProof="0" dirty="0">
                <a:ln>
                  <a:noFill/>
                </a:ln>
                <a:solidFill>
                  <a:srgbClr val="000000"/>
                </a:solidFill>
                <a:effectLst/>
                <a:uLnTx/>
                <a:uFillTx/>
                <a:latin typeface="Arial"/>
                <a:ea typeface="Arial Unicode MS"/>
                <a:cs typeface="Arial"/>
              </a:rPr>
              <a:t>9, 15, 21, 27, etc.</a:t>
            </a:r>
            <a:endParaRPr kumimoji="0" sz="11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45" name="object 36">
            <a:extLst>
              <a:ext uri="{FF2B5EF4-FFF2-40B4-BE49-F238E27FC236}">
                <a16:creationId xmlns:a16="http://schemas.microsoft.com/office/drawing/2014/main" id="{E800D272-2497-3BD9-060C-8340BEECCE13}"/>
              </a:ext>
            </a:extLst>
          </p:cNvPr>
          <p:cNvSpPr/>
          <p:nvPr/>
        </p:nvSpPr>
        <p:spPr>
          <a:xfrm>
            <a:off x="9583598" y="4433436"/>
            <a:ext cx="1084337" cy="462894"/>
          </a:xfrm>
          <a:custGeom>
            <a:avLst/>
            <a:gdLst/>
            <a:ahLst/>
            <a:cxnLst/>
            <a:rect l="l" t="t" r="r" b="b"/>
            <a:pathLst>
              <a:path w="685800" h="457200">
                <a:moveTo>
                  <a:pt x="0" y="457200"/>
                </a:moveTo>
                <a:lnTo>
                  <a:pt x="685800" y="457200"/>
                </a:lnTo>
                <a:lnTo>
                  <a:pt x="685800" y="0"/>
                </a:lnTo>
                <a:lnTo>
                  <a:pt x="0" y="0"/>
                </a:lnTo>
                <a:lnTo>
                  <a:pt x="0" y="457200"/>
                </a:lnTo>
                <a:close/>
              </a:path>
            </a:pathLst>
          </a:custGeom>
          <a:gradFill>
            <a:gsLst>
              <a:gs pos="100000">
                <a:srgbClr val="FF6600"/>
              </a:gs>
              <a:gs pos="0">
                <a:srgbClr val="FF9933"/>
              </a:gs>
            </a:gsLst>
            <a:lin ang="0" scaled="0"/>
          </a:gradFill>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46" name="object 37">
            <a:extLst>
              <a:ext uri="{FF2B5EF4-FFF2-40B4-BE49-F238E27FC236}">
                <a16:creationId xmlns:a16="http://schemas.microsoft.com/office/drawing/2014/main" id="{71C4F46C-F41E-72EC-D5BA-C83AE3D51815}"/>
              </a:ext>
            </a:extLst>
          </p:cNvPr>
          <p:cNvSpPr/>
          <p:nvPr/>
        </p:nvSpPr>
        <p:spPr>
          <a:xfrm>
            <a:off x="9583596" y="4140079"/>
            <a:ext cx="1084339" cy="300740"/>
          </a:xfrm>
          <a:custGeom>
            <a:avLst/>
            <a:gdLst/>
            <a:ahLst/>
            <a:cxnLst/>
            <a:rect l="l" t="t" r="r" b="b"/>
            <a:pathLst>
              <a:path w="685800" h="228600">
                <a:moveTo>
                  <a:pt x="0" y="228600"/>
                </a:moveTo>
                <a:lnTo>
                  <a:pt x="685800" y="228600"/>
                </a:lnTo>
                <a:lnTo>
                  <a:pt x="685800" y="0"/>
                </a:lnTo>
                <a:lnTo>
                  <a:pt x="0" y="0"/>
                </a:lnTo>
                <a:lnTo>
                  <a:pt x="0" y="228600"/>
                </a:lnTo>
                <a:close/>
              </a:path>
            </a:pathLst>
          </a:custGeom>
          <a:solidFill>
            <a:schemeClr val="tx1"/>
          </a:solidFill>
          <a:ln>
            <a:noFill/>
          </a:ln>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47" name="object 139">
            <a:extLst>
              <a:ext uri="{FF2B5EF4-FFF2-40B4-BE49-F238E27FC236}">
                <a16:creationId xmlns:a16="http://schemas.microsoft.com/office/drawing/2014/main" id="{647BC0EC-72AE-6DD5-437C-284C0F793B6F}"/>
              </a:ext>
            </a:extLst>
          </p:cNvPr>
          <p:cNvSpPr txBox="1"/>
          <p:nvPr/>
        </p:nvSpPr>
        <p:spPr>
          <a:xfrm>
            <a:off x="9580978" y="4238950"/>
            <a:ext cx="1085052" cy="395467"/>
          </a:xfrm>
          <a:prstGeom prst="rect">
            <a:avLst/>
          </a:prstGeom>
        </p:spPr>
        <p:txBody>
          <a:bodyPr vert="horz" wrap="square" lIns="32387" tIns="0" rIns="32387" bIns="0" rtlCol="0">
            <a:spAutoFit/>
          </a:bodyPr>
          <a:lstStyle/>
          <a:p>
            <a:pPr marL="0" marR="0" lvl="0" indent="0" algn="ctr" defTabSz="822724" rtl="0" eaLnBrk="1" fontAlgn="auto" latinLnBrk="0" hangingPunct="1">
              <a:lnSpc>
                <a:spcPts val="1184"/>
              </a:lnSpc>
              <a:spcBef>
                <a:spcPts val="800"/>
              </a:spcBef>
              <a:spcAft>
                <a:spcPts val="0"/>
              </a:spcAft>
              <a:buClrTx/>
              <a:buSzTx/>
              <a:buFontTx/>
              <a:buNone/>
              <a:tabLst/>
              <a:defRPr/>
            </a:pPr>
            <a:r>
              <a:rPr kumimoji="0" lang="de-DE" sz="1200" b="1" i="0" u="none" strike="noStrike" kern="1200" cap="none" spc="-18" normalizeH="0" baseline="0" noProof="0" dirty="0">
                <a:ln>
                  <a:noFill/>
                </a:ln>
                <a:solidFill>
                  <a:srgbClr val="FFFFFF"/>
                </a:solidFill>
                <a:effectLst/>
                <a:uLnTx/>
                <a:uFillTx/>
                <a:latin typeface="Arial"/>
                <a:ea typeface="Arial Unicode MS"/>
                <a:cs typeface="Arial"/>
              </a:rPr>
              <a:t>CEOT</a:t>
            </a:r>
            <a:r>
              <a:rPr kumimoji="0" lang="en-US" sz="1200" b="0" i="0" u="none" strike="noStrike" kern="1200" cap="none" spc="-50" normalizeH="0" baseline="0" noProof="0" dirty="0">
                <a:ln>
                  <a:noFill/>
                </a:ln>
                <a:solidFill>
                  <a:srgbClr val="000000"/>
                </a:solidFill>
                <a:effectLst/>
                <a:uLnTx/>
                <a:uFillTx/>
                <a:latin typeface="Arial" panose="020B0604020202020204" pitchFamily="34" charset="0"/>
                <a:ea typeface="Arial Unicode MS"/>
                <a:cs typeface="Arial" panose="020B0604020202020204" pitchFamily="34" charset="0"/>
              </a:rPr>
              <a:t> </a:t>
            </a:r>
            <a:r>
              <a:rPr kumimoji="0" lang="de-DE" sz="1200" b="1" i="0" u="none" strike="noStrike" kern="1200" cap="none" spc="-18" normalizeH="0" baseline="0" noProof="0" dirty="0">
                <a:ln>
                  <a:noFill/>
                </a:ln>
                <a:solidFill>
                  <a:srgbClr val="FFFFFF"/>
                </a:solidFill>
                <a:effectLst/>
                <a:uLnTx/>
                <a:uFillTx/>
                <a:latin typeface="Arial"/>
                <a:ea typeface="Arial Unicode MS"/>
                <a:cs typeface="Arial"/>
              </a:rPr>
              <a:t>VISIT</a:t>
            </a:r>
            <a:endParaRPr kumimoji="0" sz="1200" b="0" i="0" u="none" strike="noStrike" kern="1200" cap="none" spc="0" normalizeH="0" baseline="0" noProof="0" dirty="0">
              <a:ln>
                <a:noFill/>
              </a:ln>
              <a:solidFill>
                <a:srgbClr val="000000"/>
              </a:solidFill>
              <a:effectLst/>
              <a:uLnTx/>
              <a:uFillTx/>
              <a:latin typeface="Arial"/>
              <a:ea typeface="Arial Unicode MS"/>
              <a:cs typeface="Arial"/>
            </a:endParaRPr>
          </a:p>
          <a:p>
            <a:pPr marL="0" marR="0" lvl="0" indent="0" algn="ctr" defTabSz="822724" rtl="0" eaLnBrk="1" fontAlgn="auto" latinLnBrk="0" hangingPunct="1">
              <a:lnSpc>
                <a:spcPct val="100000"/>
              </a:lnSpc>
              <a:spcBef>
                <a:spcPts val="800"/>
              </a:spcBef>
              <a:spcAft>
                <a:spcPts val="0"/>
              </a:spcAft>
              <a:buClrTx/>
              <a:buSzTx/>
              <a:buFontTx/>
              <a:buNone/>
              <a:tabLst/>
              <a:defRPr/>
            </a:pPr>
            <a:r>
              <a:rPr kumimoji="0" lang="en-US" sz="1100" b="0" i="0" u="none" strike="noStrike" kern="1200" cap="none" spc="-50" normalizeH="0" baseline="0" noProof="0" dirty="0">
                <a:ln>
                  <a:noFill/>
                </a:ln>
                <a:solidFill>
                  <a:srgbClr val="000000"/>
                </a:solidFill>
                <a:effectLst/>
                <a:uLnTx/>
                <a:uFillTx/>
                <a:latin typeface="Arial"/>
                <a:ea typeface="Arial Unicode MS"/>
                <a:cs typeface="Arial"/>
              </a:rPr>
              <a:t>~ M</a:t>
            </a:r>
            <a:r>
              <a:rPr kumimoji="0" lang="en-US" sz="1100" b="0" i="0" u="none" strike="noStrike" kern="1200" cap="none" spc="-50" normalizeH="0" baseline="0" noProof="0" dirty="0">
                <a:ln>
                  <a:noFill/>
                </a:ln>
                <a:solidFill>
                  <a:srgbClr val="000000"/>
                </a:solidFill>
                <a:effectLst/>
                <a:uLnTx/>
                <a:uFillTx/>
                <a:latin typeface="Arial" panose="020B0604020202020204" pitchFamily="34" charset="0"/>
                <a:ea typeface="Arial Unicode MS"/>
                <a:cs typeface="Arial" panose="020B0604020202020204" pitchFamily="34" charset="0"/>
              </a:rPr>
              <a:t> </a:t>
            </a:r>
            <a:r>
              <a:rPr kumimoji="0" lang="en-US" sz="1100" b="0" i="0" u="none" strike="noStrike" kern="1200" cap="none" spc="-50" normalizeH="0" baseline="0" noProof="0" dirty="0">
                <a:ln>
                  <a:noFill/>
                </a:ln>
                <a:solidFill>
                  <a:srgbClr val="000000"/>
                </a:solidFill>
                <a:effectLst/>
                <a:uLnTx/>
                <a:uFillTx/>
                <a:latin typeface="Arial"/>
                <a:ea typeface="Arial Unicode MS"/>
                <a:cs typeface="Arial"/>
              </a:rPr>
              <a:t>33</a:t>
            </a:r>
            <a:r>
              <a:rPr kumimoji="0" lang="en-US" sz="1100" b="0" i="0" u="none" strike="noStrike" kern="1200" cap="none" spc="-50" normalizeH="0" baseline="0" noProof="0" dirty="0">
                <a:ln>
                  <a:noFill/>
                </a:ln>
                <a:solidFill>
                  <a:srgbClr val="000000"/>
                </a:solidFill>
                <a:effectLst/>
                <a:uLnTx/>
                <a:uFillTx/>
                <a:latin typeface="Arial" panose="020B0604020202020204" pitchFamily="34" charset="0"/>
                <a:ea typeface="Arial Unicode MS"/>
                <a:cs typeface="Arial" panose="020B0604020202020204" pitchFamily="34" charset="0"/>
              </a:rPr>
              <a:t> </a:t>
            </a:r>
            <a:r>
              <a:rPr kumimoji="0" lang="en-US" sz="1100" b="0" i="0" u="none" strike="noStrike" kern="1200" cap="none" spc="-50" normalizeH="0" baseline="0" noProof="0" dirty="0">
                <a:ln>
                  <a:noFill/>
                </a:ln>
                <a:solidFill>
                  <a:srgbClr val="000000"/>
                </a:solidFill>
                <a:effectLst/>
                <a:uLnTx/>
                <a:uFillTx/>
                <a:latin typeface="Arial"/>
                <a:ea typeface="Arial Unicode MS"/>
                <a:cs typeface="Arial"/>
              </a:rPr>
              <a:t>*</a:t>
            </a:r>
          </a:p>
        </p:txBody>
      </p:sp>
      <p:sp>
        <p:nvSpPr>
          <p:cNvPr id="48" name="object 36">
            <a:extLst>
              <a:ext uri="{FF2B5EF4-FFF2-40B4-BE49-F238E27FC236}">
                <a16:creationId xmlns:a16="http://schemas.microsoft.com/office/drawing/2014/main" id="{30643E65-E374-031A-C311-6750395A5951}"/>
              </a:ext>
            </a:extLst>
          </p:cNvPr>
          <p:cNvSpPr/>
          <p:nvPr/>
        </p:nvSpPr>
        <p:spPr>
          <a:xfrm>
            <a:off x="10718480" y="4433436"/>
            <a:ext cx="850511" cy="462894"/>
          </a:xfrm>
          <a:custGeom>
            <a:avLst/>
            <a:gdLst/>
            <a:ahLst/>
            <a:cxnLst/>
            <a:rect l="l" t="t" r="r" b="b"/>
            <a:pathLst>
              <a:path w="685800" h="457200">
                <a:moveTo>
                  <a:pt x="0" y="457200"/>
                </a:moveTo>
                <a:lnTo>
                  <a:pt x="685800" y="457200"/>
                </a:lnTo>
                <a:lnTo>
                  <a:pt x="685800" y="0"/>
                </a:lnTo>
                <a:lnTo>
                  <a:pt x="0" y="0"/>
                </a:lnTo>
                <a:lnTo>
                  <a:pt x="0" y="457200"/>
                </a:lnTo>
                <a:close/>
              </a:path>
            </a:pathLst>
          </a:custGeom>
          <a:solidFill>
            <a:srgbClr val="FF6600"/>
          </a:solidFill>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49" name="object 37">
            <a:extLst>
              <a:ext uri="{FF2B5EF4-FFF2-40B4-BE49-F238E27FC236}">
                <a16:creationId xmlns:a16="http://schemas.microsoft.com/office/drawing/2014/main" id="{16281AB7-D99E-853E-491E-94CFD79846BD}"/>
              </a:ext>
            </a:extLst>
          </p:cNvPr>
          <p:cNvSpPr/>
          <p:nvPr/>
        </p:nvSpPr>
        <p:spPr>
          <a:xfrm>
            <a:off x="10717686" y="4138795"/>
            <a:ext cx="852090" cy="300740"/>
          </a:xfrm>
          <a:custGeom>
            <a:avLst/>
            <a:gdLst/>
            <a:ahLst/>
            <a:cxnLst/>
            <a:rect l="l" t="t" r="r" b="b"/>
            <a:pathLst>
              <a:path w="685800" h="228600">
                <a:moveTo>
                  <a:pt x="0" y="228600"/>
                </a:moveTo>
                <a:lnTo>
                  <a:pt x="685800" y="228600"/>
                </a:lnTo>
                <a:lnTo>
                  <a:pt x="685800" y="0"/>
                </a:lnTo>
                <a:lnTo>
                  <a:pt x="0" y="0"/>
                </a:lnTo>
                <a:lnTo>
                  <a:pt x="0" y="228600"/>
                </a:lnTo>
                <a:close/>
              </a:path>
            </a:pathLst>
          </a:custGeom>
          <a:solidFill>
            <a:schemeClr val="tx1"/>
          </a:solidFill>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00000"/>
              </a:solidFill>
              <a:effectLst/>
              <a:uLnTx/>
              <a:uFillTx/>
              <a:latin typeface="Arial"/>
              <a:ea typeface="Arial Unicode MS"/>
              <a:cs typeface="Arial"/>
            </a:endParaRPr>
          </a:p>
        </p:txBody>
      </p:sp>
      <p:sp>
        <p:nvSpPr>
          <p:cNvPr id="50" name="object 139">
            <a:extLst>
              <a:ext uri="{FF2B5EF4-FFF2-40B4-BE49-F238E27FC236}">
                <a16:creationId xmlns:a16="http://schemas.microsoft.com/office/drawing/2014/main" id="{31D56755-4FDF-BD9F-F5DE-4F5690E6C483}"/>
              </a:ext>
            </a:extLst>
          </p:cNvPr>
          <p:cNvSpPr txBox="1"/>
          <p:nvPr/>
        </p:nvSpPr>
        <p:spPr>
          <a:xfrm>
            <a:off x="10717687" y="4239713"/>
            <a:ext cx="852090" cy="395467"/>
          </a:xfrm>
          <a:prstGeom prst="rect">
            <a:avLst/>
          </a:prstGeom>
        </p:spPr>
        <p:txBody>
          <a:bodyPr vert="horz" wrap="square" lIns="0" tIns="0" rIns="0" bIns="0" rtlCol="0">
            <a:spAutoFit/>
          </a:bodyPr>
          <a:lstStyle/>
          <a:p>
            <a:pPr marL="0" marR="0" lvl="0" indent="0" algn="ctr" defTabSz="822724" rtl="0" eaLnBrk="1" fontAlgn="auto" latinLnBrk="0" hangingPunct="1">
              <a:lnSpc>
                <a:spcPts val="1184"/>
              </a:lnSpc>
              <a:spcBef>
                <a:spcPts val="800"/>
              </a:spcBef>
              <a:spcAft>
                <a:spcPts val="0"/>
              </a:spcAft>
              <a:buClrTx/>
              <a:buSzTx/>
              <a:buFontTx/>
              <a:buNone/>
              <a:tabLst/>
              <a:defRPr/>
            </a:pPr>
            <a:r>
              <a:rPr kumimoji="0" lang="de-DE" sz="1200" b="1" i="0" u="none" strike="noStrike" kern="1200" cap="none" spc="-18" normalizeH="0" baseline="0" noProof="0" dirty="0">
                <a:ln>
                  <a:noFill/>
                </a:ln>
                <a:solidFill>
                  <a:srgbClr val="FFFFFF"/>
                </a:solidFill>
                <a:effectLst/>
                <a:uLnTx/>
                <a:uFillTx/>
                <a:latin typeface="Arial"/>
                <a:ea typeface="Arial Unicode MS"/>
                <a:cs typeface="Arial"/>
              </a:rPr>
              <a:t>CEOT FU</a:t>
            </a:r>
            <a:endParaRPr kumimoji="0" sz="1200" b="0" i="0" u="none" strike="noStrike" kern="1200" cap="none" spc="0" normalizeH="0" baseline="0" noProof="0" dirty="0">
              <a:ln>
                <a:noFill/>
              </a:ln>
              <a:solidFill>
                <a:srgbClr val="000000"/>
              </a:solidFill>
              <a:effectLst/>
              <a:uLnTx/>
              <a:uFillTx/>
              <a:latin typeface="Arial"/>
              <a:ea typeface="Arial Unicode MS"/>
              <a:cs typeface="Arial"/>
            </a:endParaRPr>
          </a:p>
          <a:p>
            <a:pPr marL="0" marR="0" lvl="0" indent="0" algn="ctr" defTabSz="822724" rtl="0" eaLnBrk="1" fontAlgn="auto" latinLnBrk="0" hangingPunct="1">
              <a:lnSpc>
                <a:spcPct val="100000"/>
              </a:lnSpc>
              <a:spcBef>
                <a:spcPts val="800"/>
              </a:spcBef>
              <a:spcAft>
                <a:spcPts val="0"/>
              </a:spcAft>
              <a:buClrTx/>
              <a:buSzTx/>
              <a:buFontTx/>
              <a:buNone/>
              <a:tabLst/>
              <a:defRPr/>
            </a:pPr>
            <a:r>
              <a:rPr kumimoji="0" lang="en-US" sz="1100" b="0" i="0" u="none" strike="noStrike" kern="1200" cap="none" spc="-50" normalizeH="0" baseline="0" noProof="0" dirty="0">
                <a:ln>
                  <a:noFill/>
                </a:ln>
                <a:solidFill>
                  <a:srgbClr val="000000"/>
                </a:solidFill>
                <a:effectLst/>
                <a:uLnTx/>
                <a:uFillTx/>
                <a:latin typeface="Arial"/>
                <a:ea typeface="Arial Unicode MS"/>
                <a:cs typeface="Arial"/>
              </a:rPr>
              <a:t>CEOT + 2</a:t>
            </a:r>
            <a:r>
              <a:rPr kumimoji="0" lang="en-US" sz="1100" b="0" i="0" u="none" strike="noStrike" kern="1200" cap="none" spc="-50" normalizeH="0" baseline="0" noProof="0" dirty="0">
                <a:ln>
                  <a:noFill/>
                </a:ln>
                <a:solidFill>
                  <a:srgbClr val="000000"/>
                </a:solidFill>
                <a:effectLst/>
                <a:uLnTx/>
                <a:uFillTx/>
                <a:latin typeface="Arial" panose="020B0604020202020204" pitchFamily="34" charset="0"/>
                <a:ea typeface="Arial Unicode MS"/>
                <a:cs typeface="Arial" panose="020B0604020202020204" pitchFamily="34" charset="0"/>
              </a:rPr>
              <a:t> </a:t>
            </a:r>
            <a:r>
              <a:rPr kumimoji="0" lang="en-US" sz="1100" b="0" i="0" u="none" strike="noStrike" kern="1200" cap="none" spc="-50" normalizeH="0" baseline="0" noProof="0" dirty="0">
                <a:ln>
                  <a:noFill/>
                </a:ln>
                <a:solidFill>
                  <a:srgbClr val="000000"/>
                </a:solidFill>
                <a:effectLst/>
                <a:uLnTx/>
                <a:uFillTx/>
                <a:latin typeface="Arial"/>
                <a:ea typeface="Arial Unicode MS"/>
                <a:cs typeface="Arial"/>
              </a:rPr>
              <a:t>W</a:t>
            </a:r>
          </a:p>
        </p:txBody>
      </p:sp>
      <p:grpSp>
        <p:nvGrpSpPr>
          <p:cNvPr id="61" name="Group 60">
            <a:extLst>
              <a:ext uri="{FF2B5EF4-FFF2-40B4-BE49-F238E27FC236}">
                <a16:creationId xmlns:a16="http://schemas.microsoft.com/office/drawing/2014/main" id="{22A84906-E61D-C0F8-02F7-6B1CEE6D787D}"/>
              </a:ext>
            </a:extLst>
          </p:cNvPr>
          <p:cNvGrpSpPr/>
          <p:nvPr/>
        </p:nvGrpSpPr>
        <p:grpSpPr>
          <a:xfrm>
            <a:off x="11057320" y="4674390"/>
            <a:ext cx="172821" cy="173999"/>
            <a:chOff x="11332963" y="4752566"/>
            <a:chExt cx="186058" cy="187327"/>
          </a:xfrm>
        </p:grpSpPr>
        <p:sp>
          <p:nvSpPr>
            <p:cNvPr id="60" name="Rectangle 59">
              <a:extLst>
                <a:ext uri="{FF2B5EF4-FFF2-40B4-BE49-F238E27FC236}">
                  <a16:creationId xmlns:a16="http://schemas.microsoft.com/office/drawing/2014/main" id="{A9C4E94B-FBF3-0E16-D6C4-5565F3221166}"/>
                </a:ext>
              </a:extLst>
            </p:cNvPr>
            <p:cNvSpPr/>
            <p:nvPr/>
          </p:nvSpPr>
          <p:spPr bwMode="gray">
            <a:xfrm>
              <a:off x="11357494" y="4772434"/>
              <a:ext cx="136006" cy="142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9" name="object 42">
              <a:extLst>
                <a:ext uri="{FF2B5EF4-FFF2-40B4-BE49-F238E27FC236}">
                  <a16:creationId xmlns:a16="http://schemas.microsoft.com/office/drawing/2014/main" id="{95EDE38B-2F4B-A30E-BEBD-D73DE510408E}"/>
                </a:ext>
              </a:extLst>
            </p:cNvPr>
            <p:cNvSpPr/>
            <p:nvPr/>
          </p:nvSpPr>
          <p:spPr>
            <a:xfrm>
              <a:off x="11332963" y="4752566"/>
              <a:ext cx="186058" cy="18732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Arial Unicode MS"/>
                <a:cs typeface="Arial"/>
              </a:endParaRPr>
            </a:p>
          </p:txBody>
        </p:sp>
      </p:grpSp>
      <p:grpSp>
        <p:nvGrpSpPr>
          <p:cNvPr id="62" name="Group 61">
            <a:extLst>
              <a:ext uri="{FF2B5EF4-FFF2-40B4-BE49-F238E27FC236}">
                <a16:creationId xmlns:a16="http://schemas.microsoft.com/office/drawing/2014/main" id="{57581621-3F6A-9FAE-545C-8BCBE8999BF1}"/>
              </a:ext>
            </a:extLst>
          </p:cNvPr>
          <p:cNvGrpSpPr/>
          <p:nvPr/>
        </p:nvGrpSpPr>
        <p:grpSpPr>
          <a:xfrm>
            <a:off x="10037094" y="4674390"/>
            <a:ext cx="172821" cy="173999"/>
            <a:chOff x="11332963" y="4752566"/>
            <a:chExt cx="186058" cy="187327"/>
          </a:xfrm>
        </p:grpSpPr>
        <p:sp>
          <p:nvSpPr>
            <p:cNvPr id="63" name="Rectangle 62">
              <a:extLst>
                <a:ext uri="{FF2B5EF4-FFF2-40B4-BE49-F238E27FC236}">
                  <a16:creationId xmlns:a16="http://schemas.microsoft.com/office/drawing/2014/main" id="{6A1FD3AD-BF21-EAE0-A8D2-2353D5947C83}"/>
                </a:ext>
              </a:extLst>
            </p:cNvPr>
            <p:cNvSpPr/>
            <p:nvPr/>
          </p:nvSpPr>
          <p:spPr bwMode="gray">
            <a:xfrm>
              <a:off x="11357494" y="4772434"/>
              <a:ext cx="136006" cy="142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4" name="object 42">
              <a:extLst>
                <a:ext uri="{FF2B5EF4-FFF2-40B4-BE49-F238E27FC236}">
                  <a16:creationId xmlns:a16="http://schemas.microsoft.com/office/drawing/2014/main" id="{23F6B11B-DAE0-0F43-F77E-EDAB308A8A0D}"/>
                </a:ext>
              </a:extLst>
            </p:cNvPr>
            <p:cNvSpPr/>
            <p:nvPr/>
          </p:nvSpPr>
          <p:spPr>
            <a:xfrm>
              <a:off x="11332963" y="4752566"/>
              <a:ext cx="186058" cy="18732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Arial Unicode MS"/>
                <a:cs typeface="Arial"/>
              </a:endParaRPr>
            </a:p>
          </p:txBody>
        </p:sp>
      </p:grpSp>
      <p:grpSp>
        <p:nvGrpSpPr>
          <p:cNvPr id="65" name="Group 64">
            <a:extLst>
              <a:ext uri="{FF2B5EF4-FFF2-40B4-BE49-F238E27FC236}">
                <a16:creationId xmlns:a16="http://schemas.microsoft.com/office/drawing/2014/main" id="{651A914E-F76E-0AE2-5416-6C3B76D295E9}"/>
              </a:ext>
            </a:extLst>
          </p:cNvPr>
          <p:cNvGrpSpPr/>
          <p:nvPr/>
        </p:nvGrpSpPr>
        <p:grpSpPr>
          <a:xfrm>
            <a:off x="8208723" y="4674390"/>
            <a:ext cx="172821" cy="173999"/>
            <a:chOff x="11332963" y="4752566"/>
            <a:chExt cx="186058" cy="187327"/>
          </a:xfrm>
        </p:grpSpPr>
        <p:sp>
          <p:nvSpPr>
            <p:cNvPr id="66" name="Rectangle 65">
              <a:extLst>
                <a:ext uri="{FF2B5EF4-FFF2-40B4-BE49-F238E27FC236}">
                  <a16:creationId xmlns:a16="http://schemas.microsoft.com/office/drawing/2014/main" id="{76396A96-F49C-9E1C-8210-C8FCF056185F}"/>
                </a:ext>
              </a:extLst>
            </p:cNvPr>
            <p:cNvSpPr/>
            <p:nvPr/>
          </p:nvSpPr>
          <p:spPr bwMode="gray">
            <a:xfrm>
              <a:off x="11357494" y="4772434"/>
              <a:ext cx="136006" cy="142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7" name="object 42">
              <a:extLst>
                <a:ext uri="{FF2B5EF4-FFF2-40B4-BE49-F238E27FC236}">
                  <a16:creationId xmlns:a16="http://schemas.microsoft.com/office/drawing/2014/main" id="{CE870019-F21C-B051-F6E6-47DB19A281BC}"/>
                </a:ext>
              </a:extLst>
            </p:cNvPr>
            <p:cNvSpPr/>
            <p:nvPr/>
          </p:nvSpPr>
          <p:spPr>
            <a:xfrm>
              <a:off x="11332963" y="4752566"/>
              <a:ext cx="186058" cy="18732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Arial Unicode MS"/>
                <a:cs typeface="Arial"/>
              </a:endParaRPr>
            </a:p>
          </p:txBody>
        </p:sp>
      </p:grpSp>
      <p:grpSp>
        <p:nvGrpSpPr>
          <p:cNvPr id="68" name="Group 67">
            <a:extLst>
              <a:ext uri="{FF2B5EF4-FFF2-40B4-BE49-F238E27FC236}">
                <a16:creationId xmlns:a16="http://schemas.microsoft.com/office/drawing/2014/main" id="{C49AC795-70A7-F58E-6C52-B38A44995098}"/>
              </a:ext>
            </a:extLst>
          </p:cNvPr>
          <p:cNvGrpSpPr/>
          <p:nvPr/>
        </p:nvGrpSpPr>
        <p:grpSpPr>
          <a:xfrm>
            <a:off x="3092262" y="4674390"/>
            <a:ext cx="172821" cy="173999"/>
            <a:chOff x="11332963" y="4752566"/>
            <a:chExt cx="186058" cy="187327"/>
          </a:xfrm>
        </p:grpSpPr>
        <p:sp>
          <p:nvSpPr>
            <p:cNvPr id="69" name="Rectangle 68">
              <a:extLst>
                <a:ext uri="{FF2B5EF4-FFF2-40B4-BE49-F238E27FC236}">
                  <a16:creationId xmlns:a16="http://schemas.microsoft.com/office/drawing/2014/main" id="{4A4E434A-981A-F77A-762D-38C9EBCFFD46}"/>
                </a:ext>
              </a:extLst>
            </p:cNvPr>
            <p:cNvSpPr/>
            <p:nvPr/>
          </p:nvSpPr>
          <p:spPr bwMode="gray">
            <a:xfrm>
              <a:off x="11357494" y="4772434"/>
              <a:ext cx="136006" cy="142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object 42">
              <a:extLst>
                <a:ext uri="{FF2B5EF4-FFF2-40B4-BE49-F238E27FC236}">
                  <a16:creationId xmlns:a16="http://schemas.microsoft.com/office/drawing/2014/main" id="{22A592E4-4956-0AA0-F39A-480F38F11F01}"/>
                </a:ext>
              </a:extLst>
            </p:cNvPr>
            <p:cNvSpPr/>
            <p:nvPr/>
          </p:nvSpPr>
          <p:spPr>
            <a:xfrm>
              <a:off x="11332963" y="4752566"/>
              <a:ext cx="186058" cy="18732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822724"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srgbClr val="000000"/>
                </a:solidFill>
                <a:effectLst/>
                <a:uLnTx/>
                <a:uFillTx/>
                <a:latin typeface="Arial"/>
                <a:ea typeface="Arial Unicode MS"/>
                <a:cs typeface="Arial"/>
              </a:endParaRPr>
            </a:p>
          </p:txBody>
        </p:sp>
      </p:grpSp>
      <p:pic>
        <p:nvPicPr>
          <p:cNvPr id="2" name="Picture 1" descr="A picture containing text&#10;&#10;Description automatically generated">
            <a:extLst>
              <a:ext uri="{FF2B5EF4-FFF2-40B4-BE49-F238E27FC236}">
                <a16:creationId xmlns:a16="http://schemas.microsoft.com/office/drawing/2014/main" id="{445BD5A4-9495-1714-61C6-C87EBE3371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47"/>
          <a:stretch/>
        </p:blipFill>
        <p:spPr>
          <a:xfrm>
            <a:off x="9337568" y="5338458"/>
            <a:ext cx="2359133" cy="1169578"/>
          </a:xfrm>
          <a:prstGeom prst="rect">
            <a:avLst/>
          </a:prstGeom>
        </p:spPr>
      </p:pic>
      <p:pic>
        <p:nvPicPr>
          <p:cNvPr id="13" name="Picture 12">
            <a:extLst>
              <a:ext uri="{FF2B5EF4-FFF2-40B4-BE49-F238E27FC236}">
                <a16:creationId xmlns:a16="http://schemas.microsoft.com/office/drawing/2014/main" id="{DC1F86D0-B14F-8659-1A8F-1CA792BC3A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99625" y="5321225"/>
            <a:ext cx="7254377" cy="864479"/>
          </a:xfrm>
          <a:prstGeom prst="rect">
            <a:avLst/>
          </a:prstGeom>
        </p:spPr>
      </p:pic>
      <p:sp>
        <p:nvSpPr>
          <p:cNvPr id="11" name="Footer Placeholder 10">
            <a:extLst>
              <a:ext uri="{FF2B5EF4-FFF2-40B4-BE49-F238E27FC236}">
                <a16:creationId xmlns:a16="http://schemas.microsoft.com/office/drawing/2014/main" id="{04D70752-B27C-CD8E-DA6B-2CF98943E42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lumMod val="50000"/>
                    <a:lumOff val="50000"/>
                  </a:srgbClr>
                </a:solidFill>
                <a:effectLst/>
                <a:uLnTx/>
                <a:uFillTx/>
                <a:latin typeface="Arial" panose="020B0604020202020204"/>
                <a:ea typeface="+mn-ea"/>
                <a:cs typeface="+mn-cs"/>
              </a:rPr>
              <a:t>https://www.clinicaltrials.gov/study/NCT05643573</a:t>
            </a:r>
            <a:endPar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67312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C52CB23-A893-F3BC-7EE2-D977C82AA838}"/>
              </a:ext>
            </a:extLst>
          </p:cNvPr>
          <p:cNvSpPr/>
          <p:nvPr/>
        </p:nvSpPr>
        <p:spPr>
          <a:xfrm>
            <a:off x="-1" y="0"/>
            <a:ext cx="12192000" cy="6858000"/>
          </a:xfrm>
          <a:prstGeom prst="rect">
            <a:avLst/>
          </a:prstGeom>
          <a:solidFill>
            <a:srgbClr val="009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phic 16" descr="User with solid fill">
            <a:extLst>
              <a:ext uri="{FF2B5EF4-FFF2-40B4-BE49-F238E27FC236}">
                <a16:creationId xmlns:a16="http://schemas.microsoft.com/office/drawing/2014/main" id="{74847793-B893-A93A-FFCC-6C95F2C9FE2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8418" t="35016" r="44861" b="50079"/>
          <a:stretch/>
        </p:blipFill>
        <p:spPr>
          <a:xfrm>
            <a:off x="6250613" y="0"/>
            <a:ext cx="5941387" cy="3314044"/>
          </a:xfrm>
          <a:prstGeom prst="rect">
            <a:avLst/>
          </a:prstGeom>
        </p:spPr>
      </p:pic>
      <p:sp>
        <p:nvSpPr>
          <p:cNvPr id="7" name="TextBox 6">
            <a:extLst>
              <a:ext uri="{FF2B5EF4-FFF2-40B4-BE49-F238E27FC236}">
                <a16:creationId xmlns:a16="http://schemas.microsoft.com/office/drawing/2014/main" id="{FD65D34E-012D-57F2-01D9-E33429ED2AC6}"/>
              </a:ext>
            </a:extLst>
          </p:cNvPr>
          <p:cNvSpPr txBox="1"/>
          <p:nvPr/>
        </p:nvSpPr>
        <p:spPr>
          <a:xfrm>
            <a:off x="870978" y="550718"/>
            <a:ext cx="779352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Looking for more resources </a:t>
            </a:r>
            <a:b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 this topic?</a:t>
            </a:r>
          </a:p>
        </p:txBody>
      </p:sp>
      <p:pic>
        <p:nvPicPr>
          <p:cNvPr id="18" name="Graphic 17" descr="User with solid fill">
            <a:extLst>
              <a:ext uri="{FF2B5EF4-FFF2-40B4-BE49-F238E27FC236}">
                <a16:creationId xmlns:a16="http://schemas.microsoft.com/office/drawing/2014/main" id="{5C24E54E-14AB-F843-0853-616E04BAE910}"/>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28418" t="41261" r="53427" b="50079"/>
          <a:stretch/>
        </p:blipFill>
        <p:spPr>
          <a:xfrm flipH="1" flipV="1">
            <a:off x="-1" y="3543956"/>
            <a:ext cx="6948177" cy="3314044"/>
          </a:xfrm>
          <a:prstGeom prst="rect">
            <a:avLst/>
          </a:prstGeom>
        </p:spPr>
      </p:pic>
      <p:sp>
        <p:nvSpPr>
          <p:cNvPr id="2" name="TextBox 1">
            <a:hlinkClick r:id="rId7" tooltip="MedEd On The Go"/>
            <a:extLst>
              <a:ext uri="{FF2B5EF4-FFF2-40B4-BE49-F238E27FC236}">
                <a16:creationId xmlns:a16="http://schemas.microsoft.com/office/drawing/2014/main" id="{624C7CEC-6FAA-E8C2-47BA-84734D0A035F}"/>
              </a:ext>
            </a:extLst>
          </p:cNvPr>
          <p:cNvSpPr txBox="1"/>
          <p:nvPr/>
        </p:nvSpPr>
        <p:spPr>
          <a:xfrm>
            <a:off x="870978" y="5018509"/>
            <a:ext cx="6077198" cy="1152465"/>
          </a:xfrm>
          <a:prstGeom prst="roundRect">
            <a:avLst>
              <a:gd name="adj" fmla="val 48137"/>
            </a:avLst>
          </a:prstGeom>
          <a:solidFill>
            <a:schemeClr val="bg1"/>
          </a:solidFill>
          <a:ln>
            <a:noFill/>
          </a:ln>
          <a:effectLst/>
        </p:spPr>
        <p:txBody>
          <a:bodyPr wrap="square" tIns="182880" bIns="9144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hlinkClick r:id="rId8" tooltip="Visit us now!"/>
              </a:rPr>
              <a:t>www.MedEdOTG.com</a:t>
            </a:r>
            <a:endPar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C54A7D02-C060-E473-59D6-ABDD4DCC19A6}"/>
              </a:ext>
            </a:extLst>
          </p:cNvPr>
          <p:cNvSpPr txBox="1"/>
          <p:nvPr/>
        </p:nvSpPr>
        <p:spPr>
          <a:xfrm>
            <a:off x="870979" y="2424875"/>
            <a:ext cx="4310622" cy="203132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CME/CE in minutes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Congress highlights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Late-breaking data</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Quizzes</a:t>
            </a:r>
          </a:p>
        </p:txBody>
      </p:sp>
      <p:sp>
        <p:nvSpPr>
          <p:cNvPr id="8" name="TextBox 7">
            <a:extLst>
              <a:ext uri="{FF2B5EF4-FFF2-40B4-BE49-F238E27FC236}">
                <a16:creationId xmlns:a16="http://schemas.microsoft.com/office/drawing/2014/main" id="{531AC232-9957-4A51-B937-C4AB6A46FA92}"/>
              </a:ext>
            </a:extLst>
          </p:cNvPr>
          <p:cNvSpPr txBox="1"/>
          <p:nvPr/>
        </p:nvSpPr>
        <p:spPr>
          <a:xfrm>
            <a:off x="5058796" y="2424875"/>
            <a:ext cx="5225023" cy="150810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Webinars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In-person events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Slides &amp; resources</a:t>
            </a:r>
          </a:p>
        </p:txBody>
      </p:sp>
      <p:pic>
        <p:nvPicPr>
          <p:cNvPr id="10" name="Graphic 9">
            <a:extLst>
              <a:ext uri="{FF2B5EF4-FFF2-40B4-BE49-F238E27FC236}">
                <a16:creationId xmlns:a16="http://schemas.microsoft.com/office/drawing/2014/main" id="{93E4D248-876E-0145-581A-20C841F43DE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36699" y="446062"/>
            <a:ext cx="2494241" cy="1255751"/>
          </a:xfrm>
          <a:prstGeom prst="rect">
            <a:avLst/>
          </a:prstGeom>
        </p:spPr>
      </p:pic>
    </p:spTree>
    <p:extLst>
      <p:ext uri="{BB962C8B-B14F-4D97-AF65-F5344CB8AC3E}">
        <p14:creationId xmlns:p14="http://schemas.microsoft.com/office/powerpoint/2010/main" val="2405816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BDB795-341F-223A-8BB1-2901CC1DCFF2}"/>
              </a:ext>
            </a:extLst>
          </p:cNvPr>
          <p:cNvSpPr>
            <a:spLocks noGrp="1"/>
          </p:cNvSpPr>
          <p:nvPr>
            <p:ph idx="1"/>
          </p:nvPr>
        </p:nvSpPr>
        <p:spPr>
          <a:xfrm>
            <a:off x="838201" y="1285337"/>
            <a:ext cx="10515600" cy="4891627"/>
          </a:xfrm>
        </p:spPr>
        <p:txBody>
          <a:bodyPr/>
          <a:lstStyle/>
          <a:p>
            <a:r>
              <a:rPr lang="en-US" dirty="0"/>
              <a:t>Understand the normal role of Factor XI in hemostasis</a:t>
            </a:r>
          </a:p>
          <a:p>
            <a:r>
              <a:rPr lang="en-US" dirty="0"/>
              <a:t>Understand the pre-clinical data of Factor XI as a target for therapy</a:t>
            </a:r>
          </a:p>
          <a:p>
            <a:r>
              <a:rPr lang="en-US" dirty="0"/>
              <a:t>Understand the mechanism of Factor XI/</a:t>
            </a:r>
            <a:r>
              <a:rPr lang="en-US" dirty="0" err="1"/>
              <a:t>XIa</a:t>
            </a:r>
            <a:r>
              <a:rPr lang="en-US" dirty="0"/>
              <a:t> inhibitors</a:t>
            </a:r>
          </a:p>
          <a:p>
            <a:r>
              <a:rPr lang="en-US" dirty="0"/>
              <a:t>Understand the existing clinical data around Factor XI/</a:t>
            </a:r>
            <a:r>
              <a:rPr lang="en-US" dirty="0" err="1"/>
              <a:t>XIa</a:t>
            </a:r>
            <a:r>
              <a:rPr lang="en-US" dirty="0"/>
              <a:t> inhibition</a:t>
            </a:r>
          </a:p>
          <a:p>
            <a:r>
              <a:rPr lang="en-US" dirty="0"/>
              <a:t>Understand the Factor XI/</a:t>
            </a:r>
            <a:r>
              <a:rPr lang="en-US" dirty="0" err="1"/>
              <a:t>XIa</a:t>
            </a:r>
            <a:r>
              <a:rPr lang="en-US" dirty="0"/>
              <a:t> inhibitors and ongoing trials, indications, and populations being studied</a:t>
            </a:r>
          </a:p>
          <a:p>
            <a:endParaRPr lang="en-US" dirty="0"/>
          </a:p>
        </p:txBody>
      </p:sp>
      <p:sp>
        <p:nvSpPr>
          <p:cNvPr id="2" name="Title 1">
            <a:extLst>
              <a:ext uri="{FF2B5EF4-FFF2-40B4-BE49-F238E27FC236}">
                <a16:creationId xmlns:a16="http://schemas.microsoft.com/office/drawing/2014/main" id="{EC9D0548-4DEE-2462-A826-0049D1D4F722}"/>
              </a:ext>
            </a:extLst>
          </p:cNvPr>
          <p:cNvSpPr>
            <a:spLocks noGrp="1"/>
          </p:cNvSpPr>
          <p:nvPr>
            <p:ph type="title"/>
          </p:nvPr>
        </p:nvSpPr>
        <p:spPr>
          <a:xfrm>
            <a:off x="838201" y="0"/>
            <a:ext cx="10515600" cy="1105949"/>
          </a:xfrm>
        </p:spPr>
        <p:txBody>
          <a:bodyPr/>
          <a:lstStyle/>
          <a:p>
            <a:r>
              <a:rPr lang="en-US" dirty="0"/>
              <a:t>Learning Objectives</a:t>
            </a:r>
          </a:p>
        </p:txBody>
      </p:sp>
    </p:spTree>
    <p:extLst>
      <p:ext uri="{BB962C8B-B14F-4D97-AF65-F5344CB8AC3E}">
        <p14:creationId xmlns:p14="http://schemas.microsoft.com/office/powerpoint/2010/main" val="1430557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B40BF-1EFC-C494-B6A7-78489ED09FE2}"/>
              </a:ext>
            </a:extLst>
          </p:cNvPr>
          <p:cNvSpPr>
            <a:spLocks noGrp="1"/>
          </p:cNvSpPr>
          <p:nvPr>
            <p:ph type="title"/>
          </p:nvPr>
        </p:nvSpPr>
        <p:spPr>
          <a:xfrm>
            <a:off x="838201" y="0"/>
            <a:ext cx="10515600" cy="1105949"/>
          </a:xfrm>
        </p:spPr>
        <p:txBody>
          <a:bodyPr/>
          <a:lstStyle/>
          <a:p>
            <a:r>
              <a:rPr lang="en-US" dirty="0"/>
              <a:t>Where is Factor XI in the Clotting cascade? </a:t>
            </a:r>
          </a:p>
        </p:txBody>
      </p:sp>
      <p:pic>
        <p:nvPicPr>
          <p:cNvPr id="5" name="Picture 4">
            <a:extLst>
              <a:ext uri="{FF2B5EF4-FFF2-40B4-BE49-F238E27FC236}">
                <a16:creationId xmlns:a16="http://schemas.microsoft.com/office/drawing/2014/main" id="{60B3199D-1EC7-BE5F-1490-93EE5DCC8292}"/>
              </a:ext>
            </a:extLst>
          </p:cNvPr>
          <p:cNvPicPr>
            <a:picLocks noChangeAspect="1"/>
          </p:cNvPicPr>
          <p:nvPr/>
        </p:nvPicPr>
        <p:blipFill>
          <a:blip r:embed="rId2"/>
          <a:stretch>
            <a:fillRect/>
          </a:stretch>
        </p:blipFill>
        <p:spPr>
          <a:xfrm>
            <a:off x="2980310" y="1205431"/>
            <a:ext cx="6231379" cy="5544798"/>
          </a:xfrm>
          <a:prstGeom prst="rect">
            <a:avLst/>
          </a:prstGeom>
        </p:spPr>
      </p:pic>
      <p:sp>
        <p:nvSpPr>
          <p:cNvPr id="6" name="Oval 5">
            <a:extLst>
              <a:ext uri="{FF2B5EF4-FFF2-40B4-BE49-F238E27FC236}">
                <a16:creationId xmlns:a16="http://schemas.microsoft.com/office/drawing/2014/main" id="{32A2A0DF-B5C7-42CC-29F1-1EE8E5ED0B99}"/>
              </a:ext>
            </a:extLst>
          </p:cNvPr>
          <p:cNvSpPr/>
          <p:nvPr/>
        </p:nvSpPr>
        <p:spPr>
          <a:xfrm>
            <a:off x="3443042" y="2776251"/>
            <a:ext cx="1409105" cy="53241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30670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F57048-6342-A642-9958-EA3F2BEE9D1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5384" y="1040368"/>
            <a:ext cx="11521232" cy="4471305"/>
          </a:xfrm>
          <a:prstGeom prst="rect">
            <a:avLst/>
          </a:prstGeom>
        </p:spPr>
      </p:pic>
      <p:sp>
        <p:nvSpPr>
          <p:cNvPr id="3" name="Subtitle 2">
            <a:extLst>
              <a:ext uri="{FF2B5EF4-FFF2-40B4-BE49-F238E27FC236}">
                <a16:creationId xmlns:a16="http://schemas.microsoft.com/office/drawing/2014/main" id="{2D88A4A6-1ED4-124F-BFCB-2F9DC1C977C1}"/>
              </a:ext>
            </a:extLst>
          </p:cNvPr>
          <p:cNvSpPr>
            <a:spLocks noGrp="1"/>
          </p:cNvSpPr>
          <p:nvPr>
            <p:ph type="subTitle" idx="13"/>
          </p:nvPr>
        </p:nvSpPr>
        <p:spPr>
          <a:xfrm>
            <a:off x="4178858" y="5217854"/>
            <a:ext cx="2823866" cy="960519"/>
          </a:xfrm>
          <a:prstGeom prst="roundRect">
            <a:avLst/>
          </a:prstGeom>
          <a:solidFill>
            <a:srgbClr val="E0F4E8"/>
          </a:solidFill>
          <a:ln>
            <a:solidFill>
              <a:srgbClr val="00B050"/>
            </a:solidFill>
          </a:ln>
        </p:spPr>
        <p:txBody>
          <a:bodyPr>
            <a:normAutofit/>
          </a:bodyPr>
          <a:lstStyle/>
          <a:p>
            <a:r>
              <a:rPr lang="en-US" sz="1600" dirty="0">
                <a:solidFill>
                  <a:schemeClr val="tx1"/>
                </a:solidFill>
                <a:latin typeface="+mj-lt"/>
              </a:rPr>
              <a:t>When no anticoagulant is used, a clot is formed to stop the bleeding—</a:t>
            </a:r>
          </a:p>
        </p:txBody>
      </p:sp>
      <p:sp>
        <p:nvSpPr>
          <p:cNvPr id="2" name="Title 1">
            <a:extLst>
              <a:ext uri="{FF2B5EF4-FFF2-40B4-BE49-F238E27FC236}">
                <a16:creationId xmlns:a16="http://schemas.microsoft.com/office/drawing/2014/main" id="{93970FEF-DF00-DE4D-8E8F-9AD15D26FDAE}"/>
              </a:ext>
            </a:extLst>
          </p:cNvPr>
          <p:cNvSpPr>
            <a:spLocks noGrp="1"/>
          </p:cNvSpPr>
          <p:nvPr>
            <p:ph type="title"/>
          </p:nvPr>
        </p:nvSpPr>
        <p:spPr>
          <a:xfrm>
            <a:off x="335384" y="588721"/>
            <a:ext cx="9749682" cy="460791"/>
          </a:xfrm>
        </p:spPr>
        <p:txBody>
          <a:bodyPr>
            <a:normAutofit fontScale="90000"/>
          </a:bodyPr>
          <a:lstStyle/>
          <a:p>
            <a:r>
              <a:rPr lang="en-US" dirty="0"/>
              <a:t>Normal Physiology: Without an Anticoagulant</a:t>
            </a:r>
            <a:endParaRPr lang="en-US" dirty="0">
              <a:highlight>
                <a:srgbClr val="FFFF00"/>
              </a:highlight>
            </a:endParaRPr>
          </a:p>
        </p:txBody>
      </p:sp>
      <p:sp>
        <p:nvSpPr>
          <p:cNvPr id="8" name="Subtitle 2">
            <a:extLst>
              <a:ext uri="{FF2B5EF4-FFF2-40B4-BE49-F238E27FC236}">
                <a16:creationId xmlns:a16="http://schemas.microsoft.com/office/drawing/2014/main" id="{933A3B7D-4252-EA46-A936-BEC1FFEFE3DE}"/>
              </a:ext>
            </a:extLst>
          </p:cNvPr>
          <p:cNvSpPr txBox="1">
            <a:spLocks/>
          </p:cNvSpPr>
          <p:nvPr/>
        </p:nvSpPr>
        <p:spPr bwMode="gray">
          <a:xfrm>
            <a:off x="9774147" y="5207108"/>
            <a:ext cx="2082469" cy="960519"/>
          </a:xfrm>
          <a:prstGeom prst="roundRect">
            <a:avLst/>
          </a:prstGeom>
          <a:solidFill>
            <a:srgbClr val="FFE1E1"/>
          </a:solidFill>
          <a:ln>
            <a:solidFill>
              <a:srgbClr val="FF0000"/>
            </a:solidFill>
          </a:ln>
        </p:spPr>
        <p:txBody>
          <a:bodyPr vert="horz" lIns="91440" tIns="91440" rIns="91440" bIns="91440" rtlCol="0" anchor="t">
            <a:noAutofit/>
          </a:bodyPr>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lumMod val="65000"/>
                    <a:lumOff val="35000"/>
                  </a:schemeClr>
                </a:solidFill>
                <a:latin typeface="+mn-lt"/>
                <a:ea typeface="+mn-ea"/>
                <a:cs typeface="+mn-cs"/>
              </a:defRPr>
            </a:lvl1pPr>
            <a:lvl2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2pPr>
            <a:lvl3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3pPr>
            <a:lvl4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4pPr>
            <a:lvl5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5pPr>
            <a:lvl6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6pPr>
            <a:lvl7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7pPr>
            <a:lvl8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8pPr>
            <a:lvl9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a:ea typeface="+mn-ea"/>
                <a:cs typeface="+mn-cs"/>
              </a:rPr>
              <a:t>BUT a pathological thrombus could also be created.</a:t>
            </a:r>
          </a:p>
        </p:txBody>
      </p:sp>
      <p:grpSp>
        <p:nvGrpSpPr>
          <p:cNvPr id="5" name="Group 4">
            <a:extLst>
              <a:ext uri="{FF2B5EF4-FFF2-40B4-BE49-F238E27FC236}">
                <a16:creationId xmlns:a16="http://schemas.microsoft.com/office/drawing/2014/main" id="{130B9960-9C29-FF5C-AB16-5334384A3474}"/>
              </a:ext>
            </a:extLst>
          </p:cNvPr>
          <p:cNvGrpSpPr/>
          <p:nvPr/>
        </p:nvGrpSpPr>
        <p:grpSpPr>
          <a:xfrm>
            <a:off x="3122360" y="5249217"/>
            <a:ext cx="876300" cy="1056640"/>
            <a:chOff x="3230904" y="5249217"/>
            <a:chExt cx="876300" cy="1056640"/>
          </a:xfrm>
        </p:grpSpPr>
        <p:pic>
          <p:nvPicPr>
            <p:cNvPr id="11" name="Graphic 10">
              <a:extLst>
                <a:ext uri="{FF2B5EF4-FFF2-40B4-BE49-F238E27FC236}">
                  <a16:creationId xmlns:a16="http://schemas.microsoft.com/office/drawing/2014/main" id="{91365B1F-2743-A141-A619-A4E41FE5DB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30904" y="5249217"/>
              <a:ext cx="876300" cy="876300"/>
            </a:xfrm>
            <a:prstGeom prst="rect">
              <a:avLst/>
            </a:prstGeom>
            <a:effectLst/>
          </p:spPr>
        </p:pic>
        <p:sp>
          <p:nvSpPr>
            <p:cNvPr id="4" name="Oval 3">
              <a:extLst>
                <a:ext uri="{FF2B5EF4-FFF2-40B4-BE49-F238E27FC236}">
                  <a16:creationId xmlns:a16="http://schemas.microsoft.com/office/drawing/2014/main" id="{BAA0E8EC-44B8-6FA2-7EF4-0BA0B4949DD9}"/>
                </a:ext>
              </a:extLst>
            </p:cNvPr>
            <p:cNvSpPr/>
            <p:nvPr/>
          </p:nvSpPr>
          <p:spPr>
            <a:xfrm>
              <a:off x="3437615" y="6232700"/>
              <a:ext cx="462877" cy="73157"/>
            </a:xfrm>
            <a:prstGeom prst="ellipse">
              <a:avLst/>
            </a:prstGeom>
            <a:solidFill>
              <a:schemeClr val="tx1">
                <a:alpha val="139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B86CD5C1-8EB8-7963-9F99-93059E037563}"/>
              </a:ext>
            </a:extLst>
          </p:cNvPr>
          <p:cNvGrpSpPr/>
          <p:nvPr/>
        </p:nvGrpSpPr>
        <p:grpSpPr>
          <a:xfrm>
            <a:off x="10481430" y="3093721"/>
            <a:ext cx="876300" cy="1052159"/>
            <a:chOff x="10481430" y="3093721"/>
            <a:chExt cx="876300" cy="1052159"/>
          </a:xfrm>
        </p:grpSpPr>
        <p:pic>
          <p:nvPicPr>
            <p:cNvPr id="9" name="Graphic 8">
              <a:extLst>
                <a:ext uri="{FF2B5EF4-FFF2-40B4-BE49-F238E27FC236}">
                  <a16:creationId xmlns:a16="http://schemas.microsoft.com/office/drawing/2014/main" id="{01DDAFAD-8EEF-774C-8A70-7113F676DD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81430" y="3093721"/>
              <a:ext cx="876300" cy="876300"/>
            </a:xfrm>
            <a:prstGeom prst="rect">
              <a:avLst/>
            </a:prstGeom>
            <a:effectLst/>
          </p:spPr>
        </p:pic>
        <p:sp>
          <p:nvSpPr>
            <p:cNvPr id="6" name="Oval 5">
              <a:extLst>
                <a:ext uri="{FF2B5EF4-FFF2-40B4-BE49-F238E27FC236}">
                  <a16:creationId xmlns:a16="http://schemas.microsoft.com/office/drawing/2014/main" id="{B3E2C801-D238-87A8-1770-6028EFF307C9}"/>
                </a:ext>
              </a:extLst>
            </p:cNvPr>
            <p:cNvSpPr/>
            <p:nvPr/>
          </p:nvSpPr>
          <p:spPr>
            <a:xfrm>
              <a:off x="10696933" y="4072723"/>
              <a:ext cx="462877" cy="73157"/>
            </a:xfrm>
            <a:prstGeom prst="ellipse">
              <a:avLst/>
            </a:prstGeom>
            <a:solidFill>
              <a:schemeClr val="tx1">
                <a:alpha val="139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48332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0051524-63D9-1F4B-B68A-A6C68CA906A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35384" y="1049512"/>
            <a:ext cx="11521232" cy="4471305"/>
          </a:xfrm>
          <a:prstGeom prst="rect">
            <a:avLst/>
          </a:prstGeom>
        </p:spPr>
      </p:pic>
      <p:sp>
        <p:nvSpPr>
          <p:cNvPr id="19" name="Freeform 18">
            <a:extLst>
              <a:ext uri="{FF2B5EF4-FFF2-40B4-BE49-F238E27FC236}">
                <a16:creationId xmlns:a16="http://schemas.microsoft.com/office/drawing/2014/main" id="{66FC5A69-89F4-5847-8CCE-C934A9F6BFE1}"/>
              </a:ext>
            </a:extLst>
          </p:cNvPr>
          <p:cNvSpPr/>
          <p:nvPr/>
        </p:nvSpPr>
        <p:spPr bwMode="gray">
          <a:xfrm>
            <a:off x="795" y="924001"/>
            <a:ext cx="12190413" cy="4743205"/>
          </a:xfrm>
          <a:custGeom>
            <a:avLst/>
            <a:gdLst>
              <a:gd name="connsiteX0" fmla="*/ 6431622 w 12190413"/>
              <a:gd name="connsiteY0" fmla="*/ 0 h 4743205"/>
              <a:gd name="connsiteX1" fmla="*/ 10222787 w 12190413"/>
              <a:gd name="connsiteY1" fmla="*/ 0 h 4743205"/>
              <a:gd name="connsiteX2" fmla="*/ 10222787 w 12190413"/>
              <a:gd name="connsiteY2" fmla="*/ 678095 h 4743205"/>
              <a:gd name="connsiteX3" fmla="*/ 12190413 w 12190413"/>
              <a:gd name="connsiteY3" fmla="*/ 678095 h 4743205"/>
              <a:gd name="connsiteX4" fmla="*/ 12190413 w 12190413"/>
              <a:gd name="connsiteY4" fmla="*/ 4743205 h 4743205"/>
              <a:gd name="connsiteX5" fmla="*/ 0 w 12190413"/>
              <a:gd name="connsiteY5" fmla="*/ 4743205 h 4743205"/>
              <a:gd name="connsiteX6" fmla="*/ 0 w 12190413"/>
              <a:gd name="connsiteY6" fmla="*/ 678095 h 4743205"/>
              <a:gd name="connsiteX7" fmla="*/ 6431622 w 12190413"/>
              <a:gd name="connsiteY7" fmla="*/ 678095 h 474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0413" h="4743205">
                <a:moveTo>
                  <a:pt x="6431622" y="0"/>
                </a:moveTo>
                <a:lnTo>
                  <a:pt x="10222787" y="0"/>
                </a:lnTo>
                <a:lnTo>
                  <a:pt x="10222787" y="678095"/>
                </a:lnTo>
                <a:lnTo>
                  <a:pt x="12190413" y="678095"/>
                </a:lnTo>
                <a:lnTo>
                  <a:pt x="12190413" y="4743205"/>
                </a:lnTo>
                <a:lnTo>
                  <a:pt x="0" y="4743205"/>
                </a:lnTo>
                <a:lnTo>
                  <a:pt x="0" y="678095"/>
                </a:lnTo>
                <a:lnTo>
                  <a:pt x="6431622" y="6780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428ED92E-093E-0E41-B2CA-7B326A547F0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5175" y="1733303"/>
            <a:ext cx="11521440" cy="4738144"/>
          </a:xfrm>
          <a:prstGeom prst="rect">
            <a:avLst/>
          </a:prstGeom>
        </p:spPr>
      </p:pic>
      <p:sp>
        <p:nvSpPr>
          <p:cNvPr id="2" name="Title 1">
            <a:extLst>
              <a:ext uri="{FF2B5EF4-FFF2-40B4-BE49-F238E27FC236}">
                <a16:creationId xmlns:a16="http://schemas.microsoft.com/office/drawing/2014/main" id="{12604AE0-8E81-2C4E-968E-AD3D1FA809B3}"/>
              </a:ext>
            </a:extLst>
          </p:cNvPr>
          <p:cNvSpPr>
            <a:spLocks noGrp="1"/>
          </p:cNvSpPr>
          <p:nvPr>
            <p:ph type="title"/>
          </p:nvPr>
        </p:nvSpPr>
        <p:spPr/>
        <p:txBody>
          <a:bodyPr/>
          <a:lstStyle/>
          <a:p>
            <a:r>
              <a:rPr lang="en-US" dirty="0"/>
              <a:t>With a DOAC (e.g., apixaban or rivaroxaban)</a:t>
            </a:r>
            <a:br>
              <a:rPr lang="en-US" dirty="0"/>
            </a:br>
            <a:endParaRPr lang="en-US" dirty="0"/>
          </a:p>
        </p:txBody>
      </p:sp>
      <p:grpSp>
        <p:nvGrpSpPr>
          <p:cNvPr id="12" name="Group 11">
            <a:extLst>
              <a:ext uri="{FF2B5EF4-FFF2-40B4-BE49-F238E27FC236}">
                <a16:creationId xmlns:a16="http://schemas.microsoft.com/office/drawing/2014/main" id="{9B2289BA-BCF1-1147-BAEC-7D3852D1F3DD}"/>
              </a:ext>
            </a:extLst>
          </p:cNvPr>
          <p:cNvGrpSpPr/>
          <p:nvPr/>
        </p:nvGrpSpPr>
        <p:grpSpPr>
          <a:xfrm>
            <a:off x="2428833" y="592422"/>
            <a:ext cx="2480442" cy="2311742"/>
            <a:chOff x="2512122" y="736258"/>
            <a:chExt cx="2480442" cy="2311742"/>
          </a:xfrm>
        </p:grpSpPr>
        <p:cxnSp>
          <p:nvCxnSpPr>
            <p:cNvPr id="13" name="Straight Arrow Connector 12">
              <a:extLst>
                <a:ext uri="{FF2B5EF4-FFF2-40B4-BE49-F238E27FC236}">
                  <a16:creationId xmlns:a16="http://schemas.microsoft.com/office/drawing/2014/main" id="{D367450C-7695-B844-A839-0B40F9E32D88}"/>
                </a:ext>
              </a:extLst>
            </p:cNvPr>
            <p:cNvCxnSpPr>
              <a:cxnSpLocks/>
            </p:cNvCxnSpPr>
            <p:nvPr/>
          </p:nvCxnSpPr>
          <p:spPr bwMode="gray">
            <a:xfrm flipV="1">
              <a:off x="3752343" y="1376855"/>
              <a:ext cx="0" cy="1671145"/>
            </a:xfrm>
            <a:prstGeom prst="straightConnector1">
              <a:avLst/>
            </a:prstGeom>
            <a:ln w="41275" cap="rnd">
              <a:solidFill>
                <a:srgbClr val="1B2154"/>
              </a:solidFill>
              <a:headEnd type="arrow" w="lg" len="sm"/>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70E9A2A-2EA2-1B46-8109-FDC9A02F5850}"/>
                </a:ext>
              </a:extLst>
            </p:cNvPr>
            <p:cNvSpPr txBox="1"/>
            <p:nvPr/>
          </p:nvSpPr>
          <p:spPr bwMode="gray">
            <a:xfrm>
              <a:off x="2512122" y="736258"/>
              <a:ext cx="2480442"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1" i="0" u="none" strike="noStrike" kern="1200" cap="none" spc="0" normalizeH="0" baseline="0" noProof="0" dirty="0">
                  <a:ln>
                    <a:noFill/>
                  </a:ln>
                  <a:solidFill>
                    <a:srgbClr val="1B2154"/>
                  </a:solidFill>
                  <a:effectLst/>
                  <a:uLnTx/>
                  <a:uFillTx/>
                  <a:latin typeface="Arial" panose="020B0604020202020204"/>
                  <a:ea typeface="+mn-ea"/>
                  <a:cs typeface="+mn-cs"/>
                </a:rPr>
              </a:br>
              <a:r>
                <a:rPr kumimoji="0" lang="en-US" sz="1800" b="1" i="0" u="none" strike="noStrike" kern="1200" cap="none" spc="0" normalizeH="0" baseline="0" noProof="0" dirty="0">
                  <a:ln>
                    <a:noFill/>
                  </a:ln>
                  <a:solidFill>
                    <a:srgbClr val="1B2154"/>
                  </a:solidFill>
                  <a:effectLst/>
                  <a:uLnTx/>
                  <a:uFillTx/>
                  <a:latin typeface="Arial" panose="020B0604020202020204"/>
                  <a:ea typeface="+mn-ea"/>
                  <a:cs typeface="+mn-cs"/>
                </a:rPr>
                <a:t>DOAC</a:t>
              </a:r>
              <a:r>
                <a:rPr kumimoji="0" lang="en-US" sz="1800" b="0" i="0" u="none" strike="noStrike" kern="1200" cap="none" spc="0" normalizeH="0" baseline="0" noProof="0" dirty="0">
                  <a:ln>
                    <a:noFill/>
                  </a:ln>
                  <a:solidFill>
                    <a:srgbClr val="1B2154"/>
                  </a:solidFill>
                  <a:effectLst/>
                  <a:uLnTx/>
                  <a:uFillTx/>
                  <a:latin typeface="Arial" panose="020B0604020202020204"/>
                  <a:ea typeface="+mn-ea"/>
                  <a:cs typeface="+mn-cs"/>
                </a:rPr>
                <a:t> </a:t>
              </a:r>
              <a:br>
                <a:rPr kumimoji="0" lang="en-US" sz="1800" b="0" i="0" u="none" strike="noStrike" kern="1200" cap="none" spc="0" normalizeH="0" baseline="0" noProof="0" dirty="0">
                  <a:ln>
                    <a:noFill/>
                  </a:ln>
                  <a:solidFill>
                    <a:srgbClr val="1B2154"/>
                  </a:solidFill>
                  <a:effectLst/>
                  <a:uLnTx/>
                  <a:uFillTx/>
                  <a:latin typeface="Arial" panose="020B0604020202020204"/>
                  <a:ea typeface="+mn-ea"/>
                  <a:cs typeface="+mn-cs"/>
                </a:rPr>
              </a:br>
              <a:endParaRPr kumimoji="0" lang="en-US" sz="1800" b="0" i="0" u="none" strike="noStrike" kern="1200" cap="none" spc="0" normalizeH="0" baseline="0" noProof="0" dirty="0">
                <a:ln>
                  <a:noFill/>
                </a:ln>
                <a:solidFill>
                  <a:srgbClr val="1B2154"/>
                </a:solidFill>
                <a:effectLst/>
                <a:uLnTx/>
                <a:uFillTx/>
                <a:latin typeface="Arial" panose="020B0604020202020204"/>
                <a:ea typeface="+mn-ea"/>
                <a:cs typeface="+mn-cs"/>
              </a:endParaRPr>
            </a:p>
          </p:txBody>
        </p:sp>
      </p:grpSp>
      <p:pic>
        <p:nvPicPr>
          <p:cNvPr id="23" name="Picture 22" descr="Icon&#10;&#10;Description automatically generated">
            <a:extLst>
              <a:ext uri="{FF2B5EF4-FFF2-40B4-BE49-F238E27FC236}">
                <a16:creationId xmlns:a16="http://schemas.microsoft.com/office/drawing/2014/main" id="{F59A86A4-6A36-D44F-9371-E891519960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22491" y="2706386"/>
            <a:ext cx="222250" cy="228600"/>
          </a:xfrm>
          <a:prstGeom prst="rect">
            <a:avLst/>
          </a:prstGeom>
        </p:spPr>
      </p:pic>
      <p:sp>
        <p:nvSpPr>
          <p:cNvPr id="4" name="Subtitle 2">
            <a:extLst>
              <a:ext uri="{FF2B5EF4-FFF2-40B4-BE49-F238E27FC236}">
                <a16:creationId xmlns:a16="http://schemas.microsoft.com/office/drawing/2014/main" id="{099A9CDC-F7A4-E7BF-70D6-FCEF482D4764}"/>
              </a:ext>
            </a:extLst>
          </p:cNvPr>
          <p:cNvSpPr txBox="1">
            <a:spLocks/>
          </p:cNvSpPr>
          <p:nvPr/>
        </p:nvSpPr>
        <p:spPr>
          <a:xfrm>
            <a:off x="9124247" y="4938586"/>
            <a:ext cx="2732369" cy="1266021"/>
          </a:xfrm>
          <a:prstGeom prst="roundRect">
            <a:avLst/>
          </a:prstGeom>
          <a:solidFill>
            <a:srgbClr val="E0F4E8"/>
          </a:solidFill>
          <a:ln>
            <a:solidFill>
              <a:srgbClr val="00B050"/>
            </a:solidFill>
          </a:ln>
        </p:spPr>
        <p:txBody>
          <a:bodyPr lIns="91440" tIns="91440" rIns="91440" bIns="91440"/>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lumMod val="65000"/>
                    <a:lumOff val="35000"/>
                  </a:schemeClr>
                </a:solidFill>
                <a:latin typeface="+mn-lt"/>
                <a:ea typeface="+mn-ea"/>
                <a:cs typeface="+mn-cs"/>
              </a:defRPr>
            </a:lvl1pPr>
            <a:lvl2pPr marL="270000" indent="-270000" algn="l" defTabSz="914400" rtl="0" eaLnBrk="1" latinLnBrk="0" hangingPunct="1">
              <a:spcBef>
                <a:spcPts val="300"/>
              </a:spcBef>
              <a:spcAft>
                <a:spcPts val="600"/>
              </a:spcAft>
              <a:buFontTx/>
              <a:buBlip>
                <a:blip r:embed="rId5"/>
              </a:buBlip>
              <a:defRPr sz="1800" kern="1200">
                <a:solidFill>
                  <a:schemeClr val="tx1">
                    <a:lumMod val="65000"/>
                    <a:lumOff val="35000"/>
                  </a:schemeClr>
                </a:solidFill>
                <a:latin typeface="+mn-lt"/>
                <a:ea typeface="+mn-ea"/>
                <a:cs typeface="+mn-cs"/>
              </a:defRPr>
            </a:lvl2pPr>
            <a:lvl3pPr marL="540000" indent="-270000" algn="l" defTabSz="914400" rtl="0" eaLnBrk="1" latinLnBrk="0" hangingPunct="1">
              <a:spcBef>
                <a:spcPts val="300"/>
              </a:spcBef>
              <a:spcAft>
                <a:spcPts val="600"/>
              </a:spcAft>
              <a:buFontTx/>
              <a:buBlip>
                <a:blip r:embed="rId6"/>
              </a:buBlip>
              <a:defRPr sz="1800" kern="1200">
                <a:solidFill>
                  <a:schemeClr val="tx1">
                    <a:lumMod val="65000"/>
                    <a:lumOff val="35000"/>
                  </a:schemeClr>
                </a:solidFill>
                <a:latin typeface="+mn-lt"/>
                <a:ea typeface="+mn-ea"/>
                <a:cs typeface="+mn-cs"/>
              </a:defRPr>
            </a:lvl3pPr>
            <a:lvl4pPr marL="810000" indent="-270000" algn="l" defTabSz="914400" rtl="0" eaLnBrk="1" latinLnBrk="0" hangingPunct="1">
              <a:spcBef>
                <a:spcPts val="300"/>
              </a:spcBef>
              <a:spcAft>
                <a:spcPts val="600"/>
              </a:spcAft>
              <a:buFontTx/>
              <a:buBlip>
                <a:blip r:embed="rId7"/>
              </a:buBlip>
              <a:defRPr sz="1800" kern="1200">
                <a:solidFill>
                  <a:schemeClr val="tx1">
                    <a:lumMod val="65000"/>
                    <a:lumOff val="35000"/>
                  </a:schemeClr>
                </a:solidFill>
                <a:latin typeface="+mn-lt"/>
                <a:ea typeface="+mn-ea"/>
                <a:cs typeface="+mn-cs"/>
              </a:defRPr>
            </a:lvl4pPr>
            <a:lvl5pPr marL="1080000" indent="-270000" algn="l" defTabSz="914400" rtl="0" eaLnBrk="1" latinLnBrk="0" hangingPunct="1">
              <a:spcBef>
                <a:spcPts val="300"/>
              </a:spcBef>
              <a:spcAft>
                <a:spcPts val="600"/>
              </a:spcAft>
              <a:buFontTx/>
              <a:buBlip>
                <a:blip r:embed="rId8"/>
              </a:buBlip>
              <a:defRPr sz="1800" kern="1200">
                <a:solidFill>
                  <a:schemeClr val="tx1">
                    <a:lumMod val="65000"/>
                    <a:lumOff val="35000"/>
                  </a:schemeClr>
                </a:solidFill>
                <a:latin typeface="+mn-lt"/>
                <a:ea typeface="+mn-ea"/>
                <a:cs typeface="+mn-cs"/>
              </a:defRPr>
            </a:lvl5pPr>
            <a:lvl6pPr marL="1080000" indent="-270000" algn="l" defTabSz="914400" rtl="0" eaLnBrk="1" latinLnBrk="0" hangingPunct="1">
              <a:spcBef>
                <a:spcPts val="300"/>
              </a:spcBef>
              <a:spcAft>
                <a:spcPts val="600"/>
              </a:spcAft>
              <a:buFontTx/>
              <a:buBlip>
                <a:blip r:embed="rId8"/>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8"/>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8"/>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8"/>
              </a:buBlip>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a:ea typeface="+mn-ea"/>
                <a:cs typeface="+mn-cs"/>
              </a:rPr>
              <a:t>When a DOAC is used, FXa is inhibited, which prevents pathological thrombi—</a:t>
            </a:r>
          </a:p>
        </p:txBody>
      </p:sp>
      <p:pic>
        <p:nvPicPr>
          <p:cNvPr id="5" name="Picture 4" descr="Icon&#10;&#10;Description automatically generated">
            <a:extLst>
              <a:ext uri="{FF2B5EF4-FFF2-40B4-BE49-F238E27FC236}">
                <a16:creationId xmlns:a16="http://schemas.microsoft.com/office/drawing/2014/main" id="{833FBFC9-C331-31C3-FD42-FC6D7E79105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62747" y="2175883"/>
            <a:ext cx="2095999" cy="2095999"/>
          </a:xfrm>
          <a:prstGeom prst="rect">
            <a:avLst/>
          </a:prstGeom>
        </p:spPr>
      </p:pic>
      <p:sp>
        <p:nvSpPr>
          <p:cNvPr id="7" name="Subtitle 2">
            <a:extLst>
              <a:ext uri="{FF2B5EF4-FFF2-40B4-BE49-F238E27FC236}">
                <a16:creationId xmlns:a16="http://schemas.microsoft.com/office/drawing/2014/main" id="{F35EF548-08A7-5081-DCB4-C401E7839264}"/>
              </a:ext>
            </a:extLst>
          </p:cNvPr>
          <p:cNvSpPr txBox="1">
            <a:spLocks/>
          </p:cNvSpPr>
          <p:nvPr/>
        </p:nvSpPr>
        <p:spPr bwMode="gray">
          <a:xfrm>
            <a:off x="6227970" y="5162715"/>
            <a:ext cx="2406076" cy="1308732"/>
          </a:xfrm>
          <a:prstGeom prst="roundRect">
            <a:avLst/>
          </a:prstGeom>
          <a:solidFill>
            <a:srgbClr val="FFE1E1"/>
          </a:solidFill>
          <a:ln>
            <a:solidFill>
              <a:srgbClr val="FF0000"/>
            </a:solidFill>
          </a:ln>
        </p:spPr>
        <p:txBody>
          <a:bodyPr vert="horz" lIns="91440" tIns="91440" rIns="91440" bIns="91440" rtlCol="0" anchor="t">
            <a:noAutofit/>
          </a:bodyPr>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lumMod val="65000"/>
                    <a:lumOff val="35000"/>
                  </a:schemeClr>
                </a:solidFill>
                <a:latin typeface="+mn-lt"/>
                <a:ea typeface="+mn-ea"/>
                <a:cs typeface="+mn-cs"/>
              </a:defRPr>
            </a:lvl1pPr>
            <a:lvl2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2pPr>
            <a:lvl3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3pPr>
            <a:lvl4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4pPr>
            <a:lvl5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5pPr>
            <a:lvl6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6pPr>
            <a:lvl7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7pPr>
            <a:lvl8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8pPr>
            <a:lvl9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a:ea typeface="+mn-ea"/>
                <a:cs typeface="+mn-cs"/>
              </a:rPr>
              <a:t>BUT can also prevent the beneficial blood clots that stop bleeding in damaged vessels.</a:t>
            </a:r>
          </a:p>
        </p:txBody>
      </p:sp>
      <p:grpSp>
        <p:nvGrpSpPr>
          <p:cNvPr id="8" name="Group 7">
            <a:extLst>
              <a:ext uri="{FF2B5EF4-FFF2-40B4-BE49-F238E27FC236}">
                <a16:creationId xmlns:a16="http://schemas.microsoft.com/office/drawing/2014/main" id="{CF561A2C-402B-B24B-26AA-797D32A630F3}"/>
              </a:ext>
            </a:extLst>
          </p:cNvPr>
          <p:cNvGrpSpPr/>
          <p:nvPr/>
        </p:nvGrpSpPr>
        <p:grpSpPr>
          <a:xfrm>
            <a:off x="9904177" y="3111007"/>
            <a:ext cx="876300" cy="1056640"/>
            <a:chOff x="3230904" y="5249217"/>
            <a:chExt cx="876300" cy="1056640"/>
          </a:xfrm>
        </p:grpSpPr>
        <p:pic>
          <p:nvPicPr>
            <p:cNvPr id="9" name="Graphic 8">
              <a:extLst>
                <a:ext uri="{FF2B5EF4-FFF2-40B4-BE49-F238E27FC236}">
                  <a16:creationId xmlns:a16="http://schemas.microsoft.com/office/drawing/2014/main" id="{5E4596E9-7927-544A-49B4-6E88C622A0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30904" y="5249217"/>
              <a:ext cx="876300" cy="876300"/>
            </a:xfrm>
            <a:prstGeom prst="rect">
              <a:avLst/>
            </a:prstGeom>
            <a:effectLst/>
          </p:spPr>
        </p:pic>
        <p:sp>
          <p:nvSpPr>
            <p:cNvPr id="10" name="Oval 9">
              <a:extLst>
                <a:ext uri="{FF2B5EF4-FFF2-40B4-BE49-F238E27FC236}">
                  <a16:creationId xmlns:a16="http://schemas.microsoft.com/office/drawing/2014/main" id="{5D1E544C-8CE6-2169-76D7-6C68F7352362}"/>
                </a:ext>
              </a:extLst>
            </p:cNvPr>
            <p:cNvSpPr/>
            <p:nvPr/>
          </p:nvSpPr>
          <p:spPr>
            <a:xfrm>
              <a:off x="3437615" y="6232700"/>
              <a:ext cx="462877" cy="73157"/>
            </a:xfrm>
            <a:prstGeom prst="ellipse">
              <a:avLst/>
            </a:prstGeom>
            <a:solidFill>
              <a:schemeClr val="tx1">
                <a:alpha val="139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55100C2E-0BCD-D2D2-5B17-E11C99459E44}"/>
              </a:ext>
            </a:extLst>
          </p:cNvPr>
          <p:cNvGrpSpPr/>
          <p:nvPr/>
        </p:nvGrpSpPr>
        <p:grpSpPr>
          <a:xfrm>
            <a:off x="5174100" y="5229054"/>
            <a:ext cx="876300" cy="1052159"/>
            <a:chOff x="10481430" y="3093721"/>
            <a:chExt cx="876300" cy="1052159"/>
          </a:xfrm>
        </p:grpSpPr>
        <p:pic>
          <p:nvPicPr>
            <p:cNvPr id="21" name="Graphic 20">
              <a:extLst>
                <a:ext uri="{FF2B5EF4-FFF2-40B4-BE49-F238E27FC236}">
                  <a16:creationId xmlns:a16="http://schemas.microsoft.com/office/drawing/2014/main" id="{49409112-F584-C7BA-173D-A49FC9409CF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481430" y="3093721"/>
              <a:ext cx="876300" cy="876300"/>
            </a:xfrm>
            <a:prstGeom prst="rect">
              <a:avLst/>
            </a:prstGeom>
            <a:effectLst/>
          </p:spPr>
        </p:pic>
        <p:sp>
          <p:nvSpPr>
            <p:cNvPr id="22" name="Oval 21">
              <a:extLst>
                <a:ext uri="{FF2B5EF4-FFF2-40B4-BE49-F238E27FC236}">
                  <a16:creationId xmlns:a16="http://schemas.microsoft.com/office/drawing/2014/main" id="{5C8E89E4-2AF2-F0DD-4BB7-CD6C4ACAB868}"/>
                </a:ext>
              </a:extLst>
            </p:cNvPr>
            <p:cNvSpPr/>
            <p:nvPr/>
          </p:nvSpPr>
          <p:spPr>
            <a:xfrm>
              <a:off x="10696933" y="4072723"/>
              <a:ext cx="462877" cy="73157"/>
            </a:xfrm>
            <a:prstGeom prst="ellipse">
              <a:avLst/>
            </a:prstGeom>
            <a:solidFill>
              <a:schemeClr val="tx1">
                <a:alpha val="139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9637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0051524-63D9-1F4B-B68A-A6C68CA906A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5384" y="1049512"/>
            <a:ext cx="11521232" cy="4471305"/>
          </a:xfrm>
          <a:prstGeom prst="rect">
            <a:avLst/>
          </a:prstGeom>
        </p:spPr>
      </p:pic>
      <p:sp>
        <p:nvSpPr>
          <p:cNvPr id="19" name="Freeform 18">
            <a:extLst>
              <a:ext uri="{FF2B5EF4-FFF2-40B4-BE49-F238E27FC236}">
                <a16:creationId xmlns:a16="http://schemas.microsoft.com/office/drawing/2014/main" id="{66FC5A69-89F4-5847-8CCE-C934A9F6BFE1}"/>
              </a:ext>
            </a:extLst>
          </p:cNvPr>
          <p:cNvSpPr/>
          <p:nvPr/>
        </p:nvSpPr>
        <p:spPr bwMode="gray">
          <a:xfrm>
            <a:off x="795" y="924001"/>
            <a:ext cx="12190413" cy="4743205"/>
          </a:xfrm>
          <a:custGeom>
            <a:avLst/>
            <a:gdLst>
              <a:gd name="connsiteX0" fmla="*/ 6431622 w 12190413"/>
              <a:gd name="connsiteY0" fmla="*/ 0 h 4743205"/>
              <a:gd name="connsiteX1" fmla="*/ 10222787 w 12190413"/>
              <a:gd name="connsiteY1" fmla="*/ 0 h 4743205"/>
              <a:gd name="connsiteX2" fmla="*/ 10222787 w 12190413"/>
              <a:gd name="connsiteY2" fmla="*/ 678095 h 4743205"/>
              <a:gd name="connsiteX3" fmla="*/ 12190413 w 12190413"/>
              <a:gd name="connsiteY3" fmla="*/ 678095 h 4743205"/>
              <a:gd name="connsiteX4" fmla="*/ 12190413 w 12190413"/>
              <a:gd name="connsiteY4" fmla="*/ 4743205 h 4743205"/>
              <a:gd name="connsiteX5" fmla="*/ 0 w 12190413"/>
              <a:gd name="connsiteY5" fmla="*/ 4743205 h 4743205"/>
              <a:gd name="connsiteX6" fmla="*/ 0 w 12190413"/>
              <a:gd name="connsiteY6" fmla="*/ 678095 h 4743205"/>
              <a:gd name="connsiteX7" fmla="*/ 6431622 w 12190413"/>
              <a:gd name="connsiteY7" fmla="*/ 678095 h 474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0413" h="4743205">
                <a:moveTo>
                  <a:pt x="6431622" y="0"/>
                </a:moveTo>
                <a:lnTo>
                  <a:pt x="10222787" y="0"/>
                </a:lnTo>
                <a:lnTo>
                  <a:pt x="10222787" y="678095"/>
                </a:lnTo>
                <a:lnTo>
                  <a:pt x="12190413" y="678095"/>
                </a:lnTo>
                <a:lnTo>
                  <a:pt x="12190413" y="4743205"/>
                </a:lnTo>
                <a:lnTo>
                  <a:pt x="0" y="4743205"/>
                </a:lnTo>
                <a:lnTo>
                  <a:pt x="0" y="678095"/>
                </a:lnTo>
                <a:lnTo>
                  <a:pt x="6431622" y="6780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16" name="Picture 15">
            <a:extLst>
              <a:ext uri="{FF2B5EF4-FFF2-40B4-BE49-F238E27FC236}">
                <a16:creationId xmlns:a16="http://schemas.microsoft.com/office/drawing/2014/main" id="{428ED92E-093E-0E41-B2CA-7B326A547F0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8614" y="1750870"/>
            <a:ext cx="11521440" cy="3417052"/>
          </a:xfrm>
          <a:prstGeom prst="rect">
            <a:avLst/>
          </a:prstGeom>
        </p:spPr>
      </p:pic>
      <p:grpSp>
        <p:nvGrpSpPr>
          <p:cNvPr id="12" name="Group 11">
            <a:extLst>
              <a:ext uri="{FF2B5EF4-FFF2-40B4-BE49-F238E27FC236}">
                <a16:creationId xmlns:a16="http://schemas.microsoft.com/office/drawing/2014/main" id="{9B2289BA-BCF1-1147-BAEC-7D3852D1F3DD}"/>
              </a:ext>
            </a:extLst>
          </p:cNvPr>
          <p:cNvGrpSpPr/>
          <p:nvPr/>
        </p:nvGrpSpPr>
        <p:grpSpPr>
          <a:xfrm>
            <a:off x="3592829" y="716570"/>
            <a:ext cx="2480442" cy="1820311"/>
            <a:chOff x="2512122" y="1227689"/>
            <a:chExt cx="2480442" cy="1820311"/>
          </a:xfrm>
        </p:grpSpPr>
        <p:cxnSp>
          <p:nvCxnSpPr>
            <p:cNvPr id="13" name="Straight Arrow Connector 12">
              <a:extLst>
                <a:ext uri="{FF2B5EF4-FFF2-40B4-BE49-F238E27FC236}">
                  <a16:creationId xmlns:a16="http://schemas.microsoft.com/office/drawing/2014/main" id="{D367450C-7695-B844-A839-0B40F9E32D88}"/>
                </a:ext>
              </a:extLst>
            </p:cNvPr>
            <p:cNvCxnSpPr>
              <a:cxnSpLocks/>
            </p:cNvCxnSpPr>
            <p:nvPr/>
          </p:nvCxnSpPr>
          <p:spPr bwMode="gray">
            <a:xfrm flipV="1">
              <a:off x="3752343" y="1857037"/>
              <a:ext cx="0" cy="1190963"/>
            </a:xfrm>
            <a:prstGeom prst="straightConnector1">
              <a:avLst/>
            </a:prstGeom>
            <a:ln w="41275" cap="rnd">
              <a:solidFill>
                <a:srgbClr val="1B2154"/>
              </a:solidFill>
              <a:headEnd type="arrow" w="lg" len="sm"/>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70E9A2A-2EA2-1B46-8109-FDC9A02F5850}"/>
                </a:ext>
              </a:extLst>
            </p:cNvPr>
            <p:cNvSpPr txBox="1"/>
            <p:nvPr/>
          </p:nvSpPr>
          <p:spPr bwMode="gray">
            <a:xfrm>
              <a:off x="2512122" y="1227689"/>
              <a:ext cx="248044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2154"/>
                  </a:solidFill>
                  <a:effectLst/>
                  <a:uLnTx/>
                  <a:uFillTx/>
                  <a:latin typeface="Arial" panose="020B0604020202020204"/>
                  <a:ea typeface="+mn-ea"/>
                  <a:cs typeface="+mn-cs"/>
                </a:rPr>
                <a:t>Factor XI</a:t>
              </a:r>
              <a:br>
                <a:rPr kumimoji="0" lang="en-US" sz="1800" b="1" i="0" u="none" strike="noStrike" kern="1200" cap="none" spc="0" normalizeH="0" baseline="0" noProof="0" dirty="0">
                  <a:ln>
                    <a:noFill/>
                  </a:ln>
                  <a:solidFill>
                    <a:srgbClr val="1B2154"/>
                  </a:solidFill>
                  <a:effectLst/>
                  <a:highlight>
                    <a:srgbClr val="FFFF00"/>
                  </a:highlight>
                  <a:uLnTx/>
                  <a:uFillTx/>
                  <a:latin typeface="Arial" panose="020B0604020202020204"/>
                  <a:ea typeface="+mn-ea"/>
                  <a:cs typeface="+mn-cs"/>
                </a:rPr>
              </a:br>
              <a:r>
                <a:rPr kumimoji="0" lang="en-US" sz="1800" b="1" i="0" u="none" strike="noStrike" kern="1200" cap="none" spc="0" normalizeH="0" baseline="0" noProof="0" dirty="0">
                  <a:ln>
                    <a:noFill/>
                  </a:ln>
                  <a:solidFill>
                    <a:srgbClr val="1B2154"/>
                  </a:solidFill>
                  <a:effectLst/>
                  <a:uLnTx/>
                  <a:uFillTx/>
                  <a:latin typeface="Arial" panose="020B0604020202020204"/>
                  <a:ea typeface="+mn-ea"/>
                  <a:cs typeface="+mn-cs"/>
                </a:rPr>
                <a:t>inhibition</a:t>
              </a:r>
              <a:endParaRPr kumimoji="0" lang="en-US" sz="1800" b="0" i="0" u="none" strike="noStrike" kern="1200" cap="none" spc="0" normalizeH="0" baseline="0" noProof="0" dirty="0">
                <a:ln>
                  <a:noFill/>
                </a:ln>
                <a:solidFill>
                  <a:srgbClr val="1B2154"/>
                </a:solidFill>
                <a:effectLst/>
                <a:uLnTx/>
                <a:uFillTx/>
                <a:latin typeface="Arial" panose="020B0604020202020204"/>
                <a:ea typeface="+mn-ea"/>
                <a:cs typeface="+mn-cs"/>
              </a:endParaRPr>
            </a:p>
          </p:txBody>
        </p:sp>
      </p:grpSp>
      <p:pic>
        <p:nvPicPr>
          <p:cNvPr id="23" name="Picture 22" descr="Icon&#10;&#10;Description automatically generated">
            <a:extLst>
              <a:ext uri="{FF2B5EF4-FFF2-40B4-BE49-F238E27FC236}">
                <a16:creationId xmlns:a16="http://schemas.microsoft.com/office/drawing/2014/main" id="{F59A86A4-6A36-D44F-9371-E891519960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6487" y="2308280"/>
            <a:ext cx="222250" cy="228600"/>
          </a:xfrm>
          <a:prstGeom prst="rect">
            <a:avLst/>
          </a:prstGeom>
        </p:spPr>
      </p:pic>
      <p:sp>
        <p:nvSpPr>
          <p:cNvPr id="2" name="Title 1">
            <a:extLst>
              <a:ext uri="{FF2B5EF4-FFF2-40B4-BE49-F238E27FC236}">
                <a16:creationId xmlns:a16="http://schemas.microsoft.com/office/drawing/2014/main" id="{1192E493-6E0E-F54D-95DD-DB4FDE1B18E4}"/>
              </a:ext>
            </a:extLst>
          </p:cNvPr>
          <p:cNvSpPr>
            <a:spLocks noGrp="1"/>
          </p:cNvSpPr>
          <p:nvPr>
            <p:ph type="title"/>
          </p:nvPr>
        </p:nvSpPr>
        <p:spPr>
          <a:xfrm>
            <a:off x="23916" y="-5915"/>
            <a:ext cx="11823075" cy="558234"/>
          </a:xfrm>
        </p:spPr>
        <p:txBody>
          <a:bodyPr>
            <a:normAutofit fontScale="90000"/>
          </a:bodyPr>
          <a:lstStyle/>
          <a:p>
            <a:r>
              <a:rPr lang="en-US" sz="2400" dirty="0"/>
              <a:t>With a Factor XI/</a:t>
            </a:r>
            <a:r>
              <a:rPr lang="en-US" sz="2400" dirty="0" err="1"/>
              <a:t>XIa</a:t>
            </a:r>
            <a:r>
              <a:rPr lang="en-US" sz="2400" dirty="0"/>
              <a:t> Inhibition (Hypothesis: Uncoupling Hemostasis from Thrombosis)</a:t>
            </a:r>
          </a:p>
        </p:txBody>
      </p:sp>
      <p:sp>
        <p:nvSpPr>
          <p:cNvPr id="4" name="Subtitle 2">
            <a:extLst>
              <a:ext uri="{FF2B5EF4-FFF2-40B4-BE49-F238E27FC236}">
                <a16:creationId xmlns:a16="http://schemas.microsoft.com/office/drawing/2014/main" id="{5BB78EB8-A615-7D6B-120E-C4F7556554E7}"/>
              </a:ext>
            </a:extLst>
          </p:cNvPr>
          <p:cNvSpPr txBox="1">
            <a:spLocks/>
          </p:cNvSpPr>
          <p:nvPr/>
        </p:nvSpPr>
        <p:spPr>
          <a:xfrm>
            <a:off x="8857119" y="4938587"/>
            <a:ext cx="2999497" cy="1283588"/>
          </a:xfrm>
          <a:prstGeom prst="roundRect">
            <a:avLst/>
          </a:prstGeom>
          <a:solidFill>
            <a:srgbClr val="E0F4E8"/>
          </a:solidFill>
          <a:ln>
            <a:solidFill>
              <a:srgbClr val="00B050"/>
            </a:solidFill>
          </a:ln>
        </p:spPr>
        <p:txBody>
          <a:bodyPr lIns="91440" tIns="91440" rIns="91440" bIns="91440"/>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lumMod val="65000"/>
                    <a:lumOff val="35000"/>
                  </a:schemeClr>
                </a:solidFill>
                <a:latin typeface="+mn-lt"/>
                <a:ea typeface="+mn-ea"/>
                <a:cs typeface="+mn-cs"/>
              </a:defRPr>
            </a:lvl1pPr>
            <a:lvl2pPr marL="270000" indent="-270000" algn="l" defTabSz="914400" rtl="0" eaLnBrk="1" latinLnBrk="0" hangingPunct="1">
              <a:spcBef>
                <a:spcPts val="300"/>
              </a:spcBef>
              <a:spcAft>
                <a:spcPts val="600"/>
              </a:spcAft>
              <a:buFontTx/>
              <a:buBlip>
                <a:blip r:embed="rId6"/>
              </a:buBlip>
              <a:defRPr sz="1800" kern="1200">
                <a:solidFill>
                  <a:schemeClr val="tx1">
                    <a:lumMod val="65000"/>
                    <a:lumOff val="35000"/>
                  </a:schemeClr>
                </a:solidFill>
                <a:latin typeface="+mn-lt"/>
                <a:ea typeface="+mn-ea"/>
                <a:cs typeface="+mn-cs"/>
              </a:defRPr>
            </a:lvl2pPr>
            <a:lvl3pPr marL="540000" indent="-270000" algn="l" defTabSz="914400" rtl="0" eaLnBrk="1" latinLnBrk="0" hangingPunct="1">
              <a:spcBef>
                <a:spcPts val="300"/>
              </a:spcBef>
              <a:spcAft>
                <a:spcPts val="600"/>
              </a:spcAft>
              <a:buFontTx/>
              <a:buBlip>
                <a:blip r:embed="rId7"/>
              </a:buBlip>
              <a:defRPr sz="1800" kern="1200">
                <a:solidFill>
                  <a:schemeClr val="tx1">
                    <a:lumMod val="65000"/>
                    <a:lumOff val="35000"/>
                  </a:schemeClr>
                </a:solidFill>
                <a:latin typeface="+mn-lt"/>
                <a:ea typeface="+mn-ea"/>
                <a:cs typeface="+mn-cs"/>
              </a:defRPr>
            </a:lvl3pPr>
            <a:lvl4pPr marL="810000" indent="-270000" algn="l" defTabSz="914400" rtl="0" eaLnBrk="1" latinLnBrk="0" hangingPunct="1">
              <a:spcBef>
                <a:spcPts val="300"/>
              </a:spcBef>
              <a:spcAft>
                <a:spcPts val="600"/>
              </a:spcAft>
              <a:buFontTx/>
              <a:buBlip>
                <a:blip r:embed="rId8"/>
              </a:buBlip>
              <a:defRPr sz="1800" kern="1200">
                <a:solidFill>
                  <a:schemeClr val="tx1">
                    <a:lumMod val="65000"/>
                    <a:lumOff val="35000"/>
                  </a:schemeClr>
                </a:solidFill>
                <a:latin typeface="+mn-lt"/>
                <a:ea typeface="+mn-ea"/>
                <a:cs typeface="+mn-cs"/>
              </a:defRPr>
            </a:lvl4pPr>
            <a:lvl5pPr marL="1080000" indent="-270000" algn="l" defTabSz="914400" rtl="0" eaLnBrk="1" latinLnBrk="0" hangingPunct="1">
              <a:spcBef>
                <a:spcPts val="300"/>
              </a:spcBef>
              <a:spcAft>
                <a:spcPts val="600"/>
              </a:spcAft>
              <a:buFontTx/>
              <a:buBlip>
                <a:blip r:embed="rId9"/>
              </a:buBlip>
              <a:defRPr sz="1800" kern="1200">
                <a:solidFill>
                  <a:schemeClr val="tx1">
                    <a:lumMod val="65000"/>
                    <a:lumOff val="35000"/>
                  </a:schemeClr>
                </a:solidFill>
                <a:latin typeface="+mn-lt"/>
                <a:ea typeface="+mn-ea"/>
                <a:cs typeface="+mn-cs"/>
              </a:defRPr>
            </a:lvl5pPr>
            <a:lvl6pPr marL="1080000" indent="-270000" algn="l" defTabSz="914400" rtl="0" eaLnBrk="1" latinLnBrk="0" hangingPunct="1">
              <a:spcBef>
                <a:spcPts val="300"/>
              </a:spcBef>
              <a:spcAft>
                <a:spcPts val="600"/>
              </a:spcAft>
              <a:buFontTx/>
              <a:buBlip>
                <a:blip r:embed="rId9"/>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9"/>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9"/>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9"/>
              </a:buBlip>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a:ea typeface="+mn-ea"/>
                <a:cs typeface="+mn-cs"/>
              </a:rPr>
              <a:t>When a Factor XI inhibitor is used, thrombin amplification is inhibited, which prevents pathological thrombi—</a:t>
            </a:r>
          </a:p>
        </p:txBody>
      </p:sp>
      <p:pic>
        <p:nvPicPr>
          <p:cNvPr id="5" name="Picture 4" descr="Icon&#10;&#10;Description automatically generated">
            <a:extLst>
              <a:ext uri="{FF2B5EF4-FFF2-40B4-BE49-F238E27FC236}">
                <a16:creationId xmlns:a16="http://schemas.microsoft.com/office/drawing/2014/main" id="{042E02DB-6D82-6C6C-5E4B-1F6A6CB9398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62747" y="2175883"/>
            <a:ext cx="2095999" cy="2095999"/>
          </a:xfrm>
          <a:prstGeom prst="rect">
            <a:avLst/>
          </a:prstGeom>
        </p:spPr>
      </p:pic>
      <p:sp>
        <p:nvSpPr>
          <p:cNvPr id="7" name="Subtitle 2">
            <a:extLst>
              <a:ext uri="{FF2B5EF4-FFF2-40B4-BE49-F238E27FC236}">
                <a16:creationId xmlns:a16="http://schemas.microsoft.com/office/drawing/2014/main" id="{CE9FEF07-DBCA-F4B3-BDE9-B65E83A605CE}"/>
              </a:ext>
            </a:extLst>
          </p:cNvPr>
          <p:cNvSpPr txBox="1">
            <a:spLocks/>
          </p:cNvSpPr>
          <p:nvPr/>
        </p:nvSpPr>
        <p:spPr bwMode="gray">
          <a:xfrm>
            <a:off x="4286154" y="5382037"/>
            <a:ext cx="3424699" cy="986527"/>
          </a:xfrm>
          <a:prstGeom prst="roundRect">
            <a:avLst/>
          </a:prstGeom>
          <a:solidFill>
            <a:srgbClr val="E0F4E8"/>
          </a:solidFill>
          <a:ln>
            <a:solidFill>
              <a:srgbClr val="00B050"/>
            </a:solidFill>
          </a:ln>
        </p:spPr>
        <p:txBody>
          <a:bodyPr vert="horz" lIns="91440" tIns="91440" rIns="91440" bIns="91440" rtlCol="0" anchor="t">
            <a:noAutofit/>
          </a:bodyPr>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lumMod val="65000"/>
                    <a:lumOff val="35000"/>
                  </a:schemeClr>
                </a:solidFill>
                <a:latin typeface="+mn-lt"/>
                <a:ea typeface="+mn-ea"/>
                <a:cs typeface="+mn-cs"/>
              </a:defRPr>
            </a:lvl1pPr>
            <a:lvl2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2pPr>
            <a:lvl3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3pPr>
            <a:lvl4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4pPr>
            <a:lvl5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5pPr>
            <a:lvl6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6pPr>
            <a:lvl7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7pPr>
            <a:lvl8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8pPr>
            <a:lvl9pPr marL="0" indent="0" algn="l" defTabSz="914400" rtl="0" eaLnBrk="1" latinLnBrk="0" hangingPunct="1">
              <a:spcBef>
                <a:spcPts val="300"/>
              </a:spcBef>
              <a:spcAft>
                <a:spcPts val="600"/>
              </a:spcAft>
              <a:buFontTx/>
              <a:buNone/>
              <a:defRPr sz="1800" kern="1200">
                <a:solidFill>
                  <a:schemeClr val="accent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a:ea typeface="+mn-ea"/>
                <a:cs typeface="+mn-cs"/>
              </a:rPr>
              <a:t>AND the tissue factor pathway still produces thrombin, which allows beneficial blood clots to form.</a:t>
            </a:r>
          </a:p>
        </p:txBody>
      </p:sp>
      <p:grpSp>
        <p:nvGrpSpPr>
          <p:cNvPr id="8" name="Group 7">
            <a:extLst>
              <a:ext uri="{FF2B5EF4-FFF2-40B4-BE49-F238E27FC236}">
                <a16:creationId xmlns:a16="http://schemas.microsoft.com/office/drawing/2014/main" id="{7243076C-ECAF-F311-2657-B7CC8CA95669}"/>
              </a:ext>
            </a:extLst>
          </p:cNvPr>
          <p:cNvGrpSpPr/>
          <p:nvPr/>
        </p:nvGrpSpPr>
        <p:grpSpPr>
          <a:xfrm>
            <a:off x="9904177" y="3181343"/>
            <a:ext cx="876300" cy="1056640"/>
            <a:chOff x="3230904" y="5249217"/>
            <a:chExt cx="876300" cy="1056640"/>
          </a:xfrm>
        </p:grpSpPr>
        <p:pic>
          <p:nvPicPr>
            <p:cNvPr id="9" name="Graphic 8">
              <a:extLst>
                <a:ext uri="{FF2B5EF4-FFF2-40B4-BE49-F238E27FC236}">
                  <a16:creationId xmlns:a16="http://schemas.microsoft.com/office/drawing/2014/main" id="{8C3ED839-5F77-C8DB-DF52-239898C425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30904" y="5249217"/>
              <a:ext cx="876300" cy="876300"/>
            </a:xfrm>
            <a:prstGeom prst="rect">
              <a:avLst/>
            </a:prstGeom>
            <a:effectLst/>
          </p:spPr>
        </p:pic>
        <p:sp>
          <p:nvSpPr>
            <p:cNvPr id="10" name="Oval 9">
              <a:extLst>
                <a:ext uri="{FF2B5EF4-FFF2-40B4-BE49-F238E27FC236}">
                  <a16:creationId xmlns:a16="http://schemas.microsoft.com/office/drawing/2014/main" id="{19343B39-95F6-9B4B-115B-4A07725238F6}"/>
                </a:ext>
              </a:extLst>
            </p:cNvPr>
            <p:cNvSpPr/>
            <p:nvPr/>
          </p:nvSpPr>
          <p:spPr>
            <a:xfrm>
              <a:off x="3437615" y="6232700"/>
              <a:ext cx="462877" cy="73157"/>
            </a:xfrm>
            <a:prstGeom prst="ellipse">
              <a:avLst/>
            </a:prstGeom>
            <a:solidFill>
              <a:schemeClr val="tx1">
                <a:alpha val="139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04FF8512-FCA9-20F3-4B27-1D1B8162A489}"/>
              </a:ext>
            </a:extLst>
          </p:cNvPr>
          <p:cNvGrpSpPr/>
          <p:nvPr/>
        </p:nvGrpSpPr>
        <p:grpSpPr>
          <a:xfrm>
            <a:off x="3252044" y="5280168"/>
            <a:ext cx="876300" cy="1056640"/>
            <a:chOff x="3230904" y="5249217"/>
            <a:chExt cx="876300" cy="1056640"/>
          </a:xfrm>
        </p:grpSpPr>
        <p:pic>
          <p:nvPicPr>
            <p:cNvPr id="21" name="Graphic 20">
              <a:extLst>
                <a:ext uri="{FF2B5EF4-FFF2-40B4-BE49-F238E27FC236}">
                  <a16:creationId xmlns:a16="http://schemas.microsoft.com/office/drawing/2014/main" id="{0C7F2A3B-8E0E-C29F-2F72-1AB94FC0CD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30904" y="5249217"/>
              <a:ext cx="876300" cy="876300"/>
            </a:xfrm>
            <a:prstGeom prst="rect">
              <a:avLst/>
            </a:prstGeom>
            <a:effectLst/>
          </p:spPr>
        </p:pic>
        <p:sp>
          <p:nvSpPr>
            <p:cNvPr id="22" name="Oval 21">
              <a:extLst>
                <a:ext uri="{FF2B5EF4-FFF2-40B4-BE49-F238E27FC236}">
                  <a16:creationId xmlns:a16="http://schemas.microsoft.com/office/drawing/2014/main" id="{38733075-1C7A-0E89-2EE9-C079F2D6B3CF}"/>
                </a:ext>
              </a:extLst>
            </p:cNvPr>
            <p:cNvSpPr/>
            <p:nvPr/>
          </p:nvSpPr>
          <p:spPr>
            <a:xfrm>
              <a:off x="3437615" y="6232700"/>
              <a:ext cx="462877" cy="73157"/>
            </a:xfrm>
            <a:prstGeom prst="ellipse">
              <a:avLst/>
            </a:prstGeom>
            <a:solidFill>
              <a:schemeClr val="tx1">
                <a:alpha val="139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6453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KlOfmREasE6Kd88H.NFHC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ZprAThtHBkSXhkOAmhGn3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KlOfmREasE6Kd88H.NFHC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DO4CWXLYP0e4f5dC6tFzT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ZprAThtHBkSXhkOAmhGn3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432Bo2AChUSgN8MS_eohtg"/>
</p:tagLst>
</file>

<file path=ppt/tags/tag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432Bo2AChUSgN8MS_eoht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LaFk61P85U2pUUvS.kJzr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MnGewl6AbUKhLKBRoFQsg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MnGewl6AbUKhLKBRoFQsg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BBYJyx_BEUSl5k7jxUrb1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ezuZwO24bUyQgcz1RA40p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pQ0xLh5owEqddtn1yDKSj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ZIdvjoZCfU.cuAfCLu1AS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GySuJYk25k.EyfeLpNBF6w"/>
</p:tagLst>
</file>

<file path=ppt/tags/tag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M5ewuGMv0OzbeLVzrOwT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lzNfl0jxuEi6HXBczFmdP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BBYJyx_BEUSl5k7jxUrb1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ezuZwO24bUyQgcz1RA40p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apa9RjO53kmheImNVXzVP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MnGewl6AbUKhLKBRoFQsg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lzNfl0jxuEi6HXBczFmdP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BBYJyx_BEUSl5k7jxUrb1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ezuZwO24bUyQgcz1RA40p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ZIdvjoZCfU.cuAfCLu1ASA"/>
</p:tagLst>
</file>

<file path=ppt/tags/tag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lzNfl0jxuEi6HXBczFmdP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3.8j_DvSxUOuUaiNTggUq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MnGewl6AbUKhLKBRoFQsg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MnGewl6AbUKhLKBRoFQsg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MnGewl6AbUKhLKBRoFQsg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BBYJyx_BEUSl5k7jxUrb1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ezuZwO24bUyQgcz1RA40p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pQ0xLh5owEqddtn1yDKSj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ZIdvjoZCfU.cuAfCLu1AS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M5ewuGMv0OzbeLVzrOwT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lzNfl0jxuEi6HXBczFmdP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BBYJyx_BEUSl5k7jxUrb1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ezuZwO24bUyQgcz1RA40p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apa9RjO53kmheImNVXzVP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MnGewl6AbUKhLKBRoFQsg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lzNfl0jxuEi6HXBczFmdP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BBYJyx_BEUSl5k7jxUrb1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ezuZwO24bUyQgcz1RA40pQ"/>
</p:tagLst>
</file>

<file path=ppt/tags/tag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ZIdvjoZCfU.cuAfCLu1AS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lzNfl0jxuEi6HXBczFmdP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3.8j_DvSxUOuUaiNTggUq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lzNfl0jxuEi6HXBczFmdP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heme/theme1.xml><?xml version="1.0" encoding="utf-8"?>
<a:theme xmlns:a="http://schemas.openxmlformats.org/drawingml/2006/main" name="1_DukeHeartOTG-NewTheme">
  <a:themeElements>
    <a:clrScheme name="DHOTG -OFFICIAL-FINAL">
      <a:dk1>
        <a:srgbClr val="000000"/>
      </a:dk1>
      <a:lt1>
        <a:sysClr val="window" lastClr="FFFFFF"/>
      </a:lt1>
      <a:dk2>
        <a:srgbClr val="373648"/>
      </a:dk2>
      <a:lt2>
        <a:srgbClr val="F3F3F3"/>
      </a:lt2>
      <a:accent1>
        <a:srgbClr val="00539B"/>
      </a:accent1>
      <a:accent2>
        <a:srgbClr val="001A57"/>
      </a:accent2>
      <a:accent3>
        <a:srgbClr val="0736A4"/>
      </a:accent3>
      <a:accent4>
        <a:srgbClr val="005587"/>
      </a:accent4>
      <a:accent5>
        <a:srgbClr val="0577B1"/>
      </a:accent5>
      <a:accent6>
        <a:srgbClr val="339898"/>
      </a:accent6>
      <a:hlink>
        <a:srgbClr val="00539B"/>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keHeartOTG-NewTheme" id="{BF901942-7D7A-C64D-A23E-66EAD3F37037}" vid="{2C3537C6-2617-3042-8253-3C7746394652}"/>
    </a:ext>
  </a:extLst>
</a:theme>
</file>

<file path=ppt/theme/theme2.xml><?xml version="1.0" encoding="utf-8"?>
<a:theme xmlns:a="http://schemas.openxmlformats.org/drawingml/2006/main" name="3_DukeHeartOTG-NewTheme">
  <a:themeElements>
    <a:clrScheme name="DHOTG -OFFICIAL-FINAL">
      <a:dk1>
        <a:srgbClr val="000000"/>
      </a:dk1>
      <a:lt1>
        <a:sysClr val="window" lastClr="FFFFFF"/>
      </a:lt1>
      <a:dk2>
        <a:srgbClr val="373648"/>
      </a:dk2>
      <a:lt2>
        <a:srgbClr val="F3F3F3"/>
      </a:lt2>
      <a:accent1>
        <a:srgbClr val="00539B"/>
      </a:accent1>
      <a:accent2>
        <a:srgbClr val="001A57"/>
      </a:accent2>
      <a:accent3>
        <a:srgbClr val="0736A4"/>
      </a:accent3>
      <a:accent4>
        <a:srgbClr val="005587"/>
      </a:accent4>
      <a:accent5>
        <a:srgbClr val="0577B1"/>
      </a:accent5>
      <a:accent6>
        <a:srgbClr val="339898"/>
      </a:accent6>
      <a:hlink>
        <a:srgbClr val="00539B"/>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keHeartOTG-NewTheme" id="{BF901942-7D7A-C64D-A23E-66EAD3F37037}" vid="{2C3537C6-2617-3042-8253-3C774639465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HOTG-MedEd 23">
  <a:themeElements>
    <a:clrScheme name="DHOTG -OFFICIAL-FINAL">
      <a:dk1>
        <a:srgbClr val="000000"/>
      </a:dk1>
      <a:lt1>
        <a:sysClr val="window" lastClr="FFFFFF"/>
      </a:lt1>
      <a:dk2>
        <a:srgbClr val="373648"/>
      </a:dk2>
      <a:lt2>
        <a:srgbClr val="F3F3F3"/>
      </a:lt2>
      <a:accent1>
        <a:srgbClr val="00539B"/>
      </a:accent1>
      <a:accent2>
        <a:srgbClr val="001A57"/>
      </a:accent2>
      <a:accent3>
        <a:srgbClr val="0736A4"/>
      </a:accent3>
      <a:accent4>
        <a:srgbClr val="005587"/>
      </a:accent4>
      <a:accent5>
        <a:srgbClr val="0577B1"/>
      </a:accent5>
      <a:accent6>
        <a:srgbClr val="339898"/>
      </a:accent6>
      <a:hlink>
        <a:srgbClr val="00539B"/>
      </a:hlink>
      <a:folHlink>
        <a:srgbClr val="6666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HOTG-MedEd 23" id="{68AFC16E-F33A-5E48-9504-D6B32756F847}" vid="{D21522BB-9A39-114E-9ECC-E5C821ED180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3332</Words>
  <Application>Microsoft Macintosh PowerPoint</Application>
  <PresentationFormat>Widescreen</PresentationFormat>
  <Paragraphs>406</Paragraphs>
  <Slides>45</Slides>
  <Notes>17</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45</vt:i4>
      </vt:variant>
    </vt:vector>
  </HeadingPairs>
  <TitlesOfParts>
    <vt:vector size="57" baseType="lpstr">
      <vt:lpstr>Arial</vt:lpstr>
      <vt:lpstr>Calibri</vt:lpstr>
      <vt:lpstr>Calibri Light</vt:lpstr>
      <vt:lpstr>Century Gothic</vt:lpstr>
      <vt:lpstr>Helvetica</vt:lpstr>
      <vt:lpstr>Helvetica Neue</vt:lpstr>
      <vt:lpstr>Trebuchet MS</vt:lpstr>
      <vt:lpstr>1_DukeHeartOTG-NewTheme</vt:lpstr>
      <vt:lpstr>3_DukeHeartOTG-NewTheme</vt:lpstr>
      <vt:lpstr>Office Theme</vt:lpstr>
      <vt:lpstr>1_DHOTG-MedEd 23</vt:lpstr>
      <vt:lpstr>think-cell Slide</vt:lpstr>
      <vt:lpstr>PowerPoint Presentation</vt:lpstr>
      <vt:lpstr>PowerPoint Presentation</vt:lpstr>
      <vt:lpstr>Disclaimer</vt:lpstr>
      <vt:lpstr>  The Path Forward: What’s On The Horizon?</vt:lpstr>
      <vt:lpstr>Learning Objectives</vt:lpstr>
      <vt:lpstr>Where is Factor XI in the Clotting cascade? </vt:lpstr>
      <vt:lpstr>Normal Physiology: Without an Anticoagulant</vt:lpstr>
      <vt:lpstr>With a DOAC (e.g., apixaban or rivaroxaban) </vt:lpstr>
      <vt:lpstr>With a Factor XI/XIa Inhibition (Hypothesis: Uncoupling Hemostasis from Thrombosis)</vt:lpstr>
      <vt:lpstr>The Preclinical and Observational Data Supporting Factor XI Inhibition as a target for therapy </vt:lpstr>
      <vt:lpstr>Genetic Predisposition to Low FXI Levels is Associated with Reduced Risk of Ischaemic Stroke and VTE</vt:lpstr>
      <vt:lpstr>FXI Level Inversely Related to Risk of Thrombosis</vt:lpstr>
      <vt:lpstr>Probability of Ischaemic Stroke in Individuals with Normal and Genetically Lowered Levels of FXI Activity</vt:lpstr>
      <vt:lpstr>Current Evidence Supporting FXI(a) Inhibition as a Target</vt:lpstr>
      <vt:lpstr>Learning Objectives</vt:lpstr>
      <vt:lpstr>Why target Factor XI? </vt:lpstr>
      <vt:lpstr>Targets for Factor XI Inhibition </vt:lpstr>
      <vt:lpstr>Relative Pharmacologic Features of Factor XI directed therapies</vt:lpstr>
      <vt:lpstr>Phase II Clinical Data with FXI/FXIa therapies</vt:lpstr>
      <vt:lpstr>PowerPoint Presentation</vt:lpstr>
      <vt:lpstr>PowerPoint Presentation</vt:lpstr>
      <vt:lpstr>ANT-005 TKA Investigated the Use of Abelacimab Versus Enoxaparin in Patients Undergoing Elective Unilateral TKA</vt:lpstr>
      <vt:lpstr>ANT-005 TKA Investigated the Use of Abelacimab Versus Enoxaparin in Patients Undergoing Elective Unilateral TKA</vt:lpstr>
      <vt:lpstr>AZALEA-TIMI 71</vt:lpstr>
      <vt:lpstr>Comparison of FXa and Factor XIa inhibitors – small molecules</vt:lpstr>
      <vt:lpstr>AXIOMATIC-TKR Investigated the Use of Milvexian Versus Enoxaparin in Patients Undergoing Elective Unilateral TKA</vt:lpstr>
      <vt:lpstr>AXIOMATIC-TKR Investigated the Use of Milvexian Versus Enoxaparin in Patients Undergoing Elective Unilateral TKA</vt:lpstr>
      <vt:lpstr>Phase 2: Milvexian in Secondary Stroke Prevention</vt:lpstr>
      <vt:lpstr>Phase II Clinical Data for Asundexian</vt:lpstr>
      <vt:lpstr>PowerPoint Presentation</vt:lpstr>
      <vt:lpstr>FXIa Activity - Inhibition Data </vt:lpstr>
      <vt:lpstr>Primary Safety Outcome (ISTH bleeding classification)</vt:lpstr>
      <vt:lpstr>PACIFIC-Stroke: Schema</vt:lpstr>
      <vt:lpstr>Primary Efficacy Outcome Ischemic Stroke or Covert Infarcts at 6 months</vt:lpstr>
      <vt:lpstr>Secondary Exploratory Outcomes Total follow-up (median 10.6 months)</vt:lpstr>
      <vt:lpstr>Bleeding Outcomes</vt:lpstr>
      <vt:lpstr>Summary of Phase II Clinical Data for Asundexian </vt:lpstr>
      <vt:lpstr>PowerPoint Presentation</vt:lpstr>
      <vt:lpstr>Summary of Ongoing Phase 3 Trials Targeting Factor XI Inhibition </vt:lpstr>
      <vt:lpstr>Summary - Factor XI/XIa Inhibitors</vt:lpstr>
      <vt:lpstr>LILAC-TIMI 76</vt:lpstr>
      <vt:lpstr>Librexia-AF (Milvexian)</vt:lpstr>
      <vt:lpstr>Librexia-AF: Study design (non-inferiority)</vt:lpstr>
      <vt:lpstr>Study Design Overview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Moriah Diethorn</dc:creator>
  <cp:lastModifiedBy>Moriah Diethorn</cp:lastModifiedBy>
  <cp:revision>4</cp:revision>
  <dcterms:created xsi:type="dcterms:W3CDTF">2023-11-17T15:02:05Z</dcterms:created>
  <dcterms:modified xsi:type="dcterms:W3CDTF">2023-11-28T13:41:29Z</dcterms:modified>
</cp:coreProperties>
</file>