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 id="2147483709" r:id="rId4"/>
  </p:sldMasterIdLst>
  <p:notesMasterIdLst>
    <p:notesMasterId r:id="rId36"/>
  </p:notesMasterIdLst>
  <p:sldIdLst>
    <p:sldId id="2147471507" r:id="rId5"/>
    <p:sldId id="265" r:id="rId6"/>
    <p:sldId id="256" r:id="rId7"/>
    <p:sldId id="2141411975" r:id="rId8"/>
    <p:sldId id="2145706049" r:id="rId9"/>
    <p:sldId id="2145706050" r:id="rId10"/>
    <p:sldId id="1914" r:id="rId11"/>
    <p:sldId id="283" r:id="rId12"/>
    <p:sldId id="1868" r:id="rId13"/>
    <p:sldId id="1842" r:id="rId14"/>
    <p:sldId id="2147471508" r:id="rId15"/>
    <p:sldId id="2145706063" r:id="rId16"/>
    <p:sldId id="2145706057" r:id="rId17"/>
    <p:sldId id="2145706058" r:id="rId18"/>
    <p:sldId id="2145706059" r:id="rId19"/>
    <p:sldId id="2145706060" r:id="rId20"/>
    <p:sldId id="2145706065" r:id="rId21"/>
    <p:sldId id="2145706061" r:id="rId22"/>
    <p:sldId id="2145706062" r:id="rId23"/>
    <p:sldId id="2145706056" r:id="rId24"/>
    <p:sldId id="2145706053" r:id="rId25"/>
    <p:sldId id="259" r:id="rId26"/>
    <p:sldId id="2145706040" r:id="rId27"/>
    <p:sldId id="2147471509" r:id="rId28"/>
    <p:sldId id="2145706038" r:id="rId29"/>
    <p:sldId id="2141411046" r:id="rId30"/>
    <p:sldId id="1918" r:id="rId31"/>
    <p:sldId id="2145706054" r:id="rId32"/>
    <p:sldId id="2145706068" r:id="rId33"/>
    <p:sldId id="2145706067"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nkaj\Desktop\shift%20II%20raw%20data%20pb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aceciliabahit\Library\Containers\com.microsoft.Excel\Data\Library\Application%20Support\Microsoft\grafico%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dLbl>
              <c:idx val="0"/>
              <c:layout>
                <c:manualLayout>
                  <c:x val="-2.5255586266182886E-17"/>
                  <c:y val="-5.358667658590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F-4816-B890-B2F413D8C42E}"/>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Sheet1!$B$47:$B$51</c:f>
              <c:strCache>
                <c:ptCount val="5"/>
                <c:pt idx="0">
                  <c:v>&lt; 55</c:v>
                </c:pt>
                <c:pt idx="1">
                  <c:v>55 - 64</c:v>
                </c:pt>
                <c:pt idx="2">
                  <c:v>65 - 74</c:v>
                </c:pt>
                <c:pt idx="3">
                  <c:v>75 - 84</c:v>
                </c:pt>
                <c:pt idx="4">
                  <c:v>≥ 85</c:v>
                </c:pt>
              </c:strCache>
            </c:strRef>
          </c:cat>
          <c:val>
            <c:numRef>
              <c:f>Sheet1!$C$47:$C$51</c:f>
              <c:numCache>
                <c:formatCode>0.0%</c:formatCode>
                <c:ptCount val="5"/>
                <c:pt idx="0">
                  <c:v>0.443</c:v>
                </c:pt>
                <c:pt idx="1">
                  <c:v>0.58099999999999996</c:v>
                </c:pt>
                <c:pt idx="2">
                  <c:v>0.60700000000000265</c:v>
                </c:pt>
                <c:pt idx="3">
                  <c:v>0.57300000000000095</c:v>
                </c:pt>
                <c:pt idx="4">
                  <c:v>0.35400000000000031</c:v>
                </c:pt>
              </c:numCache>
            </c:numRef>
          </c:val>
          <c:extLst>
            <c:ext xmlns:c16="http://schemas.microsoft.com/office/drawing/2014/chart" uri="{C3380CC4-5D6E-409C-BE32-E72D297353CC}">
              <c16:uniqueId val="{00000000-313F-4816-B890-B2F413D8C42E}"/>
            </c:ext>
          </c:extLst>
        </c:ser>
        <c:dLbls>
          <c:showLegendKey val="0"/>
          <c:showVal val="1"/>
          <c:showCatName val="0"/>
          <c:showSerName val="0"/>
          <c:showPercent val="0"/>
          <c:showBubbleSize val="0"/>
        </c:dLbls>
        <c:gapWidth val="100"/>
        <c:overlap val="-24"/>
        <c:axId val="117699312"/>
        <c:axId val="117699872"/>
      </c:barChart>
      <c:catAx>
        <c:axId val="117699312"/>
        <c:scaling>
          <c:orientation val="minMax"/>
        </c:scaling>
        <c:delete val="0"/>
        <c:axPos val="b"/>
        <c:numFmt formatCode="General" sourceLinked="0"/>
        <c:majorTickMark val="none"/>
        <c:minorTickMark val="none"/>
        <c:tickLblPos val="nextTo"/>
        <c:spPr>
          <a:noFill/>
          <a:ln w="12700"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699872"/>
        <c:crossesAt val="0"/>
        <c:auto val="1"/>
        <c:lblAlgn val="ctr"/>
        <c:lblOffset val="100"/>
        <c:noMultiLvlLbl val="0"/>
      </c:catAx>
      <c:valAx>
        <c:axId val="117699872"/>
        <c:scaling>
          <c:orientation val="minMax"/>
          <c:max val="0.7000000000000006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699312"/>
        <c:crosses val="autoZero"/>
        <c:crossBetween val="between"/>
        <c:majorUnit val="0.1"/>
        <c:minorUnit val="2.0000000000000011E-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Hoja1ffg!$B$1</c:f>
              <c:strCache>
                <c:ptCount val="1"/>
                <c:pt idx="0">
                  <c:v>Aspirin (%)</c:v>
                </c:pt>
              </c:strCache>
            </c:strRef>
          </c:tx>
          <c:spPr>
            <a:solidFill>
              <a:schemeClr val="accent1"/>
            </a:solidFill>
            <a:ln>
              <a:noFill/>
            </a:ln>
            <a:effectLst/>
          </c:spPr>
          <c:invertIfNegative val="0"/>
          <c:dLbls>
            <c:dLbl>
              <c:idx val="0"/>
              <c:layout>
                <c:manualLayout>
                  <c:x val="1.9930244145490781E-3"/>
                  <c:y val="8.21962472082292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6F-E643-935A-7CDC730EBEAA}"/>
                </c:ext>
              </c:extLst>
            </c:dLbl>
            <c:dLbl>
              <c:idx val="1"/>
              <c:layout>
                <c:manualLayout>
                  <c:x val="0"/>
                  <c:y val="1.2360411470305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F-E643-935A-7CDC730EBEAA}"/>
                </c:ext>
              </c:extLst>
            </c:dLbl>
            <c:dLbl>
              <c:idx val="2"/>
              <c:layout>
                <c:manualLayout>
                  <c:x val="-7.307671767832103E-17"/>
                  <c:y val="2.4782771718752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6F-E643-935A-7CDC730EBEAA}"/>
                </c:ext>
              </c:extLst>
            </c:dLbl>
            <c:dLbl>
              <c:idx val="3"/>
              <c:layout>
                <c:manualLayout>
                  <c:x val="-1.4615343535664206E-16"/>
                  <c:y val="1.2360411470305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6F-E643-935A-7CDC730EBEAA}"/>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Hoja1ffg!$B$2:$B$5</c:f>
              <c:numCache>
                <c:formatCode>_-* #,##0.0_-;\-* #,##0.0_-;_-* "-"??_-;_-@_-</c:formatCode>
                <c:ptCount val="4"/>
                <c:pt idx="0">
                  <c:v>11.4</c:v>
                </c:pt>
                <c:pt idx="1">
                  <c:v>6.3</c:v>
                </c:pt>
                <c:pt idx="2">
                  <c:v>6.7</c:v>
                </c:pt>
                <c:pt idx="3">
                  <c:v>6.3</c:v>
                </c:pt>
              </c:numCache>
            </c:numRef>
          </c:val>
          <c:extLst>
            <c:ext xmlns:c16="http://schemas.microsoft.com/office/drawing/2014/chart" uri="{C3380CC4-5D6E-409C-BE32-E72D297353CC}">
              <c16:uniqueId val="{00000004-D86F-E643-935A-7CDC730EBEAA}"/>
            </c:ext>
          </c:extLst>
        </c:ser>
        <c:ser>
          <c:idx val="1"/>
          <c:order val="1"/>
          <c:tx>
            <c:strRef>
              <c:f>Hoja1ffg!$C$1</c:f>
              <c:strCache>
                <c:ptCount val="1"/>
                <c:pt idx="0">
                  <c:v>Aspirin + Clopidogrel (%)</c:v>
                </c:pt>
              </c:strCache>
            </c:strRef>
          </c:tx>
          <c:spPr>
            <a:solidFill>
              <a:schemeClr val="accent2"/>
            </a:solidFill>
            <a:ln>
              <a:noFill/>
            </a:ln>
            <a:effectLst/>
          </c:spPr>
          <c:invertIfNegative val="0"/>
          <c:dLbls>
            <c:dLbl>
              <c:idx val="0"/>
              <c:layout>
                <c:manualLayout>
                  <c:x val="0"/>
                  <c:y val="1.65011982197877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6F-E643-935A-7CDC730EBEAA}"/>
                </c:ext>
              </c:extLst>
            </c:dLbl>
            <c:dLbl>
              <c:idx val="1"/>
              <c:layout>
                <c:manualLayout>
                  <c:x val="0"/>
                  <c:y val="2.0641984969270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6F-E643-935A-7CDC730EBEAA}"/>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Hoja1ffg!$C$2:$C$5</c:f>
              <c:numCache>
                <c:formatCode>_-* #,##0.0_-;\-* #,##0.0_-;_-* "-"??_-;_-@_-</c:formatCode>
                <c:ptCount val="4"/>
                <c:pt idx="0">
                  <c:v>7.9</c:v>
                </c:pt>
                <c:pt idx="1">
                  <c:v>4.5999999999999996</c:v>
                </c:pt>
              </c:numCache>
            </c:numRef>
          </c:val>
          <c:extLst>
            <c:ext xmlns:c16="http://schemas.microsoft.com/office/drawing/2014/chart" uri="{C3380CC4-5D6E-409C-BE32-E72D297353CC}">
              <c16:uniqueId val="{00000007-D86F-E643-935A-7CDC730EBEAA}"/>
            </c:ext>
          </c:extLst>
        </c:ser>
        <c:ser>
          <c:idx val="2"/>
          <c:order val="2"/>
          <c:tx>
            <c:strRef>
              <c:f>Hoja1ffg!$D$1</c:f>
              <c:strCache>
                <c:ptCount val="1"/>
                <c:pt idx="0">
                  <c:v>Ticagrelor (%)</c:v>
                </c:pt>
              </c:strCache>
            </c:strRef>
          </c:tx>
          <c:spPr>
            <a:solidFill>
              <a:schemeClr val="accent3"/>
            </a:solidFill>
            <a:ln>
              <a:noFill/>
            </a:ln>
            <a:effectLst/>
          </c:spPr>
          <c:invertIfNegative val="0"/>
          <c:dLbls>
            <c:dLbl>
              <c:idx val="2"/>
              <c:layout>
                <c:manualLayout>
                  <c:x val="-1.9930244145491514E-3"/>
                  <c:y val="4.07883797134053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6F-E643-935A-7CDC730EBEAA}"/>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Hoja1ffg!$D$2:$D$5</c:f>
              <c:numCache>
                <c:formatCode>General</c:formatCode>
                <c:ptCount val="4"/>
                <c:pt idx="2" formatCode="_-* #,##0.0_-;\-* #,##0.0_-;_-* &quot;-&quot;??_-;_-@_-">
                  <c:v>5.8</c:v>
                </c:pt>
              </c:numCache>
            </c:numRef>
          </c:val>
          <c:extLst>
            <c:ext xmlns:c16="http://schemas.microsoft.com/office/drawing/2014/chart" uri="{C3380CC4-5D6E-409C-BE32-E72D297353CC}">
              <c16:uniqueId val="{00000009-D86F-E643-935A-7CDC730EBEAA}"/>
            </c:ext>
          </c:extLst>
        </c:ser>
        <c:ser>
          <c:idx val="3"/>
          <c:order val="3"/>
          <c:tx>
            <c:strRef>
              <c:f>Hoja1ffg!$E$1</c:f>
              <c:strCache>
                <c:ptCount val="1"/>
                <c:pt idx="0">
                  <c:v>Aspirin + Ticagrelor (%)</c:v>
                </c:pt>
              </c:strCache>
            </c:strRef>
          </c:tx>
          <c:spPr>
            <a:solidFill>
              <a:schemeClr val="accent4"/>
            </a:solidFill>
            <a:ln>
              <a:noFill/>
            </a:ln>
            <a:effectLst/>
          </c:spPr>
          <c:invertIfNegative val="0"/>
          <c:dLbls>
            <c:dLbl>
              <c:idx val="3"/>
              <c:layout>
                <c:manualLayout>
                  <c:x val="0"/>
                  <c:y val="-6.1948778141862696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6F-E643-935A-7CDC730EBEAA}"/>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Hoja1ffg!$A$2:$A$5</c:f>
              <c:strCache>
                <c:ptCount val="4"/>
                <c:pt idx="0">
                  <c:v>CHANCE </c:v>
                </c:pt>
                <c:pt idx="1">
                  <c:v>POINT </c:v>
                </c:pt>
                <c:pt idx="2">
                  <c:v>SOCRATES </c:v>
                </c:pt>
                <c:pt idx="3">
                  <c:v>THALES</c:v>
                </c:pt>
              </c:strCache>
            </c:strRef>
          </c:cat>
          <c:val>
            <c:numRef>
              <c:f>Hoja1ffg!$E$2:$E$5</c:f>
              <c:numCache>
                <c:formatCode>General</c:formatCode>
                <c:ptCount val="4"/>
                <c:pt idx="3" formatCode="_-* #,##0.0_-;\-* #,##0.0_-;_-* &quot;-&quot;??_-;_-@_-">
                  <c:v>5</c:v>
                </c:pt>
              </c:numCache>
            </c:numRef>
          </c:val>
          <c:extLst>
            <c:ext xmlns:c16="http://schemas.microsoft.com/office/drawing/2014/chart" uri="{C3380CC4-5D6E-409C-BE32-E72D297353CC}">
              <c16:uniqueId val="{0000000B-D86F-E643-935A-7CDC730EBEAA}"/>
            </c:ext>
          </c:extLst>
        </c:ser>
        <c:dLbls>
          <c:dLblPos val="inEnd"/>
          <c:showLegendKey val="0"/>
          <c:showVal val="1"/>
          <c:showCatName val="0"/>
          <c:showSerName val="0"/>
          <c:showPercent val="0"/>
          <c:showBubbleSize val="0"/>
        </c:dLbls>
        <c:gapWidth val="267"/>
        <c:overlap val="-43"/>
        <c:axId val="1478013087"/>
        <c:axId val="1478018495"/>
      </c:barChart>
      <c:catAx>
        <c:axId val="147801308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1478018495"/>
        <c:crosses val="autoZero"/>
        <c:auto val="1"/>
        <c:lblAlgn val="ctr"/>
        <c:lblOffset val="100"/>
        <c:noMultiLvlLbl val="0"/>
      </c:catAx>
      <c:valAx>
        <c:axId val="1478018495"/>
        <c:scaling>
          <c:orientation val="minMax"/>
        </c:scaling>
        <c:delete val="1"/>
        <c:axPos val="l"/>
        <c:majorGridlines>
          <c:spPr>
            <a:ln w="9525" cap="flat" cmpd="sng" algn="ctr">
              <a:solidFill>
                <a:schemeClr val="dk1">
                  <a:lumMod val="15000"/>
                  <a:lumOff val="85000"/>
                </a:schemeClr>
              </a:solidFill>
              <a:round/>
            </a:ln>
            <a:effectLst/>
          </c:spPr>
        </c:majorGridlines>
        <c:numFmt formatCode="_-* #,##0.0_-;\-* #,##0.0_-;_-* &quot;-&quot;??_-;_-@_-" sourceLinked="1"/>
        <c:majorTickMark val="none"/>
        <c:minorTickMark val="none"/>
        <c:tickLblPos val="nextTo"/>
        <c:crossAx val="147801308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91831921753969E-2"/>
          <c:y val="8.2025245880495659E-2"/>
          <c:w val="0.55215210807266824"/>
          <c:h val="0.71628546663342385"/>
        </c:manualLayout>
      </c:layout>
      <c:doughnutChart>
        <c:varyColors val="1"/>
        <c:ser>
          <c:idx val="0"/>
          <c:order val="0"/>
          <c:tx>
            <c:strRef>
              <c:f>Sheet1!$B$1</c:f>
              <c:strCache>
                <c:ptCount val="1"/>
                <c:pt idx="0">
                  <c:v>Percentage</c:v>
                </c:pt>
              </c:strCache>
            </c:strRef>
          </c:tx>
          <c:spPr>
            <a:solidFill>
              <a:srgbClr val="F06125"/>
            </a:solidFill>
          </c:spPr>
          <c:dPt>
            <c:idx val="0"/>
            <c:bubble3D val="0"/>
            <c:spPr>
              <a:solidFill>
                <a:schemeClr val="accent2"/>
              </a:solidFill>
              <a:ln w="19050">
                <a:noFill/>
              </a:ln>
              <a:effectLst/>
            </c:spPr>
            <c:extLst>
              <c:ext xmlns:c16="http://schemas.microsoft.com/office/drawing/2014/chart" uri="{C3380CC4-5D6E-409C-BE32-E72D297353CC}">
                <c16:uniqueId val="{00000001-35E1-42F2-BFD1-836BAE1FAD45}"/>
              </c:ext>
            </c:extLst>
          </c:dPt>
          <c:dPt>
            <c:idx val="1"/>
            <c:bubble3D val="0"/>
            <c:spPr>
              <a:solidFill>
                <a:schemeClr val="accent1"/>
              </a:solidFill>
              <a:ln w="19050">
                <a:noFill/>
              </a:ln>
              <a:effectLst/>
            </c:spPr>
            <c:extLst>
              <c:ext xmlns:c16="http://schemas.microsoft.com/office/drawing/2014/chart" uri="{C3380CC4-5D6E-409C-BE32-E72D297353CC}">
                <c16:uniqueId val="{00000003-35E1-42F2-BFD1-836BAE1FAD45}"/>
              </c:ext>
            </c:extLst>
          </c:dPt>
          <c:dLbls>
            <c:dLbl>
              <c:idx val="0"/>
              <c:layout>
                <c:manualLayout>
                  <c:x val="2.5749294327410185E-3"/>
                  <c:y val="-1.6374145353417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1-42F2-BFD1-836BAE1FAD45}"/>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Late (91–360 days)</c:v>
                </c:pt>
                <c:pt idx="1">
                  <c:v>Early (1–360 days)</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35E1-42F2-BFD1-836BAE1FAD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91831921753969E-2"/>
          <c:y val="8.2025245880495659E-2"/>
          <c:w val="0.55215210807266824"/>
          <c:h val="0.71628546663342385"/>
        </c:manualLayout>
      </c:layout>
      <c:doughnutChart>
        <c:varyColors val="1"/>
        <c:ser>
          <c:idx val="0"/>
          <c:order val="0"/>
          <c:tx>
            <c:strRef>
              <c:f>Sheet1!$B$1</c:f>
              <c:strCache>
                <c:ptCount val="1"/>
                <c:pt idx="0">
                  <c:v>Percentage</c:v>
                </c:pt>
              </c:strCache>
            </c:strRef>
          </c:tx>
          <c:spPr>
            <a:solidFill>
              <a:srgbClr val="F06125"/>
            </a:solidFill>
          </c:spPr>
          <c:dPt>
            <c:idx val="0"/>
            <c:bubble3D val="0"/>
            <c:spPr>
              <a:solidFill>
                <a:schemeClr val="accent2"/>
              </a:solidFill>
              <a:ln w="19050">
                <a:noFill/>
              </a:ln>
              <a:effectLst/>
            </c:spPr>
            <c:extLst>
              <c:ext xmlns:c16="http://schemas.microsoft.com/office/drawing/2014/chart" uri="{C3380CC4-5D6E-409C-BE32-E72D297353CC}">
                <c16:uniqueId val="{00000001-35E1-42F2-BFD1-836BAE1FAD45}"/>
              </c:ext>
            </c:extLst>
          </c:dPt>
          <c:dPt>
            <c:idx val="1"/>
            <c:bubble3D val="0"/>
            <c:spPr>
              <a:solidFill>
                <a:schemeClr val="accent1"/>
              </a:solidFill>
              <a:ln w="19050">
                <a:noFill/>
              </a:ln>
              <a:effectLst/>
            </c:spPr>
            <c:extLst>
              <c:ext xmlns:c16="http://schemas.microsoft.com/office/drawing/2014/chart" uri="{C3380CC4-5D6E-409C-BE32-E72D297353CC}">
                <c16:uniqueId val="{00000003-35E1-42F2-BFD1-836BAE1FAD45}"/>
              </c:ext>
            </c:extLst>
          </c:dPt>
          <c:dLbls>
            <c:dLbl>
              <c:idx val="0"/>
              <c:layout>
                <c:manualLayout>
                  <c:x val="2.5749294327410185E-3"/>
                  <c:y val="-1.6374145353417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1-42F2-BFD1-836BAE1FAD45}"/>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Late (91–360 days)</c:v>
                </c:pt>
                <c:pt idx="1">
                  <c:v>Early (1–360 days)</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35E1-42F2-BFD1-836BAE1FAD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65B68-14B3-E249-BDEC-701C9FA655FB}" type="doc">
      <dgm:prSet loTypeId="urn:microsoft.com/office/officeart/2005/8/layout/vList4" loCatId="list" qsTypeId="urn:microsoft.com/office/officeart/2005/8/quickstyle/simple1" qsCatId="simple" csTypeId="urn:microsoft.com/office/officeart/2005/8/colors/accent3_3" csCatId="accent3" phldr="1"/>
      <dgm:spPr/>
    </dgm:pt>
    <dgm:pt modelId="{CFFFBCC8-FBAB-704D-BFB9-1DFCD58A399D}">
      <dgm:prSet phldrT="[Texto]"/>
      <dgm:spPr>
        <a:solidFill>
          <a:schemeClr val="accent1"/>
        </a:solidFill>
      </dgm:spPr>
      <dgm:t>
        <a:bodyPr/>
        <a:lstStyle/>
        <a:p>
          <a:r>
            <a:rPr lang="es-ES" dirty="0"/>
            <a:t>Atrial </a:t>
          </a:r>
          <a:r>
            <a:rPr lang="en-US" noProof="0" dirty="0"/>
            <a:t>Fibrillation</a:t>
          </a:r>
        </a:p>
      </dgm:t>
    </dgm:pt>
    <dgm:pt modelId="{FD83A27B-B98A-5E47-ABC4-D0F87D479669}" type="parTrans" cxnId="{E263AC86-D43A-BF43-95A5-C883153E599F}">
      <dgm:prSet/>
      <dgm:spPr/>
      <dgm:t>
        <a:bodyPr/>
        <a:lstStyle/>
        <a:p>
          <a:endParaRPr lang="es-ES"/>
        </a:p>
      </dgm:t>
    </dgm:pt>
    <dgm:pt modelId="{0B348EE4-66C1-8B44-81EC-C82C5FE5BE71}" type="sibTrans" cxnId="{E263AC86-D43A-BF43-95A5-C883153E599F}">
      <dgm:prSet/>
      <dgm:spPr/>
      <dgm:t>
        <a:bodyPr/>
        <a:lstStyle/>
        <a:p>
          <a:endParaRPr lang="es-ES"/>
        </a:p>
      </dgm:t>
    </dgm:pt>
    <dgm:pt modelId="{3BAB2CF0-8CE8-3340-9D09-602F09422F91}">
      <dgm:prSet phldrT="[Texto]"/>
      <dgm:spPr>
        <a:solidFill>
          <a:schemeClr val="accent5"/>
        </a:solidFill>
      </dgm:spPr>
      <dgm:t>
        <a:bodyPr/>
        <a:lstStyle/>
        <a:p>
          <a:r>
            <a:rPr lang="es-ES" dirty="0"/>
            <a:t>Stroke</a:t>
          </a:r>
        </a:p>
      </dgm:t>
    </dgm:pt>
    <dgm:pt modelId="{884EE165-EEA1-FC4A-BBCA-2D1171B859E4}" type="parTrans" cxnId="{DB908937-BDE3-D948-9574-73EF2ECD2843}">
      <dgm:prSet/>
      <dgm:spPr/>
      <dgm:t>
        <a:bodyPr/>
        <a:lstStyle/>
        <a:p>
          <a:endParaRPr lang="es-ES"/>
        </a:p>
      </dgm:t>
    </dgm:pt>
    <dgm:pt modelId="{33CC796E-FD49-6D48-B188-FA83CB85CAFF}" type="sibTrans" cxnId="{DB908937-BDE3-D948-9574-73EF2ECD2843}">
      <dgm:prSet/>
      <dgm:spPr/>
      <dgm:t>
        <a:bodyPr/>
        <a:lstStyle/>
        <a:p>
          <a:endParaRPr lang="es-ES"/>
        </a:p>
      </dgm:t>
    </dgm:pt>
    <dgm:pt modelId="{816A83C5-C48E-2D4A-BE52-7C2F07AA0C49}">
      <dgm:prSet phldrT="[Texto]"/>
      <dgm:spPr>
        <a:solidFill>
          <a:schemeClr val="accent6"/>
        </a:solidFill>
      </dgm:spPr>
      <dgm:t>
        <a:bodyPr/>
        <a:lstStyle/>
        <a:p>
          <a:r>
            <a:rPr lang="es-ES" dirty="0"/>
            <a:t>Post-MI</a:t>
          </a:r>
        </a:p>
      </dgm:t>
    </dgm:pt>
    <dgm:pt modelId="{1EE5E590-BD2C-D044-A214-A04573BD8FCF}" type="parTrans" cxnId="{E9983FF1-224E-004C-B7F2-237E5687FEBC}">
      <dgm:prSet/>
      <dgm:spPr/>
      <dgm:t>
        <a:bodyPr/>
        <a:lstStyle/>
        <a:p>
          <a:endParaRPr lang="es-ES"/>
        </a:p>
      </dgm:t>
    </dgm:pt>
    <dgm:pt modelId="{5D01382A-3D7D-3F48-BA2F-36909953D522}" type="sibTrans" cxnId="{E9983FF1-224E-004C-B7F2-237E5687FEBC}">
      <dgm:prSet/>
      <dgm:spPr/>
      <dgm:t>
        <a:bodyPr/>
        <a:lstStyle/>
        <a:p>
          <a:endParaRPr lang="es-ES"/>
        </a:p>
      </dgm:t>
    </dgm:pt>
    <dgm:pt modelId="{DD4FE685-F0E6-064D-9D02-883914DE1D20}" type="pres">
      <dgm:prSet presAssocID="{23F65B68-14B3-E249-BDEC-701C9FA655FB}" presName="linear" presStyleCnt="0">
        <dgm:presLayoutVars>
          <dgm:dir/>
          <dgm:resizeHandles val="exact"/>
        </dgm:presLayoutVars>
      </dgm:prSet>
      <dgm:spPr/>
    </dgm:pt>
    <dgm:pt modelId="{CA0C9424-57AB-8543-B582-4B5322688C23}" type="pres">
      <dgm:prSet presAssocID="{CFFFBCC8-FBAB-704D-BFB9-1DFCD58A399D}" presName="comp" presStyleCnt="0"/>
      <dgm:spPr/>
    </dgm:pt>
    <dgm:pt modelId="{69390567-E7F1-C94A-A4A0-69DC4449F18E}" type="pres">
      <dgm:prSet presAssocID="{CFFFBCC8-FBAB-704D-BFB9-1DFCD58A399D}" presName="box" presStyleLbl="node1" presStyleIdx="0" presStyleCnt="3"/>
      <dgm:spPr/>
    </dgm:pt>
    <dgm:pt modelId="{83426F16-2788-984D-A0E1-EF611D27676E}" type="pres">
      <dgm:prSet presAssocID="{CFFFBCC8-FBAB-704D-BFB9-1DFCD58A399D}"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CDE09BFE-2FC8-8B43-980B-C69CCBF7D4AB}" type="pres">
      <dgm:prSet presAssocID="{CFFFBCC8-FBAB-704D-BFB9-1DFCD58A399D}" presName="text" presStyleLbl="node1" presStyleIdx="0" presStyleCnt="3">
        <dgm:presLayoutVars>
          <dgm:bulletEnabled val="1"/>
        </dgm:presLayoutVars>
      </dgm:prSet>
      <dgm:spPr/>
    </dgm:pt>
    <dgm:pt modelId="{97B123FB-2A42-A84B-97DC-62D18B3A58E5}" type="pres">
      <dgm:prSet presAssocID="{0B348EE4-66C1-8B44-81EC-C82C5FE5BE71}" presName="spacer" presStyleCnt="0"/>
      <dgm:spPr/>
    </dgm:pt>
    <dgm:pt modelId="{9565C442-E71A-974B-A7EA-74F9285D639F}" type="pres">
      <dgm:prSet presAssocID="{3BAB2CF0-8CE8-3340-9D09-602F09422F91}" presName="comp" presStyleCnt="0"/>
      <dgm:spPr/>
    </dgm:pt>
    <dgm:pt modelId="{E56061AD-1013-B141-A57A-679028A1CA8E}" type="pres">
      <dgm:prSet presAssocID="{3BAB2CF0-8CE8-3340-9D09-602F09422F91}" presName="box" presStyleLbl="node1" presStyleIdx="1" presStyleCnt="3"/>
      <dgm:spPr/>
    </dgm:pt>
    <dgm:pt modelId="{F4DB4525-B27F-BE41-86FD-C98060FCC417}" type="pres">
      <dgm:prSet presAssocID="{3BAB2CF0-8CE8-3340-9D09-602F09422F91}"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2C03A83-3A34-5246-AEE0-1CF6F7986FBA}" type="pres">
      <dgm:prSet presAssocID="{3BAB2CF0-8CE8-3340-9D09-602F09422F91}" presName="text" presStyleLbl="node1" presStyleIdx="1" presStyleCnt="3">
        <dgm:presLayoutVars>
          <dgm:bulletEnabled val="1"/>
        </dgm:presLayoutVars>
      </dgm:prSet>
      <dgm:spPr/>
    </dgm:pt>
    <dgm:pt modelId="{709B8313-68D2-714D-9ED4-1248355132FF}" type="pres">
      <dgm:prSet presAssocID="{33CC796E-FD49-6D48-B188-FA83CB85CAFF}" presName="spacer" presStyleCnt="0"/>
      <dgm:spPr/>
    </dgm:pt>
    <dgm:pt modelId="{C087A735-273C-E545-8C14-9371E3AE3E39}" type="pres">
      <dgm:prSet presAssocID="{816A83C5-C48E-2D4A-BE52-7C2F07AA0C49}" presName="comp" presStyleCnt="0"/>
      <dgm:spPr/>
    </dgm:pt>
    <dgm:pt modelId="{B9108218-ABBD-1E47-BD2C-F10F3EAE45A2}" type="pres">
      <dgm:prSet presAssocID="{816A83C5-C48E-2D4A-BE52-7C2F07AA0C49}" presName="box" presStyleLbl="node1" presStyleIdx="2" presStyleCnt="3"/>
      <dgm:spPr/>
    </dgm:pt>
    <dgm:pt modelId="{3D5452DE-029E-1345-9064-B26CBDA29442}" type="pres">
      <dgm:prSet presAssocID="{816A83C5-C48E-2D4A-BE52-7C2F07AA0C49}" presName="img" presStyleLbl="fgImgPlace1" presStyleIdx="2" presStyleCnt="3" custLinFactNeighborY="144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3BECBD2F-B1BB-AA46-8D22-36E8CB7DF921}" type="pres">
      <dgm:prSet presAssocID="{816A83C5-C48E-2D4A-BE52-7C2F07AA0C49}" presName="text" presStyleLbl="node1" presStyleIdx="2" presStyleCnt="3">
        <dgm:presLayoutVars>
          <dgm:bulletEnabled val="1"/>
        </dgm:presLayoutVars>
      </dgm:prSet>
      <dgm:spPr/>
    </dgm:pt>
  </dgm:ptLst>
  <dgm:cxnLst>
    <dgm:cxn modelId="{F8887D36-3DB0-434C-AE31-9E05055FAB1D}" type="presOf" srcId="{3BAB2CF0-8CE8-3340-9D09-602F09422F91}" destId="{E56061AD-1013-B141-A57A-679028A1CA8E}" srcOrd="0" destOrd="0" presId="urn:microsoft.com/office/officeart/2005/8/layout/vList4"/>
    <dgm:cxn modelId="{DB908937-BDE3-D948-9574-73EF2ECD2843}" srcId="{23F65B68-14B3-E249-BDEC-701C9FA655FB}" destId="{3BAB2CF0-8CE8-3340-9D09-602F09422F91}" srcOrd="1" destOrd="0" parTransId="{884EE165-EEA1-FC4A-BBCA-2D1171B859E4}" sibTransId="{33CC796E-FD49-6D48-B188-FA83CB85CAFF}"/>
    <dgm:cxn modelId="{89436442-BD8D-2042-AD48-39DAAC1633D8}" type="presOf" srcId="{816A83C5-C48E-2D4A-BE52-7C2F07AA0C49}" destId="{3BECBD2F-B1BB-AA46-8D22-36E8CB7DF921}" srcOrd="1" destOrd="0" presId="urn:microsoft.com/office/officeart/2005/8/layout/vList4"/>
    <dgm:cxn modelId="{FD7B8173-9BE4-8249-8A97-983F931204A4}" type="presOf" srcId="{CFFFBCC8-FBAB-704D-BFB9-1DFCD58A399D}" destId="{69390567-E7F1-C94A-A4A0-69DC4449F18E}" srcOrd="0" destOrd="0" presId="urn:microsoft.com/office/officeart/2005/8/layout/vList4"/>
    <dgm:cxn modelId="{E263AC86-D43A-BF43-95A5-C883153E599F}" srcId="{23F65B68-14B3-E249-BDEC-701C9FA655FB}" destId="{CFFFBCC8-FBAB-704D-BFB9-1DFCD58A399D}" srcOrd="0" destOrd="0" parTransId="{FD83A27B-B98A-5E47-ABC4-D0F87D479669}" sibTransId="{0B348EE4-66C1-8B44-81EC-C82C5FE5BE71}"/>
    <dgm:cxn modelId="{C50E888C-15DB-C246-80E4-0D079FF2B043}" type="presOf" srcId="{CFFFBCC8-FBAB-704D-BFB9-1DFCD58A399D}" destId="{CDE09BFE-2FC8-8B43-980B-C69CCBF7D4AB}" srcOrd="1" destOrd="0" presId="urn:microsoft.com/office/officeart/2005/8/layout/vList4"/>
    <dgm:cxn modelId="{1885F1AE-AA91-2745-990C-A8B7FED5EC07}" type="presOf" srcId="{816A83C5-C48E-2D4A-BE52-7C2F07AA0C49}" destId="{B9108218-ABBD-1E47-BD2C-F10F3EAE45A2}" srcOrd="0" destOrd="0" presId="urn:microsoft.com/office/officeart/2005/8/layout/vList4"/>
    <dgm:cxn modelId="{DE77E9D1-2634-684D-8580-8B0473CFCD9C}" type="presOf" srcId="{23F65B68-14B3-E249-BDEC-701C9FA655FB}" destId="{DD4FE685-F0E6-064D-9D02-883914DE1D20}" srcOrd="0" destOrd="0" presId="urn:microsoft.com/office/officeart/2005/8/layout/vList4"/>
    <dgm:cxn modelId="{CA78BEDA-FBA2-5E46-BC9C-2280804E0FAF}" type="presOf" srcId="{3BAB2CF0-8CE8-3340-9D09-602F09422F91}" destId="{F2C03A83-3A34-5246-AEE0-1CF6F7986FBA}" srcOrd="1" destOrd="0" presId="urn:microsoft.com/office/officeart/2005/8/layout/vList4"/>
    <dgm:cxn modelId="{E9983FF1-224E-004C-B7F2-237E5687FEBC}" srcId="{23F65B68-14B3-E249-BDEC-701C9FA655FB}" destId="{816A83C5-C48E-2D4A-BE52-7C2F07AA0C49}" srcOrd="2" destOrd="0" parTransId="{1EE5E590-BD2C-D044-A214-A04573BD8FCF}" sibTransId="{5D01382A-3D7D-3F48-BA2F-36909953D522}"/>
    <dgm:cxn modelId="{5ECC3654-B0D7-3141-BEE6-191793377F33}" type="presParOf" srcId="{DD4FE685-F0E6-064D-9D02-883914DE1D20}" destId="{CA0C9424-57AB-8543-B582-4B5322688C23}" srcOrd="0" destOrd="0" presId="urn:microsoft.com/office/officeart/2005/8/layout/vList4"/>
    <dgm:cxn modelId="{FFB571A4-1D3B-AC4D-9F3B-F8F65B8D9486}" type="presParOf" srcId="{CA0C9424-57AB-8543-B582-4B5322688C23}" destId="{69390567-E7F1-C94A-A4A0-69DC4449F18E}" srcOrd="0" destOrd="0" presId="urn:microsoft.com/office/officeart/2005/8/layout/vList4"/>
    <dgm:cxn modelId="{7F235CA8-32C6-E741-A2C0-21AA30F804AE}" type="presParOf" srcId="{CA0C9424-57AB-8543-B582-4B5322688C23}" destId="{83426F16-2788-984D-A0E1-EF611D27676E}" srcOrd="1" destOrd="0" presId="urn:microsoft.com/office/officeart/2005/8/layout/vList4"/>
    <dgm:cxn modelId="{490B7739-2A17-244C-BD0F-F728916B4AC9}" type="presParOf" srcId="{CA0C9424-57AB-8543-B582-4B5322688C23}" destId="{CDE09BFE-2FC8-8B43-980B-C69CCBF7D4AB}" srcOrd="2" destOrd="0" presId="urn:microsoft.com/office/officeart/2005/8/layout/vList4"/>
    <dgm:cxn modelId="{20B883DF-138A-F147-8CFF-BF1F0DB17916}" type="presParOf" srcId="{DD4FE685-F0E6-064D-9D02-883914DE1D20}" destId="{97B123FB-2A42-A84B-97DC-62D18B3A58E5}" srcOrd="1" destOrd="0" presId="urn:microsoft.com/office/officeart/2005/8/layout/vList4"/>
    <dgm:cxn modelId="{EC7B3CCF-D326-D741-BCC9-79C185787BA7}" type="presParOf" srcId="{DD4FE685-F0E6-064D-9D02-883914DE1D20}" destId="{9565C442-E71A-974B-A7EA-74F9285D639F}" srcOrd="2" destOrd="0" presId="urn:microsoft.com/office/officeart/2005/8/layout/vList4"/>
    <dgm:cxn modelId="{8E35D1FE-FF4B-6248-85C5-773F7EF47E29}" type="presParOf" srcId="{9565C442-E71A-974B-A7EA-74F9285D639F}" destId="{E56061AD-1013-B141-A57A-679028A1CA8E}" srcOrd="0" destOrd="0" presId="urn:microsoft.com/office/officeart/2005/8/layout/vList4"/>
    <dgm:cxn modelId="{4A003179-E6C6-5E44-8163-23B585E19412}" type="presParOf" srcId="{9565C442-E71A-974B-A7EA-74F9285D639F}" destId="{F4DB4525-B27F-BE41-86FD-C98060FCC417}" srcOrd="1" destOrd="0" presId="urn:microsoft.com/office/officeart/2005/8/layout/vList4"/>
    <dgm:cxn modelId="{4A076C76-B536-DD47-B52A-5B2408E6F7FB}" type="presParOf" srcId="{9565C442-E71A-974B-A7EA-74F9285D639F}" destId="{F2C03A83-3A34-5246-AEE0-1CF6F7986FBA}" srcOrd="2" destOrd="0" presId="urn:microsoft.com/office/officeart/2005/8/layout/vList4"/>
    <dgm:cxn modelId="{30D4EA67-9526-D046-A951-A7D96A5AC1A6}" type="presParOf" srcId="{DD4FE685-F0E6-064D-9D02-883914DE1D20}" destId="{709B8313-68D2-714D-9ED4-1248355132FF}" srcOrd="3" destOrd="0" presId="urn:microsoft.com/office/officeart/2005/8/layout/vList4"/>
    <dgm:cxn modelId="{43A54EE3-0907-D144-BA20-CFD415EF9DF7}" type="presParOf" srcId="{DD4FE685-F0E6-064D-9D02-883914DE1D20}" destId="{C087A735-273C-E545-8C14-9371E3AE3E39}" srcOrd="4" destOrd="0" presId="urn:microsoft.com/office/officeart/2005/8/layout/vList4"/>
    <dgm:cxn modelId="{DAAC120B-E200-174C-8E5B-A6F87968B8E6}" type="presParOf" srcId="{C087A735-273C-E545-8C14-9371E3AE3E39}" destId="{B9108218-ABBD-1E47-BD2C-F10F3EAE45A2}" srcOrd="0" destOrd="0" presId="urn:microsoft.com/office/officeart/2005/8/layout/vList4"/>
    <dgm:cxn modelId="{0708DB7D-836E-854C-B0A0-C603EF11E35C}" type="presParOf" srcId="{C087A735-273C-E545-8C14-9371E3AE3E39}" destId="{3D5452DE-029E-1345-9064-B26CBDA29442}" srcOrd="1" destOrd="0" presId="urn:microsoft.com/office/officeart/2005/8/layout/vList4"/>
    <dgm:cxn modelId="{8CF516BD-912A-8046-BA38-D0DB10CB7FB9}" type="presParOf" srcId="{C087A735-273C-E545-8C14-9371E3AE3E39}" destId="{3BECBD2F-B1BB-AA46-8D22-36E8CB7DF92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5E306-D226-D041-9BD8-DC280408EA9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63BEDCD9-8258-7344-B961-AFAAA0631204}">
      <dgm:prSet/>
      <dgm:spPr>
        <a:solidFill>
          <a:schemeClr val="accent1"/>
        </a:solidFill>
      </dgm:spPr>
      <dgm:t>
        <a:bodyPr/>
        <a:lstStyle/>
        <a:p>
          <a:r>
            <a:rPr lang="en-US" dirty="0"/>
            <a:t>5x</a:t>
          </a:r>
        </a:p>
      </dgm:t>
    </dgm:pt>
    <dgm:pt modelId="{18896353-99D4-A441-A53F-1ECDFD48BDD1}" type="parTrans" cxnId="{F8AC4410-A068-1041-84A2-E88499FE5E20}">
      <dgm:prSet/>
      <dgm:spPr/>
      <dgm:t>
        <a:bodyPr/>
        <a:lstStyle/>
        <a:p>
          <a:endParaRPr lang="en-US" dirty="0"/>
        </a:p>
      </dgm:t>
    </dgm:pt>
    <dgm:pt modelId="{DE00C7CC-54A5-084D-BB49-D77291F7A819}" type="sibTrans" cxnId="{F8AC4410-A068-1041-84A2-E88499FE5E20}">
      <dgm:prSet/>
      <dgm:spPr/>
      <dgm:t>
        <a:bodyPr/>
        <a:lstStyle/>
        <a:p>
          <a:endParaRPr lang="en-US" dirty="0"/>
        </a:p>
      </dgm:t>
    </dgm:pt>
    <dgm:pt modelId="{494B994E-3091-DA4F-BCFB-2900431444B4}">
      <dgm:prSet/>
      <dgm:spPr>
        <a:solidFill>
          <a:schemeClr val="accent6"/>
        </a:solidFill>
      </dgm:spPr>
      <dgm:t>
        <a:bodyPr/>
        <a:lstStyle/>
        <a:p>
          <a:r>
            <a:rPr lang="en-US" dirty="0"/>
            <a:t>Anticoagulation</a:t>
          </a:r>
        </a:p>
      </dgm:t>
    </dgm:pt>
    <dgm:pt modelId="{67BE585D-DD03-6443-9C01-CA9FEC00F4C3}" type="parTrans" cxnId="{904A40C8-2AA9-3246-A1C0-DD5ADC1FCCD2}">
      <dgm:prSet/>
      <dgm:spPr/>
      <dgm:t>
        <a:bodyPr/>
        <a:lstStyle/>
        <a:p>
          <a:endParaRPr lang="en-US" dirty="0"/>
        </a:p>
      </dgm:t>
    </dgm:pt>
    <dgm:pt modelId="{0B70D89E-754F-7349-B130-9A9C7A24D025}" type="sibTrans" cxnId="{904A40C8-2AA9-3246-A1C0-DD5ADC1FCCD2}">
      <dgm:prSet/>
      <dgm:spPr/>
      <dgm:t>
        <a:bodyPr/>
        <a:lstStyle/>
        <a:p>
          <a:endParaRPr lang="en-US" dirty="0"/>
        </a:p>
      </dgm:t>
    </dgm:pt>
    <dgm:pt modelId="{881A8CE6-39D7-034A-BCA9-A709C4FB7478}">
      <dgm:prSet custT="1"/>
      <dgm:spPr/>
      <dgm:t>
        <a:bodyPr/>
        <a:lstStyle/>
        <a:p>
          <a:r>
            <a:rPr lang="en-US" sz="1800" noProof="0" dirty="0"/>
            <a:t>AF is associated with a five-fold increase in stroke risk</a:t>
          </a:r>
        </a:p>
      </dgm:t>
    </dgm:pt>
    <dgm:pt modelId="{747C127D-37D0-0B47-9C6D-781E45CE4D6A}" type="parTrans" cxnId="{E8AB5BDC-EFE2-BC49-B02F-B8390A39D0AD}">
      <dgm:prSet/>
      <dgm:spPr/>
      <dgm:t>
        <a:bodyPr/>
        <a:lstStyle/>
        <a:p>
          <a:endParaRPr lang="en-US" dirty="0"/>
        </a:p>
      </dgm:t>
    </dgm:pt>
    <dgm:pt modelId="{60DA6CF6-3E05-1D49-A8FE-BD4C9C7CC146}" type="sibTrans" cxnId="{E8AB5BDC-EFE2-BC49-B02F-B8390A39D0AD}">
      <dgm:prSet/>
      <dgm:spPr/>
      <dgm:t>
        <a:bodyPr/>
        <a:lstStyle/>
        <a:p>
          <a:endParaRPr lang="en-US" dirty="0"/>
        </a:p>
      </dgm:t>
    </dgm:pt>
    <dgm:pt modelId="{5AF34CE1-D1DD-EA40-B32C-6B5FB907AC46}">
      <dgm:prSet custT="1"/>
      <dgm:spPr/>
      <dgm:t>
        <a:bodyPr/>
        <a:lstStyle/>
        <a:p>
          <a:r>
            <a:rPr lang="en-US" sz="1800" dirty="0"/>
            <a:t>AF-related strokes are associated with a greater risk of mortality and long-term disability compared with other stroke subtypes</a:t>
          </a:r>
        </a:p>
      </dgm:t>
    </dgm:pt>
    <dgm:pt modelId="{6BAC3260-C87B-1444-9E6E-04BF87E05BD4}" type="parTrans" cxnId="{CF3F454B-5B3A-1D48-9873-68111FDFEF11}">
      <dgm:prSet/>
      <dgm:spPr/>
      <dgm:t>
        <a:bodyPr/>
        <a:lstStyle/>
        <a:p>
          <a:endParaRPr lang="en-US" dirty="0"/>
        </a:p>
      </dgm:t>
    </dgm:pt>
    <dgm:pt modelId="{D776AD37-C69F-CF4F-97E6-AFBA0A7C028A}" type="sibTrans" cxnId="{CF3F454B-5B3A-1D48-9873-68111FDFEF11}">
      <dgm:prSet/>
      <dgm:spPr/>
      <dgm:t>
        <a:bodyPr/>
        <a:lstStyle/>
        <a:p>
          <a:endParaRPr lang="en-US" dirty="0"/>
        </a:p>
      </dgm:t>
    </dgm:pt>
    <dgm:pt modelId="{A563AE71-45F9-A14A-B3FE-1AE685FB050B}">
      <dgm:prSet custT="1"/>
      <dgm:spPr/>
      <dgm:t>
        <a:bodyPr/>
        <a:lstStyle/>
        <a:p>
          <a:r>
            <a:rPr lang="en-US" sz="1800" dirty="0"/>
            <a:t>This risk is largely modifiable with anticoagulation</a:t>
          </a:r>
        </a:p>
      </dgm:t>
    </dgm:pt>
    <dgm:pt modelId="{CEA7A1BD-3EDF-CD4E-BEF3-F61042866055}" type="parTrans" cxnId="{789D6AAC-B9C1-7A4D-BBEA-6E470F1A8CFD}">
      <dgm:prSet/>
      <dgm:spPr/>
      <dgm:t>
        <a:bodyPr/>
        <a:lstStyle/>
        <a:p>
          <a:endParaRPr lang="en-US" dirty="0"/>
        </a:p>
      </dgm:t>
    </dgm:pt>
    <dgm:pt modelId="{CB84AF8B-A70B-F048-920A-B9E5E6DFEBA6}" type="sibTrans" cxnId="{789D6AAC-B9C1-7A4D-BBEA-6E470F1A8CFD}">
      <dgm:prSet/>
      <dgm:spPr/>
      <dgm:t>
        <a:bodyPr/>
        <a:lstStyle/>
        <a:p>
          <a:endParaRPr lang="en-US" dirty="0"/>
        </a:p>
      </dgm:t>
    </dgm:pt>
    <dgm:pt modelId="{234DDFAC-0F87-984F-9BBE-4E4AC610755C}">
      <dgm:prSet/>
      <dgm:spPr>
        <a:solidFill>
          <a:schemeClr val="accent5"/>
        </a:solidFill>
      </dgm:spPr>
      <dgm:t>
        <a:bodyPr/>
        <a:lstStyle/>
        <a:p>
          <a:r>
            <a:rPr lang="en-US" dirty="0"/>
            <a:t>↑ Death and Disability</a:t>
          </a:r>
        </a:p>
      </dgm:t>
    </dgm:pt>
    <dgm:pt modelId="{BF1C768C-03C9-AC4D-A144-BAE83B4CA2F2}" type="sibTrans" cxnId="{D5693EA0-3A3B-6642-A440-93870756633F}">
      <dgm:prSet/>
      <dgm:spPr/>
      <dgm:t>
        <a:bodyPr/>
        <a:lstStyle/>
        <a:p>
          <a:endParaRPr lang="en-US" dirty="0"/>
        </a:p>
      </dgm:t>
    </dgm:pt>
    <dgm:pt modelId="{8AEC024C-9936-6F4C-BC93-45F883C6003B}" type="parTrans" cxnId="{D5693EA0-3A3B-6642-A440-93870756633F}">
      <dgm:prSet/>
      <dgm:spPr/>
      <dgm:t>
        <a:bodyPr/>
        <a:lstStyle/>
        <a:p>
          <a:endParaRPr lang="en-US" dirty="0"/>
        </a:p>
      </dgm:t>
    </dgm:pt>
    <dgm:pt modelId="{E2BA8004-F85F-B745-A296-66BE24BA4953}" type="pres">
      <dgm:prSet presAssocID="{D9C5E306-D226-D041-9BD8-DC280408EA97}" presName="Name0" presStyleCnt="0">
        <dgm:presLayoutVars>
          <dgm:dir/>
          <dgm:animLvl val="lvl"/>
          <dgm:resizeHandles val="exact"/>
        </dgm:presLayoutVars>
      </dgm:prSet>
      <dgm:spPr/>
    </dgm:pt>
    <dgm:pt modelId="{8BC4EBD3-13DD-CB4C-BDA4-25945D09BE0A}" type="pres">
      <dgm:prSet presAssocID="{63BEDCD9-8258-7344-B961-AFAAA0631204}" presName="linNode" presStyleCnt="0"/>
      <dgm:spPr/>
    </dgm:pt>
    <dgm:pt modelId="{1642BCD2-A8E7-F94A-9A87-442A1F097CE9}" type="pres">
      <dgm:prSet presAssocID="{63BEDCD9-8258-7344-B961-AFAAA0631204}" presName="parentText" presStyleLbl="node1" presStyleIdx="0" presStyleCnt="3">
        <dgm:presLayoutVars>
          <dgm:chMax val="1"/>
          <dgm:bulletEnabled val="1"/>
        </dgm:presLayoutVars>
      </dgm:prSet>
      <dgm:spPr/>
    </dgm:pt>
    <dgm:pt modelId="{704F722F-A675-4C48-B612-0BE307F97D1E}" type="pres">
      <dgm:prSet presAssocID="{63BEDCD9-8258-7344-B961-AFAAA0631204}" presName="descendantText" presStyleLbl="alignAccFollowNode1" presStyleIdx="0" presStyleCnt="3">
        <dgm:presLayoutVars>
          <dgm:bulletEnabled val="1"/>
        </dgm:presLayoutVars>
      </dgm:prSet>
      <dgm:spPr/>
    </dgm:pt>
    <dgm:pt modelId="{098D33A3-D045-9B4B-A0AF-794A8BA589B0}" type="pres">
      <dgm:prSet presAssocID="{DE00C7CC-54A5-084D-BB49-D77291F7A819}" presName="sp" presStyleCnt="0"/>
      <dgm:spPr/>
    </dgm:pt>
    <dgm:pt modelId="{EB4EFDEF-BFD4-6041-B583-74BFDC8BA8A9}" type="pres">
      <dgm:prSet presAssocID="{234DDFAC-0F87-984F-9BBE-4E4AC610755C}" presName="linNode" presStyleCnt="0"/>
      <dgm:spPr/>
    </dgm:pt>
    <dgm:pt modelId="{81615897-BB7E-5444-8157-562DD6ACA21F}" type="pres">
      <dgm:prSet presAssocID="{234DDFAC-0F87-984F-9BBE-4E4AC610755C}" presName="parentText" presStyleLbl="node1" presStyleIdx="1" presStyleCnt="3">
        <dgm:presLayoutVars>
          <dgm:chMax val="1"/>
          <dgm:bulletEnabled val="1"/>
        </dgm:presLayoutVars>
      </dgm:prSet>
      <dgm:spPr/>
    </dgm:pt>
    <dgm:pt modelId="{456B0800-EAAD-0443-B076-AEA8FDE387B3}" type="pres">
      <dgm:prSet presAssocID="{234DDFAC-0F87-984F-9BBE-4E4AC610755C}" presName="descendantText" presStyleLbl="alignAccFollowNode1" presStyleIdx="1" presStyleCnt="3" custScaleY="101409">
        <dgm:presLayoutVars>
          <dgm:bulletEnabled val="1"/>
        </dgm:presLayoutVars>
      </dgm:prSet>
      <dgm:spPr/>
    </dgm:pt>
    <dgm:pt modelId="{11C654F6-4FB1-AE42-BBB5-44713BA70578}" type="pres">
      <dgm:prSet presAssocID="{BF1C768C-03C9-AC4D-A144-BAE83B4CA2F2}" presName="sp" presStyleCnt="0"/>
      <dgm:spPr/>
    </dgm:pt>
    <dgm:pt modelId="{75D8530C-9F19-EB4F-8E26-4EAB97A0D880}" type="pres">
      <dgm:prSet presAssocID="{494B994E-3091-DA4F-BCFB-2900431444B4}" presName="linNode" presStyleCnt="0"/>
      <dgm:spPr/>
    </dgm:pt>
    <dgm:pt modelId="{93F6796A-3758-364C-96EC-D5821BC5A3FC}" type="pres">
      <dgm:prSet presAssocID="{494B994E-3091-DA4F-BCFB-2900431444B4}" presName="parentText" presStyleLbl="node1" presStyleIdx="2" presStyleCnt="3">
        <dgm:presLayoutVars>
          <dgm:chMax val="1"/>
          <dgm:bulletEnabled val="1"/>
        </dgm:presLayoutVars>
      </dgm:prSet>
      <dgm:spPr/>
    </dgm:pt>
    <dgm:pt modelId="{EA6E0637-03A7-9348-BCF9-8AA879BABAF7}" type="pres">
      <dgm:prSet presAssocID="{494B994E-3091-DA4F-BCFB-2900431444B4}" presName="descendantText" presStyleLbl="alignAccFollowNode1" presStyleIdx="2" presStyleCnt="3">
        <dgm:presLayoutVars>
          <dgm:bulletEnabled val="1"/>
        </dgm:presLayoutVars>
      </dgm:prSet>
      <dgm:spPr/>
    </dgm:pt>
  </dgm:ptLst>
  <dgm:cxnLst>
    <dgm:cxn modelId="{F8AC4410-A068-1041-84A2-E88499FE5E20}" srcId="{D9C5E306-D226-D041-9BD8-DC280408EA97}" destId="{63BEDCD9-8258-7344-B961-AFAAA0631204}" srcOrd="0" destOrd="0" parTransId="{18896353-99D4-A441-A53F-1ECDFD48BDD1}" sibTransId="{DE00C7CC-54A5-084D-BB49-D77291F7A819}"/>
    <dgm:cxn modelId="{CF3F454B-5B3A-1D48-9873-68111FDFEF11}" srcId="{234DDFAC-0F87-984F-9BBE-4E4AC610755C}" destId="{5AF34CE1-D1DD-EA40-B32C-6B5FB907AC46}" srcOrd="0" destOrd="0" parTransId="{6BAC3260-C87B-1444-9E6E-04BF87E05BD4}" sibTransId="{D776AD37-C69F-CF4F-97E6-AFBA0A7C028A}"/>
    <dgm:cxn modelId="{D413B355-BAE8-A84B-9F78-90FC4E6493F4}" type="presOf" srcId="{881A8CE6-39D7-034A-BCA9-A709C4FB7478}" destId="{704F722F-A675-4C48-B612-0BE307F97D1E}" srcOrd="0" destOrd="0" presId="urn:microsoft.com/office/officeart/2005/8/layout/vList5"/>
    <dgm:cxn modelId="{C6883B61-D91A-D941-8FE3-7DE3551DB110}" type="presOf" srcId="{494B994E-3091-DA4F-BCFB-2900431444B4}" destId="{93F6796A-3758-364C-96EC-D5821BC5A3FC}" srcOrd="0" destOrd="0" presId="urn:microsoft.com/office/officeart/2005/8/layout/vList5"/>
    <dgm:cxn modelId="{D5693EA0-3A3B-6642-A440-93870756633F}" srcId="{D9C5E306-D226-D041-9BD8-DC280408EA97}" destId="{234DDFAC-0F87-984F-9BBE-4E4AC610755C}" srcOrd="1" destOrd="0" parTransId="{8AEC024C-9936-6F4C-BC93-45F883C6003B}" sibTransId="{BF1C768C-03C9-AC4D-A144-BAE83B4CA2F2}"/>
    <dgm:cxn modelId="{7801B4A1-A5F7-AC4C-A5D4-BF7E2F4E375A}" type="presOf" srcId="{A563AE71-45F9-A14A-B3FE-1AE685FB050B}" destId="{EA6E0637-03A7-9348-BCF9-8AA879BABAF7}" srcOrd="0" destOrd="0" presId="urn:microsoft.com/office/officeart/2005/8/layout/vList5"/>
    <dgm:cxn modelId="{0BD20FA4-EE7D-4848-9C4B-A189FE1EA080}" type="presOf" srcId="{5AF34CE1-D1DD-EA40-B32C-6B5FB907AC46}" destId="{456B0800-EAAD-0443-B076-AEA8FDE387B3}" srcOrd="0" destOrd="0" presId="urn:microsoft.com/office/officeart/2005/8/layout/vList5"/>
    <dgm:cxn modelId="{272734A9-2FFB-2D4D-926D-5940B72FB9CA}" type="presOf" srcId="{D9C5E306-D226-D041-9BD8-DC280408EA97}" destId="{E2BA8004-F85F-B745-A296-66BE24BA4953}" srcOrd="0" destOrd="0" presId="urn:microsoft.com/office/officeart/2005/8/layout/vList5"/>
    <dgm:cxn modelId="{789D6AAC-B9C1-7A4D-BBEA-6E470F1A8CFD}" srcId="{494B994E-3091-DA4F-BCFB-2900431444B4}" destId="{A563AE71-45F9-A14A-B3FE-1AE685FB050B}" srcOrd="0" destOrd="0" parTransId="{CEA7A1BD-3EDF-CD4E-BEF3-F61042866055}" sibTransId="{CB84AF8B-A70B-F048-920A-B9E5E6DFEBA6}"/>
    <dgm:cxn modelId="{6AD050C7-FF53-734E-A51C-59BD592EAC8F}" type="presOf" srcId="{63BEDCD9-8258-7344-B961-AFAAA0631204}" destId="{1642BCD2-A8E7-F94A-9A87-442A1F097CE9}" srcOrd="0" destOrd="0" presId="urn:microsoft.com/office/officeart/2005/8/layout/vList5"/>
    <dgm:cxn modelId="{904A40C8-2AA9-3246-A1C0-DD5ADC1FCCD2}" srcId="{D9C5E306-D226-D041-9BD8-DC280408EA97}" destId="{494B994E-3091-DA4F-BCFB-2900431444B4}" srcOrd="2" destOrd="0" parTransId="{67BE585D-DD03-6443-9C01-CA9FEC00F4C3}" sibTransId="{0B70D89E-754F-7349-B130-9A9C7A24D025}"/>
    <dgm:cxn modelId="{E8AB5BDC-EFE2-BC49-B02F-B8390A39D0AD}" srcId="{63BEDCD9-8258-7344-B961-AFAAA0631204}" destId="{881A8CE6-39D7-034A-BCA9-A709C4FB7478}" srcOrd="0" destOrd="0" parTransId="{747C127D-37D0-0B47-9C6D-781E45CE4D6A}" sibTransId="{60DA6CF6-3E05-1D49-A8FE-BD4C9C7CC146}"/>
    <dgm:cxn modelId="{F2349CEE-E263-404C-B7BB-C47EC2FAF70F}" type="presOf" srcId="{234DDFAC-0F87-984F-9BBE-4E4AC610755C}" destId="{81615897-BB7E-5444-8157-562DD6ACA21F}" srcOrd="0" destOrd="0" presId="urn:microsoft.com/office/officeart/2005/8/layout/vList5"/>
    <dgm:cxn modelId="{3F2670BB-87E8-4343-A489-7FB7CCFD139A}" type="presParOf" srcId="{E2BA8004-F85F-B745-A296-66BE24BA4953}" destId="{8BC4EBD3-13DD-CB4C-BDA4-25945D09BE0A}" srcOrd="0" destOrd="0" presId="urn:microsoft.com/office/officeart/2005/8/layout/vList5"/>
    <dgm:cxn modelId="{987A4A01-FE31-D547-8401-41FE7A925795}" type="presParOf" srcId="{8BC4EBD3-13DD-CB4C-BDA4-25945D09BE0A}" destId="{1642BCD2-A8E7-F94A-9A87-442A1F097CE9}" srcOrd="0" destOrd="0" presId="urn:microsoft.com/office/officeart/2005/8/layout/vList5"/>
    <dgm:cxn modelId="{D1A68072-AD8C-924B-99CF-3ADABEFDB255}" type="presParOf" srcId="{8BC4EBD3-13DD-CB4C-BDA4-25945D09BE0A}" destId="{704F722F-A675-4C48-B612-0BE307F97D1E}" srcOrd="1" destOrd="0" presId="urn:microsoft.com/office/officeart/2005/8/layout/vList5"/>
    <dgm:cxn modelId="{A0E6F474-24E1-C847-89B5-8214A1AEBCC3}" type="presParOf" srcId="{E2BA8004-F85F-B745-A296-66BE24BA4953}" destId="{098D33A3-D045-9B4B-A0AF-794A8BA589B0}" srcOrd="1" destOrd="0" presId="urn:microsoft.com/office/officeart/2005/8/layout/vList5"/>
    <dgm:cxn modelId="{E7A76A58-3496-1C4F-9420-CD5FF18C8DB0}" type="presParOf" srcId="{E2BA8004-F85F-B745-A296-66BE24BA4953}" destId="{EB4EFDEF-BFD4-6041-B583-74BFDC8BA8A9}" srcOrd="2" destOrd="0" presId="urn:microsoft.com/office/officeart/2005/8/layout/vList5"/>
    <dgm:cxn modelId="{6C315E8D-0AF6-4C41-8E2B-33D284836E5E}" type="presParOf" srcId="{EB4EFDEF-BFD4-6041-B583-74BFDC8BA8A9}" destId="{81615897-BB7E-5444-8157-562DD6ACA21F}" srcOrd="0" destOrd="0" presId="urn:microsoft.com/office/officeart/2005/8/layout/vList5"/>
    <dgm:cxn modelId="{0205101B-8721-4D41-B255-62E7694DC4B7}" type="presParOf" srcId="{EB4EFDEF-BFD4-6041-B583-74BFDC8BA8A9}" destId="{456B0800-EAAD-0443-B076-AEA8FDE387B3}" srcOrd="1" destOrd="0" presId="urn:microsoft.com/office/officeart/2005/8/layout/vList5"/>
    <dgm:cxn modelId="{62E1C538-FE46-5D4F-A1DD-6D0EF8A905A9}" type="presParOf" srcId="{E2BA8004-F85F-B745-A296-66BE24BA4953}" destId="{11C654F6-4FB1-AE42-BBB5-44713BA70578}" srcOrd="3" destOrd="0" presId="urn:microsoft.com/office/officeart/2005/8/layout/vList5"/>
    <dgm:cxn modelId="{74FF4072-F5D9-7146-97D6-FDD102FC7889}" type="presParOf" srcId="{E2BA8004-F85F-B745-A296-66BE24BA4953}" destId="{75D8530C-9F19-EB4F-8E26-4EAB97A0D880}" srcOrd="4" destOrd="0" presId="urn:microsoft.com/office/officeart/2005/8/layout/vList5"/>
    <dgm:cxn modelId="{CCC45F0C-BCBE-8643-B688-C2EDDD8A22CE}" type="presParOf" srcId="{75D8530C-9F19-EB4F-8E26-4EAB97A0D880}" destId="{93F6796A-3758-364C-96EC-D5821BC5A3FC}" srcOrd="0" destOrd="0" presId="urn:microsoft.com/office/officeart/2005/8/layout/vList5"/>
    <dgm:cxn modelId="{7A1BEFC9-28AA-BC4B-BDDD-8F3C30D790F0}" type="presParOf" srcId="{75D8530C-9F19-EB4F-8E26-4EAB97A0D880}" destId="{EA6E0637-03A7-9348-BCF9-8AA879BABA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4AF0F-D9B3-DA41-8B94-21248704AEC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7035BA0D-5076-2841-B253-751D60B2655A}">
      <dgm:prSet custT="1"/>
      <dgm:spPr/>
      <dgm:t>
        <a:bodyPr/>
        <a:lstStyle/>
        <a:p>
          <a:r>
            <a:rPr lang="en-US" sz="1800" noProof="0" dirty="0">
              <a:latin typeface="Calibri" panose="020F0502020204030204" pitchFamily="34" charset="0"/>
              <a:cs typeface="Calibri" panose="020F0502020204030204" pitchFamily="34" charset="0"/>
            </a:rPr>
            <a:t>Abnormal Renal Function</a:t>
          </a:r>
        </a:p>
      </dgm:t>
    </dgm:pt>
    <dgm:pt modelId="{61139A85-9EC2-3044-B520-71C09D4A1124}" type="parTrans" cxnId="{7DE8D7B5-68D8-A54D-9DC1-EE54784893FA}">
      <dgm:prSet/>
      <dgm:spPr/>
      <dgm:t>
        <a:bodyPr/>
        <a:lstStyle/>
        <a:p>
          <a:endParaRPr lang="es-ES" sz="1800"/>
        </a:p>
      </dgm:t>
    </dgm:pt>
    <dgm:pt modelId="{2F0479C4-DC18-BE42-BAE4-715C89476540}" type="sibTrans" cxnId="{7DE8D7B5-68D8-A54D-9DC1-EE54784893FA}">
      <dgm:prSet/>
      <dgm:spPr/>
      <dgm:t>
        <a:bodyPr/>
        <a:lstStyle/>
        <a:p>
          <a:endParaRPr lang="es-ES" sz="1800"/>
        </a:p>
      </dgm:t>
    </dgm:pt>
    <dgm:pt modelId="{0BD13E57-59A6-F544-A29A-20CAF515EF10}">
      <dgm:prSet custT="1"/>
      <dgm:spPr/>
      <dgm:t>
        <a:bodyPr/>
        <a:lstStyle/>
        <a:p>
          <a:r>
            <a:rPr lang="en-US" sz="1800" noProof="0" dirty="0">
              <a:latin typeface="Calibri" panose="020F0502020204030204" pitchFamily="34" charset="0"/>
              <a:cs typeface="Calibri" panose="020F0502020204030204" pitchFamily="34" charset="0"/>
            </a:rPr>
            <a:t>Increased Risk of Bleeding</a:t>
          </a:r>
        </a:p>
      </dgm:t>
    </dgm:pt>
    <dgm:pt modelId="{29E1F67B-71C2-804A-BB6C-245D19A08BE2}" type="parTrans" cxnId="{839C8639-ED77-2043-9970-D1BDF15F6ABA}">
      <dgm:prSet/>
      <dgm:spPr/>
      <dgm:t>
        <a:bodyPr/>
        <a:lstStyle/>
        <a:p>
          <a:endParaRPr lang="es-ES" sz="1800"/>
        </a:p>
      </dgm:t>
    </dgm:pt>
    <dgm:pt modelId="{53F92E45-1CAC-7944-9794-AF9C0BBB18D1}" type="sibTrans" cxnId="{839C8639-ED77-2043-9970-D1BDF15F6ABA}">
      <dgm:prSet/>
      <dgm:spPr/>
      <dgm:t>
        <a:bodyPr/>
        <a:lstStyle/>
        <a:p>
          <a:endParaRPr lang="es-ES" sz="1800"/>
        </a:p>
      </dgm:t>
    </dgm:pt>
    <dgm:pt modelId="{11576274-79C1-1446-A395-AF5289FE7AEA}">
      <dgm:prSet custT="1"/>
      <dgm:spPr/>
      <dgm:t>
        <a:bodyPr/>
        <a:lstStyle/>
        <a:p>
          <a:r>
            <a:rPr lang="en-US" sz="1800" noProof="0" dirty="0">
              <a:latin typeface="Calibri" panose="020F0502020204030204" pitchFamily="34" charset="0"/>
              <a:cs typeface="Calibri" panose="020F0502020204030204" pitchFamily="34" charset="0"/>
            </a:rPr>
            <a:t>Increased Risk of Bleeding</a:t>
          </a:r>
        </a:p>
      </dgm:t>
    </dgm:pt>
    <dgm:pt modelId="{FC4EB413-F425-E24F-AC26-624FF79C91A0}" type="parTrans" cxnId="{BC106B7D-E6EC-BC46-965E-6C8A0660726E}">
      <dgm:prSet/>
      <dgm:spPr/>
      <dgm:t>
        <a:bodyPr/>
        <a:lstStyle/>
        <a:p>
          <a:endParaRPr lang="es-ES" sz="1800"/>
        </a:p>
      </dgm:t>
    </dgm:pt>
    <dgm:pt modelId="{77DCCF59-F3FC-D74B-BE05-0AD33C1B0006}" type="sibTrans" cxnId="{BC106B7D-E6EC-BC46-965E-6C8A0660726E}">
      <dgm:prSet/>
      <dgm:spPr/>
      <dgm:t>
        <a:bodyPr/>
        <a:lstStyle/>
        <a:p>
          <a:endParaRPr lang="es-ES" sz="1800"/>
        </a:p>
      </dgm:t>
    </dgm:pt>
    <dgm:pt modelId="{578D5C8D-F5E2-8342-9434-C331ECCF3F3F}">
      <dgm:prSet custT="1"/>
      <dgm:spPr/>
      <dgm:t>
        <a:bodyPr/>
        <a:lstStyle/>
        <a:p>
          <a:r>
            <a:rPr lang="en-US" sz="1800" noProof="0" dirty="0">
              <a:latin typeface="Calibri" panose="020F0502020204030204" pitchFamily="34" charset="0"/>
              <a:cs typeface="Calibri" panose="020F0502020204030204" pitchFamily="34" charset="0"/>
            </a:rPr>
            <a:t>Increased Risk of Bleeding</a:t>
          </a:r>
        </a:p>
      </dgm:t>
    </dgm:pt>
    <dgm:pt modelId="{A9BA4E64-31FF-B64D-8570-85AF242122E2}" type="parTrans" cxnId="{D0F4F31E-452B-034C-BBB2-E05F1693914A}">
      <dgm:prSet/>
      <dgm:spPr/>
      <dgm:t>
        <a:bodyPr/>
        <a:lstStyle/>
        <a:p>
          <a:endParaRPr lang="es-ES" sz="1800"/>
        </a:p>
      </dgm:t>
    </dgm:pt>
    <dgm:pt modelId="{E6B7C7C8-974F-6045-8F6B-0C3296F0C424}" type="sibTrans" cxnId="{D0F4F31E-452B-034C-BBB2-E05F1693914A}">
      <dgm:prSet/>
      <dgm:spPr/>
      <dgm:t>
        <a:bodyPr/>
        <a:lstStyle/>
        <a:p>
          <a:endParaRPr lang="es-ES" sz="1800"/>
        </a:p>
      </dgm:t>
    </dgm:pt>
    <dgm:pt modelId="{57302A93-B828-2340-8606-3CFEC6874C86}">
      <dgm:prSet custT="1"/>
      <dgm:spPr/>
      <dgm:t>
        <a:bodyPr/>
        <a:lstStyle/>
        <a:p>
          <a:r>
            <a:rPr lang="en-US" sz="1600" kern="1200" noProof="0" dirty="0">
              <a:latin typeface="Calibri" panose="020F0502020204030204" pitchFamily="34" charset="0"/>
              <a:cs typeface="Calibri" panose="020F0502020204030204" pitchFamily="34" charset="0"/>
            </a:rPr>
            <a:t>Increased risk of stroke, bleeding and death as renal function declines </a:t>
          </a:r>
        </a:p>
      </dgm:t>
    </dgm:pt>
    <dgm:pt modelId="{F4CE110C-BEC7-9B4C-B591-2E61FAEFE4D9}" type="parTrans" cxnId="{EBE17F41-EAB1-DF49-8C03-98F5388EE0B3}">
      <dgm:prSet/>
      <dgm:spPr/>
      <dgm:t>
        <a:bodyPr/>
        <a:lstStyle/>
        <a:p>
          <a:endParaRPr lang="es-ES"/>
        </a:p>
      </dgm:t>
    </dgm:pt>
    <dgm:pt modelId="{0D7291DB-5D43-6C42-B361-CAD3D7CC5205}" type="sibTrans" cxnId="{EBE17F41-EAB1-DF49-8C03-98F5388EE0B3}">
      <dgm:prSet/>
      <dgm:spPr/>
      <dgm:t>
        <a:bodyPr/>
        <a:lstStyle/>
        <a:p>
          <a:endParaRPr lang="es-ES"/>
        </a:p>
      </dgm:t>
    </dgm:pt>
    <dgm:pt modelId="{E689EC9C-58B2-EE4F-8C0C-870C40D140E7}">
      <dgm:prSet custT="1"/>
      <dgm:spPr/>
      <dgm:t>
        <a:bodyPr/>
        <a:lstStyle/>
        <a:p>
          <a:r>
            <a:rPr lang="en-US" sz="1800" noProof="0" dirty="0">
              <a:latin typeface="Calibri" panose="020F0502020204030204" pitchFamily="34" charset="0"/>
              <a:cs typeface="Calibri" panose="020F0502020204030204" pitchFamily="34" charset="0"/>
            </a:rPr>
            <a:t>Perceived High Bleeding Risk  </a:t>
          </a:r>
        </a:p>
      </dgm:t>
    </dgm:pt>
    <dgm:pt modelId="{C86A5334-256A-4D44-B298-154728A7ADED}" type="sibTrans" cxnId="{84E5FB80-C2CE-2B49-B565-E59FB2CBB822}">
      <dgm:prSet/>
      <dgm:spPr/>
      <dgm:t>
        <a:bodyPr/>
        <a:lstStyle/>
        <a:p>
          <a:endParaRPr lang="es-ES" sz="1800"/>
        </a:p>
      </dgm:t>
    </dgm:pt>
    <dgm:pt modelId="{4F2FCC7C-4D5D-2140-98A8-9A162750B893}" type="parTrans" cxnId="{84E5FB80-C2CE-2B49-B565-E59FB2CBB822}">
      <dgm:prSet/>
      <dgm:spPr/>
      <dgm:t>
        <a:bodyPr/>
        <a:lstStyle/>
        <a:p>
          <a:endParaRPr lang="es-ES" sz="1800"/>
        </a:p>
      </dgm:t>
    </dgm:pt>
    <dgm:pt modelId="{A2D1CC2E-C0EB-EB46-9C11-5E56948FC6C3}">
      <dgm:prSet custT="1"/>
      <dgm:spPr/>
      <dgm:t>
        <a:bodyPr/>
        <a:lstStyle/>
        <a:p>
          <a:r>
            <a:rPr lang="en-US" sz="1600" b="0" i="0" kern="1200" noProof="0" dirty="0">
              <a:latin typeface="Calibri" panose="020F0502020204030204" pitchFamily="34" charset="0"/>
              <a:ea typeface="+mn-ea"/>
              <a:cs typeface="Calibri" panose="020F0502020204030204" pitchFamily="34" charset="0"/>
            </a:rPr>
            <a:t>Data lacking on </a:t>
          </a:r>
          <a:r>
            <a:rPr lang="en-US" sz="1600" b="0" i="0" kern="1200" noProof="0" dirty="0" err="1">
              <a:latin typeface="Calibri" panose="020F0502020204030204" pitchFamily="34" charset="0"/>
              <a:ea typeface="+mn-ea"/>
              <a:cs typeface="Calibri" panose="020F0502020204030204" pitchFamily="34" charset="0"/>
            </a:rPr>
            <a:t>CrCl</a:t>
          </a:r>
          <a:r>
            <a:rPr lang="en-US" sz="1600" b="0" i="0" kern="1200" noProof="0" dirty="0">
              <a:latin typeface="Calibri" panose="020F0502020204030204" pitchFamily="34" charset="0"/>
              <a:ea typeface="+mn-ea"/>
              <a:cs typeface="Calibri" panose="020F0502020204030204" pitchFamily="34" charset="0"/>
            </a:rPr>
            <a:t> ≤25 mL/min, hemodialysis</a:t>
          </a:r>
        </a:p>
      </dgm:t>
    </dgm:pt>
    <dgm:pt modelId="{13BA25CB-1A6B-7B4D-97C5-CA011D63AFDC}" type="sibTrans" cxnId="{CC6F0B6B-528E-B24D-9F39-6CE3731D9F91}">
      <dgm:prSet/>
      <dgm:spPr/>
      <dgm:t>
        <a:bodyPr/>
        <a:lstStyle/>
        <a:p>
          <a:endParaRPr lang="es-ES" sz="1800"/>
        </a:p>
      </dgm:t>
    </dgm:pt>
    <dgm:pt modelId="{E62485ED-C46D-5646-998B-ED8D6FCDAFBD}" type="parTrans" cxnId="{CC6F0B6B-528E-B24D-9F39-6CE3731D9F91}">
      <dgm:prSet/>
      <dgm:spPr/>
      <dgm:t>
        <a:bodyPr/>
        <a:lstStyle/>
        <a:p>
          <a:endParaRPr lang="es-ES" sz="1800"/>
        </a:p>
      </dgm:t>
    </dgm:pt>
    <dgm:pt modelId="{E6E277CE-3844-8146-BD9F-CF1422D1B69F}">
      <dgm:prSet custT="1"/>
      <dgm:spPr/>
      <dgm:t>
        <a:bodyPr/>
        <a:lstStyle/>
        <a:p>
          <a:r>
            <a:rPr lang="en-US" sz="1600" b="0" i="0" noProof="0" dirty="0">
              <a:latin typeface="Calibri" panose="020F0502020204030204" pitchFamily="34" charset="0"/>
              <a:cs typeface="Calibri" panose="020F0502020204030204" pitchFamily="34" charset="0"/>
            </a:rPr>
            <a:t>Patients with high bleeding risk such as elderly, frail, frequent falls</a:t>
          </a:r>
          <a:endParaRPr lang="en-US" sz="1600" noProof="0" dirty="0">
            <a:latin typeface="Calibri" panose="020F0502020204030204" pitchFamily="34" charset="0"/>
            <a:cs typeface="Calibri" panose="020F0502020204030204" pitchFamily="34" charset="0"/>
          </a:endParaRPr>
        </a:p>
      </dgm:t>
    </dgm:pt>
    <dgm:pt modelId="{8E05D097-9779-DE41-A27D-F9416AA80EC1}" type="sibTrans" cxnId="{5C1B8C33-622C-FC41-9AE0-EA958870369A}">
      <dgm:prSet/>
      <dgm:spPr/>
      <dgm:t>
        <a:bodyPr/>
        <a:lstStyle/>
        <a:p>
          <a:endParaRPr lang="es-ES" sz="1800"/>
        </a:p>
      </dgm:t>
    </dgm:pt>
    <dgm:pt modelId="{ED5DBBA2-A8F0-C941-AFFB-77D9F1127DB2}" type="parTrans" cxnId="{5C1B8C33-622C-FC41-9AE0-EA958870369A}">
      <dgm:prSet/>
      <dgm:spPr/>
      <dgm:t>
        <a:bodyPr/>
        <a:lstStyle/>
        <a:p>
          <a:endParaRPr lang="es-ES" sz="1800"/>
        </a:p>
      </dgm:t>
    </dgm:pt>
    <dgm:pt modelId="{4F315AA7-34B1-F94A-A1AA-4942E137925C}">
      <dgm:prSet custT="1"/>
      <dgm:spPr/>
      <dgm:t>
        <a:bodyPr/>
        <a:lstStyle/>
        <a:p>
          <a:r>
            <a:rPr lang="en-US" sz="1600" noProof="0" dirty="0">
              <a:latin typeface="Calibri" panose="020F0502020204030204" pitchFamily="34" charset="0"/>
              <a:cs typeface="Calibri" panose="020F0502020204030204" pitchFamily="34" charset="0"/>
            </a:rPr>
            <a:t>AF prevalence increases with age, as the % of frail patients </a:t>
          </a:r>
        </a:p>
      </dgm:t>
    </dgm:pt>
    <dgm:pt modelId="{0CA9C49A-7EFD-D944-875C-D6DB6BB17BD2}" type="sibTrans" cxnId="{5437C4DE-AF21-A742-B51F-0BAECF0C4BD8}">
      <dgm:prSet/>
      <dgm:spPr/>
      <dgm:t>
        <a:bodyPr/>
        <a:lstStyle/>
        <a:p>
          <a:endParaRPr lang="es-ES"/>
        </a:p>
      </dgm:t>
    </dgm:pt>
    <dgm:pt modelId="{8C9F5FAA-4216-1645-86E7-5488FF3AC979}" type="parTrans" cxnId="{5437C4DE-AF21-A742-B51F-0BAECF0C4BD8}">
      <dgm:prSet/>
      <dgm:spPr/>
      <dgm:t>
        <a:bodyPr/>
        <a:lstStyle/>
        <a:p>
          <a:endParaRPr lang="es-ES"/>
        </a:p>
      </dgm:t>
    </dgm:pt>
    <dgm:pt modelId="{20116CFD-626D-894C-83C4-71613AB04259}">
      <dgm:prSet custT="1"/>
      <dgm:spPr/>
      <dgm:t>
        <a:bodyPr/>
        <a:lstStyle/>
        <a:p>
          <a:r>
            <a:rPr lang="en-US" sz="1600" noProof="0" dirty="0">
              <a:latin typeface="Calibri" panose="020F0502020204030204" pitchFamily="34" charset="0"/>
              <a:cs typeface="Calibri" panose="020F0502020204030204" pitchFamily="34" charset="0"/>
            </a:rPr>
            <a:t>Optimal care remains uncertain in patients that require antiplatelet and anticoagulation </a:t>
          </a:r>
        </a:p>
      </dgm:t>
    </dgm:pt>
    <dgm:pt modelId="{A90CA17C-9E41-2B4D-995A-B69255BE3D59}" type="sibTrans" cxnId="{B6C0A325-465D-F443-A793-8D7F0D1471D4}">
      <dgm:prSet/>
      <dgm:spPr/>
      <dgm:t>
        <a:bodyPr/>
        <a:lstStyle/>
        <a:p>
          <a:endParaRPr lang="es-ES" sz="1800"/>
        </a:p>
      </dgm:t>
    </dgm:pt>
    <dgm:pt modelId="{794F52C2-944D-664E-9C0F-2701B840D63D}" type="parTrans" cxnId="{B6C0A325-465D-F443-A793-8D7F0D1471D4}">
      <dgm:prSet/>
      <dgm:spPr/>
      <dgm:t>
        <a:bodyPr/>
        <a:lstStyle/>
        <a:p>
          <a:endParaRPr lang="es-ES" sz="1800"/>
        </a:p>
      </dgm:t>
    </dgm:pt>
    <dgm:pt modelId="{D55F03D0-4215-E043-A585-A265CE26E030}">
      <dgm:prSet custT="1"/>
      <dgm:spPr/>
      <dgm:t>
        <a:bodyPr/>
        <a:lstStyle/>
        <a:p>
          <a:r>
            <a:rPr lang="en-US" sz="1600" b="0" i="0" noProof="0" dirty="0">
              <a:latin typeface="Calibri" panose="020F0502020204030204" pitchFamily="34" charset="0"/>
              <a:cs typeface="Calibri" panose="020F0502020204030204" pitchFamily="34" charset="0"/>
            </a:rPr>
            <a:t>Patients unsuitable for anticoagulation</a:t>
          </a:r>
          <a:endParaRPr lang="en-US" sz="1600" noProof="0" dirty="0">
            <a:latin typeface="Calibri" panose="020F0502020204030204" pitchFamily="34" charset="0"/>
            <a:cs typeface="Calibri" panose="020F0502020204030204" pitchFamily="34" charset="0"/>
          </a:endParaRPr>
        </a:p>
      </dgm:t>
    </dgm:pt>
    <dgm:pt modelId="{A7E37E75-DD14-4947-8E8F-709C7CB9E818}" type="sibTrans" cxnId="{DA739D98-022A-3643-B57F-26BAC54BF599}">
      <dgm:prSet/>
      <dgm:spPr/>
      <dgm:t>
        <a:bodyPr/>
        <a:lstStyle/>
        <a:p>
          <a:endParaRPr lang="es-ES" sz="1800"/>
        </a:p>
      </dgm:t>
    </dgm:pt>
    <dgm:pt modelId="{FB5556AF-1693-8949-9A8E-4B86B900A9AF}" type="parTrans" cxnId="{DA739D98-022A-3643-B57F-26BAC54BF599}">
      <dgm:prSet/>
      <dgm:spPr/>
      <dgm:t>
        <a:bodyPr/>
        <a:lstStyle/>
        <a:p>
          <a:endParaRPr lang="es-ES" sz="1800"/>
        </a:p>
      </dgm:t>
    </dgm:pt>
    <dgm:pt modelId="{C62D6382-18E8-E14E-B7E5-0C3326E41447}">
      <dgm:prSet custT="1"/>
      <dgm:spPr/>
      <dgm:t>
        <a:bodyPr/>
        <a:lstStyle/>
        <a:p>
          <a:r>
            <a:rPr lang="en-US" sz="1600" b="0" i="0" noProof="0" dirty="0">
              <a:latin typeface="Calibri" panose="020F0502020204030204" pitchFamily="34" charset="0"/>
              <a:cs typeface="Calibri" panose="020F0502020204030204" pitchFamily="34" charset="0"/>
            </a:rPr>
            <a:t>No clear definition for “unable to tolerate”  </a:t>
          </a:r>
          <a:endParaRPr lang="en-US" sz="1600" noProof="0" dirty="0">
            <a:latin typeface="Calibri" panose="020F0502020204030204" pitchFamily="34" charset="0"/>
            <a:cs typeface="Calibri" panose="020F0502020204030204" pitchFamily="34" charset="0"/>
          </a:endParaRPr>
        </a:p>
      </dgm:t>
    </dgm:pt>
    <dgm:pt modelId="{0B597C68-C64D-B840-AADE-D67DEDD2481B}" type="sibTrans" cxnId="{E66E8AB6-9783-D043-A343-E15F20638F97}">
      <dgm:prSet/>
      <dgm:spPr/>
      <dgm:t>
        <a:bodyPr/>
        <a:lstStyle/>
        <a:p>
          <a:endParaRPr lang="es-ES"/>
        </a:p>
      </dgm:t>
    </dgm:pt>
    <dgm:pt modelId="{AC3FF7BE-DBB1-044A-803C-7FFD0CF248D8}" type="parTrans" cxnId="{E66E8AB6-9783-D043-A343-E15F20638F97}">
      <dgm:prSet/>
      <dgm:spPr/>
      <dgm:t>
        <a:bodyPr/>
        <a:lstStyle/>
        <a:p>
          <a:endParaRPr lang="es-ES"/>
        </a:p>
      </dgm:t>
    </dgm:pt>
    <dgm:pt modelId="{50BF6AB4-9543-7949-87D0-1F0657CCD04C}">
      <dgm:prSet custT="1"/>
      <dgm:spPr/>
      <dgm:t>
        <a:bodyPr/>
        <a:lstStyle/>
        <a:p>
          <a:r>
            <a:rPr lang="en-US" sz="1600" b="0" i="0" noProof="0" dirty="0">
              <a:latin typeface="Calibri" panose="020F0502020204030204" pitchFamily="34" charset="0"/>
              <a:cs typeface="Calibri" panose="020F0502020204030204" pitchFamily="34" charset="0"/>
            </a:rPr>
            <a:t>Only 30-48% of AF eligible patients receive DOACs and 1 out of 4 receive off-label doses </a:t>
          </a:r>
          <a:endParaRPr lang="en-US" sz="1600" noProof="0" dirty="0">
            <a:latin typeface="Calibri" panose="020F0502020204030204" pitchFamily="34" charset="0"/>
            <a:cs typeface="Calibri" panose="020F0502020204030204" pitchFamily="34" charset="0"/>
          </a:endParaRPr>
        </a:p>
      </dgm:t>
    </dgm:pt>
    <dgm:pt modelId="{5316A41E-7EC1-194C-A47F-4EBF3615DC3F}" type="sibTrans" cxnId="{0B6F3AF2-5C86-1F4B-9172-1EA73924C2EA}">
      <dgm:prSet/>
      <dgm:spPr/>
      <dgm:t>
        <a:bodyPr/>
        <a:lstStyle/>
        <a:p>
          <a:endParaRPr lang="es-ES" sz="1800"/>
        </a:p>
      </dgm:t>
    </dgm:pt>
    <dgm:pt modelId="{E75C9D8B-EDA9-8D4E-B6B9-9EE19D5CB670}" type="parTrans" cxnId="{0B6F3AF2-5C86-1F4B-9172-1EA73924C2EA}">
      <dgm:prSet/>
      <dgm:spPr/>
      <dgm:t>
        <a:bodyPr/>
        <a:lstStyle/>
        <a:p>
          <a:endParaRPr lang="es-ES" sz="1800"/>
        </a:p>
      </dgm:t>
    </dgm:pt>
    <dgm:pt modelId="{210534EA-BEDB-1742-8725-3976756FDE38}">
      <dgm:prSet custT="1"/>
      <dgm:spPr/>
      <dgm:t>
        <a:bodyPr/>
        <a:lstStyle/>
        <a:p>
          <a:r>
            <a:rPr lang="en-US" sz="1600" noProof="0" dirty="0">
              <a:latin typeface="Calibri" panose="020F0502020204030204" pitchFamily="34" charset="0"/>
              <a:cs typeface="Calibri" panose="020F0502020204030204" pitchFamily="34" charset="0"/>
            </a:rPr>
            <a:t>62-85% persists on DOACs at 1 year</a:t>
          </a:r>
        </a:p>
      </dgm:t>
    </dgm:pt>
    <dgm:pt modelId="{3EFB4DA9-96C4-2443-88C1-B6A997BBBFA6}" type="sibTrans" cxnId="{01675CA9-48D9-EC41-8593-5075265D56BA}">
      <dgm:prSet/>
      <dgm:spPr/>
      <dgm:t>
        <a:bodyPr/>
        <a:lstStyle/>
        <a:p>
          <a:endParaRPr lang="es-ES"/>
        </a:p>
      </dgm:t>
    </dgm:pt>
    <dgm:pt modelId="{6A3A7F02-7EC8-B24E-BEA2-0C6B8E61DD16}" type="parTrans" cxnId="{01675CA9-48D9-EC41-8593-5075265D56BA}">
      <dgm:prSet/>
      <dgm:spPr/>
      <dgm:t>
        <a:bodyPr/>
        <a:lstStyle/>
        <a:p>
          <a:endParaRPr lang="es-ES"/>
        </a:p>
      </dgm:t>
    </dgm:pt>
    <dgm:pt modelId="{A5CC5944-32C9-8642-AAC1-E34D439019FE}" type="pres">
      <dgm:prSet presAssocID="{F014AF0F-D9B3-DA41-8B94-21248704AEC9}" presName="Name0" presStyleCnt="0">
        <dgm:presLayoutVars>
          <dgm:dir/>
          <dgm:animLvl val="lvl"/>
          <dgm:resizeHandles val="exact"/>
        </dgm:presLayoutVars>
      </dgm:prSet>
      <dgm:spPr/>
    </dgm:pt>
    <dgm:pt modelId="{A5832EFC-F2AE-EE45-A154-684D9CE84459}" type="pres">
      <dgm:prSet presAssocID="{7035BA0D-5076-2841-B253-751D60B2655A}" presName="linNode" presStyleCnt="0"/>
      <dgm:spPr/>
    </dgm:pt>
    <dgm:pt modelId="{0A9C8741-33DF-E049-9C87-C3490B5FFE6A}" type="pres">
      <dgm:prSet presAssocID="{7035BA0D-5076-2841-B253-751D60B2655A}" presName="parentText" presStyleLbl="node1" presStyleIdx="0" presStyleCnt="5" custScaleY="130183" custLinFactNeighborY="-1887">
        <dgm:presLayoutVars>
          <dgm:chMax val="1"/>
          <dgm:bulletEnabled val="1"/>
        </dgm:presLayoutVars>
      </dgm:prSet>
      <dgm:spPr/>
    </dgm:pt>
    <dgm:pt modelId="{4C06F1E8-C3FD-7B47-A876-91D3196BEAD5}" type="pres">
      <dgm:prSet presAssocID="{7035BA0D-5076-2841-B253-751D60B2655A}" presName="descendantText" presStyleLbl="alignAccFollowNode1" presStyleIdx="0" presStyleCnt="5" custScaleY="155501">
        <dgm:presLayoutVars>
          <dgm:bulletEnabled val="1"/>
        </dgm:presLayoutVars>
      </dgm:prSet>
      <dgm:spPr/>
    </dgm:pt>
    <dgm:pt modelId="{CD8C096B-9DF3-FF41-99E8-73091DBA7D63}" type="pres">
      <dgm:prSet presAssocID="{2F0479C4-DC18-BE42-BAE4-715C89476540}" presName="sp" presStyleCnt="0"/>
      <dgm:spPr/>
    </dgm:pt>
    <dgm:pt modelId="{3E4C5730-FBAD-EC48-9088-1D777973DE15}" type="pres">
      <dgm:prSet presAssocID="{0BD13E57-59A6-F544-A29A-20CAF515EF10}" presName="linNode" presStyleCnt="0"/>
      <dgm:spPr/>
    </dgm:pt>
    <dgm:pt modelId="{C9117B0B-707C-414B-B26A-209B264FA3B7}" type="pres">
      <dgm:prSet presAssocID="{0BD13E57-59A6-F544-A29A-20CAF515EF10}" presName="parentText" presStyleLbl="node1" presStyleIdx="1" presStyleCnt="5">
        <dgm:presLayoutVars>
          <dgm:chMax val="1"/>
          <dgm:bulletEnabled val="1"/>
        </dgm:presLayoutVars>
      </dgm:prSet>
      <dgm:spPr/>
    </dgm:pt>
    <dgm:pt modelId="{C914AFB2-974E-324C-9F90-8B51DFB7379B}" type="pres">
      <dgm:prSet presAssocID="{0BD13E57-59A6-F544-A29A-20CAF515EF10}" presName="descendantText" presStyleLbl="alignAccFollowNode1" presStyleIdx="1" presStyleCnt="5" custScaleY="152855">
        <dgm:presLayoutVars>
          <dgm:bulletEnabled val="1"/>
        </dgm:presLayoutVars>
      </dgm:prSet>
      <dgm:spPr/>
    </dgm:pt>
    <dgm:pt modelId="{01CD8A1A-933B-3C42-9099-1CF22AA92613}" type="pres">
      <dgm:prSet presAssocID="{53F92E45-1CAC-7944-9794-AF9C0BBB18D1}" presName="sp" presStyleCnt="0"/>
      <dgm:spPr/>
    </dgm:pt>
    <dgm:pt modelId="{CF37C553-5D2F-1C49-8F21-1691DC44F53D}" type="pres">
      <dgm:prSet presAssocID="{11576274-79C1-1446-A395-AF5289FE7AEA}" presName="linNode" presStyleCnt="0"/>
      <dgm:spPr/>
    </dgm:pt>
    <dgm:pt modelId="{721CFB91-DDBB-874E-B85E-9EC37EBB9FB7}" type="pres">
      <dgm:prSet presAssocID="{11576274-79C1-1446-A395-AF5289FE7AEA}" presName="parentText" presStyleLbl="node1" presStyleIdx="2" presStyleCnt="5" custScaleY="121238">
        <dgm:presLayoutVars>
          <dgm:chMax val="1"/>
          <dgm:bulletEnabled val="1"/>
        </dgm:presLayoutVars>
      </dgm:prSet>
      <dgm:spPr/>
    </dgm:pt>
    <dgm:pt modelId="{D897D70F-E983-3F4B-AD36-C387873E1672}" type="pres">
      <dgm:prSet presAssocID="{11576274-79C1-1446-A395-AF5289FE7AEA}" presName="descendantText" presStyleLbl="alignAccFollowNode1" presStyleIdx="2" presStyleCnt="5" custScaleY="152884">
        <dgm:presLayoutVars>
          <dgm:bulletEnabled val="1"/>
        </dgm:presLayoutVars>
      </dgm:prSet>
      <dgm:spPr/>
    </dgm:pt>
    <dgm:pt modelId="{F500024F-C726-4344-9233-CB7C5EB2ADFB}" type="pres">
      <dgm:prSet presAssocID="{77DCCF59-F3FC-D74B-BE05-0AD33C1B0006}" presName="sp" presStyleCnt="0"/>
      <dgm:spPr/>
    </dgm:pt>
    <dgm:pt modelId="{06FCF6DD-8F5C-8D4B-9464-1A2D7595E898}" type="pres">
      <dgm:prSet presAssocID="{578D5C8D-F5E2-8342-9434-C331ECCF3F3F}" presName="linNode" presStyleCnt="0"/>
      <dgm:spPr/>
    </dgm:pt>
    <dgm:pt modelId="{976D07DD-8060-C74D-AA7B-3AEDCC6F7AC6}" type="pres">
      <dgm:prSet presAssocID="{578D5C8D-F5E2-8342-9434-C331ECCF3F3F}" presName="parentText" presStyleLbl="node1" presStyleIdx="3" presStyleCnt="5">
        <dgm:presLayoutVars>
          <dgm:chMax val="1"/>
          <dgm:bulletEnabled val="1"/>
        </dgm:presLayoutVars>
      </dgm:prSet>
      <dgm:spPr/>
    </dgm:pt>
    <dgm:pt modelId="{AEE13ACA-077E-9849-B88A-7B5BFC24D8A1}" type="pres">
      <dgm:prSet presAssocID="{578D5C8D-F5E2-8342-9434-C331ECCF3F3F}" presName="descendantText" presStyleLbl="alignAccFollowNode1" presStyleIdx="3" presStyleCnt="5">
        <dgm:presLayoutVars>
          <dgm:bulletEnabled val="1"/>
        </dgm:presLayoutVars>
      </dgm:prSet>
      <dgm:spPr/>
    </dgm:pt>
    <dgm:pt modelId="{CB1FD651-BE79-6F45-AB37-93CB76F76D73}" type="pres">
      <dgm:prSet presAssocID="{E6B7C7C8-974F-6045-8F6B-0C3296F0C424}" presName="sp" presStyleCnt="0"/>
      <dgm:spPr/>
    </dgm:pt>
    <dgm:pt modelId="{1B2A019A-F9F8-654C-89C1-177BFFAF771C}" type="pres">
      <dgm:prSet presAssocID="{E689EC9C-58B2-EE4F-8C0C-870C40D140E7}" presName="linNode" presStyleCnt="0"/>
      <dgm:spPr/>
    </dgm:pt>
    <dgm:pt modelId="{D2D20A83-186F-EE4C-8D71-ED63A58B1D25}" type="pres">
      <dgm:prSet presAssocID="{E689EC9C-58B2-EE4F-8C0C-870C40D140E7}" presName="parentText" presStyleLbl="node1" presStyleIdx="4" presStyleCnt="5" custScaleY="153780">
        <dgm:presLayoutVars>
          <dgm:chMax val="1"/>
          <dgm:bulletEnabled val="1"/>
        </dgm:presLayoutVars>
      </dgm:prSet>
      <dgm:spPr/>
    </dgm:pt>
    <dgm:pt modelId="{991470FE-E109-B14A-AFD3-D43C9BAEEDEC}" type="pres">
      <dgm:prSet presAssocID="{E689EC9C-58B2-EE4F-8C0C-870C40D140E7}" presName="descendantText" presStyleLbl="alignAccFollowNode1" presStyleIdx="4" presStyleCnt="5" custScaleY="191106">
        <dgm:presLayoutVars>
          <dgm:bulletEnabled val="1"/>
        </dgm:presLayoutVars>
      </dgm:prSet>
      <dgm:spPr/>
    </dgm:pt>
  </dgm:ptLst>
  <dgm:cxnLst>
    <dgm:cxn modelId="{5D6A8B0A-51A0-3444-A4EF-D95425CBD032}" type="presOf" srcId="{0BD13E57-59A6-F544-A29A-20CAF515EF10}" destId="{C9117B0B-707C-414B-B26A-209B264FA3B7}" srcOrd="0" destOrd="0" presId="urn:microsoft.com/office/officeart/2005/8/layout/vList5"/>
    <dgm:cxn modelId="{D0F4F31E-452B-034C-BBB2-E05F1693914A}" srcId="{F014AF0F-D9B3-DA41-8B94-21248704AEC9}" destId="{578D5C8D-F5E2-8342-9434-C331ECCF3F3F}" srcOrd="3" destOrd="0" parTransId="{A9BA4E64-31FF-B64D-8570-85AF242122E2}" sibTransId="{E6B7C7C8-974F-6045-8F6B-0C3296F0C424}"/>
    <dgm:cxn modelId="{B6C0A325-465D-F443-A793-8D7F0D1471D4}" srcId="{11576274-79C1-1446-A395-AF5289FE7AEA}" destId="{20116CFD-626D-894C-83C4-71613AB04259}" srcOrd="0" destOrd="0" parTransId="{794F52C2-944D-664E-9C0F-2701B840D63D}" sibTransId="{A90CA17C-9E41-2B4D-995A-B69255BE3D59}"/>
    <dgm:cxn modelId="{25D0D629-FED5-0D4C-A095-C9F1B4E0DDA8}" type="presOf" srcId="{7035BA0D-5076-2841-B253-751D60B2655A}" destId="{0A9C8741-33DF-E049-9C87-C3490B5FFE6A}" srcOrd="0" destOrd="0" presId="urn:microsoft.com/office/officeart/2005/8/layout/vList5"/>
    <dgm:cxn modelId="{5C1B8C33-622C-FC41-9AE0-EA958870369A}" srcId="{0BD13E57-59A6-F544-A29A-20CAF515EF10}" destId="{E6E277CE-3844-8146-BD9F-CF1422D1B69F}" srcOrd="0" destOrd="0" parTransId="{ED5DBBA2-A8F0-C941-AFFB-77D9F1127DB2}" sibTransId="{8E05D097-9779-DE41-A27D-F9416AA80EC1}"/>
    <dgm:cxn modelId="{FA6ADC34-618D-8247-974E-EB46EBCE586D}" type="presOf" srcId="{20116CFD-626D-894C-83C4-71613AB04259}" destId="{D897D70F-E983-3F4B-AD36-C387873E1672}" srcOrd="0" destOrd="0" presId="urn:microsoft.com/office/officeart/2005/8/layout/vList5"/>
    <dgm:cxn modelId="{839C8639-ED77-2043-9970-D1BDF15F6ABA}" srcId="{F014AF0F-D9B3-DA41-8B94-21248704AEC9}" destId="{0BD13E57-59A6-F544-A29A-20CAF515EF10}" srcOrd="1" destOrd="0" parTransId="{29E1F67B-71C2-804A-BB6C-245D19A08BE2}" sibTransId="{53F92E45-1CAC-7944-9794-AF9C0BBB18D1}"/>
    <dgm:cxn modelId="{F60A223F-1F65-3F4E-9908-06178862C777}" type="presOf" srcId="{210534EA-BEDB-1742-8725-3976756FDE38}" destId="{991470FE-E109-B14A-AFD3-D43C9BAEEDEC}" srcOrd="0" destOrd="1" presId="urn:microsoft.com/office/officeart/2005/8/layout/vList5"/>
    <dgm:cxn modelId="{EBE17F41-EAB1-DF49-8C03-98F5388EE0B3}" srcId="{7035BA0D-5076-2841-B253-751D60B2655A}" destId="{57302A93-B828-2340-8606-3CFEC6874C86}" srcOrd="0" destOrd="0" parTransId="{F4CE110C-BEC7-9B4C-B591-2E61FAEFE4D9}" sibTransId="{0D7291DB-5D43-6C42-B361-CAD3D7CC5205}"/>
    <dgm:cxn modelId="{EFA2C566-CB18-7B41-B789-D303884AA74E}" type="presOf" srcId="{4F315AA7-34B1-F94A-A1AA-4942E137925C}" destId="{C914AFB2-974E-324C-9F90-8B51DFB7379B}" srcOrd="0" destOrd="1" presId="urn:microsoft.com/office/officeart/2005/8/layout/vList5"/>
    <dgm:cxn modelId="{CC6F0B6B-528E-B24D-9F39-6CE3731D9F91}" srcId="{7035BA0D-5076-2841-B253-751D60B2655A}" destId="{A2D1CC2E-C0EB-EB46-9C11-5E56948FC6C3}" srcOrd="1" destOrd="0" parTransId="{E62485ED-C46D-5646-998B-ED8D6FCDAFBD}" sibTransId="{13BA25CB-1A6B-7B4D-97C5-CA011D63AFDC}"/>
    <dgm:cxn modelId="{BC106B7D-E6EC-BC46-965E-6C8A0660726E}" srcId="{F014AF0F-D9B3-DA41-8B94-21248704AEC9}" destId="{11576274-79C1-1446-A395-AF5289FE7AEA}" srcOrd="2" destOrd="0" parTransId="{FC4EB413-F425-E24F-AC26-624FF79C91A0}" sibTransId="{77DCCF59-F3FC-D74B-BE05-0AD33C1B0006}"/>
    <dgm:cxn modelId="{0E66627E-FC4D-814F-8DA2-DF0C53107CAB}" type="presOf" srcId="{E6E277CE-3844-8146-BD9F-CF1422D1B69F}" destId="{C914AFB2-974E-324C-9F90-8B51DFB7379B}" srcOrd="0" destOrd="0" presId="urn:microsoft.com/office/officeart/2005/8/layout/vList5"/>
    <dgm:cxn modelId="{84E5FB80-C2CE-2B49-B565-E59FB2CBB822}" srcId="{F014AF0F-D9B3-DA41-8B94-21248704AEC9}" destId="{E689EC9C-58B2-EE4F-8C0C-870C40D140E7}" srcOrd="4" destOrd="0" parTransId="{4F2FCC7C-4D5D-2140-98A8-9A162750B893}" sibTransId="{C86A5334-256A-4D44-B298-154728A7ADED}"/>
    <dgm:cxn modelId="{03C0CA8B-09A2-2B47-B940-9EBA40F26173}" type="presOf" srcId="{578D5C8D-F5E2-8342-9434-C331ECCF3F3F}" destId="{976D07DD-8060-C74D-AA7B-3AEDCC6F7AC6}" srcOrd="0" destOrd="0" presId="urn:microsoft.com/office/officeart/2005/8/layout/vList5"/>
    <dgm:cxn modelId="{EDC8108E-4B0A-AC4A-A3B9-C6CC88CFF814}" type="presOf" srcId="{50BF6AB4-9543-7949-87D0-1F0657CCD04C}" destId="{991470FE-E109-B14A-AFD3-D43C9BAEEDEC}" srcOrd="0" destOrd="0" presId="urn:microsoft.com/office/officeart/2005/8/layout/vList5"/>
    <dgm:cxn modelId="{DA739D98-022A-3643-B57F-26BAC54BF599}" srcId="{578D5C8D-F5E2-8342-9434-C331ECCF3F3F}" destId="{D55F03D0-4215-E043-A585-A265CE26E030}" srcOrd="0" destOrd="0" parTransId="{FB5556AF-1693-8949-9A8E-4B86B900A9AF}" sibTransId="{A7E37E75-DD14-4947-8E8F-709C7CB9E818}"/>
    <dgm:cxn modelId="{01675CA9-48D9-EC41-8593-5075265D56BA}" srcId="{E689EC9C-58B2-EE4F-8C0C-870C40D140E7}" destId="{210534EA-BEDB-1742-8725-3976756FDE38}" srcOrd="1" destOrd="0" parTransId="{6A3A7F02-7EC8-B24E-BEA2-0C6B8E61DD16}" sibTransId="{3EFB4DA9-96C4-2443-88C1-B6A997BBBFA6}"/>
    <dgm:cxn modelId="{7DE8D7B5-68D8-A54D-9DC1-EE54784893FA}" srcId="{F014AF0F-D9B3-DA41-8B94-21248704AEC9}" destId="{7035BA0D-5076-2841-B253-751D60B2655A}" srcOrd="0" destOrd="0" parTransId="{61139A85-9EC2-3044-B520-71C09D4A1124}" sibTransId="{2F0479C4-DC18-BE42-BAE4-715C89476540}"/>
    <dgm:cxn modelId="{E66E8AB6-9783-D043-A343-E15F20638F97}" srcId="{578D5C8D-F5E2-8342-9434-C331ECCF3F3F}" destId="{C62D6382-18E8-E14E-B7E5-0C3326E41447}" srcOrd="1" destOrd="0" parTransId="{AC3FF7BE-DBB1-044A-803C-7FFD0CF248D8}" sibTransId="{0B597C68-C64D-B840-AADE-D67DEDD2481B}"/>
    <dgm:cxn modelId="{959EDCBB-28DD-8A47-A051-173F2194F813}" type="presOf" srcId="{57302A93-B828-2340-8606-3CFEC6874C86}" destId="{4C06F1E8-C3FD-7B47-A876-91D3196BEAD5}" srcOrd="0" destOrd="0" presId="urn:microsoft.com/office/officeart/2005/8/layout/vList5"/>
    <dgm:cxn modelId="{7D31DDBC-5D74-134C-B2FE-A0DA692643E8}" type="presOf" srcId="{E689EC9C-58B2-EE4F-8C0C-870C40D140E7}" destId="{D2D20A83-186F-EE4C-8D71-ED63A58B1D25}" srcOrd="0" destOrd="0" presId="urn:microsoft.com/office/officeart/2005/8/layout/vList5"/>
    <dgm:cxn modelId="{85D032C2-AF76-B041-BB3F-355205F48E28}" type="presOf" srcId="{D55F03D0-4215-E043-A585-A265CE26E030}" destId="{AEE13ACA-077E-9849-B88A-7B5BFC24D8A1}" srcOrd="0" destOrd="0" presId="urn:microsoft.com/office/officeart/2005/8/layout/vList5"/>
    <dgm:cxn modelId="{803542CA-5A52-B941-AE31-18BE736DF420}" type="presOf" srcId="{11576274-79C1-1446-A395-AF5289FE7AEA}" destId="{721CFB91-DDBB-874E-B85E-9EC37EBB9FB7}" srcOrd="0" destOrd="0" presId="urn:microsoft.com/office/officeart/2005/8/layout/vList5"/>
    <dgm:cxn modelId="{FE9285DE-1FF3-4A4C-9941-F7300F467266}" type="presOf" srcId="{C62D6382-18E8-E14E-B7E5-0C3326E41447}" destId="{AEE13ACA-077E-9849-B88A-7B5BFC24D8A1}" srcOrd="0" destOrd="1" presId="urn:microsoft.com/office/officeart/2005/8/layout/vList5"/>
    <dgm:cxn modelId="{5437C4DE-AF21-A742-B51F-0BAECF0C4BD8}" srcId="{0BD13E57-59A6-F544-A29A-20CAF515EF10}" destId="{4F315AA7-34B1-F94A-A1AA-4942E137925C}" srcOrd="1" destOrd="0" parTransId="{8C9F5FAA-4216-1645-86E7-5488FF3AC979}" sibTransId="{0CA9C49A-7EFD-D944-875C-D6DB6BB17BD2}"/>
    <dgm:cxn modelId="{34B2C6EB-120F-EA4F-AEAD-B6FFEF29D222}" type="presOf" srcId="{F014AF0F-D9B3-DA41-8B94-21248704AEC9}" destId="{A5CC5944-32C9-8642-AAC1-E34D439019FE}" srcOrd="0" destOrd="0" presId="urn:microsoft.com/office/officeart/2005/8/layout/vList5"/>
    <dgm:cxn modelId="{27B63BED-9368-DE44-861B-F5AB84FDC1FF}" type="presOf" srcId="{A2D1CC2E-C0EB-EB46-9C11-5E56948FC6C3}" destId="{4C06F1E8-C3FD-7B47-A876-91D3196BEAD5}" srcOrd="0" destOrd="1" presId="urn:microsoft.com/office/officeart/2005/8/layout/vList5"/>
    <dgm:cxn modelId="{0B6F3AF2-5C86-1F4B-9172-1EA73924C2EA}" srcId="{E689EC9C-58B2-EE4F-8C0C-870C40D140E7}" destId="{50BF6AB4-9543-7949-87D0-1F0657CCD04C}" srcOrd="0" destOrd="0" parTransId="{E75C9D8B-EDA9-8D4E-B6B9-9EE19D5CB670}" sibTransId="{5316A41E-7EC1-194C-A47F-4EBF3615DC3F}"/>
    <dgm:cxn modelId="{B3AFB7CE-F1E2-FD4B-B48E-5904D20B3866}" type="presParOf" srcId="{A5CC5944-32C9-8642-AAC1-E34D439019FE}" destId="{A5832EFC-F2AE-EE45-A154-684D9CE84459}" srcOrd="0" destOrd="0" presId="urn:microsoft.com/office/officeart/2005/8/layout/vList5"/>
    <dgm:cxn modelId="{3ABDDBDC-AAB0-3B43-B8C0-525C62CD8C3E}" type="presParOf" srcId="{A5832EFC-F2AE-EE45-A154-684D9CE84459}" destId="{0A9C8741-33DF-E049-9C87-C3490B5FFE6A}" srcOrd="0" destOrd="0" presId="urn:microsoft.com/office/officeart/2005/8/layout/vList5"/>
    <dgm:cxn modelId="{41E8F4E0-9180-0C47-921C-4230FC6EB628}" type="presParOf" srcId="{A5832EFC-F2AE-EE45-A154-684D9CE84459}" destId="{4C06F1E8-C3FD-7B47-A876-91D3196BEAD5}" srcOrd="1" destOrd="0" presId="urn:microsoft.com/office/officeart/2005/8/layout/vList5"/>
    <dgm:cxn modelId="{D4CCD57C-E906-1B47-BE74-ACEDA430E57A}" type="presParOf" srcId="{A5CC5944-32C9-8642-AAC1-E34D439019FE}" destId="{CD8C096B-9DF3-FF41-99E8-73091DBA7D63}" srcOrd="1" destOrd="0" presId="urn:microsoft.com/office/officeart/2005/8/layout/vList5"/>
    <dgm:cxn modelId="{FFB8EFC0-8CB0-9A43-A042-8280EF889DFC}" type="presParOf" srcId="{A5CC5944-32C9-8642-AAC1-E34D439019FE}" destId="{3E4C5730-FBAD-EC48-9088-1D777973DE15}" srcOrd="2" destOrd="0" presId="urn:microsoft.com/office/officeart/2005/8/layout/vList5"/>
    <dgm:cxn modelId="{AFD52697-7CDE-9A42-A9FB-CF94E9BC95F9}" type="presParOf" srcId="{3E4C5730-FBAD-EC48-9088-1D777973DE15}" destId="{C9117B0B-707C-414B-B26A-209B264FA3B7}" srcOrd="0" destOrd="0" presId="urn:microsoft.com/office/officeart/2005/8/layout/vList5"/>
    <dgm:cxn modelId="{E0007646-6B29-7345-A5EC-175B1B0E8C8A}" type="presParOf" srcId="{3E4C5730-FBAD-EC48-9088-1D777973DE15}" destId="{C914AFB2-974E-324C-9F90-8B51DFB7379B}" srcOrd="1" destOrd="0" presId="urn:microsoft.com/office/officeart/2005/8/layout/vList5"/>
    <dgm:cxn modelId="{0C0CCE0E-CFE3-464A-B3C0-F8128611C374}" type="presParOf" srcId="{A5CC5944-32C9-8642-AAC1-E34D439019FE}" destId="{01CD8A1A-933B-3C42-9099-1CF22AA92613}" srcOrd="3" destOrd="0" presId="urn:microsoft.com/office/officeart/2005/8/layout/vList5"/>
    <dgm:cxn modelId="{E44790EA-6EEA-2340-991E-C45BA9B36ED5}" type="presParOf" srcId="{A5CC5944-32C9-8642-AAC1-E34D439019FE}" destId="{CF37C553-5D2F-1C49-8F21-1691DC44F53D}" srcOrd="4" destOrd="0" presId="urn:microsoft.com/office/officeart/2005/8/layout/vList5"/>
    <dgm:cxn modelId="{AD2C6536-E1D7-9546-B2D9-9A95B6A4F8C4}" type="presParOf" srcId="{CF37C553-5D2F-1C49-8F21-1691DC44F53D}" destId="{721CFB91-DDBB-874E-B85E-9EC37EBB9FB7}" srcOrd="0" destOrd="0" presId="urn:microsoft.com/office/officeart/2005/8/layout/vList5"/>
    <dgm:cxn modelId="{0503F0D1-57D9-D845-B186-5CC70D5104D0}" type="presParOf" srcId="{CF37C553-5D2F-1C49-8F21-1691DC44F53D}" destId="{D897D70F-E983-3F4B-AD36-C387873E1672}" srcOrd="1" destOrd="0" presId="urn:microsoft.com/office/officeart/2005/8/layout/vList5"/>
    <dgm:cxn modelId="{EA340437-C5EF-3147-AF9C-065CF3302EE2}" type="presParOf" srcId="{A5CC5944-32C9-8642-AAC1-E34D439019FE}" destId="{F500024F-C726-4344-9233-CB7C5EB2ADFB}" srcOrd="5" destOrd="0" presId="urn:microsoft.com/office/officeart/2005/8/layout/vList5"/>
    <dgm:cxn modelId="{96B013BC-2750-C148-9E73-12232F24E103}" type="presParOf" srcId="{A5CC5944-32C9-8642-AAC1-E34D439019FE}" destId="{06FCF6DD-8F5C-8D4B-9464-1A2D7595E898}" srcOrd="6" destOrd="0" presId="urn:microsoft.com/office/officeart/2005/8/layout/vList5"/>
    <dgm:cxn modelId="{D9DBDAE1-C102-C742-BDF1-94D30A7D36D2}" type="presParOf" srcId="{06FCF6DD-8F5C-8D4B-9464-1A2D7595E898}" destId="{976D07DD-8060-C74D-AA7B-3AEDCC6F7AC6}" srcOrd="0" destOrd="0" presId="urn:microsoft.com/office/officeart/2005/8/layout/vList5"/>
    <dgm:cxn modelId="{C1C295A8-9BF3-D047-BC7A-136CE2B30261}" type="presParOf" srcId="{06FCF6DD-8F5C-8D4B-9464-1A2D7595E898}" destId="{AEE13ACA-077E-9849-B88A-7B5BFC24D8A1}" srcOrd="1" destOrd="0" presId="urn:microsoft.com/office/officeart/2005/8/layout/vList5"/>
    <dgm:cxn modelId="{DD0C39B9-9EFE-7641-8598-103A7EFC7392}" type="presParOf" srcId="{A5CC5944-32C9-8642-AAC1-E34D439019FE}" destId="{CB1FD651-BE79-6F45-AB37-93CB76F76D73}" srcOrd="7" destOrd="0" presId="urn:microsoft.com/office/officeart/2005/8/layout/vList5"/>
    <dgm:cxn modelId="{28561E5C-F0E6-4042-A22E-BEB82611D5E7}" type="presParOf" srcId="{A5CC5944-32C9-8642-AAC1-E34D439019FE}" destId="{1B2A019A-F9F8-654C-89C1-177BFFAF771C}" srcOrd="8" destOrd="0" presId="urn:microsoft.com/office/officeart/2005/8/layout/vList5"/>
    <dgm:cxn modelId="{51FBBAF5-5F89-194B-A205-A8213C038FED}" type="presParOf" srcId="{1B2A019A-F9F8-654C-89C1-177BFFAF771C}" destId="{D2D20A83-186F-EE4C-8D71-ED63A58B1D25}" srcOrd="0" destOrd="0" presId="urn:microsoft.com/office/officeart/2005/8/layout/vList5"/>
    <dgm:cxn modelId="{1E8EF2B4-3464-4F49-AEFE-2979041453E4}" type="presParOf" srcId="{1B2A019A-F9F8-654C-89C1-177BFFAF771C}" destId="{991470FE-E109-B14A-AFD3-D43C9BAEED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5E306-D226-D041-9BD8-DC280408EA9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63BEDCD9-8258-7344-B961-AFAAA0631204}">
      <dgm:prSet/>
      <dgm:spPr/>
      <dgm:t>
        <a:bodyPr/>
        <a:lstStyle/>
        <a:p>
          <a:r>
            <a:rPr lang="en-US" noProof="0" dirty="0">
              <a:latin typeface="Calibri" panose="020F0502020204030204" pitchFamily="34" charset="0"/>
              <a:cs typeface="Calibri" panose="020F0502020204030204" pitchFamily="34" charset="0"/>
            </a:rPr>
            <a:t>Stroke Prevalence</a:t>
          </a:r>
        </a:p>
      </dgm:t>
    </dgm:pt>
    <dgm:pt modelId="{18896353-99D4-A441-A53F-1ECDFD48BDD1}" type="parTrans" cxnId="{F8AC4410-A068-1041-84A2-E88499FE5E20}">
      <dgm:prSet/>
      <dgm:spPr/>
      <dgm:t>
        <a:bodyPr/>
        <a:lstStyle/>
        <a:p>
          <a:endParaRPr lang="es-ES"/>
        </a:p>
      </dgm:t>
    </dgm:pt>
    <dgm:pt modelId="{DE00C7CC-54A5-084D-BB49-D77291F7A819}" type="sibTrans" cxnId="{F8AC4410-A068-1041-84A2-E88499FE5E20}">
      <dgm:prSet/>
      <dgm:spPr/>
      <dgm:t>
        <a:bodyPr/>
        <a:lstStyle/>
        <a:p>
          <a:endParaRPr lang="es-ES"/>
        </a:p>
      </dgm:t>
    </dgm:pt>
    <dgm:pt modelId="{494B994E-3091-DA4F-BCFB-2900431444B4}">
      <dgm:prSet/>
      <dgm:spPr/>
      <dgm:t>
        <a:bodyPr/>
        <a:lstStyle/>
        <a:p>
          <a:r>
            <a:rPr lang="en-US" noProof="0" dirty="0">
              <a:latin typeface="Calibri" panose="020F0502020204030204" pitchFamily="34" charset="0"/>
              <a:cs typeface="Calibri" panose="020F0502020204030204" pitchFamily="34" charset="0"/>
            </a:rPr>
            <a:t>Recurrent Stroke</a:t>
          </a:r>
        </a:p>
      </dgm:t>
    </dgm:pt>
    <dgm:pt modelId="{67BE585D-DD03-6443-9C01-CA9FEC00F4C3}" type="parTrans" cxnId="{904A40C8-2AA9-3246-A1C0-DD5ADC1FCCD2}">
      <dgm:prSet/>
      <dgm:spPr/>
      <dgm:t>
        <a:bodyPr/>
        <a:lstStyle/>
        <a:p>
          <a:endParaRPr lang="es-ES"/>
        </a:p>
      </dgm:t>
    </dgm:pt>
    <dgm:pt modelId="{0B70D89E-754F-7349-B130-9A9C7A24D025}" type="sibTrans" cxnId="{904A40C8-2AA9-3246-A1C0-DD5ADC1FCCD2}">
      <dgm:prSet/>
      <dgm:spPr/>
      <dgm:t>
        <a:bodyPr/>
        <a:lstStyle/>
        <a:p>
          <a:endParaRPr lang="es-ES"/>
        </a:p>
      </dgm:t>
    </dgm:pt>
    <dgm:pt modelId="{881A8CE6-39D7-034A-BCA9-A709C4FB7478}">
      <dgm:prSet custT="1"/>
      <dgm:spPr/>
      <dgm:t>
        <a:bodyPr/>
        <a:lstStyle/>
        <a:p>
          <a:r>
            <a:rPr lang="en-US" sz="2000" noProof="0" dirty="0">
              <a:latin typeface="Calibri" panose="020F0502020204030204" pitchFamily="34" charset="0"/>
              <a:cs typeface="Calibri" panose="020F0502020204030204" pitchFamily="34" charset="0"/>
            </a:rPr>
            <a:t>In 2019, stroke prevalence was 77 million people worldwide</a:t>
          </a:r>
        </a:p>
      </dgm:t>
    </dgm:pt>
    <dgm:pt modelId="{747C127D-37D0-0B47-9C6D-781E45CE4D6A}" type="parTrans" cxnId="{E8AB5BDC-EFE2-BC49-B02F-B8390A39D0AD}">
      <dgm:prSet/>
      <dgm:spPr/>
      <dgm:t>
        <a:bodyPr/>
        <a:lstStyle/>
        <a:p>
          <a:endParaRPr lang="es-ES"/>
        </a:p>
      </dgm:t>
    </dgm:pt>
    <dgm:pt modelId="{60DA6CF6-3E05-1D49-A8FE-BD4C9C7CC146}" type="sibTrans" cxnId="{E8AB5BDC-EFE2-BC49-B02F-B8390A39D0AD}">
      <dgm:prSet/>
      <dgm:spPr/>
      <dgm:t>
        <a:bodyPr/>
        <a:lstStyle/>
        <a:p>
          <a:endParaRPr lang="es-ES"/>
        </a:p>
      </dgm:t>
    </dgm:pt>
    <dgm:pt modelId="{5AF34CE1-D1DD-EA40-B32C-6B5FB907AC46}">
      <dgm:prSet custT="1"/>
      <dgm:spPr>
        <a:ln>
          <a:noFill/>
        </a:ln>
      </dgm:spPr>
      <dgm:t>
        <a:bodyPr/>
        <a:lstStyle/>
        <a:p>
          <a:pPr>
            <a:buFont typeface="Arial" panose="020B0604020202020204" pitchFamily="34" charset="0"/>
            <a:buChar char="•"/>
          </a:pPr>
          <a:r>
            <a:rPr lang="en-US" sz="1800" noProof="0" dirty="0">
              <a:latin typeface="Calibri" panose="020F0502020204030204" pitchFamily="34" charset="0"/>
              <a:cs typeface="Calibri" panose="020F0502020204030204" pitchFamily="34" charset="0"/>
            </a:rPr>
            <a:t>Stroke is the second cause of death globally</a:t>
          </a:r>
        </a:p>
      </dgm:t>
    </dgm:pt>
    <dgm:pt modelId="{6BAC3260-C87B-1444-9E6E-04BF87E05BD4}" type="parTrans" cxnId="{CF3F454B-5B3A-1D48-9873-68111FDFEF11}">
      <dgm:prSet/>
      <dgm:spPr/>
      <dgm:t>
        <a:bodyPr/>
        <a:lstStyle/>
        <a:p>
          <a:endParaRPr lang="es-ES"/>
        </a:p>
      </dgm:t>
    </dgm:pt>
    <dgm:pt modelId="{D776AD37-C69F-CF4F-97E6-AFBA0A7C028A}" type="sibTrans" cxnId="{CF3F454B-5B3A-1D48-9873-68111FDFEF11}">
      <dgm:prSet/>
      <dgm:spPr/>
      <dgm:t>
        <a:bodyPr/>
        <a:lstStyle/>
        <a:p>
          <a:endParaRPr lang="es-ES"/>
        </a:p>
      </dgm:t>
    </dgm:pt>
    <dgm:pt modelId="{A563AE71-45F9-A14A-B3FE-1AE685FB050B}">
      <dgm:prSet custT="1"/>
      <dgm:spPr/>
      <dgm:t>
        <a:bodyPr/>
        <a:lstStyle/>
        <a:p>
          <a:r>
            <a:rPr lang="en-US" sz="1800" noProof="0" dirty="0">
              <a:latin typeface="Calibri" panose="020F0502020204030204" pitchFamily="34" charset="0"/>
              <a:cs typeface="Calibri" panose="020F0502020204030204" pitchFamily="34" charset="0"/>
            </a:rPr>
            <a:t>The risk is higher after the initial ischemic stroke</a:t>
          </a:r>
        </a:p>
      </dgm:t>
    </dgm:pt>
    <dgm:pt modelId="{CEA7A1BD-3EDF-CD4E-BEF3-F61042866055}" type="parTrans" cxnId="{789D6AAC-B9C1-7A4D-BBEA-6E470F1A8CFD}">
      <dgm:prSet/>
      <dgm:spPr/>
      <dgm:t>
        <a:bodyPr/>
        <a:lstStyle/>
        <a:p>
          <a:endParaRPr lang="es-ES"/>
        </a:p>
      </dgm:t>
    </dgm:pt>
    <dgm:pt modelId="{CB84AF8B-A70B-F048-920A-B9E5E6DFEBA6}" type="sibTrans" cxnId="{789D6AAC-B9C1-7A4D-BBEA-6E470F1A8CFD}">
      <dgm:prSet/>
      <dgm:spPr/>
      <dgm:t>
        <a:bodyPr/>
        <a:lstStyle/>
        <a:p>
          <a:endParaRPr lang="es-ES"/>
        </a:p>
      </dgm:t>
    </dgm:pt>
    <dgm:pt modelId="{234DDFAC-0F87-984F-9BBE-4E4AC610755C}">
      <dgm:prSet/>
      <dgm:spPr/>
      <dgm:t>
        <a:bodyPr/>
        <a:lstStyle/>
        <a:p>
          <a:r>
            <a:rPr lang="en-US" noProof="0" dirty="0">
              <a:latin typeface="Calibri" panose="020F0502020204030204" pitchFamily="34" charset="0"/>
              <a:cs typeface="Calibri" panose="020F0502020204030204" pitchFamily="34" charset="0"/>
            </a:rPr>
            <a:t>Death and Disability</a:t>
          </a:r>
        </a:p>
      </dgm:t>
    </dgm:pt>
    <dgm:pt modelId="{BF1C768C-03C9-AC4D-A144-BAE83B4CA2F2}" type="sibTrans" cxnId="{D5693EA0-3A3B-6642-A440-93870756633F}">
      <dgm:prSet/>
      <dgm:spPr/>
      <dgm:t>
        <a:bodyPr/>
        <a:lstStyle/>
        <a:p>
          <a:endParaRPr lang="es-ES"/>
        </a:p>
      </dgm:t>
    </dgm:pt>
    <dgm:pt modelId="{8AEC024C-9936-6F4C-BC93-45F883C6003B}" type="parTrans" cxnId="{D5693EA0-3A3B-6642-A440-93870756633F}">
      <dgm:prSet/>
      <dgm:spPr/>
      <dgm:t>
        <a:bodyPr/>
        <a:lstStyle/>
        <a:p>
          <a:endParaRPr lang="es-ES"/>
        </a:p>
      </dgm:t>
    </dgm:pt>
    <dgm:pt modelId="{2085D4C2-0DCD-DF4C-9439-B08A86D747A5}">
      <dgm:prSet custT="1"/>
      <dgm:spPr>
        <a:ln>
          <a:noFill/>
        </a:ln>
      </dgm:spPr>
      <dgm:t>
        <a:bodyPr/>
        <a:lstStyle/>
        <a:p>
          <a:pPr rtl="0">
            <a:buFont typeface="Arial" panose="020B0604020202020204" pitchFamily="34" charset="0"/>
            <a:buChar char="•"/>
          </a:pPr>
          <a:r>
            <a:rPr lang="en-US" sz="1800" b="0" i="0" u="none" noProof="0" dirty="0">
              <a:latin typeface="Calibri"/>
              <a:cs typeface="Calibri"/>
            </a:rPr>
            <a:t>One of the leading causes of disability worldwide </a:t>
          </a:r>
          <a:r>
            <a:rPr lang="en-US" sz="1800" b="0" i="0" u="none" baseline="0" noProof="0" dirty="0">
              <a:latin typeface="Calibri"/>
              <a:cs typeface="Calibri"/>
            </a:rPr>
            <a:t>and in the USA</a:t>
          </a:r>
          <a:endParaRPr lang="en-US" sz="1800" baseline="30000" noProof="0" dirty="0">
            <a:latin typeface="Calibri" panose="020F0502020204030204" pitchFamily="34" charset="0"/>
            <a:cs typeface="Calibri" panose="020F0502020204030204" pitchFamily="34" charset="0"/>
          </a:endParaRPr>
        </a:p>
      </dgm:t>
    </dgm:pt>
    <dgm:pt modelId="{943CE826-A93E-8947-9C33-56E1591C8EBF}" type="parTrans" cxnId="{E4B91C4E-F3DE-BC42-9353-ECA39D5E37E1}">
      <dgm:prSet/>
      <dgm:spPr/>
      <dgm:t>
        <a:bodyPr/>
        <a:lstStyle/>
        <a:p>
          <a:endParaRPr lang="es-ES"/>
        </a:p>
      </dgm:t>
    </dgm:pt>
    <dgm:pt modelId="{A67B4882-F2F2-654A-BF3D-FEC79BF42312}" type="sibTrans" cxnId="{E4B91C4E-F3DE-BC42-9353-ECA39D5E37E1}">
      <dgm:prSet/>
      <dgm:spPr/>
      <dgm:t>
        <a:bodyPr/>
        <a:lstStyle/>
        <a:p>
          <a:endParaRPr lang="es-ES"/>
        </a:p>
      </dgm:t>
    </dgm:pt>
    <dgm:pt modelId="{E2BA8004-F85F-B745-A296-66BE24BA4953}" type="pres">
      <dgm:prSet presAssocID="{D9C5E306-D226-D041-9BD8-DC280408EA97}" presName="Name0" presStyleCnt="0">
        <dgm:presLayoutVars>
          <dgm:dir/>
          <dgm:animLvl val="lvl"/>
          <dgm:resizeHandles val="exact"/>
        </dgm:presLayoutVars>
      </dgm:prSet>
      <dgm:spPr/>
    </dgm:pt>
    <dgm:pt modelId="{8BC4EBD3-13DD-CB4C-BDA4-25945D09BE0A}" type="pres">
      <dgm:prSet presAssocID="{63BEDCD9-8258-7344-B961-AFAAA0631204}" presName="linNode" presStyleCnt="0"/>
      <dgm:spPr/>
    </dgm:pt>
    <dgm:pt modelId="{1642BCD2-A8E7-F94A-9A87-442A1F097CE9}" type="pres">
      <dgm:prSet presAssocID="{63BEDCD9-8258-7344-B961-AFAAA0631204}" presName="parentText" presStyleLbl="node1" presStyleIdx="0" presStyleCnt="3" custLinFactNeighborY="1231">
        <dgm:presLayoutVars>
          <dgm:chMax val="1"/>
          <dgm:bulletEnabled val="1"/>
        </dgm:presLayoutVars>
      </dgm:prSet>
      <dgm:spPr/>
    </dgm:pt>
    <dgm:pt modelId="{704F722F-A675-4C48-B612-0BE307F97D1E}" type="pres">
      <dgm:prSet presAssocID="{63BEDCD9-8258-7344-B961-AFAAA0631204}" presName="descendantText" presStyleLbl="alignAccFollowNode1" presStyleIdx="0" presStyleCnt="3">
        <dgm:presLayoutVars>
          <dgm:bulletEnabled val="1"/>
        </dgm:presLayoutVars>
      </dgm:prSet>
      <dgm:spPr/>
    </dgm:pt>
    <dgm:pt modelId="{098D33A3-D045-9B4B-A0AF-794A8BA589B0}" type="pres">
      <dgm:prSet presAssocID="{DE00C7CC-54A5-084D-BB49-D77291F7A819}" presName="sp" presStyleCnt="0"/>
      <dgm:spPr/>
    </dgm:pt>
    <dgm:pt modelId="{EB4EFDEF-BFD4-6041-B583-74BFDC8BA8A9}" type="pres">
      <dgm:prSet presAssocID="{234DDFAC-0F87-984F-9BBE-4E4AC610755C}" presName="linNode" presStyleCnt="0"/>
      <dgm:spPr/>
    </dgm:pt>
    <dgm:pt modelId="{81615897-BB7E-5444-8157-562DD6ACA21F}" type="pres">
      <dgm:prSet presAssocID="{234DDFAC-0F87-984F-9BBE-4E4AC610755C}" presName="parentText" presStyleLbl="node1" presStyleIdx="1" presStyleCnt="3">
        <dgm:presLayoutVars>
          <dgm:chMax val="1"/>
          <dgm:bulletEnabled val="1"/>
        </dgm:presLayoutVars>
      </dgm:prSet>
      <dgm:spPr/>
    </dgm:pt>
    <dgm:pt modelId="{456B0800-EAAD-0443-B076-AEA8FDE387B3}" type="pres">
      <dgm:prSet presAssocID="{234DDFAC-0F87-984F-9BBE-4E4AC610755C}" presName="descendantText" presStyleLbl="alignAccFollowNode1" presStyleIdx="1" presStyleCnt="3">
        <dgm:presLayoutVars>
          <dgm:bulletEnabled val="1"/>
        </dgm:presLayoutVars>
      </dgm:prSet>
      <dgm:spPr/>
    </dgm:pt>
    <dgm:pt modelId="{11C654F6-4FB1-AE42-BBB5-44713BA70578}" type="pres">
      <dgm:prSet presAssocID="{BF1C768C-03C9-AC4D-A144-BAE83B4CA2F2}" presName="sp" presStyleCnt="0"/>
      <dgm:spPr/>
    </dgm:pt>
    <dgm:pt modelId="{75D8530C-9F19-EB4F-8E26-4EAB97A0D880}" type="pres">
      <dgm:prSet presAssocID="{494B994E-3091-DA4F-BCFB-2900431444B4}" presName="linNode" presStyleCnt="0"/>
      <dgm:spPr/>
    </dgm:pt>
    <dgm:pt modelId="{93F6796A-3758-364C-96EC-D5821BC5A3FC}" type="pres">
      <dgm:prSet presAssocID="{494B994E-3091-DA4F-BCFB-2900431444B4}" presName="parentText" presStyleLbl="node1" presStyleIdx="2" presStyleCnt="3">
        <dgm:presLayoutVars>
          <dgm:chMax val="1"/>
          <dgm:bulletEnabled val="1"/>
        </dgm:presLayoutVars>
      </dgm:prSet>
      <dgm:spPr/>
    </dgm:pt>
    <dgm:pt modelId="{EA6E0637-03A7-9348-BCF9-8AA879BABAF7}" type="pres">
      <dgm:prSet presAssocID="{494B994E-3091-DA4F-BCFB-2900431444B4}" presName="descendantText" presStyleLbl="alignAccFollowNode1" presStyleIdx="2" presStyleCnt="3">
        <dgm:presLayoutVars>
          <dgm:bulletEnabled val="1"/>
        </dgm:presLayoutVars>
      </dgm:prSet>
      <dgm:spPr/>
    </dgm:pt>
  </dgm:ptLst>
  <dgm:cxnLst>
    <dgm:cxn modelId="{F8AC4410-A068-1041-84A2-E88499FE5E20}" srcId="{D9C5E306-D226-D041-9BD8-DC280408EA97}" destId="{63BEDCD9-8258-7344-B961-AFAAA0631204}" srcOrd="0" destOrd="0" parTransId="{18896353-99D4-A441-A53F-1ECDFD48BDD1}" sibTransId="{DE00C7CC-54A5-084D-BB49-D77291F7A819}"/>
    <dgm:cxn modelId="{CF3F454B-5B3A-1D48-9873-68111FDFEF11}" srcId="{234DDFAC-0F87-984F-9BBE-4E4AC610755C}" destId="{5AF34CE1-D1DD-EA40-B32C-6B5FB907AC46}" srcOrd="0" destOrd="0" parTransId="{6BAC3260-C87B-1444-9E6E-04BF87E05BD4}" sibTransId="{D776AD37-C69F-CF4F-97E6-AFBA0A7C028A}"/>
    <dgm:cxn modelId="{E4B91C4E-F3DE-BC42-9353-ECA39D5E37E1}" srcId="{234DDFAC-0F87-984F-9BBE-4E4AC610755C}" destId="{2085D4C2-0DCD-DF4C-9439-B08A86D747A5}" srcOrd="1" destOrd="0" parTransId="{943CE826-A93E-8947-9C33-56E1591C8EBF}" sibTransId="{A67B4882-F2F2-654A-BF3D-FEC79BF42312}"/>
    <dgm:cxn modelId="{D413B355-BAE8-A84B-9F78-90FC4E6493F4}" type="presOf" srcId="{881A8CE6-39D7-034A-BCA9-A709C4FB7478}" destId="{704F722F-A675-4C48-B612-0BE307F97D1E}" srcOrd="0" destOrd="0" presId="urn:microsoft.com/office/officeart/2005/8/layout/vList5"/>
    <dgm:cxn modelId="{C6883B61-D91A-D941-8FE3-7DE3551DB110}" type="presOf" srcId="{494B994E-3091-DA4F-BCFB-2900431444B4}" destId="{93F6796A-3758-364C-96EC-D5821BC5A3FC}" srcOrd="0" destOrd="0" presId="urn:microsoft.com/office/officeart/2005/8/layout/vList5"/>
    <dgm:cxn modelId="{0773746C-9783-C745-A81C-4C2089B131F2}" type="presOf" srcId="{2085D4C2-0DCD-DF4C-9439-B08A86D747A5}" destId="{456B0800-EAAD-0443-B076-AEA8FDE387B3}" srcOrd="0" destOrd="1" presId="urn:microsoft.com/office/officeart/2005/8/layout/vList5"/>
    <dgm:cxn modelId="{D5693EA0-3A3B-6642-A440-93870756633F}" srcId="{D9C5E306-D226-D041-9BD8-DC280408EA97}" destId="{234DDFAC-0F87-984F-9BBE-4E4AC610755C}" srcOrd="1" destOrd="0" parTransId="{8AEC024C-9936-6F4C-BC93-45F883C6003B}" sibTransId="{BF1C768C-03C9-AC4D-A144-BAE83B4CA2F2}"/>
    <dgm:cxn modelId="{7801B4A1-A5F7-AC4C-A5D4-BF7E2F4E375A}" type="presOf" srcId="{A563AE71-45F9-A14A-B3FE-1AE685FB050B}" destId="{EA6E0637-03A7-9348-BCF9-8AA879BABAF7}" srcOrd="0" destOrd="0" presId="urn:microsoft.com/office/officeart/2005/8/layout/vList5"/>
    <dgm:cxn modelId="{0BD20FA4-EE7D-4848-9C4B-A189FE1EA080}" type="presOf" srcId="{5AF34CE1-D1DD-EA40-B32C-6B5FB907AC46}" destId="{456B0800-EAAD-0443-B076-AEA8FDE387B3}" srcOrd="0" destOrd="0" presId="urn:microsoft.com/office/officeart/2005/8/layout/vList5"/>
    <dgm:cxn modelId="{272734A9-2FFB-2D4D-926D-5940B72FB9CA}" type="presOf" srcId="{D9C5E306-D226-D041-9BD8-DC280408EA97}" destId="{E2BA8004-F85F-B745-A296-66BE24BA4953}" srcOrd="0" destOrd="0" presId="urn:microsoft.com/office/officeart/2005/8/layout/vList5"/>
    <dgm:cxn modelId="{789D6AAC-B9C1-7A4D-BBEA-6E470F1A8CFD}" srcId="{494B994E-3091-DA4F-BCFB-2900431444B4}" destId="{A563AE71-45F9-A14A-B3FE-1AE685FB050B}" srcOrd="0" destOrd="0" parTransId="{CEA7A1BD-3EDF-CD4E-BEF3-F61042866055}" sibTransId="{CB84AF8B-A70B-F048-920A-B9E5E6DFEBA6}"/>
    <dgm:cxn modelId="{6AD050C7-FF53-734E-A51C-59BD592EAC8F}" type="presOf" srcId="{63BEDCD9-8258-7344-B961-AFAAA0631204}" destId="{1642BCD2-A8E7-F94A-9A87-442A1F097CE9}" srcOrd="0" destOrd="0" presId="urn:microsoft.com/office/officeart/2005/8/layout/vList5"/>
    <dgm:cxn modelId="{904A40C8-2AA9-3246-A1C0-DD5ADC1FCCD2}" srcId="{D9C5E306-D226-D041-9BD8-DC280408EA97}" destId="{494B994E-3091-DA4F-BCFB-2900431444B4}" srcOrd="2" destOrd="0" parTransId="{67BE585D-DD03-6443-9C01-CA9FEC00F4C3}" sibTransId="{0B70D89E-754F-7349-B130-9A9C7A24D025}"/>
    <dgm:cxn modelId="{E8AB5BDC-EFE2-BC49-B02F-B8390A39D0AD}" srcId="{63BEDCD9-8258-7344-B961-AFAAA0631204}" destId="{881A8CE6-39D7-034A-BCA9-A709C4FB7478}" srcOrd="0" destOrd="0" parTransId="{747C127D-37D0-0B47-9C6D-781E45CE4D6A}" sibTransId="{60DA6CF6-3E05-1D49-A8FE-BD4C9C7CC146}"/>
    <dgm:cxn modelId="{F2349CEE-E263-404C-B7BB-C47EC2FAF70F}" type="presOf" srcId="{234DDFAC-0F87-984F-9BBE-4E4AC610755C}" destId="{81615897-BB7E-5444-8157-562DD6ACA21F}" srcOrd="0" destOrd="0" presId="urn:microsoft.com/office/officeart/2005/8/layout/vList5"/>
    <dgm:cxn modelId="{3F2670BB-87E8-4343-A489-7FB7CCFD139A}" type="presParOf" srcId="{E2BA8004-F85F-B745-A296-66BE24BA4953}" destId="{8BC4EBD3-13DD-CB4C-BDA4-25945D09BE0A}" srcOrd="0" destOrd="0" presId="urn:microsoft.com/office/officeart/2005/8/layout/vList5"/>
    <dgm:cxn modelId="{987A4A01-FE31-D547-8401-41FE7A925795}" type="presParOf" srcId="{8BC4EBD3-13DD-CB4C-BDA4-25945D09BE0A}" destId="{1642BCD2-A8E7-F94A-9A87-442A1F097CE9}" srcOrd="0" destOrd="0" presId="urn:microsoft.com/office/officeart/2005/8/layout/vList5"/>
    <dgm:cxn modelId="{D1A68072-AD8C-924B-99CF-3ADABEFDB255}" type="presParOf" srcId="{8BC4EBD3-13DD-CB4C-BDA4-25945D09BE0A}" destId="{704F722F-A675-4C48-B612-0BE307F97D1E}" srcOrd="1" destOrd="0" presId="urn:microsoft.com/office/officeart/2005/8/layout/vList5"/>
    <dgm:cxn modelId="{A0E6F474-24E1-C847-89B5-8214A1AEBCC3}" type="presParOf" srcId="{E2BA8004-F85F-B745-A296-66BE24BA4953}" destId="{098D33A3-D045-9B4B-A0AF-794A8BA589B0}" srcOrd="1" destOrd="0" presId="urn:microsoft.com/office/officeart/2005/8/layout/vList5"/>
    <dgm:cxn modelId="{E7A76A58-3496-1C4F-9420-CD5FF18C8DB0}" type="presParOf" srcId="{E2BA8004-F85F-B745-A296-66BE24BA4953}" destId="{EB4EFDEF-BFD4-6041-B583-74BFDC8BA8A9}" srcOrd="2" destOrd="0" presId="urn:microsoft.com/office/officeart/2005/8/layout/vList5"/>
    <dgm:cxn modelId="{6C315E8D-0AF6-4C41-8E2B-33D284836E5E}" type="presParOf" srcId="{EB4EFDEF-BFD4-6041-B583-74BFDC8BA8A9}" destId="{81615897-BB7E-5444-8157-562DD6ACA21F}" srcOrd="0" destOrd="0" presId="urn:microsoft.com/office/officeart/2005/8/layout/vList5"/>
    <dgm:cxn modelId="{0205101B-8721-4D41-B255-62E7694DC4B7}" type="presParOf" srcId="{EB4EFDEF-BFD4-6041-B583-74BFDC8BA8A9}" destId="{456B0800-EAAD-0443-B076-AEA8FDE387B3}" srcOrd="1" destOrd="0" presId="urn:microsoft.com/office/officeart/2005/8/layout/vList5"/>
    <dgm:cxn modelId="{62E1C538-FE46-5D4F-A1DD-6D0EF8A905A9}" type="presParOf" srcId="{E2BA8004-F85F-B745-A296-66BE24BA4953}" destId="{11C654F6-4FB1-AE42-BBB5-44713BA70578}" srcOrd="3" destOrd="0" presId="urn:microsoft.com/office/officeart/2005/8/layout/vList5"/>
    <dgm:cxn modelId="{74FF4072-F5D9-7146-97D6-FDD102FC7889}" type="presParOf" srcId="{E2BA8004-F85F-B745-A296-66BE24BA4953}" destId="{75D8530C-9F19-EB4F-8E26-4EAB97A0D880}" srcOrd="4" destOrd="0" presId="urn:microsoft.com/office/officeart/2005/8/layout/vList5"/>
    <dgm:cxn modelId="{CCC45F0C-BCBE-8643-B688-C2EDDD8A22CE}" type="presParOf" srcId="{75D8530C-9F19-EB4F-8E26-4EAB97A0D880}" destId="{93F6796A-3758-364C-96EC-D5821BC5A3FC}" srcOrd="0" destOrd="0" presId="urn:microsoft.com/office/officeart/2005/8/layout/vList5"/>
    <dgm:cxn modelId="{7A1BEFC9-28AA-BC4B-BDDD-8F3C30D790F0}" type="presParOf" srcId="{75D8530C-9F19-EB4F-8E26-4EAB97A0D880}" destId="{EA6E0637-03A7-9348-BCF9-8AA879BABA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14AF0F-D9B3-DA41-8B94-21248704AEC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E6E277CE-3844-8146-BD9F-CF1422D1B69F}">
      <dgm:prSet custT="1"/>
      <dgm:spPr/>
      <dgm:t>
        <a:bodyPr/>
        <a:lstStyle/>
        <a:p>
          <a:r>
            <a:rPr lang="en-US" sz="1800" noProof="0" dirty="0">
              <a:latin typeface="Calibri" panose="020F0502020204030204" pitchFamily="34" charset="0"/>
              <a:cs typeface="Calibri" panose="020F0502020204030204" pitchFamily="34" charset="0"/>
            </a:rPr>
            <a:t>A subgroup analysis of COMPASS, showed reduction in stroke and MACE but increased risk of bleeding </a:t>
          </a:r>
        </a:p>
      </dgm:t>
    </dgm:pt>
    <dgm:pt modelId="{ED5DBBA2-A8F0-C941-AFFB-77D9F1127DB2}" type="parTrans" cxnId="{5C1B8C33-622C-FC41-9AE0-EA958870369A}">
      <dgm:prSet/>
      <dgm:spPr/>
      <dgm:t>
        <a:bodyPr/>
        <a:lstStyle/>
        <a:p>
          <a:endParaRPr lang="es-ES" sz="1800"/>
        </a:p>
      </dgm:t>
    </dgm:pt>
    <dgm:pt modelId="{8E05D097-9779-DE41-A27D-F9416AA80EC1}" type="sibTrans" cxnId="{5C1B8C33-622C-FC41-9AE0-EA958870369A}">
      <dgm:prSet/>
      <dgm:spPr/>
      <dgm:t>
        <a:bodyPr/>
        <a:lstStyle/>
        <a:p>
          <a:endParaRPr lang="es-ES" sz="1800"/>
        </a:p>
      </dgm:t>
    </dgm:pt>
    <dgm:pt modelId="{D55F03D0-4215-E043-A585-A265CE26E030}">
      <dgm:prSet custT="1"/>
      <dgm:spPr/>
      <dgm:t>
        <a:bodyPr/>
        <a:lstStyle/>
        <a:p>
          <a:r>
            <a:rPr lang="en-US" sz="2400" noProof="0" dirty="0">
              <a:latin typeface="Calibri" panose="020F0502020204030204" pitchFamily="34" charset="0"/>
              <a:cs typeface="Calibri" panose="020F0502020204030204" pitchFamily="34" charset="0"/>
            </a:rPr>
            <a:t>Current Need</a:t>
          </a:r>
        </a:p>
      </dgm:t>
    </dgm:pt>
    <dgm:pt modelId="{FB5556AF-1693-8949-9A8E-4B86B900A9AF}" type="parTrans" cxnId="{DA739D98-022A-3643-B57F-26BAC54BF599}">
      <dgm:prSet/>
      <dgm:spPr/>
      <dgm:t>
        <a:bodyPr/>
        <a:lstStyle/>
        <a:p>
          <a:endParaRPr lang="es-ES" sz="1800"/>
        </a:p>
      </dgm:t>
    </dgm:pt>
    <dgm:pt modelId="{A7E37E75-DD14-4947-8E8F-709C7CB9E818}" type="sibTrans" cxnId="{DA739D98-022A-3643-B57F-26BAC54BF599}">
      <dgm:prSet/>
      <dgm:spPr/>
      <dgm:t>
        <a:bodyPr/>
        <a:lstStyle/>
        <a:p>
          <a:endParaRPr lang="es-ES" sz="1800"/>
        </a:p>
      </dgm:t>
    </dgm:pt>
    <dgm:pt modelId="{7035BA0D-5076-2841-B253-751D60B2655A}">
      <dgm:prSet custT="1"/>
      <dgm:spPr/>
      <dgm:t>
        <a:bodyPr/>
        <a:lstStyle/>
        <a:p>
          <a:r>
            <a:rPr lang="en-US" sz="2400" noProof="0" dirty="0">
              <a:latin typeface="Calibri" panose="020F0502020204030204" pitchFamily="34" charset="0"/>
              <a:cs typeface="Calibri" panose="020F0502020204030204" pitchFamily="34" charset="0"/>
            </a:rPr>
            <a:t>Recurrent Events</a:t>
          </a:r>
        </a:p>
      </dgm:t>
    </dgm:pt>
    <dgm:pt modelId="{61139A85-9EC2-3044-B520-71C09D4A1124}" type="parTrans" cxnId="{7DE8D7B5-68D8-A54D-9DC1-EE54784893FA}">
      <dgm:prSet/>
      <dgm:spPr/>
      <dgm:t>
        <a:bodyPr/>
        <a:lstStyle/>
        <a:p>
          <a:endParaRPr lang="es-ES" sz="1800"/>
        </a:p>
      </dgm:t>
    </dgm:pt>
    <dgm:pt modelId="{2F0479C4-DC18-BE42-BAE4-715C89476540}" type="sibTrans" cxnId="{7DE8D7B5-68D8-A54D-9DC1-EE54784893FA}">
      <dgm:prSet/>
      <dgm:spPr/>
      <dgm:t>
        <a:bodyPr/>
        <a:lstStyle/>
        <a:p>
          <a:endParaRPr lang="es-ES" sz="1800"/>
        </a:p>
      </dgm:t>
    </dgm:pt>
    <dgm:pt modelId="{0BD13E57-59A6-F544-A29A-20CAF515EF10}">
      <dgm:prSet custT="1"/>
      <dgm:spPr/>
      <dgm:t>
        <a:bodyPr/>
        <a:lstStyle/>
        <a:p>
          <a:r>
            <a:rPr lang="en-US" sz="2400" noProof="0" dirty="0">
              <a:latin typeface="Calibri" panose="020F0502020204030204" pitchFamily="34" charset="0"/>
              <a:cs typeface="Calibri" panose="020F0502020204030204" pitchFamily="34" charset="0"/>
            </a:rPr>
            <a:t>DOACs/ Increased </a:t>
          </a:r>
          <a:br>
            <a:rPr lang="en-US" sz="2400" noProof="0" dirty="0">
              <a:latin typeface="Calibri" panose="020F0502020204030204" pitchFamily="34" charset="0"/>
              <a:cs typeface="Calibri" panose="020F0502020204030204" pitchFamily="34" charset="0"/>
            </a:rPr>
          </a:br>
          <a:r>
            <a:rPr lang="en-US" sz="2400" noProof="0" dirty="0">
              <a:latin typeface="Calibri" panose="020F0502020204030204" pitchFamily="34" charset="0"/>
              <a:cs typeface="Calibri" panose="020F0502020204030204" pitchFamily="34" charset="0"/>
            </a:rPr>
            <a:t>Risk of Bleeding</a:t>
          </a:r>
        </a:p>
      </dgm:t>
    </dgm:pt>
    <dgm:pt modelId="{29E1F67B-71C2-804A-BB6C-245D19A08BE2}" type="parTrans" cxnId="{839C8639-ED77-2043-9970-D1BDF15F6ABA}">
      <dgm:prSet/>
      <dgm:spPr/>
      <dgm:t>
        <a:bodyPr/>
        <a:lstStyle/>
        <a:p>
          <a:endParaRPr lang="es-ES" sz="1800"/>
        </a:p>
      </dgm:t>
    </dgm:pt>
    <dgm:pt modelId="{53F92E45-1CAC-7944-9794-AF9C0BBB18D1}" type="sibTrans" cxnId="{839C8639-ED77-2043-9970-D1BDF15F6ABA}">
      <dgm:prSet/>
      <dgm:spPr/>
      <dgm:t>
        <a:bodyPr/>
        <a:lstStyle/>
        <a:p>
          <a:endParaRPr lang="es-ES" sz="1800"/>
        </a:p>
      </dgm:t>
    </dgm:pt>
    <dgm:pt modelId="{57302A93-B828-2340-8606-3CFEC6874C86}">
      <dgm:prSet custT="1"/>
      <dgm:spPr/>
      <dgm:t>
        <a:bodyPr/>
        <a:lstStyle/>
        <a:p>
          <a:r>
            <a:rPr lang="en-US" sz="1800" kern="1200" noProof="0" dirty="0">
              <a:latin typeface="Calibri" panose="020F0502020204030204" pitchFamily="34" charset="0"/>
              <a:cs typeface="Calibri" panose="020F0502020204030204" pitchFamily="34" charset="0"/>
            </a:rPr>
            <a:t>Despite current antithrombotic treatment in non-cardioembolic stroke, there is an increased risk of recurrent strokes</a:t>
          </a:r>
        </a:p>
      </dgm:t>
    </dgm:pt>
    <dgm:pt modelId="{F4CE110C-BEC7-9B4C-B591-2E61FAEFE4D9}" type="parTrans" cxnId="{EBE17F41-EAB1-DF49-8C03-98F5388EE0B3}">
      <dgm:prSet/>
      <dgm:spPr/>
      <dgm:t>
        <a:bodyPr/>
        <a:lstStyle/>
        <a:p>
          <a:endParaRPr lang="es-ES"/>
        </a:p>
      </dgm:t>
    </dgm:pt>
    <dgm:pt modelId="{0D7291DB-5D43-6C42-B361-CAD3D7CC5205}" type="sibTrans" cxnId="{EBE17F41-EAB1-DF49-8C03-98F5388EE0B3}">
      <dgm:prSet/>
      <dgm:spPr/>
      <dgm:t>
        <a:bodyPr/>
        <a:lstStyle/>
        <a:p>
          <a:endParaRPr lang="es-ES"/>
        </a:p>
      </dgm:t>
    </dgm:pt>
    <dgm:pt modelId="{C62D6382-18E8-E14E-B7E5-0C3326E41447}">
      <dgm:prSet custT="1"/>
      <dgm:spPr/>
      <dgm:t>
        <a:bodyPr/>
        <a:lstStyle/>
        <a:p>
          <a:r>
            <a:rPr lang="en-US" sz="1800" noProof="0" dirty="0">
              <a:latin typeface="Calibri" panose="020F0502020204030204" pitchFamily="34" charset="0"/>
              <a:cs typeface="Calibri" panose="020F0502020204030204" pitchFamily="34" charset="0"/>
            </a:rPr>
            <a:t>There is a need for a secondary prevention strategy to prevent recurrent strokes not associated with an increased risk of bleeding</a:t>
          </a:r>
        </a:p>
      </dgm:t>
    </dgm:pt>
    <dgm:pt modelId="{AC3FF7BE-DBB1-044A-803C-7FFD0CF248D8}" type="parTrans" cxnId="{E66E8AB6-9783-D043-A343-E15F20638F97}">
      <dgm:prSet/>
      <dgm:spPr/>
      <dgm:t>
        <a:bodyPr/>
        <a:lstStyle/>
        <a:p>
          <a:endParaRPr lang="es-ES"/>
        </a:p>
      </dgm:t>
    </dgm:pt>
    <dgm:pt modelId="{0B597C68-C64D-B840-AADE-D67DEDD2481B}" type="sibTrans" cxnId="{E66E8AB6-9783-D043-A343-E15F20638F97}">
      <dgm:prSet/>
      <dgm:spPr/>
      <dgm:t>
        <a:bodyPr/>
        <a:lstStyle/>
        <a:p>
          <a:endParaRPr lang="es-ES"/>
        </a:p>
      </dgm:t>
    </dgm:pt>
    <dgm:pt modelId="{A5CC5944-32C9-8642-AAC1-E34D439019FE}" type="pres">
      <dgm:prSet presAssocID="{F014AF0F-D9B3-DA41-8B94-21248704AEC9}" presName="Name0" presStyleCnt="0">
        <dgm:presLayoutVars>
          <dgm:dir/>
          <dgm:animLvl val="lvl"/>
          <dgm:resizeHandles val="exact"/>
        </dgm:presLayoutVars>
      </dgm:prSet>
      <dgm:spPr/>
    </dgm:pt>
    <dgm:pt modelId="{A5832EFC-F2AE-EE45-A154-684D9CE84459}" type="pres">
      <dgm:prSet presAssocID="{7035BA0D-5076-2841-B253-751D60B2655A}" presName="linNode" presStyleCnt="0"/>
      <dgm:spPr/>
    </dgm:pt>
    <dgm:pt modelId="{0A9C8741-33DF-E049-9C87-C3490B5FFE6A}" type="pres">
      <dgm:prSet presAssocID="{7035BA0D-5076-2841-B253-751D60B2655A}" presName="parentText" presStyleLbl="node1" presStyleIdx="0" presStyleCnt="3" custScaleY="130183" custLinFactNeighborY="0">
        <dgm:presLayoutVars>
          <dgm:chMax val="1"/>
          <dgm:bulletEnabled val="1"/>
        </dgm:presLayoutVars>
      </dgm:prSet>
      <dgm:spPr/>
    </dgm:pt>
    <dgm:pt modelId="{4C06F1E8-C3FD-7B47-A876-91D3196BEAD5}" type="pres">
      <dgm:prSet presAssocID="{7035BA0D-5076-2841-B253-751D60B2655A}" presName="descendantText" presStyleLbl="alignAccFollowNode1" presStyleIdx="0" presStyleCnt="3" custScaleY="155501">
        <dgm:presLayoutVars>
          <dgm:bulletEnabled val="1"/>
        </dgm:presLayoutVars>
      </dgm:prSet>
      <dgm:spPr/>
    </dgm:pt>
    <dgm:pt modelId="{CD8C096B-9DF3-FF41-99E8-73091DBA7D63}" type="pres">
      <dgm:prSet presAssocID="{2F0479C4-DC18-BE42-BAE4-715C89476540}" presName="sp" presStyleCnt="0"/>
      <dgm:spPr/>
    </dgm:pt>
    <dgm:pt modelId="{3E4C5730-FBAD-EC48-9088-1D777973DE15}" type="pres">
      <dgm:prSet presAssocID="{0BD13E57-59A6-F544-A29A-20CAF515EF10}" presName="linNode" presStyleCnt="0"/>
      <dgm:spPr/>
    </dgm:pt>
    <dgm:pt modelId="{C9117B0B-707C-414B-B26A-209B264FA3B7}" type="pres">
      <dgm:prSet presAssocID="{0BD13E57-59A6-F544-A29A-20CAF515EF10}" presName="parentText" presStyleLbl="node1" presStyleIdx="1" presStyleCnt="3">
        <dgm:presLayoutVars>
          <dgm:chMax val="1"/>
          <dgm:bulletEnabled val="1"/>
        </dgm:presLayoutVars>
      </dgm:prSet>
      <dgm:spPr/>
    </dgm:pt>
    <dgm:pt modelId="{C914AFB2-974E-324C-9F90-8B51DFB7379B}" type="pres">
      <dgm:prSet presAssocID="{0BD13E57-59A6-F544-A29A-20CAF515EF10}" presName="descendantText" presStyleLbl="alignAccFollowNode1" presStyleIdx="1" presStyleCnt="3" custScaleY="152855">
        <dgm:presLayoutVars>
          <dgm:bulletEnabled val="1"/>
        </dgm:presLayoutVars>
      </dgm:prSet>
      <dgm:spPr/>
    </dgm:pt>
    <dgm:pt modelId="{01CD8A1A-933B-3C42-9099-1CF22AA92613}" type="pres">
      <dgm:prSet presAssocID="{53F92E45-1CAC-7944-9794-AF9C0BBB18D1}" presName="sp" presStyleCnt="0"/>
      <dgm:spPr/>
    </dgm:pt>
    <dgm:pt modelId="{522ED567-CAB7-F449-BB4E-D5B9B24D51E2}" type="pres">
      <dgm:prSet presAssocID="{D55F03D0-4215-E043-A585-A265CE26E030}" presName="linNode" presStyleCnt="0"/>
      <dgm:spPr/>
    </dgm:pt>
    <dgm:pt modelId="{D0C98BCF-C441-4F4F-ACC8-33A21124E574}" type="pres">
      <dgm:prSet presAssocID="{D55F03D0-4215-E043-A585-A265CE26E030}" presName="parentText" presStyleLbl="node1" presStyleIdx="2" presStyleCnt="3">
        <dgm:presLayoutVars>
          <dgm:chMax val="1"/>
          <dgm:bulletEnabled val="1"/>
        </dgm:presLayoutVars>
      </dgm:prSet>
      <dgm:spPr/>
    </dgm:pt>
    <dgm:pt modelId="{A1A9F6AD-6330-3C48-8E44-468887FECA1D}" type="pres">
      <dgm:prSet presAssocID="{D55F03D0-4215-E043-A585-A265CE26E030}" presName="descendantText" presStyleLbl="alignAccFollowNode1" presStyleIdx="2" presStyleCnt="3">
        <dgm:presLayoutVars>
          <dgm:bulletEnabled val="1"/>
        </dgm:presLayoutVars>
      </dgm:prSet>
      <dgm:spPr/>
    </dgm:pt>
  </dgm:ptLst>
  <dgm:cxnLst>
    <dgm:cxn modelId="{5D6A8B0A-51A0-3444-A4EF-D95425CBD032}" type="presOf" srcId="{0BD13E57-59A6-F544-A29A-20CAF515EF10}" destId="{C9117B0B-707C-414B-B26A-209B264FA3B7}" srcOrd="0" destOrd="0" presId="urn:microsoft.com/office/officeart/2005/8/layout/vList5"/>
    <dgm:cxn modelId="{25D0D629-FED5-0D4C-A095-C9F1B4E0DDA8}" type="presOf" srcId="{7035BA0D-5076-2841-B253-751D60B2655A}" destId="{0A9C8741-33DF-E049-9C87-C3490B5FFE6A}" srcOrd="0" destOrd="0" presId="urn:microsoft.com/office/officeart/2005/8/layout/vList5"/>
    <dgm:cxn modelId="{5C1B8C33-622C-FC41-9AE0-EA958870369A}" srcId="{0BD13E57-59A6-F544-A29A-20CAF515EF10}" destId="{E6E277CE-3844-8146-BD9F-CF1422D1B69F}" srcOrd="0" destOrd="0" parTransId="{ED5DBBA2-A8F0-C941-AFFB-77D9F1127DB2}" sibTransId="{8E05D097-9779-DE41-A27D-F9416AA80EC1}"/>
    <dgm:cxn modelId="{839C8639-ED77-2043-9970-D1BDF15F6ABA}" srcId="{F014AF0F-D9B3-DA41-8B94-21248704AEC9}" destId="{0BD13E57-59A6-F544-A29A-20CAF515EF10}" srcOrd="1" destOrd="0" parTransId="{29E1F67B-71C2-804A-BB6C-245D19A08BE2}" sibTransId="{53F92E45-1CAC-7944-9794-AF9C0BBB18D1}"/>
    <dgm:cxn modelId="{EBE17F41-EAB1-DF49-8C03-98F5388EE0B3}" srcId="{7035BA0D-5076-2841-B253-751D60B2655A}" destId="{57302A93-B828-2340-8606-3CFEC6874C86}" srcOrd="0" destOrd="0" parTransId="{F4CE110C-BEC7-9B4C-B591-2E61FAEFE4D9}" sibTransId="{0D7291DB-5D43-6C42-B361-CAD3D7CC5205}"/>
    <dgm:cxn modelId="{A57BBA7D-D955-8940-9667-D8E63359336B}" type="presOf" srcId="{C62D6382-18E8-E14E-B7E5-0C3326E41447}" destId="{A1A9F6AD-6330-3C48-8E44-468887FECA1D}" srcOrd="0" destOrd="0" presId="urn:microsoft.com/office/officeart/2005/8/layout/vList5"/>
    <dgm:cxn modelId="{0E66627E-FC4D-814F-8DA2-DF0C53107CAB}" type="presOf" srcId="{E6E277CE-3844-8146-BD9F-CF1422D1B69F}" destId="{C914AFB2-974E-324C-9F90-8B51DFB7379B}" srcOrd="0" destOrd="0" presId="urn:microsoft.com/office/officeart/2005/8/layout/vList5"/>
    <dgm:cxn modelId="{4A82BA8E-3CB5-6547-9903-D6433BA32F03}" type="presOf" srcId="{D55F03D0-4215-E043-A585-A265CE26E030}" destId="{D0C98BCF-C441-4F4F-ACC8-33A21124E574}" srcOrd="0" destOrd="0" presId="urn:microsoft.com/office/officeart/2005/8/layout/vList5"/>
    <dgm:cxn modelId="{DA739D98-022A-3643-B57F-26BAC54BF599}" srcId="{F014AF0F-D9B3-DA41-8B94-21248704AEC9}" destId="{D55F03D0-4215-E043-A585-A265CE26E030}" srcOrd="2" destOrd="0" parTransId="{FB5556AF-1693-8949-9A8E-4B86B900A9AF}" sibTransId="{A7E37E75-DD14-4947-8E8F-709C7CB9E818}"/>
    <dgm:cxn modelId="{7DE8D7B5-68D8-A54D-9DC1-EE54784893FA}" srcId="{F014AF0F-D9B3-DA41-8B94-21248704AEC9}" destId="{7035BA0D-5076-2841-B253-751D60B2655A}" srcOrd="0" destOrd="0" parTransId="{61139A85-9EC2-3044-B520-71C09D4A1124}" sibTransId="{2F0479C4-DC18-BE42-BAE4-715C89476540}"/>
    <dgm:cxn modelId="{E66E8AB6-9783-D043-A343-E15F20638F97}" srcId="{D55F03D0-4215-E043-A585-A265CE26E030}" destId="{C62D6382-18E8-E14E-B7E5-0C3326E41447}" srcOrd="0" destOrd="0" parTransId="{AC3FF7BE-DBB1-044A-803C-7FFD0CF248D8}" sibTransId="{0B597C68-C64D-B840-AADE-D67DEDD2481B}"/>
    <dgm:cxn modelId="{959EDCBB-28DD-8A47-A051-173F2194F813}" type="presOf" srcId="{57302A93-B828-2340-8606-3CFEC6874C86}" destId="{4C06F1E8-C3FD-7B47-A876-91D3196BEAD5}" srcOrd="0" destOrd="0" presId="urn:microsoft.com/office/officeart/2005/8/layout/vList5"/>
    <dgm:cxn modelId="{34B2C6EB-120F-EA4F-AEAD-B6FFEF29D222}" type="presOf" srcId="{F014AF0F-D9B3-DA41-8B94-21248704AEC9}" destId="{A5CC5944-32C9-8642-AAC1-E34D439019FE}" srcOrd="0" destOrd="0" presId="urn:microsoft.com/office/officeart/2005/8/layout/vList5"/>
    <dgm:cxn modelId="{B3AFB7CE-F1E2-FD4B-B48E-5904D20B3866}" type="presParOf" srcId="{A5CC5944-32C9-8642-AAC1-E34D439019FE}" destId="{A5832EFC-F2AE-EE45-A154-684D9CE84459}" srcOrd="0" destOrd="0" presId="urn:microsoft.com/office/officeart/2005/8/layout/vList5"/>
    <dgm:cxn modelId="{3ABDDBDC-AAB0-3B43-B8C0-525C62CD8C3E}" type="presParOf" srcId="{A5832EFC-F2AE-EE45-A154-684D9CE84459}" destId="{0A9C8741-33DF-E049-9C87-C3490B5FFE6A}" srcOrd="0" destOrd="0" presId="urn:microsoft.com/office/officeart/2005/8/layout/vList5"/>
    <dgm:cxn modelId="{41E8F4E0-9180-0C47-921C-4230FC6EB628}" type="presParOf" srcId="{A5832EFC-F2AE-EE45-A154-684D9CE84459}" destId="{4C06F1E8-C3FD-7B47-A876-91D3196BEAD5}" srcOrd="1" destOrd="0" presId="urn:microsoft.com/office/officeart/2005/8/layout/vList5"/>
    <dgm:cxn modelId="{D4CCD57C-E906-1B47-BE74-ACEDA430E57A}" type="presParOf" srcId="{A5CC5944-32C9-8642-AAC1-E34D439019FE}" destId="{CD8C096B-9DF3-FF41-99E8-73091DBA7D63}" srcOrd="1" destOrd="0" presId="urn:microsoft.com/office/officeart/2005/8/layout/vList5"/>
    <dgm:cxn modelId="{FFB8EFC0-8CB0-9A43-A042-8280EF889DFC}" type="presParOf" srcId="{A5CC5944-32C9-8642-AAC1-E34D439019FE}" destId="{3E4C5730-FBAD-EC48-9088-1D777973DE15}" srcOrd="2" destOrd="0" presId="urn:microsoft.com/office/officeart/2005/8/layout/vList5"/>
    <dgm:cxn modelId="{AFD52697-7CDE-9A42-A9FB-CF94E9BC95F9}" type="presParOf" srcId="{3E4C5730-FBAD-EC48-9088-1D777973DE15}" destId="{C9117B0B-707C-414B-B26A-209B264FA3B7}" srcOrd="0" destOrd="0" presId="urn:microsoft.com/office/officeart/2005/8/layout/vList5"/>
    <dgm:cxn modelId="{E0007646-6B29-7345-A5EC-175B1B0E8C8A}" type="presParOf" srcId="{3E4C5730-FBAD-EC48-9088-1D777973DE15}" destId="{C914AFB2-974E-324C-9F90-8B51DFB7379B}" srcOrd="1" destOrd="0" presId="urn:microsoft.com/office/officeart/2005/8/layout/vList5"/>
    <dgm:cxn modelId="{0C0CCE0E-CFE3-464A-B3C0-F8128611C374}" type="presParOf" srcId="{A5CC5944-32C9-8642-AAC1-E34D439019FE}" destId="{01CD8A1A-933B-3C42-9099-1CF22AA92613}" srcOrd="3" destOrd="0" presId="urn:microsoft.com/office/officeart/2005/8/layout/vList5"/>
    <dgm:cxn modelId="{CD7D6A7D-F252-D94E-AAED-18FEB4711A68}" type="presParOf" srcId="{A5CC5944-32C9-8642-AAC1-E34D439019FE}" destId="{522ED567-CAB7-F449-BB4E-D5B9B24D51E2}" srcOrd="4" destOrd="0" presId="urn:microsoft.com/office/officeart/2005/8/layout/vList5"/>
    <dgm:cxn modelId="{3F2DA69C-4F67-794C-A29C-B9FB0FFE12A9}" type="presParOf" srcId="{522ED567-CAB7-F449-BB4E-D5B9B24D51E2}" destId="{D0C98BCF-C441-4F4F-ACC8-33A21124E574}" srcOrd="0" destOrd="0" presId="urn:microsoft.com/office/officeart/2005/8/layout/vList5"/>
    <dgm:cxn modelId="{51440813-B3F7-3D48-B45F-FB8AAD7F39DC}" type="presParOf" srcId="{522ED567-CAB7-F449-BB4E-D5B9B24D51E2}" destId="{A1A9F6AD-6330-3C48-8E44-468887FECA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C5E306-D226-D041-9BD8-DC280408EA9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63BEDCD9-8258-7344-B961-AFAAA0631204}">
      <dgm:prSet custT="1"/>
      <dgm:spPr/>
      <dgm:t>
        <a:bodyPr/>
        <a:lstStyle/>
        <a:p>
          <a:r>
            <a:rPr lang="en-US" sz="2400" noProof="0" dirty="0">
              <a:latin typeface="Calibri" panose="020F0502020204030204" pitchFamily="34" charset="0"/>
              <a:cs typeface="Calibri" panose="020F0502020204030204" pitchFamily="34" charset="0"/>
            </a:rPr>
            <a:t>Recurrent MI</a:t>
          </a:r>
        </a:p>
      </dgm:t>
    </dgm:pt>
    <dgm:pt modelId="{18896353-99D4-A441-A53F-1ECDFD48BDD1}" type="parTrans" cxnId="{F8AC4410-A068-1041-84A2-E88499FE5E20}">
      <dgm:prSet/>
      <dgm:spPr/>
      <dgm:t>
        <a:bodyPr/>
        <a:lstStyle/>
        <a:p>
          <a:endParaRPr lang="es-ES"/>
        </a:p>
      </dgm:t>
    </dgm:pt>
    <dgm:pt modelId="{DE00C7CC-54A5-084D-BB49-D77291F7A819}" type="sibTrans" cxnId="{F8AC4410-A068-1041-84A2-E88499FE5E20}">
      <dgm:prSet/>
      <dgm:spPr/>
      <dgm:t>
        <a:bodyPr/>
        <a:lstStyle/>
        <a:p>
          <a:endParaRPr lang="es-ES"/>
        </a:p>
      </dgm:t>
    </dgm:pt>
    <dgm:pt modelId="{881A8CE6-39D7-034A-BCA9-A709C4FB7478}">
      <dgm:prSet custT="1"/>
      <dgm:spPr/>
      <dgm:t>
        <a:bodyPr/>
        <a:lstStyle/>
        <a:p>
          <a:r>
            <a:rPr lang="en-US" sz="1800" noProof="0" dirty="0">
              <a:latin typeface="Calibri" panose="020F0502020204030204" pitchFamily="34" charset="0"/>
              <a:cs typeface="Calibri" panose="020F0502020204030204" pitchFamily="34" charset="0"/>
            </a:rPr>
            <a:t>Despite advances in pharmacotherapy and devices, high rates of recurrent MI persists</a:t>
          </a:r>
        </a:p>
      </dgm:t>
    </dgm:pt>
    <dgm:pt modelId="{747C127D-37D0-0B47-9C6D-781E45CE4D6A}" type="parTrans" cxnId="{E8AB5BDC-EFE2-BC49-B02F-B8390A39D0AD}">
      <dgm:prSet/>
      <dgm:spPr/>
      <dgm:t>
        <a:bodyPr/>
        <a:lstStyle/>
        <a:p>
          <a:endParaRPr lang="es-ES"/>
        </a:p>
      </dgm:t>
    </dgm:pt>
    <dgm:pt modelId="{60DA6CF6-3E05-1D49-A8FE-BD4C9C7CC146}" type="sibTrans" cxnId="{E8AB5BDC-EFE2-BC49-B02F-B8390A39D0AD}">
      <dgm:prSet/>
      <dgm:spPr/>
      <dgm:t>
        <a:bodyPr/>
        <a:lstStyle/>
        <a:p>
          <a:endParaRPr lang="es-ES"/>
        </a:p>
      </dgm:t>
    </dgm:pt>
    <dgm:pt modelId="{5AF34CE1-D1DD-EA40-B32C-6B5FB907AC46}">
      <dgm:prSet custT="1"/>
      <dgm:spPr/>
      <dgm:t>
        <a:bodyPr/>
        <a:lstStyle/>
        <a:p>
          <a:r>
            <a:rPr lang="en-US" sz="1800" noProof="0" dirty="0">
              <a:latin typeface="Calibri" panose="020F0502020204030204" pitchFamily="34" charset="0"/>
              <a:cs typeface="Calibri" panose="020F0502020204030204" pitchFamily="34" charset="0"/>
            </a:rPr>
            <a:t>Half of the events occur within first 90 days </a:t>
          </a:r>
        </a:p>
      </dgm:t>
    </dgm:pt>
    <dgm:pt modelId="{6BAC3260-C87B-1444-9E6E-04BF87E05BD4}" type="parTrans" cxnId="{CF3F454B-5B3A-1D48-9873-68111FDFEF11}">
      <dgm:prSet/>
      <dgm:spPr/>
      <dgm:t>
        <a:bodyPr/>
        <a:lstStyle/>
        <a:p>
          <a:endParaRPr lang="es-ES"/>
        </a:p>
      </dgm:t>
    </dgm:pt>
    <dgm:pt modelId="{D776AD37-C69F-CF4F-97E6-AFBA0A7C028A}" type="sibTrans" cxnId="{CF3F454B-5B3A-1D48-9873-68111FDFEF11}">
      <dgm:prSet/>
      <dgm:spPr/>
      <dgm:t>
        <a:bodyPr/>
        <a:lstStyle/>
        <a:p>
          <a:endParaRPr lang="es-ES"/>
        </a:p>
      </dgm:t>
    </dgm:pt>
    <dgm:pt modelId="{234DDFAC-0F87-984F-9BBE-4E4AC610755C}">
      <dgm:prSet custT="1"/>
      <dgm:spPr/>
      <dgm:t>
        <a:bodyPr/>
        <a:lstStyle/>
        <a:p>
          <a:r>
            <a:rPr lang="en-US" sz="2400" noProof="0" dirty="0">
              <a:latin typeface="Calibri" panose="020F0502020204030204" pitchFamily="34" charset="0"/>
              <a:cs typeface="Calibri" panose="020F0502020204030204" pitchFamily="34" charset="0"/>
            </a:rPr>
            <a:t>Early </a:t>
          </a:r>
        </a:p>
      </dgm:t>
    </dgm:pt>
    <dgm:pt modelId="{BF1C768C-03C9-AC4D-A144-BAE83B4CA2F2}" type="sibTrans" cxnId="{D5693EA0-3A3B-6642-A440-93870756633F}">
      <dgm:prSet/>
      <dgm:spPr/>
      <dgm:t>
        <a:bodyPr/>
        <a:lstStyle/>
        <a:p>
          <a:endParaRPr lang="es-ES"/>
        </a:p>
      </dgm:t>
    </dgm:pt>
    <dgm:pt modelId="{8AEC024C-9936-6F4C-BC93-45F883C6003B}" type="parTrans" cxnId="{D5693EA0-3A3B-6642-A440-93870756633F}">
      <dgm:prSet/>
      <dgm:spPr/>
      <dgm:t>
        <a:bodyPr/>
        <a:lstStyle/>
        <a:p>
          <a:endParaRPr lang="es-ES"/>
        </a:p>
      </dgm:t>
    </dgm:pt>
    <dgm:pt modelId="{A563AE71-45F9-A14A-B3FE-1AE685FB050B}">
      <dgm:prSet custT="1"/>
      <dgm:spPr/>
      <dgm:t>
        <a:bodyPr/>
        <a:lstStyle/>
        <a:p>
          <a:r>
            <a:rPr lang="en-US" sz="1800" noProof="0" dirty="0">
              <a:latin typeface="Calibri" panose="020F0502020204030204" pitchFamily="34" charset="0"/>
              <a:cs typeface="Calibri" panose="020F0502020204030204" pitchFamily="34" charset="0"/>
            </a:rPr>
            <a:t>Recurrent MIs are associated with increased mortality</a:t>
          </a:r>
        </a:p>
      </dgm:t>
    </dgm:pt>
    <dgm:pt modelId="{CB84AF8B-A70B-F048-920A-B9E5E6DFEBA6}" type="sibTrans" cxnId="{789D6AAC-B9C1-7A4D-BBEA-6E470F1A8CFD}">
      <dgm:prSet/>
      <dgm:spPr/>
      <dgm:t>
        <a:bodyPr/>
        <a:lstStyle/>
        <a:p>
          <a:endParaRPr lang="es-ES"/>
        </a:p>
      </dgm:t>
    </dgm:pt>
    <dgm:pt modelId="{CEA7A1BD-3EDF-CD4E-BEF3-F61042866055}" type="parTrans" cxnId="{789D6AAC-B9C1-7A4D-BBEA-6E470F1A8CFD}">
      <dgm:prSet/>
      <dgm:spPr/>
      <dgm:t>
        <a:bodyPr/>
        <a:lstStyle/>
        <a:p>
          <a:endParaRPr lang="es-ES"/>
        </a:p>
      </dgm:t>
    </dgm:pt>
    <dgm:pt modelId="{494B994E-3091-DA4F-BCFB-2900431444B4}">
      <dgm:prSet custT="1"/>
      <dgm:spPr/>
      <dgm:t>
        <a:bodyPr/>
        <a:lstStyle/>
        <a:p>
          <a:r>
            <a:rPr lang="en-US" sz="2400" noProof="0" dirty="0">
              <a:latin typeface="Calibri" panose="020F0502020204030204" pitchFamily="34" charset="0"/>
              <a:cs typeface="Calibri" panose="020F0502020204030204" pitchFamily="34" charset="0"/>
            </a:rPr>
            <a:t>Death </a:t>
          </a:r>
        </a:p>
      </dgm:t>
    </dgm:pt>
    <dgm:pt modelId="{0B70D89E-754F-7349-B130-9A9C7A24D025}" type="sibTrans" cxnId="{904A40C8-2AA9-3246-A1C0-DD5ADC1FCCD2}">
      <dgm:prSet/>
      <dgm:spPr/>
      <dgm:t>
        <a:bodyPr/>
        <a:lstStyle/>
        <a:p>
          <a:endParaRPr lang="es-ES"/>
        </a:p>
      </dgm:t>
    </dgm:pt>
    <dgm:pt modelId="{67BE585D-DD03-6443-9C01-CA9FEC00F4C3}" type="parTrans" cxnId="{904A40C8-2AA9-3246-A1C0-DD5ADC1FCCD2}">
      <dgm:prSet/>
      <dgm:spPr/>
      <dgm:t>
        <a:bodyPr/>
        <a:lstStyle/>
        <a:p>
          <a:endParaRPr lang="es-ES"/>
        </a:p>
      </dgm:t>
    </dgm:pt>
    <dgm:pt modelId="{E2BA8004-F85F-B745-A296-66BE24BA4953}" type="pres">
      <dgm:prSet presAssocID="{D9C5E306-D226-D041-9BD8-DC280408EA97}" presName="Name0" presStyleCnt="0">
        <dgm:presLayoutVars>
          <dgm:dir/>
          <dgm:animLvl val="lvl"/>
          <dgm:resizeHandles val="exact"/>
        </dgm:presLayoutVars>
      </dgm:prSet>
      <dgm:spPr/>
    </dgm:pt>
    <dgm:pt modelId="{8BC4EBD3-13DD-CB4C-BDA4-25945D09BE0A}" type="pres">
      <dgm:prSet presAssocID="{63BEDCD9-8258-7344-B961-AFAAA0631204}" presName="linNode" presStyleCnt="0"/>
      <dgm:spPr/>
    </dgm:pt>
    <dgm:pt modelId="{1642BCD2-A8E7-F94A-9A87-442A1F097CE9}" type="pres">
      <dgm:prSet presAssocID="{63BEDCD9-8258-7344-B961-AFAAA0631204}" presName="parentText" presStyleLbl="node1" presStyleIdx="0" presStyleCnt="3">
        <dgm:presLayoutVars>
          <dgm:chMax val="1"/>
          <dgm:bulletEnabled val="1"/>
        </dgm:presLayoutVars>
      </dgm:prSet>
      <dgm:spPr/>
    </dgm:pt>
    <dgm:pt modelId="{704F722F-A675-4C48-B612-0BE307F97D1E}" type="pres">
      <dgm:prSet presAssocID="{63BEDCD9-8258-7344-B961-AFAAA0631204}" presName="descendantText" presStyleLbl="alignAccFollowNode1" presStyleIdx="0" presStyleCnt="3" custLinFactNeighborX="386" custLinFactNeighborY="7024">
        <dgm:presLayoutVars>
          <dgm:bulletEnabled val="1"/>
        </dgm:presLayoutVars>
      </dgm:prSet>
      <dgm:spPr/>
    </dgm:pt>
    <dgm:pt modelId="{098D33A3-D045-9B4B-A0AF-794A8BA589B0}" type="pres">
      <dgm:prSet presAssocID="{DE00C7CC-54A5-084D-BB49-D77291F7A819}" presName="sp" presStyleCnt="0"/>
      <dgm:spPr/>
    </dgm:pt>
    <dgm:pt modelId="{EB4EFDEF-BFD4-6041-B583-74BFDC8BA8A9}" type="pres">
      <dgm:prSet presAssocID="{234DDFAC-0F87-984F-9BBE-4E4AC610755C}" presName="linNode" presStyleCnt="0"/>
      <dgm:spPr/>
    </dgm:pt>
    <dgm:pt modelId="{81615897-BB7E-5444-8157-562DD6ACA21F}" type="pres">
      <dgm:prSet presAssocID="{234DDFAC-0F87-984F-9BBE-4E4AC610755C}" presName="parentText" presStyleLbl="node1" presStyleIdx="1" presStyleCnt="3">
        <dgm:presLayoutVars>
          <dgm:chMax val="1"/>
          <dgm:bulletEnabled val="1"/>
        </dgm:presLayoutVars>
      </dgm:prSet>
      <dgm:spPr/>
    </dgm:pt>
    <dgm:pt modelId="{456B0800-EAAD-0443-B076-AEA8FDE387B3}" type="pres">
      <dgm:prSet presAssocID="{234DDFAC-0F87-984F-9BBE-4E4AC610755C}" presName="descendantText" presStyleLbl="alignAccFollowNode1" presStyleIdx="1" presStyleCnt="3" custScaleY="101409">
        <dgm:presLayoutVars>
          <dgm:bulletEnabled val="1"/>
        </dgm:presLayoutVars>
      </dgm:prSet>
      <dgm:spPr/>
    </dgm:pt>
    <dgm:pt modelId="{11C654F6-4FB1-AE42-BBB5-44713BA70578}" type="pres">
      <dgm:prSet presAssocID="{BF1C768C-03C9-AC4D-A144-BAE83B4CA2F2}" presName="sp" presStyleCnt="0"/>
      <dgm:spPr/>
    </dgm:pt>
    <dgm:pt modelId="{75D8530C-9F19-EB4F-8E26-4EAB97A0D880}" type="pres">
      <dgm:prSet presAssocID="{494B994E-3091-DA4F-BCFB-2900431444B4}" presName="linNode" presStyleCnt="0"/>
      <dgm:spPr/>
    </dgm:pt>
    <dgm:pt modelId="{93F6796A-3758-364C-96EC-D5821BC5A3FC}" type="pres">
      <dgm:prSet presAssocID="{494B994E-3091-DA4F-BCFB-2900431444B4}" presName="parentText" presStyleLbl="node1" presStyleIdx="2" presStyleCnt="3">
        <dgm:presLayoutVars>
          <dgm:chMax val="1"/>
          <dgm:bulletEnabled val="1"/>
        </dgm:presLayoutVars>
      </dgm:prSet>
      <dgm:spPr/>
    </dgm:pt>
    <dgm:pt modelId="{EA6E0637-03A7-9348-BCF9-8AA879BABAF7}" type="pres">
      <dgm:prSet presAssocID="{494B994E-3091-DA4F-BCFB-2900431444B4}" presName="descendantText" presStyleLbl="alignAccFollowNode1" presStyleIdx="2" presStyleCnt="3">
        <dgm:presLayoutVars>
          <dgm:bulletEnabled val="1"/>
        </dgm:presLayoutVars>
      </dgm:prSet>
      <dgm:spPr/>
    </dgm:pt>
  </dgm:ptLst>
  <dgm:cxnLst>
    <dgm:cxn modelId="{F8AC4410-A068-1041-84A2-E88499FE5E20}" srcId="{D9C5E306-D226-D041-9BD8-DC280408EA97}" destId="{63BEDCD9-8258-7344-B961-AFAAA0631204}" srcOrd="0" destOrd="0" parTransId="{18896353-99D4-A441-A53F-1ECDFD48BDD1}" sibTransId="{DE00C7CC-54A5-084D-BB49-D77291F7A819}"/>
    <dgm:cxn modelId="{CF3F454B-5B3A-1D48-9873-68111FDFEF11}" srcId="{234DDFAC-0F87-984F-9BBE-4E4AC610755C}" destId="{5AF34CE1-D1DD-EA40-B32C-6B5FB907AC46}" srcOrd="0" destOrd="0" parTransId="{6BAC3260-C87B-1444-9E6E-04BF87E05BD4}" sibTransId="{D776AD37-C69F-CF4F-97E6-AFBA0A7C028A}"/>
    <dgm:cxn modelId="{D413B355-BAE8-A84B-9F78-90FC4E6493F4}" type="presOf" srcId="{881A8CE6-39D7-034A-BCA9-A709C4FB7478}" destId="{704F722F-A675-4C48-B612-0BE307F97D1E}" srcOrd="0" destOrd="0" presId="urn:microsoft.com/office/officeart/2005/8/layout/vList5"/>
    <dgm:cxn modelId="{C6883B61-D91A-D941-8FE3-7DE3551DB110}" type="presOf" srcId="{494B994E-3091-DA4F-BCFB-2900431444B4}" destId="{93F6796A-3758-364C-96EC-D5821BC5A3FC}" srcOrd="0" destOrd="0" presId="urn:microsoft.com/office/officeart/2005/8/layout/vList5"/>
    <dgm:cxn modelId="{D5693EA0-3A3B-6642-A440-93870756633F}" srcId="{D9C5E306-D226-D041-9BD8-DC280408EA97}" destId="{234DDFAC-0F87-984F-9BBE-4E4AC610755C}" srcOrd="1" destOrd="0" parTransId="{8AEC024C-9936-6F4C-BC93-45F883C6003B}" sibTransId="{BF1C768C-03C9-AC4D-A144-BAE83B4CA2F2}"/>
    <dgm:cxn modelId="{7801B4A1-A5F7-AC4C-A5D4-BF7E2F4E375A}" type="presOf" srcId="{A563AE71-45F9-A14A-B3FE-1AE685FB050B}" destId="{EA6E0637-03A7-9348-BCF9-8AA879BABAF7}" srcOrd="0" destOrd="0" presId="urn:microsoft.com/office/officeart/2005/8/layout/vList5"/>
    <dgm:cxn modelId="{0BD20FA4-EE7D-4848-9C4B-A189FE1EA080}" type="presOf" srcId="{5AF34CE1-D1DD-EA40-B32C-6B5FB907AC46}" destId="{456B0800-EAAD-0443-B076-AEA8FDE387B3}" srcOrd="0" destOrd="0" presId="urn:microsoft.com/office/officeart/2005/8/layout/vList5"/>
    <dgm:cxn modelId="{272734A9-2FFB-2D4D-926D-5940B72FB9CA}" type="presOf" srcId="{D9C5E306-D226-D041-9BD8-DC280408EA97}" destId="{E2BA8004-F85F-B745-A296-66BE24BA4953}" srcOrd="0" destOrd="0" presId="urn:microsoft.com/office/officeart/2005/8/layout/vList5"/>
    <dgm:cxn modelId="{789D6AAC-B9C1-7A4D-BBEA-6E470F1A8CFD}" srcId="{494B994E-3091-DA4F-BCFB-2900431444B4}" destId="{A563AE71-45F9-A14A-B3FE-1AE685FB050B}" srcOrd="0" destOrd="0" parTransId="{CEA7A1BD-3EDF-CD4E-BEF3-F61042866055}" sibTransId="{CB84AF8B-A70B-F048-920A-B9E5E6DFEBA6}"/>
    <dgm:cxn modelId="{6AD050C7-FF53-734E-A51C-59BD592EAC8F}" type="presOf" srcId="{63BEDCD9-8258-7344-B961-AFAAA0631204}" destId="{1642BCD2-A8E7-F94A-9A87-442A1F097CE9}" srcOrd="0" destOrd="0" presId="urn:microsoft.com/office/officeart/2005/8/layout/vList5"/>
    <dgm:cxn modelId="{904A40C8-2AA9-3246-A1C0-DD5ADC1FCCD2}" srcId="{D9C5E306-D226-D041-9BD8-DC280408EA97}" destId="{494B994E-3091-DA4F-BCFB-2900431444B4}" srcOrd="2" destOrd="0" parTransId="{67BE585D-DD03-6443-9C01-CA9FEC00F4C3}" sibTransId="{0B70D89E-754F-7349-B130-9A9C7A24D025}"/>
    <dgm:cxn modelId="{E8AB5BDC-EFE2-BC49-B02F-B8390A39D0AD}" srcId="{63BEDCD9-8258-7344-B961-AFAAA0631204}" destId="{881A8CE6-39D7-034A-BCA9-A709C4FB7478}" srcOrd="0" destOrd="0" parTransId="{747C127D-37D0-0B47-9C6D-781E45CE4D6A}" sibTransId="{60DA6CF6-3E05-1D49-A8FE-BD4C9C7CC146}"/>
    <dgm:cxn modelId="{F2349CEE-E263-404C-B7BB-C47EC2FAF70F}" type="presOf" srcId="{234DDFAC-0F87-984F-9BBE-4E4AC610755C}" destId="{81615897-BB7E-5444-8157-562DD6ACA21F}" srcOrd="0" destOrd="0" presId="urn:microsoft.com/office/officeart/2005/8/layout/vList5"/>
    <dgm:cxn modelId="{3F2670BB-87E8-4343-A489-7FB7CCFD139A}" type="presParOf" srcId="{E2BA8004-F85F-B745-A296-66BE24BA4953}" destId="{8BC4EBD3-13DD-CB4C-BDA4-25945D09BE0A}" srcOrd="0" destOrd="0" presId="urn:microsoft.com/office/officeart/2005/8/layout/vList5"/>
    <dgm:cxn modelId="{987A4A01-FE31-D547-8401-41FE7A925795}" type="presParOf" srcId="{8BC4EBD3-13DD-CB4C-BDA4-25945D09BE0A}" destId="{1642BCD2-A8E7-F94A-9A87-442A1F097CE9}" srcOrd="0" destOrd="0" presId="urn:microsoft.com/office/officeart/2005/8/layout/vList5"/>
    <dgm:cxn modelId="{D1A68072-AD8C-924B-99CF-3ADABEFDB255}" type="presParOf" srcId="{8BC4EBD3-13DD-CB4C-BDA4-25945D09BE0A}" destId="{704F722F-A675-4C48-B612-0BE307F97D1E}" srcOrd="1" destOrd="0" presId="urn:microsoft.com/office/officeart/2005/8/layout/vList5"/>
    <dgm:cxn modelId="{A0E6F474-24E1-C847-89B5-8214A1AEBCC3}" type="presParOf" srcId="{E2BA8004-F85F-B745-A296-66BE24BA4953}" destId="{098D33A3-D045-9B4B-A0AF-794A8BA589B0}" srcOrd="1" destOrd="0" presId="urn:microsoft.com/office/officeart/2005/8/layout/vList5"/>
    <dgm:cxn modelId="{E7A76A58-3496-1C4F-9420-CD5FF18C8DB0}" type="presParOf" srcId="{E2BA8004-F85F-B745-A296-66BE24BA4953}" destId="{EB4EFDEF-BFD4-6041-B583-74BFDC8BA8A9}" srcOrd="2" destOrd="0" presId="urn:microsoft.com/office/officeart/2005/8/layout/vList5"/>
    <dgm:cxn modelId="{6C315E8D-0AF6-4C41-8E2B-33D284836E5E}" type="presParOf" srcId="{EB4EFDEF-BFD4-6041-B583-74BFDC8BA8A9}" destId="{81615897-BB7E-5444-8157-562DD6ACA21F}" srcOrd="0" destOrd="0" presId="urn:microsoft.com/office/officeart/2005/8/layout/vList5"/>
    <dgm:cxn modelId="{0205101B-8721-4D41-B255-62E7694DC4B7}" type="presParOf" srcId="{EB4EFDEF-BFD4-6041-B583-74BFDC8BA8A9}" destId="{456B0800-EAAD-0443-B076-AEA8FDE387B3}" srcOrd="1" destOrd="0" presId="urn:microsoft.com/office/officeart/2005/8/layout/vList5"/>
    <dgm:cxn modelId="{62E1C538-FE46-5D4F-A1DD-6D0EF8A905A9}" type="presParOf" srcId="{E2BA8004-F85F-B745-A296-66BE24BA4953}" destId="{11C654F6-4FB1-AE42-BBB5-44713BA70578}" srcOrd="3" destOrd="0" presId="urn:microsoft.com/office/officeart/2005/8/layout/vList5"/>
    <dgm:cxn modelId="{74FF4072-F5D9-7146-97D6-FDD102FC7889}" type="presParOf" srcId="{E2BA8004-F85F-B745-A296-66BE24BA4953}" destId="{75D8530C-9F19-EB4F-8E26-4EAB97A0D880}" srcOrd="4" destOrd="0" presId="urn:microsoft.com/office/officeart/2005/8/layout/vList5"/>
    <dgm:cxn modelId="{CCC45F0C-BCBE-8643-B688-C2EDDD8A22CE}" type="presParOf" srcId="{75D8530C-9F19-EB4F-8E26-4EAB97A0D880}" destId="{93F6796A-3758-364C-96EC-D5821BC5A3FC}" srcOrd="0" destOrd="0" presId="urn:microsoft.com/office/officeart/2005/8/layout/vList5"/>
    <dgm:cxn modelId="{7A1BEFC9-28AA-BC4B-BDDD-8F3C30D790F0}" type="presParOf" srcId="{75D8530C-9F19-EB4F-8E26-4EAB97A0D880}" destId="{EA6E0637-03A7-9348-BCF9-8AA879BABA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14AF0F-D9B3-DA41-8B94-21248704AEC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E6E277CE-3844-8146-BD9F-CF1422D1B69F}">
      <dgm:prSet/>
      <dgm:spPr/>
      <dgm:t>
        <a:bodyPr/>
        <a:lstStyle/>
        <a:p>
          <a:r>
            <a:rPr lang="en-US" noProof="0" dirty="0">
              <a:latin typeface="Calibri" panose="020F0502020204030204" pitchFamily="34" charset="0"/>
              <a:cs typeface="Calibri" panose="020F0502020204030204" pitchFamily="34" charset="0"/>
            </a:rPr>
            <a:t>Low-dose rivaroxaban- reduces thrombin generation- has been associated with improved outcomes post ACS</a:t>
          </a:r>
        </a:p>
      </dgm:t>
    </dgm:pt>
    <dgm:pt modelId="{ED5DBBA2-A8F0-C941-AFFB-77D9F1127DB2}" type="parTrans" cxnId="{5C1B8C33-622C-FC41-9AE0-EA958870369A}">
      <dgm:prSet/>
      <dgm:spPr/>
      <dgm:t>
        <a:bodyPr/>
        <a:lstStyle/>
        <a:p>
          <a:endParaRPr lang="es-ES"/>
        </a:p>
      </dgm:t>
    </dgm:pt>
    <dgm:pt modelId="{8E05D097-9779-DE41-A27D-F9416AA80EC1}" type="sibTrans" cxnId="{5C1B8C33-622C-FC41-9AE0-EA958870369A}">
      <dgm:prSet/>
      <dgm:spPr/>
      <dgm:t>
        <a:bodyPr/>
        <a:lstStyle/>
        <a:p>
          <a:endParaRPr lang="es-ES"/>
        </a:p>
      </dgm:t>
    </dgm:pt>
    <dgm:pt modelId="{20116CFD-626D-894C-83C4-71613AB04259}">
      <dgm:prSet/>
      <dgm:spPr/>
      <dgm:t>
        <a:bodyPr/>
        <a:lstStyle/>
        <a:p>
          <a:r>
            <a:rPr lang="en-US" noProof="0" dirty="0">
              <a:latin typeface="Calibri" panose="020F0502020204030204" pitchFamily="34" charset="0"/>
              <a:cs typeface="Calibri" panose="020F0502020204030204" pitchFamily="34" charset="0"/>
            </a:rPr>
            <a:t>In the post ACS setting, the efficacy of rivaroxaban was countered by an excess of bleeding</a:t>
          </a:r>
        </a:p>
      </dgm:t>
    </dgm:pt>
    <dgm:pt modelId="{794F52C2-944D-664E-9C0F-2701B840D63D}" type="parTrans" cxnId="{B6C0A325-465D-F443-A793-8D7F0D1471D4}">
      <dgm:prSet/>
      <dgm:spPr/>
      <dgm:t>
        <a:bodyPr/>
        <a:lstStyle/>
        <a:p>
          <a:endParaRPr lang="es-ES"/>
        </a:p>
      </dgm:t>
    </dgm:pt>
    <dgm:pt modelId="{A90CA17C-9E41-2B4D-995A-B69255BE3D59}" type="sibTrans" cxnId="{B6C0A325-465D-F443-A793-8D7F0D1471D4}">
      <dgm:prSet/>
      <dgm:spPr/>
      <dgm:t>
        <a:bodyPr/>
        <a:lstStyle/>
        <a:p>
          <a:endParaRPr lang="es-ES"/>
        </a:p>
      </dgm:t>
    </dgm:pt>
    <dgm:pt modelId="{D55F03D0-4215-E043-A585-A265CE26E030}">
      <dgm:prSet custT="1"/>
      <dgm:spPr/>
      <dgm:t>
        <a:bodyPr/>
        <a:lstStyle/>
        <a:p>
          <a:r>
            <a:rPr lang="en-US" sz="2400" noProof="0" dirty="0">
              <a:latin typeface="Calibri" panose="020F0502020204030204" pitchFamily="34" charset="0"/>
              <a:cs typeface="Calibri" panose="020F0502020204030204" pitchFamily="34" charset="0"/>
            </a:rPr>
            <a:t>Current Need</a:t>
          </a:r>
        </a:p>
      </dgm:t>
    </dgm:pt>
    <dgm:pt modelId="{FB5556AF-1693-8949-9A8E-4B86B900A9AF}" type="parTrans" cxnId="{DA739D98-022A-3643-B57F-26BAC54BF599}">
      <dgm:prSet/>
      <dgm:spPr/>
      <dgm:t>
        <a:bodyPr/>
        <a:lstStyle/>
        <a:p>
          <a:endParaRPr lang="es-ES"/>
        </a:p>
      </dgm:t>
    </dgm:pt>
    <dgm:pt modelId="{A7E37E75-DD14-4947-8E8F-709C7CB9E818}" type="sibTrans" cxnId="{DA739D98-022A-3643-B57F-26BAC54BF599}">
      <dgm:prSet/>
      <dgm:spPr/>
      <dgm:t>
        <a:bodyPr/>
        <a:lstStyle/>
        <a:p>
          <a:endParaRPr lang="es-ES"/>
        </a:p>
      </dgm:t>
    </dgm:pt>
    <dgm:pt modelId="{7035BA0D-5076-2841-B253-751D60B2655A}">
      <dgm:prSet custT="1"/>
      <dgm:spPr/>
      <dgm:t>
        <a:bodyPr/>
        <a:lstStyle/>
        <a:p>
          <a:r>
            <a:rPr lang="en-US" sz="2400" noProof="0" dirty="0">
              <a:latin typeface="Calibri" panose="020F0502020204030204" pitchFamily="34" charset="0"/>
              <a:cs typeface="Calibri" panose="020F0502020204030204" pitchFamily="34" charset="0"/>
            </a:rPr>
            <a:t>Recurrent Events</a:t>
          </a:r>
        </a:p>
      </dgm:t>
    </dgm:pt>
    <dgm:pt modelId="{61139A85-9EC2-3044-B520-71C09D4A1124}" type="parTrans" cxnId="{7DE8D7B5-68D8-A54D-9DC1-EE54784893FA}">
      <dgm:prSet/>
      <dgm:spPr/>
      <dgm:t>
        <a:bodyPr/>
        <a:lstStyle/>
        <a:p>
          <a:endParaRPr lang="es-ES"/>
        </a:p>
      </dgm:t>
    </dgm:pt>
    <dgm:pt modelId="{2F0479C4-DC18-BE42-BAE4-715C89476540}" type="sibTrans" cxnId="{7DE8D7B5-68D8-A54D-9DC1-EE54784893FA}">
      <dgm:prSet/>
      <dgm:spPr/>
      <dgm:t>
        <a:bodyPr/>
        <a:lstStyle/>
        <a:p>
          <a:endParaRPr lang="es-ES"/>
        </a:p>
      </dgm:t>
    </dgm:pt>
    <dgm:pt modelId="{0BD13E57-59A6-F544-A29A-20CAF515EF10}">
      <dgm:prSet custT="1"/>
      <dgm:spPr/>
      <dgm:t>
        <a:bodyPr/>
        <a:lstStyle/>
        <a:p>
          <a:r>
            <a:rPr lang="en-US" sz="2400" noProof="0" dirty="0">
              <a:latin typeface="Calibri" panose="020F0502020204030204" pitchFamily="34" charset="0"/>
              <a:cs typeface="Calibri" panose="020F0502020204030204" pitchFamily="34" charset="0"/>
            </a:rPr>
            <a:t>DOACs</a:t>
          </a:r>
        </a:p>
      </dgm:t>
    </dgm:pt>
    <dgm:pt modelId="{29E1F67B-71C2-804A-BB6C-245D19A08BE2}" type="parTrans" cxnId="{839C8639-ED77-2043-9970-D1BDF15F6ABA}">
      <dgm:prSet/>
      <dgm:spPr/>
      <dgm:t>
        <a:bodyPr/>
        <a:lstStyle/>
        <a:p>
          <a:endParaRPr lang="es-ES"/>
        </a:p>
      </dgm:t>
    </dgm:pt>
    <dgm:pt modelId="{53F92E45-1CAC-7944-9794-AF9C0BBB18D1}" type="sibTrans" cxnId="{839C8639-ED77-2043-9970-D1BDF15F6ABA}">
      <dgm:prSet/>
      <dgm:spPr/>
      <dgm:t>
        <a:bodyPr/>
        <a:lstStyle/>
        <a:p>
          <a:endParaRPr lang="es-ES"/>
        </a:p>
      </dgm:t>
    </dgm:pt>
    <dgm:pt modelId="{11576274-79C1-1446-A395-AF5289FE7AEA}">
      <dgm:prSet custT="1"/>
      <dgm:spPr/>
      <dgm:t>
        <a:bodyPr/>
        <a:lstStyle/>
        <a:p>
          <a:r>
            <a:rPr lang="en-US" sz="2400" noProof="0" dirty="0">
              <a:latin typeface="Calibri" panose="020F0502020204030204" pitchFamily="34" charset="0"/>
              <a:cs typeface="Calibri" panose="020F0502020204030204" pitchFamily="34" charset="0"/>
            </a:rPr>
            <a:t>Increased Risk of Bleeding</a:t>
          </a:r>
        </a:p>
      </dgm:t>
    </dgm:pt>
    <dgm:pt modelId="{FC4EB413-F425-E24F-AC26-624FF79C91A0}" type="parTrans" cxnId="{BC106B7D-E6EC-BC46-965E-6C8A0660726E}">
      <dgm:prSet/>
      <dgm:spPr/>
      <dgm:t>
        <a:bodyPr/>
        <a:lstStyle/>
        <a:p>
          <a:endParaRPr lang="es-ES"/>
        </a:p>
      </dgm:t>
    </dgm:pt>
    <dgm:pt modelId="{77DCCF59-F3FC-D74B-BE05-0AD33C1B0006}" type="sibTrans" cxnId="{BC106B7D-E6EC-BC46-965E-6C8A0660726E}">
      <dgm:prSet/>
      <dgm:spPr/>
      <dgm:t>
        <a:bodyPr/>
        <a:lstStyle/>
        <a:p>
          <a:endParaRPr lang="es-ES"/>
        </a:p>
      </dgm:t>
    </dgm:pt>
    <dgm:pt modelId="{57302A93-B828-2340-8606-3CFEC6874C86}">
      <dgm:prSet/>
      <dgm:spPr/>
      <dgm:t>
        <a:bodyPr/>
        <a:lstStyle/>
        <a:p>
          <a:r>
            <a:rPr lang="en-US" noProof="0" dirty="0">
              <a:latin typeface="Calibri" panose="020F0502020204030204" pitchFamily="34" charset="0"/>
              <a:cs typeface="Calibri" panose="020F0502020204030204" pitchFamily="34" charset="0"/>
            </a:rPr>
            <a:t>Increased risk of recurrent events post ACS, despite current treatment</a:t>
          </a:r>
        </a:p>
      </dgm:t>
    </dgm:pt>
    <dgm:pt modelId="{F4CE110C-BEC7-9B4C-B591-2E61FAEFE4D9}" type="parTrans" cxnId="{EBE17F41-EAB1-DF49-8C03-98F5388EE0B3}">
      <dgm:prSet/>
      <dgm:spPr/>
      <dgm:t>
        <a:bodyPr/>
        <a:lstStyle/>
        <a:p>
          <a:endParaRPr lang="es-ES"/>
        </a:p>
      </dgm:t>
    </dgm:pt>
    <dgm:pt modelId="{0D7291DB-5D43-6C42-B361-CAD3D7CC5205}" type="sibTrans" cxnId="{EBE17F41-EAB1-DF49-8C03-98F5388EE0B3}">
      <dgm:prSet/>
      <dgm:spPr/>
      <dgm:t>
        <a:bodyPr/>
        <a:lstStyle/>
        <a:p>
          <a:endParaRPr lang="es-ES"/>
        </a:p>
      </dgm:t>
    </dgm:pt>
    <dgm:pt modelId="{C62D6382-18E8-E14E-B7E5-0C3326E41447}">
      <dgm:prSet/>
      <dgm:spPr/>
      <dgm:t>
        <a:bodyPr/>
        <a:lstStyle/>
        <a:p>
          <a:r>
            <a:rPr lang="en-US" noProof="0" dirty="0">
              <a:latin typeface="Calibri" panose="020F0502020204030204" pitchFamily="34" charset="0"/>
              <a:cs typeface="Calibri" panose="020F0502020204030204" pitchFamily="34" charset="0"/>
            </a:rPr>
            <a:t>There is a need for a secondary prevention strategy targeting thrombin generation that is not associated with an excess risk of major bleeding</a:t>
          </a:r>
        </a:p>
      </dgm:t>
    </dgm:pt>
    <dgm:pt modelId="{AC3FF7BE-DBB1-044A-803C-7FFD0CF248D8}" type="parTrans" cxnId="{E66E8AB6-9783-D043-A343-E15F20638F97}">
      <dgm:prSet/>
      <dgm:spPr/>
      <dgm:t>
        <a:bodyPr/>
        <a:lstStyle/>
        <a:p>
          <a:endParaRPr lang="es-ES"/>
        </a:p>
      </dgm:t>
    </dgm:pt>
    <dgm:pt modelId="{0B597C68-C64D-B840-AADE-D67DEDD2481B}" type="sibTrans" cxnId="{E66E8AB6-9783-D043-A343-E15F20638F97}">
      <dgm:prSet/>
      <dgm:spPr/>
      <dgm:t>
        <a:bodyPr/>
        <a:lstStyle/>
        <a:p>
          <a:endParaRPr lang="es-ES"/>
        </a:p>
      </dgm:t>
    </dgm:pt>
    <dgm:pt modelId="{A5CC5944-32C9-8642-AAC1-E34D439019FE}" type="pres">
      <dgm:prSet presAssocID="{F014AF0F-D9B3-DA41-8B94-21248704AEC9}" presName="Name0" presStyleCnt="0">
        <dgm:presLayoutVars>
          <dgm:dir/>
          <dgm:animLvl val="lvl"/>
          <dgm:resizeHandles val="exact"/>
        </dgm:presLayoutVars>
      </dgm:prSet>
      <dgm:spPr/>
    </dgm:pt>
    <dgm:pt modelId="{A5832EFC-F2AE-EE45-A154-684D9CE84459}" type="pres">
      <dgm:prSet presAssocID="{7035BA0D-5076-2841-B253-751D60B2655A}" presName="linNode" presStyleCnt="0"/>
      <dgm:spPr/>
    </dgm:pt>
    <dgm:pt modelId="{0A9C8741-33DF-E049-9C87-C3490B5FFE6A}" type="pres">
      <dgm:prSet presAssocID="{7035BA0D-5076-2841-B253-751D60B2655A}" presName="parentText" presStyleLbl="node1" presStyleIdx="0" presStyleCnt="4">
        <dgm:presLayoutVars>
          <dgm:chMax val="1"/>
          <dgm:bulletEnabled val="1"/>
        </dgm:presLayoutVars>
      </dgm:prSet>
      <dgm:spPr/>
    </dgm:pt>
    <dgm:pt modelId="{4C06F1E8-C3FD-7B47-A876-91D3196BEAD5}" type="pres">
      <dgm:prSet presAssocID="{7035BA0D-5076-2841-B253-751D60B2655A}" presName="descendantText" presStyleLbl="alignAccFollowNode1" presStyleIdx="0" presStyleCnt="4">
        <dgm:presLayoutVars>
          <dgm:bulletEnabled val="1"/>
        </dgm:presLayoutVars>
      </dgm:prSet>
      <dgm:spPr/>
    </dgm:pt>
    <dgm:pt modelId="{CD8C096B-9DF3-FF41-99E8-73091DBA7D63}" type="pres">
      <dgm:prSet presAssocID="{2F0479C4-DC18-BE42-BAE4-715C89476540}" presName="sp" presStyleCnt="0"/>
      <dgm:spPr/>
    </dgm:pt>
    <dgm:pt modelId="{3E4C5730-FBAD-EC48-9088-1D777973DE15}" type="pres">
      <dgm:prSet presAssocID="{0BD13E57-59A6-F544-A29A-20CAF515EF10}" presName="linNode" presStyleCnt="0"/>
      <dgm:spPr/>
    </dgm:pt>
    <dgm:pt modelId="{C9117B0B-707C-414B-B26A-209B264FA3B7}" type="pres">
      <dgm:prSet presAssocID="{0BD13E57-59A6-F544-A29A-20CAF515EF10}" presName="parentText" presStyleLbl="node1" presStyleIdx="1" presStyleCnt="4">
        <dgm:presLayoutVars>
          <dgm:chMax val="1"/>
          <dgm:bulletEnabled val="1"/>
        </dgm:presLayoutVars>
      </dgm:prSet>
      <dgm:spPr/>
    </dgm:pt>
    <dgm:pt modelId="{C914AFB2-974E-324C-9F90-8B51DFB7379B}" type="pres">
      <dgm:prSet presAssocID="{0BD13E57-59A6-F544-A29A-20CAF515EF10}" presName="descendantText" presStyleLbl="alignAccFollowNode1" presStyleIdx="1" presStyleCnt="4">
        <dgm:presLayoutVars>
          <dgm:bulletEnabled val="1"/>
        </dgm:presLayoutVars>
      </dgm:prSet>
      <dgm:spPr/>
    </dgm:pt>
    <dgm:pt modelId="{01CD8A1A-933B-3C42-9099-1CF22AA92613}" type="pres">
      <dgm:prSet presAssocID="{53F92E45-1CAC-7944-9794-AF9C0BBB18D1}" presName="sp" presStyleCnt="0"/>
      <dgm:spPr/>
    </dgm:pt>
    <dgm:pt modelId="{CF37C553-5D2F-1C49-8F21-1691DC44F53D}" type="pres">
      <dgm:prSet presAssocID="{11576274-79C1-1446-A395-AF5289FE7AEA}" presName="linNode" presStyleCnt="0"/>
      <dgm:spPr/>
    </dgm:pt>
    <dgm:pt modelId="{721CFB91-DDBB-874E-B85E-9EC37EBB9FB7}" type="pres">
      <dgm:prSet presAssocID="{11576274-79C1-1446-A395-AF5289FE7AEA}" presName="parentText" presStyleLbl="node1" presStyleIdx="2" presStyleCnt="4">
        <dgm:presLayoutVars>
          <dgm:chMax val="1"/>
          <dgm:bulletEnabled val="1"/>
        </dgm:presLayoutVars>
      </dgm:prSet>
      <dgm:spPr/>
    </dgm:pt>
    <dgm:pt modelId="{D897D70F-E983-3F4B-AD36-C387873E1672}" type="pres">
      <dgm:prSet presAssocID="{11576274-79C1-1446-A395-AF5289FE7AEA}" presName="descendantText" presStyleLbl="alignAccFollowNode1" presStyleIdx="2" presStyleCnt="4">
        <dgm:presLayoutVars>
          <dgm:bulletEnabled val="1"/>
        </dgm:presLayoutVars>
      </dgm:prSet>
      <dgm:spPr/>
    </dgm:pt>
    <dgm:pt modelId="{F500024F-C726-4344-9233-CB7C5EB2ADFB}" type="pres">
      <dgm:prSet presAssocID="{77DCCF59-F3FC-D74B-BE05-0AD33C1B0006}" presName="sp" presStyleCnt="0"/>
      <dgm:spPr/>
    </dgm:pt>
    <dgm:pt modelId="{522ED567-CAB7-F449-BB4E-D5B9B24D51E2}" type="pres">
      <dgm:prSet presAssocID="{D55F03D0-4215-E043-A585-A265CE26E030}" presName="linNode" presStyleCnt="0"/>
      <dgm:spPr/>
    </dgm:pt>
    <dgm:pt modelId="{D0C98BCF-C441-4F4F-ACC8-33A21124E574}" type="pres">
      <dgm:prSet presAssocID="{D55F03D0-4215-E043-A585-A265CE26E030}" presName="parentText" presStyleLbl="node1" presStyleIdx="3" presStyleCnt="4">
        <dgm:presLayoutVars>
          <dgm:chMax val="1"/>
          <dgm:bulletEnabled val="1"/>
        </dgm:presLayoutVars>
      </dgm:prSet>
      <dgm:spPr/>
    </dgm:pt>
    <dgm:pt modelId="{A1A9F6AD-6330-3C48-8E44-468887FECA1D}" type="pres">
      <dgm:prSet presAssocID="{D55F03D0-4215-E043-A585-A265CE26E030}" presName="descendantText" presStyleLbl="alignAccFollowNode1" presStyleIdx="3" presStyleCnt="4">
        <dgm:presLayoutVars>
          <dgm:bulletEnabled val="1"/>
        </dgm:presLayoutVars>
      </dgm:prSet>
      <dgm:spPr/>
    </dgm:pt>
  </dgm:ptLst>
  <dgm:cxnLst>
    <dgm:cxn modelId="{5D6A8B0A-51A0-3444-A4EF-D95425CBD032}" type="presOf" srcId="{0BD13E57-59A6-F544-A29A-20CAF515EF10}" destId="{C9117B0B-707C-414B-B26A-209B264FA3B7}" srcOrd="0" destOrd="0" presId="urn:microsoft.com/office/officeart/2005/8/layout/vList5"/>
    <dgm:cxn modelId="{B6C0A325-465D-F443-A793-8D7F0D1471D4}" srcId="{11576274-79C1-1446-A395-AF5289FE7AEA}" destId="{20116CFD-626D-894C-83C4-71613AB04259}" srcOrd="0" destOrd="0" parTransId="{794F52C2-944D-664E-9C0F-2701B840D63D}" sibTransId="{A90CA17C-9E41-2B4D-995A-B69255BE3D59}"/>
    <dgm:cxn modelId="{25D0D629-FED5-0D4C-A095-C9F1B4E0DDA8}" type="presOf" srcId="{7035BA0D-5076-2841-B253-751D60B2655A}" destId="{0A9C8741-33DF-E049-9C87-C3490B5FFE6A}" srcOrd="0" destOrd="0" presId="urn:microsoft.com/office/officeart/2005/8/layout/vList5"/>
    <dgm:cxn modelId="{5C1B8C33-622C-FC41-9AE0-EA958870369A}" srcId="{0BD13E57-59A6-F544-A29A-20CAF515EF10}" destId="{E6E277CE-3844-8146-BD9F-CF1422D1B69F}" srcOrd="0" destOrd="0" parTransId="{ED5DBBA2-A8F0-C941-AFFB-77D9F1127DB2}" sibTransId="{8E05D097-9779-DE41-A27D-F9416AA80EC1}"/>
    <dgm:cxn modelId="{FA6ADC34-618D-8247-974E-EB46EBCE586D}" type="presOf" srcId="{20116CFD-626D-894C-83C4-71613AB04259}" destId="{D897D70F-E983-3F4B-AD36-C387873E1672}" srcOrd="0" destOrd="0" presId="urn:microsoft.com/office/officeart/2005/8/layout/vList5"/>
    <dgm:cxn modelId="{839C8639-ED77-2043-9970-D1BDF15F6ABA}" srcId="{F014AF0F-D9B3-DA41-8B94-21248704AEC9}" destId="{0BD13E57-59A6-F544-A29A-20CAF515EF10}" srcOrd="1" destOrd="0" parTransId="{29E1F67B-71C2-804A-BB6C-245D19A08BE2}" sibTransId="{53F92E45-1CAC-7944-9794-AF9C0BBB18D1}"/>
    <dgm:cxn modelId="{EBE17F41-EAB1-DF49-8C03-98F5388EE0B3}" srcId="{7035BA0D-5076-2841-B253-751D60B2655A}" destId="{57302A93-B828-2340-8606-3CFEC6874C86}" srcOrd="0" destOrd="0" parTransId="{F4CE110C-BEC7-9B4C-B591-2E61FAEFE4D9}" sibTransId="{0D7291DB-5D43-6C42-B361-CAD3D7CC5205}"/>
    <dgm:cxn modelId="{BC106B7D-E6EC-BC46-965E-6C8A0660726E}" srcId="{F014AF0F-D9B3-DA41-8B94-21248704AEC9}" destId="{11576274-79C1-1446-A395-AF5289FE7AEA}" srcOrd="2" destOrd="0" parTransId="{FC4EB413-F425-E24F-AC26-624FF79C91A0}" sibTransId="{77DCCF59-F3FC-D74B-BE05-0AD33C1B0006}"/>
    <dgm:cxn modelId="{A57BBA7D-D955-8940-9667-D8E63359336B}" type="presOf" srcId="{C62D6382-18E8-E14E-B7E5-0C3326E41447}" destId="{A1A9F6AD-6330-3C48-8E44-468887FECA1D}" srcOrd="0" destOrd="0" presId="urn:microsoft.com/office/officeart/2005/8/layout/vList5"/>
    <dgm:cxn modelId="{0E66627E-FC4D-814F-8DA2-DF0C53107CAB}" type="presOf" srcId="{E6E277CE-3844-8146-BD9F-CF1422D1B69F}" destId="{C914AFB2-974E-324C-9F90-8B51DFB7379B}" srcOrd="0" destOrd="0" presId="urn:microsoft.com/office/officeart/2005/8/layout/vList5"/>
    <dgm:cxn modelId="{4A82BA8E-3CB5-6547-9903-D6433BA32F03}" type="presOf" srcId="{D55F03D0-4215-E043-A585-A265CE26E030}" destId="{D0C98BCF-C441-4F4F-ACC8-33A21124E574}" srcOrd="0" destOrd="0" presId="urn:microsoft.com/office/officeart/2005/8/layout/vList5"/>
    <dgm:cxn modelId="{DA739D98-022A-3643-B57F-26BAC54BF599}" srcId="{F014AF0F-D9B3-DA41-8B94-21248704AEC9}" destId="{D55F03D0-4215-E043-A585-A265CE26E030}" srcOrd="3" destOrd="0" parTransId="{FB5556AF-1693-8949-9A8E-4B86B900A9AF}" sibTransId="{A7E37E75-DD14-4947-8E8F-709C7CB9E818}"/>
    <dgm:cxn modelId="{7DE8D7B5-68D8-A54D-9DC1-EE54784893FA}" srcId="{F014AF0F-D9B3-DA41-8B94-21248704AEC9}" destId="{7035BA0D-5076-2841-B253-751D60B2655A}" srcOrd="0" destOrd="0" parTransId="{61139A85-9EC2-3044-B520-71C09D4A1124}" sibTransId="{2F0479C4-DC18-BE42-BAE4-715C89476540}"/>
    <dgm:cxn modelId="{E66E8AB6-9783-D043-A343-E15F20638F97}" srcId="{D55F03D0-4215-E043-A585-A265CE26E030}" destId="{C62D6382-18E8-E14E-B7E5-0C3326E41447}" srcOrd="0" destOrd="0" parTransId="{AC3FF7BE-DBB1-044A-803C-7FFD0CF248D8}" sibTransId="{0B597C68-C64D-B840-AADE-D67DEDD2481B}"/>
    <dgm:cxn modelId="{959EDCBB-28DD-8A47-A051-173F2194F813}" type="presOf" srcId="{57302A93-B828-2340-8606-3CFEC6874C86}" destId="{4C06F1E8-C3FD-7B47-A876-91D3196BEAD5}" srcOrd="0" destOrd="0" presId="urn:microsoft.com/office/officeart/2005/8/layout/vList5"/>
    <dgm:cxn modelId="{803542CA-5A52-B941-AE31-18BE736DF420}" type="presOf" srcId="{11576274-79C1-1446-A395-AF5289FE7AEA}" destId="{721CFB91-DDBB-874E-B85E-9EC37EBB9FB7}" srcOrd="0" destOrd="0" presId="urn:microsoft.com/office/officeart/2005/8/layout/vList5"/>
    <dgm:cxn modelId="{34B2C6EB-120F-EA4F-AEAD-B6FFEF29D222}" type="presOf" srcId="{F014AF0F-D9B3-DA41-8B94-21248704AEC9}" destId="{A5CC5944-32C9-8642-AAC1-E34D439019FE}" srcOrd="0" destOrd="0" presId="urn:microsoft.com/office/officeart/2005/8/layout/vList5"/>
    <dgm:cxn modelId="{B3AFB7CE-F1E2-FD4B-B48E-5904D20B3866}" type="presParOf" srcId="{A5CC5944-32C9-8642-AAC1-E34D439019FE}" destId="{A5832EFC-F2AE-EE45-A154-684D9CE84459}" srcOrd="0" destOrd="0" presId="urn:microsoft.com/office/officeart/2005/8/layout/vList5"/>
    <dgm:cxn modelId="{3ABDDBDC-AAB0-3B43-B8C0-525C62CD8C3E}" type="presParOf" srcId="{A5832EFC-F2AE-EE45-A154-684D9CE84459}" destId="{0A9C8741-33DF-E049-9C87-C3490B5FFE6A}" srcOrd="0" destOrd="0" presId="urn:microsoft.com/office/officeart/2005/8/layout/vList5"/>
    <dgm:cxn modelId="{41E8F4E0-9180-0C47-921C-4230FC6EB628}" type="presParOf" srcId="{A5832EFC-F2AE-EE45-A154-684D9CE84459}" destId="{4C06F1E8-C3FD-7B47-A876-91D3196BEAD5}" srcOrd="1" destOrd="0" presId="urn:microsoft.com/office/officeart/2005/8/layout/vList5"/>
    <dgm:cxn modelId="{D4CCD57C-E906-1B47-BE74-ACEDA430E57A}" type="presParOf" srcId="{A5CC5944-32C9-8642-AAC1-E34D439019FE}" destId="{CD8C096B-9DF3-FF41-99E8-73091DBA7D63}" srcOrd="1" destOrd="0" presId="urn:microsoft.com/office/officeart/2005/8/layout/vList5"/>
    <dgm:cxn modelId="{FFB8EFC0-8CB0-9A43-A042-8280EF889DFC}" type="presParOf" srcId="{A5CC5944-32C9-8642-AAC1-E34D439019FE}" destId="{3E4C5730-FBAD-EC48-9088-1D777973DE15}" srcOrd="2" destOrd="0" presId="urn:microsoft.com/office/officeart/2005/8/layout/vList5"/>
    <dgm:cxn modelId="{AFD52697-7CDE-9A42-A9FB-CF94E9BC95F9}" type="presParOf" srcId="{3E4C5730-FBAD-EC48-9088-1D777973DE15}" destId="{C9117B0B-707C-414B-B26A-209B264FA3B7}" srcOrd="0" destOrd="0" presId="urn:microsoft.com/office/officeart/2005/8/layout/vList5"/>
    <dgm:cxn modelId="{E0007646-6B29-7345-A5EC-175B1B0E8C8A}" type="presParOf" srcId="{3E4C5730-FBAD-EC48-9088-1D777973DE15}" destId="{C914AFB2-974E-324C-9F90-8B51DFB7379B}" srcOrd="1" destOrd="0" presId="urn:microsoft.com/office/officeart/2005/8/layout/vList5"/>
    <dgm:cxn modelId="{0C0CCE0E-CFE3-464A-B3C0-F8128611C374}" type="presParOf" srcId="{A5CC5944-32C9-8642-AAC1-E34D439019FE}" destId="{01CD8A1A-933B-3C42-9099-1CF22AA92613}" srcOrd="3" destOrd="0" presId="urn:microsoft.com/office/officeart/2005/8/layout/vList5"/>
    <dgm:cxn modelId="{E44790EA-6EEA-2340-991E-C45BA9B36ED5}" type="presParOf" srcId="{A5CC5944-32C9-8642-AAC1-E34D439019FE}" destId="{CF37C553-5D2F-1C49-8F21-1691DC44F53D}" srcOrd="4" destOrd="0" presId="urn:microsoft.com/office/officeart/2005/8/layout/vList5"/>
    <dgm:cxn modelId="{AD2C6536-E1D7-9546-B2D9-9A95B6A4F8C4}" type="presParOf" srcId="{CF37C553-5D2F-1C49-8F21-1691DC44F53D}" destId="{721CFB91-DDBB-874E-B85E-9EC37EBB9FB7}" srcOrd="0" destOrd="0" presId="urn:microsoft.com/office/officeart/2005/8/layout/vList5"/>
    <dgm:cxn modelId="{0503F0D1-57D9-D845-B186-5CC70D5104D0}" type="presParOf" srcId="{CF37C553-5D2F-1C49-8F21-1691DC44F53D}" destId="{D897D70F-E983-3F4B-AD36-C387873E1672}" srcOrd="1" destOrd="0" presId="urn:microsoft.com/office/officeart/2005/8/layout/vList5"/>
    <dgm:cxn modelId="{EA340437-C5EF-3147-AF9C-065CF3302EE2}" type="presParOf" srcId="{A5CC5944-32C9-8642-AAC1-E34D439019FE}" destId="{F500024F-C726-4344-9233-CB7C5EB2ADFB}" srcOrd="5" destOrd="0" presId="urn:microsoft.com/office/officeart/2005/8/layout/vList5"/>
    <dgm:cxn modelId="{CD7D6A7D-F252-D94E-AAED-18FEB4711A68}" type="presParOf" srcId="{A5CC5944-32C9-8642-AAC1-E34D439019FE}" destId="{522ED567-CAB7-F449-BB4E-D5B9B24D51E2}" srcOrd="6" destOrd="0" presId="urn:microsoft.com/office/officeart/2005/8/layout/vList5"/>
    <dgm:cxn modelId="{3F2DA69C-4F67-794C-A29C-B9FB0FFE12A9}" type="presParOf" srcId="{522ED567-CAB7-F449-BB4E-D5B9B24D51E2}" destId="{D0C98BCF-C441-4F4F-ACC8-33A21124E574}" srcOrd="0" destOrd="0" presId="urn:microsoft.com/office/officeart/2005/8/layout/vList5"/>
    <dgm:cxn modelId="{51440813-B3F7-3D48-B45F-FB8AAD7F39DC}" type="presParOf" srcId="{522ED567-CAB7-F449-BB4E-D5B9B24D51E2}" destId="{A1A9F6AD-6330-3C48-8E44-468887FECA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90567-E7F1-C94A-A4A0-69DC4449F18E}">
      <dsp:nvSpPr>
        <dsp:cNvPr id="0" name=""/>
        <dsp:cNvSpPr/>
      </dsp:nvSpPr>
      <dsp:spPr>
        <a:xfrm>
          <a:off x="0" y="0"/>
          <a:ext cx="8495071" cy="1027079"/>
        </a:xfrm>
        <a:prstGeom prst="roundRect">
          <a:avLst>
            <a:gd name="adj" fmla="val 10000"/>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Atrial </a:t>
          </a:r>
          <a:r>
            <a:rPr lang="en-US" sz="4900" kern="1200" noProof="0" dirty="0"/>
            <a:t>Fibrillation</a:t>
          </a:r>
        </a:p>
      </dsp:txBody>
      <dsp:txXfrm>
        <a:off x="1801722" y="0"/>
        <a:ext cx="6693348" cy="1027079"/>
      </dsp:txXfrm>
    </dsp:sp>
    <dsp:sp modelId="{83426F16-2788-984D-A0E1-EF611D27676E}">
      <dsp:nvSpPr>
        <dsp:cNvPr id="0" name=""/>
        <dsp:cNvSpPr/>
      </dsp:nvSpPr>
      <dsp:spPr>
        <a:xfrm>
          <a:off x="102707" y="102707"/>
          <a:ext cx="1699014" cy="821663"/>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061AD-1013-B141-A57A-679028A1CA8E}">
      <dsp:nvSpPr>
        <dsp:cNvPr id="0" name=""/>
        <dsp:cNvSpPr/>
      </dsp:nvSpPr>
      <dsp:spPr>
        <a:xfrm>
          <a:off x="0" y="1129787"/>
          <a:ext cx="8495071" cy="1027079"/>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Stroke</a:t>
          </a:r>
        </a:p>
      </dsp:txBody>
      <dsp:txXfrm>
        <a:off x="1801722" y="1129787"/>
        <a:ext cx="6693348" cy="1027079"/>
      </dsp:txXfrm>
    </dsp:sp>
    <dsp:sp modelId="{F4DB4525-B27F-BE41-86FD-C98060FCC417}">
      <dsp:nvSpPr>
        <dsp:cNvPr id="0" name=""/>
        <dsp:cNvSpPr/>
      </dsp:nvSpPr>
      <dsp:spPr>
        <a:xfrm>
          <a:off x="102707" y="1232495"/>
          <a:ext cx="1699014" cy="821663"/>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08218-ABBD-1E47-BD2C-F10F3EAE45A2}">
      <dsp:nvSpPr>
        <dsp:cNvPr id="0" name=""/>
        <dsp:cNvSpPr/>
      </dsp:nvSpPr>
      <dsp:spPr>
        <a:xfrm>
          <a:off x="0" y="2259575"/>
          <a:ext cx="8495071" cy="1027079"/>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Post-MI</a:t>
          </a:r>
        </a:p>
      </dsp:txBody>
      <dsp:txXfrm>
        <a:off x="1801722" y="2259575"/>
        <a:ext cx="6693348" cy="1027079"/>
      </dsp:txXfrm>
    </dsp:sp>
    <dsp:sp modelId="{3D5452DE-029E-1345-9064-B26CBDA29442}">
      <dsp:nvSpPr>
        <dsp:cNvPr id="0" name=""/>
        <dsp:cNvSpPr/>
      </dsp:nvSpPr>
      <dsp:spPr>
        <a:xfrm>
          <a:off x="102707" y="2374115"/>
          <a:ext cx="1699014" cy="821663"/>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722F-A675-4C48-B612-0BE307F97D1E}">
      <dsp:nvSpPr>
        <dsp:cNvPr id="0" name=""/>
        <dsp:cNvSpPr/>
      </dsp:nvSpPr>
      <dsp:spPr>
        <a:xfrm rot="5400000">
          <a:off x="6027796" y="-2507714"/>
          <a:ext cx="839876" cy="6068455"/>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t>AF is associated with a five-fold increase in stroke risk</a:t>
          </a:r>
        </a:p>
      </dsp:txBody>
      <dsp:txXfrm rot="-5400000">
        <a:off x="3413507" y="147574"/>
        <a:ext cx="6027456" cy="757878"/>
      </dsp:txXfrm>
    </dsp:sp>
    <dsp:sp modelId="{1642BCD2-A8E7-F94A-9A87-442A1F097CE9}">
      <dsp:nvSpPr>
        <dsp:cNvPr id="0" name=""/>
        <dsp:cNvSpPr/>
      </dsp:nvSpPr>
      <dsp:spPr>
        <a:xfrm>
          <a:off x="0" y="1590"/>
          <a:ext cx="3413506" cy="1049845"/>
        </a:xfrm>
        <a:prstGeom prst="round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5x</a:t>
          </a:r>
        </a:p>
      </dsp:txBody>
      <dsp:txXfrm>
        <a:off x="51249" y="52839"/>
        <a:ext cx="3311008" cy="947347"/>
      </dsp:txXfrm>
    </dsp:sp>
    <dsp:sp modelId="{456B0800-EAAD-0443-B076-AEA8FDE387B3}">
      <dsp:nvSpPr>
        <dsp:cNvPr id="0" name=""/>
        <dsp:cNvSpPr/>
      </dsp:nvSpPr>
      <dsp:spPr>
        <a:xfrm rot="5400000">
          <a:off x="6021879" y="-1405377"/>
          <a:ext cx="851709" cy="6068455"/>
        </a:xfrm>
        <a:prstGeom prst="round2SameRect">
          <a:avLst/>
        </a:prstGeom>
        <a:solidFill>
          <a:schemeClr val="accent5">
            <a:tint val="40000"/>
            <a:alpha val="90000"/>
            <a:hueOff val="-1015385"/>
            <a:satOff val="-6032"/>
            <a:lumOff val="-468"/>
            <a:alphaOff val="0"/>
          </a:schemeClr>
        </a:solidFill>
        <a:ln w="10795" cap="flat" cmpd="sng" algn="ctr">
          <a:solidFill>
            <a:schemeClr val="accent5">
              <a:tint val="40000"/>
              <a:alpha val="90000"/>
              <a:hueOff val="-1015385"/>
              <a:satOff val="-6032"/>
              <a:lumOff val="-4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AF-related strokes are associated with a greater risk of mortality and long-term disability compared with other stroke subtypes</a:t>
          </a:r>
        </a:p>
      </dsp:txBody>
      <dsp:txXfrm rot="-5400000">
        <a:off x="3413507" y="1244572"/>
        <a:ext cx="6026878" cy="768555"/>
      </dsp:txXfrm>
    </dsp:sp>
    <dsp:sp modelId="{81615897-BB7E-5444-8157-562DD6ACA21F}">
      <dsp:nvSpPr>
        <dsp:cNvPr id="0" name=""/>
        <dsp:cNvSpPr/>
      </dsp:nvSpPr>
      <dsp:spPr>
        <a:xfrm>
          <a:off x="0" y="1103927"/>
          <a:ext cx="3413506" cy="1049845"/>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 Death and Disability</a:t>
          </a:r>
        </a:p>
      </dsp:txBody>
      <dsp:txXfrm>
        <a:off x="51249" y="1155176"/>
        <a:ext cx="3311008" cy="947347"/>
      </dsp:txXfrm>
    </dsp:sp>
    <dsp:sp modelId="{EA6E0637-03A7-9348-BCF9-8AA879BABAF7}">
      <dsp:nvSpPr>
        <dsp:cNvPr id="0" name=""/>
        <dsp:cNvSpPr/>
      </dsp:nvSpPr>
      <dsp:spPr>
        <a:xfrm rot="5400000">
          <a:off x="6027796" y="-303040"/>
          <a:ext cx="839876" cy="6068455"/>
        </a:xfrm>
        <a:prstGeom prst="round2SameRect">
          <a:avLst/>
        </a:prstGeom>
        <a:solidFill>
          <a:schemeClr val="accent5">
            <a:tint val="40000"/>
            <a:alpha val="90000"/>
            <a:hueOff val="-2030771"/>
            <a:satOff val="-12063"/>
            <a:lumOff val="-935"/>
            <a:alphaOff val="0"/>
          </a:schemeClr>
        </a:solidFill>
        <a:ln w="10795" cap="flat" cmpd="sng" algn="ctr">
          <a:solidFill>
            <a:schemeClr val="accent5">
              <a:tint val="40000"/>
              <a:alpha val="90000"/>
              <a:hueOff val="-2030771"/>
              <a:satOff val="-12063"/>
              <a:lumOff val="-9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This risk is largely modifiable with anticoagulation</a:t>
          </a:r>
        </a:p>
      </dsp:txBody>
      <dsp:txXfrm rot="-5400000">
        <a:off x="3413507" y="2352248"/>
        <a:ext cx="6027456" cy="757878"/>
      </dsp:txXfrm>
    </dsp:sp>
    <dsp:sp modelId="{93F6796A-3758-364C-96EC-D5821BC5A3FC}">
      <dsp:nvSpPr>
        <dsp:cNvPr id="0" name=""/>
        <dsp:cNvSpPr/>
      </dsp:nvSpPr>
      <dsp:spPr>
        <a:xfrm>
          <a:off x="0" y="2206265"/>
          <a:ext cx="3413506" cy="1049845"/>
        </a:xfrm>
        <a:prstGeom prst="round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Anticoagulation</a:t>
          </a:r>
        </a:p>
      </dsp:txBody>
      <dsp:txXfrm>
        <a:off x="51249" y="2257514"/>
        <a:ext cx="3311008" cy="947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6F1E8-C3FD-7B47-A876-91D3196BEAD5}">
      <dsp:nvSpPr>
        <dsp:cNvPr id="0" name=""/>
        <dsp:cNvSpPr/>
      </dsp:nvSpPr>
      <dsp:spPr>
        <a:xfrm rot="5400000">
          <a:off x="6710224" y="-2906159"/>
          <a:ext cx="866803" cy="6723412"/>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latin typeface="Calibri" panose="020F0502020204030204" pitchFamily="34" charset="0"/>
              <a:cs typeface="Calibri" panose="020F0502020204030204" pitchFamily="34" charset="0"/>
            </a:rPr>
            <a:t>Increased risk of stroke, bleeding and death as renal function declines </a:t>
          </a:r>
        </a:p>
        <a:p>
          <a:pPr marL="171450" lvl="1" indent="-171450" algn="l" defTabSz="711200">
            <a:lnSpc>
              <a:spcPct val="90000"/>
            </a:lnSpc>
            <a:spcBef>
              <a:spcPct val="0"/>
            </a:spcBef>
            <a:spcAft>
              <a:spcPct val="15000"/>
            </a:spcAft>
            <a:buChar char="•"/>
          </a:pPr>
          <a:r>
            <a:rPr lang="en-US" sz="1600" b="0" i="0" kern="1200" noProof="0" dirty="0">
              <a:latin typeface="Calibri" panose="020F0502020204030204" pitchFamily="34" charset="0"/>
              <a:ea typeface="+mn-ea"/>
              <a:cs typeface="Calibri" panose="020F0502020204030204" pitchFamily="34" charset="0"/>
            </a:rPr>
            <a:t>Data lacking on </a:t>
          </a:r>
          <a:r>
            <a:rPr lang="en-US" sz="1600" b="0" i="0" kern="1200" noProof="0" dirty="0" err="1">
              <a:latin typeface="Calibri" panose="020F0502020204030204" pitchFamily="34" charset="0"/>
              <a:ea typeface="+mn-ea"/>
              <a:cs typeface="Calibri" panose="020F0502020204030204" pitchFamily="34" charset="0"/>
            </a:rPr>
            <a:t>CrCl</a:t>
          </a:r>
          <a:r>
            <a:rPr lang="en-US" sz="1600" b="0" i="0" kern="1200" noProof="0" dirty="0">
              <a:latin typeface="Calibri" panose="020F0502020204030204" pitchFamily="34" charset="0"/>
              <a:ea typeface="+mn-ea"/>
              <a:cs typeface="Calibri" panose="020F0502020204030204" pitchFamily="34" charset="0"/>
            </a:rPr>
            <a:t> ≤25 mL/min, hemodialysis</a:t>
          </a:r>
        </a:p>
      </dsp:txBody>
      <dsp:txXfrm rot="-5400000">
        <a:off x="3781920" y="64459"/>
        <a:ext cx="6681098" cy="782175"/>
      </dsp:txXfrm>
    </dsp:sp>
    <dsp:sp modelId="{0A9C8741-33DF-E049-9C87-C3490B5FFE6A}">
      <dsp:nvSpPr>
        <dsp:cNvPr id="0" name=""/>
        <dsp:cNvSpPr/>
      </dsp:nvSpPr>
      <dsp:spPr>
        <a:xfrm>
          <a:off x="0" y="0"/>
          <a:ext cx="3781919" cy="90709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Abnormal Renal Function</a:t>
          </a:r>
        </a:p>
      </dsp:txBody>
      <dsp:txXfrm>
        <a:off x="44281" y="44281"/>
        <a:ext cx="3693357" cy="818530"/>
      </dsp:txXfrm>
    </dsp:sp>
    <dsp:sp modelId="{C914AFB2-974E-324C-9F90-8B51DFB7379B}">
      <dsp:nvSpPr>
        <dsp:cNvPr id="0" name=""/>
        <dsp:cNvSpPr/>
      </dsp:nvSpPr>
      <dsp:spPr>
        <a:xfrm rot="5400000">
          <a:off x="6717598" y="-1991747"/>
          <a:ext cx="852053" cy="6723412"/>
        </a:xfrm>
        <a:prstGeom prst="round2SameRect">
          <a:avLst/>
        </a:prstGeom>
        <a:solidFill>
          <a:schemeClr val="accent5">
            <a:tint val="40000"/>
            <a:alpha val="90000"/>
            <a:hueOff val="-507693"/>
            <a:satOff val="-3016"/>
            <a:lumOff val="-234"/>
            <a:alphaOff val="0"/>
          </a:schemeClr>
        </a:solidFill>
        <a:ln w="10795" cap="flat" cmpd="sng" algn="ctr">
          <a:solidFill>
            <a:schemeClr val="accent5">
              <a:tint val="40000"/>
              <a:alpha val="90000"/>
              <a:hueOff val="-507693"/>
              <a:satOff val="-3016"/>
              <a:lumOff val="-2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noProof="0" dirty="0">
              <a:latin typeface="Calibri" panose="020F0502020204030204" pitchFamily="34" charset="0"/>
              <a:cs typeface="Calibri" panose="020F0502020204030204" pitchFamily="34" charset="0"/>
            </a:rPr>
            <a:t>Patients with high bleeding risk such as elderly, frail, frequent falls</a:t>
          </a:r>
          <a:endParaRPr lang="en-US" sz="1600" kern="1200" noProof="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noProof="0" dirty="0">
              <a:latin typeface="Calibri" panose="020F0502020204030204" pitchFamily="34" charset="0"/>
              <a:cs typeface="Calibri" panose="020F0502020204030204" pitchFamily="34" charset="0"/>
            </a:rPr>
            <a:t>AF prevalence increases with age, as the % of frail patients </a:t>
          </a:r>
        </a:p>
      </dsp:txBody>
      <dsp:txXfrm rot="-5400000">
        <a:off x="3781919" y="985526"/>
        <a:ext cx="6681818" cy="768865"/>
      </dsp:txXfrm>
    </dsp:sp>
    <dsp:sp modelId="{C9117B0B-707C-414B-B26A-209B264FA3B7}">
      <dsp:nvSpPr>
        <dsp:cNvPr id="0" name=""/>
        <dsp:cNvSpPr/>
      </dsp:nvSpPr>
      <dsp:spPr>
        <a:xfrm>
          <a:off x="0" y="1021567"/>
          <a:ext cx="3781919" cy="696782"/>
        </a:xfrm>
        <a:prstGeom prst="roundRect">
          <a:avLst/>
        </a:prstGeom>
        <a:solidFill>
          <a:schemeClr val="accent5">
            <a:hueOff val="-303512"/>
            <a:satOff val="-11185"/>
            <a:lumOff val="102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Increased Risk of Bleeding</a:t>
          </a:r>
        </a:p>
      </dsp:txBody>
      <dsp:txXfrm>
        <a:off x="34014" y="1055581"/>
        <a:ext cx="3713891" cy="628754"/>
      </dsp:txXfrm>
    </dsp:sp>
    <dsp:sp modelId="{D897D70F-E983-3F4B-AD36-C387873E1672}">
      <dsp:nvSpPr>
        <dsp:cNvPr id="0" name=""/>
        <dsp:cNvSpPr/>
      </dsp:nvSpPr>
      <dsp:spPr>
        <a:xfrm rot="5400000">
          <a:off x="6717517" y="-1104773"/>
          <a:ext cx="852215" cy="6723412"/>
        </a:xfrm>
        <a:prstGeom prst="round2SameRect">
          <a:avLst/>
        </a:prstGeom>
        <a:solidFill>
          <a:schemeClr val="accent5">
            <a:tint val="40000"/>
            <a:alpha val="90000"/>
            <a:hueOff val="-1015385"/>
            <a:satOff val="-6032"/>
            <a:lumOff val="-468"/>
            <a:alphaOff val="0"/>
          </a:schemeClr>
        </a:solidFill>
        <a:ln w="10795" cap="flat" cmpd="sng" algn="ctr">
          <a:solidFill>
            <a:schemeClr val="accent5">
              <a:tint val="40000"/>
              <a:alpha val="90000"/>
              <a:hueOff val="-1015385"/>
              <a:satOff val="-6032"/>
              <a:lumOff val="-4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latin typeface="Calibri" panose="020F0502020204030204" pitchFamily="34" charset="0"/>
              <a:cs typeface="Calibri" panose="020F0502020204030204" pitchFamily="34" charset="0"/>
            </a:rPr>
            <a:t>Optimal care remains uncertain in patients that require antiplatelet and anticoagulation </a:t>
          </a:r>
        </a:p>
      </dsp:txBody>
      <dsp:txXfrm rot="-5400000">
        <a:off x="3781919" y="1872427"/>
        <a:ext cx="6681810" cy="769011"/>
      </dsp:txXfrm>
    </dsp:sp>
    <dsp:sp modelId="{721CFB91-DDBB-874E-B85E-9EC37EBB9FB7}">
      <dsp:nvSpPr>
        <dsp:cNvPr id="0" name=""/>
        <dsp:cNvSpPr/>
      </dsp:nvSpPr>
      <dsp:spPr>
        <a:xfrm>
          <a:off x="0" y="1834549"/>
          <a:ext cx="3781919" cy="844765"/>
        </a:xfrm>
        <a:prstGeom prst="roundRect">
          <a:avLst/>
        </a:prstGeom>
        <a:solidFill>
          <a:schemeClr val="accent5">
            <a:hueOff val="-607023"/>
            <a:satOff val="-22370"/>
            <a:lumOff val="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Increased Risk of Bleeding</a:t>
          </a:r>
        </a:p>
      </dsp:txBody>
      <dsp:txXfrm>
        <a:off x="41238" y="1875787"/>
        <a:ext cx="3699443" cy="762289"/>
      </dsp:txXfrm>
    </dsp:sp>
    <dsp:sp modelId="{AEE13ACA-077E-9849-B88A-7B5BFC24D8A1}">
      <dsp:nvSpPr>
        <dsp:cNvPr id="0" name=""/>
        <dsp:cNvSpPr/>
      </dsp:nvSpPr>
      <dsp:spPr>
        <a:xfrm rot="5400000">
          <a:off x="6871895" y="-298721"/>
          <a:ext cx="557426" cy="6729984"/>
        </a:xfrm>
        <a:prstGeom prst="round2SameRect">
          <a:avLst/>
        </a:prstGeom>
        <a:solidFill>
          <a:schemeClr val="accent5">
            <a:tint val="40000"/>
            <a:alpha val="90000"/>
            <a:hueOff val="-1523078"/>
            <a:satOff val="-9047"/>
            <a:lumOff val="-701"/>
            <a:alphaOff val="0"/>
          </a:schemeClr>
        </a:solidFill>
        <a:ln w="10795" cap="flat" cmpd="sng" algn="ctr">
          <a:solidFill>
            <a:schemeClr val="accent5">
              <a:tint val="40000"/>
              <a:alpha val="90000"/>
              <a:hueOff val="-1523078"/>
              <a:satOff val="-9047"/>
              <a:lumOff val="-7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noProof="0" dirty="0">
              <a:latin typeface="Calibri" panose="020F0502020204030204" pitchFamily="34" charset="0"/>
              <a:cs typeface="Calibri" panose="020F0502020204030204" pitchFamily="34" charset="0"/>
            </a:rPr>
            <a:t>Patients unsuitable for anticoagulation</a:t>
          </a:r>
          <a:endParaRPr lang="en-US" sz="1600" kern="1200" noProof="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noProof="0" dirty="0">
              <a:latin typeface="Calibri" panose="020F0502020204030204" pitchFamily="34" charset="0"/>
              <a:cs typeface="Calibri" panose="020F0502020204030204" pitchFamily="34" charset="0"/>
            </a:rPr>
            <a:t>No clear definition for “unable to tolerate”  </a:t>
          </a:r>
          <a:endParaRPr lang="en-US" sz="1600" kern="1200" noProof="0" dirty="0">
            <a:latin typeface="Calibri" panose="020F0502020204030204" pitchFamily="34" charset="0"/>
            <a:cs typeface="Calibri" panose="020F0502020204030204" pitchFamily="34" charset="0"/>
          </a:endParaRPr>
        </a:p>
      </dsp:txBody>
      <dsp:txXfrm rot="-5400000">
        <a:off x="3785617" y="2814768"/>
        <a:ext cx="6702773" cy="503004"/>
      </dsp:txXfrm>
    </dsp:sp>
    <dsp:sp modelId="{976D07DD-8060-C74D-AA7B-3AEDCC6F7AC6}">
      <dsp:nvSpPr>
        <dsp:cNvPr id="0" name=""/>
        <dsp:cNvSpPr/>
      </dsp:nvSpPr>
      <dsp:spPr>
        <a:xfrm>
          <a:off x="0" y="2717879"/>
          <a:ext cx="3785616" cy="696782"/>
        </a:xfrm>
        <a:prstGeom prst="roundRect">
          <a:avLst/>
        </a:prstGeom>
        <a:solidFill>
          <a:schemeClr val="accent5">
            <a:hueOff val="-910535"/>
            <a:satOff val="-33555"/>
            <a:lumOff val="308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Increased Risk of Bleeding</a:t>
          </a:r>
        </a:p>
      </dsp:txBody>
      <dsp:txXfrm>
        <a:off x="34014" y="2751893"/>
        <a:ext cx="3717588" cy="628754"/>
      </dsp:txXfrm>
    </dsp:sp>
    <dsp:sp modelId="{991470FE-E109-B14A-AFD3-D43C9BAEEDEC}">
      <dsp:nvSpPr>
        <dsp:cNvPr id="0" name=""/>
        <dsp:cNvSpPr/>
      </dsp:nvSpPr>
      <dsp:spPr>
        <a:xfrm rot="5400000">
          <a:off x="6610988" y="623551"/>
          <a:ext cx="1065274" cy="6723412"/>
        </a:xfrm>
        <a:prstGeom prst="round2SameRect">
          <a:avLst/>
        </a:prstGeom>
        <a:solidFill>
          <a:schemeClr val="accent5">
            <a:tint val="40000"/>
            <a:alpha val="90000"/>
            <a:hueOff val="-2030771"/>
            <a:satOff val="-12063"/>
            <a:lumOff val="-935"/>
            <a:alphaOff val="0"/>
          </a:schemeClr>
        </a:solidFill>
        <a:ln w="10795" cap="flat" cmpd="sng" algn="ctr">
          <a:solidFill>
            <a:schemeClr val="accent5">
              <a:tint val="40000"/>
              <a:alpha val="90000"/>
              <a:hueOff val="-2030771"/>
              <a:satOff val="-12063"/>
              <a:lumOff val="-9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noProof="0" dirty="0">
              <a:latin typeface="Calibri" panose="020F0502020204030204" pitchFamily="34" charset="0"/>
              <a:cs typeface="Calibri" panose="020F0502020204030204" pitchFamily="34" charset="0"/>
            </a:rPr>
            <a:t>Only 30-48% of AF eligible patients receive DOACs and 1 out of 4 receive off-label doses </a:t>
          </a:r>
          <a:endParaRPr lang="en-US" sz="1600" kern="1200" noProof="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noProof="0" dirty="0">
              <a:latin typeface="Calibri" panose="020F0502020204030204" pitchFamily="34" charset="0"/>
              <a:cs typeface="Calibri" panose="020F0502020204030204" pitchFamily="34" charset="0"/>
            </a:rPr>
            <a:t>62-85% persists on DOACs at 1 year</a:t>
          </a:r>
        </a:p>
      </dsp:txBody>
      <dsp:txXfrm rot="-5400000">
        <a:off x="3781919" y="3504622"/>
        <a:ext cx="6671410" cy="961270"/>
      </dsp:txXfrm>
    </dsp:sp>
    <dsp:sp modelId="{D2D20A83-186F-EE4C-8D71-ED63A58B1D25}">
      <dsp:nvSpPr>
        <dsp:cNvPr id="0" name=""/>
        <dsp:cNvSpPr/>
      </dsp:nvSpPr>
      <dsp:spPr>
        <a:xfrm>
          <a:off x="0" y="3449501"/>
          <a:ext cx="3781919" cy="1071512"/>
        </a:xfrm>
        <a:prstGeom prst="roundRect">
          <a:avLst/>
        </a:prstGeom>
        <a:solidFill>
          <a:schemeClr val="accent5">
            <a:hueOff val="-1214047"/>
            <a:satOff val="-44740"/>
            <a:lumOff val="411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Calibri" panose="020F0502020204030204" pitchFamily="34" charset="0"/>
              <a:cs typeface="Calibri" panose="020F0502020204030204" pitchFamily="34" charset="0"/>
            </a:rPr>
            <a:t>Perceived High Bleeding Risk  </a:t>
          </a:r>
        </a:p>
      </dsp:txBody>
      <dsp:txXfrm>
        <a:off x="52307" y="3501808"/>
        <a:ext cx="3677305" cy="966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722F-A675-4C48-B612-0BE307F97D1E}">
      <dsp:nvSpPr>
        <dsp:cNvPr id="0" name=""/>
        <dsp:cNvSpPr/>
      </dsp:nvSpPr>
      <dsp:spPr>
        <a:xfrm rot="5400000">
          <a:off x="6942875" y="-2968935"/>
          <a:ext cx="761746" cy="6892940"/>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a:latin typeface="Calibri" panose="020F0502020204030204" pitchFamily="34" charset="0"/>
              <a:cs typeface="Calibri" panose="020F0502020204030204" pitchFamily="34" charset="0"/>
            </a:rPr>
            <a:t>In 2019, stroke prevalence was 77 million people worldwide</a:t>
          </a:r>
        </a:p>
      </dsp:txBody>
      <dsp:txXfrm rot="-5400000">
        <a:off x="3877279" y="133846"/>
        <a:ext cx="6855755" cy="687376"/>
      </dsp:txXfrm>
    </dsp:sp>
    <dsp:sp modelId="{1642BCD2-A8E7-F94A-9A87-442A1F097CE9}">
      <dsp:nvSpPr>
        <dsp:cNvPr id="0" name=""/>
        <dsp:cNvSpPr/>
      </dsp:nvSpPr>
      <dsp:spPr>
        <a:xfrm>
          <a:off x="0" y="13164"/>
          <a:ext cx="3877278" cy="952183"/>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noProof="0" dirty="0">
              <a:latin typeface="Calibri" panose="020F0502020204030204" pitchFamily="34" charset="0"/>
              <a:cs typeface="Calibri" panose="020F0502020204030204" pitchFamily="34" charset="0"/>
            </a:rPr>
            <a:t>Stroke Prevalence</a:t>
          </a:r>
        </a:p>
      </dsp:txBody>
      <dsp:txXfrm>
        <a:off x="46482" y="59646"/>
        <a:ext cx="3784314" cy="859219"/>
      </dsp:txXfrm>
    </dsp:sp>
    <dsp:sp modelId="{456B0800-EAAD-0443-B076-AEA8FDE387B3}">
      <dsp:nvSpPr>
        <dsp:cNvPr id="0" name=""/>
        <dsp:cNvSpPr/>
      </dsp:nvSpPr>
      <dsp:spPr>
        <a:xfrm rot="5400000">
          <a:off x="6942875" y="-1969142"/>
          <a:ext cx="761746" cy="6892940"/>
        </a:xfrm>
        <a:prstGeom prst="round2SameRect">
          <a:avLst/>
        </a:prstGeom>
        <a:solidFill>
          <a:schemeClr val="accent4">
            <a:tint val="40000"/>
            <a:alpha val="90000"/>
            <a:hueOff val="-91046"/>
            <a:satOff val="7753"/>
            <a:lumOff val="1047"/>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noProof="0" dirty="0">
              <a:latin typeface="Calibri" panose="020F0502020204030204" pitchFamily="34" charset="0"/>
              <a:cs typeface="Calibri" panose="020F0502020204030204" pitchFamily="34" charset="0"/>
            </a:rPr>
            <a:t>Stroke is the second cause of death globally</a:t>
          </a:r>
        </a:p>
        <a:p>
          <a:pPr marL="171450" lvl="1" indent="-171450" algn="l" defTabSz="800100" rtl="0">
            <a:lnSpc>
              <a:spcPct val="90000"/>
            </a:lnSpc>
            <a:spcBef>
              <a:spcPct val="0"/>
            </a:spcBef>
            <a:spcAft>
              <a:spcPct val="15000"/>
            </a:spcAft>
            <a:buFont typeface="Arial" panose="020B0604020202020204" pitchFamily="34" charset="0"/>
            <a:buChar char="•"/>
          </a:pPr>
          <a:r>
            <a:rPr lang="en-US" sz="1800" b="0" i="0" u="none" kern="1200" noProof="0" dirty="0">
              <a:latin typeface="Calibri"/>
              <a:cs typeface="Calibri"/>
            </a:rPr>
            <a:t>One of the leading causes of disability worldwide </a:t>
          </a:r>
          <a:r>
            <a:rPr lang="en-US" sz="1800" b="0" i="0" u="none" kern="1200" baseline="0" noProof="0" dirty="0">
              <a:latin typeface="Calibri"/>
              <a:cs typeface="Calibri"/>
            </a:rPr>
            <a:t>and in the USA</a:t>
          </a:r>
          <a:endParaRPr lang="en-US" sz="1800" kern="1200" baseline="30000" noProof="0" dirty="0">
            <a:latin typeface="Calibri" panose="020F0502020204030204" pitchFamily="34" charset="0"/>
            <a:cs typeface="Calibri" panose="020F0502020204030204" pitchFamily="34" charset="0"/>
          </a:endParaRPr>
        </a:p>
      </dsp:txBody>
      <dsp:txXfrm rot="-5400000">
        <a:off x="3877279" y="1133639"/>
        <a:ext cx="6855755" cy="687376"/>
      </dsp:txXfrm>
    </dsp:sp>
    <dsp:sp modelId="{81615897-BB7E-5444-8157-562DD6ACA21F}">
      <dsp:nvSpPr>
        <dsp:cNvPr id="0" name=""/>
        <dsp:cNvSpPr/>
      </dsp:nvSpPr>
      <dsp:spPr>
        <a:xfrm>
          <a:off x="0" y="1001235"/>
          <a:ext cx="3877278" cy="952183"/>
        </a:xfrm>
        <a:prstGeom prst="roundRect">
          <a:avLst/>
        </a:prstGeom>
        <a:solidFill>
          <a:schemeClr val="accent4">
            <a:hueOff val="-59651"/>
            <a:satOff val="-2751"/>
            <a:lumOff val="4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noProof="0" dirty="0">
              <a:latin typeface="Calibri" panose="020F0502020204030204" pitchFamily="34" charset="0"/>
              <a:cs typeface="Calibri" panose="020F0502020204030204" pitchFamily="34" charset="0"/>
            </a:rPr>
            <a:t>Death and Disability</a:t>
          </a:r>
        </a:p>
      </dsp:txBody>
      <dsp:txXfrm>
        <a:off x="46482" y="1047717"/>
        <a:ext cx="3784314" cy="859219"/>
      </dsp:txXfrm>
    </dsp:sp>
    <dsp:sp modelId="{EA6E0637-03A7-9348-BCF9-8AA879BABAF7}">
      <dsp:nvSpPr>
        <dsp:cNvPr id="0" name=""/>
        <dsp:cNvSpPr/>
      </dsp:nvSpPr>
      <dsp:spPr>
        <a:xfrm rot="5400000">
          <a:off x="6942875" y="-969349"/>
          <a:ext cx="761746" cy="6892940"/>
        </a:xfrm>
        <a:prstGeom prst="round2SameRect">
          <a:avLst/>
        </a:prstGeom>
        <a:solidFill>
          <a:schemeClr val="accent4">
            <a:tint val="40000"/>
            <a:alpha val="90000"/>
            <a:hueOff val="-182092"/>
            <a:satOff val="15505"/>
            <a:lumOff val="2094"/>
            <a:alphaOff val="0"/>
          </a:schemeClr>
        </a:solidFill>
        <a:ln w="10795" cap="flat" cmpd="sng" algn="ctr">
          <a:solidFill>
            <a:schemeClr val="accent4">
              <a:tint val="40000"/>
              <a:alpha val="90000"/>
              <a:hueOff val="-182092"/>
              <a:satOff val="15505"/>
              <a:lumOff val="20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The risk is higher after the initial ischemic stroke</a:t>
          </a:r>
        </a:p>
      </dsp:txBody>
      <dsp:txXfrm rot="-5400000">
        <a:off x="3877279" y="2133432"/>
        <a:ext cx="6855755" cy="687376"/>
      </dsp:txXfrm>
    </dsp:sp>
    <dsp:sp modelId="{93F6796A-3758-364C-96EC-D5821BC5A3FC}">
      <dsp:nvSpPr>
        <dsp:cNvPr id="0" name=""/>
        <dsp:cNvSpPr/>
      </dsp:nvSpPr>
      <dsp:spPr>
        <a:xfrm>
          <a:off x="0" y="2001028"/>
          <a:ext cx="3877278" cy="952183"/>
        </a:xfrm>
        <a:prstGeom prst="roundRect">
          <a:avLst/>
        </a:prstGeom>
        <a:solidFill>
          <a:schemeClr val="accent4">
            <a:hueOff val="-119302"/>
            <a:satOff val="-5503"/>
            <a:lumOff val="921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noProof="0" dirty="0">
              <a:latin typeface="Calibri" panose="020F0502020204030204" pitchFamily="34" charset="0"/>
              <a:cs typeface="Calibri" panose="020F0502020204030204" pitchFamily="34" charset="0"/>
            </a:rPr>
            <a:t>Recurrent Stroke</a:t>
          </a:r>
        </a:p>
      </dsp:txBody>
      <dsp:txXfrm>
        <a:off x="46482" y="2047510"/>
        <a:ext cx="3784314" cy="8592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6F1E8-C3FD-7B47-A876-91D3196BEAD5}">
      <dsp:nvSpPr>
        <dsp:cNvPr id="0" name=""/>
        <dsp:cNvSpPr/>
      </dsp:nvSpPr>
      <dsp:spPr>
        <a:xfrm rot="5400000">
          <a:off x="6510157" y="-2616563"/>
          <a:ext cx="1552278" cy="6857690"/>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Despite current antithrombotic treatment in non-cardioembolic stroke, there is an increased risk of recurrent strokes</a:t>
          </a:r>
        </a:p>
      </dsp:txBody>
      <dsp:txXfrm rot="-5400000">
        <a:off x="3857451" y="111919"/>
        <a:ext cx="6781914" cy="1400726"/>
      </dsp:txXfrm>
    </dsp:sp>
    <dsp:sp modelId="{0A9C8741-33DF-E049-9C87-C3490B5FFE6A}">
      <dsp:nvSpPr>
        <dsp:cNvPr id="0" name=""/>
        <dsp:cNvSpPr/>
      </dsp:nvSpPr>
      <dsp:spPr>
        <a:xfrm>
          <a:off x="0" y="67"/>
          <a:ext cx="3857451" cy="1624428"/>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Recurrent Events</a:t>
          </a:r>
        </a:p>
      </dsp:txBody>
      <dsp:txXfrm>
        <a:off x="79298" y="79365"/>
        <a:ext cx="3698855" cy="1465832"/>
      </dsp:txXfrm>
    </dsp:sp>
    <dsp:sp modelId="{C914AFB2-974E-324C-9F90-8B51DFB7379B}">
      <dsp:nvSpPr>
        <dsp:cNvPr id="0" name=""/>
        <dsp:cNvSpPr/>
      </dsp:nvSpPr>
      <dsp:spPr>
        <a:xfrm rot="5400000">
          <a:off x="6523363" y="-979026"/>
          <a:ext cx="1525864" cy="6857690"/>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A subgroup analysis of COMPASS, showed reduction in stroke and MACE but increased risk of bleeding </a:t>
          </a:r>
        </a:p>
      </dsp:txBody>
      <dsp:txXfrm rot="-5400000">
        <a:off x="3857451" y="1761373"/>
        <a:ext cx="6783203" cy="1376890"/>
      </dsp:txXfrm>
    </dsp:sp>
    <dsp:sp modelId="{C9117B0B-707C-414B-B26A-209B264FA3B7}">
      <dsp:nvSpPr>
        <dsp:cNvPr id="0" name=""/>
        <dsp:cNvSpPr/>
      </dsp:nvSpPr>
      <dsp:spPr>
        <a:xfrm>
          <a:off x="0" y="1825917"/>
          <a:ext cx="3857451" cy="124780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DOACs/ Increased </a:t>
          </a:r>
          <a:br>
            <a:rPr lang="en-US" sz="2400" kern="1200" noProof="0" dirty="0">
              <a:latin typeface="Calibri" panose="020F0502020204030204" pitchFamily="34" charset="0"/>
              <a:cs typeface="Calibri" panose="020F0502020204030204" pitchFamily="34" charset="0"/>
            </a:rPr>
          </a:br>
          <a:r>
            <a:rPr lang="en-US" sz="2400" kern="1200" noProof="0" dirty="0">
              <a:latin typeface="Calibri" panose="020F0502020204030204" pitchFamily="34" charset="0"/>
              <a:cs typeface="Calibri" panose="020F0502020204030204" pitchFamily="34" charset="0"/>
            </a:rPr>
            <a:t>Risk of Bleeding</a:t>
          </a:r>
        </a:p>
      </dsp:txBody>
      <dsp:txXfrm>
        <a:off x="60913" y="1886830"/>
        <a:ext cx="3735625" cy="1125978"/>
      </dsp:txXfrm>
    </dsp:sp>
    <dsp:sp modelId="{A1A9F6AD-6330-3C48-8E44-468887FECA1D}">
      <dsp:nvSpPr>
        <dsp:cNvPr id="0" name=""/>
        <dsp:cNvSpPr/>
      </dsp:nvSpPr>
      <dsp:spPr>
        <a:xfrm rot="5400000">
          <a:off x="6794297" y="466846"/>
          <a:ext cx="998243" cy="6864394"/>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There is a need for a secondary prevention strategy to prevent recurrent strokes not associated with an increased risk of bleeding</a:t>
          </a:r>
        </a:p>
      </dsp:txBody>
      <dsp:txXfrm rot="-5400000">
        <a:off x="3861222" y="3448651"/>
        <a:ext cx="6815664" cy="900783"/>
      </dsp:txXfrm>
    </dsp:sp>
    <dsp:sp modelId="{D0C98BCF-C441-4F4F-ACC8-33A21124E574}">
      <dsp:nvSpPr>
        <dsp:cNvPr id="0" name=""/>
        <dsp:cNvSpPr/>
      </dsp:nvSpPr>
      <dsp:spPr>
        <a:xfrm>
          <a:off x="0" y="3275141"/>
          <a:ext cx="3861221" cy="1247804"/>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Current Need</a:t>
          </a:r>
        </a:p>
      </dsp:txBody>
      <dsp:txXfrm>
        <a:off x="60913" y="3336054"/>
        <a:ext cx="3739395" cy="1125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722F-A675-4C48-B612-0BE307F97D1E}">
      <dsp:nvSpPr>
        <dsp:cNvPr id="0" name=""/>
        <dsp:cNvSpPr/>
      </dsp:nvSpPr>
      <dsp:spPr>
        <a:xfrm rot="5400000">
          <a:off x="6790843" y="-2807803"/>
          <a:ext cx="839876" cy="6786618"/>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Despite advances in pharmacotherapy and devices, high rates of recurrent MI persists</a:t>
          </a:r>
        </a:p>
      </dsp:txBody>
      <dsp:txXfrm rot="-5400000">
        <a:off x="3817473" y="206566"/>
        <a:ext cx="6745619" cy="757878"/>
      </dsp:txXfrm>
    </dsp:sp>
    <dsp:sp modelId="{1642BCD2-A8E7-F94A-9A87-442A1F097CE9}">
      <dsp:nvSpPr>
        <dsp:cNvPr id="0" name=""/>
        <dsp:cNvSpPr/>
      </dsp:nvSpPr>
      <dsp:spPr>
        <a:xfrm>
          <a:off x="0" y="1590"/>
          <a:ext cx="3817472" cy="104984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Recurrent MI</a:t>
          </a:r>
        </a:p>
      </dsp:txBody>
      <dsp:txXfrm>
        <a:off x="51249" y="52839"/>
        <a:ext cx="3714974" cy="947347"/>
      </dsp:txXfrm>
    </dsp:sp>
    <dsp:sp modelId="{456B0800-EAAD-0443-B076-AEA8FDE387B3}">
      <dsp:nvSpPr>
        <dsp:cNvPr id="0" name=""/>
        <dsp:cNvSpPr/>
      </dsp:nvSpPr>
      <dsp:spPr>
        <a:xfrm rot="5400000">
          <a:off x="6784926" y="-1764458"/>
          <a:ext cx="851709" cy="6786618"/>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Half of the events occur within first 90 days </a:t>
          </a:r>
        </a:p>
      </dsp:txBody>
      <dsp:txXfrm rot="-5400000">
        <a:off x="3817472" y="1244573"/>
        <a:ext cx="6745041" cy="768555"/>
      </dsp:txXfrm>
    </dsp:sp>
    <dsp:sp modelId="{81615897-BB7E-5444-8157-562DD6ACA21F}">
      <dsp:nvSpPr>
        <dsp:cNvPr id="0" name=""/>
        <dsp:cNvSpPr/>
      </dsp:nvSpPr>
      <dsp:spPr>
        <a:xfrm>
          <a:off x="0" y="1103927"/>
          <a:ext cx="3817472" cy="1049845"/>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Early </a:t>
          </a:r>
        </a:p>
      </dsp:txBody>
      <dsp:txXfrm>
        <a:off x="51249" y="1155176"/>
        <a:ext cx="3714974" cy="947347"/>
      </dsp:txXfrm>
    </dsp:sp>
    <dsp:sp modelId="{EA6E0637-03A7-9348-BCF9-8AA879BABAF7}">
      <dsp:nvSpPr>
        <dsp:cNvPr id="0" name=""/>
        <dsp:cNvSpPr/>
      </dsp:nvSpPr>
      <dsp:spPr>
        <a:xfrm rot="5400000">
          <a:off x="6790843" y="-662121"/>
          <a:ext cx="839876" cy="6786618"/>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Recurrent MIs are associated with increased mortality</a:t>
          </a:r>
        </a:p>
      </dsp:txBody>
      <dsp:txXfrm rot="-5400000">
        <a:off x="3817473" y="2352248"/>
        <a:ext cx="6745619" cy="757878"/>
      </dsp:txXfrm>
    </dsp:sp>
    <dsp:sp modelId="{93F6796A-3758-364C-96EC-D5821BC5A3FC}">
      <dsp:nvSpPr>
        <dsp:cNvPr id="0" name=""/>
        <dsp:cNvSpPr/>
      </dsp:nvSpPr>
      <dsp:spPr>
        <a:xfrm>
          <a:off x="0" y="2206265"/>
          <a:ext cx="3817472" cy="104984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Death </a:t>
          </a:r>
        </a:p>
      </dsp:txBody>
      <dsp:txXfrm>
        <a:off x="51249" y="2257514"/>
        <a:ext cx="3714974" cy="947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6F1E8-C3FD-7B47-A876-91D3196BEAD5}">
      <dsp:nvSpPr>
        <dsp:cNvPr id="0" name=""/>
        <dsp:cNvSpPr/>
      </dsp:nvSpPr>
      <dsp:spPr>
        <a:xfrm rot="5400000">
          <a:off x="6868387" y="-2863001"/>
          <a:ext cx="941056" cy="6907214"/>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Increased risk of recurrent events post ACS, despite current treatment</a:t>
          </a:r>
        </a:p>
      </dsp:txBody>
      <dsp:txXfrm rot="-5400000">
        <a:off x="3885309" y="166016"/>
        <a:ext cx="6861275" cy="849178"/>
      </dsp:txXfrm>
    </dsp:sp>
    <dsp:sp modelId="{0A9C8741-33DF-E049-9C87-C3490B5FFE6A}">
      <dsp:nvSpPr>
        <dsp:cNvPr id="0" name=""/>
        <dsp:cNvSpPr/>
      </dsp:nvSpPr>
      <dsp:spPr>
        <a:xfrm>
          <a:off x="0" y="2445"/>
          <a:ext cx="3885308" cy="117632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Recurrent Events</a:t>
          </a:r>
        </a:p>
      </dsp:txBody>
      <dsp:txXfrm>
        <a:off x="57423" y="59868"/>
        <a:ext cx="3770462" cy="1061475"/>
      </dsp:txXfrm>
    </dsp:sp>
    <dsp:sp modelId="{C914AFB2-974E-324C-9F90-8B51DFB7379B}">
      <dsp:nvSpPr>
        <dsp:cNvPr id="0" name=""/>
        <dsp:cNvSpPr/>
      </dsp:nvSpPr>
      <dsp:spPr>
        <a:xfrm rot="5400000">
          <a:off x="6868387" y="-1627863"/>
          <a:ext cx="941056" cy="6907214"/>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Low-dose rivaroxaban- reduces thrombin generation- has been associated with improved outcomes post ACS</a:t>
          </a:r>
        </a:p>
      </dsp:txBody>
      <dsp:txXfrm rot="-5400000">
        <a:off x="3885309" y="1401154"/>
        <a:ext cx="6861275" cy="849178"/>
      </dsp:txXfrm>
    </dsp:sp>
    <dsp:sp modelId="{C9117B0B-707C-414B-B26A-209B264FA3B7}">
      <dsp:nvSpPr>
        <dsp:cNvPr id="0" name=""/>
        <dsp:cNvSpPr/>
      </dsp:nvSpPr>
      <dsp:spPr>
        <a:xfrm>
          <a:off x="0" y="1237582"/>
          <a:ext cx="3885308" cy="1176321"/>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DOACs</a:t>
          </a:r>
        </a:p>
      </dsp:txBody>
      <dsp:txXfrm>
        <a:off x="57423" y="1295005"/>
        <a:ext cx="3770462" cy="1061475"/>
      </dsp:txXfrm>
    </dsp:sp>
    <dsp:sp modelId="{D897D70F-E983-3F4B-AD36-C387873E1672}">
      <dsp:nvSpPr>
        <dsp:cNvPr id="0" name=""/>
        <dsp:cNvSpPr/>
      </dsp:nvSpPr>
      <dsp:spPr>
        <a:xfrm rot="5400000">
          <a:off x="6868387" y="-392726"/>
          <a:ext cx="941056" cy="6907214"/>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In the post ACS setting, the efficacy of rivaroxaban was countered by an excess of bleeding</a:t>
          </a:r>
        </a:p>
      </dsp:txBody>
      <dsp:txXfrm rot="-5400000">
        <a:off x="3885309" y="2636291"/>
        <a:ext cx="6861275" cy="849178"/>
      </dsp:txXfrm>
    </dsp:sp>
    <dsp:sp modelId="{721CFB91-DDBB-874E-B85E-9EC37EBB9FB7}">
      <dsp:nvSpPr>
        <dsp:cNvPr id="0" name=""/>
        <dsp:cNvSpPr/>
      </dsp:nvSpPr>
      <dsp:spPr>
        <a:xfrm>
          <a:off x="0" y="2472720"/>
          <a:ext cx="3885308" cy="1176321"/>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Increased Risk of Bleeding</a:t>
          </a:r>
        </a:p>
      </dsp:txBody>
      <dsp:txXfrm>
        <a:off x="57423" y="2530143"/>
        <a:ext cx="3770462" cy="1061475"/>
      </dsp:txXfrm>
    </dsp:sp>
    <dsp:sp modelId="{A1A9F6AD-6330-3C48-8E44-468887FECA1D}">
      <dsp:nvSpPr>
        <dsp:cNvPr id="0" name=""/>
        <dsp:cNvSpPr/>
      </dsp:nvSpPr>
      <dsp:spPr>
        <a:xfrm rot="5400000">
          <a:off x="6868387" y="842410"/>
          <a:ext cx="941056" cy="6907214"/>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cs typeface="Calibri" panose="020F0502020204030204" pitchFamily="34" charset="0"/>
            </a:rPr>
            <a:t>There is a need for a secondary prevention strategy targeting thrombin generation that is not associated with an excess risk of major bleeding</a:t>
          </a:r>
        </a:p>
      </dsp:txBody>
      <dsp:txXfrm rot="-5400000">
        <a:off x="3885309" y="3871428"/>
        <a:ext cx="6861275" cy="849178"/>
      </dsp:txXfrm>
    </dsp:sp>
    <dsp:sp modelId="{D0C98BCF-C441-4F4F-ACC8-33A21124E574}">
      <dsp:nvSpPr>
        <dsp:cNvPr id="0" name=""/>
        <dsp:cNvSpPr/>
      </dsp:nvSpPr>
      <dsp:spPr>
        <a:xfrm>
          <a:off x="0" y="3707857"/>
          <a:ext cx="3885308" cy="1176321"/>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Calibri" panose="020F0502020204030204" pitchFamily="34" charset="0"/>
              <a:cs typeface="Calibri" panose="020F0502020204030204" pitchFamily="34" charset="0"/>
            </a:rPr>
            <a:t>Current Need</a:t>
          </a:r>
        </a:p>
      </dsp:txBody>
      <dsp:txXfrm>
        <a:off x="57423" y="3765280"/>
        <a:ext cx="3770462" cy="106147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0.91875</cdr:y>
    </cdr:from>
    <cdr:to>
      <cdr:x>1</cdr:x>
      <cdr:y>1</cdr:y>
    </cdr:to>
    <cdr:sp macro="" textlink="">
      <cdr:nvSpPr>
        <cdr:cNvPr id="2" name="Text Placeholder 5">
          <a:extLst xmlns:a="http://schemas.openxmlformats.org/drawingml/2006/main">
            <a:ext uri="{FF2B5EF4-FFF2-40B4-BE49-F238E27FC236}">
              <a16:creationId xmlns:a16="http://schemas.microsoft.com/office/drawing/2014/main" id="{D3F8EBD9-BAD3-492D-9E82-DD1F6E20FA5C}"/>
            </a:ext>
          </a:extLst>
        </cdr:cNvPr>
        <cdr:cNvSpPr txBox="1">
          <a:spLocks xmlns:a="http://schemas.openxmlformats.org/drawingml/2006/main"/>
        </cdr:cNvSpPr>
      </cdr:nvSpPr>
      <cdr:spPr>
        <a:xfrm xmlns:a="http://schemas.openxmlformats.org/drawingml/2006/main">
          <a:off x="782639" y="6035802"/>
          <a:ext cx="10729911" cy="320000"/>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4000"/>
            </a:lnSpc>
            <a:spcBef>
              <a:spcPts val="0"/>
            </a:spcBef>
            <a:spcAft>
              <a:spcPts val="300"/>
            </a:spcAft>
          </a:pPr>
          <a:endParaRPr lang="en-GB" sz="80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0.91875</cdr:y>
    </cdr:from>
    <cdr:to>
      <cdr:x>1</cdr:x>
      <cdr:y>1</cdr:y>
    </cdr:to>
    <cdr:sp macro="" textlink="">
      <cdr:nvSpPr>
        <cdr:cNvPr id="2" name="Text Placeholder 5">
          <a:extLst xmlns:a="http://schemas.openxmlformats.org/drawingml/2006/main">
            <a:ext uri="{FF2B5EF4-FFF2-40B4-BE49-F238E27FC236}">
              <a16:creationId xmlns:a16="http://schemas.microsoft.com/office/drawing/2014/main" id="{D3F8EBD9-BAD3-492D-9E82-DD1F6E20FA5C}"/>
            </a:ext>
          </a:extLst>
        </cdr:cNvPr>
        <cdr:cNvSpPr txBox="1">
          <a:spLocks xmlns:a="http://schemas.openxmlformats.org/drawingml/2006/main"/>
        </cdr:cNvSpPr>
      </cdr:nvSpPr>
      <cdr:spPr>
        <a:xfrm xmlns:a="http://schemas.openxmlformats.org/drawingml/2006/main">
          <a:off x="782639" y="6035802"/>
          <a:ext cx="10729911" cy="320000"/>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4000"/>
            </a:lnSpc>
            <a:spcBef>
              <a:spcPts val="0"/>
            </a:spcBef>
            <a:spcAft>
              <a:spcPts val="300"/>
            </a:spcAft>
          </a:pPr>
          <a:endParaRPr lang="en-GB" sz="80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DE055-B30F-DD41-B037-9E7C7D24D156}"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5D51C-9463-2D45-A09C-42399354752F}" type="slidenum">
              <a:rPr lang="en-US" smtClean="0"/>
              <a:t>‹#›</a:t>
            </a:fld>
            <a:endParaRPr lang="en-US"/>
          </a:p>
        </p:txBody>
      </p:sp>
    </p:spTree>
    <p:extLst>
      <p:ext uri="{BB962C8B-B14F-4D97-AF65-F5344CB8AC3E}">
        <p14:creationId xmlns:p14="http://schemas.microsoft.com/office/powerpoint/2010/main" val="22058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B664F-67DD-4A8C-97DA-554B6EF199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0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64123-9B57-4329-B3CB-88A8AA091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51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Light" panose="00000400000000000000"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ontserrat Light" panose="00000400000000000000" pitchFamily="50" charset="0"/>
                <a:cs typeface="Arial" panose="020B0604020202020204" pitchFamily="34" charset="0"/>
              </a:rPr>
              <a:t> </a:t>
            </a:r>
          </a:p>
          <a:p>
            <a:endParaRPr lang="en-US">
              <a:latin typeface="Montserrat Light" panose="00000400000000000000" pitchFamily="50" charset="0"/>
            </a:endParaRPr>
          </a:p>
          <a:p>
            <a:endParaRPr lang="en-US">
              <a:latin typeface="Montserrat Light" panose="00000400000000000000" pitchFamily="50"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2D3C8-9520-4A20-9095-A62731B49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60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Light" panose="00000400000000000000"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ontserrat Light" panose="00000400000000000000" pitchFamily="50" charset="0"/>
                <a:cs typeface="Arial" panose="020B0604020202020204" pitchFamily="34" charset="0"/>
              </a:rPr>
              <a:t> </a:t>
            </a:r>
          </a:p>
          <a:p>
            <a:endParaRPr lang="en-US">
              <a:latin typeface="Montserrat Light" panose="00000400000000000000" pitchFamily="50" charset="0"/>
            </a:endParaRPr>
          </a:p>
          <a:p>
            <a:endParaRPr lang="en-US">
              <a:latin typeface="Montserrat Light" panose="00000400000000000000" pitchFamily="50"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2D3C8-9520-4A20-9095-A62731B49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8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D2EF9-F849-4C4F-8997-FF3D324FEE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5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64123-9B57-4329-B3CB-88A8AA091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8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914400"/>
            <a:ext cx="4389438" cy="2468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47ED7774-115B-413E-9DB5-04E38E4E17DA}" type="slidenum">
              <a:rPr kumimoji="0" lang="es-ES" sz="19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s-ES" sz="1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Rectangle 4"/>
          <p:cNvSpPr/>
          <p:nvPr/>
        </p:nvSpPr>
        <p:spPr>
          <a:xfrm>
            <a:off x="1131539" y="448378"/>
            <a:ext cx="4082854" cy="3288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0000"/>
                </a:solidFill>
                <a:effectLst/>
                <a:uLnTx/>
                <a:uFillTx/>
                <a:latin typeface="Calibri" panose="020F0502020204030204"/>
                <a:ea typeface="+mn-ea"/>
                <a:cs typeface="+mn-cs"/>
              </a:rPr>
              <a:t>Tonelli et al., 2006 figure 2 page 2038</a:t>
            </a:r>
          </a:p>
        </p:txBody>
      </p:sp>
      <p:sp>
        <p:nvSpPr>
          <p:cNvPr id="6" name="Rectangle 5"/>
          <p:cNvSpPr/>
          <p:nvPr/>
        </p:nvSpPr>
        <p:spPr>
          <a:xfrm>
            <a:off x="0" y="1953672"/>
            <a:ext cx="1454268" cy="80028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err="1">
                <a:ln>
                  <a:noFill/>
                </a:ln>
                <a:solidFill>
                  <a:srgbClr val="FF0000"/>
                </a:solidFill>
                <a:effectLst/>
                <a:uLnTx/>
                <a:uFillTx/>
                <a:latin typeface="Calibri" panose="020F0502020204030204"/>
                <a:ea typeface="+mn-ea"/>
                <a:cs typeface="+mn-cs"/>
              </a:rPr>
              <a:t>Hohnloser</a:t>
            </a:r>
            <a:r>
              <a:rPr kumimoji="0" lang="en-US" sz="1200" b="0" i="0" u="none" strike="noStrike" kern="0" cap="none" spc="0" normalizeH="0" baseline="0" noProof="0">
                <a:ln>
                  <a:noFill/>
                </a:ln>
                <a:solidFill>
                  <a:srgbClr val="FF0000"/>
                </a:solidFill>
                <a:effectLst/>
                <a:uLnTx/>
                <a:uFillTx/>
                <a:latin typeface="Calibri" panose="020F0502020204030204"/>
                <a:ea typeface="+mn-ea"/>
                <a:cs typeface="+mn-cs"/>
              </a:rPr>
              <a:t> 2012 p2823 col1, para3-4</a:t>
            </a:r>
          </a:p>
        </p:txBody>
      </p:sp>
    </p:spTree>
    <p:extLst>
      <p:ext uri="{BB962C8B-B14F-4D97-AF65-F5344CB8AC3E}">
        <p14:creationId xmlns:p14="http://schemas.microsoft.com/office/powerpoint/2010/main" val="258257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64123-9B57-4329-B3CB-88A8AA091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01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64123-9B57-4329-B3CB-88A8AA091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3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ED7774-115B-413E-9DB5-04E38E4E17DA}" type="slidenum">
              <a:rPr kumimoji="0" lang="es-E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871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64123-9B57-4329-B3CB-88A8AA091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11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4E5E3-138F-DE4B-A1B1-6AC91E06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020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3625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208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35950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9244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98380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071098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198612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217439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833346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92588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p>
        </p:txBody>
      </p:sp>
    </p:spTree>
    <p:extLst>
      <p:ext uri="{BB962C8B-B14F-4D97-AF65-F5344CB8AC3E}">
        <p14:creationId xmlns:p14="http://schemas.microsoft.com/office/powerpoint/2010/main" val="290612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699668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84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261011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pPr>
              <a:defRPr/>
            </a:pPr>
            <a:endParaRPr lang="en-US">
              <a:solidFill>
                <a:srgbClr val="FFFFFF"/>
              </a:solidFill>
            </a:endParaRPr>
          </a:p>
        </p:txBody>
      </p:sp>
    </p:spTree>
    <p:extLst>
      <p:ext uri="{BB962C8B-B14F-4D97-AF65-F5344CB8AC3E}">
        <p14:creationId xmlns:p14="http://schemas.microsoft.com/office/powerpoint/2010/main" val="386522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856969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a:solidFill>
                <a:srgbClr val="FFFFFF"/>
              </a:solidFill>
            </a:endParaRPr>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756782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24"/>
            <a:ext cx="11193211" cy="803275"/>
          </a:xfrm>
        </p:spPr>
        <p:txBody>
          <a:bodyPr/>
          <a:lstStyle>
            <a:lvl1pPr>
              <a:defRPr baseline="0">
                <a:solidFill>
                  <a:srgbClr val="009999"/>
                </a:solidFill>
              </a:defRPr>
            </a:lvl1pPr>
          </a:lstStyle>
          <a:p>
            <a:r>
              <a:rPr lang="en-US"/>
              <a:t>Click to edit Master title style</a:t>
            </a:r>
            <a:endParaRPr lang="en-US" dirty="0"/>
          </a:p>
        </p:txBody>
      </p:sp>
    </p:spTree>
    <p:extLst>
      <p:ext uri="{BB962C8B-B14F-4D97-AF65-F5344CB8AC3E}">
        <p14:creationId xmlns:p14="http://schemas.microsoft.com/office/powerpoint/2010/main" val="1098990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860671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395456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172219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spTree>
    <p:extLst>
      <p:ext uri="{BB962C8B-B14F-4D97-AF65-F5344CB8AC3E}">
        <p14:creationId xmlns:p14="http://schemas.microsoft.com/office/powerpoint/2010/main" val="311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51859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spTree>
    <p:extLst>
      <p:ext uri="{BB962C8B-B14F-4D97-AF65-F5344CB8AC3E}">
        <p14:creationId xmlns:p14="http://schemas.microsoft.com/office/powerpoint/2010/main" val="307810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85654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9493284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105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s-419"/>
          </a:p>
        </p:txBody>
      </p:sp>
    </p:spTree>
    <p:extLst>
      <p:ext uri="{BB962C8B-B14F-4D97-AF65-F5344CB8AC3E}">
        <p14:creationId xmlns:p14="http://schemas.microsoft.com/office/powerpoint/2010/main" val="212006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s-419"/>
          </a:p>
        </p:txBody>
      </p:sp>
    </p:spTree>
    <p:extLst>
      <p:ext uri="{BB962C8B-B14F-4D97-AF65-F5344CB8AC3E}">
        <p14:creationId xmlns:p14="http://schemas.microsoft.com/office/powerpoint/2010/main" val="2765110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923713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516049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spTree>
    <p:extLst>
      <p:ext uri="{BB962C8B-B14F-4D97-AF65-F5344CB8AC3E}">
        <p14:creationId xmlns:p14="http://schemas.microsoft.com/office/powerpoint/2010/main" val="26681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2117" y="975360"/>
            <a:ext cx="11248102" cy="1305723"/>
          </a:xfrm>
        </p:spPr>
        <p:txBody>
          <a:bodyPr anchor="ctr" anchorCtr="0">
            <a:noAutofit/>
          </a:bodyPr>
          <a:lstStyle>
            <a:lvl1pPr algn="ctr">
              <a:defRPr sz="4400"/>
            </a:lvl1pPr>
          </a:lstStyle>
          <a:p>
            <a:r>
              <a:rPr lang="es-ES"/>
              <a:t>Haga clic para modificar el estilo de título del patrón</a:t>
            </a:r>
            <a:endParaRPr lang="es-419" dirty="0"/>
          </a:p>
        </p:txBody>
      </p:sp>
      <p:sp>
        <p:nvSpPr>
          <p:cNvPr id="3" name="Subtítulo 2"/>
          <p:cNvSpPr>
            <a:spLocks noGrp="1"/>
          </p:cNvSpPr>
          <p:nvPr>
            <p:ph type="subTitle" idx="1"/>
          </p:nvPr>
        </p:nvSpPr>
        <p:spPr>
          <a:xfrm>
            <a:off x="462117" y="3602038"/>
            <a:ext cx="1124810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dirty="0"/>
          </a:p>
        </p:txBody>
      </p:sp>
    </p:spTree>
    <p:extLst>
      <p:ext uri="{BB962C8B-B14F-4D97-AF65-F5344CB8AC3E}">
        <p14:creationId xmlns:p14="http://schemas.microsoft.com/office/powerpoint/2010/main" val="415834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1312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4" name="Marcador de texto 2"/>
          <p:cNvSpPr>
            <a:spLocks noGrp="1"/>
          </p:cNvSpPr>
          <p:nvPr>
            <p:ph idx="1"/>
          </p:nvPr>
        </p:nvSpPr>
        <p:spPr>
          <a:xfrm>
            <a:off x="304798" y="1078374"/>
            <a:ext cx="11552903" cy="4738766"/>
          </a:xfrm>
          <a:prstGeom prst="rect">
            <a:avLst/>
          </a:prstGeom>
        </p:spPr>
        <p:txBody>
          <a:bodyPr vert="horz" lIns="91440" tIns="45720" rIns="91440" bIns="45720" rtlCol="0">
            <a:noAutofit/>
          </a:bodyPr>
          <a:lstStyle/>
          <a:p>
            <a:pPr lvl="0"/>
            <a:r>
              <a:rPr lang="es-ES"/>
              <a:t>Editar los estilos de texto del patrón
Segundo nivel
Tercer nivel
Cuarto nivel
Quinto nivel</a:t>
            </a:r>
            <a:endParaRPr lang="es-419" dirty="0"/>
          </a:p>
        </p:txBody>
      </p:sp>
      <p:sp>
        <p:nvSpPr>
          <p:cNvPr id="10" name="Marcador de texto 9"/>
          <p:cNvSpPr>
            <a:spLocks noGrp="1"/>
          </p:cNvSpPr>
          <p:nvPr>
            <p:ph type="body" sz="quarter" idx="10"/>
          </p:nvPr>
        </p:nvSpPr>
        <p:spPr>
          <a:xfrm>
            <a:off x="304798" y="6099748"/>
            <a:ext cx="10103798" cy="553969"/>
          </a:xfrm>
        </p:spPr>
        <p:txBody>
          <a:bodyPr anchor="t" anchorCtr="0"/>
          <a:lstStyle>
            <a:lvl1pPr marL="0" indent="0">
              <a:buNone/>
              <a:defRPr sz="1200"/>
            </a:lvl1pPr>
          </a:lstStyle>
          <a:p>
            <a:pPr lvl="0"/>
            <a:r>
              <a:rPr lang="es-ES"/>
              <a:t>Editar los estilos de texto del patrón
Segundo nivel
Tercer nivel
Cuarto nivel
Quinto nivel</a:t>
            </a:r>
            <a:endParaRPr lang="es-419" dirty="0"/>
          </a:p>
        </p:txBody>
      </p:sp>
    </p:spTree>
    <p:extLst>
      <p:ext uri="{BB962C8B-B14F-4D97-AF65-F5344CB8AC3E}">
        <p14:creationId xmlns:p14="http://schemas.microsoft.com/office/powerpoint/2010/main" val="2255788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ULO">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lvl1pPr>
              <a:defRPr sz="1067" i="0"/>
            </a:lvl1pPr>
          </a:lstStyle>
          <a:p>
            <a:endParaRPr lang="es-ES"/>
          </a:p>
        </p:txBody>
      </p:sp>
      <p:sp>
        <p:nvSpPr>
          <p:cNvPr id="8" name="Title 7"/>
          <p:cNvSpPr>
            <a:spLocks noGrp="1"/>
          </p:cNvSpPr>
          <p:nvPr>
            <p:ph type="title"/>
          </p:nvPr>
        </p:nvSpPr>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82658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4F0FDC-276E-4BAB-A844-A0461DAD5268}"/>
              </a:ext>
            </a:extLst>
          </p:cNvPr>
          <p:cNvSpPr>
            <a:spLocks noGrp="1"/>
          </p:cNvSpPr>
          <p:nvPr>
            <p:ph type="title"/>
          </p:nvPr>
        </p:nvSpPr>
        <p:spPr/>
        <p:txBody>
          <a:bodyPr>
            <a:normAutofit/>
          </a:bodyPr>
          <a:lstStyle>
            <a:lvl1pPr>
              <a:defRPr sz="3200"/>
            </a:lvl1pPr>
          </a:lstStyle>
          <a:p>
            <a:r>
              <a:rPr lang="es-ES" dirty="0"/>
              <a:t>Haga clic para modificar el estilo de título del patrón</a:t>
            </a:r>
            <a:endParaRPr lang="es-MX" dirty="0"/>
          </a:p>
        </p:txBody>
      </p:sp>
      <p:sp>
        <p:nvSpPr>
          <p:cNvPr id="2" name="Footer Placeholder 1">
            <a:extLst>
              <a:ext uri="{FF2B5EF4-FFF2-40B4-BE49-F238E27FC236}">
                <a16:creationId xmlns:a16="http://schemas.microsoft.com/office/drawing/2014/main" id="{DD8CB863-503B-43A0-8139-D705795A0686}"/>
              </a:ext>
            </a:extLst>
          </p:cNvPr>
          <p:cNvSpPr>
            <a:spLocks noGrp="1"/>
          </p:cNvSpPr>
          <p:nvPr>
            <p:ph type="ftr" sz="quarter" idx="10"/>
          </p:nvPr>
        </p:nvSpPr>
        <p:spPr/>
        <p:txBody>
          <a:bodyPr/>
          <a:lstStyle/>
          <a:p>
            <a:endParaRPr lang="es-ES"/>
          </a:p>
        </p:txBody>
      </p:sp>
    </p:spTree>
    <p:extLst>
      <p:ext uri="{BB962C8B-B14F-4D97-AF65-F5344CB8AC3E}">
        <p14:creationId xmlns:p14="http://schemas.microsoft.com/office/powerpoint/2010/main" val="406456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footnot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75387" y="1652803"/>
            <a:ext cx="11041227" cy="41764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7"/>
          <p:cNvSpPr>
            <a:spLocks noGrp="1"/>
          </p:cNvSpPr>
          <p:nvPr>
            <p:ph sz="quarter" idx="15" hasCustomPrompt="1"/>
          </p:nvPr>
        </p:nvSpPr>
        <p:spPr>
          <a:xfrm>
            <a:off x="575387" y="5857528"/>
            <a:ext cx="10987536" cy="307776"/>
          </a:xfrm>
          <a:prstGeom prst="rect">
            <a:avLst/>
          </a:prstGeom>
        </p:spPr>
        <p:txBody>
          <a:bodyPr wrap="square" lIns="36000" rIns="36000" anchor="b">
            <a:spAutoFit/>
          </a:bodyPr>
          <a:lstStyle>
            <a:lvl1pPr marL="0" indent="0">
              <a:spcBef>
                <a:spcPts val="0"/>
              </a:spcBef>
              <a:buNone/>
              <a:defRPr sz="1333" i="1"/>
            </a:lvl1pPr>
            <a:lvl2pPr marL="608835" indent="0">
              <a:buNone/>
              <a:defRPr sz="1333"/>
            </a:lvl2pPr>
            <a:lvl3pPr marL="1217640" indent="0">
              <a:buNone/>
              <a:defRPr sz="1333"/>
            </a:lvl3pPr>
            <a:lvl4pPr marL="1826442" indent="0">
              <a:buNone/>
              <a:defRPr sz="1333"/>
            </a:lvl4pPr>
            <a:lvl5pPr marL="2435278" indent="0">
              <a:buNone/>
              <a:defRPr sz="1333"/>
            </a:lvl5pPr>
          </a:lstStyle>
          <a:p>
            <a:pPr lvl="0"/>
            <a:r>
              <a:rPr lang="en-GB" dirty="0"/>
              <a:t>Footnotes</a:t>
            </a:r>
          </a:p>
        </p:txBody>
      </p:sp>
      <p:sp>
        <p:nvSpPr>
          <p:cNvPr id="3" name="Footer Placeholder 2"/>
          <p:cNvSpPr>
            <a:spLocks noGrp="1"/>
          </p:cNvSpPr>
          <p:nvPr>
            <p:ph type="ftr" sz="quarter" idx="16"/>
          </p:nvPr>
        </p:nvSpPr>
        <p:spPr/>
        <p:txBody>
          <a:bodyPr/>
          <a:lstStyle/>
          <a:p>
            <a:endParaRPr lang="es-E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9065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ne column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57ACE-F899-4F1F-849E-B8B8A824FF3C}"/>
              </a:ext>
            </a:extLst>
          </p:cNvPr>
          <p:cNvSpPr>
            <a:spLocks noGrp="1"/>
          </p:cNvSpPr>
          <p:nvPr>
            <p:ph type="sldNum" sz="quarter" idx="10"/>
          </p:nvPr>
        </p:nvSpPr>
        <p:spPr/>
        <p:txBody>
          <a:bodyPr/>
          <a:lstStyle/>
          <a:p>
            <a:pPr defTabSz="914172">
              <a:defRPr/>
            </a:pPr>
            <a:endParaRPr lang="en-AU" sz="900">
              <a:solidFill>
                <a:srgbClr val="231F20"/>
              </a:solidFill>
              <a:latin typeface="Montserrat" panose="00000500000000000000" pitchFamily="2" charset="0"/>
            </a:endParaRPr>
          </a:p>
        </p:txBody>
      </p:sp>
      <p:sp>
        <p:nvSpPr>
          <p:cNvPr id="6" name="Text Placeholder 5">
            <a:extLst>
              <a:ext uri="{FF2B5EF4-FFF2-40B4-BE49-F238E27FC236}">
                <a16:creationId xmlns:a16="http://schemas.microsoft.com/office/drawing/2014/main" id="{0DBDF0F1-6DEC-47C7-B805-2A764DA9301E}"/>
              </a:ext>
            </a:extLst>
          </p:cNvPr>
          <p:cNvSpPr>
            <a:spLocks noGrp="1"/>
          </p:cNvSpPr>
          <p:nvPr>
            <p:ph type="body" sz="quarter" idx="18" hasCustomPrompt="1"/>
          </p:nvPr>
        </p:nvSpPr>
        <p:spPr>
          <a:xfrm>
            <a:off x="731838" y="748663"/>
            <a:ext cx="10729912" cy="795602"/>
          </a:xfrm>
        </p:spPr>
        <p:txBody>
          <a:bodyPr wrap="square">
            <a:spAutoFit/>
          </a:bodyPr>
          <a:lstStyle>
            <a:lvl1pPr>
              <a:lnSpc>
                <a:spcPct val="90000"/>
              </a:lnSpc>
              <a:spcAft>
                <a:spcPts val="0"/>
              </a:spcAft>
              <a:defRPr sz="2800">
                <a:solidFill>
                  <a:schemeClr val="tx1"/>
                </a:solidFill>
                <a:latin typeface="Arial" panose="020B0604020202020204" pitchFamily="34" charset="0"/>
                <a:cs typeface="Arial" panose="020B0604020202020204" pitchFamily="34" charset="0"/>
              </a:defRPr>
            </a:lvl1pPr>
            <a:lvl2pPr marL="0" indent="0">
              <a:lnSpc>
                <a:spcPct val="90000"/>
              </a:lnSpc>
              <a:spcBef>
                <a:spcPts val="300"/>
              </a:spcBef>
              <a:spcAft>
                <a:spcPts val="300"/>
              </a:spcAft>
              <a:buNone/>
              <a:defRPr sz="2000">
                <a:solidFill>
                  <a:schemeClr val="tx1"/>
                </a:solidFill>
                <a:latin typeface="Arial" panose="020B0604020202020204" pitchFamily="34" charset="0"/>
                <a:cs typeface="Arial" panose="020B0604020202020204" pitchFamily="34" charset="0"/>
              </a:defRPr>
            </a:lvl2pPr>
            <a:lvl3pPr>
              <a:spcBef>
                <a:spcPts val="1800"/>
              </a:spcBef>
              <a:defRPr sz="1000">
                <a:solidFill>
                  <a:schemeClr val="accent1"/>
                </a:solidFill>
                <a:latin typeface="+mj-lt"/>
              </a:defRPr>
            </a:lvl3pPr>
          </a:lstStyle>
          <a:p>
            <a:pPr lvl="0"/>
            <a:r>
              <a:rPr lang="en-US" dirty="0"/>
              <a:t>Slide title</a:t>
            </a:r>
          </a:p>
          <a:p>
            <a:pPr lvl="1"/>
            <a:r>
              <a:rPr lang="en-US" dirty="0"/>
              <a:t>Slide subtitle</a:t>
            </a:r>
          </a:p>
        </p:txBody>
      </p:sp>
      <p:sp>
        <p:nvSpPr>
          <p:cNvPr id="10" name="Content Placeholder 9">
            <a:extLst>
              <a:ext uri="{FF2B5EF4-FFF2-40B4-BE49-F238E27FC236}">
                <a16:creationId xmlns:a16="http://schemas.microsoft.com/office/drawing/2014/main" id="{7994C696-0125-41F5-ADA3-AE9DFFE1011F}"/>
              </a:ext>
            </a:extLst>
          </p:cNvPr>
          <p:cNvSpPr>
            <a:spLocks noGrp="1"/>
          </p:cNvSpPr>
          <p:nvPr>
            <p:ph sz="quarter" idx="19"/>
          </p:nvPr>
        </p:nvSpPr>
        <p:spPr>
          <a:xfrm>
            <a:off x="731838" y="1981201"/>
            <a:ext cx="10729912" cy="37766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a:extLst>
              <a:ext uri="{FF2B5EF4-FFF2-40B4-BE49-F238E27FC236}">
                <a16:creationId xmlns:a16="http://schemas.microsoft.com/office/drawing/2014/main" id="{F5A273ED-6911-4CC6-8312-B877D6508B3F}"/>
              </a:ext>
            </a:extLst>
          </p:cNvPr>
          <p:cNvSpPr>
            <a:spLocks noGrp="1"/>
          </p:cNvSpPr>
          <p:nvPr>
            <p:ph type="ftr" sz="quarter" idx="20"/>
          </p:nvPr>
        </p:nvSpPr>
        <p:spPr/>
        <p:txBody>
          <a:bodyPr/>
          <a:lstStyle/>
          <a:p>
            <a:pPr defTabSz="914172">
              <a:defRPr/>
            </a:pPr>
            <a:endParaRPr lang="en-AU" sz="900">
              <a:solidFill>
                <a:srgbClr val="231F20">
                  <a:tint val="75000"/>
                </a:srgbClr>
              </a:solidFill>
              <a:latin typeface="Montserrat Light"/>
            </a:endParaRPr>
          </a:p>
        </p:txBody>
      </p:sp>
    </p:spTree>
    <p:extLst>
      <p:ext uri="{BB962C8B-B14F-4D97-AF65-F5344CB8AC3E}">
        <p14:creationId xmlns:p14="http://schemas.microsoft.com/office/powerpoint/2010/main" val="40987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03B6771-7DCF-469A-884B-80CCD1AFFAFE}"/>
              </a:ext>
            </a:extLst>
          </p:cNvPr>
          <p:cNvSpPr>
            <a:spLocks noGrp="1"/>
          </p:cNvSpPr>
          <p:nvPr>
            <p:ph type="ftr" sz="quarter" idx="10"/>
          </p:nvPr>
        </p:nvSpPr>
        <p:spPr>
          <a:xfrm>
            <a:off x="720000" y="6356350"/>
            <a:ext cx="10515600" cy="365125"/>
          </a:xfrm>
        </p:spPr>
        <p:txBody>
          <a:bodyPr/>
          <a:lstStyle/>
          <a:p>
            <a:endParaRPr lang="en-US"/>
          </a:p>
        </p:txBody>
      </p:sp>
      <p:sp>
        <p:nvSpPr>
          <p:cNvPr id="4" name="Slide Number Placeholder 3">
            <a:extLst>
              <a:ext uri="{FF2B5EF4-FFF2-40B4-BE49-F238E27FC236}">
                <a16:creationId xmlns:a16="http://schemas.microsoft.com/office/drawing/2014/main" id="{C5F1EB8E-24A5-4628-909C-95CC2DD7C1FB}"/>
              </a:ext>
            </a:extLst>
          </p:cNvPr>
          <p:cNvSpPr>
            <a:spLocks noGrp="1"/>
          </p:cNvSpPr>
          <p:nvPr>
            <p:ph type="sldNum" sz="quarter" idx="11"/>
          </p:nvPr>
        </p:nvSpPr>
        <p:spPr/>
        <p:txBody>
          <a:bodyPr/>
          <a:lstStyle/>
          <a:p>
            <a:fld id="{EEE2B456-12B3-024A-A28A-66803733C9A2}" type="slidenum">
              <a:rPr lang="en-US" smtClean="0"/>
              <a:pPr/>
              <a:t>‹#›</a:t>
            </a:fld>
            <a:endParaRPr lang="en-US"/>
          </a:p>
        </p:txBody>
      </p:sp>
      <p:sp>
        <p:nvSpPr>
          <p:cNvPr id="7" name="Title 6">
            <a:extLst>
              <a:ext uri="{FF2B5EF4-FFF2-40B4-BE49-F238E27FC236}">
                <a16:creationId xmlns:a16="http://schemas.microsoft.com/office/drawing/2014/main" id="{0AA2DF3C-19CF-488F-AF14-FD370254E20D}"/>
              </a:ext>
            </a:extLst>
          </p:cNvPr>
          <p:cNvSpPr>
            <a:spLocks noGrp="1"/>
          </p:cNvSpPr>
          <p:nvPr>
            <p:ph type="title"/>
          </p:nvPr>
        </p:nvSpPr>
        <p:spPr/>
        <p:txBody>
          <a:bodyPr/>
          <a:lstStyle/>
          <a:p>
            <a:r>
              <a:rPr lang="en-GB"/>
              <a:t>Click to edit Master title style</a:t>
            </a:r>
          </a:p>
        </p:txBody>
      </p:sp>
      <p:sp>
        <p:nvSpPr>
          <p:cNvPr id="10" name="Content Placeholder 9">
            <a:extLst>
              <a:ext uri="{FF2B5EF4-FFF2-40B4-BE49-F238E27FC236}">
                <a16:creationId xmlns:a16="http://schemas.microsoft.com/office/drawing/2014/main" id="{ADE2F2D7-6819-48B0-B7B5-C2E3600DD970}"/>
              </a:ext>
            </a:extLst>
          </p:cNvPr>
          <p:cNvSpPr>
            <a:spLocks noGrp="1"/>
          </p:cNvSpPr>
          <p:nvPr>
            <p:ph sz="quarter" idx="12"/>
          </p:nvPr>
        </p:nvSpPr>
        <p:spPr>
          <a:xfrm>
            <a:off x="720725" y="2084400"/>
            <a:ext cx="10515600" cy="3675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52667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DB88-6608-4067-81A8-16E9ACEACFC8}"/>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AC439EBA-C8D5-4A7D-8DE3-9C9CE0FD8A3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084E6E6-3F9D-4688-A05B-D45FCFEB32AB}"/>
              </a:ext>
            </a:extLst>
          </p:cNvPr>
          <p:cNvSpPr>
            <a:spLocks noGrp="1"/>
          </p:cNvSpPr>
          <p:nvPr>
            <p:ph type="sldNum" sz="quarter" idx="11"/>
          </p:nvPr>
        </p:nvSpPr>
        <p:spPr/>
        <p:txBody>
          <a:bodyPr/>
          <a:lstStyle/>
          <a:p>
            <a:fld id="{EEE2B456-12B3-024A-A28A-66803733C9A2}" type="slidenum">
              <a:rPr lang="en-US" smtClean="0"/>
              <a:pPr/>
              <a:t>‹#›</a:t>
            </a:fld>
            <a:endParaRPr lang="en-US"/>
          </a:p>
        </p:txBody>
      </p:sp>
    </p:spTree>
    <p:extLst>
      <p:ext uri="{BB962C8B-B14F-4D97-AF65-F5344CB8AC3E}">
        <p14:creationId xmlns:p14="http://schemas.microsoft.com/office/powerpoint/2010/main" val="223959853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1023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5983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7933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200301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64342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40327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2381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26047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1394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51812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48764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566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9647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4517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82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4266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30698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pPr>
              <a:defRPr/>
            </a:pPr>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3496906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s-419"/>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4509497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6278447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ededonthego.com/Video/program/1097" TargetMode="External"/><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hyperlink" Target="mailto:support@MedEdOTG.com" TargetMode="External"/><Relationship Id="rId10" Type="http://schemas.openxmlformats.org/officeDocument/2006/relationships/image" Target="../media/image20.png"/><Relationship Id="rId4" Type="http://schemas.openxmlformats.org/officeDocument/2006/relationships/hyperlink" Target="http://www.mededonthego.com/" TargetMode="External"/><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8.png"/><Relationship Id="rId7" Type="http://schemas.openxmlformats.org/officeDocument/2006/relationships/hyperlink" Target="http://www.mededonthego.com/"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earth with the sun in the background&#10;&#10;Description automatically generated">
            <a:extLst>
              <a:ext uri="{FF2B5EF4-FFF2-40B4-BE49-F238E27FC236}">
                <a16:creationId xmlns:a16="http://schemas.microsoft.com/office/drawing/2014/main" id="{57B9FCDA-9FA9-4D18-833A-1880BA2BF3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371689FE-259F-EC51-8B0F-855AE787DF19}"/>
              </a:ext>
            </a:extLst>
          </p:cNvPr>
          <p:cNvSpPr/>
          <p:nvPr/>
        </p:nvSpPr>
        <p:spPr>
          <a:xfrm rot="16200000">
            <a:off x="3979844" y="-3033238"/>
            <a:ext cx="4232313" cy="11228681"/>
          </a:xfrm>
          <a:prstGeom prst="roundRect">
            <a:avLst>
              <a:gd name="adj" fmla="val 80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15" name="Title 3">
            <a:extLst>
              <a:ext uri="{FF2B5EF4-FFF2-40B4-BE49-F238E27FC236}">
                <a16:creationId xmlns:a16="http://schemas.microsoft.com/office/drawing/2014/main" id="{B124788C-F3BE-7075-ED7E-384EAC0BA0E5}"/>
              </a:ext>
            </a:extLst>
          </p:cNvPr>
          <p:cNvSpPr txBox="1">
            <a:spLocks/>
          </p:cNvSpPr>
          <p:nvPr/>
        </p:nvSpPr>
        <p:spPr>
          <a:xfrm>
            <a:off x="838199" y="1559695"/>
            <a:ext cx="10515600" cy="1644855"/>
          </a:xfrm>
          <a:prstGeom prst="rect">
            <a:avLst/>
          </a:prstGeom>
        </p:spPr>
        <p:txBody>
          <a:bodyPr vert="horz" lIns="91440" tIns="45720" rIns="91440" bIns="45720" rtlCol="0" anchor="t" anchorCtr="0">
            <a:normAutofit/>
          </a:bodyPr>
          <a:lstStyle>
            <a:lvl1pPr algn="l" defTabSz="914400" rtl="0" eaLnBrk="1" latinLnBrk="0" hangingPunct="1">
              <a:lnSpc>
                <a:spcPct val="100000"/>
              </a:lnSpc>
              <a:spcBef>
                <a:spcPct val="0"/>
              </a:spcBef>
              <a:buNone/>
              <a:defRPr sz="48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New Frontiers in Anticoagulation: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Factor XI/</a:t>
            </a:r>
            <a:r>
              <a:rPr kumimoji="0" lang="en-US" sz="4400" b="1" i="0" u="none" strike="noStrike" kern="1200" cap="none" spc="0" normalizeH="0" baseline="0" noProof="0" dirty="0" err="1">
                <a:ln>
                  <a:noFill/>
                </a:ln>
                <a:solidFill>
                  <a:srgbClr val="000000"/>
                </a:solidFill>
                <a:effectLst/>
                <a:uLnTx/>
                <a:uFillTx/>
                <a:latin typeface="Century Gothic" panose="020B0502020202020204" pitchFamily="34" charset="0"/>
                <a:ea typeface="+mj-ea"/>
                <a:cs typeface="+mj-cs"/>
              </a:rPr>
              <a:t>XIa</a:t>
            </a:r>
            <a:r>
              <a:rPr kumimoji="0" lang="en-US" sz="4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 Inhibitors </a:t>
            </a:r>
          </a:p>
        </p:txBody>
      </p:sp>
      <p:sp>
        <p:nvSpPr>
          <p:cNvPr id="16" name="Rectangle 15">
            <a:extLst>
              <a:ext uri="{FF2B5EF4-FFF2-40B4-BE49-F238E27FC236}">
                <a16:creationId xmlns:a16="http://schemas.microsoft.com/office/drawing/2014/main" id="{36F1476B-253E-98A5-53E1-B28123E51A35}"/>
              </a:ext>
            </a:extLst>
          </p:cNvPr>
          <p:cNvSpPr/>
          <p:nvPr/>
        </p:nvSpPr>
        <p:spPr>
          <a:xfrm>
            <a:off x="2140300" y="3216516"/>
            <a:ext cx="7911398"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Saturday, November 11, 2023  |  6:00pm – 7:30pm ET </a:t>
            </a:r>
          </a:p>
        </p:txBody>
      </p:sp>
      <p:sp>
        <p:nvSpPr>
          <p:cNvPr id="17" name="Text Placeholder 2">
            <a:extLst>
              <a:ext uri="{FF2B5EF4-FFF2-40B4-BE49-F238E27FC236}">
                <a16:creationId xmlns:a16="http://schemas.microsoft.com/office/drawing/2014/main" id="{B957FC63-65AB-F6F2-5713-B7BC4FD8FEA6}"/>
              </a:ext>
            </a:extLst>
          </p:cNvPr>
          <p:cNvSpPr txBox="1">
            <a:spLocks/>
          </p:cNvSpPr>
          <p:nvPr/>
        </p:nvSpPr>
        <p:spPr>
          <a:xfrm>
            <a:off x="449868" y="5012655"/>
            <a:ext cx="11292262" cy="16149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3"/>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This activity has been designed to meet the educational needs of the interprofessional team approach intended for clinical cardiologists, emergency medicine physicians, hematologists, hospitalists, neurologists, primary care physicians, vascular medicine practitioners, and vascular surgeons, as well as other clinicians involved in the management of patients with anticoagulation. </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
                <a:srgbClr val="00539B"/>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Supported by an educational grant from Bayer HealthCare Pharmaceuticals Inc. Jointly provided by the Global Learning Collaborative (GLC), Duke Heart, and Total CME, LLC.</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C4F93FCC-E6F8-E3F8-4325-34D07FC0C123}"/>
              </a:ext>
            </a:extLst>
          </p:cNvPr>
          <p:cNvSpPr/>
          <p:nvPr/>
        </p:nvSpPr>
        <p:spPr>
          <a:xfrm>
            <a:off x="1344547" y="3898009"/>
            <a:ext cx="9502922" cy="461665"/>
          </a:xfrm>
          <a:prstGeom prst="rect">
            <a:avLst/>
          </a:prstGeom>
        </p:spPr>
        <p:txBody>
          <a:bodyPr wrap="non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rPr>
              <a:t>Philadelphia Marriott Downtown  | Salon H  |  Philadelphia, PA</a:t>
            </a:r>
          </a:p>
        </p:txBody>
      </p:sp>
      <p:grpSp>
        <p:nvGrpSpPr>
          <p:cNvPr id="7" name="Group 6">
            <a:extLst>
              <a:ext uri="{FF2B5EF4-FFF2-40B4-BE49-F238E27FC236}">
                <a16:creationId xmlns:a16="http://schemas.microsoft.com/office/drawing/2014/main" id="{E3794B43-B79B-C4BE-A2A5-EBE97C11D95E}"/>
              </a:ext>
            </a:extLst>
          </p:cNvPr>
          <p:cNvGrpSpPr/>
          <p:nvPr/>
        </p:nvGrpSpPr>
        <p:grpSpPr>
          <a:xfrm>
            <a:off x="3610455" y="5657238"/>
            <a:ext cx="4971088" cy="540340"/>
            <a:chOff x="3788569" y="5565992"/>
            <a:chExt cx="4036449" cy="438748"/>
          </a:xfrm>
        </p:grpSpPr>
        <p:pic>
          <p:nvPicPr>
            <p:cNvPr id="18" name="Graphic 17">
              <a:extLst>
                <a:ext uri="{FF2B5EF4-FFF2-40B4-BE49-F238E27FC236}">
                  <a16:creationId xmlns:a16="http://schemas.microsoft.com/office/drawing/2014/main" id="{68B7BA85-D3D8-C397-1DFE-10265ED021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63045" y="5595962"/>
              <a:ext cx="761973" cy="378809"/>
            </a:xfrm>
            <a:prstGeom prst="rect">
              <a:avLst/>
            </a:prstGeom>
          </p:spPr>
        </p:pic>
        <p:pic>
          <p:nvPicPr>
            <p:cNvPr id="4" name="Graphic 3">
              <a:extLst>
                <a:ext uri="{FF2B5EF4-FFF2-40B4-BE49-F238E27FC236}">
                  <a16:creationId xmlns:a16="http://schemas.microsoft.com/office/drawing/2014/main" id="{9861807F-7A40-2A79-2996-33623930CD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52489" y="5565992"/>
              <a:ext cx="856952" cy="438748"/>
            </a:xfrm>
            <a:prstGeom prst="rect">
              <a:avLst/>
            </a:prstGeom>
          </p:spPr>
        </p:pic>
        <p:pic>
          <p:nvPicPr>
            <p:cNvPr id="6" name="Graphic 5">
              <a:extLst>
                <a:ext uri="{FF2B5EF4-FFF2-40B4-BE49-F238E27FC236}">
                  <a16:creationId xmlns:a16="http://schemas.microsoft.com/office/drawing/2014/main" id="{1850AF55-157F-F8DC-5EEE-0002C6C3774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88569" y="5610609"/>
              <a:ext cx="1377840" cy="349515"/>
            </a:xfrm>
            <a:prstGeom prst="rect">
              <a:avLst/>
            </a:prstGeom>
          </p:spPr>
        </p:pic>
      </p:grpSp>
      <p:pic>
        <p:nvPicPr>
          <p:cNvPr id="11" name="Graphic 10">
            <a:extLst>
              <a:ext uri="{FF2B5EF4-FFF2-40B4-BE49-F238E27FC236}">
                <a16:creationId xmlns:a16="http://schemas.microsoft.com/office/drawing/2014/main" id="{B49B44D0-2F18-13D7-94FC-9468DEDDAAF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85334" y="883162"/>
            <a:ext cx="3421332" cy="532503"/>
          </a:xfrm>
          <a:prstGeom prst="rect">
            <a:avLst/>
          </a:prstGeom>
        </p:spPr>
      </p:pic>
    </p:spTree>
    <p:extLst>
      <p:ext uri="{BB962C8B-B14F-4D97-AF65-F5344CB8AC3E}">
        <p14:creationId xmlns:p14="http://schemas.microsoft.com/office/powerpoint/2010/main" val="248632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63BF018B-EE82-944A-91CC-8A969338152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08250" y="1413669"/>
            <a:ext cx="7175500" cy="4635500"/>
          </a:xfrm>
        </p:spPr>
      </p:pic>
      <p:sp>
        <p:nvSpPr>
          <p:cNvPr id="4" name="Título 3">
            <a:extLst>
              <a:ext uri="{FF2B5EF4-FFF2-40B4-BE49-F238E27FC236}">
                <a16:creationId xmlns:a16="http://schemas.microsoft.com/office/drawing/2014/main" id="{3853A76D-60E4-9A45-A480-BE9DF6C69722}"/>
              </a:ext>
            </a:extLst>
          </p:cNvPr>
          <p:cNvSpPr>
            <a:spLocks noGrp="1"/>
          </p:cNvSpPr>
          <p:nvPr>
            <p:ph type="title"/>
          </p:nvPr>
        </p:nvSpPr>
        <p:spPr>
          <a:xfrm>
            <a:off x="838200" y="-1"/>
            <a:ext cx="10515600" cy="1105949"/>
          </a:xfrm>
        </p:spPr>
        <p:txBody>
          <a:bodyPr/>
          <a:lstStyle/>
          <a:p>
            <a:r>
              <a:rPr lang="en-US"/>
              <a:t>Use of DOACs According to Renal Function</a:t>
            </a:r>
          </a:p>
        </p:txBody>
      </p:sp>
      <p:sp>
        <p:nvSpPr>
          <p:cNvPr id="7" name="Footer Placeholder 6">
            <a:extLst>
              <a:ext uri="{FF2B5EF4-FFF2-40B4-BE49-F238E27FC236}">
                <a16:creationId xmlns:a16="http://schemas.microsoft.com/office/drawing/2014/main" id="{C53B3A58-4616-01AF-05E8-44A4A2A7BC1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CrCl, creatine clearance.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Steffel J, et al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2018;39(16):1330-93.</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509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38200" y="838650"/>
            <a:ext cx="10515600" cy="1106488"/>
          </a:xfrm>
        </p:spPr>
        <p:txBody>
          <a:bodyPr>
            <a:noAutofit/>
          </a:bodyPr>
          <a:lstStyle/>
          <a:p>
            <a:r>
              <a:rPr lang="en-US" altLang="en-US" dirty="0"/>
              <a:t>Increasing Age Is Associated with Increased Risk of Stroke and Decreased Use of Oral Anticoagulants</a:t>
            </a:r>
          </a:p>
        </p:txBody>
      </p:sp>
      <p:grpSp>
        <p:nvGrpSpPr>
          <p:cNvPr id="15" name="Group 14">
            <a:extLst>
              <a:ext uri="{FF2B5EF4-FFF2-40B4-BE49-F238E27FC236}">
                <a16:creationId xmlns:a16="http://schemas.microsoft.com/office/drawing/2014/main" id="{5CD5E0FA-7F18-C256-5C81-346F4F03F179}"/>
              </a:ext>
            </a:extLst>
          </p:cNvPr>
          <p:cNvGrpSpPr/>
          <p:nvPr/>
        </p:nvGrpSpPr>
        <p:grpSpPr>
          <a:xfrm>
            <a:off x="858696" y="2900817"/>
            <a:ext cx="5504628" cy="2764997"/>
            <a:chOff x="478375" y="2199145"/>
            <a:chExt cx="5829194" cy="2928028"/>
          </a:xfrm>
        </p:grpSpPr>
        <p:grpSp>
          <p:nvGrpSpPr>
            <p:cNvPr id="11" name="Group 10"/>
            <p:cNvGrpSpPr/>
            <p:nvPr/>
          </p:nvGrpSpPr>
          <p:grpSpPr>
            <a:xfrm>
              <a:off x="2821210" y="2199145"/>
              <a:ext cx="3289788" cy="2521329"/>
              <a:chOff x="3822026" y="1635646"/>
              <a:chExt cx="3671850" cy="2800724"/>
            </a:xfrm>
          </p:grpSpPr>
          <p:sp>
            <p:nvSpPr>
              <p:cNvPr id="10" name="Rectangle 9"/>
              <p:cNvSpPr/>
              <p:nvPr/>
            </p:nvSpPr>
            <p:spPr>
              <a:xfrm>
                <a:off x="3822026" y="2311731"/>
                <a:ext cx="3671850" cy="212463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535" name="Rectangle 7"/>
              <p:cNvSpPr>
                <a:spLocks noChangeArrowheads="1"/>
              </p:cNvSpPr>
              <p:nvPr/>
            </p:nvSpPr>
            <p:spPr bwMode="blackWhite">
              <a:xfrm>
                <a:off x="4260077" y="1635646"/>
                <a:ext cx="2781838" cy="45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2667" b="0" i="0" u="none" strike="noStrike" kern="1200" cap="none" spc="0" normalizeH="0" baseline="0" noProof="0" dirty="0">
                    <a:ln>
                      <a:noFill/>
                    </a:ln>
                    <a:solidFill>
                      <a:srgbClr val="000000"/>
                    </a:solidFill>
                    <a:effectLst/>
                    <a:uLnTx/>
                    <a:uFillTx/>
                    <a:latin typeface="Calibri" panose="020F0502020204030204"/>
                    <a:ea typeface="+mn-ea"/>
                    <a:cs typeface="+mn-cs"/>
                  </a:rPr>
                  <a:t>Unmet Need</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mn-ea"/>
                    <a:cs typeface="+mn-cs"/>
                  </a:rPr>
                  <a:t>High risk of stroke</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mn-ea"/>
                    <a:cs typeface="+mn-cs"/>
                  </a:rPr>
                  <a:t>Low OAC use </a:t>
                </a:r>
              </a:p>
            </p:txBody>
          </p:sp>
          <p:sp>
            <p:nvSpPr>
              <p:cNvPr id="9" name="Right Brace 8"/>
              <p:cNvSpPr/>
              <p:nvPr/>
            </p:nvSpPr>
            <p:spPr>
              <a:xfrm rot="16200000">
                <a:off x="5522491" y="462217"/>
                <a:ext cx="270920" cy="3671850"/>
              </a:xfrm>
              <a:prstGeom prst="rightBrace">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50534" name="Freeform 6"/>
            <p:cNvSpPr>
              <a:spLocks/>
            </p:cNvSpPr>
            <p:nvPr/>
          </p:nvSpPr>
          <p:spPr bwMode="blackWhite">
            <a:xfrm>
              <a:off x="783200" y="4675166"/>
              <a:ext cx="22307" cy="13660"/>
            </a:xfrm>
            <a:custGeom>
              <a:avLst/>
              <a:gdLst>
                <a:gd name="T0" fmla="*/ 0 w 28"/>
                <a:gd name="T1" fmla="*/ 2147483646 h 27"/>
                <a:gd name="T2" fmla="*/ 0 w 28"/>
                <a:gd name="T3" fmla="*/ 2147483646 h 27"/>
                <a:gd name="T4" fmla="*/ 2147483646 w 28"/>
                <a:gd name="T5" fmla="*/ 2147483646 h 27"/>
                <a:gd name="T6" fmla="*/ 2147483646 w 28"/>
                <a:gd name="T7" fmla="*/ 0 h 27"/>
                <a:gd name="T8" fmla="*/ 2147483646 w 28"/>
                <a:gd name="T9" fmla="*/ 2147483646 h 27"/>
                <a:gd name="T10" fmla="*/ 0 w 28"/>
                <a:gd name="T11" fmla="*/ 2147483646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0" y="13"/>
                  </a:moveTo>
                  <a:lnTo>
                    <a:pt x="0" y="27"/>
                  </a:lnTo>
                  <a:lnTo>
                    <a:pt x="13" y="27"/>
                  </a:lnTo>
                  <a:lnTo>
                    <a:pt x="13" y="0"/>
                  </a:lnTo>
                  <a:lnTo>
                    <a:pt x="28" y="13"/>
                  </a:lnTo>
                  <a:lnTo>
                    <a:pt x="0" y="13"/>
                  </a:lnTo>
                  <a:close/>
                </a:path>
              </a:pathLst>
            </a:custGeom>
            <a:solidFill>
              <a:srgbClr val="071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538" name="Rectangle 10"/>
            <p:cNvSpPr>
              <a:spLocks noChangeArrowheads="1"/>
            </p:cNvSpPr>
            <p:nvPr/>
          </p:nvSpPr>
          <p:spPr bwMode="blackWhite">
            <a:xfrm>
              <a:off x="651786" y="3598150"/>
              <a:ext cx="2383637" cy="53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 use</a:t>
              </a:r>
              <a:b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t>of anticoagulation decreases with increasing age.</a:t>
              </a:r>
            </a:p>
          </p:txBody>
        </p:sp>
        <p:sp>
          <p:nvSpPr>
            <p:cNvPr id="150542" name="Freeform 14"/>
            <p:cNvSpPr>
              <a:spLocks/>
            </p:cNvSpPr>
            <p:nvPr/>
          </p:nvSpPr>
          <p:spPr bwMode="auto">
            <a:xfrm>
              <a:off x="577743" y="2343161"/>
              <a:ext cx="5722216" cy="2388527"/>
            </a:xfrm>
            <a:custGeom>
              <a:avLst/>
              <a:gdLst>
                <a:gd name="T0" fmla="*/ 0 w 4464"/>
                <a:gd name="T1" fmla="*/ 0 h 2352"/>
                <a:gd name="T2" fmla="*/ 0 w 4464"/>
                <a:gd name="T3" fmla="*/ 2147483646 h 2352"/>
                <a:gd name="T4" fmla="*/ 2147483646 w 4464"/>
                <a:gd name="T5" fmla="*/ 2147483646 h 2352"/>
                <a:gd name="T6" fmla="*/ 0 60000 65536"/>
                <a:gd name="T7" fmla="*/ 0 60000 65536"/>
                <a:gd name="T8" fmla="*/ 0 60000 65536"/>
                <a:gd name="T9" fmla="*/ 0 w 4464"/>
                <a:gd name="T10" fmla="*/ 0 h 2352"/>
                <a:gd name="T11" fmla="*/ 4464 w 4464"/>
                <a:gd name="T12" fmla="*/ 2352 h 2352"/>
              </a:gdLst>
              <a:ahLst/>
              <a:cxnLst>
                <a:cxn ang="T6">
                  <a:pos x="T0" y="T1"/>
                </a:cxn>
                <a:cxn ang="T7">
                  <a:pos x="T2" y="T3"/>
                </a:cxn>
                <a:cxn ang="T8">
                  <a:pos x="T4" y="T5"/>
                </a:cxn>
              </a:cxnLst>
              <a:rect l="T9" t="T10" r="T11" b="T12"/>
              <a:pathLst>
                <a:path w="4464" h="2352">
                  <a:moveTo>
                    <a:pt x="0" y="0"/>
                  </a:moveTo>
                  <a:lnTo>
                    <a:pt x="0" y="2352"/>
                  </a:lnTo>
                  <a:lnTo>
                    <a:pt x="4464" y="2352"/>
                  </a:lnTo>
                </a:path>
              </a:pathLst>
            </a:custGeom>
            <a:noFill/>
            <a:ln w="19050" cmpd="sng">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ight Triangle 17"/>
            <p:cNvSpPr/>
            <p:nvPr/>
          </p:nvSpPr>
          <p:spPr>
            <a:xfrm flipH="1">
              <a:off x="651786" y="2986263"/>
              <a:ext cx="5463764" cy="1734211"/>
            </a:xfrm>
            <a:prstGeom prst="rtTriangle">
              <a:avLst/>
            </a:prstGeom>
            <a:gradFill flip="none" rotWithShape="1">
              <a:gsLst>
                <a:gs pos="0">
                  <a:schemeClr val="accent2"/>
                </a:gs>
                <a:gs pos="70000">
                  <a:schemeClr val="accent2">
                    <a:lumMod val="20000"/>
                    <a:lumOff val="8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8"/>
            <p:cNvSpPr>
              <a:spLocks noChangeArrowheads="1"/>
            </p:cNvSpPr>
            <p:nvPr/>
          </p:nvSpPr>
          <p:spPr bwMode="blackWhite">
            <a:xfrm rot="987067">
              <a:off x="994513" y="2293045"/>
              <a:ext cx="1837092" cy="3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2667" b="0" i="0" u="none" strike="noStrike" kern="1200" cap="none" spc="0" normalizeH="0" baseline="0" noProof="0" dirty="0">
                  <a:ln>
                    <a:noFill/>
                  </a:ln>
                  <a:solidFill>
                    <a:srgbClr val="000000"/>
                  </a:solidFill>
                  <a:effectLst/>
                  <a:uLnTx/>
                  <a:uFillTx/>
                  <a:latin typeface="Calibri" panose="020F0502020204030204"/>
                  <a:ea typeface="+mn-ea"/>
                  <a:cs typeface="+mn-cs"/>
                </a:rPr>
                <a:t>OAC Use</a:t>
              </a:r>
            </a:p>
          </p:txBody>
        </p:sp>
        <p:sp>
          <p:nvSpPr>
            <p:cNvPr id="7" name="TextBox 6"/>
            <p:cNvSpPr txBox="1"/>
            <p:nvPr/>
          </p:nvSpPr>
          <p:spPr>
            <a:xfrm>
              <a:off x="478375" y="4706609"/>
              <a:ext cx="1190683" cy="42056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Age</a:t>
              </a:r>
            </a:p>
          </p:txBody>
        </p:sp>
        <p:sp>
          <p:nvSpPr>
            <p:cNvPr id="8" name="TextBox 7"/>
            <p:cNvSpPr txBox="1"/>
            <p:nvPr/>
          </p:nvSpPr>
          <p:spPr>
            <a:xfrm>
              <a:off x="4210357" y="3451300"/>
              <a:ext cx="1843069"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Risk of stroke</a:t>
              </a:r>
            </a:p>
          </p:txBody>
        </p:sp>
        <p:sp>
          <p:nvSpPr>
            <p:cNvPr id="14" name="Freeform: Shape 13"/>
            <p:cNvSpPr/>
            <p:nvPr/>
          </p:nvSpPr>
          <p:spPr>
            <a:xfrm>
              <a:off x="596839" y="2494086"/>
              <a:ext cx="5508287" cy="2120903"/>
            </a:xfrm>
            <a:custGeom>
              <a:avLst/>
              <a:gdLst>
                <a:gd name="connsiteX0" fmla="*/ 6147995 w 6147995"/>
                <a:gd name="connsiteY0" fmla="*/ 2355924 h 2355924"/>
                <a:gd name="connsiteX1" fmla="*/ 5717689 w 6147995"/>
                <a:gd name="connsiteY1" fmla="*/ 2291378 h 2355924"/>
                <a:gd name="connsiteX2" fmla="*/ 5303520 w 6147995"/>
                <a:gd name="connsiteY2" fmla="*/ 2221454 h 2355924"/>
                <a:gd name="connsiteX3" fmla="*/ 4889351 w 6147995"/>
                <a:gd name="connsiteY3" fmla="*/ 2119256 h 2355924"/>
                <a:gd name="connsiteX4" fmla="*/ 4496697 w 6147995"/>
                <a:gd name="connsiteY4" fmla="*/ 1930997 h 2355924"/>
                <a:gd name="connsiteX5" fmla="*/ 4168588 w 6147995"/>
                <a:gd name="connsiteY5" fmla="*/ 1748117 h 2355924"/>
                <a:gd name="connsiteX6" fmla="*/ 3824344 w 6147995"/>
                <a:gd name="connsiteY6" fmla="*/ 1484555 h 2355924"/>
                <a:gd name="connsiteX7" fmla="*/ 3490857 w 6147995"/>
                <a:gd name="connsiteY7" fmla="*/ 1258644 h 2355924"/>
                <a:gd name="connsiteX8" fmla="*/ 3157369 w 6147995"/>
                <a:gd name="connsiteY8" fmla="*/ 1043491 h 2355924"/>
                <a:gd name="connsiteX9" fmla="*/ 2657139 w 6147995"/>
                <a:gd name="connsiteY9" fmla="*/ 736898 h 2355924"/>
                <a:gd name="connsiteX10" fmla="*/ 2178424 w 6147995"/>
                <a:gd name="connsiteY10" fmla="*/ 484094 h 2355924"/>
                <a:gd name="connsiteX11" fmla="*/ 1828800 w 6147995"/>
                <a:gd name="connsiteY11" fmla="*/ 333487 h 2355924"/>
                <a:gd name="connsiteX12" fmla="*/ 1522207 w 6147995"/>
                <a:gd name="connsiteY12" fmla="*/ 231289 h 2355924"/>
                <a:gd name="connsiteX13" fmla="*/ 1231751 w 6147995"/>
                <a:gd name="connsiteY13" fmla="*/ 150607 h 2355924"/>
                <a:gd name="connsiteX14" fmla="*/ 882127 w 6147995"/>
                <a:gd name="connsiteY14" fmla="*/ 80682 h 2355924"/>
                <a:gd name="connsiteX15" fmla="*/ 575534 w 6147995"/>
                <a:gd name="connsiteY15" fmla="*/ 37651 h 2355924"/>
                <a:gd name="connsiteX16" fmla="*/ 301214 w 6147995"/>
                <a:gd name="connsiteY16" fmla="*/ 10757 h 2355924"/>
                <a:gd name="connsiteX17" fmla="*/ 0 w 6147995"/>
                <a:gd name="connsiteY17" fmla="*/ 0 h 2355924"/>
                <a:gd name="connsiteX18" fmla="*/ 0 w 6147995"/>
                <a:gd name="connsiteY18" fmla="*/ 0 h 235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7995" h="2355924">
                  <a:moveTo>
                    <a:pt x="6147995" y="2355924"/>
                  </a:moveTo>
                  <a:lnTo>
                    <a:pt x="5717689" y="2291378"/>
                  </a:lnTo>
                  <a:cubicBezTo>
                    <a:pt x="5576943" y="2268966"/>
                    <a:pt x="5441576" y="2250141"/>
                    <a:pt x="5303520" y="2221454"/>
                  </a:cubicBezTo>
                  <a:cubicBezTo>
                    <a:pt x="5165464" y="2192767"/>
                    <a:pt x="5023821" y="2167665"/>
                    <a:pt x="4889351" y="2119256"/>
                  </a:cubicBezTo>
                  <a:cubicBezTo>
                    <a:pt x="4754880" y="2070846"/>
                    <a:pt x="4616824" y="1992853"/>
                    <a:pt x="4496697" y="1930997"/>
                  </a:cubicBezTo>
                  <a:cubicBezTo>
                    <a:pt x="4376570" y="1869140"/>
                    <a:pt x="4280647" y="1822524"/>
                    <a:pt x="4168588" y="1748117"/>
                  </a:cubicBezTo>
                  <a:cubicBezTo>
                    <a:pt x="4056529" y="1673710"/>
                    <a:pt x="3937299" y="1566134"/>
                    <a:pt x="3824344" y="1484555"/>
                  </a:cubicBezTo>
                  <a:cubicBezTo>
                    <a:pt x="3711389" y="1402976"/>
                    <a:pt x="3602019" y="1332155"/>
                    <a:pt x="3490857" y="1258644"/>
                  </a:cubicBezTo>
                  <a:cubicBezTo>
                    <a:pt x="3379694" y="1185133"/>
                    <a:pt x="3296322" y="1130449"/>
                    <a:pt x="3157369" y="1043491"/>
                  </a:cubicBezTo>
                  <a:cubicBezTo>
                    <a:pt x="3018416" y="956533"/>
                    <a:pt x="2820296" y="830131"/>
                    <a:pt x="2657139" y="736898"/>
                  </a:cubicBezTo>
                  <a:cubicBezTo>
                    <a:pt x="2493981" y="643665"/>
                    <a:pt x="2316480" y="551329"/>
                    <a:pt x="2178424" y="484094"/>
                  </a:cubicBezTo>
                  <a:cubicBezTo>
                    <a:pt x="2040368" y="416859"/>
                    <a:pt x="1938169" y="375621"/>
                    <a:pt x="1828800" y="333487"/>
                  </a:cubicBezTo>
                  <a:cubicBezTo>
                    <a:pt x="1719430" y="291353"/>
                    <a:pt x="1621715" y="261769"/>
                    <a:pt x="1522207" y="231289"/>
                  </a:cubicBezTo>
                  <a:cubicBezTo>
                    <a:pt x="1422699" y="200809"/>
                    <a:pt x="1338431" y="175708"/>
                    <a:pt x="1231751" y="150607"/>
                  </a:cubicBezTo>
                  <a:cubicBezTo>
                    <a:pt x="1125071" y="125506"/>
                    <a:pt x="991496" y="99508"/>
                    <a:pt x="882127" y="80682"/>
                  </a:cubicBezTo>
                  <a:cubicBezTo>
                    <a:pt x="772757" y="61856"/>
                    <a:pt x="672353" y="49305"/>
                    <a:pt x="575534" y="37651"/>
                  </a:cubicBezTo>
                  <a:cubicBezTo>
                    <a:pt x="478715" y="25997"/>
                    <a:pt x="397136" y="17032"/>
                    <a:pt x="301214" y="10757"/>
                  </a:cubicBezTo>
                  <a:cubicBezTo>
                    <a:pt x="205292" y="4482"/>
                    <a:pt x="0" y="0"/>
                    <a:pt x="0" y="0"/>
                  </a:cubicBezTo>
                  <a:lnTo>
                    <a:pt x="0" y="0"/>
                  </a:lnTo>
                </a:path>
              </a:pathLst>
            </a:custGeom>
            <a:noFill/>
            <a:ln w="57150">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539" name="Rectangle 11"/>
            <p:cNvSpPr>
              <a:spLocks noChangeArrowheads="1"/>
            </p:cNvSpPr>
            <p:nvPr/>
          </p:nvSpPr>
          <p:spPr bwMode="auto">
            <a:xfrm>
              <a:off x="4120353" y="3805383"/>
              <a:ext cx="2187216" cy="97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 AF increases dramatically </a:t>
              </a:r>
              <a:b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with age.</a:t>
              </a:r>
            </a:p>
          </p:txBody>
        </p:sp>
      </p:grpSp>
      <p:grpSp>
        <p:nvGrpSpPr>
          <p:cNvPr id="19" name="Group 11"/>
          <p:cNvGrpSpPr>
            <a:grpSpLocks/>
          </p:cNvGrpSpPr>
          <p:nvPr/>
        </p:nvGrpSpPr>
        <p:grpSpPr bwMode="auto">
          <a:xfrm>
            <a:off x="6551907" y="2565291"/>
            <a:ext cx="5193482" cy="3454664"/>
            <a:chOff x="254355" y="1536721"/>
            <a:chExt cx="8031966" cy="5038253"/>
          </a:xfrm>
        </p:grpSpPr>
        <p:sp>
          <p:nvSpPr>
            <p:cNvPr id="20" name="TextBox 6"/>
            <p:cNvSpPr txBox="1">
              <a:spLocks noChangeArrowheads="1"/>
            </p:cNvSpPr>
            <p:nvPr/>
          </p:nvSpPr>
          <p:spPr bwMode="auto">
            <a:xfrm>
              <a:off x="4221298" y="6021287"/>
              <a:ext cx="1952456" cy="553687"/>
            </a:xfrm>
            <a:prstGeom prst="rect">
              <a:avLst/>
            </a:prstGeom>
            <a:noFill/>
            <a:ln w="9525">
              <a:noFill/>
              <a:miter lim="800000"/>
              <a:headEnd/>
              <a:tailEnd/>
            </a:ln>
          </p:spPr>
          <p:txBody>
            <a:bodyPr wrap="none">
              <a:spAutoFit/>
            </a:bodyPr>
            <a:lstStyle/>
            <a:p>
              <a:pPr marL="0" marR="0" lvl="0" indent="0" algn="l" defTabSz="914332" rtl="0" eaLnBrk="1" fontAlgn="base" latinLnBrk="0" hangingPunct="1">
                <a:lnSpc>
                  <a:spcPct val="100000"/>
                </a:lnSpc>
                <a:spcBef>
                  <a:spcPct val="0"/>
                </a:spcBef>
                <a:spcAft>
                  <a:spcPct val="0"/>
                </a:spcAft>
                <a:buClrTx/>
                <a:buSzTx/>
                <a:buFontTx/>
                <a:buNone/>
                <a:tabLst/>
                <a:defRPr/>
              </a:pPr>
              <a:r>
                <a:rPr kumimoji="0" lang="en-CA" sz="1867"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Age (years)</a:t>
              </a:r>
            </a:p>
          </p:txBody>
        </p:sp>
        <p:sp>
          <p:nvSpPr>
            <p:cNvPr id="21" name="TextBox 7"/>
            <p:cNvSpPr txBox="1">
              <a:spLocks noChangeArrowheads="1"/>
            </p:cNvSpPr>
            <p:nvPr/>
          </p:nvSpPr>
          <p:spPr bwMode="auto">
            <a:xfrm rot="16200000">
              <a:off x="-579995" y="3273462"/>
              <a:ext cx="2700212" cy="1031512"/>
            </a:xfrm>
            <a:prstGeom prst="rect">
              <a:avLst/>
            </a:prstGeom>
            <a:noFill/>
            <a:ln w="9525">
              <a:noFill/>
              <a:miter lim="800000"/>
              <a:headEnd/>
              <a:tailEnd/>
            </a:ln>
          </p:spPr>
          <p:txBody>
            <a:bodyPr wrap="square">
              <a:spAutoFit/>
            </a:bodyP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CA" sz="1867" b="0" i="0" u="none" strike="noStrike" kern="1200" cap="none" spc="0" normalizeH="0" baseline="0" noProof="0">
                  <a:ln>
                    <a:noFill/>
                  </a:ln>
                  <a:solidFill>
                    <a:srgbClr val="000000"/>
                  </a:solidFill>
                  <a:effectLst/>
                  <a:uLnTx/>
                  <a:uFillTx/>
                  <a:latin typeface="Calibri" panose="020F0502020204030204"/>
                  <a:ea typeface="+mn-ea"/>
                  <a:cs typeface="Arial" pitchFamily="34" charset="0"/>
                </a:rPr>
                <a:t>Warfarin Use in Eligible Patients</a:t>
              </a:r>
            </a:p>
          </p:txBody>
        </p:sp>
        <p:graphicFrame>
          <p:nvGraphicFramePr>
            <p:cNvPr id="23" name="Chart 22"/>
            <p:cNvGraphicFramePr/>
            <p:nvPr/>
          </p:nvGraphicFramePr>
          <p:xfrm>
            <a:off x="1157530" y="1953460"/>
            <a:ext cx="7128791" cy="4032449"/>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9"/>
            <p:cNvGrpSpPr>
              <a:grpSpLocks/>
            </p:cNvGrpSpPr>
            <p:nvPr/>
          </p:nvGrpSpPr>
          <p:grpSpPr bwMode="auto">
            <a:xfrm>
              <a:off x="2144096" y="1536721"/>
              <a:ext cx="6105890" cy="1570629"/>
              <a:chOff x="2187654" y="1918093"/>
              <a:chExt cx="6105890" cy="1570629"/>
            </a:xfrm>
          </p:grpSpPr>
          <p:cxnSp>
            <p:nvCxnSpPr>
              <p:cNvPr id="25" name="Straight Connector 24"/>
              <p:cNvCxnSpPr>
                <a:cxnSpLocks/>
              </p:cNvCxnSpPr>
              <p:nvPr/>
            </p:nvCxnSpPr>
            <p:spPr>
              <a:xfrm>
                <a:off x="2187654" y="3488722"/>
                <a:ext cx="587402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16"/>
              <p:cNvSpPr txBox="1">
                <a:spLocks noChangeArrowheads="1"/>
              </p:cNvSpPr>
              <p:nvPr/>
            </p:nvSpPr>
            <p:spPr bwMode="auto">
              <a:xfrm>
                <a:off x="5998474" y="1918093"/>
                <a:ext cx="2295070" cy="493744"/>
              </a:xfrm>
              <a:prstGeom prst="rect">
                <a:avLst/>
              </a:prstGeom>
              <a:noFill/>
              <a:ln w="9525">
                <a:noFill/>
                <a:miter lim="800000"/>
                <a:headEnd/>
                <a:tailEnd/>
              </a:ln>
            </p:spPr>
            <p:txBody>
              <a:bodyPr wrap="none">
                <a:spAutoFit/>
              </a:bodyPr>
              <a:lstStyle/>
              <a:p>
                <a:pPr marL="0" marR="0" lvl="0" indent="0" algn="l" defTabSz="914332"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565656"/>
                    </a:solidFill>
                    <a:effectLst/>
                    <a:uLnTx/>
                    <a:uFillTx/>
                    <a:latin typeface="Calibri" panose="020F0502020204030204"/>
                    <a:ea typeface="+mn-ea"/>
                    <a:cs typeface="Arial" pitchFamily="34" charset="0"/>
                  </a:rPr>
                  <a:t>55% overall use</a:t>
                </a:r>
              </a:p>
            </p:txBody>
          </p:sp>
        </p:grpSp>
      </p:grpSp>
      <p:cxnSp>
        <p:nvCxnSpPr>
          <p:cNvPr id="5" name="Straight Arrow Connector 4"/>
          <p:cNvCxnSpPr>
            <a:cxnSpLocks/>
          </p:cNvCxnSpPr>
          <p:nvPr/>
        </p:nvCxnSpPr>
        <p:spPr>
          <a:xfrm>
            <a:off x="10979897" y="2878793"/>
            <a:ext cx="0" cy="67532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73817" y="2024518"/>
            <a:ext cx="3699346" cy="42056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Warfarin use in eligible patients</a:t>
            </a:r>
          </a:p>
        </p:txBody>
      </p:sp>
      <p:sp>
        <p:nvSpPr>
          <p:cNvPr id="13" name="Footer Placeholder 12">
            <a:extLst>
              <a:ext uri="{FF2B5EF4-FFF2-40B4-BE49-F238E27FC236}">
                <a16:creationId xmlns:a16="http://schemas.microsoft.com/office/drawing/2014/main" id="{0E35E6A2-029C-B7E8-0026-4C709EDA8D3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Hindricks</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G,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2020;42(5):373-498.</a:t>
            </a:r>
          </a:p>
        </p:txBody>
      </p:sp>
    </p:spTree>
    <p:extLst>
      <p:ext uri="{BB962C8B-B14F-4D97-AF65-F5344CB8AC3E}">
        <p14:creationId xmlns:p14="http://schemas.microsoft.com/office/powerpoint/2010/main" val="204396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1"/>
            <a:ext cx="10515600" cy="1105949"/>
          </a:xfrm>
        </p:spPr>
        <p:txBody>
          <a:bodyPr vert="horz" wrap="square" lIns="0" tIns="7312" rIns="0" bIns="0" rtlCol="0" anchor="ctr">
            <a:spAutoFit/>
          </a:bodyPr>
          <a:lstStyle/>
          <a:p>
            <a:r>
              <a:rPr lang="en-US"/>
              <a:t>Unmet Need</a:t>
            </a:r>
          </a:p>
        </p:txBody>
      </p:sp>
      <p:sp>
        <p:nvSpPr>
          <p:cNvPr id="7" name="Footer Placeholder 6">
            <a:extLst>
              <a:ext uri="{FF2B5EF4-FFF2-40B4-BE49-F238E27FC236}">
                <a16:creationId xmlns:a16="http://schemas.microsoft.com/office/drawing/2014/main" id="{6A9325D4-E1F8-D31A-CE0A-9BDCC8D01F3A}"/>
              </a:ext>
            </a:extLst>
          </p:cNvPr>
          <p:cNvSpPr>
            <a:spLocks noGrp="1"/>
          </p:cNvSpPr>
          <p:nvPr>
            <p:ph type="ftr" sz="quarter" idx="3"/>
          </p:nvPr>
        </p:nvSpPr>
        <p:spPr>
          <a:xfrm>
            <a:off x="619743" y="6391641"/>
            <a:ext cx="11042072" cy="323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Tonelli M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Soc Nephrol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2006;17:2034-47;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Hohnloser</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SH,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.2012;33:2821-30;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Hindricks</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G,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2021;42(5):373-498; Hori H,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Intern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 60(4): 495–506; Bencivenga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Front Physiol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2018;9:876; Violi F,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Intern Emerg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2012;7(3):213-218; Harrington 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2023;81(8):771–9; Huisman MV,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Am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2015;128(12):1306-13; Shen NN, et al. Front.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Pharmacol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2021;12:645479; Camm AJ,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2020;76(12):1425-36;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Rodriguez LAG,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et al. Heart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2020;107(7):542–8; Ozaki AF,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2020;13(3):e005969; Komen JJ,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2021;7(3):188. </a:t>
            </a:r>
          </a:p>
        </p:txBody>
      </p:sp>
      <p:graphicFrame>
        <p:nvGraphicFramePr>
          <p:cNvPr id="28" name="Diagrama 27">
            <a:extLst>
              <a:ext uri="{FF2B5EF4-FFF2-40B4-BE49-F238E27FC236}">
                <a16:creationId xmlns:a16="http://schemas.microsoft.com/office/drawing/2014/main" id="{6BCE4F8B-C74E-02D5-26AA-463F53FFDC5B}"/>
              </a:ext>
            </a:extLst>
          </p:cNvPr>
          <p:cNvGraphicFramePr/>
          <p:nvPr/>
        </p:nvGraphicFramePr>
        <p:xfrm>
          <a:off x="838199" y="934313"/>
          <a:ext cx="10515601" cy="452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71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38200" y="-1"/>
            <a:ext cx="10515600" cy="1105949"/>
          </a:xfrm>
        </p:spPr>
        <p:txBody>
          <a:bodyPr/>
          <a:lstStyle/>
          <a:p>
            <a:r>
              <a:rPr lang="en-US" altLang="en-US"/>
              <a:t>Stroke</a:t>
            </a:r>
          </a:p>
        </p:txBody>
      </p:sp>
      <p:graphicFrame>
        <p:nvGraphicFramePr>
          <p:cNvPr id="4" name="Diagrama 3">
            <a:extLst>
              <a:ext uri="{FF2B5EF4-FFF2-40B4-BE49-F238E27FC236}">
                <a16:creationId xmlns:a16="http://schemas.microsoft.com/office/drawing/2014/main" id="{49ACDB75-CEF4-1189-11B4-FAE4769C6496}"/>
              </a:ext>
            </a:extLst>
          </p:cNvPr>
          <p:cNvGraphicFramePr/>
          <p:nvPr/>
        </p:nvGraphicFramePr>
        <p:xfrm>
          <a:off x="838200" y="1969614"/>
          <a:ext cx="10770219" cy="295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BB50C838-9870-3017-08FB-8E975D473917}"/>
              </a:ext>
            </a:extLst>
          </p:cNvPr>
          <p:cNvSpPr>
            <a:spLocks noGrp="1"/>
          </p:cNvSpPr>
          <p:nvPr>
            <p:ph type="ftr" sz="quarter" idx="3"/>
          </p:nvPr>
        </p:nvSpPr>
        <p:spPr>
          <a:xfrm>
            <a:off x="838200" y="5428096"/>
            <a:ext cx="10515600" cy="1293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Feigin VL,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 Res</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2017;120(3):439-48; World Health Organization. 2020; Murray CJ,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1997;349(9064):1498-504; GBD 2017 US Neurological Disorders Collaborators.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JAMA Neurol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2021;78(2):165-76; Tsao CW,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2022; 145(8):e153-e639.</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42484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C7D811-643C-55B9-EFD1-A7D3B5FA2991}"/>
              </a:ext>
            </a:extLst>
          </p:cNvPr>
          <p:cNvSpPr>
            <a:spLocks noGrp="1"/>
          </p:cNvSpPr>
          <p:nvPr>
            <p:ph type="title"/>
          </p:nvPr>
        </p:nvSpPr>
        <p:spPr>
          <a:xfrm>
            <a:off x="838200" y="118660"/>
            <a:ext cx="10515600" cy="1106488"/>
          </a:xfrm>
        </p:spPr>
        <p:txBody>
          <a:bodyPr>
            <a:normAutofit/>
          </a:bodyPr>
          <a:lstStyle/>
          <a:p>
            <a:r>
              <a:rPr lang="en-US" dirty="0">
                <a:cs typeface="Calibri"/>
              </a:rPr>
              <a:t>Guidelines for Antiplatelet Therapy Early After Minor Non-Cardioembolic IS or High-Risk TIA</a:t>
            </a:r>
          </a:p>
        </p:txBody>
      </p:sp>
      <p:sp>
        <p:nvSpPr>
          <p:cNvPr id="5" name="Footer Placeholder 4">
            <a:extLst>
              <a:ext uri="{FF2B5EF4-FFF2-40B4-BE49-F238E27FC236}">
                <a16:creationId xmlns:a16="http://schemas.microsoft.com/office/drawing/2014/main" id="{41C73F9D-4816-11C3-8F89-90943A40DA1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DAPT, dual antiplatelet therapy; IS, ischemic stroke; NIHSS, National Institutes of Health Stroke Scale; TIA, transient ischemic attack.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Dawson J,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Stroke J</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 6(2):CLXXXVII-CXCI;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Kleindorfer</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DO,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Stroke</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2021;52(7):e364-e467.</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CDCC903C-0992-50F5-7E19-BE9463191D24}"/>
              </a:ext>
            </a:extLst>
          </p:cNvPr>
          <p:cNvGrpSpPr/>
          <p:nvPr/>
        </p:nvGrpSpPr>
        <p:grpSpPr>
          <a:xfrm>
            <a:off x="879524" y="1474356"/>
            <a:ext cx="10695258" cy="4350674"/>
            <a:chOff x="879524" y="1474356"/>
            <a:chExt cx="10695258" cy="4350674"/>
          </a:xfrm>
        </p:grpSpPr>
        <p:cxnSp>
          <p:nvCxnSpPr>
            <p:cNvPr id="18" name="Conector recto 17">
              <a:extLst>
                <a:ext uri="{FF2B5EF4-FFF2-40B4-BE49-F238E27FC236}">
                  <a16:creationId xmlns:a16="http://schemas.microsoft.com/office/drawing/2014/main" id="{DC634105-B501-1665-2ADE-6D11827F1B9C}"/>
                </a:ext>
              </a:extLst>
            </p:cNvPr>
            <p:cNvCxnSpPr>
              <a:cxnSpLocks/>
            </p:cNvCxnSpPr>
            <p:nvPr/>
          </p:nvCxnSpPr>
          <p:spPr>
            <a:xfrm>
              <a:off x="5518994" y="1936021"/>
              <a:ext cx="0" cy="3601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9B7F1644-CF18-D825-FDED-5FDBF4748AC2}"/>
                </a:ext>
              </a:extLst>
            </p:cNvPr>
            <p:cNvCxnSpPr>
              <a:cxnSpLocks/>
            </p:cNvCxnSpPr>
            <p:nvPr/>
          </p:nvCxnSpPr>
          <p:spPr>
            <a:xfrm>
              <a:off x="3353969" y="2296153"/>
              <a:ext cx="48311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296ED95-4662-D03A-5C2B-01B46914FFD5}"/>
                </a:ext>
              </a:extLst>
            </p:cNvPr>
            <p:cNvCxnSpPr>
              <a:cxnSpLocks/>
            </p:cNvCxnSpPr>
            <p:nvPr/>
          </p:nvCxnSpPr>
          <p:spPr>
            <a:xfrm>
              <a:off x="3353969" y="2296160"/>
              <a:ext cx="0" cy="312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89C3099-8154-82CE-A3F9-2154D2130ABE}"/>
                </a:ext>
              </a:extLst>
            </p:cNvPr>
            <p:cNvCxnSpPr>
              <a:stCxn id="11" idx="2"/>
              <a:endCxn id="11" idx="2"/>
            </p:cNvCxnSpPr>
            <p:nvPr/>
          </p:nvCxnSpPr>
          <p:spPr>
            <a:xfrm>
              <a:off x="3255989" y="28661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C336BE99-EC06-22A9-22F1-DA5AFEC12F5A}"/>
                </a:ext>
              </a:extLst>
            </p:cNvPr>
            <p:cNvCxnSpPr/>
            <p:nvPr/>
          </p:nvCxnSpPr>
          <p:spPr>
            <a:xfrm>
              <a:off x="1816291" y="3029749"/>
              <a:ext cx="25630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0B710CD-EDC8-FA96-5444-00A893941F97}"/>
                </a:ext>
              </a:extLst>
            </p:cNvPr>
            <p:cNvCxnSpPr>
              <a:cxnSpLocks/>
            </p:cNvCxnSpPr>
            <p:nvPr/>
          </p:nvCxnSpPr>
          <p:spPr>
            <a:xfrm>
              <a:off x="6177102" y="3029749"/>
              <a:ext cx="447501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6D04E739-5921-B053-981E-633DAA479AF9}"/>
                </a:ext>
              </a:extLst>
            </p:cNvPr>
            <p:cNvCxnSpPr>
              <a:cxnSpLocks/>
            </p:cNvCxnSpPr>
            <p:nvPr/>
          </p:nvCxnSpPr>
          <p:spPr>
            <a:xfrm>
              <a:off x="10649417" y="3029749"/>
              <a:ext cx="0" cy="2216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B8B08226-1C59-AF10-2101-8EAC40A2AE7E}"/>
                </a:ext>
              </a:extLst>
            </p:cNvPr>
            <p:cNvCxnSpPr>
              <a:cxnSpLocks/>
            </p:cNvCxnSpPr>
            <p:nvPr/>
          </p:nvCxnSpPr>
          <p:spPr>
            <a:xfrm>
              <a:off x="10662800" y="4839626"/>
              <a:ext cx="0" cy="6146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62">
              <a:extLst>
                <a:ext uri="{FF2B5EF4-FFF2-40B4-BE49-F238E27FC236}">
                  <a16:creationId xmlns:a16="http://schemas.microsoft.com/office/drawing/2014/main" id="{5817456E-7A67-EDA4-DDAB-EEAAD4703BC5}"/>
                </a:ext>
              </a:extLst>
            </p:cNvPr>
            <p:cNvCxnSpPr>
              <a:cxnSpLocks/>
            </p:cNvCxnSpPr>
            <p:nvPr/>
          </p:nvCxnSpPr>
          <p:spPr>
            <a:xfrm>
              <a:off x="10662800" y="3468026"/>
              <a:ext cx="0" cy="6185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46">
              <a:extLst>
                <a:ext uri="{FF2B5EF4-FFF2-40B4-BE49-F238E27FC236}">
                  <a16:creationId xmlns:a16="http://schemas.microsoft.com/office/drawing/2014/main" id="{F03C8E29-7EE0-5CA2-FD86-EE6C6775DED6}"/>
                </a:ext>
              </a:extLst>
            </p:cNvPr>
            <p:cNvCxnSpPr>
              <a:cxnSpLocks/>
            </p:cNvCxnSpPr>
            <p:nvPr/>
          </p:nvCxnSpPr>
          <p:spPr>
            <a:xfrm>
              <a:off x="8185076" y="3029749"/>
              <a:ext cx="0" cy="2216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de flecha 62">
              <a:extLst>
                <a:ext uri="{FF2B5EF4-FFF2-40B4-BE49-F238E27FC236}">
                  <a16:creationId xmlns:a16="http://schemas.microsoft.com/office/drawing/2014/main" id="{6AB7EAAF-2639-2C79-E584-2A5E87E5BCF9}"/>
                </a:ext>
              </a:extLst>
            </p:cNvPr>
            <p:cNvCxnSpPr>
              <a:cxnSpLocks/>
            </p:cNvCxnSpPr>
            <p:nvPr/>
          </p:nvCxnSpPr>
          <p:spPr>
            <a:xfrm>
              <a:off x="8198459" y="4839626"/>
              <a:ext cx="0" cy="6146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62">
              <a:extLst>
                <a:ext uri="{FF2B5EF4-FFF2-40B4-BE49-F238E27FC236}">
                  <a16:creationId xmlns:a16="http://schemas.microsoft.com/office/drawing/2014/main" id="{23C4C14A-5B95-9390-CA51-C47E7E1027A3}"/>
                </a:ext>
              </a:extLst>
            </p:cNvPr>
            <p:cNvCxnSpPr>
              <a:cxnSpLocks/>
            </p:cNvCxnSpPr>
            <p:nvPr/>
          </p:nvCxnSpPr>
          <p:spPr>
            <a:xfrm>
              <a:off x="8198459" y="3468026"/>
              <a:ext cx="0" cy="6185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46">
              <a:extLst>
                <a:ext uri="{FF2B5EF4-FFF2-40B4-BE49-F238E27FC236}">
                  <a16:creationId xmlns:a16="http://schemas.microsoft.com/office/drawing/2014/main" id="{C98D2AE7-798F-36FE-3AFD-F370E2CD1EDD}"/>
                </a:ext>
              </a:extLst>
            </p:cNvPr>
            <p:cNvCxnSpPr>
              <a:cxnSpLocks/>
            </p:cNvCxnSpPr>
            <p:nvPr/>
          </p:nvCxnSpPr>
          <p:spPr>
            <a:xfrm>
              <a:off x="6181178" y="3029749"/>
              <a:ext cx="0" cy="2216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de flecha 62">
              <a:extLst>
                <a:ext uri="{FF2B5EF4-FFF2-40B4-BE49-F238E27FC236}">
                  <a16:creationId xmlns:a16="http://schemas.microsoft.com/office/drawing/2014/main" id="{57D0027F-C386-7397-6319-8921EEF8CA14}"/>
                </a:ext>
              </a:extLst>
            </p:cNvPr>
            <p:cNvCxnSpPr>
              <a:cxnSpLocks/>
            </p:cNvCxnSpPr>
            <p:nvPr/>
          </p:nvCxnSpPr>
          <p:spPr>
            <a:xfrm>
              <a:off x="6194561" y="3468026"/>
              <a:ext cx="0" cy="19862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46">
              <a:extLst>
                <a:ext uri="{FF2B5EF4-FFF2-40B4-BE49-F238E27FC236}">
                  <a16:creationId xmlns:a16="http://schemas.microsoft.com/office/drawing/2014/main" id="{7ED222D1-DC87-2E93-6F54-E21CA96081D1}"/>
                </a:ext>
              </a:extLst>
            </p:cNvPr>
            <p:cNvCxnSpPr>
              <a:cxnSpLocks/>
            </p:cNvCxnSpPr>
            <p:nvPr/>
          </p:nvCxnSpPr>
          <p:spPr>
            <a:xfrm>
              <a:off x="8185076" y="2296153"/>
              <a:ext cx="0" cy="2548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6">
              <a:extLst>
                <a:ext uri="{FF2B5EF4-FFF2-40B4-BE49-F238E27FC236}">
                  <a16:creationId xmlns:a16="http://schemas.microsoft.com/office/drawing/2014/main" id="{6CAECBC2-55BA-E910-7570-ACF42BC44109}"/>
                </a:ext>
              </a:extLst>
            </p:cNvPr>
            <p:cNvCxnSpPr>
              <a:cxnSpLocks/>
            </p:cNvCxnSpPr>
            <p:nvPr/>
          </p:nvCxnSpPr>
          <p:spPr>
            <a:xfrm>
              <a:off x="4374909" y="3029749"/>
              <a:ext cx="0" cy="2216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de flecha 62">
              <a:extLst>
                <a:ext uri="{FF2B5EF4-FFF2-40B4-BE49-F238E27FC236}">
                  <a16:creationId xmlns:a16="http://schemas.microsoft.com/office/drawing/2014/main" id="{D23ACF42-5089-AF91-DD57-A138B8225621}"/>
                </a:ext>
              </a:extLst>
            </p:cNvPr>
            <p:cNvCxnSpPr>
              <a:cxnSpLocks/>
            </p:cNvCxnSpPr>
            <p:nvPr/>
          </p:nvCxnSpPr>
          <p:spPr>
            <a:xfrm>
              <a:off x="4388292" y="4839626"/>
              <a:ext cx="0" cy="6146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62">
              <a:extLst>
                <a:ext uri="{FF2B5EF4-FFF2-40B4-BE49-F238E27FC236}">
                  <a16:creationId xmlns:a16="http://schemas.microsoft.com/office/drawing/2014/main" id="{01024C9B-AC06-BD31-1005-7E112A75FF65}"/>
                </a:ext>
              </a:extLst>
            </p:cNvPr>
            <p:cNvCxnSpPr>
              <a:cxnSpLocks/>
            </p:cNvCxnSpPr>
            <p:nvPr/>
          </p:nvCxnSpPr>
          <p:spPr>
            <a:xfrm>
              <a:off x="4388292" y="3468026"/>
              <a:ext cx="0" cy="6185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46">
              <a:extLst>
                <a:ext uri="{FF2B5EF4-FFF2-40B4-BE49-F238E27FC236}">
                  <a16:creationId xmlns:a16="http://schemas.microsoft.com/office/drawing/2014/main" id="{28895F99-C7DE-AAB8-B324-3937D740C2BA}"/>
                </a:ext>
              </a:extLst>
            </p:cNvPr>
            <p:cNvCxnSpPr>
              <a:cxnSpLocks/>
            </p:cNvCxnSpPr>
            <p:nvPr/>
          </p:nvCxnSpPr>
          <p:spPr>
            <a:xfrm>
              <a:off x="1819777" y="3029749"/>
              <a:ext cx="0" cy="22167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cto de flecha 62">
              <a:extLst>
                <a:ext uri="{FF2B5EF4-FFF2-40B4-BE49-F238E27FC236}">
                  <a16:creationId xmlns:a16="http://schemas.microsoft.com/office/drawing/2014/main" id="{591C4624-1099-CE6E-7730-699D72A7E71F}"/>
                </a:ext>
              </a:extLst>
            </p:cNvPr>
            <p:cNvCxnSpPr>
              <a:cxnSpLocks/>
            </p:cNvCxnSpPr>
            <p:nvPr/>
          </p:nvCxnSpPr>
          <p:spPr>
            <a:xfrm>
              <a:off x="1833160" y="4839626"/>
              <a:ext cx="0" cy="6146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62">
              <a:extLst>
                <a:ext uri="{FF2B5EF4-FFF2-40B4-BE49-F238E27FC236}">
                  <a16:creationId xmlns:a16="http://schemas.microsoft.com/office/drawing/2014/main" id="{EBD7A263-8D14-7F41-AC98-5C2F38A9F659}"/>
                </a:ext>
              </a:extLst>
            </p:cNvPr>
            <p:cNvCxnSpPr>
              <a:cxnSpLocks/>
            </p:cNvCxnSpPr>
            <p:nvPr/>
          </p:nvCxnSpPr>
          <p:spPr>
            <a:xfrm>
              <a:off x="1833160" y="3468026"/>
              <a:ext cx="0" cy="6185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7B5B4EE5-D961-5872-82AD-EC6688D78D79}"/>
                </a:ext>
              </a:extLst>
            </p:cNvPr>
            <p:cNvSpPr txBox="1"/>
            <p:nvPr/>
          </p:nvSpPr>
          <p:spPr>
            <a:xfrm>
              <a:off x="3133498" y="1474356"/>
              <a:ext cx="525498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Non-cardioembolic IS or TIA &lt; 24 hours</a:t>
              </a:r>
            </a:p>
          </p:txBody>
        </p:sp>
        <p:sp>
          <p:nvSpPr>
            <p:cNvPr id="9" name="CuadroTexto 8">
              <a:extLst>
                <a:ext uri="{FF2B5EF4-FFF2-40B4-BE49-F238E27FC236}">
                  <a16:creationId xmlns:a16="http://schemas.microsoft.com/office/drawing/2014/main" id="{2C9AC979-286B-C887-0A4F-8271FCFB8912}"/>
                </a:ext>
              </a:extLst>
            </p:cNvPr>
            <p:cNvSpPr txBox="1"/>
            <p:nvPr/>
          </p:nvSpPr>
          <p:spPr>
            <a:xfrm>
              <a:off x="879524" y="5455698"/>
              <a:ext cx="10695258" cy="369332"/>
            </a:xfrm>
            <a:prstGeom prst="rect">
              <a:avLst/>
            </a:prstGeom>
            <a:solidFill>
              <a:schemeClr val="accent6"/>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Single antiplatelet therapy</a:t>
              </a:r>
            </a:p>
          </p:txBody>
        </p:sp>
        <p:sp>
          <p:nvSpPr>
            <p:cNvPr id="11" name="CuadroTexto 10">
              <a:extLst>
                <a:ext uri="{FF2B5EF4-FFF2-40B4-BE49-F238E27FC236}">
                  <a16:creationId xmlns:a16="http://schemas.microsoft.com/office/drawing/2014/main" id="{2A1D00C3-987B-B56B-7997-93903690F3E2}"/>
                </a:ext>
              </a:extLst>
            </p:cNvPr>
            <p:cNvSpPr txBox="1"/>
            <p:nvPr/>
          </p:nvSpPr>
          <p:spPr>
            <a:xfrm>
              <a:off x="2431853" y="2496788"/>
              <a:ext cx="1648272"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Ischemic Stroke</a:t>
              </a:r>
            </a:p>
          </p:txBody>
        </p:sp>
        <p:sp>
          <p:nvSpPr>
            <p:cNvPr id="12" name="CuadroTexto 11">
              <a:extLst>
                <a:ext uri="{FF2B5EF4-FFF2-40B4-BE49-F238E27FC236}">
                  <a16:creationId xmlns:a16="http://schemas.microsoft.com/office/drawing/2014/main" id="{098345A6-CE3F-2C19-A012-8762E9A1BFED}"/>
                </a:ext>
              </a:extLst>
            </p:cNvPr>
            <p:cNvSpPr txBox="1"/>
            <p:nvPr/>
          </p:nvSpPr>
          <p:spPr>
            <a:xfrm>
              <a:off x="7900852" y="2510291"/>
              <a:ext cx="487634" cy="369332"/>
            </a:xfrm>
            <a:prstGeom prst="rect">
              <a:avLst/>
            </a:prstGeom>
            <a:solidFill>
              <a:schemeClr val="accent1">
                <a:lumMod val="20000"/>
                <a:lumOff val="80000"/>
              </a:schemeClr>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TIA</a:t>
              </a:r>
            </a:p>
          </p:txBody>
        </p:sp>
        <p:sp>
          <p:nvSpPr>
            <p:cNvPr id="13" name="CuadroTexto 12">
              <a:extLst>
                <a:ext uri="{FF2B5EF4-FFF2-40B4-BE49-F238E27FC236}">
                  <a16:creationId xmlns:a16="http://schemas.microsoft.com/office/drawing/2014/main" id="{85B475C1-CD84-0B63-9901-853774AAC2E1}"/>
                </a:ext>
              </a:extLst>
            </p:cNvPr>
            <p:cNvSpPr txBox="1"/>
            <p:nvPr/>
          </p:nvSpPr>
          <p:spPr>
            <a:xfrm>
              <a:off x="3301283" y="4114610"/>
              <a:ext cx="2023503" cy="923330"/>
            </a:xfrm>
            <a:prstGeom prst="rect">
              <a:avLst/>
            </a:prstGeom>
            <a:solidFill>
              <a:schemeClr val="accent5"/>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DAPT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Aspirin+Clopidogrel</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21 days* vs 90 days</a:t>
              </a:r>
            </a:p>
          </p:txBody>
        </p:sp>
        <p:sp>
          <p:nvSpPr>
            <p:cNvPr id="16" name="CuadroTexto 15">
              <a:extLst>
                <a:ext uri="{FF2B5EF4-FFF2-40B4-BE49-F238E27FC236}">
                  <a16:creationId xmlns:a16="http://schemas.microsoft.com/office/drawing/2014/main" id="{EE422890-01DA-E1C1-CCD4-726523EDD207}"/>
                </a:ext>
              </a:extLst>
            </p:cNvPr>
            <p:cNvSpPr txBox="1"/>
            <p:nvPr/>
          </p:nvSpPr>
          <p:spPr>
            <a:xfrm>
              <a:off x="7163331" y="3200387"/>
              <a:ext cx="2023497"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ABCD2 score </a:t>
              </a:r>
              <a:r>
                <a:rPr kumimoji="0" lang="en-US" sz="18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&gt;</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4</a:t>
              </a:r>
              <a:endParaRPr kumimoji="0" lang="en-US" sz="18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CuadroTexto 16">
              <a:extLst>
                <a:ext uri="{FF2B5EF4-FFF2-40B4-BE49-F238E27FC236}">
                  <a16:creationId xmlns:a16="http://schemas.microsoft.com/office/drawing/2014/main" id="{389EDD8A-47B7-6C60-9204-9E07FA45D72B}"/>
                </a:ext>
              </a:extLst>
            </p:cNvPr>
            <p:cNvSpPr txBox="1"/>
            <p:nvPr/>
          </p:nvSpPr>
          <p:spPr>
            <a:xfrm>
              <a:off x="3301283" y="3230025"/>
              <a:ext cx="2023503"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NIHSS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3</a:t>
              </a:r>
              <a:endPar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1" name="CuadroTexto 20">
              <a:extLst>
                <a:ext uri="{FF2B5EF4-FFF2-40B4-BE49-F238E27FC236}">
                  <a16:creationId xmlns:a16="http://schemas.microsoft.com/office/drawing/2014/main" id="{F680A909-B11C-92D3-9230-FD0D5FC6F37E}"/>
                </a:ext>
              </a:extLst>
            </p:cNvPr>
            <p:cNvSpPr txBox="1"/>
            <p:nvPr/>
          </p:nvSpPr>
          <p:spPr>
            <a:xfrm>
              <a:off x="896538" y="3215821"/>
              <a:ext cx="2012663"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NIHSS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5</a:t>
              </a:r>
              <a:endPar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3" name="CuadroTexto 22">
              <a:extLst>
                <a:ext uri="{FF2B5EF4-FFF2-40B4-BE49-F238E27FC236}">
                  <a16:creationId xmlns:a16="http://schemas.microsoft.com/office/drawing/2014/main" id="{EAF0E735-3AD2-995C-D583-4755CAE349E9}"/>
                </a:ext>
              </a:extLst>
            </p:cNvPr>
            <p:cNvSpPr txBox="1"/>
            <p:nvPr/>
          </p:nvSpPr>
          <p:spPr>
            <a:xfrm>
              <a:off x="9552259" y="3202316"/>
              <a:ext cx="2022511"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ABCD2 score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6</a:t>
              </a:r>
              <a:endPar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CuadroTexto 23">
              <a:extLst>
                <a:ext uri="{FF2B5EF4-FFF2-40B4-BE49-F238E27FC236}">
                  <a16:creationId xmlns:a16="http://schemas.microsoft.com/office/drawing/2014/main" id="{625354F9-6060-B131-7511-97962FF1ACCB}"/>
                </a:ext>
              </a:extLst>
            </p:cNvPr>
            <p:cNvSpPr txBox="1"/>
            <p:nvPr/>
          </p:nvSpPr>
          <p:spPr>
            <a:xfrm>
              <a:off x="9552260" y="4086551"/>
              <a:ext cx="2012667" cy="923330"/>
            </a:xfrm>
            <a:prstGeom prst="rect">
              <a:avLst/>
            </a:prstGeom>
            <a:solidFill>
              <a:schemeClr val="accent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DAPT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Aspirin+Ticagrelor</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days* vs 90 days</a:t>
              </a:r>
            </a:p>
          </p:txBody>
        </p:sp>
        <p:sp>
          <p:nvSpPr>
            <p:cNvPr id="25" name="CuadroTexto 24">
              <a:extLst>
                <a:ext uri="{FF2B5EF4-FFF2-40B4-BE49-F238E27FC236}">
                  <a16:creationId xmlns:a16="http://schemas.microsoft.com/office/drawing/2014/main" id="{003780B0-4E5E-CF01-2866-BFECDABC922B}"/>
                </a:ext>
              </a:extLst>
            </p:cNvPr>
            <p:cNvSpPr txBox="1"/>
            <p:nvPr/>
          </p:nvSpPr>
          <p:spPr>
            <a:xfrm>
              <a:off x="896539" y="4086551"/>
              <a:ext cx="2012667" cy="923330"/>
            </a:xfrm>
            <a:prstGeom prst="rect">
              <a:avLst/>
            </a:prstGeom>
            <a:solidFill>
              <a:schemeClr val="accent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DAPT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Aspirin+Ticagrelor</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days* vs 90 days</a:t>
              </a:r>
            </a:p>
          </p:txBody>
        </p:sp>
        <p:sp>
          <p:nvSpPr>
            <p:cNvPr id="27" name="CuadroTexto 26">
              <a:extLst>
                <a:ext uri="{FF2B5EF4-FFF2-40B4-BE49-F238E27FC236}">
                  <a16:creationId xmlns:a16="http://schemas.microsoft.com/office/drawing/2014/main" id="{50DD3DD0-2F7F-2427-23D9-DB8782793DAF}"/>
                </a:ext>
              </a:extLst>
            </p:cNvPr>
            <p:cNvSpPr txBox="1"/>
            <p:nvPr/>
          </p:nvSpPr>
          <p:spPr>
            <a:xfrm>
              <a:off x="7163331" y="4100755"/>
              <a:ext cx="2023503" cy="923330"/>
            </a:xfrm>
            <a:prstGeom prst="rect">
              <a:avLst/>
            </a:prstGeom>
            <a:solidFill>
              <a:schemeClr val="accent5"/>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DAPT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Aspirin+Clopidogrel</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21 days* vs 90 days</a:t>
              </a:r>
            </a:p>
          </p:txBody>
        </p:sp>
        <p:sp>
          <p:nvSpPr>
            <p:cNvPr id="29" name="CuadroTexto 28">
              <a:extLst>
                <a:ext uri="{FF2B5EF4-FFF2-40B4-BE49-F238E27FC236}">
                  <a16:creationId xmlns:a16="http://schemas.microsoft.com/office/drawing/2014/main" id="{7F3698B6-44B3-EA70-6ED4-C4CC25731272}"/>
                </a:ext>
              </a:extLst>
            </p:cNvPr>
            <p:cNvSpPr txBox="1"/>
            <p:nvPr/>
          </p:nvSpPr>
          <p:spPr>
            <a:xfrm>
              <a:off x="5702901" y="3214243"/>
              <a:ext cx="948401" cy="369332"/>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Low risk</a:t>
              </a:r>
              <a:endParaRPr kumimoji="0" lang="en-US" sz="18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52441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C7D811-643C-55B9-EFD1-A7D3B5FA2991}"/>
              </a:ext>
            </a:extLst>
          </p:cNvPr>
          <p:cNvSpPr>
            <a:spLocks noGrp="1"/>
          </p:cNvSpPr>
          <p:nvPr>
            <p:ph type="title"/>
          </p:nvPr>
        </p:nvSpPr>
        <p:spPr>
          <a:xfrm>
            <a:off x="838200" y="298223"/>
            <a:ext cx="10809514" cy="1105949"/>
          </a:xfrm>
        </p:spPr>
        <p:txBody>
          <a:bodyPr/>
          <a:lstStyle/>
          <a:p>
            <a:r>
              <a:rPr lang="en-US" dirty="0">
                <a:cs typeface="Calibri"/>
              </a:rPr>
              <a:t>Guidelines for Long-Term Secondary Prevention</a:t>
            </a:r>
          </a:p>
        </p:txBody>
      </p:sp>
      <p:cxnSp>
        <p:nvCxnSpPr>
          <p:cNvPr id="28" name="Conector recto 27">
            <a:extLst>
              <a:ext uri="{FF2B5EF4-FFF2-40B4-BE49-F238E27FC236}">
                <a16:creationId xmlns:a16="http://schemas.microsoft.com/office/drawing/2014/main" id="{089C3099-8154-82CE-A3F9-2154D2130ABE}"/>
              </a:ext>
            </a:extLst>
          </p:cNvPr>
          <p:cNvCxnSpPr>
            <a:stCxn id="11" idx="2"/>
            <a:endCxn id="11" idx="2"/>
          </p:cNvCxnSpPr>
          <p:nvPr/>
        </p:nvCxnSpPr>
        <p:spPr>
          <a:xfrm>
            <a:off x="2846840" y="386230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Conector recto de flecha 62">
            <a:extLst>
              <a:ext uri="{FF2B5EF4-FFF2-40B4-BE49-F238E27FC236}">
                <a16:creationId xmlns:a16="http://schemas.microsoft.com/office/drawing/2014/main" id="{F9B2F7D2-239F-E215-B9D1-04FCEEEDBB54}"/>
              </a:ext>
            </a:extLst>
          </p:cNvPr>
          <p:cNvCxnSpPr>
            <a:cxnSpLocks/>
          </p:cNvCxnSpPr>
          <p:nvPr/>
        </p:nvCxnSpPr>
        <p:spPr>
          <a:xfrm>
            <a:off x="2838272" y="3280768"/>
            <a:ext cx="0" cy="11150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62">
            <a:extLst>
              <a:ext uri="{FF2B5EF4-FFF2-40B4-BE49-F238E27FC236}">
                <a16:creationId xmlns:a16="http://schemas.microsoft.com/office/drawing/2014/main" id="{8070BA2F-130F-B702-13BF-4991996B68A5}"/>
              </a:ext>
            </a:extLst>
          </p:cNvPr>
          <p:cNvCxnSpPr>
            <a:cxnSpLocks/>
          </p:cNvCxnSpPr>
          <p:nvPr/>
        </p:nvCxnSpPr>
        <p:spPr>
          <a:xfrm>
            <a:off x="8737267" y="3280768"/>
            <a:ext cx="0" cy="11150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17">
            <a:extLst>
              <a:ext uri="{FF2B5EF4-FFF2-40B4-BE49-F238E27FC236}">
                <a16:creationId xmlns:a16="http://schemas.microsoft.com/office/drawing/2014/main" id="{114E00D7-CAAE-76A6-5B89-3E6DFD114851}"/>
              </a:ext>
            </a:extLst>
          </p:cNvPr>
          <p:cNvCxnSpPr>
            <a:cxnSpLocks/>
          </p:cNvCxnSpPr>
          <p:nvPr/>
        </p:nvCxnSpPr>
        <p:spPr>
          <a:xfrm>
            <a:off x="5967451" y="2223096"/>
            <a:ext cx="0" cy="10576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9">
            <a:extLst>
              <a:ext uri="{FF2B5EF4-FFF2-40B4-BE49-F238E27FC236}">
                <a16:creationId xmlns:a16="http://schemas.microsoft.com/office/drawing/2014/main" id="{C11F490F-2739-B2EB-1539-9EB9DE02059C}"/>
              </a:ext>
            </a:extLst>
          </p:cNvPr>
          <p:cNvCxnSpPr>
            <a:cxnSpLocks/>
          </p:cNvCxnSpPr>
          <p:nvPr/>
        </p:nvCxnSpPr>
        <p:spPr>
          <a:xfrm>
            <a:off x="2838272" y="3280768"/>
            <a:ext cx="589899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C9AC979-286B-C887-0A4F-8271FCFB8912}"/>
              </a:ext>
            </a:extLst>
          </p:cNvPr>
          <p:cNvSpPr txBox="1"/>
          <p:nvPr/>
        </p:nvSpPr>
        <p:spPr>
          <a:xfrm>
            <a:off x="1910624" y="4382292"/>
            <a:ext cx="1903085" cy="369332"/>
          </a:xfrm>
          <a:prstGeom prst="rect">
            <a:avLst/>
          </a:prstGeom>
          <a:solidFill>
            <a:schemeClr val="accent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Long-term SAPT</a:t>
            </a:r>
          </a:p>
        </p:txBody>
      </p:sp>
      <p:sp>
        <p:nvSpPr>
          <p:cNvPr id="11" name="CuadroTexto 10">
            <a:extLst>
              <a:ext uri="{FF2B5EF4-FFF2-40B4-BE49-F238E27FC236}">
                <a16:creationId xmlns:a16="http://schemas.microsoft.com/office/drawing/2014/main" id="{2A1D00C3-987B-B56B-7997-93903690F3E2}"/>
              </a:ext>
            </a:extLst>
          </p:cNvPr>
          <p:cNvSpPr txBox="1"/>
          <p:nvPr/>
        </p:nvSpPr>
        <p:spPr>
          <a:xfrm>
            <a:off x="2607031" y="3492971"/>
            <a:ext cx="479618" cy="369332"/>
          </a:xfrm>
          <a:prstGeom prst="rect">
            <a:avLst/>
          </a:prstGeom>
          <a:solidFill>
            <a:schemeClr val="accent1">
              <a:lumMod val="20000"/>
              <a:lumOff val="80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No</a:t>
            </a:r>
          </a:p>
        </p:txBody>
      </p:sp>
      <p:sp>
        <p:nvSpPr>
          <p:cNvPr id="12" name="CuadroTexto 11">
            <a:extLst>
              <a:ext uri="{FF2B5EF4-FFF2-40B4-BE49-F238E27FC236}">
                <a16:creationId xmlns:a16="http://schemas.microsoft.com/office/drawing/2014/main" id="{098345A6-CE3F-2C19-A012-8762E9A1BFED}"/>
              </a:ext>
            </a:extLst>
          </p:cNvPr>
          <p:cNvSpPr txBox="1"/>
          <p:nvPr/>
        </p:nvSpPr>
        <p:spPr>
          <a:xfrm>
            <a:off x="8454175" y="3483325"/>
            <a:ext cx="561051"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Yes</a:t>
            </a:r>
          </a:p>
        </p:txBody>
      </p:sp>
      <p:sp>
        <p:nvSpPr>
          <p:cNvPr id="13" name="CuadroTexto 12">
            <a:extLst>
              <a:ext uri="{FF2B5EF4-FFF2-40B4-BE49-F238E27FC236}">
                <a16:creationId xmlns:a16="http://schemas.microsoft.com/office/drawing/2014/main" id="{85B475C1-CD84-0B63-9901-853774AAC2E1}"/>
              </a:ext>
            </a:extLst>
          </p:cNvPr>
          <p:cNvSpPr txBox="1"/>
          <p:nvPr/>
        </p:nvSpPr>
        <p:spPr>
          <a:xfrm>
            <a:off x="7202180" y="4395795"/>
            <a:ext cx="3223959" cy="923330"/>
          </a:xfrm>
          <a:prstGeom prst="rect">
            <a:avLst/>
          </a:prstGeom>
          <a:solidFill>
            <a:schemeClr val="accent6"/>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Antiplatelet therapy combined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with low-dose rivaroxaban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a:ea typeface="+mn-ea"/>
                <a:cs typeface="+mn-cs"/>
              </a:rPr>
              <a:t>can be considered</a:t>
            </a:r>
          </a:p>
        </p:txBody>
      </p:sp>
      <p:sp>
        <p:nvSpPr>
          <p:cNvPr id="8" name="CuadroTexto 7">
            <a:extLst>
              <a:ext uri="{FF2B5EF4-FFF2-40B4-BE49-F238E27FC236}">
                <a16:creationId xmlns:a16="http://schemas.microsoft.com/office/drawing/2014/main" id="{7B5B4EE5-D961-5872-82AD-EC6688D78D79}"/>
              </a:ext>
            </a:extLst>
          </p:cNvPr>
          <p:cNvSpPr txBox="1"/>
          <p:nvPr/>
        </p:nvSpPr>
        <p:spPr>
          <a:xfrm>
            <a:off x="4906536" y="1891806"/>
            <a:ext cx="2126736" cy="46166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Prior IS or TIA</a:t>
            </a:r>
          </a:p>
        </p:txBody>
      </p:sp>
      <p:sp>
        <p:nvSpPr>
          <p:cNvPr id="10" name="CuadroTexto 9">
            <a:extLst>
              <a:ext uri="{FF2B5EF4-FFF2-40B4-BE49-F238E27FC236}">
                <a16:creationId xmlns:a16="http://schemas.microsoft.com/office/drawing/2014/main" id="{128496A2-95C7-9E2A-1C10-FB091713764B}"/>
              </a:ext>
            </a:extLst>
          </p:cNvPr>
          <p:cNvSpPr txBox="1"/>
          <p:nvPr/>
        </p:nvSpPr>
        <p:spPr>
          <a:xfrm>
            <a:off x="5338657" y="2682743"/>
            <a:ext cx="1257588" cy="369332"/>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CAD/PAD </a:t>
            </a:r>
          </a:p>
        </p:txBody>
      </p:sp>
      <p:sp>
        <p:nvSpPr>
          <p:cNvPr id="25" name="Footer Placeholder 24">
            <a:extLst>
              <a:ext uri="{FF2B5EF4-FFF2-40B4-BE49-F238E27FC236}">
                <a16:creationId xmlns:a16="http://schemas.microsoft.com/office/drawing/2014/main" id="{65B72F53-A150-B90C-9633-726F42CE2856}"/>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CAD,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coronary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artery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disease</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PAD,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peripheral</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artery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disease</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SAPT, single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antiplatelet</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therapy</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Dawson J, et al. </a:t>
            </a:r>
            <a:r>
              <a:rPr kumimoji="0" lang="es-E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s-E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s-E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Stroke</a:t>
            </a:r>
            <a:r>
              <a:rPr kumimoji="0" lang="es-E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 </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2022;7(3):I–II. </a:t>
            </a:r>
            <a:endParaRPr kumimoji="0" lang="es-E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708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0AF5E7-156E-DAF8-BF40-FB1A0A35D201}"/>
              </a:ext>
            </a:extLst>
          </p:cNvPr>
          <p:cNvSpPr>
            <a:spLocks noGrp="1"/>
          </p:cNvSpPr>
          <p:nvPr>
            <p:ph type="title"/>
          </p:nvPr>
        </p:nvSpPr>
        <p:spPr>
          <a:xfrm>
            <a:off x="838200" y="78475"/>
            <a:ext cx="10515600" cy="1106488"/>
          </a:xfrm>
        </p:spPr>
        <p:txBody>
          <a:bodyPr>
            <a:normAutofit/>
          </a:bodyPr>
          <a:lstStyle/>
          <a:p>
            <a:r>
              <a:rPr lang="en-US" dirty="0"/>
              <a:t>Residual Risk of Recurrent Stroke Continues to Be High in Contemporary Studies</a:t>
            </a:r>
          </a:p>
        </p:txBody>
      </p:sp>
      <p:graphicFrame>
        <p:nvGraphicFramePr>
          <p:cNvPr id="11" name="Gráfico 10">
            <a:extLst>
              <a:ext uri="{FF2B5EF4-FFF2-40B4-BE49-F238E27FC236}">
                <a16:creationId xmlns:a16="http://schemas.microsoft.com/office/drawing/2014/main" id="{00000000-0008-0000-0000-000003000000}"/>
              </a:ext>
            </a:extLst>
          </p:cNvPr>
          <p:cNvGraphicFramePr>
            <a:graphicFrameLocks/>
          </p:cNvGraphicFramePr>
          <p:nvPr/>
        </p:nvGraphicFramePr>
        <p:xfrm>
          <a:off x="1475875" y="1677376"/>
          <a:ext cx="8999620" cy="4219073"/>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35ED6631-480E-C439-83F3-A5970908B06D}"/>
              </a:ext>
            </a:extLst>
          </p:cNvPr>
          <p:cNvSpPr txBox="1"/>
          <p:nvPr/>
        </p:nvSpPr>
        <p:spPr>
          <a:xfrm>
            <a:off x="4635318" y="1196114"/>
            <a:ext cx="26807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Ischemic stroke at 90 days </a:t>
            </a:r>
          </a:p>
        </p:txBody>
      </p:sp>
      <p:sp>
        <p:nvSpPr>
          <p:cNvPr id="2" name="CuadroTexto 1">
            <a:extLst>
              <a:ext uri="{FF2B5EF4-FFF2-40B4-BE49-F238E27FC236}">
                <a16:creationId xmlns:a16="http://schemas.microsoft.com/office/drawing/2014/main" id="{93748331-6E2B-0DB2-A4B1-21BFC32FEAF1}"/>
              </a:ext>
            </a:extLst>
          </p:cNvPr>
          <p:cNvSpPr txBox="1"/>
          <p:nvPr/>
        </p:nvSpPr>
        <p:spPr>
          <a:xfrm>
            <a:off x="1233051" y="1759527"/>
            <a:ext cx="40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9" name="Footer Placeholder 8">
            <a:extLst>
              <a:ext uri="{FF2B5EF4-FFF2-40B4-BE49-F238E27FC236}">
                <a16:creationId xmlns:a16="http://schemas.microsoft.com/office/drawing/2014/main" id="{B7B84DC3-D4D6-35D5-8BD6-EA6A28DB4E6B}"/>
              </a:ext>
            </a:extLst>
          </p:cNvPr>
          <p:cNvSpPr>
            <a:spLocks noGrp="1"/>
          </p:cNvSpPr>
          <p:nvPr>
            <p:ph type="ftr" sz="quarter" idx="3"/>
          </p:nvPr>
        </p:nvSpPr>
        <p:spPr>
          <a:xfrm>
            <a:off x="838200" y="4832350"/>
            <a:ext cx="10515600" cy="1889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Wang Y, et al. </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2015;132:40–6; Johnston SC, et al. </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2018;379(3):215-25; Johnston SC, et al. </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2016;375:35-43;</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 Wang Y, et al. </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N Engl J Med</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 2013;369(1):11-9;</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Johnston SC, et al. </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2020;383:207-17.</a:t>
            </a: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50376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0AF5E7-156E-DAF8-BF40-FB1A0A35D201}"/>
              </a:ext>
            </a:extLst>
          </p:cNvPr>
          <p:cNvSpPr>
            <a:spLocks noGrp="1"/>
          </p:cNvSpPr>
          <p:nvPr>
            <p:ph type="title"/>
          </p:nvPr>
        </p:nvSpPr>
        <p:spPr>
          <a:xfrm>
            <a:off x="838200" y="0"/>
            <a:ext cx="11260873" cy="999833"/>
          </a:xfrm>
        </p:spPr>
        <p:txBody>
          <a:bodyPr/>
          <a:lstStyle/>
          <a:p>
            <a:r>
              <a:rPr lang="en-US" dirty="0"/>
              <a:t>Long-Term Residual Risk After TIA or Minor Stroke</a:t>
            </a:r>
          </a:p>
        </p:txBody>
      </p:sp>
      <p:sp>
        <p:nvSpPr>
          <p:cNvPr id="7" name="CuadroTexto 6">
            <a:extLst>
              <a:ext uri="{FF2B5EF4-FFF2-40B4-BE49-F238E27FC236}">
                <a16:creationId xmlns:a16="http://schemas.microsoft.com/office/drawing/2014/main" id="{ED88E903-810A-E041-DF8D-BB77951D1403}"/>
              </a:ext>
            </a:extLst>
          </p:cNvPr>
          <p:cNvSpPr txBox="1"/>
          <p:nvPr/>
        </p:nvSpPr>
        <p:spPr>
          <a:xfrm>
            <a:off x="2129883" y="1189864"/>
            <a:ext cx="44233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Calibri" panose="020F0502020204030204" pitchFamily="34" charset="0"/>
              </a:rPr>
              <a:t>TIAregistry.org</a:t>
            </a:r>
            <a:r>
              <a:rPr kumimoji="0" lang="en-US" sz="1800" b="0" i="0" u="none" strike="noStrike" kern="1200" cap="none" spc="0" normalizeH="0" baseline="0" noProof="0" dirty="0">
                <a:ln>
                  <a:noFill/>
                </a:ln>
                <a:solidFill>
                  <a:srgbClr val="4D4D4D"/>
                </a:solidFill>
                <a:effectLst/>
                <a:uLnTx/>
                <a:uFillTx/>
                <a:latin typeface="Calibri" panose="020F0502020204030204" pitchFamily="34" charset="0"/>
                <a:ea typeface="+mn-ea"/>
                <a:cs typeface="Calibri" panose="020F0502020204030204" pitchFamily="34" charset="0"/>
              </a:rPr>
              <a:t> project</a:t>
            </a:r>
            <a:endParaRPr kumimoji="0" lang="en-US" sz="1800" b="0" i="0" u="none" strike="noStrike" kern="120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rPr>
              <a:t>Cumulative incidence of any cerebrovascular event, any stroke, and TIA.</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8" name="Group 7">
            <a:extLst>
              <a:ext uri="{FF2B5EF4-FFF2-40B4-BE49-F238E27FC236}">
                <a16:creationId xmlns:a16="http://schemas.microsoft.com/office/drawing/2014/main" id="{5E7B2029-08D9-3652-7D7E-E63FDEF52F68}"/>
              </a:ext>
            </a:extLst>
          </p:cNvPr>
          <p:cNvGrpSpPr/>
          <p:nvPr/>
        </p:nvGrpSpPr>
        <p:grpSpPr>
          <a:xfrm>
            <a:off x="7393257" y="2859307"/>
            <a:ext cx="3245246" cy="1660713"/>
            <a:chOff x="8040028" y="2859307"/>
            <a:chExt cx="3245246" cy="1660713"/>
          </a:xfrm>
        </p:grpSpPr>
        <p:sp>
          <p:nvSpPr>
            <p:cNvPr id="9" name="CuadroTexto 8">
              <a:extLst>
                <a:ext uri="{FF2B5EF4-FFF2-40B4-BE49-F238E27FC236}">
                  <a16:creationId xmlns:a16="http://schemas.microsoft.com/office/drawing/2014/main" id="{D9FA8A66-CB40-DF98-1F87-76A0A45FA2D0}"/>
                </a:ext>
              </a:extLst>
            </p:cNvPr>
            <p:cNvSpPr txBox="1"/>
            <p:nvPr/>
          </p:nvSpPr>
          <p:spPr>
            <a:xfrm>
              <a:off x="8128520" y="2888804"/>
              <a:ext cx="3035575"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5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ASA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Other antiplatelet 36.5%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Dual antiplatelet 6.6%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Anticoagulant 17%</a:t>
              </a:r>
            </a:p>
          </p:txBody>
        </p:sp>
        <p:sp>
          <p:nvSpPr>
            <p:cNvPr id="10" name="Rectángulo redondeado 9">
              <a:extLst>
                <a:ext uri="{FF2B5EF4-FFF2-40B4-BE49-F238E27FC236}">
                  <a16:creationId xmlns:a16="http://schemas.microsoft.com/office/drawing/2014/main" id="{7F48EADD-C478-5284-A12C-C0A3524A6455}"/>
                </a:ext>
              </a:extLst>
            </p:cNvPr>
            <p:cNvSpPr/>
            <p:nvPr/>
          </p:nvSpPr>
          <p:spPr>
            <a:xfrm>
              <a:off x="8040028" y="2859307"/>
              <a:ext cx="3245246" cy="1660713"/>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Footer Placeholder 4">
            <a:extLst>
              <a:ext uri="{FF2B5EF4-FFF2-40B4-BE49-F238E27FC236}">
                <a16:creationId xmlns:a16="http://schemas.microsoft.com/office/drawing/2014/main" id="{A6343BD8-C3FF-C747-8061-3FD4628CC48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ASA, acetylsalicylic acid.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Amarenco</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P,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2018;378:2182-90.</a:t>
            </a:r>
          </a:p>
        </p:txBody>
      </p:sp>
      <p:pic>
        <p:nvPicPr>
          <p:cNvPr id="3" name="Picture 2" descr="A graph of a patient's growth&#10;&#10;Description automatically generated">
            <a:extLst>
              <a:ext uri="{FF2B5EF4-FFF2-40B4-BE49-F238E27FC236}">
                <a16:creationId xmlns:a16="http://schemas.microsoft.com/office/drawing/2014/main" id="{5286A70E-FBF3-52CB-49C5-117B27BF0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9357" y="2193157"/>
            <a:ext cx="5480910" cy="3921737"/>
          </a:xfrm>
          <a:prstGeom prst="rect">
            <a:avLst/>
          </a:prstGeom>
        </p:spPr>
      </p:pic>
    </p:spTree>
    <p:extLst>
      <p:ext uri="{BB962C8B-B14F-4D97-AF65-F5344CB8AC3E}">
        <p14:creationId xmlns:p14="http://schemas.microsoft.com/office/powerpoint/2010/main" val="375291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87FBC70-1A74-5C9B-9471-4940DA617A3B}"/>
              </a:ext>
            </a:extLst>
          </p:cNvPr>
          <p:cNvSpPr>
            <a:spLocks noGrp="1"/>
          </p:cNvSpPr>
          <p:nvPr>
            <p:ph sz="quarter" idx="13"/>
          </p:nvPr>
        </p:nvSpPr>
        <p:spPr>
          <a:xfrm>
            <a:off x="1293540" y="1653882"/>
            <a:ext cx="10247971" cy="4176464"/>
          </a:xfrm>
        </p:spPr>
        <p:txBody>
          <a:bodyPr>
            <a:noAutofit/>
          </a:bodyPr>
          <a:lstStyle/>
          <a:p>
            <a:pPr algn="ctr"/>
            <a:r>
              <a:rPr lang="en-US" dirty="0"/>
              <a:t>Patients with </a:t>
            </a:r>
            <a:r>
              <a:rPr lang="en-US" dirty="0">
                <a:effectLst/>
              </a:rPr>
              <a:t>prior stroke (N=1032 in the 3 study arms) </a:t>
            </a:r>
          </a:p>
          <a:p>
            <a:pPr marL="0" indent="0">
              <a:buNone/>
            </a:pPr>
            <a:endParaRPr lang="en-US" dirty="0">
              <a:effectLst/>
            </a:endParaRPr>
          </a:p>
          <a:p>
            <a:pPr marL="342900" indent="-342900">
              <a:buFont typeface="Arial" panose="020B0604020202020204" pitchFamily="34" charset="0"/>
              <a:buChar char="•"/>
            </a:pPr>
            <a:r>
              <a:rPr lang="en-US" dirty="0"/>
              <a:t>C</a:t>
            </a:r>
            <a:r>
              <a:rPr lang="en-US" dirty="0">
                <a:effectLst/>
              </a:rPr>
              <a:t>ompared wit</a:t>
            </a:r>
            <a:r>
              <a:rPr lang="en-US" dirty="0"/>
              <a:t>h ASA alone, r</a:t>
            </a:r>
            <a:r>
              <a:rPr lang="en-US" dirty="0">
                <a:effectLst/>
              </a:rPr>
              <a:t>ivaroxaban + ASA</a:t>
            </a:r>
          </a:p>
          <a:p>
            <a:pPr marL="742950" lvl="1" indent="-285750">
              <a:buFont typeface="Arial" panose="020B0604020202020204" pitchFamily="34" charset="0"/>
              <a:buChar char="•"/>
            </a:pPr>
            <a:r>
              <a:rPr lang="en-US" dirty="0"/>
              <a:t>↓ Ischemic Stroke: 3.4% versus 1.1% [HR 0.42 (95%CI 0.19-0.92)]</a:t>
            </a:r>
          </a:p>
          <a:p>
            <a:pPr marL="742950" lvl="1" indent="-285750">
              <a:buFont typeface="Arial" panose="020B0604020202020204" pitchFamily="34" charset="0"/>
              <a:buChar char="•"/>
            </a:pPr>
            <a:r>
              <a:rPr lang="en-US" dirty="0"/>
              <a:t>↓ Annualized rate of composite (CV death, stroke or MI): 6.6% versus 3.7%</a:t>
            </a:r>
          </a:p>
          <a:p>
            <a:pPr marL="742950" lvl="1" indent="-285750">
              <a:buFont typeface="Arial" panose="020B0604020202020204" pitchFamily="34" charset="0"/>
              <a:buChar char="•"/>
            </a:pPr>
            <a:r>
              <a:rPr lang="en-US" dirty="0"/>
              <a:t>↑ Annualized rate of major bleeding: 0.5% versus 1.9%</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dirty="0"/>
              <a:t>Not initiated early after stroke</a:t>
            </a:r>
          </a:p>
          <a:p>
            <a:endParaRPr lang="en-US" dirty="0"/>
          </a:p>
        </p:txBody>
      </p:sp>
      <p:sp>
        <p:nvSpPr>
          <p:cNvPr id="6" name="Footer Placeholder 5">
            <a:extLst>
              <a:ext uri="{FF2B5EF4-FFF2-40B4-BE49-F238E27FC236}">
                <a16:creationId xmlns:a16="http://schemas.microsoft.com/office/drawing/2014/main" id="{2E261F22-6C37-3C76-C545-A561A55E0B57}"/>
              </a:ext>
            </a:extLst>
          </p:cNvPr>
          <p:cNvSpPr>
            <a:spLocks noGrp="1"/>
          </p:cNvSpPr>
          <p:nvPr>
            <p:ph type="ftr" sz="quarter" idx="16"/>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CV, cardiovascular; HR, </a:t>
            </a:r>
            <a:r>
              <a:rPr kumimoji="0" lang="es-E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hazard</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ratio.</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Sharma M, et al. </a:t>
            </a:r>
            <a:r>
              <a:rPr kumimoji="0" lang="es-E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Circulation</a:t>
            </a:r>
            <a:r>
              <a:rPr kumimoji="0" lang="es-E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2019;139:1134–45.</a:t>
            </a:r>
          </a:p>
        </p:txBody>
      </p:sp>
      <p:sp>
        <p:nvSpPr>
          <p:cNvPr id="4" name="Título 3">
            <a:extLst>
              <a:ext uri="{FF2B5EF4-FFF2-40B4-BE49-F238E27FC236}">
                <a16:creationId xmlns:a16="http://schemas.microsoft.com/office/drawing/2014/main" id="{8C10B323-52FB-4AA3-2743-592A208EB638}"/>
              </a:ext>
            </a:extLst>
          </p:cNvPr>
          <p:cNvSpPr>
            <a:spLocks noGrp="1"/>
          </p:cNvSpPr>
          <p:nvPr>
            <p:ph type="title"/>
          </p:nvPr>
        </p:nvSpPr>
        <p:spPr>
          <a:xfrm>
            <a:off x="838199" y="553243"/>
            <a:ext cx="10982093" cy="1106488"/>
          </a:xfrm>
        </p:spPr>
        <p:txBody>
          <a:bodyPr>
            <a:normAutofit fontScale="90000"/>
          </a:bodyPr>
          <a:lstStyle/>
          <a:p>
            <a:r>
              <a:rPr lang="en-US" dirty="0"/>
              <a:t>Dual Pathway Inhibition with Antiplatelet Therapy and </a:t>
            </a:r>
            <a:br>
              <a:rPr lang="en-US" dirty="0"/>
            </a:br>
            <a:r>
              <a:rPr lang="en-US" dirty="0"/>
              <a:t>an Anticoagulant: Subgroup Analysis of COMPASS Trial</a:t>
            </a:r>
            <a:br>
              <a:rPr lang="en-US" dirty="0"/>
            </a:br>
            <a:endParaRPr lang="en-US" dirty="0"/>
          </a:p>
        </p:txBody>
      </p:sp>
      <p:sp>
        <p:nvSpPr>
          <p:cNvPr id="10" name="Rectángulo redondeado 9">
            <a:extLst>
              <a:ext uri="{FF2B5EF4-FFF2-40B4-BE49-F238E27FC236}">
                <a16:creationId xmlns:a16="http://schemas.microsoft.com/office/drawing/2014/main" id="{BD637BE5-3C01-C340-E5E5-AFBF051F7AD5}"/>
              </a:ext>
            </a:extLst>
          </p:cNvPr>
          <p:cNvSpPr/>
          <p:nvPr/>
        </p:nvSpPr>
        <p:spPr>
          <a:xfrm>
            <a:off x="992459" y="1406389"/>
            <a:ext cx="10659214" cy="4650059"/>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832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EBE6-3A7F-E501-EC5F-B84A3DF98D22}"/>
              </a:ext>
            </a:extLst>
          </p:cNvPr>
          <p:cNvSpPr>
            <a:spLocks noGrp="1"/>
          </p:cNvSpPr>
          <p:nvPr>
            <p:ph type="title"/>
          </p:nvPr>
        </p:nvSpPr>
        <p:spPr>
          <a:xfrm>
            <a:off x="838200" y="-1"/>
            <a:ext cx="10515600" cy="1105949"/>
          </a:xfrm>
        </p:spPr>
        <p:txBody>
          <a:bodyPr/>
          <a:lstStyle/>
          <a:p>
            <a:r>
              <a:rPr lang="en-US" dirty="0"/>
              <a:t>DOACs in ESUS Population</a:t>
            </a:r>
          </a:p>
        </p:txBody>
      </p:sp>
      <p:pic>
        <p:nvPicPr>
          <p:cNvPr id="3" name="Marcador de contenido 2">
            <a:extLst>
              <a:ext uri="{FF2B5EF4-FFF2-40B4-BE49-F238E27FC236}">
                <a16:creationId xmlns:a16="http://schemas.microsoft.com/office/drawing/2014/main" id="{F2CA4590-EF02-664C-21CC-DC3138024D9C}"/>
              </a:ext>
            </a:extLst>
          </p:cNvPr>
          <p:cNvPicPr>
            <a:picLocks noGrp="1"/>
          </p:cNvPicPr>
          <p:nvPr>
            <p:ph idx="4294967295"/>
          </p:nvPr>
        </p:nvPicPr>
        <p:blipFill>
          <a:blip r:embed="rId3" cstate="screen">
            <a:extLst>
              <a:ext uri="{28A0092B-C50C-407E-A947-70E740481C1C}">
                <a14:useLocalDpi xmlns:a14="http://schemas.microsoft.com/office/drawing/2010/main"/>
              </a:ext>
            </a:extLst>
          </a:blip>
          <a:stretch/>
        </p:blipFill>
        <p:spPr>
          <a:xfrm>
            <a:off x="1550441" y="1245139"/>
            <a:ext cx="3434154" cy="4988390"/>
          </a:xfrm>
          <a:prstGeom prst="rect">
            <a:avLst/>
          </a:prstGeom>
          <a:ln>
            <a:noFill/>
          </a:ln>
        </p:spPr>
      </p:pic>
      <p:sp>
        <p:nvSpPr>
          <p:cNvPr id="8" name="CuadroTexto 7">
            <a:extLst>
              <a:ext uri="{FF2B5EF4-FFF2-40B4-BE49-F238E27FC236}">
                <a16:creationId xmlns:a16="http://schemas.microsoft.com/office/drawing/2014/main" id="{070A0A5C-FB08-0068-8EF3-1ECAB223A545}"/>
              </a:ext>
            </a:extLst>
          </p:cNvPr>
          <p:cNvSpPr txBox="1"/>
          <p:nvPr/>
        </p:nvSpPr>
        <p:spPr>
          <a:xfrm rot="16200000">
            <a:off x="210425" y="3649305"/>
            <a:ext cx="1653209" cy="369332"/>
          </a:xfrm>
          <a:prstGeom prst="rect">
            <a:avLst/>
          </a:prstGeom>
          <a:noFill/>
          <a:ln>
            <a:solidFill>
              <a:schemeClr val="accent1">
                <a:shade val="1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666666"/>
                </a:solidFill>
                <a:effectLst/>
                <a:uLnTx/>
                <a:uFillTx/>
                <a:latin typeface="inherit"/>
                <a:ea typeface="+mn-ea"/>
                <a:cs typeface="+mn-cs"/>
              </a:rPr>
              <a:t>NAVIGATE ESUS</a:t>
            </a:r>
          </a:p>
        </p:txBody>
      </p:sp>
      <p:sp>
        <p:nvSpPr>
          <p:cNvPr id="9" name="CuadroTexto 8">
            <a:extLst>
              <a:ext uri="{FF2B5EF4-FFF2-40B4-BE49-F238E27FC236}">
                <a16:creationId xmlns:a16="http://schemas.microsoft.com/office/drawing/2014/main" id="{33DBB682-E365-5649-3CF3-6B0C7D44C2E2}"/>
              </a:ext>
            </a:extLst>
          </p:cNvPr>
          <p:cNvSpPr txBox="1"/>
          <p:nvPr/>
        </p:nvSpPr>
        <p:spPr>
          <a:xfrm rot="16200000">
            <a:off x="6205242" y="3658411"/>
            <a:ext cx="1634998" cy="369332"/>
          </a:xfrm>
          <a:prstGeom prst="rect">
            <a:avLst/>
          </a:prstGeom>
          <a:noFill/>
          <a:ln>
            <a:solidFill>
              <a:schemeClr val="accent1">
                <a:shade val="15000"/>
              </a:schemeClr>
            </a:solidFill>
          </a:ln>
        </p:spPr>
        <p:txBody>
          <a:bodyPr wrap="non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666666"/>
                </a:solidFill>
                <a:effectLst/>
                <a:uLnTx/>
                <a:uFillTx/>
                <a:latin typeface="inherit"/>
                <a:ea typeface="+mn-ea"/>
                <a:cs typeface="+mn-cs"/>
              </a:rPr>
              <a:t>RE-SPECT ESUS </a:t>
            </a:r>
          </a:p>
        </p:txBody>
      </p:sp>
      <p:sp>
        <p:nvSpPr>
          <p:cNvPr id="5" name="Footer Placeholder 4">
            <a:extLst>
              <a:ext uri="{FF2B5EF4-FFF2-40B4-BE49-F238E27FC236}">
                <a16:creationId xmlns:a16="http://schemas.microsoft.com/office/drawing/2014/main" id="{B4B88398-70B9-9FA4-9A68-4252643882F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ESUS, embolic stroke of undetermined 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Hart RG,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2018;378:2191-201;Diener H-C,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2019;380:1906-17.  </a:t>
            </a:r>
          </a:p>
        </p:txBody>
      </p:sp>
      <p:pic>
        <p:nvPicPr>
          <p:cNvPr id="6" name="Picture 5" descr="A graph of a graph&#10;&#10;Description automatically generated with medium confidence">
            <a:extLst>
              <a:ext uri="{FF2B5EF4-FFF2-40B4-BE49-F238E27FC236}">
                <a16:creationId xmlns:a16="http://schemas.microsoft.com/office/drawing/2014/main" id="{B25E95DF-B698-6C0E-1EF3-63D0272FC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2018" y="771668"/>
            <a:ext cx="4342055" cy="2747847"/>
          </a:xfrm>
          <a:prstGeom prst="rect">
            <a:avLst/>
          </a:prstGeom>
        </p:spPr>
      </p:pic>
      <p:pic>
        <p:nvPicPr>
          <p:cNvPr id="11" name="Picture 10" descr="A graph of a number of people&#10;&#10;Description automatically generated with medium confidence">
            <a:extLst>
              <a:ext uri="{FF2B5EF4-FFF2-40B4-BE49-F238E27FC236}">
                <a16:creationId xmlns:a16="http://schemas.microsoft.com/office/drawing/2014/main" id="{BF9EFE20-662F-8D9D-5B32-089BD1920A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2222" y="3642336"/>
            <a:ext cx="4341851" cy="2755579"/>
          </a:xfrm>
          <a:prstGeom prst="rect">
            <a:avLst/>
          </a:prstGeom>
        </p:spPr>
      </p:pic>
      <p:sp>
        <p:nvSpPr>
          <p:cNvPr id="12" name="Rectangle 11">
            <a:extLst>
              <a:ext uri="{FF2B5EF4-FFF2-40B4-BE49-F238E27FC236}">
                <a16:creationId xmlns:a16="http://schemas.microsoft.com/office/drawing/2014/main" id="{66AB910B-14F3-1BC6-6752-2A8524C14F73}"/>
              </a:ext>
            </a:extLst>
          </p:cNvPr>
          <p:cNvSpPr/>
          <p:nvPr/>
        </p:nvSpPr>
        <p:spPr>
          <a:xfrm>
            <a:off x="7383361" y="609600"/>
            <a:ext cx="4474343" cy="5978013"/>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361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Frontiers in Anticoagulation: Factor XI/XIa Inhibitors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current decision pathways for initiation of anticoagulation treatment and shared patient-physician decision-making, emphasizing potential prescriber bias that limits more widespread adoption of DOAC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cardiac and non-cardiac patient populations where DOACs have limitations or contraindications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factor XI and factor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XIa</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inhibition and review new and emerging anticoagulation pharmacotherapy for VTE, AF, secondary stroke prevention, and post-MI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555903"/>
            <a:ext cx="10515600" cy="505981"/>
          </a:xfrm>
        </p:spPr>
        <p:txBody>
          <a:bodyPr vert="horz" wrap="square" lIns="0" tIns="7312" rIns="0" bIns="0" rtlCol="0" anchor="b">
            <a:spAutoFit/>
          </a:bodyPr>
          <a:lstStyle/>
          <a:p>
            <a:r>
              <a:rPr lang="en-US" dirty="0"/>
              <a:t>Unmet Need</a:t>
            </a:r>
          </a:p>
        </p:txBody>
      </p:sp>
      <p:graphicFrame>
        <p:nvGraphicFramePr>
          <p:cNvPr id="28" name="Diagrama 27">
            <a:extLst>
              <a:ext uri="{FF2B5EF4-FFF2-40B4-BE49-F238E27FC236}">
                <a16:creationId xmlns:a16="http://schemas.microsoft.com/office/drawing/2014/main" id="{6BCE4F8B-C74E-02D5-26AA-463F53FFDC5B}"/>
              </a:ext>
            </a:extLst>
          </p:cNvPr>
          <p:cNvGraphicFramePr/>
          <p:nvPr/>
        </p:nvGraphicFramePr>
        <p:xfrm>
          <a:off x="838200" y="1168491"/>
          <a:ext cx="10725616" cy="452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75F73FE8-B651-83F4-3930-34A44B56E73D}"/>
              </a:ext>
            </a:extLst>
          </p:cNvPr>
          <p:cNvSpPr>
            <a:spLocks noGrp="1"/>
          </p:cNvSpPr>
          <p:nvPr>
            <p:ph type="ftr" sz="quarter" idx="3"/>
          </p:nvPr>
        </p:nvSpPr>
        <p:spPr>
          <a:xfrm>
            <a:off x="838200" y="5474608"/>
            <a:ext cx="10515600" cy="12468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MACE, major adverse cardiovascular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Wang Y,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2015;132:40–6; Johnston SC,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2018;379(3):215-25; Johnston SC,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2016;375:35-43; Johnston SC,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2020;383:207-17; Sharma M,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2019;139:1134–45.</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88783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38200" y="457200"/>
            <a:ext cx="10515600" cy="649288"/>
          </a:xfrm>
        </p:spPr>
        <p:txBody>
          <a:bodyPr/>
          <a:lstStyle/>
          <a:p>
            <a:r>
              <a:rPr lang="en-US" altLang="en-US" dirty="0"/>
              <a:t>Post-Myocardial Infarction</a:t>
            </a:r>
          </a:p>
        </p:txBody>
      </p:sp>
      <p:graphicFrame>
        <p:nvGraphicFramePr>
          <p:cNvPr id="4" name="Diagrama 3">
            <a:extLst>
              <a:ext uri="{FF2B5EF4-FFF2-40B4-BE49-F238E27FC236}">
                <a16:creationId xmlns:a16="http://schemas.microsoft.com/office/drawing/2014/main" id="{49ACDB75-CEF4-1189-11B4-FAE4769C6496}"/>
              </a:ext>
            </a:extLst>
          </p:cNvPr>
          <p:cNvGraphicFramePr/>
          <p:nvPr/>
        </p:nvGraphicFramePr>
        <p:xfrm>
          <a:off x="811161" y="1666568"/>
          <a:ext cx="10604091" cy="325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a:extLst>
              <a:ext uri="{FF2B5EF4-FFF2-40B4-BE49-F238E27FC236}">
                <a16:creationId xmlns:a16="http://schemas.microsoft.com/office/drawing/2014/main" id="{10A4C508-F12D-4CCE-96FD-05FED420927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Wallentin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2009;361:1045–57; Chi 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2022;45(3):299–307;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Shotan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 et al.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Am J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2011;107:1730–37.</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335081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0F2DFB-68BD-4362-8B48-2F56FABD7D6C}"/>
              </a:ext>
            </a:extLst>
          </p:cNvPr>
          <p:cNvSpPr txBox="1"/>
          <p:nvPr/>
        </p:nvSpPr>
        <p:spPr>
          <a:xfrm>
            <a:off x="8347081" y="2553528"/>
            <a:ext cx="3459863" cy="923330"/>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Approximately 12% of patients have a recurrent CV event within 1 year of index AMI</a:t>
            </a:r>
            <a:endParaRPr kumimoji="0" lang="en-US"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le 8">
            <a:extLst>
              <a:ext uri="{FF2B5EF4-FFF2-40B4-BE49-F238E27FC236}">
                <a16:creationId xmlns:a16="http://schemas.microsoft.com/office/drawing/2014/main" id="{5F299BFB-7634-6A04-AE7D-6C548397F793}"/>
              </a:ext>
            </a:extLst>
          </p:cNvPr>
          <p:cNvSpPr>
            <a:spLocks noGrp="1"/>
          </p:cNvSpPr>
          <p:nvPr>
            <p:ph type="title"/>
          </p:nvPr>
        </p:nvSpPr>
        <p:spPr>
          <a:xfrm>
            <a:off x="838200" y="181130"/>
            <a:ext cx="9543586" cy="1105949"/>
          </a:xfrm>
        </p:spPr>
        <p:txBody>
          <a:bodyPr>
            <a:normAutofit/>
          </a:bodyPr>
          <a:lstStyle/>
          <a:p>
            <a:r>
              <a:rPr lang="en-GB" b="1" dirty="0">
                <a:cs typeface="Calibri"/>
              </a:rPr>
              <a:t>There Is </a:t>
            </a:r>
            <a:r>
              <a:rPr lang="en-GB" dirty="0">
                <a:cs typeface="Calibri"/>
              </a:rPr>
              <a:t>a</a:t>
            </a:r>
            <a:r>
              <a:rPr lang="en-GB" b="1" dirty="0">
                <a:cs typeface="Calibri"/>
              </a:rPr>
              <a:t> High Risk of Recurrent CV Events After ACS</a:t>
            </a:r>
            <a:endParaRPr lang="en-US" dirty="0">
              <a:cs typeface="Calibri"/>
            </a:endParaRPr>
          </a:p>
        </p:txBody>
      </p:sp>
      <p:sp>
        <p:nvSpPr>
          <p:cNvPr id="11" name="Footer Placeholder 10">
            <a:extLst>
              <a:ext uri="{FF2B5EF4-FFF2-40B4-BE49-F238E27FC236}">
                <a16:creationId xmlns:a16="http://schemas.microsoft.com/office/drawing/2014/main" id="{B9BD8C31-9A06-295A-7D12-4B49A1D66F0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ACS, acute coronary syndrome; AMI, acute myocardial infarction.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Wallentin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2009;361:1045–57.</a:t>
            </a:r>
          </a:p>
        </p:txBody>
      </p:sp>
      <p:pic>
        <p:nvPicPr>
          <p:cNvPr id="2" name="Picture 1">
            <a:extLst>
              <a:ext uri="{FF2B5EF4-FFF2-40B4-BE49-F238E27FC236}">
                <a16:creationId xmlns:a16="http://schemas.microsoft.com/office/drawing/2014/main" id="{874A507F-24B3-FF32-1EF1-C9719E86BC3D}"/>
              </a:ext>
            </a:extLst>
          </p:cNvPr>
          <p:cNvPicPr>
            <a:picLocks noChangeAspect="1"/>
          </p:cNvPicPr>
          <p:nvPr/>
        </p:nvPicPr>
        <p:blipFill>
          <a:blip r:embed="rId2"/>
          <a:stretch>
            <a:fillRect/>
          </a:stretch>
        </p:blipFill>
        <p:spPr>
          <a:xfrm>
            <a:off x="1033073" y="1478172"/>
            <a:ext cx="6172199" cy="4457540"/>
          </a:xfrm>
          <a:prstGeom prst="rect">
            <a:avLst/>
          </a:prstGeom>
        </p:spPr>
      </p:pic>
    </p:spTree>
    <p:extLst>
      <p:ext uri="{BB962C8B-B14F-4D97-AF65-F5344CB8AC3E}">
        <p14:creationId xmlns:p14="http://schemas.microsoft.com/office/powerpoint/2010/main" val="310550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C1670-A3B8-4E42-972C-554602299295}"/>
              </a:ext>
            </a:extLst>
          </p:cNvPr>
          <p:cNvSpPr>
            <a:spLocks noGrp="1"/>
          </p:cNvSpPr>
          <p:nvPr>
            <p:ph type="title"/>
          </p:nvPr>
        </p:nvSpPr>
        <p:spPr>
          <a:xfrm>
            <a:off x="838200" y="300116"/>
            <a:ext cx="10515600" cy="1106488"/>
          </a:xfrm>
        </p:spPr>
        <p:txBody>
          <a:bodyPr/>
          <a:lstStyle/>
          <a:p>
            <a:r>
              <a:rPr lang="en-US" dirty="0">
                <a:cs typeface="Calibri"/>
              </a:rPr>
              <a:t>Half of Recurrent Events During the First Year </a:t>
            </a:r>
            <a:br>
              <a:rPr lang="en-US" dirty="0"/>
            </a:br>
            <a:r>
              <a:rPr lang="en-US" dirty="0">
                <a:cs typeface="Calibri"/>
              </a:rPr>
              <a:t>Post-MI Occur Within the First 90 Days</a:t>
            </a:r>
          </a:p>
        </p:txBody>
      </p:sp>
      <p:sp>
        <p:nvSpPr>
          <p:cNvPr id="6" name="Footer Placeholder 5">
            <a:extLst>
              <a:ext uri="{FF2B5EF4-FFF2-40B4-BE49-F238E27FC236}">
                <a16:creationId xmlns:a16="http://schemas.microsoft.com/office/drawing/2014/main" id="{16D0F854-03AB-4298-9644-96B2D7161AFC}"/>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Chi 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2022;45(3):299–307; Wallentin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2009;361:1045–57.</a:t>
            </a:r>
          </a:p>
        </p:txBody>
      </p:sp>
      <p:sp>
        <p:nvSpPr>
          <p:cNvPr id="20" name="TextBox 19">
            <a:extLst>
              <a:ext uri="{FF2B5EF4-FFF2-40B4-BE49-F238E27FC236}">
                <a16:creationId xmlns:a16="http://schemas.microsoft.com/office/drawing/2014/main" id="{13FEA81A-856E-4310-A2B1-586E65ED3857}"/>
              </a:ext>
            </a:extLst>
          </p:cNvPr>
          <p:cNvSpPr txBox="1"/>
          <p:nvPr/>
        </p:nvSpPr>
        <p:spPr>
          <a:xfrm>
            <a:off x="7955150" y="4405533"/>
            <a:ext cx="990600"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605,000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(75%)</a:t>
            </a:r>
          </a:p>
        </p:txBody>
      </p:sp>
      <p:graphicFrame>
        <p:nvGraphicFramePr>
          <p:cNvPr id="165" name="Chart 164">
            <a:extLst>
              <a:ext uri="{FF2B5EF4-FFF2-40B4-BE49-F238E27FC236}">
                <a16:creationId xmlns:a16="http://schemas.microsoft.com/office/drawing/2014/main" id="{F0313FE9-B290-4880-821C-A5851A7DE725}"/>
              </a:ext>
            </a:extLst>
          </p:cNvPr>
          <p:cNvGraphicFramePr>
            <a:graphicFrameLocks noChangeAspect="1"/>
          </p:cNvGraphicFramePr>
          <p:nvPr/>
        </p:nvGraphicFramePr>
        <p:xfrm>
          <a:off x="696383" y="2395501"/>
          <a:ext cx="4932174" cy="3878065"/>
        </p:xfrm>
        <a:graphic>
          <a:graphicData uri="http://schemas.openxmlformats.org/drawingml/2006/chart">
            <c:chart xmlns:c="http://schemas.openxmlformats.org/drawingml/2006/chart" xmlns:r="http://schemas.openxmlformats.org/officeDocument/2006/relationships" r:id="rId3"/>
          </a:graphicData>
        </a:graphic>
      </p:graphicFrame>
      <p:grpSp>
        <p:nvGrpSpPr>
          <p:cNvPr id="166" name="Group 165">
            <a:extLst>
              <a:ext uri="{FF2B5EF4-FFF2-40B4-BE49-F238E27FC236}">
                <a16:creationId xmlns:a16="http://schemas.microsoft.com/office/drawing/2014/main" id="{F9E25A8A-9E0B-4EBD-89BD-6932530E68AA}"/>
              </a:ext>
            </a:extLst>
          </p:cNvPr>
          <p:cNvGrpSpPr>
            <a:grpSpLocks noChangeAspect="1"/>
          </p:cNvGrpSpPr>
          <p:nvPr/>
        </p:nvGrpSpPr>
        <p:grpSpPr>
          <a:xfrm>
            <a:off x="3979174" y="4674319"/>
            <a:ext cx="1803985" cy="488462"/>
            <a:chOff x="3904041" y="4563897"/>
            <a:chExt cx="2069528" cy="911849"/>
          </a:xfrm>
        </p:grpSpPr>
        <p:sp>
          <p:nvSpPr>
            <p:cNvPr id="167" name="Rectangle 166">
              <a:extLst>
                <a:ext uri="{FF2B5EF4-FFF2-40B4-BE49-F238E27FC236}">
                  <a16:creationId xmlns:a16="http://schemas.microsoft.com/office/drawing/2014/main" id="{CDF17A2F-BFF9-43E7-909B-FDDE768518A3}"/>
                </a:ext>
              </a:extLst>
            </p:cNvPr>
            <p:cNvSpPr/>
            <p:nvPr/>
          </p:nvSpPr>
          <p:spPr>
            <a:xfrm>
              <a:off x="3904041" y="4767172"/>
              <a:ext cx="180431" cy="180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8" name="Rectangle 167">
              <a:extLst>
                <a:ext uri="{FF2B5EF4-FFF2-40B4-BE49-F238E27FC236}">
                  <a16:creationId xmlns:a16="http://schemas.microsoft.com/office/drawing/2014/main" id="{2B2336B3-B8F2-42C8-AA34-ED03D4EBB100}"/>
                </a:ext>
              </a:extLst>
            </p:cNvPr>
            <p:cNvSpPr/>
            <p:nvPr/>
          </p:nvSpPr>
          <p:spPr>
            <a:xfrm>
              <a:off x="3904129" y="5139711"/>
              <a:ext cx="180431" cy="180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5D313F41-8C17-4D94-B8CD-A3CABB09F94D}"/>
                </a:ext>
              </a:extLst>
            </p:cNvPr>
            <p:cNvSpPr txBox="1"/>
            <p:nvPr/>
          </p:nvSpPr>
          <p:spPr>
            <a:xfrm>
              <a:off x="4084471" y="4563897"/>
              <a:ext cx="1889098" cy="56018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Early (1</a:t>
              </a: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sym typeface="Symbol" panose="05050102010706020507" pitchFamily="18" charset="2"/>
                </a:rPr>
                <a:t>90 days)</a:t>
              </a:r>
              <a:endPar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
          <p:nvSpPr>
            <p:cNvPr id="170" name="TextBox 169">
              <a:extLst>
                <a:ext uri="{FF2B5EF4-FFF2-40B4-BE49-F238E27FC236}">
                  <a16:creationId xmlns:a16="http://schemas.microsoft.com/office/drawing/2014/main" id="{11E9C9B1-5F60-4E22-AFEA-6AFCF2672CBA}"/>
                </a:ext>
              </a:extLst>
            </p:cNvPr>
            <p:cNvSpPr txBox="1"/>
            <p:nvPr/>
          </p:nvSpPr>
          <p:spPr>
            <a:xfrm>
              <a:off x="4084471" y="4915560"/>
              <a:ext cx="1737892" cy="5601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Late (91</a:t>
              </a: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sym typeface="Symbol" panose="05050102010706020507" pitchFamily="18" charset="2"/>
                </a:rPr>
                <a:t>360 days)</a:t>
              </a:r>
              <a:endPar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grpSp>
      <p:sp>
        <p:nvSpPr>
          <p:cNvPr id="21" name="Text Placeholder 4">
            <a:extLst>
              <a:ext uri="{FF2B5EF4-FFF2-40B4-BE49-F238E27FC236}">
                <a16:creationId xmlns:a16="http://schemas.microsoft.com/office/drawing/2014/main" id="{FC51FEBE-5A7F-43EE-81F5-A7163696E449}"/>
              </a:ext>
            </a:extLst>
          </p:cNvPr>
          <p:cNvSpPr txBox="1">
            <a:spLocks/>
          </p:cNvSpPr>
          <p:nvPr/>
        </p:nvSpPr>
        <p:spPr>
          <a:xfrm>
            <a:off x="1962679" y="4961904"/>
            <a:ext cx="2149867" cy="23937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70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endParaRPr kumimoji="0" lang="en-US" sz="75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22" name="Content Placeholder 4">
            <a:extLst>
              <a:ext uri="{FF2B5EF4-FFF2-40B4-BE49-F238E27FC236}">
                <a16:creationId xmlns:a16="http://schemas.microsoft.com/office/drawing/2014/main" id="{DB8318BD-482E-45EF-9A8A-EE54FB4C5ED5}"/>
              </a:ext>
            </a:extLst>
          </p:cNvPr>
          <p:cNvSpPr txBox="1">
            <a:spLocks/>
          </p:cNvSpPr>
          <p:nvPr/>
        </p:nvSpPr>
        <p:spPr>
          <a:xfrm>
            <a:off x="3617180" y="3739569"/>
            <a:ext cx="2522642" cy="1419885"/>
          </a:xfrm>
          <a:prstGeom prst="rect">
            <a:avLst/>
          </a:prstGeom>
        </p:spPr>
        <p:txBody>
          <a:bodyPr vert="horz" lIns="0" tIns="0" rIns="0" bIns="0" rtlCol="0">
            <a:noAutofit/>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mn-lt"/>
                <a:ea typeface="+mn-ea"/>
                <a:cs typeface="+mn-cs"/>
              </a:defRPr>
            </a:lvl1pPr>
            <a:lvl2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0" algn="l" defTabSz="685800" rtl="0" eaLnBrk="0" fontAlgn="auto" latinLnBrk="0" hangingPunct="0">
              <a:lnSpc>
                <a:spcPct val="114000"/>
              </a:lnSpc>
              <a:spcBef>
                <a:spcPts val="0"/>
              </a:spcBef>
              <a:spcAft>
                <a:spcPts val="450"/>
              </a:spcAft>
              <a:buClr>
                <a:srgbClr val="231F20"/>
              </a:buClr>
              <a:buSzTx/>
              <a:buFont typeface="Arial" panose="020B0604020202020204" pitchFamily="34" charset="0"/>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Overall, risk of MACE was 4.1% at 90 days vs 8.3% at 360 days</a:t>
            </a:r>
          </a:p>
        </p:txBody>
      </p:sp>
      <p:cxnSp>
        <p:nvCxnSpPr>
          <p:cNvPr id="27" name="Straight Connector 26">
            <a:extLst>
              <a:ext uri="{FF2B5EF4-FFF2-40B4-BE49-F238E27FC236}">
                <a16:creationId xmlns:a16="http://schemas.microsoft.com/office/drawing/2014/main" id="{80ABD6C3-0264-4F4B-B59B-6A09656ADA27}"/>
              </a:ext>
            </a:extLst>
          </p:cNvPr>
          <p:cNvCxnSpPr>
            <a:cxnSpLocks/>
          </p:cNvCxnSpPr>
          <p:nvPr/>
        </p:nvCxnSpPr>
        <p:spPr>
          <a:xfrm>
            <a:off x="6341098" y="1628384"/>
            <a:ext cx="16586" cy="4645182"/>
          </a:xfrm>
          <a:prstGeom prst="line">
            <a:avLst/>
          </a:prstGeom>
          <a:noFill/>
          <a:ln w="19050" cap="rnd" cmpd="sng" algn="ctr">
            <a:solidFill>
              <a:schemeClr val="bg1">
                <a:lumMod val="50000"/>
              </a:schemeClr>
            </a:solidFill>
            <a:prstDash val="dash"/>
            <a:round/>
          </a:ln>
          <a:effectLst/>
        </p:spPr>
      </p:cxnSp>
      <p:grpSp>
        <p:nvGrpSpPr>
          <p:cNvPr id="23" name="Group 22">
            <a:extLst>
              <a:ext uri="{FF2B5EF4-FFF2-40B4-BE49-F238E27FC236}">
                <a16:creationId xmlns:a16="http://schemas.microsoft.com/office/drawing/2014/main" id="{E391960E-A6BE-4A3E-90E3-6CDA75AA4967}"/>
              </a:ext>
            </a:extLst>
          </p:cNvPr>
          <p:cNvGrpSpPr/>
          <p:nvPr/>
        </p:nvGrpSpPr>
        <p:grpSpPr>
          <a:xfrm>
            <a:off x="6562494" y="2284770"/>
            <a:ext cx="5036763" cy="3231597"/>
            <a:chOff x="6345562" y="1073716"/>
            <a:chExt cx="5085920" cy="2958444"/>
          </a:xfrm>
        </p:grpSpPr>
        <p:sp>
          <p:nvSpPr>
            <p:cNvPr id="26" name="TextBox 25">
              <a:extLst>
                <a:ext uri="{FF2B5EF4-FFF2-40B4-BE49-F238E27FC236}">
                  <a16:creationId xmlns:a16="http://schemas.microsoft.com/office/drawing/2014/main" id="{F312B696-58C8-45F9-981F-D5B4A5A101B0}"/>
                </a:ext>
              </a:extLst>
            </p:cNvPr>
            <p:cNvSpPr txBox="1"/>
            <p:nvPr/>
          </p:nvSpPr>
          <p:spPr>
            <a:xfrm>
              <a:off x="6950247" y="1073716"/>
              <a:ext cx="4218195" cy="33811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PLATO (2009)</a:t>
              </a:r>
              <a:endParaRPr kumimoji="0" lang="en-US" sz="1800" b="0" i="0" u="none" strike="noStrike" kern="0" cap="none" spc="0" normalizeH="0" baseline="30000" noProof="0" dirty="0">
                <a:ln>
                  <a:noFill/>
                </a:ln>
                <a:solidFill>
                  <a:srgbClr val="1A1918"/>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563EC441-DF7F-42C8-9CFE-D8DB63E82406}"/>
                </a:ext>
              </a:extLst>
            </p:cNvPr>
            <p:cNvSpPr txBox="1"/>
            <p:nvPr/>
          </p:nvSpPr>
          <p:spPr>
            <a:xfrm rot="16200000">
              <a:off x="5594408" y="2404169"/>
              <a:ext cx="1906323" cy="404015"/>
            </a:xfrm>
            <a:prstGeom prst="rect">
              <a:avLst/>
            </a:prstGeom>
            <a:noFill/>
          </p:spPr>
          <p:txBody>
            <a:bodyPr wrap="square" rIns="5400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Cumulative incidence of MI/stroke/CV mortality (%)</a:t>
              </a:r>
            </a:p>
          </p:txBody>
        </p:sp>
        <p:sp>
          <p:nvSpPr>
            <p:cNvPr id="29" name="Line 7">
              <a:extLst>
                <a:ext uri="{FF2B5EF4-FFF2-40B4-BE49-F238E27FC236}">
                  <a16:creationId xmlns:a16="http://schemas.microsoft.com/office/drawing/2014/main" id="{C24605D1-CA22-4C4C-B788-B07DC9DEFD3C}"/>
                </a:ext>
              </a:extLst>
            </p:cNvPr>
            <p:cNvSpPr>
              <a:spLocks noChangeShapeType="1"/>
            </p:cNvSpPr>
            <p:nvPr/>
          </p:nvSpPr>
          <p:spPr bwMode="auto">
            <a:xfrm flipV="1">
              <a:off x="7076131" y="3527994"/>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0" name="Line 8">
              <a:extLst>
                <a:ext uri="{FF2B5EF4-FFF2-40B4-BE49-F238E27FC236}">
                  <a16:creationId xmlns:a16="http://schemas.microsoft.com/office/drawing/2014/main" id="{B6004DC6-9F4E-494A-9F5E-4F3FFFE83BAE}"/>
                </a:ext>
              </a:extLst>
            </p:cNvPr>
            <p:cNvSpPr>
              <a:spLocks noChangeShapeType="1"/>
            </p:cNvSpPr>
            <p:nvPr/>
          </p:nvSpPr>
          <p:spPr bwMode="auto">
            <a:xfrm>
              <a:off x="8487365"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1" name="Line 8">
              <a:extLst>
                <a:ext uri="{FF2B5EF4-FFF2-40B4-BE49-F238E27FC236}">
                  <a16:creationId xmlns:a16="http://schemas.microsoft.com/office/drawing/2014/main" id="{A6F3FC67-906E-4C9D-803A-DE3A892DA3F9}"/>
                </a:ext>
              </a:extLst>
            </p:cNvPr>
            <p:cNvSpPr>
              <a:spLocks noChangeShapeType="1"/>
            </p:cNvSpPr>
            <p:nvPr/>
          </p:nvSpPr>
          <p:spPr bwMode="auto">
            <a:xfrm>
              <a:off x="9192982"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2" name="Line 8">
              <a:extLst>
                <a:ext uri="{FF2B5EF4-FFF2-40B4-BE49-F238E27FC236}">
                  <a16:creationId xmlns:a16="http://schemas.microsoft.com/office/drawing/2014/main" id="{9E4A6DBC-6955-47A6-992A-23CB2DA0F62F}"/>
                </a:ext>
              </a:extLst>
            </p:cNvPr>
            <p:cNvSpPr>
              <a:spLocks noChangeShapeType="1"/>
            </p:cNvSpPr>
            <p:nvPr/>
          </p:nvSpPr>
          <p:spPr bwMode="auto">
            <a:xfrm>
              <a:off x="11309831"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3" name="TextBox 32">
              <a:extLst>
                <a:ext uri="{FF2B5EF4-FFF2-40B4-BE49-F238E27FC236}">
                  <a16:creationId xmlns:a16="http://schemas.microsoft.com/office/drawing/2014/main" id="{4DEFF8D5-C476-4AEB-9732-F379DF782595}"/>
                </a:ext>
              </a:extLst>
            </p:cNvPr>
            <p:cNvSpPr txBox="1"/>
            <p:nvPr/>
          </p:nvSpPr>
          <p:spPr>
            <a:xfrm>
              <a:off x="7076131" y="3806751"/>
              <a:ext cx="4233703" cy="225409"/>
            </a:xfrm>
            <a:prstGeom prst="rect">
              <a:avLst/>
            </a:prstGeom>
            <a:noFill/>
          </p:spPr>
          <p:txBody>
            <a:bodyPr wrap="square"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Months</a:t>
              </a:r>
            </a:p>
          </p:txBody>
        </p:sp>
        <p:sp>
          <p:nvSpPr>
            <p:cNvPr id="34" name="TextBox 33">
              <a:extLst>
                <a:ext uri="{FF2B5EF4-FFF2-40B4-BE49-F238E27FC236}">
                  <a16:creationId xmlns:a16="http://schemas.microsoft.com/office/drawing/2014/main" id="{6D074EB0-1B6A-433B-BF48-571A72093088}"/>
                </a:ext>
              </a:extLst>
            </p:cNvPr>
            <p:cNvSpPr txBox="1"/>
            <p:nvPr/>
          </p:nvSpPr>
          <p:spPr>
            <a:xfrm>
              <a:off x="8400408"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4</a:t>
              </a:r>
            </a:p>
          </p:txBody>
        </p:sp>
        <p:sp>
          <p:nvSpPr>
            <p:cNvPr id="35" name="TextBox 34">
              <a:extLst>
                <a:ext uri="{FF2B5EF4-FFF2-40B4-BE49-F238E27FC236}">
                  <a16:creationId xmlns:a16="http://schemas.microsoft.com/office/drawing/2014/main" id="{1F00E084-B450-4BFF-BD9F-251FD8E3E2D7}"/>
                </a:ext>
              </a:extLst>
            </p:cNvPr>
            <p:cNvSpPr txBox="1"/>
            <p:nvPr/>
          </p:nvSpPr>
          <p:spPr>
            <a:xfrm>
              <a:off x="7695729"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2</a:t>
              </a:r>
            </a:p>
          </p:txBody>
        </p:sp>
        <p:sp>
          <p:nvSpPr>
            <p:cNvPr id="36" name="TextBox 35">
              <a:extLst>
                <a:ext uri="{FF2B5EF4-FFF2-40B4-BE49-F238E27FC236}">
                  <a16:creationId xmlns:a16="http://schemas.microsoft.com/office/drawing/2014/main" id="{7BAEC327-16DA-4413-9F4B-30ACB2AA45FB}"/>
                </a:ext>
              </a:extLst>
            </p:cNvPr>
            <p:cNvSpPr txBox="1"/>
            <p:nvPr/>
          </p:nvSpPr>
          <p:spPr>
            <a:xfrm>
              <a:off x="6986285"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0</a:t>
              </a:r>
            </a:p>
          </p:txBody>
        </p:sp>
        <p:sp>
          <p:nvSpPr>
            <p:cNvPr id="37" name="TextBox 36">
              <a:extLst>
                <a:ext uri="{FF2B5EF4-FFF2-40B4-BE49-F238E27FC236}">
                  <a16:creationId xmlns:a16="http://schemas.microsoft.com/office/drawing/2014/main" id="{8E333665-3069-4026-BADC-B94BB2B75F01}"/>
                </a:ext>
              </a:extLst>
            </p:cNvPr>
            <p:cNvSpPr txBox="1"/>
            <p:nvPr/>
          </p:nvSpPr>
          <p:spPr>
            <a:xfrm>
              <a:off x="11191871" y="3596326"/>
              <a:ext cx="239611"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12</a:t>
              </a:r>
            </a:p>
          </p:txBody>
        </p:sp>
        <p:sp>
          <p:nvSpPr>
            <p:cNvPr id="38" name="Line 8">
              <a:extLst>
                <a:ext uri="{FF2B5EF4-FFF2-40B4-BE49-F238E27FC236}">
                  <a16:creationId xmlns:a16="http://schemas.microsoft.com/office/drawing/2014/main" id="{3AAE604D-3277-4900-95AA-564CA36BD1F1}"/>
                </a:ext>
              </a:extLst>
            </p:cNvPr>
            <p:cNvSpPr>
              <a:spLocks noChangeShapeType="1"/>
            </p:cNvSpPr>
            <p:nvPr/>
          </p:nvSpPr>
          <p:spPr bwMode="auto">
            <a:xfrm>
              <a:off x="9898599"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9" name="TextBox 38">
              <a:extLst>
                <a:ext uri="{FF2B5EF4-FFF2-40B4-BE49-F238E27FC236}">
                  <a16:creationId xmlns:a16="http://schemas.microsoft.com/office/drawing/2014/main" id="{EA258034-DC99-4C27-AA4F-633D8D7626E8}"/>
                </a:ext>
              </a:extLst>
            </p:cNvPr>
            <p:cNvSpPr txBox="1"/>
            <p:nvPr/>
          </p:nvSpPr>
          <p:spPr>
            <a:xfrm>
              <a:off x="9102696"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6</a:t>
              </a:r>
            </a:p>
          </p:txBody>
        </p:sp>
        <p:sp>
          <p:nvSpPr>
            <p:cNvPr id="40" name="Line 6">
              <a:extLst>
                <a:ext uri="{FF2B5EF4-FFF2-40B4-BE49-F238E27FC236}">
                  <a16:creationId xmlns:a16="http://schemas.microsoft.com/office/drawing/2014/main" id="{0169F351-D081-4BAF-9D37-94150DBA1C52}"/>
                </a:ext>
              </a:extLst>
            </p:cNvPr>
            <p:cNvSpPr>
              <a:spLocks noChangeShapeType="1"/>
            </p:cNvSpPr>
            <p:nvPr/>
          </p:nvSpPr>
          <p:spPr bwMode="auto">
            <a:xfrm flipH="1">
              <a:off x="7015310" y="3518024"/>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1" name="Line 12">
              <a:extLst>
                <a:ext uri="{FF2B5EF4-FFF2-40B4-BE49-F238E27FC236}">
                  <a16:creationId xmlns:a16="http://schemas.microsoft.com/office/drawing/2014/main" id="{3C22583B-B9C7-4BE6-9B62-88E4F56B84FA}"/>
                </a:ext>
              </a:extLst>
            </p:cNvPr>
            <p:cNvSpPr>
              <a:spLocks noChangeShapeType="1"/>
            </p:cNvSpPr>
            <p:nvPr/>
          </p:nvSpPr>
          <p:spPr bwMode="auto">
            <a:xfrm flipH="1">
              <a:off x="7015310" y="32341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2" name="Line 13">
              <a:extLst>
                <a:ext uri="{FF2B5EF4-FFF2-40B4-BE49-F238E27FC236}">
                  <a16:creationId xmlns:a16="http://schemas.microsoft.com/office/drawing/2014/main" id="{1462FD7F-33E9-47A6-A046-1FD05C7E1B4A}"/>
                </a:ext>
              </a:extLst>
            </p:cNvPr>
            <p:cNvSpPr>
              <a:spLocks noChangeShapeType="1"/>
            </p:cNvSpPr>
            <p:nvPr/>
          </p:nvSpPr>
          <p:spPr bwMode="auto">
            <a:xfrm flipH="1">
              <a:off x="7015310" y="29502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3" name="Line 14">
              <a:extLst>
                <a:ext uri="{FF2B5EF4-FFF2-40B4-BE49-F238E27FC236}">
                  <a16:creationId xmlns:a16="http://schemas.microsoft.com/office/drawing/2014/main" id="{FDAAFC3C-0467-4C1A-BE9F-A227C7AC838C}"/>
                </a:ext>
              </a:extLst>
            </p:cNvPr>
            <p:cNvSpPr>
              <a:spLocks noChangeShapeType="1"/>
            </p:cNvSpPr>
            <p:nvPr/>
          </p:nvSpPr>
          <p:spPr bwMode="auto">
            <a:xfrm flipH="1">
              <a:off x="7015310" y="26663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4" name="Line 17">
              <a:extLst>
                <a:ext uri="{FF2B5EF4-FFF2-40B4-BE49-F238E27FC236}">
                  <a16:creationId xmlns:a16="http://schemas.microsoft.com/office/drawing/2014/main" id="{7ADBFA3C-D112-47A2-A366-585EAC190F45}"/>
                </a:ext>
              </a:extLst>
            </p:cNvPr>
            <p:cNvSpPr>
              <a:spLocks noChangeShapeType="1"/>
            </p:cNvSpPr>
            <p:nvPr/>
          </p:nvSpPr>
          <p:spPr bwMode="auto">
            <a:xfrm flipH="1">
              <a:off x="7015310" y="18146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5" name="TextBox 44">
              <a:extLst>
                <a:ext uri="{FF2B5EF4-FFF2-40B4-BE49-F238E27FC236}">
                  <a16:creationId xmlns:a16="http://schemas.microsoft.com/office/drawing/2014/main" id="{D1333878-DD40-4225-B135-CA18FFCF0BB9}"/>
                </a:ext>
              </a:extLst>
            </p:cNvPr>
            <p:cNvSpPr txBox="1"/>
            <p:nvPr/>
          </p:nvSpPr>
          <p:spPr>
            <a:xfrm>
              <a:off x="6651819" y="1709808"/>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12</a:t>
              </a:r>
            </a:p>
          </p:txBody>
        </p:sp>
        <p:sp>
          <p:nvSpPr>
            <p:cNvPr id="46" name="TextBox 45">
              <a:extLst>
                <a:ext uri="{FF2B5EF4-FFF2-40B4-BE49-F238E27FC236}">
                  <a16:creationId xmlns:a16="http://schemas.microsoft.com/office/drawing/2014/main" id="{81253DB6-046F-4A86-9E1A-010ADFB6B675}"/>
                </a:ext>
              </a:extLst>
            </p:cNvPr>
            <p:cNvSpPr txBox="1"/>
            <p:nvPr/>
          </p:nvSpPr>
          <p:spPr>
            <a:xfrm>
              <a:off x="6651819" y="2559765"/>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6</a:t>
              </a:r>
            </a:p>
          </p:txBody>
        </p:sp>
        <p:sp>
          <p:nvSpPr>
            <p:cNvPr id="47" name="TextBox 46">
              <a:extLst>
                <a:ext uri="{FF2B5EF4-FFF2-40B4-BE49-F238E27FC236}">
                  <a16:creationId xmlns:a16="http://schemas.microsoft.com/office/drawing/2014/main" id="{BF196547-797C-418B-838D-4220CEF486A4}"/>
                </a:ext>
              </a:extLst>
            </p:cNvPr>
            <p:cNvSpPr txBox="1"/>
            <p:nvPr/>
          </p:nvSpPr>
          <p:spPr>
            <a:xfrm>
              <a:off x="6651819" y="2843084"/>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4</a:t>
              </a:r>
            </a:p>
          </p:txBody>
        </p:sp>
        <p:sp>
          <p:nvSpPr>
            <p:cNvPr id="48" name="TextBox 47">
              <a:extLst>
                <a:ext uri="{FF2B5EF4-FFF2-40B4-BE49-F238E27FC236}">
                  <a16:creationId xmlns:a16="http://schemas.microsoft.com/office/drawing/2014/main" id="{D8303358-2B68-4A34-B3DD-556EE83C447A}"/>
                </a:ext>
              </a:extLst>
            </p:cNvPr>
            <p:cNvSpPr txBox="1"/>
            <p:nvPr/>
          </p:nvSpPr>
          <p:spPr>
            <a:xfrm>
              <a:off x="6743630" y="3126403"/>
              <a:ext cx="270157"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2</a:t>
              </a:r>
            </a:p>
          </p:txBody>
        </p:sp>
        <p:sp>
          <p:nvSpPr>
            <p:cNvPr id="49" name="TextBox 48">
              <a:extLst>
                <a:ext uri="{FF2B5EF4-FFF2-40B4-BE49-F238E27FC236}">
                  <a16:creationId xmlns:a16="http://schemas.microsoft.com/office/drawing/2014/main" id="{D50A51BE-E1AB-4F7B-98D6-4ED8BF351F3B}"/>
                </a:ext>
              </a:extLst>
            </p:cNvPr>
            <p:cNvSpPr txBox="1"/>
            <p:nvPr/>
          </p:nvSpPr>
          <p:spPr>
            <a:xfrm>
              <a:off x="6743630" y="3409723"/>
              <a:ext cx="270157"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0</a:t>
              </a:r>
            </a:p>
          </p:txBody>
        </p:sp>
        <p:sp>
          <p:nvSpPr>
            <p:cNvPr id="50" name="Line 17">
              <a:extLst>
                <a:ext uri="{FF2B5EF4-FFF2-40B4-BE49-F238E27FC236}">
                  <a16:creationId xmlns:a16="http://schemas.microsoft.com/office/drawing/2014/main" id="{81FF1524-BE0F-4DA5-8A75-70AE9CC29B4E}"/>
                </a:ext>
              </a:extLst>
            </p:cNvPr>
            <p:cNvSpPr>
              <a:spLocks noChangeShapeType="1"/>
            </p:cNvSpPr>
            <p:nvPr/>
          </p:nvSpPr>
          <p:spPr bwMode="auto">
            <a:xfrm flipH="1">
              <a:off x="7015310" y="23824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1" name="TextBox 50">
              <a:extLst>
                <a:ext uri="{FF2B5EF4-FFF2-40B4-BE49-F238E27FC236}">
                  <a16:creationId xmlns:a16="http://schemas.microsoft.com/office/drawing/2014/main" id="{6638D2C9-7BAB-43DF-89C4-2FC7A51FA2E1}"/>
                </a:ext>
              </a:extLst>
            </p:cNvPr>
            <p:cNvSpPr txBox="1"/>
            <p:nvPr/>
          </p:nvSpPr>
          <p:spPr>
            <a:xfrm>
              <a:off x="6651819" y="2276446"/>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8</a:t>
              </a:r>
            </a:p>
          </p:txBody>
        </p:sp>
        <p:sp>
          <p:nvSpPr>
            <p:cNvPr id="52" name="Freeform: Shape 183">
              <a:extLst>
                <a:ext uri="{FF2B5EF4-FFF2-40B4-BE49-F238E27FC236}">
                  <a16:creationId xmlns:a16="http://schemas.microsoft.com/office/drawing/2014/main" id="{372A89D0-1D99-4F0A-A06C-32F1ACA2F563}"/>
                </a:ext>
              </a:extLst>
            </p:cNvPr>
            <p:cNvSpPr/>
            <p:nvPr/>
          </p:nvSpPr>
          <p:spPr>
            <a:xfrm>
              <a:off x="7088725" y="2124951"/>
              <a:ext cx="4159779" cy="1383440"/>
            </a:xfrm>
            <a:custGeom>
              <a:avLst/>
              <a:gdLst>
                <a:gd name="connsiteX0" fmla="*/ 0 w 4159779"/>
                <a:gd name="connsiteY0" fmla="*/ 1383441 h 1383440"/>
                <a:gd name="connsiteX1" fmla="*/ 0 w 4159779"/>
                <a:gd name="connsiteY1" fmla="*/ 1170798 h 1383440"/>
                <a:gd name="connsiteX2" fmla="*/ 13822 w 4159779"/>
                <a:gd name="connsiteY2" fmla="*/ 1170798 h 1383440"/>
                <a:gd name="connsiteX3" fmla="*/ 13822 w 4159779"/>
                <a:gd name="connsiteY3" fmla="*/ 1111777 h 1383440"/>
                <a:gd name="connsiteX4" fmla="*/ 26209 w 4159779"/>
                <a:gd name="connsiteY4" fmla="*/ 1111777 h 1383440"/>
                <a:gd name="connsiteX5" fmla="*/ 26209 w 4159779"/>
                <a:gd name="connsiteY5" fmla="*/ 1076918 h 1383440"/>
                <a:gd name="connsiteX6" fmla="*/ 41465 w 4159779"/>
                <a:gd name="connsiteY6" fmla="*/ 1076918 h 1383440"/>
                <a:gd name="connsiteX7" fmla="*/ 41465 w 4159779"/>
                <a:gd name="connsiteY7" fmla="*/ 1031240 h 1383440"/>
                <a:gd name="connsiteX8" fmla="*/ 59720 w 4159779"/>
                <a:gd name="connsiteY8" fmla="*/ 1031240 h 1383440"/>
                <a:gd name="connsiteX9" fmla="*/ 59720 w 4159779"/>
                <a:gd name="connsiteY9" fmla="*/ 1017176 h 1383440"/>
                <a:gd name="connsiteX10" fmla="*/ 75628 w 4159779"/>
                <a:gd name="connsiteY10" fmla="*/ 1017176 h 1383440"/>
                <a:gd name="connsiteX11" fmla="*/ 75628 w 4159779"/>
                <a:gd name="connsiteY11" fmla="*/ 955510 h 1383440"/>
                <a:gd name="connsiteX12" fmla="*/ 89449 w 4159779"/>
                <a:gd name="connsiteY12" fmla="*/ 955510 h 1383440"/>
                <a:gd name="connsiteX13" fmla="*/ 89449 w 4159779"/>
                <a:gd name="connsiteY13" fmla="*/ 930027 h 1383440"/>
                <a:gd name="connsiteX14" fmla="*/ 104705 w 4159779"/>
                <a:gd name="connsiteY14" fmla="*/ 930027 h 1383440"/>
                <a:gd name="connsiteX15" fmla="*/ 104705 w 4159779"/>
                <a:gd name="connsiteY15" fmla="*/ 892403 h 1383440"/>
                <a:gd name="connsiteX16" fmla="*/ 118527 w 4159779"/>
                <a:gd name="connsiteY16" fmla="*/ 892403 h 1383440"/>
                <a:gd name="connsiteX17" fmla="*/ 118527 w 4159779"/>
                <a:gd name="connsiteY17" fmla="*/ 864876 h 1383440"/>
                <a:gd name="connsiteX18" fmla="*/ 136782 w 4159779"/>
                <a:gd name="connsiteY18" fmla="*/ 864876 h 1383440"/>
                <a:gd name="connsiteX19" fmla="*/ 136782 w 4159779"/>
                <a:gd name="connsiteY19" fmla="*/ 836748 h 1383440"/>
                <a:gd name="connsiteX20" fmla="*/ 156471 w 4159779"/>
                <a:gd name="connsiteY20" fmla="*/ 836748 h 1383440"/>
                <a:gd name="connsiteX21" fmla="*/ 156471 w 4159779"/>
                <a:gd name="connsiteY21" fmla="*/ 819919 h 1383440"/>
                <a:gd name="connsiteX22" fmla="*/ 172509 w 4159779"/>
                <a:gd name="connsiteY22" fmla="*/ 819919 h 1383440"/>
                <a:gd name="connsiteX23" fmla="*/ 172509 w 4159779"/>
                <a:gd name="connsiteY23" fmla="*/ 803812 h 1383440"/>
                <a:gd name="connsiteX24" fmla="*/ 192198 w 4159779"/>
                <a:gd name="connsiteY24" fmla="*/ 803812 h 1383440"/>
                <a:gd name="connsiteX25" fmla="*/ 192198 w 4159779"/>
                <a:gd name="connsiteY25" fmla="*/ 792392 h 1383440"/>
                <a:gd name="connsiteX26" fmla="*/ 206802 w 4159779"/>
                <a:gd name="connsiteY26" fmla="*/ 792392 h 1383440"/>
                <a:gd name="connsiteX27" fmla="*/ 206802 w 4159779"/>
                <a:gd name="connsiteY27" fmla="*/ 782295 h 1383440"/>
                <a:gd name="connsiteX28" fmla="*/ 223493 w 4159779"/>
                <a:gd name="connsiteY28" fmla="*/ 782295 h 1383440"/>
                <a:gd name="connsiteX29" fmla="*/ 223493 w 4159779"/>
                <a:gd name="connsiteY29" fmla="*/ 769553 h 1383440"/>
                <a:gd name="connsiteX30" fmla="*/ 238097 w 4159779"/>
                <a:gd name="connsiteY30" fmla="*/ 769553 h 1383440"/>
                <a:gd name="connsiteX31" fmla="*/ 238097 w 4159779"/>
                <a:gd name="connsiteY31" fmla="*/ 756811 h 1383440"/>
                <a:gd name="connsiteX32" fmla="*/ 256352 w 4159779"/>
                <a:gd name="connsiteY32" fmla="*/ 756811 h 1383440"/>
                <a:gd name="connsiteX33" fmla="*/ 256352 w 4159779"/>
                <a:gd name="connsiteY33" fmla="*/ 747435 h 1383440"/>
                <a:gd name="connsiteX34" fmla="*/ 286211 w 4159779"/>
                <a:gd name="connsiteY34" fmla="*/ 747435 h 1383440"/>
                <a:gd name="connsiteX35" fmla="*/ 286211 w 4159779"/>
                <a:gd name="connsiteY35" fmla="*/ 736737 h 1383440"/>
                <a:gd name="connsiteX36" fmla="*/ 301467 w 4159779"/>
                <a:gd name="connsiteY36" fmla="*/ 736737 h 1383440"/>
                <a:gd name="connsiteX37" fmla="*/ 301467 w 4159779"/>
                <a:gd name="connsiteY37" fmla="*/ 723995 h 1383440"/>
                <a:gd name="connsiteX38" fmla="*/ 318940 w 4159779"/>
                <a:gd name="connsiteY38" fmla="*/ 723995 h 1383440"/>
                <a:gd name="connsiteX39" fmla="*/ 318940 w 4159779"/>
                <a:gd name="connsiteY39" fmla="*/ 708609 h 1383440"/>
                <a:gd name="connsiteX40" fmla="*/ 358840 w 4159779"/>
                <a:gd name="connsiteY40" fmla="*/ 708609 h 1383440"/>
                <a:gd name="connsiteX41" fmla="*/ 358840 w 4159779"/>
                <a:gd name="connsiteY41" fmla="*/ 696949 h 1383440"/>
                <a:gd name="connsiteX42" fmla="*/ 385831 w 4159779"/>
                <a:gd name="connsiteY42" fmla="*/ 696949 h 1383440"/>
                <a:gd name="connsiteX43" fmla="*/ 385831 w 4159779"/>
                <a:gd name="connsiteY43" fmla="*/ 688655 h 1383440"/>
                <a:gd name="connsiteX44" fmla="*/ 416734 w 4159779"/>
                <a:gd name="connsiteY44" fmla="*/ 688655 h 1383440"/>
                <a:gd name="connsiteX45" fmla="*/ 416734 w 4159779"/>
                <a:gd name="connsiteY45" fmla="*/ 676034 h 1383440"/>
                <a:gd name="connsiteX46" fmla="*/ 444899 w 4159779"/>
                <a:gd name="connsiteY46" fmla="*/ 676034 h 1383440"/>
                <a:gd name="connsiteX47" fmla="*/ 444899 w 4159779"/>
                <a:gd name="connsiteY47" fmla="*/ 668941 h 1383440"/>
                <a:gd name="connsiteX48" fmla="*/ 467848 w 4159779"/>
                <a:gd name="connsiteY48" fmla="*/ 668941 h 1383440"/>
                <a:gd name="connsiteX49" fmla="*/ 467848 w 4159779"/>
                <a:gd name="connsiteY49" fmla="*/ 657883 h 1383440"/>
                <a:gd name="connsiteX50" fmla="*/ 487016 w 4159779"/>
                <a:gd name="connsiteY50" fmla="*/ 657883 h 1383440"/>
                <a:gd name="connsiteX51" fmla="*/ 487016 w 4159779"/>
                <a:gd name="connsiteY51" fmla="*/ 650310 h 1383440"/>
                <a:gd name="connsiteX52" fmla="*/ 507748 w 4159779"/>
                <a:gd name="connsiteY52" fmla="*/ 650310 h 1383440"/>
                <a:gd name="connsiteX53" fmla="*/ 507748 w 4159779"/>
                <a:gd name="connsiteY53" fmla="*/ 640092 h 1383440"/>
                <a:gd name="connsiteX54" fmla="*/ 534739 w 4159779"/>
                <a:gd name="connsiteY54" fmla="*/ 640092 h 1383440"/>
                <a:gd name="connsiteX55" fmla="*/ 534739 w 4159779"/>
                <a:gd name="connsiteY55" fmla="*/ 629274 h 1383440"/>
                <a:gd name="connsiteX56" fmla="*/ 584680 w 4159779"/>
                <a:gd name="connsiteY56" fmla="*/ 629274 h 1383440"/>
                <a:gd name="connsiteX57" fmla="*/ 584680 w 4159779"/>
                <a:gd name="connsiteY57" fmla="*/ 619417 h 1383440"/>
                <a:gd name="connsiteX58" fmla="*/ 605934 w 4159779"/>
                <a:gd name="connsiteY58" fmla="*/ 619417 h 1383440"/>
                <a:gd name="connsiteX59" fmla="*/ 605934 w 4159779"/>
                <a:gd name="connsiteY59" fmla="*/ 609079 h 1383440"/>
                <a:gd name="connsiteX60" fmla="*/ 634881 w 4159779"/>
                <a:gd name="connsiteY60" fmla="*/ 609079 h 1383440"/>
                <a:gd name="connsiteX61" fmla="*/ 634881 w 4159779"/>
                <a:gd name="connsiteY61" fmla="*/ 601026 h 1383440"/>
                <a:gd name="connsiteX62" fmla="*/ 665132 w 4159779"/>
                <a:gd name="connsiteY62" fmla="*/ 601026 h 1383440"/>
                <a:gd name="connsiteX63" fmla="*/ 665132 w 4159779"/>
                <a:gd name="connsiteY63" fmla="*/ 592491 h 1383440"/>
                <a:gd name="connsiteX64" fmla="*/ 680127 w 4159779"/>
                <a:gd name="connsiteY64" fmla="*/ 592491 h 1383440"/>
                <a:gd name="connsiteX65" fmla="*/ 680127 w 4159779"/>
                <a:gd name="connsiteY65" fmla="*/ 581192 h 1383440"/>
                <a:gd name="connsiteX66" fmla="*/ 724591 w 4159779"/>
                <a:gd name="connsiteY66" fmla="*/ 581192 h 1383440"/>
                <a:gd name="connsiteX67" fmla="*/ 724591 w 4159779"/>
                <a:gd name="connsiteY67" fmla="*/ 572176 h 1383440"/>
                <a:gd name="connsiteX68" fmla="*/ 741020 w 4159779"/>
                <a:gd name="connsiteY68" fmla="*/ 572176 h 1383440"/>
                <a:gd name="connsiteX69" fmla="*/ 741020 w 4159779"/>
                <a:gd name="connsiteY69" fmla="*/ 560396 h 1383440"/>
                <a:gd name="connsiteX70" fmla="*/ 786006 w 4159779"/>
                <a:gd name="connsiteY70" fmla="*/ 560396 h 1383440"/>
                <a:gd name="connsiteX71" fmla="*/ 786006 w 4159779"/>
                <a:gd name="connsiteY71" fmla="*/ 551140 h 1383440"/>
                <a:gd name="connsiteX72" fmla="*/ 814953 w 4159779"/>
                <a:gd name="connsiteY72" fmla="*/ 551140 h 1383440"/>
                <a:gd name="connsiteX73" fmla="*/ 814953 w 4159779"/>
                <a:gd name="connsiteY73" fmla="*/ 542125 h 1383440"/>
                <a:gd name="connsiteX74" fmla="*/ 844943 w 4159779"/>
                <a:gd name="connsiteY74" fmla="*/ 542125 h 1383440"/>
                <a:gd name="connsiteX75" fmla="*/ 844943 w 4159779"/>
                <a:gd name="connsiteY75" fmla="*/ 530826 h 1383440"/>
                <a:gd name="connsiteX76" fmla="*/ 868935 w 4159779"/>
                <a:gd name="connsiteY76" fmla="*/ 530826 h 1383440"/>
                <a:gd name="connsiteX77" fmla="*/ 868935 w 4159779"/>
                <a:gd name="connsiteY77" fmla="*/ 519767 h 1383440"/>
                <a:gd name="connsiteX78" fmla="*/ 887451 w 4159779"/>
                <a:gd name="connsiteY78" fmla="*/ 519767 h 1383440"/>
                <a:gd name="connsiteX79" fmla="*/ 887451 w 4159779"/>
                <a:gd name="connsiteY79" fmla="*/ 512194 h 1383440"/>
                <a:gd name="connsiteX80" fmla="*/ 938695 w 4159779"/>
                <a:gd name="connsiteY80" fmla="*/ 512194 h 1383440"/>
                <a:gd name="connsiteX81" fmla="*/ 938695 w 4159779"/>
                <a:gd name="connsiteY81" fmla="*/ 501856 h 1383440"/>
                <a:gd name="connsiteX82" fmla="*/ 980421 w 4159779"/>
                <a:gd name="connsiteY82" fmla="*/ 501856 h 1383440"/>
                <a:gd name="connsiteX83" fmla="*/ 980421 w 4159779"/>
                <a:gd name="connsiteY83" fmla="*/ 493081 h 1383440"/>
                <a:gd name="connsiteX84" fmla="*/ 1025145 w 4159779"/>
                <a:gd name="connsiteY84" fmla="*/ 493081 h 1383440"/>
                <a:gd name="connsiteX85" fmla="*/ 1025145 w 4159779"/>
                <a:gd name="connsiteY85" fmla="*/ 484066 h 1383440"/>
                <a:gd name="connsiteX86" fmla="*/ 1073130 w 4159779"/>
                <a:gd name="connsiteY86" fmla="*/ 484066 h 1383440"/>
                <a:gd name="connsiteX87" fmla="*/ 1073130 w 4159779"/>
                <a:gd name="connsiteY87" fmla="*/ 473728 h 1383440"/>
                <a:gd name="connsiteX88" fmla="*/ 1118767 w 4159779"/>
                <a:gd name="connsiteY88" fmla="*/ 473728 h 1383440"/>
                <a:gd name="connsiteX89" fmla="*/ 1118767 w 4159779"/>
                <a:gd name="connsiteY89" fmla="*/ 463391 h 1383440"/>
                <a:gd name="connsiteX90" fmla="*/ 1151235 w 4159779"/>
                <a:gd name="connsiteY90" fmla="*/ 463391 h 1383440"/>
                <a:gd name="connsiteX91" fmla="*/ 1151235 w 4159779"/>
                <a:gd name="connsiteY91" fmla="*/ 454135 h 1383440"/>
                <a:gd name="connsiteX92" fmla="*/ 1192178 w 4159779"/>
                <a:gd name="connsiteY92" fmla="*/ 454135 h 1383440"/>
                <a:gd name="connsiteX93" fmla="*/ 1192178 w 4159779"/>
                <a:gd name="connsiteY93" fmla="*/ 444038 h 1383440"/>
                <a:gd name="connsiteX94" fmla="*/ 1224646 w 4159779"/>
                <a:gd name="connsiteY94" fmla="*/ 444038 h 1383440"/>
                <a:gd name="connsiteX95" fmla="*/ 1224646 w 4159779"/>
                <a:gd name="connsiteY95" fmla="*/ 434782 h 1383440"/>
                <a:gd name="connsiteX96" fmla="*/ 1256070 w 4159779"/>
                <a:gd name="connsiteY96" fmla="*/ 434782 h 1383440"/>
                <a:gd name="connsiteX97" fmla="*/ 1256070 w 4159779"/>
                <a:gd name="connsiteY97" fmla="*/ 425766 h 1383440"/>
                <a:gd name="connsiteX98" fmla="*/ 1271065 w 4159779"/>
                <a:gd name="connsiteY98" fmla="*/ 425766 h 1383440"/>
                <a:gd name="connsiteX99" fmla="*/ 1271065 w 4159779"/>
                <a:gd name="connsiteY99" fmla="*/ 416511 h 1383440"/>
                <a:gd name="connsiteX100" fmla="*/ 1340695 w 4159779"/>
                <a:gd name="connsiteY100" fmla="*/ 416511 h 1383440"/>
                <a:gd name="connsiteX101" fmla="*/ 1340695 w 4159779"/>
                <a:gd name="connsiteY101" fmla="*/ 407495 h 1383440"/>
                <a:gd name="connsiteX102" fmla="*/ 1374597 w 4159779"/>
                <a:gd name="connsiteY102" fmla="*/ 407495 h 1383440"/>
                <a:gd name="connsiteX103" fmla="*/ 1374597 w 4159779"/>
                <a:gd name="connsiteY103" fmla="*/ 397278 h 1383440"/>
                <a:gd name="connsiteX104" fmla="*/ 1407065 w 4159779"/>
                <a:gd name="connsiteY104" fmla="*/ 397278 h 1383440"/>
                <a:gd name="connsiteX105" fmla="*/ 1407065 w 4159779"/>
                <a:gd name="connsiteY105" fmla="*/ 386700 h 1383440"/>
                <a:gd name="connsiteX106" fmla="*/ 1452311 w 4159779"/>
                <a:gd name="connsiteY106" fmla="*/ 386700 h 1383440"/>
                <a:gd name="connsiteX107" fmla="*/ 1452311 w 4159779"/>
                <a:gd name="connsiteY107" fmla="*/ 376603 h 1383440"/>
                <a:gd name="connsiteX108" fmla="*/ 1494558 w 4159779"/>
                <a:gd name="connsiteY108" fmla="*/ 376603 h 1383440"/>
                <a:gd name="connsiteX109" fmla="*/ 1494558 w 4159779"/>
                <a:gd name="connsiteY109" fmla="*/ 365303 h 1383440"/>
                <a:gd name="connsiteX110" fmla="*/ 1558972 w 4159779"/>
                <a:gd name="connsiteY110" fmla="*/ 365303 h 1383440"/>
                <a:gd name="connsiteX111" fmla="*/ 1558972 w 4159779"/>
                <a:gd name="connsiteY111" fmla="*/ 357730 h 1383440"/>
                <a:gd name="connsiteX112" fmla="*/ 1575010 w 4159779"/>
                <a:gd name="connsiteY112" fmla="*/ 357730 h 1383440"/>
                <a:gd name="connsiteX113" fmla="*/ 1575010 w 4159779"/>
                <a:gd name="connsiteY113" fmla="*/ 347633 h 1383440"/>
                <a:gd name="connsiteX114" fmla="*/ 1599785 w 4159779"/>
                <a:gd name="connsiteY114" fmla="*/ 347633 h 1383440"/>
                <a:gd name="connsiteX115" fmla="*/ 1599785 w 4159779"/>
                <a:gd name="connsiteY115" fmla="*/ 337296 h 1383440"/>
                <a:gd name="connsiteX116" fmla="*/ 1669936 w 4159779"/>
                <a:gd name="connsiteY116" fmla="*/ 337296 h 1383440"/>
                <a:gd name="connsiteX117" fmla="*/ 1669936 w 4159779"/>
                <a:gd name="connsiteY117" fmla="*/ 329723 h 1383440"/>
                <a:gd name="connsiteX118" fmla="*/ 1725874 w 4159779"/>
                <a:gd name="connsiteY118" fmla="*/ 329723 h 1383440"/>
                <a:gd name="connsiteX119" fmla="*/ 1725874 w 4159779"/>
                <a:gd name="connsiteY119" fmla="*/ 317702 h 1383440"/>
                <a:gd name="connsiteX120" fmla="*/ 1764862 w 4159779"/>
                <a:gd name="connsiteY120" fmla="*/ 317702 h 1383440"/>
                <a:gd name="connsiteX121" fmla="*/ 1764862 w 4159779"/>
                <a:gd name="connsiteY121" fmla="*/ 307845 h 1383440"/>
                <a:gd name="connsiteX122" fmla="*/ 1875956 w 4159779"/>
                <a:gd name="connsiteY122" fmla="*/ 307845 h 1383440"/>
                <a:gd name="connsiteX123" fmla="*/ 1875956 w 4159779"/>
                <a:gd name="connsiteY123" fmla="*/ 298590 h 1383440"/>
                <a:gd name="connsiteX124" fmla="*/ 1926809 w 4159779"/>
                <a:gd name="connsiteY124" fmla="*/ 298590 h 1383440"/>
                <a:gd name="connsiteX125" fmla="*/ 1926809 w 4159779"/>
                <a:gd name="connsiteY125" fmla="*/ 290656 h 1383440"/>
                <a:gd name="connsiteX126" fmla="*/ 1971273 w 4159779"/>
                <a:gd name="connsiteY126" fmla="*/ 290656 h 1383440"/>
                <a:gd name="connsiteX127" fmla="*/ 1971273 w 4159779"/>
                <a:gd name="connsiteY127" fmla="*/ 280679 h 1383440"/>
                <a:gd name="connsiteX128" fmla="*/ 1990962 w 4159779"/>
                <a:gd name="connsiteY128" fmla="*/ 280679 h 1383440"/>
                <a:gd name="connsiteX129" fmla="*/ 1990962 w 4159779"/>
                <a:gd name="connsiteY129" fmla="*/ 271904 h 1383440"/>
                <a:gd name="connsiteX130" fmla="*/ 2089147 w 4159779"/>
                <a:gd name="connsiteY130" fmla="*/ 271904 h 1383440"/>
                <a:gd name="connsiteX131" fmla="*/ 2089147 w 4159779"/>
                <a:gd name="connsiteY131" fmla="*/ 260965 h 1383440"/>
                <a:gd name="connsiteX132" fmla="*/ 2143782 w 4159779"/>
                <a:gd name="connsiteY132" fmla="*/ 260965 h 1383440"/>
                <a:gd name="connsiteX133" fmla="*/ 2143782 w 4159779"/>
                <a:gd name="connsiteY133" fmla="*/ 249666 h 1383440"/>
                <a:gd name="connsiteX134" fmla="*/ 2220322 w 4159779"/>
                <a:gd name="connsiteY134" fmla="*/ 249666 h 1383440"/>
                <a:gd name="connsiteX135" fmla="*/ 2220322 w 4159779"/>
                <a:gd name="connsiteY135" fmla="*/ 240771 h 1383440"/>
                <a:gd name="connsiteX136" fmla="*/ 2302730 w 4159779"/>
                <a:gd name="connsiteY136" fmla="*/ 240771 h 1383440"/>
                <a:gd name="connsiteX137" fmla="*/ 2302730 w 4159779"/>
                <a:gd name="connsiteY137" fmla="*/ 230433 h 1383440"/>
                <a:gd name="connsiteX138" fmla="*/ 2329852 w 4159779"/>
                <a:gd name="connsiteY138" fmla="*/ 230433 h 1383440"/>
                <a:gd name="connsiteX139" fmla="*/ 2329852 w 4159779"/>
                <a:gd name="connsiteY139" fmla="*/ 223461 h 1383440"/>
                <a:gd name="connsiteX140" fmla="*/ 2465330 w 4159779"/>
                <a:gd name="connsiteY140" fmla="*/ 223461 h 1383440"/>
                <a:gd name="connsiteX141" fmla="*/ 2465330 w 4159779"/>
                <a:gd name="connsiteY141" fmla="*/ 212282 h 1383440"/>
                <a:gd name="connsiteX142" fmla="*/ 2518530 w 4159779"/>
                <a:gd name="connsiteY142" fmla="*/ 212282 h 1383440"/>
                <a:gd name="connsiteX143" fmla="*/ 2518530 w 4159779"/>
                <a:gd name="connsiteY143" fmla="*/ 201584 h 1383440"/>
                <a:gd name="connsiteX144" fmla="*/ 2568600 w 4159779"/>
                <a:gd name="connsiteY144" fmla="*/ 201584 h 1383440"/>
                <a:gd name="connsiteX145" fmla="*/ 2568600 w 4159779"/>
                <a:gd name="connsiteY145" fmla="*/ 194973 h 1383440"/>
                <a:gd name="connsiteX146" fmla="*/ 2666264 w 4159779"/>
                <a:gd name="connsiteY146" fmla="*/ 194973 h 1383440"/>
                <a:gd name="connsiteX147" fmla="*/ 2666264 w 4159779"/>
                <a:gd name="connsiteY147" fmla="*/ 185236 h 1383440"/>
                <a:gd name="connsiteX148" fmla="*/ 2715162 w 4159779"/>
                <a:gd name="connsiteY148" fmla="*/ 185236 h 1383440"/>
                <a:gd name="connsiteX149" fmla="*/ 2715162 w 4159779"/>
                <a:gd name="connsiteY149" fmla="*/ 174177 h 1383440"/>
                <a:gd name="connsiteX150" fmla="*/ 2836035 w 4159779"/>
                <a:gd name="connsiteY150" fmla="*/ 174177 h 1383440"/>
                <a:gd name="connsiteX151" fmla="*/ 2836035 w 4159779"/>
                <a:gd name="connsiteY151" fmla="*/ 164921 h 1383440"/>
                <a:gd name="connsiteX152" fmla="*/ 2904231 w 4159779"/>
                <a:gd name="connsiteY152" fmla="*/ 164921 h 1383440"/>
                <a:gd name="connsiteX153" fmla="*/ 2904231 w 4159779"/>
                <a:gd name="connsiteY153" fmla="*/ 153863 h 1383440"/>
                <a:gd name="connsiteX154" fmla="*/ 2936959 w 4159779"/>
                <a:gd name="connsiteY154" fmla="*/ 153863 h 1383440"/>
                <a:gd name="connsiteX155" fmla="*/ 2936959 w 4159779"/>
                <a:gd name="connsiteY155" fmla="*/ 143525 h 1383440"/>
                <a:gd name="connsiteX156" fmla="*/ 3004763 w 4159779"/>
                <a:gd name="connsiteY156" fmla="*/ 143525 h 1383440"/>
                <a:gd name="connsiteX157" fmla="*/ 3004763 w 4159779"/>
                <a:gd name="connsiteY157" fmla="*/ 134389 h 1383440"/>
                <a:gd name="connsiteX158" fmla="*/ 3136720 w 4159779"/>
                <a:gd name="connsiteY158" fmla="*/ 134389 h 1383440"/>
                <a:gd name="connsiteX159" fmla="*/ 3136720 w 4159779"/>
                <a:gd name="connsiteY159" fmla="*/ 124773 h 1383440"/>
                <a:gd name="connsiteX160" fmla="*/ 3189268 w 4159779"/>
                <a:gd name="connsiteY160" fmla="*/ 124773 h 1383440"/>
                <a:gd name="connsiteX161" fmla="*/ 3189268 w 4159779"/>
                <a:gd name="connsiteY161" fmla="*/ 111550 h 1383440"/>
                <a:gd name="connsiteX162" fmla="*/ 3208958 w 4159779"/>
                <a:gd name="connsiteY162" fmla="*/ 111550 h 1383440"/>
                <a:gd name="connsiteX163" fmla="*/ 3208958 w 4159779"/>
                <a:gd name="connsiteY163" fmla="*/ 102535 h 1383440"/>
                <a:gd name="connsiteX164" fmla="*/ 3284846 w 4159779"/>
                <a:gd name="connsiteY164" fmla="*/ 102535 h 1383440"/>
                <a:gd name="connsiteX165" fmla="*/ 3284846 w 4159779"/>
                <a:gd name="connsiteY165" fmla="*/ 94361 h 1383440"/>
                <a:gd name="connsiteX166" fmla="*/ 3310273 w 4159779"/>
                <a:gd name="connsiteY166" fmla="*/ 94361 h 1383440"/>
                <a:gd name="connsiteX167" fmla="*/ 3310273 w 4159779"/>
                <a:gd name="connsiteY167" fmla="*/ 84384 h 1383440"/>
                <a:gd name="connsiteX168" fmla="*/ 3329962 w 4159779"/>
                <a:gd name="connsiteY168" fmla="*/ 84384 h 1383440"/>
                <a:gd name="connsiteX169" fmla="*/ 3329962 w 4159779"/>
                <a:gd name="connsiteY169" fmla="*/ 77292 h 1383440"/>
                <a:gd name="connsiteX170" fmla="*/ 3427495 w 4159779"/>
                <a:gd name="connsiteY170" fmla="*/ 77292 h 1383440"/>
                <a:gd name="connsiteX171" fmla="*/ 3427495 w 4159779"/>
                <a:gd name="connsiteY171" fmla="*/ 67555 h 1383440"/>
                <a:gd name="connsiteX172" fmla="*/ 3495952 w 4159779"/>
                <a:gd name="connsiteY172" fmla="*/ 67555 h 1383440"/>
                <a:gd name="connsiteX173" fmla="*/ 3495952 w 4159779"/>
                <a:gd name="connsiteY173" fmla="*/ 59862 h 1383440"/>
                <a:gd name="connsiteX174" fmla="*/ 3591920 w 4159779"/>
                <a:gd name="connsiteY174" fmla="*/ 59862 h 1383440"/>
                <a:gd name="connsiteX175" fmla="*/ 3591920 w 4159779"/>
                <a:gd name="connsiteY175" fmla="*/ 49404 h 1383440"/>
                <a:gd name="connsiteX176" fmla="*/ 3681891 w 4159779"/>
                <a:gd name="connsiteY176" fmla="*/ 49404 h 1383440"/>
                <a:gd name="connsiteX177" fmla="*/ 3681891 w 4159779"/>
                <a:gd name="connsiteY177" fmla="*/ 40269 h 1383440"/>
                <a:gd name="connsiteX178" fmla="*/ 3767950 w 4159779"/>
                <a:gd name="connsiteY178" fmla="*/ 40269 h 1383440"/>
                <a:gd name="connsiteX179" fmla="*/ 3767950 w 4159779"/>
                <a:gd name="connsiteY179" fmla="*/ 29570 h 1383440"/>
                <a:gd name="connsiteX180" fmla="*/ 3929115 w 4159779"/>
                <a:gd name="connsiteY180" fmla="*/ 29570 h 1383440"/>
                <a:gd name="connsiteX181" fmla="*/ 3929115 w 4159779"/>
                <a:gd name="connsiteY181" fmla="*/ 18872 h 1383440"/>
                <a:gd name="connsiteX182" fmla="*/ 4003178 w 4159779"/>
                <a:gd name="connsiteY182" fmla="*/ 18872 h 1383440"/>
                <a:gd name="connsiteX183" fmla="*/ 4003178 w 4159779"/>
                <a:gd name="connsiteY183" fmla="*/ 8775 h 1383440"/>
                <a:gd name="connsiteX184" fmla="*/ 4076850 w 4159779"/>
                <a:gd name="connsiteY184" fmla="*/ 8775 h 1383440"/>
                <a:gd name="connsiteX185" fmla="*/ 4076850 w 4159779"/>
                <a:gd name="connsiteY185" fmla="*/ 0 h 1383440"/>
                <a:gd name="connsiteX186" fmla="*/ 4159779 w 4159779"/>
                <a:gd name="connsiteY186" fmla="*/ 0 h 13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159779" h="1383440">
                  <a:moveTo>
                    <a:pt x="0" y="1383441"/>
                  </a:moveTo>
                  <a:lnTo>
                    <a:pt x="0" y="1170798"/>
                  </a:lnTo>
                  <a:lnTo>
                    <a:pt x="13822" y="1170798"/>
                  </a:lnTo>
                  <a:lnTo>
                    <a:pt x="13822" y="1111777"/>
                  </a:lnTo>
                  <a:lnTo>
                    <a:pt x="26209" y="1111777"/>
                  </a:lnTo>
                  <a:lnTo>
                    <a:pt x="26209" y="1076918"/>
                  </a:lnTo>
                  <a:lnTo>
                    <a:pt x="41465" y="1076918"/>
                  </a:lnTo>
                  <a:lnTo>
                    <a:pt x="41465" y="1031240"/>
                  </a:lnTo>
                  <a:lnTo>
                    <a:pt x="59720" y="1031240"/>
                  </a:lnTo>
                  <a:lnTo>
                    <a:pt x="59720" y="1017176"/>
                  </a:lnTo>
                  <a:lnTo>
                    <a:pt x="75628" y="1017176"/>
                  </a:lnTo>
                  <a:lnTo>
                    <a:pt x="75628" y="955510"/>
                  </a:lnTo>
                  <a:lnTo>
                    <a:pt x="89449" y="955510"/>
                  </a:lnTo>
                  <a:lnTo>
                    <a:pt x="89449" y="930027"/>
                  </a:lnTo>
                  <a:lnTo>
                    <a:pt x="104705" y="930027"/>
                  </a:lnTo>
                  <a:lnTo>
                    <a:pt x="104705" y="892403"/>
                  </a:lnTo>
                  <a:lnTo>
                    <a:pt x="118527" y="892403"/>
                  </a:lnTo>
                  <a:lnTo>
                    <a:pt x="118527" y="864876"/>
                  </a:lnTo>
                  <a:lnTo>
                    <a:pt x="136782" y="864876"/>
                  </a:lnTo>
                  <a:lnTo>
                    <a:pt x="136782" y="836748"/>
                  </a:lnTo>
                  <a:lnTo>
                    <a:pt x="156471" y="836748"/>
                  </a:lnTo>
                  <a:lnTo>
                    <a:pt x="156471" y="819919"/>
                  </a:lnTo>
                  <a:lnTo>
                    <a:pt x="172509" y="819919"/>
                  </a:lnTo>
                  <a:lnTo>
                    <a:pt x="172509" y="803812"/>
                  </a:lnTo>
                  <a:lnTo>
                    <a:pt x="192198" y="803812"/>
                  </a:lnTo>
                  <a:lnTo>
                    <a:pt x="192198" y="792392"/>
                  </a:lnTo>
                  <a:lnTo>
                    <a:pt x="206802" y="792392"/>
                  </a:lnTo>
                  <a:lnTo>
                    <a:pt x="206802" y="782295"/>
                  </a:lnTo>
                  <a:lnTo>
                    <a:pt x="223493" y="782295"/>
                  </a:lnTo>
                  <a:lnTo>
                    <a:pt x="223493" y="769553"/>
                  </a:lnTo>
                  <a:lnTo>
                    <a:pt x="238097" y="769553"/>
                  </a:lnTo>
                  <a:lnTo>
                    <a:pt x="238097" y="756811"/>
                  </a:lnTo>
                  <a:lnTo>
                    <a:pt x="256352" y="756811"/>
                  </a:lnTo>
                  <a:lnTo>
                    <a:pt x="256352" y="747435"/>
                  </a:lnTo>
                  <a:lnTo>
                    <a:pt x="286211" y="747435"/>
                  </a:lnTo>
                  <a:lnTo>
                    <a:pt x="286211" y="736737"/>
                  </a:lnTo>
                  <a:lnTo>
                    <a:pt x="301467" y="736737"/>
                  </a:lnTo>
                  <a:lnTo>
                    <a:pt x="301467" y="723995"/>
                  </a:lnTo>
                  <a:lnTo>
                    <a:pt x="318940" y="723995"/>
                  </a:lnTo>
                  <a:lnTo>
                    <a:pt x="318940" y="708609"/>
                  </a:lnTo>
                  <a:lnTo>
                    <a:pt x="358840" y="708609"/>
                  </a:lnTo>
                  <a:lnTo>
                    <a:pt x="358840" y="696949"/>
                  </a:lnTo>
                  <a:lnTo>
                    <a:pt x="385831" y="696949"/>
                  </a:lnTo>
                  <a:lnTo>
                    <a:pt x="385831" y="688655"/>
                  </a:lnTo>
                  <a:lnTo>
                    <a:pt x="416734" y="688655"/>
                  </a:lnTo>
                  <a:lnTo>
                    <a:pt x="416734" y="676034"/>
                  </a:lnTo>
                  <a:lnTo>
                    <a:pt x="444899" y="676034"/>
                  </a:lnTo>
                  <a:lnTo>
                    <a:pt x="444899" y="668941"/>
                  </a:lnTo>
                  <a:lnTo>
                    <a:pt x="467848" y="668941"/>
                  </a:lnTo>
                  <a:lnTo>
                    <a:pt x="467848" y="657883"/>
                  </a:lnTo>
                  <a:lnTo>
                    <a:pt x="487016" y="657883"/>
                  </a:lnTo>
                  <a:lnTo>
                    <a:pt x="487016" y="650310"/>
                  </a:lnTo>
                  <a:lnTo>
                    <a:pt x="507748" y="650310"/>
                  </a:lnTo>
                  <a:lnTo>
                    <a:pt x="507748" y="640092"/>
                  </a:lnTo>
                  <a:lnTo>
                    <a:pt x="534739" y="640092"/>
                  </a:lnTo>
                  <a:lnTo>
                    <a:pt x="534739" y="629274"/>
                  </a:lnTo>
                  <a:lnTo>
                    <a:pt x="584680" y="629274"/>
                  </a:lnTo>
                  <a:lnTo>
                    <a:pt x="584680" y="619417"/>
                  </a:lnTo>
                  <a:lnTo>
                    <a:pt x="605934" y="619417"/>
                  </a:lnTo>
                  <a:lnTo>
                    <a:pt x="605934" y="609079"/>
                  </a:lnTo>
                  <a:lnTo>
                    <a:pt x="634881" y="609079"/>
                  </a:lnTo>
                  <a:lnTo>
                    <a:pt x="634881" y="601026"/>
                  </a:lnTo>
                  <a:lnTo>
                    <a:pt x="665132" y="601026"/>
                  </a:lnTo>
                  <a:lnTo>
                    <a:pt x="665132" y="592491"/>
                  </a:lnTo>
                  <a:lnTo>
                    <a:pt x="680127" y="592491"/>
                  </a:lnTo>
                  <a:lnTo>
                    <a:pt x="680127" y="581192"/>
                  </a:lnTo>
                  <a:lnTo>
                    <a:pt x="724591" y="581192"/>
                  </a:lnTo>
                  <a:lnTo>
                    <a:pt x="724591" y="572176"/>
                  </a:lnTo>
                  <a:lnTo>
                    <a:pt x="741020" y="572176"/>
                  </a:lnTo>
                  <a:lnTo>
                    <a:pt x="741020" y="560396"/>
                  </a:lnTo>
                  <a:lnTo>
                    <a:pt x="786006" y="560396"/>
                  </a:lnTo>
                  <a:lnTo>
                    <a:pt x="786006" y="551140"/>
                  </a:lnTo>
                  <a:lnTo>
                    <a:pt x="814953" y="551140"/>
                  </a:lnTo>
                  <a:lnTo>
                    <a:pt x="814953" y="542125"/>
                  </a:lnTo>
                  <a:lnTo>
                    <a:pt x="844943" y="542125"/>
                  </a:lnTo>
                  <a:lnTo>
                    <a:pt x="844943" y="530826"/>
                  </a:lnTo>
                  <a:lnTo>
                    <a:pt x="868935" y="530826"/>
                  </a:lnTo>
                  <a:lnTo>
                    <a:pt x="868935" y="519767"/>
                  </a:lnTo>
                  <a:lnTo>
                    <a:pt x="887451" y="519767"/>
                  </a:lnTo>
                  <a:lnTo>
                    <a:pt x="887451" y="512194"/>
                  </a:lnTo>
                  <a:lnTo>
                    <a:pt x="938695" y="512194"/>
                  </a:lnTo>
                  <a:lnTo>
                    <a:pt x="938695" y="501856"/>
                  </a:lnTo>
                  <a:lnTo>
                    <a:pt x="980421" y="501856"/>
                  </a:lnTo>
                  <a:lnTo>
                    <a:pt x="980421" y="493081"/>
                  </a:lnTo>
                  <a:lnTo>
                    <a:pt x="1025145" y="493081"/>
                  </a:lnTo>
                  <a:lnTo>
                    <a:pt x="1025145" y="484066"/>
                  </a:lnTo>
                  <a:lnTo>
                    <a:pt x="1073130" y="484066"/>
                  </a:lnTo>
                  <a:lnTo>
                    <a:pt x="1073130" y="473728"/>
                  </a:lnTo>
                  <a:lnTo>
                    <a:pt x="1118767" y="473728"/>
                  </a:lnTo>
                  <a:lnTo>
                    <a:pt x="1118767" y="463391"/>
                  </a:lnTo>
                  <a:lnTo>
                    <a:pt x="1151235" y="463391"/>
                  </a:lnTo>
                  <a:lnTo>
                    <a:pt x="1151235" y="454135"/>
                  </a:lnTo>
                  <a:lnTo>
                    <a:pt x="1192178" y="454135"/>
                  </a:lnTo>
                  <a:lnTo>
                    <a:pt x="1192178" y="444038"/>
                  </a:lnTo>
                  <a:lnTo>
                    <a:pt x="1224646" y="444038"/>
                  </a:lnTo>
                  <a:lnTo>
                    <a:pt x="1224646" y="434782"/>
                  </a:lnTo>
                  <a:lnTo>
                    <a:pt x="1256070" y="434782"/>
                  </a:lnTo>
                  <a:lnTo>
                    <a:pt x="1256070" y="425766"/>
                  </a:lnTo>
                  <a:lnTo>
                    <a:pt x="1271065" y="425766"/>
                  </a:lnTo>
                  <a:lnTo>
                    <a:pt x="1271065" y="416511"/>
                  </a:lnTo>
                  <a:lnTo>
                    <a:pt x="1340695" y="416511"/>
                  </a:lnTo>
                  <a:lnTo>
                    <a:pt x="1340695" y="407495"/>
                  </a:lnTo>
                  <a:lnTo>
                    <a:pt x="1374597" y="407495"/>
                  </a:lnTo>
                  <a:lnTo>
                    <a:pt x="1374597" y="397278"/>
                  </a:lnTo>
                  <a:lnTo>
                    <a:pt x="1407065" y="397278"/>
                  </a:lnTo>
                  <a:lnTo>
                    <a:pt x="1407065" y="386700"/>
                  </a:lnTo>
                  <a:lnTo>
                    <a:pt x="1452311" y="386700"/>
                  </a:lnTo>
                  <a:lnTo>
                    <a:pt x="1452311" y="376603"/>
                  </a:lnTo>
                  <a:lnTo>
                    <a:pt x="1494558" y="376603"/>
                  </a:lnTo>
                  <a:lnTo>
                    <a:pt x="1494558" y="365303"/>
                  </a:lnTo>
                  <a:lnTo>
                    <a:pt x="1558972" y="365303"/>
                  </a:lnTo>
                  <a:lnTo>
                    <a:pt x="1558972" y="357730"/>
                  </a:lnTo>
                  <a:lnTo>
                    <a:pt x="1575010" y="357730"/>
                  </a:lnTo>
                  <a:lnTo>
                    <a:pt x="1575010" y="347633"/>
                  </a:lnTo>
                  <a:lnTo>
                    <a:pt x="1599785" y="347633"/>
                  </a:lnTo>
                  <a:lnTo>
                    <a:pt x="1599785" y="337296"/>
                  </a:lnTo>
                  <a:lnTo>
                    <a:pt x="1669936" y="337296"/>
                  </a:lnTo>
                  <a:lnTo>
                    <a:pt x="1669936" y="329723"/>
                  </a:lnTo>
                  <a:lnTo>
                    <a:pt x="1725874" y="329723"/>
                  </a:lnTo>
                  <a:lnTo>
                    <a:pt x="1725874" y="317702"/>
                  </a:lnTo>
                  <a:lnTo>
                    <a:pt x="1764862" y="317702"/>
                  </a:lnTo>
                  <a:lnTo>
                    <a:pt x="1764862" y="307845"/>
                  </a:lnTo>
                  <a:lnTo>
                    <a:pt x="1875956" y="307845"/>
                  </a:lnTo>
                  <a:lnTo>
                    <a:pt x="1875956" y="298590"/>
                  </a:lnTo>
                  <a:lnTo>
                    <a:pt x="1926809" y="298590"/>
                  </a:lnTo>
                  <a:lnTo>
                    <a:pt x="1926809" y="290656"/>
                  </a:lnTo>
                  <a:lnTo>
                    <a:pt x="1971273" y="290656"/>
                  </a:lnTo>
                  <a:lnTo>
                    <a:pt x="1971273" y="280679"/>
                  </a:lnTo>
                  <a:lnTo>
                    <a:pt x="1990962" y="280679"/>
                  </a:lnTo>
                  <a:lnTo>
                    <a:pt x="1990962" y="271904"/>
                  </a:lnTo>
                  <a:lnTo>
                    <a:pt x="2089147" y="271904"/>
                  </a:lnTo>
                  <a:lnTo>
                    <a:pt x="2089147" y="260965"/>
                  </a:lnTo>
                  <a:lnTo>
                    <a:pt x="2143782" y="260965"/>
                  </a:lnTo>
                  <a:lnTo>
                    <a:pt x="2143782" y="249666"/>
                  </a:lnTo>
                  <a:lnTo>
                    <a:pt x="2220322" y="249666"/>
                  </a:lnTo>
                  <a:lnTo>
                    <a:pt x="2220322" y="240771"/>
                  </a:lnTo>
                  <a:lnTo>
                    <a:pt x="2302730" y="240771"/>
                  </a:lnTo>
                  <a:cubicBezTo>
                    <a:pt x="2302730" y="240771"/>
                    <a:pt x="2302600" y="230433"/>
                    <a:pt x="2302730" y="230433"/>
                  </a:cubicBezTo>
                  <a:cubicBezTo>
                    <a:pt x="2302861" y="230433"/>
                    <a:pt x="2329852" y="230433"/>
                    <a:pt x="2329852" y="230433"/>
                  </a:cubicBezTo>
                  <a:lnTo>
                    <a:pt x="2329852" y="223461"/>
                  </a:lnTo>
                  <a:lnTo>
                    <a:pt x="2465330" y="223461"/>
                  </a:lnTo>
                  <a:lnTo>
                    <a:pt x="2465330" y="212282"/>
                  </a:lnTo>
                  <a:lnTo>
                    <a:pt x="2518530" y="212282"/>
                  </a:lnTo>
                  <a:lnTo>
                    <a:pt x="2518530" y="201584"/>
                  </a:lnTo>
                  <a:lnTo>
                    <a:pt x="2568600" y="201584"/>
                  </a:lnTo>
                  <a:lnTo>
                    <a:pt x="2568600" y="194973"/>
                  </a:lnTo>
                  <a:lnTo>
                    <a:pt x="2666264" y="194973"/>
                  </a:lnTo>
                  <a:lnTo>
                    <a:pt x="2666264" y="185236"/>
                  </a:lnTo>
                  <a:lnTo>
                    <a:pt x="2715162" y="185236"/>
                  </a:lnTo>
                  <a:lnTo>
                    <a:pt x="2715162" y="174177"/>
                  </a:lnTo>
                  <a:lnTo>
                    <a:pt x="2836035" y="174177"/>
                  </a:lnTo>
                  <a:lnTo>
                    <a:pt x="2836035" y="164921"/>
                  </a:lnTo>
                  <a:lnTo>
                    <a:pt x="2904231" y="164921"/>
                  </a:lnTo>
                  <a:lnTo>
                    <a:pt x="2904231" y="153863"/>
                  </a:lnTo>
                  <a:lnTo>
                    <a:pt x="2936959" y="153863"/>
                  </a:lnTo>
                  <a:lnTo>
                    <a:pt x="2936959" y="143525"/>
                  </a:lnTo>
                  <a:lnTo>
                    <a:pt x="3004763" y="143525"/>
                  </a:lnTo>
                  <a:lnTo>
                    <a:pt x="3004763" y="134389"/>
                  </a:lnTo>
                  <a:lnTo>
                    <a:pt x="3136720" y="134389"/>
                  </a:lnTo>
                  <a:lnTo>
                    <a:pt x="3136720" y="124773"/>
                  </a:lnTo>
                  <a:lnTo>
                    <a:pt x="3189268" y="124773"/>
                  </a:lnTo>
                  <a:lnTo>
                    <a:pt x="3189268" y="111550"/>
                  </a:lnTo>
                  <a:lnTo>
                    <a:pt x="3208958" y="111550"/>
                  </a:lnTo>
                  <a:lnTo>
                    <a:pt x="3208958" y="102535"/>
                  </a:lnTo>
                  <a:lnTo>
                    <a:pt x="3284846" y="102535"/>
                  </a:lnTo>
                  <a:lnTo>
                    <a:pt x="3284846" y="94361"/>
                  </a:lnTo>
                  <a:lnTo>
                    <a:pt x="3310273" y="94361"/>
                  </a:lnTo>
                  <a:lnTo>
                    <a:pt x="3310273" y="84384"/>
                  </a:lnTo>
                  <a:lnTo>
                    <a:pt x="3329962" y="84384"/>
                  </a:lnTo>
                  <a:lnTo>
                    <a:pt x="3329962" y="77292"/>
                  </a:lnTo>
                  <a:lnTo>
                    <a:pt x="3427495" y="77292"/>
                  </a:lnTo>
                  <a:lnTo>
                    <a:pt x="3427495" y="67555"/>
                  </a:lnTo>
                  <a:lnTo>
                    <a:pt x="3495952" y="67555"/>
                  </a:lnTo>
                  <a:lnTo>
                    <a:pt x="3495952" y="59862"/>
                  </a:lnTo>
                  <a:lnTo>
                    <a:pt x="3591920" y="59862"/>
                  </a:lnTo>
                  <a:lnTo>
                    <a:pt x="3591920" y="49404"/>
                  </a:lnTo>
                  <a:lnTo>
                    <a:pt x="3681891" y="49404"/>
                  </a:lnTo>
                  <a:lnTo>
                    <a:pt x="3681891" y="40269"/>
                  </a:lnTo>
                  <a:lnTo>
                    <a:pt x="3767950" y="40269"/>
                  </a:lnTo>
                  <a:lnTo>
                    <a:pt x="3767950" y="29570"/>
                  </a:lnTo>
                  <a:lnTo>
                    <a:pt x="3929115" y="29570"/>
                  </a:lnTo>
                  <a:lnTo>
                    <a:pt x="3929115" y="18872"/>
                  </a:lnTo>
                  <a:lnTo>
                    <a:pt x="4003178" y="18872"/>
                  </a:lnTo>
                  <a:lnTo>
                    <a:pt x="4003178" y="8775"/>
                  </a:lnTo>
                  <a:lnTo>
                    <a:pt x="4076850" y="8775"/>
                  </a:lnTo>
                  <a:lnTo>
                    <a:pt x="4076850" y="0"/>
                  </a:lnTo>
                  <a:lnTo>
                    <a:pt x="4159779" y="0"/>
                  </a:lnTo>
                </a:path>
              </a:pathLst>
            </a:custGeom>
            <a:noFill/>
            <a:ln w="19050" cap="flat">
              <a:solidFill>
                <a:schemeClr val="accent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3" name="Freeform: Shape 184">
              <a:extLst>
                <a:ext uri="{FF2B5EF4-FFF2-40B4-BE49-F238E27FC236}">
                  <a16:creationId xmlns:a16="http://schemas.microsoft.com/office/drawing/2014/main" id="{4B276159-A880-40B7-B99E-B728131A2174}"/>
                </a:ext>
              </a:extLst>
            </p:cNvPr>
            <p:cNvSpPr/>
            <p:nvPr/>
          </p:nvSpPr>
          <p:spPr>
            <a:xfrm>
              <a:off x="7095245" y="1862062"/>
              <a:ext cx="4153911" cy="1646329"/>
            </a:xfrm>
            <a:custGeom>
              <a:avLst/>
              <a:gdLst>
                <a:gd name="connsiteX0" fmla="*/ 0 w 4153911"/>
                <a:gd name="connsiteY0" fmla="*/ 1646329 h 1646329"/>
                <a:gd name="connsiteX1" fmla="*/ 0 w 4153911"/>
                <a:gd name="connsiteY1" fmla="*/ 1446067 h 1646329"/>
                <a:gd name="connsiteX2" fmla="*/ 16038 w 4153911"/>
                <a:gd name="connsiteY2" fmla="*/ 1446067 h 1646329"/>
                <a:gd name="connsiteX3" fmla="*/ 16038 w 4153911"/>
                <a:gd name="connsiteY3" fmla="*/ 1369256 h 1646329"/>
                <a:gd name="connsiteX4" fmla="*/ 27643 w 4153911"/>
                <a:gd name="connsiteY4" fmla="*/ 1369256 h 1646329"/>
                <a:gd name="connsiteX5" fmla="*/ 27643 w 4153911"/>
                <a:gd name="connsiteY5" fmla="*/ 1334036 h 1646329"/>
                <a:gd name="connsiteX6" fmla="*/ 40030 w 4153911"/>
                <a:gd name="connsiteY6" fmla="*/ 1334036 h 1646329"/>
                <a:gd name="connsiteX7" fmla="*/ 40030 w 4153911"/>
                <a:gd name="connsiteY7" fmla="*/ 1290402 h 1646329"/>
                <a:gd name="connsiteX8" fmla="*/ 54634 w 4153911"/>
                <a:gd name="connsiteY8" fmla="*/ 1290402 h 1646329"/>
                <a:gd name="connsiteX9" fmla="*/ 54634 w 4153911"/>
                <a:gd name="connsiteY9" fmla="*/ 1225972 h 1646329"/>
                <a:gd name="connsiteX10" fmla="*/ 68456 w 4153911"/>
                <a:gd name="connsiteY10" fmla="*/ 1225972 h 1646329"/>
                <a:gd name="connsiteX11" fmla="*/ 68456 w 4153911"/>
                <a:gd name="connsiteY11" fmla="*/ 1189069 h 1646329"/>
                <a:gd name="connsiteX12" fmla="*/ 83060 w 4153911"/>
                <a:gd name="connsiteY12" fmla="*/ 1189069 h 1646329"/>
                <a:gd name="connsiteX13" fmla="*/ 83060 w 4153911"/>
                <a:gd name="connsiteY13" fmla="*/ 1148440 h 1646329"/>
                <a:gd name="connsiteX14" fmla="*/ 93622 w 4153911"/>
                <a:gd name="connsiteY14" fmla="*/ 1148440 h 1646329"/>
                <a:gd name="connsiteX15" fmla="*/ 93622 w 4153911"/>
                <a:gd name="connsiteY15" fmla="*/ 1118268 h 1646329"/>
                <a:gd name="connsiteX16" fmla="*/ 108878 w 4153911"/>
                <a:gd name="connsiteY16" fmla="*/ 1118268 h 1646329"/>
                <a:gd name="connsiteX17" fmla="*/ 108878 w 4153911"/>
                <a:gd name="connsiteY17" fmla="*/ 1090501 h 1646329"/>
                <a:gd name="connsiteX18" fmla="*/ 123090 w 4153911"/>
                <a:gd name="connsiteY18" fmla="*/ 1090501 h 1646329"/>
                <a:gd name="connsiteX19" fmla="*/ 123090 w 4153911"/>
                <a:gd name="connsiteY19" fmla="*/ 1061291 h 1646329"/>
                <a:gd name="connsiteX20" fmla="*/ 142780 w 4153911"/>
                <a:gd name="connsiteY20" fmla="*/ 1061291 h 1646329"/>
                <a:gd name="connsiteX21" fmla="*/ 142780 w 4153911"/>
                <a:gd name="connsiteY21" fmla="*/ 1040135 h 1646329"/>
                <a:gd name="connsiteX22" fmla="*/ 162078 w 4153911"/>
                <a:gd name="connsiteY22" fmla="*/ 1040135 h 1646329"/>
                <a:gd name="connsiteX23" fmla="*/ 162078 w 4153911"/>
                <a:gd name="connsiteY23" fmla="*/ 1019339 h 1646329"/>
                <a:gd name="connsiteX24" fmla="*/ 167554 w 4153911"/>
                <a:gd name="connsiteY24" fmla="*/ 1019339 h 1646329"/>
                <a:gd name="connsiteX25" fmla="*/ 167554 w 4153911"/>
                <a:gd name="connsiteY25" fmla="*/ 1002871 h 1646329"/>
                <a:gd name="connsiteX26" fmla="*/ 181376 w 4153911"/>
                <a:gd name="connsiteY26" fmla="*/ 1002871 h 1646329"/>
                <a:gd name="connsiteX27" fmla="*/ 181376 w 4153911"/>
                <a:gd name="connsiteY27" fmla="*/ 989168 h 1646329"/>
                <a:gd name="connsiteX28" fmla="*/ 205759 w 4153911"/>
                <a:gd name="connsiteY28" fmla="*/ 989168 h 1646329"/>
                <a:gd name="connsiteX29" fmla="*/ 205759 w 4153911"/>
                <a:gd name="connsiteY29" fmla="*/ 980754 h 1646329"/>
                <a:gd name="connsiteX30" fmla="*/ 223232 w 4153911"/>
                <a:gd name="connsiteY30" fmla="*/ 980754 h 1646329"/>
                <a:gd name="connsiteX31" fmla="*/ 223232 w 4153911"/>
                <a:gd name="connsiteY31" fmla="*/ 965367 h 1646329"/>
                <a:gd name="connsiteX32" fmla="*/ 233402 w 4153911"/>
                <a:gd name="connsiteY32" fmla="*/ 965367 h 1646329"/>
                <a:gd name="connsiteX33" fmla="*/ 233402 w 4153911"/>
                <a:gd name="connsiteY33" fmla="*/ 951664 h 1646329"/>
                <a:gd name="connsiteX34" fmla="*/ 258568 w 4153911"/>
                <a:gd name="connsiteY34" fmla="*/ 951664 h 1646329"/>
                <a:gd name="connsiteX35" fmla="*/ 258568 w 4153911"/>
                <a:gd name="connsiteY35" fmla="*/ 933874 h 1646329"/>
                <a:gd name="connsiteX36" fmla="*/ 268869 w 4153911"/>
                <a:gd name="connsiteY36" fmla="*/ 933874 h 1646329"/>
                <a:gd name="connsiteX37" fmla="*/ 268869 w 4153911"/>
                <a:gd name="connsiteY37" fmla="*/ 923776 h 1646329"/>
                <a:gd name="connsiteX38" fmla="*/ 283864 w 4153911"/>
                <a:gd name="connsiteY38" fmla="*/ 923776 h 1646329"/>
                <a:gd name="connsiteX39" fmla="*/ 283864 w 4153911"/>
                <a:gd name="connsiteY39" fmla="*/ 912958 h 1646329"/>
                <a:gd name="connsiteX40" fmla="*/ 298859 w 4153911"/>
                <a:gd name="connsiteY40" fmla="*/ 912958 h 1646329"/>
                <a:gd name="connsiteX41" fmla="*/ 298859 w 4153911"/>
                <a:gd name="connsiteY41" fmla="*/ 901899 h 1646329"/>
                <a:gd name="connsiteX42" fmla="*/ 310334 w 4153911"/>
                <a:gd name="connsiteY42" fmla="*/ 901899 h 1646329"/>
                <a:gd name="connsiteX43" fmla="*/ 310334 w 4153911"/>
                <a:gd name="connsiteY43" fmla="*/ 892643 h 1646329"/>
                <a:gd name="connsiteX44" fmla="*/ 334848 w 4153911"/>
                <a:gd name="connsiteY44" fmla="*/ 892643 h 1646329"/>
                <a:gd name="connsiteX45" fmla="*/ 334848 w 4153911"/>
                <a:gd name="connsiteY45" fmla="*/ 883027 h 1646329"/>
                <a:gd name="connsiteX46" fmla="*/ 347365 w 4153911"/>
                <a:gd name="connsiteY46" fmla="*/ 883027 h 1646329"/>
                <a:gd name="connsiteX47" fmla="*/ 347365 w 4153911"/>
                <a:gd name="connsiteY47" fmla="*/ 873771 h 1646329"/>
                <a:gd name="connsiteX48" fmla="*/ 363404 w 4153911"/>
                <a:gd name="connsiteY48" fmla="*/ 873771 h 1646329"/>
                <a:gd name="connsiteX49" fmla="*/ 363404 w 4153911"/>
                <a:gd name="connsiteY49" fmla="*/ 863674 h 1646329"/>
                <a:gd name="connsiteX50" fmla="*/ 377356 w 4153911"/>
                <a:gd name="connsiteY50" fmla="*/ 863674 h 1646329"/>
                <a:gd name="connsiteX51" fmla="*/ 377356 w 4153911"/>
                <a:gd name="connsiteY51" fmla="*/ 849129 h 1646329"/>
                <a:gd name="connsiteX52" fmla="*/ 417777 w 4153911"/>
                <a:gd name="connsiteY52" fmla="*/ 849129 h 1646329"/>
                <a:gd name="connsiteX53" fmla="*/ 417777 w 4153911"/>
                <a:gd name="connsiteY53" fmla="*/ 838551 h 1646329"/>
                <a:gd name="connsiteX54" fmla="*/ 454287 w 4153911"/>
                <a:gd name="connsiteY54" fmla="*/ 838551 h 1646329"/>
                <a:gd name="connsiteX55" fmla="*/ 454287 w 4153911"/>
                <a:gd name="connsiteY55" fmla="*/ 823645 h 1646329"/>
                <a:gd name="connsiteX56" fmla="*/ 475280 w 4153911"/>
                <a:gd name="connsiteY56" fmla="*/ 823645 h 1646329"/>
                <a:gd name="connsiteX57" fmla="*/ 475280 w 4153911"/>
                <a:gd name="connsiteY57" fmla="*/ 812827 h 1646329"/>
                <a:gd name="connsiteX58" fmla="*/ 490536 w 4153911"/>
                <a:gd name="connsiteY58" fmla="*/ 812827 h 1646329"/>
                <a:gd name="connsiteX59" fmla="*/ 490536 w 4153911"/>
                <a:gd name="connsiteY59" fmla="*/ 805254 h 1646329"/>
                <a:gd name="connsiteX60" fmla="*/ 509443 w 4153911"/>
                <a:gd name="connsiteY60" fmla="*/ 805254 h 1646329"/>
                <a:gd name="connsiteX61" fmla="*/ 509443 w 4153911"/>
                <a:gd name="connsiteY61" fmla="*/ 795758 h 1646329"/>
                <a:gd name="connsiteX62" fmla="*/ 519353 w 4153911"/>
                <a:gd name="connsiteY62" fmla="*/ 795758 h 1646329"/>
                <a:gd name="connsiteX63" fmla="*/ 519353 w 4153911"/>
                <a:gd name="connsiteY63" fmla="*/ 786382 h 1646329"/>
                <a:gd name="connsiteX64" fmla="*/ 535913 w 4153911"/>
                <a:gd name="connsiteY64" fmla="*/ 786382 h 1646329"/>
                <a:gd name="connsiteX65" fmla="*/ 535913 w 4153911"/>
                <a:gd name="connsiteY65" fmla="*/ 776525 h 1646329"/>
                <a:gd name="connsiteX66" fmla="*/ 552994 w 4153911"/>
                <a:gd name="connsiteY66" fmla="*/ 776525 h 1646329"/>
                <a:gd name="connsiteX67" fmla="*/ 552994 w 4153911"/>
                <a:gd name="connsiteY67" fmla="*/ 766067 h 1646329"/>
                <a:gd name="connsiteX68" fmla="*/ 566816 w 4153911"/>
                <a:gd name="connsiteY68" fmla="*/ 766067 h 1646329"/>
                <a:gd name="connsiteX69" fmla="*/ 566816 w 4153911"/>
                <a:gd name="connsiteY69" fmla="*/ 756691 h 1646329"/>
                <a:gd name="connsiteX70" fmla="*/ 589635 w 4153911"/>
                <a:gd name="connsiteY70" fmla="*/ 756691 h 1646329"/>
                <a:gd name="connsiteX71" fmla="*/ 589635 w 4153911"/>
                <a:gd name="connsiteY71" fmla="*/ 747075 h 1646329"/>
                <a:gd name="connsiteX72" fmla="*/ 604890 w 4153911"/>
                <a:gd name="connsiteY72" fmla="*/ 747075 h 1646329"/>
                <a:gd name="connsiteX73" fmla="*/ 604890 w 4153911"/>
                <a:gd name="connsiteY73" fmla="*/ 736977 h 1646329"/>
                <a:gd name="connsiteX74" fmla="*/ 620668 w 4153911"/>
                <a:gd name="connsiteY74" fmla="*/ 736977 h 1646329"/>
                <a:gd name="connsiteX75" fmla="*/ 620668 w 4153911"/>
                <a:gd name="connsiteY75" fmla="*/ 728683 h 1646329"/>
                <a:gd name="connsiteX76" fmla="*/ 636185 w 4153911"/>
                <a:gd name="connsiteY76" fmla="*/ 728683 h 1646329"/>
                <a:gd name="connsiteX77" fmla="*/ 636185 w 4153911"/>
                <a:gd name="connsiteY77" fmla="*/ 717985 h 1646329"/>
                <a:gd name="connsiteX78" fmla="*/ 655222 w 4153911"/>
                <a:gd name="connsiteY78" fmla="*/ 717985 h 1646329"/>
                <a:gd name="connsiteX79" fmla="*/ 655222 w 4153911"/>
                <a:gd name="connsiteY79" fmla="*/ 707527 h 1646329"/>
                <a:gd name="connsiteX80" fmla="*/ 678693 w 4153911"/>
                <a:gd name="connsiteY80" fmla="*/ 707527 h 1646329"/>
                <a:gd name="connsiteX81" fmla="*/ 678693 w 4153911"/>
                <a:gd name="connsiteY81" fmla="*/ 696468 h 1646329"/>
                <a:gd name="connsiteX82" fmla="*/ 696556 w 4153911"/>
                <a:gd name="connsiteY82" fmla="*/ 696468 h 1646329"/>
                <a:gd name="connsiteX83" fmla="*/ 696556 w 4153911"/>
                <a:gd name="connsiteY83" fmla="*/ 687934 h 1646329"/>
                <a:gd name="connsiteX84" fmla="*/ 728242 w 4153911"/>
                <a:gd name="connsiteY84" fmla="*/ 687934 h 1646329"/>
                <a:gd name="connsiteX85" fmla="*/ 728242 w 4153911"/>
                <a:gd name="connsiteY85" fmla="*/ 678197 h 1646329"/>
                <a:gd name="connsiteX86" fmla="*/ 769967 w 4153911"/>
                <a:gd name="connsiteY86" fmla="*/ 678197 h 1646329"/>
                <a:gd name="connsiteX87" fmla="*/ 769967 w 4153911"/>
                <a:gd name="connsiteY87" fmla="*/ 668100 h 1646329"/>
                <a:gd name="connsiteX88" fmla="*/ 793829 w 4153911"/>
                <a:gd name="connsiteY88" fmla="*/ 668100 h 1646329"/>
                <a:gd name="connsiteX89" fmla="*/ 793829 w 4153911"/>
                <a:gd name="connsiteY89" fmla="*/ 658964 h 1646329"/>
                <a:gd name="connsiteX90" fmla="*/ 834772 w 4153911"/>
                <a:gd name="connsiteY90" fmla="*/ 658964 h 1646329"/>
                <a:gd name="connsiteX91" fmla="*/ 834772 w 4153911"/>
                <a:gd name="connsiteY91" fmla="*/ 650430 h 1646329"/>
                <a:gd name="connsiteX92" fmla="*/ 871934 w 4153911"/>
                <a:gd name="connsiteY92" fmla="*/ 650430 h 1646329"/>
                <a:gd name="connsiteX93" fmla="*/ 871934 w 4153911"/>
                <a:gd name="connsiteY93" fmla="*/ 641174 h 1646329"/>
                <a:gd name="connsiteX94" fmla="*/ 907010 w 4153911"/>
                <a:gd name="connsiteY94" fmla="*/ 641174 h 1646329"/>
                <a:gd name="connsiteX95" fmla="*/ 907010 w 4153911"/>
                <a:gd name="connsiteY95" fmla="*/ 631077 h 1646329"/>
                <a:gd name="connsiteX96" fmla="*/ 947431 w 4153911"/>
                <a:gd name="connsiteY96" fmla="*/ 631077 h 1646329"/>
                <a:gd name="connsiteX97" fmla="*/ 947431 w 4153911"/>
                <a:gd name="connsiteY97" fmla="*/ 620379 h 1646329"/>
                <a:gd name="connsiteX98" fmla="*/ 978856 w 4153911"/>
                <a:gd name="connsiteY98" fmla="*/ 620379 h 1646329"/>
                <a:gd name="connsiteX99" fmla="*/ 978856 w 4153911"/>
                <a:gd name="connsiteY99" fmla="*/ 610402 h 1646329"/>
                <a:gd name="connsiteX100" fmla="*/ 993460 w 4153911"/>
                <a:gd name="connsiteY100" fmla="*/ 610402 h 1646329"/>
                <a:gd name="connsiteX101" fmla="*/ 993460 w 4153911"/>
                <a:gd name="connsiteY101" fmla="*/ 603910 h 1646329"/>
                <a:gd name="connsiteX102" fmla="*/ 1036229 w 4153911"/>
                <a:gd name="connsiteY102" fmla="*/ 603910 h 1646329"/>
                <a:gd name="connsiteX103" fmla="*/ 1036229 w 4153911"/>
                <a:gd name="connsiteY103" fmla="*/ 597299 h 1646329"/>
                <a:gd name="connsiteX104" fmla="*/ 1070913 w 4153911"/>
                <a:gd name="connsiteY104" fmla="*/ 597299 h 1646329"/>
                <a:gd name="connsiteX105" fmla="*/ 1070913 w 4153911"/>
                <a:gd name="connsiteY105" fmla="*/ 591650 h 1646329"/>
                <a:gd name="connsiteX106" fmla="*/ 1087864 w 4153911"/>
                <a:gd name="connsiteY106" fmla="*/ 591650 h 1646329"/>
                <a:gd name="connsiteX107" fmla="*/ 1087864 w 4153911"/>
                <a:gd name="connsiteY107" fmla="*/ 577586 h 1646329"/>
                <a:gd name="connsiteX108" fmla="*/ 1132980 w 4153911"/>
                <a:gd name="connsiteY108" fmla="*/ 577586 h 1646329"/>
                <a:gd name="connsiteX109" fmla="*/ 1132980 w 4153911"/>
                <a:gd name="connsiteY109" fmla="*/ 571575 h 1646329"/>
                <a:gd name="connsiteX110" fmla="*/ 1165448 w 4153911"/>
                <a:gd name="connsiteY110" fmla="*/ 571575 h 1646329"/>
                <a:gd name="connsiteX111" fmla="*/ 1165448 w 4153911"/>
                <a:gd name="connsiteY111" fmla="*/ 561598 h 1646329"/>
                <a:gd name="connsiteX112" fmla="*/ 1195307 w 4153911"/>
                <a:gd name="connsiteY112" fmla="*/ 561598 h 1646329"/>
                <a:gd name="connsiteX113" fmla="*/ 1195307 w 4153911"/>
                <a:gd name="connsiteY113" fmla="*/ 552703 h 1646329"/>
                <a:gd name="connsiteX114" fmla="*/ 1220864 w 4153911"/>
                <a:gd name="connsiteY114" fmla="*/ 552703 h 1646329"/>
                <a:gd name="connsiteX115" fmla="*/ 1220864 w 4153911"/>
                <a:gd name="connsiteY115" fmla="*/ 541163 h 1646329"/>
                <a:gd name="connsiteX116" fmla="*/ 1242118 w 4153911"/>
                <a:gd name="connsiteY116" fmla="*/ 541163 h 1646329"/>
                <a:gd name="connsiteX117" fmla="*/ 1242118 w 4153911"/>
                <a:gd name="connsiteY117" fmla="*/ 531547 h 1646329"/>
                <a:gd name="connsiteX118" fmla="*/ 1269370 w 4153911"/>
                <a:gd name="connsiteY118" fmla="*/ 531547 h 1646329"/>
                <a:gd name="connsiteX119" fmla="*/ 1269370 w 4153911"/>
                <a:gd name="connsiteY119" fmla="*/ 522411 h 1646329"/>
                <a:gd name="connsiteX120" fmla="*/ 1353865 w 4153911"/>
                <a:gd name="connsiteY120" fmla="*/ 522411 h 1646329"/>
                <a:gd name="connsiteX121" fmla="*/ 1353865 w 4153911"/>
                <a:gd name="connsiteY121" fmla="*/ 506064 h 1646329"/>
                <a:gd name="connsiteX122" fmla="*/ 1394677 w 4153911"/>
                <a:gd name="connsiteY122" fmla="*/ 506064 h 1646329"/>
                <a:gd name="connsiteX123" fmla="*/ 1394677 w 4153911"/>
                <a:gd name="connsiteY123" fmla="*/ 496687 h 1646329"/>
                <a:gd name="connsiteX124" fmla="*/ 1448660 w 4153911"/>
                <a:gd name="connsiteY124" fmla="*/ 496687 h 1646329"/>
                <a:gd name="connsiteX125" fmla="*/ 1448660 w 4153911"/>
                <a:gd name="connsiteY125" fmla="*/ 487191 h 1646329"/>
                <a:gd name="connsiteX126" fmla="*/ 1482562 w 4153911"/>
                <a:gd name="connsiteY126" fmla="*/ 487191 h 1646329"/>
                <a:gd name="connsiteX127" fmla="*/ 1482562 w 4153911"/>
                <a:gd name="connsiteY127" fmla="*/ 478056 h 1646329"/>
                <a:gd name="connsiteX128" fmla="*/ 1519593 w 4153911"/>
                <a:gd name="connsiteY128" fmla="*/ 478056 h 1646329"/>
                <a:gd name="connsiteX129" fmla="*/ 1519593 w 4153911"/>
                <a:gd name="connsiteY129" fmla="*/ 467838 h 1646329"/>
                <a:gd name="connsiteX130" fmla="*/ 1542934 w 4153911"/>
                <a:gd name="connsiteY130" fmla="*/ 467838 h 1646329"/>
                <a:gd name="connsiteX131" fmla="*/ 1542934 w 4153911"/>
                <a:gd name="connsiteY131" fmla="*/ 458582 h 1646329"/>
                <a:gd name="connsiteX132" fmla="*/ 1570316 w 4153911"/>
                <a:gd name="connsiteY132" fmla="*/ 458582 h 1646329"/>
                <a:gd name="connsiteX133" fmla="*/ 1570316 w 4153911"/>
                <a:gd name="connsiteY133" fmla="*/ 446201 h 1646329"/>
                <a:gd name="connsiteX134" fmla="*/ 1597177 w 4153911"/>
                <a:gd name="connsiteY134" fmla="*/ 446201 h 1646329"/>
                <a:gd name="connsiteX135" fmla="*/ 1597177 w 4153911"/>
                <a:gd name="connsiteY135" fmla="*/ 437787 h 1646329"/>
                <a:gd name="connsiteX136" fmla="*/ 1673848 w 4153911"/>
                <a:gd name="connsiteY136" fmla="*/ 437787 h 1646329"/>
                <a:gd name="connsiteX137" fmla="*/ 1673848 w 4153911"/>
                <a:gd name="connsiteY137" fmla="*/ 428531 h 1646329"/>
                <a:gd name="connsiteX138" fmla="*/ 1719746 w 4153911"/>
                <a:gd name="connsiteY138" fmla="*/ 428531 h 1646329"/>
                <a:gd name="connsiteX139" fmla="*/ 1719746 w 4153911"/>
                <a:gd name="connsiteY139" fmla="*/ 416270 h 1646329"/>
                <a:gd name="connsiteX140" fmla="*/ 1741521 w 4153911"/>
                <a:gd name="connsiteY140" fmla="*/ 416270 h 1646329"/>
                <a:gd name="connsiteX141" fmla="*/ 1741521 w 4153911"/>
                <a:gd name="connsiteY141" fmla="*/ 406654 h 1646329"/>
                <a:gd name="connsiteX142" fmla="*/ 1758342 w 4153911"/>
                <a:gd name="connsiteY142" fmla="*/ 406654 h 1646329"/>
                <a:gd name="connsiteX143" fmla="*/ 1758342 w 4153911"/>
                <a:gd name="connsiteY143" fmla="*/ 400163 h 1646329"/>
                <a:gd name="connsiteX144" fmla="*/ 1794591 w 4153911"/>
                <a:gd name="connsiteY144" fmla="*/ 400163 h 1646329"/>
                <a:gd name="connsiteX145" fmla="*/ 1794591 w 4153911"/>
                <a:gd name="connsiteY145" fmla="*/ 390546 h 1646329"/>
                <a:gd name="connsiteX146" fmla="*/ 1901122 w 4153911"/>
                <a:gd name="connsiteY146" fmla="*/ 390546 h 1646329"/>
                <a:gd name="connsiteX147" fmla="*/ 1901122 w 4153911"/>
                <a:gd name="connsiteY147" fmla="*/ 378526 h 1646329"/>
                <a:gd name="connsiteX148" fmla="*/ 1989136 w 4153911"/>
                <a:gd name="connsiteY148" fmla="*/ 378526 h 1646329"/>
                <a:gd name="connsiteX149" fmla="*/ 1989136 w 4153911"/>
                <a:gd name="connsiteY149" fmla="*/ 366866 h 1646329"/>
                <a:gd name="connsiteX150" fmla="*/ 2001785 w 4153911"/>
                <a:gd name="connsiteY150" fmla="*/ 366866 h 1646329"/>
                <a:gd name="connsiteX151" fmla="*/ 2001785 w 4153911"/>
                <a:gd name="connsiteY151" fmla="*/ 357129 h 1646329"/>
                <a:gd name="connsiteX152" fmla="*/ 2046509 w 4153911"/>
                <a:gd name="connsiteY152" fmla="*/ 357129 h 1646329"/>
                <a:gd name="connsiteX153" fmla="*/ 2046509 w 4153911"/>
                <a:gd name="connsiteY153" fmla="*/ 347753 h 1646329"/>
                <a:gd name="connsiteX154" fmla="*/ 2126049 w 4153911"/>
                <a:gd name="connsiteY154" fmla="*/ 347753 h 1646329"/>
                <a:gd name="connsiteX155" fmla="*/ 2126049 w 4153911"/>
                <a:gd name="connsiteY155" fmla="*/ 338498 h 1646329"/>
                <a:gd name="connsiteX156" fmla="*/ 2134524 w 4153911"/>
                <a:gd name="connsiteY156" fmla="*/ 338498 h 1646329"/>
                <a:gd name="connsiteX157" fmla="*/ 2134524 w 4153911"/>
                <a:gd name="connsiteY157" fmla="*/ 327559 h 1646329"/>
                <a:gd name="connsiteX158" fmla="*/ 2165427 w 4153911"/>
                <a:gd name="connsiteY158" fmla="*/ 327559 h 1646329"/>
                <a:gd name="connsiteX159" fmla="*/ 2165427 w 4153911"/>
                <a:gd name="connsiteY159" fmla="*/ 319866 h 1646329"/>
                <a:gd name="connsiteX160" fmla="*/ 2260353 w 4153911"/>
                <a:gd name="connsiteY160" fmla="*/ 319866 h 1646329"/>
                <a:gd name="connsiteX161" fmla="*/ 2260353 w 4153911"/>
                <a:gd name="connsiteY161" fmla="*/ 309288 h 1646329"/>
                <a:gd name="connsiteX162" fmla="*/ 2315248 w 4153911"/>
                <a:gd name="connsiteY162" fmla="*/ 309288 h 1646329"/>
                <a:gd name="connsiteX163" fmla="*/ 2315248 w 4153911"/>
                <a:gd name="connsiteY163" fmla="*/ 298710 h 1646329"/>
                <a:gd name="connsiteX164" fmla="*/ 2355409 w 4153911"/>
                <a:gd name="connsiteY164" fmla="*/ 298710 h 1646329"/>
                <a:gd name="connsiteX165" fmla="*/ 2355409 w 4153911"/>
                <a:gd name="connsiteY165" fmla="*/ 289574 h 1646329"/>
                <a:gd name="connsiteX166" fmla="*/ 2402611 w 4153911"/>
                <a:gd name="connsiteY166" fmla="*/ 289574 h 1646329"/>
                <a:gd name="connsiteX167" fmla="*/ 2402611 w 4153911"/>
                <a:gd name="connsiteY167" fmla="*/ 281400 h 1646329"/>
                <a:gd name="connsiteX168" fmla="*/ 2451769 w 4153911"/>
                <a:gd name="connsiteY168" fmla="*/ 281400 h 1646329"/>
                <a:gd name="connsiteX169" fmla="*/ 2451769 w 4153911"/>
                <a:gd name="connsiteY169" fmla="*/ 271784 h 1646329"/>
                <a:gd name="connsiteX170" fmla="*/ 2558430 w 4153911"/>
                <a:gd name="connsiteY170" fmla="*/ 271784 h 1646329"/>
                <a:gd name="connsiteX171" fmla="*/ 2558430 w 4153911"/>
                <a:gd name="connsiteY171" fmla="*/ 256518 h 1646329"/>
                <a:gd name="connsiteX172" fmla="*/ 2599895 w 4153911"/>
                <a:gd name="connsiteY172" fmla="*/ 256518 h 1646329"/>
                <a:gd name="connsiteX173" fmla="*/ 2599895 w 4153911"/>
                <a:gd name="connsiteY173" fmla="*/ 249546 h 1646329"/>
                <a:gd name="connsiteX174" fmla="*/ 2638621 w 4153911"/>
                <a:gd name="connsiteY174" fmla="*/ 249546 h 1646329"/>
                <a:gd name="connsiteX175" fmla="*/ 2638621 w 4153911"/>
                <a:gd name="connsiteY175" fmla="*/ 239929 h 1646329"/>
                <a:gd name="connsiteX176" fmla="*/ 2694560 w 4153911"/>
                <a:gd name="connsiteY176" fmla="*/ 239929 h 1646329"/>
                <a:gd name="connsiteX177" fmla="*/ 2694560 w 4153911"/>
                <a:gd name="connsiteY177" fmla="*/ 231635 h 1646329"/>
                <a:gd name="connsiteX178" fmla="*/ 2724289 w 4153911"/>
                <a:gd name="connsiteY178" fmla="*/ 231635 h 1646329"/>
                <a:gd name="connsiteX179" fmla="*/ 2724289 w 4153911"/>
                <a:gd name="connsiteY179" fmla="*/ 222980 h 1646329"/>
                <a:gd name="connsiteX180" fmla="*/ 2743848 w 4153911"/>
                <a:gd name="connsiteY180" fmla="*/ 222980 h 1646329"/>
                <a:gd name="connsiteX181" fmla="*/ 2743848 w 4153911"/>
                <a:gd name="connsiteY181" fmla="*/ 210599 h 1646329"/>
                <a:gd name="connsiteX182" fmla="*/ 2861592 w 4153911"/>
                <a:gd name="connsiteY182" fmla="*/ 210599 h 1646329"/>
                <a:gd name="connsiteX183" fmla="*/ 2861592 w 4153911"/>
                <a:gd name="connsiteY183" fmla="*/ 202425 h 1646329"/>
                <a:gd name="connsiteX184" fmla="*/ 2898754 w 4153911"/>
                <a:gd name="connsiteY184" fmla="*/ 202425 h 1646329"/>
                <a:gd name="connsiteX185" fmla="*/ 2898754 w 4153911"/>
                <a:gd name="connsiteY185" fmla="*/ 190886 h 1646329"/>
                <a:gd name="connsiteX186" fmla="*/ 2984031 w 4153911"/>
                <a:gd name="connsiteY186" fmla="*/ 190886 h 1646329"/>
                <a:gd name="connsiteX187" fmla="*/ 2984031 w 4153911"/>
                <a:gd name="connsiteY187" fmla="*/ 182592 h 1646329"/>
                <a:gd name="connsiteX188" fmla="*/ 3032798 w 4153911"/>
                <a:gd name="connsiteY188" fmla="*/ 182592 h 1646329"/>
                <a:gd name="connsiteX189" fmla="*/ 3032798 w 4153911"/>
                <a:gd name="connsiteY189" fmla="*/ 171773 h 1646329"/>
                <a:gd name="connsiteX190" fmla="*/ 3077261 w 4153911"/>
                <a:gd name="connsiteY190" fmla="*/ 171773 h 1646329"/>
                <a:gd name="connsiteX191" fmla="*/ 3077261 w 4153911"/>
                <a:gd name="connsiteY191" fmla="*/ 165763 h 1646329"/>
                <a:gd name="connsiteX192" fmla="*/ 3189008 w 4153911"/>
                <a:gd name="connsiteY192" fmla="*/ 165763 h 1646329"/>
                <a:gd name="connsiteX193" fmla="*/ 3189008 w 4153911"/>
                <a:gd name="connsiteY193" fmla="*/ 159753 h 1646329"/>
                <a:gd name="connsiteX194" fmla="*/ 3240513 w 4153911"/>
                <a:gd name="connsiteY194" fmla="*/ 159753 h 1646329"/>
                <a:gd name="connsiteX195" fmla="*/ 3240513 w 4153911"/>
                <a:gd name="connsiteY195" fmla="*/ 150497 h 1646329"/>
                <a:gd name="connsiteX196" fmla="*/ 3253030 w 4153911"/>
                <a:gd name="connsiteY196" fmla="*/ 150497 h 1646329"/>
                <a:gd name="connsiteX197" fmla="*/ 3253030 w 4153911"/>
                <a:gd name="connsiteY197" fmla="*/ 137875 h 1646329"/>
                <a:gd name="connsiteX198" fmla="*/ 3310925 w 4153911"/>
                <a:gd name="connsiteY198" fmla="*/ 137875 h 1646329"/>
                <a:gd name="connsiteX199" fmla="*/ 3310925 w 4153911"/>
                <a:gd name="connsiteY199" fmla="*/ 126215 h 1646329"/>
                <a:gd name="connsiteX200" fmla="*/ 3371818 w 4153911"/>
                <a:gd name="connsiteY200" fmla="*/ 126215 h 1646329"/>
                <a:gd name="connsiteX201" fmla="*/ 3371818 w 4153911"/>
                <a:gd name="connsiteY201" fmla="*/ 119243 h 1646329"/>
                <a:gd name="connsiteX202" fmla="*/ 3420845 w 4153911"/>
                <a:gd name="connsiteY202" fmla="*/ 119243 h 1646329"/>
                <a:gd name="connsiteX203" fmla="*/ 3420845 w 4153911"/>
                <a:gd name="connsiteY203" fmla="*/ 106622 h 1646329"/>
                <a:gd name="connsiteX204" fmla="*/ 3480435 w 4153911"/>
                <a:gd name="connsiteY204" fmla="*/ 106622 h 1646329"/>
                <a:gd name="connsiteX205" fmla="*/ 3480435 w 4153911"/>
                <a:gd name="connsiteY205" fmla="*/ 96765 h 1646329"/>
                <a:gd name="connsiteX206" fmla="*/ 3621911 w 4153911"/>
                <a:gd name="connsiteY206" fmla="*/ 96765 h 1646329"/>
                <a:gd name="connsiteX207" fmla="*/ 3621911 w 4153911"/>
                <a:gd name="connsiteY207" fmla="*/ 87389 h 1646329"/>
                <a:gd name="connsiteX208" fmla="*/ 3650206 w 4153911"/>
                <a:gd name="connsiteY208" fmla="*/ 87389 h 1646329"/>
                <a:gd name="connsiteX209" fmla="*/ 3650206 w 4153911"/>
                <a:gd name="connsiteY209" fmla="*/ 76210 h 1646329"/>
                <a:gd name="connsiteX210" fmla="*/ 3684108 w 4153911"/>
                <a:gd name="connsiteY210" fmla="*/ 76210 h 1646329"/>
                <a:gd name="connsiteX211" fmla="*/ 3684108 w 4153911"/>
                <a:gd name="connsiteY211" fmla="*/ 67675 h 1646329"/>
                <a:gd name="connsiteX212" fmla="*/ 3703927 w 4153911"/>
                <a:gd name="connsiteY212" fmla="*/ 67675 h 1646329"/>
                <a:gd name="connsiteX213" fmla="*/ 3703927 w 4153911"/>
                <a:gd name="connsiteY213" fmla="*/ 60583 h 1646329"/>
                <a:gd name="connsiteX214" fmla="*/ 3763908 w 4153911"/>
                <a:gd name="connsiteY214" fmla="*/ 60583 h 1646329"/>
                <a:gd name="connsiteX215" fmla="*/ 3763908 w 4153911"/>
                <a:gd name="connsiteY215" fmla="*/ 49164 h 1646329"/>
                <a:gd name="connsiteX216" fmla="*/ 3803417 w 4153911"/>
                <a:gd name="connsiteY216" fmla="*/ 49164 h 1646329"/>
                <a:gd name="connsiteX217" fmla="*/ 3803417 w 4153911"/>
                <a:gd name="connsiteY217" fmla="*/ 38826 h 1646329"/>
                <a:gd name="connsiteX218" fmla="*/ 3854270 w 4153911"/>
                <a:gd name="connsiteY218" fmla="*/ 38826 h 1646329"/>
                <a:gd name="connsiteX219" fmla="*/ 3854270 w 4153911"/>
                <a:gd name="connsiteY219" fmla="*/ 28609 h 1646329"/>
                <a:gd name="connsiteX220" fmla="*/ 3954802 w 4153911"/>
                <a:gd name="connsiteY220" fmla="*/ 28609 h 1646329"/>
                <a:gd name="connsiteX221" fmla="*/ 3954802 w 4153911"/>
                <a:gd name="connsiteY221" fmla="*/ 18872 h 1646329"/>
                <a:gd name="connsiteX222" fmla="*/ 4069417 w 4153911"/>
                <a:gd name="connsiteY222" fmla="*/ 18872 h 1646329"/>
                <a:gd name="connsiteX223" fmla="*/ 4069417 w 4153911"/>
                <a:gd name="connsiteY223" fmla="*/ 13703 h 1646329"/>
                <a:gd name="connsiteX224" fmla="*/ 4122748 w 4153911"/>
                <a:gd name="connsiteY224" fmla="*/ 13703 h 1646329"/>
                <a:gd name="connsiteX225" fmla="*/ 4122748 w 4153911"/>
                <a:gd name="connsiteY225" fmla="*/ 0 h 1646329"/>
                <a:gd name="connsiteX226" fmla="*/ 4153912 w 4153911"/>
                <a:gd name="connsiteY226" fmla="*/ 0 h 1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4153911" h="1646329">
                  <a:moveTo>
                    <a:pt x="0" y="1646329"/>
                  </a:moveTo>
                  <a:lnTo>
                    <a:pt x="0" y="1446067"/>
                  </a:lnTo>
                  <a:lnTo>
                    <a:pt x="16038" y="1446067"/>
                  </a:lnTo>
                  <a:lnTo>
                    <a:pt x="16038" y="1369256"/>
                  </a:lnTo>
                  <a:lnTo>
                    <a:pt x="27643" y="1369256"/>
                  </a:lnTo>
                  <a:lnTo>
                    <a:pt x="27643" y="1334036"/>
                  </a:lnTo>
                  <a:lnTo>
                    <a:pt x="40030" y="1334036"/>
                  </a:lnTo>
                  <a:lnTo>
                    <a:pt x="40030" y="1290402"/>
                  </a:lnTo>
                  <a:lnTo>
                    <a:pt x="54634" y="1290402"/>
                  </a:lnTo>
                  <a:lnTo>
                    <a:pt x="54634" y="1225972"/>
                  </a:lnTo>
                  <a:lnTo>
                    <a:pt x="68456" y="1225972"/>
                  </a:lnTo>
                  <a:lnTo>
                    <a:pt x="68456" y="1189069"/>
                  </a:lnTo>
                  <a:lnTo>
                    <a:pt x="83060" y="1189069"/>
                  </a:lnTo>
                  <a:lnTo>
                    <a:pt x="83060" y="1148440"/>
                  </a:lnTo>
                  <a:lnTo>
                    <a:pt x="93622" y="1148440"/>
                  </a:lnTo>
                  <a:lnTo>
                    <a:pt x="93622" y="1118268"/>
                  </a:lnTo>
                  <a:lnTo>
                    <a:pt x="108878" y="1118268"/>
                  </a:lnTo>
                  <a:lnTo>
                    <a:pt x="108878" y="1090501"/>
                  </a:lnTo>
                  <a:lnTo>
                    <a:pt x="123090" y="1090501"/>
                  </a:lnTo>
                  <a:lnTo>
                    <a:pt x="123090" y="1061291"/>
                  </a:lnTo>
                  <a:lnTo>
                    <a:pt x="142780" y="1061291"/>
                  </a:lnTo>
                  <a:lnTo>
                    <a:pt x="142780" y="1040135"/>
                  </a:lnTo>
                  <a:lnTo>
                    <a:pt x="162078" y="1040135"/>
                  </a:lnTo>
                  <a:lnTo>
                    <a:pt x="162078" y="1019339"/>
                  </a:lnTo>
                  <a:lnTo>
                    <a:pt x="167554" y="1019339"/>
                  </a:lnTo>
                  <a:lnTo>
                    <a:pt x="167554" y="1002871"/>
                  </a:lnTo>
                  <a:lnTo>
                    <a:pt x="181376" y="1002871"/>
                  </a:lnTo>
                  <a:lnTo>
                    <a:pt x="181376" y="989168"/>
                  </a:lnTo>
                  <a:lnTo>
                    <a:pt x="205759" y="989168"/>
                  </a:lnTo>
                  <a:lnTo>
                    <a:pt x="205759" y="980754"/>
                  </a:lnTo>
                  <a:lnTo>
                    <a:pt x="223232" y="980754"/>
                  </a:lnTo>
                  <a:lnTo>
                    <a:pt x="223232" y="965367"/>
                  </a:lnTo>
                  <a:lnTo>
                    <a:pt x="233402" y="965367"/>
                  </a:lnTo>
                  <a:lnTo>
                    <a:pt x="233402" y="951664"/>
                  </a:lnTo>
                  <a:lnTo>
                    <a:pt x="258568" y="951664"/>
                  </a:lnTo>
                  <a:lnTo>
                    <a:pt x="258568" y="933874"/>
                  </a:lnTo>
                  <a:lnTo>
                    <a:pt x="268869" y="933874"/>
                  </a:lnTo>
                  <a:lnTo>
                    <a:pt x="268869" y="923776"/>
                  </a:lnTo>
                  <a:lnTo>
                    <a:pt x="283864" y="923776"/>
                  </a:lnTo>
                  <a:lnTo>
                    <a:pt x="283864" y="912958"/>
                  </a:lnTo>
                  <a:lnTo>
                    <a:pt x="298859" y="912958"/>
                  </a:lnTo>
                  <a:lnTo>
                    <a:pt x="298859" y="901899"/>
                  </a:lnTo>
                  <a:lnTo>
                    <a:pt x="310334" y="901899"/>
                  </a:lnTo>
                  <a:lnTo>
                    <a:pt x="310334" y="892643"/>
                  </a:lnTo>
                  <a:lnTo>
                    <a:pt x="334848" y="892643"/>
                  </a:lnTo>
                  <a:lnTo>
                    <a:pt x="334848" y="883027"/>
                  </a:lnTo>
                  <a:lnTo>
                    <a:pt x="347365" y="883027"/>
                  </a:lnTo>
                  <a:lnTo>
                    <a:pt x="347365" y="873771"/>
                  </a:lnTo>
                  <a:lnTo>
                    <a:pt x="363404" y="873771"/>
                  </a:lnTo>
                  <a:lnTo>
                    <a:pt x="363404" y="863674"/>
                  </a:lnTo>
                  <a:lnTo>
                    <a:pt x="377356" y="863674"/>
                  </a:lnTo>
                  <a:lnTo>
                    <a:pt x="377356" y="849129"/>
                  </a:lnTo>
                  <a:lnTo>
                    <a:pt x="417777" y="849129"/>
                  </a:lnTo>
                  <a:lnTo>
                    <a:pt x="417777" y="838551"/>
                  </a:lnTo>
                  <a:lnTo>
                    <a:pt x="454287" y="838551"/>
                  </a:lnTo>
                  <a:lnTo>
                    <a:pt x="454287" y="823645"/>
                  </a:lnTo>
                  <a:lnTo>
                    <a:pt x="475280" y="823645"/>
                  </a:lnTo>
                  <a:lnTo>
                    <a:pt x="475280" y="812827"/>
                  </a:lnTo>
                  <a:lnTo>
                    <a:pt x="490536" y="812827"/>
                  </a:lnTo>
                  <a:lnTo>
                    <a:pt x="490536" y="805254"/>
                  </a:lnTo>
                  <a:lnTo>
                    <a:pt x="509443" y="805254"/>
                  </a:lnTo>
                  <a:lnTo>
                    <a:pt x="509443" y="795758"/>
                  </a:lnTo>
                  <a:lnTo>
                    <a:pt x="519353" y="795758"/>
                  </a:lnTo>
                  <a:lnTo>
                    <a:pt x="519353" y="786382"/>
                  </a:lnTo>
                  <a:lnTo>
                    <a:pt x="535913" y="786382"/>
                  </a:lnTo>
                  <a:lnTo>
                    <a:pt x="535913" y="776525"/>
                  </a:lnTo>
                  <a:lnTo>
                    <a:pt x="552994" y="776525"/>
                  </a:lnTo>
                  <a:lnTo>
                    <a:pt x="552994" y="766067"/>
                  </a:lnTo>
                  <a:lnTo>
                    <a:pt x="566816" y="766067"/>
                  </a:lnTo>
                  <a:lnTo>
                    <a:pt x="566816" y="756691"/>
                  </a:lnTo>
                  <a:lnTo>
                    <a:pt x="589635" y="756691"/>
                  </a:lnTo>
                  <a:lnTo>
                    <a:pt x="589635" y="747075"/>
                  </a:lnTo>
                  <a:lnTo>
                    <a:pt x="604890" y="747075"/>
                  </a:lnTo>
                  <a:lnTo>
                    <a:pt x="604890" y="736977"/>
                  </a:lnTo>
                  <a:lnTo>
                    <a:pt x="620668" y="736977"/>
                  </a:lnTo>
                  <a:lnTo>
                    <a:pt x="620668" y="728683"/>
                  </a:lnTo>
                  <a:lnTo>
                    <a:pt x="636185" y="728683"/>
                  </a:lnTo>
                  <a:lnTo>
                    <a:pt x="636185" y="717985"/>
                  </a:lnTo>
                  <a:lnTo>
                    <a:pt x="655222" y="717985"/>
                  </a:lnTo>
                  <a:lnTo>
                    <a:pt x="655222" y="707527"/>
                  </a:lnTo>
                  <a:lnTo>
                    <a:pt x="678693" y="707527"/>
                  </a:lnTo>
                  <a:lnTo>
                    <a:pt x="678693" y="696468"/>
                  </a:lnTo>
                  <a:lnTo>
                    <a:pt x="696556" y="696468"/>
                  </a:lnTo>
                  <a:lnTo>
                    <a:pt x="696556" y="687934"/>
                  </a:lnTo>
                  <a:lnTo>
                    <a:pt x="728242" y="687934"/>
                  </a:lnTo>
                  <a:lnTo>
                    <a:pt x="728242" y="678197"/>
                  </a:lnTo>
                  <a:lnTo>
                    <a:pt x="769967" y="678197"/>
                  </a:lnTo>
                  <a:lnTo>
                    <a:pt x="769967" y="668100"/>
                  </a:lnTo>
                  <a:lnTo>
                    <a:pt x="793829" y="668100"/>
                  </a:lnTo>
                  <a:lnTo>
                    <a:pt x="793829" y="658964"/>
                  </a:lnTo>
                  <a:lnTo>
                    <a:pt x="834772" y="658964"/>
                  </a:lnTo>
                  <a:cubicBezTo>
                    <a:pt x="834772" y="658964"/>
                    <a:pt x="834772" y="650550"/>
                    <a:pt x="834772" y="650430"/>
                  </a:cubicBezTo>
                  <a:cubicBezTo>
                    <a:pt x="834772" y="650310"/>
                    <a:pt x="871934" y="650430"/>
                    <a:pt x="871934" y="650430"/>
                  </a:cubicBezTo>
                  <a:lnTo>
                    <a:pt x="871934" y="641174"/>
                  </a:lnTo>
                  <a:lnTo>
                    <a:pt x="907010" y="641174"/>
                  </a:lnTo>
                  <a:lnTo>
                    <a:pt x="907010" y="631077"/>
                  </a:lnTo>
                  <a:lnTo>
                    <a:pt x="947431" y="631077"/>
                  </a:lnTo>
                  <a:lnTo>
                    <a:pt x="947431" y="620379"/>
                  </a:lnTo>
                  <a:lnTo>
                    <a:pt x="978856" y="620379"/>
                  </a:lnTo>
                  <a:lnTo>
                    <a:pt x="978856" y="610402"/>
                  </a:lnTo>
                  <a:lnTo>
                    <a:pt x="993460" y="610402"/>
                  </a:lnTo>
                  <a:lnTo>
                    <a:pt x="993460" y="603910"/>
                  </a:lnTo>
                  <a:lnTo>
                    <a:pt x="1036229" y="603910"/>
                  </a:lnTo>
                  <a:lnTo>
                    <a:pt x="1036229" y="597299"/>
                  </a:lnTo>
                  <a:lnTo>
                    <a:pt x="1070913" y="597299"/>
                  </a:lnTo>
                  <a:lnTo>
                    <a:pt x="1070913" y="591650"/>
                  </a:lnTo>
                  <a:lnTo>
                    <a:pt x="1087864" y="591650"/>
                  </a:lnTo>
                  <a:lnTo>
                    <a:pt x="1087864" y="577586"/>
                  </a:lnTo>
                  <a:lnTo>
                    <a:pt x="1132980" y="577586"/>
                  </a:lnTo>
                  <a:lnTo>
                    <a:pt x="1132980" y="571575"/>
                  </a:lnTo>
                  <a:lnTo>
                    <a:pt x="1165448" y="571575"/>
                  </a:lnTo>
                  <a:lnTo>
                    <a:pt x="1165448" y="561598"/>
                  </a:lnTo>
                  <a:lnTo>
                    <a:pt x="1195307" y="561598"/>
                  </a:lnTo>
                  <a:lnTo>
                    <a:pt x="1195307" y="552703"/>
                  </a:lnTo>
                  <a:lnTo>
                    <a:pt x="1220864" y="552703"/>
                  </a:lnTo>
                  <a:lnTo>
                    <a:pt x="1220864" y="541163"/>
                  </a:lnTo>
                  <a:lnTo>
                    <a:pt x="1242118" y="541163"/>
                  </a:lnTo>
                  <a:lnTo>
                    <a:pt x="1242118" y="531547"/>
                  </a:lnTo>
                  <a:lnTo>
                    <a:pt x="1269370" y="531547"/>
                  </a:lnTo>
                  <a:lnTo>
                    <a:pt x="1269370" y="522411"/>
                  </a:lnTo>
                  <a:lnTo>
                    <a:pt x="1353865" y="522411"/>
                  </a:lnTo>
                  <a:lnTo>
                    <a:pt x="1353865" y="506064"/>
                  </a:lnTo>
                  <a:lnTo>
                    <a:pt x="1394677" y="506064"/>
                  </a:lnTo>
                  <a:lnTo>
                    <a:pt x="1394677" y="496687"/>
                  </a:lnTo>
                  <a:lnTo>
                    <a:pt x="1448660" y="496687"/>
                  </a:lnTo>
                  <a:lnTo>
                    <a:pt x="1448660" y="487191"/>
                  </a:lnTo>
                  <a:lnTo>
                    <a:pt x="1482562" y="487191"/>
                  </a:lnTo>
                  <a:lnTo>
                    <a:pt x="1482562" y="478056"/>
                  </a:lnTo>
                  <a:lnTo>
                    <a:pt x="1519593" y="478056"/>
                  </a:lnTo>
                  <a:lnTo>
                    <a:pt x="1519593" y="467838"/>
                  </a:lnTo>
                  <a:lnTo>
                    <a:pt x="1542934" y="467838"/>
                  </a:lnTo>
                  <a:lnTo>
                    <a:pt x="1542934" y="458582"/>
                  </a:lnTo>
                  <a:lnTo>
                    <a:pt x="1570316" y="458582"/>
                  </a:lnTo>
                  <a:lnTo>
                    <a:pt x="1570316" y="446201"/>
                  </a:lnTo>
                  <a:lnTo>
                    <a:pt x="1597177" y="446201"/>
                  </a:lnTo>
                  <a:lnTo>
                    <a:pt x="1597177" y="437787"/>
                  </a:lnTo>
                  <a:lnTo>
                    <a:pt x="1673848" y="437787"/>
                  </a:lnTo>
                  <a:lnTo>
                    <a:pt x="1673848" y="428531"/>
                  </a:lnTo>
                  <a:lnTo>
                    <a:pt x="1719746" y="428531"/>
                  </a:lnTo>
                  <a:lnTo>
                    <a:pt x="1719746" y="416270"/>
                  </a:lnTo>
                  <a:lnTo>
                    <a:pt x="1741521" y="416270"/>
                  </a:lnTo>
                  <a:lnTo>
                    <a:pt x="1741521" y="406654"/>
                  </a:lnTo>
                  <a:lnTo>
                    <a:pt x="1758342" y="406654"/>
                  </a:lnTo>
                  <a:lnTo>
                    <a:pt x="1758342" y="400163"/>
                  </a:lnTo>
                  <a:lnTo>
                    <a:pt x="1794591" y="400163"/>
                  </a:lnTo>
                  <a:lnTo>
                    <a:pt x="1794591" y="390546"/>
                  </a:lnTo>
                  <a:lnTo>
                    <a:pt x="1901122" y="390546"/>
                  </a:lnTo>
                  <a:lnTo>
                    <a:pt x="1901122" y="378526"/>
                  </a:lnTo>
                  <a:lnTo>
                    <a:pt x="1989136" y="378526"/>
                  </a:lnTo>
                  <a:lnTo>
                    <a:pt x="1989136" y="366866"/>
                  </a:lnTo>
                  <a:lnTo>
                    <a:pt x="2001785" y="366866"/>
                  </a:lnTo>
                  <a:lnTo>
                    <a:pt x="2001785" y="357129"/>
                  </a:lnTo>
                  <a:lnTo>
                    <a:pt x="2046509" y="357129"/>
                  </a:lnTo>
                  <a:lnTo>
                    <a:pt x="2046509" y="347753"/>
                  </a:lnTo>
                  <a:lnTo>
                    <a:pt x="2126049" y="347753"/>
                  </a:lnTo>
                  <a:lnTo>
                    <a:pt x="2126049" y="338498"/>
                  </a:lnTo>
                  <a:lnTo>
                    <a:pt x="2134524" y="338498"/>
                  </a:lnTo>
                  <a:lnTo>
                    <a:pt x="2134524" y="327559"/>
                  </a:lnTo>
                  <a:lnTo>
                    <a:pt x="2165427" y="327559"/>
                  </a:lnTo>
                  <a:lnTo>
                    <a:pt x="2165427" y="319866"/>
                  </a:lnTo>
                  <a:lnTo>
                    <a:pt x="2260353" y="319866"/>
                  </a:lnTo>
                  <a:lnTo>
                    <a:pt x="2260353" y="309288"/>
                  </a:lnTo>
                  <a:lnTo>
                    <a:pt x="2315248" y="309288"/>
                  </a:lnTo>
                  <a:lnTo>
                    <a:pt x="2315248" y="298710"/>
                  </a:lnTo>
                  <a:lnTo>
                    <a:pt x="2355409" y="298710"/>
                  </a:lnTo>
                  <a:lnTo>
                    <a:pt x="2355409" y="289574"/>
                  </a:lnTo>
                  <a:lnTo>
                    <a:pt x="2402611" y="289574"/>
                  </a:lnTo>
                  <a:lnTo>
                    <a:pt x="2402611" y="281400"/>
                  </a:lnTo>
                  <a:lnTo>
                    <a:pt x="2451769" y="281400"/>
                  </a:lnTo>
                  <a:lnTo>
                    <a:pt x="2451769" y="271784"/>
                  </a:lnTo>
                  <a:lnTo>
                    <a:pt x="2558430" y="271784"/>
                  </a:lnTo>
                  <a:lnTo>
                    <a:pt x="2558430" y="256518"/>
                  </a:lnTo>
                  <a:lnTo>
                    <a:pt x="2599895" y="256518"/>
                  </a:lnTo>
                  <a:lnTo>
                    <a:pt x="2599895" y="249546"/>
                  </a:lnTo>
                  <a:lnTo>
                    <a:pt x="2638621" y="249546"/>
                  </a:lnTo>
                  <a:lnTo>
                    <a:pt x="2638621" y="239929"/>
                  </a:lnTo>
                  <a:lnTo>
                    <a:pt x="2694560" y="239929"/>
                  </a:lnTo>
                  <a:lnTo>
                    <a:pt x="2694560" y="231635"/>
                  </a:lnTo>
                  <a:lnTo>
                    <a:pt x="2724289" y="231635"/>
                  </a:lnTo>
                  <a:lnTo>
                    <a:pt x="2724289" y="222980"/>
                  </a:lnTo>
                  <a:lnTo>
                    <a:pt x="2743848" y="222980"/>
                  </a:lnTo>
                  <a:lnTo>
                    <a:pt x="2743848" y="210599"/>
                  </a:lnTo>
                  <a:lnTo>
                    <a:pt x="2861592" y="210599"/>
                  </a:lnTo>
                  <a:lnTo>
                    <a:pt x="2861592" y="202425"/>
                  </a:lnTo>
                  <a:lnTo>
                    <a:pt x="2898754" y="202425"/>
                  </a:lnTo>
                  <a:lnTo>
                    <a:pt x="2898754" y="190886"/>
                  </a:lnTo>
                  <a:lnTo>
                    <a:pt x="2984031" y="190886"/>
                  </a:lnTo>
                  <a:lnTo>
                    <a:pt x="2984031" y="182592"/>
                  </a:lnTo>
                  <a:lnTo>
                    <a:pt x="3032798" y="182592"/>
                  </a:lnTo>
                  <a:lnTo>
                    <a:pt x="3032798" y="171773"/>
                  </a:lnTo>
                  <a:lnTo>
                    <a:pt x="3077261" y="171773"/>
                  </a:lnTo>
                  <a:lnTo>
                    <a:pt x="3077261" y="165763"/>
                  </a:lnTo>
                  <a:lnTo>
                    <a:pt x="3189008" y="165763"/>
                  </a:lnTo>
                  <a:lnTo>
                    <a:pt x="3189008" y="159753"/>
                  </a:lnTo>
                  <a:lnTo>
                    <a:pt x="3240513" y="159753"/>
                  </a:lnTo>
                  <a:lnTo>
                    <a:pt x="3240513" y="150497"/>
                  </a:lnTo>
                  <a:lnTo>
                    <a:pt x="3253030" y="150497"/>
                  </a:lnTo>
                  <a:lnTo>
                    <a:pt x="3253030" y="137875"/>
                  </a:lnTo>
                  <a:lnTo>
                    <a:pt x="3310925" y="137875"/>
                  </a:lnTo>
                  <a:lnTo>
                    <a:pt x="3310925" y="126215"/>
                  </a:lnTo>
                  <a:lnTo>
                    <a:pt x="3371818" y="126215"/>
                  </a:lnTo>
                  <a:lnTo>
                    <a:pt x="3371818" y="119243"/>
                  </a:lnTo>
                  <a:lnTo>
                    <a:pt x="3420845" y="119243"/>
                  </a:lnTo>
                  <a:lnTo>
                    <a:pt x="3420845" y="106622"/>
                  </a:lnTo>
                  <a:lnTo>
                    <a:pt x="3480435" y="106622"/>
                  </a:lnTo>
                  <a:lnTo>
                    <a:pt x="3480435" y="96765"/>
                  </a:lnTo>
                  <a:lnTo>
                    <a:pt x="3621911" y="96765"/>
                  </a:lnTo>
                  <a:lnTo>
                    <a:pt x="3621911" y="87389"/>
                  </a:lnTo>
                  <a:lnTo>
                    <a:pt x="3650206" y="87389"/>
                  </a:lnTo>
                  <a:lnTo>
                    <a:pt x="3650206" y="76210"/>
                  </a:lnTo>
                  <a:lnTo>
                    <a:pt x="3684108" y="76210"/>
                  </a:lnTo>
                  <a:lnTo>
                    <a:pt x="3684108" y="67675"/>
                  </a:lnTo>
                  <a:lnTo>
                    <a:pt x="3703927" y="67675"/>
                  </a:lnTo>
                  <a:lnTo>
                    <a:pt x="3703927" y="60583"/>
                  </a:lnTo>
                  <a:lnTo>
                    <a:pt x="3763908" y="60583"/>
                  </a:lnTo>
                  <a:lnTo>
                    <a:pt x="3763908" y="49164"/>
                  </a:lnTo>
                  <a:lnTo>
                    <a:pt x="3803417" y="49164"/>
                  </a:lnTo>
                  <a:lnTo>
                    <a:pt x="3803417" y="38826"/>
                  </a:lnTo>
                  <a:lnTo>
                    <a:pt x="3854270" y="38826"/>
                  </a:lnTo>
                  <a:lnTo>
                    <a:pt x="3854270" y="28609"/>
                  </a:lnTo>
                  <a:lnTo>
                    <a:pt x="3954802" y="28609"/>
                  </a:lnTo>
                  <a:lnTo>
                    <a:pt x="3954802" y="18872"/>
                  </a:lnTo>
                  <a:lnTo>
                    <a:pt x="4069417" y="18872"/>
                  </a:lnTo>
                  <a:lnTo>
                    <a:pt x="4069417" y="13703"/>
                  </a:lnTo>
                  <a:lnTo>
                    <a:pt x="4122748" y="13703"/>
                  </a:lnTo>
                  <a:lnTo>
                    <a:pt x="4122748" y="0"/>
                  </a:lnTo>
                  <a:lnTo>
                    <a:pt x="4153912" y="0"/>
                  </a:lnTo>
                </a:path>
              </a:pathLst>
            </a:custGeom>
            <a:noFill/>
            <a:ln w="19050" cap="flat">
              <a:solidFill>
                <a:schemeClr val="accent2"/>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4" name="Line 17">
              <a:extLst>
                <a:ext uri="{FF2B5EF4-FFF2-40B4-BE49-F238E27FC236}">
                  <a16:creationId xmlns:a16="http://schemas.microsoft.com/office/drawing/2014/main" id="{90494F10-C9BE-412C-A7B7-3DF4D0A559FF}"/>
                </a:ext>
              </a:extLst>
            </p:cNvPr>
            <p:cNvSpPr>
              <a:spLocks noChangeShapeType="1"/>
            </p:cNvSpPr>
            <p:nvPr/>
          </p:nvSpPr>
          <p:spPr bwMode="auto">
            <a:xfrm flipH="1">
              <a:off x="7015310" y="20985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5" name="TextBox 54">
              <a:extLst>
                <a:ext uri="{FF2B5EF4-FFF2-40B4-BE49-F238E27FC236}">
                  <a16:creationId xmlns:a16="http://schemas.microsoft.com/office/drawing/2014/main" id="{576245FD-EF81-44D2-AC99-176809911CB7}"/>
                </a:ext>
              </a:extLst>
            </p:cNvPr>
            <p:cNvSpPr txBox="1"/>
            <p:nvPr/>
          </p:nvSpPr>
          <p:spPr>
            <a:xfrm>
              <a:off x="6651819" y="1993127"/>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10</a:t>
              </a:r>
            </a:p>
          </p:txBody>
        </p:sp>
        <p:sp>
          <p:nvSpPr>
            <p:cNvPr id="56" name="Line 41">
              <a:extLst>
                <a:ext uri="{FF2B5EF4-FFF2-40B4-BE49-F238E27FC236}">
                  <a16:creationId xmlns:a16="http://schemas.microsoft.com/office/drawing/2014/main" id="{713E8E97-C148-488E-80DD-9C163F2595E6}"/>
                </a:ext>
              </a:extLst>
            </p:cNvPr>
            <p:cNvSpPr>
              <a:spLocks noChangeShapeType="1"/>
            </p:cNvSpPr>
            <p:nvPr/>
          </p:nvSpPr>
          <p:spPr bwMode="auto">
            <a:xfrm>
              <a:off x="10086133" y="3062484"/>
              <a:ext cx="281236" cy="0"/>
            </a:xfrm>
            <a:prstGeom prst="line">
              <a:avLst/>
            </a:prstGeom>
            <a:noFill/>
            <a:ln w="28575"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7" name="TextBox 56">
              <a:extLst>
                <a:ext uri="{FF2B5EF4-FFF2-40B4-BE49-F238E27FC236}">
                  <a16:creationId xmlns:a16="http://schemas.microsoft.com/office/drawing/2014/main" id="{B648F9ED-7B07-4AB8-85AA-D7561B5392C6}"/>
                </a:ext>
              </a:extLst>
            </p:cNvPr>
            <p:cNvSpPr txBox="1"/>
            <p:nvPr/>
          </p:nvSpPr>
          <p:spPr>
            <a:xfrm>
              <a:off x="10401370" y="2953639"/>
              <a:ext cx="737481" cy="211321"/>
            </a:xfrm>
            <a:prstGeom prst="rect">
              <a:avLst/>
            </a:prstGeom>
            <a:noFill/>
          </p:spPr>
          <p:txBody>
            <a:bodyPr wrap="none" rIns="540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Clopidogrel</a:t>
              </a:r>
            </a:p>
          </p:txBody>
        </p:sp>
        <p:sp>
          <p:nvSpPr>
            <p:cNvPr id="58" name="TextBox 57">
              <a:extLst>
                <a:ext uri="{FF2B5EF4-FFF2-40B4-BE49-F238E27FC236}">
                  <a16:creationId xmlns:a16="http://schemas.microsoft.com/office/drawing/2014/main" id="{5A28ABE8-8B8C-42B5-B4E1-B9B85B224A87}"/>
                </a:ext>
              </a:extLst>
            </p:cNvPr>
            <p:cNvSpPr txBox="1"/>
            <p:nvPr/>
          </p:nvSpPr>
          <p:spPr>
            <a:xfrm>
              <a:off x="10401370" y="3159591"/>
              <a:ext cx="666261" cy="211321"/>
            </a:xfrm>
            <a:prstGeom prst="rect">
              <a:avLst/>
            </a:prstGeom>
            <a:noFill/>
          </p:spPr>
          <p:txBody>
            <a:bodyPr wrap="none" rIns="540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Ticagrelor</a:t>
              </a:r>
            </a:p>
          </p:txBody>
        </p:sp>
        <p:sp>
          <p:nvSpPr>
            <p:cNvPr id="59" name="Line 42">
              <a:extLst>
                <a:ext uri="{FF2B5EF4-FFF2-40B4-BE49-F238E27FC236}">
                  <a16:creationId xmlns:a16="http://schemas.microsoft.com/office/drawing/2014/main" id="{E8A2BE0C-CCDA-4BE4-91AD-F0242E735E75}"/>
                </a:ext>
              </a:extLst>
            </p:cNvPr>
            <p:cNvSpPr>
              <a:spLocks noChangeShapeType="1"/>
            </p:cNvSpPr>
            <p:nvPr/>
          </p:nvSpPr>
          <p:spPr bwMode="auto">
            <a:xfrm>
              <a:off x="10086133" y="3263635"/>
              <a:ext cx="281236" cy="0"/>
            </a:xfrm>
            <a:prstGeom prst="line">
              <a:avLst/>
            </a:prstGeom>
            <a:noFill/>
            <a:ln w="28575"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0" name="Line 8">
              <a:extLst>
                <a:ext uri="{FF2B5EF4-FFF2-40B4-BE49-F238E27FC236}">
                  <a16:creationId xmlns:a16="http://schemas.microsoft.com/office/drawing/2014/main" id="{D3DCC295-2A61-4BCF-808F-7E66ABFF08FC}"/>
                </a:ext>
              </a:extLst>
            </p:cNvPr>
            <p:cNvSpPr>
              <a:spLocks noChangeShapeType="1"/>
            </p:cNvSpPr>
            <p:nvPr/>
          </p:nvSpPr>
          <p:spPr bwMode="auto">
            <a:xfrm>
              <a:off x="7781748"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1" name="Line 8">
              <a:extLst>
                <a:ext uri="{FF2B5EF4-FFF2-40B4-BE49-F238E27FC236}">
                  <a16:creationId xmlns:a16="http://schemas.microsoft.com/office/drawing/2014/main" id="{04D66705-0C89-44C6-95EC-BEBA108E06F1}"/>
                </a:ext>
              </a:extLst>
            </p:cNvPr>
            <p:cNvSpPr>
              <a:spLocks noChangeShapeType="1"/>
            </p:cNvSpPr>
            <p:nvPr/>
          </p:nvSpPr>
          <p:spPr bwMode="auto">
            <a:xfrm>
              <a:off x="10604216"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2" name="TextBox 61">
              <a:extLst>
                <a:ext uri="{FF2B5EF4-FFF2-40B4-BE49-F238E27FC236}">
                  <a16:creationId xmlns:a16="http://schemas.microsoft.com/office/drawing/2014/main" id="{E69B0124-2135-449D-BB06-71C4E9B9BC86}"/>
                </a:ext>
              </a:extLst>
            </p:cNvPr>
            <p:cNvSpPr txBox="1"/>
            <p:nvPr/>
          </p:nvSpPr>
          <p:spPr>
            <a:xfrm>
              <a:off x="9811169"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8</a:t>
              </a:r>
            </a:p>
          </p:txBody>
        </p:sp>
        <p:sp>
          <p:nvSpPr>
            <p:cNvPr id="63" name="TextBox 62">
              <a:extLst>
                <a:ext uri="{FF2B5EF4-FFF2-40B4-BE49-F238E27FC236}">
                  <a16:creationId xmlns:a16="http://schemas.microsoft.com/office/drawing/2014/main" id="{B2D86E3D-F3E8-42B9-A300-229B8DE461EA}"/>
                </a:ext>
              </a:extLst>
            </p:cNvPr>
            <p:cNvSpPr txBox="1"/>
            <p:nvPr/>
          </p:nvSpPr>
          <p:spPr>
            <a:xfrm>
              <a:off x="10484410" y="3596326"/>
              <a:ext cx="239611"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10</a:t>
              </a:r>
            </a:p>
          </p:txBody>
        </p:sp>
        <p:sp>
          <p:nvSpPr>
            <p:cNvPr id="65" name="Freeform 5">
              <a:extLst>
                <a:ext uri="{FF2B5EF4-FFF2-40B4-BE49-F238E27FC236}">
                  <a16:creationId xmlns:a16="http://schemas.microsoft.com/office/drawing/2014/main" id="{9C1D9679-0618-4078-B6D7-B373DF0233D5}"/>
                </a:ext>
              </a:extLst>
            </p:cNvPr>
            <p:cNvSpPr>
              <a:spLocks/>
            </p:cNvSpPr>
            <p:nvPr/>
          </p:nvSpPr>
          <p:spPr bwMode="auto">
            <a:xfrm>
              <a:off x="7076132" y="1819198"/>
              <a:ext cx="4233702" cy="1698827"/>
            </a:xfrm>
            <a:custGeom>
              <a:avLst/>
              <a:gdLst>
                <a:gd name="T0" fmla="*/ 0 w 2493"/>
                <a:gd name="T1" fmla="*/ 0 h 1168"/>
                <a:gd name="T2" fmla="*/ 0 w 2493"/>
                <a:gd name="T3" fmla="*/ 1168 h 1168"/>
                <a:gd name="T4" fmla="*/ 2493 w 2493"/>
                <a:gd name="T5" fmla="*/ 1168 h 1168"/>
              </a:gdLst>
              <a:ahLst/>
              <a:cxnLst>
                <a:cxn ang="0">
                  <a:pos x="T0" y="T1"/>
                </a:cxn>
                <a:cxn ang="0">
                  <a:pos x="T2" y="T3"/>
                </a:cxn>
                <a:cxn ang="0">
                  <a:pos x="T4" y="T5"/>
                </a:cxn>
              </a:cxnLst>
              <a:rect l="0" t="0" r="r" b="b"/>
              <a:pathLst>
                <a:path w="2493" h="1168">
                  <a:moveTo>
                    <a:pt x="0" y="0"/>
                  </a:moveTo>
                  <a:lnTo>
                    <a:pt x="0" y="1168"/>
                  </a:lnTo>
                  <a:lnTo>
                    <a:pt x="2493" y="1168"/>
                  </a:lnTo>
                </a:path>
              </a:pathLst>
            </a:custGeom>
            <a:noFill/>
            <a:ln w="19050" cap="sq">
              <a:solidFill>
                <a:srgbClr val="1A191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grpSp>
      <p:sp>
        <p:nvSpPr>
          <p:cNvPr id="66" name="TextBox 65">
            <a:extLst>
              <a:ext uri="{FF2B5EF4-FFF2-40B4-BE49-F238E27FC236}">
                <a16:creationId xmlns:a16="http://schemas.microsoft.com/office/drawing/2014/main" id="{602F9246-23EF-4219-ACD1-F651201A8196}"/>
              </a:ext>
            </a:extLst>
          </p:cNvPr>
          <p:cNvSpPr txBox="1"/>
          <p:nvPr/>
        </p:nvSpPr>
        <p:spPr>
          <a:xfrm>
            <a:off x="1069811" y="1750075"/>
            <a:ext cx="4177425"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br>
            <a:r>
              <a:rPr kumimoji="0" lang="en-US" sz="15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Early and Late Recurrent MACE: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Meta-analysis of 7 Clinical Trials </a:t>
            </a:r>
            <a:br>
              <a:rPr kumimoji="0" lang="en-US" sz="12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br>
            <a:r>
              <a:rPr kumimoji="0" lang="en-US" sz="1200" b="1"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(N=82,727 patients post ACS)</a:t>
            </a:r>
            <a:endParaRPr kumimoji="0" lang="en-US" sz="1200" b="1" i="0" u="none" strike="noStrike" kern="0" cap="none" spc="0" normalizeH="0" baseline="3000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p:txBody>
      </p:sp>
      <p:sp>
        <p:nvSpPr>
          <p:cNvPr id="69" name="TextBox 68">
            <a:extLst>
              <a:ext uri="{FF2B5EF4-FFF2-40B4-BE49-F238E27FC236}">
                <a16:creationId xmlns:a16="http://schemas.microsoft.com/office/drawing/2014/main" id="{63C37413-A20A-452E-B69E-FE4910DD6F4C}"/>
              </a:ext>
            </a:extLst>
          </p:cNvPr>
          <p:cNvSpPr txBox="1"/>
          <p:nvPr/>
        </p:nvSpPr>
        <p:spPr>
          <a:xfrm>
            <a:off x="1987319" y="5705970"/>
            <a:ext cx="257189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Created using data from Chi G, et al. 2022.</a:t>
            </a:r>
            <a:r>
              <a:rPr kumimoji="0" lang="en-US" sz="900" b="0" i="0" u="none" strike="noStrike" kern="1200" cap="none" spc="0" normalizeH="0" baseline="30000" noProof="0" dirty="0">
                <a:ln>
                  <a:noFill/>
                </a:ln>
                <a:solidFill>
                  <a:srgbClr val="000000"/>
                </a:solidFill>
                <a:effectLst/>
                <a:uLnTx/>
                <a:uFillTx/>
                <a:latin typeface="Arial" panose="020B0604020202020204"/>
                <a:ea typeface="+mn-ea"/>
                <a:cs typeface="+mn-cs"/>
              </a:rPr>
              <a:t>1</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74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C1670-A3B8-4E42-972C-554602299295}"/>
              </a:ext>
            </a:extLst>
          </p:cNvPr>
          <p:cNvSpPr>
            <a:spLocks noGrp="1"/>
          </p:cNvSpPr>
          <p:nvPr>
            <p:ph type="title"/>
          </p:nvPr>
        </p:nvSpPr>
        <p:spPr>
          <a:xfrm>
            <a:off x="838200" y="300116"/>
            <a:ext cx="10515600" cy="1106488"/>
          </a:xfrm>
        </p:spPr>
        <p:txBody>
          <a:bodyPr/>
          <a:lstStyle/>
          <a:p>
            <a:r>
              <a:rPr lang="en-US" dirty="0">
                <a:cs typeface="Calibri"/>
              </a:rPr>
              <a:t>Half of Recurrent Events During the First Year </a:t>
            </a:r>
            <a:br>
              <a:rPr lang="en-US" dirty="0"/>
            </a:br>
            <a:r>
              <a:rPr lang="en-US" dirty="0">
                <a:cs typeface="Calibri"/>
              </a:rPr>
              <a:t>Post-MI Occur Within the First 90 Days</a:t>
            </a:r>
          </a:p>
        </p:txBody>
      </p:sp>
      <p:sp>
        <p:nvSpPr>
          <p:cNvPr id="6" name="Footer Placeholder 5">
            <a:extLst>
              <a:ext uri="{FF2B5EF4-FFF2-40B4-BE49-F238E27FC236}">
                <a16:creationId xmlns:a16="http://schemas.microsoft.com/office/drawing/2014/main" id="{16D0F854-03AB-4298-9644-96B2D7161AFC}"/>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Chi 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2022;45(3):299–307; Wallentin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2009;361:1045–57.</a:t>
            </a:r>
          </a:p>
        </p:txBody>
      </p:sp>
      <p:sp>
        <p:nvSpPr>
          <p:cNvPr id="20" name="TextBox 19">
            <a:extLst>
              <a:ext uri="{FF2B5EF4-FFF2-40B4-BE49-F238E27FC236}">
                <a16:creationId xmlns:a16="http://schemas.microsoft.com/office/drawing/2014/main" id="{13FEA81A-856E-4310-A2B1-586E65ED3857}"/>
              </a:ext>
            </a:extLst>
          </p:cNvPr>
          <p:cNvSpPr txBox="1"/>
          <p:nvPr/>
        </p:nvSpPr>
        <p:spPr>
          <a:xfrm>
            <a:off x="7955150" y="4405533"/>
            <a:ext cx="990600"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605,000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rPr>
              <a:t>(75%)</a:t>
            </a:r>
          </a:p>
        </p:txBody>
      </p:sp>
      <p:graphicFrame>
        <p:nvGraphicFramePr>
          <p:cNvPr id="165" name="Chart 164">
            <a:extLst>
              <a:ext uri="{FF2B5EF4-FFF2-40B4-BE49-F238E27FC236}">
                <a16:creationId xmlns:a16="http://schemas.microsoft.com/office/drawing/2014/main" id="{F0313FE9-B290-4880-821C-A5851A7DE725}"/>
              </a:ext>
            </a:extLst>
          </p:cNvPr>
          <p:cNvGraphicFramePr>
            <a:graphicFrameLocks noChangeAspect="1"/>
          </p:cNvGraphicFramePr>
          <p:nvPr/>
        </p:nvGraphicFramePr>
        <p:xfrm>
          <a:off x="696383" y="2395501"/>
          <a:ext cx="4932174" cy="3878065"/>
        </p:xfrm>
        <a:graphic>
          <a:graphicData uri="http://schemas.openxmlformats.org/drawingml/2006/chart">
            <c:chart xmlns:c="http://schemas.openxmlformats.org/drawingml/2006/chart" xmlns:r="http://schemas.openxmlformats.org/officeDocument/2006/relationships" r:id="rId3"/>
          </a:graphicData>
        </a:graphic>
      </p:graphicFrame>
      <p:grpSp>
        <p:nvGrpSpPr>
          <p:cNvPr id="166" name="Group 165">
            <a:extLst>
              <a:ext uri="{FF2B5EF4-FFF2-40B4-BE49-F238E27FC236}">
                <a16:creationId xmlns:a16="http://schemas.microsoft.com/office/drawing/2014/main" id="{F9E25A8A-9E0B-4EBD-89BD-6932530E68AA}"/>
              </a:ext>
            </a:extLst>
          </p:cNvPr>
          <p:cNvGrpSpPr>
            <a:grpSpLocks noChangeAspect="1"/>
          </p:cNvGrpSpPr>
          <p:nvPr/>
        </p:nvGrpSpPr>
        <p:grpSpPr>
          <a:xfrm>
            <a:off x="3979174" y="4674319"/>
            <a:ext cx="1803985" cy="488462"/>
            <a:chOff x="3904041" y="4563897"/>
            <a:chExt cx="2069528" cy="911849"/>
          </a:xfrm>
        </p:grpSpPr>
        <p:sp>
          <p:nvSpPr>
            <p:cNvPr id="167" name="Rectangle 166">
              <a:extLst>
                <a:ext uri="{FF2B5EF4-FFF2-40B4-BE49-F238E27FC236}">
                  <a16:creationId xmlns:a16="http://schemas.microsoft.com/office/drawing/2014/main" id="{CDF17A2F-BFF9-43E7-909B-FDDE768518A3}"/>
                </a:ext>
              </a:extLst>
            </p:cNvPr>
            <p:cNvSpPr/>
            <p:nvPr/>
          </p:nvSpPr>
          <p:spPr>
            <a:xfrm>
              <a:off x="3904041" y="4767172"/>
              <a:ext cx="180431" cy="180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8" name="Rectangle 167">
              <a:extLst>
                <a:ext uri="{FF2B5EF4-FFF2-40B4-BE49-F238E27FC236}">
                  <a16:creationId xmlns:a16="http://schemas.microsoft.com/office/drawing/2014/main" id="{2B2336B3-B8F2-42C8-AA34-ED03D4EBB100}"/>
                </a:ext>
              </a:extLst>
            </p:cNvPr>
            <p:cNvSpPr/>
            <p:nvPr/>
          </p:nvSpPr>
          <p:spPr>
            <a:xfrm>
              <a:off x="3904129" y="5139711"/>
              <a:ext cx="180431" cy="180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5D313F41-8C17-4D94-B8CD-A3CABB09F94D}"/>
                </a:ext>
              </a:extLst>
            </p:cNvPr>
            <p:cNvSpPr txBox="1"/>
            <p:nvPr/>
          </p:nvSpPr>
          <p:spPr>
            <a:xfrm>
              <a:off x="4084471" y="4563897"/>
              <a:ext cx="1889098" cy="56018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Early (1</a:t>
              </a: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sym typeface="Symbol" panose="05050102010706020507" pitchFamily="18" charset="2"/>
                </a:rPr>
                <a:t>90 days)</a:t>
              </a:r>
              <a:endPar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
          <p:nvSpPr>
            <p:cNvPr id="170" name="TextBox 169">
              <a:extLst>
                <a:ext uri="{FF2B5EF4-FFF2-40B4-BE49-F238E27FC236}">
                  <a16:creationId xmlns:a16="http://schemas.microsoft.com/office/drawing/2014/main" id="{11E9C9B1-5F60-4E22-AFEA-6AFCF2672CBA}"/>
                </a:ext>
              </a:extLst>
            </p:cNvPr>
            <p:cNvSpPr txBox="1"/>
            <p:nvPr/>
          </p:nvSpPr>
          <p:spPr>
            <a:xfrm>
              <a:off x="4084471" y="4915560"/>
              <a:ext cx="1737892" cy="5601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Late (91</a:t>
              </a: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sym typeface="Symbol" panose="05050102010706020507" pitchFamily="18" charset="2"/>
                </a:rPr>
                <a:t>360 days)</a:t>
              </a:r>
              <a:endPar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grpSp>
      <p:sp>
        <p:nvSpPr>
          <p:cNvPr id="21" name="Text Placeholder 4">
            <a:extLst>
              <a:ext uri="{FF2B5EF4-FFF2-40B4-BE49-F238E27FC236}">
                <a16:creationId xmlns:a16="http://schemas.microsoft.com/office/drawing/2014/main" id="{FC51FEBE-5A7F-43EE-81F5-A7163696E449}"/>
              </a:ext>
            </a:extLst>
          </p:cNvPr>
          <p:cNvSpPr txBox="1">
            <a:spLocks/>
          </p:cNvSpPr>
          <p:nvPr/>
        </p:nvSpPr>
        <p:spPr>
          <a:xfrm>
            <a:off x="1962679" y="4961904"/>
            <a:ext cx="2149867" cy="23937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70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endParaRPr kumimoji="0" lang="en-US" sz="75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22" name="Content Placeholder 4">
            <a:extLst>
              <a:ext uri="{FF2B5EF4-FFF2-40B4-BE49-F238E27FC236}">
                <a16:creationId xmlns:a16="http://schemas.microsoft.com/office/drawing/2014/main" id="{DB8318BD-482E-45EF-9A8A-EE54FB4C5ED5}"/>
              </a:ext>
            </a:extLst>
          </p:cNvPr>
          <p:cNvSpPr txBox="1">
            <a:spLocks/>
          </p:cNvSpPr>
          <p:nvPr/>
        </p:nvSpPr>
        <p:spPr>
          <a:xfrm>
            <a:off x="3617180" y="3739569"/>
            <a:ext cx="2522642" cy="1419885"/>
          </a:xfrm>
          <a:prstGeom prst="rect">
            <a:avLst/>
          </a:prstGeom>
        </p:spPr>
        <p:txBody>
          <a:bodyPr vert="horz" lIns="0" tIns="0" rIns="0" bIns="0" rtlCol="0">
            <a:noAutofit/>
          </a:bodyPr>
          <a:lstStyle>
            <a:lvl1pPr marL="0" indent="0" algn="l" defTabSz="914400" rtl="0" eaLnBrk="1" latinLnBrk="0" hangingPunct="1">
              <a:lnSpc>
                <a:spcPct val="110000"/>
              </a:lnSpc>
              <a:spcBef>
                <a:spcPts val="1200"/>
              </a:spcBef>
              <a:spcAft>
                <a:spcPts val="600"/>
              </a:spcAft>
              <a:buFont typeface="Arial" panose="020B0604020202020204" pitchFamily="34" charset="0"/>
              <a:buNone/>
              <a:defRPr sz="1600" kern="1200">
                <a:solidFill>
                  <a:srgbClr val="FF0000"/>
                </a:solidFill>
                <a:latin typeface="+mn-lt"/>
                <a:ea typeface="+mn-ea"/>
                <a:cs typeface="+mn-cs"/>
              </a:defRPr>
            </a:lvl1pPr>
            <a:lvl2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Segoe UI" panose="020B0502040204020203" pitchFamily="34" charset="0"/>
              </a:defRPr>
            </a:lvl3pPr>
            <a:lvl4pPr marL="180975"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8097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0" algn="l" defTabSz="685800" rtl="0" eaLnBrk="0" fontAlgn="auto" latinLnBrk="0" hangingPunct="0">
              <a:lnSpc>
                <a:spcPct val="114000"/>
              </a:lnSpc>
              <a:spcBef>
                <a:spcPts val="0"/>
              </a:spcBef>
              <a:spcAft>
                <a:spcPts val="450"/>
              </a:spcAft>
              <a:buClr>
                <a:srgbClr val="231F20"/>
              </a:buClr>
              <a:buSzTx/>
              <a:buFont typeface="Arial" panose="020B0604020202020204" pitchFamily="34" charset="0"/>
              <a:buNone/>
              <a:tabLst/>
              <a:defRPr/>
            </a:pPr>
            <a:r>
              <a:rPr kumimoji="0" lang="en-US" sz="13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rPr>
              <a:t>Overall, risk of MACE was 4.1% at 90 days vs 8.3% at 360 days</a:t>
            </a:r>
          </a:p>
        </p:txBody>
      </p:sp>
      <p:cxnSp>
        <p:nvCxnSpPr>
          <p:cNvPr id="27" name="Straight Connector 26">
            <a:extLst>
              <a:ext uri="{FF2B5EF4-FFF2-40B4-BE49-F238E27FC236}">
                <a16:creationId xmlns:a16="http://schemas.microsoft.com/office/drawing/2014/main" id="{80ABD6C3-0264-4F4B-B59B-6A09656ADA27}"/>
              </a:ext>
            </a:extLst>
          </p:cNvPr>
          <p:cNvCxnSpPr>
            <a:cxnSpLocks/>
          </p:cNvCxnSpPr>
          <p:nvPr/>
        </p:nvCxnSpPr>
        <p:spPr>
          <a:xfrm>
            <a:off x="6341098" y="1628384"/>
            <a:ext cx="16586" cy="4645182"/>
          </a:xfrm>
          <a:prstGeom prst="line">
            <a:avLst/>
          </a:prstGeom>
          <a:noFill/>
          <a:ln w="19050" cap="rnd" cmpd="sng" algn="ctr">
            <a:solidFill>
              <a:schemeClr val="bg1">
                <a:lumMod val="50000"/>
              </a:schemeClr>
            </a:solidFill>
            <a:prstDash val="dash"/>
            <a:round/>
          </a:ln>
          <a:effectLst/>
        </p:spPr>
      </p:cxnSp>
      <p:grpSp>
        <p:nvGrpSpPr>
          <p:cNvPr id="23" name="Group 22">
            <a:extLst>
              <a:ext uri="{FF2B5EF4-FFF2-40B4-BE49-F238E27FC236}">
                <a16:creationId xmlns:a16="http://schemas.microsoft.com/office/drawing/2014/main" id="{E391960E-A6BE-4A3E-90E3-6CDA75AA4967}"/>
              </a:ext>
            </a:extLst>
          </p:cNvPr>
          <p:cNvGrpSpPr/>
          <p:nvPr/>
        </p:nvGrpSpPr>
        <p:grpSpPr>
          <a:xfrm>
            <a:off x="6562494" y="2284770"/>
            <a:ext cx="5036763" cy="3231597"/>
            <a:chOff x="6345562" y="1073716"/>
            <a:chExt cx="5085920" cy="2958444"/>
          </a:xfrm>
        </p:grpSpPr>
        <p:sp>
          <p:nvSpPr>
            <p:cNvPr id="26" name="TextBox 25">
              <a:extLst>
                <a:ext uri="{FF2B5EF4-FFF2-40B4-BE49-F238E27FC236}">
                  <a16:creationId xmlns:a16="http://schemas.microsoft.com/office/drawing/2014/main" id="{F312B696-58C8-45F9-981F-D5B4A5A101B0}"/>
                </a:ext>
              </a:extLst>
            </p:cNvPr>
            <p:cNvSpPr txBox="1"/>
            <p:nvPr/>
          </p:nvSpPr>
          <p:spPr>
            <a:xfrm>
              <a:off x="6950247" y="1073716"/>
              <a:ext cx="4218195" cy="33811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PLATO (2009)</a:t>
              </a:r>
              <a:endParaRPr kumimoji="0" lang="en-US" sz="1800" b="0" i="0" u="none" strike="noStrike" kern="0" cap="none" spc="0" normalizeH="0" baseline="30000" noProof="0" dirty="0">
                <a:ln>
                  <a:noFill/>
                </a:ln>
                <a:solidFill>
                  <a:srgbClr val="1A1918"/>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563EC441-DF7F-42C8-9CFE-D8DB63E82406}"/>
                </a:ext>
              </a:extLst>
            </p:cNvPr>
            <p:cNvSpPr txBox="1"/>
            <p:nvPr/>
          </p:nvSpPr>
          <p:spPr>
            <a:xfrm rot="16200000">
              <a:off x="5594408" y="2404169"/>
              <a:ext cx="1906323" cy="404015"/>
            </a:xfrm>
            <a:prstGeom prst="rect">
              <a:avLst/>
            </a:prstGeom>
            <a:noFill/>
          </p:spPr>
          <p:txBody>
            <a:bodyPr wrap="square" rIns="5400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Cumulative incidence of MI/stroke/CV mortality (%)</a:t>
              </a:r>
            </a:p>
          </p:txBody>
        </p:sp>
        <p:sp>
          <p:nvSpPr>
            <p:cNvPr id="29" name="Line 7">
              <a:extLst>
                <a:ext uri="{FF2B5EF4-FFF2-40B4-BE49-F238E27FC236}">
                  <a16:creationId xmlns:a16="http://schemas.microsoft.com/office/drawing/2014/main" id="{C24605D1-CA22-4C4C-B788-B07DC9DEFD3C}"/>
                </a:ext>
              </a:extLst>
            </p:cNvPr>
            <p:cNvSpPr>
              <a:spLocks noChangeShapeType="1"/>
            </p:cNvSpPr>
            <p:nvPr/>
          </p:nvSpPr>
          <p:spPr bwMode="auto">
            <a:xfrm flipV="1">
              <a:off x="7076131" y="3527994"/>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0" name="Line 8">
              <a:extLst>
                <a:ext uri="{FF2B5EF4-FFF2-40B4-BE49-F238E27FC236}">
                  <a16:creationId xmlns:a16="http://schemas.microsoft.com/office/drawing/2014/main" id="{B6004DC6-9F4E-494A-9F5E-4F3FFFE83BAE}"/>
                </a:ext>
              </a:extLst>
            </p:cNvPr>
            <p:cNvSpPr>
              <a:spLocks noChangeShapeType="1"/>
            </p:cNvSpPr>
            <p:nvPr/>
          </p:nvSpPr>
          <p:spPr bwMode="auto">
            <a:xfrm>
              <a:off x="8487365"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1" name="Line 8">
              <a:extLst>
                <a:ext uri="{FF2B5EF4-FFF2-40B4-BE49-F238E27FC236}">
                  <a16:creationId xmlns:a16="http://schemas.microsoft.com/office/drawing/2014/main" id="{A6F3FC67-906E-4C9D-803A-DE3A892DA3F9}"/>
                </a:ext>
              </a:extLst>
            </p:cNvPr>
            <p:cNvSpPr>
              <a:spLocks noChangeShapeType="1"/>
            </p:cNvSpPr>
            <p:nvPr/>
          </p:nvSpPr>
          <p:spPr bwMode="auto">
            <a:xfrm>
              <a:off x="9192982"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2" name="Line 8">
              <a:extLst>
                <a:ext uri="{FF2B5EF4-FFF2-40B4-BE49-F238E27FC236}">
                  <a16:creationId xmlns:a16="http://schemas.microsoft.com/office/drawing/2014/main" id="{9E4A6DBC-6955-47A6-992A-23CB2DA0F62F}"/>
                </a:ext>
              </a:extLst>
            </p:cNvPr>
            <p:cNvSpPr>
              <a:spLocks noChangeShapeType="1"/>
            </p:cNvSpPr>
            <p:nvPr/>
          </p:nvSpPr>
          <p:spPr bwMode="auto">
            <a:xfrm>
              <a:off x="11309831"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3" name="TextBox 32">
              <a:extLst>
                <a:ext uri="{FF2B5EF4-FFF2-40B4-BE49-F238E27FC236}">
                  <a16:creationId xmlns:a16="http://schemas.microsoft.com/office/drawing/2014/main" id="{4DEFF8D5-C476-4AEB-9732-F379DF782595}"/>
                </a:ext>
              </a:extLst>
            </p:cNvPr>
            <p:cNvSpPr txBox="1"/>
            <p:nvPr/>
          </p:nvSpPr>
          <p:spPr>
            <a:xfrm>
              <a:off x="7076131" y="3806751"/>
              <a:ext cx="4233703" cy="225409"/>
            </a:xfrm>
            <a:prstGeom prst="rect">
              <a:avLst/>
            </a:prstGeom>
            <a:noFill/>
          </p:spPr>
          <p:txBody>
            <a:bodyPr wrap="square"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Months</a:t>
              </a:r>
            </a:p>
          </p:txBody>
        </p:sp>
        <p:sp>
          <p:nvSpPr>
            <p:cNvPr id="34" name="TextBox 33">
              <a:extLst>
                <a:ext uri="{FF2B5EF4-FFF2-40B4-BE49-F238E27FC236}">
                  <a16:creationId xmlns:a16="http://schemas.microsoft.com/office/drawing/2014/main" id="{6D074EB0-1B6A-433B-BF48-571A72093088}"/>
                </a:ext>
              </a:extLst>
            </p:cNvPr>
            <p:cNvSpPr txBox="1"/>
            <p:nvPr/>
          </p:nvSpPr>
          <p:spPr>
            <a:xfrm>
              <a:off x="8400408"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4</a:t>
              </a:r>
            </a:p>
          </p:txBody>
        </p:sp>
        <p:sp>
          <p:nvSpPr>
            <p:cNvPr id="35" name="TextBox 34">
              <a:extLst>
                <a:ext uri="{FF2B5EF4-FFF2-40B4-BE49-F238E27FC236}">
                  <a16:creationId xmlns:a16="http://schemas.microsoft.com/office/drawing/2014/main" id="{1F00E084-B450-4BFF-BD9F-251FD8E3E2D7}"/>
                </a:ext>
              </a:extLst>
            </p:cNvPr>
            <p:cNvSpPr txBox="1"/>
            <p:nvPr/>
          </p:nvSpPr>
          <p:spPr>
            <a:xfrm>
              <a:off x="7695729"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2</a:t>
              </a:r>
            </a:p>
          </p:txBody>
        </p:sp>
        <p:sp>
          <p:nvSpPr>
            <p:cNvPr id="36" name="TextBox 35">
              <a:extLst>
                <a:ext uri="{FF2B5EF4-FFF2-40B4-BE49-F238E27FC236}">
                  <a16:creationId xmlns:a16="http://schemas.microsoft.com/office/drawing/2014/main" id="{7BAEC327-16DA-4413-9F4B-30ACB2AA45FB}"/>
                </a:ext>
              </a:extLst>
            </p:cNvPr>
            <p:cNvSpPr txBox="1"/>
            <p:nvPr/>
          </p:nvSpPr>
          <p:spPr>
            <a:xfrm>
              <a:off x="6986285"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0</a:t>
              </a:r>
            </a:p>
          </p:txBody>
        </p:sp>
        <p:sp>
          <p:nvSpPr>
            <p:cNvPr id="37" name="TextBox 36">
              <a:extLst>
                <a:ext uri="{FF2B5EF4-FFF2-40B4-BE49-F238E27FC236}">
                  <a16:creationId xmlns:a16="http://schemas.microsoft.com/office/drawing/2014/main" id="{8E333665-3069-4026-BADC-B94BB2B75F01}"/>
                </a:ext>
              </a:extLst>
            </p:cNvPr>
            <p:cNvSpPr txBox="1"/>
            <p:nvPr/>
          </p:nvSpPr>
          <p:spPr>
            <a:xfrm>
              <a:off x="11191871" y="3596326"/>
              <a:ext cx="239611"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12</a:t>
              </a:r>
            </a:p>
          </p:txBody>
        </p:sp>
        <p:sp>
          <p:nvSpPr>
            <p:cNvPr id="38" name="Line 8">
              <a:extLst>
                <a:ext uri="{FF2B5EF4-FFF2-40B4-BE49-F238E27FC236}">
                  <a16:creationId xmlns:a16="http://schemas.microsoft.com/office/drawing/2014/main" id="{3AAE604D-3277-4900-95AA-564CA36BD1F1}"/>
                </a:ext>
              </a:extLst>
            </p:cNvPr>
            <p:cNvSpPr>
              <a:spLocks noChangeShapeType="1"/>
            </p:cNvSpPr>
            <p:nvPr/>
          </p:nvSpPr>
          <p:spPr bwMode="auto">
            <a:xfrm>
              <a:off x="9898599"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39" name="TextBox 38">
              <a:extLst>
                <a:ext uri="{FF2B5EF4-FFF2-40B4-BE49-F238E27FC236}">
                  <a16:creationId xmlns:a16="http://schemas.microsoft.com/office/drawing/2014/main" id="{EA258034-DC99-4C27-AA4F-633D8D7626E8}"/>
                </a:ext>
              </a:extLst>
            </p:cNvPr>
            <p:cNvSpPr txBox="1"/>
            <p:nvPr/>
          </p:nvSpPr>
          <p:spPr>
            <a:xfrm>
              <a:off x="9102696"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6</a:t>
              </a:r>
            </a:p>
          </p:txBody>
        </p:sp>
        <p:sp>
          <p:nvSpPr>
            <p:cNvPr id="40" name="Line 6">
              <a:extLst>
                <a:ext uri="{FF2B5EF4-FFF2-40B4-BE49-F238E27FC236}">
                  <a16:creationId xmlns:a16="http://schemas.microsoft.com/office/drawing/2014/main" id="{0169F351-D081-4BAF-9D37-94150DBA1C52}"/>
                </a:ext>
              </a:extLst>
            </p:cNvPr>
            <p:cNvSpPr>
              <a:spLocks noChangeShapeType="1"/>
            </p:cNvSpPr>
            <p:nvPr/>
          </p:nvSpPr>
          <p:spPr bwMode="auto">
            <a:xfrm flipH="1">
              <a:off x="7015310" y="3518024"/>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1" name="Line 12">
              <a:extLst>
                <a:ext uri="{FF2B5EF4-FFF2-40B4-BE49-F238E27FC236}">
                  <a16:creationId xmlns:a16="http://schemas.microsoft.com/office/drawing/2014/main" id="{3C22583B-B9C7-4BE6-9B62-88E4F56B84FA}"/>
                </a:ext>
              </a:extLst>
            </p:cNvPr>
            <p:cNvSpPr>
              <a:spLocks noChangeShapeType="1"/>
            </p:cNvSpPr>
            <p:nvPr/>
          </p:nvSpPr>
          <p:spPr bwMode="auto">
            <a:xfrm flipH="1">
              <a:off x="7015310" y="32341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2" name="Line 13">
              <a:extLst>
                <a:ext uri="{FF2B5EF4-FFF2-40B4-BE49-F238E27FC236}">
                  <a16:creationId xmlns:a16="http://schemas.microsoft.com/office/drawing/2014/main" id="{1462FD7F-33E9-47A6-A046-1FD05C7E1B4A}"/>
                </a:ext>
              </a:extLst>
            </p:cNvPr>
            <p:cNvSpPr>
              <a:spLocks noChangeShapeType="1"/>
            </p:cNvSpPr>
            <p:nvPr/>
          </p:nvSpPr>
          <p:spPr bwMode="auto">
            <a:xfrm flipH="1">
              <a:off x="7015310" y="29502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3" name="Line 14">
              <a:extLst>
                <a:ext uri="{FF2B5EF4-FFF2-40B4-BE49-F238E27FC236}">
                  <a16:creationId xmlns:a16="http://schemas.microsoft.com/office/drawing/2014/main" id="{FDAAFC3C-0467-4C1A-BE9F-A227C7AC838C}"/>
                </a:ext>
              </a:extLst>
            </p:cNvPr>
            <p:cNvSpPr>
              <a:spLocks noChangeShapeType="1"/>
            </p:cNvSpPr>
            <p:nvPr/>
          </p:nvSpPr>
          <p:spPr bwMode="auto">
            <a:xfrm flipH="1">
              <a:off x="7015310" y="26663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4" name="Line 17">
              <a:extLst>
                <a:ext uri="{FF2B5EF4-FFF2-40B4-BE49-F238E27FC236}">
                  <a16:creationId xmlns:a16="http://schemas.microsoft.com/office/drawing/2014/main" id="{7ADBFA3C-D112-47A2-A366-585EAC190F45}"/>
                </a:ext>
              </a:extLst>
            </p:cNvPr>
            <p:cNvSpPr>
              <a:spLocks noChangeShapeType="1"/>
            </p:cNvSpPr>
            <p:nvPr/>
          </p:nvSpPr>
          <p:spPr bwMode="auto">
            <a:xfrm flipH="1">
              <a:off x="7015310" y="18146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45" name="TextBox 44">
              <a:extLst>
                <a:ext uri="{FF2B5EF4-FFF2-40B4-BE49-F238E27FC236}">
                  <a16:creationId xmlns:a16="http://schemas.microsoft.com/office/drawing/2014/main" id="{D1333878-DD40-4225-B135-CA18FFCF0BB9}"/>
                </a:ext>
              </a:extLst>
            </p:cNvPr>
            <p:cNvSpPr txBox="1"/>
            <p:nvPr/>
          </p:nvSpPr>
          <p:spPr>
            <a:xfrm>
              <a:off x="6651819" y="1709808"/>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12</a:t>
              </a:r>
            </a:p>
          </p:txBody>
        </p:sp>
        <p:sp>
          <p:nvSpPr>
            <p:cNvPr id="46" name="TextBox 45">
              <a:extLst>
                <a:ext uri="{FF2B5EF4-FFF2-40B4-BE49-F238E27FC236}">
                  <a16:creationId xmlns:a16="http://schemas.microsoft.com/office/drawing/2014/main" id="{81253DB6-046F-4A86-9E1A-010ADFB6B675}"/>
                </a:ext>
              </a:extLst>
            </p:cNvPr>
            <p:cNvSpPr txBox="1"/>
            <p:nvPr/>
          </p:nvSpPr>
          <p:spPr>
            <a:xfrm>
              <a:off x="6651819" y="2559765"/>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6</a:t>
              </a:r>
            </a:p>
          </p:txBody>
        </p:sp>
        <p:sp>
          <p:nvSpPr>
            <p:cNvPr id="47" name="TextBox 46">
              <a:extLst>
                <a:ext uri="{FF2B5EF4-FFF2-40B4-BE49-F238E27FC236}">
                  <a16:creationId xmlns:a16="http://schemas.microsoft.com/office/drawing/2014/main" id="{BF196547-797C-418B-838D-4220CEF486A4}"/>
                </a:ext>
              </a:extLst>
            </p:cNvPr>
            <p:cNvSpPr txBox="1"/>
            <p:nvPr/>
          </p:nvSpPr>
          <p:spPr>
            <a:xfrm>
              <a:off x="6651819" y="2843084"/>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4</a:t>
              </a:r>
            </a:p>
          </p:txBody>
        </p:sp>
        <p:sp>
          <p:nvSpPr>
            <p:cNvPr id="48" name="TextBox 47">
              <a:extLst>
                <a:ext uri="{FF2B5EF4-FFF2-40B4-BE49-F238E27FC236}">
                  <a16:creationId xmlns:a16="http://schemas.microsoft.com/office/drawing/2014/main" id="{D8303358-2B68-4A34-B3DD-556EE83C447A}"/>
                </a:ext>
              </a:extLst>
            </p:cNvPr>
            <p:cNvSpPr txBox="1"/>
            <p:nvPr/>
          </p:nvSpPr>
          <p:spPr>
            <a:xfrm>
              <a:off x="6743630" y="3126403"/>
              <a:ext cx="270157"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2</a:t>
              </a:r>
            </a:p>
          </p:txBody>
        </p:sp>
        <p:sp>
          <p:nvSpPr>
            <p:cNvPr id="49" name="TextBox 48">
              <a:extLst>
                <a:ext uri="{FF2B5EF4-FFF2-40B4-BE49-F238E27FC236}">
                  <a16:creationId xmlns:a16="http://schemas.microsoft.com/office/drawing/2014/main" id="{D50A51BE-E1AB-4F7B-98D6-4ED8BF351F3B}"/>
                </a:ext>
              </a:extLst>
            </p:cNvPr>
            <p:cNvSpPr txBox="1"/>
            <p:nvPr/>
          </p:nvSpPr>
          <p:spPr>
            <a:xfrm>
              <a:off x="6743630" y="3409723"/>
              <a:ext cx="270157"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0</a:t>
              </a:r>
            </a:p>
          </p:txBody>
        </p:sp>
        <p:sp>
          <p:nvSpPr>
            <p:cNvPr id="50" name="Line 17">
              <a:extLst>
                <a:ext uri="{FF2B5EF4-FFF2-40B4-BE49-F238E27FC236}">
                  <a16:creationId xmlns:a16="http://schemas.microsoft.com/office/drawing/2014/main" id="{81FF1524-BE0F-4DA5-8A75-70AE9CC29B4E}"/>
                </a:ext>
              </a:extLst>
            </p:cNvPr>
            <p:cNvSpPr>
              <a:spLocks noChangeShapeType="1"/>
            </p:cNvSpPr>
            <p:nvPr/>
          </p:nvSpPr>
          <p:spPr bwMode="auto">
            <a:xfrm flipH="1">
              <a:off x="7015310" y="23824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1" name="TextBox 50">
              <a:extLst>
                <a:ext uri="{FF2B5EF4-FFF2-40B4-BE49-F238E27FC236}">
                  <a16:creationId xmlns:a16="http://schemas.microsoft.com/office/drawing/2014/main" id="{6638D2C9-7BAB-43DF-89C4-2FC7A51FA2E1}"/>
                </a:ext>
              </a:extLst>
            </p:cNvPr>
            <p:cNvSpPr txBox="1"/>
            <p:nvPr/>
          </p:nvSpPr>
          <p:spPr>
            <a:xfrm>
              <a:off x="6651819" y="2276446"/>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8</a:t>
              </a:r>
            </a:p>
          </p:txBody>
        </p:sp>
        <p:sp>
          <p:nvSpPr>
            <p:cNvPr id="52" name="Freeform: Shape 183">
              <a:extLst>
                <a:ext uri="{FF2B5EF4-FFF2-40B4-BE49-F238E27FC236}">
                  <a16:creationId xmlns:a16="http://schemas.microsoft.com/office/drawing/2014/main" id="{372A89D0-1D99-4F0A-A06C-32F1ACA2F563}"/>
                </a:ext>
              </a:extLst>
            </p:cNvPr>
            <p:cNvSpPr/>
            <p:nvPr/>
          </p:nvSpPr>
          <p:spPr>
            <a:xfrm>
              <a:off x="7088725" y="2124951"/>
              <a:ext cx="4159779" cy="1383440"/>
            </a:xfrm>
            <a:custGeom>
              <a:avLst/>
              <a:gdLst>
                <a:gd name="connsiteX0" fmla="*/ 0 w 4159779"/>
                <a:gd name="connsiteY0" fmla="*/ 1383441 h 1383440"/>
                <a:gd name="connsiteX1" fmla="*/ 0 w 4159779"/>
                <a:gd name="connsiteY1" fmla="*/ 1170798 h 1383440"/>
                <a:gd name="connsiteX2" fmla="*/ 13822 w 4159779"/>
                <a:gd name="connsiteY2" fmla="*/ 1170798 h 1383440"/>
                <a:gd name="connsiteX3" fmla="*/ 13822 w 4159779"/>
                <a:gd name="connsiteY3" fmla="*/ 1111777 h 1383440"/>
                <a:gd name="connsiteX4" fmla="*/ 26209 w 4159779"/>
                <a:gd name="connsiteY4" fmla="*/ 1111777 h 1383440"/>
                <a:gd name="connsiteX5" fmla="*/ 26209 w 4159779"/>
                <a:gd name="connsiteY5" fmla="*/ 1076918 h 1383440"/>
                <a:gd name="connsiteX6" fmla="*/ 41465 w 4159779"/>
                <a:gd name="connsiteY6" fmla="*/ 1076918 h 1383440"/>
                <a:gd name="connsiteX7" fmla="*/ 41465 w 4159779"/>
                <a:gd name="connsiteY7" fmla="*/ 1031240 h 1383440"/>
                <a:gd name="connsiteX8" fmla="*/ 59720 w 4159779"/>
                <a:gd name="connsiteY8" fmla="*/ 1031240 h 1383440"/>
                <a:gd name="connsiteX9" fmla="*/ 59720 w 4159779"/>
                <a:gd name="connsiteY9" fmla="*/ 1017176 h 1383440"/>
                <a:gd name="connsiteX10" fmla="*/ 75628 w 4159779"/>
                <a:gd name="connsiteY10" fmla="*/ 1017176 h 1383440"/>
                <a:gd name="connsiteX11" fmla="*/ 75628 w 4159779"/>
                <a:gd name="connsiteY11" fmla="*/ 955510 h 1383440"/>
                <a:gd name="connsiteX12" fmla="*/ 89449 w 4159779"/>
                <a:gd name="connsiteY12" fmla="*/ 955510 h 1383440"/>
                <a:gd name="connsiteX13" fmla="*/ 89449 w 4159779"/>
                <a:gd name="connsiteY13" fmla="*/ 930027 h 1383440"/>
                <a:gd name="connsiteX14" fmla="*/ 104705 w 4159779"/>
                <a:gd name="connsiteY14" fmla="*/ 930027 h 1383440"/>
                <a:gd name="connsiteX15" fmla="*/ 104705 w 4159779"/>
                <a:gd name="connsiteY15" fmla="*/ 892403 h 1383440"/>
                <a:gd name="connsiteX16" fmla="*/ 118527 w 4159779"/>
                <a:gd name="connsiteY16" fmla="*/ 892403 h 1383440"/>
                <a:gd name="connsiteX17" fmla="*/ 118527 w 4159779"/>
                <a:gd name="connsiteY17" fmla="*/ 864876 h 1383440"/>
                <a:gd name="connsiteX18" fmla="*/ 136782 w 4159779"/>
                <a:gd name="connsiteY18" fmla="*/ 864876 h 1383440"/>
                <a:gd name="connsiteX19" fmla="*/ 136782 w 4159779"/>
                <a:gd name="connsiteY19" fmla="*/ 836748 h 1383440"/>
                <a:gd name="connsiteX20" fmla="*/ 156471 w 4159779"/>
                <a:gd name="connsiteY20" fmla="*/ 836748 h 1383440"/>
                <a:gd name="connsiteX21" fmla="*/ 156471 w 4159779"/>
                <a:gd name="connsiteY21" fmla="*/ 819919 h 1383440"/>
                <a:gd name="connsiteX22" fmla="*/ 172509 w 4159779"/>
                <a:gd name="connsiteY22" fmla="*/ 819919 h 1383440"/>
                <a:gd name="connsiteX23" fmla="*/ 172509 w 4159779"/>
                <a:gd name="connsiteY23" fmla="*/ 803812 h 1383440"/>
                <a:gd name="connsiteX24" fmla="*/ 192198 w 4159779"/>
                <a:gd name="connsiteY24" fmla="*/ 803812 h 1383440"/>
                <a:gd name="connsiteX25" fmla="*/ 192198 w 4159779"/>
                <a:gd name="connsiteY25" fmla="*/ 792392 h 1383440"/>
                <a:gd name="connsiteX26" fmla="*/ 206802 w 4159779"/>
                <a:gd name="connsiteY26" fmla="*/ 792392 h 1383440"/>
                <a:gd name="connsiteX27" fmla="*/ 206802 w 4159779"/>
                <a:gd name="connsiteY27" fmla="*/ 782295 h 1383440"/>
                <a:gd name="connsiteX28" fmla="*/ 223493 w 4159779"/>
                <a:gd name="connsiteY28" fmla="*/ 782295 h 1383440"/>
                <a:gd name="connsiteX29" fmla="*/ 223493 w 4159779"/>
                <a:gd name="connsiteY29" fmla="*/ 769553 h 1383440"/>
                <a:gd name="connsiteX30" fmla="*/ 238097 w 4159779"/>
                <a:gd name="connsiteY30" fmla="*/ 769553 h 1383440"/>
                <a:gd name="connsiteX31" fmla="*/ 238097 w 4159779"/>
                <a:gd name="connsiteY31" fmla="*/ 756811 h 1383440"/>
                <a:gd name="connsiteX32" fmla="*/ 256352 w 4159779"/>
                <a:gd name="connsiteY32" fmla="*/ 756811 h 1383440"/>
                <a:gd name="connsiteX33" fmla="*/ 256352 w 4159779"/>
                <a:gd name="connsiteY33" fmla="*/ 747435 h 1383440"/>
                <a:gd name="connsiteX34" fmla="*/ 286211 w 4159779"/>
                <a:gd name="connsiteY34" fmla="*/ 747435 h 1383440"/>
                <a:gd name="connsiteX35" fmla="*/ 286211 w 4159779"/>
                <a:gd name="connsiteY35" fmla="*/ 736737 h 1383440"/>
                <a:gd name="connsiteX36" fmla="*/ 301467 w 4159779"/>
                <a:gd name="connsiteY36" fmla="*/ 736737 h 1383440"/>
                <a:gd name="connsiteX37" fmla="*/ 301467 w 4159779"/>
                <a:gd name="connsiteY37" fmla="*/ 723995 h 1383440"/>
                <a:gd name="connsiteX38" fmla="*/ 318940 w 4159779"/>
                <a:gd name="connsiteY38" fmla="*/ 723995 h 1383440"/>
                <a:gd name="connsiteX39" fmla="*/ 318940 w 4159779"/>
                <a:gd name="connsiteY39" fmla="*/ 708609 h 1383440"/>
                <a:gd name="connsiteX40" fmla="*/ 358840 w 4159779"/>
                <a:gd name="connsiteY40" fmla="*/ 708609 h 1383440"/>
                <a:gd name="connsiteX41" fmla="*/ 358840 w 4159779"/>
                <a:gd name="connsiteY41" fmla="*/ 696949 h 1383440"/>
                <a:gd name="connsiteX42" fmla="*/ 385831 w 4159779"/>
                <a:gd name="connsiteY42" fmla="*/ 696949 h 1383440"/>
                <a:gd name="connsiteX43" fmla="*/ 385831 w 4159779"/>
                <a:gd name="connsiteY43" fmla="*/ 688655 h 1383440"/>
                <a:gd name="connsiteX44" fmla="*/ 416734 w 4159779"/>
                <a:gd name="connsiteY44" fmla="*/ 688655 h 1383440"/>
                <a:gd name="connsiteX45" fmla="*/ 416734 w 4159779"/>
                <a:gd name="connsiteY45" fmla="*/ 676034 h 1383440"/>
                <a:gd name="connsiteX46" fmla="*/ 444899 w 4159779"/>
                <a:gd name="connsiteY46" fmla="*/ 676034 h 1383440"/>
                <a:gd name="connsiteX47" fmla="*/ 444899 w 4159779"/>
                <a:gd name="connsiteY47" fmla="*/ 668941 h 1383440"/>
                <a:gd name="connsiteX48" fmla="*/ 467848 w 4159779"/>
                <a:gd name="connsiteY48" fmla="*/ 668941 h 1383440"/>
                <a:gd name="connsiteX49" fmla="*/ 467848 w 4159779"/>
                <a:gd name="connsiteY49" fmla="*/ 657883 h 1383440"/>
                <a:gd name="connsiteX50" fmla="*/ 487016 w 4159779"/>
                <a:gd name="connsiteY50" fmla="*/ 657883 h 1383440"/>
                <a:gd name="connsiteX51" fmla="*/ 487016 w 4159779"/>
                <a:gd name="connsiteY51" fmla="*/ 650310 h 1383440"/>
                <a:gd name="connsiteX52" fmla="*/ 507748 w 4159779"/>
                <a:gd name="connsiteY52" fmla="*/ 650310 h 1383440"/>
                <a:gd name="connsiteX53" fmla="*/ 507748 w 4159779"/>
                <a:gd name="connsiteY53" fmla="*/ 640092 h 1383440"/>
                <a:gd name="connsiteX54" fmla="*/ 534739 w 4159779"/>
                <a:gd name="connsiteY54" fmla="*/ 640092 h 1383440"/>
                <a:gd name="connsiteX55" fmla="*/ 534739 w 4159779"/>
                <a:gd name="connsiteY55" fmla="*/ 629274 h 1383440"/>
                <a:gd name="connsiteX56" fmla="*/ 584680 w 4159779"/>
                <a:gd name="connsiteY56" fmla="*/ 629274 h 1383440"/>
                <a:gd name="connsiteX57" fmla="*/ 584680 w 4159779"/>
                <a:gd name="connsiteY57" fmla="*/ 619417 h 1383440"/>
                <a:gd name="connsiteX58" fmla="*/ 605934 w 4159779"/>
                <a:gd name="connsiteY58" fmla="*/ 619417 h 1383440"/>
                <a:gd name="connsiteX59" fmla="*/ 605934 w 4159779"/>
                <a:gd name="connsiteY59" fmla="*/ 609079 h 1383440"/>
                <a:gd name="connsiteX60" fmla="*/ 634881 w 4159779"/>
                <a:gd name="connsiteY60" fmla="*/ 609079 h 1383440"/>
                <a:gd name="connsiteX61" fmla="*/ 634881 w 4159779"/>
                <a:gd name="connsiteY61" fmla="*/ 601026 h 1383440"/>
                <a:gd name="connsiteX62" fmla="*/ 665132 w 4159779"/>
                <a:gd name="connsiteY62" fmla="*/ 601026 h 1383440"/>
                <a:gd name="connsiteX63" fmla="*/ 665132 w 4159779"/>
                <a:gd name="connsiteY63" fmla="*/ 592491 h 1383440"/>
                <a:gd name="connsiteX64" fmla="*/ 680127 w 4159779"/>
                <a:gd name="connsiteY64" fmla="*/ 592491 h 1383440"/>
                <a:gd name="connsiteX65" fmla="*/ 680127 w 4159779"/>
                <a:gd name="connsiteY65" fmla="*/ 581192 h 1383440"/>
                <a:gd name="connsiteX66" fmla="*/ 724591 w 4159779"/>
                <a:gd name="connsiteY66" fmla="*/ 581192 h 1383440"/>
                <a:gd name="connsiteX67" fmla="*/ 724591 w 4159779"/>
                <a:gd name="connsiteY67" fmla="*/ 572176 h 1383440"/>
                <a:gd name="connsiteX68" fmla="*/ 741020 w 4159779"/>
                <a:gd name="connsiteY68" fmla="*/ 572176 h 1383440"/>
                <a:gd name="connsiteX69" fmla="*/ 741020 w 4159779"/>
                <a:gd name="connsiteY69" fmla="*/ 560396 h 1383440"/>
                <a:gd name="connsiteX70" fmla="*/ 786006 w 4159779"/>
                <a:gd name="connsiteY70" fmla="*/ 560396 h 1383440"/>
                <a:gd name="connsiteX71" fmla="*/ 786006 w 4159779"/>
                <a:gd name="connsiteY71" fmla="*/ 551140 h 1383440"/>
                <a:gd name="connsiteX72" fmla="*/ 814953 w 4159779"/>
                <a:gd name="connsiteY72" fmla="*/ 551140 h 1383440"/>
                <a:gd name="connsiteX73" fmla="*/ 814953 w 4159779"/>
                <a:gd name="connsiteY73" fmla="*/ 542125 h 1383440"/>
                <a:gd name="connsiteX74" fmla="*/ 844943 w 4159779"/>
                <a:gd name="connsiteY74" fmla="*/ 542125 h 1383440"/>
                <a:gd name="connsiteX75" fmla="*/ 844943 w 4159779"/>
                <a:gd name="connsiteY75" fmla="*/ 530826 h 1383440"/>
                <a:gd name="connsiteX76" fmla="*/ 868935 w 4159779"/>
                <a:gd name="connsiteY76" fmla="*/ 530826 h 1383440"/>
                <a:gd name="connsiteX77" fmla="*/ 868935 w 4159779"/>
                <a:gd name="connsiteY77" fmla="*/ 519767 h 1383440"/>
                <a:gd name="connsiteX78" fmla="*/ 887451 w 4159779"/>
                <a:gd name="connsiteY78" fmla="*/ 519767 h 1383440"/>
                <a:gd name="connsiteX79" fmla="*/ 887451 w 4159779"/>
                <a:gd name="connsiteY79" fmla="*/ 512194 h 1383440"/>
                <a:gd name="connsiteX80" fmla="*/ 938695 w 4159779"/>
                <a:gd name="connsiteY80" fmla="*/ 512194 h 1383440"/>
                <a:gd name="connsiteX81" fmla="*/ 938695 w 4159779"/>
                <a:gd name="connsiteY81" fmla="*/ 501856 h 1383440"/>
                <a:gd name="connsiteX82" fmla="*/ 980421 w 4159779"/>
                <a:gd name="connsiteY82" fmla="*/ 501856 h 1383440"/>
                <a:gd name="connsiteX83" fmla="*/ 980421 w 4159779"/>
                <a:gd name="connsiteY83" fmla="*/ 493081 h 1383440"/>
                <a:gd name="connsiteX84" fmla="*/ 1025145 w 4159779"/>
                <a:gd name="connsiteY84" fmla="*/ 493081 h 1383440"/>
                <a:gd name="connsiteX85" fmla="*/ 1025145 w 4159779"/>
                <a:gd name="connsiteY85" fmla="*/ 484066 h 1383440"/>
                <a:gd name="connsiteX86" fmla="*/ 1073130 w 4159779"/>
                <a:gd name="connsiteY86" fmla="*/ 484066 h 1383440"/>
                <a:gd name="connsiteX87" fmla="*/ 1073130 w 4159779"/>
                <a:gd name="connsiteY87" fmla="*/ 473728 h 1383440"/>
                <a:gd name="connsiteX88" fmla="*/ 1118767 w 4159779"/>
                <a:gd name="connsiteY88" fmla="*/ 473728 h 1383440"/>
                <a:gd name="connsiteX89" fmla="*/ 1118767 w 4159779"/>
                <a:gd name="connsiteY89" fmla="*/ 463391 h 1383440"/>
                <a:gd name="connsiteX90" fmla="*/ 1151235 w 4159779"/>
                <a:gd name="connsiteY90" fmla="*/ 463391 h 1383440"/>
                <a:gd name="connsiteX91" fmla="*/ 1151235 w 4159779"/>
                <a:gd name="connsiteY91" fmla="*/ 454135 h 1383440"/>
                <a:gd name="connsiteX92" fmla="*/ 1192178 w 4159779"/>
                <a:gd name="connsiteY92" fmla="*/ 454135 h 1383440"/>
                <a:gd name="connsiteX93" fmla="*/ 1192178 w 4159779"/>
                <a:gd name="connsiteY93" fmla="*/ 444038 h 1383440"/>
                <a:gd name="connsiteX94" fmla="*/ 1224646 w 4159779"/>
                <a:gd name="connsiteY94" fmla="*/ 444038 h 1383440"/>
                <a:gd name="connsiteX95" fmla="*/ 1224646 w 4159779"/>
                <a:gd name="connsiteY95" fmla="*/ 434782 h 1383440"/>
                <a:gd name="connsiteX96" fmla="*/ 1256070 w 4159779"/>
                <a:gd name="connsiteY96" fmla="*/ 434782 h 1383440"/>
                <a:gd name="connsiteX97" fmla="*/ 1256070 w 4159779"/>
                <a:gd name="connsiteY97" fmla="*/ 425766 h 1383440"/>
                <a:gd name="connsiteX98" fmla="*/ 1271065 w 4159779"/>
                <a:gd name="connsiteY98" fmla="*/ 425766 h 1383440"/>
                <a:gd name="connsiteX99" fmla="*/ 1271065 w 4159779"/>
                <a:gd name="connsiteY99" fmla="*/ 416511 h 1383440"/>
                <a:gd name="connsiteX100" fmla="*/ 1340695 w 4159779"/>
                <a:gd name="connsiteY100" fmla="*/ 416511 h 1383440"/>
                <a:gd name="connsiteX101" fmla="*/ 1340695 w 4159779"/>
                <a:gd name="connsiteY101" fmla="*/ 407495 h 1383440"/>
                <a:gd name="connsiteX102" fmla="*/ 1374597 w 4159779"/>
                <a:gd name="connsiteY102" fmla="*/ 407495 h 1383440"/>
                <a:gd name="connsiteX103" fmla="*/ 1374597 w 4159779"/>
                <a:gd name="connsiteY103" fmla="*/ 397278 h 1383440"/>
                <a:gd name="connsiteX104" fmla="*/ 1407065 w 4159779"/>
                <a:gd name="connsiteY104" fmla="*/ 397278 h 1383440"/>
                <a:gd name="connsiteX105" fmla="*/ 1407065 w 4159779"/>
                <a:gd name="connsiteY105" fmla="*/ 386700 h 1383440"/>
                <a:gd name="connsiteX106" fmla="*/ 1452311 w 4159779"/>
                <a:gd name="connsiteY106" fmla="*/ 386700 h 1383440"/>
                <a:gd name="connsiteX107" fmla="*/ 1452311 w 4159779"/>
                <a:gd name="connsiteY107" fmla="*/ 376603 h 1383440"/>
                <a:gd name="connsiteX108" fmla="*/ 1494558 w 4159779"/>
                <a:gd name="connsiteY108" fmla="*/ 376603 h 1383440"/>
                <a:gd name="connsiteX109" fmla="*/ 1494558 w 4159779"/>
                <a:gd name="connsiteY109" fmla="*/ 365303 h 1383440"/>
                <a:gd name="connsiteX110" fmla="*/ 1558972 w 4159779"/>
                <a:gd name="connsiteY110" fmla="*/ 365303 h 1383440"/>
                <a:gd name="connsiteX111" fmla="*/ 1558972 w 4159779"/>
                <a:gd name="connsiteY111" fmla="*/ 357730 h 1383440"/>
                <a:gd name="connsiteX112" fmla="*/ 1575010 w 4159779"/>
                <a:gd name="connsiteY112" fmla="*/ 357730 h 1383440"/>
                <a:gd name="connsiteX113" fmla="*/ 1575010 w 4159779"/>
                <a:gd name="connsiteY113" fmla="*/ 347633 h 1383440"/>
                <a:gd name="connsiteX114" fmla="*/ 1599785 w 4159779"/>
                <a:gd name="connsiteY114" fmla="*/ 347633 h 1383440"/>
                <a:gd name="connsiteX115" fmla="*/ 1599785 w 4159779"/>
                <a:gd name="connsiteY115" fmla="*/ 337296 h 1383440"/>
                <a:gd name="connsiteX116" fmla="*/ 1669936 w 4159779"/>
                <a:gd name="connsiteY116" fmla="*/ 337296 h 1383440"/>
                <a:gd name="connsiteX117" fmla="*/ 1669936 w 4159779"/>
                <a:gd name="connsiteY117" fmla="*/ 329723 h 1383440"/>
                <a:gd name="connsiteX118" fmla="*/ 1725874 w 4159779"/>
                <a:gd name="connsiteY118" fmla="*/ 329723 h 1383440"/>
                <a:gd name="connsiteX119" fmla="*/ 1725874 w 4159779"/>
                <a:gd name="connsiteY119" fmla="*/ 317702 h 1383440"/>
                <a:gd name="connsiteX120" fmla="*/ 1764862 w 4159779"/>
                <a:gd name="connsiteY120" fmla="*/ 317702 h 1383440"/>
                <a:gd name="connsiteX121" fmla="*/ 1764862 w 4159779"/>
                <a:gd name="connsiteY121" fmla="*/ 307845 h 1383440"/>
                <a:gd name="connsiteX122" fmla="*/ 1875956 w 4159779"/>
                <a:gd name="connsiteY122" fmla="*/ 307845 h 1383440"/>
                <a:gd name="connsiteX123" fmla="*/ 1875956 w 4159779"/>
                <a:gd name="connsiteY123" fmla="*/ 298590 h 1383440"/>
                <a:gd name="connsiteX124" fmla="*/ 1926809 w 4159779"/>
                <a:gd name="connsiteY124" fmla="*/ 298590 h 1383440"/>
                <a:gd name="connsiteX125" fmla="*/ 1926809 w 4159779"/>
                <a:gd name="connsiteY125" fmla="*/ 290656 h 1383440"/>
                <a:gd name="connsiteX126" fmla="*/ 1971273 w 4159779"/>
                <a:gd name="connsiteY126" fmla="*/ 290656 h 1383440"/>
                <a:gd name="connsiteX127" fmla="*/ 1971273 w 4159779"/>
                <a:gd name="connsiteY127" fmla="*/ 280679 h 1383440"/>
                <a:gd name="connsiteX128" fmla="*/ 1990962 w 4159779"/>
                <a:gd name="connsiteY128" fmla="*/ 280679 h 1383440"/>
                <a:gd name="connsiteX129" fmla="*/ 1990962 w 4159779"/>
                <a:gd name="connsiteY129" fmla="*/ 271904 h 1383440"/>
                <a:gd name="connsiteX130" fmla="*/ 2089147 w 4159779"/>
                <a:gd name="connsiteY130" fmla="*/ 271904 h 1383440"/>
                <a:gd name="connsiteX131" fmla="*/ 2089147 w 4159779"/>
                <a:gd name="connsiteY131" fmla="*/ 260965 h 1383440"/>
                <a:gd name="connsiteX132" fmla="*/ 2143782 w 4159779"/>
                <a:gd name="connsiteY132" fmla="*/ 260965 h 1383440"/>
                <a:gd name="connsiteX133" fmla="*/ 2143782 w 4159779"/>
                <a:gd name="connsiteY133" fmla="*/ 249666 h 1383440"/>
                <a:gd name="connsiteX134" fmla="*/ 2220322 w 4159779"/>
                <a:gd name="connsiteY134" fmla="*/ 249666 h 1383440"/>
                <a:gd name="connsiteX135" fmla="*/ 2220322 w 4159779"/>
                <a:gd name="connsiteY135" fmla="*/ 240771 h 1383440"/>
                <a:gd name="connsiteX136" fmla="*/ 2302730 w 4159779"/>
                <a:gd name="connsiteY136" fmla="*/ 240771 h 1383440"/>
                <a:gd name="connsiteX137" fmla="*/ 2302730 w 4159779"/>
                <a:gd name="connsiteY137" fmla="*/ 230433 h 1383440"/>
                <a:gd name="connsiteX138" fmla="*/ 2329852 w 4159779"/>
                <a:gd name="connsiteY138" fmla="*/ 230433 h 1383440"/>
                <a:gd name="connsiteX139" fmla="*/ 2329852 w 4159779"/>
                <a:gd name="connsiteY139" fmla="*/ 223461 h 1383440"/>
                <a:gd name="connsiteX140" fmla="*/ 2465330 w 4159779"/>
                <a:gd name="connsiteY140" fmla="*/ 223461 h 1383440"/>
                <a:gd name="connsiteX141" fmla="*/ 2465330 w 4159779"/>
                <a:gd name="connsiteY141" fmla="*/ 212282 h 1383440"/>
                <a:gd name="connsiteX142" fmla="*/ 2518530 w 4159779"/>
                <a:gd name="connsiteY142" fmla="*/ 212282 h 1383440"/>
                <a:gd name="connsiteX143" fmla="*/ 2518530 w 4159779"/>
                <a:gd name="connsiteY143" fmla="*/ 201584 h 1383440"/>
                <a:gd name="connsiteX144" fmla="*/ 2568600 w 4159779"/>
                <a:gd name="connsiteY144" fmla="*/ 201584 h 1383440"/>
                <a:gd name="connsiteX145" fmla="*/ 2568600 w 4159779"/>
                <a:gd name="connsiteY145" fmla="*/ 194973 h 1383440"/>
                <a:gd name="connsiteX146" fmla="*/ 2666264 w 4159779"/>
                <a:gd name="connsiteY146" fmla="*/ 194973 h 1383440"/>
                <a:gd name="connsiteX147" fmla="*/ 2666264 w 4159779"/>
                <a:gd name="connsiteY147" fmla="*/ 185236 h 1383440"/>
                <a:gd name="connsiteX148" fmla="*/ 2715162 w 4159779"/>
                <a:gd name="connsiteY148" fmla="*/ 185236 h 1383440"/>
                <a:gd name="connsiteX149" fmla="*/ 2715162 w 4159779"/>
                <a:gd name="connsiteY149" fmla="*/ 174177 h 1383440"/>
                <a:gd name="connsiteX150" fmla="*/ 2836035 w 4159779"/>
                <a:gd name="connsiteY150" fmla="*/ 174177 h 1383440"/>
                <a:gd name="connsiteX151" fmla="*/ 2836035 w 4159779"/>
                <a:gd name="connsiteY151" fmla="*/ 164921 h 1383440"/>
                <a:gd name="connsiteX152" fmla="*/ 2904231 w 4159779"/>
                <a:gd name="connsiteY152" fmla="*/ 164921 h 1383440"/>
                <a:gd name="connsiteX153" fmla="*/ 2904231 w 4159779"/>
                <a:gd name="connsiteY153" fmla="*/ 153863 h 1383440"/>
                <a:gd name="connsiteX154" fmla="*/ 2936959 w 4159779"/>
                <a:gd name="connsiteY154" fmla="*/ 153863 h 1383440"/>
                <a:gd name="connsiteX155" fmla="*/ 2936959 w 4159779"/>
                <a:gd name="connsiteY155" fmla="*/ 143525 h 1383440"/>
                <a:gd name="connsiteX156" fmla="*/ 3004763 w 4159779"/>
                <a:gd name="connsiteY156" fmla="*/ 143525 h 1383440"/>
                <a:gd name="connsiteX157" fmla="*/ 3004763 w 4159779"/>
                <a:gd name="connsiteY157" fmla="*/ 134389 h 1383440"/>
                <a:gd name="connsiteX158" fmla="*/ 3136720 w 4159779"/>
                <a:gd name="connsiteY158" fmla="*/ 134389 h 1383440"/>
                <a:gd name="connsiteX159" fmla="*/ 3136720 w 4159779"/>
                <a:gd name="connsiteY159" fmla="*/ 124773 h 1383440"/>
                <a:gd name="connsiteX160" fmla="*/ 3189268 w 4159779"/>
                <a:gd name="connsiteY160" fmla="*/ 124773 h 1383440"/>
                <a:gd name="connsiteX161" fmla="*/ 3189268 w 4159779"/>
                <a:gd name="connsiteY161" fmla="*/ 111550 h 1383440"/>
                <a:gd name="connsiteX162" fmla="*/ 3208958 w 4159779"/>
                <a:gd name="connsiteY162" fmla="*/ 111550 h 1383440"/>
                <a:gd name="connsiteX163" fmla="*/ 3208958 w 4159779"/>
                <a:gd name="connsiteY163" fmla="*/ 102535 h 1383440"/>
                <a:gd name="connsiteX164" fmla="*/ 3284846 w 4159779"/>
                <a:gd name="connsiteY164" fmla="*/ 102535 h 1383440"/>
                <a:gd name="connsiteX165" fmla="*/ 3284846 w 4159779"/>
                <a:gd name="connsiteY165" fmla="*/ 94361 h 1383440"/>
                <a:gd name="connsiteX166" fmla="*/ 3310273 w 4159779"/>
                <a:gd name="connsiteY166" fmla="*/ 94361 h 1383440"/>
                <a:gd name="connsiteX167" fmla="*/ 3310273 w 4159779"/>
                <a:gd name="connsiteY167" fmla="*/ 84384 h 1383440"/>
                <a:gd name="connsiteX168" fmla="*/ 3329962 w 4159779"/>
                <a:gd name="connsiteY168" fmla="*/ 84384 h 1383440"/>
                <a:gd name="connsiteX169" fmla="*/ 3329962 w 4159779"/>
                <a:gd name="connsiteY169" fmla="*/ 77292 h 1383440"/>
                <a:gd name="connsiteX170" fmla="*/ 3427495 w 4159779"/>
                <a:gd name="connsiteY170" fmla="*/ 77292 h 1383440"/>
                <a:gd name="connsiteX171" fmla="*/ 3427495 w 4159779"/>
                <a:gd name="connsiteY171" fmla="*/ 67555 h 1383440"/>
                <a:gd name="connsiteX172" fmla="*/ 3495952 w 4159779"/>
                <a:gd name="connsiteY172" fmla="*/ 67555 h 1383440"/>
                <a:gd name="connsiteX173" fmla="*/ 3495952 w 4159779"/>
                <a:gd name="connsiteY173" fmla="*/ 59862 h 1383440"/>
                <a:gd name="connsiteX174" fmla="*/ 3591920 w 4159779"/>
                <a:gd name="connsiteY174" fmla="*/ 59862 h 1383440"/>
                <a:gd name="connsiteX175" fmla="*/ 3591920 w 4159779"/>
                <a:gd name="connsiteY175" fmla="*/ 49404 h 1383440"/>
                <a:gd name="connsiteX176" fmla="*/ 3681891 w 4159779"/>
                <a:gd name="connsiteY176" fmla="*/ 49404 h 1383440"/>
                <a:gd name="connsiteX177" fmla="*/ 3681891 w 4159779"/>
                <a:gd name="connsiteY177" fmla="*/ 40269 h 1383440"/>
                <a:gd name="connsiteX178" fmla="*/ 3767950 w 4159779"/>
                <a:gd name="connsiteY178" fmla="*/ 40269 h 1383440"/>
                <a:gd name="connsiteX179" fmla="*/ 3767950 w 4159779"/>
                <a:gd name="connsiteY179" fmla="*/ 29570 h 1383440"/>
                <a:gd name="connsiteX180" fmla="*/ 3929115 w 4159779"/>
                <a:gd name="connsiteY180" fmla="*/ 29570 h 1383440"/>
                <a:gd name="connsiteX181" fmla="*/ 3929115 w 4159779"/>
                <a:gd name="connsiteY181" fmla="*/ 18872 h 1383440"/>
                <a:gd name="connsiteX182" fmla="*/ 4003178 w 4159779"/>
                <a:gd name="connsiteY182" fmla="*/ 18872 h 1383440"/>
                <a:gd name="connsiteX183" fmla="*/ 4003178 w 4159779"/>
                <a:gd name="connsiteY183" fmla="*/ 8775 h 1383440"/>
                <a:gd name="connsiteX184" fmla="*/ 4076850 w 4159779"/>
                <a:gd name="connsiteY184" fmla="*/ 8775 h 1383440"/>
                <a:gd name="connsiteX185" fmla="*/ 4076850 w 4159779"/>
                <a:gd name="connsiteY185" fmla="*/ 0 h 1383440"/>
                <a:gd name="connsiteX186" fmla="*/ 4159779 w 4159779"/>
                <a:gd name="connsiteY186" fmla="*/ 0 h 13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159779" h="1383440">
                  <a:moveTo>
                    <a:pt x="0" y="1383441"/>
                  </a:moveTo>
                  <a:lnTo>
                    <a:pt x="0" y="1170798"/>
                  </a:lnTo>
                  <a:lnTo>
                    <a:pt x="13822" y="1170798"/>
                  </a:lnTo>
                  <a:lnTo>
                    <a:pt x="13822" y="1111777"/>
                  </a:lnTo>
                  <a:lnTo>
                    <a:pt x="26209" y="1111777"/>
                  </a:lnTo>
                  <a:lnTo>
                    <a:pt x="26209" y="1076918"/>
                  </a:lnTo>
                  <a:lnTo>
                    <a:pt x="41465" y="1076918"/>
                  </a:lnTo>
                  <a:lnTo>
                    <a:pt x="41465" y="1031240"/>
                  </a:lnTo>
                  <a:lnTo>
                    <a:pt x="59720" y="1031240"/>
                  </a:lnTo>
                  <a:lnTo>
                    <a:pt x="59720" y="1017176"/>
                  </a:lnTo>
                  <a:lnTo>
                    <a:pt x="75628" y="1017176"/>
                  </a:lnTo>
                  <a:lnTo>
                    <a:pt x="75628" y="955510"/>
                  </a:lnTo>
                  <a:lnTo>
                    <a:pt x="89449" y="955510"/>
                  </a:lnTo>
                  <a:lnTo>
                    <a:pt x="89449" y="930027"/>
                  </a:lnTo>
                  <a:lnTo>
                    <a:pt x="104705" y="930027"/>
                  </a:lnTo>
                  <a:lnTo>
                    <a:pt x="104705" y="892403"/>
                  </a:lnTo>
                  <a:lnTo>
                    <a:pt x="118527" y="892403"/>
                  </a:lnTo>
                  <a:lnTo>
                    <a:pt x="118527" y="864876"/>
                  </a:lnTo>
                  <a:lnTo>
                    <a:pt x="136782" y="864876"/>
                  </a:lnTo>
                  <a:lnTo>
                    <a:pt x="136782" y="836748"/>
                  </a:lnTo>
                  <a:lnTo>
                    <a:pt x="156471" y="836748"/>
                  </a:lnTo>
                  <a:lnTo>
                    <a:pt x="156471" y="819919"/>
                  </a:lnTo>
                  <a:lnTo>
                    <a:pt x="172509" y="819919"/>
                  </a:lnTo>
                  <a:lnTo>
                    <a:pt x="172509" y="803812"/>
                  </a:lnTo>
                  <a:lnTo>
                    <a:pt x="192198" y="803812"/>
                  </a:lnTo>
                  <a:lnTo>
                    <a:pt x="192198" y="792392"/>
                  </a:lnTo>
                  <a:lnTo>
                    <a:pt x="206802" y="792392"/>
                  </a:lnTo>
                  <a:lnTo>
                    <a:pt x="206802" y="782295"/>
                  </a:lnTo>
                  <a:lnTo>
                    <a:pt x="223493" y="782295"/>
                  </a:lnTo>
                  <a:lnTo>
                    <a:pt x="223493" y="769553"/>
                  </a:lnTo>
                  <a:lnTo>
                    <a:pt x="238097" y="769553"/>
                  </a:lnTo>
                  <a:lnTo>
                    <a:pt x="238097" y="756811"/>
                  </a:lnTo>
                  <a:lnTo>
                    <a:pt x="256352" y="756811"/>
                  </a:lnTo>
                  <a:lnTo>
                    <a:pt x="256352" y="747435"/>
                  </a:lnTo>
                  <a:lnTo>
                    <a:pt x="286211" y="747435"/>
                  </a:lnTo>
                  <a:lnTo>
                    <a:pt x="286211" y="736737"/>
                  </a:lnTo>
                  <a:lnTo>
                    <a:pt x="301467" y="736737"/>
                  </a:lnTo>
                  <a:lnTo>
                    <a:pt x="301467" y="723995"/>
                  </a:lnTo>
                  <a:lnTo>
                    <a:pt x="318940" y="723995"/>
                  </a:lnTo>
                  <a:lnTo>
                    <a:pt x="318940" y="708609"/>
                  </a:lnTo>
                  <a:lnTo>
                    <a:pt x="358840" y="708609"/>
                  </a:lnTo>
                  <a:lnTo>
                    <a:pt x="358840" y="696949"/>
                  </a:lnTo>
                  <a:lnTo>
                    <a:pt x="385831" y="696949"/>
                  </a:lnTo>
                  <a:lnTo>
                    <a:pt x="385831" y="688655"/>
                  </a:lnTo>
                  <a:lnTo>
                    <a:pt x="416734" y="688655"/>
                  </a:lnTo>
                  <a:lnTo>
                    <a:pt x="416734" y="676034"/>
                  </a:lnTo>
                  <a:lnTo>
                    <a:pt x="444899" y="676034"/>
                  </a:lnTo>
                  <a:lnTo>
                    <a:pt x="444899" y="668941"/>
                  </a:lnTo>
                  <a:lnTo>
                    <a:pt x="467848" y="668941"/>
                  </a:lnTo>
                  <a:lnTo>
                    <a:pt x="467848" y="657883"/>
                  </a:lnTo>
                  <a:lnTo>
                    <a:pt x="487016" y="657883"/>
                  </a:lnTo>
                  <a:lnTo>
                    <a:pt x="487016" y="650310"/>
                  </a:lnTo>
                  <a:lnTo>
                    <a:pt x="507748" y="650310"/>
                  </a:lnTo>
                  <a:lnTo>
                    <a:pt x="507748" y="640092"/>
                  </a:lnTo>
                  <a:lnTo>
                    <a:pt x="534739" y="640092"/>
                  </a:lnTo>
                  <a:lnTo>
                    <a:pt x="534739" y="629274"/>
                  </a:lnTo>
                  <a:lnTo>
                    <a:pt x="584680" y="629274"/>
                  </a:lnTo>
                  <a:lnTo>
                    <a:pt x="584680" y="619417"/>
                  </a:lnTo>
                  <a:lnTo>
                    <a:pt x="605934" y="619417"/>
                  </a:lnTo>
                  <a:lnTo>
                    <a:pt x="605934" y="609079"/>
                  </a:lnTo>
                  <a:lnTo>
                    <a:pt x="634881" y="609079"/>
                  </a:lnTo>
                  <a:lnTo>
                    <a:pt x="634881" y="601026"/>
                  </a:lnTo>
                  <a:lnTo>
                    <a:pt x="665132" y="601026"/>
                  </a:lnTo>
                  <a:lnTo>
                    <a:pt x="665132" y="592491"/>
                  </a:lnTo>
                  <a:lnTo>
                    <a:pt x="680127" y="592491"/>
                  </a:lnTo>
                  <a:lnTo>
                    <a:pt x="680127" y="581192"/>
                  </a:lnTo>
                  <a:lnTo>
                    <a:pt x="724591" y="581192"/>
                  </a:lnTo>
                  <a:lnTo>
                    <a:pt x="724591" y="572176"/>
                  </a:lnTo>
                  <a:lnTo>
                    <a:pt x="741020" y="572176"/>
                  </a:lnTo>
                  <a:lnTo>
                    <a:pt x="741020" y="560396"/>
                  </a:lnTo>
                  <a:lnTo>
                    <a:pt x="786006" y="560396"/>
                  </a:lnTo>
                  <a:lnTo>
                    <a:pt x="786006" y="551140"/>
                  </a:lnTo>
                  <a:lnTo>
                    <a:pt x="814953" y="551140"/>
                  </a:lnTo>
                  <a:lnTo>
                    <a:pt x="814953" y="542125"/>
                  </a:lnTo>
                  <a:lnTo>
                    <a:pt x="844943" y="542125"/>
                  </a:lnTo>
                  <a:lnTo>
                    <a:pt x="844943" y="530826"/>
                  </a:lnTo>
                  <a:lnTo>
                    <a:pt x="868935" y="530826"/>
                  </a:lnTo>
                  <a:lnTo>
                    <a:pt x="868935" y="519767"/>
                  </a:lnTo>
                  <a:lnTo>
                    <a:pt x="887451" y="519767"/>
                  </a:lnTo>
                  <a:lnTo>
                    <a:pt x="887451" y="512194"/>
                  </a:lnTo>
                  <a:lnTo>
                    <a:pt x="938695" y="512194"/>
                  </a:lnTo>
                  <a:lnTo>
                    <a:pt x="938695" y="501856"/>
                  </a:lnTo>
                  <a:lnTo>
                    <a:pt x="980421" y="501856"/>
                  </a:lnTo>
                  <a:lnTo>
                    <a:pt x="980421" y="493081"/>
                  </a:lnTo>
                  <a:lnTo>
                    <a:pt x="1025145" y="493081"/>
                  </a:lnTo>
                  <a:lnTo>
                    <a:pt x="1025145" y="484066"/>
                  </a:lnTo>
                  <a:lnTo>
                    <a:pt x="1073130" y="484066"/>
                  </a:lnTo>
                  <a:lnTo>
                    <a:pt x="1073130" y="473728"/>
                  </a:lnTo>
                  <a:lnTo>
                    <a:pt x="1118767" y="473728"/>
                  </a:lnTo>
                  <a:lnTo>
                    <a:pt x="1118767" y="463391"/>
                  </a:lnTo>
                  <a:lnTo>
                    <a:pt x="1151235" y="463391"/>
                  </a:lnTo>
                  <a:lnTo>
                    <a:pt x="1151235" y="454135"/>
                  </a:lnTo>
                  <a:lnTo>
                    <a:pt x="1192178" y="454135"/>
                  </a:lnTo>
                  <a:lnTo>
                    <a:pt x="1192178" y="444038"/>
                  </a:lnTo>
                  <a:lnTo>
                    <a:pt x="1224646" y="444038"/>
                  </a:lnTo>
                  <a:lnTo>
                    <a:pt x="1224646" y="434782"/>
                  </a:lnTo>
                  <a:lnTo>
                    <a:pt x="1256070" y="434782"/>
                  </a:lnTo>
                  <a:lnTo>
                    <a:pt x="1256070" y="425766"/>
                  </a:lnTo>
                  <a:lnTo>
                    <a:pt x="1271065" y="425766"/>
                  </a:lnTo>
                  <a:lnTo>
                    <a:pt x="1271065" y="416511"/>
                  </a:lnTo>
                  <a:lnTo>
                    <a:pt x="1340695" y="416511"/>
                  </a:lnTo>
                  <a:lnTo>
                    <a:pt x="1340695" y="407495"/>
                  </a:lnTo>
                  <a:lnTo>
                    <a:pt x="1374597" y="407495"/>
                  </a:lnTo>
                  <a:lnTo>
                    <a:pt x="1374597" y="397278"/>
                  </a:lnTo>
                  <a:lnTo>
                    <a:pt x="1407065" y="397278"/>
                  </a:lnTo>
                  <a:lnTo>
                    <a:pt x="1407065" y="386700"/>
                  </a:lnTo>
                  <a:lnTo>
                    <a:pt x="1452311" y="386700"/>
                  </a:lnTo>
                  <a:lnTo>
                    <a:pt x="1452311" y="376603"/>
                  </a:lnTo>
                  <a:lnTo>
                    <a:pt x="1494558" y="376603"/>
                  </a:lnTo>
                  <a:lnTo>
                    <a:pt x="1494558" y="365303"/>
                  </a:lnTo>
                  <a:lnTo>
                    <a:pt x="1558972" y="365303"/>
                  </a:lnTo>
                  <a:lnTo>
                    <a:pt x="1558972" y="357730"/>
                  </a:lnTo>
                  <a:lnTo>
                    <a:pt x="1575010" y="357730"/>
                  </a:lnTo>
                  <a:lnTo>
                    <a:pt x="1575010" y="347633"/>
                  </a:lnTo>
                  <a:lnTo>
                    <a:pt x="1599785" y="347633"/>
                  </a:lnTo>
                  <a:lnTo>
                    <a:pt x="1599785" y="337296"/>
                  </a:lnTo>
                  <a:lnTo>
                    <a:pt x="1669936" y="337296"/>
                  </a:lnTo>
                  <a:lnTo>
                    <a:pt x="1669936" y="329723"/>
                  </a:lnTo>
                  <a:lnTo>
                    <a:pt x="1725874" y="329723"/>
                  </a:lnTo>
                  <a:lnTo>
                    <a:pt x="1725874" y="317702"/>
                  </a:lnTo>
                  <a:lnTo>
                    <a:pt x="1764862" y="317702"/>
                  </a:lnTo>
                  <a:lnTo>
                    <a:pt x="1764862" y="307845"/>
                  </a:lnTo>
                  <a:lnTo>
                    <a:pt x="1875956" y="307845"/>
                  </a:lnTo>
                  <a:lnTo>
                    <a:pt x="1875956" y="298590"/>
                  </a:lnTo>
                  <a:lnTo>
                    <a:pt x="1926809" y="298590"/>
                  </a:lnTo>
                  <a:lnTo>
                    <a:pt x="1926809" y="290656"/>
                  </a:lnTo>
                  <a:lnTo>
                    <a:pt x="1971273" y="290656"/>
                  </a:lnTo>
                  <a:lnTo>
                    <a:pt x="1971273" y="280679"/>
                  </a:lnTo>
                  <a:lnTo>
                    <a:pt x="1990962" y="280679"/>
                  </a:lnTo>
                  <a:lnTo>
                    <a:pt x="1990962" y="271904"/>
                  </a:lnTo>
                  <a:lnTo>
                    <a:pt x="2089147" y="271904"/>
                  </a:lnTo>
                  <a:lnTo>
                    <a:pt x="2089147" y="260965"/>
                  </a:lnTo>
                  <a:lnTo>
                    <a:pt x="2143782" y="260965"/>
                  </a:lnTo>
                  <a:lnTo>
                    <a:pt x="2143782" y="249666"/>
                  </a:lnTo>
                  <a:lnTo>
                    <a:pt x="2220322" y="249666"/>
                  </a:lnTo>
                  <a:lnTo>
                    <a:pt x="2220322" y="240771"/>
                  </a:lnTo>
                  <a:lnTo>
                    <a:pt x="2302730" y="240771"/>
                  </a:lnTo>
                  <a:cubicBezTo>
                    <a:pt x="2302730" y="240771"/>
                    <a:pt x="2302600" y="230433"/>
                    <a:pt x="2302730" y="230433"/>
                  </a:cubicBezTo>
                  <a:cubicBezTo>
                    <a:pt x="2302861" y="230433"/>
                    <a:pt x="2329852" y="230433"/>
                    <a:pt x="2329852" y="230433"/>
                  </a:cubicBezTo>
                  <a:lnTo>
                    <a:pt x="2329852" y="223461"/>
                  </a:lnTo>
                  <a:lnTo>
                    <a:pt x="2465330" y="223461"/>
                  </a:lnTo>
                  <a:lnTo>
                    <a:pt x="2465330" y="212282"/>
                  </a:lnTo>
                  <a:lnTo>
                    <a:pt x="2518530" y="212282"/>
                  </a:lnTo>
                  <a:lnTo>
                    <a:pt x="2518530" y="201584"/>
                  </a:lnTo>
                  <a:lnTo>
                    <a:pt x="2568600" y="201584"/>
                  </a:lnTo>
                  <a:lnTo>
                    <a:pt x="2568600" y="194973"/>
                  </a:lnTo>
                  <a:lnTo>
                    <a:pt x="2666264" y="194973"/>
                  </a:lnTo>
                  <a:lnTo>
                    <a:pt x="2666264" y="185236"/>
                  </a:lnTo>
                  <a:lnTo>
                    <a:pt x="2715162" y="185236"/>
                  </a:lnTo>
                  <a:lnTo>
                    <a:pt x="2715162" y="174177"/>
                  </a:lnTo>
                  <a:lnTo>
                    <a:pt x="2836035" y="174177"/>
                  </a:lnTo>
                  <a:lnTo>
                    <a:pt x="2836035" y="164921"/>
                  </a:lnTo>
                  <a:lnTo>
                    <a:pt x="2904231" y="164921"/>
                  </a:lnTo>
                  <a:lnTo>
                    <a:pt x="2904231" y="153863"/>
                  </a:lnTo>
                  <a:lnTo>
                    <a:pt x="2936959" y="153863"/>
                  </a:lnTo>
                  <a:lnTo>
                    <a:pt x="2936959" y="143525"/>
                  </a:lnTo>
                  <a:lnTo>
                    <a:pt x="3004763" y="143525"/>
                  </a:lnTo>
                  <a:lnTo>
                    <a:pt x="3004763" y="134389"/>
                  </a:lnTo>
                  <a:lnTo>
                    <a:pt x="3136720" y="134389"/>
                  </a:lnTo>
                  <a:lnTo>
                    <a:pt x="3136720" y="124773"/>
                  </a:lnTo>
                  <a:lnTo>
                    <a:pt x="3189268" y="124773"/>
                  </a:lnTo>
                  <a:lnTo>
                    <a:pt x="3189268" y="111550"/>
                  </a:lnTo>
                  <a:lnTo>
                    <a:pt x="3208958" y="111550"/>
                  </a:lnTo>
                  <a:lnTo>
                    <a:pt x="3208958" y="102535"/>
                  </a:lnTo>
                  <a:lnTo>
                    <a:pt x="3284846" y="102535"/>
                  </a:lnTo>
                  <a:lnTo>
                    <a:pt x="3284846" y="94361"/>
                  </a:lnTo>
                  <a:lnTo>
                    <a:pt x="3310273" y="94361"/>
                  </a:lnTo>
                  <a:lnTo>
                    <a:pt x="3310273" y="84384"/>
                  </a:lnTo>
                  <a:lnTo>
                    <a:pt x="3329962" y="84384"/>
                  </a:lnTo>
                  <a:lnTo>
                    <a:pt x="3329962" y="77292"/>
                  </a:lnTo>
                  <a:lnTo>
                    <a:pt x="3427495" y="77292"/>
                  </a:lnTo>
                  <a:lnTo>
                    <a:pt x="3427495" y="67555"/>
                  </a:lnTo>
                  <a:lnTo>
                    <a:pt x="3495952" y="67555"/>
                  </a:lnTo>
                  <a:lnTo>
                    <a:pt x="3495952" y="59862"/>
                  </a:lnTo>
                  <a:lnTo>
                    <a:pt x="3591920" y="59862"/>
                  </a:lnTo>
                  <a:lnTo>
                    <a:pt x="3591920" y="49404"/>
                  </a:lnTo>
                  <a:lnTo>
                    <a:pt x="3681891" y="49404"/>
                  </a:lnTo>
                  <a:lnTo>
                    <a:pt x="3681891" y="40269"/>
                  </a:lnTo>
                  <a:lnTo>
                    <a:pt x="3767950" y="40269"/>
                  </a:lnTo>
                  <a:lnTo>
                    <a:pt x="3767950" y="29570"/>
                  </a:lnTo>
                  <a:lnTo>
                    <a:pt x="3929115" y="29570"/>
                  </a:lnTo>
                  <a:lnTo>
                    <a:pt x="3929115" y="18872"/>
                  </a:lnTo>
                  <a:lnTo>
                    <a:pt x="4003178" y="18872"/>
                  </a:lnTo>
                  <a:lnTo>
                    <a:pt x="4003178" y="8775"/>
                  </a:lnTo>
                  <a:lnTo>
                    <a:pt x="4076850" y="8775"/>
                  </a:lnTo>
                  <a:lnTo>
                    <a:pt x="4076850" y="0"/>
                  </a:lnTo>
                  <a:lnTo>
                    <a:pt x="4159779" y="0"/>
                  </a:lnTo>
                </a:path>
              </a:pathLst>
            </a:custGeom>
            <a:noFill/>
            <a:ln w="19050" cap="flat">
              <a:solidFill>
                <a:schemeClr val="accent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3" name="Freeform: Shape 184">
              <a:extLst>
                <a:ext uri="{FF2B5EF4-FFF2-40B4-BE49-F238E27FC236}">
                  <a16:creationId xmlns:a16="http://schemas.microsoft.com/office/drawing/2014/main" id="{4B276159-A880-40B7-B99E-B728131A2174}"/>
                </a:ext>
              </a:extLst>
            </p:cNvPr>
            <p:cNvSpPr/>
            <p:nvPr/>
          </p:nvSpPr>
          <p:spPr>
            <a:xfrm>
              <a:off x="7095245" y="1862062"/>
              <a:ext cx="4153911" cy="1646329"/>
            </a:xfrm>
            <a:custGeom>
              <a:avLst/>
              <a:gdLst>
                <a:gd name="connsiteX0" fmla="*/ 0 w 4153911"/>
                <a:gd name="connsiteY0" fmla="*/ 1646329 h 1646329"/>
                <a:gd name="connsiteX1" fmla="*/ 0 w 4153911"/>
                <a:gd name="connsiteY1" fmla="*/ 1446067 h 1646329"/>
                <a:gd name="connsiteX2" fmla="*/ 16038 w 4153911"/>
                <a:gd name="connsiteY2" fmla="*/ 1446067 h 1646329"/>
                <a:gd name="connsiteX3" fmla="*/ 16038 w 4153911"/>
                <a:gd name="connsiteY3" fmla="*/ 1369256 h 1646329"/>
                <a:gd name="connsiteX4" fmla="*/ 27643 w 4153911"/>
                <a:gd name="connsiteY4" fmla="*/ 1369256 h 1646329"/>
                <a:gd name="connsiteX5" fmla="*/ 27643 w 4153911"/>
                <a:gd name="connsiteY5" fmla="*/ 1334036 h 1646329"/>
                <a:gd name="connsiteX6" fmla="*/ 40030 w 4153911"/>
                <a:gd name="connsiteY6" fmla="*/ 1334036 h 1646329"/>
                <a:gd name="connsiteX7" fmla="*/ 40030 w 4153911"/>
                <a:gd name="connsiteY7" fmla="*/ 1290402 h 1646329"/>
                <a:gd name="connsiteX8" fmla="*/ 54634 w 4153911"/>
                <a:gd name="connsiteY8" fmla="*/ 1290402 h 1646329"/>
                <a:gd name="connsiteX9" fmla="*/ 54634 w 4153911"/>
                <a:gd name="connsiteY9" fmla="*/ 1225972 h 1646329"/>
                <a:gd name="connsiteX10" fmla="*/ 68456 w 4153911"/>
                <a:gd name="connsiteY10" fmla="*/ 1225972 h 1646329"/>
                <a:gd name="connsiteX11" fmla="*/ 68456 w 4153911"/>
                <a:gd name="connsiteY11" fmla="*/ 1189069 h 1646329"/>
                <a:gd name="connsiteX12" fmla="*/ 83060 w 4153911"/>
                <a:gd name="connsiteY12" fmla="*/ 1189069 h 1646329"/>
                <a:gd name="connsiteX13" fmla="*/ 83060 w 4153911"/>
                <a:gd name="connsiteY13" fmla="*/ 1148440 h 1646329"/>
                <a:gd name="connsiteX14" fmla="*/ 93622 w 4153911"/>
                <a:gd name="connsiteY14" fmla="*/ 1148440 h 1646329"/>
                <a:gd name="connsiteX15" fmla="*/ 93622 w 4153911"/>
                <a:gd name="connsiteY15" fmla="*/ 1118268 h 1646329"/>
                <a:gd name="connsiteX16" fmla="*/ 108878 w 4153911"/>
                <a:gd name="connsiteY16" fmla="*/ 1118268 h 1646329"/>
                <a:gd name="connsiteX17" fmla="*/ 108878 w 4153911"/>
                <a:gd name="connsiteY17" fmla="*/ 1090501 h 1646329"/>
                <a:gd name="connsiteX18" fmla="*/ 123090 w 4153911"/>
                <a:gd name="connsiteY18" fmla="*/ 1090501 h 1646329"/>
                <a:gd name="connsiteX19" fmla="*/ 123090 w 4153911"/>
                <a:gd name="connsiteY19" fmla="*/ 1061291 h 1646329"/>
                <a:gd name="connsiteX20" fmla="*/ 142780 w 4153911"/>
                <a:gd name="connsiteY20" fmla="*/ 1061291 h 1646329"/>
                <a:gd name="connsiteX21" fmla="*/ 142780 w 4153911"/>
                <a:gd name="connsiteY21" fmla="*/ 1040135 h 1646329"/>
                <a:gd name="connsiteX22" fmla="*/ 162078 w 4153911"/>
                <a:gd name="connsiteY22" fmla="*/ 1040135 h 1646329"/>
                <a:gd name="connsiteX23" fmla="*/ 162078 w 4153911"/>
                <a:gd name="connsiteY23" fmla="*/ 1019339 h 1646329"/>
                <a:gd name="connsiteX24" fmla="*/ 167554 w 4153911"/>
                <a:gd name="connsiteY24" fmla="*/ 1019339 h 1646329"/>
                <a:gd name="connsiteX25" fmla="*/ 167554 w 4153911"/>
                <a:gd name="connsiteY25" fmla="*/ 1002871 h 1646329"/>
                <a:gd name="connsiteX26" fmla="*/ 181376 w 4153911"/>
                <a:gd name="connsiteY26" fmla="*/ 1002871 h 1646329"/>
                <a:gd name="connsiteX27" fmla="*/ 181376 w 4153911"/>
                <a:gd name="connsiteY27" fmla="*/ 989168 h 1646329"/>
                <a:gd name="connsiteX28" fmla="*/ 205759 w 4153911"/>
                <a:gd name="connsiteY28" fmla="*/ 989168 h 1646329"/>
                <a:gd name="connsiteX29" fmla="*/ 205759 w 4153911"/>
                <a:gd name="connsiteY29" fmla="*/ 980754 h 1646329"/>
                <a:gd name="connsiteX30" fmla="*/ 223232 w 4153911"/>
                <a:gd name="connsiteY30" fmla="*/ 980754 h 1646329"/>
                <a:gd name="connsiteX31" fmla="*/ 223232 w 4153911"/>
                <a:gd name="connsiteY31" fmla="*/ 965367 h 1646329"/>
                <a:gd name="connsiteX32" fmla="*/ 233402 w 4153911"/>
                <a:gd name="connsiteY32" fmla="*/ 965367 h 1646329"/>
                <a:gd name="connsiteX33" fmla="*/ 233402 w 4153911"/>
                <a:gd name="connsiteY33" fmla="*/ 951664 h 1646329"/>
                <a:gd name="connsiteX34" fmla="*/ 258568 w 4153911"/>
                <a:gd name="connsiteY34" fmla="*/ 951664 h 1646329"/>
                <a:gd name="connsiteX35" fmla="*/ 258568 w 4153911"/>
                <a:gd name="connsiteY35" fmla="*/ 933874 h 1646329"/>
                <a:gd name="connsiteX36" fmla="*/ 268869 w 4153911"/>
                <a:gd name="connsiteY36" fmla="*/ 933874 h 1646329"/>
                <a:gd name="connsiteX37" fmla="*/ 268869 w 4153911"/>
                <a:gd name="connsiteY37" fmla="*/ 923776 h 1646329"/>
                <a:gd name="connsiteX38" fmla="*/ 283864 w 4153911"/>
                <a:gd name="connsiteY38" fmla="*/ 923776 h 1646329"/>
                <a:gd name="connsiteX39" fmla="*/ 283864 w 4153911"/>
                <a:gd name="connsiteY39" fmla="*/ 912958 h 1646329"/>
                <a:gd name="connsiteX40" fmla="*/ 298859 w 4153911"/>
                <a:gd name="connsiteY40" fmla="*/ 912958 h 1646329"/>
                <a:gd name="connsiteX41" fmla="*/ 298859 w 4153911"/>
                <a:gd name="connsiteY41" fmla="*/ 901899 h 1646329"/>
                <a:gd name="connsiteX42" fmla="*/ 310334 w 4153911"/>
                <a:gd name="connsiteY42" fmla="*/ 901899 h 1646329"/>
                <a:gd name="connsiteX43" fmla="*/ 310334 w 4153911"/>
                <a:gd name="connsiteY43" fmla="*/ 892643 h 1646329"/>
                <a:gd name="connsiteX44" fmla="*/ 334848 w 4153911"/>
                <a:gd name="connsiteY44" fmla="*/ 892643 h 1646329"/>
                <a:gd name="connsiteX45" fmla="*/ 334848 w 4153911"/>
                <a:gd name="connsiteY45" fmla="*/ 883027 h 1646329"/>
                <a:gd name="connsiteX46" fmla="*/ 347365 w 4153911"/>
                <a:gd name="connsiteY46" fmla="*/ 883027 h 1646329"/>
                <a:gd name="connsiteX47" fmla="*/ 347365 w 4153911"/>
                <a:gd name="connsiteY47" fmla="*/ 873771 h 1646329"/>
                <a:gd name="connsiteX48" fmla="*/ 363404 w 4153911"/>
                <a:gd name="connsiteY48" fmla="*/ 873771 h 1646329"/>
                <a:gd name="connsiteX49" fmla="*/ 363404 w 4153911"/>
                <a:gd name="connsiteY49" fmla="*/ 863674 h 1646329"/>
                <a:gd name="connsiteX50" fmla="*/ 377356 w 4153911"/>
                <a:gd name="connsiteY50" fmla="*/ 863674 h 1646329"/>
                <a:gd name="connsiteX51" fmla="*/ 377356 w 4153911"/>
                <a:gd name="connsiteY51" fmla="*/ 849129 h 1646329"/>
                <a:gd name="connsiteX52" fmla="*/ 417777 w 4153911"/>
                <a:gd name="connsiteY52" fmla="*/ 849129 h 1646329"/>
                <a:gd name="connsiteX53" fmla="*/ 417777 w 4153911"/>
                <a:gd name="connsiteY53" fmla="*/ 838551 h 1646329"/>
                <a:gd name="connsiteX54" fmla="*/ 454287 w 4153911"/>
                <a:gd name="connsiteY54" fmla="*/ 838551 h 1646329"/>
                <a:gd name="connsiteX55" fmla="*/ 454287 w 4153911"/>
                <a:gd name="connsiteY55" fmla="*/ 823645 h 1646329"/>
                <a:gd name="connsiteX56" fmla="*/ 475280 w 4153911"/>
                <a:gd name="connsiteY56" fmla="*/ 823645 h 1646329"/>
                <a:gd name="connsiteX57" fmla="*/ 475280 w 4153911"/>
                <a:gd name="connsiteY57" fmla="*/ 812827 h 1646329"/>
                <a:gd name="connsiteX58" fmla="*/ 490536 w 4153911"/>
                <a:gd name="connsiteY58" fmla="*/ 812827 h 1646329"/>
                <a:gd name="connsiteX59" fmla="*/ 490536 w 4153911"/>
                <a:gd name="connsiteY59" fmla="*/ 805254 h 1646329"/>
                <a:gd name="connsiteX60" fmla="*/ 509443 w 4153911"/>
                <a:gd name="connsiteY60" fmla="*/ 805254 h 1646329"/>
                <a:gd name="connsiteX61" fmla="*/ 509443 w 4153911"/>
                <a:gd name="connsiteY61" fmla="*/ 795758 h 1646329"/>
                <a:gd name="connsiteX62" fmla="*/ 519353 w 4153911"/>
                <a:gd name="connsiteY62" fmla="*/ 795758 h 1646329"/>
                <a:gd name="connsiteX63" fmla="*/ 519353 w 4153911"/>
                <a:gd name="connsiteY63" fmla="*/ 786382 h 1646329"/>
                <a:gd name="connsiteX64" fmla="*/ 535913 w 4153911"/>
                <a:gd name="connsiteY64" fmla="*/ 786382 h 1646329"/>
                <a:gd name="connsiteX65" fmla="*/ 535913 w 4153911"/>
                <a:gd name="connsiteY65" fmla="*/ 776525 h 1646329"/>
                <a:gd name="connsiteX66" fmla="*/ 552994 w 4153911"/>
                <a:gd name="connsiteY66" fmla="*/ 776525 h 1646329"/>
                <a:gd name="connsiteX67" fmla="*/ 552994 w 4153911"/>
                <a:gd name="connsiteY67" fmla="*/ 766067 h 1646329"/>
                <a:gd name="connsiteX68" fmla="*/ 566816 w 4153911"/>
                <a:gd name="connsiteY68" fmla="*/ 766067 h 1646329"/>
                <a:gd name="connsiteX69" fmla="*/ 566816 w 4153911"/>
                <a:gd name="connsiteY69" fmla="*/ 756691 h 1646329"/>
                <a:gd name="connsiteX70" fmla="*/ 589635 w 4153911"/>
                <a:gd name="connsiteY70" fmla="*/ 756691 h 1646329"/>
                <a:gd name="connsiteX71" fmla="*/ 589635 w 4153911"/>
                <a:gd name="connsiteY71" fmla="*/ 747075 h 1646329"/>
                <a:gd name="connsiteX72" fmla="*/ 604890 w 4153911"/>
                <a:gd name="connsiteY72" fmla="*/ 747075 h 1646329"/>
                <a:gd name="connsiteX73" fmla="*/ 604890 w 4153911"/>
                <a:gd name="connsiteY73" fmla="*/ 736977 h 1646329"/>
                <a:gd name="connsiteX74" fmla="*/ 620668 w 4153911"/>
                <a:gd name="connsiteY74" fmla="*/ 736977 h 1646329"/>
                <a:gd name="connsiteX75" fmla="*/ 620668 w 4153911"/>
                <a:gd name="connsiteY75" fmla="*/ 728683 h 1646329"/>
                <a:gd name="connsiteX76" fmla="*/ 636185 w 4153911"/>
                <a:gd name="connsiteY76" fmla="*/ 728683 h 1646329"/>
                <a:gd name="connsiteX77" fmla="*/ 636185 w 4153911"/>
                <a:gd name="connsiteY77" fmla="*/ 717985 h 1646329"/>
                <a:gd name="connsiteX78" fmla="*/ 655222 w 4153911"/>
                <a:gd name="connsiteY78" fmla="*/ 717985 h 1646329"/>
                <a:gd name="connsiteX79" fmla="*/ 655222 w 4153911"/>
                <a:gd name="connsiteY79" fmla="*/ 707527 h 1646329"/>
                <a:gd name="connsiteX80" fmla="*/ 678693 w 4153911"/>
                <a:gd name="connsiteY80" fmla="*/ 707527 h 1646329"/>
                <a:gd name="connsiteX81" fmla="*/ 678693 w 4153911"/>
                <a:gd name="connsiteY81" fmla="*/ 696468 h 1646329"/>
                <a:gd name="connsiteX82" fmla="*/ 696556 w 4153911"/>
                <a:gd name="connsiteY82" fmla="*/ 696468 h 1646329"/>
                <a:gd name="connsiteX83" fmla="*/ 696556 w 4153911"/>
                <a:gd name="connsiteY83" fmla="*/ 687934 h 1646329"/>
                <a:gd name="connsiteX84" fmla="*/ 728242 w 4153911"/>
                <a:gd name="connsiteY84" fmla="*/ 687934 h 1646329"/>
                <a:gd name="connsiteX85" fmla="*/ 728242 w 4153911"/>
                <a:gd name="connsiteY85" fmla="*/ 678197 h 1646329"/>
                <a:gd name="connsiteX86" fmla="*/ 769967 w 4153911"/>
                <a:gd name="connsiteY86" fmla="*/ 678197 h 1646329"/>
                <a:gd name="connsiteX87" fmla="*/ 769967 w 4153911"/>
                <a:gd name="connsiteY87" fmla="*/ 668100 h 1646329"/>
                <a:gd name="connsiteX88" fmla="*/ 793829 w 4153911"/>
                <a:gd name="connsiteY88" fmla="*/ 668100 h 1646329"/>
                <a:gd name="connsiteX89" fmla="*/ 793829 w 4153911"/>
                <a:gd name="connsiteY89" fmla="*/ 658964 h 1646329"/>
                <a:gd name="connsiteX90" fmla="*/ 834772 w 4153911"/>
                <a:gd name="connsiteY90" fmla="*/ 658964 h 1646329"/>
                <a:gd name="connsiteX91" fmla="*/ 834772 w 4153911"/>
                <a:gd name="connsiteY91" fmla="*/ 650430 h 1646329"/>
                <a:gd name="connsiteX92" fmla="*/ 871934 w 4153911"/>
                <a:gd name="connsiteY92" fmla="*/ 650430 h 1646329"/>
                <a:gd name="connsiteX93" fmla="*/ 871934 w 4153911"/>
                <a:gd name="connsiteY93" fmla="*/ 641174 h 1646329"/>
                <a:gd name="connsiteX94" fmla="*/ 907010 w 4153911"/>
                <a:gd name="connsiteY94" fmla="*/ 641174 h 1646329"/>
                <a:gd name="connsiteX95" fmla="*/ 907010 w 4153911"/>
                <a:gd name="connsiteY95" fmla="*/ 631077 h 1646329"/>
                <a:gd name="connsiteX96" fmla="*/ 947431 w 4153911"/>
                <a:gd name="connsiteY96" fmla="*/ 631077 h 1646329"/>
                <a:gd name="connsiteX97" fmla="*/ 947431 w 4153911"/>
                <a:gd name="connsiteY97" fmla="*/ 620379 h 1646329"/>
                <a:gd name="connsiteX98" fmla="*/ 978856 w 4153911"/>
                <a:gd name="connsiteY98" fmla="*/ 620379 h 1646329"/>
                <a:gd name="connsiteX99" fmla="*/ 978856 w 4153911"/>
                <a:gd name="connsiteY99" fmla="*/ 610402 h 1646329"/>
                <a:gd name="connsiteX100" fmla="*/ 993460 w 4153911"/>
                <a:gd name="connsiteY100" fmla="*/ 610402 h 1646329"/>
                <a:gd name="connsiteX101" fmla="*/ 993460 w 4153911"/>
                <a:gd name="connsiteY101" fmla="*/ 603910 h 1646329"/>
                <a:gd name="connsiteX102" fmla="*/ 1036229 w 4153911"/>
                <a:gd name="connsiteY102" fmla="*/ 603910 h 1646329"/>
                <a:gd name="connsiteX103" fmla="*/ 1036229 w 4153911"/>
                <a:gd name="connsiteY103" fmla="*/ 597299 h 1646329"/>
                <a:gd name="connsiteX104" fmla="*/ 1070913 w 4153911"/>
                <a:gd name="connsiteY104" fmla="*/ 597299 h 1646329"/>
                <a:gd name="connsiteX105" fmla="*/ 1070913 w 4153911"/>
                <a:gd name="connsiteY105" fmla="*/ 591650 h 1646329"/>
                <a:gd name="connsiteX106" fmla="*/ 1087864 w 4153911"/>
                <a:gd name="connsiteY106" fmla="*/ 591650 h 1646329"/>
                <a:gd name="connsiteX107" fmla="*/ 1087864 w 4153911"/>
                <a:gd name="connsiteY107" fmla="*/ 577586 h 1646329"/>
                <a:gd name="connsiteX108" fmla="*/ 1132980 w 4153911"/>
                <a:gd name="connsiteY108" fmla="*/ 577586 h 1646329"/>
                <a:gd name="connsiteX109" fmla="*/ 1132980 w 4153911"/>
                <a:gd name="connsiteY109" fmla="*/ 571575 h 1646329"/>
                <a:gd name="connsiteX110" fmla="*/ 1165448 w 4153911"/>
                <a:gd name="connsiteY110" fmla="*/ 571575 h 1646329"/>
                <a:gd name="connsiteX111" fmla="*/ 1165448 w 4153911"/>
                <a:gd name="connsiteY111" fmla="*/ 561598 h 1646329"/>
                <a:gd name="connsiteX112" fmla="*/ 1195307 w 4153911"/>
                <a:gd name="connsiteY112" fmla="*/ 561598 h 1646329"/>
                <a:gd name="connsiteX113" fmla="*/ 1195307 w 4153911"/>
                <a:gd name="connsiteY113" fmla="*/ 552703 h 1646329"/>
                <a:gd name="connsiteX114" fmla="*/ 1220864 w 4153911"/>
                <a:gd name="connsiteY114" fmla="*/ 552703 h 1646329"/>
                <a:gd name="connsiteX115" fmla="*/ 1220864 w 4153911"/>
                <a:gd name="connsiteY115" fmla="*/ 541163 h 1646329"/>
                <a:gd name="connsiteX116" fmla="*/ 1242118 w 4153911"/>
                <a:gd name="connsiteY116" fmla="*/ 541163 h 1646329"/>
                <a:gd name="connsiteX117" fmla="*/ 1242118 w 4153911"/>
                <a:gd name="connsiteY117" fmla="*/ 531547 h 1646329"/>
                <a:gd name="connsiteX118" fmla="*/ 1269370 w 4153911"/>
                <a:gd name="connsiteY118" fmla="*/ 531547 h 1646329"/>
                <a:gd name="connsiteX119" fmla="*/ 1269370 w 4153911"/>
                <a:gd name="connsiteY119" fmla="*/ 522411 h 1646329"/>
                <a:gd name="connsiteX120" fmla="*/ 1353865 w 4153911"/>
                <a:gd name="connsiteY120" fmla="*/ 522411 h 1646329"/>
                <a:gd name="connsiteX121" fmla="*/ 1353865 w 4153911"/>
                <a:gd name="connsiteY121" fmla="*/ 506064 h 1646329"/>
                <a:gd name="connsiteX122" fmla="*/ 1394677 w 4153911"/>
                <a:gd name="connsiteY122" fmla="*/ 506064 h 1646329"/>
                <a:gd name="connsiteX123" fmla="*/ 1394677 w 4153911"/>
                <a:gd name="connsiteY123" fmla="*/ 496687 h 1646329"/>
                <a:gd name="connsiteX124" fmla="*/ 1448660 w 4153911"/>
                <a:gd name="connsiteY124" fmla="*/ 496687 h 1646329"/>
                <a:gd name="connsiteX125" fmla="*/ 1448660 w 4153911"/>
                <a:gd name="connsiteY125" fmla="*/ 487191 h 1646329"/>
                <a:gd name="connsiteX126" fmla="*/ 1482562 w 4153911"/>
                <a:gd name="connsiteY126" fmla="*/ 487191 h 1646329"/>
                <a:gd name="connsiteX127" fmla="*/ 1482562 w 4153911"/>
                <a:gd name="connsiteY127" fmla="*/ 478056 h 1646329"/>
                <a:gd name="connsiteX128" fmla="*/ 1519593 w 4153911"/>
                <a:gd name="connsiteY128" fmla="*/ 478056 h 1646329"/>
                <a:gd name="connsiteX129" fmla="*/ 1519593 w 4153911"/>
                <a:gd name="connsiteY129" fmla="*/ 467838 h 1646329"/>
                <a:gd name="connsiteX130" fmla="*/ 1542934 w 4153911"/>
                <a:gd name="connsiteY130" fmla="*/ 467838 h 1646329"/>
                <a:gd name="connsiteX131" fmla="*/ 1542934 w 4153911"/>
                <a:gd name="connsiteY131" fmla="*/ 458582 h 1646329"/>
                <a:gd name="connsiteX132" fmla="*/ 1570316 w 4153911"/>
                <a:gd name="connsiteY132" fmla="*/ 458582 h 1646329"/>
                <a:gd name="connsiteX133" fmla="*/ 1570316 w 4153911"/>
                <a:gd name="connsiteY133" fmla="*/ 446201 h 1646329"/>
                <a:gd name="connsiteX134" fmla="*/ 1597177 w 4153911"/>
                <a:gd name="connsiteY134" fmla="*/ 446201 h 1646329"/>
                <a:gd name="connsiteX135" fmla="*/ 1597177 w 4153911"/>
                <a:gd name="connsiteY135" fmla="*/ 437787 h 1646329"/>
                <a:gd name="connsiteX136" fmla="*/ 1673848 w 4153911"/>
                <a:gd name="connsiteY136" fmla="*/ 437787 h 1646329"/>
                <a:gd name="connsiteX137" fmla="*/ 1673848 w 4153911"/>
                <a:gd name="connsiteY137" fmla="*/ 428531 h 1646329"/>
                <a:gd name="connsiteX138" fmla="*/ 1719746 w 4153911"/>
                <a:gd name="connsiteY138" fmla="*/ 428531 h 1646329"/>
                <a:gd name="connsiteX139" fmla="*/ 1719746 w 4153911"/>
                <a:gd name="connsiteY139" fmla="*/ 416270 h 1646329"/>
                <a:gd name="connsiteX140" fmla="*/ 1741521 w 4153911"/>
                <a:gd name="connsiteY140" fmla="*/ 416270 h 1646329"/>
                <a:gd name="connsiteX141" fmla="*/ 1741521 w 4153911"/>
                <a:gd name="connsiteY141" fmla="*/ 406654 h 1646329"/>
                <a:gd name="connsiteX142" fmla="*/ 1758342 w 4153911"/>
                <a:gd name="connsiteY142" fmla="*/ 406654 h 1646329"/>
                <a:gd name="connsiteX143" fmla="*/ 1758342 w 4153911"/>
                <a:gd name="connsiteY143" fmla="*/ 400163 h 1646329"/>
                <a:gd name="connsiteX144" fmla="*/ 1794591 w 4153911"/>
                <a:gd name="connsiteY144" fmla="*/ 400163 h 1646329"/>
                <a:gd name="connsiteX145" fmla="*/ 1794591 w 4153911"/>
                <a:gd name="connsiteY145" fmla="*/ 390546 h 1646329"/>
                <a:gd name="connsiteX146" fmla="*/ 1901122 w 4153911"/>
                <a:gd name="connsiteY146" fmla="*/ 390546 h 1646329"/>
                <a:gd name="connsiteX147" fmla="*/ 1901122 w 4153911"/>
                <a:gd name="connsiteY147" fmla="*/ 378526 h 1646329"/>
                <a:gd name="connsiteX148" fmla="*/ 1989136 w 4153911"/>
                <a:gd name="connsiteY148" fmla="*/ 378526 h 1646329"/>
                <a:gd name="connsiteX149" fmla="*/ 1989136 w 4153911"/>
                <a:gd name="connsiteY149" fmla="*/ 366866 h 1646329"/>
                <a:gd name="connsiteX150" fmla="*/ 2001785 w 4153911"/>
                <a:gd name="connsiteY150" fmla="*/ 366866 h 1646329"/>
                <a:gd name="connsiteX151" fmla="*/ 2001785 w 4153911"/>
                <a:gd name="connsiteY151" fmla="*/ 357129 h 1646329"/>
                <a:gd name="connsiteX152" fmla="*/ 2046509 w 4153911"/>
                <a:gd name="connsiteY152" fmla="*/ 357129 h 1646329"/>
                <a:gd name="connsiteX153" fmla="*/ 2046509 w 4153911"/>
                <a:gd name="connsiteY153" fmla="*/ 347753 h 1646329"/>
                <a:gd name="connsiteX154" fmla="*/ 2126049 w 4153911"/>
                <a:gd name="connsiteY154" fmla="*/ 347753 h 1646329"/>
                <a:gd name="connsiteX155" fmla="*/ 2126049 w 4153911"/>
                <a:gd name="connsiteY155" fmla="*/ 338498 h 1646329"/>
                <a:gd name="connsiteX156" fmla="*/ 2134524 w 4153911"/>
                <a:gd name="connsiteY156" fmla="*/ 338498 h 1646329"/>
                <a:gd name="connsiteX157" fmla="*/ 2134524 w 4153911"/>
                <a:gd name="connsiteY157" fmla="*/ 327559 h 1646329"/>
                <a:gd name="connsiteX158" fmla="*/ 2165427 w 4153911"/>
                <a:gd name="connsiteY158" fmla="*/ 327559 h 1646329"/>
                <a:gd name="connsiteX159" fmla="*/ 2165427 w 4153911"/>
                <a:gd name="connsiteY159" fmla="*/ 319866 h 1646329"/>
                <a:gd name="connsiteX160" fmla="*/ 2260353 w 4153911"/>
                <a:gd name="connsiteY160" fmla="*/ 319866 h 1646329"/>
                <a:gd name="connsiteX161" fmla="*/ 2260353 w 4153911"/>
                <a:gd name="connsiteY161" fmla="*/ 309288 h 1646329"/>
                <a:gd name="connsiteX162" fmla="*/ 2315248 w 4153911"/>
                <a:gd name="connsiteY162" fmla="*/ 309288 h 1646329"/>
                <a:gd name="connsiteX163" fmla="*/ 2315248 w 4153911"/>
                <a:gd name="connsiteY163" fmla="*/ 298710 h 1646329"/>
                <a:gd name="connsiteX164" fmla="*/ 2355409 w 4153911"/>
                <a:gd name="connsiteY164" fmla="*/ 298710 h 1646329"/>
                <a:gd name="connsiteX165" fmla="*/ 2355409 w 4153911"/>
                <a:gd name="connsiteY165" fmla="*/ 289574 h 1646329"/>
                <a:gd name="connsiteX166" fmla="*/ 2402611 w 4153911"/>
                <a:gd name="connsiteY166" fmla="*/ 289574 h 1646329"/>
                <a:gd name="connsiteX167" fmla="*/ 2402611 w 4153911"/>
                <a:gd name="connsiteY167" fmla="*/ 281400 h 1646329"/>
                <a:gd name="connsiteX168" fmla="*/ 2451769 w 4153911"/>
                <a:gd name="connsiteY168" fmla="*/ 281400 h 1646329"/>
                <a:gd name="connsiteX169" fmla="*/ 2451769 w 4153911"/>
                <a:gd name="connsiteY169" fmla="*/ 271784 h 1646329"/>
                <a:gd name="connsiteX170" fmla="*/ 2558430 w 4153911"/>
                <a:gd name="connsiteY170" fmla="*/ 271784 h 1646329"/>
                <a:gd name="connsiteX171" fmla="*/ 2558430 w 4153911"/>
                <a:gd name="connsiteY171" fmla="*/ 256518 h 1646329"/>
                <a:gd name="connsiteX172" fmla="*/ 2599895 w 4153911"/>
                <a:gd name="connsiteY172" fmla="*/ 256518 h 1646329"/>
                <a:gd name="connsiteX173" fmla="*/ 2599895 w 4153911"/>
                <a:gd name="connsiteY173" fmla="*/ 249546 h 1646329"/>
                <a:gd name="connsiteX174" fmla="*/ 2638621 w 4153911"/>
                <a:gd name="connsiteY174" fmla="*/ 249546 h 1646329"/>
                <a:gd name="connsiteX175" fmla="*/ 2638621 w 4153911"/>
                <a:gd name="connsiteY175" fmla="*/ 239929 h 1646329"/>
                <a:gd name="connsiteX176" fmla="*/ 2694560 w 4153911"/>
                <a:gd name="connsiteY176" fmla="*/ 239929 h 1646329"/>
                <a:gd name="connsiteX177" fmla="*/ 2694560 w 4153911"/>
                <a:gd name="connsiteY177" fmla="*/ 231635 h 1646329"/>
                <a:gd name="connsiteX178" fmla="*/ 2724289 w 4153911"/>
                <a:gd name="connsiteY178" fmla="*/ 231635 h 1646329"/>
                <a:gd name="connsiteX179" fmla="*/ 2724289 w 4153911"/>
                <a:gd name="connsiteY179" fmla="*/ 222980 h 1646329"/>
                <a:gd name="connsiteX180" fmla="*/ 2743848 w 4153911"/>
                <a:gd name="connsiteY180" fmla="*/ 222980 h 1646329"/>
                <a:gd name="connsiteX181" fmla="*/ 2743848 w 4153911"/>
                <a:gd name="connsiteY181" fmla="*/ 210599 h 1646329"/>
                <a:gd name="connsiteX182" fmla="*/ 2861592 w 4153911"/>
                <a:gd name="connsiteY182" fmla="*/ 210599 h 1646329"/>
                <a:gd name="connsiteX183" fmla="*/ 2861592 w 4153911"/>
                <a:gd name="connsiteY183" fmla="*/ 202425 h 1646329"/>
                <a:gd name="connsiteX184" fmla="*/ 2898754 w 4153911"/>
                <a:gd name="connsiteY184" fmla="*/ 202425 h 1646329"/>
                <a:gd name="connsiteX185" fmla="*/ 2898754 w 4153911"/>
                <a:gd name="connsiteY185" fmla="*/ 190886 h 1646329"/>
                <a:gd name="connsiteX186" fmla="*/ 2984031 w 4153911"/>
                <a:gd name="connsiteY186" fmla="*/ 190886 h 1646329"/>
                <a:gd name="connsiteX187" fmla="*/ 2984031 w 4153911"/>
                <a:gd name="connsiteY187" fmla="*/ 182592 h 1646329"/>
                <a:gd name="connsiteX188" fmla="*/ 3032798 w 4153911"/>
                <a:gd name="connsiteY188" fmla="*/ 182592 h 1646329"/>
                <a:gd name="connsiteX189" fmla="*/ 3032798 w 4153911"/>
                <a:gd name="connsiteY189" fmla="*/ 171773 h 1646329"/>
                <a:gd name="connsiteX190" fmla="*/ 3077261 w 4153911"/>
                <a:gd name="connsiteY190" fmla="*/ 171773 h 1646329"/>
                <a:gd name="connsiteX191" fmla="*/ 3077261 w 4153911"/>
                <a:gd name="connsiteY191" fmla="*/ 165763 h 1646329"/>
                <a:gd name="connsiteX192" fmla="*/ 3189008 w 4153911"/>
                <a:gd name="connsiteY192" fmla="*/ 165763 h 1646329"/>
                <a:gd name="connsiteX193" fmla="*/ 3189008 w 4153911"/>
                <a:gd name="connsiteY193" fmla="*/ 159753 h 1646329"/>
                <a:gd name="connsiteX194" fmla="*/ 3240513 w 4153911"/>
                <a:gd name="connsiteY194" fmla="*/ 159753 h 1646329"/>
                <a:gd name="connsiteX195" fmla="*/ 3240513 w 4153911"/>
                <a:gd name="connsiteY195" fmla="*/ 150497 h 1646329"/>
                <a:gd name="connsiteX196" fmla="*/ 3253030 w 4153911"/>
                <a:gd name="connsiteY196" fmla="*/ 150497 h 1646329"/>
                <a:gd name="connsiteX197" fmla="*/ 3253030 w 4153911"/>
                <a:gd name="connsiteY197" fmla="*/ 137875 h 1646329"/>
                <a:gd name="connsiteX198" fmla="*/ 3310925 w 4153911"/>
                <a:gd name="connsiteY198" fmla="*/ 137875 h 1646329"/>
                <a:gd name="connsiteX199" fmla="*/ 3310925 w 4153911"/>
                <a:gd name="connsiteY199" fmla="*/ 126215 h 1646329"/>
                <a:gd name="connsiteX200" fmla="*/ 3371818 w 4153911"/>
                <a:gd name="connsiteY200" fmla="*/ 126215 h 1646329"/>
                <a:gd name="connsiteX201" fmla="*/ 3371818 w 4153911"/>
                <a:gd name="connsiteY201" fmla="*/ 119243 h 1646329"/>
                <a:gd name="connsiteX202" fmla="*/ 3420845 w 4153911"/>
                <a:gd name="connsiteY202" fmla="*/ 119243 h 1646329"/>
                <a:gd name="connsiteX203" fmla="*/ 3420845 w 4153911"/>
                <a:gd name="connsiteY203" fmla="*/ 106622 h 1646329"/>
                <a:gd name="connsiteX204" fmla="*/ 3480435 w 4153911"/>
                <a:gd name="connsiteY204" fmla="*/ 106622 h 1646329"/>
                <a:gd name="connsiteX205" fmla="*/ 3480435 w 4153911"/>
                <a:gd name="connsiteY205" fmla="*/ 96765 h 1646329"/>
                <a:gd name="connsiteX206" fmla="*/ 3621911 w 4153911"/>
                <a:gd name="connsiteY206" fmla="*/ 96765 h 1646329"/>
                <a:gd name="connsiteX207" fmla="*/ 3621911 w 4153911"/>
                <a:gd name="connsiteY207" fmla="*/ 87389 h 1646329"/>
                <a:gd name="connsiteX208" fmla="*/ 3650206 w 4153911"/>
                <a:gd name="connsiteY208" fmla="*/ 87389 h 1646329"/>
                <a:gd name="connsiteX209" fmla="*/ 3650206 w 4153911"/>
                <a:gd name="connsiteY209" fmla="*/ 76210 h 1646329"/>
                <a:gd name="connsiteX210" fmla="*/ 3684108 w 4153911"/>
                <a:gd name="connsiteY210" fmla="*/ 76210 h 1646329"/>
                <a:gd name="connsiteX211" fmla="*/ 3684108 w 4153911"/>
                <a:gd name="connsiteY211" fmla="*/ 67675 h 1646329"/>
                <a:gd name="connsiteX212" fmla="*/ 3703927 w 4153911"/>
                <a:gd name="connsiteY212" fmla="*/ 67675 h 1646329"/>
                <a:gd name="connsiteX213" fmla="*/ 3703927 w 4153911"/>
                <a:gd name="connsiteY213" fmla="*/ 60583 h 1646329"/>
                <a:gd name="connsiteX214" fmla="*/ 3763908 w 4153911"/>
                <a:gd name="connsiteY214" fmla="*/ 60583 h 1646329"/>
                <a:gd name="connsiteX215" fmla="*/ 3763908 w 4153911"/>
                <a:gd name="connsiteY215" fmla="*/ 49164 h 1646329"/>
                <a:gd name="connsiteX216" fmla="*/ 3803417 w 4153911"/>
                <a:gd name="connsiteY216" fmla="*/ 49164 h 1646329"/>
                <a:gd name="connsiteX217" fmla="*/ 3803417 w 4153911"/>
                <a:gd name="connsiteY217" fmla="*/ 38826 h 1646329"/>
                <a:gd name="connsiteX218" fmla="*/ 3854270 w 4153911"/>
                <a:gd name="connsiteY218" fmla="*/ 38826 h 1646329"/>
                <a:gd name="connsiteX219" fmla="*/ 3854270 w 4153911"/>
                <a:gd name="connsiteY219" fmla="*/ 28609 h 1646329"/>
                <a:gd name="connsiteX220" fmla="*/ 3954802 w 4153911"/>
                <a:gd name="connsiteY220" fmla="*/ 28609 h 1646329"/>
                <a:gd name="connsiteX221" fmla="*/ 3954802 w 4153911"/>
                <a:gd name="connsiteY221" fmla="*/ 18872 h 1646329"/>
                <a:gd name="connsiteX222" fmla="*/ 4069417 w 4153911"/>
                <a:gd name="connsiteY222" fmla="*/ 18872 h 1646329"/>
                <a:gd name="connsiteX223" fmla="*/ 4069417 w 4153911"/>
                <a:gd name="connsiteY223" fmla="*/ 13703 h 1646329"/>
                <a:gd name="connsiteX224" fmla="*/ 4122748 w 4153911"/>
                <a:gd name="connsiteY224" fmla="*/ 13703 h 1646329"/>
                <a:gd name="connsiteX225" fmla="*/ 4122748 w 4153911"/>
                <a:gd name="connsiteY225" fmla="*/ 0 h 1646329"/>
                <a:gd name="connsiteX226" fmla="*/ 4153912 w 4153911"/>
                <a:gd name="connsiteY226" fmla="*/ 0 h 164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4153911" h="1646329">
                  <a:moveTo>
                    <a:pt x="0" y="1646329"/>
                  </a:moveTo>
                  <a:lnTo>
                    <a:pt x="0" y="1446067"/>
                  </a:lnTo>
                  <a:lnTo>
                    <a:pt x="16038" y="1446067"/>
                  </a:lnTo>
                  <a:lnTo>
                    <a:pt x="16038" y="1369256"/>
                  </a:lnTo>
                  <a:lnTo>
                    <a:pt x="27643" y="1369256"/>
                  </a:lnTo>
                  <a:lnTo>
                    <a:pt x="27643" y="1334036"/>
                  </a:lnTo>
                  <a:lnTo>
                    <a:pt x="40030" y="1334036"/>
                  </a:lnTo>
                  <a:lnTo>
                    <a:pt x="40030" y="1290402"/>
                  </a:lnTo>
                  <a:lnTo>
                    <a:pt x="54634" y="1290402"/>
                  </a:lnTo>
                  <a:lnTo>
                    <a:pt x="54634" y="1225972"/>
                  </a:lnTo>
                  <a:lnTo>
                    <a:pt x="68456" y="1225972"/>
                  </a:lnTo>
                  <a:lnTo>
                    <a:pt x="68456" y="1189069"/>
                  </a:lnTo>
                  <a:lnTo>
                    <a:pt x="83060" y="1189069"/>
                  </a:lnTo>
                  <a:lnTo>
                    <a:pt x="83060" y="1148440"/>
                  </a:lnTo>
                  <a:lnTo>
                    <a:pt x="93622" y="1148440"/>
                  </a:lnTo>
                  <a:lnTo>
                    <a:pt x="93622" y="1118268"/>
                  </a:lnTo>
                  <a:lnTo>
                    <a:pt x="108878" y="1118268"/>
                  </a:lnTo>
                  <a:lnTo>
                    <a:pt x="108878" y="1090501"/>
                  </a:lnTo>
                  <a:lnTo>
                    <a:pt x="123090" y="1090501"/>
                  </a:lnTo>
                  <a:lnTo>
                    <a:pt x="123090" y="1061291"/>
                  </a:lnTo>
                  <a:lnTo>
                    <a:pt x="142780" y="1061291"/>
                  </a:lnTo>
                  <a:lnTo>
                    <a:pt x="142780" y="1040135"/>
                  </a:lnTo>
                  <a:lnTo>
                    <a:pt x="162078" y="1040135"/>
                  </a:lnTo>
                  <a:lnTo>
                    <a:pt x="162078" y="1019339"/>
                  </a:lnTo>
                  <a:lnTo>
                    <a:pt x="167554" y="1019339"/>
                  </a:lnTo>
                  <a:lnTo>
                    <a:pt x="167554" y="1002871"/>
                  </a:lnTo>
                  <a:lnTo>
                    <a:pt x="181376" y="1002871"/>
                  </a:lnTo>
                  <a:lnTo>
                    <a:pt x="181376" y="989168"/>
                  </a:lnTo>
                  <a:lnTo>
                    <a:pt x="205759" y="989168"/>
                  </a:lnTo>
                  <a:lnTo>
                    <a:pt x="205759" y="980754"/>
                  </a:lnTo>
                  <a:lnTo>
                    <a:pt x="223232" y="980754"/>
                  </a:lnTo>
                  <a:lnTo>
                    <a:pt x="223232" y="965367"/>
                  </a:lnTo>
                  <a:lnTo>
                    <a:pt x="233402" y="965367"/>
                  </a:lnTo>
                  <a:lnTo>
                    <a:pt x="233402" y="951664"/>
                  </a:lnTo>
                  <a:lnTo>
                    <a:pt x="258568" y="951664"/>
                  </a:lnTo>
                  <a:lnTo>
                    <a:pt x="258568" y="933874"/>
                  </a:lnTo>
                  <a:lnTo>
                    <a:pt x="268869" y="933874"/>
                  </a:lnTo>
                  <a:lnTo>
                    <a:pt x="268869" y="923776"/>
                  </a:lnTo>
                  <a:lnTo>
                    <a:pt x="283864" y="923776"/>
                  </a:lnTo>
                  <a:lnTo>
                    <a:pt x="283864" y="912958"/>
                  </a:lnTo>
                  <a:lnTo>
                    <a:pt x="298859" y="912958"/>
                  </a:lnTo>
                  <a:lnTo>
                    <a:pt x="298859" y="901899"/>
                  </a:lnTo>
                  <a:lnTo>
                    <a:pt x="310334" y="901899"/>
                  </a:lnTo>
                  <a:lnTo>
                    <a:pt x="310334" y="892643"/>
                  </a:lnTo>
                  <a:lnTo>
                    <a:pt x="334848" y="892643"/>
                  </a:lnTo>
                  <a:lnTo>
                    <a:pt x="334848" y="883027"/>
                  </a:lnTo>
                  <a:lnTo>
                    <a:pt x="347365" y="883027"/>
                  </a:lnTo>
                  <a:lnTo>
                    <a:pt x="347365" y="873771"/>
                  </a:lnTo>
                  <a:lnTo>
                    <a:pt x="363404" y="873771"/>
                  </a:lnTo>
                  <a:lnTo>
                    <a:pt x="363404" y="863674"/>
                  </a:lnTo>
                  <a:lnTo>
                    <a:pt x="377356" y="863674"/>
                  </a:lnTo>
                  <a:lnTo>
                    <a:pt x="377356" y="849129"/>
                  </a:lnTo>
                  <a:lnTo>
                    <a:pt x="417777" y="849129"/>
                  </a:lnTo>
                  <a:lnTo>
                    <a:pt x="417777" y="838551"/>
                  </a:lnTo>
                  <a:lnTo>
                    <a:pt x="454287" y="838551"/>
                  </a:lnTo>
                  <a:lnTo>
                    <a:pt x="454287" y="823645"/>
                  </a:lnTo>
                  <a:lnTo>
                    <a:pt x="475280" y="823645"/>
                  </a:lnTo>
                  <a:lnTo>
                    <a:pt x="475280" y="812827"/>
                  </a:lnTo>
                  <a:lnTo>
                    <a:pt x="490536" y="812827"/>
                  </a:lnTo>
                  <a:lnTo>
                    <a:pt x="490536" y="805254"/>
                  </a:lnTo>
                  <a:lnTo>
                    <a:pt x="509443" y="805254"/>
                  </a:lnTo>
                  <a:lnTo>
                    <a:pt x="509443" y="795758"/>
                  </a:lnTo>
                  <a:lnTo>
                    <a:pt x="519353" y="795758"/>
                  </a:lnTo>
                  <a:lnTo>
                    <a:pt x="519353" y="786382"/>
                  </a:lnTo>
                  <a:lnTo>
                    <a:pt x="535913" y="786382"/>
                  </a:lnTo>
                  <a:lnTo>
                    <a:pt x="535913" y="776525"/>
                  </a:lnTo>
                  <a:lnTo>
                    <a:pt x="552994" y="776525"/>
                  </a:lnTo>
                  <a:lnTo>
                    <a:pt x="552994" y="766067"/>
                  </a:lnTo>
                  <a:lnTo>
                    <a:pt x="566816" y="766067"/>
                  </a:lnTo>
                  <a:lnTo>
                    <a:pt x="566816" y="756691"/>
                  </a:lnTo>
                  <a:lnTo>
                    <a:pt x="589635" y="756691"/>
                  </a:lnTo>
                  <a:lnTo>
                    <a:pt x="589635" y="747075"/>
                  </a:lnTo>
                  <a:lnTo>
                    <a:pt x="604890" y="747075"/>
                  </a:lnTo>
                  <a:lnTo>
                    <a:pt x="604890" y="736977"/>
                  </a:lnTo>
                  <a:lnTo>
                    <a:pt x="620668" y="736977"/>
                  </a:lnTo>
                  <a:lnTo>
                    <a:pt x="620668" y="728683"/>
                  </a:lnTo>
                  <a:lnTo>
                    <a:pt x="636185" y="728683"/>
                  </a:lnTo>
                  <a:lnTo>
                    <a:pt x="636185" y="717985"/>
                  </a:lnTo>
                  <a:lnTo>
                    <a:pt x="655222" y="717985"/>
                  </a:lnTo>
                  <a:lnTo>
                    <a:pt x="655222" y="707527"/>
                  </a:lnTo>
                  <a:lnTo>
                    <a:pt x="678693" y="707527"/>
                  </a:lnTo>
                  <a:lnTo>
                    <a:pt x="678693" y="696468"/>
                  </a:lnTo>
                  <a:lnTo>
                    <a:pt x="696556" y="696468"/>
                  </a:lnTo>
                  <a:lnTo>
                    <a:pt x="696556" y="687934"/>
                  </a:lnTo>
                  <a:lnTo>
                    <a:pt x="728242" y="687934"/>
                  </a:lnTo>
                  <a:lnTo>
                    <a:pt x="728242" y="678197"/>
                  </a:lnTo>
                  <a:lnTo>
                    <a:pt x="769967" y="678197"/>
                  </a:lnTo>
                  <a:lnTo>
                    <a:pt x="769967" y="668100"/>
                  </a:lnTo>
                  <a:lnTo>
                    <a:pt x="793829" y="668100"/>
                  </a:lnTo>
                  <a:lnTo>
                    <a:pt x="793829" y="658964"/>
                  </a:lnTo>
                  <a:lnTo>
                    <a:pt x="834772" y="658964"/>
                  </a:lnTo>
                  <a:cubicBezTo>
                    <a:pt x="834772" y="658964"/>
                    <a:pt x="834772" y="650550"/>
                    <a:pt x="834772" y="650430"/>
                  </a:cubicBezTo>
                  <a:cubicBezTo>
                    <a:pt x="834772" y="650310"/>
                    <a:pt x="871934" y="650430"/>
                    <a:pt x="871934" y="650430"/>
                  </a:cubicBezTo>
                  <a:lnTo>
                    <a:pt x="871934" y="641174"/>
                  </a:lnTo>
                  <a:lnTo>
                    <a:pt x="907010" y="641174"/>
                  </a:lnTo>
                  <a:lnTo>
                    <a:pt x="907010" y="631077"/>
                  </a:lnTo>
                  <a:lnTo>
                    <a:pt x="947431" y="631077"/>
                  </a:lnTo>
                  <a:lnTo>
                    <a:pt x="947431" y="620379"/>
                  </a:lnTo>
                  <a:lnTo>
                    <a:pt x="978856" y="620379"/>
                  </a:lnTo>
                  <a:lnTo>
                    <a:pt x="978856" y="610402"/>
                  </a:lnTo>
                  <a:lnTo>
                    <a:pt x="993460" y="610402"/>
                  </a:lnTo>
                  <a:lnTo>
                    <a:pt x="993460" y="603910"/>
                  </a:lnTo>
                  <a:lnTo>
                    <a:pt x="1036229" y="603910"/>
                  </a:lnTo>
                  <a:lnTo>
                    <a:pt x="1036229" y="597299"/>
                  </a:lnTo>
                  <a:lnTo>
                    <a:pt x="1070913" y="597299"/>
                  </a:lnTo>
                  <a:lnTo>
                    <a:pt x="1070913" y="591650"/>
                  </a:lnTo>
                  <a:lnTo>
                    <a:pt x="1087864" y="591650"/>
                  </a:lnTo>
                  <a:lnTo>
                    <a:pt x="1087864" y="577586"/>
                  </a:lnTo>
                  <a:lnTo>
                    <a:pt x="1132980" y="577586"/>
                  </a:lnTo>
                  <a:lnTo>
                    <a:pt x="1132980" y="571575"/>
                  </a:lnTo>
                  <a:lnTo>
                    <a:pt x="1165448" y="571575"/>
                  </a:lnTo>
                  <a:lnTo>
                    <a:pt x="1165448" y="561598"/>
                  </a:lnTo>
                  <a:lnTo>
                    <a:pt x="1195307" y="561598"/>
                  </a:lnTo>
                  <a:lnTo>
                    <a:pt x="1195307" y="552703"/>
                  </a:lnTo>
                  <a:lnTo>
                    <a:pt x="1220864" y="552703"/>
                  </a:lnTo>
                  <a:lnTo>
                    <a:pt x="1220864" y="541163"/>
                  </a:lnTo>
                  <a:lnTo>
                    <a:pt x="1242118" y="541163"/>
                  </a:lnTo>
                  <a:lnTo>
                    <a:pt x="1242118" y="531547"/>
                  </a:lnTo>
                  <a:lnTo>
                    <a:pt x="1269370" y="531547"/>
                  </a:lnTo>
                  <a:lnTo>
                    <a:pt x="1269370" y="522411"/>
                  </a:lnTo>
                  <a:lnTo>
                    <a:pt x="1353865" y="522411"/>
                  </a:lnTo>
                  <a:lnTo>
                    <a:pt x="1353865" y="506064"/>
                  </a:lnTo>
                  <a:lnTo>
                    <a:pt x="1394677" y="506064"/>
                  </a:lnTo>
                  <a:lnTo>
                    <a:pt x="1394677" y="496687"/>
                  </a:lnTo>
                  <a:lnTo>
                    <a:pt x="1448660" y="496687"/>
                  </a:lnTo>
                  <a:lnTo>
                    <a:pt x="1448660" y="487191"/>
                  </a:lnTo>
                  <a:lnTo>
                    <a:pt x="1482562" y="487191"/>
                  </a:lnTo>
                  <a:lnTo>
                    <a:pt x="1482562" y="478056"/>
                  </a:lnTo>
                  <a:lnTo>
                    <a:pt x="1519593" y="478056"/>
                  </a:lnTo>
                  <a:lnTo>
                    <a:pt x="1519593" y="467838"/>
                  </a:lnTo>
                  <a:lnTo>
                    <a:pt x="1542934" y="467838"/>
                  </a:lnTo>
                  <a:lnTo>
                    <a:pt x="1542934" y="458582"/>
                  </a:lnTo>
                  <a:lnTo>
                    <a:pt x="1570316" y="458582"/>
                  </a:lnTo>
                  <a:lnTo>
                    <a:pt x="1570316" y="446201"/>
                  </a:lnTo>
                  <a:lnTo>
                    <a:pt x="1597177" y="446201"/>
                  </a:lnTo>
                  <a:lnTo>
                    <a:pt x="1597177" y="437787"/>
                  </a:lnTo>
                  <a:lnTo>
                    <a:pt x="1673848" y="437787"/>
                  </a:lnTo>
                  <a:lnTo>
                    <a:pt x="1673848" y="428531"/>
                  </a:lnTo>
                  <a:lnTo>
                    <a:pt x="1719746" y="428531"/>
                  </a:lnTo>
                  <a:lnTo>
                    <a:pt x="1719746" y="416270"/>
                  </a:lnTo>
                  <a:lnTo>
                    <a:pt x="1741521" y="416270"/>
                  </a:lnTo>
                  <a:lnTo>
                    <a:pt x="1741521" y="406654"/>
                  </a:lnTo>
                  <a:lnTo>
                    <a:pt x="1758342" y="406654"/>
                  </a:lnTo>
                  <a:lnTo>
                    <a:pt x="1758342" y="400163"/>
                  </a:lnTo>
                  <a:lnTo>
                    <a:pt x="1794591" y="400163"/>
                  </a:lnTo>
                  <a:lnTo>
                    <a:pt x="1794591" y="390546"/>
                  </a:lnTo>
                  <a:lnTo>
                    <a:pt x="1901122" y="390546"/>
                  </a:lnTo>
                  <a:lnTo>
                    <a:pt x="1901122" y="378526"/>
                  </a:lnTo>
                  <a:lnTo>
                    <a:pt x="1989136" y="378526"/>
                  </a:lnTo>
                  <a:lnTo>
                    <a:pt x="1989136" y="366866"/>
                  </a:lnTo>
                  <a:lnTo>
                    <a:pt x="2001785" y="366866"/>
                  </a:lnTo>
                  <a:lnTo>
                    <a:pt x="2001785" y="357129"/>
                  </a:lnTo>
                  <a:lnTo>
                    <a:pt x="2046509" y="357129"/>
                  </a:lnTo>
                  <a:lnTo>
                    <a:pt x="2046509" y="347753"/>
                  </a:lnTo>
                  <a:lnTo>
                    <a:pt x="2126049" y="347753"/>
                  </a:lnTo>
                  <a:lnTo>
                    <a:pt x="2126049" y="338498"/>
                  </a:lnTo>
                  <a:lnTo>
                    <a:pt x="2134524" y="338498"/>
                  </a:lnTo>
                  <a:lnTo>
                    <a:pt x="2134524" y="327559"/>
                  </a:lnTo>
                  <a:lnTo>
                    <a:pt x="2165427" y="327559"/>
                  </a:lnTo>
                  <a:lnTo>
                    <a:pt x="2165427" y="319866"/>
                  </a:lnTo>
                  <a:lnTo>
                    <a:pt x="2260353" y="319866"/>
                  </a:lnTo>
                  <a:lnTo>
                    <a:pt x="2260353" y="309288"/>
                  </a:lnTo>
                  <a:lnTo>
                    <a:pt x="2315248" y="309288"/>
                  </a:lnTo>
                  <a:lnTo>
                    <a:pt x="2315248" y="298710"/>
                  </a:lnTo>
                  <a:lnTo>
                    <a:pt x="2355409" y="298710"/>
                  </a:lnTo>
                  <a:lnTo>
                    <a:pt x="2355409" y="289574"/>
                  </a:lnTo>
                  <a:lnTo>
                    <a:pt x="2402611" y="289574"/>
                  </a:lnTo>
                  <a:lnTo>
                    <a:pt x="2402611" y="281400"/>
                  </a:lnTo>
                  <a:lnTo>
                    <a:pt x="2451769" y="281400"/>
                  </a:lnTo>
                  <a:lnTo>
                    <a:pt x="2451769" y="271784"/>
                  </a:lnTo>
                  <a:lnTo>
                    <a:pt x="2558430" y="271784"/>
                  </a:lnTo>
                  <a:lnTo>
                    <a:pt x="2558430" y="256518"/>
                  </a:lnTo>
                  <a:lnTo>
                    <a:pt x="2599895" y="256518"/>
                  </a:lnTo>
                  <a:lnTo>
                    <a:pt x="2599895" y="249546"/>
                  </a:lnTo>
                  <a:lnTo>
                    <a:pt x="2638621" y="249546"/>
                  </a:lnTo>
                  <a:lnTo>
                    <a:pt x="2638621" y="239929"/>
                  </a:lnTo>
                  <a:lnTo>
                    <a:pt x="2694560" y="239929"/>
                  </a:lnTo>
                  <a:lnTo>
                    <a:pt x="2694560" y="231635"/>
                  </a:lnTo>
                  <a:lnTo>
                    <a:pt x="2724289" y="231635"/>
                  </a:lnTo>
                  <a:lnTo>
                    <a:pt x="2724289" y="222980"/>
                  </a:lnTo>
                  <a:lnTo>
                    <a:pt x="2743848" y="222980"/>
                  </a:lnTo>
                  <a:lnTo>
                    <a:pt x="2743848" y="210599"/>
                  </a:lnTo>
                  <a:lnTo>
                    <a:pt x="2861592" y="210599"/>
                  </a:lnTo>
                  <a:lnTo>
                    <a:pt x="2861592" y="202425"/>
                  </a:lnTo>
                  <a:lnTo>
                    <a:pt x="2898754" y="202425"/>
                  </a:lnTo>
                  <a:lnTo>
                    <a:pt x="2898754" y="190886"/>
                  </a:lnTo>
                  <a:lnTo>
                    <a:pt x="2984031" y="190886"/>
                  </a:lnTo>
                  <a:lnTo>
                    <a:pt x="2984031" y="182592"/>
                  </a:lnTo>
                  <a:lnTo>
                    <a:pt x="3032798" y="182592"/>
                  </a:lnTo>
                  <a:lnTo>
                    <a:pt x="3032798" y="171773"/>
                  </a:lnTo>
                  <a:lnTo>
                    <a:pt x="3077261" y="171773"/>
                  </a:lnTo>
                  <a:lnTo>
                    <a:pt x="3077261" y="165763"/>
                  </a:lnTo>
                  <a:lnTo>
                    <a:pt x="3189008" y="165763"/>
                  </a:lnTo>
                  <a:lnTo>
                    <a:pt x="3189008" y="159753"/>
                  </a:lnTo>
                  <a:lnTo>
                    <a:pt x="3240513" y="159753"/>
                  </a:lnTo>
                  <a:lnTo>
                    <a:pt x="3240513" y="150497"/>
                  </a:lnTo>
                  <a:lnTo>
                    <a:pt x="3253030" y="150497"/>
                  </a:lnTo>
                  <a:lnTo>
                    <a:pt x="3253030" y="137875"/>
                  </a:lnTo>
                  <a:lnTo>
                    <a:pt x="3310925" y="137875"/>
                  </a:lnTo>
                  <a:lnTo>
                    <a:pt x="3310925" y="126215"/>
                  </a:lnTo>
                  <a:lnTo>
                    <a:pt x="3371818" y="126215"/>
                  </a:lnTo>
                  <a:lnTo>
                    <a:pt x="3371818" y="119243"/>
                  </a:lnTo>
                  <a:lnTo>
                    <a:pt x="3420845" y="119243"/>
                  </a:lnTo>
                  <a:lnTo>
                    <a:pt x="3420845" y="106622"/>
                  </a:lnTo>
                  <a:lnTo>
                    <a:pt x="3480435" y="106622"/>
                  </a:lnTo>
                  <a:lnTo>
                    <a:pt x="3480435" y="96765"/>
                  </a:lnTo>
                  <a:lnTo>
                    <a:pt x="3621911" y="96765"/>
                  </a:lnTo>
                  <a:lnTo>
                    <a:pt x="3621911" y="87389"/>
                  </a:lnTo>
                  <a:lnTo>
                    <a:pt x="3650206" y="87389"/>
                  </a:lnTo>
                  <a:lnTo>
                    <a:pt x="3650206" y="76210"/>
                  </a:lnTo>
                  <a:lnTo>
                    <a:pt x="3684108" y="76210"/>
                  </a:lnTo>
                  <a:lnTo>
                    <a:pt x="3684108" y="67675"/>
                  </a:lnTo>
                  <a:lnTo>
                    <a:pt x="3703927" y="67675"/>
                  </a:lnTo>
                  <a:lnTo>
                    <a:pt x="3703927" y="60583"/>
                  </a:lnTo>
                  <a:lnTo>
                    <a:pt x="3763908" y="60583"/>
                  </a:lnTo>
                  <a:lnTo>
                    <a:pt x="3763908" y="49164"/>
                  </a:lnTo>
                  <a:lnTo>
                    <a:pt x="3803417" y="49164"/>
                  </a:lnTo>
                  <a:lnTo>
                    <a:pt x="3803417" y="38826"/>
                  </a:lnTo>
                  <a:lnTo>
                    <a:pt x="3854270" y="38826"/>
                  </a:lnTo>
                  <a:lnTo>
                    <a:pt x="3854270" y="28609"/>
                  </a:lnTo>
                  <a:lnTo>
                    <a:pt x="3954802" y="28609"/>
                  </a:lnTo>
                  <a:lnTo>
                    <a:pt x="3954802" y="18872"/>
                  </a:lnTo>
                  <a:lnTo>
                    <a:pt x="4069417" y="18872"/>
                  </a:lnTo>
                  <a:lnTo>
                    <a:pt x="4069417" y="13703"/>
                  </a:lnTo>
                  <a:lnTo>
                    <a:pt x="4122748" y="13703"/>
                  </a:lnTo>
                  <a:lnTo>
                    <a:pt x="4122748" y="0"/>
                  </a:lnTo>
                  <a:lnTo>
                    <a:pt x="4153912" y="0"/>
                  </a:lnTo>
                </a:path>
              </a:pathLst>
            </a:custGeom>
            <a:noFill/>
            <a:ln w="19050" cap="flat">
              <a:solidFill>
                <a:schemeClr val="accent2"/>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4" name="Line 17">
              <a:extLst>
                <a:ext uri="{FF2B5EF4-FFF2-40B4-BE49-F238E27FC236}">
                  <a16:creationId xmlns:a16="http://schemas.microsoft.com/office/drawing/2014/main" id="{90494F10-C9BE-412C-A7B7-3DF4D0A559FF}"/>
                </a:ext>
              </a:extLst>
            </p:cNvPr>
            <p:cNvSpPr>
              <a:spLocks noChangeShapeType="1"/>
            </p:cNvSpPr>
            <p:nvPr/>
          </p:nvSpPr>
          <p:spPr bwMode="auto">
            <a:xfrm flipH="1">
              <a:off x="7015310" y="2098522"/>
              <a:ext cx="50400" cy="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5" name="TextBox 54">
              <a:extLst>
                <a:ext uri="{FF2B5EF4-FFF2-40B4-BE49-F238E27FC236}">
                  <a16:creationId xmlns:a16="http://schemas.microsoft.com/office/drawing/2014/main" id="{576245FD-EF81-44D2-AC99-176809911CB7}"/>
                </a:ext>
              </a:extLst>
            </p:cNvPr>
            <p:cNvSpPr txBox="1"/>
            <p:nvPr/>
          </p:nvSpPr>
          <p:spPr>
            <a:xfrm>
              <a:off x="6651819" y="1993127"/>
              <a:ext cx="361968" cy="218657"/>
            </a:xfrm>
            <a:prstGeom prst="rect">
              <a:avLst/>
            </a:prstGeom>
            <a:noFill/>
          </p:spPr>
          <p:txBody>
            <a:bodyPr wrap="none" rIns="5400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10</a:t>
              </a:r>
            </a:p>
          </p:txBody>
        </p:sp>
        <p:sp>
          <p:nvSpPr>
            <p:cNvPr id="56" name="Line 41">
              <a:extLst>
                <a:ext uri="{FF2B5EF4-FFF2-40B4-BE49-F238E27FC236}">
                  <a16:creationId xmlns:a16="http://schemas.microsoft.com/office/drawing/2014/main" id="{713E8E97-C148-488E-80DD-9C163F2595E6}"/>
                </a:ext>
              </a:extLst>
            </p:cNvPr>
            <p:cNvSpPr>
              <a:spLocks noChangeShapeType="1"/>
            </p:cNvSpPr>
            <p:nvPr/>
          </p:nvSpPr>
          <p:spPr bwMode="auto">
            <a:xfrm>
              <a:off x="10086133" y="3062484"/>
              <a:ext cx="281236" cy="0"/>
            </a:xfrm>
            <a:prstGeom prst="line">
              <a:avLst/>
            </a:prstGeom>
            <a:noFill/>
            <a:ln w="28575" cap="sq">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57" name="TextBox 56">
              <a:extLst>
                <a:ext uri="{FF2B5EF4-FFF2-40B4-BE49-F238E27FC236}">
                  <a16:creationId xmlns:a16="http://schemas.microsoft.com/office/drawing/2014/main" id="{B648F9ED-7B07-4AB8-85AA-D7561B5392C6}"/>
                </a:ext>
              </a:extLst>
            </p:cNvPr>
            <p:cNvSpPr txBox="1"/>
            <p:nvPr/>
          </p:nvSpPr>
          <p:spPr>
            <a:xfrm>
              <a:off x="10401370" y="2953639"/>
              <a:ext cx="737481" cy="211321"/>
            </a:xfrm>
            <a:prstGeom prst="rect">
              <a:avLst/>
            </a:prstGeom>
            <a:noFill/>
          </p:spPr>
          <p:txBody>
            <a:bodyPr wrap="none" rIns="540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Clopidogrel</a:t>
              </a:r>
            </a:p>
          </p:txBody>
        </p:sp>
        <p:sp>
          <p:nvSpPr>
            <p:cNvPr id="58" name="TextBox 57">
              <a:extLst>
                <a:ext uri="{FF2B5EF4-FFF2-40B4-BE49-F238E27FC236}">
                  <a16:creationId xmlns:a16="http://schemas.microsoft.com/office/drawing/2014/main" id="{5A28ABE8-8B8C-42B5-B4E1-B9B85B224A87}"/>
                </a:ext>
              </a:extLst>
            </p:cNvPr>
            <p:cNvSpPr txBox="1"/>
            <p:nvPr/>
          </p:nvSpPr>
          <p:spPr>
            <a:xfrm>
              <a:off x="10401370" y="3159591"/>
              <a:ext cx="666261" cy="211321"/>
            </a:xfrm>
            <a:prstGeom prst="rect">
              <a:avLst/>
            </a:prstGeom>
            <a:noFill/>
          </p:spPr>
          <p:txBody>
            <a:bodyPr wrap="none" rIns="540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Ticagrelor</a:t>
              </a:r>
            </a:p>
          </p:txBody>
        </p:sp>
        <p:sp>
          <p:nvSpPr>
            <p:cNvPr id="59" name="Line 42">
              <a:extLst>
                <a:ext uri="{FF2B5EF4-FFF2-40B4-BE49-F238E27FC236}">
                  <a16:creationId xmlns:a16="http://schemas.microsoft.com/office/drawing/2014/main" id="{E8A2BE0C-CCDA-4BE4-91AD-F0242E735E75}"/>
                </a:ext>
              </a:extLst>
            </p:cNvPr>
            <p:cNvSpPr>
              <a:spLocks noChangeShapeType="1"/>
            </p:cNvSpPr>
            <p:nvPr/>
          </p:nvSpPr>
          <p:spPr bwMode="auto">
            <a:xfrm>
              <a:off x="10086133" y="3263635"/>
              <a:ext cx="281236" cy="0"/>
            </a:xfrm>
            <a:prstGeom prst="line">
              <a:avLst/>
            </a:prstGeom>
            <a:noFill/>
            <a:ln w="28575"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0" name="Line 8">
              <a:extLst>
                <a:ext uri="{FF2B5EF4-FFF2-40B4-BE49-F238E27FC236}">
                  <a16:creationId xmlns:a16="http://schemas.microsoft.com/office/drawing/2014/main" id="{D3DCC295-2A61-4BCF-808F-7E66ABFF08FC}"/>
                </a:ext>
              </a:extLst>
            </p:cNvPr>
            <p:cNvSpPr>
              <a:spLocks noChangeShapeType="1"/>
            </p:cNvSpPr>
            <p:nvPr/>
          </p:nvSpPr>
          <p:spPr bwMode="auto">
            <a:xfrm>
              <a:off x="7781748"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1" name="Line 8">
              <a:extLst>
                <a:ext uri="{FF2B5EF4-FFF2-40B4-BE49-F238E27FC236}">
                  <a16:creationId xmlns:a16="http://schemas.microsoft.com/office/drawing/2014/main" id="{04D66705-0C89-44C6-95EC-BEBA108E06F1}"/>
                </a:ext>
              </a:extLst>
            </p:cNvPr>
            <p:cNvSpPr>
              <a:spLocks noChangeShapeType="1"/>
            </p:cNvSpPr>
            <p:nvPr/>
          </p:nvSpPr>
          <p:spPr bwMode="auto">
            <a:xfrm>
              <a:off x="10604216" y="3532760"/>
              <a:ext cx="0" cy="50400"/>
            </a:xfrm>
            <a:prstGeom prst="line">
              <a:avLst/>
            </a:prstGeom>
            <a:noFill/>
            <a:ln w="19050" cap="sq">
              <a:solidFill>
                <a:srgbClr val="1A1918"/>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sp>
          <p:nvSpPr>
            <p:cNvPr id="62" name="TextBox 61">
              <a:extLst>
                <a:ext uri="{FF2B5EF4-FFF2-40B4-BE49-F238E27FC236}">
                  <a16:creationId xmlns:a16="http://schemas.microsoft.com/office/drawing/2014/main" id="{E69B0124-2135-449D-BB06-71C4E9B9BC86}"/>
                </a:ext>
              </a:extLst>
            </p:cNvPr>
            <p:cNvSpPr txBox="1"/>
            <p:nvPr/>
          </p:nvSpPr>
          <p:spPr>
            <a:xfrm>
              <a:off x="9811169" y="3596326"/>
              <a:ext cx="174865"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8</a:t>
              </a:r>
            </a:p>
          </p:txBody>
        </p:sp>
        <p:sp>
          <p:nvSpPr>
            <p:cNvPr id="63" name="TextBox 62">
              <a:extLst>
                <a:ext uri="{FF2B5EF4-FFF2-40B4-BE49-F238E27FC236}">
                  <a16:creationId xmlns:a16="http://schemas.microsoft.com/office/drawing/2014/main" id="{B2D86E3D-F3E8-42B9-A300-229B8DE461EA}"/>
                </a:ext>
              </a:extLst>
            </p:cNvPr>
            <p:cNvSpPr txBox="1"/>
            <p:nvPr/>
          </p:nvSpPr>
          <p:spPr>
            <a:xfrm>
              <a:off x="10484410" y="3596326"/>
              <a:ext cx="239611" cy="211321"/>
            </a:xfrm>
            <a:prstGeom prst="rect">
              <a:avLst/>
            </a:prstGeom>
            <a:noFill/>
          </p:spPr>
          <p:txBody>
            <a:bodyPr wrap="none" lIns="54000" rIns="5400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rPr>
                <a:t>10</a:t>
              </a:r>
            </a:p>
          </p:txBody>
        </p:sp>
        <p:sp>
          <p:nvSpPr>
            <p:cNvPr id="65" name="Freeform 5">
              <a:extLst>
                <a:ext uri="{FF2B5EF4-FFF2-40B4-BE49-F238E27FC236}">
                  <a16:creationId xmlns:a16="http://schemas.microsoft.com/office/drawing/2014/main" id="{9C1D9679-0618-4078-B6D7-B373DF0233D5}"/>
                </a:ext>
              </a:extLst>
            </p:cNvPr>
            <p:cNvSpPr>
              <a:spLocks/>
            </p:cNvSpPr>
            <p:nvPr/>
          </p:nvSpPr>
          <p:spPr bwMode="auto">
            <a:xfrm>
              <a:off x="7076132" y="1819198"/>
              <a:ext cx="4233702" cy="1698827"/>
            </a:xfrm>
            <a:custGeom>
              <a:avLst/>
              <a:gdLst>
                <a:gd name="T0" fmla="*/ 0 w 2493"/>
                <a:gd name="T1" fmla="*/ 0 h 1168"/>
                <a:gd name="T2" fmla="*/ 0 w 2493"/>
                <a:gd name="T3" fmla="*/ 1168 h 1168"/>
                <a:gd name="T4" fmla="*/ 2493 w 2493"/>
                <a:gd name="T5" fmla="*/ 1168 h 1168"/>
              </a:gdLst>
              <a:ahLst/>
              <a:cxnLst>
                <a:cxn ang="0">
                  <a:pos x="T0" y="T1"/>
                </a:cxn>
                <a:cxn ang="0">
                  <a:pos x="T2" y="T3"/>
                </a:cxn>
                <a:cxn ang="0">
                  <a:pos x="T4" y="T5"/>
                </a:cxn>
              </a:cxnLst>
              <a:rect l="0" t="0" r="r" b="b"/>
              <a:pathLst>
                <a:path w="2493" h="1168">
                  <a:moveTo>
                    <a:pt x="0" y="0"/>
                  </a:moveTo>
                  <a:lnTo>
                    <a:pt x="0" y="1168"/>
                  </a:lnTo>
                  <a:lnTo>
                    <a:pt x="2493" y="1168"/>
                  </a:lnTo>
                </a:path>
              </a:pathLst>
            </a:custGeom>
            <a:noFill/>
            <a:ln w="19050" cap="sq">
              <a:solidFill>
                <a:srgbClr val="1A191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A1918"/>
                </a:solidFill>
                <a:effectLst/>
                <a:uLnTx/>
                <a:uFillTx/>
                <a:latin typeface="Arial" panose="020B0604020202020204"/>
                <a:ea typeface="+mn-ea"/>
                <a:cs typeface="Arial" panose="020B0604020202020204" pitchFamily="34" charset="0"/>
              </a:endParaRPr>
            </a:p>
          </p:txBody>
        </p:sp>
      </p:grpSp>
      <p:sp>
        <p:nvSpPr>
          <p:cNvPr id="66" name="TextBox 65">
            <a:extLst>
              <a:ext uri="{FF2B5EF4-FFF2-40B4-BE49-F238E27FC236}">
                <a16:creationId xmlns:a16="http://schemas.microsoft.com/office/drawing/2014/main" id="{602F9246-23EF-4219-ACD1-F651201A8196}"/>
              </a:ext>
            </a:extLst>
          </p:cNvPr>
          <p:cNvSpPr txBox="1"/>
          <p:nvPr/>
        </p:nvSpPr>
        <p:spPr>
          <a:xfrm>
            <a:off x="1069811" y="1750075"/>
            <a:ext cx="4177425"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br>
            <a:r>
              <a:rPr kumimoji="0" lang="en-US" sz="15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Early and Late Recurrent MACE: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t>Meta-analysis of 7 Clinical Trials </a:t>
            </a:r>
            <a:br>
              <a:rPr kumimoji="0" lang="en-US" sz="1200" b="1" i="0" u="none" strike="noStrike" kern="0" cap="none" spc="0" normalizeH="0" baseline="0" noProof="0" dirty="0">
                <a:ln>
                  <a:noFill/>
                </a:ln>
                <a:solidFill>
                  <a:srgbClr val="1A1918"/>
                </a:solidFill>
                <a:effectLst/>
                <a:uLnTx/>
                <a:uFillTx/>
                <a:latin typeface="Calibri" panose="020F0502020204030204" pitchFamily="34" charset="0"/>
                <a:ea typeface="+mn-ea"/>
                <a:cs typeface="Calibri" panose="020F0502020204030204" pitchFamily="34" charset="0"/>
              </a:rPr>
            </a:br>
            <a:r>
              <a:rPr kumimoji="0" lang="en-US" sz="1200" b="1" i="0" u="none" strike="noStrike" kern="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(N=82,727 patients post ACS)</a:t>
            </a:r>
            <a:endParaRPr kumimoji="0" lang="en-US" sz="1200" b="1" i="0" u="none" strike="noStrike" kern="0" cap="none" spc="0" normalizeH="0" baseline="3000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p:txBody>
      </p:sp>
      <p:sp>
        <p:nvSpPr>
          <p:cNvPr id="69" name="TextBox 68">
            <a:extLst>
              <a:ext uri="{FF2B5EF4-FFF2-40B4-BE49-F238E27FC236}">
                <a16:creationId xmlns:a16="http://schemas.microsoft.com/office/drawing/2014/main" id="{63C37413-A20A-452E-B69E-FE4910DD6F4C}"/>
              </a:ext>
            </a:extLst>
          </p:cNvPr>
          <p:cNvSpPr txBox="1"/>
          <p:nvPr/>
        </p:nvSpPr>
        <p:spPr>
          <a:xfrm>
            <a:off x="1987319" y="5705970"/>
            <a:ext cx="257189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Created using data from Chi G, et al. 2022.</a:t>
            </a:r>
            <a:r>
              <a:rPr kumimoji="0" lang="en-US" sz="900" b="0" i="0" u="none" strike="noStrike" kern="1200" cap="none" spc="0" normalizeH="0" baseline="30000" noProof="0" dirty="0">
                <a:ln>
                  <a:noFill/>
                </a:ln>
                <a:solidFill>
                  <a:srgbClr val="000000"/>
                </a:solidFill>
                <a:effectLst/>
                <a:uLnTx/>
                <a:uFillTx/>
                <a:latin typeface="Arial" panose="020B0604020202020204"/>
                <a:ea typeface="+mn-ea"/>
                <a:cs typeface="+mn-cs"/>
              </a:rPr>
              <a:t>1</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DE24E0C3-8BEE-4110-96A9-CEC415DCA0EB}"/>
              </a:ext>
            </a:extLst>
          </p:cNvPr>
          <p:cNvGrpSpPr/>
          <p:nvPr/>
        </p:nvGrpSpPr>
        <p:grpSpPr>
          <a:xfrm>
            <a:off x="7648995" y="3014008"/>
            <a:ext cx="1369936" cy="1893618"/>
            <a:chOff x="7648995" y="2971935"/>
            <a:chExt cx="1369936" cy="1893618"/>
          </a:xfrm>
        </p:grpSpPr>
        <p:cxnSp>
          <p:nvCxnSpPr>
            <p:cNvPr id="70" name="Straight Connector 69">
              <a:extLst>
                <a:ext uri="{FF2B5EF4-FFF2-40B4-BE49-F238E27FC236}">
                  <a16:creationId xmlns:a16="http://schemas.microsoft.com/office/drawing/2014/main" id="{A420DD28-D977-4BC6-9C7A-5B21A74908DA}"/>
                </a:ext>
              </a:extLst>
            </p:cNvPr>
            <p:cNvCxnSpPr>
              <a:cxnSpLocks/>
              <a:stCxn id="71" idx="2"/>
            </p:cNvCxnSpPr>
            <p:nvPr/>
          </p:nvCxnSpPr>
          <p:spPr>
            <a:xfrm flipH="1">
              <a:off x="8329102" y="3362123"/>
              <a:ext cx="4861" cy="150343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2E5B19E-24ED-4B40-A828-473AED3CF38E}"/>
                </a:ext>
              </a:extLst>
            </p:cNvPr>
            <p:cNvSpPr/>
            <p:nvPr/>
          </p:nvSpPr>
          <p:spPr>
            <a:xfrm>
              <a:off x="7648995" y="2971935"/>
              <a:ext cx="1369936" cy="390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90 Days*</a:t>
              </a:r>
            </a:p>
          </p:txBody>
        </p:sp>
      </p:grpSp>
    </p:spTree>
    <p:extLst>
      <p:ext uri="{BB962C8B-B14F-4D97-AF65-F5344CB8AC3E}">
        <p14:creationId xmlns:p14="http://schemas.microsoft.com/office/powerpoint/2010/main" val="122795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9A48E1DC-5A21-40E5-BA85-5E9FC4C15E0F}"/>
              </a:ext>
            </a:extLst>
          </p:cNvPr>
          <p:cNvSpPr>
            <a:spLocks noGrp="1"/>
          </p:cNvSpPr>
          <p:nvPr>
            <p:ph sz="half" idx="1"/>
          </p:nvPr>
        </p:nvSpPr>
        <p:spPr>
          <a:xfrm>
            <a:off x="838200" y="1553001"/>
            <a:ext cx="4798700" cy="4623962"/>
          </a:xfrm>
        </p:spPr>
        <p:txBody>
          <a:bodyPr>
            <a:normAutofit lnSpcReduction="10000"/>
          </a:bodyPr>
          <a:lstStyle/>
          <a:p>
            <a:pPr marL="0" indent="0">
              <a:buNone/>
            </a:pPr>
            <a:r>
              <a:rPr lang="en-US" b="1" dirty="0">
                <a:solidFill>
                  <a:schemeClr val="accent1"/>
                </a:solidFill>
              </a:rPr>
              <a:t>Swedish Registry Data</a:t>
            </a:r>
          </a:p>
          <a:p>
            <a:pPr marL="0" indent="0">
              <a:buNone/>
            </a:pPr>
            <a:endParaRPr lang="en-US" dirty="0"/>
          </a:p>
          <a:p>
            <a:r>
              <a:rPr lang="en-US" dirty="0"/>
              <a:t>N=97,254</a:t>
            </a:r>
          </a:p>
          <a:p>
            <a:r>
              <a:rPr lang="en-US" dirty="0"/>
              <a:t>Patients:</a:t>
            </a:r>
          </a:p>
          <a:p>
            <a:pPr lvl="1"/>
            <a:r>
              <a:rPr lang="en-US" dirty="0"/>
              <a:t>Primary diagnosis of AMI</a:t>
            </a:r>
          </a:p>
          <a:p>
            <a:pPr lvl="1"/>
            <a:r>
              <a:rPr lang="en-US" dirty="0"/>
              <a:t>1 week after discharge</a:t>
            </a:r>
          </a:p>
          <a:p>
            <a:endParaRPr lang="en-US" dirty="0"/>
          </a:p>
          <a:p>
            <a:r>
              <a:rPr lang="en-US" dirty="0"/>
              <a:t>Primary endpoint: non-fatal MI, non-fatal stroke, or CV death</a:t>
            </a:r>
          </a:p>
        </p:txBody>
      </p:sp>
      <p:sp>
        <p:nvSpPr>
          <p:cNvPr id="4" name="Title 3">
            <a:extLst>
              <a:ext uri="{FF2B5EF4-FFF2-40B4-BE49-F238E27FC236}">
                <a16:creationId xmlns:a16="http://schemas.microsoft.com/office/drawing/2014/main" id="{E1EEE06B-4B3B-4669-A48A-589E40E65421}"/>
              </a:ext>
            </a:extLst>
          </p:cNvPr>
          <p:cNvSpPr>
            <a:spLocks noGrp="1"/>
          </p:cNvSpPr>
          <p:nvPr>
            <p:ph type="title"/>
          </p:nvPr>
        </p:nvSpPr>
        <p:spPr>
          <a:xfrm>
            <a:off x="838200" y="278739"/>
            <a:ext cx="10515600" cy="1106488"/>
          </a:xfrm>
        </p:spPr>
        <p:txBody>
          <a:bodyPr/>
          <a:lstStyle/>
          <a:p>
            <a:r>
              <a:rPr lang="en-US" dirty="0">
                <a:cs typeface="Calibri"/>
              </a:rPr>
              <a:t>Risk of Recurrent Events in the First 90 Days Post-AMI </a:t>
            </a:r>
            <a:endParaRPr lang="en-US" dirty="0"/>
          </a:p>
        </p:txBody>
      </p:sp>
      <p:sp>
        <p:nvSpPr>
          <p:cNvPr id="6" name="Footer Placeholder 5">
            <a:extLst>
              <a:ext uri="{FF2B5EF4-FFF2-40B4-BE49-F238E27FC236}">
                <a16:creationId xmlns:a16="http://schemas.microsoft.com/office/drawing/2014/main" id="{E7B79445-0181-45BA-B4F8-8BCC4A4BCFDB}"/>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Jernberg T,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2015;36(19):1163–70.</a:t>
            </a:r>
          </a:p>
        </p:txBody>
      </p:sp>
      <p:pic>
        <p:nvPicPr>
          <p:cNvPr id="2" name="New picture">
            <a:extLst>
              <a:ext uri="{FF2B5EF4-FFF2-40B4-BE49-F238E27FC236}">
                <a16:creationId xmlns:a16="http://schemas.microsoft.com/office/drawing/2014/main" id="{E68A0EB2-3C01-39C0-F222-215A0BA8C17F}"/>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5636900" y="1810682"/>
            <a:ext cx="6138628" cy="4108599"/>
          </a:xfrm>
          <a:prstGeom prst="rect">
            <a:avLst/>
          </a:prstGeom>
        </p:spPr>
      </p:pic>
    </p:spTree>
    <p:extLst>
      <p:ext uri="{BB962C8B-B14F-4D97-AF65-F5344CB8AC3E}">
        <p14:creationId xmlns:p14="http://schemas.microsoft.com/office/powerpoint/2010/main" val="2008486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0F61DA-1882-58AA-6EBC-6BF476D4CE2E}"/>
              </a:ext>
            </a:extLst>
          </p:cNvPr>
          <p:cNvSpPr/>
          <p:nvPr/>
        </p:nvSpPr>
        <p:spPr>
          <a:xfrm>
            <a:off x="536332" y="2854151"/>
            <a:ext cx="11512914" cy="27216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455FEA7B-357E-8554-12FA-7D339D49FE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32" y="2971639"/>
            <a:ext cx="3488417" cy="2434883"/>
          </a:xfrm>
          <a:prstGeom prst="rect">
            <a:avLst/>
          </a:prstGeom>
        </p:spPr>
      </p:pic>
      <p:pic>
        <p:nvPicPr>
          <p:cNvPr id="6" name="Picture 5">
            <a:extLst>
              <a:ext uri="{FF2B5EF4-FFF2-40B4-BE49-F238E27FC236}">
                <a16:creationId xmlns:a16="http://schemas.microsoft.com/office/drawing/2014/main" id="{F061E58F-6A7B-CF5D-6D56-29F9FC89E0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3928" y="2971639"/>
            <a:ext cx="3475222" cy="2434883"/>
          </a:xfrm>
          <a:prstGeom prst="rect">
            <a:avLst/>
          </a:prstGeom>
        </p:spPr>
      </p:pic>
      <p:sp>
        <p:nvSpPr>
          <p:cNvPr id="11" name="TextBox 10">
            <a:extLst>
              <a:ext uri="{FF2B5EF4-FFF2-40B4-BE49-F238E27FC236}">
                <a16:creationId xmlns:a16="http://schemas.microsoft.com/office/drawing/2014/main" id="{63F07588-5866-8808-956C-9ED847DAA9A2}"/>
              </a:ext>
            </a:extLst>
          </p:cNvPr>
          <p:cNvSpPr txBox="1"/>
          <p:nvPr/>
        </p:nvSpPr>
        <p:spPr>
          <a:xfrm>
            <a:off x="565132" y="2522334"/>
            <a:ext cx="3459617" cy="369332"/>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ATLAS ACS 1: TIMI 46</a:t>
            </a:r>
          </a:p>
        </p:txBody>
      </p:sp>
      <p:sp>
        <p:nvSpPr>
          <p:cNvPr id="12" name="TextBox 11">
            <a:extLst>
              <a:ext uri="{FF2B5EF4-FFF2-40B4-BE49-F238E27FC236}">
                <a16:creationId xmlns:a16="http://schemas.microsoft.com/office/drawing/2014/main" id="{D1FF56A6-40E4-3AB7-170C-D84369989D97}"/>
              </a:ext>
            </a:extLst>
          </p:cNvPr>
          <p:cNvSpPr txBox="1"/>
          <p:nvPr/>
        </p:nvSpPr>
        <p:spPr>
          <a:xfrm>
            <a:off x="8666356" y="2484819"/>
            <a:ext cx="2687444" cy="369332"/>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COMPASS</a:t>
            </a:r>
          </a:p>
        </p:txBody>
      </p:sp>
      <p:sp>
        <p:nvSpPr>
          <p:cNvPr id="13" name="TextBox 12">
            <a:extLst>
              <a:ext uri="{FF2B5EF4-FFF2-40B4-BE49-F238E27FC236}">
                <a16:creationId xmlns:a16="http://schemas.microsoft.com/office/drawing/2014/main" id="{DDF0671F-F86D-37C8-9AB7-34A99756FE56}"/>
              </a:ext>
            </a:extLst>
          </p:cNvPr>
          <p:cNvSpPr txBox="1"/>
          <p:nvPr/>
        </p:nvSpPr>
        <p:spPr>
          <a:xfrm>
            <a:off x="4113928" y="2513151"/>
            <a:ext cx="3459617" cy="369332"/>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ATLAS ACS 2: TIMI 51</a:t>
            </a:r>
          </a:p>
        </p:txBody>
      </p:sp>
      <p:sp>
        <p:nvSpPr>
          <p:cNvPr id="3" name="CuadroTexto 2">
            <a:extLst>
              <a:ext uri="{FF2B5EF4-FFF2-40B4-BE49-F238E27FC236}">
                <a16:creationId xmlns:a16="http://schemas.microsoft.com/office/drawing/2014/main" id="{BE6399A1-BC01-BB85-E484-295E633F52A1}"/>
              </a:ext>
            </a:extLst>
          </p:cNvPr>
          <p:cNvSpPr txBox="1"/>
          <p:nvPr/>
        </p:nvSpPr>
        <p:spPr>
          <a:xfrm>
            <a:off x="4157790" y="1741806"/>
            <a:ext cx="412164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Death, Myocardial Infarction or Stroke </a:t>
            </a:r>
          </a:p>
        </p:txBody>
      </p:sp>
      <p:sp>
        <p:nvSpPr>
          <p:cNvPr id="5" name="Title 4">
            <a:extLst>
              <a:ext uri="{FF2B5EF4-FFF2-40B4-BE49-F238E27FC236}">
                <a16:creationId xmlns:a16="http://schemas.microsoft.com/office/drawing/2014/main" id="{AB8F8099-96AC-8555-7C3B-165D5768223F}"/>
              </a:ext>
            </a:extLst>
          </p:cNvPr>
          <p:cNvSpPr>
            <a:spLocks noGrp="1"/>
          </p:cNvSpPr>
          <p:nvPr>
            <p:ph type="title"/>
          </p:nvPr>
        </p:nvSpPr>
        <p:spPr>
          <a:xfrm>
            <a:off x="838200" y="-1"/>
            <a:ext cx="10515600" cy="1330611"/>
          </a:xfrm>
        </p:spPr>
        <p:txBody>
          <a:bodyPr>
            <a:normAutofit/>
          </a:bodyPr>
          <a:lstStyle/>
          <a:p>
            <a:r>
              <a:rPr lang="en-US" sz="3600" b="1" dirty="0">
                <a:latin typeface="Arial" panose="020B0604020202020204" pitchFamily="34" charset="0"/>
                <a:cs typeface="Arial" panose="020B0604020202020204" pitchFamily="34" charset="0"/>
              </a:rPr>
              <a:t>Addition of Anticoagulation to Antiplatelet Therapy Reduces Risk of MACE</a:t>
            </a:r>
            <a:endParaRPr lang="en-US" dirty="0"/>
          </a:p>
        </p:txBody>
      </p:sp>
      <p:sp>
        <p:nvSpPr>
          <p:cNvPr id="7" name="Footer Placeholder 6">
            <a:extLst>
              <a:ext uri="{FF2B5EF4-FFF2-40B4-BE49-F238E27FC236}">
                <a16:creationId xmlns:a16="http://schemas.microsoft.com/office/drawing/2014/main" id="{2644CDED-AE70-D599-5674-1FAB80E589D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ARR, absolute risk reduction; HR, hazard ratio; ITT, intent-to-treat; KM, Kaplan-Meier;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mITT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modified intent-to-treat; NNT, number needed-to-treat.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 374(9683):29-38; 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2012;366(1):9–19;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Eikelboom</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JW,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2017;377(14):1319–30.</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a:endParaRPr>
          </a:p>
        </p:txBody>
      </p:sp>
      <p:pic>
        <p:nvPicPr>
          <p:cNvPr id="15" name="Picture 14" descr="A graph of a number of patients&#10;&#10;Description automatically generated with medium confidence">
            <a:extLst>
              <a:ext uri="{FF2B5EF4-FFF2-40B4-BE49-F238E27FC236}">
                <a16:creationId xmlns:a16="http://schemas.microsoft.com/office/drawing/2014/main" id="{0C0F4D3E-8A95-4101-8538-B10EF8B405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9631" y="3038379"/>
            <a:ext cx="3644467" cy="2301401"/>
          </a:xfrm>
          <a:prstGeom prst="rect">
            <a:avLst/>
          </a:prstGeom>
        </p:spPr>
      </p:pic>
      <p:pic>
        <p:nvPicPr>
          <p:cNvPr id="8" name="Picture 7" descr="A graph of a graph with numbers and a line&#10;&#10;Description automatically generated with medium confidence">
            <a:extLst>
              <a:ext uri="{FF2B5EF4-FFF2-40B4-BE49-F238E27FC236}">
                <a16:creationId xmlns:a16="http://schemas.microsoft.com/office/drawing/2014/main" id="{28B9AE5D-B6EB-8D4F-AA20-A8B6E6083A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9631" y="2971639"/>
            <a:ext cx="4204259" cy="2434883"/>
          </a:xfrm>
          <a:prstGeom prst="rect">
            <a:avLst/>
          </a:prstGeom>
        </p:spPr>
      </p:pic>
    </p:spTree>
    <p:extLst>
      <p:ext uri="{BB962C8B-B14F-4D97-AF65-F5344CB8AC3E}">
        <p14:creationId xmlns:p14="http://schemas.microsoft.com/office/powerpoint/2010/main" val="160265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EBE6-3A7F-E501-EC5F-B84A3DF98D22}"/>
              </a:ext>
            </a:extLst>
          </p:cNvPr>
          <p:cNvSpPr>
            <a:spLocks noGrp="1"/>
          </p:cNvSpPr>
          <p:nvPr>
            <p:ph type="title"/>
          </p:nvPr>
        </p:nvSpPr>
        <p:spPr>
          <a:xfrm>
            <a:off x="838200" y="-1"/>
            <a:ext cx="10515600" cy="1105949"/>
          </a:xfrm>
        </p:spPr>
        <p:txBody>
          <a:bodyPr/>
          <a:lstStyle/>
          <a:p>
            <a:r>
              <a:rPr lang="en-US" dirty="0"/>
              <a:t>Rivaroxaban Reduced Myocardial Infarction </a:t>
            </a:r>
          </a:p>
        </p:txBody>
      </p:sp>
      <p:sp>
        <p:nvSpPr>
          <p:cNvPr id="9" name="CuadroTexto 8">
            <a:extLst>
              <a:ext uri="{FF2B5EF4-FFF2-40B4-BE49-F238E27FC236}">
                <a16:creationId xmlns:a16="http://schemas.microsoft.com/office/drawing/2014/main" id="{1EC8390C-2089-CC2B-621F-7E598153FB3B}"/>
              </a:ext>
            </a:extLst>
          </p:cNvPr>
          <p:cNvSpPr txBox="1"/>
          <p:nvPr/>
        </p:nvSpPr>
        <p:spPr>
          <a:xfrm>
            <a:off x="3018651" y="4545083"/>
            <a:ext cx="65187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COMPASS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14% Reduction in MI Rivaroxaban +ASA vs ASA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11% Reduction in MI Rivaroxaban vs ASA</a:t>
            </a:r>
          </a:p>
        </p:txBody>
      </p:sp>
      <p:sp>
        <p:nvSpPr>
          <p:cNvPr id="10" name="CuadroTexto 9">
            <a:extLst>
              <a:ext uri="{FF2B5EF4-FFF2-40B4-BE49-F238E27FC236}">
                <a16:creationId xmlns:a16="http://schemas.microsoft.com/office/drawing/2014/main" id="{8BE7097D-9464-749D-D3D2-EB76A0D6ED88}"/>
              </a:ext>
            </a:extLst>
          </p:cNvPr>
          <p:cNvSpPr txBox="1"/>
          <p:nvPr/>
        </p:nvSpPr>
        <p:spPr>
          <a:xfrm>
            <a:off x="2967597" y="1607888"/>
            <a:ext cx="65187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Pooled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ATLAS TIMI 46 Trial and ATLAS TIMI 51 Trial</a:t>
            </a:r>
          </a:p>
        </p:txBody>
      </p:sp>
      <p:sp>
        <p:nvSpPr>
          <p:cNvPr id="11" name="Rectángulo redondeado 10">
            <a:extLst>
              <a:ext uri="{FF2B5EF4-FFF2-40B4-BE49-F238E27FC236}">
                <a16:creationId xmlns:a16="http://schemas.microsoft.com/office/drawing/2014/main" id="{97F1C95B-8D3E-E2AF-3595-D87CD5A9E8D4}"/>
              </a:ext>
            </a:extLst>
          </p:cNvPr>
          <p:cNvSpPr/>
          <p:nvPr/>
        </p:nvSpPr>
        <p:spPr>
          <a:xfrm>
            <a:off x="2967598" y="1491033"/>
            <a:ext cx="6518788" cy="248680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ángulo redondeado 13">
            <a:extLst>
              <a:ext uri="{FF2B5EF4-FFF2-40B4-BE49-F238E27FC236}">
                <a16:creationId xmlns:a16="http://schemas.microsoft.com/office/drawing/2014/main" id="{2203799C-8949-1E60-01BE-B22685197CA2}"/>
              </a:ext>
            </a:extLst>
          </p:cNvPr>
          <p:cNvSpPr/>
          <p:nvPr/>
        </p:nvSpPr>
        <p:spPr>
          <a:xfrm>
            <a:off x="3018651" y="4341254"/>
            <a:ext cx="6518788" cy="1361769"/>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uadroTexto 4">
            <a:extLst>
              <a:ext uri="{FF2B5EF4-FFF2-40B4-BE49-F238E27FC236}">
                <a16:creationId xmlns:a16="http://schemas.microsoft.com/office/drawing/2014/main" id="{8954B3E7-9B52-BD41-C7FF-7034E36CF3AE}"/>
              </a:ext>
            </a:extLst>
          </p:cNvPr>
          <p:cNvSpPr txBox="1"/>
          <p:nvPr/>
        </p:nvSpPr>
        <p:spPr>
          <a:xfrm>
            <a:off x="2967599" y="2442116"/>
            <a:ext cx="651878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Combined rivaroxaban doses were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associated with a significant 46% reduction in the risk of 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(HR=0.54, 95% CI=0.34–0.85, P=0.008)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Footer Placeholder 6">
            <a:extLst>
              <a:ext uri="{FF2B5EF4-FFF2-40B4-BE49-F238E27FC236}">
                <a16:creationId xmlns:a16="http://schemas.microsoft.com/office/drawing/2014/main" id="{098F32B8-7BD1-2536-C631-1184B01941BE}"/>
              </a:ext>
            </a:extLst>
          </p:cNvPr>
          <p:cNvSpPr>
            <a:spLocks noGrp="1"/>
          </p:cNvSpPr>
          <p:nvPr>
            <p:ph type="ftr" sz="quarter" idx="3"/>
          </p:nvPr>
        </p:nvSpPr>
        <p:spPr>
          <a:xfrm>
            <a:off x="794658" y="6356350"/>
            <a:ext cx="110816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TIMI, thrombolysis in myocardial infarction.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2009;374(9683):29-38; 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2012;366(1):9–19;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Eikelboom</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JW,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2017;377(14):1319–30; Gibson WJ,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Heart Assoc</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2019;8:e009451.</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82209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EBE6-3A7F-E501-EC5F-B84A3DF98D22}"/>
              </a:ext>
            </a:extLst>
          </p:cNvPr>
          <p:cNvSpPr>
            <a:spLocks noGrp="1"/>
          </p:cNvSpPr>
          <p:nvPr>
            <p:ph type="title"/>
          </p:nvPr>
        </p:nvSpPr>
        <p:spPr>
          <a:xfrm>
            <a:off x="838200" y="-1"/>
            <a:ext cx="10515600" cy="1105949"/>
          </a:xfrm>
        </p:spPr>
        <p:txBody>
          <a:bodyPr/>
          <a:lstStyle/>
          <a:p>
            <a:r>
              <a:rPr lang="en-US"/>
              <a:t>Reduction in MACE BUT..</a:t>
            </a:r>
          </a:p>
        </p:txBody>
      </p:sp>
      <p:sp>
        <p:nvSpPr>
          <p:cNvPr id="8" name="CuadroTexto 7">
            <a:extLst>
              <a:ext uri="{FF2B5EF4-FFF2-40B4-BE49-F238E27FC236}">
                <a16:creationId xmlns:a16="http://schemas.microsoft.com/office/drawing/2014/main" id="{64AC3794-7894-D3F8-9C59-56B05C0F2997}"/>
              </a:ext>
            </a:extLst>
          </p:cNvPr>
          <p:cNvSpPr txBox="1"/>
          <p:nvPr/>
        </p:nvSpPr>
        <p:spPr>
          <a:xfrm>
            <a:off x="3380395" y="3142483"/>
            <a:ext cx="5782802" cy="120032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ATLAS TIMI 51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Recent ACS Median 4.7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4 x ↑ TIMI Major Bleeding with Rivaroxaban versus 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Background therapy ASA + Thienopyridines</a:t>
            </a:r>
          </a:p>
        </p:txBody>
      </p:sp>
      <p:sp>
        <p:nvSpPr>
          <p:cNvPr id="9" name="CuadroTexto 8">
            <a:extLst>
              <a:ext uri="{FF2B5EF4-FFF2-40B4-BE49-F238E27FC236}">
                <a16:creationId xmlns:a16="http://schemas.microsoft.com/office/drawing/2014/main" id="{1EC8390C-2089-CC2B-621F-7E598153FB3B}"/>
              </a:ext>
            </a:extLst>
          </p:cNvPr>
          <p:cNvSpPr txBox="1"/>
          <p:nvPr/>
        </p:nvSpPr>
        <p:spPr>
          <a:xfrm>
            <a:off x="3363893" y="4651733"/>
            <a:ext cx="5766643" cy="1200329"/>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COMPASS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Stable Atherosclerotic Vascular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1.70 x ↑ Major Bleeding with Rivaroxaban +ASA versus ASA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1.51 x ↑ Major Bleeding with Rivaroxaban versus ASA</a:t>
            </a:r>
          </a:p>
        </p:txBody>
      </p:sp>
      <p:sp>
        <p:nvSpPr>
          <p:cNvPr id="10" name="CuadroTexto 9">
            <a:extLst>
              <a:ext uri="{FF2B5EF4-FFF2-40B4-BE49-F238E27FC236}">
                <a16:creationId xmlns:a16="http://schemas.microsoft.com/office/drawing/2014/main" id="{8BE7097D-9464-749D-D3D2-EB76A0D6ED88}"/>
              </a:ext>
            </a:extLst>
          </p:cNvPr>
          <p:cNvSpPr txBox="1"/>
          <p:nvPr/>
        </p:nvSpPr>
        <p:spPr>
          <a:xfrm>
            <a:off x="3277877" y="1362845"/>
            <a:ext cx="5702715"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ATLAS TIMI 46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Post ACS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Dose dependent increase in clinically significant bleeding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2x Riva 5 mg, 3x Riva 1- mg, 3.6x Riva 15 mg, 5x Riva 20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ASA or ASA + Thienopyridines</a:t>
            </a:r>
          </a:p>
        </p:txBody>
      </p:sp>
      <p:sp>
        <p:nvSpPr>
          <p:cNvPr id="11" name="Rectángulo redondeado 10">
            <a:extLst>
              <a:ext uri="{FF2B5EF4-FFF2-40B4-BE49-F238E27FC236}">
                <a16:creationId xmlns:a16="http://schemas.microsoft.com/office/drawing/2014/main" id="{97F1C95B-8D3E-E2AF-3595-D87CD5A9E8D4}"/>
              </a:ext>
            </a:extLst>
          </p:cNvPr>
          <p:cNvSpPr/>
          <p:nvPr/>
        </p:nvSpPr>
        <p:spPr>
          <a:xfrm>
            <a:off x="2890683" y="1269437"/>
            <a:ext cx="6518788" cy="1607574"/>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ángulo redondeado 12">
            <a:extLst>
              <a:ext uri="{FF2B5EF4-FFF2-40B4-BE49-F238E27FC236}">
                <a16:creationId xmlns:a16="http://schemas.microsoft.com/office/drawing/2014/main" id="{5397E155-126D-330F-7DD0-958EF78184FC}"/>
              </a:ext>
            </a:extLst>
          </p:cNvPr>
          <p:cNvSpPr/>
          <p:nvPr/>
        </p:nvSpPr>
        <p:spPr>
          <a:xfrm>
            <a:off x="2895600" y="2955669"/>
            <a:ext cx="6518788" cy="1484672"/>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ángulo redondeado 13">
            <a:extLst>
              <a:ext uri="{FF2B5EF4-FFF2-40B4-BE49-F238E27FC236}">
                <a16:creationId xmlns:a16="http://schemas.microsoft.com/office/drawing/2014/main" id="{2203799C-8949-1E60-01BE-B22685197CA2}"/>
              </a:ext>
            </a:extLst>
          </p:cNvPr>
          <p:cNvSpPr/>
          <p:nvPr/>
        </p:nvSpPr>
        <p:spPr>
          <a:xfrm>
            <a:off x="2930013" y="4553412"/>
            <a:ext cx="6518788" cy="1361769"/>
          </a:xfrm>
          <a:prstGeom prst="round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AE9D9505-76B2-379E-BC6C-9B52C9BE0E84}"/>
              </a:ext>
            </a:extLst>
          </p:cNvPr>
          <p:cNvSpPr txBox="1">
            <a:spLocks/>
          </p:cNvSpPr>
          <p:nvPr/>
        </p:nvSpPr>
        <p:spPr>
          <a:xfrm>
            <a:off x="696686" y="6333897"/>
            <a:ext cx="105156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Times New Roman" panose="02020603050405020304" pitchFamily="18" charset="0"/>
                <a:cs typeface="Arial"/>
              </a:rPr>
              <a:t>Riva, rivaroxaban.</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Times New Roman" panose="02020603050405020304" pitchFamily="18" charset="0"/>
                <a:cs typeface="Arial"/>
              </a:rPr>
              <a:t>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a:ea typeface="Times New Roman" panose="02020603050405020304" pitchFamily="18" charset="0"/>
                <a:cs typeface="Arial"/>
              </a:rPr>
              <a:t>Lancet. </a:t>
            </a: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Times New Roman" panose="02020603050405020304" pitchFamily="18" charset="0"/>
                <a:cs typeface="Arial"/>
              </a:rPr>
              <a:t>2009;374(9683):29-38;</a:t>
            </a: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 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a:ea typeface="+mn-ea"/>
                <a:cs typeface="Arial"/>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 2012;366(1):9–19; Eikelboom JW,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a:ea typeface="+mn-ea"/>
                <a:cs typeface="Arial"/>
              </a:rPr>
              <a:t>N Engl J Med. </a:t>
            </a:r>
            <a:r>
              <a:rPr kumimoji="0" lang="en-US" sz="1000" b="0" i="0" u="none" strike="noStrike" kern="1200" cap="none" spc="0" normalizeH="0" baseline="0" noProof="0" dirty="0">
                <a:ln>
                  <a:noFill/>
                </a:ln>
                <a:solidFill>
                  <a:srgbClr val="000000">
                    <a:lumMod val="50000"/>
                    <a:lumOff val="50000"/>
                  </a:srgbClr>
                </a:solidFill>
                <a:effectLst/>
                <a:uLnTx/>
                <a:uFillTx/>
                <a:latin typeface="Arial"/>
                <a:ea typeface="+mn-ea"/>
                <a:cs typeface="Arial"/>
              </a:rPr>
              <a:t>2017;377(14):1319–30. </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79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1"/>
            <a:ext cx="10515600" cy="1105949"/>
          </a:xfrm>
        </p:spPr>
        <p:txBody>
          <a:bodyPr vert="horz" wrap="square" lIns="0" tIns="7312" rIns="0" bIns="0" rtlCol="0" anchor="ctr">
            <a:spAutoFit/>
          </a:bodyPr>
          <a:lstStyle/>
          <a:p>
            <a:r>
              <a:rPr lang="en-US"/>
              <a:t>Unmet Need</a:t>
            </a:r>
          </a:p>
        </p:txBody>
      </p:sp>
      <p:graphicFrame>
        <p:nvGraphicFramePr>
          <p:cNvPr id="28" name="Diagrama 27">
            <a:extLst>
              <a:ext uri="{FF2B5EF4-FFF2-40B4-BE49-F238E27FC236}">
                <a16:creationId xmlns:a16="http://schemas.microsoft.com/office/drawing/2014/main" id="{6BCE4F8B-C74E-02D5-26AA-463F53FFDC5B}"/>
              </a:ext>
            </a:extLst>
          </p:cNvPr>
          <p:cNvGraphicFramePr/>
          <p:nvPr/>
        </p:nvGraphicFramePr>
        <p:xfrm>
          <a:off x="838199" y="1012371"/>
          <a:ext cx="10792523" cy="488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8078875-427C-676A-7DB1-8DB2E7B4FA42}"/>
              </a:ext>
            </a:extLst>
          </p:cNvPr>
          <p:cNvSpPr>
            <a:spLocks noGrp="1"/>
          </p:cNvSpPr>
          <p:nvPr>
            <p:ph type="ftr" sz="quarter" idx="3"/>
          </p:nvPr>
        </p:nvSpPr>
        <p:spPr>
          <a:xfrm>
            <a:off x="838200" y="5975350"/>
            <a:ext cx="10515600" cy="746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Wallentin 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2009;361:1045–57; Chi G,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2022;45(3):299–307;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Shotan</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Am J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2011;107:1730–37;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Lancet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 Jul 4;374(9683):29-38; Mega JL,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2012; 366:9–19;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Eikelboom</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JW,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 Engl J Med.</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2017; 377:1319–30.</a:t>
            </a:r>
          </a:p>
        </p:txBody>
      </p:sp>
    </p:spTree>
    <p:extLst>
      <p:ext uri="{BB962C8B-B14F-4D97-AF65-F5344CB8AC3E}">
        <p14:creationId xmlns:p14="http://schemas.microsoft.com/office/powerpoint/2010/main" val="427919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5B01168-6ABA-D775-B654-17580BA12FDC}"/>
              </a:ext>
            </a:extLst>
          </p:cNvPr>
          <p:cNvSpPr>
            <a:spLocks noGrp="1"/>
          </p:cNvSpPr>
          <p:nvPr>
            <p:ph idx="1"/>
          </p:nvPr>
        </p:nvSpPr>
        <p:spPr>
          <a:xfrm>
            <a:off x="838200" y="1285875"/>
            <a:ext cx="10515600" cy="4546213"/>
          </a:xfrm>
        </p:spPr>
        <p:txBody>
          <a:bodyPr vert="horz" lIns="91440" tIns="45720" rIns="91440" bIns="45720" rtlCol="0" anchor="t">
            <a:normAutofit/>
          </a:bodyPr>
          <a:lstStyle/>
          <a:p>
            <a:pPr marL="0" indent="0">
              <a:buNone/>
            </a:pPr>
            <a:r>
              <a:rPr lang="en-US" dirty="0"/>
              <a:t>In each of the three settings described—</a:t>
            </a:r>
          </a:p>
          <a:p>
            <a:endParaRPr lang="en-US" dirty="0"/>
          </a:p>
          <a:p>
            <a:r>
              <a:rPr lang="en-US" dirty="0"/>
              <a:t>Atrial fibrillation (high risk bleeding, renal impairment, etc.)</a:t>
            </a:r>
          </a:p>
          <a:p>
            <a:r>
              <a:rPr lang="en-US" dirty="0"/>
              <a:t>Non-cardioembolic stroke</a:t>
            </a:r>
          </a:p>
          <a:p>
            <a:r>
              <a:rPr lang="en-US" dirty="0">
                <a:latin typeface="Calibri"/>
                <a:cs typeface="Calibri"/>
              </a:rPr>
              <a:t>Post-ACS</a:t>
            </a:r>
            <a:endParaRPr lang="en-US" dirty="0"/>
          </a:p>
          <a:p>
            <a:endParaRPr lang="en-US" dirty="0"/>
          </a:p>
          <a:p>
            <a:pPr marL="0" indent="0">
              <a:buNone/>
            </a:pPr>
            <a:r>
              <a:rPr lang="en-US" dirty="0"/>
              <a:t>—there is an unmet need for a treatment that reduces the rate of events without increasing the risk of bleeding. </a:t>
            </a:r>
          </a:p>
        </p:txBody>
      </p:sp>
      <p:sp>
        <p:nvSpPr>
          <p:cNvPr id="4" name="Título 3">
            <a:extLst>
              <a:ext uri="{FF2B5EF4-FFF2-40B4-BE49-F238E27FC236}">
                <a16:creationId xmlns:a16="http://schemas.microsoft.com/office/drawing/2014/main" id="{A2A8EA49-B838-C480-AB0E-BF4FD4AA1153}"/>
              </a:ext>
            </a:extLst>
          </p:cNvPr>
          <p:cNvSpPr>
            <a:spLocks noGrp="1"/>
          </p:cNvSpPr>
          <p:nvPr>
            <p:ph type="title"/>
          </p:nvPr>
        </p:nvSpPr>
        <p:spPr>
          <a:xfrm>
            <a:off x="838200" y="-1"/>
            <a:ext cx="10515600" cy="1105949"/>
          </a:xfrm>
        </p:spPr>
        <p:txBody>
          <a:bodyPr/>
          <a:lstStyle/>
          <a:p>
            <a:r>
              <a:rPr lang="en-US" dirty="0"/>
              <a:t>Conclusions</a:t>
            </a:r>
          </a:p>
        </p:txBody>
      </p:sp>
    </p:spTree>
    <p:extLst>
      <p:ext uri="{BB962C8B-B14F-4D97-AF65-F5344CB8AC3E}">
        <p14:creationId xmlns:p14="http://schemas.microsoft.com/office/powerpoint/2010/main" val="251665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t earth with the sun in the background&#10;&#10;Description automatically generated">
            <a:extLst>
              <a:ext uri="{FF2B5EF4-FFF2-40B4-BE49-F238E27FC236}">
                <a16:creationId xmlns:a16="http://schemas.microsoft.com/office/drawing/2014/main" id="{BBE0E4DE-7F27-E70D-E55E-C22BDB3093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CCE922C4-32EC-FE59-8FFA-B25281E9C62A}"/>
              </a:ext>
            </a:extLst>
          </p:cNvPr>
          <p:cNvSpPr/>
          <p:nvPr/>
        </p:nvSpPr>
        <p:spPr>
          <a:xfrm rot="16200000">
            <a:off x="3159389" y="-2212783"/>
            <a:ext cx="5873222" cy="11228681"/>
          </a:xfrm>
          <a:prstGeom prst="roundRect">
            <a:avLst>
              <a:gd name="adj" fmla="val 60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539B"/>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BBA9A119-196E-4AE0-53FE-927C306A611B}"/>
              </a:ext>
            </a:extLst>
          </p:cNvPr>
          <p:cNvSpPr>
            <a:spLocks noGrp="1"/>
          </p:cNvSpPr>
          <p:nvPr>
            <p:ph type="title"/>
          </p:nvPr>
        </p:nvSpPr>
        <p:spPr>
          <a:xfrm>
            <a:off x="1194740" y="1695317"/>
            <a:ext cx="9489961" cy="2287959"/>
          </a:xfrm>
        </p:spPr>
        <p:txBody>
          <a:bodyPr>
            <a:noAutofit/>
          </a:bodyPr>
          <a:lstStyle/>
          <a:p>
            <a:r>
              <a:rPr lang="en-US" sz="4800" dirty="0">
                <a:latin typeface="Century Gothic" panose="020B0502020202020204" pitchFamily="34" charset="0"/>
              </a:rPr>
              <a:t>While DOACs Are Good for Some Things, They Are Not for Everyone</a:t>
            </a:r>
          </a:p>
        </p:txBody>
      </p:sp>
      <p:sp>
        <p:nvSpPr>
          <p:cNvPr id="7" name="Text Placeholder 4">
            <a:extLst>
              <a:ext uri="{FF2B5EF4-FFF2-40B4-BE49-F238E27FC236}">
                <a16:creationId xmlns:a16="http://schemas.microsoft.com/office/drawing/2014/main" id="{D5386BA7-CF61-F3DE-0E93-597EA92419F3}"/>
              </a:ext>
            </a:extLst>
          </p:cNvPr>
          <p:cNvSpPr txBox="1">
            <a:spLocks/>
          </p:cNvSpPr>
          <p:nvPr/>
        </p:nvSpPr>
        <p:spPr>
          <a:xfrm>
            <a:off x="1194741" y="4382423"/>
            <a:ext cx="10515600" cy="1766887"/>
          </a:xfrm>
          <a:prstGeom prst="rect">
            <a:avLst/>
          </a:prstGeom>
        </p:spPr>
        <p:txBody>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M. Cecilia </a:t>
            </a:r>
            <a:r>
              <a:rPr kumimoji="0" lang="en-US" sz="2000" b="1" i="0" u="none" strike="noStrike" kern="1200" cap="none" spc="0" normalizeH="0" baseline="0" noProof="0" dirty="0" err="1">
                <a:ln>
                  <a:noFill/>
                </a:ln>
                <a:solidFill>
                  <a:srgbClr val="F3F3F3">
                    <a:lumMod val="25000"/>
                  </a:srgbClr>
                </a:solidFill>
                <a:effectLst/>
                <a:uLnTx/>
                <a:uFillTx/>
                <a:latin typeface="Calibri" panose="020F0502020204030204" pitchFamily="34" charset="0"/>
                <a:ea typeface="+mn-ea"/>
                <a:cs typeface="Calibri" panose="020F0502020204030204" pitchFamily="34" charset="0"/>
              </a:rPr>
              <a:t>Bahit</a:t>
            </a:r>
            <a:r>
              <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 MD</a:t>
            </a:r>
          </a:p>
          <a:p>
            <a:pPr marL="0" marR="0" lvl="0" indent="0" algn="l" defTabSz="91440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Chief of Cardiology</a:t>
            </a:r>
          </a:p>
          <a:p>
            <a:pPr marL="0" marR="0" lvl="0" indent="0" algn="l" defTabSz="91440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INECO </a:t>
            </a:r>
            <a:r>
              <a:rPr kumimoji="0" lang="en-US" sz="1800" b="0" i="0" u="none" strike="noStrike" kern="1200" cap="none" spc="0" normalizeH="0" baseline="0" noProof="0" dirty="0" err="1">
                <a:ln>
                  <a:noFill/>
                </a:ln>
                <a:solidFill>
                  <a:srgbClr val="F3F3F3">
                    <a:lumMod val="25000"/>
                  </a:srgbClr>
                </a:solidFill>
                <a:effectLst/>
                <a:uLnTx/>
                <a:uFillTx/>
                <a:latin typeface="Calibri" panose="020F0502020204030204" pitchFamily="34" charset="0"/>
                <a:ea typeface="+mn-ea"/>
                <a:cs typeface="Calibri" panose="020F0502020204030204" pitchFamily="34" charset="0"/>
              </a:rPr>
              <a:t>Neurociencias</a:t>
            </a:r>
            <a:endPar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Rosario, Argentina </a:t>
            </a:r>
          </a:p>
          <a:p>
            <a:pPr marL="0" marR="0" lvl="0" indent="0" algn="l" defTabSz="914400" rtl="0" eaLnBrk="1" fontAlgn="auto" latinLnBrk="0" hangingPunct="1">
              <a:lnSpc>
                <a:spcPct val="100000"/>
              </a:lnSpc>
              <a:spcBef>
                <a:spcPts val="400"/>
              </a:spcBef>
              <a:spcAft>
                <a:spcPts val="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63013564-DD12-F02E-046E-B6F4F91E2C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4741" y="814453"/>
            <a:ext cx="3417297" cy="531358"/>
          </a:xfrm>
          <a:prstGeom prst="rect">
            <a:avLst/>
          </a:prstGeom>
        </p:spPr>
      </p:pic>
      <p:pic>
        <p:nvPicPr>
          <p:cNvPr id="12" name="Picture 11">
            <a:extLst>
              <a:ext uri="{FF2B5EF4-FFF2-40B4-BE49-F238E27FC236}">
                <a16:creationId xmlns:a16="http://schemas.microsoft.com/office/drawing/2014/main" id="{A36AA6AD-90AB-D3FC-C874-5D4ED06868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5663" y="5476995"/>
            <a:ext cx="1267742" cy="649084"/>
          </a:xfrm>
          <a:prstGeom prst="rect">
            <a:avLst/>
          </a:prstGeom>
        </p:spPr>
      </p:pic>
    </p:spTree>
    <p:extLst>
      <p:ext uri="{BB962C8B-B14F-4D97-AF65-F5344CB8AC3E}">
        <p14:creationId xmlns:p14="http://schemas.microsoft.com/office/powerpoint/2010/main" val="365947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A0A55C6-AFE1-1549-A385-972CB8902921}"/>
              </a:ext>
            </a:extLst>
          </p:cNvPr>
          <p:cNvGraphicFramePr/>
          <p:nvPr/>
        </p:nvGraphicFramePr>
        <p:xfrm>
          <a:off x="1917289" y="1784555"/>
          <a:ext cx="8495071" cy="328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a:extLst>
              <a:ext uri="{FF2B5EF4-FFF2-40B4-BE49-F238E27FC236}">
                <a16:creationId xmlns:a16="http://schemas.microsoft.com/office/drawing/2014/main" id="{AE1F7EA8-BDCC-ED95-ABC0-F5C6686D22AC}"/>
              </a:ext>
            </a:extLst>
          </p:cNvPr>
          <p:cNvSpPr txBox="1"/>
          <p:nvPr/>
        </p:nvSpPr>
        <p:spPr>
          <a:xfrm>
            <a:off x="745553" y="6457812"/>
            <a:ext cx="429789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a:rPr>
              <a:t>MI, myocardial infarction. </a:t>
            </a:r>
          </a:p>
        </p:txBody>
      </p:sp>
    </p:spTree>
    <p:extLst>
      <p:ext uri="{BB962C8B-B14F-4D97-AF65-F5344CB8AC3E}">
        <p14:creationId xmlns:p14="http://schemas.microsoft.com/office/powerpoint/2010/main" val="97356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38200" y="301083"/>
            <a:ext cx="10515600" cy="1106488"/>
          </a:xfrm>
        </p:spPr>
        <p:txBody>
          <a:bodyPr/>
          <a:lstStyle/>
          <a:p>
            <a:r>
              <a:rPr lang="en-US" altLang="en-US" dirty="0"/>
              <a:t>The Problem with Atrial Fibrillation</a:t>
            </a:r>
          </a:p>
        </p:txBody>
      </p:sp>
      <p:sp>
        <p:nvSpPr>
          <p:cNvPr id="5" name="Footer Placeholder 4">
            <a:extLst>
              <a:ext uri="{FF2B5EF4-FFF2-40B4-BE49-F238E27FC236}">
                <a16:creationId xmlns:a16="http://schemas.microsoft.com/office/drawing/2014/main" id="{A11DD057-3DDB-83B2-ECF5-13C2EE33EE38}"/>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AF, atrial </a:t>
            </a:r>
            <a:r>
              <a:rPr kumimoji="0" lang="en-US" sz="1000" b="0" i="0" u="none" strike="noStrike" kern="1200" cap="none" spc="0" normalizeH="0" baseline="0" noProof="0" err="1">
                <a:ln>
                  <a:noFill/>
                </a:ln>
                <a:solidFill>
                  <a:prstClr val="white">
                    <a:lumMod val="50000"/>
                  </a:prstClr>
                </a:solidFill>
                <a:effectLst/>
                <a:uLnTx/>
                <a:uFillTx/>
                <a:latin typeface="Arial" panose="020B0604020202020204"/>
                <a:ea typeface="+mn-ea"/>
                <a:cs typeface="+mn-cs"/>
              </a:rPr>
              <a:t>fibrilation</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endParaRPr kumimoji="0" lang="en-US" sz="1000" b="0" i="0" u="none" strike="noStrike" kern="1200" cap="none" spc="0" normalizeH="0" baseline="0" noProof="0">
              <a:ln>
                <a:noFill/>
              </a:ln>
              <a:solidFill>
                <a:prstClr val="white">
                  <a:lumMod val="50000"/>
                </a:prstClr>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Kirchhof P, et al. </a:t>
            </a:r>
            <a:r>
              <a:rPr kumimoji="0" lang="en-US" sz="1000" b="0" i="1" u="none" strike="noStrike" kern="1200" cap="none" spc="0" normalizeH="0" baseline="0" noProof="0" err="1">
                <a:ln>
                  <a:noFill/>
                </a:ln>
                <a:solidFill>
                  <a:prstClr val="white">
                    <a:lumMod val="50000"/>
                  </a:prst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2016;37(38):2893-962; Wolf</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 PA, et al.</a:t>
            </a:r>
            <a:r>
              <a:rPr kumimoji="0" lang="en-US" sz="1000" b="0" i="1"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 Stroke. </a:t>
            </a:r>
            <a:r>
              <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lt"/>
                <a:cs typeface="Arial" panose="020B0604020202020204"/>
              </a:rPr>
              <a:t>1991;22(8):983-8.</a:t>
            </a:r>
            <a:endParaRPr kumimoji="0" lang="en-US" sz="1000" b="0" i="0" u="none" strike="noStrike" kern="1200" cap="none" spc="0" normalizeH="0" baseline="0" noProof="0">
              <a:ln>
                <a:noFill/>
              </a:ln>
              <a:solidFill>
                <a:prstClr val="white">
                  <a:lumMod val="50000"/>
                </a:prstClr>
              </a:solidFill>
              <a:effectLst/>
              <a:uLnTx/>
              <a:uFillTx/>
              <a:latin typeface="Arial" panose="020B0604020202020204"/>
              <a:ea typeface="+mn-ea"/>
              <a:cs typeface="Arial"/>
            </a:endParaRPr>
          </a:p>
        </p:txBody>
      </p:sp>
      <p:graphicFrame>
        <p:nvGraphicFramePr>
          <p:cNvPr id="4" name="Diagrama 3">
            <a:extLst>
              <a:ext uri="{FF2B5EF4-FFF2-40B4-BE49-F238E27FC236}">
                <a16:creationId xmlns:a16="http://schemas.microsoft.com/office/drawing/2014/main" id="{49ACDB75-CEF4-1189-11B4-FAE4769C6496}"/>
              </a:ext>
            </a:extLst>
          </p:cNvPr>
          <p:cNvGraphicFramePr/>
          <p:nvPr/>
        </p:nvGraphicFramePr>
        <p:xfrm>
          <a:off x="1490838" y="1666568"/>
          <a:ext cx="9481962" cy="325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94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480BF-5633-AEDB-59B9-16A8E9A5C7DE}"/>
              </a:ext>
            </a:extLst>
          </p:cNvPr>
          <p:cNvSpPr>
            <a:spLocks noGrp="1"/>
          </p:cNvSpPr>
          <p:nvPr>
            <p:ph type="title"/>
          </p:nvPr>
        </p:nvSpPr>
        <p:spPr>
          <a:xfrm>
            <a:off x="838200" y="-1"/>
            <a:ext cx="10515600" cy="1105949"/>
          </a:xfrm>
        </p:spPr>
        <p:txBody>
          <a:bodyPr/>
          <a:lstStyle/>
          <a:p>
            <a:r>
              <a:rPr lang="en-US"/>
              <a:t>AF Guidelines</a:t>
            </a:r>
          </a:p>
        </p:txBody>
      </p:sp>
      <p:pic>
        <p:nvPicPr>
          <p:cNvPr id="8" name="Imagen 7" descr="Interfaz de usuario gráfica, Tabla&#10;&#10;Descripción generada automáticamente">
            <a:extLst>
              <a:ext uri="{FF2B5EF4-FFF2-40B4-BE49-F238E27FC236}">
                <a16:creationId xmlns:a16="http://schemas.microsoft.com/office/drawing/2014/main" id="{3BEB2C3B-8B8B-5800-2545-5B058DE176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4700" y="1423911"/>
            <a:ext cx="10302600" cy="3746400"/>
          </a:xfrm>
          <a:prstGeom prst="rect">
            <a:avLst/>
          </a:prstGeom>
        </p:spPr>
      </p:pic>
      <p:sp>
        <p:nvSpPr>
          <p:cNvPr id="5" name="Footer Placeholder 4">
            <a:extLst>
              <a:ext uri="{FF2B5EF4-FFF2-40B4-BE49-F238E27FC236}">
                <a16:creationId xmlns:a16="http://schemas.microsoft.com/office/drawing/2014/main" id="{A2652E71-F6BE-A473-7C0B-078B18A4CDDF}"/>
              </a:ext>
            </a:extLst>
          </p:cNvPr>
          <p:cNvSpPr>
            <a:spLocks noGrp="1"/>
          </p:cNvSpPr>
          <p:nvPr>
            <p:ph type="ftr" sz="quarter" idx="3"/>
          </p:nvPr>
        </p:nvSpPr>
        <p:spPr>
          <a:xfrm>
            <a:off x="838200" y="6369957"/>
            <a:ext cx="1127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AHA, American Heart Association; ACC, American College of Cardiology; ESC, European Society of Cardiology; NOAC, novel oral anticoagulant; OAC, oral anticoagulant; VKA, vitamin K agonist.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Hindricks</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G, et al.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2020;42(5):373-498; January CT,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2019;74(1):104-32.</a:t>
            </a:r>
            <a:endParaRPr kumimoji="0" lang="en-US" sz="10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122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38200" y="3612994"/>
          <a:ext cx="10515598" cy="2541629"/>
        </p:xfrm>
        <a:graphic>
          <a:graphicData uri="http://schemas.openxmlformats.org/drawingml/2006/table">
            <a:tbl>
              <a:tblPr firstRow="1" bandRow="1">
                <a:tableStyleId>{5FD0F851-EC5A-4D38-B0AD-8093EC10F338}</a:tableStyleId>
              </a:tblPr>
              <a:tblGrid>
                <a:gridCol w="3969836">
                  <a:extLst>
                    <a:ext uri="{9D8B030D-6E8A-4147-A177-3AD203B41FA5}">
                      <a16:colId xmlns:a16="http://schemas.microsoft.com/office/drawing/2014/main" val="20000"/>
                    </a:ext>
                  </a:extLst>
                </a:gridCol>
                <a:gridCol w="2024317">
                  <a:extLst>
                    <a:ext uri="{9D8B030D-6E8A-4147-A177-3AD203B41FA5}">
                      <a16:colId xmlns:a16="http://schemas.microsoft.com/office/drawing/2014/main" val="20001"/>
                    </a:ext>
                  </a:extLst>
                </a:gridCol>
                <a:gridCol w="2392373">
                  <a:extLst>
                    <a:ext uri="{9D8B030D-6E8A-4147-A177-3AD203B41FA5}">
                      <a16:colId xmlns:a16="http://schemas.microsoft.com/office/drawing/2014/main" val="20002"/>
                    </a:ext>
                  </a:extLst>
                </a:gridCol>
                <a:gridCol w="2129072">
                  <a:extLst>
                    <a:ext uri="{9D8B030D-6E8A-4147-A177-3AD203B41FA5}">
                      <a16:colId xmlns:a16="http://schemas.microsoft.com/office/drawing/2014/main" val="20003"/>
                    </a:ext>
                  </a:extLst>
                </a:gridCol>
              </a:tblGrid>
              <a:tr h="4198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Arial" panose="020B0604020202020204" pitchFamily="34" charset="0"/>
                          <a:cs typeface="Arial" panose="020B0604020202020204" pitchFamily="34" charset="0"/>
                        </a:rPr>
                        <a:t>Characteristic</a:t>
                      </a:r>
                    </a:p>
                  </a:txBody>
                  <a:tcPr marL="119733" marR="119733" anchor="ctr">
                    <a:lnR w="12700" cap="flat" cmpd="sng" algn="ctr">
                      <a:solidFill>
                        <a:schemeClr val="bg1"/>
                      </a:solidFill>
                      <a:prstDash val="solid"/>
                      <a:round/>
                      <a:headEnd type="none" w="med" len="med"/>
                      <a:tailEnd type="none" w="med" len="med"/>
                    </a:lnR>
                    <a:solidFill>
                      <a:schemeClr val="accent1"/>
                    </a:solidFill>
                  </a:tcPr>
                </a:tc>
                <a:tc gridSpan="3">
                  <a:txBody>
                    <a:bodyPr/>
                    <a:lstStyle/>
                    <a:p>
                      <a:pPr algn="ctr"/>
                      <a:r>
                        <a:rPr lang="en-US" sz="1800" dirty="0">
                          <a:solidFill>
                            <a:schemeClr val="bg2"/>
                          </a:solidFill>
                          <a:latin typeface="Arial" panose="020B0604020202020204" pitchFamily="34" charset="0"/>
                          <a:cs typeface="Arial" panose="020B0604020202020204" pitchFamily="34" charset="0"/>
                        </a:rPr>
                        <a:t>Renal function</a:t>
                      </a:r>
                      <a:endParaRPr lang="en-US" sz="1800" b="0" baseline="30000" dirty="0">
                        <a:solidFill>
                          <a:schemeClr val="bg2"/>
                        </a:solidFill>
                        <a:latin typeface="Arial" panose="020B0604020202020204" pitchFamily="34" charset="0"/>
                        <a:cs typeface="Arial" panose="020B0604020202020204" pitchFamily="34" charset="0"/>
                      </a:endParaRPr>
                    </a:p>
                  </a:txBody>
                  <a:tcPr marL="119733" marR="119733" anchor="ctr">
                    <a:lnL w="12700" cap="flat" cmpd="sng" algn="ctr">
                      <a:solidFill>
                        <a:schemeClr val="bg1"/>
                      </a:solidFill>
                      <a:prstDash val="solid"/>
                      <a:round/>
                      <a:headEnd type="none" w="med" len="med"/>
                      <a:tailEnd type="none" w="med" len="med"/>
                    </a:lnL>
                    <a:solidFill>
                      <a:schemeClr val="accent1"/>
                    </a:solidFill>
                  </a:tcPr>
                </a:tc>
                <a:tc hMerge="1">
                  <a:txBody>
                    <a:bodyPr/>
                    <a:lstStyle/>
                    <a:p>
                      <a:pPr algn="ctr"/>
                      <a:endParaRPr lang="en-US" sz="2000" dirty="0">
                        <a:latin typeface="Calibri" panose="020F0502020204030204" pitchFamily="34" charset="0"/>
                      </a:endParaRPr>
                    </a:p>
                  </a:txBody>
                  <a:tcPr>
                    <a:solidFill>
                      <a:schemeClr val="tx2"/>
                    </a:solidFill>
                  </a:tcPr>
                </a:tc>
                <a:tc hMerge="1">
                  <a:txBody>
                    <a:bodyPr/>
                    <a:lstStyle/>
                    <a:p>
                      <a:pPr algn="ctr"/>
                      <a:endParaRPr lang="en-US" sz="2000" u="sng" dirty="0">
                        <a:latin typeface="Calibri" panose="020F0502020204030204" pitchFamily="34" charset="0"/>
                      </a:endParaRPr>
                    </a:p>
                  </a:txBody>
                  <a:tcPr>
                    <a:solidFill>
                      <a:schemeClr val="tx2"/>
                    </a:solidFill>
                  </a:tcPr>
                </a:tc>
                <a:extLst>
                  <a:ext uri="{0D108BD9-81ED-4DB2-BD59-A6C34878D82A}">
                    <a16:rowId xmlns:a16="http://schemas.microsoft.com/office/drawing/2014/main" val="10000"/>
                  </a:ext>
                </a:extLst>
              </a:tr>
              <a:tr h="643805">
                <a:tc>
                  <a:txBody>
                    <a:bodyPr/>
                    <a:lstStyle/>
                    <a:p>
                      <a:pPr algn="l"/>
                      <a:endParaRPr lang="en-US" sz="1800" b="0">
                        <a:solidFill>
                          <a:schemeClr val="bg1"/>
                        </a:solidFill>
                        <a:latin typeface="Arial" panose="020B0604020202020204" pitchFamily="34" charset="0"/>
                        <a:cs typeface="Arial" panose="020B0604020202020204" pitchFamily="34" charset="0"/>
                      </a:endParaRPr>
                    </a:p>
                  </a:txBody>
                  <a:tcPr marL="119733" marR="119733" anchor="ctr">
                    <a:lnB w="12700" cap="flat" cmpd="sng" algn="ctr">
                      <a:solidFill>
                        <a:schemeClr val="accent2"/>
                      </a:solidFill>
                      <a:prstDash val="solid"/>
                      <a:round/>
                      <a:headEnd type="none" w="med" len="med"/>
                      <a:tailEnd type="none" w="med" len="med"/>
                    </a:lnB>
                  </a:tcPr>
                </a:tc>
                <a:tc>
                  <a:txBody>
                    <a:bodyPr/>
                    <a:lstStyle/>
                    <a:p>
                      <a:pPr algn="ctr"/>
                      <a:r>
                        <a:rPr lang="en-US" sz="1800" b="1">
                          <a:latin typeface="Arial" panose="020B0604020202020204" pitchFamily="34" charset="0"/>
                          <a:cs typeface="Arial" panose="020B0604020202020204" pitchFamily="34" charset="0"/>
                        </a:rPr>
                        <a:t>&gt;80 mL/min</a:t>
                      </a:r>
                    </a:p>
                    <a:p>
                      <a:pPr algn="ctr"/>
                      <a:r>
                        <a:rPr lang="en-US" sz="1800" b="1">
                          <a:latin typeface="Arial" panose="020B0604020202020204" pitchFamily="34" charset="0"/>
                          <a:cs typeface="Arial" panose="020B0604020202020204" pitchFamily="34" charset="0"/>
                        </a:rPr>
                        <a:t>n=7,518</a:t>
                      </a:r>
                      <a:r>
                        <a:rPr lang="en-US" sz="1800" b="1" baseline="0">
                          <a:latin typeface="Arial" panose="020B0604020202020204" pitchFamily="34" charset="0"/>
                          <a:cs typeface="Arial" panose="020B0604020202020204" pitchFamily="34" charset="0"/>
                        </a:rPr>
                        <a:t> (42%)</a:t>
                      </a:r>
                      <a:endParaRPr lang="en-US" sz="1800" b="1">
                        <a:solidFill>
                          <a:schemeClr val="bg1"/>
                        </a:solidFill>
                        <a:latin typeface="Arial" panose="020B0604020202020204" pitchFamily="34" charset="0"/>
                        <a:cs typeface="Arial" panose="020B0604020202020204" pitchFamily="34" charset="0"/>
                      </a:endParaRPr>
                    </a:p>
                  </a:txBody>
                  <a:tcPr marL="119733" marR="119733" anchor="ctr">
                    <a:lnB w="12700" cap="flat" cmpd="sng" algn="ctr">
                      <a:solidFill>
                        <a:schemeClr val="accent2"/>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&gt;50-80 mL/min</a:t>
                      </a:r>
                    </a:p>
                    <a:p>
                      <a:pPr algn="ctr"/>
                      <a:r>
                        <a:rPr lang="en-US" sz="1800" b="1" dirty="0">
                          <a:latin typeface="Arial" panose="020B0604020202020204" pitchFamily="34" charset="0"/>
                          <a:cs typeface="Arial" panose="020B0604020202020204" pitchFamily="34" charset="0"/>
                        </a:rPr>
                        <a:t>n=7,587 (42%)</a:t>
                      </a:r>
                      <a:endParaRPr lang="en-US" sz="1800" b="1" dirty="0">
                        <a:solidFill>
                          <a:schemeClr val="bg1"/>
                        </a:solidFill>
                        <a:latin typeface="Arial" panose="020B0604020202020204" pitchFamily="34" charset="0"/>
                        <a:cs typeface="Arial" panose="020B0604020202020204" pitchFamily="34" charset="0"/>
                      </a:endParaRPr>
                    </a:p>
                  </a:txBody>
                  <a:tcPr marL="119733" marR="119733" anchor="ctr">
                    <a:lnB w="12700" cap="flat" cmpd="sng" algn="ctr">
                      <a:solidFill>
                        <a:schemeClr val="accent2"/>
                      </a:solidFill>
                      <a:prstDash val="solid"/>
                      <a:round/>
                      <a:headEnd type="none" w="med" len="med"/>
                      <a:tailEnd type="none" w="med" len="med"/>
                    </a:lnB>
                  </a:tcPr>
                </a:tc>
                <a:tc>
                  <a:txBody>
                    <a:bodyPr/>
                    <a:lstStyle/>
                    <a:p>
                      <a:pPr algn="ctr"/>
                      <a:r>
                        <a:rPr lang="en-US" sz="1800" b="1" u="sng">
                          <a:latin typeface="Arial" panose="020B0604020202020204" pitchFamily="34" charset="0"/>
                          <a:cs typeface="Arial" panose="020B0604020202020204" pitchFamily="34" charset="0"/>
                        </a:rPr>
                        <a:t>&lt;</a:t>
                      </a:r>
                      <a:r>
                        <a:rPr lang="en-US" sz="1800" b="1" u="none">
                          <a:latin typeface="Arial" panose="020B0604020202020204" pitchFamily="34" charset="0"/>
                          <a:cs typeface="Arial" panose="020B0604020202020204" pitchFamily="34" charset="0"/>
                        </a:rPr>
                        <a:t>50 mL/min</a:t>
                      </a:r>
                    </a:p>
                    <a:p>
                      <a:pPr algn="ctr"/>
                      <a:r>
                        <a:rPr lang="en-US" sz="1800" b="1" u="none">
                          <a:latin typeface="Arial" panose="020B0604020202020204" pitchFamily="34" charset="0"/>
                          <a:cs typeface="Arial" panose="020B0604020202020204" pitchFamily="34" charset="0"/>
                        </a:rPr>
                        <a:t>n=3,017</a:t>
                      </a:r>
                      <a:r>
                        <a:rPr lang="en-US" sz="1800" b="1" u="none" baseline="0">
                          <a:latin typeface="Arial" panose="020B0604020202020204" pitchFamily="34" charset="0"/>
                          <a:cs typeface="Arial" panose="020B0604020202020204" pitchFamily="34" charset="0"/>
                        </a:rPr>
                        <a:t> (15%)</a:t>
                      </a:r>
                      <a:endParaRPr lang="en-US" sz="1800" b="1" u="sng">
                        <a:solidFill>
                          <a:schemeClr val="bg1"/>
                        </a:solidFill>
                        <a:latin typeface="Arial" panose="020B0604020202020204" pitchFamily="34" charset="0"/>
                        <a:cs typeface="Arial" panose="020B0604020202020204" pitchFamily="34" charset="0"/>
                      </a:endParaRPr>
                    </a:p>
                  </a:txBody>
                  <a:tcPr marL="119733" marR="119733"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69488">
                <a:tc>
                  <a:txBody>
                    <a:bodyPr/>
                    <a:lstStyle/>
                    <a:p>
                      <a:pPr algn="l"/>
                      <a:r>
                        <a:rPr lang="en-US" sz="1800" b="0">
                          <a:solidFill>
                            <a:schemeClr val="bg1"/>
                          </a:solidFill>
                          <a:latin typeface="Arial" panose="020B0604020202020204" pitchFamily="34" charset="0"/>
                          <a:cs typeface="Arial" panose="020B0604020202020204" pitchFamily="34" charset="0"/>
                        </a:rPr>
                        <a:t>Annualized</a:t>
                      </a:r>
                      <a:r>
                        <a:rPr lang="en-US" sz="1800" b="0" baseline="0">
                          <a:solidFill>
                            <a:schemeClr val="bg1"/>
                          </a:solidFill>
                          <a:latin typeface="Arial" panose="020B0604020202020204" pitchFamily="34" charset="0"/>
                          <a:cs typeface="Arial" panose="020B0604020202020204" pitchFamily="34" charset="0"/>
                        </a:rPr>
                        <a:t> stroke rate</a:t>
                      </a:r>
                      <a:endParaRPr lang="en-US" sz="1800" b="0">
                        <a:solidFill>
                          <a:schemeClr val="bg1"/>
                        </a:solidFill>
                        <a:latin typeface="Arial" panose="020B0604020202020204" pitchFamily="34" charset="0"/>
                        <a:cs typeface="Arial" panose="020B0604020202020204" pitchFamily="34" charset="0"/>
                      </a:endParaRPr>
                    </a:p>
                  </a:txBody>
                  <a:tcPr marL="119733" marR="119733"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US" sz="1800">
                          <a:solidFill>
                            <a:schemeClr val="bg1"/>
                          </a:solidFill>
                          <a:latin typeface="Arial" panose="020B0604020202020204" pitchFamily="34" charset="0"/>
                          <a:cs typeface="Arial" panose="020B0604020202020204" pitchFamily="34" charset="0"/>
                        </a:rPr>
                        <a:t>1.05%</a:t>
                      </a:r>
                    </a:p>
                  </a:txBody>
                  <a:tcPr marL="119733" marR="119733"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US" sz="1800">
                          <a:solidFill>
                            <a:schemeClr val="bg1"/>
                          </a:solidFill>
                          <a:latin typeface="Arial" panose="020B0604020202020204" pitchFamily="34" charset="0"/>
                          <a:cs typeface="Arial" panose="020B0604020202020204" pitchFamily="34" charset="0"/>
                        </a:rPr>
                        <a:t>1.46%</a:t>
                      </a:r>
                    </a:p>
                  </a:txBody>
                  <a:tcPr marL="119733" marR="119733"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US" sz="1800">
                          <a:solidFill>
                            <a:schemeClr val="bg1"/>
                          </a:solidFill>
                          <a:latin typeface="Arial" panose="020B0604020202020204" pitchFamily="34" charset="0"/>
                          <a:cs typeface="Arial" panose="020B0604020202020204" pitchFamily="34" charset="0"/>
                        </a:rPr>
                        <a:t>2.39%</a:t>
                      </a:r>
                    </a:p>
                  </a:txBody>
                  <a:tcPr marL="119733" marR="119733"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69488">
                <a:tc>
                  <a:txBody>
                    <a:bodyPr/>
                    <a:lstStyle/>
                    <a:p>
                      <a:pPr algn="l"/>
                      <a:r>
                        <a:rPr lang="en-US" sz="1800" b="0">
                          <a:latin typeface="Arial" panose="020B0604020202020204" pitchFamily="34" charset="0"/>
                          <a:cs typeface="Arial" panose="020B0604020202020204" pitchFamily="34" charset="0"/>
                        </a:rPr>
                        <a:t>Annualized</a:t>
                      </a:r>
                      <a:r>
                        <a:rPr lang="en-US" sz="1800" b="0" baseline="0">
                          <a:latin typeface="Arial" panose="020B0604020202020204" pitchFamily="34" charset="0"/>
                          <a:cs typeface="Arial" panose="020B0604020202020204" pitchFamily="34" charset="0"/>
                        </a:rPr>
                        <a:t> ischemic stroke rate</a:t>
                      </a:r>
                      <a:endParaRPr lang="en-US" sz="1800" b="0">
                        <a:solidFill>
                          <a:schemeClr val="bg1"/>
                        </a:solidFill>
                        <a:latin typeface="Arial" panose="020B0604020202020204" pitchFamily="34" charset="0"/>
                        <a:cs typeface="Arial" panose="020B0604020202020204" pitchFamily="34" charset="0"/>
                      </a:endParaRPr>
                    </a:p>
                  </a:txBody>
                  <a:tcPr marL="119733" marR="119733" anchor="ctr">
                    <a:lnT w="12700" cap="flat" cmpd="sng" algn="ctr">
                      <a:solidFill>
                        <a:schemeClr val="accent2"/>
                      </a:solidFill>
                      <a:prstDash val="solid"/>
                      <a:round/>
                      <a:headEnd type="none" w="med" len="med"/>
                      <a:tailEnd type="none" w="med" len="med"/>
                    </a:lnT>
                  </a:tcPr>
                </a:tc>
                <a:tc>
                  <a:txBody>
                    <a:bodyPr/>
                    <a:lstStyle/>
                    <a:p>
                      <a:pPr algn="ctr"/>
                      <a:r>
                        <a:rPr lang="en-US" sz="1800">
                          <a:latin typeface="Arial" panose="020B0604020202020204" pitchFamily="34" charset="0"/>
                          <a:cs typeface="Arial" panose="020B0604020202020204" pitchFamily="34" charset="0"/>
                        </a:rPr>
                        <a:t>0.76%</a:t>
                      </a: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lnT w="12700" cap="flat" cmpd="sng" algn="ctr">
                      <a:solidFill>
                        <a:schemeClr val="accent2"/>
                      </a:solidFill>
                      <a:prstDash val="solid"/>
                      <a:round/>
                      <a:headEnd type="none" w="med" len="med"/>
                      <a:tailEnd type="none" w="med" len="med"/>
                    </a:lnT>
                  </a:tcPr>
                </a:tc>
                <a:tc>
                  <a:txBody>
                    <a:bodyPr/>
                    <a:lstStyle/>
                    <a:p>
                      <a:pPr algn="ct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lnT w="12700" cap="flat" cmpd="sng" algn="ctr">
                      <a:solidFill>
                        <a:schemeClr val="accent2"/>
                      </a:solidFill>
                      <a:prstDash val="solid"/>
                      <a:round/>
                      <a:headEnd type="none" w="med" len="med"/>
                      <a:tailEnd type="none" w="med" len="med"/>
                    </a:lnT>
                  </a:tcPr>
                </a:tc>
                <a:tc>
                  <a:txBody>
                    <a:bodyPr/>
                    <a:lstStyle/>
                    <a:p>
                      <a:pPr algn="ctr"/>
                      <a:r>
                        <a:rPr lang="en-US" sz="1800">
                          <a:latin typeface="Arial" panose="020B0604020202020204" pitchFamily="34" charset="0"/>
                          <a:cs typeface="Arial" panose="020B0604020202020204" pitchFamily="34" charset="0"/>
                        </a:rPr>
                        <a:t>1.70%</a:t>
                      </a: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3"/>
                  </a:ext>
                </a:extLst>
              </a:tr>
              <a:tr h="369488">
                <a:tc>
                  <a:txBody>
                    <a:bodyPr/>
                    <a:lstStyle/>
                    <a:p>
                      <a:pPr algn="l"/>
                      <a:r>
                        <a:rPr lang="en-US" sz="1800" b="0" dirty="0">
                          <a:latin typeface="Arial" panose="020B0604020202020204" pitchFamily="34" charset="0"/>
                          <a:cs typeface="Arial" panose="020B0604020202020204" pitchFamily="34" charset="0"/>
                        </a:rPr>
                        <a:t>All-cause</a:t>
                      </a:r>
                      <a:r>
                        <a:rPr lang="en-US" sz="1800" b="0" baseline="0" dirty="0">
                          <a:latin typeface="Arial" panose="020B0604020202020204" pitchFamily="34" charset="0"/>
                          <a:cs typeface="Arial" panose="020B0604020202020204" pitchFamily="34" charset="0"/>
                        </a:rPr>
                        <a:t> mortality</a:t>
                      </a:r>
                      <a:endParaRPr lang="en-US" sz="1800" b="0" dirty="0">
                        <a:solidFill>
                          <a:schemeClr val="bg1"/>
                        </a:solidFill>
                        <a:latin typeface="Arial" panose="020B0604020202020204" pitchFamily="34" charset="0"/>
                        <a:cs typeface="Arial" panose="020B0604020202020204" pitchFamily="34" charset="0"/>
                      </a:endParaRPr>
                    </a:p>
                  </a:txBody>
                  <a:tcPr marL="119733" marR="119733" anchor="ctr"/>
                </a:tc>
                <a:tc>
                  <a:txBody>
                    <a:bodyPr/>
                    <a:lstStyle/>
                    <a:p>
                      <a:pPr algn="ctr"/>
                      <a:r>
                        <a:rPr lang="en-US" sz="1800">
                          <a:latin typeface="Arial" panose="020B0604020202020204" pitchFamily="34" charset="0"/>
                          <a:cs typeface="Arial" panose="020B0604020202020204" pitchFamily="34" charset="0"/>
                        </a:rPr>
                        <a:t>2.52%</a:t>
                      </a: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tc>
                <a:tc>
                  <a:txBody>
                    <a:bodyPr/>
                    <a:lstStyle/>
                    <a:p>
                      <a:pPr algn="ct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tc>
                <a:tc>
                  <a:txBody>
                    <a:bodyPr/>
                    <a:lstStyle/>
                    <a:p>
                      <a:pPr algn="ctr"/>
                      <a:r>
                        <a:rPr lang="en-US" sz="1800">
                          <a:latin typeface="Arial" panose="020B0604020202020204" pitchFamily="34" charset="0"/>
                          <a:cs typeface="Arial" panose="020B0604020202020204" pitchFamily="34" charset="0"/>
                        </a:rPr>
                        <a:t>7.71%</a:t>
                      </a: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tc>
                <a:extLst>
                  <a:ext uri="{0D108BD9-81ED-4DB2-BD59-A6C34878D82A}">
                    <a16:rowId xmlns:a16="http://schemas.microsoft.com/office/drawing/2014/main" val="10004"/>
                  </a:ext>
                </a:extLst>
              </a:tr>
              <a:tr h="369488">
                <a:tc>
                  <a:txBody>
                    <a:bodyPr/>
                    <a:lstStyle/>
                    <a:p>
                      <a:pPr algn="l"/>
                      <a:r>
                        <a:rPr lang="en-US" sz="1800" b="0">
                          <a:latin typeface="Arial" panose="020B0604020202020204" pitchFamily="34" charset="0"/>
                          <a:cs typeface="Arial" panose="020B0604020202020204" pitchFamily="34" charset="0"/>
                        </a:rPr>
                        <a:t>Major bleeding</a:t>
                      </a:r>
                      <a:endParaRPr lang="en-US" sz="1800" b="0">
                        <a:solidFill>
                          <a:schemeClr val="bg1"/>
                        </a:solidFill>
                        <a:latin typeface="Arial" panose="020B0604020202020204" pitchFamily="34" charset="0"/>
                        <a:cs typeface="Arial" panose="020B0604020202020204" pitchFamily="34" charset="0"/>
                      </a:endParaRPr>
                    </a:p>
                  </a:txBody>
                  <a:tcPr marL="119733" marR="119733" anchor="ctr">
                    <a:lnB w="28575"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1.65%</a:t>
                      </a: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lnB w="28575" cap="flat" cmpd="sng" algn="ctr">
                      <a:solidFill>
                        <a:schemeClr val="accent1"/>
                      </a:solidFill>
                      <a:prstDash val="solid"/>
                      <a:round/>
                      <a:headEnd type="none" w="med" len="med"/>
                      <a:tailEnd type="none" w="med" len="med"/>
                    </a:lnB>
                  </a:tcPr>
                </a:tc>
                <a:tc>
                  <a:txBody>
                    <a:bodyPr/>
                    <a:lstStyle/>
                    <a:p>
                      <a:pPr algn="ctr"/>
                      <a:endParaRPr lang="en-US" sz="1800">
                        <a:solidFill>
                          <a:schemeClr val="tx1">
                            <a:lumMod val="75000"/>
                          </a:schemeClr>
                        </a:solidFill>
                        <a:latin typeface="Arial" panose="020B0604020202020204" pitchFamily="34" charset="0"/>
                        <a:cs typeface="Arial" panose="020B0604020202020204" pitchFamily="34" charset="0"/>
                      </a:endParaRPr>
                    </a:p>
                  </a:txBody>
                  <a:tcPr marL="119733" marR="119733" anchor="ctr">
                    <a:lnB w="28575" cap="flat" cmpd="sng" algn="ctr">
                      <a:solidFill>
                        <a:schemeClr val="accent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4.80%</a:t>
                      </a:r>
                      <a:endParaRPr lang="en-US" sz="1800" dirty="0">
                        <a:solidFill>
                          <a:schemeClr val="tx1">
                            <a:lumMod val="75000"/>
                          </a:schemeClr>
                        </a:solidFill>
                        <a:latin typeface="Arial" panose="020B0604020202020204" pitchFamily="34" charset="0"/>
                        <a:cs typeface="Arial" panose="020B0604020202020204" pitchFamily="34" charset="0"/>
                      </a:endParaRPr>
                    </a:p>
                  </a:txBody>
                  <a:tcPr marL="119733" marR="119733" anchor="ct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838200" y="861899"/>
            <a:ext cx="10515600" cy="1106488"/>
          </a:xfrm>
        </p:spPr>
        <p:txBody>
          <a:bodyPr>
            <a:noAutofit/>
          </a:bodyPr>
          <a:lstStyle/>
          <a:p>
            <a:r>
              <a:rPr lang="en-US" dirty="0"/>
              <a:t>Consistent with the Literature, the Risk of Stroke, Bleeding, and Mortality Increased with Declining Renal Function in ARISTOTLE</a:t>
            </a:r>
          </a:p>
        </p:txBody>
      </p:sp>
      <p:sp>
        <p:nvSpPr>
          <p:cNvPr id="4" name="Marcador de pie de página 3"/>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Tonelli M,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J Am Soc Nephrol. </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2006;17(7):2034-47; </a:t>
            </a:r>
            <a:r>
              <a:rPr kumimoji="0" lang="en-US" sz="10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Hohnloser</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SH, et al. </a:t>
            </a:r>
            <a:r>
              <a:rPr kumimoji="0" lang="fr-FR"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Eur</a:t>
            </a:r>
            <a:r>
              <a:rPr kumimoji="0" lang="fr-FR"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fr-FR"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Heart</a:t>
            </a:r>
            <a:r>
              <a:rPr kumimoji="0" lang="fr-FR"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J.</a:t>
            </a:r>
            <a:r>
              <a:rPr kumimoji="0" lang="fr-FR"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2012;33(22):2821-30.</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TextBox 1"/>
          <p:cNvSpPr txBox="1"/>
          <p:nvPr/>
        </p:nvSpPr>
        <p:spPr>
          <a:xfrm>
            <a:off x="998391" y="1913444"/>
            <a:ext cx="9980617" cy="46166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000000"/>
                </a:solidFill>
                <a:effectLst/>
                <a:uLnTx/>
                <a:uFillTx/>
                <a:latin typeface="Calibri" panose="020F0502020204030204"/>
                <a:ea typeface="+mn-ea"/>
                <a:cs typeface="+mn-cs"/>
              </a:rPr>
              <a:t>As renal function deteriorated, associated morbidity and mortality increased</a:t>
            </a:r>
            <a:endParaRPr kumimoji="0" lang="en-US" sz="2400" b="1" i="0" u="sng" strike="noStrike" kern="0" cap="none" spc="0" normalizeH="0" baseline="30000" noProof="0" dirty="0">
              <a:ln>
                <a:noFill/>
              </a:ln>
              <a:solidFill>
                <a:srgbClr val="000000"/>
              </a:solidFill>
              <a:effectLst/>
              <a:uLnTx/>
              <a:uFillTx/>
              <a:latin typeface="Calibri" panose="020F0502020204030204"/>
              <a:ea typeface="+mn-ea"/>
              <a:cs typeface="+mn-cs"/>
            </a:endParaRPr>
          </a:p>
        </p:txBody>
      </p:sp>
      <p:grpSp>
        <p:nvGrpSpPr>
          <p:cNvPr id="10" name="Group 9"/>
          <p:cNvGrpSpPr/>
          <p:nvPr/>
        </p:nvGrpSpPr>
        <p:grpSpPr>
          <a:xfrm>
            <a:off x="1230145" y="2573161"/>
            <a:ext cx="9539409" cy="778691"/>
            <a:chOff x="935596" y="1633616"/>
            <a:chExt cx="7154557" cy="584018"/>
          </a:xfrm>
        </p:grpSpPr>
        <p:sp>
          <p:nvSpPr>
            <p:cNvPr id="6" name="Right Triangle 5"/>
            <p:cNvSpPr/>
            <p:nvPr/>
          </p:nvSpPr>
          <p:spPr>
            <a:xfrm>
              <a:off x="935596" y="1633616"/>
              <a:ext cx="6948772" cy="576064"/>
            </a:xfrm>
            <a:prstGeom prst="r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ight Triangle 6"/>
            <p:cNvSpPr/>
            <p:nvPr/>
          </p:nvSpPr>
          <p:spPr>
            <a:xfrm flipH="1">
              <a:off x="1141381" y="1641570"/>
              <a:ext cx="6948772" cy="576064"/>
            </a:xfrm>
            <a:prstGeom prst="rtTriangl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TextBox 7"/>
            <p:cNvSpPr txBox="1"/>
            <p:nvPr/>
          </p:nvSpPr>
          <p:spPr>
            <a:xfrm>
              <a:off x="1044321" y="1789842"/>
              <a:ext cx="1433326" cy="30008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Renal Function</a:t>
              </a:r>
            </a:p>
          </p:txBody>
        </p:sp>
        <p:sp>
          <p:nvSpPr>
            <p:cNvPr id="9" name="TextBox 8"/>
            <p:cNvSpPr txBox="1"/>
            <p:nvPr/>
          </p:nvSpPr>
          <p:spPr>
            <a:xfrm>
              <a:off x="6804252" y="1794547"/>
              <a:ext cx="1153200" cy="30008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Stroke Rate</a:t>
              </a:r>
            </a:p>
          </p:txBody>
        </p:sp>
      </p:grpSp>
    </p:spTree>
    <p:extLst>
      <p:ext uri="{BB962C8B-B14F-4D97-AF65-F5344CB8AC3E}">
        <p14:creationId xmlns:p14="http://schemas.microsoft.com/office/powerpoint/2010/main" val="317045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838200" y="1285875"/>
          <a:ext cx="10515597" cy="4250366"/>
        </p:xfrm>
        <a:graphic>
          <a:graphicData uri="http://schemas.openxmlformats.org/drawingml/2006/table">
            <a:tbl>
              <a:tblPr firstRow="1" bandRow="1">
                <a:tableStyleId>{0660B408-B3CF-4A94-85FC-2B1E0A45F4A2}</a:tableStyleId>
              </a:tblPr>
              <a:tblGrid>
                <a:gridCol w="2103165">
                  <a:extLst>
                    <a:ext uri="{9D8B030D-6E8A-4147-A177-3AD203B41FA5}">
                      <a16:colId xmlns:a16="http://schemas.microsoft.com/office/drawing/2014/main" val="20000"/>
                    </a:ext>
                  </a:extLst>
                </a:gridCol>
                <a:gridCol w="2103161">
                  <a:extLst>
                    <a:ext uri="{9D8B030D-6E8A-4147-A177-3AD203B41FA5}">
                      <a16:colId xmlns:a16="http://schemas.microsoft.com/office/drawing/2014/main" val="20001"/>
                    </a:ext>
                  </a:extLst>
                </a:gridCol>
                <a:gridCol w="2102941">
                  <a:extLst>
                    <a:ext uri="{9D8B030D-6E8A-4147-A177-3AD203B41FA5}">
                      <a16:colId xmlns:a16="http://schemas.microsoft.com/office/drawing/2014/main" val="20002"/>
                    </a:ext>
                  </a:extLst>
                </a:gridCol>
                <a:gridCol w="2103165">
                  <a:extLst>
                    <a:ext uri="{9D8B030D-6E8A-4147-A177-3AD203B41FA5}">
                      <a16:colId xmlns:a16="http://schemas.microsoft.com/office/drawing/2014/main" val="20003"/>
                    </a:ext>
                  </a:extLst>
                </a:gridCol>
                <a:gridCol w="2103165">
                  <a:extLst>
                    <a:ext uri="{9D8B030D-6E8A-4147-A177-3AD203B41FA5}">
                      <a16:colId xmlns:a16="http://schemas.microsoft.com/office/drawing/2014/main" val="842307253"/>
                    </a:ext>
                  </a:extLst>
                </a:gridCol>
              </a:tblGrid>
              <a:tr h="358253">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endParaRPr kumimoji="0" lang="sv-SE" sz="1600" b="0"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Dabigatran</a:t>
                      </a:r>
                      <a:endParaRPr kumimoji="0" lang="en-US" sz="1600" b="1"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Rivaroxaban</a:t>
                      </a:r>
                      <a:endParaRPr kumimoji="0" lang="en-US" sz="1600" b="1"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Apixaban</a:t>
                      </a:r>
                      <a:endParaRPr kumimoji="0" lang="en-US" sz="1600" b="1"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rPr>
                        <a:t>Edoxaban</a:t>
                      </a:r>
                    </a:p>
                  </a:txBody>
                  <a:tcPr marT="45696" marB="45696" anchor="ctr" horzOverflow="overflow">
                    <a:solidFill>
                      <a:schemeClr val="accent1"/>
                    </a:solidFill>
                  </a:tcPr>
                </a:tc>
                <a:extLst>
                  <a:ext uri="{0D108BD9-81ED-4DB2-BD59-A6C34878D82A}">
                    <a16:rowId xmlns:a16="http://schemas.microsoft.com/office/drawing/2014/main" val="10000"/>
                  </a:ext>
                </a:extLst>
              </a:tr>
              <a:tr h="609069">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Mechanism of action</a:t>
                      </a:r>
                      <a:endParaRPr kumimoji="0" lang="en-US" sz="1600" b="1"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Selective direct </a:t>
                      </a:r>
                      <a:br>
                        <a:rPr kumimoji="0" lang="en-US" sz="1600" u="none" strike="noStrike" cap="none" normalizeH="0" baseline="0">
                          <a:ln>
                            <a:noFill/>
                          </a:ln>
                          <a:effectLst/>
                          <a:latin typeface="Calibri" panose="020F0502020204030204" pitchFamily="34" charset="0"/>
                          <a:cs typeface="Calibri" panose="020F0502020204030204" pitchFamily="34" charset="0"/>
                        </a:rPr>
                      </a:br>
                      <a:r>
                        <a:rPr kumimoji="0" lang="en-US" sz="1600" u="none" strike="noStrike" cap="none" normalizeH="0" baseline="0">
                          <a:ln>
                            <a:noFill/>
                          </a:ln>
                          <a:effectLst/>
                          <a:latin typeface="Calibri" panose="020F0502020204030204" pitchFamily="34" charset="0"/>
                          <a:cs typeface="Calibri" panose="020F0502020204030204" pitchFamily="34" charset="0"/>
                        </a:rPr>
                        <a:t>FIIa inhibitor</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Selective direct </a:t>
                      </a:r>
                      <a:br>
                        <a:rPr kumimoji="0" lang="en-US" sz="1600" u="none" strike="noStrike" cap="none" normalizeH="0" baseline="0">
                          <a:ln>
                            <a:noFill/>
                          </a:ln>
                          <a:effectLst/>
                          <a:latin typeface="Calibri" panose="020F0502020204030204" pitchFamily="34" charset="0"/>
                          <a:cs typeface="Calibri" panose="020F0502020204030204" pitchFamily="34" charset="0"/>
                        </a:rPr>
                      </a:br>
                      <a:r>
                        <a:rPr kumimoji="0" lang="en-US" sz="1600" u="none" strike="noStrike" cap="none" normalizeH="0" baseline="0">
                          <a:ln>
                            <a:noFill/>
                          </a:ln>
                          <a:effectLst/>
                          <a:latin typeface="Calibri" panose="020F0502020204030204" pitchFamily="34" charset="0"/>
                          <a:cs typeface="Calibri" panose="020F0502020204030204" pitchFamily="34" charset="0"/>
                        </a:rPr>
                        <a:t>FXa inhibitor</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Selective direct </a:t>
                      </a:r>
                      <a:br>
                        <a:rPr kumimoji="0" lang="en-US" sz="1600" u="none" strike="noStrike" cap="none" normalizeH="0" baseline="0" dirty="0">
                          <a:ln>
                            <a:noFill/>
                          </a:ln>
                          <a:effectLst/>
                          <a:latin typeface="Calibri" panose="020F0502020204030204" pitchFamily="34" charset="0"/>
                          <a:cs typeface="Calibri" panose="020F0502020204030204" pitchFamily="34" charset="0"/>
                        </a:rPr>
                      </a:br>
                      <a:r>
                        <a:rPr kumimoji="0" lang="en-US" sz="1600" u="none" strike="noStrike" cap="none" normalizeH="0" baseline="0" dirty="0" err="1">
                          <a:ln>
                            <a:noFill/>
                          </a:ln>
                          <a:effectLst/>
                          <a:latin typeface="Calibri" panose="020F0502020204030204" pitchFamily="34" charset="0"/>
                          <a:cs typeface="Calibri" panose="020F0502020204030204" pitchFamily="34" charset="0"/>
                        </a:rPr>
                        <a:t>FXa</a:t>
                      </a:r>
                      <a:r>
                        <a:rPr kumimoji="0" lang="en-US" sz="1600" u="none" strike="noStrike" cap="none" normalizeH="0" baseline="0" dirty="0">
                          <a:ln>
                            <a:noFill/>
                          </a:ln>
                          <a:effectLst/>
                          <a:latin typeface="Calibri" panose="020F0502020204030204" pitchFamily="34" charset="0"/>
                          <a:cs typeface="Calibri" panose="020F0502020204030204" pitchFamily="34" charset="0"/>
                        </a:rPr>
                        <a:t> inhibitor</a:t>
                      </a:r>
                      <a:endParaRPr kumimoji="0" lang="en-US" sz="1600" b="0"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Selective direct </a:t>
                      </a:r>
                      <a:r>
                        <a:rPr kumimoji="0" lang="en-US" sz="1600" b="0" i="0" u="none" strike="noStrike" cap="none" normalizeH="0" baseline="0" err="1">
                          <a:ln>
                            <a:noFill/>
                          </a:ln>
                          <a:solidFill>
                            <a:schemeClr val="tx1"/>
                          </a:solidFill>
                          <a:effectLst/>
                          <a:latin typeface="Calibri" panose="020F0502020204030204" pitchFamily="34" charset="0"/>
                          <a:ea typeface="ＭＳ Ｐゴシック" charset="-128"/>
                          <a:cs typeface="Calibri" panose="020F0502020204030204" pitchFamily="34" charset="0"/>
                        </a:rPr>
                        <a:t>FXa</a:t>
                      </a:r>
                      <a:r>
                        <a:rPr kumimoji="0" lang="en-US" sz="16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 inhibitor</a:t>
                      </a:r>
                    </a:p>
                  </a:txBody>
                  <a:tcPr marT="45696" marB="45696" anchor="ctr" horzOverflow="overflow"/>
                </a:tc>
                <a:extLst>
                  <a:ext uri="{0D108BD9-81ED-4DB2-BD59-A6C34878D82A}">
                    <a16:rowId xmlns:a16="http://schemas.microsoft.com/office/drawing/2014/main" val="10001"/>
                  </a:ext>
                </a:extLst>
              </a:tr>
              <a:tr h="938531">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Bioavailability</a:t>
                      </a:r>
                      <a:endPar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Oral prodrug with poor oral bioavailability (6.5%)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Good oral bioavailability</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Good oral bioavailability</a:t>
                      </a:r>
                      <a:endParaRPr kumimoji="0" lang="en-US" sz="1600" b="0"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Good oral bioavailability</a:t>
                      </a:r>
                    </a:p>
                  </a:txBody>
                  <a:tcPr marT="45696" marB="45696" anchor="ctr" horzOverflow="overflow"/>
                </a:tc>
                <a:extLst>
                  <a:ext uri="{0D108BD9-81ED-4DB2-BD59-A6C34878D82A}">
                    <a16:rowId xmlns:a16="http://schemas.microsoft.com/office/drawing/2014/main" val="10002"/>
                  </a:ext>
                </a:extLst>
              </a:tr>
              <a:tr h="358253">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T</a:t>
                      </a:r>
                      <a:r>
                        <a:rPr kumimoji="0" lang="en-US" sz="1600" u="none" strike="noStrike" cap="none" normalizeH="0" baseline="-25000">
                          <a:ln>
                            <a:noFill/>
                          </a:ln>
                          <a:effectLst/>
                          <a:latin typeface="Calibri" panose="020F0502020204030204" pitchFamily="34" charset="0"/>
                          <a:cs typeface="Calibri" panose="020F0502020204030204" pitchFamily="34" charset="0"/>
                        </a:rPr>
                        <a:t>½</a:t>
                      </a:r>
                      <a:endParaRPr kumimoji="0" lang="en-US" sz="1600" b="1" i="0" u="none" strike="noStrike" cap="none" normalizeH="0" baseline="-2500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12 - 17 hours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6 - 9 hours</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12 hours</a:t>
                      </a:r>
                      <a:endParaRPr kumimoji="0" lang="en-US" sz="1600" b="0"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9 - 11 hours</a:t>
                      </a:r>
                    </a:p>
                  </a:txBody>
                  <a:tcPr marT="45696" marB="45696" anchor="ctr" horzOverflow="overflow"/>
                </a:tc>
                <a:extLst>
                  <a:ext uri="{0D108BD9-81ED-4DB2-BD59-A6C34878D82A}">
                    <a16:rowId xmlns:a16="http://schemas.microsoft.com/office/drawing/2014/main" val="10003"/>
                  </a:ext>
                </a:extLst>
              </a:tr>
              <a:tr h="509469">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Dosing</a:t>
                      </a:r>
                      <a:endPar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Twice daily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Once or twice daily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Twice daily </a:t>
                      </a:r>
                      <a:endParaRPr kumimoji="0" lang="en-US" sz="1600" b="0" i="0" u="none" strike="noStrike" cap="none" normalizeH="0" baseline="0" dirty="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Once or twice daily</a:t>
                      </a:r>
                    </a:p>
                  </a:txBody>
                  <a:tcPr marT="45696" marB="45696" anchor="ctr" horzOverflow="overflow"/>
                </a:tc>
                <a:extLst>
                  <a:ext uri="{0D108BD9-81ED-4DB2-BD59-A6C34878D82A}">
                    <a16:rowId xmlns:a16="http://schemas.microsoft.com/office/drawing/2014/main" val="10004"/>
                  </a:ext>
                </a:extLst>
              </a:tr>
              <a:tr h="609069">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Time action</a:t>
                      </a:r>
                      <a:endPar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1 - 4 hrs post-dose for max. inhibition</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1 - 4 hrs post-dose for max. inhibition</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1 - 4 hrs post-dose for max. inhibition</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1 - 4 hrs. post-dose for max. inhibition</a:t>
                      </a:r>
                    </a:p>
                  </a:txBody>
                  <a:tcPr marT="45696" marB="45696" anchor="ctr" horzOverflow="overflow"/>
                </a:tc>
                <a:extLst>
                  <a:ext uri="{0D108BD9-81ED-4DB2-BD59-A6C34878D82A}">
                    <a16:rowId xmlns:a16="http://schemas.microsoft.com/office/drawing/2014/main" val="10005"/>
                  </a:ext>
                </a:extLst>
              </a:tr>
              <a:tr h="509469">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Platelet aggregation</a:t>
                      </a:r>
                      <a:endPar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No direct effect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No direct effect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No direct effect </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No direct effect </a:t>
                      </a:r>
                    </a:p>
                  </a:txBody>
                  <a:tcPr marT="45696" marB="45696" anchor="ctr" horzOverflow="overflow"/>
                </a:tc>
                <a:extLst>
                  <a:ext uri="{0D108BD9-81ED-4DB2-BD59-A6C34878D82A}">
                    <a16:rowId xmlns:a16="http://schemas.microsoft.com/office/drawing/2014/main" val="10006"/>
                  </a:ext>
                </a:extLst>
              </a:tr>
              <a:tr h="358253">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Elimination</a:t>
                      </a:r>
                      <a:endParaRPr kumimoji="0" lang="en-US" sz="1600" b="1"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80% renal</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35% renal</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25% renal</a:t>
                      </a:r>
                      <a:endParaRPr kumimoji="0" lang="en-US" sz="1600" b="0" i="0" u="none" strike="noStrike" cap="none" normalizeH="0" baseline="0">
                        <a:ln>
                          <a:noFill/>
                        </a:ln>
                        <a:solidFill>
                          <a:schemeClr val="bg2"/>
                        </a:solidFill>
                        <a:effectLst/>
                        <a:latin typeface="Calibri" panose="020F0502020204030204" pitchFamily="34" charset="0"/>
                        <a:ea typeface="ＭＳ Ｐゴシック" charset="-128"/>
                        <a:cs typeface="Calibri" panose="020F0502020204030204" pitchFamily="34" charset="0"/>
                      </a:endParaRPr>
                    </a:p>
                  </a:txBody>
                  <a:tcPr marT="45696" marB="45696"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50% renal</a:t>
                      </a:r>
                    </a:p>
                  </a:txBody>
                  <a:tcPr marT="45696" marB="45696" anchor="ctr" horzOverflow="overflow"/>
                </a:tc>
                <a:extLst>
                  <a:ext uri="{0D108BD9-81ED-4DB2-BD59-A6C34878D82A}">
                    <a16:rowId xmlns:a16="http://schemas.microsoft.com/office/drawing/2014/main" val="10007"/>
                  </a:ext>
                </a:extLst>
              </a:tr>
            </a:tbl>
          </a:graphicData>
        </a:graphic>
      </p:graphicFrame>
      <p:sp>
        <p:nvSpPr>
          <p:cNvPr id="7" name="Rectangle 2"/>
          <p:cNvSpPr>
            <a:spLocks noGrp="1" noChangeArrowheads="1"/>
          </p:cNvSpPr>
          <p:nvPr>
            <p:ph type="title"/>
          </p:nvPr>
        </p:nvSpPr>
        <p:spPr>
          <a:xfrm>
            <a:off x="838200" y="-1"/>
            <a:ext cx="10515600" cy="1105949"/>
          </a:xfrm>
        </p:spPr>
        <p:txBody>
          <a:bodyPr/>
          <a:lstStyle/>
          <a:p>
            <a:r>
              <a:rPr lang="en-US"/>
              <a:t>Direct Oral Anticoagulants (“DOACs”)</a:t>
            </a:r>
          </a:p>
        </p:txBody>
      </p:sp>
      <p:sp>
        <p:nvSpPr>
          <p:cNvPr id="6" name="Footer Placeholder 5">
            <a:extLst>
              <a:ext uri="{FF2B5EF4-FFF2-40B4-BE49-F238E27FC236}">
                <a16:creationId xmlns:a16="http://schemas.microsoft.com/office/drawing/2014/main" id="{8CEE13DB-C075-73B8-468B-5102B1F741A1}"/>
              </a:ext>
            </a:extLst>
          </p:cNvPr>
          <p:cNvSpPr>
            <a:spLocks noGrp="1"/>
          </p:cNvSpPr>
          <p:nvPr>
            <p:ph type="ftr" sz="quarter" idx="3"/>
          </p:nvPr>
        </p:nvSpPr>
        <p:spPr>
          <a:xfrm>
            <a:off x="838200" y="6356350"/>
            <a:ext cx="1051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T1/2, half-life.</a:t>
            </a:r>
            <a:b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b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Eriksson BI, et al. </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Clin </a:t>
            </a:r>
            <a:r>
              <a:rPr kumimoji="0" lang="en-US" sz="10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Pharmacokinet</a:t>
            </a:r>
            <a:r>
              <a:rPr kumimoji="0" lang="en-US"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2009;48(1):1-22.</a:t>
            </a:r>
          </a:p>
        </p:txBody>
      </p:sp>
      <p:sp>
        <p:nvSpPr>
          <p:cNvPr id="8" name="Rectangle 7">
            <a:extLst>
              <a:ext uri="{FF2B5EF4-FFF2-40B4-BE49-F238E27FC236}">
                <a16:creationId xmlns:a16="http://schemas.microsoft.com/office/drawing/2014/main" id="{8C57227D-DACA-4A07-B97F-7AA89960AA5D}"/>
              </a:ext>
            </a:extLst>
          </p:cNvPr>
          <p:cNvSpPr/>
          <p:nvPr/>
        </p:nvSpPr>
        <p:spPr>
          <a:xfrm>
            <a:off x="1950035" y="5601441"/>
            <a:ext cx="848042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Head-to-head studies do not exist, therefore comparisons between agents cannot be made.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Marco 2">
            <a:extLst>
              <a:ext uri="{FF2B5EF4-FFF2-40B4-BE49-F238E27FC236}">
                <a16:creationId xmlns:a16="http://schemas.microsoft.com/office/drawing/2014/main" id="{9A027325-6589-3448-AFDB-510ECA291291}"/>
              </a:ext>
            </a:extLst>
          </p:cNvPr>
          <p:cNvSpPr/>
          <p:nvPr/>
        </p:nvSpPr>
        <p:spPr>
          <a:xfrm>
            <a:off x="838200" y="5153736"/>
            <a:ext cx="10515597" cy="38080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5796229"/>
      </p:ext>
    </p:extLst>
  </p:cSld>
  <p:clrMapOvr>
    <a:masterClrMapping/>
  </p:clrMapOvr>
</p:sld>
</file>

<file path=ppt/theme/theme1.xml><?xml version="1.0" encoding="utf-8"?>
<a:theme xmlns:a="http://schemas.openxmlformats.org/drawingml/2006/main" name="1_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2.xml><?xml version="1.0" encoding="utf-8"?>
<a:theme xmlns:a="http://schemas.openxmlformats.org/drawingml/2006/main" name="1_DukeHeartOTG-New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NewTheme" id="{BF901942-7D7A-C64D-A23E-66EAD3F37037}" vid="{2C3537C6-2617-3042-8253-3C7746394652}"/>
    </a:ext>
  </a:extLst>
</a:theme>
</file>

<file path=ppt/theme/theme3.xml><?xml version="1.0" encoding="utf-8"?>
<a:theme xmlns:a="http://schemas.openxmlformats.org/drawingml/2006/main" name="2_DukeHeartOTG-New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NewTheme" id="{BF901942-7D7A-C64D-A23E-66EAD3F37037}" vid="{2C3537C6-2617-3042-8253-3C77463946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3168</Words>
  <Application>Microsoft Macintosh PowerPoint</Application>
  <PresentationFormat>Widescreen</PresentationFormat>
  <Paragraphs>406</Paragraphs>
  <Slides>31</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Calibri</vt:lpstr>
      <vt:lpstr>Calibri Light</vt:lpstr>
      <vt:lpstr>Century Gothic</vt:lpstr>
      <vt:lpstr>inherit</vt:lpstr>
      <vt:lpstr>Montserrat</vt:lpstr>
      <vt:lpstr>Montserrat Light</vt:lpstr>
      <vt:lpstr>Trebuchet MS</vt:lpstr>
      <vt:lpstr>1_DHOTG-MedEd 23</vt:lpstr>
      <vt:lpstr>1_DukeHeartOTG-NewTheme</vt:lpstr>
      <vt:lpstr>2_DukeHeartOTG-NewTheme</vt:lpstr>
      <vt:lpstr>Office Theme</vt:lpstr>
      <vt:lpstr>PowerPoint Presentation</vt:lpstr>
      <vt:lpstr>PowerPoint Presentation</vt:lpstr>
      <vt:lpstr>Disclaimer</vt:lpstr>
      <vt:lpstr>While DOACs Are Good for Some Things, They Are Not for Everyone</vt:lpstr>
      <vt:lpstr>PowerPoint Presentation</vt:lpstr>
      <vt:lpstr>The Problem with Atrial Fibrillation</vt:lpstr>
      <vt:lpstr>AF Guidelines</vt:lpstr>
      <vt:lpstr>Consistent with the Literature, the Risk of Stroke, Bleeding, and Mortality Increased with Declining Renal Function in ARISTOTLE</vt:lpstr>
      <vt:lpstr>Direct Oral Anticoagulants (“DOACs”)</vt:lpstr>
      <vt:lpstr>Use of DOACs According to Renal Function</vt:lpstr>
      <vt:lpstr>Increasing Age Is Associated with Increased Risk of Stroke and Decreased Use of Oral Anticoagulants</vt:lpstr>
      <vt:lpstr>Unmet Need</vt:lpstr>
      <vt:lpstr>Stroke</vt:lpstr>
      <vt:lpstr>Guidelines for Antiplatelet Therapy Early After Minor Non-Cardioembolic IS or High-Risk TIA</vt:lpstr>
      <vt:lpstr>Guidelines for Long-Term Secondary Prevention</vt:lpstr>
      <vt:lpstr>Residual Risk of Recurrent Stroke Continues to Be High in Contemporary Studies</vt:lpstr>
      <vt:lpstr>Long-Term Residual Risk After TIA or Minor Stroke</vt:lpstr>
      <vt:lpstr>Dual Pathway Inhibition with Antiplatelet Therapy and  an Anticoagulant: Subgroup Analysis of COMPASS Trial </vt:lpstr>
      <vt:lpstr>DOACs in ESUS Population</vt:lpstr>
      <vt:lpstr>Unmet Need</vt:lpstr>
      <vt:lpstr>Post-Myocardial Infarction</vt:lpstr>
      <vt:lpstr>There Is a High Risk of Recurrent CV Events After ACS</vt:lpstr>
      <vt:lpstr>Half of Recurrent Events During the First Year  Post-MI Occur Within the First 90 Days</vt:lpstr>
      <vt:lpstr>Half of Recurrent Events During the First Year  Post-MI Occur Within the First 90 Days</vt:lpstr>
      <vt:lpstr>Risk of Recurrent Events in the First 90 Days Post-AMI </vt:lpstr>
      <vt:lpstr>Addition of Anticoagulation to Antiplatelet Therapy Reduces Risk of MACE</vt:lpstr>
      <vt:lpstr>Rivaroxaban Reduced Myocardial Infarction </vt:lpstr>
      <vt:lpstr>Reduction in MACE BUT..</vt:lpstr>
      <vt:lpstr>Unmet Need</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cp:revision>
  <dcterms:created xsi:type="dcterms:W3CDTF">2023-11-17T14:58:05Z</dcterms:created>
  <dcterms:modified xsi:type="dcterms:W3CDTF">2023-11-17T20:26:23Z</dcterms:modified>
  <cp:category/>
</cp:coreProperties>
</file>