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2.xml" ContentType="application/vnd.openxmlformats-officedocument.theme+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3.xml" ContentType="application/vnd.openxmlformats-officedocument.theme+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744" r:id="rId2"/>
    <p:sldMasterId id="2147483758" r:id="rId3"/>
    <p:sldMasterId id="2147483771" r:id="rId4"/>
  </p:sldMasterIdLst>
  <p:notesMasterIdLst>
    <p:notesMasterId r:id="rId35"/>
  </p:notesMasterIdLst>
  <p:sldIdLst>
    <p:sldId id="2147471507" r:id="rId5"/>
    <p:sldId id="265" r:id="rId6"/>
    <p:sldId id="256" r:id="rId7"/>
    <p:sldId id="2141411974" r:id="rId8"/>
    <p:sldId id="2474" r:id="rId9"/>
    <p:sldId id="2147471508" r:id="rId10"/>
    <p:sldId id="993" r:id="rId11"/>
    <p:sldId id="2147471509" r:id="rId12"/>
    <p:sldId id="2444" r:id="rId13"/>
    <p:sldId id="996" r:id="rId14"/>
    <p:sldId id="997" r:id="rId15"/>
    <p:sldId id="2147471513" r:id="rId16"/>
    <p:sldId id="845" r:id="rId17"/>
    <p:sldId id="2147471514" r:id="rId18"/>
    <p:sldId id="959" r:id="rId19"/>
    <p:sldId id="2473" r:id="rId20"/>
    <p:sldId id="2424" r:id="rId21"/>
    <p:sldId id="2423" r:id="rId22"/>
    <p:sldId id="897" r:id="rId23"/>
    <p:sldId id="2468" r:id="rId24"/>
    <p:sldId id="848" r:id="rId25"/>
    <p:sldId id="2469" r:id="rId26"/>
    <p:sldId id="2147471515" r:id="rId27"/>
    <p:sldId id="2464" r:id="rId28"/>
    <p:sldId id="2147471516" r:id="rId29"/>
    <p:sldId id="976" r:id="rId30"/>
    <p:sldId id="2147471517" r:id="rId31"/>
    <p:sldId id="992" r:id="rId32"/>
    <p:sldId id="385" r:id="rId33"/>
    <p:sldId id="264"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1"/>
    <p:restoredTop sz="96327"/>
  </p:normalViewPr>
  <p:slideViewPr>
    <p:cSldViewPr snapToGrid="0">
      <p:cViewPr varScale="1">
        <p:scale>
          <a:sx n="102" d="100"/>
          <a:sy n="102" d="100"/>
        </p:scale>
        <p:origin x="192" y="6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7135802469135807E-2"/>
          <c:y val="2.0200835519088103E-2"/>
          <c:w val="0.79519004568873353"/>
          <c:h val="0.78307616986017725"/>
        </c:manualLayout>
      </c:layout>
      <c:barChart>
        <c:barDir val="col"/>
        <c:grouping val="clustered"/>
        <c:varyColors val="0"/>
        <c:ser>
          <c:idx val="0"/>
          <c:order val="0"/>
          <c:tx>
            <c:strRef>
              <c:f>Sheet1!$B$1</c:f>
              <c:strCache>
                <c:ptCount val="1"/>
                <c:pt idx="0">
                  <c:v>Major Bleeding</c:v>
                </c:pt>
              </c:strCache>
            </c:strRef>
          </c:tx>
          <c:spPr>
            <a:solidFill>
              <a:schemeClr val="tx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NOACs</c:v>
                </c:pt>
                <c:pt idx="1">
                  <c:v>Warfarin</c:v>
                </c:pt>
              </c:strCache>
            </c:strRef>
          </c:cat>
          <c:val>
            <c:numRef>
              <c:f>Sheet1!$B$2:$B$3</c:f>
              <c:numCache>
                <c:formatCode>0.00</c:formatCode>
                <c:ptCount val="2"/>
                <c:pt idx="0">
                  <c:v>2.391691007800544</c:v>
                </c:pt>
                <c:pt idx="1">
                  <c:v>2.8040495330214927</c:v>
                </c:pt>
              </c:numCache>
            </c:numRef>
          </c:val>
          <c:extLst>
            <c:ext xmlns:c16="http://schemas.microsoft.com/office/drawing/2014/chart" uri="{C3380CC4-5D6E-409C-BE32-E72D297353CC}">
              <c16:uniqueId val="{00000000-A35C-FE46-96D3-9BE55E086436}"/>
            </c:ext>
          </c:extLst>
        </c:ser>
        <c:ser>
          <c:idx val="1"/>
          <c:order val="1"/>
          <c:tx>
            <c:strRef>
              <c:f>Sheet1!$C$1</c:f>
              <c:strCache>
                <c:ptCount val="1"/>
                <c:pt idx="0">
                  <c:v>GI Bleeding</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NOACs</c:v>
                </c:pt>
                <c:pt idx="1">
                  <c:v>Warfarin</c:v>
                </c:pt>
              </c:strCache>
            </c:strRef>
          </c:cat>
          <c:val>
            <c:numRef>
              <c:f>Sheet1!$C$2:$C$3</c:f>
              <c:numCache>
                <c:formatCode>0.00</c:formatCode>
                <c:ptCount val="2"/>
                <c:pt idx="0">
                  <c:v>1.1655807572084418</c:v>
                </c:pt>
                <c:pt idx="1">
                  <c:v>0.91964110655699927</c:v>
                </c:pt>
              </c:numCache>
            </c:numRef>
          </c:val>
          <c:extLst>
            <c:ext xmlns:c16="http://schemas.microsoft.com/office/drawing/2014/chart" uri="{C3380CC4-5D6E-409C-BE32-E72D297353CC}">
              <c16:uniqueId val="{00000001-A35C-FE46-96D3-9BE55E086436}"/>
            </c:ext>
          </c:extLst>
        </c:ser>
        <c:ser>
          <c:idx val="2"/>
          <c:order val="2"/>
          <c:tx>
            <c:strRef>
              <c:f>Sheet1!$D$1</c:f>
              <c:strCache>
                <c:ptCount val="1"/>
                <c:pt idx="0">
                  <c:v>ICH</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NOACs</c:v>
                </c:pt>
                <c:pt idx="1">
                  <c:v>Warfarin</c:v>
                </c:pt>
              </c:strCache>
            </c:strRef>
          </c:cat>
          <c:val>
            <c:numRef>
              <c:f>Sheet1!$D$2:$D$3</c:f>
              <c:numCache>
                <c:formatCode>0.00</c:formatCode>
                <c:ptCount val="2"/>
                <c:pt idx="0">
                  <c:v>0.31661581154530238</c:v>
                </c:pt>
                <c:pt idx="1">
                  <c:v>0.66133243703337774</c:v>
                </c:pt>
              </c:numCache>
            </c:numRef>
          </c:val>
          <c:extLst>
            <c:ext xmlns:c16="http://schemas.microsoft.com/office/drawing/2014/chart" uri="{C3380CC4-5D6E-409C-BE32-E72D297353CC}">
              <c16:uniqueId val="{00000002-A35C-FE46-96D3-9BE55E086436}"/>
            </c:ext>
          </c:extLst>
        </c:ser>
        <c:dLbls>
          <c:showLegendKey val="0"/>
          <c:showVal val="0"/>
          <c:showCatName val="0"/>
          <c:showSerName val="0"/>
          <c:showPercent val="0"/>
          <c:showBubbleSize val="0"/>
        </c:dLbls>
        <c:gapWidth val="219"/>
        <c:overlap val="-27"/>
        <c:axId val="162767616"/>
        <c:axId val="162769152"/>
      </c:barChart>
      <c:catAx>
        <c:axId val="162767616"/>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62769152"/>
        <c:crosses val="autoZero"/>
        <c:auto val="1"/>
        <c:lblAlgn val="ctr"/>
        <c:lblOffset val="100"/>
        <c:noMultiLvlLbl val="0"/>
      </c:catAx>
      <c:valAx>
        <c:axId val="162769152"/>
        <c:scaling>
          <c:orientation val="minMax"/>
          <c:max val="5"/>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62767616"/>
        <c:crosses val="autoZero"/>
        <c:crossBetween val="between"/>
        <c:majorUnit val="1"/>
      </c:valAx>
      <c:spPr>
        <a:noFill/>
        <a:ln>
          <a:noFill/>
        </a:ln>
        <a:effectLst/>
      </c:spPr>
    </c:plotArea>
    <c:legend>
      <c:legendPos val="b"/>
      <c:layout>
        <c:manualLayout>
          <c:xMode val="edge"/>
          <c:yMode val="edge"/>
          <c:x val="0.10419584588963417"/>
          <c:y val="0.92238591490080479"/>
          <c:w val="0.76197867859110202"/>
          <c:h val="7.7614085099195249E-2"/>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416518676347554"/>
          <c:y val="4.2093685330511048E-2"/>
          <c:w val="0.87550853385174598"/>
          <c:h val="0.70951391008782216"/>
        </c:manualLayout>
      </c:layout>
      <c:barChart>
        <c:barDir val="col"/>
        <c:grouping val="clustered"/>
        <c:varyColors val="0"/>
        <c:ser>
          <c:idx val="0"/>
          <c:order val="0"/>
          <c:tx>
            <c:strRef>
              <c:f>Sheet1!$B$1</c:f>
              <c:strCache>
                <c:ptCount val="1"/>
                <c:pt idx="0">
                  <c:v>OAC only</c:v>
                </c:pt>
              </c:strCache>
            </c:strRef>
          </c:tx>
          <c:spPr>
            <a:solidFill>
              <a:schemeClr val="accent1"/>
            </a:solidFill>
            <a:ln>
              <a:noFill/>
            </a:ln>
            <a:effectLst/>
          </c:spPr>
          <c:invertIfNegative val="0"/>
          <c:cat>
            <c:strRef>
              <c:f>Sheet1!$A$2:$A$5</c:f>
              <c:strCache>
                <c:ptCount val="4"/>
                <c:pt idx="0">
                  <c:v>Paroxysmal AF</c:v>
                </c:pt>
                <c:pt idx="1">
                  <c:v>Permanent AF</c:v>
                </c:pt>
                <c:pt idx="2">
                  <c:v>Age ≥ 80</c:v>
                </c:pt>
                <c:pt idx="3">
                  <c:v>Age &lt;80</c:v>
                </c:pt>
              </c:strCache>
            </c:strRef>
          </c:cat>
          <c:val>
            <c:numRef>
              <c:f>Sheet1!$B$2:$B$5</c:f>
              <c:numCache>
                <c:formatCode>General</c:formatCode>
                <c:ptCount val="4"/>
                <c:pt idx="0">
                  <c:v>13</c:v>
                </c:pt>
                <c:pt idx="1">
                  <c:v>29</c:v>
                </c:pt>
                <c:pt idx="2">
                  <c:v>22</c:v>
                </c:pt>
                <c:pt idx="3">
                  <c:v>26</c:v>
                </c:pt>
              </c:numCache>
            </c:numRef>
          </c:val>
          <c:extLst>
            <c:ext xmlns:c16="http://schemas.microsoft.com/office/drawing/2014/chart" uri="{C3380CC4-5D6E-409C-BE32-E72D297353CC}">
              <c16:uniqueId val="{00000001-B3B0-4BAC-AACB-7C93C93E0EF5}"/>
            </c:ext>
          </c:extLst>
        </c:ser>
        <c:ser>
          <c:idx val="1"/>
          <c:order val="1"/>
          <c:tx>
            <c:strRef>
              <c:f>Sheet1!$C$1</c:f>
              <c:strCache>
                <c:ptCount val="1"/>
                <c:pt idx="0">
                  <c:v>Aspirin + OAC</c:v>
                </c:pt>
              </c:strCache>
            </c:strRef>
          </c:tx>
          <c:spPr>
            <a:solidFill>
              <a:schemeClr val="tx2">
                <a:lumMod val="50000"/>
              </a:schemeClr>
            </a:solidFill>
            <a:ln>
              <a:noFill/>
            </a:ln>
            <a:effectLst/>
          </c:spPr>
          <c:invertIfNegative val="0"/>
          <c:cat>
            <c:strRef>
              <c:f>Sheet1!$A$2:$A$5</c:f>
              <c:strCache>
                <c:ptCount val="4"/>
                <c:pt idx="0">
                  <c:v>Paroxysmal AF</c:v>
                </c:pt>
                <c:pt idx="1">
                  <c:v>Permanent AF</c:v>
                </c:pt>
                <c:pt idx="2">
                  <c:v>Age ≥ 80</c:v>
                </c:pt>
                <c:pt idx="3">
                  <c:v>Age &lt;80</c:v>
                </c:pt>
              </c:strCache>
            </c:strRef>
          </c:cat>
          <c:val>
            <c:numRef>
              <c:f>Sheet1!$C$2:$C$5</c:f>
              <c:numCache>
                <c:formatCode>General</c:formatCode>
                <c:ptCount val="4"/>
                <c:pt idx="0">
                  <c:v>8</c:v>
                </c:pt>
                <c:pt idx="1">
                  <c:v>15</c:v>
                </c:pt>
                <c:pt idx="2">
                  <c:v>11</c:v>
                </c:pt>
                <c:pt idx="3">
                  <c:v>14</c:v>
                </c:pt>
              </c:numCache>
            </c:numRef>
          </c:val>
          <c:extLst>
            <c:ext xmlns:c16="http://schemas.microsoft.com/office/drawing/2014/chart" uri="{C3380CC4-5D6E-409C-BE32-E72D297353CC}">
              <c16:uniqueId val="{00000002-B3B0-4BAC-AACB-7C93C93E0EF5}"/>
            </c:ext>
          </c:extLst>
        </c:ser>
        <c:ser>
          <c:idx val="2"/>
          <c:order val="2"/>
          <c:tx>
            <c:strRef>
              <c:f>Sheet1!$D$1</c:f>
              <c:strCache>
                <c:ptCount val="1"/>
                <c:pt idx="0">
                  <c:v>Aspirin only</c:v>
                </c:pt>
              </c:strCache>
            </c:strRef>
          </c:tx>
          <c:spPr>
            <a:solidFill>
              <a:schemeClr val="accent2">
                <a:lumMod val="75000"/>
                <a:lumOff val="25000"/>
              </a:schemeClr>
            </a:solidFill>
            <a:ln>
              <a:noFill/>
            </a:ln>
            <a:effectLst/>
          </c:spPr>
          <c:invertIfNegative val="0"/>
          <c:cat>
            <c:strRef>
              <c:f>Sheet1!$A$2:$A$5</c:f>
              <c:strCache>
                <c:ptCount val="4"/>
                <c:pt idx="0">
                  <c:v>Paroxysmal AF</c:v>
                </c:pt>
                <c:pt idx="1">
                  <c:v>Permanent AF</c:v>
                </c:pt>
                <c:pt idx="2">
                  <c:v>Age ≥ 80</c:v>
                </c:pt>
                <c:pt idx="3">
                  <c:v>Age &lt;80</c:v>
                </c:pt>
              </c:strCache>
            </c:strRef>
          </c:cat>
          <c:val>
            <c:numRef>
              <c:f>Sheet1!$D$2:$D$5</c:f>
              <c:numCache>
                <c:formatCode>General</c:formatCode>
                <c:ptCount val="4"/>
                <c:pt idx="0">
                  <c:v>46</c:v>
                </c:pt>
                <c:pt idx="1">
                  <c:v>35</c:v>
                </c:pt>
                <c:pt idx="2">
                  <c:v>42</c:v>
                </c:pt>
                <c:pt idx="3">
                  <c:v>35</c:v>
                </c:pt>
              </c:numCache>
            </c:numRef>
          </c:val>
          <c:extLst>
            <c:ext xmlns:c16="http://schemas.microsoft.com/office/drawing/2014/chart" uri="{C3380CC4-5D6E-409C-BE32-E72D297353CC}">
              <c16:uniqueId val="{00000003-B3B0-4BAC-AACB-7C93C93E0EF5}"/>
            </c:ext>
          </c:extLst>
        </c:ser>
        <c:ser>
          <c:idx val="3"/>
          <c:order val="3"/>
          <c:tx>
            <c:strRef>
              <c:f>Sheet1!$E$1</c:f>
              <c:strCache>
                <c:ptCount val="1"/>
                <c:pt idx="0">
                  <c:v>None</c:v>
                </c:pt>
              </c:strCache>
            </c:strRef>
          </c:tx>
          <c:spPr>
            <a:solidFill>
              <a:schemeClr val="accent6"/>
            </a:solidFill>
            <a:ln>
              <a:noFill/>
            </a:ln>
            <a:effectLst/>
          </c:spPr>
          <c:invertIfNegative val="0"/>
          <c:cat>
            <c:strRef>
              <c:f>Sheet1!$A$2:$A$5</c:f>
              <c:strCache>
                <c:ptCount val="4"/>
                <c:pt idx="0">
                  <c:v>Paroxysmal AF</c:v>
                </c:pt>
                <c:pt idx="1">
                  <c:v>Permanent AF</c:v>
                </c:pt>
                <c:pt idx="2">
                  <c:v>Age ≥ 80</c:v>
                </c:pt>
                <c:pt idx="3">
                  <c:v>Age &lt;80</c:v>
                </c:pt>
              </c:strCache>
            </c:strRef>
          </c:cat>
          <c:val>
            <c:numRef>
              <c:f>Sheet1!$E$2:$E$5</c:f>
              <c:numCache>
                <c:formatCode>General</c:formatCode>
                <c:ptCount val="4"/>
                <c:pt idx="0">
                  <c:v>33</c:v>
                </c:pt>
                <c:pt idx="1">
                  <c:v>21</c:v>
                </c:pt>
                <c:pt idx="2">
                  <c:v>25</c:v>
                </c:pt>
                <c:pt idx="3">
                  <c:v>25</c:v>
                </c:pt>
              </c:numCache>
            </c:numRef>
          </c:val>
          <c:extLst>
            <c:ext xmlns:c16="http://schemas.microsoft.com/office/drawing/2014/chart" uri="{C3380CC4-5D6E-409C-BE32-E72D297353CC}">
              <c16:uniqueId val="{00000004-B3B0-4BAC-AACB-7C93C93E0EF5}"/>
            </c:ext>
          </c:extLst>
        </c:ser>
        <c:dLbls>
          <c:showLegendKey val="0"/>
          <c:showVal val="0"/>
          <c:showCatName val="0"/>
          <c:showSerName val="0"/>
          <c:showPercent val="0"/>
          <c:showBubbleSize val="0"/>
        </c:dLbls>
        <c:gapWidth val="219"/>
        <c:overlap val="-27"/>
        <c:axId val="156775168"/>
        <c:axId val="156776704"/>
      </c:barChart>
      <c:catAx>
        <c:axId val="1567751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56776704"/>
        <c:crosses val="autoZero"/>
        <c:auto val="1"/>
        <c:lblAlgn val="ctr"/>
        <c:lblOffset val="100"/>
        <c:noMultiLvlLbl val="0"/>
      </c:catAx>
      <c:valAx>
        <c:axId val="1567767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56775168"/>
        <c:crosses val="autoZero"/>
        <c:crossBetween val="between"/>
        <c:majorUnit val="10"/>
        <c:minorUnit val="5"/>
      </c:valAx>
      <c:spPr>
        <a:noFill/>
        <a:ln>
          <a:noFill/>
        </a:ln>
        <a:effectLst/>
      </c:spPr>
    </c:plotArea>
    <c:legend>
      <c:legendPos val="b"/>
      <c:layout>
        <c:manualLayout>
          <c:xMode val="edge"/>
          <c:yMode val="edge"/>
          <c:x val="0.15633179495031241"/>
          <c:y val="0.83890614615113246"/>
          <c:w val="0.79577511811435198"/>
          <c:h val="4.6797886124415843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5AA2B0-B0D5-BD49-991D-1C4E806D745D}" type="datetimeFigureOut">
              <a:rPr lang="en-US" smtClean="0"/>
              <a:t>11/17/23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3E3C77-A64A-CF45-8ECC-C41A87C6D0BD}" type="slidenum">
              <a:rPr lang="en-US" smtClean="0"/>
              <a:t>‹#›</a:t>
            </a:fld>
            <a:endParaRPr lang="en-US"/>
          </a:p>
        </p:txBody>
      </p:sp>
    </p:spTree>
    <p:extLst>
      <p:ext uri="{BB962C8B-B14F-4D97-AF65-F5344CB8AC3E}">
        <p14:creationId xmlns:p14="http://schemas.microsoft.com/office/powerpoint/2010/main" val="40367218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6B664F-67DD-4A8C-97DA-554B6EF1996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830077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p:txBody>
          <a:bodyPr/>
          <a:lstStyle/>
          <a:p>
            <a:pPr marL="628650" lvl="1" indent="-171450">
              <a:buFont typeface="Arial" panose="020B0604020202020204" pitchFamily="34" charset="0"/>
              <a:buChar char="•"/>
            </a:pPr>
            <a:endParaRPr lang="en-US" dirty="0"/>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9B5A00-EAD0-BE45-AE97-C3B874BDF9CE}" type="datetime8">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11/17/23 3:22 PM</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3775CC-8A65-47E2-AF23-76AC40C15F92}"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91009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94770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51541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D4E5E3-138F-DE4B-A1B1-6AC91E067F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868505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lide Image Placeholder 1"/>
          <p:cNvSpPr>
            <a:spLocks noGrp="1" noRot="1" noChangeAspect="1" noTextEdit="1"/>
          </p:cNvSpPr>
          <p:nvPr>
            <p:ph type="sldImg"/>
          </p:nvPr>
        </p:nvSpPr>
        <p:spPr>
          <a:xfrm>
            <a:off x="406400" y="698500"/>
            <a:ext cx="6197600" cy="3486150"/>
          </a:xfrm>
          <a:ln/>
        </p:spPr>
      </p:sp>
      <p:sp>
        <p:nvSpPr>
          <p:cNvPr id="172035" name="Notes Placeholder 2"/>
          <p:cNvSpPr>
            <a:spLocks noGrp="1"/>
          </p:cNvSpPr>
          <p:nvPr>
            <p:ph type="body" idx="1"/>
          </p:nvPr>
        </p:nvSpPr>
        <p:spPr>
          <a:noFill/>
          <a:ln/>
        </p:spPr>
        <p:txBody>
          <a:bodyPr/>
          <a:lstStyle/>
          <a:p>
            <a:pPr eaLnBrk="1" hangingPunct="1"/>
            <a:endParaRPr lang="en-US">
              <a:latin typeface="Arial" pitchFamily="34" charset="0"/>
            </a:endParaRPr>
          </a:p>
        </p:txBody>
      </p:sp>
      <p:sp>
        <p:nvSpPr>
          <p:cNvPr id="172036" name="Slide Number Placeholder 3"/>
          <p:cNvSpPr>
            <a:spLocks noGrp="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DC75C3-D90F-462D-A641-1649ACC486FF}" type="slidenum">
              <a:rPr kumimoji="0" lang="en-US" sz="1200" b="0" i="0" u="none" strike="noStrike" kern="1200" cap="none" spc="0" normalizeH="0" baseline="0" noProof="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39636857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2B8E86E-40EF-4143-91BD-4A04DBEC0E36}" type="slidenum">
              <a:rPr kumimoji="0" lang="en-US" sz="13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sz="13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2316277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232B472F-1772-F545-8E5E-22C3F64943A2}"/>
              </a:ext>
            </a:extLst>
          </p:cNvPr>
          <p:cNvSpPr>
            <a:spLocks noGrp="1" noRot="1" noChangeAspect="1" noChangeArrowheads="1" noTextEdit="1"/>
          </p:cNvSpPr>
          <p:nvPr>
            <p:ph type="sldImg"/>
          </p:nvPr>
        </p:nvSpPr>
        <p:spPr>
          <a:ln/>
        </p:spPr>
      </p:sp>
      <p:sp>
        <p:nvSpPr>
          <p:cNvPr id="54275" name="Rectangle 3">
            <a:extLst>
              <a:ext uri="{FF2B5EF4-FFF2-40B4-BE49-F238E27FC236}">
                <a16:creationId xmlns:a16="http://schemas.microsoft.com/office/drawing/2014/main" id="{3DC09D7C-48FC-5340-A875-A75F98D06B2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cs typeface="ヒラギノ角ゴ Pro W3" panose="020B0300000000000000" pitchFamily="34" charset="-128"/>
            </a:endParaRPr>
          </a:p>
        </p:txBody>
      </p:sp>
    </p:spTree>
    <p:extLst>
      <p:ext uri="{BB962C8B-B14F-4D97-AF65-F5344CB8AC3E}">
        <p14:creationId xmlns:p14="http://schemas.microsoft.com/office/powerpoint/2010/main" val="32798382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D4E5E3-138F-DE4B-A1B1-6AC91E067F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180110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B8E86E-40EF-4143-91BD-4A04DBEC0E3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137204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a:extLst>
              <a:ext uri="{FF2B5EF4-FFF2-40B4-BE49-F238E27FC236}">
                <a16:creationId xmlns:a16="http://schemas.microsoft.com/office/drawing/2014/main" id="{DCE07CBE-32BA-B04F-BCE8-47081FDF2670}"/>
              </a:ext>
            </a:extLst>
          </p:cNvPr>
          <p:cNvSpPr txBox="1">
            <a:spLocks noChangeArrowheads="1"/>
          </p:cNvSpPr>
          <p:nvPr/>
        </p:nvSpPr>
        <p:spPr bwMode="auto">
          <a:xfrm>
            <a:off x="1587500" y="1006475"/>
            <a:ext cx="4595813" cy="344805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4098" name="Text Box 2">
            <a:extLst>
              <a:ext uri="{FF2B5EF4-FFF2-40B4-BE49-F238E27FC236}">
                <a16:creationId xmlns:a16="http://schemas.microsoft.com/office/drawing/2014/main" id="{0B3B2360-856B-6346-BA2C-729728172F9D}"/>
              </a:ext>
            </a:extLst>
          </p:cNvPr>
          <p:cNvSpPr txBox="1">
            <a:spLocks noGrp="1" noChangeArrowheads="1"/>
          </p:cNvSpPr>
          <p:nvPr>
            <p:ph type="body"/>
          </p:nvPr>
        </p:nvSpPr>
        <p:spPr bwMode="auto">
          <a:xfrm>
            <a:off x="1185863" y="4787900"/>
            <a:ext cx="5407025" cy="38258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313099995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gradFill>
          <a:gsLst>
            <a:gs pos="84000">
              <a:srgbClr val="EDEDED"/>
            </a:gs>
            <a:gs pos="57000">
              <a:schemeClr val="bg1"/>
            </a:gs>
            <a:gs pos="100000">
              <a:schemeClr val="bg2">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831850" y="1101482"/>
            <a:ext cx="10515600" cy="2825748"/>
          </a:xfrm>
        </p:spPr>
        <p:txBody>
          <a:bodyPr anchor="b">
            <a:normAutofit/>
          </a:bodyPr>
          <a:lstStyle>
            <a:lvl1pPr>
              <a:defRPr sz="4800">
                <a:solidFill>
                  <a:schemeClr val="accent1"/>
                </a:solidFill>
              </a:defRPr>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831850" y="4208338"/>
            <a:ext cx="10515600" cy="1766887"/>
          </a:xfrm>
          <a:prstGeom prst="rect">
            <a:avLst/>
          </a:prstGeom>
        </p:spPr>
        <p:txBody>
          <a:bodyPr>
            <a:normAutofit/>
          </a:bodyPr>
          <a:lstStyle>
            <a:lvl1pPr marL="0" indent="0">
              <a:buNone/>
              <a:defRPr sz="2000">
                <a:solidFill>
                  <a:schemeClr val="bg2">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cxnSp>
        <p:nvCxnSpPr>
          <p:cNvPr id="16" name="Straight Connector 15">
            <a:extLst>
              <a:ext uri="{FF2B5EF4-FFF2-40B4-BE49-F238E27FC236}">
                <a16:creationId xmlns:a16="http://schemas.microsoft.com/office/drawing/2014/main" id="{D0CC67B0-1237-46F2-B879-34B77487522D}"/>
              </a:ext>
            </a:extLst>
          </p:cNvPr>
          <p:cNvCxnSpPr/>
          <p:nvPr/>
        </p:nvCxnSpPr>
        <p:spPr>
          <a:xfrm>
            <a:off x="831850" y="1101482"/>
            <a:ext cx="105156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Footer Placeholder 4">
            <a:extLst>
              <a:ext uri="{FF2B5EF4-FFF2-40B4-BE49-F238E27FC236}">
                <a16:creationId xmlns:a16="http://schemas.microsoft.com/office/drawing/2014/main" id="{97C5F604-5875-43F7-B477-70FB1C866798}"/>
              </a:ext>
            </a:extLst>
          </p:cNvPr>
          <p:cNvSpPr>
            <a:spLocks noGrp="1"/>
          </p:cNvSpPr>
          <p:nvPr>
            <p:ph type="ftr" sz="quarter" idx="3"/>
          </p:nvPr>
        </p:nvSpPr>
        <p:spPr>
          <a:xfrm>
            <a:off x="838200" y="6356350"/>
            <a:ext cx="1050925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r>
              <a:rPr lang="en-US"/>
              <a:t>Capranzano P, et al. Expert Rev Cardiovasc Ther. 2013;11(8):959-973;</a:t>
            </a:r>
          </a:p>
          <a:p>
            <a:r>
              <a:rPr lang="en-US"/>
              <a:t>
Granger CB, et al. N Engl J Med. 2011;365:981-992; </a:t>
            </a:r>
          </a:p>
          <a:p>
            <a:r>
              <a:rPr lang="en-US"/>
              <a:t>
Connolly SJ, et al. N Engl J Med. 2009;361(12):1139-1151;</a:t>
            </a:r>
          </a:p>
          <a:p>
            <a:r>
              <a:rPr lang="en-US"/>
              <a:t>
Patel MR, et al. N Engl J Med. 2011;365(10):883-891.</a:t>
            </a:r>
            <a:endParaRPr lang="en-US" dirty="0"/>
          </a:p>
        </p:txBody>
      </p:sp>
      <p:pic>
        <p:nvPicPr>
          <p:cNvPr id="8" name="Picture 7">
            <a:extLst>
              <a:ext uri="{FF2B5EF4-FFF2-40B4-BE49-F238E27FC236}">
                <a16:creationId xmlns:a16="http://schemas.microsoft.com/office/drawing/2014/main" id="{3390C64D-9995-4CD5-AD94-B104F638C54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1849" y="184778"/>
            <a:ext cx="4343365" cy="675353"/>
          </a:xfrm>
          <a:prstGeom prst="rect">
            <a:avLst/>
          </a:prstGeom>
        </p:spPr>
      </p:pic>
      <p:pic>
        <p:nvPicPr>
          <p:cNvPr id="2" name="Picture 1">
            <a:extLst>
              <a:ext uri="{FF2B5EF4-FFF2-40B4-BE49-F238E27FC236}">
                <a16:creationId xmlns:a16="http://schemas.microsoft.com/office/drawing/2014/main" id="{D547F72E-5064-4C5E-AB7F-BE55D321DEE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668000" y="6093534"/>
            <a:ext cx="1267742" cy="649084"/>
          </a:xfrm>
          <a:prstGeom prst="rect">
            <a:avLst/>
          </a:prstGeom>
        </p:spPr>
      </p:pic>
      <p:cxnSp>
        <p:nvCxnSpPr>
          <p:cNvPr id="3" name="Straight Connector 2">
            <a:extLst>
              <a:ext uri="{FF2B5EF4-FFF2-40B4-BE49-F238E27FC236}">
                <a16:creationId xmlns:a16="http://schemas.microsoft.com/office/drawing/2014/main" id="{214C0679-30D2-9282-F9FF-71A7D4E912DD}"/>
              </a:ext>
            </a:extLst>
          </p:cNvPr>
          <p:cNvCxnSpPr/>
          <p:nvPr/>
        </p:nvCxnSpPr>
        <p:spPr>
          <a:xfrm>
            <a:off x="831850" y="1101482"/>
            <a:ext cx="105156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AD39D127-A968-0CDD-9735-F86511AF029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1849" y="184778"/>
            <a:ext cx="4343365" cy="675353"/>
          </a:xfrm>
          <a:prstGeom prst="rect">
            <a:avLst/>
          </a:prstGeom>
        </p:spPr>
      </p:pic>
      <p:pic>
        <p:nvPicPr>
          <p:cNvPr id="5" name="Picture 4">
            <a:extLst>
              <a:ext uri="{FF2B5EF4-FFF2-40B4-BE49-F238E27FC236}">
                <a16:creationId xmlns:a16="http://schemas.microsoft.com/office/drawing/2014/main" id="{A4FA2214-E061-12E8-FAC9-5DDF61443AF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668000" y="6093534"/>
            <a:ext cx="1267742" cy="649084"/>
          </a:xfrm>
          <a:prstGeom prst="rect">
            <a:avLst/>
          </a:prstGeom>
        </p:spPr>
      </p:pic>
    </p:spTree>
    <p:extLst>
      <p:ext uri="{BB962C8B-B14F-4D97-AF65-F5344CB8AC3E}">
        <p14:creationId xmlns:p14="http://schemas.microsoft.com/office/powerpoint/2010/main" val="9061380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1" name="Footer Placeholder 4">
            <a:extLst>
              <a:ext uri="{FF2B5EF4-FFF2-40B4-BE49-F238E27FC236}">
                <a16:creationId xmlns:a16="http://schemas.microsoft.com/office/drawing/2014/main" id="{53A0B1A1-466A-4562-8ACB-1D04390A0324}"/>
              </a:ext>
            </a:extLst>
          </p:cNvPr>
          <p:cNvSpPr>
            <a:spLocks noGrp="1"/>
          </p:cNvSpPr>
          <p:nvPr>
            <p:ph type="ftr" sz="quarter" idx="3"/>
          </p:nvPr>
        </p:nvSpPr>
        <p:spPr>
          <a:xfrm>
            <a:off x="838199" y="6356350"/>
            <a:ext cx="9067801" cy="365125"/>
          </a:xfrm>
          <a:prstGeom prst="rect">
            <a:avLst/>
          </a:prstGeom>
        </p:spPr>
        <p:txBody>
          <a:bodyPr vert="horz" lIns="91440" tIns="45720" rIns="91440" bIns="45720" rtlCol="0" anchor="b"/>
          <a:lstStyle>
            <a:lvl1pPr algn="l">
              <a:defRPr sz="1200">
                <a:solidFill>
                  <a:schemeClr val="tx1">
                    <a:lumMod val="50000"/>
                    <a:lumOff val="50000"/>
                  </a:schemeClr>
                </a:solidFill>
              </a:defRPr>
            </a:lvl1pPr>
          </a:lstStyle>
          <a:p>
            <a:r>
              <a:rPr lang="en-US"/>
              <a:t>Capranzano P, et al. Expert Rev Cardiovasc Ther. 2013;11(8):959-973;</a:t>
            </a:r>
          </a:p>
          <a:p>
            <a:r>
              <a:rPr lang="en-US"/>
              <a:t>
Granger CB, et al. N Engl J Med. 2011;365:981-992; </a:t>
            </a:r>
          </a:p>
          <a:p>
            <a:r>
              <a:rPr lang="en-US"/>
              <a:t>
Connolly SJ, et al. N Engl J Med. 2009;361(12):1139-1151;</a:t>
            </a:r>
          </a:p>
          <a:p>
            <a:r>
              <a:rPr lang="en-US"/>
              <a:t>
Patel MR, et al. N Engl J Med. 2011;365(10):883-891.</a:t>
            </a:r>
            <a:endParaRPr lang="en-US" dirty="0"/>
          </a:p>
        </p:txBody>
      </p:sp>
    </p:spTree>
    <p:extLst>
      <p:ext uri="{BB962C8B-B14F-4D97-AF65-F5344CB8AC3E}">
        <p14:creationId xmlns:p14="http://schemas.microsoft.com/office/powerpoint/2010/main" val="1302364757"/>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838200" y="1285335"/>
            <a:ext cx="5181600" cy="489162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6172200" y="1285335"/>
            <a:ext cx="5181600" cy="489162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itle Placeholder 1">
            <a:extLst>
              <a:ext uri="{FF2B5EF4-FFF2-40B4-BE49-F238E27FC236}">
                <a16:creationId xmlns:a16="http://schemas.microsoft.com/office/drawing/2014/main" id="{A0B7BC85-F755-4A96-AA38-4AA14AE96193}"/>
              </a:ext>
            </a:extLst>
          </p:cNvPr>
          <p:cNvSpPr>
            <a:spLocks noGrp="1"/>
          </p:cNvSpPr>
          <p:nvPr>
            <p:ph type="title"/>
          </p:nvPr>
        </p:nvSpPr>
        <p:spPr>
          <a:xfrm>
            <a:off x="838200" y="-1"/>
            <a:ext cx="10515600" cy="1105949"/>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5" name="Footer Placeholder 4">
            <a:extLst>
              <a:ext uri="{FF2B5EF4-FFF2-40B4-BE49-F238E27FC236}">
                <a16:creationId xmlns:a16="http://schemas.microsoft.com/office/drawing/2014/main" id="{D9C0F7D2-D936-4BA8-B82F-8A02FEEA9309}"/>
              </a:ext>
            </a:extLst>
          </p:cNvPr>
          <p:cNvSpPr>
            <a:spLocks noGrp="1"/>
          </p:cNvSpPr>
          <p:nvPr>
            <p:ph type="ftr" sz="quarter" idx="3"/>
          </p:nvPr>
        </p:nvSpPr>
        <p:spPr>
          <a:xfrm>
            <a:off x="838200" y="6356350"/>
            <a:ext cx="1051560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a:p>
        </p:txBody>
      </p:sp>
    </p:spTree>
    <p:extLst>
      <p:ext uri="{BB962C8B-B14F-4D97-AF65-F5344CB8AC3E}">
        <p14:creationId xmlns:p14="http://schemas.microsoft.com/office/powerpoint/2010/main" val="177904680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839788" y="1285337"/>
            <a:ext cx="5157787" cy="586596"/>
          </a:xfrm>
          <a:prstGeom prst="rect">
            <a:avLst/>
          </a:prstGeom>
        </p:spPr>
        <p:txBody>
          <a:bodyPr anchor="b">
            <a:normAutofit/>
          </a:bodyPr>
          <a:lstStyle>
            <a:lvl1pPr marL="0" indent="0">
              <a:buNone/>
              <a:defRPr sz="2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839788" y="1871932"/>
            <a:ext cx="5157787" cy="431773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6172200" y="1285336"/>
            <a:ext cx="5183188" cy="586596"/>
          </a:xfrm>
          <a:prstGeom prst="rect">
            <a:avLst/>
          </a:prstGeom>
        </p:spPr>
        <p:txBody>
          <a:bodyPr anchor="b">
            <a:normAutofit/>
          </a:bodyPr>
          <a:lstStyle>
            <a:lvl1pPr marL="0" indent="0">
              <a:buNone/>
              <a:defRPr sz="2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6172200" y="1871932"/>
            <a:ext cx="5183188" cy="431773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itle Placeholder 1">
            <a:extLst>
              <a:ext uri="{FF2B5EF4-FFF2-40B4-BE49-F238E27FC236}">
                <a16:creationId xmlns:a16="http://schemas.microsoft.com/office/drawing/2014/main" id="{B693E223-7941-4E76-B7D4-7976938F53DC}"/>
              </a:ext>
            </a:extLst>
          </p:cNvPr>
          <p:cNvSpPr>
            <a:spLocks noGrp="1"/>
          </p:cNvSpPr>
          <p:nvPr>
            <p:ph type="title"/>
          </p:nvPr>
        </p:nvSpPr>
        <p:spPr>
          <a:xfrm>
            <a:off x="838200" y="-1"/>
            <a:ext cx="10515600" cy="1105949"/>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8" name="Footer Placeholder 4">
            <a:extLst>
              <a:ext uri="{FF2B5EF4-FFF2-40B4-BE49-F238E27FC236}">
                <a16:creationId xmlns:a16="http://schemas.microsoft.com/office/drawing/2014/main" id="{6809C0C9-BF07-4FA6-AAC5-71F3DAE61F9D}"/>
              </a:ext>
            </a:extLst>
          </p:cNvPr>
          <p:cNvSpPr>
            <a:spLocks noGrp="1"/>
          </p:cNvSpPr>
          <p:nvPr>
            <p:ph type="ftr" sz="quarter" idx="10"/>
          </p:nvPr>
        </p:nvSpPr>
        <p:spPr>
          <a:xfrm>
            <a:off x="838200" y="6356350"/>
            <a:ext cx="1051560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a:p>
        </p:txBody>
      </p:sp>
    </p:spTree>
    <p:extLst>
      <p:ext uri="{BB962C8B-B14F-4D97-AF65-F5344CB8AC3E}">
        <p14:creationId xmlns:p14="http://schemas.microsoft.com/office/powerpoint/2010/main" val="140822985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p:cSld name="1_Comparison">
    <p:spTree>
      <p:nvGrpSpPr>
        <p:cNvPr id="1" name=""/>
        <p:cNvGrpSpPr/>
        <p:nvPr/>
      </p:nvGrpSpPr>
      <p:grpSpPr>
        <a:xfrm>
          <a:off x="0" y="0"/>
          <a:ext cx="0" cy="0"/>
          <a:chOff x="0" y="0"/>
          <a:chExt cx="0" cy="0"/>
        </a:xfrm>
      </p:grpSpPr>
      <p:sp>
        <p:nvSpPr>
          <p:cNvPr id="15" name="Title Placeholder 1">
            <a:extLst>
              <a:ext uri="{FF2B5EF4-FFF2-40B4-BE49-F238E27FC236}">
                <a16:creationId xmlns:a16="http://schemas.microsoft.com/office/drawing/2014/main" id="{B693E223-7941-4E76-B7D4-7976938F53DC}"/>
              </a:ext>
            </a:extLst>
          </p:cNvPr>
          <p:cNvSpPr>
            <a:spLocks noGrp="1"/>
          </p:cNvSpPr>
          <p:nvPr>
            <p:ph type="title"/>
          </p:nvPr>
        </p:nvSpPr>
        <p:spPr>
          <a:xfrm>
            <a:off x="838200" y="-1"/>
            <a:ext cx="10515600" cy="1105949"/>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8" name="Footer Placeholder 4">
            <a:extLst>
              <a:ext uri="{FF2B5EF4-FFF2-40B4-BE49-F238E27FC236}">
                <a16:creationId xmlns:a16="http://schemas.microsoft.com/office/drawing/2014/main" id="{6809C0C9-BF07-4FA6-AAC5-71F3DAE61F9D}"/>
              </a:ext>
            </a:extLst>
          </p:cNvPr>
          <p:cNvSpPr>
            <a:spLocks noGrp="1"/>
          </p:cNvSpPr>
          <p:nvPr>
            <p:ph type="ftr" sz="quarter" idx="10"/>
          </p:nvPr>
        </p:nvSpPr>
        <p:spPr>
          <a:xfrm>
            <a:off x="838200" y="6356350"/>
            <a:ext cx="1051560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a:p>
        </p:txBody>
      </p:sp>
      <p:sp>
        <p:nvSpPr>
          <p:cNvPr id="10" name="Text Placeholder 2">
            <a:extLst>
              <a:ext uri="{FF2B5EF4-FFF2-40B4-BE49-F238E27FC236}">
                <a16:creationId xmlns:a16="http://schemas.microsoft.com/office/drawing/2014/main" id="{692CD1B3-C283-4C18-A693-4DACAD9CCFEB}"/>
              </a:ext>
            </a:extLst>
          </p:cNvPr>
          <p:cNvSpPr>
            <a:spLocks noGrp="1"/>
          </p:cNvSpPr>
          <p:nvPr>
            <p:ph idx="1"/>
          </p:nvPr>
        </p:nvSpPr>
        <p:spPr>
          <a:xfrm>
            <a:off x="838200" y="1285336"/>
            <a:ext cx="5257800" cy="489162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Picture Placeholder 2">
            <a:extLst>
              <a:ext uri="{FF2B5EF4-FFF2-40B4-BE49-F238E27FC236}">
                <a16:creationId xmlns:a16="http://schemas.microsoft.com/office/drawing/2014/main" id="{2D4DDA58-530A-42D0-A3D9-A3B40B587272}"/>
              </a:ext>
            </a:extLst>
          </p:cNvPr>
          <p:cNvSpPr>
            <a:spLocks noGrp="1"/>
          </p:cNvSpPr>
          <p:nvPr>
            <p:ph type="pic" idx="11"/>
          </p:nvPr>
        </p:nvSpPr>
        <p:spPr>
          <a:xfrm>
            <a:off x="6273434" y="1279682"/>
            <a:ext cx="5080366"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Tree>
    <p:extLst>
      <p:ext uri="{BB962C8B-B14F-4D97-AF65-F5344CB8AC3E}">
        <p14:creationId xmlns:p14="http://schemas.microsoft.com/office/powerpoint/2010/main" val="42667437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nchor="b"/>
          <a:lstStyle/>
          <a:p>
            <a:r>
              <a:rPr lang="en-US"/>
              <a:t>Click to edit Master title style</a:t>
            </a:r>
          </a:p>
        </p:txBody>
      </p:sp>
      <p:sp>
        <p:nvSpPr>
          <p:cNvPr id="4" name="Footer Placeholder 4">
            <a:extLst>
              <a:ext uri="{FF2B5EF4-FFF2-40B4-BE49-F238E27FC236}">
                <a16:creationId xmlns:a16="http://schemas.microsoft.com/office/drawing/2014/main" id="{431146AF-8FF0-4747-B739-33F15879AD10}"/>
              </a:ext>
            </a:extLst>
          </p:cNvPr>
          <p:cNvSpPr>
            <a:spLocks noGrp="1"/>
          </p:cNvSpPr>
          <p:nvPr>
            <p:ph type="ftr" sz="quarter" idx="3"/>
          </p:nvPr>
        </p:nvSpPr>
        <p:spPr>
          <a:xfrm>
            <a:off x="838200" y="6356350"/>
            <a:ext cx="1051560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a:p>
        </p:txBody>
      </p:sp>
    </p:spTree>
    <p:extLst>
      <p:ext uri="{BB962C8B-B14F-4D97-AF65-F5344CB8AC3E}">
        <p14:creationId xmlns:p14="http://schemas.microsoft.com/office/powerpoint/2010/main" val="20138905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9F3AEDD-038B-47AD-8D4C-6656F698AC5C}"/>
              </a:ext>
            </a:extLst>
          </p:cNvPr>
          <p:cNvSpPr/>
          <p:nvPr/>
        </p:nvSpPr>
        <p:spPr>
          <a:xfrm>
            <a:off x="9941169" y="6116638"/>
            <a:ext cx="2250832" cy="7413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4">
            <a:extLst>
              <a:ext uri="{FF2B5EF4-FFF2-40B4-BE49-F238E27FC236}">
                <a16:creationId xmlns:a16="http://schemas.microsoft.com/office/drawing/2014/main" id="{0EEDB8C5-C704-4A0E-BB80-8B93D9EC2FD5}"/>
              </a:ext>
            </a:extLst>
          </p:cNvPr>
          <p:cNvSpPr>
            <a:spLocks noGrp="1"/>
          </p:cNvSpPr>
          <p:nvPr>
            <p:ph type="ftr" sz="quarter" idx="3"/>
          </p:nvPr>
        </p:nvSpPr>
        <p:spPr>
          <a:xfrm>
            <a:off x="838200" y="6356350"/>
            <a:ext cx="1051052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a:p>
        </p:txBody>
      </p:sp>
      <p:sp>
        <p:nvSpPr>
          <p:cNvPr id="2" name="Rectangle 1">
            <a:extLst>
              <a:ext uri="{FF2B5EF4-FFF2-40B4-BE49-F238E27FC236}">
                <a16:creationId xmlns:a16="http://schemas.microsoft.com/office/drawing/2014/main" id="{BD74F4CE-395A-4073-FF24-4366DF594CB2}"/>
              </a:ext>
            </a:extLst>
          </p:cNvPr>
          <p:cNvSpPr/>
          <p:nvPr/>
        </p:nvSpPr>
        <p:spPr>
          <a:xfrm>
            <a:off x="9941169" y="6116638"/>
            <a:ext cx="2250832" cy="7413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9698512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B18091B2-691E-4F50-A189-2D612314C110}"/>
              </a:ext>
            </a:extLst>
          </p:cNvPr>
          <p:cNvSpPr>
            <a:spLocks noGrp="1"/>
          </p:cNvSpPr>
          <p:nvPr>
            <p:ph type="ftr" sz="quarter" idx="3"/>
          </p:nvPr>
        </p:nvSpPr>
        <p:spPr>
          <a:xfrm>
            <a:off x="838199" y="6356350"/>
            <a:ext cx="9037321" cy="365125"/>
          </a:xfrm>
          <a:prstGeom prst="rect">
            <a:avLst/>
          </a:prstGeom>
        </p:spPr>
        <p:txBody>
          <a:bodyPr vert="horz" lIns="91440" tIns="45720" rIns="91440" bIns="45720" rtlCol="0" anchor="b"/>
          <a:lstStyle>
            <a:lvl1pPr algn="l">
              <a:defRPr sz="1200">
                <a:solidFill>
                  <a:schemeClr val="tx1">
                    <a:lumMod val="50000"/>
                    <a:lumOff val="50000"/>
                  </a:schemeClr>
                </a:solidFill>
              </a:defRPr>
            </a:lvl1pPr>
          </a:lstStyle>
          <a:p>
            <a:endParaRPr lang="en-US"/>
          </a:p>
        </p:txBody>
      </p:sp>
    </p:spTree>
    <p:extLst>
      <p:ext uri="{BB962C8B-B14F-4D97-AF65-F5344CB8AC3E}">
        <p14:creationId xmlns:p14="http://schemas.microsoft.com/office/powerpoint/2010/main" val="401215107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1" name="Footer Placeholder 4">
            <a:extLst>
              <a:ext uri="{FF2B5EF4-FFF2-40B4-BE49-F238E27FC236}">
                <a16:creationId xmlns:a16="http://schemas.microsoft.com/office/drawing/2014/main" id="{53A0B1A1-466A-4562-8ACB-1D04390A0324}"/>
              </a:ext>
            </a:extLst>
          </p:cNvPr>
          <p:cNvSpPr>
            <a:spLocks noGrp="1"/>
          </p:cNvSpPr>
          <p:nvPr>
            <p:ph type="ftr" sz="quarter" idx="3"/>
          </p:nvPr>
        </p:nvSpPr>
        <p:spPr>
          <a:xfrm>
            <a:off x="838199" y="6356350"/>
            <a:ext cx="9067801" cy="365125"/>
          </a:xfrm>
          <a:prstGeom prst="rect">
            <a:avLst/>
          </a:prstGeom>
        </p:spPr>
        <p:txBody>
          <a:bodyPr vert="horz" lIns="91440" tIns="45720" rIns="91440" bIns="45720" rtlCol="0" anchor="b"/>
          <a:lstStyle>
            <a:lvl1pPr algn="l">
              <a:defRPr sz="1200">
                <a:solidFill>
                  <a:schemeClr val="tx1">
                    <a:lumMod val="50000"/>
                    <a:lumOff val="50000"/>
                  </a:schemeClr>
                </a:solidFill>
              </a:defRPr>
            </a:lvl1pPr>
          </a:lstStyle>
          <a:p>
            <a:endParaRPr lang="en-US"/>
          </a:p>
        </p:txBody>
      </p:sp>
    </p:spTree>
    <p:extLst>
      <p:ext uri="{BB962C8B-B14F-4D97-AF65-F5344CB8AC3E}">
        <p14:creationId xmlns:p14="http://schemas.microsoft.com/office/powerpoint/2010/main" val="377873439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p:cSld name="1_Title Slide">
    <p:bg>
      <p:bgPr>
        <a:gradFill>
          <a:gsLst>
            <a:gs pos="84000">
              <a:srgbClr val="EDEDED"/>
            </a:gs>
            <a:gs pos="57000">
              <a:schemeClr val="bg1"/>
            </a:gs>
            <a:gs pos="100000">
              <a:schemeClr val="bg2">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831850" y="1101482"/>
            <a:ext cx="10515600" cy="2825748"/>
          </a:xfrm>
        </p:spPr>
        <p:txBody>
          <a:bodyPr anchor="b">
            <a:normAutofit/>
          </a:bodyPr>
          <a:lstStyle>
            <a:lvl1pPr>
              <a:defRPr sz="4800">
                <a:solidFill>
                  <a:schemeClr val="accent1"/>
                </a:solidFill>
              </a:defRPr>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831850" y="4208338"/>
            <a:ext cx="10515600" cy="1766887"/>
          </a:xfrm>
          <a:prstGeom prst="rect">
            <a:avLst/>
          </a:prstGeom>
        </p:spPr>
        <p:txBody>
          <a:bodyPr>
            <a:normAutofit/>
          </a:bodyPr>
          <a:lstStyle>
            <a:lvl1pPr marL="0" indent="0">
              <a:buNone/>
              <a:defRPr sz="2000">
                <a:solidFill>
                  <a:schemeClr val="bg2">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cxnSp>
        <p:nvCxnSpPr>
          <p:cNvPr id="16" name="Straight Connector 15">
            <a:extLst>
              <a:ext uri="{FF2B5EF4-FFF2-40B4-BE49-F238E27FC236}">
                <a16:creationId xmlns:a16="http://schemas.microsoft.com/office/drawing/2014/main" id="{D0CC67B0-1237-46F2-B879-34B77487522D}"/>
              </a:ext>
            </a:extLst>
          </p:cNvPr>
          <p:cNvCxnSpPr/>
          <p:nvPr/>
        </p:nvCxnSpPr>
        <p:spPr>
          <a:xfrm>
            <a:off x="831850" y="1101482"/>
            <a:ext cx="105156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Footer Placeholder 4">
            <a:extLst>
              <a:ext uri="{FF2B5EF4-FFF2-40B4-BE49-F238E27FC236}">
                <a16:creationId xmlns:a16="http://schemas.microsoft.com/office/drawing/2014/main" id="{97C5F604-5875-43F7-B477-70FB1C866798}"/>
              </a:ext>
            </a:extLst>
          </p:cNvPr>
          <p:cNvSpPr>
            <a:spLocks noGrp="1"/>
          </p:cNvSpPr>
          <p:nvPr>
            <p:ph type="ftr" sz="quarter" idx="3"/>
          </p:nvPr>
        </p:nvSpPr>
        <p:spPr>
          <a:xfrm>
            <a:off x="838200" y="6356350"/>
            <a:ext cx="1050925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a:p>
        </p:txBody>
      </p:sp>
      <p:pic>
        <p:nvPicPr>
          <p:cNvPr id="8" name="Picture 7">
            <a:extLst>
              <a:ext uri="{FF2B5EF4-FFF2-40B4-BE49-F238E27FC236}">
                <a16:creationId xmlns:a16="http://schemas.microsoft.com/office/drawing/2014/main" id="{3390C64D-9995-4CD5-AD94-B104F638C54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1849" y="184778"/>
            <a:ext cx="4343365" cy="675353"/>
          </a:xfrm>
          <a:prstGeom prst="rect">
            <a:avLst/>
          </a:prstGeom>
        </p:spPr>
      </p:pic>
      <p:pic>
        <p:nvPicPr>
          <p:cNvPr id="2" name="Picture 1">
            <a:extLst>
              <a:ext uri="{FF2B5EF4-FFF2-40B4-BE49-F238E27FC236}">
                <a16:creationId xmlns:a16="http://schemas.microsoft.com/office/drawing/2014/main" id="{D547F72E-5064-4C5E-AB7F-BE55D321DEE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668000" y="6093534"/>
            <a:ext cx="1267742" cy="649084"/>
          </a:xfrm>
          <a:prstGeom prst="rect">
            <a:avLst/>
          </a:prstGeom>
        </p:spPr>
      </p:pic>
    </p:spTree>
    <p:extLst>
      <p:ext uri="{BB962C8B-B14F-4D97-AF65-F5344CB8AC3E}">
        <p14:creationId xmlns:p14="http://schemas.microsoft.com/office/powerpoint/2010/main" val="487471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p:cSld name="3_Title Slide">
    <p:bg>
      <p:bgPr>
        <a:gradFill>
          <a:gsLst>
            <a:gs pos="84000">
              <a:srgbClr val="EDEDED"/>
            </a:gs>
            <a:gs pos="57000">
              <a:schemeClr val="bg1"/>
            </a:gs>
            <a:gs pos="100000">
              <a:schemeClr val="bg2">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831850" y="1101482"/>
            <a:ext cx="10515600" cy="2825748"/>
          </a:xfrm>
        </p:spPr>
        <p:txBody>
          <a:bodyPr anchor="ctr">
            <a:normAutofit/>
          </a:bodyPr>
          <a:lstStyle>
            <a:lvl1pPr algn="ctr">
              <a:defRPr sz="4000">
                <a:solidFill>
                  <a:schemeClr val="accent1"/>
                </a:solidFill>
              </a:defRPr>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831850" y="4208338"/>
            <a:ext cx="10515600" cy="1766887"/>
          </a:xfrm>
          <a:prstGeom prst="rect">
            <a:avLst/>
          </a:prstGeom>
        </p:spPr>
        <p:txBody>
          <a:bodyPr>
            <a:normAutofit/>
          </a:bodyPr>
          <a:lstStyle>
            <a:lvl1pPr marL="0" indent="0" algn="ctr">
              <a:buNone/>
              <a:defRPr sz="2000">
                <a:solidFill>
                  <a:schemeClr val="bg2">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cxnSp>
        <p:nvCxnSpPr>
          <p:cNvPr id="16" name="Straight Connector 15">
            <a:extLst>
              <a:ext uri="{FF2B5EF4-FFF2-40B4-BE49-F238E27FC236}">
                <a16:creationId xmlns:a16="http://schemas.microsoft.com/office/drawing/2014/main" id="{D0CC67B0-1237-46F2-B879-34B77487522D}"/>
              </a:ext>
            </a:extLst>
          </p:cNvPr>
          <p:cNvCxnSpPr/>
          <p:nvPr/>
        </p:nvCxnSpPr>
        <p:spPr>
          <a:xfrm>
            <a:off x="831850" y="1101482"/>
            <a:ext cx="105156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Footer Placeholder 4">
            <a:extLst>
              <a:ext uri="{FF2B5EF4-FFF2-40B4-BE49-F238E27FC236}">
                <a16:creationId xmlns:a16="http://schemas.microsoft.com/office/drawing/2014/main" id="{97C5F604-5875-43F7-B477-70FB1C866798}"/>
              </a:ext>
            </a:extLst>
          </p:cNvPr>
          <p:cNvSpPr>
            <a:spLocks noGrp="1"/>
          </p:cNvSpPr>
          <p:nvPr>
            <p:ph type="ftr" sz="quarter" idx="3"/>
          </p:nvPr>
        </p:nvSpPr>
        <p:spPr>
          <a:xfrm>
            <a:off x="838200" y="6356350"/>
            <a:ext cx="1050925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a:p>
        </p:txBody>
      </p:sp>
      <p:pic>
        <p:nvPicPr>
          <p:cNvPr id="7" name="Picture 6">
            <a:extLst>
              <a:ext uri="{FF2B5EF4-FFF2-40B4-BE49-F238E27FC236}">
                <a16:creationId xmlns:a16="http://schemas.microsoft.com/office/drawing/2014/main" id="{1FF9F2CB-EA79-4C5E-9229-EA26FA6FBE2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1849" y="184778"/>
            <a:ext cx="4343365" cy="675353"/>
          </a:xfrm>
          <a:prstGeom prst="rect">
            <a:avLst/>
          </a:prstGeom>
        </p:spPr>
      </p:pic>
      <p:pic>
        <p:nvPicPr>
          <p:cNvPr id="2" name="Picture 1">
            <a:extLst>
              <a:ext uri="{FF2B5EF4-FFF2-40B4-BE49-F238E27FC236}">
                <a16:creationId xmlns:a16="http://schemas.microsoft.com/office/drawing/2014/main" id="{35EC796F-F356-478A-891A-18D91809F85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668000" y="6093534"/>
            <a:ext cx="1267742" cy="649084"/>
          </a:xfrm>
          <a:prstGeom prst="rect">
            <a:avLst/>
          </a:prstGeom>
        </p:spPr>
      </p:pic>
    </p:spTree>
    <p:extLst>
      <p:ext uri="{BB962C8B-B14F-4D97-AF65-F5344CB8AC3E}">
        <p14:creationId xmlns:p14="http://schemas.microsoft.com/office/powerpoint/2010/main" val="2230907746"/>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D250C-6EEA-B1A1-B491-10422548427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BBD3599-E485-39AC-03C7-74F93F01CE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FF96DE3-09DA-C553-4E03-25C8490BF4CE}"/>
              </a:ext>
            </a:extLst>
          </p:cNvPr>
          <p:cNvSpPr>
            <a:spLocks noGrp="1"/>
          </p:cNvSpPr>
          <p:nvPr>
            <p:ph type="dt" sz="half" idx="10"/>
          </p:nvPr>
        </p:nvSpPr>
        <p:spPr/>
        <p:txBody>
          <a:bodyPr/>
          <a:lstStyle/>
          <a:p>
            <a:fld id="{68607845-940D-AF42-90E6-0A3F0004BE78}" type="datetimeFigureOut">
              <a:rPr lang="en-US" smtClean="0"/>
              <a:t>11/17/23</a:t>
            </a:fld>
            <a:endParaRPr lang="en-US"/>
          </a:p>
        </p:txBody>
      </p:sp>
      <p:sp>
        <p:nvSpPr>
          <p:cNvPr id="5" name="Footer Placeholder 4">
            <a:extLst>
              <a:ext uri="{FF2B5EF4-FFF2-40B4-BE49-F238E27FC236}">
                <a16:creationId xmlns:a16="http://schemas.microsoft.com/office/drawing/2014/main" id="{EFA9A60E-868C-52C6-C825-19BA338FF8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21579E-803B-BD28-2DBB-13250B0CA552}"/>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8578744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Title Slide">
    <p:bg>
      <p:bgPr>
        <a:gradFill>
          <a:gsLst>
            <a:gs pos="84000">
              <a:srgbClr val="EDEDED"/>
            </a:gs>
            <a:gs pos="57000">
              <a:schemeClr val="bg1"/>
            </a:gs>
            <a:gs pos="100000">
              <a:schemeClr val="bg2">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831850" y="1101482"/>
            <a:ext cx="10515600" cy="2825748"/>
          </a:xfrm>
        </p:spPr>
        <p:txBody>
          <a:bodyPr anchor="b">
            <a:normAutofit/>
          </a:bodyPr>
          <a:lstStyle>
            <a:lvl1pPr>
              <a:defRPr sz="4800">
                <a:solidFill>
                  <a:schemeClr val="accent1"/>
                </a:solidFill>
              </a:defRPr>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831850" y="4208338"/>
            <a:ext cx="10515600" cy="1766887"/>
          </a:xfrm>
          <a:prstGeom prst="rect">
            <a:avLst/>
          </a:prstGeom>
        </p:spPr>
        <p:txBody>
          <a:bodyPr>
            <a:normAutofit/>
          </a:bodyPr>
          <a:lstStyle>
            <a:lvl1pPr marL="0" indent="0">
              <a:buNone/>
              <a:defRPr sz="2000">
                <a:solidFill>
                  <a:schemeClr val="bg2">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cxnSp>
        <p:nvCxnSpPr>
          <p:cNvPr id="16" name="Straight Connector 15">
            <a:extLst>
              <a:ext uri="{FF2B5EF4-FFF2-40B4-BE49-F238E27FC236}">
                <a16:creationId xmlns:a16="http://schemas.microsoft.com/office/drawing/2014/main" id="{D0CC67B0-1237-46F2-B879-34B77487522D}"/>
              </a:ext>
            </a:extLst>
          </p:cNvPr>
          <p:cNvCxnSpPr/>
          <p:nvPr/>
        </p:nvCxnSpPr>
        <p:spPr>
          <a:xfrm>
            <a:off x="831850" y="1101482"/>
            <a:ext cx="105156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Footer Placeholder 4">
            <a:extLst>
              <a:ext uri="{FF2B5EF4-FFF2-40B4-BE49-F238E27FC236}">
                <a16:creationId xmlns:a16="http://schemas.microsoft.com/office/drawing/2014/main" id="{97C5F604-5875-43F7-B477-70FB1C866798}"/>
              </a:ext>
            </a:extLst>
          </p:cNvPr>
          <p:cNvSpPr>
            <a:spLocks noGrp="1"/>
          </p:cNvSpPr>
          <p:nvPr>
            <p:ph type="ftr" sz="quarter" idx="3"/>
          </p:nvPr>
        </p:nvSpPr>
        <p:spPr>
          <a:xfrm>
            <a:off x="838200" y="6356350"/>
            <a:ext cx="1050925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r>
              <a:rPr lang="en-US"/>
              <a:t>Capranzano P, et al. Expert Rev Cardiovasc Ther. 2013;11(8):959-973;</a:t>
            </a:r>
          </a:p>
          <a:p>
            <a:r>
              <a:rPr lang="en-US"/>
              <a:t>
Granger CB, et al. N Engl J Med. 2011;365:981-992; </a:t>
            </a:r>
          </a:p>
          <a:p>
            <a:r>
              <a:rPr lang="en-US"/>
              <a:t>
Connolly SJ, et al. N Engl J Med. 2009;361(12):1139-1151;</a:t>
            </a:r>
          </a:p>
          <a:p>
            <a:r>
              <a:rPr lang="en-US"/>
              <a:t>
Patel MR, et al. N Engl J Med. 2011;365(10):883-891.</a:t>
            </a:r>
            <a:endParaRPr lang="en-US" dirty="0"/>
          </a:p>
        </p:txBody>
      </p:sp>
      <p:pic>
        <p:nvPicPr>
          <p:cNvPr id="8" name="Picture 7">
            <a:extLst>
              <a:ext uri="{FF2B5EF4-FFF2-40B4-BE49-F238E27FC236}">
                <a16:creationId xmlns:a16="http://schemas.microsoft.com/office/drawing/2014/main" id="{3390C64D-9995-4CD5-AD94-B104F638C54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1849" y="184778"/>
            <a:ext cx="4343365" cy="675353"/>
          </a:xfrm>
          <a:prstGeom prst="rect">
            <a:avLst/>
          </a:prstGeom>
        </p:spPr>
      </p:pic>
      <p:pic>
        <p:nvPicPr>
          <p:cNvPr id="2" name="Picture 1">
            <a:extLst>
              <a:ext uri="{FF2B5EF4-FFF2-40B4-BE49-F238E27FC236}">
                <a16:creationId xmlns:a16="http://schemas.microsoft.com/office/drawing/2014/main" id="{D547F72E-5064-4C5E-AB7F-BE55D321DEE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668000" y="6093534"/>
            <a:ext cx="1267742" cy="649084"/>
          </a:xfrm>
          <a:prstGeom prst="rect">
            <a:avLst/>
          </a:prstGeom>
        </p:spPr>
      </p:pic>
    </p:spTree>
    <p:extLst>
      <p:ext uri="{BB962C8B-B14F-4D97-AF65-F5344CB8AC3E}">
        <p14:creationId xmlns:p14="http://schemas.microsoft.com/office/powerpoint/2010/main" val="1233091742"/>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4FC08-534A-8154-8815-A5BFFB686E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84B8B7-FC0D-4F40-EC2B-62E119F7C5C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17CCE6-3E70-D9AF-F696-4DDE3281A5DF}"/>
              </a:ext>
            </a:extLst>
          </p:cNvPr>
          <p:cNvSpPr>
            <a:spLocks noGrp="1"/>
          </p:cNvSpPr>
          <p:nvPr>
            <p:ph type="dt" sz="half" idx="10"/>
          </p:nvPr>
        </p:nvSpPr>
        <p:spPr/>
        <p:txBody>
          <a:bodyPr/>
          <a:lstStyle/>
          <a:p>
            <a:fld id="{68607845-940D-AF42-90E6-0A3F0004BE78}" type="datetimeFigureOut">
              <a:rPr lang="en-US" smtClean="0"/>
              <a:t>11/17/23</a:t>
            </a:fld>
            <a:endParaRPr lang="en-US"/>
          </a:p>
        </p:txBody>
      </p:sp>
      <p:sp>
        <p:nvSpPr>
          <p:cNvPr id="5" name="Footer Placeholder 4">
            <a:extLst>
              <a:ext uri="{FF2B5EF4-FFF2-40B4-BE49-F238E27FC236}">
                <a16:creationId xmlns:a16="http://schemas.microsoft.com/office/drawing/2014/main" id="{3693B666-A55A-067A-E47A-F4A087A8B2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18EFF9-3F62-FFA8-F4BC-890344B8B66D}"/>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679623396"/>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025A2-2765-239F-A15A-3F2C72B2ACC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DEDEC4F-96BF-9190-2B7F-6CE6BF42144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A41C397-E997-3E50-0FFF-FB8BD85539E4}"/>
              </a:ext>
            </a:extLst>
          </p:cNvPr>
          <p:cNvSpPr>
            <a:spLocks noGrp="1"/>
          </p:cNvSpPr>
          <p:nvPr>
            <p:ph type="dt" sz="half" idx="10"/>
          </p:nvPr>
        </p:nvSpPr>
        <p:spPr/>
        <p:txBody>
          <a:bodyPr/>
          <a:lstStyle/>
          <a:p>
            <a:fld id="{68607845-940D-AF42-90E6-0A3F0004BE78}" type="datetimeFigureOut">
              <a:rPr lang="en-US" smtClean="0"/>
              <a:t>11/17/23</a:t>
            </a:fld>
            <a:endParaRPr lang="en-US"/>
          </a:p>
        </p:txBody>
      </p:sp>
      <p:sp>
        <p:nvSpPr>
          <p:cNvPr id="5" name="Footer Placeholder 4">
            <a:extLst>
              <a:ext uri="{FF2B5EF4-FFF2-40B4-BE49-F238E27FC236}">
                <a16:creationId xmlns:a16="http://schemas.microsoft.com/office/drawing/2014/main" id="{54973FE1-6DFF-CDB4-7A32-D3D242B7AD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9263AC-E06E-CCF8-C678-2295416D6BFD}"/>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401403932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22703-6067-83C5-B7B3-BFB8744510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387963D-72B5-EAAA-B532-937561249D6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D0478CC-A6AE-5BA5-0C93-2ABD2CB91B2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2BF93BF-43F9-E86C-2186-7EE4544814C4}"/>
              </a:ext>
            </a:extLst>
          </p:cNvPr>
          <p:cNvSpPr>
            <a:spLocks noGrp="1"/>
          </p:cNvSpPr>
          <p:nvPr>
            <p:ph type="dt" sz="half" idx="10"/>
          </p:nvPr>
        </p:nvSpPr>
        <p:spPr/>
        <p:txBody>
          <a:bodyPr/>
          <a:lstStyle/>
          <a:p>
            <a:fld id="{68607845-940D-AF42-90E6-0A3F0004BE78}" type="datetimeFigureOut">
              <a:rPr lang="en-US" smtClean="0"/>
              <a:t>11/17/23</a:t>
            </a:fld>
            <a:endParaRPr lang="en-US"/>
          </a:p>
        </p:txBody>
      </p:sp>
      <p:sp>
        <p:nvSpPr>
          <p:cNvPr id="6" name="Footer Placeholder 5">
            <a:extLst>
              <a:ext uri="{FF2B5EF4-FFF2-40B4-BE49-F238E27FC236}">
                <a16:creationId xmlns:a16="http://schemas.microsoft.com/office/drawing/2014/main" id="{42E5678A-92ED-3CA8-25E7-1697F7B109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AA367E-BEF6-76B2-B494-82E3A4FFFA0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422964990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5067C-F02F-CA51-C76E-9AFAA77F467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B7DFFB7-D356-0068-C081-0037355B3B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2F46DE1-B636-ED1B-AB2F-C49A63505C1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FEE0272-F65F-ED84-720C-CA73A9D148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3850EF4-AE51-FB58-8AAB-D7B6106A863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FD4A651-BC82-2322-E0B4-F301EE08EC72}"/>
              </a:ext>
            </a:extLst>
          </p:cNvPr>
          <p:cNvSpPr>
            <a:spLocks noGrp="1"/>
          </p:cNvSpPr>
          <p:nvPr>
            <p:ph type="dt" sz="half" idx="10"/>
          </p:nvPr>
        </p:nvSpPr>
        <p:spPr/>
        <p:txBody>
          <a:bodyPr/>
          <a:lstStyle/>
          <a:p>
            <a:fld id="{68607845-940D-AF42-90E6-0A3F0004BE78}" type="datetimeFigureOut">
              <a:rPr lang="en-US" smtClean="0"/>
              <a:t>11/17/23</a:t>
            </a:fld>
            <a:endParaRPr lang="en-US"/>
          </a:p>
        </p:txBody>
      </p:sp>
      <p:sp>
        <p:nvSpPr>
          <p:cNvPr id="8" name="Footer Placeholder 7">
            <a:extLst>
              <a:ext uri="{FF2B5EF4-FFF2-40B4-BE49-F238E27FC236}">
                <a16:creationId xmlns:a16="http://schemas.microsoft.com/office/drawing/2014/main" id="{36DE80AA-357E-6C98-0356-40E44CEA866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DAEBF76-C709-17B1-7646-653B310FA635}"/>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424246880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A9F76-DC18-5638-D2F2-A8C5E27ACA6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492889F-0B2E-7251-3AFB-6AE4AC334F59}"/>
              </a:ext>
            </a:extLst>
          </p:cNvPr>
          <p:cNvSpPr>
            <a:spLocks noGrp="1"/>
          </p:cNvSpPr>
          <p:nvPr>
            <p:ph type="dt" sz="half" idx="10"/>
          </p:nvPr>
        </p:nvSpPr>
        <p:spPr/>
        <p:txBody>
          <a:bodyPr/>
          <a:lstStyle/>
          <a:p>
            <a:fld id="{68607845-940D-AF42-90E6-0A3F0004BE78}" type="datetimeFigureOut">
              <a:rPr lang="en-US" smtClean="0"/>
              <a:t>11/17/23</a:t>
            </a:fld>
            <a:endParaRPr lang="en-US"/>
          </a:p>
        </p:txBody>
      </p:sp>
      <p:sp>
        <p:nvSpPr>
          <p:cNvPr id="4" name="Footer Placeholder 3">
            <a:extLst>
              <a:ext uri="{FF2B5EF4-FFF2-40B4-BE49-F238E27FC236}">
                <a16:creationId xmlns:a16="http://schemas.microsoft.com/office/drawing/2014/main" id="{7303151B-2399-38C2-5A12-67FB2C49375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8D54789-EB7D-63FF-798A-50C671590E5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267038314"/>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FAC998-1345-0A1E-D969-E2343D24E5B0}"/>
              </a:ext>
            </a:extLst>
          </p:cNvPr>
          <p:cNvSpPr>
            <a:spLocks noGrp="1"/>
          </p:cNvSpPr>
          <p:nvPr>
            <p:ph type="dt" sz="half" idx="10"/>
          </p:nvPr>
        </p:nvSpPr>
        <p:spPr/>
        <p:txBody>
          <a:bodyPr/>
          <a:lstStyle/>
          <a:p>
            <a:fld id="{68607845-940D-AF42-90E6-0A3F0004BE78}" type="datetimeFigureOut">
              <a:rPr lang="en-US" smtClean="0"/>
              <a:t>11/17/23</a:t>
            </a:fld>
            <a:endParaRPr lang="en-US"/>
          </a:p>
        </p:txBody>
      </p:sp>
      <p:sp>
        <p:nvSpPr>
          <p:cNvPr id="3" name="Footer Placeholder 2">
            <a:extLst>
              <a:ext uri="{FF2B5EF4-FFF2-40B4-BE49-F238E27FC236}">
                <a16:creationId xmlns:a16="http://schemas.microsoft.com/office/drawing/2014/main" id="{24CBE583-98EF-E399-09BA-BD0061BEF48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9234487-D257-CCB4-7728-4674E825B93B}"/>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418063445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06936-E1B0-0DD5-1952-04504CECDC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EED911E-6386-4271-B6E9-40C5066E25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FE8560E-7E00-2A07-7AE0-12A12B7093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0F7A04-C019-9FFD-A565-15FD384B2CBA}"/>
              </a:ext>
            </a:extLst>
          </p:cNvPr>
          <p:cNvSpPr>
            <a:spLocks noGrp="1"/>
          </p:cNvSpPr>
          <p:nvPr>
            <p:ph type="dt" sz="half" idx="10"/>
          </p:nvPr>
        </p:nvSpPr>
        <p:spPr/>
        <p:txBody>
          <a:bodyPr/>
          <a:lstStyle/>
          <a:p>
            <a:fld id="{68607845-940D-AF42-90E6-0A3F0004BE78}" type="datetimeFigureOut">
              <a:rPr lang="en-US" smtClean="0"/>
              <a:t>11/17/23</a:t>
            </a:fld>
            <a:endParaRPr lang="en-US"/>
          </a:p>
        </p:txBody>
      </p:sp>
      <p:sp>
        <p:nvSpPr>
          <p:cNvPr id="6" name="Footer Placeholder 5">
            <a:extLst>
              <a:ext uri="{FF2B5EF4-FFF2-40B4-BE49-F238E27FC236}">
                <a16:creationId xmlns:a16="http://schemas.microsoft.com/office/drawing/2014/main" id="{3C619466-C547-5950-58EE-EE1847F6B7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BF1FB8-9D79-225C-2626-783076682BD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40917719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E1F79-9E23-3848-6F69-35488B4C97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AEC5418-1A70-E059-01EC-1D72186415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BA7CE12-2BFD-3001-A50F-144325830B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FFDA66-E22F-675F-FEB8-63150CF7F0F3}"/>
              </a:ext>
            </a:extLst>
          </p:cNvPr>
          <p:cNvSpPr>
            <a:spLocks noGrp="1"/>
          </p:cNvSpPr>
          <p:nvPr>
            <p:ph type="dt" sz="half" idx="10"/>
          </p:nvPr>
        </p:nvSpPr>
        <p:spPr/>
        <p:txBody>
          <a:bodyPr/>
          <a:lstStyle/>
          <a:p>
            <a:fld id="{68607845-940D-AF42-90E6-0A3F0004BE78}" type="datetimeFigureOut">
              <a:rPr lang="en-US" smtClean="0"/>
              <a:t>11/17/23</a:t>
            </a:fld>
            <a:endParaRPr lang="en-US"/>
          </a:p>
        </p:txBody>
      </p:sp>
      <p:sp>
        <p:nvSpPr>
          <p:cNvPr id="6" name="Footer Placeholder 5">
            <a:extLst>
              <a:ext uri="{FF2B5EF4-FFF2-40B4-BE49-F238E27FC236}">
                <a16:creationId xmlns:a16="http://schemas.microsoft.com/office/drawing/2014/main" id="{10C83DCB-B75E-E3B9-1D31-F97DD2D654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41B311-4B71-A04A-F24B-8930E95E38DC}"/>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303145010"/>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774C5-0A9B-18F3-9CAF-A2B1A25B925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5D017D1-B693-49B4-3D5E-A85798E9371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AF5442-7CBE-77D1-A385-C70394651352}"/>
              </a:ext>
            </a:extLst>
          </p:cNvPr>
          <p:cNvSpPr>
            <a:spLocks noGrp="1"/>
          </p:cNvSpPr>
          <p:nvPr>
            <p:ph type="dt" sz="half" idx="10"/>
          </p:nvPr>
        </p:nvSpPr>
        <p:spPr/>
        <p:txBody>
          <a:bodyPr/>
          <a:lstStyle/>
          <a:p>
            <a:fld id="{68607845-940D-AF42-90E6-0A3F0004BE78}" type="datetimeFigureOut">
              <a:rPr lang="en-US" smtClean="0"/>
              <a:t>11/17/23</a:t>
            </a:fld>
            <a:endParaRPr lang="en-US"/>
          </a:p>
        </p:txBody>
      </p:sp>
      <p:sp>
        <p:nvSpPr>
          <p:cNvPr id="5" name="Footer Placeholder 4">
            <a:extLst>
              <a:ext uri="{FF2B5EF4-FFF2-40B4-BE49-F238E27FC236}">
                <a16:creationId xmlns:a16="http://schemas.microsoft.com/office/drawing/2014/main" id="{D87A6695-506E-F21D-883F-09C59CE1C5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CE03CC-E804-AE4F-BC35-01C4F6A9E24A}"/>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933449708"/>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70CF5B-1288-5AE1-2A77-4AA7451944B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B6E1E66-A92E-A10E-28AA-282CAF2696D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66E619-06E1-63C2-881D-5EC5E6E70BD2}"/>
              </a:ext>
            </a:extLst>
          </p:cNvPr>
          <p:cNvSpPr>
            <a:spLocks noGrp="1"/>
          </p:cNvSpPr>
          <p:nvPr>
            <p:ph type="dt" sz="half" idx="10"/>
          </p:nvPr>
        </p:nvSpPr>
        <p:spPr/>
        <p:txBody>
          <a:bodyPr/>
          <a:lstStyle/>
          <a:p>
            <a:fld id="{68607845-940D-AF42-90E6-0A3F0004BE78}" type="datetimeFigureOut">
              <a:rPr lang="en-US" smtClean="0"/>
              <a:t>11/17/23</a:t>
            </a:fld>
            <a:endParaRPr lang="en-US"/>
          </a:p>
        </p:txBody>
      </p:sp>
      <p:sp>
        <p:nvSpPr>
          <p:cNvPr id="5" name="Footer Placeholder 4">
            <a:extLst>
              <a:ext uri="{FF2B5EF4-FFF2-40B4-BE49-F238E27FC236}">
                <a16:creationId xmlns:a16="http://schemas.microsoft.com/office/drawing/2014/main" id="{F76803AB-03EE-7B44-B956-081B88BE25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01B24F-3185-E413-DA86-85FF758C4669}"/>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8005795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3_Title Slide">
    <p:bg>
      <p:bgPr>
        <a:gradFill>
          <a:gsLst>
            <a:gs pos="84000">
              <a:srgbClr val="EDEDED"/>
            </a:gs>
            <a:gs pos="57000">
              <a:schemeClr val="bg1"/>
            </a:gs>
            <a:gs pos="100000">
              <a:schemeClr val="bg2">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831850" y="1101482"/>
            <a:ext cx="10515600" cy="2825748"/>
          </a:xfrm>
        </p:spPr>
        <p:txBody>
          <a:bodyPr anchor="ctr">
            <a:normAutofit/>
          </a:bodyPr>
          <a:lstStyle>
            <a:lvl1pPr algn="ctr">
              <a:defRPr sz="4000">
                <a:solidFill>
                  <a:schemeClr val="accent1"/>
                </a:solidFill>
              </a:defRPr>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831850" y="4208338"/>
            <a:ext cx="10515600" cy="1766887"/>
          </a:xfrm>
          <a:prstGeom prst="rect">
            <a:avLst/>
          </a:prstGeom>
        </p:spPr>
        <p:txBody>
          <a:bodyPr>
            <a:normAutofit/>
          </a:bodyPr>
          <a:lstStyle>
            <a:lvl1pPr marL="0" indent="0" algn="ctr">
              <a:buNone/>
              <a:defRPr sz="2000">
                <a:solidFill>
                  <a:schemeClr val="bg2">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cxnSp>
        <p:nvCxnSpPr>
          <p:cNvPr id="16" name="Straight Connector 15">
            <a:extLst>
              <a:ext uri="{FF2B5EF4-FFF2-40B4-BE49-F238E27FC236}">
                <a16:creationId xmlns:a16="http://schemas.microsoft.com/office/drawing/2014/main" id="{D0CC67B0-1237-46F2-B879-34B77487522D}"/>
              </a:ext>
            </a:extLst>
          </p:cNvPr>
          <p:cNvCxnSpPr/>
          <p:nvPr/>
        </p:nvCxnSpPr>
        <p:spPr>
          <a:xfrm>
            <a:off x="831850" y="1101482"/>
            <a:ext cx="105156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Footer Placeholder 4">
            <a:extLst>
              <a:ext uri="{FF2B5EF4-FFF2-40B4-BE49-F238E27FC236}">
                <a16:creationId xmlns:a16="http://schemas.microsoft.com/office/drawing/2014/main" id="{97C5F604-5875-43F7-B477-70FB1C866798}"/>
              </a:ext>
            </a:extLst>
          </p:cNvPr>
          <p:cNvSpPr>
            <a:spLocks noGrp="1"/>
          </p:cNvSpPr>
          <p:nvPr>
            <p:ph type="ftr" sz="quarter" idx="3"/>
          </p:nvPr>
        </p:nvSpPr>
        <p:spPr>
          <a:xfrm>
            <a:off x="838200" y="6356350"/>
            <a:ext cx="1050925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r>
              <a:rPr lang="en-US"/>
              <a:t>Capranzano P, et al. Expert Rev Cardiovasc Ther. 2013;11(8):959-973;</a:t>
            </a:r>
          </a:p>
          <a:p>
            <a:r>
              <a:rPr lang="en-US"/>
              <a:t>
Granger CB, et al. N Engl J Med. 2011;365:981-992; </a:t>
            </a:r>
          </a:p>
          <a:p>
            <a:r>
              <a:rPr lang="en-US"/>
              <a:t>
Connolly SJ, et al. N Engl J Med. 2009;361(12):1139-1151;</a:t>
            </a:r>
          </a:p>
          <a:p>
            <a:r>
              <a:rPr lang="en-US"/>
              <a:t>
Patel MR, et al. N Engl J Med. 2011;365(10):883-891.</a:t>
            </a:r>
            <a:endParaRPr lang="en-US" dirty="0"/>
          </a:p>
        </p:txBody>
      </p:sp>
      <p:pic>
        <p:nvPicPr>
          <p:cNvPr id="7" name="Picture 6">
            <a:extLst>
              <a:ext uri="{FF2B5EF4-FFF2-40B4-BE49-F238E27FC236}">
                <a16:creationId xmlns:a16="http://schemas.microsoft.com/office/drawing/2014/main" id="{1FF9F2CB-EA79-4C5E-9229-EA26FA6FBE2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1849" y="184778"/>
            <a:ext cx="4343365" cy="675353"/>
          </a:xfrm>
          <a:prstGeom prst="rect">
            <a:avLst/>
          </a:prstGeom>
        </p:spPr>
      </p:pic>
      <p:pic>
        <p:nvPicPr>
          <p:cNvPr id="2" name="Picture 1">
            <a:extLst>
              <a:ext uri="{FF2B5EF4-FFF2-40B4-BE49-F238E27FC236}">
                <a16:creationId xmlns:a16="http://schemas.microsoft.com/office/drawing/2014/main" id="{35EC796F-F356-478A-891A-18D91809F85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668000" y="6093534"/>
            <a:ext cx="1267742" cy="649084"/>
          </a:xfrm>
          <a:prstGeom prst="rect">
            <a:avLst/>
          </a:prstGeom>
        </p:spPr>
      </p:pic>
    </p:spTree>
    <p:extLst>
      <p:ext uri="{BB962C8B-B14F-4D97-AF65-F5344CB8AC3E}">
        <p14:creationId xmlns:p14="http://schemas.microsoft.com/office/powerpoint/2010/main" val="40060652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cSld name="Cover Slide">
    <p:bg>
      <p:bgPr>
        <a:blipFill dpi="0" rotWithShape="0">
          <a:blip r:embed="rId2"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10889" y="1910121"/>
            <a:ext cx="8366512" cy="1470025"/>
          </a:xfrm>
        </p:spPr>
        <p:txBody>
          <a:bodyPr anchor="b"/>
          <a:lstStyle>
            <a:lvl1pPr>
              <a:defRPr sz="4785">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310888" y="4128260"/>
            <a:ext cx="8363712" cy="1124776"/>
          </a:xfrm>
        </p:spPr>
        <p:txBody>
          <a:bodyPr/>
          <a:lstStyle>
            <a:lvl1pPr marL="0" indent="0" algn="l">
              <a:buNone/>
              <a:defRPr sz="2393">
                <a:solidFill>
                  <a:schemeClr val="accent2"/>
                </a:solidFill>
              </a:defRPr>
            </a:lvl1pPr>
            <a:lvl2pPr marL="455789" indent="0" algn="ctr">
              <a:buNone/>
              <a:defRPr>
                <a:solidFill>
                  <a:schemeClr val="tx1">
                    <a:tint val="75000"/>
                  </a:schemeClr>
                </a:solidFill>
              </a:defRPr>
            </a:lvl2pPr>
            <a:lvl3pPr marL="911579" indent="0" algn="ctr">
              <a:buNone/>
              <a:defRPr>
                <a:solidFill>
                  <a:schemeClr val="tx1">
                    <a:tint val="75000"/>
                  </a:schemeClr>
                </a:solidFill>
              </a:defRPr>
            </a:lvl3pPr>
            <a:lvl4pPr marL="1367369" indent="0" algn="ctr">
              <a:buNone/>
              <a:defRPr>
                <a:solidFill>
                  <a:schemeClr val="tx1">
                    <a:tint val="75000"/>
                  </a:schemeClr>
                </a:solidFill>
              </a:defRPr>
            </a:lvl4pPr>
            <a:lvl5pPr marL="1823159" indent="0" algn="ctr">
              <a:buNone/>
              <a:defRPr>
                <a:solidFill>
                  <a:schemeClr val="tx1">
                    <a:tint val="75000"/>
                  </a:schemeClr>
                </a:solidFill>
              </a:defRPr>
            </a:lvl5pPr>
            <a:lvl6pPr marL="2278948" indent="0" algn="ctr">
              <a:buNone/>
              <a:defRPr>
                <a:solidFill>
                  <a:schemeClr val="tx1">
                    <a:tint val="75000"/>
                  </a:schemeClr>
                </a:solidFill>
              </a:defRPr>
            </a:lvl6pPr>
            <a:lvl7pPr marL="2734738" indent="0" algn="ctr">
              <a:buNone/>
              <a:defRPr>
                <a:solidFill>
                  <a:schemeClr val="tx1">
                    <a:tint val="75000"/>
                  </a:schemeClr>
                </a:solidFill>
              </a:defRPr>
            </a:lvl7pPr>
            <a:lvl8pPr marL="3190528" indent="0" algn="ctr">
              <a:buNone/>
              <a:defRPr>
                <a:solidFill>
                  <a:schemeClr val="tx1">
                    <a:tint val="75000"/>
                  </a:schemeClr>
                </a:solidFill>
              </a:defRPr>
            </a:lvl8pPr>
            <a:lvl9pPr marL="3646318"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2354377052"/>
      </p:ext>
    </p:extLst>
  </p:cSld>
  <p:clrMapOvr>
    <a:masterClrMapping/>
  </p:clrMapOvr>
  <p:transition spd="slow"/>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Cliquez et modifiez le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08E5BDF8-7DE3-AE9F-0FE2-889848E47605}"/>
              </a:ext>
            </a:extLst>
          </p:cNvPr>
          <p:cNvSpPr>
            <a:spLocks noGrp="1"/>
          </p:cNvSpPr>
          <p:nvPr>
            <p:ph type="dt" sz="half" idx="10"/>
          </p:nvPr>
        </p:nvSpPr>
        <p:spPr>
          <a:xfrm>
            <a:off x="0" y="0"/>
            <a:ext cx="0" cy="0"/>
          </a:xfrm>
        </p:spPr>
        <p:txBody>
          <a:bodyPr/>
          <a:lstStyle>
            <a:lvl1pPr>
              <a:defRPr/>
            </a:lvl1pPr>
          </a:lstStyle>
          <a:p>
            <a:pPr>
              <a:defRPr/>
            </a:pPr>
            <a:endParaRPr lang="fr-FR"/>
          </a:p>
        </p:txBody>
      </p:sp>
      <p:sp>
        <p:nvSpPr>
          <p:cNvPr id="5" name="Espace réservé du pied de page 4">
            <a:extLst>
              <a:ext uri="{FF2B5EF4-FFF2-40B4-BE49-F238E27FC236}">
                <a16:creationId xmlns:a16="http://schemas.microsoft.com/office/drawing/2014/main" id="{B8153D2E-08A2-B07A-2183-3A50EAFB5771}"/>
              </a:ext>
            </a:extLst>
          </p:cNvPr>
          <p:cNvSpPr>
            <a:spLocks noGrp="1"/>
          </p:cNvSpPr>
          <p:nvPr>
            <p:ph type="ftr" sz="quarter" idx="11"/>
          </p:nvPr>
        </p:nvSpPr>
        <p:spPr/>
        <p:txBody>
          <a:bodyPr/>
          <a:lstStyle>
            <a:lvl1pPr>
              <a:defRPr/>
            </a:lvl1pPr>
          </a:lstStyle>
          <a:p>
            <a:pPr>
              <a:defRPr/>
            </a:pPr>
            <a:r>
              <a:rPr lang="fr-FR"/>
              <a:t>Capranzano P, et al. Expert Rev Cardiovasc Ther. 2013;11(8):959-973;</a:t>
            </a:r>
          </a:p>
          <a:p>
            <a:pPr>
              <a:defRPr/>
            </a:pPr>
            <a:r>
              <a:rPr lang="fr-FR"/>
              <a:t>
Granger CB, et al. N Engl J Med. 2011;365:981-992; </a:t>
            </a:r>
          </a:p>
          <a:p>
            <a:pPr>
              <a:defRPr/>
            </a:pPr>
            <a:r>
              <a:rPr lang="fr-FR"/>
              <a:t>
Connolly SJ, et al. N Engl J Med. 2009;361(12):1139-1151;</a:t>
            </a:r>
          </a:p>
          <a:p>
            <a:pPr>
              <a:defRPr/>
            </a:pPr>
            <a:r>
              <a:rPr lang="fr-FR"/>
              <a:t>
Patel MR, et al. N Engl J Med. 2011;365(10):883-891.</a:t>
            </a:r>
          </a:p>
        </p:txBody>
      </p:sp>
      <p:sp>
        <p:nvSpPr>
          <p:cNvPr id="6" name="Espace réservé du numéro de diapositive 5">
            <a:extLst>
              <a:ext uri="{FF2B5EF4-FFF2-40B4-BE49-F238E27FC236}">
                <a16:creationId xmlns:a16="http://schemas.microsoft.com/office/drawing/2014/main" id="{BB82C889-6E65-EC23-09F6-C7FDCFEDB518}"/>
              </a:ext>
            </a:extLst>
          </p:cNvPr>
          <p:cNvSpPr>
            <a:spLocks noGrp="1"/>
          </p:cNvSpPr>
          <p:nvPr>
            <p:ph type="sldNum" sz="quarter" idx="12"/>
          </p:nvPr>
        </p:nvSpPr>
        <p:spPr/>
        <p:txBody>
          <a:bodyPr/>
          <a:lstStyle>
            <a:lvl1pPr>
              <a:defRPr/>
            </a:lvl1pPr>
          </a:lstStyle>
          <a:p>
            <a:pPr>
              <a:defRPr/>
            </a:pPr>
            <a:fld id="{13720957-A0B3-CD4F-BDEB-59103F3892FB}" type="slidenum">
              <a:rPr lang="fr-FR" altLang="en-US"/>
              <a:pPr>
                <a:defRPr/>
              </a:pPr>
              <a:t>‹#›</a:t>
            </a:fld>
            <a:endParaRPr lang="fr-FR" altLang="en-US"/>
          </a:p>
        </p:txBody>
      </p:sp>
    </p:spTree>
    <p:extLst>
      <p:ext uri="{BB962C8B-B14F-4D97-AF65-F5344CB8AC3E}">
        <p14:creationId xmlns:p14="http://schemas.microsoft.com/office/powerpoint/2010/main" val="21506213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67276" y="94996"/>
            <a:ext cx="11257449" cy="856392"/>
          </a:xfrm>
          <a:prstGeom prst="rect">
            <a:avLst/>
          </a:prstGeom>
        </p:spPr>
        <p:txBody>
          <a:bodyPr/>
          <a:lstStyle>
            <a:lvl1pPr>
              <a:defRPr/>
            </a:lvl1pPr>
          </a:lstStyle>
          <a:p>
            <a:r>
              <a:rPr lang="en-US"/>
              <a:t>Click to edit Master title style</a:t>
            </a:r>
            <a:endParaRPr lang="en-US" dirty="0"/>
          </a:p>
        </p:txBody>
      </p:sp>
      <p:sp>
        <p:nvSpPr>
          <p:cNvPr id="5" name="Text Placeholder 4"/>
          <p:cNvSpPr>
            <a:spLocks noGrp="1"/>
          </p:cNvSpPr>
          <p:nvPr>
            <p:ph type="body" sz="quarter" idx="10"/>
          </p:nvPr>
        </p:nvSpPr>
        <p:spPr>
          <a:xfrm>
            <a:off x="1255595" y="6021331"/>
            <a:ext cx="5984579" cy="590550"/>
          </a:xfrm>
        </p:spPr>
        <p:txBody>
          <a:bodyPr lIns="45720" rIns="45720" anchor="b">
            <a:noAutofit/>
          </a:bodyPr>
          <a:lstStyle>
            <a:lvl1pPr marL="0" indent="0">
              <a:buNone/>
              <a:defRPr sz="1000"/>
            </a:lvl1pPr>
          </a:lstStyle>
          <a:p>
            <a:pPr lvl="0"/>
            <a:r>
              <a:rPr lang="en-US" dirty="0"/>
              <a:t>Click to edit Master text styles</a:t>
            </a:r>
          </a:p>
        </p:txBody>
      </p:sp>
    </p:spTree>
    <p:extLst>
      <p:ext uri="{BB962C8B-B14F-4D97-AF65-F5344CB8AC3E}">
        <p14:creationId xmlns:p14="http://schemas.microsoft.com/office/powerpoint/2010/main" val="22575445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Alt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76250" y="105528"/>
            <a:ext cx="10629901" cy="539496"/>
          </a:xfrm>
        </p:spPr>
        <p:txBody>
          <a:bodyPr/>
          <a:lstStyle>
            <a:lvl1pPr>
              <a:defRPr sz="1987" i="1">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476251" y="1042989"/>
            <a:ext cx="11094720" cy="45259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9">
            <a:extLst>
              <a:ext uri="{FF2B5EF4-FFF2-40B4-BE49-F238E27FC236}">
                <a16:creationId xmlns:a16="http://schemas.microsoft.com/office/drawing/2014/main" id="{224494B7-697F-DAE8-C042-5C415F90AB03}"/>
              </a:ext>
            </a:extLst>
          </p:cNvPr>
          <p:cNvSpPr>
            <a:spLocks noGrp="1"/>
          </p:cNvSpPr>
          <p:nvPr>
            <p:ph type="sldNum" sz="quarter" idx="10"/>
          </p:nvPr>
        </p:nvSpPr>
        <p:spPr/>
        <p:txBody>
          <a:bodyPr/>
          <a:lstStyle>
            <a:lvl1pPr defTabSz="820738" eaLnBrk="0" hangingPunct="0">
              <a:defRPr b="1"/>
            </a:lvl1pPr>
          </a:lstStyle>
          <a:p>
            <a:pPr>
              <a:defRPr/>
            </a:pPr>
            <a:fld id="{F819C8AB-438B-CB4E-A316-A6CD1E354C57}" type="slidenum">
              <a:rPr lang="en-US" altLang="en-US"/>
              <a:pPr>
                <a:defRPr/>
              </a:pPr>
              <a:t>‹#›</a:t>
            </a:fld>
            <a:endParaRPr lang="en-US" altLang="en-US"/>
          </a:p>
        </p:txBody>
      </p:sp>
    </p:spTree>
    <p:extLst>
      <p:ext uri="{BB962C8B-B14F-4D97-AF65-F5344CB8AC3E}">
        <p14:creationId xmlns:p14="http://schemas.microsoft.com/office/powerpoint/2010/main" val="2267516372"/>
      </p:ext>
    </p:extLst>
  </p:cSld>
  <p:clrMapOvr>
    <a:masterClrMapping/>
  </p:clrMapOvr>
  <p:transition spd="slow"/>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623392" y="485800"/>
            <a:ext cx="10959008" cy="1143000"/>
          </a:xfrm>
        </p:spPr>
        <p:txBody>
          <a:bodyPr>
            <a:normAutofit/>
          </a:bodyPr>
          <a:lstStyle>
            <a:lvl1pPr>
              <a:defRPr sz="3600" b="1">
                <a:latin typeface="Arial" pitchFamily="34" charset="0"/>
                <a:cs typeface="Arial" pitchFamily="34" charset="0"/>
              </a:defRPr>
            </a:lvl1pPr>
          </a:lstStyle>
          <a:p>
            <a:r>
              <a:rPr lang="sv-SE"/>
              <a:t>Klicka här för att ändra format</a:t>
            </a:r>
            <a:endParaRPr lang="sv-SE" dirty="0"/>
          </a:p>
        </p:txBody>
      </p:sp>
      <p:sp>
        <p:nvSpPr>
          <p:cNvPr id="3" name="Platshållare för text 2"/>
          <p:cNvSpPr>
            <a:spLocks noGrp="1"/>
          </p:cNvSpPr>
          <p:nvPr>
            <p:ph type="body" idx="1"/>
          </p:nvPr>
        </p:nvSpPr>
        <p:spPr>
          <a:xfrm>
            <a:off x="609600" y="1709118"/>
            <a:ext cx="5386917" cy="639762"/>
          </a:xfrm>
        </p:spPr>
        <p:txBody>
          <a:bodyPr anchor="b"/>
          <a:lstStyle>
            <a:lvl1pPr marL="0" indent="0">
              <a:buNone/>
              <a:defRPr sz="24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609600" y="2358032"/>
            <a:ext cx="5386917" cy="3951288"/>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p:cNvSpPr>
            <a:spLocks noGrp="1"/>
          </p:cNvSpPr>
          <p:nvPr>
            <p:ph type="body" sz="quarter" idx="3"/>
          </p:nvPr>
        </p:nvSpPr>
        <p:spPr>
          <a:xfrm>
            <a:off x="6193368" y="1709118"/>
            <a:ext cx="5389033" cy="639762"/>
          </a:xfrm>
        </p:spPr>
        <p:txBody>
          <a:bodyPr anchor="b"/>
          <a:lstStyle>
            <a:lvl1pPr marL="0" indent="0">
              <a:buNone/>
              <a:defRPr sz="24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6193368" y="2358032"/>
            <a:ext cx="5389033" cy="3951288"/>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7" name="Platshållare för datum 6">
            <a:extLst>
              <a:ext uri="{FF2B5EF4-FFF2-40B4-BE49-F238E27FC236}">
                <a16:creationId xmlns:a16="http://schemas.microsoft.com/office/drawing/2014/main" id="{1A9735C5-BEAB-6AFB-0CE9-C0E81E5AFB1F}"/>
              </a:ext>
            </a:extLst>
          </p:cNvPr>
          <p:cNvSpPr>
            <a:spLocks noGrp="1"/>
          </p:cNvSpPr>
          <p:nvPr>
            <p:ph type="dt" sz="half" idx="10"/>
          </p:nvPr>
        </p:nvSpPr>
        <p:spPr>
          <a:xfrm>
            <a:off x="609600" y="6356350"/>
            <a:ext cx="2844800" cy="365125"/>
          </a:xfrm>
          <a:prstGeom prst="rect">
            <a:avLst/>
          </a:prstGeom>
        </p:spPr>
        <p:txBody>
          <a:bodyPr/>
          <a:lstStyle>
            <a:lvl1pPr>
              <a:defRPr>
                <a:solidFill>
                  <a:prstClr val="black">
                    <a:tint val="75000"/>
                  </a:prstClr>
                </a:solidFill>
                <a:latin typeface="Arial" pitchFamily="34" charset="0"/>
                <a:cs typeface="Arial" pitchFamily="34" charset="0"/>
              </a:defRPr>
            </a:lvl1pPr>
          </a:lstStyle>
          <a:p>
            <a:pPr>
              <a:defRPr/>
            </a:pPr>
            <a:endParaRPr lang="sv-SE"/>
          </a:p>
        </p:txBody>
      </p:sp>
      <p:sp>
        <p:nvSpPr>
          <p:cNvPr id="8" name="Platshållare för sidfot 7">
            <a:extLst>
              <a:ext uri="{FF2B5EF4-FFF2-40B4-BE49-F238E27FC236}">
                <a16:creationId xmlns:a16="http://schemas.microsoft.com/office/drawing/2014/main" id="{104683F8-DF60-9F78-CA51-113A1C5973C1}"/>
              </a:ext>
            </a:extLst>
          </p:cNvPr>
          <p:cNvSpPr>
            <a:spLocks noGrp="1"/>
          </p:cNvSpPr>
          <p:nvPr>
            <p:ph type="ftr" sz="quarter" idx="11"/>
          </p:nvPr>
        </p:nvSpPr>
        <p:spPr>
          <a:xfrm>
            <a:off x="4165600" y="6356350"/>
            <a:ext cx="3860800" cy="365125"/>
          </a:xfrm>
          <a:prstGeom prst="rect">
            <a:avLst/>
          </a:prstGeom>
        </p:spPr>
        <p:txBody>
          <a:bodyPr/>
          <a:lstStyle>
            <a:lvl1pPr>
              <a:defRPr>
                <a:solidFill>
                  <a:prstClr val="black">
                    <a:tint val="75000"/>
                  </a:prstClr>
                </a:solidFill>
                <a:latin typeface="Arial" pitchFamily="34" charset="0"/>
                <a:cs typeface="Arial" pitchFamily="34" charset="0"/>
              </a:defRPr>
            </a:lvl1pPr>
          </a:lstStyle>
          <a:p>
            <a:pPr>
              <a:defRPr/>
            </a:pPr>
            <a:r>
              <a:rPr lang="sv-SE"/>
              <a:t>Capranzano P, et al. Expert Rev Cardiovasc Ther. 2013;11(8):959-973;</a:t>
            </a:r>
          </a:p>
          <a:p>
            <a:pPr>
              <a:defRPr/>
            </a:pPr>
            <a:r>
              <a:rPr lang="sv-SE"/>
              <a:t>
Granger CB, et al. N Engl J Med. 2011;365:981-992; </a:t>
            </a:r>
          </a:p>
          <a:p>
            <a:pPr>
              <a:defRPr/>
            </a:pPr>
            <a:r>
              <a:rPr lang="sv-SE"/>
              <a:t>
Connolly SJ, et al. N Engl J Med. 2009;361(12):1139-1151;</a:t>
            </a:r>
          </a:p>
          <a:p>
            <a:pPr>
              <a:defRPr/>
            </a:pPr>
            <a:r>
              <a:rPr lang="sv-SE"/>
              <a:t>
Patel MR, et al. N Engl J Med. 2011;365(10):883-891.</a:t>
            </a:r>
          </a:p>
        </p:txBody>
      </p:sp>
      <p:sp>
        <p:nvSpPr>
          <p:cNvPr id="9" name="Platshållare för bildnummer 8">
            <a:extLst>
              <a:ext uri="{FF2B5EF4-FFF2-40B4-BE49-F238E27FC236}">
                <a16:creationId xmlns:a16="http://schemas.microsoft.com/office/drawing/2014/main" id="{8469E580-8B17-9459-FECE-3E7F779BAE5E}"/>
              </a:ext>
            </a:extLst>
          </p:cNvPr>
          <p:cNvSpPr>
            <a:spLocks noGrp="1"/>
          </p:cNvSpPr>
          <p:nvPr>
            <p:ph type="sldNum" sz="quarter" idx="12"/>
          </p:nvPr>
        </p:nvSpPr>
        <p:spPr>
          <a:xfrm>
            <a:off x="8737600" y="6356350"/>
            <a:ext cx="2844800" cy="365125"/>
          </a:xfrm>
        </p:spPr>
        <p:txBody>
          <a:bodyPr/>
          <a:lstStyle>
            <a:lvl1pPr>
              <a:defRPr>
                <a:solidFill>
                  <a:srgbClr val="898989"/>
                </a:solidFill>
                <a:latin typeface="Arial" panose="020B0604020202020204" pitchFamily="34" charset="0"/>
              </a:defRPr>
            </a:lvl1pPr>
          </a:lstStyle>
          <a:p>
            <a:pPr>
              <a:defRPr/>
            </a:pPr>
            <a:fld id="{58BBE0B3-A88F-9547-B131-E73494522603}" type="slidenum">
              <a:rPr lang="sv-SE" altLang="en-US"/>
              <a:pPr>
                <a:defRPr/>
              </a:pPr>
              <a:t>‹#›</a:t>
            </a:fld>
            <a:endParaRPr lang="sv-SE" altLang="en-US"/>
          </a:p>
        </p:txBody>
      </p:sp>
    </p:spTree>
    <p:extLst>
      <p:ext uri="{BB962C8B-B14F-4D97-AF65-F5344CB8AC3E}">
        <p14:creationId xmlns:p14="http://schemas.microsoft.com/office/powerpoint/2010/main" val="36548058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Alt2_Subhead-1 Line_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76249" y="346892"/>
            <a:ext cx="11094720" cy="539496"/>
          </a:xfrm>
        </p:spPr>
        <p:txBody>
          <a:bodyPr/>
          <a:lstStyle>
            <a:lvl1pPr>
              <a:defRPr sz="3190"/>
            </a:lvl1pPr>
          </a:lstStyle>
          <a:p>
            <a:r>
              <a:rPr lang="en-US" dirty="0"/>
              <a:t>Click to edit Master title style</a:t>
            </a:r>
          </a:p>
        </p:txBody>
      </p:sp>
      <p:sp>
        <p:nvSpPr>
          <p:cNvPr id="6" name="Content Placeholder 2"/>
          <p:cNvSpPr>
            <a:spLocks noGrp="1"/>
          </p:cNvSpPr>
          <p:nvPr>
            <p:ph idx="10"/>
          </p:nvPr>
        </p:nvSpPr>
        <p:spPr>
          <a:xfrm>
            <a:off x="476251" y="1625668"/>
            <a:ext cx="11094720" cy="408622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1"/>
          </p:nvPr>
        </p:nvSpPr>
        <p:spPr>
          <a:xfrm>
            <a:off x="476251" y="904692"/>
            <a:ext cx="11094720" cy="400110"/>
          </a:xfrm>
        </p:spPr>
        <p:txBody>
          <a:bodyPr anchor="b">
            <a:spAutoFit/>
          </a:bodyPr>
          <a:lstStyle>
            <a:lvl1pPr marL="0" indent="0">
              <a:buNone/>
              <a:defRPr sz="1993" i="1" baseline="0">
                <a:solidFill>
                  <a:srgbClr val="6BA9D8"/>
                </a:solidFill>
              </a:defRPr>
            </a:lvl1pPr>
          </a:lstStyle>
          <a:p>
            <a:pPr lvl="0"/>
            <a:r>
              <a:rPr lang="en-US"/>
              <a:t>Click to edit Master text styles</a:t>
            </a:r>
          </a:p>
        </p:txBody>
      </p:sp>
      <p:sp>
        <p:nvSpPr>
          <p:cNvPr id="3" name="Slide Number Placeholder 9">
            <a:extLst>
              <a:ext uri="{FF2B5EF4-FFF2-40B4-BE49-F238E27FC236}">
                <a16:creationId xmlns:a16="http://schemas.microsoft.com/office/drawing/2014/main" id="{A9B0C867-04F9-8C18-FF49-60CB2956064F}"/>
              </a:ext>
            </a:extLst>
          </p:cNvPr>
          <p:cNvSpPr>
            <a:spLocks noGrp="1"/>
          </p:cNvSpPr>
          <p:nvPr>
            <p:ph type="sldNum" sz="quarter" idx="12"/>
          </p:nvPr>
        </p:nvSpPr>
        <p:spPr/>
        <p:txBody>
          <a:bodyPr/>
          <a:lstStyle>
            <a:lvl1pPr defTabSz="822325" eaLnBrk="0" hangingPunct="0">
              <a:defRPr b="1"/>
            </a:lvl1pPr>
          </a:lstStyle>
          <a:p>
            <a:pPr>
              <a:defRPr/>
            </a:pPr>
            <a:fld id="{42B789DA-D532-8E4E-A1F1-52FEF3EE5B52}" type="slidenum">
              <a:rPr lang="en-US" altLang="en-US"/>
              <a:pPr>
                <a:defRPr/>
              </a:pPr>
              <a:t>‹#›</a:t>
            </a:fld>
            <a:endParaRPr lang="en-US" altLang="en-US"/>
          </a:p>
        </p:txBody>
      </p:sp>
    </p:spTree>
    <p:extLst>
      <p:ext uri="{BB962C8B-B14F-4D97-AF65-F5344CB8AC3E}">
        <p14:creationId xmlns:p14="http://schemas.microsoft.com/office/powerpoint/2010/main" val="715247889"/>
      </p:ext>
    </p:extLst>
  </p:cSld>
  <p:clrMapOvr>
    <a:masterClrMapping/>
  </p:clrMapOvr>
  <p:transition spd="slow"/>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Section Divider">
    <p:bg>
      <p:bgPr>
        <a:gradFill rotWithShape="0">
          <a:gsLst>
            <a:gs pos="0">
              <a:srgbClr val="002D5F"/>
            </a:gs>
            <a:gs pos="50000">
              <a:srgbClr val="00458B"/>
            </a:gs>
            <a:gs pos="100000">
              <a:srgbClr val="0054A7"/>
            </a:gs>
          </a:gsLst>
          <a:lin ang="5400000"/>
        </a:gradFill>
        <a:effectLst/>
      </p:bgPr>
    </p:bg>
    <p:spTree>
      <p:nvGrpSpPr>
        <p:cNvPr id="1" name=""/>
        <p:cNvGrpSpPr/>
        <p:nvPr/>
      </p:nvGrpSpPr>
      <p:grpSpPr>
        <a:xfrm>
          <a:off x="0" y="0"/>
          <a:ext cx="0" cy="0"/>
          <a:chOff x="0" y="0"/>
          <a:chExt cx="0" cy="0"/>
        </a:xfrm>
      </p:grpSpPr>
      <p:pic>
        <p:nvPicPr>
          <p:cNvPr id="4" name="Picture 5" descr="shield.png">
            <a:extLst>
              <a:ext uri="{FF2B5EF4-FFF2-40B4-BE49-F238E27FC236}">
                <a16:creationId xmlns:a16="http://schemas.microsoft.com/office/drawing/2014/main" id="{80AB8BD8-1F21-C26E-8914-CCB7CFE0544D}"/>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9831388" y="661988"/>
            <a:ext cx="908050" cy="83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clinical_research_institute_white.png">
            <a:extLst>
              <a:ext uri="{FF2B5EF4-FFF2-40B4-BE49-F238E27FC236}">
                <a16:creationId xmlns:a16="http://schemas.microsoft.com/office/drawing/2014/main" id="{DC15A7A5-8704-A551-84B0-6EAA1C01E760}"/>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39800" y="5429250"/>
            <a:ext cx="5583238"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310888" y="1910121"/>
            <a:ext cx="8363712" cy="1472184"/>
          </a:xfrm>
        </p:spPr>
        <p:txBody>
          <a:bodyPr anchor="b"/>
          <a:lstStyle>
            <a:lvl1pPr algn="l">
              <a:defRPr sz="4785" b="0" cap="none">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10888" y="4128262"/>
            <a:ext cx="3923510" cy="460575"/>
          </a:xfrm>
        </p:spPr>
        <p:txBody>
          <a:bodyPr wrap="none">
            <a:spAutoFit/>
          </a:bodyPr>
          <a:lstStyle>
            <a:lvl1pPr marL="0" indent="0">
              <a:buNone/>
              <a:defRPr sz="2393">
                <a:solidFill>
                  <a:schemeClr val="bg1"/>
                </a:solidFill>
              </a:defRPr>
            </a:lvl1pPr>
            <a:lvl2pPr marL="455789" indent="0">
              <a:buNone/>
              <a:defRPr sz="1794">
                <a:solidFill>
                  <a:schemeClr val="tx1">
                    <a:tint val="75000"/>
                  </a:schemeClr>
                </a:solidFill>
              </a:defRPr>
            </a:lvl2pPr>
            <a:lvl3pPr marL="911579" indent="0">
              <a:buNone/>
              <a:defRPr sz="1595">
                <a:solidFill>
                  <a:schemeClr val="tx1">
                    <a:tint val="75000"/>
                  </a:schemeClr>
                </a:solidFill>
              </a:defRPr>
            </a:lvl3pPr>
            <a:lvl4pPr marL="1367369" indent="0">
              <a:buNone/>
              <a:defRPr sz="1395">
                <a:solidFill>
                  <a:schemeClr val="tx1">
                    <a:tint val="75000"/>
                  </a:schemeClr>
                </a:solidFill>
              </a:defRPr>
            </a:lvl4pPr>
            <a:lvl5pPr marL="1823159" indent="0">
              <a:buNone/>
              <a:defRPr sz="1395">
                <a:solidFill>
                  <a:schemeClr val="tx1">
                    <a:tint val="75000"/>
                  </a:schemeClr>
                </a:solidFill>
              </a:defRPr>
            </a:lvl5pPr>
            <a:lvl6pPr marL="2278948" indent="0">
              <a:buNone/>
              <a:defRPr sz="1395">
                <a:solidFill>
                  <a:schemeClr val="tx1">
                    <a:tint val="75000"/>
                  </a:schemeClr>
                </a:solidFill>
              </a:defRPr>
            </a:lvl6pPr>
            <a:lvl7pPr marL="2734738" indent="0">
              <a:buNone/>
              <a:defRPr sz="1395">
                <a:solidFill>
                  <a:schemeClr val="tx1">
                    <a:tint val="75000"/>
                  </a:schemeClr>
                </a:solidFill>
              </a:defRPr>
            </a:lvl7pPr>
            <a:lvl8pPr marL="3190528" indent="0">
              <a:buNone/>
              <a:defRPr sz="1395">
                <a:solidFill>
                  <a:schemeClr val="tx1">
                    <a:tint val="75000"/>
                  </a:schemeClr>
                </a:solidFill>
              </a:defRPr>
            </a:lvl8pPr>
            <a:lvl9pPr marL="3646318" indent="0">
              <a:buNone/>
              <a:defRPr sz="1395">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0140417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2_Title Slide">
    <p:bg>
      <p:bgPr>
        <a:gradFill>
          <a:gsLst>
            <a:gs pos="84000">
              <a:srgbClr val="EDEDED"/>
            </a:gs>
            <a:gs pos="57000">
              <a:schemeClr val="bg1"/>
            </a:gs>
            <a:gs pos="100000">
              <a:schemeClr val="bg2">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831850" y="1101482"/>
            <a:ext cx="10515600" cy="2825748"/>
          </a:xfrm>
        </p:spPr>
        <p:txBody>
          <a:bodyPr anchor="ctr">
            <a:normAutofit/>
          </a:bodyPr>
          <a:lstStyle>
            <a:lvl1pPr algn="ctr">
              <a:defRPr sz="4000">
                <a:solidFill>
                  <a:schemeClr val="accent1"/>
                </a:solidFill>
              </a:defRPr>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831850" y="4208338"/>
            <a:ext cx="10515600" cy="1766887"/>
          </a:xfrm>
          <a:prstGeom prst="rect">
            <a:avLst/>
          </a:prstGeom>
        </p:spPr>
        <p:txBody>
          <a:bodyPr>
            <a:normAutofit/>
          </a:bodyPr>
          <a:lstStyle>
            <a:lvl1pPr marL="0" indent="0" algn="ctr">
              <a:buNone/>
              <a:defRPr sz="2000">
                <a:solidFill>
                  <a:schemeClr val="bg2">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cxnSp>
        <p:nvCxnSpPr>
          <p:cNvPr id="16" name="Straight Connector 15">
            <a:extLst>
              <a:ext uri="{FF2B5EF4-FFF2-40B4-BE49-F238E27FC236}">
                <a16:creationId xmlns:a16="http://schemas.microsoft.com/office/drawing/2014/main" id="{D0CC67B0-1237-46F2-B879-34B77487522D}"/>
              </a:ext>
            </a:extLst>
          </p:cNvPr>
          <p:cNvCxnSpPr/>
          <p:nvPr/>
        </p:nvCxnSpPr>
        <p:spPr>
          <a:xfrm>
            <a:off x="831850" y="1101482"/>
            <a:ext cx="105156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Footer Placeholder 4">
            <a:extLst>
              <a:ext uri="{FF2B5EF4-FFF2-40B4-BE49-F238E27FC236}">
                <a16:creationId xmlns:a16="http://schemas.microsoft.com/office/drawing/2014/main" id="{97C5F604-5875-43F7-B477-70FB1C866798}"/>
              </a:ext>
            </a:extLst>
          </p:cNvPr>
          <p:cNvSpPr>
            <a:spLocks noGrp="1"/>
          </p:cNvSpPr>
          <p:nvPr>
            <p:ph type="ftr" sz="quarter" idx="3"/>
          </p:nvPr>
        </p:nvSpPr>
        <p:spPr>
          <a:xfrm>
            <a:off x="838200" y="6356350"/>
            <a:ext cx="1050925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r>
              <a:rPr lang="en-US"/>
              <a:t>Capranzano P, et al. Expert Rev Cardiovasc Ther. 2013;11(8):959-973;</a:t>
            </a:r>
          </a:p>
          <a:p>
            <a:r>
              <a:rPr lang="en-US"/>
              <a:t>
Granger CB, et al. N Engl J Med. 2011;365:981-992; </a:t>
            </a:r>
          </a:p>
          <a:p>
            <a:r>
              <a:rPr lang="en-US"/>
              <a:t>
Connolly SJ, et al. N Engl J Med. 2009;361(12):1139-1151;</a:t>
            </a:r>
          </a:p>
          <a:p>
            <a:r>
              <a:rPr lang="en-US"/>
              <a:t>
Patel MR, et al. N Engl J Med. 2011;365(10):883-891.</a:t>
            </a:r>
            <a:endParaRPr lang="en-US" dirty="0"/>
          </a:p>
        </p:txBody>
      </p:sp>
      <p:pic>
        <p:nvPicPr>
          <p:cNvPr id="7" name="Picture 6">
            <a:extLst>
              <a:ext uri="{FF2B5EF4-FFF2-40B4-BE49-F238E27FC236}">
                <a16:creationId xmlns:a16="http://schemas.microsoft.com/office/drawing/2014/main" id="{1FF9F2CB-EA79-4C5E-9229-EA26FA6FBE2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1849" y="184778"/>
            <a:ext cx="4343365" cy="675353"/>
          </a:xfrm>
          <a:prstGeom prst="rect">
            <a:avLst/>
          </a:prstGeom>
        </p:spPr>
      </p:pic>
      <p:pic>
        <p:nvPicPr>
          <p:cNvPr id="2" name="Picture 1">
            <a:extLst>
              <a:ext uri="{FF2B5EF4-FFF2-40B4-BE49-F238E27FC236}">
                <a16:creationId xmlns:a16="http://schemas.microsoft.com/office/drawing/2014/main" id="{35EC796F-F356-478A-891A-18D91809F85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668000" y="6093534"/>
            <a:ext cx="1267742" cy="649084"/>
          </a:xfrm>
          <a:prstGeom prst="rect">
            <a:avLst/>
          </a:prstGeom>
        </p:spPr>
      </p:pic>
      <p:cxnSp>
        <p:nvCxnSpPr>
          <p:cNvPr id="3" name="Straight Connector 2">
            <a:extLst>
              <a:ext uri="{FF2B5EF4-FFF2-40B4-BE49-F238E27FC236}">
                <a16:creationId xmlns:a16="http://schemas.microsoft.com/office/drawing/2014/main" id="{6A31A216-24B2-8A10-25E2-A953D670501F}"/>
              </a:ext>
            </a:extLst>
          </p:cNvPr>
          <p:cNvCxnSpPr/>
          <p:nvPr/>
        </p:nvCxnSpPr>
        <p:spPr>
          <a:xfrm>
            <a:off x="831850" y="1101482"/>
            <a:ext cx="105156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E86DFA9A-EE95-446E-B56B-E824F73938F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1849" y="184778"/>
            <a:ext cx="4343365" cy="675353"/>
          </a:xfrm>
          <a:prstGeom prst="rect">
            <a:avLst/>
          </a:prstGeom>
        </p:spPr>
      </p:pic>
      <p:pic>
        <p:nvPicPr>
          <p:cNvPr id="5" name="Picture 4">
            <a:extLst>
              <a:ext uri="{FF2B5EF4-FFF2-40B4-BE49-F238E27FC236}">
                <a16:creationId xmlns:a16="http://schemas.microsoft.com/office/drawing/2014/main" id="{D045C050-60EC-DDD4-B103-064F5F39C3E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668000" y="6093534"/>
            <a:ext cx="1267742" cy="649084"/>
          </a:xfrm>
          <a:prstGeom prst="rect">
            <a:avLst/>
          </a:prstGeom>
        </p:spPr>
      </p:pic>
    </p:spTree>
    <p:extLst>
      <p:ext uri="{BB962C8B-B14F-4D97-AF65-F5344CB8AC3E}">
        <p14:creationId xmlns:p14="http://schemas.microsoft.com/office/powerpoint/2010/main" val="38872327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ubhead-1 Line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Content Placeholder 2"/>
          <p:cNvSpPr>
            <a:spLocks noGrp="1"/>
          </p:cNvSpPr>
          <p:nvPr>
            <p:ph idx="10"/>
          </p:nvPr>
        </p:nvSpPr>
        <p:spPr>
          <a:xfrm>
            <a:off x="476251" y="2171697"/>
            <a:ext cx="11094720" cy="408622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1"/>
          </p:nvPr>
        </p:nvSpPr>
        <p:spPr>
          <a:xfrm>
            <a:off x="476251" y="1385886"/>
            <a:ext cx="11094720" cy="400110"/>
          </a:xfrm>
        </p:spPr>
        <p:txBody>
          <a:bodyPr anchor="b">
            <a:spAutoFit/>
          </a:bodyPr>
          <a:lstStyle>
            <a:lvl1pPr marL="0" indent="0">
              <a:buNone/>
              <a:defRPr sz="1993" i="1" baseline="0">
                <a:solidFill>
                  <a:schemeClr val="accent6">
                    <a:lumMod val="60000"/>
                    <a:lumOff val="40000"/>
                  </a:schemeClr>
                </a:solidFill>
              </a:defRPr>
            </a:lvl1pPr>
          </a:lstStyle>
          <a:p>
            <a:pPr lvl="0"/>
            <a:r>
              <a:rPr lang="en-US"/>
              <a:t>Click to edit Master text styles</a:t>
            </a:r>
          </a:p>
        </p:txBody>
      </p:sp>
      <p:sp>
        <p:nvSpPr>
          <p:cNvPr id="3" name="Slide Number Placeholder 9">
            <a:extLst>
              <a:ext uri="{FF2B5EF4-FFF2-40B4-BE49-F238E27FC236}">
                <a16:creationId xmlns:a16="http://schemas.microsoft.com/office/drawing/2014/main" id="{6B6CCD11-7858-867D-B942-70F6FF2558BC}"/>
              </a:ext>
            </a:extLst>
          </p:cNvPr>
          <p:cNvSpPr>
            <a:spLocks noGrp="1"/>
          </p:cNvSpPr>
          <p:nvPr>
            <p:ph type="sldNum" sz="quarter" idx="12"/>
          </p:nvPr>
        </p:nvSpPr>
        <p:spPr>
          <a:xfrm>
            <a:off x="10739438" y="6337300"/>
            <a:ext cx="1009650" cy="365125"/>
          </a:xfrm>
          <a:prstGeom prst="rect">
            <a:avLst/>
          </a:prstGeom>
        </p:spPr>
        <p:txBody>
          <a:bodyPr/>
          <a:lstStyle>
            <a:lvl1pPr defTabSz="822325" eaLnBrk="0" hangingPunct="0">
              <a:defRPr b="1"/>
            </a:lvl1pPr>
          </a:lstStyle>
          <a:p>
            <a:pPr>
              <a:defRPr/>
            </a:pPr>
            <a:fld id="{82278F0F-D7AD-B64D-8685-E0D95B70CF10}" type="slidenum">
              <a:rPr lang="en-US" altLang="en-US"/>
              <a:pPr>
                <a:defRPr/>
              </a:pPr>
              <a:t>‹#›</a:t>
            </a:fld>
            <a:endParaRPr lang="en-US" altLang="en-US"/>
          </a:p>
        </p:txBody>
      </p:sp>
    </p:spTree>
    <p:extLst>
      <p:ext uri="{BB962C8B-B14F-4D97-AF65-F5344CB8AC3E}">
        <p14:creationId xmlns:p14="http://schemas.microsoft.com/office/powerpoint/2010/main" val="30130366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ubhead-2 Lines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Content Placeholder 2"/>
          <p:cNvSpPr>
            <a:spLocks noGrp="1"/>
          </p:cNvSpPr>
          <p:nvPr>
            <p:ph idx="10"/>
          </p:nvPr>
        </p:nvSpPr>
        <p:spPr>
          <a:xfrm>
            <a:off x="476251" y="2371720"/>
            <a:ext cx="11094720" cy="377189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1"/>
          </p:nvPr>
        </p:nvSpPr>
        <p:spPr>
          <a:xfrm>
            <a:off x="476251" y="1937637"/>
            <a:ext cx="11094720" cy="399020"/>
          </a:xfrm>
        </p:spPr>
        <p:txBody>
          <a:bodyPr anchor="b">
            <a:spAutoFit/>
          </a:bodyPr>
          <a:lstStyle>
            <a:lvl1pPr marL="0" indent="0">
              <a:buNone/>
              <a:defRPr sz="1993" i="1" baseline="0">
                <a:solidFill>
                  <a:srgbClr val="6BA9D8"/>
                </a:solidFill>
              </a:defRPr>
            </a:lvl1pPr>
          </a:lstStyle>
          <a:p>
            <a:pPr lvl="0"/>
            <a:r>
              <a:rPr lang="en-US"/>
              <a:t>Click to edit Master text styles</a:t>
            </a:r>
          </a:p>
        </p:txBody>
      </p:sp>
      <p:sp>
        <p:nvSpPr>
          <p:cNvPr id="3" name="Slide Number Placeholder 9">
            <a:extLst>
              <a:ext uri="{FF2B5EF4-FFF2-40B4-BE49-F238E27FC236}">
                <a16:creationId xmlns:a16="http://schemas.microsoft.com/office/drawing/2014/main" id="{9CA1EA33-7343-E91D-EB22-F012E487122E}"/>
              </a:ext>
            </a:extLst>
          </p:cNvPr>
          <p:cNvSpPr>
            <a:spLocks noGrp="1"/>
          </p:cNvSpPr>
          <p:nvPr>
            <p:ph type="sldNum" sz="quarter" idx="12"/>
          </p:nvPr>
        </p:nvSpPr>
        <p:spPr>
          <a:xfrm>
            <a:off x="10739438" y="6337300"/>
            <a:ext cx="1009650" cy="365125"/>
          </a:xfrm>
          <a:prstGeom prst="rect">
            <a:avLst/>
          </a:prstGeom>
        </p:spPr>
        <p:txBody>
          <a:bodyPr/>
          <a:lstStyle>
            <a:lvl1pPr defTabSz="822325" eaLnBrk="0" hangingPunct="0">
              <a:defRPr b="1"/>
            </a:lvl1pPr>
          </a:lstStyle>
          <a:p>
            <a:pPr>
              <a:defRPr/>
            </a:pPr>
            <a:fld id="{206E17D1-9ACB-064C-B33F-862988DC1FB6}" type="slidenum">
              <a:rPr lang="en-US" altLang="en-US"/>
              <a:pPr>
                <a:defRPr/>
              </a:pPr>
              <a:t>‹#›</a:t>
            </a:fld>
            <a:endParaRPr lang="en-US" altLang="en-US"/>
          </a:p>
        </p:txBody>
      </p:sp>
    </p:spTree>
    <p:extLst>
      <p:ext uri="{BB962C8B-B14F-4D97-AF65-F5344CB8AC3E}">
        <p14:creationId xmlns:p14="http://schemas.microsoft.com/office/powerpoint/2010/main" val="26128439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76249" y="976011"/>
            <a:ext cx="11094720" cy="539496"/>
          </a:xfrm>
        </p:spPr>
        <p:txBody>
          <a:bodyPr/>
          <a:lstStyle/>
          <a:p>
            <a:r>
              <a:rPr lang="en-US" dirty="0"/>
              <a:t>Click to edit Master title style</a:t>
            </a:r>
          </a:p>
        </p:txBody>
      </p:sp>
      <p:sp>
        <p:nvSpPr>
          <p:cNvPr id="3" name="Content Placeholder 2"/>
          <p:cNvSpPr>
            <a:spLocks noGrp="1"/>
          </p:cNvSpPr>
          <p:nvPr>
            <p:ph sz="half" idx="1"/>
          </p:nvPr>
        </p:nvSpPr>
        <p:spPr>
          <a:xfrm>
            <a:off x="476249" y="1685924"/>
            <a:ext cx="5384800" cy="4525963"/>
          </a:xfrm>
        </p:spPr>
        <p:txBody>
          <a:bodyPr/>
          <a:lstStyle>
            <a:lvl1pPr>
              <a:spcBef>
                <a:spcPts val="997"/>
              </a:spcBef>
              <a:defRPr sz="2393"/>
            </a:lvl1pPr>
            <a:lvl2pPr>
              <a:spcBef>
                <a:spcPts val="598"/>
              </a:spcBef>
              <a:defRPr sz="1993"/>
            </a:lvl2pPr>
            <a:lvl3pPr>
              <a:spcBef>
                <a:spcPts val="598"/>
              </a:spcBef>
              <a:defRPr sz="1794"/>
            </a:lvl3pPr>
            <a:lvl4pPr>
              <a:spcBef>
                <a:spcPts val="598"/>
              </a:spcBef>
              <a:defRPr sz="1595"/>
            </a:lvl4pPr>
            <a:lvl5pPr>
              <a:spcBef>
                <a:spcPts val="598"/>
              </a:spcBef>
              <a:defRPr sz="1595"/>
            </a:lvl5pPr>
            <a:lvl6pPr>
              <a:defRPr sz="1794"/>
            </a:lvl6pPr>
            <a:lvl7pPr>
              <a:defRPr sz="1794"/>
            </a:lvl7pPr>
            <a:lvl8pPr>
              <a:defRPr sz="1794"/>
            </a:lvl8pPr>
            <a:lvl9pPr>
              <a:defRPr sz="1794"/>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85924"/>
            <a:ext cx="5384800" cy="4525963"/>
          </a:xfrm>
        </p:spPr>
        <p:txBody>
          <a:bodyPr/>
          <a:lstStyle>
            <a:lvl1pPr>
              <a:spcBef>
                <a:spcPts val="997"/>
              </a:spcBef>
              <a:defRPr sz="2393"/>
            </a:lvl1pPr>
            <a:lvl2pPr>
              <a:spcBef>
                <a:spcPts val="598"/>
              </a:spcBef>
              <a:defRPr sz="1993"/>
            </a:lvl2pPr>
            <a:lvl3pPr>
              <a:spcBef>
                <a:spcPts val="598"/>
              </a:spcBef>
              <a:defRPr sz="1794"/>
            </a:lvl3pPr>
            <a:lvl4pPr>
              <a:spcBef>
                <a:spcPts val="598"/>
              </a:spcBef>
              <a:defRPr sz="1595"/>
            </a:lvl4pPr>
            <a:lvl5pPr>
              <a:spcBef>
                <a:spcPts val="598"/>
              </a:spcBef>
              <a:defRPr sz="1595"/>
            </a:lvl5pPr>
            <a:lvl6pPr>
              <a:defRPr sz="1794"/>
            </a:lvl6pPr>
            <a:lvl7pPr>
              <a:defRPr sz="1794"/>
            </a:lvl7pPr>
            <a:lvl8pPr>
              <a:defRPr sz="1794"/>
            </a:lvl8pPr>
            <a:lvl9pPr>
              <a:defRPr sz="1794"/>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9">
            <a:extLst>
              <a:ext uri="{FF2B5EF4-FFF2-40B4-BE49-F238E27FC236}">
                <a16:creationId xmlns:a16="http://schemas.microsoft.com/office/drawing/2014/main" id="{416FDAC0-9EC7-44C7-7319-BBA5466319FF}"/>
              </a:ext>
            </a:extLst>
          </p:cNvPr>
          <p:cNvSpPr>
            <a:spLocks noGrp="1"/>
          </p:cNvSpPr>
          <p:nvPr>
            <p:ph type="sldNum" sz="quarter" idx="10"/>
          </p:nvPr>
        </p:nvSpPr>
        <p:spPr>
          <a:xfrm>
            <a:off x="10739438" y="6337300"/>
            <a:ext cx="1009650" cy="365125"/>
          </a:xfrm>
          <a:prstGeom prst="rect">
            <a:avLst/>
          </a:prstGeom>
        </p:spPr>
        <p:txBody>
          <a:bodyPr/>
          <a:lstStyle>
            <a:lvl1pPr defTabSz="822325" eaLnBrk="0" hangingPunct="0">
              <a:defRPr b="1"/>
            </a:lvl1pPr>
          </a:lstStyle>
          <a:p>
            <a:pPr>
              <a:defRPr/>
            </a:pPr>
            <a:fld id="{FDE4EE63-92FC-4B45-9F3E-41283A86516B}" type="slidenum">
              <a:rPr lang="en-US" altLang="en-US"/>
              <a:pPr>
                <a:defRPr/>
              </a:pPr>
              <a:t>‹#›</a:t>
            </a:fld>
            <a:endParaRPr lang="en-US" altLang="en-US"/>
          </a:p>
        </p:txBody>
      </p:sp>
    </p:spTree>
    <p:extLst>
      <p:ext uri="{BB962C8B-B14F-4D97-AF65-F5344CB8AC3E}">
        <p14:creationId xmlns:p14="http://schemas.microsoft.com/office/powerpoint/2010/main" val="23758079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_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6249" y="976011"/>
            <a:ext cx="11094720" cy="539496"/>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76250" y="1563328"/>
            <a:ext cx="5386917" cy="685287"/>
          </a:xfrm>
        </p:spPr>
        <p:txBody>
          <a:bodyPr anchor="b"/>
          <a:lstStyle>
            <a:lvl1pPr marL="0" indent="0">
              <a:lnSpc>
                <a:spcPct val="90000"/>
              </a:lnSpc>
              <a:spcBef>
                <a:spcPts val="0"/>
              </a:spcBef>
              <a:buNone/>
              <a:defRPr sz="2193" b="1"/>
            </a:lvl1pPr>
            <a:lvl2pPr marL="455789" indent="0">
              <a:buNone/>
              <a:defRPr sz="1993" b="1"/>
            </a:lvl2pPr>
            <a:lvl3pPr marL="911579" indent="0">
              <a:buNone/>
              <a:defRPr sz="1794" b="1"/>
            </a:lvl3pPr>
            <a:lvl4pPr marL="1367369" indent="0">
              <a:buNone/>
              <a:defRPr sz="1595" b="1"/>
            </a:lvl4pPr>
            <a:lvl5pPr marL="1823159" indent="0">
              <a:buNone/>
              <a:defRPr sz="1595" b="1"/>
            </a:lvl5pPr>
            <a:lvl6pPr marL="2278948" indent="0">
              <a:buNone/>
              <a:defRPr sz="1595" b="1"/>
            </a:lvl6pPr>
            <a:lvl7pPr marL="2734738" indent="0">
              <a:buNone/>
              <a:defRPr sz="1595" b="1"/>
            </a:lvl7pPr>
            <a:lvl8pPr marL="3190528" indent="0">
              <a:buNone/>
              <a:defRPr sz="1595" b="1"/>
            </a:lvl8pPr>
            <a:lvl9pPr marL="3646318" indent="0">
              <a:buNone/>
              <a:defRPr sz="1595" b="1"/>
            </a:lvl9pPr>
          </a:lstStyle>
          <a:p>
            <a:pPr lvl="0"/>
            <a:r>
              <a:rPr lang="en-US" dirty="0"/>
              <a:t>Click to edit Master text styles</a:t>
            </a:r>
          </a:p>
        </p:txBody>
      </p:sp>
      <p:sp>
        <p:nvSpPr>
          <p:cNvPr id="4" name="Content Placeholder 3"/>
          <p:cNvSpPr>
            <a:spLocks noGrp="1"/>
          </p:cNvSpPr>
          <p:nvPr>
            <p:ph sz="half" idx="2"/>
          </p:nvPr>
        </p:nvSpPr>
        <p:spPr>
          <a:xfrm>
            <a:off x="476250" y="2248615"/>
            <a:ext cx="5386917" cy="3951288"/>
          </a:xfrm>
        </p:spPr>
        <p:txBody>
          <a:bodyPr/>
          <a:lstStyle>
            <a:lvl1pPr>
              <a:defRPr sz="2393"/>
            </a:lvl1pPr>
            <a:lvl2pPr>
              <a:defRPr sz="1993"/>
            </a:lvl2pPr>
            <a:lvl3pPr>
              <a:defRPr sz="1794"/>
            </a:lvl3pPr>
            <a:lvl4pPr>
              <a:defRPr sz="1595"/>
            </a:lvl4pPr>
            <a:lvl5pPr>
              <a:defRPr sz="1595"/>
            </a:lvl5pPr>
            <a:lvl6pPr>
              <a:defRPr sz="1595"/>
            </a:lvl6pPr>
            <a:lvl7pPr>
              <a:defRPr sz="1595"/>
            </a:lvl7pPr>
            <a:lvl8pPr>
              <a:defRPr sz="1595"/>
            </a:lvl8pPr>
            <a:lvl9pPr>
              <a:defRPr sz="159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63328"/>
            <a:ext cx="5389033" cy="685287"/>
          </a:xfrm>
        </p:spPr>
        <p:txBody>
          <a:bodyPr anchor="b"/>
          <a:lstStyle>
            <a:lvl1pPr marL="0" indent="0">
              <a:lnSpc>
                <a:spcPct val="90000"/>
              </a:lnSpc>
              <a:spcBef>
                <a:spcPts val="0"/>
              </a:spcBef>
              <a:buNone/>
              <a:defRPr sz="2193" b="1"/>
            </a:lvl1pPr>
            <a:lvl2pPr marL="455789" indent="0">
              <a:buNone/>
              <a:defRPr sz="1993" b="1"/>
            </a:lvl2pPr>
            <a:lvl3pPr marL="911579" indent="0">
              <a:buNone/>
              <a:defRPr sz="1794" b="1"/>
            </a:lvl3pPr>
            <a:lvl4pPr marL="1367369" indent="0">
              <a:buNone/>
              <a:defRPr sz="1595" b="1"/>
            </a:lvl4pPr>
            <a:lvl5pPr marL="1823159" indent="0">
              <a:buNone/>
              <a:defRPr sz="1595" b="1"/>
            </a:lvl5pPr>
            <a:lvl6pPr marL="2278948" indent="0">
              <a:buNone/>
              <a:defRPr sz="1595" b="1"/>
            </a:lvl6pPr>
            <a:lvl7pPr marL="2734738" indent="0">
              <a:buNone/>
              <a:defRPr sz="1595" b="1"/>
            </a:lvl7pPr>
            <a:lvl8pPr marL="3190528" indent="0">
              <a:buNone/>
              <a:defRPr sz="1595" b="1"/>
            </a:lvl8pPr>
            <a:lvl9pPr marL="3646318" indent="0">
              <a:buNone/>
              <a:defRPr sz="1595" b="1"/>
            </a:lvl9pPr>
          </a:lstStyle>
          <a:p>
            <a:pPr lvl="0"/>
            <a:r>
              <a:rPr lang="en-US" dirty="0"/>
              <a:t>Click to edit Master text styles</a:t>
            </a:r>
          </a:p>
        </p:txBody>
      </p:sp>
      <p:sp>
        <p:nvSpPr>
          <p:cNvPr id="6" name="Content Placeholder 5"/>
          <p:cNvSpPr>
            <a:spLocks noGrp="1"/>
          </p:cNvSpPr>
          <p:nvPr>
            <p:ph sz="quarter" idx="4"/>
          </p:nvPr>
        </p:nvSpPr>
        <p:spPr>
          <a:xfrm>
            <a:off x="6193369" y="2248615"/>
            <a:ext cx="5389033" cy="3951288"/>
          </a:xfrm>
        </p:spPr>
        <p:txBody>
          <a:bodyPr/>
          <a:lstStyle>
            <a:lvl1pPr>
              <a:defRPr sz="2393"/>
            </a:lvl1pPr>
            <a:lvl2pPr>
              <a:defRPr sz="1993"/>
            </a:lvl2pPr>
            <a:lvl3pPr>
              <a:defRPr sz="1794"/>
            </a:lvl3pPr>
            <a:lvl4pPr>
              <a:defRPr sz="1595"/>
            </a:lvl4pPr>
            <a:lvl5pPr>
              <a:defRPr sz="1595"/>
            </a:lvl5pPr>
            <a:lvl6pPr>
              <a:defRPr sz="1595"/>
            </a:lvl6pPr>
            <a:lvl7pPr>
              <a:defRPr sz="1595"/>
            </a:lvl7pPr>
            <a:lvl8pPr>
              <a:defRPr sz="1595"/>
            </a:lvl8pPr>
            <a:lvl9pPr>
              <a:defRPr sz="1595"/>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9">
            <a:extLst>
              <a:ext uri="{FF2B5EF4-FFF2-40B4-BE49-F238E27FC236}">
                <a16:creationId xmlns:a16="http://schemas.microsoft.com/office/drawing/2014/main" id="{72808830-3121-1754-DDB1-E67F268BFFEE}"/>
              </a:ext>
            </a:extLst>
          </p:cNvPr>
          <p:cNvSpPr>
            <a:spLocks noGrp="1"/>
          </p:cNvSpPr>
          <p:nvPr>
            <p:ph type="sldNum" sz="quarter" idx="10"/>
          </p:nvPr>
        </p:nvSpPr>
        <p:spPr>
          <a:xfrm>
            <a:off x="10739438" y="6337300"/>
            <a:ext cx="1009650" cy="365125"/>
          </a:xfrm>
          <a:prstGeom prst="rect">
            <a:avLst/>
          </a:prstGeom>
        </p:spPr>
        <p:txBody>
          <a:bodyPr/>
          <a:lstStyle>
            <a:lvl1pPr defTabSz="822325" eaLnBrk="0" hangingPunct="0">
              <a:defRPr b="1"/>
            </a:lvl1pPr>
          </a:lstStyle>
          <a:p>
            <a:pPr>
              <a:defRPr/>
            </a:pPr>
            <a:fld id="{8DA33F42-6DEC-6649-9973-C52479183762}" type="slidenum">
              <a:rPr lang="en-US" altLang="en-US"/>
              <a:pPr>
                <a:defRPr/>
              </a:pPr>
              <a:t>‹#›</a:t>
            </a:fld>
            <a:endParaRPr lang="en-US" altLang="en-US"/>
          </a:p>
        </p:txBody>
      </p:sp>
    </p:spTree>
    <p:extLst>
      <p:ext uri="{BB962C8B-B14F-4D97-AF65-F5344CB8AC3E}">
        <p14:creationId xmlns:p14="http://schemas.microsoft.com/office/powerpoint/2010/main" val="266344208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Alt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76250" y="105528"/>
            <a:ext cx="10477501" cy="539496"/>
          </a:xfrm>
        </p:spPr>
        <p:txBody>
          <a:bodyPr/>
          <a:lstStyle>
            <a:lvl1pPr>
              <a:defRPr sz="1993" i="1">
                <a:solidFill>
                  <a:schemeClr val="bg1"/>
                </a:solidFill>
              </a:defRPr>
            </a:lvl1pPr>
          </a:lstStyle>
          <a:p>
            <a:r>
              <a:rPr lang="en-US" dirty="0"/>
              <a:t>Click to edit Master title style</a:t>
            </a:r>
          </a:p>
        </p:txBody>
      </p:sp>
      <p:sp>
        <p:nvSpPr>
          <p:cNvPr id="3" name="Slide Number Placeholder 9">
            <a:extLst>
              <a:ext uri="{FF2B5EF4-FFF2-40B4-BE49-F238E27FC236}">
                <a16:creationId xmlns:a16="http://schemas.microsoft.com/office/drawing/2014/main" id="{179ED760-A395-F658-951A-23EF3C706CBE}"/>
              </a:ext>
            </a:extLst>
          </p:cNvPr>
          <p:cNvSpPr>
            <a:spLocks noGrp="1"/>
          </p:cNvSpPr>
          <p:nvPr>
            <p:ph type="sldNum" sz="quarter" idx="10"/>
          </p:nvPr>
        </p:nvSpPr>
        <p:spPr>
          <a:xfrm>
            <a:off x="10739438" y="6337300"/>
            <a:ext cx="1009650" cy="365125"/>
          </a:xfrm>
          <a:prstGeom prst="rect">
            <a:avLst/>
          </a:prstGeom>
        </p:spPr>
        <p:txBody>
          <a:bodyPr/>
          <a:lstStyle>
            <a:lvl1pPr defTabSz="822325" eaLnBrk="0" hangingPunct="0">
              <a:defRPr b="1"/>
            </a:lvl1pPr>
          </a:lstStyle>
          <a:p>
            <a:pPr>
              <a:defRPr/>
            </a:pPr>
            <a:fld id="{0EE65253-C440-5E4B-BCD2-A760155600FC}" type="slidenum">
              <a:rPr lang="en-US" altLang="en-US"/>
              <a:pPr>
                <a:defRPr/>
              </a:pPr>
              <a:t>‹#›</a:t>
            </a:fld>
            <a:endParaRPr lang="en-US" altLang="en-US"/>
          </a:p>
        </p:txBody>
      </p:sp>
    </p:spTree>
    <p:extLst>
      <p:ext uri="{BB962C8B-B14F-4D97-AF65-F5344CB8AC3E}">
        <p14:creationId xmlns:p14="http://schemas.microsoft.com/office/powerpoint/2010/main" val="31611583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Alt2_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76249" y="346892"/>
            <a:ext cx="11094720" cy="539496"/>
          </a:xfrm>
        </p:spPr>
        <p:txBody>
          <a:bodyPr/>
          <a:lstStyle>
            <a:lvl1pPr>
              <a:defRPr sz="3190"/>
            </a:lvl1pPr>
          </a:lstStyle>
          <a:p>
            <a:r>
              <a:rPr lang="en-US" dirty="0"/>
              <a:t>Click to edit Master title style</a:t>
            </a:r>
          </a:p>
        </p:txBody>
      </p:sp>
      <p:sp>
        <p:nvSpPr>
          <p:cNvPr id="6" name="Content Placeholder 2"/>
          <p:cNvSpPr>
            <a:spLocks noGrp="1"/>
          </p:cNvSpPr>
          <p:nvPr>
            <p:ph idx="10"/>
          </p:nvPr>
        </p:nvSpPr>
        <p:spPr>
          <a:xfrm>
            <a:off x="476251" y="1154181"/>
            <a:ext cx="11094720" cy="408622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9">
            <a:extLst>
              <a:ext uri="{FF2B5EF4-FFF2-40B4-BE49-F238E27FC236}">
                <a16:creationId xmlns:a16="http://schemas.microsoft.com/office/drawing/2014/main" id="{8DA39E5C-58FB-CEA8-2118-0B2D33EFB7B3}"/>
              </a:ext>
            </a:extLst>
          </p:cNvPr>
          <p:cNvSpPr>
            <a:spLocks noGrp="1"/>
          </p:cNvSpPr>
          <p:nvPr>
            <p:ph type="sldNum" sz="quarter" idx="11"/>
          </p:nvPr>
        </p:nvSpPr>
        <p:spPr>
          <a:xfrm>
            <a:off x="10739438" y="6337300"/>
            <a:ext cx="1009650" cy="365125"/>
          </a:xfrm>
          <a:prstGeom prst="rect">
            <a:avLst/>
          </a:prstGeom>
        </p:spPr>
        <p:txBody>
          <a:bodyPr/>
          <a:lstStyle>
            <a:lvl1pPr defTabSz="822325" eaLnBrk="0" hangingPunct="0">
              <a:defRPr b="1"/>
            </a:lvl1pPr>
          </a:lstStyle>
          <a:p>
            <a:pPr>
              <a:defRPr/>
            </a:pPr>
            <a:fld id="{E2BB364D-A9EF-5345-865D-7107A4D1B074}" type="slidenum">
              <a:rPr lang="en-US" altLang="en-US"/>
              <a:pPr>
                <a:defRPr/>
              </a:pPr>
              <a:t>‹#›</a:t>
            </a:fld>
            <a:endParaRPr lang="en-US" altLang="en-US"/>
          </a:p>
        </p:txBody>
      </p:sp>
    </p:spTree>
    <p:extLst>
      <p:ext uri="{BB962C8B-B14F-4D97-AF65-F5344CB8AC3E}">
        <p14:creationId xmlns:p14="http://schemas.microsoft.com/office/powerpoint/2010/main" val="75527610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Alt2_Subhead-1 Line_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76249" y="346892"/>
            <a:ext cx="11094720" cy="539496"/>
          </a:xfrm>
        </p:spPr>
        <p:txBody>
          <a:bodyPr/>
          <a:lstStyle>
            <a:lvl1pPr>
              <a:defRPr sz="3190"/>
            </a:lvl1pPr>
          </a:lstStyle>
          <a:p>
            <a:r>
              <a:rPr lang="en-US" dirty="0"/>
              <a:t>Click to edit Master title style</a:t>
            </a:r>
          </a:p>
        </p:txBody>
      </p:sp>
      <p:sp>
        <p:nvSpPr>
          <p:cNvPr id="6" name="Content Placeholder 2"/>
          <p:cNvSpPr>
            <a:spLocks noGrp="1"/>
          </p:cNvSpPr>
          <p:nvPr>
            <p:ph idx="10"/>
          </p:nvPr>
        </p:nvSpPr>
        <p:spPr>
          <a:xfrm>
            <a:off x="476251" y="1625668"/>
            <a:ext cx="11094720" cy="408622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1"/>
          </p:nvPr>
        </p:nvSpPr>
        <p:spPr>
          <a:xfrm>
            <a:off x="476251" y="904692"/>
            <a:ext cx="11094720" cy="400110"/>
          </a:xfrm>
        </p:spPr>
        <p:txBody>
          <a:bodyPr anchor="b">
            <a:spAutoFit/>
          </a:bodyPr>
          <a:lstStyle>
            <a:lvl1pPr marL="0" indent="0">
              <a:buNone/>
              <a:defRPr sz="1993" i="1" baseline="0">
                <a:solidFill>
                  <a:srgbClr val="6BA9D8"/>
                </a:solidFill>
              </a:defRPr>
            </a:lvl1pPr>
          </a:lstStyle>
          <a:p>
            <a:pPr lvl="0"/>
            <a:r>
              <a:rPr lang="en-US"/>
              <a:t>Click to edit Master text styles</a:t>
            </a:r>
          </a:p>
        </p:txBody>
      </p:sp>
      <p:sp>
        <p:nvSpPr>
          <p:cNvPr id="3" name="Slide Number Placeholder 9">
            <a:extLst>
              <a:ext uri="{FF2B5EF4-FFF2-40B4-BE49-F238E27FC236}">
                <a16:creationId xmlns:a16="http://schemas.microsoft.com/office/drawing/2014/main" id="{C78E06CA-4402-15E4-CBF8-4C165CD72B50}"/>
              </a:ext>
            </a:extLst>
          </p:cNvPr>
          <p:cNvSpPr>
            <a:spLocks noGrp="1"/>
          </p:cNvSpPr>
          <p:nvPr>
            <p:ph type="sldNum" sz="quarter" idx="12"/>
          </p:nvPr>
        </p:nvSpPr>
        <p:spPr>
          <a:xfrm>
            <a:off x="10739438" y="6337300"/>
            <a:ext cx="1009650" cy="365125"/>
          </a:xfrm>
          <a:prstGeom prst="rect">
            <a:avLst/>
          </a:prstGeom>
        </p:spPr>
        <p:txBody>
          <a:bodyPr/>
          <a:lstStyle>
            <a:lvl1pPr defTabSz="822325" eaLnBrk="0" hangingPunct="0">
              <a:defRPr b="1"/>
            </a:lvl1pPr>
          </a:lstStyle>
          <a:p>
            <a:pPr>
              <a:defRPr/>
            </a:pPr>
            <a:fld id="{66116D9B-0F23-CB4F-BFA6-684BCD5D21BA}" type="slidenum">
              <a:rPr lang="en-US" altLang="en-US"/>
              <a:pPr>
                <a:defRPr/>
              </a:pPr>
              <a:t>‹#›</a:t>
            </a:fld>
            <a:endParaRPr lang="en-US" altLang="en-US"/>
          </a:p>
        </p:txBody>
      </p:sp>
    </p:spTree>
    <p:extLst>
      <p:ext uri="{BB962C8B-B14F-4D97-AF65-F5344CB8AC3E}">
        <p14:creationId xmlns:p14="http://schemas.microsoft.com/office/powerpoint/2010/main" val="115221255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1_Section Divider">
    <p:bg>
      <p:bgPr>
        <a:gradFill rotWithShape="0">
          <a:gsLst>
            <a:gs pos="0">
              <a:srgbClr val="002D5F"/>
            </a:gs>
            <a:gs pos="50000">
              <a:srgbClr val="00458B"/>
            </a:gs>
            <a:gs pos="100000">
              <a:srgbClr val="0054A7"/>
            </a:gs>
          </a:gsLst>
          <a:lin ang="5400000"/>
        </a:gradFill>
        <a:effectLst/>
      </p:bgPr>
    </p:bg>
    <p:spTree>
      <p:nvGrpSpPr>
        <p:cNvPr id="1" name=""/>
        <p:cNvGrpSpPr/>
        <p:nvPr/>
      </p:nvGrpSpPr>
      <p:grpSpPr>
        <a:xfrm>
          <a:off x="0" y="0"/>
          <a:ext cx="0" cy="0"/>
          <a:chOff x="0" y="0"/>
          <a:chExt cx="0" cy="0"/>
        </a:xfrm>
      </p:grpSpPr>
      <p:pic>
        <p:nvPicPr>
          <p:cNvPr id="4" name="Picture 5" descr="shield.png">
            <a:extLst>
              <a:ext uri="{FF2B5EF4-FFF2-40B4-BE49-F238E27FC236}">
                <a16:creationId xmlns:a16="http://schemas.microsoft.com/office/drawing/2014/main" id="{0B0148AB-2657-C1C7-D03D-43955F3D0FC5}"/>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9831388" y="661988"/>
            <a:ext cx="908050" cy="83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clinical_research_institute_white.png">
            <a:extLst>
              <a:ext uri="{FF2B5EF4-FFF2-40B4-BE49-F238E27FC236}">
                <a16:creationId xmlns:a16="http://schemas.microsoft.com/office/drawing/2014/main" id="{0D806337-453C-D475-3322-3AFA7907905F}"/>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39800" y="5429250"/>
            <a:ext cx="5583238"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310888" y="1910121"/>
            <a:ext cx="8363712" cy="1472184"/>
          </a:xfrm>
        </p:spPr>
        <p:txBody>
          <a:bodyPr anchor="b"/>
          <a:lstStyle>
            <a:lvl1pPr algn="l">
              <a:defRPr sz="4785" b="0" cap="none">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10888" y="4128262"/>
            <a:ext cx="3923510" cy="460575"/>
          </a:xfrm>
        </p:spPr>
        <p:txBody>
          <a:bodyPr wrap="none">
            <a:spAutoFit/>
          </a:bodyPr>
          <a:lstStyle>
            <a:lvl1pPr marL="0" indent="0">
              <a:buNone/>
              <a:defRPr sz="2393">
                <a:solidFill>
                  <a:schemeClr val="bg1"/>
                </a:solidFill>
              </a:defRPr>
            </a:lvl1pPr>
            <a:lvl2pPr marL="455789" indent="0">
              <a:buNone/>
              <a:defRPr sz="1794">
                <a:solidFill>
                  <a:schemeClr val="tx1">
                    <a:tint val="75000"/>
                  </a:schemeClr>
                </a:solidFill>
              </a:defRPr>
            </a:lvl2pPr>
            <a:lvl3pPr marL="911579" indent="0">
              <a:buNone/>
              <a:defRPr sz="1595">
                <a:solidFill>
                  <a:schemeClr val="tx1">
                    <a:tint val="75000"/>
                  </a:schemeClr>
                </a:solidFill>
              </a:defRPr>
            </a:lvl3pPr>
            <a:lvl4pPr marL="1367369" indent="0">
              <a:buNone/>
              <a:defRPr sz="1395">
                <a:solidFill>
                  <a:schemeClr val="tx1">
                    <a:tint val="75000"/>
                  </a:schemeClr>
                </a:solidFill>
              </a:defRPr>
            </a:lvl4pPr>
            <a:lvl5pPr marL="1823159" indent="0">
              <a:buNone/>
              <a:defRPr sz="1395">
                <a:solidFill>
                  <a:schemeClr val="tx1">
                    <a:tint val="75000"/>
                  </a:schemeClr>
                </a:solidFill>
              </a:defRPr>
            </a:lvl5pPr>
            <a:lvl6pPr marL="2278948" indent="0">
              <a:buNone/>
              <a:defRPr sz="1395">
                <a:solidFill>
                  <a:schemeClr val="tx1">
                    <a:tint val="75000"/>
                  </a:schemeClr>
                </a:solidFill>
              </a:defRPr>
            </a:lvl6pPr>
            <a:lvl7pPr marL="2734738" indent="0">
              <a:buNone/>
              <a:defRPr sz="1395">
                <a:solidFill>
                  <a:schemeClr val="tx1">
                    <a:tint val="75000"/>
                  </a:schemeClr>
                </a:solidFill>
              </a:defRPr>
            </a:lvl7pPr>
            <a:lvl8pPr marL="3190528" indent="0">
              <a:buNone/>
              <a:defRPr sz="1395">
                <a:solidFill>
                  <a:schemeClr val="tx1">
                    <a:tint val="75000"/>
                  </a:schemeClr>
                </a:solidFill>
              </a:defRPr>
            </a:lvl8pPr>
            <a:lvl9pPr marL="3646318" indent="0">
              <a:buNone/>
              <a:defRPr sz="1395">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57045152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Subhead-1 Line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Content Placeholder 2"/>
          <p:cNvSpPr>
            <a:spLocks noGrp="1"/>
          </p:cNvSpPr>
          <p:nvPr>
            <p:ph idx="10"/>
          </p:nvPr>
        </p:nvSpPr>
        <p:spPr>
          <a:xfrm>
            <a:off x="476251" y="2171697"/>
            <a:ext cx="11094720" cy="408622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1"/>
          </p:nvPr>
        </p:nvSpPr>
        <p:spPr>
          <a:xfrm>
            <a:off x="476251" y="1385886"/>
            <a:ext cx="11094720" cy="400110"/>
          </a:xfrm>
        </p:spPr>
        <p:txBody>
          <a:bodyPr anchor="b">
            <a:spAutoFit/>
          </a:bodyPr>
          <a:lstStyle>
            <a:lvl1pPr marL="0" indent="0">
              <a:buNone/>
              <a:defRPr sz="1993" i="1" baseline="0">
                <a:solidFill>
                  <a:schemeClr val="accent6">
                    <a:lumMod val="60000"/>
                    <a:lumOff val="40000"/>
                  </a:schemeClr>
                </a:solidFill>
              </a:defRPr>
            </a:lvl1pPr>
          </a:lstStyle>
          <a:p>
            <a:pPr lvl="0"/>
            <a:r>
              <a:rPr lang="en-US"/>
              <a:t>Click to edit Master text styles</a:t>
            </a:r>
          </a:p>
        </p:txBody>
      </p:sp>
      <p:sp>
        <p:nvSpPr>
          <p:cNvPr id="3" name="Slide Number Placeholder 9">
            <a:extLst>
              <a:ext uri="{FF2B5EF4-FFF2-40B4-BE49-F238E27FC236}">
                <a16:creationId xmlns:a16="http://schemas.microsoft.com/office/drawing/2014/main" id="{0F318555-C585-5F35-8361-4E0420B2005A}"/>
              </a:ext>
            </a:extLst>
          </p:cNvPr>
          <p:cNvSpPr>
            <a:spLocks noGrp="1"/>
          </p:cNvSpPr>
          <p:nvPr>
            <p:ph type="sldNum" sz="quarter" idx="12"/>
          </p:nvPr>
        </p:nvSpPr>
        <p:spPr>
          <a:xfrm>
            <a:off x="10739438" y="6337300"/>
            <a:ext cx="1009650" cy="365125"/>
          </a:xfrm>
          <a:prstGeom prst="rect">
            <a:avLst/>
          </a:prstGeom>
        </p:spPr>
        <p:txBody>
          <a:bodyPr/>
          <a:lstStyle>
            <a:lvl1pPr defTabSz="822325" eaLnBrk="0" hangingPunct="0">
              <a:defRPr b="1"/>
            </a:lvl1pPr>
          </a:lstStyle>
          <a:p>
            <a:pPr>
              <a:defRPr/>
            </a:pPr>
            <a:fld id="{98ADA4FC-C18C-0A4B-968F-86CC6A1018F1}" type="slidenum">
              <a:rPr lang="en-US" altLang="en-US"/>
              <a:pPr>
                <a:defRPr/>
              </a:pPr>
              <a:t>‹#›</a:t>
            </a:fld>
            <a:endParaRPr lang="en-US" altLang="en-US"/>
          </a:p>
        </p:txBody>
      </p:sp>
    </p:spTree>
    <p:extLst>
      <p:ext uri="{BB962C8B-B14F-4D97-AF65-F5344CB8AC3E}">
        <p14:creationId xmlns:p14="http://schemas.microsoft.com/office/powerpoint/2010/main" val="201076826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Subhead-2 Lines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Content Placeholder 2"/>
          <p:cNvSpPr>
            <a:spLocks noGrp="1"/>
          </p:cNvSpPr>
          <p:nvPr>
            <p:ph idx="10"/>
          </p:nvPr>
        </p:nvSpPr>
        <p:spPr>
          <a:xfrm>
            <a:off x="476251" y="2371720"/>
            <a:ext cx="11094720" cy="377189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1"/>
          </p:nvPr>
        </p:nvSpPr>
        <p:spPr>
          <a:xfrm>
            <a:off x="476251" y="1937637"/>
            <a:ext cx="11094720" cy="399020"/>
          </a:xfrm>
        </p:spPr>
        <p:txBody>
          <a:bodyPr anchor="b">
            <a:spAutoFit/>
          </a:bodyPr>
          <a:lstStyle>
            <a:lvl1pPr marL="0" indent="0">
              <a:buNone/>
              <a:defRPr sz="1993" i="1" baseline="0">
                <a:solidFill>
                  <a:srgbClr val="6BA9D8"/>
                </a:solidFill>
              </a:defRPr>
            </a:lvl1pPr>
          </a:lstStyle>
          <a:p>
            <a:pPr lvl="0"/>
            <a:r>
              <a:rPr lang="en-US"/>
              <a:t>Click to edit Master text styles</a:t>
            </a:r>
          </a:p>
        </p:txBody>
      </p:sp>
      <p:sp>
        <p:nvSpPr>
          <p:cNvPr id="3" name="Slide Number Placeholder 9">
            <a:extLst>
              <a:ext uri="{FF2B5EF4-FFF2-40B4-BE49-F238E27FC236}">
                <a16:creationId xmlns:a16="http://schemas.microsoft.com/office/drawing/2014/main" id="{7D5A558A-1066-BCEA-8E79-486C34E69911}"/>
              </a:ext>
            </a:extLst>
          </p:cNvPr>
          <p:cNvSpPr>
            <a:spLocks noGrp="1"/>
          </p:cNvSpPr>
          <p:nvPr>
            <p:ph type="sldNum" sz="quarter" idx="12"/>
          </p:nvPr>
        </p:nvSpPr>
        <p:spPr>
          <a:xfrm>
            <a:off x="10739438" y="6337300"/>
            <a:ext cx="1009650" cy="365125"/>
          </a:xfrm>
          <a:prstGeom prst="rect">
            <a:avLst/>
          </a:prstGeom>
        </p:spPr>
        <p:txBody>
          <a:bodyPr/>
          <a:lstStyle>
            <a:lvl1pPr defTabSz="822325" eaLnBrk="0" hangingPunct="0">
              <a:defRPr b="1"/>
            </a:lvl1pPr>
          </a:lstStyle>
          <a:p>
            <a:pPr>
              <a:defRPr/>
            </a:pPr>
            <a:fld id="{FFFCE85F-A00D-3B49-9E72-7E501439B470}" type="slidenum">
              <a:rPr lang="en-US" altLang="en-US"/>
              <a:pPr>
                <a:defRPr/>
              </a:pPr>
              <a:t>‹#›</a:t>
            </a:fld>
            <a:endParaRPr lang="en-US" altLang="en-US"/>
          </a:p>
        </p:txBody>
      </p:sp>
    </p:spTree>
    <p:extLst>
      <p:ext uri="{BB962C8B-B14F-4D97-AF65-F5344CB8AC3E}">
        <p14:creationId xmlns:p14="http://schemas.microsoft.com/office/powerpoint/2010/main" val="37830548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p:bg>
      <p:bgPr>
        <a:solidFill>
          <a:schemeClr val="bg1"/>
        </a:solidFill>
        <a:effectLst/>
      </p:bgPr>
    </p:bg>
    <p:spTree>
      <p:nvGrpSpPr>
        <p:cNvPr id="1" name=""/>
        <p:cNvGrpSpPr/>
        <p:nvPr/>
      </p:nvGrpSpPr>
      <p:grpSpPr>
        <a:xfrm>
          <a:off x="0" y="0"/>
          <a:ext cx="0" cy="0"/>
          <a:chOff x="0" y="0"/>
          <a:chExt cx="0" cy="0"/>
        </a:xfrm>
      </p:grpSpPr>
      <p:sp>
        <p:nvSpPr>
          <p:cNvPr id="11" name="Text Placeholder 2">
            <a:extLst>
              <a:ext uri="{FF2B5EF4-FFF2-40B4-BE49-F238E27FC236}">
                <a16:creationId xmlns:a16="http://schemas.microsoft.com/office/drawing/2014/main" id="{ABB2845A-FE0D-4248-9631-7DC48D0A2919}"/>
              </a:ext>
            </a:extLst>
          </p:cNvPr>
          <p:cNvSpPr>
            <a:spLocks noGrp="1"/>
          </p:cNvSpPr>
          <p:nvPr>
            <p:ph idx="1"/>
          </p:nvPr>
        </p:nvSpPr>
        <p:spPr>
          <a:xfrm>
            <a:off x="838200" y="1285336"/>
            <a:ext cx="10515600" cy="489162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itle Placeholder 1">
            <a:extLst>
              <a:ext uri="{FF2B5EF4-FFF2-40B4-BE49-F238E27FC236}">
                <a16:creationId xmlns:a16="http://schemas.microsoft.com/office/drawing/2014/main" id="{78B0C919-FF28-42EE-A4DF-11CA0D523EAD}"/>
              </a:ext>
            </a:extLst>
          </p:cNvPr>
          <p:cNvSpPr>
            <a:spLocks noGrp="1"/>
          </p:cNvSpPr>
          <p:nvPr>
            <p:ph type="title"/>
          </p:nvPr>
        </p:nvSpPr>
        <p:spPr>
          <a:xfrm>
            <a:off x="838200" y="-1"/>
            <a:ext cx="10515600" cy="1105949"/>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5" name="Footer Placeholder 4">
            <a:extLst>
              <a:ext uri="{FF2B5EF4-FFF2-40B4-BE49-F238E27FC236}">
                <a16:creationId xmlns:a16="http://schemas.microsoft.com/office/drawing/2014/main" id="{25AFDC72-9DA5-4DD9-88B4-F37DFF4DB492}"/>
              </a:ext>
            </a:extLst>
          </p:cNvPr>
          <p:cNvSpPr>
            <a:spLocks noGrp="1"/>
          </p:cNvSpPr>
          <p:nvPr>
            <p:ph type="ftr" sz="quarter" idx="3"/>
          </p:nvPr>
        </p:nvSpPr>
        <p:spPr>
          <a:xfrm>
            <a:off x="838200" y="6356350"/>
            <a:ext cx="1051560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r>
              <a:rPr lang="en-US"/>
              <a:t>Capranzano P, et al. Expert Rev Cardiovasc Ther. 2013;11(8):959-973;</a:t>
            </a:r>
          </a:p>
          <a:p>
            <a:r>
              <a:rPr lang="en-US"/>
              <a:t>
Granger CB, et al. N Engl J Med. 2011;365:981-992; </a:t>
            </a:r>
          </a:p>
          <a:p>
            <a:r>
              <a:rPr lang="en-US"/>
              <a:t>
Connolly SJ, et al. N Engl J Med. 2009;361(12):1139-1151;</a:t>
            </a:r>
          </a:p>
          <a:p>
            <a:r>
              <a:rPr lang="en-US"/>
              <a:t>
Patel MR, et al. N Engl J Med. 2011;365(10):883-891.</a:t>
            </a:r>
            <a:endParaRPr lang="en-US" dirty="0"/>
          </a:p>
        </p:txBody>
      </p:sp>
    </p:spTree>
    <p:extLst>
      <p:ext uri="{BB962C8B-B14F-4D97-AF65-F5344CB8AC3E}">
        <p14:creationId xmlns:p14="http://schemas.microsoft.com/office/powerpoint/2010/main" val="35043577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76249" y="976011"/>
            <a:ext cx="11094720" cy="539496"/>
          </a:xfrm>
        </p:spPr>
        <p:txBody>
          <a:bodyPr/>
          <a:lstStyle/>
          <a:p>
            <a:r>
              <a:rPr lang="en-US" dirty="0"/>
              <a:t>Click to edit Master title style</a:t>
            </a:r>
          </a:p>
        </p:txBody>
      </p:sp>
      <p:sp>
        <p:nvSpPr>
          <p:cNvPr id="3" name="Content Placeholder 2"/>
          <p:cNvSpPr>
            <a:spLocks noGrp="1"/>
          </p:cNvSpPr>
          <p:nvPr>
            <p:ph sz="half" idx="1"/>
          </p:nvPr>
        </p:nvSpPr>
        <p:spPr>
          <a:xfrm>
            <a:off x="476249" y="1685924"/>
            <a:ext cx="5384800" cy="4525963"/>
          </a:xfrm>
        </p:spPr>
        <p:txBody>
          <a:bodyPr/>
          <a:lstStyle>
            <a:lvl1pPr>
              <a:spcBef>
                <a:spcPts val="997"/>
              </a:spcBef>
              <a:defRPr sz="2393"/>
            </a:lvl1pPr>
            <a:lvl2pPr>
              <a:spcBef>
                <a:spcPts val="598"/>
              </a:spcBef>
              <a:defRPr sz="1993"/>
            </a:lvl2pPr>
            <a:lvl3pPr>
              <a:spcBef>
                <a:spcPts val="598"/>
              </a:spcBef>
              <a:defRPr sz="1794"/>
            </a:lvl3pPr>
            <a:lvl4pPr>
              <a:spcBef>
                <a:spcPts val="598"/>
              </a:spcBef>
              <a:defRPr sz="1595"/>
            </a:lvl4pPr>
            <a:lvl5pPr>
              <a:spcBef>
                <a:spcPts val="598"/>
              </a:spcBef>
              <a:defRPr sz="1595"/>
            </a:lvl5pPr>
            <a:lvl6pPr>
              <a:defRPr sz="1794"/>
            </a:lvl6pPr>
            <a:lvl7pPr>
              <a:defRPr sz="1794"/>
            </a:lvl7pPr>
            <a:lvl8pPr>
              <a:defRPr sz="1794"/>
            </a:lvl8pPr>
            <a:lvl9pPr>
              <a:defRPr sz="1794"/>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85924"/>
            <a:ext cx="5384800" cy="4525963"/>
          </a:xfrm>
        </p:spPr>
        <p:txBody>
          <a:bodyPr/>
          <a:lstStyle>
            <a:lvl1pPr>
              <a:spcBef>
                <a:spcPts val="997"/>
              </a:spcBef>
              <a:defRPr sz="2393"/>
            </a:lvl1pPr>
            <a:lvl2pPr>
              <a:spcBef>
                <a:spcPts val="598"/>
              </a:spcBef>
              <a:defRPr sz="1993"/>
            </a:lvl2pPr>
            <a:lvl3pPr>
              <a:spcBef>
                <a:spcPts val="598"/>
              </a:spcBef>
              <a:defRPr sz="1794"/>
            </a:lvl3pPr>
            <a:lvl4pPr>
              <a:spcBef>
                <a:spcPts val="598"/>
              </a:spcBef>
              <a:defRPr sz="1595"/>
            </a:lvl4pPr>
            <a:lvl5pPr>
              <a:spcBef>
                <a:spcPts val="598"/>
              </a:spcBef>
              <a:defRPr sz="1595"/>
            </a:lvl5pPr>
            <a:lvl6pPr>
              <a:defRPr sz="1794"/>
            </a:lvl6pPr>
            <a:lvl7pPr>
              <a:defRPr sz="1794"/>
            </a:lvl7pPr>
            <a:lvl8pPr>
              <a:defRPr sz="1794"/>
            </a:lvl8pPr>
            <a:lvl9pPr>
              <a:defRPr sz="1794"/>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9">
            <a:extLst>
              <a:ext uri="{FF2B5EF4-FFF2-40B4-BE49-F238E27FC236}">
                <a16:creationId xmlns:a16="http://schemas.microsoft.com/office/drawing/2014/main" id="{AD5ADF87-CDD7-B139-4057-24647163954E}"/>
              </a:ext>
            </a:extLst>
          </p:cNvPr>
          <p:cNvSpPr>
            <a:spLocks noGrp="1"/>
          </p:cNvSpPr>
          <p:nvPr>
            <p:ph type="sldNum" sz="quarter" idx="10"/>
          </p:nvPr>
        </p:nvSpPr>
        <p:spPr>
          <a:xfrm>
            <a:off x="10739438" y="6337300"/>
            <a:ext cx="1009650" cy="365125"/>
          </a:xfrm>
          <a:prstGeom prst="rect">
            <a:avLst/>
          </a:prstGeom>
        </p:spPr>
        <p:txBody>
          <a:bodyPr/>
          <a:lstStyle>
            <a:lvl1pPr defTabSz="822325" eaLnBrk="0" hangingPunct="0">
              <a:defRPr b="1"/>
            </a:lvl1pPr>
          </a:lstStyle>
          <a:p>
            <a:pPr>
              <a:defRPr/>
            </a:pPr>
            <a:fld id="{121246C3-B0F8-774B-8E72-B6BDC6C37DB1}" type="slidenum">
              <a:rPr lang="en-US" altLang="en-US"/>
              <a:pPr>
                <a:defRPr/>
              </a:pPr>
              <a:t>‹#›</a:t>
            </a:fld>
            <a:endParaRPr lang="en-US" altLang="en-US"/>
          </a:p>
        </p:txBody>
      </p:sp>
    </p:spTree>
    <p:extLst>
      <p:ext uri="{BB962C8B-B14F-4D97-AF65-F5344CB8AC3E}">
        <p14:creationId xmlns:p14="http://schemas.microsoft.com/office/powerpoint/2010/main" val="422695081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5_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6249" y="976011"/>
            <a:ext cx="11094720" cy="539496"/>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76250" y="1563328"/>
            <a:ext cx="5386917" cy="685287"/>
          </a:xfrm>
        </p:spPr>
        <p:txBody>
          <a:bodyPr anchor="b"/>
          <a:lstStyle>
            <a:lvl1pPr marL="0" indent="0">
              <a:lnSpc>
                <a:spcPct val="90000"/>
              </a:lnSpc>
              <a:spcBef>
                <a:spcPts val="0"/>
              </a:spcBef>
              <a:buNone/>
              <a:defRPr sz="2193" b="1"/>
            </a:lvl1pPr>
            <a:lvl2pPr marL="455789" indent="0">
              <a:buNone/>
              <a:defRPr sz="1993" b="1"/>
            </a:lvl2pPr>
            <a:lvl3pPr marL="911579" indent="0">
              <a:buNone/>
              <a:defRPr sz="1794" b="1"/>
            </a:lvl3pPr>
            <a:lvl4pPr marL="1367369" indent="0">
              <a:buNone/>
              <a:defRPr sz="1595" b="1"/>
            </a:lvl4pPr>
            <a:lvl5pPr marL="1823159" indent="0">
              <a:buNone/>
              <a:defRPr sz="1595" b="1"/>
            </a:lvl5pPr>
            <a:lvl6pPr marL="2278948" indent="0">
              <a:buNone/>
              <a:defRPr sz="1595" b="1"/>
            </a:lvl6pPr>
            <a:lvl7pPr marL="2734738" indent="0">
              <a:buNone/>
              <a:defRPr sz="1595" b="1"/>
            </a:lvl7pPr>
            <a:lvl8pPr marL="3190528" indent="0">
              <a:buNone/>
              <a:defRPr sz="1595" b="1"/>
            </a:lvl8pPr>
            <a:lvl9pPr marL="3646318" indent="0">
              <a:buNone/>
              <a:defRPr sz="1595" b="1"/>
            </a:lvl9pPr>
          </a:lstStyle>
          <a:p>
            <a:pPr lvl="0"/>
            <a:r>
              <a:rPr lang="en-US" dirty="0"/>
              <a:t>Click to edit Master text styles</a:t>
            </a:r>
          </a:p>
        </p:txBody>
      </p:sp>
      <p:sp>
        <p:nvSpPr>
          <p:cNvPr id="4" name="Content Placeholder 3"/>
          <p:cNvSpPr>
            <a:spLocks noGrp="1"/>
          </p:cNvSpPr>
          <p:nvPr>
            <p:ph sz="half" idx="2"/>
          </p:nvPr>
        </p:nvSpPr>
        <p:spPr>
          <a:xfrm>
            <a:off x="476250" y="2248615"/>
            <a:ext cx="5386917" cy="3951288"/>
          </a:xfrm>
        </p:spPr>
        <p:txBody>
          <a:bodyPr/>
          <a:lstStyle>
            <a:lvl1pPr>
              <a:defRPr sz="2393"/>
            </a:lvl1pPr>
            <a:lvl2pPr>
              <a:defRPr sz="1993"/>
            </a:lvl2pPr>
            <a:lvl3pPr>
              <a:defRPr sz="1794"/>
            </a:lvl3pPr>
            <a:lvl4pPr>
              <a:defRPr sz="1595"/>
            </a:lvl4pPr>
            <a:lvl5pPr>
              <a:defRPr sz="1595"/>
            </a:lvl5pPr>
            <a:lvl6pPr>
              <a:defRPr sz="1595"/>
            </a:lvl6pPr>
            <a:lvl7pPr>
              <a:defRPr sz="1595"/>
            </a:lvl7pPr>
            <a:lvl8pPr>
              <a:defRPr sz="1595"/>
            </a:lvl8pPr>
            <a:lvl9pPr>
              <a:defRPr sz="159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63328"/>
            <a:ext cx="5389033" cy="685287"/>
          </a:xfrm>
        </p:spPr>
        <p:txBody>
          <a:bodyPr anchor="b"/>
          <a:lstStyle>
            <a:lvl1pPr marL="0" indent="0">
              <a:lnSpc>
                <a:spcPct val="90000"/>
              </a:lnSpc>
              <a:spcBef>
                <a:spcPts val="0"/>
              </a:spcBef>
              <a:buNone/>
              <a:defRPr sz="2193" b="1"/>
            </a:lvl1pPr>
            <a:lvl2pPr marL="455789" indent="0">
              <a:buNone/>
              <a:defRPr sz="1993" b="1"/>
            </a:lvl2pPr>
            <a:lvl3pPr marL="911579" indent="0">
              <a:buNone/>
              <a:defRPr sz="1794" b="1"/>
            </a:lvl3pPr>
            <a:lvl4pPr marL="1367369" indent="0">
              <a:buNone/>
              <a:defRPr sz="1595" b="1"/>
            </a:lvl4pPr>
            <a:lvl5pPr marL="1823159" indent="0">
              <a:buNone/>
              <a:defRPr sz="1595" b="1"/>
            </a:lvl5pPr>
            <a:lvl6pPr marL="2278948" indent="0">
              <a:buNone/>
              <a:defRPr sz="1595" b="1"/>
            </a:lvl6pPr>
            <a:lvl7pPr marL="2734738" indent="0">
              <a:buNone/>
              <a:defRPr sz="1595" b="1"/>
            </a:lvl7pPr>
            <a:lvl8pPr marL="3190528" indent="0">
              <a:buNone/>
              <a:defRPr sz="1595" b="1"/>
            </a:lvl8pPr>
            <a:lvl9pPr marL="3646318" indent="0">
              <a:buNone/>
              <a:defRPr sz="1595" b="1"/>
            </a:lvl9pPr>
          </a:lstStyle>
          <a:p>
            <a:pPr lvl="0"/>
            <a:r>
              <a:rPr lang="en-US" dirty="0"/>
              <a:t>Click to edit Master text styles</a:t>
            </a:r>
          </a:p>
        </p:txBody>
      </p:sp>
      <p:sp>
        <p:nvSpPr>
          <p:cNvPr id="6" name="Content Placeholder 5"/>
          <p:cNvSpPr>
            <a:spLocks noGrp="1"/>
          </p:cNvSpPr>
          <p:nvPr>
            <p:ph sz="quarter" idx="4"/>
          </p:nvPr>
        </p:nvSpPr>
        <p:spPr>
          <a:xfrm>
            <a:off x="6193369" y="2248615"/>
            <a:ext cx="5389033" cy="3951288"/>
          </a:xfrm>
        </p:spPr>
        <p:txBody>
          <a:bodyPr/>
          <a:lstStyle>
            <a:lvl1pPr>
              <a:defRPr sz="2393"/>
            </a:lvl1pPr>
            <a:lvl2pPr>
              <a:defRPr sz="1993"/>
            </a:lvl2pPr>
            <a:lvl3pPr>
              <a:defRPr sz="1794"/>
            </a:lvl3pPr>
            <a:lvl4pPr>
              <a:defRPr sz="1595"/>
            </a:lvl4pPr>
            <a:lvl5pPr>
              <a:defRPr sz="1595"/>
            </a:lvl5pPr>
            <a:lvl6pPr>
              <a:defRPr sz="1595"/>
            </a:lvl6pPr>
            <a:lvl7pPr>
              <a:defRPr sz="1595"/>
            </a:lvl7pPr>
            <a:lvl8pPr>
              <a:defRPr sz="1595"/>
            </a:lvl8pPr>
            <a:lvl9pPr>
              <a:defRPr sz="1595"/>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9">
            <a:extLst>
              <a:ext uri="{FF2B5EF4-FFF2-40B4-BE49-F238E27FC236}">
                <a16:creationId xmlns:a16="http://schemas.microsoft.com/office/drawing/2014/main" id="{43A2C5DB-F064-237B-7946-F896D6025975}"/>
              </a:ext>
            </a:extLst>
          </p:cNvPr>
          <p:cNvSpPr>
            <a:spLocks noGrp="1"/>
          </p:cNvSpPr>
          <p:nvPr>
            <p:ph type="sldNum" sz="quarter" idx="10"/>
          </p:nvPr>
        </p:nvSpPr>
        <p:spPr>
          <a:xfrm>
            <a:off x="10739438" y="6337300"/>
            <a:ext cx="1009650" cy="365125"/>
          </a:xfrm>
          <a:prstGeom prst="rect">
            <a:avLst/>
          </a:prstGeom>
        </p:spPr>
        <p:txBody>
          <a:bodyPr/>
          <a:lstStyle>
            <a:lvl1pPr defTabSz="822325" eaLnBrk="0" hangingPunct="0">
              <a:defRPr b="1"/>
            </a:lvl1pPr>
          </a:lstStyle>
          <a:p>
            <a:pPr>
              <a:defRPr/>
            </a:pPr>
            <a:fld id="{9C678E7F-6773-1C4D-BF4E-3FC0460FF503}" type="slidenum">
              <a:rPr lang="en-US" altLang="en-US"/>
              <a:pPr>
                <a:defRPr/>
              </a:pPr>
              <a:t>‹#›</a:t>
            </a:fld>
            <a:endParaRPr lang="en-US" altLang="en-US"/>
          </a:p>
        </p:txBody>
      </p:sp>
    </p:spTree>
    <p:extLst>
      <p:ext uri="{BB962C8B-B14F-4D97-AF65-F5344CB8AC3E}">
        <p14:creationId xmlns:p14="http://schemas.microsoft.com/office/powerpoint/2010/main" val="84524916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Alt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76250" y="105528"/>
            <a:ext cx="10477501" cy="539496"/>
          </a:xfrm>
        </p:spPr>
        <p:txBody>
          <a:bodyPr/>
          <a:lstStyle>
            <a:lvl1pPr>
              <a:defRPr sz="1993" i="1">
                <a:solidFill>
                  <a:schemeClr val="bg1"/>
                </a:solidFill>
              </a:defRPr>
            </a:lvl1pPr>
          </a:lstStyle>
          <a:p>
            <a:r>
              <a:rPr lang="en-US" dirty="0"/>
              <a:t>Click to edit Master title style</a:t>
            </a:r>
          </a:p>
        </p:txBody>
      </p:sp>
      <p:sp>
        <p:nvSpPr>
          <p:cNvPr id="3" name="Slide Number Placeholder 9">
            <a:extLst>
              <a:ext uri="{FF2B5EF4-FFF2-40B4-BE49-F238E27FC236}">
                <a16:creationId xmlns:a16="http://schemas.microsoft.com/office/drawing/2014/main" id="{467B44D2-16D5-B2DA-ACC5-3672907DCC51}"/>
              </a:ext>
            </a:extLst>
          </p:cNvPr>
          <p:cNvSpPr>
            <a:spLocks noGrp="1"/>
          </p:cNvSpPr>
          <p:nvPr>
            <p:ph type="sldNum" sz="quarter" idx="10"/>
          </p:nvPr>
        </p:nvSpPr>
        <p:spPr>
          <a:xfrm>
            <a:off x="10739438" y="6337300"/>
            <a:ext cx="1009650" cy="365125"/>
          </a:xfrm>
          <a:prstGeom prst="rect">
            <a:avLst/>
          </a:prstGeom>
        </p:spPr>
        <p:txBody>
          <a:bodyPr/>
          <a:lstStyle>
            <a:lvl1pPr defTabSz="822325" eaLnBrk="0" hangingPunct="0">
              <a:defRPr b="1"/>
            </a:lvl1pPr>
          </a:lstStyle>
          <a:p>
            <a:pPr>
              <a:defRPr/>
            </a:pPr>
            <a:fld id="{2155E3C4-21CB-B649-9553-F22F42594EB6}" type="slidenum">
              <a:rPr lang="en-US" altLang="en-US"/>
              <a:pPr>
                <a:defRPr/>
              </a:pPr>
              <a:t>‹#›</a:t>
            </a:fld>
            <a:endParaRPr lang="en-US" altLang="en-US"/>
          </a:p>
        </p:txBody>
      </p:sp>
    </p:spTree>
    <p:extLst>
      <p:ext uri="{BB962C8B-B14F-4D97-AF65-F5344CB8AC3E}">
        <p14:creationId xmlns:p14="http://schemas.microsoft.com/office/powerpoint/2010/main" val="27902412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Alt2_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76249" y="346892"/>
            <a:ext cx="11094720" cy="539496"/>
          </a:xfrm>
        </p:spPr>
        <p:txBody>
          <a:bodyPr/>
          <a:lstStyle>
            <a:lvl1pPr>
              <a:defRPr sz="3190"/>
            </a:lvl1pPr>
          </a:lstStyle>
          <a:p>
            <a:r>
              <a:rPr lang="en-US" dirty="0"/>
              <a:t>Click to edit Master title style</a:t>
            </a:r>
          </a:p>
        </p:txBody>
      </p:sp>
      <p:sp>
        <p:nvSpPr>
          <p:cNvPr id="6" name="Content Placeholder 2"/>
          <p:cNvSpPr>
            <a:spLocks noGrp="1"/>
          </p:cNvSpPr>
          <p:nvPr>
            <p:ph idx="10"/>
          </p:nvPr>
        </p:nvSpPr>
        <p:spPr>
          <a:xfrm>
            <a:off x="476251" y="1154181"/>
            <a:ext cx="11094720" cy="408622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9">
            <a:extLst>
              <a:ext uri="{FF2B5EF4-FFF2-40B4-BE49-F238E27FC236}">
                <a16:creationId xmlns:a16="http://schemas.microsoft.com/office/drawing/2014/main" id="{A644C2D5-29E2-0E17-FD84-F45D614D46B1}"/>
              </a:ext>
            </a:extLst>
          </p:cNvPr>
          <p:cNvSpPr>
            <a:spLocks noGrp="1"/>
          </p:cNvSpPr>
          <p:nvPr>
            <p:ph type="sldNum" sz="quarter" idx="11"/>
          </p:nvPr>
        </p:nvSpPr>
        <p:spPr>
          <a:xfrm>
            <a:off x="10739438" y="6337300"/>
            <a:ext cx="1009650" cy="365125"/>
          </a:xfrm>
          <a:prstGeom prst="rect">
            <a:avLst/>
          </a:prstGeom>
        </p:spPr>
        <p:txBody>
          <a:bodyPr/>
          <a:lstStyle>
            <a:lvl1pPr defTabSz="822325" eaLnBrk="0" hangingPunct="0">
              <a:defRPr b="1"/>
            </a:lvl1pPr>
          </a:lstStyle>
          <a:p>
            <a:pPr>
              <a:defRPr/>
            </a:pPr>
            <a:fld id="{581FBC82-7D08-4943-BD99-26776C044E20}" type="slidenum">
              <a:rPr lang="en-US" altLang="en-US"/>
              <a:pPr>
                <a:defRPr/>
              </a:pPr>
              <a:t>‹#›</a:t>
            </a:fld>
            <a:endParaRPr lang="en-US" altLang="en-US"/>
          </a:p>
        </p:txBody>
      </p:sp>
    </p:spTree>
    <p:extLst>
      <p:ext uri="{BB962C8B-B14F-4D97-AF65-F5344CB8AC3E}">
        <p14:creationId xmlns:p14="http://schemas.microsoft.com/office/powerpoint/2010/main" val="124558562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Alt2_Subhead-1 Line_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76249" y="346892"/>
            <a:ext cx="11094720" cy="539496"/>
          </a:xfrm>
        </p:spPr>
        <p:txBody>
          <a:bodyPr/>
          <a:lstStyle>
            <a:lvl1pPr>
              <a:defRPr sz="3190"/>
            </a:lvl1pPr>
          </a:lstStyle>
          <a:p>
            <a:r>
              <a:rPr lang="en-US" dirty="0"/>
              <a:t>Click to edit Master title style</a:t>
            </a:r>
          </a:p>
        </p:txBody>
      </p:sp>
      <p:sp>
        <p:nvSpPr>
          <p:cNvPr id="6" name="Content Placeholder 2"/>
          <p:cNvSpPr>
            <a:spLocks noGrp="1"/>
          </p:cNvSpPr>
          <p:nvPr>
            <p:ph idx="10"/>
          </p:nvPr>
        </p:nvSpPr>
        <p:spPr>
          <a:xfrm>
            <a:off x="476251" y="1625668"/>
            <a:ext cx="11094720" cy="408622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1"/>
          </p:nvPr>
        </p:nvSpPr>
        <p:spPr>
          <a:xfrm>
            <a:off x="476251" y="904692"/>
            <a:ext cx="11094720" cy="400110"/>
          </a:xfrm>
        </p:spPr>
        <p:txBody>
          <a:bodyPr anchor="b">
            <a:spAutoFit/>
          </a:bodyPr>
          <a:lstStyle>
            <a:lvl1pPr marL="0" indent="0">
              <a:buNone/>
              <a:defRPr sz="1993" i="1" baseline="0">
                <a:solidFill>
                  <a:srgbClr val="6BA9D8"/>
                </a:solidFill>
              </a:defRPr>
            </a:lvl1pPr>
          </a:lstStyle>
          <a:p>
            <a:pPr lvl="0"/>
            <a:r>
              <a:rPr lang="en-US"/>
              <a:t>Click to edit Master text styles</a:t>
            </a:r>
          </a:p>
        </p:txBody>
      </p:sp>
      <p:sp>
        <p:nvSpPr>
          <p:cNvPr id="3" name="Slide Number Placeholder 9">
            <a:extLst>
              <a:ext uri="{FF2B5EF4-FFF2-40B4-BE49-F238E27FC236}">
                <a16:creationId xmlns:a16="http://schemas.microsoft.com/office/drawing/2014/main" id="{413A9C4F-D4E6-9EF1-DCC4-7062C28C0FA6}"/>
              </a:ext>
            </a:extLst>
          </p:cNvPr>
          <p:cNvSpPr>
            <a:spLocks noGrp="1"/>
          </p:cNvSpPr>
          <p:nvPr>
            <p:ph type="sldNum" sz="quarter" idx="12"/>
          </p:nvPr>
        </p:nvSpPr>
        <p:spPr>
          <a:xfrm>
            <a:off x="10739438" y="6337300"/>
            <a:ext cx="1009650" cy="365125"/>
          </a:xfrm>
          <a:prstGeom prst="rect">
            <a:avLst/>
          </a:prstGeom>
        </p:spPr>
        <p:txBody>
          <a:bodyPr/>
          <a:lstStyle>
            <a:lvl1pPr defTabSz="822325" eaLnBrk="0" hangingPunct="0">
              <a:defRPr b="1"/>
            </a:lvl1pPr>
          </a:lstStyle>
          <a:p>
            <a:pPr>
              <a:defRPr/>
            </a:pPr>
            <a:fld id="{B2A489A8-AE45-9D45-BF22-907EA47E368F}" type="slidenum">
              <a:rPr lang="en-US" altLang="en-US"/>
              <a:pPr>
                <a:defRPr/>
              </a:pPr>
              <a:t>‹#›</a:t>
            </a:fld>
            <a:endParaRPr lang="en-US" altLang="en-US"/>
          </a:p>
        </p:txBody>
      </p:sp>
    </p:spTree>
    <p:extLst>
      <p:ext uri="{BB962C8B-B14F-4D97-AF65-F5344CB8AC3E}">
        <p14:creationId xmlns:p14="http://schemas.microsoft.com/office/powerpoint/2010/main" val="238006361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2_Section Divider">
    <p:bg>
      <p:bgPr>
        <a:gradFill rotWithShape="0">
          <a:gsLst>
            <a:gs pos="0">
              <a:srgbClr val="002D5F"/>
            </a:gs>
            <a:gs pos="50000">
              <a:srgbClr val="00458B"/>
            </a:gs>
            <a:gs pos="100000">
              <a:srgbClr val="0054A7"/>
            </a:gs>
          </a:gsLst>
          <a:lin ang="5400000"/>
        </a:gradFill>
        <a:effectLst/>
      </p:bgPr>
    </p:bg>
    <p:spTree>
      <p:nvGrpSpPr>
        <p:cNvPr id="1" name=""/>
        <p:cNvGrpSpPr/>
        <p:nvPr/>
      </p:nvGrpSpPr>
      <p:grpSpPr>
        <a:xfrm>
          <a:off x="0" y="0"/>
          <a:ext cx="0" cy="0"/>
          <a:chOff x="0" y="0"/>
          <a:chExt cx="0" cy="0"/>
        </a:xfrm>
      </p:grpSpPr>
      <p:pic>
        <p:nvPicPr>
          <p:cNvPr id="4" name="Picture 5" descr="shield.png">
            <a:extLst>
              <a:ext uri="{FF2B5EF4-FFF2-40B4-BE49-F238E27FC236}">
                <a16:creationId xmlns:a16="http://schemas.microsoft.com/office/drawing/2014/main" id="{C687A305-AE45-425B-CE89-7653B03C705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9831388" y="661988"/>
            <a:ext cx="908050" cy="83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clinical_research_institute_white.png">
            <a:extLst>
              <a:ext uri="{FF2B5EF4-FFF2-40B4-BE49-F238E27FC236}">
                <a16:creationId xmlns:a16="http://schemas.microsoft.com/office/drawing/2014/main" id="{4FF4306B-0942-44DA-F748-088F422B2911}"/>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39800" y="5429250"/>
            <a:ext cx="5583238"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310888" y="1910121"/>
            <a:ext cx="8363712" cy="1472184"/>
          </a:xfrm>
        </p:spPr>
        <p:txBody>
          <a:bodyPr anchor="b"/>
          <a:lstStyle>
            <a:lvl1pPr algn="l">
              <a:defRPr sz="4785" b="0" cap="none">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10888" y="4128262"/>
            <a:ext cx="3923510" cy="460575"/>
          </a:xfrm>
        </p:spPr>
        <p:txBody>
          <a:bodyPr wrap="none">
            <a:spAutoFit/>
          </a:bodyPr>
          <a:lstStyle>
            <a:lvl1pPr marL="0" indent="0">
              <a:buNone/>
              <a:defRPr sz="2393">
                <a:solidFill>
                  <a:schemeClr val="bg1"/>
                </a:solidFill>
              </a:defRPr>
            </a:lvl1pPr>
            <a:lvl2pPr marL="455789" indent="0">
              <a:buNone/>
              <a:defRPr sz="1794">
                <a:solidFill>
                  <a:schemeClr val="tx1">
                    <a:tint val="75000"/>
                  </a:schemeClr>
                </a:solidFill>
              </a:defRPr>
            </a:lvl2pPr>
            <a:lvl3pPr marL="911579" indent="0">
              <a:buNone/>
              <a:defRPr sz="1595">
                <a:solidFill>
                  <a:schemeClr val="tx1">
                    <a:tint val="75000"/>
                  </a:schemeClr>
                </a:solidFill>
              </a:defRPr>
            </a:lvl3pPr>
            <a:lvl4pPr marL="1367369" indent="0">
              <a:buNone/>
              <a:defRPr sz="1395">
                <a:solidFill>
                  <a:schemeClr val="tx1">
                    <a:tint val="75000"/>
                  </a:schemeClr>
                </a:solidFill>
              </a:defRPr>
            </a:lvl4pPr>
            <a:lvl5pPr marL="1823159" indent="0">
              <a:buNone/>
              <a:defRPr sz="1395">
                <a:solidFill>
                  <a:schemeClr val="tx1">
                    <a:tint val="75000"/>
                  </a:schemeClr>
                </a:solidFill>
              </a:defRPr>
            </a:lvl5pPr>
            <a:lvl6pPr marL="2278948" indent="0">
              <a:buNone/>
              <a:defRPr sz="1395">
                <a:solidFill>
                  <a:schemeClr val="tx1">
                    <a:tint val="75000"/>
                  </a:schemeClr>
                </a:solidFill>
              </a:defRPr>
            </a:lvl6pPr>
            <a:lvl7pPr marL="2734738" indent="0">
              <a:buNone/>
              <a:defRPr sz="1395">
                <a:solidFill>
                  <a:schemeClr val="tx1">
                    <a:tint val="75000"/>
                  </a:schemeClr>
                </a:solidFill>
              </a:defRPr>
            </a:lvl7pPr>
            <a:lvl8pPr marL="3190528" indent="0">
              <a:buNone/>
              <a:defRPr sz="1395">
                <a:solidFill>
                  <a:schemeClr val="tx1">
                    <a:tint val="75000"/>
                  </a:schemeClr>
                </a:solidFill>
              </a:defRPr>
            </a:lvl8pPr>
            <a:lvl9pPr marL="3646318" indent="0">
              <a:buNone/>
              <a:defRPr sz="1395">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02076456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_Subhead-1 Line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Content Placeholder 2"/>
          <p:cNvSpPr>
            <a:spLocks noGrp="1"/>
          </p:cNvSpPr>
          <p:nvPr>
            <p:ph idx="10"/>
          </p:nvPr>
        </p:nvSpPr>
        <p:spPr>
          <a:xfrm>
            <a:off x="476251" y="2171697"/>
            <a:ext cx="11094720" cy="408622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1"/>
          </p:nvPr>
        </p:nvSpPr>
        <p:spPr>
          <a:xfrm>
            <a:off x="476251" y="1385886"/>
            <a:ext cx="11094720" cy="400110"/>
          </a:xfrm>
        </p:spPr>
        <p:txBody>
          <a:bodyPr anchor="b">
            <a:spAutoFit/>
          </a:bodyPr>
          <a:lstStyle>
            <a:lvl1pPr marL="0" indent="0">
              <a:buNone/>
              <a:defRPr sz="1993" i="1" baseline="0">
                <a:solidFill>
                  <a:schemeClr val="accent6">
                    <a:lumMod val="60000"/>
                    <a:lumOff val="40000"/>
                  </a:schemeClr>
                </a:solidFill>
              </a:defRPr>
            </a:lvl1pPr>
          </a:lstStyle>
          <a:p>
            <a:pPr lvl="0"/>
            <a:r>
              <a:rPr lang="en-US"/>
              <a:t>Click to edit Master text styles</a:t>
            </a:r>
          </a:p>
        </p:txBody>
      </p:sp>
      <p:sp>
        <p:nvSpPr>
          <p:cNvPr id="3" name="Slide Number Placeholder 9">
            <a:extLst>
              <a:ext uri="{FF2B5EF4-FFF2-40B4-BE49-F238E27FC236}">
                <a16:creationId xmlns:a16="http://schemas.microsoft.com/office/drawing/2014/main" id="{B00006AF-A54C-95A0-835C-995955CA2AF4}"/>
              </a:ext>
            </a:extLst>
          </p:cNvPr>
          <p:cNvSpPr>
            <a:spLocks noGrp="1"/>
          </p:cNvSpPr>
          <p:nvPr>
            <p:ph type="sldNum" sz="quarter" idx="12"/>
          </p:nvPr>
        </p:nvSpPr>
        <p:spPr>
          <a:xfrm>
            <a:off x="10739438" y="6337300"/>
            <a:ext cx="1009650" cy="365125"/>
          </a:xfrm>
          <a:prstGeom prst="rect">
            <a:avLst/>
          </a:prstGeom>
        </p:spPr>
        <p:txBody>
          <a:bodyPr/>
          <a:lstStyle>
            <a:lvl1pPr defTabSz="822325" eaLnBrk="0" hangingPunct="0">
              <a:defRPr b="1"/>
            </a:lvl1pPr>
          </a:lstStyle>
          <a:p>
            <a:pPr>
              <a:defRPr/>
            </a:pPr>
            <a:fld id="{D7C73E4B-60CD-504E-B267-AB97281321E7}" type="slidenum">
              <a:rPr lang="en-US" altLang="en-US"/>
              <a:pPr>
                <a:defRPr/>
              </a:pPr>
              <a:t>‹#›</a:t>
            </a:fld>
            <a:endParaRPr lang="en-US" altLang="en-US"/>
          </a:p>
        </p:txBody>
      </p:sp>
    </p:spTree>
    <p:extLst>
      <p:ext uri="{BB962C8B-B14F-4D97-AF65-F5344CB8AC3E}">
        <p14:creationId xmlns:p14="http://schemas.microsoft.com/office/powerpoint/2010/main" val="173002036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_Subhead-2 Lines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Content Placeholder 2"/>
          <p:cNvSpPr>
            <a:spLocks noGrp="1"/>
          </p:cNvSpPr>
          <p:nvPr>
            <p:ph idx="10"/>
          </p:nvPr>
        </p:nvSpPr>
        <p:spPr>
          <a:xfrm>
            <a:off x="476251" y="2371720"/>
            <a:ext cx="11094720" cy="377189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1"/>
          </p:nvPr>
        </p:nvSpPr>
        <p:spPr>
          <a:xfrm>
            <a:off x="476251" y="1937637"/>
            <a:ext cx="11094720" cy="399020"/>
          </a:xfrm>
        </p:spPr>
        <p:txBody>
          <a:bodyPr anchor="b">
            <a:spAutoFit/>
          </a:bodyPr>
          <a:lstStyle>
            <a:lvl1pPr marL="0" indent="0">
              <a:buNone/>
              <a:defRPr sz="1993" i="1" baseline="0">
                <a:solidFill>
                  <a:srgbClr val="6BA9D8"/>
                </a:solidFill>
              </a:defRPr>
            </a:lvl1pPr>
          </a:lstStyle>
          <a:p>
            <a:pPr lvl="0"/>
            <a:r>
              <a:rPr lang="en-US"/>
              <a:t>Click to edit Master text styles</a:t>
            </a:r>
          </a:p>
        </p:txBody>
      </p:sp>
      <p:sp>
        <p:nvSpPr>
          <p:cNvPr id="3" name="Slide Number Placeholder 9">
            <a:extLst>
              <a:ext uri="{FF2B5EF4-FFF2-40B4-BE49-F238E27FC236}">
                <a16:creationId xmlns:a16="http://schemas.microsoft.com/office/drawing/2014/main" id="{62943AF0-A3A2-02DD-F4E0-411C714DAB8A}"/>
              </a:ext>
            </a:extLst>
          </p:cNvPr>
          <p:cNvSpPr>
            <a:spLocks noGrp="1"/>
          </p:cNvSpPr>
          <p:nvPr>
            <p:ph type="sldNum" sz="quarter" idx="12"/>
          </p:nvPr>
        </p:nvSpPr>
        <p:spPr>
          <a:xfrm>
            <a:off x="10739438" y="6337300"/>
            <a:ext cx="1009650" cy="365125"/>
          </a:xfrm>
          <a:prstGeom prst="rect">
            <a:avLst/>
          </a:prstGeom>
        </p:spPr>
        <p:txBody>
          <a:bodyPr/>
          <a:lstStyle>
            <a:lvl1pPr defTabSz="822325" eaLnBrk="0" hangingPunct="0">
              <a:defRPr b="1"/>
            </a:lvl1pPr>
          </a:lstStyle>
          <a:p>
            <a:pPr>
              <a:defRPr/>
            </a:pPr>
            <a:fld id="{0EB2D83A-1300-5543-8971-867394BC4497}" type="slidenum">
              <a:rPr lang="en-US" altLang="en-US"/>
              <a:pPr>
                <a:defRPr/>
              </a:pPr>
              <a:t>‹#›</a:t>
            </a:fld>
            <a:endParaRPr lang="en-US" altLang="en-US"/>
          </a:p>
        </p:txBody>
      </p:sp>
    </p:spTree>
    <p:extLst>
      <p:ext uri="{BB962C8B-B14F-4D97-AF65-F5344CB8AC3E}">
        <p14:creationId xmlns:p14="http://schemas.microsoft.com/office/powerpoint/2010/main" val="243905402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4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76249" y="976011"/>
            <a:ext cx="11094720" cy="539496"/>
          </a:xfrm>
        </p:spPr>
        <p:txBody>
          <a:bodyPr/>
          <a:lstStyle/>
          <a:p>
            <a:r>
              <a:rPr lang="en-US" dirty="0"/>
              <a:t>Click to edit Master title style</a:t>
            </a:r>
          </a:p>
        </p:txBody>
      </p:sp>
      <p:sp>
        <p:nvSpPr>
          <p:cNvPr id="3" name="Content Placeholder 2"/>
          <p:cNvSpPr>
            <a:spLocks noGrp="1"/>
          </p:cNvSpPr>
          <p:nvPr>
            <p:ph sz="half" idx="1"/>
          </p:nvPr>
        </p:nvSpPr>
        <p:spPr>
          <a:xfrm>
            <a:off x="476249" y="1685924"/>
            <a:ext cx="5384800" cy="4525963"/>
          </a:xfrm>
        </p:spPr>
        <p:txBody>
          <a:bodyPr/>
          <a:lstStyle>
            <a:lvl1pPr>
              <a:spcBef>
                <a:spcPts val="997"/>
              </a:spcBef>
              <a:defRPr sz="2393"/>
            </a:lvl1pPr>
            <a:lvl2pPr>
              <a:spcBef>
                <a:spcPts val="598"/>
              </a:spcBef>
              <a:defRPr sz="1993"/>
            </a:lvl2pPr>
            <a:lvl3pPr>
              <a:spcBef>
                <a:spcPts val="598"/>
              </a:spcBef>
              <a:defRPr sz="1794"/>
            </a:lvl3pPr>
            <a:lvl4pPr>
              <a:spcBef>
                <a:spcPts val="598"/>
              </a:spcBef>
              <a:defRPr sz="1595"/>
            </a:lvl4pPr>
            <a:lvl5pPr>
              <a:spcBef>
                <a:spcPts val="598"/>
              </a:spcBef>
              <a:defRPr sz="1595"/>
            </a:lvl5pPr>
            <a:lvl6pPr>
              <a:defRPr sz="1794"/>
            </a:lvl6pPr>
            <a:lvl7pPr>
              <a:defRPr sz="1794"/>
            </a:lvl7pPr>
            <a:lvl8pPr>
              <a:defRPr sz="1794"/>
            </a:lvl8pPr>
            <a:lvl9pPr>
              <a:defRPr sz="1794"/>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85924"/>
            <a:ext cx="5384800" cy="4525963"/>
          </a:xfrm>
        </p:spPr>
        <p:txBody>
          <a:bodyPr/>
          <a:lstStyle>
            <a:lvl1pPr>
              <a:spcBef>
                <a:spcPts val="997"/>
              </a:spcBef>
              <a:defRPr sz="2393"/>
            </a:lvl1pPr>
            <a:lvl2pPr>
              <a:spcBef>
                <a:spcPts val="598"/>
              </a:spcBef>
              <a:defRPr sz="1993"/>
            </a:lvl2pPr>
            <a:lvl3pPr>
              <a:spcBef>
                <a:spcPts val="598"/>
              </a:spcBef>
              <a:defRPr sz="1794"/>
            </a:lvl3pPr>
            <a:lvl4pPr>
              <a:spcBef>
                <a:spcPts val="598"/>
              </a:spcBef>
              <a:defRPr sz="1595"/>
            </a:lvl4pPr>
            <a:lvl5pPr>
              <a:spcBef>
                <a:spcPts val="598"/>
              </a:spcBef>
              <a:defRPr sz="1595"/>
            </a:lvl5pPr>
            <a:lvl6pPr>
              <a:defRPr sz="1794"/>
            </a:lvl6pPr>
            <a:lvl7pPr>
              <a:defRPr sz="1794"/>
            </a:lvl7pPr>
            <a:lvl8pPr>
              <a:defRPr sz="1794"/>
            </a:lvl8pPr>
            <a:lvl9pPr>
              <a:defRPr sz="1794"/>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9">
            <a:extLst>
              <a:ext uri="{FF2B5EF4-FFF2-40B4-BE49-F238E27FC236}">
                <a16:creationId xmlns:a16="http://schemas.microsoft.com/office/drawing/2014/main" id="{55634E12-6094-310B-E6BA-15F1E4B09EBF}"/>
              </a:ext>
            </a:extLst>
          </p:cNvPr>
          <p:cNvSpPr>
            <a:spLocks noGrp="1"/>
          </p:cNvSpPr>
          <p:nvPr>
            <p:ph type="sldNum" sz="quarter" idx="10"/>
          </p:nvPr>
        </p:nvSpPr>
        <p:spPr>
          <a:xfrm>
            <a:off x="10739438" y="6337300"/>
            <a:ext cx="1009650" cy="365125"/>
          </a:xfrm>
          <a:prstGeom prst="rect">
            <a:avLst/>
          </a:prstGeom>
        </p:spPr>
        <p:txBody>
          <a:bodyPr/>
          <a:lstStyle>
            <a:lvl1pPr defTabSz="822325" eaLnBrk="0" hangingPunct="0">
              <a:defRPr b="1"/>
            </a:lvl1pPr>
          </a:lstStyle>
          <a:p>
            <a:pPr>
              <a:defRPr/>
            </a:pPr>
            <a:fld id="{F4472EC2-5338-944B-8E26-8841C3319B18}" type="slidenum">
              <a:rPr lang="en-US" altLang="en-US"/>
              <a:pPr>
                <a:defRPr/>
              </a:pPr>
              <a:t>‹#›</a:t>
            </a:fld>
            <a:endParaRPr lang="en-US" altLang="en-US"/>
          </a:p>
        </p:txBody>
      </p:sp>
    </p:spTree>
    <p:extLst>
      <p:ext uri="{BB962C8B-B14F-4D97-AF65-F5344CB8AC3E}">
        <p14:creationId xmlns:p14="http://schemas.microsoft.com/office/powerpoint/2010/main" val="165560197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6_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6249" y="976011"/>
            <a:ext cx="11094720" cy="539496"/>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76250" y="1563328"/>
            <a:ext cx="5386917" cy="685287"/>
          </a:xfrm>
        </p:spPr>
        <p:txBody>
          <a:bodyPr anchor="b"/>
          <a:lstStyle>
            <a:lvl1pPr marL="0" indent="0">
              <a:lnSpc>
                <a:spcPct val="90000"/>
              </a:lnSpc>
              <a:spcBef>
                <a:spcPts val="0"/>
              </a:spcBef>
              <a:buNone/>
              <a:defRPr sz="2193" b="1"/>
            </a:lvl1pPr>
            <a:lvl2pPr marL="455789" indent="0">
              <a:buNone/>
              <a:defRPr sz="1993" b="1"/>
            </a:lvl2pPr>
            <a:lvl3pPr marL="911579" indent="0">
              <a:buNone/>
              <a:defRPr sz="1794" b="1"/>
            </a:lvl3pPr>
            <a:lvl4pPr marL="1367369" indent="0">
              <a:buNone/>
              <a:defRPr sz="1595" b="1"/>
            </a:lvl4pPr>
            <a:lvl5pPr marL="1823159" indent="0">
              <a:buNone/>
              <a:defRPr sz="1595" b="1"/>
            </a:lvl5pPr>
            <a:lvl6pPr marL="2278948" indent="0">
              <a:buNone/>
              <a:defRPr sz="1595" b="1"/>
            </a:lvl6pPr>
            <a:lvl7pPr marL="2734738" indent="0">
              <a:buNone/>
              <a:defRPr sz="1595" b="1"/>
            </a:lvl7pPr>
            <a:lvl8pPr marL="3190528" indent="0">
              <a:buNone/>
              <a:defRPr sz="1595" b="1"/>
            </a:lvl8pPr>
            <a:lvl9pPr marL="3646318" indent="0">
              <a:buNone/>
              <a:defRPr sz="1595" b="1"/>
            </a:lvl9pPr>
          </a:lstStyle>
          <a:p>
            <a:pPr lvl="0"/>
            <a:r>
              <a:rPr lang="en-US" dirty="0"/>
              <a:t>Click to edit Master text styles</a:t>
            </a:r>
          </a:p>
        </p:txBody>
      </p:sp>
      <p:sp>
        <p:nvSpPr>
          <p:cNvPr id="4" name="Content Placeholder 3"/>
          <p:cNvSpPr>
            <a:spLocks noGrp="1"/>
          </p:cNvSpPr>
          <p:nvPr>
            <p:ph sz="half" idx="2"/>
          </p:nvPr>
        </p:nvSpPr>
        <p:spPr>
          <a:xfrm>
            <a:off x="476250" y="2248615"/>
            <a:ext cx="5386917" cy="3951288"/>
          </a:xfrm>
        </p:spPr>
        <p:txBody>
          <a:bodyPr/>
          <a:lstStyle>
            <a:lvl1pPr>
              <a:defRPr sz="2393"/>
            </a:lvl1pPr>
            <a:lvl2pPr>
              <a:defRPr sz="1993"/>
            </a:lvl2pPr>
            <a:lvl3pPr>
              <a:defRPr sz="1794"/>
            </a:lvl3pPr>
            <a:lvl4pPr>
              <a:defRPr sz="1595"/>
            </a:lvl4pPr>
            <a:lvl5pPr>
              <a:defRPr sz="1595"/>
            </a:lvl5pPr>
            <a:lvl6pPr>
              <a:defRPr sz="1595"/>
            </a:lvl6pPr>
            <a:lvl7pPr>
              <a:defRPr sz="1595"/>
            </a:lvl7pPr>
            <a:lvl8pPr>
              <a:defRPr sz="1595"/>
            </a:lvl8pPr>
            <a:lvl9pPr>
              <a:defRPr sz="159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63328"/>
            <a:ext cx="5389033" cy="685287"/>
          </a:xfrm>
        </p:spPr>
        <p:txBody>
          <a:bodyPr anchor="b"/>
          <a:lstStyle>
            <a:lvl1pPr marL="0" indent="0">
              <a:lnSpc>
                <a:spcPct val="90000"/>
              </a:lnSpc>
              <a:spcBef>
                <a:spcPts val="0"/>
              </a:spcBef>
              <a:buNone/>
              <a:defRPr sz="2193" b="1"/>
            </a:lvl1pPr>
            <a:lvl2pPr marL="455789" indent="0">
              <a:buNone/>
              <a:defRPr sz="1993" b="1"/>
            </a:lvl2pPr>
            <a:lvl3pPr marL="911579" indent="0">
              <a:buNone/>
              <a:defRPr sz="1794" b="1"/>
            </a:lvl3pPr>
            <a:lvl4pPr marL="1367369" indent="0">
              <a:buNone/>
              <a:defRPr sz="1595" b="1"/>
            </a:lvl4pPr>
            <a:lvl5pPr marL="1823159" indent="0">
              <a:buNone/>
              <a:defRPr sz="1595" b="1"/>
            </a:lvl5pPr>
            <a:lvl6pPr marL="2278948" indent="0">
              <a:buNone/>
              <a:defRPr sz="1595" b="1"/>
            </a:lvl6pPr>
            <a:lvl7pPr marL="2734738" indent="0">
              <a:buNone/>
              <a:defRPr sz="1595" b="1"/>
            </a:lvl7pPr>
            <a:lvl8pPr marL="3190528" indent="0">
              <a:buNone/>
              <a:defRPr sz="1595" b="1"/>
            </a:lvl8pPr>
            <a:lvl9pPr marL="3646318" indent="0">
              <a:buNone/>
              <a:defRPr sz="1595" b="1"/>
            </a:lvl9pPr>
          </a:lstStyle>
          <a:p>
            <a:pPr lvl="0"/>
            <a:r>
              <a:rPr lang="en-US" dirty="0"/>
              <a:t>Click to edit Master text styles</a:t>
            </a:r>
          </a:p>
        </p:txBody>
      </p:sp>
      <p:sp>
        <p:nvSpPr>
          <p:cNvPr id="6" name="Content Placeholder 5"/>
          <p:cNvSpPr>
            <a:spLocks noGrp="1"/>
          </p:cNvSpPr>
          <p:nvPr>
            <p:ph sz="quarter" idx="4"/>
          </p:nvPr>
        </p:nvSpPr>
        <p:spPr>
          <a:xfrm>
            <a:off x="6193369" y="2248615"/>
            <a:ext cx="5389033" cy="3951288"/>
          </a:xfrm>
        </p:spPr>
        <p:txBody>
          <a:bodyPr/>
          <a:lstStyle>
            <a:lvl1pPr>
              <a:defRPr sz="2393"/>
            </a:lvl1pPr>
            <a:lvl2pPr>
              <a:defRPr sz="1993"/>
            </a:lvl2pPr>
            <a:lvl3pPr>
              <a:defRPr sz="1794"/>
            </a:lvl3pPr>
            <a:lvl4pPr>
              <a:defRPr sz="1595"/>
            </a:lvl4pPr>
            <a:lvl5pPr>
              <a:defRPr sz="1595"/>
            </a:lvl5pPr>
            <a:lvl6pPr>
              <a:defRPr sz="1595"/>
            </a:lvl6pPr>
            <a:lvl7pPr>
              <a:defRPr sz="1595"/>
            </a:lvl7pPr>
            <a:lvl8pPr>
              <a:defRPr sz="1595"/>
            </a:lvl8pPr>
            <a:lvl9pPr>
              <a:defRPr sz="1595"/>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9">
            <a:extLst>
              <a:ext uri="{FF2B5EF4-FFF2-40B4-BE49-F238E27FC236}">
                <a16:creationId xmlns:a16="http://schemas.microsoft.com/office/drawing/2014/main" id="{1BB532F9-5740-606B-88EA-A169C609F93F}"/>
              </a:ext>
            </a:extLst>
          </p:cNvPr>
          <p:cNvSpPr>
            <a:spLocks noGrp="1"/>
          </p:cNvSpPr>
          <p:nvPr>
            <p:ph type="sldNum" sz="quarter" idx="10"/>
          </p:nvPr>
        </p:nvSpPr>
        <p:spPr>
          <a:xfrm>
            <a:off x="10739438" y="6337300"/>
            <a:ext cx="1009650" cy="365125"/>
          </a:xfrm>
          <a:prstGeom prst="rect">
            <a:avLst/>
          </a:prstGeom>
        </p:spPr>
        <p:txBody>
          <a:bodyPr/>
          <a:lstStyle>
            <a:lvl1pPr defTabSz="822325" eaLnBrk="0" hangingPunct="0">
              <a:defRPr b="1"/>
            </a:lvl1pPr>
          </a:lstStyle>
          <a:p>
            <a:pPr>
              <a:defRPr/>
            </a:pPr>
            <a:fld id="{E153ED86-0860-8143-9CF0-6A2AE695CCBB}" type="slidenum">
              <a:rPr lang="en-US" altLang="en-US"/>
              <a:pPr>
                <a:defRPr/>
              </a:pPr>
              <a:t>‹#›</a:t>
            </a:fld>
            <a:endParaRPr lang="en-US" altLang="en-US"/>
          </a:p>
        </p:txBody>
      </p:sp>
    </p:spTree>
    <p:extLst>
      <p:ext uri="{BB962C8B-B14F-4D97-AF65-F5344CB8AC3E}">
        <p14:creationId xmlns:p14="http://schemas.microsoft.com/office/powerpoint/2010/main" val="40316277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838200" y="1285335"/>
            <a:ext cx="5181600" cy="489162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6172200" y="1285335"/>
            <a:ext cx="5181600" cy="489162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itle Placeholder 1">
            <a:extLst>
              <a:ext uri="{FF2B5EF4-FFF2-40B4-BE49-F238E27FC236}">
                <a16:creationId xmlns:a16="http://schemas.microsoft.com/office/drawing/2014/main" id="{A0B7BC85-F755-4A96-AA38-4AA14AE96193}"/>
              </a:ext>
            </a:extLst>
          </p:cNvPr>
          <p:cNvSpPr>
            <a:spLocks noGrp="1"/>
          </p:cNvSpPr>
          <p:nvPr>
            <p:ph type="title"/>
          </p:nvPr>
        </p:nvSpPr>
        <p:spPr>
          <a:xfrm>
            <a:off x="838200" y="-1"/>
            <a:ext cx="10515600" cy="1105949"/>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5" name="Footer Placeholder 4">
            <a:extLst>
              <a:ext uri="{FF2B5EF4-FFF2-40B4-BE49-F238E27FC236}">
                <a16:creationId xmlns:a16="http://schemas.microsoft.com/office/drawing/2014/main" id="{D9C0F7D2-D936-4BA8-B82F-8A02FEEA9309}"/>
              </a:ext>
            </a:extLst>
          </p:cNvPr>
          <p:cNvSpPr>
            <a:spLocks noGrp="1"/>
          </p:cNvSpPr>
          <p:nvPr>
            <p:ph type="ftr" sz="quarter" idx="3"/>
          </p:nvPr>
        </p:nvSpPr>
        <p:spPr>
          <a:xfrm>
            <a:off x="838200" y="6356350"/>
            <a:ext cx="1051560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r>
              <a:rPr lang="en-US"/>
              <a:t>Capranzano P, et al. Expert Rev Cardiovasc Ther. 2013;11(8):959-973;</a:t>
            </a:r>
          </a:p>
          <a:p>
            <a:r>
              <a:rPr lang="en-US"/>
              <a:t>
Granger CB, et al. N Engl J Med. 2011;365:981-992; </a:t>
            </a:r>
          </a:p>
          <a:p>
            <a:r>
              <a:rPr lang="en-US"/>
              <a:t>
Connolly SJ, et al. N Engl J Med. 2009;361(12):1139-1151;</a:t>
            </a:r>
          </a:p>
          <a:p>
            <a:r>
              <a:rPr lang="en-US"/>
              <a:t>
Patel MR, et al. N Engl J Med. 2011;365(10):883-891.</a:t>
            </a:r>
            <a:endParaRPr lang="en-US" dirty="0"/>
          </a:p>
        </p:txBody>
      </p:sp>
    </p:spTree>
    <p:extLst>
      <p:ext uri="{BB962C8B-B14F-4D97-AF65-F5344CB8AC3E}">
        <p14:creationId xmlns:p14="http://schemas.microsoft.com/office/powerpoint/2010/main" val="94647969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_Alt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76250" y="105528"/>
            <a:ext cx="10477501" cy="539496"/>
          </a:xfrm>
        </p:spPr>
        <p:txBody>
          <a:bodyPr/>
          <a:lstStyle>
            <a:lvl1pPr>
              <a:defRPr sz="1993" i="1">
                <a:solidFill>
                  <a:schemeClr val="bg1"/>
                </a:solidFill>
              </a:defRPr>
            </a:lvl1pPr>
          </a:lstStyle>
          <a:p>
            <a:r>
              <a:rPr lang="en-US" dirty="0"/>
              <a:t>Click to edit Master title style</a:t>
            </a:r>
          </a:p>
        </p:txBody>
      </p:sp>
      <p:sp>
        <p:nvSpPr>
          <p:cNvPr id="3" name="Slide Number Placeholder 9">
            <a:extLst>
              <a:ext uri="{FF2B5EF4-FFF2-40B4-BE49-F238E27FC236}">
                <a16:creationId xmlns:a16="http://schemas.microsoft.com/office/drawing/2014/main" id="{7DA994D3-D64A-42E0-7926-8C5788710522}"/>
              </a:ext>
            </a:extLst>
          </p:cNvPr>
          <p:cNvSpPr>
            <a:spLocks noGrp="1"/>
          </p:cNvSpPr>
          <p:nvPr>
            <p:ph type="sldNum" sz="quarter" idx="10"/>
          </p:nvPr>
        </p:nvSpPr>
        <p:spPr>
          <a:xfrm>
            <a:off x="10739438" y="6337300"/>
            <a:ext cx="1009650" cy="365125"/>
          </a:xfrm>
          <a:prstGeom prst="rect">
            <a:avLst/>
          </a:prstGeom>
        </p:spPr>
        <p:txBody>
          <a:bodyPr/>
          <a:lstStyle>
            <a:lvl1pPr defTabSz="822325" eaLnBrk="0" hangingPunct="0">
              <a:defRPr b="1"/>
            </a:lvl1pPr>
          </a:lstStyle>
          <a:p>
            <a:pPr>
              <a:defRPr/>
            </a:pPr>
            <a:fld id="{15A48F12-E507-DA48-8EEA-A35F67227BC5}" type="slidenum">
              <a:rPr lang="en-US" altLang="en-US"/>
              <a:pPr>
                <a:defRPr/>
              </a:pPr>
              <a:t>‹#›</a:t>
            </a:fld>
            <a:endParaRPr lang="en-US" altLang="en-US"/>
          </a:p>
        </p:txBody>
      </p:sp>
    </p:spTree>
    <p:extLst>
      <p:ext uri="{BB962C8B-B14F-4D97-AF65-F5344CB8AC3E}">
        <p14:creationId xmlns:p14="http://schemas.microsoft.com/office/powerpoint/2010/main" val="298764333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_Alt2_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76249" y="346892"/>
            <a:ext cx="11094720" cy="539496"/>
          </a:xfrm>
        </p:spPr>
        <p:txBody>
          <a:bodyPr/>
          <a:lstStyle>
            <a:lvl1pPr>
              <a:defRPr sz="3190"/>
            </a:lvl1pPr>
          </a:lstStyle>
          <a:p>
            <a:r>
              <a:rPr lang="en-US" dirty="0"/>
              <a:t>Click to edit Master title style</a:t>
            </a:r>
          </a:p>
        </p:txBody>
      </p:sp>
      <p:sp>
        <p:nvSpPr>
          <p:cNvPr id="6" name="Content Placeholder 2"/>
          <p:cNvSpPr>
            <a:spLocks noGrp="1"/>
          </p:cNvSpPr>
          <p:nvPr>
            <p:ph idx="10"/>
          </p:nvPr>
        </p:nvSpPr>
        <p:spPr>
          <a:xfrm>
            <a:off x="476251" y="1154181"/>
            <a:ext cx="11094720" cy="408622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9">
            <a:extLst>
              <a:ext uri="{FF2B5EF4-FFF2-40B4-BE49-F238E27FC236}">
                <a16:creationId xmlns:a16="http://schemas.microsoft.com/office/drawing/2014/main" id="{5644BE05-1937-FB44-7632-C205410F3124}"/>
              </a:ext>
            </a:extLst>
          </p:cNvPr>
          <p:cNvSpPr>
            <a:spLocks noGrp="1"/>
          </p:cNvSpPr>
          <p:nvPr>
            <p:ph type="sldNum" sz="quarter" idx="11"/>
          </p:nvPr>
        </p:nvSpPr>
        <p:spPr>
          <a:xfrm>
            <a:off x="10739438" y="6337300"/>
            <a:ext cx="1009650" cy="365125"/>
          </a:xfrm>
          <a:prstGeom prst="rect">
            <a:avLst/>
          </a:prstGeom>
        </p:spPr>
        <p:txBody>
          <a:bodyPr/>
          <a:lstStyle>
            <a:lvl1pPr defTabSz="822325" eaLnBrk="0" hangingPunct="0">
              <a:defRPr b="1"/>
            </a:lvl1pPr>
          </a:lstStyle>
          <a:p>
            <a:pPr>
              <a:defRPr/>
            </a:pPr>
            <a:fld id="{805D343C-BD50-E041-AF5A-51E89FBCF57A}" type="slidenum">
              <a:rPr lang="en-US" altLang="en-US"/>
              <a:pPr>
                <a:defRPr/>
              </a:pPr>
              <a:t>‹#›</a:t>
            </a:fld>
            <a:endParaRPr lang="en-US" altLang="en-US"/>
          </a:p>
        </p:txBody>
      </p:sp>
    </p:spTree>
    <p:extLst>
      <p:ext uri="{BB962C8B-B14F-4D97-AF65-F5344CB8AC3E}">
        <p14:creationId xmlns:p14="http://schemas.microsoft.com/office/powerpoint/2010/main" val="357612616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_Alt2_Subhead-1 Line_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76249" y="346892"/>
            <a:ext cx="11094720" cy="539496"/>
          </a:xfrm>
        </p:spPr>
        <p:txBody>
          <a:bodyPr/>
          <a:lstStyle>
            <a:lvl1pPr>
              <a:defRPr sz="3190"/>
            </a:lvl1pPr>
          </a:lstStyle>
          <a:p>
            <a:r>
              <a:rPr lang="en-US" dirty="0"/>
              <a:t>Click to edit Master title style</a:t>
            </a:r>
          </a:p>
        </p:txBody>
      </p:sp>
      <p:sp>
        <p:nvSpPr>
          <p:cNvPr id="6" name="Content Placeholder 2"/>
          <p:cNvSpPr>
            <a:spLocks noGrp="1"/>
          </p:cNvSpPr>
          <p:nvPr>
            <p:ph idx="10"/>
          </p:nvPr>
        </p:nvSpPr>
        <p:spPr>
          <a:xfrm>
            <a:off x="476251" y="1625668"/>
            <a:ext cx="11094720" cy="408622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1"/>
          </p:nvPr>
        </p:nvSpPr>
        <p:spPr>
          <a:xfrm>
            <a:off x="476251" y="904692"/>
            <a:ext cx="11094720" cy="400110"/>
          </a:xfrm>
        </p:spPr>
        <p:txBody>
          <a:bodyPr anchor="b">
            <a:spAutoFit/>
          </a:bodyPr>
          <a:lstStyle>
            <a:lvl1pPr marL="0" indent="0">
              <a:buNone/>
              <a:defRPr sz="1993" i="1" baseline="0">
                <a:solidFill>
                  <a:srgbClr val="6BA9D8"/>
                </a:solidFill>
              </a:defRPr>
            </a:lvl1pPr>
          </a:lstStyle>
          <a:p>
            <a:pPr lvl="0"/>
            <a:r>
              <a:rPr lang="en-US"/>
              <a:t>Click to edit Master text styles</a:t>
            </a:r>
          </a:p>
        </p:txBody>
      </p:sp>
      <p:sp>
        <p:nvSpPr>
          <p:cNvPr id="3" name="Slide Number Placeholder 9">
            <a:extLst>
              <a:ext uri="{FF2B5EF4-FFF2-40B4-BE49-F238E27FC236}">
                <a16:creationId xmlns:a16="http://schemas.microsoft.com/office/drawing/2014/main" id="{B2C9709A-6502-4C8C-A51A-4FEADD8F0998}"/>
              </a:ext>
            </a:extLst>
          </p:cNvPr>
          <p:cNvSpPr>
            <a:spLocks noGrp="1"/>
          </p:cNvSpPr>
          <p:nvPr>
            <p:ph type="sldNum" sz="quarter" idx="12"/>
          </p:nvPr>
        </p:nvSpPr>
        <p:spPr>
          <a:xfrm>
            <a:off x="10739438" y="6337300"/>
            <a:ext cx="1009650" cy="365125"/>
          </a:xfrm>
          <a:prstGeom prst="rect">
            <a:avLst/>
          </a:prstGeom>
        </p:spPr>
        <p:txBody>
          <a:bodyPr/>
          <a:lstStyle>
            <a:lvl1pPr defTabSz="822325" eaLnBrk="0" hangingPunct="0">
              <a:defRPr b="1"/>
            </a:lvl1pPr>
          </a:lstStyle>
          <a:p>
            <a:pPr>
              <a:defRPr/>
            </a:pPr>
            <a:fld id="{1E650A21-0896-AB49-AB53-35F8D8FC8FD8}" type="slidenum">
              <a:rPr lang="en-US" altLang="en-US"/>
              <a:pPr>
                <a:defRPr/>
              </a:pPr>
              <a:t>‹#›</a:t>
            </a:fld>
            <a:endParaRPr lang="en-US" altLang="en-US"/>
          </a:p>
        </p:txBody>
      </p:sp>
    </p:spTree>
    <p:extLst>
      <p:ext uri="{BB962C8B-B14F-4D97-AF65-F5344CB8AC3E}">
        <p14:creationId xmlns:p14="http://schemas.microsoft.com/office/powerpoint/2010/main" val="414117347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Section Header">
    <p:spTree>
      <p:nvGrpSpPr>
        <p:cNvPr id="1" name=""/>
        <p:cNvGrpSpPr/>
        <p:nvPr/>
      </p:nvGrpSpPr>
      <p:grpSpPr>
        <a:xfrm>
          <a:off x="0" y="0"/>
          <a:ext cx="0" cy="0"/>
          <a:chOff x="0" y="0"/>
          <a:chExt cx="0" cy="0"/>
        </a:xfrm>
      </p:grpSpPr>
      <p:pic>
        <p:nvPicPr>
          <p:cNvPr id="2" name="Picture 7">
            <a:extLst>
              <a:ext uri="{FF2B5EF4-FFF2-40B4-BE49-F238E27FC236}">
                <a16:creationId xmlns:a16="http://schemas.microsoft.com/office/drawing/2014/main" id="{883E35E2-280C-1FBD-0466-1C35CBF6770B}"/>
              </a:ext>
            </a:extLst>
          </p:cNvPr>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 Placeholder 3"/>
          <p:cNvSpPr>
            <a:spLocks noGrp="1"/>
          </p:cNvSpPr>
          <p:nvPr>
            <p:ph type="body" sz="quarter" idx="15"/>
          </p:nvPr>
        </p:nvSpPr>
        <p:spPr>
          <a:xfrm>
            <a:off x="218926" y="1436195"/>
            <a:ext cx="10515599" cy="4218551"/>
          </a:xfrm>
        </p:spPr>
        <p:txBody>
          <a:bodyPr>
            <a:normAutofit/>
          </a:bodyPr>
          <a:lstStyle>
            <a:lvl1pPr marL="0" indent="0">
              <a:buNone/>
              <a:defRPr sz="1600" baseline="0">
                <a:solidFill>
                  <a:schemeClr val="tx1"/>
                </a:solidFill>
                <a:latin typeface="Arial" panose="020B0604020202020204" pitchFamily="34" charset="0"/>
                <a:cs typeface="Arial" panose="020B0604020202020204" pitchFamily="34" charset="0"/>
              </a:defRPr>
            </a:lvl1pPr>
          </a:lstStyle>
          <a:p>
            <a:pPr lvl="0"/>
            <a:r>
              <a:rPr lang="en-US"/>
              <a:t>Edit Master text styles</a:t>
            </a:r>
          </a:p>
        </p:txBody>
      </p:sp>
      <p:sp>
        <p:nvSpPr>
          <p:cNvPr id="18" name="Title 4"/>
          <p:cNvSpPr>
            <a:spLocks noGrp="1"/>
          </p:cNvSpPr>
          <p:nvPr>
            <p:ph type="title"/>
          </p:nvPr>
        </p:nvSpPr>
        <p:spPr>
          <a:xfrm>
            <a:off x="218925" y="275364"/>
            <a:ext cx="10508674" cy="666705"/>
          </a:xfrm>
        </p:spPr>
        <p:txBody>
          <a:bodyPr>
            <a:noAutofit/>
          </a:bodyPr>
          <a:lstStyle>
            <a:lvl1pPr>
              <a:defRPr sz="4000" baseline="0">
                <a:solidFill>
                  <a:schemeClr val="tx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19" name="Text Placeholder 14"/>
          <p:cNvSpPr>
            <a:spLocks noGrp="1"/>
          </p:cNvSpPr>
          <p:nvPr>
            <p:ph type="body" sz="quarter" idx="13"/>
          </p:nvPr>
        </p:nvSpPr>
        <p:spPr>
          <a:xfrm>
            <a:off x="218925" y="984178"/>
            <a:ext cx="10515600" cy="368565"/>
          </a:xfrm>
        </p:spPr>
        <p:txBody>
          <a:bodyPr>
            <a:normAutofit/>
          </a:bodyPr>
          <a:lstStyle>
            <a:lvl1pPr marL="0" indent="0" algn="l">
              <a:buNone/>
              <a:defRPr sz="1800" b="1" baseline="0">
                <a:solidFill>
                  <a:schemeClr val="tx1"/>
                </a:solidFill>
                <a:latin typeface="Arial" panose="020B0604020202020204" pitchFamily="34" charset="0"/>
                <a:cs typeface="Arial" panose="020B0604020202020204" pitchFamily="34" charset="0"/>
              </a:defRPr>
            </a:lvl1pPr>
          </a:lstStyle>
          <a:p>
            <a:pPr lvl="0"/>
            <a:r>
              <a:rPr lang="en-US"/>
              <a:t>Edit Master text styles</a:t>
            </a:r>
          </a:p>
        </p:txBody>
      </p:sp>
    </p:spTree>
    <p:extLst>
      <p:ext uri="{BB962C8B-B14F-4D97-AF65-F5344CB8AC3E}">
        <p14:creationId xmlns:p14="http://schemas.microsoft.com/office/powerpoint/2010/main" val="337332715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pic>
        <p:nvPicPr>
          <p:cNvPr id="2" name="Picture 7">
            <a:extLst>
              <a:ext uri="{FF2B5EF4-FFF2-40B4-BE49-F238E27FC236}">
                <a16:creationId xmlns:a16="http://schemas.microsoft.com/office/drawing/2014/main" id="{B6151608-2E1E-B80B-A15E-F3DC62824C2A}"/>
              </a:ext>
            </a:extLst>
          </p:cNvPr>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 Placeholder 3"/>
          <p:cNvSpPr>
            <a:spLocks noGrp="1"/>
          </p:cNvSpPr>
          <p:nvPr>
            <p:ph type="body" sz="quarter" idx="15"/>
          </p:nvPr>
        </p:nvSpPr>
        <p:spPr>
          <a:xfrm>
            <a:off x="218926" y="1436195"/>
            <a:ext cx="10515599" cy="4218551"/>
          </a:xfrm>
        </p:spPr>
        <p:txBody>
          <a:bodyPr>
            <a:normAutofit/>
          </a:bodyPr>
          <a:lstStyle>
            <a:lvl1pPr marL="0" indent="0">
              <a:buNone/>
              <a:defRPr sz="1600" baseline="0">
                <a:solidFill>
                  <a:schemeClr val="tx1"/>
                </a:solidFill>
                <a:latin typeface="Arial" panose="020B0604020202020204" pitchFamily="34" charset="0"/>
                <a:cs typeface="Arial" panose="020B0604020202020204" pitchFamily="34" charset="0"/>
              </a:defRPr>
            </a:lvl1pPr>
          </a:lstStyle>
          <a:p>
            <a:pPr lvl="0"/>
            <a:r>
              <a:rPr lang="en-US"/>
              <a:t>Edit Master text styles</a:t>
            </a:r>
          </a:p>
        </p:txBody>
      </p:sp>
      <p:sp>
        <p:nvSpPr>
          <p:cNvPr id="18" name="Title 4"/>
          <p:cNvSpPr>
            <a:spLocks noGrp="1"/>
          </p:cNvSpPr>
          <p:nvPr>
            <p:ph type="title"/>
          </p:nvPr>
        </p:nvSpPr>
        <p:spPr>
          <a:xfrm>
            <a:off x="218925" y="275364"/>
            <a:ext cx="10508674" cy="666705"/>
          </a:xfrm>
        </p:spPr>
        <p:txBody>
          <a:bodyPr>
            <a:noAutofit/>
          </a:bodyPr>
          <a:lstStyle>
            <a:lvl1pPr>
              <a:defRPr sz="4000" baseline="0">
                <a:solidFill>
                  <a:schemeClr val="tx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19" name="Text Placeholder 14"/>
          <p:cNvSpPr>
            <a:spLocks noGrp="1"/>
          </p:cNvSpPr>
          <p:nvPr>
            <p:ph type="body" sz="quarter" idx="13"/>
          </p:nvPr>
        </p:nvSpPr>
        <p:spPr>
          <a:xfrm>
            <a:off x="218925" y="984178"/>
            <a:ext cx="10515600" cy="368565"/>
          </a:xfrm>
        </p:spPr>
        <p:txBody>
          <a:bodyPr>
            <a:normAutofit/>
          </a:bodyPr>
          <a:lstStyle>
            <a:lvl1pPr marL="0" indent="0" algn="l">
              <a:buNone/>
              <a:defRPr sz="1800" b="1" baseline="0">
                <a:solidFill>
                  <a:schemeClr val="tx1"/>
                </a:solidFill>
                <a:latin typeface="Arial" panose="020B0604020202020204" pitchFamily="34" charset="0"/>
                <a:cs typeface="Arial" panose="020B0604020202020204" pitchFamily="34" charset="0"/>
              </a:defRPr>
            </a:lvl1pPr>
          </a:lstStyle>
          <a:p>
            <a:pPr lvl="0"/>
            <a:r>
              <a:rPr lang="en-US"/>
              <a:t>Edit Master text styles</a:t>
            </a:r>
          </a:p>
        </p:txBody>
      </p:sp>
    </p:spTree>
    <p:extLst>
      <p:ext uri="{BB962C8B-B14F-4D97-AF65-F5344CB8AC3E}">
        <p14:creationId xmlns:p14="http://schemas.microsoft.com/office/powerpoint/2010/main" val="343966876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3_Section Divider">
    <p:bg>
      <p:bgPr>
        <a:gradFill rotWithShape="0">
          <a:gsLst>
            <a:gs pos="0">
              <a:srgbClr val="002D5F"/>
            </a:gs>
            <a:gs pos="50000">
              <a:srgbClr val="00458B"/>
            </a:gs>
            <a:gs pos="100000">
              <a:srgbClr val="0054A7"/>
            </a:gs>
          </a:gsLst>
          <a:lin ang="5400000"/>
        </a:gradFill>
        <a:effectLst/>
      </p:bgPr>
    </p:bg>
    <p:spTree>
      <p:nvGrpSpPr>
        <p:cNvPr id="1" name=""/>
        <p:cNvGrpSpPr/>
        <p:nvPr/>
      </p:nvGrpSpPr>
      <p:grpSpPr>
        <a:xfrm>
          <a:off x="0" y="0"/>
          <a:ext cx="0" cy="0"/>
          <a:chOff x="0" y="0"/>
          <a:chExt cx="0" cy="0"/>
        </a:xfrm>
      </p:grpSpPr>
      <p:pic>
        <p:nvPicPr>
          <p:cNvPr id="4" name="Picture 5" descr="shield.png">
            <a:extLst>
              <a:ext uri="{FF2B5EF4-FFF2-40B4-BE49-F238E27FC236}">
                <a16:creationId xmlns:a16="http://schemas.microsoft.com/office/drawing/2014/main" id="{D6DDB498-627A-18A1-B476-36569A087A3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9831388" y="661988"/>
            <a:ext cx="908050" cy="83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clinical_research_institute_white.png">
            <a:extLst>
              <a:ext uri="{FF2B5EF4-FFF2-40B4-BE49-F238E27FC236}">
                <a16:creationId xmlns:a16="http://schemas.microsoft.com/office/drawing/2014/main" id="{332C826E-363A-CE3B-BBDB-573E049EC2A9}"/>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39800" y="5429250"/>
            <a:ext cx="5583238"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310888" y="1910122"/>
            <a:ext cx="8363712" cy="1472184"/>
          </a:xfrm>
        </p:spPr>
        <p:txBody>
          <a:bodyPr anchor="b"/>
          <a:lstStyle>
            <a:lvl1pPr algn="l">
              <a:defRPr sz="4771" b="0" cap="none">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10888" y="4128263"/>
            <a:ext cx="3917098" cy="459357"/>
          </a:xfrm>
        </p:spPr>
        <p:txBody>
          <a:bodyPr wrap="none">
            <a:spAutoFit/>
          </a:bodyPr>
          <a:lstStyle>
            <a:lvl1pPr marL="0" indent="0">
              <a:buNone/>
              <a:defRPr sz="2385">
                <a:solidFill>
                  <a:schemeClr val="bg1"/>
                </a:solidFill>
              </a:defRPr>
            </a:lvl1pPr>
            <a:lvl2pPr marL="454383" indent="0">
              <a:buNone/>
              <a:defRPr sz="1788">
                <a:solidFill>
                  <a:schemeClr val="tx1">
                    <a:tint val="75000"/>
                  </a:schemeClr>
                </a:solidFill>
              </a:defRPr>
            </a:lvl2pPr>
            <a:lvl3pPr marL="908767" indent="0">
              <a:buNone/>
              <a:defRPr sz="1590">
                <a:solidFill>
                  <a:schemeClr val="tx1">
                    <a:tint val="75000"/>
                  </a:schemeClr>
                </a:solidFill>
              </a:defRPr>
            </a:lvl3pPr>
            <a:lvl4pPr marL="1363151" indent="0">
              <a:buNone/>
              <a:defRPr sz="1391">
                <a:solidFill>
                  <a:schemeClr val="tx1">
                    <a:tint val="75000"/>
                  </a:schemeClr>
                </a:solidFill>
              </a:defRPr>
            </a:lvl4pPr>
            <a:lvl5pPr marL="1817535" indent="0">
              <a:buNone/>
              <a:defRPr sz="1391">
                <a:solidFill>
                  <a:schemeClr val="tx1">
                    <a:tint val="75000"/>
                  </a:schemeClr>
                </a:solidFill>
              </a:defRPr>
            </a:lvl5pPr>
            <a:lvl6pPr marL="2271918" indent="0">
              <a:buNone/>
              <a:defRPr sz="1391">
                <a:solidFill>
                  <a:schemeClr val="tx1">
                    <a:tint val="75000"/>
                  </a:schemeClr>
                </a:solidFill>
              </a:defRPr>
            </a:lvl6pPr>
            <a:lvl7pPr marL="2726303" indent="0">
              <a:buNone/>
              <a:defRPr sz="1391">
                <a:solidFill>
                  <a:schemeClr val="tx1">
                    <a:tint val="75000"/>
                  </a:schemeClr>
                </a:solidFill>
              </a:defRPr>
            </a:lvl7pPr>
            <a:lvl8pPr marL="3180686" indent="0">
              <a:buNone/>
              <a:defRPr sz="1391">
                <a:solidFill>
                  <a:schemeClr val="tx1">
                    <a:tint val="75000"/>
                  </a:schemeClr>
                </a:solidFill>
              </a:defRPr>
            </a:lvl8pPr>
            <a:lvl9pPr marL="3635070" indent="0">
              <a:buNone/>
              <a:defRPr sz="1391">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06013894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3_Subhead-1 Line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Content Placeholder 2"/>
          <p:cNvSpPr>
            <a:spLocks noGrp="1"/>
          </p:cNvSpPr>
          <p:nvPr>
            <p:ph idx="10"/>
          </p:nvPr>
        </p:nvSpPr>
        <p:spPr>
          <a:xfrm>
            <a:off x="476251" y="2171697"/>
            <a:ext cx="11094720" cy="408622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1"/>
          </p:nvPr>
        </p:nvSpPr>
        <p:spPr>
          <a:xfrm>
            <a:off x="476251" y="1385886"/>
            <a:ext cx="11094720" cy="400110"/>
          </a:xfrm>
        </p:spPr>
        <p:txBody>
          <a:bodyPr anchor="b">
            <a:spAutoFit/>
          </a:bodyPr>
          <a:lstStyle>
            <a:lvl1pPr marL="0" indent="0">
              <a:buNone/>
              <a:defRPr sz="1987" i="1" baseline="0">
                <a:solidFill>
                  <a:schemeClr val="accent6">
                    <a:lumMod val="60000"/>
                    <a:lumOff val="40000"/>
                  </a:schemeClr>
                </a:solidFill>
              </a:defRPr>
            </a:lvl1pPr>
          </a:lstStyle>
          <a:p>
            <a:pPr lvl="0"/>
            <a:r>
              <a:rPr lang="en-US"/>
              <a:t>Click to edit Master text styles</a:t>
            </a:r>
          </a:p>
        </p:txBody>
      </p:sp>
      <p:sp>
        <p:nvSpPr>
          <p:cNvPr id="3" name="Slide Number Placeholder 9">
            <a:extLst>
              <a:ext uri="{FF2B5EF4-FFF2-40B4-BE49-F238E27FC236}">
                <a16:creationId xmlns:a16="http://schemas.microsoft.com/office/drawing/2014/main" id="{783411DF-8ECF-7755-6445-5F592AEFBE49}"/>
              </a:ext>
            </a:extLst>
          </p:cNvPr>
          <p:cNvSpPr>
            <a:spLocks noGrp="1"/>
          </p:cNvSpPr>
          <p:nvPr>
            <p:ph type="sldNum" sz="quarter" idx="12"/>
          </p:nvPr>
        </p:nvSpPr>
        <p:spPr>
          <a:xfrm>
            <a:off x="10739438" y="6337300"/>
            <a:ext cx="1009650" cy="365125"/>
          </a:xfrm>
          <a:prstGeom prst="rect">
            <a:avLst/>
          </a:prstGeom>
        </p:spPr>
        <p:txBody>
          <a:bodyPr/>
          <a:lstStyle>
            <a:lvl1pPr defTabSz="820738" eaLnBrk="0" hangingPunct="0">
              <a:defRPr b="1"/>
            </a:lvl1pPr>
          </a:lstStyle>
          <a:p>
            <a:pPr>
              <a:defRPr/>
            </a:pPr>
            <a:fld id="{4F820D86-465A-994D-AA05-C60BEBC2DFE5}" type="slidenum">
              <a:rPr lang="en-US" altLang="en-US"/>
              <a:pPr>
                <a:defRPr/>
              </a:pPr>
              <a:t>‹#›</a:t>
            </a:fld>
            <a:endParaRPr lang="en-US" altLang="en-US"/>
          </a:p>
        </p:txBody>
      </p:sp>
    </p:spTree>
    <p:extLst>
      <p:ext uri="{BB962C8B-B14F-4D97-AF65-F5344CB8AC3E}">
        <p14:creationId xmlns:p14="http://schemas.microsoft.com/office/powerpoint/2010/main" val="212393100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3_Subhead-2 Lines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Content Placeholder 2"/>
          <p:cNvSpPr>
            <a:spLocks noGrp="1"/>
          </p:cNvSpPr>
          <p:nvPr>
            <p:ph idx="10"/>
          </p:nvPr>
        </p:nvSpPr>
        <p:spPr>
          <a:xfrm>
            <a:off x="476251" y="2371721"/>
            <a:ext cx="11094720" cy="377189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1"/>
          </p:nvPr>
        </p:nvSpPr>
        <p:spPr>
          <a:xfrm>
            <a:off x="476251" y="1937638"/>
            <a:ext cx="11094720" cy="399020"/>
          </a:xfrm>
        </p:spPr>
        <p:txBody>
          <a:bodyPr anchor="b">
            <a:spAutoFit/>
          </a:bodyPr>
          <a:lstStyle>
            <a:lvl1pPr marL="0" indent="0">
              <a:buNone/>
              <a:defRPr sz="1987" i="1" baseline="0">
                <a:solidFill>
                  <a:srgbClr val="6BA9D8"/>
                </a:solidFill>
              </a:defRPr>
            </a:lvl1pPr>
          </a:lstStyle>
          <a:p>
            <a:pPr lvl="0"/>
            <a:r>
              <a:rPr lang="en-US"/>
              <a:t>Click to edit Master text styles</a:t>
            </a:r>
          </a:p>
        </p:txBody>
      </p:sp>
      <p:sp>
        <p:nvSpPr>
          <p:cNvPr id="3" name="Slide Number Placeholder 9">
            <a:extLst>
              <a:ext uri="{FF2B5EF4-FFF2-40B4-BE49-F238E27FC236}">
                <a16:creationId xmlns:a16="http://schemas.microsoft.com/office/drawing/2014/main" id="{19A5D21B-376D-1673-A58A-BDBE2FBFB6BC}"/>
              </a:ext>
            </a:extLst>
          </p:cNvPr>
          <p:cNvSpPr>
            <a:spLocks noGrp="1"/>
          </p:cNvSpPr>
          <p:nvPr>
            <p:ph type="sldNum" sz="quarter" idx="12"/>
          </p:nvPr>
        </p:nvSpPr>
        <p:spPr>
          <a:xfrm>
            <a:off x="10739438" y="6337300"/>
            <a:ext cx="1009650" cy="365125"/>
          </a:xfrm>
          <a:prstGeom prst="rect">
            <a:avLst/>
          </a:prstGeom>
        </p:spPr>
        <p:txBody>
          <a:bodyPr/>
          <a:lstStyle>
            <a:lvl1pPr defTabSz="820738" eaLnBrk="0" hangingPunct="0">
              <a:defRPr b="1"/>
            </a:lvl1pPr>
          </a:lstStyle>
          <a:p>
            <a:pPr>
              <a:defRPr/>
            </a:pPr>
            <a:fld id="{4CF7165A-A560-1640-BEF3-040CC07D3037}" type="slidenum">
              <a:rPr lang="en-US" altLang="en-US"/>
              <a:pPr>
                <a:defRPr/>
              </a:pPr>
              <a:t>‹#›</a:t>
            </a:fld>
            <a:endParaRPr lang="en-US" altLang="en-US"/>
          </a:p>
        </p:txBody>
      </p:sp>
    </p:spTree>
    <p:extLst>
      <p:ext uri="{BB962C8B-B14F-4D97-AF65-F5344CB8AC3E}">
        <p14:creationId xmlns:p14="http://schemas.microsoft.com/office/powerpoint/2010/main" val="360528524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5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76249" y="976011"/>
            <a:ext cx="11094720" cy="539496"/>
          </a:xfrm>
        </p:spPr>
        <p:txBody>
          <a:bodyPr/>
          <a:lstStyle/>
          <a:p>
            <a:r>
              <a:rPr lang="en-US" dirty="0"/>
              <a:t>Click to edit Master title style</a:t>
            </a:r>
          </a:p>
        </p:txBody>
      </p:sp>
      <p:sp>
        <p:nvSpPr>
          <p:cNvPr id="3" name="Content Placeholder 2"/>
          <p:cNvSpPr>
            <a:spLocks noGrp="1"/>
          </p:cNvSpPr>
          <p:nvPr>
            <p:ph sz="half" idx="1"/>
          </p:nvPr>
        </p:nvSpPr>
        <p:spPr>
          <a:xfrm>
            <a:off x="476249" y="1685925"/>
            <a:ext cx="5384800" cy="4525963"/>
          </a:xfrm>
        </p:spPr>
        <p:txBody>
          <a:bodyPr/>
          <a:lstStyle>
            <a:lvl1pPr>
              <a:spcBef>
                <a:spcPts val="994"/>
              </a:spcBef>
              <a:defRPr sz="2385"/>
            </a:lvl1pPr>
            <a:lvl2pPr>
              <a:spcBef>
                <a:spcPts val="596"/>
              </a:spcBef>
              <a:defRPr sz="1987"/>
            </a:lvl2pPr>
            <a:lvl3pPr>
              <a:spcBef>
                <a:spcPts val="596"/>
              </a:spcBef>
              <a:defRPr sz="1788"/>
            </a:lvl3pPr>
            <a:lvl4pPr>
              <a:spcBef>
                <a:spcPts val="596"/>
              </a:spcBef>
              <a:defRPr sz="1590"/>
            </a:lvl4pPr>
            <a:lvl5pPr>
              <a:spcBef>
                <a:spcPts val="596"/>
              </a:spcBef>
              <a:defRPr sz="1590"/>
            </a:lvl5pPr>
            <a:lvl6pPr>
              <a:defRPr sz="1788"/>
            </a:lvl6pPr>
            <a:lvl7pPr>
              <a:defRPr sz="1788"/>
            </a:lvl7pPr>
            <a:lvl8pPr>
              <a:defRPr sz="1788"/>
            </a:lvl8pPr>
            <a:lvl9pPr>
              <a:defRPr sz="1788"/>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85925"/>
            <a:ext cx="5384800" cy="4525963"/>
          </a:xfrm>
        </p:spPr>
        <p:txBody>
          <a:bodyPr/>
          <a:lstStyle>
            <a:lvl1pPr>
              <a:spcBef>
                <a:spcPts val="994"/>
              </a:spcBef>
              <a:defRPr sz="2385"/>
            </a:lvl1pPr>
            <a:lvl2pPr>
              <a:spcBef>
                <a:spcPts val="596"/>
              </a:spcBef>
              <a:defRPr sz="1987"/>
            </a:lvl2pPr>
            <a:lvl3pPr>
              <a:spcBef>
                <a:spcPts val="596"/>
              </a:spcBef>
              <a:defRPr sz="1788"/>
            </a:lvl3pPr>
            <a:lvl4pPr>
              <a:spcBef>
                <a:spcPts val="596"/>
              </a:spcBef>
              <a:defRPr sz="1590"/>
            </a:lvl4pPr>
            <a:lvl5pPr>
              <a:spcBef>
                <a:spcPts val="596"/>
              </a:spcBef>
              <a:defRPr sz="1590"/>
            </a:lvl5pPr>
            <a:lvl6pPr>
              <a:defRPr sz="1788"/>
            </a:lvl6pPr>
            <a:lvl7pPr>
              <a:defRPr sz="1788"/>
            </a:lvl7pPr>
            <a:lvl8pPr>
              <a:defRPr sz="1788"/>
            </a:lvl8pPr>
            <a:lvl9pPr>
              <a:defRPr sz="1788"/>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9">
            <a:extLst>
              <a:ext uri="{FF2B5EF4-FFF2-40B4-BE49-F238E27FC236}">
                <a16:creationId xmlns:a16="http://schemas.microsoft.com/office/drawing/2014/main" id="{E2CBAE8E-9E25-7543-C81D-349644087C6A}"/>
              </a:ext>
            </a:extLst>
          </p:cNvPr>
          <p:cNvSpPr>
            <a:spLocks noGrp="1"/>
          </p:cNvSpPr>
          <p:nvPr>
            <p:ph type="sldNum" sz="quarter" idx="10"/>
          </p:nvPr>
        </p:nvSpPr>
        <p:spPr>
          <a:xfrm>
            <a:off x="10739438" y="6337300"/>
            <a:ext cx="1009650" cy="365125"/>
          </a:xfrm>
          <a:prstGeom prst="rect">
            <a:avLst/>
          </a:prstGeom>
        </p:spPr>
        <p:txBody>
          <a:bodyPr/>
          <a:lstStyle>
            <a:lvl1pPr defTabSz="820738" eaLnBrk="0" hangingPunct="0">
              <a:defRPr b="1"/>
            </a:lvl1pPr>
          </a:lstStyle>
          <a:p>
            <a:pPr>
              <a:defRPr/>
            </a:pPr>
            <a:fld id="{9896C00C-9AAB-1048-84DF-2C5FFD691A7B}" type="slidenum">
              <a:rPr lang="en-US" altLang="en-US"/>
              <a:pPr>
                <a:defRPr/>
              </a:pPr>
              <a:t>‹#›</a:t>
            </a:fld>
            <a:endParaRPr lang="en-US" altLang="en-US"/>
          </a:p>
        </p:txBody>
      </p:sp>
    </p:spTree>
    <p:extLst>
      <p:ext uri="{BB962C8B-B14F-4D97-AF65-F5344CB8AC3E}">
        <p14:creationId xmlns:p14="http://schemas.microsoft.com/office/powerpoint/2010/main" val="53502936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7_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6249" y="976011"/>
            <a:ext cx="11094720" cy="539496"/>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76250" y="1563328"/>
            <a:ext cx="5386917" cy="685287"/>
          </a:xfrm>
        </p:spPr>
        <p:txBody>
          <a:bodyPr anchor="b"/>
          <a:lstStyle>
            <a:lvl1pPr marL="0" indent="0">
              <a:lnSpc>
                <a:spcPct val="90000"/>
              </a:lnSpc>
              <a:spcBef>
                <a:spcPts val="0"/>
              </a:spcBef>
              <a:buNone/>
              <a:defRPr sz="2186" b="1"/>
            </a:lvl1pPr>
            <a:lvl2pPr marL="454383" indent="0">
              <a:buNone/>
              <a:defRPr sz="1987" b="1"/>
            </a:lvl2pPr>
            <a:lvl3pPr marL="908767" indent="0">
              <a:buNone/>
              <a:defRPr sz="1788" b="1"/>
            </a:lvl3pPr>
            <a:lvl4pPr marL="1363151" indent="0">
              <a:buNone/>
              <a:defRPr sz="1590" b="1"/>
            </a:lvl4pPr>
            <a:lvl5pPr marL="1817535" indent="0">
              <a:buNone/>
              <a:defRPr sz="1590" b="1"/>
            </a:lvl5pPr>
            <a:lvl6pPr marL="2271918" indent="0">
              <a:buNone/>
              <a:defRPr sz="1590" b="1"/>
            </a:lvl6pPr>
            <a:lvl7pPr marL="2726303" indent="0">
              <a:buNone/>
              <a:defRPr sz="1590" b="1"/>
            </a:lvl7pPr>
            <a:lvl8pPr marL="3180686" indent="0">
              <a:buNone/>
              <a:defRPr sz="1590" b="1"/>
            </a:lvl8pPr>
            <a:lvl9pPr marL="3635070" indent="0">
              <a:buNone/>
              <a:defRPr sz="1590" b="1"/>
            </a:lvl9pPr>
          </a:lstStyle>
          <a:p>
            <a:pPr lvl="0"/>
            <a:r>
              <a:rPr lang="en-US" dirty="0"/>
              <a:t>Click to edit Master text styles</a:t>
            </a:r>
          </a:p>
        </p:txBody>
      </p:sp>
      <p:sp>
        <p:nvSpPr>
          <p:cNvPr id="4" name="Content Placeholder 3"/>
          <p:cNvSpPr>
            <a:spLocks noGrp="1"/>
          </p:cNvSpPr>
          <p:nvPr>
            <p:ph sz="half" idx="2"/>
          </p:nvPr>
        </p:nvSpPr>
        <p:spPr>
          <a:xfrm>
            <a:off x="476250" y="2248615"/>
            <a:ext cx="5386917" cy="3951288"/>
          </a:xfrm>
        </p:spPr>
        <p:txBody>
          <a:bodyPr/>
          <a:lstStyle>
            <a:lvl1pPr>
              <a:defRPr sz="2385"/>
            </a:lvl1pPr>
            <a:lvl2pPr>
              <a:defRPr sz="1987"/>
            </a:lvl2pPr>
            <a:lvl3pPr>
              <a:defRPr sz="1788"/>
            </a:lvl3pPr>
            <a:lvl4pPr>
              <a:defRPr sz="1590"/>
            </a:lvl4pPr>
            <a:lvl5pPr>
              <a:defRPr sz="1590"/>
            </a:lvl5pPr>
            <a:lvl6pPr>
              <a:defRPr sz="1590"/>
            </a:lvl6pPr>
            <a:lvl7pPr>
              <a:defRPr sz="1590"/>
            </a:lvl7pPr>
            <a:lvl8pPr>
              <a:defRPr sz="1590"/>
            </a:lvl8pPr>
            <a:lvl9pPr>
              <a:defRPr sz="159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63328"/>
            <a:ext cx="5389033" cy="685287"/>
          </a:xfrm>
        </p:spPr>
        <p:txBody>
          <a:bodyPr anchor="b"/>
          <a:lstStyle>
            <a:lvl1pPr marL="0" indent="0">
              <a:lnSpc>
                <a:spcPct val="90000"/>
              </a:lnSpc>
              <a:spcBef>
                <a:spcPts val="0"/>
              </a:spcBef>
              <a:buNone/>
              <a:defRPr sz="2186" b="1"/>
            </a:lvl1pPr>
            <a:lvl2pPr marL="454383" indent="0">
              <a:buNone/>
              <a:defRPr sz="1987" b="1"/>
            </a:lvl2pPr>
            <a:lvl3pPr marL="908767" indent="0">
              <a:buNone/>
              <a:defRPr sz="1788" b="1"/>
            </a:lvl3pPr>
            <a:lvl4pPr marL="1363151" indent="0">
              <a:buNone/>
              <a:defRPr sz="1590" b="1"/>
            </a:lvl4pPr>
            <a:lvl5pPr marL="1817535" indent="0">
              <a:buNone/>
              <a:defRPr sz="1590" b="1"/>
            </a:lvl5pPr>
            <a:lvl6pPr marL="2271918" indent="0">
              <a:buNone/>
              <a:defRPr sz="1590" b="1"/>
            </a:lvl6pPr>
            <a:lvl7pPr marL="2726303" indent="0">
              <a:buNone/>
              <a:defRPr sz="1590" b="1"/>
            </a:lvl7pPr>
            <a:lvl8pPr marL="3180686" indent="0">
              <a:buNone/>
              <a:defRPr sz="1590" b="1"/>
            </a:lvl8pPr>
            <a:lvl9pPr marL="3635070" indent="0">
              <a:buNone/>
              <a:defRPr sz="1590" b="1"/>
            </a:lvl9pPr>
          </a:lstStyle>
          <a:p>
            <a:pPr lvl="0"/>
            <a:r>
              <a:rPr lang="en-US" dirty="0"/>
              <a:t>Click to edit Master text styles</a:t>
            </a:r>
          </a:p>
        </p:txBody>
      </p:sp>
      <p:sp>
        <p:nvSpPr>
          <p:cNvPr id="6" name="Content Placeholder 5"/>
          <p:cNvSpPr>
            <a:spLocks noGrp="1"/>
          </p:cNvSpPr>
          <p:nvPr>
            <p:ph sz="quarter" idx="4"/>
          </p:nvPr>
        </p:nvSpPr>
        <p:spPr>
          <a:xfrm>
            <a:off x="6193370" y="2248615"/>
            <a:ext cx="5389033" cy="3951288"/>
          </a:xfrm>
        </p:spPr>
        <p:txBody>
          <a:bodyPr/>
          <a:lstStyle>
            <a:lvl1pPr>
              <a:defRPr sz="2385"/>
            </a:lvl1pPr>
            <a:lvl2pPr>
              <a:defRPr sz="1987"/>
            </a:lvl2pPr>
            <a:lvl3pPr>
              <a:defRPr sz="1788"/>
            </a:lvl3pPr>
            <a:lvl4pPr>
              <a:defRPr sz="1590"/>
            </a:lvl4pPr>
            <a:lvl5pPr>
              <a:defRPr sz="1590"/>
            </a:lvl5pPr>
            <a:lvl6pPr>
              <a:defRPr sz="1590"/>
            </a:lvl6pPr>
            <a:lvl7pPr>
              <a:defRPr sz="1590"/>
            </a:lvl7pPr>
            <a:lvl8pPr>
              <a:defRPr sz="1590"/>
            </a:lvl8pPr>
            <a:lvl9pPr>
              <a:defRPr sz="159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9">
            <a:extLst>
              <a:ext uri="{FF2B5EF4-FFF2-40B4-BE49-F238E27FC236}">
                <a16:creationId xmlns:a16="http://schemas.microsoft.com/office/drawing/2014/main" id="{5460E938-983E-550F-66B4-9D2FB272B1E2}"/>
              </a:ext>
            </a:extLst>
          </p:cNvPr>
          <p:cNvSpPr>
            <a:spLocks noGrp="1"/>
          </p:cNvSpPr>
          <p:nvPr>
            <p:ph type="sldNum" sz="quarter" idx="10"/>
          </p:nvPr>
        </p:nvSpPr>
        <p:spPr>
          <a:xfrm>
            <a:off x="10739438" y="6337300"/>
            <a:ext cx="1009650" cy="365125"/>
          </a:xfrm>
          <a:prstGeom prst="rect">
            <a:avLst/>
          </a:prstGeom>
        </p:spPr>
        <p:txBody>
          <a:bodyPr/>
          <a:lstStyle>
            <a:lvl1pPr defTabSz="820738" eaLnBrk="0" hangingPunct="0">
              <a:defRPr b="1"/>
            </a:lvl1pPr>
          </a:lstStyle>
          <a:p>
            <a:pPr>
              <a:defRPr/>
            </a:pPr>
            <a:fld id="{AEE58073-34EB-A448-9177-70E42EFDD05E}" type="slidenum">
              <a:rPr lang="en-US" altLang="en-US"/>
              <a:pPr>
                <a:defRPr/>
              </a:pPr>
              <a:t>‹#›</a:t>
            </a:fld>
            <a:endParaRPr lang="en-US" altLang="en-US"/>
          </a:p>
        </p:txBody>
      </p:sp>
    </p:spTree>
    <p:extLst>
      <p:ext uri="{BB962C8B-B14F-4D97-AF65-F5344CB8AC3E}">
        <p14:creationId xmlns:p14="http://schemas.microsoft.com/office/powerpoint/2010/main" val="20859572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839788" y="1285337"/>
            <a:ext cx="5157787" cy="586596"/>
          </a:xfrm>
          <a:prstGeom prst="rect">
            <a:avLst/>
          </a:prstGeom>
        </p:spPr>
        <p:txBody>
          <a:bodyPr anchor="b">
            <a:normAutofit/>
          </a:bodyPr>
          <a:lstStyle>
            <a:lvl1pPr marL="0" indent="0">
              <a:buNone/>
              <a:defRPr sz="2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839788" y="1871932"/>
            <a:ext cx="5157787" cy="431773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6172200" y="1285336"/>
            <a:ext cx="5183188" cy="586596"/>
          </a:xfrm>
          <a:prstGeom prst="rect">
            <a:avLst/>
          </a:prstGeom>
        </p:spPr>
        <p:txBody>
          <a:bodyPr anchor="b">
            <a:normAutofit/>
          </a:bodyPr>
          <a:lstStyle>
            <a:lvl1pPr marL="0" indent="0">
              <a:buNone/>
              <a:defRPr sz="2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6172200" y="1871932"/>
            <a:ext cx="5183188" cy="431773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itle Placeholder 1">
            <a:extLst>
              <a:ext uri="{FF2B5EF4-FFF2-40B4-BE49-F238E27FC236}">
                <a16:creationId xmlns:a16="http://schemas.microsoft.com/office/drawing/2014/main" id="{B693E223-7941-4E76-B7D4-7976938F53DC}"/>
              </a:ext>
            </a:extLst>
          </p:cNvPr>
          <p:cNvSpPr>
            <a:spLocks noGrp="1"/>
          </p:cNvSpPr>
          <p:nvPr>
            <p:ph type="title"/>
          </p:nvPr>
        </p:nvSpPr>
        <p:spPr>
          <a:xfrm>
            <a:off x="838200" y="-1"/>
            <a:ext cx="10515600" cy="1105949"/>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8" name="Footer Placeholder 4">
            <a:extLst>
              <a:ext uri="{FF2B5EF4-FFF2-40B4-BE49-F238E27FC236}">
                <a16:creationId xmlns:a16="http://schemas.microsoft.com/office/drawing/2014/main" id="{6809C0C9-BF07-4FA6-AAC5-71F3DAE61F9D}"/>
              </a:ext>
            </a:extLst>
          </p:cNvPr>
          <p:cNvSpPr>
            <a:spLocks noGrp="1"/>
          </p:cNvSpPr>
          <p:nvPr>
            <p:ph type="ftr" sz="quarter" idx="10"/>
          </p:nvPr>
        </p:nvSpPr>
        <p:spPr>
          <a:xfrm>
            <a:off x="838200" y="6356350"/>
            <a:ext cx="1051560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r>
              <a:rPr lang="en-US"/>
              <a:t>Capranzano P, et al. Expert Rev Cardiovasc Ther. 2013;11(8):959-973;</a:t>
            </a:r>
          </a:p>
          <a:p>
            <a:r>
              <a:rPr lang="en-US"/>
              <a:t>
Granger CB, et al. N Engl J Med. 2011;365:981-992; </a:t>
            </a:r>
          </a:p>
          <a:p>
            <a:r>
              <a:rPr lang="en-US"/>
              <a:t>
Connolly SJ, et al. N Engl J Med. 2009;361(12):1139-1151;</a:t>
            </a:r>
          </a:p>
          <a:p>
            <a:r>
              <a:rPr lang="en-US"/>
              <a:t>
Patel MR, et al. N Engl J Med. 2011;365(10):883-891.</a:t>
            </a:r>
            <a:endParaRPr lang="en-US" dirty="0"/>
          </a:p>
        </p:txBody>
      </p:sp>
    </p:spTree>
    <p:extLst>
      <p:ext uri="{BB962C8B-B14F-4D97-AF65-F5344CB8AC3E}">
        <p14:creationId xmlns:p14="http://schemas.microsoft.com/office/powerpoint/2010/main" val="334781649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3_Alt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76250" y="105528"/>
            <a:ext cx="10477501" cy="539496"/>
          </a:xfrm>
        </p:spPr>
        <p:txBody>
          <a:bodyPr/>
          <a:lstStyle>
            <a:lvl1pPr>
              <a:defRPr sz="1987" i="1">
                <a:solidFill>
                  <a:schemeClr val="bg1"/>
                </a:solidFill>
              </a:defRPr>
            </a:lvl1pPr>
          </a:lstStyle>
          <a:p>
            <a:r>
              <a:rPr lang="en-US" dirty="0"/>
              <a:t>Click to edit Master title style</a:t>
            </a:r>
          </a:p>
        </p:txBody>
      </p:sp>
      <p:sp>
        <p:nvSpPr>
          <p:cNvPr id="3" name="Slide Number Placeholder 9">
            <a:extLst>
              <a:ext uri="{FF2B5EF4-FFF2-40B4-BE49-F238E27FC236}">
                <a16:creationId xmlns:a16="http://schemas.microsoft.com/office/drawing/2014/main" id="{5B9EA22D-17A4-E64F-A1DC-FA7AA3E8AB7F}"/>
              </a:ext>
            </a:extLst>
          </p:cNvPr>
          <p:cNvSpPr>
            <a:spLocks noGrp="1"/>
          </p:cNvSpPr>
          <p:nvPr>
            <p:ph type="sldNum" sz="quarter" idx="10"/>
          </p:nvPr>
        </p:nvSpPr>
        <p:spPr>
          <a:xfrm>
            <a:off x="10739438" y="6337300"/>
            <a:ext cx="1009650" cy="365125"/>
          </a:xfrm>
          <a:prstGeom prst="rect">
            <a:avLst/>
          </a:prstGeom>
        </p:spPr>
        <p:txBody>
          <a:bodyPr/>
          <a:lstStyle>
            <a:lvl1pPr defTabSz="820738" eaLnBrk="0" hangingPunct="0">
              <a:defRPr b="1"/>
            </a:lvl1pPr>
          </a:lstStyle>
          <a:p>
            <a:pPr>
              <a:defRPr/>
            </a:pPr>
            <a:fld id="{2D193A0C-99A0-C24F-8CCF-90ABFD66E1F6}" type="slidenum">
              <a:rPr lang="en-US" altLang="en-US"/>
              <a:pPr>
                <a:defRPr/>
              </a:pPr>
              <a:t>‹#›</a:t>
            </a:fld>
            <a:endParaRPr lang="en-US" altLang="en-US"/>
          </a:p>
        </p:txBody>
      </p:sp>
    </p:spTree>
    <p:extLst>
      <p:ext uri="{BB962C8B-B14F-4D97-AF65-F5344CB8AC3E}">
        <p14:creationId xmlns:p14="http://schemas.microsoft.com/office/powerpoint/2010/main" val="366814032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3_Alt2_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76249" y="346892"/>
            <a:ext cx="11094720" cy="539496"/>
          </a:xfrm>
        </p:spPr>
        <p:txBody>
          <a:bodyPr/>
          <a:lstStyle>
            <a:lvl1pPr>
              <a:defRPr sz="3180"/>
            </a:lvl1pPr>
          </a:lstStyle>
          <a:p>
            <a:r>
              <a:rPr lang="en-US" dirty="0"/>
              <a:t>Click to edit Master title style</a:t>
            </a:r>
          </a:p>
        </p:txBody>
      </p:sp>
      <p:sp>
        <p:nvSpPr>
          <p:cNvPr id="6" name="Content Placeholder 2"/>
          <p:cNvSpPr>
            <a:spLocks noGrp="1"/>
          </p:cNvSpPr>
          <p:nvPr>
            <p:ph idx="10"/>
          </p:nvPr>
        </p:nvSpPr>
        <p:spPr>
          <a:xfrm>
            <a:off x="476251" y="1154181"/>
            <a:ext cx="11094720" cy="408622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9">
            <a:extLst>
              <a:ext uri="{FF2B5EF4-FFF2-40B4-BE49-F238E27FC236}">
                <a16:creationId xmlns:a16="http://schemas.microsoft.com/office/drawing/2014/main" id="{15C5BDAF-E94A-2092-26C5-85DC22C65298}"/>
              </a:ext>
            </a:extLst>
          </p:cNvPr>
          <p:cNvSpPr>
            <a:spLocks noGrp="1"/>
          </p:cNvSpPr>
          <p:nvPr>
            <p:ph type="sldNum" sz="quarter" idx="11"/>
          </p:nvPr>
        </p:nvSpPr>
        <p:spPr>
          <a:xfrm>
            <a:off x="10739438" y="6337300"/>
            <a:ext cx="1009650" cy="365125"/>
          </a:xfrm>
          <a:prstGeom prst="rect">
            <a:avLst/>
          </a:prstGeom>
        </p:spPr>
        <p:txBody>
          <a:bodyPr/>
          <a:lstStyle>
            <a:lvl1pPr defTabSz="820738" eaLnBrk="0" hangingPunct="0">
              <a:defRPr b="1"/>
            </a:lvl1pPr>
          </a:lstStyle>
          <a:p>
            <a:pPr>
              <a:defRPr/>
            </a:pPr>
            <a:fld id="{AEEE4004-1C3C-5E44-ADA5-DB52FB7BC9A3}" type="slidenum">
              <a:rPr lang="en-US" altLang="en-US"/>
              <a:pPr>
                <a:defRPr/>
              </a:pPr>
              <a:t>‹#›</a:t>
            </a:fld>
            <a:endParaRPr lang="en-US" altLang="en-US"/>
          </a:p>
        </p:txBody>
      </p:sp>
    </p:spTree>
    <p:extLst>
      <p:ext uri="{BB962C8B-B14F-4D97-AF65-F5344CB8AC3E}">
        <p14:creationId xmlns:p14="http://schemas.microsoft.com/office/powerpoint/2010/main" val="126036064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4_Alt2_Subhead-1 Line_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76249" y="346892"/>
            <a:ext cx="11094720" cy="539496"/>
          </a:xfrm>
        </p:spPr>
        <p:txBody>
          <a:bodyPr/>
          <a:lstStyle>
            <a:lvl1pPr>
              <a:defRPr sz="3180"/>
            </a:lvl1pPr>
          </a:lstStyle>
          <a:p>
            <a:r>
              <a:rPr lang="en-US" dirty="0"/>
              <a:t>Click to edit Master title style</a:t>
            </a:r>
          </a:p>
        </p:txBody>
      </p:sp>
      <p:sp>
        <p:nvSpPr>
          <p:cNvPr id="6" name="Content Placeholder 2"/>
          <p:cNvSpPr>
            <a:spLocks noGrp="1"/>
          </p:cNvSpPr>
          <p:nvPr>
            <p:ph idx="10"/>
          </p:nvPr>
        </p:nvSpPr>
        <p:spPr>
          <a:xfrm>
            <a:off x="476251" y="1625668"/>
            <a:ext cx="11094720" cy="408622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1"/>
          </p:nvPr>
        </p:nvSpPr>
        <p:spPr>
          <a:xfrm>
            <a:off x="476251" y="904692"/>
            <a:ext cx="11094720" cy="400110"/>
          </a:xfrm>
        </p:spPr>
        <p:txBody>
          <a:bodyPr anchor="b">
            <a:spAutoFit/>
          </a:bodyPr>
          <a:lstStyle>
            <a:lvl1pPr marL="0" indent="0">
              <a:buNone/>
              <a:defRPr sz="1987" i="1" baseline="0">
                <a:solidFill>
                  <a:srgbClr val="6BA9D8"/>
                </a:solidFill>
              </a:defRPr>
            </a:lvl1pPr>
          </a:lstStyle>
          <a:p>
            <a:pPr lvl="0"/>
            <a:r>
              <a:rPr lang="en-US"/>
              <a:t>Click to edit Master text styles</a:t>
            </a:r>
          </a:p>
        </p:txBody>
      </p:sp>
      <p:sp>
        <p:nvSpPr>
          <p:cNvPr id="3" name="Slide Number Placeholder 9">
            <a:extLst>
              <a:ext uri="{FF2B5EF4-FFF2-40B4-BE49-F238E27FC236}">
                <a16:creationId xmlns:a16="http://schemas.microsoft.com/office/drawing/2014/main" id="{3266D707-2102-78D7-C18E-43225C31DBD6}"/>
              </a:ext>
            </a:extLst>
          </p:cNvPr>
          <p:cNvSpPr>
            <a:spLocks noGrp="1"/>
          </p:cNvSpPr>
          <p:nvPr>
            <p:ph type="sldNum" sz="quarter" idx="12"/>
          </p:nvPr>
        </p:nvSpPr>
        <p:spPr>
          <a:xfrm>
            <a:off x="10739438" y="6337300"/>
            <a:ext cx="1009650" cy="365125"/>
          </a:xfrm>
          <a:prstGeom prst="rect">
            <a:avLst/>
          </a:prstGeom>
        </p:spPr>
        <p:txBody>
          <a:bodyPr/>
          <a:lstStyle>
            <a:lvl1pPr defTabSz="820738" eaLnBrk="0" hangingPunct="0">
              <a:defRPr b="1"/>
            </a:lvl1pPr>
          </a:lstStyle>
          <a:p>
            <a:pPr>
              <a:defRPr/>
            </a:pPr>
            <a:fld id="{7ACCEE7E-6E83-214E-9C63-01089F3CF922}" type="slidenum">
              <a:rPr lang="en-US" altLang="en-US"/>
              <a:pPr>
                <a:defRPr/>
              </a:pPr>
              <a:t>‹#›</a:t>
            </a:fld>
            <a:endParaRPr lang="en-US" altLang="en-US"/>
          </a:p>
        </p:txBody>
      </p:sp>
    </p:spTree>
    <p:extLst>
      <p:ext uri="{BB962C8B-B14F-4D97-AF65-F5344CB8AC3E}">
        <p14:creationId xmlns:p14="http://schemas.microsoft.com/office/powerpoint/2010/main" val="106533858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4_Section Divider">
    <p:bg>
      <p:bgPr>
        <a:gradFill rotWithShape="0">
          <a:gsLst>
            <a:gs pos="0">
              <a:srgbClr val="002D5F"/>
            </a:gs>
            <a:gs pos="50000">
              <a:srgbClr val="00458B"/>
            </a:gs>
            <a:gs pos="100000">
              <a:srgbClr val="0054A7"/>
            </a:gs>
          </a:gsLst>
          <a:lin ang="5400000"/>
        </a:gradFill>
        <a:effectLst/>
      </p:bgPr>
    </p:bg>
    <p:spTree>
      <p:nvGrpSpPr>
        <p:cNvPr id="1" name=""/>
        <p:cNvGrpSpPr/>
        <p:nvPr/>
      </p:nvGrpSpPr>
      <p:grpSpPr>
        <a:xfrm>
          <a:off x="0" y="0"/>
          <a:ext cx="0" cy="0"/>
          <a:chOff x="0" y="0"/>
          <a:chExt cx="0" cy="0"/>
        </a:xfrm>
      </p:grpSpPr>
      <p:pic>
        <p:nvPicPr>
          <p:cNvPr id="4" name="Picture 5" descr="shield.png">
            <a:extLst>
              <a:ext uri="{FF2B5EF4-FFF2-40B4-BE49-F238E27FC236}">
                <a16:creationId xmlns:a16="http://schemas.microsoft.com/office/drawing/2014/main" id="{7E85820B-F5E7-A5AC-B06E-C4C344FBA027}"/>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9831388" y="661988"/>
            <a:ext cx="908050" cy="83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clinical_research_institute_white.png">
            <a:extLst>
              <a:ext uri="{FF2B5EF4-FFF2-40B4-BE49-F238E27FC236}">
                <a16:creationId xmlns:a16="http://schemas.microsoft.com/office/drawing/2014/main" id="{6F7B766B-9960-F9D3-3D4F-F49C517ACF99}"/>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39800" y="5429250"/>
            <a:ext cx="5583238"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310888" y="1910121"/>
            <a:ext cx="8363712" cy="1472184"/>
          </a:xfrm>
        </p:spPr>
        <p:txBody>
          <a:bodyPr anchor="b"/>
          <a:lstStyle>
            <a:lvl1pPr algn="l">
              <a:defRPr sz="4785" b="0" cap="none">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10888" y="4128262"/>
            <a:ext cx="3923510" cy="460575"/>
          </a:xfrm>
        </p:spPr>
        <p:txBody>
          <a:bodyPr wrap="none">
            <a:spAutoFit/>
          </a:bodyPr>
          <a:lstStyle>
            <a:lvl1pPr marL="0" indent="0">
              <a:buNone/>
              <a:defRPr sz="2393">
                <a:solidFill>
                  <a:schemeClr val="bg1"/>
                </a:solidFill>
              </a:defRPr>
            </a:lvl1pPr>
            <a:lvl2pPr marL="455789" indent="0">
              <a:buNone/>
              <a:defRPr sz="1794">
                <a:solidFill>
                  <a:schemeClr val="tx1">
                    <a:tint val="75000"/>
                  </a:schemeClr>
                </a:solidFill>
              </a:defRPr>
            </a:lvl2pPr>
            <a:lvl3pPr marL="911579" indent="0">
              <a:buNone/>
              <a:defRPr sz="1595">
                <a:solidFill>
                  <a:schemeClr val="tx1">
                    <a:tint val="75000"/>
                  </a:schemeClr>
                </a:solidFill>
              </a:defRPr>
            </a:lvl3pPr>
            <a:lvl4pPr marL="1367369" indent="0">
              <a:buNone/>
              <a:defRPr sz="1395">
                <a:solidFill>
                  <a:schemeClr val="tx1">
                    <a:tint val="75000"/>
                  </a:schemeClr>
                </a:solidFill>
              </a:defRPr>
            </a:lvl4pPr>
            <a:lvl5pPr marL="1823159" indent="0">
              <a:buNone/>
              <a:defRPr sz="1395">
                <a:solidFill>
                  <a:schemeClr val="tx1">
                    <a:tint val="75000"/>
                  </a:schemeClr>
                </a:solidFill>
              </a:defRPr>
            </a:lvl5pPr>
            <a:lvl6pPr marL="2278948" indent="0">
              <a:buNone/>
              <a:defRPr sz="1395">
                <a:solidFill>
                  <a:schemeClr val="tx1">
                    <a:tint val="75000"/>
                  </a:schemeClr>
                </a:solidFill>
              </a:defRPr>
            </a:lvl6pPr>
            <a:lvl7pPr marL="2734738" indent="0">
              <a:buNone/>
              <a:defRPr sz="1395">
                <a:solidFill>
                  <a:schemeClr val="tx1">
                    <a:tint val="75000"/>
                  </a:schemeClr>
                </a:solidFill>
              </a:defRPr>
            </a:lvl7pPr>
            <a:lvl8pPr marL="3190528" indent="0">
              <a:buNone/>
              <a:defRPr sz="1395">
                <a:solidFill>
                  <a:schemeClr val="tx1">
                    <a:tint val="75000"/>
                  </a:schemeClr>
                </a:solidFill>
              </a:defRPr>
            </a:lvl8pPr>
            <a:lvl9pPr marL="3646318" indent="0">
              <a:buNone/>
              <a:defRPr sz="1395">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10968514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4_Subhead-1 Line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Content Placeholder 2"/>
          <p:cNvSpPr>
            <a:spLocks noGrp="1"/>
          </p:cNvSpPr>
          <p:nvPr>
            <p:ph idx="10"/>
          </p:nvPr>
        </p:nvSpPr>
        <p:spPr>
          <a:xfrm>
            <a:off x="476251" y="2171697"/>
            <a:ext cx="11094720" cy="408622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1"/>
          </p:nvPr>
        </p:nvSpPr>
        <p:spPr>
          <a:xfrm>
            <a:off x="476251" y="1385886"/>
            <a:ext cx="11094720" cy="400110"/>
          </a:xfrm>
        </p:spPr>
        <p:txBody>
          <a:bodyPr anchor="b">
            <a:spAutoFit/>
          </a:bodyPr>
          <a:lstStyle>
            <a:lvl1pPr marL="0" indent="0">
              <a:buNone/>
              <a:defRPr sz="1993" i="1" baseline="0">
                <a:solidFill>
                  <a:schemeClr val="accent6">
                    <a:lumMod val="60000"/>
                    <a:lumOff val="40000"/>
                  </a:schemeClr>
                </a:solidFill>
              </a:defRPr>
            </a:lvl1pPr>
          </a:lstStyle>
          <a:p>
            <a:pPr lvl="0"/>
            <a:r>
              <a:rPr lang="en-US"/>
              <a:t>Click to edit Master text styles</a:t>
            </a:r>
          </a:p>
        </p:txBody>
      </p:sp>
      <p:sp>
        <p:nvSpPr>
          <p:cNvPr id="3" name="Slide Number Placeholder 9">
            <a:extLst>
              <a:ext uri="{FF2B5EF4-FFF2-40B4-BE49-F238E27FC236}">
                <a16:creationId xmlns:a16="http://schemas.microsoft.com/office/drawing/2014/main" id="{9B7F3198-DEB8-E58A-C133-AD2E5DC4EA76}"/>
              </a:ext>
            </a:extLst>
          </p:cNvPr>
          <p:cNvSpPr>
            <a:spLocks noGrp="1"/>
          </p:cNvSpPr>
          <p:nvPr>
            <p:ph type="sldNum" sz="quarter" idx="12"/>
          </p:nvPr>
        </p:nvSpPr>
        <p:spPr>
          <a:xfrm>
            <a:off x="10739438" y="6337300"/>
            <a:ext cx="1009650" cy="365125"/>
          </a:xfrm>
          <a:prstGeom prst="rect">
            <a:avLst/>
          </a:prstGeom>
        </p:spPr>
        <p:txBody>
          <a:bodyPr/>
          <a:lstStyle>
            <a:lvl1pPr defTabSz="822325" eaLnBrk="0" hangingPunct="0">
              <a:defRPr b="1"/>
            </a:lvl1pPr>
          </a:lstStyle>
          <a:p>
            <a:pPr>
              <a:defRPr/>
            </a:pPr>
            <a:fld id="{4AC559C1-C349-2142-9768-38C80207DAA4}" type="slidenum">
              <a:rPr lang="en-US" altLang="en-US"/>
              <a:pPr>
                <a:defRPr/>
              </a:pPr>
              <a:t>‹#›</a:t>
            </a:fld>
            <a:endParaRPr lang="en-US" altLang="en-US"/>
          </a:p>
        </p:txBody>
      </p:sp>
    </p:spTree>
    <p:extLst>
      <p:ext uri="{BB962C8B-B14F-4D97-AF65-F5344CB8AC3E}">
        <p14:creationId xmlns:p14="http://schemas.microsoft.com/office/powerpoint/2010/main" val="28481126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4_Subhead-2 Lines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Content Placeholder 2"/>
          <p:cNvSpPr>
            <a:spLocks noGrp="1"/>
          </p:cNvSpPr>
          <p:nvPr>
            <p:ph idx="10"/>
          </p:nvPr>
        </p:nvSpPr>
        <p:spPr>
          <a:xfrm>
            <a:off x="476251" y="2371720"/>
            <a:ext cx="11094720" cy="377189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1"/>
          </p:nvPr>
        </p:nvSpPr>
        <p:spPr>
          <a:xfrm>
            <a:off x="476251" y="1937637"/>
            <a:ext cx="11094720" cy="399020"/>
          </a:xfrm>
        </p:spPr>
        <p:txBody>
          <a:bodyPr anchor="b">
            <a:spAutoFit/>
          </a:bodyPr>
          <a:lstStyle>
            <a:lvl1pPr marL="0" indent="0">
              <a:buNone/>
              <a:defRPr sz="1993" i="1" baseline="0">
                <a:solidFill>
                  <a:srgbClr val="6BA9D8"/>
                </a:solidFill>
              </a:defRPr>
            </a:lvl1pPr>
          </a:lstStyle>
          <a:p>
            <a:pPr lvl="0"/>
            <a:r>
              <a:rPr lang="en-US"/>
              <a:t>Click to edit Master text styles</a:t>
            </a:r>
          </a:p>
        </p:txBody>
      </p:sp>
      <p:sp>
        <p:nvSpPr>
          <p:cNvPr id="3" name="Slide Number Placeholder 9">
            <a:extLst>
              <a:ext uri="{FF2B5EF4-FFF2-40B4-BE49-F238E27FC236}">
                <a16:creationId xmlns:a16="http://schemas.microsoft.com/office/drawing/2014/main" id="{B4B007B3-2753-DF67-9FA7-90180D30B595}"/>
              </a:ext>
            </a:extLst>
          </p:cNvPr>
          <p:cNvSpPr>
            <a:spLocks noGrp="1"/>
          </p:cNvSpPr>
          <p:nvPr>
            <p:ph type="sldNum" sz="quarter" idx="12"/>
          </p:nvPr>
        </p:nvSpPr>
        <p:spPr>
          <a:xfrm>
            <a:off x="10739438" y="6337300"/>
            <a:ext cx="1009650" cy="365125"/>
          </a:xfrm>
          <a:prstGeom prst="rect">
            <a:avLst/>
          </a:prstGeom>
        </p:spPr>
        <p:txBody>
          <a:bodyPr/>
          <a:lstStyle>
            <a:lvl1pPr defTabSz="822325" eaLnBrk="0" hangingPunct="0">
              <a:defRPr b="1"/>
            </a:lvl1pPr>
          </a:lstStyle>
          <a:p>
            <a:pPr>
              <a:defRPr/>
            </a:pPr>
            <a:fld id="{A4187DCF-585A-B44B-AABD-F07BDE95B210}" type="slidenum">
              <a:rPr lang="en-US" altLang="en-US"/>
              <a:pPr>
                <a:defRPr/>
              </a:pPr>
              <a:t>‹#›</a:t>
            </a:fld>
            <a:endParaRPr lang="en-US" altLang="en-US"/>
          </a:p>
        </p:txBody>
      </p:sp>
    </p:spTree>
    <p:extLst>
      <p:ext uri="{BB962C8B-B14F-4D97-AF65-F5344CB8AC3E}">
        <p14:creationId xmlns:p14="http://schemas.microsoft.com/office/powerpoint/2010/main" val="334762969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6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76249" y="976011"/>
            <a:ext cx="11094720" cy="539496"/>
          </a:xfrm>
        </p:spPr>
        <p:txBody>
          <a:bodyPr/>
          <a:lstStyle/>
          <a:p>
            <a:r>
              <a:rPr lang="en-US" dirty="0"/>
              <a:t>Click to edit Master title style</a:t>
            </a:r>
          </a:p>
        </p:txBody>
      </p:sp>
      <p:sp>
        <p:nvSpPr>
          <p:cNvPr id="3" name="Content Placeholder 2"/>
          <p:cNvSpPr>
            <a:spLocks noGrp="1"/>
          </p:cNvSpPr>
          <p:nvPr>
            <p:ph sz="half" idx="1"/>
          </p:nvPr>
        </p:nvSpPr>
        <p:spPr>
          <a:xfrm>
            <a:off x="476249" y="1685924"/>
            <a:ext cx="5384800" cy="4525963"/>
          </a:xfrm>
        </p:spPr>
        <p:txBody>
          <a:bodyPr/>
          <a:lstStyle>
            <a:lvl1pPr>
              <a:spcBef>
                <a:spcPts val="997"/>
              </a:spcBef>
              <a:defRPr sz="2393"/>
            </a:lvl1pPr>
            <a:lvl2pPr>
              <a:spcBef>
                <a:spcPts val="598"/>
              </a:spcBef>
              <a:defRPr sz="1993"/>
            </a:lvl2pPr>
            <a:lvl3pPr>
              <a:spcBef>
                <a:spcPts val="598"/>
              </a:spcBef>
              <a:defRPr sz="1794"/>
            </a:lvl3pPr>
            <a:lvl4pPr>
              <a:spcBef>
                <a:spcPts val="598"/>
              </a:spcBef>
              <a:defRPr sz="1595"/>
            </a:lvl4pPr>
            <a:lvl5pPr>
              <a:spcBef>
                <a:spcPts val="598"/>
              </a:spcBef>
              <a:defRPr sz="1595"/>
            </a:lvl5pPr>
            <a:lvl6pPr>
              <a:defRPr sz="1794"/>
            </a:lvl6pPr>
            <a:lvl7pPr>
              <a:defRPr sz="1794"/>
            </a:lvl7pPr>
            <a:lvl8pPr>
              <a:defRPr sz="1794"/>
            </a:lvl8pPr>
            <a:lvl9pPr>
              <a:defRPr sz="1794"/>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85924"/>
            <a:ext cx="5384800" cy="4525963"/>
          </a:xfrm>
        </p:spPr>
        <p:txBody>
          <a:bodyPr/>
          <a:lstStyle>
            <a:lvl1pPr>
              <a:spcBef>
                <a:spcPts val="997"/>
              </a:spcBef>
              <a:defRPr sz="2393"/>
            </a:lvl1pPr>
            <a:lvl2pPr>
              <a:spcBef>
                <a:spcPts val="598"/>
              </a:spcBef>
              <a:defRPr sz="1993"/>
            </a:lvl2pPr>
            <a:lvl3pPr>
              <a:spcBef>
                <a:spcPts val="598"/>
              </a:spcBef>
              <a:defRPr sz="1794"/>
            </a:lvl3pPr>
            <a:lvl4pPr>
              <a:spcBef>
                <a:spcPts val="598"/>
              </a:spcBef>
              <a:defRPr sz="1595"/>
            </a:lvl4pPr>
            <a:lvl5pPr>
              <a:spcBef>
                <a:spcPts val="598"/>
              </a:spcBef>
              <a:defRPr sz="1595"/>
            </a:lvl5pPr>
            <a:lvl6pPr>
              <a:defRPr sz="1794"/>
            </a:lvl6pPr>
            <a:lvl7pPr>
              <a:defRPr sz="1794"/>
            </a:lvl7pPr>
            <a:lvl8pPr>
              <a:defRPr sz="1794"/>
            </a:lvl8pPr>
            <a:lvl9pPr>
              <a:defRPr sz="1794"/>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9">
            <a:extLst>
              <a:ext uri="{FF2B5EF4-FFF2-40B4-BE49-F238E27FC236}">
                <a16:creationId xmlns:a16="http://schemas.microsoft.com/office/drawing/2014/main" id="{7BEE0A4C-D7B3-B5AB-C55B-3193BBD51FF1}"/>
              </a:ext>
            </a:extLst>
          </p:cNvPr>
          <p:cNvSpPr>
            <a:spLocks noGrp="1"/>
          </p:cNvSpPr>
          <p:nvPr>
            <p:ph type="sldNum" sz="quarter" idx="10"/>
          </p:nvPr>
        </p:nvSpPr>
        <p:spPr>
          <a:xfrm>
            <a:off x="10739438" y="6337300"/>
            <a:ext cx="1009650" cy="365125"/>
          </a:xfrm>
          <a:prstGeom prst="rect">
            <a:avLst/>
          </a:prstGeom>
        </p:spPr>
        <p:txBody>
          <a:bodyPr/>
          <a:lstStyle>
            <a:lvl1pPr defTabSz="822325" eaLnBrk="0" hangingPunct="0">
              <a:defRPr b="1"/>
            </a:lvl1pPr>
          </a:lstStyle>
          <a:p>
            <a:pPr>
              <a:defRPr/>
            </a:pPr>
            <a:fld id="{F1DDB497-F8AA-0F48-941E-BF9A41B56358}" type="slidenum">
              <a:rPr lang="en-US" altLang="en-US"/>
              <a:pPr>
                <a:defRPr/>
              </a:pPr>
              <a:t>‹#›</a:t>
            </a:fld>
            <a:endParaRPr lang="en-US" altLang="en-US"/>
          </a:p>
        </p:txBody>
      </p:sp>
    </p:spTree>
    <p:extLst>
      <p:ext uri="{BB962C8B-B14F-4D97-AF65-F5344CB8AC3E}">
        <p14:creationId xmlns:p14="http://schemas.microsoft.com/office/powerpoint/2010/main" val="18457284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8_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6249" y="976011"/>
            <a:ext cx="11094720" cy="539496"/>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76250" y="1563328"/>
            <a:ext cx="5386917" cy="685287"/>
          </a:xfrm>
        </p:spPr>
        <p:txBody>
          <a:bodyPr anchor="b"/>
          <a:lstStyle>
            <a:lvl1pPr marL="0" indent="0">
              <a:lnSpc>
                <a:spcPct val="90000"/>
              </a:lnSpc>
              <a:spcBef>
                <a:spcPts val="0"/>
              </a:spcBef>
              <a:buNone/>
              <a:defRPr sz="2193" b="1"/>
            </a:lvl1pPr>
            <a:lvl2pPr marL="455789" indent="0">
              <a:buNone/>
              <a:defRPr sz="1993" b="1"/>
            </a:lvl2pPr>
            <a:lvl3pPr marL="911579" indent="0">
              <a:buNone/>
              <a:defRPr sz="1794" b="1"/>
            </a:lvl3pPr>
            <a:lvl4pPr marL="1367369" indent="0">
              <a:buNone/>
              <a:defRPr sz="1595" b="1"/>
            </a:lvl4pPr>
            <a:lvl5pPr marL="1823159" indent="0">
              <a:buNone/>
              <a:defRPr sz="1595" b="1"/>
            </a:lvl5pPr>
            <a:lvl6pPr marL="2278948" indent="0">
              <a:buNone/>
              <a:defRPr sz="1595" b="1"/>
            </a:lvl6pPr>
            <a:lvl7pPr marL="2734738" indent="0">
              <a:buNone/>
              <a:defRPr sz="1595" b="1"/>
            </a:lvl7pPr>
            <a:lvl8pPr marL="3190528" indent="0">
              <a:buNone/>
              <a:defRPr sz="1595" b="1"/>
            </a:lvl8pPr>
            <a:lvl9pPr marL="3646318" indent="0">
              <a:buNone/>
              <a:defRPr sz="1595" b="1"/>
            </a:lvl9pPr>
          </a:lstStyle>
          <a:p>
            <a:pPr lvl="0"/>
            <a:r>
              <a:rPr lang="en-US" dirty="0"/>
              <a:t>Click to edit Master text styles</a:t>
            </a:r>
          </a:p>
        </p:txBody>
      </p:sp>
      <p:sp>
        <p:nvSpPr>
          <p:cNvPr id="4" name="Content Placeholder 3"/>
          <p:cNvSpPr>
            <a:spLocks noGrp="1"/>
          </p:cNvSpPr>
          <p:nvPr>
            <p:ph sz="half" idx="2"/>
          </p:nvPr>
        </p:nvSpPr>
        <p:spPr>
          <a:xfrm>
            <a:off x="476250" y="2248615"/>
            <a:ext cx="5386917" cy="3951288"/>
          </a:xfrm>
        </p:spPr>
        <p:txBody>
          <a:bodyPr/>
          <a:lstStyle>
            <a:lvl1pPr>
              <a:defRPr sz="2393"/>
            </a:lvl1pPr>
            <a:lvl2pPr>
              <a:defRPr sz="1993"/>
            </a:lvl2pPr>
            <a:lvl3pPr>
              <a:defRPr sz="1794"/>
            </a:lvl3pPr>
            <a:lvl4pPr>
              <a:defRPr sz="1595"/>
            </a:lvl4pPr>
            <a:lvl5pPr>
              <a:defRPr sz="1595"/>
            </a:lvl5pPr>
            <a:lvl6pPr>
              <a:defRPr sz="1595"/>
            </a:lvl6pPr>
            <a:lvl7pPr>
              <a:defRPr sz="1595"/>
            </a:lvl7pPr>
            <a:lvl8pPr>
              <a:defRPr sz="1595"/>
            </a:lvl8pPr>
            <a:lvl9pPr>
              <a:defRPr sz="159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63328"/>
            <a:ext cx="5389033" cy="685287"/>
          </a:xfrm>
        </p:spPr>
        <p:txBody>
          <a:bodyPr anchor="b"/>
          <a:lstStyle>
            <a:lvl1pPr marL="0" indent="0">
              <a:lnSpc>
                <a:spcPct val="90000"/>
              </a:lnSpc>
              <a:spcBef>
                <a:spcPts val="0"/>
              </a:spcBef>
              <a:buNone/>
              <a:defRPr sz="2193" b="1"/>
            </a:lvl1pPr>
            <a:lvl2pPr marL="455789" indent="0">
              <a:buNone/>
              <a:defRPr sz="1993" b="1"/>
            </a:lvl2pPr>
            <a:lvl3pPr marL="911579" indent="0">
              <a:buNone/>
              <a:defRPr sz="1794" b="1"/>
            </a:lvl3pPr>
            <a:lvl4pPr marL="1367369" indent="0">
              <a:buNone/>
              <a:defRPr sz="1595" b="1"/>
            </a:lvl4pPr>
            <a:lvl5pPr marL="1823159" indent="0">
              <a:buNone/>
              <a:defRPr sz="1595" b="1"/>
            </a:lvl5pPr>
            <a:lvl6pPr marL="2278948" indent="0">
              <a:buNone/>
              <a:defRPr sz="1595" b="1"/>
            </a:lvl6pPr>
            <a:lvl7pPr marL="2734738" indent="0">
              <a:buNone/>
              <a:defRPr sz="1595" b="1"/>
            </a:lvl7pPr>
            <a:lvl8pPr marL="3190528" indent="0">
              <a:buNone/>
              <a:defRPr sz="1595" b="1"/>
            </a:lvl8pPr>
            <a:lvl9pPr marL="3646318" indent="0">
              <a:buNone/>
              <a:defRPr sz="1595" b="1"/>
            </a:lvl9pPr>
          </a:lstStyle>
          <a:p>
            <a:pPr lvl="0"/>
            <a:r>
              <a:rPr lang="en-US" dirty="0"/>
              <a:t>Click to edit Master text styles</a:t>
            </a:r>
          </a:p>
        </p:txBody>
      </p:sp>
      <p:sp>
        <p:nvSpPr>
          <p:cNvPr id="6" name="Content Placeholder 5"/>
          <p:cNvSpPr>
            <a:spLocks noGrp="1"/>
          </p:cNvSpPr>
          <p:nvPr>
            <p:ph sz="quarter" idx="4"/>
          </p:nvPr>
        </p:nvSpPr>
        <p:spPr>
          <a:xfrm>
            <a:off x="6193369" y="2248615"/>
            <a:ext cx="5389033" cy="3951288"/>
          </a:xfrm>
        </p:spPr>
        <p:txBody>
          <a:bodyPr/>
          <a:lstStyle>
            <a:lvl1pPr>
              <a:defRPr sz="2393"/>
            </a:lvl1pPr>
            <a:lvl2pPr>
              <a:defRPr sz="1993"/>
            </a:lvl2pPr>
            <a:lvl3pPr>
              <a:defRPr sz="1794"/>
            </a:lvl3pPr>
            <a:lvl4pPr>
              <a:defRPr sz="1595"/>
            </a:lvl4pPr>
            <a:lvl5pPr>
              <a:defRPr sz="1595"/>
            </a:lvl5pPr>
            <a:lvl6pPr>
              <a:defRPr sz="1595"/>
            </a:lvl6pPr>
            <a:lvl7pPr>
              <a:defRPr sz="1595"/>
            </a:lvl7pPr>
            <a:lvl8pPr>
              <a:defRPr sz="1595"/>
            </a:lvl8pPr>
            <a:lvl9pPr>
              <a:defRPr sz="1595"/>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9">
            <a:extLst>
              <a:ext uri="{FF2B5EF4-FFF2-40B4-BE49-F238E27FC236}">
                <a16:creationId xmlns:a16="http://schemas.microsoft.com/office/drawing/2014/main" id="{A4869690-461A-A814-26CF-60FB5BC1C628}"/>
              </a:ext>
            </a:extLst>
          </p:cNvPr>
          <p:cNvSpPr>
            <a:spLocks noGrp="1"/>
          </p:cNvSpPr>
          <p:nvPr>
            <p:ph type="sldNum" sz="quarter" idx="10"/>
          </p:nvPr>
        </p:nvSpPr>
        <p:spPr>
          <a:xfrm>
            <a:off x="10739438" y="6337300"/>
            <a:ext cx="1009650" cy="365125"/>
          </a:xfrm>
          <a:prstGeom prst="rect">
            <a:avLst/>
          </a:prstGeom>
        </p:spPr>
        <p:txBody>
          <a:bodyPr/>
          <a:lstStyle>
            <a:lvl1pPr defTabSz="822325" eaLnBrk="0" hangingPunct="0">
              <a:defRPr b="1"/>
            </a:lvl1pPr>
          </a:lstStyle>
          <a:p>
            <a:pPr>
              <a:defRPr/>
            </a:pPr>
            <a:fld id="{723CDE89-39B3-EA4B-8731-17BDFA8C9386}" type="slidenum">
              <a:rPr lang="en-US" altLang="en-US"/>
              <a:pPr>
                <a:defRPr/>
              </a:pPr>
              <a:t>‹#›</a:t>
            </a:fld>
            <a:endParaRPr lang="en-US" altLang="en-US"/>
          </a:p>
        </p:txBody>
      </p:sp>
    </p:spTree>
    <p:extLst>
      <p:ext uri="{BB962C8B-B14F-4D97-AF65-F5344CB8AC3E}">
        <p14:creationId xmlns:p14="http://schemas.microsoft.com/office/powerpoint/2010/main" val="136755357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4_Alt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76250" y="105528"/>
            <a:ext cx="10477501" cy="539496"/>
          </a:xfrm>
        </p:spPr>
        <p:txBody>
          <a:bodyPr/>
          <a:lstStyle>
            <a:lvl1pPr>
              <a:defRPr sz="1993" i="1">
                <a:solidFill>
                  <a:schemeClr val="bg1"/>
                </a:solidFill>
              </a:defRPr>
            </a:lvl1pPr>
          </a:lstStyle>
          <a:p>
            <a:r>
              <a:rPr lang="en-US" dirty="0"/>
              <a:t>Click to edit Master title style</a:t>
            </a:r>
          </a:p>
        </p:txBody>
      </p:sp>
      <p:sp>
        <p:nvSpPr>
          <p:cNvPr id="3" name="Slide Number Placeholder 9">
            <a:extLst>
              <a:ext uri="{FF2B5EF4-FFF2-40B4-BE49-F238E27FC236}">
                <a16:creationId xmlns:a16="http://schemas.microsoft.com/office/drawing/2014/main" id="{960E9C2E-2EA0-D5CB-F834-1D4713514B55}"/>
              </a:ext>
            </a:extLst>
          </p:cNvPr>
          <p:cNvSpPr>
            <a:spLocks noGrp="1"/>
          </p:cNvSpPr>
          <p:nvPr>
            <p:ph type="sldNum" sz="quarter" idx="10"/>
          </p:nvPr>
        </p:nvSpPr>
        <p:spPr>
          <a:xfrm>
            <a:off x="10739438" y="6337300"/>
            <a:ext cx="1009650" cy="365125"/>
          </a:xfrm>
          <a:prstGeom prst="rect">
            <a:avLst/>
          </a:prstGeom>
        </p:spPr>
        <p:txBody>
          <a:bodyPr/>
          <a:lstStyle>
            <a:lvl1pPr defTabSz="822325" eaLnBrk="0" hangingPunct="0">
              <a:defRPr b="1"/>
            </a:lvl1pPr>
          </a:lstStyle>
          <a:p>
            <a:pPr>
              <a:defRPr/>
            </a:pPr>
            <a:fld id="{7685B008-E763-8648-817C-202870561605}" type="slidenum">
              <a:rPr lang="en-US" altLang="en-US"/>
              <a:pPr>
                <a:defRPr/>
              </a:pPr>
              <a:t>‹#›</a:t>
            </a:fld>
            <a:endParaRPr lang="en-US" altLang="en-US"/>
          </a:p>
        </p:txBody>
      </p:sp>
    </p:spTree>
    <p:extLst>
      <p:ext uri="{BB962C8B-B14F-4D97-AF65-F5344CB8AC3E}">
        <p14:creationId xmlns:p14="http://schemas.microsoft.com/office/powerpoint/2010/main" val="251137229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4_Alt2_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76249" y="346892"/>
            <a:ext cx="11094720" cy="539496"/>
          </a:xfrm>
        </p:spPr>
        <p:txBody>
          <a:bodyPr/>
          <a:lstStyle>
            <a:lvl1pPr>
              <a:defRPr sz="3190"/>
            </a:lvl1pPr>
          </a:lstStyle>
          <a:p>
            <a:r>
              <a:rPr lang="en-US" dirty="0"/>
              <a:t>Click to edit Master title style</a:t>
            </a:r>
          </a:p>
        </p:txBody>
      </p:sp>
      <p:sp>
        <p:nvSpPr>
          <p:cNvPr id="6" name="Content Placeholder 2"/>
          <p:cNvSpPr>
            <a:spLocks noGrp="1"/>
          </p:cNvSpPr>
          <p:nvPr>
            <p:ph idx="10"/>
          </p:nvPr>
        </p:nvSpPr>
        <p:spPr>
          <a:xfrm>
            <a:off x="476251" y="1154181"/>
            <a:ext cx="11094720" cy="408622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9">
            <a:extLst>
              <a:ext uri="{FF2B5EF4-FFF2-40B4-BE49-F238E27FC236}">
                <a16:creationId xmlns:a16="http://schemas.microsoft.com/office/drawing/2014/main" id="{F20A462E-E4A2-D254-3143-F9326707C6E6}"/>
              </a:ext>
            </a:extLst>
          </p:cNvPr>
          <p:cNvSpPr>
            <a:spLocks noGrp="1"/>
          </p:cNvSpPr>
          <p:nvPr>
            <p:ph type="sldNum" sz="quarter" idx="11"/>
          </p:nvPr>
        </p:nvSpPr>
        <p:spPr>
          <a:xfrm>
            <a:off x="10739438" y="6337300"/>
            <a:ext cx="1009650" cy="365125"/>
          </a:xfrm>
          <a:prstGeom prst="rect">
            <a:avLst/>
          </a:prstGeom>
        </p:spPr>
        <p:txBody>
          <a:bodyPr/>
          <a:lstStyle>
            <a:lvl1pPr defTabSz="822325" eaLnBrk="0" hangingPunct="0">
              <a:defRPr b="1"/>
            </a:lvl1pPr>
          </a:lstStyle>
          <a:p>
            <a:pPr>
              <a:defRPr/>
            </a:pPr>
            <a:fld id="{A654B846-B291-E542-BC0E-A01B36E23579}" type="slidenum">
              <a:rPr lang="en-US" altLang="en-US"/>
              <a:pPr>
                <a:defRPr/>
              </a:pPr>
              <a:t>‹#›</a:t>
            </a:fld>
            <a:endParaRPr lang="en-US" altLang="en-US"/>
          </a:p>
        </p:txBody>
      </p:sp>
    </p:spTree>
    <p:extLst>
      <p:ext uri="{BB962C8B-B14F-4D97-AF65-F5344CB8AC3E}">
        <p14:creationId xmlns:p14="http://schemas.microsoft.com/office/powerpoint/2010/main" val="26103638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_Comparison">
    <p:spTree>
      <p:nvGrpSpPr>
        <p:cNvPr id="1" name=""/>
        <p:cNvGrpSpPr/>
        <p:nvPr/>
      </p:nvGrpSpPr>
      <p:grpSpPr>
        <a:xfrm>
          <a:off x="0" y="0"/>
          <a:ext cx="0" cy="0"/>
          <a:chOff x="0" y="0"/>
          <a:chExt cx="0" cy="0"/>
        </a:xfrm>
      </p:grpSpPr>
      <p:sp>
        <p:nvSpPr>
          <p:cNvPr id="15" name="Title Placeholder 1">
            <a:extLst>
              <a:ext uri="{FF2B5EF4-FFF2-40B4-BE49-F238E27FC236}">
                <a16:creationId xmlns:a16="http://schemas.microsoft.com/office/drawing/2014/main" id="{B693E223-7941-4E76-B7D4-7976938F53DC}"/>
              </a:ext>
            </a:extLst>
          </p:cNvPr>
          <p:cNvSpPr>
            <a:spLocks noGrp="1"/>
          </p:cNvSpPr>
          <p:nvPr>
            <p:ph type="title"/>
          </p:nvPr>
        </p:nvSpPr>
        <p:spPr>
          <a:xfrm>
            <a:off x="838200" y="-1"/>
            <a:ext cx="10515600" cy="1105949"/>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8" name="Footer Placeholder 4">
            <a:extLst>
              <a:ext uri="{FF2B5EF4-FFF2-40B4-BE49-F238E27FC236}">
                <a16:creationId xmlns:a16="http://schemas.microsoft.com/office/drawing/2014/main" id="{6809C0C9-BF07-4FA6-AAC5-71F3DAE61F9D}"/>
              </a:ext>
            </a:extLst>
          </p:cNvPr>
          <p:cNvSpPr>
            <a:spLocks noGrp="1"/>
          </p:cNvSpPr>
          <p:nvPr>
            <p:ph type="ftr" sz="quarter" idx="10"/>
          </p:nvPr>
        </p:nvSpPr>
        <p:spPr>
          <a:xfrm>
            <a:off x="838200" y="6356350"/>
            <a:ext cx="1051560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r>
              <a:rPr lang="en-US"/>
              <a:t>Capranzano P, et al. Expert Rev Cardiovasc Ther. 2013;11(8):959-973;</a:t>
            </a:r>
          </a:p>
          <a:p>
            <a:r>
              <a:rPr lang="en-US"/>
              <a:t>
Granger CB, et al. N Engl J Med. 2011;365:981-992; </a:t>
            </a:r>
          </a:p>
          <a:p>
            <a:r>
              <a:rPr lang="en-US"/>
              <a:t>
Connolly SJ, et al. N Engl J Med. 2009;361(12):1139-1151;</a:t>
            </a:r>
          </a:p>
          <a:p>
            <a:r>
              <a:rPr lang="en-US"/>
              <a:t>
Patel MR, et al. N Engl J Med. 2011;365(10):883-891.</a:t>
            </a:r>
            <a:endParaRPr lang="en-US" dirty="0"/>
          </a:p>
        </p:txBody>
      </p:sp>
      <p:sp>
        <p:nvSpPr>
          <p:cNvPr id="10" name="Text Placeholder 2">
            <a:extLst>
              <a:ext uri="{FF2B5EF4-FFF2-40B4-BE49-F238E27FC236}">
                <a16:creationId xmlns:a16="http://schemas.microsoft.com/office/drawing/2014/main" id="{692CD1B3-C283-4C18-A693-4DACAD9CCFEB}"/>
              </a:ext>
            </a:extLst>
          </p:cNvPr>
          <p:cNvSpPr>
            <a:spLocks noGrp="1"/>
          </p:cNvSpPr>
          <p:nvPr>
            <p:ph idx="1"/>
          </p:nvPr>
        </p:nvSpPr>
        <p:spPr>
          <a:xfrm>
            <a:off x="838200" y="1285336"/>
            <a:ext cx="5257800" cy="489162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Picture Placeholder 2">
            <a:extLst>
              <a:ext uri="{FF2B5EF4-FFF2-40B4-BE49-F238E27FC236}">
                <a16:creationId xmlns:a16="http://schemas.microsoft.com/office/drawing/2014/main" id="{2D4DDA58-530A-42D0-A3D9-A3B40B587272}"/>
              </a:ext>
            </a:extLst>
          </p:cNvPr>
          <p:cNvSpPr>
            <a:spLocks noGrp="1"/>
          </p:cNvSpPr>
          <p:nvPr>
            <p:ph type="pic" idx="11"/>
          </p:nvPr>
        </p:nvSpPr>
        <p:spPr>
          <a:xfrm>
            <a:off x="6273434" y="1279682"/>
            <a:ext cx="5080366"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Tree>
    <p:extLst>
      <p:ext uri="{BB962C8B-B14F-4D97-AF65-F5344CB8AC3E}">
        <p14:creationId xmlns:p14="http://schemas.microsoft.com/office/powerpoint/2010/main" val="152757289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5_Alt2_Subhead-1 Line_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76249" y="346892"/>
            <a:ext cx="11094720" cy="539496"/>
          </a:xfrm>
        </p:spPr>
        <p:txBody>
          <a:bodyPr/>
          <a:lstStyle>
            <a:lvl1pPr>
              <a:defRPr sz="3190"/>
            </a:lvl1pPr>
          </a:lstStyle>
          <a:p>
            <a:r>
              <a:rPr lang="en-US" dirty="0"/>
              <a:t>Click to edit Master title style</a:t>
            </a:r>
          </a:p>
        </p:txBody>
      </p:sp>
      <p:sp>
        <p:nvSpPr>
          <p:cNvPr id="6" name="Content Placeholder 2"/>
          <p:cNvSpPr>
            <a:spLocks noGrp="1"/>
          </p:cNvSpPr>
          <p:nvPr>
            <p:ph idx="10"/>
          </p:nvPr>
        </p:nvSpPr>
        <p:spPr>
          <a:xfrm>
            <a:off x="476251" y="1625668"/>
            <a:ext cx="11094720" cy="408622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1"/>
          </p:nvPr>
        </p:nvSpPr>
        <p:spPr>
          <a:xfrm>
            <a:off x="476251" y="904692"/>
            <a:ext cx="11094720" cy="400110"/>
          </a:xfrm>
        </p:spPr>
        <p:txBody>
          <a:bodyPr anchor="b">
            <a:spAutoFit/>
          </a:bodyPr>
          <a:lstStyle>
            <a:lvl1pPr marL="0" indent="0">
              <a:buNone/>
              <a:defRPr sz="1993" i="1" baseline="0">
                <a:solidFill>
                  <a:srgbClr val="6BA9D8"/>
                </a:solidFill>
              </a:defRPr>
            </a:lvl1pPr>
          </a:lstStyle>
          <a:p>
            <a:pPr lvl="0"/>
            <a:r>
              <a:rPr lang="en-US"/>
              <a:t>Click to edit Master text styles</a:t>
            </a:r>
          </a:p>
        </p:txBody>
      </p:sp>
      <p:sp>
        <p:nvSpPr>
          <p:cNvPr id="3" name="Slide Number Placeholder 9">
            <a:extLst>
              <a:ext uri="{FF2B5EF4-FFF2-40B4-BE49-F238E27FC236}">
                <a16:creationId xmlns:a16="http://schemas.microsoft.com/office/drawing/2014/main" id="{0B860683-536D-C642-2A7A-579E20BE49B3}"/>
              </a:ext>
            </a:extLst>
          </p:cNvPr>
          <p:cNvSpPr>
            <a:spLocks noGrp="1"/>
          </p:cNvSpPr>
          <p:nvPr>
            <p:ph type="sldNum" sz="quarter" idx="12"/>
          </p:nvPr>
        </p:nvSpPr>
        <p:spPr>
          <a:xfrm>
            <a:off x="10739438" y="6337300"/>
            <a:ext cx="1009650" cy="365125"/>
          </a:xfrm>
          <a:prstGeom prst="rect">
            <a:avLst/>
          </a:prstGeom>
        </p:spPr>
        <p:txBody>
          <a:bodyPr/>
          <a:lstStyle>
            <a:lvl1pPr defTabSz="822325" eaLnBrk="0" hangingPunct="0">
              <a:defRPr b="1"/>
            </a:lvl1pPr>
          </a:lstStyle>
          <a:p>
            <a:pPr>
              <a:defRPr/>
            </a:pPr>
            <a:fld id="{217460FB-D208-3B48-ABFA-269D7DD661D9}" type="slidenum">
              <a:rPr lang="en-US" altLang="en-US"/>
              <a:pPr>
                <a:defRPr/>
              </a:pPr>
              <a:t>‹#›</a:t>
            </a:fld>
            <a:endParaRPr lang="en-US" altLang="en-US"/>
          </a:p>
        </p:txBody>
      </p:sp>
    </p:spTree>
    <p:extLst>
      <p:ext uri="{BB962C8B-B14F-4D97-AF65-F5344CB8AC3E}">
        <p14:creationId xmlns:p14="http://schemas.microsoft.com/office/powerpoint/2010/main" val="74224755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5_Section Divider">
    <p:bg>
      <p:bgPr>
        <a:gradFill rotWithShape="0">
          <a:gsLst>
            <a:gs pos="0">
              <a:srgbClr val="002D5F"/>
            </a:gs>
            <a:gs pos="50000">
              <a:srgbClr val="00458B"/>
            </a:gs>
            <a:gs pos="100000">
              <a:srgbClr val="0054A7"/>
            </a:gs>
          </a:gsLst>
          <a:lin ang="5400000"/>
        </a:gradFill>
        <a:effectLst/>
      </p:bgPr>
    </p:bg>
    <p:spTree>
      <p:nvGrpSpPr>
        <p:cNvPr id="1" name=""/>
        <p:cNvGrpSpPr/>
        <p:nvPr/>
      </p:nvGrpSpPr>
      <p:grpSpPr>
        <a:xfrm>
          <a:off x="0" y="0"/>
          <a:ext cx="0" cy="0"/>
          <a:chOff x="0" y="0"/>
          <a:chExt cx="0" cy="0"/>
        </a:xfrm>
      </p:grpSpPr>
      <p:pic>
        <p:nvPicPr>
          <p:cNvPr id="4" name="Picture 5" descr="shield.png">
            <a:extLst>
              <a:ext uri="{FF2B5EF4-FFF2-40B4-BE49-F238E27FC236}">
                <a16:creationId xmlns:a16="http://schemas.microsoft.com/office/drawing/2014/main" id="{D5E9964E-C95A-5090-2ACA-F483F14CD36E}"/>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9831388" y="661988"/>
            <a:ext cx="908050" cy="83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clinical_research_institute_white.png">
            <a:extLst>
              <a:ext uri="{FF2B5EF4-FFF2-40B4-BE49-F238E27FC236}">
                <a16:creationId xmlns:a16="http://schemas.microsoft.com/office/drawing/2014/main" id="{83A0A472-8B58-57C9-2A15-59B6FBCB2182}"/>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39800" y="5429250"/>
            <a:ext cx="5583238" cy="114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310888" y="1910120"/>
            <a:ext cx="8363712" cy="1472184"/>
          </a:xfrm>
        </p:spPr>
        <p:txBody>
          <a:bodyPr anchor="b"/>
          <a:lstStyle>
            <a:lvl1pPr algn="l">
              <a:defRPr sz="4800" b="0" cap="none">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10888" y="4128261"/>
            <a:ext cx="3929730" cy="461665"/>
          </a:xfrm>
        </p:spPr>
        <p:txBody>
          <a:bodyPr wrap="none">
            <a:spAutoFit/>
          </a:bodyPr>
          <a:lstStyle>
            <a:lvl1pPr marL="0" indent="0">
              <a:buNone/>
              <a:defRPr sz="24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85140476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5_Subhead-1 Line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Content Placeholder 2"/>
          <p:cNvSpPr>
            <a:spLocks noGrp="1"/>
          </p:cNvSpPr>
          <p:nvPr>
            <p:ph idx="10"/>
          </p:nvPr>
        </p:nvSpPr>
        <p:spPr>
          <a:xfrm>
            <a:off x="476251" y="2171697"/>
            <a:ext cx="11094720" cy="408622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1"/>
          </p:nvPr>
        </p:nvSpPr>
        <p:spPr>
          <a:xfrm>
            <a:off x="476251" y="1385886"/>
            <a:ext cx="11094720" cy="400110"/>
          </a:xfrm>
        </p:spPr>
        <p:txBody>
          <a:bodyPr anchor="b">
            <a:spAutoFit/>
          </a:bodyPr>
          <a:lstStyle>
            <a:lvl1pPr marL="0" indent="0">
              <a:buNone/>
              <a:defRPr sz="2000" i="1" baseline="0">
                <a:solidFill>
                  <a:schemeClr val="accent6">
                    <a:lumMod val="60000"/>
                    <a:lumOff val="40000"/>
                  </a:schemeClr>
                </a:solidFill>
              </a:defRPr>
            </a:lvl1pPr>
          </a:lstStyle>
          <a:p>
            <a:pPr lvl="0"/>
            <a:r>
              <a:rPr lang="en-US"/>
              <a:t>Click to edit Master text styles</a:t>
            </a:r>
          </a:p>
        </p:txBody>
      </p:sp>
      <p:sp>
        <p:nvSpPr>
          <p:cNvPr id="3" name="Slide Number Placeholder 9">
            <a:extLst>
              <a:ext uri="{FF2B5EF4-FFF2-40B4-BE49-F238E27FC236}">
                <a16:creationId xmlns:a16="http://schemas.microsoft.com/office/drawing/2014/main" id="{FF8198BD-7B69-E6C4-D95F-7F5DF5C0BC91}"/>
              </a:ext>
            </a:extLst>
          </p:cNvPr>
          <p:cNvSpPr>
            <a:spLocks noGrp="1"/>
          </p:cNvSpPr>
          <p:nvPr>
            <p:ph type="sldNum" sz="quarter" idx="12"/>
          </p:nvPr>
        </p:nvSpPr>
        <p:spPr>
          <a:xfrm>
            <a:off x="10739438" y="6337300"/>
            <a:ext cx="1009650" cy="365125"/>
          </a:xfrm>
          <a:prstGeom prst="rect">
            <a:avLst/>
          </a:prstGeom>
        </p:spPr>
        <p:txBody>
          <a:bodyPr/>
          <a:lstStyle>
            <a:lvl1pPr defTabSz="914400" eaLnBrk="0" hangingPunct="0">
              <a:defRPr b="1"/>
            </a:lvl1pPr>
          </a:lstStyle>
          <a:p>
            <a:pPr>
              <a:defRPr/>
            </a:pPr>
            <a:fld id="{A9C6057D-7739-3D4B-B9C6-BAC6D8745441}" type="slidenum">
              <a:rPr lang="en-US" altLang="en-US"/>
              <a:pPr>
                <a:defRPr/>
              </a:pPr>
              <a:t>‹#›</a:t>
            </a:fld>
            <a:endParaRPr lang="en-US" altLang="en-US"/>
          </a:p>
        </p:txBody>
      </p:sp>
    </p:spTree>
    <p:extLst>
      <p:ext uri="{BB962C8B-B14F-4D97-AF65-F5344CB8AC3E}">
        <p14:creationId xmlns:p14="http://schemas.microsoft.com/office/powerpoint/2010/main" val="25950684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5_Subhead-2 Lines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Content Placeholder 2"/>
          <p:cNvSpPr>
            <a:spLocks noGrp="1"/>
          </p:cNvSpPr>
          <p:nvPr>
            <p:ph idx="10"/>
          </p:nvPr>
        </p:nvSpPr>
        <p:spPr>
          <a:xfrm>
            <a:off x="476251" y="2371719"/>
            <a:ext cx="11094720" cy="377189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1"/>
          </p:nvPr>
        </p:nvSpPr>
        <p:spPr>
          <a:xfrm>
            <a:off x="476251" y="1936546"/>
            <a:ext cx="11094720" cy="400110"/>
          </a:xfrm>
        </p:spPr>
        <p:txBody>
          <a:bodyPr anchor="b">
            <a:spAutoFit/>
          </a:bodyPr>
          <a:lstStyle>
            <a:lvl1pPr marL="0" indent="0">
              <a:buNone/>
              <a:defRPr sz="2000" i="1" baseline="0">
                <a:solidFill>
                  <a:srgbClr val="6BA9D8"/>
                </a:solidFill>
              </a:defRPr>
            </a:lvl1pPr>
          </a:lstStyle>
          <a:p>
            <a:pPr lvl="0"/>
            <a:r>
              <a:rPr lang="en-US"/>
              <a:t>Click to edit Master text styles</a:t>
            </a:r>
          </a:p>
        </p:txBody>
      </p:sp>
      <p:sp>
        <p:nvSpPr>
          <p:cNvPr id="3" name="Slide Number Placeholder 9">
            <a:extLst>
              <a:ext uri="{FF2B5EF4-FFF2-40B4-BE49-F238E27FC236}">
                <a16:creationId xmlns:a16="http://schemas.microsoft.com/office/drawing/2014/main" id="{991E2E18-5652-F558-ED36-737A024E7694}"/>
              </a:ext>
            </a:extLst>
          </p:cNvPr>
          <p:cNvSpPr>
            <a:spLocks noGrp="1"/>
          </p:cNvSpPr>
          <p:nvPr>
            <p:ph type="sldNum" sz="quarter" idx="12"/>
          </p:nvPr>
        </p:nvSpPr>
        <p:spPr>
          <a:xfrm>
            <a:off x="10739438" y="6337300"/>
            <a:ext cx="1009650" cy="365125"/>
          </a:xfrm>
          <a:prstGeom prst="rect">
            <a:avLst/>
          </a:prstGeom>
        </p:spPr>
        <p:txBody>
          <a:bodyPr/>
          <a:lstStyle>
            <a:lvl1pPr defTabSz="914400" eaLnBrk="0" hangingPunct="0">
              <a:defRPr b="1"/>
            </a:lvl1pPr>
          </a:lstStyle>
          <a:p>
            <a:pPr>
              <a:defRPr/>
            </a:pPr>
            <a:fld id="{E08C9787-23AC-E94B-9271-73E6625E3771}" type="slidenum">
              <a:rPr lang="en-US" altLang="en-US"/>
              <a:pPr>
                <a:defRPr/>
              </a:pPr>
              <a:t>‹#›</a:t>
            </a:fld>
            <a:endParaRPr lang="en-US" altLang="en-US"/>
          </a:p>
        </p:txBody>
      </p:sp>
    </p:spTree>
    <p:extLst>
      <p:ext uri="{BB962C8B-B14F-4D97-AF65-F5344CB8AC3E}">
        <p14:creationId xmlns:p14="http://schemas.microsoft.com/office/powerpoint/2010/main" val="45303887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7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76249" y="976011"/>
            <a:ext cx="11094720" cy="539496"/>
          </a:xfrm>
        </p:spPr>
        <p:txBody>
          <a:bodyPr/>
          <a:lstStyle/>
          <a:p>
            <a:r>
              <a:rPr lang="en-US" dirty="0"/>
              <a:t>Click to edit Master title style</a:t>
            </a:r>
          </a:p>
        </p:txBody>
      </p:sp>
      <p:sp>
        <p:nvSpPr>
          <p:cNvPr id="3" name="Content Placeholder 2"/>
          <p:cNvSpPr>
            <a:spLocks noGrp="1"/>
          </p:cNvSpPr>
          <p:nvPr>
            <p:ph sz="half" idx="1"/>
          </p:nvPr>
        </p:nvSpPr>
        <p:spPr>
          <a:xfrm>
            <a:off x="476249" y="1685923"/>
            <a:ext cx="5384800" cy="4525963"/>
          </a:xfrm>
        </p:spPr>
        <p:txBody>
          <a:bodyPr/>
          <a:lstStyle>
            <a:lvl1pPr>
              <a:spcBef>
                <a:spcPts val="1000"/>
              </a:spcBef>
              <a:defRPr sz="2400"/>
            </a:lvl1pPr>
            <a:lvl2pPr>
              <a:spcBef>
                <a:spcPts val="600"/>
              </a:spcBef>
              <a:defRPr sz="2000"/>
            </a:lvl2pPr>
            <a:lvl3pPr>
              <a:spcBef>
                <a:spcPts val="600"/>
              </a:spcBef>
              <a:defRPr sz="1800"/>
            </a:lvl3pPr>
            <a:lvl4pPr>
              <a:spcBef>
                <a:spcPts val="600"/>
              </a:spcBef>
              <a:defRPr sz="1600"/>
            </a:lvl4pPr>
            <a:lvl5pPr>
              <a:spcBef>
                <a:spcPts val="600"/>
              </a:spcBef>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85923"/>
            <a:ext cx="5384800" cy="4525963"/>
          </a:xfrm>
        </p:spPr>
        <p:txBody>
          <a:bodyPr/>
          <a:lstStyle>
            <a:lvl1pPr>
              <a:spcBef>
                <a:spcPts val="1000"/>
              </a:spcBef>
              <a:defRPr sz="2400"/>
            </a:lvl1pPr>
            <a:lvl2pPr>
              <a:spcBef>
                <a:spcPts val="600"/>
              </a:spcBef>
              <a:defRPr sz="2000"/>
            </a:lvl2pPr>
            <a:lvl3pPr>
              <a:spcBef>
                <a:spcPts val="600"/>
              </a:spcBef>
              <a:defRPr sz="1800"/>
            </a:lvl3pPr>
            <a:lvl4pPr>
              <a:spcBef>
                <a:spcPts val="600"/>
              </a:spcBef>
              <a:defRPr sz="1600"/>
            </a:lvl4pPr>
            <a:lvl5pPr>
              <a:spcBef>
                <a:spcPts val="600"/>
              </a:spcBef>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9">
            <a:extLst>
              <a:ext uri="{FF2B5EF4-FFF2-40B4-BE49-F238E27FC236}">
                <a16:creationId xmlns:a16="http://schemas.microsoft.com/office/drawing/2014/main" id="{854A799B-8FD8-D952-C71C-D6A5AAC858A5}"/>
              </a:ext>
            </a:extLst>
          </p:cNvPr>
          <p:cNvSpPr>
            <a:spLocks noGrp="1"/>
          </p:cNvSpPr>
          <p:nvPr>
            <p:ph type="sldNum" sz="quarter" idx="10"/>
          </p:nvPr>
        </p:nvSpPr>
        <p:spPr>
          <a:xfrm>
            <a:off x="10739438" y="6337300"/>
            <a:ext cx="1009650" cy="365125"/>
          </a:xfrm>
          <a:prstGeom prst="rect">
            <a:avLst/>
          </a:prstGeom>
        </p:spPr>
        <p:txBody>
          <a:bodyPr/>
          <a:lstStyle>
            <a:lvl1pPr defTabSz="914400" eaLnBrk="0" hangingPunct="0">
              <a:defRPr b="1"/>
            </a:lvl1pPr>
          </a:lstStyle>
          <a:p>
            <a:pPr>
              <a:defRPr/>
            </a:pPr>
            <a:fld id="{882EB002-DCC0-694F-B157-85C61489BD62}" type="slidenum">
              <a:rPr lang="en-US" altLang="en-US"/>
              <a:pPr>
                <a:defRPr/>
              </a:pPr>
              <a:t>‹#›</a:t>
            </a:fld>
            <a:endParaRPr lang="en-US" altLang="en-US"/>
          </a:p>
        </p:txBody>
      </p:sp>
    </p:spTree>
    <p:extLst>
      <p:ext uri="{BB962C8B-B14F-4D97-AF65-F5344CB8AC3E}">
        <p14:creationId xmlns:p14="http://schemas.microsoft.com/office/powerpoint/2010/main" val="58460305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9_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6249" y="976011"/>
            <a:ext cx="11094720" cy="539496"/>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76250" y="1563328"/>
            <a:ext cx="5386917" cy="685287"/>
          </a:xfrm>
        </p:spPr>
        <p:txBody>
          <a:bodyPr anchor="b"/>
          <a:lstStyle>
            <a:lvl1pPr marL="0" indent="0">
              <a:lnSpc>
                <a:spcPct val="90000"/>
              </a:lnSpc>
              <a:spcBef>
                <a:spcPts val="0"/>
              </a:spcBef>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76250" y="224861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63328"/>
            <a:ext cx="5389033" cy="685287"/>
          </a:xfrm>
        </p:spPr>
        <p:txBody>
          <a:bodyPr anchor="b">
            <a:normAutofit/>
          </a:bodyPr>
          <a:lstStyle>
            <a:lvl1pPr marL="0" indent="0">
              <a:lnSpc>
                <a:spcPct val="90000"/>
              </a:lnSpc>
              <a:spcBef>
                <a:spcPts val="0"/>
              </a:spcBef>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93368" y="224861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9">
            <a:extLst>
              <a:ext uri="{FF2B5EF4-FFF2-40B4-BE49-F238E27FC236}">
                <a16:creationId xmlns:a16="http://schemas.microsoft.com/office/drawing/2014/main" id="{D07C10E3-2C04-98C9-F335-1B08E3FE9A10}"/>
              </a:ext>
            </a:extLst>
          </p:cNvPr>
          <p:cNvSpPr>
            <a:spLocks noGrp="1"/>
          </p:cNvSpPr>
          <p:nvPr>
            <p:ph type="sldNum" sz="quarter" idx="10"/>
          </p:nvPr>
        </p:nvSpPr>
        <p:spPr>
          <a:xfrm>
            <a:off x="10739438" y="6337300"/>
            <a:ext cx="1009650" cy="365125"/>
          </a:xfrm>
          <a:prstGeom prst="rect">
            <a:avLst/>
          </a:prstGeom>
        </p:spPr>
        <p:txBody>
          <a:bodyPr/>
          <a:lstStyle>
            <a:lvl1pPr defTabSz="914400" eaLnBrk="0" hangingPunct="0">
              <a:defRPr b="1"/>
            </a:lvl1pPr>
          </a:lstStyle>
          <a:p>
            <a:pPr>
              <a:defRPr/>
            </a:pPr>
            <a:fld id="{541E4F69-F2F0-274B-83B8-37EC0E8D66E9}" type="slidenum">
              <a:rPr lang="en-US" altLang="en-US"/>
              <a:pPr>
                <a:defRPr/>
              </a:pPr>
              <a:t>‹#›</a:t>
            </a:fld>
            <a:endParaRPr lang="en-US" altLang="en-US"/>
          </a:p>
        </p:txBody>
      </p:sp>
    </p:spTree>
    <p:extLst>
      <p:ext uri="{BB962C8B-B14F-4D97-AF65-F5344CB8AC3E}">
        <p14:creationId xmlns:p14="http://schemas.microsoft.com/office/powerpoint/2010/main" val="33627942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5_Alt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76250" y="105528"/>
            <a:ext cx="10477501" cy="539496"/>
          </a:xfrm>
        </p:spPr>
        <p:txBody>
          <a:bodyPr/>
          <a:lstStyle>
            <a:lvl1pPr>
              <a:defRPr sz="2000" i="1">
                <a:solidFill>
                  <a:schemeClr val="bg1"/>
                </a:solidFill>
              </a:defRPr>
            </a:lvl1pPr>
          </a:lstStyle>
          <a:p>
            <a:r>
              <a:rPr lang="en-US" dirty="0"/>
              <a:t>Click to edit Master title style</a:t>
            </a:r>
          </a:p>
        </p:txBody>
      </p:sp>
      <p:sp>
        <p:nvSpPr>
          <p:cNvPr id="3" name="Slide Number Placeholder 9">
            <a:extLst>
              <a:ext uri="{FF2B5EF4-FFF2-40B4-BE49-F238E27FC236}">
                <a16:creationId xmlns:a16="http://schemas.microsoft.com/office/drawing/2014/main" id="{D49ADCE1-4D31-D708-2F0B-08C0CC2DAA9D}"/>
              </a:ext>
            </a:extLst>
          </p:cNvPr>
          <p:cNvSpPr>
            <a:spLocks noGrp="1"/>
          </p:cNvSpPr>
          <p:nvPr>
            <p:ph type="sldNum" sz="quarter" idx="10"/>
          </p:nvPr>
        </p:nvSpPr>
        <p:spPr>
          <a:xfrm>
            <a:off x="10739438" y="6337300"/>
            <a:ext cx="1009650" cy="365125"/>
          </a:xfrm>
          <a:prstGeom prst="rect">
            <a:avLst/>
          </a:prstGeom>
        </p:spPr>
        <p:txBody>
          <a:bodyPr/>
          <a:lstStyle>
            <a:lvl1pPr defTabSz="914400" eaLnBrk="0" hangingPunct="0">
              <a:defRPr b="1"/>
            </a:lvl1pPr>
          </a:lstStyle>
          <a:p>
            <a:pPr>
              <a:defRPr/>
            </a:pPr>
            <a:fld id="{6DF36502-976C-CC47-A3D8-C9E0ED042C17}" type="slidenum">
              <a:rPr lang="en-US" altLang="en-US"/>
              <a:pPr>
                <a:defRPr/>
              </a:pPr>
              <a:t>‹#›</a:t>
            </a:fld>
            <a:endParaRPr lang="en-US" altLang="en-US"/>
          </a:p>
        </p:txBody>
      </p:sp>
    </p:spTree>
    <p:extLst>
      <p:ext uri="{BB962C8B-B14F-4D97-AF65-F5344CB8AC3E}">
        <p14:creationId xmlns:p14="http://schemas.microsoft.com/office/powerpoint/2010/main" val="232481346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5_Alt2_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76249" y="346891"/>
            <a:ext cx="11094720" cy="539496"/>
          </a:xfrm>
        </p:spPr>
        <p:txBody>
          <a:bodyPr/>
          <a:lstStyle>
            <a:lvl1pPr>
              <a:defRPr sz="3200"/>
            </a:lvl1pPr>
          </a:lstStyle>
          <a:p>
            <a:r>
              <a:rPr lang="en-US" dirty="0"/>
              <a:t>Click to edit Master title style</a:t>
            </a:r>
          </a:p>
        </p:txBody>
      </p:sp>
      <p:sp>
        <p:nvSpPr>
          <p:cNvPr id="6" name="Content Placeholder 2"/>
          <p:cNvSpPr>
            <a:spLocks noGrp="1"/>
          </p:cNvSpPr>
          <p:nvPr>
            <p:ph idx="10"/>
          </p:nvPr>
        </p:nvSpPr>
        <p:spPr>
          <a:xfrm>
            <a:off x="476251" y="1154181"/>
            <a:ext cx="11094720" cy="408622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9">
            <a:extLst>
              <a:ext uri="{FF2B5EF4-FFF2-40B4-BE49-F238E27FC236}">
                <a16:creationId xmlns:a16="http://schemas.microsoft.com/office/drawing/2014/main" id="{8A689FE1-2624-1E43-13E8-9C15EBBB2B6C}"/>
              </a:ext>
            </a:extLst>
          </p:cNvPr>
          <p:cNvSpPr>
            <a:spLocks noGrp="1"/>
          </p:cNvSpPr>
          <p:nvPr>
            <p:ph type="sldNum" sz="quarter" idx="11"/>
          </p:nvPr>
        </p:nvSpPr>
        <p:spPr>
          <a:xfrm>
            <a:off x="10739438" y="6337300"/>
            <a:ext cx="1009650" cy="365125"/>
          </a:xfrm>
          <a:prstGeom prst="rect">
            <a:avLst/>
          </a:prstGeom>
        </p:spPr>
        <p:txBody>
          <a:bodyPr/>
          <a:lstStyle>
            <a:lvl1pPr defTabSz="914400" eaLnBrk="0" hangingPunct="0">
              <a:defRPr b="1"/>
            </a:lvl1pPr>
          </a:lstStyle>
          <a:p>
            <a:pPr>
              <a:defRPr/>
            </a:pPr>
            <a:fld id="{1AB112F8-D5E9-8D4D-B505-1DF58FFBB033}" type="slidenum">
              <a:rPr lang="en-US" altLang="en-US"/>
              <a:pPr>
                <a:defRPr/>
              </a:pPr>
              <a:t>‹#›</a:t>
            </a:fld>
            <a:endParaRPr lang="en-US" altLang="en-US"/>
          </a:p>
        </p:txBody>
      </p:sp>
    </p:spTree>
    <p:extLst>
      <p:ext uri="{BB962C8B-B14F-4D97-AF65-F5344CB8AC3E}">
        <p14:creationId xmlns:p14="http://schemas.microsoft.com/office/powerpoint/2010/main" val="200413344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6_Alt2_Subhead-1 Line_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76249" y="346891"/>
            <a:ext cx="11094720" cy="539496"/>
          </a:xfrm>
        </p:spPr>
        <p:txBody>
          <a:bodyPr/>
          <a:lstStyle>
            <a:lvl1pPr>
              <a:defRPr sz="3200"/>
            </a:lvl1pPr>
          </a:lstStyle>
          <a:p>
            <a:r>
              <a:rPr lang="en-US" dirty="0"/>
              <a:t>Click to edit Master title style</a:t>
            </a:r>
          </a:p>
        </p:txBody>
      </p:sp>
      <p:sp>
        <p:nvSpPr>
          <p:cNvPr id="6" name="Content Placeholder 2"/>
          <p:cNvSpPr>
            <a:spLocks noGrp="1"/>
          </p:cNvSpPr>
          <p:nvPr>
            <p:ph idx="10"/>
          </p:nvPr>
        </p:nvSpPr>
        <p:spPr>
          <a:xfrm>
            <a:off x="476251" y="1625668"/>
            <a:ext cx="11094720" cy="408622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1"/>
          </p:nvPr>
        </p:nvSpPr>
        <p:spPr>
          <a:xfrm>
            <a:off x="476251" y="904692"/>
            <a:ext cx="11094720" cy="400110"/>
          </a:xfrm>
        </p:spPr>
        <p:txBody>
          <a:bodyPr anchor="b">
            <a:spAutoFit/>
          </a:bodyPr>
          <a:lstStyle>
            <a:lvl1pPr marL="0" indent="0">
              <a:buNone/>
              <a:defRPr sz="2000" i="1" baseline="0">
                <a:solidFill>
                  <a:srgbClr val="6BA9D8"/>
                </a:solidFill>
              </a:defRPr>
            </a:lvl1pPr>
          </a:lstStyle>
          <a:p>
            <a:pPr lvl="0"/>
            <a:r>
              <a:rPr lang="en-US"/>
              <a:t>Click to edit Master text styles</a:t>
            </a:r>
          </a:p>
        </p:txBody>
      </p:sp>
      <p:sp>
        <p:nvSpPr>
          <p:cNvPr id="3" name="Slide Number Placeholder 9">
            <a:extLst>
              <a:ext uri="{FF2B5EF4-FFF2-40B4-BE49-F238E27FC236}">
                <a16:creationId xmlns:a16="http://schemas.microsoft.com/office/drawing/2014/main" id="{73548400-8523-7A8B-B300-56138A75A85C}"/>
              </a:ext>
            </a:extLst>
          </p:cNvPr>
          <p:cNvSpPr>
            <a:spLocks noGrp="1"/>
          </p:cNvSpPr>
          <p:nvPr>
            <p:ph type="sldNum" sz="quarter" idx="12"/>
          </p:nvPr>
        </p:nvSpPr>
        <p:spPr>
          <a:xfrm>
            <a:off x="10739438" y="6337300"/>
            <a:ext cx="1009650" cy="365125"/>
          </a:xfrm>
          <a:prstGeom prst="rect">
            <a:avLst/>
          </a:prstGeom>
        </p:spPr>
        <p:txBody>
          <a:bodyPr/>
          <a:lstStyle>
            <a:lvl1pPr defTabSz="914400" eaLnBrk="0" hangingPunct="0">
              <a:defRPr b="1"/>
            </a:lvl1pPr>
          </a:lstStyle>
          <a:p>
            <a:pPr>
              <a:defRPr/>
            </a:pPr>
            <a:fld id="{8904A9E5-1053-C44C-B9DC-19041C4D2B0D}" type="slidenum">
              <a:rPr lang="en-US" altLang="en-US"/>
              <a:pPr>
                <a:defRPr/>
              </a:pPr>
              <a:t>‹#›</a:t>
            </a:fld>
            <a:endParaRPr lang="en-US" altLang="en-US"/>
          </a:p>
        </p:txBody>
      </p:sp>
    </p:spTree>
    <p:extLst>
      <p:ext uri="{BB962C8B-B14F-4D97-AF65-F5344CB8AC3E}">
        <p14:creationId xmlns:p14="http://schemas.microsoft.com/office/powerpoint/2010/main" val="330295602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6_Section Divider">
    <p:bg>
      <p:bgPr>
        <a:gradFill rotWithShape="0">
          <a:gsLst>
            <a:gs pos="0">
              <a:srgbClr val="002D5F"/>
            </a:gs>
            <a:gs pos="50000">
              <a:srgbClr val="00458B"/>
            </a:gs>
            <a:gs pos="100000">
              <a:srgbClr val="0054A7"/>
            </a:gs>
          </a:gsLst>
          <a:lin ang="5400000"/>
        </a:gradFill>
        <a:effectLst/>
      </p:bgPr>
    </p:bg>
    <p:spTree>
      <p:nvGrpSpPr>
        <p:cNvPr id="1" name=""/>
        <p:cNvGrpSpPr/>
        <p:nvPr/>
      </p:nvGrpSpPr>
      <p:grpSpPr>
        <a:xfrm>
          <a:off x="0" y="0"/>
          <a:ext cx="0" cy="0"/>
          <a:chOff x="0" y="0"/>
          <a:chExt cx="0" cy="0"/>
        </a:xfrm>
      </p:grpSpPr>
      <p:pic>
        <p:nvPicPr>
          <p:cNvPr id="4" name="Picture 5" descr="shield.png">
            <a:extLst>
              <a:ext uri="{FF2B5EF4-FFF2-40B4-BE49-F238E27FC236}">
                <a16:creationId xmlns:a16="http://schemas.microsoft.com/office/drawing/2014/main" id="{01F272BA-0FEC-E294-9B4C-2163BAA2719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9831388" y="661988"/>
            <a:ext cx="908050" cy="83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clinical_research_institute_white.png">
            <a:extLst>
              <a:ext uri="{FF2B5EF4-FFF2-40B4-BE49-F238E27FC236}">
                <a16:creationId xmlns:a16="http://schemas.microsoft.com/office/drawing/2014/main" id="{F7546DF6-1988-B633-B814-3716077A9BC1}"/>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39800" y="5429250"/>
            <a:ext cx="5583238"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310888" y="1910121"/>
            <a:ext cx="8363712" cy="1472184"/>
          </a:xfrm>
        </p:spPr>
        <p:txBody>
          <a:bodyPr anchor="b"/>
          <a:lstStyle>
            <a:lvl1pPr algn="l">
              <a:defRPr sz="4785" b="0" cap="none">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10888" y="4128262"/>
            <a:ext cx="3923510" cy="460575"/>
          </a:xfrm>
        </p:spPr>
        <p:txBody>
          <a:bodyPr wrap="none">
            <a:spAutoFit/>
          </a:bodyPr>
          <a:lstStyle>
            <a:lvl1pPr marL="0" indent="0">
              <a:buNone/>
              <a:defRPr sz="2393">
                <a:solidFill>
                  <a:schemeClr val="bg1"/>
                </a:solidFill>
              </a:defRPr>
            </a:lvl1pPr>
            <a:lvl2pPr marL="455789" indent="0">
              <a:buNone/>
              <a:defRPr sz="1794">
                <a:solidFill>
                  <a:schemeClr val="tx1">
                    <a:tint val="75000"/>
                  </a:schemeClr>
                </a:solidFill>
              </a:defRPr>
            </a:lvl2pPr>
            <a:lvl3pPr marL="911579" indent="0">
              <a:buNone/>
              <a:defRPr sz="1595">
                <a:solidFill>
                  <a:schemeClr val="tx1">
                    <a:tint val="75000"/>
                  </a:schemeClr>
                </a:solidFill>
              </a:defRPr>
            </a:lvl3pPr>
            <a:lvl4pPr marL="1367369" indent="0">
              <a:buNone/>
              <a:defRPr sz="1395">
                <a:solidFill>
                  <a:schemeClr val="tx1">
                    <a:tint val="75000"/>
                  </a:schemeClr>
                </a:solidFill>
              </a:defRPr>
            </a:lvl4pPr>
            <a:lvl5pPr marL="1823159" indent="0">
              <a:buNone/>
              <a:defRPr sz="1395">
                <a:solidFill>
                  <a:schemeClr val="tx1">
                    <a:tint val="75000"/>
                  </a:schemeClr>
                </a:solidFill>
              </a:defRPr>
            </a:lvl5pPr>
            <a:lvl6pPr marL="2278948" indent="0">
              <a:buNone/>
              <a:defRPr sz="1395">
                <a:solidFill>
                  <a:schemeClr val="tx1">
                    <a:tint val="75000"/>
                  </a:schemeClr>
                </a:solidFill>
              </a:defRPr>
            </a:lvl6pPr>
            <a:lvl7pPr marL="2734738" indent="0">
              <a:buNone/>
              <a:defRPr sz="1395">
                <a:solidFill>
                  <a:schemeClr val="tx1">
                    <a:tint val="75000"/>
                  </a:schemeClr>
                </a:solidFill>
              </a:defRPr>
            </a:lvl7pPr>
            <a:lvl8pPr marL="3190528" indent="0">
              <a:buNone/>
              <a:defRPr sz="1395">
                <a:solidFill>
                  <a:schemeClr val="tx1">
                    <a:tint val="75000"/>
                  </a:schemeClr>
                </a:solidFill>
              </a:defRPr>
            </a:lvl8pPr>
            <a:lvl9pPr marL="3646318" indent="0">
              <a:buNone/>
              <a:defRPr sz="1395">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628849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nchor="b"/>
          <a:lstStyle/>
          <a:p>
            <a:r>
              <a:rPr lang="en-US"/>
              <a:t>Click to edit Master title style</a:t>
            </a:r>
          </a:p>
        </p:txBody>
      </p:sp>
      <p:sp>
        <p:nvSpPr>
          <p:cNvPr id="4" name="Footer Placeholder 4">
            <a:extLst>
              <a:ext uri="{FF2B5EF4-FFF2-40B4-BE49-F238E27FC236}">
                <a16:creationId xmlns:a16="http://schemas.microsoft.com/office/drawing/2014/main" id="{431146AF-8FF0-4747-B739-33F15879AD10}"/>
              </a:ext>
            </a:extLst>
          </p:cNvPr>
          <p:cNvSpPr>
            <a:spLocks noGrp="1"/>
          </p:cNvSpPr>
          <p:nvPr>
            <p:ph type="ftr" sz="quarter" idx="3"/>
          </p:nvPr>
        </p:nvSpPr>
        <p:spPr>
          <a:xfrm>
            <a:off x="838200" y="6356350"/>
            <a:ext cx="1051560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r>
              <a:rPr lang="en-US"/>
              <a:t>Capranzano P, et al. Expert Rev Cardiovasc Ther. 2013;11(8):959-973;</a:t>
            </a:r>
          </a:p>
          <a:p>
            <a:r>
              <a:rPr lang="en-US"/>
              <a:t>
Granger CB, et al. N Engl J Med. 2011;365:981-992; </a:t>
            </a:r>
          </a:p>
          <a:p>
            <a:r>
              <a:rPr lang="en-US"/>
              <a:t>
Connolly SJ, et al. N Engl J Med. 2009;361(12):1139-1151;</a:t>
            </a:r>
          </a:p>
          <a:p>
            <a:r>
              <a:rPr lang="en-US"/>
              <a:t>
Patel MR, et al. N Engl J Med. 2011;365(10):883-891.</a:t>
            </a:r>
            <a:endParaRPr lang="en-US" dirty="0"/>
          </a:p>
        </p:txBody>
      </p:sp>
    </p:spTree>
    <p:extLst>
      <p:ext uri="{BB962C8B-B14F-4D97-AF65-F5344CB8AC3E}">
        <p14:creationId xmlns:p14="http://schemas.microsoft.com/office/powerpoint/2010/main" val="280463169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6_Subhead-1 Line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Content Placeholder 2"/>
          <p:cNvSpPr>
            <a:spLocks noGrp="1"/>
          </p:cNvSpPr>
          <p:nvPr>
            <p:ph idx="10"/>
          </p:nvPr>
        </p:nvSpPr>
        <p:spPr>
          <a:xfrm>
            <a:off x="476251" y="2171697"/>
            <a:ext cx="11094720" cy="408622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1"/>
          </p:nvPr>
        </p:nvSpPr>
        <p:spPr>
          <a:xfrm>
            <a:off x="476251" y="1385886"/>
            <a:ext cx="11094720" cy="400110"/>
          </a:xfrm>
        </p:spPr>
        <p:txBody>
          <a:bodyPr anchor="b">
            <a:spAutoFit/>
          </a:bodyPr>
          <a:lstStyle>
            <a:lvl1pPr marL="0" indent="0">
              <a:buNone/>
              <a:defRPr sz="1993" i="1" baseline="0">
                <a:solidFill>
                  <a:schemeClr val="accent6">
                    <a:lumMod val="60000"/>
                    <a:lumOff val="40000"/>
                  </a:schemeClr>
                </a:solidFill>
              </a:defRPr>
            </a:lvl1pPr>
          </a:lstStyle>
          <a:p>
            <a:pPr lvl="0"/>
            <a:r>
              <a:rPr lang="en-US"/>
              <a:t>Click to edit Master text styles</a:t>
            </a:r>
          </a:p>
        </p:txBody>
      </p:sp>
      <p:sp>
        <p:nvSpPr>
          <p:cNvPr id="3" name="Slide Number Placeholder 9">
            <a:extLst>
              <a:ext uri="{FF2B5EF4-FFF2-40B4-BE49-F238E27FC236}">
                <a16:creationId xmlns:a16="http://schemas.microsoft.com/office/drawing/2014/main" id="{28D5B6CA-A3DE-7AD3-C6EA-4AB0E521F8C2}"/>
              </a:ext>
            </a:extLst>
          </p:cNvPr>
          <p:cNvSpPr>
            <a:spLocks noGrp="1"/>
          </p:cNvSpPr>
          <p:nvPr>
            <p:ph type="sldNum" sz="quarter" idx="12"/>
          </p:nvPr>
        </p:nvSpPr>
        <p:spPr>
          <a:xfrm>
            <a:off x="10739438" y="6337300"/>
            <a:ext cx="1009650" cy="365125"/>
          </a:xfrm>
          <a:prstGeom prst="rect">
            <a:avLst/>
          </a:prstGeom>
        </p:spPr>
        <p:txBody>
          <a:bodyPr/>
          <a:lstStyle>
            <a:lvl1pPr defTabSz="822325" eaLnBrk="0" hangingPunct="0">
              <a:defRPr b="1"/>
            </a:lvl1pPr>
          </a:lstStyle>
          <a:p>
            <a:pPr>
              <a:defRPr/>
            </a:pPr>
            <a:fld id="{A6FAB2ED-9C59-CD4C-BAB1-FA046F321C17}" type="slidenum">
              <a:rPr lang="en-US" altLang="en-US"/>
              <a:pPr>
                <a:defRPr/>
              </a:pPr>
              <a:t>‹#›</a:t>
            </a:fld>
            <a:endParaRPr lang="en-US" altLang="en-US"/>
          </a:p>
        </p:txBody>
      </p:sp>
    </p:spTree>
    <p:extLst>
      <p:ext uri="{BB962C8B-B14F-4D97-AF65-F5344CB8AC3E}">
        <p14:creationId xmlns:p14="http://schemas.microsoft.com/office/powerpoint/2010/main" val="317795356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6_Subhead-2 Lines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Content Placeholder 2"/>
          <p:cNvSpPr>
            <a:spLocks noGrp="1"/>
          </p:cNvSpPr>
          <p:nvPr>
            <p:ph idx="10"/>
          </p:nvPr>
        </p:nvSpPr>
        <p:spPr>
          <a:xfrm>
            <a:off x="476251" y="2371720"/>
            <a:ext cx="11094720" cy="377189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1"/>
          </p:nvPr>
        </p:nvSpPr>
        <p:spPr>
          <a:xfrm>
            <a:off x="476251" y="1937637"/>
            <a:ext cx="11094720" cy="399020"/>
          </a:xfrm>
        </p:spPr>
        <p:txBody>
          <a:bodyPr anchor="b">
            <a:spAutoFit/>
          </a:bodyPr>
          <a:lstStyle>
            <a:lvl1pPr marL="0" indent="0">
              <a:buNone/>
              <a:defRPr sz="1993" i="1" baseline="0">
                <a:solidFill>
                  <a:srgbClr val="6BA9D8"/>
                </a:solidFill>
              </a:defRPr>
            </a:lvl1pPr>
          </a:lstStyle>
          <a:p>
            <a:pPr lvl="0"/>
            <a:r>
              <a:rPr lang="en-US"/>
              <a:t>Click to edit Master text styles</a:t>
            </a:r>
          </a:p>
        </p:txBody>
      </p:sp>
      <p:sp>
        <p:nvSpPr>
          <p:cNvPr id="3" name="Slide Number Placeholder 9">
            <a:extLst>
              <a:ext uri="{FF2B5EF4-FFF2-40B4-BE49-F238E27FC236}">
                <a16:creationId xmlns:a16="http://schemas.microsoft.com/office/drawing/2014/main" id="{97941429-6493-B9DA-0665-9E42D6FB8CCA}"/>
              </a:ext>
            </a:extLst>
          </p:cNvPr>
          <p:cNvSpPr>
            <a:spLocks noGrp="1"/>
          </p:cNvSpPr>
          <p:nvPr>
            <p:ph type="sldNum" sz="quarter" idx="12"/>
          </p:nvPr>
        </p:nvSpPr>
        <p:spPr>
          <a:xfrm>
            <a:off x="10739438" y="6337300"/>
            <a:ext cx="1009650" cy="365125"/>
          </a:xfrm>
          <a:prstGeom prst="rect">
            <a:avLst/>
          </a:prstGeom>
        </p:spPr>
        <p:txBody>
          <a:bodyPr/>
          <a:lstStyle>
            <a:lvl1pPr defTabSz="822325" eaLnBrk="0" hangingPunct="0">
              <a:defRPr b="1"/>
            </a:lvl1pPr>
          </a:lstStyle>
          <a:p>
            <a:pPr>
              <a:defRPr/>
            </a:pPr>
            <a:fld id="{102E8146-2D0B-DC4F-AFFA-ACC5C25522A3}" type="slidenum">
              <a:rPr lang="en-US" altLang="en-US"/>
              <a:pPr>
                <a:defRPr/>
              </a:pPr>
              <a:t>‹#›</a:t>
            </a:fld>
            <a:endParaRPr lang="en-US" altLang="en-US"/>
          </a:p>
        </p:txBody>
      </p:sp>
    </p:spTree>
    <p:extLst>
      <p:ext uri="{BB962C8B-B14F-4D97-AF65-F5344CB8AC3E}">
        <p14:creationId xmlns:p14="http://schemas.microsoft.com/office/powerpoint/2010/main" val="298953431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8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76249" y="976011"/>
            <a:ext cx="11094720" cy="539496"/>
          </a:xfrm>
        </p:spPr>
        <p:txBody>
          <a:bodyPr/>
          <a:lstStyle/>
          <a:p>
            <a:r>
              <a:rPr lang="en-US" dirty="0"/>
              <a:t>Click to edit Master title style</a:t>
            </a:r>
          </a:p>
        </p:txBody>
      </p:sp>
      <p:sp>
        <p:nvSpPr>
          <p:cNvPr id="3" name="Content Placeholder 2"/>
          <p:cNvSpPr>
            <a:spLocks noGrp="1"/>
          </p:cNvSpPr>
          <p:nvPr>
            <p:ph sz="half" idx="1"/>
          </p:nvPr>
        </p:nvSpPr>
        <p:spPr>
          <a:xfrm>
            <a:off x="476249" y="1685924"/>
            <a:ext cx="5384800" cy="4525963"/>
          </a:xfrm>
        </p:spPr>
        <p:txBody>
          <a:bodyPr/>
          <a:lstStyle>
            <a:lvl1pPr>
              <a:spcBef>
                <a:spcPts val="997"/>
              </a:spcBef>
              <a:defRPr sz="2393"/>
            </a:lvl1pPr>
            <a:lvl2pPr>
              <a:spcBef>
                <a:spcPts val="598"/>
              </a:spcBef>
              <a:defRPr sz="1993"/>
            </a:lvl2pPr>
            <a:lvl3pPr>
              <a:spcBef>
                <a:spcPts val="598"/>
              </a:spcBef>
              <a:defRPr sz="1794"/>
            </a:lvl3pPr>
            <a:lvl4pPr>
              <a:spcBef>
                <a:spcPts val="598"/>
              </a:spcBef>
              <a:defRPr sz="1595"/>
            </a:lvl4pPr>
            <a:lvl5pPr>
              <a:spcBef>
                <a:spcPts val="598"/>
              </a:spcBef>
              <a:defRPr sz="1595"/>
            </a:lvl5pPr>
            <a:lvl6pPr>
              <a:defRPr sz="1794"/>
            </a:lvl6pPr>
            <a:lvl7pPr>
              <a:defRPr sz="1794"/>
            </a:lvl7pPr>
            <a:lvl8pPr>
              <a:defRPr sz="1794"/>
            </a:lvl8pPr>
            <a:lvl9pPr>
              <a:defRPr sz="1794"/>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85924"/>
            <a:ext cx="5384800" cy="4525963"/>
          </a:xfrm>
        </p:spPr>
        <p:txBody>
          <a:bodyPr/>
          <a:lstStyle>
            <a:lvl1pPr>
              <a:spcBef>
                <a:spcPts val="997"/>
              </a:spcBef>
              <a:defRPr sz="2393"/>
            </a:lvl1pPr>
            <a:lvl2pPr>
              <a:spcBef>
                <a:spcPts val="598"/>
              </a:spcBef>
              <a:defRPr sz="1993"/>
            </a:lvl2pPr>
            <a:lvl3pPr>
              <a:spcBef>
                <a:spcPts val="598"/>
              </a:spcBef>
              <a:defRPr sz="1794"/>
            </a:lvl3pPr>
            <a:lvl4pPr>
              <a:spcBef>
                <a:spcPts val="598"/>
              </a:spcBef>
              <a:defRPr sz="1595"/>
            </a:lvl4pPr>
            <a:lvl5pPr>
              <a:spcBef>
                <a:spcPts val="598"/>
              </a:spcBef>
              <a:defRPr sz="1595"/>
            </a:lvl5pPr>
            <a:lvl6pPr>
              <a:defRPr sz="1794"/>
            </a:lvl6pPr>
            <a:lvl7pPr>
              <a:defRPr sz="1794"/>
            </a:lvl7pPr>
            <a:lvl8pPr>
              <a:defRPr sz="1794"/>
            </a:lvl8pPr>
            <a:lvl9pPr>
              <a:defRPr sz="1794"/>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9">
            <a:extLst>
              <a:ext uri="{FF2B5EF4-FFF2-40B4-BE49-F238E27FC236}">
                <a16:creationId xmlns:a16="http://schemas.microsoft.com/office/drawing/2014/main" id="{74D371A8-FE89-28F7-5B94-7F262B07A0C9}"/>
              </a:ext>
            </a:extLst>
          </p:cNvPr>
          <p:cNvSpPr>
            <a:spLocks noGrp="1"/>
          </p:cNvSpPr>
          <p:nvPr>
            <p:ph type="sldNum" sz="quarter" idx="10"/>
          </p:nvPr>
        </p:nvSpPr>
        <p:spPr>
          <a:xfrm>
            <a:off x="10739438" y="6337300"/>
            <a:ext cx="1009650" cy="365125"/>
          </a:xfrm>
          <a:prstGeom prst="rect">
            <a:avLst/>
          </a:prstGeom>
        </p:spPr>
        <p:txBody>
          <a:bodyPr/>
          <a:lstStyle>
            <a:lvl1pPr defTabSz="822325" eaLnBrk="0" hangingPunct="0">
              <a:defRPr b="1"/>
            </a:lvl1pPr>
          </a:lstStyle>
          <a:p>
            <a:pPr>
              <a:defRPr/>
            </a:pPr>
            <a:fld id="{68A90310-28E6-534E-A169-595ADC917FBD}" type="slidenum">
              <a:rPr lang="en-US" altLang="en-US"/>
              <a:pPr>
                <a:defRPr/>
              </a:pPr>
              <a:t>‹#›</a:t>
            </a:fld>
            <a:endParaRPr lang="en-US" altLang="en-US"/>
          </a:p>
        </p:txBody>
      </p:sp>
    </p:spTree>
    <p:extLst>
      <p:ext uri="{BB962C8B-B14F-4D97-AF65-F5344CB8AC3E}">
        <p14:creationId xmlns:p14="http://schemas.microsoft.com/office/powerpoint/2010/main" val="98460968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0_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6249" y="976011"/>
            <a:ext cx="11094720" cy="539496"/>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76250" y="1563328"/>
            <a:ext cx="5386917" cy="685287"/>
          </a:xfrm>
        </p:spPr>
        <p:txBody>
          <a:bodyPr anchor="b"/>
          <a:lstStyle>
            <a:lvl1pPr marL="0" indent="0">
              <a:lnSpc>
                <a:spcPct val="90000"/>
              </a:lnSpc>
              <a:spcBef>
                <a:spcPts val="0"/>
              </a:spcBef>
              <a:buNone/>
              <a:defRPr sz="2193" b="1"/>
            </a:lvl1pPr>
            <a:lvl2pPr marL="455789" indent="0">
              <a:buNone/>
              <a:defRPr sz="1993" b="1"/>
            </a:lvl2pPr>
            <a:lvl3pPr marL="911579" indent="0">
              <a:buNone/>
              <a:defRPr sz="1794" b="1"/>
            </a:lvl3pPr>
            <a:lvl4pPr marL="1367369" indent="0">
              <a:buNone/>
              <a:defRPr sz="1595" b="1"/>
            </a:lvl4pPr>
            <a:lvl5pPr marL="1823159" indent="0">
              <a:buNone/>
              <a:defRPr sz="1595" b="1"/>
            </a:lvl5pPr>
            <a:lvl6pPr marL="2278948" indent="0">
              <a:buNone/>
              <a:defRPr sz="1595" b="1"/>
            </a:lvl6pPr>
            <a:lvl7pPr marL="2734738" indent="0">
              <a:buNone/>
              <a:defRPr sz="1595" b="1"/>
            </a:lvl7pPr>
            <a:lvl8pPr marL="3190528" indent="0">
              <a:buNone/>
              <a:defRPr sz="1595" b="1"/>
            </a:lvl8pPr>
            <a:lvl9pPr marL="3646318" indent="0">
              <a:buNone/>
              <a:defRPr sz="1595" b="1"/>
            </a:lvl9pPr>
          </a:lstStyle>
          <a:p>
            <a:pPr lvl="0"/>
            <a:r>
              <a:rPr lang="en-US" dirty="0"/>
              <a:t>Click to edit Master text styles</a:t>
            </a:r>
          </a:p>
        </p:txBody>
      </p:sp>
      <p:sp>
        <p:nvSpPr>
          <p:cNvPr id="4" name="Content Placeholder 3"/>
          <p:cNvSpPr>
            <a:spLocks noGrp="1"/>
          </p:cNvSpPr>
          <p:nvPr>
            <p:ph sz="half" idx="2"/>
          </p:nvPr>
        </p:nvSpPr>
        <p:spPr>
          <a:xfrm>
            <a:off x="476250" y="2248615"/>
            <a:ext cx="5386917" cy="3951288"/>
          </a:xfrm>
        </p:spPr>
        <p:txBody>
          <a:bodyPr/>
          <a:lstStyle>
            <a:lvl1pPr>
              <a:defRPr sz="2393"/>
            </a:lvl1pPr>
            <a:lvl2pPr>
              <a:defRPr sz="1993"/>
            </a:lvl2pPr>
            <a:lvl3pPr>
              <a:defRPr sz="1794"/>
            </a:lvl3pPr>
            <a:lvl4pPr>
              <a:defRPr sz="1595"/>
            </a:lvl4pPr>
            <a:lvl5pPr>
              <a:defRPr sz="1595"/>
            </a:lvl5pPr>
            <a:lvl6pPr>
              <a:defRPr sz="1595"/>
            </a:lvl6pPr>
            <a:lvl7pPr>
              <a:defRPr sz="1595"/>
            </a:lvl7pPr>
            <a:lvl8pPr>
              <a:defRPr sz="1595"/>
            </a:lvl8pPr>
            <a:lvl9pPr>
              <a:defRPr sz="159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63328"/>
            <a:ext cx="5389033" cy="685287"/>
          </a:xfrm>
        </p:spPr>
        <p:txBody>
          <a:bodyPr anchor="b"/>
          <a:lstStyle>
            <a:lvl1pPr marL="0" indent="0">
              <a:lnSpc>
                <a:spcPct val="90000"/>
              </a:lnSpc>
              <a:spcBef>
                <a:spcPts val="0"/>
              </a:spcBef>
              <a:buNone/>
              <a:defRPr sz="2193" b="1"/>
            </a:lvl1pPr>
            <a:lvl2pPr marL="455789" indent="0">
              <a:buNone/>
              <a:defRPr sz="1993" b="1"/>
            </a:lvl2pPr>
            <a:lvl3pPr marL="911579" indent="0">
              <a:buNone/>
              <a:defRPr sz="1794" b="1"/>
            </a:lvl3pPr>
            <a:lvl4pPr marL="1367369" indent="0">
              <a:buNone/>
              <a:defRPr sz="1595" b="1"/>
            </a:lvl4pPr>
            <a:lvl5pPr marL="1823159" indent="0">
              <a:buNone/>
              <a:defRPr sz="1595" b="1"/>
            </a:lvl5pPr>
            <a:lvl6pPr marL="2278948" indent="0">
              <a:buNone/>
              <a:defRPr sz="1595" b="1"/>
            </a:lvl6pPr>
            <a:lvl7pPr marL="2734738" indent="0">
              <a:buNone/>
              <a:defRPr sz="1595" b="1"/>
            </a:lvl7pPr>
            <a:lvl8pPr marL="3190528" indent="0">
              <a:buNone/>
              <a:defRPr sz="1595" b="1"/>
            </a:lvl8pPr>
            <a:lvl9pPr marL="3646318" indent="0">
              <a:buNone/>
              <a:defRPr sz="1595" b="1"/>
            </a:lvl9pPr>
          </a:lstStyle>
          <a:p>
            <a:pPr lvl="0"/>
            <a:r>
              <a:rPr lang="en-US" dirty="0"/>
              <a:t>Click to edit Master text styles</a:t>
            </a:r>
          </a:p>
        </p:txBody>
      </p:sp>
      <p:sp>
        <p:nvSpPr>
          <p:cNvPr id="6" name="Content Placeholder 5"/>
          <p:cNvSpPr>
            <a:spLocks noGrp="1"/>
          </p:cNvSpPr>
          <p:nvPr>
            <p:ph sz="quarter" idx="4"/>
          </p:nvPr>
        </p:nvSpPr>
        <p:spPr>
          <a:xfrm>
            <a:off x="6193369" y="2248615"/>
            <a:ext cx="5389033" cy="3951288"/>
          </a:xfrm>
        </p:spPr>
        <p:txBody>
          <a:bodyPr/>
          <a:lstStyle>
            <a:lvl1pPr>
              <a:defRPr sz="2393"/>
            </a:lvl1pPr>
            <a:lvl2pPr>
              <a:defRPr sz="1993"/>
            </a:lvl2pPr>
            <a:lvl3pPr>
              <a:defRPr sz="1794"/>
            </a:lvl3pPr>
            <a:lvl4pPr>
              <a:defRPr sz="1595"/>
            </a:lvl4pPr>
            <a:lvl5pPr>
              <a:defRPr sz="1595"/>
            </a:lvl5pPr>
            <a:lvl6pPr>
              <a:defRPr sz="1595"/>
            </a:lvl6pPr>
            <a:lvl7pPr>
              <a:defRPr sz="1595"/>
            </a:lvl7pPr>
            <a:lvl8pPr>
              <a:defRPr sz="1595"/>
            </a:lvl8pPr>
            <a:lvl9pPr>
              <a:defRPr sz="1595"/>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9">
            <a:extLst>
              <a:ext uri="{FF2B5EF4-FFF2-40B4-BE49-F238E27FC236}">
                <a16:creationId xmlns:a16="http://schemas.microsoft.com/office/drawing/2014/main" id="{82A4C7FA-8235-0D24-AD9C-8CACD7EC9C0F}"/>
              </a:ext>
            </a:extLst>
          </p:cNvPr>
          <p:cNvSpPr>
            <a:spLocks noGrp="1"/>
          </p:cNvSpPr>
          <p:nvPr>
            <p:ph type="sldNum" sz="quarter" idx="10"/>
          </p:nvPr>
        </p:nvSpPr>
        <p:spPr>
          <a:xfrm>
            <a:off x="10739438" y="6337300"/>
            <a:ext cx="1009650" cy="365125"/>
          </a:xfrm>
          <a:prstGeom prst="rect">
            <a:avLst/>
          </a:prstGeom>
        </p:spPr>
        <p:txBody>
          <a:bodyPr/>
          <a:lstStyle>
            <a:lvl1pPr defTabSz="822325" eaLnBrk="0" hangingPunct="0">
              <a:defRPr b="1"/>
            </a:lvl1pPr>
          </a:lstStyle>
          <a:p>
            <a:pPr>
              <a:defRPr/>
            </a:pPr>
            <a:fld id="{475EFFC6-0766-2949-B0E4-4763F3F89E26}" type="slidenum">
              <a:rPr lang="en-US" altLang="en-US"/>
              <a:pPr>
                <a:defRPr/>
              </a:pPr>
              <a:t>‹#›</a:t>
            </a:fld>
            <a:endParaRPr lang="en-US" altLang="en-US"/>
          </a:p>
        </p:txBody>
      </p:sp>
    </p:spTree>
    <p:extLst>
      <p:ext uri="{BB962C8B-B14F-4D97-AF65-F5344CB8AC3E}">
        <p14:creationId xmlns:p14="http://schemas.microsoft.com/office/powerpoint/2010/main" val="241912539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6_Alt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76250" y="105528"/>
            <a:ext cx="10477501" cy="539496"/>
          </a:xfrm>
        </p:spPr>
        <p:txBody>
          <a:bodyPr/>
          <a:lstStyle>
            <a:lvl1pPr>
              <a:defRPr sz="1993" i="1">
                <a:solidFill>
                  <a:schemeClr val="bg1"/>
                </a:solidFill>
              </a:defRPr>
            </a:lvl1pPr>
          </a:lstStyle>
          <a:p>
            <a:r>
              <a:rPr lang="en-US" dirty="0"/>
              <a:t>Click to edit Master title style</a:t>
            </a:r>
          </a:p>
        </p:txBody>
      </p:sp>
      <p:sp>
        <p:nvSpPr>
          <p:cNvPr id="3" name="Slide Number Placeholder 9">
            <a:extLst>
              <a:ext uri="{FF2B5EF4-FFF2-40B4-BE49-F238E27FC236}">
                <a16:creationId xmlns:a16="http://schemas.microsoft.com/office/drawing/2014/main" id="{620686B0-ABDB-E3FB-3813-B30C6DE639A8}"/>
              </a:ext>
            </a:extLst>
          </p:cNvPr>
          <p:cNvSpPr>
            <a:spLocks noGrp="1"/>
          </p:cNvSpPr>
          <p:nvPr>
            <p:ph type="sldNum" sz="quarter" idx="10"/>
          </p:nvPr>
        </p:nvSpPr>
        <p:spPr>
          <a:xfrm>
            <a:off x="10739438" y="6337300"/>
            <a:ext cx="1009650" cy="365125"/>
          </a:xfrm>
          <a:prstGeom prst="rect">
            <a:avLst/>
          </a:prstGeom>
        </p:spPr>
        <p:txBody>
          <a:bodyPr/>
          <a:lstStyle>
            <a:lvl1pPr defTabSz="822325" eaLnBrk="0" hangingPunct="0">
              <a:defRPr b="1"/>
            </a:lvl1pPr>
          </a:lstStyle>
          <a:p>
            <a:pPr>
              <a:defRPr/>
            </a:pPr>
            <a:fld id="{E25C75E2-1B66-5D4B-B7B8-0811C0368532}" type="slidenum">
              <a:rPr lang="en-US" altLang="en-US"/>
              <a:pPr>
                <a:defRPr/>
              </a:pPr>
              <a:t>‹#›</a:t>
            </a:fld>
            <a:endParaRPr lang="en-US" altLang="en-US"/>
          </a:p>
        </p:txBody>
      </p:sp>
    </p:spTree>
    <p:extLst>
      <p:ext uri="{BB962C8B-B14F-4D97-AF65-F5344CB8AC3E}">
        <p14:creationId xmlns:p14="http://schemas.microsoft.com/office/powerpoint/2010/main" val="74009435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6_Alt2_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76249" y="346892"/>
            <a:ext cx="11094720" cy="539496"/>
          </a:xfrm>
        </p:spPr>
        <p:txBody>
          <a:bodyPr/>
          <a:lstStyle>
            <a:lvl1pPr>
              <a:defRPr sz="3190"/>
            </a:lvl1pPr>
          </a:lstStyle>
          <a:p>
            <a:r>
              <a:rPr lang="en-US" dirty="0"/>
              <a:t>Click to edit Master title style</a:t>
            </a:r>
          </a:p>
        </p:txBody>
      </p:sp>
      <p:sp>
        <p:nvSpPr>
          <p:cNvPr id="6" name="Content Placeholder 2"/>
          <p:cNvSpPr>
            <a:spLocks noGrp="1"/>
          </p:cNvSpPr>
          <p:nvPr>
            <p:ph idx="10"/>
          </p:nvPr>
        </p:nvSpPr>
        <p:spPr>
          <a:xfrm>
            <a:off x="476251" y="1154181"/>
            <a:ext cx="11094720" cy="408622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9">
            <a:extLst>
              <a:ext uri="{FF2B5EF4-FFF2-40B4-BE49-F238E27FC236}">
                <a16:creationId xmlns:a16="http://schemas.microsoft.com/office/drawing/2014/main" id="{516B2434-B47C-365E-257E-471FD9C8F58D}"/>
              </a:ext>
            </a:extLst>
          </p:cNvPr>
          <p:cNvSpPr>
            <a:spLocks noGrp="1"/>
          </p:cNvSpPr>
          <p:nvPr>
            <p:ph type="sldNum" sz="quarter" idx="11"/>
          </p:nvPr>
        </p:nvSpPr>
        <p:spPr>
          <a:xfrm>
            <a:off x="10739438" y="6337300"/>
            <a:ext cx="1009650" cy="365125"/>
          </a:xfrm>
          <a:prstGeom prst="rect">
            <a:avLst/>
          </a:prstGeom>
        </p:spPr>
        <p:txBody>
          <a:bodyPr/>
          <a:lstStyle>
            <a:lvl1pPr defTabSz="822325" eaLnBrk="0" hangingPunct="0">
              <a:defRPr b="1"/>
            </a:lvl1pPr>
          </a:lstStyle>
          <a:p>
            <a:pPr>
              <a:defRPr/>
            </a:pPr>
            <a:fld id="{5B13B386-DCCC-2248-9638-5DE5C676F116}" type="slidenum">
              <a:rPr lang="en-US" altLang="en-US"/>
              <a:pPr>
                <a:defRPr/>
              </a:pPr>
              <a:t>‹#›</a:t>
            </a:fld>
            <a:endParaRPr lang="en-US" altLang="en-US"/>
          </a:p>
        </p:txBody>
      </p:sp>
    </p:spTree>
    <p:extLst>
      <p:ext uri="{BB962C8B-B14F-4D97-AF65-F5344CB8AC3E}">
        <p14:creationId xmlns:p14="http://schemas.microsoft.com/office/powerpoint/2010/main" val="343242256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7_Section Divider">
    <p:bg>
      <p:bgPr>
        <a:gradFill rotWithShape="0">
          <a:gsLst>
            <a:gs pos="0">
              <a:srgbClr val="002D5F"/>
            </a:gs>
            <a:gs pos="50000">
              <a:srgbClr val="00458B"/>
            </a:gs>
            <a:gs pos="100000">
              <a:srgbClr val="0054A7"/>
            </a:gs>
          </a:gsLst>
          <a:lin ang="5400000"/>
        </a:gradFill>
        <a:effectLst/>
      </p:bgPr>
    </p:bg>
    <p:spTree>
      <p:nvGrpSpPr>
        <p:cNvPr id="1" name=""/>
        <p:cNvGrpSpPr/>
        <p:nvPr/>
      </p:nvGrpSpPr>
      <p:grpSpPr>
        <a:xfrm>
          <a:off x="0" y="0"/>
          <a:ext cx="0" cy="0"/>
          <a:chOff x="0" y="0"/>
          <a:chExt cx="0" cy="0"/>
        </a:xfrm>
      </p:grpSpPr>
      <p:pic>
        <p:nvPicPr>
          <p:cNvPr id="4" name="Picture 5" descr="shield.png">
            <a:extLst>
              <a:ext uri="{FF2B5EF4-FFF2-40B4-BE49-F238E27FC236}">
                <a16:creationId xmlns:a16="http://schemas.microsoft.com/office/drawing/2014/main" id="{BBEC996C-DF05-8207-FFF7-084CD6542D45}"/>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9831388" y="661988"/>
            <a:ext cx="908050" cy="83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clinical_research_institute_white.png">
            <a:extLst>
              <a:ext uri="{FF2B5EF4-FFF2-40B4-BE49-F238E27FC236}">
                <a16:creationId xmlns:a16="http://schemas.microsoft.com/office/drawing/2014/main" id="{11760892-2CBA-2174-6678-7368BA9C7110}"/>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39800" y="5429250"/>
            <a:ext cx="5583238"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310888" y="1910121"/>
            <a:ext cx="8363712" cy="1472184"/>
          </a:xfrm>
        </p:spPr>
        <p:txBody>
          <a:bodyPr anchor="b"/>
          <a:lstStyle>
            <a:lvl1pPr algn="l">
              <a:defRPr sz="4785" b="0" cap="none">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10888" y="4128262"/>
            <a:ext cx="3923510" cy="460575"/>
          </a:xfrm>
        </p:spPr>
        <p:txBody>
          <a:bodyPr wrap="none">
            <a:spAutoFit/>
          </a:bodyPr>
          <a:lstStyle>
            <a:lvl1pPr marL="0" indent="0">
              <a:buNone/>
              <a:defRPr sz="2393">
                <a:solidFill>
                  <a:schemeClr val="bg1"/>
                </a:solidFill>
              </a:defRPr>
            </a:lvl1pPr>
            <a:lvl2pPr marL="455789" indent="0">
              <a:buNone/>
              <a:defRPr sz="1794">
                <a:solidFill>
                  <a:schemeClr val="tx1">
                    <a:tint val="75000"/>
                  </a:schemeClr>
                </a:solidFill>
              </a:defRPr>
            </a:lvl2pPr>
            <a:lvl3pPr marL="911579" indent="0">
              <a:buNone/>
              <a:defRPr sz="1595">
                <a:solidFill>
                  <a:schemeClr val="tx1">
                    <a:tint val="75000"/>
                  </a:schemeClr>
                </a:solidFill>
              </a:defRPr>
            </a:lvl3pPr>
            <a:lvl4pPr marL="1367369" indent="0">
              <a:buNone/>
              <a:defRPr sz="1395">
                <a:solidFill>
                  <a:schemeClr val="tx1">
                    <a:tint val="75000"/>
                  </a:schemeClr>
                </a:solidFill>
              </a:defRPr>
            </a:lvl4pPr>
            <a:lvl5pPr marL="1823159" indent="0">
              <a:buNone/>
              <a:defRPr sz="1395">
                <a:solidFill>
                  <a:schemeClr val="tx1">
                    <a:tint val="75000"/>
                  </a:schemeClr>
                </a:solidFill>
              </a:defRPr>
            </a:lvl5pPr>
            <a:lvl6pPr marL="2278948" indent="0">
              <a:buNone/>
              <a:defRPr sz="1395">
                <a:solidFill>
                  <a:schemeClr val="tx1">
                    <a:tint val="75000"/>
                  </a:schemeClr>
                </a:solidFill>
              </a:defRPr>
            </a:lvl6pPr>
            <a:lvl7pPr marL="2734738" indent="0">
              <a:buNone/>
              <a:defRPr sz="1395">
                <a:solidFill>
                  <a:schemeClr val="tx1">
                    <a:tint val="75000"/>
                  </a:schemeClr>
                </a:solidFill>
              </a:defRPr>
            </a:lvl7pPr>
            <a:lvl8pPr marL="3190528" indent="0">
              <a:buNone/>
              <a:defRPr sz="1395">
                <a:solidFill>
                  <a:schemeClr val="tx1">
                    <a:tint val="75000"/>
                  </a:schemeClr>
                </a:solidFill>
              </a:defRPr>
            </a:lvl8pPr>
            <a:lvl9pPr marL="3646318" indent="0">
              <a:buNone/>
              <a:defRPr sz="1395">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51218028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7_Subhead-1 Line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Content Placeholder 2"/>
          <p:cNvSpPr>
            <a:spLocks noGrp="1"/>
          </p:cNvSpPr>
          <p:nvPr>
            <p:ph idx="10"/>
          </p:nvPr>
        </p:nvSpPr>
        <p:spPr>
          <a:xfrm>
            <a:off x="476251" y="2171697"/>
            <a:ext cx="11094720" cy="408622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1"/>
          </p:nvPr>
        </p:nvSpPr>
        <p:spPr>
          <a:xfrm>
            <a:off x="476251" y="1385886"/>
            <a:ext cx="11094720" cy="400110"/>
          </a:xfrm>
        </p:spPr>
        <p:txBody>
          <a:bodyPr anchor="b">
            <a:spAutoFit/>
          </a:bodyPr>
          <a:lstStyle>
            <a:lvl1pPr marL="0" indent="0">
              <a:buNone/>
              <a:defRPr sz="1993" i="1" baseline="0">
                <a:solidFill>
                  <a:schemeClr val="accent6">
                    <a:lumMod val="60000"/>
                    <a:lumOff val="40000"/>
                  </a:schemeClr>
                </a:solidFill>
              </a:defRPr>
            </a:lvl1pPr>
          </a:lstStyle>
          <a:p>
            <a:pPr lvl="0"/>
            <a:r>
              <a:rPr lang="en-US"/>
              <a:t>Click to edit Master text styles</a:t>
            </a:r>
          </a:p>
        </p:txBody>
      </p:sp>
      <p:sp>
        <p:nvSpPr>
          <p:cNvPr id="3" name="Slide Number Placeholder 9">
            <a:extLst>
              <a:ext uri="{FF2B5EF4-FFF2-40B4-BE49-F238E27FC236}">
                <a16:creationId xmlns:a16="http://schemas.microsoft.com/office/drawing/2014/main" id="{4DAA7472-0663-FAE1-D747-BE1C52F9BC5C}"/>
              </a:ext>
            </a:extLst>
          </p:cNvPr>
          <p:cNvSpPr>
            <a:spLocks noGrp="1"/>
          </p:cNvSpPr>
          <p:nvPr>
            <p:ph type="sldNum" sz="quarter" idx="12"/>
          </p:nvPr>
        </p:nvSpPr>
        <p:spPr>
          <a:xfrm>
            <a:off x="10739438" y="6337300"/>
            <a:ext cx="1009650" cy="365125"/>
          </a:xfrm>
          <a:prstGeom prst="rect">
            <a:avLst/>
          </a:prstGeom>
        </p:spPr>
        <p:txBody>
          <a:bodyPr/>
          <a:lstStyle>
            <a:lvl1pPr defTabSz="822325" eaLnBrk="0" hangingPunct="0">
              <a:defRPr b="1"/>
            </a:lvl1pPr>
          </a:lstStyle>
          <a:p>
            <a:pPr>
              <a:defRPr/>
            </a:pPr>
            <a:fld id="{B200AFE9-946B-BC43-B71E-D4CFFD366893}" type="slidenum">
              <a:rPr lang="en-US" altLang="en-US"/>
              <a:pPr>
                <a:defRPr/>
              </a:pPr>
              <a:t>‹#›</a:t>
            </a:fld>
            <a:endParaRPr lang="en-US" altLang="en-US"/>
          </a:p>
        </p:txBody>
      </p:sp>
    </p:spTree>
    <p:extLst>
      <p:ext uri="{BB962C8B-B14F-4D97-AF65-F5344CB8AC3E}">
        <p14:creationId xmlns:p14="http://schemas.microsoft.com/office/powerpoint/2010/main" val="3243206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7_Subhead-2 Lines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Content Placeholder 2"/>
          <p:cNvSpPr>
            <a:spLocks noGrp="1"/>
          </p:cNvSpPr>
          <p:nvPr>
            <p:ph idx="10"/>
          </p:nvPr>
        </p:nvSpPr>
        <p:spPr>
          <a:xfrm>
            <a:off x="476251" y="2371720"/>
            <a:ext cx="11094720" cy="377189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1"/>
          </p:nvPr>
        </p:nvSpPr>
        <p:spPr>
          <a:xfrm>
            <a:off x="476251" y="1937637"/>
            <a:ext cx="11094720" cy="399020"/>
          </a:xfrm>
        </p:spPr>
        <p:txBody>
          <a:bodyPr anchor="b">
            <a:spAutoFit/>
          </a:bodyPr>
          <a:lstStyle>
            <a:lvl1pPr marL="0" indent="0">
              <a:buNone/>
              <a:defRPr sz="1993" i="1" baseline="0">
                <a:solidFill>
                  <a:srgbClr val="6BA9D8"/>
                </a:solidFill>
              </a:defRPr>
            </a:lvl1pPr>
          </a:lstStyle>
          <a:p>
            <a:pPr lvl="0"/>
            <a:r>
              <a:rPr lang="en-US"/>
              <a:t>Click to edit Master text styles</a:t>
            </a:r>
          </a:p>
        </p:txBody>
      </p:sp>
      <p:sp>
        <p:nvSpPr>
          <p:cNvPr id="3" name="Slide Number Placeholder 9">
            <a:extLst>
              <a:ext uri="{FF2B5EF4-FFF2-40B4-BE49-F238E27FC236}">
                <a16:creationId xmlns:a16="http://schemas.microsoft.com/office/drawing/2014/main" id="{79F07941-9223-77B4-E56E-05CA0D25FE8F}"/>
              </a:ext>
            </a:extLst>
          </p:cNvPr>
          <p:cNvSpPr>
            <a:spLocks noGrp="1"/>
          </p:cNvSpPr>
          <p:nvPr>
            <p:ph type="sldNum" sz="quarter" idx="12"/>
          </p:nvPr>
        </p:nvSpPr>
        <p:spPr>
          <a:xfrm>
            <a:off x="10739438" y="6337300"/>
            <a:ext cx="1009650" cy="365125"/>
          </a:xfrm>
          <a:prstGeom prst="rect">
            <a:avLst/>
          </a:prstGeom>
        </p:spPr>
        <p:txBody>
          <a:bodyPr/>
          <a:lstStyle>
            <a:lvl1pPr defTabSz="822325" eaLnBrk="0" hangingPunct="0">
              <a:defRPr b="1"/>
            </a:lvl1pPr>
          </a:lstStyle>
          <a:p>
            <a:pPr>
              <a:defRPr/>
            </a:pPr>
            <a:fld id="{E1B953D1-E0C7-4F4D-ACFE-D3864E9988B3}" type="slidenum">
              <a:rPr lang="en-US" altLang="en-US"/>
              <a:pPr>
                <a:defRPr/>
              </a:pPr>
              <a:t>‹#›</a:t>
            </a:fld>
            <a:endParaRPr lang="en-US" altLang="en-US"/>
          </a:p>
        </p:txBody>
      </p:sp>
    </p:spTree>
    <p:extLst>
      <p:ext uri="{BB962C8B-B14F-4D97-AF65-F5344CB8AC3E}">
        <p14:creationId xmlns:p14="http://schemas.microsoft.com/office/powerpoint/2010/main" val="43613945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9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76249" y="976011"/>
            <a:ext cx="11094720" cy="539496"/>
          </a:xfrm>
        </p:spPr>
        <p:txBody>
          <a:bodyPr/>
          <a:lstStyle/>
          <a:p>
            <a:r>
              <a:rPr lang="en-US" dirty="0"/>
              <a:t>Click to edit Master title style</a:t>
            </a:r>
          </a:p>
        </p:txBody>
      </p:sp>
      <p:sp>
        <p:nvSpPr>
          <p:cNvPr id="3" name="Content Placeholder 2"/>
          <p:cNvSpPr>
            <a:spLocks noGrp="1"/>
          </p:cNvSpPr>
          <p:nvPr>
            <p:ph sz="half" idx="1"/>
          </p:nvPr>
        </p:nvSpPr>
        <p:spPr>
          <a:xfrm>
            <a:off x="476249" y="1685924"/>
            <a:ext cx="5384800" cy="4525963"/>
          </a:xfrm>
        </p:spPr>
        <p:txBody>
          <a:bodyPr/>
          <a:lstStyle>
            <a:lvl1pPr>
              <a:spcBef>
                <a:spcPts val="997"/>
              </a:spcBef>
              <a:defRPr sz="2393"/>
            </a:lvl1pPr>
            <a:lvl2pPr>
              <a:spcBef>
                <a:spcPts val="598"/>
              </a:spcBef>
              <a:defRPr sz="1993"/>
            </a:lvl2pPr>
            <a:lvl3pPr>
              <a:spcBef>
                <a:spcPts val="598"/>
              </a:spcBef>
              <a:defRPr sz="1794"/>
            </a:lvl3pPr>
            <a:lvl4pPr>
              <a:spcBef>
                <a:spcPts val="598"/>
              </a:spcBef>
              <a:defRPr sz="1595"/>
            </a:lvl4pPr>
            <a:lvl5pPr>
              <a:spcBef>
                <a:spcPts val="598"/>
              </a:spcBef>
              <a:defRPr sz="1595"/>
            </a:lvl5pPr>
            <a:lvl6pPr>
              <a:defRPr sz="1794"/>
            </a:lvl6pPr>
            <a:lvl7pPr>
              <a:defRPr sz="1794"/>
            </a:lvl7pPr>
            <a:lvl8pPr>
              <a:defRPr sz="1794"/>
            </a:lvl8pPr>
            <a:lvl9pPr>
              <a:defRPr sz="1794"/>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85924"/>
            <a:ext cx="5384800" cy="4525963"/>
          </a:xfrm>
        </p:spPr>
        <p:txBody>
          <a:bodyPr/>
          <a:lstStyle>
            <a:lvl1pPr>
              <a:spcBef>
                <a:spcPts val="997"/>
              </a:spcBef>
              <a:defRPr sz="2393"/>
            </a:lvl1pPr>
            <a:lvl2pPr>
              <a:spcBef>
                <a:spcPts val="598"/>
              </a:spcBef>
              <a:defRPr sz="1993"/>
            </a:lvl2pPr>
            <a:lvl3pPr>
              <a:spcBef>
                <a:spcPts val="598"/>
              </a:spcBef>
              <a:defRPr sz="1794"/>
            </a:lvl3pPr>
            <a:lvl4pPr>
              <a:spcBef>
                <a:spcPts val="598"/>
              </a:spcBef>
              <a:defRPr sz="1595"/>
            </a:lvl4pPr>
            <a:lvl5pPr>
              <a:spcBef>
                <a:spcPts val="598"/>
              </a:spcBef>
              <a:defRPr sz="1595"/>
            </a:lvl5pPr>
            <a:lvl6pPr>
              <a:defRPr sz="1794"/>
            </a:lvl6pPr>
            <a:lvl7pPr>
              <a:defRPr sz="1794"/>
            </a:lvl7pPr>
            <a:lvl8pPr>
              <a:defRPr sz="1794"/>
            </a:lvl8pPr>
            <a:lvl9pPr>
              <a:defRPr sz="1794"/>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9">
            <a:extLst>
              <a:ext uri="{FF2B5EF4-FFF2-40B4-BE49-F238E27FC236}">
                <a16:creationId xmlns:a16="http://schemas.microsoft.com/office/drawing/2014/main" id="{994D7A7C-5A19-36D2-E7BA-125679B75BF4}"/>
              </a:ext>
            </a:extLst>
          </p:cNvPr>
          <p:cNvSpPr>
            <a:spLocks noGrp="1"/>
          </p:cNvSpPr>
          <p:nvPr>
            <p:ph type="sldNum" sz="quarter" idx="10"/>
          </p:nvPr>
        </p:nvSpPr>
        <p:spPr>
          <a:xfrm>
            <a:off x="10739438" y="6337300"/>
            <a:ext cx="1009650" cy="365125"/>
          </a:xfrm>
          <a:prstGeom prst="rect">
            <a:avLst/>
          </a:prstGeom>
        </p:spPr>
        <p:txBody>
          <a:bodyPr/>
          <a:lstStyle>
            <a:lvl1pPr defTabSz="822325" eaLnBrk="0" hangingPunct="0">
              <a:defRPr b="1"/>
            </a:lvl1pPr>
          </a:lstStyle>
          <a:p>
            <a:pPr>
              <a:defRPr/>
            </a:pPr>
            <a:fld id="{C8170573-6405-4343-A398-9EAA8595D534}" type="slidenum">
              <a:rPr lang="en-US" altLang="en-US"/>
              <a:pPr>
                <a:defRPr/>
              </a:pPr>
              <a:t>‹#›</a:t>
            </a:fld>
            <a:endParaRPr lang="en-US" altLang="en-US"/>
          </a:p>
        </p:txBody>
      </p:sp>
    </p:spTree>
    <p:extLst>
      <p:ext uri="{BB962C8B-B14F-4D97-AF65-F5344CB8AC3E}">
        <p14:creationId xmlns:p14="http://schemas.microsoft.com/office/powerpoint/2010/main" val="24205498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9F3AEDD-038B-47AD-8D4C-6656F698AC5C}"/>
              </a:ext>
            </a:extLst>
          </p:cNvPr>
          <p:cNvSpPr/>
          <p:nvPr/>
        </p:nvSpPr>
        <p:spPr>
          <a:xfrm>
            <a:off x="9941169" y="6116638"/>
            <a:ext cx="2250832" cy="7413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4">
            <a:extLst>
              <a:ext uri="{FF2B5EF4-FFF2-40B4-BE49-F238E27FC236}">
                <a16:creationId xmlns:a16="http://schemas.microsoft.com/office/drawing/2014/main" id="{0EEDB8C5-C704-4A0E-BB80-8B93D9EC2FD5}"/>
              </a:ext>
            </a:extLst>
          </p:cNvPr>
          <p:cNvSpPr>
            <a:spLocks noGrp="1"/>
          </p:cNvSpPr>
          <p:nvPr>
            <p:ph type="ftr" sz="quarter" idx="3"/>
          </p:nvPr>
        </p:nvSpPr>
        <p:spPr>
          <a:xfrm>
            <a:off x="838200" y="6356350"/>
            <a:ext cx="1051052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r>
              <a:rPr lang="en-US"/>
              <a:t>Capranzano P, et al. Expert Rev Cardiovasc Ther. 2013;11(8):959-973;</a:t>
            </a:r>
          </a:p>
          <a:p>
            <a:r>
              <a:rPr lang="en-US"/>
              <a:t>
Granger CB, et al. N Engl J Med. 2011;365:981-992; </a:t>
            </a:r>
          </a:p>
          <a:p>
            <a:r>
              <a:rPr lang="en-US"/>
              <a:t>
Connolly SJ, et al. N Engl J Med. 2009;361(12):1139-1151;</a:t>
            </a:r>
          </a:p>
          <a:p>
            <a:r>
              <a:rPr lang="en-US"/>
              <a:t>
Patel MR, et al. N Engl J Med. 2011;365(10):883-891.</a:t>
            </a:r>
            <a:endParaRPr lang="en-US" dirty="0"/>
          </a:p>
        </p:txBody>
      </p:sp>
      <p:sp>
        <p:nvSpPr>
          <p:cNvPr id="2" name="Rectangle 1">
            <a:extLst>
              <a:ext uri="{FF2B5EF4-FFF2-40B4-BE49-F238E27FC236}">
                <a16:creationId xmlns:a16="http://schemas.microsoft.com/office/drawing/2014/main" id="{BD74F4CE-395A-4073-FF24-4366DF594CB2}"/>
              </a:ext>
            </a:extLst>
          </p:cNvPr>
          <p:cNvSpPr/>
          <p:nvPr/>
        </p:nvSpPr>
        <p:spPr>
          <a:xfrm>
            <a:off x="9941169" y="6116638"/>
            <a:ext cx="2250832" cy="7413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164561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6249" y="976011"/>
            <a:ext cx="11094720" cy="539496"/>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76250" y="1563328"/>
            <a:ext cx="5386917" cy="685287"/>
          </a:xfrm>
        </p:spPr>
        <p:txBody>
          <a:bodyPr anchor="b"/>
          <a:lstStyle>
            <a:lvl1pPr marL="0" indent="0">
              <a:lnSpc>
                <a:spcPct val="90000"/>
              </a:lnSpc>
              <a:spcBef>
                <a:spcPts val="0"/>
              </a:spcBef>
              <a:buNone/>
              <a:defRPr sz="2193" b="1"/>
            </a:lvl1pPr>
            <a:lvl2pPr marL="455789" indent="0">
              <a:buNone/>
              <a:defRPr sz="1993" b="1"/>
            </a:lvl2pPr>
            <a:lvl3pPr marL="911579" indent="0">
              <a:buNone/>
              <a:defRPr sz="1794" b="1"/>
            </a:lvl3pPr>
            <a:lvl4pPr marL="1367369" indent="0">
              <a:buNone/>
              <a:defRPr sz="1595" b="1"/>
            </a:lvl4pPr>
            <a:lvl5pPr marL="1823159" indent="0">
              <a:buNone/>
              <a:defRPr sz="1595" b="1"/>
            </a:lvl5pPr>
            <a:lvl6pPr marL="2278948" indent="0">
              <a:buNone/>
              <a:defRPr sz="1595" b="1"/>
            </a:lvl6pPr>
            <a:lvl7pPr marL="2734738" indent="0">
              <a:buNone/>
              <a:defRPr sz="1595" b="1"/>
            </a:lvl7pPr>
            <a:lvl8pPr marL="3190528" indent="0">
              <a:buNone/>
              <a:defRPr sz="1595" b="1"/>
            </a:lvl8pPr>
            <a:lvl9pPr marL="3646318" indent="0">
              <a:buNone/>
              <a:defRPr sz="1595" b="1"/>
            </a:lvl9pPr>
          </a:lstStyle>
          <a:p>
            <a:pPr lvl="0"/>
            <a:r>
              <a:rPr lang="en-US" dirty="0"/>
              <a:t>Click to edit Master text styles</a:t>
            </a:r>
          </a:p>
        </p:txBody>
      </p:sp>
      <p:sp>
        <p:nvSpPr>
          <p:cNvPr id="4" name="Content Placeholder 3"/>
          <p:cNvSpPr>
            <a:spLocks noGrp="1"/>
          </p:cNvSpPr>
          <p:nvPr>
            <p:ph sz="half" idx="2"/>
          </p:nvPr>
        </p:nvSpPr>
        <p:spPr>
          <a:xfrm>
            <a:off x="476250" y="2248615"/>
            <a:ext cx="5386917" cy="3951288"/>
          </a:xfrm>
        </p:spPr>
        <p:txBody>
          <a:bodyPr/>
          <a:lstStyle>
            <a:lvl1pPr>
              <a:defRPr sz="2393"/>
            </a:lvl1pPr>
            <a:lvl2pPr>
              <a:defRPr sz="1993"/>
            </a:lvl2pPr>
            <a:lvl3pPr>
              <a:defRPr sz="1794"/>
            </a:lvl3pPr>
            <a:lvl4pPr>
              <a:defRPr sz="1595"/>
            </a:lvl4pPr>
            <a:lvl5pPr>
              <a:defRPr sz="1595"/>
            </a:lvl5pPr>
            <a:lvl6pPr>
              <a:defRPr sz="1595"/>
            </a:lvl6pPr>
            <a:lvl7pPr>
              <a:defRPr sz="1595"/>
            </a:lvl7pPr>
            <a:lvl8pPr>
              <a:defRPr sz="1595"/>
            </a:lvl8pPr>
            <a:lvl9pPr>
              <a:defRPr sz="159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63328"/>
            <a:ext cx="5389033" cy="685287"/>
          </a:xfrm>
        </p:spPr>
        <p:txBody>
          <a:bodyPr anchor="b"/>
          <a:lstStyle>
            <a:lvl1pPr marL="0" indent="0">
              <a:lnSpc>
                <a:spcPct val="90000"/>
              </a:lnSpc>
              <a:spcBef>
                <a:spcPts val="0"/>
              </a:spcBef>
              <a:buNone/>
              <a:defRPr sz="2193" b="1"/>
            </a:lvl1pPr>
            <a:lvl2pPr marL="455789" indent="0">
              <a:buNone/>
              <a:defRPr sz="1993" b="1"/>
            </a:lvl2pPr>
            <a:lvl3pPr marL="911579" indent="0">
              <a:buNone/>
              <a:defRPr sz="1794" b="1"/>
            </a:lvl3pPr>
            <a:lvl4pPr marL="1367369" indent="0">
              <a:buNone/>
              <a:defRPr sz="1595" b="1"/>
            </a:lvl4pPr>
            <a:lvl5pPr marL="1823159" indent="0">
              <a:buNone/>
              <a:defRPr sz="1595" b="1"/>
            </a:lvl5pPr>
            <a:lvl6pPr marL="2278948" indent="0">
              <a:buNone/>
              <a:defRPr sz="1595" b="1"/>
            </a:lvl6pPr>
            <a:lvl7pPr marL="2734738" indent="0">
              <a:buNone/>
              <a:defRPr sz="1595" b="1"/>
            </a:lvl7pPr>
            <a:lvl8pPr marL="3190528" indent="0">
              <a:buNone/>
              <a:defRPr sz="1595" b="1"/>
            </a:lvl8pPr>
            <a:lvl9pPr marL="3646318" indent="0">
              <a:buNone/>
              <a:defRPr sz="1595" b="1"/>
            </a:lvl9pPr>
          </a:lstStyle>
          <a:p>
            <a:pPr lvl="0"/>
            <a:r>
              <a:rPr lang="en-US" dirty="0"/>
              <a:t>Click to edit Master text styles</a:t>
            </a:r>
          </a:p>
        </p:txBody>
      </p:sp>
      <p:sp>
        <p:nvSpPr>
          <p:cNvPr id="6" name="Content Placeholder 5"/>
          <p:cNvSpPr>
            <a:spLocks noGrp="1"/>
          </p:cNvSpPr>
          <p:nvPr>
            <p:ph sz="quarter" idx="4"/>
          </p:nvPr>
        </p:nvSpPr>
        <p:spPr>
          <a:xfrm>
            <a:off x="6193369" y="2248615"/>
            <a:ext cx="5389033" cy="3951288"/>
          </a:xfrm>
        </p:spPr>
        <p:txBody>
          <a:bodyPr/>
          <a:lstStyle>
            <a:lvl1pPr>
              <a:defRPr sz="2393"/>
            </a:lvl1pPr>
            <a:lvl2pPr>
              <a:defRPr sz="1993"/>
            </a:lvl2pPr>
            <a:lvl3pPr>
              <a:defRPr sz="1794"/>
            </a:lvl3pPr>
            <a:lvl4pPr>
              <a:defRPr sz="1595"/>
            </a:lvl4pPr>
            <a:lvl5pPr>
              <a:defRPr sz="1595"/>
            </a:lvl5pPr>
            <a:lvl6pPr>
              <a:defRPr sz="1595"/>
            </a:lvl6pPr>
            <a:lvl7pPr>
              <a:defRPr sz="1595"/>
            </a:lvl7pPr>
            <a:lvl8pPr>
              <a:defRPr sz="1595"/>
            </a:lvl8pPr>
            <a:lvl9pPr>
              <a:defRPr sz="1595"/>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9">
            <a:extLst>
              <a:ext uri="{FF2B5EF4-FFF2-40B4-BE49-F238E27FC236}">
                <a16:creationId xmlns:a16="http://schemas.microsoft.com/office/drawing/2014/main" id="{9D70E644-4ADC-DFC2-B021-8EB5951CFAAB}"/>
              </a:ext>
            </a:extLst>
          </p:cNvPr>
          <p:cNvSpPr>
            <a:spLocks noGrp="1"/>
          </p:cNvSpPr>
          <p:nvPr>
            <p:ph type="sldNum" sz="quarter" idx="10"/>
          </p:nvPr>
        </p:nvSpPr>
        <p:spPr>
          <a:xfrm>
            <a:off x="10739438" y="6337300"/>
            <a:ext cx="1009650" cy="365125"/>
          </a:xfrm>
          <a:prstGeom prst="rect">
            <a:avLst/>
          </a:prstGeom>
        </p:spPr>
        <p:txBody>
          <a:bodyPr/>
          <a:lstStyle>
            <a:lvl1pPr defTabSz="822325" eaLnBrk="0" hangingPunct="0">
              <a:defRPr b="1"/>
            </a:lvl1pPr>
          </a:lstStyle>
          <a:p>
            <a:pPr>
              <a:defRPr/>
            </a:pPr>
            <a:fld id="{C0074934-50E6-704B-B9C6-6495BCE7E25F}" type="slidenum">
              <a:rPr lang="en-US" altLang="en-US"/>
              <a:pPr>
                <a:defRPr/>
              </a:pPr>
              <a:t>‹#›</a:t>
            </a:fld>
            <a:endParaRPr lang="en-US" altLang="en-US"/>
          </a:p>
        </p:txBody>
      </p:sp>
    </p:spTree>
    <p:extLst>
      <p:ext uri="{BB962C8B-B14F-4D97-AF65-F5344CB8AC3E}">
        <p14:creationId xmlns:p14="http://schemas.microsoft.com/office/powerpoint/2010/main" val="145665679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7_Alt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76250" y="105528"/>
            <a:ext cx="10477501" cy="539496"/>
          </a:xfrm>
        </p:spPr>
        <p:txBody>
          <a:bodyPr/>
          <a:lstStyle>
            <a:lvl1pPr>
              <a:defRPr sz="1993" i="1">
                <a:solidFill>
                  <a:schemeClr val="bg1"/>
                </a:solidFill>
              </a:defRPr>
            </a:lvl1pPr>
          </a:lstStyle>
          <a:p>
            <a:r>
              <a:rPr lang="en-US" dirty="0"/>
              <a:t>Click to edit Master title style</a:t>
            </a:r>
          </a:p>
        </p:txBody>
      </p:sp>
      <p:sp>
        <p:nvSpPr>
          <p:cNvPr id="3" name="Slide Number Placeholder 9">
            <a:extLst>
              <a:ext uri="{FF2B5EF4-FFF2-40B4-BE49-F238E27FC236}">
                <a16:creationId xmlns:a16="http://schemas.microsoft.com/office/drawing/2014/main" id="{DF22E882-8D82-D9A7-5868-11CB118B0272}"/>
              </a:ext>
            </a:extLst>
          </p:cNvPr>
          <p:cNvSpPr>
            <a:spLocks noGrp="1"/>
          </p:cNvSpPr>
          <p:nvPr>
            <p:ph type="sldNum" sz="quarter" idx="10"/>
          </p:nvPr>
        </p:nvSpPr>
        <p:spPr>
          <a:xfrm>
            <a:off x="10739438" y="6337300"/>
            <a:ext cx="1009650" cy="365125"/>
          </a:xfrm>
          <a:prstGeom prst="rect">
            <a:avLst/>
          </a:prstGeom>
        </p:spPr>
        <p:txBody>
          <a:bodyPr/>
          <a:lstStyle>
            <a:lvl1pPr defTabSz="822325" eaLnBrk="0" hangingPunct="0">
              <a:defRPr b="1"/>
            </a:lvl1pPr>
          </a:lstStyle>
          <a:p>
            <a:pPr>
              <a:defRPr/>
            </a:pPr>
            <a:fld id="{27D94982-AD73-AA4F-9ECC-C9753DBF1860}" type="slidenum">
              <a:rPr lang="en-US" altLang="en-US"/>
              <a:pPr>
                <a:defRPr/>
              </a:pPr>
              <a:t>‹#›</a:t>
            </a:fld>
            <a:endParaRPr lang="en-US" altLang="en-US"/>
          </a:p>
        </p:txBody>
      </p:sp>
    </p:spTree>
    <p:extLst>
      <p:ext uri="{BB962C8B-B14F-4D97-AF65-F5344CB8AC3E}">
        <p14:creationId xmlns:p14="http://schemas.microsoft.com/office/powerpoint/2010/main" val="421318833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7_Alt2_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76249" y="346892"/>
            <a:ext cx="11094720" cy="539496"/>
          </a:xfrm>
        </p:spPr>
        <p:txBody>
          <a:bodyPr/>
          <a:lstStyle>
            <a:lvl1pPr>
              <a:defRPr sz="3190"/>
            </a:lvl1pPr>
          </a:lstStyle>
          <a:p>
            <a:r>
              <a:rPr lang="en-US" dirty="0"/>
              <a:t>Click to edit Master title style</a:t>
            </a:r>
          </a:p>
        </p:txBody>
      </p:sp>
      <p:sp>
        <p:nvSpPr>
          <p:cNvPr id="6" name="Content Placeholder 2"/>
          <p:cNvSpPr>
            <a:spLocks noGrp="1"/>
          </p:cNvSpPr>
          <p:nvPr>
            <p:ph idx="10"/>
          </p:nvPr>
        </p:nvSpPr>
        <p:spPr>
          <a:xfrm>
            <a:off x="476251" y="1154181"/>
            <a:ext cx="11094720" cy="408622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9">
            <a:extLst>
              <a:ext uri="{FF2B5EF4-FFF2-40B4-BE49-F238E27FC236}">
                <a16:creationId xmlns:a16="http://schemas.microsoft.com/office/drawing/2014/main" id="{6527E6B7-7975-0501-5F97-62EA94513CF8}"/>
              </a:ext>
            </a:extLst>
          </p:cNvPr>
          <p:cNvSpPr>
            <a:spLocks noGrp="1"/>
          </p:cNvSpPr>
          <p:nvPr>
            <p:ph type="sldNum" sz="quarter" idx="11"/>
          </p:nvPr>
        </p:nvSpPr>
        <p:spPr>
          <a:xfrm>
            <a:off x="10739438" y="6337300"/>
            <a:ext cx="1009650" cy="365125"/>
          </a:xfrm>
          <a:prstGeom prst="rect">
            <a:avLst/>
          </a:prstGeom>
        </p:spPr>
        <p:txBody>
          <a:bodyPr/>
          <a:lstStyle>
            <a:lvl1pPr defTabSz="822325" eaLnBrk="0" hangingPunct="0">
              <a:defRPr b="1"/>
            </a:lvl1pPr>
          </a:lstStyle>
          <a:p>
            <a:pPr>
              <a:defRPr/>
            </a:pPr>
            <a:fld id="{D3211D01-D0B9-5A46-969B-091A5BA8AF9C}" type="slidenum">
              <a:rPr lang="en-US" altLang="en-US"/>
              <a:pPr>
                <a:defRPr/>
              </a:pPr>
              <a:t>‹#›</a:t>
            </a:fld>
            <a:endParaRPr lang="en-US" altLang="en-US"/>
          </a:p>
        </p:txBody>
      </p:sp>
    </p:spTree>
    <p:extLst>
      <p:ext uri="{BB962C8B-B14F-4D97-AF65-F5344CB8AC3E}">
        <p14:creationId xmlns:p14="http://schemas.microsoft.com/office/powerpoint/2010/main" val="23587652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7_Alt2_Subhead-1 Line_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76249" y="346892"/>
            <a:ext cx="11094720" cy="539496"/>
          </a:xfrm>
        </p:spPr>
        <p:txBody>
          <a:bodyPr/>
          <a:lstStyle>
            <a:lvl1pPr>
              <a:defRPr sz="3190"/>
            </a:lvl1pPr>
          </a:lstStyle>
          <a:p>
            <a:r>
              <a:rPr lang="en-US" dirty="0"/>
              <a:t>Click to edit Master title style</a:t>
            </a:r>
          </a:p>
        </p:txBody>
      </p:sp>
      <p:sp>
        <p:nvSpPr>
          <p:cNvPr id="6" name="Content Placeholder 2"/>
          <p:cNvSpPr>
            <a:spLocks noGrp="1"/>
          </p:cNvSpPr>
          <p:nvPr>
            <p:ph idx="10"/>
          </p:nvPr>
        </p:nvSpPr>
        <p:spPr>
          <a:xfrm>
            <a:off x="476251" y="1625668"/>
            <a:ext cx="11094720" cy="408622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1"/>
          </p:nvPr>
        </p:nvSpPr>
        <p:spPr>
          <a:xfrm>
            <a:off x="476251" y="904692"/>
            <a:ext cx="11094720" cy="400110"/>
          </a:xfrm>
        </p:spPr>
        <p:txBody>
          <a:bodyPr anchor="b">
            <a:spAutoFit/>
          </a:bodyPr>
          <a:lstStyle>
            <a:lvl1pPr marL="0" indent="0">
              <a:buNone/>
              <a:defRPr sz="1993" i="1" baseline="0">
                <a:solidFill>
                  <a:srgbClr val="6BA9D8"/>
                </a:solidFill>
              </a:defRPr>
            </a:lvl1pPr>
          </a:lstStyle>
          <a:p>
            <a:pPr lvl="0"/>
            <a:r>
              <a:rPr lang="en-US"/>
              <a:t>Click to edit Master text styles</a:t>
            </a:r>
          </a:p>
        </p:txBody>
      </p:sp>
      <p:sp>
        <p:nvSpPr>
          <p:cNvPr id="3" name="Slide Number Placeholder 9">
            <a:extLst>
              <a:ext uri="{FF2B5EF4-FFF2-40B4-BE49-F238E27FC236}">
                <a16:creationId xmlns:a16="http://schemas.microsoft.com/office/drawing/2014/main" id="{E3D22B85-D1FD-F510-B149-DCB76BA15E09}"/>
              </a:ext>
            </a:extLst>
          </p:cNvPr>
          <p:cNvSpPr>
            <a:spLocks noGrp="1"/>
          </p:cNvSpPr>
          <p:nvPr>
            <p:ph type="sldNum" sz="quarter" idx="12"/>
          </p:nvPr>
        </p:nvSpPr>
        <p:spPr>
          <a:xfrm>
            <a:off x="10739438" y="6337300"/>
            <a:ext cx="1009650" cy="365125"/>
          </a:xfrm>
          <a:prstGeom prst="rect">
            <a:avLst/>
          </a:prstGeom>
        </p:spPr>
        <p:txBody>
          <a:bodyPr/>
          <a:lstStyle>
            <a:lvl1pPr defTabSz="822325" eaLnBrk="0" hangingPunct="0">
              <a:defRPr b="1"/>
            </a:lvl1pPr>
          </a:lstStyle>
          <a:p>
            <a:pPr>
              <a:defRPr/>
            </a:pPr>
            <a:fld id="{BBC0EDEB-7453-6B45-BE91-8888C1E6483D}" type="slidenum">
              <a:rPr lang="en-US" altLang="en-US"/>
              <a:pPr>
                <a:defRPr/>
              </a:pPr>
              <a:t>‹#›</a:t>
            </a:fld>
            <a:endParaRPr lang="en-US" altLang="en-US"/>
          </a:p>
        </p:txBody>
      </p:sp>
    </p:spTree>
    <p:extLst>
      <p:ext uri="{BB962C8B-B14F-4D97-AF65-F5344CB8AC3E}">
        <p14:creationId xmlns:p14="http://schemas.microsoft.com/office/powerpoint/2010/main" val="379386903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Title Slide">
    <p:bg>
      <p:bgPr>
        <a:gradFill>
          <a:gsLst>
            <a:gs pos="84000">
              <a:srgbClr val="EDEDED"/>
            </a:gs>
            <a:gs pos="57000">
              <a:schemeClr val="bg1"/>
            </a:gs>
            <a:gs pos="100000">
              <a:schemeClr val="bg2">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831850" y="1101482"/>
            <a:ext cx="10515600" cy="2825748"/>
          </a:xfrm>
        </p:spPr>
        <p:txBody>
          <a:bodyPr anchor="b">
            <a:normAutofit/>
          </a:bodyPr>
          <a:lstStyle>
            <a:lvl1pPr>
              <a:defRPr sz="4800">
                <a:solidFill>
                  <a:schemeClr val="accent1"/>
                </a:solidFill>
              </a:defRPr>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831850" y="4208338"/>
            <a:ext cx="10515600" cy="1766887"/>
          </a:xfrm>
          <a:prstGeom prst="rect">
            <a:avLst/>
          </a:prstGeom>
        </p:spPr>
        <p:txBody>
          <a:bodyPr>
            <a:normAutofit/>
          </a:bodyPr>
          <a:lstStyle>
            <a:lvl1pPr marL="0" indent="0">
              <a:buNone/>
              <a:defRPr sz="2000">
                <a:solidFill>
                  <a:schemeClr val="bg2">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cxnSp>
        <p:nvCxnSpPr>
          <p:cNvPr id="16" name="Straight Connector 15">
            <a:extLst>
              <a:ext uri="{FF2B5EF4-FFF2-40B4-BE49-F238E27FC236}">
                <a16:creationId xmlns:a16="http://schemas.microsoft.com/office/drawing/2014/main" id="{D0CC67B0-1237-46F2-B879-34B77487522D}"/>
              </a:ext>
            </a:extLst>
          </p:cNvPr>
          <p:cNvCxnSpPr/>
          <p:nvPr/>
        </p:nvCxnSpPr>
        <p:spPr>
          <a:xfrm>
            <a:off x="831850" y="1101482"/>
            <a:ext cx="105156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Footer Placeholder 4">
            <a:extLst>
              <a:ext uri="{FF2B5EF4-FFF2-40B4-BE49-F238E27FC236}">
                <a16:creationId xmlns:a16="http://schemas.microsoft.com/office/drawing/2014/main" id="{97C5F604-5875-43F7-B477-70FB1C866798}"/>
              </a:ext>
            </a:extLst>
          </p:cNvPr>
          <p:cNvSpPr>
            <a:spLocks noGrp="1"/>
          </p:cNvSpPr>
          <p:nvPr>
            <p:ph type="ftr" sz="quarter" idx="3"/>
          </p:nvPr>
        </p:nvSpPr>
        <p:spPr>
          <a:xfrm>
            <a:off x="838200" y="6356350"/>
            <a:ext cx="1050925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a:p>
        </p:txBody>
      </p:sp>
      <p:pic>
        <p:nvPicPr>
          <p:cNvPr id="8" name="Picture 7">
            <a:extLst>
              <a:ext uri="{FF2B5EF4-FFF2-40B4-BE49-F238E27FC236}">
                <a16:creationId xmlns:a16="http://schemas.microsoft.com/office/drawing/2014/main" id="{3390C64D-9995-4CD5-AD94-B104F638C54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1849" y="184778"/>
            <a:ext cx="4343365" cy="675353"/>
          </a:xfrm>
          <a:prstGeom prst="rect">
            <a:avLst/>
          </a:prstGeom>
        </p:spPr>
      </p:pic>
      <p:pic>
        <p:nvPicPr>
          <p:cNvPr id="2" name="Picture 1">
            <a:extLst>
              <a:ext uri="{FF2B5EF4-FFF2-40B4-BE49-F238E27FC236}">
                <a16:creationId xmlns:a16="http://schemas.microsoft.com/office/drawing/2014/main" id="{D547F72E-5064-4C5E-AB7F-BE55D321DEE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668000" y="6093534"/>
            <a:ext cx="1267742" cy="649084"/>
          </a:xfrm>
          <a:prstGeom prst="rect">
            <a:avLst/>
          </a:prstGeom>
        </p:spPr>
      </p:pic>
      <p:cxnSp>
        <p:nvCxnSpPr>
          <p:cNvPr id="3" name="Straight Connector 2">
            <a:extLst>
              <a:ext uri="{FF2B5EF4-FFF2-40B4-BE49-F238E27FC236}">
                <a16:creationId xmlns:a16="http://schemas.microsoft.com/office/drawing/2014/main" id="{214C0679-30D2-9282-F9FF-71A7D4E912DD}"/>
              </a:ext>
            </a:extLst>
          </p:cNvPr>
          <p:cNvCxnSpPr/>
          <p:nvPr/>
        </p:nvCxnSpPr>
        <p:spPr>
          <a:xfrm>
            <a:off x="831850" y="1101482"/>
            <a:ext cx="105156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AD39D127-A968-0CDD-9735-F86511AF029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1849" y="184778"/>
            <a:ext cx="4343365" cy="675353"/>
          </a:xfrm>
          <a:prstGeom prst="rect">
            <a:avLst/>
          </a:prstGeom>
        </p:spPr>
      </p:pic>
      <p:pic>
        <p:nvPicPr>
          <p:cNvPr id="5" name="Picture 4">
            <a:extLst>
              <a:ext uri="{FF2B5EF4-FFF2-40B4-BE49-F238E27FC236}">
                <a16:creationId xmlns:a16="http://schemas.microsoft.com/office/drawing/2014/main" id="{A4FA2214-E061-12E8-FAC9-5DDF61443AF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668000" y="6093534"/>
            <a:ext cx="1267742" cy="649084"/>
          </a:xfrm>
          <a:prstGeom prst="rect">
            <a:avLst/>
          </a:prstGeom>
        </p:spPr>
      </p:pic>
    </p:spTree>
    <p:extLst>
      <p:ext uri="{BB962C8B-B14F-4D97-AF65-F5344CB8AC3E}">
        <p14:creationId xmlns:p14="http://schemas.microsoft.com/office/powerpoint/2010/main" val="46105732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2_Title Slide">
    <p:bg>
      <p:bgPr>
        <a:gradFill>
          <a:gsLst>
            <a:gs pos="84000">
              <a:srgbClr val="EDEDED"/>
            </a:gs>
            <a:gs pos="57000">
              <a:schemeClr val="bg1"/>
            </a:gs>
            <a:gs pos="100000">
              <a:schemeClr val="bg2">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831850" y="1101482"/>
            <a:ext cx="10515600" cy="2825748"/>
          </a:xfrm>
        </p:spPr>
        <p:txBody>
          <a:bodyPr anchor="ctr">
            <a:normAutofit/>
          </a:bodyPr>
          <a:lstStyle>
            <a:lvl1pPr algn="ctr">
              <a:defRPr sz="4000">
                <a:solidFill>
                  <a:schemeClr val="accent1"/>
                </a:solidFill>
              </a:defRPr>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831850" y="4208338"/>
            <a:ext cx="10515600" cy="1766887"/>
          </a:xfrm>
          <a:prstGeom prst="rect">
            <a:avLst/>
          </a:prstGeom>
        </p:spPr>
        <p:txBody>
          <a:bodyPr>
            <a:normAutofit/>
          </a:bodyPr>
          <a:lstStyle>
            <a:lvl1pPr marL="0" indent="0" algn="ctr">
              <a:buNone/>
              <a:defRPr sz="2000">
                <a:solidFill>
                  <a:schemeClr val="bg2">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cxnSp>
        <p:nvCxnSpPr>
          <p:cNvPr id="16" name="Straight Connector 15">
            <a:extLst>
              <a:ext uri="{FF2B5EF4-FFF2-40B4-BE49-F238E27FC236}">
                <a16:creationId xmlns:a16="http://schemas.microsoft.com/office/drawing/2014/main" id="{D0CC67B0-1237-46F2-B879-34B77487522D}"/>
              </a:ext>
            </a:extLst>
          </p:cNvPr>
          <p:cNvCxnSpPr/>
          <p:nvPr/>
        </p:nvCxnSpPr>
        <p:spPr>
          <a:xfrm>
            <a:off x="831850" y="1101482"/>
            <a:ext cx="105156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Footer Placeholder 4">
            <a:extLst>
              <a:ext uri="{FF2B5EF4-FFF2-40B4-BE49-F238E27FC236}">
                <a16:creationId xmlns:a16="http://schemas.microsoft.com/office/drawing/2014/main" id="{97C5F604-5875-43F7-B477-70FB1C866798}"/>
              </a:ext>
            </a:extLst>
          </p:cNvPr>
          <p:cNvSpPr>
            <a:spLocks noGrp="1"/>
          </p:cNvSpPr>
          <p:nvPr>
            <p:ph type="ftr" sz="quarter" idx="3"/>
          </p:nvPr>
        </p:nvSpPr>
        <p:spPr>
          <a:xfrm>
            <a:off x="838200" y="6356350"/>
            <a:ext cx="1050925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pPr>
              <a:defRPr/>
            </a:pPr>
            <a:endParaRPr lang="en-US">
              <a:solidFill>
                <a:srgbClr val="FFFFFF"/>
              </a:solidFill>
            </a:endParaRPr>
          </a:p>
        </p:txBody>
      </p:sp>
      <p:pic>
        <p:nvPicPr>
          <p:cNvPr id="7" name="Picture 6">
            <a:extLst>
              <a:ext uri="{FF2B5EF4-FFF2-40B4-BE49-F238E27FC236}">
                <a16:creationId xmlns:a16="http://schemas.microsoft.com/office/drawing/2014/main" id="{1FF9F2CB-EA79-4C5E-9229-EA26FA6FBE2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1849" y="184778"/>
            <a:ext cx="4343365" cy="675353"/>
          </a:xfrm>
          <a:prstGeom prst="rect">
            <a:avLst/>
          </a:prstGeom>
        </p:spPr>
      </p:pic>
      <p:pic>
        <p:nvPicPr>
          <p:cNvPr id="2" name="Picture 1">
            <a:extLst>
              <a:ext uri="{FF2B5EF4-FFF2-40B4-BE49-F238E27FC236}">
                <a16:creationId xmlns:a16="http://schemas.microsoft.com/office/drawing/2014/main" id="{35EC796F-F356-478A-891A-18D91809F85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668000" y="6093534"/>
            <a:ext cx="1267742" cy="649084"/>
          </a:xfrm>
          <a:prstGeom prst="rect">
            <a:avLst/>
          </a:prstGeom>
        </p:spPr>
      </p:pic>
      <p:cxnSp>
        <p:nvCxnSpPr>
          <p:cNvPr id="3" name="Straight Connector 2">
            <a:extLst>
              <a:ext uri="{FF2B5EF4-FFF2-40B4-BE49-F238E27FC236}">
                <a16:creationId xmlns:a16="http://schemas.microsoft.com/office/drawing/2014/main" id="{6A31A216-24B2-8A10-25E2-A953D670501F}"/>
              </a:ext>
            </a:extLst>
          </p:cNvPr>
          <p:cNvCxnSpPr/>
          <p:nvPr/>
        </p:nvCxnSpPr>
        <p:spPr>
          <a:xfrm>
            <a:off x="831850" y="1101482"/>
            <a:ext cx="105156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E86DFA9A-EE95-446E-B56B-E824F73938F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1849" y="184778"/>
            <a:ext cx="4343365" cy="675353"/>
          </a:xfrm>
          <a:prstGeom prst="rect">
            <a:avLst/>
          </a:prstGeom>
        </p:spPr>
      </p:pic>
      <p:pic>
        <p:nvPicPr>
          <p:cNvPr id="5" name="Picture 4">
            <a:extLst>
              <a:ext uri="{FF2B5EF4-FFF2-40B4-BE49-F238E27FC236}">
                <a16:creationId xmlns:a16="http://schemas.microsoft.com/office/drawing/2014/main" id="{D045C050-60EC-DDD4-B103-064F5F39C3E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668000" y="6093534"/>
            <a:ext cx="1267742" cy="649084"/>
          </a:xfrm>
          <a:prstGeom prst="rect">
            <a:avLst/>
          </a:prstGeom>
        </p:spPr>
      </p:pic>
    </p:spTree>
    <p:extLst>
      <p:ext uri="{BB962C8B-B14F-4D97-AF65-F5344CB8AC3E}">
        <p14:creationId xmlns:p14="http://schemas.microsoft.com/office/powerpoint/2010/main" val="162828779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Title and Content">
    <p:bg>
      <p:bgPr>
        <a:solidFill>
          <a:schemeClr val="bg1"/>
        </a:solidFill>
        <a:effectLst/>
      </p:bgPr>
    </p:bg>
    <p:spTree>
      <p:nvGrpSpPr>
        <p:cNvPr id="1" name=""/>
        <p:cNvGrpSpPr/>
        <p:nvPr/>
      </p:nvGrpSpPr>
      <p:grpSpPr>
        <a:xfrm>
          <a:off x="0" y="0"/>
          <a:ext cx="0" cy="0"/>
          <a:chOff x="0" y="0"/>
          <a:chExt cx="0" cy="0"/>
        </a:xfrm>
      </p:grpSpPr>
      <p:sp>
        <p:nvSpPr>
          <p:cNvPr id="11" name="Text Placeholder 2">
            <a:extLst>
              <a:ext uri="{FF2B5EF4-FFF2-40B4-BE49-F238E27FC236}">
                <a16:creationId xmlns:a16="http://schemas.microsoft.com/office/drawing/2014/main" id="{ABB2845A-FE0D-4248-9631-7DC48D0A2919}"/>
              </a:ext>
            </a:extLst>
          </p:cNvPr>
          <p:cNvSpPr>
            <a:spLocks noGrp="1"/>
          </p:cNvSpPr>
          <p:nvPr>
            <p:ph idx="1"/>
          </p:nvPr>
        </p:nvSpPr>
        <p:spPr>
          <a:xfrm>
            <a:off x="838200" y="1285336"/>
            <a:ext cx="10515600" cy="489162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itle Placeholder 1">
            <a:extLst>
              <a:ext uri="{FF2B5EF4-FFF2-40B4-BE49-F238E27FC236}">
                <a16:creationId xmlns:a16="http://schemas.microsoft.com/office/drawing/2014/main" id="{78B0C919-FF28-42EE-A4DF-11CA0D523EAD}"/>
              </a:ext>
            </a:extLst>
          </p:cNvPr>
          <p:cNvSpPr>
            <a:spLocks noGrp="1"/>
          </p:cNvSpPr>
          <p:nvPr>
            <p:ph type="title"/>
          </p:nvPr>
        </p:nvSpPr>
        <p:spPr>
          <a:xfrm>
            <a:off x="838200" y="-1"/>
            <a:ext cx="10515600" cy="1105949"/>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5" name="Footer Placeholder 4">
            <a:extLst>
              <a:ext uri="{FF2B5EF4-FFF2-40B4-BE49-F238E27FC236}">
                <a16:creationId xmlns:a16="http://schemas.microsoft.com/office/drawing/2014/main" id="{25AFDC72-9DA5-4DD9-88B4-F37DFF4DB492}"/>
              </a:ext>
            </a:extLst>
          </p:cNvPr>
          <p:cNvSpPr>
            <a:spLocks noGrp="1"/>
          </p:cNvSpPr>
          <p:nvPr>
            <p:ph type="ftr" sz="quarter" idx="3"/>
          </p:nvPr>
        </p:nvSpPr>
        <p:spPr>
          <a:xfrm>
            <a:off x="838200" y="6356350"/>
            <a:ext cx="1051560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pPr>
              <a:defRPr/>
            </a:pPr>
            <a:endParaRPr lang="en-US">
              <a:solidFill>
                <a:srgbClr val="FFFFFF"/>
              </a:solidFill>
            </a:endParaRPr>
          </a:p>
        </p:txBody>
      </p:sp>
    </p:spTree>
    <p:extLst>
      <p:ext uri="{BB962C8B-B14F-4D97-AF65-F5344CB8AC3E}">
        <p14:creationId xmlns:p14="http://schemas.microsoft.com/office/powerpoint/2010/main" val="197054925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838200" y="1285335"/>
            <a:ext cx="5181600" cy="489162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6172200" y="1285335"/>
            <a:ext cx="5181600" cy="489162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itle Placeholder 1">
            <a:extLst>
              <a:ext uri="{FF2B5EF4-FFF2-40B4-BE49-F238E27FC236}">
                <a16:creationId xmlns:a16="http://schemas.microsoft.com/office/drawing/2014/main" id="{A0B7BC85-F755-4A96-AA38-4AA14AE96193}"/>
              </a:ext>
            </a:extLst>
          </p:cNvPr>
          <p:cNvSpPr>
            <a:spLocks noGrp="1"/>
          </p:cNvSpPr>
          <p:nvPr>
            <p:ph type="title"/>
          </p:nvPr>
        </p:nvSpPr>
        <p:spPr>
          <a:xfrm>
            <a:off x="838200" y="-1"/>
            <a:ext cx="10515600" cy="1105949"/>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5" name="Footer Placeholder 4">
            <a:extLst>
              <a:ext uri="{FF2B5EF4-FFF2-40B4-BE49-F238E27FC236}">
                <a16:creationId xmlns:a16="http://schemas.microsoft.com/office/drawing/2014/main" id="{D9C0F7D2-D936-4BA8-B82F-8A02FEEA9309}"/>
              </a:ext>
            </a:extLst>
          </p:cNvPr>
          <p:cNvSpPr>
            <a:spLocks noGrp="1"/>
          </p:cNvSpPr>
          <p:nvPr>
            <p:ph type="ftr" sz="quarter" idx="3"/>
          </p:nvPr>
        </p:nvSpPr>
        <p:spPr>
          <a:xfrm>
            <a:off x="838200" y="6356350"/>
            <a:ext cx="1051560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pPr>
              <a:defRPr/>
            </a:pPr>
            <a:endParaRPr lang="en-US">
              <a:solidFill>
                <a:srgbClr val="FFFFFF"/>
              </a:solidFill>
            </a:endParaRPr>
          </a:p>
        </p:txBody>
      </p:sp>
    </p:spTree>
    <p:extLst>
      <p:ext uri="{BB962C8B-B14F-4D97-AF65-F5344CB8AC3E}">
        <p14:creationId xmlns:p14="http://schemas.microsoft.com/office/powerpoint/2010/main" val="104151955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839788" y="1285337"/>
            <a:ext cx="5157787" cy="586596"/>
          </a:xfrm>
          <a:prstGeom prst="rect">
            <a:avLst/>
          </a:prstGeom>
        </p:spPr>
        <p:txBody>
          <a:bodyPr anchor="b">
            <a:normAutofit/>
          </a:bodyPr>
          <a:lstStyle>
            <a:lvl1pPr marL="0" indent="0">
              <a:buNone/>
              <a:defRPr sz="2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839788" y="1871932"/>
            <a:ext cx="5157787" cy="431773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6172200" y="1285336"/>
            <a:ext cx="5183188" cy="586596"/>
          </a:xfrm>
          <a:prstGeom prst="rect">
            <a:avLst/>
          </a:prstGeom>
        </p:spPr>
        <p:txBody>
          <a:bodyPr anchor="b">
            <a:normAutofit/>
          </a:bodyPr>
          <a:lstStyle>
            <a:lvl1pPr marL="0" indent="0">
              <a:buNone/>
              <a:defRPr sz="2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6172200" y="1871932"/>
            <a:ext cx="5183188" cy="431773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itle Placeholder 1">
            <a:extLst>
              <a:ext uri="{FF2B5EF4-FFF2-40B4-BE49-F238E27FC236}">
                <a16:creationId xmlns:a16="http://schemas.microsoft.com/office/drawing/2014/main" id="{B693E223-7941-4E76-B7D4-7976938F53DC}"/>
              </a:ext>
            </a:extLst>
          </p:cNvPr>
          <p:cNvSpPr>
            <a:spLocks noGrp="1"/>
          </p:cNvSpPr>
          <p:nvPr>
            <p:ph type="title"/>
          </p:nvPr>
        </p:nvSpPr>
        <p:spPr>
          <a:xfrm>
            <a:off x="838200" y="-1"/>
            <a:ext cx="10515600" cy="1105949"/>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8" name="Footer Placeholder 4">
            <a:extLst>
              <a:ext uri="{FF2B5EF4-FFF2-40B4-BE49-F238E27FC236}">
                <a16:creationId xmlns:a16="http://schemas.microsoft.com/office/drawing/2014/main" id="{6809C0C9-BF07-4FA6-AAC5-71F3DAE61F9D}"/>
              </a:ext>
            </a:extLst>
          </p:cNvPr>
          <p:cNvSpPr>
            <a:spLocks noGrp="1"/>
          </p:cNvSpPr>
          <p:nvPr>
            <p:ph type="ftr" sz="quarter" idx="10"/>
          </p:nvPr>
        </p:nvSpPr>
        <p:spPr>
          <a:xfrm>
            <a:off x="838200" y="6356350"/>
            <a:ext cx="1051560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pPr>
              <a:defRPr/>
            </a:pPr>
            <a:endParaRPr lang="en-US">
              <a:solidFill>
                <a:srgbClr val="FFFFFF"/>
              </a:solidFill>
            </a:endParaRPr>
          </a:p>
        </p:txBody>
      </p:sp>
    </p:spTree>
    <p:extLst>
      <p:ext uri="{BB962C8B-B14F-4D97-AF65-F5344CB8AC3E}">
        <p14:creationId xmlns:p14="http://schemas.microsoft.com/office/powerpoint/2010/main" val="361591503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1_Comparison">
    <p:spTree>
      <p:nvGrpSpPr>
        <p:cNvPr id="1" name=""/>
        <p:cNvGrpSpPr/>
        <p:nvPr/>
      </p:nvGrpSpPr>
      <p:grpSpPr>
        <a:xfrm>
          <a:off x="0" y="0"/>
          <a:ext cx="0" cy="0"/>
          <a:chOff x="0" y="0"/>
          <a:chExt cx="0" cy="0"/>
        </a:xfrm>
      </p:grpSpPr>
      <p:sp>
        <p:nvSpPr>
          <p:cNvPr id="15" name="Title Placeholder 1">
            <a:extLst>
              <a:ext uri="{FF2B5EF4-FFF2-40B4-BE49-F238E27FC236}">
                <a16:creationId xmlns:a16="http://schemas.microsoft.com/office/drawing/2014/main" id="{B693E223-7941-4E76-B7D4-7976938F53DC}"/>
              </a:ext>
            </a:extLst>
          </p:cNvPr>
          <p:cNvSpPr>
            <a:spLocks noGrp="1"/>
          </p:cNvSpPr>
          <p:nvPr>
            <p:ph type="title"/>
          </p:nvPr>
        </p:nvSpPr>
        <p:spPr>
          <a:xfrm>
            <a:off x="838200" y="-1"/>
            <a:ext cx="10515600" cy="1105949"/>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8" name="Footer Placeholder 4">
            <a:extLst>
              <a:ext uri="{FF2B5EF4-FFF2-40B4-BE49-F238E27FC236}">
                <a16:creationId xmlns:a16="http://schemas.microsoft.com/office/drawing/2014/main" id="{6809C0C9-BF07-4FA6-AAC5-71F3DAE61F9D}"/>
              </a:ext>
            </a:extLst>
          </p:cNvPr>
          <p:cNvSpPr>
            <a:spLocks noGrp="1"/>
          </p:cNvSpPr>
          <p:nvPr>
            <p:ph type="ftr" sz="quarter" idx="10"/>
          </p:nvPr>
        </p:nvSpPr>
        <p:spPr>
          <a:xfrm>
            <a:off x="838200" y="6356350"/>
            <a:ext cx="1051560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pPr>
              <a:defRPr/>
            </a:pPr>
            <a:endParaRPr lang="en-US">
              <a:solidFill>
                <a:srgbClr val="FFFFFF"/>
              </a:solidFill>
            </a:endParaRPr>
          </a:p>
        </p:txBody>
      </p:sp>
      <p:sp>
        <p:nvSpPr>
          <p:cNvPr id="10" name="Text Placeholder 2">
            <a:extLst>
              <a:ext uri="{FF2B5EF4-FFF2-40B4-BE49-F238E27FC236}">
                <a16:creationId xmlns:a16="http://schemas.microsoft.com/office/drawing/2014/main" id="{692CD1B3-C283-4C18-A693-4DACAD9CCFEB}"/>
              </a:ext>
            </a:extLst>
          </p:cNvPr>
          <p:cNvSpPr>
            <a:spLocks noGrp="1"/>
          </p:cNvSpPr>
          <p:nvPr>
            <p:ph idx="1"/>
          </p:nvPr>
        </p:nvSpPr>
        <p:spPr>
          <a:xfrm>
            <a:off x="838200" y="1285336"/>
            <a:ext cx="5257800" cy="489162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Picture Placeholder 2">
            <a:extLst>
              <a:ext uri="{FF2B5EF4-FFF2-40B4-BE49-F238E27FC236}">
                <a16:creationId xmlns:a16="http://schemas.microsoft.com/office/drawing/2014/main" id="{2D4DDA58-530A-42D0-A3D9-A3B40B587272}"/>
              </a:ext>
            </a:extLst>
          </p:cNvPr>
          <p:cNvSpPr>
            <a:spLocks noGrp="1"/>
          </p:cNvSpPr>
          <p:nvPr>
            <p:ph type="pic" idx="11"/>
          </p:nvPr>
        </p:nvSpPr>
        <p:spPr>
          <a:xfrm>
            <a:off x="6273434" y="1279682"/>
            <a:ext cx="5080366"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Tree>
    <p:extLst>
      <p:ext uri="{BB962C8B-B14F-4D97-AF65-F5344CB8AC3E}">
        <p14:creationId xmlns:p14="http://schemas.microsoft.com/office/powerpoint/2010/main" val="27033639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B18091B2-691E-4F50-A189-2D612314C110}"/>
              </a:ext>
            </a:extLst>
          </p:cNvPr>
          <p:cNvSpPr>
            <a:spLocks noGrp="1"/>
          </p:cNvSpPr>
          <p:nvPr>
            <p:ph type="ftr" sz="quarter" idx="3"/>
          </p:nvPr>
        </p:nvSpPr>
        <p:spPr>
          <a:xfrm>
            <a:off x="838199" y="6356350"/>
            <a:ext cx="9037321" cy="365125"/>
          </a:xfrm>
          <a:prstGeom prst="rect">
            <a:avLst/>
          </a:prstGeom>
        </p:spPr>
        <p:txBody>
          <a:bodyPr vert="horz" lIns="91440" tIns="45720" rIns="91440" bIns="45720" rtlCol="0" anchor="b"/>
          <a:lstStyle>
            <a:lvl1pPr algn="l">
              <a:defRPr sz="1200">
                <a:solidFill>
                  <a:schemeClr val="tx1">
                    <a:lumMod val="50000"/>
                    <a:lumOff val="50000"/>
                  </a:schemeClr>
                </a:solidFill>
              </a:defRPr>
            </a:lvl1pPr>
          </a:lstStyle>
          <a:p>
            <a:r>
              <a:rPr lang="en-US"/>
              <a:t>Capranzano P, et al. Expert Rev Cardiovasc Ther. 2013;11(8):959-973;</a:t>
            </a:r>
          </a:p>
          <a:p>
            <a:r>
              <a:rPr lang="en-US"/>
              <a:t>
Granger CB, et al. N Engl J Med. 2011;365:981-992; </a:t>
            </a:r>
          </a:p>
          <a:p>
            <a:r>
              <a:rPr lang="en-US"/>
              <a:t>
Connolly SJ, et al. N Engl J Med. 2009;361(12):1139-1151;</a:t>
            </a:r>
          </a:p>
          <a:p>
            <a:r>
              <a:rPr lang="en-US"/>
              <a:t>
Patel MR, et al. N Engl J Med. 2011;365(10):883-891.</a:t>
            </a:r>
            <a:endParaRPr lang="en-US" dirty="0"/>
          </a:p>
        </p:txBody>
      </p:sp>
    </p:spTree>
    <p:extLst>
      <p:ext uri="{BB962C8B-B14F-4D97-AF65-F5344CB8AC3E}">
        <p14:creationId xmlns:p14="http://schemas.microsoft.com/office/powerpoint/2010/main" val="345413786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nchor="b"/>
          <a:lstStyle/>
          <a:p>
            <a:r>
              <a:rPr lang="en-US"/>
              <a:t>Click to edit Master title style</a:t>
            </a:r>
          </a:p>
        </p:txBody>
      </p:sp>
      <p:sp>
        <p:nvSpPr>
          <p:cNvPr id="4" name="Footer Placeholder 4">
            <a:extLst>
              <a:ext uri="{FF2B5EF4-FFF2-40B4-BE49-F238E27FC236}">
                <a16:creationId xmlns:a16="http://schemas.microsoft.com/office/drawing/2014/main" id="{431146AF-8FF0-4747-B739-33F15879AD10}"/>
              </a:ext>
            </a:extLst>
          </p:cNvPr>
          <p:cNvSpPr>
            <a:spLocks noGrp="1"/>
          </p:cNvSpPr>
          <p:nvPr>
            <p:ph type="ftr" sz="quarter" idx="3"/>
          </p:nvPr>
        </p:nvSpPr>
        <p:spPr>
          <a:xfrm>
            <a:off x="838200" y="6356350"/>
            <a:ext cx="1051560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pPr>
              <a:defRPr/>
            </a:pPr>
            <a:endParaRPr lang="en-US"/>
          </a:p>
        </p:txBody>
      </p:sp>
    </p:spTree>
    <p:extLst>
      <p:ext uri="{BB962C8B-B14F-4D97-AF65-F5344CB8AC3E}">
        <p14:creationId xmlns:p14="http://schemas.microsoft.com/office/powerpoint/2010/main" val="230226670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9F3AEDD-038B-47AD-8D4C-6656F698AC5C}"/>
              </a:ext>
            </a:extLst>
          </p:cNvPr>
          <p:cNvSpPr/>
          <p:nvPr/>
        </p:nvSpPr>
        <p:spPr>
          <a:xfrm>
            <a:off x="9941169" y="6116638"/>
            <a:ext cx="2250832" cy="7413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4">
            <a:extLst>
              <a:ext uri="{FF2B5EF4-FFF2-40B4-BE49-F238E27FC236}">
                <a16:creationId xmlns:a16="http://schemas.microsoft.com/office/drawing/2014/main" id="{0EEDB8C5-C704-4A0E-BB80-8B93D9EC2FD5}"/>
              </a:ext>
            </a:extLst>
          </p:cNvPr>
          <p:cNvSpPr>
            <a:spLocks noGrp="1"/>
          </p:cNvSpPr>
          <p:nvPr>
            <p:ph type="ftr" sz="quarter" idx="3"/>
          </p:nvPr>
        </p:nvSpPr>
        <p:spPr>
          <a:xfrm>
            <a:off x="838200" y="6356350"/>
            <a:ext cx="1051052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pPr>
              <a:defRPr/>
            </a:pPr>
            <a:endParaRPr lang="en-US">
              <a:solidFill>
                <a:srgbClr val="FFFFFF"/>
              </a:solidFill>
            </a:endParaRPr>
          </a:p>
        </p:txBody>
      </p:sp>
      <p:sp>
        <p:nvSpPr>
          <p:cNvPr id="2" name="Rectangle 1">
            <a:extLst>
              <a:ext uri="{FF2B5EF4-FFF2-40B4-BE49-F238E27FC236}">
                <a16:creationId xmlns:a16="http://schemas.microsoft.com/office/drawing/2014/main" id="{BD74F4CE-395A-4073-FF24-4366DF594CB2}"/>
              </a:ext>
            </a:extLst>
          </p:cNvPr>
          <p:cNvSpPr/>
          <p:nvPr/>
        </p:nvSpPr>
        <p:spPr>
          <a:xfrm>
            <a:off x="9941169" y="6116638"/>
            <a:ext cx="2250832" cy="7413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6363576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B18091B2-691E-4F50-A189-2D612314C110}"/>
              </a:ext>
            </a:extLst>
          </p:cNvPr>
          <p:cNvSpPr>
            <a:spLocks noGrp="1"/>
          </p:cNvSpPr>
          <p:nvPr>
            <p:ph type="ftr" sz="quarter" idx="3"/>
          </p:nvPr>
        </p:nvSpPr>
        <p:spPr>
          <a:xfrm>
            <a:off x="838199" y="6356350"/>
            <a:ext cx="9037321" cy="365125"/>
          </a:xfrm>
          <a:prstGeom prst="rect">
            <a:avLst/>
          </a:prstGeom>
        </p:spPr>
        <p:txBody>
          <a:bodyPr vert="horz" lIns="91440" tIns="45720" rIns="91440" bIns="45720" rtlCol="0" anchor="b"/>
          <a:lstStyle>
            <a:lvl1pPr algn="l">
              <a:defRPr sz="1200">
                <a:solidFill>
                  <a:schemeClr val="tx1">
                    <a:lumMod val="50000"/>
                    <a:lumOff val="50000"/>
                  </a:schemeClr>
                </a:solidFill>
              </a:defRPr>
            </a:lvl1pPr>
          </a:lstStyle>
          <a:p>
            <a:pPr>
              <a:defRPr/>
            </a:pPr>
            <a:endParaRPr lang="en-US">
              <a:solidFill>
                <a:srgbClr val="FFFFFF"/>
              </a:solidFill>
            </a:endParaRPr>
          </a:p>
        </p:txBody>
      </p:sp>
    </p:spTree>
    <p:extLst>
      <p:ext uri="{BB962C8B-B14F-4D97-AF65-F5344CB8AC3E}">
        <p14:creationId xmlns:p14="http://schemas.microsoft.com/office/powerpoint/2010/main" val="340183459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1" name="Footer Placeholder 4">
            <a:extLst>
              <a:ext uri="{FF2B5EF4-FFF2-40B4-BE49-F238E27FC236}">
                <a16:creationId xmlns:a16="http://schemas.microsoft.com/office/drawing/2014/main" id="{53A0B1A1-466A-4562-8ACB-1D04390A0324}"/>
              </a:ext>
            </a:extLst>
          </p:cNvPr>
          <p:cNvSpPr>
            <a:spLocks noGrp="1"/>
          </p:cNvSpPr>
          <p:nvPr>
            <p:ph type="ftr" sz="quarter" idx="3"/>
          </p:nvPr>
        </p:nvSpPr>
        <p:spPr>
          <a:xfrm>
            <a:off x="838199" y="6356350"/>
            <a:ext cx="9067801" cy="365125"/>
          </a:xfrm>
          <a:prstGeom prst="rect">
            <a:avLst/>
          </a:prstGeom>
        </p:spPr>
        <p:txBody>
          <a:bodyPr vert="horz" lIns="91440" tIns="45720" rIns="91440" bIns="45720" rtlCol="0" anchor="b"/>
          <a:lstStyle>
            <a:lvl1pPr algn="l">
              <a:defRPr sz="1200">
                <a:solidFill>
                  <a:schemeClr val="tx1">
                    <a:lumMod val="50000"/>
                    <a:lumOff val="50000"/>
                  </a:schemeClr>
                </a:solidFill>
              </a:defRPr>
            </a:lvl1pPr>
          </a:lstStyle>
          <a:p>
            <a:pPr>
              <a:defRPr/>
            </a:pPr>
            <a:endParaRPr lang="en-US">
              <a:solidFill>
                <a:srgbClr val="FFFFFF"/>
              </a:solidFill>
            </a:endParaRPr>
          </a:p>
        </p:txBody>
      </p:sp>
    </p:spTree>
    <p:extLst>
      <p:ext uri="{BB962C8B-B14F-4D97-AF65-F5344CB8AC3E}">
        <p14:creationId xmlns:p14="http://schemas.microsoft.com/office/powerpoint/2010/main" val="96533476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1_Title Slide">
    <p:bg>
      <p:bgPr>
        <a:gradFill>
          <a:gsLst>
            <a:gs pos="84000">
              <a:srgbClr val="EDEDED"/>
            </a:gs>
            <a:gs pos="57000">
              <a:schemeClr val="bg1"/>
            </a:gs>
            <a:gs pos="100000">
              <a:schemeClr val="bg2">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831850" y="1101482"/>
            <a:ext cx="10515600" cy="2825748"/>
          </a:xfrm>
        </p:spPr>
        <p:txBody>
          <a:bodyPr anchor="b">
            <a:normAutofit/>
          </a:bodyPr>
          <a:lstStyle>
            <a:lvl1pPr>
              <a:defRPr sz="4800">
                <a:solidFill>
                  <a:schemeClr val="accent1"/>
                </a:solidFill>
              </a:defRPr>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831850" y="4208338"/>
            <a:ext cx="10515600" cy="1766887"/>
          </a:xfrm>
          <a:prstGeom prst="rect">
            <a:avLst/>
          </a:prstGeom>
        </p:spPr>
        <p:txBody>
          <a:bodyPr>
            <a:normAutofit/>
          </a:bodyPr>
          <a:lstStyle>
            <a:lvl1pPr marL="0" indent="0">
              <a:buNone/>
              <a:defRPr sz="2000">
                <a:solidFill>
                  <a:schemeClr val="bg2">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cxnSp>
        <p:nvCxnSpPr>
          <p:cNvPr id="16" name="Straight Connector 15">
            <a:extLst>
              <a:ext uri="{FF2B5EF4-FFF2-40B4-BE49-F238E27FC236}">
                <a16:creationId xmlns:a16="http://schemas.microsoft.com/office/drawing/2014/main" id="{D0CC67B0-1237-46F2-B879-34B77487522D}"/>
              </a:ext>
            </a:extLst>
          </p:cNvPr>
          <p:cNvCxnSpPr/>
          <p:nvPr/>
        </p:nvCxnSpPr>
        <p:spPr>
          <a:xfrm>
            <a:off x="831850" y="1101482"/>
            <a:ext cx="105156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Footer Placeholder 4">
            <a:extLst>
              <a:ext uri="{FF2B5EF4-FFF2-40B4-BE49-F238E27FC236}">
                <a16:creationId xmlns:a16="http://schemas.microsoft.com/office/drawing/2014/main" id="{97C5F604-5875-43F7-B477-70FB1C866798}"/>
              </a:ext>
            </a:extLst>
          </p:cNvPr>
          <p:cNvSpPr>
            <a:spLocks noGrp="1"/>
          </p:cNvSpPr>
          <p:nvPr>
            <p:ph type="ftr" sz="quarter" idx="3"/>
          </p:nvPr>
        </p:nvSpPr>
        <p:spPr>
          <a:xfrm>
            <a:off x="838200" y="6356350"/>
            <a:ext cx="1050925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pPr>
              <a:defRPr/>
            </a:pPr>
            <a:endParaRPr lang="en-US">
              <a:solidFill>
                <a:srgbClr val="FFFFFF"/>
              </a:solidFill>
            </a:endParaRPr>
          </a:p>
        </p:txBody>
      </p:sp>
      <p:pic>
        <p:nvPicPr>
          <p:cNvPr id="8" name="Picture 7">
            <a:extLst>
              <a:ext uri="{FF2B5EF4-FFF2-40B4-BE49-F238E27FC236}">
                <a16:creationId xmlns:a16="http://schemas.microsoft.com/office/drawing/2014/main" id="{3390C64D-9995-4CD5-AD94-B104F638C54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1849" y="184778"/>
            <a:ext cx="4343365" cy="675353"/>
          </a:xfrm>
          <a:prstGeom prst="rect">
            <a:avLst/>
          </a:prstGeom>
        </p:spPr>
      </p:pic>
      <p:pic>
        <p:nvPicPr>
          <p:cNvPr id="2" name="Picture 1">
            <a:extLst>
              <a:ext uri="{FF2B5EF4-FFF2-40B4-BE49-F238E27FC236}">
                <a16:creationId xmlns:a16="http://schemas.microsoft.com/office/drawing/2014/main" id="{D547F72E-5064-4C5E-AB7F-BE55D321DEE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668000" y="6093534"/>
            <a:ext cx="1267742" cy="649084"/>
          </a:xfrm>
          <a:prstGeom prst="rect">
            <a:avLst/>
          </a:prstGeom>
        </p:spPr>
      </p:pic>
    </p:spTree>
    <p:extLst>
      <p:ext uri="{BB962C8B-B14F-4D97-AF65-F5344CB8AC3E}">
        <p14:creationId xmlns:p14="http://schemas.microsoft.com/office/powerpoint/2010/main" val="291150892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3_Title Slide">
    <p:bg>
      <p:bgPr>
        <a:gradFill>
          <a:gsLst>
            <a:gs pos="84000">
              <a:srgbClr val="EDEDED"/>
            </a:gs>
            <a:gs pos="57000">
              <a:schemeClr val="bg1"/>
            </a:gs>
            <a:gs pos="100000">
              <a:schemeClr val="bg2">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831850" y="1101482"/>
            <a:ext cx="10515600" cy="2825748"/>
          </a:xfrm>
        </p:spPr>
        <p:txBody>
          <a:bodyPr anchor="ctr">
            <a:normAutofit/>
          </a:bodyPr>
          <a:lstStyle>
            <a:lvl1pPr algn="ctr">
              <a:defRPr sz="4000">
                <a:solidFill>
                  <a:schemeClr val="accent1"/>
                </a:solidFill>
              </a:defRPr>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831850" y="4208338"/>
            <a:ext cx="10515600" cy="1766887"/>
          </a:xfrm>
          <a:prstGeom prst="rect">
            <a:avLst/>
          </a:prstGeom>
        </p:spPr>
        <p:txBody>
          <a:bodyPr>
            <a:normAutofit/>
          </a:bodyPr>
          <a:lstStyle>
            <a:lvl1pPr marL="0" indent="0" algn="ctr">
              <a:buNone/>
              <a:defRPr sz="2000">
                <a:solidFill>
                  <a:schemeClr val="bg2">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cxnSp>
        <p:nvCxnSpPr>
          <p:cNvPr id="16" name="Straight Connector 15">
            <a:extLst>
              <a:ext uri="{FF2B5EF4-FFF2-40B4-BE49-F238E27FC236}">
                <a16:creationId xmlns:a16="http://schemas.microsoft.com/office/drawing/2014/main" id="{D0CC67B0-1237-46F2-B879-34B77487522D}"/>
              </a:ext>
            </a:extLst>
          </p:cNvPr>
          <p:cNvCxnSpPr/>
          <p:nvPr/>
        </p:nvCxnSpPr>
        <p:spPr>
          <a:xfrm>
            <a:off x="831850" y="1101482"/>
            <a:ext cx="105156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Footer Placeholder 4">
            <a:extLst>
              <a:ext uri="{FF2B5EF4-FFF2-40B4-BE49-F238E27FC236}">
                <a16:creationId xmlns:a16="http://schemas.microsoft.com/office/drawing/2014/main" id="{97C5F604-5875-43F7-B477-70FB1C866798}"/>
              </a:ext>
            </a:extLst>
          </p:cNvPr>
          <p:cNvSpPr>
            <a:spLocks noGrp="1"/>
          </p:cNvSpPr>
          <p:nvPr>
            <p:ph type="ftr" sz="quarter" idx="3"/>
          </p:nvPr>
        </p:nvSpPr>
        <p:spPr>
          <a:xfrm>
            <a:off x="838200" y="6356350"/>
            <a:ext cx="1050925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pPr>
              <a:defRPr/>
            </a:pPr>
            <a:endParaRPr lang="en-US">
              <a:solidFill>
                <a:srgbClr val="FFFFFF"/>
              </a:solidFill>
            </a:endParaRPr>
          </a:p>
        </p:txBody>
      </p:sp>
      <p:pic>
        <p:nvPicPr>
          <p:cNvPr id="7" name="Picture 6">
            <a:extLst>
              <a:ext uri="{FF2B5EF4-FFF2-40B4-BE49-F238E27FC236}">
                <a16:creationId xmlns:a16="http://schemas.microsoft.com/office/drawing/2014/main" id="{1FF9F2CB-EA79-4C5E-9229-EA26FA6FBE2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1849" y="184778"/>
            <a:ext cx="4343365" cy="675353"/>
          </a:xfrm>
          <a:prstGeom prst="rect">
            <a:avLst/>
          </a:prstGeom>
        </p:spPr>
      </p:pic>
      <p:pic>
        <p:nvPicPr>
          <p:cNvPr id="2" name="Picture 1">
            <a:extLst>
              <a:ext uri="{FF2B5EF4-FFF2-40B4-BE49-F238E27FC236}">
                <a16:creationId xmlns:a16="http://schemas.microsoft.com/office/drawing/2014/main" id="{35EC796F-F356-478A-891A-18D91809F85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668000" y="6093534"/>
            <a:ext cx="1267742" cy="649084"/>
          </a:xfrm>
          <a:prstGeom prst="rect">
            <a:avLst/>
          </a:prstGeom>
        </p:spPr>
      </p:pic>
    </p:spTree>
    <p:extLst>
      <p:ext uri="{BB962C8B-B14F-4D97-AF65-F5344CB8AC3E}">
        <p14:creationId xmlns:p14="http://schemas.microsoft.com/office/powerpoint/2010/main" val="176078182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userDrawn="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508000" y="228624"/>
            <a:ext cx="11193211" cy="803275"/>
          </a:xfrm>
        </p:spPr>
        <p:txBody>
          <a:bodyPr/>
          <a:lstStyle>
            <a:lvl1pPr>
              <a:defRPr baseline="0">
                <a:solidFill>
                  <a:srgbClr val="009999"/>
                </a:solidFill>
              </a:defRPr>
            </a:lvl1pPr>
          </a:lstStyle>
          <a:p>
            <a:r>
              <a:rPr lang="en-US"/>
              <a:t>Click to edit Master title style</a:t>
            </a:r>
            <a:endParaRPr lang="en-US" dirty="0"/>
          </a:p>
        </p:txBody>
      </p:sp>
    </p:spTree>
    <p:extLst>
      <p:ext uri="{BB962C8B-B14F-4D97-AF65-F5344CB8AC3E}">
        <p14:creationId xmlns:p14="http://schemas.microsoft.com/office/powerpoint/2010/main" val="352350565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Title Slide">
    <p:bg>
      <p:bgPr>
        <a:gradFill>
          <a:gsLst>
            <a:gs pos="84000">
              <a:srgbClr val="EDEDED"/>
            </a:gs>
            <a:gs pos="57000">
              <a:schemeClr val="bg1"/>
            </a:gs>
            <a:gs pos="100000">
              <a:schemeClr val="bg2">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831850" y="1101482"/>
            <a:ext cx="10515600" cy="2825748"/>
          </a:xfrm>
        </p:spPr>
        <p:txBody>
          <a:bodyPr anchor="b">
            <a:normAutofit/>
          </a:bodyPr>
          <a:lstStyle>
            <a:lvl1pPr>
              <a:defRPr sz="4800">
                <a:solidFill>
                  <a:schemeClr val="accent1"/>
                </a:solidFill>
              </a:defRPr>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831850" y="4208338"/>
            <a:ext cx="10515600" cy="1766887"/>
          </a:xfrm>
          <a:prstGeom prst="rect">
            <a:avLst/>
          </a:prstGeom>
        </p:spPr>
        <p:txBody>
          <a:bodyPr>
            <a:normAutofit/>
          </a:bodyPr>
          <a:lstStyle>
            <a:lvl1pPr marL="0" indent="0">
              <a:buNone/>
              <a:defRPr sz="2000">
                <a:solidFill>
                  <a:schemeClr val="bg2">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cxnSp>
        <p:nvCxnSpPr>
          <p:cNvPr id="16" name="Straight Connector 15">
            <a:extLst>
              <a:ext uri="{FF2B5EF4-FFF2-40B4-BE49-F238E27FC236}">
                <a16:creationId xmlns:a16="http://schemas.microsoft.com/office/drawing/2014/main" id="{D0CC67B0-1237-46F2-B879-34B77487522D}"/>
              </a:ext>
            </a:extLst>
          </p:cNvPr>
          <p:cNvCxnSpPr/>
          <p:nvPr/>
        </p:nvCxnSpPr>
        <p:spPr>
          <a:xfrm>
            <a:off x="831850" y="1101482"/>
            <a:ext cx="105156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Footer Placeholder 4">
            <a:extLst>
              <a:ext uri="{FF2B5EF4-FFF2-40B4-BE49-F238E27FC236}">
                <a16:creationId xmlns:a16="http://schemas.microsoft.com/office/drawing/2014/main" id="{97C5F604-5875-43F7-B477-70FB1C866798}"/>
              </a:ext>
            </a:extLst>
          </p:cNvPr>
          <p:cNvSpPr>
            <a:spLocks noGrp="1"/>
          </p:cNvSpPr>
          <p:nvPr>
            <p:ph type="ftr" sz="quarter" idx="3"/>
          </p:nvPr>
        </p:nvSpPr>
        <p:spPr>
          <a:xfrm>
            <a:off x="838200" y="6356350"/>
            <a:ext cx="1050925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a:p>
        </p:txBody>
      </p:sp>
      <p:pic>
        <p:nvPicPr>
          <p:cNvPr id="8" name="Picture 7">
            <a:extLst>
              <a:ext uri="{FF2B5EF4-FFF2-40B4-BE49-F238E27FC236}">
                <a16:creationId xmlns:a16="http://schemas.microsoft.com/office/drawing/2014/main" id="{3390C64D-9995-4CD5-AD94-B104F638C54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1849" y="184778"/>
            <a:ext cx="4343365" cy="675353"/>
          </a:xfrm>
          <a:prstGeom prst="rect">
            <a:avLst/>
          </a:prstGeom>
        </p:spPr>
      </p:pic>
      <p:pic>
        <p:nvPicPr>
          <p:cNvPr id="2" name="Picture 1">
            <a:extLst>
              <a:ext uri="{FF2B5EF4-FFF2-40B4-BE49-F238E27FC236}">
                <a16:creationId xmlns:a16="http://schemas.microsoft.com/office/drawing/2014/main" id="{D547F72E-5064-4C5E-AB7F-BE55D321DEE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668000" y="6093534"/>
            <a:ext cx="1267742" cy="649084"/>
          </a:xfrm>
          <a:prstGeom prst="rect">
            <a:avLst/>
          </a:prstGeom>
        </p:spPr>
      </p:pic>
      <p:cxnSp>
        <p:nvCxnSpPr>
          <p:cNvPr id="3" name="Straight Connector 2">
            <a:extLst>
              <a:ext uri="{FF2B5EF4-FFF2-40B4-BE49-F238E27FC236}">
                <a16:creationId xmlns:a16="http://schemas.microsoft.com/office/drawing/2014/main" id="{214C0679-30D2-9282-F9FF-71A7D4E912DD}"/>
              </a:ext>
            </a:extLst>
          </p:cNvPr>
          <p:cNvCxnSpPr/>
          <p:nvPr/>
        </p:nvCxnSpPr>
        <p:spPr>
          <a:xfrm>
            <a:off x="831850" y="1101482"/>
            <a:ext cx="105156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AD39D127-A968-0CDD-9735-F86511AF029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1849" y="184778"/>
            <a:ext cx="4343365" cy="675353"/>
          </a:xfrm>
          <a:prstGeom prst="rect">
            <a:avLst/>
          </a:prstGeom>
        </p:spPr>
      </p:pic>
      <p:pic>
        <p:nvPicPr>
          <p:cNvPr id="5" name="Picture 4">
            <a:extLst>
              <a:ext uri="{FF2B5EF4-FFF2-40B4-BE49-F238E27FC236}">
                <a16:creationId xmlns:a16="http://schemas.microsoft.com/office/drawing/2014/main" id="{A4FA2214-E061-12E8-FAC9-5DDF61443AF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668000" y="6093534"/>
            <a:ext cx="1267742" cy="649084"/>
          </a:xfrm>
          <a:prstGeom prst="rect">
            <a:avLst/>
          </a:prstGeom>
        </p:spPr>
      </p:pic>
    </p:spTree>
    <p:extLst>
      <p:ext uri="{BB962C8B-B14F-4D97-AF65-F5344CB8AC3E}">
        <p14:creationId xmlns:p14="http://schemas.microsoft.com/office/powerpoint/2010/main" val="224659137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2_Title Slide">
    <p:bg>
      <p:bgPr>
        <a:gradFill>
          <a:gsLst>
            <a:gs pos="84000">
              <a:srgbClr val="EDEDED"/>
            </a:gs>
            <a:gs pos="57000">
              <a:schemeClr val="bg1"/>
            </a:gs>
            <a:gs pos="100000">
              <a:schemeClr val="bg2">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831850" y="1101482"/>
            <a:ext cx="10515600" cy="2825748"/>
          </a:xfrm>
        </p:spPr>
        <p:txBody>
          <a:bodyPr anchor="ctr">
            <a:normAutofit/>
          </a:bodyPr>
          <a:lstStyle>
            <a:lvl1pPr algn="ctr">
              <a:defRPr sz="4000">
                <a:solidFill>
                  <a:schemeClr val="accent1"/>
                </a:solidFill>
              </a:defRPr>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831850" y="4208338"/>
            <a:ext cx="10515600" cy="1766887"/>
          </a:xfrm>
          <a:prstGeom prst="rect">
            <a:avLst/>
          </a:prstGeom>
        </p:spPr>
        <p:txBody>
          <a:bodyPr>
            <a:normAutofit/>
          </a:bodyPr>
          <a:lstStyle>
            <a:lvl1pPr marL="0" indent="0" algn="ctr">
              <a:buNone/>
              <a:defRPr sz="2000">
                <a:solidFill>
                  <a:schemeClr val="bg2">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cxnSp>
        <p:nvCxnSpPr>
          <p:cNvPr id="16" name="Straight Connector 15">
            <a:extLst>
              <a:ext uri="{FF2B5EF4-FFF2-40B4-BE49-F238E27FC236}">
                <a16:creationId xmlns:a16="http://schemas.microsoft.com/office/drawing/2014/main" id="{D0CC67B0-1237-46F2-B879-34B77487522D}"/>
              </a:ext>
            </a:extLst>
          </p:cNvPr>
          <p:cNvCxnSpPr/>
          <p:nvPr/>
        </p:nvCxnSpPr>
        <p:spPr>
          <a:xfrm>
            <a:off x="831850" y="1101482"/>
            <a:ext cx="105156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Footer Placeholder 4">
            <a:extLst>
              <a:ext uri="{FF2B5EF4-FFF2-40B4-BE49-F238E27FC236}">
                <a16:creationId xmlns:a16="http://schemas.microsoft.com/office/drawing/2014/main" id="{97C5F604-5875-43F7-B477-70FB1C866798}"/>
              </a:ext>
            </a:extLst>
          </p:cNvPr>
          <p:cNvSpPr>
            <a:spLocks noGrp="1"/>
          </p:cNvSpPr>
          <p:nvPr>
            <p:ph type="ftr" sz="quarter" idx="3"/>
          </p:nvPr>
        </p:nvSpPr>
        <p:spPr>
          <a:xfrm>
            <a:off x="838200" y="6356350"/>
            <a:ext cx="1050925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a:p>
        </p:txBody>
      </p:sp>
      <p:pic>
        <p:nvPicPr>
          <p:cNvPr id="7" name="Picture 6">
            <a:extLst>
              <a:ext uri="{FF2B5EF4-FFF2-40B4-BE49-F238E27FC236}">
                <a16:creationId xmlns:a16="http://schemas.microsoft.com/office/drawing/2014/main" id="{1FF9F2CB-EA79-4C5E-9229-EA26FA6FBE2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1849" y="184778"/>
            <a:ext cx="4343365" cy="675353"/>
          </a:xfrm>
          <a:prstGeom prst="rect">
            <a:avLst/>
          </a:prstGeom>
        </p:spPr>
      </p:pic>
      <p:pic>
        <p:nvPicPr>
          <p:cNvPr id="2" name="Picture 1">
            <a:extLst>
              <a:ext uri="{FF2B5EF4-FFF2-40B4-BE49-F238E27FC236}">
                <a16:creationId xmlns:a16="http://schemas.microsoft.com/office/drawing/2014/main" id="{35EC796F-F356-478A-891A-18D91809F85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668000" y="6093534"/>
            <a:ext cx="1267742" cy="649084"/>
          </a:xfrm>
          <a:prstGeom prst="rect">
            <a:avLst/>
          </a:prstGeom>
        </p:spPr>
      </p:pic>
      <p:cxnSp>
        <p:nvCxnSpPr>
          <p:cNvPr id="3" name="Straight Connector 2">
            <a:extLst>
              <a:ext uri="{FF2B5EF4-FFF2-40B4-BE49-F238E27FC236}">
                <a16:creationId xmlns:a16="http://schemas.microsoft.com/office/drawing/2014/main" id="{6A31A216-24B2-8A10-25E2-A953D670501F}"/>
              </a:ext>
            </a:extLst>
          </p:cNvPr>
          <p:cNvCxnSpPr/>
          <p:nvPr/>
        </p:nvCxnSpPr>
        <p:spPr>
          <a:xfrm>
            <a:off x="831850" y="1101482"/>
            <a:ext cx="105156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E86DFA9A-EE95-446E-B56B-E824F73938F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1849" y="184778"/>
            <a:ext cx="4343365" cy="675353"/>
          </a:xfrm>
          <a:prstGeom prst="rect">
            <a:avLst/>
          </a:prstGeom>
        </p:spPr>
      </p:pic>
      <p:pic>
        <p:nvPicPr>
          <p:cNvPr id="5" name="Picture 4">
            <a:extLst>
              <a:ext uri="{FF2B5EF4-FFF2-40B4-BE49-F238E27FC236}">
                <a16:creationId xmlns:a16="http://schemas.microsoft.com/office/drawing/2014/main" id="{D045C050-60EC-DDD4-B103-064F5F39C3E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668000" y="6093534"/>
            <a:ext cx="1267742" cy="649084"/>
          </a:xfrm>
          <a:prstGeom prst="rect">
            <a:avLst/>
          </a:prstGeom>
        </p:spPr>
      </p:pic>
    </p:spTree>
    <p:extLst>
      <p:ext uri="{BB962C8B-B14F-4D97-AF65-F5344CB8AC3E}">
        <p14:creationId xmlns:p14="http://schemas.microsoft.com/office/powerpoint/2010/main" val="421773024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p:cSld name="Title and Content">
    <p:bg>
      <p:bgPr>
        <a:solidFill>
          <a:schemeClr val="bg1"/>
        </a:solidFill>
        <a:effectLst/>
      </p:bgPr>
    </p:bg>
    <p:spTree>
      <p:nvGrpSpPr>
        <p:cNvPr id="1" name=""/>
        <p:cNvGrpSpPr/>
        <p:nvPr/>
      </p:nvGrpSpPr>
      <p:grpSpPr>
        <a:xfrm>
          <a:off x="0" y="0"/>
          <a:ext cx="0" cy="0"/>
          <a:chOff x="0" y="0"/>
          <a:chExt cx="0" cy="0"/>
        </a:xfrm>
      </p:grpSpPr>
      <p:sp>
        <p:nvSpPr>
          <p:cNvPr id="11" name="Text Placeholder 2">
            <a:extLst>
              <a:ext uri="{FF2B5EF4-FFF2-40B4-BE49-F238E27FC236}">
                <a16:creationId xmlns:a16="http://schemas.microsoft.com/office/drawing/2014/main" id="{ABB2845A-FE0D-4248-9631-7DC48D0A2919}"/>
              </a:ext>
            </a:extLst>
          </p:cNvPr>
          <p:cNvSpPr>
            <a:spLocks noGrp="1"/>
          </p:cNvSpPr>
          <p:nvPr>
            <p:ph idx="1"/>
          </p:nvPr>
        </p:nvSpPr>
        <p:spPr>
          <a:xfrm>
            <a:off x="838200" y="1285336"/>
            <a:ext cx="10515600" cy="489162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itle Placeholder 1">
            <a:extLst>
              <a:ext uri="{FF2B5EF4-FFF2-40B4-BE49-F238E27FC236}">
                <a16:creationId xmlns:a16="http://schemas.microsoft.com/office/drawing/2014/main" id="{78B0C919-FF28-42EE-A4DF-11CA0D523EAD}"/>
              </a:ext>
            </a:extLst>
          </p:cNvPr>
          <p:cNvSpPr>
            <a:spLocks noGrp="1"/>
          </p:cNvSpPr>
          <p:nvPr>
            <p:ph type="title"/>
          </p:nvPr>
        </p:nvSpPr>
        <p:spPr>
          <a:xfrm>
            <a:off x="838200" y="-1"/>
            <a:ext cx="10515600" cy="1105949"/>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5" name="Footer Placeholder 4">
            <a:extLst>
              <a:ext uri="{FF2B5EF4-FFF2-40B4-BE49-F238E27FC236}">
                <a16:creationId xmlns:a16="http://schemas.microsoft.com/office/drawing/2014/main" id="{25AFDC72-9DA5-4DD9-88B4-F37DFF4DB492}"/>
              </a:ext>
            </a:extLst>
          </p:cNvPr>
          <p:cNvSpPr>
            <a:spLocks noGrp="1"/>
          </p:cNvSpPr>
          <p:nvPr>
            <p:ph type="ftr" sz="quarter" idx="3"/>
          </p:nvPr>
        </p:nvSpPr>
        <p:spPr>
          <a:xfrm>
            <a:off x="838200" y="6356350"/>
            <a:ext cx="1051560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a:p>
        </p:txBody>
      </p:sp>
    </p:spTree>
    <p:extLst>
      <p:ext uri="{BB962C8B-B14F-4D97-AF65-F5344CB8AC3E}">
        <p14:creationId xmlns:p14="http://schemas.microsoft.com/office/powerpoint/2010/main" val="2345949628"/>
      </p:ext>
    </p:extLst>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84" Type="http://schemas.openxmlformats.org/officeDocument/2006/relationships/theme" Target="../theme/theme1.xml"/><Relationship Id="rId16" Type="http://schemas.openxmlformats.org/officeDocument/2006/relationships/slideLayout" Target="../slideLayouts/slideLayout16.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5" Type="http://schemas.openxmlformats.org/officeDocument/2006/relationships/slideLayout" Target="../slideLayouts/slideLayout5.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slideLayout" Target="../slideLayouts/slideLayout77.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80" Type="http://schemas.openxmlformats.org/officeDocument/2006/relationships/slideLayout" Target="../slideLayouts/slideLayout80.xml"/><Relationship Id="rId85" Type="http://schemas.openxmlformats.org/officeDocument/2006/relationships/image" Target="../media/image1.png"/><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slideLayout" Target="../slideLayouts/slideLayout83.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61" Type="http://schemas.openxmlformats.org/officeDocument/2006/relationships/slideLayout" Target="../slideLayouts/slideLayout61.xml"/><Relationship Id="rId82" Type="http://schemas.openxmlformats.org/officeDocument/2006/relationships/slideLayout" Target="../slideLayouts/slideLayout8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1.xml"/><Relationship Id="rId13" Type="http://schemas.openxmlformats.org/officeDocument/2006/relationships/slideLayout" Target="../slideLayouts/slideLayout96.xml"/><Relationship Id="rId3" Type="http://schemas.openxmlformats.org/officeDocument/2006/relationships/slideLayout" Target="../slideLayouts/slideLayout86.xml"/><Relationship Id="rId7" Type="http://schemas.openxmlformats.org/officeDocument/2006/relationships/slideLayout" Target="../slideLayouts/slideLayout90.xml"/><Relationship Id="rId12" Type="http://schemas.openxmlformats.org/officeDocument/2006/relationships/slideLayout" Target="../slideLayouts/slideLayout95.xml"/><Relationship Id="rId2" Type="http://schemas.openxmlformats.org/officeDocument/2006/relationships/slideLayout" Target="../slideLayouts/slideLayout85.xml"/><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slideLayout" Target="../slideLayouts/slideLayout94.xml"/><Relationship Id="rId5" Type="http://schemas.openxmlformats.org/officeDocument/2006/relationships/slideLayout" Target="../slideLayouts/slideLayout88.xml"/><Relationship Id="rId15" Type="http://schemas.openxmlformats.org/officeDocument/2006/relationships/image" Target="../media/image1.png"/><Relationship Id="rId10" Type="http://schemas.openxmlformats.org/officeDocument/2006/relationships/slideLayout" Target="../slideLayouts/slideLayout93.xml"/><Relationship Id="rId4" Type="http://schemas.openxmlformats.org/officeDocument/2006/relationships/slideLayout" Target="../slideLayouts/slideLayout87.xml"/><Relationship Id="rId9" Type="http://schemas.openxmlformats.org/officeDocument/2006/relationships/slideLayout" Target="../slideLayouts/slideLayout9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04.xml"/><Relationship Id="rId13" Type="http://schemas.openxmlformats.org/officeDocument/2006/relationships/theme" Target="../theme/theme3.xml"/><Relationship Id="rId3" Type="http://schemas.openxmlformats.org/officeDocument/2006/relationships/slideLayout" Target="../slideLayouts/slideLayout99.xml"/><Relationship Id="rId7" Type="http://schemas.openxmlformats.org/officeDocument/2006/relationships/slideLayout" Target="../slideLayouts/slideLayout103.xml"/><Relationship Id="rId12" Type="http://schemas.openxmlformats.org/officeDocument/2006/relationships/slideLayout" Target="../slideLayouts/slideLayout108.xml"/><Relationship Id="rId2" Type="http://schemas.openxmlformats.org/officeDocument/2006/relationships/slideLayout" Target="../slideLayouts/slideLayout98.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slideLayout" Target="../slideLayouts/slideLayout107.xml"/><Relationship Id="rId5" Type="http://schemas.openxmlformats.org/officeDocument/2006/relationships/slideLayout" Target="../slideLayouts/slideLayout101.xml"/><Relationship Id="rId10" Type="http://schemas.openxmlformats.org/officeDocument/2006/relationships/slideLayout" Target="../slideLayouts/slideLayout106.xml"/><Relationship Id="rId4" Type="http://schemas.openxmlformats.org/officeDocument/2006/relationships/slideLayout" Target="../slideLayouts/slideLayout100.xml"/><Relationship Id="rId9" Type="http://schemas.openxmlformats.org/officeDocument/2006/relationships/slideLayout" Target="../slideLayouts/slideLayout105.xml"/><Relationship Id="rId1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16.xml"/><Relationship Id="rId3" Type="http://schemas.openxmlformats.org/officeDocument/2006/relationships/slideLayout" Target="../slideLayouts/slideLayout111.xml"/><Relationship Id="rId7" Type="http://schemas.openxmlformats.org/officeDocument/2006/relationships/slideLayout" Target="../slideLayouts/slideLayout115.xml"/><Relationship Id="rId12" Type="http://schemas.openxmlformats.org/officeDocument/2006/relationships/theme" Target="../theme/theme4.xml"/><Relationship Id="rId2" Type="http://schemas.openxmlformats.org/officeDocument/2006/relationships/slideLayout" Target="../slideLayouts/slideLayout110.xml"/><Relationship Id="rId1" Type="http://schemas.openxmlformats.org/officeDocument/2006/relationships/slideLayout" Target="../slideLayouts/slideLayout109.xml"/><Relationship Id="rId6" Type="http://schemas.openxmlformats.org/officeDocument/2006/relationships/slideLayout" Target="../slideLayouts/slideLayout114.xml"/><Relationship Id="rId11" Type="http://schemas.openxmlformats.org/officeDocument/2006/relationships/slideLayout" Target="../slideLayouts/slideLayout119.xml"/><Relationship Id="rId5" Type="http://schemas.openxmlformats.org/officeDocument/2006/relationships/slideLayout" Target="../slideLayouts/slideLayout113.xml"/><Relationship Id="rId10" Type="http://schemas.openxmlformats.org/officeDocument/2006/relationships/slideLayout" Target="../slideLayouts/slideLayout118.xml"/><Relationship Id="rId4" Type="http://schemas.openxmlformats.org/officeDocument/2006/relationships/slideLayout" Target="../slideLayouts/slideLayout112.xml"/><Relationship Id="rId9" Type="http://schemas.openxmlformats.org/officeDocument/2006/relationships/slideLayout" Target="../slideLayouts/slideLayout1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838200" y="-1"/>
            <a:ext cx="10515600" cy="1105949"/>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838200" y="1285336"/>
            <a:ext cx="10515600" cy="489162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838200" y="6356350"/>
            <a:ext cx="1051560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r>
              <a:rPr lang="en-US"/>
              <a:t>Capranzano P, et al. Expert Rev Cardiovasc Ther. 2013;11(8):959-973;</a:t>
            </a:r>
          </a:p>
          <a:p>
            <a:r>
              <a:rPr lang="en-US"/>
              <a:t>
Granger CB, et al. N Engl J Med. 2011;365:981-992; </a:t>
            </a:r>
          </a:p>
          <a:p>
            <a:r>
              <a:rPr lang="en-US"/>
              <a:t>
Connolly SJ, et al. N Engl J Med. 2009;361(12):1139-1151;</a:t>
            </a:r>
          </a:p>
          <a:p>
            <a:r>
              <a:rPr lang="en-US"/>
              <a:t>
Patel MR, et al. N Engl J Med. 2011;365(10):883-891.</a:t>
            </a:r>
            <a:endParaRPr lang="en-US" dirty="0"/>
          </a:p>
        </p:txBody>
      </p:sp>
      <p:pic>
        <p:nvPicPr>
          <p:cNvPr id="10" name="Left Border">
            <a:extLst>
              <a:ext uri="{FF2B5EF4-FFF2-40B4-BE49-F238E27FC236}">
                <a16:creationId xmlns:a16="http://schemas.microsoft.com/office/drawing/2014/main" id="{77253CFD-18C2-49F0-A0AE-99A68668CF03}"/>
              </a:ext>
            </a:extLst>
          </p:cNvPr>
          <p:cNvPicPr>
            <a:picLocks noChangeAspect="1"/>
          </p:cNvPicPr>
          <p:nvPr/>
        </p:nvPicPr>
        <p:blipFill>
          <a:blip r:embed="rId85" cstate="screen">
            <a:extLst>
              <a:ext uri="{28A0092B-C50C-407E-A947-70E740481C1C}">
                <a14:useLocalDpi xmlns:a14="http://schemas.microsoft.com/office/drawing/2010/main"/>
              </a:ext>
            </a:extLst>
          </a:blip>
          <a:stretch>
            <a:fillRect/>
          </a:stretch>
        </p:blipFill>
        <p:spPr>
          <a:xfrm>
            <a:off x="0" y="0"/>
            <a:ext cx="411480" cy="6858000"/>
          </a:xfrm>
          <a:prstGeom prst="rect">
            <a:avLst/>
          </a:prstGeom>
        </p:spPr>
      </p:pic>
      <p:pic>
        <p:nvPicPr>
          <p:cNvPr id="4" name="Left Border">
            <a:extLst>
              <a:ext uri="{FF2B5EF4-FFF2-40B4-BE49-F238E27FC236}">
                <a16:creationId xmlns:a16="http://schemas.microsoft.com/office/drawing/2014/main" id="{4B5F180D-EC3E-D0D7-577C-1F7E1A7766F1}"/>
              </a:ext>
            </a:extLst>
          </p:cNvPr>
          <p:cNvPicPr>
            <a:picLocks noChangeAspect="1"/>
          </p:cNvPicPr>
          <p:nvPr/>
        </p:nvPicPr>
        <p:blipFill>
          <a:blip r:embed="rId85" cstate="screen">
            <a:extLst>
              <a:ext uri="{28A0092B-C50C-407E-A947-70E740481C1C}">
                <a14:useLocalDpi xmlns:a14="http://schemas.microsoft.com/office/drawing/2010/main"/>
              </a:ext>
            </a:extLst>
          </a:blip>
          <a:stretch>
            <a:fillRect/>
          </a:stretch>
        </p:blipFill>
        <p:spPr>
          <a:xfrm>
            <a:off x="0" y="0"/>
            <a:ext cx="411480" cy="6858000"/>
          </a:xfrm>
          <a:prstGeom prst="rect">
            <a:avLst/>
          </a:prstGeom>
        </p:spPr>
      </p:pic>
    </p:spTree>
    <p:extLst>
      <p:ext uri="{BB962C8B-B14F-4D97-AF65-F5344CB8AC3E}">
        <p14:creationId xmlns:p14="http://schemas.microsoft.com/office/powerpoint/2010/main" val="42331026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 id="2147483705" r:id="rId45"/>
    <p:sldLayoutId id="2147483706" r:id="rId46"/>
    <p:sldLayoutId id="2147483707" r:id="rId47"/>
    <p:sldLayoutId id="2147483708" r:id="rId48"/>
    <p:sldLayoutId id="2147483709" r:id="rId49"/>
    <p:sldLayoutId id="2147483710" r:id="rId50"/>
    <p:sldLayoutId id="2147483711" r:id="rId51"/>
    <p:sldLayoutId id="2147483712" r:id="rId52"/>
    <p:sldLayoutId id="2147483713" r:id="rId53"/>
    <p:sldLayoutId id="2147483714" r:id="rId54"/>
    <p:sldLayoutId id="2147483715" r:id="rId55"/>
    <p:sldLayoutId id="2147483716" r:id="rId56"/>
    <p:sldLayoutId id="2147483717" r:id="rId57"/>
    <p:sldLayoutId id="2147483718" r:id="rId58"/>
    <p:sldLayoutId id="2147483719" r:id="rId59"/>
    <p:sldLayoutId id="2147483720" r:id="rId60"/>
    <p:sldLayoutId id="2147483721" r:id="rId61"/>
    <p:sldLayoutId id="2147483722" r:id="rId62"/>
    <p:sldLayoutId id="2147483723" r:id="rId63"/>
    <p:sldLayoutId id="2147483724" r:id="rId64"/>
    <p:sldLayoutId id="2147483725" r:id="rId65"/>
    <p:sldLayoutId id="2147483726" r:id="rId66"/>
    <p:sldLayoutId id="2147483727" r:id="rId67"/>
    <p:sldLayoutId id="2147483728" r:id="rId68"/>
    <p:sldLayoutId id="2147483729" r:id="rId69"/>
    <p:sldLayoutId id="2147483730" r:id="rId70"/>
    <p:sldLayoutId id="2147483731" r:id="rId71"/>
    <p:sldLayoutId id="2147483732" r:id="rId72"/>
    <p:sldLayoutId id="2147483733" r:id="rId73"/>
    <p:sldLayoutId id="2147483734" r:id="rId74"/>
    <p:sldLayoutId id="2147483735" r:id="rId75"/>
    <p:sldLayoutId id="2147483736" r:id="rId76"/>
    <p:sldLayoutId id="2147483737" r:id="rId77"/>
    <p:sldLayoutId id="2147483738" r:id="rId78"/>
    <p:sldLayoutId id="2147483739" r:id="rId79"/>
    <p:sldLayoutId id="2147483740" r:id="rId80"/>
    <p:sldLayoutId id="2147483741" r:id="rId81"/>
    <p:sldLayoutId id="2147483742" r:id="rId82"/>
    <p:sldLayoutId id="2147483743" r:id="rId83"/>
  </p:sldLayoutIdLst>
  <p:hf hdr="0" dt="0"/>
  <p:txStyles>
    <p:titleStyle>
      <a:lvl1pPr algn="l" defTabSz="914400" rtl="0" eaLnBrk="1" latinLnBrk="0" hangingPunct="1">
        <a:lnSpc>
          <a:spcPct val="90000"/>
        </a:lnSpc>
        <a:spcBef>
          <a:spcPct val="0"/>
        </a:spcBef>
        <a:buNone/>
        <a:defRPr sz="3600" b="1" i="0" kern="1200">
          <a:solidFill>
            <a:schemeClr val="accent1"/>
          </a:solidFill>
          <a:latin typeface="+mj-lt"/>
          <a:ea typeface="+mj-ea"/>
          <a:cs typeface="Calibri" panose="020F0502020204030204" pitchFamily="34" charset="0"/>
        </a:defRPr>
      </a:lvl1pPr>
    </p:titleStyle>
    <p:bodyStyle>
      <a:lvl1pPr marL="228600" indent="-228600" algn="l" defTabSz="914400" rtl="0" eaLnBrk="1" latinLnBrk="0" hangingPunct="1">
        <a:lnSpc>
          <a:spcPct val="100000"/>
        </a:lnSpc>
        <a:spcBef>
          <a:spcPts val="1000"/>
        </a:spcBef>
        <a:buClr>
          <a:schemeClr val="tx1"/>
        </a:buClr>
        <a:buFont typeface="Arial" panose="020B0604020202020204" pitchFamily="34" charset="0"/>
        <a:buChar char="•"/>
        <a:defRPr sz="2800" kern="1200">
          <a:solidFill>
            <a:schemeClr val="bg2">
              <a:lumMod val="25000"/>
            </a:schemeClr>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100000"/>
        </a:lnSpc>
        <a:spcBef>
          <a:spcPts val="500"/>
        </a:spcBef>
        <a:buClr>
          <a:schemeClr val="accent1"/>
        </a:buClr>
        <a:buFont typeface="Arial" panose="020B0604020202020204" pitchFamily="34" charset="0"/>
        <a:buChar char="•"/>
        <a:defRPr sz="2400" kern="1200">
          <a:solidFill>
            <a:schemeClr val="bg2">
              <a:lumMod val="25000"/>
            </a:schemeClr>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100000"/>
        </a:lnSpc>
        <a:spcBef>
          <a:spcPts val="500"/>
        </a:spcBef>
        <a:buClr>
          <a:schemeClr val="accent2"/>
        </a:buClr>
        <a:buFont typeface="Arial" panose="020B0604020202020204" pitchFamily="34" charset="0"/>
        <a:buChar char="–"/>
        <a:defRPr sz="2000" kern="1200">
          <a:solidFill>
            <a:schemeClr val="bg2">
              <a:lumMod val="25000"/>
            </a:schemeClr>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bg2">
              <a:lumMod val="25000"/>
            </a:schemeClr>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bg2">
              <a:lumMod val="25000"/>
            </a:schemeClr>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838200" y="-1"/>
            <a:ext cx="10515600" cy="1105949"/>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838200" y="1285336"/>
            <a:ext cx="10515600" cy="489162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838200" y="6356350"/>
            <a:ext cx="1051560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pPr>
              <a:defRPr/>
            </a:pPr>
            <a:endParaRPr lang="en-US" dirty="0"/>
          </a:p>
        </p:txBody>
      </p:sp>
      <p:pic>
        <p:nvPicPr>
          <p:cNvPr id="10" name="Left Border">
            <a:extLst>
              <a:ext uri="{FF2B5EF4-FFF2-40B4-BE49-F238E27FC236}">
                <a16:creationId xmlns:a16="http://schemas.microsoft.com/office/drawing/2014/main" id="{77253CFD-18C2-49F0-A0AE-99A68668CF03}"/>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0" y="0"/>
            <a:ext cx="411480" cy="6858000"/>
          </a:xfrm>
          <a:prstGeom prst="rect">
            <a:avLst/>
          </a:prstGeom>
        </p:spPr>
      </p:pic>
      <p:pic>
        <p:nvPicPr>
          <p:cNvPr id="4" name="Left Border">
            <a:extLst>
              <a:ext uri="{FF2B5EF4-FFF2-40B4-BE49-F238E27FC236}">
                <a16:creationId xmlns:a16="http://schemas.microsoft.com/office/drawing/2014/main" id="{4B5F180D-EC3E-D0D7-577C-1F7E1A7766F1}"/>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0" y="0"/>
            <a:ext cx="411480" cy="6858000"/>
          </a:xfrm>
          <a:prstGeom prst="rect">
            <a:avLst/>
          </a:prstGeom>
        </p:spPr>
      </p:pic>
    </p:spTree>
    <p:extLst>
      <p:ext uri="{BB962C8B-B14F-4D97-AF65-F5344CB8AC3E}">
        <p14:creationId xmlns:p14="http://schemas.microsoft.com/office/powerpoint/2010/main" val="436095962"/>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Lst>
  <p:hf hdr="0" dt="0"/>
  <p:txStyles>
    <p:titleStyle>
      <a:lvl1pPr algn="l" defTabSz="914400" rtl="0" eaLnBrk="1" latinLnBrk="0" hangingPunct="1">
        <a:lnSpc>
          <a:spcPct val="90000"/>
        </a:lnSpc>
        <a:spcBef>
          <a:spcPct val="0"/>
        </a:spcBef>
        <a:buNone/>
        <a:defRPr sz="3600" b="1" i="0" kern="1200">
          <a:solidFill>
            <a:schemeClr val="accent1"/>
          </a:solidFill>
          <a:latin typeface="+mj-lt"/>
          <a:ea typeface="+mj-ea"/>
          <a:cs typeface="Calibri" panose="020F0502020204030204" pitchFamily="34" charset="0"/>
        </a:defRPr>
      </a:lvl1pPr>
    </p:titleStyle>
    <p:bodyStyle>
      <a:lvl1pPr marL="228600" indent="-228600" algn="l" defTabSz="914400" rtl="0" eaLnBrk="1" latinLnBrk="0" hangingPunct="1">
        <a:lnSpc>
          <a:spcPct val="100000"/>
        </a:lnSpc>
        <a:spcBef>
          <a:spcPts val="1000"/>
        </a:spcBef>
        <a:buClr>
          <a:schemeClr val="tx1"/>
        </a:buClr>
        <a:buFont typeface="Arial" panose="020B0604020202020204" pitchFamily="34" charset="0"/>
        <a:buChar char="•"/>
        <a:defRPr sz="2800" kern="1200">
          <a:solidFill>
            <a:schemeClr val="bg2">
              <a:lumMod val="25000"/>
            </a:schemeClr>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100000"/>
        </a:lnSpc>
        <a:spcBef>
          <a:spcPts val="500"/>
        </a:spcBef>
        <a:buClr>
          <a:schemeClr val="accent1"/>
        </a:buClr>
        <a:buFont typeface="Arial" panose="020B0604020202020204" pitchFamily="34" charset="0"/>
        <a:buChar char="•"/>
        <a:defRPr sz="2400" kern="1200">
          <a:solidFill>
            <a:schemeClr val="bg2">
              <a:lumMod val="25000"/>
            </a:schemeClr>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100000"/>
        </a:lnSpc>
        <a:spcBef>
          <a:spcPts val="500"/>
        </a:spcBef>
        <a:buClr>
          <a:schemeClr val="accent2"/>
        </a:buClr>
        <a:buFont typeface="Arial" panose="020B0604020202020204" pitchFamily="34" charset="0"/>
        <a:buChar char="–"/>
        <a:defRPr sz="2000" kern="1200">
          <a:solidFill>
            <a:schemeClr val="bg2">
              <a:lumMod val="25000"/>
            </a:schemeClr>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bg2">
              <a:lumMod val="25000"/>
            </a:schemeClr>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bg2">
              <a:lumMod val="25000"/>
            </a:schemeClr>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838200" y="-1"/>
            <a:ext cx="10515600" cy="1105949"/>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838200" y="1285336"/>
            <a:ext cx="10515600" cy="489162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838200" y="6356350"/>
            <a:ext cx="1051560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a:p>
        </p:txBody>
      </p:sp>
      <p:pic>
        <p:nvPicPr>
          <p:cNvPr id="10" name="Left Border">
            <a:extLst>
              <a:ext uri="{FF2B5EF4-FFF2-40B4-BE49-F238E27FC236}">
                <a16:creationId xmlns:a16="http://schemas.microsoft.com/office/drawing/2014/main" id="{77253CFD-18C2-49F0-A0AE-99A68668CF03}"/>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0" y="0"/>
            <a:ext cx="411480" cy="6858000"/>
          </a:xfrm>
          <a:prstGeom prst="rect">
            <a:avLst/>
          </a:prstGeom>
        </p:spPr>
      </p:pic>
      <p:pic>
        <p:nvPicPr>
          <p:cNvPr id="4" name="Left Border">
            <a:extLst>
              <a:ext uri="{FF2B5EF4-FFF2-40B4-BE49-F238E27FC236}">
                <a16:creationId xmlns:a16="http://schemas.microsoft.com/office/drawing/2014/main" id="{4B5F180D-EC3E-D0D7-577C-1F7E1A7766F1}"/>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0" y="0"/>
            <a:ext cx="411480" cy="6858000"/>
          </a:xfrm>
          <a:prstGeom prst="rect">
            <a:avLst/>
          </a:prstGeom>
        </p:spPr>
      </p:pic>
    </p:spTree>
    <p:extLst>
      <p:ext uri="{BB962C8B-B14F-4D97-AF65-F5344CB8AC3E}">
        <p14:creationId xmlns:p14="http://schemas.microsoft.com/office/powerpoint/2010/main" val="3536779451"/>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 id="2147483770" r:id="rId12"/>
  </p:sldLayoutIdLst>
  <p:txStyles>
    <p:titleStyle>
      <a:lvl1pPr algn="l" defTabSz="914400" rtl="0" eaLnBrk="1" latinLnBrk="0" hangingPunct="1">
        <a:lnSpc>
          <a:spcPct val="90000"/>
        </a:lnSpc>
        <a:spcBef>
          <a:spcPct val="0"/>
        </a:spcBef>
        <a:buNone/>
        <a:defRPr sz="3600" b="1" i="0" kern="1200">
          <a:solidFill>
            <a:schemeClr val="accent1"/>
          </a:solidFill>
          <a:latin typeface="+mj-lt"/>
          <a:ea typeface="+mj-ea"/>
          <a:cs typeface="Calibri" panose="020F0502020204030204" pitchFamily="34" charset="0"/>
        </a:defRPr>
      </a:lvl1pPr>
    </p:titleStyle>
    <p:bodyStyle>
      <a:lvl1pPr marL="228600" indent="-228600" algn="l" defTabSz="914400" rtl="0" eaLnBrk="1" latinLnBrk="0" hangingPunct="1">
        <a:lnSpc>
          <a:spcPct val="100000"/>
        </a:lnSpc>
        <a:spcBef>
          <a:spcPts val="1000"/>
        </a:spcBef>
        <a:buClr>
          <a:schemeClr val="tx1"/>
        </a:buClr>
        <a:buFont typeface="Arial" panose="020B0604020202020204" pitchFamily="34" charset="0"/>
        <a:buChar char="•"/>
        <a:defRPr sz="2800" kern="1200">
          <a:solidFill>
            <a:schemeClr val="bg2">
              <a:lumMod val="25000"/>
            </a:schemeClr>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100000"/>
        </a:lnSpc>
        <a:spcBef>
          <a:spcPts val="500"/>
        </a:spcBef>
        <a:buClr>
          <a:schemeClr val="accent1"/>
        </a:buClr>
        <a:buFont typeface="Arial" panose="020B0604020202020204" pitchFamily="34" charset="0"/>
        <a:buChar char="•"/>
        <a:defRPr sz="2400" kern="1200">
          <a:solidFill>
            <a:schemeClr val="bg2">
              <a:lumMod val="25000"/>
            </a:schemeClr>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100000"/>
        </a:lnSpc>
        <a:spcBef>
          <a:spcPts val="500"/>
        </a:spcBef>
        <a:buClr>
          <a:schemeClr val="accent2"/>
        </a:buClr>
        <a:buFont typeface="Arial" panose="020B0604020202020204" pitchFamily="34" charset="0"/>
        <a:buChar char="–"/>
        <a:defRPr sz="2000" kern="1200">
          <a:solidFill>
            <a:schemeClr val="bg2">
              <a:lumMod val="25000"/>
            </a:schemeClr>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bg2">
              <a:lumMod val="25000"/>
            </a:schemeClr>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bg2">
              <a:lumMod val="25000"/>
            </a:schemeClr>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BC1509-97F9-9AC9-3004-0444397C1F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283713C-9A88-4E7F-B7F0-88A5DDA067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762F71-44E5-6941-7F1B-4DA15FB3D9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607845-940D-AF42-90E6-0A3F0004BE78}" type="datetimeFigureOut">
              <a:rPr lang="en-US" smtClean="0"/>
              <a:t>11/17/23</a:t>
            </a:fld>
            <a:endParaRPr lang="en-US"/>
          </a:p>
        </p:txBody>
      </p:sp>
      <p:sp>
        <p:nvSpPr>
          <p:cNvPr id="5" name="Footer Placeholder 4">
            <a:extLst>
              <a:ext uri="{FF2B5EF4-FFF2-40B4-BE49-F238E27FC236}">
                <a16:creationId xmlns:a16="http://schemas.microsoft.com/office/drawing/2014/main" id="{2D5F44EC-2508-285C-261A-6C6D471B16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8461F35-DC72-C444-9401-DB6D2361974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3C78B3-0045-9547-874D-082F52276EB6}" type="slidenum">
              <a:rPr lang="en-US" smtClean="0"/>
              <a:t>‹#›</a:t>
            </a:fld>
            <a:endParaRPr lang="en-US"/>
          </a:p>
        </p:txBody>
      </p:sp>
    </p:spTree>
    <p:extLst>
      <p:ext uri="{BB962C8B-B14F-4D97-AF65-F5344CB8AC3E}">
        <p14:creationId xmlns:p14="http://schemas.microsoft.com/office/powerpoint/2010/main" val="8640602"/>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jpeg"/><Relationship Id="rId7" Type="http://schemas.openxmlformats.org/officeDocument/2006/relationships/image" Target="../media/image15.svg"/><Relationship Id="rId2" Type="http://schemas.openxmlformats.org/officeDocument/2006/relationships/notesSlide" Target="../notesSlides/notesSlide1.xml"/><Relationship Id="rId1" Type="http://schemas.openxmlformats.org/officeDocument/2006/relationships/slideLayout" Target="../slideLayouts/slideLayout104.xml"/><Relationship Id="rId6" Type="http://schemas.openxmlformats.org/officeDocument/2006/relationships/image" Target="../media/image14.png"/><Relationship Id="rId11" Type="http://schemas.openxmlformats.org/officeDocument/2006/relationships/image" Target="../media/image19.svg"/><Relationship Id="rId5" Type="http://schemas.openxmlformats.org/officeDocument/2006/relationships/image" Target="../media/image13.sv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svg"/></Relationships>
</file>

<file path=ppt/slides/_rels/slide1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91.xml"/></Relationships>
</file>

<file path=ppt/slides/_rels/slide1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9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90.xml"/></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xml"/><Relationship Id="rId1" Type="http://schemas.openxmlformats.org/officeDocument/2006/relationships/slideLayout" Target="../slideLayouts/slideLayout90.xml"/><Relationship Id="rId4" Type="http://schemas.openxmlformats.org/officeDocument/2006/relationships/image" Target="../media/image3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1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91.xml"/></Relationships>
</file>

<file path=ppt/slides/_rels/slide1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9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0.xml"/></Relationships>
</file>

<file path=ppt/slides/_rels/slide2.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hyperlink" Target="https://www.mededonthego.com/Video/program/1097" TargetMode="External"/><Relationship Id="rId7" Type="http://schemas.openxmlformats.org/officeDocument/2006/relationships/image" Target="../media/image21.svg"/><Relationship Id="rId2" Type="http://schemas.openxmlformats.org/officeDocument/2006/relationships/notesSlide" Target="../notesSlides/notesSlide2.xml"/><Relationship Id="rId1" Type="http://schemas.openxmlformats.org/officeDocument/2006/relationships/slideLayout" Target="../slideLayouts/slideLayout115.xml"/><Relationship Id="rId6" Type="http://schemas.openxmlformats.org/officeDocument/2006/relationships/image" Target="../media/image20.png"/><Relationship Id="rId11" Type="http://schemas.openxmlformats.org/officeDocument/2006/relationships/image" Target="../media/image25.svg"/><Relationship Id="rId5" Type="http://schemas.openxmlformats.org/officeDocument/2006/relationships/hyperlink" Target="mailto:support@MedEdOTG.com" TargetMode="External"/><Relationship Id="rId10" Type="http://schemas.openxmlformats.org/officeDocument/2006/relationships/image" Target="../media/image24.png"/><Relationship Id="rId4" Type="http://schemas.openxmlformats.org/officeDocument/2006/relationships/hyperlink" Target="http://www.mededonthego.com/" TargetMode="External"/><Relationship Id="rId9" Type="http://schemas.openxmlformats.org/officeDocument/2006/relationships/image" Target="../media/image23.svg"/></Relationships>
</file>

<file path=ppt/slides/_rels/slide2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9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0.xml"/></Relationships>
</file>

<file path=ppt/slides/_rels/slide2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91.xml"/></Relationships>
</file>

<file path=ppt/slides/_rels/slide2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90.xml"/></Relationships>
</file>

<file path=ppt/slides/_rels/slide2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91.xml"/></Relationships>
</file>

<file path=ppt/slides/_rels/slide2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9.xml"/><Relationship Id="rId1" Type="http://schemas.openxmlformats.org/officeDocument/2006/relationships/slideLayout" Target="../slideLayouts/slideLayout91.xml"/><Relationship Id="rId4" Type="http://schemas.openxmlformats.org/officeDocument/2006/relationships/image" Target="../media/image42.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27.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43.png"/><Relationship Id="rId1" Type="http://schemas.openxmlformats.org/officeDocument/2006/relationships/slideLayout" Target="../slideLayouts/slideLayout91.xml"/><Relationship Id="rId5" Type="http://schemas.openxmlformats.org/officeDocument/2006/relationships/image" Target="../media/image46.jpg"/><Relationship Id="rId4" Type="http://schemas.openxmlformats.org/officeDocument/2006/relationships/image" Target="../media/image45.jpg"/></Relationships>
</file>

<file path=ppt/slides/_rels/slide2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90.xml"/><Relationship Id="rId5" Type="http://schemas.openxmlformats.org/officeDocument/2006/relationships/image" Target="../media/image50.png"/><Relationship Id="rId4" Type="http://schemas.openxmlformats.org/officeDocument/2006/relationships/image" Target="../media/image49.png"/></Relationships>
</file>

<file path=ppt/slides/_rels/slide2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0.xml"/><Relationship Id="rId1" Type="http://schemas.openxmlformats.org/officeDocument/2006/relationships/slideLayout" Target="../slideLayouts/slideLayout8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30.xml.rels><?xml version="1.0" encoding="UTF-8" standalone="yes"?>
<Relationships xmlns="http://schemas.openxmlformats.org/package/2006/relationships"><Relationship Id="rId8" Type="http://schemas.openxmlformats.org/officeDocument/2006/relationships/hyperlink" Target="http://www.mededotg.com/" TargetMode="External"/><Relationship Id="rId3" Type="http://schemas.openxmlformats.org/officeDocument/2006/relationships/image" Target="../media/image52.png"/><Relationship Id="rId7" Type="http://schemas.openxmlformats.org/officeDocument/2006/relationships/hyperlink" Target="http://www.mededonthego.com/" TargetMode="External"/><Relationship Id="rId2" Type="http://schemas.openxmlformats.org/officeDocument/2006/relationships/notesSlide" Target="../notesSlides/notesSlide11.xml"/><Relationship Id="rId1" Type="http://schemas.openxmlformats.org/officeDocument/2006/relationships/slideLayout" Target="../slideLayouts/slideLayout115.xml"/><Relationship Id="rId6" Type="http://schemas.openxmlformats.org/officeDocument/2006/relationships/image" Target="../media/image55.svg"/><Relationship Id="rId5" Type="http://schemas.openxmlformats.org/officeDocument/2006/relationships/image" Target="../media/image54.png"/><Relationship Id="rId10" Type="http://schemas.openxmlformats.org/officeDocument/2006/relationships/image" Target="../media/image57.svg"/><Relationship Id="rId4" Type="http://schemas.openxmlformats.org/officeDocument/2006/relationships/image" Target="../media/image53.svg"/><Relationship Id="rId9" Type="http://schemas.openxmlformats.org/officeDocument/2006/relationships/image" Target="../media/image56.png"/></Relationships>
</file>

<file path=ppt/slides/_rels/slide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91.xml"/></Relationships>
</file>

<file path=ppt/slides/_rels/slide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91.xml"/></Relationships>
</file>

<file path=ppt/slides/_rels/slide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9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0.xml"/></Relationships>
</file>

<file path=ppt/slides/_rels/slide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9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lanet earth with the sun in the background&#10;&#10;Description automatically generated">
            <a:extLst>
              <a:ext uri="{FF2B5EF4-FFF2-40B4-BE49-F238E27FC236}">
                <a16:creationId xmlns:a16="http://schemas.microsoft.com/office/drawing/2014/main" id="{57B9FCDA-9FA9-4D18-833A-1880BA2BF31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Rounded Rectangle 1">
            <a:extLst>
              <a:ext uri="{FF2B5EF4-FFF2-40B4-BE49-F238E27FC236}">
                <a16:creationId xmlns:a16="http://schemas.microsoft.com/office/drawing/2014/main" id="{371689FE-259F-EC51-8B0F-855AE787DF19}"/>
              </a:ext>
            </a:extLst>
          </p:cNvPr>
          <p:cNvSpPr/>
          <p:nvPr/>
        </p:nvSpPr>
        <p:spPr>
          <a:xfrm rot="16200000">
            <a:off x="3979844" y="-3033238"/>
            <a:ext cx="4232313" cy="11228681"/>
          </a:xfrm>
          <a:prstGeom prst="roundRect">
            <a:avLst>
              <a:gd name="adj" fmla="val 809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0" b="1" i="0" u="none" strike="noStrike" kern="1200" cap="none" spc="0" normalizeH="0" baseline="0" noProof="0" dirty="0">
              <a:ln>
                <a:noFill/>
              </a:ln>
              <a:solidFill>
                <a:srgbClr val="00539B"/>
              </a:solidFill>
              <a:effectLst/>
              <a:uLnTx/>
              <a:uFillTx/>
              <a:latin typeface="Century Gothic" panose="020B0502020202020204" pitchFamily="34" charset="0"/>
              <a:ea typeface="+mn-ea"/>
              <a:cs typeface="+mn-cs"/>
            </a:endParaRPr>
          </a:p>
        </p:txBody>
      </p:sp>
      <p:sp>
        <p:nvSpPr>
          <p:cNvPr id="15" name="Title 3">
            <a:extLst>
              <a:ext uri="{FF2B5EF4-FFF2-40B4-BE49-F238E27FC236}">
                <a16:creationId xmlns:a16="http://schemas.microsoft.com/office/drawing/2014/main" id="{B124788C-F3BE-7075-ED7E-384EAC0BA0E5}"/>
              </a:ext>
            </a:extLst>
          </p:cNvPr>
          <p:cNvSpPr txBox="1">
            <a:spLocks/>
          </p:cNvSpPr>
          <p:nvPr/>
        </p:nvSpPr>
        <p:spPr>
          <a:xfrm>
            <a:off x="838199" y="1559695"/>
            <a:ext cx="10515600" cy="1644855"/>
          </a:xfrm>
          <a:prstGeom prst="rect">
            <a:avLst/>
          </a:prstGeom>
        </p:spPr>
        <p:txBody>
          <a:bodyPr vert="horz" lIns="91440" tIns="45720" rIns="91440" bIns="45720" rtlCol="0" anchor="t" anchorCtr="0">
            <a:normAutofit/>
          </a:bodyPr>
          <a:lstStyle>
            <a:lvl1pPr algn="l" defTabSz="914400" rtl="0" eaLnBrk="1" latinLnBrk="0" hangingPunct="1">
              <a:lnSpc>
                <a:spcPct val="100000"/>
              </a:lnSpc>
              <a:spcBef>
                <a:spcPct val="0"/>
              </a:spcBef>
              <a:buNone/>
              <a:defRPr sz="4800" b="1" i="0" kern="1200">
                <a:solidFill>
                  <a:srgbClr val="4D4E4D"/>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000000"/>
                </a:solidFill>
                <a:effectLst/>
                <a:uLnTx/>
                <a:uFillTx/>
                <a:latin typeface="Century Gothic" panose="020B0502020202020204" pitchFamily="34" charset="0"/>
                <a:ea typeface="+mj-ea"/>
                <a:cs typeface="+mj-cs"/>
              </a:rPr>
              <a:t>New Frontiers in Anticoagulation:</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000000"/>
                </a:solidFill>
                <a:effectLst/>
                <a:uLnTx/>
                <a:uFillTx/>
                <a:latin typeface="Century Gothic" panose="020B0502020202020204" pitchFamily="34" charset="0"/>
                <a:ea typeface="+mj-ea"/>
                <a:cs typeface="+mj-cs"/>
              </a:rPr>
              <a:t>Factor XI/</a:t>
            </a:r>
            <a:r>
              <a:rPr kumimoji="0" lang="en-US" sz="4400" b="1" i="0" u="none" strike="noStrike" kern="1200" cap="none" spc="0" normalizeH="0" baseline="0" noProof="0" dirty="0" err="1">
                <a:ln>
                  <a:noFill/>
                </a:ln>
                <a:solidFill>
                  <a:srgbClr val="000000"/>
                </a:solidFill>
                <a:effectLst/>
                <a:uLnTx/>
                <a:uFillTx/>
                <a:latin typeface="Century Gothic" panose="020B0502020202020204" pitchFamily="34" charset="0"/>
                <a:ea typeface="+mj-ea"/>
                <a:cs typeface="+mj-cs"/>
              </a:rPr>
              <a:t>XIa</a:t>
            </a:r>
            <a:r>
              <a:rPr kumimoji="0" lang="en-US" sz="4400" b="1" i="0" u="none" strike="noStrike" kern="1200" cap="none" spc="0" normalizeH="0" baseline="0" noProof="0" dirty="0">
                <a:ln>
                  <a:noFill/>
                </a:ln>
                <a:solidFill>
                  <a:srgbClr val="000000"/>
                </a:solidFill>
                <a:effectLst/>
                <a:uLnTx/>
                <a:uFillTx/>
                <a:latin typeface="Century Gothic" panose="020B0502020202020204" pitchFamily="34" charset="0"/>
                <a:ea typeface="+mj-ea"/>
                <a:cs typeface="+mj-cs"/>
              </a:rPr>
              <a:t> Inhibitors </a:t>
            </a:r>
          </a:p>
        </p:txBody>
      </p:sp>
      <p:sp>
        <p:nvSpPr>
          <p:cNvPr id="16" name="Rectangle 15">
            <a:extLst>
              <a:ext uri="{FF2B5EF4-FFF2-40B4-BE49-F238E27FC236}">
                <a16:creationId xmlns:a16="http://schemas.microsoft.com/office/drawing/2014/main" id="{36F1476B-253E-98A5-53E1-B28123E51A35}"/>
              </a:ext>
            </a:extLst>
          </p:cNvPr>
          <p:cNvSpPr/>
          <p:nvPr/>
        </p:nvSpPr>
        <p:spPr>
          <a:xfrm>
            <a:off x="2140300" y="3216516"/>
            <a:ext cx="7911398" cy="461665"/>
          </a:xfrm>
          <a:prstGeom prst="rect">
            <a:avLst/>
          </a:prstGeom>
        </p:spPr>
        <p:txBody>
          <a:bodyPr wrap="none">
            <a:spAutoFit/>
          </a:bodyPr>
          <a:lstStyle/>
          <a:p>
            <a:pPr marL="0" marR="0" lvl="0" indent="0" algn="ctr" defTabSz="914446"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panose="020B0604020202020204"/>
                <a:ea typeface="+mn-ea"/>
                <a:cs typeface="+mn-cs"/>
              </a:rPr>
              <a:t>Saturday, November 11, 2023  |  6:00pm – 7:30pm ET </a:t>
            </a:r>
          </a:p>
        </p:txBody>
      </p:sp>
      <p:sp>
        <p:nvSpPr>
          <p:cNvPr id="17" name="Text Placeholder 2">
            <a:extLst>
              <a:ext uri="{FF2B5EF4-FFF2-40B4-BE49-F238E27FC236}">
                <a16:creationId xmlns:a16="http://schemas.microsoft.com/office/drawing/2014/main" id="{B957FC63-65AB-F6F2-5713-B7BC4FD8FEA6}"/>
              </a:ext>
            </a:extLst>
          </p:cNvPr>
          <p:cNvSpPr txBox="1">
            <a:spLocks/>
          </p:cNvSpPr>
          <p:nvPr/>
        </p:nvSpPr>
        <p:spPr>
          <a:xfrm>
            <a:off x="449868" y="5012655"/>
            <a:ext cx="11292262" cy="1614945"/>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000"/>
              </a:spcBef>
              <a:buClr>
                <a:schemeClr val="accent1"/>
              </a:buClr>
              <a:buFont typeface="Arial" panose="020B0604020202020204" pitchFamily="34" charset="0"/>
              <a:buNone/>
              <a:defRPr sz="1800" kern="1200">
                <a:solidFill>
                  <a:schemeClr val="tx1"/>
                </a:solidFill>
                <a:latin typeface="+mn-lt"/>
                <a:ea typeface="+mn-ea"/>
                <a:cs typeface="+mn-cs"/>
              </a:defRPr>
            </a:lvl1pPr>
            <a:lvl2pPr marL="457200" indent="0" algn="l" defTabSz="914400" rtl="0" eaLnBrk="1" latinLnBrk="0" hangingPunct="1">
              <a:lnSpc>
                <a:spcPct val="100000"/>
              </a:lnSpc>
              <a:spcBef>
                <a:spcPts val="500"/>
              </a:spcBef>
              <a:buClr>
                <a:schemeClr val="accent3"/>
              </a:buClr>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100000"/>
              </a:lnSpc>
              <a:spcBef>
                <a:spcPts val="500"/>
              </a:spcBef>
              <a:buClr>
                <a:schemeClr val="tx2">
                  <a:lumMod val="60000"/>
                  <a:lumOff val="40000"/>
                </a:schemeClr>
              </a:buClr>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10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0"/>
              </a:spcAft>
              <a:buClr>
                <a:srgbClr val="00539B"/>
              </a:buClr>
              <a:buSzTx/>
              <a:buFont typeface="Arial" panose="020B0604020202020204" pitchFamily="34" charset="0"/>
              <a:buNone/>
              <a:tabLst/>
              <a:defRPr/>
            </a:pPr>
            <a:r>
              <a:rPr kumimoji="0" lang="en-US" sz="1100" b="0" i="0" u="none" strike="noStrike" kern="1200" cap="none" spc="0" normalizeH="0" baseline="0" noProof="0" dirty="0">
                <a:ln>
                  <a:noFill/>
                </a:ln>
                <a:solidFill>
                  <a:prstClr val="white"/>
                </a:solidFill>
                <a:effectLst/>
                <a:uLnTx/>
                <a:uFillTx/>
                <a:latin typeface="Arial" panose="020B0604020202020204"/>
                <a:ea typeface="+mn-ea"/>
                <a:cs typeface="+mn-cs"/>
              </a:rPr>
              <a:t>This activity has been designed to meet the educational needs of the interprofessional team approach intended for clinical cardiologists, emergency medicine physicians, hematologists, hospitalists, neurologists, primary care physicians, vascular medicine practitioners, and vascular surgeons, as well as other clinicians involved in the management of patients with anticoagulation. </a:t>
            </a:r>
            <a:endParaRPr kumimoji="0" lang="en-US" sz="11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1000"/>
              </a:spcBef>
              <a:spcAft>
                <a:spcPts val="0"/>
              </a:spcAft>
              <a:buClr>
                <a:srgbClr val="00539B"/>
              </a:buClr>
              <a:buSzTx/>
              <a:buFont typeface="Arial" panose="020B0604020202020204" pitchFamily="34" charset="0"/>
              <a:buNone/>
              <a:tabLst/>
              <a:defRPr/>
            </a:pPr>
            <a:endParaRPr kumimoji="0" lang="en-US"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1000"/>
              </a:spcBef>
              <a:spcAft>
                <a:spcPts val="0"/>
              </a:spcAft>
              <a:buClr>
                <a:srgbClr val="00539B"/>
              </a:buClr>
              <a:buSzTx/>
              <a:buFont typeface="Arial" panose="020B0604020202020204" pitchFamily="34" charset="0"/>
              <a:buNone/>
              <a:tabLst/>
              <a:defRPr/>
            </a:pPr>
            <a:endParaRPr kumimoji="0" lang="en-US"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1000"/>
              </a:spcBef>
              <a:spcAft>
                <a:spcPts val="0"/>
              </a:spcAft>
              <a:buClr>
                <a:srgbClr val="00539B"/>
              </a:buClr>
              <a:buSzTx/>
              <a:buFont typeface="Arial" panose="020B0604020202020204" pitchFamily="34" charset="0"/>
              <a:buNone/>
              <a:tabLst/>
              <a:defRPr/>
            </a:pPr>
            <a:r>
              <a:rPr kumimoji="0" lang="en-US" sz="1100" b="0" i="0" u="none" strike="noStrike" kern="1200" cap="none" spc="0" normalizeH="0" baseline="0" noProof="0" dirty="0">
                <a:ln>
                  <a:noFill/>
                </a:ln>
                <a:solidFill>
                  <a:prstClr val="white"/>
                </a:solidFill>
                <a:effectLst/>
                <a:uLnTx/>
                <a:uFillTx/>
                <a:latin typeface="Arial" panose="020B0604020202020204"/>
                <a:ea typeface="+mn-ea"/>
                <a:cs typeface="+mn-cs"/>
              </a:rPr>
              <a:t>Supported by an educational grant from Bayer HealthCare Pharmaceuticals Inc. Jointly provided by the Global Learning Collaborative (GLC), Duke Heart, and Total CME, LLC.</a:t>
            </a:r>
            <a:endParaRPr kumimoji="0" lang="en-US" sz="11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9" name="Rectangle 18">
            <a:extLst>
              <a:ext uri="{FF2B5EF4-FFF2-40B4-BE49-F238E27FC236}">
                <a16:creationId xmlns:a16="http://schemas.microsoft.com/office/drawing/2014/main" id="{C4F93FCC-E6F8-E3F8-4325-34D07FC0C123}"/>
              </a:ext>
            </a:extLst>
          </p:cNvPr>
          <p:cNvSpPr/>
          <p:nvPr/>
        </p:nvSpPr>
        <p:spPr>
          <a:xfrm>
            <a:off x="1344547" y="3898009"/>
            <a:ext cx="9502922" cy="461665"/>
          </a:xfrm>
          <a:prstGeom prst="rect">
            <a:avLst/>
          </a:prstGeom>
        </p:spPr>
        <p:txBody>
          <a:bodyPr wrap="none">
            <a:spAutoFit/>
          </a:bodyPr>
          <a:lstStyle/>
          <a:p>
            <a:pPr marL="0" marR="0" lvl="0" indent="0" algn="ctr" defTabSz="914446"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539B"/>
                </a:solidFill>
                <a:effectLst/>
                <a:uLnTx/>
                <a:uFillTx/>
                <a:latin typeface="Century Gothic" panose="020B0502020202020204" pitchFamily="34" charset="0"/>
                <a:ea typeface="+mn-ea"/>
                <a:cs typeface="+mn-cs"/>
              </a:rPr>
              <a:t>Philadelphia Marriott Downtown  | Salon H  |  Philadelphia, PA</a:t>
            </a:r>
          </a:p>
        </p:txBody>
      </p:sp>
      <p:grpSp>
        <p:nvGrpSpPr>
          <p:cNvPr id="7" name="Group 6">
            <a:extLst>
              <a:ext uri="{FF2B5EF4-FFF2-40B4-BE49-F238E27FC236}">
                <a16:creationId xmlns:a16="http://schemas.microsoft.com/office/drawing/2014/main" id="{E3794B43-B79B-C4BE-A2A5-EBE97C11D95E}"/>
              </a:ext>
            </a:extLst>
          </p:cNvPr>
          <p:cNvGrpSpPr/>
          <p:nvPr/>
        </p:nvGrpSpPr>
        <p:grpSpPr>
          <a:xfrm>
            <a:off x="3610455" y="5657238"/>
            <a:ext cx="4971088" cy="540340"/>
            <a:chOff x="3788569" y="5565992"/>
            <a:chExt cx="4036449" cy="438748"/>
          </a:xfrm>
        </p:grpSpPr>
        <p:pic>
          <p:nvPicPr>
            <p:cNvPr id="18" name="Graphic 17">
              <a:extLst>
                <a:ext uri="{FF2B5EF4-FFF2-40B4-BE49-F238E27FC236}">
                  <a16:creationId xmlns:a16="http://schemas.microsoft.com/office/drawing/2014/main" id="{68B7BA85-D3D8-C397-1DFE-10265ED021EB}"/>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063045" y="5595962"/>
              <a:ext cx="761973" cy="378809"/>
            </a:xfrm>
            <a:prstGeom prst="rect">
              <a:avLst/>
            </a:prstGeom>
          </p:spPr>
        </p:pic>
        <p:pic>
          <p:nvPicPr>
            <p:cNvPr id="4" name="Graphic 3">
              <a:extLst>
                <a:ext uri="{FF2B5EF4-FFF2-40B4-BE49-F238E27FC236}">
                  <a16:creationId xmlns:a16="http://schemas.microsoft.com/office/drawing/2014/main" id="{9861807F-7A40-2A79-2996-33623930CDD5}"/>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5652489" y="5565992"/>
              <a:ext cx="856952" cy="438748"/>
            </a:xfrm>
            <a:prstGeom prst="rect">
              <a:avLst/>
            </a:prstGeom>
          </p:spPr>
        </p:pic>
        <p:pic>
          <p:nvPicPr>
            <p:cNvPr id="6" name="Graphic 5">
              <a:extLst>
                <a:ext uri="{FF2B5EF4-FFF2-40B4-BE49-F238E27FC236}">
                  <a16:creationId xmlns:a16="http://schemas.microsoft.com/office/drawing/2014/main" id="{1850AF55-157F-F8DC-5EEE-0002C6C37747}"/>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3788569" y="5610609"/>
              <a:ext cx="1377840" cy="349515"/>
            </a:xfrm>
            <a:prstGeom prst="rect">
              <a:avLst/>
            </a:prstGeom>
          </p:spPr>
        </p:pic>
      </p:grpSp>
      <p:pic>
        <p:nvPicPr>
          <p:cNvPr id="11" name="Graphic 10">
            <a:extLst>
              <a:ext uri="{FF2B5EF4-FFF2-40B4-BE49-F238E27FC236}">
                <a16:creationId xmlns:a16="http://schemas.microsoft.com/office/drawing/2014/main" id="{B49B44D0-2F18-13D7-94FC-9468DEDDAAF7}"/>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4385334" y="883162"/>
            <a:ext cx="3421332" cy="532503"/>
          </a:xfrm>
          <a:prstGeom prst="rect">
            <a:avLst/>
          </a:prstGeom>
        </p:spPr>
      </p:pic>
    </p:spTree>
    <p:extLst>
      <p:ext uri="{BB962C8B-B14F-4D97-AF65-F5344CB8AC3E}">
        <p14:creationId xmlns:p14="http://schemas.microsoft.com/office/powerpoint/2010/main" val="24863206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medical journal&#10;&#10;Description automatically generated">
            <a:extLst>
              <a:ext uri="{FF2B5EF4-FFF2-40B4-BE49-F238E27FC236}">
                <a16:creationId xmlns:a16="http://schemas.microsoft.com/office/drawing/2014/main" id="{6757C74D-1E07-7141-9AE2-AF2D575F21CA}"/>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116140" y="135792"/>
            <a:ext cx="5959719" cy="3403009"/>
          </a:xfrm>
          <a:prstGeom prst="rect">
            <a:avLst/>
          </a:prstGeom>
        </p:spPr>
      </p:pic>
      <p:pic>
        <p:nvPicPr>
          <p:cNvPr id="6" name="Picture 5" descr="A screenshot of a computer&#10;&#10;Description automatically generated">
            <a:extLst>
              <a:ext uri="{FF2B5EF4-FFF2-40B4-BE49-F238E27FC236}">
                <a16:creationId xmlns:a16="http://schemas.microsoft.com/office/drawing/2014/main" id="{229D084D-DD0F-E099-F0B7-9E13CA3319F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21356" y="3647517"/>
            <a:ext cx="10950328" cy="2683904"/>
          </a:xfrm>
          <a:prstGeom prst="rect">
            <a:avLst/>
          </a:prstGeom>
        </p:spPr>
      </p:pic>
      <p:sp>
        <p:nvSpPr>
          <p:cNvPr id="4" name="Footer Placeholder 3">
            <a:extLst>
              <a:ext uri="{FF2B5EF4-FFF2-40B4-BE49-F238E27FC236}">
                <a16:creationId xmlns:a16="http://schemas.microsoft.com/office/drawing/2014/main" id="{54F2B0BA-5177-E49E-AA35-4918855CAC5A}"/>
              </a:ext>
            </a:extLst>
          </p:cNvPr>
          <p:cNvSpPr>
            <a:spLocks noGrp="1"/>
          </p:cNvSpPr>
          <p:nvPr>
            <p:ph type="ftr" sz="quarter" idx="3"/>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000000">
                    <a:lumMod val="50000"/>
                    <a:lumOff val="50000"/>
                  </a:srgbClr>
                </a:solidFill>
                <a:effectLst/>
                <a:uLnTx/>
                <a:uFillTx/>
                <a:latin typeface="Arial" charset="0"/>
                <a:ea typeface="+mn-ea"/>
                <a:cs typeface="+mn-cs"/>
              </a:rPr>
              <a:t>Steinberg BA, et al. </a:t>
            </a:r>
            <a:r>
              <a:rPr kumimoji="0" lang="en-US" sz="1000" b="0" i="1" u="none" strike="noStrike" kern="1200" cap="none" spc="0" normalizeH="0" baseline="0" noProof="0" dirty="0">
                <a:ln>
                  <a:noFill/>
                </a:ln>
                <a:solidFill>
                  <a:srgbClr val="000000">
                    <a:lumMod val="50000"/>
                    <a:lumOff val="50000"/>
                  </a:srgbClr>
                </a:solidFill>
                <a:effectLst/>
                <a:uLnTx/>
                <a:uFillTx/>
                <a:latin typeface="Arial" charset="0"/>
                <a:ea typeface="+mn-ea"/>
                <a:cs typeface="+mn-cs"/>
              </a:rPr>
              <a:t>Am Heart J</a:t>
            </a:r>
            <a:r>
              <a:rPr kumimoji="0" lang="en-US" sz="1000" b="0" i="0" u="none" strike="noStrike" kern="1200" cap="none" spc="0" normalizeH="0" baseline="0" noProof="0" dirty="0">
                <a:ln>
                  <a:noFill/>
                </a:ln>
                <a:solidFill>
                  <a:srgbClr val="000000">
                    <a:lumMod val="50000"/>
                    <a:lumOff val="50000"/>
                  </a:srgbClr>
                </a:solidFill>
                <a:effectLst/>
                <a:uLnTx/>
                <a:uFillTx/>
                <a:latin typeface="Arial" charset="0"/>
                <a:ea typeface="+mn-ea"/>
                <a:cs typeface="+mn-cs"/>
              </a:rPr>
              <a:t>. 2017;194:132-140.</a:t>
            </a:r>
          </a:p>
        </p:txBody>
      </p:sp>
    </p:spTree>
    <p:extLst>
      <p:ext uri="{BB962C8B-B14F-4D97-AF65-F5344CB8AC3E}">
        <p14:creationId xmlns:p14="http://schemas.microsoft.com/office/powerpoint/2010/main" val="23852820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CBD85FE-CEEA-F74A-A5AD-C962C0255F45}"/>
              </a:ext>
            </a:extLst>
          </p:cNvPr>
          <p:cNvSpPr txBox="1"/>
          <p:nvPr/>
        </p:nvSpPr>
        <p:spPr>
          <a:xfrm>
            <a:off x="1734036" y="5255038"/>
            <a:ext cx="2356671" cy="430887"/>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200" b="1" i="0" u="none" strike="noStrike" kern="1200" cap="none" spc="0" normalizeH="0" baseline="0" noProof="0" dirty="0">
                <a:ln>
                  <a:noFill/>
                </a:ln>
                <a:solidFill>
                  <a:srgbClr val="00539B"/>
                </a:solidFill>
                <a:effectLst/>
                <a:uLnTx/>
                <a:uFillTx/>
                <a:latin typeface="Calibri" panose="020F0502020204030204" pitchFamily="34" charset="0"/>
                <a:ea typeface="+mn-ea"/>
                <a:cs typeface="Calibri" panose="020F0502020204030204" pitchFamily="34" charset="0"/>
              </a:rPr>
              <a:t>71% prescribed AC</a:t>
            </a:r>
          </a:p>
        </p:txBody>
      </p:sp>
      <p:sp>
        <p:nvSpPr>
          <p:cNvPr id="6" name="TextBox 5">
            <a:extLst>
              <a:ext uri="{FF2B5EF4-FFF2-40B4-BE49-F238E27FC236}">
                <a16:creationId xmlns:a16="http://schemas.microsoft.com/office/drawing/2014/main" id="{A5050230-8A85-D347-99E5-9CF91C1BA07A}"/>
              </a:ext>
            </a:extLst>
          </p:cNvPr>
          <p:cNvSpPr txBox="1"/>
          <p:nvPr/>
        </p:nvSpPr>
        <p:spPr>
          <a:xfrm>
            <a:off x="7986965" y="5255037"/>
            <a:ext cx="2356671" cy="430887"/>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200" b="1" i="0" u="none" strike="noStrike" kern="1200" cap="none" spc="0" normalizeH="0" baseline="0" noProof="0" dirty="0">
                <a:ln>
                  <a:noFill/>
                </a:ln>
                <a:solidFill>
                  <a:srgbClr val="00539B"/>
                </a:solidFill>
                <a:effectLst/>
                <a:uLnTx/>
                <a:uFillTx/>
                <a:latin typeface="Calibri" panose="020F0502020204030204" pitchFamily="34" charset="0"/>
                <a:ea typeface="+mn-ea"/>
                <a:cs typeface="Calibri" panose="020F0502020204030204" pitchFamily="34" charset="0"/>
              </a:rPr>
              <a:t>79% prescribed AC</a:t>
            </a:r>
          </a:p>
        </p:txBody>
      </p:sp>
      <p:sp>
        <p:nvSpPr>
          <p:cNvPr id="9" name="Title 8">
            <a:extLst>
              <a:ext uri="{FF2B5EF4-FFF2-40B4-BE49-F238E27FC236}">
                <a16:creationId xmlns:a16="http://schemas.microsoft.com/office/drawing/2014/main" id="{1781C5DE-5763-29F6-46DE-A8975283D5DF}"/>
              </a:ext>
            </a:extLst>
          </p:cNvPr>
          <p:cNvSpPr>
            <a:spLocks noGrp="1"/>
          </p:cNvSpPr>
          <p:nvPr>
            <p:ph type="title"/>
          </p:nvPr>
        </p:nvSpPr>
        <p:spPr>
          <a:xfrm>
            <a:off x="838199" y="234339"/>
            <a:ext cx="10819871" cy="1106488"/>
          </a:xfrm>
        </p:spPr>
        <p:txBody>
          <a:bodyPr>
            <a:normAutofit/>
          </a:bodyPr>
          <a:lstStyle/>
          <a:p>
            <a:r>
              <a:rPr lang="en-US" dirty="0"/>
              <a:t>Anticoagulant Use For New Onset </a:t>
            </a:r>
            <a:br>
              <a:rPr lang="en-US" dirty="0"/>
            </a:br>
            <a:r>
              <a:rPr lang="en-US" dirty="0"/>
              <a:t>Atrial Fibrillation</a:t>
            </a:r>
          </a:p>
        </p:txBody>
      </p:sp>
      <p:sp>
        <p:nvSpPr>
          <p:cNvPr id="11" name="Footer Placeholder 10">
            <a:extLst>
              <a:ext uri="{FF2B5EF4-FFF2-40B4-BE49-F238E27FC236}">
                <a16:creationId xmlns:a16="http://schemas.microsoft.com/office/drawing/2014/main" id="{D9F9A3E9-C8F8-CB1D-4DB5-887D30FE98B3}"/>
              </a:ext>
            </a:extLst>
          </p:cNvPr>
          <p:cNvSpPr>
            <a:spLocks noGrp="1"/>
          </p:cNvSpPr>
          <p:nvPr>
            <p:ph type="ftr" sz="quarter" idx="3"/>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000000">
                    <a:lumMod val="50000"/>
                    <a:lumOff val="50000"/>
                  </a:srgbClr>
                </a:solidFill>
                <a:effectLst/>
                <a:uLnTx/>
                <a:uFillTx/>
                <a:latin typeface="Arial" charset="0"/>
                <a:ea typeface="+mn-ea"/>
                <a:cs typeface="+mn-cs"/>
              </a:rPr>
              <a:t>Steinberg BA, et al. </a:t>
            </a:r>
            <a:r>
              <a:rPr kumimoji="0" lang="en-US" sz="1000" b="0" i="1" u="none" strike="noStrike" kern="1200" cap="none" spc="0" normalizeH="0" baseline="0" noProof="0" dirty="0">
                <a:ln>
                  <a:noFill/>
                </a:ln>
                <a:solidFill>
                  <a:srgbClr val="000000">
                    <a:lumMod val="50000"/>
                    <a:lumOff val="50000"/>
                  </a:srgbClr>
                </a:solidFill>
                <a:effectLst/>
                <a:uLnTx/>
                <a:uFillTx/>
                <a:latin typeface="Arial" charset="0"/>
                <a:ea typeface="+mn-ea"/>
                <a:cs typeface="+mn-cs"/>
              </a:rPr>
              <a:t>Am Heart J</a:t>
            </a:r>
            <a:r>
              <a:rPr kumimoji="0" lang="en-US" sz="1000" b="0" i="0" u="none" strike="noStrike" kern="1200" cap="none" spc="0" normalizeH="0" baseline="0" noProof="0" dirty="0">
                <a:ln>
                  <a:noFill/>
                </a:ln>
                <a:solidFill>
                  <a:srgbClr val="000000">
                    <a:lumMod val="50000"/>
                    <a:lumOff val="50000"/>
                  </a:srgbClr>
                </a:solidFill>
                <a:effectLst/>
                <a:uLnTx/>
                <a:uFillTx/>
                <a:latin typeface="Arial" charset="0"/>
                <a:ea typeface="+mn-ea"/>
                <a:cs typeface="+mn-cs"/>
              </a:rPr>
              <a:t>. 2017;194:132-140.</a:t>
            </a:r>
          </a:p>
        </p:txBody>
      </p:sp>
      <p:pic>
        <p:nvPicPr>
          <p:cNvPr id="4098" name="Picture 2">
            <a:extLst>
              <a:ext uri="{FF2B5EF4-FFF2-40B4-BE49-F238E27FC236}">
                <a16:creationId xmlns:a16="http://schemas.microsoft.com/office/drawing/2014/main" id="{9FB8B0B9-6EAA-8DC0-17AA-731B987F39D1}"/>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776992" y="1797598"/>
            <a:ext cx="10894586" cy="3295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33865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0E014-9D02-A04D-A886-2BD28208611A}"/>
              </a:ext>
            </a:extLst>
          </p:cNvPr>
          <p:cNvSpPr>
            <a:spLocks noGrp="1"/>
          </p:cNvSpPr>
          <p:nvPr>
            <p:ph type="title"/>
          </p:nvPr>
        </p:nvSpPr>
        <p:spPr>
          <a:xfrm>
            <a:off x="838200" y="260927"/>
            <a:ext cx="10898688" cy="1106488"/>
          </a:xfrm>
        </p:spPr>
        <p:txBody>
          <a:bodyPr>
            <a:normAutofit/>
          </a:bodyPr>
          <a:lstStyle/>
          <a:p>
            <a:r>
              <a:rPr lang="en-US" dirty="0"/>
              <a:t>Factors Driving Underuse of </a:t>
            </a:r>
            <a:br>
              <a:rPr lang="en-US" dirty="0"/>
            </a:br>
            <a:r>
              <a:rPr lang="en-US" dirty="0"/>
              <a:t>Anticoagulant Therapy</a:t>
            </a:r>
          </a:p>
        </p:txBody>
      </p:sp>
      <p:sp>
        <p:nvSpPr>
          <p:cNvPr id="3" name="TextBox 2">
            <a:extLst>
              <a:ext uri="{FF2B5EF4-FFF2-40B4-BE49-F238E27FC236}">
                <a16:creationId xmlns:a16="http://schemas.microsoft.com/office/drawing/2014/main" id="{4C02C668-0525-0F48-8D92-E8D3A7540392}"/>
              </a:ext>
            </a:extLst>
          </p:cNvPr>
          <p:cNvSpPr txBox="1"/>
          <p:nvPr/>
        </p:nvSpPr>
        <p:spPr>
          <a:xfrm>
            <a:off x="896551" y="1660235"/>
            <a:ext cx="9124778" cy="124649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5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Perceived Bleeding Risk</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5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5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True Bleeding Risk</a:t>
            </a:r>
          </a:p>
        </p:txBody>
      </p:sp>
      <p:sp>
        <p:nvSpPr>
          <p:cNvPr id="4" name="TextBox 3">
            <a:extLst>
              <a:ext uri="{FF2B5EF4-FFF2-40B4-BE49-F238E27FC236}">
                <a16:creationId xmlns:a16="http://schemas.microsoft.com/office/drawing/2014/main" id="{8A47C147-D5D8-C24F-940E-EB41F1BF9037}"/>
              </a:ext>
            </a:extLst>
          </p:cNvPr>
          <p:cNvSpPr txBox="1"/>
          <p:nvPr/>
        </p:nvSpPr>
        <p:spPr>
          <a:xfrm>
            <a:off x="5492871" y="1660235"/>
            <a:ext cx="5105437" cy="477054"/>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5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Fall risk, older age, history of bleeding</a:t>
            </a:r>
          </a:p>
        </p:txBody>
      </p:sp>
      <p:sp>
        <p:nvSpPr>
          <p:cNvPr id="5" name="TextBox 4">
            <a:extLst>
              <a:ext uri="{FF2B5EF4-FFF2-40B4-BE49-F238E27FC236}">
                <a16:creationId xmlns:a16="http://schemas.microsoft.com/office/drawing/2014/main" id="{14A0E66D-724B-204A-BCD0-0E40F3839C9B}"/>
              </a:ext>
            </a:extLst>
          </p:cNvPr>
          <p:cNvSpPr txBox="1"/>
          <p:nvPr/>
        </p:nvSpPr>
        <p:spPr>
          <a:xfrm>
            <a:off x="5492870" y="2478591"/>
            <a:ext cx="6144117" cy="861774"/>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5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Refractory bleeding, thrombocytopenia, prior ICH, severe hepatic or renal impairment</a:t>
            </a:r>
          </a:p>
        </p:txBody>
      </p:sp>
      <p:sp>
        <p:nvSpPr>
          <p:cNvPr id="6" name="TextBox 5">
            <a:extLst>
              <a:ext uri="{FF2B5EF4-FFF2-40B4-BE49-F238E27FC236}">
                <a16:creationId xmlns:a16="http://schemas.microsoft.com/office/drawing/2014/main" id="{04E11603-9B41-CA4C-9AF2-EFD2E6B9319E}"/>
              </a:ext>
            </a:extLst>
          </p:cNvPr>
          <p:cNvSpPr txBox="1"/>
          <p:nvPr/>
        </p:nvSpPr>
        <p:spPr>
          <a:xfrm>
            <a:off x="896551" y="3426974"/>
            <a:ext cx="8585959" cy="3170099"/>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5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Uncertainty regarding </a:t>
            </a:r>
            <a:br>
              <a:rPr kumimoji="0" lang="en-US" sz="25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br>
            <a:r>
              <a:rPr kumimoji="0" lang="en-US" sz="25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paroxysmal AF</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5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5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Uncertainty regarding success of rhythm restoration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5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5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Patient preference and mixed messages</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5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5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Nonadherence </a:t>
            </a:r>
          </a:p>
        </p:txBody>
      </p:sp>
    </p:spTree>
    <p:extLst>
      <p:ext uri="{BB962C8B-B14F-4D97-AF65-F5344CB8AC3E}">
        <p14:creationId xmlns:p14="http://schemas.microsoft.com/office/powerpoint/2010/main" val="16206686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6" name="TextBox 5"/>
          <p:cNvSpPr txBox="1">
            <a:spLocks noChangeArrowheads="1"/>
          </p:cNvSpPr>
          <p:nvPr/>
        </p:nvSpPr>
        <p:spPr bwMode="auto">
          <a:xfrm>
            <a:off x="7889101" y="1885975"/>
            <a:ext cx="184731" cy="403957"/>
          </a:xfrm>
          <a:prstGeom prst="rect">
            <a:avLst/>
          </a:prstGeom>
          <a:noFill/>
          <a:ln w="9525">
            <a:noFill/>
            <a:miter lim="800000"/>
            <a:headEnd/>
            <a:tailEnd/>
          </a:ln>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025" b="1" i="0" u="none" strike="noStrike" kern="1200" cap="none" spc="0" normalizeH="0" baseline="0" noProof="0">
              <a:ln>
                <a:noFill/>
              </a:ln>
              <a:solidFill>
                <a:srgbClr val="FFFFFF"/>
              </a:solidFill>
              <a:effectLst/>
              <a:uLnTx/>
              <a:uFillTx/>
              <a:latin typeface="Arial" charset="0"/>
              <a:ea typeface="MS PGothic" pitchFamily="34" charset="-128"/>
              <a:cs typeface="+mn-cs"/>
            </a:endParaRPr>
          </a:p>
        </p:txBody>
      </p:sp>
      <p:graphicFrame>
        <p:nvGraphicFramePr>
          <p:cNvPr id="4" name="Chart 3"/>
          <p:cNvGraphicFramePr/>
          <p:nvPr/>
        </p:nvGraphicFramePr>
        <p:xfrm>
          <a:off x="2574465" y="1371563"/>
          <a:ext cx="7715250" cy="5132857"/>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rot="16200000">
            <a:off x="337891" y="3201020"/>
            <a:ext cx="4114874" cy="45595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363"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 Year</a:t>
            </a:r>
          </a:p>
        </p:txBody>
      </p:sp>
      <p:sp>
        <p:nvSpPr>
          <p:cNvPr id="7" name="Title 6">
            <a:extLst>
              <a:ext uri="{FF2B5EF4-FFF2-40B4-BE49-F238E27FC236}">
                <a16:creationId xmlns:a16="http://schemas.microsoft.com/office/drawing/2014/main" id="{B923D4DD-6C71-308D-4F98-FA9516BB84D0}"/>
              </a:ext>
            </a:extLst>
          </p:cNvPr>
          <p:cNvSpPr>
            <a:spLocks noGrp="1"/>
          </p:cNvSpPr>
          <p:nvPr>
            <p:ph type="title"/>
          </p:nvPr>
        </p:nvSpPr>
        <p:spPr>
          <a:xfrm>
            <a:off x="838200" y="-1"/>
            <a:ext cx="10515600" cy="1105949"/>
          </a:xfrm>
        </p:spPr>
        <p:txBody>
          <a:bodyPr/>
          <a:lstStyle/>
          <a:p>
            <a:r>
              <a:rPr lang="en-US" dirty="0"/>
              <a:t>How Frequent is Bleeding with DOACs?</a:t>
            </a:r>
          </a:p>
        </p:txBody>
      </p:sp>
      <p:sp>
        <p:nvSpPr>
          <p:cNvPr id="3" name="Footer Placeholder 2">
            <a:extLst>
              <a:ext uri="{FF2B5EF4-FFF2-40B4-BE49-F238E27FC236}">
                <a16:creationId xmlns:a16="http://schemas.microsoft.com/office/drawing/2014/main" id="{BFB12196-FFD3-27AA-15F5-A613DF63B1DD}"/>
              </a:ext>
            </a:extLst>
          </p:cNvPr>
          <p:cNvSpPr>
            <a:spLocks noGrp="1"/>
          </p:cNvSpPr>
          <p:nvPr>
            <p:ph type="ftr" sz="quarter" idx="3"/>
          </p:nvPr>
        </p:nvSpPr>
        <p:spPr>
          <a:xfrm>
            <a:off x="838200" y="6356350"/>
            <a:ext cx="10515600" cy="365125"/>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000000">
                    <a:lumMod val="50000"/>
                    <a:lumOff val="50000"/>
                  </a:srgbClr>
                </a:solidFill>
                <a:effectLst/>
                <a:uLnTx/>
                <a:uFillTx/>
                <a:latin typeface="Arial" charset="0"/>
                <a:ea typeface="+mn-ea"/>
                <a:cs typeface="+mn-cs"/>
              </a:rPr>
              <a:t>Ruff CT, et al. </a:t>
            </a:r>
            <a:r>
              <a:rPr kumimoji="0" lang="en-US" sz="1000" b="0" i="1" u="none" strike="noStrike" kern="1200" cap="none" spc="0" normalizeH="0" baseline="0" noProof="0" dirty="0">
                <a:ln>
                  <a:noFill/>
                </a:ln>
                <a:solidFill>
                  <a:srgbClr val="000000">
                    <a:lumMod val="50000"/>
                    <a:lumOff val="50000"/>
                  </a:srgbClr>
                </a:solidFill>
                <a:effectLst/>
                <a:uLnTx/>
                <a:uFillTx/>
                <a:latin typeface="Arial" charset="0"/>
                <a:ea typeface="+mn-ea"/>
                <a:cs typeface="+mn-cs"/>
              </a:rPr>
              <a:t>Lancet</a:t>
            </a:r>
            <a:r>
              <a:rPr kumimoji="0" lang="en-US" sz="1000" b="0" i="0" u="none" strike="noStrike" kern="1200" cap="none" spc="0" normalizeH="0" baseline="0" noProof="0" dirty="0">
                <a:ln>
                  <a:noFill/>
                </a:ln>
                <a:solidFill>
                  <a:srgbClr val="000000">
                    <a:lumMod val="50000"/>
                    <a:lumOff val="50000"/>
                  </a:srgbClr>
                </a:solidFill>
                <a:effectLst/>
                <a:uLnTx/>
                <a:uFillTx/>
                <a:latin typeface="Arial" charset="0"/>
                <a:ea typeface="+mn-ea"/>
                <a:cs typeface="+mn-cs"/>
              </a:rPr>
              <a:t>. 2014;383(9921)955-962.</a:t>
            </a:r>
          </a:p>
        </p:txBody>
      </p:sp>
      <p:sp>
        <p:nvSpPr>
          <p:cNvPr id="5" name="TextBox 4">
            <a:extLst>
              <a:ext uri="{FF2B5EF4-FFF2-40B4-BE49-F238E27FC236}">
                <a16:creationId xmlns:a16="http://schemas.microsoft.com/office/drawing/2014/main" id="{6353510B-9D61-712F-6801-FF38DEC6456A}"/>
              </a:ext>
            </a:extLst>
          </p:cNvPr>
          <p:cNvSpPr txBox="1"/>
          <p:nvPr/>
        </p:nvSpPr>
        <p:spPr>
          <a:xfrm>
            <a:off x="3690377" y="1655142"/>
            <a:ext cx="5483425" cy="461665"/>
          </a:xfrm>
          <a:prstGeom prst="rect">
            <a:avLst/>
          </a:prstGeom>
          <a:solidFill>
            <a:schemeClr val="bg2">
              <a:lumMod val="90000"/>
            </a:schemeClr>
          </a:solid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71,683 Patients: 4 Phase III AF DOAC Trials</a:t>
            </a:r>
          </a:p>
        </p:txBody>
      </p:sp>
    </p:spTree>
    <p:extLst>
      <p:ext uri="{BB962C8B-B14F-4D97-AF65-F5344CB8AC3E}">
        <p14:creationId xmlns:p14="http://schemas.microsoft.com/office/powerpoint/2010/main" val="12154104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3" cstate="print"/>
          <a:srcRect/>
          <a:stretch>
            <a:fillRect/>
          </a:stretch>
        </p:blipFill>
        <p:spPr bwMode="auto">
          <a:xfrm>
            <a:off x="976499" y="1760561"/>
            <a:ext cx="10310199" cy="3200702"/>
          </a:xfrm>
          <a:prstGeom prst="rect">
            <a:avLst/>
          </a:prstGeom>
          <a:noFill/>
          <a:ln w="25400" algn="ctr">
            <a:noFill/>
            <a:miter lim="800000"/>
            <a:headEnd/>
            <a:tailEnd/>
          </a:ln>
        </p:spPr>
      </p:pic>
      <p:pic>
        <p:nvPicPr>
          <p:cNvPr id="33796" name="Picture 3"/>
          <p:cNvPicPr>
            <a:picLocks noChangeAspect="1" noChangeArrowheads="1"/>
          </p:cNvPicPr>
          <p:nvPr/>
        </p:nvPicPr>
        <p:blipFill>
          <a:blip r:embed="rId4" cstate="print"/>
          <a:srcRect/>
          <a:stretch>
            <a:fillRect/>
          </a:stretch>
        </p:blipFill>
        <p:spPr bwMode="auto">
          <a:xfrm>
            <a:off x="868017" y="6292524"/>
            <a:ext cx="4677377" cy="212608"/>
          </a:xfrm>
          <a:prstGeom prst="rect">
            <a:avLst/>
          </a:prstGeom>
          <a:noFill/>
          <a:ln w="9525">
            <a:noFill/>
            <a:miter lim="800000"/>
            <a:headEnd/>
            <a:tailEnd/>
          </a:ln>
        </p:spPr>
      </p:pic>
      <p:sp>
        <p:nvSpPr>
          <p:cNvPr id="5" name="Oval 4"/>
          <p:cNvSpPr/>
          <p:nvPr/>
        </p:nvSpPr>
        <p:spPr>
          <a:xfrm>
            <a:off x="7791863" y="3684896"/>
            <a:ext cx="1286933" cy="856145"/>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ahoma"/>
              <a:ea typeface="+mn-ea"/>
              <a:cs typeface="+mn-cs"/>
            </a:endParaRPr>
          </a:p>
        </p:txBody>
      </p:sp>
      <p:sp>
        <p:nvSpPr>
          <p:cNvPr id="4" name="Title 3">
            <a:extLst>
              <a:ext uri="{FF2B5EF4-FFF2-40B4-BE49-F238E27FC236}">
                <a16:creationId xmlns:a16="http://schemas.microsoft.com/office/drawing/2014/main" id="{7AD449B5-A403-D411-1A73-3C1C00B7779F}"/>
              </a:ext>
            </a:extLst>
          </p:cNvPr>
          <p:cNvSpPr>
            <a:spLocks noGrp="1"/>
          </p:cNvSpPr>
          <p:nvPr>
            <p:ph type="title"/>
          </p:nvPr>
        </p:nvSpPr>
        <p:spPr>
          <a:xfrm>
            <a:off x="838200" y="-1"/>
            <a:ext cx="10515600" cy="1105949"/>
          </a:xfrm>
        </p:spPr>
        <p:txBody>
          <a:bodyPr>
            <a:normAutofit/>
          </a:bodyPr>
          <a:lstStyle/>
          <a:p>
            <a:r>
              <a:rPr lang="en-US" noProof="0" dirty="0"/>
              <a:t>Meta-Analysis: AF RCTs Secondary Endpoints</a:t>
            </a:r>
            <a:endParaRPr lang="en-US" dirty="0"/>
          </a:p>
        </p:txBody>
      </p:sp>
      <p:sp>
        <p:nvSpPr>
          <p:cNvPr id="6" name="Footer Placeholder 5">
            <a:extLst>
              <a:ext uri="{FF2B5EF4-FFF2-40B4-BE49-F238E27FC236}">
                <a16:creationId xmlns:a16="http://schemas.microsoft.com/office/drawing/2014/main" id="{F88D3F2F-16FD-D73E-B678-3981D16D2FF7}"/>
              </a:ext>
            </a:extLst>
          </p:cNvPr>
          <p:cNvSpPr>
            <a:spLocks noGrp="1"/>
          </p:cNvSpPr>
          <p:nvPr>
            <p:ph type="ftr" sz="quarter" idx="3"/>
          </p:nvPr>
        </p:nvSpPr>
        <p:spPr>
          <a:xfrm>
            <a:off x="838200" y="6356350"/>
            <a:ext cx="10515600" cy="365125"/>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000000">
                    <a:lumMod val="50000"/>
                    <a:lumOff val="50000"/>
                  </a:srgbClr>
                </a:solidFill>
                <a:effectLst/>
                <a:uLnTx/>
                <a:uFillTx/>
                <a:latin typeface="Arial" charset="0"/>
                <a:ea typeface="+mn-ea"/>
                <a:cs typeface="+mn-cs"/>
              </a:rPr>
              <a:t>Ruff CT, et al. </a:t>
            </a:r>
            <a:r>
              <a:rPr kumimoji="0" lang="en-US" sz="1000" b="0" i="1" u="none" strike="noStrike" kern="1200" cap="none" spc="0" normalizeH="0" baseline="0" noProof="0" dirty="0">
                <a:ln>
                  <a:noFill/>
                </a:ln>
                <a:solidFill>
                  <a:srgbClr val="000000">
                    <a:lumMod val="50000"/>
                    <a:lumOff val="50000"/>
                  </a:srgbClr>
                </a:solidFill>
                <a:effectLst/>
                <a:uLnTx/>
                <a:uFillTx/>
                <a:latin typeface="Arial" charset="0"/>
                <a:ea typeface="+mn-ea"/>
                <a:cs typeface="+mn-cs"/>
              </a:rPr>
              <a:t>Lancet</a:t>
            </a:r>
            <a:r>
              <a:rPr kumimoji="0" lang="en-US" sz="1000" b="0" i="0" u="none" strike="noStrike" kern="1200" cap="none" spc="0" normalizeH="0" baseline="0" noProof="0" dirty="0">
                <a:ln>
                  <a:noFill/>
                </a:ln>
                <a:solidFill>
                  <a:srgbClr val="000000">
                    <a:lumMod val="50000"/>
                    <a:lumOff val="50000"/>
                  </a:srgbClr>
                </a:solidFill>
                <a:effectLst/>
                <a:uLnTx/>
                <a:uFillTx/>
                <a:latin typeface="Arial" charset="0"/>
                <a:ea typeface="+mn-ea"/>
                <a:cs typeface="+mn-cs"/>
              </a:rPr>
              <a:t>. 2014;383(9921)955-62.</a:t>
            </a:r>
          </a:p>
        </p:txBody>
      </p:sp>
    </p:spTree>
    <p:extLst>
      <p:ext uri="{BB962C8B-B14F-4D97-AF65-F5344CB8AC3E}">
        <p14:creationId xmlns:p14="http://schemas.microsoft.com/office/powerpoint/2010/main" val="20483914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C7E1F2-6B82-3DC0-3A47-4B2F72E49BC1}"/>
              </a:ext>
            </a:extLst>
          </p:cNvPr>
          <p:cNvSpPr>
            <a:spLocks noGrp="1"/>
          </p:cNvSpPr>
          <p:nvPr>
            <p:ph type="title"/>
          </p:nvPr>
        </p:nvSpPr>
        <p:spPr>
          <a:xfrm>
            <a:off x="838200" y="136525"/>
            <a:ext cx="10515600" cy="1105949"/>
          </a:xfrm>
        </p:spPr>
        <p:txBody>
          <a:bodyPr>
            <a:normAutofit/>
          </a:bodyPr>
          <a:lstStyle/>
          <a:p>
            <a:r>
              <a:rPr lang="en-US" dirty="0">
                <a:effectLst/>
                <a:latin typeface="+mn-lt"/>
              </a:rPr>
              <a:t>Modifiable and non-modifiable risk factors for bleeding in anticoagulated patients with AF</a:t>
            </a:r>
            <a:endParaRPr lang="en-US" dirty="0">
              <a:latin typeface="+mn-lt"/>
            </a:endParaRPr>
          </a:p>
        </p:txBody>
      </p:sp>
      <p:sp>
        <p:nvSpPr>
          <p:cNvPr id="4" name="Footer Placeholder 3">
            <a:extLst>
              <a:ext uri="{FF2B5EF4-FFF2-40B4-BE49-F238E27FC236}">
                <a16:creationId xmlns:a16="http://schemas.microsoft.com/office/drawing/2014/main" id="{536B4E5E-5633-5CAE-7B0A-7C7717DFE775}"/>
              </a:ext>
            </a:extLst>
          </p:cNvPr>
          <p:cNvSpPr>
            <a:spLocks noGrp="1"/>
          </p:cNvSpPr>
          <p:nvPr>
            <p:ph type="ftr" sz="quarter" idx="3"/>
          </p:nvPr>
        </p:nvSpPr>
        <p:spPr>
          <a:xfrm>
            <a:off x="838199" y="6176852"/>
            <a:ext cx="10849975" cy="544623"/>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err="1">
                <a:ln>
                  <a:noFill/>
                </a:ln>
                <a:solidFill>
                  <a:srgbClr val="000000">
                    <a:lumMod val="50000"/>
                    <a:lumOff val="50000"/>
                  </a:srgbClr>
                </a:solidFill>
                <a:effectLst/>
                <a:uLnTx/>
                <a:uFillTx/>
                <a:latin typeface="Arial" charset="0"/>
                <a:ea typeface="+mn-ea"/>
                <a:cs typeface="+mn-cs"/>
              </a:rPr>
              <a:t>Kirchhof</a:t>
            </a:r>
            <a:r>
              <a:rPr kumimoji="0" lang="en-US" sz="1000" b="0" i="0" u="none" strike="noStrike" kern="1200" cap="none" spc="0" normalizeH="0" baseline="0" noProof="0" dirty="0">
                <a:ln>
                  <a:noFill/>
                </a:ln>
                <a:solidFill>
                  <a:srgbClr val="000000">
                    <a:lumMod val="50000"/>
                    <a:lumOff val="50000"/>
                  </a:srgbClr>
                </a:solidFill>
                <a:effectLst/>
                <a:uLnTx/>
                <a:uFillTx/>
                <a:latin typeface="Arial" charset="0"/>
                <a:ea typeface="+mn-ea"/>
                <a:cs typeface="+mn-cs"/>
              </a:rPr>
              <a:t> P, et al. </a:t>
            </a:r>
            <a:r>
              <a:rPr kumimoji="0" lang="en-US" sz="1000" b="0" i="1" u="none" strike="noStrike" kern="1200" cap="none" spc="0" normalizeH="0" baseline="0" noProof="0" dirty="0" err="1">
                <a:ln>
                  <a:noFill/>
                </a:ln>
                <a:solidFill>
                  <a:srgbClr val="000000">
                    <a:lumMod val="50000"/>
                    <a:lumOff val="50000"/>
                  </a:srgbClr>
                </a:solidFill>
                <a:effectLst/>
                <a:uLnTx/>
                <a:uFillTx/>
                <a:latin typeface="Arial" charset="0"/>
                <a:ea typeface="+mn-ea"/>
                <a:cs typeface="+mn-cs"/>
              </a:rPr>
              <a:t>Eur</a:t>
            </a:r>
            <a:r>
              <a:rPr kumimoji="0" lang="en-US" sz="1000" b="0" i="1" u="none" strike="noStrike" kern="1200" cap="none" spc="0" normalizeH="0" baseline="0" noProof="0" dirty="0">
                <a:ln>
                  <a:noFill/>
                </a:ln>
                <a:solidFill>
                  <a:srgbClr val="000000">
                    <a:lumMod val="50000"/>
                    <a:lumOff val="50000"/>
                  </a:srgbClr>
                </a:solidFill>
                <a:effectLst/>
                <a:uLnTx/>
                <a:uFillTx/>
                <a:latin typeface="Arial" charset="0"/>
                <a:ea typeface="+mn-ea"/>
                <a:cs typeface="+mn-cs"/>
              </a:rPr>
              <a:t> Heart J</a:t>
            </a:r>
            <a:r>
              <a:rPr kumimoji="0" lang="en-US" sz="1000" b="0" i="0" u="none" strike="noStrike" kern="1200" cap="none" spc="0" normalizeH="0" baseline="0" noProof="0" dirty="0">
                <a:ln>
                  <a:noFill/>
                </a:ln>
                <a:solidFill>
                  <a:srgbClr val="000000">
                    <a:lumMod val="50000"/>
                    <a:lumOff val="50000"/>
                  </a:srgbClr>
                </a:solidFill>
                <a:effectLst/>
                <a:uLnTx/>
                <a:uFillTx/>
                <a:latin typeface="Arial" charset="0"/>
                <a:ea typeface="+mn-ea"/>
                <a:cs typeface="+mn-cs"/>
              </a:rPr>
              <a:t>. 2016;37(38):2893-2962.</a:t>
            </a:r>
            <a:br>
              <a:rPr kumimoji="0" lang="en-US" sz="1000" b="0" i="0" u="none" strike="noStrike" kern="1200" cap="none" spc="0" normalizeH="0" baseline="0" noProof="0" dirty="0">
                <a:ln>
                  <a:noFill/>
                </a:ln>
                <a:solidFill>
                  <a:srgbClr val="000000">
                    <a:lumMod val="50000"/>
                    <a:lumOff val="50000"/>
                  </a:srgbClr>
                </a:solidFill>
                <a:effectLst/>
                <a:uLnTx/>
                <a:uFillTx/>
                <a:latin typeface="Arial" charset="0"/>
                <a:ea typeface="+mn-ea"/>
                <a:cs typeface="+mn-cs"/>
              </a:rPr>
            </a:br>
            <a:endParaRPr kumimoji="0" lang="en-US" sz="1000" b="0" i="0" u="none" strike="noStrike" kern="1200" cap="none" spc="0" normalizeH="0" baseline="0" noProof="0" dirty="0">
              <a:ln>
                <a:noFill/>
              </a:ln>
              <a:solidFill>
                <a:srgbClr val="000000">
                  <a:lumMod val="50000"/>
                  <a:lumOff val="50000"/>
                </a:srgbClr>
              </a:solidFill>
              <a:effectLst/>
              <a:uLnTx/>
              <a:uFillTx/>
              <a:latin typeface="Helvetica Neue" panose="02000503000000020004" pitchFamily="2" charset="0"/>
              <a:ea typeface="+mn-ea"/>
              <a:cs typeface="+mn-cs"/>
            </a:endParaRPr>
          </a:p>
        </p:txBody>
      </p:sp>
      <p:graphicFrame>
        <p:nvGraphicFramePr>
          <p:cNvPr id="6" name="Table 5">
            <a:extLst>
              <a:ext uri="{FF2B5EF4-FFF2-40B4-BE49-F238E27FC236}">
                <a16:creationId xmlns:a16="http://schemas.microsoft.com/office/drawing/2014/main" id="{734824AE-C420-FF5D-0B3C-7F472431BFD0}"/>
              </a:ext>
            </a:extLst>
          </p:cNvPr>
          <p:cNvGraphicFramePr>
            <a:graphicFrameLocks noGrp="1"/>
          </p:cNvGraphicFramePr>
          <p:nvPr/>
        </p:nvGraphicFramePr>
        <p:xfrm>
          <a:off x="838200" y="1421123"/>
          <a:ext cx="5257800" cy="4577080"/>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2893085222"/>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kern="1200" dirty="0">
                          <a:solidFill>
                            <a:schemeClr val="lt1"/>
                          </a:solidFill>
                          <a:effectLst/>
                          <a:latin typeface="+mn-lt"/>
                          <a:ea typeface="+mn-ea"/>
                          <a:cs typeface="+mn-cs"/>
                        </a:rPr>
                        <a:t>Modifiable bleeding risk factors:</a:t>
                      </a:r>
                    </a:p>
                  </a:txBody>
                  <a:tcPr/>
                </a:tc>
                <a:extLst>
                  <a:ext uri="{0D108BD9-81ED-4DB2-BD59-A6C34878D82A}">
                    <a16:rowId xmlns:a16="http://schemas.microsoft.com/office/drawing/2014/main" val="185786537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dk1"/>
                          </a:solidFill>
                          <a:effectLst/>
                          <a:latin typeface="+mn-lt"/>
                          <a:ea typeface="+mn-ea"/>
                          <a:cs typeface="+mn-cs"/>
                        </a:rPr>
                        <a:t>Hypertension (especially when systolic blood pressure is &gt; 160 mmHg)</a:t>
                      </a:r>
                    </a:p>
                  </a:txBody>
                  <a:tcPr/>
                </a:tc>
                <a:extLst>
                  <a:ext uri="{0D108BD9-81ED-4DB2-BD59-A6C34878D82A}">
                    <a16:rowId xmlns:a16="http://schemas.microsoft.com/office/drawing/2014/main" val="50680398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dk1"/>
                          </a:solidFill>
                          <a:effectLst/>
                          <a:latin typeface="+mn-lt"/>
                          <a:ea typeface="+mn-ea"/>
                          <a:cs typeface="+mn-cs"/>
                        </a:rPr>
                        <a:t>Labile INR or time in therapeutic range &lt;60% in patients on vitamin K antagonists</a:t>
                      </a:r>
                    </a:p>
                  </a:txBody>
                  <a:tcPr/>
                </a:tc>
                <a:extLst>
                  <a:ext uri="{0D108BD9-81ED-4DB2-BD59-A6C34878D82A}">
                    <a16:rowId xmlns:a16="http://schemas.microsoft.com/office/drawing/2014/main" val="382169082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dk1"/>
                          </a:solidFill>
                          <a:effectLst/>
                          <a:latin typeface="+mn-lt"/>
                          <a:ea typeface="+mn-ea"/>
                          <a:cs typeface="+mn-cs"/>
                        </a:rPr>
                        <a:t>Medication predisposing to bleeding, such as antiplatelet drugs and non-steroidal anti-inflammatory drugs</a:t>
                      </a:r>
                    </a:p>
                  </a:txBody>
                  <a:tcPr/>
                </a:tc>
                <a:extLst>
                  <a:ext uri="{0D108BD9-81ED-4DB2-BD59-A6C34878D82A}">
                    <a16:rowId xmlns:a16="http://schemas.microsoft.com/office/drawing/2014/main" val="21260016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dk1"/>
                          </a:solidFill>
                          <a:effectLst/>
                          <a:latin typeface="+mn-lt"/>
                          <a:ea typeface="+mn-ea"/>
                          <a:cs typeface="+mn-cs"/>
                        </a:rPr>
                        <a:t>Excess alcohol (≥8 drinks/week)</a:t>
                      </a:r>
                    </a:p>
                  </a:txBody>
                  <a:tcPr/>
                </a:tc>
                <a:extLst>
                  <a:ext uri="{0D108BD9-81ED-4DB2-BD59-A6C34878D82A}">
                    <a16:rowId xmlns:a16="http://schemas.microsoft.com/office/drawing/2014/main" val="327733372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kern="1200" dirty="0">
                          <a:solidFill>
                            <a:schemeClr val="bg1"/>
                          </a:solidFill>
                          <a:effectLst/>
                          <a:latin typeface="+mn-lt"/>
                          <a:ea typeface="+mn-ea"/>
                          <a:cs typeface="+mn-cs"/>
                        </a:rPr>
                        <a:t>Potentially modifiable bleeding risk factors:</a:t>
                      </a:r>
                    </a:p>
                  </a:txBody>
                  <a:tcPr>
                    <a:solidFill>
                      <a:schemeClr val="accent1"/>
                    </a:solidFill>
                  </a:tcPr>
                </a:tc>
                <a:extLst>
                  <a:ext uri="{0D108BD9-81ED-4DB2-BD59-A6C34878D82A}">
                    <a16:rowId xmlns:a16="http://schemas.microsoft.com/office/drawing/2014/main" val="364893451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err="1">
                          <a:solidFill>
                            <a:schemeClr val="dk1"/>
                          </a:solidFill>
                          <a:effectLst/>
                          <a:latin typeface="+mn-lt"/>
                          <a:ea typeface="+mn-ea"/>
                          <a:cs typeface="+mn-cs"/>
                        </a:rPr>
                        <a:t>Anaemia</a:t>
                      </a:r>
                      <a:endParaRPr lang="en-US" sz="1600" kern="1200" dirty="0">
                        <a:solidFill>
                          <a:schemeClr val="dk1"/>
                        </a:solidFill>
                        <a:effectLst/>
                        <a:latin typeface="+mn-lt"/>
                        <a:ea typeface="+mn-ea"/>
                        <a:cs typeface="+mn-cs"/>
                      </a:endParaRPr>
                    </a:p>
                  </a:txBody>
                  <a:tcPr/>
                </a:tc>
                <a:extLst>
                  <a:ext uri="{0D108BD9-81ED-4DB2-BD59-A6C34878D82A}">
                    <a16:rowId xmlns:a16="http://schemas.microsoft.com/office/drawing/2014/main" val="270720922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dk1"/>
                          </a:solidFill>
                          <a:effectLst/>
                          <a:latin typeface="+mn-lt"/>
                          <a:ea typeface="+mn-ea"/>
                          <a:cs typeface="+mn-cs"/>
                        </a:rPr>
                        <a:t>Impaired renal function</a:t>
                      </a:r>
                    </a:p>
                  </a:txBody>
                  <a:tcPr/>
                </a:tc>
                <a:extLst>
                  <a:ext uri="{0D108BD9-81ED-4DB2-BD59-A6C34878D82A}">
                    <a16:rowId xmlns:a16="http://schemas.microsoft.com/office/drawing/2014/main" val="150499929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dk1"/>
                          </a:solidFill>
                          <a:effectLst/>
                          <a:latin typeface="+mn-lt"/>
                          <a:ea typeface="+mn-ea"/>
                          <a:cs typeface="+mn-cs"/>
                        </a:rPr>
                        <a:t>Impaired liver function</a:t>
                      </a:r>
                    </a:p>
                  </a:txBody>
                  <a:tcPr/>
                </a:tc>
                <a:extLst>
                  <a:ext uri="{0D108BD9-81ED-4DB2-BD59-A6C34878D82A}">
                    <a16:rowId xmlns:a16="http://schemas.microsoft.com/office/drawing/2014/main" val="347422730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dk1"/>
                          </a:solidFill>
                          <a:effectLst/>
                          <a:latin typeface="+mn-lt"/>
                          <a:ea typeface="+mn-ea"/>
                          <a:cs typeface="+mn-cs"/>
                        </a:rPr>
                        <a:t>Reduced platelet count or function</a:t>
                      </a:r>
                    </a:p>
                  </a:txBody>
                  <a:tcPr/>
                </a:tc>
                <a:extLst>
                  <a:ext uri="{0D108BD9-81ED-4DB2-BD59-A6C34878D82A}">
                    <a16:rowId xmlns:a16="http://schemas.microsoft.com/office/drawing/2014/main" val="1283486185"/>
                  </a:ext>
                </a:extLst>
              </a:tr>
            </a:tbl>
          </a:graphicData>
        </a:graphic>
      </p:graphicFrame>
      <p:graphicFrame>
        <p:nvGraphicFramePr>
          <p:cNvPr id="7" name="Table 6">
            <a:extLst>
              <a:ext uri="{FF2B5EF4-FFF2-40B4-BE49-F238E27FC236}">
                <a16:creationId xmlns:a16="http://schemas.microsoft.com/office/drawing/2014/main" id="{2A1A797D-749C-4C44-912E-2FA9AC8EC099}"/>
              </a:ext>
            </a:extLst>
          </p:cNvPr>
          <p:cNvGraphicFramePr>
            <a:graphicFrameLocks noGrp="1"/>
          </p:cNvGraphicFramePr>
          <p:nvPr/>
        </p:nvGraphicFramePr>
        <p:xfrm>
          <a:off x="6237962" y="1421123"/>
          <a:ext cx="5450213" cy="4577076"/>
        </p:xfrm>
        <a:graphic>
          <a:graphicData uri="http://schemas.openxmlformats.org/drawingml/2006/table">
            <a:tbl>
              <a:tblPr firstRow="1" bandRow="1">
                <a:tableStyleId>{5C22544A-7EE6-4342-B048-85BDC9FD1C3A}</a:tableStyleId>
              </a:tblPr>
              <a:tblGrid>
                <a:gridCol w="5450213">
                  <a:extLst>
                    <a:ext uri="{9D8B030D-6E8A-4147-A177-3AD203B41FA5}">
                      <a16:colId xmlns:a16="http://schemas.microsoft.com/office/drawing/2014/main" val="3177857579"/>
                    </a:ext>
                  </a:extLst>
                </a:gridCol>
              </a:tblGrid>
              <a:tr h="38142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kern="1200" dirty="0">
                          <a:solidFill>
                            <a:schemeClr val="lt1"/>
                          </a:solidFill>
                          <a:effectLst/>
                          <a:latin typeface="+mn-lt"/>
                          <a:ea typeface="+mn-ea"/>
                          <a:cs typeface="+mn-cs"/>
                        </a:rPr>
                        <a:t>Non-modifiable bleeding risk factors:</a:t>
                      </a:r>
                    </a:p>
                  </a:txBody>
                  <a:tcPr/>
                </a:tc>
                <a:extLst>
                  <a:ext uri="{0D108BD9-81ED-4DB2-BD59-A6C34878D82A}">
                    <a16:rowId xmlns:a16="http://schemas.microsoft.com/office/drawing/2014/main" val="1396519925"/>
                  </a:ext>
                </a:extLst>
              </a:tr>
              <a:tr h="38142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dk1"/>
                          </a:solidFill>
                          <a:effectLst/>
                          <a:latin typeface="+mn-lt"/>
                          <a:ea typeface="+mn-ea"/>
                          <a:cs typeface="+mn-cs"/>
                        </a:rPr>
                        <a:t>Age (&gt;65 years) (≥75 years)</a:t>
                      </a:r>
                    </a:p>
                  </a:txBody>
                  <a:tcPr/>
                </a:tc>
                <a:extLst>
                  <a:ext uri="{0D108BD9-81ED-4DB2-BD59-A6C34878D82A}">
                    <a16:rowId xmlns:a16="http://schemas.microsoft.com/office/drawing/2014/main" val="2692319298"/>
                  </a:ext>
                </a:extLst>
              </a:tr>
              <a:tr h="38142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dk1"/>
                          </a:solidFill>
                          <a:effectLst/>
                          <a:latin typeface="+mn-lt"/>
                          <a:ea typeface="+mn-ea"/>
                          <a:cs typeface="+mn-cs"/>
                        </a:rPr>
                        <a:t>History of major bleeding</a:t>
                      </a:r>
                    </a:p>
                  </a:txBody>
                  <a:tcPr/>
                </a:tc>
                <a:extLst>
                  <a:ext uri="{0D108BD9-81ED-4DB2-BD59-A6C34878D82A}">
                    <a16:rowId xmlns:a16="http://schemas.microsoft.com/office/drawing/2014/main" val="2246975668"/>
                  </a:ext>
                </a:extLst>
              </a:tr>
              <a:tr h="38142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dk1"/>
                          </a:solidFill>
                          <a:effectLst/>
                          <a:latin typeface="+mn-lt"/>
                          <a:ea typeface="+mn-ea"/>
                          <a:cs typeface="+mn-cs"/>
                        </a:rPr>
                        <a:t>Previous stroke</a:t>
                      </a:r>
                    </a:p>
                  </a:txBody>
                  <a:tcPr/>
                </a:tc>
                <a:extLst>
                  <a:ext uri="{0D108BD9-81ED-4DB2-BD59-A6C34878D82A}">
                    <a16:rowId xmlns:a16="http://schemas.microsoft.com/office/drawing/2014/main" val="3102518392"/>
                  </a:ext>
                </a:extLst>
              </a:tr>
              <a:tr h="38142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dk1"/>
                          </a:solidFill>
                          <a:effectLst/>
                          <a:latin typeface="+mn-lt"/>
                          <a:ea typeface="+mn-ea"/>
                          <a:cs typeface="+mn-cs"/>
                        </a:rPr>
                        <a:t>Dialysis-dependent kidney disease or renal transplant</a:t>
                      </a:r>
                    </a:p>
                  </a:txBody>
                  <a:tcPr/>
                </a:tc>
                <a:extLst>
                  <a:ext uri="{0D108BD9-81ED-4DB2-BD59-A6C34878D82A}">
                    <a16:rowId xmlns:a16="http://schemas.microsoft.com/office/drawing/2014/main" val="822328960"/>
                  </a:ext>
                </a:extLst>
              </a:tr>
              <a:tr h="38142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dk1"/>
                          </a:solidFill>
                          <a:effectLst/>
                          <a:latin typeface="+mn-lt"/>
                          <a:ea typeface="+mn-ea"/>
                          <a:cs typeface="+mn-cs"/>
                        </a:rPr>
                        <a:t>Cirrhotic liver disease</a:t>
                      </a:r>
                    </a:p>
                  </a:txBody>
                  <a:tcPr/>
                </a:tc>
                <a:extLst>
                  <a:ext uri="{0D108BD9-81ED-4DB2-BD59-A6C34878D82A}">
                    <a16:rowId xmlns:a16="http://schemas.microsoft.com/office/drawing/2014/main" val="4260239729"/>
                  </a:ext>
                </a:extLst>
              </a:tr>
              <a:tr h="38142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dk1"/>
                          </a:solidFill>
                          <a:effectLst/>
                          <a:latin typeface="+mn-lt"/>
                          <a:ea typeface="+mn-ea"/>
                          <a:cs typeface="+mn-cs"/>
                        </a:rPr>
                        <a:t>Malignancy</a:t>
                      </a:r>
                    </a:p>
                  </a:txBody>
                  <a:tcPr/>
                </a:tc>
                <a:extLst>
                  <a:ext uri="{0D108BD9-81ED-4DB2-BD59-A6C34878D82A}">
                    <a16:rowId xmlns:a16="http://schemas.microsoft.com/office/drawing/2014/main" val="3637775358"/>
                  </a:ext>
                </a:extLst>
              </a:tr>
              <a:tr h="38142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dk1"/>
                          </a:solidFill>
                          <a:effectLst/>
                          <a:latin typeface="+mn-lt"/>
                          <a:ea typeface="+mn-ea"/>
                          <a:cs typeface="+mn-cs"/>
                        </a:rPr>
                        <a:t>Genetic factors</a:t>
                      </a:r>
                    </a:p>
                  </a:txBody>
                  <a:tcPr/>
                </a:tc>
                <a:extLst>
                  <a:ext uri="{0D108BD9-81ED-4DB2-BD59-A6C34878D82A}">
                    <a16:rowId xmlns:a16="http://schemas.microsoft.com/office/drawing/2014/main" val="3186862281"/>
                  </a:ext>
                </a:extLst>
              </a:tr>
              <a:tr h="38142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kern="1200" dirty="0">
                          <a:solidFill>
                            <a:schemeClr val="bg1"/>
                          </a:solidFill>
                          <a:effectLst/>
                          <a:latin typeface="+mn-lt"/>
                          <a:ea typeface="+mn-ea"/>
                          <a:cs typeface="+mn-cs"/>
                        </a:rPr>
                        <a:t>Biomarker-based bleeding risk factors:</a:t>
                      </a:r>
                    </a:p>
                  </a:txBody>
                  <a:tcPr>
                    <a:solidFill>
                      <a:schemeClr val="accent1"/>
                    </a:solidFill>
                  </a:tcPr>
                </a:tc>
                <a:extLst>
                  <a:ext uri="{0D108BD9-81ED-4DB2-BD59-A6C34878D82A}">
                    <a16:rowId xmlns:a16="http://schemas.microsoft.com/office/drawing/2014/main" val="2186408616"/>
                  </a:ext>
                </a:extLst>
              </a:tr>
              <a:tr h="38142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dk1"/>
                          </a:solidFill>
                          <a:effectLst/>
                          <a:latin typeface="+mn-lt"/>
                          <a:ea typeface="+mn-ea"/>
                          <a:cs typeface="+mn-cs"/>
                        </a:rPr>
                        <a:t>High-sensitivity troponin</a:t>
                      </a:r>
                    </a:p>
                  </a:txBody>
                  <a:tcPr/>
                </a:tc>
                <a:extLst>
                  <a:ext uri="{0D108BD9-81ED-4DB2-BD59-A6C34878D82A}">
                    <a16:rowId xmlns:a16="http://schemas.microsoft.com/office/drawing/2014/main" val="3615174317"/>
                  </a:ext>
                </a:extLst>
              </a:tr>
              <a:tr h="38142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dk1"/>
                          </a:solidFill>
                          <a:effectLst/>
                          <a:latin typeface="+mn-lt"/>
                          <a:ea typeface="+mn-ea"/>
                          <a:cs typeface="+mn-cs"/>
                        </a:rPr>
                        <a:t>Growth differentiation factor-15</a:t>
                      </a:r>
                    </a:p>
                  </a:txBody>
                  <a:tcPr/>
                </a:tc>
                <a:extLst>
                  <a:ext uri="{0D108BD9-81ED-4DB2-BD59-A6C34878D82A}">
                    <a16:rowId xmlns:a16="http://schemas.microsoft.com/office/drawing/2014/main" val="3631767578"/>
                  </a:ext>
                </a:extLst>
              </a:tr>
              <a:tr h="38142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dk1"/>
                          </a:solidFill>
                          <a:effectLst/>
                          <a:latin typeface="+mn-lt"/>
                          <a:ea typeface="+mn-ea"/>
                          <a:cs typeface="+mn-cs"/>
                        </a:rPr>
                        <a:t>Serum creatinine/estimated </a:t>
                      </a:r>
                      <a:r>
                        <a:rPr lang="en-US" sz="1600" kern="1200" dirty="0" err="1">
                          <a:solidFill>
                            <a:schemeClr val="dk1"/>
                          </a:solidFill>
                          <a:effectLst/>
                          <a:latin typeface="+mn-lt"/>
                          <a:ea typeface="+mn-ea"/>
                          <a:cs typeface="+mn-cs"/>
                        </a:rPr>
                        <a:t>CrCl</a:t>
                      </a:r>
                      <a:endParaRPr lang="en-US" sz="1600" kern="1200" dirty="0">
                        <a:solidFill>
                          <a:schemeClr val="dk1"/>
                        </a:solidFill>
                        <a:effectLst/>
                        <a:latin typeface="+mn-lt"/>
                        <a:ea typeface="+mn-ea"/>
                        <a:cs typeface="+mn-cs"/>
                      </a:endParaRPr>
                    </a:p>
                  </a:txBody>
                  <a:tcPr/>
                </a:tc>
                <a:extLst>
                  <a:ext uri="{0D108BD9-81ED-4DB2-BD59-A6C34878D82A}">
                    <a16:rowId xmlns:a16="http://schemas.microsoft.com/office/drawing/2014/main" val="3991932309"/>
                  </a:ext>
                </a:extLst>
              </a:tr>
            </a:tbl>
          </a:graphicData>
        </a:graphic>
      </p:graphicFrame>
    </p:spTree>
    <p:extLst>
      <p:ext uri="{BB962C8B-B14F-4D97-AF65-F5344CB8AC3E}">
        <p14:creationId xmlns:p14="http://schemas.microsoft.com/office/powerpoint/2010/main" val="19502952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up of a book&#10;&#10;Description automatically generated">
            <a:extLst>
              <a:ext uri="{FF2B5EF4-FFF2-40B4-BE49-F238E27FC236}">
                <a16:creationId xmlns:a16="http://schemas.microsoft.com/office/drawing/2014/main" id="{275D615C-4A5F-6AA0-6A72-0C5C027FE82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185221" y="727587"/>
            <a:ext cx="10163499" cy="5004620"/>
          </a:xfrm>
          <a:prstGeom prst="rect">
            <a:avLst/>
          </a:prstGeom>
          <a:ln>
            <a:solidFill>
              <a:schemeClr val="bg1">
                <a:lumMod val="75000"/>
              </a:schemeClr>
            </a:solidFill>
          </a:ln>
          <a:effectLst>
            <a:outerShdw blurRad="50800" dist="38100" dir="2700000" algn="tl" rotWithShape="0">
              <a:prstClr val="black">
                <a:alpha val="40000"/>
              </a:prstClr>
            </a:outerShdw>
          </a:effectLst>
        </p:spPr>
      </p:pic>
      <p:sp>
        <p:nvSpPr>
          <p:cNvPr id="7" name="Footer Placeholder 6">
            <a:extLst>
              <a:ext uri="{FF2B5EF4-FFF2-40B4-BE49-F238E27FC236}">
                <a16:creationId xmlns:a16="http://schemas.microsoft.com/office/drawing/2014/main" id="{3112082B-DE7A-6F60-1735-9705A9221803}"/>
              </a:ext>
            </a:extLst>
          </p:cNvPr>
          <p:cNvSpPr>
            <a:spLocks noGrp="1"/>
          </p:cNvSpPr>
          <p:nvPr>
            <p:ph type="ftr" sz="quarter" idx="3"/>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err="1">
                <a:ln>
                  <a:noFill/>
                </a:ln>
                <a:solidFill>
                  <a:srgbClr val="000000">
                    <a:lumMod val="50000"/>
                    <a:lumOff val="50000"/>
                  </a:srgbClr>
                </a:solidFill>
                <a:effectLst/>
                <a:uLnTx/>
                <a:uFillTx/>
                <a:latin typeface="Arial" charset="0"/>
                <a:ea typeface="+mn-ea"/>
                <a:cs typeface="+mn-cs"/>
              </a:rPr>
              <a:t>Kimachi</a:t>
            </a:r>
            <a:r>
              <a:rPr kumimoji="0" lang="en-US" sz="1000" b="0" i="0" u="none" strike="noStrike" kern="1200" cap="none" spc="0" normalizeH="0" baseline="0" noProof="0" dirty="0">
                <a:ln>
                  <a:noFill/>
                </a:ln>
                <a:solidFill>
                  <a:srgbClr val="000000">
                    <a:lumMod val="50000"/>
                    <a:lumOff val="50000"/>
                  </a:srgbClr>
                </a:solidFill>
                <a:effectLst/>
                <a:uLnTx/>
                <a:uFillTx/>
                <a:latin typeface="Arial" charset="0"/>
                <a:ea typeface="+mn-ea"/>
                <a:cs typeface="+mn-cs"/>
              </a:rPr>
              <a:t> M, et al. </a:t>
            </a:r>
            <a:r>
              <a:rPr kumimoji="0" lang="en-US" sz="1000" b="0" i="1" u="none" strike="noStrike" kern="1200" cap="none" spc="0" normalizeH="0" baseline="0" noProof="0" dirty="0">
                <a:ln>
                  <a:noFill/>
                </a:ln>
                <a:solidFill>
                  <a:srgbClr val="000000">
                    <a:lumMod val="50000"/>
                    <a:lumOff val="50000"/>
                  </a:srgbClr>
                </a:solidFill>
                <a:effectLst/>
                <a:uLnTx/>
                <a:uFillTx/>
                <a:latin typeface="Arial" charset="0"/>
                <a:ea typeface="+mn-ea"/>
                <a:cs typeface="+mn-cs"/>
              </a:rPr>
              <a:t>Cochrane System Database Syst Rev</a:t>
            </a:r>
            <a:r>
              <a:rPr kumimoji="0" lang="en-US" sz="1000" b="0" i="0" u="none" strike="noStrike" kern="1200" cap="none" spc="0" normalizeH="0" baseline="0" noProof="0" dirty="0">
                <a:ln>
                  <a:noFill/>
                </a:ln>
                <a:solidFill>
                  <a:srgbClr val="000000">
                    <a:lumMod val="50000"/>
                    <a:lumOff val="50000"/>
                  </a:srgbClr>
                </a:solidFill>
                <a:effectLst/>
                <a:uLnTx/>
                <a:uFillTx/>
                <a:latin typeface="Arial" charset="0"/>
                <a:ea typeface="+mn-ea"/>
                <a:cs typeface="+mn-cs"/>
              </a:rPr>
              <a:t>. 2017;11(11):CD011373.</a:t>
            </a:r>
          </a:p>
        </p:txBody>
      </p:sp>
    </p:spTree>
    <p:extLst>
      <p:ext uri="{BB962C8B-B14F-4D97-AF65-F5344CB8AC3E}">
        <p14:creationId xmlns:p14="http://schemas.microsoft.com/office/powerpoint/2010/main" val="23127878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D8D8048-CEB6-EFA5-26A9-9B38F86D6B6C}"/>
              </a:ext>
            </a:extLst>
          </p:cNvPr>
          <p:cNvSpPr>
            <a:spLocks noGrp="1"/>
          </p:cNvSpPr>
          <p:nvPr>
            <p:ph type="title"/>
          </p:nvPr>
        </p:nvSpPr>
        <p:spPr>
          <a:xfrm>
            <a:off x="838199" y="-1"/>
            <a:ext cx="10695039" cy="1887795"/>
          </a:xfrm>
        </p:spPr>
        <p:txBody>
          <a:bodyPr>
            <a:noAutofit/>
          </a:bodyPr>
          <a:lstStyle/>
          <a:p>
            <a:r>
              <a:rPr lang="en-US" sz="3200" dirty="0"/>
              <a:t>Analysis Comparison of Direct oral anticoagulants versus warfarin: subgroup analysis for participants with </a:t>
            </a:r>
            <a:r>
              <a:rPr lang="en-US" sz="3200" dirty="0" err="1"/>
              <a:t>CrCI</a:t>
            </a:r>
            <a:r>
              <a:rPr lang="en-US" sz="3200" dirty="0"/>
              <a:t> 30 to 50 mL/min, Outcome of Major bleeding.</a:t>
            </a:r>
          </a:p>
        </p:txBody>
      </p:sp>
      <p:pic>
        <p:nvPicPr>
          <p:cNvPr id="5" name="Picture 4" descr="A graph with a number of numbers and a line&#10;&#10;Description automatically generated with medium confidence">
            <a:extLst>
              <a:ext uri="{FF2B5EF4-FFF2-40B4-BE49-F238E27FC236}">
                <a16:creationId xmlns:a16="http://schemas.microsoft.com/office/drawing/2014/main" id="{ED116FB2-5580-C4C2-B00D-F52F71C8E32F}"/>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38199" y="2269432"/>
            <a:ext cx="11002636" cy="3516090"/>
          </a:xfrm>
          <a:prstGeom prst="rect">
            <a:avLst/>
          </a:prstGeom>
        </p:spPr>
      </p:pic>
    </p:spTree>
    <p:extLst>
      <p:ext uri="{BB962C8B-B14F-4D97-AF65-F5344CB8AC3E}">
        <p14:creationId xmlns:p14="http://schemas.microsoft.com/office/powerpoint/2010/main" val="10934326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1C7BCC4-28E2-6446-8776-4B23685AFEEE}"/>
              </a:ext>
            </a:extLst>
          </p:cNvPr>
          <p:cNvSpPr txBox="1"/>
          <p:nvPr/>
        </p:nvSpPr>
        <p:spPr>
          <a:xfrm>
            <a:off x="1198348" y="1649803"/>
            <a:ext cx="9795303" cy="34163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Our findings indicate that DOACs are as likely as warfarin to prevent all strokes and systemic embolic events without increasing risk of major bleeding events among AF patients with kidney impairment. The major limitation is that the results of this study chiefly reflect CKD stage G3.”</a:t>
            </a:r>
          </a:p>
        </p:txBody>
      </p:sp>
    </p:spTree>
    <p:extLst>
      <p:ext uri="{BB962C8B-B14F-4D97-AF65-F5344CB8AC3E}">
        <p14:creationId xmlns:p14="http://schemas.microsoft.com/office/powerpoint/2010/main" val="31106301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2">
            <a:extLst>
              <a:ext uri="{FF2B5EF4-FFF2-40B4-BE49-F238E27FC236}">
                <a16:creationId xmlns:a16="http://schemas.microsoft.com/office/drawing/2014/main" id="{5C40A635-AF44-1048-B53D-5F11336F60AF}"/>
              </a:ext>
            </a:extLst>
          </p:cNvPr>
          <p:cNvSpPr>
            <a:spLocks noGrp="1"/>
          </p:cNvSpPr>
          <p:nvPr>
            <p:ph type="title"/>
          </p:nvPr>
        </p:nvSpPr>
        <p:spPr>
          <a:xfrm>
            <a:off x="838200" y="276227"/>
            <a:ext cx="10515600" cy="1106488"/>
          </a:xfrm>
        </p:spPr>
        <p:txBody>
          <a:bodyPr/>
          <a:lstStyle/>
          <a:p>
            <a:r>
              <a:rPr lang="en-US" dirty="0"/>
              <a:t>What About FALL RISK?  </a:t>
            </a:r>
            <a:br>
              <a:rPr lang="en-US" dirty="0"/>
            </a:br>
            <a:endParaRPr lang="en-US" dirty="0"/>
          </a:p>
        </p:txBody>
      </p:sp>
      <p:sp>
        <p:nvSpPr>
          <p:cNvPr id="35843" name="TextBox 3">
            <a:extLst>
              <a:ext uri="{FF2B5EF4-FFF2-40B4-BE49-F238E27FC236}">
                <a16:creationId xmlns:a16="http://schemas.microsoft.com/office/drawing/2014/main" id="{8951BDBF-15DF-064F-BD4D-BB051FB76B60}"/>
              </a:ext>
            </a:extLst>
          </p:cNvPr>
          <p:cNvSpPr txBox="1">
            <a:spLocks noChangeArrowheads="1"/>
          </p:cNvSpPr>
          <p:nvPr/>
        </p:nvSpPr>
        <p:spPr bwMode="auto">
          <a:xfrm>
            <a:off x="1904998" y="1425720"/>
            <a:ext cx="830580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algn="ctr" eaLnBrk="0" fontAlgn="base" hangingPunct="0">
              <a:spcBef>
                <a:spcPct val="0"/>
              </a:spcBef>
              <a:spcAft>
                <a:spcPct val="0"/>
              </a:spcAft>
              <a:defRPr b="1">
                <a:solidFill>
                  <a:schemeClr val="tx1"/>
                </a:solidFill>
                <a:latin typeface="Verdana" panose="020B0604030504040204" pitchFamily="34" charset="0"/>
              </a:defRPr>
            </a:lvl6pPr>
            <a:lvl7pPr marL="2971800" indent="-228600" algn="ctr" eaLnBrk="0" fontAlgn="base" hangingPunct="0">
              <a:spcBef>
                <a:spcPct val="0"/>
              </a:spcBef>
              <a:spcAft>
                <a:spcPct val="0"/>
              </a:spcAft>
              <a:defRPr b="1">
                <a:solidFill>
                  <a:schemeClr val="tx1"/>
                </a:solidFill>
                <a:latin typeface="Verdana" panose="020B0604030504040204" pitchFamily="34" charset="0"/>
              </a:defRPr>
            </a:lvl7pPr>
            <a:lvl8pPr marL="3429000" indent="-228600" algn="ctr" eaLnBrk="0" fontAlgn="base" hangingPunct="0">
              <a:spcBef>
                <a:spcPct val="0"/>
              </a:spcBef>
              <a:spcAft>
                <a:spcPct val="0"/>
              </a:spcAft>
              <a:defRPr b="1">
                <a:solidFill>
                  <a:schemeClr val="tx1"/>
                </a:solidFill>
                <a:latin typeface="Verdana" panose="020B0604030504040204" pitchFamily="34" charset="0"/>
              </a:defRPr>
            </a:lvl8pPr>
            <a:lvl9pPr marL="3886200" indent="-228600" algn="ctr" eaLnBrk="0" fontAlgn="base" hangingPunct="0">
              <a:spcBef>
                <a:spcPct val="0"/>
              </a:spcBef>
              <a:spcAft>
                <a:spcPct val="0"/>
              </a:spcAft>
              <a:defRPr b="1">
                <a:solidFill>
                  <a:schemeClr val="tx1"/>
                </a:solidFill>
                <a:latin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Medicare beneficiaries with AF:	 18,261 low fall risk</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Identified post-discharge:	 	 1,245 high fall risk</a:t>
            </a:r>
          </a:p>
        </p:txBody>
      </p:sp>
      <p:graphicFrame>
        <p:nvGraphicFramePr>
          <p:cNvPr id="5" name="Table 4">
            <a:extLst>
              <a:ext uri="{FF2B5EF4-FFF2-40B4-BE49-F238E27FC236}">
                <a16:creationId xmlns:a16="http://schemas.microsoft.com/office/drawing/2014/main" id="{C89D5AA6-F9DF-5A43-A196-CE6FAC57C066}"/>
              </a:ext>
            </a:extLst>
          </p:cNvPr>
          <p:cNvGraphicFramePr>
            <a:graphicFrameLocks noGrp="1"/>
          </p:cNvGraphicFramePr>
          <p:nvPr/>
        </p:nvGraphicFramePr>
        <p:xfrm>
          <a:off x="1904999" y="3371704"/>
          <a:ext cx="8305800" cy="2060576"/>
        </p:xfrm>
        <a:graphic>
          <a:graphicData uri="http://schemas.openxmlformats.org/drawingml/2006/table">
            <a:tbl>
              <a:tblPr firstRow="1" bandRow="1">
                <a:tableStyleId>{5C22544A-7EE6-4342-B048-85BDC9FD1C3A}</a:tableStyleId>
              </a:tblPr>
              <a:tblGrid>
                <a:gridCol w="2159508">
                  <a:extLst>
                    <a:ext uri="{9D8B030D-6E8A-4147-A177-3AD203B41FA5}">
                      <a16:colId xmlns:a16="http://schemas.microsoft.com/office/drawing/2014/main" val="20000"/>
                    </a:ext>
                  </a:extLst>
                </a:gridCol>
                <a:gridCol w="3377692">
                  <a:extLst>
                    <a:ext uri="{9D8B030D-6E8A-4147-A177-3AD203B41FA5}">
                      <a16:colId xmlns:a16="http://schemas.microsoft.com/office/drawing/2014/main" val="20001"/>
                    </a:ext>
                  </a:extLst>
                </a:gridCol>
                <a:gridCol w="2768600">
                  <a:extLst>
                    <a:ext uri="{9D8B030D-6E8A-4147-A177-3AD203B41FA5}">
                      <a16:colId xmlns:a16="http://schemas.microsoft.com/office/drawing/2014/main" val="20002"/>
                    </a:ext>
                  </a:extLst>
                </a:gridCol>
              </a:tblGrid>
              <a:tr h="618681">
                <a:tc>
                  <a:txBody>
                    <a:bodyPr/>
                    <a:lstStyle/>
                    <a:p>
                      <a:endParaRPr lang="en-US" sz="2400" b="1" dirty="0">
                        <a:solidFill>
                          <a:schemeClr val="bg1"/>
                        </a:solidFill>
                        <a:latin typeface="Calibri" panose="020F0502020204030204" pitchFamily="34" charset="0"/>
                        <a:cs typeface="Calibri" panose="020F0502020204030204" pitchFamily="34" charset="0"/>
                      </a:endParaRPr>
                    </a:p>
                  </a:txBody>
                  <a:tcPr marT="45734" marB="45734" anchor="ctr"/>
                </a:tc>
                <a:tc>
                  <a:txBody>
                    <a:bodyPr/>
                    <a:lstStyle/>
                    <a:p>
                      <a:pPr algn="ctr"/>
                      <a:r>
                        <a:rPr lang="en-US" sz="2400" b="1" dirty="0">
                          <a:solidFill>
                            <a:schemeClr val="bg1"/>
                          </a:solidFill>
                          <a:latin typeface="Calibri" panose="020F0502020204030204" pitchFamily="34" charset="0"/>
                          <a:cs typeface="Calibri" panose="020F0502020204030204" pitchFamily="34" charset="0"/>
                        </a:rPr>
                        <a:t>HIGH FALL</a:t>
                      </a:r>
                      <a:r>
                        <a:rPr lang="en-US" sz="2400" b="1" baseline="0" dirty="0">
                          <a:solidFill>
                            <a:schemeClr val="bg1"/>
                          </a:solidFill>
                          <a:latin typeface="Calibri" panose="020F0502020204030204" pitchFamily="34" charset="0"/>
                          <a:cs typeface="Calibri" panose="020F0502020204030204" pitchFamily="34" charset="0"/>
                        </a:rPr>
                        <a:t> RISK</a:t>
                      </a:r>
                      <a:endParaRPr lang="en-US" sz="2400" b="1" dirty="0">
                        <a:solidFill>
                          <a:schemeClr val="bg1"/>
                        </a:solidFill>
                        <a:latin typeface="Calibri" panose="020F0502020204030204" pitchFamily="34" charset="0"/>
                        <a:cs typeface="Calibri" panose="020F0502020204030204" pitchFamily="34" charset="0"/>
                      </a:endParaRPr>
                    </a:p>
                  </a:txBody>
                  <a:tcPr marT="45734" marB="45734" anchor="ctr"/>
                </a:tc>
                <a:tc>
                  <a:txBody>
                    <a:bodyPr/>
                    <a:lstStyle/>
                    <a:p>
                      <a:pPr algn="ctr"/>
                      <a:r>
                        <a:rPr lang="en-US" sz="2400" b="1" dirty="0">
                          <a:solidFill>
                            <a:schemeClr val="bg1"/>
                          </a:solidFill>
                          <a:latin typeface="Calibri" panose="020F0502020204030204" pitchFamily="34" charset="0"/>
                          <a:cs typeface="Calibri" panose="020F0502020204030204" pitchFamily="34" charset="0"/>
                        </a:rPr>
                        <a:t>LOW FALL RISK</a:t>
                      </a:r>
                    </a:p>
                  </a:txBody>
                  <a:tcPr marT="45734" marB="45734" anchor="ctr"/>
                </a:tc>
                <a:extLst>
                  <a:ext uri="{0D108BD9-81ED-4DB2-BD59-A6C34878D82A}">
                    <a16:rowId xmlns:a16="http://schemas.microsoft.com/office/drawing/2014/main" val="10000"/>
                  </a:ext>
                </a:extLst>
              </a:tr>
              <a:tr h="618681">
                <a:tc>
                  <a:txBody>
                    <a:bodyPr/>
                    <a:lstStyle/>
                    <a:p>
                      <a:r>
                        <a:rPr lang="en-US" sz="2400" b="1" dirty="0">
                          <a:solidFill>
                            <a:schemeClr val="tx2"/>
                          </a:solidFill>
                          <a:latin typeface="Calibri" panose="020F0502020204030204" pitchFamily="34" charset="0"/>
                          <a:cs typeface="Calibri" panose="020F0502020204030204" pitchFamily="34" charset="0"/>
                        </a:rPr>
                        <a:t>ICH</a:t>
                      </a:r>
                    </a:p>
                  </a:txBody>
                  <a:tcPr marT="45734" marB="45734" anchor="ctr"/>
                </a:tc>
                <a:tc>
                  <a:txBody>
                    <a:bodyPr/>
                    <a:lstStyle/>
                    <a:p>
                      <a:pPr algn="ctr"/>
                      <a:r>
                        <a:rPr lang="en-US" sz="2400" b="1" dirty="0">
                          <a:solidFill>
                            <a:schemeClr val="tx2"/>
                          </a:solidFill>
                          <a:latin typeface="Calibri" panose="020F0502020204030204" pitchFamily="34" charset="0"/>
                          <a:cs typeface="Calibri" panose="020F0502020204030204" pitchFamily="34" charset="0"/>
                        </a:rPr>
                        <a:t>2.8%</a:t>
                      </a:r>
                    </a:p>
                  </a:txBody>
                  <a:tcPr marT="45734" marB="45734" anchor="ctr"/>
                </a:tc>
                <a:tc>
                  <a:txBody>
                    <a:bodyPr/>
                    <a:lstStyle/>
                    <a:p>
                      <a:pPr algn="ctr"/>
                      <a:r>
                        <a:rPr lang="en-US" sz="2400" b="1" dirty="0">
                          <a:solidFill>
                            <a:schemeClr val="tx2"/>
                          </a:solidFill>
                          <a:latin typeface="Calibri" panose="020F0502020204030204" pitchFamily="34" charset="0"/>
                          <a:cs typeface="Calibri" panose="020F0502020204030204" pitchFamily="34" charset="0"/>
                        </a:rPr>
                        <a:t>1.1%</a:t>
                      </a:r>
                    </a:p>
                  </a:txBody>
                  <a:tcPr marT="45734" marB="45734" anchor="ctr"/>
                </a:tc>
                <a:extLst>
                  <a:ext uri="{0D108BD9-81ED-4DB2-BD59-A6C34878D82A}">
                    <a16:rowId xmlns:a16="http://schemas.microsoft.com/office/drawing/2014/main" val="10001"/>
                  </a:ext>
                </a:extLst>
              </a:tr>
              <a:tr h="823214">
                <a:tc>
                  <a:txBody>
                    <a:bodyPr/>
                    <a:lstStyle/>
                    <a:p>
                      <a:r>
                        <a:rPr lang="en-US" sz="2400" b="1" dirty="0">
                          <a:solidFill>
                            <a:schemeClr val="tx2"/>
                          </a:solidFill>
                          <a:latin typeface="Calibri" panose="020F0502020204030204" pitchFamily="34" charset="0"/>
                          <a:cs typeface="Calibri" panose="020F0502020204030204" pitchFamily="34" charset="0"/>
                        </a:rPr>
                        <a:t>ISCHEMIC STROKE</a:t>
                      </a:r>
                    </a:p>
                  </a:txBody>
                  <a:tcPr marT="45734" marB="45734" anchor="ctr"/>
                </a:tc>
                <a:tc>
                  <a:txBody>
                    <a:bodyPr/>
                    <a:lstStyle/>
                    <a:p>
                      <a:pPr algn="ctr"/>
                      <a:r>
                        <a:rPr lang="en-US" sz="2400" b="1" dirty="0">
                          <a:solidFill>
                            <a:schemeClr val="tx2"/>
                          </a:solidFill>
                          <a:latin typeface="Calibri" panose="020F0502020204030204" pitchFamily="34" charset="0"/>
                          <a:cs typeface="Calibri" panose="020F0502020204030204" pitchFamily="34" charset="0"/>
                        </a:rPr>
                        <a:t>13.7%</a:t>
                      </a:r>
                    </a:p>
                  </a:txBody>
                  <a:tcPr marT="45734" marB="45734" anchor="ctr"/>
                </a:tc>
                <a:tc>
                  <a:txBody>
                    <a:bodyPr/>
                    <a:lstStyle/>
                    <a:p>
                      <a:pPr algn="ctr"/>
                      <a:r>
                        <a:rPr lang="en-US" sz="2400" b="1" dirty="0">
                          <a:solidFill>
                            <a:schemeClr val="tx2"/>
                          </a:solidFill>
                          <a:latin typeface="Calibri" panose="020F0502020204030204" pitchFamily="34" charset="0"/>
                          <a:cs typeface="Calibri" panose="020F0502020204030204" pitchFamily="34" charset="0"/>
                        </a:rPr>
                        <a:t>6.9%</a:t>
                      </a:r>
                    </a:p>
                  </a:txBody>
                  <a:tcPr marT="45734" marB="45734" anchor="ctr"/>
                </a:tc>
                <a:extLst>
                  <a:ext uri="{0D108BD9-81ED-4DB2-BD59-A6C34878D82A}">
                    <a16:rowId xmlns:a16="http://schemas.microsoft.com/office/drawing/2014/main" val="10002"/>
                  </a:ext>
                </a:extLst>
              </a:tr>
            </a:tbl>
          </a:graphicData>
        </a:graphic>
      </p:graphicFrame>
      <p:sp>
        <p:nvSpPr>
          <p:cNvPr id="3" name="Footer Placeholder 2">
            <a:extLst>
              <a:ext uri="{FF2B5EF4-FFF2-40B4-BE49-F238E27FC236}">
                <a16:creationId xmlns:a16="http://schemas.microsoft.com/office/drawing/2014/main" id="{C2A91486-4FF7-E0FD-45D9-9268D4DA562F}"/>
              </a:ext>
            </a:extLst>
          </p:cNvPr>
          <p:cNvSpPr>
            <a:spLocks noGrp="1"/>
          </p:cNvSpPr>
          <p:nvPr>
            <p:ph type="ftr" sz="quarter" idx="3"/>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000000">
                    <a:lumMod val="50000"/>
                    <a:lumOff val="50000"/>
                  </a:srgbClr>
                </a:solidFill>
                <a:effectLst/>
                <a:uLnTx/>
                <a:uFillTx/>
                <a:latin typeface="Arial" charset="0"/>
                <a:ea typeface="+mn-ea"/>
                <a:cs typeface="+mn-cs"/>
              </a:rPr>
              <a:t>Gage BF, et al. </a:t>
            </a:r>
            <a:r>
              <a:rPr kumimoji="0" lang="en-US" sz="1000" b="0" i="1" u="none" strike="noStrike" kern="1200" cap="none" spc="0" normalizeH="0" baseline="0" noProof="0" dirty="0">
                <a:ln>
                  <a:noFill/>
                </a:ln>
                <a:solidFill>
                  <a:srgbClr val="000000">
                    <a:lumMod val="50000"/>
                    <a:lumOff val="50000"/>
                  </a:srgbClr>
                </a:solidFill>
                <a:effectLst/>
                <a:uLnTx/>
                <a:uFillTx/>
                <a:latin typeface="Arial" charset="0"/>
                <a:ea typeface="+mn-ea"/>
                <a:cs typeface="+mn-cs"/>
              </a:rPr>
              <a:t>Am J Med.</a:t>
            </a:r>
            <a:r>
              <a:rPr kumimoji="0" lang="en-US" sz="1000" b="0" i="0" u="none" strike="noStrike" kern="1200" cap="none" spc="0" normalizeH="0" baseline="0" noProof="0" dirty="0">
                <a:ln>
                  <a:noFill/>
                </a:ln>
                <a:solidFill>
                  <a:srgbClr val="000000">
                    <a:lumMod val="50000"/>
                    <a:lumOff val="50000"/>
                  </a:srgbClr>
                </a:solidFill>
                <a:effectLst/>
                <a:uLnTx/>
                <a:uFillTx/>
                <a:latin typeface="Arial" charset="0"/>
                <a:ea typeface="+mn-ea"/>
                <a:cs typeface="+mn-cs"/>
              </a:rPr>
              <a:t> 2005;118(6):612-7.</a:t>
            </a:r>
          </a:p>
        </p:txBody>
      </p:sp>
      <p:sp>
        <p:nvSpPr>
          <p:cNvPr id="4" name="TextBox 3">
            <a:extLst>
              <a:ext uri="{FF2B5EF4-FFF2-40B4-BE49-F238E27FC236}">
                <a16:creationId xmlns:a16="http://schemas.microsoft.com/office/drawing/2014/main" id="{7B70AADD-00C1-2915-90FB-D3F32A2B8663}"/>
              </a:ext>
            </a:extLst>
          </p:cNvPr>
          <p:cNvSpPr txBox="1">
            <a:spLocks noChangeArrowheads="1"/>
          </p:cNvSpPr>
          <p:nvPr/>
        </p:nvSpPr>
        <p:spPr bwMode="auto">
          <a:xfrm>
            <a:off x="1905000" y="2719121"/>
            <a:ext cx="8305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algn="ctr" eaLnBrk="0" fontAlgn="base" hangingPunct="0">
              <a:spcBef>
                <a:spcPct val="0"/>
              </a:spcBef>
              <a:spcAft>
                <a:spcPct val="0"/>
              </a:spcAft>
              <a:defRPr b="1">
                <a:solidFill>
                  <a:schemeClr val="tx1"/>
                </a:solidFill>
                <a:latin typeface="Verdana" panose="020B0604030504040204" pitchFamily="34" charset="0"/>
              </a:defRPr>
            </a:lvl6pPr>
            <a:lvl7pPr marL="2971800" indent="-228600" algn="ctr" eaLnBrk="0" fontAlgn="base" hangingPunct="0">
              <a:spcBef>
                <a:spcPct val="0"/>
              </a:spcBef>
              <a:spcAft>
                <a:spcPct val="0"/>
              </a:spcAft>
              <a:defRPr b="1">
                <a:solidFill>
                  <a:schemeClr val="tx1"/>
                </a:solidFill>
                <a:latin typeface="Verdana" panose="020B0604030504040204" pitchFamily="34" charset="0"/>
              </a:defRPr>
            </a:lvl7pPr>
            <a:lvl8pPr marL="3429000" indent="-228600" algn="ctr" eaLnBrk="0" fontAlgn="base" hangingPunct="0">
              <a:spcBef>
                <a:spcPct val="0"/>
              </a:spcBef>
              <a:spcAft>
                <a:spcPct val="0"/>
              </a:spcAft>
              <a:defRPr b="1">
                <a:solidFill>
                  <a:schemeClr val="tx1"/>
                </a:solidFill>
                <a:latin typeface="Verdana" panose="020B0604030504040204" pitchFamily="34" charset="0"/>
              </a:defRPr>
            </a:lvl8pPr>
            <a:lvl9pPr marL="3886200" indent="-228600" algn="ctr" eaLnBrk="0" fontAlgn="base" hangingPunct="0">
              <a:spcBef>
                <a:spcPct val="0"/>
              </a:spcBef>
              <a:spcAft>
                <a:spcPct val="0"/>
              </a:spcAft>
              <a:defRPr b="1">
                <a:solidFill>
                  <a:schemeClr val="tx1"/>
                </a:solidFill>
                <a:latin typeface="Verdan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Mean age 80 </a:t>
            </a:r>
            <a:r>
              <a:rPr kumimoji="0" lang="en-US" altLang="en-US" sz="24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yrs</a:t>
            </a:r>
            <a:r>
              <a:rPr kumimoji="0" lang="en-US" altLang="en-US" sz="2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48% on warfarin</a:t>
            </a:r>
          </a:p>
        </p:txBody>
      </p:sp>
    </p:spTree>
    <p:extLst>
      <p:ext uri="{BB962C8B-B14F-4D97-AF65-F5344CB8AC3E}">
        <p14:creationId xmlns:p14="http://schemas.microsoft.com/office/powerpoint/2010/main" val="42342448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2183204-970A-B111-5DCA-6C0B2E08FD03}"/>
              </a:ext>
            </a:extLst>
          </p:cNvPr>
          <p:cNvSpPr txBox="1"/>
          <p:nvPr/>
        </p:nvSpPr>
        <p:spPr>
          <a:xfrm>
            <a:off x="1557505" y="5707282"/>
            <a:ext cx="261296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or portions thereof may not be published, posted online or used in presentations without permission.</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0EE13496-F6DC-B1E6-63D7-6A65639436E6}"/>
              </a:ext>
            </a:extLst>
          </p:cNvPr>
          <p:cNvSpPr txBox="1"/>
          <p:nvPr/>
        </p:nvSpPr>
        <p:spPr>
          <a:xfrm>
            <a:off x="594592" y="359469"/>
            <a:ext cx="10997719" cy="692468"/>
          </a:xfrm>
          <a:prstGeom prst="roundRect">
            <a:avLst>
              <a:gd name="adj" fmla="val 50000"/>
            </a:avLst>
          </a:prstGeom>
          <a:solidFill>
            <a:srgbClr val="0098EA"/>
          </a:solidFill>
        </p:spPr>
        <p:txBody>
          <a:bodyPr wrap="square" t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Trebuchet MS" panose="020B0703020202090204" pitchFamily="34" charset="0"/>
                <a:ea typeface="+mn-ea"/>
                <a:cs typeface="Calibri" panose="020F0502020204030204" pitchFamily="34" charset="0"/>
              </a:rPr>
              <a:t>Resource Information</a:t>
            </a:r>
          </a:p>
        </p:txBody>
      </p:sp>
      <p:sp>
        <p:nvSpPr>
          <p:cNvPr id="4" name="TextBox 3">
            <a:extLst>
              <a:ext uri="{FF2B5EF4-FFF2-40B4-BE49-F238E27FC236}">
                <a16:creationId xmlns:a16="http://schemas.microsoft.com/office/drawing/2014/main" id="{821270A0-01CF-6D78-64D3-D2393CA1DB1B}"/>
              </a:ext>
            </a:extLst>
          </p:cNvPr>
          <p:cNvSpPr txBox="1"/>
          <p:nvPr/>
        </p:nvSpPr>
        <p:spPr>
          <a:xfrm>
            <a:off x="594592" y="1162619"/>
            <a:ext cx="10997719" cy="381642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mn-cs"/>
              </a:rPr>
              <a:t>About This Resource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These slides are one component of a continuing education program available online at </a:t>
            </a:r>
            <a:r>
              <a:rPr kumimoji="0" lang="en-US" sz="1500" b="0" i="0" u="none" strike="noStrike" kern="1200" cap="none" spc="0" normalizeH="0" baseline="0" noProof="0" dirty="0" err="1">
                <a:ln>
                  <a:noFill/>
                </a:ln>
                <a:solidFill>
                  <a:srgbClr val="747474"/>
                </a:solidFill>
                <a:effectLst/>
                <a:uLnTx/>
                <a:uFillTx/>
                <a:latin typeface="Arial" panose="020B0604020202020204" pitchFamily="34" charset="0"/>
                <a:ea typeface="+mn-ea"/>
                <a:cs typeface="Arial" panose="020B0604020202020204" pitchFamily="34" charset="0"/>
              </a:rPr>
              <a:t>MedEd</a:t>
            </a: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 On The Go titled </a:t>
            </a:r>
            <a:r>
              <a:rPr kumimoji="0" lang="en-US" sz="1500" b="0" i="0" u="sng" strike="noStrike" kern="1200" cap="none" spc="0" normalizeH="0" baseline="0" noProof="0" dirty="0">
                <a:ln>
                  <a:noFill/>
                </a:ln>
                <a:solidFill>
                  <a:srgbClr val="0078D7"/>
                </a:solidFill>
                <a:effectLst/>
                <a:uLnTx/>
                <a:uFillTx/>
                <a:latin typeface="Arial" panose="020B0604020202020204" pitchFamily="34" charset="0"/>
                <a:ea typeface="+mn-ea"/>
                <a:cs typeface="Arial" panose="020B0604020202020204" pitchFamily="34" charset="0"/>
                <a:hlinkClick r:id="rId3"/>
              </a:rPr>
              <a:t>New Frontiers in Anticoagulation: Factor XI/XIa Inhibitors </a:t>
            </a:r>
            <a:endParaRPr kumimoji="0" lang="en-US" sz="1500" b="0" i="0" u="sng" strike="noStrike" kern="1200" cap="none" spc="0" normalizeH="0" baseline="0" noProof="0" dirty="0">
              <a:ln>
                <a:noFill/>
              </a:ln>
              <a:solidFill>
                <a:srgbClr val="0078D7"/>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Program Learning Objectives:</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Review the currently available therapeutics and how they affect multiple pathways involved in the coagulation cascade, thereby increasing the potential for serious bleeds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Review current decision pathways for initiation of anticoagulation treatment and shared patient-physician decision-making, emphasizing potential prescriber bias that limits more widespread adoption of DOAC therapy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Review cardiac and non-cardiac patient populations where DOACs have limitations or contraindications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Discuss factor XI and factor </a:t>
            </a:r>
            <a:r>
              <a:rPr kumimoji="0" lang="en-US" sz="1500" b="0" i="0" u="none" strike="noStrike" kern="1200" cap="none" spc="0" normalizeH="0" baseline="0" noProof="0" dirty="0" err="1">
                <a:ln>
                  <a:noFill/>
                </a:ln>
                <a:solidFill>
                  <a:srgbClr val="747474"/>
                </a:solidFill>
                <a:effectLst/>
                <a:uLnTx/>
                <a:uFillTx/>
                <a:latin typeface="Arial" panose="020B0604020202020204" pitchFamily="34" charset="0"/>
                <a:ea typeface="+mn-ea"/>
                <a:cs typeface="Arial" panose="020B0604020202020204" pitchFamily="34" charset="0"/>
              </a:rPr>
              <a:t>XIa</a:t>
            </a: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 inhibition and review new and emerging anticoagulation pharmacotherapy for VTE, AF, secondary stroke prevention, and post-MI</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err="1">
                <a:ln>
                  <a:noFill/>
                </a:ln>
                <a:solidFill>
                  <a:srgbClr val="0098EA"/>
                </a:solidFill>
                <a:effectLst/>
                <a:uLnTx/>
                <a:uFillTx/>
                <a:latin typeface="Century Gothic" panose="020B0502020202020204" pitchFamily="34" charset="0"/>
                <a:ea typeface="+mn-ea"/>
                <a:cs typeface="Arial" panose="020B0604020202020204" pitchFamily="34" charset="0"/>
              </a:rPr>
              <a:t>MedEd</a:t>
            </a:r>
            <a:r>
              <a:rPr kumimoji="0" lang="en-US" sz="15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Arial" panose="020B0604020202020204" pitchFamily="34" charset="0"/>
              </a:rPr>
              <a:t> On The Go</a:t>
            </a:r>
            <a:r>
              <a:rPr kumimoji="0" lang="en-US" sz="1500" b="1" i="0" u="none" strike="noStrike" kern="1200" cap="none" spc="0" normalizeH="0" baseline="30000" noProof="0" dirty="0">
                <a:ln>
                  <a:noFill/>
                </a:ln>
                <a:solidFill>
                  <a:srgbClr val="0098EA"/>
                </a:solidFill>
                <a:effectLst/>
                <a:uLnTx/>
                <a:uFillTx/>
                <a:latin typeface="Century Gothic" panose="020B0502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hlinkClick r:id="rId4"/>
              </a:rPr>
              <a:t>www.mededonthego.com</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747474"/>
              </a:solidFill>
              <a:effectLst/>
              <a:uLnTx/>
              <a:uFillTx/>
              <a:latin typeface="Calibri" panose="020F0502020204030204"/>
              <a:ea typeface="+mn-ea"/>
              <a:cs typeface="+mn-cs"/>
            </a:endParaRPr>
          </a:p>
        </p:txBody>
      </p:sp>
      <p:cxnSp>
        <p:nvCxnSpPr>
          <p:cNvPr id="25" name="Straight Connector 24">
            <a:extLst>
              <a:ext uri="{FF2B5EF4-FFF2-40B4-BE49-F238E27FC236}">
                <a16:creationId xmlns:a16="http://schemas.microsoft.com/office/drawing/2014/main" id="{6D57FF65-33DE-661D-FDBA-12500FF6E05A}"/>
              </a:ext>
            </a:extLst>
          </p:cNvPr>
          <p:cNvCxnSpPr>
            <a:cxnSpLocks/>
          </p:cNvCxnSpPr>
          <p:nvPr/>
        </p:nvCxnSpPr>
        <p:spPr>
          <a:xfrm>
            <a:off x="600876" y="5388512"/>
            <a:ext cx="10996532" cy="0"/>
          </a:xfrm>
          <a:prstGeom prst="line">
            <a:avLst/>
          </a:prstGeom>
          <a:ln>
            <a:solidFill>
              <a:srgbClr val="0098EA"/>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92187CAD-40DF-359C-4264-683025719B57}"/>
              </a:ext>
            </a:extLst>
          </p:cNvPr>
          <p:cNvSpPr txBox="1"/>
          <p:nvPr/>
        </p:nvSpPr>
        <p:spPr>
          <a:xfrm>
            <a:off x="9217940" y="5707282"/>
            <a:ext cx="2165677"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747474"/>
                </a:solidFill>
                <a:effectLst/>
                <a:uLnTx/>
                <a:uFillTx/>
                <a:latin typeface="Arial" panose="020B0604020202020204" pitchFamily="34" charset="0"/>
                <a:ea typeface="Times New Roman" panose="02020603050405020304" pitchFamily="18" charset="0"/>
                <a:cs typeface="Arial" panose="020B0604020202020204" pitchFamily="34" charset="0"/>
              </a:rPr>
              <a:t>To contact us regarding inaccuracies, omissions or permissions please email us at </a:t>
            </a:r>
            <a:r>
              <a:rPr kumimoji="0" lang="en-US" sz="1200" b="0" i="0" u="sng" strike="noStrike" kern="1200" cap="none" spc="0" normalizeH="0" baseline="0" noProof="0" dirty="0">
                <a:ln>
                  <a:noFill/>
                </a:ln>
                <a:solidFill>
                  <a:srgbClr val="3898F9"/>
                </a:solidFill>
                <a:effectLst/>
                <a:uLnTx/>
                <a:uFillTx/>
                <a:latin typeface="Arial" panose="020B0604020202020204" pitchFamily="34" charset="0"/>
                <a:ea typeface="Times New Roman" panose="02020603050405020304" pitchFamily="18" charset="0"/>
                <a:cs typeface="Arial" panose="020B0604020202020204" pitchFamily="34" charset="0"/>
                <a:hlinkClick r:id="rId5"/>
              </a:rPr>
              <a:t>support@MedEdOTG.com</a:t>
            </a: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 </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8" name="Graphic 7" descr="Chat bubble outline">
            <a:extLst>
              <a:ext uri="{FF2B5EF4-FFF2-40B4-BE49-F238E27FC236}">
                <a16:creationId xmlns:a16="http://schemas.microsoft.com/office/drawing/2014/main" id="{06F4C142-8867-0F42-B3B7-D4F09FB224B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H="1">
            <a:off x="8375917" y="5590710"/>
            <a:ext cx="787862" cy="787862"/>
          </a:xfrm>
          <a:prstGeom prst="rect">
            <a:avLst/>
          </a:prstGeom>
        </p:spPr>
      </p:pic>
      <p:pic>
        <p:nvPicPr>
          <p:cNvPr id="20" name="Graphic 19">
            <a:extLst>
              <a:ext uri="{FF2B5EF4-FFF2-40B4-BE49-F238E27FC236}">
                <a16:creationId xmlns:a16="http://schemas.microsoft.com/office/drawing/2014/main" id="{9D6FF3C3-E8EB-6F75-281D-7EC60CF26BB5}"/>
              </a:ext>
            </a:extLst>
          </p:cNvPr>
          <p:cNvPicPr>
            <a:picLocks noChangeAspect="1"/>
          </p:cNvPicPr>
          <p:nvPr/>
        </p:nvPicPr>
        <p:blipFill rotWithShape="1">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rcRect b="17964"/>
          <a:stretch/>
        </p:blipFill>
        <p:spPr>
          <a:xfrm>
            <a:off x="618797" y="5731536"/>
            <a:ext cx="787862" cy="646331"/>
          </a:xfrm>
          <a:prstGeom prst="rect">
            <a:avLst/>
          </a:prstGeom>
        </p:spPr>
      </p:pic>
      <p:sp>
        <p:nvSpPr>
          <p:cNvPr id="2" name="TextBox 1">
            <a:extLst>
              <a:ext uri="{FF2B5EF4-FFF2-40B4-BE49-F238E27FC236}">
                <a16:creationId xmlns:a16="http://schemas.microsoft.com/office/drawing/2014/main" id="{6CFC2CE5-F394-6990-63F0-E857AC5C3519}"/>
              </a:ext>
            </a:extLst>
          </p:cNvPr>
          <p:cNvSpPr txBox="1"/>
          <p:nvPr/>
        </p:nvSpPr>
        <p:spPr>
          <a:xfrm>
            <a:off x="5366615" y="5707282"/>
            <a:ext cx="246944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can be saved for personal use (non-commercial use only) with credit given to the resource authors.</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6" name="Graphic 5" descr="Download from cloud outline">
            <a:extLst>
              <a:ext uri="{FF2B5EF4-FFF2-40B4-BE49-F238E27FC236}">
                <a16:creationId xmlns:a16="http://schemas.microsoft.com/office/drawing/2014/main" id="{2D69C189-75F0-6840-CF40-7D57A5931DA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479126" y="5625435"/>
            <a:ext cx="787862" cy="787862"/>
          </a:xfrm>
          <a:prstGeom prst="rect">
            <a:avLst/>
          </a:prstGeom>
        </p:spPr>
      </p:pic>
    </p:spTree>
    <p:extLst>
      <p:ext uri="{BB962C8B-B14F-4D97-AF65-F5344CB8AC3E}">
        <p14:creationId xmlns:p14="http://schemas.microsoft.com/office/powerpoint/2010/main" val="26007701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8"/>
          <p:cNvGraphicFramePr>
            <a:graphicFrameLocks/>
          </p:cNvGraphicFramePr>
          <p:nvPr/>
        </p:nvGraphicFramePr>
        <p:xfrm>
          <a:off x="525530" y="1528549"/>
          <a:ext cx="6275063" cy="522036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Table 1"/>
          <p:cNvGraphicFramePr>
            <a:graphicFrameLocks noGrp="1"/>
          </p:cNvGraphicFramePr>
          <p:nvPr/>
        </p:nvGraphicFramePr>
        <p:xfrm>
          <a:off x="7165075" y="1828800"/>
          <a:ext cx="4612944" cy="3673236"/>
        </p:xfrm>
        <a:graphic>
          <a:graphicData uri="http://schemas.openxmlformats.org/drawingml/2006/table">
            <a:tbl>
              <a:tblPr firstRow="1" firstCol="1" bandRow="1">
                <a:tableStyleId>{2D5ABB26-0587-4C30-8999-92F81FD0307C}</a:tableStyleId>
              </a:tblPr>
              <a:tblGrid>
                <a:gridCol w="1568364">
                  <a:extLst>
                    <a:ext uri="{9D8B030D-6E8A-4147-A177-3AD203B41FA5}">
                      <a16:colId xmlns:a16="http://schemas.microsoft.com/office/drawing/2014/main" val="1845493421"/>
                    </a:ext>
                  </a:extLst>
                </a:gridCol>
                <a:gridCol w="887159">
                  <a:extLst>
                    <a:ext uri="{9D8B030D-6E8A-4147-A177-3AD203B41FA5}">
                      <a16:colId xmlns:a16="http://schemas.microsoft.com/office/drawing/2014/main" val="2494340440"/>
                    </a:ext>
                  </a:extLst>
                </a:gridCol>
                <a:gridCol w="1227498">
                  <a:extLst>
                    <a:ext uri="{9D8B030D-6E8A-4147-A177-3AD203B41FA5}">
                      <a16:colId xmlns:a16="http://schemas.microsoft.com/office/drawing/2014/main" val="189936311"/>
                    </a:ext>
                  </a:extLst>
                </a:gridCol>
                <a:gridCol w="929923">
                  <a:extLst>
                    <a:ext uri="{9D8B030D-6E8A-4147-A177-3AD203B41FA5}">
                      <a16:colId xmlns:a16="http://schemas.microsoft.com/office/drawing/2014/main" val="2303966693"/>
                    </a:ext>
                  </a:extLst>
                </a:gridCol>
              </a:tblGrid>
              <a:tr h="621263">
                <a:tc>
                  <a:txBody>
                    <a:bodyPr/>
                    <a:lstStyle/>
                    <a:p>
                      <a:pPr marL="0" marR="0">
                        <a:lnSpc>
                          <a:spcPct val="100000"/>
                        </a:lnSpc>
                        <a:spcBef>
                          <a:spcPts val="0"/>
                        </a:spcBef>
                        <a:spcAft>
                          <a:spcPts val="0"/>
                        </a:spcAft>
                      </a:pPr>
                      <a:endParaRPr lang="en-US" sz="1800" dirty="0">
                        <a:solidFill>
                          <a:schemeClr val="tx1"/>
                        </a:solidFill>
                        <a:effectLst/>
                        <a:latin typeface="Calibri" panose="020F0502020204030204" pitchFamily="34" charset="0"/>
                        <a:ea typeface="MS Mincho"/>
                        <a:cs typeface="Calibri" panose="020F0502020204030204" pitchFamily="34" charset="0"/>
                      </a:endParaRPr>
                    </a:p>
                  </a:txBody>
                  <a:tcPr marL="48823" marR="48823" marT="0" marB="0"/>
                </a:tc>
                <a:tc>
                  <a:txBody>
                    <a:bodyPr/>
                    <a:lstStyle/>
                    <a:p>
                      <a:pPr marL="0" marR="0" algn="ctr">
                        <a:lnSpc>
                          <a:spcPct val="100000"/>
                        </a:lnSpc>
                        <a:spcBef>
                          <a:spcPts val="0"/>
                        </a:spcBef>
                        <a:spcAft>
                          <a:spcPts val="0"/>
                        </a:spcAft>
                      </a:pPr>
                      <a:r>
                        <a:rPr lang="en-US" sz="1800" b="1" dirty="0">
                          <a:solidFill>
                            <a:schemeClr val="tx1"/>
                          </a:solidFill>
                          <a:effectLst/>
                          <a:latin typeface="Calibri" panose="020F0502020204030204" pitchFamily="34" charset="0"/>
                          <a:cs typeface="Calibri" panose="020F0502020204030204" pitchFamily="34" charset="0"/>
                        </a:rPr>
                        <a:t>OR</a:t>
                      </a:r>
                      <a:endParaRPr lang="en-US" sz="1800" dirty="0">
                        <a:solidFill>
                          <a:schemeClr val="tx1"/>
                        </a:solidFill>
                        <a:effectLst/>
                        <a:latin typeface="Calibri" panose="020F0502020204030204" pitchFamily="34" charset="0"/>
                        <a:ea typeface="MS Mincho"/>
                        <a:cs typeface="Calibri" panose="020F0502020204030204" pitchFamily="34" charset="0"/>
                      </a:endParaRPr>
                    </a:p>
                  </a:txBody>
                  <a:tcPr marL="48823" marR="48823" marT="0" marB="0"/>
                </a:tc>
                <a:tc>
                  <a:txBody>
                    <a:bodyPr/>
                    <a:lstStyle/>
                    <a:p>
                      <a:pPr marL="0" marR="0" algn="ctr">
                        <a:lnSpc>
                          <a:spcPct val="100000"/>
                        </a:lnSpc>
                        <a:spcBef>
                          <a:spcPts val="0"/>
                        </a:spcBef>
                        <a:spcAft>
                          <a:spcPts val="0"/>
                        </a:spcAft>
                      </a:pPr>
                      <a:r>
                        <a:rPr lang="en-US" sz="1800" b="1" dirty="0">
                          <a:solidFill>
                            <a:schemeClr val="tx1"/>
                          </a:solidFill>
                          <a:effectLst/>
                          <a:latin typeface="Calibri" panose="020F0502020204030204" pitchFamily="34" charset="0"/>
                          <a:cs typeface="Calibri" panose="020F0502020204030204" pitchFamily="34" charset="0"/>
                        </a:rPr>
                        <a:t>[95% CI]</a:t>
                      </a:r>
                      <a:endParaRPr lang="en-US" sz="1800" dirty="0">
                        <a:solidFill>
                          <a:schemeClr val="tx1"/>
                        </a:solidFill>
                        <a:effectLst/>
                        <a:latin typeface="Calibri" panose="020F0502020204030204" pitchFamily="34" charset="0"/>
                        <a:ea typeface="MS Mincho"/>
                        <a:cs typeface="Calibri" panose="020F0502020204030204" pitchFamily="34" charset="0"/>
                      </a:endParaRPr>
                    </a:p>
                  </a:txBody>
                  <a:tcPr marL="48823" marR="48823" marT="0" marB="0"/>
                </a:tc>
                <a:tc>
                  <a:txBody>
                    <a:bodyPr/>
                    <a:lstStyle/>
                    <a:p>
                      <a:pPr marL="0" marR="0" algn="ctr">
                        <a:lnSpc>
                          <a:spcPct val="100000"/>
                        </a:lnSpc>
                        <a:spcBef>
                          <a:spcPts val="0"/>
                        </a:spcBef>
                        <a:spcAft>
                          <a:spcPts val="0"/>
                        </a:spcAft>
                      </a:pPr>
                      <a:r>
                        <a:rPr lang="en-US" sz="1800" b="1" dirty="0">
                          <a:solidFill>
                            <a:schemeClr val="tx1"/>
                          </a:solidFill>
                          <a:effectLst/>
                          <a:latin typeface="Calibri" panose="020F0502020204030204" pitchFamily="34" charset="0"/>
                          <a:cs typeface="Calibri" panose="020F0502020204030204" pitchFamily="34" charset="0"/>
                        </a:rPr>
                        <a:t>p-value</a:t>
                      </a:r>
                      <a:endParaRPr lang="en-US" sz="1800" dirty="0">
                        <a:solidFill>
                          <a:schemeClr val="tx1"/>
                        </a:solidFill>
                        <a:effectLst/>
                        <a:latin typeface="Calibri" panose="020F0502020204030204" pitchFamily="34" charset="0"/>
                        <a:ea typeface="MS Mincho"/>
                        <a:cs typeface="Calibri" panose="020F0502020204030204" pitchFamily="34" charset="0"/>
                      </a:endParaRPr>
                    </a:p>
                  </a:txBody>
                  <a:tcPr marL="48823" marR="48823" marT="0" marB="0"/>
                </a:tc>
                <a:extLst>
                  <a:ext uri="{0D108BD9-81ED-4DB2-BD59-A6C34878D82A}">
                    <a16:rowId xmlns:a16="http://schemas.microsoft.com/office/drawing/2014/main" val="1360533392"/>
                  </a:ext>
                </a:extLst>
              </a:tr>
              <a:tr h="581608">
                <a:tc>
                  <a:txBody>
                    <a:bodyPr/>
                    <a:lstStyle/>
                    <a:p>
                      <a:pPr marL="0" marR="0">
                        <a:lnSpc>
                          <a:spcPct val="100000"/>
                        </a:lnSpc>
                        <a:spcBef>
                          <a:spcPts val="0"/>
                        </a:spcBef>
                        <a:spcAft>
                          <a:spcPts val="0"/>
                        </a:spcAft>
                      </a:pPr>
                      <a:r>
                        <a:rPr lang="en-US" sz="1800" b="1" dirty="0">
                          <a:solidFill>
                            <a:schemeClr val="tx1"/>
                          </a:solidFill>
                          <a:effectLst/>
                          <a:latin typeface="Calibri" panose="020F0502020204030204" pitchFamily="34" charset="0"/>
                          <a:cs typeface="Calibri" panose="020F0502020204030204" pitchFamily="34" charset="0"/>
                        </a:rPr>
                        <a:t>Age (≥80 yo)</a:t>
                      </a:r>
                      <a:endParaRPr lang="en-US" sz="1800" b="1" dirty="0">
                        <a:solidFill>
                          <a:schemeClr val="tx1"/>
                        </a:solidFill>
                        <a:effectLst/>
                        <a:latin typeface="Calibri" panose="020F0502020204030204" pitchFamily="34" charset="0"/>
                        <a:ea typeface="MS Mincho"/>
                        <a:cs typeface="Calibri" panose="020F0502020204030204" pitchFamily="34" charset="0"/>
                      </a:endParaRPr>
                    </a:p>
                  </a:txBody>
                  <a:tcPr marL="48823" marR="48823" marT="0" marB="0" anchor="ctr"/>
                </a:tc>
                <a:tc>
                  <a:txBody>
                    <a:bodyPr/>
                    <a:lstStyle/>
                    <a:p>
                      <a:pPr marL="0" marR="0" algn="ctr">
                        <a:lnSpc>
                          <a:spcPct val="100000"/>
                        </a:lnSpc>
                        <a:spcBef>
                          <a:spcPts val="0"/>
                        </a:spcBef>
                        <a:spcAft>
                          <a:spcPts val="0"/>
                        </a:spcAft>
                      </a:pPr>
                      <a:r>
                        <a:rPr lang="en-US" sz="1800" b="1" dirty="0">
                          <a:solidFill>
                            <a:schemeClr val="tx1"/>
                          </a:solidFill>
                          <a:effectLst/>
                          <a:latin typeface="Calibri" panose="020F0502020204030204" pitchFamily="34" charset="0"/>
                          <a:cs typeface="Calibri" panose="020F0502020204030204" pitchFamily="34" charset="0"/>
                        </a:rPr>
                        <a:t>0.51</a:t>
                      </a:r>
                      <a:endParaRPr lang="en-US" sz="1800" b="1" dirty="0">
                        <a:solidFill>
                          <a:schemeClr val="tx1"/>
                        </a:solidFill>
                        <a:effectLst/>
                        <a:latin typeface="Calibri" panose="020F0502020204030204" pitchFamily="34" charset="0"/>
                        <a:ea typeface="MS Mincho"/>
                        <a:cs typeface="Calibri" panose="020F0502020204030204" pitchFamily="34" charset="0"/>
                      </a:endParaRPr>
                    </a:p>
                  </a:txBody>
                  <a:tcPr marL="48823" marR="48823" marT="0" marB="0" anchor="ctr"/>
                </a:tc>
                <a:tc>
                  <a:txBody>
                    <a:bodyPr/>
                    <a:lstStyle/>
                    <a:p>
                      <a:pPr marL="0" marR="0" algn="ctr">
                        <a:lnSpc>
                          <a:spcPct val="100000"/>
                        </a:lnSpc>
                        <a:spcBef>
                          <a:spcPts val="0"/>
                        </a:spcBef>
                        <a:spcAft>
                          <a:spcPts val="0"/>
                        </a:spcAft>
                      </a:pPr>
                      <a:r>
                        <a:rPr lang="en-US" sz="1800" b="1" dirty="0">
                          <a:solidFill>
                            <a:schemeClr val="tx1"/>
                          </a:solidFill>
                          <a:effectLst/>
                          <a:latin typeface="Calibri" panose="020F0502020204030204" pitchFamily="34" charset="0"/>
                          <a:cs typeface="Calibri" panose="020F0502020204030204" pitchFamily="34" charset="0"/>
                        </a:rPr>
                        <a:t>[0.37, 0.72]</a:t>
                      </a:r>
                      <a:endParaRPr lang="en-US" sz="1800" b="1" dirty="0">
                        <a:solidFill>
                          <a:schemeClr val="tx1"/>
                        </a:solidFill>
                        <a:effectLst/>
                        <a:latin typeface="Calibri" panose="020F0502020204030204" pitchFamily="34" charset="0"/>
                        <a:ea typeface="MS Mincho"/>
                        <a:cs typeface="Calibri" panose="020F0502020204030204" pitchFamily="34" charset="0"/>
                      </a:endParaRPr>
                    </a:p>
                  </a:txBody>
                  <a:tcPr marL="48823" marR="48823" marT="0" marB="0" anchor="ctr"/>
                </a:tc>
                <a:tc>
                  <a:txBody>
                    <a:bodyPr/>
                    <a:lstStyle/>
                    <a:p>
                      <a:pPr marL="0" marR="0" algn="ctr">
                        <a:lnSpc>
                          <a:spcPct val="100000"/>
                        </a:lnSpc>
                        <a:spcBef>
                          <a:spcPts val="0"/>
                        </a:spcBef>
                        <a:spcAft>
                          <a:spcPts val="0"/>
                        </a:spcAft>
                      </a:pPr>
                      <a:r>
                        <a:rPr lang="en-US" sz="1800" b="1" dirty="0">
                          <a:solidFill>
                            <a:schemeClr val="tx1"/>
                          </a:solidFill>
                          <a:effectLst/>
                          <a:latin typeface="Calibri" panose="020F0502020204030204" pitchFamily="34" charset="0"/>
                          <a:cs typeface="Calibri" panose="020F0502020204030204" pitchFamily="34" charset="0"/>
                        </a:rPr>
                        <a:t>&lt;0.01</a:t>
                      </a:r>
                      <a:endParaRPr lang="en-US" sz="1800" b="1" dirty="0">
                        <a:solidFill>
                          <a:schemeClr val="tx1"/>
                        </a:solidFill>
                        <a:effectLst/>
                        <a:latin typeface="Calibri" panose="020F0502020204030204" pitchFamily="34" charset="0"/>
                        <a:ea typeface="MS Mincho"/>
                        <a:cs typeface="Calibri" panose="020F0502020204030204" pitchFamily="34" charset="0"/>
                      </a:endParaRPr>
                    </a:p>
                  </a:txBody>
                  <a:tcPr marL="48823" marR="48823" marT="0" marB="0" anchor="ctr"/>
                </a:tc>
                <a:extLst>
                  <a:ext uri="{0D108BD9-81ED-4DB2-BD59-A6C34878D82A}">
                    <a16:rowId xmlns:a16="http://schemas.microsoft.com/office/drawing/2014/main" val="2827294892"/>
                  </a:ext>
                </a:extLst>
              </a:tr>
              <a:tr h="581608">
                <a:tc>
                  <a:txBody>
                    <a:bodyPr/>
                    <a:lstStyle/>
                    <a:p>
                      <a:pPr marL="0" marR="0">
                        <a:lnSpc>
                          <a:spcPct val="100000"/>
                        </a:lnSpc>
                        <a:spcBef>
                          <a:spcPts val="0"/>
                        </a:spcBef>
                        <a:spcAft>
                          <a:spcPts val="0"/>
                        </a:spcAft>
                      </a:pPr>
                      <a:r>
                        <a:rPr lang="en-US" sz="1800" b="1" dirty="0">
                          <a:solidFill>
                            <a:schemeClr val="tx1"/>
                          </a:solidFill>
                          <a:effectLst/>
                          <a:latin typeface="Calibri" panose="020F0502020204030204" pitchFamily="34" charset="0"/>
                          <a:cs typeface="Calibri" panose="020F0502020204030204" pitchFamily="34" charset="0"/>
                        </a:rPr>
                        <a:t>CHADS</a:t>
                      </a:r>
                      <a:r>
                        <a:rPr lang="en-US" sz="1800" b="1" baseline="-25000" dirty="0">
                          <a:solidFill>
                            <a:schemeClr val="tx1"/>
                          </a:solidFill>
                          <a:effectLst/>
                          <a:latin typeface="Calibri" panose="020F0502020204030204" pitchFamily="34" charset="0"/>
                          <a:cs typeface="Calibri" panose="020F0502020204030204" pitchFamily="34" charset="0"/>
                        </a:rPr>
                        <a:t>2</a:t>
                      </a:r>
                      <a:endParaRPr lang="en-US" sz="1800" b="1" dirty="0">
                        <a:solidFill>
                          <a:schemeClr val="tx1"/>
                        </a:solidFill>
                        <a:effectLst/>
                        <a:latin typeface="Calibri" panose="020F0502020204030204" pitchFamily="34" charset="0"/>
                        <a:ea typeface="MS Mincho"/>
                        <a:cs typeface="Calibri" panose="020F0502020204030204" pitchFamily="34" charset="0"/>
                      </a:endParaRPr>
                    </a:p>
                  </a:txBody>
                  <a:tcPr marL="48823" marR="48823" marT="0" marB="0" anchor="ctr"/>
                </a:tc>
                <a:tc>
                  <a:txBody>
                    <a:bodyPr/>
                    <a:lstStyle/>
                    <a:p>
                      <a:pPr marL="0" marR="0" algn="ctr">
                        <a:lnSpc>
                          <a:spcPct val="100000"/>
                        </a:lnSpc>
                        <a:spcBef>
                          <a:spcPts val="0"/>
                        </a:spcBef>
                        <a:spcAft>
                          <a:spcPts val="0"/>
                        </a:spcAft>
                      </a:pPr>
                      <a:r>
                        <a:rPr lang="en-US" sz="1800" b="1" dirty="0">
                          <a:solidFill>
                            <a:schemeClr val="tx1"/>
                          </a:solidFill>
                          <a:effectLst/>
                          <a:latin typeface="Calibri" panose="020F0502020204030204" pitchFamily="34" charset="0"/>
                          <a:cs typeface="Calibri" panose="020F0502020204030204" pitchFamily="34" charset="0"/>
                        </a:rPr>
                        <a:t>1.22</a:t>
                      </a:r>
                      <a:endParaRPr lang="en-US" sz="1800" b="1" dirty="0">
                        <a:solidFill>
                          <a:schemeClr val="tx1"/>
                        </a:solidFill>
                        <a:effectLst/>
                        <a:latin typeface="Calibri" panose="020F0502020204030204" pitchFamily="34" charset="0"/>
                        <a:ea typeface="MS Mincho"/>
                        <a:cs typeface="Calibri" panose="020F0502020204030204" pitchFamily="34" charset="0"/>
                      </a:endParaRPr>
                    </a:p>
                  </a:txBody>
                  <a:tcPr marL="48823" marR="48823" marT="0" marB="0" anchor="ctr"/>
                </a:tc>
                <a:tc>
                  <a:txBody>
                    <a:bodyPr/>
                    <a:lstStyle/>
                    <a:p>
                      <a:pPr marL="0" marR="0" algn="ctr">
                        <a:lnSpc>
                          <a:spcPct val="100000"/>
                        </a:lnSpc>
                        <a:spcBef>
                          <a:spcPts val="0"/>
                        </a:spcBef>
                        <a:spcAft>
                          <a:spcPts val="0"/>
                        </a:spcAft>
                      </a:pPr>
                      <a:r>
                        <a:rPr lang="en-US" sz="1800" b="1" dirty="0">
                          <a:solidFill>
                            <a:schemeClr val="tx1"/>
                          </a:solidFill>
                          <a:effectLst/>
                          <a:latin typeface="Calibri" panose="020F0502020204030204" pitchFamily="34" charset="0"/>
                          <a:cs typeface="Calibri" panose="020F0502020204030204" pitchFamily="34" charset="0"/>
                        </a:rPr>
                        <a:t>[1.09, 1.37]</a:t>
                      </a:r>
                      <a:endParaRPr lang="en-US" sz="1800" b="1" dirty="0">
                        <a:solidFill>
                          <a:schemeClr val="tx1"/>
                        </a:solidFill>
                        <a:effectLst/>
                        <a:latin typeface="Calibri" panose="020F0502020204030204" pitchFamily="34" charset="0"/>
                        <a:ea typeface="MS Mincho"/>
                        <a:cs typeface="Calibri" panose="020F0502020204030204" pitchFamily="34" charset="0"/>
                      </a:endParaRPr>
                    </a:p>
                  </a:txBody>
                  <a:tcPr marL="48823" marR="48823" marT="0" marB="0" anchor="ctr"/>
                </a:tc>
                <a:tc>
                  <a:txBody>
                    <a:bodyPr/>
                    <a:lstStyle/>
                    <a:p>
                      <a:pPr marL="0" marR="0" algn="ctr">
                        <a:lnSpc>
                          <a:spcPct val="100000"/>
                        </a:lnSpc>
                        <a:spcBef>
                          <a:spcPts val="0"/>
                        </a:spcBef>
                        <a:spcAft>
                          <a:spcPts val="0"/>
                        </a:spcAft>
                      </a:pPr>
                      <a:r>
                        <a:rPr lang="en-US" sz="1800" b="1" dirty="0">
                          <a:solidFill>
                            <a:schemeClr val="tx1"/>
                          </a:solidFill>
                          <a:effectLst/>
                          <a:latin typeface="Calibri" panose="020F0502020204030204" pitchFamily="34" charset="0"/>
                          <a:cs typeface="Calibri" panose="020F0502020204030204" pitchFamily="34" charset="0"/>
                        </a:rPr>
                        <a:t>&lt;0.01</a:t>
                      </a:r>
                      <a:endParaRPr lang="en-US" sz="1800" b="1" dirty="0">
                        <a:solidFill>
                          <a:schemeClr val="tx1"/>
                        </a:solidFill>
                        <a:effectLst/>
                        <a:latin typeface="Calibri" panose="020F0502020204030204" pitchFamily="34" charset="0"/>
                        <a:ea typeface="MS Mincho"/>
                        <a:cs typeface="Calibri" panose="020F0502020204030204" pitchFamily="34" charset="0"/>
                      </a:endParaRPr>
                    </a:p>
                  </a:txBody>
                  <a:tcPr marL="48823" marR="48823" marT="0" marB="0" anchor="ctr"/>
                </a:tc>
                <a:extLst>
                  <a:ext uri="{0D108BD9-81ED-4DB2-BD59-A6C34878D82A}">
                    <a16:rowId xmlns:a16="http://schemas.microsoft.com/office/drawing/2014/main" val="2928978807"/>
                  </a:ext>
                </a:extLst>
              </a:tr>
              <a:tr h="1242526">
                <a:tc>
                  <a:txBody>
                    <a:bodyPr/>
                    <a:lstStyle/>
                    <a:p>
                      <a:pPr marL="0" marR="0">
                        <a:lnSpc>
                          <a:spcPct val="100000"/>
                        </a:lnSpc>
                        <a:spcBef>
                          <a:spcPts val="0"/>
                        </a:spcBef>
                        <a:spcAft>
                          <a:spcPts val="0"/>
                        </a:spcAft>
                      </a:pPr>
                      <a:r>
                        <a:rPr lang="en-US" sz="1800" b="1" dirty="0">
                          <a:solidFill>
                            <a:schemeClr val="tx1"/>
                          </a:solidFill>
                          <a:effectLst/>
                          <a:latin typeface="Calibri" panose="020F0502020204030204" pitchFamily="34" charset="0"/>
                          <a:cs typeface="Calibri" panose="020F0502020204030204" pitchFamily="34" charset="0"/>
                        </a:rPr>
                        <a:t>Perm vs. PAF </a:t>
                      </a:r>
                      <a:endParaRPr lang="en-US" sz="1800" b="1" dirty="0">
                        <a:solidFill>
                          <a:schemeClr val="tx1"/>
                        </a:solidFill>
                        <a:effectLst/>
                        <a:latin typeface="Calibri" panose="020F0502020204030204" pitchFamily="34" charset="0"/>
                        <a:ea typeface="MS Mincho"/>
                        <a:cs typeface="Calibri" panose="020F0502020204030204" pitchFamily="34" charset="0"/>
                      </a:endParaRPr>
                    </a:p>
                  </a:txBody>
                  <a:tcPr marL="48823" marR="48823" marT="0" marB="0" anchor="ctr"/>
                </a:tc>
                <a:tc>
                  <a:txBody>
                    <a:bodyPr/>
                    <a:lstStyle/>
                    <a:p>
                      <a:pPr marL="0" marR="0" algn="ctr">
                        <a:lnSpc>
                          <a:spcPct val="100000"/>
                        </a:lnSpc>
                        <a:spcBef>
                          <a:spcPts val="0"/>
                        </a:spcBef>
                        <a:spcAft>
                          <a:spcPts val="0"/>
                        </a:spcAft>
                      </a:pPr>
                      <a:r>
                        <a:rPr lang="en-US" sz="1800" b="1" dirty="0">
                          <a:solidFill>
                            <a:schemeClr val="tx1"/>
                          </a:solidFill>
                          <a:effectLst/>
                          <a:latin typeface="Calibri" panose="020F0502020204030204" pitchFamily="34" charset="0"/>
                          <a:cs typeface="Calibri" panose="020F0502020204030204" pitchFamily="34" charset="0"/>
                        </a:rPr>
                        <a:t>3.25</a:t>
                      </a:r>
                      <a:endParaRPr lang="en-US" sz="1800" b="1" dirty="0">
                        <a:solidFill>
                          <a:schemeClr val="tx1"/>
                        </a:solidFill>
                        <a:effectLst/>
                        <a:latin typeface="Calibri" panose="020F0502020204030204" pitchFamily="34" charset="0"/>
                        <a:ea typeface="MS Mincho"/>
                        <a:cs typeface="Calibri" panose="020F0502020204030204" pitchFamily="34" charset="0"/>
                      </a:endParaRPr>
                    </a:p>
                  </a:txBody>
                  <a:tcPr marL="48823" marR="48823" marT="0" marB="0" anchor="ctr"/>
                </a:tc>
                <a:tc>
                  <a:txBody>
                    <a:bodyPr/>
                    <a:lstStyle/>
                    <a:p>
                      <a:pPr marL="0" marR="0" algn="ctr">
                        <a:lnSpc>
                          <a:spcPct val="100000"/>
                        </a:lnSpc>
                        <a:spcBef>
                          <a:spcPts val="0"/>
                        </a:spcBef>
                        <a:spcAft>
                          <a:spcPts val="0"/>
                        </a:spcAft>
                      </a:pPr>
                      <a:r>
                        <a:rPr lang="en-US" sz="1800" b="1" dirty="0">
                          <a:solidFill>
                            <a:schemeClr val="tx1"/>
                          </a:solidFill>
                          <a:effectLst/>
                          <a:latin typeface="Calibri" panose="020F0502020204030204" pitchFamily="34" charset="0"/>
                          <a:cs typeface="Calibri" panose="020F0502020204030204" pitchFamily="34" charset="0"/>
                        </a:rPr>
                        <a:t>[2.25, 4.69]</a:t>
                      </a:r>
                      <a:endParaRPr lang="en-US" sz="1800" b="1" dirty="0">
                        <a:solidFill>
                          <a:schemeClr val="tx1"/>
                        </a:solidFill>
                        <a:effectLst/>
                        <a:latin typeface="Calibri" panose="020F0502020204030204" pitchFamily="34" charset="0"/>
                        <a:ea typeface="MS Mincho"/>
                        <a:cs typeface="Calibri" panose="020F0502020204030204" pitchFamily="34" charset="0"/>
                      </a:endParaRPr>
                    </a:p>
                  </a:txBody>
                  <a:tcPr marL="48823" marR="48823" marT="0" marB="0" anchor="ctr"/>
                </a:tc>
                <a:tc>
                  <a:txBody>
                    <a:bodyPr/>
                    <a:lstStyle/>
                    <a:p>
                      <a:pPr marL="0" marR="0" algn="ctr">
                        <a:lnSpc>
                          <a:spcPct val="100000"/>
                        </a:lnSpc>
                        <a:spcBef>
                          <a:spcPts val="0"/>
                        </a:spcBef>
                        <a:spcAft>
                          <a:spcPts val="0"/>
                        </a:spcAft>
                      </a:pPr>
                      <a:r>
                        <a:rPr lang="en-US" sz="1800" b="1" dirty="0">
                          <a:solidFill>
                            <a:schemeClr val="tx1"/>
                          </a:solidFill>
                          <a:effectLst/>
                          <a:latin typeface="Calibri" panose="020F0502020204030204" pitchFamily="34" charset="0"/>
                          <a:cs typeface="Calibri" panose="020F0502020204030204" pitchFamily="34" charset="0"/>
                        </a:rPr>
                        <a:t>&lt;0.01</a:t>
                      </a:r>
                      <a:endParaRPr lang="en-US" sz="1800" b="1" dirty="0">
                        <a:solidFill>
                          <a:schemeClr val="tx1"/>
                        </a:solidFill>
                        <a:effectLst/>
                        <a:latin typeface="Calibri" panose="020F0502020204030204" pitchFamily="34" charset="0"/>
                        <a:ea typeface="MS Mincho"/>
                        <a:cs typeface="Calibri" panose="020F0502020204030204" pitchFamily="34" charset="0"/>
                      </a:endParaRPr>
                    </a:p>
                  </a:txBody>
                  <a:tcPr marL="48823" marR="48823" marT="0" marB="0" anchor="ctr"/>
                </a:tc>
                <a:extLst>
                  <a:ext uri="{0D108BD9-81ED-4DB2-BD59-A6C34878D82A}">
                    <a16:rowId xmlns:a16="http://schemas.microsoft.com/office/drawing/2014/main" val="1541463942"/>
                  </a:ext>
                </a:extLst>
              </a:tr>
              <a:tr h="646231">
                <a:tc>
                  <a:txBody>
                    <a:bodyPr/>
                    <a:lstStyle/>
                    <a:p>
                      <a:pPr marL="0" marR="0">
                        <a:lnSpc>
                          <a:spcPct val="100000"/>
                        </a:lnSpc>
                        <a:spcBef>
                          <a:spcPts val="0"/>
                        </a:spcBef>
                        <a:spcAft>
                          <a:spcPts val="0"/>
                        </a:spcAft>
                      </a:pPr>
                      <a:r>
                        <a:rPr lang="en-US" sz="1800" b="1" dirty="0">
                          <a:solidFill>
                            <a:schemeClr val="tx1"/>
                          </a:solidFill>
                          <a:effectLst/>
                          <a:latin typeface="Calibri" panose="020F0502020204030204" pitchFamily="34" charset="0"/>
                          <a:cs typeface="Calibri" panose="020F0502020204030204" pitchFamily="34" charset="0"/>
                        </a:rPr>
                        <a:t>Sex (F vs. M)</a:t>
                      </a:r>
                      <a:endParaRPr lang="en-US" sz="1800" b="1" dirty="0">
                        <a:solidFill>
                          <a:schemeClr val="tx1"/>
                        </a:solidFill>
                        <a:effectLst/>
                        <a:latin typeface="Calibri" panose="020F0502020204030204" pitchFamily="34" charset="0"/>
                        <a:ea typeface="MS Mincho"/>
                        <a:cs typeface="Calibri" panose="020F0502020204030204" pitchFamily="34" charset="0"/>
                      </a:endParaRPr>
                    </a:p>
                  </a:txBody>
                  <a:tcPr marL="48823" marR="48823" marT="0" marB="0" anchor="ctr"/>
                </a:tc>
                <a:tc>
                  <a:txBody>
                    <a:bodyPr/>
                    <a:lstStyle/>
                    <a:p>
                      <a:pPr marL="0" marR="0" algn="ctr">
                        <a:lnSpc>
                          <a:spcPct val="100000"/>
                        </a:lnSpc>
                        <a:spcBef>
                          <a:spcPts val="0"/>
                        </a:spcBef>
                        <a:spcAft>
                          <a:spcPts val="0"/>
                        </a:spcAft>
                      </a:pPr>
                      <a:r>
                        <a:rPr lang="en-US" sz="1800" b="1">
                          <a:solidFill>
                            <a:schemeClr val="tx1"/>
                          </a:solidFill>
                          <a:effectLst/>
                          <a:latin typeface="Calibri" panose="020F0502020204030204" pitchFamily="34" charset="0"/>
                          <a:cs typeface="Calibri" panose="020F0502020204030204" pitchFamily="34" charset="0"/>
                        </a:rPr>
                        <a:t>1.22</a:t>
                      </a:r>
                      <a:endParaRPr lang="en-US" sz="1800" b="1">
                        <a:solidFill>
                          <a:schemeClr val="tx1"/>
                        </a:solidFill>
                        <a:effectLst/>
                        <a:latin typeface="Calibri" panose="020F0502020204030204" pitchFamily="34" charset="0"/>
                        <a:ea typeface="MS Mincho"/>
                        <a:cs typeface="Calibri" panose="020F0502020204030204" pitchFamily="34" charset="0"/>
                      </a:endParaRPr>
                    </a:p>
                  </a:txBody>
                  <a:tcPr marL="48823" marR="48823" marT="0" marB="0" anchor="ctr"/>
                </a:tc>
                <a:tc>
                  <a:txBody>
                    <a:bodyPr/>
                    <a:lstStyle/>
                    <a:p>
                      <a:pPr marL="0" marR="0" algn="ctr">
                        <a:lnSpc>
                          <a:spcPct val="100000"/>
                        </a:lnSpc>
                        <a:spcBef>
                          <a:spcPts val="0"/>
                        </a:spcBef>
                        <a:spcAft>
                          <a:spcPts val="0"/>
                        </a:spcAft>
                      </a:pPr>
                      <a:r>
                        <a:rPr lang="en-US" sz="1800" b="1" dirty="0">
                          <a:solidFill>
                            <a:schemeClr val="tx1"/>
                          </a:solidFill>
                          <a:effectLst/>
                          <a:latin typeface="Calibri" panose="020F0502020204030204" pitchFamily="34" charset="0"/>
                          <a:cs typeface="Calibri" panose="020F0502020204030204" pitchFamily="34" charset="0"/>
                        </a:rPr>
                        <a:t>[0.88, 1.68]</a:t>
                      </a:r>
                      <a:endParaRPr lang="en-US" sz="1800" b="1" dirty="0">
                        <a:solidFill>
                          <a:schemeClr val="tx1"/>
                        </a:solidFill>
                        <a:effectLst/>
                        <a:latin typeface="Calibri" panose="020F0502020204030204" pitchFamily="34" charset="0"/>
                        <a:ea typeface="MS Mincho"/>
                        <a:cs typeface="Calibri" panose="020F0502020204030204" pitchFamily="34" charset="0"/>
                      </a:endParaRPr>
                    </a:p>
                  </a:txBody>
                  <a:tcPr marL="48823" marR="48823" marT="0" marB="0" anchor="ctr"/>
                </a:tc>
                <a:tc>
                  <a:txBody>
                    <a:bodyPr/>
                    <a:lstStyle/>
                    <a:p>
                      <a:pPr marL="0" marR="0" algn="ctr">
                        <a:lnSpc>
                          <a:spcPct val="100000"/>
                        </a:lnSpc>
                        <a:spcBef>
                          <a:spcPts val="0"/>
                        </a:spcBef>
                        <a:spcAft>
                          <a:spcPts val="0"/>
                        </a:spcAft>
                      </a:pPr>
                      <a:r>
                        <a:rPr lang="en-US" sz="1800" b="1" dirty="0">
                          <a:solidFill>
                            <a:schemeClr val="tx1"/>
                          </a:solidFill>
                          <a:effectLst/>
                          <a:latin typeface="Calibri" panose="020F0502020204030204" pitchFamily="34" charset="0"/>
                          <a:cs typeface="Calibri" panose="020F0502020204030204" pitchFamily="34" charset="0"/>
                        </a:rPr>
                        <a:t>0.23</a:t>
                      </a:r>
                      <a:endParaRPr lang="en-US" sz="1800" b="1" dirty="0">
                        <a:solidFill>
                          <a:schemeClr val="tx1"/>
                        </a:solidFill>
                        <a:effectLst/>
                        <a:latin typeface="Calibri" panose="020F0502020204030204" pitchFamily="34" charset="0"/>
                        <a:ea typeface="MS Mincho"/>
                        <a:cs typeface="Calibri" panose="020F0502020204030204" pitchFamily="34" charset="0"/>
                      </a:endParaRPr>
                    </a:p>
                  </a:txBody>
                  <a:tcPr marL="48823" marR="48823" marT="0" marB="0" anchor="ctr"/>
                </a:tc>
                <a:extLst>
                  <a:ext uri="{0D108BD9-81ED-4DB2-BD59-A6C34878D82A}">
                    <a16:rowId xmlns:a16="http://schemas.microsoft.com/office/drawing/2014/main" val="2832764985"/>
                  </a:ext>
                </a:extLst>
              </a:tr>
            </a:tbl>
          </a:graphicData>
        </a:graphic>
      </p:graphicFrame>
      <p:sp>
        <p:nvSpPr>
          <p:cNvPr id="3" name="Title 2">
            <a:extLst>
              <a:ext uri="{FF2B5EF4-FFF2-40B4-BE49-F238E27FC236}">
                <a16:creationId xmlns:a16="http://schemas.microsoft.com/office/drawing/2014/main" id="{3787F9E4-DF94-94AC-2190-5B9025751D90}"/>
              </a:ext>
            </a:extLst>
          </p:cNvPr>
          <p:cNvSpPr>
            <a:spLocks noGrp="1"/>
          </p:cNvSpPr>
          <p:nvPr>
            <p:ph type="title"/>
          </p:nvPr>
        </p:nvSpPr>
        <p:spPr>
          <a:xfrm>
            <a:off x="838200" y="277751"/>
            <a:ext cx="10515600" cy="1105949"/>
          </a:xfrm>
        </p:spPr>
        <p:txBody>
          <a:bodyPr>
            <a:normAutofit/>
          </a:bodyPr>
          <a:lstStyle/>
          <a:p>
            <a:r>
              <a:rPr lang="en-US" sz="3600" b="1" dirty="0">
                <a:cs typeface="Arial" pitchFamily="34" charset="0"/>
              </a:rPr>
              <a:t>Paroxysmal AF Is Associated with the Highest Risk of Not Receiving Anticoagulation</a:t>
            </a:r>
            <a:endParaRPr lang="en-US" dirty="0"/>
          </a:p>
        </p:txBody>
      </p:sp>
      <p:sp>
        <p:nvSpPr>
          <p:cNvPr id="5" name="Footer Placeholder 4">
            <a:extLst>
              <a:ext uri="{FF2B5EF4-FFF2-40B4-BE49-F238E27FC236}">
                <a16:creationId xmlns:a16="http://schemas.microsoft.com/office/drawing/2014/main" id="{566E8588-2E48-484A-546C-BEFF34E6D249}"/>
              </a:ext>
            </a:extLst>
          </p:cNvPr>
          <p:cNvSpPr>
            <a:spLocks noGrp="1"/>
          </p:cNvSpPr>
          <p:nvPr>
            <p:ph type="ftr" sz="quarter" idx="3"/>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err="1">
                <a:ln>
                  <a:noFill/>
                </a:ln>
                <a:solidFill>
                  <a:srgbClr val="000000">
                    <a:lumMod val="50000"/>
                    <a:lumOff val="50000"/>
                  </a:srgbClr>
                </a:solidFill>
                <a:effectLst/>
                <a:uLnTx/>
                <a:uFillTx/>
                <a:latin typeface="Arial" charset="0"/>
                <a:ea typeface="+mn-ea"/>
                <a:cs typeface="+mn-cs"/>
              </a:rPr>
              <a:t>Aronis</a:t>
            </a:r>
            <a:r>
              <a:rPr kumimoji="0" lang="en-US" sz="1000" b="0" i="0" u="none" strike="noStrike" kern="1200" cap="none" spc="0" normalizeH="0" baseline="0" noProof="0" dirty="0">
                <a:ln>
                  <a:noFill/>
                </a:ln>
                <a:solidFill>
                  <a:srgbClr val="000000">
                    <a:lumMod val="50000"/>
                    <a:lumOff val="50000"/>
                  </a:srgbClr>
                </a:solidFill>
                <a:effectLst/>
                <a:uLnTx/>
                <a:uFillTx/>
                <a:latin typeface="Arial" charset="0"/>
                <a:ea typeface="+mn-ea"/>
                <a:cs typeface="+mn-cs"/>
              </a:rPr>
              <a:t> KN, et al</a:t>
            </a:r>
            <a:r>
              <a:rPr kumimoji="0" lang="en-US" sz="1000" b="0" i="1" u="none" strike="noStrike" kern="1200" cap="none" spc="0" normalizeH="0" baseline="0" noProof="0" dirty="0">
                <a:ln>
                  <a:noFill/>
                </a:ln>
                <a:solidFill>
                  <a:srgbClr val="000000">
                    <a:lumMod val="50000"/>
                    <a:lumOff val="50000"/>
                  </a:srgbClr>
                </a:solidFill>
                <a:effectLst/>
                <a:uLnTx/>
                <a:uFillTx/>
                <a:latin typeface="Arial" charset="0"/>
                <a:ea typeface="+mn-ea"/>
                <a:cs typeface="+mn-cs"/>
              </a:rPr>
              <a:t>. Int J </a:t>
            </a:r>
            <a:r>
              <a:rPr kumimoji="0" lang="en-US" sz="1000" b="0" i="1" u="none" strike="noStrike" kern="1200" cap="none" spc="0" normalizeH="0" baseline="0" noProof="0" dirty="0" err="1">
                <a:ln>
                  <a:noFill/>
                </a:ln>
                <a:solidFill>
                  <a:srgbClr val="000000">
                    <a:lumMod val="50000"/>
                    <a:lumOff val="50000"/>
                  </a:srgbClr>
                </a:solidFill>
                <a:effectLst/>
                <a:uLnTx/>
                <a:uFillTx/>
                <a:latin typeface="Arial" charset="0"/>
                <a:ea typeface="+mn-ea"/>
                <a:cs typeface="+mn-cs"/>
              </a:rPr>
              <a:t>Cardiol</a:t>
            </a:r>
            <a:r>
              <a:rPr kumimoji="0" lang="en-US" sz="1000" b="0" i="1" u="none" strike="noStrike" kern="1200" cap="none" spc="0" normalizeH="0" baseline="0" noProof="0" dirty="0">
                <a:ln>
                  <a:noFill/>
                </a:ln>
                <a:solidFill>
                  <a:srgbClr val="000000">
                    <a:lumMod val="50000"/>
                    <a:lumOff val="50000"/>
                  </a:srgbClr>
                </a:solidFill>
                <a:effectLst/>
                <a:uLnTx/>
                <a:uFillTx/>
                <a:latin typeface="Arial" charset="0"/>
                <a:ea typeface="+mn-ea"/>
                <a:cs typeface="+mn-cs"/>
              </a:rPr>
              <a:t>. </a:t>
            </a:r>
            <a:r>
              <a:rPr kumimoji="0" lang="en-US" sz="1000" b="0" i="0" u="none" strike="noStrike" kern="1200" cap="none" spc="0" normalizeH="0" baseline="0" noProof="0" dirty="0">
                <a:ln>
                  <a:noFill/>
                </a:ln>
                <a:solidFill>
                  <a:srgbClr val="000000">
                    <a:lumMod val="50000"/>
                    <a:lumOff val="50000"/>
                  </a:srgbClr>
                </a:solidFill>
                <a:effectLst/>
                <a:uLnTx/>
                <a:uFillTx/>
                <a:latin typeface="Arial" charset="0"/>
                <a:ea typeface="+mn-ea"/>
                <a:cs typeface="+mn-cs"/>
              </a:rPr>
              <a:t>2016;202:214-20.</a:t>
            </a:r>
          </a:p>
        </p:txBody>
      </p:sp>
    </p:spTree>
    <p:extLst>
      <p:ext uri="{BB962C8B-B14F-4D97-AF65-F5344CB8AC3E}">
        <p14:creationId xmlns:p14="http://schemas.microsoft.com/office/powerpoint/2010/main" val="35860766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442168" y="4203390"/>
            <a:ext cx="8144281" cy="1077218"/>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Safe to stop anticoagulation after </a:t>
            </a:r>
            <a:r>
              <a:rPr kumimoji="0" lang="en-US" sz="32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cardioversion</a:t>
            </a:r>
            <a:r>
              <a:rPr kumimoji="0" lang="en-US" sz="3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or ablation regardless of stroke risk </a:t>
            </a:r>
          </a:p>
        </p:txBody>
      </p:sp>
      <p:sp>
        <p:nvSpPr>
          <p:cNvPr id="4" name="TextBox 3"/>
          <p:cNvSpPr txBox="1"/>
          <p:nvPr/>
        </p:nvSpPr>
        <p:spPr>
          <a:xfrm>
            <a:off x="2324924" y="2503936"/>
            <a:ext cx="8053230" cy="58477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Paroxysmal AF isn’t as serious as permanent AF</a:t>
            </a:r>
          </a:p>
        </p:txBody>
      </p:sp>
      <p:sp>
        <p:nvSpPr>
          <p:cNvPr id="7" name="TextBox 6"/>
          <p:cNvSpPr txBox="1"/>
          <p:nvPr/>
        </p:nvSpPr>
        <p:spPr>
          <a:xfrm>
            <a:off x="3780676" y="3353663"/>
            <a:ext cx="5226111" cy="58477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Checking your pulse is enough</a:t>
            </a:r>
          </a:p>
        </p:txBody>
      </p:sp>
      <p:sp>
        <p:nvSpPr>
          <p:cNvPr id="8" name="TextBox 7"/>
          <p:cNvSpPr txBox="1"/>
          <p:nvPr/>
        </p:nvSpPr>
        <p:spPr>
          <a:xfrm>
            <a:off x="4381802" y="5484004"/>
            <a:ext cx="4093365" cy="58477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Aspirin is an alternative</a:t>
            </a:r>
          </a:p>
        </p:txBody>
      </p:sp>
      <p:sp>
        <p:nvSpPr>
          <p:cNvPr id="9" name="TextBox 8"/>
          <p:cNvSpPr txBox="1"/>
          <p:nvPr/>
        </p:nvSpPr>
        <p:spPr>
          <a:xfrm>
            <a:off x="2423221" y="1654209"/>
            <a:ext cx="7995330" cy="58477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Paroxysmal AF due to something else-transient</a:t>
            </a:r>
          </a:p>
        </p:txBody>
      </p:sp>
      <p:sp>
        <p:nvSpPr>
          <p:cNvPr id="10" name="Title 9">
            <a:extLst>
              <a:ext uri="{FF2B5EF4-FFF2-40B4-BE49-F238E27FC236}">
                <a16:creationId xmlns:a16="http://schemas.microsoft.com/office/drawing/2014/main" id="{0029D4BD-2EA4-B365-A597-8DFEEA197539}"/>
              </a:ext>
            </a:extLst>
          </p:cNvPr>
          <p:cNvSpPr>
            <a:spLocks noGrp="1"/>
          </p:cNvSpPr>
          <p:nvPr>
            <p:ph type="title"/>
          </p:nvPr>
        </p:nvSpPr>
        <p:spPr/>
        <p:txBody>
          <a:bodyPr/>
          <a:lstStyle/>
          <a:p>
            <a:r>
              <a:rPr lang="en-US" sz="3600" dirty="0"/>
              <a:t>MISCONCEPTIONS</a:t>
            </a:r>
            <a:endParaRPr lang="en-US" dirty="0"/>
          </a:p>
        </p:txBody>
      </p:sp>
    </p:spTree>
    <p:extLst>
      <p:ext uri="{BB962C8B-B14F-4D97-AF65-F5344CB8AC3E}">
        <p14:creationId xmlns:p14="http://schemas.microsoft.com/office/powerpoint/2010/main" val="8167609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9354BD5-3F66-F24C-9FB4-D1443CDB27EE}"/>
              </a:ext>
            </a:extLst>
          </p:cNvPr>
          <p:cNvSpPr txBox="1"/>
          <p:nvPr/>
        </p:nvSpPr>
        <p:spPr>
          <a:xfrm>
            <a:off x="760107" y="3009642"/>
            <a:ext cx="10785899" cy="2677656"/>
          </a:xfrm>
          <a:prstGeom prst="rect">
            <a:avLst/>
          </a:prstGeom>
          <a:noFill/>
        </p:spPr>
        <p:txBody>
          <a:bodyPr wrap="square">
            <a:spAutoFit/>
          </a:bodyPr>
          <a:lstStyle/>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Evidence suggests that patients with persistent AF are at higher risk of stroke than those with paroxysmal AF, but the relationship of increasing AF burden with risk of stroke is not well characterized</a:t>
            </a: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Studies are needed to validate definitions and measures of AF burden, and to determine the threshold of AF burden that increases the risk of stroke that warrants anticoagulation</a:t>
            </a:r>
          </a:p>
        </p:txBody>
      </p:sp>
      <p:pic>
        <p:nvPicPr>
          <p:cNvPr id="5" name="Picture 4" descr="A close-up of a document&#10;&#10;Description automatically generated">
            <a:extLst>
              <a:ext uri="{FF2B5EF4-FFF2-40B4-BE49-F238E27FC236}">
                <a16:creationId xmlns:a16="http://schemas.microsoft.com/office/drawing/2014/main" id="{50EDC288-B39E-8F44-BCDD-3F82B39881B3}"/>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03902" y="228624"/>
            <a:ext cx="7844915" cy="2640752"/>
          </a:xfrm>
          <a:prstGeom prst="rect">
            <a:avLst/>
          </a:prstGeom>
        </p:spPr>
      </p:pic>
      <p:sp>
        <p:nvSpPr>
          <p:cNvPr id="6" name="Footer Placeholder 5">
            <a:extLst>
              <a:ext uri="{FF2B5EF4-FFF2-40B4-BE49-F238E27FC236}">
                <a16:creationId xmlns:a16="http://schemas.microsoft.com/office/drawing/2014/main" id="{7A576E62-1B6F-3386-85CF-A0A893CCF302}"/>
              </a:ext>
            </a:extLst>
          </p:cNvPr>
          <p:cNvSpPr>
            <a:spLocks noGrp="1"/>
          </p:cNvSpPr>
          <p:nvPr>
            <p:ph type="ftr" sz="quarter" idx="3"/>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000000">
                    <a:lumMod val="50000"/>
                    <a:lumOff val="50000"/>
                  </a:srgbClr>
                </a:solidFill>
                <a:effectLst/>
                <a:uLnTx/>
                <a:uFillTx/>
                <a:latin typeface="Arial" charset="0"/>
                <a:ea typeface="+mn-ea"/>
                <a:cs typeface="+mn-cs"/>
              </a:rPr>
              <a:t>Chen LY, et al. </a:t>
            </a:r>
            <a:r>
              <a:rPr kumimoji="0" lang="en-US" sz="1000" b="0" i="1" u="none" strike="noStrike" kern="1200" cap="none" spc="0" normalizeH="0" baseline="0" noProof="0" dirty="0">
                <a:ln>
                  <a:noFill/>
                </a:ln>
                <a:solidFill>
                  <a:srgbClr val="000000">
                    <a:lumMod val="50000"/>
                    <a:lumOff val="50000"/>
                  </a:srgbClr>
                </a:solidFill>
                <a:effectLst/>
                <a:uLnTx/>
                <a:uFillTx/>
                <a:latin typeface="Arial" charset="0"/>
                <a:ea typeface="+mn-ea"/>
                <a:cs typeface="+mn-cs"/>
              </a:rPr>
              <a:t>Circulation</a:t>
            </a:r>
            <a:r>
              <a:rPr kumimoji="0" lang="en-US" sz="1000" b="0" i="0" u="none" strike="noStrike" kern="1200" cap="none" spc="0" normalizeH="0" baseline="0" noProof="0" dirty="0">
                <a:ln>
                  <a:noFill/>
                </a:ln>
                <a:solidFill>
                  <a:srgbClr val="000000">
                    <a:lumMod val="50000"/>
                    <a:lumOff val="50000"/>
                  </a:srgbClr>
                </a:solidFill>
                <a:effectLst/>
                <a:uLnTx/>
                <a:uFillTx/>
                <a:latin typeface="Arial" charset="0"/>
                <a:ea typeface="+mn-ea"/>
                <a:cs typeface="+mn-cs"/>
              </a:rPr>
              <a:t>. 2018;137:e623-e644.</a:t>
            </a:r>
          </a:p>
        </p:txBody>
      </p:sp>
    </p:spTree>
    <p:extLst>
      <p:ext uri="{BB962C8B-B14F-4D97-AF65-F5344CB8AC3E}">
        <p14:creationId xmlns:p14="http://schemas.microsoft.com/office/powerpoint/2010/main" val="17660420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9267" name="Picture 3"/>
          <p:cNvPicPr>
            <a:picLocks noChangeAspect="1" noChangeArrowheads="1"/>
          </p:cNvPicPr>
          <p:nvPr/>
        </p:nvPicPr>
        <p:blipFill>
          <a:blip r:embed="rId2" cstate="print"/>
          <a:srcRect/>
          <a:stretch>
            <a:fillRect/>
          </a:stretch>
        </p:blipFill>
        <p:spPr bwMode="auto">
          <a:xfrm>
            <a:off x="902682" y="6286380"/>
            <a:ext cx="3885627" cy="190122"/>
          </a:xfrm>
          <a:prstGeom prst="rect">
            <a:avLst/>
          </a:prstGeom>
          <a:noFill/>
          <a:ln w="9525">
            <a:noFill/>
            <a:miter lim="800000"/>
            <a:headEnd/>
            <a:tailEnd/>
          </a:ln>
        </p:spPr>
      </p:pic>
      <p:sp>
        <p:nvSpPr>
          <p:cNvPr id="139270" name="Rectangle 5"/>
          <p:cNvSpPr>
            <a:spLocks noChangeArrowheads="1"/>
          </p:cNvSpPr>
          <p:nvPr/>
        </p:nvSpPr>
        <p:spPr bwMode="auto">
          <a:xfrm>
            <a:off x="771897" y="5706969"/>
            <a:ext cx="10922234" cy="387758"/>
          </a:xfrm>
          <a:prstGeom prst="rect">
            <a:avLst/>
          </a:prstGeom>
          <a:noFill/>
          <a:ln w="9525">
            <a:noFill/>
            <a:miter lim="800000"/>
            <a:headEnd/>
            <a:tailEnd/>
          </a:ln>
        </p:spPr>
        <p:txBody>
          <a:bodyPr wrap="square" lIns="109682" tIns="54844" rIns="109682" bIns="54844">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Health care claims from the IMS Health Real-World Data Adjudicated Claims database (July 2012-June 2015)</a:t>
            </a:r>
          </a:p>
        </p:txBody>
      </p:sp>
      <p:sp>
        <p:nvSpPr>
          <p:cNvPr id="7" name="Title 6">
            <a:extLst>
              <a:ext uri="{FF2B5EF4-FFF2-40B4-BE49-F238E27FC236}">
                <a16:creationId xmlns:a16="http://schemas.microsoft.com/office/drawing/2014/main" id="{C8050722-3072-520C-D0B9-A80EC73B4856}"/>
              </a:ext>
            </a:extLst>
          </p:cNvPr>
          <p:cNvSpPr>
            <a:spLocks noGrp="1"/>
          </p:cNvSpPr>
          <p:nvPr>
            <p:ph type="title"/>
          </p:nvPr>
        </p:nvSpPr>
        <p:spPr>
          <a:xfrm>
            <a:off x="838200" y="216451"/>
            <a:ext cx="10855932" cy="662489"/>
          </a:xfrm>
        </p:spPr>
        <p:txBody>
          <a:bodyPr>
            <a:normAutofit/>
          </a:bodyPr>
          <a:lstStyle/>
          <a:p>
            <a:r>
              <a:rPr lang="en-US" sz="3400" dirty="0"/>
              <a:t>Treatment Persistence and Time to Discontinuation</a:t>
            </a:r>
          </a:p>
        </p:txBody>
      </p:sp>
      <p:sp>
        <p:nvSpPr>
          <p:cNvPr id="10" name="Footer Placeholder 9">
            <a:extLst>
              <a:ext uri="{FF2B5EF4-FFF2-40B4-BE49-F238E27FC236}">
                <a16:creationId xmlns:a16="http://schemas.microsoft.com/office/drawing/2014/main" id="{D753808C-D4D5-8D75-D772-CA150BDBA836}"/>
              </a:ext>
            </a:extLst>
          </p:cNvPr>
          <p:cNvSpPr>
            <a:spLocks noGrp="1"/>
          </p:cNvSpPr>
          <p:nvPr>
            <p:ph type="ftr" sz="quarter" idx="3"/>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err="1">
                <a:ln>
                  <a:noFill/>
                </a:ln>
                <a:solidFill>
                  <a:srgbClr val="000000">
                    <a:lumMod val="50000"/>
                    <a:lumOff val="50000"/>
                  </a:srgbClr>
                </a:solidFill>
                <a:effectLst/>
                <a:uLnTx/>
                <a:uFillTx/>
                <a:latin typeface="Arial" charset="0"/>
                <a:ea typeface="+mn-ea"/>
                <a:cs typeface="+mn-cs"/>
              </a:rPr>
              <a:t>McHorney</a:t>
            </a:r>
            <a:r>
              <a:rPr kumimoji="0" lang="en-US" sz="1000" b="0" i="0" u="none" strike="noStrike" kern="1200" cap="none" spc="0" normalizeH="0" baseline="0" noProof="0" dirty="0">
                <a:ln>
                  <a:noFill/>
                </a:ln>
                <a:solidFill>
                  <a:srgbClr val="000000">
                    <a:lumMod val="50000"/>
                    <a:lumOff val="50000"/>
                  </a:srgbClr>
                </a:solidFill>
                <a:effectLst/>
                <a:uLnTx/>
                <a:uFillTx/>
                <a:latin typeface="Arial" charset="0"/>
                <a:ea typeface="+mn-ea"/>
                <a:cs typeface="+mn-cs"/>
              </a:rPr>
              <a:t> CA, et al. </a:t>
            </a:r>
            <a:r>
              <a:rPr kumimoji="0" lang="en-US" sz="1000" b="0" i="1" u="none" strike="noStrike" kern="1200" cap="none" spc="0" normalizeH="0" baseline="0" noProof="0" dirty="0">
                <a:ln>
                  <a:noFill/>
                </a:ln>
                <a:solidFill>
                  <a:srgbClr val="000000">
                    <a:lumMod val="50000"/>
                    <a:lumOff val="50000"/>
                  </a:srgbClr>
                </a:solidFill>
                <a:effectLst/>
                <a:uLnTx/>
                <a:uFillTx/>
                <a:latin typeface="Arial" charset="0"/>
                <a:ea typeface="+mn-ea"/>
                <a:cs typeface="+mn-cs"/>
              </a:rPr>
              <a:t>J </a:t>
            </a:r>
            <a:r>
              <a:rPr kumimoji="0" lang="en-US" sz="1000" b="0" i="1" u="none" strike="noStrike" kern="1200" cap="none" spc="0" normalizeH="0" baseline="0" noProof="0" dirty="0" err="1">
                <a:ln>
                  <a:noFill/>
                </a:ln>
                <a:solidFill>
                  <a:srgbClr val="000000">
                    <a:lumMod val="50000"/>
                    <a:lumOff val="50000"/>
                  </a:srgbClr>
                </a:solidFill>
                <a:effectLst/>
                <a:uLnTx/>
                <a:uFillTx/>
                <a:latin typeface="Arial" charset="0"/>
                <a:ea typeface="+mn-ea"/>
                <a:cs typeface="+mn-cs"/>
              </a:rPr>
              <a:t>Manag</a:t>
            </a:r>
            <a:r>
              <a:rPr kumimoji="0" lang="en-US" sz="1000" b="0" i="1" u="none" strike="noStrike" kern="1200" cap="none" spc="0" normalizeH="0" baseline="0" noProof="0" dirty="0">
                <a:ln>
                  <a:noFill/>
                </a:ln>
                <a:solidFill>
                  <a:srgbClr val="000000">
                    <a:lumMod val="50000"/>
                    <a:lumOff val="50000"/>
                  </a:srgbClr>
                </a:solidFill>
                <a:effectLst/>
                <a:uLnTx/>
                <a:uFillTx/>
                <a:latin typeface="Arial" charset="0"/>
                <a:ea typeface="+mn-ea"/>
                <a:cs typeface="+mn-cs"/>
              </a:rPr>
              <a:t> Care Spec Pharm</a:t>
            </a:r>
            <a:r>
              <a:rPr kumimoji="0" lang="en-US" sz="1000" b="0" i="0" u="none" strike="noStrike" kern="1200" cap="none" spc="0" normalizeH="0" baseline="0" noProof="0" dirty="0">
                <a:ln>
                  <a:noFill/>
                </a:ln>
                <a:solidFill>
                  <a:srgbClr val="000000">
                    <a:lumMod val="50000"/>
                    <a:lumOff val="50000"/>
                  </a:srgbClr>
                </a:solidFill>
                <a:effectLst/>
                <a:uLnTx/>
                <a:uFillTx/>
                <a:latin typeface="Arial" charset="0"/>
                <a:ea typeface="+mn-ea"/>
                <a:cs typeface="+mn-cs"/>
              </a:rPr>
              <a:t>. 2017;23(9):980-88.</a:t>
            </a:r>
          </a:p>
        </p:txBody>
      </p:sp>
      <p:graphicFrame>
        <p:nvGraphicFramePr>
          <p:cNvPr id="11" name="Table 10">
            <a:extLst>
              <a:ext uri="{FF2B5EF4-FFF2-40B4-BE49-F238E27FC236}">
                <a16:creationId xmlns:a16="http://schemas.microsoft.com/office/drawing/2014/main" id="{7BEABF6B-AA75-8E56-1C0F-E2F672961A89}"/>
              </a:ext>
            </a:extLst>
          </p:cNvPr>
          <p:cNvGraphicFramePr>
            <a:graphicFrameLocks noGrp="1"/>
          </p:cNvGraphicFramePr>
          <p:nvPr/>
        </p:nvGraphicFramePr>
        <p:xfrm>
          <a:off x="838199" y="1372998"/>
          <a:ext cx="10855932" cy="4151560"/>
        </p:xfrm>
        <a:graphic>
          <a:graphicData uri="http://schemas.openxmlformats.org/drawingml/2006/table">
            <a:tbl>
              <a:tblPr firstRow="1" bandRow="1">
                <a:tableStyleId>{5C22544A-7EE6-4342-B048-85BDC9FD1C3A}</a:tableStyleId>
              </a:tblPr>
              <a:tblGrid>
                <a:gridCol w="1809322">
                  <a:extLst>
                    <a:ext uri="{9D8B030D-6E8A-4147-A177-3AD203B41FA5}">
                      <a16:colId xmlns:a16="http://schemas.microsoft.com/office/drawing/2014/main" val="3598796600"/>
                    </a:ext>
                  </a:extLst>
                </a:gridCol>
                <a:gridCol w="1809322">
                  <a:extLst>
                    <a:ext uri="{9D8B030D-6E8A-4147-A177-3AD203B41FA5}">
                      <a16:colId xmlns:a16="http://schemas.microsoft.com/office/drawing/2014/main" val="3396918739"/>
                    </a:ext>
                  </a:extLst>
                </a:gridCol>
                <a:gridCol w="1809322">
                  <a:extLst>
                    <a:ext uri="{9D8B030D-6E8A-4147-A177-3AD203B41FA5}">
                      <a16:colId xmlns:a16="http://schemas.microsoft.com/office/drawing/2014/main" val="1642952619"/>
                    </a:ext>
                  </a:extLst>
                </a:gridCol>
                <a:gridCol w="1809322">
                  <a:extLst>
                    <a:ext uri="{9D8B030D-6E8A-4147-A177-3AD203B41FA5}">
                      <a16:colId xmlns:a16="http://schemas.microsoft.com/office/drawing/2014/main" val="728771992"/>
                    </a:ext>
                  </a:extLst>
                </a:gridCol>
                <a:gridCol w="1809322">
                  <a:extLst>
                    <a:ext uri="{9D8B030D-6E8A-4147-A177-3AD203B41FA5}">
                      <a16:colId xmlns:a16="http://schemas.microsoft.com/office/drawing/2014/main" val="808999945"/>
                    </a:ext>
                  </a:extLst>
                </a:gridCol>
                <a:gridCol w="1809322">
                  <a:extLst>
                    <a:ext uri="{9D8B030D-6E8A-4147-A177-3AD203B41FA5}">
                      <a16:colId xmlns:a16="http://schemas.microsoft.com/office/drawing/2014/main" val="2903561269"/>
                    </a:ext>
                  </a:extLst>
                </a:gridCol>
              </a:tblGrid>
              <a:tr h="462122">
                <a:tc rowSpan="2" gridSpan="2">
                  <a:txBody>
                    <a:bodyPr/>
                    <a:lstStyle/>
                    <a:p>
                      <a:r>
                        <a:rPr lang="en-US" sz="1800" dirty="0">
                          <a:solidFill>
                            <a:schemeClr val="tx1"/>
                          </a:solidFill>
                        </a:rPr>
                        <a:t>Adherence</a:t>
                      </a:r>
                      <a:endParaRPr lang="en-US" sz="1600" dirty="0">
                        <a:solidFill>
                          <a:schemeClr val="tx1"/>
                        </a:solidFill>
                      </a:endParaRPr>
                    </a:p>
                  </a:txBody>
                  <a:tcPr anchor="b">
                    <a:noFill/>
                  </a:tcPr>
                </a:tc>
                <a:tc rowSpan="2" hMerge="1">
                  <a:txBody>
                    <a:bodyPr/>
                    <a:lstStyle/>
                    <a:p>
                      <a:endParaRPr lang="en-US" dirty="0"/>
                    </a:p>
                  </a:txBody>
                  <a:tcPr/>
                </a:tc>
                <a:tc>
                  <a:txBody>
                    <a:bodyPr/>
                    <a:lstStyle/>
                    <a:p>
                      <a:pPr algn="ctr"/>
                      <a:r>
                        <a:rPr lang="en-US" sz="1600" dirty="0"/>
                        <a:t>Rivaroxaban</a:t>
                      </a:r>
                    </a:p>
                  </a:txBody>
                  <a:tcPr anchor="ctr"/>
                </a:tc>
                <a:tc>
                  <a:txBody>
                    <a:bodyPr/>
                    <a:lstStyle/>
                    <a:p>
                      <a:pPr algn="ctr"/>
                      <a:r>
                        <a:rPr lang="en-US" sz="1600" dirty="0"/>
                        <a:t>Apixaban</a:t>
                      </a:r>
                    </a:p>
                  </a:txBody>
                  <a:tcPr anchor="ctr"/>
                </a:tc>
                <a:tc>
                  <a:txBody>
                    <a:bodyPr/>
                    <a:lstStyle/>
                    <a:p>
                      <a:pPr algn="ctr"/>
                      <a:r>
                        <a:rPr lang="en-US" sz="1600" dirty="0"/>
                        <a:t>Dabigatran</a:t>
                      </a:r>
                    </a:p>
                  </a:txBody>
                  <a:tcPr anchor="ctr"/>
                </a:tc>
                <a:tc>
                  <a:txBody>
                    <a:bodyPr/>
                    <a:lstStyle/>
                    <a:p>
                      <a:pPr algn="ctr"/>
                      <a:r>
                        <a:rPr lang="en-US" sz="1600" dirty="0"/>
                        <a:t>Warfarin</a:t>
                      </a:r>
                    </a:p>
                  </a:txBody>
                  <a:tcPr anchor="ctr"/>
                </a:tc>
                <a:extLst>
                  <a:ext uri="{0D108BD9-81ED-4DB2-BD59-A6C34878D82A}">
                    <a16:rowId xmlns:a16="http://schemas.microsoft.com/office/drawing/2014/main" val="1531962398"/>
                  </a:ext>
                </a:extLst>
              </a:tr>
              <a:tr h="1195708">
                <a:tc gridSpan="2" vMerge="1">
                  <a:txBody>
                    <a:bodyPr/>
                    <a:lstStyle/>
                    <a:p>
                      <a:endParaRPr lang="en-US"/>
                    </a:p>
                  </a:txBody>
                  <a:tcPr/>
                </a:tc>
                <a:tc hMerge="1" vMerge="1">
                  <a:txBody>
                    <a:bodyPr/>
                    <a:lstStyle/>
                    <a:p>
                      <a:endParaRPr lang="en-US" dirty="0"/>
                    </a:p>
                  </a:txBody>
                  <a:tcPr/>
                </a:tc>
                <a:tc>
                  <a:txBody>
                    <a:bodyPr/>
                    <a:lstStyle/>
                    <a:p>
                      <a:pPr algn="ctr"/>
                      <a:r>
                        <a:rPr lang="en-US" sz="1600" dirty="0"/>
                        <a:t>Cohort</a:t>
                      </a:r>
                    </a:p>
                    <a:p>
                      <a:pPr algn="ctr"/>
                      <a:r>
                        <a:rPr lang="en-US" sz="1600" dirty="0"/>
                        <a:t>[A]</a:t>
                      </a:r>
                    </a:p>
                    <a:p>
                      <a:pPr algn="ctr"/>
                      <a:r>
                        <a:rPr lang="en-US" sz="1600" dirty="0"/>
                        <a:t>(n=13,654)</a:t>
                      </a:r>
                    </a:p>
                    <a:p>
                      <a:pPr algn="ctr"/>
                      <a:r>
                        <a:rPr lang="en-US" sz="1600" dirty="0"/>
                        <a:t>(%)</a:t>
                      </a:r>
                    </a:p>
                  </a:txBody>
                  <a:tcPr anchor="ctr"/>
                </a:tc>
                <a:tc>
                  <a:txBody>
                    <a:bodyPr/>
                    <a:lstStyle/>
                    <a:p>
                      <a:pPr algn="ctr"/>
                      <a:r>
                        <a:rPr lang="en-US" sz="1600" dirty="0"/>
                        <a:t>Cohort</a:t>
                      </a:r>
                    </a:p>
                    <a:p>
                      <a:pPr algn="ctr"/>
                      <a:r>
                        <a:rPr lang="en-US" sz="1600" dirty="0"/>
                        <a:t>[B]</a:t>
                      </a:r>
                    </a:p>
                    <a:p>
                      <a:pPr algn="ctr"/>
                      <a:r>
                        <a:rPr lang="en-US" sz="1600" dirty="0"/>
                        <a:t>(n=6,3044)</a:t>
                      </a:r>
                    </a:p>
                    <a:p>
                      <a:pPr algn="ctr"/>
                      <a:r>
                        <a:rPr lang="en-US" sz="1600" dirty="0"/>
                        <a:t>(%)</a:t>
                      </a:r>
                    </a:p>
                  </a:txBody>
                  <a:tcPr anchor="ctr"/>
                </a:tc>
                <a:tc>
                  <a:txBody>
                    <a:bodyPr/>
                    <a:lstStyle/>
                    <a:p>
                      <a:pPr algn="ctr"/>
                      <a:r>
                        <a:rPr lang="en-US" sz="1600" dirty="0"/>
                        <a:t>Cohort</a:t>
                      </a:r>
                    </a:p>
                    <a:p>
                      <a:pPr algn="ctr"/>
                      <a:r>
                        <a:rPr lang="en-US" sz="1600" dirty="0"/>
                        <a:t>[C]</a:t>
                      </a:r>
                    </a:p>
                    <a:p>
                      <a:pPr algn="ctr"/>
                      <a:r>
                        <a:rPr lang="en-US" sz="1600" dirty="0"/>
                        <a:t>(n=3,360)</a:t>
                      </a:r>
                    </a:p>
                    <a:p>
                      <a:pPr algn="ctr"/>
                      <a:r>
                        <a:rPr lang="en-US" sz="1600" dirty="0"/>
                        <a:t>(%)</a:t>
                      </a:r>
                    </a:p>
                  </a:txBody>
                  <a:tcPr anchor="ctr"/>
                </a:tc>
                <a:tc>
                  <a:txBody>
                    <a:bodyPr/>
                    <a:lstStyle/>
                    <a:p>
                      <a:pPr algn="ctr"/>
                      <a:r>
                        <a:rPr lang="en-US" sz="1600" dirty="0"/>
                        <a:t>Cohort</a:t>
                      </a:r>
                    </a:p>
                    <a:p>
                      <a:pPr algn="ctr"/>
                      <a:r>
                        <a:rPr lang="en-US" sz="1600" dirty="0"/>
                        <a:t>[D]</a:t>
                      </a:r>
                    </a:p>
                    <a:p>
                      <a:pPr algn="ctr"/>
                      <a:r>
                        <a:rPr lang="en-US" sz="1600" dirty="0"/>
                        <a:t>(n=13,366)</a:t>
                      </a:r>
                    </a:p>
                    <a:p>
                      <a:pPr algn="ctr"/>
                      <a:r>
                        <a:rPr lang="en-US" sz="1600" dirty="0"/>
                        <a:t>(%)</a:t>
                      </a:r>
                    </a:p>
                  </a:txBody>
                  <a:tcPr anchor="ctr"/>
                </a:tc>
                <a:extLst>
                  <a:ext uri="{0D108BD9-81ED-4DB2-BD59-A6C34878D82A}">
                    <a16:rowId xmlns:a16="http://schemas.microsoft.com/office/drawing/2014/main" val="3636312689"/>
                  </a:ext>
                </a:extLst>
              </a:tr>
              <a:tr h="498746">
                <a:tc gridSpan="6">
                  <a:txBody>
                    <a:bodyPr/>
                    <a:lstStyle/>
                    <a:p>
                      <a:r>
                        <a:rPr lang="en-US" b="1" dirty="0"/>
                        <a:t>Time period after index date</a:t>
                      </a:r>
                    </a:p>
                  </a:txBody>
                  <a:tcPr anchor="ct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2750827051"/>
                  </a:ext>
                </a:extLst>
              </a:tr>
              <a:tr h="498746">
                <a:tc rowSpan="4">
                  <a:txBody>
                    <a:bodyPr/>
                    <a:lstStyle/>
                    <a:p>
                      <a:pPr algn="ctr"/>
                      <a:r>
                        <a:rPr lang="en-US" sz="2400" dirty="0"/>
                        <a:t>No gap</a:t>
                      </a:r>
                      <a:br>
                        <a:rPr lang="en-US" sz="2400" dirty="0"/>
                      </a:br>
                      <a:r>
                        <a:rPr lang="en-US" sz="2400" dirty="0"/>
                        <a:t>&gt; 30 days</a:t>
                      </a:r>
                    </a:p>
                  </a:txBody>
                  <a:tcPr vert="vert270" anchor="ctr"/>
                </a:tc>
                <a:tc>
                  <a:txBody>
                    <a:bodyPr/>
                    <a:lstStyle/>
                    <a:p>
                      <a:r>
                        <a:rPr lang="en-US" sz="1800" dirty="0"/>
                        <a:t>3 months</a:t>
                      </a:r>
                    </a:p>
                  </a:txBody>
                  <a:tcPr anchor="ctr"/>
                </a:tc>
                <a:tc>
                  <a:txBody>
                    <a:bodyPr/>
                    <a:lstStyle/>
                    <a:p>
                      <a:pPr algn="ctr"/>
                      <a:r>
                        <a:rPr lang="en-US" sz="1800" dirty="0"/>
                        <a:t>86.0</a:t>
                      </a:r>
                    </a:p>
                  </a:txBody>
                  <a:tcPr anchor="ctr"/>
                </a:tc>
                <a:tc>
                  <a:txBody>
                    <a:bodyPr/>
                    <a:lstStyle/>
                    <a:p>
                      <a:pPr algn="ctr"/>
                      <a:r>
                        <a:rPr lang="en-US" sz="1800" dirty="0"/>
                        <a:t>83.4</a:t>
                      </a:r>
                    </a:p>
                  </a:txBody>
                  <a:tcPr anchor="ctr"/>
                </a:tc>
                <a:tc>
                  <a:txBody>
                    <a:bodyPr/>
                    <a:lstStyle/>
                    <a:p>
                      <a:pPr algn="ctr"/>
                      <a:r>
                        <a:rPr lang="en-US" sz="1800" dirty="0"/>
                        <a:t>77.3</a:t>
                      </a:r>
                    </a:p>
                  </a:txBody>
                  <a:tcPr anchor="ctr"/>
                </a:tc>
                <a:tc>
                  <a:txBody>
                    <a:bodyPr/>
                    <a:lstStyle/>
                    <a:p>
                      <a:pPr algn="ctr"/>
                      <a:r>
                        <a:rPr lang="en-US" sz="1800" dirty="0"/>
                        <a:t>75.3</a:t>
                      </a:r>
                    </a:p>
                  </a:txBody>
                  <a:tcPr anchor="ctr"/>
                </a:tc>
                <a:extLst>
                  <a:ext uri="{0D108BD9-81ED-4DB2-BD59-A6C34878D82A}">
                    <a16:rowId xmlns:a16="http://schemas.microsoft.com/office/drawing/2014/main" val="2844367364"/>
                  </a:ext>
                </a:extLst>
              </a:tr>
              <a:tr h="498746">
                <a:tc vMerge="1">
                  <a:txBody>
                    <a:bodyPr/>
                    <a:lstStyle/>
                    <a:p>
                      <a:endParaRPr lang="en-US" dirty="0"/>
                    </a:p>
                  </a:txBody>
                  <a:tcPr/>
                </a:tc>
                <a:tc>
                  <a:txBody>
                    <a:bodyPr/>
                    <a:lstStyle/>
                    <a:p>
                      <a:r>
                        <a:rPr lang="en-US" sz="1800" dirty="0"/>
                        <a:t>6 months</a:t>
                      </a:r>
                    </a:p>
                  </a:txBody>
                  <a:tcPr anchor="ctr"/>
                </a:tc>
                <a:tc>
                  <a:txBody>
                    <a:bodyPr/>
                    <a:lstStyle/>
                    <a:p>
                      <a:pPr algn="ctr"/>
                      <a:r>
                        <a:rPr lang="en-US" sz="1800" dirty="0"/>
                        <a:t>78.2</a:t>
                      </a:r>
                    </a:p>
                  </a:txBody>
                  <a:tcPr anchor="ctr"/>
                </a:tc>
                <a:tc>
                  <a:txBody>
                    <a:bodyPr/>
                    <a:lstStyle/>
                    <a:p>
                      <a:pPr algn="ctr"/>
                      <a:r>
                        <a:rPr lang="en-US" sz="1800" dirty="0"/>
                        <a:t>75.8</a:t>
                      </a:r>
                    </a:p>
                  </a:txBody>
                  <a:tcPr anchor="ctr"/>
                </a:tc>
                <a:tc>
                  <a:txBody>
                    <a:bodyPr/>
                    <a:lstStyle/>
                    <a:p>
                      <a:pPr algn="ctr"/>
                      <a:r>
                        <a:rPr lang="en-US" sz="1800" dirty="0"/>
                        <a:t>67.2</a:t>
                      </a:r>
                    </a:p>
                  </a:txBody>
                  <a:tcPr anchor="ctr"/>
                </a:tc>
                <a:tc>
                  <a:txBody>
                    <a:bodyPr/>
                    <a:lstStyle/>
                    <a:p>
                      <a:pPr algn="ctr"/>
                      <a:r>
                        <a:rPr lang="en-US" sz="1800" dirty="0"/>
                        <a:t>62.6</a:t>
                      </a:r>
                    </a:p>
                  </a:txBody>
                  <a:tcPr anchor="ctr"/>
                </a:tc>
                <a:extLst>
                  <a:ext uri="{0D108BD9-81ED-4DB2-BD59-A6C34878D82A}">
                    <a16:rowId xmlns:a16="http://schemas.microsoft.com/office/drawing/2014/main" val="3263475131"/>
                  </a:ext>
                </a:extLst>
              </a:tr>
              <a:tr h="498746">
                <a:tc vMerge="1">
                  <a:txBody>
                    <a:bodyPr/>
                    <a:lstStyle/>
                    <a:p>
                      <a:endParaRPr lang="en-US" dirty="0"/>
                    </a:p>
                  </a:txBody>
                  <a:tcPr/>
                </a:tc>
                <a:tc>
                  <a:txBody>
                    <a:bodyPr/>
                    <a:lstStyle/>
                    <a:p>
                      <a:r>
                        <a:rPr lang="en-US" sz="1800" dirty="0"/>
                        <a:t>9 months</a:t>
                      </a:r>
                    </a:p>
                  </a:txBody>
                  <a:tcPr anchor="ctr"/>
                </a:tc>
                <a:tc>
                  <a:txBody>
                    <a:bodyPr/>
                    <a:lstStyle/>
                    <a:p>
                      <a:pPr algn="ctr"/>
                      <a:r>
                        <a:rPr lang="en-US" sz="1800" dirty="0"/>
                        <a:t>69.3</a:t>
                      </a:r>
                    </a:p>
                  </a:txBody>
                  <a:tcPr anchor="ctr"/>
                </a:tc>
                <a:tc>
                  <a:txBody>
                    <a:bodyPr/>
                    <a:lstStyle/>
                    <a:p>
                      <a:pPr algn="ctr"/>
                      <a:r>
                        <a:rPr lang="en-US" sz="1800" dirty="0"/>
                        <a:t>68.1</a:t>
                      </a:r>
                    </a:p>
                  </a:txBody>
                  <a:tcPr anchor="ctr"/>
                </a:tc>
                <a:tc>
                  <a:txBody>
                    <a:bodyPr/>
                    <a:lstStyle/>
                    <a:p>
                      <a:pPr algn="ctr"/>
                      <a:r>
                        <a:rPr lang="en-US" sz="1800" dirty="0"/>
                        <a:t>75.8</a:t>
                      </a:r>
                    </a:p>
                  </a:txBody>
                  <a:tcPr anchor="ctr"/>
                </a:tc>
                <a:tc>
                  <a:txBody>
                    <a:bodyPr/>
                    <a:lstStyle/>
                    <a:p>
                      <a:pPr algn="ctr"/>
                      <a:r>
                        <a:rPr lang="en-US" sz="1800" dirty="0"/>
                        <a:t>51.5</a:t>
                      </a:r>
                    </a:p>
                  </a:txBody>
                  <a:tcPr anchor="ctr"/>
                </a:tc>
                <a:extLst>
                  <a:ext uri="{0D108BD9-81ED-4DB2-BD59-A6C34878D82A}">
                    <a16:rowId xmlns:a16="http://schemas.microsoft.com/office/drawing/2014/main" val="243790557"/>
                  </a:ext>
                </a:extLst>
              </a:tr>
              <a:tr h="498746">
                <a:tc vMerge="1">
                  <a:txBody>
                    <a:bodyPr/>
                    <a:lstStyle/>
                    <a:p>
                      <a:endParaRPr lang="en-US" dirty="0"/>
                    </a:p>
                  </a:txBody>
                  <a:tcPr/>
                </a:tc>
                <a:tc>
                  <a:txBody>
                    <a:bodyPr/>
                    <a:lstStyle/>
                    <a:p>
                      <a:r>
                        <a:rPr lang="en-US" sz="1800" dirty="0"/>
                        <a:t>12 months</a:t>
                      </a:r>
                    </a:p>
                  </a:txBody>
                  <a:tcPr anchor="ctr"/>
                </a:tc>
                <a:tc>
                  <a:txBody>
                    <a:bodyPr/>
                    <a:lstStyle/>
                    <a:p>
                      <a:pPr algn="ctr"/>
                      <a:r>
                        <a:rPr lang="en-US" sz="1800" dirty="0"/>
                        <a:t>59.7</a:t>
                      </a:r>
                    </a:p>
                  </a:txBody>
                  <a:tcPr anchor="ctr"/>
                </a:tc>
                <a:tc>
                  <a:txBody>
                    <a:bodyPr/>
                    <a:lstStyle/>
                    <a:p>
                      <a:pPr algn="ctr"/>
                      <a:r>
                        <a:rPr lang="en-US" sz="1800" dirty="0"/>
                        <a:t>59.0</a:t>
                      </a:r>
                    </a:p>
                  </a:txBody>
                  <a:tcPr anchor="ctr"/>
                </a:tc>
                <a:tc>
                  <a:txBody>
                    <a:bodyPr/>
                    <a:lstStyle/>
                    <a:p>
                      <a:pPr algn="ctr"/>
                      <a:r>
                        <a:rPr lang="en-US" sz="1800" dirty="0"/>
                        <a:t>47.8</a:t>
                      </a:r>
                    </a:p>
                  </a:txBody>
                  <a:tcPr anchor="ctr"/>
                </a:tc>
                <a:tc>
                  <a:txBody>
                    <a:bodyPr/>
                    <a:lstStyle/>
                    <a:p>
                      <a:pPr algn="ctr"/>
                      <a:r>
                        <a:rPr lang="en-US" sz="1800" dirty="0"/>
                        <a:t>41.2</a:t>
                      </a:r>
                    </a:p>
                  </a:txBody>
                  <a:tcPr anchor="ctr"/>
                </a:tc>
                <a:extLst>
                  <a:ext uri="{0D108BD9-81ED-4DB2-BD59-A6C34878D82A}">
                    <a16:rowId xmlns:a16="http://schemas.microsoft.com/office/drawing/2014/main" val="38223877"/>
                  </a:ext>
                </a:extLst>
              </a:tr>
            </a:tbl>
          </a:graphicData>
        </a:graphic>
      </p:graphicFrame>
      <p:sp>
        <p:nvSpPr>
          <p:cNvPr id="12" name="Rectangle 11">
            <a:extLst>
              <a:ext uri="{FF2B5EF4-FFF2-40B4-BE49-F238E27FC236}">
                <a16:creationId xmlns:a16="http://schemas.microsoft.com/office/drawing/2014/main" id="{D567353E-923D-F251-3FFB-0E0E05010E17}"/>
              </a:ext>
            </a:extLst>
          </p:cNvPr>
          <p:cNvSpPr>
            <a:spLocks noChangeArrowheads="1"/>
          </p:cNvSpPr>
          <p:nvPr/>
        </p:nvSpPr>
        <p:spPr bwMode="auto">
          <a:xfrm>
            <a:off x="2603500" y="4523075"/>
            <a:ext cx="9090631" cy="981194"/>
          </a:xfrm>
          <a:prstGeom prst="rect">
            <a:avLst/>
          </a:prstGeom>
          <a:noFill/>
          <a:ln w="88900" algn="ctr">
            <a:solidFill>
              <a:srgbClr val="FF0000"/>
            </a:solidFill>
            <a:round/>
            <a:headEnd/>
            <a:tailEnd/>
          </a:ln>
        </p:spPr>
        <p:txBody>
          <a:bodyPr lIns="109682" tIns="54844" rIns="109682" bIns="54844"/>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mn-ea"/>
              <a:cs typeface="Arial" pitchFamily="34" charset="0"/>
            </a:endParaRPr>
          </a:p>
        </p:txBody>
      </p:sp>
      <p:sp>
        <p:nvSpPr>
          <p:cNvPr id="3" name="TextBox 2">
            <a:extLst>
              <a:ext uri="{FF2B5EF4-FFF2-40B4-BE49-F238E27FC236}">
                <a16:creationId xmlns:a16="http://schemas.microsoft.com/office/drawing/2014/main" id="{86068FF8-E5F8-BA1F-0563-54374D2C7773}"/>
              </a:ext>
            </a:extLst>
          </p:cNvPr>
          <p:cNvSpPr txBox="1"/>
          <p:nvPr/>
        </p:nvSpPr>
        <p:spPr>
          <a:xfrm>
            <a:off x="4456090" y="991673"/>
            <a:ext cx="7238041" cy="368446"/>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charset="0"/>
                <a:ea typeface="+mn-ea"/>
                <a:cs typeface="+mn-cs"/>
              </a:rPr>
              <a:t>Survival Function</a:t>
            </a:r>
          </a:p>
        </p:txBody>
      </p:sp>
    </p:spTree>
    <p:extLst>
      <p:ext uri="{BB962C8B-B14F-4D97-AF65-F5344CB8AC3E}">
        <p14:creationId xmlns:p14="http://schemas.microsoft.com/office/powerpoint/2010/main" val="39708870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text, application, email&#10;&#10;Description automatically generated">
            <a:extLst>
              <a:ext uri="{FF2B5EF4-FFF2-40B4-BE49-F238E27FC236}">
                <a16:creationId xmlns:a16="http://schemas.microsoft.com/office/drawing/2014/main" id="{76966A7F-32F5-9748-B50A-B1925531C69D}"/>
              </a:ext>
            </a:extLst>
          </p:cNvPr>
          <p:cNvPicPr>
            <a:picLocks noChangeAspect="1"/>
          </p:cNvPicPr>
          <p:nvPr/>
        </p:nvPicPr>
        <p:blipFill>
          <a:blip r:embed="rId2"/>
          <a:stretch>
            <a:fillRect/>
          </a:stretch>
        </p:blipFill>
        <p:spPr>
          <a:xfrm>
            <a:off x="1251725" y="1551588"/>
            <a:ext cx="10096995" cy="3518849"/>
          </a:xfrm>
          <a:prstGeom prst="rect">
            <a:avLst/>
          </a:prstGeom>
          <a:ln>
            <a:solidFill>
              <a:schemeClr val="bg1">
                <a:lumMod val="65000"/>
              </a:schemeClr>
            </a:solidFill>
          </a:ln>
          <a:effectLst>
            <a:outerShdw blurRad="50800" dist="38100" dir="2700000" algn="tl" rotWithShape="0">
              <a:prstClr val="black">
                <a:alpha val="40000"/>
              </a:prstClr>
            </a:outerShdw>
          </a:effectLst>
        </p:spPr>
      </p:pic>
      <p:sp>
        <p:nvSpPr>
          <p:cNvPr id="5" name="Footer Placeholder 4">
            <a:extLst>
              <a:ext uri="{FF2B5EF4-FFF2-40B4-BE49-F238E27FC236}">
                <a16:creationId xmlns:a16="http://schemas.microsoft.com/office/drawing/2014/main" id="{E3D0C04D-FFB2-7347-DD15-5010FAE98FE6}"/>
              </a:ext>
            </a:extLst>
          </p:cNvPr>
          <p:cNvSpPr>
            <a:spLocks noGrp="1"/>
          </p:cNvSpPr>
          <p:nvPr>
            <p:ph type="ftr" sz="quarter" idx="3"/>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err="1">
                <a:ln>
                  <a:noFill/>
                </a:ln>
                <a:solidFill>
                  <a:srgbClr val="000000">
                    <a:lumMod val="50000"/>
                    <a:lumOff val="50000"/>
                  </a:srgbClr>
                </a:solidFill>
                <a:effectLst/>
                <a:uLnTx/>
                <a:uFillTx/>
                <a:latin typeface="Arial" charset="0"/>
                <a:ea typeface="+mn-ea"/>
                <a:cs typeface="+mn-cs"/>
              </a:rPr>
              <a:t>Camm</a:t>
            </a:r>
            <a:r>
              <a:rPr kumimoji="0" lang="en-US" sz="1000" b="0" i="0" u="none" strike="noStrike" kern="1200" cap="none" spc="0" normalizeH="0" baseline="0" noProof="0" dirty="0">
                <a:ln>
                  <a:noFill/>
                </a:ln>
                <a:solidFill>
                  <a:srgbClr val="000000">
                    <a:lumMod val="50000"/>
                    <a:lumOff val="50000"/>
                  </a:srgbClr>
                </a:solidFill>
                <a:effectLst/>
                <a:uLnTx/>
                <a:uFillTx/>
                <a:latin typeface="Arial" charset="0"/>
                <a:ea typeface="+mn-ea"/>
                <a:cs typeface="+mn-cs"/>
              </a:rPr>
              <a:t> AJ, et al. </a:t>
            </a:r>
            <a:r>
              <a:rPr kumimoji="0" lang="en-US" sz="1000" b="0" i="1" u="none" strike="noStrike" kern="1200" cap="none" spc="0" normalizeH="0" baseline="0" noProof="0" dirty="0">
                <a:ln>
                  <a:noFill/>
                </a:ln>
                <a:solidFill>
                  <a:srgbClr val="000000">
                    <a:lumMod val="50000"/>
                    <a:lumOff val="50000"/>
                  </a:srgbClr>
                </a:solidFill>
                <a:effectLst/>
                <a:uLnTx/>
                <a:uFillTx/>
                <a:latin typeface="Arial" charset="0"/>
                <a:ea typeface="+mn-ea"/>
                <a:cs typeface="+mn-cs"/>
              </a:rPr>
              <a:t>J Am Coll </a:t>
            </a:r>
            <a:r>
              <a:rPr kumimoji="0" lang="en-US" sz="1000" b="0" i="1" u="none" strike="noStrike" kern="1200" cap="none" spc="0" normalizeH="0" baseline="0" noProof="0" dirty="0" err="1">
                <a:ln>
                  <a:noFill/>
                </a:ln>
                <a:solidFill>
                  <a:srgbClr val="000000">
                    <a:lumMod val="50000"/>
                    <a:lumOff val="50000"/>
                  </a:srgbClr>
                </a:solidFill>
                <a:effectLst/>
                <a:uLnTx/>
                <a:uFillTx/>
                <a:latin typeface="Arial" charset="0"/>
                <a:ea typeface="+mn-ea"/>
                <a:cs typeface="+mn-cs"/>
              </a:rPr>
              <a:t>Cardiol</a:t>
            </a:r>
            <a:r>
              <a:rPr kumimoji="0" lang="en-US" sz="1000" b="0" i="0" u="none" strike="noStrike" kern="1200" cap="none" spc="0" normalizeH="0" baseline="0" noProof="0" dirty="0">
                <a:ln>
                  <a:noFill/>
                </a:ln>
                <a:solidFill>
                  <a:srgbClr val="000000">
                    <a:lumMod val="50000"/>
                    <a:lumOff val="50000"/>
                  </a:srgbClr>
                </a:solidFill>
                <a:effectLst/>
                <a:uLnTx/>
                <a:uFillTx/>
                <a:latin typeface="Arial" charset="0"/>
                <a:ea typeface="+mn-ea"/>
                <a:cs typeface="+mn-cs"/>
              </a:rPr>
              <a:t>. 2020;76(12):1425-36.</a:t>
            </a:r>
          </a:p>
        </p:txBody>
      </p:sp>
    </p:spTree>
    <p:extLst>
      <p:ext uri="{BB962C8B-B14F-4D97-AF65-F5344CB8AC3E}">
        <p14:creationId xmlns:p14="http://schemas.microsoft.com/office/powerpoint/2010/main" val="24223136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a:extLst>
              <a:ext uri="{FF2B5EF4-FFF2-40B4-BE49-F238E27FC236}">
                <a16:creationId xmlns:a16="http://schemas.microsoft.com/office/drawing/2014/main" id="{6E452A42-DDE2-6D44-B43A-453B92B4158C}"/>
              </a:ext>
            </a:extLst>
          </p:cNvPr>
          <p:cNvSpPr txBox="1">
            <a:spLocks noChangeArrowheads="1"/>
          </p:cNvSpPr>
          <p:nvPr/>
        </p:nvSpPr>
        <p:spPr bwMode="auto">
          <a:xfrm>
            <a:off x="1848995" y="456051"/>
            <a:ext cx="8494012" cy="414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33" b="0" i="0" u="none" strike="noStrike" kern="1200" cap="none" spc="0" normalizeH="0" baseline="0" noProof="0">
              <a:ln>
                <a:noFill/>
              </a:ln>
              <a:solidFill>
                <a:srgbClr val="000000"/>
              </a:solidFill>
              <a:effectLst/>
              <a:uLnTx/>
              <a:uFillTx/>
              <a:latin typeface="Arial" charset="0"/>
              <a:ea typeface="+mn-ea"/>
              <a:cs typeface="+mn-cs"/>
            </a:endParaRPr>
          </a:p>
        </p:txBody>
      </p:sp>
      <p:pic>
        <p:nvPicPr>
          <p:cNvPr id="3075" name="Picture 3">
            <a:extLst>
              <a:ext uri="{FF2B5EF4-FFF2-40B4-BE49-F238E27FC236}">
                <a16:creationId xmlns:a16="http://schemas.microsoft.com/office/drawing/2014/main" id="{F18F3699-74FE-AD47-BBF9-79F7D21C996D}"/>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1435100" y="353808"/>
            <a:ext cx="9931400" cy="582930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3">
            <a:extLst>
              <a:ext uri="{FF2B5EF4-FFF2-40B4-BE49-F238E27FC236}">
                <a16:creationId xmlns:a16="http://schemas.microsoft.com/office/drawing/2014/main" id="{4795ED4D-DD61-7F41-9E7D-36C6EB777F06}"/>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1435100" y="353809"/>
            <a:ext cx="9931400" cy="582930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 name="Rectangle 7">
            <a:extLst>
              <a:ext uri="{FF2B5EF4-FFF2-40B4-BE49-F238E27FC236}">
                <a16:creationId xmlns:a16="http://schemas.microsoft.com/office/drawing/2014/main" id="{D1363137-918B-C648-AAD4-B17A4FE17C02}"/>
              </a:ext>
            </a:extLst>
          </p:cNvPr>
          <p:cNvSpPr/>
          <p:nvPr/>
        </p:nvSpPr>
        <p:spPr>
          <a:xfrm>
            <a:off x="2383277" y="1202050"/>
            <a:ext cx="7959730" cy="1284820"/>
          </a:xfrm>
          <a:prstGeom prst="rect">
            <a:avLst/>
          </a:prstGeom>
          <a:noFill/>
          <a:ln w="1270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 name="Footer Placeholder 2">
            <a:extLst>
              <a:ext uri="{FF2B5EF4-FFF2-40B4-BE49-F238E27FC236}">
                <a16:creationId xmlns:a16="http://schemas.microsoft.com/office/drawing/2014/main" id="{B4A37D7C-E223-67BB-BD10-E5C590D7E083}"/>
              </a:ext>
            </a:extLst>
          </p:cNvPr>
          <p:cNvSpPr>
            <a:spLocks noGrp="1"/>
          </p:cNvSpPr>
          <p:nvPr>
            <p:ph type="ftr" sz="quarter" idx="3"/>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err="1">
                <a:ln>
                  <a:noFill/>
                </a:ln>
                <a:solidFill>
                  <a:srgbClr val="000000">
                    <a:lumMod val="50000"/>
                    <a:lumOff val="50000"/>
                  </a:srgbClr>
                </a:solidFill>
                <a:effectLst/>
                <a:uLnTx/>
                <a:uFillTx/>
                <a:latin typeface="Arial" charset="0"/>
                <a:ea typeface="+mn-ea"/>
                <a:cs typeface="+mn-cs"/>
              </a:rPr>
              <a:t>Camm</a:t>
            </a:r>
            <a:r>
              <a:rPr kumimoji="0" lang="en-US" sz="1000" b="0" i="0" u="none" strike="noStrike" kern="1200" cap="none" spc="0" normalizeH="0" baseline="0" noProof="0" dirty="0">
                <a:ln>
                  <a:noFill/>
                </a:ln>
                <a:solidFill>
                  <a:srgbClr val="000000">
                    <a:lumMod val="50000"/>
                    <a:lumOff val="50000"/>
                  </a:srgbClr>
                </a:solidFill>
                <a:effectLst/>
                <a:uLnTx/>
                <a:uFillTx/>
                <a:latin typeface="Arial" charset="0"/>
                <a:ea typeface="+mn-ea"/>
                <a:cs typeface="+mn-cs"/>
              </a:rPr>
              <a:t> AJ, et al. </a:t>
            </a:r>
            <a:r>
              <a:rPr kumimoji="0" lang="en-US" sz="1000" b="0" i="1" u="none" strike="noStrike" kern="1200" cap="none" spc="0" normalizeH="0" baseline="0" noProof="0" dirty="0">
                <a:ln>
                  <a:noFill/>
                </a:ln>
                <a:solidFill>
                  <a:srgbClr val="000000">
                    <a:lumMod val="50000"/>
                    <a:lumOff val="50000"/>
                  </a:srgbClr>
                </a:solidFill>
                <a:effectLst/>
                <a:uLnTx/>
                <a:uFillTx/>
                <a:latin typeface="Arial" charset="0"/>
                <a:ea typeface="+mn-ea"/>
                <a:cs typeface="+mn-cs"/>
              </a:rPr>
              <a:t>J Am Coll </a:t>
            </a:r>
            <a:r>
              <a:rPr kumimoji="0" lang="en-US" sz="1000" b="0" i="1" u="none" strike="noStrike" kern="1200" cap="none" spc="0" normalizeH="0" baseline="0" noProof="0" dirty="0" err="1">
                <a:ln>
                  <a:noFill/>
                </a:ln>
                <a:solidFill>
                  <a:srgbClr val="000000">
                    <a:lumMod val="50000"/>
                    <a:lumOff val="50000"/>
                  </a:srgbClr>
                </a:solidFill>
                <a:effectLst/>
                <a:uLnTx/>
                <a:uFillTx/>
                <a:latin typeface="Arial" charset="0"/>
                <a:ea typeface="+mn-ea"/>
                <a:cs typeface="+mn-cs"/>
              </a:rPr>
              <a:t>Cardiol</a:t>
            </a:r>
            <a:r>
              <a:rPr kumimoji="0" lang="en-US" sz="1000" b="0" i="0" u="none" strike="noStrike" kern="1200" cap="none" spc="0" normalizeH="0" baseline="0" noProof="0" dirty="0">
                <a:ln>
                  <a:noFill/>
                </a:ln>
                <a:solidFill>
                  <a:srgbClr val="000000">
                    <a:lumMod val="50000"/>
                    <a:lumOff val="50000"/>
                  </a:srgbClr>
                </a:solidFill>
                <a:effectLst/>
                <a:uLnTx/>
                <a:uFillTx/>
                <a:latin typeface="Arial" charset="0"/>
                <a:ea typeface="+mn-ea"/>
                <a:cs typeface="+mn-cs"/>
              </a:rPr>
              <a:t>. 2020;76(12):1425-36.</a:t>
            </a:r>
          </a:p>
        </p:txBody>
      </p:sp>
    </p:spTree>
    <p:extLst>
      <p:ext uri="{BB962C8B-B14F-4D97-AF65-F5344CB8AC3E}">
        <p14:creationId xmlns:p14="http://schemas.microsoft.com/office/powerpoint/2010/main" val="988497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34004"/>
            <a:ext cx="10515600" cy="4835492"/>
          </a:xfrm>
        </p:spPr>
        <p:txBody>
          <a:bodyPr>
            <a:normAutofit/>
          </a:bodyPr>
          <a:lstStyle/>
          <a:p>
            <a:r>
              <a:rPr lang="en-US" sz="4800" dirty="0"/>
              <a:t>Patient-Directed Information</a:t>
            </a:r>
            <a:br>
              <a:rPr lang="en-US" sz="4800" dirty="0"/>
            </a:br>
            <a:r>
              <a:rPr lang="en-US" sz="4800" dirty="0"/>
              <a:t>and </a:t>
            </a:r>
            <a:br>
              <a:rPr lang="en-US" sz="4800" dirty="0"/>
            </a:br>
            <a:r>
              <a:rPr lang="en-US" sz="4800" dirty="0"/>
              <a:t>Mixed Messages</a:t>
            </a:r>
          </a:p>
        </p:txBody>
      </p:sp>
    </p:spTree>
    <p:extLst>
      <p:ext uri="{BB962C8B-B14F-4D97-AF65-F5344CB8AC3E}">
        <p14:creationId xmlns:p14="http://schemas.microsoft.com/office/powerpoint/2010/main" val="31928152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untitled DC talk.png"/>
          <p:cNvPicPr>
            <a:picLocks noChangeAspect="1"/>
          </p:cNvPicPr>
          <p:nvPr/>
        </p:nvPicPr>
        <p:blipFill>
          <a:blip r:embed="rId2" cstate="print"/>
          <a:stretch>
            <a:fillRect/>
          </a:stretch>
        </p:blipFill>
        <p:spPr>
          <a:xfrm>
            <a:off x="6096000" y="5249793"/>
            <a:ext cx="5616813" cy="1379351"/>
          </a:xfrm>
          <a:prstGeom prst="rect">
            <a:avLst/>
          </a:prstGeom>
        </p:spPr>
      </p:pic>
      <p:pic>
        <p:nvPicPr>
          <p:cNvPr id="4" name="Picture 3" descr="A close-up of a card&#10;&#10;Description automatically generated">
            <a:extLst>
              <a:ext uri="{FF2B5EF4-FFF2-40B4-BE49-F238E27FC236}">
                <a16:creationId xmlns:a16="http://schemas.microsoft.com/office/drawing/2014/main" id="{C024B8EA-BD29-B960-4090-B9E012B97F57}"/>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92150" y="228856"/>
            <a:ext cx="5846546" cy="2927350"/>
          </a:xfrm>
          <a:prstGeom prst="rect">
            <a:avLst/>
          </a:prstGeom>
        </p:spPr>
      </p:pic>
      <p:pic>
        <p:nvPicPr>
          <p:cNvPr id="10" name="Picture 9" descr="An elderly person lying in bed with her hand on her forehead&#10;&#10;Description automatically generated">
            <a:extLst>
              <a:ext uri="{FF2B5EF4-FFF2-40B4-BE49-F238E27FC236}">
                <a16:creationId xmlns:a16="http://schemas.microsoft.com/office/drawing/2014/main" id="{D6C60BC6-6BDE-02BA-DB9C-0115B72E740D}"/>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673849" y="228856"/>
            <a:ext cx="5221109" cy="2927350"/>
          </a:xfrm>
          <a:prstGeom prst="rect">
            <a:avLst/>
          </a:prstGeom>
        </p:spPr>
      </p:pic>
      <p:pic>
        <p:nvPicPr>
          <p:cNvPr id="12" name="Picture 11" descr="A close-up of a newspaper&#10;&#10;Description automatically generated">
            <a:extLst>
              <a:ext uri="{FF2B5EF4-FFF2-40B4-BE49-F238E27FC236}">
                <a16:creationId xmlns:a16="http://schemas.microsoft.com/office/drawing/2014/main" id="{26A87E6E-63D5-FD9E-2E2A-9163BEAE3F23}"/>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3159367" y="1977683"/>
            <a:ext cx="5489573" cy="3028119"/>
          </a:xfrm>
          <a:prstGeom prst="rect">
            <a:avLst/>
          </a:prstGeom>
        </p:spPr>
      </p:pic>
    </p:spTree>
    <p:extLst>
      <p:ext uri="{BB962C8B-B14F-4D97-AF65-F5344CB8AC3E}">
        <p14:creationId xmlns:p14="http://schemas.microsoft.com/office/powerpoint/2010/main" val="39792592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E47F45D-BC34-CA47-82E5-D325A9133B3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5539" r="1660" b="3688"/>
          <a:stretch/>
        </p:blipFill>
        <p:spPr>
          <a:xfrm>
            <a:off x="712930" y="1206500"/>
            <a:ext cx="2924285" cy="4040537"/>
          </a:xfrm>
          <a:prstGeom prst="rect">
            <a:avLst/>
          </a:prstGeom>
          <a:ln>
            <a:noFill/>
          </a:ln>
          <a:effectLst/>
        </p:spPr>
      </p:pic>
      <p:sp>
        <p:nvSpPr>
          <p:cNvPr id="8" name="Rectangle 7">
            <a:extLst>
              <a:ext uri="{FF2B5EF4-FFF2-40B4-BE49-F238E27FC236}">
                <a16:creationId xmlns:a16="http://schemas.microsoft.com/office/drawing/2014/main" id="{4A6CB498-FED8-E43D-B298-DDCA171594E7}"/>
              </a:ext>
            </a:extLst>
          </p:cNvPr>
          <p:cNvSpPr/>
          <p:nvPr/>
        </p:nvSpPr>
        <p:spPr bwMode="auto">
          <a:xfrm>
            <a:off x="3872089" y="1206500"/>
            <a:ext cx="7999799" cy="5143272"/>
          </a:xfrm>
          <a:prstGeom prst="rect">
            <a:avLst/>
          </a:prstGeom>
          <a:solidFill>
            <a:srgbClr val="DEF1F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highlight>
                <a:srgbClr val="DCEDF1"/>
              </a:highlight>
              <a:uLnTx/>
              <a:uFillTx/>
              <a:latin typeface="Times"/>
              <a:ea typeface="+mn-ea"/>
              <a:cs typeface="+mn-cs"/>
            </a:endParaRPr>
          </a:p>
        </p:txBody>
      </p:sp>
      <p:pic>
        <p:nvPicPr>
          <p:cNvPr id="12" name="Picture 11" descr="A screenshot of a computer&#10;&#10;Description automatically generated">
            <a:extLst>
              <a:ext uri="{FF2B5EF4-FFF2-40B4-BE49-F238E27FC236}">
                <a16:creationId xmlns:a16="http://schemas.microsoft.com/office/drawing/2014/main" id="{771212B3-3C1C-D2BA-D8B9-39C7ADE7CC7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978684" y="2120590"/>
            <a:ext cx="3731578" cy="2362191"/>
          </a:xfrm>
          <a:prstGeom prst="rect">
            <a:avLst/>
          </a:prstGeom>
        </p:spPr>
      </p:pic>
      <p:pic>
        <p:nvPicPr>
          <p:cNvPr id="14" name="Picture 13" descr="A screenshot of a computer&#10;&#10;Description automatically generated">
            <a:extLst>
              <a:ext uri="{FF2B5EF4-FFF2-40B4-BE49-F238E27FC236}">
                <a16:creationId xmlns:a16="http://schemas.microsoft.com/office/drawing/2014/main" id="{53406065-E87C-38CB-EB54-F36665D02F9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112201" y="2120590"/>
            <a:ext cx="3704857" cy="4050792"/>
          </a:xfrm>
          <a:prstGeom prst="rect">
            <a:avLst/>
          </a:prstGeom>
        </p:spPr>
      </p:pic>
      <p:pic>
        <p:nvPicPr>
          <p:cNvPr id="16" name="Picture 15" descr="A close-up of black text&#10;&#10;Description automatically generated">
            <a:extLst>
              <a:ext uri="{FF2B5EF4-FFF2-40B4-BE49-F238E27FC236}">
                <a16:creationId xmlns:a16="http://schemas.microsoft.com/office/drawing/2014/main" id="{E085BF18-27BF-9C7D-8A53-59D37D73883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067472" y="1314615"/>
            <a:ext cx="4057056" cy="697861"/>
          </a:xfrm>
          <a:prstGeom prst="rect">
            <a:avLst/>
          </a:prstGeom>
        </p:spPr>
      </p:pic>
      <p:sp>
        <p:nvSpPr>
          <p:cNvPr id="7" name="Title 6">
            <a:extLst>
              <a:ext uri="{FF2B5EF4-FFF2-40B4-BE49-F238E27FC236}">
                <a16:creationId xmlns:a16="http://schemas.microsoft.com/office/drawing/2014/main" id="{A4C58D86-0F26-18DE-50DE-9130DD044AE1}"/>
              </a:ext>
            </a:extLst>
          </p:cNvPr>
          <p:cNvSpPr>
            <a:spLocks noGrp="1"/>
          </p:cNvSpPr>
          <p:nvPr>
            <p:ph type="title"/>
          </p:nvPr>
        </p:nvSpPr>
        <p:spPr/>
        <p:txBody>
          <a:bodyPr>
            <a:normAutofit/>
          </a:bodyPr>
          <a:lstStyle/>
          <a:p>
            <a:r>
              <a:rPr lang="en-US" sz="3600" b="1" kern="0" dirty="0"/>
              <a:t>EHRA Consensus Document on Patient Values &amp; Preferences</a:t>
            </a:r>
            <a:endParaRPr lang="en-US" dirty="0"/>
          </a:p>
        </p:txBody>
      </p:sp>
      <p:sp>
        <p:nvSpPr>
          <p:cNvPr id="9" name="Footer Placeholder 8">
            <a:extLst>
              <a:ext uri="{FF2B5EF4-FFF2-40B4-BE49-F238E27FC236}">
                <a16:creationId xmlns:a16="http://schemas.microsoft.com/office/drawing/2014/main" id="{2BDC8323-6A46-7225-73DB-BA98D7F0982B}"/>
              </a:ext>
            </a:extLst>
          </p:cNvPr>
          <p:cNvSpPr>
            <a:spLocks noGrp="1"/>
          </p:cNvSpPr>
          <p:nvPr>
            <p:ph type="ftr" sz="quarter" idx="3"/>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000000">
                    <a:lumMod val="50000"/>
                    <a:lumOff val="50000"/>
                  </a:srgbClr>
                </a:solidFill>
                <a:effectLst/>
                <a:uLnTx/>
                <a:uFillTx/>
                <a:latin typeface="Arial" charset="0"/>
                <a:ea typeface="+mn-ea"/>
                <a:cs typeface="+mn-cs"/>
              </a:rPr>
              <a:t>Lane DA, et al. </a:t>
            </a:r>
            <a:r>
              <a:rPr kumimoji="0" lang="en-US" sz="1000" b="0" i="1" u="none" strike="noStrike" kern="1200" cap="none" spc="0" normalizeH="0" baseline="0" noProof="0" dirty="0">
                <a:ln>
                  <a:noFill/>
                </a:ln>
                <a:solidFill>
                  <a:srgbClr val="000000">
                    <a:lumMod val="50000"/>
                    <a:lumOff val="50000"/>
                  </a:srgbClr>
                </a:solidFill>
                <a:effectLst/>
                <a:uLnTx/>
                <a:uFillTx/>
                <a:latin typeface="Arial" charset="0"/>
                <a:ea typeface="+mn-ea"/>
                <a:cs typeface="+mn-cs"/>
              </a:rPr>
              <a:t>EP </a:t>
            </a:r>
            <a:r>
              <a:rPr kumimoji="0" lang="en-US" sz="1000" b="0" i="1" u="none" strike="noStrike" kern="1200" cap="none" spc="0" normalizeH="0" baseline="0" noProof="0" dirty="0" err="1">
                <a:ln>
                  <a:noFill/>
                </a:ln>
                <a:solidFill>
                  <a:srgbClr val="000000">
                    <a:lumMod val="50000"/>
                    <a:lumOff val="50000"/>
                  </a:srgbClr>
                </a:solidFill>
                <a:effectLst/>
                <a:uLnTx/>
                <a:uFillTx/>
                <a:latin typeface="Arial" charset="0"/>
                <a:ea typeface="+mn-ea"/>
                <a:cs typeface="+mn-cs"/>
              </a:rPr>
              <a:t>Eurospace</a:t>
            </a:r>
            <a:r>
              <a:rPr kumimoji="0" lang="en-US" sz="1000" b="0" i="0" u="none" strike="noStrike" kern="1200" cap="none" spc="0" normalizeH="0" baseline="0" noProof="0" dirty="0">
                <a:ln>
                  <a:noFill/>
                </a:ln>
                <a:solidFill>
                  <a:srgbClr val="000000">
                    <a:lumMod val="50000"/>
                    <a:lumOff val="50000"/>
                  </a:srgbClr>
                </a:solidFill>
                <a:effectLst/>
                <a:uLnTx/>
                <a:uFillTx/>
                <a:latin typeface="Arial" charset="0"/>
                <a:ea typeface="+mn-ea"/>
                <a:cs typeface="+mn-cs"/>
              </a:rPr>
              <a:t>. 2015;17(12):1747-1769.</a:t>
            </a:r>
          </a:p>
        </p:txBody>
      </p:sp>
    </p:spTree>
    <p:extLst>
      <p:ext uri="{BB962C8B-B14F-4D97-AF65-F5344CB8AC3E}">
        <p14:creationId xmlns:p14="http://schemas.microsoft.com/office/powerpoint/2010/main" val="798381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285336"/>
            <a:ext cx="10515600" cy="4891627"/>
          </a:xfrm>
        </p:spPr>
        <p:txBody>
          <a:bodyPr>
            <a:normAutofit/>
          </a:bodyPr>
          <a:lstStyle/>
          <a:p>
            <a:pPr marL="0" indent="0">
              <a:buNone/>
            </a:pPr>
            <a:r>
              <a:rPr lang="en-US" sz="3200" b="1" dirty="0"/>
              <a:t>Empower &amp; support patients to:</a:t>
            </a:r>
          </a:p>
          <a:p>
            <a:r>
              <a:rPr lang="en-US" sz="3200" dirty="0"/>
              <a:t>Understand what their doctors are telling them</a:t>
            </a:r>
          </a:p>
          <a:p>
            <a:r>
              <a:rPr lang="en-US" sz="3200" dirty="0"/>
              <a:t>Communicate more effectively with their doctors</a:t>
            </a:r>
          </a:p>
          <a:p>
            <a:r>
              <a:rPr lang="en-US" sz="3200" dirty="0"/>
              <a:t>Make better decisions about their care</a:t>
            </a:r>
          </a:p>
          <a:p>
            <a:r>
              <a:rPr lang="en-US" sz="3200" dirty="0"/>
              <a:t>Be adherent to their medications</a:t>
            </a:r>
          </a:p>
          <a:p>
            <a:r>
              <a:rPr lang="en-US" sz="3200" dirty="0"/>
              <a:t>Know that they are not alone</a:t>
            </a:r>
          </a:p>
        </p:txBody>
      </p:sp>
      <p:sp>
        <p:nvSpPr>
          <p:cNvPr id="2" name="Title 1"/>
          <p:cNvSpPr>
            <a:spLocks noGrp="1"/>
          </p:cNvSpPr>
          <p:nvPr>
            <p:ph type="title"/>
          </p:nvPr>
        </p:nvSpPr>
        <p:spPr>
          <a:xfrm>
            <a:off x="838200" y="-1"/>
            <a:ext cx="10515600" cy="1105949"/>
          </a:xfrm>
        </p:spPr>
        <p:txBody>
          <a:bodyPr/>
          <a:lstStyle/>
          <a:p>
            <a:r>
              <a:rPr lang="en-US" dirty="0"/>
              <a:t>AF Patient Organization Sites</a:t>
            </a:r>
          </a:p>
        </p:txBody>
      </p:sp>
      <p:pic>
        <p:nvPicPr>
          <p:cNvPr id="5" name="Picture 4">
            <a:extLst>
              <a:ext uri="{FF2B5EF4-FFF2-40B4-BE49-F238E27FC236}">
                <a16:creationId xmlns:a16="http://schemas.microsoft.com/office/drawing/2014/main" id="{85A355AE-F6D6-445E-B78A-B25AEB2E2D9D}"/>
              </a:ext>
            </a:extLst>
          </p:cNvPr>
          <p:cNvPicPr>
            <a:picLocks noChangeAspect="1"/>
          </p:cNvPicPr>
          <p:nvPr/>
        </p:nvPicPr>
        <p:blipFill>
          <a:blip r:embed="rId3"/>
          <a:stretch>
            <a:fillRect/>
          </a:stretch>
        </p:blipFill>
        <p:spPr>
          <a:xfrm>
            <a:off x="8248650" y="5362575"/>
            <a:ext cx="3943350" cy="1495425"/>
          </a:xfrm>
          <a:prstGeom prst="rect">
            <a:avLst/>
          </a:prstGeom>
        </p:spPr>
      </p:pic>
    </p:spTree>
    <p:extLst>
      <p:ext uri="{BB962C8B-B14F-4D97-AF65-F5344CB8AC3E}">
        <p14:creationId xmlns:p14="http://schemas.microsoft.com/office/powerpoint/2010/main" val="4089625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A5B30D-6EBE-AAA4-358F-AC940433A275}"/>
              </a:ext>
            </a:extLst>
          </p:cNvPr>
          <p:cNvSpPr>
            <a:spLocks noGrp="1"/>
          </p:cNvSpPr>
          <p:nvPr>
            <p:ph type="title"/>
          </p:nvPr>
        </p:nvSpPr>
        <p:spPr/>
        <p:txBody>
          <a:bodyPr/>
          <a:lstStyle/>
          <a:p>
            <a:r>
              <a:rPr lang="en-US" dirty="0"/>
              <a:t>Disclaimer</a:t>
            </a:r>
          </a:p>
        </p:txBody>
      </p:sp>
      <p:sp>
        <p:nvSpPr>
          <p:cNvPr id="10" name="Content Placeholder 4">
            <a:extLst>
              <a:ext uri="{FF2B5EF4-FFF2-40B4-BE49-F238E27FC236}">
                <a16:creationId xmlns:a16="http://schemas.microsoft.com/office/drawing/2014/main" id="{ED686F8A-DE79-29E4-3A92-6740BE7B4ED7}"/>
              </a:ext>
            </a:extLst>
          </p:cNvPr>
          <p:cNvSpPr txBox="1">
            <a:spLocks/>
          </p:cNvSpPr>
          <p:nvPr/>
        </p:nvSpPr>
        <p:spPr>
          <a:xfrm>
            <a:off x="838200" y="1825625"/>
            <a:ext cx="10515600" cy="284658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The views and opinions expressed in this educational activity are those of the faculty and do not necessarily represent the views of Total CME, LLC, the CME providers, or the companies providing educational grants. This presentation is not intended to define an exclusive course of patient management; the participant should use their clinical judgment, knowledge, experience, and diagnostic skills in applying or adopting for professional use any of the information provided herein. Any procedures, medications, or other courses of diagnosis or treatment discussed or suggested in this activity should not be used by clinicians without evaluation of their patient's conditions and possible contraindications or dangers in use, review of any applicable manufacturer’s product information, and comparison with recommendations of other authorities. Links to other sites may be provided as additional sources of information. </a:t>
            </a:r>
          </a:p>
        </p:txBody>
      </p:sp>
    </p:spTree>
    <p:extLst>
      <p:ext uri="{BB962C8B-B14F-4D97-AF65-F5344CB8AC3E}">
        <p14:creationId xmlns:p14="http://schemas.microsoft.com/office/powerpoint/2010/main" val="33065145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C52CB23-A893-F3BC-7EE2-D977C82AA838}"/>
              </a:ext>
            </a:extLst>
          </p:cNvPr>
          <p:cNvSpPr/>
          <p:nvPr/>
        </p:nvSpPr>
        <p:spPr>
          <a:xfrm>
            <a:off x="-1" y="0"/>
            <a:ext cx="12192000" cy="6858000"/>
          </a:xfrm>
          <a:prstGeom prst="rect">
            <a:avLst/>
          </a:prstGeom>
          <a:solidFill>
            <a:srgbClr val="0098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7" name="Graphic 16" descr="User with solid fill">
            <a:extLst>
              <a:ext uri="{FF2B5EF4-FFF2-40B4-BE49-F238E27FC236}">
                <a16:creationId xmlns:a16="http://schemas.microsoft.com/office/drawing/2014/main" id="{74847793-B893-A93A-FFCC-6C95F2C9FE22}"/>
              </a:ext>
            </a:extLst>
          </p:cNvPr>
          <p:cNvPicPr>
            <a:picLocks noChangeAspect="1"/>
          </p:cNvPicPr>
          <p:nvPr/>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28418" t="35016" r="44861" b="50079"/>
          <a:stretch/>
        </p:blipFill>
        <p:spPr>
          <a:xfrm>
            <a:off x="6250613" y="0"/>
            <a:ext cx="5941387" cy="3314044"/>
          </a:xfrm>
          <a:prstGeom prst="rect">
            <a:avLst/>
          </a:prstGeom>
        </p:spPr>
      </p:pic>
      <p:sp>
        <p:nvSpPr>
          <p:cNvPr id="7" name="TextBox 6">
            <a:extLst>
              <a:ext uri="{FF2B5EF4-FFF2-40B4-BE49-F238E27FC236}">
                <a16:creationId xmlns:a16="http://schemas.microsoft.com/office/drawing/2014/main" id="{FD65D34E-012D-57F2-01D9-E33429ED2AC6}"/>
              </a:ext>
            </a:extLst>
          </p:cNvPr>
          <p:cNvSpPr txBox="1"/>
          <p:nvPr/>
        </p:nvSpPr>
        <p:spPr>
          <a:xfrm>
            <a:off x="870978" y="550718"/>
            <a:ext cx="7793520"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Looking for more resources </a:t>
            </a:r>
            <a:b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on this topic?</a:t>
            </a:r>
          </a:p>
        </p:txBody>
      </p:sp>
      <p:pic>
        <p:nvPicPr>
          <p:cNvPr id="18" name="Graphic 17" descr="User with solid fill">
            <a:extLst>
              <a:ext uri="{FF2B5EF4-FFF2-40B4-BE49-F238E27FC236}">
                <a16:creationId xmlns:a16="http://schemas.microsoft.com/office/drawing/2014/main" id="{5C24E54E-14AB-F843-0853-616E04BAE910}"/>
              </a:ext>
            </a:extLst>
          </p:cNvPr>
          <p:cNvPicPr>
            <a:picLocks noChangeAspect="1"/>
          </p:cNvPicPr>
          <p:nvPr/>
        </p:nvPicPr>
        <p:blipFill rotWithShape="1">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l="28418" t="41261" r="53427" b="50079"/>
          <a:stretch/>
        </p:blipFill>
        <p:spPr>
          <a:xfrm flipH="1" flipV="1">
            <a:off x="-1" y="3543956"/>
            <a:ext cx="6948177" cy="3314044"/>
          </a:xfrm>
          <a:prstGeom prst="rect">
            <a:avLst/>
          </a:prstGeom>
        </p:spPr>
      </p:pic>
      <p:sp>
        <p:nvSpPr>
          <p:cNvPr id="2" name="TextBox 1">
            <a:hlinkClick r:id="rId7" tooltip="MedEd On The Go"/>
            <a:extLst>
              <a:ext uri="{FF2B5EF4-FFF2-40B4-BE49-F238E27FC236}">
                <a16:creationId xmlns:a16="http://schemas.microsoft.com/office/drawing/2014/main" id="{624C7CEC-6FAA-E8C2-47BA-84734D0A035F}"/>
              </a:ext>
            </a:extLst>
          </p:cNvPr>
          <p:cNvSpPr txBox="1"/>
          <p:nvPr/>
        </p:nvSpPr>
        <p:spPr>
          <a:xfrm>
            <a:off x="870978" y="5018509"/>
            <a:ext cx="6077198" cy="1152465"/>
          </a:xfrm>
          <a:prstGeom prst="roundRect">
            <a:avLst>
              <a:gd name="adj" fmla="val 48137"/>
            </a:avLst>
          </a:prstGeom>
          <a:solidFill>
            <a:schemeClr val="bg1"/>
          </a:solidFill>
          <a:ln>
            <a:noFill/>
          </a:ln>
          <a:effectLst/>
        </p:spPr>
        <p:txBody>
          <a:bodyPr wrap="square" tIns="182880" bIns="9144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hlinkClick r:id="rId8" tooltip="Visit us now!"/>
              </a:rPr>
              <a:t>www.MedEdOTG.com</a:t>
            </a:r>
            <a:endPar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endParaRPr>
          </a:p>
        </p:txBody>
      </p:sp>
      <p:sp>
        <p:nvSpPr>
          <p:cNvPr id="3" name="TextBox 2">
            <a:extLst>
              <a:ext uri="{FF2B5EF4-FFF2-40B4-BE49-F238E27FC236}">
                <a16:creationId xmlns:a16="http://schemas.microsoft.com/office/drawing/2014/main" id="{C54A7D02-C060-E473-59D6-ABDD4DCC19A6}"/>
              </a:ext>
            </a:extLst>
          </p:cNvPr>
          <p:cNvSpPr txBox="1"/>
          <p:nvPr/>
        </p:nvSpPr>
        <p:spPr>
          <a:xfrm>
            <a:off x="870979" y="2424875"/>
            <a:ext cx="4310622" cy="203132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CME/CE in minutes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Congress highlights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Late-breaking data</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Quizzes</a:t>
            </a:r>
          </a:p>
        </p:txBody>
      </p:sp>
      <p:sp>
        <p:nvSpPr>
          <p:cNvPr id="8" name="TextBox 7">
            <a:extLst>
              <a:ext uri="{FF2B5EF4-FFF2-40B4-BE49-F238E27FC236}">
                <a16:creationId xmlns:a16="http://schemas.microsoft.com/office/drawing/2014/main" id="{531AC232-9957-4A51-B937-C4AB6A46FA92}"/>
              </a:ext>
            </a:extLst>
          </p:cNvPr>
          <p:cNvSpPr txBox="1"/>
          <p:nvPr/>
        </p:nvSpPr>
        <p:spPr>
          <a:xfrm>
            <a:off x="5058796" y="2424875"/>
            <a:ext cx="5225023" cy="150810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Webinars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In-person events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Slides &amp; resources</a:t>
            </a:r>
          </a:p>
        </p:txBody>
      </p:sp>
      <p:pic>
        <p:nvPicPr>
          <p:cNvPr id="10" name="Graphic 9">
            <a:extLst>
              <a:ext uri="{FF2B5EF4-FFF2-40B4-BE49-F238E27FC236}">
                <a16:creationId xmlns:a16="http://schemas.microsoft.com/office/drawing/2014/main" id="{93E4D248-876E-0145-581A-20C841F43DE5}"/>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9036699" y="446062"/>
            <a:ext cx="2494241" cy="1255751"/>
          </a:xfrm>
          <a:prstGeom prst="rect">
            <a:avLst/>
          </a:prstGeom>
        </p:spPr>
      </p:pic>
    </p:spTree>
    <p:extLst>
      <p:ext uri="{BB962C8B-B14F-4D97-AF65-F5344CB8AC3E}">
        <p14:creationId xmlns:p14="http://schemas.microsoft.com/office/powerpoint/2010/main" val="24058161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lanet earth with the sun in the background&#10;&#10;Description automatically generated">
            <a:extLst>
              <a:ext uri="{FF2B5EF4-FFF2-40B4-BE49-F238E27FC236}">
                <a16:creationId xmlns:a16="http://schemas.microsoft.com/office/drawing/2014/main" id="{BBE0E4DE-7F27-E70D-E55E-C22BDB3093F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6263"/>
            <a:ext cx="12192000" cy="6858000"/>
          </a:xfrm>
          <a:prstGeom prst="rect">
            <a:avLst/>
          </a:prstGeom>
        </p:spPr>
      </p:pic>
      <p:sp>
        <p:nvSpPr>
          <p:cNvPr id="13" name="Rounded Rectangle 12">
            <a:extLst>
              <a:ext uri="{FF2B5EF4-FFF2-40B4-BE49-F238E27FC236}">
                <a16:creationId xmlns:a16="http://schemas.microsoft.com/office/drawing/2014/main" id="{CCE922C4-32EC-FE59-8FFA-B25281E9C62A}"/>
              </a:ext>
            </a:extLst>
          </p:cNvPr>
          <p:cNvSpPr/>
          <p:nvPr/>
        </p:nvSpPr>
        <p:spPr>
          <a:xfrm rot="16200000">
            <a:off x="3159389" y="-2212783"/>
            <a:ext cx="5873222" cy="11228681"/>
          </a:xfrm>
          <a:prstGeom prst="roundRect">
            <a:avLst>
              <a:gd name="adj" fmla="val 602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0" b="1" i="0" u="none" strike="noStrike" kern="1200" cap="none" spc="0" normalizeH="0" baseline="0" noProof="0" dirty="0">
              <a:ln>
                <a:noFill/>
              </a:ln>
              <a:solidFill>
                <a:srgbClr val="00539B"/>
              </a:solidFill>
              <a:effectLst/>
              <a:uLnTx/>
              <a:uFillTx/>
              <a:latin typeface="Century Gothic" panose="020B0502020202020204" pitchFamily="34" charset="0"/>
              <a:ea typeface="+mn-ea"/>
              <a:cs typeface="+mn-cs"/>
            </a:endParaRPr>
          </a:p>
        </p:txBody>
      </p:sp>
      <p:sp>
        <p:nvSpPr>
          <p:cNvPr id="3" name="Title 2">
            <a:extLst>
              <a:ext uri="{FF2B5EF4-FFF2-40B4-BE49-F238E27FC236}">
                <a16:creationId xmlns:a16="http://schemas.microsoft.com/office/drawing/2014/main" id="{BBA9A119-196E-4AE0-53FE-927C306A611B}"/>
              </a:ext>
            </a:extLst>
          </p:cNvPr>
          <p:cNvSpPr>
            <a:spLocks noGrp="1"/>
          </p:cNvSpPr>
          <p:nvPr>
            <p:ph type="title"/>
          </p:nvPr>
        </p:nvSpPr>
        <p:spPr>
          <a:xfrm>
            <a:off x="1194740" y="3666466"/>
            <a:ext cx="10132021" cy="555595"/>
          </a:xfrm>
        </p:spPr>
        <p:txBody>
          <a:bodyPr>
            <a:noAutofit/>
          </a:bodyPr>
          <a:lstStyle/>
          <a:p>
            <a:pPr>
              <a:lnSpc>
                <a:spcPct val="100000"/>
              </a:lnSpc>
              <a:spcBef>
                <a:spcPts val="1800"/>
              </a:spcBef>
              <a:spcAft>
                <a:spcPts val="1200"/>
              </a:spcAft>
            </a:pPr>
            <a:r>
              <a:rPr lang="en-US" sz="2000" b="0" dirty="0">
                <a:solidFill>
                  <a:schemeClr val="accent2"/>
                </a:solidFill>
                <a:latin typeface="Century Gothic" panose="020B0502020202020204" pitchFamily="34" charset="0"/>
              </a:rPr>
              <a:t>Factors Driving the Underuse of Anticoagulant Therapy for Stroke Prevention</a:t>
            </a:r>
            <a:endParaRPr lang="en-US" b="0" dirty="0">
              <a:solidFill>
                <a:schemeClr val="accent2"/>
              </a:solidFill>
              <a:latin typeface="Century Gothic" panose="020B0502020202020204" pitchFamily="34" charset="0"/>
            </a:endParaRPr>
          </a:p>
        </p:txBody>
      </p:sp>
      <p:sp>
        <p:nvSpPr>
          <p:cNvPr id="7" name="Text Placeholder 4">
            <a:extLst>
              <a:ext uri="{FF2B5EF4-FFF2-40B4-BE49-F238E27FC236}">
                <a16:creationId xmlns:a16="http://schemas.microsoft.com/office/drawing/2014/main" id="{D5386BA7-CF61-F3DE-0E93-597EA92419F3}"/>
              </a:ext>
            </a:extLst>
          </p:cNvPr>
          <p:cNvSpPr txBox="1">
            <a:spLocks/>
          </p:cNvSpPr>
          <p:nvPr/>
        </p:nvSpPr>
        <p:spPr>
          <a:xfrm>
            <a:off x="1194741" y="4541786"/>
            <a:ext cx="10515600" cy="1766887"/>
          </a:xfrm>
          <a:prstGeom prst="rect">
            <a:avLst/>
          </a:prstGeom>
        </p:spPr>
        <p:txBody>
          <a:bodyPr/>
          <a:lstStyle>
            <a:lvl1pPr marL="228600" indent="-228600" algn="l" defTabSz="914400" rtl="0" eaLnBrk="1" latinLnBrk="0" hangingPunct="1">
              <a:lnSpc>
                <a:spcPct val="100000"/>
              </a:lnSpc>
              <a:spcBef>
                <a:spcPts val="1000"/>
              </a:spcBef>
              <a:buClr>
                <a:schemeClr val="tx1"/>
              </a:buClr>
              <a:buFont typeface="Arial" panose="020B0604020202020204" pitchFamily="34" charset="0"/>
              <a:buChar char="•"/>
              <a:defRPr sz="2800" kern="1200">
                <a:solidFill>
                  <a:schemeClr val="bg2">
                    <a:lumMod val="25000"/>
                  </a:schemeClr>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100000"/>
              </a:lnSpc>
              <a:spcBef>
                <a:spcPts val="500"/>
              </a:spcBef>
              <a:buClr>
                <a:schemeClr val="accent1"/>
              </a:buClr>
              <a:buFont typeface="Arial" panose="020B0604020202020204" pitchFamily="34" charset="0"/>
              <a:buChar char="•"/>
              <a:defRPr sz="2400" kern="1200">
                <a:solidFill>
                  <a:schemeClr val="bg2">
                    <a:lumMod val="25000"/>
                  </a:schemeClr>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100000"/>
              </a:lnSpc>
              <a:spcBef>
                <a:spcPts val="500"/>
              </a:spcBef>
              <a:buClr>
                <a:schemeClr val="accent2"/>
              </a:buClr>
              <a:buFont typeface="Arial" panose="020B0604020202020204" pitchFamily="34" charset="0"/>
              <a:buChar char="–"/>
              <a:defRPr sz="2000" kern="1200">
                <a:solidFill>
                  <a:schemeClr val="bg2">
                    <a:lumMod val="25000"/>
                  </a:schemeClr>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bg2">
                    <a:lumMod val="25000"/>
                  </a:schemeClr>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bg2">
                    <a:lumMod val="25000"/>
                  </a:schemeClr>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kumimoji="0" lang="en-US" sz="2000" b="1" i="0" u="none" strike="noStrike" kern="1200" cap="none" spc="0" normalizeH="0" baseline="0" noProof="0" dirty="0">
                <a:ln>
                  <a:noFill/>
                </a:ln>
                <a:solidFill>
                  <a:srgbClr val="F3F3F3">
                    <a:lumMod val="25000"/>
                  </a:srgbClr>
                </a:solidFill>
                <a:effectLst/>
                <a:uLnTx/>
                <a:uFillTx/>
                <a:latin typeface="Calibri" panose="020F0502020204030204" pitchFamily="34" charset="0"/>
                <a:ea typeface="+mn-ea"/>
                <a:cs typeface="Calibri" panose="020F0502020204030204" pitchFamily="34" charset="0"/>
              </a:rPr>
              <a:t>Elaine M. </a:t>
            </a:r>
            <a:r>
              <a:rPr kumimoji="0" lang="en-US" sz="2000" b="1" i="0" u="none" strike="noStrike" kern="1200" cap="none" spc="0" normalizeH="0" baseline="0" noProof="0" dirty="0" err="1">
                <a:ln>
                  <a:noFill/>
                </a:ln>
                <a:solidFill>
                  <a:srgbClr val="F3F3F3">
                    <a:lumMod val="25000"/>
                  </a:srgbClr>
                </a:solidFill>
                <a:effectLst/>
                <a:uLnTx/>
                <a:uFillTx/>
                <a:latin typeface="Calibri" panose="020F0502020204030204" pitchFamily="34" charset="0"/>
                <a:ea typeface="+mn-ea"/>
                <a:cs typeface="Calibri" panose="020F0502020204030204" pitchFamily="34" charset="0"/>
              </a:rPr>
              <a:t>Hylek</a:t>
            </a:r>
            <a:r>
              <a:rPr kumimoji="0" lang="en-US" sz="2000" b="1" i="0" u="none" strike="noStrike" kern="1200" cap="none" spc="0" normalizeH="0" baseline="0" noProof="0" dirty="0">
                <a:ln>
                  <a:noFill/>
                </a:ln>
                <a:solidFill>
                  <a:srgbClr val="F3F3F3">
                    <a:lumMod val="25000"/>
                  </a:srgbClr>
                </a:solidFill>
                <a:effectLst/>
                <a:uLnTx/>
                <a:uFillTx/>
                <a:latin typeface="Calibri" panose="020F0502020204030204" pitchFamily="34" charset="0"/>
                <a:ea typeface="+mn-ea"/>
                <a:cs typeface="Calibri" panose="020F0502020204030204" pitchFamily="34" charset="0"/>
              </a:rPr>
              <a:t>, MD, MPH</a:t>
            </a:r>
          </a:p>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kumimoji="0" lang="en-US" sz="1400" b="0" i="0" u="none" strike="noStrike" kern="1200" cap="none" spc="0" normalizeH="0" baseline="0" noProof="0" dirty="0">
                <a:ln>
                  <a:noFill/>
                </a:ln>
                <a:solidFill>
                  <a:srgbClr val="F3F3F3">
                    <a:lumMod val="25000"/>
                  </a:srgbClr>
                </a:solidFill>
                <a:effectLst/>
                <a:uLnTx/>
                <a:uFillTx/>
                <a:latin typeface="Calibri" panose="020F0502020204030204" pitchFamily="34" charset="0"/>
                <a:ea typeface="+mn-ea"/>
                <a:cs typeface="Calibri" panose="020F0502020204030204" pitchFamily="34" charset="0"/>
              </a:rPr>
              <a:t>Professor of Medicine</a:t>
            </a:r>
          </a:p>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kumimoji="0" lang="en-US" sz="1400" b="0" i="0" u="none" strike="noStrike" kern="1200" cap="none" spc="0" normalizeH="0" baseline="0" noProof="0" dirty="0">
                <a:ln>
                  <a:noFill/>
                </a:ln>
                <a:solidFill>
                  <a:srgbClr val="F3F3F3">
                    <a:lumMod val="25000"/>
                  </a:srgbClr>
                </a:solidFill>
                <a:effectLst/>
                <a:uLnTx/>
                <a:uFillTx/>
                <a:latin typeface="Calibri" panose="020F0502020204030204" pitchFamily="34" charset="0"/>
                <a:ea typeface="+mn-ea"/>
                <a:cs typeface="Calibri" panose="020F0502020204030204" pitchFamily="34" charset="0"/>
              </a:rPr>
              <a:t>Boston University School of Medicine</a:t>
            </a:r>
          </a:p>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kumimoji="0" lang="en-US" sz="1400" b="0" i="0" u="none" strike="noStrike" kern="1200" cap="none" spc="0" normalizeH="0" baseline="0" noProof="0" dirty="0">
                <a:ln>
                  <a:noFill/>
                </a:ln>
                <a:solidFill>
                  <a:srgbClr val="F3F3F3">
                    <a:lumMod val="25000"/>
                  </a:srgbClr>
                </a:solidFill>
                <a:effectLst/>
                <a:uLnTx/>
                <a:uFillTx/>
                <a:latin typeface="Calibri" panose="020F0502020204030204" pitchFamily="34" charset="0"/>
                <a:ea typeface="+mn-ea"/>
                <a:cs typeface="Calibri" panose="020F0502020204030204" pitchFamily="34" charset="0"/>
              </a:rPr>
              <a:t>Director, Thrombosis Clinic and Anticoagulation Service</a:t>
            </a:r>
          </a:p>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kumimoji="0" lang="en-US" sz="1400" b="0" i="0" u="none" strike="noStrike" kern="1200" cap="none" spc="0" normalizeH="0" baseline="0" noProof="0" dirty="0">
                <a:ln>
                  <a:noFill/>
                </a:ln>
                <a:solidFill>
                  <a:srgbClr val="F3F3F3">
                    <a:lumMod val="25000"/>
                  </a:srgbClr>
                </a:solidFill>
                <a:effectLst/>
                <a:uLnTx/>
                <a:uFillTx/>
                <a:latin typeface="Calibri" panose="020F0502020204030204" pitchFamily="34" charset="0"/>
                <a:ea typeface="+mn-ea"/>
                <a:cs typeface="Calibri" panose="020F0502020204030204" pitchFamily="34" charset="0"/>
              </a:rPr>
              <a:t>Boston Medical Center</a:t>
            </a:r>
          </a:p>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kumimoji="0" lang="en-US" sz="1400" b="0" i="0" u="none" strike="noStrike" kern="1200" cap="none" spc="0" normalizeH="0" baseline="0" noProof="0" dirty="0">
                <a:ln>
                  <a:noFill/>
                </a:ln>
                <a:solidFill>
                  <a:srgbClr val="F3F3F3">
                    <a:lumMod val="25000"/>
                  </a:srgbClr>
                </a:solidFill>
                <a:effectLst/>
                <a:uLnTx/>
                <a:uFillTx/>
                <a:latin typeface="Calibri" panose="020F0502020204030204" pitchFamily="34" charset="0"/>
                <a:ea typeface="+mn-ea"/>
                <a:cs typeface="Calibri" panose="020F0502020204030204" pitchFamily="34" charset="0"/>
              </a:rPr>
              <a:t>Boston, MA</a:t>
            </a:r>
          </a:p>
        </p:txBody>
      </p:sp>
      <p:pic>
        <p:nvPicPr>
          <p:cNvPr id="11" name="Picture 10">
            <a:extLst>
              <a:ext uri="{FF2B5EF4-FFF2-40B4-BE49-F238E27FC236}">
                <a16:creationId xmlns:a16="http://schemas.microsoft.com/office/drawing/2014/main" id="{63013564-DD12-F02E-046E-B6F4F91E2C7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94741" y="814453"/>
            <a:ext cx="3417297" cy="531358"/>
          </a:xfrm>
          <a:prstGeom prst="rect">
            <a:avLst/>
          </a:prstGeom>
        </p:spPr>
      </p:pic>
      <p:pic>
        <p:nvPicPr>
          <p:cNvPr id="12" name="Picture 11">
            <a:extLst>
              <a:ext uri="{FF2B5EF4-FFF2-40B4-BE49-F238E27FC236}">
                <a16:creationId xmlns:a16="http://schemas.microsoft.com/office/drawing/2014/main" id="{A36AA6AD-90AB-D3FC-C874-5D4ED06868B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205663" y="5476995"/>
            <a:ext cx="1267742" cy="649084"/>
          </a:xfrm>
          <a:prstGeom prst="rect">
            <a:avLst/>
          </a:prstGeom>
        </p:spPr>
      </p:pic>
      <p:sp>
        <p:nvSpPr>
          <p:cNvPr id="2" name="Title 2">
            <a:extLst>
              <a:ext uri="{FF2B5EF4-FFF2-40B4-BE49-F238E27FC236}">
                <a16:creationId xmlns:a16="http://schemas.microsoft.com/office/drawing/2014/main" id="{6FEFC951-2E57-C545-967B-CDEA9FE100DD}"/>
              </a:ext>
            </a:extLst>
          </p:cNvPr>
          <p:cNvSpPr txBox="1">
            <a:spLocks/>
          </p:cNvSpPr>
          <p:nvPr/>
        </p:nvSpPr>
        <p:spPr>
          <a:xfrm>
            <a:off x="1194739" y="1165424"/>
            <a:ext cx="10132021" cy="2501042"/>
          </a:xfrm>
          <a:prstGeom prst="rect">
            <a:avLst/>
          </a:prstGeom>
        </p:spPr>
        <p:txBody>
          <a:bodyPr vert="horz" lIns="91440" tIns="45720" rIns="91440" bIns="45720" rtlCol="0" anchor="b" anchorCtr="0">
            <a:noAutofit/>
          </a:bodyPr>
          <a:lstStyle>
            <a:lvl1pPr algn="l" defTabSz="914400" rtl="0" eaLnBrk="1" latinLnBrk="0" hangingPunct="1">
              <a:lnSpc>
                <a:spcPct val="90000"/>
              </a:lnSpc>
              <a:spcBef>
                <a:spcPct val="0"/>
              </a:spcBef>
              <a:buNone/>
              <a:defRPr sz="3600" b="1" i="0" kern="1200">
                <a:solidFill>
                  <a:schemeClr val="accent1"/>
                </a:solidFill>
                <a:latin typeface="+mj-lt"/>
                <a:ea typeface="+mj-ea"/>
                <a:cs typeface="Calibri" panose="020F0502020204030204" pitchFamily="34" charset="0"/>
              </a:defRPr>
            </a:lvl1pPr>
          </a:lstStyle>
          <a:p>
            <a:pPr>
              <a:lnSpc>
                <a:spcPct val="100000"/>
              </a:lnSpc>
              <a:spcBef>
                <a:spcPts val="1800"/>
              </a:spcBef>
              <a:spcAft>
                <a:spcPts val="1200"/>
              </a:spcAft>
            </a:pPr>
            <a:r>
              <a:rPr lang="en-US" sz="4000" dirty="0">
                <a:latin typeface="Century Gothic" panose="020B0502020202020204" pitchFamily="34" charset="0"/>
              </a:rPr>
              <a:t>While the DOAC Revolution Has Occurred, 40-50% of Patients Remain Untreated… Why?</a:t>
            </a:r>
            <a:endParaRPr lang="en-US" b="0" dirty="0">
              <a:solidFill>
                <a:schemeClr val="accent2"/>
              </a:solidFill>
              <a:latin typeface="Century Gothic" panose="020B0502020202020204" pitchFamily="34" charset="0"/>
            </a:endParaRPr>
          </a:p>
        </p:txBody>
      </p:sp>
    </p:spTree>
    <p:extLst>
      <p:ext uri="{BB962C8B-B14F-4D97-AF65-F5344CB8AC3E}">
        <p14:creationId xmlns:p14="http://schemas.microsoft.com/office/powerpoint/2010/main" val="16166477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text, application&#10;&#10;Description automatically generated">
            <a:extLst>
              <a:ext uri="{FF2B5EF4-FFF2-40B4-BE49-F238E27FC236}">
                <a16:creationId xmlns:a16="http://schemas.microsoft.com/office/drawing/2014/main" id="{6E8F59CC-108E-FA4A-B61E-C9485C240E2F}"/>
              </a:ext>
            </a:extLst>
          </p:cNvPr>
          <p:cNvPicPr>
            <a:picLocks noChangeAspect="1"/>
          </p:cNvPicPr>
          <p:nvPr/>
        </p:nvPicPr>
        <p:blipFill>
          <a:blip r:embed="rId2"/>
          <a:stretch>
            <a:fillRect/>
          </a:stretch>
        </p:blipFill>
        <p:spPr>
          <a:xfrm>
            <a:off x="2220685" y="684283"/>
            <a:ext cx="7979177" cy="5489434"/>
          </a:xfrm>
          <a:prstGeom prst="rect">
            <a:avLst/>
          </a:prstGeom>
        </p:spPr>
      </p:pic>
    </p:spTree>
    <p:extLst>
      <p:ext uri="{BB962C8B-B14F-4D97-AF65-F5344CB8AC3E}">
        <p14:creationId xmlns:p14="http://schemas.microsoft.com/office/powerpoint/2010/main" val="1551497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672A78E-1A19-5149-AFEA-C36B5CE2B824}"/>
              </a:ext>
            </a:extLst>
          </p:cNvPr>
          <p:cNvPicPr>
            <a:picLocks noChangeAspect="1"/>
          </p:cNvPicPr>
          <p:nvPr/>
        </p:nvPicPr>
        <p:blipFill>
          <a:blip r:embed="rId2"/>
          <a:stretch>
            <a:fillRect/>
          </a:stretch>
        </p:blipFill>
        <p:spPr>
          <a:xfrm>
            <a:off x="838201" y="5932520"/>
            <a:ext cx="5778910" cy="585974"/>
          </a:xfrm>
          <a:prstGeom prst="rect">
            <a:avLst/>
          </a:prstGeom>
        </p:spPr>
      </p:pic>
      <p:sp>
        <p:nvSpPr>
          <p:cNvPr id="6" name="Footer Placeholder 5">
            <a:extLst>
              <a:ext uri="{FF2B5EF4-FFF2-40B4-BE49-F238E27FC236}">
                <a16:creationId xmlns:a16="http://schemas.microsoft.com/office/drawing/2014/main" id="{8E99C82F-0832-7C30-71B6-4BFE7A514D23}"/>
              </a:ext>
            </a:extLst>
          </p:cNvPr>
          <p:cNvSpPr>
            <a:spLocks noGrp="1"/>
          </p:cNvSpPr>
          <p:nvPr>
            <p:ph type="ftr" sz="quarter" idx="3"/>
          </p:nvPr>
        </p:nvSpPr>
        <p:spPr>
          <a:xfrm>
            <a:off x="838200" y="6356350"/>
            <a:ext cx="10510520" cy="365125"/>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000000">
                    <a:lumMod val="50000"/>
                    <a:lumOff val="50000"/>
                  </a:srgbClr>
                </a:solidFill>
                <a:effectLst/>
                <a:uLnTx/>
                <a:uFillTx/>
                <a:latin typeface="Arial" charset="0"/>
                <a:ea typeface="+mn-ea"/>
                <a:cs typeface="+mn-cs"/>
              </a:rPr>
              <a:t>January CT, et al. </a:t>
            </a:r>
            <a:r>
              <a:rPr kumimoji="0" lang="en-US" sz="1000" b="0" i="1" u="none" strike="noStrike" kern="1200" cap="none" spc="0" normalizeH="0" baseline="0" noProof="0" dirty="0">
                <a:ln>
                  <a:noFill/>
                </a:ln>
                <a:solidFill>
                  <a:srgbClr val="000000">
                    <a:lumMod val="50000"/>
                    <a:lumOff val="50000"/>
                  </a:srgbClr>
                </a:solidFill>
                <a:effectLst/>
                <a:uLnTx/>
                <a:uFillTx/>
                <a:latin typeface="Arial" charset="0"/>
                <a:ea typeface="+mn-ea"/>
                <a:cs typeface="+mn-cs"/>
              </a:rPr>
              <a:t>Circulation</a:t>
            </a:r>
            <a:r>
              <a:rPr kumimoji="0" lang="en-US" sz="1000" b="0" i="0" u="none" strike="noStrike" kern="1200" cap="none" spc="0" normalizeH="0" baseline="0" noProof="0" dirty="0">
                <a:ln>
                  <a:noFill/>
                </a:ln>
                <a:solidFill>
                  <a:srgbClr val="000000">
                    <a:lumMod val="50000"/>
                    <a:lumOff val="50000"/>
                  </a:srgbClr>
                </a:solidFill>
                <a:effectLst/>
                <a:uLnTx/>
                <a:uFillTx/>
                <a:latin typeface="Arial" charset="0"/>
                <a:ea typeface="+mn-ea"/>
                <a:cs typeface="+mn-cs"/>
              </a:rPr>
              <a:t>. 2019;140(2):e125-e151.</a:t>
            </a:r>
          </a:p>
        </p:txBody>
      </p:sp>
      <p:graphicFrame>
        <p:nvGraphicFramePr>
          <p:cNvPr id="2" name="Table 1">
            <a:extLst>
              <a:ext uri="{FF2B5EF4-FFF2-40B4-BE49-F238E27FC236}">
                <a16:creationId xmlns:a16="http://schemas.microsoft.com/office/drawing/2014/main" id="{67F5D827-0370-A1EA-099E-AE6FD86D2EE5}"/>
              </a:ext>
            </a:extLst>
          </p:cNvPr>
          <p:cNvGraphicFramePr>
            <a:graphicFrameLocks noGrp="1"/>
          </p:cNvGraphicFramePr>
          <p:nvPr/>
        </p:nvGraphicFramePr>
        <p:xfrm>
          <a:off x="838200" y="501445"/>
          <a:ext cx="10832691" cy="5245274"/>
        </p:xfrm>
        <a:graphic>
          <a:graphicData uri="http://schemas.openxmlformats.org/drawingml/2006/table">
            <a:tbl>
              <a:tblPr firstRow="1">
                <a:tableStyleId>{FABFCF23-3B69-468F-B69F-88F6DE6A72F2}</a:tableStyleId>
              </a:tblPr>
              <a:tblGrid>
                <a:gridCol w="3610897">
                  <a:extLst>
                    <a:ext uri="{9D8B030D-6E8A-4147-A177-3AD203B41FA5}">
                      <a16:colId xmlns:a16="http://schemas.microsoft.com/office/drawing/2014/main" val="2641719719"/>
                    </a:ext>
                  </a:extLst>
                </a:gridCol>
                <a:gridCol w="3610897">
                  <a:extLst>
                    <a:ext uri="{9D8B030D-6E8A-4147-A177-3AD203B41FA5}">
                      <a16:colId xmlns:a16="http://schemas.microsoft.com/office/drawing/2014/main" val="2585388037"/>
                    </a:ext>
                  </a:extLst>
                </a:gridCol>
                <a:gridCol w="3610897">
                  <a:extLst>
                    <a:ext uri="{9D8B030D-6E8A-4147-A177-3AD203B41FA5}">
                      <a16:colId xmlns:a16="http://schemas.microsoft.com/office/drawing/2014/main" val="4144939320"/>
                    </a:ext>
                  </a:extLst>
                </a:gridCol>
              </a:tblGrid>
              <a:tr h="476763">
                <a:tc gridSpan="3">
                  <a:txBody>
                    <a:bodyPr/>
                    <a:lstStyle/>
                    <a:p>
                      <a:r>
                        <a:rPr lang="en-US" sz="1600" dirty="0">
                          <a:effectLst/>
                        </a:rPr>
                        <a:t>Key Distinctions: 2014 Atrial Fibrillation (AF) Guideline - 2019 AF Focused Update</a:t>
                      </a:r>
                    </a:p>
                  </a:txBody>
                  <a:tcPr marL="84329" marR="84329" marT="42165" marB="42165"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50000"/>
                      </a:schemeClr>
                    </a:solidFill>
                  </a:tcPr>
                </a:tc>
                <a:tc hMerge="1">
                  <a:txBody>
                    <a:bodyPr/>
                    <a:lstStyle/>
                    <a:p>
                      <a:r>
                        <a:rPr lang="en-US" sz="1700">
                          <a:effectLst/>
                        </a:rPr>
                        <a:t>Atrial Fibrillation (AF)</a:t>
                      </a:r>
                    </a:p>
                  </a:txBody>
                  <a:tcPr marL="84329" marR="84329" marT="42165" marB="42165" anchor="ctr">
                    <a:lnL>
                      <a:noFill/>
                    </a:lnL>
                    <a:lnR>
                      <a:noFill/>
                    </a:lnR>
                    <a:lnT>
                      <a:noFill/>
                    </a:lnT>
                    <a:lnB>
                      <a:noFill/>
                    </a:lnB>
                  </a:tcPr>
                </a:tc>
                <a:tc hMerge="1">
                  <a:txBody>
                    <a:bodyPr/>
                    <a:lstStyle/>
                    <a:p>
                      <a:r>
                        <a:rPr lang="en-US" sz="1700" dirty="0">
                          <a:effectLst/>
                        </a:rPr>
                        <a:t>Guideline - 2019 AF Focused Update</a:t>
                      </a:r>
                    </a:p>
                  </a:txBody>
                  <a:tcPr marL="84329" marR="84329" marT="42165" marB="42165" anchor="ctr">
                    <a:lnL>
                      <a:noFill/>
                    </a:lnL>
                    <a:lnR>
                      <a:noFill/>
                    </a:lnR>
                    <a:lnT>
                      <a:noFill/>
                    </a:lnT>
                    <a:lnB>
                      <a:noFill/>
                    </a:lnB>
                  </a:tcPr>
                </a:tc>
                <a:extLst>
                  <a:ext uri="{0D108BD9-81ED-4DB2-BD59-A6C34878D82A}">
                    <a16:rowId xmlns:a16="http://schemas.microsoft.com/office/drawing/2014/main" val="3500678184"/>
                  </a:ext>
                </a:extLst>
              </a:tr>
              <a:tr h="594953">
                <a:tc>
                  <a:txBody>
                    <a:bodyPr/>
                    <a:lstStyle/>
                    <a:p>
                      <a:endParaRPr lang="en-US" sz="1600" dirty="0">
                        <a:effectLst/>
                      </a:endParaRPr>
                    </a:p>
                  </a:txBody>
                  <a:tcPr marL="84329" marR="84329" marT="42165" marB="42165"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en-US" sz="1600" b="1" dirty="0">
                          <a:effectLst/>
                        </a:rPr>
                        <a:t>2014 AF Guideline</a:t>
                      </a:r>
                    </a:p>
                  </a:txBody>
                  <a:tcPr marL="84329" marR="84329" marT="42165" marB="42165"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en-US" sz="1600" b="1" dirty="0">
                          <a:effectLst/>
                        </a:rPr>
                        <a:t>2019 AF Focused Update</a:t>
                      </a:r>
                    </a:p>
                  </a:txBody>
                  <a:tcPr marL="84329" marR="84329" marT="42165" marB="42165"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210014106"/>
                  </a:ext>
                </a:extLst>
              </a:tr>
              <a:tr h="887779">
                <a:tc>
                  <a:txBody>
                    <a:bodyPr/>
                    <a:lstStyle/>
                    <a:p>
                      <a:r>
                        <a:rPr lang="en-US" sz="1600" b="1" dirty="0">
                          <a:effectLst/>
                        </a:rPr>
                        <a:t>NOACs approved for stroke prevention</a:t>
                      </a:r>
                    </a:p>
                  </a:txBody>
                  <a:tcPr marL="84329" marR="84329" marT="42165" marB="42165"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en-US" sz="1600" dirty="0">
                          <a:effectLst/>
                        </a:rPr>
                        <a:t>Dabigatran, Rivaroxaban, Apixaban (Class I)</a:t>
                      </a:r>
                    </a:p>
                  </a:txBody>
                  <a:tcPr marL="84329" marR="84329" marT="42165" marB="42165"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6EC186"/>
                    </a:solidFill>
                  </a:tcPr>
                </a:tc>
                <a:tc>
                  <a:txBody>
                    <a:bodyPr/>
                    <a:lstStyle/>
                    <a:p>
                      <a:r>
                        <a:rPr lang="en-US" sz="1600" dirty="0">
                          <a:effectLst/>
                        </a:rPr>
                        <a:t>Dabigatran, Rivaroxaban, Apixaban, and </a:t>
                      </a:r>
                      <a:r>
                        <a:rPr lang="en-US" sz="1600" dirty="0" err="1">
                          <a:effectLst/>
                        </a:rPr>
                        <a:t>Edoxaban</a:t>
                      </a:r>
                      <a:r>
                        <a:rPr lang="en-US" sz="1600" dirty="0">
                          <a:effectLst/>
                        </a:rPr>
                        <a:t> (Class I)</a:t>
                      </a:r>
                    </a:p>
                  </a:txBody>
                  <a:tcPr marL="84329" marR="84329" marT="42165" marB="42165"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6EC186"/>
                    </a:solidFill>
                  </a:tcPr>
                </a:tc>
                <a:extLst>
                  <a:ext uri="{0D108BD9-81ED-4DB2-BD59-A6C34878D82A}">
                    <a16:rowId xmlns:a16="http://schemas.microsoft.com/office/drawing/2014/main" val="3071679726"/>
                  </a:ext>
                </a:extLst>
              </a:tr>
              <a:tr h="887779">
                <a:tc>
                  <a:txBody>
                    <a:bodyPr/>
                    <a:lstStyle/>
                    <a:p>
                      <a:r>
                        <a:rPr lang="en-US" sz="1600" b="1" dirty="0">
                          <a:effectLst/>
                        </a:rPr>
                        <a:t>Oral anticoagulants recommended for eligible patients</a:t>
                      </a:r>
                    </a:p>
                  </a:txBody>
                  <a:tcPr marL="84329" marR="84329" marT="42165" marB="42165"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en-US" sz="1600" dirty="0">
                          <a:effectLst/>
                        </a:rPr>
                        <a:t>Warfarin or NOACs (Class I)</a:t>
                      </a:r>
                    </a:p>
                  </a:txBody>
                  <a:tcPr marL="84329" marR="84329" marT="42165" marB="42165"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6EC186"/>
                    </a:solidFill>
                  </a:tcPr>
                </a:tc>
                <a:tc>
                  <a:txBody>
                    <a:bodyPr/>
                    <a:lstStyle/>
                    <a:p>
                      <a:r>
                        <a:rPr lang="en-US" sz="1600" dirty="0">
                          <a:effectLst/>
                        </a:rPr>
                        <a:t>NOACs recommended over Warfarin (Class I)</a:t>
                      </a:r>
                    </a:p>
                  </a:txBody>
                  <a:tcPr marL="84329" marR="84329" marT="42165" marB="42165"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6EC186"/>
                    </a:solidFill>
                  </a:tcPr>
                </a:tc>
                <a:extLst>
                  <a:ext uri="{0D108BD9-81ED-4DB2-BD59-A6C34878D82A}">
                    <a16:rowId xmlns:a16="http://schemas.microsoft.com/office/drawing/2014/main" val="630476829"/>
                  </a:ext>
                </a:extLst>
              </a:tr>
              <a:tr h="1153118">
                <a:tc>
                  <a:txBody>
                    <a:bodyPr/>
                    <a:lstStyle/>
                    <a:p>
                      <a:r>
                        <a:rPr lang="en-US" sz="1600" b="1" dirty="0">
                          <a:effectLst/>
                        </a:rPr>
                        <a:t>Oral anticoagulants recommended for patients with end-stage renal disease or on dialysis</a:t>
                      </a:r>
                    </a:p>
                  </a:txBody>
                  <a:tcPr marL="84329" marR="84329" marT="42165" marB="42165"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en-US" sz="1600" dirty="0">
                          <a:effectLst/>
                        </a:rPr>
                        <a:t>Warfarin (Class </a:t>
                      </a:r>
                      <a:r>
                        <a:rPr lang="en-US" sz="1600" dirty="0" err="1">
                          <a:effectLst/>
                        </a:rPr>
                        <a:t>IIa</a:t>
                      </a:r>
                      <a:r>
                        <a:rPr lang="en-US" sz="1600" dirty="0">
                          <a:effectLst/>
                        </a:rPr>
                        <a:t>)</a:t>
                      </a:r>
                    </a:p>
                  </a:txBody>
                  <a:tcPr marL="84329" marR="84329" marT="42165" marB="42165"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ED968"/>
                    </a:solidFill>
                  </a:tcPr>
                </a:tc>
                <a:tc>
                  <a:txBody>
                    <a:bodyPr/>
                    <a:lstStyle/>
                    <a:p>
                      <a:r>
                        <a:rPr lang="en-US" sz="1600" dirty="0">
                          <a:effectLst/>
                        </a:rPr>
                        <a:t>Warfarin or Apixaban (Class </a:t>
                      </a:r>
                      <a:r>
                        <a:rPr lang="en-US" sz="1600" dirty="0" err="1">
                          <a:effectLst/>
                        </a:rPr>
                        <a:t>llb</a:t>
                      </a:r>
                      <a:r>
                        <a:rPr lang="en-US" sz="1600" dirty="0">
                          <a:effectLst/>
                        </a:rPr>
                        <a:t>)</a:t>
                      </a:r>
                    </a:p>
                  </a:txBody>
                  <a:tcPr marL="84329" marR="84329" marT="42165" marB="42165"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BAC58"/>
                    </a:solidFill>
                  </a:tcPr>
                </a:tc>
                <a:extLst>
                  <a:ext uri="{0D108BD9-81ED-4DB2-BD59-A6C34878D82A}">
                    <a16:rowId xmlns:a16="http://schemas.microsoft.com/office/drawing/2014/main" val="1938749354"/>
                  </a:ext>
                </a:extLst>
              </a:tr>
              <a:tr h="622441">
                <a:tc>
                  <a:txBody>
                    <a:bodyPr/>
                    <a:lstStyle/>
                    <a:p>
                      <a:r>
                        <a:rPr lang="en-US" sz="1600" b="1" dirty="0">
                          <a:effectLst/>
                        </a:rPr>
                        <a:t>FDA-approved reversal agent for Dabigatran</a:t>
                      </a:r>
                    </a:p>
                  </a:txBody>
                  <a:tcPr marL="84329" marR="84329" marT="42165" marB="42165"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en-US" sz="1600" dirty="0">
                          <a:effectLst/>
                        </a:rPr>
                        <a:t>N/A</a:t>
                      </a:r>
                    </a:p>
                  </a:txBody>
                  <a:tcPr marL="84329" marR="84329" marT="42165" marB="42165"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A8D7FF"/>
                    </a:solidFill>
                  </a:tcPr>
                </a:tc>
                <a:tc>
                  <a:txBody>
                    <a:bodyPr/>
                    <a:lstStyle/>
                    <a:p>
                      <a:r>
                        <a:rPr lang="en-US" sz="1600" dirty="0" err="1">
                          <a:effectLst/>
                        </a:rPr>
                        <a:t>Idarucizumab</a:t>
                      </a:r>
                      <a:r>
                        <a:rPr lang="en-US" sz="1600" dirty="0">
                          <a:effectLst/>
                        </a:rPr>
                        <a:t> (Class I)</a:t>
                      </a:r>
                    </a:p>
                  </a:txBody>
                  <a:tcPr marL="84329" marR="84329" marT="42165" marB="42165"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6EC186"/>
                    </a:solidFill>
                  </a:tcPr>
                </a:tc>
                <a:extLst>
                  <a:ext uri="{0D108BD9-81ED-4DB2-BD59-A6C34878D82A}">
                    <a16:rowId xmlns:a16="http://schemas.microsoft.com/office/drawing/2014/main" val="2735813759"/>
                  </a:ext>
                </a:extLst>
              </a:tr>
              <a:tr h="622441">
                <a:tc>
                  <a:txBody>
                    <a:bodyPr/>
                    <a:lstStyle/>
                    <a:p>
                      <a:r>
                        <a:rPr lang="en-US" sz="1600" b="1" dirty="0">
                          <a:effectLst/>
                        </a:rPr>
                        <a:t>FDA-approved reversal agent for Rivaroxaban and Apixaban</a:t>
                      </a:r>
                    </a:p>
                  </a:txBody>
                  <a:tcPr marL="84329" marR="84329" marT="42165" marB="42165"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en-US" sz="1600" dirty="0">
                          <a:effectLst/>
                        </a:rPr>
                        <a:t>N/A</a:t>
                      </a:r>
                    </a:p>
                  </a:txBody>
                  <a:tcPr marL="84329" marR="84329" marT="42165" marB="42165"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A8D7FF"/>
                    </a:solidFill>
                  </a:tcPr>
                </a:tc>
                <a:tc>
                  <a:txBody>
                    <a:bodyPr/>
                    <a:lstStyle/>
                    <a:p>
                      <a:r>
                        <a:rPr lang="en-US" sz="1600" dirty="0">
                          <a:effectLst/>
                        </a:rPr>
                        <a:t>Andexanet Alfa (Class </a:t>
                      </a:r>
                      <a:r>
                        <a:rPr lang="en-US" sz="1600" dirty="0" err="1">
                          <a:effectLst/>
                        </a:rPr>
                        <a:t>IIa</a:t>
                      </a:r>
                      <a:r>
                        <a:rPr lang="en-US" sz="1600" dirty="0">
                          <a:effectLst/>
                        </a:rPr>
                        <a:t>)</a:t>
                      </a:r>
                    </a:p>
                  </a:txBody>
                  <a:tcPr marL="84329" marR="84329" marT="42165" marB="42165"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ED968"/>
                    </a:solidFill>
                  </a:tcPr>
                </a:tc>
                <a:extLst>
                  <a:ext uri="{0D108BD9-81ED-4DB2-BD59-A6C34878D82A}">
                    <a16:rowId xmlns:a16="http://schemas.microsoft.com/office/drawing/2014/main" val="2382908016"/>
                  </a:ext>
                </a:extLst>
              </a:tr>
            </a:tbl>
          </a:graphicData>
        </a:graphic>
      </p:graphicFrame>
      <p:sp>
        <p:nvSpPr>
          <p:cNvPr id="8" name="Rectangle 7">
            <a:extLst>
              <a:ext uri="{FF2B5EF4-FFF2-40B4-BE49-F238E27FC236}">
                <a16:creationId xmlns:a16="http://schemas.microsoft.com/office/drawing/2014/main" id="{8E6C120E-12A9-57FB-F32C-B35E0218F3BC}"/>
              </a:ext>
            </a:extLst>
          </p:cNvPr>
          <p:cNvSpPr/>
          <p:nvPr/>
        </p:nvSpPr>
        <p:spPr>
          <a:xfrm>
            <a:off x="4404851" y="2476700"/>
            <a:ext cx="7353559" cy="856436"/>
          </a:xfrm>
          <a:prstGeom prst="rect">
            <a:avLst/>
          </a:prstGeom>
          <a:noFill/>
          <a:ln w="1270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26036913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medical research&#10;&#10;Description automatically generated">
            <a:extLst>
              <a:ext uri="{FF2B5EF4-FFF2-40B4-BE49-F238E27FC236}">
                <a16:creationId xmlns:a16="http://schemas.microsoft.com/office/drawing/2014/main" id="{7DD66C12-3BF8-4807-C2A1-4C68B55EE077}"/>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15616" y="136525"/>
            <a:ext cx="11032435" cy="6007143"/>
          </a:xfrm>
          <a:prstGeom prst="rect">
            <a:avLst/>
          </a:prstGeom>
        </p:spPr>
      </p:pic>
      <p:sp>
        <p:nvSpPr>
          <p:cNvPr id="6" name="Footer Placeholder 5">
            <a:extLst>
              <a:ext uri="{FF2B5EF4-FFF2-40B4-BE49-F238E27FC236}">
                <a16:creationId xmlns:a16="http://schemas.microsoft.com/office/drawing/2014/main" id="{576ED9E5-12DD-3527-12B5-53995E8D579C}"/>
              </a:ext>
            </a:extLst>
          </p:cNvPr>
          <p:cNvSpPr>
            <a:spLocks noGrp="1"/>
          </p:cNvSpPr>
          <p:nvPr>
            <p:ph type="ftr" sz="quarter" idx="3"/>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err="1">
                <a:ln>
                  <a:noFill/>
                </a:ln>
                <a:solidFill>
                  <a:srgbClr val="000000">
                    <a:lumMod val="50000"/>
                    <a:lumOff val="50000"/>
                  </a:srgbClr>
                </a:solidFill>
                <a:effectLst/>
                <a:uLnTx/>
                <a:uFillTx/>
                <a:latin typeface="Arial" charset="0"/>
                <a:ea typeface="+mn-ea"/>
                <a:cs typeface="+mn-cs"/>
              </a:rPr>
              <a:t>Marzec</a:t>
            </a:r>
            <a:r>
              <a:rPr kumimoji="0" lang="en-US" sz="1000" b="0" i="0" u="none" strike="noStrike" kern="1200" cap="none" spc="0" normalizeH="0" baseline="0" noProof="0" dirty="0">
                <a:ln>
                  <a:noFill/>
                </a:ln>
                <a:solidFill>
                  <a:srgbClr val="000000">
                    <a:lumMod val="50000"/>
                    <a:lumOff val="50000"/>
                  </a:srgbClr>
                </a:solidFill>
                <a:effectLst/>
                <a:uLnTx/>
                <a:uFillTx/>
                <a:latin typeface="Arial" charset="0"/>
                <a:ea typeface="+mn-ea"/>
                <a:cs typeface="+mn-cs"/>
              </a:rPr>
              <a:t> LN, et al. </a:t>
            </a:r>
            <a:r>
              <a:rPr kumimoji="0" lang="en-US" sz="1000" b="0" i="1" u="none" strike="noStrike" kern="1200" cap="none" spc="0" normalizeH="0" baseline="0" noProof="0" dirty="0">
                <a:ln>
                  <a:noFill/>
                </a:ln>
                <a:solidFill>
                  <a:srgbClr val="000000">
                    <a:lumMod val="50000"/>
                    <a:lumOff val="50000"/>
                  </a:srgbClr>
                </a:solidFill>
                <a:effectLst/>
                <a:uLnTx/>
                <a:uFillTx/>
                <a:latin typeface="Arial" charset="0"/>
                <a:ea typeface="+mn-ea"/>
                <a:cs typeface="+mn-cs"/>
              </a:rPr>
              <a:t>J Am Coll </a:t>
            </a:r>
            <a:r>
              <a:rPr kumimoji="0" lang="en-US" sz="1000" b="0" i="1" u="none" strike="noStrike" kern="1200" cap="none" spc="0" normalizeH="0" baseline="0" noProof="0" dirty="0" err="1">
                <a:ln>
                  <a:noFill/>
                </a:ln>
                <a:solidFill>
                  <a:srgbClr val="000000">
                    <a:lumMod val="50000"/>
                    <a:lumOff val="50000"/>
                  </a:srgbClr>
                </a:solidFill>
                <a:effectLst/>
                <a:uLnTx/>
                <a:uFillTx/>
                <a:latin typeface="Arial" charset="0"/>
                <a:ea typeface="+mn-ea"/>
                <a:cs typeface="+mn-cs"/>
              </a:rPr>
              <a:t>Cardiol</a:t>
            </a:r>
            <a:r>
              <a:rPr kumimoji="0" lang="en-US" sz="1000" b="0" i="0" u="none" strike="noStrike" kern="1200" cap="none" spc="0" normalizeH="0" baseline="0" noProof="0" dirty="0">
                <a:ln>
                  <a:noFill/>
                </a:ln>
                <a:solidFill>
                  <a:srgbClr val="000000">
                    <a:lumMod val="50000"/>
                    <a:lumOff val="50000"/>
                  </a:srgbClr>
                </a:solidFill>
                <a:effectLst/>
                <a:uLnTx/>
                <a:uFillTx/>
                <a:latin typeface="Arial" charset="0"/>
                <a:ea typeface="+mn-ea"/>
                <a:cs typeface="+mn-cs"/>
              </a:rPr>
              <a:t>. 2017;69(20):2475-2484.</a:t>
            </a:r>
          </a:p>
        </p:txBody>
      </p:sp>
    </p:spTree>
    <p:extLst>
      <p:ext uri="{BB962C8B-B14F-4D97-AF65-F5344CB8AC3E}">
        <p14:creationId xmlns:p14="http://schemas.microsoft.com/office/powerpoint/2010/main" val="12891818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9CDFF73D-D7F3-66D2-DD1A-47839D562727}"/>
              </a:ext>
            </a:extLst>
          </p:cNvPr>
          <p:cNvGrpSpPr/>
          <p:nvPr/>
        </p:nvGrpSpPr>
        <p:grpSpPr>
          <a:xfrm>
            <a:off x="1518304" y="963799"/>
            <a:ext cx="10329548" cy="4986040"/>
            <a:chOff x="2000084" y="1012960"/>
            <a:chExt cx="10329548" cy="4157889"/>
          </a:xfrm>
        </p:grpSpPr>
        <p:sp>
          <p:nvSpPr>
            <p:cNvPr id="5" name="TextBox 4">
              <a:extLst>
                <a:ext uri="{FF2B5EF4-FFF2-40B4-BE49-F238E27FC236}">
                  <a16:creationId xmlns:a16="http://schemas.microsoft.com/office/drawing/2014/main" id="{5165C345-5C07-2399-F996-27A6CF5303BF}"/>
                </a:ext>
              </a:extLst>
            </p:cNvPr>
            <p:cNvSpPr txBox="1"/>
            <p:nvPr/>
          </p:nvSpPr>
          <p:spPr>
            <a:xfrm>
              <a:off x="2000084" y="1012960"/>
              <a:ext cx="6335203" cy="369149"/>
            </a:xfrm>
            <a:prstGeom prst="roundRect">
              <a:avLst/>
            </a:prstGeom>
            <a:solidFill>
              <a:schemeClr val="accent1">
                <a:lumMod val="20000"/>
                <a:lumOff val="80000"/>
              </a:schemeClr>
            </a:solid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Helvetica Neue" panose="02000503000000020004" pitchFamily="2" charset="0"/>
                  <a:ea typeface="+mn-ea"/>
                  <a:cs typeface="+mn-cs"/>
                </a:rPr>
                <a:t>740,255 patients with non-valvular AF</a:t>
              </a:r>
            </a:p>
          </p:txBody>
        </p:sp>
        <p:sp>
          <p:nvSpPr>
            <p:cNvPr id="6" name="TextBox 5">
              <a:extLst>
                <a:ext uri="{FF2B5EF4-FFF2-40B4-BE49-F238E27FC236}">
                  <a16:creationId xmlns:a16="http://schemas.microsoft.com/office/drawing/2014/main" id="{DAF82F06-55DE-AC85-9B67-E384357B87E9}"/>
                </a:ext>
              </a:extLst>
            </p:cNvPr>
            <p:cNvSpPr txBox="1"/>
            <p:nvPr/>
          </p:nvSpPr>
          <p:spPr>
            <a:xfrm>
              <a:off x="6767885" y="1666246"/>
              <a:ext cx="5561729" cy="369149"/>
            </a:xfrm>
            <a:prstGeom prst="roundRect">
              <a:avLst/>
            </a:prstGeom>
            <a:solidFill>
              <a:schemeClr val="accent1">
                <a:lumMod val="20000"/>
                <a:lumOff val="80000"/>
              </a:schemeClr>
            </a:solid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Helvetica Neue" panose="02000503000000020004" pitchFamily="2" charset="0"/>
                  <a:ea typeface="+mn-ea"/>
                  <a:cs typeface="+mn-cs"/>
                </a:rPr>
                <a:t>53,367 (7.2%) CHA</a:t>
              </a:r>
              <a:r>
                <a:rPr kumimoji="0" lang="en-US" sz="2000" b="0" i="0" u="none" strike="noStrike" kern="1200" cap="none" spc="0" normalizeH="0" baseline="-25000" noProof="0" dirty="0">
                  <a:ln>
                    <a:noFill/>
                  </a:ln>
                  <a:solidFill>
                    <a:srgbClr val="000000"/>
                  </a:solidFill>
                  <a:effectLst/>
                  <a:uLnTx/>
                  <a:uFillTx/>
                  <a:latin typeface="Helvetica Neue" panose="02000503000000020004" pitchFamily="2" charset="0"/>
                  <a:ea typeface="+mn-ea"/>
                  <a:cs typeface="+mn-cs"/>
                </a:rPr>
                <a:t>2</a:t>
              </a:r>
              <a:r>
                <a:rPr kumimoji="0" lang="en-US" sz="2000" b="0" i="0" u="none" strike="noStrike" kern="1200" cap="none" spc="0" normalizeH="0" baseline="0" noProof="0" dirty="0">
                  <a:ln>
                    <a:noFill/>
                  </a:ln>
                  <a:solidFill>
                    <a:srgbClr val="000000"/>
                  </a:solidFill>
                  <a:effectLst/>
                  <a:uLnTx/>
                  <a:uFillTx/>
                  <a:latin typeface="Helvetica Neue" panose="02000503000000020004" pitchFamily="2" charset="0"/>
                  <a:ea typeface="+mn-ea"/>
                  <a:cs typeface="+mn-cs"/>
                </a:rPr>
                <a:t>DS</a:t>
              </a:r>
              <a:r>
                <a:rPr kumimoji="0" lang="en-US" sz="2000" b="0" i="0" u="none" strike="noStrike" kern="1200" cap="none" spc="0" normalizeH="0" baseline="-25000" noProof="0" dirty="0">
                  <a:ln>
                    <a:noFill/>
                  </a:ln>
                  <a:solidFill>
                    <a:srgbClr val="000000"/>
                  </a:solidFill>
                  <a:effectLst/>
                  <a:uLnTx/>
                  <a:uFillTx/>
                  <a:latin typeface="Helvetica Neue" panose="02000503000000020004" pitchFamily="2" charset="0"/>
                  <a:ea typeface="+mn-ea"/>
                  <a:cs typeface="+mn-cs"/>
                </a:rPr>
                <a:t>2</a:t>
              </a:r>
              <a:r>
                <a:rPr kumimoji="0" lang="en-US" sz="2000" b="0" i="0" u="none" strike="noStrike" kern="1200" cap="none" spc="0" normalizeH="0" baseline="0" noProof="0" dirty="0">
                  <a:ln>
                    <a:noFill/>
                  </a:ln>
                  <a:solidFill>
                    <a:srgbClr val="000000"/>
                  </a:solidFill>
                  <a:effectLst/>
                  <a:uLnTx/>
                  <a:uFillTx/>
                  <a:latin typeface="Helvetica Neue" panose="02000503000000020004" pitchFamily="2" charset="0"/>
                  <a:ea typeface="+mn-ea"/>
                  <a:cs typeface="+mn-cs"/>
                </a:rPr>
                <a:t> -VASc ≤1</a:t>
              </a:r>
            </a:p>
          </p:txBody>
        </p:sp>
        <p:sp>
          <p:nvSpPr>
            <p:cNvPr id="7" name="TextBox 6">
              <a:extLst>
                <a:ext uri="{FF2B5EF4-FFF2-40B4-BE49-F238E27FC236}">
                  <a16:creationId xmlns:a16="http://schemas.microsoft.com/office/drawing/2014/main" id="{5164CC45-DB56-27DC-0D0D-B09D2DD36C66}"/>
                </a:ext>
              </a:extLst>
            </p:cNvPr>
            <p:cNvSpPr txBox="1"/>
            <p:nvPr/>
          </p:nvSpPr>
          <p:spPr>
            <a:xfrm>
              <a:off x="6767885" y="2403364"/>
              <a:ext cx="5561739" cy="369149"/>
            </a:xfrm>
            <a:prstGeom prst="roundRect">
              <a:avLst/>
            </a:prstGeom>
            <a:solidFill>
              <a:schemeClr val="accent1">
                <a:lumMod val="20000"/>
                <a:lumOff val="80000"/>
              </a:schemeClr>
            </a:solid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Helvetica Neue" panose="02000503000000020004" pitchFamily="2" charset="0"/>
                  <a:ea typeface="+mn-ea"/>
                  <a:cs typeface="+mn-cs"/>
                </a:rPr>
                <a:t>25,918 (3.5%) prior cardiac valve surgery</a:t>
              </a:r>
            </a:p>
          </p:txBody>
        </p:sp>
        <p:sp>
          <p:nvSpPr>
            <p:cNvPr id="8" name="TextBox 7">
              <a:extLst>
                <a:ext uri="{FF2B5EF4-FFF2-40B4-BE49-F238E27FC236}">
                  <a16:creationId xmlns:a16="http://schemas.microsoft.com/office/drawing/2014/main" id="{11EDE215-182E-8905-7F89-189196895A2C}"/>
                </a:ext>
              </a:extLst>
            </p:cNvPr>
            <p:cNvSpPr txBox="1"/>
            <p:nvPr/>
          </p:nvSpPr>
          <p:spPr>
            <a:xfrm>
              <a:off x="6767885" y="3068706"/>
              <a:ext cx="5561747" cy="340753"/>
            </a:xfrm>
            <a:prstGeom prst="roundRect">
              <a:avLst/>
            </a:prstGeom>
            <a:solidFill>
              <a:schemeClr val="accent1">
                <a:lumMod val="20000"/>
                <a:lumOff val="80000"/>
              </a:schemeClr>
            </a:solid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Helvetica Neue" panose="02000503000000020004" pitchFamily="2" charset="0"/>
                  <a:ea typeface="+mn-ea"/>
                  <a:cs typeface="+mn-cs"/>
                </a:rPr>
                <a:t>658 (0.09%) documented contraindication to OAC</a:t>
              </a:r>
            </a:p>
          </p:txBody>
        </p:sp>
        <p:sp>
          <p:nvSpPr>
            <p:cNvPr id="9" name="TextBox 8">
              <a:extLst>
                <a:ext uri="{FF2B5EF4-FFF2-40B4-BE49-F238E27FC236}">
                  <a16:creationId xmlns:a16="http://schemas.microsoft.com/office/drawing/2014/main" id="{26661FE0-9235-B0BA-0A99-6F6B7569F159}"/>
                </a:ext>
              </a:extLst>
            </p:cNvPr>
            <p:cNvSpPr txBox="1"/>
            <p:nvPr/>
          </p:nvSpPr>
          <p:spPr>
            <a:xfrm>
              <a:off x="6767885" y="3820273"/>
              <a:ext cx="5561724" cy="340753"/>
            </a:xfrm>
            <a:prstGeom prst="roundRect">
              <a:avLst/>
            </a:prstGeom>
            <a:solidFill>
              <a:schemeClr val="accent1">
                <a:lumMod val="20000"/>
                <a:lumOff val="80000"/>
              </a:schemeClr>
            </a:solid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Helvetica Neue" panose="02000503000000020004" pitchFamily="2" charset="0"/>
                  <a:ea typeface="+mn-ea"/>
                  <a:cs typeface="+mn-cs"/>
                </a:rPr>
                <a:t>5312 (0.72%) multiple OACs recorded in one visit</a:t>
              </a:r>
            </a:p>
          </p:txBody>
        </p:sp>
        <p:sp>
          <p:nvSpPr>
            <p:cNvPr id="11" name="TextBox 10">
              <a:extLst>
                <a:ext uri="{FF2B5EF4-FFF2-40B4-BE49-F238E27FC236}">
                  <a16:creationId xmlns:a16="http://schemas.microsoft.com/office/drawing/2014/main" id="{BE1F3337-2F07-4375-81CD-3525110749A8}"/>
                </a:ext>
              </a:extLst>
            </p:cNvPr>
            <p:cNvSpPr txBox="1"/>
            <p:nvPr/>
          </p:nvSpPr>
          <p:spPr>
            <a:xfrm>
              <a:off x="3263528" y="4517740"/>
              <a:ext cx="3808313" cy="653109"/>
            </a:xfrm>
            <a:prstGeom prst="roundRect">
              <a:avLst/>
            </a:prstGeom>
            <a:solidFill>
              <a:schemeClr val="accent1">
                <a:lumMod val="20000"/>
                <a:lumOff val="80000"/>
              </a:schemeClr>
            </a:solid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Helvetica Neue" panose="02000503000000020004" pitchFamily="2" charset="0"/>
                  <a:ea typeface="+mn-ea"/>
                  <a:cs typeface="+mn-cs"/>
                </a:rPr>
                <a:t>655,000 (88.5%) included in primary analysis cohort</a:t>
              </a:r>
            </a:p>
          </p:txBody>
        </p:sp>
        <p:cxnSp>
          <p:nvCxnSpPr>
            <p:cNvPr id="14" name="Straight Arrow Connector 13">
              <a:extLst>
                <a:ext uri="{FF2B5EF4-FFF2-40B4-BE49-F238E27FC236}">
                  <a16:creationId xmlns:a16="http://schemas.microsoft.com/office/drawing/2014/main" id="{221F22A0-90D6-BDD7-9E27-229F7D731174}"/>
                </a:ext>
              </a:extLst>
            </p:cNvPr>
            <p:cNvCxnSpPr>
              <a:cxnSpLocks/>
            </p:cNvCxnSpPr>
            <p:nvPr/>
          </p:nvCxnSpPr>
          <p:spPr>
            <a:xfrm flipH="1">
              <a:off x="5167685" y="1421583"/>
              <a:ext cx="1" cy="3096157"/>
            </a:xfrm>
            <a:prstGeom prst="straightConnector1">
              <a:avLst/>
            </a:prstGeom>
            <a:ln w="19050">
              <a:solidFill>
                <a:schemeClr val="dk1"/>
              </a:solidFill>
              <a:headEnd w="lg" len="lg"/>
              <a:tailEnd type="triangle" w="lg" len="lg"/>
            </a:ln>
          </p:spPr>
          <p:style>
            <a:lnRef idx="1">
              <a:schemeClr val="dk1"/>
            </a:lnRef>
            <a:fillRef idx="0">
              <a:schemeClr val="dk1"/>
            </a:fillRef>
            <a:effectRef idx="0">
              <a:schemeClr val="dk1"/>
            </a:effectRef>
            <a:fontRef idx="minor">
              <a:schemeClr val="tx1"/>
            </a:fontRef>
          </p:style>
        </p:cxnSp>
        <p:cxnSp>
          <p:nvCxnSpPr>
            <p:cNvPr id="15" name="Straight Arrow Connector 14">
              <a:extLst>
                <a:ext uri="{FF2B5EF4-FFF2-40B4-BE49-F238E27FC236}">
                  <a16:creationId xmlns:a16="http://schemas.microsoft.com/office/drawing/2014/main" id="{982E88F3-7C37-882E-AE7B-CBC5580570DD}"/>
                </a:ext>
              </a:extLst>
            </p:cNvPr>
            <p:cNvCxnSpPr>
              <a:cxnSpLocks/>
            </p:cNvCxnSpPr>
            <p:nvPr/>
          </p:nvCxnSpPr>
          <p:spPr>
            <a:xfrm>
              <a:off x="5167686" y="1854751"/>
              <a:ext cx="1600200" cy="0"/>
            </a:xfrm>
            <a:prstGeom prst="straightConnector1">
              <a:avLst/>
            </a:prstGeom>
            <a:ln w="19050">
              <a:solidFill>
                <a:schemeClr val="dk1"/>
              </a:solidFill>
              <a:headEnd w="lg" len="lg"/>
              <a:tailEnd type="triangle" w="lg" len="lg"/>
            </a:ln>
          </p:spPr>
          <p:style>
            <a:lnRef idx="1">
              <a:schemeClr val="dk1"/>
            </a:lnRef>
            <a:fillRef idx="0">
              <a:schemeClr val="dk1"/>
            </a:fillRef>
            <a:effectRef idx="0">
              <a:schemeClr val="dk1"/>
            </a:effectRef>
            <a:fontRef idx="minor">
              <a:schemeClr val="tx1"/>
            </a:fontRef>
          </p:style>
        </p:cxnSp>
        <p:cxnSp>
          <p:nvCxnSpPr>
            <p:cNvPr id="18" name="Straight Arrow Connector 17">
              <a:extLst>
                <a:ext uri="{FF2B5EF4-FFF2-40B4-BE49-F238E27FC236}">
                  <a16:creationId xmlns:a16="http://schemas.microsoft.com/office/drawing/2014/main" id="{0D4A5E2F-0053-D5BD-47DC-7E639167BB55}"/>
                </a:ext>
              </a:extLst>
            </p:cNvPr>
            <p:cNvCxnSpPr>
              <a:cxnSpLocks/>
            </p:cNvCxnSpPr>
            <p:nvPr/>
          </p:nvCxnSpPr>
          <p:spPr>
            <a:xfrm>
              <a:off x="5167686" y="2600709"/>
              <a:ext cx="1600200" cy="0"/>
            </a:xfrm>
            <a:prstGeom prst="straightConnector1">
              <a:avLst/>
            </a:prstGeom>
            <a:ln w="19050">
              <a:solidFill>
                <a:schemeClr val="dk1"/>
              </a:solidFill>
              <a:headEnd w="lg" len="lg"/>
              <a:tailEnd type="triangle" w="lg" len="lg"/>
            </a:ln>
          </p:spPr>
          <p:style>
            <a:lnRef idx="1">
              <a:schemeClr val="dk1"/>
            </a:lnRef>
            <a:fillRef idx="0">
              <a:schemeClr val="dk1"/>
            </a:fillRef>
            <a:effectRef idx="0">
              <a:schemeClr val="dk1"/>
            </a:effectRef>
            <a:fontRef idx="minor">
              <a:schemeClr val="tx1"/>
            </a:fontRef>
          </p:style>
        </p:cxnSp>
        <p:cxnSp>
          <p:nvCxnSpPr>
            <p:cNvPr id="19" name="Straight Arrow Connector 18">
              <a:extLst>
                <a:ext uri="{FF2B5EF4-FFF2-40B4-BE49-F238E27FC236}">
                  <a16:creationId xmlns:a16="http://schemas.microsoft.com/office/drawing/2014/main" id="{4D1F02CD-2A90-7D57-14E2-D9916DACD9F4}"/>
                </a:ext>
              </a:extLst>
            </p:cNvPr>
            <p:cNvCxnSpPr>
              <a:cxnSpLocks/>
            </p:cNvCxnSpPr>
            <p:nvPr/>
          </p:nvCxnSpPr>
          <p:spPr>
            <a:xfrm>
              <a:off x="5167686" y="3250414"/>
              <a:ext cx="1600200" cy="0"/>
            </a:xfrm>
            <a:prstGeom prst="straightConnector1">
              <a:avLst/>
            </a:prstGeom>
            <a:ln w="19050">
              <a:solidFill>
                <a:schemeClr val="dk1"/>
              </a:solidFill>
              <a:headEnd w="lg" len="lg"/>
              <a:tailEnd type="triangle" w="lg" len="lg"/>
            </a:ln>
          </p:spPr>
          <p:style>
            <a:lnRef idx="1">
              <a:schemeClr val="dk1"/>
            </a:lnRef>
            <a:fillRef idx="0">
              <a:schemeClr val="dk1"/>
            </a:fillRef>
            <a:effectRef idx="0">
              <a:schemeClr val="dk1"/>
            </a:effectRef>
            <a:fontRef idx="minor">
              <a:schemeClr val="tx1"/>
            </a:fontRef>
          </p:style>
        </p:cxnSp>
        <p:cxnSp>
          <p:nvCxnSpPr>
            <p:cNvPr id="20" name="Straight Arrow Connector 19">
              <a:extLst>
                <a:ext uri="{FF2B5EF4-FFF2-40B4-BE49-F238E27FC236}">
                  <a16:creationId xmlns:a16="http://schemas.microsoft.com/office/drawing/2014/main" id="{24EA1E2C-A62A-08EE-C59D-436EF6BEE8C5}"/>
                </a:ext>
              </a:extLst>
            </p:cNvPr>
            <p:cNvCxnSpPr>
              <a:cxnSpLocks/>
            </p:cNvCxnSpPr>
            <p:nvPr/>
          </p:nvCxnSpPr>
          <p:spPr>
            <a:xfrm>
              <a:off x="5167686" y="3972309"/>
              <a:ext cx="1600200" cy="0"/>
            </a:xfrm>
            <a:prstGeom prst="straightConnector1">
              <a:avLst/>
            </a:prstGeom>
            <a:ln w="19050">
              <a:solidFill>
                <a:schemeClr val="dk1"/>
              </a:solidFill>
              <a:headEnd w="lg" len="lg"/>
              <a:tailEnd type="triangle" w="lg" len="lg"/>
            </a:ln>
          </p:spPr>
          <p:style>
            <a:lnRef idx="1">
              <a:schemeClr val="dk1"/>
            </a:lnRef>
            <a:fillRef idx="0">
              <a:schemeClr val="dk1"/>
            </a:fillRef>
            <a:effectRef idx="0">
              <a:schemeClr val="dk1"/>
            </a:effectRef>
            <a:fontRef idx="minor">
              <a:schemeClr val="tx1"/>
            </a:fontRef>
          </p:style>
        </p:cxnSp>
      </p:grpSp>
      <p:sp>
        <p:nvSpPr>
          <p:cNvPr id="2" name="Oval 1">
            <a:extLst>
              <a:ext uri="{FF2B5EF4-FFF2-40B4-BE49-F238E27FC236}">
                <a16:creationId xmlns:a16="http://schemas.microsoft.com/office/drawing/2014/main" id="{30DB0F62-5C29-3F4F-AADC-B5B94E282BD2}"/>
              </a:ext>
            </a:extLst>
          </p:cNvPr>
          <p:cNvSpPr/>
          <p:nvPr/>
        </p:nvSpPr>
        <p:spPr bwMode="auto">
          <a:xfrm>
            <a:off x="2539305" y="4921202"/>
            <a:ext cx="4293197" cy="1243195"/>
          </a:xfrm>
          <a:prstGeom prst="ellipse">
            <a:avLst/>
          </a:prstGeom>
          <a:noFill/>
          <a:ln w="762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a:ea typeface="+mn-ea"/>
              <a:cs typeface="+mn-cs"/>
            </a:endParaRPr>
          </a:p>
        </p:txBody>
      </p:sp>
      <p:sp>
        <p:nvSpPr>
          <p:cNvPr id="12" name="TextBox 11">
            <a:extLst>
              <a:ext uri="{FF2B5EF4-FFF2-40B4-BE49-F238E27FC236}">
                <a16:creationId xmlns:a16="http://schemas.microsoft.com/office/drawing/2014/main" id="{E86CC21E-FBDC-644F-025B-A083E308304F}"/>
              </a:ext>
            </a:extLst>
          </p:cNvPr>
          <p:cNvSpPr txBox="1"/>
          <p:nvPr/>
        </p:nvSpPr>
        <p:spPr>
          <a:xfrm>
            <a:off x="629265" y="6339743"/>
            <a:ext cx="11218606" cy="43088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Helvetica Neue" panose="02000503000000020004" pitchFamily="2" charset="0"/>
                <a:ea typeface="+mn-ea"/>
                <a:cs typeface="+mn-cs"/>
              </a:rPr>
              <a:t>The derivation of the analysis cohort is shown. AF = atrial fibrillation: CHA</a:t>
            </a:r>
            <a:r>
              <a:rPr kumimoji="0" lang="en-US" sz="1100" b="0" i="0" u="none" strike="noStrike" kern="1200" cap="none" spc="0" normalizeH="0" baseline="-25000" noProof="0" dirty="0">
                <a:ln>
                  <a:noFill/>
                </a:ln>
                <a:solidFill>
                  <a:srgbClr val="000000"/>
                </a:solidFill>
                <a:effectLst/>
                <a:uLnTx/>
                <a:uFillTx/>
                <a:latin typeface="Helvetica Neue" panose="02000503000000020004" pitchFamily="2" charset="0"/>
                <a:ea typeface="+mn-ea"/>
                <a:cs typeface="+mn-cs"/>
              </a:rPr>
              <a:t>2</a:t>
            </a:r>
            <a:r>
              <a:rPr kumimoji="0" lang="en-US" sz="1100" b="0" i="0" u="none" strike="noStrike" kern="1200" cap="none" spc="0" normalizeH="0" baseline="0" noProof="0" dirty="0">
                <a:ln>
                  <a:noFill/>
                </a:ln>
                <a:solidFill>
                  <a:srgbClr val="000000"/>
                </a:solidFill>
                <a:effectLst/>
                <a:uLnTx/>
                <a:uFillTx/>
                <a:latin typeface="Helvetica Neue" panose="02000503000000020004" pitchFamily="2" charset="0"/>
                <a:ea typeface="+mn-ea"/>
                <a:cs typeface="+mn-cs"/>
              </a:rPr>
              <a:t>DS</a:t>
            </a:r>
            <a:r>
              <a:rPr kumimoji="0" lang="en-US" sz="1100" b="0" i="0" u="none" strike="noStrike" kern="1200" cap="none" spc="0" normalizeH="0" baseline="-25000" noProof="0" dirty="0">
                <a:ln>
                  <a:noFill/>
                </a:ln>
                <a:solidFill>
                  <a:srgbClr val="000000"/>
                </a:solidFill>
                <a:effectLst/>
                <a:uLnTx/>
                <a:uFillTx/>
                <a:latin typeface="Helvetica Neue" panose="02000503000000020004" pitchFamily="2" charset="0"/>
                <a:ea typeface="+mn-ea"/>
                <a:cs typeface="+mn-cs"/>
              </a:rPr>
              <a:t>2</a:t>
            </a:r>
            <a:r>
              <a:rPr kumimoji="0" lang="en-US" sz="1100" b="0" i="0" u="none" strike="noStrike" kern="1200" cap="none" spc="0" normalizeH="0" baseline="0" noProof="0" dirty="0">
                <a:ln>
                  <a:noFill/>
                </a:ln>
                <a:solidFill>
                  <a:srgbClr val="000000"/>
                </a:solidFill>
                <a:effectLst/>
                <a:uLnTx/>
                <a:uFillTx/>
                <a:latin typeface="Helvetica Neue" panose="02000503000000020004" pitchFamily="2" charset="0"/>
                <a:ea typeface="+mn-ea"/>
                <a:cs typeface="+mn-cs"/>
              </a:rPr>
              <a:t>-VASc = congestive heart failure, hypertension, age =75 years, diabetes mellitus, prior stroke, transient ischemic attack, or thromboembolism, vascular disease, age 65-74 years, sex category (female); OAC = oral anticoagulation.</a:t>
            </a:r>
          </a:p>
        </p:txBody>
      </p:sp>
      <p:sp>
        <p:nvSpPr>
          <p:cNvPr id="23" name="Title 22">
            <a:extLst>
              <a:ext uri="{FF2B5EF4-FFF2-40B4-BE49-F238E27FC236}">
                <a16:creationId xmlns:a16="http://schemas.microsoft.com/office/drawing/2014/main" id="{C227A521-7B9E-D7E6-0198-C893904348F7}"/>
              </a:ext>
            </a:extLst>
          </p:cNvPr>
          <p:cNvSpPr>
            <a:spLocks noGrp="1"/>
          </p:cNvSpPr>
          <p:nvPr>
            <p:ph type="title"/>
          </p:nvPr>
        </p:nvSpPr>
        <p:spPr>
          <a:xfrm>
            <a:off x="838200" y="-1"/>
            <a:ext cx="10515600" cy="1105949"/>
          </a:xfrm>
        </p:spPr>
        <p:txBody>
          <a:bodyPr anchor="ctr">
            <a:normAutofit/>
          </a:bodyPr>
          <a:lstStyle/>
          <a:p>
            <a:r>
              <a:rPr lang="en-US" sz="2800" noProof="0" dirty="0"/>
              <a:t>FIGURE 1: Derivation of the Analysis Cohort</a:t>
            </a:r>
            <a:endParaRPr lang="en-US" sz="2800" dirty="0"/>
          </a:p>
        </p:txBody>
      </p:sp>
    </p:spTree>
    <p:extLst>
      <p:ext uri="{BB962C8B-B14F-4D97-AF65-F5344CB8AC3E}">
        <p14:creationId xmlns:p14="http://schemas.microsoft.com/office/powerpoint/2010/main" val="39477958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7456D13-A7BF-6546-8589-61947FF45FA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544819" y="966689"/>
            <a:ext cx="6650078" cy="5500616"/>
          </a:xfrm>
          <a:prstGeom prst="rect">
            <a:avLst/>
          </a:prstGeom>
        </p:spPr>
      </p:pic>
      <p:sp>
        <p:nvSpPr>
          <p:cNvPr id="3" name="Title 2">
            <a:extLst>
              <a:ext uri="{FF2B5EF4-FFF2-40B4-BE49-F238E27FC236}">
                <a16:creationId xmlns:a16="http://schemas.microsoft.com/office/drawing/2014/main" id="{B1BDF149-ABC1-9A45-AFAB-BE4A177C76FA}"/>
              </a:ext>
            </a:extLst>
          </p:cNvPr>
          <p:cNvSpPr>
            <a:spLocks noGrp="1"/>
          </p:cNvSpPr>
          <p:nvPr>
            <p:ph type="title"/>
          </p:nvPr>
        </p:nvSpPr>
        <p:spPr>
          <a:xfrm>
            <a:off x="838200" y="-1"/>
            <a:ext cx="10515600" cy="1105949"/>
          </a:xfrm>
        </p:spPr>
        <p:txBody>
          <a:bodyPr anchor="ctr">
            <a:normAutofit/>
          </a:bodyPr>
          <a:lstStyle/>
          <a:p>
            <a:r>
              <a:rPr lang="en-US" sz="3200" dirty="0"/>
              <a:t>Oral Anticoagulant Use PINNACLE Registry</a:t>
            </a:r>
          </a:p>
        </p:txBody>
      </p:sp>
      <p:sp>
        <p:nvSpPr>
          <p:cNvPr id="6" name="Footer Placeholder 5">
            <a:extLst>
              <a:ext uri="{FF2B5EF4-FFF2-40B4-BE49-F238E27FC236}">
                <a16:creationId xmlns:a16="http://schemas.microsoft.com/office/drawing/2014/main" id="{AAE785AD-0D64-5CFC-7305-63F2F4174AE3}"/>
              </a:ext>
            </a:extLst>
          </p:cNvPr>
          <p:cNvSpPr>
            <a:spLocks noGrp="1"/>
          </p:cNvSpPr>
          <p:nvPr>
            <p:ph type="ftr" sz="quarter" idx="3"/>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err="1">
                <a:ln>
                  <a:noFill/>
                </a:ln>
                <a:solidFill>
                  <a:srgbClr val="000000">
                    <a:lumMod val="50000"/>
                    <a:lumOff val="50000"/>
                  </a:srgbClr>
                </a:solidFill>
                <a:effectLst/>
                <a:uLnTx/>
                <a:uFillTx/>
                <a:latin typeface="Arial" charset="0"/>
                <a:ea typeface="+mn-ea"/>
                <a:cs typeface="+mn-cs"/>
              </a:rPr>
              <a:t>Marzec</a:t>
            </a:r>
            <a:r>
              <a:rPr kumimoji="0" lang="en-US" sz="1000" b="0" i="0" u="none" strike="noStrike" kern="1200" cap="none" spc="0" normalizeH="0" baseline="0" noProof="0" dirty="0">
                <a:ln>
                  <a:noFill/>
                </a:ln>
                <a:solidFill>
                  <a:srgbClr val="000000">
                    <a:lumMod val="50000"/>
                    <a:lumOff val="50000"/>
                  </a:srgbClr>
                </a:solidFill>
                <a:effectLst/>
                <a:uLnTx/>
                <a:uFillTx/>
                <a:latin typeface="Arial" charset="0"/>
                <a:ea typeface="+mn-ea"/>
                <a:cs typeface="+mn-cs"/>
              </a:rPr>
              <a:t> LN, et al. </a:t>
            </a:r>
            <a:r>
              <a:rPr kumimoji="0" lang="en-US" sz="1000" b="0" i="1" u="none" strike="noStrike" kern="1200" cap="none" spc="0" normalizeH="0" baseline="0" noProof="0" dirty="0">
                <a:ln>
                  <a:noFill/>
                </a:ln>
                <a:solidFill>
                  <a:srgbClr val="000000">
                    <a:lumMod val="50000"/>
                    <a:lumOff val="50000"/>
                  </a:srgbClr>
                </a:solidFill>
                <a:effectLst/>
                <a:uLnTx/>
                <a:uFillTx/>
                <a:latin typeface="Arial" charset="0"/>
                <a:ea typeface="+mn-ea"/>
                <a:cs typeface="+mn-cs"/>
              </a:rPr>
              <a:t>J Am Coll </a:t>
            </a:r>
            <a:r>
              <a:rPr kumimoji="0" lang="en-US" sz="1000" b="0" i="1" u="none" strike="noStrike" kern="1200" cap="none" spc="0" normalizeH="0" baseline="0" noProof="0" dirty="0" err="1">
                <a:ln>
                  <a:noFill/>
                </a:ln>
                <a:solidFill>
                  <a:srgbClr val="000000">
                    <a:lumMod val="50000"/>
                    <a:lumOff val="50000"/>
                  </a:srgbClr>
                </a:solidFill>
                <a:effectLst/>
                <a:uLnTx/>
                <a:uFillTx/>
                <a:latin typeface="Arial" charset="0"/>
                <a:ea typeface="+mn-ea"/>
                <a:cs typeface="+mn-cs"/>
              </a:rPr>
              <a:t>Cardiol</a:t>
            </a:r>
            <a:r>
              <a:rPr kumimoji="0" lang="en-US" sz="1000" b="0" i="0" u="none" strike="noStrike" kern="1200" cap="none" spc="0" normalizeH="0" baseline="0" noProof="0" dirty="0">
                <a:ln>
                  <a:noFill/>
                </a:ln>
                <a:solidFill>
                  <a:srgbClr val="000000">
                    <a:lumMod val="50000"/>
                    <a:lumOff val="50000"/>
                  </a:srgbClr>
                </a:solidFill>
                <a:effectLst/>
                <a:uLnTx/>
                <a:uFillTx/>
                <a:latin typeface="Arial" charset="0"/>
                <a:ea typeface="+mn-ea"/>
                <a:cs typeface="+mn-cs"/>
              </a:rPr>
              <a:t>. 2017:69(20):2475-2484.</a:t>
            </a:r>
          </a:p>
        </p:txBody>
      </p:sp>
      <p:grpSp>
        <p:nvGrpSpPr>
          <p:cNvPr id="15" name="Group 14">
            <a:extLst>
              <a:ext uri="{FF2B5EF4-FFF2-40B4-BE49-F238E27FC236}">
                <a16:creationId xmlns:a16="http://schemas.microsoft.com/office/drawing/2014/main" id="{FAC8FE3C-A24C-7D18-5BDA-0387F82B7EF6}"/>
              </a:ext>
            </a:extLst>
          </p:cNvPr>
          <p:cNvGrpSpPr/>
          <p:nvPr/>
        </p:nvGrpSpPr>
        <p:grpSpPr>
          <a:xfrm>
            <a:off x="9490567" y="3169114"/>
            <a:ext cx="1863233" cy="2159969"/>
            <a:chOff x="9507794" y="1418973"/>
            <a:chExt cx="2084438" cy="2416403"/>
          </a:xfrm>
        </p:grpSpPr>
        <p:sp>
          <p:nvSpPr>
            <p:cNvPr id="2" name="Rectangle 1">
              <a:extLst>
                <a:ext uri="{FF2B5EF4-FFF2-40B4-BE49-F238E27FC236}">
                  <a16:creationId xmlns:a16="http://schemas.microsoft.com/office/drawing/2014/main" id="{53E085D6-F319-EAA8-2CBC-846FCACE5E37}"/>
                </a:ext>
              </a:extLst>
            </p:cNvPr>
            <p:cNvSpPr/>
            <p:nvPr/>
          </p:nvSpPr>
          <p:spPr>
            <a:xfrm>
              <a:off x="9507794" y="1419908"/>
              <a:ext cx="383458" cy="368397"/>
            </a:xfrm>
            <a:prstGeom prst="rect">
              <a:avLst/>
            </a:prstGeom>
            <a:solidFill>
              <a:srgbClr val="F0674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7" name="TextBox 6">
              <a:extLst>
                <a:ext uri="{FF2B5EF4-FFF2-40B4-BE49-F238E27FC236}">
                  <a16:creationId xmlns:a16="http://schemas.microsoft.com/office/drawing/2014/main" id="{53E80931-C1D7-EE10-3AE2-96EAF7C4E399}"/>
                </a:ext>
              </a:extLst>
            </p:cNvPr>
            <p:cNvSpPr txBox="1"/>
            <p:nvPr/>
          </p:nvSpPr>
          <p:spPr>
            <a:xfrm>
              <a:off x="9967452" y="1418973"/>
              <a:ext cx="1386348"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panose="020B0604020202020204"/>
                  <a:ea typeface="+mn-ea"/>
                  <a:cs typeface="+mn-cs"/>
                </a:rPr>
                <a:t>Warfarin</a:t>
              </a:r>
            </a:p>
          </p:txBody>
        </p:sp>
        <p:sp>
          <p:nvSpPr>
            <p:cNvPr id="9" name="Rectangle 8">
              <a:extLst>
                <a:ext uri="{FF2B5EF4-FFF2-40B4-BE49-F238E27FC236}">
                  <a16:creationId xmlns:a16="http://schemas.microsoft.com/office/drawing/2014/main" id="{5686A74D-8938-3F6C-87E1-533CB6C84FB0}"/>
                </a:ext>
              </a:extLst>
            </p:cNvPr>
            <p:cNvSpPr/>
            <p:nvPr/>
          </p:nvSpPr>
          <p:spPr>
            <a:xfrm>
              <a:off x="9507794" y="2102265"/>
              <a:ext cx="383458" cy="368397"/>
            </a:xfrm>
            <a:prstGeom prst="rect">
              <a:avLst/>
            </a:prstGeom>
            <a:solidFill>
              <a:srgbClr val="59B97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0" name="TextBox 9">
              <a:extLst>
                <a:ext uri="{FF2B5EF4-FFF2-40B4-BE49-F238E27FC236}">
                  <a16:creationId xmlns:a16="http://schemas.microsoft.com/office/drawing/2014/main" id="{34DD7CF0-FBFC-DBF4-F8DE-6AA05C79AFFE}"/>
                </a:ext>
              </a:extLst>
            </p:cNvPr>
            <p:cNvSpPr txBox="1"/>
            <p:nvPr/>
          </p:nvSpPr>
          <p:spPr>
            <a:xfrm>
              <a:off x="9967452" y="2101330"/>
              <a:ext cx="1386348"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panose="020B0604020202020204"/>
                  <a:ea typeface="+mn-ea"/>
                  <a:cs typeface="+mn-cs"/>
                </a:rPr>
                <a:t>Dabigatran</a:t>
              </a:r>
            </a:p>
          </p:txBody>
        </p:sp>
        <p:sp>
          <p:nvSpPr>
            <p:cNvPr id="11" name="Rectangle 10">
              <a:extLst>
                <a:ext uri="{FF2B5EF4-FFF2-40B4-BE49-F238E27FC236}">
                  <a16:creationId xmlns:a16="http://schemas.microsoft.com/office/drawing/2014/main" id="{90E0E19F-7842-8166-3ECB-DDA8B0EFB370}"/>
                </a:ext>
              </a:extLst>
            </p:cNvPr>
            <p:cNvSpPr/>
            <p:nvPr/>
          </p:nvSpPr>
          <p:spPr>
            <a:xfrm>
              <a:off x="9507794" y="2784622"/>
              <a:ext cx="383458" cy="368397"/>
            </a:xfrm>
            <a:prstGeom prst="rect">
              <a:avLst/>
            </a:prstGeom>
            <a:solidFill>
              <a:srgbClr val="4EA2D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2" name="TextBox 11">
              <a:extLst>
                <a:ext uri="{FF2B5EF4-FFF2-40B4-BE49-F238E27FC236}">
                  <a16:creationId xmlns:a16="http://schemas.microsoft.com/office/drawing/2014/main" id="{26E181D9-F5A5-F350-5151-ABC10328B200}"/>
                </a:ext>
              </a:extLst>
            </p:cNvPr>
            <p:cNvSpPr txBox="1"/>
            <p:nvPr/>
          </p:nvSpPr>
          <p:spPr>
            <a:xfrm>
              <a:off x="9967452" y="2783687"/>
              <a:ext cx="1624780"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panose="020B0604020202020204"/>
                  <a:ea typeface="+mn-ea"/>
                  <a:cs typeface="+mn-cs"/>
                </a:rPr>
                <a:t>Rivaroxaban</a:t>
              </a:r>
            </a:p>
          </p:txBody>
        </p:sp>
        <p:sp>
          <p:nvSpPr>
            <p:cNvPr id="13" name="Rectangle 12">
              <a:extLst>
                <a:ext uri="{FF2B5EF4-FFF2-40B4-BE49-F238E27FC236}">
                  <a16:creationId xmlns:a16="http://schemas.microsoft.com/office/drawing/2014/main" id="{35AFE8F8-B1FC-A599-240B-CB70CFB37203}"/>
                </a:ext>
              </a:extLst>
            </p:cNvPr>
            <p:cNvSpPr/>
            <p:nvPr/>
          </p:nvSpPr>
          <p:spPr>
            <a:xfrm>
              <a:off x="9507794" y="3466979"/>
              <a:ext cx="383458" cy="368397"/>
            </a:xfrm>
            <a:prstGeom prst="rect">
              <a:avLst/>
            </a:prstGeom>
            <a:solidFill>
              <a:srgbClr val="6074A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4" name="TextBox 13">
              <a:extLst>
                <a:ext uri="{FF2B5EF4-FFF2-40B4-BE49-F238E27FC236}">
                  <a16:creationId xmlns:a16="http://schemas.microsoft.com/office/drawing/2014/main" id="{A799767B-245A-8229-415B-185FB809048D}"/>
                </a:ext>
              </a:extLst>
            </p:cNvPr>
            <p:cNvSpPr txBox="1"/>
            <p:nvPr/>
          </p:nvSpPr>
          <p:spPr>
            <a:xfrm>
              <a:off x="9967452" y="3466044"/>
              <a:ext cx="1386348"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panose="020B0604020202020204"/>
                  <a:ea typeface="+mn-ea"/>
                  <a:cs typeface="+mn-cs"/>
                </a:rPr>
                <a:t>Apixaban</a:t>
              </a:r>
            </a:p>
          </p:txBody>
        </p:sp>
      </p:grpSp>
    </p:spTree>
    <p:extLst>
      <p:ext uri="{BB962C8B-B14F-4D97-AF65-F5344CB8AC3E}">
        <p14:creationId xmlns:p14="http://schemas.microsoft.com/office/powerpoint/2010/main" val="783676900"/>
      </p:ext>
    </p:extLst>
  </p:cSld>
  <p:clrMapOvr>
    <a:masterClrMapping/>
  </p:clrMapOvr>
</p:sld>
</file>

<file path=ppt/theme/theme1.xml><?xml version="1.0" encoding="utf-8"?>
<a:theme xmlns:a="http://schemas.openxmlformats.org/drawingml/2006/main" name="DukeHeartOTG-NewTheme">
  <a:themeElements>
    <a:clrScheme name="DHOTG -OFFICIAL-FINAL">
      <a:dk1>
        <a:srgbClr val="000000"/>
      </a:dk1>
      <a:lt1>
        <a:sysClr val="window" lastClr="FFFFFF"/>
      </a:lt1>
      <a:dk2>
        <a:srgbClr val="373648"/>
      </a:dk2>
      <a:lt2>
        <a:srgbClr val="F3F3F3"/>
      </a:lt2>
      <a:accent1>
        <a:srgbClr val="00539B"/>
      </a:accent1>
      <a:accent2>
        <a:srgbClr val="001A57"/>
      </a:accent2>
      <a:accent3>
        <a:srgbClr val="0736A4"/>
      </a:accent3>
      <a:accent4>
        <a:srgbClr val="005587"/>
      </a:accent4>
      <a:accent5>
        <a:srgbClr val="0577B1"/>
      </a:accent5>
      <a:accent6>
        <a:srgbClr val="339898"/>
      </a:accent6>
      <a:hlink>
        <a:srgbClr val="00539B"/>
      </a:hlink>
      <a:folHlink>
        <a:srgbClr val="66666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ukeHeartOTG-NewTheme" id="{BF901942-7D7A-C64D-A23E-66EAD3F37037}" vid="{2C3537C6-2617-3042-8253-3C7746394652}"/>
    </a:ext>
  </a:extLst>
</a:theme>
</file>

<file path=ppt/theme/theme2.xml><?xml version="1.0" encoding="utf-8"?>
<a:theme xmlns:a="http://schemas.openxmlformats.org/drawingml/2006/main" name="1_DukeHeartOTG-NewTheme">
  <a:themeElements>
    <a:clrScheme name="DHOTG -OFFICIAL-FINAL">
      <a:dk1>
        <a:srgbClr val="000000"/>
      </a:dk1>
      <a:lt1>
        <a:sysClr val="window" lastClr="FFFFFF"/>
      </a:lt1>
      <a:dk2>
        <a:srgbClr val="373648"/>
      </a:dk2>
      <a:lt2>
        <a:srgbClr val="F3F3F3"/>
      </a:lt2>
      <a:accent1>
        <a:srgbClr val="00539B"/>
      </a:accent1>
      <a:accent2>
        <a:srgbClr val="001A57"/>
      </a:accent2>
      <a:accent3>
        <a:srgbClr val="0736A4"/>
      </a:accent3>
      <a:accent4>
        <a:srgbClr val="005587"/>
      </a:accent4>
      <a:accent5>
        <a:srgbClr val="0577B1"/>
      </a:accent5>
      <a:accent6>
        <a:srgbClr val="339898"/>
      </a:accent6>
      <a:hlink>
        <a:srgbClr val="00539B"/>
      </a:hlink>
      <a:folHlink>
        <a:srgbClr val="66666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ukeHeartOTG-NewTheme" id="{BF901942-7D7A-C64D-A23E-66EAD3F37037}" vid="{2C3537C6-2617-3042-8253-3C7746394652}"/>
    </a:ext>
  </a:extLst>
</a:theme>
</file>

<file path=ppt/theme/theme3.xml><?xml version="1.0" encoding="utf-8"?>
<a:theme xmlns:a="http://schemas.openxmlformats.org/drawingml/2006/main" name="1_DHOTG-MedEd 23">
  <a:themeElements>
    <a:clrScheme name="DHOTG -OFFICIAL-FINAL">
      <a:dk1>
        <a:srgbClr val="000000"/>
      </a:dk1>
      <a:lt1>
        <a:sysClr val="window" lastClr="FFFFFF"/>
      </a:lt1>
      <a:dk2>
        <a:srgbClr val="373648"/>
      </a:dk2>
      <a:lt2>
        <a:srgbClr val="F3F3F3"/>
      </a:lt2>
      <a:accent1>
        <a:srgbClr val="00539B"/>
      </a:accent1>
      <a:accent2>
        <a:srgbClr val="001A57"/>
      </a:accent2>
      <a:accent3>
        <a:srgbClr val="0736A4"/>
      </a:accent3>
      <a:accent4>
        <a:srgbClr val="005587"/>
      </a:accent4>
      <a:accent5>
        <a:srgbClr val="0577B1"/>
      </a:accent5>
      <a:accent6>
        <a:srgbClr val="339898"/>
      </a:accent6>
      <a:hlink>
        <a:srgbClr val="00539B"/>
      </a:hlink>
      <a:folHlink>
        <a:srgbClr val="66666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HOTG-MedEd 23" id="{68AFC16E-F33A-5E48-9504-D6B32756F847}" vid="{D21522BB-9A39-114E-9ECC-E5C821ED1806}"/>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TotalTime>
  <Words>1696</Words>
  <Application>Microsoft Macintosh PowerPoint</Application>
  <PresentationFormat>Widescreen</PresentationFormat>
  <Paragraphs>241</Paragraphs>
  <Slides>30</Slides>
  <Notes>11</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30</vt:i4>
      </vt:variant>
    </vt:vector>
  </HeadingPairs>
  <TitlesOfParts>
    <vt:vector size="42" baseType="lpstr">
      <vt:lpstr>Arial</vt:lpstr>
      <vt:lpstr>Calibri</vt:lpstr>
      <vt:lpstr>Calibri Light</vt:lpstr>
      <vt:lpstr>Century Gothic</vt:lpstr>
      <vt:lpstr>Helvetica Neue</vt:lpstr>
      <vt:lpstr>Tahoma</vt:lpstr>
      <vt:lpstr>Times</vt:lpstr>
      <vt:lpstr>Trebuchet MS</vt:lpstr>
      <vt:lpstr>DukeHeartOTG-NewTheme</vt:lpstr>
      <vt:lpstr>1_DukeHeartOTG-NewTheme</vt:lpstr>
      <vt:lpstr>1_DHOTG-MedEd 23</vt:lpstr>
      <vt:lpstr>Office Theme</vt:lpstr>
      <vt:lpstr>PowerPoint Presentation</vt:lpstr>
      <vt:lpstr>PowerPoint Presentation</vt:lpstr>
      <vt:lpstr>Disclaimer</vt:lpstr>
      <vt:lpstr>Factors Driving the Underuse of Anticoagulant Therapy for Stroke Prevention</vt:lpstr>
      <vt:lpstr>PowerPoint Presentation</vt:lpstr>
      <vt:lpstr>PowerPoint Presentation</vt:lpstr>
      <vt:lpstr>PowerPoint Presentation</vt:lpstr>
      <vt:lpstr>FIGURE 1: Derivation of the Analysis Cohort</vt:lpstr>
      <vt:lpstr>Oral Anticoagulant Use PINNACLE Registry</vt:lpstr>
      <vt:lpstr>PowerPoint Presentation</vt:lpstr>
      <vt:lpstr>Anticoagulant Use For New Onset  Atrial Fibrillation</vt:lpstr>
      <vt:lpstr>Factors Driving Underuse of  Anticoagulant Therapy</vt:lpstr>
      <vt:lpstr>How Frequent is Bleeding with DOACs?</vt:lpstr>
      <vt:lpstr>Meta-Analysis: AF RCTs Secondary Endpoints</vt:lpstr>
      <vt:lpstr>Modifiable and non-modifiable risk factors for bleeding in anticoagulated patients with AF</vt:lpstr>
      <vt:lpstr>PowerPoint Presentation</vt:lpstr>
      <vt:lpstr>Analysis Comparison of Direct oral anticoagulants versus warfarin: subgroup analysis for participants with CrCI 30 to 50 mL/min, Outcome of Major bleeding.</vt:lpstr>
      <vt:lpstr>PowerPoint Presentation</vt:lpstr>
      <vt:lpstr>What About FALL RISK?   </vt:lpstr>
      <vt:lpstr>Paroxysmal AF Is Associated with the Highest Risk of Not Receiving Anticoagulation</vt:lpstr>
      <vt:lpstr>MISCONCEPTIONS</vt:lpstr>
      <vt:lpstr>PowerPoint Presentation</vt:lpstr>
      <vt:lpstr>Treatment Persistence and Time to Discontinuation</vt:lpstr>
      <vt:lpstr>PowerPoint Presentation</vt:lpstr>
      <vt:lpstr>PowerPoint Presentation</vt:lpstr>
      <vt:lpstr>Patient-Directed Information and  Mixed Messages</vt:lpstr>
      <vt:lpstr>PowerPoint Presentation</vt:lpstr>
      <vt:lpstr>EHRA Consensus Document on Patient Values &amp; Preferences</vt:lpstr>
      <vt:lpstr>AF Patient Organization Sites</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MedEd On The Go</dc:creator>
  <cp:keywords/>
  <dc:description/>
  <cp:lastModifiedBy>Moriah Diethorn</cp:lastModifiedBy>
  <cp:revision>3</cp:revision>
  <dcterms:created xsi:type="dcterms:W3CDTF">2023-11-17T14:53:10Z</dcterms:created>
  <dcterms:modified xsi:type="dcterms:W3CDTF">2023-11-17T20:24:20Z</dcterms:modified>
  <cp:category/>
</cp:coreProperties>
</file>