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757" r:id="rId3"/>
  </p:sldMasterIdLst>
  <p:notesMasterIdLst>
    <p:notesMasterId r:id="rId45"/>
  </p:notesMasterIdLst>
  <p:sldIdLst>
    <p:sldId id="2147471507" r:id="rId4"/>
    <p:sldId id="265" r:id="rId5"/>
    <p:sldId id="256" r:id="rId6"/>
    <p:sldId id="2141411973" r:id="rId7"/>
    <p:sldId id="2972" r:id="rId8"/>
    <p:sldId id="3007" r:id="rId9"/>
    <p:sldId id="3008" r:id="rId10"/>
    <p:sldId id="3009" r:id="rId11"/>
    <p:sldId id="2894" r:id="rId12"/>
    <p:sldId id="2947" r:id="rId13"/>
    <p:sldId id="2948" r:id="rId14"/>
    <p:sldId id="2141411974" r:id="rId15"/>
    <p:sldId id="3000" r:id="rId16"/>
    <p:sldId id="557" r:id="rId17"/>
    <p:sldId id="558" r:id="rId18"/>
    <p:sldId id="559" r:id="rId19"/>
    <p:sldId id="3024" r:id="rId20"/>
    <p:sldId id="2141411975" r:id="rId21"/>
    <p:sldId id="2141411976" r:id="rId22"/>
    <p:sldId id="2981" r:id="rId23"/>
    <p:sldId id="2980" r:id="rId24"/>
    <p:sldId id="3012" r:id="rId25"/>
    <p:sldId id="2901" r:id="rId26"/>
    <p:sldId id="2902" r:id="rId27"/>
    <p:sldId id="2773" r:id="rId28"/>
    <p:sldId id="2952" r:id="rId29"/>
    <p:sldId id="2141411977" r:id="rId30"/>
    <p:sldId id="2775" r:id="rId31"/>
    <p:sldId id="2776" r:id="rId32"/>
    <p:sldId id="2141411978" r:id="rId33"/>
    <p:sldId id="3001" r:id="rId34"/>
    <p:sldId id="3002" r:id="rId35"/>
    <p:sldId id="2822" r:id="rId36"/>
    <p:sldId id="2965" r:id="rId37"/>
    <p:sldId id="437" r:id="rId38"/>
    <p:sldId id="3019" r:id="rId39"/>
    <p:sldId id="3010" r:id="rId40"/>
    <p:sldId id="3011" r:id="rId41"/>
    <p:sldId id="3016" r:id="rId42"/>
    <p:sldId id="3020" r:id="rId43"/>
    <p:sldId id="2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2" d="100"/>
          <a:sy n="102" d="100"/>
        </p:scale>
        <p:origin x="1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39920-A02A-AA46-8972-BD7EA4A423A4}" type="datetimeFigureOut">
              <a:rPr lang="en-US" smtClean="0"/>
              <a:t>11/17/23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4AF2F-0A47-A04B-ABDD-C41CB08F0129}" type="slidenum">
              <a:rPr lang="en-US" smtClean="0"/>
              <a:t>‹#›</a:t>
            </a:fld>
            <a:endParaRPr lang="en-US"/>
          </a:p>
        </p:txBody>
      </p:sp>
    </p:spTree>
    <p:extLst>
      <p:ext uri="{BB962C8B-B14F-4D97-AF65-F5344CB8AC3E}">
        <p14:creationId xmlns:p14="http://schemas.microsoft.com/office/powerpoint/2010/main" val="256212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B664F-67DD-4A8C-97DA-554B6EF199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00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50E1C9A4-5742-3B36-5C12-77AA9BFD9AF3}"/>
              </a:ext>
            </a:extLst>
          </p:cNvPr>
          <p:cNvSpPr>
            <a:spLocks noGrp="1" noRot="1" noChangeAspect="1" noChangeArrowheads="1" noTextEdit="1"/>
          </p:cNvSpPr>
          <p:nvPr>
            <p:ph type="sldImg"/>
          </p:nvPr>
        </p:nvSpPr>
        <p:spPr>
          <a:ln/>
        </p:spPr>
      </p:sp>
      <p:sp>
        <p:nvSpPr>
          <p:cNvPr id="236547" name="Notes Placeholder 2">
            <a:extLst>
              <a:ext uri="{FF2B5EF4-FFF2-40B4-BE49-F238E27FC236}">
                <a16:creationId xmlns:a16="http://schemas.microsoft.com/office/drawing/2014/main" id="{2A77B13B-A8EF-3F89-952A-037FD5AD2F4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36548" name="Slide Number Placeholder 3">
            <a:extLst>
              <a:ext uri="{FF2B5EF4-FFF2-40B4-BE49-F238E27FC236}">
                <a16:creationId xmlns:a16="http://schemas.microsoft.com/office/drawing/2014/main" id="{142BCA41-39F1-EE32-2A20-010E2C0C8C2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7419FC-66BC-1B40-9990-629C6F4D453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a:extLst>
              <a:ext uri="{FF2B5EF4-FFF2-40B4-BE49-F238E27FC236}">
                <a16:creationId xmlns:a16="http://schemas.microsoft.com/office/drawing/2014/main" id="{B2A81129-E815-7DA2-A256-E139DB23BFE4}"/>
              </a:ext>
            </a:extLst>
          </p:cNvPr>
          <p:cNvSpPr>
            <a:spLocks noGrp="1" noRot="1" noChangeAspect="1" noChangeArrowheads="1" noTextEdit="1"/>
          </p:cNvSpPr>
          <p:nvPr>
            <p:ph type="sldImg"/>
          </p:nvPr>
        </p:nvSpPr>
        <p:spPr>
          <a:ln/>
        </p:spPr>
      </p:sp>
      <p:sp>
        <p:nvSpPr>
          <p:cNvPr id="238595" name="Notes Placeholder 2">
            <a:extLst>
              <a:ext uri="{FF2B5EF4-FFF2-40B4-BE49-F238E27FC236}">
                <a16:creationId xmlns:a16="http://schemas.microsoft.com/office/drawing/2014/main" id="{A70A2B7B-3992-685E-1727-96E20FD8CAE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38596" name="Slide Number Placeholder 3">
            <a:extLst>
              <a:ext uri="{FF2B5EF4-FFF2-40B4-BE49-F238E27FC236}">
                <a16:creationId xmlns:a16="http://schemas.microsoft.com/office/drawing/2014/main" id="{D1D6C54F-B697-3ACA-E1EB-F14168E3AC5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65C224-393E-144D-8124-66F7F1A2486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4F8CB4F0-2F6E-B378-D369-36D009B26ACC}"/>
              </a:ext>
            </a:extLst>
          </p:cNvPr>
          <p:cNvSpPr>
            <a:spLocks noGrp="1" noRot="1" noChangeAspect="1" noChangeArrowheads="1" noTextEdit="1"/>
          </p:cNvSpPr>
          <p:nvPr>
            <p:ph type="sldImg"/>
          </p:nvPr>
        </p:nvSpPr>
        <p:spPr>
          <a:ln/>
        </p:spPr>
      </p:sp>
      <p:sp>
        <p:nvSpPr>
          <p:cNvPr id="240643" name="Notes Placeholder 2">
            <a:extLst>
              <a:ext uri="{FF2B5EF4-FFF2-40B4-BE49-F238E27FC236}">
                <a16:creationId xmlns:a16="http://schemas.microsoft.com/office/drawing/2014/main" id="{C998C6AD-AF02-F2FF-AF8C-32491D21CE9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40644" name="Slide Number Placeholder 3">
            <a:extLst>
              <a:ext uri="{FF2B5EF4-FFF2-40B4-BE49-F238E27FC236}">
                <a16:creationId xmlns:a16="http://schemas.microsoft.com/office/drawing/2014/main" id="{4F7F43BE-0291-63A0-472C-AE8BA4F561F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AA0A3-0EDA-9344-B734-A5B7BCA6246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スライド イメージ プレースホルダー 1">
            <a:extLst>
              <a:ext uri="{FF2B5EF4-FFF2-40B4-BE49-F238E27FC236}">
                <a16:creationId xmlns:a16="http://schemas.microsoft.com/office/drawing/2014/main" id="{09EF6E84-0E74-2B04-D764-729B07E7D5EE}"/>
              </a:ext>
            </a:extLst>
          </p:cNvPr>
          <p:cNvSpPr>
            <a:spLocks noGrp="1" noRot="1" noChangeAspect="1" noChangeArrowheads="1" noTextEdit="1"/>
          </p:cNvSpPr>
          <p:nvPr>
            <p:ph type="sldImg"/>
          </p:nvPr>
        </p:nvSpPr>
        <p:spPr>
          <a:ln/>
        </p:spPr>
      </p:sp>
      <p:sp>
        <p:nvSpPr>
          <p:cNvPr id="3" name="ノート プレースホルダー 2">
            <a:extLst>
              <a:ext uri="{FF2B5EF4-FFF2-40B4-BE49-F238E27FC236}">
                <a16:creationId xmlns:a16="http://schemas.microsoft.com/office/drawing/2014/main" id="{8A28F7A6-285B-D286-0CD7-FA6596B10121}"/>
              </a:ext>
            </a:extLst>
          </p:cNvPr>
          <p:cNvSpPr>
            <a:spLocks noGrp="1"/>
          </p:cNvSpPr>
          <p:nvPr>
            <p:ph type="body" idx="1"/>
          </p:nvPr>
        </p:nvSpPr>
        <p:spPr/>
        <p:txBody>
          <a:bodyPr/>
          <a:lstStyle/>
          <a:p>
            <a:pPr marL="0" indent="0">
              <a:buFont typeface="Wingdings" panose="05000000000000000000" pitchFamily="2" charset="2"/>
              <a:buNone/>
              <a:defRPr/>
            </a:pPr>
            <a:endParaRPr kumimoji="1" lang="ja-JP" altLang="en-US" dirty="0"/>
          </a:p>
        </p:txBody>
      </p:sp>
      <p:sp>
        <p:nvSpPr>
          <p:cNvPr id="243716" name="スライド番号プレースホルダー 3">
            <a:extLst>
              <a:ext uri="{FF2B5EF4-FFF2-40B4-BE49-F238E27FC236}">
                <a16:creationId xmlns:a16="http://schemas.microsoft.com/office/drawing/2014/main" id="{F2874B3B-84E5-D524-289D-B1DF8D43D0E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457200">
              <a:defRPr sz="2400" b="1">
                <a:solidFill>
                  <a:schemeClr val="tx1"/>
                </a:solidFill>
                <a:latin typeface="Arial" panose="020B0604020202020204" pitchFamily="34" charset="0"/>
                <a:ea typeface="ＭＳ Ｐゴシック" panose="020B0600070205080204" pitchFamily="34" charset="-128"/>
              </a:defRPr>
            </a:lvl1pPr>
            <a:lvl2pPr defTabSz="457200">
              <a:defRPr sz="2400" b="1">
                <a:solidFill>
                  <a:schemeClr val="tx1"/>
                </a:solidFill>
                <a:latin typeface="Arial" panose="020B0604020202020204" pitchFamily="34" charset="0"/>
                <a:ea typeface="ＭＳ Ｐゴシック" panose="020B0600070205080204" pitchFamily="34" charset="-128"/>
              </a:defRPr>
            </a:lvl2pPr>
            <a:lvl3pPr defTabSz="457200">
              <a:defRPr sz="2400" b="1">
                <a:solidFill>
                  <a:schemeClr val="tx1"/>
                </a:solidFill>
                <a:latin typeface="Arial" panose="020B0604020202020204" pitchFamily="34" charset="0"/>
                <a:ea typeface="ＭＳ Ｐゴシック" panose="020B0600070205080204" pitchFamily="34" charset="-128"/>
              </a:defRPr>
            </a:lvl3pPr>
            <a:lvl4pPr defTabSz="457200">
              <a:defRPr sz="2400" b="1">
                <a:solidFill>
                  <a:schemeClr val="tx1"/>
                </a:solidFill>
                <a:latin typeface="Arial" panose="020B0604020202020204" pitchFamily="34" charset="0"/>
                <a:ea typeface="ＭＳ Ｐゴシック" panose="020B0600070205080204" pitchFamily="34" charset="-128"/>
              </a:defRPr>
            </a:lvl4pPr>
            <a:lvl5pPr defTabSz="457200">
              <a:defRPr sz="2400" b="1">
                <a:solidFill>
                  <a:schemeClr val="tx1"/>
                </a:solidFill>
                <a:latin typeface="Arial" panose="020B0604020202020204" pitchFamily="34" charset="0"/>
                <a:ea typeface="ＭＳ Ｐゴシック" panose="020B0600070205080204" pitchFamily="34" charset="-128"/>
              </a:defRPr>
            </a:lvl5pPr>
            <a:lvl6pPr marL="22748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F6184FF-B3EA-E74A-A759-BA33CFBDA14C}" type="slidenum">
              <a:rPr kumimoji="0" lang="fr-FR"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fr-FR"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516881E9-A699-4BD1-BC4C-9455CB7A8791}"/>
              </a:ext>
            </a:extLst>
          </p:cNvPr>
          <p:cNvSpPr>
            <a:spLocks noGrp="1" noRot="1" noChangeAspect="1" noChangeArrowheads="1" noTextEdit="1"/>
          </p:cNvSpPr>
          <p:nvPr>
            <p:ph type="sldImg"/>
          </p:nvPr>
        </p:nvSpPr>
        <p:spPr>
          <a:xfrm>
            <a:off x="2303463" y="520700"/>
            <a:ext cx="4633912" cy="2608263"/>
          </a:xfrm>
          <a:ln/>
        </p:spPr>
      </p:sp>
      <p:sp>
        <p:nvSpPr>
          <p:cNvPr id="273411" name="Slide Number Placeholder 3">
            <a:extLst>
              <a:ext uri="{FF2B5EF4-FFF2-40B4-BE49-F238E27FC236}">
                <a16:creationId xmlns:a16="http://schemas.microsoft.com/office/drawing/2014/main" id="{19F8F526-AED3-7520-7831-7850881827E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457200">
              <a:defRPr sz="2400" b="1">
                <a:solidFill>
                  <a:schemeClr val="tx1"/>
                </a:solidFill>
                <a:latin typeface="Arial" panose="020B0604020202020204" pitchFamily="34" charset="0"/>
                <a:ea typeface="ＭＳ Ｐゴシック" panose="020B0600070205080204" pitchFamily="34" charset="-128"/>
              </a:defRPr>
            </a:lvl1pPr>
            <a:lvl2pPr defTabSz="457200">
              <a:defRPr sz="2400" b="1">
                <a:solidFill>
                  <a:schemeClr val="tx1"/>
                </a:solidFill>
                <a:latin typeface="Arial" panose="020B0604020202020204" pitchFamily="34" charset="0"/>
                <a:ea typeface="ＭＳ Ｐゴシック" panose="020B0600070205080204" pitchFamily="34" charset="-128"/>
              </a:defRPr>
            </a:lvl2pPr>
            <a:lvl3pPr defTabSz="457200">
              <a:defRPr sz="2400" b="1">
                <a:solidFill>
                  <a:schemeClr val="tx1"/>
                </a:solidFill>
                <a:latin typeface="Arial" panose="020B0604020202020204" pitchFamily="34" charset="0"/>
                <a:ea typeface="ＭＳ Ｐゴシック" panose="020B0600070205080204" pitchFamily="34" charset="-128"/>
              </a:defRPr>
            </a:lvl3pPr>
            <a:lvl4pPr defTabSz="457200">
              <a:defRPr sz="2400" b="1">
                <a:solidFill>
                  <a:schemeClr val="tx1"/>
                </a:solidFill>
                <a:latin typeface="Arial" panose="020B0604020202020204" pitchFamily="34" charset="0"/>
                <a:ea typeface="ＭＳ Ｐゴシック" panose="020B0600070205080204" pitchFamily="34" charset="-128"/>
              </a:defRPr>
            </a:lvl4pPr>
            <a:lvl5pPr defTabSz="457200">
              <a:defRPr sz="2400" b="1">
                <a:solidFill>
                  <a:schemeClr val="tx1"/>
                </a:solidFill>
                <a:latin typeface="Arial" panose="020B0604020202020204" pitchFamily="34" charset="0"/>
                <a:ea typeface="ＭＳ Ｐゴシック" panose="020B0600070205080204" pitchFamily="34" charset="-128"/>
              </a:defRPr>
            </a:lvl5pPr>
            <a:lvl6pPr marL="22748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4321178-A3CD-F848-8B2D-47EA97D9E9D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73412" name="Notes Placeholder 6">
            <a:extLst>
              <a:ext uri="{FF2B5EF4-FFF2-40B4-BE49-F238E27FC236}">
                <a16:creationId xmlns:a16="http://schemas.microsoft.com/office/drawing/2014/main" id="{3E5A8B93-E85E-73FF-8118-EF557A708AF0}"/>
              </a:ext>
            </a:extLst>
          </p:cNvPr>
          <p:cNvSpPr>
            <a:spLocks noGrp="1" noChangeArrowheads="1"/>
          </p:cNvSpPr>
          <p:nvPr>
            <p:ph type="body"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45FDEE58-5EAA-1B53-2B2F-F045AF595089}"/>
              </a:ext>
            </a:extLst>
          </p:cNvPr>
          <p:cNvSpPr>
            <a:spLocks noChangeArrowheads="1"/>
          </p:cNvSpPr>
          <p:nvPr/>
        </p:nvSpPr>
        <p:spPr bwMode="auto">
          <a:xfrm>
            <a:off x="1146175" y="1169988"/>
            <a:ext cx="1249363" cy="1616075"/>
          </a:xfrm>
          <a:prstGeom prst="rect">
            <a:avLst/>
          </a:prstGeom>
          <a:solidFill>
            <a:schemeClr val="bg1"/>
          </a:solidFill>
          <a:ln w="6350" algn="ctr">
            <a:solidFill>
              <a:srgbClr val="969696"/>
            </a:solidFill>
            <a:miter lim="800000"/>
            <a:headEnd/>
            <a:tailEnd/>
          </a:ln>
          <a:effectLst/>
        </p:spPr>
        <p:txBody>
          <a:bodyPr lIns="0" tIns="0" rIns="0" bIns="0">
            <a:spAutoFit/>
          </a:bodyPr>
          <a:lstStyle/>
          <a:p>
            <a:pPr marL="121853" marR="0" lvl="0" indent="-121853" algn="l" defTabSz="474282" rtl="0"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Capranzano 2013/</a:t>
            </a:r>
            <a:b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b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p963/Figure 2</a:t>
            </a:r>
          </a:p>
          <a:p>
            <a:pPr marL="120218" marR="0" lvl="0" indent="-120218" algn="l" defTabSz="474282" rtl="0"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Granger 2011/</a:t>
            </a:r>
            <a:b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b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p988/Figure 2a;</a:t>
            </a:r>
            <a:b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b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p989/Figure 2b</a:t>
            </a:r>
          </a:p>
          <a:p>
            <a:pPr marL="120218" marR="0" lvl="0" indent="-120218" algn="l" defTabSz="474282" rtl="0"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Connolly 2009/ p1144/table2; p1146/table3; p1149/figure</a:t>
            </a:r>
          </a:p>
          <a:p>
            <a:pPr marL="120218" marR="0" lvl="0" indent="-120218" algn="l" defTabSz="474282" rtl="0"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Patel/2011/p890/</a:t>
            </a:r>
            <a:b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b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Table 3 (‘Any’)</a:t>
            </a:r>
          </a:p>
          <a:p>
            <a:pPr marL="120218" marR="0" lvl="0" indent="-120218" algn="l" defTabSz="474282" rtl="0"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Giugliano 2013/p2098/table2; p2101/table3</a:t>
            </a:r>
          </a:p>
          <a:p>
            <a:pPr marL="120218" marR="0" lvl="0" indent="-120218" algn="l" defTabSz="474282" rtl="0"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Edoxaban PI 2015/ p4/c1/fig6.1; p7/c2/fig14.2</a:t>
            </a:r>
          </a:p>
        </p:txBody>
      </p:sp>
      <p:sp>
        <p:nvSpPr>
          <p:cNvPr id="6" name="AutoShape 5">
            <a:extLst>
              <a:ext uri="{FF2B5EF4-FFF2-40B4-BE49-F238E27FC236}">
                <a16:creationId xmlns:a16="http://schemas.microsoft.com/office/drawing/2014/main" id="{4EBD9D64-0504-FC24-2E68-BB0969164576}"/>
              </a:ext>
            </a:extLst>
          </p:cNvPr>
          <p:cNvSpPr>
            <a:spLocks/>
          </p:cNvSpPr>
          <p:nvPr/>
        </p:nvSpPr>
        <p:spPr bwMode="auto">
          <a:xfrm rot="10800000" flipH="1">
            <a:off x="2397125" y="1082675"/>
            <a:ext cx="503238" cy="1727200"/>
          </a:xfrm>
          <a:prstGeom prst="leftBrace">
            <a:avLst>
              <a:gd name="adj1" fmla="val 0"/>
              <a:gd name="adj2" fmla="val 50000"/>
            </a:avLst>
          </a:prstGeom>
          <a:noFill/>
          <a:ln w="6350">
            <a:solidFill>
              <a:srgbClr val="969696"/>
            </a:solidFill>
            <a:round/>
            <a:headEnd/>
            <a:tailEnd/>
          </a:ln>
        </p:spPr>
        <p:txBody>
          <a:bodyPr rot="10800000" wrap="none" lIns="17416" tIns="0" rIns="0" bIns="0" anchor="ctr"/>
          <a:lstStyle>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4E5E3-138F-DE4B-A1B1-6AC91E06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89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1CFEA367-25B2-85C6-F837-13A0A7AFD6B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457200">
              <a:defRPr sz="2400" b="1">
                <a:solidFill>
                  <a:schemeClr val="tx1"/>
                </a:solidFill>
                <a:latin typeface="Arial" panose="020B0604020202020204" pitchFamily="34" charset="0"/>
                <a:ea typeface="ＭＳ Ｐゴシック" panose="020B0600070205080204" pitchFamily="34" charset="-128"/>
              </a:defRPr>
            </a:lvl1pPr>
            <a:lvl2pPr defTabSz="457200">
              <a:defRPr sz="2400" b="1">
                <a:solidFill>
                  <a:schemeClr val="tx1"/>
                </a:solidFill>
                <a:latin typeface="Arial" panose="020B0604020202020204" pitchFamily="34" charset="0"/>
                <a:ea typeface="ＭＳ Ｐゴシック" panose="020B0600070205080204" pitchFamily="34" charset="-128"/>
              </a:defRPr>
            </a:lvl2pPr>
            <a:lvl3pPr defTabSz="457200">
              <a:defRPr sz="2400" b="1">
                <a:solidFill>
                  <a:schemeClr val="tx1"/>
                </a:solidFill>
                <a:latin typeface="Arial" panose="020B0604020202020204" pitchFamily="34" charset="0"/>
                <a:ea typeface="ＭＳ Ｐゴシック" panose="020B0600070205080204" pitchFamily="34" charset="-128"/>
              </a:defRPr>
            </a:lvl3pPr>
            <a:lvl4pPr defTabSz="457200">
              <a:defRPr sz="2400" b="1">
                <a:solidFill>
                  <a:schemeClr val="tx1"/>
                </a:solidFill>
                <a:latin typeface="Arial" panose="020B0604020202020204" pitchFamily="34" charset="0"/>
                <a:ea typeface="ＭＳ Ｐゴシック" panose="020B0600070205080204" pitchFamily="34" charset="-128"/>
              </a:defRPr>
            </a:lvl4pPr>
            <a:lvl5pPr defTabSz="457200">
              <a:defRPr sz="2400" b="1">
                <a:solidFill>
                  <a:schemeClr val="tx1"/>
                </a:solidFill>
                <a:latin typeface="Arial" panose="020B0604020202020204" pitchFamily="34" charset="0"/>
                <a:ea typeface="ＭＳ Ｐゴシック" panose="020B0600070205080204" pitchFamily="34" charset="-128"/>
              </a:defRPr>
            </a:lvl5pPr>
            <a:lvl6pPr marL="22748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6A8397E-8557-FF41-9683-9E78B5D85BF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79555" name="Rectangle 2">
            <a:extLst>
              <a:ext uri="{FF2B5EF4-FFF2-40B4-BE49-F238E27FC236}">
                <a16:creationId xmlns:a16="http://schemas.microsoft.com/office/drawing/2014/main" id="{CB71CB59-EAAE-0044-AE18-C62B05E14E69}"/>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90E4B2B6-B18A-83DE-AB34-8F5589D2FA6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71788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915437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178753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403254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059747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638796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789577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58888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4373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44745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51806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7098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89787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4183872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995703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3601246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15740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236627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30768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600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357300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2520700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182467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421204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Cover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0889" y="1910121"/>
            <a:ext cx="8366512" cy="1470025"/>
          </a:xfrm>
        </p:spPr>
        <p:txBody>
          <a:bodyPr anchor="b"/>
          <a:lstStyle>
            <a:lvl1pPr>
              <a:defRPr sz="4785">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10888" y="4128260"/>
            <a:ext cx="8363712" cy="1124776"/>
          </a:xfrm>
        </p:spPr>
        <p:txBody>
          <a:bodyPr/>
          <a:lstStyle>
            <a:lvl1pPr marL="0" indent="0" algn="l">
              <a:buNone/>
              <a:defRPr sz="2393">
                <a:solidFill>
                  <a:schemeClr val="accent2"/>
                </a:solidFill>
              </a:defRPr>
            </a:lvl1pPr>
            <a:lvl2pPr marL="455789" indent="0" algn="ctr">
              <a:buNone/>
              <a:defRPr>
                <a:solidFill>
                  <a:schemeClr val="tx1">
                    <a:tint val="75000"/>
                  </a:schemeClr>
                </a:solidFill>
              </a:defRPr>
            </a:lvl2pPr>
            <a:lvl3pPr marL="911579" indent="0" algn="ctr">
              <a:buNone/>
              <a:defRPr>
                <a:solidFill>
                  <a:schemeClr val="tx1">
                    <a:tint val="75000"/>
                  </a:schemeClr>
                </a:solidFill>
              </a:defRPr>
            </a:lvl3pPr>
            <a:lvl4pPr marL="1367369" indent="0" algn="ctr">
              <a:buNone/>
              <a:defRPr>
                <a:solidFill>
                  <a:schemeClr val="tx1">
                    <a:tint val="75000"/>
                  </a:schemeClr>
                </a:solidFill>
              </a:defRPr>
            </a:lvl4pPr>
            <a:lvl5pPr marL="1823159" indent="0" algn="ctr">
              <a:buNone/>
              <a:defRPr>
                <a:solidFill>
                  <a:schemeClr val="tx1">
                    <a:tint val="75000"/>
                  </a:schemeClr>
                </a:solidFill>
              </a:defRPr>
            </a:lvl5pPr>
            <a:lvl6pPr marL="2278948" indent="0" algn="ctr">
              <a:buNone/>
              <a:defRPr>
                <a:solidFill>
                  <a:schemeClr val="tx1">
                    <a:tint val="75000"/>
                  </a:schemeClr>
                </a:solidFill>
              </a:defRPr>
            </a:lvl6pPr>
            <a:lvl7pPr marL="2734738" indent="0" algn="ctr">
              <a:buNone/>
              <a:defRPr>
                <a:solidFill>
                  <a:schemeClr val="tx1">
                    <a:tint val="75000"/>
                  </a:schemeClr>
                </a:solidFill>
              </a:defRPr>
            </a:lvl7pPr>
            <a:lvl8pPr marL="3190528" indent="0" algn="ctr">
              <a:buNone/>
              <a:defRPr>
                <a:solidFill>
                  <a:schemeClr val="tx1">
                    <a:tint val="75000"/>
                  </a:schemeClr>
                </a:solidFill>
              </a:defRPr>
            </a:lvl8pPr>
            <a:lvl9pPr marL="364631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0521615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8E5BDF8-7DE3-AE9F-0FE2-889848E47605}"/>
              </a:ext>
            </a:extLst>
          </p:cNvPr>
          <p:cNvSpPr>
            <a:spLocks noGrp="1"/>
          </p:cNvSpPr>
          <p:nvPr>
            <p:ph type="dt" sz="half" idx="10"/>
          </p:nvPr>
        </p:nvSpPr>
        <p:spPr>
          <a:xfrm>
            <a:off x="0" y="0"/>
            <a:ext cx="0" cy="0"/>
          </a:xfrm>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B8153D2E-08A2-B07A-2183-3A50EAFB5771}"/>
              </a:ext>
            </a:extLst>
          </p:cNvPr>
          <p:cNvSpPr>
            <a:spLocks noGrp="1"/>
          </p:cNvSpPr>
          <p:nvPr>
            <p:ph type="ftr" sz="quarter" idx="11"/>
          </p:nvPr>
        </p:nvSpPr>
        <p:spPr/>
        <p:txBody>
          <a:bodyPr/>
          <a:lstStyle>
            <a:lvl1pPr>
              <a:defRPr/>
            </a:lvl1pPr>
          </a:lstStyle>
          <a:p>
            <a:pPr>
              <a:defRPr/>
            </a:pPr>
            <a:r>
              <a:rPr lang="fr-FR"/>
              <a:t>Capranzano P, et al. Expert Rev Cardiovasc Ther. 2013;11(8):959-973;</a:t>
            </a:r>
          </a:p>
          <a:p>
            <a:pPr>
              <a:defRPr/>
            </a:pPr>
            <a:r>
              <a:rPr lang="fr-FR"/>
              <a:t>
Granger CB, et al. N Engl J Med. 2011;365:981-992; </a:t>
            </a:r>
          </a:p>
          <a:p>
            <a:pPr>
              <a:defRPr/>
            </a:pPr>
            <a:r>
              <a:rPr lang="fr-FR"/>
              <a:t>
Connolly SJ, et al. N Engl J Med. 2009;361(12):1139-1151;</a:t>
            </a:r>
          </a:p>
          <a:p>
            <a:pPr>
              <a:defRPr/>
            </a:pPr>
            <a:r>
              <a:rPr lang="fr-FR"/>
              <a:t>
Patel MR, et al. N Engl J Med. 2011;365(10):883-891.</a:t>
            </a:r>
          </a:p>
        </p:txBody>
      </p:sp>
      <p:sp>
        <p:nvSpPr>
          <p:cNvPr id="6" name="Espace réservé du numéro de diapositive 5">
            <a:extLst>
              <a:ext uri="{FF2B5EF4-FFF2-40B4-BE49-F238E27FC236}">
                <a16:creationId xmlns:a16="http://schemas.microsoft.com/office/drawing/2014/main" id="{BB82C889-6E65-EC23-09F6-C7FDCFEDB518}"/>
              </a:ext>
            </a:extLst>
          </p:cNvPr>
          <p:cNvSpPr>
            <a:spLocks noGrp="1"/>
          </p:cNvSpPr>
          <p:nvPr>
            <p:ph type="sldNum" sz="quarter" idx="12"/>
          </p:nvPr>
        </p:nvSpPr>
        <p:spPr/>
        <p:txBody>
          <a:bodyPr/>
          <a:lstStyle>
            <a:lvl1pPr>
              <a:defRPr/>
            </a:lvl1pPr>
          </a:lstStyle>
          <a:p>
            <a:pPr>
              <a:defRPr/>
            </a:pPr>
            <a:fld id="{13720957-A0B3-CD4F-BDEB-59103F3892FB}" type="slidenum">
              <a:rPr lang="fr-FR" altLang="en-US"/>
              <a:pPr>
                <a:defRPr/>
              </a:pPr>
              <a:t>‹#›</a:t>
            </a:fld>
            <a:endParaRPr lang="fr-FR" altLang="en-US"/>
          </a:p>
        </p:txBody>
      </p:sp>
    </p:spTree>
    <p:extLst>
      <p:ext uri="{BB962C8B-B14F-4D97-AF65-F5344CB8AC3E}">
        <p14:creationId xmlns:p14="http://schemas.microsoft.com/office/powerpoint/2010/main" val="1477973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7276" y="94996"/>
            <a:ext cx="11257449" cy="856392"/>
          </a:xfrm>
          <a:prstGeom prst="rect">
            <a:avLst/>
          </a:prstGeo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1255595" y="6021331"/>
            <a:ext cx="5984579" cy="590550"/>
          </a:xfrm>
        </p:spPr>
        <p:txBody>
          <a:bodyPr lIns="45720" rIns="45720" anchor="b">
            <a:no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348628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Alt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629901" cy="539496"/>
          </a:xfrm>
        </p:spPr>
        <p:txBody>
          <a:bodyPr/>
          <a:lstStyle>
            <a:lvl1pPr>
              <a:defRPr sz="1987" i="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6251" y="1042989"/>
            <a:ext cx="1109472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9">
            <a:extLst>
              <a:ext uri="{FF2B5EF4-FFF2-40B4-BE49-F238E27FC236}">
                <a16:creationId xmlns:a16="http://schemas.microsoft.com/office/drawing/2014/main" id="{224494B7-697F-DAE8-C042-5C415F90AB03}"/>
              </a:ext>
            </a:extLst>
          </p:cNvPr>
          <p:cNvSpPr>
            <a:spLocks noGrp="1"/>
          </p:cNvSpPr>
          <p:nvPr>
            <p:ph type="sldNum" sz="quarter" idx="10"/>
          </p:nvPr>
        </p:nvSpPr>
        <p:spPr/>
        <p:txBody>
          <a:bodyPr/>
          <a:lstStyle>
            <a:lvl1pPr defTabSz="820738" eaLnBrk="0" hangingPunct="0">
              <a:defRPr b="1"/>
            </a:lvl1pPr>
          </a:lstStyle>
          <a:p>
            <a:pPr>
              <a:defRPr/>
            </a:pPr>
            <a:fld id="{F819C8AB-438B-CB4E-A316-A6CD1E354C57}" type="slidenum">
              <a:rPr lang="en-US" altLang="en-US"/>
              <a:pPr>
                <a:defRPr/>
              </a:pPr>
              <a:t>‹#›</a:t>
            </a:fld>
            <a:endParaRPr lang="en-US" altLang="en-US"/>
          </a:p>
        </p:txBody>
      </p:sp>
    </p:spTree>
    <p:extLst>
      <p:ext uri="{BB962C8B-B14F-4D97-AF65-F5344CB8AC3E}">
        <p14:creationId xmlns:p14="http://schemas.microsoft.com/office/powerpoint/2010/main" val="3838460617"/>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3392" y="485800"/>
            <a:ext cx="10959008" cy="1143000"/>
          </a:xfrm>
        </p:spPr>
        <p:txBody>
          <a:bodyPr>
            <a:normAutofit/>
          </a:bodyPr>
          <a:lstStyle>
            <a:lvl1pPr>
              <a:defRPr sz="3600" b="1">
                <a:latin typeface="Arial" pitchFamily="34" charset="0"/>
                <a:cs typeface="Arial" pitchFamily="34" charset="0"/>
              </a:defRPr>
            </a:lvl1pPr>
          </a:lstStyle>
          <a:p>
            <a:r>
              <a:rPr lang="sv-SE"/>
              <a:t>Klicka här för att ändra format</a:t>
            </a:r>
            <a:endParaRPr lang="sv-SE" dirty="0"/>
          </a:p>
        </p:txBody>
      </p:sp>
      <p:sp>
        <p:nvSpPr>
          <p:cNvPr id="3" name="Platshållare för text 2"/>
          <p:cNvSpPr>
            <a:spLocks noGrp="1"/>
          </p:cNvSpPr>
          <p:nvPr>
            <p:ph type="body" idx="1"/>
          </p:nvPr>
        </p:nvSpPr>
        <p:spPr>
          <a:xfrm>
            <a:off x="609600" y="1709118"/>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358032"/>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68" y="1709118"/>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358032"/>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A9735C5-BEAB-6AFB-0CE9-C0E81E5AFB1F}"/>
              </a:ext>
            </a:extLst>
          </p:cNvPr>
          <p:cNvSpPr>
            <a:spLocks noGrp="1"/>
          </p:cNvSpPr>
          <p:nvPr>
            <p:ph type="dt" sz="half" idx="10"/>
          </p:nvPr>
        </p:nvSpPr>
        <p:spPr>
          <a:xfrm>
            <a:off x="609600" y="6356350"/>
            <a:ext cx="2844800" cy="365125"/>
          </a:xfrm>
          <a:prstGeom prst="rect">
            <a:avLst/>
          </a:prstGeom>
        </p:spPr>
        <p:txBody>
          <a:bodyPr/>
          <a:lstStyle>
            <a:lvl1pPr>
              <a:defRPr>
                <a:solidFill>
                  <a:prstClr val="black">
                    <a:tint val="75000"/>
                  </a:prstClr>
                </a:solidFill>
                <a:latin typeface="Arial" pitchFamily="34" charset="0"/>
                <a:cs typeface="Arial" pitchFamily="34" charset="0"/>
              </a:defRPr>
            </a:lvl1pPr>
          </a:lstStyle>
          <a:p>
            <a:pPr>
              <a:defRPr/>
            </a:pPr>
            <a:endParaRPr lang="sv-SE"/>
          </a:p>
        </p:txBody>
      </p:sp>
      <p:sp>
        <p:nvSpPr>
          <p:cNvPr id="8" name="Platshållare för sidfot 7">
            <a:extLst>
              <a:ext uri="{FF2B5EF4-FFF2-40B4-BE49-F238E27FC236}">
                <a16:creationId xmlns:a16="http://schemas.microsoft.com/office/drawing/2014/main" id="{104683F8-DF60-9F78-CA51-113A1C5973C1}"/>
              </a:ext>
            </a:extLst>
          </p:cNvPr>
          <p:cNvSpPr>
            <a:spLocks noGrp="1"/>
          </p:cNvSpPr>
          <p:nvPr>
            <p:ph type="ftr" sz="quarter" idx="11"/>
          </p:nvPr>
        </p:nvSpPr>
        <p:spPr>
          <a:xfrm>
            <a:off x="4165600" y="6356350"/>
            <a:ext cx="3860800" cy="365125"/>
          </a:xfrm>
          <a:prstGeom prst="rect">
            <a:avLst/>
          </a:prstGeom>
        </p:spPr>
        <p:txBody>
          <a:bodyPr/>
          <a:lstStyle>
            <a:lvl1pPr>
              <a:defRPr>
                <a:solidFill>
                  <a:prstClr val="black">
                    <a:tint val="75000"/>
                  </a:prstClr>
                </a:solidFill>
                <a:latin typeface="Arial" pitchFamily="34" charset="0"/>
                <a:cs typeface="Arial" pitchFamily="34" charset="0"/>
              </a:defRPr>
            </a:lvl1pPr>
          </a:lstStyle>
          <a:p>
            <a:pPr>
              <a:defRPr/>
            </a:pPr>
            <a:r>
              <a:rPr lang="sv-SE"/>
              <a:t>Capranzano P, et al. Expert Rev Cardiovasc Ther. 2013;11(8):959-973;</a:t>
            </a:r>
          </a:p>
          <a:p>
            <a:pPr>
              <a:defRPr/>
            </a:pPr>
            <a:r>
              <a:rPr lang="sv-SE"/>
              <a:t>
Granger CB, et al. N Engl J Med. 2011;365:981-992; </a:t>
            </a:r>
          </a:p>
          <a:p>
            <a:pPr>
              <a:defRPr/>
            </a:pPr>
            <a:r>
              <a:rPr lang="sv-SE"/>
              <a:t>
Connolly SJ, et al. N Engl J Med. 2009;361(12):1139-1151;</a:t>
            </a:r>
          </a:p>
          <a:p>
            <a:pPr>
              <a:defRPr/>
            </a:pPr>
            <a:r>
              <a:rPr lang="sv-SE"/>
              <a:t>
Patel MR, et al. N Engl J Med. 2011;365(10):883-891.</a:t>
            </a:r>
          </a:p>
        </p:txBody>
      </p:sp>
      <p:sp>
        <p:nvSpPr>
          <p:cNvPr id="9" name="Platshållare för bildnummer 8">
            <a:extLst>
              <a:ext uri="{FF2B5EF4-FFF2-40B4-BE49-F238E27FC236}">
                <a16:creationId xmlns:a16="http://schemas.microsoft.com/office/drawing/2014/main" id="{8469E580-8B17-9459-FECE-3E7F779BAE5E}"/>
              </a:ext>
            </a:extLst>
          </p:cNvPr>
          <p:cNvSpPr>
            <a:spLocks noGrp="1"/>
          </p:cNvSpPr>
          <p:nvPr>
            <p:ph type="sldNum" sz="quarter" idx="12"/>
          </p:nvPr>
        </p:nvSpPr>
        <p:spPr>
          <a:xfrm>
            <a:off x="8737600" y="6356350"/>
            <a:ext cx="2844800" cy="365125"/>
          </a:xfrm>
        </p:spPr>
        <p:txBody>
          <a:bodyPr/>
          <a:lstStyle>
            <a:lvl1pPr>
              <a:defRPr>
                <a:solidFill>
                  <a:srgbClr val="898989"/>
                </a:solidFill>
                <a:latin typeface="Arial" panose="020B0604020202020204" pitchFamily="34" charset="0"/>
              </a:defRPr>
            </a:lvl1pPr>
          </a:lstStyle>
          <a:p>
            <a:pPr>
              <a:defRPr/>
            </a:pPr>
            <a:fld id="{58BBE0B3-A88F-9547-B131-E73494522603}" type="slidenum">
              <a:rPr lang="sv-SE" altLang="en-US"/>
              <a:pPr>
                <a:defRPr/>
              </a:pPr>
              <a:t>‹#›</a:t>
            </a:fld>
            <a:endParaRPr lang="sv-SE" altLang="en-US"/>
          </a:p>
        </p:txBody>
      </p:sp>
    </p:spTree>
    <p:extLst>
      <p:ext uri="{BB962C8B-B14F-4D97-AF65-F5344CB8AC3E}">
        <p14:creationId xmlns:p14="http://schemas.microsoft.com/office/powerpoint/2010/main" val="123160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07043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A9B0C867-04F9-8C18-FF49-60CB2956064F}"/>
              </a:ext>
            </a:extLst>
          </p:cNvPr>
          <p:cNvSpPr>
            <a:spLocks noGrp="1"/>
          </p:cNvSpPr>
          <p:nvPr>
            <p:ph type="sldNum" sz="quarter" idx="12"/>
          </p:nvPr>
        </p:nvSpPr>
        <p:spPr/>
        <p:txBody>
          <a:bodyPr/>
          <a:lstStyle>
            <a:lvl1pPr defTabSz="822325" eaLnBrk="0" hangingPunct="0">
              <a:defRPr b="1"/>
            </a:lvl1pPr>
          </a:lstStyle>
          <a:p>
            <a:pPr>
              <a:defRPr/>
            </a:pPr>
            <a:fld id="{42B789DA-D532-8E4E-A1F1-52FEF3EE5B52}" type="slidenum">
              <a:rPr lang="en-US" altLang="en-US"/>
              <a:pPr>
                <a:defRPr/>
              </a:pPr>
              <a:t>‹#›</a:t>
            </a:fld>
            <a:endParaRPr lang="en-US" altLang="en-US"/>
          </a:p>
        </p:txBody>
      </p:sp>
    </p:spTree>
    <p:extLst>
      <p:ext uri="{BB962C8B-B14F-4D97-AF65-F5344CB8AC3E}">
        <p14:creationId xmlns:p14="http://schemas.microsoft.com/office/powerpoint/2010/main" val="1168216151"/>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80AB8BD8-1F21-C26E-8914-CCB7CFE0544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DC15A7A5-8704-A551-84B0-6EAA1C01E7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395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6B6CCD11-7858-867D-B942-70F6FF2558BC}"/>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82278F0F-D7AD-B64D-8685-E0D95B70CF10}" type="slidenum">
              <a:rPr lang="en-US" altLang="en-US"/>
              <a:pPr>
                <a:defRPr/>
              </a:pPr>
              <a:t>‹#›</a:t>
            </a:fld>
            <a:endParaRPr lang="en-US" altLang="en-US"/>
          </a:p>
        </p:txBody>
      </p:sp>
    </p:spTree>
    <p:extLst>
      <p:ext uri="{BB962C8B-B14F-4D97-AF65-F5344CB8AC3E}">
        <p14:creationId xmlns:p14="http://schemas.microsoft.com/office/powerpoint/2010/main" val="101441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9CA1EA33-7343-E91D-EB22-F012E487122E}"/>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206E17D1-9ACB-064C-B33F-862988DC1FB6}" type="slidenum">
              <a:rPr lang="en-US" altLang="en-US"/>
              <a:pPr>
                <a:defRPr/>
              </a:pPr>
              <a:t>‹#›</a:t>
            </a:fld>
            <a:endParaRPr lang="en-US" altLang="en-US"/>
          </a:p>
        </p:txBody>
      </p:sp>
    </p:spTree>
    <p:extLst>
      <p:ext uri="{BB962C8B-B14F-4D97-AF65-F5344CB8AC3E}">
        <p14:creationId xmlns:p14="http://schemas.microsoft.com/office/powerpoint/2010/main" val="2606747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416FDAC0-9EC7-44C7-7319-BBA5466319FF}"/>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FDE4EE63-92FC-4B45-9F3E-41283A86516B}" type="slidenum">
              <a:rPr lang="en-US" altLang="en-US"/>
              <a:pPr>
                <a:defRPr/>
              </a:pPr>
              <a:t>‹#›</a:t>
            </a:fld>
            <a:endParaRPr lang="en-US" altLang="en-US"/>
          </a:p>
        </p:txBody>
      </p:sp>
    </p:spTree>
    <p:extLst>
      <p:ext uri="{BB962C8B-B14F-4D97-AF65-F5344CB8AC3E}">
        <p14:creationId xmlns:p14="http://schemas.microsoft.com/office/powerpoint/2010/main" val="2637066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72808830-3121-1754-DDB1-E67F268BFFEE}"/>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8DA33F42-6DEC-6649-9973-C52479183762}" type="slidenum">
              <a:rPr lang="en-US" altLang="en-US"/>
              <a:pPr>
                <a:defRPr/>
              </a:pPr>
              <a:t>‹#›</a:t>
            </a:fld>
            <a:endParaRPr lang="en-US" altLang="en-US"/>
          </a:p>
        </p:txBody>
      </p:sp>
    </p:spTree>
    <p:extLst>
      <p:ext uri="{BB962C8B-B14F-4D97-AF65-F5344CB8AC3E}">
        <p14:creationId xmlns:p14="http://schemas.microsoft.com/office/powerpoint/2010/main" val="3725539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179ED760-A395-F658-951A-23EF3C706CBE}"/>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0EE65253-C440-5E4B-BCD2-A760155600FC}" type="slidenum">
              <a:rPr lang="en-US" altLang="en-US"/>
              <a:pPr>
                <a:defRPr/>
              </a:pPr>
              <a:t>‹#›</a:t>
            </a:fld>
            <a:endParaRPr lang="en-US" altLang="en-US"/>
          </a:p>
        </p:txBody>
      </p:sp>
    </p:spTree>
    <p:extLst>
      <p:ext uri="{BB962C8B-B14F-4D97-AF65-F5344CB8AC3E}">
        <p14:creationId xmlns:p14="http://schemas.microsoft.com/office/powerpoint/2010/main" val="3350705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8DA39E5C-58FB-CEA8-2118-0B2D33EFB7B3}"/>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E2BB364D-A9EF-5345-865D-7107A4D1B074}" type="slidenum">
              <a:rPr lang="en-US" altLang="en-US"/>
              <a:pPr>
                <a:defRPr/>
              </a:pPr>
              <a:t>‹#›</a:t>
            </a:fld>
            <a:endParaRPr lang="en-US" altLang="en-US"/>
          </a:p>
        </p:txBody>
      </p:sp>
    </p:spTree>
    <p:extLst>
      <p:ext uri="{BB962C8B-B14F-4D97-AF65-F5344CB8AC3E}">
        <p14:creationId xmlns:p14="http://schemas.microsoft.com/office/powerpoint/2010/main" val="3238091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C78E06CA-4402-15E4-CBF8-4C165CD72B50}"/>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66116D9B-0F23-CB4F-BFA6-684BCD5D21BA}" type="slidenum">
              <a:rPr lang="en-US" altLang="en-US"/>
              <a:pPr>
                <a:defRPr/>
              </a:pPr>
              <a:t>‹#›</a:t>
            </a:fld>
            <a:endParaRPr lang="en-US" altLang="en-US"/>
          </a:p>
        </p:txBody>
      </p:sp>
    </p:spTree>
    <p:extLst>
      <p:ext uri="{BB962C8B-B14F-4D97-AF65-F5344CB8AC3E}">
        <p14:creationId xmlns:p14="http://schemas.microsoft.com/office/powerpoint/2010/main" val="3221130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0B0148AB-2657-C1C7-D03D-43955F3D0F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0D806337-453C-D475-3322-3AFA7907905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735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619240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0F318555-C585-5F35-8361-4E0420B2005A}"/>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98ADA4FC-C18C-0A4B-968F-86CC6A1018F1}" type="slidenum">
              <a:rPr lang="en-US" altLang="en-US"/>
              <a:pPr>
                <a:defRPr/>
              </a:pPr>
              <a:t>‹#›</a:t>
            </a:fld>
            <a:endParaRPr lang="en-US" altLang="en-US"/>
          </a:p>
        </p:txBody>
      </p:sp>
    </p:spTree>
    <p:extLst>
      <p:ext uri="{BB962C8B-B14F-4D97-AF65-F5344CB8AC3E}">
        <p14:creationId xmlns:p14="http://schemas.microsoft.com/office/powerpoint/2010/main" val="3625369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7D5A558A-1066-BCEA-8E79-486C34E69911}"/>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FFFCE85F-A00D-3B49-9E72-7E501439B470}" type="slidenum">
              <a:rPr lang="en-US" altLang="en-US"/>
              <a:pPr>
                <a:defRPr/>
              </a:pPr>
              <a:t>‹#›</a:t>
            </a:fld>
            <a:endParaRPr lang="en-US" altLang="en-US"/>
          </a:p>
        </p:txBody>
      </p:sp>
    </p:spTree>
    <p:extLst>
      <p:ext uri="{BB962C8B-B14F-4D97-AF65-F5344CB8AC3E}">
        <p14:creationId xmlns:p14="http://schemas.microsoft.com/office/powerpoint/2010/main" val="2045103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AD5ADF87-CDD7-B139-4057-24647163954E}"/>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121246C3-B0F8-774B-8E72-B6BDC6C37DB1}" type="slidenum">
              <a:rPr lang="en-US" altLang="en-US"/>
              <a:pPr>
                <a:defRPr/>
              </a:pPr>
              <a:t>‹#›</a:t>
            </a:fld>
            <a:endParaRPr lang="en-US" altLang="en-US"/>
          </a:p>
        </p:txBody>
      </p:sp>
    </p:spTree>
    <p:extLst>
      <p:ext uri="{BB962C8B-B14F-4D97-AF65-F5344CB8AC3E}">
        <p14:creationId xmlns:p14="http://schemas.microsoft.com/office/powerpoint/2010/main" val="360770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43A2C5DB-F064-237B-7946-F896D6025975}"/>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9C678E7F-6773-1C4D-BF4E-3FC0460FF503}" type="slidenum">
              <a:rPr lang="en-US" altLang="en-US"/>
              <a:pPr>
                <a:defRPr/>
              </a:pPr>
              <a:t>‹#›</a:t>
            </a:fld>
            <a:endParaRPr lang="en-US" altLang="en-US"/>
          </a:p>
        </p:txBody>
      </p:sp>
    </p:spTree>
    <p:extLst>
      <p:ext uri="{BB962C8B-B14F-4D97-AF65-F5344CB8AC3E}">
        <p14:creationId xmlns:p14="http://schemas.microsoft.com/office/powerpoint/2010/main" val="2247719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467B44D2-16D5-B2DA-ACC5-3672907DCC51}"/>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2155E3C4-21CB-B649-9553-F22F42594EB6}" type="slidenum">
              <a:rPr lang="en-US" altLang="en-US"/>
              <a:pPr>
                <a:defRPr/>
              </a:pPr>
              <a:t>‹#›</a:t>
            </a:fld>
            <a:endParaRPr lang="en-US" altLang="en-US"/>
          </a:p>
        </p:txBody>
      </p:sp>
    </p:spTree>
    <p:extLst>
      <p:ext uri="{BB962C8B-B14F-4D97-AF65-F5344CB8AC3E}">
        <p14:creationId xmlns:p14="http://schemas.microsoft.com/office/powerpoint/2010/main" val="2964813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A644C2D5-29E2-0E17-FD84-F45D614D46B1}"/>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581FBC82-7D08-4943-BD99-26776C044E20}" type="slidenum">
              <a:rPr lang="en-US" altLang="en-US"/>
              <a:pPr>
                <a:defRPr/>
              </a:pPr>
              <a:t>‹#›</a:t>
            </a:fld>
            <a:endParaRPr lang="en-US" altLang="en-US"/>
          </a:p>
        </p:txBody>
      </p:sp>
    </p:spTree>
    <p:extLst>
      <p:ext uri="{BB962C8B-B14F-4D97-AF65-F5344CB8AC3E}">
        <p14:creationId xmlns:p14="http://schemas.microsoft.com/office/powerpoint/2010/main" val="3933799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413A9C4F-D4E6-9EF1-DCC4-7062C28C0FA6}"/>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B2A489A8-AE45-9D45-BF22-907EA47E368F}" type="slidenum">
              <a:rPr lang="en-US" altLang="en-US"/>
              <a:pPr>
                <a:defRPr/>
              </a:pPr>
              <a:t>‹#›</a:t>
            </a:fld>
            <a:endParaRPr lang="en-US" altLang="en-US"/>
          </a:p>
        </p:txBody>
      </p:sp>
    </p:spTree>
    <p:extLst>
      <p:ext uri="{BB962C8B-B14F-4D97-AF65-F5344CB8AC3E}">
        <p14:creationId xmlns:p14="http://schemas.microsoft.com/office/powerpoint/2010/main" val="3476573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C687A305-AE45-425B-CE89-7653B03C70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4FF4306B-0942-44DA-F748-088F422B29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7100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B00006AF-A54C-95A0-835C-995955CA2AF4}"/>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D7C73E4B-60CD-504E-B267-AB97281321E7}" type="slidenum">
              <a:rPr lang="en-US" altLang="en-US"/>
              <a:pPr>
                <a:defRPr/>
              </a:pPr>
              <a:t>‹#›</a:t>
            </a:fld>
            <a:endParaRPr lang="en-US" altLang="en-US"/>
          </a:p>
        </p:txBody>
      </p:sp>
    </p:spTree>
    <p:extLst>
      <p:ext uri="{BB962C8B-B14F-4D97-AF65-F5344CB8AC3E}">
        <p14:creationId xmlns:p14="http://schemas.microsoft.com/office/powerpoint/2010/main" val="2697739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62943AF0-A3A2-02DD-F4E0-411C714DAB8A}"/>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0EB2D83A-1300-5543-8971-867394BC4497}" type="slidenum">
              <a:rPr lang="en-US" altLang="en-US"/>
              <a:pPr>
                <a:defRPr/>
              </a:pPr>
              <a:t>‹#›</a:t>
            </a:fld>
            <a:endParaRPr lang="en-US" altLang="en-US"/>
          </a:p>
        </p:txBody>
      </p:sp>
    </p:spTree>
    <p:extLst>
      <p:ext uri="{BB962C8B-B14F-4D97-AF65-F5344CB8AC3E}">
        <p14:creationId xmlns:p14="http://schemas.microsoft.com/office/powerpoint/2010/main" val="305777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347786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55634E12-6094-310B-E6BA-15F1E4B09EBF}"/>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F4472EC2-5338-944B-8E26-8841C3319B18}" type="slidenum">
              <a:rPr lang="en-US" altLang="en-US"/>
              <a:pPr>
                <a:defRPr/>
              </a:pPr>
              <a:t>‹#›</a:t>
            </a:fld>
            <a:endParaRPr lang="en-US" altLang="en-US"/>
          </a:p>
        </p:txBody>
      </p:sp>
    </p:spTree>
    <p:extLst>
      <p:ext uri="{BB962C8B-B14F-4D97-AF65-F5344CB8AC3E}">
        <p14:creationId xmlns:p14="http://schemas.microsoft.com/office/powerpoint/2010/main" val="3964731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1BB532F9-5740-606B-88EA-A169C609F93F}"/>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E153ED86-0860-8143-9CF0-6A2AE695CCBB}" type="slidenum">
              <a:rPr lang="en-US" altLang="en-US"/>
              <a:pPr>
                <a:defRPr/>
              </a:pPr>
              <a:t>‹#›</a:t>
            </a:fld>
            <a:endParaRPr lang="en-US" altLang="en-US"/>
          </a:p>
        </p:txBody>
      </p:sp>
    </p:spTree>
    <p:extLst>
      <p:ext uri="{BB962C8B-B14F-4D97-AF65-F5344CB8AC3E}">
        <p14:creationId xmlns:p14="http://schemas.microsoft.com/office/powerpoint/2010/main" val="1716137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7DA994D3-D64A-42E0-7926-8C5788710522}"/>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15A48F12-E507-DA48-8EEA-A35F67227BC5}" type="slidenum">
              <a:rPr lang="en-US" altLang="en-US"/>
              <a:pPr>
                <a:defRPr/>
              </a:pPr>
              <a:t>‹#›</a:t>
            </a:fld>
            <a:endParaRPr lang="en-US" altLang="en-US"/>
          </a:p>
        </p:txBody>
      </p:sp>
    </p:spTree>
    <p:extLst>
      <p:ext uri="{BB962C8B-B14F-4D97-AF65-F5344CB8AC3E}">
        <p14:creationId xmlns:p14="http://schemas.microsoft.com/office/powerpoint/2010/main" val="1676004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5644BE05-1937-FB44-7632-C205410F3124}"/>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805D343C-BD50-E041-AF5A-51E89FBCF57A}" type="slidenum">
              <a:rPr lang="en-US" altLang="en-US"/>
              <a:pPr>
                <a:defRPr/>
              </a:pPr>
              <a:t>‹#›</a:t>
            </a:fld>
            <a:endParaRPr lang="en-US" altLang="en-US"/>
          </a:p>
        </p:txBody>
      </p:sp>
    </p:spTree>
    <p:extLst>
      <p:ext uri="{BB962C8B-B14F-4D97-AF65-F5344CB8AC3E}">
        <p14:creationId xmlns:p14="http://schemas.microsoft.com/office/powerpoint/2010/main" val="1084411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B2C9709A-6502-4C8C-A51A-4FEADD8F0998}"/>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1E650A21-0896-AB49-AB53-35F8D8FC8FD8}" type="slidenum">
              <a:rPr lang="en-US" altLang="en-US"/>
              <a:pPr>
                <a:defRPr/>
              </a:pPr>
              <a:t>‹#›</a:t>
            </a:fld>
            <a:endParaRPr lang="en-US" altLang="en-US"/>
          </a:p>
        </p:txBody>
      </p:sp>
    </p:spTree>
    <p:extLst>
      <p:ext uri="{BB962C8B-B14F-4D97-AF65-F5344CB8AC3E}">
        <p14:creationId xmlns:p14="http://schemas.microsoft.com/office/powerpoint/2010/main" val="320442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883E35E2-280C-1FBD-0466-1C35CBF6770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3"/>
          <p:cNvSpPr>
            <a:spLocks noGrp="1"/>
          </p:cNvSpPr>
          <p:nvPr>
            <p:ph type="body" sz="quarter" idx="15"/>
          </p:nvPr>
        </p:nvSpPr>
        <p:spPr>
          <a:xfrm>
            <a:off x="218926" y="1436195"/>
            <a:ext cx="10515599" cy="4218551"/>
          </a:xfrm>
        </p:spPr>
        <p:txBody>
          <a:bodyPr>
            <a:normAutofit/>
          </a:bodyPr>
          <a:lstStyle>
            <a:lvl1pPr marL="0" indent="0">
              <a:buNone/>
              <a:defRPr sz="1600"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
        <p:nvSpPr>
          <p:cNvPr id="18" name="Title 4"/>
          <p:cNvSpPr>
            <a:spLocks noGrp="1"/>
          </p:cNvSpPr>
          <p:nvPr>
            <p:ph type="title"/>
          </p:nvPr>
        </p:nvSpPr>
        <p:spPr>
          <a:xfrm>
            <a:off x="218925" y="275364"/>
            <a:ext cx="10508674" cy="666705"/>
          </a:xfrm>
        </p:spPr>
        <p:txBody>
          <a:bodyPr>
            <a:noAutofit/>
          </a:bodyPr>
          <a:lstStyle>
            <a:lvl1pPr>
              <a:defRPr sz="40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p:cNvSpPr>
            <a:spLocks noGrp="1"/>
          </p:cNvSpPr>
          <p:nvPr>
            <p:ph type="body" sz="quarter" idx="13"/>
          </p:nvPr>
        </p:nvSpPr>
        <p:spPr>
          <a:xfrm>
            <a:off x="218925" y="984178"/>
            <a:ext cx="10515600" cy="368565"/>
          </a:xfrm>
        </p:spPr>
        <p:txBody>
          <a:bodyPr>
            <a:normAutofit/>
          </a:bodyPr>
          <a:lstStyle>
            <a:lvl1pPr marL="0" indent="0" algn="l">
              <a:buNone/>
              <a:defRPr sz="1800" b="1"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332566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6151608-2E1E-B80B-A15E-F3DC62824C2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3"/>
          <p:cNvSpPr>
            <a:spLocks noGrp="1"/>
          </p:cNvSpPr>
          <p:nvPr>
            <p:ph type="body" sz="quarter" idx="15"/>
          </p:nvPr>
        </p:nvSpPr>
        <p:spPr>
          <a:xfrm>
            <a:off x="218926" y="1436195"/>
            <a:ext cx="10515599" cy="4218551"/>
          </a:xfrm>
        </p:spPr>
        <p:txBody>
          <a:bodyPr>
            <a:normAutofit/>
          </a:bodyPr>
          <a:lstStyle>
            <a:lvl1pPr marL="0" indent="0">
              <a:buNone/>
              <a:defRPr sz="1600"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
        <p:nvSpPr>
          <p:cNvPr id="18" name="Title 4"/>
          <p:cNvSpPr>
            <a:spLocks noGrp="1"/>
          </p:cNvSpPr>
          <p:nvPr>
            <p:ph type="title"/>
          </p:nvPr>
        </p:nvSpPr>
        <p:spPr>
          <a:xfrm>
            <a:off x="218925" y="275364"/>
            <a:ext cx="10508674" cy="666705"/>
          </a:xfrm>
        </p:spPr>
        <p:txBody>
          <a:bodyPr>
            <a:noAutofit/>
          </a:bodyPr>
          <a:lstStyle>
            <a:lvl1pPr>
              <a:defRPr sz="40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p:cNvSpPr>
            <a:spLocks noGrp="1"/>
          </p:cNvSpPr>
          <p:nvPr>
            <p:ph type="body" sz="quarter" idx="13"/>
          </p:nvPr>
        </p:nvSpPr>
        <p:spPr>
          <a:xfrm>
            <a:off x="218925" y="984178"/>
            <a:ext cx="10515600" cy="368565"/>
          </a:xfrm>
        </p:spPr>
        <p:txBody>
          <a:bodyPr>
            <a:normAutofit/>
          </a:bodyPr>
          <a:lstStyle>
            <a:lvl1pPr marL="0" indent="0" algn="l">
              <a:buNone/>
              <a:defRPr sz="1800" b="1"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63973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D6DDB498-627A-18A1-B476-36569A087A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332C826E-363A-CE3B-BBDB-573E049EC2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2"/>
            <a:ext cx="8363712" cy="1472184"/>
          </a:xfrm>
        </p:spPr>
        <p:txBody>
          <a:bodyPr anchor="b"/>
          <a:lstStyle>
            <a:lvl1pPr algn="l">
              <a:defRPr sz="4771"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3"/>
            <a:ext cx="3917098" cy="459357"/>
          </a:xfrm>
        </p:spPr>
        <p:txBody>
          <a:bodyPr wrap="none">
            <a:spAutoFit/>
          </a:bodyPr>
          <a:lstStyle>
            <a:lvl1pPr marL="0" indent="0">
              <a:buNone/>
              <a:defRPr sz="2385">
                <a:solidFill>
                  <a:schemeClr val="bg1"/>
                </a:solidFill>
              </a:defRPr>
            </a:lvl1pPr>
            <a:lvl2pPr marL="454383" indent="0">
              <a:buNone/>
              <a:defRPr sz="1788">
                <a:solidFill>
                  <a:schemeClr val="tx1">
                    <a:tint val="75000"/>
                  </a:schemeClr>
                </a:solidFill>
              </a:defRPr>
            </a:lvl2pPr>
            <a:lvl3pPr marL="908767" indent="0">
              <a:buNone/>
              <a:defRPr sz="1590">
                <a:solidFill>
                  <a:schemeClr val="tx1">
                    <a:tint val="75000"/>
                  </a:schemeClr>
                </a:solidFill>
              </a:defRPr>
            </a:lvl3pPr>
            <a:lvl4pPr marL="1363151" indent="0">
              <a:buNone/>
              <a:defRPr sz="1391">
                <a:solidFill>
                  <a:schemeClr val="tx1">
                    <a:tint val="75000"/>
                  </a:schemeClr>
                </a:solidFill>
              </a:defRPr>
            </a:lvl4pPr>
            <a:lvl5pPr marL="1817535" indent="0">
              <a:buNone/>
              <a:defRPr sz="1391">
                <a:solidFill>
                  <a:schemeClr val="tx1">
                    <a:tint val="75000"/>
                  </a:schemeClr>
                </a:solidFill>
              </a:defRPr>
            </a:lvl5pPr>
            <a:lvl6pPr marL="2271918" indent="0">
              <a:buNone/>
              <a:defRPr sz="1391">
                <a:solidFill>
                  <a:schemeClr val="tx1">
                    <a:tint val="75000"/>
                  </a:schemeClr>
                </a:solidFill>
              </a:defRPr>
            </a:lvl6pPr>
            <a:lvl7pPr marL="2726303" indent="0">
              <a:buNone/>
              <a:defRPr sz="1391">
                <a:solidFill>
                  <a:schemeClr val="tx1">
                    <a:tint val="75000"/>
                  </a:schemeClr>
                </a:solidFill>
              </a:defRPr>
            </a:lvl7pPr>
            <a:lvl8pPr marL="3180686" indent="0">
              <a:buNone/>
              <a:defRPr sz="1391">
                <a:solidFill>
                  <a:schemeClr val="tx1">
                    <a:tint val="75000"/>
                  </a:schemeClr>
                </a:solidFill>
              </a:defRPr>
            </a:lvl8pPr>
            <a:lvl9pPr marL="3635070" indent="0">
              <a:buNone/>
              <a:defRPr sz="139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475207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87"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783411DF-8ECF-7755-6445-5F592AEFBE49}"/>
              </a:ext>
            </a:extLst>
          </p:cNvPr>
          <p:cNvSpPr>
            <a:spLocks noGrp="1"/>
          </p:cNvSpPr>
          <p:nvPr>
            <p:ph type="sldNum" sz="quarter" idx="12"/>
          </p:nvPr>
        </p:nvSpPr>
        <p:spPr>
          <a:xfrm>
            <a:off x="10739438" y="6337300"/>
            <a:ext cx="1009650" cy="365125"/>
          </a:xfrm>
          <a:prstGeom prst="rect">
            <a:avLst/>
          </a:prstGeom>
        </p:spPr>
        <p:txBody>
          <a:bodyPr/>
          <a:lstStyle>
            <a:lvl1pPr defTabSz="820738" eaLnBrk="0" hangingPunct="0">
              <a:defRPr b="1"/>
            </a:lvl1pPr>
          </a:lstStyle>
          <a:p>
            <a:pPr>
              <a:defRPr/>
            </a:pPr>
            <a:fld id="{4F820D86-465A-994D-AA05-C60BEBC2DFE5}" type="slidenum">
              <a:rPr lang="en-US" altLang="en-US"/>
              <a:pPr>
                <a:defRPr/>
              </a:pPr>
              <a:t>‹#›</a:t>
            </a:fld>
            <a:endParaRPr lang="en-US" altLang="en-US"/>
          </a:p>
        </p:txBody>
      </p:sp>
    </p:spTree>
    <p:extLst>
      <p:ext uri="{BB962C8B-B14F-4D97-AF65-F5344CB8AC3E}">
        <p14:creationId xmlns:p14="http://schemas.microsoft.com/office/powerpoint/2010/main" val="1945020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1"/>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8"/>
            <a:ext cx="11094720" cy="399020"/>
          </a:xfrm>
        </p:spPr>
        <p:txBody>
          <a:bodyPr anchor="b">
            <a:spAutoFit/>
          </a:bodyPr>
          <a:lstStyle>
            <a:lvl1pPr marL="0" indent="0">
              <a:buNone/>
              <a:defRPr sz="1987"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19A5D21B-376D-1673-A58A-BDBE2FBFB6BC}"/>
              </a:ext>
            </a:extLst>
          </p:cNvPr>
          <p:cNvSpPr>
            <a:spLocks noGrp="1"/>
          </p:cNvSpPr>
          <p:nvPr>
            <p:ph type="sldNum" sz="quarter" idx="12"/>
          </p:nvPr>
        </p:nvSpPr>
        <p:spPr>
          <a:xfrm>
            <a:off x="10739438" y="6337300"/>
            <a:ext cx="1009650" cy="365125"/>
          </a:xfrm>
          <a:prstGeom prst="rect">
            <a:avLst/>
          </a:prstGeom>
        </p:spPr>
        <p:txBody>
          <a:bodyPr/>
          <a:lstStyle>
            <a:lvl1pPr defTabSz="820738" eaLnBrk="0" hangingPunct="0">
              <a:defRPr b="1"/>
            </a:lvl1pPr>
          </a:lstStyle>
          <a:p>
            <a:pPr>
              <a:defRPr/>
            </a:pPr>
            <a:fld id="{4CF7165A-A560-1640-BEF3-040CC07D3037}" type="slidenum">
              <a:rPr lang="en-US" altLang="en-US"/>
              <a:pPr>
                <a:defRPr/>
              </a:pPr>
              <a:t>‹#›</a:t>
            </a:fld>
            <a:endParaRPr lang="en-US" altLang="en-US"/>
          </a:p>
        </p:txBody>
      </p:sp>
    </p:spTree>
    <p:extLst>
      <p:ext uri="{BB962C8B-B14F-4D97-AF65-F5344CB8AC3E}">
        <p14:creationId xmlns:p14="http://schemas.microsoft.com/office/powerpoint/2010/main" val="201942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893939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5"/>
            <a:ext cx="5384800" cy="4525963"/>
          </a:xfrm>
        </p:spPr>
        <p:txBody>
          <a:bodyPr/>
          <a:lstStyle>
            <a:lvl1pPr>
              <a:spcBef>
                <a:spcPts val="994"/>
              </a:spcBef>
              <a:defRPr sz="2385"/>
            </a:lvl1pPr>
            <a:lvl2pPr>
              <a:spcBef>
                <a:spcPts val="596"/>
              </a:spcBef>
              <a:defRPr sz="1987"/>
            </a:lvl2pPr>
            <a:lvl3pPr>
              <a:spcBef>
                <a:spcPts val="596"/>
              </a:spcBef>
              <a:defRPr sz="1788"/>
            </a:lvl3pPr>
            <a:lvl4pPr>
              <a:spcBef>
                <a:spcPts val="596"/>
              </a:spcBef>
              <a:defRPr sz="1590"/>
            </a:lvl4pPr>
            <a:lvl5pPr>
              <a:spcBef>
                <a:spcPts val="596"/>
              </a:spcBef>
              <a:defRPr sz="1590"/>
            </a:lvl5pPr>
            <a:lvl6pPr>
              <a:defRPr sz="1788"/>
            </a:lvl6pPr>
            <a:lvl7pPr>
              <a:defRPr sz="1788"/>
            </a:lvl7pPr>
            <a:lvl8pPr>
              <a:defRPr sz="1788"/>
            </a:lvl8pPr>
            <a:lvl9pPr>
              <a:defRPr sz="17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5"/>
            <a:ext cx="5384800" cy="4525963"/>
          </a:xfrm>
        </p:spPr>
        <p:txBody>
          <a:bodyPr/>
          <a:lstStyle>
            <a:lvl1pPr>
              <a:spcBef>
                <a:spcPts val="994"/>
              </a:spcBef>
              <a:defRPr sz="2385"/>
            </a:lvl1pPr>
            <a:lvl2pPr>
              <a:spcBef>
                <a:spcPts val="596"/>
              </a:spcBef>
              <a:defRPr sz="1987"/>
            </a:lvl2pPr>
            <a:lvl3pPr>
              <a:spcBef>
                <a:spcPts val="596"/>
              </a:spcBef>
              <a:defRPr sz="1788"/>
            </a:lvl3pPr>
            <a:lvl4pPr>
              <a:spcBef>
                <a:spcPts val="596"/>
              </a:spcBef>
              <a:defRPr sz="1590"/>
            </a:lvl4pPr>
            <a:lvl5pPr>
              <a:spcBef>
                <a:spcPts val="596"/>
              </a:spcBef>
              <a:defRPr sz="1590"/>
            </a:lvl5pPr>
            <a:lvl6pPr>
              <a:defRPr sz="1788"/>
            </a:lvl6pPr>
            <a:lvl7pPr>
              <a:defRPr sz="1788"/>
            </a:lvl7pPr>
            <a:lvl8pPr>
              <a:defRPr sz="1788"/>
            </a:lvl8pPr>
            <a:lvl9pPr>
              <a:defRPr sz="17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E2CBAE8E-9E25-7543-C81D-349644087C6A}"/>
              </a:ext>
            </a:extLst>
          </p:cNvPr>
          <p:cNvSpPr>
            <a:spLocks noGrp="1"/>
          </p:cNvSpPr>
          <p:nvPr>
            <p:ph type="sldNum" sz="quarter" idx="10"/>
          </p:nvPr>
        </p:nvSpPr>
        <p:spPr>
          <a:xfrm>
            <a:off x="10739438" y="6337300"/>
            <a:ext cx="1009650" cy="365125"/>
          </a:xfrm>
          <a:prstGeom prst="rect">
            <a:avLst/>
          </a:prstGeom>
        </p:spPr>
        <p:txBody>
          <a:bodyPr/>
          <a:lstStyle>
            <a:lvl1pPr defTabSz="820738" eaLnBrk="0" hangingPunct="0">
              <a:defRPr b="1"/>
            </a:lvl1pPr>
          </a:lstStyle>
          <a:p>
            <a:pPr>
              <a:defRPr/>
            </a:pPr>
            <a:fld id="{9896C00C-9AAB-1048-84DF-2C5FFD691A7B}" type="slidenum">
              <a:rPr lang="en-US" altLang="en-US"/>
              <a:pPr>
                <a:defRPr/>
              </a:pPr>
              <a:t>‹#›</a:t>
            </a:fld>
            <a:endParaRPr lang="en-US" altLang="en-US"/>
          </a:p>
        </p:txBody>
      </p:sp>
    </p:spTree>
    <p:extLst>
      <p:ext uri="{BB962C8B-B14F-4D97-AF65-F5344CB8AC3E}">
        <p14:creationId xmlns:p14="http://schemas.microsoft.com/office/powerpoint/2010/main" val="373529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86" b="1"/>
            </a:lvl1pPr>
            <a:lvl2pPr marL="454383" indent="0">
              <a:buNone/>
              <a:defRPr sz="1987" b="1"/>
            </a:lvl2pPr>
            <a:lvl3pPr marL="908767" indent="0">
              <a:buNone/>
              <a:defRPr sz="1788" b="1"/>
            </a:lvl3pPr>
            <a:lvl4pPr marL="1363151" indent="0">
              <a:buNone/>
              <a:defRPr sz="1590" b="1"/>
            </a:lvl4pPr>
            <a:lvl5pPr marL="1817535" indent="0">
              <a:buNone/>
              <a:defRPr sz="1590" b="1"/>
            </a:lvl5pPr>
            <a:lvl6pPr marL="2271918" indent="0">
              <a:buNone/>
              <a:defRPr sz="1590" b="1"/>
            </a:lvl6pPr>
            <a:lvl7pPr marL="2726303" indent="0">
              <a:buNone/>
              <a:defRPr sz="1590" b="1"/>
            </a:lvl7pPr>
            <a:lvl8pPr marL="3180686" indent="0">
              <a:buNone/>
              <a:defRPr sz="1590" b="1"/>
            </a:lvl8pPr>
            <a:lvl9pPr marL="3635070" indent="0">
              <a:buNone/>
              <a:defRPr sz="1590"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85"/>
            </a:lvl1pPr>
            <a:lvl2pPr>
              <a:defRPr sz="1987"/>
            </a:lvl2pPr>
            <a:lvl3pPr>
              <a:defRPr sz="1788"/>
            </a:lvl3pPr>
            <a:lvl4pPr>
              <a:defRPr sz="1590"/>
            </a:lvl4pPr>
            <a:lvl5pPr>
              <a:defRPr sz="1590"/>
            </a:lvl5pPr>
            <a:lvl6pPr>
              <a:defRPr sz="1590"/>
            </a:lvl6pPr>
            <a:lvl7pPr>
              <a:defRPr sz="1590"/>
            </a:lvl7pPr>
            <a:lvl8pPr>
              <a:defRPr sz="1590"/>
            </a:lvl8pPr>
            <a:lvl9pPr>
              <a:defRPr sz="15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63328"/>
            <a:ext cx="5389033" cy="685287"/>
          </a:xfrm>
        </p:spPr>
        <p:txBody>
          <a:bodyPr anchor="b"/>
          <a:lstStyle>
            <a:lvl1pPr marL="0" indent="0">
              <a:lnSpc>
                <a:spcPct val="90000"/>
              </a:lnSpc>
              <a:spcBef>
                <a:spcPts val="0"/>
              </a:spcBef>
              <a:buNone/>
              <a:defRPr sz="2186" b="1"/>
            </a:lvl1pPr>
            <a:lvl2pPr marL="454383" indent="0">
              <a:buNone/>
              <a:defRPr sz="1987" b="1"/>
            </a:lvl2pPr>
            <a:lvl3pPr marL="908767" indent="0">
              <a:buNone/>
              <a:defRPr sz="1788" b="1"/>
            </a:lvl3pPr>
            <a:lvl4pPr marL="1363151" indent="0">
              <a:buNone/>
              <a:defRPr sz="1590" b="1"/>
            </a:lvl4pPr>
            <a:lvl5pPr marL="1817535" indent="0">
              <a:buNone/>
              <a:defRPr sz="1590" b="1"/>
            </a:lvl5pPr>
            <a:lvl6pPr marL="2271918" indent="0">
              <a:buNone/>
              <a:defRPr sz="1590" b="1"/>
            </a:lvl6pPr>
            <a:lvl7pPr marL="2726303" indent="0">
              <a:buNone/>
              <a:defRPr sz="1590" b="1"/>
            </a:lvl7pPr>
            <a:lvl8pPr marL="3180686" indent="0">
              <a:buNone/>
              <a:defRPr sz="1590" b="1"/>
            </a:lvl8pPr>
            <a:lvl9pPr marL="3635070" indent="0">
              <a:buNone/>
              <a:defRPr sz="1590" b="1"/>
            </a:lvl9pPr>
          </a:lstStyle>
          <a:p>
            <a:pPr lvl="0"/>
            <a:r>
              <a:rPr lang="en-US" dirty="0"/>
              <a:t>Click to edit Master text styles</a:t>
            </a:r>
          </a:p>
        </p:txBody>
      </p:sp>
      <p:sp>
        <p:nvSpPr>
          <p:cNvPr id="6" name="Content Placeholder 5"/>
          <p:cNvSpPr>
            <a:spLocks noGrp="1"/>
          </p:cNvSpPr>
          <p:nvPr>
            <p:ph sz="quarter" idx="4"/>
          </p:nvPr>
        </p:nvSpPr>
        <p:spPr>
          <a:xfrm>
            <a:off x="6193370" y="2248615"/>
            <a:ext cx="5389033" cy="3951288"/>
          </a:xfrm>
        </p:spPr>
        <p:txBody>
          <a:bodyPr/>
          <a:lstStyle>
            <a:lvl1pPr>
              <a:defRPr sz="2385"/>
            </a:lvl1pPr>
            <a:lvl2pPr>
              <a:defRPr sz="1987"/>
            </a:lvl2pPr>
            <a:lvl3pPr>
              <a:defRPr sz="1788"/>
            </a:lvl3pPr>
            <a:lvl4pPr>
              <a:defRPr sz="1590"/>
            </a:lvl4pPr>
            <a:lvl5pPr>
              <a:defRPr sz="1590"/>
            </a:lvl5pPr>
            <a:lvl6pPr>
              <a:defRPr sz="1590"/>
            </a:lvl6pPr>
            <a:lvl7pPr>
              <a:defRPr sz="1590"/>
            </a:lvl7pPr>
            <a:lvl8pPr>
              <a:defRPr sz="1590"/>
            </a:lvl8pPr>
            <a:lvl9pPr>
              <a:defRPr sz="159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5460E938-983E-550F-66B4-9D2FB272B1E2}"/>
              </a:ext>
            </a:extLst>
          </p:cNvPr>
          <p:cNvSpPr>
            <a:spLocks noGrp="1"/>
          </p:cNvSpPr>
          <p:nvPr>
            <p:ph type="sldNum" sz="quarter" idx="10"/>
          </p:nvPr>
        </p:nvSpPr>
        <p:spPr>
          <a:xfrm>
            <a:off x="10739438" y="6337300"/>
            <a:ext cx="1009650" cy="365125"/>
          </a:xfrm>
          <a:prstGeom prst="rect">
            <a:avLst/>
          </a:prstGeom>
        </p:spPr>
        <p:txBody>
          <a:bodyPr/>
          <a:lstStyle>
            <a:lvl1pPr defTabSz="820738" eaLnBrk="0" hangingPunct="0">
              <a:defRPr b="1"/>
            </a:lvl1pPr>
          </a:lstStyle>
          <a:p>
            <a:pPr>
              <a:defRPr/>
            </a:pPr>
            <a:fld id="{AEE58073-34EB-A448-9177-70E42EFDD05E}" type="slidenum">
              <a:rPr lang="en-US" altLang="en-US"/>
              <a:pPr>
                <a:defRPr/>
              </a:pPr>
              <a:t>‹#›</a:t>
            </a:fld>
            <a:endParaRPr lang="en-US" altLang="en-US"/>
          </a:p>
        </p:txBody>
      </p:sp>
    </p:spTree>
    <p:extLst>
      <p:ext uri="{BB962C8B-B14F-4D97-AF65-F5344CB8AC3E}">
        <p14:creationId xmlns:p14="http://schemas.microsoft.com/office/powerpoint/2010/main" val="1162593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87"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5B9EA22D-17A4-E64F-A1DC-FA7AA3E8AB7F}"/>
              </a:ext>
            </a:extLst>
          </p:cNvPr>
          <p:cNvSpPr>
            <a:spLocks noGrp="1"/>
          </p:cNvSpPr>
          <p:nvPr>
            <p:ph type="sldNum" sz="quarter" idx="10"/>
          </p:nvPr>
        </p:nvSpPr>
        <p:spPr>
          <a:xfrm>
            <a:off x="10739438" y="6337300"/>
            <a:ext cx="1009650" cy="365125"/>
          </a:xfrm>
          <a:prstGeom prst="rect">
            <a:avLst/>
          </a:prstGeom>
        </p:spPr>
        <p:txBody>
          <a:bodyPr/>
          <a:lstStyle>
            <a:lvl1pPr defTabSz="820738" eaLnBrk="0" hangingPunct="0">
              <a:defRPr b="1"/>
            </a:lvl1pPr>
          </a:lstStyle>
          <a:p>
            <a:pPr>
              <a:defRPr/>
            </a:pPr>
            <a:fld id="{2D193A0C-99A0-C24F-8CCF-90ABFD66E1F6}" type="slidenum">
              <a:rPr lang="en-US" altLang="en-US"/>
              <a:pPr>
                <a:defRPr/>
              </a:pPr>
              <a:t>‹#›</a:t>
            </a:fld>
            <a:endParaRPr lang="en-US" altLang="en-US"/>
          </a:p>
        </p:txBody>
      </p:sp>
    </p:spTree>
    <p:extLst>
      <p:ext uri="{BB962C8B-B14F-4D97-AF65-F5344CB8AC3E}">
        <p14:creationId xmlns:p14="http://schemas.microsoft.com/office/powerpoint/2010/main" val="16983243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8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15C5BDAF-E94A-2092-26C5-85DC22C65298}"/>
              </a:ext>
            </a:extLst>
          </p:cNvPr>
          <p:cNvSpPr>
            <a:spLocks noGrp="1"/>
          </p:cNvSpPr>
          <p:nvPr>
            <p:ph type="sldNum" sz="quarter" idx="11"/>
          </p:nvPr>
        </p:nvSpPr>
        <p:spPr>
          <a:xfrm>
            <a:off x="10739438" y="6337300"/>
            <a:ext cx="1009650" cy="365125"/>
          </a:xfrm>
          <a:prstGeom prst="rect">
            <a:avLst/>
          </a:prstGeom>
        </p:spPr>
        <p:txBody>
          <a:bodyPr/>
          <a:lstStyle>
            <a:lvl1pPr defTabSz="820738" eaLnBrk="0" hangingPunct="0">
              <a:defRPr b="1"/>
            </a:lvl1pPr>
          </a:lstStyle>
          <a:p>
            <a:pPr>
              <a:defRPr/>
            </a:pPr>
            <a:fld id="{AEEE4004-1C3C-5E44-ADA5-DB52FB7BC9A3}" type="slidenum">
              <a:rPr lang="en-US" altLang="en-US"/>
              <a:pPr>
                <a:defRPr/>
              </a:pPr>
              <a:t>‹#›</a:t>
            </a:fld>
            <a:endParaRPr lang="en-US" altLang="en-US"/>
          </a:p>
        </p:txBody>
      </p:sp>
    </p:spTree>
    <p:extLst>
      <p:ext uri="{BB962C8B-B14F-4D97-AF65-F5344CB8AC3E}">
        <p14:creationId xmlns:p14="http://schemas.microsoft.com/office/powerpoint/2010/main" val="1695472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8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87"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3266D707-2102-78D7-C18E-43225C31DBD6}"/>
              </a:ext>
            </a:extLst>
          </p:cNvPr>
          <p:cNvSpPr>
            <a:spLocks noGrp="1"/>
          </p:cNvSpPr>
          <p:nvPr>
            <p:ph type="sldNum" sz="quarter" idx="12"/>
          </p:nvPr>
        </p:nvSpPr>
        <p:spPr>
          <a:xfrm>
            <a:off x="10739438" y="6337300"/>
            <a:ext cx="1009650" cy="365125"/>
          </a:xfrm>
          <a:prstGeom prst="rect">
            <a:avLst/>
          </a:prstGeom>
        </p:spPr>
        <p:txBody>
          <a:bodyPr/>
          <a:lstStyle>
            <a:lvl1pPr defTabSz="820738" eaLnBrk="0" hangingPunct="0">
              <a:defRPr b="1"/>
            </a:lvl1pPr>
          </a:lstStyle>
          <a:p>
            <a:pPr>
              <a:defRPr/>
            </a:pPr>
            <a:fld id="{7ACCEE7E-6E83-214E-9C63-01089F3CF922}" type="slidenum">
              <a:rPr lang="en-US" altLang="en-US"/>
              <a:pPr>
                <a:defRPr/>
              </a:pPr>
              <a:t>‹#›</a:t>
            </a:fld>
            <a:endParaRPr lang="en-US" altLang="en-US"/>
          </a:p>
        </p:txBody>
      </p:sp>
    </p:spTree>
    <p:extLst>
      <p:ext uri="{BB962C8B-B14F-4D97-AF65-F5344CB8AC3E}">
        <p14:creationId xmlns:p14="http://schemas.microsoft.com/office/powerpoint/2010/main" val="2977144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7E85820B-F5E7-A5AC-B06E-C4C344FBA0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6F7B766B-9960-F9D3-3D4F-F49C517ACF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567470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9B7F3198-DEB8-E58A-C133-AD2E5DC4EA76}"/>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4AC559C1-C349-2142-9768-38C80207DAA4}" type="slidenum">
              <a:rPr lang="en-US" altLang="en-US"/>
              <a:pPr>
                <a:defRPr/>
              </a:pPr>
              <a:t>‹#›</a:t>
            </a:fld>
            <a:endParaRPr lang="en-US" altLang="en-US"/>
          </a:p>
        </p:txBody>
      </p:sp>
    </p:spTree>
    <p:extLst>
      <p:ext uri="{BB962C8B-B14F-4D97-AF65-F5344CB8AC3E}">
        <p14:creationId xmlns:p14="http://schemas.microsoft.com/office/powerpoint/2010/main" val="26970728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B4B007B3-2753-DF67-9FA7-90180D30B595}"/>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A4187DCF-585A-B44B-AABD-F07BDE95B210}" type="slidenum">
              <a:rPr lang="en-US" altLang="en-US"/>
              <a:pPr>
                <a:defRPr/>
              </a:pPr>
              <a:t>‹#›</a:t>
            </a:fld>
            <a:endParaRPr lang="en-US" altLang="en-US"/>
          </a:p>
        </p:txBody>
      </p:sp>
    </p:spTree>
    <p:extLst>
      <p:ext uri="{BB962C8B-B14F-4D97-AF65-F5344CB8AC3E}">
        <p14:creationId xmlns:p14="http://schemas.microsoft.com/office/powerpoint/2010/main" val="3365730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7BEE0A4C-D7B3-B5AB-C55B-3193BBD51FF1}"/>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F1DDB497-F8AA-0F48-941E-BF9A41B56358}" type="slidenum">
              <a:rPr lang="en-US" altLang="en-US"/>
              <a:pPr>
                <a:defRPr/>
              </a:pPr>
              <a:t>‹#›</a:t>
            </a:fld>
            <a:endParaRPr lang="en-US" altLang="en-US"/>
          </a:p>
        </p:txBody>
      </p:sp>
    </p:spTree>
    <p:extLst>
      <p:ext uri="{BB962C8B-B14F-4D97-AF65-F5344CB8AC3E}">
        <p14:creationId xmlns:p14="http://schemas.microsoft.com/office/powerpoint/2010/main" val="3868122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A4869690-461A-A814-26CF-60FB5BC1C628}"/>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723CDE89-39B3-EA4B-8731-17BDFA8C9386}" type="slidenum">
              <a:rPr lang="en-US" altLang="en-US"/>
              <a:pPr>
                <a:defRPr/>
              </a:pPr>
              <a:t>‹#›</a:t>
            </a:fld>
            <a:endParaRPr lang="en-US" altLang="en-US"/>
          </a:p>
        </p:txBody>
      </p:sp>
    </p:spTree>
    <p:extLst>
      <p:ext uri="{BB962C8B-B14F-4D97-AF65-F5344CB8AC3E}">
        <p14:creationId xmlns:p14="http://schemas.microsoft.com/office/powerpoint/2010/main" val="284079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3836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960E9C2E-2EA0-D5CB-F834-1D4713514B55}"/>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7685B008-E763-8648-817C-202870561605}" type="slidenum">
              <a:rPr lang="en-US" altLang="en-US"/>
              <a:pPr>
                <a:defRPr/>
              </a:pPr>
              <a:t>‹#›</a:t>
            </a:fld>
            <a:endParaRPr lang="en-US" altLang="en-US"/>
          </a:p>
        </p:txBody>
      </p:sp>
    </p:spTree>
    <p:extLst>
      <p:ext uri="{BB962C8B-B14F-4D97-AF65-F5344CB8AC3E}">
        <p14:creationId xmlns:p14="http://schemas.microsoft.com/office/powerpoint/2010/main" val="15239132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F20A462E-E4A2-D254-3143-F9326707C6E6}"/>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A654B846-B291-E542-BC0E-A01B36E23579}" type="slidenum">
              <a:rPr lang="en-US" altLang="en-US"/>
              <a:pPr>
                <a:defRPr/>
              </a:pPr>
              <a:t>‹#›</a:t>
            </a:fld>
            <a:endParaRPr lang="en-US" altLang="en-US"/>
          </a:p>
        </p:txBody>
      </p:sp>
    </p:spTree>
    <p:extLst>
      <p:ext uri="{BB962C8B-B14F-4D97-AF65-F5344CB8AC3E}">
        <p14:creationId xmlns:p14="http://schemas.microsoft.com/office/powerpoint/2010/main" val="2874368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0B860683-536D-C642-2A7A-579E20BE49B3}"/>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217460FB-D208-3B48-ABFA-269D7DD661D9}" type="slidenum">
              <a:rPr lang="en-US" altLang="en-US"/>
              <a:pPr>
                <a:defRPr/>
              </a:pPr>
              <a:t>‹#›</a:t>
            </a:fld>
            <a:endParaRPr lang="en-US" altLang="en-US"/>
          </a:p>
        </p:txBody>
      </p:sp>
    </p:spTree>
    <p:extLst>
      <p:ext uri="{BB962C8B-B14F-4D97-AF65-F5344CB8AC3E}">
        <p14:creationId xmlns:p14="http://schemas.microsoft.com/office/powerpoint/2010/main" val="8701918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D5E9964E-C95A-5090-2ACA-F483F14CD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83A0A472-8B58-57C9-2A15-59B6FBCB218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0"/>
            <a:ext cx="8363712" cy="1472184"/>
          </a:xfrm>
        </p:spPr>
        <p:txBody>
          <a:bodyPr anchor="b"/>
          <a:lstStyle>
            <a:lvl1pPr algn="l">
              <a:defRPr sz="4800"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1"/>
            <a:ext cx="3929730" cy="461665"/>
          </a:xfrm>
        </p:spPr>
        <p:txBody>
          <a:bodyPr wrap="none">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7477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2000"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FF8198BD-7B69-E6C4-D95F-7F5DF5C0BC91}"/>
              </a:ext>
            </a:extLst>
          </p:cNvPr>
          <p:cNvSpPr>
            <a:spLocks noGrp="1"/>
          </p:cNvSpPr>
          <p:nvPr>
            <p:ph type="sldNum" sz="quarter" idx="12"/>
          </p:nvPr>
        </p:nvSpPr>
        <p:spPr>
          <a:xfrm>
            <a:off x="10739438" y="6337300"/>
            <a:ext cx="1009650" cy="365125"/>
          </a:xfrm>
          <a:prstGeom prst="rect">
            <a:avLst/>
          </a:prstGeom>
        </p:spPr>
        <p:txBody>
          <a:bodyPr/>
          <a:lstStyle>
            <a:lvl1pPr defTabSz="914400" eaLnBrk="0" hangingPunct="0">
              <a:defRPr b="1"/>
            </a:lvl1pPr>
          </a:lstStyle>
          <a:p>
            <a:pPr>
              <a:defRPr/>
            </a:pPr>
            <a:fld id="{A9C6057D-7739-3D4B-B9C6-BAC6D8745441}" type="slidenum">
              <a:rPr lang="en-US" altLang="en-US"/>
              <a:pPr>
                <a:defRPr/>
              </a:pPr>
              <a:t>‹#›</a:t>
            </a:fld>
            <a:endParaRPr lang="en-US" altLang="en-US"/>
          </a:p>
        </p:txBody>
      </p:sp>
    </p:spTree>
    <p:extLst>
      <p:ext uri="{BB962C8B-B14F-4D97-AF65-F5344CB8AC3E}">
        <p14:creationId xmlns:p14="http://schemas.microsoft.com/office/powerpoint/2010/main" val="27928124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19"/>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6546"/>
            <a:ext cx="11094720" cy="400110"/>
          </a:xfrm>
        </p:spPr>
        <p:txBody>
          <a:bodyPr anchor="b">
            <a:spAutoFit/>
          </a:bodyPr>
          <a:lstStyle>
            <a:lvl1pPr marL="0" indent="0">
              <a:buNone/>
              <a:defRPr sz="2000"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991E2E18-5652-F558-ED36-737A024E7694}"/>
              </a:ext>
            </a:extLst>
          </p:cNvPr>
          <p:cNvSpPr>
            <a:spLocks noGrp="1"/>
          </p:cNvSpPr>
          <p:nvPr>
            <p:ph type="sldNum" sz="quarter" idx="12"/>
          </p:nvPr>
        </p:nvSpPr>
        <p:spPr>
          <a:xfrm>
            <a:off x="10739438" y="6337300"/>
            <a:ext cx="1009650" cy="365125"/>
          </a:xfrm>
          <a:prstGeom prst="rect">
            <a:avLst/>
          </a:prstGeom>
        </p:spPr>
        <p:txBody>
          <a:bodyPr/>
          <a:lstStyle>
            <a:lvl1pPr defTabSz="914400" eaLnBrk="0" hangingPunct="0">
              <a:defRPr b="1"/>
            </a:lvl1pPr>
          </a:lstStyle>
          <a:p>
            <a:pPr>
              <a:defRPr/>
            </a:pPr>
            <a:fld id="{E08C9787-23AC-E94B-9271-73E6625E3771}" type="slidenum">
              <a:rPr lang="en-US" altLang="en-US"/>
              <a:pPr>
                <a:defRPr/>
              </a:pPr>
              <a:t>‹#›</a:t>
            </a:fld>
            <a:endParaRPr lang="en-US" altLang="en-US"/>
          </a:p>
        </p:txBody>
      </p:sp>
    </p:spTree>
    <p:extLst>
      <p:ext uri="{BB962C8B-B14F-4D97-AF65-F5344CB8AC3E}">
        <p14:creationId xmlns:p14="http://schemas.microsoft.com/office/powerpoint/2010/main" val="320764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3"/>
            <a:ext cx="5384800" cy="4525963"/>
          </a:xfrm>
        </p:spPr>
        <p:txBody>
          <a:bodyPr/>
          <a:lstStyle>
            <a:lvl1pPr>
              <a:spcBef>
                <a:spcPts val="10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3"/>
            <a:ext cx="5384800" cy="4525963"/>
          </a:xfrm>
        </p:spPr>
        <p:txBody>
          <a:bodyPr/>
          <a:lstStyle>
            <a:lvl1pPr>
              <a:spcBef>
                <a:spcPts val="10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854A799B-8FD8-D952-C71C-D6A5AAC858A5}"/>
              </a:ext>
            </a:extLst>
          </p:cNvPr>
          <p:cNvSpPr>
            <a:spLocks noGrp="1"/>
          </p:cNvSpPr>
          <p:nvPr>
            <p:ph type="sldNum" sz="quarter" idx="10"/>
          </p:nvPr>
        </p:nvSpPr>
        <p:spPr>
          <a:xfrm>
            <a:off x="10739438" y="6337300"/>
            <a:ext cx="1009650" cy="365125"/>
          </a:xfrm>
          <a:prstGeom prst="rect">
            <a:avLst/>
          </a:prstGeom>
        </p:spPr>
        <p:txBody>
          <a:bodyPr/>
          <a:lstStyle>
            <a:lvl1pPr defTabSz="914400" eaLnBrk="0" hangingPunct="0">
              <a:defRPr b="1"/>
            </a:lvl1pPr>
          </a:lstStyle>
          <a:p>
            <a:pPr>
              <a:defRPr/>
            </a:pPr>
            <a:fld id="{882EB002-DCC0-694F-B157-85C61489BD62}" type="slidenum">
              <a:rPr lang="en-US" altLang="en-US"/>
              <a:pPr>
                <a:defRPr/>
              </a:pPr>
              <a:t>‹#›</a:t>
            </a:fld>
            <a:endParaRPr lang="en-US" altLang="en-US"/>
          </a:p>
        </p:txBody>
      </p:sp>
    </p:spTree>
    <p:extLst>
      <p:ext uri="{BB962C8B-B14F-4D97-AF65-F5344CB8AC3E}">
        <p14:creationId xmlns:p14="http://schemas.microsoft.com/office/powerpoint/2010/main" val="2580077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63328"/>
            <a:ext cx="5389033" cy="685287"/>
          </a:xfrm>
        </p:spPr>
        <p:txBody>
          <a:bodyPr anchor="b">
            <a:normAutofit/>
          </a:bodyPr>
          <a:lstStyle>
            <a:lvl1pPr marL="0" indent="0">
              <a:lnSpc>
                <a:spcPct val="9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4861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D07C10E3-2C04-98C9-F335-1B08E3FE9A10}"/>
              </a:ext>
            </a:extLst>
          </p:cNvPr>
          <p:cNvSpPr>
            <a:spLocks noGrp="1"/>
          </p:cNvSpPr>
          <p:nvPr>
            <p:ph type="sldNum" sz="quarter" idx="10"/>
          </p:nvPr>
        </p:nvSpPr>
        <p:spPr>
          <a:xfrm>
            <a:off x="10739438" y="6337300"/>
            <a:ext cx="1009650" cy="365125"/>
          </a:xfrm>
          <a:prstGeom prst="rect">
            <a:avLst/>
          </a:prstGeom>
        </p:spPr>
        <p:txBody>
          <a:bodyPr/>
          <a:lstStyle>
            <a:lvl1pPr defTabSz="914400" eaLnBrk="0" hangingPunct="0">
              <a:defRPr b="1"/>
            </a:lvl1pPr>
          </a:lstStyle>
          <a:p>
            <a:pPr>
              <a:defRPr/>
            </a:pPr>
            <a:fld id="{541E4F69-F2F0-274B-83B8-37EC0E8D66E9}" type="slidenum">
              <a:rPr lang="en-US" altLang="en-US"/>
              <a:pPr>
                <a:defRPr/>
              </a:pPr>
              <a:t>‹#›</a:t>
            </a:fld>
            <a:endParaRPr lang="en-US" altLang="en-US"/>
          </a:p>
        </p:txBody>
      </p:sp>
    </p:spTree>
    <p:extLst>
      <p:ext uri="{BB962C8B-B14F-4D97-AF65-F5344CB8AC3E}">
        <p14:creationId xmlns:p14="http://schemas.microsoft.com/office/powerpoint/2010/main" val="40411928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2000"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D49ADCE1-4D31-D708-2F0B-08C0CC2DAA9D}"/>
              </a:ext>
            </a:extLst>
          </p:cNvPr>
          <p:cNvSpPr>
            <a:spLocks noGrp="1"/>
          </p:cNvSpPr>
          <p:nvPr>
            <p:ph type="sldNum" sz="quarter" idx="10"/>
          </p:nvPr>
        </p:nvSpPr>
        <p:spPr>
          <a:xfrm>
            <a:off x="10739438" y="6337300"/>
            <a:ext cx="1009650" cy="365125"/>
          </a:xfrm>
          <a:prstGeom prst="rect">
            <a:avLst/>
          </a:prstGeom>
        </p:spPr>
        <p:txBody>
          <a:bodyPr/>
          <a:lstStyle>
            <a:lvl1pPr defTabSz="914400" eaLnBrk="0" hangingPunct="0">
              <a:defRPr b="1"/>
            </a:lvl1pPr>
          </a:lstStyle>
          <a:p>
            <a:pPr>
              <a:defRPr/>
            </a:pPr>
            <a:fld id="{6DF36502-976C-CC47-A3D8-C9E0ED042C17}" type="slidenum">
              <a:rPr lang="en-US" altLang="en-US"/>
              <a:pPr>
                <a:defRPr/>
              </a:pPr>
              <a:t>‹#›</a:t>
            </a:fld>
            <a:endParaRPr lang="en-US" altLang="en-US"/>
          </a:p>
        </p:txBody>
      </p:sp>
    </p:spTree>
    <p:extLst>
      <p:ext uri="{BB962C8B-B14F-4D97-AF65-F5344CB8AC3E}">
        <p14:creationId xmlns:p14="http://schemas.microsoft.com/office/powerpoint/2010/main" val="7651682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1"/>
            <a:ext cx="11094720" cy="539496"/>
          </a:xfrm>
        </p:spPr>
        <p:txBody>
          <a:bodyPr/>
          <a:lstStyle>
            <a:lvl1pPr>
              <a:defRPr sz="320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8A689FE1-2624-1E43-13E8-9C15EBBB2B6C}"/>
              </a:ext>
            </a:extLst>
          </p:cNvPr>
          <p:cNvSpPr>
            <a:spLocks noGrp="1"/>
          </p:cNvSpPr>
          <p:nvPr>
            <p:ph type="sldNum" sz="quarter" idx="11"/>
          </p:nvPr>
        </p:nvSpPr>
        <p:spPr>
          <a:xfrm>
            <a:off x="10739438" y="6337300"/>
            <a:ext cx="1009650" cy="365125"/>
          </a:xfrm>
          <a:prstGeom prst="rect">
            <a:avLst/>
          </a:prstGeom>
        </p:spPr>
        <p:txBody>
          <a:bodyPr/>
          <a:lstStyle>
            <a:lvl1pPr defTabSz="914400" eaLnBrk="0" hangingPunct="0">
              <a:defRPr b="1"/>
            </a:lvl1pPr>
          </a:lstStyle>
          <a:p>
            <a:pPr>
              <a:defRPr/>
            </a:pPr>
            <a:fld id="{1AB112F8-D5E9-8D4D-B505-1DF58FFBB033}" type="slidenum">
              <a:rPr lang="en-US" altLang="en-US"/>
              <a:pPr>
                <a:defRPr/>
              </a:pPr>
              <a:t>‹#›</a:t>
            </a:fld>
            <a:endParaRPr lang="en-US" altLang="en-US"/>
          </a:p>
        </p:txBody>
      </p:sp>
    </p:spTree>
    <p:extLst>
      <p:ext uri="{BB962C8B-B14F-4D97-AF65-F5344CB8AC3E}">
        <p14:creationId xmlns:p14="http://schemas.microsoft.com/office/powerpoint/2010/main" val="227056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2233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1"/>
            <a:ext cx="11094720" cy="539496"/>
          </a:xfrm>
        </p:spPr>
        <p:txBody>
          <a:bodyPr/>
          <a:lstStyle>
            <a:lvl1pPr>
              <a:defRPr sz="320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2000"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73548400-8523-7A8B-B300-56138A75A85C}"/>
              </a:ext>
            </a:extLst>
          </p:cNvPr>
          <p:cNvSpPr>
            <a:spLocks noGrp="1"/>
          </p:cNvSpPr>
          <p:nvPr>
            <p:ph type="sldNum" sz="quarter" idx="12"/>
          </p:nvPr>
        </p:nvSpPr>
        <p:spPr>
          <a:xfrm>
            <a:off x="10739438" y="6337300"/>
            <a:ext cx="1009650" cy="365125"/>
          </a:xfrm>
          <a:prstGeom prst="rect">
            <a:avLst/>
          </a:prstGeom>
        </p:spPr>
        <p:txBody>
          <a:bodyPr/>
          <a:lstStyle>
            <a:lvl1pPr defTabSz="914400" eaLnBrk="0" hangingPunct="0">
              <a:defRPr b="1"/>
            </a:lvl1pPr>
          </a:lstStyle>
          <a:p>
            <a:pPr>
              <a:defRPr/>
            </a:pPr>
            <a:fld id="{8904A9E5-1053-C44C-B9DC-19041C4D2B0D}" type="slidenum">
              <a:rPr lang="en-US" altLang="en-US"/>
              <a:pPr>
                <a:defRPr/>
              </a:pPr>
              <a:t>‹#›</a:t>
            </a:fld>
            <a:endParaRPr lang="en-US" altLang="en-US"/>
          </a:p>
        </p:txBody>
      </p:sp>
    </p:spTree>
    <p:extLst>
      <p:ext uri="{BB962C8B-B14F-4D97-AF65-F5344CB8AC3E}">
        <p14:creationId xmlns:p14="http://schemas.microsoft.com/office/powerpoint/2010/main" val="2856499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6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01F272BA-0FEC-E294-9B4C-2163BAA271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F7546DF6-1988-B633-B814-3716077A9B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89746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28D5B6CA-A3DE-7AD3-C6EA-4AB0E521F8C2}"/>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A6FAB2ED-9C59-CD4C-BAB1-FA046F321C17}" type="slidenum">
              <a:rPr lang="en-US" altLang="en-US"/>
              <a:pPr>
                <a:defRPr/>
              </a:pPr>
              <a:t>‹#›</a:t>
            </a:fld>
            <a:endParaRPr lang="en-US" altLang="en-US"/>
          </a:p>
        </p:txBody>
      </p:sp>
    </p:spTree>
    <p:extLst>
      <p:ext uri="{BB962C8B-B14F-4D97-AF65-F5344CB8AC3E}">
        <p14:creationId xmlns:p14="http://schemas.microsoft.com/office/powerpoint/2010/main" val="40549011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97941429-6493-B9DA-0665-9E42D6FB8CCA}"/>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102E8146-2D0B-DC4F-AFFA-ACC5C25522A3}" type="slidenum">
              <a:rPr lang="en-US" altLang="en-US"/>
              <a:pPr>
                <a:defRPr/>
              </a:pPr>
              <a:t>‹#›</a:t>
            </a:fld>
            <a:endParaRPr lang="en-US" altLang="en-US"/>
          </a:p>
        </p:txBody>
      </p:sp>
    </p:spTree>
    <p:extLst>
      <p:ext uri="{BB962C8B-B14F-4D97-AF65-F5344CB8AC3E}">
        <p14:creationId xmlns:p14="http://schemas.microsoft.com/office/powerpoint/2010/main" val="16904338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74D371A8-FE89-28F7-5B94-7F262B07A0C9}"/>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68A90310-28E6-534E-A169-595ADC917FBD}" type="slidenum">
              <a:rPr lang="en-US" altLang="en-US"/>
              <a:pPr>
                <a:defRPr/>
              </a:pPr>
              <a:t>‹#›</a:t>
            </a:fld>
            <a:endParaRPr lang="en-US" altLang="en-US"/>
          </a:p>
        </p:txBody>
      </p:sp>
    </p:spTree>
    <p:extLst>
      <p:ext uri="{BB962C8B-B14F-4D97-AF65-F5344CB8AC3E}">
        <p14:creationId xmlns:p14="http://schemas.microsoft.com/office/powerpoint/2010/main" val="2616953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82A4C7FA-8235-0D24-AD9C-8CACD7EC9C0F}"/>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475EFFC6-0766-2949-B0E4-4763F3F89E26}" type="slidenum">
              <a:rPr lang="en-US" altLang="en-US"/>
              <a:pPr>
                <a:defRPr/>
              </a:pPr>
              <a:t>‹#›</a:t>
            </a:fld>
            <a:endParaRPr lang="en-US" altLang="en-US"/>
          </a:p>
        </p:txBody>
      </p:sp>
    </p:spTree>
    <p:extLst>
      <p:ext uri="{BB962C8B-B14F-4D97-AF65-F5344CB8AC3E}">
        <p14:creationId xmlns:p14="http://schemas.microsoft.com/office/powerpoint/2010/main" val="3356361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620686B0-ABDB-E3FB-3813-B30C6DE639A8}"/>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E25C75E2-1B66-5D4B-B7B8-0811C0368532}" type="slidenum">
              <a:rPr lang="en-US" altLang="en-US"/>
              <a:pPr>
                <a:defRPr/>
              </a:pPr>
              <a:t>‹#›</a:t>
            </a:fld>
            <a:endParaRPr lang="en-US" altLang="en-US"/>
          </a:p>
        </p:txBody>
      </p:sp>
    </p:spTree>
    <p:extLst>
      <p:ext uri="{BB962C8B-B14F-4D97-AF65-F5344CB8AC3E}">
        <p14:creationId xmlns:p14="http://schemas.microsoft.com/office/powerpoint/2010/main" val="2915282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516B2434-B47C-365E-257E-471FD9C8F58D}"/>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5B13B386-DCCC-2248-9638-5DE5C676F116}" type="slidenum">
              <a:rPr lang="en-US" altLang="en-US"/>
              <a:pPr>
                <a:defRPr/>
              </a:pPr>
              <a:t>‹#›</a:t>
            </a:fld>
            <a:endParaRPr lang="en-US" altLang="en-US"/>
          </a:p>
        </p:txBody>
      </p:sp>
    </p:spTree>
    <p:extLst>
      <p:ext uri="{BB962C8B-B14F-4D97-AF65-F5344CB8AC3E}">
        <p14:creationId xmlns:p14="http://schemas.microsoft.com/office/powerpoint/2010/main" val="19910783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7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BBEC996C-DF05-8207-FFF7-084CD6542D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11760892-2CBA-2174-6678-7368BA9C71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237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4DAA7472-0663-FAE1-D747-BE1C52F9BC5C}"/>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B200AFE9-946B-BC43-B71E-D4CFFD366893}" type="slidenum">
              <a:rPr lang="en-US" altLang="en-US"/>
              <a:pPr>
                <a:defRPr/>
              </a:pPr>
              <a:t>‹#›</a:t>
            </a:fld>
            <a:endParaRPr lang="en-US" altLang="en-US"/>
          </a:p>
        </p:txBody>
      </p:sp>
    </p:spTree>
    <p:extLst>
      <p:ext uri="{BB962C8B-B14F-4D97-AF65-F5344CB8AC3E}">
        <p14:creationId xmlns:p14="http://schemas.microsoft.com/office/powerpoint/2010/main" val="6789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169517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79F07941-9223-77B4-E56E-05CA0D25FE8F}"/>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E1B953D1-E0C7-4F4D-ACFE-D3864E9988B3}" type="slidenum">
              <a:rPr lang="en-US" altLang="en-US"/>
              <a:pPr>
                <a:defRPr/>
              </a:pPr>
              <a:t>‹#›</a:t>
            </a:fld>
            <a:endParaRPr lang="en-US" altLang="en-US"/>
          </a:p>
        </p:txBody>
      </p:sp>
    </p:spTree>
    <p:extLst>
      <p:ext uri="{BB962C8B-B14F-4D97-AF65-F5344CB8AC3E}">
        <p14:creationId xmlns:p14="http://schemas.microsoft.com/office/powerpoint/2010/main" val="22553365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994D7A7C-5A19-36D2-E7BA-125679B75BF4}"/>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C8170573-6405-4343-A398-9EAA8595D534}" type="slidenum">
              <a:rPr lang="en-US" altLang="en-US"/>
              <a:pPr>
                <a:defRPr/>
              </a:pPr>
              <a:t>‹#›</a:t>
            </a:fld>
            <a:endParaRPr lang="en-US" altLang="en-US"/>
          </a:p>
        </p:txBody>
      </p:sp>
    </p:spTree>
    <p:extLst>
      <p:ext uri="{BB962C8B-B14F-4D97-AF65-F5344CB8AC3E}">
        <p14:creationId xmlns:p14="http://schemas.microsoft.com/office/powerpoint/2010/main" val="29887082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9D70E644-4ADC-DFC2-B021-8EB5951CFAAB}"/>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C0074934-50E6-704B-B9C6-6495BCE7E25F}" type="slidenum">
              <a:rPr lang="en-US" altLang="en-US"/>
              <a:pPr>
                <a:defRPr/>
              </a:pPr>
              <a:t>‹#›</a:t>
            </a:fld>
            <a:endParaRPr lang="en-US" altLang="en-US"/>
          </a:p>
        </p:txBody>
      </p:sp>
    </p:spTree>
    <p:extLst>
      <p:ext uri="{BB962C8B-B14F-4D97-AF65-F5344CB8AC3E}">
        <p14:creationId xmlns:p14="http://schemas.microsoft.com/office/powerpoint/2010/main" val="40316095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DF22E882-8D82-D9A7-5868-11CB118B0272}"/>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27D94982-AD73-AA4F-9ECC-C9753DBF1860}" type="slidenum">
              <a:rPr lang="en-US" altLang="en-US"/>
              <a:pPr>
                <a:defRPr/>
              </a:pPr>
              <a:t>‹#›</a:t>
            </a:fld>
            <a:endParaRPr lang="en-US" altLang="en-US"/>
          </a:p>
        </p:txBody>
      </p:sp>
    </p:spTree>
    <p:extLst>
      <p:ext uri="{BB962C8B-B14F-4D97-AF65-F5344CB8AC3E}">
        <p14:creationId xmlns:p14="http://schemas.microsoft.com/office/powerpoint/2010/main" val="23583498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6527E6B7-7975-0501-5F97-62EA94513CF8}"/>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D3211D01-D0B9-5A46-969B-091A5BA8AF9C}" type="slidenum">
              <a:rPr lang="en-US" altLang="en-US"/>
              <a:pPr>
                <a:defRPr/>
              </a:pPr>
              <a:t>‹#›</a:t>
            </a:fld>
            <a:endParaRPr lang="en-US" altLang="en-US"/>
          </a:p>
        </p:txBody>
      </p:sp>
    </p:spTree>
    <p:extLst>
      <p:ext uri="{BB962C8B-B14F-4D97-AF65-F5344CB8AC3E}">
        <p14:creationId xmlns:p14="http://schemas.microsoft.com/office/powerpoint/2010/main" val="1426082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E3D22B85-D1FD-F510-B149-DCB76BA15E09}"/>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BBC0EDEB-7453-6B45-BE91-8888C1E6483D}" type="slidenum">
              <a:rPr lang="en-US" altLang="en-US"/>
              <a:pPr>
                <a:defRPr/>
              </a:pPr>
              <a:t>‹#›</a:t>
            </a:fld>
            <a:endParaRPr lang="en-US" altLang="en-US"/>
          </a:p>
        </p:txBody>
      </p:sp>
    </p:spTree>
    <p:extLst>
      <p:ext uri="{BB962C8B-B14F-4D97-AF65-F5344CB8AC3E}">
        <p14:creationId xmlns:p14="http://schemas.microsoft.com/office/powerpoint/2010/main" val="420514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615476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850639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94812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09211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84" Type="http://schemas.openxmlformats.org/officeDocument/2006/relationships/theme" Target="../theme/theme2.xml"/><Relationship Id="rId16" Type="http://schemas.openxmlformats.org/officeDocument/2006/relationships/slideLayout" Target="../slideLayouts/slideLayout28.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80" Type="http://schemas.openxmlformats.org/officeDocument/2006/relationships/slideLayout" Target="../slideLayouts/slideLayout92.xml"/><Relationship Id="rId85" Type="http://schemas.openxmlformats.org/officeDocument/2006/relationships/image" Target="../media/image1.png"/><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83" Type="http://schemas.openxmlformats.org/officeDocument/2006/relationships/slideLayout" Target="../slideLayouts/slideLayout95.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81" Type="http://schemas.openxmlformats.org/officeDocument/2006/relationships/slideLayout" Target="../slideLayouts/slideLayout9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24" Type="http://schemas.openxmlformats.org/officeDocument/2006/relationships/slideLayout" Target="../slideLayouts/slideLayout36.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66" Type="http://schemas.openxmlformats.org/officeDocument/2006/relationships/slideLayout" Target="../slideLayouts/slideLayout78.xml"/><Relationship Id="rId61" Type="http://schemas.openxmlformats.org/officeDocument/2006/relationships/slideLayout" Target="../slideLayouts/slideLayout73.xml"/><Relationship Id="rId82" Type="http://schemas.openxmlformats.org/officeDocument/2006/relationships/slideLayout" Target="../slideLayouts/slideLayout9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3.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209186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85"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85"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0069886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27" r:id="rId54"/>
    <p:sldLayoutId id="2147483728" r:id="rId55"/>
    <p:sldLayoutId id="2147483729" r:id="rId56"/>
    <p:sldLayoutId id="2147483730" r:id="rId57"/>
    <p:sldLayoutId id="2147483731" r:id="rId58"/>
    <p:sldLayoutId id="2147483732" r:id="rId59"/>
    <p:sldLayoutId id="2147483733" r:id="rId60"/>
    <p:sldLayoutId id="2147483734" r:id="rId61"/>
    <p:sldLayoutId id="2147483735" r:id="rId62"/>
    <p:sldLayoutId id="2147483736" r:id="rId63"/>
    <p:sldLayoutId id="2147483737" r:id="rId64"/>
    <p:sldLayoutId id="2147483738" r:id="rId65"/>
    <p:sldLayoutId id="2147483739" r:id="rId66"/>
    <p:sldLayoutId id="2147483740" r:id="rId67"/>
    <p:sldLayoutId id="2147483741" r:id="rId68"/>
    <p:sldLayoutId id="2147483742" r:id="rId69"/>
    <p:sldLayoutId id="2147483743" r:id="rId70"/>
    <p:sldLayoutId id="2147483744" r:id="rId71"/>
    <p:sldLayoutId id="2147483745" r:id="rId72"/>
    <p:sldLayoutId id="2147483746" r:id="rId73"/>
    <p:sldLayoutId id="2147483747" r:id="rId74"/>
    <p:sldLayoutId id="2147483748" r:id="rId75"/>
    <p:sldLayoutId id="2147483749" r:id="rId76"/>
    <p:sldLayoutId id="2147483750" r:id="rId77"/>
    <p:sldLayoutId id="2147483751" r:id="rId78"/>
    <p:sldLayoutId id="2147483752" r:id="rId79"/>
    <p:sldLayoutId id="2147483753" r:id="rId80"/>
    <p:sldLayoutId id="2147483754" r:id="rId81"/>
    <p:sldLayoutId id="2147483755" r:id="rId82"/>
    <p:sldLayoutId id="2147483756" r:id="rId83"/>
  </p:sldLayoutIdLst>
  <p:hf hd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8659192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emf"/><Relationship Id="rId1" Type="http://schemas.openxmlformats.org/officeDocument/2006/relationships/slideLayout" Target="../slideLayouts/slideLayout20.xml"/><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mededonthego.com/Video/program/1097" TargetMode="External"/><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0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hyperlink" Target="mailto:support@MedEdOTG.com" TargetMode="External"/><Relationship Id="rId10" Type="http://schemas.openxmlformats.org/officeDocument/2006/relationships/image" Target="../media/image22.png"/><Relationship Id="rId4" Type="http://schemas.openxmlformats.org/officeDocument/2006/relationships/hyperlink" Target="http://www.mededonthego.com/" TargetMode="External"/><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0.xml"/><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oleObject" Target="../embeddings/oleObject2.bin"/><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30.xml"/><Relationship Id="rId5" Type="http://schemas.openxmlformats.org/officeDocument/2006/relationships/image" Target="../media/image57.png"/><Relationship Id="rId4" Type="http://schemas.openxmlformats.org/officeDocument/2006/relationships/image" Target="../media/image56.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0.xml"/><Relationship Id="rId4" Type="http://schemas.openxmlformats.org/officeDocument/2006/relationships/image" Target="../media/image60.emf"/></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61.png"/><Relationship Id="rId7" Type="http://schemas.openxmlformats.org/officeDocument/2006/relationships/hyperlink" Target="http://www.mededonthego.com/" TargetMode="External"/><Relationship Id="rId2" Type="http://schemas.openxmlformats.org/officeDocument/2006/relationships/notesSlide" Target="../notesSlides/notesSlide10.xml"/><Relationship Id="rId1" Type="http://schemas.openxmlformats.org/officeDocument/2006/relationships/slideLayout" Target="../slideLayouts/slideLayout102.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6.svg"/><Relationship Id="rId4" Type="http://schemas.openxmlformats.org/officeDocument/2006/relationships/image" Target="../media/image62.svg"/><Relationship Id="rId9" Type="http://schemas.openxmlformats.org/officeDocument/2006/relationships/image" Target="../media/image6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5.jpe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5.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net earth with the sun in the background&#10;&#10;Description automatically generated">
            <a:extLst>
              <a:ext uri="{FF2B5EF4-FFF2-40B4-BE49-F238E27FC236}">
                <a16:creationId xmlns:a16="http://schemas.microsoft.com/office/drawing/2014/main" id="{57B9FCDA-9FA9-4D18-833A-1880BA2BF3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ounded Rectangle 1">
            <a:extLst>
              <a:ext uri="{FF2B5EF4-FFF2-40B4-BE49-F238E27FC236}">
                <a16:creationId xmlns:a16="http://schemas.microsoft.com/office/drawing/2014/main" id="{371689FE-259F-EC51-8B0F-855AE787DF19}"/>
              </a:ext>
            </a:extLst>
          </p:cNvPr>
          <p:cNvSpPr/>
          <p:nvPr/>
        </p:nvSpPr>
        <p:spPr>
          <a:xfrm rot="16200000">
            <a:off x="3979844" y="-3033238"/>
            <a:ext cx="4232313" cy="11228681"/>
          </a:xfrm>
          <a:prstGeom prst="roundRect">
            <a:avLst>
              <a:gd name="adj" fmla="val 8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00539B"/>
              </a:solidFill>
              <a:effectLst/>
              <a:uLnTx/>
              <a:uFillTx/>
              <a:latin typeface="Century Gothic" panose="020B0502020202020204" pitchFamily="34" charset="0"/>
              <a:ea typeface="+mn-ea"/>
              <a:cs typeface="+mn-cs"/>
            </a:endParaRPr>
          </a:p>
        </p:txBody>
      </p:sp>
      <p:sp>
        <p:nvSpPr>
          <p:cNvPr id="15" name="Title 3">
            <a:extLst>
              <a:ext uri="{FF2B5EF4-FFF2-40B4-BE49-F238E27FC236}">
                <a16:creationId xmlns:a16="http://schemas.microsoft.com/office/drawing/2014/main" id="{B124788C-F3BE-7075-ED7E-384EAC0BA0E5}"/>
              </a:ext>
            </a:extLst>
          </p:cNvPr>
          <p:cNvSpPr txBox="1">
            <a:spLocks/>
          </p:cNvSpPr>
          <p:nvPr/>
        </p:nvSpPr>
        <p:spPr>
          <a:xfrm>
            <a:off x="838199" y="1559695"/>
            <a:ext cx="10515600" cy="1644855"/>
          </a:xfrm>
          <a:prstGeom prst="rect">
            <a:avLst/>
          </a:prstGeom>
        </p:spPr>
        <p:txBody>
          <a:bodyPr vert="horz" lIns="91440" tIns="45720" rIns="91440" bIns="45720" rtlCol="0" anchor="t" anchorCtr="0">
            <a:normAutofit/>
          </a:bodyPr>
          <a:lstStyle>
            <a:lvl1pPr algn="l" defTabSz="914400" rtl="0" eaLnBrk="1" latinLnBrk="0" hangingPunct="1">
              <a:lnSpc>
                <a:spcPct val="100000"/>
              </a:lnSpc>
              <a:spcBef>
                <a:spcPct val="0"/>
              </a:spcBef>
              <a:buNone/>
              <a:defRPr sz="4800" b="1" i="0" kern="1200">
                <a:solidFill>
                  <a:srgbClr val="4D4E4D"/>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New Frontiers in Anticoagulation: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Factor XI/</a:t>
            </a:r>
            <a:r>
              <a:rPr kumimoji="0" lang="en-US" sz="4400" b="1" i="0" u="none" strike="noStrike" kern="1200" cap="none" spc="0" normalizeH="0" baseline="0" noProof="0" dirty="0" err="1">
                <a:ln>
                  <a:noFill/>
                </a:ln>
                <a:solidFill>
                  <a:srgbClr val="000000"/>
                </a:solidFill>
                <a:effectLst/>
                <a:uLnTx/>
                <a:uFillTx/>
                <a:latin typeface="Century Gothic" panose="020B0502020202020204" pitchFamily="34" charset="0"/>
                <a:ea typeface="+mj-ea"/>
                <a:cs typeface="+mj-cs"/>
              </a:rPr>
              <a:t>XIa</a:t>
            </a: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 Inhibitors </a:t>
            </a:r>
          </a:p>
        </p:txBody>
      </p:sp>
      <p:sp>
        <p:nvSpPr>
          <p:cNvPr id="16" name="Rectangle 15">
            <a:extLst>
              <a:ext uri="{FF2B5EF4-FFF2-40B4-BE49-F238E27FC236}">
                <a16:creationId xmlns:a16="http://schemas.microsoft.com/office/drawing/2014/main" id="{36F1476B-253E-98A5-53E1-B28123E51A35}"/>
              </a:ext>
            </a:extLst>
          </p:cNvPr>
          <p:cNvSpPr/>
          <p:nvPr/>
        </p:nvSpPr>
        <p:spPr>
          <a:xfrm>
            <a:off x="2140300" y="3216516"/>
            <a:ext cx="7911398" cy="461665"/>
          </a:xfrm>
          <a:prstGeom prst="rect">
            <a:avLst/>
          </a:prstGeom>
        </p:spPr>
        <p:txBody>
          <a:bodyPr wrap="none">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Saturday, November 11, 2023  |  6:00pm – 7:30pm ET </a:t>
            </a:r>
          </a:p>
        </p:txBody>
      </p:sp>
      <p:sp>
        <p:nvSpPr>
          <p:cNvPr id="17" name="Text Placeholder 2">
            <a:extLst>
              <a:ext uri="{FF2B5EF4-FFF2-40B4-BE49-F238E27FC236}">
                <a16:creationId xmlns:a16="http://schemas.microsoft.com/office/drawing/2014/main" id="{B957FC63-65AB-F6F2-5713-B7BC4FD8FEA6}"/>
              </a:ext>
            </a:extLst>
          </p:cNvPr>
          <p:cNvSpPr txBox="1">
            <a:spLocks/>
          </p:cNvSpPr>
          <p:nvPr/>
        </p:nvSpPr>
        <p:spPr>
          <a:xfrm>
            <a:off x="449868" y="5012655"/>
            <a:ext cx="11292262" cy="161494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3"/>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This activity has been designed to meet the educational needs of the interprofessional team approach intended for clinical cardiologists, emergency medicine physicians, hematologists, hospitalists, neurologists, primary care physicians, vascular medicine practitioners, and vascular surgeons, as well as other clinicians involved in the management of patients with anticoagulation. </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Supported by an educational grant from Bayer HealthCare Pharmaceuticals Inc. Jointly provided by the Global Learning Collaborative (GLC), Duke Heart, and Total CME, LLC.</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C4F93FCC-E6F8-E3F8-4325-34D07FC0C123}"/>
              </a:ext>
            </a:extLst>
          </p:cNvPr>
          <p:cNvSpPr/>
          <p:nvPr/>
        </p:nvSpPr>
        <p:spPr>
          <a:xfrm>
            <a:off x="1344547" y="3898009"/>
            <a:ext cx="9502922" cy="461665"/>
          </a:xfrm>
          <a:prstGeom prst="rect">
            <a:avLst/>
          </a:prstGeom>
        </p:spPr>
        <p:txBody>
          <a:bodyPr wrap="none">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39B"/>
                </a:solidFill>
                <a:effectLst/>
                <a:uLnTx/>
                <a:uFillTx/>
                <a:latin typeface="Century Gothic" panose="020B0502020202020204" pitchFamily="34" charset="0"/>
                <a:ea typeface="+mn-ea"/>
                <a:cs typeface="+mn-cs"/>
              </a:rPr>
              <a:t>Philadelphia Marriott Downtown  | Salon H  |  Philadelphia, PA</a:t>
            </a:r>
          </a:p>
        </p:txBody>
      </p:sp>
      <p:grpSp>
        <p:nvGrpSpPr>
          <p:cNvPr id="7" name="Group 6">
            <a:extLst>
              <a:ext uri="{FF2B5EF4-FFF2-40B4-BE49-F238E27FC236}">
                <a16:creationId xmlns:a16="http://schemas.microsoft.com/office/drawing/2014/main" id="{E3794B43-B79B-C4BE-A2A5-EBE97C11D95E}"/>
              </a:ext>
            </a:extLst>
          </p:cNvPr>
          <p:cNvGrpSpPr/>
          <p:nvPr/>
        </p:nvGrpSpPr>
        <p:grpSpPr>
          <a:xfrm>
            <a:off x="3610455" y="5657238"/>
            <a:ext cx="4971088" cy="540340"/>
            <a:chOff x="3788569" y="5565992"/>
            <a:chExt cx="4036449" cy="438748"/>
          </a:xfrm>
        </p:grpSpPr>
        <p:pic>
          <p:nvPicPr>
            <p:cNvPr id="18" name="Graphic 17">
              <a:extLst>
                <a:ext uri="{FF2B5EF4-FFF2-40B4-BE49-F238E27FC236}">
                  <a16:creationId xmlns:a16="http://schemas.microsoft.com/office/drawing/2014/main" id="{68B7BA85-D3D8-C397-1DFE-10265ED021E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63045" y="5595962"/>
              <a:ext cx="761973" cy="378809"/>
            </a:xfrm>
            <a:prstGeom prst="rect">
              <a:avLst/>
            </a:prstGeom>
          </p:spPr>
        </p:pic>
        <p:pic>
          <p:nvPicPr>
            <p:cNvPr id="4" name="Graphic 3">
              <a:extLst>
                <a:ext uri="{FF2B5EF4-FFF2-40B4-BE49-F238E27FC236}">
                  <a16:creationId xmlns:a16="http://schemas.microsoft.com/office/drawing/2014/main" id="{9861807F-7A40-2A79-2996-33623930CDD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52489" y="5565992"/>
              <a:ext cx="856952" cy="438748"/>
            </a:xfrm>
            <a:prstGeom prst="rect">
              <a:avLst/>
            </a:prstGeom>
          </p:spPr>
        </p:pic>
        <p:pic>
          <p:nvPicPr>
            <p:cNvPr id="6" name="Graphic 5">
              <a:extLst>
                <a:ext uri="{FF2B5EF4-FFF2-40B4-BE49-F238E27FC236}">
                  <a16:creationId xmlns:a16="http://schemas.microsoft.com/office/drawing/2014/main" id="{1850AF55-157F-F8DC-5EEE-0002C6C3774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88569" y="5610609"/>
              <a:ext cx="1377840" cy="349515"/>
            </a:xfrm>
            <a:prstGeom prst="rect">
              <a:avLst/>
            </a:prstGeom>
          </p:spPr>
        </p:pic>
      </p:grpSp>
      <p:pic>
        <p:nvPicPr>
          <p:cNvPr id="11" name="Graphic 10">
            <a:extLst>
              <a:ext uri="{FF2B5EF4-FFF2-40B4-BE49-F238E27FC236}">
                <a16:creationId xmlns:a16="http://schemas.microsoft.com/office/drawing/2014/main" id="{B49B44D0-2F18-13D7-94FC-9468DEDDAAF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85334" y="883162"/>
            <a:ext cx="3421332" cy="532503"/>
          </a:xfrm>
          <a:prstGeom prst="rect">
            <a:avLst/>
          </a:prstGeom>
        </p:spPr>
      </p:pic>
    </p:spTree>
    <p:extLst>
      <p:ext uri="{BB962C8B-B14F-4D97-AF65-F5344CB8AC3E}">
        <p14:creationId xmlns:p14="http://schemas.microsoft.com/office/powerpoint/2010/main" val="248632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テキスト ボックス 20">
            <a:extLst>
              <a:ext uri="{FF2B5EF4-FFF2-40B4-BE49-F238E27FC236}">
                <a16:creationId xmlns:a16="http://schemas.microsoft.com/office/drawing/2014/main" id="{E89EF7A9-D18F-90C5-6903-D43872AA8F5B}"/>
              </a:ext>
            </a:extLst>
          </p:cNvPr>
          <p:cNvSpPr txBox="1">
            <a:spLocks noChangeArrowheads="1"/>
          </p:cNvSpPr>
          <p:nvPr/>
        </p:nvSpPr>
        <p:spPr bwMode="auto">
          <a:xfrm>
            <a:off x="1798638" y="1981200"/>
            <a:ext cx="8939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4025">
              <a:defRPr sz="2400" b="1">
                <a:solidFill>
                  <a:schemeClr val="tx1"/>
                </a:solidFill>
                <a:latin typeface="Arial" panose="020B0604020202020204" pitchFamily="34" charset="0"/>
                <a:ea typeface="ＭＳ Ｐゴシック" panose="020B0600070205080204" pitchFamily="34" charset="-128"/>
              </a:defRPr>
            </a:lvl1pPr>
            <a:lvl2pPr defTabSz="454025">
              <a:defRPr sz="2400" b="1">
                <a:solidFill>
                  <a:schemeClr val="tx1"/>
                </a:solidFill>
                <a:latin typeface="Arial" panose="020B0604020202020204" pitchFamily="34" charset="0"/>
                <a:ea typeface="ＭＳ Ｐゴシック" panose="020B0600070205080204" pitchFamily="34" charset="-128"/>
              </a:defRPr>
            </a:lvl2pPr>
            <a:lvl3pPr defTabSz="454025">
              <a:defRPr sz="2400" b="1">
                <a:solidFill>
                  <a:schemeClr val="tx1"/>
                </a:solidFill>
                <a:latin typeface="Arial" panose="020B0604020202020204" pitchFamily="34" charset="0"/>
                <a:ea typeface="ＭＳ Ｐゴシック" panose="020B0600070205080204" pitchFamily="34" charset="-128"/>
              </a:defRPr>
            </a:lvl3pPr>
            <a:lvl4pPr defTabSz="454025">
              <a:defRPr sz="2400" b="1">
                <a:solidFill>
                  <a:schemeClr val="tx1"/>
                </a:solidFill>
                <a:latin typeface="Arial" panose="020B0604020202020204" pitchFamily="34" charset="0"/>
                <a:ea typeface="ＭＳ Ｐゴシック" panose="020B0600070205080204" pitchFamily="34" charset="-128"/>
              </a:defRPr>
            </a:lvl4pPr>
            <a:lvl5pPr defTabSz="454025">
              <a:defRPr sz="2400" b="1">
                <a:solidFill>
                  <a:schemeClr val="tx1"/>
                </a:solidFill>
                <a:latin typeface="Arial" panose="020B0604020202020204" pitchFamily="34" charset="0"/>
                <a:ea typeface="ＭＳ Ｐゴシック" panose="020B0600070205080204" pitchFamily="34" charset="-128"/>
              </a:defRPr>
            </a:lvl5pPr>
            <a:lvl6pPr marL="22748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ctr" defTabSz="454025"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 A multicenter, prospective, randomized, open-label, parallel-group trial</a:t>
            </a:r>
            <a:r>
              <a:rPr kumimoji="1" lang="en-US" altLang="ja-JP" sz="2000" b="0" i="0" u="none" strike="noStrike" kern="1200" cap="none" spc="0" normalizeH="0" baseline="30000" noProof="0" dirty="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endParaRPr kumimoji="1" lang="ja-JP" altLang="en-US" sz="2000" b="0" i="0" u="none" strike="noStrike" kern="1200" cap="none" spc="0" normalizeH="0" baseline="0" noProof="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2" name="右矢印 4">
            <a:extLst>
              <a:ext uri="{FF2B5EF4-FFF2-40B4-BE49-F238E27FC236}">
                <a16:creationId xmlns:a16="http://schemas.microsoft.com/office/drawing/2014/main" id="{8260A472-C0D3-080F-CD3A-E314BAAB0C3D}"/>
              </a:ext>
            </a:extLst>
          </p:cNvPr>
          <p:cNvSpPr/>
          <p:nvPr/>
        </p:nvSpPr>
        <p:spPr>
          <a:xfrm>
            <a:off x="4487862" y="3817939"/>
            <a:ext cx="431800" cy="215900"/>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panose="020B0600070205080204" pitchFamily="34" charset="-128"/>
              <a:cs typeface="+mn-cs"/>
            </a:endParaRPr>
          </a:p>
        </p:txBody>
      </p:sp>
      <p:sp>
        <p:nvSpPr>
          <p:cNvPr id="33" name="角丸四角形 2">
            <a:extLst>
              <a:ext uri="{FF2B5EF4-FFF2-40B4-BE49-F238E27FC236}">
                <a16:creationId xmlns:a16="http://schemas.microsoft.com/office/drawing/2014/main" id="{88A5B5E6-3F3A-F2F9-C5E7-9CB0E800CFE0}"/>
              </a:ext>
            </a:extLst>
          </p:cNvPr>
          <p:cNvSpPr/>
          <p:nvPr/>
        </p:nvSpPr>
        <p:spPr>
          <a:xfrm>
            <a:off x="1701800" y="2590800"/>
            <a:ext cx="2786062" cy="2792413"/>
          </a:xfrm>
          <a:prstGeom prst="roundRect">
            <a:avLst>
              <a:gd name="adj" fmla="val 8412"/>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panose="020B0600070205080204" pitchFamily="34" charset="-128"/>
              <a:cs typeface="+mn-cs"/>
            </a:endParaRPr>
          </a:p>
        </p:txBody>
      </p:sp>
      <p:sp>
        <p:nvSpPr>
          <p:cNvPr id="34" name="角丸四角形 3">
            <a:extLst>
              <a:ext uri="{FF2B5EF4-FFF2-40B4-BE49-F238E27FC236}">
                <a16:creationId xmlns:a16="http://schemas.microsoft.com/office/drawing/2014/main" id="{49369310-469C-21D1-6554-9631360CD153}"/>
              </a:ext>
            </a:extLst>
          </p:cNvPr>
          <p:cNvSpPr/>
          <p:nvPr/>
        </p:nvSpPr>
        <p:spPr>
          <a:xfrm>
            <a:off x="4926012" y="2590801"/>
            <a:ext cx="458788" cy="2740025"/>
          </a:xfrm>
          <a:prstGeom prst="roundRect">
            <a:avLst>
              <a:gd name="adj" fmla="val 8412"/>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R</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A</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N</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D</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O</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M</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I</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Z</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E</a:t>
            </a:r>
            <a:endParaRPr kumimoji="1" lang="ja-JP" altLang="en-US"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5" name="右矢印 5">
            <a:extLst>
              <a:ext uri="{FF2B5EF4-FFF2-40B4-BE49-F238E27FC236}">
                <a16:creationId xmlns:a16="http://schemas.microsoft.com/office/drawing/2014/main" id="{88CAE652-135F-4F7E-6F86-54D38AF88638}"/>
              </a:ext>
            </a:extLst>
          </p:cNvPr>
          <p:cNvSpPr/>
          <p:nvPr/>
        </p:nvSpPr>
        <p:spPr>
          <a:xfrm>
            <a:off x="5384800" y="3070226"/>
            <a:ext cx="431800" cy="215900"/>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panose="020B0600070205080204" pitchFamily="34" charset="-128"/>
              <a:cs typeface="+mn-cs"/>
            </a:endParaRPr>
          </a:p>
        </p:txBody>
      </p:sp>
      <p:sp>
        <p:nvSpPr>
          <p:cNvPr id="36" name="右矢印 6">
            <a:extLst>
              <a:ext uri="{FF2B5EF4-FFF2-40B4-BE49-F238E27FC236}">
                <a16:creationId xmlns:a16="http://schemas.microsoft.com/office/drawing/2014/main" id="{84FC2393-03EF-9881-C216-EB7BD884DC5F}"/>
              </a:ext>
            </a:extLst>
          </p:cNvPr>
          <p:cNvSpPr/>
          <p:nvPr/>
        </p:nvSpPr>
        <p:spPr>
          <a:xfrm>
            <a:off x="5384800" y="4392614"/>
            <a:ext cx="431800" cy="215900"/>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panose="020B0600070205080204" pitchFamily="34" charset="-128"/>
              <a:cs typeface="+mn-cs"/>
            </a:endParaRPr>
          </a:p>
        </p:txBody>
      </p:sp>
      <p:sp>
        <p:nvSpPr>
          <p:cNvPr id="37" name="角丸四角形 7">
            <a:extLst>
              <a:ext uri="{FF2B5EF4-FFF2-40B4-BE49-F238E27FC236}">
                <a16:creationId xmlns:a16="http://schemas.microsoft.com/office/drawing/2014/main" id="{BE894B4E-804C-C01A-5AE5-E64E466FDCFC}"/>
              </a:ext>
            </a:extLst>
          </p:cNvPr>
          <p:cNvSpPr/>
          <p:nvPr/>
        </p:nvSpPr>
        <p:spPr>
          <a:xfrm>
            <a:off x="5811837" y="2590801"/>
            <a:ext cx="4859338" cy="1187450"/>
          </a:xfrm>
          <a:prstGeom prst="roundRect">
            <a:avLst>
              <a:gd name="adj" fmla="val 8412"/>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panose="020B0600070205080204" pitchFamily="34" charset="-128"/>
              <a:cs typeface="+mn-cs"/>
            </a:endParaRPr>
          </a:p>
        </p:txBody>
      </p:sp>
      <p:sp>
        <p:nvSpPr>
          <p:cNvPr id="38" name="角丸四角形 8">
            <a:extLst>
              <a:ext uri="{FF2B5EF4-FFF2-40B4-BE49-F238E27FC236}">
                <a16:creationId xmlns:a16="http://schemas.microsoft.com/office/drawing/2014/main" id="{58C6B749-EA88-C2BA-A091-46A05FBCFA1A}"/>
              </a:ext>
            </a:extLst>
          </p:cNvPr>
          <p:cNvSpPr/>
          <p:nvPr/>
        </p:nvSpPr>
        <p:spPr>
          <a:xfrm>
            <a:off x="5811837" y="3944939"/>
            <a:ext cx="4859338" cy="1365250"/>
          </a:xfrm>
          <a:prstGeom prst="roundRect">
            <a:avLst>
              <a:gd name="adj" fmla="val 8412"/>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panose="020B0600070205080204" pitchFamily="34" charset="-128"/>
              <a:cs typeface="+mn-cs"/>
            </a:endParaRPr>
          </a:p>
        </p:txBody>
      </p:sp>
      <p:sp>
        <p:nvSpPr>
          <p:cNvPr id="242699" name="テキスト ボックス 39">
            <a:extLst>
              <a:ext uri="{FF2B5EF4-FFF2-40B4-BE49-F238E27FC236}">
                <a16:creationId xmlns:a16="http://schemas.microsoft.com/office/drawing/2014/main" id="{8EF594BC-6181-4D4B-B528-ADE1F641CE3A}"/>
              </a:ext>
            </a:extLst>
          </p:cNvPr>
          <p:cNvSpPr txBox="1">
            <a:spLocks noChangeArrowheads="1"/>
          </p:cNvSpPr>
          <p:nvPr/>
        </p:nvSpPr>
        <p:spPr bwMode="auto">
          <a:xfrm>
            <a:off x="5811837" y="2641601"/>
            <a:ext cx="325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4025">
              <a:defRPr sz="2400" b="1">
                <a:solidFill>
                  <a:schemeClr val="tx1"/>
                </a:solidFill>
                <a:latin typeface="Arial" panose="020B0604020202020204" pitchFamily="34" charset="0"/>
                <a:ea typeface="ＭＳ Ｐゴシック" panose="020B0600070205080204" pitchFamily="34" charset="-128"/>
              </a:defRPr>
            </a:lvl1pPr>
            <a:lvl2pPr defTabSz="454025">
              <a:defRPr sz="2400" b="1">
                <a:solidFill>
                  <a:schemeClr val="tx1"/>
                </a:solidFill>
                <a:latin typeface="Arial" panose="020B0604020202020204" pitchFamily="34" charset="0"/>
                <a:ea typeface="ＭＳ Ｐゴシック" panose="020B0600070205080204" pitchFamily="34" charset="-128"/>
              </a:defRPr>
            </a:lvl2pPr>
            <a:lvl3pPr defTabSz="454025">
              <a:defRPr sz="2400" b="1">
                <a:solidFill>
                  <a:schemeClr val="tx1"/>
                </a:solidFill>
                <a:latin typeface="Arial" panose="020B0604020202020204" pitchFamily="34" charset="0"/>
                <a:ea typeface="ＭＳ Ｐゴシック" panose="020B0600070205080204" pitchFamily="34" charset="-128"/>
              </a:defRPr>
            </a:lvl3pPr>
            <a:lvl4pPr defTabSz="454025">
              <a:defRPr sz="2400" b="1">
                <a:solidFill>
                  <a:schemeClr val="tx1"/>
                </a:solidFill>
                <a:latin typeface="Arial" panose="020B0604020202020204" pitchFamily="34" charset="0"/>
                <a:ea typeface="ＭＳ Ｐゴシック" panose="020B0600070205080204" pitchFamily="34" charset="-128"/>
              </a:defRPr>
            </a:lvl4pPr>
            <a:lvl5pPr defTabSz="454025">
              <a:defRPr sz="2400" b="1">
                <a:solidFill>
                  <a:schemeClr val="tx1"/>
                </a:solidFill>
                <a:latin typeface="Arial" panose="020B0604020202020204" pitchFamily="34" charset="0"/>
                <a:ea typeface="ＭＳ Ｐゴシック" panose="020B0600070205080204" pitchFamily="34" charset="-128"/>
              </a:defRPr>
            </a:lvl5pPr>
            <a:lvl6pPr marL="22748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l" defTabSz="454025"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Rivaroxaban Monotherapy</a:t>
            </a:r>
            <a:endParaRPr kumimoji="1" lang="ja-JP" altLang="en-US" sz="1800" b="1"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42700" name="テキスト ボックス 40">
            <a:extLst>
              <a:ext uri="{FF2B5EF4-FFF2-40B4-BE49-F238E27FC236}">
                <a16:creationId xmlns:a16="http://schemas.microsoft.com/office/drawing/2014/main" id="{BC972039-CAE0-6DE0-9292-902AB43DD697}"/>
              </a:ext>
            </a:extLst>
          </p:cNvPr>
          <p:cNvSpPr txBox="1">
            <a:spLocks noChangeArrowheads="1"/>
          </p:cNvSpPr>
          <p:nvPr/>
        </p:nvSpPr>
        <p:spPr bwMode="auto">
          <a:xfrm>
            <a:off x="5811837" y="3984626"/>
            <a:ext cx="3629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4025">
              <a:defRPr sz="2400" b="1">
                <a:solidFill>
                  <a:schemeClr val="tx1"/>
                </a:solidFill>
                <a:latin typeface="Arial" panose="020B0604020202020204" pitchFamily="34" charset="0"/>
                <a:ea typeface="ＭＳ Ｐゴシック" panose="020B0600070205080204" pitchFamily="34" charset="-128"/>
              </a:defRPr>
            </a:lvl1pPr>
            <a:lvl2pPr defTabSz="454025">
              <a:defRPr sz="2400" b="1">
                <a:solidFill>
                  <a:schemeClr val="tx1"/>
                </a:solidFill>
                <a:latin typeface="Arial" panose="020B0604020202020204" pitchFamily="34" charset="0"/>
                <a:ea typeface="ＭＳ Ｐゴシック" panose="020B0600070205080204" pitchFamily="34" charset="-128"/>
              </a:defRPr>
            </a:lvl2pPr>
            <a:lvl3pPr defTabSz="454025">
              <a:defRPr sz="2400" b="1">
                <a:solidFill>
                  <a:schemeClr val="tx1"/>
                </a:solidFill>
                <a:latin typeface="Arial" panose="020B0604020202020204" pitchFamily="34" charset="0"/>
                <a:ea typeface="ＭＳ Ｐゴシック" panose="020B0600070205080204" pitchFamily="34" charset="-128"/>
              </a:defRPr>
            </a:lvl3pPr>
            <a:lvl4pPr defTabSz="454025">
              <a:defRPr sz="2400" b="1">
                <a:solidFill>
                  <a:schemeClr val="tx1"/>
                </a:solidFill>
                <a:latin typeface="Arial" panose="020B0604020202020204" pitchFamily="34" charset="0"/>
                <a:ea typeface="ＭＳ Ｐゴシック" panose="020B0600070205080204" pitchFamily="34" charset="-128"/>
              </a:defRPr>
            </a:lvl4pPr>
            <a:lvl5pPr defTabSz="454025">
              <a:defRPr sz="2400" b="1">
                <a:solidFill>
                  <a:schemeClr val="tx1"/>
                </a:solidFill>
                <a:latin typeface="Arial" panose="020B0604020202020204" pitchFamily="34" charset="0"/>
                <a:ea typeface="ＭＳ Ｐゴシック" panose="020B0600070205080204" pitchFamily="34" charset="-128"/>
              </a:defRPr>
            </a:lvl5pPr>
            <a:lvl6pPr marL="22748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l" defTabSz="454025"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Combination Therapy</a:t>
            </a:r>
            <a:endParaRPr kumimoji="1" lang="ja-JP" altLang="en-US" sz="1800" b="1"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42701" name="テキスト ボックス 41">
            <a:extLst>
              <a:ext uri="{FF2B5EF4-FFF2-40B4-BE49-F238E27FC236}">
                <a16:creationId xmlns:a16="http://schemas.microsoft.com/office/drawing/2014/main" id="{034A3B38-7531-3501-6D4D-3EA705FC3A52}"/>
              </a:ext>
            </a:extLst>
          </p:cNvPr>
          <p:cNvSpPr txBox="1">
            <a:spLocks noChangeArrowheads="1"/>
          </p:cNvSpPr>
          <p:nvPr/>
        </p:nvSpPr>
        <p:spPr bwMode="auto">
          <a:xfrm>
            <a:off x="5811837" y="2944814"/>
            <a:ext cx="416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defTabSz="454025">
              <a:defRPr sz="2400" b="1">
                <a:solidFill>
                  <a:schemeClr val="tx1"/>
                </a:solidFill>
                <a:latin typeface="Arial" panose="020B0604020202020204" pitchFamily="34" charset="0"/>
                <a:ea typeface="ＭＳ Ｐゴシック" panose="020B0600070205080204" pitchFamily="34" charset="-128"/>
              </a:defRPr>
            </a:lvl1pPr>
            <a:lvl2pPr defTabSz="454025">
              <a:defRPr sz="2400" b="1">
                <a:solidFill>
                  <a:schemeClr val="tx1"/>
                </a:solidFill>
                <a:latin typeface="Arial" panose="020B0604020202020204" pitchFamily="34" charset="0"/>
                <a:ea typeface="ＭＳ Ｐゴシック" panose="020B0600070205080204" pitchFamily="34" charset="-128"/>
              </a:defRPr>
            </a:lvl2pPr>
            <a:lvl3pPr defTabSz="454025">
              <a:defRPr sz="2400" b="1">
                <a:solidFill>
                  <a:schemeClr val="tx1"/>
                </a:solidFill>
                <a:latin typeface="Arial" panose="020B0604020202020204" pitchFamily="34" charset="0"/>
                <a:ea typeface="ＭＳ Ｐゴシック" panose="020B0600070205080204" pitchFamily="34" charset="-128"/>
              </a:defRPr>
            </a:lvl3pPr>
            <a:lvl4pPr defTabSz="454025">
              <a:defRPr sz="2400" b="1">
                <a:solidFill>
                  <a:schemeClr val="tx1"/>
                </a:solidFill>
                <a:latin typeface="Arial" panose="020B0604020202020204" pitchFamily="34" charset="0"/>
                <a:ea typeface="ＭＳ Ｐゴシック" panose="020B0600070205080204" pitchFamily="34" charset="-128"/>
              </a:defRPr>
            </a:lvl4pPr>
            <a:lvl5pPr defTabSz="454025">
              <a:defRPr sz="2400" b="1">
                <a:solidFill>
                  <a:schemeClr val="tx1"/>
                </a:solidFill>
                <a:latin typeface="Arial" panose="020B0604020202020204" pitchFamily="34" charset="0"/>
                <a:ea typeface="ＭＳ Ｐゴシック" panose="020B0600070205080204" pitchFamily="34" charset="-128"/>
              </a:defRPr>
            </a:lvl5pPr>
            <a:lvl6pPr marL="22748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282575" marR="0" lvl="0" indent="-282575" algn="l" defTabSz="454025" rtl="0" eaLnBrk="1" fontAlgn="base" latinLnBrk="0" hangingPunct="1">
              <a:lnSpc>
                <a:spcPct val="100000"/>
              </a:lnSpc>
              <a:spcBef>
                <a:spcPct val="0"/>
              </a:spcBef>
              <a:spcAft>
                <a:spcPct val="0"/>
              </a:spcAft>
              <a:buClrTx/>
              <a:buSzTx/>
              <a:buFont typeface="Wingdings" pitchFamily="2" charset="2"/>
              <a:buChar char="u"/>
              <a:tabLst/>
              <a:defRPr/>
            </a:pPr>
            <a:r>
              <a:rPr kumimoji="1" lang="en-US" altLang="ja-JP" sz="1400" b="1"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Rivaroxaban</a:t>
            </a:r>
            <a:r>
              <a:rPr kumimoji="1" lang="en-US" altLang="ja-JP" sz="1400" b="0"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 10 or 15 </a:t>
            </a:r>
            <a:r>
              <a:rPr kumimoji="1" lang="en-US" altLang="ja-JP" sz="1200" b="0" i="0" u="none" strike="noStrike" kern="1200" cap="none" spc="0" normalizeH="0" baseline="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mg/day</a:t>
            </a:r>
            <a:r>
              <a:rPr kumimoji="1" lang="ja-JP" altLang="en-US" sz="12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1" lang="en-US" altLang="ja-JP" sz="1200" b="0" i="0" u="none" strike="noStrike" kern="1200" cap="none" spc="0" normalizeH="0" baseline="3000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r>
              <a:rPr kumimoji="1" lang="en-US" altLang="ja-JP" sz="1400" b="0" i="0" u="none" strike="noStrike" kern="1200" cap="none" spc="0" normalizeH="0" baseline="30000" noProof="0" dirty="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a:t>
            </a:r>
            <a:endParaRPr kumimoji="1" lang="ja-JP" altLang="en-US" sz="1400" b="0" i="0" u="none" strike="noStrike" kern="1200" cap="none" spc="0" normalizeH="0" baseline="3000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42702" name="テキスト ボックス 42">
            <a:extLst>
              <a:ext uri="{FF2B5EF4-FFF2-40B4-BE49-F238E27FC236}">
                <a16:creationId xmlns:a16="http://schemas.microsoft.com/office/drawing/2014/main" id="{F1ACAEE5-05C5-31DA-CACF-1F912AAA9C77}"/>
              </a:ext>
            </a:extLst>
          </p:cNvPr>
          <p:cNvSpPr txBox="1">
            <a:spLocks noChangeArrowheads="1"/>
          </p:cNvSpPr>
          <p:nvPr/>
        </p:nvSpPr>
        <p:spPr bwMode="auto">
          <a:xfrm>
            <a:off x="5811837" y="4275139"/>
            <a:ext cx="50085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defTabSz="454025">
              <a:defRPr sz="2400" b="1">
                <a:solidFill>
                  <a:schemeClr val="tx1"/>
                </a:solidFill>
                <a:latin typeface="Arial" panose="020B0604020202020204" pitchFamily="34" charset="0"/>
                <a:ea typeface="ＭＳ Ｐゴシック" panose="020B0600070205080204" pitchFamily="34" charset="-128"/>
              </a:defRPr>
            </a:lvl1pPr>
            <a:lvl2pPr defTabSz="454025">
              <a:defRPr sz="2400" b="1">
                <a:solidFill>
                  <a:schemeClr val="tx1"/>
                </a:solidFill>
                <a:latin typeface="Arial" panose="020B0604020202020204" pitchFamily="34" charset="0"/>
                <a:ea typeface="ＭＳ Ｐゴシック" panose="020B0600070205080204" pitchFamily="34" charset="-128"/>
              </a:defRPr>
            </a:lvl2pPr>
            <a:lvl3pPr defTabSz="454025">
              <a:defRPr sz="2400" b="1">
                <a:solidFill>
                  <a:schemeClr val="tx1"/>
                </a:solidFill>
                <a:latin typeface="Arial" panose="020B0604020202020204" pitchFamily="34" charset="0"/>
                <a:ea typeface="ＭＳ Ｐゴシック" panose="020B0600070205080204" pitchFamily="34" charset="-128"/>
              </a:defRPr>
            </a:lvl3pPr>
            <a:lvl4pPr defTabSz="454025">
              <a:defRPr sz="2400" b="1">
                <a:solidFill>
                  <a:schemeClr val="tx1"/>
                </a:solidFill>
                <a:latin typeface="Arial" panose="020B0604020202020204" pitchFamily="34" charset="0"/>
                <a:ea typeface="ＭＳ Ｐゴシック" panose="020B0600070205080204" pitchFamily="34" charset="-128"/>
              </a:defRPr>
            </a:lvl4pPr>
            <a:lvl5pPr defTabSz="454025">
              <a:defRPr sz="2400" b="1">
                <a:solidFill>
                  <a:schemeClr val="tx1"/>
                </a:solidFill>
                <a:latin typeface="Arial" panose="020B0604020202020204" pitchFamily="34" charset="0"/>
                <a:ea typeface="ＭＳ Ｐゴシック" panose="020B0600070205080204" pitchFamily="34" charset="-128"/>
              </a:defRPr>
            </a:lvl5pPr>
            <a:lvl6pPr marL="22748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282575" marR="0" lvl="0" indent="-282575" algn="l" defTabSz="454025" rtl="0" eaLnBrk="1" fontAlgn="base" latinLnBrk="0" hangingPunct="1">
              <a:lnSpc>
                <a:spcPct val="100000"/>
              </a:lnSpc>
              <a:spcBef>
                <a:spcPct val="0"/>
              </a:spcBef>
              <a:spcAft>
                <a:spcPct val="0"/>
              </a:spcAft>
              <a:buClrTx/>
              <a:buSzTx/>
              <a:buFont typeface="Wingdings" pitchFamily="2" charset="2"/>
              <a:buChar char="u"/>
              <a:tabLst/>
              <a:defRPr/>
            </a:pPr>
            <a:r>
              <a:rPr kumimoji="1" lang="en-US" altLang="ja-JP" sz="1400" b="1"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Rivaroxaban</a:t>
            </a:r>
            <a:r>
              <a:rPr kumimoji="1" lang="en-US" altLang="ja-JP" sz="14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 10 </a:t>
            </a:r>
            <a:r>
              <a:rPr kumimoji="1" lang="en-US" altLang="ja-JP" sz="12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or </a:t>
            </a:r>
            <a:r>
              <a:rPr kumimoji="1" lang="en-US" altLang="ja-JP" sz="14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15 </a:t>
            </a:r>
            <a:r>
              <a:rPr kumimoji="1" lang="en-US" altLang="ja-JP" sz="12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mg/day</a:t>
            </a:r>
            <a:endParaRPr kumimoji="1" lang="en-US" altLang="ja-JP" sz="14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2575" marR="0" lvl="0" indent="-282575" algn="l" defTabSz="454025" rtl="0" eaLnBrk="1" fontAlgn="base" latinLnBrk="0" hangingPunct="1">
              <a:lnSpc>
                <a:spcPct val="100000"/>
              </a:lnSpc>
              <a:spcBef>
                <a:spcPct val="0"/>
              </a:spcBef>
              <a:spcAft>
                <a:spcPct val="0"/>
              </a:spcAft>
              <a:buClrTx/>
              <a:buSzTx/>
              <a:buFont typeface="Wingdings" pitchFamily="2" charset="2"/>
              <a:buChar char="u"/>
              <a:tabLst/>
              <a:defRPr/>
            </a:pPr>
            <a:r>
              <a:rPr kumimoji="1" lang="en-US" altLang="ja-JP" sz="1400" b="1"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Single antiplatelet </a:t>
            </a:r>
            <a:br>
              <a:rPr kumimoji="1" lang="en-US" altLang="ja-JP" sz="14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1" lang="en-US" altLang="ja-JP" sz="14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Aspirin 81 or 100 </a:t>
            </a:r>
            <a:r>
              <a:rPr kumimoji="1" lang="en-US" altLang="ja-JP" sz="12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mg/day, (70%)</a:t>
            </a:r>
            <a:br>
              <a:rPr kumimoji="1" lang="en-US" altLang="ja-JP" sz="12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1" lang="en-US" altLang="ja-JP" sz="14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Clopidogrel or Prasugrel (27%)</a:t>
            </a:r>
            <a:endParaRPr kumimoji="1" lang="ja-JP" altLang="en-US" sz="14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4" name="テキスト ボックス 43">
            <a:extLst>
              <a:ext uri="{FF2B5EF4-FFF2-40B4-BE49-F238E27FC236}">
                <a16:creationId xmlns:a16="http://schemas.microsoft.com/office/drawing/2014/main" id="{BEF766D6-045E-FCB2-0A9C-2F222EBF6892}"/>
              </a:ext>
            </a:extLst>
          </p:cNvPr>
          <p:cNvSpPr txBox="1">
            <a:spLocks noRot="1" noChangeAspect="1" noMove="1" noResize="1" noEditPoints="1" noAdjustHandles="1" noChangeArrowheads="1" noChangeShapeType="1" noTextEdit="1"/>
          </p:cNvSpPr>
          <p:nvPr/>
        </p:nvSpPr>
        <p:spPr>
          <a:xfrm>
            <a:off x="1799172" y="2737431"/>
            <a:ext cx="2564699" cy="2539157"/>
          </a:xfrm>
          <a:prstGeom prst="rect">
            <a:avLst/>
          </a:prstGeom>
          <a:blipFill>
            <a:blip r:embed="rId3" cstate="screen">
              <a:extLst>
                <a:ext uri="{28A0092B-C50C-407E-A947-70E740481C1C}">
                  <a14:useLocalDpi xmlns:a14="http://schemas.microsoft.com/office/drawing/2010/main"/>
                </a:ext>
              </a:extLst>
            </a:blip>
            <a:stretch>
              <a:fillRect l="-713" t="-719" r="-950" b="-1439"/>
            </a:stretch>
          </a:blipFill>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noFill/>
                <a:effectLst/>
                <a:uLnTx/>
                <a:uFillTx/>
                <a:latin typeface="Arial" panose="020B0604020202020204" pitchFamily="34" charset="0"/>
                <a:ea typeface="ＭＳ Ｐゴシック" panose="020B0600070205080204" pitchFamily="34" charset="-128"/>
                <a:cs typeface="+mn-cs"/>
              </a:rPr>
              <a:t> </a:t>
            </a:r>
          </a:p>
        </p:txBody>
      </p:sp>
      <p:sp>
        <p:nvSpPr>
          <p:cNvPr id="242704" name="正方形/長方形 1">
            <a:extLst>
              <a:ext uri="{FF2B5EF4-FFF2-40B4-BE49-F238E27FC236}">
                <a16:creationId xmlns:a16="http://schemas.microsoft.com/office/drawing/2014/main" id="{BD7B6E92-32BE-5A2B-B3CE-907D6C1D9705}"/>
              </a:ext>
            </a:extLst>
          </p:cNvPr>
          <p:cNvSpPr>
            <a:spLocks noChangeArrowheads="1"/>
          </p:cNvSpPr>
          <p:nvPr/>
        </p:nvSpPr>
        <p:spPr bwMode="auto">
          <a:xfrm>
            <a:off x="6116637" y="3181351"/>
            <a:ext cx="4524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338" indent="-214313" defTabSz="454025">
              <a:defRPr sz="2400" b="1">
                <a:solidFill>
                  <a:schemeClr val="tx1"/>
                </a:solidFill>
                <a:latin typeface="Arial" panose="020B0604020202020204" pitchFamily="34" charset="0"/>
                <a:ea typeface="ＭＳ Ｐゴシック" panose="020B0600070205080204" pitchFamily="34" charset="-128"/>
              </a:defRPr>
            </a:lvl1pPr>
            <a:lvl2pPr defTabSz="454025">
              <a:defRPr sz="2400" b="1">
                <a:solidFill>
                  <a:schemeClr val="tx1"/>
                </a:solidFill>
                <a:latin typeface="Arial" panose="020B0604020202020204" pitchFamily="34" charset="0"/>
                <a:ea typeface="ＭＳ Ｐゴシック" panose="020B0600070205080204" pitchFamily="34" charset="-128"/>
              </a:defRPr>
            </a:lvl2pPr>
            <a:lvl3pPr defTabSz="454025">
              <a:defRPr sz="2400" b="1">
                <a:solidFill>
                  <a:schemeClr val="tx1"/>
                </a:solidFill>
                <a:latin typeface="Arial" panose="020B0604020202020204" pitchFamily="34" charset="0"/>
                <a:ea typeface="ＭＳ Ｐゴシック" panose="020B0600070205080204" pitchFamily="34" charset="-128"/>
              </a:defRPr>
            </a:lvl3pPr>
            <a:lvl4pPr defTabSz="454025">
              <a:defRPr sz="2400" b="1">
                <a:solidFill>
                  <a:schemeClr val="tx1"/>
                </a:solidFill>
                <a:latin typeface="Arial" panose="020B0604020202020204" pitchFamily="34" charset="0"/>
                <a:ea typeface="ＭＳ Ｐゴシック" panose="020B0600070205080204" pitchFamily="34" charset="-128"/>
              </a:defRPr>
            </a:lvl4pPr>
            <a:lvl5pPr defTabSz="454025">
              <a:defRPr sz="2400" b="1">
                <a:solidFill>
                  <a:schemeClr val="tx1"/>
                </a:solidFill>
                <a:latin typeface="Arial" panose="020B0604020202020204" pitchFamily="34" charset="0"/>
                <a:ea typeface="ＭＳ Ｐゴシック" panose="020B0600070205080204" pitchFamily="34" charset="-128"/>
              </a:defRPr>
            </a:lvl5pPr>
            <a:lvl6pPr marL="22748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33338" marR="0" lvl="0" indent="-214313" algn="l" defTabSz="454025" rtl="0" eaLnBrk="1" fontAlgn="base" latinLnBrk="0" hangingPunct="1">
              <a:lnSpc>
                <a:spcPct val="100000"/>
              </a:lnSpc>
              <a:spcBef>
                <a:spcPct val="0"/>
              </a:spcBef>
              <a:spcAft>
                <a:spcPct val="0"/>
              </a:spcAft>
              <a:buClrTx/>
              <a:buSzTx/>
              <a:buFontTx/>
              <a:buNone/>
              <a:tabLst/>
              <a:defRPr/>
            </a:pPr>
            <a:r>
              <a:rPr kumimoji="0" lang="en-US" altLang="ja-JP" sz="10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rPr>
              <a:t>*The level of rivaroxaban in blood samples obtained from Japanese patients who were taking rivaroxaban at the 15-mg dose was similar to the level in white patients who were taking the 20-mg dose.</a:t>
            </a:r>
            <a:endParaRPr kumimoji="0" lang="ja-JP" altLang="en-US" sz="1000" b="0" i="0" u="none" strike="noStrike" kern="1200" cap="none" spc="0" normalizeH="0" baseline="0" noProof="0">
              <a:ln>
                <a:noFill/>
              </a:ln>
              <a:solidFill>
                <a:srgbClr val="0F243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456721" name="Picture 3">
            <a:extLst>
              <a:ext uri="{FF2B5EF4-FFF2-40B4-BE49-F238E27FC236}">
                <a16:creationId xmlns:a16="http://schemas.microsoft.com/office/drawing/2014/main" id="{1BD514D6-49A8-C978-BEEA-0221E5103B9F}"/>
              </a:ext>
            </a:extLst>
          </p:cNvPr>
          <p:cNvPicPr>
            <a:picLocks noChangeAspect="1"/>
          </p:cNvPicPr>
          <p:nvPr/>
        </p:nvPicPr>
        <p:blipFill>
          <a:blip r:embed="rId4"/>
          <a:srcRect/>
          <a:stretch>
            <a:fillRect/>
          </a:stretch>
        </p:blipFill>
        <p:spPr bwMode="auto">
          <a:xfrm>
            <a:off x="2149871" y="198347"/>
            <a:ext cx="8127207" cy="165322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42706" name="テキスト ボックス 20">
            <a:extLst>
              <a:ext uri="{FF2B5EF4-FFF2-40B4-BE49-F238E27FC236}">
                <a16:creationId xmlns:a16="http://schemas.microsoft.com/office/drawing/2014/main" id="{54C88CE1-D281-CD6B-A77B-72ACD688F626}"/>
              </a:ext>
            </a:extLst>
          </p:cNvPr>
          <p:cNvSpPr txBox="1">
            <a:spLocks noChangeArrowheads="1"/>
          </p:cNvSpPr>
          <p:nvPr/>
        </p:nvSpPr>
        <p:spPr bwMode="auto">
          <a:xfrm>
            <a:off x="1600200" y="5511225"/>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4025">
              <a:defRPr sz="2400" b="1">
                <a:solidFill>
                  <a:schemeClr val="tx1"/>
                </a:solidFill>
                <a:latin typeface="Arial" panose="020B0604020202020204" pitchFamily="34" charset="0"/>
                <a:ea typeface="ＭＳ Ｐゴシック" panose="020B0600070205080204" pitchFamily="34" charset="-128"/>
              </a:defRPr>
            </a:lvl1pPr>
            <a:lvl2pPr defTabSz="454025">
              <a:defRPr sz="2400" b="1">
                <a:solidFill>
                  <a:schemeClr val="tx1"/>
                </a:solidFill>
                <a:latin typeface="Arial" panose="020B0604020202020204" pitchFamily="34" charset="0"/>
                <a:ea typeface="ＭＳ Ｐゴシック" panose="020B0600070205080204" pitchFamily="34" charset="-128"/>
              </a:defRPr>
            </a:lvl2pPr>
            <a:lvl3pPr defTabSz="454025">
              <a:defRPr sz="2400" b="1">
                <a:solidFill>
                  <a:schemeClr val="tx1"/>
                </a:solidFill>
                <a:latin typeface="Arial" panose="020B0604020202020204" pitchFamily="34" charset="0"/>
                <a:ea typeface="ＭＳ Ｐゴシック" panose="020B0600070205080204" pitchFamily="34" charset="-128"/>
              </a:defRPr>
            </a:lvl3pPr>
            <a:lvl4pPr defTabSz="454025">
              <a:defRPr sz="2400" b="1">
                <a:solidFill>
                  <a:schemeClr val="tx1"/>
                </a:solidFill>
                <a:latin typeface="Arial" panose="020B0604020202020204" pitchFamily="34" charset="0"/>
                <a:ea typeface="ＭＳ Ｐゴシック" panose="020B0600070205080204" pitchFamily="34" charset="-128"/>
              </a:defRPr>
            </a:lvl4pPr>
            <a:lvl5pPr defTabSz="454025">
              <a:defRPr sz="2400" b="1">
                <a:solidFill>
                  <a:schemeClr val="tx1"/>
                </a:solidFill>
                <a:latin typeface="Arial" panose="020B0604020202020204" pitchFamily="34" charset="0"/>
                <a:ea typeface="ＭＳ Ｐゴシック" panose="020B0600070205080204" pitchFamily="34" charset="-128"/>
              </a:defRPr>
            </a:lvl5pPr>
            <a:lvl6pPr marL="22748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40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l" defTabSz="454025" rtl="0" eaLnBrk="1" fontAlgn="base" latinLnBrk="0" hangingPunct="1">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Noninferiority for primary outcome: stroke, SE, MI, USA requiring </a:t>
            </a:r>
            <a:r>
              <a:rPr kumimoji="0" lang="en-US" altLang="ja-JP" sz="1600" b="0" i="0" u="none" strike="noStrike" kern="1200" cap="none" spc="0" normalizeH="0" baseline="0" noProof="0" dirty="0" err="1">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revasc</a:t>
            </a:r>
            <a:r>
              <a:rPr kumimoji="0" lang="en-US" altLang="ja-JP" sz="1600" b="0" i="0" u="none" strike="noStrike" kern="1200" cap="none" spc="0" normalizeH="0" baseline="0" noProof="0" dirty="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 death; stopped early due to excess death with combination therapy</a:t>
            </a:r>
            <a:endParaRPr kumimoji="1" lang="ja-JP" altLang="en-US" sz="1600" b="0" i="0" u="none" strike="noStrike" kern="1200" cap="none" spc="0" normalizeH="0" baseline="0" noProof="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Footer Placeholder 4">
            <a:extLst>
              <a:ext uri="{FF2B5EF4-FFF2-40B4-BE49-F238E27FC236}">
                <a16:creationId xmlns:a16="http://schemas.microsoft.com/office/drawing/2014/main" id="{0A5089A8-789A-0AFF-FDAB-5A15D0B32037}"/>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Yasuda S,</a:t>
            </a:r>
            <a:r>
              <a:rPr kumimoji="1" lang="ja-JP" alt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a:t>
            </a:r>
            <a:r>
              <a:rPr kumimoji="1" lang="en-US" altLang="ja-JP"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et al. </a:t>
            </a:r>
            <a:r>
              <a:rPr kumimoji="1" lang="en-US" altLang="ja-JP" sz="1000" b="0" i="1"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N Engl J Med 2019; </a:t>
            </a:r>
            <a:r>
              <a:rPr kumimoji="1" lang="en-US" altLang="ja-JP"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381:1103-1113.</a:t>
            </a:r>
            <a:endParaRPr kumimoji="1" lang="ja-JP" alt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9" name="Picture 3">
            <a:extLst>
              <a:ext uri="{FF2B5EF4-FFF2-40B4-BE49-F238E27FC236}">
                <a16:creationId xmlns:a16="http://schemas.microsoft.com/office/drawing/2014/main" id="{114449E8-998C-EDBF-38CF-A0EC03F200C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5575" y="2286000"/>
            <a:ext cx="43084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1" name="TextBox 5">
            <a:extLst>
              <a:ext uri="{FF2B5EF4-FFF2-40B4-BE49-F238E27FC236}">
                <a16:creationId xmlns:a16="http://schemas.microsoft.com/office/drawing/2014/main" id="{0C2394BC-70C4-E670-6F4E-99C0D5F4074E}"/>
              </a:ext>
            </a:extLst>
          </p:cNvPr>
          <p:cNvSpPr txBox="1">
            <a:spLocks noChangeArrowheads="1"/>
          </p:cNvSpPr>
          <p:nvPr/>
        </p:nvSpPr>
        <p:spPr bwMode="auto">
          <a:xfrm>
            <a:off x="1712912" y="5105400"/>
            <a:ext cx="386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ISTH Major Bleeding:</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70% increased with aspirin</a:t>
            </a:r>
          </a:p>
        </p:txBody>
      </p:sp>
      <p:pic>
        <p:nvPicPr>
          <p:cNvPr id="3" name="Picture 3">
            <a:extLst>
              <a:ext uri="{FF2B5EF4-FFF2-40B4-BE49-F238E27FC236}">
                <a16:creationId xmlns:a16="http://schemas.microsoft.com/office/drawing/2014/main" id="{C07EF9C2-4943-8C63-4D58-42B3EB25A147}"/>
              </a:ext>
            </a:extLst>
          </p:cNvPr>
          <p:cNvPicPr>
            <a:picLocks noChangeAspect="1"/>
          </p:cNvPicPr>
          <p:nvPr/>
        </p:nvPicPr>
        <p:blipFill>
          <a:blip r:embed="rId3"/>
          <a:srcRect/>
          <a:stretch>
            <a:fillRect/>
          </a:stretch>
        </p:blipFill>
        <p:spPr bwMode="auto">
          <a:xfrm>
            <a:off x="2149871" y="198347"/>
            <a:ext cx="8127207" cy="165322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4" name="Footer Placeholder 3">
            <a:extLst>
              <a:ext uri="{FF2B5EF4-FFF2-40B4-BE49-F238E27FC236}">
                <a16:creationId xmlns:a16="http://schemas.microsoft.com/office/drawing/2014/main" id="{7392863F-1836-0E1C-0B07-0F838BE50ADD}"/>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Yasuda S,</a:t>
            </a:r>
            <a:r>
              <a:rPr kumimoji="1" lang="ja-JP" alt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a:t>
            </a:r>
            <a:r>
              <a:rPr kumimoji="1" lang="en-US" altLang="ja-JP"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et al. </a:t>
            </a:r>
            <a:r>
              <a:rPr kumimoji="1" lang="en-US" altLang="ja-JP"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N </a:t>
            </a:r>
            <a:r>
              <a:rPr kumimoji="1" lang="en-US" altLang="ja-JP"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Engl</a:t>
            </a:r>
            <a:r>
              <a:rPr kumimoji="1" lang="en-US" altLang="ja-JP"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J Med 2019; </a:t>
            </a:r>
            <a:r>
              <a:rPr kumimoji="1" lang="en-US" altLang="ja-JP"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381:1103-1113.</a:t>
            </a:r>
            <a:endParaRPr kumimoji="1" lang="ja-JP" alt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a:extLst>
              <a:ext uri="{FF2B5EF4-FFF2-40B4-BE49-F238E27FC236}">
                <a16:creationId xmlns:a16="http://schemas.microsoft.com/office/drawing/2014/main" id="{606CC4C3-6E26-8C5D-72D6-78EE70E29EE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705600" y="2286000"/>
            <a:ext cx="43434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39" name="Picture 3">
            <a:extLst>
              <a:ext uri="{FF2B5EF4-FFF2-40B4-BE49-F238E27FC236}">
                <a16:creationId xmlns:a16="http://schemas.microsoft.com/office/drawing/2014/main" id="{114449E8-998C-EDBF-38CF-A0EC03F200C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25575" y="2286000"/>
            <a:ext cx="43084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4" name="TextBox 4">
            <a:extLst>
              <a:ext uri="{FF2B5EF4-FFF2-40B4-BE49-F238E27FC236}">
                <a16:creationId xmlns:a16="http://schemas.microsoft.com/office/drawing/2014/main" id="{BAB9214C-3202-7BEC-5644-CC5F49DD5C77}"/>
              </a:ext>
            </a:extLst>
          </p:cNvPr>
          <p:cNvSpPr txBox="1">
            <a:spLocks noChangeArrowheads="1"/>
          </p:cNvSpPr>
          <p:nvPr/>
        </p:nvSpPr>
        <p:spPr bwMode="auto">
          <a:xfrm>
            <a:off x="6953250" y="5105400"/>
            <a:ext cx="40957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Primary: Stroke, SE, MI, USA/</a:t>
            </a:r>
            <a:r>
              <a:rPr kumimoji="0" lang="en-US" altLang="en-US" sz="1400" b="0" i="0" u="none" strike="noStrike" kern="1200" cap="none" spc="0" normalizeH="0" baseline="0" noProof="0" dirty="0" err="1">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revasc</a:t>
            </a:r>
            <a:r>
              <a:rPr kumimoji="0" lang="en-US" altLang="en-US" sz="1400" b="0" i="0" u="none" strike="noStrike" kern="1200" cap="none" spc="0" normalizeH="0" baseline="0" noProof="0" dirty="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 death:</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39% increased with aspirin</a:t>
            </a:r>
          </a:p>
        </p:txBody>
      </p:sp>
      <p:sp>
        <p:nvSpPr>
          <p:cNvPr id="244741" name="TextBox 5">
            <a:extLst>
              <a:ext uri="{FF2B5EF4-FFF2-40B4-BE49-F238E27FC236}">
                <a16:creationId xmlns:a16="http://schemas.microsoft.com/office/drawing/2014/main" id="{0C2394BC-70C4-E670-6F4E-99C0D5F4074E}"/>
              </a:ext>
            </a:extLst>
          </p:cNvPr>
          <p:cNvSpPr txBox="1">
            <a:spLocks noChangeArrowheads="1"/>
          </p:cNvSpPr>
          <p:nvPr/>
        </p:nvSpPr>
        <p:spPr bwMode="auto">
          <a:xfrm>
            <a:off x="1712912" y="5105400"/>
            <a:ext cx="386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F243E"/>
                </a:solidFill>
                <a:effectLst/>
                <a:uLnTx/>
                <a:uFillTx/>
                <a:latin typeface="Calibri" panose="020F0502020204030204" pitchFamily="34" charset="0"/>
                <a:ea typeface="ＭＳ Ｐゴシック" panose="020B0600070205080204" pitchFamily="34" charset="-128"/>
                <a:cs typeface="Calibri" panose="020F0502020204030204" pitchFamily="34" charset="0"/>
              </a:rPr>
              <a:t>ISTH Major Bleeding:</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70% increased with aspirin</a:t>
            </a:r>
          </a:p>
        </p:txBody>
      </p:sp>
      <p:sp>
        <p:nvSpPr>
          <p:cNvPr id="296967" name="TextBox 9">
            <a:extLst>
              <a:ext uri="{FF2B5EF4-FFF2-40B4-BE49-F238E27FC236}">
                <a16:creationId xmlns:a16="http://schemas.microsoft.com/office/drawing/2014/main" id="{D2A8DD2E-417E-D59E-F0A9-B200ED820C3D}"/>
              </a:ext>
            </a:extLst>
          </p:cNvPr>
          <p:cNvSpPr txBox="1">
            <a:spLocks noChangeArrowheads="1"/>
          </p:cNvSpPr>
          <p:nvPr/>
        </p:nvSpPr>
        <p:spPr bwMode="auto">
          <a:xfrm>
            <a:off x="2667000" y="5943600"/>
            <a:ext cx="6180138"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Death 73 versus 41, HR 1.82, p less than 0.001 </a:t>
            </a:r>
          </a:p>
        </p:txBody>
      </p:sp>
      <p:pic>
        <p:nvPicPr>
          <p:cNvPr id="3" name="Picture 3">
            <a:extLst>
              <a:ext uri="{FF2B5EF4-FFF2-40B4-BE49-F238E27FC236}">
                <a16:creationId xmlns:a16="http://schemas.microsoft.com/office/drawing/2014/main" id="{C07EF9C2-4943-8C63-4D58-42B3EB25A147}"/>
              </a:ext>
            </a:extLst>
          </p:cNvPr>
          <p:cNvPicPr>
            <a:picLocks noChangeAspect="1"/>
          </p:cNvPicPr>
          <p:nvPr/>
        </p:nvPicPr>
        <p:blipFill>
          <a:blip r:embed="rId4"/>
          <a:srcRect/>
          <a:stretch>
            <a:fillRect/>
          </a:stretch>
        </p:blipFill>
        <p:spPr bwMode="auto">
          <a:xfrm>
            <a:off x="2149871" y="198347"/>
            <a:ext cx="8127207" cy="165322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4" name="Footer Placeholder 3">
            <a:extLst>
              <a:ext uri="{FF2B5EF4-FFF2-40B4-BE49-F238E27FC236}">
                <a16:creationId xmlns:a16="http://schemas.microsoft.com/office/drawing/2014/main" id="{7392863F-1836-0E1C-0B07-0F838BE50ADD}"/>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Yasuda S,</a:t>
            </a:r>
            <a:r>
              <a:rPr kumimoji="1" lang="ja-JP" alt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a:t>
            </a:r>
            <a:r>
              <a:rPr kumimoji="1" lang="en-US" altLang="ja-JP"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et al. </a:t>
            </a:r>
            <a:r>
              <a:rPr kumimoji="1" lang="en-US" altLang="ja-JP"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N </a:t>
            </a:r>
            <a:r>
              <a:rPr kumimoji="1" lang="en-US" altLang="ja-JP"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Engl</a:t>
            </a:r>
            <a:r>
              <a:rPr kumimoji="1" lang="en-US" altLang="ja-JP"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J Med 2019; </a:t>
            </a:r>
            <a:r>
              <a:rPr kumimoji="1" lang="en-US" altLang="ja-JP"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381:1103-1113.</a:t>
            </a:r>
            <a:endParaRPr kumimoji="1" lang="ja-JP" alt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4023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FA24-FD83-3908-7C52-88233BD17D64}"/>
              </a:ext>
            </a:extLst>
          </p:cNvPr>
          <p:cNvSpPr>
            <a:spLocks noGrp="1"/>
          </p:cNvSpPr>
          <p:nvPr>
            <p:ph type="title"/>
          </p:nvPr>
        </p:nvSpPr>
        <p:spPr>
          <a:xfrm>
            <a:off x="831850" y="1101482"/>
            <a:ext cx="10515600" cy="4765918"/>
          </a:xfrm>
        </p:spPr>
        <p:txBody>
          <a:bodyPr>
            <a:normAutofit/>
          </a:bodyPr>
          <a:lstStyle/>
          <a:p>
            <a:pPr algn="ctr">
              <a:defRPr/>
            </a:pPr>
            <a:r>
              <a:rPr lang="en-US" sz="4000" dirty="0"/>
              <a:t>Major bleeding with OAC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a:extLst>
              <a:ext uri="{FF2B5EF4-FFF2-40B4-BE49-F238E27FC236}">
                <a16:creationId xmlns:a16="http://schemas.microsoft.com/office/drawing/2014/main" id="{3740BF74-BBCE-4411-3F29-DB4EAF5041EE}"/>
              </a:ext>
            </a:extLst>
          </p:cNvPr>
          <p:cNvSpPr>
            <a:spLocks noGrp="1"/>
          </p:cNvSpPr>
          <p:nvPr>
            <p:ph type="title"/>
          </p:nvPr>
        </p:nvSpPr>
        <p:spPr>
          <a:xfrm>
            <a:off x="838200" y="-1"/>
            <a:ext cx="10515600" cy="1105949"/>
          </a:xfrm>
        </p:spPr>
        <p:txBody>
          <a:bodyPr>
            <a:noAutofit/>
          </a:bodyPr>
          <a:lstStyle/>
          <a:p>
            <a:r>
              <a:rPr lang="en-US" altLang="en-US" dirty="0"/>
              <a:t>Major Bleeding In Trials (% per year)</a:t>
            </a:r>
          </a:p>
        </p:txBody>
      </p:sp>
      <p:sp>
        <p:nvSpPr>
          <p:cNvPr id="343043" name="Content Placeholder 2">
            <a:extLst>
              <a:ext uri="{FF2B5EF4-FFF2-40B4-BE49-F238E27FC236}">
                <a16:creationId xmlns:a16="http://schemas.microsoft.com/office/drawing/2014/main" id="{6DCC55D5-B863-2AA8-5F38-DFF15027FA7E}"/>
              </a:ext>
            </a:extLst>
          </p:cNvPr>
          <p:cNvSpPr>
            <a:spLocks noGrp="1"/>
          </p:cNvSpPr>
          <p:nvPr>
            <p:ph idx="4294967295"/>
          </p:nvPr>
        </p:nvSpPr>
        <p:spPr>
          <a:xfrm>
            <a:off x="1826342" y="2010697"/>
            <a:ext cx="9527458" cy="3347884"/>
          </a:xfrm>
        </p:spPr>
        <p:txBody>
          <a:bodyPr rtlCol="0">
            <a:normAutofit/>
          </a:bodyPr>
          <a:lstStyle/>
          <a:p>
            <a:pPr marL="0" indent="0" eaLnBrk="1" fontAlgn="auto" hangingPunct="1">
              <a:spcAft>
                <a:spcPts val="0"/>
              </a:spcAft>
              <a:buFont typeface="Arial" panose="020B0604020202020204" pitchFamily="34" charset="0"/>
              <a:buNone/>
              <a:tabLst>
                <a:tab pos="3252788" algn="ctr"/>
                <a:tab pos="4919663" algn="ctr"/>
              </a:tabLst>
              <a:defRPr/>
            </a:pPr>
            <a:r>
              <a:rPr lang="en-US" altLang="en-US" sz="3600" dirty="0"/>
              <a:t>	</a:t>
            </a:r>
            <a:r>
              <a:rPr lang="en-US" altLang="en-US" sz="3600" dirty="0">
                <a:solidFill>
                  <a:srgbClr val="C00000"/>
                </a:solidFill>
              </a:rPr>
              <a:t>Warfarin	</a:t>
            </a:r>
            <a:r>
              <a:rPr lang="en-US" altLang="en-US" sz="3600" dirty="0">
                <a:solidFill>
                  <a:schemeClr val="tx2">
                    <a:lumMod val="75000"/>
                  </a:schemeClr>
                </a:solidFill>
              </a:rPr>
              <a:t>DOAC</a:t>
            </a:r>
          </a:p>
          <a:p>
            <a:pPr marL="0" indent="0" eaLnBrk="1" fontAlgn="auto" hangingPunct="1">
              <a:spcAft>
                <a:spcPts val="0"/>
              </a:spcAft>
              <a:buFont typeface="Arial" panose="020B0604020202020204" pitchFamily="34" charset="0"/>
              <a:buNone/>
              <a:tabLst>
                <a:tab pos="3252788" algn="ctr"/>
                <a:tab pos="4919663" algn="ctr"/>
                <a:tab pos="5949950" algn="l"/>
              </a:tabLst>
              <a:defRPr/>
            </a:pPr>
            <a:r>
              <a:rPr lang="en-US" altLang="en-US" sz="3600" dirty="0"/>
              <a:t>RE-LY	</a:t>
            </a:r>
            <a:r>
              <a:rPr lang="en-US" altLang="en-US" sz="3600" dirty="0">
                <a:solidFill>
                  <a:srgbClr val="C00000"/>
                </a:solidFill>
              </a:rPr>
              <a:t>3.4	</a:t>
            </a:r>
            <a:r>
              <a:rPr lang="en-US" altLang="en-US" sz="3600" dirty="0">
                <a:solidFill>
                  <a:schemeClr val="tx2">
                    <a:lumMod val="75000"/>
                  </a:schemeClr>
                </a:solidFill>
              </a:rPr>
              <a:t>3.1	dabigatran</a:t>
            </a:r>
          </a:p>
          <a:p>
            <a:pPr marL="0" indent="0" eaLnBrk="1" fontAlgn="auto" hangingPunct="1">
              <a:spcAft>
                <a:spcPts val="0"/>
              </a:spcAft>
              <a:buFont typeface="Arial" panose="020B0604020202020204" pitchFamily="34" charset="0"/>
              <a:buNone/>
              <a:tabLst>
                <a:tab pos="3252788" algn="ctr"/>
                <a:tab pos="4919663" algn="ctr"/>
                <a:tab pos="5949950" algn="l"/>
              </a:tabLst>
              <a:defRPr/>
            </a:pPr>
            <a:r>
              <a:rPr lang="en-US" altLang="en-US" sz="3600" dirty="0"/>
              <a:t>ROCKET	</a:t>
            </a:r>
            <a:r>
              <a:rPr lang="en-US" altLang="en-US" sz="3600" dirty="0">
                <a:solidFill>
                  <a:srgbClr val="C00000"/>
                </a:solidFill>
              </a:rPr>
              <a:t>3.5</a:t>
            </a:r>
            <a:r>
              <a:rPr lang="en-US" altLang="en-US" sz="3600" dirty="0"/>
              <a:t>	</a:t>
            </a:r>
            <a:r>
              <a:rPr lang="en-US" altLang="en-US" sz="3600" dirty="0">
                <a:solidFill>
                  <a:schemeClr val="tx2">
                    <a:lumMod val="75000"/>
                  </a:schemeClr>
                </a:solidFill>
              </a:rPr>
              <a:t>3.6	rivaroxaban</a:t>
            </a:r>
          </a:p>
          <a:p>
            <a:pPr marL="0" indent="0" eaLnBrk="1" fontAlgn="auto" hangingPunct="1">
              <a:spcAft>
                <a:spcPts val="0"/>
              </a:spcAft>
              <a:buFont typeface="Arial" panose="020B0604020202020204" pitchFamily="34" charset="0"/>
              <a:buNone/>
              <a:tabLst>
                <a:tab pos="3252788" algn="ctr"/>
                <a:tab pos="4919663" algn="ctr"/>
                <a:tab pos="5949950" algn="l"/>
              </a:tabLst>
              <a:defRPr/>
            </a:pPr>
            <a:r>
              <a:rPr lang="en-US" altLang="en-US" sz="3600" dirty="0"/>
              <a:t>ARISTOTLE	</a:t>
            </a:r>
            <a:r>
              <a:rPr lang="en-US" altLang="en-US" sz="3600" dirty="0">
                <a:solidFill>
                  <a:srgbClr val="C00000"/>
                </a:solidFill>
              </a:rPr>
              <a:t>3.1</a:t>
            </a:r>
            <a:r>
              <a:rPr lang="en-US" altLang="en-US" sz="3600" dirty="0"/>
              <a:t>	</a:t>
            </a:r>
            <a:r>
              <a:rPr lang="en-US" altLang="en-US" sz="3600" dirty="0">
                <a:solidFill>
                  <a:schemeClr val="tx2">
                    <a:lumMod val="75000"/>
                  </a:schemeClr>
                </a:solidFill>
              </a:rPr>
              <a:t>2.1	apixaban</a:t>
            </a:r>
          </a:p>
          <a:p>
            <a:pPr marL="0" indent="0" eaLnBrk="1" fontAlgn="auto" hangingPunct="1">
              <a:spcAft>
                <a:spcPts val="0"/>
              </a:spcAft>
              <a:buFont typeface="Arial" panose="020B0604020202020204" pitchFamily="34" charset="0"/>
              <a:buNone/>
              <a:tabLst>
                <a:tab pos="3252788" algn="ctr"/>
                <a:tab pos="4919663" algn="ctr"/>
                <a:tab pos="5949950" algn="l"/>
              </a:tabLst>
              <a:defRPr/>
            </a:pPr>
            <a:r>
              <a:rPr lang="en-US" altLang="en-US" sz="3600" dirty="0"/>
              <a:t>ENGAGE   	</a:t>
            </a:r>
            <a:r>
              <a:rPr lang="en-US" altLang="en-US" sz="3600" dirty="0">
                <a:solidFill>
                  <a:srgbClr val="C00000"/>
                </a:solidFill>
              </a:rPr>
              <a:t>3.4</a:t>
            </a:r>
            <a:r>
              <a:rPr lang="en-US" altLang="en-US" sz="3600" dirty="0"/>
              <a:t>	</a:t>
            </a:r>
            <a:r>
              <a:rPr lang="en-US" altLang="en-US" sz="3600" dirty="0">
                <a:solidFill>
                  <a:schemeClr val="tx2">
                    <a:lumMod val="75000"/>
                  </a:schemeClr>
                </a:solidFill>
              </a:rPr>
              <a:t>2.8	</a:t>
            </a:r>
            <a:r>
              <a:rPr lang="en-US" altLang="en-US" sz="3600" dirty="0" err="1">
                <a:solidFill>
                  <a:schemeClr val="tx2">
                    <a:lumMod val="75000"/>
                  </a:schemeClr>
                </a:solidFill>
              </a:rPr>
              <a:t>edoxaban</a:t>
            </a:r>
            <a:endParaRPr lang="en-US" altLang="en-US" sz="3600" dirty="0">
              <a:solidFill>
                <a:schemeClr val="tx2">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D165E0-FCC1-DF69-CFAD-73C7E3C43B9B}"/>
              </a:ext>
            </a:extLst>
          </p:cNvPr>
          <p:cNvGraphicFramePr>
            <a:graphicFrameLocks noGrp="1"/>
          </p:cNvGraphicFramePr>
          <p:nvPr>
            <p:ph idx="1"/>
          </p:nvPr>
        </p:nvGraphicFramePr>
        <p:xfrm>
          <a:off x="856786" y="1285874"/>
          <a:ext cx="6763214" cy="4358900"/>
        </p:xfrm>
        <a:graphic>
          <a:graphicData uri="http://schemas.openxmlformats.org/drawingml/2006/table">
            <a:tbl>
              <a:tblPr firstRow="1" bandRow="1">
                <a:tableStyleId>{5C22544A-7EE6-4342-B048-85BDC9FD1C3A}</a:tableStyleId>
              </a:tblPr>
              <a:tblGrid>
                <a:gridCol w="3231734">
                  <a:extLst>
                    <a:ext uri="{9D8B030D-6E8A-4147-A177-3AD203B41FA5}">
                      <a16:colId xmlns:a16="http://schemas.microsoft.com/office/drawing/2014/main" val="20000"/>
                    </a:ext>
                  </a:extLst>
                </a:gridCol>
                <a:gridCol w="3531480">
                  <a:extLst>
                    <a:ext uri="{9D8B030D-6E8A-4147-A177-3AD203B41FA5}">
                      <a16:colId xmlns:a16="http://schemas.microsoft.com/office/drawing/2014/main" val="20001"/>
                    </a:ext>
                  </a:extLst>
                </a:gridCol>
              </a:tblGrid>
              <a:tr h="716105">
                <a:tc>
                  <a:txBody>
                    <a:bodyPr/>
                    <a:lstStyle/>
                    <a:p>
                      <a:r>
                        <a:rPr lang="en-US" sz="2000" dirty="0">
                          <a:latin typeface="Calibri" panose="020F0502020204030204" pitchFamily="34" charset="0"/>
                          <a:cs typeface="Calibri" panose="020F0502020204030204" pitchFamily="34" charset="0"/>
                        </a:rPr>
                        <a:t>Location</a:t>
                      </a:r>
                    </a:p>
                  </a:txBody>
                  <a:tcPr marL="91454" marR="91454"/>
                </a:tc>
                <a:tc>
                  <a:txBody>
                    <a:bodyPr/>
                    <a:lstStyle/>
                    <a:p>
                      <a:pPr algn="ctr"/>
                      <a:r>
                        <a:rPr lang="en-US" sz="2000" dirty="0">
                          <a:latin typeface="Calibri" panose="020F0502020204030204" pitchFamily="34" charset="0"/>
                          <a:cs typeface="Calibri" panose="020F0502020204030204" pitchFamily="34" charset="0"/>
                        </a:rPr>
                        <a:t>Rate</a:t>
                      </a:r>
                      <a:r>
                        <a:rPr lang="en-US" sz="2000" baseline="0" dirty="0">
                          <a:latin typeface="Calibri" panose="020F0502020204030204" pitchFamily="34" charset="0"/>
                          <a:cs typeface="Calibri" panose="020F0502020204030204" pitchFamily="34" charset="0"/>
                        </a:rPr>
                        <a:t> per 100 patient-</a:t>
                      </a:r>
                      <a:r>
                        <a:rPr lang="en-US" sz="2000" baseline="0" dirty="0" err="1">
                          <a:latin typeface="Calibri" panose="020F0502020204030204" pitchFamily="34" charset="0"/>
                          <a:cs typeface="Calibri" panose="020F0502020204030204" pitchFamily="34" charset="0"/>
                        </a:rPr>
                        <a:t>yrs</a:t>
                      </a:r>
                      <a:endParaRPr lang="en-US" sz="2000" dirty="0">
                        <a:latin typeface="Calibri" panose="020F0502020204030204" pitchFamily="34" charset="0"/>
                        <a:cs typeface="Calibri" panose="020F0502020204030204" pitchFamily="34" charset="0"/>
                      </a:endParaRPr>
                    </a:p>
                  </a:txBody>
                  <a:tcPr marL="91454" marR="91454"/>
                </a:tc>
                <a:extLst>
                  <a:ext uri="{0D108BD9-81ED-4DB2-BD59-A6C34878D82A}">
                    <a16:rowId xmlns:a16="http://schemas.microsoft.com/office/drawing/2014/main" val="10000"/>
                  </a:ext>
                </a:extLst>
              </a:tr>
              <a:tr h="404755">
                <a:tc>
                  <a:txBody>
                    <a:bodyPr/>
                    <a:lstStyle/>
                    <a:p>
                      <a:r>
                        <a:rPr lang="en-US" sz="2000" dirty="0">
                          <a:solidFill>
                            <a:srgbClr val="C00000"/>
                          </a:solidFill>
                          <a:latin typeface="Calibri" panose="020F0502020204030204" pitchFamily="34" charset="0"/>
                          <a:cs typeface="Calibri" panose="020F0502020204030204" pitchFamily="34" charset="0"/>
                        </a:rPr>
                        <a:t>GI bleeding (2/3 upper)</a:t>
                      </a:r>
                    </a:p>
                  </a:txBody>
                  <a:tcPr marL="91454" marR="91454"/>
                </a:tc>
                <a:tc>
                  <a:txBody>
                    <a:bodyPr/>
                    <a:lstStyle/>
                    <a:p>
                      <a:pPr algn="ctr"/>
                      <a:r>
                        <a:rPr lang="en-US" sz="2000" dirty="0">
                          <a:solidFill>
                            <a:srgbClr val="C00000"/>
                          </a:solidFill>
                          <a:latin typeface="Calibri" panose="020F0502020204030204" pitchFamily="34" charset="0"/>
                          <a:cs typeface="Calibri" panose="020F0502020204030204" pitchFamily="34" charset="0"/>
                        </a:rPr>
                        <a:t>0.83</a:t>
                      </a:r>
                    </a:p>
                  </a:txBody>
                  <a:tcPr marL="91454" marR="91454"/>
                </a:tc>
                <a:extLst>
                  <a:ext uri="{0D108BD9-81ED-4DB2-BD59-A6C34878D82A}">
                    <a16:rowId xmlns:a16="http://schemas.microsoft.com/office/drawing/2014/main" val="10001"/>
                  </a:ext>
                </a:extLst>
              </a:tr>
              <a:tr h="404755">
                <a:tc>
                  <a:txBody>
                    <a:bodyPr/>
                    <a:lstStyle/>
                    <a:p>
                      <a:r>
                        <a:rPr lang="en-US" sz="2000" dirty="0">
                          <a:solidFill>
                            <a:srgbClr val="C00000"/>
                          </a:solidFill>
                          <a:latin typeface="Calibri" panose="020F0502020204030204" pitchFamily="34" charset="0"/>
                          <a:cs typeface="Calibri" panose="020F0502020204030204" pitchFamily="34" charset="0"/>
                        </a:rPr>
                        <a:t>Intracranial</a:t>
                      </a:r>
                    </a:p>
                  </a:txBody>
                  <a:tcPr marL="91454" marR="91454"/>
                </a:tc>
                <a:tc>
                  <a:txBody>
                    <a:bodyPr/>
                    <a:lstStyle/>
                    <a:p>
                      <a:pPr algn="ctr"/>
                      <a:r>
                        <a:rPr lang="en-US" sz="2000" dirty="0">
                          <a:solidFill>
                            <a:srgbClr val="C00000"/>
                          </a:solidFill>
                          <a:latin typeface="Calibri" panose="020F0502020204030204" pitchFamily="34" charset="0"/>
                          <a:cs typeface="Calibri" panose="020F0502020204030204" pitchFamily="34" charset="0"/>
                        </a:rPr>
                        <a:t>0.57</a:t>
                      </a:r>
                    </a:p>
                  </a:txBody>
                  <a:tcPr marL="91454" marR="91454"/>
                </a:tc>
                <a:extLst>
                  <a:ext uri="{0D108BD9-81ED-4DB2-BD59-A6C34878D82A}">
                    <a16:rowId xmlns:a16="http://schemas.microsoft.com/office/drawing/2014/main" val="10002"/>
                  </a:ext>
                </a:extLst>
              </a:tr>
              <a:tr h="404755">
                <a:tc>
                  <a:txBody>
                    <a:bodyPr/>
                    <a:lstStyle/>
                    <a:p>
                      <a:r>
                        <a:rPr lang="en-US" sz="2000" dirty="0">
                          <a:solidFill>
                            <a:srgbClr val="C00000"/>
                          </a:solidFill>
                          <a:latin typeface="Calibri" panose="020F0502020204030204" pitchFamily="34" charset="0"/>
                          <a:cs typeface="Calibri" panose="020F0502020204030204" pitchFamily="34" charset="0"/>
                        </a:rPr>
                        <a:t>Hematoma</a:t>
                      </a:r>
                    </a:p>
                  </a:txBody>
                  <a:tcPr marL="91454" marR="91454"/>
                </a:tc>
                <a:tc>
                  <a:txBody>
                    <a:bodyPr/>
                    <a:lstStyle/>
                    <a:p>
                      <a:pPr algn="ctr"/>
                      <a:r>
                        <a:rPr lang="en-US" sz="2000" dirty="0">
                          <a:solidFill>
                            <a:srgbClr val="C00000"/>
                          </a:solidFill>
                          <a:latin typeface="Calibri" panose="020F0502020204030204" pitchFamily="34" charset="0"/>
                          <a:cs typeface="Calibri" panose="020F0502020204030204" pitchFamily="34" charset="0"/>
                        </a:rPr>
                        <a:t>0.25</a:t>
                      </a:r>
                    </a:p>
                  </a:txBody>
                  <a:tcPr marL="91454" marR="91454"/>
                </a:tc>
                <a:extLst>
                  <a:ext uri="{0D108BD9-81ED-4DB2-BD59-A6C34878D82A}">
                    <a16:rowId xmlns:a16="http://schemas.microsoft.com/office/drawing/2014/main" val="10003"/>
                  </a:ext>
                </a:extLst>
              </a:tr>
              <a:tr h="404755">
                <a:tc>
                  <a:txBody>
                    <a:bodyPr/>
                    <a:lstStyle/>
                    <a:p>
                      <a:r>
                        <a:rPr lang="en-US" sz="2000" dirty="0">
                          <a:latin typeface="Calibri" panose="020F0502020204030204" pitchFamily="34" charset="0"/>
                          <a:cs typeface="Calibri" panose="020F0502020204030204" pitchFamily="34" charset="0"/>
                        </a:rPr>
                        <a:t>Intraocular</a:t>
                      </a:r>
                    </a:p>
                  </a:txBody>
                  <a:tcPr marL="91454" marR="91454"/>
                </a:tc>
                <a:tc>
                  <a:txBody>
                    <a:bodyPr/>
                    <a:lstStyle/>
                    <a:p>
                      <a:pPr algn="ctr"/>
                      <a:r>
                        <a:rPr lang="en-US" sz="2000" dirty="0">
                          <a:latin typeface="Calibri" panose="020F0502020204030204" pitchFamily="34" charset="0"/>
                          <a:cs typeface="Calibri" panose="020F0502020204030204" pitchFamily="34" charset="0"/>
                        </a:rPr>
                        <a:t>0.15</a:t>
                      </a:r>
                    </a:p>
                  </a:txBody>
                  <a:tcPr marL="91454" marR="91454"/>
                </a:tc>
                <a:extLst>
                  <a:ext uri="{0D108BD9-81ED-4DB2-BD59-A6C34878D82A}">
                    <a16:rowId xmlns:a16="http://schemas.microsoft.com/office/drawing/2014/main" val="10004"/>
                  </a:ext>
                </a:extLst>
              </a:tr>
              <a:tr h="404755">
                <a:tc>
                  <a:txBody>
                    <a:bodyPr/>
                    <a:lstStyle/>
                    <a:p>
                      <a:r>
                        <a:rPr lang="en-US" sz="2000" dirty="0">
                          <a:latin typeface="Calibri" panose="020F0502020204030204" pitchFamily="34" charset="0"/>
                          <a:cs typeface="Calibri" panose="020F0502020204030204" pitchFamily="34" charset="0"/>
                        </a:rPr>
                        <a:t>Hematuria</a:t>
                      </a:r>
                    </a:p>
                  </a:txBody>
                  <a:tcPr marL="91454" marR="91454"/>
                </a:tc>
                <a:tc>
                  <a:txBody>
                    <a:bodyPr/>
                    <a:lstStyle/>
                    <a:p>
                      <a:pPr algn="ctr"/>
                      <a:r>
                        <a:rPr lang="en-US" sz="2000" dirty="0">
                          <a:latin typeface="Calibri" panose="020F0502020204030204" pitchFamily="34" charset="0"/>
                          <a:cs typeface="Calibri" panose="020F0502020204030204" pitchFamily="34" charset="0"/>
                        </a:rPr>
                        <a:t>0.14</a:t>
                      </a:r>
                    </a:p>
                  </a:txBody>
                  <a:tcPr marL="91454" marR="91454"/>
                </a:tc>
                <a:extLst>
                  <a:ext uri="{0D108BD9-81ED-4DB2-BD59-A6C34878D82A}">
                    <a16:rowId xmlns:a16="http://schemas.microsoft.com/office/drawing/2014/main" val="10005"/>
                  </a:ext>
                </a:extLst>
              </a:tr>
              <a:tr h="404755">
                <a:tc>
                  <a:txBody>
                    <a:bodyPr/>
                    <a:lstStyle/>
                    <a:p>
                      <a:r>
                        <a:rPr lang="en-US" sz="2000" dirty="0">
                          <a:latin typeface="Calibri" panose="020F0502020204030204" pitchFamily="34" charset="0"/>
                          <a:cs typeface="Calibri" panose="020F0502020204030204" pitchFamily="34" charset="0"/>
                        </a:rPr>
                        <a:t>Hemorrhoid/Rectal</a:t>
                      </a:r>
                    </a:p>
                  </a:txBody>
                  <a:tcPr marL="91454" marR="91454"/>
                </a:tc>
                <a:tc>
                  <a:txBody>
                    <a:bodyPr/>
                    <a:lstStyle/>
                    <a:p>
                      <a:pPr algn="ctr"/>
                      <a:r>
                        <a:rPr lang="en-US" sz="2000" dirty="0">
                          <a:latin typeface="Calibri" panose="020F0502020204030204" pitchFamily="34" charset="0"/>
                          <a:cs typeface="Calibri" panose="020F0502020204030204" pitchFamily="34" charset="0"/>
                        </a:rPr>
                        <a:t>0.10</a:t>
                      </a:r>
                    </a:p>
                  </a:txBody>
                  <a:tcPr marL="91454" marR="91454"/>
                </a:tc>
                <a:extLst>
                  <a:ext uri="{0D108BD9-81ED-4DB2-BD59-A6C34878D82A}">
                    <a16:rowId xmlns:a16="http://schemas.microsoft.com/office/drawing/2014/main" val="10006"/>
                  </a:ext>
                </a:extLst>
              </a:tr>
              <a:tr h="404755">
                <a:tc>
                  <a:txBody>
                    <a:bodyPr/>
                    <a:lstStyle/>
                    <a:p>
                      <a:r>
                        <a:rPr lang="en-US" sz="2000" dirty="0">
                          <a:latin typeface="Calibri" panose="020F0502020204030204" pitchFamily="34" charset="0"/>
                          <a:cs typeface="Calibri" panose="020F0502020204030204" pitchFamily="34" charset="0"/>
                        </a:rPr>
                        <a:t>Epistaxis</a:t>
                      </a:r>
                    </a:p>
                  </a:txBody>
                  <a:tcPr marL="91454" marR="91454"/>
                </a:tc>
                <a:tc>
                  <a:txBody>
                    <a:bodyPr/>
                    <a:lstStyle/>
                    <a:p>
                      <a:pPr algn="ctr"/>
                      <a:r>
                        <a:rPr lang="en-US" sz="2000" dirty="0">
                          <a:latin typeface="Calibri" panose="020F0502020204030204" pitchFamily="34" charset="0"/>
                          <a:cs typeface="Calibri" panose="020F0502020204030204" pitchFamily="34" charset="0"/>
                        </a:rPr>
                        <a:t>0.07</a:t>
                      </a:r>
                    </a:p>
                  </a:txBody>
                  <a:tcPr marL="91454" marR="91454"/>
                </a:tc>
                <a:extLst>
                  <a:ext uri="{0D108BD9-81ED-4DB2-BD59-A6C34878D82A}">
                    <a16:rowId xmlns:a16="http://schemas.microsoft.com/office/drawing/2014/main" val="10007"/>
                  </a:ext>
                </a:extLst>
              </a:tr>
              <a:tr h="404755">
                <a:tc>
                  <a:txBody>
                    <a:bodyPr/>
                    <a:lstStyle/>
                    <a:p>
                      <a:r>
                        <a:rPr lang="en-US" sz="2000" dirty="0">
                          <a:latin typeface="Calibri" panose="020F0502020204030204" pitchFamily="34" charset="0"/>
                          <a:cs typeface="Calibri" panose="020F0502020204030204" pitchFamily="34" charset="0"/>
                        </a:rPr>
                        <a:t>Intra-articular</a:t>
                      </a:r>
                    </a:p>
                  </a:txBody>
                  <a:tcPr marL="91454" marR="91454"/>
                </a:tc>
                <a:tc>
                  <a:txBody>
                    <a:bodyPr/>
                    <a:lstStyle/>
                    <a:p>
                      <a:pPr algn="ctr"/>
                      <a:r>
                        <a:rPr lang="en-US" sz="2000" dirty="0">
                          <a:latin typeface="Calibri" panose="020F0502020204030204" pitchFamily="34" charset="0"/>
                          <a:cs typeface="Calibri" panose="020F0502020204030204" pitchFamily="34" charset="0"/>
                        </a:rPr>
                        <a:t>0.05</a:t>
                      </a:r>
                    </a:p>
                  </a:txBody>
                  <a:tcPr marL="91454" marR="91454"/>
                </a:tc>
                <a:extLst>
                  <a:ext uri="{0D108BD9-81ED-4DB2-BD59-A6C34878D82A}">
                    <a16:rowId xmlns:a16="http://schemas.microsoft.com/office/drawing/2014/main" val="10008"/>
                  </a:ext>
                </a:extLst>
              </a:tr>
              <a:tr h="404755">
                <a:tc>
                  <a:txBody>
                    <a:bodyPr/>
                    <a:lstStyle/>
                    <a:p>
                      <a:r>
                        <a:rPr lang="en-US" sz="2000" dirty="0">
                          <a:latin typeface="Calibri" panose="020F0502020204030204" pitchFamily="34" charset="0"/>
                          <a:cs typeface="Calibri" panose="020F0502020204030204" pitchFamily="34" charset="0"/>
                        </a:rPr>
                        <a:t>Ecchymosis</a:t>
                      </a:r>
                    </a:p>
                  </a:txBody>
                  <a:tcPr marL="91454" marR="91454"/>
                </a:tc>
                <a:tc>
                  <a:txBody>
                    <a:bodyPr/>
                    <a:lstStyle/>
                    <a:p>
                      <a:pPr algn="ctr"/>
                      <a:r>
                        <a:rPr lang="en-US" sz="2000" dirty="0">
                          <a:latin typeface="Calibri" panose="020F0502020204030204" pitchFamily="34" charset="0"/>
                          <a:cs typeface="Calibri" panose="020F0502020204030204" pitchFamily="34" charset="0"/>
                        </a:rPr>
                        <a:t>0.04</a:t>
                      </a:r>
                    </a:p>
                  </a:txBody>
                  <a:tcPr marL="91454" marR="91454"/>
                </a:tc>
                <a:extLst>
                  <a:ext uri="{0D108BD9-81ED-4DB2-BD59-A6C34878D82A}">
                    <a16:rowId xmlns:a16="http://schemas.microsoft.com/office/drawing/2014/main" val="10009"/>
                  </a:ext>
                </a:extLst>
              </a:tr>
            </a:tbl>
          </a:graphicData>
        </a:graphic>
      </p:graphicFrame>
      <p:sp>
        <p:nvSpPr>
          <p:cNvPr id="281602" name="Title 1">
            <a:extLst>
              <a:ext uri="{FF2B5EF4-FFF2-40B4-BE49-F238E27FC236}">
                <a16:creationId xmlns:a16="http://schemas.microsoft.com/office/drawing/2014/main" id="{98D3463F-3B0B-D020-1862-F7ABA86B13F6}"/>
              </a:ext>
            </a:extLst>
          </p:cNvPr>
          <p:cNvSpPr>
            <a:spLocks noGrp="1"/>
          </p:cNvSpPr>
          <p:nvPr>
            <p:ph type="title"/>
          </p:nvPr>
        </p:nvSpPr>
        <p:spPr>
          <a:xfrm>
            <a:off x="838200" y="-1"/>
            <a:ext cx="10515600" cy="1105949"/>
          </a:xfrm>
        </p:spPr>
        <p:txBody>
          <a:bodyPr>
            <a:noAutofit/>
          </a:bodyPr>
          <a:lstStyle/>
          <a:p>
            <a:r>
              <a:rPr lang="en-US" altLang="en-US"/>
              <a:t>Sites and Predictors of Major Bleeding</a:t>
            </a:r>
            <a:endParaRPr lang="en-US" altLang="en-US" dirty="0"/>
          </a:p>
        </p:txBody>
      </p:sp>
      <p:graphicFrame>
        <p:nvGraphicFramePr>
          <p:cNvPr id="5" name="Content Placeholder 3">
            <a:extLst>
              <a:ext uri="{FF2B5EF4-FFF2-40B4-BE49-F238E27FC236}">
                <a16:creationId xmlns:a16="http://schemas.microsoft.com/office/drawing/2014/main" id="{B9646A8E-2C46-1D5B-2D7C-A463F3F878E3}"/>
              </a:ext>
            </a:extLst>
          </p:cNvPr>
          <p:cNvGraphicFramePr>
            <a:graphicFrameLocks/>
          </p:cNvGraphicFramePr>
          <p:nvPr/>
        </p:nvGraphicFramePr>
        <p:xfrm>
          <a:off x="8458200" y="1285875"/>
          <a:ext cx="3048000" cy="435890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387927">
                <a:tc>
                  <a:txBody>
                    <a:bodyPr/>
                    <a:lstStyle/>
                    <a:p>
                      <a:r>
                        <a:rPr lang="en-US" sz="2000" dirty="0">
                          <a:latin typeface="Calibri" panose="020F0502020204030204" pitchFamily="34" charset="0"/>
                          <a:cs typeface="Calibri" panose="020F0502020204030204" pitchFamily="34" charset="0"/>
                        </a:rPr>
                        <a:t>Predictors</a:t>
                      </a:r>
                    </a:p>
                  </a:txBody>
                  <a:tcPr marL="91458" marR="91458" marT="45732" marB="45732"/>
                </a:tc>
                <a:extLst>
                  <a:ext uri="{0D108BD9-81ED-4DB2-BD59-A6C34878D82A}">
                    <a16:rowId xmlns:a16="http://schemas.microsoft.com/office/drawing/2014/main" val="10000"/>
                  </a:ext>
                </a:extLst>
              </a:tr>
              <a:tr h="387927">
                <a:tc>
                  <a:txBody>
                    <a:bodyPr/>
                    <a:lstStyle/>
                    <a:p>
                      <a:r>
                        <a:rPr lang="en-US" sz="2000" dirty="0">
                          <a:solidFill>
                            <a:srgbClr val="C00000"/>
                          </a:solidFill>
                          <a:latin typeface="Calibri" panose="020F0502020204030204" pitchFamily="34" charset="0"/>
                          <a:cs typeface="Calibri" panose="020F0502020204030204" pitchFamily="34" charset="0"/>
                        </a:rPr>
                        <a:t>Hematocrit (lower)</a:t>
                      </a:r>
                    </a:p>
                  </a:txBody>
                  <a:tcPr marL="91458" marR="91458" marT="45732" marB="45732"/>
                </a:tc>
                <a:extLst>
                  <a:ext uri="{0D108BD9-81ED-4DB2-BD59-A6C34878D82A}">
                    <a16:rowId xmlns:a16="http://schemas.microsoft.com/office/drawing/2014/main" val="10001"/>
                  </a:ext>
                </a:extLst>
              </a:tr>
              <a:tr h="387927">
                <a:tc>
                  <a:txBody>
                    <a:bodyPr/>
                    <a:lstStyle/>
                    <a:p>
                      <a:r>
                        <a:rPr lang="en-US" sz="2000" dirty="0">
                          <a:solidFill>
                            <a:srgbClr val="C00000"/>
                          </a:solidFill>
                          <a:latin typeface="Calibri" panose="020F0502020204030204" pitchFamily="34" charset="0"/>
                          <a:cs typeface="Calibri" panose="020F0502020204030204" pitchFamily="34" charset="0"/>
                        </a:rPr>
                        <a:t>Age</a:t>
                      </a:r>
                    </a:p>
                  </a:txBody>
                  <a:tcPr marL="91458" marR="91458" marT="45732" marB="45732"/>
                </a:tc>
                <a:extLst>
                  <a:ext uri="{0D108BD9-81ED-4DB2-BD59-A6C34878D82A}">
                    <a16:rowId xmlns:a16="http://schemas.microsoft.com/office/drawing/2014/main" val="10002"/>
                  </a:ext>
                </a:extLst>
              </a:tr>
              <a:tr h="387927">
                <a:tc>
                  <a:txBody>
                    <a:bodyPr/>
                    <a:lstStyle/>
                    <a:p>
                      <a:r>
                        <a:rPr lang="en-US" sz="2000" dirty="0">
                          <a:solidFill>
                            <a:srgbClr val="C00000"/>
                          </a:solidFill>
                          <a:latin typeface="Calibri" panose="020F0502020204030204" pitchFamily="34" charset="0"/>
                          <a:cs typeface="Calibri" panose="020F0502020204030204" pitchFamily="34" charset="0"/>
                        </a:rPr>
                        <a:t>Warfarin vs apixaban</a:t>
                      </a:r>
                    </a:p>
                  </a:txBody>
                  <a:tcPr marL="91458" marR="91458" marT="45732" marB="45732"/>
                </a:tc>
                <a:extLst>
                  <a:ext uri="{0D108BD9-81ED-4DB2-BD59-A6C34878D82A}">
                    <a16:rowId xmlns:a16="http://schemas.microsoft.com/office/drawing/2014/main" val="10003"/>
                  </a:ext>
                </a:extLst>
              </a:tr>
              <a:tr h="387927">
                <a:tc>
                  <a:txBody>
                    <a:bodyPr/>
                    <a:lstStyle/>
                    <a:p>
                      <a:r>
                        <a:rPr lang="en-US" sz="2000" dirty="0">
                          <a:solidFill>
                            <a:srgbClr val="C00000"/>
                          </a:solidFill>
                          <a:latin typeface="Calibri" panose="020F0502020204030204" pitchFamily="34" charset="0"/>
                          <a:cs typeface="Calibri" panose="020F0502020204030204" pitchFamily="34" charset="0"/>
                        </a:rPr>
                        <a:t>Creatinine</a:t>
                      </a:r>
                      <a:r>
                        <a:rPr lang="en-US" sz="2000" baseline="0" dirty="0">
                          <a:solidFill>
                            <a:srgbClr val="C00000"/>
                          </a:solidFill>
                          <a:latin typeface="Calibri" panose="020F0502020204030204" pitchFamily="34" charset="0"/>
                          <a:cs typeface="Calibri" panose="020F0502020204030204" pitchFamily="34" charset="0"/>
                        </a:rPr>
                        <a:t> Clearance</a:t>
                      </a:r>
                      <a:endParaRPr lang="en-US" sz="2000" dirty="0">
                        <a:solidFill>
                          <a:srgbClr val="C00000"/>
                        </a:solidFill>
                        <a:latin typeface="Calibri" panose="020F0502020204030204" pitchFamily="34" charset="0"/>
                        <a:cs typeface="Calibri" panose="020F0502020204030204" pitchFamily="34" charset="0"/>
                      </a:endParaRPr>
                    </a:p>
                  </a:txBody>
                  <a:tcPr marL="91458" marR="91458" marT="45732" marB="45732"/>
                </a:tc>
                <a:extLst>
                  <a:ext uri="{0D108BD9-81ED-4DB2-BD59-A6C34878D82A}">
                    <a16:rowId xmlns:a16="http://schemas.microsoft.com/office/drawing/2014/main" val="10004"/>
                  </a:ext>
                </a:extLst>
              </a:tr>
              <a:tr h="387927">
                <a:tc>
                  <a:txBody>
                    <a:bodyPr/>
                    <a:lstStyle/>
                    <a:p>
                      <a:r>
                        <a:rPr lang="en-US" sz="2000" dirty="0">
                          <a:solidFill>
                            <a:srgbClr val="C00000"/>
                          </a:solidFill>
                          <a:latin typeface="Calibri" panose="020F0502020204030204" pitchFamily="34" charset="0"/>
                          <a:cs typeface="Calibri" panose="020F0502020204030204" pitchFamily="34" charset="0"/>
                        </a:rPr>
                        <a:t>Female sex</a:t>
                      </a:r>
                    </a:p>
                  </a:txBody>
                  <a:tcPr marL="91458" marR="91458" marT="45732" marB="45732"/>
                </a:tc>
                <a:extLst>
                  <a:ext uri="{0D108BD9-81ED-4DB2-BD59-A6C34878D82A}">
                    <a16:rowId xmlns:a16="http://schemas.microsoft.com/office/drawing/2014/main" val="10005"/>
                  </a:ext>
                </a:extLst>
              </a:tr>
              <a:tr h="387927">
                <a:tc>
                  <a:txBody>
                    <a:bodyPr/>
                    <a:lstStyle/>
                    <a:p>
                      <a:r>
                        <a:rPr lang="en-US" sz="2000" dirty="0">
                          <a:solidFill>
                            <a:srgbClr val="C00000"/>
                          </a:solidFill>
                          <a:latin typeface="Calibri" panose="020F0502020204030204" pitchFamily="34" charset="0"/>
                          <a:cs typeface="Calibri" panose="020F0502020204030204" pitchFamily="34" charset="0"/>
                        </a:rPr>
                        <a:t>History of Bleeding</a:t>
                      </a:r>
                    </a:p>
                  </a:txBody>
                  <a:tcPr marL="91458" marR="91458" marT="45732" marB="45732"/>
                </a:tc>
                <a:extLst>
                  <a:ext uri="{0D108BD9-81ED-4DB2-BD59-A6C34878D82A}">
                    <a16:rowId xmlns:a16="http://schemas.microsoft.com/office/drawing/2014/main" val="10006"/>
                  </a:ext>
                </a:extLst>
              </a:tr>
              <a:tr h="387927">
                <a:tc>
                  <a:txBody>
                    <a:bodyPr/>
                    <a:lstStyle/>
                    <a:p>
                      <a:r>
                        <a:rPr lang="en-US" sz="2000" dirty="0">
                          <a:solidFill>
                            <a:srgbClr val="C00000"/>
                          </a:solidFill>
                          <a:latin typeface="Calibri" panose="020F0502020204030204" pitchFamily="34" charset="0"/>
                          <a:cs typeface="Calibri" panose="020F0502020204030204" pitchFamily="34" charset="0"/>
                        </a:rPr>
                        <a:t>Concomitant Aspirin</a:t>
                      </a:r>
                    </a:p>
                  </a:txBody>
                  <a:tcPr marL="91458" marR="91458" marT="45732" marB="45732"/>
                </a:tc>
                <a:extLst>
                  <a:ext uri="{0D108BD9-81ED-4DB2-BD59-A6C34878D82A}">
                    <a16:rowId xmlns:a16="http://schemas.microsoft.com/office/drawing/2014/main" val="10007"/>
                  </a:ext>
                </a:extLst>
              </a:tr>
              <a:tr h="387927">
                <a:tc>
                  <a:txBody>
                    <a:bodyPr/>
                    <a:lstStyle/>
                    <a:p>
                      <a:r>
                        <a:rPr lang="en-US" sz="2000" dirty="0">
                          <a:latin typeface="Calibri" panose="020F0502020204030204" pitchFamily="34" charset="0"/>
                          <a:cs typeface="Calibri" panose="020F0502020204030204" pitchFamily="34" charset="0"/>
                        </a:rPr>
                        <a:t>Diabetes</a:t>
                      </a:r>
                    </a:p>
                  </a:txBody>
                  <a:tcPr marL="91458" marR="91458" marT="45732" marB="45732"/>
                </a:tc>
                <a:extLst>
                  <a:ext uri="{0D108BD9-81ED-4DB2-BD59-A6C34878D82A}">
                    <a16:rowId xmlns:a16="http://schemas.microsoft.com/office/drawing/2014/main" val="10008"/>
                  </a:ext>
                </a:extLst>
              </a:tr>
              <a:tr h="387927">
                <a:tc>
                  <a:txBody>
                    <a:bodyPr/>
                    <a:lstStyle/>
                    <a:p>
                      <a:r>
                        <a:rPr lang="en-US" sz="2000" dirty="0">
                          <a:latin typeface="Calibri" panose="020F0502020204030204" pitchFamily="34" charset="0"/>
                          <a:cs typeface="Calibri" panose="020F0502020204030204" pitchFamily="34" charset="0"/>
                        </a:rPr>
                        <a:t>Concomitant</a:t>
                      </a:r>
                      <a:r>
                        <a:rPr lang="en-US" sz="2000" baseline="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NSAIDS</a:t>
                      </a:r>
                    </a:p>
                  </a:txBody>
                  <a:tcPr marL="91458" marR="91458" marT="45732" marB="45732"/>
                </a:tc>
                <a:extLst>
                  <a:ext uri="{0D108BD9-81ED-4DB2-BD59-A6C34878D82A}">
                    <a16:rowId xmlns:a16="http://schemas.microsoft.com/office/drawing/2014/main" val="10009"/>
                  </a:ext>
                </a:extLst>
              </a:tr>
              <a:tr h="387927">
                <a:tc>
                  <a:txBody>
                    <a:bodyPr/>
                    <a:lstStyle/>
                    <a:p>
                      <a:r>
                        <a:rPr lang="en-US" sz="2000" dirty="0">
                          <a:latin typeface="Calibri" panose="020F0502020204030204" pitchFamily="34" charset="0"/>
                          <a:cs typeface="Calibri" panose="020F0502020204030204" pitchFamily="34" charset="0"/>
                        </a:rPr>
                        <a:t>Liver Disease</a:t>
                      </a:r>
                    </a:p>
                  </a:txBody>
                  <a:tcPr marL="91458" marR="91458" marT="45732" marB="45732"/>
                </a:tc>
                <a:extLst>
                  <a:ext uri="{0D108BD9-81ED-4DB2-BD59-A6C34878D82A}">
                    <a16:rowId xmlns:a16="http://schemas.microsoft.com/office/drawing/2014/main" val="10010"/>
                  </a:ext>
                </a:extLst>
              </a:tr>
            </a:tbl>
          </a:graphicData>
        </a:graphic>
      </p:graphicFrame>
      <p:sp>
        <p:nvSpPr>
          <p:cNvPr id="2" name="Footer Placeholder 1">
            <a:extLst>
              <a:ext uri="{FF2B5EF4-FFF2-40B4-BE49-F238E27FC236}">
                <a16:creationId xmlns:a16="http://schemas.microsoft.com/office/drawing/2014/main" id="{84235BF7-94EA-AFA4-340D-8AAA216413B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Hylek EM, et al</a:t>
            </a:r>
            <a:r>
              <a:rPr kumimoji="0" lang="en-US" altLang="en-US" sz="1000" b="0" i="1" u="none" strike="noStrike" kern="1200" cap="none" spc="0" normalizeH="0" baseline="0" noProof="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 J Am Coll Cardiol. </a:t>
            </a:r>
            <a:r>
              <a:rPr kumimoji="0" lang="en-US"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2014;63:2141–47.</a:t>
            </a:r>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024FDE-2C8D-177B-9387-121D2A25FD26}"/>
              </a:ext>
            </a:extLst>
          </p:cNvPr>
          <p:cNvGrpSpPr/>
          <p:nvPr/>
        </p:nvGrpSpPr>
        <p:grpSpPr>
          <a:xfrm>
            <a:off x="1295400" y="3652572"/>
            <a:ext cx="7881382" cy="2748228"/>
            <a:chOff x="1904999" y="3200399"/>
            <a:chExt cx="7086601" cy="2471089"/>
          </a:xfrm>
        </p:grpSpPr>
        <p:pic>
          <p:nvPicPr>
            <p:cNvPr id="6" name="Picture 5">
              <a:extLst>
                <a:ext uri="{FF2B5EF4-FFF2-40B4-BE49-F238E27FC236}">
                  <a16:creationId xmlns:a16="http://schemas.microsoft.com/office/drawing/2014/main" id="{264D44C4-839D-AB24-CAC4-0374421D56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061" t="2248"/>
            <a:stretch/>
          </p:blipFill>
          <p:spPr>
            <a:xfrm>
              <a:off x="1904999" y="3200399"/>
              <a:ext cx="7086601" cy="1799815"/>
            </a:xfrm>
            <a:prstGeom prst="rect">
              <a:avLst/>
            </a:prstGeom>
            <a:effectLst/>
          </p:spPr>
        </p:pic>
        <p:pic>
          <p:nvPicPr>
            <p:cNvPr id="7" name="Picture 6">
              <a:extLst>
                <a:ext uri="{FF2B5EF4-FFF2-40B4-BE49-F238E27FC236}">
                  <a16:creationId xmlns:a16="http://schemas.microsoft.com/office/drawing/2014/main" id="{745BD2A2-6A4C-7D79-0135-5DD0992B1C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24"/>
            <a:stretch/>
          </p:blipFill>
          <p:spPr>
            <a:xfrm>
              <a:off x="1904999" y="4942677"/>
              <a:ext cx="7086601" cy="728811"/>
            </a:xfrm>
            <a:prstGeom prst="rect">
              <a:avLst/>
            </a:prstGeom>
          </p:spPr>
        </p:pic>
      </p:grpSp>
      <p:sp>
        <p:nvSpPr>
          <p:cNvPr id="5" name="Content Placeholder 4">
            <a:extLst>
              <a:ext uri="{FF2B5EF4-FFF2-40B4-BE49-F238E27FC236}">
                <a16:creationId xmlns:a16="http://schemas.microsoft.com/office/drawing/2014/main" id="{B6500AFE-7EE5-BC18-2131-05E7D29F40D4}"/>
              </a:ext>
            </a:extLst>
          </p:cNvPr>
          <p:cNvSpPr>
            <a:spLocks noGrp="1"/>
          </p:cNvSpPr>
          <p:nvPr>
            <p:ph idx="1"/>
          </p:nvPr>
        </p:nvSpPr>
        <p:spPr>
          <a:xfrm>
            <a:off x="838200" y="2740989"/>
            <a:ext cx="10896600" cy="990600"/>
          </a:xfrm>
        </p:spPr>
        <p:txBody>
          <a:bodyPr>
            <a:normAutofit/>
          </a:bodyPr>
          <a:lstStyle/>
          <a:p>
            <a:pPr marL="0" indent="0">
              <a:buNone/>
            </a:pPr>
            <a:r>
              <a:rPr lang="en-US" altLang="en-US" sz="1800" b="0" dirty="0">
                <a:solidFill>
                  <a:srgbClr val="000000"/>
                </a:solidFill>
              </a:rPr>
              <a:t>ABC-bleeding score (age, biomarkers [</a:t>
            </a:r>
            <a:r>
              <a:rPr lang="en-US" altLang="en-US" sz="1800" b="0" dirty="0">
                <a:solidFill>
                  <a:srgbClr val="FF0000"/>
                </a:solidFill>
              </a:rPr>
              <a:t>GDF-15, </a:t>
            </a:r>
            <a:r>
              <a:rPr lang="en-US" altLang="en-US" sz="1800" b="0" dirty="0" err="1">
                <a:solidFill>
                  <a:srgbClr val="FF0000"/>
                </a:solidFill>
              </a:rPr>
              <a:t>cTnT-hs</a:t>
            </a:r>
            <a:r>
              <a:rPr lang="en-US" altLang="en-US" sz="1800" b="0" dirty="0">
                <a:solidFill>
                  <a:srgbClr val="FF0000"/>
                </a:solidFill>
              </a:rPr>
              <a:t> </a:t>
            </a:r>
            <a:r>
              <a:rPr lang="en-US" altLang="en-US" sz="1800" b="0" dirty="0">
                <a:solidFill>
                  <a:srgbClr val="000000"/>
                </a:solidFill>
              </a:rPr>
              <a:t>(or </a:t>
            </a:r>
            <a:r>
              <a:rPr lang="en-US" altLang="en-US" sz="1800" b="0" dirty="0" err="1">
                <a:solidFill>
                  <a:srgbClr val="FF0000"/>
                </a:solidFill>
              </a:rPr>
              <a:t>creat</a:t>
            </a:r>
            <a:r>
              <a:rPr lang="en-US" altLang="en-US" sz="1800" b="0" dirty="0">
                <a:solidFill>
                  <a:srgbClr val="FF0000"/>
                </a:solidFill>
              </a:rPr>
              <a:t> clearance</a:t>
            </a:r>
            <a:r>
              <a:rPr lang="en-US" altLang="en-US" sz="1800" b="0" dirty="0">
                <a:solidFill>
                  <a:srgbClr val="000000"/>
                </a:solidFill>
              </a:rPr>
              <a:t>), and </a:t>
            </a:r>
            <a:r>
              <a:rPr lang="en-US" altLang="en-US" sz="1800" b="0" dirty="0">
                <a:solidFill>
                  <a:srgbClr val="FF0000"/>
                </a:solidFill>
              </a:rPr>
              <a:t>hemoglobin</a:t>
            </a:r>
            <a:r>
              <a:rPr lang="en-US" altLang="en-US" sz="1800" b="0" dirty="0">
                <a:solidFill>
                  <a:srgbClr val="000000"/>
                </a:solidFill>
              </a:rPr>
              <a:t>], and clinical history [</a:t>
            </a:r>
            <a:r>
              <a:rPr lang="en-US" altLang="en-US" sz="1800" b="0" dirty="0">
                <a:solidFill>
                  <a:srgbClr val="FF0000"/>
                </a:solidFill>
              </a:rPr>
              <a:t>previous bleeding</a:t>
            </a:r>
            <a:r>
              <a:rPr lang="en-US" altLang="en-US" sz="1800" b="0" dirty="0">
                <a:solidFill>
                  <a:srgbClr val="000000"/>
                </a:solidFill>
              </a:rPr>
              <a:t>]) score yielded a </a:t>
            </a:r>
            <a:r>
              <a:rPr lang="en-US" altLang="en-US" sz="1800" b="0" dirty="0">
                <a:solidFill>
                  <a:srgbClr val="FF0000"/>
                </a:solidFill>
              </a:rPr>
              <a:t>higher c-index </a:t>
            </a:r>
            <a:r>
              <a:rPr lang="en-US" altLang="en-US" sz="1800" b="0" dirty="0">
                <a:solidFill>
                  <a:srgbClr val="000000"/>
                </a:solidFill>
              </a:rPr>
              <a:t>than HAS-BLED and ORBIT scores for major bleeding in both the derivation (</a:t>
            </a:r>
            <a:r>
              <a:rPr lang="en-US" altLang="en-US" sz="1800" b="0" dirty="0"/>
              <a:t>0.68 vs 0.61 vs 0.65) and validation (0.71 vs 0.62 vs 0.68) cohorts</a:t>
            </a:r>
          </a:p>
        </p:txBody>
      </p:sp>
      <p:sp>
        <p:nvSpPr>
          <p:cNvPr id="3" name="Title 2">
            <a:extLst>
              <a:ext uri="{FF2B5EF4-FFF2-40B4-BE49-F238E27FC236}">
                <a16:creationId xmlns:a16="http://schemas.microsoft.com/office/drawing/2014/main" id="{68C71CB3-0D5C-8BE3-CC92-362D92770F51}"/>
              </a:ext>
            </a:extLst>
          </p:cNvPr>
          <p:cNvSpPr>
            <a:spLocks noGrp="1"/>
          </p:cNvSpPr>
          <p:nvPr>
            <p:ph type="title"/>
          </p:nvPr>
        </p:nvSpPr>
        <p:spPr>
          <a:xfrm>
            <a:off x="838200" y="345780"/>
            <a:ext cx="10515600" cy="2238251"/>
          </a:xfrm>
        </p:spPr>
        <p:txBody>
          <a:bodyPr>
            <a:normAutofit/>
          </a:bodyPr>
          <a:lstStyle/>
          <a:p>
            <a:r>
              <a:rPr lang="en-US" dirty="0"/>
              <a:t>The novel biomarker-based ABC (age, biomarkers, clinical history)-bleeding risk score for patients with atrial fibrillation: a derivation and validation study </a:t>
            </a:r>
          </a:p>
        </p:txBody>
      </p:sp>
      <p:sp>
        <p:nvSpPr>
          <p:cNvPr id="9" name="Footer Placeholder 8">
            <a:extLst>
              <a:ext uri="{FF2B5EF4-FFF2-40B4-BE49-F238E27FC236}">
                <a16:creationId xmlns:a16="http://schemas.microsoft.com/office/drawing/2014/main" id="{9902654F-64B7-A299-7616-D42F18558A17}"/>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Hijazi Z, et al. </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Lancet. </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2016;387(10035): 2302–11.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4">
            <a:extLst>
              <a:ext uri="{FF2B5EF4-FFF2-40B4-BE49-F238E27FC236}">
                <a16:creationId xmlns:a16="http://schemas.microsoft.com/office/drawing/2014/main" id="{9E82C445-EDF2-0081-6CAF-DF160020EC3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448" t="7751" r="1106"/>
          <a:stretch/>
        </p:blipFill>
        <p:spPr bwMode="auto">
          <a:xfrm>
            <a:off x="1295400" y="1371600"/>
            <a:ext cx="10018368" cy="485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19A3F9B-21F0-0E2F-3C2F-93B3A615ED93}"/>
              </a:ext>
            </a:extLst>
          </p:cNvPr>
          <p:cNvSpPr/>
          <p:nvPr/>
        </p:nvSpPr>
        <p:spPr>
          <a:xfrm>
            <a:off x="1703040" y="3276599"/>
            <a:ext cx="3707160" cy="147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3130FDF9-189F-98E9-D1A3-05779687EB30}"/>
              </a:ext>
            </a:extLst>
          </p:cNvPr>
          <p:cNvSpPr/>
          <p:nvPr/>
        </p:nvSpPr>
        <p:spPr>
          <a:xfrm>
            <a:off x="7086600" y="3276599"/>
            <a:ext cx="3810000" cy="147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7642C13-FA5E-830F-9975-A8C0181C3DE1}"/>
              </a:ext>
            </a:extLst>
          </p:cNvPr>
          <p:cNvSpPr/>
          <p:nvPr/>
        </p:nvSpPr>
        <p:spPr>
          <a:xfrm>
            <a:off x="1703041" y="4748847"/>
            <a:ext cx="3707160" cy="147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397207C0-FC0A-E345-1DA4-42000E9A9E4F}"/>
              </a:ext>
            </a:extLst>
          </p:cNvPr>
          <p:cNvSpPr/>
          <p:nvPr/>
        </p:nvSpPr>
        <p:spPr>
          <a:xfrm>
            <a:off x="7086599" y="4748847"/>
            <a:ext cx="3810001" cy="147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9865" name="Rectangle 2">
            <a:extLst>
              <a:ext uri="{FF2B5EF4-FFF2-40B4-BE49-F238E27FC236}">
                <a16:creationId xmlns:a16="http://schemas.microsoft.com/office/drawing/2014/main" id="{4ED08C9F-6223-C8FE-C0AC-6B29C3102275}"/>
              </a:ext>
            </a:extLst>
          </p:cNvPr>
          <p:cNvSpPr>
            <a:spLocks noChangeArrowheads="1"/>
          </p:cNvSpPr>
          <p:nvPr/>
        </p:nvSpPr>
        <p:spPr bwMode="auto">
          <a:xfrm>
            <a:off x="4836767" y="6107113"/>
            <a:ext cx="274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Swiss-AF and BEAT-AF</a:t>
            </a:r>
          </a:p>
        </p:txBody>
      </p:sp>
      <p:sp>
        <p:nvSpPr>
          <p:cNvPr id="3" name="Title 2">
            <a:extLst>
              <a:ext uri="{FF2B5EF4-FFF2-40B4-BE49-F238E27FC236}">
                <a16:creationId xmlns:a16="http://schemas.microsoft.com/office/drawing/2014/main" id="{9A9780EA-4D1E-3EB3-56A2-43337B942146}"/>
              </a:ext>
            </a:extLst>
          </p:cNvPr>
          <p:cNvSpPr>
            <a:spLocks noGrp="1"/>
          </p:cNvSpPr>
          <p:nvPr>
            <p:ph type="title"/>
          </p:nvPr>
        </p:nvSpPr>
        <p:spPr>
          <a:xfrm>
            <a:off x="838200" y="265650"/>
            <a:ext cx="10515600" cy="1105949"/>
          </a:xfrm>
        </p:spPr>
        <p:txBody>
          <a:bodyPr>
            <a:normAutofit/>
          </a:bodyPr>
          <a:lstStyle/>
          <a:p>
            <a:r>
              <a:rPr lang="en-US" dirty="0"/>
              <a:t>Bleeding and risk of subsequent events for AF patients on anticoagulation</a:t>
            </a:r>
          </a:p>
        </p:txBody>
      </p:sp>
      <p:sp>
        <p:nvSpPr>
          <p:cNvPr id="4" name="Footer Placeholder 9">
            <a:extLst>
              <a:ext uri="{FF2B5EF4-FFF2-40B4-BE49-F238E27FC236}">
                <a16:creationId xmlns:a16="http://schemas.microsoft.com/office/drawing/2014/main" id="{75784EB2-C3A5-01CB-ECFF-D588676FCFB0}"/>
              </a:ext>
            </a:extLst>
          </p:cNvPr>
          <p:cNvSpPr>
            <a:spLocks noGrp="1"/>
          </p:cNvSpPr>
          <p:nvPr>
            <p:ph type="ftr" sz="quarter" idx="3"/>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Harrington J &amp; Granger C.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 Heart J.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2022;43(47):4909-11.</a:t>
            </a:r>
            <a:endPar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4">
            <a:extLst>
              <a:ext uri="{FF2B5EF4-FFF2-40B4-BE49-F238E27FC236}">
                <a16:creationId xmlns:a16="http://schemas.microsoft.com/office/drawing/2014/main" id="{9E82C445-EDF2-0081-6CAF-DF160020EC3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448" t="7751" r="1106"/>
          <a:stretch/>
        </p:blipFill>
        <p:spPr bwMode="auto">
          <a:xfrm>
            <a:off x="1295400" y="1371600"/>
            <a:ext cx="10018368" cy="485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7642C13-FA5E-830F-9975-A8C0181C3DE1}"/>
              </a:ext>
            </a:extLst>
          </p:cNvPr>
          <p:cNvSpPr/>
          <p:nvPr/>
        </p:nvSpPr>
        <p:spPr>
          <a:xfrm>
            <a:off x="1703041" y="4748847"/>
            <a:ext cx="3707160" cy="147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397207C0-FC0A-E345-1DA4-42000E9A9E4F}"/>
              </a:ext>
            </a:extLst>
          </p:cNvPr>
          <p:cNvSpPr/>
          <p:nvPr/>
        </p:nvSpPr>
        <p:spPr>
          <a:xfrm>
            <a:off x="7086599" y="4748847"/>
            <a:ext cx="3810001" cy="147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9865" name="Rectangle 2">
            <a:extLst>
              <a:ext uri="{FF2B5EF4-FFF2-40B4-BE49-F238E27FC236}">
                <a16:creationId xmlns:a16="http://schemas.microsoft.com/office/drawing/2014/main" id="{4ED08C9F-6223-C8FE-C0AC-6B29C3102275}"/>
              </a:ext>
            </a:extLst>
          </p:cNvPr>
          <p:cNvSpPr>
            <a:spLocks noChangeArrowheads="1"/>
          </p:cNvSpPr>
          <p:nvPr/>
        </p:nvSpPr>
        <p:spPr bwMode="auto">
          <a:xfrm>
            <a:off x="4836767" y="6107113"/>
            <a:ext cx="274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Swiss-AF and BEAT-AF</a:t>
            </a:r>
          </a:p>
        </p:txBody>
      </p:sp>
      <p:sp>
        <p:nvSpPr>
          <p:cNvPr id="3" name="Title 2">
            <a:extLst>
              <a:ext uri="{FF2B5EF4-FFF2-40B4-BE49-F238E27FC236}">
                <a16:creationId xmlns:a16="http://schemas.microsoft.com/office/drawing/2014/main" id="{9A9780EA-4D1E-3EB3-56A2-43337B942146}"/>
              </a:ext>
            </a:extLst>
          </p:cNvPr>
          <p:cNvSpPr>
            <a:spLocks noGrp="1"/>
          </p:cNvSpPr>
          <p:nvPr>
            <p:ph type="title"/>
          </p:nvPr>
        </p:nvSpPr>
        <p:spPr>
          <a:xfrm>
            <a:off x="838200" y="265650"/>
            <a:ext cx="10515600" cy="1105949"/>
          </a:xfrm>
        </p:spPr>
        <p:txBody>
          <a:bodyPr>
            <a:normAutofit/>
          </a:bodyPr>
          <a:lstStyle/>
          <a:p>
            <a:r>
              <a:rPr lang="en-US" dirty="0"/>
              <a:t>Bleeding and risk of subsequent events for AF patients on anticoagulation</a:t>
            </a:r>
          </a:p>
        </p:txBody>
      </p:sp>
      <p:sp>
        <p:nvSpPr>
          <p:cNvPr id="4" name="Footer Placeholder 9">
            <a:extLst>
              <a:ext uri="{FF2B5EF4-FFF2-40B4-BE49-F238E27FC236}">
                <a16:creationId xmlns:a16="http://schemas.microsoft.com/office/drawing/2014/main" id="{75784EB2-C3A5-01CB-ECFF-D588676FCFB0}"/>
              </a:ext>
            </a:extLst>
          </p:cNvPr>
          <p:cNvSpPr>
            <a:spLocks noGrp="1"/>
          </p:cNvSpPr>
          <p:nvPr>
            <p:ph type="ftr" sz="quarter" idx="3"/>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Harrington J &amp; Granger C.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 Heart J.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2022;43(47):4909-11.</a:t>
            </a:r>
            <a:endPar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endParaRPr>
          </a:p>
        </p:txBody>
      </p:sp>
    </p:spTree>
    <p:extLst>
      <p:ext uri="{BB962C8B-B14F-4D97-AF65-F5344CB8AC3E}">
        <p14:creationId xmlns:p14="http://schemas.microsoft.com/office/powerpoint/2010/main" val="361333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4">
            <a:extLst>
              <a:ext uri="{FF2B5EF4-FFF2-40B4-BE49-F238E27FC236}">
                <a16:creationId xmlns:a16="http://schemas.microsoft.com/office/drawing/2014/main" id="{9E82C445-EDF2-0081-6CAF-DF160020EC3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448" t="7751" r="1106"/>
          <a:stretch/>
        </p:blipFill>
        <p:spPr bwMode="auto">
          <a:xfrm>
            <a:off x="1295400" y="1371600"/>
            <a:ext cx="10018368" cy="485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5" name="Rectangle 2">
            <a:extLst>
              <a:ext uri="{FF2B5EF4-FFF2-40B4-BE49-F238E27FC236}">
                <a16:creationId xmlns:a16="http://schemas.microsoft.com/office/drawing/2014/main" id="{4ED08C9F-6223-C8FE-C0AC-6B29C3102275}"/>
              </a:ext>
            </a:extLst>
          </p:cNvPr>
          <p:cNvSpPr>
            <a:spLocks noChangeArrowheads="1"/>
          </p:cNvSpPr>
          <p:nvPr/>
        </p:nvSpPr>
        <p:spPr bwMode="auto">
          <a:xfrm>
            <a:off x="4836767" y="6107113"/>
            <a:ext cx="274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Swiss-AF and BEAT-AF</a:t>
            </a:r>
          </a:p>
        </p:txBody>
      </p:sp>
      <p:sp>
        <p:nvSpPr>
          <p:cNvPr id="3" name="Title 2">
            <a:extLst>
              <a:ext uri="{FF2B5EF4-FFF2-40B4-BE49-F238E27FC236}">
                <a16:creationId xmlns:a16="http://schemas.microsoft.com/office/drawing/2014/main" id="{9A9780EA-4D1E-3EB3-56A2-43337B942146}"/>
              </a:ext>
            </a:extLst>
          </p:cNvPr>
          <p:cNvSpPr>
            <a:spLocks noGrp="1"/>
          </p:cNvSpPr>
          <p:nvPr>
            <p:ph type="title"/>
          </p:nvPr>
        </p:nvSpPr>
        <p:spPr>
          <a:xfrm>
            <a:off x="838200" y="265650"/>
            <a:ext cx="10515600" cy="1105949"/>
          </a:xfrm>
        </p:spPr>
        <p:txBody>
          <a:bodyPr>
            <a:normAutofit/>
          </a:bodyPr>
          <a:lstStyle/>
          <a:p>
            <a:r>
              <a:rPr lang="en-US" dirty="0"/>
              <a:t>Bleeding and risk of subsequent events for AF patients on anticoagulation</a:t>
            </a:r>
          </a:p>
        </p:txBody>
      </p:sp>
      <p:sp>
        <p:nvSpPr>
          <p:cNvPr id="4" name="Footer Placeholder 9">
            <a:extLst>
              <a:ext uri="{FF2B5EF4-FFF2-40B4-BE49-F238E27FC236}">
                <a16:creationId xmlns:a16="http://schemas.microsoft.com/office/drawing/2014/main" id="{75784EB2-C3A5-01CB-ECFF-D588676FCFB0}"/>
              </a:ext>
            </a:extLst>
          </p:cNvPr>
          <p:cNvSpPr>
            <a:spLocks noGrp="1"/>
          </p:cNvSpPr>
          <p:nvPr>
            <p:ph type="ftr" sz="quarter" idx="3"/>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Harrington J &amp; Granger C.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 Heart J.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rPr>
              <a:t>2022;43(47):4909-11.</a:t>
            </a:r>
            <a:endPar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ＭＳ Ｐゴシック" panose="020B0600070205080204" pitchFamily="34" charset="-128"/>
              <a:cs typeface="+mn-cs"/>
            </a:endParaRPr>
          </a:p>
        </p:txBody>
      </p:sp>
    </p:spTree>
    <p:extLst>
      <p:ext uri="{BB962C8B-B14F-4D97-AF65-F5344CB8AC3E}">
        <p14:creationId xmlns:p14="http://schemas.microsoft.com/office/powerpoint/2010/main" val="191932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New Frontiers in Anticoagulation: Factor XI/XIa Inhibitors </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currently available therapeutics and how they affect multiple pathways involved in the coagulation cascade, thereby increasing the potential for serious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current decision pathways for initiation of anticoagulation treatment and shared patient-physician decision-making, emphasizing potential prescriber bias that limits more widespread adoption of DOAC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cardiac and non-cardiac patient populations where DOACs have limitations or contraindications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factor XI and factor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XIa</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inhibition and review new and emerging anticoagulation pharmacotherapy for VTE, AF, secondary stroke prevention, and post-MI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BC7B-4455-A88A-C920-A143D8FFAEAF}"/>
              </a:ext>
            </a:extLst>
          </p:cNvPr>
          <p:cNvSpPr>
            <a:spLocks noGrp="1"/>
          </p:cNvSpPr>
          <p:nvPr>
            <p:ph type="title"/>
          </p:nvPr>
        </p:nvSpPr>
        <p:spPr>
          <a:xfrm>
            <a:off x="831850" y="1101482"/>
            <a:ext cx="10515600" cy="4842118"/>
          </a:xfrm>
        </p:spPr>
        <p:txBody>
          <a:bodyPr>
            <a:normAutofit/>
          </a:bodyPr>
          <a:lstStyle/>
          <a:p>
            <a:r>
              <a:rPr lang="en-US" dirty="0"/>
              <a:t>Are NOACs safe and effective </a:t>
            </a:r>
            <a:br>
              <a:rPr lang="en-US" dirty="0"/>
            </a:br>
            <a:r>
              <a:rPr lang="en-US" dirty="0"/>
              <a:t>in the elderly?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4">
            <a:extLst>
              <a:ext uri="{FF2B5EF4-FFF2-40B4-BE49-F238E27FC236}">
                <a16:creationId xmlns:a16="http://schemas.microsoft.com/office/drawing/2014/main" id="{91410BF9-251E-4816-6B40-CEF9A4CFD0E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09638" y="390534"/>
            <a:ext cx="8697498" cy="10736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2931" name="Picture 5">
            <a:extLst>
              <a:ext uri="{FF2B5EF4-FFF2-40B4-BE49-F238E27FC236}">
                <a16:creationId xmlns:a16="http://schemas.microsoft.com/office/drawing/2014/main" id="{F0B7E9A5-7543-FE39-42F5-0B0312791F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47803" y="2079749"/>
            <a:ext cx="4944466" cy="301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2" name="Picture 6">
            <a:extLst>
              <a:ext uri="{FF2B5EF4-FFF2-40B4-BE49-F238E27FC236}">
                <a16:creationId xmlns:a16="http://schemas.microsoft.com/office/drawing/2014/main" id="{74E6B2DC-4D99-B28B-B037-962039D0C9A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497713" y="2079749"/>
            <a:ext cx="4975123" cy="301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3" name="TextBox 7">
            <a:extLst>
              <a:ext uri="{FF2B5EF4-FFF2-40B4-BE49-F238E27FC236}">
                <a16:creationId xmlns:a16="http://schemas.microsoft.com/office/drawing/2014/main" id="{09850D64-72CD-AAA5-886B-3875A5ED71AD}"/>
              </a:ext>
            </a:extLst>
          </p:cNvPr>
          <p:cNvSpPr txBox="1">
            <a:spLocks noChangeArrowheads="1"/>
          </p:cNvSpPr>
          <p:nvPr/>
        </p:nvSpPr>
        <p:spPr bwMode="auto">
          <a:xfrm>
            <a:off x="2667000" y="5172385"/>
            <a:ext cx="11901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Stroke/SE</a:t>
            </a:r>
          </a:p>
        </p:txBody>
      </p:sp>
      <p:sp>
        <p:nvSpPr>
          <p:cNvPr id="252934" name="TextBox 8">
            <a:extLst>
              <a:ext uri="{FF2B5EF4-FFF2-40B4-BE49-F238E27FC236}">
                <a16:creationId xmlns:a16="http://schemas.microsoft.com/office/drawing/2014/main" id="{1AF0FB09-F8FD-4EDD-7425-A4E79051EC3A}"/>
              </a:ext>
            </a:extLst>
          </p:cNvPr>
          <p:cNvSpPr txBox="1">
            <a:spLocks noChangeArrowheads="1"/>
          </p:cNvSpPr>
          <p:nvPr/>
        </p:nvSpPr>
        <p:spPr bwMode="auto">
          <a:xfrm>
            <a:off x="8435975" y="5172385"/>
            <a:ext cx="17700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Major bleeding</a:t>
            </a:r>
          </a:p>
        </p:txBody>
      </p:sp>
      <p:sp>
        <p:nvSpPr>
          <p:cNvPr id="252935" name="TextBox 9">
            <a:extLst>
              <a:ext uri="{FF2B5EF4-FFF2-40B4-BE49-F238E27FC236}">
                <a16:creationId xmlns:a16="http://schemas.microsoft.com/office/drawing/2014/main" id="{F3705845-129F-B0D7-9295-B6321CAE89EA}"/>
              </a:ext>
            </a:extLst>
          </p:cNvPr>
          <p:cNvSpPr txBox="1">
            <a:spLocks noChangeArrowheads="1"/>
          </p:cNvSpPr>
          <p:nvPr/>
        </p:nvSpPr>
        <p:spPr bwMode="auto">
          <a:xfrm>
            <a:off x="9841937" y="458901"/>
            <a:ext cx="2035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Japan, n=984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Age 80 years and older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(mean 87 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Edox</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15 mg</a:t>
            </a:r>
          </a:p>
        </p:txBody>
      </p:sp>
      <p:sp>
        <p:nvSpPr>
          <p:cNvPr id="252937" name="TextBox 11">
            <a:extLst>
              <a:ext uri="{FF2B5EF4-FFF2-40B4-BE49-F238E27FC236}">
                <a16:creationId xmlns:a16="http://schemas.microsoft.com/office/drawing/2014/main" id="{BD7E8ED0-D95C-3DAD-1A6D-7672DDB4F09F}"/>
              </a:ext>
            </a:extLst>
          </p:cNvPr>
          <p:cNvSpPr txBox="1">
            <a:spLocks noChangeArrowheads="1"/>
          </p:cNvSpPr>
          <p:nvPr/>
        </p:nvSpPr>
        <p:spPr bwMode="auto">
          <a:xfrm>
            <a:off x="3998687" y="5881688"/>
            <a:ext cx="4189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Hemorrhagic stroke: 0 </a:t>
            </a:r>
            <a:r>
              <a:rPr kumimoji="0" lang="en-US" altLang="en-US" sz="20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edox</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2 placebo</a:t>
            </a:r>
          </a:p>
        </p:txBody>
      </p:sp>
      <p:sp>
        <p:nvSpPr>
          <p:cNvPr id="252938" name="TextBox 12">
            <a:extLst>
              <a:ext uri="{FF2B5EF4-FFF2-40B4-BE49-F238E27FC236}">
                <a16:creationId xmlns:a16="http://schemas.microsoft.com/office/drawing/2014/main" id="{7C9061C8-8BA9-97E2-83BE-EEBC692F540D}"/>
              </a:ext>
            </a:extLst>
          </p:cNvPr>
          <p:cNvSpPr txBox="1">
            <a:spLocks noChangeArrowheads="1"/>
          </p:cNvSpPr>
          <p:nvPr/>
        </p:nvSpPr>
        <p:spPr bwMode="auto">
          <a:xfrm>
            <a:off x="909638" y="1057275"/>
            <a:ext cx="1757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ELDERCARE</a:t>
            </a:r>
          </a:p>
        </p:txBody>
      </p:sp>
      <p:sp>
        <p:nvSpPr>
          <p:cNvPr id="5" name="Footer Placeholder 4">
            <a:extLst>
              <a:ext uri="{FF2B5EF4-FFF2-40B4-BE49-F238E27FC236}">
                <a16:creationId xmlns:a16="http://schemas.microsoft.com/office/drawing/2014/main" id="{9CE9F3F7-3E0B-ACB0-D1BC-A9E52D9B7530}"/>
              </a:ext>
            </a:extLst>
          </p:cNvPr>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Okumura K, et al. </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N </a:t>
            </a:r>
            <a:r>
              <a:rPr kumimoji="0" lang="en-US" alt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Engl</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J Med. </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2020;383:1735-45.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a:extLst>
              <a:ext uri="{FF2B5EF4-FFF2-40B4-BE49-F238E27FC236}">
                <a16:creationId xmlns:a16="http://schemas.microsoft.com/office/drawing/2014/main" id="{63F4CF8D-77AC-FC48-24B4-88321BFD52C0}"/>
              </a:ext>
            </a:extLst>
          </p:cNvPr>
          <p:cNvSpPr>
            <a:spLocks noGrp="1" noChangeArrowheads="1"/>
          </p:cNvSpPr>
          <p:nvPr>
            <p:ph type="title"/>
          </p:nvPr>
        </p:nvSpPr>
        <p:spPr bwMode="auto">
          <a:xfrm>
            <a:off x="838200" y="377825"/>
            <a:ext cx="10972800" cy="1106488"/>
          </a:xfrm>
        </p:spPr>
        <p:txBody>
          <a:bodyPr vert="horz" wrap="square" lIns="91440" tIns="45720" rIns="91440" bIns="45720" numCol="1" anchor="t" anchorCtr="0" compatLnSpc="1">
            <a:prstTxWarp prst="textNoShape">
              <a:avLst/>
            </a:prstTxWarp>
            <a:noAutofit/>
          </a:bodyPr>
          <a:lstStyle/>
          <a:p>
            <a:r>
              <a:rPr lang="en-GB" altLang="en-US" sz="2800" dirty="0"/>
              <a:t>AVERROES:</a:t>
            </a:r>
            <a:r>
              <a:rPr lang="en-US" altLang="en-US" sz="2800" dirty="0"/>
              <a:t> Apixaban in the elderly, compared to aspirin</a:t>
            </a:r>
            <a:br>
              <a:rPr lang="en-US" altLang="en-US" sz="2800" dirty="0"/>
            </a:br>
            <a:r>
              <a:rPr lang="en-US" altLang="en-US" sz="2800" dirty="0"/>
              <a:t>(1898 patients ≥ 75 years; 82% of those got 5 mg bid)</a:t>
            </a:r>
            <a:endParaRPr lang="ar-AE" altLang="en-US" sz="2800" dirty="0"/>
          </a:p>
        </p:txBody>
      </p:sp>
      <p:pic>
        <p:nvPicPr>
          <p:cNvPr id="253955" name="Picture 2" descr="C:\Users\sdavies\Desktop\F1.large.jpg">
            <a:extLst>
              <a:ext uri="{FF2B5EF4-FFF2-40B4-BE49-F238E27FC236}">
                <a16:creationId xmlns:a16="http://schemas.microsoft.com/office/drawing/2014/main" id="{08FE5E2F-902A-EB80-A2C8-1C30A8207F8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13840" y="2231922"/>
            <a:ext cx="4627786"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6" name="ZoneTexte 22">
            <a:extLst>
              <a:ext uri="{FF2B5EF4-FFF2-40B4-BE49-F238E27FC236}">
                <a16:creationId xmlns:a16="http://schemas.microsoft.com/office/drawing/2014/main" id="{9D9BFC34-5615-1F78-90E5-AECED15A525C}"/>
              </a:ext>
            </a:extLst>
          </p:cNvPr>
          <p:cNvSpPr txBox="1">
            <a:spLocks noChangeArrowheads="1"/>
          </p:cNvSpPr>
          <p:nvPr/>
        </p:nvSpPr>
        <p:spPr bwMode="auto">
          <a:xfrm>
            <a:off x="8124755" y="1990366"/>
            <a:ext cx="2078038" cy="34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706" tIns="38372" rIns="76706" bIns="38372">
            <a:spAutoFit/>
          </a:bodyPr>
          <a:lstStyle>
            <a:lvl1pPr defTabSz="457200">
              <a:spcBef>
                <a:spcPct val="20000"/>
              </a:spcBef>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200150" indent="-285750" defTabSz="457200">
              <a:spcBef>
                <a:spcPct val="20000"/>
              </a:spcBef>
              <a:buFont typeface="Courier New" panose="02070309020205020404" pitchFamily="49" charset="0"/>
              <a:buChar char="o"/>
              <a:defRPr sz="1600">
                <a:solidFill>
                  <a:srgbClr val="000000"/>
                </a:solidFill>
                <a:latin typeface="Arial" panose="020B0604020202020204" pitchFamily="34" charset="0"/>
                <a:cs typeface="Arial" panose="020B0604020202020204" pitchFamily="34" charset="0"/>
              </a:defRPr>
            </a:lvl3pPr>
            <a:lvl4pPr marL="1543050" indent="-171450" defTabSz="457200">
              <a:spcBef>
                <a:spcPct val="20000"/>
              </a:spcBef>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defRPr>
            </a:lvl4pPr>
            <a:lvl5pPr marL="2000250" indent="-171450" defTabSz="457200">
              <a:spcBef>
                <a:spcPct val="20000"/>
              </a:spcBef>
              <a:buFont typeface="Arial" panose="020B0604020202020204" pitchFamily="34" charset="0"/>
              <a:buChar char="•"/>
              <a:defRPr sz="1000">
                <a:solidFill>
                  <a:srgbClr val="000000"/>
                </a:solidFill>
                <a:latin typeface="Arial" panose="020B0604020202020204" pitchFamily="34" charset="0"/>
                <a:cs typeface="Arial" panose="020B0604020202020204" pitchFamily="34" charset="0"/>
              </a:defRPr>
            </a:lvl5pPr>
            <a:lvl6pPr marL="2457450" indent="-171450" defTabSz="457200" eaLnBrk="0" fontAlgn="base" hangingPunct="0">
              <a:spcBef>
                <a:spcPct val="20000"/>
              </a:spcBef>
              <a:spcAft>
                <a:spcPct val="0"/>
              </a:spcAft>
              <a:buFont typeface="Arial" panose="020B0604020202020204" pitchFamily="34" charset="0"/>
              <a:buChar char="•"/>
              <a:defRPr sz="1000">
                <a:solidFill>
                  <a:srgbClr val="000000"/>
                </a:solidFill>
                <a:latin typeface="Arial" panose="020B0604020202020204" pitchFamily="34" charset="0"/>
                <a:cs typeface="Arial" panose="020B0604020202020204" pitchFamily="34" charset="0"/>
              </a:defRPr>
            </a:lvl6pPr>
            <a:lvl7pPr marL="2914650" indent="-171450" defTabSz="457200" eaLnBrk="0" fontAlgn="base" hangingPunct="0">
              <a:spcBef>
                <a:spcPct val="20000"/>
              </a:spcBef>
              <a:spcAft>
                <a:spcPct val="0"/>
              </a:spcAft>
              <a:buFont typeface="Arial" panose="020B0604020202020204" pitchFamily="34" charset="0"/>
              <a:buChar char="•"/>
              <a:defRPr sz="1000">
                <a:solidFill>
                  <a:srgbClr val="000000"/>
                </a:solidFill>
                <a:latin typeface="Arial" panose="020B0604020202020204" pitchFamily="34" charset="0"/>
                <a:cs typeface="Arial" panose="020B0604020202020204" pitchFamily="34" charset="0"/>
              </a:defRPr>
            </a:lvl7pPr>
            <a:lvl8pPr marL="3371850" indent="-171450" defTabSz="457200" eaLnBrk="0" fontAlgn="base" hangingPunct="0">
              <a:spcBef>
                <a:spcPct val="20000"/>
              </a:spcBef>
              <a:spcAft>
                <a:spcPct val="0"/>
              </a:spcAft>
              <a:buFont typeface="Arial" panose="020B0604020202020204" pitchFamily="34" charset="0"/>
              <a:buChar char="•"/>
              <a:defRPr sz="1000">
                <a:solidFill>
                  <a:srgbClr val="000000"/>
                </a:solidFill>
                <a:latin typeface="Arial" panose="020B0604020202020204" pitchFamily="34" charset="0"/>
                <a:cs typeface="Arial" panose="020B0604020202020204" pitchFamily="34" charset="0"/>
              </a:defRPr>
            </a:lvl8pPr>
            <a:lvl9pPr marL="3829050" indent="-171450" defTabSz="457200" eaLnBrk="0" fontAlgn="base" hangingPunct="0">
              <a:spcBef>
                <a:spcPct val="20000"/>
              </a:spcBef>
              <a:spcAft>
                <a:spcPct val="0"/>
              </a:spcAft>
              <a:buFont typeface="Arial" panose="020B0604020202020204" pitchFamily="34" charset="0"/>
              <a:buChar char="•"/>
              <a:defRPr sz="1000">
                <a:solidFill>
                  <a:srgbClr val="000000"/>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90000"/>
              </a:lnSpc>
              <a:spcBef>
                <a:spcPct val="30000"/>
              </a:spcBef>
              <a:spcAft>
                <a:spcPct val="0"/>
              </a:spcAft>
              <a:buClr>
                <a:srgbClr val="FF9900"/>
              </a:buClr>
              <a:buSzTx/>
              <a:buFont typeface="Wingdings" pitchFamily="2" charset="2"/>
              <a:buNone/>
              <a:tabLst/>
              <a:defRPr/>
            </a:pPr>
            <a:r>
              <a:rPr kumimoji="0" lang="en-GB" altLang="en-US" sz="1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Age ≥75 years</a:t>
            </a:r>
          </a:p>
        </p:txBody>
      </p:sp>
      <p:sp>
        <p:nvSpPr>
          <p:cNvPr id="10" name="Text Box 84">
            <a:extLst>
              <a:ext uri="{FF2B5EF4-FFF2-40B4-BE49-F238E27FC236}">
                <a16:creationId xmlns:a16="http://schemas.microsoft.com/office/drawing/2014/main" id="{E0DEF0FE-86D2-86BC-EA48-C61B5695EA9A}"/>
              </a:ext>
            </a:extLst>
          </p:cNvPr>
          <p:cNvSpPr txBox="1">
            <a:spLocks noChangeArrowheads="1"/>
          </p:cNvSpPr>
          <p:nvPr/>
        </p:nvSpPr>
        <p:spPr bwMode="auto">
          <a:xfrm>
            <a:off x="8755404" y="2778125"/>
            <a:ext cx="2286222" cy="763588"/>
          </a:xfrm>
          <a:prstGeom prst="roundRect">
            <a:avLst/>
          </a:prstGeom>
          <a:solidFill>
            <a:schemeClr val="accent1"/>
          </a:solidFill>
          <a:ln w="25400" cap="flat" cmpd="sng" algn="ctr">
            <a:noFill/>
            <a:prstDash val="solid"/>
          </a:ln>
          <a:effectLst/>
        </p:spPr>
        <p:txBody>
          <a:bodyPr lIns="76739" tIns="38372" rIns="76739" bIns="38372" anchor="ctr"/>
          <a:lstStyle>
            <a:defPPr>
              <a:defRPr lang="en-US"/>
            </a:defPPr>
            <a:lvl1pPr marL="0" marR="0" lvl="0" indent="0" defTabSz="914400" eaLnBrk="1" latinLnBrk="0" hangingPunct="1">
              <a:lnSpc>
                <a:spcPct val="100000"/>
              </a:lnSpc>
              <a:buClrTx/>
              <a:buSzTx/>
              <a:buFontTx/>
              <a:buNone/>
              <a:tabLst/>
              <a:defRPr kumimoji="0" sz="1200" b="1" i="1" u="none" strike="noStrike" cap="none" normalizeH="0" baseline="0">
                <a:ln>
                  <a:noFill/>
                </a:ln>
                <a:solidFill>
                  <a:schemeClr val="bg1"/>
                </a:solidFill>
                <a:effectLst>
                  <a:outerShdw blurRad="38100" dist="38100" dir="2700000" algn="tl">
                    <a:srgbClr val="000000">
                      <a:alpha val="43137"/>
                    </a:srgbClr>
                  </a:outerShdw>
                </a:effectLs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71981" marR="0" lvl="0" indent="0" algn="l" defTabSz="914400" rtl="0" eaLnBrk="0" fontAlgn="base" latinLnBrk="0" hangingPunct="0">
              <a:lnSpc>
                <a:spcPct val="100000"/>
              </a:lnSpc>
              <a:spcBef>
                <a:spcPct val="0"/>
              </a:spcBef>
              <a:spcAft>
                <a:spcPct val="0"/>
              </a:spcAft>
              <a:buClr>
                <a:srgbClr val="AFCC36"/>
              </a:buClr>
              <a:buSzPct val="110000"/>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Calibri" panose="020F0502020204030204" pitchFamily="34" charset="0"/>
              </a:rPr>
              <a:t>HR with </a:t>
            </a:r>
            <a:r>
              <a:rPr kumimoji="0" lang="en-US" sz="1400" b="1" i="0" u="none" strike="noStrike" kern="0" cap="none" spc="0" normalizeH="0" baseline="0" noProof="0" dirty="0" err="1">
                <a:ln>
                  <a:noFill/>
                </a:ln>
                <a:solidFill>
                  <a:prstClr val="white"/>
                </a:solidFill>
                <a:effectLst/>
                <a:uLnTx/>
                <a:uFillTx/>
                <a:latin typeface="Calibri" panose="020F0502020204030204" pitchFamily="34" charset="0"/>
                <a:ea typeface="ＭＳ Ｐゴシック" panose="020B0600070205080204" pitchFamily="34" charset="-128"/>
                <a:cs typeface="Calibri" panose="020F0502020204030204" pitchFamily="34" charset="0"/>
              </a:rPr>
              <a:t>apixaban</a:t>
            </a: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Calibri" panose="020F0502020204030204" pitchFamily="34" charset="0"/>
              </a:rPr>
              <a:t>, 1.21</a:t>
            </a:r>
          </a:p>
          <a:p>
            <a:pPr marL="71981" marR="0" lvl="0" indent="0" algn="l" defTabSz="914400" rtl="0" eaLnBrk="0" fontAlgn="base" latinLnBrk="0" hangingPunct="0">
              <a:lnSpc>
                <a:spcPct val="100000"/>
              </a:lnSpc>
              <a:spcBef>
                <a:spcPct val="0"/>
              </a:spcBef>
              <a:spcAft>
                <a:spcPct val="0"/>
              </a:spcAft>
              <a:buClr>
                <a:srgbClr val="AFCC36"/>
              </a:buClr>
              <a:buSzPct val="110000"/>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Calibri" panose="020F0502020204030204" pitchFamily="34" charset="0"/>
              </a:rPr>
              <a:t>(95% CI: 0.69–2.12)</a:t>
            </a:r>
          </a:p>
        </p:txBody>
      </p:sp>
      <p:sp>
        <p:nvSpPr>
          <p:cNvPr id="253958" name="TextBox 1">
            <a:extLst>
              <a:ext uri="{FF2B5EF4-FFF2-40B4-BE49-F238E27FC236}">
                <a16:creationId xmlns:a16="http://schemas.microsoft.com/office/drawing/2014/main" id="{89047F6A-A776-B57B-008D-C1C35247A5DB}"/>
              </a:ext>
            </a:extLst>
          </p:cNvPr>
          <p:cNvSpPr txBox="1">
            <a:spLocks noChangeArrowheads="1"/>
          </p:cNvSpPr>
          <p:nvPr/>
        </p:nvSpPr>
        <p:spPr bwMode="auto">
          <a:xfrm>
            <a:off x="10506263" y="4322824"/>
            <a:ext cx="1324402" cy="46166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ICH 6 V 8</a:t>
            </a:r>
          </a:p>
        </p:txBody>
      </p:sp>
      <p:pic>
        <p:nvPicPr>
          <p:cNvPr id="253960" name="Picture 2" descr="C:\Users\sdavies\Desktop\F1.large.jpg">
            <a:extLst>
              <a:ext uri="{FF2B5EF4-FFF2-40B4-BE49-F238E27FC236}">
                <a16:creationId xmlns:a16="http://schemas.microsoft.com/office/drawing/2014/main" id="{F74FAF3A-C143-E2B0-0565-8CEEA3CEC9C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6580" y="2068410"/>
            <a:ext cx="4334899" cy="36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4">
            <a:extLst>
              <a:ext uri="{FF2B5EF4-FFF2-40B4-BE49-F238E27FC236}">
                <a16:creationId xmlns:a16="http://schemas.microsoft.com/office/drawing/2014/main" id="{EBBD4BA4-B67F-E8F3-02E9-B3295AD8D379}"/>
              </a:ext>
            </a:extLst>
          </p:cNvPr>
          <p:cNvSpPr txBox="1">
            <a:spLocks noChangeArrowheads="1"/>
          </p:cNvSpPr>
          <p:nvPr/>
        </p:nvSpPr>
        <p:spPr bwMode="auto">
          <a:xfrm>
            <a:off x="4250506" y="2772082"/>
            <a:ext cx="2106550" cy="763588"/>
          </a:xfrm>
          <a:prstGeom prst="roundRect">
            <a:avLst/>
          </a:prstGeom>
          <a:solidFill>
            <a:schemeClr val="accent1"/>
          </a:solidFill>
          <a:ln w="25400" cap="flat" cmpd="sng" algn="ctr">
            <a:noFill/>
            <a:prstDash val="solid"/>
          </a:ln>
          <a:effectLst/>
        </p:spPr>
        <p:txBody>
          <a:bodyPr lIns="76728" tIns="38366" rIns="76728" bIns="38366" anchor="ctr"/>
          <a:lstStyle>
            <a:defPPr>
              <a:defRPr lang="en-US"/>
            </a:defPPr>
            <a:lvl1pPr marL="0" marR="0" lvl="0" indent="0" defTabSz="914400" eaLnBrk="1" latinLnBrk="0" hangingPunct="1">
              <a:lnSpc>
                <a:spcPct val="100000"/>
              </a:lnSpc>
              <a:buClrTx/>
              <a:buSzTx/>
              <a:buFontTx/>
              <a:buNone/>
              <a:tabLst/>
              <a:defRPr kumimoji="0" sz="1200" b="1" i="1" u="none" strike="noStrike" cap="none" normalizeH="0" baseline="0">
                <a:ln>
                  <a:noFill/>
                </a:ln>
                <a:solidFill>
                  <a:schemeClr val="bg1"/>
                </a:solidFill>
                <a:effectLst>
                  <a:outerShdw blurRad="38100" dist="38100" dir="2700000" algn="tl">
                    <a:srgbClr val="000000">
                      <a:alpha val="43137"/>
                    </a:srgbClr>
                  </a:outerShdw>
                </a:effectLs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71971" marR="0" lvl="0" indent="0" algn="l" defTabSz="914400" rtl="0" eaLnBrk="0" fontAlgn="base" latinLnBrk="0" hangingPunct="0">
              <a:lnSpc>
                <a:spcPct val="100000"/>
              </a:lnSpc>
              <a:spcBef>
                <a:spcPct val="0"/>
              </a:spcBef>
              <a:spcAft>
                <a:spcPct val="0"/>
              </a:spcAft>
              <a:buClr>
                <a:srgbClr val="AFCC36"/>
              </a:buClr>
              <a:buSzPct val="110000"/>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Calibri" panose="020F0502020204030204" pitchFamily="34" charset="0"/>
              </a:rPr>
              <a:t>HR with </a:t>
            </a:r>
            <a:r>
              <a:rPr kumimoji="0" lang="en-US" sz="1400" b="1" i="0" u="none" strike="noStrike" kern="0" cap="none" spc="0" normalizeH="0" baseline="0" noProof="0" dirty="0" err="1">
                <a:ln>
                  <a:noFill/>
                </a:ln>
                <a:solidFill>
                  <a:prstClr val="white"/>
                </a:solidFill>
                <a:effectLst/>
                <a:uLnTx/>
                <a:uFillTx/>
                <a:latin typeface="Calibri" panose="020F0502020204030204" pitchFamily="34" charset="0"/>
                <a:ea typeface="ＭＳ Ｐゴシック" panose="020B0600070205080204" pitchFamily="34" charset="-128"/>
                <a:cs typeface="Calibri" panose="020F0502020204030204" pitchFamily="34" charset="0"/>
              </a:rPr>
              <a:t>apixaban</a:t>
            </a: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Calibri" panose="020F0502020204030204" pitchFamily="34" charset="0"/>
              </a:rPr>
              <a:t>, 0.33 </a:t>
            </a:r>
          </a:p>
          <a:p>
            <a:pPr marL="71971" marR="0" lvl="0" indent="0" algn="l" defTabSz="914400" rtl="0" eaLnBrk="0" fontAlgn="base" latinLnBrk="0" hangingPunct="0">
              <a:lnSpc>
                <a:spcPct val="100000"/>
              </a:lnSpc>
              <a:spcBef>
                <a:spcPct val="0"/>
              </a:spcBef>
              <a:spcAft>
                <a:spcPct val="0"/>
              </a:spcAft>
              <a:buClr>
                <a:srgbClr val="AFCC36"/>
              </a:buClr>
              <a:buSzPct val="110000"/>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Calibri" panose="020F0502020204030204" pitchFamily="34" charset="0"/>
              </a:rPr>
              <a:t>(95% CI: 0.19–0.54)</a:t>
            </a:r>
          </a:p>
        </p:txBody>
      </p:sp>
      <p:sp>
        <p:nvSpPr>
          <p:cNvPr id="253962" name="ZoneTexte 22">
            <a:extLst>
              <a:ext uri="{FF2B5EF4-FFF2-40B4-BE49-F238E27FC236}">
                <a16:creationId xmlns:a16="http://schemas.microsoft.com/office/drawing/2014/main" id="{1DA1DBBC-06BD-124F-1747-33E12F8F82DC}"/>
              </a:ext>
            </a:extLst>
          </p:cNvPr>
          <p:cNvSpPr txBox="1">
            <a:spLocks noChangeArrowheads="1"/>
          </p:cNvSpPr>
          <p:nvPr/>
        </p:nvSpPr>
        <p:spPr bwMode="auto">
          <a:xfrm>
            <a:off x="2297215" y="1952266"/>
            <a:ext cx="1982787" cy="34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695" tIns="38366" rIns="76695" bIns="38366">
            <a:spAutoFit/>
          </a:bodyPr>
          <a:lstStyle>
            <a:lvl1pPr defTabSz="455613">
              <a:defRPr sz="2400" b="1">
                <a:solidFill>
                  <a:schemeClr val="tx1"/>
                </a:solidFill>
                <a:latin typeface="Arial" panose="020B0604020202020204" pitchFamily="34" charset="0"/>
                <a:ea typeface="ＭＳ Ｐゴシック" panose="020B0600070205080204" pitchFamily="34" charset="-128"/>
              </a:defRPr>
            </a:lvl1pPr>
            <a:lvl2pPr defTabSz="455613">
              <a:defRPr sz="2400" b="1">
                <a:solidFill>
                  <a:schemeClr val="tx1"/>
                </a:solidFill>
                <a:latin typeface="Arial" panose="020B0604020202020204" pitchFamily="34" charset="0"/>
                <a:ea typeface="ＭＳ Ｐゴシック" panose="020B0600070205080204" pitchFamily="34" charset="-128"/>
              </a:defRPr>
            </a:lvl2pPr>
            <a:lvl3pPr defTabSz="455613">
              <a:defRPr sz="2400" b="1">
                <a:solidFill>
                  <a:schemeClr val="tx1"/>
                </a:solidFill>
                <a:latin typeface="Arial" panose="020B0604020202020204" pitchFamily="34" charset="0"/>
                <a:ea typeface="ＭＳ Ｐゴシック" panose="020B0600070205080204" pitchFamily="34" charset="-128"/>
              </a:defRPr>
            </a:lvl3pPr>
            <a:lvl4pPr defTabSz="455613">
              <a:defRPr sz="2400" b="1">
                <a:solidFill>
                  <a:schemeClr val="tx1"/>
                </a:solidFill>
                <a:latin typeface="Arial" panose="020B0604020202020204" pitchFamily="34" charset="0"/>
                <a:ea typeface="ＭＳ Ｐゴシック" panose="020B0600070205080204" pitchFamily="34" charset="-128"/>
              </a:defRPr>
            </a:lvl4pPr>
            <a:lvl5pPr defTabSz="455613">
              <a:defRPr sz="2400" b="1">
                <a:solidFill>
                  <a:schemeClr val="tx1"/>
                </a:solidFill>
                <a:latin typeface="Arial" panose="020B0604020202020204" pitchFamily="34" charset="0"/>
                <a:ea typeface="ＭＳ Ｐゴシック" panose="020B0600070205080204" pitchFamily="34" charset="-128"/>
              </a:defRPr>
            </a:lvl5pPr>
            <a:lvl6pPr marL="2274888" indent="1588" defTabSz="4556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4556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4556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4556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ctr" defTabSz="455613" rtl="0" eaLnBrk="1" fontAlgn="base" latinLnBrk="0" hangingPunct="1">
              <a:lnSpc>
                <a:spcPct val="90000"/>
              </a:lnSpc>
              <a:spcBef>
                <a:spcPct val="30000"/>
              </a:spcBef>
              <a:spcAft>
                <a:spcPct val="0"/>
              </a:spcAft>
              <a:buClr>
                <a:srgbClr val="FF9900"/>
              </a:buClr>
              <a:buSzTx/>
              <a:buFontTx/>
              <a:buNone/>
              <a:tabLst/>
              <a:defRPr/>
            </a:pPr>
            <a:r>
              <a:rPr kumimoji="0" lang="en-GB" altLang="en-US" sz="1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Age ≥75 years</a:t>
            </a:r>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Footer Placeholder 2">
            <a:extLst>
              <a:ext uri="{FF2B5EF4-FFF2-40B4-BE49-F238E27FC236}">
                <a16:creationId xmlns:a16="http://schemas.microsoft.com/office/drawing/2014/main" id="{349DA9AA-A56B-B983-A918-30846E24196E}"/>
              </a:ext>
            </a:extLst>
          </p:cNvPr>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Ng KH, et al. </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Age Ageing.</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2016;45(1):77–83. </a:t>
            </a:r>
          </a:p>
        </p:txBody>
      </p:sp>
      <p:sp>
        <p:nvSpPr>
          <p:cNvPr id="2" name="TextBox 1">
            <a:extLst>
              <a:ext uri="{FF2B5EF4-FFF2-40B4-BE49-F238E27FC236}">
                <a16:creationId xmlns:a16="http://schemas.microsoft.com/office/drawing/2014/main" id="{467AE6D9-61F3-479B-A479-9BD589E2A153}"/>
              </a:ext>
            </a:extLst>
          </p:cNvPr>
          <p:cNvSpPr txBox="1"/>
          <p:nvPr/>
        </p:nvSpPr>
        <p:spPr>
          <a:xfrm>
            <a:off x="2381074" y="5684735"/>
            <a:ext cx="18694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Stroke/SE</a:t>
            </a:r>
          </a:p>
        </p:txBody>
      </p:sp>
      <p:sp>
        <p:nvSpPr>
          <p:cNvPr id="13" name="TextBox 12">
            <a:extLst>
              <a:ext uri="{FF2B5EF4-FFF2-40B4-BE49-F238E27FC236}">
                <a16:creationId xmlns:a16="http://schemas.microsoft.com/office/drawing/2014/main" id="{84151E7F-2095-45D7-B41F-69ADE98EF05D}"/>
              </a:ext>
            </a:extLst>
          </p:cNvPr>
          <p:cNvSpPr txBox="1"/>
          <p:nvPr/>
        </p:nvSpPr>
        <p:spPr>
          <a:xfrm>
            <a:off x="8493009" y="5684735"/>
            <a:ext cx="18694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Major Bleeding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B813-9EC0-D777-D914-5990DA4ACE9D}"/>
              </a:ext>
            </a:extLst>
          </p:cNvPr>
          <p:cNvSpPr>
            <a:spLocks noGrp="1"/>
          </p:cNvSpPr>
          <p:nvPr>
            <p:ph type="title"/>
          </p:nvPr>
        </p:nvSpPr>
        <p:spPr>
          <a:xfrm>
            <a:off x="831850" y="1101481"/>
            <a:ext cx="10515600" cy="4765919"/>
          </a:xfrm>
        </p:spPr>
        <p:txBody>
          <a:bodyPr>
            <a:normAutofit/>
          </a:bodyPr>
          <a:lstStyle/>
          <a:p>
            <a:pPr algn="ctr">
              <a:defRPr/>
            </a:pPr>
            <a:r>
              <a:rPr lang="en-US" sz="3988" dirty="0"/>
              <a:t>Should patients with or at risk of falls receive anticoagulation?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7C9E22D-DCAD-B754-3AE1-F5CF72B85421}"/>
              </a:ext>
            </a:extLst>
          </p:cNvPr>
          <p:cNvSpPr>
            <a:spLocks noGrp="1"/>
          </p:cNvSpPr>
          <p:nvPr>
            <p:ph idx="4294967295"/>
          </p:nvPr>
        </p:nvSpPr>
        <p:spPr>
          <a:xfrm>
            <a:off x="609600" y="2667000"/>
            <a:ext cx="10739120" cy="3276600"/>
          </a:xfrm>
        </p:spPr>
        <p:txBody>
          <a:bodyPr/>
          <a:lstStyle/>
          <a:p>
            <a:pPr marL="226312" indent="-226312" defTabSz="452624">
              <a:spcBef>
                <a:spcPts val="997"/>
              </a:spcBef>
              <a:defRPr/>
            </a:pPr>
            <a:r>
              <a:rPr lang="en-US" sz="2522" dirty="0"/>
              <a:t>Among older patients, falling is common (about 30% fall at least once a year), and subdural hematomas are uncommon</a:t>
            </a:r>
          </a:p>
          <a:p>
            <a:pPr marL="0" indent="0" defTabSz="452624">
              <a:spcBef>
                <a:spcPts val="997"/>
              </a:spcBef>
              <a:buFont typeface="Wingdings" pitchFamily="2" charset="2"/>
              <a:buNone/>
              <a:defRPr/>
            </a:pPr>
            <a:r>
              <a:rPr lang="en-US" sz="2522" dirty="0">
                <a:solidFill>
                  <a:srgbClr val="FF0000"/>
                </a:solidFill>
              </a:rPr>
              <a:t>“… persons taking warfarin must fall about 295 times in 1 year for warfarin to not be the optimal therapy.”</a:t>
            </a:r>
          </a:p>
          <a:p>
            <a:pPr defTabSz="452624">
              <a:spcBef>
                <a:spcPts val="997"/>
              </a:spcBef>
              <a:defRPr/>
            </a:pPr>
            <a:r>
              <a:rPr lang="en-US" sz="2522" dirty="0">
                <a:solidFill>
                  <a:schemeClr val="tx1"/>
                </a:solidFill>
              </a:rPr>
              <a:t>In ARISTOTLE, among patients with history of falls, there was an 80% lower rate of ICH with apixaban vs warfarin</a:t>
            </a:r>
          </a:p>
          <a:p>
            <a:pPr lvl="1" defTabSz="452624">
              <a:spcBef>
                <a:spcPts val="997"/>
              </a:spcBef>
              <a:defRPr/>
            </a:pPr>
            <a:r>
              <a:rPr lang="en-US" sz="2122" dirty="0">
                <a:solidFill>
                  <a:schemeClr val="tx1"/>
                </a:solidFill>
              </a:rPr>
              <a:t>Of 375 patients with falling on apixaban, 0 had subdural hematoma</a:t>
            </a:r>
          </a:p>
        </p:txBody>
      </p:sp>
      <p:pic>
        <p:nvPicPr>
          <p:cNvPr id="6" name="Picture 5">
            <a:extLst>
              <a:ext uri="{FF2B5EF4-FFF2-40B4-BE49-F238E27FC236}">
                <a16:creationId xmlns:a16="http://schemas.microsoft.com/office/drawing/2014/main" id="{852DF19C-B6C6-0EFB-51DF-43F86BB75D45}"/>
              </a:ext>
            </a:extLst>
          </p:cNvPr>
          <p:cNvPicPr>
            <a:picLocks noChangeAspect="1"/>
          </p:cNvPicPr>
          <p:nvPr/>
        </p:nvPicPr>
        <p:blipFill>
          <a:blip r:embed="rId2"/>
          <a:stretch>
            <a:fillRect/>
          </a:stretch>
        </p:blipFill>
        <p:spPr>
          <a:xfrm>
            <a:off x="609600" y="304800"/>
            <a:ext cx="7780247" cy="2130552"/>
          </a:xfrm>
          <a:prstGeom prst="rect">
            <a:avLst/>
          </a:prstGeom>
          <a:ln>
            <a:solidFill>
              <a:schemeClr val="tx1"/>
            </a:solidFill>
          </a:ln>
          <a:effectLst>
            <a:outerShdw blurRad="50800" dist="38100" dir="2700000" algn="tl" rotWithShape="0">
              <a:prstClr val="black">
                <a:alpha val="40000"/>
              </a:prstClr>
            </a:outerShdw>
          </a:effectLst>
        </p:spPr>
      </p:pic>
      <p:sp>
        <p:nvSpPr>
          <p:cNvPr id="2" name="Footer Placeholder 1">
            <a:extLst>
              <a:ext uri="{FF2B5EF4-FFF2-40B4-BE49-F238E27FC236}">
                <a16:creationId xmlns:a16="http://schemas.microsoft.com/office/drawing/2014/main" id="{2D587F4B-9B6D-3914-5A74-029EB637AA18}"/>
              </a:ext>
            </a:extLst>
          </p:cNvPr>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Man-Son-Hing M, et al. </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Arch Intern Med. </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1999;159(7):677-685;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Rao MP, et al</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Am J Med. </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2018; 131(3):269-275.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FA2C-6F3F-6BC1-F39B-8ACD200CA278}"/>
              </a:ext>
            </a:extLst>
          </p:cNvPr>
          <p:cNvSpPr>
            <a:spLocks noGrp="1"/>
          </p:cNvSpPr>
          <p:nvPr>
            <p:ph type="title"/>
          </p:nvPr>
        </p:nvSpPr>
        <p:spPr>
          <a:xfrm>
            <a:off x="831850" y="1101482"/>
            <a:ext cx="10515600" cy="4765918"/>
          </a:xfrm>
        </p:spPr>
        <p:txBody>
          <a:bodyPr>
            <a:normAutofit/>
          </a:bodyPr>
          <a:lstStyle/>
          <a:p>
            <a:pPr algn="ctr">
              <a:defRPr/>
            </a:pPr>
            <a:r>
              <a:rPr lang="en-US" sz="4000" dirty="0"/>
              <a:t>What do the guidelines say about who should (and who should not) be treated?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a:extLst>
              <a:ext uri="{FF2B5EF4-FFF2-40B4-BE49-F238E27FC236}">
                <a16:creationId xmlns:a16="http://schemas.microsoft.com/office/drawing/2014/main" id="{192F3312-2ACB-CA2E-B0CA-98D59426D98A}"/>
              </a:ext>
            </a:extLst>
          </p:cNvPr>
          <p:cNvPicPr>
            <a:picLocks/>
          </p:cNvPicPr>
          <p:nvPr/>
        </p:nvPicPr>
        <p:blipFill>
          <a:blip r:embed="rId2">
            <a:extLst>
              <a:ext uri="{28A0092B-C50C-407E-A947-70E740481C1C}">
                <a14:useLocalDpi xmlns:a14="http://schemas.microsoft.com/office/drawing/2010/main"/>
              </a:ext>
            </a:extLst>
          </a:blip>
          <a:srcRect/>
          <a:stretch>
            <a:fillRect/>
          </a:stretch>
        </p:blipFill>
        <p:spPr bwMode="auto">
          <a:xfrm>
            <a:off x="530772" y="7883"/>
            <a:ext cx="11658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0" name="TextBox 3">
            <a:extLst>
              <a:ext uri="{FF2B5EF4-FFF2-40B4-BE49-F238E27FC236}">
                <a16:creationId xmlns:a16="http://schemas.microsoft.com/office/drawing/2014/main" id="{29774C1A-5A4B-0133-A63C-204867105B10}"/>
              </a:ext>
            </a:extLst>
          </p:cNvPr>
          <p:cNvSpPr txBox="1">
            <a:spLocks noChangeArrowheads="1"/>
          </p:cNvSpPr>
          <p:nvPr/>
        </p:nvSpPr>
        <p:spPr bwMode="auto">
          <a:xfrm>
            <a:off x="1140911" y="5189950"/>
            <a:ext cx="842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(*and female sex is not a risk factor and should be removed from CHADS VASc)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a:extLst>
              <a:ext uri="{FF2B5EF4-FFF2-40B4-BE49-F238E27FC236}">
                <a16:creationId xmlns:a16="http://schemas.microsoft.com/office/drawing/2014/main" id="{192F3312-2ACB-CA2E-B0CA-98D59426D98A}"/>
              </a:ext>
            </a:extLst>
          </p:cNvPr>
          <p:cNvPicPr>
            <a:picLocks/>
          </p:cNvPicPr>
          <p:nvPr/>
        </p:nvPicPr>
        <p:blipFill>
          <a:blip r:embed="rId2">
            <a:extLst>
              <a:ext uri="{28A0092B-C50C-407E-A947-70E740481C1C}">
                <a14:useLocalDpi xmlns:a14="http://schemas.microsoft.com/office/drawing/2010/main"/>
              </a:ext>
            </a:extLst>
          </a:blip>
          <a:srcRect/>
          <a:stretch>
            <a:fillRect/>
          </a:stretch>
        </p:blipFill>
        <p:spPr bwMode="auto">
          <a:xfrm>
            <a:off x="530772" y="7883"/>
            <a:ext cx="11658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099" name="Rectangle 1">
            <a:extLst>
              <a:ext uri="{FF2B5EF4-FFF2-40B4-BE49-F238E27FC236}">
                <a16:creationId xmlns:a16="http://schemas.microsoft.com/office/drawing/2014/main" id="{51D5C3A1-8429-4BDE-16F5-7C8CEBB259EA}"/>
              </a:ext>
            </a:extLst>
          </p:cNvPr>
          <p:cNvSpPr>
            <a:spLocks noChangeArrowheads="1"/>
          </p:cNvSpPr>
          <p:nvPr/>
        </p:nvSpPr>
        <p:spPr bwMode="auto">
          <a:xfrm>
            <a:off x="1006746" y="1327910"/>
            <a:ext cx="10253663" cy="4231928"/>
          </a:xfrm>
          <a:prstGeom prst="rect">
            <a:avLst/>
          </a:prstGeom>
          <a:solidFill>
            <a:schemeClr val="bg1"/>
          </a:solidFill>
          <a:ln>
            <a:noFill/>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2" charset="2"/>
              <a:buNone/>
              <a:tabLst/>
              <a:defRPr/>
            </a:pPr>
            <a:endParaRPr kumimoji="1" lang="en-US" altLang="en-US" sz="2600" b="0" i="0" u="none" strike="noStrike" kern="1200" cap="none" spc="0" normalizeH="0" baseline="0" noProof="0" dirty="0">
              <a:ln>
                <a:noFill/>
              </a:ln>
              <a:solidFill>
                <a:srgbClr val="F3F3F3"/>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 typeface="Monotype Sorts" pitchFamily="2" charset="2"/>
              <a:buNone/>
              <a:tabLst/>
              <a:defRPr/>
            </a:pPr>
            <a:r>
              <a:rPr kumimoji="1" lang="en-US" altLang="en-US" sz="2800" b="0" i="0" u="none" strike="noStrike" kern="1200" cap="none" spc="0" normalizeH="0" baseline="0" noProof="0" dirty="0">
                <a:ln>
                  <a:noFill/>
                </a:ln>
                <a:solidFill>
                  <a:srgbClr val="003300"/>
                </a:solidFill>
                <a:effectLst/>
                <a:uLnTx/>
                <a:uFillTx/>
                <a:latin typeface="Arial" panose="020B0604020202020204" pitchFamily="34" charset="0"/>
                <a:ea typeface="ＭＳ Ｐゴシック" panose="020B0600070205080204" pitchFamily="34" charset="-128"/>
                <a:cs typeface="+mn-cs"/>
              </a:rPr>
              <a:t>Treat: CHADS VASc*2 or greater with NOAC</a:t>
            </a:r>
          </a:p>
          <a:p>
            <a:pPr marL="0" marR="0" lvl="0" indent="0" algn="l" defTabSz="914400" rtl="0" eaLnBrk="0" fontAlgn="base" latinLnBrk="0" hangingPunct="0">
              <a:lnSpc>
                <a:spcPct val="100000"/>
              </a:lnSpc>
              <a:spcBef>
                <a:spcPct val="50000"/>
              </a:spcBef>
              <a:spcAft>
                <a:spcPct val="0"/>
              </a:spcAft>
              <a:buClrTx/>
              <a:buSzTx/>
              <a:buFont typeface="Monotype Sorts" pitchFamily="2" charset="2"/>
              <a:buNone/>
              <a:tabLst/>
              <a:defRPr/>
            </a:pPr>
            <a:r>
              <a:rPr kumimoji="1" lang="en-US" altLang="en-US" sz="28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Do not treat: CHADS VASc* 0</a:t>
            </a:r>
          </a:p>
          <a:p>
            <a:pPr marL="0" marR="0" lvl="0" indent="0" algn="l" defTabSz="914400" rtl="0" eaLnBrk="0" fontAlgn="base" latinLnBrk="0" hangingPunct="0">
              <a:lnSpc>
                <a:spcPct val="100000"/>
              </a:lnSpc>
              <a:spcBef>
                <a:spcPct val="50000"/>
              </a:spcBef>
              <a:spcAft>
                <a:spcPct val="0"/>
              </a:spcAft>
              <a:buClrTx/>
              <a:buSzTx/>
              <a:buFont typeface="Monotype Sorts" pitchFamily="2" charset="2"/>
              <a:buNone/>
              <a:tabLst/>
              <a:defRPr/>
            </a:pPr>
            <a:r>
              <a:rPr kumimoji="1" lang="en-US" altLang="en-US" sz="28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Do not use: aspirin for stroke prevention for AF</a:t>
            </a:r>
          </a:p>
          <a:p>
            <a:pPr marL="0" marR="0" lvl="0" indent="0" algn="l" defTabSz="914400" rtl="0" eaLnBrk="0" fontAlgn="base" latinLnBrk="0" hangingPunct="0">
              <a:lnSpc>
                <a:spcPct val="100000"/>
              </a:lnSpc>
              <a:spcBef>
                <a:spcPct val="50000"/>
              </a:spcBef>
              <a:spcAft>
                <a:spcPct val="0"/>
              </a:spcAft>
              <a:buClrTx/>
              <a:buSzTx/>
              <a:buFont typeface="Monotype Sorts" pitchFamily="2" charset="2"/>
              <a:buNone/>
              <a:tabLst/>
              <a:defRPr/>
            </a:pPr>
            <a:endParaRPr kumimoji="1" lang="en-US" altLang="en-US" sz="2600" b="0" i="0" u="none" strike="noStrike" kern="1200" cap="none" spc="0" normalizeH="0" baseline="0" noProof="0" dirty="0">
              <a:ln>
                <a:noFill/>
              </a:ln>
              <a:solidFill>
                <a:srgbClr val="F3F3F3"/>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 typeface="Monotype Sorts" pitchFamily="2" charset="2"/>
              <a:buNone/>
              <a:tabLst/>
              <a:defRPr/>
            </a:pPr>
            <a:endParaRPr kumimoji="1" lang="en-US" altLang="en-US" sz="2600" b="0" i="0" u="none" strike="noStrike" kern="1200" cap="none" spc="0" normalizeH="0" baseline="0" noProof="0" dirty="0">
              <a:ln>
                <a:noFill/>
              </a:ln>
              <a:solidFill>
                <a:srgbClr val="F3F3F3"/>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 typeface="Monotype Sorts" pitchFamily="2" charset="2"/>
              <a:buNone/>
              <a:tabLst/>
              <a:defRPr/>
            </a:pPr>
            <a:endParaRPr kumimoji="1" lang="en-US" altLang="en-US" sz="2600" b="0" i="0" u="none" strike="noStrike" kern="1200" cap="none" spc="0" normalizeH="0" baseline="0" noProof="0" dirty="0">
              <a:ln>
                <a:noFill/>
              </a:ln>
              <a:solidFill>
                <a:srgbClr val="F3F3F3"/>
              </a:solidFill>
              <a:effectLst/>
              <a:uLnTx/>
              <a:uFillTx/>
              <a:latin typeface="Arial" panose="020B0604020202020204" pitchFamily="34" charset="0"/>
              <a:ea typeface="ＭＳ Ｐゴシック" panose="020B0600070205080204" pitchFamily="34" charset="-128"/>
              <a:cs typeface="+mn-cs"/>
            </a:endParaRPr>
          </a:p>
        </p:txBody>
      </p:sp>
      <p:sp>
        <p:nvSpPr>
          <p:cNvPr id="260100" name="TextBox 3">
            <a:extLst>
              <a:ext uri="{FF2B5EF4-FFF2-40B4-BE49-F238E27FC236}">
                <a16:creationId xmlns:a16="http://schemas.microsoft.com/office/drawing/2014/main" id="{29774C1A-5A4B-0133-A63C-204867105B10}"/>
              </a:ext>
            </a:extLst>
          </p:cNvPr>
          <p:cNvSpPr txBox="1">
            <a:spLocks noChangeArrowheads="1"/>
          </p:cNvSpPr>
          <p:nvPr/>
        </p:nvSpPr>
        <p:spPr bwMode="auto">
          <a:xfrm>
            <a:off x="1140911" y="5189950"/>
            <a:ext cx="842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(*and female sex is not a risk factor and should be removed from CHADS VASc) </a:t>
            </a:r>
          </a:p>
        </p:txBody>
      </p:sp>
    </p:spTree>
    <p:extLst>
      <p:ext uri="{BB962C8B-B14F-4D97-AF65-F5344CB8AC3E}">
        <p14:creationId xmlns:p14="http://schemas.microsoft.com/office/powerpoint/2010/main" val="4271845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284A-D874-EE2A-C0B0-0A500D08CB62}"/>
              </a:ext>
            </a:extLst>
          </p:cNvPr>
          <p:cNvSpPr>
            <a:spLocks noGrp="1"/>
          </p:cNvSpPr>
          <p:nvPr>
            <p:ph type="title"/>
          </p:nvPr>
        </p:nvSpPr>
        <p:spPr>
          <a:xfrm>
            <a:off x="831850" y="1101482"/>
            <a:ext cx="10515600" cy="4765918"/>
          </a:xfrm>
        </p:spPr>
        <p:txBody>
          <a:bodyPr>
            <a:normAutofit/>
          </a:bodyPr>
          <a:lstStyle/>
          <a:p>
            <a:pPr algn="ctr">
              <a:defRPr/>
            </a:pPr>
            <a:r>
              <a:rPr lang="en-US" sz="4000" dirty="0">
                <a:ea typeface="MS PGothic"/>
              </a:rPr>
              <a:t>NT-</a:t>
            </a:r>
            <a:r>
              <a:rPr lang="en-US" sz="4000" dirty="0" err="1">
                <a:ea typeface="MS PGothic"/>
              </a:rPr>
              <a:t>proBNP</a:t>
            </a:r>
            <a:r>
              <a:rPr lang="en-US" sz="4000" dirty="0">
                <a:ea typeface="MS PGothic"/>
              </a:rPr>
              <a:t> is a powerful predictor of stroke and can be used as a “tie breaker” for patients with CHADS-</a:t>
            </a:r>
            <a:r>
              <a:rPr lang="en-US" sz="4000" dirty="0" err="1">
                <a:ea typeface="MS PGothic"/>
              </a:rPr>
              <a:t>VASc</a:t>
            </a:r>
            <a:r>
              <a:rPr lang="en-US" sz="4000" dirty="0">
                <a:ea typeface="MS PGothic"/>
              </a:rPr>
              <a:t> = 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a:extLst>
              <a:ext uri="{FF2B5EF4-FFF2-40B4-BE49-F238E27FC236}">
                <a16:creationId xmlns:a16="http://schemas.microsoft.com/office/drawing/2014/main" id="{5C00FB06-C938-DC31-FFB9-E675DADAF2CF}"/>
              </a:ext>
            </a:extLst>
          </p:cNvPr>
          <p:cNvPicPr>
            <a:picLocks noChangeAspect="1" noChangeArrowheads="1"/>
          </p:cNvPicPr>
          <p:nvPr/>
        </p:nvPicPr>
        <p:blipFill>
          <a:blip r:embed="rId2"/>
          <a:srcRect/>
          <a:stretch>
            <a:fillRect/>
          </a:stretch>
        </p:blipFill>
        <p:spPr bwMode="auto">
          <a:xfrm>
            <a:off x="2743200" y="1396198"/>
            <a:ext cx="7099300" cy="4702175"/>
          </a:xfrm>
          <a:prstGeom prst="rect">
            <a:avLst/>
          </a:prstGeom>
          <a:noFill/>
          <a:ln>
            <a:noFill/>
          </a:ln>
          <a:effectLst>
            <a:prstShdw prst="shdw17" dist="17961" dir="2700000">
              <a:schemeClr val="accent1">
                <a:gamma/>
                <a:shade val="60000"/>
                <a:invGamma/>
              </a:schemeClr>
            </a:prstShdw>
          </a:effectLst>
        </p:spPr>
      </p:pic>
      <p:sp>
        <p:nvSpPr>
          <p:cNvPr id="263172" name="Title 1">
            <a:extLst>
              <a:ext uri="{FF2B5EF4-FFF2-40B4-BE49-F238E27FC236}">
                <a16:creationId xmlns:a16="http://schemas.microsoft.com/office/drawing/2014/main" id="{8A2D3552-D0C7-E956-81EE-07BF4B56DC35}"/>
              </a:ext>
            </a:extLst>
          </p:cNvPr>
          <p:cNvSpPr>
            <a:spLocks noGrp="1" noChangeArrowheads="1"/>
          </p:cNvSpPr>
          <p:nvPr>
            <p:ph type="title"/>
          </p:nvPr>
        </p:nvSpPr>
        <p:spPr/>
        <p:txBody>
          <a:bodyPr/>
          <a:lstStyle/>
          <a:p>
            <a:r>
              <a:rPr lang="en-US" altLang="en-US" sz="2800" dirty="0"/>
              <a:t>Biomarkers and Risk in AF</a:t>
            </a:r>
            <a:br>
              <a:rPr lang="en-US" altLang="en-US" sz="2800" dirty="0"/>
            </a:br>
            <a:r>
              <a:rPr lang="en-US" altLang="en-US" sz="2800" dirty="0"/>
              <a:t>By Quartiles of NT-</a:t>
            </a:r>
            <a:r>
              <a:rPr lang="en-US" altLang="en-US" sz="2800" dirty="0" err="1"/>
              <a:t>proBNP</a:t>
            </a:r>
            <a:r>
              <a:rPr lang="en-US" altLang="en-US" sz="2800" dirty="0"/>
              <a:t> and CHADS-VASc</a:t>
            </a:r>
          </a:p>
        </p:txBody>
      </p:sp>
      <p:sp>
        <p:nvSpPr>
          <p:cNvPr id="2" name="Footer Placeholder 1">
            <a:extLst>
              <a:ext uri="{FF2B5EF4-FFF2-40B4-BE49-F238E27FC236}">
                <a16:creationId xmlns:a16="http://schemas.microsoft.com/office/drawing/2014/main" id="{2DF5D115-1C72-93B6-2EF3-E4729659DC6A}"/>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Hijazi Z, et al</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J Am Coll </a:t>
            </a:r>
            <a:r>
              <a:rPr kumimoji="0" lang="en-US" alt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Cardiol</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2013;61:2274-2284;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Hijazi Z, et al. </a:t>
            </a:r>
            <a:r>
              <a:rPr kumimoji="0" lang="en-US" alt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Eur</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Heart J. </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2016;37(20):1582-1590.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B2AA-2197-3A40-6E6B-83393A39E1EF}"/>
              </a:ext>
            </a:extLst>
          </p:cNvPr>
          <p:cNvSpPr>
            <a:spLocks noGrp="1"/>
          </p:cNvSpPr>
          <p:nvPr>
            <p:ph type="title"/>
          </p:nvPr>
        </p:nvSpPr>
        <p:spPr>
          <a:xfrm>
            <a:off x="838200" y="-1"/>
            <a:ext cx="10515600" cy="1105949"/>
          </a:xfrm>
        </p:spPr>
        <p:txBody>
          <a:bodyPr rtlCol="0">
            <a:noAutofit/>
          </a:bodyPr>
          <a:lstStyle/>
          <a:p>
            <a:r>
              <a:rPr lang="en-US" dirty="0"/>
              <a:t>ABC Risk Score</a:t>
            </a:r>
          </a:p>
        </p:txBody>
      </p:sp>
      <p:sp>
        <p:nvSpPr>
          <p:cNvPr id="4" name="Text Placeholder 3">
            <a:extLst>
              <a:ext uri="{FF2B5EF4-FFF2-40B4-BE49-F238E27FC236}">
                <a16:creationId xmlns:a16="http://schemas.microsoft.com/office/drawing/2014/main" id="{EA3A0D3C-A01C-BADF-007F-72D5685AF335}"/>
              </a:ext>
            </a:extLst>
          </p:cNvPr>
          <p:cNvSpPr>
            <a:spLocks noGrp="1"/>
          </p:cNvSpPr>
          <p:nvPr>
            <p:ph type="body" idx="4294967295"/>
          </p:nvPr>
        </p:nvSpPr>
        <p:spPr>
          <a:xfrm>
            <a:off x="685800" y="1181894"/>
            <a:ext cx="10744200" cy="868362"/>
          </a:xfrm>
        </p:spPr>
        <p:txBody>
          <a:bodyPr rtlCol="0">
            <a:noAutofit/>
          </a:bodyPr>
          <a:lstStyle/>
          <a:p>
            <a:pPr eaLnBrk="1" fontAlgn="auto" hangingPunct="1">
              <a:spcAft>
                <a:spcPts val="0"/>
              </a:spcAft>
              <a:defRPr/>
            </a:pPr>
            <a:r>
              <a:rPr lang="en-US" sz="2200" b="0" dirty="0"/>
              <a:t>Based on 391 stroke or systemic embolism during 27,929 person years of follow-up in patients from the ARISTOTLE trial</a:t>
            </a:r>
          </a:p>
        </p:txBody>
      </p:sp>
      <p:pic>
        <p:nvPicPr>
          <p:cNvPr id="264196" name="Content Placeholder 4">
            <a:extLst>
              <a:ext uri="{FF2B5EF4-FFF2-40B4-BE49-F238E27FC236}">
                <a16:creationId xmlns:a16="http://schemas.microsoft.com/office/drawing/2014/main" id="{A14F0335-3736-9B37-5870-10919A49BB5D}"/>
              </a:ext>
            </a:extLst>
          </p:cNvPr>
          <p:cNvPicPr>
            <a:picLocks noGrp="1" noChangeAspect="1" noChangeArrowheads="1"/>
          </p:cNvPicPr>
          <p:nvPr>
            <p:ph sz="half" idx="4294967295"/>
          </p:nvPr>
        </p:nvPicPr>
        <p:blipFill rotWithShape="1">
          <a:blip r:embed="rId2" cstate="screen">
            <a:extLst>
              <a:ext uri="{28A0092B-C50C-407E-A947-70E740481C1C}">
                <a14:useLocalDpi xmlns:a14="http://schemas.microsoft.com/office/drawing/2010/main"/>
              </a:ext>
            </a:extLst>
          </a:blip>
          <a:srcRect t="7053"/>
          <a:stretch/>
        </p:blipFill>
        <p:spPr>
          <a:xfrm>
            <a:off x="3657600" y="2050256"/>
            <a:ext cx="5852072" cy="4671219"/>
          </a:xfrm>
          <a:solidFill>
            <a:schemeClr val="bg1"/>
          </a:solidFill>
        </p:spPr>
      </p:pic>
      <p:sp>
        <p:nvSpPr>
          <p:cNvPr id="24" name="Rectangle 23">
            <a:extLst>
              <a:ext uri="{FF2B5EF4-FFF2-40B4-BE49-F238E27FC236}">
                <a16:creationId xmlns:a16="http://schemas.microsoft.com/office/drawing/2014/main" id="{5EF1F851-444B-787E-8C6C-E85BE7328C2D}"/>
              </a:ext>
            </a:extLst>
          </p:cNvPr>
          <p:cNvSpPr>
            <a:spLocks noChangeArrowheads="1"/>
          </p:cNvSpPr>
          <p:nvPr/>
        </p:nvSpPr>
        <p:spPr bwMode="auto">
          <a:xfrm>
            <a:off x="3657600" y="2273625"/>
            <a:ext cx="5623472" cy="1204119"/>
          </a:xfrm>
          <a:prstGeom prst="rect">
            <a:avLst/>
          </a:prstGeom>
          <a:noFill/>
          <a:ln w="19050" algn="ctr">
            <a:solidFill>
              <a:srgbClr val="AC0000"/>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ts val="1000"/>
              </a:spcBef>
              <a:buClr>
                <a:schemeClr val="tx2"/>
              </a:buClr>
              <a:buFont typeface="Wingdings" pitchFamily="2" charset="2"/>
              <a:buChar char="§"/>
              <a:defRPr sz="2400">
                <a:solidFill>
                  <a:srgbClr val="2C2C2E"/>
                </a:solidFill>
                <a:latin typeface="Calibri" panose="020F0502020204030204" pitchFamily="34" charset="0"/>
                <a:cs typeface="Arial" panose="020B0604020202020204" pitchFamily="34" charset="0"/>
              </a:defRPr>
            </a:lvl1pPr>
            <a:lvl2pPr marL="514350" indent="-228600" defTabSz="457200">
              <a:spcBef>
                <a:spcPts val="600"/>
              </a:spcBef>
              <a:buClr>
                <a:schemeClr val="tx2"/>
              </a:buClr>
              <a:buFont typeface="Arial" panose="020B0604020202020204" pitchFamily="34" charset="0"/>
              <a:buChar char="»"/>
              <a:defRPr sz="2000">
                <a:solidFill>
                  <a:srgbClr val="2C2C2E"/>
                </a:solidFill>
                <a:latin typeface="Calibri" panose="020F0502020204030204" pitchFamily="34" charset="0"/>
                <a:cs typeface="Arial" panose="020B0604020202020204" pitchFamily="34" charset="0"/>
              </a:defRPr>
            </a:lvl2pPr>
            <a:lvl3pPr marL="742950" indent="-171450" defTabSz="457200">
              <a:spcBef>
                <a:spcPts val="600"/>
              </a:spcBef>
              <a:buClr>
                <a:schemeClr val="tx2"/>
              </a:buClr>
              <a:buFont typeface="Arial" panose="020B0604020202020204" pitchFamily="34" charset="0"/>
              <a:buChar char="•"/>
              <a:defRPr>
                <a:solidFill>
                  <a:srgbClr val="2C2C2E"/>
                </a:solidFill>
                <a:latin typeface="Calibri" panose="020F0502020204030204" pitchFamily="34" charset="0"/>
                <a:cs typeface="Arial" panose="020B0604020202020204" pitchFamily="34" charset="0"/>
              </a:defRPr>
            </a:lvl3pPr>
            <a:lvl4pPr marL="971550" indent="-171450" defTabSz="457200">
              <a:spcBef>
                <a:spcPts val="600"/>
              </a:spcBef>
              <a:buClr>
                <a:schemeClr val="tx2"/>
              </a:buClr>
              <a:buFont typeface="Arial" panose="020B0604020202020204" pitchFamily="34" charset="0"/>
              <a:buChar char="–"/>
              <a:defRPr sz="1600">
                <a:solidFill>
                  <a:srgbClr val="2C2C2E"/>
                </a:solidFill>
                <a:latin typeface="Calibri" panose="020F0502020204030204" pitchFamily="34" charset="0"/>
                <a:cs typeface="Arial" panose="020B0604020202020204" pitchFamily="34" charset="0"/>
              </a:defRPr>
            </a:lvl4pPr>
            <a:lvl5pPr marL="1200150" indent="-171450" defTabSz="457200">
              <a:spcBef>
                <a:spcPts val="600"/>
              </a:spcBef>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5pPr>
            <a:lvl6pPr marL="1657350" indent="-17145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6pPr>
            <a:lvl7pPr marL="2114550" indent="-17145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7pPr>
            <a:lvl8pPr marL="2571750" indent="-17145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8pPr>
            <a:lvl9pPr marL="3028950" indent="-17145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sv-SE"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64198" name="Rectangle 7">
            <a:extLst>
              <a:ext uri="{FF2B5EF4-FFF2-40B4-BE49-F238E27FC236}">
                <a16:creationId xmlns:a16="http://schemas.microsoft.com/office/drawing/2014/main" id="{878F2435-2E23-D721-B1DC-B31880460E19}"/>
              </a:ext>
            </a:extLst>
          </p:cNvPr>
          <p:cNvSpPr>
            <a:spLocks noChangeArrowheads="1"/>
          </p:cNvSpPr>
          <p:nvPr/>
        </p:nvSpPr>
        <p:spPr bwMode="auto">
          <a:xfrm>
            <a:off x="5394872" y="6032826"/>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ts val="1000"/>
              </a:spcBef>
              <a:buClr>
                <a:schemeClr val="tx2"/>
              </a:buClr>
              <a:buFont typeface="Wingdings" pitchFamily="2" charset="2"/>
              <a:buChar char="§"/>
              <a:defRPr sz="2400">
                <a:solidFill>
                  <a:srgbClr val="2C2C2E"/>
                </a:solidFill>
                <a:latin typeface="Calibri" panose="020F0502020204030204" pitchFamily="34" charset="0"/>
                <a:cs typeface="Arial" panose="020B0604020202020204" pitchFamily="34" charset="0"/>
              </a:defRPr>
            </a:lvl1pPr>
            <a:lvl2pPr marL="742950" indent="-285750" defTabSz="457200">
              <a:spcBef>
                <a:spcPts val="600"/>
              </a:spcBef>
              <a:buClr>
                <a:schemeClr val="tx2"/>
              </a:buClr>
              <a:buFont typeface="Arial" panose="020B0604020202020204" pitchFamily="34" charset="0"/>
              <a:buChar char="»"/>
              <a:defRPr sz="2000">
                <a:solidFill>
                  <a:srgbClr val="2C2C2E"/>
                </a:solidFill>
                <a:latin typeface="Calibri" panose="020F0502020204030204" pitchFamily="34" charset="0"/>
                <a:cs typeface="Arial" panose="020B0604020202020204" pitchFamily="34" charset="0"/>
              </a:defRPr>
            </a:lvl2pPr>
            <a:lvl3pPr marL="1143000" indent="-228600" defTabSz="457200">
              <a:spcBef>
                <a:spcPts val="600"/>
              </a:spcBef>
              <a:buClr>
                <a:schemeClr val="tx2"/>
              </a:buClr>
              <a:buFont typeface="Arial" panose="020B0604020202020204" pitchFamily="34" charset="0"/>
              <a:buChar char="•"/>
              <a:defRPr>
                <a:solidFill>
                  <a:srgbClr val="2C2C2E"/>
                </a:solidFill>
                <a:latin typeface="Calibri" panose="020F0502020204030204" pitchFamily="34" charset="0"/>
                <a:cs typeface="Arial" panose="020B0604020202020204" pitchFamily="34" charset="0"/>
              </a:defRPr>
            </a:lvl3pPr>
            <a:lvl4pPr marL="1600200" indent="-228600" defTabSz="457200">
              <a:spcBef>
                <a:spcPts val="600"/>
              </a:spcBef>
              <a:buClr>
                <a:schemeClr val="tx2"/>
              </a:buClr>
              <a:buFont typeface="Arial" panose="020B0604020202020204" pitchFamily="34" charset="0"/>
              <a:buChar char="–"/>
              <a:defRPr sz="1600">
                <a:solidFill>
                  <a:srgbClr val="2C2C2E"/>
                </a:solidFill>
                <a:latin typeface="Calibri" panose="020F0502020204030204" pitchFamily="34" charset="0"/>
                <a:cs typeface="Arial" panose="020B0604020202020204" pitchFamily="34" charset="0"/>
              </a:defRPr>
            </a:lvl4pPr>
            <a:lvl5pPr marL="2057400" indent="-228600" defTabSz="457200">
              <a:spcBef>
                <a:spcPts val="600"/>
              </a:spcBef>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5pPr>
            <a:lvl6pPr marL="2514600" indent="-22860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6pPr>
            <a:lvl7pPr marL="2971800" indent="-22860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7pPr>
            <a:lvl8pPr marL="3429000" indent="-22860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8pPr>
            <a:lvl9pPr marL="3886200" indent="-22860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altLang="sv-S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l-GR" altLang="sv-S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ᵡ</a:t>
            </a:r>
            <a:r>
              <a:rPr kumimoji="0" lang="en-US" altLang="sv-SE"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r>
              <a:rPr kumimoji="0" lang="en-US" altLang="sv-S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-df)</a:t>
            </a:r>
          </a:p>
        </p:txBody>
      </p:sp>
      <p:sp>
        <p:nvSpPr>
          <p:cNvPr id="264200" name="TextBox 2">
            <a:extLst>
              <a:ext uri="{FF2B5EF4-FFF2-40B4-BE49-F238E27FC236}">
                <a16:creationId xmlns:a16="http://schemas.microsoft.com/office/drawing/2014/main" id="{A7F21431-3104-3C50-CF8D-65F2528F0DA3}"/>
              </a:ext>
            </a:extLst>
          </p:cNvPr>
          <p:cNvSpPr txBox="1">
            <a:spLocks noChangeArrowheads="1"/>
          </p:cNvSpPr>
          <p:nvPr/>
        </p:nvSpPr>
        <p:spPr bwMode="auto">
          <a:xfrm>
            <a:off x="9163237" y="148989"/>
            <a:ext cx="310197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ABC, age, biomarker, clinical factor.</a:t>
            </a:r>
          </a:p>
        </p:txBody>
      </p:sp>
      <p:sp>
        <p:nvSpPr>
          <p:cNvPr id="5" name="Footer Placeholder 4">
            <a:extLst>
              <a:ext uri="{FF2B5EF4-FFF2-40B4-BE49-F238E27FC236}">
                <a16:creationId xmlns:a16="http://schemas.microsoft.com/office/drawing/2014/main" id="{CC65FFCA-79AB-77F4-B6D4-846D6339418A}"/>
              </a:ext>
            </a:extLst>
          </p:cNvPr>
          <p:cNvSpPr>
            <a:spLocks noGrp="1"/>
          </p:cNvSpPr>
          <p:nvPr>
            <p:ph type="ftr" sz="quarter" idx="3"/>
          </p:nvPr>
        </p:nvSpPr>
        <p:spPr/>
        <p: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Calibri" panose="020F0502020204030204" pitchFamily="34" charset="0"/>
              </a:rPr>
              <a:t>Hijazi Z, et al. </a:t>
            </a:r>
            <a:r>
              <a:rPr kumimoji="0" lang="en-US" alt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Calibri" panose="020F0502020204030204" pitchFamily="34" charset="0"/>
              </a:rPr>
              <a:t>Eur</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Calibri" panose="020F0502020204030204" pitchFamily="34" charset="0"/>
              </a:rPr>
              <a:t> Heart J. </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Calibri" panose="020F0502020204030204" pitchFamily="34" charset="0"/>
              </a:rPr>
              <a:t>201621;37(20):1582-90.</a:t>
            </a:r>
          </a:p>
        </p:txBody>
      </p:sp>
    </p:spTree>
    <p:extLst>
      <p:ext uri="{BB962C8B-B14F-4D97-AF65-F5344CB8AC3E}">
        <p14:creationId xmlns:p14="http://schemas.microsoft.com/office/powerpoint/2010/main" val="3347699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A949-B413-67E0-CE75-D2F31A194C9F}"/>
              </a:ext>
            </a:extLst>
          </p:cNvPr>
          <p:cNvSpPr>
            <a:spLocks noGrp="1"/>
          </p:cNvSpPr>
          <p:nvPr>
            <p:ph type="title"/>
          </p:nvPr>
        </p:nvSpPr>
        <p:spPr>
          <a:xfrm>
            <a:off x="831850" y="1101482"/>
            <a:ext cx="10515600" cy="4842118"/>
          </a:xfrm>
        </p:spPr>
        <p:txBody>
          <a:bodyPr>
            <a:normAutofit/>
          </a:bodyPr>
          <a:lstStyle/>
          <a:p>
            <a:pPr algn="ctr">
              <a:defRPr/>
            </a:pPr>
            <a:r>
              <a:rPr lang="en-US" sz="4000" dirty="0"/>
              <a:t>When can you safely start a DOAC after an ischemic stroke?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8">
            <a:extLst>
              <a:ext uri="{FF2B5EF4-FFF2-40B4-BE49-F238E27FC236}">
                <a16:creationId xmlns:a16="http://schemas.microsoft.com/office/drawing/2014/main" id="{B805270B-83D2-A5C7-D275-B248FFB25153}"/>
              </a:ext>
            </a:extLst>
          </p:cNvPr>
          <p:cNvSpPr>
            <a:spLocks noChangeArrowheads="1"/>
          </p:cNvSpPr>
          <p:nvPr/>
        </p:nvSpPr>
        <p:spPr bwMode="auto">
          <a:xfrm>
            <a:off x="533400" y="1460363"/>
            <a:ext cx="11488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2274888" indent="1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2013 patients at 103 sites in 15 countries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early </a:t>
            </a:r>
            <a:r>
              <a:rPr kumimoji="0" lang="en-US" altLang="en-US" sz="20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anticoag</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r>
              <a:rPr kumimoji="0" lang="en-US" altLang="en-US" sz="20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within 48 h after minor/moderate stroke or day 6-7 after a major stroke</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or later </a:t>
            </a:r>
            <a:r>
              <a:rPr kumimoji="0" lang="en-US" altLang="en-US" sz="20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anticoag</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(day 3-4 after minor stroke, day 6-7 after mod stroke, or day 12-14 after major stroke)</a:t>
            </a:r>
          </a:p>
        </p:txBody>
      </p:sp>
      <p:pic>
        <p:nvPicPr>
          <p:cNvPr id="266244" name="Picture 1">
            <a:extLst>
              <a:ext uri="{FF2B5EF4-FFF2-40B4-BE49-F238E27FC236}">
                <a16:creationId xmlns:a16="http://schemas.microsoft.com/office/drawing/2014/main" id="{819F6323-CC50-533E-247B-19ED443B1C8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3400" y="268077"/>
            <a:ext cx="11531834" cy="877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66245" name="Picture 2">
            <a:extLst>
              <a:ext uri="{FF2B5EF4-FFF2-40B4-BE49-F238E27FC236}">
                <a16:creationId xmlns:a16="http://schemas.microsoft.com/office/drawing/2014/main" id="{53F61C19-021F-43CF-3528-BE342DEE25B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4400" y="2790825"/>
            <a:ext cx="10077450" cy="3565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1317E0A3-0A39-2321-A927-4CD3286BF101}"/>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Fischer U, et al. </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N </a:t>
            </a:r>
            <a:r>
              <a:rPr kumimoji="0" lang="en-US" alt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Engl</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 J Med. </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2023;388:2411-2421.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534A-0B01-0D7D-1934-91BC7D738984}"/>
              </a:ext>
            </a:extLst>
          </p:cNvPr>
          <p:cNvSpPr>
            <a:spLocks noGrp="1"/>
          </p:cNvSpPr>
          <p:nvPr>
            <p:ph type="title"/>
          </p:nvPr>
        </p:nvSpPr>
        <p:spPr>
          <a:xfrm>
            <a:off x="831850" y="1101482"/>
            <a:ext cx="10515600" cy="4842118"/>
          </a:xfrm>
        </p:spPr>
        <p:txBody>
          <a:bodyPr>
            <a:normAutofit/>
          </a:bodyPr>
          <a:lstStyle/>
          <a:p>
            <a:pPr algn="ctr">
              <a:defRPr/>
            </a:pPr>
            <a:r>
              <a:rPr lang="en-US" sz="4000" dirty="0"/>
              <a:t>Chronic Kidney Disease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6C93C-53A7-450D-05D2-79434012B8FE}"/>
              </a:ext>
            </a:extLst>
          </p:cNvPr>
          <p:cNvSpPr>
            <a:spLocks noGrp="1"/>
          </p:cNvSpPr>
          <p:nvPr>
            <p:ph type="title"/>
          </p:nvPr>
        </p:nvSpPr>
        <p:spPr/>
        <p:txBody>
          <a:bodyPr/>
          <a:lstStyle/>
          <a:p>
            <a:r>
              <a:rPr lang="en-US" dirty="0"/>
              <a:t>Renal function and novel drugs</a:t>
            </a:r>
          </a:p>
        </p:txBody>
      </p:sp>
      <p:sp>
        <p:nvSpPr>
          <p:cNvPr id="271364" name="Content Placeholder 2">
            <a:extLst>
              <a:ext uri="{FF2B5EF4-FFF2-40B4-BE49-F238E27FC236}">
                <a16:creationId xmlns:a16="http://schemas.microsoft.com/office/drawing/2014/main" id="{557F7D44-D672-8BA2-EB1F-86A0CD312D4D}"/>
              </a:ext>
            </a:extLst>
          </p:cNvPr>
          <p:cNvSpPr txBox="1">
            <a:spLocks/>
          </p:cNvSpPr>
          <p:nvPr/>
        </p:nvSpPr>
        <p:spPr bwMode="auto">
          <a:xfrm>
            <a:off x="840828" y="1447800"/>
            <a:ext cx="10284372" cy="483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42900" indent="-342900" defTabSz="457200">
              <a:spcBef>
                <a:spcPts val="1000"/>
              </a:spcBef>
              <a:buClr>
                <a:schemeClr val="tx2"/>
              </a:buClr>
              <a:buFont typeface="Wingdings" pitchFamily="2" charset="2"/>
              <a:buChar char="§"/>
              <a:defRPr sz="2400">
                <a:solidFill>
                  <a:srgbClr val="2C2C2E"/>
                </a:solidFill>
                <a:latin typeface="Calibri" panose="020F0502020204030204" pitchFamily="34" charset="0"/>
                <a:cs typeface="Arial" panose="020B0604020202020204" pitchFamily="34" charset="0"/>
              </a:defRPr>
            </a:lvl1pPr>
            <a:lvl2pPr marL="457200" indent="-228600" defTabSz="457200">
              <a:spcBef>
                <a:spcPts val="600"/>
              </a:spcBef>
              <a:buClr>
                <a:schemeClr val="tx2"/>
              </a:buClr>
              <a:buFont typeface="Arial" panose="020B0604020202020204" pitchFamily="34" charset="0"/>
              <a:buChar char="»"/>
              <a:defRPr sz="2000">
                <a:solidFill>
                  <a:srgbClr val="2C2C2E"/>
                </a:solidFill>
                <a:latin typeface="Calibri" panose="020F0502020204030204" pitchFamily="34" charset="0"/>
                <a:cs typeface="Arial" panose="020B0604020202020204" pitchFamily="34" charset="0"/>
              </a:defRPr>
            </a:lvl2pPr>
            <a:lvl3pPr marL="914400" indent="-171450" defTabSz="457200">
              <a:spcBef>
                <a:spcPts val="600"/>
              </a:spcBef>
              <a:buClr>
                <a:schemeClr val="tx2"/>
              </a:buClr>
              <a:buFont typeface="Arial" panose="020B0604020202020204" pitchFamily="34" charset="0"/>
              <a:buChar char="•"/>
              <a:defRPr>
                <a:solidFill>
                  <a:srgbClr val="2C2C2E"/>
                </a:solidFill>
                <a:latin typeface="Calibri" panose="020F0502020204030204" pitchFamily="34" charset="0"/>
                <a:cs typeface="Arial" panose="020B0604020202020204" pitchFamily="34" charset="0"/>
              </a:defRPr>
            </a:lvl3pPr>
            <a:lvl4pPr marL="1371600" indent="-171450" defTabSz="457200">
              <a:spcBef>
                <a:spcPts val="600"/>
              </a:spcBef>
              <a:buClr>
                <a:schemeClr val="tx2"/>
              </a:buClr>
              <a:buFont typeface="Arial" panose="020B0604020202020204" pitchFamily="34" charset="0"/>
              <a:buChar char="–"/>
              <a:defRPr sz="1600">
                <a:solidFill>
                  <a:srgbClr val="2C2C2E"/>
                </a:solidFill>
                <a:latin typeface="Calibri" panose="020F0502020204030204" pitchFamily="34" charset="0"/>
                <a:cs typeface="Arial" panose="020B0604020202020204" pitchFamily="34" charset="0"/>
              </a:defRPr>
            </a:lvl4pPr>
            <a:lvl5pPr marL="1828800" indent="-171450" defTabSz="457200">
              <a:spcBef>
                <a:spcPts val="600"/>
              </a:spcBef>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5pPr>
            <a:lvl6pPr indent="-17145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6pPr>
            <a:lvl7pPr indent="-17145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7pPr>
            <a:lvl8pPr indent="-17145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8pPr>
            <a:lvl9pPr indent="-171450" defTabSz="457200" eaLnBrk="0" fontAlgn="base" hangingPunct="0">
              <a:spcBef>
                <a:spcPts val="600"/>
              </a:spcBef>
              <a:spcAft>
                <a:spcPct val="0"/>
              </a:spcAft>
              <a:buClr>
                <a:schemeClr val="tx2"/>
              </a:buClr>
              <a:buFont typeface="Wingdings" pitchFamily="2" charset="2"/>
              <a:buChar char="§"/>
              <a:defRPr sz="1600">
                <a:solidFill>
                  <a:srgbClr val="2C2C2E"/>
                </a:solidFill>
                <a:latin typeface="Calibri" panose="020F0502020204030204" pitchFamily="34" charset="0"/>
                <a:cs typeface="Arial" panose="020B0604020202020204" pitchFamily="34" charset="0"/>
              </a:defRPr>
            </a:lvl9pPr>
          </a:lstStyle>
          <a:p>
            <a:pPr marL="342900" marR="0" lvl="0" indent="-342900" algn="l" defTabSz="457200"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RE-LY, ROCKET, ARISTOTLE excluded patients with eGFR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less than 25 to </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30</a:t>
            </a:r>
          </a:p>
          <a:p>
            <a:pPr marL="342900" marR="0" lvl="0" indent="-342900" algn="l" defTabSz="457200"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Dabigatran is 80% renally eliminated, </a:t>
            </a:r>
            <a:r>
              <a:rPr kumimoji="0" lang="en-US" altLang="en-US" sz="2400" b="0" i="0" u="none" strike="noStrike" kern="1200" cap="none" spc="0" normalizeH="0" baseline="0" noProof="0" dirty="0" err="1">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edoxaban</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 50%, rivaroxaban and apixaban are around 30%</a:t>
            </a:r>
          </a:p>
          <a:p>
            <a:pPr marL="342900" marR="0" lvl="0" indent="-342900" algn="l" defTabSz="457200"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Renal impairment is independent risk factor for stroke, for bleeding, for death</a:t>
            </a:r>
          </a:p>
          <a:p>
            <a:pPr marL="342900" marR="0" lvl="0" indent="-342900" algn="l" defTabSz="457200"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150 mg bid of dabigatran should generally not be used in the elderly (&gt;80 y/o) and with renal impairment (&lt;</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Symbol" pitchFamily="2" charset="2"/>
              </a:rPr>
              <a:t></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40 ml/min)</a:t>
            </a: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342900" marR="0" lvl="0" indent="-342900" algn="l" defTabSz="457200"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Rivaroxaban should be used at 15 mg/d with </a:t>
            </a:r>
            <a:r>
              <a:rPr kumimoji="0" lang="en-U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CrCl</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less than </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50</a:t>
            </a:r>
          </a:p>
          <a:p>
            <a:pPr marL="342900" marR="0" lvl="0" indent="-342900" algn="l" defTabSz="457200"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Apixaban should be used at 2.5 mg bid with </a:t>
            </a:r>
            <a:r>
              <a:rPr kumimoji="0" lang="en-US" alt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2 of 3</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 age 80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and older</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 weight 60 kg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or less</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 creatinine 1.5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or greater</a:t>
            </a:r>
          </a:p>
          <a:p>
            <a:pPr marL="342900" marR="0" lvl="0" indent="-342900" algn="l" defTabSz="457200"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Edoxaban</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 should be used at 30 mg/d with </a:t>
            </a:r>
            <a:r>
              <a:rPr kumimoji="0" lang="en-US" altLang="en-US" sz="2400" b="0" i="0" u="none" strike="noStrike" kern="1200" cap="none" spc="0" normalizeH="0" baseline="0" noProof="0" dirty="0" err="1">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CrCl</a:t>
            </a:r>
            <a:r>
              <a:rPr kumimoji="0" lang="en-US" altLang="en-US" sz="2400" b="0" i="0" u="none" strike="noStrike" kern="1200" cap="none" spc="0" normalizeH="0" baseline="0" noProof="0" dirty="0">
                <a:ln>
                  <a:noFill/>
                </a:ln>
                <a:solidFill>
                  <a:srgbClr val="2C2C2E"/>
                </a:solidFill>
                <a:effectLst/>
                <a:uLnTx/>
                <a:uFillTx/>
                <a:latin typeface="Calibri" panose="020F0502020204030204" pitchFamily="34" charset="0"/>
                <a:ea typeface="ＭＳ Ｐゴシック" panose="020B0600070205080204" pitchFamily="34" charset="-128"/>
                <a:cs typeface="Calibri" panose="020F0502020204030204" pitchFamily="34" charset="0"/>
              </a:rPr>
              <a:t> 50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or less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BA0D-97DF-7833-D3F9-66D2F70F1A60}"/>
              </a:ext>
            </a:extLst>
          </p:cNvPr>
          <p:cNvSpPr>
            <a:spLocks noGrp="1"/>
          </p:cNvSpPr>
          <p:nvPr>
            <p:ph type="title"/>
          </p:nvPr>
        </p:nvSpPr>
        <p:spPr>
          <a:xfrm>
            <a:off x="838200" y="152400"/>
            <a:ext cx="10515600" cy="1106488"/>
          </a:xfrm>
        </p:spPr>
        <p:txBody>
          <a:bodyPr/>
          <a:lstStyle/>
          <a:p>
            <a:r>
              <a:rPr lang="en-US" dirty="0"/>
              <a:t>NOACs Efficacy and Safety Profiles in Patients with or without Renal Impairment</a:t>
            </a:r>
            <a:endParaRPr lang="en-GB" dirty="0"/>
          </a:p>
        </p:txBody>
      </p:sp>
      <p:sp>
        <p:nvSpPr>
          <p:cNvPr id="5" name="Footer Placeholder 4">
            <a:extLst>
              <a:ext uri="{FF2B5EF4-FFF2-40B4-BE49-F238E27FC236}">
                <a16:creationId xmlns:a16="http://schemas.microsoft.com/office/drawing/2014/main" id="{99833E11-2B81-CDC5-4437-74BFF58DBEB9}"/>
              </a:ext>
            </a:extLst>
          </p:cNvPr>
          <p:cNvSpPr>
            <a:spLocks noGrp="1"/>
          </p:cNvSpPr>
          <p:nvPr>
            <p:ph type="ftr" sz="quarter" idx="3"/>
          </p:nvPr>
        </p:nvSpPr>
        <p:spPr>
          <a:xfrm>
            <a:off x="838200" y="6005912"/>
            <a:ext cx="10515600" cy="715563"/>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Capranzano</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P,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Expert Rev Cardiovasc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Ther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2013;11(8):959-973;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Granger CB,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N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Engl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J Med.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2011;365:981-992;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Connolly SJ,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N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Engl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J Med.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2009;361(12):1139-1151;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Patel MR,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N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Engl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J Med.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2011;365(10):883-891.</a:t>
            </a:r>
          </a:p>
        </p:txBody>
      </p:sp>
      <p:grpSp>
        <p:nvGrpSpPr>
          <p:cNvPr id="3" name="Group 2">
            <a:extLst>
              <a:ext uri="{FF2B5EF4-FFF2-40B4-BE49-F238E27FC236}">
                <a16:creationId xmlns:a16="http://schemas.microsoft.com/office/drawing/2014/main" id="{655E1AFE-5582-1DDD-CA94-648BE042FCCD}"/>
              </a:ext>
            </a:extLst>
          </p:cNvPr>
          <p:cNvGrpSpPr/>
          <p:nvPr/>
        </p:nvGrpSpPr>
        <p:grpSpPr>
          <a:xfrm>
            <a:off x="1435263" y="1371600"/>
            <a:ext cx="9156537" cy="4599434"/>
            <a:chOff x="1111348" y="1341668"/>
            <a:chExt cx="9156537" cy="4599434"/>
          </a:xfrm>
        </p:grpSpPr>
        <p:graphicFrame>
          <p:nvGraphicFramePr>
            <p:cNvPr id="272388" name="Gráfico 2">
              <a:extLst>
                <a:ext uri="{FF2B5EF4-FFF2-40B4-BE49-F238E27FC236}">
                  <a16:creationId xmlns:a16="http://schemas.microsoft.com/office/drawing/2014/main" id="{8B52D18B-14E1-5EE5-B169-8DB01EB90C72}"/>
                </a:ext>
              </a:extLst>
            </p:cNvPr>
            <p:cNvGraphicFramePr>
              <a:graphicFrameLocks/>
            </p:cNvGraphicFramePr>
            <p:nvPr/>
          </p:nvGraphicFramePr>
          <p:xfrm>
            <a:off x="2939004" y="1517439"/>
            <a:ext cx="1358599" cy="4270083"/>
          </p:xfrm>
          <a:graphic>
            <a:graphicData uri="http://schemas.openxmlformats.org/presentationml/2006/ole">
              <mc:AlternateContent xmlns:mc="http://schemas.openxmlformats.org/markup-compatibility/2006">
                <mc:Choice xmlns:v="urn:schemas-microsoft-com:vml" Requires="v">
                  <p:oleObj name="Chart" r:id="rId3" imgW="1625600" imgH="5092700" progId="Excel.Chart.8">
                    <p:embed/>
                  </p:oleObj>
                </mc:Choice>
                <mc:Fallback>
                  <p:oleObj name="Chart" r:id="rId3" imgW="1625600" imgH="5092700" progId="Excel.Chart.8">
                    <p:embed/>
                    <p:pic>
                      <p:nvPicPr>
                        <p:cNvPr id="272388" name="Gráfico 2">
                          <a:extLst>
                            <a:ext uri="{FF2B5EF4-FFF2-40B4-BE49-F238E27FC236}">
                              <a16:creationId xmlns:a16="http://schemas.microsoft.com/office/drawing/2014/main" id="{8B52D18B-14E1-5EE5-B169-8DB01EB90C7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004" y="1517439"/>
                          <a:ext cx="1358599" cy="4270083"/>
                        </a:xfrm>
                        <a:prstGeom prst="rect">
                          <a:avLst/>
                        </a:prstGeom>
                        <a:noFill/>
                        <a:ln>
                          <a:noFill/>
                        </a:ln>
                      </p:spPr>
                    </p:pic>
                  </p:oleObj>
                </mc:Fallback>
              </mc:AlternateContent>
            </a:graphicData>
          </a:graphic>
        </p:graphicFrame>
        <p:sp>
          <p:nvSpPr>
            <p:cNvPr id="13" name="Rectangle 8">
              <a:extLst>
                <a:ext uri="{FF2B5EF4-FFF2-40B4-BE49-F238E27FC236}">
                  <a16:creationId xmlns:a16="http://schemas.microsoft.com/office/drawing/2014/main" id="{887245A6-273F-B1C7-0DDC-B6073E1E1B54}"/>
                </a:ext>
              </a:extLst>
            </p:cNvPr>
            <p:cNvSpPr>
              <a:spLocks noChangeArrowheads="1"/>
            </p:cNvSpPr>
            <p:nvPr/>
          </p:nvSpPr>
          <p:spPr bwMode="auto">
            <a:xfrm>
              <a:off x="2157286" y="1659957"/>
              <a:ext cx="1151277" cy="276999"/>
            </a:xfrm>
            <a:prstGeom prst="rect">
              <a:avLst/>
            </a:prstGeom>
            <a:noFill/>
            <a:ln w="9525">
              <a:noFill/>
              <a:miter lim="800000"/>
              <a:headEnd/>
              <a:tailEnd/>
            </a:ln>
          </p:spPr>
          <p:txBody>
            <a:bodyPr wrap="none" anchor="ctr">
              <a:spAutoFit/>
            </a:bodyPr>
            <a:lstStyle/>
            <a:p>
              <a:pPr marL="0" marR="0" lvl="0" indent="0" algn="ct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eGFR (mL/min)</a:t>
              </a:r>
              <a:endParaRPr kumimoji="0" lang="en-US" sz="1200" b="1" i="0" u="none" strike="noStrike" kern="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 name="TextBox 13">
              <a:extLst>
                <a:ext uri="{FF2B5EF4-FFF2-40B4-BE49-F238E27FC236}">
                  <a16:creationId xmlns:a16="http://schemas.microsoft.com/office/drawing/2014/main" id="{CBBDF59D-7341-268C-94D7-7B4BD579213F}"/>
                </a:ext>
              </a:extLst>
            </p:cNvPr>
            <p:cNvSpPr txBox="1"/>
            <p:nvPr/>
          </p:nvSpPr>
          <p:spPr>
            <a:xfrm>
              <a:off x="1112736" y="2323673"/>
              <a:ext cx="933950" cy="510778"/>
            </a:xfrm>
            <a:prstGeom prst="roundRect">
              <a:avLst/>
            </a:prstGeom>
          </p:spPr>
          <p:style>
            <a:lnRef idx="0">
              <a:schemeClr val="accent3"/>
            </a:lnRef>
            <a:fillRef idx="3">
              <a:schemeClr val="accent3"/>
            </a:fillRef>
            <a:effectRef idx="3">
              <a:schemeClr val="accent3"/>
            </a:effectRef>
            <a:fontRef idx="minor">
              <a:schemeClr val="lt1"/>
            </a:fontRef>
          </p:style>
          <p:txBody>
            <a:bodyPr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Stroke </a:t>
              </a:r>
              <a:b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or SE</a:t>
              </a:r>
              <a:endPar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00AB5A56-A47D-ADC5-D347-6B93EAB49D73}"/>
                </a:ext>
              </a:extLst>
            </p:cNvPr>
            <p:cNvSpPr txBox="1"/>
            <p:nvPr/>
          </p:nvSpPr>
          <p:spPr>
            <a:xfrm>
              <a:off x="1111348" y="4053494"/>
              <a:ext cx="933951" cy="510778"/>
            </a:xfrm>
            <a:prstGeom prst="roundRect">
              <a:avLst/>
            </a:prstGeom>
          </p:spPr>
          <p:style>
            <a:lnRef idx="0">
              <a:schemeClr val="accent3"/>
            </a:lnRef>
            <a:fillRef idx="3">
              <a:schemeClr val="accent3"/>
            </a:fillRef>
            <a:effectRef idx="3">
              <a:schemeClr val="accent3"/>
            </a:effectRef>
            <a:fontRef idx="minor">
              <a:schemeClr val="lt1"/>
            </a:fontRef>
          </p:style>
          <p:txBody>
            <a:bodyPr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Major </a:t>
              </a:r>
              <a:b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bleeding</a:t>
              </a:r>
              <a:endPar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 name="Rectangle 8">
              <a:extLst>
                <a:ext uri="{FF2B5EF4-FFF2-40B4-BE49-F238E27FC236}">
                  <a16:creationId xmlns:a16="http://schemas.microsoft.com/office/drawing/2014/main" id="{866BEF8C-EB6F-ADC3-F11F-5B5B48FA5E73}"/>
                </a:ext>
              </a:extLst>
            </p:cNvPr>
            <p:cNvSpPr>
              <a:spLocks noChangeArrowheads="1"/>
            </p:cNvSpPr>
            <p:nvPr/>
          </p:nvSpPr>
          <p:spPr bwMode="auto">
            <a:xfrm>
              <a:off x="2496512" y="2002729"/>
              <a:ext cx="418705" cy="276999"/>
            </a:xfrm>
            <a:prstGeom prst="rect">
              <a:avLst/>
            </a:prstGeom>
            <a:noFill/>
            <a:ln w="9525">
              <a:noFill/>
              <a:miter lim="800000"/>
              <a:headEnd/>
              <a:tailEnd/>
            </a:ln>
          </p:spPr>
          <p:txBody>
            <a:bodyPr wrap="none" anchor="ctr">
              <a:spAutoFit/>
            </a:bodyPr>
            <a:lstStyle/>
            <a:p>
              <a:pPr marL="0" marR="0" lvl="0" indent="0" algn="ct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0" i="0" u="none" strike="noStrike" kern="0" cap="none" spc="0" normalizeH="0" baseline="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&gt;80</a:t>
              </a:r>
              <a:endParaRPr kumimoji="0" lang="en-US" sz="1200" b="0" i="0" u="none" strike="noStrike" kern="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8" name="Rectangle 8">
              <a:extLst>
                <a:ext uri="{FF2B5EF4-FFF2-40B4-BE49-F238E27FC236}">
                  <a16:creationId xmlns:a16="http://schemas.microsoft.com/office/drawing/2014/main" id="{E82A739B-922C-9C44-50D4-D5CCB04C4ABE}"/>
                </a:ext>
              </a:extLst>
            </p:cNvPr>
            <p:cNvSpPr>
              <a:spLocks noChangeArrowheads="1"/>
            </p:cNvSpPr>
            <p:nvPr/>
          </p:nvSpPr>
          <p:spPr bwMode="auto">
            <a:xfrm>
              <a:off x="2379493" y="2364930"/>
              <a:ext cx="652743" cy="276999"/>
            </a:xfrm>
            <a:prstGeom prst="rect">
              <a:avLst/>
            </a:prstGeom>
            <a:noFill/>
            <a:ln w="9525">
              <a:noFill/>
              <a:miter lim="800000"/>
              <a:headEnd/>
              <a:tailEnd/>
            </a:ln>
          </p:spPr>
          <p:txBody>
            <a:bodyPr wrap="none" anchor="ctr">
              <a:spAutoFit/>
            </a:bodyPr>
            <a:lstStyle/>
            <a:p>
              <a:pPr marL="0" marR="0" lvl="0" indent="0" algn="ct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0" i="0" u="none" strike="noStrike" kern="0" cap="none" spc="0" normalizeH="0" baseline="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&gt;50–80</a:t>
              </a:r>
              <a:endParaRPr kumimoji="0" lang="en-US" sz="1200" b="0" i="0" u="none" strike="noStrike" kern="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9" name="Rectangle 8">
              <a:extLst>
                <a:ext uri="{FF2B5EF4-FFF2-40B4-BE49-F238E27FC236}">
                  <a16:creationId xmlns:a16="http://schemas.microsoft.com/office/drawing/2014/main" id="{A34C4EF7-E50C-EBB4-D9B1-81BA16162CBA}"/>
                </a:ext>
              </a:extLst>
            </p:cNvPr>
            <p:cNvSpPr>
              <a:spLocks noChangeArrowheads="1"/>
            </p:cNvSpPr>
            <p:nvPr/>
          </p:nvSpPr>
          <p:spPr bwMode="auto">
            <a:xfrm>
              <a:off x="2496512" y="2719498"/>
              <a:ext cx="418704" cy="276999"/>
            </a:xfrm>
            <a:prstGeom prst="rect">
              <a:avLst/>
            </a:prstGeom>
            <a:noFill/>
            <a:ln w="9525">
              <a:noFill/>
              <a:miter lim="800000"/>
              <a:headEnd/>
              <a:tailEnd/>
            </a:ln>
          </p:spPr>
          <p:txBody>
            <a:bodyPr wrap="none" anchor="ctr">
              <a:spAutoFit/>
            </a:bodyPr>
            <a:lstStyle/>
            <a:p>
              <a:pPr marL="0" marR="0" lvl="0" indent="0" algn="ct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0" i="0" u="none" strike="noStrike" kern="0" cap="none" spc="0" normalizeH="0" baseline="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≤50</a:t>
              </a:r>
              <a:endParaRPr kumimoji="0" lang="en-US" sz="1200" b="0" i="0" u="none" strike="noStrike" kern="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0" name="TextBox 29">
              <a:extLst>
                <a:ext uri="{FF2B5EF4-FFF2-40B4-BE49-F238E27FC236}">
                  <a16:creationId xmlns:a16="http://schemas.microsoft.com/office/drawing/2014/main" id="{ED90D5A9-129D-9FBC-AF1A-A08462116527}"/>
                </a:ext>
              </a:extLst>
            </p:cNvPr>
            <p:cNvSpPr txBox="1"/>
            <p:nvPr/>
          </p:nvSpPr>
          <p:spPr>
            <a:xfrm>
              <a:off x="2299401" y="4879938"/>
              <a:ext cx="760336" cy="276999"/>
            </a:xfrm>
            <a:prstGeom prst="rect">
              <a:avLst/>
            </a:prstGeom>
            <a:noFill/>
          </p:spPr>
          <p:txBody>
            <a:bodyPr wrap="non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Overall</a:t>
              </a:r>
              <a:r>
                <a:rPr kumimoji="0" lang="en-US" sz="1200" b="0" i="0" u="none" strike="noStrike" kern="120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2-4</a:t>
              </a:r>
              <a:endParaRPr kumimoji="0" lang="en-GB" sz="1200" b="0" i="0" u="none" strike="noStrike" kern="120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 name="TextBox 48">
              <a:extLst>
                <a:ext uri="{FF2B5EF4-FFF2-40B4-BE49-F238E27FC236}">
                  <a16:creationId xmlns:a16="http://schemas.microsoft.com/office/drawing/2014/main" id="{A8DAB877-8F1A-4EF3-C7A3-269A2F558248}"/>
                </a:ext>
              </a:extLst>
            </p:cNvPr>
            <p:cNvSpPr txBox="1"/>
            <p:nvPr/>
          </p:nvSpPr>
          <p:spPr>
            <a:xfrm>
              <a:off x="2299401" y="3103628"/>
              <a:ext cx="760336" cy="276999"/>
            </a:xfrm>
            <a:prstGeom prst="rect">
              <a:avLst/>
            </a:prstGeom>
            <a:noFill/>
          </p:spPr>
          <p:txBody>
            <a:bodyPr wrap="non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Overall</a:t>
              </a:r>
              <a:r>
                <a:rPr kumimoji="0" lang="en-US" sz="1200" b="0" i="0" u="none" strike="noStrike" kern="120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2-4</a:t>
              </a:r>
              <a:endParaRPr kumimoji="0" lang="en-GB" sz="1200" b="0" i="0" u="none" strike="noStrike" kern="120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0" name="Rectangle 8">
              <a:extLst>
                <a:ext uri="{FF2B5EF4-FFF2-40B4-BE49-F238E27FC236}">
                  <a16:creationId xmlns:a16="http://schemas.microsoft.com/office/drawing/2014/main" id="{E3ED831D-A534-0D90-ED30-35B557F808A5}"/>
                </a:ext>
              </a:extLst>
            </p:cNvPr>
            <p:cNvSpPr>
              <a:spLocks noChangeArrowheads="1"/>
            </p:cNvSpPr>
            <p:nvPr/>
          </p:nvSpPr>
          <p:spPr bwMode="auto">
            <a:xfrm>
              <a:off x="2496512" y="3808182"/>
              <a:ext cx="418705" cy="276999"/>
            </a:xfrm>
            <a:prstGeom prst="rect">
              <a:avLst/>
            </a:prstGeom>
            <a:noFill/>
            <a:ln w="9525">
              <a:noFill/>
              <a:miter lim="800000"/>
              <a:headEnd/>
              <a:tailEnd/>
            </a:ln>
          </p:spPr>
          <p:txBody>
            <a:bodyPr wrap="none" anchor="ctr">
              <a:spAutoFit/>
            </a:bodyPr>
            <a:lstStyle/>
            <a:p>
              <a:pPr marL="0" marR="0" lvl="0" indent="0" algn="ct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0" i="0" u="none" strike="noStrike" kern="0" cap="none" spc="0" normalizeH="0" baseline="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&gt;80</a:t>
              </a:r>
              <a:endParaRPr kumimoji="0" lang="en-US" sz="1200" b="0" i="0" u="none" strike="noStrike" kern="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1" name="Rectangle 8">
              <a:extLst>
                <a:ext uri="{FF2B5EF4-FFF2-40B4-BE49-F238E27FC236}">
                  <a16:creationId xmlns:a16="http://schemas.microsoft.com/office/drawing/2014/main" id="{3769023D-8D09-9C10-1A70-801A6E40137A}"/>
                </a:ext>
              </a:extLst>
            </p:cNvPr>
            <p:cNvSpPr>
              <a:spLocks noChangeArrowheads="1"/>
            </p:cNvSpPr>
            <p:nvPr/>
          </p:nvSpPr>
          <p:spPr bwMode="auto">
            <a:xfrm>
              <a:off x="2379494" y="4170382"/>
              <a:ext cx="652743" cy="276999"/>
            </a:xfrm>
            <a:prstGeom prst="rect">
              <a:avLst/>
            </a:prstGeom>
            <a:noFill/>
            <a:ln w="9525">
              <a:noFill/>
              <a:miter lim="800000"/>
              <a:headEnd/>
              <a:tailEnd/>
            </a:ln>
          </p:spPr>
          <p:txBody>
            <a:bodyPr wrap="none" anchor="ctr">
              <a:spAutoFit/>
            </a:bodyPr>
            <a:lstStyle/>
            <a:p>
              <a:pPr marL="0" marR="0" lvl="0" indent="0" algn="ct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0" i="0" u="none" strike="noStrike" kern="0" cap="none" spc="0" normalizeH="0" baseline="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&gt;50–80</a:t>
              </a:r>
              <a:endParaRPr kumimoji="0" lang="en-US" sz="1200" b="0" i="0" u="none" strike="noStrike" kern="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2" name="Rectangle 8">
              <a:extLst>
                <a:ext uri="{FF2B5EF4-FFF2-40B4-BE49-F238E27FC236}">
                  <a16:creationId xmlns:a16="http://schemas.microsoft.com/office/drawing/2014/main" id="{2AC09845-CB7C-4590-C8A7-FAF45A57C847}"/>
                </a:ext>
              </a:extLst>
            </p:cNvPr>
            <p:cNvSpPr>
              <a:spLocks noChangeArrowheads="1"/>
            </p:cNvSpPr>
            <p:nvPr/>
          </p:nvSpPr>
          <p:spPr bwMode="auto">
            <a:xfrm>
              <a:off x="2496512" y="4524950"/>
              <a:ext cx="418704" cy="276999"/>
            </a:xfrm>
            <a:prstGeom prst="rect">
              <a:avLst/>
            </a:prstGeom>
            <a:noFill/>
            <a:ln w="9525">
              <a:noFill/>
              <a:miter lim="800000"/>
              <a:headEnd/>
              <a:tailEnd/>
            </a:ln>
          </p:spPr>
          <p:txBody>
            <a:bodyPr wrap="none" anchor="ctr">
              <a:spAutoFit/>
            </a:bodyPr>
            <a:lstStyle/>
            <a:p>
              <a:pPr marL="0" marR="0" lvl="0" indent="0" algn="ct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0" i="0" u="none" strike="noStrike" kern="0" cap="none" spc="0" normalizeH="0" baseline="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≤50</a:t>
              </a:r>
              <a:endParaRPr kumimoji="0" lang="en-US" sz="1200" b="0" i="0" u="none" strike="noStrike" kern="0" cap="none" spc="0" normalizeH="0" baseline="30000" noProof="0" dirty="0">
                <a:ln>
                  <a:noFill/>
                </a:ln>
                <a:solidFill>
                  <a:srgbClr val="9F9F9F">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4" name="Rectangle 93">
              <a:extLst>
                <a:ext uri="{FF2B5EF4-FFF2-40B4-BE49-F238E27FC236}">
                  <a16:creationId xmlns:a16="http://schemas.microsoft.com/office/drawing/2014/main" id="{438213DF-5BAA-A065-F14E-2024A2A4A7C1}"/>
                </a:ext>
              </a:extLst>
            </p:cNvPr>
            <p:cNvSpPr>
              <a:spLocks noChangeArrowheads="1"/>
            </p:cNvSpPr>
            <p:nvPr/>
          </p:nvSpPr>
          <p:spPr bwMode="auto">
            <a:xfrm>
              <a:off x="3267626" y="1341668"/>
              <a:ext cx="787395" cy="258532"/>
            </a:xfrm>
            <a:prstGeom prst="rect">
              <a:avLst/>
            </a:prstGeom>
            <a:noFill/>
            <a:ln w="9525">
              <a:noFill/>
              <a:miter lim="800000"/>
              <a:headEnd/>
              <a:tailEnd/>
            </a:ln>
          </p:spPr>
          <p:txBody>
            <a:bodyPr wrap="none">
              <a:spAutoFit/>
            </a:bodyPr>
            <a:lstStyle/>
            <a:p>
              <a:pPr marL="0" marR="0" lvl="0" indent="0" algn="ctr" defTabSz="609585" rtl="0" eaLnBrk="1" fontAlgn="base" latinLnBrk="0" hangingPunct="1">
                <a:lnSpc>
                  <a:spcPct val="90000"/>
                </a:lnSpc>
                <a:spcBef>
                  <a:spcPct val="25000"/>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77004D"/>
                  </a:solidFill>
                  <a:effectLst/>
                  <a:uLnTx/>
                  <a:uFillTx/>
                  <a:latin typeface="Calibri" panose="020F0502020204030204" pitchFamily="34" charset="0"/>
                  <a:ea typeface="ＭＳ Ｐゴシック" panose="020B0600070205080204" pitchFamily="34" charset="-128"/>
                  <a:cs typeface="Calibri" panose="020F0502020204030204" pitchFamily="34" charset="0"/>
                </a:rPr>
                <a:t>Apixaban</a:t>
              </a:r>
              <a:endParaRPr kumimoji="0" lang="en-US" sz="1200" b="1" i="0" u="none" strike="noStrike" kern="0" cap="none" spc="0" normalizeH="0" baseline="30000" noProof="0" dirty="0">
                <a:ln>
                  <a:noFill/>
                </a:ln>
                <a:solidFill>
                  <a:srgbClr val="77004D"/>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272401" name="Group 350">
              <a:extLst>
                <a:ext uri="{FF2B5EF4-FFF2-40B4-BE49-F238E27FC236}">
                  <a16:creationId xmlns:a16="http://schemas.microsoft.com/office/drawing/2014/main" id="{590F75AB-38C6-DFFF-B1D4-7B725E011260}"/>
                </a:ext>
              </a:extLst>
            </p:cNvPr>
            <p:cNvGrpSpPr>
              <a:grpSpLocks/>
            </p:cNvGrpSpPr>
            <p:nvPr/>
          </p:nvGrpSpPr>
          <p:grpSpPr bwMode="auto">
            <a:xfrm>
              <a:off x="2888502" y="5479437"/>
              <a:ext cx="1511985" cy="461665"/>
              <a:chOff x="5005694" y="6273995"/>
              <a:chExt cx="2097099" cy="446040"/>
            </a:xfrm>
          </p:grpSpPr>
          <p:cxnSp>
            <p:nvCxnSpPr>
              <p:cNvPr id="272436" name="Straight Arrow Connector 103">
                <a:extLst>
                  <a:ext uri="{FF2B5EF4-FFF2-40B4-BE49-F238E27FC236}">
                    <a16:creationId xmlns:a16="http://schemas.microsoft.com/office/drawing/2014/main" id="{8BF32070-C710-1B68-999D-EFE514ED93D6}"/>
                  </a:ext>
                </a:extLst>
              </p:cNvPr>
              <p:cNvCxnSpPr>
                <a:cxnSpLocks noChangeShapeType="1"/>
              </p:cNvCxnSpPr>
              <p:nvPr/>
            </p:nvCxnSpPr>
            <p:spPr bwMode="auto">
              <a:xfrm flipH="1">
                <a:off x="5518550" y="6279353"/>
                <a:ext cx="386690" cy="0"/>
              </a:xfrm>
              <a:prstGeom prst="straightConnector1">
                <a:avLst/>
              </a:prstGeom>
              <a:noFill/>
              <a:ln w="12700"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72437" name="Straight Arrow Connector 104">
                <a:extLst>
                  <a:ext uri="{FF2B5EF4-FFF2-40B4-BE49-F238E27FC236}">
                    <a16:creationId xmlns:a16="http://schemas.microsoft.com/office/drawing/2014/main" id="{8B995B52-2D4D-8C56-1117-0FF0AC1A6406}"/>
                  </a:ext>
                </a:extLst>
              </p:cNvPr>
              <p:cNvCxnSpPr>
                <a:cxnSpLocks noChangeShapeType="1"/>
              </p:cNvCxnSpPr>
              <p:nvPr/>
            </p:nvCxnSpPr>
            <p:spPr bwMode="auto">
              <a:xfrm>
                <a:off x="6209210" y="6279353"/>
                <a:ext cx="386690" cy="0"/>
              </a:xfrm>
              <a:prstGeom prst="straightConnector1">
                <a:avLst/>
              </a:prstGeom>
              <a:noFill/>
              <a:ln w="1270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106" name="Rectangle 8">
                <a:extLst>
                  <a:ext uri="{FF2B5EF4-FFF2-40B4-BE49-F238E27FC236}">
                    <a16:creationId xmlns:a16="http://schemas.microsoft.com/office/drawing/2014/main" id="{CBB2838A-4E4E-341D-FA69-D833E1F63757}"/>
                  </a:ext>
                </a:extLst>
              </p:cNvPr>
              <p:cNvSpPr>
                <a:spLocks noChangeArrowheads="1"/>
              </p:cNvSpPr>
              <p:nvPr/>
            </p:nvSpPr>
            <p:spPr bwMode="auto">
              <a:xfrm>
                <a:off x="6057379" y="6273995"/>
                <a:ext cx="1045414" cy="446040"/>
              </a:xfrm>
              <a:prstGeom prst="rect">
                <a:avLst/>
              </a:prstGeom>
              <a:noFill/>
              <a:ln w="9525">
                <a:noFill/>
                <a:miter lim="800000"/>
                <a:headEnd/>
                <a:tailEnd/>
              </a:ln>
            </p:spPr>
            <p:txBody>
              <a:bodyPr wrap="none">
                <a:spAutoFit/>
              </a:bodyPr>
              <a:lstStyle/>
              <a:p>
                <a:pPr marL="0" marR="0" lvl="0" indent="0" algn="l"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a:t>
                </a:r>
                <a:b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t>Warfarin</a:t>
                </a:r>
              </a:p>
            </p:txBody>
          </p:sp>
          <p:sp>
            <p:nvSpPr>
              <p:cNvPr id="107" name="Rectangle 8">
                <a:extLst>
                  <a:ext uri="{FF2B5EF4-FFF2-40B4-BE49-F238E27FC236}">
                    <a16:creationId xmlns:a16="http://schemas.microsoft.com/office/drawing/2014/main" id="{FD9882C7-BC5E-A085-F026-4E9EB504743C}"/>
                  </a:ext>
                </a:extLst>
              </p:cNvPr>
              <p:cNvSpPr>
                <a:spLocks noChangeArrowheads="1"/>
              </p:cNvSpPr>
              <p:nvPr/>
            </p:nvSpPr>
            <p:spPr bwMode="auto">
              <a:xfrm>
                <a:off x="5005694" y="6273995"/>
                <a:ext cx="1092104" cy="446040"/>
              </a:xfrm>
              <a:prstGeom prst="rect">
                <a:avLst/>
              </a:prstGeom>
              <a:noFill/>
              <a:ln w="9525">
                <a:noFill/>
                <a:miter lim="800000"/>
                <a:headEnd/>
                <a:tailEnd/>
              </a:ln>
            </p:spPr>
            <p:txBody>
              <a:bodyPr wrap="none">
                <a:spAutoFit/>
              </a:bodyPr>
              <a:lstStyle/>
              <a:p>
                <a:pPr marL="0" marR="0" lvl="0" indent="0" algn="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77004D"/>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a:t>
                </a:r>
                <a:br>
                  <a:rPr kumimoji="0" lang="en-US" sz="1200" b="1" i="0" u="none" strike="noStrike" kern="0" cap="none" spc="0" normalizeH="0" baseline="0" noProof="0" dirty="0">
                    <a:ln>
                      <a:noFill/>
                    </a:ln>
                    <a:solidFill>
                      <a:srgbClr val="77004D"/>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200" b="1" i="0" u="none" strike="noStrike" kern="0" cap="none" spc="0" normalizeH="0" baseline="0" noProof="0" dirty="0">
                    <a:ln>
                      <a:noFill/>
                    </a:ln>
                    <a:solidFill>
                      <a:srgbClr val="77004D"/>
                    </a:solidFill>
                    <a:effectLst/>
                    <a:uLnTx/>
                    <a:uFillTx/>
                    <a:latin typeface="Calibri" panose="020F0502020204030204" pitchFamily="34" charset="0"/>
                    <a:ea typeface="ＭＳ Ｐゴシック" panose="020B0600070205080204" pitchFamily="34" charset="-128"/>
                    <a:cs typeface="Calibri" panose="020F0502020204030204" pitchFamily="34" charset="0"/>
                  </a:rPr>
                  <a:t>Apixaban</a:t>
                </a:r>
              </a:p>
            </p:txBody>
          </p:sp>
        </p:grpSp>
        <p:grpSp>
          <p:nvGrpSpPr>
            <p:cNvPr id="272402" name="Group 2">
              <a:extLst>
                <a:ext uri="{FF2B5EF4-FFF2-40B4-BE49-F238E27FC236}">
                  <a16:creationId xmlns:a16="http://schemas.microsoft.com/office/drawing/2014/main" id="{4D950604-1952-45B3-DD1E-81E5531F5924}"/>
                </a:ext>
              </a:extLst>
            </p:cNvPr>
            <p:cNvGrpSpPr>
              <a:grpSpLocks/>
            </p:cNvGrpSpPr>
            <p:nvPr/>
          </p:nvGrpSpPr>
          <p:grpSpPr bwMode="auto">
            <a:xfrm>
              <a:off x="6667299" y="1341668"/>
              <a:ext cx="1619387" cy="4598051"/>
              <a:chOff x="5197226" y="1409240"/>
              <a:chExt cx="2247383" cy="4445931"/>
            </a:xfrm>
          </p:grpSpPr>
          <p:graphicFrame>
            <p:nvGraphicFramePr>
              <p:cNvPr id="272429" name="Gráfico 2">
                <a:extLst>
                  <a:ext uri="{FF2B5EF4-FFF2-40B4-BE49-F238E27FC236}">
                    <a16:creationId xmlns:a16="http://schemas.microsoft.com/office/drawing/2014/main" id="{4EC44190-0DDF-8819-B1DC-F58392350D82}"/>
                  </a:ext>
                </a:extLst>
              </p:cNvPr>
              <p:cNvGraphicFramePr>
                <a:graphicFrameLocks/>
              </p:cNvGraphicFramePr>
              <p:nvPr/>
            </p:nvGraphicFramePr>
            <p:xfrm>
              <a:off x="5341838" y="1569607"/>
              <a:ext cx="1884792" cy="4127822"/>
            </p:xfrm>
            <a:graphic>
              <a:graphicData uri="http://schemas.openxmlformats.org/presentationml/2006/ole">
                <mc:AlternateContent xmlns:mc="http://schemas.openxmlformats.org/markup-compatibility/2006">
                  <mc:Choice xmlns:v="urn:schemas-microsoft-com:vml" Requires="v">
                    <p:oleObj name="Chart" r:id="rId5" imgW="1625600" imgH="5092700" progId="Excel.Chart.8">
                      <p:embed/>
                    </p:oleObj>
                  </mc:Choice>
                  <mc:Fallback>
                    <p:oleObj name="Chart" r:id="rId5" imgW="1625600" imgH="5092700" progId="Excel.Chart.8">
                      <p:embed/>
                      <p:pic>
                        <p:nvPicPr>
                          <p:cNvPr id="272429" name="Gráfico 2">
                            <a:extLst>
                              <a:ext uri="{FF2B5EF4-FFF2-40B4-BE49-F238E27FC236}">
                                <a16:creationId xmlns:a16="http://schemas.microsoft.com/office/drawing/2014/main" id="{4EC44190-0DDF-8819-B1DC-F58392350D8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838" y="1569607"/>
                            <a:ext cx="1884792" cy="412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Rectangle 8">
                <a:extLst>
                  <a:ext uri="{FF2B5EF4-FFF2-40B4-BE49-F238E27FC236}">
                    <a16:creationId xmlns:a16="http://schemas.microsoft.com/office/drawing/2014/main" id="{1937AA15-8EE0-542E-11FE-6D9DC801E81B}"/>
                  </a:ext>
                </a:extLst>
              </p:cNvPr>
              <p:cNvSpPr>
                <a:spLocks noChangeArrowheads="1"/>
              </p:cNvSpPr>
              <p:nvPr/>
            </p:nvSpPr>
            <p:spPr bwMode="auto">
              <a:xfrm>
                <a:off x="5291161" y="1409240"/>
                <a:ext cx="2062692" cy="249979"/>
              </a:xfrm>
              <a:prstGeom prst="rect">
                <a:avLst/>
              </a:prstGeom>
              <a:noFill/>
              <a:ln w="9525">
                <a:noFill/>
                <a:miter lim="800000"/>
                <a:headEnd/>
                <a:tailEnd/>
              </a:ln>
            </p:spPr>
            <p:txBody>
              <a:bodyPr wrap="none">
                <a:spAutoFit/>
              </a:bodyPr>
              <a:lstStyle/>
              <a:p>
                <a:pPr marL="0" marR="0" lvl="0" indent="0" algn="ctr" defTabSz="609585" rtl="0" eaLnBrk="1" fontAlgn="base" latinLnBrk="0" hangingPunct="1">
                  <a:lnSpc>
                    <a:spcPct val="90000"/>
                  </a:lnSpc>
                  <a:spcBef>
                    <a:spcPct val="25000"/>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F26937">
                        <a:lumMod val="60000"/>
                        <a:lumOff val="4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Dabigatran</a:t>
                </a:r>
                <a:r>
                  <a:rPr kumimoji="0" lang="en-US" sz="1200" b="1" i="0" u="none" strike="noStrike" kern="0" cap="none" spc="0" normalizeH="0" baseline="0" noProof="0" dirty="0">
                    <a:ln>
                      <a:noFill/>
                    </a:ln>
                    <a:solidFill>
                      <a:srgbClr val="F26937">
                        <a:lumMod val="60000"/>
                        <a:lumOff val="40000"/>
                      </a:srgbClr>
                    </a:solidFill>
                    <a:effectLst/>
                    <a:uLnTx/>
                    <a:uFillTx/>
                    <a:latin typeface="Century Gothic"/>
                    <a:ea typeface="ＭＳ Ｐゴシック" panose="020B0600070205080204" pitchFamily="34" charset="-128"/>
                    <a:cs typeface="Arial" pitchFamily="34" charset="0"/>
                  </a:rPr>
                  <a:t> 150 mg</a:t>
                </a:r>
                <a:endParaRPr kumimoji="0" lang="en-US" sz="1200" b="1" i="0" u="none" strike="noStrike" kern="0" cap="none" spc="0" normalizeH="0" baseline="30000" noProof="0" dirty="0">
                  <a:ln>
                    <a:noFill/>
                  </a:ln>
                  <a:solidFill>
                    <a:srgbClr val="F26937">
                      <a:lumMod val="60000"/>
                      <a:lumOff val="40000"/>
                    </a:srgbClr>
                  </a:solidFill>
                  <a:effectLst/>
                  <a:uLnTx/>
                  <a:uFillTx/>
                  <a:latin typeface="Century Gothic"/>
                  <a:ea typeface="ＭＳ Ｐゴシック" panose="020B0600070205080204" pitchFamily="34" charset="-128"/>
                  <a:cs typeface="Arial" pitchFamily="34" charset="0"/>
                </a:endParaRPr>
              </a:p>
            </p:txBody>
          </p:sp>
          <p:grpSp>
            <p:nvGrpSpPr>
              <p:cNvPr id="272431" name="Group 350">
                <a:extLst>
                  <a:ext uri="{FF2B5EF4-FFF2-40B4-BE49-F238E27FC236}">
                    <a16:creationId xmlns:a16="http://schemas.microsoft.com/office/drawing/2014/main" id="{1DB2DF3A-C142-B31C-BB46-9CAD484D4A1A}"/>
                  </a:ext>
                </a:extLst>
              </p:cNvPr>
              <p:cNvGrpSpPr>
                <a:grpSpLocks/>
              </p:cNvGrpSpPr>
              <p:nvPr/>
            </p:nvGrpSpPr>
            <p:grpSpPr bwMode="auto">
              <a:xfrm>
                <a:off x="5197226" y="5408780"/>
                <a:ext cx="2247383" cy="446391"/>
                <a:chOff x="4855459" y="6273686"/>
                <a:chExt cx="2247382" cy="446391"/>
              </a:xfrm>
            </p:grpSpPr>
            <p:cxnSp>
              <p:nvCxnSpPr>
                <p:cNvPr id="272432" name="Straight Arrow Connector 114">
                  <a:extLst>
                    <a:ext uri="{FF2B5EF4-FFF2-40B4-BE49-F238E27FC236}">
                      <a16:creationId xmlns:a16="http://schemas.microsoft.com/office/drawing/2014/main" id="{B025C575-C5DE-5189-3C4C-CF8B7A40B889}"/>
                    </a:ext>
                  </a:extLst>
                </p:cNvPr>
                <p:cNvCxnSpPr>
                  <a:cxnSpLocks noChangeShapeType="1"/>
                </p:cNvCxnSpPr>
                <p:nvPr/>
              </p:nvCxnSpPr>
              <p:spPr bwMode="auto">
                <a:xfrm flipH="1">
                  <a:off x="5518550" y="6279353"/>
                  <a:ext cx="386690" cy="0"/>
                </a:xfrm>
                <a:prstGeom prst="straightConnector1">
                  <a:avLst/>
                </a:prstGeom>
                <a:noFill/>
                <a:ln w="12700"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72433" name="Straight Arrow Connector 115">
                  <a:extLst>
                    <a:ext uri="{FF2B5EF4-FFF2-40B4-BE49-F238E27FC236}">
                      <a16:creationId xmlns:a16="http://schemas.microsoft.com/office/drawing/2014/main" id="{5D52F276-B8EB-A733-CD6D-50527AF237BB}"/>
                    </a:ext>
                  </a:extLst>
                </p:cNvPr>
                <p:cNvCxnSpPr>
                  <a:cxnSpLocks noChangeShapeType="1"/>
                </p:cNvCxnSpPr>
                <p:nvPr/>
              </p:nvCxnSpPr>
              <p:spPr bwMode="auto">
                <a:xfrm>
                  <a:off x="6209210" y="6279353"/>
                  <a:ext cx="386690" cy="0"/>
                </a:xfrm>
                <a:prstGeom prst="straightConnector1">
                  <a:avLst/>
                </a:prstGeom>
                <a:noFill/>
                <a:ln w="1270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117" name="Rectangle 8">
                  <a:extLst>
                    <a:ext uri="{FF2B5EF4-FFF2-40B4-BE49-F238E27FC236}">
                      <a16:creationId xmlns:a16="http://schemas.microsoft.com/office/drawing/2014/main" id="{25647894-55E0-DB8F-756E-8D1CD5474B70}"/>
                    </a:ext>
                  </a:extLst>
                </p:cNvPr>
                <p:cNvSpPr>
                  <a:spLocks noChangeArrowheads="1"/>
                </p:cNvSpPr>
                <p:nvPr/>
              </p:nvSpPr>
              <p:spPr bwMode="auto">
                <a:xfrm>
                  <a:off x="6056813" y="6273686"/>
                  <a:ext cx="1046028" cy="446391"/>
                </a:xfrm>
                <a:prstGeom prst="rect">
                  <a:avLst/>
                </a:prstGeom>
                <a:noFill/>
                <a:ln w="9525">
                  <a:noFill/>
                  <a:miter lim="800000"/>
                  <a:headEnd/>
                  <a:tailEnd/>
                </a:ln>
              </p:spPr>
              <p:txBody>
                <a:bodyPr wrap="none">
                  <a:spAutoFit/>
                </a:bodyPr>
                <a:lstStyle/>
                <a:p>
                  <a:pPr marL="0" marR="0" lvl="0" indent="0" algn="l"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a:t>
                  </a:r>
                  <a:b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t>Warfarin</a:t>
                  </a:r>
                </a:p>
              </p:txBody>
            </p:sp>
            <p:sp>
              <p:nvSpPr>
                <p:cNvPr id="118" name="Rectangle 8">
                  <a:extLst>
                    <a:ext uri="{FF2B5EF4-FFF2-40B4-BE49-F238E27FC236}">
                      <a16:creationId xmlns:a16="http://schemas.microsoft.com/office/drawing/2014/main" id="{59883460-B10A-7730-FDF2-51FA6FFA1804}"/>
                    </a:ext>
                  </a:extLst>
                </p:cNvPr>
                <p:cNvSpPr>
                  <a:spLocks noChangeArrowheads="1"/>
                </p:cNvSpPr>
                <p:nvPr/>
              </p:nvSpPr>
              <p:spPr bwMode="auto">
                <a:xfrm>
                  <a:off x="4855459" y="6273686"/>
                  <a:ext cx="1241798" cy="446391"/>
                </a:xfrm>
                <a:prstGeom prst="rect">
                  <a:avLst/>
                </a:prstGeom>
                <a:noFill/>
                <a:ln w="9525">
                  <a:noFill/>
                  <a:miter lim="800000"/>
                  <a:headEnd/>
                  <a:tailEnd/>
                </a:ln>
              </p:spPr>
              <p:txBody>
                <a:bodyPr wrap="none">
                  <a:spAutoFit/>
                </a:bodyPr>
                <a:lstStyle/>
                <a:p>
                  <a:pPr marL="0" marR="0" lvl="0" indent="0" algn="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F26937">
                          <a:lumMod val="60000"/>
                          <a:lumOff val="4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a:t>
                  </a:r>
                  <a:br>
                    <a:rPr kumimoji="0" lang="en-US" sz="1200" b="1" i="0" u="none" strike="noStrike" kern="0" cap="none" spc="0" normalizeH="0" baseline="0" noProof="0" dirty="0">
                      <a:ln>
                        <a:noFill/>
                      </a:ln>
                      <a:solidFill>
                        <a:srgbClr val="F26937">
                          <a:lumMod val="60000"/>
                          <a:lumOff val="4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200" b="1" i="0" u="none" strike="noStrike" kern="0" cap="none" spc="0" normalizeH="0" baseline="0" noProof="0" dirty="0">
                      <a:ln>
                        <a:noFill/>
                      </a:ln>
                      <a:solidFill>
                        <a:srgbClr val="F26937">
                          <a:lumMod val="60000"/>
                          <a:lumOff val="4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Dabigatran</a:t>
                  </a:r>
                </a:p>
              </p:txBody>
            </p:sp>
          </p:grpSp>
        </p:grpSp>
        <p:sp>
          <p:nvSpPr>
            <p:cNvPr id="148" name="TextBox 147">
              <a:extLst>
                <a:ext uri="{FF2B5EF4-FFF2-40B4-BE49-F238E27FC236}">
                  <a16:creationId xmlns:a16="http://schemas.microsoft.com/office/drawing/2014/main" id="{4D4588B9-D133-3B6C-2A3F-D464BD658A3C}"/>
                </a:ext>
              </a:extLst>
            </p:cNvPr>
            <p:cNvSpPr txBox="1"/>
            <p:nvPr/>
          </p:nvSpPr>
          <p:spPr>
            <a:xfrm>
              <a:off x="3205454" y="1514244"/>
              <a:ext cx="935338" cy="276999"/>
            </a:xfrm>
            <a:prstGeom prst="rect">
              <a:avLst/>
            </a:prstGeom>
            <a:noFill/>
          </p:spPr>
          <p:txBody>
            <a:bodyPr anchor="ctr">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65656"/>
                  </a:solidFill>
                  <a:effectLst/>
                  <a:uLnTx/>
                  <a:uFillTx/>
                  <a:latin typeface="Calibri" panose="020F0502020204030204" pitchFamily="34" charset="0"/>
                  <a:ea typeface="MS PGothic" pitchFamily="34" charset="-128"/>
                  <a:cs typeface="Calibri" panose="020F0502020204030204" pitchFamily="34" charset="0"/>
                </a:rPr>
                <a:t>HR (95% CI)</a:t>
              </a:r>
              <a:endParaRPr kumimoji="0" lang="en-GB" sz="1200" b="1" i="0" u="none" strike="noStrike" kern="120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9" name="TextBox 148">
              <a:extLst>
                <a:ext uri="{FF2B5EF4-FFF2-40B4-BE49-F238E27FC236}">
                  <a16:creationId xmlns:a16="http://schemas.microsoft.com/office/drawing/2014/main" id="{459F21A0-AFC6-6B9A-8B5D-A779BE914C0B}"/>
                </a:ext>
              </a:extLst>
            </p:cNvPr>
            <p:cNvSpPr txBox="1"/>
            <p:nvPr/>
          </p:nvSpPr>
          <p:spPr>
            <a:xfrm>
              <a:off x="5097702" y="1514244"/>
              <a:ext cx="935338" cy="276999"/>
            </a:xfrm>
            <a:prstGeom prst="rect">
              <a:avLst/>
            </a:prstGeom>
            <a:noFill/>
          </p:spPr>
          <p:txBody>
            <a:bodyPr anchor="ctr">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65656"/>
                  </a:solidFill>
                  <a:effectLst/>
                  <a:uLnTx/>
                  <a:uFillTx/>
                  <a:latin typeface="Calibri" panose="020F0502020204030204" pitchFamily="34" charset="0"/>
                  <a:ea typeface="MS PGothic" pitchFamily="34" charset="-128"/>
                  <a:cs typeface="Calibri" panose="020F0502020204030204" pitchFamily="34" charset="0"/>
                </a:rPr>
                <a:t>HR (95% CI)</a:t>
              </a:r>
              <a:endParaRPr kumimoji="0" lang="en-GB" sz="1200" b="1" i="0" u="none" strike="noStrike" kern="120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0" name="TextBox 149">
              <a:extLst>
                <a:ext uri="{FF2B5EF4-FFF2-40B4-BE49-F238E27FC236}">
                  <a16:creationId xmlns:a16="http://schemas.microsoft.com/office/drawing/2014/main" id="{194A2688-3463-4E41-2C38-C3279A76DDA3}"/>
                </a:ext>
              </a:extLst>
            </p:cNvPr>
            <p:cNvSpPr txBox="1"/>
            <p:nvPr/>
          </p:nvSpPr>
          <p:spPr>
            <a:xfrm>
              <a:off x="7020878" y="1514244"/>
              <a:ext cx="935338" cy="276999"/>
            </a:xfrm>
            <a:prstGeom prst="rect">
              <a:avLst/>
            </a:prstGeom>
            <a:noFill/>
          </p:spPr>
          <p:txBody>
            <a:bodyPr anchor="ctr">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65656"/>
                  </a:solidFill>
                  <a:effectLst/>
                  <a:uLnTx/>
                  <a:uFillTx/>
                  <a:latin typeface="Calibri" panose="020F0502020204030204" pitchFamily="34" charset="0"/>
                  <a:ea typeface="MS PGothic" pitchFamily="34" charset="-128"/>
                  <a:cs typeface="Calibri" panose="020F0502020204030204" pitchFamily="34" charset="0"/>
                </a:rPr>
                <a:t>HR (95% CI)</a:t>
              </a:r>
              <a:endParaRPr kumimoji="0" lang="en-GB" sz="1200" b="1" i="0" u="none" strike="noStrike" kern="120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272406" name="Group 10">
              <a:extLst>
                <a:ext uri="{FF2B5EF4-FFF2-40B4-BE49-F238E27FC236}">
                  <a16:creationId xmlns:a16="http://schemas.microsoft.com/office/drawing/2014/main" id="{5822E40C-408D-2237-6CE9-88A9EC0EA7F5}"/>
                </a:ext>
              </a:extLst>
            </p:cNvPr>
            <p:cNvGrpSpPr>
              <a:grpSpLocks/>
            </p:cNvGrpSpPr>
            <p:nvPr/>
          </p:nvGrpSpPr>
          <p:grpSpPr bwMode="auto">
            <a:xfrm>
              <a:off x="4723309" y="1341668"/>
              <a:ext cx="1619386" cy="4598052"/>
              <a:chOff x="3584553" y="1116219"/>
              <a:chExt cx="1685563" cy="3334448"/>
            </a:xfrm>
          </p:grpSpPr>
          <p:grpSp>
            <p:nvGrpSpPr>
              <p:cNvPr id="272421" name="Group 5">
                <a:extLst>
                  <a:ext uri="{FF2B5EF4-FFF2-40B4-BE49-F238E27FC236}">
                    <a16:creationId xmlns:a16="http://schemas.microsoft.com/office/drawing/2014/main" id="{19181316-9BC1-1E57-202D-D8BB0225A337}"/>
                  </a:ext>
                </a:extLst>
              </p:cNvPr>
              <p:cNvGrpSpPr>
                <a:grpSpLocks/>
              </p:cNvGrpSpPr>
              <p:nvPr/>
            </p:nvGrpSpPr>
            <p:grpSpPr bwMode="auto">
              <a:xfrm>
                <a:off x="3694007" y="1116219"/>
                <a:ext cx="1547044" cy="3216238"/>
                <a:chOff x="3274341" y="1409240"/>
                <a:chExt cx="2062724" cy="4288317"/>
              </a:xfrm>
            </p:grpSpPr>
            <p:sp>
              <p:nvSpPr>
                <p:cNvPr id="53" name="Rectangle 52">
                  <a:extLst>
                    <a:ext uri="{FF2B5EF4-FFF2-40B4-BE49-F238E27FC236}">
                      <a16:creationId xmlns:a16="http://schemas.microsoft.com/office/drawing/2014/main" id="{7F8EC119-72FC-865D-93BB-28E9F00D4381}"/>
                    </a:ext>
                  </a:extLst>
                </p:cNvPr>
                <p:cNvSpPr>
                  <a:spLocks noChangeArrowheads="1"/>
                </p:cNvSpPr>
                <p:nvPr/>
              </p:nvSpPr>
              <p:spPr bwMode="auto">
                <a:xfrm>
                  <a:off x="3274341" y="1409240"/>
                  <a:ext cx="2062724" cy="249979"/>
                </a:xfrm>
                <a:prstGeom prst="rect">
                  <a:avLst/>
                </a:prstGeom>
                <a:noFill/>
                <a:ln w="9525">
                  <a:noFill/>
                  <a:miter lim="800000"/>
                  <a:headEnd/>
                  <a:tailEnd/>
                </a:ln>
              </p:spPr>
              <p:txBody>
                <a:bodyPr wrap="none">
                  <a:spAutoFit/>
                </a:bodyPr>
                <a:lstStyle/>
                <a:p>
                  <a:pPr marL="0" marR="0" lvl="0" indent="0" algn="ctr" defTabSz="609585" rtl="0" eaLnBrk="1" fontAlgn="base" latinLnBrk="0" hangingPunct="1">
                    <a:lnSpc>
                      <a:spcPct val="90000"/>
                    </a:lnSpc>
                    <a:spcBef>
                      <a:spcPct val="25000"/>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F26937"/>
                      </a:solidFill>
                      <a:effectLst/>
                      <a:uLnTx/>
                      <a:uFillTx/>
                      <a:latin typeface="Calibri" panose="020F0502020204030204" pitchFamily="34" charset="0"/>
                      <a:ea typeface="ＭＳ Ｐゴシック" panose="020B0600070205080204" pitchFamily="34" charset="-128"/>
                      <a:cs typeface="Calibri" panose="020F0502020204030204" pitchFamily="34" charset="0"/>
                    </a:rPr>
                    <a:t>Dabigatran</a:t>
                  </a:r>
                  <a:r>
                    <a:rPr kumimoji="0" lang="en-US" sz="1200" b="1" i="0" u="none" strike="noStrike" kern="0" cap="none" spc="0" normalizeH="0" baseline="0" noProof="0" dirty="0">
                      <a:ln>
                        <a:noFill/>
                      </a:ln>
                      <a:solidFill>
                        <a:srgbClr val="F26937"/>
                      </a:solidFill>
                      <a:effectLst/>
                      <a:uLnTx/>
                      <a:uFillTx/>
                      <a:latin typeface="Century Gothic"/>
                      <a:ea typeface="ＭＳ Ｐゴシック" panose="020B0600070205080204" pitchFamily="34" charset="-128"/>
                      <a:cs typeface="Arial" pitchFamily="34" charset="0"/>
                    </a:rPr>
                    <a:t> 110 mg</a:t>
                  </a:r>
                  <a:endParaRPr kumimoji="0" lang="en-US" sz="1200" b="1" i="0" u="none" strike="noStrike" kern="0" cap="none" spc="0" normalizeH="0" baseline="30000" noProof="0" dirty="0">
                    <a:ln>
                      <a:noFill/>
                    </a:ln>
                    <a:solidFill>
                      <a:srgbClr val="F26937"/>
                    </a:solidFill>
                    <a:effectLst/>
                    <a:uLnTx/>
                    <a:uFillTx/>
                    <a:latin typeface="Century Gothic"/>
                    <a:ea typeface="ＭＳ Ｐゴシック" panose="020B0600070205080204" pitchFamily="34" charset="-128"/>
                    <a:cs typeface="Arial" pitchFamily="34" charset="0"/>
                  </a:endParaRPr>
                </a:p>
              </p:txBody>
            </p:sp>
            <p:graphicFrame>
              <p:nvGraphicFramePr>
                <p:cNvPr id="272425" name="Gráfico 2">
                  <a:extLst>
                    <a:ext uri="{FF2B5EF4-FFF2-40B4-BE49-F238E27FC236}">
                      <a16:creationId xmlns:a16="http://schemas.microsoft.com/office/drawing/2014/main" id="{42116FFC-C446-C388-B93A-10D4997CFD75}"/>
                    </a:ext>
                  </a:extLst>
                </p:cNvPr>
                <p:cNvGraphicFramePr>
                  <a:graphicFrameLocks/>
                </p:cNvGraphicFramePr>
                <p:nvPr/>
              </p:nvGraphicFramePr>
              <p:xfrm>
                <a:off x="3314223" y="1568746"/>
                <a:ext cx="1884792" cy="4128811"/>
              </p:xfrm>
              <a:graphic>
                <a:graphicData uri="http://schemas.openxmlformats.org/presentationml/2006/ole">
                  <mc:AlternateContent xmlns:mc="http://schemas.openxmlformats.org/markup-compatibility/2006">
                    <mc:Choice xmlns:v="urn:schemas-microsoft-com:vml" Requires="v">
                      <p:oleObj name="Chart" r:id="rId7" imgW="1625600" imgH="5092700" progId="Excel.Chart.8">
                        <p:embed/>
                      </p:oleObj>
                    </mc:Choice>
                    <mc:Fallback>
                      <p:oleObj name="Chart" r:id="rId7" imgW="1625600" imgH="5092700" progId="Excel.Chart.8">
                        <p:embed/>
                        <p:pic>
                          <p:nvPicPr>
                            <p:cNvPr id="272425" name="Gráfico 2">
                              <a:extLst>
                                <a:ext uri="{FF2B5EF4-FFF2-40B4-BE49-F238E27FC236}">
                                  <a16:creationId xmlns:a16="http://schemas.microsoft.com/office/drawing/2014/main" id="{42116FFC-C446-C388-B93A-10D4997CFD75}"/>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4223" y="1568746"/>
                              <a:ext cx="1884792" cy="4128811"/>
                            </a:xfrm>
                            <a:prstGeom prst="rect">
                              <a:avLst/>
                            </a:prstGeom>
                            <a:noFill/>
                            <a:ln>
                              <a:noFill/>
                            </a:ln>
                          </p:spPr>
                        </p:pic>
                      </p:oleObj>
                    </mc:Fallback>
                  </mc:AlternateContent>
                </a:graphicData>
              </a:graphic>
            </p:graphicFrame>
            <p:grpSp>
              <p:nvGrpSpPr>
                <p:cNvPr id="272426" name="Group 350">
                  <a:extLst>
                    <a:ext uri="{FF2B5EF4-FFF2-40B4-BE49-F238E27FC236}">
                      <a16:creationId xmlns:a16="http://schemas.microsoft.com/office/drawing/2014/main" id="{52A49BFA-41B9-2987-30F7-77FA65631597}"/>
                    </a:ext>
                  </a:extLst>
                </p:cNvPr>
                <p:cNvGrpSpPr>
                  <a:grpSpLocks/>
                </p:cNvGrpSpPr>
                <p:nvPr/>
              </p:nvGrpSpPr>
              <p:grpSpPr bwMode="auto">
                <a:xfrm>
                  <a:off x="3791499" y="5414447"/>
                  <a:ext cx="1077351" cy="0"/>
                  <a:chOff x="5518550" y="6279353"/>
                  <a:chExt cx="1077350" cy="0"/>
                </a:xfrm>
              </p:grpSpPr>
              <p:cxnSp>
                <p:nvCxnSpPr>
                  <p:cNvPr id="272427" name="Straight Arrow Connector 109">
                    <a:extLst>
                      <a:ext uri="{FF2B5EF4-FFF2-40B4-BE49-F238E27FC236}">
                        <a16:creationId xmlns:a16="http://schemas.microsoft.com/office/drawing/2014/main" id="{337A145A-3FDC-3973-B6D8-B0689E32BC22}"/>
                      </a:ext>
                    </a:extLst>
                  </p:cNvPr>
                  <p:cNvCxnSpPr>
                    <a:cxnSpLocks noChangeShapeType="1"/>
                  </p:cNvCxnSpPr>
                  <p:nvPr/>
                </p:nvCxnSpPr>
                <p:spPr bwMode="auto">
                  <a:xfrm flipH="1">
                    <a:off x="5518550" y="6279353"/>
                    <a:ext cx="386690" cy="0"/>
                  </a:xfrm>
                  <a:prstGeom prst="straightConnector1">
                    <a:avLst/>
                  </a:prstGeom>
                  <a:noFill/>
                  <a:ln w="12700"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72428" name="Straight Arrow Connector 110">
                    <a:extLst>
                      <a:ext uri="{FF2B5EF4-FFF2-40B4-BE49-F238E27FC236}">
                        <a16:creationId xmlns:a16="http://schemas.microsoft.com/office/drawing/2014/main" id="{AB33B0E9-3C81-7C27-ABB3-E0386887D2D8}"/>
                      </a:ext>
                    </a:extLst>
                  </p:cNvPr>
                  <p:cNvCxnSpPr>
                    <a:cxnSpLocks noChangeShapeType="1"/>
                  </p:cNvCxnSpPr>
                  <p:nvPr/>
                </p:nvCxnSpPr>
                <p:spPr bwMode="auto">
                  <a:xfrm>
                    <a:off x="6209210" y="6279353"/>
                    <a:ext cx="386690" cy="0"/>
                  </a:xfrm>
                  <a:prstGeom prst="straightConnector1">
                    <a:avLst/>
                  </a:prstGeom>
                  <a:noFill/>
                  <a:ln w="12700" algn="ctr">
                    <a:solidFill>
                      <a:schemeClr val="tx2"/>
                    </a:solidFill>
                    <a:round/>
                    <a:headEnd/>
                    <a:tailEnd type="triangle" w="med" len="med"/>
                  </a:ln>
                  <a:extLst>
                    <a:ext uri="{909E8E84-426E-40DD-AFC4-6F175D3DCCD1}">
                      <a14:hiddenFill xmlns:a14="http://schemas.microsoft.com/office/drawing/2010/main">
                        <a:noFill/>
                      </a14:hiddenFill>
                    </a:ext>
                  </a:extLst>
                </p:spPr>
              </p:cxnSp>
            </p:grpSp>
          </p:grpSp>
          <p:sp>
            <p:nvSpPr>
              <p:cNvPr id="83" name="Rectangle 8">
                <a:extLst>
                  <a:ext uri="{FF2B5EF4-FFF2-40B4-BE49-F238E27FC236}">
                    <a16:creationId xmlns:a16="http://schemas.microsoft.com/office/drawing/2014/main" id="{ED0A0232-33CD-E1F1-84E9-621E30784DFB}"/>
                  </a:ext>
                </a:extLst>
              </p:cNvPr>
              <p:cNvSpPr>
                <a:spLocks noChangeArrowheads="1"/>
              </p:cNvSpPr>
              <p:nvPr/>
            </p:nvSpPr>
            <p:spPr bwMode="auto">
              <a:xfrm>
                <a:off x="3584553" y="4115873"/>
                <a:ext cx="931363" cy="334794"/>
              </a:xfrm>
              <a:prstGeom prst="rect">
                <a:avLst/>
              </a:prstGeom>
              <a:noFill/>
              <a:ln w="9525">
                <a:noFill/>
                <a:miter lim="800000"/>
                <a:headEnd/>
                <a:tailEnd/>
              </a:ln>
            </p:spPr>
            <p:txBody>
              <a:bodyPr wrap="none">
                <a:spAutoFit/>
              </a:bodyPr>
              <a:lstStyle/>
              <a:p>
                <a:pPr marL="0" marR="0" lvl="0" indent="0" algn="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F26937"/>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a:t>
                </a:r>
                <a:br>
                  <a:rPr kumimoji="0" lang="en-US" sz="1200" b="1" i="0" u="none" strike="noStrike" kern="0" cap="none" spc="0" normalizeH="0" baseline="0" noProof="0" dirty="0">
                    <a:ln>
                      <a:noFill/>
                    </a:ln>
                    <a:solidFill>
                      <a:srgbClr val="F26937"/>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200" b="1" i="0" u="none" strike="noStrike" kern="0" cap="none" spc="0" normalizeH="0" baseline="0" noProof="0" dirty="0">
                    <a:ln>
                      <a:noFill/>
                    </a:ln>
                    <a:solidFill>
                      <a:srgbClr val="F26937"/>
                    </a:solidFill>
                    <a:effectLst/>
                    <a:uLnTx/>
                    <a:uFillTx/>
                    <a:latin typeface="Calibri" panose="020F0502020204030204" pitchFamily="34" charset="0"/>
                    <a:ea typeface="ＭＳ Ｐゴシック" panose="020B0600070205080204" pitchFamily="34" charset="-128"/>
                    <a:cs typeface="Calibri" panose="020F0502020204030204" pitchFamily="34" charset="0"/>
                  </a:rPr>
                  <a:t>Dabigatran</a:t>
                </a:r>
              </a:p>
            </p:txBody>
          </p:sp>
          <p:sp>
            <p:nvSpPr>
              <p:cNvPr id="84" name="Rectangle 8">
                <a:extLst>
                  <a:ext uri="{FF2B5EF4-FFF2-40B4-BE49-F238E27FC236}">
                    <a16:creationId xmlns:a16="http://schemas.microsoft.com/office/drawing/2014/main" id="{C24A74B6-1216-19E4-CE37-0A0303127AD6}"/>
                  </a:ext>
                </a:extLst>
              </p:cNvPr>
              <p:cNvSpPr>
                <a:spLocks noChangeArrowheads="1"/>
              </p:cNvSpPr>
              <p:nvPr/>
            </p:nvSpPr>
            <p:spPr bwMode="auto">
              <a:xfrm>
                <a:off x="4485582" y="4115873"/>
                <a:ext cx="784534" cy="334794"/>
              </a:xfrm>
              <a:prstGeom prst="rect">
                <a:avLst/>
              </a:prstGeom>
              <a:noFill/>
              <a:ln w="9525">
                <a:noFill/>
                <a:miter lim="800000"/>
                <a:headEnd/>
                <a:tailEnd/>
              </a:ln>
            </p:spPr>
            <p:txBody>
              <a:bodyPr wrap="none">
                <a:spAutoFit/>
              </a:bodyPr>
              <a:lstStyle/>
              <a:p>
                <a:pPr marL="0" marR="0" lvl="0" indent="0" algn="l"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a:t>
                </a:r>
                <a:b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t>Warfarin</a:t>
                </a:r>
              </a:p>
            </p:txBody>
          </p:sp>
        </p:grpSp>
        <p:grpSp>
          <p:nvGrpSpPr>
            <p:cNvPr id="272407" name="Group 3">
              <a:extLst>
                <a:ext uri="{FF2B5EF4-FFF2-40B4-BE49-F238E27FC236}">
                  <a16:creationId xmlns:a16="http://schemas.microsoft.com/office/drawing/2014/main" id="{592793EA-9EFC-1663-0C51-7D0D3647A4D2}"/>
                </a:ext>
              </a:extLst>
            </p:cNvPr>
            <p:cNvGrpSpPr>
              <a:grpSpLocks/>
            </p:cNvGrpSpPr>
            <p:nvPr/>
          </p:nvGrpSpPr>
          <p:grpSpPr bwMode="auto">
            <a:xfrm>
              <a:off x="8595029" y="1352490"/>
              <a:ext cx="1672856" cy="4587228"/>
              <a:chOff x="6232628" y="1124027"/>
              <a:chExt cx="1741043" cy="3326644"/>
            </a:xfrm>
          </p:grpSpPr>
          <p:grpSp>
            <p:nvGrpSpPr>
              <p:cNvPr id="272410" name="Group 21">
                <a:extLst>
                  <a:ext uri="{FF2B5EF4-FFF2-40B4-BE49-F238E27FC236}">
                    <a16:creationId xmlns:a16="http://schemas.microsoft.com/office/drawing/2014/main" id="{8E37843C-9CCD-B670-3AF3-E9249A857518}"/>
                  </a:ext>
                </a:extLst>
              </p:cNvPr>
              <p:cNvGrpSpPr>
                <a:grpSpLocks/>
              </p:cNvGrpSpPr>
              <p:nvPr/>
            </p:nvGrpSpPr>
            <p:grpSpPr bwMode="auto">
              <a:xfrm>
                <a:off x="6232628" y="1124027"/>
                <a:ext cx="1741043" cy="3326644"/>
                <a:chOff x="6969763" y="1419651"/>
                <a:chExt cx="2321393" cy="4435521"/>
              </a:xfrm>
            </p:grpSpPr>
            <p:graphicFrame>
              <p:nvGraphicFramePr>
                <p:cNvPr id="272414" name="Gráfico 2">
                  <a:extLst>
                    <a:ext uri="{FF2B5EF4-FFF2-40B4-BE49-F238E27FC236}">
                      <a16:creationId xmlns:a16="http://schemas.microsoft.com/office/drawing/2014/main" id="{E044036C-CE5F-5C3C-064A-C70EB57DB492}"/>
                    </a:ext>
                  </a:extLst>
                </p:cNvPr>
                <p:cNvGraphicFramePr>
                  <a:graphicFrameLocks/>
                </p:cNvGraphicFramePr>
                <p:nvPr/>
              </p:nvGraphicFramePr>
              <p:xfrm>
                <a:off x="7251806" y="1569090"/>
                <a:ext cx="1884793" cy="4127822"/>
              </p:xfrm>
              <a:graphic>
                <a:graphicData uri="http://schemas.openxmlformats.org/presentationml/2006/ole">
                  <mc:AlternateContent xmlns:mc="http://schemas.openxmlformats.org/markup-compatibility/2006">
                    <mc:Choice xmlns:v="urn:schemas-microsoft-com:vml" Requires="v">
                      <p:oleObj name="Chart" r:id="rId9" imgW="1625600" imgH="5092700" progId="Excel.Chart.8">
                        <p:embed/>
                      </p:oleObj>
                    </mc:Choice>
                    <mc:Fallback>
                      <p:oleObj name="Chart" r:id="rId9" imgW="1625600" imgH="5092700" progId="Excel.Chart.8">
                        <p:embed/>
                        <p:pic>
                          <p:nvPicPr>
                            <p:cNvPr id="272414" name="Gráfico 2">
                              <a:extLst>
                                <a:ext uri="{FF2B5EF4-FFF2-40B4-BE49-F238E27FC236}">
                                  <a16:creationId xmlns:a16="http://schemas.microsoft.com/office/drawing/2014/main" id="{E044036C-CE5F-5C3C-064A-C70EB57DB492}"/>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1806" y="1569090"/>
                              <a:ext cx="1884793" cy="412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 name="Rectangle 8">
                  <a:extLst>
                    <a:ext uri="{FF2B5EF4-FFF2-40B4-BE49-F238E27FC236}">
                      <a16:creationId xmlns:a16="http://schemas.microsoft.com/office/drawing/2014/main" id="{014E6755-97DE-107A-790A-CDFC426E4FEA}"/>
                    </a:ext>
                  </a:extLst>
                </p:cNvPr>
                <p:cNvSpPr>
                  <a:spLocks noChangeArrowheads="1"/>
                </p:cNvSpPr>
                <p:nvPr/>
              </p:nvSpPr>
              <p:spPr bwMode="auto">
                <a:xfrm>
                  <a:off x="7560308" y="1419651"/>
                  <a:ext cx="1364038" cy="386878"/>
                </a:xfrm>
                <a:prstGeom prst="rect">
                  <a:avLst/>
                </a:prstGeom>
                <a:noFill/>
                <a:ln w="9525">
                  <a:noFill/>
                  <a:miter lim="800000"/>
                  <a:headEnd/>
                  <a:tailEnd/>
                </a:ln>
              </p:spPr>
              <p:txBody>
                <a:bodyPr wrap="none" anchor="b">
                  <a:spAutoFit/>
                </a:bodyPr>
                <a:lstStyle/>
                <a:p>
                  <a:pPr marL="0" marR="0" lvl="0" indent="0" algn="ctr" defTabSz="609585" rtl="0" eaLnBrk="1" fontAlgn="base" latinLnBrk="0" hangingPunct="1">
                    <a:lnSpc>
                      <a:spcPct val="90000"/>
                    </a:lnSpc>
                    <a:spcBef>
                      <a:spcPct val="25000"/>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00919B"/>
                      </a:solidFill>
                      <a:effectLst/>
                      <a:uLnTx/>
                      <a:uFillTx/>
                      <a:latin typeface="Calibri" panose="020F0502020204030204" pitchFamily="34" charset="0"/>
                      <a:ea typeface="ＭＳ Ｐゴシック" panose="020B0600070205080204" pitchFamily="34" charset="-128"/>
                      <a:cs typeface="Calibri" panose="020F0502020204030204" pitchFamily="34" charset="0"/>
                    </a:rPr>
                    <a:t>Rivaroxaban</a:t>
                  </a:r>
                  <a:endParaRPr kumimoji="0" lang="en-US" sz="1200" b="1" i="0" u="none" strike="noStrike" kern="0" cap="none" spc="0" normalizeH="0" baseline="30000" noProof="0" dirty="0">
                    <a:ln>
                      <a:noFill/>
                    </a:ln>
                    <a:solidFill>
                      <a:srgbClr val="00919B"/>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0" marR="0" lvl="0" indent="0" algn="ctr" defTabSz="609585" rtl="0" eaLnBrk="1" fontAlgn="base" latinLnBrk="0" hangingPunct="1">
                    <a:lnSpc>
                      <a:spcPct val="90000"/>
                    </a:lnSpc>
                    <a:spcBef>
                      <a:spcPct val="25000"/>
                    </a:spcBef>
                    <a:spcAft>
                      <a:spcPct val="0"/>
                    </a:spcAft>
                    <a:buClr>
                      <a:srgbClr val="FF6623"/>
                    </a:buClr>
                    <a:buSzPct val="125000"/>
                    <a:buFontTx/>
                    <a:buNone/>
                    <a:tabLst/>
                    <a:defRPr/>
                  </a:pPr>
                  <a:endParaRPr kumimoji="0" lang="en-US" sz="1200" b="1" i="0" u="none" strike="noStrike" kern="0" cap="none" spc="0" normalizeH="0" baseline="30000" noProof="0" dirty="0">
                    <a:ln>
                      <a:noFill/>
                    </a:ln>
                    <a:solidFill>
                      <a:srgbClr val="00919B"/>
                    </a:solidFill>
                    <a:effectLst/>
                    <a:uLnTx/>
                    <a:uFillTx/>
                    <a:latin typeface="Century Gothic"/>
                    <a:ea typeface="ＭＳ Ｐゴシック" panose="020B0600070205080204" pitchFamily="34" charset="-128"/>
                    <a:cs typeface="Arial" pitchFamily="34" charset="0"/>
                  </a:endParaRPr>
                </a:p>
              </p:txBody>
            </p:sp>
            <p:grpSp>
              <p:nvGrpSpPr>
                <p:cNvPr id="272416" name="Group 350">
                  <a:extLst>
                    <a:ext uri="{FF2B5EF4-FFF2-40B4-BE49-F238E27FC236}">
                      <a16:creationId xmlns:a16="http://schemas.microsoft.com/office/drawing/2014/main" id="{3DECD249-ACC6-D8B7-D0B5-AC8261FC1560}"/>
                    </a:ext>
                  </a:extLst>
                </p:cNvPr>
                <p:cNvGrpSpPr>
                  <a:grpSpLocks/>
                </p:cNvGrpSpPr>
                <p:nvPr/>
              </p:nvGrpSpPr>
              <p:grpSpPr bwMode="auto">
                <a:xfrm>
                  <a:off x="6969763" y="5408775"/>
                  <a:ext cx="2321393" cy="446397"/>
                  <a:chOff x="4781438" y="6273681"/>
                  <a:chExt cx="2321392" cy="446397"/>
                </a:xfrm>
              </p:grpSpPr>
              <p:cxnSp>
                <p:nvCxnSpPr>
                  <p:cNvPr id="272417" name="Straight Arrow Connector 119">
                    <a:extLst>
                      <a:ext uri="{FF2B5EF4-FFF2-40B4-BE49-F238E27FC236}">
                        <a16:creationId xmlns:a16="http://schemas.microsoft.com/office/drawing/2014/main" id="{D0A3C2FB-D00F-735C-0E83-39B91639ABE7}"/>
                      </a:ext>
                    </a:extLst>
                  </p:cNvPr>
                  <p:cNvCxnSpPr>
                    <a:cxnSpLocks noChangeShapeType="1"/>
                  </p:cNvCxnSpPr>
                  <p:nvPr/>
                </p:nvCxnSpPr>
                <p:spPr bwMode="auto">
                  <a:xfrm flipH="1">
                    <a:off x="5518550" y="6279353"/>
                    <a:ext cx="386690" cy="0"/>
                  </a:xfrm>
                  <a:prstGeom prst="straightConnector1">
                    <a:avLst/>
                  </a:prstGeom>
                  <a:noFill/>
                  <a:ln w="12700"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72418" name="Straight Arrow Connector 120">
                    <a:extLst>
                      <a:ext uri="{FF2B5EF4-FFF2-40B4-BE49-F238E27FC236}">
                        <a16:creationId xmlns:a16="http://schemas.microsoft.com/office/drawing/2014/main" id="{3753F0E3-4CAF-B6B8-A8DF-C9420E2B32CA}"/>
                      </a:ext>
                    </a:extLst>
                  </p:cNvPr>
                  <p:cNvCxnSpPr>
                    <a:cxnSpLocks noChangeShapeType="1"/>
                  </p:cNvCxnSpPr>
                  <p:nvPr/>
                </p:nvCxnSpPr>
                <p:spPr bwMode="auto">
                  <a:xfrm>
                    <a:off x="6209210" y="6279353"/>
                    <a:ext cx="386690" cy="0"/>
                  </a:xfrm>
                  <a:prstGeom prst="straightConnector1">
                    <a:avLst/>
                  </a:prstGeom>
                  <a:noFill/>
                  <a:ln w="1270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122" name="Rectangle 8">
                    <a:extLst>
                      <a:ext uri="{FF2B5EF4-FFF2-40B4-BE49-F238E27FC236}">
                        <a16:creationId xmlns:a16="http://schemas.microsoft.com/office/drawing/2014/main" id="{707EA34E-5FEB-DD83-A2AF-710D845EB9BE}"/>
                      </a:ext>
                    </a:extLst>
                  </p:cNvPr>
                  <p:cNvSpPr>
                    <a:spLocks noChangeArrowheads="1"/>
                  </p:cNvSpPr>
                  <p:nvPr/>
                </p:nvSpPr>
                <p:spPr bwMode="auto">
                  <a:xfrm>
                    <a:off x="6056890" y="6273681"/>
                    <a:ext cx="1045940" cy="446397"/>
                  </a:xfrm>
                  <a:prstGeom prst="rect">
                    <a:avLst/>
                  </a:prstGeom>
                  <a:noFill/>
                  <a:ln w="9525">
                    <a:noFill/>
                    <a:miter lim="800000"/>
                    <a:headEnd/>
                    <a:tailEnd/>
                  </a:ln>
                </p:spPr>
                <p:txBody>
                  <a:bodyPr wrap="none">
                    <a:spAutoFit/>
                  </a:bodyPr>
                  <a:lstStyle/>
                  <a:p>
                    <a:pPr marL="0" marR="0" lvl="0" indent="0" algn="l"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a:t>
                    </a:r>
                    <a:b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200" b="1" i="0" u="none" strike="noStrike" kern="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rPr>
                      <a:t>Warfarin</a:t>
                    </a:r>
                  </a:p>
                </p:txBody>
              </p:sp>
              <p:sp>
                <p:nvSpPr>
                  <p:cNvPr id="123" name="Rectangle 8">
                    <a:extLst>
                      <a:ext uri="{FF2B5EF4-FFF2-40B4-BE49-F238E27FC236}">
                        <a16:creationId xmlns:a16="http://schemas.microsoft.com/office/drawing/2014/main" id="{4F6A28B8-E2F0-4345-D0E5-A4C535E23C3B}"/>
                      </a:ext>
                    </a:extLst>
                  </p:cNvPr>
                  <p:cNvSpPr>
                    <a:spLocks noChangeArrowheads="1"/>
                  </p:cNvSpPr>
                  <p:nvPr/>
                </p:nvSpPr>
                <p:spPr bwMode="auto">
                  <a:xfrm>
                    <a:off x="4781438" y="6273681"/>
                    <a:ext cx="1364037" cy="446397"/>
                  </a:xfrm>
                  <a:prstGeom prst="rect">
                    <a:avLst/>
                  </a:prstGeom>
                  <a:noFill/>
                  <a:ln w="9525">
                    <a:noFill/>
                    <a:miter lim="800000"/>
                    <a:headEnd/>
                    <a:tailEnd/>
                  </a:ln>
                </p:spPr>
                <p:txBody>
                  <a:bodyPr wrap="none">
                    <a:spAutoFit/>
                  </a:bodyPr>
                  <a:lstStyle/>
                  <a:p>
                    <a:pPr marL="0" marR="0" lvl="0" indent="0" algn="r" defTabSz="609585"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0" cap="none" spc="0" normalizeH="0" baseline="0" noProof="0" dirty="0">
                        <a:ln>
                          <a:noFill/>
                        </a:ln>
                        <a:solidFill>
                          <a:srgbClr val="00919B"/>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a:t>
                    </a:r>
                    <a:br>
                      <a:rPr kumimoji="0" lang="en-US" sz="1200" b="1" i="0" u="none" strike="noStrike" kern="0" cap="none" spc="0" normalizeH="0" baseline="0" noProof="0" dirty="0">
                        <a:ln>
                          <a:noFill/>
                        </a:ln>
                        <a:solidFill>
                          <a:srgbClr val="00919B"/>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200" b="1" i="0" u="none" strike="noStrike" kern="0" cap="none" spc="0" normalizeH="0" baseline="0" noProof="0" dirty="0">
                        <a:ln>
                          <a:noFill/>
                        </a:ln>
                        <a:solidFill>
                          <a:srgbClr val="00919B"/>
                        </a:solidFill>
                        <a:effectLst/>
                        <a:uLnTx/>
                        <a:uFillTx/>
                        <a:latin typeface="Calibri" panose="020F0502020204030204" pitchFamily="34" charset="0"/>
                        <a:ea typeface="ＭＳ Ｐゴシック" panose="020B0600070205080204" pitchFamily="34" charset="-128"/>
                        <a:cs typeface="Calibri" panose="020F0502020204030204" pitchFamily="34" charset="0"/>
                      </a:rPr>
                      <a:t>Rivaroxaban</a:t>
                    </a:r>
                  </a:p>
                </p:txBody>
              </p:sp>
            </p:grpSp>
          </p:grpSp>
          <p:sp>
            <p:nvSpPr>
              <p:cNvPr id="151" name="TextBox 150">
                <a:extLst>
                  <a:ext uri="{FF2B5EF4-FFF2-40B4-BE49-F238E27FC236}">
                    <a16:creationId xmlns:a16="http://schemas.microsoft.com/office/drawing/2014/main" id="{62AFC968-3742-E05D-A4FD-A268018DC82D}"/>
                  </a:ext>
                </a:extLst>
              </p:cNvPr>
              <p:cNvSpPr txBox="1"/>
              <p:nvPr/>
            </p:nvSpPr>
            <p:spPr>
              <a:xfrm>
                <a:off x="6748703" y="1241330"/>
                <a:ext cx="973463" cy="200879"/>
              </a:xfrm>
              <a:prstGeom prst="rect">
                <a:avLst/>
              </a:prstGeom>
              <a:noFill/>
            </p:spPr>
            <p:txBody>
              <a:bodyPr anchor="ctr">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65656"/>
                    </a:solidFill>
                    <a:effectLst/>
                    <a:uLnTx/>
                    <a:uFillTx/>
                    <a:latin typeface="Calibri" panose="020F0502020204030204" pitchFamily="34" charset="0"/>
                    <a:ea typeface="MS PGothic" pitchFamily="34" charset="-128"/>
                    <a:cs typeface="Calibri" panose="020F0502020204030204" pitchFamily="34" charset="0"/>
                  </a:rPr>
                  <a:t>HR (95% CI)</a:t>
                </a:r>
                <a:endParaRPr kumimoji="0" lang="en-GB" sz="1200" b="1" i="0" u="none" strike="noStrike" kern="1200" cap="none" spc="0" normalizeH="0" baseline="0" noProof="0" dirty="0">
                  <a:ln>
                    <a:noFill/>
                  </a:ln>
                  <a:solidFill>
                    <a:srgbClr val="565656"/>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5" name="Rectangle 8">
                <a:extLst>
                  <a:ext uri="{FF2B5EF4-FFF2-40B4-BE49-F238E27FC236}">
                    <a16:creationId xmlns:a16="http://schemas.microsoft.com/office/drawing/2014/main" id="{0F20C491-8764-E6CD-C82E-D06AD50DCEB2}"/>
                  </a:ext>
                </a:extLst>
              </p:cNvPr>
              <p:cNvSpPr>
                <a:spLocks noChangeArrowheads="1"/>
              </p:cNvSpPr>
              <p:nvPr/>
            </p:nvSpPr>
            <p:spPr bwMode="auto">
              <a:xfrm>
                <a:off x="6737149" y="2909216"/>
                <a:ext cx="827499" cy="222249"/>
              </a:xfrm>
              <a:prstGeom prst="round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342891"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No data</a:t>
                </a:r>
              </a:p>
            </p:txBody>
          </p:sp>
        </p:grpSp>
        <p:sp>
          <p:nvSpPr>
            <p:cNvPr id="9" name="Rectangle 8">
              <a:extLst>
                <a:ext uri="{FF2B5EF4-FFF2-40B4-BE49-F238E27FC236}">
                  <a16:creationId xmlns:a16="http://schemas.microsoft.com/office/drawing/2014/main" id="{85A3ED20-9938-CAA5-4C7C-42B85C4AE6DF}"/>
                </a:ext>
              </a:extLst>
            </p:cNvPr>
            <p:cNvSpPr>
              <a:spLocks noChangeArrowheads="1"/>
            </p:cNvSpPr>
            <p:nvPr/>
          </p:nvSpPr>
          <p:spPr bwMode="auto">
            <a:xfrm>
              <a:off x="9052093" y="1956189"/>
              <a:ext cx="822788" cy="306467"/>
            </a:xfrm>
            <a:prstGeom prst="round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342891" rtl="0" eaLnBrk="1" fontAlgn="base" latinLnBrk="0" hangingPunct="1">
                <a:lnSpc>
                  <a:spcPct val="100000"/>
                </a:lnSpc>
                <a:spcBef>
                  <a:spcPts val="451"/>
                </a:spcBef>
                <a:spcAft>
                  <a:spcPct val="0"/>
                </a:spcAft>
                <a:buClr>
                  <a:srgbClr val="FF6623"/>
                </a:buClr>
                <a:buSzPct val="125000"/>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No data</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028FF7A-6469-7D6A-410B-9317E7DB40E2}"/>
              </a:ext>
            </a:extLst>
          </p:cNvPr>
          <p:cNvGrpSpPr/>
          <p:nvPr/>
        </p:nvGrpSpPr>
        <p:grpSpPr>
          <a:xfrm>
            <a:off x="1185401" y="965403"/>
            <a:ext cx="10487215" cy="4927193"/>
            <a:chOff x="890433" y="970932"/>
            <a:chExt cx="10487215" cy="4927193"/>
          </a:xfrm>
        </p:grpSpPr>
        <p:pic>
          <p:nvPicPr>
            <p:cNvPr id="5122" name="Picture 2" descr="The Iceberg Syndrome. Many of you have already seen this ...">
              <a:extLst>
                <a:ext uri="{FF2B5EF4-FFF2-40B4-BE49-F238E27FC236}">
                  <a16:creationId xmlns:a16="http://schemas.microsoft.com/office/drawing/2014/main" id="{83C406F4-C894-5C09-CF9F-32C8F2BD19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0433" y="970932"/>
              <a:ext cx="7439306" cy="49271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66EB2F-19CF-CE2D-47A7-AD4B2536DFEE}"/>
                </a:ext>
              </a:extLst>
            </p:cNvPr>
            <p:cNvSpPr/>
            <p:nvPr/>
          </p:nvSpPr>
          <p:spPr>
            <a:xfrm>
              <a:off x="7615992" y="970932"/>
              <a:ext cx="3761656" cy="4927193"/>
            </a:xfrm>
            <a:prstGeom prst="rect">
              <a:avLst/>
            </a:prstGeom>
            <a:solidFill>
              <a:srgbClr val="152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A1435E62-9B53-2D18-C6E0-4B3C5E012B6E}"/>
                </a:ext>
              </a:extLst>
            </p:cNvPr>
            <p:cNvSpPr/>
            <p:nvPr/>
          </p:nvSpPr>
          <p:spPr>
            <a:xfrm>
              <a:off x="4979129" y="970932"/>
              <a:ext cx="2636863" cy="4916135"/>
            </a:xfrm>
            <a:prstGeom prst="rect">
              <a:avLst/>
            </a:prstGeom>
            <a:gradFill flip="none" rotWithShape="1">
              <a:gsLst>
                <a:gs pos="1000">
                  <a:srgbClr val="15257D">
                    <a:alpha val="0"/>
                  </a:srgbClr>
                </a:gs>
                <a:gs pos="99000">
                  <a:srgbClr val="15257D"/>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FEDA384-B5C2-410E-35CB-6475C9704AE4}"/>
                </a:ext>
              </a:extLst>
            </p:cNvPr>
            <p:cNvSpPr txBox="1">
              <a:spLocks/>
            </p:cNvSpPr>
            <p:nvPr/>
          </p:nvSpPr>
          <p:spPr>
            <a:xfrm>
              <a:off x="5390175" y="2094272"/>
              <a:ext cx="5576427" cy="2153264"/>
            </a:xfrm>
            <a:prstGeom prst="rect">
              <a:avLst/>
            </a:prstGeom>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j-ea"/>
                  <a:cs typeface="Calibri" panose="020F0502020204030204" pitchFamily="34" charset="0"/>
                </a:rPr>
                <a:t>What does two hours of </a:t>
              </a:r>
              <a:r>
                <a:rPr kumimoji="0" lang="en-US" sz="3600" b="1" i="0" u="none" strike="noStrike" kern="1200" cap="none" spc="0" normalizeH="0" baseline="0" noProof="0" dirty="0" err="1">
                  <a:ln>
                    <a:noFill/>
                  </a:ln>
                  <a:solidFill>
                    <a:prstClr val="white"/>
                  </a:solidFill>
                  <a:effectLst/>
                  <a:uLnTx/>
                  <a:uFillTx/>
                  <a:latin typeface="Arial" panose="020B0604020202020204"/>
                  <a:ea typeface="+mj-ea"/>
                  <a:cs typeface="Calibri" panose="020F0502020204030204" pitchFamily="34" charset="0"/>
                </a:rPr>
                <a:t>Afib</a:t>
              </a:r>
              <a:r>
                <a:rPr kumimoji="0" lang="en-US" sz="3600" b="1" i="0" u="none" strike="noStrike" kern="1200" cap="none" spc="0" normalizeH="0" baseline="0" noProof="0" dirty="0">
                  <a:ln>
                    <a:noFill/>
                  </a:ln>
                  <a:solidFill>
                    <a:prstClr val="white"/>
                  </a:solidFill>
                  <a:effectLst/>
                  <a:uLnTx/>
                  <a:uFillTx/>
                  <a:latin typeface="Arial" panose="020B0604020202020204"/>
                  <a:ea typeface="+mj-ea"/>
                  <a:cs typeface="Calibri" panose="020F0502020204030204" pitchFamily="34" charset="0"/>
                </a:rPr>
                <a:t> on an implantable device mean?  </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5">
            <a:extLst>
              <a:ext uri="{FF2B5EF4-FFF2-40B4-BE49-F238E27FC236}">
                <a16:creationId xmlns:a16="http://schemas.microsoft.com/office/drawing/2014/main" id="{844AA4C0-545B-7C8C-DA8E-0BC7BF838A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293688"/>
            <a:ext cx="7048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07" name="Picture 6">
            <a:extLst>
              <a:ext uri="{FF2B5EF4-FFF2-40B4-BE49-F238E27FC236}">
                <a16:creationId xmlns:a16="http://schemas.microsoft.com/office/drawing/2014/main" id="{E14CF9D9-E780-272B-4AD5-F9F20B86AD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804988"/>
            <a:ext cx="53181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08" name="Picture 7">
            <a:extLst>
              <a:ext uri="{FF2B5EF4-FFF2-40B4-BE49-F238E27FC236}">
                <a16:creationId xmlns:a16="http://schemas.microsoft.com/office/drawing/2014/main" id="{38C045AA-8A1F-92AC-09B6-6AB50C5283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72250" y="1865313"/>
            <a:ext cx="50292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9" name="Rectangle 8">
            <a:extLst>
              <a:ext uri="{FF2B5EF4-FFF2-40B4-BE49-F238E27FC236}">
                <a16:creationId xmlns:a16="http://schemas.microsoft.com/office/drawing/2014/main" id="{16ACEBAB-0AE9-7C7A-ACA2-D5EC38D22BCD}"/>
              </a:ext>
            </a:extLst>
          </p:cNvPr>
          <p:cNvSpPr>
            <a:spLocks noChangeArrowheads="1"/>
          </p:cNvSpPr>
          <p:nvPr/>
        </p:nvSpPr>
        <p:spPr bwMode="auto">
          <a:xfrm>
            <a:off x="7162800" y="5168900"/>
            <a:ext cx="419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Major Bleeding or Death</a:t>
            </a:r>
          </a:p>
        </p:txBody>
      </p:sp>
      <p:sp>
        <p:nvSpPr>
          <p:cNvPr id="277510" name="Rectangle 9">
            <a:extLst>
              <a:ext uri="{FF2B5EF4-FFF2-40B4-BE49-F238E27FC236}">
                <a16:creationId xmlns:a16="http://schemas.microsoft.com/office/drawing/2014/main" id="{5AA65A99-A524-30F5-30BD-150A4D01F86E}"/>
              </a:ext>
            </a:extLst>
          </p:cNvPr>
          <p:cNvSpPr>
            <a:spLocks noChangeArrowheads="1"/>
          </p:cNvSpPr>
          <p:nvPr/>
        </p:nvSpPr>
        <p:spPr bwMode="auto">
          <a:xfrm>
            <a:off x="1498600" y="5162550"/>
            <a:ext cx="4325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Primary Outcome: Stroke, SE, CV Death</a:t>
            </a:r>
          </a:p>
        </p:txBody>
      </p:sp>
      <p:sp>
        <p:nvSpPr>
          <p:cNvPr id="277511" name="TextBox 10">
            <a:extLst>
              <a:ext uri="{FF2B5EF4-FFF2-40B4-BE49-F238E27FC236}">
                <a16:creationId xmlns:a16="http://schemas.microsoft.com/office/drawing/2014/main" id="{550A20C8-9F3D-6F84-CD90-8367956C57B5}"/>
              </a:ext>
            </a:extLst>
          </p:cNvPr>
          <p:cNvSpPr txBox="1">
            <a:spLocks noChangeArrowheads="1"/>
          </p:cNvSpPr>
          <p:nvPr/>
        </p:nvSpPr>
        <p:spPr bwMode="auto">
          <a:xfrm>
            <a:off x="2133600" y="2490788"/>
            <a:ext cx="3257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HR 0.81; 95% CI, 0.6 to 1.08; p = 0.15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83 v 101</a:t>
            </a:r>
          </a:p>
        </p:txBody>
      </p:sp>
      <p:sp>
        <p:nvSpPr>
          <p:cNvPr id="277512" name="Rectangle 11">
            <a:extLst>
              <a:ext uri="{FF2B5EF4-FFF2-40B4-BE49-F238E27FC236}">
                <a16:creationId xmlns:a16="http://schemas.microsoft.com/office/drawing/2014/main" id="{E9A1DFDF-7968-9E11-2999-D2C40758AA2B}"/>
              </a:ext>
            </a:extLst>
          </p:cNvPr>
          <p:cNvSpPr>
            <a:spLocks noChangeArrowheads="1"/>
          </p:cNvSpPr>
          <p:nvPr/>
        </p:nvSpPr>
        <p:spPr bwMode="auto">
          <a:xfrm>
            <a:off x="1304925" y="5605463"/>
            <a:ext cx="5302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Ischemic stroke 1% per year, 22 versus 27, 0.79 (0.45 to 1.39) </a:t>
            </a:r>
          </a:p>
        </p:txBody>
      </p:sp>
      <p:sp>
        <p:nvSpPr>
          <p:cNvPr id="277513" name="Rectangle 12">
            <a:extLst>
              <a:ext uri="{FF2B5EF4-FFF2-40B4-BE49-F238E27FC236}">
                <a16:creationId xmlns:a16="http://schemas.microsoft.com/office/drawing/2014/main" id="{3399ABE5-3820-AEAF-FD19-128D396D5803}"/>
              </a:ext>
            </a:extLst>
          </p:cNvPr>
          <p:cNvSpPr>
            <a:spLocks noChangeArrowheads="1"/>
          </p:cNvSpPr>
          <p:nvPr/>
        </p:nvSpPr>
        <p:spPr bwMode="auto">
          <a:xfrm>
            <a:off x="609600" y="444937"/>
            <a:ext cx="2284358" cy="116955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Stopped early (184 of 220 planned events)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 2536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AHRE 2.8 hours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Median f/u 21 months</a:t>
            </a:r>
          </a:p>
        </p:txBody>
      </p:sp>
      <p:sp>
        <p:nvSpPr>
          <p:cNvPr id="277514" name="Rectangle 13">
            <a:extLst>
              <a:ext uri="{FF2B5EF4-FFF2-40B4-BE49-F238E27FC236}">
                <a16:creationId xmlns:a16="http://schemas.microsoft.com/office/drawing/2014/main" id="{58106354-0ECD-4F29-65C0-D649C7A60066}"/>
              </a:ext>
            </a:extLst>
          </p:cNvPr>
          <p:cNvSpPr>
            <a:spLocks noChangeArrowheads="1"/>
          </p:cNvSpPr>
          <p:nvPr/>
        </p:nvSpPr>
        <p:spPr bwMode="auto">
          <a:xfrm>
            <a:off x="7432675" y="2490788"/>
            <a:ext cx="3308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HR </a:t>
            </a:r>
            <a:r>
              <a:rPr kumimoji="0" lang="pl-PL" altLang="en-US" sz="16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1.31; 95% CI, 1.02 to 1.67;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altLang="en-US" sz="16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P = 0.03</a:t>
            </a:r>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77516" name="Rectangle 16">
            <a:extLst>
              <a:ext uri="{FF2B5EF4-FFF2-40B4-BE49-F238E27FC236}">
                <a16:creationId xmlns:a16="http://schemas.microsoft.com/office/drawing/2014/main" id="{FB772CDD-79A0-CDF2-0C4D-4E67BAA5A70A}"/>
              </a:ext>
            </a:extLst>
          </p:cNvPr>
          <p:cNvSpPr>
            <a:spLocks noChangeArrowheads="1"/>
          </p:cNvSpPr>
          <p:nvPr/>
        </p:nvSpPr>
        <p:spPr bwMode="auto">
          <a:xfrm>
            <a:off x="7392988" y="5605463"/>
            <a:ext cx="4167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Major bleeding 53 versus 25, 2.10 (1.30 to 3.38)</a:t>
            </a:r>
          </a:p>
        </p:txBody>
      </p:sp>
      <p:pic>
        <p:nvPicPr>
          <p:cNvPr id="277517" name="Picture 17">
            <a:extLst>
              <a:ext uri="{FF2B5EF4-FFF2-40B4-BE49-F238E27FC236}">
                <a16:creationId xmlns:a16="http://schemas.microsoft.com/office/drawing/2014/main" id="{93AB03C3-D695-3E0E-59DA-F46DD5E44BE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820400" y="184150"/>
            <a:ext cx="117792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29879F00-3033-ADD0-0AF7-BDA7D5687D44}"/>
              </a:ext>
            </a:extLst>
          </p:cNvPr>
          <p:cNvSpPr txBox="1">
            <a:spLocks/>
          </p:cNvSpPr>
          <p:nvPr/>
        </p:nvSpPr>
        <p:spPr>
          <a:xfrm>
            <a:off x="838200" y="6365874"/>
            <a:ext cx="10515600" cy="39687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1pPr>
            <a:lvl2pPr marL="450850" indent="1588"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06463" indent="1588"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63663" indent="1588"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17688" indent="1588"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Kirchhof</a:t>
            </a:r>
            <a:r>
              <a:rPr kumimoji="0" lang="en-US" altLang="en-US" sz="16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P, et al. </a:t>
            </a:r>
            <a:r>
              <a:rPr kumimoji="0" lang="en-US" altLang="en-US" sz="16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N </a:t>
            </a:r>
            <a:r>
              <a:rPr kumimoji="0" lang="en-US" altLang="en-US" sz="1600" b="0" i="1"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Engl</a:t>
            </a:r>
            <a:r>
              <a:rPr kumimoji="0" lang="en-US" altLang="en-US" sz="16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J Med. </a:t>
            </a:r>
            <a:r>
              <a:rPr kumimoji="0" lang="en-US" altLang="en-US" sz="16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2023. 28;389(13):1167-1179.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9BD71FDC-769A-4EB7-26A5-19A174312244}"/>
              </a:ext>
            </a:extLst>
          </p:cNvPr>
          <p:cNvSpPr>
            <a:spLocks noGrp="1"/>
          </p:cNvSpPr>
          <p:nvPr>
            <p:ph type="title"/>
          </p:nvPr>
        </p:nvSpPr>
        <p:spPr>
          <a:xfrm>
            <a:off x="838200" y="-1"/>
            <a:ext cx="10515600" cy="1105949"/>
          </a:xfrm>
        </p:spPr>
        <p:txBody>
          <a:bodyPr>
            <a:normAutofit/>
          </a:bodyPr>
          <a:lstStyle/>
          <a:p>
            <a:r>
              <a:rPr lang="en-US" altLang="en-US"/>
              <a:t>ARTESiA Study Design	</a:t>
            </a:r>
          </a:p>
        </p:txBody>
      </p:sp>
      <p:sp>
        <p:nvSpPr>
          <p:cNvPr id="5" name="Footer Placeholder 4">
            <a:extLst>
              <a:ext uri="{FF2B5EF4-FFF2-40B4-BE49-F238E27FC236}">
                <a16:creationId xmlns:a16="http://schemas.microsoft.com/office/drawing/2014/main" id="{B3610F3A-106A-9223-077B-F740626D4BFA}"/>
              </a:ext>
            </a:extLst>
          </p:cNvPr>
          <p:cNvSpPr>
            <a:spLocks noGrp="1"/>
          </p:cNvSpPr>
          <p:nvPr>
            <p:ph type="ftr" sz="quarter" idx="3"/>
          </p:nvPr>
        </p:nvSpPr>
        <p:spPr>
          <a:xfrm>
            <a:off x="838200" y="6356350"/>
            <a:ext cx="105156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Lopes RD, et al. </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Am Heart J. </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2017;189:137-145</a:t>
            </a:r>
          </a:p>
        </p:txBody>
      </p:sp>
      <p:sp>
        <p:nvSpPr>
          <p:cNvPr id="3" name="Rectangle 2">
            <a:extLst>
              <a:ext uri="{FF2B5EF4-FFF2-40B4-BE49-F238E27FC236}">
                <a16:creationId xmlns:a16="http://schemas.microsoft.com/office/drawing/2014/main" id="{440E5101-32BB-AE57-790C-3D8AE8285094}"/>
              </a:ext>
            </a:extLst>
          </p:cNvPr>
          <p:cNvSpPr/>
          <p:nvPr/>
        </p:nvSpPr>
        <p:spPr>
          <a:xfrm>
            <a:off x="2176463" y="1371600"/>
            <a:ext cx="6535737" cy="1327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marR="0" lvl="0" indent="-285750" algn="l" defTabSz="257175"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SCAF  6 min to 24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hrs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(pacemaker, ICD, ICM)</a:t>
            </a:r>
          </a:p>
          <a:p>
            <a:pPr marL="285750" marR="0" lvl="0" indent="-285750" algn="l" defTabSz="257175"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Risk factors for stroke (age ≥ 75, prior stroke/ TIA/ SE or multiple risk factors)</a:t>
            </a:r>
          </a:p>
          <a:p>
            <a:pPr marL="285750" marR="0" lvl="0" indent="-285750" algn="l" defTabSz="257175"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 clinical AF/not on OAC, no contraindication</a:t>
            </a:r>
          </a:p>
        </p:txBody>
      </p:sp>
      <p:sp>
        <p:nvSpPr>
          <p:cNvPr id="4" name="Oval 3">
            <a:extLst>
              <a:ext uri="{FF2B5EF4-FFF2-40B4-BE49-F238E27FC236}">
                <a16:creationId xmlns:a16="http://schemas.microsoft.com/office/drawing/2014/main" id="{D76A0099-2571-29DF-238F-B498A1299CD8}"/>
              </a:ext>
            </a:extLst>
          </p:cNvPr>
          <p:cNvSpPr/>
          <p:nvPr/>
        </p:nvSpPr>
        <p:spPr>
          <a:xfrm>
            <a:off x="4284663" y="3222625"/>
            <a:ext cx="2082800" cy="503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RANDOMIZE</a:t>
            </a:r>
          </a:p>
        </p:txBody>
      </p:sp>
      <p:sp>
        <p:nvSpPr>
          <p:cNvPr id="7" name="Rounded Rectangle 6">
            <a:extLst>
              <a:ext uri="{FF2B5EF4-FFF2-40B4-BE49-F238E27FC236}">
                <a16:creationId xmlns:a16="http://schemas.microsoft.com/office/drawing/2014/main" id="{5F1D49CA-5EFF-5A4F-97E5-7F152D7870E1}"/>
              </a:ext>
            </a:extLst>
          </p:cNvPr>
          <p:cNvSpPr/>
          <p:nvPr/>
        </p:nvSpPr>
        <p:spPr>
          <a:xfrm>
            <a:off x="3208338" y="4344987"/>
            <a:ext cx="2278062" cy="546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Apixaban</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mg or 2.5 mg bid</a:t>
            </a:r>
          </a:p>
        </p:txBody>
      </p:sp>
      <p:sp>
        <p:nvSpPr>
          <p:cNvPr id="10" name="Rounded Rectangle 9">
            <a:extLst>
              <a:ext uri="{FF2B5EF4-FFF2-40B4-BE49-F238E27FC236}">
                <a16:creationId xmlns:a16="http://schemas.microsoft.com/office/drawing/2014/main" id="{3AC094B5-045F-175D-0D2F-67C123E8B65B}"/>
              </a:ext>
            </a:extLst>
          </p:cNvPr>
          <p:cNvSpPr/>
          <p:nvPr/>
        </p:nvSpPr>
        <p:spPr>
          <a:xfrm>
            <a:off x="5764213" y="4337050"/>
            <a:ext cx="2263775" cy="546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Aspirin</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81 mg OD</a:t>
            </a:r>
          </a:p>
        </p:txBody>
      </p:sp>
      <p:cxnSp>
        <p:nvCxnSpPr>
          <p:cNvPr id="14" name="Straight Arrow Connector 13">
            <a:extLst>
              <a:ext uri="{FF2B5EF4-FFF2-40B4-BE49-F238E27FC236}">
                <a16:creationId xmlns:a16="http://schemas.microsoft.com/office/drawing/2014/main" id="{64402DE3-3A34-F04C-87D1-42C2F3EE3D0E}"/>
              </a:ext>
            </a:extLst>
          </p:cNvPr>
          <p:cNvCxnSpPr>
            <a:cxnSpLocks/>
          </p:cNvCxnSpPr>
          <p:nvPr/>
        </p:nvCxnSpPr>
        <p:spPr>
          <a:xfrm>
            <a:off x="5326063" y="2833687"/>
            <a:ext cx="0" cy="355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45B1035-B079-3AD8-BE87-33C8C895AB17}"/>
              </a:ext>
            </a:extLst>
          </p:cNvPr>
          <p:cNvCxnSpPr>
            <a:cxnSpLocks/>
          </p:cNvCxnSpPr>
          <p:nvPr/>
        </p:nvCxnSpPr>
        <p:spPr>
          <a:xfrm flipH="1">
            <a:off x="4764088" y="3703637"/>
            <a:ext cx="319087" cy="3571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93FD1A7-DE7C-615B-2170-2D49BB79C912}"/>
              </a:ext>
            </a:extLst>
          </p:cNvPr>
          <p:cNvCxnSpPr>
            <a:cxnSpLocks/>
          </p:cNvCxnSpPr>
          <p:nvPr/>
        </p:nvCxnSpPr>
        <p:spPr>
          <a:xfrm>
            <a:off x="5768975" y="3689350"/>
            <a:ext cx="354013" cy="3714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8538" name="TextBox 31">
            <a:extLst>
              <a:ext uri="{FF2B5EF4-FFF2-40B4-BE49-F238E27FC236}">
                <a16:creationId xmlns:a16="http://schemas.microsoft.com/office/drawing/2014/main" id="{1F9BF06B-B8E7-927B-ADA2-51DA4D4859AB}"/>
              </a:ext>
            </a:extLst>
          </p:cNvPr>
          <p:cNvSpPr txBox="1">
            <a:spLocks noChangeArrowheads="1"/>
          </p:cNvSpPr>
          <p:nvPr/>
        </p:nvSpPr>
        <p:spPr bwMode="auto">
          <a:xfrm>
            <a:off x="1676400" y="3222625"/>
            <a:ext cx="2705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57175">
              <a:defRPr sz="2400" b="1">
                <a:solidFill>
                  <a:schemeClr val="tx1"/>
                </a:solidFill>
                <a:latin typeface="Arial" panose="020B0604020202020204" pitchFamily="34" charset="0"/>
                <a:ea typeface="ＭＳ Ｐゴシック" panose="020B0600070205080204" pitchFamily="34" charset="-128"/>
              </a:defRPr>
            </a:lvl1pPr>
            <a:lvl2pPr defTabSz="257175">
              <a:defRPr sz="2400" b="1">
                <a:solidFill>
                  <a:schemeClr val="tx1"/>
                </a:solidFill>
                <a:latin typeface="Arial" panose="020B0604020202020204" pitchFamily="34" charset="0"/>
                <a:ea typeface="ＭＳ Ｐゴシック" panose="020B0600070205080204" pitchFamily="34" charset="-128"/>
              </a:defRPr>
            </a:lvl2pPr>
            <a:lvl3pPr defTabSz="257175">
              <a:defRPr sz="2400" b="1">
                <a:solidFill>
                  <a:schemeClr val="tx1"/>
                </a:solidFill>
                <a:latin typeface="Arial" panose="020B0604020202020204" pitchFamily="34" charset="0"/>
                <a:ea typeface="ＭＳ Ｐゴシック" panose="020B0600070205080204" pitchFamily="34" charset="-128"/>
              </a:defRPr>
            </a:lvl3pPr>
            <a:lvl4pPr defTabSz="257175">
              <a:defRPr sz="2400" b="1">
                <a:solidFill>
                  <a:schemeClr val="tx1"/>
                </a:solidFill>
                <a:latin typeface="Arial" panose="020B0604020202020204" pitchFamily="34" charset="0"/>
                <a:ea typeface="ＭＳ Ｐゴシック" panose="020B0600070205080204" pitchFamily="34" charset="-128"/>
              </a:defRPr>
            </a:lvl4pPr>
            <a:lvl5pPr defTabSz="257175">
              <a:defRPr sz="2400" b="1">
                <a:solidFill>
                  <a:schemeClr val="tx1"/>
                </a:solidFill>
                <a:latin typeface="Arial" panose="020B0604020202020204" pitchFamily="34" charset="0"/>
                <a:ea typeface="ＭＳ Ｐゴシック" panose="020B0600070205080204" pitchFamily="34" charset="-128"/>
              </a:defRPr>
            </a:lvl5pPr>
            <a:lvl6pPr marL="2274888" indent="1588" defTabSz="257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257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257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257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Double-blind, double-dummy design</a:t>
            </a:r>
          </a:p>
        </p:txBody>
      </p:sp>
      <p:sp>
        <p:nvSpPr>
          <p:cNvPr id="2" name="Oval Callout 1">
            <a:extLst>
              <a:ext uri="{FF2B5EF4-FFF2-40B4-BE49-F238E27FC236}">
                <a16:creationId xmlns:a16="http://schemas.microsoft.com/office/drawing/2014/main" id="{F137BFE3-A3FE-18F0-1CC6-925E25706E6B}"/>
              </a:ext>
            </a:extLst>
          </p:cNvPr>
          <p:cNvSpPr/>
          <p:nvPr/>
        </p:nvSpPr>
        <p:spPr>
          <a:xfrm>
            <a:off x="6989763" y="2978150"/>
            <a:ext cx="4010025" cy="1155700"/>
          </a:xfrm>
          <a:prstGeom prst="wedgeEllipseCallout">
            <a:avLst>
              <a:gd name="adj1" fmla="val -75221"/>
              <a:gd name="adj2" fmla="val -9642"/>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AAACA">
                    <a:lumMod val="10000"/>
                  </a:srgbClr>
                </a:solidFill>
                <a:effectLst/>
                <a:uLnTx/>
                <a:uFillTx/>
                <a:latin typeface="Calibri" panose="020F0502020204030204" pitchFamily="34" charset="0"/>
                <a:ea typeface="+mn-ea"/>
                <a:cs typeface="Calibri" panose="020F0502020204030204" pitchFamily="34" charset="0"/>
              </a:rPr>
              <a:t>4000 patients</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AAACA">
                    <a:lumMod val="10000"/>
                  </a:srgbClr>
                </a:solidFill>
                <a:effectLst/>
                <a:uLnTx/>
                <a:uFillTx/>
                <a:latin typeface="Calibri" panose="020F0502020204030204" pitchFamily="34" charset="0"/>
                <a:ea typeface="+mn-ea"/>
                <a:cs typeface="Calibri" panose="020F0502020204030204" pitchFamily="34" charset="0"/>
              </a:rPr>
              <a:t>3 times the number of strokes, twice the duration of follow-up (3.5 v 1.8 y) as NOAH</a:t>
            </a:r>
          </a:p>
        </p:txBody>
      </p:sp>
      <p:sp>
        <p:nvSpPr>
          <p:cNvPr id="278541" name="TextBox 7">
            <a:extLst>
              <a:ext uri="{FF2B5EF4-FFF2-40B4-BE49-F238E27FC236}">
                <a16:creationId xmlns:a16="http://schemas.microsoft.com/office/drawing/2014/main" id="{FCD54B6A-00CC-AEC2-6331-D555F4DD7D05}"/>
              </a:ext>
            </a:extLst>
          </p:cNvPr>
          <p:cNvSpPr txBox="1">
            <a:spLocks noChangeArrowheads="1"/>
          </p:cNvSpPr>
          <p:nvPr/>
        </p:nvSpPr>
        <p:spPr bwMode="auto">
          <a:xfrm>
            <a:off x="2846388" y="5326062"/>
            <a:ext cx="521008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altLang="en-US" sz="2400" b="0" i="0" u="none" strike="noStrike" kern="1200" cap="none" spc="0" normalizeH="0" baseline="0" noProof="0">
                <a:ln>
                  <a:noFill/>
                </a:ln>
                <a:solidFill>
                  <a:srgbClr val="00682F"/>
                </a:solidFill>
                <a:effectLst/>
                <a:uLnTx/>
                <a:uFillTx/>
                <a:latin typeface="Calibri" panose="020F0502020204030204" pitchFamily="34" charset="0"/>
                <a:ea typeface="ＭＳ Ｐゴシック" panose="020B0600070205080204" pitchFamily="34" charset="-128"/>
                <a:cs typeface="Calibri" panose="020F0502020204030204" pitchFamily="34" charset="0"/>
              </a:rPr>
              <a:t>Primary efficacy outcome: stroke or SE</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altLang="en-US" sz="2400" b="0" i="0" u="none" strike="noStrike" kern="1200" cap="none" spc="0" normalizeH="0" baseline="0" noProof="0">
                <a:ln>
                  <a:noFill/>
                </a:ln>
                <a:solidFill>
                  <a:srgbClr val="C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Primary safety outcome: Major bleeding</a:t>
            </a:r>
          </a:p>
        </p:txBody>
      </p:sp>
      <p:sp>
        <p:nvSpPr>
          <p:cNvPr id="6" name="Explosion: 14 Points 5">
            <a:extLst>
              <a:ext uri="{FF2B5EF4-FFF2-40B4-BE49-F238E27FC236}">
                <a16:creationId xmlns:a16="http://schemas.microsoft.com/office/drawing/2014/main" id="{02F8A3A3-ABEF-4231-92C9-22072CBA3CA2}"/>
              </a:ext>
            </a:extLst>
          </p:cNvPr>
          <p:cNvSpPr/>
          <p:nvPr/>
        </p:nvSpPr>
        <p:spPr>
          <a:xfrm>
            <a:off x="8382000" y="4413250"/>
            <a:ext cx="3484563" cy="2109787"/>
          </a:xfrm>
          <a:prstGeom prst="irregularSeal2">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Stay tuned for tomorrow 8 AM!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6">
            <a:extLst>
              <a:ext uri="{FF2B5EF4-FFF2-40B4-BE49-F238E27FC236}">
                <a16:creationId xmlns:a16="http://schemas.microsoft.com/office/drawing/2014/main" id="{6C3270D0-C0E8-F633-BCB3-7E049E800F3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9600" y="3585177"/>
            <a:ext cx="5257800" cy="28035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0579" name="Picture 4">
            <a:extLst>
              <a:ext uri="{FF2B5EF4-FFF2-40B4-BE49-F238E27FC236}">
                <a16:creationId xmlns:a16="http://schemas.microsoft.com/office/drawing/2014/main" id="{71379BCD-F51C-1336-CC8F-3A86DFC48B5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9396" y="152400"/>
            <a:ext cx="588798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0580" name="Picture 10">
            <a:extLst>
              <a:ext uri="{FF2B5EF4-FFF2-40B4-BE49-F238E27FC236}">
                <a16:creationId xmlns:a16="http://schemas.microsoft.com/office/drawing/2014/main" id="{74458416-B510-4095-CD21-E4015E0BC89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762001"/>
            <a:ext cx="4748213" cy="123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81" name="TextBox 1">
            <a:extLst>
              <a:ext uri="{FF2B5EF4-FFF2-40B4-BE49-F238E27FC236}">
                <a16:creationId xmlns:a16="http://schemas.microsoft.com/office/drawing/2014/main" id="{EBEECE11-AD75-CA29-AD59-B6BA35DFDAF1}"/>
              </a:ext>
            </a:extLst>
          </p:cNvPr>
          <p:cNvSpPr txBox="1">
            <a:spLocks noChangeArrowheads="1"/>
          </p:cNvSpPr>
          <p:nvPr/>
        </p:nvSpPr>
        <p:spPr bwMode="auto">
          <a:xfrm>
            <a:off x="4724400" y="4797425"/>
            <a:ext cx="784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intrinsic</a:t>
            </a:r>
          </a:p>
        </p:txBody>
      </p:sp>
      <p:sp>
        <p:nvSpPr>
          <p:cNvPr id="280582" name="TextBox 1">
            <a:extLst>
              <a:ext uri="{FF2B5EF4-FFF2-40B4-BE49-F238E27FC236}">
                <a16:creationId xmlns:a16="http://schemas.microsoft.com/office/drawing/2014/main" id="{CB69F855-52FC-ABE7-E88A-982EC0C6E69A}"/>
              </a:ext>
            </a:extLst>
          </p:cNvPr>
          <p:cNvSpPr txBox="1">
            <a:spLocks noChangeArrowheads="1"/>
          </p:cNvSpPr>
          <p:nvPr/>
        </p:nvSpPr>
        <p:spPr bwMode="auto">
          <a:xfrm>
            <a:off x="6324602" y="5334000"/>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00250" algn="l"/>
              </a:tabLst>
              <a:defRPr sz="2400" b="1">
                <a:solidFill>
                  <a:schemeClr val="tx1"/>
                </a:solidFill>
                <a:latin typeface="Arial" panose="020B0604020202020204" pitchFamily="34" charset="0"/>
                <a:ea typeface="ＭＳ Ｐゴシック" panose="020B0600070205080204" pitchFamily="34" charset="-128"/>
              </a:defRPr>
            </a:lvl1pPr>
            <a:lvl2pPr>
              <a:tabLst>
                <a:tab pos="2000250" algn="l"/>
              </a:tabLst>
              <a:defRPr sz="2400" b="1">
                <a:solidFill>
                  <a:schemeClr val="tx1"/>
                </a:solidFill>
                <a:latin typeface="Arial" panose="020B0604020202020204" pitchFamily="34" charset="0"/>
                <a:ea typeface="ＭＳ Ｐゴシック" panose="020B0600070205080204" pitchFamily="34" charset="-128"/>
              </a:defRPr>
            </a:lvl2pPr>
            <a:lvl3pPr>
              <a:tabLst>
                <a:tab pos="2000250" algn="l"/>
              </a:tabLst>
              <a:defRPr sz="2400" b="1">
                <a:solidFill>
                  <a:schemeClr val="tx1"/>
                </a:solidFill>
                <a:latin typeface="Arial" panose="020B0604020202020204" pitchFamily="34" charset="0"/>
                <a:ea typeface="ＭＳ Ｐゴシック" panose="020B0600070205080204" pitchFamily="34" charset="-128"/>
              </a:defRPr>
            </a:lvl3pPr>
            <a:lvl4pPr>
              <a:tabLst>
                <a:tab pos="2000250" algn="l"/>
              </a:tabLst>
              <a:defRPr sz="2400" b="1">
                <a:solidFill>
                  <a:schemeClr val="tx1"/>
                </a:solidFill>
                <a:latin typeface="Arial" panose="020B0604020202020204" pitchFamily="34" charset="0"/>
                <a:ea typeface="ＭＳ Ｐゴシック" panose="020B0600070205080204" pitchFamily="34" charset="-128"/>
              </a:defRPr>
            </a:lvl4pPr>
            <a:lvl5pPr>
              <a:tabLst>
                <a:tab pos="2000250" algn="l"/>
              </a:tabLst>
              <a:defRPr sz="2400" b="1">
                <a:solidFill>
                  <a:schemeClr val="tx1"/>
                </a:solidFill>
                <a:latin typeface="Arial" panose="020B0604020202020204" pitchFamily="34" charset="0"/>
                <a:ea typeface="ＭＳ Ｐゴシック" panose="020B0600070205080204" pitchFamily="34" charset="-128"/>
              </a:defRPr>
            </a:lvl5pPr>
            <a:lvl6pPr marL="2274888" indent="1588" eaLnBrk="0" fontAlgn="base" hangingPunct="0">
              <a:spcBef>
                <a:spcPct val="0"/>
              </a:spcBef>
              <a:spcAft>
                <a:spcPct val="0"/>
              </a:spcAft>
              <a:tabLst>
                <a:tab pos="2000250" algn="l"/>
              </a:tabLst>
              <a:defRPr sz="2400" b="1">
                <a:solidFill>
                  <a:schemeClr val="tx1"/>
                </a:solidFill>
                <a:latin typeface="Arial" panose="020B0604020202020204" pitchFamily="34" charset="0"/>
                <a:ea typeface="ＭＳ Ｐゴシック" panose="020B0600070205080204" pitchFamily="34" charset="-128"/>
              </a:defRPr>
            </a:lvl6pPr>
            <a:lvl7pPr marL="2732088" indent="1588" eaLnBrk="0" fontAlgn="base" hangingPunct="0">
              <a:spcBef>
                <a:spcPct val="0"/>
              </a:spcBef>
              <a:spcAft>
                <a:spcPct val="0"/>
              </a:spcAft>
              <a:tabLst>
                <a:tab pos="2000250" algn="l"/>
              </a:tabLst>
              <a:defRPr sz="2400" b="1">
                <a:solidFill>
                  <a:schemeClr val="tx1"/>
                </a:solidFill>
                <a:latin typeface="Arial" panose="020B0604020202020204" pitchFamily="34" charset="0"/>
                <a:ea typeface="ＭＳ Ｐゴシック" panose="020B0600070205080204" pitchFamily="34" charset="-128"/>
              </a:defRPr>
            </a:lvl7pPr>
            <a:lvl8pPr marL="3189288" indent="1588" eaLnBrk="0" fontAlgn="base" hangingPunct="0">
              <a:spcBef>
                <a:spcPct val="0"/>
              </a:spcBef>
              <a:spcAft>
                <a:spcPct val="0"/>
              </a:spcAft>
              <a:tabLst>
                <a:tab pos="2000250" algn="l"/>
              </a:tabLst>
              <a:defRPr sz="2400" b="1">
                <a:solidFill>
                  <a:schemeClr val="tx1"/>
                </a:solidFill>
                <a:latin typeface="Arial" panose="020B0604020202020204" pitchFamily="34" charset="0"/>
                <a:ea typeface="ＭＳ Ｐゴシック" panose="020B0600070205080204" pitchFamily="34" charset="-128"/>
              </a:defRPr>
            </a:lvl8pPr>
            <a:lvl9pPr marL="3646488" indent="1588" eaLnBrk="0" fontAlgn="base" hangingPunct="0">
              <a:spcBef>
                <a:spcPct val="0"/>
              </a:spcBef>
              <a:spcAft>
                <a:spcPct val="0"/>
              </a:spcAft>
              <a:tabLst>
                <a:tab pos="2000250" algn="l"/>
              </a:tabLs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2000250" algn="l"/>
              </a:tabLst>
              <a:defRPr/>
            </a:pPr>
            <a:r>
              <a:rPr kumimoji="0" lang="en-US" altLang="en-US" sz="2400" b="1" i="0" u="none" strike="noStrike" kern="1200" cap="none" spc="0" normalizeH="0" baseline="0" noProof="0" dirty="0" err="1">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Milvexian</a:t>
            </a:r>
            <a:r>
              <a:rPr kumimoji="0" lang="en-US" altLang="en-US" sz="24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r>
              <a:rPr kumimoji="0" lang="en-US" altLang="en-US" sz="24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Axiomic</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n-US" altLang="en-US" sz="24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Librexia</a:t>
            </a:r>
            <a:endPar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00250" algn="l"/>
              </a:tabLst>
              <a:defRPr/>
            </a:pPr>
            <a:r>
              <a:rPr kumimoji="0" lang="en-US" altLang="en-US" sz="2400" b="1" i="0" u="none" strike="noStrike" kern="1200" cap="none" spc="0" normalizeH="0" baseline="0" noProof="0" dirty="0" err="1">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Asundexian</a:t>
            </a:r>
            <a:r>
              <a:rPr kumimoji="0" lang="en-US" altLang="en-US" sz="24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Pacific/Oceanic</a:t>
            </a:r>
          </a:p>
          <a:p>
            <a:pPr marL="0" marR="0" lvl="0" indent="0" algn="l" defTabSz="914400" rtl="0" eaLnBrk="0" fontAlgn="base" latinLnBrk="0" hangingPunct="0">
              <a:lnSpc>
                <a:spcPct val="100000"/>
              </a:lnSpc>
              <a:spcBef>
                <a:spcPct val="0"/>
              </a:spcBef>
              <a:spcAft>
                <a:spcPct val="0"/>
              </a:spcAft>
              <a:buClrTx/>
              <a:buSzTx/>
              <a:buFontTx/>
              <a:buNone/>
              <a:tabLst>
                <a:tab pos="2000250" algn="l"/>
              </a:tabLst>
              <a:defRPr/>
            </a:pPr>
            <a:r>
              <a:rPr kumimoji="0" lang="en-US" altLang="en-US" sz="2400" b="1" i="0" u="none" strike="noStrike" kern="1200" cap="none" spc="0" normalizeH="0" baseline="0" noProof="0" dirty="0" err="1">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Abelacimab</a:t>
            </a:r>
            <a:r>
              <a:rPr kumimoji="0" lang="en-US" altLang="en-US" sz="24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LILAC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net earth with the sun in the background&#10;&#10;Description automatically generated">
            <a:extLst>
              <a:ext uri="{FF2B5EF4-FFF2-40B4-BE49-F238E27FC236}">
                <a16:creationId xmlns:a16="http://schemas.microsoft.com/office/drawing/2014/main" id="{BBE0E4DE-7F27-E70D-E55E-C22BDB3093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CCE922C4-32EC-FE59-8FFA-B25281E9C62A}"/>
              </a:ext>
            </a:extLst>
          </p:cNvPr>
          <p:cNvSpPr/>
          <p:nvPr/>
        </p:nvSpPr>
        <p:spPr>
          <a:xfrm rot="16200000">
            <a:off x="3159389" y="-2212783"/>
            <a:ext cx="5873222" cy="11228681"/>
          </a:xfrm>
          <a:prstGeom prst="roundRect">
            <a:avLst>
              <a:gd name="adj" fmla="val 60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00539B"/>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BBA9A119-196E-4AE0-53FE-927C306A611B}"/>
              </a:ext>
            </a:extLst>
          </p:cNvPr>
          <p:cNvSpPr>
            <a:spLocks noGrp="1"/>
          </p:cNvSpPr>
          <p:nvPr>
            <p:ph type="title"/>
          </p:nvPr>
        </p:nvSpPr>
        <p:spPr>
          <a:xfrm>
            <a:off x="1194741" y="1695318"/>
            <a:ext cx="9010922" cy="2005762"/>
          </a:xfrm>
        </p:spPr>
        <p:txBody>
          <a:bodyPr>
            <a:normAutofit/>
          </a:bodyPr>
          <a:lstStyle/>
          <a:p>
            <a:r>
              <a:rPr lang="en-US" sz="5400" dirty="0">
                <a:latin typeface="Century Gothic" panose="020B0502020202020204" pitchFamily="34" charset="0"/>
              </a:rPr>
              <a:t>The DOAC Revolution – </a:t>
            </a:r>
            <a:br>
              <a:rPr lang="en-US" sz="5400" dirty="0">
                <a:latin typeface="Century Gothic" panose="020B0502020202020204" pitchFamily="34" charset="0"/>
              </a:rPr>
            </a:br>
            <a:r>
              <a:rPr lang="en-US" sz="5400" dirty="0">
                <a:latin typeface="Century Gothic" panose="020B0502020202020204" pitchFamily="34" charset="0"/>
              </a:rPr>
              <a:t>What Have We Learned?</a:t>
            </a:r>
          </a:p>
        </p:txBody>
      </p:sp>
      <p:sp>
        <p:nvSpPr>
          <p:cNvPr id="7" name="Text Placeholder 4">
            <a:extLst>
              <a:ext uri="{FF2B5EF4-FFF2-40B4-BE49-F238E27FC236}">
                <a16:creationId xmlns:a16="http://schemas.microsoft.com/office/drawing/2014/main" id="{D5386BA7-CF61-F3DE-0E93-597EA92419F3}"/>
              </a:ext>
            </a:extLst>
          </p:cNvPr>
          <p:cNvSpPr txBox="1">
            <a:spLocks/>
          </p:cNvSpPr>
          <p:nvPr/>
        </p:nvSpPr>
        <p:spPr>
          <a:xfrm>
            <a:off x="1194741" y="3947754"/>
            <a:ext cx="10515600" cy="1766887"/>
          </a:xfrm>
          <a:prstGeom prst="rect">
            <a:avLst/>
          </a:prstGeom>
        </p:spPr>
        <p:txBody>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Christopher B. Granger, MD</a:t>
            </a:r>
          </a:p>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Donald F. Fortin, M.D. Distinguished Professor of Medicine</a:t>
            </a:r>
          </a:p>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Duke University Medical Center</a:t>
            </a:r>
          </a:p>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Durham, NC</a:t>
            </a:r>
          </a:p>
        </p:txBody>
      </p:sp>
      <p:pic>
        <p:nvPicPr>
          <p:cNvPr id="11" name="Picture 10">
            <a:extLst>
              <a:ext uri="{FF2B5EF4-FFF2-40B4-BE49-F238E27FC236}">
                <a16:creationId xmlns:a16="http://schemas.microsoft.com/office/drawing/2014/main" id="{63013564-DD12-F02E-046E-B6F4F91E2C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4741" y="1163960"/>
            <a:ext cx="3417297" cy="531358"/>
          </a:xfrm>
          <a:prstGeom prst="rect">
            <a:avLst/>
          </a:prstGeom>
        </p:spPr>
      </p:pic>
      <p:pic>
        <p:nvPicPr>
          <p:cNvPr id="12" name="Picture 11">
            <a:extLst>
              <a:ext uri="{FF2B5EF4-FFF2-40B4-BE49-F238E27FC236}">
                <a16:creationId xmlns:a16="http://schemas.microsoft.com/office/drawing/2014/main" id="{A36AA6AD-90AB-D3FC-C874-5D4ED06868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5663" y="5476995"/>
            <a:ext cx="1267742" cy="649084"/>
          </a:xfrm>
          <a:prstGeom prst="rect">
            <a:avLst/>
          </a:prstGeom>
        </p:spPr>
      </p:pic>
    </p:spTree>
    <p:extLst>
      <p:ext uri="{BB962C8B-B14F-4D97-AF65-F5344CB8AC3E}">
        <p14:creationId xmlns:p14="http://schemas.microsoft.com/office/powerpoint/2010/main" val="272131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556E869-2CA5-ABE1-C517-32DC78DCA4AF}"/>
              </a:ext>
            </a:extLst>
          </p:cNvPr>
          <p:cNvSpPr>
            <a:spLocks noGrp="1"/>
          </p:cNvSpPr>
          <p:nvPr>
            <p:ph idx="1"/>
          </p:nvPr>
        </p:nvSpPr>
        <p:spPr/>
        <p:txBody>
          <a:bodyPr>
            <a:normAutofit/>
          </a:bodyPr>
          <a:lstStyle/>
          <a:p>
            <a:pPr>
              <a:spcBef>
                <a:spcPts val="600"/>
              </a:spcBef>
            </a:pPr>
            <a:r>
              <a:rPr lang="en-US" altLang="en-US" sz="2800" b="0" dirty="0"/>
              <a:t>Since August 2009, DOACs have become </a:t>
            </a:r>
            <a:r>
              <a:rPr lang="en-US" altLang="en-US" sz="2800" b="0" dirty="0">
                <a:solidFill>
                  <a:srgbClr val="FF0000"/>
                </a:solidFill>
              </a:rPr>
              <a:t>standard of care </a:t>
            </a:r>
            <a:r>
              <a:rPr lang="en-US" altLang="en-US" sz="2800" b="0" dirty="0"/>
              <a:t>to prevent stroke in </a:t>
            </a:r>
            <a:r>
              <a:rPr lang="en-US" altLang="en-US" sz="2800" b="0" dirty="0" err="1"/>
              <a:t>Afib</a:t>
            </a:r>
            <a:r>
              <a:rPr lang="en-US" altLang="en-US" sz="2800" b="0" dirty="0"/>
              <a:t> for most patients</a:t>
            </a:r>
          </a:p>
          <a:p>
            <a:pPr>
              <a:spcBef>
                <a:spcPts val="600"/>
              </a:spcBef>
            </a:pPr>
            <a:r>
              <a:rPr lang="en-US" altLang="en-US" sz="2800" b="0" dirty="0"/>
              <a:t>DOACs are </a:t>
            </a:r>
            <a:r>
              <a:rPr lang="en-US" altLang="en-US" sz="2800" b="0" dirty="0">
                <a:solidFill>
                  <a:srgbClr val="FF0000"/>
                </a:solidFill>
              </a:rPr>
              <a:t>more effective at preventing stroke</a:t>
            </a:r>
            <a:r>
              <a:rPr lang="en-US" altLang="en-US" sz="2800" b="0" dirty="0"/>
              <a:t>, mainly due to reducing ICH</a:t>
            </a:r>
          </a:p>
          <a:p>
            <a:pPr>
              <a:spcBef>
                <a:spcPts val="600"/>
              </a:spcBef>
            </a:pPr>
            <a:r>
              <a:rPr lang="en-US" altLang="en-US" sz="2800" b="0" dirty="0"/>
              <a:t>They have </a:t>
            </a:r>
            <a:r>
              <a:rPr lang="en-US" altLang="en-US" sz="2800" b="0" dirty="0">
                <a:solidFill>
                  <a:srgbClr val="FF0000"/>
                </a:solidFill>
              </a:rPr>
              <a:t>less serious bleeding </a:t>
            </a:r>
            <a:r>
              <a:rPr lang="en-US" altLang="en-US" sz="2800" b="0" dirty="0"/>
              <a:t>and lower mortality than warfarin</a:t>
            </a:r>
          </a:p>
          <a:p>
            <a:pPr>
              <a:spcBef>
                <a:spcPts val="600"/>
              </a:spcBef>
            </a:pPr>
            <a:r>
              <a:rPr lang="en-US" altLang="en-US" sz="2800" b="0" dirty="0"/>
              <a:t>They provide </a:t>
            </a:r>
            <a:r>
              <a:rPr lang="en-US" altLang="en-US" sz="2800" b="0" dirty="0">
                <a:solidFill>
                  <a:srgbClr val="FF0000"/>
                </a:solidFill>
              </a:rPr>
              <a:t>consistent benefit in nearly all subgroups</a:t>
            </a:r>
            <a:r>
              <a:rPr lang="en-US" altLang="en-US" sz="2800" b="0" dirty="0"/>
              <a:t>, including the elderly, frail, and CKD</a:t>
            </a:r>
          </a:p>
          <a:p>
            <a:pPr>
              <a:spcBef>
                <a:spcPts val="600"/>
              </a:spcBef>
            </a:pPr>
            <a:r>
              <a:rPr lang="en-US" altLang="en-US" sz="2800" b="0" dirty="0"/>
              <a:t>But they </a:t>
            </a:r>
            <a:r>
              <a:rPr lang="en-US" altLang="en-US" sz="2800" b="0" dirty="0">
                <a:solidFill>
                  <a:srgbClr val="FF0000"/>
                </a:solidFill>
              </a:rPr>
              <a:t>do not </a:t>
            </a:r>
            <a:r>
              <a:rPr lang="en-US" altLang="en-US" sz="2800" b="0" dirty="0"/>
              <a:t>have lower GI bleeding</a:t>
            </a:r>
          </a:p>
          <a:p>
            <a:pPr>
              <a:spcBef>
                <a:spcPts val="600"/>
              </a:spcBef>
            </a:pPr>
            <a:r>
              <a:rPr lang="en-US" altLang="en-US" sz="2800" b="0" dirty="0"/>
              <a:t>And they are still </a:t>
            </a:r>
            <a:r>
              <a:rPr lang="en-US" altLang="en-US" sz="2800" b="0" dirty="0">
                <a:solidFill>
                  <a:srgbClr val="FF0000"/>
                </a:solidFill>
              </a:rPr>
              <a:t>substantially underused</a:t>
            </a:r>
            <a:r>
              <a:rPr lang="en-US" altLang="en-US" sz="2800" b="0" dirty="0"/>
              <a:t>, mainly related to concern over bleeding </a:t>
            </a:r>
          </a:p>
        </p:txBody>
      </p:sp>
      <p:sp>
        <p:nvSpPr>
          <p:cNvPr id="4" name="Title 3">
            <a:extLst>
              <a:ext uri="{FF2B5EF4-FFF2-40B4-BE49-F238E27FC236}">
                <a16:creationId xmlns:a16="http://schemas.microsoft.com/office/drawing/2014/main" id="{D2FF6F1C-5FED-7331-A805-99E74A07F2E2}"/>
              </a:ext>
            </a:extLst>
          </p:cNvPr>
          <p:cNvSpPr>
            <a:spLocks noGrp="1"/>
          </p:cNvSpPr>
          <p:nvPr>
            <p:ph type="title"/>
          </p:nvPr>
        </p:nvSpPr>
        <p:spPr>
          <a:xfrm>
            <a:off x="838200" y="-1"/>
            <a:ext cx="10515600" cy="1105949"/>
          </a:xfrm>
        </p:spPr>
        <p:txBody>
          <a:bodyPr/>
          <a:lstStyle/>
          <a:p>
            <a:r>
              <a:rPr lang="en-US" dirty="0"/>
              <a:t>Summary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Title 1">
            <a:extLst>
              <a:ext uri="{FF2B5EF4-FFF2-40B4-BE49-F238E27FC236}">
                <a16:creationId xmlns:a16="http://schemas.microsoft.com/office/drawing/2014/main" id="{2A7D59B0-51A4-1136-6089-97A71BD5D829}"/>
              </a:ext>
            </a:extLst>
          </p:cNvPr>
          <p:cNvSpPr>
            <a:spLocks noGrp="1"/>
          </p:cNvSpPr>
          <p:nvPr>
            <p:ph type="title"/>
          </p:nvPr>
        </p:nvSpPr>
        <p:spPr>
          <a:xfrm>
            <a:off x="838200" y="0"/>
            <a:ext cx="11049000" cy="1106488"/>
          </a:xfrm>
        </p:spPr>
        <p:txBody>
          <a:bodyPr>
            <a:normAutofit/>
          </a:bodyPr>
          <a:lstStyle/>
          <a:p>
            <a:r>
              <a:rPr lang="en-US" altLang="en-US"/>
              <a:t>Estimated 71% RRR in Stroke, DOAC vs Control</a:t>
            </a:r>
            <a:endParaRPr lang="en-US" altLang="en-US" dirty="0"/>
          </a:p>
        </p:txBody>
      </p:sp>
      <p:sp>
        <p:nvSpPr>
          <p:cNvPr id="76806" name="Rectangle 13">
            <a:extLst>
              <a:ext uri="{FF2B5EF4-FFF2-40B4-BE49-F238E27FC236}">
                <a16:creationId xmlns:a16="http://schemas.microsoft.com/office/drawing/2014/main" id="{CEA3190F-F727-34DF-D9A4-D1326CFEBC6F}"/>
              </a:ext>
            </a:extLst>
          </p:cNvPr>
          <p:cNvSpPr>
            <a:spLocks noChangeArrowheads="1"/>
          </p:cNvSpPr>
          <p:nvPr/>
        </p:nvSpPr>
        <p:spPr bwMode="auto">
          <a:xfrm>
            <a:off x="1393825" y="5596063"/>
            <a:ext cx="4300538" cy="61555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Warfarin </a:t>
            </a:r>
            <a:r>
              <a:rPr kumimoji="0" lang="en-US" altLang="en-US" sz="18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versus</a:t>
            </a:r>
            <a:r>
              <a:rPr kumimoji="0" lang="en-US" alt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 Placebo or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(6 trials, total n=</a:t>
            </a:r>
            <a:r>
              <a:rPr kumimoji="0" lang="en-US" altLang="en-US" sz="1600" b="1"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2,900</a:t>
            </a:r>
            <a:r>
              <a:rPr kumimoji="0" lang="en-US" alt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a:t>
            </a:r>
          </a:p>
        </p:txBody>
      </p:sp>
      <p:sp>
        <p:nvSpPr>
          <p:cNvPr id="76807" name="Rectangle 14">
            <a:extLst>
              <a:ext uri="{FF2B5EF4-FFF2-40B4-BE49-F238E27FC236}">
                <a16:creationId xmlns:a16="http://schemas.microsoft.com/office/drawing/2014/main" id="{B66E4464-2EAE-EF00-D3BA-99D9F7157951}"/>
              </a:ext>
            </a:extLst>
          </p:cNvPr>
          <p:cNvSpPr>
            <a:spLocks noChangeArrowheads="1"/>
          </p:cNvSpPr>
          <p:nvPr/>
        </p:nvSpPr>
        <p:spPr bwMode="auto">
          <a:xfrm>
            <a:off x="7261225" y="5595666"/>
            <a:ext cx="3886200" cy="615950"/>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DOAC </a:t>
            </a:r>
            <a:r>
              <a:rPr kumimoji="0" lang="en-US" altLang="en-US" sz="18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versus</a:t>
            </a:r>
            <a:r>
              <a:rPr kumimoji="0" lang="en-US" alt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 Warfarin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(4 trials, </a:t>
            </a:r>
            <a:r>
              <a:rPr kumimoji="0" lang="en-US" altLang="en-US" sz="1600" b="1"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total</a:t>
            </a:r>
            <a:r>
              <a:rPr kumimoji="0" lang="en-US" alt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 n=71,683)</a:t>
            </a:r>
          </a:p>
        </p:txBody>
      </p:sp>
      <p:grpSp>
        <p:nvGrpSpPr>
          <p:cNvPr id="36" name="Group 35">
            <a:extLst>
              <a:ext uri="{FF2B5EF4-FFF2-40B4-BE49-F238E27FC236}">
                <a16:creationId xmlns:a16="http://schemas.microsoft.com/office/drawing/2014/main" id="{86722855-3D39-FB2B-20C8-FE38437D9F9E}"/>
              </a:ext>
            </a:extLst>
          </p:cNvPr>
          <p:cNvGrpSpPr/>
          <p:nvPr/>
        </p:nvGrpSpPr>
        <p:grpSpPr>
          <a:xfrm>
            <a:off x="1430338" y="1247504"/>
            <a:ext cx="4379912" cy="4284662"/>
            <a:chOff x="1430338" y="1247504"/>
            <a:chExt cx="4379912" cy="4284662"/>
          </a:xfrm>
        </p:grpSpPr>
        <p:sp>
          <p:nvSpPr>
            <p:cNvPr id="4" name="Rectangle 3">
              <a:extLst>
                <a:ext uri="{FF2B5EF4-FFF2-40B4-BE49-F238E27FC236}">
                  <a16:creationId xmlns:a16="http://schemas.microsoft.com/office/drawing/2014/main" id="{6A726CEC-031A-36A7-AFA4-7FC5B7AD7920}"/>
                </a:ext>
              </a:extLst>
            </p:cNvPr>
            <p:cNvSpPr/>
            <p:nvPr/>
          </p:nvSpPr>
          <p:spPr>
            <a:xfrm>
              <a:off x="1430338" y="2438129"/>
              <a:ext cx="669925" cy="134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76815" name="TextBox 19">
              <a:extLst>
                <a:ext uri="{FF2B5EF4-FFF2-40B4-BE49-F238E27FC236}">
                  <a16:creationId xmlns:a16="http://schemas.microsoft.com/office/drawing/2014/main" id="{ABACEEBD-7B88-5046-E209-EA055D04725C}"/>
                </a:ext>
              </a:extLst>
            </p:cNvPr>
            <p:cNvSpPr txBox="1">
              <a:spLocks noChangeArrowheads="1"/>
            </p:cNvSpPr>
            <p:nvPr/>
          </p:nvSpPr>
          <p:spPr bwMode="auto">
            <a:xfrm>
              <a:off x="1447800" y="1260204"/>
              <a:ext cx="1718740" cy="52322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t>Warfarin compared </a:t>
              </a:r>
              <a:b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t>to control or placebo</a:t>
              </a:r>
            </a:p>
          </p:txBody>
        </p:sp>
        <p:sp>
          <p:nvSpPr>
            <p:cNvPr id="5" name="Rectangle 4">
              <a:extLst>
                <a:ext uri="{FF2B5EF4-FFF2-40B4-BE49-F238E27FC236}">
                  <a16:creationId xmlns:a16="http://schemas.microsoft.com/office/drawing/2014/main" id="{9A65F330-D53D-E6AB-FC1C-41005C8137B8}"/>
                </a:ext>
              </a:extLst>
            </p:cNvPr>
            <p:cNvSpPr/>
            <p:nvPr/>
          </p:nvSpPr>
          <p:spPr>
            <a:xfrm>
              <a:off x="2373313" y="2742929"/>
              <a:ext cx="685800" cy="106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DF908B9F-DC06-78A9-50A5-DBE39A12A10A}"/>
                </a:ext>
              </a:extLst>
            </p:cNvPr>
            <p:cNvSpPr/>
            <p:nvPr/>
          </p:nvSpPr>
          <p:spPr>
            <a:xfrm>
              <a:off x="2220913" y="2908029"/>
              <a:ext cx="2286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A7ED146C-6384-0148-928E-D1DF79EB0732}"/>
                </a:ext>
              </a:extLst>
            </p:cNvPr>
            <p:cNvSpPr/>
            <p:nvPr/>
          </p:nvSpPr>
          <p:spPr>
            <a:xfrm>
              <a:off x="2297113" y="3047729"/>
              <a:ext cx="152400"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576350B9-AA6B-289F-330E-A25050F895F9}"/>
                </a:ext>
              </a:extLst>
            </p:cNvPr>
            <p:cNvSpPr/>
            <p:nvPr/>
          </p:nvSpPr>
          <p:spPr>
            <a:xfrm>
              <a:off x="2220913" y="3266804"/>
              <a:ext cx="152400"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5C4E2679-79EC-B3B1-82C0-DFAEF531068F}"/>
                </a:ext>
              </a:extLst>
            </p:cNvPr>
            <p:cNvSpPr/>
            <p:nvPr/>
          </p:nvSpPr>
          <p:spPr>
            <a:xfrm>
              <a:off x="2220913" y="3419204"/>
              <a:ext cx="152400"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4D46BA91-28D9-9E85-70F6-539764A9D045}"/>
                </a:ext>
              </a:extLst>
            </p:cNvPr>
            <p:cNvSpPr/>
            <p:nvPr/>
          </p:nvSpPr>
          <p:spPr>
            <a:xfrm>
              <a:off x="2116138" y="3581129"/>
              <a:ext cx="152400"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23BDA5C7-1D66-0E84-A281-11CD08F1B3D2}"/>
                </a:ext>
              </a:extLst>
            </p:cNvPr>
            <p:cNvSpPr/>
            <p:nvPr/>
          </p:nvSpPr>
          <p:spPr>
            <a:xfrm>
              <a:off x="2039938" y="3943079"/>
              <a:ext cx="457200" cy="192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2" name="TextBox 2">
              <a:extLst>
                <a:ext uri="{FF2B5EF4-FFF2-40B4-BE49-F238E27FC236}">
                  <a16:creationId xmlns:a16="http://schemas.microsoft.com/office/drawing/2014/main" id="{2641A786-E585-9173-74BD-370A470ED2A0}"/>
                </a:ext>
              </a:extLst>
            </p:cNvPr>
            <p:cNvSpPr txBox="1">
              <a:spLocks noChangeArrowheads="1"/>
            </p:cNvSpPr>
            <p:nvPr/>
          </p:nvSpPr>
          <p:spPr bwMode="auto">
            <a:xfrm>
              <a:off x="3784611" y="1247504"/>
              <a:ext cx="785792" cy="523220"/>
            </a:xfrm>
            <a:prstGeom prst="rect">
              <a:avLst/>
            </a:prstGeom>
            <a:noFill/>
            <a:ln>
              <a:noFill/>
            </a:ln>
          </p:spPr>
          <p:txBody>
            <a:bodyPr wrap="none">
              <a:spAutoFit/>
            </a:bodyPr>
            <a:lstStyle>
              <a:defPPr>
                <a:defRPr lang="en-US"/>
              </a:defPPr>
              <a:lvl1pPr>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RRR</a:t>
              </a:r>
              <a:endParaRPr kumimoji="0" lang="en-US" altLang="en-US" sz="1400" b="0" i="0" u="none" strike="sng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t>(95% CI)</a:t>
              </a:r>
            </a:p>
          </p:txBody>
        </p:sp>
        <p:sp>
          <p:nvSpPr>
            <p:cNvPr id="34" name="TextBox 19">
              <a:extLst>
                <a:ext uri="{FF2B5EF4-FFF2-40B4-BE49-F238E27FC236}">
                  <a16:creationId xmlns:a16="http://schemas.microsoft.com/office/drawing/2014/main" id="{E6B9C4AB-F2FB-4CB8-C0C0-1AF531AD15E7}"/>
                </a:ext>
              </a:extLst>
            </p:cNvPr>
            <p:cNvSpPr txBox="1">
              <a:spLocks noChangeArrowheads="1"/>
            </p:cNvSpPr>
            <p:nvPr/>
          </p:nvSpPr>
          <p:spPr bwMode="auto">
            <a:xfrm>
              <a:off x="1441450" y="1855516"/>
              <a:ext cx="505267"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t>Trial</a:t>
              </a:r>
            </a:p>
          </p:txBody>
        </p:sp>
        <p:sp>
          <p:nvSpPr>
            <p:cNvPr id="35" name="TextBox 19">
              <a:extLst>
                <a:ext uri="{FF2B5EF4-FFF2-40B4-BE49-F238E27FC236}">
                  <a16:creationId xmlns:a16="http://schemas.microsoft.com/office/drawing/2014/main" id="{AAB4AB5A-BF14-3C30-94C3-6A4D4A824F7B}"/>
                </a:ext>
              </a:extLst>
            </p:cNvPr>
            <p:cNvSpPr txBox="1">
              <a:spLocks noChangeArrowheads="1"/>
            </p:cNvSpPr>
            <p:nvPr/>
          </p:nvSpPr>
          <p:spPr bwMode="auto">
            <a:xfrm>
              <a:off x="1441450" y="2207941"/>
              <a:ext cx="1353256" cy="2062103"/>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AFASAK I (1990)</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SPAF I (1991)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BAATAF (1990)</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CAFA (1991)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SPINAF (1992)</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EAFT (1993)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Combined</a:t>
              </a:r>
            </a:p>
          </p:txBody>
        </p:sp>
        <p:sp>
          <p:nvSpPr>
            <p:cNvPr id="45" name="TextBox 19">
              <a:extLst>
                <a:ext uri="{FF2B5EF4-FFF2-40B4-BE49-F238E27FC236}">
                  <a16:creationId xmlns:a16="http://schemas.microsoft.com/office/drawing/2014/main" id="{86B47585-3F04-B565-7094-ED747A09D2C6}"/>
                </a:ext>
              </a:extLst>
            </p:cNvPr>
            <p:cNvSpPr txBox="1">
              <a:spLocks noChangeArrowheads="1"/>
            </p:cNvSpPr>
            <p:nvPr/>
          </p:nvSpPr>
          <p:spPr bwMode="auto">
            <a:xfrm>
              <a:off x="2711450" y="4378054"/>
              <a:ext cx="576263" cy="27781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100%</a:t>
              </a:r>
            </a:p>
          </p:txBody>
        </p:sp>
        <p:sp>
          <p:nvSpPr>
            <p:cNvPr id="46" name="TextBox 19">
              <a:extLst>
                <a:ext uri="{FF2B5EF4-FFF2-40B4-BE49-F238E27FC236}">
                  <a16:creationId xmlns:a16="http://schemas.microsoft.com/office/drawing/2014/main" id="{D5617E46-A8E0-7574-6BA2-9D1A54DBA890}"/>
                </a:ext>
              </a:extLst>
            </p:cNvPr>
            <p:cNvSpPr txBox="1">
              <a:spLocks noChangeArrowheads="1"/>
            </p:cNvSpPr>
            <p:nvPr/>
          </p:nvSpPr>
          <p:spPr bwMode="auto">
            <a:xfrm>
              <a:off x="3376613" y="4378054"/>
              <a:ext cx="490537" cy="27781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50%</a:t>
              </a:r>
            </a:p>
          </p:txBody>
        </p:sp>
        <p:sp>
          <p:nvSpPr>
            <p:cNvPr id="47" name="TextBox 19">
              <a:extLst>
                <a:ext uri="{FF2B5EF4-FFF2-40B4-BE49-F238E27FC236}">
                  <a16:creationId xmlns:a16="http://schemas.microsoft.com/office/drawing/2014/main" id="{A08A71C8-542D-A655-048E-097EA0943B79}"/>
                </a:ext>
              </a:extLst>
            </p:cNvPr>
            <p:cNvSpPr txBox="1">
              <a:spLocks noChangeArrowheads="1"/>
            </p:cNvSpPr>
            <p:nvPr/>
          </p:nvSpPr>
          <p:spPr bwMode="auto">
            <a:xfrm>
              <a:off x="3956050" y="4378054"/>
              <a:ext cx="269875" cy="27781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0</a:t>
              </a:r>
            </a:p>
          </p:txBody>
        </p:sp>
        <p:sp>
          <p:nvSpPr>
            <p:cNvPr id="48" name="TextBox 19">
              <a:extLst>
                <a:ext uri="{FF2B5EF4-FFF2-40B4-BE49-F238E27FC236}">
                  <a16:creationId xmlns:a16="http://schemas.microsoft.com/office/drawing/2014/main" id="{1BDA2DE2-4510-D482-E59D-C20FB229CAB4}"/>
                </a:ext>
              </a:extLst>
            </p:cNvPr>
            <p:cNvSpPr txBox="1">
              <a:spLocks noChangeArrowheads="1"/>
            </p:cNvSpPr>
            <p:nvPr/>
          </p:nvSpPr>
          <p:spPr bwMode="auto">
            <a:xfrm>
              <a:off x="4337050" y="4378054"/>
              <a:ext cx="581025" cy="27781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−50%</a:t>
              </a:r>
            </a:p>
          </p:txBody>
        </p:sp>
        <p:sp>
          <p:nvSpPr>
            <p:cNvPr id="49" name="TextBox 19">
              <a:extLst>
                <a:ext uri="{FF2B5EF4-FFF2-40B4-BE49-F238E27FC236}">
                  <a16:creationId xmlns:a16="http://schemas.microsoft.com/office/drawing/2014/main" id="{D71182DA-87B1-04D6-0F32-7D9D6D026763}"/>
                </a:ext>
              </a:extLst>
            </p:cNvPr>
            <p:cNvSpPr txBox="1">
              <a:spLocks noChangeArrowheads="1"/>
            </p:cNvSpPr>
            <p:nvPr/>
          </p:nvSpPr>
          <p:spPr bwMode="auto">
            <a:xfrm>
              <a:off x="4905375" y="4378054"/>
              <a:ext cx="666750" cy="27781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−100%</a:t>
              </a:r>
            </a:p>
          </p:txBody>
        </p:sp>
        <p:sp>
          <p:nvSpPr>
            <p:cNvPr id="14" name="Left Bracket 13">
              <a:extLst>
                <a:ext uri="{FF2B5EF4-FFF2-40B4-BE49-F238E27FC236}">
                  <a16:creationId xmlns:a16="http://schemas.microsoft.com/office/drawing/2014/main" id="{931C3099-E69C-BA66-6C39-094C6DFDE837}"/>
                </a:ext>
              </a:extLst>
            </p:cNvPr>
            <p:cNvSpPr/>
            <p:nvPr/>
          </p:nvSpPr>
          <p:spPr>
            <a:xfrm rot="16200000">
              <a:off x="4090988" y="3292204"/>
              <a:ext cx="0" cy="2203450"/>
            </a:xfrm>
            <a:prstGeom prst="leftBracket">
              <a:avLst>
                <a:gd name="adj" fmla="val 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1" name="TextBox 19">
              <a:extLst>
                <a:ext uri="{FF2B5EF4-FFF2-40B4-BE49-F238E27FC236}">
                  <a16:creationId xmlns:a16="http://schemas.microsoft.com/office/drawing/2014/main" id="{88070040-2DE2-AEAB-9007-4D056C9B4802}"/>
                </a:ext>
              </a:extLst>
            </p:cNvPr>
            <p:cNvSpPr txBox="1">
              <a:spLocks noChangeArrowheads="1"/>
            </p:cNvSpPr>
            <p:nvPr/>
          </p:nvSpPr>
          <p:spPr bwMode="auto">
            <a:xfrm>
              <a:off x="2725358" y="4617766"/>
              <a:ext cx="1319592" cy="307777"/>
            </a:xfrm>
            <a:prstGeom prst="rect">
              <a:avLst/>
            </a:prstGeom>
            <a:noFill/>
            <a:ln>
              <a:noFill/>
            </a:ln>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warfarin</a:t>
              </a:r>
            </a:p>
          </p:txBody>
        </p:sp>
        <p:sp>
          <p:nvSpPr>
            <p:cNvPr id="52" name="TextBox 19">
              <a:extLst>
                <a:ext uri="{FF2B5EF4-FFF2-40B4-BE49-F238E27FC236}">
                  <a16:creationId xmlns:a16="http://schemas.microsoft.com/office/drawing/2014/main" id="{7BAB7D44-BC17-9788-44E4-49F843311CCD}"/>
                </a:ext>
              </a:extLst>
            </p:cNvPr>
            <p:cNvSpPr txBox="1">
              <a:spLocks noChangeArrowheads="1"/>
            </p:cNvSpPr>
            <p:nvPr/>
          </p:nvSpPr>
          <p:spPr bwMode="auto">
            <a:xfrm>
              <a:off x="4150523" y="4617766"/>
              <a:ext cx="1279517" cy="523220"/>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placebo</a:t>
              </a:r>
              <a:b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or control</a:t>
              </a:r>
            </a:p>
          </p:txBody>
        </p:sp>
        <p:grpSp>
          <p:nvGrpSpPr>
            <p:cNvPr id="234523" name="Group 19">
              <a:extLst>
                <a:ext uri="{FF2B5EF4-FFF2-40B4-BE49-F238E27FC236}">
                  <a16:creationId xmlns:a16="http://schemas.microsoft.com/office/drawing/2014/main" id="{A8A5B478-7E02-B82A-4C58-C46F01190BD9}"/>
                </a:ext>
              </a:extLst>
            </p:cNvPr>
            <p:cNvGrpSpPr>
              <a:grpSpLocks/>
            </p:cNvGrpSpPr>
            <p:nvPr/>
          </p:nvGrpSpPr>
          <p:grpSpPr bwMode="auto">
            <a:xfrm>
              <a:off x="3282950" y="4057650"/>
              <a:ext cx="260350" cy="133350"/>
              <a:chOff x="3359349" y="3657600"/>
              <a:chExt cx="603051" cy="133350"/>
            </a:xfrm>
          </p:grpSpPr>
          <p:cxnSp>
            <p:nvCxnSpPr>
              <p:cNvPr id="17" name="Straight Connector 16">
                <a:extLst>
                  <a:ext uri="{FF2B5EF4-FFF2-40B4-BE49-F238E27FC236}">
                    <a16:creationId xmlns:a16="http://schemas.microsoft.com/office/drawing/2014/main" id="{A02246F7-0D56-9F44-067D-4F670FCC7853}"/>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2CA74F4-2C23-7C7E-7799-A35530D15549}"/>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7ECF9CC-EFEE-4720-F4F2-8F69EE6E79B6}"/>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1" name="Oval 20">
              <a:extLst>
                <a:ext uri="{FF2B5EF4-FFF2-40B4-BE49-F238E27FC236}">
                  <a16:creationId xmlns:a16="http://schemas.microsoft.com/office/drawing/2014/main" id="{56CE87AB-D233-8D44-CCE0-12F387FC145A}"/>
                </a:ext>
              </a:extLst>
            </p:cNvPr>
            <p:cNvSpPr/>
            <p:nvPr/>
          </p:nvSpPr>
          <p:spPr>
            <a:xfrm>
              <a:off x="3328988" y="4070350"/>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25" name="Group 59">
              <a:extLst>
                <a:ext uri="{FF2B5EF4-FFF2-40B4-BE49-F238E27FC236}">
                  <a16:creationId xmlns:a16="http://schemas.microsoft.com/office/drawing/2014/main" id="{CD168D5A-705E-C09C-FAB2-1BA78CAEBEF5}"/>
                </a:ext>
              </a:extLst>
            </p:cNvPr>
            <p:cNvGrpSpPr>
              <a:grpSpLocks/>
            </p:cNvGrpSpPr>
            <p:nvPr/>
          </p:nvGrpSpPr>
          <p:grpSpPr bwMode="auto">
            <a:xfrm>
              <a:off x="3181350" y="3758929"/>
              <a:ext cx="411163" cy="133350"/>
              <a:chOff x="3359349" y="3657600"/>
              <a:chExt cx="603051" cy="133350"/>
            </a:xfrm>
          </p:grpSpPr>
          <p:cxnSp>
            <p:nvCxnSpPr>
              <p:cNvPr id="61" name="Straight Connector 60">
                <a:extLst>
                  <a:ext uri="{FF2B5EF4-FFF2-40B4-BE49-F238E27FC236}">
                    <a16:creationId xmlns:a16="http://schemas.microsoft.com/office/drawing/2014/main" id="{C2DEDF4D-4547-813E-2D17-030BEC3DA204}"/>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0DF560A-73AF-56D9-BD22-0D96C75A324B}"/>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3541B96-7D01-10BE-38BC-146EA30217A8}"/>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64" name="Oval 63">
              <a:extLst>
                <a:ext uri="{FF2B5EF4-FFF2-40B4-BE49-F238E27FC236}">
                  <a16:creationId xmlns:a16="http://schemas.microsoft.com/office/drawing/2014/main" id="{9B0A40F3-1E52-B72F-E173-ADDBAC1F7A39}"/>
                </a:ext>
              </a:extLst>
            </p:cNvPr>
            <p:cNvSpPr/>
            <p:nvPr/>
          </p:nvSpPr>
          <p:spPr>
            <a:xfrm>
              <a:off x="3276600" y="3771629"/>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27" name="Group 64">
              <a:extLst>
                <a:ext uri="{FF2B5EF4-FFF2-40B4-BE49-F238E27FC236}">
                  <a16:creationId xmlns:a16="http://schemas.microsoft.com/office/drawing/2014/main" id="{A00FB3BA-EF24-5F75-9191-5803BC5FE1A1}"/>
                </a:ext>
              </a:extLst>
            </p:cNvPr>
            <p:cNvGrpSpPr>
              <a:grpSpLocks/>
            </p:cNvGrpSpPr>
            <p:nvPr/>
          </p:nvGrpSpPr>
          <p:grpSpPr bwMode="auto">
            <a:xfrm>
              <a:off x="3113088" y="3466829"/>
              <a:ext cx="639762" cy="133350"/>
              <a:chOff x="3359349" y="3657600"/>
              <a:chExt cx="603051" cy="133350"/>
            </a:xfrm>
          </p:grpSpPr>
          <p:cxnSp>
            <p:nvCxnSpPr>
              <p:cNvPr id="66" name="Straight Connector 65">
                <a:extLst>
                  <a:ext uri="{FF2B5EF4-FFF2-40B4-BE49-F238E27FC236}">
                    <a16:creationId xmlns:a16="http://schemas.microsoft.com/office/drawing/2014/main" id="{ED1053E1-DC3C-0591-8424-B40421FBEB42}"/>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F9917AA-29CB-147B-CA94-C335CF3E6BD3}"/>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4FC20D2-711D-5B90-4DDC-BC2C270C3812}"/>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69" name="Oval 68">
              <a:extLst>
                <a:ext uri="{FF2B5EF4-FFF2-40B4-BE49-F238E27FC236}">
                  <a16:creationId xmlns:a16="http://schemas.microsoft.com/office/drawing/2014/main" id="{3E0F118D-ED4A-DE10-77C3-0FA9D0EE4C19}"/>
                </a:ext>
              </a:extLst>
            </p:cNvPr>
            <p:cNvSpPr/>
            <p:nvPr/>
          </p:nvSpPr>
          <p:spPr>
            <a:xfrm>
              <a:off x="3252788" y="3479529"/>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29" name="Group 69">
              <a:extLst>
                <a:ext uri="{FF2B5EF4-FFF2-40B4-BE49-F238E27FC236}">
                  <a16:creationId xmlns:a16="http://schemas.microsoft.com/office/drawing/2014/main" id="{B327DABA-E377-0C4C-EF49-248DE4B58E7D}"/>
                </a:ext>
              </a:extLst>
            </p:cNvPr>
            <p:cNvGrpSpPr>
              <a:grpSpLocks/>
            </p:cNvGrpSpPr>
            <p:nvPr/>
          </p:nvGrpSpPr>
          <p:grpSpPr bwMode="auto">
            <a:xfrm>
              <a:off x="3227388" y="3176316"/>
              <a:ext cx="1874837" cy="133350"/>
              <a:chOff x="3359349" y="3657600"/>
              <a:chExt cx="603051" cy="133350"/>
            </a:xfrm>
          </p:grpSpPr>
          <p:cxnSp>
            <p:nvCxnSpPr>
              <p:cNvPr id="71" name="Straight Connector 70">
                <a:extLst>
                  <a:ext uri="{FF2B5EF4-FFF2-40B4-BE49-F238E27FC236}">
                    <a16:creationId xmlns:a16="http://schemas.microsoft.com/office/drawing/2014/main" id="{2B015E5F-1B76-E276-3961-6A50DFEEB1BF}"/>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803E8268-2C64-86DA-EBCD-7D901ADE6F48}"/>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B6B96DA-45D7-DD51-0E53-E24B13FE1F7A}"/>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74" name="Oval 73">
              <a:extLst>
                <a:ext uri="{FF2B5EF4-FFF2-40B4-BE49-F238E27FC236}">
                  <a16:creationId xmlns:a16="http://schemas.microsoft.com/office/drawing/2014/main" id="{7A3041E0-0434-BEE8-D96D-59AE7476A619}"/>
                </a:ext>
              </a:extLst>
            </p:cNvPr>
            <p:cNvSpPr/>
            <p:nvPr/>
          </p:nvSpPr>
          <p:spPr>
            <a:xfrm>
              <a:off x="3663950" y="3189016"/>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31" name="Group 74">
              <a:extLst>
                <a:ext uri="{FF2B5EF4-FFF2-40B4-BE49-F238E27FC236}">
                  <a16:creationId xmlns:a16="http://schemas.microsoft.com/office/drawing/2014/main" id="{73A126FD-5BEC-04A0-4663-F2E40D8BCBCB}"/>
                </a:ext>
              </a:extLst>
            </p:cNvPr>
            <p:cNvGrpSpPr>
              <a:grpSpLocks/>
            </p:cNvGrpSpPr>
            <p:nvPr/>
          </p:nvGrpSpPr>
          <p:grpSpPr bwMode="auto">
            <a:xfrm>
              <a:off x="3054350" y="2884216"/>
              <a:ext cx="771525" cy="133350"/>
              <a:chOff x="3359349" y="3657600"/>
              <a:chExt cx="603051" cy="133350"/>
            </a:xfrm>
          </p:grpSpPr>
          <p:cxnSp>
            <p:nvCxnSpPr>
              <p:cNvPr id="76" name="Straight Connector 75">
                <a:extLst>
                  <a:ext uri="{FF2B5EF4-FFF2-40B4-BE49-F238E27FC236}">
                    <a16:creationId xmlns:a16="http://schemas.microsoft.com/office/drawing/2014/main" id="{A3686E2B-7DCD-1C62-A1CC-FEFCB5B9A52F}"/>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655FAD7D-D579-2332-84F4-67C695E9FF7E}"/>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0A7B1AA-11D1-CEFE-5F01-8A914E894F24}"/>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79" name="Oval 78">
              <a:extLst>
                <a:ext uri="{FF2B5EF4-FFF2-40B4-BE49-F238E27FC236}">
                  <a16:creationId xmlns:a16="http://schemas.microsoft.com/office/drawing/2014/main" id="{7800D353-FFFC-F16B-413D-F1561E54E402}"/>
                </a:ext>
              </a:extLst>
            </p:cNvPr>
            <p:cNvSpPr/>
            <p:nvPr/>
          </p:nvSpPr>
          <p:spPr>
            <a:xfrm>
              <a:off x="3165475" y="2896916"/>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33" name="Group 79">
              <a:extLst>
                <a:ext uri="{FF2B5EF4-FFF2-40B4-BE49-F238E27FC236}">
                  <a16:creationId xmlns:a16="http://schemas.microsoft.com/office/drawing/2014/main" id="{C8997CB8-AE03-8AD2-F7EE-7E1774835B01}"/>
                </a:ext>
              </a:extLst>
            </p:cNvPr>
            <p:cNvGrpSpPr>
              <a:grpSpLocks/>
            </p:cNvGrpSpPr>
            <p:nvPr/>
          </p:nvGrpSpPr>
          <p:grpSpPr bwMode="auto">
            <a:xfrm>
              <a:off x="3176588" y="2592116"/>
              <a:ext cx="850900" cy="133350"/>
              <a:chOff x="3359349" y="3657600"/>
              <a:chExt cx="603051" cy="133350"/>
            </a:xfrm>
          </p:grpSpPr>
          <p:cxnSp>
            <p:nvCxnSpPr>
              <p:cNvPr id="81" name="Straight Connector 80">
                <a:extLst>
                  <a:ext uri="{FF2B5EF4-FFF2-40B4-BE49-F238E27FC236}">
                    <a16:creationId xmlns:a16="http://schemas.microsoft.com/office/drawing/2014/main" id="{184CDAF8-ED4E-1521-005B-5CBB4360FF30}"/>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AA4CDE9-715A-28E7-2B3C-B874E0F8AE72}"/>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91AF77C-D7F0-468F-1351-BAD7A0A7775E}"/>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84" name="Oval 83">
              <a:extLst>
                <a:ext uri="{FF2B5EF4-FFF2-40B4-BE49-F238E27FC236}">
                  <a16:creationId xmlns:a16="http://schemas.microsoft.com/office/drawing/2014/main" id="{588C1D19-76E4-C2AF-B883-0FD8040F1700}"/>
                </a:ext>
              </a:extLst>
            </p:cNvPr>
            <p:cNvSpPr/>
            <p:nvPr/>
          </p:nvSpPr>
          <p:spPr>
            <a:xfrm>
              <a:off x="3367088" y="2604816"/>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35" name="Group 84">
              <a:extLst>
                <a:ext uri="{FF2B5EF4-FFF2-40B4-BE49-F238E27FC236}">
                  <a16:creationId xmlns:a16="http://schemas.microsoft.com/office/drawing/2014/main" id="{9E66C8D9-DBA4-573E-01F3-1BB467C66246}"/>
                </a:ext>
              </a:extLst>
            </p:cNvPr>
            <p:cNvGrpSpPr>
              <a:grpSpLocks/>
            </p:cNvGrpSpPr>
            <p:nvPr/>
          </p:nvGrpSpPr>
          <p:grpSpPr bwMode="auto">
            <a:xfrm>
              <a:off x="3208338" y="2300016"/>
              <a:ext cx="919162" cy="133350"/>
              <a:chOff x="3359349" y="3657600"/>
              <a:chExt cx="603051" cy="133350"/>
            </a:xfrm>
          </p:grpSpPr>
          <p:cxnSp>
            <p:nvCxnSpPr>
              <p:cNvPr id="86" name="Straight Connector 85">
                <a:extLst>
                  <a:ext uri="{FF2B5EF4-FFF2-40B4-BE49-F238E27FC236}">
                    <a16:creationId xmlns:a16="http://schemas.microsoft.com/office/drawing/2014/main" id="{C67944F9-5D4F-C9F0-1C55-5DF1D169803D}"/>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933357C8-3FDF-D03B-26A3-BF3AC0EE00A7}"/>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F75ED981-BF7E-3C45-7581-A88398EDB785}"/>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89" name="Oval 88">
              <a:extLst>
                <a:ext uri="{FF2B5EF4-FFF2-40B4-BE49-F238E27FC236}">
                  <a16:creationId xmlns:a16="http://schemas.microsoft.com/office/drawing/2014/main" id="{D447AE6C-FA42-0E5D-8E5C-379A50D15956}"/>
                </a:ext>
              </a:extLst>
            </p:cNvPr>
            <p:cNvSpPr/>
            <p:nvPr/>
          </p:nvSpPr>
          <p:spPr>
            <a:xfrm>
              <a:off x="3435350" y="2312716"/>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cxnSp>
          <p:nvCxnSpPr>
            <p:cNvPr id="41" name="Straight Connector 40">
              <a:extLst>
                <a:ext uri="{FF2B5EF4-FFF2-40B4-BE49-F238E27FC236}">
                  <a16:creationId xmlns:a16="http://schemas.microsoft.com/office/drawing/2014/main" id="{AC747DB7-4A76-B676-ADFD-8BD24A103473}"/>
                </a:ext>
              </a:extLst>
            </p:cNvPr>
            <p:cNvCxnSpPr/>
            <p:nvPr/>
          </p:nvCxnSpPr>
          <p:spPr>
            <a:xfrm>
              <a:off x="4090988" y="2207941"/>
              <a:ext cx="0" cy="21859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Rectangle 13">
              <a:extLst>
                <a:ext uri="{FF2B5EF4-FFF2-40B4-BE49-F238E27FC236}">
                  <a16:creationId xmlns:a16="http://schemas.microsoft.com/office/drawing/2014/main" id="{00D7DE78-E9F3-F937-E935-A0F9DD3C762B}"/>
                </a:ext>
              </a:extLst>
            </p:cNvPr>
            <p:cNvSpPr>
              <a:spLocks noChangeArrowheads="1"/>
            </p:cNvSpPr>
            <p:nvPr/>
          </p:nvSpPr>
          <p:spPr bwMode="auto">
            <a:xfrm>
              <a:off x="1924050" y="5070204"/>
              <a:ext cx="3886200" cy="461962"/>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RRR 64%</a:t>
              </a:r>
            </a:p>
          </p:txBody>
        </p:sp>
      </p:grpSp>
      <p:grpSp>
        <p:nvGrpSpPr>
          <p:cNvPr id="33" name="Group 32">
            <a:extLst>
              <a:ext uri="{FF2B5EF4-FFF2-40B4-BE49-F238E27FC236}">
                <a16:creationId xmlns:a16="http://schemas.microsoft.com/office/drawing/2014/main" id="{0EEBC4F8-1FA5-5CDE-DA54-535A67DF5537}"/>
              </a:ext>
            </a:extLst>
          </p:cNvPr>
          <p:cNvGrpSpPr/>
          <p:nvPr/>
        </p:nvGrpSpPr>
        <p:grpSpPr>
          <a:xfrm>
            <a:off x="6600825" y="1271316"/>
            <a:ext cx="4619625" cy="4249738"/>
            <a:chOff x="6600825" y="1271316"/>
            <a:chExt cx="4619625" cy="4249738"/>
          </a:xfrm>
        </p:grpSpPr>
        <p:sp>
          <p:nvSpPr>
            <p:cNvPr id="101" name="TextBox 19">
              <a:extLst>
                <a:ext uri="{FF2B5EF4-FFF2-40B4-BE49-F238E27FC236}">
                  <a16:creationId xmlns:a16="http://schemas.microsoft.com/office/drawing/2014/main" id="{F096B040-ADA5-7C4D-4187-EC7FE3CE969E}"/>
                </a:ext>
              </a:extLst>
            </p:cNvPr>
            <p:cNvSpPr txBox="1">
              <a:spLocks noChangeArrowheads="1"/>
            </p:cNvSpPr>
            <p:nvPr/>
          </p:nvSpPr>
          <p:spPr bwMode="auto">
            <a:xfrm>
              <a:off x="6600825" y="2574654"/>
              <a:ext cx="1683474" cy="1692771"/>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RE-LY (2009)</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ROCKET AF (2011)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ARISTOTLE (2011)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ENGAGE AF-TIMI 48 </a:t>
              </a:r>
              <a:b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(2013)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Combined</a:t>
              </a:r>
            </a:p>
          </p:txBody>
        </p:sp>
        <p:sp>
          <p:nvSpPr>
            <p:cNvPr id="91" name="TextBox 19">
              <a:extLst>
                <a:ext uri="{FF2B5EF4-FFF2-40B4-BE49-F238E27FC236}">
                  <a16:creationId xmlns:a16="http://schemas.microsoft.com/office/drawing/2014/main" id="{402BD3EE-FABE-873C-119D-627E536432A7}"/>
                </a:ext>
              </a:extLst>
            </p:cNvPr>
            <p:cNvSpPr txBox="1">
              <a:spLocks noChangeArrowheads="1"/>
            </p:cNvSpPr>
            <p:nvPr/>
          </p:nvSpPr>
          <p:spPr bwMode="auto">
            <a:xfrm>
              <a:off x="6600825" y="1272904"/>
              <a:ext cx="1439818" cy="52322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t>NOAC compared </a:t>
              </a:r>
              <a:b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t>to warfarin</a:t>
              </a:r>
            </a:p>
          </p:txBody>
        </p:sp>
        <p:sp>
          <p:nvSpPr>
            <p:cNvPr id="99" name="TextBox 2">
              <a:extLst>
                <a:ext uri="{FF2B5EF4-FFF2-40B4-BE49-F238E27FC236}">
                  <a16:creationId xmlns:a16="http://schemas.microsoft.com/office/drawing/2014/main" id="{6C7AC221-9708-761B-1183-DE3CB0454B0D}"/>
                </a:ext>
              </a:extLst>
            </p:cNvPr>
            <p:cNvSpPr txBox="1">
              <a:spLocks noChangeArrowheads="1"/>
            </p:cNvSpPr>
            <p:nvPr/>
          </p:nvSpPr>
          <p:spPr bwMode="auto">
            <a:xfrm>
              <a:off x="9024948" y="1271316"/>
              <a:ext cx="785792" cy="523220"/>
            </a:xfrm>
            <a:prstGeom prst="rect">
              <a:avLst/>
            </a:prstGeom>
            <a:noFill/>
            <a:ln>
              <a:noFill/>
            </a:ln>
          </p:spPr>
          <p:txBody>
            <a:bodyPr wrap="none">
              <a:spAutoFit/>
            </a:bodyPr>
            <a:lstStyle>
              <a:defPPr>
                <a:defRPr lang="en-US"/>
              </a:defPPr>
              <a:lvl1pPr>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RRR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t>(95% CI)</a:t>
              </a:r>
            </a:p>
          </p:txBody>
        </p:sp>
        <p:sp>
          <p:nvSpPr>
            <p:cNvPr id="100" name="TextBox 19">
              <a:extLst>
                <a:ext uri="{FF2B5EF4-FFF2-40B4-BE49-F238E27FC236}">
                  <a16:creationId xmlns:a16="http://schemas.microsoft.com/office/drawing/2014/main" id="{636D5B11-1BCA-405F-7C4F-D35BA9433883}"/>
                </a:ext>
              </a:extLst>
            </p:cNvPr>
            <p:cNvSpPr txBox="1">
              <a:spLocks noChangeArrowheads="1"/>
            </p:cNvSpPr>
            <p:nvPr/>
          </p:nvSpPr>
          <p:spPr bwMode="auto">
            <a:xfrm>
              <a:off x="6600825" y="1855516"/>
              <a:ext cx="505267"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539B"/>
                  </a:solidFill>
                  <a:effectLst/>
                  <a:uLnTx/>
                  <a:uFillTx/>
                  <a:latin typeface="Calibri" panose="020F0502020204030204" pitchFamily="34" charset="0"/>
                  <a:ea typeface="ＭＳ Ｐゴシック" panose="020B0600070205080204" pitchFamily="34" charset="-128"/>
                  <a:cs typeface="Calibri" panose="020F0502020204030204" pitchFamily="34" charset="0"/>
                </a:rPr>
                <a:t>Trial</a:t>
              </a:r>
            </a:p>
          </p:txBody>
        </p:sp>
        <p:cxnSp>
          <p:nvCxnSpPr>
            <p:cNvPr id="102" name="Straight Connector 101">
              <a:extLst>
                <a:ext uri="{FF2B5EF4-FFF2-40B4-BE49-F238E27FC236}">
                  <a16:creationId xmlns:a16="http://schemas.microsoft.com/office/drawing/2014/main" id="{34B90571-E641-C271-D71F-DF2841E74662}"/>
                </a:ext>
              </a:extLst>
            </p:cNvPr>
            <p:cNvCxnSpPr/>
            <p:nvPr/>
          </p:nvCxnSpPr>
          <p:spPr>
            <a:xfrm>
              <a:off x="9444038" y="2207941"/>
              <a:ext cx="0" cy="21859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9">
              <a:extLst>
                <a:ext uri="{FF2B5EF4-FFF2-40B4-BE49-F238E27FC236}">
                  <a16:creationId xmlns:a16="http://schemas.microsoft.com/office/drawing/2014/main" id="{9A3E339D-4802-1531-353B-BC160A3F67F5}"/>
                </a:ext>
              </a:extLst>
            </p:cNvPr>
            <p:cNvSpPr txBox="1">
              <a:spLocks noChangeArrowheads="1"/>
            </p:cNvSpPr>
            <p:nvPr/>
          </p:nvSpPr>
          <p:spPr bwMode="auto">
            <a:xfrm>
              <a:off x="8081963" y="4378054"/>
              <a:ext cx="490537" cy="27781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50%</a:t>
              </a:r>
            </a:p>
          </p:txBody>
        </p:sp>
        <p:sp>
          <p:nvSpPr>
            <p:cNvPr id="105" name="TextBox 19">
              <a:extLst>
                <a:ext uri="{FF2B5EF4-FFF2-40B4-BE49-F238E27FC236}">
                  <a16:creationId xmlns:a16="http://schemas.microsoft.com/office/drawing/2014/main" id="{7A2B6B8D-B7D3-CC5E-9E48-43993EB4EA35}"/>
                </a:ext>
              </a:extLst>
            </p:cNvPr>
            <p:cNvSpPr txBox="1">
              <a:spLocks noChangeArrowheads="1"/>
            </p:cNvSpPr>
            <p:nvPr/>
          </p:nvSpPr>
          <p:spPr bwMode="auto">
            <a:xfrm>
              <a:off x="9282113" y="4378054"/>
              <a:ext cx="269875" cy="27781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0</a:t>
              </a:r>
            </a:p>
          </p:txBody>
        </p:sp>
        <p:sp>
          <p:nvSpPr>
            <p:cNvPr id="107" name="TextBox 19">
              <a:extLst>
                <a:ext uri="{FF2B5EF4-FFF2-40B4-BE49-F238E27FC236}">
                  <a16:creationId xmlns:a16="http://schemas.microsoft.com/office/drawing/2014/main" id="{BE83E569-1D7C-5EF7-3CD5-6E3FC31F0EE2}"/>
                </a:ext>
              </a:extLst>
            </p:cNvPr>
            <p:cNvSpPr txBox="1">
              <a:spLocks noChangeArrowheads="1"/>
            </p:cNvSpPr>
            <p:nvPr/>
          </p:nvSpPr>
          <p:spPr bwMode="auto">
            <a:xfrm>
              <a:off x="10337800" y="4378054"/>
              <a:ext cx="581025" cy="27781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−50%</a:t>
              </a:r>
            </a:p>
          </p:txBody>
        </p:sp>
        <p:sp>
          <p:nvSpPr>
            <p:cNvPr id="108" name="Left Bracket 107">
              <a:extLst>
                <a:ext uri="{FF2B5EF4-FFF2-40B4-BE49-F238E27FC236}">
                  <a16:creationId xmlns:a16="http://schemas.microsoft.com/office/drawing/2014/main" id="{8ED49754-0C4E-D4B0-65D8-0D4CE0A712CB}"/>
                </a:ext>
              </a:extLst>
            </p:cNvPr>
            <p:cNvSpPr/>
            <p:nvPr/>
          </p:nvSpPr>
          <p:spPr>
            <a:xfrm rot="16200000">
              <a:off x="9448801" y="3223941"/>
              <a:ext cx="0" cy="2339975"/>
            </a:xfrm>
            <a:prstGeom prst="leftBracket">
              <a:avLst>
                <a:gd name="adj" fmla="val 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09" name="TextBox 19">
              <a:extLst>
                <a:ext uri="{FF2B5EF4-FFF2-40B4-BE49-F238E27FC236}">
                  <a16:creationId xmlns:a16="http://schemas.microsoft.com/office/drawing/2014/main" id="{CF0D6161-D7AC-6348-EFE9-8A7E45469577}"/>
                </a:ext>
              </a:extLst>
            </p:cNvPr>
            <p:cNvSpPr txBox="1">
              <a:spLocks noChangeArrowheads="1"/>
            </p:cNvSpPr>
            <p:nvPr/>
          </p:nvSpPr>
          <p:spPr bwMode="auto">
            <a:xfrm>
              <a:off x="8257975" y="4617766"/>
              <a:ext cx="1136850" cy="307777"/>
            </a:xfrm>
            <a:prstGeom prst="rect">
              <a:avLst/>
            </a:prstGeom>
            <a:noFill/>
            <a:ln>
              <a:noFill/>
            </a:ln>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NOAC</a:t>
              </a:r>
            </a:p>
          </p:txBody>
        </p:sp>
        <p:sp>
          <p:nvSpPr>
            <p:cNvPr id="110" name="TextBox 19">
              <a:extLst>
                <a:ext uri="{FF2B5EF4-FFF2-40B4-BE49-F238E27FC236}">
                  <a16:creationId xmlns:a16="http://schemas.microsoft.com/office/drawing/2014/main" id="{944AC638-9CD5-27E2-AD5C-92138B85E385}"/>
                </a:ext>
              </a:extLst>
            </p:cNvPr>
            <p:cNvSpPr txBox="1">
              <a:spLocks noChangeArrowheads="1"/>
            </p:cNvSpPr>
            <p:nvPr/>
          </p:nvSpPr>
          <p:spPr bwMode="auto">
            <a:xfrm>
              <a:off x="9459913" y="4617766"/>
              <a:ext cx="1319592"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Favors warfarin</a:t>
              </a:r>
            </a:p>
          </p:txBody>
        </p:sp>
        <p:grpSp>
          <p:nvGrpSpPr>
            <p:cNvPr id="234548" name="Group 140">
              <a:extLst>
                <a:ext uri="{FF2B5EF4-FFF2-40B4-BE49-F238E27FC236}">
                  <a16:creationId xmlns:a16="http://schemas.microsoft.com/office/drawing/2014/main" id="{EDDC7325-BDDE-F9AF-2CE1-9468DF15177C}"/>
                </a:ext>
              </a:extLst>
            </p:cNvPr>
            <p:cNvGrpSpPr>
              <a:grpSpLocks/>
            </p:cNvGrpSpPr>
            <p:nvPr/>
          </p:nvGrpSpPr>
          <p:grpSpPr bwMode="auto">
            <a:xfrm>
              <a:off x="8428038" y="2668316"/>
              <a:ext cx="693737" cy="133350"/>
              <a:chOff x="3359349" y="3657600"/>
              <a:chExt cx="603051" cy="133350"/>
            </a:xfrm>
          </p:grpSpPr>
          <p:cxnSp>
            <p:nvCxnSpPr>
              <p:cNvPr id="142" name="Straight Connector 141">
                <a:extLst>
                  <a:ext uri="{FF2B5EF4-FFF2-40B4-BE49-F238E27FC236}">
                    <a16:creationId xmlns:a16="http://schemas.microsoft.com/office/drawing/2014/main" id="{6E46C587-91B8-3348-B72F-27DBF1D9CBA5}"/>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E697A3B2-6C04-D52E-FEF5-BAA6541BB1B5}"/>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F514F19-EE04-3CC9-231C-424BFA409567}"/>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145" name="Oval 144">
              <a:extLst>
                <a:ext uri="{FF2B5EF4-FFF2-40B4-BE49-F238E27FC236}">
                  <a16:creationId xmlns:a16="http://schemas.microsoft.com/office/drawing/2014/main" id="{D24782F2-A406-319B-5DC6-7A1AB53E4F33}"/>
                </a:ext>
              </a:extLst>
            </p:cNvPr>
            <p:cNvSpPr/>
            <p:nvPr/>
          </p:nvSpPr>
          <p:spPr>
            <a:xfrm>
              <a:off x="8716963" y="2681016"/>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50" name="Group 147">
              <a:extLst>
                <a:ext uri="{FF2B5EF4-FFF2-40B4-BE49-F238E27FC236}">
                  <a16:creationId xmlns:a16="http://schemas.microsoft.com/office/drawing/2014/main" id="{C3C4F51F-1F44-AAB4-1798-A647DA641F63}"/>
                </a:ext>
              </a:extLst>
            </p:cNvPr>
            <p:cNvGrpSpPr>
              <a:grpSpLocks/>
            </p:cNvGrpSpPr>
            <p:nvPr/>
          </p:nvGrpSpPr>
          <p:grpSpPr bwMode="auto">
            <a:xfrm>
              <a:off x="8967788" y="2912791"/>
              <a:ext cx="539750" cy="241300"/>
              <a:chOff x="3359349" y="3657600"/>
              <a:chExt cx="603051" cy="133350"/>
            </a:xfrm>
          </p:grpSpPr>
          <p:cxnSp>
            <p:nvCxnSpPr>
              <p:cNvPr id="149" name="Straight Connector 148">
                <a:extLst>
                  <a:ext uri="{FF2B5EF4-FFF2-40B4-BE49-F238E27FC236}">
                    <a16:creationId xmlns:a16="http://schemas.microsoft.com/office/drawing/2014/main" id="{60E8E5D0-8DDC-B82A-44AF-1772A891692B}"/>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B46F11A8-E921-32DB-DCB4-E5BA3854630A}"/>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FB47794C-6655-E052-A8CC-7F4B34F68C24}"/>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152" name="Oval 151">
              <a:extLst>
                <a:ext uri="{FF2B5EF4-FFF2-40B4-BE49-F238E27FC236}">
                  <a16:creationId xmlns:a16="http://schemas.microsoft.com/office/drawing/2014/main" id="{D9854F6E-08D1-2179-6D39-399C14D9288F}"/>
                </a:ext>
              </a:extLst>
            </p:cNvPr>
            <p:cNvSpPr/>
            <p:nvPr/>
          </p:nvSpPr>
          <p:spPr>
            <a:xfrm>
              <a:off x="9183688" y="2979466"/>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52" name="Group 152">
              <a:extLst>
                <a:ext uri="{FF2B5EF4-FFF2-40B4-BE49-F238E27FC236}">
                  <a16:creationId xmlns:a16="http://schemas.microsoft.com/office/drawing/2014/main" id="{FAC090AC-5F7B-736D-FA2A-E203E98631C1}"/>
                </a:ext>
              </a:extLst>
            </p:cNvPr>
            <p:cNvGrpSpPr>
              <a:grpSpLocks/>
            </p:cNvGrpSpPr>
            <p:nvPr/>
          </p:nvGrpSpPr>
          <p:grpSpPr bwMode="auto">
            <a:xfrm>
              <a:off x="8785225" y="3249341"/>
              <a:ext cx="560388" cy="133350"/>
              <a:chOff x="3359349" y="3657600"/>
              <a:chExt cx="603051" cy="133350"/>
            </a:xfrm>
          </p:grpSpPr>
          <p:cxnSp>
            <p:nvCxnSpPr>
              <p:cNvPr id="154" name="Straight Connector 153">
                <a:extLst>
                  <a:ext uri="{FF2B5EF4-FFF2-40B4-BE49-F238E27FC236}">
                    <a16:creationId xmlns:a16="http://schemas.microsoft.com/office/drawing/2014/main" id="{62948D41-E004-5A08-2C71-0EFCC2D0E19B}"/>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BDE458B4-1DEA-7052-D13D-FD0F98E37BFF}"/>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F17BD627-6472-D642-698A-CFEF529F1E0C}"/>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157" name="Oval 156">
              <a:extLst>
                <a:ext uri="{FF2B5EF4-FFF2-40B4-BE49-F238E27FC236}">
                  <a16:creationId xmlns:a16="http://schemas.microsoft.com/office/drawing/2014/main" id="{E1408B09-C07C-0830-C143-1B993884E2F0}"/>
                </a:ext>
              </a:extLst>
            </p:cNvPr>
            <p:cNvSpPr/>
            <p:nvPr/>
          </p:nvSpPr>
          <p:spPr>
            <a:xfrm>
              <a:off x="9012238" y="3262041"/>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54" name="Group 157">
              <a:extLst>
                <a:ext uri="{FF2B5EF4-FFF2-40B4-BE49-F238E27FC236}">
                  <a16:creationId xmlns:a16="http://schemas.microsoft.com/office/drawing/2014/main" id="{1FE2A205-EB88-FF5C-041A-D899EDCB813A}"/>
                </a:ext>
              </a:extLst>
            </p:cNvPr>
            <p:cNvGrpSpPr>
              <a:grpSpLocks/>
            </p:cNvGrpSpPr>
            <p:nvPr/>
          </p:nvGrpSpPr>
          <p:grpSpPr bwMode="auto">
            <a:xfrm>
              <a:off x="8994775" y="3528741"/>
              <a:ext cx="477838" cy="133350"/>
              <a:chOff x="3359349" y="3657600"/>
              <a:chExt cx="603051" cy="133350"/>
            </a:xfrm>
          </p:grpSpPr>
          <p:cxnSp>
            <p:nvCxnSpPr>
              <p:cNvPr id="159" name="Straight Connector 158">
                <a:extLst>
                  <a:ext uri="{FF2B5EF4-FFF2-40B4-BE49-F238E27FC236}">
                    <a16:creationId xmlns:a16="http://schemas.microsoft.com/office/drawing/2014/main" id="{6A5E1135-5B14-7366-B4EC-9F03DC11A040}"/>
                  </a:ext>
                </a:extLst>
              </p:cNvPr>
              <p:cNvCxnSpPr/>
              <p:nvPr/>
            </p:nvCxnSpPr>
            <p:spPr>
              <a:xfrm>
                <a:off x="3962400"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3975C723-5D7E-6B95-3817-C63C9563FC42}"/>
                  </a:ext>
                </a:extLst>
              </p:cNvPr>
              <p:cNvCxnSpPr/>
              <p:nvPr/>
            </p:nvCxnSpPr>
            <p:spPr>
              <a:xfrm>
                <a:off x="3359349" y="3657600"/>
                <a:ext cx="0" cy="13335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C1EFC9D2-2211-F172-1365-DA3812DF0BAC}"/>
                  </a:ext>
                </a:extLst>
              </p:cNvPr>
              <p:cNvCxnSpPr/>
              <p:nvPr/>
            </p:nvCxnSpPr>
            <p:spPr>
              <a:xfrm>
                <a:off x="3359349" y="3724275"/>
                <a:ext cx="603051" cy="0"/>
              </a:xfrm>
              <a:prstGeom prst="line">
                <a:avLst/>
              </a:prstGeom>
              <a:ln w="222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162" name="Oval 161">
              <a:extLst>
                <a:ext uri="{FF2B5EF4-FFF2-40B4-BE49-F238E27FC236}">
                  <a16:creationId xmlns:a16="http://schemas.microsoft.com/office/drawing/2014/main" id="{5C3F6679-E69D-0F1C-0072-49AB25E83695}"/>
                </a:ext>
              </a:extLst>
            </p:cNvPr>
            <p:cNvSpPr/>
            <p:nvPr/>
          </p:nvSpPr>
          <p:spPr>
            <a:xfrm>
              <a:off x="9170988" y="3541441"/>
              <a:ext cx="107950" cy="1079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234556" name="Group 162">
              <a:extLst>
                <a:ext uri="{FF2B5EF4-FFF2-40B4-BE49-F238E27FC236}">
                  <a16:creationId xmlns:a16="http://schemas.microsoft.com/office/drawing/2014/main" id="{B75025A8-CDEC-DDD0-78B2-13B4B2AC5405}"/>
                </a:ext>
              </a:extLst>
            </p:cNvPr>
            <p:cNvGrpSpPr>
              <a:grpSpLocks/>
            </p:cNvGrpSpPr>
            <p:nvPr/>
          </p:nvGrpSpPr>
          <p:grpSpPr bwMode="auto">
            <a:xfrm>
              <a:off x="8931275" y="4060554"/>
              <a:ext cx="354013" cy="133350"/>
              <a:chOff x="3359349" y="3657600"/>
              <a:chExt cx="603051" cy="133350"/>
            </a:xfrm>
          </p:grpSpPr>
          <p:cxnSp>
            <p:nvCxnSpPr>
              <p:cNvPr id="164" name="Straight Connector 163">
                <a:extLst>
                  <a:ext uri="{FF2B5EF4-FFF2-40B4-BE49-F238E27FC236}">
                    <a16:creationId xmlns:a16="http://schemas.microsoft.com/office/drawing/2014/main" id="{D84B8DA4-0AF7-5CFF-FCD1-C9FD7DA096BB}"/>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2E329E33-1B79-CB50-A910-0F2187B9A9F3}"/>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8635AB93-5AFD-5282-B548-CFA9A386382C}"/>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3" name="Diamond 2">
              <a:extLst>
                <a:ext uri="{FF2B5EF4-FFF2-40B4-BE49-F238E27FC236}">
                  <a16:creationId xmlns:a16="http://schemas.microsoft.com/office/drawing/2014/main" id="{07B094F5-D025-0B18-486A-FCD6CD2206BA}"/>
                </a:ext>
              </a:extLst>
            </p:cNvPr>
            <p:cNvSpPr/>
            <p:nvPr/>
          </p:nvSpPr>
          <p:spPr>
            <a:xfrm>
              <a:off x="9024938" y="4039916"/>
              <a:ext cx="152400" cy="17145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06" name="Rectangle 13">
              <a:extLst>
                <a:ext uri="{FF2B5EF4-FFF2-40B4-BE49-F238E27FC236}">
                  <a16:creationId xmlns:a16="http://schemas.microsoft.com/office/drawing/2014/main" id="{A2E43105-209E-7B90-F517-CA9105BE0343}"/>
                </a:ext>
              </a:extLst>
            </p:cNvPr>
            <p:cNvSpPr>
              <a:spLocks noChangeArrowheads="1"/>
            </p:cNvSpPr>
            <p:nvPr/>
          </p:nvSpPr>
          <p:spPr bwMode="auto">
            <a:xfrm>
              <a:off x="7334250" y="5060679"/>
              <a:ext cx="3886200" cy="460375"/>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RRR 19%</a:t>
              </a:r>
            </a:p>
          </p:txBody>
        </p:sp>
      </p:grpSp>
      <p:sp>
        <p:nvSpPr>
          <p:cNvPr id="29" name="Footer Placeholder 28">
            <a:extLst>
              <a:ext uri="{FF2B5EF4-FFF2-40B4-BE49-F238E27FC236}">
                <a16:creationId xmlns:a16="http://schemas.microsoft.com/office/drawing/2014/main" id="{DDCB687C-2242-3B0E-BF13-4CFC38ACAF9E}"/>
              </a:ext>
            </a:extLst>
          </p:cNvPr>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DOAC, direct oral anticoagulant; NOAC, novel oral anticoagulants; RRR, relative risk reduction.</a:t>
            </a:r>
            <a:br>
              <a:rPr kumimoji="0" lang="en-US" alt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br>
            <a:r>
              <a:rPr kumimoji="0" lang="en-US" altLang="en-US" sz="1000" b="0" i="0" u="none" strike="noStrike" kern="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Hart RG, et al. </a:t>
            </a:r>
            <a:r>
              <a:rPr kumimoji="0" lang="en-US" altLang="en-US" sz="1000" b="0" i="1" u="none" strike="noStrike" kern="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Ann Intern Med</a:t>
            </a:r>
            <a:r>
              <a:rPr kumimoji="0" lang="en-US" altLang="en-US" sz="1000" b="0" i="0" u="none" strike="noStrike" kern="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2007;146:857-867; Ruff CT, et al. </a:t>
            </a:r>
            <a:r>
              <a:rPr kumimoji="0" lang="en-US" altLang="en-US" sz="1000" b="0" i="1" u="none" strike="noStrike" kern="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Lancet.</a:t>
            </a:r>
            <a:r>
              <a:rPr kumimoji="0" lang="en-US" altLang="en-US" sz="1000" b="0" i="0" u="none" strike="noStrike" kern="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2014;383:955–962; Carnicelli AP, et al. </a:t>
            </a:r>
            <a:r>
              <a:rPr kumimoji="0" lang="en-US" altLang="en-US" sz="1000" b="0" i="1" u="none" strike="noStrike" kern="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Circulation.</a:t>
            </a:r>
            <a:r>
              <a:rPr kumimoji="0" lang="en-US" altLang="en-US" sz="1000" b="0" i="0" u="none" strike="noStrike" kern="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2022; 145(8):e640.</a:t>
            </a:r>
            <a:endParaRPr kumimoji="0" lang="en-US" altLang="en-US" sz="10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7">
            <a:extLst>
              <a:ext uri="{FF2B5EF4-FFF2-40B4-BE49-F238E27FC236}">
                <a16:creationId xmlns:a16="http://schemas.microsoft.com/office/drawing/2014/main" id="{E6EACEF7-45C4-68CB-EE3D-DDC974B861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6727" y="246869"/>
            <a:ext cx="4067674" cy="10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Sous-titre 2">
            <a:extLst>
              <a:ext uri="{FF2B5EF4-FFF2-40B4-BE49-F238E27FC236}">
                <a16:creationId xmlns:a16="http://schemas.microsoft.com/office/drawing/2014/main" id="{800ABB81-C28F-A5B8-220C-353A2C4DC398}"/>
              </a:ext>
            </a:extLst>
          </p:cNvPr>
          <p:cNvSpPr txBox="1">
            <a:spLocks/>
          </p:cNvSpPr>
          <p:nvPr/>
        </p:nvSpPr>
        <p:spPr bwMode="auto">
          <a:xfrm>
            <a:off x="3124200" y="3668713"/>
            <a:ext cx="36449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457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914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3716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18288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fr-FR" altLang="en-US" sz="24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235525" name="Picture 6">
            <a:extLst>
              <a:ext uri="{FF2B5EF4-FFF2-40B4-BE49-F238E27FC236}">
                <a16:creationId xmlns:a16="http://schemas.microsoft.com/office/drawing/2014/main" id="{80695D6E-39F2-437F-C107-4ADF241550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992"/>
          <a:stretch/>
        </p:blipFill>
        <p:spPr bwMode="auto">
          <a:xfrm>
            <a:off x="1526459" y="2026279"/>
            <a:ext cx="9544664" cy="32848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10E1682-0B77-085B-85A9-1C542F23D41E}"/>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Carinelli</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AP, et al. </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Circulation. 2022;145:242–255.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TextBox 7">
            <a:extLst>
              <a:ext uri="{FF2B5EF4-FFF2-40B4-BE49-F238E27FC236}">
                <a16:creationId xmlns:a16="http://schemas.microsoft.com/office/drawing/2014/main" id="{40AD1694-7914-7C8D-E781-388A0B061D35}"/>
              </a:ext>
            </a:extLst>
          </p:cNvPr>
          <p:cNvSpPr txBox="1">
            <a:spLocks noChangeArrowheads="1"/>
          </p:cNvSpPr>
          <p:nvPr/>
        </p:nvSpPr>
        <p:spPr bwMode="auto">
          <a:xfrm>
            <a:off x="1587500" y="1447800"/>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Stroke/Systemic Embolism</a:t>
            </a:r>
          </a:p>
        </p:txBody>
      </p:sp>
      <p:sp>
        <p:nvSpPr>
          <p:cNvPr id="237573" name="TextBox 9">
            <a:extLst>
              <a:ext uri="{FF2B5EF4-FFF2-40B4-BE49-F238E27FC236}">
                <a16:creationId xmlns:a16="http://schemas.microsoft.com/office/drawing/2014/main" id="{2B64A11D-44C6-C7B6-31D3-0F65EAB9C36E}"/>
              </a:ext>
            </a:extLst>
          </p:cNvPr>
          <p:cNvSpPr txBox="1">
            <a:spLocks noChangeArrowheads="1"/>
          </p:cNvSpPr>
          <p:nvPr/>
        </p:nvSpPr>
        <p:spPr bwMode="auto">
          <a:xfrm>
            <a:off x="7391400" y="1447800"/>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All-Cause Death</a:t>
            </a:r>
          </a:p>
        </p:txBody>
      </p:sp>
      <p:pic>
        <p:nvPicPr>
          <p:cNvPr id="237574" name="Picture 10">
            <a:extLst>
              <a:ext uri="{FF2B5EF4-FFF2-40B4-BE49-F238E27FC236}">
                <a16:creationId xmlns:a16="http://schemas.microsoft.com/office/drawing/2014/main" id="{1872741C-7F93-401C-45D0-292C51965BF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5268" y="2057400"/>
            <a:ext cx="5382126" cy="395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5" name="Picture 11">
            <a:extLst>
              <a:ext uri="{FF2B5EF4-FFF2-40B4-BE49-F238E27FC236}">
                <a16:creationId xmlns:a16="http://schemas.microsoft.com/office/drawing/2014/main" id="{BE448F9C-BE6F-C935-795F-27689F97649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56868" y="2057358"/>
            <a:ext cx="5385882" cy="394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0494D95-08A8-72E9-0194-DB05A633B70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56727" y="246869"/>
            <a:ext cx="4067674" cy="10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CCFE3163-F223-DAAB-148B-95E0D210E320}"/>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Carinelli AP, et al. </a:t>
            </a:r>
            <a:r>
              <a:rPr kumimoji="0" lang="en-US" altLang="en-US" sz="1000" b="0" i="1"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Circulation. 2022;145:242–255.</a:t>
            </a:r>
            <a:endPar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extBox 7">
            <a:extLst>
              <a:ext uri="{FF2B5EF4-FFF2-40B4-BE49-F238E27FC236}">
                <a16:creationId xmlns:a16="http://schemas.microsoft.com/office/drawing/2014/main" id="{262D4F57-0254-8B56-24B3-4A1F7C262DBE}"/>
              </a:ext>
            </a:extLst>
          </p:cNvPr>
          <p:cNvSpPr txBox="1">
            <a:spLocks noChangeArrowheads="1"/>
          </p:cNvSpPr>
          <p:nvPr/>
        </p:nvSpPr>
        <p:spPr bwMode="auto">
          <a:xfrm>
            <a:off x="1524000" y="1447800"/>
            <a:ext cx="429577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Major Bleeding</a:t>
            </a:r>
          </a:p>
        </p:txBody>
      </p:sp>
      <p:sp>
        <p:nvSpPr>
          <p:cNvPr id="239621" name="TextBox 9">
            <a:extLst>
              <a:ext uri="{FF2B5EF4-FFF2-40B4-BE49-F238E27FC236}">
                <a16:creationId xmlns:a16="http://schemas.microsoft.com/office/drawing/2014/main" id="{E5D8DB6E-5050-8E1B-DCE3-421F03AE7BE4}"/>
              </a:ext>
            </a:extLst>
          </p:cNvPr>
          <p:cNvSpPr txBox="1">
            <a:spLocks noChangeArrowheads="1"/>
          </p:cNvSpPr>
          <p:nvPr/>
        </p:nvSpPr>
        <p:spPr bwMode="auto">
          <a:xfrm>
            <a:off x="7266333" y="1447800"/>
            <a:ext cx="429577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Intracranial Bleeding</a:t>
            </a:r>
          </a:p>
        </p:txBody>
      </p:sp>
      <p:pic>
        <p:nvPicPr>
          <p:cNvPr id="239622" name="Picture 4">
            <a:extLst>
              <a:ext uri="{FF2B5EF4-FFF2-40B4-BE49-F238E27FC236}">
                <a16:creationId xmlns:a16="http://schemas.microsoft.com/office/drawing/2014/main" id="{419FA92E-7E96-D75D-9133-51B60BBCBA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6726" y="2050912"/>
            <a:ext cx="5397548" cy="395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3" name="Picture 11">
            <a:extLst>
              <a:ext uri="{FF2B5EF4-FFF2-40B4-BE49-F238E27FC236}">
                <a16:creationId xmlns:a16="http://schemas.microsoft.com/office/drawing/2014/main" id="{59F4D05F-A25B-93B1-E25B-876E695B42F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00800" y="2050912"/>
            <a:ext cx="5394672" cy="39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B6142C3F-ED57-740F-D0F4-5425AF90C96C}"/>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56727" y="246869"/>
            <a:ext cx="4067674" cy="10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3B5A0469-6344-2FFB-4918-8171A5DA4651}"/>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Carinelli</a:t>
            </a: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AP, et al. </a:t>
            </a:r>
            <a:r>
              <a:rPr kumimoji="0" lang="en-US" altLang="en-US"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Circulation. 2022;145:242–255.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ECB684-EF78-2EFC-0610-EF7AE652946F}"/>
              </a:ext>
            </a:extLst>
          </p:cNvPr>
          <p:cNvSpPr>
            <a:spLocks noGrp="1"/>
          </p:cNvSpPr>
          <p:nvPr>
            <p:ph type="title"/>
          </p:nvPr>
        </p:nvSpPr>
        <p:spPr>
          <a:xfrm>
            <a:off x="831850" y="1101481"/>
            <a:ext cx="10515600" cy="4765919"/>
          </a:xfrm>
        </p:spPr>
        <p:txBody>
          <a:bodyPr/>
          <a:lstStyle/>
          <a:p>
            <a:r>
              <a:rPr lang="en-US" dirty="0"/>
              <a:t>Do not use aspirin, </a:t>
            </a:r>
            <a:br>
              <a:rPr lang="en-US" dirty="0"/>
            </a:br>
            <a:r>
              <a:rPr lang="en-US" dirty="0"/>
              <a:t>and do not add aspirin to oral anticoagulation without a clear indication</a:t>
            </a:r>
          </a:p>
        </p:txBody>
      </p:sp>
    </p:spTree>
  </p:cSld>
  <p:clrMapOvr>
    <a:masterClrMapping/>
  </p:clrMapOvr>
</p:sld>
</file>

<file path=ppt/theme/theme1.xml><?xml version="1.0" encoding="utf-8"?>
<a:theme xmlns:a="http://schemas.openxmlformats.org/drawingml/2006/main" name="1_DHOTG-MedEd 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MedEd 23" id="{68AFC16E-F33A-5E48-9504-D6B32756F847}" vid="{D21522BB-9A39-114E-9ECC-E5C821ED1806}"/>
    </a:ext>
  </a:extLst>
</a:theme>
</file>

<file path=ppt/theme/theme2.xml><?xml version="1.0" encoding="utf-8"?>
<a:theme xmlns:a="http://schemas.openxmlformats.org/drawingml/2006/main" name="DukeHeartOTG-New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NewTheme" id="{BF901942-7D7A-C64D-A23E-66EAD3F37037}" vid="{2C3537C6-2617-3042-8253-3C77463946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2531</Words>
  <Application>Microsoft Macintosh PowerPoint</Application>
  <PresentationFormat>Widescreen</PresentationFormat>
  <Paragraphs>317</Paragraphs>
  <Slides>41</Slides>
  <Notes>10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53" baseType="lpstr">
      <vt:lpstr>Arial</vt:lpstr>
      <vt:lpstr>Calibri</vt:lpstr>
      <vt:lpstr>Calibri Light</vt:lpstr>
      <vt:lpstr>Century Gothic</vt:lpstr>
      <vt:lpstr>Monotype Sorts</vt:lpstr>
      <vt:lpstr>Segoe UI</vt:lpstr>
      <vt:lpstr>Trebuchet MS</vt:lpstr>
      <vt:lpstr>Wingdings</vt:lpstr>
      <vt:lpstr>1_DHOTG-MedEd 23</vt:lpstr>
      <vt:lpstr>DukeHeartOTG-NewTheme</vt:lpstr>
      <vt:lpstr>Office Theme</vt:lpstr>
      <vt:lpstr>Chart</vt:lpstr>
      <vt:lpstr>PowerPoint Presentation</vt:lpstr>
      <vt:lpstr>PowerPoint Presentation</vt:lpstr>
      <vt:lpstr>Disclaimer</vt:lpstr>
      <vt:lpstr>The DOAC Revolution –  What Have We Learned?</vt:lpstr>
      <vt:lpstr>Estimated 71% RRR in Stroke, DOAC vs Control</vt:lpstr>
      <vt:lpstr>PowerPoint Presentation</vt:lpstr>
      <vt:lpstr>PowerPoint Presentation</vt:lpstr>
      <vt:lpstr>PowerPoint Presentation</vt:lpstr>
      <vt:lpstr>Do not use aspirin,  and do not add aspirin to oral anticoagulation without a clear indication</vt:lpstr>
      <vt:lpstr>PowerPoint Presentation</vt:lpstr>
      <vt:lpstr>PowerPoint Presentation</vt:lpstr>
      <vt:lpstr>PowerPoint Presentation</vt:lpstr>
      <vt:lpstr>Major bleeding with OAC</vt:lpstr>
      <vt:lpstr>Major Bleeding In Trials (% per year)</vt:lpstr>
      <vt:lpstr>Sites and Predictors of Major Bleeding</vt:lpstr>
      <vt:lpstr>The novel biomarker-based ABC (age, biomarkers, clinical history)-bleeding risk score for patients with atrial fibrillation: a derivation and validation study </vt:lpstr>
      <vt:lpstr>Bleeding and risk of subsequent events for AF patients on anticoagulation</vt:lpstr>
      <vt:lpstr>Bleeding and risk of subsequent events for AF patients on anticoagulation</vt:lpstr>
      <vt:lpstr>Bleeding and risk of subsequent events for AF patients on anticoagulation</vt:lpstr>
      <vt:lpstr>Are NOACs safe and effective  in the elderly?</vt:lpstr>
      <vt:lpstr>PowerPoint Presentation</vt:lpstr>
      <vt:lpstr>AVERROES: Apixaban in the elderly, compared to aspirin (1898 patients ≥ 75 years; 82% of those got 5 mg bid)</vt:lpstr>
      <vt:lpstr>Should patients with or at risk of falls receive anticoagulation?</vt:lpstr>
      <vt:lpstr>PowerPoint Presentation</vt:lpstr>
      <vt:lpstr>What do the guidelines say about who should (and who should not) be treated?</vt:lpstr>
      <vt:lpstr>PowerPoint Presentation</vt:lpstr>
      <vt:lpstr>PowerPoint Presentation</vt:lpstr>
      <vt:lpstr>NT-proBNP is a powerful predictor of stroke and can be used as a “tie breaker” for patients with CHADS-VASc = 1</vt:lpstr>
      <vt:lpstr>Biomarkers and Risk in AF By Quartiles of NT-proBNP and CHADS-VASc</vt:lpstr>
      <vt:lpstr>ABC Risk Score</vt:lpstr>
      <vt:lpstr>When can you safely start a DOAC after an ischemic stroke?</vt:lpstr>
      <vt:lpstr>PowerPoint Presentation</vt:lpstr>
      <vt:lpstr>Chronic Kidney Disease</vt:lpstr>
      <vt:lpstr>Renal function and novel drugs</vt:lpstr>
      <vt:lpstr>NOACs Efficacy and Safety Profiles in Patients with or without Renal Impairment</vt:lpstr>
      <vt:lpstr>PowerPoint Presentation</vt:lpstr>
      <vt:lpstr>PowerPoint Presentation</vt:lpstr>
      <vt:lpstr>ARTESiA Study Design </vt:lpstr>
      <vt:lpstr>PowerPoint Presentation</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DOAC Revolution –  What Have We Learned?</dc:title>
  <dc:subject/>
  <dc:creator>MedEd On The Go</dc:creator>
  <cp:keywords/>
  <dc:description/>
  <cp:lastModifiedBy>Moriah Diethorn</cp:lastModifiedBy>
  <cp:revision>5</cp:revision>
  <dcterms:created xsi:type="dcterms:W3CDTF">2023-11-17T14:50:20Z</dcterms:created>
  <dcterms:modified xsi:type="dcterms:W3CDTF">2023-11-17T20:22:08Z</dcterms:modified>
  <cp:category/>
</cp:coreProperties>
</file>