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8"/>
  </p:notesMasterIdLst>
  <p:sldIdLst>
    <p:sldId id="258" r:id="rId3"/>
    <p:sldId id="265" r:id="rId4"/>
    <p:sldId id="269" r:id="rId5"/>
    <p:sldId id="257" r:id="rId6"/>
    <p:sldId id="270"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D73D493-367F-B64D-9F75-F0438710AFE7}" v="6" dt="2024-06-18T18:21:15.44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944" autoAdjust="0"/>
    <p:restoredTop sz="96350"/>
  </p:normalViewPr>
  <p:slideViewPr>
    <p:cSldViewPr snapToGrid="0">
      <p:cViewPr varScale="1">
        <p:scale>
          <a:sx n="134" d="100"/>
          <a:sy n="134" d="100"/>
        </p:scale>
        <p:origin x="720"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5/10/relationships/revisionInfo" Target="revisionInfo.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155E88-96E2-4F72-842B-8B68CF56A6F2}" type="datetimeFigureOut">
              <a:rPr lang="en-US" smtClean="0"/>
              <a:t>6/18/24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7FB5060-CF63-4E8B-B5FB-E9089B93B66E}" type="slidenum">
              <a:rPr lang="en-US" smtClean="0"/>
              <a:t>‹#›</a:t>
            </a:fld>
            <a:endParaRPr lang="en-US"/>
          </a:p>
        </p:txBody>
      </p:sp>
    </p:spTree>
    <p:extLst>
      <p:ext uri="{BB962C8B-B14F-4D97-AF65-F5344CB8AC3E}">
        <p14:creationId xmlns:p14="http://schemas.microsoft.com/office/powerpoint/2010/main" val="30213198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5154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5947706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41822816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858627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5942163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3527076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D250C-6EEA-B1A1-B491-1042254842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BBD3599-E485-39AC-03C7-74F93F01CE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FF96DE3-09DA-C553-4E03-25C8490BF4CE}"/>
              </a:ext>
            </a:extLst>
          </p:cNvPr>
          <p:cNvSpPr>
            <a:spLocks noGrp="1"/>
          </p:cNvSpPr>
          <p:nvPr>
            <p:ph type="dt" sz="half" idx="10"/>
          </p:nvPr>
        </p:nvSpPr>
        <p:spPr/>
        <p:txBody>
          <a:bodyPr/>
          <a:lstStyle/>
          <a:p>
            <a:fld id="{68607845-940D-AF42-90E6-0A3F0004BE78}" type="datetimeFigureOut">
              <a:rPr lang="en-US" smtClean="0"/>
              <a:t>6/18/24</a:t>
            </a:fld>
            <a:endParaRPr lang="en-US"/>
          </a:p>
        </p:txBody>
      </p:sp>
      <p:sp>
        <p:nvSpPr>
          <p:cNvPr id="5" name="Footer Placeholder 4">
            <a:extLst>
              <a:ext uri="{FF2B5EF4-FFF2-40B4-BE49-F238E27FC236}">
                <a16:creationId xmlns:a16="http://schemas.microsoft.com/office/drawing/2014/main" id="{EFA9A60E-868C-52C6-C825-19BA338FF8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21579E-803B-BD28-2DBB-13250B0CA552}"/>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2002750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4FC08-534A-8154-8815-A5BFFB686E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84B8B7-FC0D-4F40-EC2B-62E119F7C5C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17CCE6-3E70-D9AF-F696-4DDE3281A5DF}"/>
              </a:ext>
            </a:extLst>
          </p:cNvPr>
          <p:cNvSpPr>
            <a:spLocks noGrp="1"/>
          </p:cNvSpPr>
          <p:nvPr>
            <p:ph type="dt" sz="half" idx="10"/>
          </p:nvPr>
        </p:nvSpPr>
        <p:spPr/>
        <p:txBody>
          <a:bodyPr/>
          <a:lstStyle/>
          <a:p>
            <a:fld id="{68607845-940D-AF42-90E6-0A3F0004BE78}" type="datetimeFigureOut">
              <a:rPr lang="en-US" smtClean="0"/>
              <a:t>6/18/24</a:t>
            </a:fld>
            <a:endParaRPr lang="en-US"/>
          </a:p>
        </p:txBody>
      </p:sp>
      <p:sp>
        <p:nvSpPr>
          <p:cNvPr id="5" name="Footer Placeholder 4">
            <a:extLst>
              <a:ext uri="{FF2B5EF4-FFF2-40B4-BE49-F238E27FC236}">
                <a16:creationId xmlns:a16="http://schemas.microsoft.com/office/drawing/2014/main" id="{3693B666-A55A-067A-E47A-F4A087A8B2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18EFF9-3F62-FFA8-F4BC-890344B8B66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6671663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025A2-2765-239F-A15A-3F2C72B2AC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DEDEC4F-96BF-9190-2B7F-6CE6BF42144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41C397-E997-3E50-0FFF-FB8BD85539E4}"/>
              </a:ext>
            </a:extLst>
          </p:cNvPr>
          <p:cNvSpPr>
            <a:spLocks noGrp="1"/>
          </p:cNvSpPr>
          <p:nvPr>
            <p:ph type="dt" sz="half" idx="10"/>
          </p:nvPr>
        </p:nvSpPr>
        <p:spPr/>
        <p:txBody>
          <a:bodyPr/>
          <a:lstStyle/>
          <a:p>
            <a:fld id="{68607845-940D-AF42-90E6-0A3F0004BE78}" type="datetimeFigureOut">
              <a:rPr lang="en-US" smtClean="0"/>
              <a:t>6/18/24</a:t>
            </a:fld>
            <a:endParaRPr lang="en-US"/>
          </a:p>
        </p:txBody>
      </p:sp>
      <p:sp>
        <p:nvSpPr>
          <p:cNvPr id="5" name="Footer Placeholder 4">
            <a:extLst>
              <a:ext uri="{FF2B5EF4-FFF2-40B4-BE49-F238E27FC236}">
                <a16:creationId xmlns:a16="http://schemas.microsoft.com/office/drawing/2014/main" id="{54973FE1-6DFF-CDB4-7A32-D3D242B7AD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9263AC-E06E-CCF8-C678-2295416D6BF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8719968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22703-6067-83C5-B7B3-BFB8744510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87963D-72B5-EAAA-B532-937561249D6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D0478CC-A6AE-5BA5-0C93-2ABD2CB91B2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BF93BF-43F9-E86C-2186-7EE4544814C4}"/>
              </a:ext>
            </a:extLst>
          </p:cNvPr>
          <p:cNvSpPr>
            <a:spLocks noGrp="1"/>
          </p:cNvSpPr>
          <p:nvPr>
            <p:ph type="dt" sz="half" idx="10"/>
          </p:nvPr>
        </p:nvSpPr>
        <p:spPr/>
        <p:txBody>
          <a:bodyPr/>
          <a:lstStyle/>
          <a:p>
            <a:fld id="{68607845-940D-AF42-90E6-0A3F0004BE78}" type="datetimeFigureOut">
              <a:rPr lang="en-US" smtClean="0"/>
              <a:t>6/18/24</a:t>
            </a:fld>
            <a:endParaRPr lang="en-US"/>
          </a:p>
        </p:txBody>
      </p:sp>
      <p:sp>
        <p:nvSpPr>
          <p:cNvPr id="6" name="Footer Placeholder 5">
            <a:extLst>
              <a:ext uri="{FF2B5EF4-FFF2-40B4-BE49-F238E27FC236}">
                <a16:creationId xmlns:a16="http://schemas.microsoft.com/office/drawing/2014/main" id="{42E5678A-92ED-3CA8-25E7-1697F7B109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AA367E-BEF6-76B2-B494-82E3A4FFFA0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6628477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5067C-F02F-CA51-C76E-9AFAA77F467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7DFFB7-D356-0068-C081-0037355B3B7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2F46DE1-B636-ED1B-AB2F-C49A63505C1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EE0272-F65F-ED84-720C-CA73A9D148E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3850EF4-AE51-FB58-8AAB-D7B6106A863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D4A651-BC82-2322-E0B4-F301EE08EC72}"/>
              </a:ext>
            </a:extLst>
          </p:cNvPr>
          <p:cNvSpPr>
            <a:spLocks noGrp="1"/>
          </p:cNvSpPr>
          <p:nvPr>
            <p:ph type="dt" sz="half" idx="10"/>
          </p:nvPr>
        </p:nvSpPr>
        <p:spPr/>
        <p:txBody>
          <a:bodyPr/>
          <a:lstStyle/>
          <a:p>
            <a:fld id="{68607845-940D-AF42-90E6-0A3F0004BE78}" type="datetimeFigureOut">
              <a:rPr lang="en-US" smtClean="0"/>
              <a:t>6/18/24</a:t>
            </a:fld>
            <a:endParaRPr lang="en-US"/>
          </a:p>
        </p:txBody>
      </p:sp>
      <p:sp>
        <p:nvSpPr>
          <p:cNvPr id="8" name="Footer Placeholder 7">
            <a:extLst>
              <a:ext uri="{FF2B5EF4-FFF2-40B4-BE49-F238E27FC236}">
                <a16:creationId xmlns:a16="http://schemas.microsoft.com/office/drawing/2014/main" id="{36DE80AA-357E-6C98-0356-40E44CEA866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DAEBF76-C709-17B1-7646-653B310FA635}"/>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3743421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A9F76-DC18-5638-D2F2-A8C5E27ACA6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492889F-0B2E-7251-3AFB-6AE4AC334F59}"/>
              </a:ext>
            </a:extLst>
          </p:cNvPr>
          <p:cNvSpPr>
            <a:spLocks noGrp="1"/>
          </p:cNvSpPr>
          <p:nvPr>
            <p:ph type="dt" sz="half" idx="10"/>
          </p:nvPr>
        </p:nvSpPr>
        <p:spPr/>
        <p:txBody>
          <a:bodyPr/>
          <a:lstStyle/>
          <a:p>
            <a:fld id="{68607845-940D-AF42-90E6-0A3F0004BE78}" type="datetimeFigureOut">
              <a:rPr lang="en-US" smtClean="0"/>
              <a:t>6/18/24</a:t>
            </a:fld>
            <a:endParaRPr lang="en-US"/>
          </a:p>
        </p:txBody>
      </p:sp>
      <p:sp>
        <p:nvSpPr>
          <p:cNvPr id="4" name="Footer Placeholder 3">
            <a:extLst>
              <a:ext uri="{FF2B5EF4-FFF2-40B4-BE49-F238E27FC236}">
                <a16:creationId xmlns:a16="http://schemas.microsoft.com/office/drawing/2014/main" id="{7303151B-2399-38C2-5A12-67FB2C49375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8D54789-EB7D-63FF-798A-50C671590E5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82760797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FAC998-1345-0A1E-D969-E2343D24E5B0}"/>
              </a:ext>
            </a:extLst>
          </p:cNvPr>
          <p:cNvSpPr>
            <a:spLocks noGrp="1"/>
          </p:cNvSpPr>
          <p:nvPr>
            <p:ph type="dt" sz="half" idx="10"/>
          </p:nvPr>
        </p:nvSpPr>
        <p:spPr/>
        <p:txBody>
          <a:bodyPr/>
          <a:lstStyle/>
          <a:p>
            <a:fld id="{68607845-940D-AF42-90E6-0A3F0004BE78}" type="datetimeFigureOut">
              <a:rPr lang="en-US" smtClean="0"/>
              <a:t>6/18/24</a:t>
            </a:fld>
            <a:endParaRPr lang="en-US"/>
          </a:p>
        </p:txBody>
      </p:sp>
      <p:sp>
        <p:nvSpPr>
          <p:cNvPr id="3" name="Footer Placeholder 2">
            <a:extLst>
              <a:ext uri="{FF2B5EF4-FFF2-40B4-BE49-F238E27FC236}">
                <a16:creationId xmlns:a16="http://schemas.microsoft.com/office/drawing/2014/main" id="{24CBE583-98EF-E399-09BA-BD0061BEF4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234487-D257-CCB4-7728-4674E825B93B}"/>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0585989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38420990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06936-E1B0-0DD5-1952-04504CECDC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EED911E-6386-4271-B6E9-40C5066E25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FE8560E-7E00-2A07-7AE0-12A12B7093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0F7A04-C019-9FFD-A565-15FD384B2CBA}"/>
              </a:ext>
            </a:extLst>
          </p:cNvPr>
          <p:cNvSpPr>
            <a:spLocks noGrp="1"/>
          </p:cNvSpPr>
          <p:nvPr>
            <p:ph type="dt" sz="half" idx="10"/>
          </p:nvPr>
        </p:nvSpPr>
        <p:spPr/>
        <p:txBody>
          <a:bodyPr/>
          <a:lstStyle/>
          <a:p>
            <a:fld id="{68607845-940D-AF42-90E6-0A3F0004BE78}" type="datetimeFigureOut">
              <a:rPr lang="en-US" smtClean="0"/>
              <a:t>6/18/24</a:t>
            </a:fld>
            <a:endParaRPr lang="en-US"/>
          </a:p>
        </p:txBody>
      </p:sp>
      <p:sp>
        <p:nvSpPr>
          <p:cNvPr id="6" name="Footer Placeholder 5">
            <a:extLst>
              <a:ext uri="{FF2B5EF4-FFF2-40B4-BE49-F238E27FC236}">
                <a16:creationId xmlns:a16="http://schemas.microsoft.com/office/drawing/2014/main" id="{3C619466-C547-5950-58EE-EE1847F6B7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BF1FB8-9D79-225C-2626-783076682BD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7858703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E1F79-9E23-3848-6F69-35488B4C97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AEC5418-1A70-E059-01EC-1D72186415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BA7CE12-2BFD-3001-A50F-144325830B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FFDA66-E22F-675F-FEB8-63150CF7F0F3}"/>
              </a:ext>
            </a:extLst>
          </p:cNvPr>
          <p:cNvSpPr>
            <a:spLocks noGrp="1"/>
          </p:cNvSpPr>
          <p:nvPr>
            <p:ph type="dt" sz="half" idx="10"/>
          </p:nvPr>
        </p:nvSpPr>
        <p:spPr/>
        <p:txBody>
          <a:bodyPr/>
          <a:lstStyle/>
          <a:p>
            <a:fld id="{68607845-940D-AF42-90E6-0A3F0004BE78}" type="datetimeFigureOut">
              <a:rPr lang="en-US" smtClean="0"/>
              <a:t>6/18/24</a:t>
            </a:fld>
            <a:endParaRPr lang="en-US"/>
          </a:p>
        </p:txBody>
      </p:sp>
      <p:sp>
        <p:nvSpPr>
          <p:cNvPr id="6" name="Footer Placeholder 5">
            <a:extLst>
              <a:ext uri="{FF2B5EF4-FFF2-40B4-BE49-F238E27FC236}">
                <a16:creationId xmlns:a16="http://schemas.microsoft.com/office/drawing/2014/main" id="{10C83DCB-B75E-E3B9-1D31-F97DD2D654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41B311-4B71-A04A-F24B-8930E95E38DC}"/>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9965448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774C5-0A9B-18F3-9CAF-A2B1A25B925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5D017D1-B693-49B4-3D5E-A85798E937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AF5442-7CBE-77D1-A385-C70394651352}"/>
              </a:ext>
            </a:extLst>
          </p:cNvPr>
          <p:cNvSpPr>
            <a:spLocks noGrp="1"/>
          </p:cNvSpPr>
          <p:nvPr>
            <p:ph type="dt" sz="half" idx="10"/>
          </p:nvPr>
        </p:nvSpPr>
        <p:spPr/>
        <p:txBody>
          <a:bodyPr/>
          <a:lstStyle/>
          <a:p>
            <a:fld id="{68607845-940D-AF42-90E6-0A3F0004BE78}" type="datetimeFigureOut">
              <a:rPr lang="en-US" smtClean="0"/>
              <a:t>6/18/24</a:t>
            </a:fld>
            <a:endParaRPr lang="en-US"/>
          </a:p>
        </p:txBody>
      </p:sp>
      <p:sp>
        <p:nvSpPr>
          <p:cNvPr id="5" name="Footer Placeholder 4">
            <a:extLst>
              <a:ext uri="{FF2B5EF4-FFF2-40B4-BE49-F238E27FC236}">
                <a16:creationId xmlns:a16="http://schemas.microsoft.com/office/drawing/2014/main" id="{D87A6695-506E-F21D-883F-09C59CE1C5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CE03CC-E804-AE4F-BC35-01C4F6A9E24A}"/>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422890723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70CF5B-1288-5AE1-2A77-4AA7451944B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B6E1E66-A92E-A10E-28AA-282CAF2696D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66E619-06E1-63C2-881D-5EC5E6E70BD2}"/>
              </a:ext>
            </a:extLst>
          </p:cNvPr>
          <p:cNvSpPr>
            <a:spLocks noGrp="1"/>
          </p:cNvSpPr>
          <p:nvPr>
            <p:ph type="dt" sz="half" idx="10"/>
          </p:nvPr>
        </p:nvSpPr>
        <p:spPr/>
        <p:txBody>
          <a:bodyPr/>
          <a:lstStyle/>
          <a:p>
            <a:fld id="{68607845-940D-AF42-90E6-0A3F0004BE78}" type="datetimeFigureOut">
              <a:rPr lang="en-US" smtClean="0"/>
              <a:t>6/18/24</a:t>
            </a:fld>
            <a:endParaRPr lang="en-US"/>
          </a:p>
        </p:txBody>
      </p:sp>
      <p:sp>
        <p:nvSpPr>
          <p:cNvPr id="5" name="Footer Placeholder 4">
            <a:extLst>
              <a:ext uri="{FF2B5EF4-FFF2-40B4-BE49-F238E27FC236}">
                <a16:creationId xmlns:a16="http://schemas.microsoft.com/office/drawing/2014/main" id="{F76803AB-03EE-7B44-B956-081B88BE25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01B24F-3185-E413-DA86-85FF758C4669}"/>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8030867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805168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992004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375007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5350603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1054498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7850417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556525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14">
            <a:extLst>
              <a:ext uri="{28A0092B-C50C-407E-A947-70E740481C1C}">
                <a14:useLocalDpi xmlns:a14="http://schemas.microsoft.com/office/drawing/2010/main" val="0"/>
              </a:ext>
            </a:extLst>
          </a:blip>
          <a:srcRect/>
          <a:stretch/>
        </p:blipFill>
        <p:spPr>
          <a:xfrm>
            <a:off x="0" y="0"/>
            <a:ext cx="12192000" cy="10668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0722055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3"/>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FBC1509-97F9-9AC9-3004-0444397C1F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83713C-9A88-4E7F-B7F0-88A5DDA067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762F71-44E5-6941-7F1B-4DA15FB3D9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607845-940D-AF42-90E6-0A3F0004BE78}" type="datetimeFigureOut">
              <a:rPr lang="en-US" smtClean="0"/>
              <a:t>6/18/24</a:t>
            </a:fld>
            <a:endParaRPr lang="en-US"/>
          </a:p>
        </p:txBody>
      </p:sp>
      <p:sp>
        <p:nvSpPr>
          <p:cNvPr id="5" name="Footer Placeholder 4">
            <a:extLst>
              <a:ext uri="{FF2B5EF4-FFF2-40B4-BE49-F238E27FC236}">
                <a16:creationId xmlns:a16="http://schemas.microsoft.com/office/drawing/2014/main" id="{2D5F44EC-2508-285C-261A-6C6D471B16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8461F35-DC72-C444-9401-DB6D236197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3C78B3-0045-9547-874D-082F52276EB6}" type="slidenum">
              <a:rPr lang="en-US" smtClean="0"/>
              <a:t>‹#›</a:t>
            </a:fld>
            <a:endParaRPr lang="en-US"/>
          </a:p>
        </p:txBody>
      </p:sp>
    </p:spTree>
    <p:extLst>
      <p:ext uri="{BB962C8B-B14F-4D97-AF65-F5344CB8AC3E}">
        <p14:creationId xmlns:p14="http://schemas.microsoft.com/office/powerpoint/2010/main" val="276244261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https://www.mededonthego.com/Video/program/1134" TargetMode="External"/><Relationship Id="rId7" Type="http://schemas.openxmlformats.org/officeDocument/2006/relationships/image" Target="../media/image5.svg"/><Relationship Id="rId2" Type="http://schemas.openxmlformats.org/officeDocument/2006/relationships/notesSlide" Target="../notesSlides/notesSlide1.xml"/><Relationship Id="rId1" Type="http://schemas.openxmlformats.org/officeDocument/2006/relationships/slideLayout" Target="../slideLayouts/slideLayout19.xml"/><Relationship Id="rId6" Type="http://schemas.openxmlformats.org/officeDocument/2006/relationships/image" Target="../media/image4.png"/><Relationship Id="rId11" Type="http://schemas.openxmlformats.org/officeDocument/2006/relationships/image" Target="../media/image9.svg"/><Relationship Id="rId5" Type="http://schemas.openxmlformats.org/officeDocument/2006/relationships/hyperlink" Target="mailto:support@MedEdOTG.com" TargetMode="External"/><Relationship Id="rId10" Type="http://schemas.openxmlformats.org/officeDocument/2006/relationships/image" Target="../media/image8.png"/><Relationship Id="rId4" Type="http://schemas.openxmlformats.org/officeDocument/2006/relationships/hyperlink" Target="http://www.mededonthego.com/" TargetMode="External"/><Relationship Id="rId9" Type="http://schemas.openxmlformats.org/officeDocument/2006/relationships/image" Target="../media/image7.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8" Type="http://schemas.openxmlformats.org/officeDocument/2006/relationships/hyperlink" Target="http://www.mededotg.com/" TargetMode="External"/><Relationship Id="rId3" Type="http://schemas.openxmlformats.org/officeDocument/2006/relationships/image" Target="../media/image10.png"/><Relationship Id="rId7" Type="http://schemas.openxmlformats.org/officeDocument/2006/relationships/hyperlink" Target="http://www.mededonthego.com/" TargetMode="External"/><Relationship Id="rId2" Type="http://schemas.openxmlformats.org/officeDocument/2006/relationships/notesSlide" Target="../notesSlides/notesSlide2.xml"/><Relationship Id="rId1" Type="http://schemas.openxmlformats.org/officeDocument/2006/relationships/slideLayout" Target="../slideLayouts/slideLayout19.xml"/><Relationship Id="rId6" Type="http://schemas.openxmlformats.org/officeDocument/2006/relationships/image" Target="../media/image13.svg"/><Relationship Id="rId5" Type="http://schemas.openxmlformats.org/officeDocument/2006/relationships/image" Target="../media/image12.png"/><Relationship Id="rId10" Type="http://schemas.openxmlformats.org/officeDocument/2006/relationships/image" Target="../media/image15.svg"/><Relationship Id="rId4" Type="http://schemas.openxmlformats.org/officeDocument/2006/relationships/image" Target="../media/image11.svg"/><Relationship Id="rId9"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EA9F97-390C-1E16-0D9C-97C33A6F8537}"/>
              </a:ext>
            </a:extLst>
          </p:cNvPr>
          <p:cNvSpPr>
            <a:spLocks noGrp="1"/>
          </p:cNvSpPr>
          <p:nvPr>
            <p:ph type="title"/>
          </p:nvPr>
        </p:nvSpPr>
        <p:spPr>
          <a:xfrm>
            <a:off x="609599" y="1596724"/>
            <a:ext cx="10979649" cy="2852737"/>
          </a:xfrm>
        </p:spPr>
        <p:txBody>
          <a:bodyPr>
            <a:noAutofit/>
          </a:bodyPr>
          <a:lstStyle/>
          <a:p>
            <a:r>
              <a:rPr lang="en-US" dirty="0"/>
              <a:t>Practice Changing Highlights in G/GEJ Cancers: The Latest Data from Chicago </a:t>
            </a:r>
          </a:p>
        </p:txBody>
      </p:sp>
      <p:sp>
        <p:nvSpPr>
          <p:cNvPr id="3" name="Subtitle 2">
            <a:extLst>
              <a:ext uri="{FF2B5EF4-FFF2-40B4-BE49-F238E27FC236}">
                <a16:creationId xmlns:a16="http://schemas.microsoft.com/office/drawing/2014/main" id="{FFCC0420-E5D0-D87A-611C-8AE51486F7FC}"/>
              </a:ext>
            </a:extLst>
          </p:cNvPr>
          <p:cNvSpPr>
            <a:spLocks noGrp="1"/>
          </p:cNvSpPr>
          <p:nvPr>
            <p:ph type="body" idx="1"/>
          </p:nvPr>
        </p:nvSpPr>
        <p:spPr>
          <a:xfrm>
            <a:off x="609600" y="4568915"/>
            <a:ext cx="10515600" cy="1500187"/>
          </a:xfrm>
        </p:spPr>
        <p:txBody>
          <a:bodyPr>
            <a:noAutofit/>
          </a:bodyPr>
          <a:lstStyle/>
          <a:p>
            <a:r>
              <a:rPr lang="en-US" dirty="0"/>
              <a:t>Samuel J. Klempner, MD</a:t>
            </a:r>
          </a:p>
          <a:p>
            <a:r>
              <a:rPr lang="en-US" dirty="0"/>
              <a:t>Gastrointestinal Oncology</a:t>
            </a:r>
          </a:p>
          <a:p>
            <a:r>
              <a:rPr lang="en-US" dirty="0"/>
              <a:t>Massachusetts General Hospital Cancer Center</a:t>
            </a:r>
          </a:p>
          <a:p>
            <a:r>
              <a:rPr lang="en-US" dirty="0"/>
              <a:t>Harvard Medical School</a:t>
            </a:r>
          </a:p>
          <a:p>
            <a:r>
              <a:rPr lang="en-US" dirty="0"/>
              <a:t>Boston, MA</a:t>
            </a:r>
          </a:p>
        </p:txBody>
      </p:sp>
    </p:spTree>
    <p:extLst>
      <p:ext uri="{BB962C8B-B14F-4D97-AF65-F5344CB8AC3E}">
        <p14:creationId xmlns:p14="http://schemas.microsoft.com/office/powerpoint/2010/main" val="1021091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12183204-970A-B111-5DCA-6C0B2E08FD03}"/>
              </a:ext>
            </a:extLst>
          </p:cNvPr>
          <p:cNvSpPr txBox="1"/>
          <p:nvPr/>
        </p:nvSpPr>
        <p:spPr>
          <a:xfrm>
            <a:off x="1557505" y="5707282"/>
            <a:ext cx="261296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or portions thereof may not be published, posted online or used in presentations without permission.</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9" name="TextBox 8">
            <a:extLst>
              <a:ext uri="{FF2B5EF4-FFF2-40B4-BE49-F238E27FC236}">
                <a16:creationId xmlns:a16="http://schemas.microsoft.com/office/drawing/2014/main" id="{0EE13496-F6DC-B1E6-63D7-6A65639436E6}"/>
              </a:ext>
            </a:extLst>
          </p:cNvPr>
          <p:cNvSpPr txBox="1"/>
          <p:nvPr/>
        </p:nvSpPr>
        <p:spPr>
          <a:xfrm>
            <a:off x="594592" y="359469"/>
            <a:ext cx="10997719" cy="692468"/>
          </a:xfrm>
          <a:prstGeom prst="roundRect">
            <a:avLst>
              <a:gd name="adj" fmla="val 50000"/>
            </a:avLst>
          </a:prstGeom>
          <a:solidFill>
            <a:srgbClr val="0098EA"/>
          </a:solidFill>
        </p:spPr>
        <p:txBody>
          <a:bodyPr wrap="square" t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Trebuchet MS" panose="020B0703020202090204" pitchFamily="34" charset="0"/>
                <a:ea typeface="+mn-ea"/>
                <a:cs typeface="Calibri" panose="020F0502020204030204" pitchFamily="34" charset="0"/>
              </a:rPr>
              <a:t>Resource Information</a:t>
            </a:r>
          </a:p>
        </p:txBody>
      </p:sp>
      <p:sp>
        <p:nvSpPr>
          <p:cNvPr id="4" name="TextBox 3">
            <a:extLst>
              <a:ext uri="{FF2B5EF4-FFF2-40B4-BE49-F238E27FC236}">
                <a16:creationId xmlns:a16="http://schemas.microsoft.com/office/drawing/2014/main" id="{821270A0-01CF-6D78-64D3-D2393CA1DB1B}"/>
              </a:ext>
            </a:extLst>
          </p:cNvPr>
          <p:cNvSpPr txBox="1"/>
          <p:nvPr/>
        </p:nvSpPr>
        <p:spPr>
          <a:xfrm>
            <a:off x="594592" y="1162619"/>
            <a:ext cx="10997719" cy="407803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mn-cs"/>
              </a:rPr>
              <a:t>About This Resource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These slides are one component of a continuing education program available online at </a:t>
            </a:r>
            <a:r>
              <a:rPr kumimoji="0" lang="en-US" sz="1500" b="0" i="0" u="none" strike="noStrike" kern="1200" cap="none" spc="0" normalizeH="0" baseline="0" noProof="0" dirty="0" err="1">
                <a:ln>
                  <a:noFill/>
                </a:ln>
                <a:solidFill>
                  <a:srgbClr val="747474"/>
                </a:solidFill>
                <a:effectLst/>
                <a:uLnTx/>
                <a:uFillTx/>
                <a:latin typeface="Arial" panose="020B0604020202020204" pitchFamily="34" charset="0"/>
                <a:ea typeface="+mn-ea"/>
                <a:cs typeface="Arial" panose="020B0604020202020204" pitchFamily="34" charset="0"/>
              </a:rPr>
              <a:t>MedEd</a:t>
            </a: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 On The Go titled </a:t>
            </a:r>
            <a:r>
              <a:rPr kumimoji="0" lang="en-US" sz="1500" b="0" i="0" u="none" strike="noStrike" kern="1200" cap="none" spc="0" normalizeH="0" baseline="0" noProof="0">
                <a:ln>
                  <a:noFill/>
                </a:ln>
                <a:solidFill>
                  <a:srgbClr val="747474"/>
                </a:solidFill>
                <a:effectLst/>
                <a:uLnTx/>
                <a:uFillTx/>
                <a:latin typeface="Arial" panose="020B0604020202020204" pitchFamily="34" charset="0"/>
                <a:ea typeface="+mn-ea"/>
                <a:cs typeface="Arial" panose="020B0604020202020204" pitchFamily="34" charset="0"/>
                <a:hlinkClick r:id="rId3"/>
              </a:rPr>
              <a:t>Navigating Challenges in Metastatic Gastric/GEJ Cancer Management: Advancements in Biomarker-Directed Therapies</a:t>
            </a:r>
            <a:endParaRPr kumimoji="0" lang="en-US" sz="1500" b="0" i="0" u="sng"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Program Learning Objectives:</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747474"/>
                </a:solidFill>
                <a:effectLst/>
                <a:uLnTx/>
                <a:uFillTx/>
                <a:latin typeface="Arial" panose="020B0604020202020204" pitchFamily="34" charset="0"/>
                <a:ea typeface="+mn-ea"/>
                <a:cs typeface="Arial" panose="020B0604020202020204" pitchFamily="34" charset="0"/>
              </a:rPr>
              <a:t>Describe relevant molecular biomarkers and how they relate to clinical characteristics of G/GEJ cancers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747474"/>
                </a:solidFill>
                <a:effectLst/>
                <a:uLnTx/>
                <a:uFillTx/>
                <a:latin typeface="Arial" panose="020B0604020202020204" pitchFamily="34" charset="0"/>
                <a:ea typeface="+mn-ea"/>
                <a:cs typeface="Arial" panose="020B0604020202020204" pitchFamily="34" charset="0"/>
              </a:rPr>
              <a:t>Discuss the impact molecular biomarkers have on treatment selection in metastatic G/GEJ cancers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747474"/>
                </a:solidFill>
                <a:effectLst/>
                <a:uLnTx/>
                <a:uFillTx/>
                <a:latin typeface="Arial" panose="020B0604020202020204" pitchFamily="34" charset="0"/>
                <a:ea typeface="+mn-ea"/>
                <a:cs typeface="Arial" panose="020B0604020202020204" pitchFamily="34" charset="0"/>
              </a:rPr>
              <a:t>Evaluate clinical data with current and investigational combination regimens for the first-line treatment of advanced G/GEJ cancers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747474"/>
                </a:solidFill>
                <a:effectLst/>
                <a:uLnTx/>
                <a:uFillTx/>
                <a:latin typeface="Arial" panose="020B0604020202020204" pitchFamily="34" charset="0"/>
                <a:ea typeface="+mn-ea"/>
                <a:cs typeface="Arial" panose="020B0604020202020204" pitchFamily="34" charset="0"/>
              </a:rPr>
              <a:t>Identify adverse effects associated with individual components of combination regimens and their prophylactic and management strategies in the setting of advanced or metastatic G/GEJ cancers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747474"/>
                </a:solidFill>
                <a:effectLst/>
                <a:uLnTx/>
                <a:uFillTx/>
                <a:latin typeface="Arial" panose="020B0604020202020204" pitchFamily="34" charset="0"/>
                <a:ea typeface="+mn-ea"/>
                <a:cs typeface="Arial" panose="020B0604020202020204" pitchFamily="34" charset="0"/>
              </a:rPr>
              <a:t>Implement strategies to provide holistic, multidisciplinary care for patients with advanced or metastatic G/GEJ cancers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747474"/>
                </a:solidFill>
                <a:effectLst/>
                <a:uLnTx/>
                <a:uFillTx/>
                <a:latin typeface="Arial" panose="020B0604020202020204" pitchFamily="34" charset="0"/>
                <a:ea typeface="+mn-ea"/>
                <a:cs typeface="Arial" panose="020B0604020202020204" pitchFamily="34" charset="0"/>
              </a:rPr>
              <a:t>Evaluate recent practice-changing data to inform treatment strategies for patients with G/GEJ cancers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err="1">
                <a:ln>
                  <a:noFill/>
                </a:ln>
                <a:solidFill>
                  <a:srgbClr val="0098EA"/>
                </a:solidFill>
                <a:effectLst/>
                <a:uLnTx/>
                <a:uFillTx/>
                <a:latin typeface="Century Gothic" panose="020B0502020202020204" pitchFamily="34" charset="0"/>
                <a:ea typeface="+mn-ea"/>
                <a:cs typeface="Arial" panose="020B0604020202020204" pitchFamily="34" charset="0"/>
              </a:rPr>
              <a:t>MedEd</a:t>
            </a:r>
            <a:r>
              <a:rPr kumimoji="0" lang="en-US" sz="15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Arial" panose="020B0604020202020204" pitchFamily="34" charset="0"/>
              </a:rPr>
              <a:t> On The Go</a:t>
            </a:r>
            <a:r>
              <a:rPr kumimoji="0" lang="en-US" sz="1500" b="1" i="0" u="none" strike="noStrike" kern="1200" cap="none" spc="0" normalizeH="0" baseline="30000" noProof="0" dirty="0">
                <a:ln>
                  <a:noFill/>
                </a:ln>
                <a:solidFill>
                  <a:srgbClr val="0098EA"/>
                </a:solidFill>
                <a:effectLst/>
                <a:uLnTx/>
                <a:uFillTx/>
                <a:latin typeface="Century Gothic" panose="020B0502020202020204" pitchFamily="34" charset="0"/>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hlinkClick r:id="rId4"/>
              </a:rPr>
              <a:t>www.mededonthego.com</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747474"/>
              </a:solidFill>
              <a:effectLst/>
              <a:uLnTx/>
              <a:uFillTx/>
              <a:latin typeface="Calibri" panose="020F0502020204030204"/>
              <a:ea typeface="+mn-ea"/>
              <a:cs typeface="+mn-cs"/>
            </a:endParaRPr>
          </a:p>
        </p:txBody>
      </p:sp>
      <p:cxnSp>
        <p:nvCxnSpPr>
          <p:cNvPr id="25" name="Straight Connector 24">
            <a:extLst>
              <a:ext uri="{FF2B5EF4-FFF2-40B4-BE49-F238E27FC236}">
                <a16:creationId xmlns:a16="http://schemas.microsoft.com/office/drawing/2014/main" id="{6D57FF65-33DE-661D-FDBA-12500FF6E05A}"/>
              </a:ext>
            </a:extLst>
          </p:cNvPr>
          <p:cNvCxnSpPr>
            <a:cxnSpLocks/>
          </p:cNvCxnSpPr>
          <p:nvPr/>
        </p:nvCxnSpPr>
        <p:spPr>
          <a:xfrm>
            <a:off x="600876" y="5388512"/>
            <a:ext cx="10996532" cy="0"/>
          </a:xfrm>
          <a:prstGeom prst="line">
            <a:avLst/>
          </a:prstGeom>
          <a:ln>
            <a:solidFill>
              <a:srgbClr val="0098EA"/>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92187CAD-40DF-359C-4264-683025719B57}"/>
              </a:ext>
            </a:extLst>
          </p:cNvPr>
          <p:cNvSpPr txBox="1"/>
          <p:nvPr/>
        </p:nvSpPr>
        <p:spPr>
          <a:xfrm>
            <a:off x="9217940" y="5707282"/>
            <a:ext cx="2165677"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747474"/>
                </a:solidFill>
                <a:effectLst/>
                <a:uLnTx/>
                <a:uFillTx/>
                <a:latin typeface="Arial" panose="020B0604020202020204" pitchFamily="34" charset="0"/>
                <a:ea typeface="Times New Roman" panose="02020603050405020304" pitchFamily="18" charset="0"/>
                <a:cs typeface="Arial" panose="020B0604020202020204" pitchFamily="34" charset="0"/>
              </a:rPr>
              <a:t>To contact us regarding inaccuracies, omissions or permissions please email us at </a:t>
            </a:r>
            <a:r>
              <a:rPr kumimoji="0" lang="en-US" sz="1200" b="0" i="0" u="sng" strike="noStrike" kern="1200" cap="none" spc="0" normalizeH="0" baseline="0" noProof="0" dirty="0">
                <a:ln>
                  <a:noFill/>
                </a:ln>
                <a:solidFill>
                  <a:srgbClr val="3898F9"/>
                </a:solidFill>
                <a:effectLst/>
                <a:uLnTx/>
                <a:uFillTx/>
                <a:latin typeface="Arial" panose="020B0604020202020204" pitchFamily="34" charset="0"/>
                <a:ea typeface="Times New Roman" panose="02020603050405020304" pitchFamily="18" charset="0"/>
                <a:cs typeface="Arial" panose="020B0604020202020204" pitchFamily="34" charset="0"/>
                <a:hlinkClick r:id="rId5"/>
              </a:rPr>
              <a:t>support@MedEdOTG.com</a:t>
            </a: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8" name="Graphic 7" descr="Chat bubble outline">
            <a:extLst>
              <a:ext uri="{FF2B5EF4-FFF2-40B4-BE49-F238E27FC236}">
                <a16:creationId xmlns:a16="http://schemas.microsoft.com/office/drawing/2014/main" id="{06F4C142-8867-0F42-B3B7-D4F09FB224B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flipH="1">
            <a:off x="8375917" y="5590710"/>
            <a:ext cx="787862" cy="787862"/>
          </a:xfrm>
          <a:prstGeom prst="rect">
            <a:avLst/>
          </a:prstGeom>
        </p:spPr>
      </p:pic>
      <p:pic>
        <p:nvPicPr>
          <p:cNvPr id="20" name="Graphic 19">
            <a:extLst>
              <a:ext uri="{FF2B5EF4-FFF2-40B4-BE49-F238E27FC236}">
                <a16:creationId xmlns:a16="http://schemas.microsoft.com/office/drawing/2014/main" id="{9D6FF3C3-E8EB-6F75-281D-7EC60CF26BB5}"/>
              </a:ext>
            </a:extLst>
          </p:cNvPr>
          <p:cNvPicPr>
            <a:picLocks noChangeAspect="1"/>
          </p:cNvPicPr>
          <p:nvPr/>
        </p:nvPicPr>
        <p:blipFill rotWithShape="1">
          <a:blip r:embed="rId8">
            <a:extLst>
              <a:ext uri="{96DAC541-7B7A-43D3-8B79-37D633B846F1}">
                <asvg:svgBlip xmlns:asvg="http://schemas.microsoft.com/office/drawing/2016/SVG/main" r:embed="rId9"/>
              </a:ext>
            </a:extLst>
          </a:blip>
          <a:srcRect b="17964"/>
          <a:stretch/>
        </p:blipFill>
        <p:spPr>
          <a:xfrm>
            <a:off x="618797" y="5731536"/>
            <a:ext cx="787862" cy="646331"/>
          </a:xfrm>
          <a:prstGeom prst="rect">
            <a:avLst/>
          </a:prstGeom>
        </p:spPr>
      </p:pic>
      <p:sp>
        <p:nvSpPr>
          <p:cNvPr id="2" name="TextBox 1">
            <a:extLst>
              <a:ext uri="{FF2B5EF4-FFF2-40B4-BE49-F238E27FC236}">
                <a16:creationId xmlns:a16="http://schemas.microsoft.com/office/drawing/2014/main" id="{6CFC2CE5-F394-6990-63F0-E857AC5C3519}"/>
              </a:ext>
            </a:extLst>
          </p:cNvPr>
          <p:cNvSpPr txBox="1"/>
          <p:nvPr/>
        </p:nvSpPr>
        <p:spPr>
          <a:xfrm>
            <a:off x="5366615" y="5707282"/>
            <a:ext cx="246944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can be saved for personal use (non-commercial use only) with credit given to the resource authors.</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6" name="Graphic 5" descr="Download from cloud outline">
            <a:extLst>
              <a:ext uri="{FF2B5EF4-FFF2-40B4-BE49-F238E27FC236}">
                <a16:creationId xmlns:a16="http://schemas.microsoft.com/office/drawing/2014/main" id="{2D69C189-75F0-6840-CF40-7D57A5931DA0}"/>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4479126" y="5625435"/>
            <a:ext cx="787862" cy="787862"/>
          </a:xfrm>
          <a:prstGeom prst="rect">
            <a:avLst/>
          </a:prstGeom>
        </p:spPr>
      </p:pic>
    </p:spTree>
    <p:extLst>
      <p:ext uri="{BB962C8B-B14F-4D97-AF65-F5344CB8AC3E}">
        <p14:creationId xmlns:p14="http://schemas.microsoft.com/office/powerpoint/2010/main" val="26007701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The views and opinions expressed in this educational activity are those of the faculty and do not necessarily represent the views of Total CME, LLC,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E5473D-D2C0-A26A-65DE-CE68A25233A0}"/>
              </a:ext>
            </a:extLst>
          </p:cNvPr>
          <p:cNvSpPr>
            <a:spLocks noGrp="1"/>
          </p:cNvSpPr>
          <p:nvPr>
            <p:ph type="title"/>
          </p:nvPr>
        </p:nvSpPr>
        <p:spPr>
          <a:xfrm>
            <a:off x="609600" y="199505"/>
            <a:ext cx="10744200" cy="1185577"/>
          </a:xfrm>
        </p:spPr>
        <p:txBody>
          <a:bodyPr/>
          <a:lstStyle/>
          <a:p>
            <a:r>
              <a:rPr lang="en-US" dirty="0"/>
              <a:t>The Following Abstracts Were Discussed:</a:t>
            </a:r>
          </a:p>
        </p:txBody>
      </p:sp>
      <p:sp>
        <p:nvSpPr>
          <p:cNvPr id="3" name="Content Placeholder 2">
            <a:extLst>
              <a:ext uri="{FF2B5EF4-FFF2-40B4-BE49-F238E27FC236}">
                <a16:creationId xmlns:a16="http://schemas.microsoft.com/office/drawing/2014/main" id="{E6268FA5-2DD2-537C-8D4B-5F850E8DEBE1}"/>
              </a:ext>
            </a:extLst>
          </p:cNvPr>
          <p:cNvSpPr>
            <a:spLocks noGrp="1"/>
          </p:cNvSpPr>
          <p:nvPr>
            <p:ph idx="1"/>
          </p:nvPr>
        </p:nvSpPr>
        <p:spPr>
          <a:xfrm>
            <a:off x="609600" y="1477906"/>
            <a:ext cx="10744200" cy="4722477"/>
          </a:xfrm>
        </p:spPr>
        <p:txBody>
          <a:bodyPr>
            <a:normAutofit fontScale="70000" lnSpcReduction="20000"/>
          </a:bodyPr>
          <a:lstStyle/>
          <a:p>
            <a:r>
              <a:rPr lang="en-US" dirty="0" err="1"/>
              <a:t>Shitara</a:t>
            </a:r>
            <a:r>
              <a:rPr lang="en-US" dirty="0"/>
              <a:t>, K, Van </a:t>
            </a:r>
            <a:r>
              <a:rPr lang="en-US" dirty="0" err="1"/>
              <a:t>Cutsem</a:t>
            </a:r>
            <a:r>
              <a:rPr lang="en-US" dirty="0"/>
              <a:t> E, </a:t>
            </a:r>
            <a:r>
              <a:rPr lang="en-US" dirty="0" err="1"/>
              <a:t>Lordick</a:t>
            </a:r>
            <a:r>
              <a:rPr lang="en-US" dirty="0"/>
              <a:t> F, et al. Final overall survival results from phase 3 SPOTLIGHT study evaluating </a:t>
            </a:r>
            <a:r>
              <a:rPr lang="en-US" dirty="0" err="1"/>
              <a:t>zolbetuximab</a:t>
            </a:r>
            <a:r>
              <a:rPr lang="en-US" dirty="0"/>
              <a:t> + mFOLFOX6 as first-line (1L) treatment for patients (pts) with claudin 18 isoform 2 (CLDN18.2)+, HER2−, locally advanced (LA) unresectable or metastatic gastric or gastroesophageal junction (</a:t>
            </a:r>
            <a:r>
              <a:rPr lang="en-US" dirty="0" err="1"/>
              <a:t>mG</a:t>
            </a:r>
            <a:r>
              <a:rPr lang="en-US" dirty="0"/>
              <a:t>/GEJ) adenocarcinoma. </a:t>
            </a:r>
            <a:r>
              <a:rPr lang="en-US" i="1" dirty="0"/>
              <a:t>J Clin Oncol </a:t>
            </a:r>
            <a:r>
              <a:rPr lang="en-US" dirty="0"/>
              <a:t>42, 2024 (suppl 16; </a:t>
            </a:r>
            <a:r>
              <a:rPr lang="en-US" dirty="0" err="1"/>
              <a:t>abstr</a:t>
            </a:r>
            <a:r>
              <a:rPr lang="en-US" dirty="0"/>
              <a:t> 4036).</a:t>
            </a:r>
          </a:p>
          <a:p>
            <a:r>
              <a:rPr lang="en-US" dirty="0"/>
              <a:t>Rha SY, </a:t>
            </a:r>
            <a:r>
              <a:rPr lang="en-US" dirty="0" err="1"/>
              <a:t>Wyrwicz</a:t>
            </a:r>
            <a:r>
              <a:rPr lang="en-US" dirty="0"/>
              <a:t> LS, Weber PEY, et al. Pembrolizumab (</a:t>
            </a:r>
            <a:r>
              <a:rPr lang="en-US" dirty="0" err="1"/>
              <a:t>pembro</a:t>
            </a:r>
            <a:r>
              <a:rPr lang="en-US" dirty="0"/>
              <a:t>) + chemotherapy (chemo) for advanced HER2-negative gastric or gastroesophageal junction (G/GEJ) cancer: Updated results from the KEYNOTE-859 study. </a:t>
            </a:r>
            <a:r>
              <a:rPr lang="en-US" i="1" dirty="0"/>
              <a:t>J Clin Oncol</a:t>
            </a:r>
            <a:r>
              <a:rPr lang="en-US" dirty="0"/>
              <a:t> 42, 2024 (suppl 16; </a:t>
            </a:r>
            <a:r>
              <a:rPr lang="en-US" dirty="0" err="1"/>
              <a:t>abstr</a:t>
            </a:r>
            <a:r>
              <a:rPr lang="en-US" dirty="0"/>
              <a:t> 4045).</a:t>
            </a:r>
          </a:p>
          <a:p>
            <a:r>
              <a:rPr lang="en-US" dirty="0" err="1"/>
              <a:t>Elimova</a:t>
            </a:r>
            <a:r>
              <a:rPr lang="en-US" dirty="0"/>
              <a:t> E, </a:t>
            </a:r>
            <a:r>
              <a:rPr lang="en-US" dirty="0" err="1"/>
              <a:t>Shitara</a:t>
            </a:r>
            <a:r>
              <a:rPr lang="en-US" dirty="0"/>
              <a:t> K, </a:t>
            </a:r>
            <a:r>
              <a:rPr lang="en-US" dirty="0" err="1"/>
              <a:t>Moehler</a:t>
            </a:r>
            <a:r>
              <a:rPr lang="en-US" dirty="0"/>
              <a:t> MH. Et al. Nivolumab (NIVO) + chemotherapy (chemo) vs chemo as first-line (1L) treatment for advanced gastric cancer/gastroesophageal junction cancer/esophageal adenocarcinoma (GC/GEJC/EAC): 4-year follow-up of </a:t>
            </a:r>
            <a:r>
              <a:rPr lang="en-US" dirty="0" err="1"/>
              <a:t>CheckMate</a:t>
            </a:r>
            <a:r>
              <a:rPr lang="en-US" dirty="0"/>
              <a:t> 649. </a:t>
            </a:r>
            <a:r>
              <a:rPr lang="en-US" i="1" dirty="0"/>
              <a:t>J Clin Oncol </a:t>
            </a:r>
            <a:r>
              <a:rPr lang="en-US" dirty="0"/>
              <a:t>42, 2024 (suppl 16; </a:t>
            </a:r>
            <a:r>
              <a:rPr lang="en-US" dirty="0" err="1"/>
              <a:t>abstr</a:t>
            </a:r>
            <a:r>
              <a:rPr lang="en-US" dirty="0"/>
              <a:t> 4040).</a:t>
            </a:r>
          </a:p>
          <a:p>
            <a:r>
              <a:rPr lang="it-IT" dirty="0"/>
              <a:t>Zhang X, Guo Z, Zhang J, et al. </a:t>
            </a:r>
            <a:r>
              <a:rPr lang="en-US" dirty="0"/>
              <a:t>First-line </a:t>
            </a:r>
            <a:r>
              <a:rPr lang="en-US" dirty="0" err="1"/>
              <a:t>osemitamab</a:t>
            </a:r>
            <a:r>
              <a:rPr lang="en-US" dirty="0"/>
              <a:t> (TST001) plus nivolumab and </a:t>
            </a:r>
            <a:r>
              <a:rPr lang="en-US" dirty="0" err="1"/>
              <a:t>capox</a:t>
            </a:r>
            <a:r>
              <a:rPr lang="en-US" dirty="0"/>
              <a:t> for advanced g/GEJ cancer (TranStar102): Results of cohort G from a phase I/</a:t>
            </a:r>
            <a:r>
              <a:rPr lang="en-US" dirty="0" err="1"/>
              <a:t>IIa</a:t>
            </a:r>
            <a:r>
              <a:rPr lang="en-US" dirty="0"/>
              <a:t> study. </a:t>
            </a:r>
            <a:r>
              <a:rPr lang="en-US" i="1" dirty="0"/>
              <a:t>J Clin Oncol </a:t>
            </a:r>
            <a:r>
              <a:rPr lang="en-US" dirty="0"/>
              <a:t>42, 2024 (suppl 16; </a:t>
            </a:r>
            <a:r>
              <a:rPr lang="en-US" dirty="0" err="1"/>
              <a:t>abstr</a:t>
            </a:r>
            <a:r>
              <a:rPr lang="en-US" dirty="0"/>
              <a:t> 4048).</a:t>
            </a:r>
          </a:p>
          <a:p>
            <a:r>
              <a:rPr lang="en-US" dirty="0" err="1"/>
              <a:t>Ll</a:t>
            </a:r>
            <a:r>
              <a:rPr lang="en-US" dirty="0"/>
              <a:t> S, Liu Z, Liu Y, et al. Efficacy of </a:t>
            </a:r>
            <a:r>
              <a:rPr lang="en-US" dirty="0" err="1"/>
              <a:t>disitamab</a:t>
            </a:r>
            <a:r>
              <a:rPr lang="en-US" dirty="0"/>
              <a:t> </a:t>
            </a:r>
            <a:r>
              <a:rPr lang="en-US" dirty="0" err="1"/>
              <a:t>vedotin</a:t>
            </a:r>
            <a:r>
              <a:rPr lang="en-US" dirty="0"/>
              <a:t> (RC48) plus tislelizumab and S-1 as first-line therapy for HER2-overexpressing advanced stomach or gastroesophageal junction adenocarcinoma: A multicenter, single-arm, phase II trial (RCTS). </a:t>
            </a:r>
            <a:r>
              <a:rPr lang="en-US" i="1" dirty="0"/>
              <a:t>J Clin Oncol </a:t>
            </a:r>
            <a:r>
              <a:rPr lang="en-US" dirty="0"/>
              <a:t>42, 2024 (suppl 16; </a:t>
            </a:r>
            <a:r>
              <a:rPr lang="en-US" dirty="0" err="1"/>
              <a:t>abstr</a:t>
            </a:r>
            <a:r>
              <a:rPr lang="en-US" dirty="0"/>
              <a:t> 4009).</a:t>
            </a:r>
          </a:p>
          <a:p>
            <a:pPr>
              <a:lnSpc>
                <a:spcPct val="110000"/>
              </a:lnSpc>
            </a:pPr>
            <a:endParaRPr lang="en-US" dirty="0"/>
          </a:p>
        </p:txBody>
      </p:sp>
    </p:spTree>
    <p:extLst>
      <p:ext uri="{BB962C8B-B14F-4D97-AF65-F5344CB8AC3E}">
        <p14:creationId xmlns:p14="http://schemas.microsoft.com/office/powerpoint/2010/main" val="8996453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DC52CB23-A893-F3BC-7EE2-D977C82AA838}"/>
              </a:ext>
            </a:extLst>
          </p:cNvPr>
          <p:cNvSpPr/>
          <p:nvPr/>
        </p:nvSpPr>
        <p:spPr>
          <a:xfrm>
            <a:off x="-1" y="0"/>
            <a:ext cx="12192000" cy="6858000"/>
          </a:xfrm>
          <a:prstGeom prst="rect">
            <a:avLst/>
          </a:prstGeom>
          <a:solidFill>
            <a:srgbClr val="0098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7" name="Graphic 16" descr="User with solid fill">
            <a:extLst>
              <a:ext uri="{FF2B5EF4-FFF2-40B4-BE49-F238E27FC236}">
                <a16:creationId xmlns:a16="http://schemas.microsoft.com/office/drawing/2014/main" id="{74847793-B893-A93A-FFCC-6C95F2C9FE22}"/>
              </a:ext>
            </a:extLst>
          </p:cNvPr>
          <p:cNvPicPr>
            <a:picLocks noChangeAspect="1"/>
          </p:cNvPicPr>
          <p:nvPr/>
        </p:nvPicPr>
        <p:blipFill rotWithShape="1">
          <a:blip r:embed="rId3">
            <a:extLst>
              <a:ext uri="{96DAC541-7B7A-43D3-8B79-37D633B846F1}">
                <asvg:svgBlip xmlns:asvg="http://schemas.microsoft.com/office/drawing/2016/SVG/main" r:embed="rId4"/>
              </a:ext>
            </a:extLst>
          </a:blip>
          <a:srcRect l="28418" t="35016" r="44861" b="50079"/>
          <a:stretch/>
        </p:blipFill>
        <p:spPr>
          <a:xfrm>
            <a:off x="6250613" y="0"/>
            <a:ext cx="5941387" cy="3314044"/>
          </a:xfrm>
          <a:prstGeom prst="rect">
            <a:avLst/>
          </a:prstGeom>
        </p:spPr>
      </p:pic>
      <p:sp>
        <p:nvSpPr>
          <p:cNvPr id="7" name="TextBox 6">
            <a:extLst>
              <a:ext uri="{FF2B5EF4-FFF2-40B4-BE49-F238E27FC236}">
                <a16:creationId xmlns:a16="http://schemas.microsoft.com/office/drawing/2014/main" id="{FD65D34E-012D-57F2-01D9-E33429ED2AC6}"/>
              </a:ext>
            </a:extLst>
          </p:cNvPr>
          <p:cNvSpPr txBox="1"/>
          <p:nvPr/>
        </p:nvSpPr>
        <p:spPr>
          <a:xfrm>
            <a:off x="870978" y="550718"/>
            <a:ext cx="7793520" cy="132343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Looking for more resources </a:t>
            </a:r>
            <a:b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b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on this topic?</a:t>
            </a:r>
          </a:p>
        </p:txBody>
      </p:sp>
      <p:pic>
        <p:nvPicPr>
          <p:cNvPr id="18" name="Graphic 17" descr="User with solid fill">
            <a:extLst>
              <a:ext uri="{FF2B5EF4-FFF2-40B4-BE49-F238E27FC236}">
                <a16:creationId xmlns:a16="http://schemas.microsoft.com/office/drawing/2014/main" id="{5C24E54E-14AB-F843-0853-616E04BAE910}"/>
              </a:ext>
            </a:extLst>
          </p:cNvPr>
          <p:cNvPicPr>
            <a:picLocks noChangeAspect="1"/>
          </p:cNvPicPr>
          <p:nvPr/>
        </p:nvPicPr>
        <p:blipFill rotWithShape="1">
          <a:blip r:embed="rId5">
            <a:extLst>
              <a:ext uri="{96DAC541-7B7A-43D3-8B79-37D633B846F1}">
                <asvg:svgBlip xmlns:asvg="http://schemas.microsoft.com/office/drawing/2016/SVG/main" r:embed="rId6"/>
              </a:ext>
            </a:extLst>
          </a:blip>
          <a:srcRect l="28418" t="41261" r="53427" b="50079"/>
          <a:stretch/>
        </p:blipFill>
        <p:spPr>
          <a:xfrm flipH="1" flipV="1">
            <a:off x="-1" y="3543956"/>
            <a:ext cx="6948177" cy="3314044"/>
          </a:xfrm>
          <a:prstGeom prst="rect">
            <a:avLst/>
          </a:prstGeom>
        </p:spPr>
      </p:pic>
      <p:sp>
        <p:nvSpPr>
          <p:cNvPr id="2" name="TextBox 1">
            <a:hlinkClick r:id="rId7" tooltip="MedEd On The Go"/>
            <a:extLst>
              <a:ext uri="{FF2B5EF4-FFF2-40B4-BE49-F238E27FC236}">
                <a16:creationId xmlns:a16="http://schemas.microsoft.com/office/drawing/2014/main" id="{624C7CEC-6FAA-E8C2-47BA-84734D0A035F}"/>
              </a:ext>
            </a:extLst>
          </p:cNvPr>
          <p:cNvSpPr txBox="1"/>
          <p:nvPr/>
        </p:nvSpPr>
        <p:spPr>
          <a:xfrm>
            <a:off x="870978" y="5018509"/>
            <a:ext cx="6077198" cy="1152465"/>
          </a:xfrm>
          <a:prstGeom prst="roundRect">
            <a:avLst>
              <a:gd name="adj" fmla="val 48137"/>
            </a:avLst>
          </a:prstGeom>
          <a:solidFill>
            <a:schemeClr val="bg1"/>
          </a:solidFill>
          <a:ln>
            <a:noFill/>
          </a:ln>
          <a:effectLst/>
        </p:spPr>
        <p:txBody>
          <a:bodyPr wrap="square" tIns="182880" bIns="9144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hlinkClick r:id="rId8" tooltip="Visit us now!"/>
              </a:rPr>
              <a:t>www.MedEdOTG.com</a:t>
            </a:r>
            <a:endPar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endParaRPr>
          </a:p>
        </p:txBody>
      </p:sp>
      <p:sp>
        <p:nvSpPr>
          <p:cNvPr id="3" name="TextBox 2">
            <a:extLst>
              <a:ext uri="{FF2B5EF4-FFF2-40B4-BE49-F238E27FC236}">
                <a16:creationId xmlns:a16="http://schemas.microsoft.com/office/drawing/2014/main" id="{C54A7D02-C060-E473-59D6-ABDD4DCC19A6}"/>
              </a:ext>
            </a:extLst>
          </p:cNvPr>
          <p:cNvSpPr txBox="1"/>
          <p:nvPr/>
        </p:nvSpPr>
        <p:spPr>
          <a:xfrm>
            <a:off x="870979" y="2424875"/>
            <a:ext cx="4310622" cy="203132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CME/CE in minutes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Congress highlights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Late-breaking data</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Quizzes</a:t>
            </a:r>
          </a:p>
        </p:txBody>
      </p:sp>
      <p:sp>
        <p:nvSpPr>
          <p:cNvPr id="8" name="TextBox 7">
            <a:extLst>
              <a:ext uri="{FF2B5EF4-FFF2-40B4-BE49-F238E27FC236}">
                <a16:creationId xmlns:a16="http://schemas.microsoft.com/office/drawing/2014/main" id="{531AC232-9957-4A51-B937-C4AB6A46FA92}"/>
              </a:ext>
            </a:extLst>
          </p:cNvPr>
          <p:cNvSpPr txBox="1"/>
          <p:nvPr/>
        </p:nvSpPr>
        <p:spPr>
          <a:xfrm>
            <a:off x="5058796" y="2424875"/>
            <a:ext cx="5225023" cy="150810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Webinars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In-person events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Slides &amp; resources</a:t>
            </a:r>
          </a:p>
        </p:txBody>
      </p:sp>
      <p:pic>
        <p:nvPicPr>
          <p:cNvPr id="10" name="Graphic 9">
            <a:extLst>
              <a:ext uri="{FF2B5EF4-FFF2-40B4-BE49-F238E27FC236}">
                <a16:creationId xmlns:a16="http://schemas.microsoft.com/office/drawing/2014/main" id="{93E4D248-876E-0145-581A-20C841F43DE5}"/>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036699" y="446062"/>
            <a:ext cx="2494241" cy="1255751"/>
          </a:xfrm>
          <a:prstGeom prst="rect">
            <a:avLst/>
          </a:prstGeom>
        </p:spPr>
      </p:pic>
    </p:spTree>
    <p:extLst>
      <p:ext uri="{BB962C8B-B14F-4D97-AF65-F5344CB8AC3E}">
        <p14:creationId xmlns:p14="http://schemas.microsoft.com/office/powerpoint/2010/main" val="2405816164"/>
      </p:ext>
    </p:extLst>
  </p:cSld>
  <p:clrMapOvr>
    <a:masterClrMapping/>
  </p:clrMapOvr>
</p:sld>
</file>

<file path=ppt/theme/theme1.xml><?xml version="1.0" encoding="utf-8"?>
<a:theme xmlns:a="http://schemas.openxmlformats.org/drawingml/2006/main" name="HemOnc22_TCME">
  <a:themeElements>
    <a:clrScheme name="HemOnc 22 New New">
      <a:dk1>
        <a:srgbClr val="4D4D4D"/>
      </a:dk1>
      <a:lt1>
        <a:srgbClr val="FFFFFF"/>
      </a:lt1>
      <a:dk2>
        <a:srgbClr val="4D4D4D"/>
      </a:dk2>
      <a:lt2>
        <a:srgbClr val="FFFFFF"/>
      </a:lt2>
      <a:accent1>
        <a:srgbClr val="4A86D9"/>
      </a:accent1>
      <a:accent2>
        <a:srgbClr val="F7931E"/>
      </a:accent2>
      <a:accent3>
        <a:srgbClr val="DF504B"/>
      </a:accent3>
      <a:accent4>
        <a:srgbClr val="FF7F40"/>
      </a:accent4>
      <a:accent5>
        <a:srgbClr val="AD337F"/>
      </a:accent5>
      <a:accent6>
        <a:srgbClr val="35A696"/>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mOnc22_TCME" id="{6507FD97-7ADD-D54E-8CF9-187F3AE960EA}" vid="{19DA7EBD-6655-8342-B5A2-12CDF7FCEEC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HemOnc22_TCME</Template>
  <TotalTime>146</TotalTime>
  <Words>755</Words>
  <Application>Microsoft Macintosh PowerPoint</Application>
  <PresentationFormat>Widescreen</PresentationFormat>
  <Paragraphs>42</Paragraphs>
  <Slides>5</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5</vt:i4>
      </vt:variant>
    </vt:vector>
  </HeadingPairs>
  <TitlesOfParts>
    <vt:vector size="12" baseType="lpstr">
      <vt:lpstr>Arial</vt:lpstr>
      <vt:lpstr>Calibri</vt:lpstr>
      <vt:lpstr>Calibri Light</vt:lpstr>
      <vt:lpstr>Century Gothic</vt:lpstr>
      <vt:lpstr>Trebuchet MS</vt:lpstr>
      <vt:lpstr>HemOnc22_TCME</vt:lpstr>
      <vt:lpstr>Office Theme</vt:lpstr>
      <vt:lpstr>Practice Changing Highlights in G/GEJ Cancers: The Latest Data from Chicago </vt:lpstr>
      <vt:lpstr>PowerPoint Presentation</vt:lpstr>
      <vt:lpstr>Disclaimer</vt:lpstr>
      <vt:lpstr>The Following Abstracts Were Discussed:</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Practice Changing Highlights in G/GEJ Cancers: The Latest Data from Chicago </dc:title>
  <dc:subject/>
  <dc:creator>MedEd On The Go</dc:creator>
  <cp:keywords/>
  <dc:description/>
  <cp:lastModifiedBy>Harley Kidner</cp:lastModifiedBy>
  <cp:revision>9</cp:revision>
  <dcterms:created xsi:type="dcterms:W3CDTF">2024-04-12T17:50:40Z</dcterms:created>
  <dcterms:modified xsi:type="dcterms:W3CDTF">2024-06-18T18:21:15Z</dcterms:modified>
  <cp:category/>
</cp:coreProperties>
</file>