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2" r:id="rId4"/>
    <p:sldMasterId id="2147483845" r:id="rId5"/>
  </p:sldMasterIdLst>
  <p:notesMasterIdLst>
    <p:notesMasterId r:id="rId16"/>
  </p:notesMasterIdLst>
  <p:sldIdLst>
    <p:sldId id="2147471629" r:id="rId6"/>
    <p:sldId id="265" r:id="rId7"/>
    <p:sldId id="269" r:id="rId8"/>
    <p:sldId id="2147471613" r:id="rId9"/>
    <p:sldId id="2147471622" r:id="rId10"/>
    <p:sldId id="2147471623" r:id="rId11"/>
    <p:sldId id="2147471621" r:id="rId12"/>
    <p:sldId id="2147471624" r:id="rId13"/>
    <p:sldId id="2147471627"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7551934-1EED-109D-8469-49CE7051BEDC}" name="Megan Reimann, PharmD, BCOP" initials="MR" userId="S::mreimann@ushealthconnect.com::551785c5-e18e-4f20-8abf-31b115b8a49a" providerId="AD"/>
  <p188:author id="{D47A32F2-A097-A01D-F7FF-2E045A3A27AA}" name="Olivia Marshall" initials="OM" userId="S::omarshall@ushealthconnect.com::ff4eb11f-1293-460e-bc55-670f617c422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B3167E-17CE-2A42-B7C3-2760767D6A1F}" v="3" dt="2024-02-02T21:16:40.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856" autoAdjust="0"/>
    <p:restoredTop sz="94558"/>
  </p:normalViewPr>
  <p:slideViewPr>
    <p:cSldViewPr snapToGrid="0">
      <p:cViewPr varScale="1">
        <p:scale>
          <a:sx n="80" d="100"/>
          <a:sy n="80" d="100"/>
        </p:scale>
        <p:origin x="192" y="9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E37F87-25C9-D345-BEC2-5B5266489D5A}" type="datetimeFigureOut">
              <a:rPr lang="en-US" smtClean="0"/>
              <a:t>2/2/24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6C238-BF35-BD48-97C0-3370BC14EE0D}" type="slidenum">
              <a:rPr lang="en-US" smtClean="0"/>
              <a:t>‹#›</a:t>
            </a:fld>
            <a:endParaRPr lang="en-US"/>
          </a:p>
        </p:txBody>
      </p:sp>
    </p:spTree>
    <p:extLst>
      <p:ext uri="{BB962C8B-B14F-4D97-AF65-F5344CB8AC3E}">
        <p14:creationId xmlns:p14="http://schemas.microsoft.com/office/powerpoint/2010/main" val="3441069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941834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8458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193920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9595904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9067473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80713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47762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316224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03447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662445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422725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966162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252510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818362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37380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70208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44966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001007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2043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07666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393657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99824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60264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570873679"/>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 id="2147483844"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3"/>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2/2/24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2354253314"/>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8.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mededonthego.com/Video/program/1134" TargetMode="External"/><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4.png"/><Relationship Id="rId11" Type="http://schemas.openxmlformats.org/officeDocument/2006/relationships/image" Target="../media/image9.svg"/><Relationship Id="rId5" Type="http://schemas.openxmlformats.org/officeDocument/2006/relationships/hyperlink" Target="mailto:support@MedEdOTG.com" TargetMode="External"/><Relationship Id="rId10" Type="http://schemas.openxmlformats.org/officeDocument/2006/relationships/image" Target="../media/image8.png"/><Relationship Id="rId4" Type="http://schemas.openxmlformats.org/officeDocument/2006/relationships/hyperlink" Target="http://www.mededonthego.com/" TargetMode="External"/><Relationship Id="rId9" Type="http://schemas.openxmlformats.org/officeDocument/2006/relationships/image" Target="../media/image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upload.wikimedia.org/wikipedia/commons/7/78/Cellular_tight_junction-en.sv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ACE1A-B29C-815E-B514-DB40E3F36426}"/>
              </a:ext>
            </a:extLst>
          </p:cNvPr>
          <p:cNvSpPr>
            <a:spLocks noGrp="1"/>
          </p:cNvSpPr>
          <p:nvPr>
            <p:ph type="title"/>
          </p:nvPr>
        </p:nvSpPr>
        <p:spPr/>
        <p:txBody>
          <a:bodyPr>
            <a:normAutofit fontScale="90000"/>
          </a:bodyPr>
          <a:lstStyle/>
          <a:p>
            <a:r>
              <a:rPr lang="en-US" dirty="0"/>
              <a:t>Claudin18.2: An Emerging Biomarker and Its Significance as a Therapeutic Target in G/GEJ Cancers</a:t>
            </a:r>
            <a:endParaRPr lang="en-US"/>
          </a:p>
        </p:txBody>
      </p:sp>
      <p:sp>
        <p:nvSpPr>
          <p:cNvPr id="3" name="Text Placeholder 2">
            <a:extLst>
              <a:ext uri="{FF2B5EF4-FFF2-40B4-BE49-F238E27FC236}">
                <a16:creationId xmlns:a16="http://schemas.microsoft.com/office/drawing/2014/main" id="{DF324B51-A88D-4C7F-E183-8E29CBFE4A1C}"/>
              </a:ext>
            </a:extLst>
          </p:cNvPr>
          <p:cNvSpPr>
            <a:spLocks noGrp="1"/>
          </p:cNvSpPr>
          <p:nvPr>
            <p:ph type="body" idx="1"/>
          </p:nvPr>
        </p:nvSpPr>
        <p:spPr/>
        <p:txBody>
          <a:bodyPr>
            <a:noAutofit/>
          </a:bodyPr>
          <a:lstStyle/>
          <a:p>
            <a:r>
              <a:rPr lang="en-US" dirty="0"/>
              <a:t>Samuel J. Klempner, MD</a:t>
            </a:r>
          </a:p>
          <a:p>
            <a:r>
              <a:rPr lang="en-US" dirty="0"/>
              <a:t>Gastrointestinal Oncology</a:t>
            </a:r>
          </a:p>
          <a:p>
            <a:r>
              <a:rPr lang="en-US" dirty="0"/>
              <a:t>Massachusetts General Hospital Cancer Center</a:t>
            </a:r>
          </a:p>
          <a:p>
            <a:r>
              <a:rPr lang="en-US" dirty="0"/>
              <a:t>Harvard Medical School</a:t>
            </a:r>
          </a:p>
          <a:p>
            <a:r>
              <a:rPr lang="en-US" dirty="0"/>
              <a:t>Boston, MA</a:t>
            </a:r>
          </a:p>
        </p:txBody>
      </p:sp>
    </p:spTree>
    <p:extLst>
      <p:ext uri="{BB962C8B-B14F-4D97-AF65-F5344CB8AC3E}">
        <p14:creationId xmlns:p14="http://schemas.microsoft.com/office/powerpoint/2010/main" val="4546380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40780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Navigating Challenges in Metastatic Gastric/GEJ Cancer Management: Advancements in Biomarker-Directed Therapies</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Describe relevant molecular biomarkers and how they relate to clinical characteristics of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Discuss the impact molecular biomarkers have on treatment selection in metastatic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clinical data with current and investigational combination regimens for the first-line treatment of advanced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Identify adverse effects associated with individual components of combination regimens and their prophylactic and management strategies in the setting of advanced or metastatic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Implement strategies to provide holistic, multidisciplinary care for patients with advanced or metastatic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Evaluate recent practice-changing data to inform treatment strategies for patients with G/GEJ cancers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D48BB-01F3-BBCA-FF9B-7C1BBC7F21A7}"/>
              </a:ext>
            </a:extLst>
          </p:cNvPr>
          <p:cNvSpPr>
            <a:spLocks noGrp="1"/>
          </p:cNvSpPr>
          <p:nvPr>
            <p:ph type="title"/>
          </p:nvPr>
        </p:nvSpPr>
        <p:spPr>
          <a:xfrm>
            <a:off x="609600" y="199505"/>
            <a:ext cx="10744200" cy="1185577"/>
          </a:xfrm>
        </p:spPr>
        <p:txBody>
          <a:bodyPr>
            <a:normAutofit/>
          </a:bodyPr>
          <a:lstStyle/>
          <a:p>
            <a:r>
              <a:rPr lang="en-GB" dirty="0"/>
              <a:t>Broad Overview of Biomarkers in G/GEJ Cancer</a:t>
            </a:r>
          </a:p>
        </p:txBody>
      </p:sp>
      <p:pic>
        <p:nvPicPr>
          <p:cNvPr id="61" name="Content Placeholder 60">
            <a:extLst>
              <a:ext uri="{FF2B5EF4-FFF2-40B4-BE49-F238E27FC236}">
                <a16:creationId xmlns:a16="http://schemas.microsoft.com/office/drawing/2014/main" id="{D3D47873-B285-C57F-E647-991F0B32CBAD}"/>
              </a:ext>
            </a:extLst>
          </p:cNvPr>
          <p:cNvPicPr>
            <a:picLocks noGrp="1" noChangeAspect="1"/>
          </p:cNvPicPr>
          <p:nvPr>
            <p:ph sz="half" idx="1"/>
          </p:nvPr>
        </p:nvPicPr>
        <p:blipFill>
          <a:blip r:embed="rId2"/>
          <a:srcRect/>
          <a:stretch/>
        </p:blipFill>
        <p:spPr>
          <a:xfrm>
            <a:off x="2055729" y="1176431"/>
            <a:ext cx="7851942" cy="5481544"/>
          </a:xfrm>
        </p:spPr>
      </p:pic>
      <p:sp>
        <p:nvSpPr>
          <p:cNvPr id="8" name="Footer Placeholder 7">
            <a:extLst>
              <a:ext uri="{FF2B5EF4-FFF2-40B4-BE49-F238E27FC236}">
                <a16:creationId xmlns:a16="http://schemas.microsoft.com/office/drawing/2014/main" id="{02CC00CD-1D7A-67C1-551D-CB29AA6ECFDE}"/>
              </a:ext>
            </a:extLst>
          </p:cNvPr>
          <p:cNvSpPr>
            <a:spLocks noGrp="1"/>
          </p:cNvSpPr>
          <p:nvPr>
            <p:ph type="ftr" sz="quarter" idx="3"/>
          </p:nvPr>
        </p:nvSpPr>
        <p:spPr>
          <a:xfrm>
            <a:off x="609600" y="6356350"/>
            <a:ext cx="10515599" cy="442131"/>
          </a:xfrm>
        </p:spPr>
        <p:txBody>
          <a:bodyPr/>
          <a:lstStyle/>
          <a:p>
            <a:r>
              <a:rPr lang="en-US" dirty="0" err="1"/>
              <a:t>Klempner</a:t>
            </a:r>
            <a:r>
              <a:rPr lang="en-US" dirty="0"/>
              <a:t> SJ, et al. </a:t>
            </a:r>
            <a:r>
              <a:rPr lang="en-US" i="1" dirty="0"/>
              <a:t>ESMO</a:t>
            </a:r>
            <a:r>
              <a:rPr lang="en-US" dirty="0"/>
              <a:t> Open. 2023;8(2):100778.</a:t>
            </a:r>
          </a:p>
        </p:txBody>
      </p:sp>
      <p:sp>
        <p:nvSpPr>
          <p:cNvPr id="5" name="Rectangle 4">
            <a:extLst>
              <a:ext uri="{FF2B5EF4-FFF2-40B4-BE49-F238E27FC236}">
                <a16:creationId xmlns:a16="http://schemas.microsoft.com/office/drawing/2014/main" id="{42AFD734-E628-03A5-1242-82B53DD0E38A}"/>
              </a:ext>
            </a:extLst>
          </p:cNvPr>
          <p:cNvSpPr/>
          <p:nvPr/>
        </p:nvSpPr>
        <p:spPr>
          <a:xfrm>
            <a:off x="2470484" y="5030787"/>
            <a:ext cx="1876926" cy="1184275"/>
          </a:xfrm>
          <a:prstGeom prst="rect">
            <a:avLst/>
          </a:prstGeom>
          <a:noFill/>
          <a:ln w="57150">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1980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5E0D-5CE0-A5BC-763B-2FB51FBD61F5}"/>
              </a:ext>
            </a:extLst>
          </p:cNvPr>
          <p:cNvSpPr>
            <a:spLocks noGrp="1"/>
          </p:cNvSpPr>
          <p:nvPr>
            <p:ph type="title"/>
          </p:nvPr>
        </p:nvSpPr>
        <p:spPr>
          <a:xfrm>
            <a:off x="609600" y="199505"/>
            <a:ext cx="10744200" cy="1185577"/>
          </a:xfrm>
        </p:spPr>
        <p:txBody>
          <a:bodyPr>
            <a:normAutofit/>
          </a:bodyPr>
          <a:lstStyle/>
          <a:p>
            <a:r>
              <a:rPr lang="en-US" dirty="0"/>
              <a:t>Claudin 18.2: Biology</a:t>
            </a:r>
          </a:p>
        </p:txBody>
      </p:sp>
      <p:sp>
        <p:nvSpPr>
          <p:cNvPr id="15" name="Content Placeholder 14">
            <a:extLst>
              <a:ext uri="{FF2B5EF4-FFF2-40B4-BE49-F238E27FC236}">
                <a16:creationId xmlns:a16="http://schemas.microsoft.com/office/drawing/2014/main" id="{8F79F7B9-B1CC-1F57-7441-27467F42B373}"/>
              </a:ext>
            </a:extLst>
          </p:cNvPr>
          <p:cNvSpPr>
            <a:spLocks noGrp="1"/>
          </p:cNvSpPr>
          <p:nvPr>
            <p:ph sz="half" idx="2"/>
          </p:nvPr>
        </p:nvSpPr>
        <p:spPr>
          <a:xfrm>
            <a:off x="5943600" y="1496291"/>
            <a:ext cx="5685508" cy="4680672"/>
          </a:xfrm>
        </p:spPr>
        <p:txBody>
          <a:bodyPr>
            <a:normAutofit fontScale="85000" lnSpcReduction="10000"/>
          </a:bodyPr>
          <a:lstStyle/>
          <a:p>
            <a:pPr marL="342900" indent="-342900">
              <a:buFont typeface="Arial" panose="020B0604020202020204" pitchFamily="34" charset="0"/>
              <a:buChar char="•"/>
            </a:pPr>
            <a:r>
              <a:rPr lang="en-US" sz="2400" dirty="0">
                <a:solidFill>
                  <a:srgbClr val="000000"/>
                </a:solidFill>
              </a:rPr>
              <a:t>Member of TJ protein superfamily</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a:solidFill>
                  <a:srgbClr val="000000"/>
                </a:solidFill>
              </a:rPr>
              <a:t>CLDN18 highly conserved across species</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a:solidFill>
                  <a:srgbClr val="000000"/>
                </a:solidFill>
              </a:rPr>
              <a:t>CLDN18.2 expression normally restricted to differentiated gastric epithelium</a:t>
            </a:r>
          </a:p>
          <a:p>
            <a:pPr marL="342900" indent="-342900">
              <a:buFont typeface="Arial" panose="020B0604020202020204" pitchFamily="34" charset="0"/>
              <a:buChar char="•"/>
            </a:pPr>
            <a:endParaRPr lang="en-US" sz="2400" dirty="0">
              <a:solidFill>
                <a:srgbClr val="000000"/>
              </a:solidFill>
            </a:endParaRPr>
          </a:p>
          <a:p>
            <a:pPr marL="342900" indent="-342900">
              <a:buFont typeface="Arial" panose="020B0604020202020204" pitchFamily="34" charset="0"/>
              <a:buChar char="•"/>
            </a:pPr>
            <a:r>
              <a:rPr lang="en-US" sz="2400" dirty="0">
                <a:solidFill>
                  <a:srgbClr val="000000"/>
                </a:solidFill>
              </a:rPr>
              <a:t>Regulates paracellular permeability to </a:t>
            </a:r>
            <a:br>
              <a:rPr lang="en-US" sz="2400" dirty="0">
                <a:solidFill>
                  <a:srgbClr val="000000"/>
                </a:solidFill>
              </a:rPr>
            </a:br>
            <a:r>
              <a:rPr lang="en-US" sz="2400" dirty="0">
                <a:solidFill>
                  <a:srgbClr val="000000"/>
                </a:solidFill>
              </a:rPr>
              <a:t>Na+ and H+</a:t>
            </a:r>
          </a:p>
          <a:p>
            <a:pPr marL="285750" indent="-285750">
              <a:buFont typeface="Arial" panose="020B0604020202020204" pitchFamily="34" charset="0"/>
              <a:buChar char="•"/>
            </a:pPr>
            <a:endParaRPr lang="en-US" sz="2400" dirty="0">
              <a:solidFill>
                <a:srgbClr val="000000"/>
              </a:solidFill>
            </a:endParaRPr>
          </a:p>
          <a:p>
            <a:pPr marL="285750" indent="-285750">
              <a:buFont typeface="Arial" panose="020B0604020202020204" pitchFamily="34" charset="0"/>
              <a:buChar char="•"/>
            </a:pPr>
            <a:r>
              <a:rPr lang="en-US" sz="2400" i="1" dirty="0">
                <a:solidFill>
                  <a:srgbClr val="000000"/>
                </a:solidFill>
              </a:rPr>
              <a:t>CLDN18</a:t>
            </a:r>
            <a:r>
              <a:rPr lang="en-US" sz="2400" dirty="0">
                <a:solidFill>
                  <a:srgbClr val="000000"/>
                </a:solidFill>
              </a:rPr>
              <a:t> knockout mice can develop lung and stomach tumors (CLDN18.2 only </a:t>
            </a:r>
            <a:br>
              <a:rPr lang="en-US" sz="2400" dirty="0">
                <a:solidFill>
                  <a:srgbClr val="000000"/>
                </a:solidFill>
              </a:rPr>
            </a:br>
            <a:r>
              <a:rPr lang="en-US" sz="2400" dirty="0">
                <a:solidFill>
                  <a:srgbClr val="000000"/>
                </a:solidFill>
              </a:rPr>
              <a:t>do not)</a:t>
            </a:r>
            <a:endParaRPr lang="en-US" sz="2400" i="1" dirty="0">
              <a:solidFill>
                <a:srgbClr val="000000"/>
              </a:solidFill>
            </a:endParaRPr>
          </a:p>
        </p:txBody>
      </p:sp>
      <p:sp>
        <p:nvSpPr>
          <p:cNvPr id="3" name="Footer Placeholder 2">
            <a:extLst>
              <a:ext uri="{FF2B5EF4-FFF2-40B4-BE49-F238E27FC236}">
                <a16:creationId xmlns:a16="http://schemas.microsoft.com/office/drawing/2014/main" id="{2514E09D-E5A5-E66F-8B29-6EC54A78F8E6}"/>
              </a:ext>
            </a:extLst>
          </p:cNvPr>
          <p:cNvSpPr>
            <a:spLocks noGrp="1"/>
          </p:cNvSpPr>
          <p:nvPr>
            <p:ph type="ftr" sz="quarter" idx="3"/>
          </p:nvPr>
        </p:nvSpPr>
        <p:spPr>
          <a:xfrm>
            <a:off x="609600" y="6356350"/>
            <a:ext cx="10515599" cy="442131"/>
          </a:xfrm>
        </p:spPr>
        <p:txBody>
          <a:bodyPr/>
          <a:lstStyle/>
          <a:p>
            <a:r>
              <a:rPr lang="en-US" dirty="0"/>
              <a:t>Cellular tight junction by Mariana Ruiz, May 3, 2006. Public Domain.
Cao W, et al. </a:t>
            </a:r>
            <a:r>
              <a:rPr lang="en-US" i="1" dirty="0" err="1"/>
              <a:t>Biomark</a:t>
            </a:r>
            <a:r>
              <a:rPr lang="en-US" i="1" dirty="0"/>
              <a:t> Res</a:t>
            </a:r>
            <a:r>
              <a:rPr lang="en-US" dirty="0"/>
              <a:t>. 2022;10(1):38.</a:t>
            </a:r>
          </a:p>
        </p:txBody>
      </p:sp>
      <p:pic>
        <p:nvPicPr>
          <p:cNvPr id="7" name="Picture 6" descr="Diagram of a diagram of a dna chain&#10;&#10;Description automatically generated">
            <a:extLst>
              <a:ext uri="{FF2B5EF4-FFF2-40B4-BE49-F238E27FC236}">
                <a16:creationId xmlns:a16="http://schemas.microsoft.com/office/drawing/2014/main" id="{068CA161-DE83-C0EA-BF84-32A56D6E94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2892" y="1232108"/>
            <a:ext cx="5206983" cy="2801503"/>
          </a:xfrm>
          <a:prstGeom prst="rect">
            <a:avLst/>
          </a:prstGeom>
        </p:spPr>
      </p:pic>
      <p:pic>
        <p:nvPicPr>
          <p:cNvPr id="8" name="Picture 7" descr="A diagram of a number of names&#10;&#10;Description automatically generated">
            <a:extLst>
              <a:ext uri="{FF2B5EF4-FFF2-40B4-BE49-F238E27FC236}">
                <a16:creationId xmlns:a16="http://schemas.microsoft.com/office/drawing/2014/main" id="{266B7893-3AEF-FDE0-96E2-60B8859FC8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231" y="4147378"/>
            <a:ext cx="2885031" cy="2214423"/>
          </a:xfrm>
          <a:prstGeom prst="rect">
            <a:avLst/>
          </a:prstGeom>
        </p:spPr>
      </p:pic>
      <p:cxnSp>
        <p:nvCxnSpPr>
          <p:cNvPr id="9" name="Straight Arrow Connector 8">
            <a:extLst>
              <a:ext uri="{FF2B5EF4-FFF2-40B4-BE49-F238E27FC236}">
                <a16:creationId xmlns:a16="http://schemas.microsoft.com/office/drawing/2014/main" id="{7BC2CF4F-FA64-F6BA-D7DF-8146846C014C}"/>
              </a:ext>
            </a:extLst>
          </p:cNvPr>
          <p:cNvCxnSpPr/>
          <p:nvPr/>
        </p:nvCxnSpPr>
        <p:spPr>
          <a:xfrm>
            <a:off x="1962304" y="1627663"/>
            <a:ext cx="425885" cy="3256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12C697B-7275-FA5B-E775-BF6AA3835EF1}"/>
              </a:ext>
            </a:extLst>
          </p:cNvPr>
          <p:cNvSpPr txBox="1"/>
          <p:nvPr/>
        </p:nvSpPr>
        <p:spPr>
          <a:xfrm>
            <a:off x="879215" y="1268735"/>
            <a:ext cx="1784545" cy="369332"/>
          </a:xfrm>
          <a:prstGeom prst="rect">
            <a:avLst/>
          </a:prstGeom>
          <a:noFill/>
        </p:spPr>
        <p:txBody>
          <a:bodyPr wrap="square" rtlCol="0">
            <a:spAutoFit/>
          </a:bodyPr>
          <a:lstStyle/>
          <a:p>
            <a:r>
              <a:rPr lang="en-US" b="1" dirty="0"/>
              <a:t>Zolbetuximab</a:t>
            </a:r>
          </a:p>
        </p:txBody>
      </p:sp>
      <p:pic>
        <p:nvPicPr>
          <p:cNvPr id="13" name="Picture 12">
            <a:hlinkClick r:id="rId4"/>
            <a:extLst>
              <a:ext uri="{FF2B5EF4-FFF2-40B4-BE49-F238E27FC236}">
                <a16:creationId xmlns:a16="http://schemas.microsoft.com/office/drawing/2014/main" id="{8A44F016-CDDE-7BDA-D79E-92CB82740F1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608693" y="4147377"/>
            <a:ext cx="2161182" cy="2214424"/>
          </a:xfrm>
          <a:prstGeom prst="rect">
            <a:avLst/>
          </a:prstGeom>
        </p:spPr>
      </p:pic>
    </p:spTree>
    <p:extLst>
      <p:ext uri="{BB962C8B-B14F-4D97-AF65-F5344CB8AC3E}">
        <p14:creationId xmlns:p14="http://schemas.microsoft.com/office/powerpoint/2010/main" val="2460606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D5E0D-5CE0-A5BC-763B-2FB51FBD61F5}"/>
              </a:ext>
            </a:extLst>
          </p:cNvPr>
          <p:cNvSpPr>
            <a:spLocks noGrp="1"/>
          </p:cNvSpPr>
          <p:nvPr>
            <p:ph type="title"/>
          </p:nvPr>
        </p:nvSpPr>
        <p:spPr>
          <a:xfrm>
            <a:off x="609600" y="199505"/>
            <a:ext cx="10744200" cy="1185577"/>
          </a:xfrm>
        </p:spPr>
        <p:txBody>
          <a:bodyPr>
            <a:normAutofit/>
          </a:bodyPr>
          <a:lstStyle/>
          <a:p>
            <a:r>
              <a:rPr lang="en-US" dirty="0"/>
              <a:t>Claudin 18.2: Location, Location, Location</a:t>
            </a:r>
          </a:p>
        </p:txBody>
      </p:sp>
      <p:sp>
        <p:nvSpPr>
          <p:cNvPr id="9" name="Content Placeholder 8">
            <a:extLst>
              <a:ext uri="{FF2B5EF4-FFF2-40B4-BE49-F238E27FC236}">
                <a16:creationId xmlns:a16="http://schemas.microsoft.com/office/drawing/2014/main" id="{9C50F3F8-6BD8-0953-D7C6-DD75DCF0B48A}"/>
              </a:ext>
            </a:extLst>
          </p:cNvPr>
          <p:cNvSpPr>
            <a:spLocks noGrp="1"/>
          </p:cNvSpPr>
          <p:nvPr>
            <p:ph sz="half" idx="1"/>
          </p:nvPr>
        </p:nvSpPr>
        <p:spPr/>
        <p:txBody>
          <a:bodyPr/>
          <a:lstStyle/>
          <a:p>
            <a:endParaRPr lang="en-US"/>
          </a:p>
        </p:txBody>
      </p:sp>
      <p:sp>
        <p:nvSpPr>
          <p:cNvPr id="10" name="Content Placeholder 9">
            <a:extLst>
              <a:ext uri="{FF2B5EF4-FFF2-40B4-BE49-F238E27FC236}">
                <a16:creationId xmlns:a16="http://schemas.microsoft.com/office/drawing/2014/main" id="{A52BA8AD-A6C0-0916-C2C0-D6BA083A7EE0}"/>
              </a:ext>
            </a:extLst>
          </p:cNvPr>
          <p:cNvSpPr>
            <a:spLocks noGrp="1"/>
          </p:cNvSpPr>
          <p:nvPr>
            <p:ph sz="half" idx="2"/>
          </p:nvPr>
        </p:nvSpPr>
        <p:spPr/>
        <p:txBody>
          <a:bodyPr/>
          <a:lstStyle/>
          <a:p>
            <a:endParaRPr lang="en-US"/>
          </a:p>
        </p:txBody>
      </p:sp>
      <p:pic>
        <p:nvPicPr>
          <p:cNvPr id="5" name="Picture 4" descr="A diagram of a stomach&#10;&#10;Description automatically generated with medium confidence">
            <a:extLst>
              <a:ext uri="{FF2B5EF4-FFF2-40B4-BE49-F238E27FC236}">
                <a16:creationId xmlns:a16="http://schemas.microsoft.com/office/drawing/2014/main" id="{78057205-8595-6B2A-0CEB-DA2992A229A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84518" y="1428750"/>
            <a:ext cx="7005917" cy="4925816"/>
          </a:xfrm>
          <a:prstGeom prst="rect">
            <a:avLst/>
          </a:prstGeom>
          <a:solidFill>
            <a:schemeClr val="bg1"/>
          </a:solidFill>
        </p:spPr>
      </p:pic>
      <p:pic>
        <p:nvPicPr>
          <p:cNvPr id="6" name="Picture 5" descr="A screenshot of a medical report&#10;&#10;Description automatically generated with low confidence">
            <a:extLst>
              <a:ext uri="{FF2B5EF4-FFF2-40B4-BE49-F238E27FC236}">
                <a16:creationId xmlns:a16="http://schemas.microsoft.com/office/drawing/2014/main" id="{29E9497B-F976-5A59-24E4-9A354FEA4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539" y="1428750"/>
            <a:ext cx="4358647" cy="4925815"/>
          </a:xfrm>
          <a:prstGeom prst="rect">
            <a:avLst/>
          </a:prstGeom>
        </p:spPr>
      </p:pic>
      <p:sp>
        <p:nvSpPr>
          <p:cNvPr id="3" name="TextBox 2">
            <a:extLst>
              <a:ext uri="{FF2B5EF4-FFF2-40B4-BE49-F238E27FC236}">
                <a16:creationId xmlns:a16="http://schemas.microsoft.com/office/drawing/2014/main" id="{AF66791C-0C25-821B-0ECA-AF546ADA4F16}"/>
              </a:ext>
            </a:extLst>
          </p:cNvPr>
          <p:cNvSpPr txBox="1"/>
          <p:nvPr/>
        </p:nvSpPr>
        <p:spPr>
          <a:xfrm>
            <a:off x="5724594" y="6108344"/>
            <a:ext cx="1665841" cy="246221"/>
          </a:xfrm>
          <a:prstGeom prst="rect">
            <a:avLst/>
          </a:prstGeom>
          <a:noFill/>
        </p:spPr>
        <p:txBody>
          <a:bodyPr wrap="none" rtlCol="0">
            <a:spAutoFit/>
          </a:bodyPr>
          <a:lstStyle/>
          <a:p>
            <a:r>
              <a:rPr lang="en-US" sz="1000" dirty="0">
                <a:latin typeface="Helvetica" pitchFamily="2" charset="0"/>
              </a:rPr>
              <a:t>Created on </a:t>
            </a:r>
            <a:r>
              <a:rPr lang="en-US" sz="1000" dirty="0" err="1">
                <a:latin typeface="Helvetica" pitchFamily="2" charset="0"/>
              </a:rPr>
              <a:t>biorender.com</a:t>
            </a:r>
            <a:endParaRPr lang="en-US" sz="1000" dirty="0">
              <a:latin typeface="Helvetica" pitchFamily="2" charset="0"/>
            </a:endParaRPr>
          </a:p>
        </p:txBody>
      </p:sp>
      <p:sp>
        <p:nvSpPr>
          <p:cNvPr id="11" name="Footer Placeholder 10">
            <a:extLst>
              <a:ext uri="{FF2B5EF4-FFF2-40B4-BE49-F238E27FC236}">
                <a16:creationId xmlns:a16="http://schemas.microsoft.com/office/drawing/2014/main" id="{B496E7E4-914A-B1CC-08A4-7E53171D31CA}"/>
              </a:ext>
            </a:extLst>
          </p:cNvPr>
          <p:cNvSpPr>
            <a:spLocks noGrp="1"/>
          </p:cNvSpPr>
          <p:nvPr>
            <p:ph type="ftr" sz="quarter" idx="3"/>
          </p:nvPr>
        </p:nvSpPr>
        <p:spPr/>
        <p:txBody>
          <a:bodyPr/>
          <a:lstStyle/>
          <a:p>
            <a:r>
              <a:rPr lang="en-US"/>
              <a:t>Shitara K, et al. ASCO 2023. Abstract 4035.</a:t>
            </a:r>
          </a:p>
        </p:txBody>
      </p:sp>
    </p:spTree>
    <p:extLst>
      <p:ext uri="{BB962C8B-B14F-4D97-AF65-F5344CB8AC3E}">
        <p14:creationId xmlns:p14="http://schemas.microsoft.com/office/powerpoint/2010/main" val="1992613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2AD54-144B-8B9B-188C-B172ADAADE1D}"/>
              </a:ext>
            </a:extLst>
          </p:cNvPr>
          <p:cNvSpPr>
            <a:spLocks noGrp="1"/>
          </p:cNvSpPr>
          <p:nvPr>
            <p:ph type="title"/>
          </p:nvPr>
        </p:nvSpPr>
        <p:spPr>
          <a:xfrm>
            <a:off x="609600" y="199505"/>
            <a:ext cx="10744200" cy="1185577"/>
          </a:xfrm>
        </p:spPr>
        <p:txBody>
          <a:bodyPr>
            <a:normAutofit/>
          </a:bodyPr>
          <a:lstStyle/>
          <a:p>
            <a:r>
              <a:rPr lang="en-US" dirty="0"/>
              <a:t>Claudin18.2: Could be Anyone with GC/GEJ</a:t>
            </a:r>
          </a:p>
        </p:txBody>
      </p:sp>
      <p:pic>
        <p:nvPicPr>
          <p:cNvPr id="6" name="Picture 5" descr="A table with numbers and symbols&#10;&#10;Description automatically generated">
            <a:extLst>
              <a:ext uri="{FF2B5EF4-FFF2-40B4-BE49-F238E27FC236}">
                <a16:creationId xmlns:a16="http://schemas.microsoft.com/office/drawing/2014/main" id="{2EED4BEF-1BDC-7978-9AE7-2BF4FE258C3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2024" y="1042025"/>
            <a:ext cx="9847952" cy="4573735"/>
          </a:xfrm>
          <a:prstGeom prst="rect">
            <a:avLst/>
          </a:prstGeom>
        </p:spPr>
      </p:pic>
      <p:sp>
        <p:nvSpPr>
          <p:cNvPr id="7" name="TextBox 6">
            <a:extLst>
              <a:ext uri="{FF2B5EF4-FFF2-40B4-BE49-F238E27FC236}">
                <a16:creationId xmlns:a16="http://schemas.microsoft.com/office/drawing/2014/main" id="{7C0DA26A-84DD-A3D0-A756-E5619C5CDAD7}"/>
              </a:ext>
            </a:extLst>
          </p:cNvPr>
          <p:cNvSpPr txBox="1"/>
          <p:nvPr/>
        </p:nvSpPr>
        <p:spPr>
          <a:xfrm>
            <a:off x="2148551" y="5626763"/>
            <a:ext cx="7666298" cy="830997"/>
          </a:xfrm>
          <a:prstGeom prst="rect">
            <a:avLst/>
          </a:prstGeom>
          <a:noFill/>
        </p:spPr>
        <p:txBody>
          <a:bodyPr wrap="square" rtlCol="0">
            <a:spAutoFit/>
          </a:bodyPr>
          <a:lstStyle/>
          <a:p>
            <a:pPr algn="ctr"/>
            <a:r>
              <a:rPr lang="en-US" sz="2400" dirty="0">
                <a:latin typeface="Helvetica" pitchFamily="2" charset="0"/>
              </a:rPr>
              <a:t>~35-40% of all GC/GEJ Adenocarcinomas</a:t>
            </a:r>
          </a:p>
          <a:p>
            <a:pPr algn="ctr"/>
            <a:r>
              <a:rPr lang="en-US" sz="2400" dirty="0">
                <a:latin typeface="Helvetica" pitchFamily="2" charset="0"/>
              </a:rPr>
              <a:t>No clear enrichment among other biomarker subgroups</a:t>
            </a:r>
          </a:p>
        </p:txBody>
      </p:sp>
      <p:sp>
        <p:nvSpPr>
          <p:cNvPr id="19" name="Footer Placeholder 18">
            <a:extLst>
              <a:ext uri="{FF2B5EF4-FFF2-40B4-BE49-F238E27FC236}">
                <a16:creationId xmlns:a16="http://schemas.microsoft.com/office/drawing/2014/main" id="{FA12309B-3716-13B5-684E-693482C9412E}"/>
              </a:ext>
            </a:extLst>
          </p:cNvPr>
          <p:cNvSpPr>
            <a:spLocks noGrp="1"/>
          </p:cNvSpPr>
          <p:nvPr>
            <p:ph type="ftr" sz="quarter" idx="3"/>
          </p:nvPr>
        </p:nvSpPr>
        <p:spPr/>
        <p:txBody>
          <a:bodyPr/>
          <a:lstStyle/>
          <a:p>
            <a:r>
              <a:rPr lang="en-US"/>
              <a:t>Klempner SJ, et al. </a:t>
            </a:r>
            <a:r>
              <a:rPr lang="en-US" i="1"/>
              <a:t>ESMO Open</a:t>
            </a:r>
            <a:r>
              <a:rPr lang="en-US"/>
              <a:t>. 2023;8(2):100778.</a:t>
            </a:r>
          </a:p>
        </p:txBody>
      </p:sp>
    </p:spTree>
    <p:extLst>
      <p:ext uri="{BB962C8B-B14F-4D97-AF65-F5344CB8AC3E}">
        <p14:creationId xmlns:p14="http://schemas.microsoft.com/office/powerpoint/2010/main" val="2045711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48F1E-3026-648E-A6E9-CC61B967EFDC}"/>
              </a:ext>
            </a:extLst>
          </p:cNvPr>
          <p:cNvSpPr>
            <a:spLocks noGrp="1"/>
          </p:cNvSpPr>
          <p:nvPr>
            <p:ph type="title"/>
          </p:nvPr>
        </p:nvSpPr>
        <p:spPr>
          <a:xfrm>
            <a:off x="693683" y="195728"/>
            <a:ext cx="11498317" cy="1485900"/>
          </a:xfrm>
        </p:spPr>
        <p:txBody>
          <a:bodyPr/>
          <a:lstStyle/>
          <a:p>
            <a:r>
              <a:rPr lang="en-US" b="1" dirty="0"/>
              <a:t>Claudin18.2 Testing</a:t>
            </a:r>
          </a:p>
        </p:txBody>
      </p:sp>
      <p:sp>
        <p:nvSpPr>
          <p:cNvPr id="4" name="Content Placeholder 3">
            <a:extLst>
              <a:ext uri="{FF2B5EF4-FFF2-40B4-BE49-F238E27FC236}">
                <a16:creationId xmlns:a16="http://schemas.microsoft.com/office/drawing/2014/main" id="{C378A00A-87E5-4067-111A-56EF8168E322}"/>
              </a:ext>
            </a:extLst>
          </p:cNvPr>
          <p:cNvSpPr>
            <a:spLocks noGrp="1"/>
          </p:cNvSpPr>
          <p:nvPr>
            <p:ph sz="half" idx="1"/>
          </p:nvPr>
        </p:nvSpPr>
        <p:spPr>
          <a:xfrm>
            <a:off x="693683" y="4854043"/>
            <a:ext cx="10804634" cy="1749972"/>
          </a:xfrm>
        </p:spPr>
        <p:txBody>
          <a:bodyPr>
            <a:normAutofit lnSpcReduction="10000"/>
          </a:bodyPr>
          <a:lstStyle/>
          <a:p>
            <a:pPr marL="0" indent="0" algn="ctr">
              <a:buNone/>
            </a:pPr>
            <a:r>
              <a:rPr lang="en-US" sz="2400" dirty="0">
                <a:latin typeface="Helvetica" pitchFamily="2" charset="0"/>
              </a:rPr>
              <a:t>Claudin18.2 is detected by immunohistochemistry (IHC), like PD-L1 and HER2</a:t>
            </a:r>
          </a:p>
          <a:p>
            <a:pPr marL="0" indent="0" algn="ctr">
              <a:buNone/>
            </a:pPr>
            <a:endParaRPr lang="en-US" sz="2400" dirty="0">
              <a:latin typeface="Helvetica" pitchFamily="2" charset="0"/>
            </a:endParaRPr>
          </a:p>
          <a:p>
            <a:pPr marL="0" indent="0" algn="ctr">
              <a:buNone/>
            </a:pPr>
            <a:r>
              <a:rPr lang="en-US" sz="2400" dirty="0">
                <a:latin typeface="Helvetica" pitchFamily="2" charset="0"/>
              </a:rPr>
              <a:t>Claudin18.2+ is defined as </a:t>
            </a:r>
            <a:r>
              <a:rPr lang="en-US" sz="2400" u="sng" dirty="0">
                <a:latin typeface="Helvetica" pitchFamily="2" charset="0"/>
              </a:rPr>
              <a:t>&gt;</a:t>
            </a:r>
            <a:r>
              <a:rPr lang="en-US" sz="2400" dirty="0">
                <a:latin typeface="Helvetica" pitchFamily="2" charset="0"/>
              </a:rPr>
              <a:t> 75% of tumor cells showing moderate to strong (2+/3+) membranous staining</a:t>
            </a:r>
          </a:p>
        </p:txBody>
      </p:sp>
      <p:pic>
        <p:nvPicPr>
          <p:cNvPr id="5" name="Picture 4" descr="A collage of images of cells&#10;&#10;Description automatically generated">
            <a:extLst>
              <a:ext uri="{FF2B5EF4-FFF2-40B4-BE49-F238E27FC236}">
                <a16:creationId xmlns:a16="http://schemas.microsoft.com/office/drawing/2014/main" id="{7023F007-E677-DE2B-210A-527287A4D553}"/>
              </a:ext>
            </a:extLst>
          </p:cNvPr>
          <p:cNvPicPr>
            <a:picLocks noChangeAspect="1"/>
          </p:cNvPicPr>
          <p:nvPr/>
        </p:nvPicPr>
        <p:blipFill>
          <a:blip r:embed="rId2"/>
          <a:stretch>
            <a:fillRect/>
          </a:stretch>
        </p:blipFill>
        <p:spPr>
          <a:xfrm>
            <a:off x="1280531" y="1279674"/>
            <a:ext cx="9630938" cy="3574369"/>
          </a:xfrm>
          <a:prstGeom prst="rect">
            <a:avLst/>
          </a:prstGeom>
        </p:spPr>
      </p:pic>
      <p:sp>
        <p:nvSpPr>
          <p:cNvPr id="13" name="Footer Placeholder 12">
            <a:extLst>
              <a:ext uri="{FF2B5EF4-FFF2-40B4-BE49-F238E27FC236}">
                <a16:creationId xmlns:a16="http://schemas.microsoft.com/office/drawing/2014/main" id="{7AC625F9-0A0F-1EDA-B817-F875B43A5C56}"/>
              </a:ext>
            </a:extLst>
          </p:cNvPr>
          <p:cNvSpPr>
            <a:spLocks noGrp="1"/>
          </p:cNvSpPr>
          <p:nvPr>
            <p:ph type="ftr" sz="quarter" idx="3"/>
          </p:nvPr>
        </p:nvSpPr>
        <p:spPr/>
        <p:txBody>
          <a:bodyPr/>
          <a:lstStyle/>
          <a:p>
            <a:r>
              <a:rPr lang="en-US"/>
              <a:t>Jasani B, et al. </a:t>
            </a:r>
            <a:r>
              <a:rPr lang="en-US" i="1"/>
              <a:t>Lab Invest</a:t>
            </a:r>
            <a:r>
              <a:rPr lang="en-US"/>
              <a:t>. 2023;104(1):100284. </a:t>
            </a:r>
          </a:p>
        </p:txBody>
      </p:sp>
    </p:spTree>
    <p:extLst>
      <p:ext uri="{BB962C8B-B14F-4D97-AF65-F5344CB8AC3E}">
        <p14:creationId xmlns:p14="http://schemas.microsoft.com/office/powerpoint/2010/main" val="2614947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3ADAA-DB9E-57F7-560F-7010D29C81D2}"/>
              </a:ext>
            </a:extLst>
          </p:cNvPr>
          <p:cNvSpPr>
            <a:spLocks noGrp="1"/>
          </p:cNvSpPr>
          <p:nvPr>
            <p:ph type="title"/>
          </p:nvPr>
        </p:nvSpPr>
        <p:spPr/>
        <p:txBody>
          <a:bodyPr/>
          <a:lstStyle/>
          <a:p>
            <a:r>
              <a:rPr lang="en-US" dirty="0"/>
              <a:t>Key Takeaways for Clinic Tomorrow</a:t>
            </a:r>
          </a:p>
        </p:txBody>
      </p:sp>
      <p:sp>
        <p:nvSpPr>
          <p:cNvPr id="8" name="Content Placeholder 7">
            <a:extLst>
              <a:ext uri="{FF2B5EF4-FFF2-40B4-BE49-F238E27FC236}">
                <a16:creationId xmlns:a16="http://schemas.microsoft.com/office/drawing/2014/main" id="{5816B95A-075B-4FA1-A3DD-12A4EFF3A847}"/>
              </a:ext>
            </a:extLst>
          </p:cNvPr>
          <p:cNvSpPr>
            <a:spLocks noGrp="1"/>
          </p:cNvSpPr>
          <p:nvPr>
            <p:ph idx="1"/>
          </p:nvPr>
        </p:nvSpPr>
        <p:spPr/>
        <p:txBody>
          <a:bodyPr/>
          <a:lstStyle/>
          <a:p>
            <a:pPr marL="285750" indent="-285750">
              <a:buFont typeface="Arial" panose="020B0604020202020204" pitchFamily="34" charset="0"/>
              <a:buChar char="•"/>
            </a:pPr>
            <a:r>
              <a:rPr lang="en-US" sz="2400" dirty="0">
                <a:latin typeface="Helvetica" pitchFamily="2" charset="0"/>
              </a:rPr>
              <a:t>Claudin18.2 is a new biomarker in gastroesophageal cancers</a:t>
            </a:r>
          </a:p>
          <a:p>
            <a:endParaRPr lang="en-US" sz="2400" dirty="0">
              <a:latin typeface="Helvetica" pitchFamily="2" charset="0"/>
            </a:endParaRPr>
          </a:p>
          <a:p>
            <a:pPr marL="285750" indent="-285750">
              <a:buFont typeface="Arial" panose="020B0604020202020204" pitchFamily="34" charset="0"/>
              <a:buChar char="•"/>
            </a:pPr>
            <a:r>
              <a:rPr lang="en-US" sz="2400" dirty="0">
                <a:latin typeface="Helvetica" pitchFamily="2" charset="0"/>
              </a:rPr>
              <a:t>Over 1/3 of all gastric and GEJ adenocarcinomas are positive for CLDN18.2</a:t>
            </a:r>
          </a:p>
          <a:p>
            <a:endParaRPr lang="en-US" sz="2400" dirty="0">
              <a:latin typeface="Helvetica" pitchFamily="2" charset="0"/>
            </a:endParaRPr>
          </a:p>
          <a:p>
            <a:pPr marL="285750" indent="-285750">
              <a:buFont typeface="Arial" panose="020B0604020202020204" pitchFamily="34" charset="0"/>
              <a:buChar char="•"/>
            </a:pPr>
            <a:r>
              <a:rPr lang="en-US" sz="2400" dirty="0">
                <a:latin typeface="Helvetica" pitchFamily="2" charset="0"/>
              </a:rPr>
              <a:t>CLDN18.2+ patients occur in all existing biomarker categories (HER2, MMR, PD-L1)</a:t>
            </a:r>
          </a:p>
          <a:p>
            <a:endParaRPr lang="en-US" sz="2400" dirty="0">
              <a:latin typeface="Helvetica" pitchFamily="2" charset="0"/>
            </a:endParaRPr>
          </a:p>
          <a:p>
            <a:pPr marL="285750" indent="-285750">
              <a:buFont typeface="Arial" panose="020B0604020202020204" pitchFamily="34" charset="0"/>
              <a:buChar char="•"/>
            </a:pPr>
            <a:r>
              <a:rPr lang="en-US" sz="2400" dirty="0">
                <a:latin typeface="Helvetica" pitchFamily="2" charset="0"/>
              </a:rPr>
              <a:t>CLDN18.2 testing is done by IHC and is required to identify CLDN18.2+ patients for potential therapy</a:t>
            </a:r>
          </a:p>
        </p:txBody>
      </p:sp>
    </p:spTree>
    <p:extLst>
      <p:ext uri="{BB962C8B-B14F-4D97-AF65-F5344CB8AC3E}">
        <p14:creationId xmlns:p14="http://schemas.microsoft.com/office/powerpoint/2010/main" val="2550510802"/>
      </p:ext>
    </p:extLst>
  </p:cSld>
  <p:clrMapOvr>
    <a:masterClrMapping/>
  </p:clrMapOvr>
</p:sld>
</file>

<file path=ppt/theme/theme1.xml><?xml version="1.0" encoding="utf-8"?>
<a:theme xmlns:a="http://schemas.openxmlformats.org/drawingml/2006/main" name="HemOnc22_TCME">
  <a:themeElements>
    <a:clrScheme name="HemOnc 22 New New">
      <a:dk1>
        <a:srgbClr val="4D4D4D"/>
      </a:dk1>
      <a:lt1>
        <a:srgbClr val="FFFFFF"/>
      </a:lt1>
      <a:dk2>
        <a:srgbClr val="4D4D4D"/>
      </a:dk2>
      <a:lt2>
        <a:srgbClr val="FFFFFF"/>
      </a:lt2>
      <a:accent1>
        <a:srgbClr val="4A86D9"/>
      </a:accent1>
      <a:accent2>
        <a:srgbClr val="F7931E"/>
      </a:accent2>
      <a:accent3>
        <a:srgbClr val="DF504B"/>
      </a:accent3>
      <a:accent4>
        <a:srgbClr val="FF7F40"/>
      </a:accent4>
      <a:accent5>
        <a:srgbClr val="AD337F"/>
      </a:accent5>
      <a:accent6>
        <a:srgbClr val="35A696"/>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2_TCME" id="{6507FD97-7ADD-D54E-8CF9-187F3AE960EA}" vid="{19DA7EBD-6655-8342-B5A2-12CDF7FCEE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BF05C1-7320-46BD-9D5F-673222618B09}">
  <ds:schemaRefs>
    <ds:schemaRef ds:uri="http://purl.org/dc/terms/"/>
    <ds:schemaRef ds:uri="http://schemas.microsoft.com/office/2006/documentManagement/types"/>
    <ds:schemaRef ds:uri="http://schemas.microsoft.com/office/2006/metadata/properties"/>
    <ds:schemaRef ds:uri="http://www.w3.org/XML/1998/namespace"/>
    <ds:schemaRef ds:uri="f55e9ad1-4522-4e5b-8d2e-6f450f6d945f"/>
    <ds:schemaRef ds:uri="http://schemas.microsoft.com/office/infopath/2007/PartnerControls"/>
    <ds:schemaRef ds:uri="http://purl.org/dc/elements/1.1/"/>
    <ds:schemaRef ds:uri="a9d8bbac-cce3-475c-b9fe-65ecbcec7edd"/>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977868BE-F209-4956-8DC7-03F938E678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3C49E6-5963-4DB9-96DF-23D4FBFF10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{5E1BAB04-7292-7B44-9187-03967AD4D056}tf10001072</Template>
  <TotalTime>4045</TotalTime>
  <Words>706</Words>
  <Application>Microsoft Macintosh PowerPoint</Application>
  <PresentationFormat>Widescreen</PresentationFormat>
  <Paragraphs>70</Paragraphs>
  <Slides>10</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10</vt:i4>
      </vt:variant>
    </vt:vector>
  </HeadingPairs>
  <TitlesOfParts>
    <vt:vector size="18" baseType="lpstr">
      <vt:lpstr>Arial</vt:lpstr>
      <vt:lpstr>Calibri</vt:lpstr>
      <vt:lpstr>Calibri Light</vt:lpstr>
      <vt:lpstr>Century Gothic</vt:lpstr>
      <vt:lpstr>Helvetica</vt:lpstr>
      <vt:lpstr>Trebuchet MS</vt:lpstr>
      <vt:lpstr>HemOnc22_TCME</vt:lpstr>
      <vt:lpstr>Office Theme</vt:lpstr>
      <vt:lpstr>Claudin18.2: An Emerging Biomarker and Its Significance as a Therapeutic Target in G/GEJ Cancers</vt:lpstr>
      <vt:lpstr>PowerPoint Presentation</vt:lpstr>
      <vt:lpstr>Disclaimer</vt:lpstr>
      <vt:lpstr>Broad Overview of Biomarkers in G/GEJ Cancer</vt:lpstr>
      <vt:lpstr>Claudin 18.2: Biology</vt:lpstr>
      <vt:lpstr>Claudin 18.2: Location, Location, Location</vt:lpstr>
      <vt:lpstr>Claudin18.2: Could be Anyone with GC/GEJ</vt:lpstr>
      <vt:lpstr>Claudin18.2 Testing</vt:lpstr>
      <vt:lpstr>Key Takeaways for Clinic Tomorrow</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Claudin18.2: An Emerging Biomarker and Its Significance as a Therapeutic Target in G/GEJ Cancers</dc:title>
  <dc:subject/>
  <dc:creator>MedEd On The Go</dc:creator>
  <cp:keywords/>
  <dc:description/>
  <cp:lastModifiedBy>Harley Kidner</cp:lastModifiedBy>
  <cp:revision>31</cp:revision>
  <dcterms:created xsi:type="dcterms:W3CDTF">2023-08-22T17:20:38Z</dcterms:created>
  <dcterms:modified xsi:type="dcterms:W3CDTF">2024-02-02T21:16:45Z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0x0101007CC680350CE9C149837DD9E5879C280B</vt:lpwstr>
  </property>
  <property fmtid="{D5CDD505-2E9C-101B-9397-08002B2CF9AE}" pid="3" name="MediaServiceImageTags">
    <vt:lpwstr/>
  </property>
</Properties>
</file>