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1" r:id="rId5"/>
  </p:sldMasterIdLst>
  <p:notesMasterIdLst>
    <p:notesMasterId r:id="rId16"/>
  </p:notesMasterIdLst>
  <p:sldIdLst>
    <p:sldId id="256" r:id="rId6"/>
    <p:sldId id="265" r:id="rId7"/>
    <p:sldId id="787" r:id="rId8"/>
    <p:sldId id="258" r:id="rId9"/>
    <p:sldId id="260" r:id="rId10"/>
    <p:sldId id="263" r:id="rId11"/>
    <p:sldId id="278" r:id="rId12"/>
    <p:sldId id="266" r:id="rId13"/>
    <p:sldId id="267" r:id="rId14"/>
    <p:sldId id="78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9E6F2A-39BB-C595-2B1B-E0E41582E05F}" name="Robert Knight" initials="RK" userId="6061f2fc072689fa" providerId="Windows Live"/>
  <p188:author id="{6EB12EAF-BC4E-6B6B-0102-503011D8EEE7}" name="Emily Jebing" initials="EJ" userId="Emily Jebing" providerId="None"/>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9"/>
    <p:restoredTop sz="96327"/>
  </p:normalViewPr>
  <p:slideViewPr>
    <p:cSldViewPr snapToGrid="0">
      <p:cViewPr varScale="1">
        <p:scale>
          <a:sx n="124" d="100"/>
          <a:sy n="124" d="100"/>
        </p:scale>
        <p:origin x="528"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6DBED-AF5D-49F7-8400-3DE8BF38098A}" type="datetimeFigureOut">
              <a:rPr lang="en-US" smtClean="0"/>
              <a:t>12/15/23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8F1959-2425-4B92-9568-68E8CB48105E}" type="slidenum">
              <a:rPr lang="en-US" smtClean="0"/>
              <a:t>‹#›</a:t>
            </a:fld>
            <a:endParaRPr lang="en-US"/>
          </a:p>
        </p:txBody>
      </p:sp>
    </p:spTree>
    <p:extLst>
      <p:ext uri="{BB962C8B-B14F-4D97-AF65-F5344CB8AC3E}">
        <p14:creationId xmlns:p14="http://schemas.microsoft.com/office/powerpoint/2010/main" val="2207196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6DA55-3014-A390-F6B9-93C74A03ED5D}"/>
              </a:ext>
            </a:extLst>
          </p:cNvPr>
          <p:cNvPicPr>
            <a:picLocks noChangeAspect="1"/>
          </p:cNvPicPr>
          <p:nvPr/>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388641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5081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37154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60116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65847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24488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39326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8252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2563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68656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01628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7BFDA-BA3F-04E7-5092-F2956F92BE78}"/>
              </a:ext>
            </a:extLst>
          </p:cNvPr>
          <p:cNvPicPr>
            <a:picLocks noChangeAspect="1"/>
          </p:cNvPicPr>
          <p:nvPr/>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962188151"/>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23832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07001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9328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7261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27218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94218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81506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91469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2062046"/>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0827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12/15/23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57630981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4.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15.sv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1099"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3773-63C9-B6B6-D192-974E016CA4BF}"/>
              </a:ext>
            </a:extLst>
          </p:cNvPr>
          <p:cNvSpPr>
            <a:spLocks noGrp="1"/>
          </p:cNvSpPr>
          <p:nvPr>
            <p:ph type="title"/>
          </p:nvPr>
        </p:nvSpPr>
        <p:spPr>
          <a:xfrm>
            <a:off x="609599" y="1242392"/>
            <a:ext cx="10515600" cy="2782956"/>
          </a:xfrm>
        </p:spPr>
        <p:txBody>
          <a:bodyPr>
            <a:normAutofit/>
          </a:bodyPr>
          <a:lstStyle/>
          <a:p>
            <a:r>
              <a:rPr lang="en-US" dirty="0"/>
              <a:t>Advancements in MRI Technology: Improved Diagnosis and Monitoring of MS </a:t>
            </a:r>
          </a:p>
        </p:txBody>
      </p:sp>
      <p:sp>
        <p:nvSpPr>
          <p:cNvPr id="3" name="Subtitle 2">
            <a:extLst>
              <a:ext uri="{FF2B5EF4-FFF2-40B4-BE49-F238E27FC236}">
                <a16:creationId xmlns:a16="http://schemas.microsoft.com/office/drawing/2014/main" id="{21068A6D-B908-D2EA-05B5-21A85726BAA5}"/>
              </a:ext>
            </a:extLst>
          </p:cNvPr>
          <p:cNvSpPr>
            <a:spLocks noGrp="1"/>
          </p:cNvSpPr>
          <p:nvPr>
            <p:ph type="body" idx="1"/>
          </p:nvPr>
        </p:nvSpPr>
        <p:spPr>
          <a:xfrm>
            <a:off x="609600" y="4025348"/>
            <a:ext cx="10515600" cy="2243208"/>
          </a:xfrm>
        </p:spPr>
        <p:txBody>
          <a:bodyPr>
            <a:normAutofit lnSpcReduction="10000"/>
          </a:bodyPr>
          <a:lstStyle/>
          <a:p>
            <a:r>
              <a:rPr lang="en-US" dirty="0"/>
              <a:t>Bianca Weinstock-Guttman, MD</a:t>
            </a:r>
          </a:p>
          <a:p>
            <a:r>
              <a:rPr lang="en-US" dirty="0"/>
              <a:t>Professor of Neurology</a:t>
            </a:r>
          </a:p>
          <a:p>
            <a:r>
              <a:rPr lang="en-US" dirty="0"/>
              <a:t>Jacobs School of Medicine and Biomedical Sciences</a:t>
            </a:r>
          </a:p>
          <a:p>
            <a:r>
              <a:rPr lang="en-US" dirty="0"/>
              <a:t>The State University of New York</a:t>
            </a:r>
          </a:p>
          <a:p>
            <a:r>
              <a:rPr lang="en-US" dirty="0"/>
              <a:t>Director Jacobs MS center for Treatment and Research </a:t>
            </a:r>
          </a:p>
          <a:p>
            <a:r>
              <a:rPr lang="en-US" dirty="0"/>
              <a:t>Buffalo, NY</a:t>
            </a:r>
          </a:p>
        </p:txBody>
      </p:sp>
    </p:spTree>
    <p:extLst>
      <p:ext uri="{BB962C8B-B14F-4D97-AF65-F5344CB8AC3E}">
        <p14:creationId xmlns:p14="http://schemas.microsoft.com/office/powerpoint/2010/main" val="63739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3547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Multiple Sclerosis: Using S1P Receptor Modulators to Slow Disease Progression</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metrics and barriers that exclude multiple sclerosis mimics and facilitate early diagnosis and treatment initiation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Provide clinical knowledge regarding the role and impact of the most current S1P modulators for multiple sclerosis symptom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Examine the evolution of the treatment landscape of the past 30 years and outline best practices to enhance decision-making focusing on long- and short-term disease-modifying therapies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D81735B-9A43-6E4C-F834-B9117BB6C2B9}"/>
              </a:ext>
            </a:extLst>
          </p:cNvPr>
          <p:cNvSpPr>
            <a:spLocks noGrp="1"/>
          </p:cNvSpPr>
          <p:nvPr>
            <p:ph type="ftr" sz="quarter" idx="3"/>
          </p:nvPr>
        </p:nvSpPr>
        <p:spPr>
          <a:xfrm>
            <a:off x="609600" y="6356350"/>
            <a:ext cx="10744199" cy="442131"/>
          </a:xfrm>
        </p:spPr>
        <p:txBody>
          <a:bodyPr/>
          <a:lstStyle/>
          <a:p>
            <a:r>
              <a:rPr lang="en-US" dirty="0"/>
              <a:t>DIS, dissemination in space; DIT, dissemination in time; MRI, magnetic resonance imaging; MS, multiple sclerosis. </a:t>
            </a:r>
          </a:p>
        </p:txBody>
      </p:sp>
      <p:sp>
        <p:nvSpPr>
          <p:cNvPr id="2" name="Title 1">
            <a:extLst>
              <a:ext uri="{FF2B5EF4-FFF2-40B4-BE49-F238E27FC236}">
                <a16:creationId xmlns:a16="http://schemas.microsoft.com/office/drawing/2014/main" id="{76E8EE2A-A1A8-26BC-DF7F-04ADF1C0F4C9}"/>
              </a:ext>
            </a:extLst>
          </p:cNvPr>
          <p:cNvSpPr>
            <a:spLocks noGrp="1"/>
          </p:cNvSpPr>
          <p:nvPr>
            <p:ph type="title"/>
          </p:nvPr>
        </p:nvSpPr>
        <p:spPr>
          <a:xfrm>
            <a:off x="609600" y="199505"/>
            <a:ext cx="10744200" cy="1185577"/>
          </a:xfrm>
        </p:spPr>
        <p:txBody>
          <a:bodyPr/>
          <a:lstStyle/>
          <a:p>
            <a:r>
              <a:rPr lang="en-US" dirty="0"/>
              <a:t>MRI: Essential Impact in Early, Accurate MS Diagnosis</a:t>
            </a:r>
          </a:p>
        </p:txBody>
      </p:sp>
      <p:sp>
        <p:nvSpPr>
          <p:cNvPr id="3" name="Content Placeholder 2">
            <a:extLst>
              <a:ext uri="{FF2B5EF4-FFF2-40B4-BE49-F238E27FC236}">
                <a16:creationId xmlns:a16="http://schemas.microsoft.com/office/drawing/2014/main" id="{634F0CE6-4B8E-F2BC-7959-38A44DCF5413}"/>
              </a:ext>
            </a:extLst>
          </p:cNvPr>
          <p:cNvSpPr>
            <a:spLocks noGrp="1"/>
          </p:cNvSpPr>
          <p:nvPr>
            <p:ph idx="1"/>
          </p:nvPr>
        </p:nvSpPr>
        <p:spPr>
          <a:xfrm>
            <a:off x="609600" y="1477906"/>
            <a:ext cx="10744200" cy="4722477"/>
          </a:xfrm>
        </p:spPr>
        <p:txBody>
          <a:bodyPr>
            <a:noAutofit/>
          </a:bodyPr>
          <a:lstStyle/>
          <a:p>
            <a:r>
              <a:rPr lang="en-US" dirty="0"/>
              <a:t>The diagnosis of MS relies on multiple clinical, imaging, and fluid indicators that are evaluated in the context of the latest 2017 McDonald diagnostic criteria which provides improved accuracy compared to previous iterations </a:t>
            </a:r>
          </a:p>
          <a:p>
            <a:endParaRPr lang="en-US" dirty="0"/>
          </a:p>
          <a:p>
            <a:r>
              <a:rPr lang="en-US" dirty="0"/>
              <a:t>Joint neurological and radiological expertise are necessary in determining key diagnostic aspects supporting the dissemination in space (DIS) and dissemination in time (DIT) of the underlying pathology</a:t>
            </a:r>
          </a:p>
          <a:p>
            <a:endParaRPr lang="en-US" dirty="0"/>
          </a:p>
          <a:p>
            <a:r>
              <a:rPr lang="en-US" dirty="0"/>
              <a:t>The definite MS diagnosis remains dependent on the neurological and radiological expertise in excluding alternative diagnosis</a:t>
            </a:r>
          </a:p>
        </p:txBody>
      </p:sp>
    </p:spTree>
    <p:extLst>
      <p:ext uri="{BB962C8B-B14F-4D97-AF65-F5344CB8AC3E}">
        <p14:creationId xmlns:p14="http://schemas.microsoft.com/office/powerpoint/2010/main" val="3437045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09239-61C5-A9BB-1848-7C9B49104229}"/>
              </a:ext>
            </a:extLst>
          </p:cNvPr>
          <p:cNvSpPr>
            <a:spLocks noGrp="1"/>
          </p:cNvSpPr>
          <p:nvPr>
            <p:ph type="title"/>
          </p:nvPr>
        </p:nvSpPr>
        <p:spPr>
          <a:xfrm>
            <a:off x="609600" y="199505"/>
            <a:ext cx="10744200" cy="1185577"/>
          </a:xfrm>
        </p:spPr>
        <p:txBody>
          <a:bodyPr/>
          <a:lstStyle/>
          <a:p>
            <a:r>
              <a:rPr lang="en-US" dirty="0"/>
              <a:t>MRI Guidelines for Dx and Monitoring MS </a:t>
            </a:r>
          </a:p>
        </p:txBody>
      </p:sp>
      <p:sp>
        <p:nvSpPr>
          <p:cNvPr id="3" name="Content Placeholder 2">
            <a:extLst>
              <a:ext uri="{FF2B5EF4-FFF2-40B4-BE49-F238E27FC236}">
                <a16:creationId xmlns:a16="http://schemas.microsoft.com/office/drawing/2014/main" id="{D76F44B5-A26E-DE3E-57AE-1B9178286B41}"/>
              </a:ext>
            </a:extLst>
          </p:cNvPr>
          <p:cNvSpPr>
            <a:spLocks noGrp="1"/>
          </p:cNvSpPr>
          <p:nvPr>
            <p:ph idx="1"/>
          </p:nvPr>
        </p:nvSpPr>
        <p:spPr>
          <a:xfrm>
            <a:off x="609600" y="1477906"/>
            <a:ext cx="10744200" cy="4722477"/>
          </a:xfrm>
        </p:spPr>
        <p:txBody>
          <a:bodyPr>
            <a:normAutofit/>
          </a:bodyPr>
          <a:lstStyle/>
          <a:p>
            <a:r>
              <a:rPr lang="en-US" dirty="0"/>
              <a:t>In 2021, a consensus report by three major MS organizations (Magnetic Resonance Imaging in MS, MAGNIMS; Consortium of MS Centers, CMSC; and North American Imaging in MS, NAIMS) consolidated earlier MRI guidelines and provided updated recommendations on how and when to use MRI for:</a:t>
            </a:r>
          </a:p>
          <a:p>
            <a:pPr lvl="1"/>
            <a:r>
              <a:rPr lang="en-US" dirty="0"/>
              <a:t>MS diagnosis, </a:t>
            </a:r>
          </a:p>
          <a:p>
            <a:pPr lvl="1"/>
            <a:r>
              <a:rPr lang="en-US" dirty="0"/>
              <a:t>Prognosis, and </a:t>
            </a:r>
          </a:p>
          <a:p>
            <a:pPr lvl="1"/>
            <a:r>
              <a:rPr lang="en-US" dirty="0"/>
              <a:t>Treatment monitoring  </a:t>
            </a:r>
          </a:p>
          <a:p>
            <a:endParaRPr lang="en-US" dirty="0"/>
          </a:p>
        </p:txBody>
      </p:sp>
      <p:sp>
        <p:nvSpPr>
          <p:cNvPr id="8" name="Footer Placeholder 7">
            <a:extLst>
              <a:ext uri="{FF2B5EF4-FFF2-40B4-BE49-F238E27FC236}">
                <a16:creationId xmlns:a16="http://schemas.microsoft.com/office/drawing/2014/main" id="{088D327D-430E-C877-E855-CA990A1ADB80}"/>
              </a:ext>
            </a:extLst>
          </p:cNvPr>
          <p:cNvSpPr>
            <a:spLocks noGrp="1"/>
          </p:cNvSpPr>
          <p:nvPr>
            <p:ph type="ftr" sz="quarter" idx="3"/>
          </p:nvPr>
        </p:nvSpPr>
        <p:spPr>
          <a:xfrm>
            <a:off x="609600" y="6200776"/>
            <a:ext cx="10744199" cy="597706"/>
          </a:xfrm>
        </p:spPr>
        <p:txBody>
          <a:bodyPr/>
          <a:lstStyle/>
          <a:p>
            <a:r>
              <a:rPr lang="en-US" dirty="0"/>
              <a:t>CMSC, Consortium of MS Centers; Dx, diagnosis; MAGNIMS, Magnetic Resonance Imaging in Multiple Sclerosis; NAIMS, North American Imaging in Multiple Sclerosis. 
</a:t>
            </a:r>
            <a:r>
              <a:rPr lang="en-US" dirty="0" err="1"/>
              <a:t>Wattjes</a:t>
            </a:r>
            <a:r>
              <a:rPr lang="en-US" dirty="0"/>
              <a:t> MP, et al. </a:t>
            </a:r>
            <a:r>
              <a:rPr lang="en-US" i="1" dirty="0"/>
              <a:t>Lancet Neurol</a:t>
            </a:r>
            <a:r>
              <a:rPr lang="en-US" dirty="0"/>
              <a:t>. 2021; 20:653–70</a:t>
            </a:r>
          </a:p>
        </p:txBody>
      </p:sp>
    </p:spTree>
    <p:extLst>
      <p:ext uri="{BB962C8B-B14F-4D97-AF65-F5344CB8AC3E}">
        <p14:creationId xmlns:p14="http://schemas.microsoft.com/office/powerpoint/2010/main" val="3702328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E4BC31-FE26-294C-2EE1-687B45FDF333}"/>
              </a:ext>
            </a:extLst>
          </p:cNvPr>
          <p:cNvSpPr>
            <a:spLocks noGrp="1"/>
          </p:cNvSpPr>
          <p:nvPr>
            <p:ph type="title"/>
          </p:nvPr>
        </p:nvSpPr>
        <p:spPr>
          <a:xfrm>
            <a:off x="609600" y="199505"/>
            <a:ext cx="10744200" cy="1185577"/>
          </a:xfrm>
        </p:spPr>
        <p:txBody>
          <a:bodyPr/>
          <a:lstStyle/>
          <a:p>
            <a:r>
              <a:rPr lang="en-US" dirty="0"/>
              <a:t>Standardized MRI for Dx of MS </a:t>
            </a:r>
          </a:p>
        </p:txBody>
      </p:sp>
      <p:sp>
        <p:nvSpPr>
          <p:cNvPr id="3" name="Content Placeholder 2">
            <a:extLst>
              <a:ext uri="{FF2B5EF4-FFF2-40B4-BE49-F238E27FC236}">
                <a16:creationId xmlns:a16="http://schemas.microsoft.com/office/drawing/2014/main" id="{52A70B1E-6E84-A996-1E60-3540F3AFC8B1}"/>
              </a:ext>
            </a:extLst>
          </p:cNvPr>
          <p:cNvSpPr>
            <a:spLocks noGrp="1"/>
          </p:cNvSpPr>
          <p:nvPr>
            <p:ph sz="half" idx="1"/>
          </p:nvPr>
        </p:nvSpPr>
        <p:spPr>
          <a:xfrm>
            <a:off x="609600" y="1496291"/>
            <a:ext cx="5181600" cy="4680672"/>
          </a:xfrm>
        </p:spPr>
        <p:txBody>
          <a:bodyPr vert="horz" lIns="91440" tIns="45720" rIns="91440" bIns="45720" rtlCol="0" anchor="t">
            <a:normAutofit fontScale="92500" lnSpcReduction="20000"/>
          </a:bodyPr>
          <a:lstStyle/>
          <a:p>
            <a:r>
              <a:rPr lang="en-US" b="1" dirty="0"/>
              <a:t>Standardized initial brain protocol: </a:t>
            </a:r>
          </a:p>
          <a:p>
            <a:r>
              <a:rPr lang="en-US" dirty="0"/>
              <a:t>At least 1·5 T; 3 T if available </a:t>
            </a:r>
          </a:p>
          <a:p>
            <a:r>
              <a:rPr lang="en-US" dirty="0"/>
              <a:t>Core sequences are: T2-weighted 3D-fluid-attenuated  inversion recovery, axial T2-weighted, and T1-weighted with gadolinium </a:t>
            </a:r>
          </a:p>
          <a:p>
            <a:endParaRPr lang="en-US" dirty="0"/>
          </a:p>
          <a:p>
            <a:pPr marL="0" indent="0">
              <a:buNone/>
            </a:pPr>
            <a:r>
              <a:rPr lang="en-US" b="1" dirty="0"/>
              <a:t>Standardized initial spinal cord protocol: </a:t>
            </a:r>
            <a:endParaRPr lang="en-US" b="1" dirty="0">
              <a:cs typeface="Arial" panose="020B0604020202020204"/>
            </a:endParaRPr>
          </a:p>
          <a:p>
            <a:pPr lvl="1"/>
            <a:r>
              <a:rPr lang="en-US" dirty="0"/>
              <a:t>1·5 T or 3 T</a:t>
            </a:r>
          </a:p>
          <a:p>
            <a:pPr lvl="1"/>
            <a:r>
              <a:rPr lang="en-US" dirty="0"/>
              <a:t>Sagittal: 2D TSE T2-weighted , 2D TSE proton density-weighted* , 2D short tau inversion recovery* 2D contrast-enhanced T1-weighted, axial  2D TSE T2-weighted</a:t>
            </a:r>
          </a:p>
        </p:txBody>
      </p:sp>
      <p:sp>
        <p:nvSpPr>
          <p:cNvPr id="5" name="Content Placeholder 4">
            <a:extLst>
              <a:ext uri="{FF2B5EF4-FFF2-40B4-BE49-F238E27FC236}">
                <a16:creationId xmlns:a16="http://schemas.microsoft.com/office/drawing/2014/main" id="{23ED7610-3914-525F-E3C7-14A7409D1508}"/>
              </a:ext>
            </a:extLst>
          </p:cNvPr>
          <p:cNvSpPr>
            <a:spLocks noGrp="1"/>
          </p:cNvSpPr>
          <p:nvPr>
            <p:ph sz="half" idx="2"/>
          </p:nvPr>
        </p:nvSpPr>
        <p:spPr>
          <a:xfrm>
            <a:off x="5943600" y="1496291"/>
            <a:ext cx="5181600" cy="4680672"/>
          </a:xfrm>
        </p:spPr>
        <p:txBody>
          <a:bodyPr>
            <a:normAutofit fontScale="92500" lnSpcReduction="20000"/>
          </a:bodyPr>
          <a:lstStyle/>
          <a:p>
            <a:r>
              <a:rPr lang="en-US" b="1" dirty="0"/>
              <a:t>Follow up imaging to establish multiple sclerosis diagnosis when the first MRI does not fulfill the criteria </a:t>
            </a:r>
          </a:p>
          <a:p>
            <a:r>
              <a:rPr lang="en-US" dirty="0"/>
              <a:t>Brain MRI is recommended every 6–12 months in CIS and subclinical multiple sclerosis RIS  with risk factors for conversion to MS and paraclinical features of multiple sclerosis </a:t>
            </a:r>
          </a:p>
          <a:p>
            <a:r>
              <a:rPr lang="en-US" dirty="0"/>
              <a:t>Showing DIT on a follow-up MRI does not require the detection of gadolinium-enhancing lesions, because DIT can be based exclusively on the detection of new T2 lesions </a:t>
            </a:r>
          </a:p>
          <a:p>
            <a:endParaRPr lang="en-US" dirty="0"/>
          </a:p>
          <a:p>
            <a:endParaRPr lang="en-US" dirty="0"/>
          </a:p>
        </p:txBody>
      </p:sp>
      <p:sp>
        <p:nvSpPr>
          <p:cNvPr id="2" name="Footer Placeholder 1">
            <a:extLst>
              <a:ext uri="{FF2B5EF4-FFF2-40B4-BE49-F238E27FC236}">
                <a16:creationId xmlns:a16="http://schemas.microsoft.com/office/drawing/2014/main" id="{2448E6AA-E159-C0D0-C407-55F68372AD67}"/>
              </a:ext>
            </a:extLst>
          </p:cNvPr>
          <p:cNvSpPr>
            <a:spLocks noGrp="1"/>
          </p:cNvSpPr>
          <p:nvPr>
            <p:ph type="ftr" sz="quarter" idx="3"/>
          </p:nvPr>
        </p:nvSpPr>
        <p:spPr>
          <a:xfrm>
            <a:off x="609600" y="6356350"/>
            <a:ext cx="10515599" cy="442131"/>
          </a:xfrm>
        </p:spPr>
        <p:txBody>
          <a:bodyPr/>
          <a:lstStyle/>
          <a:p>
            <a:r>
              <a:rPr lang="en-US" dirty="0"/>
              <a:t>CIS, clinically isolated syndrome; TSE, turbo-spin-echo.</a:t>
            </a:r>
          </a:p>
        </p:txBody>
      </p:sp>
    </p:spTree>
    <p:extLst>
      <p:ext uri="{BB962C8B-B14F-4D97-AF65-F5344CB8AC3E}">
        <p14:creationId xmlns:p14="http://schemas.microsoft.com/office/powerpoint/2010/main" val="2993059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819ED9-D2D7-FBB7-8195-04718AE4A54A}"/>
              </a:ext>
            </a:extLst>
          </p:cNvPr>
          <p:cNvSpPr>
            <a:spLocks noGrp="1"/>
          </p:cNvSpPr>
          <p:nvPr>
            <p:ph type="title"/>
          </p:nvPr>
        </p:nvSpPr>
        <p:spPr>
          <a:xfrm>
            <a:off x="609600" y="199505"/>
            <a:ext cx="10744200" cy="1185577"/>
          </a:xfrm>
        </p:spPr>
        <p:txBody>
          <a:bodyPr/>
          <a:lstStyle/>
          <a:p>
            <a:r>
              <a:rPr lang="en-US" dirty="0"/>
              <a:t>Image Interpretation: </a:t>
            </a:r>
            <a:br>
              <a:rPr lang="en-US" dirty="0"/>
            </a:br>
            <a:endParaRPr lang="en-US" dirty="0"/>
          </a:p>
        </p:txBody>
      </p:sp>
      <p:sp>
        <p:nvSpPr>
          <p:cNvPr id="15" name="Content Placeholder 14">
            <a:extLst>
              <a:ext uri="{FF2B5EF4-FFF2-40B4-BE49-F238E27FC236}">
                <a16:creationId xmlns:a16="http://schemas.microsoft.com/office/drawing/2014/main" id="{A15773A3-50F2-2D7D-63AA-4485F8CDF3B1}"/>
              </a:ext>
            </a:extLst>
          </p:cNvPr>
          <p:cNvSpPr>
            <a:spLocks noGrp="1"/>
          </p:cNvSpPr>
          <p:nvPr>
            <p:ph sz="half" idx="1"/>
          </p:nvPr>
        </p:nvSpPr>
        <p:spPr>
          <a:xfrm>
            <a:off x="609600" y="1248151"/>
            <a:ext cx="5181600" cy="4679950"/>
          </a:xfrm>
        </p:spPr>
        <p:txBody>
          <a:bodyPr/>
          <a:lstStyle/>
          <a:p>
            <a:r>
              <a:rPr lang="en-US" sz="2000" dirty="0"/>
              <a:t>Standardized image interpretation and reporting is recommended (number of lesions and location) </a:t>
            </a:r>
          </a:p>
          <a:p>
            <a:r>
              <a:rPr lang="en-US" sz="2000" dirty="0"/>
              <a:t>Knowledge about definition of lesion </a:t>
            </a:r>
            <a:br>
              <a:rPr lang="en-US" sz="2000" dirty="0"/>
            </a:br>
            <a:r>
              <a:rPr lang="en-US" sz="2000" dirty="0"/>
              <a:t>types is crucial and warning signs against a diagnosis of multiple sclerosis should </a:t>
            </a:r>
            <a:br>
              <a:rPr lang="en-US" sz="2000" dirty="0"/>
            </a:br>
            <a:r>
              <a:rPr lang="en-US" sz="2000" dirty="0"/>
              <a:t>be recognized </a:t>
            </a:r>
          </a:p>
          <a:p>
            <a:endParaRPr lang="en-US" dirty="0"/>
          </a:p>
        </p:txBody>
      </p:sp>
      <p:sp>
        <p:nvSpPr>
          <p:cNvPr id="17" name="Content Placeholder 16">
            <a:extLst>
              <a:ext uri="{FF2B5EF4-FFF2-40B4-BE49-F238E27FC236}">
                <a16:creationId xmlns:a16="http://schemas.microsoft.com/office/drawing/2014/main" id="{3F179003-D2A3-B9C1-8198-52D9FFB21580}"/>
              </a:ext>
            </a:extLst>
          </p:cNvPr>
          <p:cNvSpPr>
            <a:spLocks noGrp="1"/>
          </p:cNvSpPr>
          <p:nvPr>
            <p:ph sz="half" idx="2"/>
          </p:nvPr>
        </p:nvSpPr>
        <p:spPr>
          <a:xfrm>
            <a:off x="5943600" y="1248151"/>
            <a:ext cx="5541818" cy="4679950"/>
          </a:xfrm>
        </p:spPr>
        <p:txBody>
          <a:bodyPr>
            <a:normAutofit/>
          </a:bodyPr>
          <a:lstStyle/>
          <a:p>
            <a:r>
              <a:rPr lang="en-US" sz="2000" dirty="0"/>
              <a:t>Separate identification of cortical lesions (together with juxtacortical lesions) based </a:t>
            </a:r>
            <a:br>
              <a:rPr lang="en-US" sz="2000" dirty="0"/>
            </a:br>
            <a:r>
              <a:rPr lang="en-US" sz="2000" dirty="0"/>
              <a:t>on standard images is recommended </a:t>
            </a:r>
            <a:br>
              <a:rPr lang="en-US" sz="2000" dirty="0"/>
            </a:br>
            <a:r>
              <a:rPr lang="en-US" sz="2000" dirty="0"/>
              <a:t>(</a:t>
            </a:r>
            <a:r>
              <a:rPr lang="en-US" sz="2000" dirty="0" err="1"/>
              <a:t>eg</a:t>
            </a:r>
            <a:r>
              <a:rPr lang="en-US" sz="2000" dirty="0"/>
              <a:t>, fluid-attenuated inversion recovery; double inversion recovery or phase-sensitive inversion recovery sequences are optional)</a:t>
            </a:r>
          </a:p>
        </p:txBody>
      </p:sp>
      <p:sp>
        <p:nvSpPr>
          <p:cNvPr id="4" name="Footer Placeholder 3">
            <a:extLst>
              <a:ext uri="{FF2B5EF4-FFF2-40B4-BE49-F238E27FC236}">
                <a16:creationId xmlns:a16="http://schemas.microsoft.com/office/drawing/2014/main" id="{B591CAD2-A7A5-AD2B-1038-B2203C257C3B}"/>
              </a:ext>
            </a:extLst>
          </p:cNvPr>
          <p:cNvSpPr>
            <a:spLocks noGrp="1"/>
          </p:cNvSpPr>
          <p:nvPr>
            <p:ph type="ftr" sz="quarter" idx="3"/>
          </p:nvPr>
        </p:nvSpPr>
        <p:spPr>
          <a:xfrm>
            <a:off x="609600" y="6356350"/>
            <a:ext cx="10515599" cy="442131"/>
          </a:xfrm>
        </p:spPr>
        <p:txBody>
          <a:bodyPr/>
          <a:lstStyle/>
          <a:p>
            <a:r>
              <a:rPr lang="en-US" dirty="0"/>
              <a:t>Thompson AJ, et al. </a:t>
            </a:r>
            <a:r>
              <a:rPr lang="en-US" i="1" dirty="0"/>
              <a:t>Lancet Neurol</a:t>
            </a:r>
            <a:r>
              <a:rPr lang="en-US" dirty="0"/>
              <a:t>. 2018;17(2):162-73.</a:t>
            </a:r>
          </a:p>
        </p:txBody>
      </p:sp>
      <p:sp>
        <p:nvSpPr>
          <p:cNvPr id="16" name="TextBox 15">
            <a:extLst>
              <a:ext uri="{FF2B5EF4-FFF2-40B4-BE49-F238E27FC236}">
                <a16:creationId xmlns:a16="http://schemas.microsoft.com/office/drawing/2014/main" id="{6FEEB00E-1371-5DF3-4B56-10AB914567D7}"/>
              </a:ext>
            </a:extLst>
          </p:cNvPr>
          <p:cNvSpPr txBox="1"/>
          <p:nvPr/>
        </p:nvSpPr>
        <p:spPr>
          <a:xfrm>
            <a:off x="9078480" y="5509851"/>
            <a:ext cx="1898307" cy="584775"/>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Cortical Lesions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in MS</a:t>
            </a:r>
          </a:p>
        </p:txBody>
      </p:sp>
      <p:sp>
        <p:nvSpPr>
          <p:cNvPr id="20" name="TextBox 19">
            <a:extLst>
              <a:ext uri="{FF2B5EF4-FFF2-40B4-BE49-F238E27FC236}">
                <a16:creationId xmlns:a16="http://schemas.microsoft.com/office/drawing/2014/main" id="{3700AE7C-7123-3728-9412-F16E255E8AFC}"/>
              </a:ext>
            </a:extLst>
          </p:cNvPr>
          <p:cNvSpPr txBox="1"/>
          <p:nvPr/>
        </p:nvSpPr>
        <p:spPr>
          <a:xfrm>
            <a:off x="1027708" y="4593661"/>
            <a:ext cx="1422283" cy="338554"/>
          </a:xfrm>
          <a:prstGeom prst="rect">
            <a:avLst/>
          </a:prstGeom>
          <a:noFill/>
        </p:spPr>
        <p:txBody>
          <a:bodyPr wrap="square" rtlCol="0">
            <a:spAutoFit/>
          </a:bodyPr>
          <a:lstStyle/>
          <a:p>
            <a:r>
              <a:rPr lang="en-US" sz="1600" dirty="0"/>
              <a:t>Central vein</a:t>
            </a:r>
          </a:p>
        </p:txBody>
      </p:sp>
      <p:pic>
        <p:nvPicPr>
          <p:cNvPr id="28" name="Picture 1" descr="page1image1588355456">
            <a:extLst>
              <a:ext uri="{FF2B5EF4-FFF2-40B4-BE49-F238E27FC236}">
                <a16:creationId xmlns:a16="http://schemas.microsoft.com/office/drawing/2014/main" id="{46A22C19-E1DD-52ED-6F6D-5F57F58DD6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13" t="31801" r="11086" b="29277"/>
          <a:stretch/>
        </p:blipFill>
        <p:spPr bwMode="auto">
          <a:xfrm>
            <a:off x="6298769" y="3739654"/>
            <a:ext cx="2631775" cy="940379"/>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282233A4-BCC8-F541-D5B4-0AF918A55548}"/>
              </a:ext>
            </a:extLst>
          </p:cNvPr>
          <p:cNvGrpSpPr/>
          <p:nvPr/>
        </p:nvGrpSpPr>
        <p:grpSpPr>
          <a:xfrm>
            <a:off x="2290297" y="3696562"/>
            <a:ext cx="2878847" cy="2189160"/>
            <a:chOff x="3960072" y="1704549"/>
            <a:chExt cx="2267733" cy="1724451"/>
          </a:xfrm>
        </p:grpSpPr>
        <p:pic>
          <p:nvPicPr>
            <p:cNvPr id="30" name="Picture 7">
              <a:extLst>
                <a:ext uri="{FF2B5EF4-FFF2-40B4-BE49-F238E27FC236}">
                  <a16:creationId xmlns:a16="http://schemas.microsoft.com/office/drawing/2014/main" id="{05E96E04-61B2-8D31-4D9A-80F222E785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3765" y="1704549"/>
              <a:ext cx="1944040" cy="172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Straight Arrow Connector 30">
              <a:extLst>
                <a:ext uri="{FF2B5EF4-FFF2-40B4-BE49-F238E27FC236}">
                  <a16:creationId xmlns:a16="http://schemas.microsoft.com/office/drawing/2014/main" id="{0E656588-1DDE-49F5-72F5-BCF9BC55CBB4}"/>
                </a:ext>
              </a:extLst>
            </p:cNvPr>
            <p:cNvCxnSpPr>
              <a:cxnSpLocks/>
            </p:cNvCxnSpPr>
            <p:nvPr/>
          </p:nvCxnSpPr>
          <p:spPr>
            <a:xfrm>
              <a:off x="3960072" y="2566774"/>
              <a:ext cx="780893" cy="126730"/>
            </a:xfrm>
            <a:prstGeom prst="straightConnector1">
              <a:avLst/>
            </a:prstGeom>
            <a:ln w="28575"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pic>
        <p:nvPicPr>
          <p:cNvPr id="43" name="Picture 2" descr="mage result for cortical lesions in multiple sclerosis">
            <a:extLst>
              <a:ext uri="{FF2B5EF4-FFF2-40B4-BE49-F238E27FC236}">
                <a16:creationId xmlns:a16="http://schemas.microsoft.com/office/drawing/2014/main" id="{3E0BFA25-81BC-07C1-EDDA-ABA83E41C9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293658" y="5135236"/>
            <a:ext cx="2636410" cy="1334007"/>
          </a:xfrm>
          <a:prstGeom prst="rect">
            <a:avLst/>
          </a:prstGeom>
          <a:noFill/>
        </p:spPr>
      </p:pic>
      <p:sp>
        <p:nvSpPr>
          <p:cNvPr id="44" name="TextBox 43">
            <a:extLst>
              <a:ext uri="{FF2B5EF4-FFF2-40B4-BE49-F238E27FC236}">
                <a16:creationId xmlns:a16="http://schemas.microsoft.com/office/drawing/2014/main" id="{AC503825-34CE-300A-9680-505CEB62EEC7}"/>
              </a:ext>
            </a:extLst>
          </p:cNvPr>
          <p:cNvSpPr txBox="1"/>
          <p:nvPr/>
        </p:nvSpPr>
        <p:spPr>
          <a:xfrm>
            <a:off x="6235578" y="3378095"/>
            <a:ext cx="2779063" cy="338554"/>
          </a:xfrm>
          <a:prstGeom prst="rect">
            <a:avLst/>
          </a:prstGeom>
          <a:noFill/>
        </p:spPr>
        <p:txBody>
          <a:bodyPr wrap="square">
            <a:spAutoFit/>
          </a:bodyPr>
          <a:lstStyle/>
          <a:p>
            <a:pPr algn="ctr"/>
            <a:r>
              <a:rPr lang="en-US" sz="1600" dirty="0">
                <a:latin typeface="Arial" panose="020B0604020202020204" pitchFamily="34" charset="0"/>
                <a:cs typeface="Arial" panose="020B0604020202020204" pitchFamily="34" charset="0"/>
              </a:rPr>
              <a:t>McDonald Criteria 2017, DIS</a:t>
            </a:r>
          </a:p>
        </p:txBody>
      </p:sp>
      <p:sp>
        <p:nvSpPr>
          <p:cNvPr id="46" name="TextBox 45">
            <a:extLst>
              <a:ext uri="{FF2B5EF4-FFF2-40B4-BE49-F238E27FC236}">
                <a16:creationId xmlns:a16="http://schemas.microsoft.com/office/drawing/2014/main" id="{006CEB11-4554-52F2-D980-8502EE5508BD}"/>
              </a:ext>
            </a:extLst>
          </p:cNvPr>
          <p:cNvSpPr txBox="1"/>
          <p:nvPr/>
        </p:nvSpPr>
        <p:spPr>
          <a:xfrm>
            <a:off x="6293658" y="4706683"/>
            <a:ext cx="2631775" cy="338554"/>
          </a:xfrm>
          <a:prstGeom prst="rect">
            <a:avLst/>
          </a:prstGeom>
          <a:noFill/>
        </p:spPr>
        <p:txBody>
          <a:bodyPr wrap="square">
            <a:spAutoFit/>
          </a:bodyPr>
          <a:lstStyle/>
          <a:p>
            <a:pPr algn="ctr"/>
            <a:r>
              <a:rPr lang="en-US" sz="1600" dirty="0">
                <a:latin typeface="Arial" panose="020B0604020202020204" pitchFamily="34" charset="0"/>
                <a:cs typeface="Arial" panose="020B0604020202020204" pitchFamily="34" charset="0"/>
              </a:rPr>
              <a:t>Any lesion in 2/4 locations </a:t>
            </a:r>
          </a:p>
        </p:txBody>
      </p:sp>
    </p:spTree>
    <p:extLst>
      <p:ext uri="{BB962C8B-B14F-4D97-AF65-F5344CB8AC3E}">
        <p14:creationId xmlns:p14="http://schemas.microsoft.com/office/powerpoint/2010/main" val="3856145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C722896-639A-2368-8E43-81C180684DEE}"/>
              </a:ext>
            </a:extLst>
          </p:cNvPr>
          <p:cNvSpPr>
            <a:spLocks noGrp="1"/>
          </p:cNvSpPr>
          <p:nvPr>
            <p:ph type="ftr" sz="quarter" idx="3"/>
          </p:nvPr>
        </p:nvSpPr>
        <p:spPr/>
        <p:txBody>
          <a:bodyPr/>
          <a:lstStyle/>
          <a:p>
            <a:r>
              <a:rPr lang="en-US" dirty="0"/>
              <a:t>GAD, gadolinium.</a:t>
            </a:r>
          </a:p>
        </p:txBody>
      </p:sp>
      <p:sp>
        <p:nvSpPr>
          <p:cNvPr id="2" name="Title 1">
            <a:extLst>
              <a:ext uri="{FF2B5EF4-FFF2-40B4-BE49-F238E27FC236}">
                <a16:creationId xmlns:a16="http://schemas.microsoft.com/office/drawing/2014/main" id="{3893F8DC-3BCB-3206-D48A-09F942D232A7}"/>
              </a:ext>
            </a:extLst>
          </p:cNvPr>
          <p:cNvSpPr>
            <a:spLocks noGrp="1"/>
          </p:cNvSpPr>
          <p:nvPr>
            <p:ph type="title"/>
          </p:nvPr>
        </p:nvSpPr>
        <p:spPr/>
        <p:txBody>
          <a:bodyPr>
            <a:normAutofit fontScale="90000"/>
          </a:bodyPr>
          <a:lstStyle/>
          <a:p>
            <a:br>
              <a:rPr lang="en-US" dirty="0"/>
            </a:br>
            <a:br>
              <a:rPr lang="en-US" dirty="0"/>
            </a:br>
            <a:r>
              <a:rPr lang="en-US" dirty="0"/>
              <a:t>Monitoring of Treatment Effectiveness and Prediction of Treatment Response</a:t>
            </a:r>
            <a:br>
              <a:rPr lang="en-US" dirty="0"/>
            </a:br>
            <a:br>
              <a:rPr lang="en-US" dirty="0"/>
            </a:br>
            <a:endParaRPr lang="en-US" dirty="0"/>
          </a:p>
        </p:txBody>
      </p:sp>
      <p:sp>
        <p:nvSpPr>
          <p:cNvPr id="3" name="Content Placeholder 2">
            <a:extLst>
              <a:ext uri="{FF2B5EF4-FFF2-40B4-BE49-F238E27FC236}">
                <a16:creationId xmlns:a16="http://schemas.microsoft.com/office/drawing/2014/main" id="{A92D0F47-67DA-0FF3-CC5A-2714FBEBBABA}"/>
              </a:ext>
            </a:extLst>
          </p:cNvPr>
          <p:cNvSpPr>
            <a:spLocks noGrp="1"/>
          </p:cNvSpPr>
          <p:nvPr>
            <p:ph idx="1"/>
          </p:nvPr>
        </p:nvSpPr>
        <p:spPr/>
        <p:txBody>
          <a:bodyPr>
            <a:normAutofit fontScale="85000" lnSpcReduction="20000"/>
          </a:bodyPr>
          <a:lstStyle/>
          <a:p>
            <a:pPr marL="0" indent="0">
              <a:buNone/>
            </a:pPr>
            <a:r>
              <a:rPr lang="en-US" b="1" dirty="0"/>
              <a:t>MRI timing </a:t>
            </a:r>
          </a:p>
          <a:p>
            <a:r>
              <a:rPr lang="en-US" dirty="0"/>
              <a:t>Obtain a baseline brain MRI (with gadolinium-GAD- if required by drug label) before starting or switching disease-modifying treatment</a:t>
            </a:r>
          </a:p>
          <a:p>
            <a:r>
              <a:rPr lang="en-US" dirty="0"/>
              <a:t>Obtain a new baseline brain MRI usually at 3–6 months after treatment onset to avoid misinterpretation of lesions that developed before therapeutic onset</a:t>
            </a:r>
          </a:p>
          <a:p>
            <a:pPr lvl="1"/>
            <a:r>
              <a:rPr lang="en-US" dirty="0"/>
              <a:t>Longer intervals are to be considered in patients who are treated with disease-modifying therapies that are slow acting</a:t>
            </a:r>
          </a:p>
          <a:p>
            <a:r>
              <a:rPr lang="en-US" dirty="0"/>
              <a:t>Obtain yearly brain MRI while the patient is on the disease-modifying treatment; </a:t>
            </a:r>
          </a:p>
          <a:p>
            <a:pPr lvl="1"/>
            <a:r>
              <a:rPr lang="en-US" dirty="0"/>
              <a:t>Consider longer intervals in clinically stable patients after the first few years of treatment, particularly if safety monitoring is not required</a:t>
            </a:r>
          </a:p>
          <a:p>
            <a:r>
              <a:rPr lang="en-US" dirty="0"/>
              <a:t>In patients who show MRI disease activity that is not associated with clinical activity on a follow-up scan, consider a new MRI scan without GAD  6 months later</a:t>
            </a:r>
          </a:p>
          <a:p>
            <a:r>
              <a:rPr lang="en-US" dirty="0"/>
              <a:t>Use of GAD-based contrast agents is optional and not recommended for all clinical situations (</a:t>
            </a:r>
            <a:r>
              <a:rPr lang="en-US" dirty="0" err="1"/>
              <a:t>ie</a:t>
            </a:r>
            <a:r>
              <a:rPr lang="en-US" dirty="0"/>
              <a:t>, consider new or enlarging T2 lesions as the only measure when a recent </a:t>
            </a:r>
            <a:br>
              <a:rPr lang="en-US" dirty="0"/>
            </a:br>
            <a:r>
              <a:rPr lang="en-US" dirty="0"/>
              <a:t>[</a:t>
            </a:r>
            <a:r>
              <a:rPr lang="en-US" dirty="0" err="1"/>
              <a:t>ie</a:t>
            </a:r>
            <a:r>
              <a:rPr lang="en-US" dirty="0"/>
              <a:t>, ≤1 year] reference scan is available); use GAD judiciously; minimize repeated gadolinium imaging when possible and use a single dose  </a:t>
            </a:r>
          </a:p>
        </p:txBody>
      </p:sp>
    </p:spTree>
    <p:extLst>
      <p:ext uri="{BB962C8B-B14F-4D97-AF65-F5344CB8AC3E}">
        <p14:creationId xmlns:p14="http://schemas.microsoft.com/office/powerpoint/2010/main" val="401143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34460-DB06-370F-F484-F23B7700B8DC}"/>
              </a:ext>
            </a:extLst>
          </p:cNvPr>
          <p:cNvSpPr>
            <a:spLocks noGrp="1"/>
          </p:cNvSpPr>
          <p:nvPr>
            <p:ph type="title"/>
          </p:nvPr>
        </p:nvSpPr>
        <p:spPr>
          <a:xfrm>
            <a:off x="609600" y="199505"/>
            <a:ext cx="10744200" cy="1185577"/>
          </a:xfrm>
        </p:spPr>
        <p:txBody>
          <a:bodyPr>
            <a:normAutofit fontScale="90000"/>
          </a:bodyPr>
          <a:lstStyle/>
          <a:p>
            <a:br>
              <a:rPr lang="en-US" dirty="0"/>
            </a:br>
            <a:r>
              <a:rPr lang="en-US" dirty="0"/>
              <a:t>Additional MRI Methods and Imaging Findings for Multiple Sclerosis Diagnosis and Monitoring </a:t>
            </a:r>
            <a:br>
              <a:rPr lang="en-US" dirty="0"/>
            </a:br>
            <a:endParaRPr lang="en-US" dirty="0"/>
          </a:p>
        </p:txBody>
      </p:sp>
      <p:sp>
        <p:nvSpPr>
          <p:cNvPr id="3" name="Content Placeholder 2">
            <a:extLst>
              <a:ext uri="{FF2B5EF4-FFF2-40B4-BE49-F238E27FC236}">
                <a16:creationId xmlns:a16="http://schemas.microsoft.com/office/drawing/2014/main" id="{AEF4A933-A390-7E6B-9A8C-1BE1F5CC4282}"/>
              </a:ext>
            </a:extLst>
          </p:cNvPr>
          <p:cNvSpPr>
            <a:spLocks noGrp="1"/>
          </p:cNvSpPr>
          <p:nvPr>
            <p:ph sz="half" idx="1"/>
          </p:nvPr>
        </p:nvSpPr>
        <p:spPr>
          <a:xfrm>
            <a:off x="609600" y="1496291"/>
            <a:ext cx="5181600" cy="4680672"/>
          </a:xfrm>
        </p:spPr>
        <p:txBody>
          <a:bodyPr>
            <a:normAutofit fontScale="70000" lnSpcReduction="20000"/>
          </a:bodyPr>
          <a:lstStyle/>
          <a:p>
            <a:r>
              <a:rPr lang="en-US" dirty="0"/>
              <a:t>Novel MRI approaches are being incorporated in diagnostic setting, conduct of clinical trials and research studies, including assessment of central vein sign</a:t>
            </a:r>
          </a:p>
          <a:p>
            <a:r>
              <a:rPr lang="en-US" dirty="0"/>
              <a:t>Chronic active lesions (CALs) have recently garnered attention and might represent the imaging correlate of smoldering inflammation. CALs can be detected as slowly-expanding lesions (SELs) by conventional T2 and T1-WI sequences using serial MRI or as paramagnetic rim lesions (PRLs) </a:t>
            </a:r>
          </a:p>
          <a:p>
            <a:r>
              <a:rPr lang="en-US" dirty="0"/>
              <a:t>The PRLs are usually detected on susceptibility-based MRI sequences such as: phase-imaging, susceptibility-weighted imaging (SWI) and quantitative susceptibility mapping (QSM). These lesions reflect ongoing tissue loss, and their presence has been proposed as an MRI marker of chronic inflammatory activity </a:t>
            </a:r>
          </a:p>
        </p:txBody>
      </p:sp>
      <p:sp>
        <p:nvSpPr>
          <p:cNvPr id="14" name="Content Placeholder 13">
            <a:extLst>
              <a:ext uri="{FF2B5EF4-FFF2-40B4-BE49-F238E27FC236}">
                <a16:creationId xmlns:a16="http://schemas.microsoft.com/office/drawing/2014/main" id="{85D9776F-FF2A-2E2D-EDCD-E295F1C461BA}"/>
              </a:ext>
            </a:extLst>
          </p:cNvPr>
          <p:cNvSpPr>
            <a:spLocks noGrp="1"/>
          </p:cNvSpPr>
          <p:nvPr>
            <p:ph sz="half" idx="2"/>
          </p:nvPr>
        </p:nvSpPr>
        <p:spPr>
          <a:xfrm>
            <a:off x="5943600" y="1496291"/>
            <a:ext cx="5181600" cy="4680672"/>
          </a:xfrm>
        </p:spPr>
        <p:txBody>
          <a:bodyPr>
            <a:normAutofit fontScale="70000" lnSpcReduction="20000"/>
          </a:bodyPr>
          <a:lstStyle/>
          <a:p>
            <a:r>
              <a:rPr lang="en-US" dirty="0"/>
              <a:t>However, their identification </a:t>
            </a:r>
            <a:br>
              <a:rPr lang="en-US" dirty="0"/>
            </a:br>
            <a:r>
              <a:rPr lang="en-US" dirty="0"/>
              <a:t>is not yet standardized, </a:t>
            </a:r>
            <a:br>
              <a:rPr lang="en-US" dirty="0"/>
            </a:br>
            <a:r>
              <a:rPr lang="en-US" dirty="0"/>
              <a:t>lasting long time and </a:t>
            </a:r>
          </a:p>
          <a:p>
            <a:r>
              <a:rPr lang="en-US" dirty="0"/>
              <a:t>thus, cannot be routinely </a:t>
            </a:r>
            <a:br>
              <a:rPr lang="en-US" dirty="0"/>
            </a:br>
            <a:r>
              <a:rPr lang="en-US" dirty="0"/>
              <a:t>recommended</a:t>
            </a:r>
          </a:p>
          <a:p>
            <a:endParaRPr lang="en-US" dirty="0"/>
          </a:p>
          <a:p>
            <a:endParaRPr lang="en-US" dirty="0"/>
          </a:p>
          <a:p>
            <a:r>
              <a:rPr lang="en-US" dirty="0"/>
              <a:t>Foci of leptomeningeal GAD </a:t>
            </a:r>
            <a:br>
              <a:rPr lang="en-US" dirty="0"/>
            </a:br>
            <a:r>
              <a:rPr lang="en-US" dirty="0"/>
              <a:t>enhancement are more </a:t>
            </a:r>
            <a:br>
              <a:rPr lang="en-US" dirty="0"/>
            </a:br>
            <a:r>
              <a:rPr lang="en-US" dirty="0"/>
              <a:t>frequent in patients with </a:t>
            </a:r>
            <a:br>
              <a:rPr lang="en-US" dirty="0"/>
            </a:br>
            <a:r>
              <a:rPr lang="en-US" dirty="0"/>
              <a:t>SPMS than in patients with </a:t>
            </a:r>
            <a:br>
              <a:rPr lang="en-US" dirty="0"/>
            </a:br>
            <a:r>
              <a:rPr lang="en-US" dirty="0"/>
              <a:t>other types of MS. However, </a:t>
            </a:r>
            <a:br>
              <a:rPr lang="en-US" dirty="0"/>
            </a:br>
            <a:r>
              <a:rPr lang="en-US" dirty="0"/>
              <a:t>once apparent, the foci are </a:t>
            </a:r>
            <a:br>
              <a:rPr lang="en-US" dirty="0"/>
            </a:br>
            <a:r>
              <a:rPr lang="en-US" dirty="0"/>
              <a:t>generally constant over a long </a:t>
            </a:r>
            <a:br>
              <a:rPr lang="en-US" dirty="0"/>
            </a:br>
            <a:r>
              <a:rPr lang="en-US" dirty="0"/>
              <a:t>period of time, and no effect of </a:t>
            </a:r>
            <a:br>
              <a:rPr lang="en-US" dirty="0"/>
            </a:br>
            <a:r>
              <a:rPr lang="en-US" dirty="0"/>
              <a:t>disease-modifying treatments </a:t>
            </a:r>
            <a:br>
              <a:rPr lang="en-US" dirty="0"/>
            </a:br>
            <a:r>
              <a:rPr lang="en-US" dirty="0"/>
              <a:t>has been shown on the size </a:t>
            </a:r>
            <a:br>
              <a:rPr lang="en-US" dirty="0"/>
            </a:br>
            <a:r>
              <a:rPr lang="en-US" dirty="0"/>
              <a:t>or number of foci</a:t>
            </a:r>
          </a:p>
        </p:txBody>
      </p:sp>
      <p:sp>
        <p:nvSpPr>
          <p:cNvPr id="10" name="Footer Placeholder 9">
            <a:extLst>
              <a:ext uri="{FF2B5EF4-FFF2-40B4-BE49-F238E27FC236}">
                <a16:creationId xmlns:a16="http://schemas.microsoft.com/office/drawing/2014/main" id="{01D06519-660E-B6F1-549C-3A5301DB7082}"/>
              </a:ext>
            </a:extLst>
          </p:cNvPr>
          <p:cNvSpPr>
            <a:spLocks noGrp="1"/>
          </p:cNvSpPr>
          <p:nvPr>
            <p:ph type="ftr" sz="quarter" idx="3"/>
          </p:nvPr>
        </p:nvSpPr>
        <p:spPr>
          <a:xfrm>
            <a:off x="609600" y="6356350"/>
            <a:ext cx="10515599" cy="442131"/>
          </a:xfrm>
        </p:spPr>
        <p:txBody>
          <a:bodyPr/>
          <a:lstStyle/>
          <a:p>
            <a:r>
              <a:rPr lang="en-US" dirty="0"/>
              <a:t>CAL, chronic active lesion; PRL, paramagnetic rim lesion; SEL, slowly-expanding lesion; SWI, susceptibility-weighted imaging; QSM, quantitative susceptibility mapping.</a:t>
            </a:r>
          </a:p>
        </p:txBody>
      </p:sp>
      <p:grpSp>
        <p:nvGrpSpPr>
          <p:cNvPr id="4" name="Group 3">
            <a:extLst>
              <a:ext uri="{FF2B5EF4-FFF2-40B4-BE49-F238E27FC236}">
                <a16:creationId xmlns:a16="http://schemas.microsoft.com/office/drawing/2014/main" id="{9F1B398F-FFDD-EDD2-7543-3AF93FADF0D2}"/>
              </a:ext>
            </a:extLst>
          </p:cNvPr>
          <p:cNvGrpSpPr/>
          <p:nvPr/>
        </p:nvGrpSpPr>
        <p:grpSpPr>
          <a:xfrm>
            <a:off x="9534291" y="1564469"/>
            <a:ext cx="1960629" cy="1703720"/>
            <a:chOff x="8095053" y="2109110"/>
            <a:chExt cx="1291984" cy="1467827"/>
          </a:xfrm>
        </p:grpSpPr>
        <p:pic>
          <p:nvPicPr>
            <p:cNvPr id="5" name="Google Shape;299;p30">
              <a:extLst>
                <a:ext uri="{FF2B5EF4-FFF2-40B4-BE49-F238E27FC236}">
                  <a16:creationId xmlns:a16="http://schemas.microsoft.com/office/drawing/2014/main" id="{32E09F2B-5628-00FC-EFB1-5BD4734B6DF2}"/>
                </a:ext>
              </a:extLst>
            </p:cNvPr>
            <p:cNvPicPr preferRelativeResize="0"/>
            <p:nvPr/>
          </p:nvPicPr>
          <p:blipFill rotWithShape="1">
            <a:blip r:embed="rId2">
              <a:alphaModFix/>
            </a:blip>
            <a:srcRect l="39512" t="13856" r="38459" b="14201"/>
            <a:stretch/>
          </p:blipFill>
          <p:spPr>
            <a:xfrm>
              <a:off x="8095053" y="2109110"/>
              <a:ext cx="1291984" cy="1467827"/>
            </a:xfrm>
            <a:prstGeom prst="rect">
              <a:avLst/>
            </a:prstGeom>
            <a:noFill/>
            <a:ln>
              <a:noFill/>
            </a:ln>
          </p:spPr>
        </p:pic>
        <p:cxnSp>
          <p:nvCxnSpPr>
            <p:cNvPr id="6" name="Straight Arrow Connector 5">
              <a:extLst>
                <a:ext uri="{FF2B5EF4-FFF2-40B4-BE49-F238E27FC236}">
                  <a16:creationId xmlns:a16="http://schemas.microsoft.com/office/drawing/2014/main" id="{18ABA39D-506A-A582-07BF-5AB84DE983AD}"/>
                </a:ext>
              </a:extLst>
            </p:cNvPr>
            <p:cNvCxnSpPr/>
            <p:nvPr/>
          </p:nvCxnSpPr>
          <p:spPr>
            <a:xfrm>
              <a:off x="8492149" y="2317686"/>
              <a:ext cx="81481" cy="162963"/>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E4A9456E-3707-0188-590A-79E0067DEF14}"/>
              </a:ext>
            </a:extLst>
          </p:cNvPr>
          <p:cNvGrpSpPr/>
          <p:nvPr/>
        </p:nvGrpSpPr>
        <p:grpSpPr>
          <a:xfrm>
            <a:off x="9534292" y="3814802"/>
            <a:ext cx="1960628" cy="1478729"/>
            <a:chOff x="10434122" y="3895443"/>
            <a:chExt cx="1602463" cy="1403287"/>
          </a:xfrm>
        </p:grpSpPr>
        <p:pic>
          <p:nvPicPr>
            <p:cNvPr id="8" name="Content Placeholder 4">
              <a:extLst>
                <a:ext uri="{FF2B5EF4-FFF2-40B4-BE49-F238E27FC236}">
                  <a16:creationId xmlns:a16="http://schemas.microsoft.com/office/drawing/2014/main" id="{7ABB5922-4B3C-1D45-486F-AC6CECBDEAF4}"/>
                </a:ext>
              </a:extLst>
            </p:cNvPr>
            <p:cNvPicPr>
              <a:picLocks noChangeAspect="1"/>
            </p:cNvPicPr>
            <p:nvPr/>
          </p:nvPicPr>
          <p:blipFill rotWithShape="1">
            <a:blip r:embed="rId3">
              <a:extLst>
                <a:ext uri="{28A0092B-C50C-407E-A947-70E740481C1C}">
                  <a14:useLocalDpi xmlns:a14="http://schemas.microsoft.com/office/drawing/2010/main" val="0"/>
                </a:ext>
              </a:extLst>
            </a:blip>
            <a:srcRect l="31589" t="38772" r="48094" b="28978"/>
            <a:stretch/>
          </p:blipFill>
          <p:spPr>
            <a:xfrm>
              <a:off x="10434122" y="3895443"/>
              <a:ext cx="1602463" cy="1403287"/>
            </a:xfrm>
            <a:prstGeom prst="rect">
              <a:avLst/>
            </a:prstGeom>
          </p:spPr>
        </p:pic>
        <p:cxnSp>
          <p:nvCxnSpPr>
            <p:cNvPr id="9" name="Straight Arrow Connector 8">
              <a:extLst>
                <a:ext uri="{FF2B5EF4-FFF2-40B4-BE49-F238E27FC236}">
                  <a16:creationId xmlns:a16="http://schemas.microsoft.com/office/drawing/2014/main" id="{286583BD-1BA7-7AAC-54A7-F36CC7456C86}"/>
                </a:ext>
              </a:extLst>
            </p:cNvPr>
            <p:cNvCxnSpPr>
              <a:cxnSpLocks/>
            </p:cNvCxnSpPr>
            <p:nvPr/>
          </p:nvCxnSpPr>
          <p:spPr>
            <a:xfrm flipH="1">
              <a:off x="10910582" y="4073293"/>
              <a:ext cx="161806" cy="185461"/>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1529861"/>
      </p:ext>
    </p:extLst>
  </p:cSld>
  <p:clrMapOvr>
    <a:masterClrMapping/>
  </p:clrMapOvr>
</p:sld>
</file>

<file path=ppt/theme/theme1.xml><?xml version="1.0" encoding="utf-8"?>
<a:theme xmlns:a="http://schemas.openxmlformats.org/drawingml/2006/main" name="Neurology-Theme-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Theme-2023" id="{BF4BFBD8-ACBB-FF46-8521-64AEA4B95199}" vid="{B3AE9A93-9541-9646-821D-9964A1A6F7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5" ma:contentTypeDescription="Create a new document." ma:contentTypeScope="" ma:versionID="253f81baf9dbeeb19c3962fd02be5c00">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6fed9c7c03c97ba4c9dbb438d9c3bb9b"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FFFA0B-0DBC-4257-A2BC-D02D05173D9C}">
  <ds:schemaRefs>
    <ds:schemaRef ds:uri="http://schemas.microsoft.com/office/2006/metadata/properties"/>
    <ds:schemaRef ds:uri="http://schemas.microsoft.com/office/infopath/2007/PartnerControls"/>
    <ds:schemaRef ds:uri="f55e9ad1-4522-4e5b-8d2e-6f450f6d945f"/>
    <ds:schemaRef ds:uri="a9d8bbac-cce3-475c-b9fe-65ecbcec7edd"/>
  </ds:schemaRefs>
</ds:datastoreItem>
</file>

<file path=customXml/itemProps2.xml><?xml version="1.0" encoding="utf-8"?>
<ds:datastoreItem xmlns:ds="http://schemas.openxmlformats.org/officeDocument/2006/customXml" ds:itemID="{10D1C346-00CE-40B4-A382-9AC9F97593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9FDA06-80D6-4426-A673-AA5C10BAC3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Neurology-Theme-2023</Template>
  <TotalTime>502</TotalTime>
  <Words>1325</Words>
  <Application>Microsoft Macintosh PowerPoint</Application>
  <PresentationFormat>Widescreen</PresentationFormat>
  <Paragraphs>88</Paragraphs>
  <Slides>10</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Century Gothic</vt:lpstr>
      <vt:lpstr>Trebuchet MS</vt:lpstr>
      <vt:lpstr>Neurology-Theme-2023</vt:lpstr>
      <vt:lpstr>Office Theme</vt:lpstr>
      <vt:lpstr>Advancements in MRI Technology: Improved Diagnosis and Monitoring of MS </vt:lpstr>
      <vt:lpstr>PowerPoint Presentation</vt:lpstr>
      <vt:lpstr>Disclaimer</vt:lpstr>
      <vt:lpstr>MRI: Essential Impact in Early, Accurate MS Diagnosis</vt:lpstr>
      <vt:lpstr>MRI Guidelines for Dx and Monitoring MS </vt:lpstr>
      <vt:lpstr>Standardized MRI for Dx of MS </vt:lpstr>
      <vt:lpstr>Image Interpretation:  </vt:lpstr>
      <vt:lpstr>  Monitoring of Treatment Effectiveness and Prediction of Treatment Response  </vt:lpstr>
      <vt:lpstr> Additional MRI Methods and Imaging Findings for Multiple Sclerosis Diagnosis and Monitoring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Advancements in MRI Technology: Improved Diagnosis and Monitoring of MS  </dc:title>
  <dc:creator>Bianca Weinstock-Guttman</dc:creator>
  <cp:lastModifiedBy>Moriah Diethorn</cp:lastModifiedBy>
  <cp:revision>42</cp:revision>
  <dcterms:created xsi:type="dcterms:W3CDTF">2023-11-02T22:58:35Z</dcterms:created>
  <dcterms:modified xsi:type="dcterms:W3CDTF">2023-12-15T14:30:55Z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y fmtid="{D5CDD505-2E9C-101B-9397-08002B2CF9AE}" pid="3" name="MediaServiceImageTags">
    <vt:lpwstr/>
  </property>
</Properties>
</file>