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0" r:id="rId4"/>
    <p:sldMasterId id="2147483813" r:id="rId5"/>
    <p:sldMasterId id="2147483825" r:id="rId6"/>
  </p:sldMasterIdLst>
  <p:notesMasterIdLst>
    <p:notesMasterId r:id="rId19"/>
  </p:notesMasterIdLst>
  <p:sldIdLst>
    <p:sldId id="262" r:id="rId7"/>
    <p:sldId id="265" r:id="rId8"/>
    <p:sldId id="787" r:id="rId9"/>
    <p:sldId id="305" r:id="rId10"/>
    <p:sldId id="306" r:id="rId11"/>
    <p:sldId id="655" r:id="rId12"/>
    <p:sldId id="389" r:id="rId13"/>
    <p:sldId id="668" r:id="rId14"/>
    <p:sldId id="670" r:id="rId15"/>
    <p:sldId id="671" r:id="rId16"/>
    <p:sldId id="673" r:id="rId17"/>
    <p:sldId id="78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0" userDrawn="1">
          <p15:clr>
            <a:srgbClr val="A4A3A4"/>
          </p15:clr>
        </p15:guide>
        <p15:guide id="2" orient="horz" pos="4080" userDrawn="1">
          <p15:clr>
            <a:srgbClr val="A4A3A4"/>
          </p15:clr>
        </p15:guide>
        <p15:guide id="3" pos="387" userDrawn="1">
          <p15:clr>
            <a:srgbClr val="A4A3A4"/>
          </p15:clr>
        </p15:guide>
        <p15:guide id="4" pos="724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6EB12EAF-BC4E-6B6B-0102-503011D8EEE7}" name="Emily Jebing" initials="EJ" userId="Emily Jebing" providerId="None"/>
  <p188:author id="{52C4C9BB-C807-8705-0B08-A3DF41A8D64B}" name="Moriah Diethorn" initials="MD" userId="Moriah Diethorn" providerId="None"/>
  <p188:author id="{D47A32F2-A097-A01D-F7FF-2E045A3A27AA}" name="Olivia Marshall" initials="OM" userId="S::omarshall@ushealthconnect.com::ff4eb11f-1293-460e-bc55-670f617c42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eedman, Mark" initials="FM" lastIdx="1" clrIdx="0">
    <p:extLst>
      <p:ext uri="{19B8F6BF-5375-455C-9EA6-DF929625EA0E}">
        <p15:presenceInfo xmlns:p15="http://schemas.microsoft.com/office/powerpoint/2012/main" userId="S-1-5-21-2125414852-1365326508-339680022-7891" providerId="AD"/>
      </p:ext>
    </p:extLst>
  </p:cmAuthor>
  <p:cmAuthor id="2" name="Mark S Freedman" initials="MSF" lastIdx="4" clrIdx="1">
    <p:extLst>
      <p:ext uri="{19B8F6BF-5375-455C-9EA6-DF929625EA0E}">
        <p15:presenceInfo xmlns:p15="http://schemas.microsoft.com/office/powerpoint/2012/main" userId="Mark S Freed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33CC"/>
    <a:srgbClr val="FF66FF"/>
    <a:srgbClr val="00FFFF"/>
    <a:srgbClr val="0000FF"/>
    <a:srgbClr val="7B1340"/>
    <a:srgbClr val="D7DEEC"/>
    <a:srgbClr val="D7E8EC"/>
    <a:srgbClr val="ECEFF6"/>
    <a:srgbClr val="610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2" autoAdjust="0"/>
    <p:restoredTop sz="96327" autoAdjust="0"/>
  </p:normalViewPr>
  <p:slideViewPr>
    <p:cSldViewPr snapToGrid="0" snapToObjects="1">
      <p:cViewPr varScale="1">
        <p:scale>
          <a:sx n="119" d="100"/>
          <a:sy n="119" d="100"/>
        </p:scale>
        <p:origin x="1096" y="184"/>
      </p:cViewPr>
      <p:guideLst>
        <p:guide orient="horz" pos="1270"/>
        <p:guide orient="horz" pos="4080"/>
        <p:guide pos="387"/>
        <p:guide pos="7245"/>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4027075-C693-4FDC-B6B6-B0C18C6967E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GB"/>
          </a:p>
        </p:txBody>
      </p:sp>
      <p:sp>
        <p:nvSpPr>
          <p:cNvPr id="9219" name="Rectangle 3">
            <a:extLst>
              <a:ext uri="{FF2B5EF4-FFF2-40B4-BE49-F238E27FC236}">
                <a16:creationId xmlns:a16="http://schemas.microsoft.com/office/drawing/2014/main" id="{43869212-6109-4842-B2DF-7B5CF704803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GB"/>
          </a:p>
        </p:txBody>
      </p:sp>
      <p:sp>
        <p:nvSpPr>
          <p:cNvPr id="39940" name="Rectangle 4">
            <a:extLst>
              <a:ext uri="{FF2B5EF4-FFF2-40B4-BE49-F238E27FC236}">
                <a16:creationId xmlns:a16="http://schemas.microsoft.com/office/drawing/2014/main" id="{25E1F250-F054-46FD-8A86-092C852BF07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AED93C1C-53F7-4E32-91B8-76F9CADEE89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a:extLst>
              <a:ext uri="{FF2B5EF4-FFF2-40B4-BE49-F238E27FC236}">
                <a16:creationId xmlns:a16="http://schemas.microsoft.com/office/drawing/2014/main" id="{1F62D95F-64D4-4959-9447-442F31BCE35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GB"/>
          </a:p>
        </p:txBody>
      </p:sp>
      <p:sp>
        <p:nvSpPr>
          <p:cNvPr id="9223" name="Rectangle 7">
            <a:extLst>
              <a:ext uri="{FF2B5EF4-FFF2-40B4-BE49-F238E27FC236}">
                <a16:creationId xmlns:a16="http://schemas.microsoft.com/office/drawing/2014/main" id="{9EE1C8C1-E5F9-4E76-87CE-9BD12E6B937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2725B6-FA1B-4B04-B979-6C32260C418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725B6-FA1B-4B04-B979-6C32260C418F}" type="slidenum">
              <a:rPr lang="en-GB" altLang="en-US" smtClean="0"/>
              <a:pPr/>
              <a:t>8</a:t>
            </a:fld>
            <a:endParaRPr lang="en-GB" altLang="en-US"/>
          </a:p>
        </p:txBody>
      </p:sp>
    </p:spTree>
    <p:extLst>
      <p:ext uri="{BB962C8B-B14F-4D97-AF65-F5344CB8AC3E}">
        <p14:creationId xmlns:p14="http://schemas.microsoft.com/office/powerpoint/2010/main" val="167767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725B6-FA1B-4B04-B979-6C32260C418F}" type="slidenum">
              <a:rPr lang="en-GB" altLang="en-US" smtClean="0"/>
              <a:pPr/>
              <a:t>9</a:t>
            </a:fld>
            <a:endParaRPr lang="en-GB" altLang="en-US"/>
          </a:p>
        </p:txBody>
      </p:sp>
    </p:spTree>
    <p:extLst>
      <p:ext uri="{BB962C8B-B14F-4D97-AF65-F5344CB8AC3E}">
        <p14:creationId xmlns:p14="http://schemas.microsoft.com/office/powerpoint/2010/main" val="18716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5441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2986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828800" y="2819400"/>
            <a:ext cx="8534400" cy="1752600"/>
          </a:xfrm>
        </p:spPr>
        <p:txBody>
          <a:bodyPr/>
          <a:lstStyle>
            <a:lvl1pPr marL="0" indent="0" algn="ctr">
              <a:buNone/>
              <a:defRPr sz="1600" b="1" i="0" cap="none" spc="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8" name="Title 7"/>
          <p:cNvSpPr>
            <a:spLocks noGrp="1"/>
          </p:cNvSpPr>
          <p:nvPr>
            <p:ph type="ctrTitle"/>
          </p:nvPr>
        </p:nvSpPr>
        <p:spPr>
          <a:xfrm>
            <a:off x="285709" y="1428736"/>
            <a:ext cx="11715832" cy="928694"/>
          </a:xfrm>
          <a:noFill/>
        </p:spPr>
        <p:txBody>
          <a:bodyPr anchor="b"/>
          <a:lstStyle>
            <a:lvl1pPr algn="ctr">
              <a:defRPr sz="4200" baseline="0">
                <a:solidFill>
                  <a:srgbClr val="6B6057"/>
                </a:solidFill>
              </a:defRPr>
            </a:lvl1pPr>
          </a:lstStyle>
          <a:p>
            <a:r>
              <a:rPr kumimoji="0" lang="en-US"/>
              <a:t>Click to edit Master title style</a:t>
            </a:r>
            <a:endParaRPr kumimoji="0" lang="en-US" dirty="0"/>
          </a:p>
        </p:txBody>
      </p:sp>
      <p:sp>
        <p:nvSpPr>
          <p:cNvPr id="25" name="Text Placeholder 24"/>
          <p:cNvSpPr>
            <a:spLocks noGrp="1"/>
          </p:cNvSpPr>
          <p:nvPr>
            <p:ph type="body" sz="quarter" idx="12" hasCustomPrompt="1"/>
          </p:nvPr>
        </p:nvSpPr>
        <p:spPr>
          <a:xfrm>
            <a:off x="1905000" y="4786313"/>
            <a:ext cx="8477251" cy="1071562"/>
          </a:xfrm>
        </p:spPr>
        <p:txBody>
          <a:bodyPr>
            <a:normAutofit/>
          </a:bodyPr>
          <a:lstStyle>
            <a:lvl1pPr algn="ctr">
              <a:buFontTx/>
              <a:buNone/>
              <a:defRPr sz="1600" b="1" baseline="0">
                <a:solidFill>
                  <a:schemeClr val="tx1"/>
                </a:solidFill>
              </a:defRPr>
            </a:lvl1pPr>
          </a:lstStyle>
          <a:p>
            <a:pPr lvl="0"/>
            <a:r>
              <a:rPr lang="fr-CA" dirty="0"/>
              <a:t>Click to </a:t>
            </a:r>
            <a:r>
              <a:rPr lang="fr-CA" dirty="0" err="1"/>
              <a:t>edit</a:t>
            </a:r>
            <a:r>
              <a:rPr lang="fr-CA" dirty="0"/>
              <a:t> </a:t>
            </a:r>
            <a:r>
              <a:rPr lang="fr-CA" dirty="0" err="1"/>
              <a:t>text</a:t>
            </a:r>
            <a:endParaRPr lang="en-US" dirty="0"/>
          </a:p>
        </p:txBody>
      </p:sp>
    </p:spTree>
    <p:extLst>
      <p:ext uri="{BB962C8B-B14F-4D97-AF65-F5344CB8AC3E}">
        <p14:creationId xmlns:p14="http://schemas.microsoft.com/office/powerpoint/2010/main" val="4002619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6" y="1412776"/>
            <a:ext cx="11338560" cy="4686272"/>
          </a:xfrm>
        </p:spPr>
        <p:txBody>
          <a:bodyPr/>
          <a:lstStyle>
            <a:lvl1pPr>
              <a:buClr>
                <a:srgbClr val="005DAA"/>
              </a:buClr>
              <a:buSzPct val="100000"/>
              <a:defRPr baseline="0">
                <a:solidFill>
                  <a:schemeClr val="tx1"/>
                </a:solidFill>
              </a:defRPr>
            </a:lvl1pPr>
            <a:lvl2pPr marL="548640" indent="-274320">
              <a:buClr>
                <a:srgbClr val="005DAA"/>
              </a:buClr>
              <a:buSzPct val="100000"/>
              <a:buFont typeface="Calisto MT" pitchFamily="18" charset="0"/>
              <a:buChar char="–"/>
              <a:defRPr baseline="0">
                <a:solidFill>
                  <a:srgbClr val="005DAA"/>
                </a:solidFill>
              </a:defRPr>
            </a:lvl2pPr>
            <a:lvl3pPr marL="822960" indent="-228600">
              <a:buClr>
                <a:srgbClr val="005DAA"/>
              </a:buClr>
              <a:buFont typeface="Wingdings" pitchFamily="2" charset="2"/>
              <a:buChar char="§"/>
              <a:defRPr baseline="0">
                <a:solidFill>
                  <a:schemeClr val="tx1"/>
                </a:solidFill>
              </a:defRPr>
            </a:lvl3pPr>
            <a:lvl4pPr marL="1097280" indent="-228600">
              <a:buClr>
                <a:srgbClr val="005DAA"/>
              </a:buClr>
              <a:buFont typeface="Calisto MT" pitchFamily="18" charset="0"/>
              <a:buChar char="–"/>
              <a:defRPr baseline="0">
                <a:solidFill>
                  <a:srgbClr val="005DAA"/>
                </a:solidFill>
              </a:defRPr>
            </a:lvl4pPr>
            <a:lvl5pPr>
              <a:buClr>
                <a:srgbClr val="005DAA"/>
              </a:buClr>
              <a:defRPr baseline="0">
                <a:solidFill>
                  <a:schemeClr val="tx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Title Placeholder 21"/>
          <p:cNvSpPr>
            <a:spLocks noGrp="1"/>
          </p:cNvSpPr>
          <p:nvPr>
            <p:ph type="title"/>
          </p:nvPr>
        </p:nvSpPr>
        <p:spPr>
          <a:xfrm>
            <a:off x="1391477" y="88894"/>
            <a:ext cx="9941163" cy="1035851"/>
          </a:xfrm>
          <a:prstGeom prst="rect">
            <a:avLst/>
          </a:prstGeom>
          <a:noFill/>
        </p:spPr>
        <p:txBody>
          <a:bodyPr vert="horz" anchor="t" anchorCtr="0">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2803511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18809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87377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555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2709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4902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13962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8591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65933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4496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57944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10714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1805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13648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584912400"/>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2261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60371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872017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5807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8062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52826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02621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2271033"/>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74349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1-Col: 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dirty="0"/>
          </a:p>
        </p:txBody>
      </p:sp>
      <p:sp>
        <p:nvSpPr>
          <p:cNvPr id="6" name="Text Placeholder 4"/>
          <p:cNvSpPr>
            <a:spLocks noGrp="1"/>
          </p:cNvSpPr>
          <p:nvPr>
            <p:ph type="body" sz="quarter" idx="13"/>
          </p:nvPr>
        </p:nvSpPr>
        <p:spPr>
          <a:xfrm>
            <a:off x="575733" y="6165091"/>
            <a:ext cx="10092267" cy="366183"/>
          </a:xfrm>
        </p:spPr>
        <p:txBody>
          <a:bodyPr lIns="0" tIns="0" rIns="0" bIns="0" anchor="b"/>
          <a:lstStyle>
            <a:lvl1pPr>
              <a:defRPr sz="800">
                <a:solidFill>
                  <a:srgbClr val="333333"/>
                </a:solidFill>
              </a:defRPr>
            </a:lvl1pPr>
            <a:lvl2pPr marL="0" indent="0">
              <a:buNone/>
              <a:defRPr sz="600">
                <a:solidFill>
                  <a:srgbClr val="333333"/>
                </a:solidFill>
              </a:defRPr>
            </a:lvl2pPr>
          </a:lstStyle>
          <a:p>
            <a:pPr lvl="0"/>
            <a:r>
              <a:rPr lang="en-US" dirty="0"/>
              <a:t>Edit Master text styles</a:t>
            </a:r>
          </a:p>
          <a:p>
            <a:pPr lvl="1"/>
            <a:r>
              <a:rPr lang="en-US" dirty="0"/>
              <a:t>Second level</a:t>
            </a:r>
          </a:p>
        </p:txBody>
      </p:sp>
      <p:sp>
        <p:nvSpPr>
          <p:cNvPr id="5" name="Slide Number Placeholder 2">
            <a:extLst>
              <a:ext uri="{FF2B5EF4-FFF2-40B4-BE49-F238E27FC236}">
                <a16:creationId xmlns:a16="http://schemas.microsoft.com/office/drawing/2014/main" id="{9ED1156E-3787-C8EB-46A6-32106479421C}"/>
              </a:ext>
            </a:extLst>
          </p:cNvPr>
          <p:cNvSpPr>
            <a:spLocks noGrp="1"/>
          </p:cNvSpPr>
          <p:nvPr>
            <p:ph type="sldNum" sz="quarter" idx="14"/>
          </p:nvPr>
        </p:nvSpPr>
        <p:spPr/>
        <p:txBody>
          <a:bodyPr/>
          <a:lstStyle>
            <a:lvl1pPr defTabSz="457200" eaLnBrk="1" hangingPunct="1">
              <a:defRPr sz="600">
                <a:solidFill>
                  <a:srgbClr val="7F7F7F"/>
                </a:solidFill>
                <a:latin typeface="Arial" panose="020B0604020202020204" pitchFamily="34" charset="0"/>
              </a:defRPr>
            </a:lvl1pPr>
          </a:lstStyle>
          <a:p>
            <a:pPr>
              <a:defRPr/>
            </a:pPr>
            <a:fld id="{A482BC93-5022-F546-83BF-8FD825999188}" type="slidenum">
              <a:rPr lang="en-US" altLang="en-US"/>
              <a:pPr>
                <a:defRPr/>
              </a:pPr>
              <a:t>‹#›</a:t>
            </a:fld>
            <a:endParaRPr lang="en-US" altLang="en-US"/>
          </a:p>
        </p:txBody>
      </p:sp>
    </p:spTree>
    <p:extLst>
      <p:ext uri="{BB962C8B-B14F-4D97-AF65-F5344CB8AC3E}">
        <p14:creationId xmlns:p14="http://schemas.microsoft.com/office/powerpoint/2010/main" val="193083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378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1604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1833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1362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4878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3290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86047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15384822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58823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99"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a:extLst>
              <a:ext uri="{FF2B5EF4-FFF2-40B4-BE49-F238E27FC236}">
                <a16:creationId xmlns:a16="http://schemas.microsoft.com/office/drawing/2014/main" id="{DFB6EA26-F898-4FB1-B41D-0B680D9E3027}"/>
              </a:ext>
            </a:extLst>
          </p:cNvPr>
          <p:cNvSpPr>
            <a:spLocks noGrp="1"/>
          </p:cNvSpPr>
          <p:nvPr>
            <p:ph type="title"/>
          </p:nvPr>
        </p:nvSpPr>
        <p:spPr>
          <a:xfrm>
            <a:off x="609601" y="1384886"/>
            <a:ext cx="10515600" cy="2852737"/>
          </a:xfrm>
        </p:spPr>
        <p:txBody>
          <a:bodyPr>
            <a:normAutofit/>
          </a:bodyPr>
          <a:lstStyle/>
          <a:p>
            <a:r>
              <a:rPr lang="en-CA" altLang="en-US" dirty="0"/>
              <a:t>Navigating the Diagnostic Maze</a:t>
            </a:r>
            <a:br>
              <a:rPr lang="en-CA" altLang="en-US" dirty="0"/>
            </a:br>
            <a:r>
              <a:rPr lang="en-CA" altLang="en-US" dirty="0"/>
              <a:t>Strategies for Excluding MS Disease Mimics</a:t>
            </a:r>
            <a:endParaRPr lang="en-US" altLang="en-US" dirty="0"/>
          </a:p>
        </p:txBody>
      </p:sp>
      <p:sp>
        <p:nvSpPr>
          <p:cNvPr id="2" name="Text Placeholder 1">
            <a:extLst>
              <a:ext uri="{FF2B5EF4-FFF2-40B4-BE49-F238E27FC236}">
                <a16:creationId xmlns:a16="http://schemas.microsoft.com/office/drawing/2014/main" id="{27A2BA64-0D8A-4147-851B-489386593A2A}"/>
              </a:ext>
            </a:extLst>
          </p:cNvPr>
          <p:cNvSpPr>
            <a:spLocks noGrp="1"/>
          </p:cNvSpPr>
          <p:nvPr>
            <p:ph type="body" idx="1"/>
          </p:nvPr>
        </p:nvSpPr>
        <p:spPr>
          <a:xfrm>
            <a:off x="609601" y="4237623"/>
            <a:ext cx="10515600" cy="1852027"/>
          </a:xfrm>
        </p:spPr>
        <p:txBody>
          <a:bodyPr>
            <a:normAutofit fontScale="85000" lnSpcReduction="20000"/>
          </a:bodyPr>
          <a:lstStyle/>
          <a:p>
            <a:r>
              <a:rPr lang="en-US" dirty="0"/>
              <a:t>Dr. Mark S. Freedman, MSc, MD, FANA, FAAN, CSPQ, FRCPC</a:t>
            </a:r>
          </a:p>
          <a:p>
            <a:r>
              <a:rPr lang="en-US" dirty="0"/>
              <a:t>Professor of Neurology</a:t>
            </a:r>
          </a:p>
          <a:p>
            <a:r>
              <a:rPr lang="en-US" dirty="0"/>
              <a:t>University of Ottawa</a:t>
            </a:r>
          </a:p>
          <a:p>
            <a:r>
              <a:rPr lang="en-US" dirty="0"/>
              <a:t>Sr. Scientist</a:t>
            </a:r>
          </a:p>
          <a:p>
            <a:r>
              <a:rPr lang="en-US" dirty="0"/>
              <a:t>Ottawa Hospital Research Institute</a:t>
            </a:r>
          </a:p>
          <a:p>
            <a:r>
              <a:rPr lang="en-US" dirty="0"/>
              <a:t>Ottawa, Canada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4B11A4-F8A2-47C4-8AC8-9CE4571C54C5}"/>
              </a:ext>
            </a:extLst>
          </p:cNvPr>
          <p:cNvSpPr>
            <a:spLocks noGrp="1"/>
          </p:cNvSpPr>
          <p:nvPr>
            <p:ph type="title"/>
          </p:nvPr>
        </p:nvSpPr>
        <p:spPr>
          <a:xfrm>
            <a:off x="609600" y="199505"/>
            <a:ext cx="10744200" cy="1185577"/>
          </a:xfrm>
        </p:spPr>
        <p:txBody>
          <a:bodyPr>
            <a:normAutofit/>
          </a:bodyPr>
          <a:lstStyle/>
          <a:p>
            <a:r>
              <a:rPr lang="en-US" dirty="0"/>
              <a:t>CSF in MS Diagnosis: Typical of MS</a:t>
            </a:r>
          </a:p>
        </p:txBody>
      </p:sp>
      <p:sp>
        <p:nvSpPr>
          <p:cNvPr id="2" name="Content Placeholder 1">
            <a:extLst>
              <a:ext uri="{FF2B5EF4-FFF2-40B4-BE49-F238E27FC236}">
                <a16:creationId xmlns:a16="http://schemas.microsoft.com/office/drawing/2014/main" id="{FF8CBCCC-F93F-4EA9-85E6-38FCF7B28A09}"/>
              </a:ext>
            </a:extLst>
          </p:cNvPr>
          <p:cNvSpPr>
            <a:spLocks noGrp="1"/>
          </p:cNvSpPr>
          <p:nvPr>
            <p:ph sz="half" idx="1"/>
          </p:nvPr>
        </p:nvSpPr>
        <p:spPr>
          <a:xfrm>
            <a:off x="609600" y="1496291"/>
            <a:ext cx="5181600" cy="4680672"/>
          </a:xfrm>
        </p:spPr>
        <p:txBody>
          <a:bodyPr>
            <a:normAutofit/>
          </a:bodyPr>
          <a:lstStyle/>
          <a:p>
            <a:r>
              <a:rPr lang="en-US" dirty="0"/>
              <a:t>Cellular make-up</a:t>
            </a:r>
          </a:p>
          <a:p>
            <a:pPr lvl="1"/>
            <a:r>
              <a:rPr lang="en-US" dirty="0"/>
              <a:t>Typically, in MS cell counts are &lt;5/</a:t>
            </a:r>
            <a:r>
              <a:rPr lang="en-US" dirty="0" err="1"/>
              <a:t>hpf</a:t>
            </a:r>
            <a:r>
              <a:rPr lang="en-US" dirty="0"/>
              <a:t>; the majority are lymphocytes, all T</a:t>
            </a:r>
          </a:p>
          <a:p>
            <a:pPr lvl="1"/>
            <a:r>
              <a:rPr lang="en-US" dirty="0"/>
              <a:t>(Too many RBC = traumatic tap)</a:t>
            </a:r>
          </a:p>
          <a:p>
            <a:r>
              <a:rPr lang="en-US" dirty="0"/>
              <a:t>Biochemistry</a:t>
            </a:r>
          </a:p>
          <a:p>
            <a:pPr lvl="1"/>
            <a:r>
              <a:rPr lang="en-US" dirty="0"/>
              <a:t>Protein N or only minimally increased</a:t>
            </a:r>
          </a:p>
          <a:p>
            <a:pPr lvl="1"/>
            <a:r>
              <a:rPr lang="en-US" dirty="0"/>
              <a:t>Albumin Index N</a:t>
            </a:r>
          </a:p>
          <a:p>
            <a:pPr lvl="1"/>
            <a:r>
              <a:rPr lang="en-US" dirty="0"/>
              <a:t>N glucose</a:t>
            </a:r>
          </a:p>
          <a:p>
            <a:r>
              <a:rPr lang="en-US" dirty="0"/>
              <a:t>Immunology</a:t>
            </a:r>
          </a:p>
          <a:p>
            <a:pPr lvl="1"/>
            <a:r>
              <a:rPr lang="en-US" dirty="0"/>
              <a:t>IgG Index is raised (&gt;0.7)</a:t>
            </a:r>
          </a:p>
          <a:p>
            <a:pPr lvl="1"/>
            <a:r>
              <a:rPr lang="en-US" dirty="0"/>
              <a:t>Presence of CSF-specific OCB</a:t>
            </a:r>
          </a:p>
        </p:txBody>
      </p:sp>
      <p:grpSp>
        <p:nvGrpSpPr>
          <p:cNvPr id="17" name="Group 16">
            <a:extLst>
              <a:ext uri="{FF2B5EF4-FFF2-40B4-BE49-F238E27FC236}">
                <a16:creationId xmlns:a16="http://schemas.microsoft.com/office/drawing/2014/main" id="{4693FEC9-62D1-5835-110D-5AA7B4778380}"/>
              </a:ext>
            </a:extLst>
          </p:cNvPr>
          <p:cNvGrpSpPr/>
          <p:nvPr/>
        </p:nvGrpSpPr>
        <p:grpSpPr>
          <a:xfrm>
            <a:off x="5867067" y="1788337"/>
            <a:ext cx="5357522" cy="4003566"/>
            <a:chOff x="5867067" y="1519982"/>
            <a:chExt cx="5357522" cy="4003566"/>
          </a:xfrm>
        </p:grpSpPr>
        <p:pic>
          <p:nvPicPr>
            <p:cNvPr id="13" name="Picture 4" descr="Reiber01">
              <a:extLst>
                <a:ext uri="{FF2B5EF4-FFF2-40B4-BE49-F238E27FC236}">
                  <a16:creationId xmlns:a16="http://schemas.microsoft.com/office/drawing/2014/main" id="{FE9D6980-D984-0F06-5BFA-88B15EF78C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8344" y="1519982"/>
              <a:ext cx="4616245" cy="4003566"/>
            </a:xfrm>
            <a:prstGeom prst="rect">
              <a:avLst/>
            </a:prstGeom>
            <a:noFill/>
            <a:extLst>
              <a:ext uri="{909E8E84-426E-40DD-AFC4-6F175D3DCCD1}">
                <a14:hiddenFill xmlns:a14="http://schemas.microsoft.com/office/drawing/2010/main">
                  <a:solidFill>
                    <a:srgbClr val="FFFFFF"/>
                  </a:solidFill>
                </a14:hiddenFill>
              </a:ext>
            </a:extLst>
          </p:spPr>
        </p:pic>
        <p:sp>
          <p:nvSpPr>
            <p:cNvPr id="14" name="Left Brace 13">
              <a:extLst>
                <a:ext uri="{FF2B5EF4-FFF2-40B4-BE49-F238E27FC236}">
                  <a16:creationId xmlns:a16="http://schemas.microsoft.com/office/drawing/2014/main" id="{C6BADCB7-1DE3-9A47-A116-DB6C167B56ED}"/>
                </a:ext>
              </a:extLst>
            </p:cNvPr>
            <p:cNvSpPr/>
            <p:nvPr/>
          </p:nvSpPr>
          <p:spPr>
            <a:xfrm>
              <a:off x="6414962" y="2816212"/>
              <a:ext cx="206647" cy="98206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TextBox 14">
              <a:extLst>
                <a:ext uri="{FF2B5EF4-FFF2-40B4-BE49-F238E27FC236}">
                  <a16:creationId xmlns:a16="http://schemas.microsoft.com/office/drawing/2014/main" id="{0ACA45D4-AD94-D0FF-6F52-85CBCF1A51BF}"/>
                </a:ext>
              </a:extLst>
            </p:cNvPr>
            <p:cNvSpPr txBox="1"/>
            <p:nvPr/>
          </p:nvSpPr>
          <p:spPr>
            <a:xfrm>
              <a:off x="5867067" y="3126106"/>
              <a:ext cx="530915" cy="369332"/>
            </a:xfrm>
            <a:prstGeom prst="rect">
              <a:avLst/>
            </a:prstGeom>
            <a:noFill/>
          </p:spPr>
          <p:txBody>
            <a:bodyPr wrap="none" rtlCol="0">
              <a:spAutoFit/>
            </a:bodyPr>
            <a:lstStyle/>
            <a:p>
              <a:r>
                <a:rPr lang="en-CA" b="1" dirty="0"/>
                <a:t>MS</a:t>
              </a:r>
              <a:endParaRPr lang="en-CA" sz="2400" b="1" dirty="0"/>
            </a:p>
          </p:txBody>
        </p:sp>
      </p:grpSp>
      <p:sp>
        <p:nvSpPr>
          <p:cNvPr id="16" name="Footer Placeholder 15">
            <a:extLst>
              <a:ext uri="{FF2B5EF4-FFF2-40B4-BE49-F238E27FC236}">
                <a16:creationId xmlns:a16="http://schemas.microsoft.com/office/drawing/2014/main" id="{E8EBEFFB-C2C9-9D64-528E-EB80CB12AA28}"/>
              </a:ext>
            </a:extLst>
          </p:cNvPr>
          <p:cNvSpPr>
            <a:spLocks noGrp="1"/>
          </p:cNvSpPr>
          <p:nvPr>
            <p:ph type="ftr" sz="quarter" idx="3"/>
          </p:nvPr>
        </p:nvSpPr>
        <p:spPr/>
        <p:txBody>
          <a:bodyPr/>
          <a:lstStyle/>
          <a:p>
            <a:r>
              <a:rPr lang="en-US" dirty="0"/>
              <a:t>OCB, oligoclonal band; RBC, red blood cell. 
Freedman MS, et al</a:t>
            </a:r>
            <a:r>
              <a:rPr lang="en-US" i="1" dirty="0"/>
              <a:t>. Arch Neurol</a:t>
            </a:r>
            <a:r>
              <a:rPr lang="en-US" dirty="0"/>
              <a:t>. 2005; 62:865-70.</a:t>
            </a:r>
          </a:p>
        </p:txBody>
      </p:sp>
    </p:spTree>
    <p:extLst>
      <p:ext uri="{BB962C8B-B14F-4D97-AF65-F5344CB8AC3E}">
        <p14:creationId xmlns:p14="http://schemas.microsoft.com/office/powerpoint/2010/main" val="11169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4B11A4-F8A2-47C4-8AC8-9CE4571C54C5}"/>
              </a:ext>
            </a:extLst>
          </p:cNvPr>
          <p:cNvSpPr>
            <a:spLocks noGrp="1"/>
          </p:cNvSpPr>
          <p:nvPr>
            <p:ph type="title"/>
          </p:nvPr>
        </p:nvSpPr>
        <p:spPr>
          <a:xfrm>
            <a:off x="609600" y="199505"/>
            <a:ext cx="10744200" cy="1185577"/>
          </a:xfrm>
        </p:spPr>
        <p:txBody>
          <a:bodyPr>
            <a:normAutofit/>
          </a:bodyPr>
          <a:lstStyle/>
          <a:p>
            <a:r>
              <a:rPr lang="en-US" dirty="0"/>
              <a:t>CSF in MS Diagnosis: Atypical Findings in MS</a:t>
            </a:r>
          </a:p>
        </p:txBody>
      </p:sp>
      <p:sp>
        <p:nvSpPr>
          <p:cNvPr id="2" name="Content Placeholder 1">
            <a:extLst>
              <a:ext uri="{FF2B5EF4-FFF2-40B4-BE49-F238E27FC236}">
                <a16:creationId xmlns:a16="http://schemas.microsoft.com/office/drawing/2014/main" id="{FF8CBCCC-F93F-4EA9-85E6-38FCF7B28A09}"/>
              </a:ext>
            </a:extLst>
          </p:cNvPr>
          <p:cNvSpPr>
            <a:spLocks noGrp="1"/>
          </p:cNvSpPr>
          <p:nvPr>
            <p:ph sz="half" idx="1"/>
          </p:nvPr>
        </p:nvSpPr>
        <p:spPr>
          <a:xfrm>
            <a:off x="609600" y="1496291"/>
            <a:ext cx="5181600" cy="4680672"/>
          </a:xfrm>
        </p:spPr>
        <p:txBody>
          <a:bodyPr>
            <a:normAutofit/>
          </a:bodyPr>
          <a:lstStyle/>
          <a:p>
            <a:r>
              <a:rPr lang="en-US" dirty="0"/>
              <a:t>Cellular make-up</a:t>
            </a:r>
          </a:p>
          <a:p>
            <a:pPr lvl="1"/>
            <a:r>
              <a:rPr lang="en-US" dirty="0"/>
              <a:t>Any non-lymphocyte (e.g. neutrophil or eosinophil)</a:t>
            </a:r>
          </a:p>
          <a:p>
            <a:r>
              <a:rPr lang="en-US" dirty="0"/>
              <a:t>Biochemistry</a:t>
            </a:r>
          </a:p>
          <a:p>
            <a:pPr lvl="1"/>
            <a:r>
              <a:rPr lang="en-US" dirty="0"/>
              <a:t>Protein elevated</a:t>
            </a:r>
          </a:p>
          <a:p>
            <a:pPr lvl="1"/>
            <a:r>
              <a:rPr lang="en-US" dirty="0"/>
              <a:t>Albumin Index raised</a:t>
            </a:r>
          </a:p>
          <a:p>
            <a:pPr lvl="1"/>
            <a:r>
              <a:rPr lang="en-US" dirty="0"/>
              <a:t>Glucose low</a:t>
            </a:r>
          </a:p>
          <a:p>
            <a:r>
              <a:rPr lang="en-US" dirty="0"/>
              <a:t>Immunology</a:t>
            </a:r>
          </a:p>
          <a:p>
            <a:pPr lvl="1"/>
            <a:r>
              <a:rPr lang="en-US" dirty="0"/>
              <a:t>IgG Index is N</a:t>
            </a:r>
          </a:p>
          <a:p>
            <a:pPr lvl="1"/>
            <a:r>
              <a:rPr lang="en-US" dirty="0"/>
              <a:t>No CSF-specific OCB or mirror pattern (same in serum and CSF)</a:t>
            </a:r>
          </a:p>
        </p:txBody>
      </p:sp>
      <p:grpSp>
        <p:nvGrpSpPr>
          <p:cNvPr id="9" name="Group 8">
            <a:extLst>
              <a:ext uri="{FF2B5EF4-FFF2-40B4-BE49-F238E27FC236}">
                <a16:creationId xmlns:a16="http://schemas.microsoft.com/office/drawing/2014/main" id="{5D049D36-6200-A5D3-9795-2D8209B17585}"/>
              </a:ext>
            </a:extLst>
          </p:cNvPr>
          <p:cNvGrpSpPr/>
          <p:nvPr/>
        </p:nvGrpSpPr>
        <p:grpSpPr>
          <a:xfrm>
            <a:off x="5574670" y="1708822"/>
            <a:ext cx="5645219" cy="4085689"/>
            <a:chOff x="5574670" y="1519981"/>
            <a:chExt cx="5645219" cy="4085689"/>
          </a:xfrm>
        </p:grpSpPr>
        <p:pic>
          <p:nvPicPr>
            <p:cNvPr id="13" name="Picture 4" descr="Reiber01">
              <a:extLst>
                <a:ext uri="{FF2B5EF4-FFF2-40B4-BE49-F238E27FC236}">
                  <a16:creationId xmlns:a16="http://schemas.microsoft.com/office/drawing/2014/main" id="{FE9D6980-D984-0F06-5BFA-88B15EF78C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954" y="1519981"/>
              <a:ext cx="4710935" cy="4085689"/>
            </a:xfrm>
            <a:prstGeom prst="rect">
              <a:avLst/>
            </a:prstGeom>
            <a:noFill/>
            <a:extLst>
              <a:ext uri="{909E8E84-426E-40DD-AFC4-6F175D3DCCD1}">
                <a14:hiddenFill xmlns:a14="http://schemas.microsoft.com/office/drawing/2010/main">
                  <a:solidFill>
                    <a:srgbClr val="FFFFFF"/>
                  </a:solidFill>
                </a14:hiddenFill>
              </a:ext>
            </a:extLst>
          </p:spPr>
        </p:pic>
        <p:sp>
          <p:nvSpPr>
            <p:cNvPr id="14" name="Left Brace 13">
              <a:extLst>
                <a:ext uri="{FF2B5EF4-FFF2-40B4-BE49-F238E27FC236}">
                  <a16:creationId xmlns:a16="http://schemas.microsoft.com/office/drawing/2014/main" id="{C6BADCB7-1DE3-9A47-A116-DB6C167B56ED}"/>
                </a:ext>
              </a:extLst>
            </p:cNvPr>
            <p:cNvSpPr/>
            <p:nvPr/>
          </p:nvSpPr>
          <p:spPr>
            <a:xfrm>
              <a:off x="6508953" y="4045677"/>
              <a:ext cx="112655" cy="55015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TextBox 14">
              <a:extLst>
                <a:ext uri="{FF2B5EF4-FFF2-40B4-BE49-F238E27FC236}">
                  <a16:creationId xmlns:a16="http://schemas.microsoft.com/office/drawing/2014/main" id="{0ACA45D4-AD94-D0FF-6F52-85CBCF1A51BF}"/>
                </a:ext>
              </a:extLst>
            </p:cNvPr>
            <p:cNvSpPr txBox="1"/>
            <p:nvPr/>
          </p:nvSpPr>
          <p:spPr>
            <a:xfrm>
              <a:off x="5574670" y="3997588"/>
              <a:ext cx="935461" cy="584775"/>
            </a:xfrm>
            <a:prstGeom prst="rect">
              <a:avLst/>
            </a:prstGeom>
            <a:noFill/>
          </p:spPr>
          <p:txBody>
            <a:bodyPr wrap="square" rtlCol="0">
              <a:spAutoFit/>
            </a:bodyPr>
            <a:lstStyle/>
            <a:p>
              <a:r>
                <a:rPr lang="en-CA" sz="1600" b="1" dirty="0"/>
                <a:t>Mirror Pattern</a:t>
              </a:r>
            </a:p>
          </p:txBody>
        </p:sp>
      </p:grpSp>
      <p:sp>
        <p:nvSpPr>
          <p:cNvPr id="12" name="Footer Placeholder 11">
            <a:extLst>
              <a:ext uri="{FF2B5EF4-FFF2-40B4-BE49-F238E27FC236}">
                <a16:creationId xmlns:a16="http://schemas.microsoft.com/office/drawing/2014/main" id="{69F67B0B-E675-BC82-7F06-FDBFE2CB0279}"/>
              </a:ext>
            </a:extLst>
          </p:cNvPr>
          <p:cNvSpPr>
            <a:spLocks noGrp="1"/>
          </p:cNvSpPr>
          <p:nvPr>
            <p:ph type="ftr" sz="quarter" idx="3"/>
          </p:nvPr>
        </p:nvSpPr>
        <p:spPr/>
        <p:txBody>
          <a:bodyPr/>
          <a:lstStyle/>
          <a:p>
            <a:r>
              <a:rPr lang="en-US" dirty="0"/>
              <a:t>Freedman MS, et al. </a:t>
            </a:r>
            <a:r>
              <a:rPr lang="en-US" i="1" dirty="0"/>
              <a:t>Arch Neurol</a:t>
            </a:r>
            <a:r>
              <a:rPr lang="en-US" dirty="0"/>
              <a:t>. 2005; 62:865-70.</a:t>
            </a:r>
          </a:p>
        </p:txBody>
      </p:sp>
    </p:spTree>
    <p:extLst>
      <p:ext uri="{BB962C8B-B14F-4D97-AF65-F5344CB8AC3E}">
        <p14:creationId xmlns:p14="http://schemas.microsoft.com/office/powerpoint/2010/main" val="1763926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Multiple Sclerosis: Using S1P Receptor Modulators to Slow Disease Progression</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metrics and barriers that exclude multiple sclerosis mimics and facilitate early diagnosis and treatment initiation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Provide clinical knowledge regarding the role and impact of the most current S1P modulators for multiple sclerosis symptom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Examine the evolution of the treatment landscape of the past 30 years and outline best practices to enhance decision-making focusing on long- and short-term disease-modifying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913ABA13-6812-4F62-B914-821217812E0A}"/>
              </a:ext>
            </a:extLst>
          </p:cNvPr>
          <p:cNvSpPr>
            <a:spLocks noGrp="1"/>
          </p:cNvSpPr>
          <p:nvPr>
            <p:ph type="title"/>
          </p:nvPr>
        </p:nvSpPr>
        <p:spPr>
          <a:xfrm>
            <a:off x="609600" y="199505"/>
            <a:ext cx="10744200" cy="1185577"/>
          </a:xfrm>
        </p:spPr>
        <p:txBody>
          <a:bodyPr>
            <a:noAutofit/>
          </a:bodyPr>
          <a:lstStyle/>
          <a:p>
            <a:r>
              <a:rPr lang="en-US" altLang="en-US" dirty="0"/>
              <a:t>Use of McDonald Criteria to Avoid Misdiagnosis</a:t>
            </a:r>
          </a:p>
        </p:txBody>
      </p:sp>
      <p:sp>
        <p:nvSpPr>
          <p:cNvPr id="7171" name="Content Placeholder 4">
            <a:extLst>
              <a:ext uri="{FF2B5EF4-FFF2-40B4-BE49-F238E27FC236}">
                <a16:creationId xmlns:a16="http://schemas.microsoft.com/office/drawing/2014/main" id="{7D7BE77D-D66D-406F-BCA6-275DB76A8967}"/>
              </a:ext>
            </a:extLst>
          </p:cNvPr>
          <p:cNvSpPr>
            <a:spLocks noGrp="1"/>
          </p:cNvSpPr>
          <p:nvPr>
            <p:ph idx="1"/>
          </p:nvPr>
        </p:nvSpPr>
        <p:spPr>
          <a:xfrm>
            <a:off x="609600" y="1477906"/>
            <a:ext cx="10744200" cy="4722477"/>
          </a:xfrm>
        </p:spPr>
        <p:txBody>
          <a:bodyPr>
            <a:normAutofit fontScale="92500" lnSpcReduction="10000"/>
          </a:bodyPr>
          <a:lstStyle/>
          <a:p>
            <a:r>
              <a:rPr lang="en-CA" altLang="en-US" dirty="0"/>
              <a:t>Criteria not developed to differentiate MS from other conditions, but to identify MS or a high likelihood of the disease in patients with a typical clinically isolated syndrome once other diagnoses have been deemed unlikely</a:t>
            </a:r>
          </a:p>
          <a:p>
            <a:r>
              <a:rPr lang="en-CA" altLang="en-US" dirty="0"/>
              <a:t>Integration of the history, examination, imaging, and laboratory evidence by a clinician with MS-related expertise remains fundamental in making a reliable diagnosis of MS or alternative diagnosis</a:t>
            </a:r>
          </a:p>
          <a:p>
            <a:r>
              <a:rPr lang="en-CA" altLang="en-US" dirty="0"/>
              <a:t>Need to confirm DIS and DIT</a:t>
            </a:r>
          </a:p>
          <a:p>
            <a:r>
              <a:rPr lang="en-CA" altLang="en-US" dirty="0"/>
              <a:t>In the absence of a clear-cut typical clinically isolated syndrome consistent with CNS demyelination, caution should be exercised in making the diagnosis of MS, and the diagnosis should be confirmed by further clinical and radiological follow-up</a:t>
            </a:r>
          </a:p>
          <a:p>
            <a:pPr lvl="1"/>
            <a:r>
              <a:rPr lang="en-CA" altLang="en-US" dirty="0"/>
              <a:t>In such cases, clinician should consider postponing making a definitive diagnosis and initiation of long-term disease-modifying therapies, pending longer follow-up to accumulate additional evidence supporting the diagnosis</a:t>
            </a:r>
          </a:p>
        </p:txBody>
      </p:sp>
      <p:sp>
        <p:nvSpPr>
          <p:cNvPr id="4" name="Footer Placeholder 3">
            <a:extLst>
              <a:ext uri="{FF2B5EF4-FFF2-40B4-BE49-F238E27FC236}">
                <a16:creationId xmlns:a16="http://schemas.microsoft.com/office/drawing/2014/main" id="{5F4E2C59-DFF8-2911-35AD-813833C54CC8}"/>
              </a:ext>
            </a:extLst>
          </p:cNvPr>
          <p:cNvSpPr>
            <a:spLocks noGrp="1"/>
          </p:cNvSpPr>
          <p:nvPr>
            <p:ph type="ftr" sz="quarter" idx="3"/>
          </p:nvPr>
        </p:nvSpPr>
        <p:spPr/>
        <p:txBody>
          <a:bodyPr/>
          <a:lstStyle/>
          <a:p>
            <a:r>
              <a:rPr lang="en-US" dirty="0"/>
              <a:t>CNS, central nervous system; DIS, dissemination in space; DIT, dissemination in time; MS, multiple sclerosis.
Thompson AJ, et al. </a:t>
            </a:r>
            <a:r>
              <a:rPr lang="en-US" i="1" dirty="0"/>
              <a:t>Lancet Neurol</a:t>
            </a:r>
            <a:r>
              <a:rPr lang="en-US" dirty="0"/>
              <a:t>. 2019; 17(2):162-73.</a:t>
            </a:r>
          </a:p>
        </p:txBody>
      </p:sp>
    </p:spTree>
    <p:extLst>
      <p:ext uri="{BB962C8B-B14F-4D97-AF65-F5344CB8AC3E}">
        <p14:creationId xmlns:p14="http://schemas.microsoft.com/office/powerpoint/2010/main" val="110574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913ABA13-6812-4F62-B914-821217812E0A}"/>
              </a:ext>
            </a:extLst>
          </p:cNvPr>
          <p:cNvSpPr>
            <a:spLocks noGrp="1"/>
          </p:cNvSpPr>
          <p:nvPr>
            <p:ph type="title"/>
          </p:nvPr>
        </p:nvSpPr>
        <p:spPr>
          <a:xfrm>
            <a:off x="609600" y="199505"/>
            <a:ext cx="10744200" cy="1185577"/>
          </a:xfrm>
        </p:spPr>
        <p:txBody>
          <a:bodyPr>
            <a:noAutofit/>
          </a:bodyPr>
          <a:lstStyle/>
          <a:p>
            <a:r>
              <a:rPr lang="en-US" altLang="en-US" dirty="0"/>
              <a:t>Use of McDonald Criteria to Avoid Misdiagnosis</a:t>
            </a:r>
          </a:p>
        </p:txBody>
      </p:sp>
      <p:sp>
        <p:nvSpPr>
          <p:cNvPr id="7171" name="Content Placeholder 4">
            <a:extLst>
              <a:ext uri="{FF2B5EF4-FFF2-40B4-BE49-F238E27FC236}">
                <a16:creationId xmlns:a16="http://schemas.microsoft.com/office/drawing/2014/main" id="{7D7BE77D-D66D-406F-BCA6-275DB76A8967}"/>
              </a:ext>
            </a:extLst>
          </p:cNvPr>
          <p:cNvSpPr>
            <a:spLocks noGrp="1"/>
          </p:cNvSpPr>
          <p:nvPr>
            <p:ph idx="1"/>
          </p:nvPr>
        </p:nvSpPr>
        <p:spPr>
          <a:xfrm>
            <a:off x="609600" y="1477906"/>
            <a:ext cx="10744200" cy="4722477"/>
          </a:xfrm>
        </p:spPr>
        <p:txBody>
          <a:bodyPr>
            <a:normAutofit/>
          </a:bodyPr>
          <a:lstStyle/>
          <a:p>
            <a:r>
              <a:rPr lang="en-CA" altLang="en-US" dirty="0"/>
              <a:t>Caution in accepting a historical event as an attack in the absence of contemporaneous or current objective evidence providing corroboration</a:t>
            </a:r>
          </a:p>
          <a:p>
            <a:r>
              <a:rPr lang="en-CA" altLang="en-US" dirty="0"/>
              <a:t>The threshold for additional testing should be low, including for spinal cord MRI or CSF examination in the following situations: </a:t>
            </a:r>
          </a:p>
          <a:p>
            <a:pPr lvl="1"/>
            <a:r>
              <a:rPr lang="en-CA" altLang="en-US" dirty="0"/>
              <a:t>When clinical and brain MRI evidence supporting MS is insufficient, particularly if initiation of long-term disease-modifying therapies are being considered</a:t>
            </a:r>
          </a:p>
          <a:p>
            <a:pPr lvl="1"/>
            <a:r>
              <a:rPr lang="en-CA" altLang="en-US" dirty="0"/>
              <a:t>When there is a presentation other than a typical clinically isolated syndrome, including patients with a progressive course at onset (PPMS)</a:t>
            </a:r>
          </a:p>
          <a:p>
            <a:pPr lvl="1"/>
            <a:r>
              <a:rPr lang="en-CA" altLang="en-US" dirty="0"/>
              <a:t>When there are clinical, imaging, or laboratory features atypical of MS</a:t>
            </a:r>
          </a:p>
          <a:p>
            <a:pPr lvl="1"/>
            <a:r>
              <a:rPr lang="en-CA" altLang="en-US" dirty="0"/>
              <a:t>In populations in which MS is less common (e.g. children, older individuals, or non-white populations)</a:t>
            </a:r>
          </a:p>
        </p:txBody>
      </p:sp>
      <p:sp>
        <p:nvSpPr>
          <p:cNvPr id="4" name="Footer Placeholder 3">
            <a:extLst>
              <a:ext uri="{FF2B5EF4-FFF2-40B4-BE49-F238E27FC236}">
                <a16:creationId xmlns:a16="http://schemas.microsoft.com/office/drawing/2014/main" id="{431E333F-4060-04C8-C945-1B4467CF536A}"/>
              </a:ext>
            </a:extLst>
          </p:cNvPr>
          <p:cNvSpPr>
            <a:spLocks noGrp="1"/>
          </p:cNvSpPr>
          <p:nvPr>
            <p:ph type="ftr" sz="quarter" idx="3"/>
          </p:nvPr>
        </p:nvSpPr>
        <p:spPr/>
        <p:txBody>
          <a:bodyPr/>
          <a:lstStyle/>
          <a:p>
            <a:r>
              <a:rPr lang="en-US" dirty="0"/>
              <a:t>MRI, magnetic resonance imaging; PPMS, primary progressive multiple sclerosis.
Thompson AJ, et al. </a:t>
            </a:r>
            <a:r>
              <a:rPr lang="en-US" i="1" dirty="0"/>
              <a:t>Lancet Neurol</a:t>
            </a:r>
            <a:r>
              <a:rPr lang="en-US" dirty="0"/>
              <a:t>. 2019; 17(2):162-73.</a:t>
            </a:r>
          </a:p>
        </p:txBody>
      </p:sp>
    </p:spTree>
    <p:extLst>
      <p:ext uri="{BB962C8B-B14F-4D97-AF65-F5344CB8AC3E}">
        <p14:creationId xmlns:p14="http://schemas.microsoft.com/office/powerpoint/2010/main" val="357844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4B11A4-F8A2-47C4-8AC8-9CE4571C54C5}"/>
              </a:ext>
            </a:extLst>
          </p:cNvPr>
          <p:cNvSpPr>
            <a:spLocks noGrp="1"/>
          </p:cNvSpPr>
          <p:nvPr>
            <p:ph type="title"/>
          </p:nvPr>
        </p:nvSpPr>
        <p:spPr>
          <a:xfrm>
            <a:off x="609600" y="199505"/>
            <a:ext cx="10744200" cy="1185577"/>
          </a:xfrm>
        </p:spPr>
        <p:txBody>
          <a:bodyPr>
            <a:normAutofit/>
          </a:bodyPr>
          <a:lstStyle/>
          <a:p>
            <a:r>
              <a:rPr lang="en-US" dirty="0"/>
              <a:t>MRI in MS Diagnosis</a:t>
            </a:r>
          </a:p>
        </p:txBody>
      </p:sp>
      <p:sp>
        <p:nvSpPr>
          <p:cNvPr id="2" name="Content Placeholder 1">
            <a:extLst>
              <a:ext uri="{FF2B5EF4-FFF2-40B4-BE49-F238E27FC236}">
                <a16:creationId xmlns:a16="http://schemas.microsoft.com/office/drawing/2014/main" id="{FF8CBCCC-F93F-4EA9-85E6-38FCF7B28A09}"/>
              </a:ext>
            </a:extLst>
          </p:cNvPr>
          <p:cNvSpPr>
            <a:spLocks noGrp="1"/>
          </p:cNvSpPr>
          <p:nvPr>
            <p:ph idx="1"/>
          </p:nvPr>
        </p:nvSpPr>
        <p:spPr>
          <a:xfrm>
            <a:off x="609600" y="1477906"/>
            <a:ext cx="10744200" cy="4722477"/>
          </a:xfrm>
        </p:spPr>
        <p:txBody>
          <a:bodyPr vert="horz" lIns="91440" tIns="45720" rIns="91440" bIns="45720" rtlCol="0" anchor="t">
            <a:normAutofit/>
          </a:bodyPr>
          <a:lstStyle/>
          <a:p>
            <a:r>
              <a:rPr lang="en-US" sz="2800" dirty="0"/>
              <a:t>Differentiation from mimics of disease</a:t>
            </a:r>
            <a:endParaRPr lang="en-US" sz="2800" dirty="0">
              <a:cs typeface="Arial"/>
            </a:endParaRPr>
          </a:p>
          <a:p>
            <a:pPr lvl="1"/>
            <a:r>
              <a:rPr lang="en-US" sz="2400" dirty="0"/>
              <a:t>Shape</a:t>
            </a:r>
            <a:endParaRPr lang="en-US" sz="2400" dirty="0">
              <a:cs typeface="Arial"/>
            </a:endParaRPr>
          </a:p>
          <a:p>
            <a:pPr lvl="1"/>
            <a:r>
              <a:rPr lang="en-US" sz="2400" dirty="0"/>
              <a:t>Distribution</a:t>
            </a:r>
            <a:endParaRPr lang="en-US" sz="2400" dirty="0">
              <a:cs typeface="Arial"/>
            </a:endParaRPr>
          </a:p>
          <a:p>
            <a:pPr lvl="1"/>
            <a:r>
              <a:rPr lang="en-US" sz="2400" dirty="0"/>
              <a:t>Central vein sign</a:t>
            </a:r>
            <a:endParaRPr lang="en-US" sz="2400" dirty="0">
              <a:cs typeface="Arial"/>
            </a:endParaRPr>
          </a:p>
          <a:p>
            <a:pPr lvl="1"/>
            <a:r>
              <a:rPr lang="en-US" sz="2400" dirty="0"/>
              <a:t>Asymmetry of spinal cord lesions</a:t>
            </a:r>
            <a:endParaRPr lang="en-US" sz="2400" dirty="0">
              <a:cs typeface="Arial"/>
            </a:endParaRPr>
          </a:p>
          <a:p>
            <a:pPr lvl="1"/>
            <a:r>
              <a:rPr lang="en-US" sz="2400" dirty="0"/>
              <a:t>Open “C” type of demyelination</a:t>
            </a:r>
            <a:endParaRPr lang="en-US" sz="2400" dirty="0">
              <a:cs typeface="Arial"/>
            </a:endParaRPr>
          </a:p>
          <a:p>
            <a:r>
              <a:rPr lang="en-US" sz="2800" dirty="0"/>
              <a:t>McD criteria</a:t>
            </a:r>
            <a:endParaRPr lang="en-US" sz="2800" dirty="0">
              <a:cs typeface="Arial"/>
            </a:endParaRPr>
          </a:p>
          <a:p>
            <a:r>
              <a:rPr lang="en-US" sz="2800" dirty="0"/>
              <a:t>Importance in reports “not” corroborating, confirming or suggesting a clinical diagnosis of MS!</a:t>
            </a:r>
            <a:endParaRPr lang="en-US" sz="2800" dirty="0">
              <a:cs typeface="Arial"/>
            </a:endParaRPr>
          </a:p>
        </p:txBody>
      </p:sp>
      <p:sp>
        <p:nvSpPr>
          <p:cNvPr id="7" name="Footer Placeholder 6">
            <a:extLst>
              <a:ext uri="{FF2B5EF4-FFF2-40B4-BE49-F238E27FC236}">
                <a16:creationId xmlns:a16="http://schemas.microsoft.com/office/drawing/2014/main" id="{8FA62EAE-68D4-9699-B753-00E2DD5076A8}"/>
              </a:ext>
            </a:extLst>
          </p:cNvPr>
          <p:cNvSpPr>
            <a:spLocks noGrp="1"/>
          </p:cNvSpPr>
          <p:nvPr>
            <p:ph type="ftr" sz="quarter" idx="3"/>
          </p:nvPr>
        </p:nvSpPr>
        <p:spPr/>
        <p:txBody>
          <a:bodyPr/>
          <a:lstStyle/>
          <a:p>
            <a:r>
              <a:rPr lang="en-US"/>
              <a:t>McD, McDonald.</a:t>
            </a:r>
          </a:p>
        </p:txBody>
      </p:sp>
    </p:spTree>
    <p:extLst>
      <p:ext uri="{BB962C8B-B14F-4D97-AF65-F5344CB8AC3E}">
        <p14:creationId xmlns:p14="http://schemas.microsoft.com/office/powerpoint/2010/main" val="250885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51" y="1477906"/>
            <a:ext cx="9622731" cy="4722477"/>
          </a:xfrm>
          <a:prstGeom prst="rect">
            <a:avLst/>
          </a:prstGeom>
          <a:noFill/>
          <a:ln>
            <a:noFill/>
          </a:ln>
          <a:effectLst>
            <a:outerShdw sx="1000" sy="1000" algn="tl" rotWithShape="0">
              <a:prstClr val="blac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a:extLst>
              <a:ext uri="{FF2B5EF4-FFF2-40B4-BE49-F238E27FC236}">
                <a16:creationId xmlns:a16="http://schemas.microsoft.com/office/drawing/2014/main" id="{9CD3AC3C-36A5-AC4F-F47C-DE97F4EEEE3B}"/>
              </a:ext>
            </a:extLst>
          </p:cNvPr>
          <p:cNvSpPr>
            <a:spLocks noGrp="1"/>
          </p:cNvSpPr>
          <p:nvPr>
            <p:ph type="ftr" sz="quarter" idx="3"/>
          </p:nvPr>
        </p:nvSpPr>
        <p:spPr>
          <a:xfrm>
            <a:off x="609600" y="6356350"/>
            <a:ext cx="10744199" cy="442131"/>
          </a:xfrm>
        </p:spPr>
        <p:txBody>
          <a:bodyPr/>
          <a:lstStyle/>
          <a:p>
            <a:r>
              <a:rPr lang="en-US" dirty="0"/>
              <a:t>CV, central vein.
Hammond, et al. </a:t>
            </a:r>
            <a:r>
              <a:rPr lang="en-US" i="1" dirty="0"/>
              <a:t>Ann Neurol</a:t>
            </a:r>
            <a:r>
              <a:rPr lang="en-US" dirty="0"/>
              <a:t>. 2008;64:707-13.</a:t>
            </a:r>
          </a:p>
        </p:txBody>
      </p:sp>
      <p:sp>
        <p:nvSpPr>
          <p:cNvPr id="5" name="Title 4">
            <a:extLst>
              <a:ext uri="{FF2B5EF4-FFF2-40B4-BE49-F238E27FC236}">
                <a16:creationId xmlns:a16="http://schemas.microsoft.com/office/drawing/2014/main" id="{C70D47D3-A28C-19B6-C2F0-007CD08AC7FB}"/>
              </a:ext>
            </a:extLst>
          </p:cNvPr>
          <p:cNvSpPr>
            <a:spLocks noGrp="1"/>
          </p:cNvSpPr>
          <p:nvPr>
            <p:ph type="title"/>
          </p:nvPr>
        </p:nvSpPr>
        <p:spPr>
          <a:xfrm>
            <a:off x="609600" y="199505"/>
            <a:ext cx="10744200" cy="1185577"/>
          </a:xfrm>
        </p:spPr>
        <p:txBody>
          <a:bodyPr/>
          <a:lstStyle/>
          <a:p>
            <a:r>
              <a:rPr lang="en-US" dirty="0"/>
              <a:t>The Central Vein (CV) Sign in MS</a:t>
            </a:r>
          </a:p>
        </p:txBody>
      </p:sp>
    </p:spTree>
    <p:extLst>
      <p:ext uri="{BB962C8B-B14F-4D97-AF65-F5344CB8AC3E}">
        <p14:creationId xmlns:p14="http://schemas.microsoft.com/office/powerpoint/2010/main" val="1050128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D26269-553E-1027-2648-A7B066601D70}"/>
              </a:ext>
            </a:extLst>
          </p:cNvPr>
          <p:cNvPicPr>
            <a:picLocks noChangeAspect="1"/>
          </p:cNvPicPr>
          <p:nvPr/>
        </p:nvPicPr>
        <p:blipFill>
          <a:blip r:embed="rId3"/>
          <a:stretch>
            <a:fillRect/>
          </a:stretch>
        </p:blipFill>
        <p:spPr>
          <a:xfrm>
            <a:off x="667242" y="1341014"/>
            <a:ext cx="5596679" cy="4825707"/>
          </a:xfrm>
          <a:prstGeom prst="rect">
            <a:avLst/>
          </a:prstGeom>
        </p:spPr>
      </p:pic>
      <p:pic>
        <p:nvPicPr>
          <p:cNvPr id="9" name="Picture 8">
            <a:extLst>
              <a:ext uri="{FF2B5EF4-FFF2-40B4-BE49-F238E27FC236}">
                <a16:creationId xmlns:a16="http://schemas.microsoft.com/office/drawing/2014/main" id="{275DAFEF-C977-7D4A-D7CA-6ABA13A1C951}"/>
              </a:ext>
            </a:extLst>
          </p:cNvPr>
          <p:cNvPicPr>
            <a:picLocks noChangeAspect="1"/>
          </p:cNvPicPr>
          <p:nvPr/>
        </p:nvPicPr>
        <p:blipFill>
          <a:blip r:embed="rId4"/>
          <a:stretch>
            <a:fillRect/>
          </a:stretch>
        </p:blipFill>
        <p:spPr>
          <a:xfrm>
            <a:off x="6741666" y="1385082"/>
            <a:ext cx="4836481" cy="4522423"/>
          </a:xfrm>
          <a:prstGeom prst="rect">
            <a:avLst/>
          </a:prstGeom>
        </p:spPr>
      </p:pic>
      <p:sp>
        <p:nvSpPr>
          <p:cNvPr id="2" name="Title 1">
            <a:extLst>
              <a:ext uri="{FF2B5EF4-FFF2-40B4-BE49-F238E27FC236}">
                <a16:creationId xmlns:a16="http://schemas.microsoft.com/office/drawing/2014/main" id="{81138DDA-43DD-04CB-9150-47E0C9B10E71}"/>
              </a:ext>
            </a:extLst>
          </p:cNvPr>
          <p:cNvSpPr>
            <a:spLocks noGrp="1"/>
          </p:cNvSpPr>
          <p:nvPr>
            <p:ph type="title"/>
          </p:nvPr>
        </p:nvSpPr>
        <p:spPr>
          <a:xfrm>
            <a:off x="609600" y="199505"/>
            <a:ext cx="10744200" cy="1185577"/>
          </a:xfrm>
        </p:spPr>
        <p:txBody>
          <a:bodyPr/>
          <a:lstStyle/>
          <a:p>
            <a:r>
              <a:rPr lang="en-US"/>
              <a:t>The CV Sign: A Diagnostic Biomarker for MS?</a:t>
            </a:r>
            <a:endParaRPr lang="en-US" dirty="0"/>
          </a:p>
        </p:txBody>
      </p:sp>
      <p:sp>
        <p:nvSpPr>
          <p:cNvPr id="10" name="Footer Placeholder 9">
            <a:extLst>
              <a:ext uri="{FF2B5EF4-FFF2-40B4-BE49-F238E27FC236}">
                <a16:creationId xmlns:a16="http://schemas.microsoft.com/office/drawing/2014/main" id="{20B0845A-8AE7-3BC3-50CB-50B7FC26461B}"/>
              </a:ext>
            </a:extLst>
          </p:cNvPr>
          <p:cNvSpPr>
            <a:spLocks noGrp="1"/>
          </p:cNvSpPr>
          <p:nvPr>
            <p:ph type="ftr" sz="quarter" idx="3"/>
          </p:nvPr>
        </p:nvSpPr>
        <p:spPr/>
        <p:txBody>
          <a:bodyPr/>
          <a:lstStyle/>
          <a:p>
            <a:r>
              <a:rPr lang="en-US" dirty="0"/>
              <a:t>CVS, central vein sign; WML, white matter lesion.
Sati, et al. </a:t>
            </a:r>
            <a:r>
              <a:rPr lang="en-US" i="1" dirty="0"/>
              <a:t>Nat Rev Neurol</a:t>
            </a:r>
            <a:r>
              <a:rPr lang="en-US" dirty="0"/>
              <a:t>. 2016;12(12):714-22;Popescu V, et al. </a:t>
            </a:r>
            <a:r>
              <a:rPr lang="en-US" i="1" dirty="0" err="1"/>
              <a:t>PLoS</a:t>
            </a:r>
            <a:r>
              <a:rPr lang="en-US" i="1" dirty="0"/>
              <a:t> One</a:t>
            </a:r>
            <a:r>
              <a:rPr lang="en-US" dirty="0"/>
              <a:t>. 2016; Mistry N, et al, </a:t>
            </a:r>
            <a:r>
              <a:rPr lang="en-US" i="1" dirty="0" err="1"/>
              <a:t>Mult</a:t>
            </a:r>
            <a:r>
              <a:rPr lang="en-US" i="1" dirty="0"/>
              <a:t> </a:t>
            </a:r>
            <a:r>
              <a:rPr lang="en-US" i="1" dirty="0" err="1"/>
              <a:t>Scler</a:t>
            </a:r>
            <a:r>
              <a:rPr lang="en-US" dirty="0"/>
              <a:t>. 2016;22(10):1289-96; </a:t>
            </a:r>
            <a:r>
              <a:rPr lang="en-US" dirty="0" err="1"/>
              <a:t>Tallantyre</a:t>
            </a:r>
            <a:r>
              <a:rPr lang="en-US" dirty="0"/>
              <a:t> EC, et al. </a:t>
            </a:r>
            <a:r>
              <a:rPr lang="en-US" i="1" dirty="0"/>
              <a:t>Neurology</a:t>
            </a:r>
            <a:r>
              <a:rPr lang="en-US" dirty="0"/>
              <a:t>. 2011;76(6):534-9; Solomon AJ, et al. </a:t>
            </a:r>
            <a:r>
              <a:rPr lang="en-US" i="1" dirty="0" err="1"/>
              <a:t>Mult</a:t>
            </a:r>
            <a:r>
              <a:rPr lang="en-US" i="1" dirty="0"/>
              <a:t> </a:t>
            </a:r>
            <a:r>
              <a:rPr lang="en-US" i="1" dirty="0" err="1"/>
              <a:t>Scler</a:t>
            </a:r>
            <a:r>
              <a:rPr lang="en-US" dirty="0"/>
              <a:t>. 2018; 24(6):750-7.</a:t>
            </a:r>
          </a:p>
        </p:txBody>
      </p:sp>
      <p:pic>
        <p:nvPicPr>
          <p:cNvPr id="3" name="Picture 2">
            <a:extLst>
              <a:ext uri="{FF2B5EF4-FFF2-40B4-BE49-F238E27FC236}">
                <a16:creationId xmlns:a16="http://schemas.microsoft.com/office/drawing/2014/main" id="{14374EAF-7FB5-69DE-B3F3-17FF28EC39B7}"/>
              </a:ext>
            </a:extLst>
          </p:cNvPr>
          <p:cNvPicPr>
            <a:picLocks noChangeAspect="1"/>
          </p:cNvPicPr>
          <p:nvPr/>
        </p:nvPicPr>
        <p:blipFill rotWithShape="1">
          <a:blip r:embed="rId5"/>
          <a:srcRect r="287" b="48197"/>
          <a:stretch/>
        </p:blipFill>
        <p:spPr>
          <a:xfrm>
            <a:off x="6737992" y="1304080"/>
            <a:ext cx="3635262" cy="2867734"/>
          </a:xfrm>
          <a:prstGeom prst="rect">
            <a:avLst/>
          </a:prstGeom>
        </p:spPr>
      </p:pic>
    </p:spTree>
    <p:extLst>
      <p:ext uri="{BB962C8B-B14F-4D97-AF65-F5344CB8AC3E}">
        <p14:creationId xmlns:p14="http://schemas.microsoft.com/office/powerpoint/2010/main" val="76108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D77EA7-9E34-6493-3ADC-43291BCD68A6}"/>
              </a:ext>
            </a:extLst>
          </p:cNvPr>
          <p:cNvSpPr>
            <a:spLocks noGrp="1"/>
          </p:cNvSpPr>
          <p:nvPr>
            <p:ph type="title"/>
          </p:nvPr>
        </p:nvSpPr>
        <p:spPr>
          <a:xfrm>
            <a:off x="609600" y="200025"/>
            <a:ext cx="5181600" cy="1184275"/>
          </a:xfrm>
        </p:spPr>
        <p:txBody>
          <a:bodyPr>
            <a:normAutofit/>
          </a:bodyPr>
          <a:lstStyle/>
          <a:p>
            <a:r>
              <a:rPr lang="en-US" dirty="0"/>
              <a:t>The CV Sign: </a:t>
            </a:r>
            <a:br>
              <a:rPr lang="en-US" dirty="0"/>
            </a:br>
            <a:r>
              <a:rPr lang="en-US" dirty="0"/>
              <a:t>Diagnostic Value</a:t>
            </a:r>
            <a:endParaRPr lang="en-CA" dirty="0"/>
          </a:p>
        </p:txBody>
      </p:sp>
      <p:sp>
        <p:nvSpPr>
          <p:cNvPr id="7" name="Content Placeholder 6">
            <a:extLst>
              <a:ext uri="{FF2B5EF4-FFF2-40B4-BE49-F238E27FC236}">
                <a16:creationId xmlns:a16="http://schemas.microsoft.com/office/drawing/2014/main" id="{E6ED2019-AA67-F39A-2C20-FBA301DC6200}"/>
              </a:ext>
            </a:extLst>
          </p:cNvPr>
          <p:cNvSpPr>
            <a:spLocks noGrp="1"/>
          </p:cNvSpPr>
          <p:nvPr>
            <p:ph sz="half" idx="1"/>
          </p:nvPr>
        </p:nvSpPr>
        <p:spPr>
          <a:xfrm>
            <a:off x="609600" y="1496291"/>
            <a:ext cx="5181600" cy="4680672"/>
          </a:xfrm>
        </p:spPr>
        <p:txBody>
          <a:bodyPr>
            <a:normAutofit/>
          </a:bodyPr>
          <a:lstStyle/>
          <a:p>
            <a:r>
              <a:rPr lang="en-US"/>
              <a:t>Numerous studies showing diagnostic utility in differentiating MS versus other WMD (NMOSD, SLE, migraines, SVD, HCs with and without co-morbidities)</a:t>
            </a:r>
          </a:p>
          <a:p>
            <a:r>
              <a:rPr lang="en-US"/>
              <a:t>Also observed in high proportions in RIS</a:t>
            </a:r>
          </a:p>
          <a:p>
            <a:r>
              <a:rPr lang="en-US"/>
              <a:t>90% RIS met &gt; 40% threshold</a:t>
            </a:r>
            <a:endParaRPr lang="en-CA" dirty="0"/>
          </a:p>
        </p:txBody>
      </p:sp>
      <p:sp>
        <p:nvSpPr>
          <p:cNvPr id="9" name="Footer Placeholder 8">
            <a:extLst>
              <a:ext uri="{FF2B5EF4-FFF2-40B4-BE49-F238E27FC236}">
                <a16:creationId xmlns:a16="http://schemas.microsoft.com/office/drawing/2014/main" id="{0F547E20-77BD-C8B8-2DC1-A8137D9090C5}"/>
              </a:ext>
            </a:extLst>
          </p:cNvPr>
          <p:cNvSpPr>
            <a:spLocks noGrp="1"/>
          </p:cNvSpPr>
          <p:nvPr>
            <p:ph type="ftr" sz="quarter" idx="3"/>
          </p:nvPr>
        </p:nvSpPr>
        <p:spPr>
          <a:xfrm>
            <a:off x="609600" y="5360988"/>
            <a:ext cx="5181600" cy="1438276"/>
          </a:xfrm>
        </p:spPr>
        <p:txBody>
          <a:bodyPr/>
          <a:lstStyle/>
          <a:p>
            <a:r>
              <a:rPr lang="en-US" dirty="0"/>
              <a:t>HC, healthy control; NMOSD, neuromyelitis </a:t>
            </a:r>
            <a:r>
              <a:rPr lang="en-US" dirty="0" err="1"/>
              <a:t>optica</a:t>
            </a:r>
            <a:r>
              <a:rPr lang="en-US" dirty="0"/>
              <a:t> spectrum disorder; RIS, radiologically isolated syndrome; SLE, systemic lupus erythematosus; SVD, small vessel disease.
</a:t>
            </a:r>
            <a:r>
              <a:rPr lang="en-US" dirty="0" err="1"/>
              <a:t>Chaabanet</a:t>
            </a:r>
            <a:r>
              <a:rPr lang="en-US" dirty="0"/>
              <a:t> L, et al. </a:t>
            </a:r>
            <a:r>
              <a:rPr lang="en-US" i="1" dirty="0"/>
              <a:t>Acta Neuro Scand</a:t>
            </a:r>
            <a:r>
              <a:rPr lang="en-US" dirty="0"/>
              <a:t>. 2022;145(3):279-87; Suh CH, et al. </a:t>
            </a:r>
            <a:r>
              <a:rPr lang="en-US" i="1" dirty="0"/>
              <a:t>Sci Rep</a:t>
            </a:r>
            <a:r>
              <a:rPr lang="en-US" dirty="0"/>
              <a:t>. 2019;9:18188; Castellano, et al. </a:t>
            </a:r>
            <a:r>
              <a:rPr lang="en-US" i="1" dirty="0"/>
              <a:t>Diagnostics</a:t>
            </a:r>
            <a:r>
              <a:rPr lang="en-US" dirty="0"/>
              <a:t>. 2020; </a:t>
            </a:r>
            <a:r>
              <a:rPr lang="en-US" dirty="0" err="1"/>
              <a:t>Suthiphosuwan</a:t>
            </a:r>
            <a:r>
              <a:rPr lang="en-US" dirty="0"/>
              <a:t> S, et al. </a:t>
            </a:r>
            <a:r>
              <a:rPr lang="en-US" i="1" dirty="0"/>
              <a:t>JAMA Neurol</a:t>
            </a:r>
            <a:r>
              <a:rPr lang="en-US" dirty="0"/>
              <a:t>. 2019;77(5):653-5; Oh, et al. </a:t>
            </a:r>
            <a:r>
              <a:rPr lang="en-US" i="1" dirty="0"/>
              <a:t>JAMA Neuro</a:t>
            </a:r>
            <a:r>
              <a:rPr lang="en-US" dirty="0"/>
              <a:t>. 2020</a:t>
            </a:r>
          </a:p>
        </p:txBody>
      </p:sp>
      <p:pic>
        <p:nvPicPr>
          <p:cNvPr id="4" name="Picture 3">
            <a:extLst>
              <a:ext uri="{FF2B5EF4-FFF2-40B4-BE49-F238E27FC236}">
                <a16:creationId xmlns:a16="http://schemas.microsoft.com/office/drawing/2014/main" id="{B9626582-FADE-5FD7-29D7-8136BE99C851}"/>
              </a:ext>
            </a:extLst>
          </p:cNvPr>
          <p:cNvPicPr>
            <a:picLocks noChangeAspect="1"/>
          </p:cNvPicPr>
          <p:nvPr/>
        </p:nvPicPr>
        <p:blipFill rotWithShape="1">
          <a:blip r:embed="rId3"/>
          <a:srcRect t="2499" b="3652"/>
          <a:stretch/>
        </p:blipFill>
        <p:spPr>
          <a:xfrm>
            <a:off x="7028877" y="401561"/>
            <a:ext cx="4899392" cy="6301177"/>
          </a:xfrm>
          <a:prstGeom prst="rect">
            <a:avLst/>
          </a:prstGeom>
        </p:spPr>
      </p:pic>
      <p:sp>
        <p:nvSpPr>
          <p:cNvPr id="8" name="TextBox 7">
            <a:extLst>
              <a:ext uri="{FF2B5EF4-FFF2-40B4-BE49-F238E27FC236}">
                <a16:creationId xmlns:a16="http://schemas.microsoft.com/office/drawing/2014/main" id="{F47818FA-4E84-7BF4-0971-BA415FF1FF4C}"/>
              </a:ext>
            </a:extLst>
          </p:cNvPr>
          <p:cNvSpPr txBox="1"/>
          <p:nvPr/>
        </p:nvSpPr>
        <p:spPr>
          <a:xfrm>
            <a:off x="8365241" y="114423"/>
            <a:ext cx="2435282" cy="261610"/>
          </a:xfrm>
          <a:prstGeom prst="rect">
            <a:avLst/>
          </a:prstGeom>
          <a:noFill/>
        </p:spPr>
        <p:txBody>
          <a:bodyPr wrap="none" rtlCol="0">
            <a:spAutoFit/>
          </a:bodyPr>
          <a:lstStyle/>
          <a:p>
            <a:r>
              <a:rPr lang="en-US" sz="1100" dirty="0"/>
              <a:t>List of CV articles using the 40-50% rule</a:t>
            </a:r>
            <a:endParaRPr lang="en-CA" sz="1100" dirty="0"/>
          </a:p>
        </p:txBody>
      </p:sp>
    </p:spTree>
    <p:extLst>
      <p:ext uri="{BB962C8B-B14F-4D97-AF65-F5344CB8AC3E}">
        <p14:creationId xmlns:p14="http://schemas.microsoft.com/office/powerpoint/2010/main" val="189229883"/>
      </p:ext>
    </p:extLst>
  </p:cSld>
  <p:clrMapOvr>
    <a:masterClrMapping/>
  </p:clrMapOvr>
</p:sld>
</file>

<file path=ppt/theme/theme1.xml><?xml version="1.0" encoding="utf-8"?>
<a:theme xmlns:a="http://schemas.openxmlformats.org/drawingml/2006/main" name="Neurology-Theme-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Theme-2023" id="{BF4BFBD8-ACBB-FF46-8521-64AEA4B95199}" vid="{B3AE9A93-9541-9646-821D-9964A1A6F7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urology-Theme-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Theme-2023" id="{BF4BFBD8-ACBB-FF46-8521-64AEA4B95199}" vid="{B3AE9A93-9541-9646-821D-9964A1A6F72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1A3930-27E6-4BF8-87BD-1358F44CCBEE}">
  <ds:schemaRefs>
    <ds:schemaRef ds:uri="http://schemas.microsoft.com/sharepoint/v3/contenttype/forms"/>
  </ds:schemaRefs>
</ds:datastoreItem>
</file>

<file path=customXml/itemProps2.xml><?xml version="1.0" encoding="utf-8"?>
<ds:datastoreItem xmlns:ds="http://schemas.openxmlformats.org/officeDocument/2006/customXml" ds:itemID="{D1AA362A-4E0C-413C-85CF-F7A0EEB13FFF}">
  <ds:schemaRefs>
    <ds:schemaRef ds:uri="e60b9304-eabf-48c7-a974-a298c08a650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27619dc8-f1f2-47fe-8850-2348b3c64a50"/>
    <ds:schemaRef ds:uri="http://www.w3.org/XML/1998/namespace"/>
    <ds:schemaRef ds:uri="http://purl.org/dc/dcmitype/"/>
    <ds:schemaRef ds:uri="f55e9ad1-4522-4e5b-8d2e-6f450f6d945f"/>
    <ds:schemaRef ds:uri="a9d8bbac-cce3-475c-b9fe-65ecbcec7edd"/>
  </ds:schemaRefs>
</ds:datastoreItem>
</file>

<file path=customXml/itemProps3.xml><?xml version="1.0" encoding="utf-8"?>
<ds:datastoreItem xmlns:ds="http://schemas.openxmlformats.org/officeDocument/2006/customXml" ds:itemID="{62F2A206-A400-485B-927C-A28AE52DD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DMT and Infection MSF Charcot 2018</Template>
  <TotalTime>9522</TotalTime>
  <Words>1193</Words>
  <Application>Microsoft Macintosh PowerPoint</Application>
  <PresentationFormat>Widescreen</PresentationFormat>
  <Paragraphs>96</Paragraphs>
  <Slides>12</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Calibri Light</vt:lpstr>
      <vt:lpstr>Calisto MT</vt:lpstr>
      <vt:lpstr>Century Gothic</vt:lpstr>
      <vt:lpstr>Trebuchet MS</vt:lpstr>
      <vt:lpstr>Wingdings</vt:lpstr>
      <vt:lpstr>Neurology-Theme-2023</vt:lpstr>
      <vt:lpstr>Office Theme</vt:lpstr>
      <vt:lpstr>1_Neurology-Theme-2023</vt:lpstr>
      <vt:lpstr>Navigating the Diagnostic Maze Strategies for Excluding MS Disease Mimics</vt:lpstr>
      <vt:lpstr>PowerPoint Presentation</vt:lpstr>
      <vt:lpstr>Disclaimer</vt:lpstr>
      <vt:lpstr>Use of McDonald Criteria to Avoid Misdiagnosis</vt:lpstr>
      <vt:lpstr>Use of McDonald Criteria to Avoid Misdiagnosis</vt:lpstr>
      <vt:lpstr>MRI in MS Diagnosis</vt:lpstr>
      <vt:lpstr>The Central Vein (CV) Sign in MS</vt:lpstr>
      <vt:lpstr>The CV Sign: A Diagnostic Biomarker for MS?</vt:lpstr>
      <vt:lpstr>The CV Sign:  Diagnostic Value</vt:lpstr>
      <vt:lpstr>CSF in MS Diagnosis: Typical of MS</vt:lpstr>
      <vt:lpstr>CSF in MS Diagnosis: Atypical Findings in MS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Diagnostic Maze Strategies for Excluding MS Disease Mimics</dc:title>
  <dc:subject/>
  <dc:creator/>
  <cp:keywords/>
  <dc:description/>
  <cp:lastModifiedBy>Moriah Diethorn</cp:lastModifiedBy>
  <cp:revision>122</cp:revision>
  <dcterms:created xsi:type="dcterms:W3CDTF">2009-12-14T11:09:06Z</dcterms:created>
  <dcterms:modified xsi:type="dcterms:W3CDTF">2023-12-15T14:29:43Z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