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0" r:id="rId4"/>
    <p:sldMasterId id="2147483814" r:id="rId5"/>
    <p:sldMasterId id="2147483826" r:id="rId6"/>
  </p:sldMasterIdLst>
  <p:notesMasterIdLst>
    <p:notesMasterId r:id="rId19"/>
  </p:notesMasterIdLst>
  <p:sldIdLst>
    <p:sldId id="262" r:id="rId7"/>
    <p:sldId id="265" r:id="rId8"/>
    <p:sldId id="787" r:id="rId9"/>
    <p:sldId id="298" r:id="rId10"/>
    <p:sldId id="296" r:id="rId11"/>
    <p:sldId id="667" r:id="rId12"/>
    <p:sldId id="302" r:id="rId13"/>
    <p:sldId id="274" r:id="rId14"/>
    <p:sldId id="272" r:id="rId15"/>
    <p:sldId id="299" r:id="rId16"/>
    <p:sldId id="304" r:id="rId17"/>
    <p:sldId id="78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70" userDrawn="1">
          <p15:clr>
            <a:srgbClr val="A4A3A4"/>
          </p15:clr>
        </p15:guide>
        <p15:guide id="2" orient="horz" pos="4080" userDrawn="1">
          <p15:clr>
            <a:srgbClr val="A4A3A4"/>
          </p15:clr>
        </p15:guide>
        <p15:guide id="3" pos="387" userDrawn="1">
          <p15:clr>
            <a:srgbClr val="A4A3A4"/>
          </p15:clr>
        </p15:guide>
        <p15:guide id="4" pos="724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9E6F2A-39BB-C595-2B1B-E0E41582E05F}" name="Robert Knight" initials="RK" userId="6061f2fc072689fa" providerId="Windows Live"/>
  <p188:author id="{6EB12EAF-BC4E-6B6B-0102-503011D8EEE7}" name="Emily Jebing" initials="EJ" userId="Emily Jebing" providerId="None"/>
  <p188:author id="{52C4C9BB-C807-8705-0B08-A3DF41A8D64B}" name="Moriah Diethorn" initials="MD" userId="Moriah Diethorn" providerId="None"/>
  <p188:author id="{D47A32F2-A097-A01D-F7FF-2E045A3A27AA}" name="Olivia Marshall" initials="OM" userId="S::omarshall@ushealthconnect.com::ff4eb11f-1293-460e-bc55-670f617c422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Freedman, Mark" initials="FM" lastIdx="1" clrIdx="0">
    <p:extLst>
      <p:ext uri="{19B8F6BF-5375-455C-9EA6-DF929625EA0E}">
        <p15:presenceInfo xmlns:p15="http://schemas.microsoft.com/office/powerpoint/2012/main" userId="S-1-5-21-2125414852-1365326508-339680022-7891" providerId="AD"/>
      </p:ext>
    </p:extLst>
  </p:cmAuthor>
  <p:cmAuthor id="2" name="Mark S Freedman" initials="MSF" lastIdx="4" clrIdx="1">
    <p:extLst>
      <p:ext uri="{19B8F6BF-5375-455C-9EA6-DF929625EA0E}">
        <p15:presenceInfo xmlns:p15="http://schemas.microsoft.com/office/powerpoint/2012/main" userId="Mark S Freedm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0033CC"/>
    <a:srgbClr val="FF66FF"/>
    <a:srgbClr val="00FFFF"/>
    <a:srgbClr val="0000FF"/>
    <a:srgbClr val="7B1340"/>
    <a:srgbClr val="D7DEEC"/>
    <a:srgbClr val="D7E8EC"/>
    <a:srgbClr val="ECEFF6"/>
    <a:srgbClr val="610F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45" autoAdjust="0"/>
    <p:restoredTop sz="96327" autoAdjust="0"/>
  </p:normalViewPr>
  <p:slideViewPr>
    <p:cSldViewPr snapToGrid="0" snapToObjects="1">
      <p:cViewPr varScale="1">
        <p:scale>
          <a:sx n="124" d="100"/>
          <a:sy n="124" d="100"/>
        </p:scale>
        <p:origin x="880" y="168"/>
      </p:cViewPr>
      <p:guideLst>
        <p:guide orient="horz" pos="1270"/>
        <p:guide orient="horz" pos="4080"/>
        <p:guide pos="387"/>
        <p:guide pos="7245"/>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4027075-C693-4FDC-B6B6-B0C18C6967E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9219" name="Rectangle 3">
            <a:extLst>
              <a:ext uri="{FF2B5EF4-FFF2-40B4-BE49-F238E27FC236}">
                <a16:creationId xmlns:a16="http://schemas.microsoft.com/office/drawing/2014/main" id="{43869212-6109-4842-B2DF-7B5CF704803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39940" name="Rectangle 4">
            <a:extLst>
              <a:ext uri="{FF2B5EF4-FFF2-40B4-BE49-F238E27FC236}">
                <a16:creationId xmlns:a16="http://schemas.microsoft.com/office/drawing/2014/main" id="{25E1F250-F054-46FD-8A86-092C852BF07C}"/>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AED93C1C-53F7-4E32-91B8-76F9CADEE89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9222" name="Rectangle 6">
            <a:extLst>
              <a:ext uri="{FF2B5EF4-FFF2-40B4-BE49-F238E27FC236}">
                <a16:creationId xmlns:a16="http://schemas.microsoft.com/office/drawing/2014/main" id="{1F62D95F-64D4-4959-9447-442F31BCE357}"/>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9223" name="Rectangle 7">
            <a:extLst>
              <a:ext uri="{FF2B5EF4-FFF2-40B4-BE49-F238E27FC236}">
                <a16:creationId xmlns:a16="http://schemas.microsoft.com/office/drawing/2014/main" id="{9EE1C8C1-E5F9-4E76-87CE-9BD12E6B937E}"/>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72725B6-FA1B-4B04-B979-6C32260C418F}"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EDB31D5-78C2-41BE-BB8A-6586156577C9}"/>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FAB70A28-F0E6-42C0-A47B-284B2824271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a:latin typeface="Arial" panose="020B0604020202020204" pitchFamily="34" charset="0"/>
            </a:endParaRPr>
          </a:p>
        </p:txBody>
      </p:sp>
    </p:spTree>
    <p:extLst>
      <p:ext uri="{BB962C8B-B14F-4D97-AF65-F5344CB8AC3E}">
        <p14:creationId xmlns:p14="http://schemas.microsoft.com/office/powerpoint/2010/main" val="2134452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686DA55-3014-A390-F6B9-93C74A03ED5D}"/>
              </a:ext>
            </a:extLst>
          </p:cNvPr>
          <p:cNvPicPr>
            <a:picLocks noChangeAspect="1"/>
          </p:cNvPicPr>
          <p:nvPr/>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30468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744531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1828800" y="2819400"/>
            <a:ext cx="8534400" cy="1752600"/>
          </a:xfrm>
        </p:spPr>
        <p:txBody>
          <a:bodyPr/>
          <a:lstStyle>
            <a:lvl1pPr marL="0" indent="0" algn="ctr">
              <a:buNone/>
              <a:defRPr sz="1600" b="1" i="0" cap="none" spc="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8" name="Title 7"/>
          <p:cNvSpPr>
            <a:spLocks noGrp="1"/>
          </p:cNvSpPr>
          <p:nvPr>
            <p:ph type="ctrTitle"/>
          </p:nvPr>
        </p:nvSpPr>
        <p:spPr>
          <a:xfrm>
            <a:off x="285709" y="1428736"/>
            <a:ext cx="11715832" cy="928694"/>
          </a:xfrm>
          <a:noFill/>
        </p:spPr>
        <p:txBody>
          <a:bodyPr anchor="b"/>
          <a:lstStyle>
            <a:lvl1pPr algn="ctr">
              <a:defRPr sz="4200" baseline="0">
                <a:solidFill>
                  <a:srgbClr val="6B6057"/>
                </a:solidFill>
              </a:defRPr>
            </a:lvl1pPr>
          </a:lstStyle>
          <a:p>
            <a:r>
              <a:rPr kumimoji="0" lang="en-US"/>
              <a:t>Click to edit Master title style</a:t>
            </a:r>
            <a:endParaRPr kumimoji="0" lang="en-US" dirty="0"/>
          </a:p>
        </p:txBody>
      </p:sp>
      <p:sp>
        <p:nvSpPr>
          <p:cNvPr id="25" name="Text Placeholder 24"/>
          <p:cNvSpPr>
            <a:spLocks noGrp="1"/>
          </p:cNvSpPr>
          <p:nvPr>
            <p:ph type="body" sz="quarter" idx="12" hasCustomPrompt="1"/>
          </p:nvPr>
        </p:nvSpPr>
        <p:spPr>
          <a:xfrm>
            <a:off x="1905000" y="4786313"/>
            <a:ext cx="8477251" cy="1071562"/>
          </a:xfrm>
        </p:spPr>
        <p:txBody>
          <a:bodyPr>
            <a:normAutofit/>
          </a:bodyPr>
          <a:lstStyle>
            <a:lvl1pPr algn="ctr">
              <a:buFontTx/>
              <a:buNone/>
              <a:defRPr sz="1600" b="1" baseline="0">
                <a:solidFill>
                  <a:schemeClr val="tx1"/>
                </a:solidFill>
              </a:defRPr>
            </a:lvl1pPr>
          </a:lstStyle>
          <a:p>
            <a:pPr lvl="0"/>
            <a:r>
              <a:rPr lang="fr-CA" dirty="0"/>
              <a:t>Click to </a:t>
            </a:r>
            <a:r>
              <a:rPr lang="fr-CA" dirty="0" err="1"/>
              <a:t>edit</a:t>
            </a:r>
            <a:r>
              <a:rPr lang="fr-CA" dirty="0"/>
              <a:t> </a:t>
            </a:r>
            <a:r>
              <a:rPr lang="fr-CA" dirty="0" err="1"/>
              <a:t>text</a:t>
            </a:r>
            <a:endParaRPr lang="en-US" dirty="0"/>
          </a:p>
        </p:txBody>
      </p:sp>
    </p:spTree>
    <p:extLst>
      <p:ext uri="{BB962C8B-B14F-4D97-AF65-F5344CB8AC3E}">
        <p14:creationId xmlns:p14="http://schemas.microsoft.com/office/powerpoint/2010/main" val="227297405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1" y="1006475"/>
            <a:ext cx="8684684" cy="1009650"/>
          </a:xfrm>
        </p:spPr>
        <p:txBody>
          <a:bodyPr/>
          <a:lstStyle/>
          <a:p>
            <a:r>
              <a:rPr lang="en-US"/>
              <a:t>Click to edit Master title style</a:t>
            </a:r>
          </a:p>
        </p:txBody>
      </p:sp>
      <p:sp>
        <p:nvSpPr>
          <p:cNvPr id="3" name="Chart Placeholder 2"/>
          <p:cNvSpPr>
            <a:spLocks noGrp="1"/>
          </p:cNvSpPr>
          <p:nvPr>
            <p:ph type="chart" idx="1"/>
          </p:nvPr>
        </p:nvSpPr>
        <p:spPr>
          <a:xfrm>
            <a:off x="609600" y="2014538"/>
            <a:ext cx="8680451" cy="4462462"/>
          </a:xfrm>
        </p:spPr>
        <p:txBody>
          <a:bodyPr/>
          <a:lstStyle/>
          <a:p>
            <a:pPr lvl="0"/>
            <a:endParaRPr lang="en-US" noProof="0"/>
          </a:p>
        </p:txBody>
      </p:sp>
    </p:spTree>
    <p:extLst>
      <p:ext uri="{BB962C8B-B14F-4D97-AF65-F5344CB8AC3E}">
        <p14:creationId xmlns:p14="http://schemas.microsoft.com/office/powerpoint/2010/main" val="3785512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402336" y="1412776"/>
            <a:ext cx="11338560" cy="4686272"/>
          </a:xfrm>
        </p:spPr>
        <p:txBody>
          <a:bodyPr/>
          <a:lstStyle>
            <a:lvl1pPr>
              <a:buClr>
                <a:srgbClr val="005DAA"/>
              </a:buClr>
              <a:buSzPct val="100000"/>
              <a:defRPr baseline="0">
                <a:solidFill>
                  <a:schemeClr val="tx1"/>
                </a:solidFill>
              </a:defRPr>
            </a:lvl1pPr>
            <a:lvl2pPr marL="548640" indent="-274320">
              <a:buClr>
                <a:srgbClr val="005DAA"/>
              </a:buClr>
              <a:buSzPct val="100000"/>
              <a:buFont typeface="Calisto MT" pitchFamily="18" charset="0"/>
              <a:buChar char="–"/>
              <a:defRPr baseline="0">
                <a:solidFill>
                  <a:srgbClr val="005DAA"/>
                </a:solidFill>
              </a:defRPr>
            </a:lvl2pPr>
            <a:lvl3pPr marL="822960" indent="-228600">
              <a:buClr>
                <a:srgbClr val="005DAA"/>
              </a:buClr>
              <a:buFont typeface="Wingdings" pitchFamily="2" charset="2"/>
              <a:buChar char="§"/>
              <a:defRPr baseline="0">
                <a:solidFill>
                  <a:schemeClr val="tx1"/>
                </a:solidFill>
              </a:defRPr>
            </a:lvl3pPr>
            <a:lvl4pPr marL="1097280" indent="-228600">
              <a:buClr>
                <a:srgbClr val="005DAA"/>
              </a:buClr>
              <a:buFont typeface="Calisto MT" pitchFamily="18" charset="0"/>
              <a:buChar char="–"/>
              <a:defRPr baseline="0">
                <a:solidFill>
                  <a:srgbClr val="005DAA"/>
                </a:solidFill>
              </a:defRPr>
            </a:lvl4pPr>
            <a:lvl5pPr>
              <a:buClr>
                <a:srgbClr val="005DAA"/>
              </a:buClr>
              <a:defRPr baseline="0">
                <a:solidFill>
                  <a:schemeClr val="tx1"/>
                </a:solidFill>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Title Placeholder 21"/>
          <p:cNvSpPr>
            <a:spLocks noGrp="1"/>
          </p:cNvSpPr>
          <p:nvPr>
            <p:ph type="title"/>
          </p:nvPr>
        </p:nvSpPr>
        <p:spPr>
          <a:xfrm>
            <a:off x="1391477" y="88894"/>
            <a:ext cx="9941163" cy="1035851"/>
          </a:xfrm>
          <a:prstGeom prst="rect">
            <a:avLst/>
          </a:prstGeom>
          <a:noFill/>
        </p:spPr>
        <p:txBody>
          <a:bodyPr vert="horz" anchor="t" anchorCtr="0">
            <a:normAutofit/>
          </a:bodyPr>
          <a:lstStyle/>
          <a:p>
            <a:r>
              <a:rPr kumimoji="0" lang="en-US"/>
              <a:t>Click to edit Master title style</a:t>
            </a:r>
            <a:endParaRPr kumimoji="0" lang="en-US" dirty="0"/>
          </a:p>
        </p:txBody>
      </p:sp>
    </p:spTree>
    <p:extLst>
      <p:ext uri="{BB962C8B-B14F-4D97-AF65-F5344CB8AC3E}">
        <p14:creationId xmlns:p14="http://schemas.microsoft.com/office/powerpoint/2010/main" val="18635947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37861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7708136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15656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048401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59286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16695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D7BFDA-BA3F-04E7-5092-F2956F92BE78}"/>
              </a:ext>
            </a:extLst>
          </p:cNvPr>
          <p:cNvPicPr>
            <a:picLocks noChangeAspect="1"/>
          </p:cNvPicPr>
          <p:nvPr/>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0494612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467831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9057669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547847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828037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660909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686DA55-3014-A390-F6B9-93C74A03ED5D}"/>
              </a:ext>
            </a:extLst>
          </p:cNvPr>
          <p:cNvPicPr>
            <a:picLocks noChangeAspect="1"/>
          </p:cNvPicPr>
          <p:nvPr/>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11607083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D7BFDA-BA3F-04E7-5092-F2956F92BE78}"/>
              </a:ext>
            </a:extLst>
          </p:cNvPr>
          <p:cNvPicPr>
            <a:picLocks noChangeAspect="1"/>
          </p:cNvPicPr>
          <p:nvPr/>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355416904"/>
      </p:ext>
    </p:extLst>
  </p:cSld>
  <p:clrMapOvr>
    <a:masterClrMapping/>
  </p:clrMapOvr>
  <p:hf sldNum="0"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943216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9795965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4233969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pPr defTabSz="914400"/>
            <a:endParaRPr lang="en-CA">
              <a:solidFill>
                <a:prstClr val="black"/>
              </a:solidFill>
            </a:endParaRPr>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48096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592186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5040807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560140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3952609"/>
      </p:ext>
    </p:extLst>
  </p:cSld>
  <p:clrMapOvr>
    <a:masterClrMapping/>
  </p:clrMapOvr>
  <p:hf sldNum="0" hd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7800695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3_1-Col: Title">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endParaRPr lang="en-GB" dirty="0"/>
          </a:p>
        </p:txBody>
      </p:sp>
      <p:sp>
        <p:nvSpPr>
          <p:cNvPr id="6" name="Text Placeholder 4"/>
          <p:cNvSpPr>
            <a:spLocks noGrp="1"/>
          </p:cNvSpPr>
          <p:nvPr>
            <p:ph type="body" sz="quarter" idx="13"/>
          </p:nvPr>
        </p:nvSpPr>
        <p:spPr>
          <a:xfrm>
            <a:off x="575733" y="6165091"/>
            <a:ext cx="10092267" cy="366183"/>
          </a:xfrm>
        </p:spPr>
        <p:txBody>
          <a:bodyPr lIns="0" tIns="0" rIns="0" bIns="0" anchor="b"/>
          <a:lstStyle>
            <a:lvl1pPr>
              <a:defRPr sz="800">
                <a:solidFill>
                  <a:srgbClr val="333333"/>
                </a:solidFill>
              </a:defRPr>
            </a:lvl1pPr>
            <a:lvl2pPr marL="0" indent="0">
              <a:buNone/>
              <a:defRPr sz="600">
                <a:solidFill>
                  <a:srgbClr val="333333"/>
                </a:solidFill>
              </a:defRPr>
            </a:lvl2pPr>
          </a:lstStyle>
          <a:p>
            <a:pPr lvl="0"/>
            <a:r>
              <a:rPr lang="en-US" dirty="0"/>
              <a:t>Edit Master text styles</a:t>
            </a:r>
          </a:p>
          <a:p>
            <a:pPr lvl="1"/>
            <a:r>
              <a:rPr lang="en-US" dirty="0"/>
              <a:t>Second level</a:t>
            </a:r>
          </a:p>
        </p:txBody>
      </p:sp>
      <p:sp>
        <p:nvSpPr>
          <p:cNvPr id="5" name="Slide Number Placeholder 2">
            <a:extLst>
              <a:ext uri="{FF2B5EF4-FFF2-40B4-BE49-F238E27FC236}">
                <a16:creationId xmlns:a16="http://schemas.microsoft.com/office/drawing/2014/main" id="{9ED1156E-3787-C8EB-46A6-32106479421C}"/>
              </a:ext>
            </a:extLst>
          </p:cNvPr>
          <p:cNvSpPr>
            <a:spLocks noGrp="1"/>
          </p:cNvSpPr>
          <p:nvPr>
            <p:ph type="sldNum" sz="quarter" idx="14"/>
          </p:nvPr>
        </p:nvSpPr>
        <p:spPr/>
        <p:txBody>
          <a:bodyPr/>
          <a:lstStyle>
            <a:lvl1pPr defTabSz="457200" eaLnBrk="1" hangingPunct="1">
              <a:defRPr sz="600">
                <a:solidFill>
                  <a:srgbClr val="7F7F7F"/>
                </a:solidFill>
                <a:latin typeface="Arial" panose="020B0604020202020204" pitchFamily="34" charset="0"/>
              </a:defRPr>
            </a:lvl1pPr>
          </a:lstStyle>
          <a:p>
            <a:pPr>
              <a:defRPr/>
            </a:pPr>
            <a:fld id="{A482BC93-5022-F546-83BF-8FD825999188}" type="slidenum">
              <a:rPr lang="en-US" altLang="en-US"/>
              <a:pPr>
                <a:defRPr/>
              </a:pPr>
              <a:t>‹#›</a:t>
            </a:fld>
            <a:endParaRPr lang="en-US" altLang="en-US"/>
          </a:p>
        </p:txBody>
      </p:sp>
    </p:spTree>
    <p:extLst>
      <p:ext uri="{BB962C8B-B14F-4D97-AF65-F5344CB8AC3E}">
        <p14:creationId xmlns:p14="http://schemas.microsoft.com/office/powerpoint/2010/main" val="2960421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3411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424976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713700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752369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595282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148067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2342022"/>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12/15/23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4033713140"/>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3455437"/>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hf sldNum="0" hd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9.png"/><Relationship Id="rId7" Type="http://schemas.openxmlformats.org/officeDocument/2006/relationships/hyperlink" Target="http://www.mededonthego.com/" TargetMode="External"/><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12.svg"/><Relationship Id="rId5" Type="http://schemas.openxmlformats.org/officeDocument/2006/relationships/image" Target="../media/image11.png"/><Relationship Id="rId10" Type="http://schemas.openxmlformats.org/officeDocument/2006/relationships/image" Target="../media/image14.svg"/><Relationship Id="rId4" Type="http://schemas.openxmlformats.org/officeDocument/2006/relationships/image" Target="../media/image10.svg"/><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1099" TargetMode="External"/><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a:extLst>
              <a:ext uri="{FF2B5EF4-FFF2-40B4-BE49-F238E27FC236}">
                <a16:creationId xmlns:a16="http://schemas.microsoft.com/office/drawing/2014/main" id="{DFB6EA26-F898-4FB1-B41D-0B680D9E3027}"/>
              </a:ext>
            </a:extLst>
          </p:cNvPr>
          <p:cNvSpPr>
            <a:spLocks noGrp="1"/>
          </p:cNvSpPr>
          <p:nvPr>
            <p:ph type="title"/>
          </p:nvPr>
        </p:nvSpPr>
        <p:spPr>
          <a:xfrm>
            <a:off x="609600" y="1292049"/>
            <a:ext cx="10515600" cy="2852737"/>
          </a:xfrm>
        </p:spPr>
        <p:txBody>
          <a:bodyPr>
            <a:normAutofit fontScale="90000"/>
          </a:bodyPr>
          <a:lstStyle/>
          <a:p>
            <a:r>
              <a:rPr lang="en-CA" altLang="en-US" dirty="0"/>
              <a:t>What Do Clinicians Need to Know?</a:t>
            </a:r>
            <a:br>
              <a:rPr lang="en-CA" altLang="en-US" dirty="0"/>
            </a:br>
            <a:r>
              <a:rPr lang="en-CA" altLang="en-US" dirty="0"/>
              <a:t>Utilizing Clinically Validated Diagnostic Tools to Diagnose MS Earlier</a:t>
            </a:r>
            <a:endParaRPr lang="en-US" altLang="en-US" dirty="0"/>
          </a:p>
        </p:txBody>
      </p:sp>
      <p:sp>
        <p:nvSpPr>
          <p:cNvPr id="2" name="Text Placeholder 1">
            <a:extLst>
              <a:ext uri="{FF2B5EF4-FFF2-40B4-BE49-F238E27FC236}">
                <a16:creationId xmlns:a16="http://schemas.microsoft.com/office/drawing/2014/main" id="{27A2BA64-0D8A-4147-851B-489386593A2A}"/>
              </a:ext>
            </a:extLst>
          </p:cNvPr>
          <p:cNvSpPr>
            <a:spLocks noGrp="1"/>
          </p:cNvSpPr>
          <p:nvPr>
            <p:ph type="body" idx="1"/>
          </p:nvPr>
        </p:nvSpPr>
        <p:spPr>
          <a:xfrm>
            <a:off x="609600" y="4144786"/>
            <a:ext cx="10515600" cy="1944864"/>
          </a:xfrm>
        </p:spPr>
        <p:txBody>
          <a:bodyPr>
            <a:normAutofit fontScale="85000" lnSpcReduction="20000"/>
          </a:bodyPr>
          <a:lstStyle/>
          <a:p>
            <a:r>
              <a:rPr lang="en-US" dirty="0"/>
              <a:t>Dr. Mark S. Freedman, MSc, MD, FANA, FAAN, CSPQ, FRCPC</a:t>
            </a:r>
          </a:p>
          <a:p>
            <a:r>
              <a:rPr lang="en-US" dirty="0"/>
              <a:t>Professor of Neurology</a:t>
            </a:r>
          </a:p>
          <a:p>
            <a:r>
              <a:rPr lang="en-US" dirty="0"/>
              <a:t>University of Ottawa</a:t>
            </a:r>
          </a:p>
          <a:p>
            <a:r>
              <a:rPr lang="en-US" dirty="0"/>
              <a:t>Sr. Scientist</a:t>
            </a:r>
          </a:p>
          <a:p>
            <a:r>
              <a:rPr lang="en-US" dirty="0"/>
              <a:t>Ottawa Hospital Research Institute</a:t>
            </a:r>
          </a:p>
          <a:p>
            <a:r>
              <a:rPr lang="en-US" dirty="0"/>
              <a:t>Ottawa, Canada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CDA04E28-39A3-3BF8-5D50-B035ED0F7066}"/>
              </a:ext>
            </a:extLst>
          </p:cNvPr>
          <p:cNvSpPr>
            <a:spLocks noGrp="1"/>
          </p:cNvSpPr>
          <p:nvPr>
            <p:ph type="ftr" sz="quarter" idx="3"/>
          </p:nvPr>
        </p:nvSpPr>
        <p:spPr>
          <a:xfrm>
            <a:off x="609600" y="6356350"/>
            <a:ext cx="10744199" cy="442131"/>
          </a:xfrm>
        </p:spPr>
        <p:txBody>
          <a:bodyPr/>
          <a:lstStyle/>
          <a:p>
            <a:r>
              <a:rPr lang="en-CA" dirty="0"/>
              <a:t>PPMS, primary progressive multiple sclerosis; SP, secondary progressive; SPMS, secondary progressive multiple sclerosis.
Thompson AJ, et al. </a:t>
            </a:r>
            <a:r>
              <a:rPr lang="en-CA" i="1" dirty="0"/>
              <a:t>Lancet Neurol</a:t>
            </a:r>
            <a:r>
              <a:rPr lang="en-CA" dirty="0"/>
              <a:t>. 2019; 17(2):162-73.</a:t>
            </a:r>
          </a:p>
        </p:txBody>
      </p:sp>
      <p:sp>
        <p:nvSpPr>
          <p:cNvPr id="7170" name="Title 3">
            <a:extLst>
              <a:ext uri="{FF2B5EF4-FFF2-40B4-BE49-F238E27FC236}">
                <a16:creationId xmlns:a16="http://schemas.microsoft.com/office/drawing/2014/main" id="{913ABA13-6812-4F62-B914-821217812E0A}"/>
              </a:ext>
            </a:extLst>
          </p:cNvPr>
          <p:cNvSpPr>
            <a:spLocks noGrp="1"/>
          </p:cNvSpPr>
          <p:nvPr>
            <p:ph type="title"/>
          </p:nvPr>
        </p:nvSpPr>
        <p:spPr>
          <a:xfrm>
            <a:off x="609600" y="199505"/>
            <a:ext cx="10744200" cy="1185577"/>
          </a:xfrm>
        </p:spPr>
        <p:txBody>
          <a:bodyPr>
            <a:noAutofit/>
          </a:bodyPr>
          <a:lstStyle/>
          <a:p>
            <a:r>
              <a:rPr lang="en-US" altLang="en-US" dirty="0"/>
              <a:t>Diagnosis of Progressive MS:</a:t>
            </a:r>
            <a:br>
              <a:rPr lang="en-US" altLang="en-US" dirty="0"/>
            </a:br>
            <a:r>
              <a:rPr lang="en-US" altLang="en-US" dirty="0"/>
              <a:t>Primary or Secondary Progressive</a:t>
            </a:r>
          </a:p>
        </p:txBody>
      </p:sp>
      <p:sp>
        <p:nvSpPr>
          <p:cNvPr id="7171" name="Content Placeholder 4">
            <a:extLst>
              <a:ext uri="{FF2B5EF4-FFF2-40B4-BE49-F238E27FC236}">
                <a16:creationId xmlns:a16="http://schemas.microsoft.com/office/drawing/2014/main" id="{7D7BE77D-D66D-406F-BCA6-275DB76A8967}"/>
              </a:ext>
            </a:extLst>
          </p:cNvPr>
          <p:cNvSpPr>
            <a:spLocks noGrp="1"/>
          </p:cNvSpPr>
          <p:nvPr>
            <p:ph idx="1"/>
          </p:nvPr>
        </p:nvSpPr>
        <p:spPr>
          <a:xfrm>
            <a:off x="609600" y="1477906"/>
            <a:ext cx="10744200" cy="4722477"/>
          </a:xfrm>
        </p:spPr>
        <p:txBody>
          <a:bodyPr>
            <a:normAutofit/>
          </a:bodyPr>
          <a:lstStyle/>
          <a:p>
            <a:r>
              <a:rPr lang="en-CA" altLang="en-US" dirty="0"/>
              <a:t>Criteria have remained similar to the 2010 revision with the exception of the changes to the MRI (similar to relapsing MS)</a:t>
            </a:r>
          </a:p>
          <a:p>
            <a:r>
              <a:rPr lang="en-CA" altLang="en-US" dirty="0"/>
              <a:t>Secondary progressive MS (SPMS) remains defined only as progression in a patient with relapsing MS of at least 6 months in the absence of relapse, but otherwise such patients may continue to progress with or without relapse</a:t>
            </a:r>
          </a:p>
          <a:p>
            <a:r>
              <a:rPr lang="en-CA" altLang="en-US" dirty="0"/>
              <a:t>For either SP or PPMS, the course of disease should be specified as active (with relapse or new MRI lesions) or not, and progressive or not based on the previous year’s history</a:t>
            </a:r>
          </a:p>
        </p:txBody>
      </p:sp>
    </p:spTree>
    <p:extLst>
      <p:ext uri="{BB962C8B-B14F-4D97-AF65-F5344CB8AC3E}">
        <p14:creationId xmlns:p14="http://schemas.microsoft.com/office/powerpoint/2010/main" val="292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5CD0CAD-5F94-59F0-2D89-69E37EFF6A41}"/>
              </a:ext>
            </a:extLst>
          </p:cNvPr>
          <p:cNvSpPr>
            <a:spLocks noGrp="1"/>
          </p:cNvSpPr>
          <p:nvPr>
            <p:ph type="ftr" sz="quarter" idx="3"/>
          </p:nvPr>
        </p:nvSpPr>
        <p:spPr>
          <a:xfrm>
            <a:off x="609600" y="6356350"/>
            <a:ext cx="10744199" cy="442131"/>
          </a:xfrm>
        </p:spPr>
        <p:txBody>
          <a:bodyPr/>
          <a:lstStyle/>
          <a:p>
            <a:r>
              <a:rPr lang="en-CA" dirty="0"/>
              <a:t>Thompson AJ, et al. </a:t>
            </a:r>
            <a:r>
              <a:rPr lang="en-CA" i="1" dirty="0"/>
              <a:t>Lancet Neurol</a:t>
            </a:r>
            <a:r>
              <a:rPr lang="en-CA" dirty="0"/>
              <a:t>. 2019; 17(2):162-73.</a:t>
            </a:r>
          </a:p>
        </p:txBody>
      </p:sp>
      <p:sp>
        <p:nvSpPr>
          <p:cNvPr id="7170" name="Title 3">
            <a:extLst>
              <a:ext uri="{FF2B5EF4-FFF2-40B4-BE49-F238E27FC236}">
                <a16:creationId xmlns:a16="http://schemas.microsoft.com/office/drawing/2014/main" id="{913ABA13-6812-4F62-B914-821217812E0A}"/>
              </a:ext>
            </a:extLst>
          </p:cNvPr>
          <p:cNvSpPr>
            <a:spLocks noGrp="1"/>
          </p:cNvSpPr>
          <p:nvPr>
            <p:ph type="title"/>
          </p:nvPr>
        </p:nvSpPr>
        <p:spPr>
          <a:xfrm>
            <a:off x="609600" y="199505"/>
            <a:ext cx="10744200" cy="1185577"/>
          </a:xfrm>
        </p:spPr>
        <p:txBody>
          <a:bodyPr>
            <a:normAutofit/>
          </a:bodyPr>
          <a:lstStyle/>
          <a:p>
            <a:r>
              <a:rPr lang="en-US" altLang="en-US" dirty="0"/>
              <a:t>Diagnosis of Primary Progressive MS</a:t>
            </a:r>
          </a:p>
        </p:txBody>
      </p:sp>
      <p:sp>
        <p:nvSpPr>
          <p:cNvPr id="7171" name="Content Placeholder 4">
            <a:extLst>
              <a:ext uri="{FF2B5EF4-FFF2-40B4-BE49-F238E27FC236}">
                <a16:creationId xmlns:a16="http://schemas.microsoft.com/office/drawing/2014/main" id="{7D7BE77D-D66D-406F-BCA6-275DB76A8967}"/>
              </a:ext>
            </a:extLst>
          </p:cNvPr>
          <p:cNvSpPr>
            <a:spLocks noGrp="1"/>
          </p:cNvSpPr>
          <p:nvPr>
            <p:ph idx="1"/>
          </p:nvPr>
        </p:nvSpPr>
        <p:spPr>
          <a:xfrm>
            <a:off x="609600" y="1477906"/>
            <a:ext cx="10744200" cy="4722477"/>
          </a:xfrm>
        </p:spPr>
        <p:txBody>
          <a:bodyPr>
            <a:normAutofit/>
          </a:bodyPr>
          <a:lstStyle/>
          <a:p>
            <a:r>
              <a:rPr lang="en-CA" altLang="en-US" dirty="0"/>
              <a:t>1 year of disability progression (retrospectively or prospectively determined) independent of clinical relapse</a:t>
            </a:r>
          </a:p>
          <a:p>
            <a:r>
              <a:rPr lang="en-CA" altLang="en-US" dirty="0"/>
              <a:t>Plus 2 of the following criteria:</a:t>
            </a:r>
          </a:p>
          <a:p>
            <a:pPr lvl="1"/>
            <a:r>
              <a:rPr lang="en-CA" altLang="en-US" dirty="0"/>
              <a:t>≥ 1 T2-hyperintense lesions characteristic of MS in ≥ 1 of the following brain regions: periventricular, cortical or </a:t>
            </a:r>
            <a:r>
              <a:rPr lang="en-CA" altLang="en-US" dirty="0" err="1"/>
              <a:t>juxtacortical</a:t>
            </a:r>
            <a:r>
              <a:rPr lang="en-CA" altLang="en-US" dirty="0"/>
              <a:t>, or infratentorial</a:t>
            </a:r>
          </a:p>
          <a:p>
            <a:pPr lvl="1"/>
            <a:r>
              <a:rPr lang="en-CA" altLang="en-US" dirty="0"/>
              <a:t>≥ 2 T2-hyperintense lesions in the spinal cord</a:t>
            </a:r>
          </a:p>
          <a:p>
            <a:pPr lvl="1"/>
            <a:r>
              <a:rPr lang="en-CA" altLang="en-US" dirty="0"/>
              <a:t>Presence of CSF-specific oligoclonal bands</a:t>
            </a:r>
          </a:p>
        </p:txBody>
      </p:sp>
    </p:spTree>
    <p:extLst>
      <p:ext uri="{BB962C8B-B14F-4D97-AF65-F5344CB8AC3E}">
        <p14:creationId xmlns:p14="http://schemas.microsoft.com/office/powerpoint/2010/main" val="1239450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3547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Multiple Sclerosis: Using S1P Receptor Modulators to Slow Disease Progression</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Identify metrics and barriers that exclude multiple sclerosis mimics and facilitate early diagnosis and treatment initiation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Provide clinical knowledge regarding the role and impact of the most current S1P modulators for multiple sclerosis symptom management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Examine the evolution of the treatment landscape of the past 30 years and outline best practices to enhance decision-making focusing on long- and short-term disease-modifying therapies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Line 2">
            <a:extLst>
              <a:ext uri="{FF2B5EF4-FFF2-40B4-BE49-F238E27FC236}">
                <a16:creationId xmlns:a16="http://schemas.microsoft.com/office/drawing/2014/main" id="{39279839-7F21-488D-B30D-5AB0520F78C3}"/>
              </a:ext>
            </a:extLst>
          </p:cNvPr>
          <p:cNvSpPr>
            <a:spLocks noChangeShapeType="1"/>
          </p:cNvSpPr>
          <p:nvPr/>
        </p:nvSpPr>
        <p:spPr bwMode="auto">
          <a:xfrm>
            <a:off x="2638076" y="4322407"/>
            <a:ext cx="7770813" cy="0"/>
          </a:xfrm>
          <a:prstGeom prst="line">
            <a:avLst/>
          </a:prstGeom>
          <a:noFill/>
          <a:ln w="76200" cmpd="tri">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7107" name="Freeform 3">
            <a:extLst>
              <a:ext uri="{FF2B5EF4-FFF2-40B4-BE49-F238E27FC236}">
                <a16:creationId xmlns:a16="http://schemas.microsoft.com/office/drawing/2014/main" id="{AFADE532-A5CD-4AF8-AFCC-56D70750333F}"/>
              </a:ext>
            </a:extLst>
          </p:cNvPr>
          <p:cNvSpPr>
            <a:spLocks/>
          </p:cNvSpPr>
          <p:nvPr/>
        </p:nvSpPr>
        <p:spPr bwMode="auto">
          <a:xfrm>
            <a:off x="2644425" y="2515832"/>
            <a:ext cx="7467600" cy="3479800"/>
          </a:xfrm>
          <a:custGeom>
            <a:avLst/>
            <a:gdLst>
              <a:gd name="T0" fmla="*/ 0 w 4704"/>
              <a:gd name="T1" fmla="*/ 2147483647 h 2192"/>
              <a:gd name="T2" fmla="*/ 362902449 w 4704"/>
              <a:gd name="T3" fmla="*/ 2147483647 h 2192"/>
              <a:gd name="T4" fmla="*/ 846772545 w 4704"/>
              <a:gd name="T5" fmla="*/ 2147483647 h 2192"/>
              <a:gd name="T6" fmla="*/ 967739995 w 4704"/>
              <a:gd name="T7" fmla="*/ 1411287268 h 2192"/>
              <a:gd name="T8" fmla="*/ 1209674895 w 4704"/>
              <a:gd name="T9" fmla="*/ 2147483647 h 2192"/>
              <a:gd name="T10" fmla="*/ 1572577244 w 4704"/>
              <a:gd name="T11" fmla="*/ 2147483647 h 2192"/>
              <a:gd name="T12" fmla="*/ 1935479990 w 4704"/>
              <a:gd name="T13" fmla="*/ 2147483647 h 2192"/>
              <a:gd name="T14" fmla="*/ 2147483647 w 4704"/>
              <a:gd name="T15" fmla="*/ 1290319822 h 2192"/>
              <a:gd name="T16" fmla="*/ 2147483647 w 4704"/>
              <a:gd name="T17" fmla="*/ 2147483647 h 2192"/>
              <a:gd name="T18" fmla="*/ 2147483647 w 4704"/>
              <a:gd name="T19" fmla="*/ 2147483647 h 2192"/>
              <a:gd name="T20" fmla="*/ 2147483647 w 4704"/>
              <a:gd name="T21" fmla="*/ 2147483647 h 2192"/>
              <a:gd name="T22" fmla="*/ 2147483647 w 4704"/>
              <a:gd name="T23" fmla="*/ 2147483647 h 2192"/>
              <a:gd name="T24" fmla="*/ 2147483647 w 4704"/>
              <a:gd name="T25" fmla="*/ 2147483647 h 2192"/>
              <a:gd name="T26" fmla="*/ 2147483647 w 4704"/>
              <a:gd name="T27" fmla="*/ 322579956 h 2192"/>
              <a:gd name="T28" fmla="*/ 2147483647 w 4704"/>
              <a:gd name="T29" fmla="*/ 2147483647 h 2192"/>
              <a:gd name="T30" fmla="*/ 2147483647 w 4704"/>
              <a:gd name="T31" fmla="*/ 1411287268 h 2192"/>
              <a:gd name="T32" fmla="*/ 2147483647 w 4704"/>
              <a:gd name="T33" fmla="*/ 2147483647 h 2192"/>
              <a:gd name="T34" fmla="*/ 2147483647 w 4704"/>
              <a:gd name="T35" fmla="*/ 927417484 h 2192"/>
              <a:gd name="T36" fmla="*/ 2147483647 w 4704"/>
              <a:gd name="T37" fmla="*/ 2147483647 h 2192"/>
              <a:gd name="T38" fmla="*/ 2147483647 w 4704"/>
              <a:gd name="T39" fmla="*/ 1048384930 h 2192"/>
              <a:gd name="T40" fmla="*/ 2147483647 w 4704"/>
              <a:gd name="T41" fmla="*/ 1653222160 h 2192"/>
              <a:gd name="T42" fmla="*/ 2147483647 w 4704"/>
              <a:gd name="T43" fmla="*/ 1048384930 h 2192"/>
              <a:gd name="T44" fmla="*/ 2147483647 w 4704"/>
              <a:gd name="T45" fmla="*/ 2016124896 h 2192"/>
              <a:gd name="T46" fmla="*/ 2147483647 w 4704"/>
              <a:gd name="T47" fmla="*/ 443547501 h 2192"/>
              <a:gd name="T48" fmla="*/ 2147483647 w 4704"/>
              <a:gd name="T49" fmla="*/ 2147483647 h 2192"/>
              <a:gd name="T50" fmla="*/ 2147483647 w 4704"/>
              <a:gd name="T51" fmla="*/ 2147483647 h 2192"/>
              <a:gd name="T52" fmla="*/ 2147483647 w 4704"/>
              <a:gd name="T53" fmla="*/ 2147483647 h 2192"/>
              <a:gd name="T54" fmla="*/ 2147483647 w 4704"/>
              <a:gd name="T55" fmla="*/ 1169352376 h 2192"/>
              <a:gd name="T56" fmla="*/ 2147483647 w 4704"/>
              <a:gd name="T57" fmla="*/ 2147483647 h 2192"/>
              <a:gd name="T58" fmla="*/ 2147483647 w 4704"/>
              <a:gd name="T59" fmla="*/ 80644989 h 219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4704"/>
              <a:gd name="T91" fmla="*/ 0 h 2192"/>
              <a:gd name="T92" fmla="*/ 4704 w 4704"/>
              <a:gd name="T93" fmla="*/ 2192 h 219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4704" h="2192">
                <a:moveTo>
                  <a:pt x="0" y="2192"/>
                </a:moveTo>
                <a:cubicBezTo>
                  <a:pt x="44" y="1808"/>
                  <a:pt x="88" y="1424"/>
                  <a:pt x="144" y="1376"/>
                </a:cubicBezTo>
                <a:cubicBezTo>
                  <a:pt x="200" y="1328"/>
                  <a:pt x="296" y="2040"/>
                  <a:pt x="336" y="1904"/>
                </a:cubicBezTo>
                <a:cubicBezTo>
                  <a:pt x="376" y="1768"/>
                  <a:pt x="360" y="632"/>
                  <a:pt x="384" y="560"/>
                </a:cubicBezTo>
                <a:cubicBezTo>
                  <a:pt x="408" y="488"/>
                  <a:pt x="440" y="1368"/>
                  <a:pt x="480" y="1472"/>
                </a:cubicBezTo>
                <a:cubicBezTo>
                  <a:pt x="520" y="1576"/>
                  <a:pt x="576" y="1184"/>
                  <a:pt x="624" y="1184"/>
                </a:cubicBezTo>
                <a:cubicBezTo>
                  <a:pt x="672" y="1184"/>
                  <a:pt x="728" y="1584"/>
                  <a:pt x="768" y="1472"/>
                </a:cubicBezTo>
                <a:cubicBezTo>
                  <a:pt x="808" y="1360"/>
                  <a:pt x="824" y="520"/>
                  <a:pt x="864" y="512"/>
                </a:cubicBezTo>
                <a:cubicBezTo>
                  <a:pt x="904" y="504"/>
                  <a:pt x="968" y="1304"/>
                  <a:pt x="1008" y="1424"/>
                </a:cubicBezTo>
                <a:cubicBezTo>
                  <a:pt x="1048" y="1544"/>
                  <a:pt x="1064" y="1176"/>
                  <a:pt x="1104" y="1232"/>
                </a:cubicBezTo>
                <a:cubicBezTo>
                  <a:pt x="1144" y="1288"/>
                  <a:pt x="1224" y="1816"/>
                  <a:pt x="1248" y="1760"/>
                </a:cubicBezTo>
                <a:cubicBezTo>
                  <a:pt x="1272" y="1704"/>
                  <a:pt x="1200" y="856"/>
                  <a:pt x="1248" y="896"/>
                </a:cubicBezTo>
                <a:cubicBezTo>
                  <a:pt x="1296" y="936"/>
                  <a:pt x="1472" y="2128"/>
                  <a:pt x="1536" y="2000"/>
                </a:cubicBezTo>
                <a:cubicBezTo>
                  <a:pt x="1600" y="1872"/>
                  <a:pt x="1584" y="192"/>
                  <a:pt x="1632" y="128"/>
                </a:cubicBezTo>
                <a:cubicBezTo>
                  <a:pt x="1680" y="64"/>
                  <a:pt x="1776" y="1544"/>
                  <a:pt x="1824" y="1616"/>
                </a:cubicBezTo>
                <a:cubicBezTo>
                  <a:pt x="1872" y="1688"/>
                  <a:pt x="1872" y="600"/>
                  <a:pt x="1920" y="560"/>
                </a:cubicBezTo>
                <a:cubicBezTo>
                  <a:pt x="1968" y="520"/>
                  <a:pt x="2032" y="1408"/>
                  <a:pt x="2112" y="1376"/>
                </a:cubicBezTo>
                <a:cubicBezTo>
                  <a:pt x="2192" y="1344"/>
                  <a:pt x="2312" y="384"/>
                  <a:pt x="2400" y="368"/>
                </a:cubicBezTo>
                <a:cubicBezTo>
                  <a:pt x="2488" y="352"/>
                  <a:pt x="2576" y="1272"/>
                  <a:pt x="2640" y="1280"/>
                </a:cubicBezTo>
                <a:cubicBezTo>
                  <a:pt x="2704" y="1288"/>
                  <a:pt x="2728" y="520"/>
                  <a:pt x="2784" y="416"/>
                </a:cubicBezTo>
                <a:cubicBezTo>
                  <a:pt x="2840" y="312"/>
                  <a:pt x="2928" y="656"/>
                  <a:pt x="2976" y="656"/>
                </a:cubicBezTo>
                <a:cubicBezTo>
                  <a:pt x="3024" y="656"/>
                  <a:pt x="3016" y="392"/>
                  <a:pt x="3072" y="416"/>
                </a:cubicBezTo>
                <a:cubicBezTo>
                  <a:pt x="3128" y="440"/>
                  <a:pt x="3224" y="840"/>
                  <a:pt x="3312" y="800"/>
                </a:cubicBezTo>
                <a:cubicBezTo>
                  <a:pt x="3400" y="760"/>
                  <a:pt x="3496" y="0"/>
                  <a:pt x="3600" y="176"/>
                </a:cubicBezTo>
                <a:cubicBezTo>
                  <a:pt x="3704" y="352"/>
                  <a:pt x="3848" y="1672"/>
                  <a:pt x="3936" y="1856"/>
                </a:cubicBezTo>
                <a:cubicBezTo>
                  <a:pt x="4024" y="2040"/>
                  <a:pt x="4088" y="1336"/>
                  <a:pt x="4128" y="1280"/>
                </a:cubicBezTo>
                <a:cubicBezTo>
                  <a:pt x="4168" y="1224"/>
                  <a:pt x="4136" y="1656"/>
                  <a:pt x="4176" y="1520"/>
                </a:cubicBezTo>
                <a:cubicBezTo>
                  <a:pt x="4216" y="1384"/>
                  <a:pt x="4304" y="504"/>
                  <a:pt x="4368" y="464"/>
                </a:cubicBezTo>
                <a:cubicBezTo>
                  <a:pt x="4432" y="424"/>
                  <a:pt x="4504" y="1352"/>
                  <a:pt x="4560" y="1280"/>
                </a:cubicBezTo>
                <a:cubicBezTo>
                  <a:pt x="4616" y="1208"/>
                  <a:pt x="4672" y="288"/>
                  <a:pt x="4704" y="32"/>
                </a:cubicBezTo>
              </a:path>
            </a:pathLst>
          </a:custGeom>
          <a:noFill/>
          <a:ln w="38100" cmpd="sng">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9" name="Text Box 6">
            <a:extLst>
              <a:ext uri="{FF2B5EF4-FFF2-40B4-BE49-F238E27FC236}">
                <a16:creationId xmlns:a16="http://schemas.microsoft.com/office/drawing/2014/main" id="{47F90513-365E-4404-B6A0-FC3D13A3F60C}"/>
              </a:ext>
            </a:extLst>
          </p:cNvPr>
          <p:cNvSpPr txBox="1">
            <a:spLocks noChangeArrowheads="1"/>
          </p:cNvSpPr>
          <p:nvPr/>
        </p:nvSpPr>
        <p:spPr bwMode="auto">
          <a:xfrm>
            <a:off x="7749825" y="3941408"/>
            <a:ext cx="259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000" b="1" dirty="0">
                <a:solidFill>
                  <a:srgbClr val="FF0000"/>
                </a:solidFill>
              </a:rPr>
              <a:t>Clinical Threshold</a:t>
            </a:r>
            <a:endParaRPr lang="en-US" altLang="en-US" sz="2800" b="1" dirty="0">
              <a:solidFill>
                <a:srgbClr val="FF0000"/>
              </a:solidFill>
              <a:latin typeface="Times New Roman" panose="02020603050405020304" pitchFamily="18" charset="0"/>
            </a:endParaRPr>
          </a:p>
        </p:txBody>
      </p:sp>
      <p:sp>
        <p:nvSpPr>
          <p:cNvPr id="47111" name="Text Box 7">
            <a:extLst>
              <a:ext uri="{FF2B5EF4-FFF2-40B4-BE49-F238E27FC236}">
                <a16:creationId xmlns:a16="http://schemas.microsoft.com/office/drawing/2014/main" id="{AA0AD9C4-1F40-4A13-AAA8-97384BA32374}"/>
              </a:ext>
            </a:extLst>
          </p:cNvPr>
          <p:cNvSpPr txBox="1">
            <a:spLocks noChangeArrowheads="1"/>
          </p:cNvSpPr>
          <p:nvPr/>
        </p:nvSpPr>
        <p:spPr bwMode="auto">
          <a:xfrm>
            <a:off x="6225825" y="4778021"/>
            <a:ext cx="2590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2400" b="1">
                <a:solidFill>
                  <a:srgbClr val="0000FF"/>
                </a:solidFill>
              </a:rPr>
              <a:t>Demyelination</a:t>
            </a:r>
            <a:endParaRPr lang="en-US" altLang="en-US" sz="2400">
              <a:solidFill>
                <a:srgbClr val="0000FF"/>
              </a:solidFill>
              <a:latin typeface="Times New Roman" panose="02020603050405020304" pitchFamily="18" charset="0"/>
            </a:endParaRPr>
          </a:p>
        </p:txBody>
      </p:sp>
      <p:sp>
        <p:nvSpPr>
          <p:cNvPr id="47112" name="AutoShape 8">
            <a:extLst>
              <a:ext uri="{FF2B5EF4-FFF2-40B4-BE49-F238E27FC236}">
                <a16:creationId xmlns:a16="http://schemas.microsoft.com/office/drawing/2014/main" id="{05A57718-4D7C-4B5E-A4EB-C84949AFE496}"/>
              </a:ext>
            </a:extLst>
          </p:cNvPr>
          <p:cNvSpPr>
            <a:spLocks noChangeArrowheads="1"/>
          </p:cNvSpPr>
          <p:nvPr/>
        </p:nvSpPr>
        <p:spPr bwMode="auto">
          <a:xfrm>
            <a:off x="3101625" y="2490432"/>
            <a:ext cx="304800" cy="685800"/>
          </a:xfrm>
          <a:prstGeom prst="downArrow">
            <a:avLst>
              <a:gd name="adj1" fmla="val 50000"/>
              <a:gd name="adj2" fmla="val 56250"/>
            </a:avLst>
          </a:prstGeom>
          <a:solidFill>
            <a:srgbClr val="FF0000"/>
          </a:solidFill>
          <a:ln w="9525">
            <a:solidFill>
              <a:srgbClr val="FF0000"/>
            </a:solidFill>
            <a:miter lim="800000"/>
            <a:headEnd/>
            <a:tailEnd/>
          </a:ln>
          <a:effectLst/>
        </p:spPr>
        <p:txBody>
          <a:bodyPr wrap="none" anchor="ctr"/>
          <a:lstStyle/>
          <a:p>
            <a:pPr algn="ctr" eaLnBrk="0" hangingPunct="0">
              <a:defRPr/>
            </a:pPr>
            <a:endParaRPr lang="en-CA" sz="2400">
              <a:effectLst>
                <a:outerShdw blurRad="38100" dist="38100" dir="2700000" algn="tl">
                  <a:srgbClr val="FFFFFF"/>
                </a:outerShdw>
              </a:effectLst>
              <a:latin typeface="Times New Roman" pitchFamily="18" charset="0"/>
              <a:cs typeface="Arial" charset="0"/>
            </a:endParaRPr>
          </a:p>
        </p:txBody>
      </p:sp>
      <p:sp>
        <p:nvSpPr>
          <p:cNvPr id="47113" name="AutoShape 9">
            <a:extLst>
              <a:ext uri="{FF2B5EF4-FFF2-40B4-BE49-F238E27FC236}">
                <a16:creationId xmlns:a16="http://schemas.microsoft.com/office/drawing/2014/main" id="{62E8406E-33D2-4615-B3E2-52EF3F2AFA83}"/>
              </a:ext>
            </a:extLst>
          </p:cNvPr>
          <p:cNvSpPr>
            <a:spLocks noChangeArrowheads="1"/>
          </p:cNvSpPr>
          <p:nvPr/>
        </p:nvSpPr>
        <p:spPr bwMode="auto">
          <a:xfrm>
            <a:off x="3495325" y="2033232"/>
            <a:ext cx="304800" cy="2044700"/>
          </a:xfrm>
          <a:prstGeom prst="downArrow">
            <a:avLst>
              <a:gd name="adj1" fmla="val 50000"/>
              <a:gd name="adj2" fmla="val 167708"/>
            </a:avLst>
          </a:prstGeom>
          <a:solidFill>
            <a:srgbClr val="FF0000"/>
          </a:solidFill>
          <a:ln w="9525">
            <a:solidFill>
              <a:srgbClr val="FF0000"/>
            </a:solidFill>
            <a:miter lim="800000"/>
            <a:headEnd/>
            <a:tailEnd/>
          </a:ln>
          <a:effectLst/>
        </p:spPr>
        <p:txBody>
          <a:bodyPr wrap="none" anchor="ctr"/>
          <a:lstStyle/>
          <a:p>
            <a:pPr algn="ctr" eaLnBrk="0" hangingPunct="0">
              <a:defRPr/>
            </a:pPr>
            <a:endParaRPr lang="en-CA" sz="2400">
              <a:effectLst>
                <a:outerShdw blurRad="38100" dist="38100" dir="2700000" algn="tl">
                  <a:srgbClr val="FFFFFF"/>
                </a:outerShdw>
              </a:effectLst>
              <a:latin typeface="Times New Roman" pitchFamily="18" charset="0"/>
              <a:cs typeface="Arial" charset="0"/>
            </a:endParaRPr>
          </a:p>
        </p:txBody>
      </p:sp>
      <p:sp>
        <p:nvSpPr>
          <p:cNvPr id="47114" name="Text Box 10">
            <a:extLst>
              <a:ext uri="{FF2B5EF4-FFF2-40B4-BE49-F238E27FC236}">
                <a16:creationId xmlns:a16="http://schemas.microsoft.com/office/drawing/2014/main" id="{61416021-1F8E-4991-B850-53813D1BBBB6}"/>
              </a:ext>
            </a:extLst>
          </p:cNvPr>
          <p:cNvSpPr txBox="1">
            <a:spLocks noChangeArrowheads="1"/>
          </p:cNvSpPr>
          <p:nvPr/>
        </p:nvSpPr>
        <p:spPr bwMode="auto">
          <a:xfrm>
            <a:off x="2873025" y="2033232"/>
            <a:ext cx="692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b="1" dirty="0"/>
              <a:t>CIS</a:t>
            </a:r>
            <a:endParaRPr lang="en-US" altLang="en-US" sz="2400" b="1" dirty="0">
              <a:latin typeface="Times New Roman" panose="02020603050405020304" pitchFamily="18" charset="0"/>
            </a:endParaRPr>
          </a:p>
        </p:txBody>
      </p:sp>
      <p:sp>
        <p:nvSpPr>
          <p:cNvPr id="47115" name="Text Box 11">
            <a:extLst>
              <a:ext uri="{FF2B5EF4-FFF2-40B4-BE49-F238E27FC236}">
                <a16:creationId xmlns:a16="http://schemas.microsoft.com/office/drawing/2014/main" id="{EFAC8DE7-B539-4685-A093-B9C04333E0E2}"/>
              </a:ext>
            </a:extLst>
          </p:cNvPr>
          <p:cNvSpPr txBox="1">
            <a:spLocks noChangeArrowheads="1"/>
          </p:cNvSpPr>
          <p:nvPr/>
        </p:nvSpPr>
        <p:spPr bwMode="auto">
          <a:xfrm>
            <a:off x="3438176" y="1499832"/>
            <a:ext cx="5414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b="1"/>
              <a:t>McDonald + (MRI) MS or CIS+ (2005)</a:t>
            </a:r>
            <a:endParaRPr lang="en-US" altLang="en-US" sz="2400" b="1">
              <a:latin typeface="Times New Roman" panose="02020603050405020304" pitchFamily="18" charset="0"/>
            </a:endParaRPr>
          </a:p>
        </p:txBody>
      </p:sp>
      <p:sp>
        <p:nvSpPr>
          <p:cNvPr id="47116" name="AutoShape 12">
            <a:extLst>
              <a:ext uri="{FF2B5EF4-FFF2-40B4-BE49-F238E27FC236}">
                <a16:creationId xmlns:a16="http://schemas.microsoft.com/office/drawing/2014/main" id="{E0B93CE2-0227-4679-BA43-338D79108ABB}"/>
              </a:ext>
            </a:extLst>
          </p:cNvPr>
          <p:cNvSpPr>
            <a:spLocks noChangeArrowheads="1"/>
          </p:cNvSpPr>
          <p:nvPr/>
        </p:nvSpPr>
        <p:spPr bwMode="auto">
          <a:xfrm>
            <a:off x="3863625" y="2490432"/>
            <a:ext cx="304800" cy="685800"/>
          </a:xfrm>
          <a:prstGeom prst="downArrow">
            <a:avLst>
              <a:gd name="adj1" fmla="val 50000"/>
              <a:gd name="adj2" fmla="val 56250"/>
            </a:avLst>
          </a:prstGeom>
          <a:solidFill>
            <a:srgbClr val="FF0000"/>
          </a:solidFill>
          <a:ln w="9525">
            <a:solidFill>
              <a:srgbClr val="FF0000"/>
            </a:solidFill>
            <a:miter lim="800000"/>
            <a:headEnd/>
            <a:tailEnd/>
          </a:ln>
          <a:effectLst/>
        </p:spPr>
        <p:txBody>
          <a:bodyPr wrap="none" anchor="ctr"/>
          <a:lstStyle/>
          <a:p>
            <a:pPr algn="ctr" eaLnBrk="0" hangingPunct="0">
              <a:defRPr/>
            </a:pPr>
            <a:endParaRPr lang="en-CA" sz="2400">
              <a:effectLst>
                <a:outerShdw blurRad="38100" dist="38100" dir="2700000" algn="tl">
                  <a:srgbClr val="FFFFFF"/>
                </a:outerShdw>
              </a:effectLst>
              <a:latin typeface="Times New Roman" pitchFamily="18" charset="0"/>
              <a:cs typeface="Arial" charset="0"/>
            </a:endParaRPr>
          </a:p>
        </p:txBody>
      </p:sp>
      <p:sp>
        <p:nvSpPr>
          <p:cNvPr id="47117" name="Text Box 13">
            <a:extLst>
              <a:ext uri="{FF2B5EF4-FFF2-40B4-BE49-F238E27FC236}">
                <a16:creationId xmlns:a16="http://schemas.microsoft.com/office/drawing/2014/main" id="{6F4EEF84-A599-48B8-A64C-973E9B1C819D}"/>
              </a:ext>
            </a:extLst>
          </p:cNvPr>
          <p:cNvSpPr txBox="1">
            <a:spLocks noChangeArrowheads="1"/>
          </p:cNvSpPr>
          <p:nvPr/>
        </p:nvSpPr>
        <p:spPr bwMode="auto">
          <a:xfrm>
            <a:off x="3819175" y="1925406"/>
            <a:ext cx="597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b="1" dirty="0"/>
              <a:t>“Definite” MS (McDonald or Poser 1983)</a:t>
            </a:r>
            <a:endParaRPr lang="en-US" altLang="en-US" sz="2400" b="1" dirty="0">
              <a:latin typeface="Times New Roman" panose="02020603050405020304" pitchFamily="18" charset="0"/>
            </a:endParaRPr>
          </a:p>
        </p:txBody>
      </p:sp>
      <p:sp>
        <p:nvSpPr>
          <p:cNvPr id="1037" name="Text Box 14">
            <a:extLst>
              <a:ext uri="{FF2B5EF4-FFF2-40B4-BE49-F238E27FC236}">
                <a16:creationId xmlns:a16="http://schemas.microsoft.com/office/drawing/2014/main" id="{D3A93B23-0FAE-4B50-93E9-F6733ECD4654}"/>
              </a:ext>
            </a:extLst>
          </p:cNvPr>
          <p:cNvSpPr txBox="1">
            <a:spLocks noChangeArrowheads="1"/>
          </p:cNvSpPr>
          <p:nvPr/>
        </p:nvSpPr>
        <p:spPr bwMode="auto">
          <a:xfrm rot="-5400000">
            <a:off x="1085501" y="3877908"/>
            <a:ext cx="22764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CA" altLang="en-US" sz="2000">
                <a:latin typeface="Tahoma" panose="020B0604030504040204" pitchFamily="34" charset="0"/>
              </a:rPr>
              <a:t>Disease Parameter</a:t>
            </a:r>
          </a:p>
        </p:txBody>
      </p:sp>
      <p:sp>
        <p:nvSpPr>
          <p:cNvPr id="1038" name="Line 15">
            <a:extLst>
              <a:ext uri="{FF2B5EF4-FFF2-40B4-BE49-F238E27FC236}">
                <a16:creationId xmlns:a16="http://schemas.microsoft.com/office/drawing/2014/main" id="{29606251-816B-4014-BB33-717686D0FF52}"/>
              </a:ext>
            </a:extLst>
          </p:cNvPr>
          <p:cNvSpPr>
            <a:spLocks noChangeShapeType="1"/>
          </p:cNvSpPr>
          <p:nvPr/>
        </p:nvSpPr>
        <p:spPr bwMode="auto">
          <a:xfrm>
            <a:off x="2625375" y="1420457"/>
            <a:ext cx="74739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9" name="Line 16">
            <a:extLst>
              <a:ext uri="{FF2B5EF4-FFF2-40B4-BE49-F238E27FC236}">
                <a16:creationId xmlns:a16="http://schemas.microsoft.com/office/drawing/2014/main" id="{5DB418CA-F375-45AC-9AB7-14D63A41219F}"/>
              </a:ext>
            </a:extLst>
          </p:cNvPr>
          <p:cNvSpPr>
            <a:spLocks noChangeShapeType="1"/>
          </p:cNvSpPr>
          <p:nvPr/>
        </p:nvSpPr>
        <p:spPr bwMode="auto">
          <a:xfrm>
            <a:off x="3241325" y="1369657"/>
            <a:ext cx="0" cy="5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0" name="Line 17">
            <a:extLst>
              <a:ext uri="{FF2B5EF4-FFF2-40B4-BE49-F238E27FC236}">
                <a16:creationId xmlns:a16="http://schemas.microsoft.com/office/drawing/2014/main" id="{D7AD3506-6EA1-43A2-92E4-ABCA97261173}"/>
              </a:ext>
            </a:extLst>
          </p:cNvPr>
          <p:cNvSpPr>
            <a:spLocks noChangeShapeType="1"/>
          </p:cNvSpPr>
          <p:nvPr/>
        </p:nvSpPr>
        <p:spPr bwMode="auto">
          <a:xfrm>
            <a:off x="6009925" y="1369657"/>
            <a:ext cx="0" cy="5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1" name="Line 18">
            <a:extLst>
              <a:ext uri="{FF2B5EF4-FFF2-40B4-BE49-F238E27FC236}">
                <a16:creationId xmlns:a16="http://schemas.microsoft.com/office/drawing/2014/main" id="{37781EF4-2FFC-414A-81FF-B0246B30152A}"/>
              </a:ext>
            </a:extLst>
          </p:cNvPr>
          <p:cNvSpPr>
            <a:spLocks noChangeShapeType="1"/>
          </p:cNvSpPr>
          <p:nvPr/>
        </p:nvSpPr>
        <p:spPr bwMode="auto">
          <a:xfrm>
            <a:off x="4041425" y="1369657"/>
            <a:ext cx="0" cy="5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2" name="Line 19">
            <a:extLst>
              <a:ext uri="{FF2B5EF4-FFF2-40B4-BE49-F238E27FC236}">
                <a16:creationId xmlns:a16="http://schemas.microsoft.com/office/drawing/2014/main" id="{90E069C9-7E20-41AE-BFD6-E525212ED1DB}"/>
              </a:ext>
            </a:extLst>
          </p:cNvPr>
          <p:cNvSpPr>
            <a:spLocks noChangeShapeType="1"/>
          </p:cNvSpPr>
          <p:nvPr/>
        </p:nvSpPr>
        <p:spPr bwMode="auto">
          <a:xfrm>
            <a:off x="8156225" y="1369657"/>
            <a:ext cx="0" cy="5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43" name="Text Box 20">
            <a:extLst>
              <a:ext uri="{FF2B5EF4-FFF2-40B4-BE49-F238E27FC236}">
                <a16:creationId xmlns:a16="http://schemas.microsoft.com/office/drawing/2014/main" id="{76906EAC-A4F5-495C-96C8-40FA217C65F5}"/>
              </a:ext>
            </a:extLst>
          </p:cNvPr>
          <p:cNvSpPr txBox="1">
            <a:spLocks noChangeArrowheads="1"/>
          </p:cNvSpPr>
          <p:nvPr/>
        </p:nvSpPr>
        <p:spPr bwMode="auto">
          <a:xfrm>
            <a:off x="4685950" y="1095020"/>
            <a:ext cx="857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CA" altLang="en-US" b="1"/>
              <a:t>CDMS</a:t>
            </a:r>
          </a:p>
        </p:txBody>
      </p:sp>
      <p:sp>
        <p:nvSpPr>
          <p:cNvPr id="1044" name="Text Box 21">
            <a:extLst>
              <a:ext uri="{FF2B5EF4-FFF2-40B4-BE49-F238E27FC236}">
                <a16:creationId xmlns:a16="http://schemas.microsoft.com/office/drawing/2014/main" id="{9B9868BD-804A-4ACE-9771-4E5F9A579DA5}"/>
              </a:ext>
            </a:extLst>
          </p:cNvPr>
          <p:cNvSpPr txBox="1">
            <a:spLocks noChangeArrowheads="1"/>
          </p:cNvSpPr>
          <p:nvPr/>
        </p:nvSpPr>
        <p:spPr bwMode="auto">
          <a:xfrm>
            <a:off x="3365150" y="1095020"/>
            <a:ext cx="565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CA" altLang="en-US" b="1" dirty="0"/>
              <a:t>CIS</a:t>
            </a:r>
          </a:p>
        </p:txBody>
      </p:sp>
      <p:sp>
        <p:nvSpPr>
          <p:cNvPr id="1045" name="Text Box 22">
            <a:extLst>
              <a:ext uri="{FF2B5EF4-FFF2-40B4-BE49-F238E27FC236}">
                <a16:creationId xmlns:a16="http://schemas.microsoft.com/office/drawing/2014/main" id="{418E7CA3-FCA5-43E4-BB09-E9EB10C91F22}"/>
              </a:ext>
            </a:extLst>
          </p:cNvPr>
          <p:cNvSpPr txBox="1">
            <a:spLocks noChangeArrowheads="1"/>
          </p:cNvSpPr>
          <p:nvPr/>
        </p:nvSpPr>
        <p:spPr bwMode="auto">
          <a:xfrm>
            <a:off x="2641250" y="1095020"/>
            <a:ext cx="565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CA" altLang="en-US" b="1"/>
              <a:t>RIS</a:t>
            </a:r>
          </a:p>
        </p:txBody>
      </p:sp>
      <p:sp>
        <p:nvSpPr>
          <p:cNvPr id="1046" name="Text Box 23">
            <a:extLst>
              <a:ext uri="{FF2B5EF4-FFF2-40B4-BE49-F238E27FC236}">
                <a16:creationId xmlns:a16="http://schemas.microsoft.com/office/drawing/2014/main" id="{8F8E64AD-AE11-4D5D-B50E-172A30313516}"/>
              </a:ext>
            </a:extLst>
          </p:cNvPr>
          <p:cNvSpPr txBox="1">
            <a:spLocks noChangeArrowheads="1"/>
          </p:cNvSpPr>
          <p:nvPr/>
        </p:nvSpPr>
        <p:spPr bwMode="auto">
          <a:xfrm>
            <a:off x="6146450" y="1095020"/>
            <a:ext cx="1885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CA" altLang="en-US" b="1"/>
              <a:t>Transitional MS</a:t>
            </a:r>
          </a:p>
        </p:txBody>
      </p:sp>
      <p:sp>
        <p:nvSpPr>
          <p:cNvPr id="1047" name="Text Box 24">
            <a:extLst>
              <a:ext uri="{FF2B5EF4-FFF2-40B4-BE49-F238E27FC236}">
                <a16:creationId xmlns:a16="http://schemas.microsoft.com/office/drawing/2014/main" id="{901080B2-001C-43D9-A496-7ABCCC6372E9}"/>
              </a:ext>
            </a:extLst>
          </p:cNvPr>
          <p:cNvSpPr txBox="1">
            <a:spLocks noChangeArrowheads="1"/>
          </p:cNvSpPr>
          <p:nvPr/>
        </p:nvSpPr>
        <p:spPr bwMode="auto">
          <a:xfrm>
            <a:off x="8622950" y="1095020"/>
            <a:ext cx="831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CA" altLang="en-US" b="1"/>
              <a:t>SPMS</a:t>
            </a:r>
          </a:p>
        </p:txBody>
      </p:sp>
      <p:grpSp>
        <p:nvGrpSpPr>
          <p:cNvPr id="2" name="Group 28">
            <a:extLst>
              <a:ext uri="{FF2B5EF4-FFF2-40B4-BE49-F238E27FC236}">
                <a16:creationId xmlns:a16="http://schemas.microsoft.com/office/drawing/2014/main" id="{74C45F1C-898F-409C-B0BA-0BF292205BA6}"/>
              </a:ext>
            </a:extLst>
          </p:cNvPr>
          <p:cNvGrpSpPr>
            <a:grpSpLocks/>
          </p:cNvGrpSpPr>
          <p:nvPr/>
        </p:nvGrpSpPr>
        <p:grpSpPr bwMode="auto">
          <a:xfrm>
            <a:off x="4041425" y="1420458"/>
            <a:ext cx="1968500" cy="4575175"/>
            <a:chOff x="1408" y="958"/>
            <a:chExt cx="1240" cy="2882"/>
          </a:xfrm>
        </p:grpSpPr>
        <p:sp>
          <p:nvSpPr>
            <p:cNvPr id="1054" name="Rectangle 25">
              <a:extLst>
                <a:ext uri="{FF2B5EF4-FFF2-40B4-BE49-F238E27FC236}">
                  <a16:creationId xmlns:a16="http://schemas.microsoft.com/office/drawing/2014/main" id="{B46EA9B3-958E-464B-82D4-D03CC7EBDFFC}"/>
                </a:ext>
              </a:extLst>
            </p:cNvPr>
            <p:cNvSpPr>
              <a:spLocks noChangeArrowheads="1"/>
            </p:cNvSpPr>
            <p:nvPr/>
          </p:nvSpPr>
          <p:spPr bwMode="auto">
            <a:xfrm>
              <a:off x="1408" y="958"/>
              <a:ext cx="1240" cy="2882"/>
            </a:xfrm>
            <a:prstGeom prst="rect">
              <a:avLst/>
            </a:prstGeom>
            <a:solidFill>
              <a:srgbClr val="FFFF00">
                <a:alpha val="29019"/>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CA" altLang="en-US"/>
            </a:p>
          </p:txBody>
        </p:sp>
        <p:sp>
          <p:nvSpPr>
            <p:cNvPr id="1055" name="Text Box 27">
              <a:extLst>
                <a:ext uri="{FF2B5EF4-FFF2-40B4-BE49-F238E27FC236}">
                  <a16:creationId xmlns:a16="http://schemas.microsoft.com/office/drawing/2014/main" id="{01913536-736F-4FAD-A632-E0E44E77B61D}"/>
                </a:ext>
              </a:extLst>
            </p:cNvPr>
            <p:cNvSpPr txBox="1">
              <a:spLocks noChangeArrowheads="1"/>
            </p:cNvSpPr>
            <p:nvPr/>
          </p:nvSpPr>
          <p:spPr bwMode="auto">
            <a:xfrm>
              <a:off x="1564" y="1618"/>
              <a:ext cx="548"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CA" altLang="en-US" sz="3600" b="1"/>
                <a:t>MS</a:t>
              </a:r>
            </a:p>
          </p:txBody>
        </p:sp>
      </p:grpSp>
      <p:grpSp>
        <p:nvGrpSpPr>
          <p:cNvPr id="3" name="Group 29">
            <a:extLst>
              <a:ext uri="{FF2B5EF4-FFF2-40B4-BE49-F238E27FC236}">
                <a16:creationId xmlns:a16="http://schemas.microsoft.com/office/drawing/2014/main" id="{12D7E207-EA6B-44F4-B6A0-D73D80A1401A}"/>
              </a:ext>
            </a:extLst>
          </p:cNvPr>
          <p:cNvGrpSpPr>
            <a:grpSpLocks/>
          </p:cNvGrpSpPr>
          <p:nvPr/>
        </p:nvGrpSpPr>
        <p:grpSpPr bwMode="auto">
          <a:xfrm>
            <a:off x="783465" y="1433158"/>
            <a:ext cx="5226460" cy="4575175"/>
            <a:chOff x="-52" y="958"/>
            <a:chExt cx="2700" cy="2882"/>
          </a:xfrm>
        </p:grpSpPr>
        <p:sp>
          <p:nvSpPr>
            <p:cNvPr id="1052" name="Rectangle 30">
              <a:extLst>
                <a:ext uri="{FF2B5EF4-FFF2-40B4-BE49-F238E27FC236}">
                  <a16:creationId xmlns:a16="http://schemas.microsoft.com/office/drawing/2014/main" id="{3E860359-6783-4D3E-BC5E-65EC0FD5C88F}"/>
                </a:ext>
              </a:extLst>
            </p:cNvPr>
            <p:cNvSpPr>
              <a:spLocks noChangeArrowheads="1"/>
            </p:cNvSpPr>
            <p:nvPr/>
          </p:nvSpPr>
          <p:spPr bwMode="auto">
            <a:xfrm>
              <a:off x="1408" y="958"/>
              <a:ext cx="1240" cy="2882"/>
            </a:xfrm>
            <a:prstGeom prst="rect">
              <a:avLst/>
            </a:prstGeom>
            <a:solidFill>
              <a:srgbClr val="FFFF00">
                <a:alpha val="29019"/>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CA" altLang="en-US"/>
            </a:p>
          </p:txBody>
        </p:sp>
        <p:sp>
          <p:nvSpPr>
            <p:cNvPr id="1053" name="Text Box 31">
              <a:extLst>
                <a:ext uri="{FF2B5EF4-FFF2-40B4-BE49-F238E27FC236}">
                  <a16:creationId xmlns:a16="http://schemas.microsoft.com/office/drawing/2014/main" id="{87FBC318-667B-446B-8EA4-3CFFD1530093}"/>
                </a:ext>
              </a:extLst>
            </p:cNvPr>
            <p:cNvSpPr txBox="1">
              <a:spLocks noChangeArrowheads="1"/>
            </p:cNvSpPr>
            <p:nvPr/>
          </p:nvSpPr>
          <p:spPr bwMode="auto">
            <a:xfrm>
              <a:off x="-52" y="1502"/>
              <a:ext cx="449"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CA" altLang="en-US" sz="3600" b="1" dirty="0"/>
                <a:t>MS</a:t>
              </a:r>
            </a:p>
          </p:txBody>
        </p:sp>
      </p:grpSp>
      <p:sp>
        <p:nvSpPr>
          <p:cNvPr id="47136" name="Text Box 32">
            <a:extLst>
              <a:ext uri="{FF2B5EF4-FFF2-40B4-BE49-F238E27FC236}">
                <a16:creationId xmlns:a16="http://schemas.microsoft.com/office/drawing/2014/main" id="{57819F54-C9F2-4AE0-A1E8-9ACC25041AEB}"/>
              </a:ext>
            </a:extLst>
          </p:cNvPr>
          <p:cNvSpPr txBox="1">
            <a:spLocks noChangeArrowheads="1"/>
          </p:cNvSpPr>
          <p:nvPr/>
        </p:nvSpPr>
        <p:spPr bwMode="auto">
          <a:xfrm>
            <a:off x="5968650" y="2281363"/>
            <a:ext cx="35894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CA" altLang="en-US" sz="2400" b="1" dirty="0"/>
              <a:t>McDonald 2010 or 2017</a:t>
            </a:r>
          </a:p>
        </p:txBody>
      </p:sp>
      <p:cxnSp>
        <p:nvCxnSpPr>
          <p:cNvPr id="7" name="Straight Connector 6">
            <a:extLst>
              <a:ext uri="{FF2B5EF4-FFF2-40B4-BE49-F238E27FC236}">
                <a16:creationId xmlns:a16="http://schemas.microsoft.com/office/drawing/2014/main" id="{3A72B85C-8025-474E-9D57-B57DB54FD213}"/>
              </a:ext>
            </a:extLst>
          </p:cNvPr>
          <p:cNvCxnSpPr/>
          <p:nvPr/>
        </p:nvCxnSpPr>
        <p:spPr>
          <a:xfrm flipV="1">
            <a:off x="2625375" y="5947314"/>
            <a:ext cx="7834344" cy="4831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9FD6C25-D9EA-4183-ADA2-6B364B13E56F}"/>
              </a:ext>
            </a:extLst>
          </p:cNvPr>
          <p:cNvCxnSpPr>
            <a:cxnSpLocks/>
            <a:endCxn id="1045" idx="1"/>
          </p:cNvCxnSpPr>
          <p:nvPr/>
        </p:nvCxnSpPr>
        <p:spPr>
          <a:xfrm flipV="1">
            <a:off x="2625376" y="1278376"/>
            <a:ext cx="15875" cy="46299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C87E4A4-DC3D-4E7C-BC4E-3E4AA7BE82D3}"/>
              </a:ext>
            </a:extLst>
          </p:cNvPr>
          <p:cNvSpPr txBox="1"/>
          <p:nvPr/>
        </p:nvSpPr>
        <p:spPr>
          <a:xfrm>
            <a:off x="5634013" y="6005307"/>
            <a:ext cx="4566870" cy="461665"/>
          </a:xfrm>
          <a:prstGeom prst="rect">
            <a:avLst/>
          </a:prstGeom>
          <a:noFill/>
        </p:spPr>
        <p:txBody>
          <a:bodyPr wrap="square" rtlCol="0">
            <a:spAutoFit/>
          </a:bodyPr>
          <a:lstStyle/>
          <a:p>
            <a:r>
              <a:rPr lang="en-US" sz="2400" b="1" dirty="0"/>
              <a:t>Time</a:t>
            </a:r>
          </a:p>
        </p:txBody>
      </p:sp>
      <p:sp>
        <p:nvSpPr>
          <p:cNvPr id="4" name="Text Box 10">
            <a:extLst>
              <a:ext uri="{FF2B5EF4-FFF2-40B4-BE49-F238E27FC236}">
                <a16:creationId xmlns:a16="http://schemas.microsoft.com/office/drawing/2014/main" id="{23496452-FC19-9C56-9F98-360D2B6B59A9}"/>
              </a:ext>
            </a:extLst>
          </p:cNvPr>
          <p:cNvSpPr txBox="1">
            <a:spLocks noChangeArrowheads="1"/>
          </p:cNvSpPr>
          <p:nvPr/>
        </p:nvSpPr>
        <p:spPr bwMode="auto">
          <a:xfrm>
            <a:off x="2573140" y="3522818"/>
            <a:ext cx="6976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b="1" dirty="0"/>
              <a:t>RIS</a:t>
            </a:r>
            <a:endParaRPr lang="en-US" altLang="en-US" sz="2400" b="1" dirty="0">
              <a:latin typeface="Times New Roman" panose="02020603050405020304" pitchFamily="18" charset="0"/>
            </a:endParaRPr>
          </a:p>
        </p:txBody>
      </p:sp>
      <p:sp>
        <p:nvSpPr>
          <p:cNvPr id="5" name="AutoShape 8">
            <a:extLst>
              <a:ext uri="{FF2B5EF4-FFF2-40B4-BE49-F238E27FC236}">
                <a16:creationId xmlns:a16="http://schemas.microsoft.com/office/drawing/2014/main" id="{37C2BF15-0C22-7214-1619-4EA9BD1E629D}"/>
              </a:ext>
            </a:extLst>
          </p:cNvPr>
          <p:cNvSpPr>
            <a:spLocks noChangeArrowheads="1"/>
          </p:cNvSpPr>
          <p:nvPr/>
        </p:nvSpPr>
        <p:spPr bwMode="auto">
          <a:xfrm>
            <a:off x="2752581" y="3940695"/>
            <a:ext cx="304800" cy="685800"/>
          </a:xfrm>
          <a:prstGeom prst="downArrow">
            <a:avLst>
              <a:gd name="adj1" fmla="val 50000"/>
              <a:gd name="adj2" fmla="val 56250"/>
            </a:avLst>
          </a:prstGeom>
          <a:solidFill>
            <a:srgbClr val="FF0000"/>
          </a:solidFill>
          <a:ln w="9525">
            <a:solidFill>
              <a:srgbClr val="FF0000"/>
            </a:solidFill>
            <a:miter lim="800000"/>
            <a:headEnd/>
            <a:tailEnd/>
          </a:ln>
          <a:effectLst/>
        </p:spPr>
        <p:txBody>
          <a:bodyPr wrap="none" anchor="ctr"/>
          <a:lstStyle/>
          <a:p>
            <a:pPr algn="ctr" eaLnBrk="0" hangingPunct="0">
              <a:defRPr/>
            </a:pPr>
            <a:endParaRPr lang="en-CA" sz="2400">
              <a:effectLst>
                <a:outerShdw blurRad="38100" dist="38100" dir="2700000" algn="tl">
                  <a:srgbClr val="FFFFFF"/>
                </a:outerShdw>
              </a:effectLst>
              <a:latin typeface="Times New Roman" pitchFamily="18" charset="0"/>
              <a:cs typeface="Arial" charset="0"/>
            </a:endParaRPr>
          </a:p>
        </p:txBody>
      </p:sp>
      <p:sp>
        <p:nvSpPr>
          <p:cNvPr id="22" name="Footer Placeholder 21">
            <a:extLst>
              <a:ext uri="{FF2B5EF4-FFF2-40B4-BE49-F238E27FC236}">
                <a16:creationId xmlns:a16="http://schemas.microsoft.com/office/drawing/2014/main" id="{AD757F63-BF49-757E-F6D4-0287A71CD38B}"/>
              </a:ext>
            </a:extLst>
          </p:cNvPr>
          <p:cNvSpPr>
            <a:spLocks noGrp="1"/>
          </p:cNvSpPr>
          <p:nvPr>
            <p:ph type="ftr" sz="quarter" idx="3"/>
          </p:nvPr>
        </p:nvSpPr>
        <p:spPr>
          <a:xfrm>
            <a:off x="609600" y="6356350"/>
            <a:ext cx="10744199" cy="442131"/>
          </a:xfrm>
        </p:spPr>
        <p:txBody>
          <a:bodyPr/>
          <a:lstStyle/>
          <a:p>
            <a:r>
              <a:rPr lang="en-CA"/>
              <a:t>CDMS, clinically definite multiple sclerosis; CIS, clinically isolated syndrome; MRI, magnetic resonance imaging; MS, multiple sclerosis; RIS, radiologically isolated syndrome.</a:t>
            </a:r>
          </a:p>
        </p:txBody>
      </p:sp>
      <p:sp>
        <p:nvSpPr>
          <p:cNvPr id="18" name="Title 17">
            <a:extLst>
              <a:ext uri="{FF2B5EF4-FFF2-40B4-BE49-F238E27FC236}">
                <a16:creationId xmlns:a16="http://schemas.microsoft.com/office/drawing/2014/main" id="{3D6CEC6D-7A74-3C12-2126-48276DD6BA4F}"/>
              </a:ext>
            </a:extLst>
          </p:cNvPr>
          <p:cNvSpPr>
            <a:spLocks noGrp="1"/>
          </p:cNvSpPr>
          <p:nvPr>
            <p:ph type="title"/>
          </p:nvPr>
        </p:nvSpPr>
        <p:spPr>
          <a:xfrm>
            <a:off x="609600" y="199505"/>
            <a:ext cx="10744200" cy="1185577"/>
          </a:xfrm>
        </p:spPr>
        <p:txBody>
          <a:bodyPr/>
          <a:lstStyle/>
          <a:p>
            <a:r>
              <a:rPr lang="en-US" dirty="0"/>
              <a:t>Diagnosis of CIS and CDMS: Evolving Definitions</a:t>
            </a:r>
          </a:p>
        </p:txBody>
      </p:sp>
    </p:spTree>
    <p:extLst>
      <p:ext uri="{BB962C8B-B14F-4D97-AF65-F5344CB8AC3E}">
        <p14:creationId xmlns:p14="http://schemas.microsoft.com/office/powerpoint/2010/main" val="12421233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wipe(left)">
                                      <p:cBhvr>
                                        <p:cTn id="7" dur="500"/>
                                        <p:tgtEl>
                                          <p:spTgt spid="47107"/>
                                        </p:tgtEl>
                                      </p:cBhvr>
                                    </p:animEffect>
                                  </p:childTnLst>
                                </p:cTn>
                              </p:par>
                            </p:childTnLst>
                          </p:cTn>
                        </p:par>
                        <p:par>
                          <p:cTn id="8" fill="hold" nodeType="afterGroup">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4711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47112"/>
                                        </p:tgtEl>
                                        <p:attrNameLst>
                                          <p:attrName>style.visibility</p:attrName>
                                        </p:attrNameLst>
                                      </p:cBhvr>
                                      <p:to>
                                        <p:strVal val="visible"/>
                                      </p:to>
                                    </p:set>
                                    <p:animEffect transition="in" filter="wipe(up)">
                                      <p:cBhvr>
                                        <p:cTn id="15" dur="500"/>
                                        <p:tgtEl>
                                          <p:spTgt spid="47112"/>
                                        </p:tgtEl>
                                      </p:cBhvr>
                                    </p:animEffect>
                                  </p:childTnLst>
                                </p:cTn>
                              </p:par>
                            </p:childTnLst>
                          </p:cTn>
                        </p:par>
                        <p:par>
                          <p:cTn id="16" fill="hold" nodeType="afterGroup">
                            <p:stCondLst>
                              <p:cond delay="500"/>
                            </p:stCondLst>
                            <p:childTnLst>
                              <p:par>
                                <p:cTn id="17" presetID="23" presetClass="entr" presetSubtype="528" fill="hold" grpId="0" nodeType="afterEffect">
                                  <p:stCondLst>
                                    <p:cond delay="0"/>
                                  </p:stCondLst>
                                  <p:childTnLst>
                                    <p:set>
                                      <p:cBhvr>
                                        <p:cTn id="18" dur="1" fill="hold">
                                          <p:stCondLst>
                                            <p:cond delay="0"/>
                                          </p:stCondLst>
                                        </p:cTn>
                                        <p:tgtEl>
                                          <p:spTgt spid="47114"/>
                                        </p:tgtEl>
                                        <p:attrNameLst>
                                          <p:attrName>style.visibility</p:attrName>
                                        </p:attrNameLst>
                                      </p:cBhvr>
                                      <p:to>
                                        <p:strVal val="visible"/>
                                      </p:to>
                                    </p:set>
                                    <p:anim calcmode="lin" valueType="num">
                                      <p:cBhvr>
                                        <p:cTn id="19" dur="500" fill="hold"/>
                                        <p:tgtEl>
                                          <p:spTgt spid="47114"/>
                                        </p:tgtEl>
                                        <p:attrNameLst>
                                          <p:attrName>ppt_w</p:attrName>
                                        </p:attrNameLst>
                                      </p:cBhvr>
                                      <p:tavLst>
                                        <p:tav tm="0">
                                          <p:val>
                                            <p:fltVal val="0"/>
                                          </p:val>
                                        </p:tav>
                                        <p:tav tm="100000">
                                          <p:val>
                                            <p:strVal val="#ppt_w"/>
                                          </p:val>
                                        </p:tav>
                                      </p:tavLst>
                                    </p:anim>
                                    <p:anim calcmode="lin" valueType="num">
                                      <p:cBhvr>
                                        <p:cTn id="20" dur="500" fill="hold"/>
                                        <p:tgtEl>
                                          <p:spTgt spid="47114"/>
                                        </p:tgtEl>
                                        <p:attrNameLst>
                                          <p:attrName>ppt_h</p:attrName>
                                        </p:attrNameLst>
                                      </p:cBhvr>
                                      <p:tavLst>
                                        <p:tav tm="0">
                                          <p:val>
                                            <p:fltVal val="0"/>
                                          </p:val>
                                        </p:tav>
                                        <p:tav tm="100000">
                                          <p:val>
                                            <p:strVal val="#ppt_h"/>
                                          </p:val>
                                        </p:tav>
                                      </p:tavLst>
                                    </p:anim>
                                    <p:anim calcmode="lin" valueType="num">
                                      <p:cBhvr>
                                        <p:cTn id="21" dur="500" fill="hold"/>
                                        <p:tgtEl>
                                          <p:spTgt spid="47114"/>
                                        </p:tgtEl>
                                        <p:attrNameLst>
                                          <p:attrName>ppt_x</p:attrName>
                                        </p:attrNameLst>
                                      </p:cBhvr>
                                      <p:tavLst>
                                        <p:tav tm="0">
                                          <p:val>
                                            <p:fltVal val="0.5"/>
                                          </p:val>
                                        </p:tav>
                                        <p:tav tm="100000">
                                          <p:val>
                                            <p:strVal val="#ppt_x"/>
                                          </p:val>
                                        </p:tav>
                                      </p:tavLst>
                                    </p:anim>
                                    <p:anim calcmode="lin" valueType="num">
                                      <p:cBhvr>
                                        <p:cTn id="22" dur="500" fill="hold"/>
                                        <p:tgtEl>
                                          <p:spTgt spid="47114"/>
                                        </p:tgtEl>
                                        <p:attrNameLst>
                                          <p:attrName>ppt_y</p:attrName>
                                        </p:attrNameLst>
                                      </p:cBhvr>
                                      <p:tavLst>
                                        <p:tav tm="0">
                                          <p:val>
                                            <p:fltVal val="0.5"/>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7113"/>
                                        </p:tgtEl>
                                        <p:attrNameLst>
                                          <p:attrName>style.visibility</p:attrName>
                                        </p:attrNameLst>
                                      </p:cBhvr>
                                      <p:to>
                                        <p:strVal val="visible"/>
                                      </p:to>
                                    </p:set>
                                    <p:animEffect transition="in" filter="wipe(up)">
                                      <p:cBhvr>
                                        <p:cTn id="27" dur="500"/>
                                        <p:tgtEl>
                                          <p:spTgt spid="47113"/>
                                        </p:tgtEl>
                                      </p:cBhvr>
                                    </p:animEffect>
                                  </p:childTnLst>
                                </p:cTn>
                              </p:par>
                            </p:childTnLst>
                          </p:cTn>
                        </p:par>
                        <p:par>
                          <p:cTn id="28" fill="hold" nodeType="afterGroup">
                            <p:stCondLst>
                              <p:cond delay="500"/>
                            </p:stCondLst>
                            <p:childTnLst>
                              <p:par>
                                <p:cTn id="29" presetID="23" presetClass="entr" presetSubtype="528" fill="hold" grpId="0" nodeType="afterEffect">
                                  <p:stCondLst>
                                    <p:cond delay="0"/>
                                  </p:stCondLst>
                                  <p:childTnLst>
                                    <p:set>
                                      <p:cBhvr>
                                        <p:cTn id="30" dur="1" fill="hold">
                                          <p:stCondLst>
                                            <p:cond delay="0"/>
                                          </p:stCondLst>
                                        </p:cTn>
                                        <p:tgtEl>
                                          <p:spTgt spid="47115"/>
                                        </p:tgtEl>
                                        <p:attrNameLst>
                                          <p:attrName>style.visibility</p:attrName>
                                        </p:attrNameLst>
                                      </p:cBhvr>
                                      <p:to>
                                        <p:strVal val="visible"/>
                                      </p:to>
                                    </p:set>
                                    <p:anim calcmode="lin" valueType="num">
                                      <p:cBhvr>
                                        <p:cTn id="31" dur="500" fill="hold"/>
                                        <p:tgtEl>
                                          <p:spTgt spid="47115"/>
                                        </p:tgtEl>
                                        <p:attrNameLst>
                                          <p:attrName>ppt_w</p:attrName>
                                        </p:attrNameLst>
                                      </p:cBhvr>
                                      <p:tavLst>
                                        <p:tav tm="0">
                                          <p:val>
                                            <p:fltVal val="0"/>
                                          </p:val>
                                        </p:tav>
                                        <p:tav tm="100000">
                                          <p:val>
                                            <p:strVal val="#ppt_w"/>
                                          </p:val>
                                        </p:tav>
                                      </p:tavLst>
                                    </p:anim>
                                    <p:anim calcmode="lin" valueType="num">
                                      <p:cBhvr>
                                        <p:cTn id="32" dur="500" fill="hold"/>
                                        <p:tgtEl>
                                          <p:spTgt spid="47115"/>
                                        </p:tgtEl>
                                        <p:attrNameLst>
                                          <p:attrName>ppt_h</p:attrName>
                                        </p:attrNameLst>
                                      </p:cBhvr>
                                      <p:tavLst>
                                        <p:tav tm="0">
                                          <p:val>
                                            <p:fltVal val="0"/>
                                          </p:val>
                                        </p:tav>
                                        <p:tav tm="100000">
                                          <p:val>
                                            <p:strVal val="#ppt_h"/>
                                          </p:val>
                                        </p:tav>
                                      </p:tavLst>
                                    </p:anim>
                                    <p:anim calcmode="lin" valueType="num">
                                      <p:cBhvr>
                                        <p:cTn id="33" dur="500" fill="hold"/>
                                        <p:tgtEl>
                                          <p:spTgt spid="47115"/>
                                        </p:tgtEl>
                                        <p:attrNameLst>
                                          <p:attrName>ppt_x</p:attrName>
                                        </p:attrNameLst>
                                      </p:cBhvr>
                                      <p:tavLst>
                                        <p:tav tm="0">
                                          <p:val>
                                            <p:fltVal val="0.5"/>
                                          </p:val>
                                        </p:tav>
                                        <p:tav tm="100000">
                                          <p:val>
                                            <p:strVal val="#ppt_x"/>
                                          </p:val>
                                        </p:tav>
                                      </p:tavLst>
                                    </p:anim>
                                    <p:anim calcmode="lin" valueType="num">
                                      <p:cBhvr>
                                        <p:cTn id="34" dur="500" fill="hold"/>
                                        <p:tgtEl>
                                          <p:spTgt spid="47115"/>
                                        </p:tgtEl>
                                        <p:attrNameLst>
                                          <p:attrName>ppt_y</p:attrName>
                                        </p:attrNameLst>
                                      </p:cBhvr>
                                      <p:tavLst>
                                        <p:tav tm="0">
                                          <p:val>
                                            <p:fltVal val="0.5"/>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7116"/>
                                        </p:tgtEl>
                                        <p:attrNameLst>
                                          <p:attrName>style.visibility</p:attrName>
                                        </p:attrNameLst>
                                      </p:cBhvr>
                                      <p:to>
                                        <p:strVal val="visible"/>
                                      </p:to>
                                    </p:set>
                                    <p:animEffect transition="in" filter="wipe(up)">
                                      <p:cBhvr>
                                        <p:cTn id="39" dur="500"/>
                                        <p:tgtEl>
                                          <p:spTgt spid="47116"/>
                                        </p:tgtEl>
                                      </p:cBhvr>
                                    </p:animEffect>
                                  </p:childTnLst>
                                </p:cTn>
                              </p:par>
                            </p:childTnLst>
                          </p:cTn>
                        </p:par>
                        <p:par>
                          <p:cTn id="40" fill="hold" nodeType="afterGroup">
                            <p:stCondLst>
                              <p:cond delay="500"/>
                            </p:stCondLst>
                            <p:childTnLst>
                              <p:par>
                                <p:cTn id="41" presetID="23" presetClass="entr" presetSubtype="528" fill="hold" grpId="0" nodeType="afterEffect">
                                  <p:stCondLst>
                                    <p:cond delay="0"/>
                                  </p:stCondLst>
                                  <p:childTnLst>
                                    <p:set>
                                      <p:cBhvr>
                                        <p:cTn id="42" dur="1" fill="hold">
                                          <p:stCondLst>
                                            <p:cond delay="0"/>
                                          </p:stCondLst>
                                        </p:cTn>
                                        <p:tgtEl>
                                          <p:spTgt spid="47117"/>
                                        </p:tgtEl>
                                        <p:attrNameLst>
                                          <p:attrName>style.visibility</p:attrName>
                                        </p:attrNameLst>
                                      </p:cBhvr>
                                      <p:to>
                                        <p:strVal val="visible"/>
                                      </p:to>
                                    </p:set>
                                    <p:anim calcmode="lin" valueType="num">
                                      <p:cBhvr>
                                        <p:cTn id="43" dur="500" fill="hold"/>
                                        <p:tgtEl>
                                          <p:spTgt spid="47117"/>
                                        </p:tgtEl>
                                        <p:attrNameLst>
                                          <p:attrName>ppt_w</p:attrName>
                                        </p:attrNameLst>
                                      </p:cBhvr>
                                      <p:tavLst>
                                        <p:tav tm="0">
                                          <p:val>
                                            <p:fltVal val="0"/>
                                          </p:val>
                                        </p:tav>
                                        <p:tav tm="100000">
                                          <p:val>
                                            <p:strVal val="#ppt_w"/>
                                          </p:val>
                                        </p:tav>
                                      </p:tavLst>
                                    </p:anim>
                                    <p:anim calcmode="lin" valueType="num">
                                      <p:cBhvr>
                                        <p:cTn id="44" dur="500" fill="hold"/>
                                        <p:tgtEl>
                                          <p:spTgt spid="47117"/>
                                        </p:tgtEl>
                                        <p:attrNameLst>
                                          <p:attrName>ppt_h</p:attrName>
                                        </p:attrNameLst>
                                      </p:cBhvr>
                                      <p:tavLst>
                                        <p:tav tm="0">
                                          <p:val>
                                            <p:fltVal val="0"/>
                                          </p:val>
                                        </p:tav>
                                        <p:tav tm="100000">
                                          <p:val>
                                            <p:strVal val="#ppt_h"/>
                                          </p:val>
                                        </p:tav>
                                      </p:tavLst>
                                    </p:anim>
                                    <p:anim calcmode="lin" valueType="num">
                                      <p:cBhvr>
                                        <p:cTn id="45" dur="500" fill="hold"/>
                                        <p:tgtEl>
                                          <p:spTgt spid="47117"/>
                                        </p:tgtEl>
                                        <p:attrNameLst>
                                          <p:attrName>ppt_x</p:attrName>
                                        </p:attrNameLst>
                                      </p:cBhvr>
                                      <p:tavLst>
                                        <p:tav tm="0">
                                          <p:val>
                                            <p:fltVal val="0.5"/>
                                          </p:val>
                                        </p:tav>
                                        <p:tav tm="100000">
                                          <p:val>
                                            <p:strVal val="#ppt_x"/>
                                          </p:val>
                                        </p:tav>
                                      </p:tavLst>
                                    </p:anim>
                                    <p:anim calcmode="lin" valueType="num">
                                      <p:cBhvr>
                                        <p:cTn id="46" dur="500" fill="hold"/>
                                        <p:tgtEl>
                                          <p:spTgt spid="47117"/>
                                        </p:tgtEl>
                                        <p:attrNameLst>
                                          <p:attrName>ppt_y</p:attrName>
                                        </p:attrNameLst>
                                      </p:cBhvr>
                                      <p:tavLst>
                                        <p:tav tm="0">
                                          <p:val>
                                            <p:fltVal val="0.5"/>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2"/>
                                        </p:tgtEl>
                                        <p:attrNameLst>
                                          <p:attrName>style.visibility</p:attrName>
                                        </p:attrNameLst>
                                      </p:cBhvr>
                                      <p:to>
                                        <p:strVal val="visible"/>
                                      </p:to>
                                    </p:set>
                                    <p:animEffect transition="in" filter="dissolve">
                                      <p:cBhvr>
                                        <p:cTn id="51"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52" fill="hold" nodeType="clickPar">
                      <p:stCondLst>
                        <p:cond delay="indefinite"/>
                      </p:stCondLst>
                      <p:childTnLst>
                        <p:par>
                          <p:cTn id="53" fill="hold" nodeType="withGroup">
                            <p:stCondLst>
                              <p:cond delay="0"/>
                            </p:stCondLst>
                            <p:childTnLst>
                              <p:par>
                                <p:cTn id="54" presetID="17" presetClass="entr" presetSubtype="10" fill="hold" nodeType="clickEffect">
                                  <p:stCondLst>
                                    <p:cond delay="0"/>
                                  </p:stCondLst>
                                  <p:childTnLst>
                                    <p:set>
                                      <p:cBhvr>
                                        <p:cTn id="55" dur="1" fill="hold">
                                          <p:stCondLst>
                                            <p:cond delay="0"/>
                                          </p:stCondLst>
                                        </p:cTn>
                                        <p:tgtEl>
                                          <p:spTgt spid="3"/>
                                        </p:tgtEl>
                                        <p:attrNameLst>
                                          <p:attrName>style.visibility</p:attrName>
                                        </p:attrNameLst>
                                      </p:cBhvr>
                                      <p:to>
                                        <p:strVal val="visible"/>
                                      </p:to>
                                    </p:set>
                                    <p:anim calcmode="lin" valueType="num">
                                      <p:cBhvr>
                                        <p:cTn id="56" dur="500" fill="hold"/>
                                        <p:tgtEl>
                                          <p:spTgt spid="3"/>
                                        </p:tgtEl>
                                        <p:attrNameLst>
                                          <p:attrName>ppt_w</p:attrName>
                                        </p:attrNameLst>
                                      </p:cBhvr>
                                      <p:tavLst>
                                        <p:tav tm="0">
                                          <p:val>
                                            <p:fltVal val="0"/>
                                          </p:val>
                                        </p:tav>
                                        <p:tav tm="100000">
                                          <p:val>
                                            <p:strVal val="#ppt_w"/>
                                          </p:val>
                                        </p:tav>
                                      </p:tavLst>
                                    </p:anim>
                                    <p:anim calcmode="lin" valueType="num">
                                      <p:cBhvr>
                                        <p:cTn id="57" dur="500" fill="hold"/>
                                        <p:tgtEl>
                                          <p:spTgt spid="3"/>
                                        </p:tgtEl>
                                        <p:attrNameLst>
                                          <p:attrName>ppt_h</p:attrName>
                                        </p:attrNameLst>
                                      </p:cBhvr>
                                      <p:tavLst>
                                        <p:tav tm="0">
                                          <p:val>
                                            <p:strVal val="#ppt_h"/>
                                          </p:val>
                                        </p:tav>
                                        <p:tav tm="100000">
                                          <p:val>
                                            <p:strVal val="#ppt_h"/>
                                          </p:val>
                                        </p:tav>
                                      </p:tavLst>
                                    </p:anim>
                                  </p:childTnLst>
                                </p:cTn>
                              </p:par>
                            </p:childTnLst>
                          </p:cTn>
                        </p:par>
                        <p:par>
                          <p:cTn id="58" fill="hold" nodeType="afterGroup">
                            <p:stCondLst>
                              <p:cond delay="500"/>
                            </p:stCondLst>
                            <p:childTnLst>
                              <p:par>
                                <p:cTn id="59" presetID="1" presetClass="entr" presetSubtype="0" fill="hold" grpId="0" nodeType="afterEffect">
                                  <p:stCondLst>
                                    <p:cond delay="0"/>
                                  </p:stCondLst>
                                  <p:childTnLst>
                                    <p:set>
                                      <p:cBhvr>
                                        <p:cTn id="60" dur="1" fill="hold">
                                          <p:stCondLst>
                                            <p:cond delay="0"/>
                                          </p:stCondLst>
                                        </p:cTn>
                                        <p:tgtEl>
                                          <p:spTgt spid="4713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
                                        </p:tgtEl>
                                        <p:attrNameLst>
                                          <p:attrName>style.visibility</p:attrName>
                                        </p:attrNameLst>
                                      </p:cBhvr>
                                      <p:to>
                                        <p:strVal val="visible"/>
                                      </p:to>
                                    </p:set>
                                  </p:childTnLst>
                                </p:cTn>
                              </p:par>
                            </p:childTnLst>
                          </p:cTn>
                        </p:par>
                        <p:par>
                          <p:cTn id="65" fill="hold">
                            <p:stCondLst>
                              <p:cond delay="0"/>
                            </p:stCondLst>
                            <p:childTnLst>
                              <p:par>
                                <p:cTn id="66" presetID="22" presetClass="entr" presetSubtype="1" fill="hold" grpId="0" nodeType="afterEffect">
                                  <p:stCondLst>
                                    <p:cond delay="0"/>
                                  </p:stCondLst>
                                  <p:childTnLst>
                                    <p:set>
                                      <p:cBhvr>
                                        <p:cTn id="67" dur="1" fill="hold">
                                          <p:stCondLst>
                                            <p:cond delay="0"/>
                                          </p:stCondLst>
                                        </p:cTn>
                                        <p:tgtEl>
                                          <p:spTgt spid="5"/>
                                        </p:tgtEl>
                                        <p:attrNameLst>
                                          <p:attrName>style.visibility</p:attrName>
                                        </p:attrNameLst>
                                      </p:cBhvr>
                                      <p:to>
                                        <p:strVal val="visible"/>
                                      </p:to>
                                    </p:set>
                                    <p:animEffect transition="in" filter="wipe(up)">
                                      <p:cBhvr>
                                        <p:cTn id="6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1" grpId="0"/>
      <p:bldP spid="47112" grpId="0" animBg="1" autoUpdateAnimBg="0"/>
      <p:bldP spid="47113" grpId="0" animBg="1" autoUpdateAnimBg="0"/>
      <p:bldP spid="47114" grpId="0" autoUpdateAnimBg="0"/>
      <p:bldP spid="47115" grpId="0" autoUpdateAnimBg="0"/>
      <p:bldP spid="47116" grpId="0" animBg="1" autoUpdateAnimBg="0"/>
      <p:bldP spid="47117" grpId="0" autoUpdateAnimBg="0"/>
      <p:bldP spid="47136" grpId="0"/>
      <p:bldP spid="4" grpId="0" autoUpdateAnimBg="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0">
            <a:extLst>
              <a:ext uri="{FF2B5EF4-FFF2-40B4-BE49-F238E27FC236}">
                <a16:creationId xmlns:a16="http://schemas.microsoft.com/office/drawing/2014/main" id="{CAC25E00-81D4-FE81-D91B-F21C5686C557}"/>
              </a:ext>
            </a:extLst>
          </p:cNvPr>
          <p:cNvSpPr>
            <a:spLocks noGrp="1"/>
          </p:cNvSpPr>
          <p:nvPr>
            <p:ph type="ftr" sz="quarter" idx="3"/>
          </p:nvPr>
        </p:nvSpPr>
        <p:spPr>
          <a:xfrm>
            <a:off x="609600" y="6356350"/>
            <a:ext cx="10744199" cy="442131"/>
          </a:xfrm>
        </p:spPr>
        <p:txBody>
          <a:bodyPr/>
          <a:lstStyle/>
          <a:p>
            <a:r>
              <a:rPr lang="en-CA" dirty="0"/>
              <a:t>CNS, central nervous system; CSF, cerebrospinal fluid.
Thompson AJ, et al. </a:t>
            </a:r>
            <a:r>
              <a:rPr lang="en-CA" i="1" dirty="0"/>
              <a:t>Lancet Neurol</a:t>
            </a:r>
            <a:r>
              <a:rPr lang="en-CA" dirty="0"/>
              <a:t>. 2019; 17(2):162-173.</a:t>
            </a:r>
          </a:p>
        </p:txBody>
      </p:sp>
      <p:sp>
        <p:nvSpPr>
          <p:cNvPr id="5122" name="Title 3">
            <a:extLst>
              <a:ext uri="{FF2B5EF4-FFF2-40B4-BE49-F238E27FC236}">
                <a16:creationId xmlns:a16="http://schemas.microsoft.com/office/drawing/2014/main" id="{DA115A50-1333-40C0-A93F-1EAEC90CF6A2}"/>
              </a:ext>
            </a:extLst>
          </p:cNvPr>
          <p:cNvSpPr>
            <a:spLocks noGrp="1"/>
          </p:cNvSpPr>
          <p:nvPr>
            <p:ph type="title"/>
          </p:nvPr>
        </p:nvSpPr>
        <p:spPr>
          <a:xfrm>
            <a:off x="609600" y="199505"/>
            <a:ext cx="10744200" cy="1185577"/>
          </a:xfrm>
        </p:spPr>
        <p:txBody>
          <a:bodyPr>
            <a:normAutofit/>
          </a:bodyPr>
          <a:lstStyle/>
          <a:p>
            <a:r>
              <a:rPr lang="en-US" altLang="en-US" dirty="0"/>
              <a:t>The McDonald Criteria (2017 Revision)</a:t>
            </a:r>
          </a:p>
        </p:txBody>
      </p:sp>
      <p:sp>
        <p:nvSpPr>
          <p:cNvPr id="5123" name="Content Placeholder 4">
            <a:extLst>
              <a:ext uri="{FF2B5EF4-FFF2-40B4-BE49-F238E27FC236}">
                <a16:creationId xmlns:a16="http://schemas.microsoft.com/office/drawing/2014/main" id="{AB798386-28E9-4959-989C-5CB7D4FB80F9}"/>
              </a:ext>
            </a:extLst>
          </p:cNvPr>
          <p:cNvSpPr>
            <a:spLocks noGrp="1"/>
          </p:cNvSpPr>
          <p:nvPr>
            <p:ph idx="1"/>
          </p:nvPr>
        </p:nvSpPr>
        <p:spPr>
          <a:xfrm>
            <a:off x="609600" y="1477906"/>
            <a:ext cx="10744200" cy="4722477"/>
          </a:xfrm>
        </p:spPr>
        <p:txBody>
          <a:bodyPr>
            <a:normAutofit/>
          </a:bodyPr>
          <a:lstStyle/>
          <a:p>
            <a:r>
              <a:rPr lang="en-US" altLang="en-US" dirty="0"/>
              <a:t>Intended for use in:</a:t>
            </a:r>
          </a:p>
          <a:p>
            <a:pPr lvl="1"/>
            <a:r>
              <a:rPr lang="en-US" altLang="en-US" dirty="0"/>
              <a:t>Patients who present with a constellation of symptoms and signs consistent with CNS demyelination suggestive of MS</a:t>
            </a:r>
          </a:p>
          <a:p>
            <a:r>
              <a:rPr lang="en-US" altLang="en-US" dirty="0"/>
              <a:t>Diagnostic recommendations based on:</a:t>
            </a:r>
          </a:p>
          <a:p>
            <a:pPr lvl="1"/>
            <a:r>
              <a:rPr lang="en-US" altLang="en-US" dirty="0"/>
              <a:t>Signs &amp; symptoms</a:t>
            </a:r>
          </a:p>
          <a:p>
            <a:pPr lvl="1"/>
            <a:r>
              <a:rPr lang="en-US" altLang="en-US" dirty="0"/>
              <a:t>MRI</a:t>
            </a:r>
          </a:p>
          <a:p>
            <a:pPr lvl="1"/>
            <a:r>
              <a:rPr lang="en-US" altLang="en-US" dirty="0"/>
              <a:t>CSF</a:t>
            </a:r>
          </a:p>
          <a:p>
            <a:pPr lvl="1"/>
            <a:r>
              <a:rPr lang="en-US" altLang="en-US" dirty="0"/>
              <a:t>(Other ancillary testing such as evoked potentials)</a:t>
            </a:r>
          </a:p>
        </p:txBody>
      </p:sp>
    </p:spTree>
    <p:extLst>
      <p:ext uri="{BB962C8B-B14F-4D97-AF65-F5344CB8AC3E}">
        <p14:creationId xmlns:p14="http://schemas.microsoft.com/office/powerpoint/2010/main" val="1933982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3FA3D2AF-6FCF-8A2D-3B24-65FD0F84C962}"/>
              </a:ext>
            </a:extLst>
          </p:cNvPr>
          <p:cNvSpPr>
            <a:spLocks noGrp="1"/>
          </p:cNvSpPr>
          <p:nvPr>
            <p:ph type="ftr" sz="quarter" idx="3"/>
          </p:nvPr>
        </p:nvSpPr>
        <p:spPr>
          <a:xfrm>
            <a:off x="609600" y="6356350"/>
            <a:ext cx="10744199" cy="442131"/>
          </a:xfrm>
        </p:spPr>
        <p:txBody>
          <a:bodyPr/>
          <a:lstStyle/>
          <a:p>
            <a:r>
              <a:rPr lang="en-CA" dirty="0"/>
              <a:t>OCB, oligoclonal band.</a:t>
            </a:r>
          </a:p>
          <a:p>
            <a:r>
              <a:rPr lang="en-CA" dirty="0"/>
              <a:t>Lebrun-</a:t>
            </a:r>
            <a:r>
              <a:rPr lang="en-CA" dirty="0" err="1"/>
              <a:t>Frénay</a:t>
            </a:r>
            <a:r>
              <a:rPr lang="en-CA" dirty="0"/>
              <a:t> C, et al. </a:t>
            </a:r>
            <a:r>
              <a:rPr lang="en-CA" i="1" dirty="0"/>
              <a:t>Brain</a:t>
            </a:r>
            <a:r>
              <a:rPr lang="en-CA" dirty="0"/>
              <a:t>. 2023;146(8):3431-43. </a:t>
            </a:r>
          </a:p>
        </p:txBody>
      </p:sp>
      <p:sp>
        <p:nvSpPr>
          <p:cNvPr id="17410" name="Title 3">
            <a:extLst>
              <a:ext uri="{FF2B5EF4-FFF2-40B4-BE49-F238E27FC236}">
                <a16:creationId xmlns:a16="http://schemas.microsoft.com/office/drawing/2014/main" id="{0FF483FD-DE3B-4563-8718-39398E65CE7C}"/>
              </a:ext>
            </a:extLst>
          </p:cNvPr>
          <p:cNvSpPr>
            <a:spLocks noGrp="1"/>
          </p:cNvSpPr>
          <p:nvPr>
            <p:ph type="title"/>
          </p:nvPr>
        </p:nvSpPr>
        <p:spPr>
          <a:xfrm>
            <a:off x="609600" y="199505"/>
            <a:ext cx="10744200" cy="1185577"/>
          </a:xfrm>
        </p:spPr>
        <p:txBody>
          <a:bodyPr>
            <a:normAutofit/>
          </a:bodyPr>
          <a:lstStyle/>
          <a:p>
            <a:r>
              <a:rPr lang="en-US" altLang="en-US" dirty="0"/>
              <a:t>Diagnosis of RIS: Revised Criteria</a:t>
            </a:r>
          </a:p>
        </p:txBody>
      </p:sp>
      <p:sp>
        <p:nvSpPr>
          <p:cNvPr id="17411" name="Content Placeholder 4">
            <a:extLst>
              <a:ext uri="{FF2B5EF4-FFF2-40B4-BE49-F238E27FC236}">
                <a16:creationId xmlns:a16="http://schemas.microsoft.com/office/drawing/2014/main" id="{E8C6232B-27BC-44A2-8B1F-8CE2741A754F}"/>
              </a:ext>
            </a:extLst>
          </p:cNvPr>
          <p:cNvSpPr>
            <a:spLocks noGrp="1"/>
          </p:cNvSpPr>
          <p:nvPr>
            <p:ph idx="1"/>
          </p:nvPr>
        </p:nvSpPr>
        <p:spPr>
          <a:xfrm>
            <a:off x="609600" y="1477906"/>
            <a:ext cx="10744200" cy="4722477"/>
          </a:xfrm>
        </p:spPr>
        <p:txBody>
          <a:bodyPr vert="horz" lIns="91440" tIns="45720" rIns="91440" bIns="45720" rtlCol="0" anchor="t">
            <a:normAutofit fontScale="70000" lnSpcReduction="20000"/>
          </a:bodyPr>
          <a:lstStyle/>
          <a:p>
            <a:pPr marL="0" indent="0">
              <a:buNone/>
            </a:pPr>
            <a:r>
              <a:rPr lang="en-US" altLang="en-US" b="1" dirty="0"/>
              <a:t>Radiological criteria:</a:t>
            </a:r>
            <a:endParaRPr lang="en-US">
              <a:cs typeface="Arial" panose="020B0604020202020204"/>
            </a:endParaRPr>
          </a:p>
          <a:p>
            <a:pPr lvl="1"/>
            <a:r>
              <a:rPr lang="en-US" altLang="en-US" dirty="0"/>
              <a:t>MRI with incidental CNS white matter anomalies demonstrating radiological characteristics highly suggestive of demyelinating disease and meeting the following criteria:</a:t>
            </a:r>
            <a:endParaRPr lang="en-US" altLang="en-US">
              <a:cs typeface="Arial"/>
            </a:endParaRPr>
          </a:p>
          <a:p>
            <a:pPr lvl="2"/>
            <a:r>
              <a:rPr lang="en-US" altLang="en-US" dirty="0"/>
              <a:t>Ovoid, well-circumscribed, and homogeneous foci &gt;3 mm2 with or without the involvement of the corpus callosum</a:t>
            </a:r>
            <a:endParaRPr lang="en-US" altLang="en-US">
              <a:cs typeface="Arial"/>
            </a:endParaRPr>
          </a:p>
          <a:p>
            <a:pPr lvl="2"/>
            <a:r>
              <a:rPr lang="en-US" altLang="en-US" dirty="0"/>
              <a:t>Involvement of periventricular, juxtacortical, infratentorial and spinal cord regions</a:t>
            </a:r>
            <a:endParaRPr lang="en-US" altLang="en-US">
              <a:cs typeface="Arial"/>
            </a:endParaRPr>
          </a:p>
          <a:p>
            <a:pPr lvl="2"/>
            <a:r>
              <a:rPr lang="en-US" altLang="en-US" dirty="0"/>
              <a:t>Anomalies inconsistent with a microvascular or non-specific white matter disease pattern</a:t>
            </a:r>
            <a:endParaRPr lang="en-US" altLang="en-US">
              <a:cs typeface="Arial"/>
            </a:endParaRPr>
          </a:p>
          <a:p>
            <a:pPr lvl="1"/>
            <a:r>
              <a:rPr lang="en-US" altLang="en-US" b="1" dirty="0"/>
              <a:t>With</a:t>
            </a:r>
            <a:endParaRPr lang="en-US" altLang="en-US" b="1">
              <a:cs typeface="Arial" panose="020B0604020202020204"/>
            </a:endParaRPr>
          </a:p>
          <a:p>
            <a:pPr lvl="2"/>
            <a:r>
              <a:rPr lang="en-US" altLang="en-US" dirty="0"/>
              <a:t>Index MRI fulfilling 3 or 4 of 4 dissemination in space criteria according to the 2005 multiple sclerosis diagnostic imaging criteria</a:t>
            </a:r>
            <a:endParaRPr lang="en-US" altLang="en-US">
              <a:cs typeface="Arial"/>
            </a:endParaRPr>
          </a:p>
          <a:p>
            <a:pPr lvl="1"/>
            <a:r>
              <a:rPr lang="en-US" altLang="en-US" b="1" dirty="0"/>
              <a:t>Or</a:t>
            </a:r>
            <a:endParaRPr lang="en-US" altLang="en-US" b="1">
              <a:cs typeface="Arial" panose="020B0604020202020204"/>
            </a:endParaRPr>
          </a:p>
          <a:p>
            <a:pPr lvl="2"/>
            <a:r>
              <a:rPr lang="en-US" altLang="en-US" dirty="0"/>
              <a:t>Index MRI fulfilling at least one of four dissemination in space requirements, additionally fulfilling two of the following:</a:t>
            </a:r>
            <a:endParaRPr lang="en-US" altLang="en-US" dirty="0">
              <a:cs typeface="Arial"/>
            </a:endParaRPr>
          </a:p>
          <a:p>
            <a:pPr lvl="3"/>
            <a:r>
              <a:rPr lang="en-US" altLang="en-US" dirty="0"/>
              <a:t>Presence of abnormal CSF-restricted OCBs</a:t>
            </a:r>
            <a:endParaRPr lang="en-US" altLang="en-US">
              <a:cs typeface="Arial" panose="020B0604020202020204"/>
            </a:endParaRPr>
          </a:p>
          <a:p>
            <a:pPr lvl="3"/>
            <a:r>
              <a:rPr lang="en-US" altLang="en-US" dirty="0"/>
              <a:t>Presence of at least one spinal cord lesion consistent with inflammatory demyelination</a:t>
            </a:r>
            <a:endParaRPr lang="en-US" altLang="en-US">
              <a:cs typeface="Arial" panose="020B0604020202020204"/>
            </a:endParaRPr>
          </a:p>
          <a:p>
            <a:pPr lvl="3"/>
            <a:r>
              <a:rPr lang="en-US" altLang="en-US" dirty="0"/>
              <a:t>Evidence of dissemination in time on any follow-up MRI defined by the presence of one or more new T2-weighted hyperintensities or gadolinium enhancement typical for MS</a:t>
            </a:r>
            <a:endParaRPr lang="en-US" altLang="en-US">
              <a:cs typeface="Arial" panose="020B0604020202020204"/>
            </a:endParaRPr>
          </a:p>
          <a:p>
            <a:pPr marL="0" indent="0">
              <a:buNone/>
            </a:pPr>
            <a:r>
              <a:rPr lang="en-US" altLang="en-US" b="1" dirty="0"/>
              <a:t>Exclusion criteria:</a:t>
            </a:r>
            <a:endParaRPr lang="en-US" altLang="en-US" b="1" dirty="0">
              <a:cs typeface="Arial" panose="020B0604020202020204"/>
            </a:endParaRPr>
          </a:p>
          <a:p>
            <a:pPr lvl="1"/>
            <a:r>
              <a:rPr lang="en-US" altLang="en-US" dirty="0"/>
              <a:t>No historical account of relapsing-remitting or progressive clinical symptoms consistent with neurological dysfunction</a:t>
            </a:r>
            <a:endParaRPr lang="en-US" altLang="en-US">
              <a:cs typeface="Arial" panose="020B0604020202020204"/>
            </a:endParaRPr>
          </a:p>
          <a:p>
            <a:pPr lvl="1"/>
            <a:r>
              <a:rPr lang="en-US" altLang="en-US" dirty="0"/>
              <a:t>MRI anomalies or neurological examination findings do not account for clinically apparent impairment(s) to the individual</a:t>
            </a:r>
            <a:endParaRPr lang="en-US" altLang="en-US">
              <a:cs typeface="Arial" panose="020B0604020202020204"/>
            </a:endParaRPr>
          </a:p>
          <a:p>
            <a:pPr lvl="1"/>
            <a:r>
              <a:rPr lang="en-US" altLang="en-US" dirty="0"/>
              <a:t>Another disease process has not been identified to better account for the CNS MRI anomalies</a:t>
            </a:r>
            <a:endParaRPr lang="en-US" altLang="en-US">
              <a:cs typeface="Arial" panose="020B0604020202020204"/>
            </a:endParaRPr>
          </a:p>
        </p:txBody>
      </p:sp>
    </p:spTree>
    <p:extLst>
      <p:ext uri="{BB962C8B-B14F-4D97-AF65-F5344CB8AC3E}">
        <p14:creationId xmlns:p14="http://schemas.microsoft.com/office/powerpoint/2010/main" val="880669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4498AB3-4552-9BCE-8F59-B87B040F57C5}"/>
              </a:ext>
            </a:extLst>
          </p:cNvPr>
          <p:cNvSpPr>
            <a:spLocks noGrp="1"/>
          </p:cNvSpPr>
          <p:nvPr>
            <p:ph type="ftr" sz="quarter" idx="3"/>
          </p:nvPr>
        </p:nvSpPr>
        <p:spPr>
          <a:xfrm>
            <a:off x="609600" y="6356350"/>
            <a:ext cx="10744199" cy="442131"/>
          </a:xfrm>
        </p:spPr>
        <p:txBody>
          <a:bodyPr/>
          <a:lstStyle/>
          <a:p>
            <a:r>
              <a:rPr lang="en-CA" dirty="0"/>
              <a:t>DIS, dissemination in space; DIT, dissemination in time.
Thompson AJ, et al. </a:t>
            </a:r>
            <a:r>
              <a:rPr lang="en-CA" i="1" dirty="0"/>
              <a:t>Lancet Neurol</a:t>
            </a:r>
            <a:r>
              <a:rPr lang="en-CA" dirty="0"/>
              <a:t>. 2019; 17(2):162-73.</a:t>
            </a:r>
          </a:p>
        </p:txBody>
      </p:sp>
      <p:sp>
        <p:nvSpPr>
          <p:cNvPr id="17410" name="Title 3">
            <a:extLst>
              <a:ext uri="{FF2B5EF4-FFF2-40B4-BE49-F238E27FC236}">
                <a16:creationId xmlns:a16="http://schemas.microsoft.com/office/drawing/2014/main" id="{0FF483FD-DE3B-4563-8718-39398E65CE7C}"/>
              </a:ext>
            </a:extLst>
          </p:cNvPr>
          <p:cNvSpPr>
            <a:spLocks noGrp="1"/>
          </p:cNvSpPr>
          <p:nvPr>
            <p:ph type="title"/>
          </p:nvPr>
        </p:nvSpPr>
        <p:spPr>
          <a:xfrm>
            <a:off x="609600" y="199505"/>
            <a:ext cx="10744200" cy="1185577"/>
          </a:xfrm>
        </p:spPr>
        <p:txBody>
          <a:bodyPr>
            <a:normAutofit/>
          </a:bodyPr>
          <a:lstStyle/>
          <a:p>
            <a:r>
              <a:rPr lang="en-US" altLang="en-US" dirty="0"/>
              <a:t>Diagnosis of MS: MRI Requirements to Fulfill Dissemination in Space (DIS) or Time (DIT)</a:t>
            </a:r>
          </a:p>
        </p:txBody>
      </p:sp>
      <p:sp>
        <p:nvSpPr>
          <p:cNvPr id="17411" name="Content Placeholder 4">
            <a:extLst>
              <a:ext uri="{FF2B5EF4-FFF2-40B4-BE49-F238E27FC236}">
                <a16:creationId xmlns:a16="http://schemas.microsoft.com/office/drawing/2014/main" id="{E8C6232B-27BC-44A2-8B1F-8CE2741A754F}"/>
              </a:ext>
            </a:extLst>
          </p:cNvPr>
          <p:cNvSpPr>
            <a:spLocks noGrp="1"/>
          </p:cNvSpPr>
          <p:nvPr>
            <p:ph idx="1"/>
          </p:nvPr>
        </p:nvSpPr>
        <p:spPr>
          <a:xfrm>
            <a:off x="609600" y="1477906"/>
            <a:ext cx="10744200" cy="4722477"/>
          </a:xfrm>
        </p:spPr>
        <p:txBody>
          <a:bodyPr vert="horz" lIns="91440" tIns="45720" rIns="91440" bIns="45720" rtlCol="0" anchor="t">
            <a:normAutofit/>
          </a:bodyPr>
          <a:lstStyle/>
          <a:p>
            <a:pPr marL="0" indent="0">
              <a:buNone/>
            </a:pPr>
            <a:r>
              <a:rPr lang="en-CA" altLang="en-US" b="1" dirty="0"/>
              <a:t>Dissemination in Space (DIS)</a:t>
            </a:r>
            <a:endParaRPr lang="en-US" b="1">
              <a:cs typeface="Arial"/>
            </a:endParaRPr>
          </a:p>
          <a:p>
            <a:r>
              <a:rPr lang="en-CA" altLang="en-US" dirty="0"/>
              <a:t>≥ 1 T2-hyperintense lesions that are characteristic of MS in ≥t 2 of 4 areas of the CNS (periventricular, cortical or juxtacortical, and infratentorial brain regions, and the spinal cord</a:t>
            </a:r>
          </a:p>
          <a:p>
            <a:pPr marL="0" indent="0">
              <a:buNone/>
            </a:pPr>
            <a:r>
              <a:rPr lang="en-CA" altLang="en-US" b="1" dirty="0"/>
              <a:t>Dissemination in Time (DIT)</a:t>
            </a:r>
            <a:endParaRPr lang="en-CA" altLang="en-US" b="1">
              <a:cs typeface="Arial" panose="020B0604020202020204"/>
            </a:endParaRPr>
          </a:p>
          <a:p>
            <a:r>
              <a:rPr lang="en-CA" altLang="en-US" dirty="0"/>
              <a:t>Demonstrated by the simultaneous presence of gadolinium-enhancing and non-enhancing lesions at any time or by a new T2-hyperintense or gadolinium-enhancing lesion on follow-up MRI, with reference to a baseline scan, irrespective of the timing of the baseline MRI</a:t>
            </a:r>
            <a:endParaRPr lang="en-US" altLang="en-US" dirty="0"/>
          </a:p>
        </p:txBody>
      </p:sp>
    </p:spTree>
    <p:extLst>
      <p:ext uri="{BB962C8B-B14F-4D97-AF65-F5344CB8AC3E}">
        <p14:creationId xmlns:p14="http://schemas.microsoft.com/office/powerpoint/2010/main" val="2023845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B2DBD89-ECD4-9F8B-9EE6-3892AA5CCE49}"/>
              </a:ext>
            </a:extLst>
          </p:cNvPr>
          <p:cNvSpPr>
            <a:spLocks noGrp="1"/>
          </p:cNvSpPr>
          <p:nvPr>
            <p:ph type="ftr" sz="quarter" idx="3"/>
          </p:nvPr>
        </p:nvSpPr>
        <p:spPr>
          <a:xfrm>
            <a:off x="609600" y="6356350"/>
            <a:ext cx="10744199" cy="442131"/>
          </a:xfrm>
        </p:spPr>
        <p:txBody>
          <a:bodyPr/>
          <a:lstStyle/>
          <a:p>
            <a:r>
              <a:rPr lang="en-CA" dirty="0"/>
              <a:t>Thompson AJ, et al. </a:t>
            </a:r>
            <a:r>
              <a:rPr lang="en-CA" i="1" dirty="0"/>
              <a:t>Lancet Neurol</a:t>
            </a:r>
            <a:r>
              <a:rPr lang="en-CA" dirty="0"/>
              <a:t>. 2019; 17(2):162-73.</a:t>
            </a:r>
          </a:p>
        </p:txBody>
      </p:sp>
      <p:sp>
        <p:nvSpPr>
          <p:cNvPr id="17410" name="Title 3">
            <a:extLst>
              <a:ext uri="{FF2B5EF4-FFF2-40B4-BE49-F238E27FC236}">
                <a16:creationId xmlns:a16="http://schemas.microsoft.com/office/drawing/2014/main" id="{0FF483FD-DE3B-4563-8718-39398E65CE7C}"/>
              </a:ext>
            </a:extLst>
          </p:cNvPr>
          <p:cNvSpPr>
            <a:spLocks noGrp="1"/>
          </p:cNvSpPr>
          <p:nvPr>
            <p:ph type="title"/>
          </p:nvPr>
        </p:nvSpPr>
        <p:spPr>
          <a:xfrm>
            <a:off x="609600" y="199505"/>
            <a:ext cx="10744200" cy="1185577"/>
          </a:xfrm>
        </p:spPr>
        <p:txBody>
          <a:bodyPr>
            <a:normAutofit/>
          </a:bodyPr>
          <a:lstStyle/>
          <a:p>
            <a:r>
              <a:rPr lang="en-US" altLang="en-US" dirty="0"/>
              <a:t>Diagnosis of MS: Revised Role of CSF</a:t>
            </a:r>
          </a:p>
        </p:txBody>
      </p:sp>
      <p:sp>
        <p:nvSpPr>
          <p:cNvPr id="17411" name="Content Placeholder 4">
            <a:extLst>
              <a:ext uri="{FF2B5EF4-FFF2-40B4-BE49-F238E27FC236}">
                <a16:creationId xmlns:a16="http://schemas.microsoft.com/office/drawing/2014/main" id="{E8C6232B-27BC-44A2-8B1F-8CE2741A754F}"/>
              </a:ext>
            </a:extLst>
          </p:cNvPr>
          <p:cNvSpPr>
            <a:spLocks noGrp="1"/>
          </p:cNvSpPr>
          <p:nvPr>
            <p:ph idx="1"/>
          </p:nvPr>
        </p:nvSpPr>
        <p:spPr>
          <a:xfrm>
            <a:off x="609600" y="1477906"/>
            <a:ext cx="10744200" cy="4722477"/>
          </a:xfrm>
        </p:spPr>
        <p:txBody>
          <a:bodyPr vert="horz" lIns="91440" tIns="45720" rIns="91440" bIns="45720" rtlCol="0" anchor="t">
            <a:normAutofit/>
          </a:bodyPr>
          <a:lstStyle/>
          <a:p>
            <a:r>
              <a:rPr lang="en-US" altLang="en-US" sz="2800" dirty="0"/>
              <a:t>CSF specific oligoclonal banding (OCB) - in the absence of anything atypical - can substitute for fulfillment of DIT criteria by either another clinical attack or MRI</a:t>
            </a:r>
            <a:endParaRPr lang="en-US" altLang="en-US" sz="2800" dirty="0">
              <a:cs typeface="Arial"/>
            </a:endParaRPr>
          </a:p>
          <a:p>
            <a:pPr lvl="1"/>
            <a:r>
              <a:rPr lang="en-US" altLang="en-US" sz="2400" dirty="0"/>
              <a:t>The reasons are due to overwhelming evidence supporting the presence of OCB as an independent predictor of MS in patients with a typical clinical attack and MRI satisfying DIS</a:t>
            </a:r>
            <a:endParaRPr lang="en-US" altLang="en-US" sz="2400" dirty="0">
              <a:cs typeface="Arial"/>
            </a:endParaRPr>
          </a:p>
        </p:txBody>
      </p:sp>
    </p:spTree>
    <p:extLst>
      <p:ext uri="{BB962C8B-B14F-4D97-AF65-F5344CB8AC3E}">
        <p14:creationId xmlns:p14="http://schemas.microsoft.com/office/powerpoint/2010/main" val="195920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809B39C6-EAE6-8457-5AF6-C3D291097272}"/>
              </a:ext>
            </a:extLst>
          </p:cNvPr>
          <p:cNvSpPr>
            <a:spLocks noGrp="1"/>
          </p:cNvSpPr>
          <p:nvPr>
            <p:ph type="ftr" sz="quarter" idx="3"/>
          </p:nvPr>
        </p:nvSpPr>
        <p:spPr>
          <a:xfrm>
            <a:off x="609600" y="6356350"/>
            <a:ext cx="10744199" cy="442131"/>
          </a:xfrm>
        </p:spPr>
        <p:txBody>
          <a:bodyPr/>
          <a:lstStyle/>
          <a:p>
            <a:r>
              <a:rPr lang="en-CA" dirty="0"/>
              <a:t>Thompson AJ, et al. </a:t>
            </a:r>
            <a:r>
              <a:rPr lang="en-CA" i="1" dirty="0"/>
              <a:t>Lancet Neurol</a:t>
            </a:r>
            <a:r>
              <a:rPr lang="en-CA" dirty="0"/>
              <a:t>. 2019; 17(2):162-73.</a:t>
            </a:r>
          </a:p>
        </p:txBody>
      </p:sp>
      <p:sp>
        <p:nvSpPr>
          <p:cNvPr id="15362" name="Title 3">
            <a:extLst>
              <a:ext uri="{FF2B5EF4-FFF2-40B4-BE49-F238E27FC236}">
                <a16:creationId xmlns:a16="http://schemas.microsoft.com/office/drawing/2014/main" id="{E7FE4C36-DA78-4149-A45A-8CD179E1E4D7}"/>
              </a:ext>
            </a:extLst>
          </p:cNvPr>
          <p:cNvSpPr>
            <a:spLocks noGrp="1"/>
          </p:cNvSpPr>
          <p:nvPr>
            <p:ph type="title"/>
          </p:nvPr>
        </p:nvSpPr>
        <p:spPr>
          <a:xfrm>
            <a:off x="609600" y="199505"/>
            <a:ext cx="10744200" cy="1185577"/>
          </a:xfrm>
        </p:spPr>
        <p:txBody>
          <a:bodyPr>
            <a:normAutofit/>
          </a:bodyPr>
          <a:lstStyle/>
          <a:p>
            <a:r>
              <a:rPr lang="en-US" altLang="en-US" dirty="0"/>
              <a:t>Summary: 2017 McDonald Criteria</a:t>
            </a:r>
          </a:p>
        </p:txBody>
      </p:sp>
      <p:graphicFrame>
        <p:nvGraphicFramePr>
          <p:cNvPr id="15389" name="Group 29">
            <a:extLst>
              <a:ext uri="{FF2B5EF4-FFF2-40B4-BE49-F238E27FC236}">
                <a16:creationId xmlns:a16="http://schemas.microsoft.com/office/drawing/2014/main" id="{6EDC6C6C-BD4A-4F21-A921-E65EE72E474E}"/>
              </a:ext>
            </a:extLst>
          </p:cNvPr>
          <p:cNvGraphicFramePr>
            <a:graphicFrameLocks noGrp="1"/>
          </p:cNvGraphicFramePr>
          <p:nvPr>
            <p:ph idx="1"/>
            <p:extLst>
              <p:ext uri="{D42A27DB-BD31-4B8C-83A1-F6EECF244321}">
                <p14:modId xmlns:p14="http://schemas.microsoft.com/office/powerpoint/2010/main" val="717707941"/>
              </p:ext>
            </p:extLst>
          </p:nvPr>
        </p:nvGraphicFramePr>
        <p:xfrm>
          <a:off x="609600" y="1477963"/>
          <a:ext cx="10744199" cy="4332769"/>
        </p:xfrm>
        <a:graphic>
          <a:graphicData uri="http://schemas.openxmlformats.org/drawingml/2006/table">
            <a:tbl>
              <a:tblPr/>
              <a:tblGrid>
                <a:gridCol w="2104326">
                  <a:extLst>
                    <a:ext uri="{9D8B030D-6E8A-4147-A177-3AD203B41FA5}">
                      <a16:colId xmlns:a16="http://schemas.microsoft.com/office/drawing/2014/main" val="20000"/>
                    </a:ext>
                  </a:extLst>
                </a:gridCol>
                <a:gridCol w="3470065">
                  <a:extLst>
                    <a:ext uri="{9D8B030D-6E8A-4147-A177-3AD203B41FA5}">
                      <a16:colId xmlns:a16="http://schemas.microsoft.com/office/drawing/2014/main" val="2857205855"/>
                    </a:ext>
                  </a:extLst>
                </a:gridCol>
                <a:gridCol w="5169808">
                  <a:extLst>
                    <a:ext uri="{9D8B030D-6E8A-4147-A177-3AD203B41FA5}">
                      <a16:colId xmlns:a16="http://schemas.microsoft.com/office/drawing/2014/main" val="20001"/>
                    </a:ext>
                  </a:extLst>
                </a:gridCol>
              </a:tblGrid>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cs typeface="Arial" charset="0"/>
                        </a:rPr>
                        <a:t># Clinical Attacks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chemeClr val="bg1"/>
                          </a:solidFill>
                          <a:effectLst/>
                          <a:latin typeface="Arial" charset="0"/>
                          <a:cs typeface="Arial" charset="0"/>
                        </a:rPr>
                        <a:t># Lesions with </a:t>
                      </a:r>
                      <a:r>
                        <a:rPr kumimoji="0" lang="en-US" sz="1400" b="1" i="0" u="none" strike="noStrike" cap="none" normalizeH="0" baseline="0" dirty="0">
                          <a:ln>
                            <a:noFill/>
                          </a:ln>
                          <a:solidFill>
                            <a:srgbClr val="FFFFFF"/>
                          </a:solidFill>
                          <a:effectLst/>
                          <a:latin typeface="Arial" charset="0"/>
                          <a:cs typeface="Arial" charset="0"/>
                        </a:rPr>
                        <a:t>objective clinical evidence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Arial" charset="0"/>
                          <a:cs typeface="Arial" charset="0"/>
                        </a:rPr>
                        <a:t>Additional data needed for MS diagnosis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70C0"/>
                    </a:solidFill>
                  </a:tcPr>
                </a:tc>
                <a:extLst>
                  <a:ext uri="{0D108BD9-81ED-4DB2-BD59-A6C34878D82A}">
                    <a16:rowId xmlns:a16="http://schemas.microsoft.com/office/drawing/2014/main" val="10000"/>
                  </a:ext>
                </a:extLst>
              </a:tr>
              <a:tr h="56253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0000"/>
                          </a:solidFill>
                          <a:effectLst/>
                          <a:latin typeface="Arial" charset="0"/>
                          <a:cs typeface="Arial" charset="0"/>
                        </a:rPr>
                        <a:t>≥ 2</a:t>
                      </a:r>
                      <a:endParaRPr kumimoji="0" lang="en-US" sz="1400" b="0" i="0" u="none" strike="noStrike" cap="none" normalizeH="0" baseline="0" dirty="0">
                        <a:ln>
                          <a:noFill/>
                        </a:ln>
                        <a:solidFill>
                          <a:srgbClr val="000000"/>
                        </a:solidFill>
                        <a:effectLst/>
                        <a:latin typeface="Arial"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cs typeface="Arial" charset="0"/>
                        </a:rPr>
                        <a:t>≥ 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cs typeface="Arial" charset="0"/>
                        </a:rPr>
                        <a:t>None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EEC"/>
                    </a:solidFill>
                  </a:tcPr>
                </a:tc>
                <a:extLst>
                  <a:ext uri="{0D108BD9-81ED-4DB2-BD59-A6C34878D82A}">
                    <a16:rowId xmlns:a16="http://schemas.microsoft.com/office/drawing/2014/main" val="10001"/>
                  </a:ext>
                </a:extLst>
              </a:tr>
              <a:tr h="7385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0000"/>
                          </a:solidFill>
                          <a:effectLst/>
                          <a:latin typeface="Arial" charset="0"/>
                          <a:ea typeface="+mn-ea"/>
                          <a:cs typeface="Arial" charset="0"/>
                        </a:rPr>
                        <a:t>≥ 2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0000"/>
                          </a:solidFill>
                          <a:effectLst/>
                          <a:latin typeface="Arial" charset="0"/>
                          <a:ea typeface="+mn-ea"/>
                          <a:cs typeface="Arial" charset="0"/>
                        </a:rPr>
                        <a:t>1 </a:t>
                      </a:r>
                      <a:r>
                        <a:rPr kumimoji="0" lang="en-US" sz="1400" b="1" i="0" u="none" strike="noStrike" kern="1200" cap="none" normalizeH="0" baseline="0" dirty="0">
                          <a:ln>
                            <a:noFill/>
                          </a:ln>
                          <a:solidFill>
                            <a:srgbClr val="000000"/>
                          </a:solidFill>
                          <a:effectLst/>
                          <a:latin typeface="Arial" charset="0"/>
                          <a:ea typeface="+mn-ea"/>
                          <a:cs typeface="Arial" charset="0"/>
                        </a:rPr>
                        <a:t>AND</a:t>
                      </a:r>
                      <a:r>
                        <a:rPr kumimoji="0" lang="en-US" sz="1400" b="0" i="0" u="none" strike="noStrike" kern="1200" cap="none" normalizeH="0" baseline="0" dirty="0">
                          <a:ln>
                            <a:noFill/>
                          </a:ln>
                          <a:solidFill>
                            <a:srgbClr val="000000"/>
                          </a:solidFill>
                          <a:effectLst/>
                          <a:latin typeface="Arial" charset="0"/>
                          <a:ea typeface="+mn-ea"/>
                          <a:cs typeface="Arial" charset="0"/>
                        </a:rPr>
                        <a:t> </a:t>
                      </a:r>
                      <a:br>
                        <a:rPr kumimoji="0" lang="en-CA" sz="1400" b="0" i="0" u="none" strike="noStrike" kern="1200" cap="none" normalizeH="0" baseline="0" dirty="0">
                          <a:ln>
                            <a:noFill/>
                          </a:ln>
                          <a:solidFill>
                            <a:srgbClr val="000000"/>
                          </a:solidFill>
                          <a:effectLst/>
                          <a:latin typeface="Arial" charset="0"/>
                          <a:ea typeface="+mn-ea"/>
                          <a:cs typeface="Arial" charset="0"/>
                        </a:rPr>
                      </a:br>
                      <a:r>
                        <a:rPr kumimoji="0" lang="en-CA" sz="1400" b="0" i="0" u="none" strike="noStrike" kern="1200" cap="none" normalizeH="0" baseline="0" dirty="0">
                          <a:ln>
                            <a:noFill/>
                          </a:ln>
                          <a:solidFill>
                            <a:srgbClr val="000000"/>
                          </a:solidFill>
                          <a:effectLst/>
                          <a:latin typeface="Arial" charset="0"/>
                          <a:ea typeface="+mn-ea"/>
                          <a:cs typeface="Arial" charset="0"/>
                        </a:rPr>
                        <a:t>clear-cut historical evidence of a previous attack involving a lesion in a distinct anatomical location</a:t>
                      </a:r>
                      <a:endParaRPr kumimoji="0" lang="en-US" sz="1400" b="0" i="0" u="none" strike="noStrike" kern="1200" cap="none" normalizeH="0" baseline="0" dirty="0">
                        <a:ln>
                          <a:noFill/>
                        </a:ln>
                        <a:solidFill>
                          <a:srgbClr val="000000"/>
                        </a:solidFill>
                        <a:effectLst/>
                        <a:latin typeface="Arial" charset="0"/>
                        <a:ea typeface="+mn-ea"/>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a:ln>
                            <a:noFill/>
                          </a:ln>
                          <a:solidFill>
                            <a:srgbClr val="000000"/>
                          </a:solidFill>
                          <a:effectLst/>
                          <a:latin typeface="Arial" charset="0"/>
                          <a:ea typeface="+mn-ea"/>
                          <a:cs typeface="Arial" charset="0"/>
                        </a:rPr>
                        <a:t>None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F6"/>
                    </a:solidFill>
                  </a:tcPr>
                </a:tc>
                <a:extLst>
                  <a:ext uri="{0D108BD9-81ED-4DB2-BD59-A6C34878D82A}">
                    <a16:rowId xmlns:a16="http://schemas.microsoft.com/office/drawing/2014/main" val="10002"/>
                  </a:ext>
                </a:extLst>
              </a:tr>
              <a:tr h="79308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rgbClr val="000000"/>
                          </a:solidFill>
                          <a:effectLst/>
                          <a:latin typeface="Arial" charset="0"/>
                          <a:cs typeface="Arial" charset="0"/>
                        </a:rPr>
                        <a:t>≥ 2</a:t>
                      </a:r>
                      <a:r>
                        <a:rPr kumimoji="0" lang="en-US" sz="1400" b="0" i="0" u="none" strike="noStrike" cap="none" normalizeH="0" baseline="0" dirty="0">
                          <a:ln>
                            <a:noFill/>
                          </a:ln>
                          <a:solidFill>
                            <a:srgbClr val="000000"/>
                          </a:solidFill>
                          <a:effectLst/>
                          <a:latin typeface="Arial" charset="0"/>
                          <a:cs typeface="Arial" charset="0"/>
                        </a:rPr>
                        <a:t>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0000"/>
                          </a:solidFill>
                          <a:effectLst/>
                          <a:latin typeface="Arial" charset="0"/>
                          <a:cs typeface="Arial" charset="0"/>
                        </a:rPr>
                        <a:t>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a:ln>
                            <a:noFill/>
                          </a:ln>
                          <a:solidFill>
                            <a:schemeClr val="tx1"/>
                          </a:solidFill>
                          <a:effectLst/>
                          <a:latin typeface="Arial" charset="0"/>
                          <a:cs typeface="Arial" charset="0"/>
                        </a:rPr>
                        <a:t>DIS demonstrated by an additional clinical attack implicating a different CNS site or by MRI</a:t>
                      </a:r>
                      <a:endParaRPr kumimoji="0" lang="en-US"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EEC"/>
                    </a:solidFill>
                  </a:tcPr>
                </a:tc>
                <a:extLst>
                  <a:ext uri="{0D108BD9-81ED-4DB2-BD59-A6C34878D82A}">
                    <a16:rowId xmlns:a16="http://schemas.microsoft.com/office/drawing/2014/main" val="1307190827"/>
                  </a:ext>
                </a:extLst>
              </a:tr>
              <a:tr h="5692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a:ln>
                            <a:noFill/>
                          </a:ln>
                          <a:solidFill>
                            <a:srgbClr val="000000"/>
                          </a:solidFill>
                          <a:effectLst/>
                          <a:latin typeface="Arial" charset="0"/>
                          <a:ea typeface="+mn-ea"/>
                          <a:cs typeface="Arial" charset="0"/>
                        </a:rPr>
                        <a:t>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cs typeface="Arial" charset="0"/>
                        </a:rPr>
                        <a:t>≥ 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a:ln>
                            <a:noFill/>
                          </a:ln>
                          <a:solidFill>
                            <a:schemeClr val="tx1"/>
                          </a:solidFill>
                          <a:effectLst/>
                          <a:latin typeface="Arial" charset="0"/>
                          <a:cs typeface="Arial" charset="0"/>
                        </a:rPr>
                        <a:t>DIT demonstrated by an additional clinical attack or by MRI </a:t>
                      </a:r>
                      <a:r>
                        <a:rPr kumimoji="0" lang="en-CA" sz="1400" b="1" i="0" u="none" strike="noStrike" cap="none" normalizeH="0" baseline="0" dirty="0">
                          <a:ln>
                            <a:noFill/>
                          </a:ln>
                          <a:solidFill>
                            <a:schemeClr val="tx1"/>
                          </a:solidFill>
                          <a:effectLst/>
                          <a:latin typeface="Arial" charset="0"/>
                          <a:cs typeface="Arial" charset="0"/>
                        </a:rPr>
                        <a:t>OR</a:t>
                      </a:r>
                      <a:r>
                        <a:rPr kumimoji="0" lang="en-CA" sz="1400" b="0" i="0" u="none" strike="noStrike" cap="none" normalizeH="0" baseline="0" dirty="0">
                          <a:ln>
                            <a:noFill/>
                          </a:ln>
                          <a:solidFill>
                            <a:schemeClr val="tx1"/>
                          </a:solidFill>
                          <a:effectLst/>
                          <a:latin typeface="Arial" charset="0"/>
                          <a:cs typeface="Arial" charset="0"/>
                        </a:rPr>
                        <a:t> </a:t>
                      </a:r>
                      <a:br>
                        <a:rPr kumimoji="0" lang="en-CA" sz="1400" b="0" i="0" u="none" strike="noStrike" cap="none" normalizeH="0" baseline="0" dirty="0">
                          <a:ln>
                            <a:noFill/>
                          </a:ln>
                          <a:solidFill>
                            <a:schemeClr val="tx1"/>
                          </a:solidFill>
                          <a:effectLst/>
                          <a:latin typeface="Arial" charset="0"/>
                          <a:cs typeface="Arial" charset="0"/>
                        </a:rPr>
                      </a:br>
                      <a:r>
                        <a:rPr kumimoji="0" lang="en-CA" sz="1400" b="0" i="0" u="none" strike="noStrike" cap="none" normalizeH="0" baseline="0" dirty="0">
                          <a:ln>
                            <a:noFill/>
                          </a:ln>
                          <a:solidFill>
                            <a:schemeClr val="tx1"/>
                          </a:solidFill>
                          <a:effectLst/>
                          <a:latin typeface="Arial" charset="0"/>
                          <a:cs typeface="Arial" charset="0"/>
                        </a:rPr>
                        <a:t>demonstration of CSF-specific oligoclonal bands</a:t>
                      </a:r>
                      <a:endParaRPr kumimoji="0" lang="en-US"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FF6"/>
                    </a:solidFill>
                  </a:tcPr>
                </a:tc>
                <a:extLst>
                  <a:ext uri="{0D108BD9-81ED-4DB2-BD59-A6C34878D82A}">
                    <a16:rowId xmlns:a16="http://schemas.microsoft.com/office/drawing/2014/main" val="10003"/>
                  </a:ext>
                </a:extLst>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0000"/>
                          </a:solidFill>
                          <a:effectLst/>
                          <a:latin typeface="Arial" charset="0"/>
                          <a:cs typeface="Arial" charset="0"/>
                        </a:rPr>
                        <a:t>1 </a:t>
                      </a:r>
                      <a:endParaRPr kumimoji="0" lang="en-US" sz="1400" b="0" i="0" u="none" strike="noStrike" cap="none" normalizeH="0" baseline="0" dirty="0">
                        <a:ln>
                          <a:noFill/>
                        </a:ln>
                        <a:solidFill>
                          <a:srgbClr val="000000"/>
                        </a:solidFill>
                        <a:effectLst/>
                        <a:latin typeface="Arial"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cs typeface="Arial" charset="0"/>
                        </a:rPr>
                        <a:t>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E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a:ln>
                            <a:noFill/>
                          </a:ln>
                          <a:solidFill>
                            <a:schemeClr val="tx1"/>
                          </a:solidFill>
                          <a:effectLst/>
                          <a:latin typeface="Arial" charset="0"/>
                          <a:cs typeface="Arial" charset="0"/>
                        </a:rPr>
                        <a:t>DIT demonstrated by an additional clinical attack implicating a different CNS site or by MRI </a:t>
                      </a:r>
                      <a:r>
                        <a:rPr kumimoji="0" lang="en-CA" sz="1400" b="1" i="0" u="none" strike="noStrike" cap="none" normalizeH="0" baseline="0" dirty="0">
                          <a:ln>
                            <a:noFill/>
                          </a:ln>
                          <a:solidFill>
                            <a:schemeClr val="tx1"/>
                          </a:solidFill>
                          <a:effectLst/>
                          <a:latin typeface="Arial" charset="0"/>
                          <a:cs typeface="Arial" charset="0"/>
                        </a:rPr>
                        <a:t>AND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CA" sz="1400" b="0" i="0" u="none" strike="noStrike" cap="none" normalizeH="0" baseline="0" dirty="0">
                          <a:ln>
                            <a:noFill/>
                          </a:ln>
                          <a:solidFill>
                            <a:schemeClr val="tx1"/>
                          </a:solidFill>
                          <a:effectLst/>
                          <a:latin typeface="Arial" charset="0"/>
                          <a:cs typeface="Arial" charset="0"/>
                        </a:rPr>
                        <a:t>DIT demonstrated by an additional clinical attack or by MRI </a:t>
                      </a:r>
                      <a:r>
                        <a:rPr kumimoji="0" lang="en-CA" sz="1400" b="1" i="0" u="none" strike="noStrike" cap="none" normalizeH="0" baseline="0" dirty="0">
                          <a:ln>
                            <a:noFill/>
                          </a:ln>
                          <a:solidFill>
                            <a:schemeClr val="tx1"/>
                          </a:solidFill>
                          <a:effectLst/>
                          <a:latin typeface="Arial" charset="0"/>
                          <a:cs typeface="Arial" charset="0"/>
                        </a:rPr>
                        <a:t>OR</a:t>
                      </a:r>
                      <a:r>
                        <a:rPr kumimoji="0" lang="en-CA" sz="1400" b="0" i="0" u="none" strike="noStrike" cap="none" normalizeH="0" baseline="0" dirty="0">
                          <a:ln>
                            <a:noFill/>
                          </a:ln>
                          <a:solidFill>
                            <a:schemeClr val="tx1"/>
                          </a:solidFill>
                          <a:effectLst/>
                          <a:latin typeface="Arial" charset="0"/>
                          <a:cs typeface="Arial" charset="0"/>
                        </a:rPr>
                        <a:t> </a:t>
                      </a:r>
                      <a:br>
                        <a:rPr kumimoji="0" lang="en-CA" sz="1400" b="0" i="0" u="none" strike="noStrike" cap="none" normalizeH="0" baseline="0" dirty="0">
                          <a:ln>
                            <a:noFill/>
                          </a:ln>
                          <a:solidFill>
                            <a:schemeClr val="tx1"/>
                          </a:solidFill>
                          <a:effectLst/>
                          <a:latin typeface="Arial" charset="0"/>
                          <a:cs typeface="Arial" charset="0"/>
                        </a:rPr>
                      </a:br>
                      <a:r>
                        <a:rPr kumimoji="0" lang="en-CA" sz="1400" b="0" i="0" u="none" strike="noStrike" cap="none" normalizeH="0" baseline="0" dirty="0">
                          <a:ln>
                            <a:noFill/>
                          </a:ln>
                          <a:solidFill>
                            <a:schemeClr val="tx1"/>
                          </a:solidFill>
                          <a:effectLst/>
                          <a:latin typeface="Arial" charset="0"/>
                          <a:cs typeface="Arial" charset="0"/>
                        </a:rPr>
                        <a:t>demonstration of CSF-specific oligoclonal bands</a:t>
                      </a:r>
                      <a:endParaRPr kumimoji="0" lang="en-US" sz="1400" b="0" i="0" u="none" strike="noStrike" cap="none" normalizeH="0" baseline="0" dirty="0">
                        <a:ln>
                          <a:noFill/>
                        </a:ln>
                        <a:solidFill>
                          <a:schemeClr val="tx1"/>
                        </a:solidFill>
                        <a:effectLst/>
                        <a:latin typeface="Arial"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EE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06546192"/>
      </p:ext>
    </p:extLst>
  </p:cSld>
  <p:clrMapOvr>
    <a:masterClrMapping/>
  </p:clrMapOvr>
</p:sld>
</file>

<file path=ppt/theme/theme1.xml><?xml version="1.0" encoding="utf-8"?>
<a:theme xmlns:a="http://schemas.openxmlformats.org/drawingml/2006/main" name="Neurology-Theme-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Theme-2023" id="{BF4BFBD8-ACBB-FF46-8521-64AEA4B95199}" vid="{B3AE9A93-9541-9646-821D-9964A1A6F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Neurology-Theme-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Theme-2023" id="{BF4BFBD8-ACBB-FF46-8521-64AEA4B95199}" vid="{B3AE9A93-9541-9646-821D-9964A1A6F721}"/>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5" ma:contentTypeDescription="Create a new document." ma:contentTypeScope="" ma:versionID="253f81baf9dbeeb19c3962fd02be5c00">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6fed9c7c03c97ba4c9dbb438d9c3bb9b"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1A3930-27E6-4BF8-87BD-1358F44CCBEE}">
  <ds:schemaRefs>
    <ds:schemaRef ds:uri="http://schemas.microsoft.com/sharepoint/v3/contenttype/forms"/>
  </ds:schemaRefs>
</ds:datastoreItem>
</file>

<file path=customXml/itemProps2.xml><?xml version="1.0" encoding="utf-8"?>
<ds:datastoreItem xmlns:ds="http://schemas.openxmlformats.org/officeDocument/2006/customXml" ds:itemID="{D1AA362A-4E0C-413C-85CF-F7A0EEB13FFF}">
  <ds:schemaRefs>
    <ds:schemaRef ds:uri="e60b9304-eabf-48c7-a974-a298c08a650c"/>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27619dc8-f1f2-47fe-8850-2348b3c64a50"/>
    <ds:schemaRef ds:uri="http://www.w3.org/XML/1998/namespace"/>
    <ds:schemaRef ds:uri="http://purl.org/dc/dcmitype/"/>
    <ds:schemaRef ds:uri="f55e9ad1-4522-4e5b-8d2e-6f450f6d945f"/>
    <ds:schemaRef ds:uri="a9d8bbac-cce3-475c-b9fe-65ecbcec7edd"/>
  </ds:schemaRefs>
</ds:datastoreItem>
</file>

<file path=customXml/itemProps3.xml><?xml version="1.0" encoding="utf-8"?>
<ds:datastoreItem xmlns:ds="http://schemas.openxmlformats.org/officeDocument/2006/customXml" ds:itemID="{ADDD271D-CB2F-4111-9801-D75787215F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DMT and Infection MSF Charcot 2018</Template>
  <TotalTime>9348</TotalTime>
  <Words>1350</Words>
  <Application>Microsoft Macintosh PowerPoint</Application>
  <PresentationFormat>Widescreen</PresentationFormat>
  <Paragraphs>123</Paragraphs>
  <Slides>12</Slides>
  <Notes>3</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12</vt:i4>
      </vt:variant>
    </vt:vector>
  </HeadingPairs>
  <TitlesOfParts>
    <vt:vector size="24" baseType="lpstr">
      <vt:lpstr>Arial</vt:lpstr>
      <vt:lpstr>Calibri</vt:lpstr>
      <vt:lpstr>Calibri Light</vt:lpstr>
      <vt:lpstr>Calisto MT</vt:lpstr>
      <vt:lpstr>Century Gothic</vt:lpstr>
      <vt:lpstr>Tahoma</vt:lpstr>
      <vt:lpstr>Times New Roman</vt:lpstr>
      <vt:lpstr>Trebuchet MS</vt:lpstr>
      <vt:lpstr>Wingdings</vt:lpstr>
      <vt:lpstr>Neurology-Theme-2023</vt:lpstr>
      <vt:lpstr>Office Theme</vt:lpstr>
      <vt:lpstr>1_Neurology-Theme-2023</vt:lpstr>
      <vt:lpstr>What Do Clinicians Need to Know? Utilizing Clinically Validated Diagnostic Tools to Diagnose MS Earlier</vt:lpstr>
      <vt:lpstr>PowerPoint Presentation</vt:lpstr>
      <vt:lpstr>Disclaimer</vt:lpstr>
      <vt:lpstr>Diagnosis of CIS and CDMS: Evolving Definitions</vt:lpstr>
      <vt:lpstr>The McDonald Criteria (2017 Revision)</vt:lpstr>
      <vt:lpstr>Diagnosis of RIS: Revised Criteria</vt:lpstr>
      <vt:lpstr>Diagnosis of MS: MRI Requirements to Fulfill Dissemination in Space (DIS) or Time (DIT)</vt:lpstr>
      <vt:lpstr>Diagnosis of MS: Revised Role of CSF</vt:lpstr>
      <vt:lpstr>Summary: 2017 McDonald Criteria</vt:lpstr>
      <vt:lpstr>Diagnosis of Progressive MS: Primary or Secondary Progressive</vt:lpstr>
      <vt:lpstr>Diagnosis of Primary Progressive MS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Clinicians Need to Know? Utilizing Clinically Validated Diagnostic Tools to Diagnose MS Earlier</dc:title>
  <dc:subject/>
  <dc:creator/>
  <cp:keywords/>
  <dc:description/>
  <cp:lastModifiedBy>Moriah Diethorn</cp:lastModifiedBy>
  <cp:revision>137</cp:revision>
  <dcterms:created xsi:type="dcterms:W3CDTF">2009-12-14T11:09:06Z</dcterms:created>
  <dcterms:modified xsi:type="dcterms:W3CDTF">2023-12-15T14:27:08Z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y fmtid="{D5CDD505-2E9C-101B-9397-08002B2CF9AE}" pid="3" name="MediaServiceImageTags">
    <vt:lpwstr/>
  </property>
</Properties>
</file>