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1" r:id="rId4"/>
    <p:sldMasterId id="2147483673" r:id="rId5"/>
  </p:sldMasterIdLst>
  <p:notesMasterIdLst>
    <p:notesMasterId r:id="rId16"/>
  </p:notesMasterIdLst>
  <p:sldIdLst>
    <p:sldId id="256" r:id="rId6"/>
    <p:sldId id="265" r:id="rId7"/>
    <p:sldId id="787" r:id="rId8"/>
    <p:sldId id="786" r:id="rId9"/>
    <p:sldId id="261" r:id="rId10"/>
    <p:sldId id="264" r:id="rId11"/>
    <p:sldId id="257" r:id="rId12"/>
    <p:sldId id="259" r:id="rId13"/>
    <p:sldId id="262" r:id="rId14"/>
    <p:sldId id="78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B12EAF-BC4E-6B6B-0102-503011D8EEE7}" name="Emily Jebing" initials="EJ" userId="Emily Jebing" providerId="None"/>
  <p188:author id="{52C4C9BB-C807-8705-0B08-A3DF41A8D64B}" name="Moriah Diethorn" initials="MD" userId="Moriah Diethorn"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42"/>
    <p:restoredTop sz="96327"/>
  </p:normalViewPr>
  <p:slideViewPr>
    <p:cSldViewPr snapToGrid="0">
      <p:cViewPr varScale="1">
        <p:scale>
          <a:sx n="119" d="100"/>
          <a:sy n="119" d="100"/>
        </p:scale>
        <p:origin x="115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0DE171-52BB-5C43-A80E-377DB35E033B}" type="datetimeFigureOut">
              <a:rPr lang="en-US" smtClean="0"/>
              <a:t>12/15/23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5C6B12-7C87-5B41-AC4A-20D35DAA605D}" type="slidenum">
              <a:rPr lang="en-US" smtClean="0"/>
              <a:t>‹#›</a:t>
            </a:fld>
            <a:endParaRPr lang="en-US"/>
          </a:p>
        </p:txBody>
      </p:sp>
    </p:spTree>
    <p:extLst>
      <p:ext uri="{BB962C8B-B14F-4D97-AF65-F5344CB8AC3E}">
        <p14:creationId xmlns:p14="http://schemas.microsoft.com/office/powerpoint/2010/main" val="992709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Slide Image Placeholder 1">
            <a:extLst>
              <a:ext uri="{FF2B5EF4-FFF2-40B4-BE49-F238E27FC236}">
                <a16:creationId xmlns:a16="http://schemas.microsoft.com/office/drawing/2014/main" id="{DCD39F53-9C08-EBB6-1C08-7811655FE734}"/>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BA7216BE-62AA-2EBF-02BA-D8D198C63DA3}"/>
              </a:ext>
            </a:extLst>
          </p:cNvPr>
          <p:cNvSpPr>
            <a:spLocks noGrp="1"/>
          </p:cNvSpPr>
          <p:nvPr>
            <p:ph type="body" idx="1"/>
          </p:nvPr>
        </p:nvSpPr>
        <p:spPr/>
        <p:txBody>
          <a:bodyPr/>
          <a:lstStyle/>
          <a:p>
            <a:pPr defTabSz="1217981" eaLnBrk="1" fontAlgn="auto" hangingPunct="1">
              <a:spcBef>
                <a:spcPts val="0"/>
              </a:spcBef>
              <a:spcAft>
                <a:spcPts val="0"/>
              </a:spcAft>
              <a:buFont typeface="Arial" panose="020B0604020202020204" pitchFamily="34" charset="0"/>
              <a:buNone/>
              <a:defRPr/>
            </a:pPr>
            <a:endParaRPr lang="en-US" baseline="30000" dirty="0"/>
          </a:p>
        </p:txBody>
      </p:sp>
      <p:sp>
        <p:nvSpPr>
          <p:cNvPr id="121859" name="Slide Number Placeholder 3">
            <a:extLst>
              <a:ext uri="{FF2B5EF4-FFF2-40B4-BE49-F238E27FC236}">
                <a16:creationId xmlns:a16="http://schemas.microsoft.com/office/drawing/2014/main" id="{943597C8-98D7-FDE4-5000-E0498DBD9764}"/>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E2F4FFD-F131-E84F-9631-69FECB6DFD3D}" type="slidenum">
              <a:rPr lang="en-US" altLang="en-US" sz="1200" smtClean="0"/>
              <a:pPr/>
              <a:t>4</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686DA55-3014-A390-F6B9-93C74A03ED5D}"/>
              </a:ext>
            </a:extLst>
          </p:cNvPr>
          <p:cNvPicPr>
            <a:picLocks noChangeAspect="1"/>
          </p:cNvPicPr>
          <p:nvPr/>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130881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507190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_1-Col: Title">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endParaRPr lang="en-GB" dirty="0"/>
          </a:p>
        </p:txBody>
      </p:sp>
      <p:sp>
        <p:nvSpPr>
          <p:cNvPr id="6" name="Text Placeholder 4"/>
          <p:cNvSpPr>
            <a:spLocks noGrp="1"/>
          </p:cNvSpPr>
          <p:nvPr>
            <p:ph type="body" sz="quarter" idx="13"/>
          </p:nvPr>
        </p:nvSpPr>
        <p:spPr>
          <a:xfrm>
            <a:off x="575733" y="6165091"/>
            <a:ext cx="10092267" cy="366183"/>
          </a:xfrm>
        </p:spPr>
        <p:txBody>
          <a:bodyPr lIns="0" tIns="0" rIns="0" bIns="0" anchor="b"/>
          <a:lstStyle>
            <a:lvl1pPr>
              <a:defRPr sz="800">
                <a:solidFill>
                  <a:srgbClr val="333333"/>
                </a:solidFill>
              </a:defRPr>
            </a:lvl1pPr>
            <a:lvl2pPr marL="0" indent="0">
              <a:buNone/>
              <a:defRPr sz="600">
                <a:solidFill>
                  <a:srgbClr val="333333"/>
                </a:solidFill>
              </a:defRPr>
            </a:lvl2pPr>
          </a:lstStyle>
          <a:p>
            <a:pPr lvl="0"/>
            <a:r>
              <a:rPr lang="en-US" dirty="0"/>
              <a:t>Edit Master text styles</a:t>
            </a:r>
          </a:p>
          <a:p>
            <a:pPr lvl="1"/>
            <a:r>
              <a:rPr lang="en-US" dirty="0"/>
              <a:t>Second level</a:t>
            </a:r>
          </a:p>
        </p:txBody>
      </p:sp>
      <p:sp>
        <p:nvSpPr>
          <p:cNvPr id="5" name="Slide Number Placeholder 2">
            <a:extLst>
              <a:ext uri="{FF2B5EF4-FFF2-40B4-BE49-F238E27FC236}">
                <a16:creationId xmlns:a16="http://schemas.microsoft.com/office/drawing/2014/main" id="{9ED1156E-3787-C8EB-46A6-32106479421C}"/>
              </a:ext>
            </a:extLst>
          </p:cNvPr>
          <p:cNvSpPr>
            <a:spLocks noGrp="1"/>
          </p:cNvSpPr>
          <p:nvPr>
            <p:ph type="sldNum" sz="quarter" idx="14"/>
          </p:nvPr>
        </p:nvSpPr>
        <p:spPr/>
        <p:txBody>
          <a:bodyPr/>
          <a:lstStyle>
            <a:lvl1pPr defTabSz="457200" eaLnBrk="1" hangingPunct="1">
              <a:defRPr sz="600">
                <a:solidFill>
                  <a:srgbClr val="7F7F7F"/>
                </a:solidFill>
                <a:latin typeface="Arial" panose="020B0604020202020204" pitchFamily="34" charset="0"/>
              </a:defRPr>
            </a:lvl1pPr>
          </a:lstStyle>
          <a:p>
            <a:pPr>
              <a:defRPr/>
            </a:pPr>
            <a:fld id="{A482BC93-5022-F546-83BF-8FD825999188}" type="slidenum">
              <a:rPr lang="en-US" altLang="en-US"/>
              <a:pPr>
                <a:defRPr/>
              </a:pPr>
              <a:t>‹#›</a:t>
            </a:fld>
            <a:endParaRPr lang="en-US" altLang="en-US"/>
          </a:p>
        </p:txBody>
      </p:sp>
    </p:spTree>
    <p:extLst>
      <p:ext uri="{BB962C8B-B14F-4D97-AF65-F5344CB8AC3E}">
        <p14:creationId xmlns:p14="http://schemas.microsoft.com/office/powerpoint/2010/main" val="2165495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87840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13458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0746948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90721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1963754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191458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7176765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6614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D7BFDA-BA3F-04E7-5092-F2956F92BE78}"/>
              </a:ext>
            </a:extLst>
          </p:cNvPr>
          <p:cNvPicPr>
            <a:picLocks noChangeAspect="1"/>
          </p:cNvPicPr>
          <p:nvPr/>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1841330622"/>
      </p:ext>
    </p:extLst>
  </p:cSld>
  <p:clrMapOvr>
    <a:masterClrMapping/>
  </p:clrMapOvr>
  <p:hf sldNum="0"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912872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686877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297786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72884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68293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117227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263774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22589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276518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913812642"/>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02978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dt="0"/>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12/15/23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380783841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mededonthego.com/Video/program/1099" TargetMode="External"/><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hyperlink" Target="mailto:support@MedEdOTG.com" TargetMode="External"/><Relationship Id="rId10" Type="http://schemas.openxmlformats.org/officeDocument/2006/relationships/image" Target="../media/image7.png"/><Relationship Id="rId4" Type="http://schemas.openxmlformats.org/officeDocument/2006/relationships/hyperlink" Target="http://www.mededonthego.com/" TargetMode="External"/><Relationship Id="rId9" Type="http://schemas.openxmlformats.org/officeDocument/2006/relationships/image" Target="../media/image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B0811-C623-C927-2DEE-B0259BFE4B25}"/>
              </a:ext>
            </a:extLst>
          </p:cNvPr>
          <p:cNvSpPr>
            <a:spLocks noGrp="1"/>
          </p:cNvSpPr>
          <p:nvPr>
            <p:ph type="title"/>
          </p:nvPr>
        </p:nvSpPr>
        <p:spPr>
          <a:xfrm>
            <a:off x="609600" y="1709739"/>
            <a:ext cx="10515600" cy="2347912"/>
          </a:xfrm>
        </p:spPr>
        <p:txBody>
          <a:bodyPr>
            <a:normAutofit fontScale="90000"/>
          </a:bodyPr>
          <a:lstStyle/>
          <a:p>
            <a:r>
              <a:rPr lang="en-US" dirty="0"/>
              <a:t>Missed Opportunities in Multiple Sclerosis Care: Increasing HCP Awareness of Early Diagnostic Delays </a:t>
            </a:r>
          </a:p>
        </p:txBody>
      </p:sp>
      <p:sp>
        <p:nvSpPr>
          <p:cNvPr id="3" name="Subtitle 2">
            <a:extLst>
              <a:ext uri="{FF2B5EF4-FFF2-40B4-BE49-F238E27FC236}">
                <a16:creationId xmlns:a16="http://schemas.microsoft.com/office/drawing/2014/main" id="{9A2B77D1-A38A-49C9-B05A-5824B98BE555}"/>
              </a:ext>
            </a:extLst>
          </p:cNvPr>
          <p:cNvSpPr>
            <a:spLocks noGrp="1"/>
          </p:cNvSpPr>
          <p:nvPr>
            <p:ph type="body" idx="1"/>
          </p:nvPr>
        </p:nvSpPr>
        <p:spPr>
          <a:xfrm>
            <a:off x="609600" y="4343399"/>
            <a:ext cx="10515600" cy="1746251"/>
          </a:xfrm>
        </p:spPr>
        <p:txBody>
          <a:bodyPr>
            <a:normAutofit fontScale="70000" lnSpcReduction="20000"/>
          </a:bodyPr>
          <a:lstStyle/>
          <a:p>
            <a:r>
              <a:rPr lang="en-US" dirty="0"/>
              <a:t>Bianca Weinstock-Guttman, MD</a:t>
            </a:r>
          </a:p>
          <a:p>
            <a:r>
              <a:rPr lang="en-US" dirty="0"/>
              <a:t>Professor of Neurology</a:t>
            </a:r>
          </a:p>
          <a:p>
            <a:r>
              <a:rPr lang="en-US" dirty="0"/>
              <a:t>Jacobs School of Medicine and Biomedical Sciences</a:t>
            </a:r>
          </a:p>
          <a:p>
            <a:r>
              <a:rPr lang="en-US" dirty="0"/>
              <a:t>The State University of New York</a:t>
            </a:r>
          </a:p>
          <a:p>
            <a:r>
              <a:rPr lang="en-US" dirty="0"/>
              <a:t>Director Jacobs MS center for Treatment and Research </a:t>
            </a:r>
          </a:p>
          <a:p>
            <a:r>
              <a:rPr lang="en-US" dirty="0"/>
              <a:t>Buffalo, NY</a:t>
            </a:r>
          </a:p>
        </p:txBody>
      </p:sp>
    </p:spTree>
    <p:extLst>
      <p:ext uri="{BB962C8B-B14F-4D97-AF65-F5344CB8AC3E}">
        <p14:creationId xmlns:p14="http://schemas.microsoft.com/office/powerpoint/2010/main" val="294192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3547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Multiple Sclerosis: Using S1P Receptor Modulators to Slow Disease Progression</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Identify metrics and barriers that exclude multiple sclerosis mimics and facilitate early diagnosis and treatment initiation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Provide clinical knowledge regarding the role and impact of the most current S1P modulators for multiple sclerosis symptom management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Examine the evolution of the treatment landscape of the past 30 years and outline best practices to enhance decision-making focusing on long- and short-term disease-modifying therapies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4C0A07-09A5-44A7-74B5-4B5DCA7B12D7}"/>
              </a:ext>
            </a:extLst>
          </p:cNvPr>
          <p:cNvSpPr>
            <a:spLocks noGrp="1"/>
          </p:cNvSpPr>
          <p:nvPr>
            <p:ph type="title"/>
          </p:nvPr>
        </p:nvSpPr>
        <p:spPr>
          <a:xfrm>
            <a:off x="609600" y="199505"/>
            <a:ext cx="10744200" cy="1185577"/>
          </a:xfrm>
        </p:spPr>
        <p:txBody>
          <a:bodyPr>
            <a:normAutofit/>
          </a:bodyPr>
          <a:lstStyle/>
          <a:p>
            <a:r>
              <a:rPr lang="en-US" dirty="0"/>
              <a:t>Why Is an Early Diagnosis Important?</a:t>
            </a:r>
          </a:p>
        </p:txBody>
      </p:sp>
      <p:grpSp>
        <p:nvGrpSpPr>
          <p:cNvPr id="11" name="Group 10">
            <a:extLst>
              <a:ext uri="{FF2B5EF4-FFF2-40B4-BE49-F238E27FC236}">
                <a16:creationId xmlns:a16="http://schemas.microsoft.com/office/drawing/2014/main" id="{2C259FB0-BFE6-82D8-32F8-BB87D6B3BB15}"/>
              </a:ext>
            </a:extLst>
          </p:cNvPr>
          <p:cNvGrpSpPr/>
          <p:nvPr/>
        </p:nvGrpSpPr>
        <p:grpSpPr>
          <a:xfrm>
            <a:off x="609600" y="1752276"/>
            <a:ext cx="10458560" cy="4162498"/>
            <a:chOff x="1630363" y="2301875"/>
            <a:chExt cx="8486776" cy="3377730"/>
          </a:xfrm>
        </p:grpSpPr>
        <p:grpSp>
          <p:nvGrpSpPr>
            <p:cNvPr id="120833" name="Group 17">
              <a:extLst>
                <a:ext uri="{FF2B5EF4-FFF2-40B4-BE49-F238E27FC236}">
                  <a16:creationId xmlns:a16="http://schemas.microsoft.com/office/drawing/2014/main" id="{035CBCB1-F563-A75F-78E4-381DC379DD3B}"/>
                </a:ext>
              </a:extLst>
            </p:cNvPr>
            <p:cNvGrpSpPr>
              <a:grpSpLocks/>
            </p:cNvGrpSpPr>
            <p:nvPr/>
          </p:nvGrpSpPr>
          <p:grpSpPr bwMode="auto">
            <a:xfrm>
              <a:off x="2433638" y="2470150"/>
              <a:ext cx="7677150" cy="2051050"/>
              <a:chOff x="909808" y="1613039"/>
              <a:chExt cx="7968218" cy="2050869"/>
            </a:xfrm>
          </p:grpSpPr>
          <p:cxnSp>
            <p:nvCxnSpPr>
              <p:cNvPr id="7" name="Straight Connector 6">
                <a:extLst>
                  <a:ext uri="{FF2B5EF4-FFF2-40B4-BE49-F238E27FC236}">
                    <a16:creationId xmlns:a16="http://schemas.microsoft.com/office/drawing/2014/main" id="{EBF38A3D-17EF-B60F-E153-64FEB15BCC14}"/>
                  </a:ext>
                </a:extLst>
              </p:cNvPr>
              <p:cNvCxnSpPr/>
              <p:nvPr/>
            </p:nvCxnSpPr>
            <p:spPr>
              <a:xfrm flipH="1">
                <a:off x="909808" y="1613039"/>
                <a:ext cx="7968218" cy="0"/>
              </a:xfrm>
              <a:prstGeom prst="line">
                <a:avLst/>
              </a:prstGeom>
              <a:ln w="12700">
                <a:solidFill>
                  <a:schemeClr val="bg1">
                    <a:lumMod val="85000"/>
                  </a:schemeClr>
                </a:solidFill>
                <a:tailEnd type="none"/>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26A3B40B-EB0F-8DBC-82F5-24E8588CC20A}"/>
                  </a:ext>
                </a:extLst>
              </p:cNvPr>
              <p:cNvCxnSpPr/>
              <p:nvPr/>
            </p:nvCxnSpPr>
            <p:spPr>
              <a:xfrm flipH="1">
                <a:off x="909808" y="1817809"/>
                <a:ext cx="7968218" cy="0"/>
              </a:xfrm>
              <a:prstGeom prst="line">
                <a:avLst/>
              </a:prstGeom>
              <a:ln w="12700">
                <a:solidFill>
                  <a:schemeClr val="bg1">
                    <a:lumMod val="85000"/>
                  </a:schemeClr>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15CA2533-6A5D-1F54-E644-CD9E9205CDC6}"/>
                  </a:ext>
                </a:extLst>
              </p:cNvPr>
              <p:cNvCxnSpPr/>
              <p:nvPr/>
            </p:nvCxnSpPr>
            <p:spPr>
              <a:xfrm flipH="1">
                <a:off x="909808" y="2022578"/>
                <a:ext cx="7968218" cy="0"/>
              </a:xfrm>
              <a:prstGeom prst="line">
                <a:avLst/>
              </a:prstGeom>
              <a:ln w="12700">
                <a:solidFill>
                  <a:schemeClr val="bg1">
                    <a:lumMod val="85000"/>
                  </a:schemeClr>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4D6788FA-C79A-595A-63F4-6AABBAA0005C}"/>
                  </a:ext>
                </a:extLst>
              </p:cNvPr>
              <p:cNvCxnSpPr/>
              <p:nvPr/>
            </p:nvCxnSpPr>
            <p:spPr>
              <a:xfrm flipH="1">
                <a:off x="909808" y="2228935"/>
                <a:ext cx="7968218" cy="0"/>
              </a:xfrm>
              <a:prstGeom prst="line">
                <a:avLst/>
              </a:prstGeom>
              <a:ln w="12700">
                <a:solidFill>
                  <a:schemeClr val="bg1">
                    <a:lumMod val="85000"/>
                  </a:schemeClr>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F0018537-EFD4-5379-4A5B-42BCCCE974F6}"/>
                  </a:ext>
                </a:extLst>
              </p:cNvPr>
              <p:cNvCxnSpPr/>
              <p:nvPr/>
            </p:nvCxnSpPr>
            <p:spPr>
              <a:xfrm flipH="1">
                <a:off x="909808" y="2433705"/>
                <a:ext cx="7968218" cy="0"/>
              </a:xfrm>
              <a:prstGeom prst="line">
                <a:avLst/>
              </a:prstGeom>
              <a:ln w="12700">
                <a:solidFill>
                  <a:schemeClr val="bg1">
                    <a:lumMod val="85000"/>
                  </a:schemeClr>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088F9BBA-A8EE-0297-BAF3-EDB0523A7B06}"/>
                  </a:ext>
                </a:extLst>
              </p:cNvPr>
              <p:cNvCxnSpPr/>
              <p:nvPr/>
            </p:nvCxnSpPr>
            <p:spPr>
              <a:xfrm flipH="1">
                <a:off x="909808" y="2638474"/>
                <a:ext cx="7968218" cy="0"/>
              </a:xfrm>
              <a:prstGeom prst="line">
                <a:avLst/>
              </a:prstGeom>
              <a:ln w="12700">
                <a:solidFill>
                  <a:schemeClr val="bg1">
                    <a:lumMod val="85000"/>
                  </a:schemeClr>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B57341C4-0EE3-D2FB-C5BD-7ED2ACB87A3C}"/>
                  </a:ext>
                </a:extLst>
              </p:cNvPr>
              <p:cNvCxnSpPr/>
              <p:nvPr/>
            </p:nvCxnSpPr>
            <p:spPr>
              <a:xfrm flipH="1">
                <a:off x="909808" y="2843243"/>
                <a:ext cx="7968218" cy="0"/>
              </a:xfrm>
              <a:prstGeom prst="line">
                <a:avLst/>
              </a:prstGeom>
              <a:ln w="12700">
                <a:solidFill>
                  <a:schemeClr val="bg1">
                    <a:lumMod val="85000"/>
                  </a:schemeClr>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91D1C566-CD2F-D3CF-7919-EA9BD8A4CCC1}"/>
                  </a:ext>
                </a:extLst>
              </p:cNvPr>
              <p:cNvCxnSpPr/>
              <p:nvPr/>
            </p:nvCxnSpPr>
            <p:spPr>
              <a:xfrm flipH="1">
                <a:off x="909808" y="3048012"/>
                <a:ext cx="7968218" cy="0"/>
              </a:xfrm>
              <a:prstGeom prst="line">
                <a:avLst/>
              </a:prstGeom>
              <a:ln w="12700">
                <a:solidFill>
                  <a:schemeClr val="bg1">
                    <a:lumMod val="85000"/>
                  </a:schemeClr>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6C4AF475-3E14-0BA7-92C4-CCBE85A6C2E9}"/>
                  </a:ext>
                </a:extLst>
              </p:cNvPr>
              <p:cNvCxnSpPr/>
              <p:nvPr/>
            </p:nvCxnSpPr>
            <p:spPr>
              <a:xfrm flipH="1">
                <a:off x="909808" y="3254369"/>
                <a:ext cx="7968218" cy="0"/>
              </a:xfrm>
              <a:prstGeom prst="line">
                <a:avLst/>
              </a:prstGeom>
              <a:ln w="12700">
                <a:solidFill>
                  <a:schemeClr val="bg1">
                    <a:lumMod val="85000"/>
                  </a:schemeClr>
                </a:solidFill>
                <a:tailEnd type="none"/>
              </a:ln>
              <a:effectLst/>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850BBA39-62F4-C23F-145E-69310E708AE4}"/>
                  </a:ext>
                </a:extLst>
              </p:cNvPr>
              <p:cNvCxnSpPr/>
              <p:nvPr/>
            </p:nvCxnSpPr>
            <p:spPr>
              <a:xfrm flipH="1">
                <a:off x="909808" y="3663908"/>
                <a:ext cx="7968218" cy="0"/>
              </a:xfrm>
              <a:prstGeom prst="line">
                <a:avLst/>
              </a:prstGeom>
              <a:ln w="12700">
                <a:solidFill>
                  <a:schemeClr val="bg1">
                    <a:lumMod val="85000"/>
                  </a:schemeClr>
                </a:solidFill>
                <a:tailEnd type="none"/>
              </a:ln>
              <a:effectLst/>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029D9F9B-C5F1-542C-EC53-933CBEDDA9B0}"/>
                  </a:ext>
                </a:extLst>
              </p:cNvPr>
              <p:cNvCxnSpPr/>
              <p:nvPr/>
            </p:nvCxnSpPr>
            <p:spPr>
              <a:xfrm flipH="1">
                <a:off x="909808" y="3459139"/>
                <a:ext cx="7968218" cy="0"/>
              </a:xfrm>
              <a:prstGeom prst="line">
                <a:avLst/>
              </a:prstGeom>
              <a:ln w="12700">
                <a:solidFill>
                  <a:schemeClr val="bg1">
                    <a:lumMod val="85000"/>
                  </a:schemeClr>
                </a:solidFill>
                <a:tailEnd type="none"/>
              </a:ln>
              <a:effectLst/>
            </p:spPr>
            <p:style>
              <a:lnRef idx="2">
                <a:schemeClr val="accent1"/>
              </a:lnRef>
              <a:fillRef idx="0">
                <a:schemeClr val="accent1"/>
              </a:fillRef>
              <a:effectRef idx="1">
                <a:schemeClr val="accent1"/>
              </a:effectRef>
              <a:fontRef idx="minor">
                <a:schemeClr val="tx1"/>
              </a:fontRef>
            </p:style>
          </p:cxnSp>
        </p:grpSp>
        <p:sp>
          <p:nvSpPr>
            <p:cNvPr id="120837" name="Rectangle 5">
              <a:extLst>
                <a:ext uri="{FF2B5EF4-FFF2-40B4-BE49-F238E27FC236}">
                  <a16:creationId xmlns:a16="http://schemas.microsoft.com/office/drawing/2014/main" id="{D0779615-A65E-07F0-E01E-F601F8E7CA60}"/>
                </a:ext>
              </a:extLst>
            </p:cNvPr>
            <p:cNvSpPr>
              <a:spLocks noChangeArrowheads="1"/>
            </p:cNvSpPr>
            <p:nvPr/>
          </p:nvSpPr>
          <p:spPr bwMode="auto">
            <a:xfrm>
              <a:off x="1630363" y="4689475"/>
              <a:ext cx="1606550" cy="349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685800">
                <a:lnSpc>
                  <a:spcPct val="90000"/>
                </a:lnSpc>
                <a:spcBef>
                  <a:spcPts val="1000"/>
                </a:spcBef>
                <a:buFont typeface="Arial" panose="020B0604020202020204" pitchFamily="34" charset="0"/>
                <a:buChar char="•"/>
                <a:defRPr sz="2200">
                  <a:solidFill>
                    <a:schemeClr val="tx1"/>
                  </a:solidFill>
                  <a:latin typeface="Century Gothic" panose="020B0502020202020204" pitchFamily="34" charset="0"/>
                </a:defRPr>
              </a:lvl1pPr>
              <a:lvl2pPr marL="742950" indent="-285750" defTabSz="685800">
                <a:lnSpc>
                  <a:spcPct val="90000"/>
                </a:lnSpc>
                <a:spcBef>
                  <a:spcPts val="500"/>
                </a:spcBef>
                <a:buFont typeface="Arial" panose="020B0604020202020204" pitchFamily="34" charset="0"/>
                <a:buChar char="•"/>
                <a:defRPr sz="2000">
                  <a:solidFill>
                    <a:schemeClr val="tx1"/>
                  </a:solidFill>
                  <a:latin typeface="Century Gothic" panose="020B0502020202020204" pitchFamily="34" charset="0"/>
                </a:defRPr>
              </a:lvl2pPr>
              <a:lvl3pPr marL="1143000" indent="-228600" defTabSz="685800">
                <a:lnSpc>
                  <a:spcPct val="90000"/>
                </a:lnSpc>
                <a:spcBef>
                  <a:spcPts val="500"/>
                </a:spcBef>
                <a:buFont typeface="Arial" panose="020B0604020202020204" pitchFamily="34" charset="0"/>
                <a:buChar char="•"/>
                <a:defRPr>
                  <a:solidFill>
                    <a:schemeClr val="tx1"/>
                  </a:solidFill>
                  <a:latin typeface="Century Gothic" panose="020B0502020202020204" pitchFamily="34" charset="0"/>
                </a:defRPr>
              </a:lvl3pPr>
              <a:lvl4pPr marL="1600200" indent="-228600" defTabSz="6858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4pPr>
              <a:lvl5pPr marL="2057400" indent="-228600" defTabSz="6858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5pPr>
              <a:lvl6pPr marL="25146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6pPr>
              <a:lvl7pPr marL="29718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7pPr>
              <a:lvl8pPr marL="34290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8pPr>
              <a:lvl9pPr marL="38862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9pPr>
            </a:lstStyle>
            <a:p>
              <a:pPr algn="ctr">
                <a:lnSpc>
                  <a:spcPct val="100000"/>
                </a:lnSpc>
                <a:spcBef>
                  <a:spcPct val="0"/>
                </a:spcBef>
                <a:buFontTx/>
                <a:buNone/>
              </a:pPr>
              <a:r>
                <a:rPr lang="en-US" altLang="en-US" sz="1400" dirty="0">
                  <a:solidFill>
                    <a:schemeClr val="accent1"/>
                  </a:solidFill>
                  <a:latin typeface="Arial" panose="020B0604020202020204" pitchFamily="34" charset="0"/>
                  <a:ea typeface="ヒラギノ角ゴ Pro W3" panose="020B0300000000000000" pitchFamily="34" charset="-128"/>
                  <a:cs typeface="Arial" panose="020B0604020202020204" pitchFamily="34" charset="0"/>
                </a:rPr>
                <a:t>Disease</a:t>
              </a:r>
              <a:br>
                <a:rPr lang="en-US" altLang="en-US" sz="1400" dirty="0">
                  <a:solidFill>
                    <a:schemeClr val="accent1"/>
                  </a:solidFill>
                  <a:latin typeface="Arial" panose="020B0604020202020204" pitchFamily="34" charset="0"/>
                  <a:ea typeface="ヒラギノ角ゴ Pro W3" panose="020B0300000000000000" pitchFamily="34" charset="-128"/>
                  <a:cs typeface="Arial" panose="020B0604020202020204" pitchFamily="34" charset="0"/>
                </a:rPr>
              </a:br>
              <a:r>
                <a:rPr lang="en-US" altLang="en-US" sz="1400" dirty="0">
                  <a:solidFill>
                    <a:schemeClr val="accent1"/>
                  </a:solidFill>
                  <a:latin typeface="Arial" panose="020B0604020202020204" pitchFamily="34" charset="0"/>
                  <a:ea typeface="ヒラギノ角ゴ Pro W3" panose="020B0300000000000000" pitchFamily="34" charset="-128"/>
                  <a:cs typeface="Arial" panose="020B0604020202020204" pitchFamily="34" charset="0"/>
                </a:rPr>
                <a:t>onset</a:t>
              </a:r>
            </a:p>
          </p:txBody>
        </p:sp>
        <p:sp>
          <p:nvSpPr>
            <p:cNvPr id="120838" name="Rectangle 6">
              <a:extLst>
                <a:ext uri="{FF2B5EF4-FFF2-40B4-BE49-F238E27FC236}">
                  <a16:creationId xmlns:a16="http://schemas.microsoft.com/office/drawing/2014/main" id="{A63E200A-D162-79C4-4401-6643614204B2}"/>
                </a:ext>
              </a:extLst>
            </p:cNvPr>
            <p:cNvSpPr>
              <a:spLocks noChangeArrowheads="1"/>
            </p:cNvSpPr>
            <p:nvPr/>
          </p:nvSpPr>
          <p:spPr bwMode="auto">
            <a:xfrm rot="16200000">
              <a:off x="806450" y="3310262"/>
              <a:ext cx="2241550" cy="22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685800">
                <a:lnSpc>
                  <a:spcPct val="90000"/>
                </a:lnSpc>
                <a:spcBef>
                  <a:spcPts val="1000"/>
                </a:spcBef>
                <a:buFont typeface="Arial" panose="020B0604020202020204" pitchFamily="34" charset="0"/>
                <a:buChar char="•"/>
                <a:defRPr sz="2200">
                  <a:solidFill>
                    <a:schemeClr val="tx1"/>
                  </a:solidFill>
                  <a:latin typeface="Century Gothic" panose="020B0502020202020204" pitchFamily="34" charset="0"/>
                </a:defRPr>
              </a:lvl1pPr>
              <a:lvl2pPr marL="742950" indent="-285750" defTabSz="685800">
                <a:lnSpc>
                  <a:spcPct val="90000"/>
                </a:lnSpc>
                <a:spcBef>
                  <a:spcPts val="500"/>
                </a:spcBef>
                <a:buFont typeface="Arial" panose="020B0604020202020204" pitchFamily="34" charset="0"/>
                <a:buChar char="•"/>
                <a:defRPr sz="2000">
                  <a:solidFill>
                    <a:schemeClr val="tx1"/>
                  </a:solidFill>
                  <a:latin typeface="Century Gothic" panose="020B0502020202020204" pitchFamily="34" charset="0"/>
                </a:defRPr>
              </a:lvl2pPr>
              <a:lvl3pPr marL="1143000" indent="-228600" defTabSz="685800">
                <a:lnSpc>
                  <a:spcPct val="90000"/>
                </a:lnSpc>
                <a:spcBef>
                  <a:spcPts val="500"/>
                </a:spcBef>
                <a:buFont typeface="Arial" panose="020B0604020202020204" pitchFamily="34" charset="0"/>
                <a:buChar char="•"/>
                <a:defRPr>
                  <a:solidFill>
                    <a:schemeClr val="tx1"/>
                  </a:solidFill>
                  <a:latin typeface="Century Gothic" panose="020B0502020202020204" pitchFamily="34" charset="0"/>
                </a:defRPr>
              </a:lvl3pPr>
              <a:lvl4pPr marL="1600200" indent="-228600" defTabSz="6858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4pPr>
              <a:lvl5pPr marL="2057400" indent="-228600" defTabSz="6858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5pPr>
              <a:lvl6pPr marL="25146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6pPr>
              <a:lvl7pPr marL="29718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7pPr>
              <a:lvl8pPr marL="34290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8pPr>
              <a:lvl9pPr marL="38862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9pPr>
            </a:lstStyle>
            <a:p>
              <a:pPr algn="ctr">
                <a:lnSpc>
                  <a:spcPct val="100000"/>
                </a:lnSpc>
                <a:spcBef>
                  <a:spcPct val="0"/>
                </a:spcBef>
                <a:buFontTx/>
                <a:buNone/>
              </a:pPr>
              <a:r>
                <a:rPr lang="en-US" altLang="en-US" sz="1800" dirty="0">
                  <a:solidFill>
                    <a:srgbClr val="333333"/>
                  </a:solidFill>
                  <a:latin typeface="Arial" panose="020B0604020202020204" pitchFamily="34" charset="0"/>
                  <a:ea typeface="ヒラギノ角ゴ Pro W3" panose="020B0300000000000000" pitchFamily="34" charset="-128"/>
                  <a:cs typeface="Arial" panose="020B0604020202020204" pitchFamily="34" charset="0"/>
                </a:rPr>
                <a:t>Disability</a:t>
              </a:r>
            </a:p>
          </p:txBody>
        </p:sp>
        <p:sp>
          <p:nvSpPr>
            <p:cNvPr id="12" name="Freeform 8">
              <a:extLst>
                <a:ext uri="{FF2B5EF4-FFF2-40B4-BE49-F238E27FC236}">
                  <a16:creationId xmlns:a16="http://schemas.microsoft.com/office/drawing/2014/main" id="{E6099736-77C9-7F4E-C0D9-7F4D6A6A949D}"/>
                </a:ext>
              </a:extLst>
            </p:cNvPr>
            <p:cNvSpPr>
              <a:spLocks/>
            </p:cNvSpPr>
            <p:nvPr/>
          </p:nvSpPr>
          <p:spPr bwMode="gray">
            <a:xfrm>
              <a:off x="2474914" y="2457450"/>
              <a:ext cx="7642225" cy="2052638"/>
            </a:xfrm>
            <a:custGeom>
              <a:avLst/>
              <a:gdLst>
                <a:gd name="T0" fmla="*/ 0 w 4644"/>
                <a:gd name="T1" fmla="*/ 2147483647 h 2224"/>
                <a:gd name="T2" fmla="*/ 2147483647 w 4644"/>
                <a:gd name="T3" fmla="*/ 2147483647 h 2224"/>
                <a:gd name="T4" fmla="*/ 2147483647 w 4644"/>
                <a:gd name="T5" fmla="*/ 2147483647 h 2224"/>
                <a:gd name="T6" fmla="*/ 2147483647 w 4644"/>
                <a:gd name="T7" fmla="*/ 2147483647 h 2224"/>
                <a:gd name="T8" fmla="*/ 2147483647 w 4644"/>
                <a:gd name="T9" fmla="*/ 2147483647 h 2224"/>
                <a:gd name="T10" fmla="*/ 2147483647 w 4644"/>
                <a:gd name="T11" fmla="*/ 0 h 2224"/>
                <a:gd name="T12" fmla="*/ 2147483647 w 4644"/>
                <a:gd name="T13" fmla="*/ 2147483647 h 2224"/>
                <a:gd name="T14" fmla="*/ 0 w 4644"/>
                <a:gd name="T15" fmla="*/ 2147483647 h 2224"/>
                <a:gd name="T16" fmla="*/ 0 w 4644"/>
                <a:gd name="T17" fmla="*/ 2147483647 h 22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644"/>
                <a:gd name="T28" fmla="*/ 0 h 2224"/>
                <a:gd name="T29" fmla="*/ 4644 w 4644"/>
                <a:gd name="T30" fmla="*/ 2224 h 222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644" h="2224">
                  <a:moveTo>
                    <a:pt x="0" y="2170"/>
                  </a:moveTo>
                  <a:cubicBezTo>
                    <a:pt x="140" y="2154"/>
                    <a:pt x="577" y="2201"/>
                    <a:pt x="838" y="2082"/>
                  </a:cubicBezTo>
                  <a:cubicBezTo>
                    <a:pt x="1043" y="1993"/>
                    <a:pt x="1256" y="1711"/>
                    <a:pt x="1569" y="1454"/>
                  </a:cubicBezTo>
                  <a:cubicBezTo>
                    <a:pt x="1882" y="1195"/>
                    <a:pt x="2380" y="778"/>
                    <a:pt x="2725" y="560"/>
                  </a:cubicBezTo>
                  <a:cubicBezTo>
                    <a:pt x="3080" y="350"/>
                    <a:pt x="3471" y="222"/>
                    <a:pt x="3636" y="182"/>
                  </a:cubicBezTo>
                  <a:cubicBezTo>
                    <a:pt x="3808" y="153"/>
                    <a:pt x="4340" y="0"/>
                    <a:pt x="4644" y="0"/>
                  </a:cubicBezTo>
                  <a:cubicBezTo>
                    <a:pt x="4642" y="64"/>
                    <a:pt x="4638" y="2121"/>
                    <a:pt x="4640" y="2224"/>
                  </a:cubicBezTo>
                  <a:cubicBezTo>
                    <a:pt x="2347" y="2224"/>
                    <a:pt x="967" y="2219"/>
                    <a:pt x="0" y="2218"/>
                  </a:cubicBezTo>
                  <a:cubicBezTo>
                    <a:pt x="0" y="2218"/>
                    <a:pt x="0" y="2170"/>
                    <a:pt x="0" y="2170"/>
                  </a:cubicBezTo>
                  <a:close/>
                </a:path>
              </a:pathLst>
            </a:custGeom>
            <a:solidFill>
              <a:schemeClr val="bg2">
                <a:lumMod val="75000"/>
              </a:schemeClr>
            </a:solidFill>
            <a:ln w="19050" cmpd="sng">
              <a:noFill/>
              <a:prstDash val="solid"/>
              <a:round/>
              <a:headEnd/>
              <a:tailEnd/>
            </a:ln>
          </p:spPr>
          <p:txBody>
            <a:bodyPr/>
            <a:lstStyle/>
            <a:p>
              <a:pPr defTabSz="685800">
                <a:defRPr/>
              </a:pPr>
              <a:endParaRPr lang="en-GB" sz="1350" kern="0">
                <a:solidFill>
                  <a:sysClr val="windowText" lastClr="000000"/>
                </a:solidFill>
                <a:latin typeface="Arial" panose="020B0604020202020204" pitchFamily="34" charset="0"/>
              </a:endParaRPr>
            </a:p>
          </p:txBody>
        </p:sp>
        <p:sp>
          <p:nvSpPr>
            <p:cNvPr id="13" name="Freeform 9">
              <a:extLst>
                <a:ext uri="{FF2B5EF4-FFF2-40B4-BE49-F238E27FC236}">
                  <a16:creationId xmlns:a16="http://schemas.microsoft.com/office/drawing/2014/main" id="{C86DCC51-F17B-8E53-2886-9310C28F0E2A}"/>
                </a:ext>
              </a:extLst>
            </p:cNvPr>
            <p:cNvSpPr>
              <a:spLocks/>
            </p:cNvSpPr>
            <p:nvPr/>
          </p:nvSpPr>
          <p:spPr bwMode="auto">
            <a:xfrm>
              <a:off x="2533650" y="3157538"/>
              <a:ext cx="7577138" cy="1352550"/>
            </a:xfrm>
            <a:custGeom>
              <a:avLst/>
              <a:gdLst>
                <a:gd name="T0" fmla="*/ 0 w 4647"/>
                <a:gd name="T1" fmla="*/ 2147483647 h 1531"/>
                <a:gd name="T2" fmla="*/ 2147483647 w 4647"/>
                <a:gd name="T3" fmla="*/ 2147483647 h 1531"/>
                <a:gd name="T4" fmla="*/ 2147483647 w 4647"/>
                <a:gd name="T5" fmla="*/ 2147483647 h 1531"/>
                <a:gd name="T6" fmla="*/ 2147483647 w 4647"/>
                <a:gd name="T7" fmla="*/ 2147483647 h 1531"/>
                <a:gd name="T8" fmla="*/ 2147483647 w 4647"/>
                <a:gd name="T9" fmla="*/ 2147483647 h 1531"/>
                <a:gd name="T10" fmla="*/ 2147483647 w 4647"/>
                <a:gd name="T11" fmla="*/ 2147483647 h 1531"/>
                <a:gd name="T12" fmla="*/ 2147483647 w 4647"/>
                <a:gd name="T13" fmla="*/ 2147483647 h 1531"/>
                <a:gd name="T14" fmla="*/ 2147483647 w 4647"/>
                <a:gd name="T15" fmla="*/ 2147483647 h 1531"/>
                <a:gd name="T16" fmla="*/ 2147483647 w 4647"/>
                <a:gd name="T17" fmla="*/ 2147483647 h 1531"/>
                <a:gd name="T18" fmla="*/ 2147483647 w 4647"/>
                <a:gd name="T19" fmla="*/ 0 h 1531"/>
                <a:gd name="T20" fmla="*/ 2147483647 w 4647"/>
                <a:gd name="T21" fmla="*/ 2147483647 h 1531"/>
                <a:gd name="T22" fmla="*/ 0 w 4647"/>
                <a:gd name="T23" fmla="*/ 2147483647 h 1531"/>
                <a:gd name="T24" fmla="*/ 0 w 4647"/>
                <a:gd name="T25" fmla="*/ 2147483647 h 15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647"/>
                <a:gd name="T40" fmla="*/ 0 h 1531"/>
                <a:gd name="T41" fmla="*/ 4647 w 4647"/>
                <a:gd name="T42" fmla="*/ 1531 h 153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647" h="1531">
                  <a:moveTo>
                    <a:pt x="0" y="1493"/>
                  </a:moveTo>
                  <a:lnTo>
                    <a:pt x="372" y="1491"/>
                  </a:lnTo>
                  <a:cubicBezTo>
                    <a:pt x="504" y="1483"/>
                    <a:pt x="584" y="1499"/>
                    <a:pt x="782" y="1449"/>
                  </a:cubicBezTo>
                  <a:cubicBezTo>
                    <a:pt x="913" y="1393"/>
                    <a:pt x="1110" y="1226"/>
                    <a:pt x="1203" y="1141"/>
                  </a:cubicBezTo>
                  <a:cubicBezTo>
                    <a:pt x="1309" y="1059"/>
                    <a:pt x="1347" y="1007"/>
                    <a:pt x="1420" y="939"/>
                  </a:cubicBezTo>
                  <a:cubicBezTo>
                    <a:pt x="1496" y="871"/>
                    <a:pt x="1564" y="796"/>
                    <a:pt x="1660" y="731"/>
                  </a:cubicBezTo>
                  <a:cubicBezTo>
                    <a:pt x="1757" y="667"/>
                    <a:pt x="1767" y="625"/>
                    <a:pt x="1999" y="548"/>
                  </a:cubicBezTo>
                  <a:cubicBezTo>
                    <a:pt x="2451" y="389"/>
                    <a:pt x="2755" y="356"/>
                    <a:pt x="3037" y="266"/>
                  </a:cubicBezTo>
                  <a:lnTo>
                    <a:pt x="3748" y="115"/>
                  </a:lnTo>
                  <a:lnTo>
                    <a:pt x="4644" y="0"/>
                  </a:lnTo>
                  <a:lnTo>
                    <a:pt x="4647" y="1524"/>
                  </a:lnTo>
                  <a:lnTo>
                    <a:pt x="0" y="1531"/>
                  </a:lnTo>
                  <a:lnTo>
                    <a:pt x="0" y="1493"/>
                  </a:lnTo>
                  <a:close/>
                </a:path>
              </a:pathLst>
            </a:custGeom>
            <a:solidFill>
              <a:schemeClr val="bg2">
                <a:lumMod val="50000"/>
              </a:schemeClr>
            </a:solidFill>
            <a:ln w="19050" cmpd="sng">
              <a:noFill/>
              <a:prstDash val="solid"/>
              <a:round/>
              <a:headEnd/>
              <a:tailEnd/>
            </a:ln>
          </p:spPr>
          <p:txBody>
            <a:bodyPr/>
            <a:lstStyle/>
            <a:p>
              <a:pPr defTabSz="685800">
                <a:defRPr/>
              </a:pPr>
              <a:endParaRPr lang="en-GB" sz="1350" kern="0" dirty="0">
                <a:solidFill>
                  <a:sysClr val="windowText" lastClr="000000"/>
                </a:solidFill>
                <a:latin typeface="Arial" panose="020B0604020202020204" pitchFamily="34" charset="0"/>
              </a:endParaRPr>
            </a:p>
          </p:txBody>
        </p:sp>
        <p:sp>
          <p:nvSpPr>
            <p:cNvPr id="16" name="Freeform 13">
              <a:extLst>
                <a:ext uri="{FF2B5EF4-FFF2-40B4-BE49-F238E27FC236}">
                  <a16:creationId xmlns:a16="http://schemas.microsoft.com/office/drawing/2014/main" id="{A8EF0FA6-9026-39BF-4D7C-A7FBA1385A4C}"/>
                </a:ext>
              </a:extLst>
            </p:cNvPr>
            <p:cNvSpPr>
              <a:spLocks/>
            </p:cNvSpPr>
            <p:nvPr/>
          </p:nvSpPr>
          <p:spPr bwMode="gray">
            <a:xfrm>
              <a:off x="2424113" y="3570288"/>
              <a:ext cx="7689850" cy="939800"/>
            </a:xfrm>
            <a:custGeom>
              <a:avLst/>
              <a:gdLst>
                <a:gd name="T0" fmla="*/ 2147483647 w 4648"/>
                <a:gd name="T1" fmla="*/ 2147483647 h 769"/>
                <a:gd name="T2" fmla="*/ 2147483647 w 4648"/>
                <a:gd name="T3" fmla="*/ 2147483647 h 769"/>
                <a:gd name="T4" fmla="*/ 2147483647 w 4648"/>
                <a:gd name="T5" fmla="*/ 2147483647 h 769"/>
                <a:gd name="T6" fmla="*/ 2147483647 w 4648"/>
                <a:gd name="T7" fmla="*/ 2147483647 h 769"/>
                <a:gd name="T8" fmla="*/ 2147483647 w 4648"/>
                <a:gd name="T9" fmla="*/ 2147483647 h 769"/>
                <a:gd name="T10" fmla="*/ 2147483647 w 4648"/>
                <a:gd name="T11" fmla="*/ 2147483647 h 769"/>
                <a:gd name="T12" fmla="*/ 2147483647 w 4648"/>
                <a:gd name="T13" fmla="*/ 2147483647 h 769"/>
                <a:gd name="T14" fmla="*/ 2147483647 w 4648"/>
                <a:gd name="T15" fmla="*/ 2147483647 h 769"/>
                <a:gd name="T16" fmla="*/ 2147483647 w 4648"/>
                <a:gd name="T17" fmla="*/ 0 h 769"/>
                <a:gd name="T18" fmla="*/ 2147483647 w 4648"/>
                <a:gd name="T19" fmla="*/ 2147483647 h 769"/>
                <a:gd name="T20" fmla="*/ 0 w 4648"/>
                <a:gd name="T21" fmla="*/ 2147483647 h 769"/>
                <a:gd name="T22" fmla="*/ 2147483647 w 4648"/>
                <a:gd name="T23" fmla="*/ 2147483647 h 76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648"/>
                <a:gd name="T37" fmla="*/ 0 h 769"/>
                <a:gd name="T38" fmla="*/ 4648 w 4648"/>
                <a:gd name="T39" fmla="*/ 769 h 76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648" h="769">
                  <a:moveTo>
                    <a:pt x="1" y="710"/>
                  </a:moveTo>
                  <a:lnTo>
                    <a:pt x="412" y="707"/>
                  </a:lnTo>
                  <a:cubicBezTo>
                    <a:pt x="433" y="711"/>
                    <a:pt x="731" y="713"/>
                    <a:pt x="778" y="707"/>
                  </a:cubicBezTo>
                  <a:cubicBezTo>
                    <a:pt x="801" y="711"/>
                    <a:pt x="964" y="701"/>
                    <a:pt x="1069" y="680"/>
                  </a:cubicBezTo>
                  <a:cubicBezTo>
                    <a:pt x="1174" y="658"/>
                    <a:pt x="1249" y="651"/>
                    <a:pt x="1407" y="611"/>
                  </a:cubicBezTo>
                  <a:cubicBezTo>
                    <a:pt x="1815" y="500"/>
                    <a:pt x="1737" y="532"/>
                    <a:pt x="1993" y="449"/>
                  </a:cubicBezTo>
                  <a:cubicBezTo>
                    <a:pt x="2526" y="302"/>
                    <a:pt x="2914" y="237"/>
                    <a:pt x="3224" y="174"/>
                  </a:cubicBezTo>
                  <a:cubicBezTo>
                    <a:pt x="3534" y="111"/>
                    <a:pt x="3614" y="100"/>
                    <a:pt x="3851" y="71"/>
                  </a:cubicBezTo>
                  <a:cubicBezTo>
                    <a:pt x="4015" y="58"/>
                    <a:pt x="4646" y="0"/>
                    <a:pt x="4646" y="0"/>
                  </a:cubicBezTo>
                  <a:lnTo>
                    <a:pt x="4648" y="764"/>
                  </a:lnTo>
                  <a:lnTo>
                    <a:pt x="0" y="769"/>
                  </a:lnTo>
                  <a:lnTo>
                    <a:pt x="1" y="710"/>
                  </a:lnTo>
                  <a:close/>
                </a:path>
              </a:pathLst>
            </a:custGeom>
            <a:solidFill>
              <a:schemeClr val="accent1"/>
            </a:solidFill>
            <a:ln w="19050" cmpd="sng">
              <a:noFill/>
              <a:prstDash val="solid"/>
              <a:round/>
              <a:headEnd/>
              <a:tailEnd/>
            </a:ln>
          </p:spPr>
          <p:txBody>
            <a:bodyPr/>
            <a:lstStyle/>
            <a:p>
              <a:pPr defTabSz="685800">
                <a:defRPr/>
              </a:pPr>
              <a:endParaRPr lang="en-GB" sz="1400" kern="0" dirty="0">
                <a:solidFill>
                  <a:srgbClr val="FFFFFF"/>
                </a:solidFill>
                <a:latin typeface="Arial" panose="020B0604020202020204" pitchFamily="34" charset="0"/>
              </a:endParaRPr>
            </a:p>
          </p:txBody>
        </p:sp>
        <p:sp>
          <p:nvSpPr>
            <p:cNvPr id="19" name="Line 16">
              <a:extLst>
                <a:ext uri="{FF2B5EF4-FFF2-40B4-BE49-F238E27FC236}">
                  <a16:creationId xmlns:a16="http://schemas.microsoft.com/office/drawing/2014/main" id="{1BB66694-BA73-CAA3-C5C5-EA88C04059A1}"/>
                </a:ext>
              </a:extLst>
            </p:cNvPr>
            <p:cNvSpPr>
              <a:spLocks noChangeShapeType="1"/>
            </p:cNvSpPr>
            <p:nvPr/>
          </p:nvSpPr>
          <p:spPr bwMode="invGray">
            <a:xfrm>
              <a:off x="3687764" y="2792413"/>
              <a:ext cx="14287" cy="190500"/>
            </a:xfrm>
            <a:prstGeom prst="line">
              <a:avLst/>
            </a:prstGeom>
            <a:noFill/>
            <a:ln w="9525">
              <a:noFill/>
              <a:round/>
              <a:headEnd/>
              <a:tailEnd type="triangle" w="med" len="med"/>
            </a:ln>
          </p:spPr>
          <p:txBody>
            <a:bodyPr wrap="none" anchor="ctr"/>
            <a:lstStyle/>
            <a:p>
              <a:pPr defTabSz="685800">
                <a:defRPr/>
              </a:pPr>
              <a:endParaRPr lang="en-GB" sz="1350" kern="0">
                <a:solidFill>
                  <a:sysClr val="windowText" lastClr="000000"/>
                </a:solidFill>
                <a:latin typeface="Arial" panose="020B0604020202020204" pitchFamily="34" charset="0"/>
              </a:endParaRPr>
            </a:p>
          </p:txBody>
        </p:sp>
        <p:sp>
          <p:nvSpPr>
            <p:cNvPr id="20" name="Line 17">
              <a:extLst>
                <a:ext uri="{FF2B5EF4-FFF2-40B4-BE49-F238E27FC236}">
                  <a16:creationId xmlns:a16="http://schemas.microsoft.com/office/drawing/2014/main" id="{FD432408-EA34-1738-F40C-6EB6774220FD}"/>
                </a:ext>
              </a:extLst>
            </p:cNvPr>
            <p:cNvSpPr>
              <a:spLocks noChangeShapeType="1"/>
            </p:cNvSpPr>
            <p:nvPr/>
          </p:nvSpPr>
          <p:spPr bwMode="invGray">
            <a:xfrm>
              <a:off x="3519488" y="2725739"/>
              <a:ext cx="30162" cy="180975"/>
            </a:xfrm>
            <a:prstGeom prst="line">
              <a:avLst/>
            </a:prstGeom>
            <a:noFill/>
            <a:ln w="9525">
              <a:noFill/>
              <a:round/>
              <a:headEnd/>
              <a:tailEnd type="triangle" w="med" len="med"/>
            </a:ln>
          </p:spPr>
          <p:txBody>
            <a:bodyPr wrap="none" anchor="ctr"/>
            <a:lstStyle/>
            <a:p>
              <a:pPr defTabSz="685800">
                <a:defRPr/>
              </a:pPr>
              <a:endParaRPr lang="en-GB" sz="1350" kern="0">
                <a:solidFill>
                  <a:sysClr val="windowText" lastClr="000000"/>
                </a:solidFill>
                <a:latin typeface="Arial" panose="020B0604020202020204" pitchFamily="34" charset="0"/>
              </a:endParaRPr>
            </a:p>
          </p:txBody>
        </p:sp>
        <p:sp>
          <p:nvSpPr>
            <p:cNvPr id="120844" name="Rectangle 26">
              <a:extLst>
                <a:ext uri="{FF2B5EF4-FFF2-40B4-BE49-F238E27FC236}">
                  <a16:creationId xmlns:a16="http://schemas.microsoft.com/office/drawing/2014/main" id="{032AFEDC-17E3-FD7A-EEDA-30F1B9B558B6}"/>
                </a:ext>
              </a:extLst>
            </p:cNvPr>
            <p:cNvSpPr>
              <a:spLocks noChangeArrowheads="1"/>
            </p:cNvSpPr>
            <p:nvPr/>
          </p:nvSpPr>
          <p:spPr bwMode="auto">
            <a:xfrm>
              <a:off x="2378214" y="5155129"/>
              <a:ext cx="7718425" cy="524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200">
                  <a:solidFill>
                    <a:schemeClr val="tx1"/>
                  </a:solidFill>
                  <a:latin typeface="Century Gothic" panose="020B0502020202020204" pitchFamily="34" charset="0"/>
                </a:defRPr>
              </a:lvl1pPr>
              <a:lvl2pPr marL="742950" indent="-285750">
                <a:lnSpc>
                  <a:spcPct val="90000"/>
                </a:lnSpc>
                <a:spcBef>
                  <a:spcPts val="500"/>
                </a:spcBef>
                <a:buFont typeface="Arial" panose="020B0604020202020204" pitchFamily="34" charset="0"/>
                <a:buChar char="•"/>
                <a:defRPr sz="2000">
                  <a:solidFill>
                    <a:schemeClr val="tx1"/>
                  </a:solidFill>
                  <a:latin typeface="Century Gothic" panose="020B0502020202020204" pitchFamily="34" charset="0"/>
                </a:defRPr>
              </a:lvl2pPr>
              <a:lvl3pPr marL="1143000" indent="-228600">
                <a:lnSpc>
                  <a:spcPct val="90000"/>
                </a:lnSpc>
                <a:spcBef>
                  <a:spcPts val="500"/>
                </a:spcBef>
                <a:buFont typeface="Arial" panose="020B0604020202020204" pitchFamily="34" charset="0"/>
                <a:buChar char="•"/>
                <a:defRPr>
                  <a:solidFill>
                    <a:schemeClr val="tx1"/>
                  </a:solidFill>
                  <a:latin typeface="Century Gothic" panose="020B0502020202020204" pitchFamily="34" charset="0"/>
                </a:defRPr>
              </a:lvl3pPr>
              <a:lvl4pPr marL="1600200" indent="-2286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4pPr>
              <a:lvl5pPr marL="2057400" indent="-2286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9pPr>
            </a:lstStyle>
            <a:p>
              <a:pPr algn="ctr">
                <a:lnSpc>
                  <a:spcPct val="100000"/>
                </a:lnSpc>
                <a:spcBef>
                  <a:spcPct val="0"/>
                </a:spcBef>
                <a:buFontTx/>
                <a:buNone/>
              </a:pPr>
              <a:r>
                <a:rPr lang="en-US" altLang="en-US" sz="1800" b="1" dirty="0">
                  <a:latin typeface="Arial" panose="020B0604020202020204" pitchFamily="34" charset="0"/>
                  <a:cs typeface="Arial" panose="020B0604020202020204" pitchFamily="34" charset="0"/>
                </a:rPr>
                <a:t>Early diagnosis and initiation of treatment have </a:t>
              </a:r>
              <a:br>
                <a:rPr lang="en-US" altLang="en-US" sz="1800" b="1" dirty="0">
                  <a:latin typeface="Arial" panose="020B0604020202020204" pitchFamily="34" charset="0"/>
                  <a:cs typeface="Arial" panose="020B0604020202020204" pitchFamily="34" charset="0"/>
                </a:rPr>
              </a:br>
              <a:r>
                <a:rPr lang="en-US" altLang="en-US" sz="1800" b="1" dirty="0">
                  <a:latin typeface="Arial" panose="020B0604020202020204" pitchFamily="34" charset="0"/>
                  <a:cs typeface="Arial" panose="020B0604020202020204" pitchFamily="34" charset="0"/>
                </a:rPr>
                <a:t>the potential to slow the course of MS over time</a:t>
              </a:r>
              <a:endParaRPr lang="en-GB" altLang="en-US" sz="1800" b="1" dirty="0">
                <a:latin typeface="Arial" panose="020B0604020202020204" pitchFamily="34" charset="0"/>
                <a:cs typeface="Arial" panose="020B0604020202020204" pitchFamily="34" charset="0"/>
              </a:endParaRPr>
            </a:p>
          </p:txBody>
        </p:sp>
        <p:sp>
          <p:nvSpPr>
            <p:cNvPr id="120845" name="TextBox 1">
              <a:extLst>
                <a:ext uri="{FF2B5EF4-FFF2-40B4-BE49-F238E27FC236}">
                  <a16:creationId xmlns:a16="http://schemas.microsoft.com/office/drawing/2014/main" id="{41D88D5B-08AB-665C-B144-32DF74820F1C}"/>
                </a:ext>
              </a:extLst>
            </p:cNvPr>
            <p:cNvSpPr txBox="1">
              <a:spLocks noChangeArrowheads="1"/>
            </p:cNvSpPr>
            <p:nvPr/>
          </p:nvSpPr>
          <p:spPr bwMode="auto">
            <a:xfrm>
              <a:off x="6756540" y="4173539"/>
              <a:ext cx="3340099" cy="299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200">
                  <a:solidFill>
                    <a:schemeClr val="tx1"/>
                  </a:solidFill>
                  <a:latin typeface="Century Gothic" panose="020B0502020202020204" pitchFamily="34" charset="0"/>
                </a:defRPr>
              </a:lvl1pPr>
              <a:lvl2pPr marL="742950" indent="-285750">
                <a:lnSpc>
                  <a:spcPct val="90000"/>
                </a:lnSpc>
                <a:spcBef>
                  <a:spcPts val="500"/>
                </a:spcBef>
                <a:buFont typeface="Arial" panose="020B0604020202020204" pitchFamily="34" charset="0"/>
                <a:buChar char="•"/>
                <a:defRPr sz="2000">
                  <a:solidFill>
                    <a:schemeClr val="tx1"/>
                  </a:solidFill>
                  <a:latin typeface="Century Gothic" panose="020B0502020202020204" pitchFamily="34" charset="0"/>
                </a:defRPr>
              </a:lvl2pPr>
              <a:lvl3pPr marL="1143000" indent="-228600">
                <a:lnSpc>
                  <a:spcPct val="90000"/>
                </a:lnSpc>
                <a:spcBef>
                  <a:spcPts val="500"/>
                </a:spcBef>
                <a:buFont typeface="Arial" panose="020B0604020202020204" pitchFamily="34" charset="0"/>
                <a:buChar char="•"/>
                <a:defRPr>
                  <a:solidFill>
                    <a:schemeClr val="tx1"/>
                  </a:solidFill>
                  <a:latin typeface="Century Gothic" panose="020B0502020202020204" pitchFamily="34" charset="0"/>
                </a:defRPr>
              </a:lvl3pPr>
              <a:lvl4pPr marL="1600200" indent="-2286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4pPr>
              <a:lvl5pPr marL="2057400" indent="-2286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9pPr>
            </a:lstStyle>
            <a:p>
              <a:pPr algn="r">
                <a:lnSpc>
                  <a:spcPct val="100000"/>
                </a:lnSpc>
                <a:spcBef>
                  <a:spcPct val="0"/>
                </a:spcBef>
                <a:buFontTx/>
                <a:buNone/>
              </a:pPr>
              <a:r>
                <a:rPr lang="en-US" altLang="en-US" sz="1800" b="1" dirty="0">
                  <a:solidFill>
                    <a:schemeClr val="bg1"/>
                  </a:solidFill>
                  <a:latin typeface="Arial" panose="020B0604020202020204" pitchFamily="34" charset="0"/>
                  <a:cs typeface="Arial" panose="020B0604020202020204" pitchFamily="34" charset="0"/>
                </a:rPr>
                <a:t>Early diagnosis &amp; treatment</a:t>
              </a:r>
            </a:p>
          </p:txBody>
        </p:sp>
        <p:sp>
          <p:nvSpPr>
            <p:cNvPr id="120846" name="TextBox 28">
              <a:extLst>
                <a:ext uri="{FF2B5EF4-FFF2-40B4-BE49-F238E27FC236}">
                  <a16:creationId xmlns:a16="http://schemas.microsoft.com/office/drawing/2014/main" id="{5915D9C2-6994-8BB4-9967-8B0E0B2B721A}"/>
                </a:ext>
              </a:extLst>
            </p:cNvPr>
            <p:cNvSpPr txBox="1">
              <a:spLocks noChangeArrowheads="1"/>
            </p:cNvSpPr>
            <p:nvPr/>
          </p:nvSpPr>
          <p:spPr bwMode="auto">
            <a:xfrm>
              <a:off x="6808927" y="3294064"/>
              <a:ext cx="3287712" cy="299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200">
                  <a:solidFill>
                    <a:schemeClr val="tx1"/>
                  </a:solidFill>
                  <a:latin typeface="Century Gothic" panose="020B0502020202020204" pitchFamily="34" charset="0"/>
                </a:defRPr>
              </a:lvl1pPr>
              <a:lvl2pPr marL="742950" indent="-285750">
                <a:lnSpc>
                  <a:spcPct val="90000"/>
                </a:lnSpc>
                <a:spcBef>
                  <a:spcPts val="500"/>
                </a:spcBef>
                <a:buFont typeface="Arial" panose="020B0604020202020204" pitchFamily="34" charset="0"/>
                <a:buChar char="•"/>
                <a:defRPr sz="2000">
                  <a:solidFill>
                    <a:schemeClr val="tx1"/>
                  </a:solidFill>
                  <a:latin typeface="Century Gothic" panose="020B0502020202020204" pitchFamily="34" charset="0"/>
                </a:defRPr>
              </a:lvl2pPr>
              <a:lvl3pPr marL="1143000" indent="-228600">
                <a:lnSpc>
                  <a:spcPct val="90000"/>
                </a:lnSpc>
                <a:spcBef>
                  <a:spcPts val="500"/>
                </a:spcBef>
                <a:buFont typeface="Arial" panose="020B0604020202020204" pitchFamily="34" charset="0"/>
                <a:buChar char="•"/>
                <a:defRPr>
                  <a:solidFill>
                    <a:schemeClr val="tx1"/>
                  </a:solidFill>
                  <a:latin typeface="Century Gothic" panose="020B0502020202020204" pitchFamily="34" charset="0"/>
                </a:defRPr>
              </a:lvl3pPr>
              <a:lvl4pPr marL="1600200" indent="-2286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4pPr>
              <a:lvl5pPr marL="2057400" indent="-2286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9pPr>
            </a:lstStyle>
            <a:p>
              <a:pPr algn="r">
                <a:lnSpc>
                  <a:spcPct val="100000"/>
                </a:lnSpc>
                <a:spcBef>
                  <a:spcPct val="0"/>
                </a:spcBef>
                <a:buFontTx/>
                <a:buNone/>
              </a:pPr>
              <a:r>
                <a:rPr lang="en-US" altLang="en-US" sz="1800">
                  <a:solidFill>
                    <a:schemeClr val="bg1"/>
                  </a:solidFill>
                  <a:latin typeface="Arial" panose="020B0604020202020204" pitchFamily="34" charset="0"/>
                  <a:cs typeface="Arial" panose="020B0604020202020204" pitchFamily="34" charset="0"/>
                </a:rPr>
                <a:t>Later diagnosis &amp; treatment</a:t>
              </a:r>
            </a:p>
          </p:txBody>
        </p:sp>
        <p:sp>
          <p:nvSpPr>
            <p:cNvPr id="120847" name="TextBox 29">
              <a:extLst>
                <a:ext uri="{FF2B5EF4-FFF2-40B4-BE49-F238E27FC236}">
                  <a16:creationId xmlns:a16="http://schemas.microsoft.com/office/drawing/2014/main" id="{14F6FFDB-FE25-902B-584D-7961C59B9C38}"/>
                </a:ext>
              </a:extLst>
            </p:cNvPr>
            <p:cNvSpPr txBox="1">
              <a:spLocks noChangeArrowheads="1"/>
            </p:cNvSpPr>
            <p:nvPr/>
          </p:nvSpPr>
          <p:spPr bwMode="auto">
            <a:xfrm>
              <a:off x="6808926" y="2747964"/>
              <a:ext cx="3287713" cy="299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200">
                  <a:solidFill>
                    <a:schemeClr val="tx1"/>
                  </a:solidFill>
                  <a:latin typeface="Century Gothic" panose="020B0502020202020204" pitchFamily="34" charset="0"/>
                </a:defRPr>
              </a:lvl1pPr>
              <a:lvl2pPr marL="742950" indent="-285750">
                <a:lnSpc>
                  <a:spcPct val="90000"/>
                </a:lnSpc>
                <a:spcBef>
                  <a:spcPts val="500"/>
                </a:spcBef>
                <a:buFont typeface="Arial" panose="020B0604020202020204" pitchFamily="34" charset="0"/>
                <a:buChar char="•"/>
                <a:defRPr sz="2000">
                  <a:solidFill>
                    <a:schemeClr val="tx1"/>
                  </a:solidFill>
                  <a:latin typeface="Century Gothic" panose="020B0502020202020204" pitchFamily="34" charset="0"/>
                </a:defRPr>
              </a:lvl2pPr>
              <a:lvl3pPr marL="1143000" indent="-228600">
                <a:lnSpc>
                  <a:spcPct val="90000"/>
                </a:lnSpc>
                <a:spcBef>
                  <a:spcPts val="500"/>
                </a:spcBef>
                <a:buFont typeface="Arial" panose="020B0604020202020204" pitchFamily="34" charset="0"/>
                <a:buChar char="•"/>
                <a:defRPr>
                  <a:solidFill>
                    <a:schemeClr val="tx1"/>
                  </a:solidFill>
                  <a:latin typeface="Century Gothic" panose="020B0502020202020204" pitchFamily="34" charset="0"/>
                </a:defRPr>
              </a:lvl3pPr>
              <a:lvl4pPr marL="1600200" indent="-2286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4pPr>
              <a:lvl5pPr marL="2057400" indent="-2286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9pPr>
            </a:lstStyle>
            <a:p>
              <a:pPr algn="r">
                <a:lnSpc>
                  <a:spcPct val="100000"/>
                </a:lnSpc>
                <a:spcBef>
                  <a:spcPct val="0"/>
                </a:spcBef>
                <a:buFontTx/>
                <a:buNone/>
              </a:pPr>
              <a:r>
                <a:rPr lang="en-US" altLang="en-US" sz="1800" dirty="0">
                  <a:solidFill>
                    <a:schemeClr val="bg1"/>
                  </a:solidFill>
                  <a:latin typeface="Arial" panose="020B0604020202020204" pitchFamily="34" charset="0"/>
                  <a:cs typeface="Arial" panose="020B0604020202020204" pitchFamily="34" charset="0"/>
                </a:rPr>
                <a:t>Natural course of MS</a:t>
              </a:r>
            </a:p>
          </p:txBody>
        </p:sp>
        <p:pic>
          <p:nvPicPr>
            <p:cNvPr id="120848" name="Picture 2" descr="See the source image">
              <a:extLst>
                <a:ext uri="{FF2B5EF4-FFF2-40B4-BE49-F238E27FC236}">
                  <a16:creationId xmlns:a16="http://schemas.microsoft.com/office/drawing/2014/main" id="{915B92E8-9880-5296-822A-A18A46B97D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264" t="31705" r="87392" b="49570"/>
            <a:stretch>
              <a:fillRect/>
            </a:stretch>
          </p:blipFill>
          <p:spPr bwMode="auto">
            <a:xfrm>
              <a:off x="2182814" y="4370388"/>
              <a:ext cx="192087" cy="20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849" name="Picture 2" descr="See the source image">
              <a:extLst>
                <a:ext uri="{FF2B5EF4-FFF2-40B4-BE49-F238E27FC236}">
                  <a16:creationId xmlns:a16="http://schemas.microsoft.com/office/drawing/2014/main" id="{2427F6C8-1FC9-FB83-F9F5-AE1D67D4BD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314" t="31705" r="79341" b="49570"/>
            <a:stretch>
              <a:fillRect/>
            </a:stretch>
          </p:blipFill>
          <p:spPr bwMode="auto">
            <a:xfrm>
              <a:off x="2182814" y="4176713"/>
              <a:ext cx="192087" cy="20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850" name="Picture 2" descr="See the source image">
              <a:extLst>
                <a:ext uri="{FF2B5EF4-FFF2-40B4-BE49-F238E27FC236}">
                  <a16:creationId xmlns:a16="http://schemas.microsoft.com/office/drawing/2014/main" id="{E89B7E07-AB08-7A17-B513-BE93AEAC61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9178" t="31705" r="54475" b="49570"/>
            <a:stretch>
              <a:fillRect/>
            </a:stretch>
          </p:blipFill>
          <p:spPr bwMode="auto">
            <a:xfrm>
              <a:off x="2182814" y="3589338"/>
              <a:ext cx="192087" cy="20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851" name="Picture 2" descr="See the source image">
              <a:extLst>
                <a:ext uri="{FF2B5EF4-FFF2-40B4-BE49-F238E27FC236}">
                  <a16:creationId xmlns:a16="http://schemas.microsoft.com/office/drawing/2014/main" id="{E258FF53-B142-970C-09A0-109A7C6683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46828" t="31705" r="46828" b="49570"/>
            <a:stretch>
              <a:fillRect/>
            </a:stretch>
          </p:blipFill>
          <p:spPr bwMode="auto">
            <a:xfrm>
              <a:off x="2182814" y="3378201"/>
              <a:ext cx="192087"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852" name="Picture 2" descr="See the source image">
              <a:extLst>
                <a:ext uri="{FF2B5EF4-FFF2-40B4-BE49-F238E27FC236}">
                  <a16:creationId xmlns:a16="http://schemas.microsoft.com/office/drawing/2014/main" id="{CC56279C-4F1E-C4CD-418E-E67C3DD694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5640" t="31705" r="38016" b="49570"/>
            <a:stretch>
              <a:fillRect/>
            </a:stretch>
          </p:blipFill>
          <p:spPr bwMode="auto">
            <a:xfrm>
              <a:off x="2182814" y="3168651"/>
              <a:ext cx="192087"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853" name="Picture 2" descr="See the source image">
              <a:extLst>
                <a:ext uri="{FF2B5EF4-FFF2-40B4-BE49-F238E27FC236}">
                  <a16:creationId xmlns:a16="http://schemas.microsoft.com/office/drawing/2014/main" id="{A4177F81-B6AA-4D80-8CFA-51354CB33A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4211" t="31705" r="29443" b="49570"/>
            <a:stretch>
              <a:fillRect/>
            </a:stretch>
          </p:blipFill>
          <p:spPr bwMode="auto">
            <a:xfrm>
              <a:off x="2182814" y="2952751"/>
              <a:ext cx="19208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854" name="Picture 2" descr="See the source image">
              <a:extLst>
                <a:ext uri="{FF2B5EF4-FFF2-40B4-BE49-F238E27FC236}">
                  <a16:creationId xmlns:a16="http://schemas.microsoft.com/office/drawing/2014/main" id="{071C3C9D-14B9-4DB1-8E76-35FCAA0CA1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72433" t="31705" r="21222" b="49570"/>
            <a:stretch>
              <a:fillRect/>
            </a:stretch>
          </p:blipFill>
          <p:spPr bwMode="auto">
            <a:xfrm>
              <a:off x="2182814" y="2719388"/>
              <a:ext cx="192087" cy="20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855" name="Picture 2" descr="See the source image">
              <a:extLst>
                <a:ext uri="{FF2B5EF4-FFF2-40B4-BE49-F238E27FC236}">
                  <a16:creationId xmlns:a16="http://schemas.microsoft.com/office/drawing/2014/main" id="{E332A8DB-6399-A976-EC33-231F50FBC9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0592" t="31705" r="13063" b="49570"/>
            <a:stretch>
              <a:fillRect/>
            </a:stretch>
          </p:blipFill>
          <p:spPr bwMode="auto">
            <a:xfrm>
              <a:off x="2182814" y="2525714"/>
              <a:ext cx="19208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856" name="Picture 2" descr="See the source image">
              <a:extLst>
                <a:ext uri="{FF2B5EF4-FFF2-40B4-BE49-F238E27FC236}">
                  <a16:creationId xmlns:a16="http://schemas.microsoft.com/office/drawing/2014/main" id="{84751EEB-B423-CCE9-7B13-E52E60E450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0840" t="31705" r="62816" b="49570"/>
            <a:stretch>
              <a:fillRect/>
            </a:stretch>
          </p:blipFill>
          <p:spPr bwMode="auto">
            <a:xfrm>
              <a:off x="2182814" y="3787776"/>
              <a:ext cx="192087"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857" name="Picture 2" descr="See the source image">
              <a:extLst>
                <a:ext uri="{FF2B5EF4-FFF2-40B4-BE49-F238E27FC236}">
                  <a16:creationId xmlns:a16="http://schemas.microsoft.com/office/drawing/2014/main" id="{7854C7D2-72CB-1332-D4C3-DF65A36A0B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2472" t="31705" r="71182" b="49570"/>
            <a:stretch>
              <a:fillRect/>
            </a:stretch>
          </p:blipFill>
          <p:spPr bwMode="auto">
            <a:xfrm>
              <a:off x="2182814" y="3981451"/>
              <a:ext cx="192087"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048" name="Straight Connector 2047">
              <a:extLst>
                <a:ext uri="{FF2B5EF4-FFF2-40B4-BE49-F238E27FC236}">
                  <a16:creationId xmlns:a16="http://schemas.microsoft.com/office/drawing/2014/main" id="{9FF29D5A-F0FA-0FFB-6AC2-17B9E2036B14}"/>
                </a:ext>
              </a:extLst>
            </p:cNvPr>
            <p:cNvCxnSpPr/>
            <p:nvPr/>
          </p:nvCxnSpPr>
          <p:spPr>
            <a:xfrm>
              <a:off x="2433638" y="4492625"/>
              <a:ext cx="0" cy="196850"/>
            </a:xfrm>
            <a:prstGeom prst="line">
              <a:avLst/>
            </a:prstGeom>
            <a:ln w="12700">
              <a:solidFill>
                <a:schemeClr val="accent1"/>
              </a:solidFill>
              <a:tailEnd type="none"/>
            </a:ln>
            <a:effectLst/>
          </p:spPr>
          <p:style>
            <a:lnRef idx="2">
              <a:schemeClr val="accent1"/>
            </a:lnRef>
            <a:fillRef idx="0">
              <a:schemeClr val="accent1"/>
            </a:fillRef>
            <a:effectRef idx="1">
              <a:schemeClr val="accent1"/>
            </a:effectRef>
            <a:fontRef idx="minor">
              <a:schemeClr val="tx1"/>
            </a:fontRef>
          </p:style>
        </p:cxnSp>
        <p:sp>
          <p:nvSpPr>
            <p:cNvPr id="120859" name="Rectangle 5">
              <a:extLst>
                <a:ext uri="{FF2B5EF4-FFF2-40B4-BE49-F238E27FC236}">
                  <a16:creationId xmlns:a16="http://schemas.microsoft.com/office/drawing/2014/main" id="{7B6ABC81-5B50-4F53-7CA4-2A81BF1676F3}"/>
                </a:ext>
              </a:extLst>
            </p:cNvPr>
            <p:cNvSpPr>
              <a:spLocks noChangeArrowheads="1"/>
            </p:cNvSpPr>
            <p:nvPr/>
          </p:nvSpPr>
          <p:spPr bwMode="auto">
            <a:xfrm>
              <a:off x="2871788" y="4689475"/>
              <a:ext cx="1606550" cy="349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685800">
                <a:lnSpc>
                  <a:spcPct val="90000"/>
                </a:lnSpc>
                <a:spcBef>
                  <a:spcPts val="1000"/>
                </a:spcBef>
                <a:buFont typeface="Arial" panose="020B0604020202020204" pitchFamily="34" charset="0"/>
                <a:buChar char="•"/>
                <a:defRPr sz="2200">
                  <a:solidFill>
                    <a:schemeClr val="tx1"/>
                  </a:solidFill>
                  <a:latin typeface="Century Gothic" panose="020B0502020202020204" pitchFamily="34" charset="0"/>
                </a:defRPr>
              </a:lvl1pPr>
              <a:lvl2pPr marL="742950" indent="-285750" defTabSz="685800">
                <a:lnSpc>
                  <a:spcPct val="90000"/>
                </a:lnSpc>
                <a:spcBef>
                  <a:spcPts val="500"/>
                </a:spcBef>
                <a:buFont typeface="Arial" panose="020B0604020202020204" pitchFamily="34" charset="0"/>
                <a:buChar char="•"/>
                <a:defRPr sz="2000">
                  <a:solidFill>
                    <a:schemeClr val="tx1"/>
                  </a:solidFill>
                  <a:latin typeface="Century Gothic" panose="020B0502020202020204" pitchFamily="34" charset="0"/>
                </a:defRPr>
              </a:lvl2pPr>
              <a:lvl3pPr marL="1143000" indent="-228600" defTabSz="685800">
                <a:lnSpc>
                  <a:spcPct val="90000"/>
                </a:lnSpc>
                <a:spcBef>
                  <a:spcPts val="500"/>
                </a:spcBef>
                <a:buFont typeface="Arial" panose="020B0604020202020204" pitchFamily="34" charset="0"/>
                <a:buChar char="•"/>
                <a:defRPr>
                  <a:solidFill>
                    <a:schemeClr val="tx1"/>
                  </a:solidFill>
                  <a:latin typeface="Century Gothic" panose="020B0502020202020204" pitchFamily="34" charset="0"/>
                </a:defRPr>
              </a:lvl3pPr>
              <a:lvl4pPr marL="1600200" indent="-228600" defTabSz="6858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4pPr>
              <a:lvl5pPr marL="2057400" indent="-228600" defTabSz="6858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5pPr>
              <a:lvl6pPr marL="25146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6pPr>
              <a:lvl7pPr marL="29718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7pPr>
              <a:lvl8pPr marL="34290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8pPr>
              <a:lvl9pPr marL="38862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9pPr>
            </a:lstStyle>
            <a:p>
              <a:pPr algn="ctr">
                <a:lnSpc>
                  <a:spcPct val="100000"/>
                </a:lnSpc>
                <a:spcBef>
                  <a:spcPct val="0"/>
                </a:spcBef>
                <a:buFontTx/>
                <a:buNone/>
              </a:pPr>
              <a:r>
                <a:rPr lang="en-US" altLang="en-US" sz="1400" b="1">
                  <a:solidFill>
                    <a:schemeClr val="accent1"/>
                  </a:solidFill>
                  <a:latin typeface="Arial" panose="020B0604020202020204" pitchFamily="34" charset="0"/>
                  <a:ea typeface="ヒラギノ角ゴ Pro W3" panose="020B0300000000000000" pitchFamily="34" charset="-128"/>
                  <a:cs typeface="Arial" panose="020B0604020202020204" pitchFamily="34" charset="0"/>
                </a:rPr>
                <a:t>Early</a:t>
              </a:r>
            </a:p>
            <a:p>
              <a:pPr algn="ctr">
                <a:lnSpc>
                  <a:spcPct val="100000"/>
                </a:lnSpc>
                <a:spcBef>
                  <a:spcPct val="0"/>
                </a:spcBef>
                <a:buFontTx/>
                <a:buNone/>
              </a:pPr>
              <a:r>
                <a:rPr lang="en-US" altLang="en-US" sz="1400" b="1">
                  <a:solidFill>
                    <a:schemeClr val="accent1"/>
                  </a:solidFill>
                  <a:latin typeface="Arial" panose="020B0604020202020204" pitchFamily="34" charset="0"/>
                  <a:ea typeface="ヒラギノ角ゴ Pro W3" panose="020B0300000000000000" pitchFamily="34" charset="-128"/>
                  <a:cs typeface="Arial" panose="020B0604020202020204" pitchFamily="34" charset="0"/>
                </a:rPr>
                <a:t>treatment</a:t>
              </a:r>
            </a:p>
          </p:txBody>
        </p:sp>
        <p:cxnSp>
          <p:nvCxnSpPr>
            <p:cNvPr id="54" name="Straight Connector 53">
              <a:extLst>
                <a:ext uri="{FF2B5EF4-FFF2-40B4-BE49-F238E27FC236}">
                  <a16:creationId xmlns:a16="http://schemas.microsoft.com/office/drawing/2014/main" id="{3057F97B-B506-7A4F-2A18-5BA9E7E9EE6F}"/>
                </a:ext>
              </a:extLst>
            </p:cNvPr>
            <p:cNvCxnSpPr/>
            <p:nvPr/>
          </p:nvCxnSpPr>
          <p:spPr>
            <a:xfrm>
              <a:off x="3675063" y="4492625"/>
              <a:ext cx="0" cy="196850"/>
            </a:xfrm>
            <a:prstGeom prst="line">
              <a:avLst/>
            </a:prstGeom>
            <a:ln w="12700">
              <a:solidFill>
                <a:schemeClr val="accent1"/>
              </a:solidFill>
              <a:tailEnd type="none"/>
            </a:ln>
            <a:effectLst/>
          </p:spPr>
          <p:style>
            <a:lnRef idx="2">
              <a:schemeClr val="accent1"/>
            </a:lnRef>
            <a:fillRef idx="0">
              <a:schemeClr val="accent1"/>
            </a:fillRef>
            <a:effectRef idx="1">
              <a:schemeClr val="accent1"/>
            </a:effectRef>
            <a:fontRef idx="minor">
              <a:schemeClr val="tx1"/>
            </a:fontRef>
          </p:style>
        </p:cxnSp>
        <p:sp>
          <p:nvSpPr>
            <p:cNvPr id="120861" name="Rectangle 5">
              <a:extLst>
                <a:ext uri="{FF2B5EF4-FFF2-40B4-BE49-F238E27FC236}">
                  <a16:creationId xmlns:a16="http://schemas.microsoft.com/office/drawing/2014/main" id="{1EFF306D-7794-BDF1-3508-C1655BAA2F3E}"/>
                </a:ext>
              </a:extLst>
            </p:cNvPr>
            <p:cNvSpPr>
              <a:spLocks noChangeArrowheads="1"/>
            </p:cNvSpPr>
            <p:nvPr/>
          </p:nvSpPr>
          <p:spPr bwMode="auto">
            <a:xfrm>
              <a:off x="4438651" y="4689475"/>
              <a:ext cx="1604963" cy="349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685800">
                <a:lnSpc>
                  <a:spcPct val="90000"/>
                </a:lnSpc>
                <a:spcBef>
                  <a:spcPts val="1000"/>
                </a:spcBef>
                <a:buFont typeface="Arial" panose="020B0604020202020204" pitchFamily="34" charset="0"/>
                <a:buChar char="•"/>
                <a:defRPr sz="2200">
                  <a:solidFill>
                    <a:schemeClr val="tx1"/>
                  </a:solidFill>
                  <a:latin typeface="Century Gothic" panose="020B0502020202020204" pitchFamily="34" charset="0"/>
                </a:defRPr>
              </a:lvl1pPr>
              <a:lvl2pPr marL="742950" indent="-285750" defTabSz="685800">
                <a:lnSpc>
                  <a:spcPct val="90000"/>
                </a:lnSpc>
                <a:spcBef>
                  <a:spcPts val="500"/>
                </a:spcBef>
                <a:buFont typeface="Arial" panose="020B0604020202020204" pitchFamily="34" charset="0"/>
                <a:buChar char="•"/>
                <a:defRPr sz="2000">
                  <a:solidFill>
                    <a:schemeClr val="tx1"/>
                  </a:solidFill>
                  <a:latin typeface="Century Gothic" panose="020B0502020202020204" pitchFamily="34" charset="0"/>
                </a:defRPr>
              </a:lvl2pPr>
              <a:lvl3pPr marL="1143000" indent="-228600" defTabSz="685800">
                <a:lnSpc>
                  <a:spcPct val="90000"/>
                </a:lnSpc>
                <a:spcBef>
                  <a:spcPts val="500"/>
                </a:spcBef>
                <a:buFont typeface="Arial" panose="020B0604020202020204" pitchFamily="34" charset="0"/>
                <a:buChar char="•"/>
                <a:defRPr>
                  <a:solidFill>
                    <a:schemeClr val="tx1"/>
                  </a:solidFill>
                  <a:latin typeface="Century Gothic" panose="020B0502020202020204" pitchFamily="34" charset="0"/>
                </a:defRPr>
              </a:lvl3pPr>
              <a:lvl4pPr marL="1600200" indent="-228600" defTabSz="6858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4pPr>
              <a:lvl5pPr marL="2057400" indent="-228600" defTabSz="685800">
                <a:lnSpc>
                  <a:spcPct val="90000"/>
                </a:lnSpc>
                <a:spcBef>
                  <a:spcPts val="500"/>
                </a:spcBef>
                <a:buFont typeface="Arial" panose="020B0604020202020204" pitchFamily="34" charset="0"/>
                <a:buChar char="•"/>
                <a:defRPr sz="1600">
                  <a:solidFill>
                    <a:schemeClr val="tx1"/>
                  </a:solidFill>
                  <a:latin typeface="Century Gothic" panose="020B0502020202020204" pitchFamily="34" charset="0"/>
                </a:defRPr>
              </a:lvl5pPr>
              <a:lvl6pPr marL="25146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6pPr>
              <a:lvl7pPr marL="29718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7pPr>
              <a:lvl8pPr marL="34290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8pPr>
              <a:lvl9pPr marL="3886200" indent="-228600" defTabSz="6858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entury Gothic" panose="020B0502020202020204" pitchFamily="34" charset="0"/>
                </a:defRPr>
              </a:lvl9pPr>
            </a:lstStyle>
            <a:p>
              <a:pPr algn="ctr">
                <a:lnSpc>
                  <a:spcPct val="100000"/>
                </a:lnSpc>
                <a:spcBef>
                  <a:spcPct val="0"/>
                </a:spcBef>
                <a:buFontTx/>
                <a:buNone/>
              </a:pPr>
              <a:r>
                <a:rPr lang="en-US" altLang="en-US" sz="1400">
                  <a:solidFill>
                    <a:schemeClr val="accent1"/>
                  </a:solidFill>
                  <a:latin typeface="Arial" panose="020B0604020202020204" pitchFamily="34" charset="0"/>
                  <a:ea typeface="ヒラギノ角ゴ Pro W3" panose="020B0300000000000000" pitchFamily="34" charset="-128"/>
                  <a:cs typeface="Arial" panose="020B0604020202020204" pitchFamily="34" charset="0"/>
                </a:rPr>
                <a:t>Late</a:t>
              </a:r>
            </a:p>
            <a:p>
              <a:pPr algn="ctr">
                <a:lnSpc>
                  <a:spcPct val="100000"/>
                </a:lnSpc>
                <a:spcBef>
                  <a:spcPct val="0"/>
                </a:spcBef>
                <a:buFontTx/>
                <a:buNone/>
              </a:pPr>
              <a:r>
                <a:rPr lang="en-US" altLang="en-US" sz="1400">
                  <a:solidFill>
                    <a:schemeClr val="accent1"/>
                  </a:solidFill>
                  <a:latin typeface="Arial" panose="020B0604020202020204" pitchFamily="34" charset="0"/>
                  <a:ea typeface="ヒラギノ角ゴ Pro W3" panose="020B0300000000000000" pitchFamily="34" charset="-128"/>
                  <a:cs typeface="Arial" panose="020B0604020202020204" pitchFamily="34" charset="0"/>
                </a:rPr>
                <a:t>treatment</a:t>
              </a:r>
            </a:p>
          </p:txBody>
        </p:sp>
        <p:cxnSp>
          <p:nvCxnSpPr>
            <p:cNvPr id="57" name="Straight Connector 56">
              <a:extLst>
                <a:ext uri="{FF2B5EF4-FFF2-40B4-BE49-F238E27FC236}">
                  <a16:creationId xmlns:a16="http://schemas.microsoft.com/office/drawing/2014/main" id="{C2DD2644-C8A9-6DFB-8520-E075CCF27198}"/>
                </a:ext>
              </a:extLst>
            </p:cNvPr>
            <p:cNvCxnSpPr/>
            <p:nvPr/>
          </p:nvCxnSpPr>
          <p:spPr>
            <a:xfrm>
              <a:off x="5241925" y="4492625"/>
              <a:ext cx="0" cy="196850"/>
            </a:xfrm>
            <a:prstGeom prst="line">
              <a:avLst/>
            </a:prstGeom>
            <a:ln w="12700">
              <a:solidFill>
                <a:schemeClr val="accent1"/>
              </a:solidFill>
              <a:tailEnd type="none"/>
            </a:ln>
            <a:effectLst/>
          </p:spPr>
          <p:style>
            <a:lnRef idx="2">
              <a:schemeClr val="accent1"/>
            </a:lnRef>
            <a:fillRef idx="0">
              <a:schemeClr val="accent1"/>
            </a:fillRef>
            <a:effectRef idx="1">
              <a:schemeClr val="accent1"/>
            </a:effectRef>
            <a:fontRef idx="minor">
              <a:schemeClr val="tx1"/>
            </a:fontRef>
          </p:style>
        </p:cxnSp>
      </p:grpSp>
      <p:sp>
        <p:nvSpPr>
          <p:cNvPr id="2" name="TextBox 1">
            <a:extLst>
              <a:ext uri="{FF2B5EF4-FFF2-40B4-BE49-F238E27FC236}">
                <a16:creationId xmlns:a16="http://schemas.microsoft.com/office/drawing/2014/main" id="{B2E9BECC-27AE-4615-34C3-9F7CC199338F}"/>
              </a:ext>
            </a:extLst>
          </p:cNvPr>
          <p:cNvSpPr txBox="1"/>
          <p:nvPr/>
        </p:nvSpPr>
        <p:spPr>
          <a:xfrm>
            <a:off x="2687444" y="6133171"/>
            <a:ext cx="184731" cy="369332"/>
          </a:xfrm>
          <a:prstGeom prst="rect">
            <a:avLst/>
          </a:prstGeom>
          <a:noFill/>
        </p:spPr>
        <p:txBody>
          <a:bodyPr wrap="none" rtlCol="0">
            <a:spAutoFit/>
          </a:bodyPr>
          <a:lstStyle/>
          <a:p>
            <a:endParaRPr lang="en-US" dirty="0"/>
          </a:p>
        </p:txBody>
      </p:sp>
      <p:sp>
        <p:nvSpPr>
          <p:cNvPr id="10" name="Footer Placeholder 9">
            <a:extLst>
              <a:ext uri="{FF2B5EF4-FFF2-40B4-BE49-F238E27FC236}">
                <a16:creationId xmlns:a16="http://schemas.microsoft.com/office/drawing/2014/main" id="{61B882A5-3AE8-7460-D5B8-D7E3167D4977}"/>
              </a:ext>
            </a:extLst>
          </p:cNvPr>
          <p:cNvSpPr>
            <a:spLocks noGrp="1"/>
          </p:cNvSpPr>
          <p:nvPr>
            <p:ph type="ftr" sz="quarter" idx="3"/>
          </p:nvPr>
        </p:nvSpPr>
        <p:spPr/>
        <p:txBody>
          <a:bodyPr/>
          <a:lstStyle/>
          <a:p>
            <a:r>
              <a:rPr lang="en-US"/>
              <a:t>MS, multiple sclerosis.
Giovanonni G, et al. </a:t>
            </a:r>
            <a:r>
              <a:rPr lang="en-US" i="1"/>
              <a:t>Mult Scler Relat Disord</a:t>
            </a:r>
            <a:r>
              <a:rPr lang="en-US"/>
              <a:t>. 2016;9:S5-S48.</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8025-D0D5-801F-E3FF-43FD4243FA74}"/>
              </a:ext>
            </a:extLst>
          </p:cNvPr>
          <p:cNvSpPr>
            <a:spLocks noGrp="1"/>
          </p:cNvSpPr>
          <p:nvPr>
            <p:ph type="title"/>
          </p:nvPr>
        </p:nvSpPr>
        <p:spPr>
          <a:xfrm>
            <a:off x="609600" y="199505"/>
            <a:ext cx="10744200" cy="1185577"/>
          </a:xfrm>
        </p:spPr>
        <p:txBody>
          <a:bodyPr/>
          <a:lstStyle/>
          <a:p>
            <a:r>
              <a:rPr lang="en-US"/>
              <a:t>New MS Diagnostic Criteria – McDonald Criteria</a:t>
            </a:r>
            <a:endParaRPr lang="en-US" dirty="0"/>
          </a:p>
        </p:txBody>
      </p:sp>
      <p:sp>
        <p:nvSpPr>
          <p:cNvPr id="3" name="Content Placeholder 2">
            <a:extLst>
              <a:ext uri="{FF2B5EF4-FFF2-40B4-BE49-F238E27FC236}">
                <a16:creationId xmlns:a16="http://schemas.microsoft.com/office/drawing/2014/main" id="{FB52DB80-D1DD-8506-B050-65FE623FC3DB}"/>
              </a:ext>
            </a:extLst>
          </p:cNvPr>
          <p:cNvSpPr>
            <a:spLocks noGrp="1"/>
          </p:cNvSpPr>
          <p:nvPr>
            <p:ph idx="1"/>
          </p:nvPr>
        </p:nvSpPr>
        <p:spPr>
          <a:xfrm>
            <a:off x="609600" y="1477906"/>
            <a:ext cx="10744200" cy="4722477"/>
          </a:xfrm>
        </p:spPr>
        <p:txBody>
          <a:bodyPr>
            <a:normAutofit/>
          </a:bodyPr>
          <a:lstStyle/>
          <a:p>
            <a:r>
              <a:rPr lang="en-US" dirty="0"/>
              <a:t>Revisions to the MS diagnostic criteria over the past 2 decades have facilitated earlier diagnosis by including MRI benchmarks and, more recently, the inclusion of oligoclonal bands in CSF to support the essential features of MS diagnosis: dissemination in space and time</a:t>
            </a:r>
          </a:p>
          <a:p>
            <a:r>
              <a:rPr lang="en-US" dirty="0"/>
              <a:t>In a recent evaluated cohort of 785 persons with MS from 9 European centers, the median time to diagnosis was 58.5 months based on waiting for a second clinical event, 13.0 months based on the 2010 McDonald diagnostic criteria, and 3.2 months based on the 2017 McDonald criteria </a:t>
            </a:r>
          </a:p>
          <a:p>
            <a:r>
              <a:rPr lang="en-US" dirty="0"/>
              <a:t>Earlier diagnosis consequently has resulted in earlier treatment, even based on differences between the 2010 and 2017 criteria, which is associated with improved clinical outcomes for people with MS </a:t>
            </a:r>
          </a:p>
        </p:txBody>
      </p:sp>
      <p:sp>
        <p:nvSpPr>
          <p:cNvPr id="8" name="Footer Placeholder 7">
            <a:extLst>
              <a:ext uri="{FF2B5EF4-FFF2-40B4-BE49-F238E27FC236}">
                <a16:creationId xmlns:a16="http://schemas.microsoft.com/office/drawing/2014/main" id="{801B9315-097B-DD70-C75E-3B355DF40C8C}"/>
              </a:ext>
            </a:extLst>
          </p:cNvPr>
          <p:cNvSpPr>
            <a:spLocks noGrp="1"/>
          </p:cNvSpPr>
          <p:nvPr>
            <p:ph type="ftr" sz="quarter" idx="3"/>
          </p:nvPr>
        </p:nvSpPr>
        <p:spPr/>
        <p:txBody>
          <a:bodyPr/>
          <a:lstStyle/>
          <a:p>
            <a:r>
              <a:rPr lang="en-US"/>
              <a:t>CSF, cerebrospinal fluid; MRI, magnetic resonance imaging.
Thompson AJ, et al. </a:t>
            </a:r>
            <a:r>
              <a:rPr lang="en-US" i="1"/>
              <a:t>Lancet Neurol</a:t>
            </a:r>
            <a:r>
              <a:rPr lang="en-US"/>
              <a:t>. 2018, 17(2):162-73; Felippi M, et al. </a:t>
            </a:r>
            <a:r>
              <a:rPr lang="en-US" i="1"/>
              <a:t>Neurology</a:t>
            </a:r>
            <a:r>
              <a:rPr lang="en-US"/>
              <a:t>. 2022;98(1):e1-e14.</a:t>
            </a:r>
            <a:endParaRPr lang="en-US" dirty="0"/>
          </a:p>
        </p:txBody>
      </p:sp>
    </p:spTree>
    <p:extLst>
      <p:ext uri="{BB962C8B-B14F-4D97-AF65-F5344CB8AC3E}">
        <p14:creationId xmlns:p14="http://schemas.microsoft.com/office/powerpoint/2010/main" val="4245646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a:extLst>
              <a:ext uri="{FF2B5EF4-FFF2-40B4-BE49-F238E27FC236}">
                <a16:creationId xmlns:a16="http://schemas.microsoft.com/office/drawing/2014/main" id="{439C1C53-08E2-6854-4455-60779D73FA61}"/>
              </a:ext>
            </a:extLst>
          </p:cNvPr>
          <p:cNvSpPr>
            <a:spLocks noGrp="1"/>
          </p:cNvSpPr>
          <p:nvPr>
            <p:ph type="ftr" sz="quarter" idx="3"/>
          </p:nvPr>
        </p:nvSpPr>
        <p:spPr>
          <a:xfrm>
            <a:off x="609600" y="6356350"/>
            <a:ext cx="10744199" cy="442131"/>
          </a:xfrm>
        </p:spPr>
        <p:txBody>
          <a:bodyPr/>
          <a:lstStyle/>
          <a:p>
            <a:r>
              <a:rPr lang="en-US" dirty="0"/>
              <a:t>CI, confidence interval; EDSS, Expanded Disability Status Scale; HR, hazard ratio.
</a:t>
            </a:r>
            <a:r>
              <a:rPr lang="en-US" dirty="0" err="1"/>
              <a:t>Kavaliunas</a:t>
            </a:r>
            <a:r>
              <a:rPr lang="en-US" dirty="0"/>
              <a:t> A, et al. </a:t>
            </a:r>
            <a:r>
              <a:rPr lang="en-US" i="1" dirty="0" err="1"/>
              <a:t>Mult</a:t>
            </a:r>
            <a:r>
              <a:rPr lang="en-US" i="1" dirty="0"/>
              <a:t> </a:t>
            </a:r>
            <a:r>
              <a:rPr lang="en-US" i="1" dirty="0" err="1"/>
              <a:t>Scler</a:t>
            </a:r>
            <a:r>
              <a:rPr lang="en-US" dirty="0"/>
              <a:t>. 2017;23(9):1233-40</a:t>
            </a:r>
          </a:p>
        </p:txBody>
      </p:sp>
      <p:sp>
        <p:nvSpPr>
          <p:cNvPr id="2" name="Title 1">
            <a:extLst>
              <a:ext uri="{FF2B5EF4-FFF2-40B4-BE49-F238E27FC236}">
                <a16:creationId xmlns:a16="http://schemas.microsoft.com/office/drawing/2014/main" id="{A60A52AB-FC54-D945-97EC-7140F5E0100A}"/>
              </a:ext>
            </a:extLst>
          </p:cNvPr>
          <p:cNvSpPr>
            <a:spLocks noGrp="1"/>
          </p:cNvSpPr>
          <p:nvPr>
            <p:ph type="title"/>
          </p:nvPr>
        </p:nvSpPr>
        <p:spPr>
          <a:xfrm>
            <a:off x="609600" y="199505"/>
            <a:ext cx="10744200" cy="1185577"/>
          </a:xfrm>
        </p:spPr>
        <p:txBody>
          <a:bodyPr>
            <a:normAutofit/>
          </a:bodyPr>
          <a:lstStyle/>
          <a:p>
            <a:r>
              <a:rPr lang="en-US" dirty="0"/>
              <a:t>Importance of Early Treatment Initiation in the Clinical Course of Multiple Sclerosis</a:t>
            </a:r>
          </a:p>
        </p:txBody>
      </p:sp>
      <p:sp>
        <p:nvSpPr>
          <p:cNvPr id="3" name="Content Placeholder 2">
            <a:extLst>
              <a:ext uri="{FF2B5EF4-FFF2-40B4-BE49-F238E27FC236}">
                <a16:creationId xmlns:a16="http://schemas.microsoft.com/office/drawing/2014/main" id="{AE69579E-42F0-2901-3DAE-89DF3E45E925}"/>
              </a:ext>
            </a:extLst>
          </p:cNvPr>
          <p:cNvSpPr>
            <a:spLocks noGrp="1"/>
          </p:cNvSpPr>
          <p:nvPr>
            <p:ph idx="1"/>
          </p:nvPr>
        </p:nvSpPr>
        <p:spPr>
          <a:xfrm>
            <a:off x="609600" y="1477906"/>
            <a:ext cx="10744200" cy="4722477"/>
          </a:xfrm>
        </p:spPr>
        <p:txBody>
          <a:bodyPr>
            <a:noAutofit/>
          </a:bodyPr>
          <a:lstStyle/>
          <a:p>
            <a:r>
              <a:rPr lang="en-US" sz="1800" dirty="0"/>
              <a:t>A Swedish study evaluated 639 patients diagnosed with MS from 2001 to 2007. The median follow-up time was 99 months (8.25 years)</a:t>
            </a:r>
          </a:p>
          <a:p>
            <a:r>
              <a:rPr lang="en-US" sz="1800" dirty="0"/>
              <a:t>Cox regression models were applied to identify factors correlating with the outcome variable defined as time from treatment start to irreversible score 4 of the Expanded Disability Status Scale (EDSS)</a:t>
            </a:r>
          </a:p>
          <a:p>
            <a:r>
              <a:rPr lang="en-US" sz="1800" b="1" dirty="0"/>
              <a:t>Results: </a:t>
            </a:r>
            <a:r>
              <a:rPr lang="en-US" sz="1800" dirty="0"/>
              <a:t>Patients initiated on treatment later had a greater risk of reaching EDSS 4 (HR 1.074, 95% CI, 1.048-1.101); this risk increased by </a:t>
            </a:r>
            <a:r>
              <a:rPr lang="en-US" sz="1800" b="1" dirty="0"/>
              <a:t>7.4%</a:t>
            </a:r>
            <a:r>
              <a:rPr lang="en-US" sz="1800" dirty="0"/>
              <a:t> for every year of delay in treatment start after MS onset</a:t>
            </a:r>
          </a:p>
          <a:p>
            <a:r>
              <a:rPr lang="en-US" sz="1800" dirty="0"/>
              <a:t>Patients who started treatment after 3 years from MS onset reached the outcome sooner (HR 2.64, 95% CI, 1.71-4.08) compared with those who started treatment within 1 year of MS onset </a:t>
            </a:r>
          </a:p>
          <a:p>
            <a:r>
              <a:rPr lang="en-US" sz="1800" dirty="0"/>
              <a:t>Baseline EDSS and age at onset were also found to be predictive factors of disability progression</a:t>
            </a:r>
          </a:p>
          <a:p>
            <a:r>
              <a:rPr lang="en-US" sz="1800" b="1" dirty="0"/>
              <a:t>Conclusion:</a:t>
            </a:r>
            <a:r>
              <a:rPr lang="en-US" sz="1800" dirty="0"/>
              <a:t> Early treatment initiation was associated with better clinical outcomes. In addition, the study confirmed the well-established prognostic factors of late age at onset and early disability</a:t>
            </a:r>
          </a:p>
        </p:txBody>
      </p:sp>
    </p:spTree>
    <p:extLst>
      <p:ext uri="{BB962C8B-B14F-4D97-AF65-F5344CB8AC3E}">
        <p14:creationId xmlns:p14="http://schemas.microsoft.com/office/powerpoint/2010/main" val="1758271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045F2-F492-9F9D-6395-09DB765CA912}"/>
              </a:ext>
            </a:extLst>
          </p:cNvPr>
          <p:cNvSpPr>
            <a:spLocks noGrp="1"/>
          </p:cNvSpPr>
          <p:nvPr>
            <p:ph type="title"/>
          </p:nvPr>
        </p:nvSpPr>
        <p:spPr>
          <a:xfrm>
            <a:off x="609600" y="199505"/>
            <a:ext cx="10744200" cy="1185577"/>
          </a:xfrm>
        </p:spPr>
        <p:txBody>
          <a:bodyPr/>
          <a:lstStyle/>
          <a:p>
            <a:r>
              <a:rPr lang="en-US" dirty="0"/>
              <a:t>Early Therapy After Diagnosis Benefit for Delaying Disability</a:t>
            </a:r>
          </a:p>
        </p:txBody>
      </p:sp>
      <p:sp>
        <p:nvSpPr>
          <p:cNvPr id="3" name="Content Placeholder 2">
            <a:extLst>
              <a:ext uri="{FF2B5EF4-FFF2-40B4-BE49-F238E27FC236}">
                <a16:creationId xmlns:a16="http://schemas.microsoft.com/office/drawing/2014/main" id="{00D2DC99-AC0E-2DC9-3A89-205C0EE016FD}"/>
              </a:ext>
            </a:extLst>
          </p:cNvPr>
          <p:cNvSpPr>
            <a:spLocks noGrp="1"/>
          </p:cNvSpPr>
          <p:nvPr>
            <p:ph idx="1"/>
          </p:nvPr>
        </p:nvSpPr>
        <p:spPr>
          <a:xfrm>
            <a:off x="609600" y="1477906"/>
            <a:ext cx="10744200" cy="4722477"/>
          </a:xfrm>
        </p:spPr>
        <p:txBody>
          <a:bodyPr>
            <a:normAutofit/>
          </a:bodyPr>
          <a:lstStyle/>
          <a:p>
            <a:r>
              <a:rPr lang="en-US" dirty="0"/>
              <a:t>A large retrospective evaluation of a Danish registry compared the outcome between patients started early on DMT (within first 2 years) versus those who started later (&gt;2 years) </a:t>
            </a:r>
          </a:p>
          <a:p>
            <a:r>
              <a:rPr lang="en-US" dirty="0"/>
              <a:t>Patients who started treatment with DMT later reached an EDSS score of 6 (need of a cane in ambulation) more quickly (a 42% increased HR) compared with patients who started early, and the delay in treatment initiation showed a tendency to shorten time to death</a:t>
            </a:r>
          </a:p>
          <a:p>
            <a:r>
              <a:rPr lang="en-US" dirty="0"/>
              <a:t>Mortality also increased by 38% in the group that initiated treatment later</a:t>
            </a:r>
          </a:p>
        </p:txBody>
      </p:sp>
      <p:sp>
        <p:nvSpPr>
          <p:cNvPr id="8" name="Footer Placeholder 7">
            <a:extLst>
              <a:ext uri="{FF2B5EF4-FFF2-40B4-BE49-F238E27FC236}">
                <a16:creationId xmlns:a16="http://schemas.microsoft.com/office/drawing/2014/main" id="{96CE73CE-A6D9-AFB1-C37A-32346E4A3C56}"/>
              </a:ext>
            </a:extLst>
          </p:cNvPr>
          <p:cNvSpPr>
            <a:spLocks noGrp="1"/>
          </p:cNvSpPr>
          <p:nvPr>
            <p:ph type="ftr" sz="quarter" idx="3"/>
          </p:nvPr>
        </p:nvSpPr>
        <p:spPr/>
        <p:txBody>
          <a:bodyPr/>
          <a:lstStyle/>
          <a:p>
            <a:r>
              <a:rPr lang="en-US" dirty="0"/>
              <a:t>DMT, disease-modifying therapy.
Chalmer TA, et al. </a:t>
            </a:r>
            <a:r>
              <a:rPr lang="en-US" i="1" dirty="0" err="1"/>
              <a:t>Eur</a:t>
            </a:r>
            <a:r>
              <a:rPr lang="en-US" i="1" dirty="0"/>
              <a:t> J Neurol</a:t>
            </a:r>
            <a:r>
              <a:rPr lang="en-US" dirty="0"/>
              <a:t>. 2018;25(10):1262-e110.</a:t>
            </a:r>
          </a:p>
        </p:txBody>
      </p:sp>
    </p:spTree>
    <p:extLst>
      <p:ext uri="{BB962C8B-B14F-4D97-AF65-F5344CB8AC3E}">
        <p14:creationId xmlns:p14="http://schemas.microsoft.com/office/powerpoint/2010/main" val="178512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82489-AF25-F2F7-795A-F42EEE1F3BE6}"/>
              </a:ext>
            </a:extLst>
          </p:cNvPr>
          <p:cNvSpPr>
            <a:spLocks noGrp="1"/>
          </p:cNvSpPr>
          <p:nvPr>
            <p:ph type="title"/>
          </p:nvPr>
        </p:nvSpPr>
        <p:spPr>
          <a:xfrm>
            <a:off x="609600" y="199505"/>
            <a:ext cx="10744200" cy="1185577"/>
          </a:xfrm>
        </p:spPr>
        <p:txBody>
          <a:bodyPr>
            <a:noAutofit/>
          </a:bodyPr>
          <a:lstStyle/>
          <a:p>
            <a:r>
              <a:rPr lang="en-US" sz="2600" dirty="0"/>
              <a:t>Association of Very Early Treatment Initiation with the Risk of Long-Term Disability in Patients with a First Demyelinating Event</a:t>
            </a:r>
          </a:p>
        </p:txBody>
      </p:sp>
      <p:sp>
        <p:nvSpPr>
          <p:cNvPr id="3" name="Content Placeholder 2">
            <a:extLst>
              <a:ext uri="{FF2B5EF4-FFF2-40B4-BE49-F238E27FC236}">
                <a16:creationId xmlns:a16="http://schemas.microsoft.com/office/drawing/2014/main" id="{7CF2EED2-CD83-1B97-C639-EE3A92E7620C}"/>
              </a:ext>
            </a:extLst>
          </p:cNvPr>
          <p:cNvSpPr>
            <a:spLocks noGrp="1"/>
          </p:cNvSpPr>
          <p:nvPr>
            <p:ph idx="1"/>
          </p:nvPr>
        </p:nvSpPr>
        <p:spPr>
          <a:xfrm>
            <a:off x="609600" y="1477906"/>
            <a:ext cx="10744200" cy="4722477"/>
          </a:xfrm>
        </p:spPr>
        <p:txBody>
          <a:bodyPr>
            <a:normAutofit fontScale="85000" lnSpcReduction="10000"/>
          </a:bodyPr>
          <a:lstStyle/>
          <a:p>
            <a:r>
              <a:rPr lang="en-US" dirty="0"/>
              <a:t>Study evaluating the association of receiving very early treatment with the risk of long-term disability including an MR score (MRS: 1-5 based on number of lesions, location, gad enhancing lesions) in patients with a first demyelinating event (Barcelona study) </a:t>
            </a:r>
          </a:p>
          <a:p>
            <a:r>
              <a:rPr lang="en-US" dirty="0"/>
              <a:t>Comparison between 3 groups: patients treated within 6 months, between 6-16 months and over 16 months</a:t>
            </a:r>
          </a:p>
          <a:p>
            <a:r>
              <a:rPr lang="en-US" dirty="0"/>
              <a:t>Very early treatment decreased the risk of reaching EDSS of 3.0 (HR 0.55, 95% CI 0.32-0.97), converting to SPMS (HR 0.40, 95% CI 0.19-0.85), and sustained disease progression at 12 months after treatment initiation (HR 0.50, 95% CI 0.29-0.84) when compared with patients from the delayed treatment group</a:t>
            </a:r>
          </a:p>
          <a:p>
            <a:r>
              <a:rPr lang="en-US" dirty="0"/>
              <a:t>Patients from the first group had a lower disability progression rate (</a:t>
            </a:r>
            <a:r>
              <a:rPr lang="el-GR" dirty="0"/>
              <a:t>β </a:t>
            </a:r>
            <a:r>
              <a:rPr lang="en-US" dirty="0"/>
              <a:t>estimate -0.009, 95% CI -0.016 to -0.002) and a lower severe disability measured by the Patient-Determined Disease Step (</a:t>
            </a:r>
            <a:r>
              <a:rPr lang="el-GR" dirty="0"/>
              <a:t>β </a:t>
            </a:r>
            <a:r>
              <a:rPr lang="en-US" dirty="0"/>
              <a:t>estimate -0.52, 95% CI -0.91 to -0.13) than those from the third  group</a:t>
            </a:r>
          </a:p>
          <a:p>
            <a:r>
              <a:rPr lang="en-US" dirty="0"/>
              <a:t>Treatment initiation at very early stages ( after first demyelinating disease) was associated with a reduction in the risk of long-term disability accrual in patients with a first demyelinating event</a:t>
            </a:r>
          </a:p>
        </p:txBody>
      </p:sp>
      <p:sp>
        <p:nvSpPr>
          <p:cNvPr id="8" name="Footer Placeholder 7">
            <a:extLst>
              <a:ext uri="{FF2B5EF4-FFF2-40B4-BE49-F238E27FC236}">
                <a16:creationId xmlns:a16="http://schemas.microsoft.com/office/drawing/2014/main" id="{48D56A07-C1FC-D9CD-3559-DF83501A1CD6}"/>
              </a:ext>
            </a:extLst>
          </p:cNvPr>
          <p:cNvSpPr>
            <a:spLocks noGrp="1"/>
          </p:cNvSpPr>
          <p:nvPr>
            <p:ph type="ftr" sz="quarter" idx="3"/>
          </p:nvPr>
        </p:nvSpPr>
        <p:spPr/>
        <p:txBody>
          <a:bodyPr/>
          <a:lstStyle/>
          <a:p>
            <a:r>
              <a:rPr lang="en-US" dirty="0"/>
              <a:t>gad, gadolinium; MR, magnetic resonance; MRS, magnetic resonance score; SPMS, secondary progressive multiple sclerosis. 
</a:t>
            </a:r>
            <a:r>
              <a:rPr lang="en-US" dirty="0" err="1"/>
              <a:t>Cobo-Calbo</a:t>
            </a:r>
            <a:r>
              <a:rPr lang="en-US" dirty="0"/>
              <a:t> A, et al. </a:t>
            </a:r>
            <a:r>
              <a:rPr lang="en-US" i="1" dirty="0"/>
              <a:t>Neurology</a:t>
            </a:r>
            <a:r>
              <a:rPr lang="en-US" dirty="0"/>
              <a:t>. 2023;101(13):e1280-e1292.</a:t>
            </a:r>
          </a:p>
        </p:txBody>
      </p:sp>
    </p:spTree>
    <p:extLst>
      <p:ext uri="{BB962C8B-B14F-4D97-AF65-F5344CB8AC3E}">
        <p14:creationId xmlns:p14="http://schemas.microsoft.com/office/powerpoint/2010/main" val="3458371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DA1F3-731D-9290-E568-601C8A1D8EEE}"/>
              </a:ext>
            </a:extLst>
          </p:cNvPr>
          <p:cNvSpPr>
            <a:spLocks noGrp="1"/>
          </p:cNvSpPr>
          <p:nvPr>
            <p:ph type="title"/>
          </p:nvPr>
        </p:nvSpPr>
        <p:spPr>
          <a:xfrm>
            <a:off x="609600" y="199505"/>
            <a:ext cx="10744200" cy="1185577"/>
          </a:xfrm>
        </p:spPr>
        <p:txBody>
          <a:bodyPr/>
          <a:lstStyle/>
          <a:p>
            <a:r>
              <a:rPr lang="en-US" dirty="0"/>
              <a:t>Conclusion </a:t>
            </a:r>
          </a:p>
        </p:txBody>
      </p:sp>
      <p:sp>
        <p:nvSpPr>
          <p:cNvPr id="3" name="Content Placeholder 2">
            <a:extLst>
              <a:ext uri="{FF2B5EF4-FFF2-40B4-BE49-F238E27FC236}">
                <a16:creationId xmlns:a16="http://schemas.microsoft.com/office/drawing/2014/main" id="{CBF372AD-2840-1B32-2EDB-A1AE86A78E72}"/>
              </a:ext>
            </a:extLst>
          </p:cNvPr>
          <p:cNvSpPr>
            <a:spLocks noGrp="1"/>
          </p:cNvSpPr>
          <p:nvPr>
            <p:ph idx="1"/>
          </p:nvPr>
        </p:nvSpPr>
        <p:spPr>
          <a:xfrm>
            <a:off x="609600" y="1477906"/>
            <a:ext cx="10744200" cy="4722477"/>
          </a:xfrm>
        </p:spPr>
        <p:txBody>
          <a:bodyPr/>
          <a:lstStyle/>
          <a:p>
            <a:endParaRPr lang="en-US" altLang="en-US" dirty="0"/>
          </a:p>
          <a:p>
            <a:r>
              <a:rPr lang="en-US" altLang="en-US" dirty="0"/>
              <a:t>The new McDonald criteria provide an earlier diagnosis of MS</a:t>
            </a:r>
          </a:p>
          <a:p>
            <a:r>
              <a:rPr lang="en-US" altLang="en-US" dirty="0"/>
              <a:t>Earlier diagnosis offers the opportunity to initiate earlier therapy</a:t>
            </a:r>
          </a:p>
          <a:p>
            <a:r>
              <a:rPr lang="en-US" altLang="en-US" dirty="0"/>
              <a:t>Earlier therapy initiation delays long term progression</a:t>
            </a:r>
          </a:p>
          <a:p>
            <a:r>
              <a:rPr lang="en-US" altLang="en-US" dirty="0"/>
              <a:t>Follow the specific criteria recommendations (to r/o atypical presentation) to prevent misdiagnosis</a:t>
            </a:r>
          </a:p>
          <a:p>
            <a:endParaRPr lang="en-US" dirty="0"/>
          </a:p>
        </p:txBody>
      </p:sp>
      <p:sp>
        <p:nvSpPr>
          <p:cNvPr id="8" name="Footer Placeholder 7">
            <a:extLst>
              <a:ext uri="{FF2B5EF4-FFF2-40B4-BE49-F238E27FC236}">
                <a16:creationId xmlns:a16="http://schemas.microsoft.com/office/drawing/2014/main" id="{A16921D1-BBC9-C3C5-EFF5-5E74C34A4CB1}"/>
              </a:ext>
            </a:extLst>
          </p:cNvPr>
          <p:cNvSpPr>
            <a:spLocks noGrp="1"/>
          </p:cNvSpPr>
          <p:nvPr>
            <p:ph type="ftr" sz="quarter" idx="3"/>
          </p:nvPr>
        </p:nvSpPr>
        <p:spPr/>
        <p:txBody>
          <a:bodyPr/>
          <a:lstStyle/>
          <a:p>
            <a:r>
              <a:rPr lang="en-US"/>
              <a:t>r/o, rule out. </a:t>
            </a:r>
          </a:p>
        </p:txBody>
      </p:sp>
    </p:spTree>
    <p:extLst>
      <p:ext uri="{BB962C8B-B14F-4D97-AF65-F5344CB8AC3E}">
        <p14:creationId xmlns:p14="http://schemas.microsoft.com/office/powerpoint/2010/main" val="322320742"/>
      </p:ext>
    </p:extLst>
  </p:cSld>
  <p:clrMapOvr>
    <a:masterClrMapping/>
  </p:clrMapOvr>
</p:sld>
</file>

<file path=ppt/theme/theme1.xml><?xml version="1.0" encoding="utf-8"?>
<a:theme xmlns:a="http://schemas.openxmlformats.org/drawingml/2006/main" name="Neurology-Theme-2023">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rology-Theme-2023" id="{BF4BFBD8-ACBB-FF46-8521-64AEA4B95199}" vid="{B3AE9A93-9541-9646-821D-9964A1A6F7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5" ma:contentTypeDescription="Create a new document." ma:contentTypeScope="" ma:versionID="253f81baf9dbeeb19c3962fd02be5c00">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6fed9c7c03c97ba4c9dbb438d9c3bb9b"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2404AA-A9EF-4E59-B722-AEC57BB60A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8bbac-cce3-475c-b9fe-65ecbcec7edd"/>
    <ds:schemaRef ds:uri="f55e9ad1-4522-4e5b-8d2e-6f450f6d94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5C69051-5703-4A88-8481-2583B7B6D9EC}">
  <ds:schemaRefs>
    <ds:schemaRef ds:uri="http://schemas.microsoft.com/office/2006/metadata/properties"/>
    <ds:schemaRef ds:uri="http://schemas.microsoft.com/office/infopath/2007/PartnerControls"/>
    <ds:schemaRef ds:uri="f55e9ad1-4522-4e5b-8d2e-6f450f6d945f"/>
    <ds:schemaRef ds:uri="a9d8bbac-cce3-475c-b9fe-65ecbcec7edd"/>
  </ds:schemaRefs>
</ds:datastoreItem>
</file>

<file path=customXml/itemProps3.xml><?xml version="1.0" encoding="utf-8"?>
<ds:datastoreItem xmlns:ds="http://schemas.openxmlformats.org/officeDocument/2006/customXml" ds:itemID="{560C9151-9802-4EC4-8196-C0FDA316ED3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Neurology-Theme-2023</Template>
  <TotalTime>371</TotalTime>
  <Words>1297</Words>
  <Application>Microsoft Macintosh PowerPoint</Application>
  <PresentationFormat>Widescreen</PresentationFormat>
  <Paragraphs>79</Paragraphs>
  <Slides>10</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Calibri Light</vt:lpstr>
      <vt:lpstr>Century Gothic</vt:lpstr>
      <vt:lpstr>Trebuchet MS</vt:lpstr>
      <vt:lpstr>Neurology-Theme-2023</vt:lpstr>
      <vt:lpstr>Office Theme</vt:lpstr>
      <vt:lpstr>Missed Opportunities in Multiple Sclerosis Care: Increasing HCP Awareness of Early Diagnostic Delays </vt:lpstr>
      <vt:lpstr>PowerPoint Presentation</vt:lpstr>
      <vt:lpstr>Disclaimer</vt:lpstr>
      <vt:lpstr>Why Is an Early Diagnosis Important?</vt:lpstr>
      <vt:lpstr>New MS Diagnostic Criteria – McDonald Criteria</vt:lpstr>
      <vt:lpstr>Importance of Early Treatment Initiation in the Clinical Course of Multiple Sclerosis</vt:lpstr>
      <vt:lpstr>Early Therapy After Diagnosis Benefit for Delaying Disability</vt:lpstr>
      <vt:lpstr>Association of Very Early Treatment Initiation with the Risk of Long-Term Disability in Patients with a First Demyelinating Event</vt:lpstr>
      <vt:lpstr>Conclusion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Missed Opportunities in Multiple Sclerosis Care: Increasing HCP Awareness of Early Diagnostic Delays </dc:title>
  <dc:subject/>
  <dc:creator/>
  <cp:keywords/>
  <dc:description/>
  <cp:lastModifiedBy>Moriah Diethorn</cp:lastModifiedBy>
  <cp:revision>30</cp:revision>
  <dcterms:created xsi:type="dcterms:W3CDTF">2023-11-02T22:57:24Z</dcterms:created>
  <dcterms:modified xsi:type="dcterms:W3CDTF">2023-12-15T14:25:08Z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ies>
</file>