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Lst>
  <p:notesMasterIdLst>
    <p:notesMasterId r:id="rId22"/>
  </p:notesMasterIdLst>
  <p:sldIdLst>
    <p:sldId id="2147375305" r:id="rId4"/>
    <p:sldId id="265" r:id="rId5"/>
    <p:sldId id="256" r:id="rId6"/>
    <p:sldId id="2147375315" r:id="rId7"/>
    <p:sldId id="2147375320" r:id="rId8"/>
    <p:sldId id="2147375321" r:id="rId9"/>
    <p:sldId id="2147375322" r:id="rId10"/>
    <p:sldId id="2147375323" r:id="rId11"/>
    <p:sldId id="2147375324" r:id="rId12"/>
    <p:sldId id="2147375325" r:id="rId13"/>
    <p:sldId id="2147375326" r:id="rId14"/>
    <p:sldId id="2147375327" r:id="rId15"/>
    <p:sldId id="2147375328" r:id="rId16"/>
    <p:sldId id="2147375329" r:id="rId17"/>
    <p:sldId id="2147375330" r:id="rId18"/>
    <p:sldId id="2145707026" r:id="rId19"/>
    <p:sldId id="2147375331" r:id="rId20"/>
    <p:sldId id="214737529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6327"/>
  </p:normalViewPr>
  <p:slideViewPr>
    <p:cSldViewPr snapToGrid="0">
      <p:cViewPr varScale="1">
        <p:scale>
          <a:sx n="119" d="100"/>
          <a:sy n="119" d="100"/>
        </p:scale>
        <p:origin x="7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70064E-8FFE-0C4C-9230-4DA9628EE32C}" type="datetimeFigureOut">
              <a:rPr lang="en-US" smtClean="0"/>
              <a:t>11/28/23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F66DFA-C16B-2142-81D7-FBF5D5303F05}" type="slidenum">
              <a:rPr lang="en-US" smtClean="0"/>
              <a:t>‹#›</a:t>
            </a:fld>
            <a:endParaRPr lang="en-US"/>
          </a:p>
        </p:txBody>
      </p:sp>
    </p:spTree>
    <p:extLst>
      <p:ext uri="{BB962C8B-B14F-4D97-AF65-F5344CB8AC3E}">
        <p14:creationId xmlns:p14="http://schemas.microsoft.com/office/powerpoint/2010/main" val="3970584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4576E-F52D-2B41-9376-273C527EFC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054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87935-D0DC-BF03-36D4-0A435DBCC1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641BBD-7935-13FF-C10A-892F5CB46E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A36CF2-55A6-F2F1-46FC-DA4AC70B525C}"/>
              </a:ext>
            </a:extLst>
          </p:cNvPr>
          <p:cNvSpPr>
            <a:spLocks noGrp="1"/>
          </p:cNvSpPr>
          <p:nvPr>
            <p:ph type="dt" sz="half" idx="10"/>
          </p:nvPr>
        </p:nvSpPr>
        <p:spPr/>
        <p:txBody>
          <a:bodyPr/>
          <a:lstStyle/>
          <a:p>
            <a:fld id="{914486BA-1E06-924D-9321-ACC4C435B248}" type="datetimeFigureOut">
              <a:rPr lang="en-US" smtClean="0"/>
              <a:t>11/28/23</a:t>
            </a:fld>
            <a:endParaRPr lang="en-US"/>
          </a:p>
        </p:txBody>
      </p:sp>
      <p:sp>
        <p:nvSpPr>
          <p:cNvPr id="5" name="Footer Placeholder 4">
            <a:extLst>
              <a:ext uri="{FF2B5EF4-FFF2-40B4-BE49-F238E27FC236}">
                <a16:creationId xmlns:a16="http://schemas.microsoft.com/office/drawing/2014/main" id="{249CFECB-FEB6-7FF9-6BC1-CA47A4BB1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691C9-8919-C41C-2532-197B0AEAF090}"/>
              </a:ext>
            </a:extLst>
          </p:cNvPr>
          <p:cNvSpPr>
            <a:spLocks noGrp="1"/>
          </p:cNvSpPr>
          <p:nvPr>
            <p:ph type="sldNum" sz="quarter" idx="12"/>
          </p:nvPr>
        </p:nvSpPr>
        <p:spPr/>
        <p:txBody>
          <a:bodyPr/>
          <a:lstStyle/>
          <a:p>
            <a:fld id="{B10FA721-BF23-CB43-9BEF-5E73A1721EB7}" type="slidenum">
              <a:rPr lang="en-US" smtClean="0"/>
              <a:t>‹#›</a:t>
            </a:fld>
            <a:endParaRPr lang="en-US"/>
          </a:p>
        </p:txBody>
      </p:sp>
    </p:spTree>
    <p:extLst>
      <p:ext uri="{BB962C8B-B14F-4D97-AF65-F5344CB8AC3E}">
        <p14:creationId xmlns:p14="http://schemas.microsoft.com/office/powerpoint/2010/main" val="100018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6B787-2505-1796-FA3D-4F74FCEACF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E1C046-E129-8C8C-9AA1-135924F5F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4291B1-C686-9662-C662-C08FDFBD1650}"/>
              </a:ext>
            </a:extLst>
          </p:cNvPr>
          <p:cNvSpPr>
            <a:spLocks noGrp="1"/>
          </p:cNvSpPr>
          <p:nvPr>
            <p:ph type="dt" sz="half" idx="10"/>
          </p:nvPr>
        </p:nvSpPr>
        <p:spPr/>
        <p:txBody>
          <a:bodyPr/>
          <a:lstStyle/>
          <a:p>
            <a:fld id="{914486BA-1E06-924D-9321-ACC4C435B248}" type="datetimeFigureOut">
              <a:rPr lang="en-US" smtClean="0"/>
              <a:t>11/28/23</a:t>
            </a:fld>
            <a:endParaRPr lang="en-US"/>
          </a:p>
        </p:txBody>
      </p:sp>
      <p:sp>
        <p:nvSpPr>
          <p:cNvPr id="5" name="Footer Placeholder 4">
            <a:extLst>
              <a:ext uri="{FF2B5EF4-FFF2-40B4-BE49-F238E27FC236}">
                <a16:creationId xmlns:a16="http://schemas.microsoft.com/office/drawing/2014/main" id="{363EB487-7796-9412-F50C-1E623B954B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1990D5-FAB0-5151-D673-6FF5898A7326}"/>
              </a:ext>
            </a:extLst>
          </p:cNvPr>
          <p:cNvSpPr>
            <a:spLocks noGrp="1"/>
          </p:cNvSpPr>
          <p:nvPr>
            <p:ph type="sldNum" sz="quarter" idx="12"/>
          </p:nvPr>
        </p:nvSpPr>
        <p:spPr/>
        <p:txBody>
          <a:bodyPr/>
          <a:lstStyle/>
          <a:p>
            <a:fld id="{B10FA721-BF23-CB43-9BEF-5E73A1721EB7}" type="slidenum">
              <a:rPr lang="en-US" smtClean="0"/>
              <a:t>‹#›</a:t>
            </a:fld>
            <a:endParaRPr lang="en-US"/>
          </a:p>
        </p:txBody>
      </p:sp>
    </p:spTree>
    <p:extLst>
      <p:ext uri="{BB962C8B-B14F-4D97-AF65-F5344CB8AC3E}">
        <p14:creationId xmlns:p14="http://schemas.microsoft.com/office/powerpoint/2010/main" val="2626201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F46D4E-5392-736F-2D3D-C4C898956A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7B074E-46BB-90C0-F0F0-4AB61D2A2E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9F59FC-8B7B-2968-A50B-205ADF633DE2}"/>
              </a:ext>
            </a:extLst>
          </p:cNvPr>
          <p:cNvSpPr>
            <a:spLocks noGrp="1"/>
          </p:cNvSpPr>
          <p:nvPr>
            <p:ph type="dt" sz="half" idx="10"/>
          </p:nvPr>
        </p:nvSpPr>
        <p:spPr/>
        <p:txBody>
          <a:bodyPr/>
          <a:lstStyle/>
          <a:p>
            <a:fld id="{914486BA-1E06-924D-9321-ACC4C435B248}" type="datetimeFigureOut">
              <a:rPr lang="en-US" smtClean="0"/>
              <a:t>11/28/23</a:t>
            </a:fld>
            <a:endParaRPr lang="en-US"/>
          </a:p>
        </p:txBody>
      </p:sp>
      <p:sp>
        <p:nvSpPr>
          <p:cNvPr id="5" name="Footer Placeholder 4">
            <a:extLst>
              <a:ext uri="{FF2B5EF4-FFF2-40B4-BE49-F238E27FC236}">
                <a16:creationId xmlns:a16="http://schemas.microsoft.com/office/drawing/2014/main" id="{12A48423-9F22-9150-2D7E-1AB0F0CD8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13B32-BAEA-AD2A-618D-F39D81E47A04}"/>
              </a:ext>
            </a:extLst>
          </p:cNvPr>
          <p:cNvSpPr>
            <a:spLocks noGrp="1"/>
          </p:cNvSpPr>
          <p:nvPr>
            <p:ph type="sldNum" sz="quarter" idx="12"/>
          </p:nvPr>
        </p:nvSpPr>
        <p:spPr/>
        <p:txBody>
          <a:bodyPr/>
          <a:lstStyle/>
          <a:p>
            <a:fld id="{B10FA721-BF23-CB43-9BEF-5E73A1721EB7}" type="slidenum">
              <a:rPr lang="en-US" smtClean="0"/>
              <a:t>‹#›</a:t>
            </a:fld>
            <a:endParaRPr lang="en-US"/>
          </a:p>
        </p:txBody>
      </p:sp>
    </p:spTree>
    <p:extLst>
      <p:ext uri="{BB962C8B-B14F-4D97-AF65-F5344CB8AC3E}">
        <p14:creationId xmlns:p14="http://schemas.microsoft.com/office/powerpoint/2010/main" val="2374596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97035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363193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471598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096742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8482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170331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686159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156671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87CB0-78B6-E50A-00EB-4B7C761BF2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A992A-38D2-4886-FFC5-7831F9A297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551541-94A9-17FF-9F69-8EF807C957A5}"/>
              </a:ext>
            </a:extLst>
          </p:cNvPr>
          <p:cNvSpPr>
            <a:spLocks noGrp="1"/>
          </p:cNvSpPr>
          <p:nvPr>
            <p:ph type="dt" sz="half" idx="10"/>
          </p:nvPr>
        </p:nvSpPr>
        <p:spPr/>
        <p:txBody>
          <a:bodyPr/>
          <a:lstStyle/>
          <a:p>
            <a:fld id="{914486BA-1E06-924D-9321-ACC4C435B248}" type="datetimeFigureOut">
              <a:rPr lang="en-US" smtClean="0"/>
              <a:t>11/28/23</a:t>
            </a:fld>
            <a:endParaRPr lang="en-US"/>
          </a:p>
        </p:txBody>
      </p:sp>
      <p:sp>
        <p:nvSpPr>
          <p:cNvPr id="5" name="Footer Placeholder 4">
            <a:extLst>
              <a:ext uri="{FF2B5EF4-FFF2-40B4-BE49-F238E27FC236}">
                <a16:creationId xmlns:a16="http://schemas.microsoft.com/office/drawing/2014/main" id="{BA295569-F89F-FB8F-7955-8B802ECE81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0DD31-FCB4-1F4E-6090-4123F37F96BA}"/>
              </a:ext>
            </a:extLst>
          </p:cNvPr>
          <p:cNvSpPr>
            <a:spLocks noGrp="1"/>
          </p:cNvSpPr>
          <p:nvPr>
            <p:ph type="sldNum" sz="quarter" idx="12"/>
          </p:nvPr>
        </p:nvSpPr>
        <p:spPr/>
        <p:txBody>
          <a:bodyPr/>
          <a:lstStyle/>
          <a:p>
            <a:fld id="{B10FA721-BF23-CB43-9BEF-5E73A1721EB7}" type="slidenum">
              <a:rPr lang="en-US" smtClean="0"/>
              <a:t>‹#›</a:t>
            </a:fld>
            <a:endParaRPr lang="en-US"/>
          </a:p>
        </p:txBody>
      </p:sp>
    </p:spTree>
    <p:extLst>
      <p:ext uri="{BB962C8B-B14F-4D97-AF65-F5344CB8AC3E}">
        <p14:creationId xmlns:p14="http://schemas.microsoft.com/office/powerpoint/2010/main" val="2402946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224665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804921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302390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935332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843254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024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74612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3562648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77987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193254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D23C6-C55E-2977-563E-6860F82F7F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EE989C-2514-C151-E84F-EB16E84B8F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B6DE35-7716-15CF-E031-84FB58A0DDB0}"/>
              </a:ext>
            </a:extLst>
          </p:cNvPr>
          <p:cNvSpPr>
            <a:spLocks noGrp="1"/>
          </p:cNvSpPr>
          <p:nvPr>
            <p:ph type="dt" sz="half" idx="10"/>
          </p:nvPr>
        </p:nvSpPr>
        <p:spPr/>
        <p:txBody>
          <a:bodyPr/>
          <a:lstStyle/>
          <a:p>
            <a:fld id="{914486BA-1E06-924D-9321-ACC4C435B248}" type="datetimeFigureOut">
              <a:rPr lang="en-US" smtClean="0"/>
              <a:t>11/28/23</a:t>
            </a:fld>
            <a:endParaRPr lang="en-US"/>
          </a:p>
        </p:txBody>
      </p:sp>
      <p:sp>
        <p:nvSpPr>
          <p:cNvPr id="5" name="Footer Placeholder 4">
            <a:extLst>
              <a:ext uri="{FF2B5EF4-FFF2-40B4-BE49-F238E27FC236}">
                <a16:creationId xmlns:a16="http://schemas.microsoft.com/office/drawing/2014/main" id="{B80ECA3B-212C-AE63-38E1-682C45C397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77273E-F3DC-FDFA-7D71-415368BE3FA8}"/>
              </a:ext>
            </a:extLst>
          </p:cNvPr>
          <p:cNvSpPr>
            <a:spLocks noGrp="1"/>
          </p:cNvSpPr>
          <p:nvPr>
            <p:ph type="sldNum" sz="quarter" idx="12"/>
          </p:nvPr>
        </p:nvSpPr>
        <p:spPr/>
        <p:txBody>
          <a:bodyPr/>
          <a:lstStyle/>
          <a:p>
            <a:fld id="{B10FA721-BF23-CB43-9BEF-5E73A1721EB7}" type="slidenum">
              <a:rPr lang="en-US" smtClean="0"/>
              <a:t>‹#›</a:t>
            </a:fld>
            <a:endParaRPr lang="en-US"/>
          </a:p>
        </p:txBody>
      </p:sp>
    </p:spTree>
    <p:extLst>
      <p:ext uri="{BB962C8B-B14F-4D97-AF65-F5344CB8AC3E}">
        <p14:creationId xmlns:p14="http://schemas.microsoft.com/office/powerpoint/2010/main" val="8331600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50648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2279141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4712268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4140859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049734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0138144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9328151" y="6415089"/>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C54EF2-C8A3-4E28-A2A5-71DB01CDB154}" type="slidenum">
              <a:rPr kumimoji="0" lang="en-US" sz="1800" b="0" i="0" u="none" strike="noStrike" kern="1200" cap="none" spc="0" normalizeH="0" baseline="0" noProof="0" smtClean="0">
                <a:ln>
                  <a:noFill/>
                </a:ln>
                <a:solidFill>
                  <a:srgbClr val="3F3F3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772802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800" b="0" i="0" u="none" strike="noStrike" kern="1200" cap="none" spc="0" normalizeH="0" baseline="0" noProof="0" smtClean="0">
                <a:ln>
                  <a:noFill/>
                </a:ln>
                <a:solidFill>
                  <a:srgbClr val="3F3F3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8"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30049616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0BCF85-058B-4262-B233-9F16AC7A6163}" type="datetime1">
              <a:rPr lang="en-US" smtClean="0"/>
              <a:t>11/28/23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a:p>
        </p:txBody>
      </p:sp>
      <p:sp>
        <p:nvSpPr>
          <p:cNvPr id="8"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146900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62900-B4DF-3F4D-CC9A-33D0080AC2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86EB87-FB18-5E38-B9D0-CF334FAC50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FB6096-A2D5-773D-A5E2-E9785FD311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14EF00-0C9E-1A7F-C82B-0123D5CDAD18}"/>
              </a:ext>
            </a:extLst>
          </p:cNvPr>
          <p:cNvSpPr>
            <a:spLocks noGrp="1"/>
          </p:cNvSpPr>
          <p:nvPr>
            <p:ph type="dt" sz="half" idx="10"/>
          </p:nvPr>
        </p:nvSpPr>
        <p:spPr/>
        <p:txBody>
          <a:bodyPr/>
          <a:lstStyle/>
          <a:p>
            <a:fld id="{914486BA-1E06-924D-9321-ACC4C435B248}" type="datetimeFigureOut">
              <a:rPr lang="en-US" smtClean="0"/>
              <a:t>11/28/23</a:t>
            </a:fld>
            <a:endParaRPr lang="en-US"/>
          </a:p>
        </p:txBody>
      </p:sp>
      <p:sp>
        <p:nvSpPr>
          <p:cNvPr id="6" name="Footer Placeholder 5">
            <a:extLst>
              <a:ext uri="{FF2B5EF4-FFF2-40B4-BE49-F238E27FC236}">
                <a16:creationId xmlns:a16="http://schemas.microsoft.com/office/drawing/2014/main" id="{B8F97C2E-010F-2392-7E18-42CC5B269A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8EA865-2D77-4252-CDE8-F10497BA3121}"/>
              </a:ext>
            </a:extLst>
          </p:cNvPr>
          <p:cNvSpPr>
            <a:spLocks noGrp="1"/>
          </p:cNvSpPr>
          <p:nvPr>
            <p:ph type="sldNum" sz="quarter" idx="12"/>
          </p:nvPr>
        </p:nvSpPr>
        <p:spPr/>
        <p:txBody>
          <a:bodyPr/>
          <a:lstStyle/>
          <a:p>
            <a:fld id="{B10FA721-BF23-CB43-9BEF-5E73A1721EB7}" type="slidenum">
              <a:rPr lang="en-US" smtClean="0"/>
              <a:t>‹#›</a:t>
            </a:fld>
            <a:endParaRPr lang="en-US"/>
          </a:p>
        </p:txBody>
      </p:sp>
    </p:spTree>
    <p:extLst>
      <p:ext uri="{BB962C8B-B14F-4D97-AF65-F5344CB8AC3E}">
        <p14:creationId xmlns:p14="http://schemas.microsoft.com/office/powerpoint/2010/main" val="2348694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D8815-A835-1500-431A-AAEA934266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48530A-9E87-7048-1C88-6E19114B81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9A5DBA-E74A-3EE5-48DC-F976E740EA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007741-B348-9F1B-7EA3-E4CF3FFC86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D53126-F301-F7D4-5081-433ADCB5AE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12A5A9-E8CD-AA68-BAB6-ADD63F47D52B}"/>
              </a:ext>
            </a:extLst>
          </p:cNvPr>
          <p:cNvSpPr>
            <a:spLocks noGrp="1"/>
          </p:cNvSpPr>
          <p:nvPr>
            <p:ph type="dt" sz="half" idx="10"/>
          </p:nvPr>
        </p:nvSpPr>
        <p:spPr/>
        <p:txBody>
          <a:bodyPr/>
          <a:lstStyle/>
          <a:p>
            <a:fld id="{914486BA-1E06-924D-9321-ACC4C435B248}" type="datetimeFigureOut">
              <a:rPr lang="en-US" smtClean="0"/>
              <a:t>11/28/23</a:t>
            </a:fld>
            <a:endParaRPr lang="en-US"/>
          </a:p>
        </p:txBody>
      </p:sp>
      <p:sp>
        <p:nvSpPr>
          <p:cNvPr id="8" name="Footer Placeholder 7">
            <a:extLst>
              <a:ext uri="{FF2B5EF4-FFF2-40B4-BE49-F238E27FC236}">
                <a16:creationId xmlns:a16="http://schemas.microsoft.com/office/drawing/2014/main" id="{FD2EE02C-344F-190E-C89E-95434F996A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7BD551-4640-9992-A308-E62B4D7BFE65}"/>
              </a:ext>
            </a:extLst>
          </p:cNvPr>
          <p:cNvSpPr>
            <a:spLocks noGrp="1"/>
          </p:cNvSpPr>
          <p:nvPr>
            <p:ph type="sldNum" sz="quarter" idx="12"/>
          </p:nvPr>
        </p:nvSpPr>
        <p:spPr/>
        <p:txBody>
          <a:bodyPr/>
          <a:lstStyle/>
          <a:p>
            <a:fld id="{B10FA721-BF23-CB43-9BEF-5E73A1721EB7}" type="slidenum">
              <a:rPr lang="en-US" smtClean="0"/>
              <a:t>‹#›</a:t>
            </a:fld>
            <a:endParaRPr lang="en-US"/>
          </a:p>
        </p:txBody>
      </p:sp>
    </p:spTree>
    <p:extLst>
      <p:ext uri="{BB962C8B-B14F-4D97-AF65-F5344CB8AC3E}">
        <p14:creationId xmlns:p14="http://schemas.microsoft.com/office/powerpoint/2010/main" val="2365918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DA5DE-62DB-7815-6696-89FC392093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8C8ECD-D15F-4D2B-B429-6854945A0CF7}"/>
              </a:ext>
            </a:extLst>
          </p:cNvPr>
          <p:cNvSpPr>
            <a:spLocks noGrp="1"/>
          </p:cNvSpPr>
          <p:nvPr>
            <p:ph type="dt" sz="half" idx="10"/>
          </p:nvPr>
        </p:nvSpPr>
        <p:spPr/>
        <p:txBody>
          <a:bodyPr/>
          <a:lstStyle/>
          <a:p>
            <a:fld id="{914486BA-1E06-924D-9321-ACC4C435B248}" type="datetimeFigureOut">
              <a:rPr lang="en-US" smtClean="0"/>
              <a:t>11/28/23</a:t>
            </a:fld>
            <a:endParaRPr lang="en-US"/>
          </a:p>
        </p:txBody>
      </p:sp>
      <p:sp>
        <p:nvSpPr>
          <p:cNvPr id="4" name="Footer Placeholder 3">
            <a:extLst>
              <a:ext uri="{FF2B5EF4-FFF2-40B4-BE49-F238E27FC236}">
                <a16:creationId xmlns:a16="http://schemas.microsoft.com/office/drawing/2014/main" id="{28140680-D986-526C-5709-232E60989A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4E6F20-E7FE-A81B-20F2-712C2F15CD63}"/>
              </a:ext>
            </a:extLst>
          </p:cNvPr>
          <p:cNvSpPr>
            <a:spLocks noGrp="1"/>
          </p:cNvSpPr>
          <p:nvPr>
            <p:ph type="sldNum" sz="quarter" idx="12"/>
          </p:nvPr>
        </p:nvSpPr>
        <p:spPr/>
        <p:txBody>
          <a:bodyPr/>
          <a:lstStyle/>
          <a:p>
            <a:fld id="{B10FA721-BF23-CB43-9BEF-5E73A1721EB7}" type="slidenum">
              <a:rPr lang="en-US" smtClean="0"/>
              <a:t>‹#›</a:t>
            </a:fld>
            <a:endParaRPr lang="en-US"/>
          </a:p>
        </p:txBody>
      </p:sp>
    </p:spTree>
    <p:extLst>
      <p:ext uri="{BB962C8B-B14F-4D97-AF65-F5344CB8AC3E}">
        <p14:creationId xmlns:p14="http://schemas.microsoft.com/office/powerpoint/2010/main" val="369626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65618E-B219-8312-D5A8-27AFA036775D}"/>
              </a:ext>
            </a:extLst>
          </p:cNvPr>
          <p:cNvSpPr>
            <a:spLocks noGrp="1"/>
          </p:cNvSpPr>
          <p:nvPr>
            <p:ph type="dt" sz="half" idx="10"/>
          </p:nvPr>
        </p:nvSpPr>
        <p:spPr/>
        <p:txBody>
          <a:bodyPr/>
          <a:lstStyle/>
          <a:p>
            <a:fld id="{914486BA-1E06-924D-9321-ACC4C435B248}" type="datetimeFigureOut">
              <a:rPr lang="en-US" smtClean="0"/>
              <a:t>11/28/23</a:t>
            </a:fld>
            <a:endParaRPr lang="en-US"/>
          </a:p>
        </p:txBody>
      </p:sp>
      <p:sp>
        <p:nvSpPr>
          <p:cNvPr id="3" name="Footer Placeholder 2">
            <a:extLst>
              <a:ext uri="{FF2B5EF4-FFF2-40B4-BE49-F238E27FC236}">
                <a16:creationId xmlns:a16="http://schemas.microsoft.com/office/drawing/2014/main" id="{1FBEA633-66F9-2285-D73A-8852DAEC9F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A63BD1-9E2B-2330-8E92-9FB9EEBA1629}"/>
              </a:ext>
            </a:extLst>
          </p:cNvPr>
          <p:cNvSpPr>
            <a:spLocks noGrp="1"/>
          </p:cNvSpPr>
          <p:nvPr>
            <p:ph type="sldNum" sz="quarter" idx="12"/>
          </p:nvPr>
        </p:nvSpPr>
        <p:spPr/>
        <p:txBody>
          <a:bodyPr/>
          <a:lstStyle/>
          <a:p>
            <a:fld id="{B10FA721-BF23-CB43-9BEF-5E73A1721EB7}" type="slidenum">
              <a:rPr lang="en-US" smtClean="0"/>
              <a:t>‹#›</a:t>
            </a:fld>
            <a:endParaRPr lang="en-US"/>
          </a:p>
        </p:txBody>
      </p:sp>
    </p:spTree>
    <p:extLst>
      <p:ext uri="{BB962C8B-B14F-4D97-AF65-F5344CB8AC3E}">
        <p14:creationId xmlns:p14="http://schemas.microsoft.com/office/powerpoint/2010/main" val="22259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6A180-6625-D017-24CE-3B7058F775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37AD50-DAE1-0750-2C03-0236DF1881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336636-0BC5-10AD-53F5-31721337C7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0780F8-F123-B513-0A5A-474E1D720E0A}"/>
              </a:ext>
            </a:extLst>
          </p:cNvPr>
          <p:cNvSpPr>
            <a:spLocks noGrp="1"/>
          </p:cNvSpPr>
          <p:nvPr>
            <p:ph type="dt" sz="half" idx="10"/>
          </p:nvPr>
        </p:nvSpPr>
        <p:spPr/>
        <p:txBody>
          <a:bodyPr/>
          <a:lstStyle/>
          <a:p>
            <a:fld id="{914486BA-1E06-924D-9321-ACC4C435B248}" type="datetimeFigureOut">
              <a:rPr lang="en-US" smtClean="0"/>
              <a:t>11/28/23</a:t>
            </a:fld>
            <a:endParaRPr lang="en-US"/>
          </a:p>
        </p:txBody>
      </p:sp>
      <p:sp>
        <p:nvSpPr>
          <p:cNvPr id="6" name="Footer Placeholder 5">
            <a:extLst>
              <a:ext uri="{FF2B5EF4-FFF2-40B4-BE49-F238E27FC236}">
                <a16:creationId xmlns:a16="http://schemas.microsoft.com/office/drawing/2014/main" id="{45301F7D-ADA0-6D09-C5BF-8002D051E2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0052E-49DD-9BCF-8DA9-AF03583D2CA0}"/>
              </a:ext>
            </a:extLst>
          </p:cNvPr>
          <p:cNvSpPr>
            <a:spLocks noGrp="1"/>
          </p:cNvSpPr>
          <p:nvPr>
            <p:ph type="sldNum" sz="quarter" idx="12"/>
          </p:nvPr>
        </p:nvSpPr>
        <p:spPr/>
        <p:txBody>
          <a:bodyPr/>
          <a:lstStyle/>
          <a:p>
            <a:fld id="{B10FA721-BF23-CB43-9BEF-5E73A1721EB7}" type="slidenum">
              <a:rPr lang="en-US" smtClean="0"/>
              <a:t>‹#›</a:t>
            </a:fld>
            <a:endParaRPr lang="en-US"/>
          </a:p>
        </p:txBody>
      </p:sp>
    </p:spTree>
    <p:extLst>
      <p:ext uri="{BB962C8B-B14F-4D97-AF65-F5344CB8AC3E}">
        <p14:creationId xmlns:p14="http://schemas.microsoft.com/office/powerpoint/2010/main" val="1143643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FC5B2-07BD-5A1C-5CCF-01EBBD2404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4919E2-81DA-2C5E-6CDB-6C9B26465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20E0B1-B53E-26D7-F9BA-5218C6653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3AEA0F-64C5-6C2B-D79E-BA8D6C9DE3BF}"/>
              </a:ext>
            </a:extLst>
          </p:cNvPr>
          <p:cNvSpPr>
            <a:spLocks noGrp="1"/>
          </p:cNvSpPr>
          <p:nvPr>
            <p:ph type="dt" sz="half" idx="10"/>
          </p:nvPr>
        </p:nvSpPr>
        <p:spPr/>
        <p:txBody>
          <a:bodyPr/>
          <a:lstStyle/>
          <a:p>
            <a:fld id="{914486BA-1E06-924D-9321-ACC4C435B248}" type="datetimeFigureOut">
              <a:rPr lang="en-US" smtClean="0"/>
              <a:t>11/28/23</a:t>
            </a:fld>
            <a:endParaRPr lang="en-US"/>
          </a:p>
        </p:txBody>
      </p:sp>
      <p:sp>
        <p:nvSpPr>
          <p:cNvPr id="6" name="Footer Placeholder 5">
            <a:extLst>
              <a:ext uri="{FF2B5EF4-FFF2-40B4-BE49-F238E27FC236}">
                <a16:creationId xmlns:a16="http://schemas.microsoft.com/office/drawing/2014/main" id="{DA8E4145-46EE-894C-1F39-F75FFD847C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F4D59C-2FA8-2E29-3544-C6AFA05218E3}"/>
              </a:ext>
            </a:extLst>
          </p:cNvPr>
          <p:cNvSpPr>
            <a:spLocks noGrp="1"/>
          </p:cNvSpPr>
          <p:nvPr>
            <p:ph type="sldNum" sz="quarter" idx="12"/>
          </p:nvPr>
        </p:nvSpPr>
        <p:spPr/>
        <p:txBody>
          <a:bodyPr/>
          <a:lstStyle/>
          <a:p>
            <a:fld id="{B10FA721-BF23-CB43-9BEF-5E73A1721EB7}" type="slidenum">
              <a:rPr lang="en-US" smtClean="0"/>
              <a:t>‹#›</a:t>
            </a:fld>
            <a:endParaRPr lang="en-US"/>
          </a:p>
        </p:txBody>
      </p:sp>
    </p:spTree>
    <p:extLst>
      <p:ext uri="{BB962C8B-B14F-4D97-AF65-F5344CB8AC3E}">
        <p14:creationId xmlns:p14="http://schemas.microsoft.com/office/powerpoint/2010/main" val="4200800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F67A65-95E1-60E8-E55D-2B45A1C899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A448E4-A3E7-A1E7-6118-CFB56E5C34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65B58-54D0-D025-1E1E-D090B34E47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4486BA-1E06-924D-9321-ACC4C435B248}" type="datetimeFigureOut">
              <a:rPr lang="en-US" smtClean="0"/>
              <a:t>11/28/23</a:t>
            </a:fld>
            <a:endParaRPr lang="en-US"/>
          </a:p>
        </p:txBody>
      </p:sp>
      <p:sp>
        <p:nvSpPr>
          <p:cNvPr id="5" name="Footer Placeholder 4">
            <a:extLst>
              <a:ext uri="{FF2B5EF4-FFF2-40B4-BE49-F238E27FC236}">
                <a16:creationId xmlns:a16="http://schemas.microsoft.com/office/drawing/2014/main" id="{9B8F890F-486E-74CE-3A24-F040DAB5A2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C1E9C9-64A7-6C50-5F12-73AB0C772B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FA721-BF23-CB43-9BEF-5E73A1721EB7}" type="slidenum">
              <a:rPr lang="en-US" smtClean="0"/>
              <a:t>‹#›</a:t>
            </a:fld>
            <a:endParaRPr lang="en-US"/>
          </a:p>
        </p:txBody>
      </p:sp>
    </p:spTree>
    <p:extLst>
      <p:ext uri="{BB962C8B-B14F-4D97-AF65-F5344CB8AC3E}">
        <p14:creationId xmlns:p14="http://schemas.microsoft.com/office/powerpoint/2010/main" val="209638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5323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4" name="Rectangle 3">
            <a:extLst>
              <a:ext uri="{FF2B5EF4-FFF2-40B4-BE49-F238E27FC236}">
                <a16:creationId xmlns:a16="http://schemas.microsoft.com/office/drawing/2014/main" id="{21DA9F18-B3F6-5ADB-D563-F50CA39708DA}"/>
              </a:ext>
            </a:extLst>
          </p:cNvPr>
          <p:cNvSpPr/>
          <p:nvPr userDrawn="1"/>
        </p:nvSpPr>
        <p:spPr>
          <a:xfrm>
            <a:off x="0" y="-1"/>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147753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11.svg"/><Relationship Id="rId4" Type="http://schemas.openxmlformats.org/officeDocument/2006/relationships/image" Target="../media/image6.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8.png"/><Relationship Id="rId7" Type="http://schemas.openxmlformats.org/officeDocument/2006/relationships/hyperlink" Target="http://www.mededonthego.co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3.svg"/><Relationship Id="rId4" Type="http://schemas.openxmlformats.org/officeDocument/2006/relationships/image" Target="../media/image29.sv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mededonthego.com/Video/program/969" TargetMode="External"/><Relationship Id="rId7"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hyperlink" Target="mailto:support@MedEdOTG.com" TargetMode="External"/><Relationship Id="rId10" Type="http://schemas.openxmlformats.org/officeDocument/2006/relationships/image" Target="../media/image16.png"/><Relationship Id="rId4" Type="http://schemas.openxmlformats.org/officeDocument/2006/relationships/hyperlink" Target="http://www.mededonthego.com/" TargetMode="External"/><Relationship Id="rId9" Type="http://schemas.openxmlformats.org/officeDocument/2006/relationships/image" Target="../media/image15.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2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0.png"/><Relationship Id="rId5" Type="http://schemas.openxmlformats.org/officeDocument/2006/relationships/slideLayout" Target="../slideLayouts/slideLayout19.xml"/><Relationship Id="rId4" Type="http://schemas.openxmlformats.org/officeDocument/2006/relationships/video" Target="../media/media2.mp4"/></Relationships>
</file>

<file path=ppt/slides/_rels/slide9.xml.rels><?xml version="1.0" encoding="UTF-8" standalone="yes"?>
<Relationships xmlns="http://schemas.openxmlformats.org/package/2006/relationships"><Relationship Id="rId3" Type="http://schemas.microsoft.com/office/2007/relationships/media" Target="../media/media4.mp4"/><Relationship Id="rId7" Type="http://schemas.openxmlformats.org/officeDocument/2006/relationships/image" Target="../media/image23.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22.png"/><Relationship Id="rId5" Type="http://schemas.openxmlformats.org/officeDocument/2006/relationships/slideLayout" Target="../slideLayouts/slideLayout19.xml"/><Relationship Id="rId4" Type="http://schemas.openxmlformats.org/officeDocument/2006/relationships/video" Target="../media/media4.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lurry background&#10;&#10;Description automatically generated">
            <a:extLst>
              <a:ext uri="{FF2B5EF4-FFF2-40B4-BE49-F238E27FC236}">
                <a16:creationId xmlns:a16="http://schemas.microsoft.com/office/drawing/2014/main" id="{9BF08945-34A3-E5F2-4BAF-7983BE49AFD6}"/>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descr="A blue lines on a black background&#10;&#10;Description automatically generated">
            <a:extLst>
              <a:ext uri="{FF2B5EF4-FFF2-40B4-BE49-F238E27FC236}">
                <a16:creationId xmlns:a16="http://schemas.microsoft.com/office/drawing/2014/main" id="{AB51C7B5-1DFB-F230-6F40-645FC46B0B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0" y="0"/>
            <a:ext cx="4927834" cy="1383323"/>
          </a:xfrm>
          <a:prstGeom prst="rect">
            <a:avLst/>
          </a:prstGeom>
        </p:spPr>
      </p:pic>
      <p:sp>
        <p:nvSpPr>
          <p:cNvPr id="13" name="Rounded Rectangle 12">
            <a:extLst>
              <a:ext uri="{FF2B5EF4-FFF2-40B4-BE49-F238E27FC236}">
                <a16:creationId xmlns:a16="http://schemas.microsoft.com/office/drawing/2014/main" id="{75343E5B-A693-2FAA-D3E6-8D4900539CEB}"/>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6F7485AE-8111-BA54-282E-6E7337310E3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359350" y="601155"/>
            <a:ext cx="5473299" cy="2684621"/>
          </a:xfrm>
          <a:prstGeom prst="rect">
            <a:avLst/>
          </a:prstGeom>
        </p:spPr>
      </p:pic>
      <p:sp>
        <p:nvSpPr>
          <p:cNvPr id="15" name="Text Placeholder 4">
            <a:extLst>
              <a:ext uri="{FF2B5EF4-FFF2-40B4-BE49-F238E27FC236}">
                <a16:creationId xmlns:a16="http://schemas.microsoft.com/office/drawing/2014/main" id="{9BDAA57A-7B75-B6FF-C407-ABDBD17ECC61}"/>
              </a:ext>
            </a:extLst>
          </p:cNvPr>
          <p:cNvSpPr txBox="1">
            <a:spLocks/>
          </p:cNvSpPr>
          <p:nvPr/>
        </p:nvSpPr>
        <p:spPr>
          <a:xfrm>
            <a:off x="2547752" y="3636296"/>
            <a:ext cx="7096496" cy="1721492"/>
          </a:xfrm>
          <a:prstGeom prst="roundRect">
            <a:avLst>
              <a:gd name="adj" fmla="val 23876"/>
            </a:avLst>
          </a:prstGeom>
          <a:solidFill>
            <a:schemeClr val="bg1"/>
          </a:solidFill>
        </p:spPr>
        <p:txBody>
          <a:bodyPr anchor="ctr">
            <a:normAutofit fontScale="850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srgbClr val="ED7D31"/>
              </a:buClr>
              <a:buSzTx/>
              <a:buFont typeface="Arial" panose="020B0604020202020204" pitchFamily="34" charset="0"/>
              <a:buNone/>
              <a:tabLst/>
              <a:defRPr/>
            </a:pP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Saturday, October 14, 2023 </a:t>
            </a:r>
            <a:b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b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9:00am – 2:45pm CT </a:t>
            </a:r>
          </a:p>
          <a:p>
            <a:pPr marL="0" marR="0" lvl="0" indent="0" algn="ctr" defTabSz="914400" rtl="0" eaLnBrk="1" fontAlgn="auto" latinLnBrk="0" hangingPunct="1">
              <a:lnSpc>
                <a:spcPct val="120000"/>
              </a:lnSpc>
              <a:spcBef>
                <a:spcPts val="1000"/>
              </a:spcBef>
              <a:spcAft>
                <a:spcPts val="600"/>
              </a:spcAft>
              <a:buClr>
                <a:srgbClr val="ED7D31"/>
              </a:buClr>
              <a:buSzTx/>
              <a:buFont typeface="Arial" panose="020B0604020202020204" pitchFamily="34" charset="0"/>
              <a:buNone/>
              <a:tabLst/>
              <a:defRPr/>
            </a:pPr>
            <a:r>
              <a:rPr kumimoji="0" lang="en-US" sz="1900" b="0"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InterContinental Chicago Magnificent Mile Hotel | Chicago, IL</a:t>
            </a:r>
          </a:p>
        </p:txBody>
      </p:sp>
      <p:sp>
        <p:nvSpPr>
          <p:cNvPr id="21" name="TextBox 20">
            <a:extLst>
              <a:ext uri="{FF2B5EF4-FFF2-40B4-BE49-F238E27FC236}">
                <a16:creationId xmlns:a16="http://schemas.microsoft.com/office/drawing/2014/main" id="{CC9FF750-37FB-61C7-B7B7-50EC6E352E9A}"/>
              </a:ext>
            </a:extLst>
          </p:cNvPr>
          <p:cNvSpPr txBox="1"/>
          <p:nvPr/>
        </p:nvSpPr>
        <p:spPr>
          <a:xfrm>
            <a:off x="4547555" y="5715816"/>
            <a:ext cx="5419406"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This activity is supported by independent educational grants from Actelion Pharmaceuticals US, Division of Janssen Pharmaceuticals and United Therapeutics Corporation. </a:t>
            </a:r>
            <a:b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Jointly provided by the Global Learning Collaborative (GLC) and Total CME, LLC.</a:t>
            </a:r>
          </a:p>
        </p:txBody>
      </p:sp>
      <p:pic>
        <p:nvPicPr>
          <p:cNvPr id="6" name="Picture 5" descr="A blue lines on a black background&#10;&#10;Description automatically generated">
            <a:extLst>
              <a:ext uri="{FF2B5EF4-FFF2-40B4-BE49-F238E27FC236}">
                <a16:creationId xmlns:a16="http://schemas.microsoft.com/office/drawing/2014/main" id="{980869EC-E7D9-AE56-DF99-AF0A189E5FD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688482" y="5357788"/>
            <a:ext cx="4503517" cy="1500212"/>
          </a:xfrm>
          <a:prstGeom prst="rect">
            <a:avLst/>
          </a:prstGeom>
        </p:spPr>
      </p:pic>
      <p:grpSp>
        <p:nvGrpSpPr>
          <p:cNvPr id="3" name="Group 2">
            <a:extLst>
              <a:ext uri="{FF2B5EF4-FFF2-40B4-BE49-F238E27FC236}">
                <a16:creationId xmlns:a16="http://schemas.microsoft.com/office/drawing/2014/main" id="{D91AA5A4-CA8F-404C-C54F-824C15EAE2C5}"/>
              </a:ext>
            </a:extLst>
          </p:cNvPr>
          <p:cNvGrpSpPr/>
          <p:nvPr/>
        </p:nvGrpSpPr>
        <p:grpSpPr>
          <a:xfrm>
            <a:off x="2148346" y="5782649"/>
            <a:ext cx="2226924" cy="452122"/>
            <a:chOff x="6988995" y="4117401"/>
            <a:chExt cx="3016124" cy="612349"/>
          </a:xfrm>
        </p:grpSpPr>
        <p:pic>
          <p:nvPicPr>
            <p:cNvPr id="4" name="Picture 2">
              <a:extLst>
                <a:ext uri="{FF2B5EF4-FFF2-40B4-BE49-F238E27FC236}">
                  <a16:creationId xmlns:a16="http://schemas.microsoft.com/office/drawing/2014/main" id="{6ABE6AA2-752B-C819-54D5-7AAE30A4A2B3}"/>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auto">
            <a:xfrm>
              <a:off x="6988995" y="4117401"/>
              <a:ext cx="1654996" cy="612349"/>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91A2B1DD-A63B-6122-3FAF-BCC3E46206C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67281" y="4117401"/>
              <a:ext cx="1237838" cy="600164"/>
            </a:xfrm>
            <a:prstGeom prst="rect">
              <a:avLst/>
            </a:prstGeom>
          </p:spPr>
        </p:pic>
      </p:grpSp>
    </p:spTree>
    <p:extLst>
      <p:ext uri="{BB962C8B-B14F-4D97-AF65-F5344CB8AC3E}">
        <p14:creationId xmlns:p14="http://schemas.microsoft.com/office/powerpoint/2010/main" val="2046093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9B03F-BD68-0DC8-222F-EBA128C62E8D}"/>
              </a:ext>
            </a:extLst>
          </p:cNvPr>
          <p:cNvSpPr>
            <a:spLocks noGrp="1"/>
          </p:cNvSpPr>
          <p:nvPr>
            <p:ph type="title"/>
          </p:nvPr>
        </p:nvSpPr>
        <p:spPr>
          <a:xfrm>
            <a:off x="609600" y="199505"/>
            <a:ext cx="10744200" cy="1185577"/>
          </a:xfrm>
        </p:spPr>
        <p:txBody>
          <a:bodyPr/>
          <a:lstStyle/>
          <a:p>
            <a:r>
              <a:rPr lang="en-US" dirty="0"/>
              <a:t>Right Heart Catheterization</a:t>
            </a:r>
          </a:p>
        </p:txBody>
      </p:sp>
      <p:pic>
        <p:nvPicPr>
          <p:cNvPr id="4" name="Picture 3" descr="A graph showing a heart rate&#10;&#10;Description automatically generated with medium confidence">
            <a:extLst>
              <a:ext uri="{FF2B5EF4-FFF2-40B4-BE49-F238E27FC236}">
                <a16:creationId xmlns:a16="http://schemas.microsoft.com/office/drawing/2014/main" id="{825B5927-ACE3-43A9-9A48-F7A7204F98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39979" y="1302628"/>
            <a:ext cx="10530109" cy="5020113"/>
          </a:xfrm>
          <a:prstGeom prst="rect">
            <a:avLst/>
          </a:prstGeom>
        </p:spPr>
      </p:pic>
    </p:spTree>
    <p:extLst>
      <p:ext uri="{BB962C8B-B14F-4D97-AF65-F5344CB8AC3E}">
        <p14:creationId xmlns:p14="http://schemas.microsoft.com/office/powerpoint/2010/main" val="1363703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727EE-D1F3-1344-A5F4-BD3AC5D1E222}"/>
              </a:ext>
            </a:extLst>
          </p:cNvPr>
          <p:cNvSpPr>
            <a:spLocks noGrp="1"/>
          </p:cNvSpPr>
          <p:nvPr>
            <p:ph type="title"/>
          </p:nvPr>
        </p:nvSpPr>
        <p:spPr>
          <a:xfrm>
            <a:off x="609600" y="199505"/>
            <a:ext cx="10744200" cy="1185577"/>
          </a:xfrm>
        </p:spPr>
        <p:txBody>
          <a:bodyPr/>
          <a:lstStyle/>
          <a:p>
            <a:r>
              <a:rPr lang="en-US" dirty="0"/>
              <a:t>Right Heart Catheterization</a:t>
            </a:r>
          </a:p>
        </p:txBody>
      </p:sp>
      <p:pic>
        <p:nvPicPr>
          <p:cNvPr id="5" name="Picture 4" descr="A close-up of a graph&#10;&#10;Description automatically generated">
            <a:extLst>
              <a:ext uri="{FF2B5EF4-FFF2-40B4-BE49-F238E27FC236}">
                <a16:creationId xmlns:a16="http://schemas.microsoft.com/office/drawing/2014/main" id="{35DD4B04-2191-81B2-4374-C1B48AB0E0D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0919" y="1489681"/>
            <a:ext cx="10169788" cy="4663891"/>
          </a:xfrm>
          <a:prstGeom prst="rect">
            <a:avLst/>
          </a:prstGeom>
        </p:spPr>
      </p:pic>
    </p:spTree>
    <p:extLst>
      <p:ext uri="{BB962C8B-B14F-4D97-AF65-F5344CB8AC3E}">
        <p14:creationId xmlns:p14="http://schemas.microsoft.com/office/powerpoint/2010/main" val="2054015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1B69A-1B74-EEBE-E0A4-74D760EC89F9}"/>
              </a:ext>
            </a:extLst>
          </p:cNvPr>
          <p:cNvSpPr>
            <a:spLocks noGrp="1"/>
          </p:cNvSpPr>
          <p:nvPr>
            <p:ph type="title"/>
          </p:nvPr>
        </p:nvSpPr>
        <p:spPr>
          <a:xfrm>
            <a:off x="609600" y="199505"/>
            <a:ext cx="10744200" cy="1185577"/>
          </a:xfrm>
        </p:spPr>
        <p:txBody>
          <a:bodyPr/>
          <a:lstStyle/>
          <a:p>
            <a:r>
              <a:rPr lang="en-US" dirty="0"/>
              <a:t>Right Heart Catheterization</a:t>
            </a:r>
          </a:p>
        </p:txBody>
      </p:sp>
      <p:pic>
        <p:nvPicPr>
          <p:cNvPr id="7" name="Picture 6" descr="A graph showing a graph&#10;&#10;Description automatically generated with medium confidence">
            <a:extLst>
              <a:ext uri="{FF2B5EF4-FFF2-40B4-BE49-F238E27FC236}">
                <a16:creationId xmlns:a16="http://schemas.microsoft.com/office/drawing/2014/main" id="{1CD1B344-51AB-D6AA-FD52-86726262FC52}"/>
              </a:ext>
            </a:extLst>
          </p:cNvPr>
          <p:cNvPicPr>
            <a:picLocks noChangeAspect="1"/>
          </p:cNvPicPr>
          <p:nvPr/>
        </p:nvPicPr>
        <p:blipFill>
          <a:blip r:embed="rId2"/>
          <a:stretch>
            <a:fillRect/>
          </a:stretch>
        </p:blipFill>
        <p:spPr>
          <a:xfrm>
            <a:off x="193040" y="1554480"/>
            <a:ext cx="11805920" cy="4724400"/>
          </a:xfrm>
          <a:prstGeom prst="rect">
            <a:avLst/>
          </a:prstGeom>
        </p:spPr>
      </p:pic>
    </p:spTree>
    <p:extLst>
      <p:ext uri="{BB962C8B-B14F-4D97-AF65-F5344CB8AC3E}">
        <p14:creationId xmlns:p14="http://schemas.microsoft.com/office/powerpoint/2010/main" val="761173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FEB0E-DFA1-8C5F-30F1-26C49AA6CC09}"/>
              </a:ext>
            </a:extLst>
          </p:cNvPr>
          <p:cNvSpPr>
            <a:spLocks noGrp="1"/>
          </p:cNvSpPr>
          <p:nvPr>
            <p:ph type="title"/>
          </p:nvPr>
        </p:nvSpPr>
        <p:spPr>
          <a:xfrm>
            <a:off x="609600" y="199505"/>
            <a:ext cx="10744200" cy="1185577"/>
          </a:xfrm>
        </p:spPr>
        <p:txBody>
          <a:bodyPr/>
          <a:lstStyle/>
          <a:p>
            <a:r>
              <a:rPr lang="en-US" dirty="0"/>
              <a:t>Right Heart Catheterization</a:t>
            </a:r>
          </a:p>
        </p:txBody>
      </p:sp>
      <p:pic>
        <p:nvPicPr>
          <p:cNvPr id="7" name="Content Placeholder 6" descr="A graph of a heart rate&#10;&#10;Description automatically generated with medium confidence">
            <a:extLst>
              <a:ext uri="{FF2B5EF4-FFF2-40B4-BE49-F238E27FC236}">
                <a16:creationId xmlns:a16="http://schemas.microsoft.com/office/drawing/2014/main" id="{E36176CF-08AA-4E9C-3F14-D798C464F18F}"/>
              </a:ext>
            </a:extLst>
          </p:cNvPr>
          <p:cNvPicPr>
            <a:picLocks noGrp="1" noChangeAspect="1"/>
          </p:cNvPicPr>
          <p:nvPr>
            <p:ph idx="4294967295"/>
          </p:nvPr>
        </p:nvPicPr>
        <p:blipFill rotWithShape="1">
          <a:blip r:embed="rId2" cstate="screen">
            <a:extLst>
              <a:ext uri="{28A0092B-C50C-407E-A947-70E740481C1C}">
                <a14:useLocalDpi xmlns:a14="http://schemas.microsoft.com/office/drawing/2010/main"/>
              </a:ext>
            </a:extLst>
          </a:blip>
          <a:srcRect/>
          <a:stretch/>
        </p:blipFill>
        <p:spPr>
          <a:xfrm>
            <a:off x="1202531" y="1620748"/>
            <a:ext cx="9558338" cy="4535488"/>
          </a:xfrm>
        </p:spPr>
      </p:pic>
    </p:spTree>
    <p:extLst>
      <p:ext uri="{BB962C8B-B14F-4D97-AF65-F5344CB8AC3E}">
        <p14:creationId xmlns:p14="http://schemas.microsoft.com/office/powerpoint/2010/main" val="154602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7C011-8B73-829A-0DF9-DA4564E0827C}"/>
              </a:ext>
            </a:extLst>
          </p:cNvPr>
          <p:cNvSpPr>
            <a:spLocks noGrp="1"/>
          </p:cNvSpPr>
          <p:nvPr>
            <p:ph type="title"/>
          </p:nvPr>
        </p:nvSpPr>
        <p:spPr>
          <a:xfrm>
            <a:off x="609600" y="199505"/>
            <a:ext cx="10744200" cy="1185577"/>
          </a:xfrm>
        </p:spPr>
        <p:txBody>
          <a:bodyPr/>
          <a:lstStyle/>
          <a:p>
            <a:r>
              <a:rPr lang="en-US" dirty="0"/>
              <a:t>RHC</a:t>
            </a:r>
          </a:p>
        </p:txBody>
      </p:sp>
      <p:sp>
        <p:nvSpPr>
          <p:cNvPr id="3" name="Content Placeholder 2">
            <a:extLst>
              <a:ext uri="{FF2B5EF4-FFF2-40B4-BE49-F238E27FC236}">
                <a16:creationId xmlns:a16="http://schemas.microsoft.com/office/drawing/2014/main" id="{AB6E8711-176B-023A-00F7-84CF842475EC}"/>
              </a:ext>
            </a:extLst>
          </p:cNvPr>
          <p:cNvSpPr>
            <a:spLocks noGrp="1"/>
          </p:cNvSpPr>
          <p:nvPr>
            <p:ph idx="1"/>
          </p:nvPr>
        </p:nvSpPr>
        <p:spPr>
          <a:xfrm>
            <a:off x="609600" y="1477906"/>
            <a:ext cx="10744200" cy="4722477"/>
          </a:xfrm>
        </p:spPr>
        <p:txBody>
          <a:bodyPr>
            <a:normAutofit/>
          </a:bodyPr>
          <a:lstStyle/>
          <a:p>
            <a:pPr>
              <a:lnSpc>
                <a:spcPct val="200000"/>
              </a:lnSpc>
            </a:pPr>
            <a:r>
              <a:rPr lang="en-US" sz="3200" dirty="0"/>
              <a:t>TD CO 6.5</a:t>
            </a:r>
          </a:p>
          <a:p>
            <a:pPr>
              <a:lnSpc>
                <a:spcPct val="200000"/>
              </a:lnSpc>
            </a:pPr>
            <a:r>
              <a:rPr lang="en-US" sz="3200" dirty="0"/>
              <a:t>TD CI 3.1</a:t>
            </a:r>
          </a:p>
          <a:p>
            <a:pPr>
              <a:lnSpc>
                <a:spcPct val="200000"/>
              </a:lnSpc>
            </a:pPr>
            <a:r>
              <a:rPr lang="en-US" sz="3200" dirty="0"/>
              <a:t>TPG 10 mmHg</a:t>
            </a:r>
          </a:p>
          <a:p>
            <a:pPr>
              <a:lnSpc>
                <a:spcPct val="200000"/>
              </a:lnSpc>
            </a:pPr>
            <a:r>
              <a:rPr lang="en-US" sz="3200" dirty="0"/>
              <a:t>PVR 1.5 WU</a:t>
            </a:r>
          </a:p>
        </p:txBody>
      </p:sp>
    </p:spTree>
    <p:extLst>
      <p:ext uri="{BB962C8B-B14F-4D97-AF65-F5344CB8AC3E}">
        <p14:creationId xmlns:p14="http://schemas.microsoft.com/office/powerpoint/2010/main" val="3676529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C39BC-3930-5C03-F494-34E9348FC866}"/>
              </a:ext>
            </a:extLst>
          </p:cNvPr>
          <p:cNvSpPr>
            <a:spLocks noGrp="1"/>
          </p:cNvSpPr>
          <p:nvPr>
            <p:ph type="title"/>
          </p:nvPr>
        </p:nvSpPr>
        <p:spPr>
          <a:xfrm>
            <a:off x="609600" y="199505"/>
            <a:ext cx="10744200" cy="1185577"/>
          </a:xfrm>
        </p:spPr>
        <p:txBody>
          <a:bodyPr/>
          <a:lstStyle/>
          <a:p>
            <a:r>
              <a:rPr lang="en-US" dirty="0"/>
              <a:t>Hospital Course</a:t>
            </a:r>
          </a:p>
        </p:txBody>
      </p:sp>
      <p:sp>
        <p:nvSpPr>
          <p:cNvPr id="3" name="Content Placeholder 2">
            <a:extLst>
              <a:ext uri="{FF2B5EF4-FFF2-40B4-BE49-F238E27FC236}">
                <a16:creationId xmlns:a16="http://schemas.microsoft.com/office/drawing/2014/main" id="{53354905-4630-9093-8849-EAEC3381A019}"/>
              </a:ext>
            </a:extLst>
          </p:cNvPr>
          <p:cNvSpPr>
            <a:spLocks noGrp="1"/>
          </p:cNvSpPr>
          <p:nvPr>
            <p:ph idx="1"/>
          </p:nvPr>
        </p:nvSpPr>
        <p:spPr>
          <a:xfrm>
            <a:off x="609600" y="1477906"/>
            <a:ext cx="10744200" cy="4722477"/>
          </a:xfrm>
        </p:spPr>
        <p:txBody>
          <a:bodyPr>
            <a:normAutofit/>
          </a:bodyPr>
          <a:lstStyle/>
          <a:p>
            <a:r>
              <a:rPr lang="en-US" sz="2800" dirty="0" err="1"/>
              <a:t>Riociguat</a:t>
            </a:r>
            <a:r>
              <a:rPr lang="en-US" sz="2800" dirty="0"/>
              <a:t> stopped</a:t>
            </a:r>
          </a:p>
          <a:p>
            <a:endParaRPr lang="en-US" sz="2800" dirty="0"/>
          </a:p>
          <a:p>
            <a:r>
              <a:rPr lang="en-US" sz="2800" dirty="0"/>
              <a:t>Continued IV diuresis, but progressive AKI</a:t>
            </a:r>
          </a:p>
          <a:p>
            <a:endParaRPr lang="en-US" sz="2800" dirty="0"/>
          </a:p>
          <a:p>
            <a:r>
              <a:rPr lang="en-US" sz="2800" dirty="0"/>
              <a:t>Required milrinone to support diuresis</a:t>
            </a:r>
          </a:p>
          <a:p>
            <a:endParaRPr lang="en-US" sz="2800" dirty="0"/>
          </a:p>
          <a:p>
            <a:r>
              <a:rPr lang="en-US" sz="2800" dirty="0"/>
              <a:t>Robust diuretic response after milrinone, discharged on loop diuretic, SGLT2 inhibitor</a:t>
            </a:r>
          </a:p>
          <a:p>
            <a:endParaRPr lang="en-US" sz="2800" dirty="0"/>
          </a:p>
        </p:txBody>
      </p:sp>
    </p:spTree>
    <p:extLst>
      <p:ext uri="{BB962C8B-B14F-4D97-AF65-F5344CB8AC3E}">
        <p14:creationId xmlns:p14="http://schemas.microsoft.com/office/powerpoint/2010/main" val="2633178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32449-C3CF-591D-8551-801496632C1A}"/>
              </a:ext>
            </a:extLst>
          </p:cNvPr>
          <p:cNvSpPr>
            <a:spLocks noGrp="1"/>
          </p:cNvSpPr>
          <p:nvPr>
            <p:ph type="title"/>
          </p:nvPr>
        </p:nvSpPr>
        <p:spPr>
          <a:xfrm>
            <a:off x="609600" y="199505"/>
            <a:ext cx="10744200" cy="1185577"/>
          </a:xfrm>
        </p:spPr>
        <p:txBody>
          <a:bodyPr/>
          <a:lstStyle/>
          <a:p>
            <a:r>
              <a:rPr lang="en-US" dirty="0"/>
              <a:t>Clinical Course</a:t>
            </a:r>
          </a:p>
        </p:txBody>
      </p:sp>
      <p:sp>
        <p:nvSpPr>
          <p:cNvPr id="3" name="Content Placeholder 2">
            <a:extLst>
              <a:ext uri="{FF2B5EF4-FFF2-40B4-BE49-F238E27FC236}">
                <a16:creationId xmlns:a16="http://schemas.microsoft.com/office/drawing/2014/main" id="{2A59C8D8-EEB0-98F8-524A-B3A62343B8A8}"/>
              </a:ext>
            </a:extLst>
          </p:cNvPr>
          <p:cNvSpPr>
            <a:spLocks noGrp="1"/>
          </p:cNvSpPr>
          <p:nvPr>
            <p:ph idx="1"/>
          </p:nvPr>
        </p:nvSpPr>
        <p:spPr>
          <a:xfrm>
            <a:off x="609600" y="1477906"/>
            <a:ext cx="10744200" cy="4722477"/>
          </a:xfrm>
        </p:spPr>
        <p:txBody>
          <a:bodyPr>
            <a:normAutofit/>
          </a:bodyPr>
          <a:lstStyle/>
          <a:p>
            <a:r>
              <a:rPr lang="en-US" sz="3200" dirty="0" err="1"/>
              <a:t>Rehospitalized</a:t>
            </a:r>
            <a:r>
              <a:rPr lang="en-US" sz="3200" dirty="0"/>
              <a:t> 3 years later for HF</a:t>
            </a:r>
          </a:p>
          <a:p>
            <a:endParaRPr lang="en-US" sz="3200" dirty="0"/>
          </a:p>
          <a:p>
            <a:r>
              <a:rPr lang="en-US" sz="3200" dirty="0"/>
              <a:t>Repeat RHC:</a:t>
            </a:r>
          </a:p>
          <a:p>
            <a:pPr lvl="1"/>
            <a:r>
              <a:rPr lang="en-US" sz="2800" dirty="0"/>
              <a:t>RA: 18</a:t>
            </a:r>
          </a:p>
          <a:p>
            <a:pPr lvl="1"/>
            <a:r>
              <a:rPr lang="en-US" sz="2800" dirty="0"/>
              <a:t>PA: 63/30, mean 44</a:t>
            </a:r>
          </a:p>
          <a:p>
            <a:pPr lvl="1"/>
            <a:r>
              <a:rPr lang="en-US" sz="2800" dirty="0"/>
              <a:t>PCWP: 26</a:t>
            </a:r>
          </a:p>
          <a:p>
            <a:pPr lvl="1"/>
            <a:r>
              <a:rPr lang="en-US" sz="2800" dirty="0"/>
              <a:t>TD CO/CI: 4.6/2.3</a:t>
            </a:r>
          </a:p>
          <a:p>
            <a:pPr lvl="1"/>
            <a:r>
              <a:rPr lang="en-US" sz="2800" dirty="0"/>
              <a:t>PVR: 3.9 WU</a:t>
            </a:r>
          </a:p>
        </p:txBody>
      </p:sp>
    </p:spTree>
    <p:extLst>
      <p:ext uri="{BB962C8B-B14F-4D97-AF65-F5344CB8AC3E}">
        <p14:creationId xmlns:p14="http://schemas.microsoft.com/office/powerpoint/2010/main" val="4015902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678E9-3290-B572-6D8F-5EB39D687A98}"/>
              </a:ext>
            </a:extLst>
          </p:cNvPr>
          <p:cNvSpPr>
            <a:spLocks noGrp="1"/>
          </p:cNvSpPr>
          <p:nvPr>
            <p:ph type="title"/>
          </p:nvPr>
        </p:nvSpPr>
        <p:spPr>
          <a:xfrm>
            <a:off x="609600" y="199505"/>
            <a:ext cx="10744200" cy="1185577"/>
          </a:xfrm>
        </p:spPr>
        <p:txBody>
          <a:bodyPr/>
          <a:lstStyle/>
          <a:p>
            <a:r>
              <a:rPr lang="en-US" dirty="0"/>
              <a:t>Next Steps</a:t>
            </a:r>
          </a:p>
        </p:txBody>
      </p:sp>
      <p:sp>
        <p:nvSpPr>
          <p:cNvPr id="3" name="Content Placeholder 2">
            <a:extLst>
              <a:ext uri="{FF2B5EF4-FFF2-40B4-BE49-F238E27FC236}">
                <a16:creationId xmlns:a16="http://schemas.microsoft.com/office/drawing/2014/main" id="{85B73B2D-B90C-6079-2451-E125517885A9}"/>
              </a:ext>
            </a:extLst>
          </p:cNvPr>
          <p:cNvSpPr>
            <a:spLocks noGrp="1"/>
          </p:cNvSpPr>
          <p:nvPr>
            <p:ph idx="1"/>
          </p:nvPr>
        </p:nvSpPr>
        <p:spPr>
          <a:xfrm>
            <a:off x="609600" y="1477906"/>
            <a:ext cx="10744200" cy="4722477"/>
          </a:xfrm>
        </p:spPr>
        <p:txBody>
          <a:bodyPr>
            <a:normAutofit/>
          </a:bodyPr>
          <a:lstStyle/>
          <a:p>
            <a:r>
              <a:rPr lang="en-US" sz="3200" dirty="0"/>
              <a:t>Initiated sacubitril-valsartan and spironolactone</a:t>
            </a:r>
          </a:p>
          <a:p>
            <a:endParaRPr lang="en-US" sz="3200" dirty="0"/>
          </a:p>
          <a:p>
            <a:r>
              <a:rPr lang="en-US" sz="3200" dirty="0"/>
              <a:t>Evaluation for clinical trials for combined pre and post capillary PH</a:t>
            </a:r>
          </a:p>
          <a:p>
            <a:pPr lvl="1"/>
            <a:r>
              <a:rPr lang="en-US" sz="2800" dirty="0"/>
              <a:t>PA denervation?</a:t>
            </a:r>
          </a:p>
          <a:p>
            <a:pPr lvl="1"/>
            <a:r>
              <a:rPr lang="en-US" sz="2800" dirty="0" err="1"/>
              <a:t>Levosimendan</a:t>
            </a:r>
            <a:r>
              <a:rPr lang="en-US" sz="2800" dirty="0"/>
              <a:t>?</a:t>
            </a:r>
          </a:p>
        </p:txBody>
      </p:sp>
    </p:spTree>
    <p:extLst>
      <p:ext uri="{BB962C8B-B14F-4D97-AF65-F5344CB8AC3E}">
        <p14:creationId xmlns:p14="http://schemas.microsoft.com/office/powerpoint/2010/main" val="877403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3547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Midwest Regional PH Summit – Management of Pulmonary Hypertension with Comorbidities</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the ERS/ERC guideline updates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available evidence-based data and patient management strategies for PH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opportunities to apply effective management strategies to improve patient outcomes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01C1260-64D9-8E03-9F7C-03DB71C1E2FF}"/>
              </a:ext>
            </a:extLst>
          </p:cNvPr>
          <p:cNvGrpSpPr/>
          <p:nvPr/>
        </p:nvGrpSpPr>
        <p:grpSpPr>
          <a:xfrm>
            <a:off x="0" y="0"/>
            <a:ext cx="12192000" cy="6858000"/>
            <a:chOff x="0" y="0"/>
            <a:chExt cx="12192000" cy="6858000"/>
          </a:xfrm>
        </p:grpSpPr>
        <p:pic>
          <p:nvPicPr>
            <p:cNvPr id="7" name="Picture 6" descr="A blue and white blurry background&#10;&#10;Description automatically generated">
              <a:extLst>
                <a:ext uri="{FF2B5EF4-FFF2-40B4-BE49-F238E27FC236}">
                  <a16:creationId xmlns:a16="http://schemas.microsoft.com/office/drawing/2014/main" id="{E0A1E528-6EF1-7CEF-337C-71EB5EFA7827}"/>
                </a:ext>
              </a:extLst>
            </p:cNvPr>
            <p:cNvPicPr>
              <a:picLocks noChangeAspect="1"/>
            </p:cNvPicPr>
            <p:nvPr/>
          </p:nvPicPr>
          <p:blipFill>
            <a:blip r:embed="rId3"/>
            <a:stretch>
              <a:fillRect/>
            </a:stretch>
          </p:blipFill>
          <p:spPr>
            <a:xfrm>
              <a:off x="0" y="0"/>
              <a:ext cx="12192000" cy="6858000"/>
            </a:xfrm>
            <a:prstGeom prst="rect">
              <a:avLst/>
            </a:prstGeom>
          </p:spPr>
        </p:pic>
        <p:sp>
          <p:nvSpPr>
            <p:cNvPr id="8" name="Rounded Rectangle 7">
              <a:extLst>
                <a:ext uri="{FF2B5EF4-FFF2-40B4-BE49-F238E27FC236}">
                  <a16:creationId xmlns:a16="http://schemas.microsoft.com/office/drawing/2014/main" id="{48A1FB33-FFD5-5777-2A8F-A95179416F28}"/>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4" name="Title 3">
            <a:extLst>
              <a:ext uri="{FF2B5EF4-FFF2-40B4-BE49-F238E27FC236}">
                <a16:creationId xmlns:a16="http://schemas.microsoft.com/office/drawing/2014/main" id="{0082A5D6-26E3-8ED7-EEAE-3D22F5563067}"/>
              </a:ext>
            </a:extLst>
          </p:cNvPr>
          <p:cNvSpPr>
            <a:spLocks noGrp="1"/>
          </p:cNvSpPr>
          <p:nvPr>
            <p:ph type="title" idx="4294967295"/>
          </p:nvPr>
        </p:nvSpPr>
        <p:spPr>
          <a:xfrm>
            <a:off x="1980452" y="1584036"/>
            <a:ext cx="9043708" cy="2446975"/>
          </a:xfrm>
        </p:spPr>
        <p:txBody>
          <a:bodyPr>
            <a:normAutofit/>
          </a:bodyPr>
          <a:lstStyle/>
          <a:p>
            <a:r>
              <a:rPr lang="en-US" sz="4000" b="0" dirty="0">
                <a:solidFill>
                  <a:schemeClr val="bg1"/>
                </a:solidFill>
                <a:latin typeface="Century Gothic" panose="020B0502020202020204" pitchFamily="34" charset="0"/>
              </a:rPr>
              <a:t>Case 3 &amp; Panel Discussion: </a:t>
            </a:r>
            <a:br>
              <a:rPr lang="en-US" sz="4800" b="1" dirty="0">
                <a:solidFill>
                  <a:schemeClr val="bg1"/>
                </a:solidFill>
                <a:latin typeface="Century Gothic" panose="020B0502020202020204" pitchFamily="34" charset="0"/>
              </a:rPr>
            </a:br>
            <a:r>
              <a:rPr lang="en-US" sz="4800" b="1" dirty="0">
                <a:solidFill>
                  <a:schemeClr val="bg1"/>
                </a:solidFill>
                <a:latin typeface="Century Gothic" panose="020B0502020202020204" pitchFamily="34" charset="0"/>
              </a:rPr>
              <a:t>Right Heart Diagnostics in PAH</a:t>
            </a:r>
            <a:endParaRPr lang="en-US" sz="6600" b="1" dirty="0">
              <a:solidFill>
                <a:schemeClr val="bg1"/>
              </a:solidFill>
              <a:latin typeface="Century Gothic" panose="020B0502020202020204" pitchFamily="34" charset="0"/>
            </a:endParaRPr>
          </a:p>
        </p:txBody>
      </p:sp>
      <p:pic>
        <p:nvPicPr>
          <p:cNvPr id="5" name="Picture 4" descr="A blue lines on a black background&#10;&#10;Description automatically generated">
            <a:extLst>
              <a:ext uri="{FF2B5EF4-FFF2-40B4-BE49-F238E27FC236}">
                <a16:creationId xmlns:a16="http://schemas.microsoft.com/office/drawing/2014/main" id="{60BD0787-790E-491D-103C-4D01BF3FE90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a:off x="0" y="0"/>
            <a:ext cx="4927834" cy="1383323"/>
          </a:xfrm>
          <a:prstGeom prst="rect">
            <a:avLst/>
          </a:prstGeom>
        </p:spPr>
      </p:pic>
      <p:pic>
        <p:nvPicPr>
          <p:cNvPr id="2" name="Graphic 1">
            <a:extLst>
              <a:ext uri="{FF2B5EF4-FFF2-40B4-BE49-F238E27FC236}">
                <a16:creationId xmlns:a16="http://schemas.microsoft.com/office/drawing/2014/main" id="{79311AD7-DA93-2615-E6BA-CD77B8D053D0}"/>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195767" y="5011177"/>
            <a:ext cx="2196181" cy="1077214"/>
          </a:xfrm>
          <a:prstGeom prst="rect">
            <a:avLst/>
          </a:prstGeom>
        </p:spPr>
      </p:pic>
      <p:sp>
        <p:nvSpPr>
          <p:cNvPr id="11" name="TextBox 10">
            <a:extLst>
              <a:ext uri="{FF2B5EF4-FFF2-40B4-BE49-F238E27FC236}">
                <a16:creationId xmlns:a16="http://schemas.microsoft.com/office/drawing/2014/main" id="{AAEEB9A0-9FDE-0062-B1FC-79343EDFCB87}"/>
              </a:ext>
            </a:extLst>
          </p:cNvPr>
          <p:cNvSpPr txBox="1"/>
          <p:nvPr/>
        </p:nvSpPr>
        <p:spPr>
          <a:xfrm>
            <a:off x="1986871" y="4105168"/>
            <a:ext cx="6283669"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Ravi B. Patel, MD, MSc</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Assistant Professor of Medicine and Preventive Medicine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Division of Cardiology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Northwestern University Feinberg School of Medicine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Chicago, IL</a:t>
            </a:r>
            <a:endParaRPr kumimoji="0" lang="en-US" sz="1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cxnSp>
        <p:nvCxnSpPr>
          <p:cNvPr id="12" name="Straight Connector 11">
            <a:extLst>
              <a:ext uri="{FF2B5EF4-FFF2-40B4-BE49-F238E27FC236}">
                <a16:creationId xmlns:a16="http://schemas.microsoft.com/office/drawing/2014/main" id="{D22E987D-C1CB-F901-3E39-15319F35B103}"/>
              </a:ext>
            </a:extLst>
          </p:cNvPr>
          <p:cNvCxnSpPr>
            <a:cxnSpLocks/>
          </p:cNvCxnSpPr>
          <p:nvPr/>
        </p:nvCxnSpPr>
        <p:spPr>
          <a:xfrm>
            <a:off x="1483743" y="1982933"/>
            <a:ext cx="0" cy="37628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946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C0BB3F-7018-451C-B667-E55726864901}"/>
              </a:ext>
            </a:extLst>
          </p:cNvPr>
          <p:cNvSpPr>
            <a:spLocks noGrp="1"/>
          </p:cNvSpPr>
          <p:nvPr>
            <p:ph type="title"/>
          </p:nvPr>
        </p:nvSpPr>
        <p:spPr>
          <a:xfrm>
            <a:off x="609600" y="200025"/>
            <a:ext cx="10744200" cy="1184275"/>
          </a:xfrm>
        </p:spPr>
        <p:txBody>
          <a:bodyPr/>
          <a:lstStyle/>
          <a:p>
            <a:r>
              <a:rPr lang="en-US" dirty="0"/>
              <a:t>Case Presentation</a:t>
            </a:r>
          </a:p>
        </p:txBody>
      </p:sp>
      <p:sp>
        <p:nvSpPr>
          <p:cNvPr id="5" name="Content Placeholder 4">
            <a:extLst>
              <a:ext uri="{FF2B5EF4-FFF2-40B4-BE49-F238E27FC236}">
                <a16:creationId xmlns:a16="http://schemas.microsoft.com/office/drawing/2014/main" id="{9F340E92-CBA4-4B31-9B44-8D052372DFA5}"/>
              </a:ext>
            </a:extLst>
          </p:cNvPr>
          <p:cNvSpPr>
            <a:spLocks noGrp="1"/>
          </p:cNvSpPr>
          <p:nvPr>
            <p:ph idx="1"/>
          </p:nvPr>
        </p:nvSpPr>
        <p:spPr>
          <a:xfrm>
            <a:off x="609600" y="1477963"/>
            <a:ext cx="10744200" cy="4722812"/>
          </a:xfrm>
        </p:spPr>
        <p:txBody>
          <a:bodyPr>
            <a:normAutofit/>
          </a:bodyPr>
          <a:lstStyle/>
          <a:p>
            <a:r>
              <a:rPr lang="en-US" sz="2800" dirty="0"/>
              <a:t>62-year-old female with history of sickle cell anemia and pulmonary hypertension hospitalized with dyspnea and lower extremity swelling</a:t>
            </a:r>
          </a:p>
          <a:p>
            <a:endParaRPr lang="en-US" sz="2800" dirty="0"/>
          </a:p>
          <a:p>
            <a:r>
              <a:rPr lang="en-US" sz="2800" dirty="0"/>
              <a:t>Marked reduction in functional capacity over 2 years</a:t>
            </a:r>
          </a:p>
          <a:p>
            <a:endParaRPr lang="en-US" sz="2800" dirty="0"/>
          </a:p>
          <a:p>
            <a:r>
              <a:rPr lang="en-US" sz="2800" dirty="0"/>
              <a:t>Episodes of near syncope with walking</a:t>
            </a:r>
          </a:p>
          <a:p>
            <a:endParaRPr lang="en-US" sz="2800" dirty="0"/>
          </a:p>
          <a:p>
            <a:endParaRPr lang="en-US" sz="2800" dirty="0"/>
          </a:p>
        </p:txBody>
      </p:sp>
    </p:spTree>
    <p:extLst>
      <p:ext uri="{BB962C8B-B14F-4D97-AF65-F5344CB8AC3E}">
        <p14:creationId xmlns:p14="http://schemas.microsoft.com/office/powerpoint/2010/main" val="2480265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F3A655C-30A5-F097-CDE5-DE99946FF5CF}"/>
              </a:ext>
            </a:extLst>
          </p:cNvPr>
          <p:cNvSpPr>
            <a:spLocks noGrp="1"/>
          </p:cNvSpPr>
          <p:nvPr>
            <p:ph type="body" idx="1"/>
          </p:nvPr>
        </p:nvSpPr>
        <p:spPr/>
        <p:txBody>
          <a:bodyPr>
            <a:normAutofit/>
          </a:bodyPr>
          <a:lstStyle/>
          <a:p>
            <a:r>
              <a:rPr lang="en-US" sz="2800" dirty="0"/>
              <a:t>Past Medical History</a:t>
            </a:r>
          </a:p>
        </p:txBody>
      </p:sp>
      <p:sp>
        <p:nvSpPr>
          <p:cNvPr id="5" name="Content Placeholder 4">
            <a:extLst>
              <a:ext uri="{FF2B5EF4-FFF2-40B4-BE49-F238E27FC236}">
                <a16:creationId xmlns:a16="http://schemas.microsoft.com/office/drawing/2014/main" id="{9F340E92-CBA4-4B31-9B44-8D052372DFA5}"/>
              </a:ext>
            </a:extLst>
          </p:cNvPr>
          <p:cNvSpPr>
            <a:spLocks noGrp="1"/>
          </p:cNvSpPr>
          <p:nvPr>
            <p:ph sz="half" idx="2"/>
          </p:nvPr>
        </p:nvSpPr>
        <p:spPr/>
        <p:txBody>
          <a:bodyPr>
            <a:normAutofit/>
          </a:bodyPr>
          <a:lstStyle/>
          <a:p>
            <a:pPr>
              <a:spcAft>
                <a:spcPts val="1200"/>
              </a:spcAft>
            </a:pPr>
            <a:r>
              <a:rPr lang="en-US" dirty="0"/>
              <a:t>Sickle cell anemia</a:t>
            </a:r>
          </a:p>
          <a:p>
            <a:pPr lvl="1">
              <a:spcAft>
                <a:spcPts val="1200"/>
              </a:spcAft>
            </a:pPr>
            <a:r>
              <a:rPr lang="en-US" dirty="0"/>
              <a:t>Monthly exchange transfusions</a:t>
            </a:r>
          </a:p>
          <a:p>
            <a:pPr>
              <a:spcAft>
                <a:spcPts val="1200"/>
              </a:spcAft>
            </a:pPr>
            <a:r>
              <a:rPr lang="en-US" dirty="0"/>
              <a:t>Pulmonary hypertension</a:t>
            </a:r>
          </a:p>
          <a:p>
            <a:pPr lvl="1">
              <a:spcAft>
                <a:spcPts val="1200"/>
              </a:spcAft>
            </a:pPr>
            <a:r>
              <a:rPr lang="en-US" dirty="0"/>
              <a:t>On </a:t>
            </a:r>
            <a:r>
              <a:rPr lang="en-US" dirty="0" err="1"/>
              <a:t>riociguat</a:t>
            </a:r>
            <a:endParaRPr lang="en-US" dirty="0"/>
          </a:p>
          <a:p>
            <a:pPr>
              <a:spcAft>
                <a:spcPts val="1200"/>
              </a:spcAft>
            </a:pPr>
            <a:r>
              <a:rPr lang="en-US" dirty="0"/>
              <a:t>Atrial fibrillation</a:t>
            </a:r>
          </a:p>
          <a:p>
            <a:pPr>
              <a:spcAft>
                <a:spcPts val="1200"/>
              </a:spcAft>
            </a:pPr>
            <a:r>
              <a:rPr lang="en-US" dirty="0"/>
              <a:t>Hypertension</a:t>
            </a:r>
          </a:p>
          <a:p>
            <a:pPr lvl="2">
              <a:spcAft>
                <a:spcPts val="1200"/>
              </a:spcAft>
            </a:pPr>
            <a:endParaRPr lang="en-US" dirty="0"/>
          </a:p>
        </p:txBody>
      </p:sp>
      <p:sp>
        <p:nvSpPr>
          <p:cNvPr id="8" name="Text Placeholder 7">
            <a:extLst>
              <a:ext uri="{FF2B5EF4-FFF2-40B4-BE49-F238E27FC236}">
                <a16:creationId xmlns:a16="http://schemas.microsoft.com/office/drawing/2014/main" id="{E461E7D8-D159-46F1-4314-520A2A1EF77C}"/>
              </a:ext>
            </a:extLst>
          </p:cNvPr>
          <p:cNvSpPr>
            <a:spLocks noGrp="1"/>
          </p:cNvSpPr>
          <p:nvPr>
            <p:ph type="body" sz="quarter" idx="3"/>
          </p:nvPr>
        </p:nvSpPr>
        <p:spPr/>
        <p:txBody>
          <a:bodyPr>
            <a:normAutofit/>
          </a:bodyPr>
          <a:lstStyle/>
          <a:p>
            <a:r>
              <a:rPr lang="en-US" sz="2800" dirty="0"/>
              <a:t>Physical Exam</a:t>
            </a:r>
          </a:p>
        </p:txBody>
      </p:sp>
      <p:sp>
        <p:nvSpPr>
          <p:cNvPr id="9" name="Content Placeholder 8">
            <a:extLst>
              <a:ext uri="{FF2B5EF4-FFF2-40B4-BE49-F238E27FC236}">
                <a16:creationId xmlns:a16="http://schemas.microsoft.com/office/drawing/2014/main" id="{B8E50EFC-7866-6009-C8DB-7915EF189E5F}"/>
              </a:ext>
            </a:extLst>
          </p:cNvPr>
          <p:cNvSpPr>
            <a:spLocks noGrp="1"/>
          </p:cNvSpPr>
          <p:nvPr>
            <p:ph sz="quarter" idx="4"/>
          </p:nvPr>
        </p:nvSpPr>
        <p:spPr/>
        <p:txBody>
          <a:bodyPr/>
          <a:lstStyle/>
          <a:p>
            <a:pPr>
              <a:spcAft>
                <a:spcPts val="1200"/>
              </a:spcAft>
            </a:pPr>
            <a:r>
              <a:rPr lang="en-US" dirty="0"/>
              <a:t>Elevated JVP with prominent C-V wave</a:t>
            </a:r>
          </a:p>
          <a:p>
            <a:pPr>
              <a:spcAft>
                <a:spcPts val="1200"/>
              </a:spcAft>
            </a:pPr>
            <a:r>
              <a:rPr lang="en-US" dirty="0"/>
              <a:t>Irregular rhythm</a:t>
            </a:r>
          </a:p>
          <a:p>
            <a:pPr>
              <a:spcAft>
                <a:spcPts val="1200"/>
              </a:spcAft>
            </a:pPr>
            <a:r>
              <a:rPr lang="en-US" dirty="0"/>
              <a:t>Abdominal distension </a:t>
            </a:r>
          </a:p>
          <a:p>
            <a:pPr>
              <a:spcAft>
                <a:spcPts val="1200"/>
              </a:spcAft>
            </a:pPr>
            <a:r>
              <a:rPr lang="en-US" dirty="0"/>
              <a:t>2-3+ pitting edema of lower extremities</a:t>
            </a:r>
          </a:p>
          <a:p>
            <a:pPr>
              <a:spcAft>
                <a:spcPts val="1200"/>
              </a:spcAft>
            </a:pPr>
            <a:endParaRPr lang="en-US" dirty="0"/>
          </a:p>
        </p:txBody>
      </p:sp>
      <p:sp>
        <p:nvSpPr>
          <p:cNvPr id="4" name="Title 3">
            <a:extLst>
              <a:ext uri="{FF2B5EF4-FFF2-40B4-BE49-F238E27FC236}">
                <a16:creationId xmlns:a16="http://schemas.microsoft.com/office/drawing/2014/main" id="{D0C0BB3F-7018-451C-B667-E55726864901}"/>
              </a:ext>
            </a:extLst>
          </p:cNvPr>
          <p:cNvSpPr>
            <a:spLocks noGrp="1"/>
          </p:cNvSpPr>
          <p:nvPr>
            <p:ph type="title"/>
          </p:nvPr>
        </p:nvSpPr>
        <p:spPr/>
        <p:txBody>
          <a:bodyPr/>
          <a:lstStyle/>
          <a:p>
            <a:r>
              <a:rPr lang="en-US" dirty="0"/>
              <a:t>Case Presentation</a:t>
            </a:r>
          </a:p>
        </p:txBody>
      </p:sp>
      <p:pic>
        <p:nvPicPr>
          <p:cNvPr id="6" name="Picture 5">
            <a:extLst>
              <a:ext uri="{FF2B5EF4-FFF2-40B4-BE49-F238E27FC236}">
                <a16:creationId xmlns:a16="http://schemas.microsoft.com/office/drawing/2014/main" id="{27A9F62B-E557-4195-ABDE-E3E129B97E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6380" y="6491579"/>
            <a:ext cx="2981405" cy="183544"/>
          </a:xfrm>
          <a:prstGeom prst="rect">
            <a:avLst/>
          </a:prstGeom>
        </p:spPr>
      </p:pic>
    </p:spTree>
    <p:extLst>
      <p:ext uri="{BB962C8B-B14F-4D97-AF65-F5344CB8AC3E}">
        <p14:creationId xmlns:p14="http://schemas.microsoft.com/office/powerpoint/2010/main" val="2543562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5F739-10FA-E4A9-2953-5A5C3B6B3295}"/>
              </a:ext>
            </a:extLst>
          </p:cNvPr>
          <p:cNvSpPr>
            <a:spLocks noGrp="1"/>
          </p:cNvSpPr>
          <p:nvPr>
            <p:ph type="title"/>
          </p:nvPr>
        </p:nvSpPr>
        <p:spPr>
          <a:xfrm>
            <a:off x="609600" y="199505"/>
            <a:ext cx="10744200" cy="1185577"/>
          </a:xfrm>
        </p:spPr>
        <p:txBody>
          <a:bodyPr/>
          <a:lstStyle/>
          <a:p>
            <a:r>
              <a:rPr lang="en-US" dirty="0"/>
              <a:t>ECG</a:t>
            </a:r>
          </a:p>
        </p:txBody>
      </p:sp>
      <p:pic>
        <p:nvPicPr>
          <p:cNvPr id="5" name="Picture 4" descr="A graph with lines on it&#10;&#10;Description automatically generated">
            <a:extLst>
              <a:ext uri="{FF2B5EF4-FFF2-40B4-BE49-F238E27FC236}">
                <a16:creationId xmlns:a16="http://schemas.microsoft.com/office/drawing/2014/main" id="{1B99AF65-5E98-02C3-EEC7-359BE4D425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87587" y="1273377"/>
            <a:ext cx="8642773" cy="4847592"/>
          </a:xfrm>
          <a:prstGeom prst="rect">
            <a:avLst/>
          </a:prstGeom>
        </p:spPr>
      </p:pic>
    </p:spTree>
    <p:extLst>
      <p:ext uri="{BB962C8B-B14F-4D97-AF65-F5344CB8AC3E}">
        <p14:creationId xmlns:p14="http://schemas.microsoft.com/office/powerpoint/2010/main" val="2675958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149E6-8981-8C46-E656-E6A713B3599E}"/>
              </a:ext>
            </a:extLst>
          </p:cNvPr>
          <p:cNvSpPr>
            <a:spLocks noGrp="1"/>
          </p:cNvSpPr>
          <p:nvPr>
            <p:ph type="title"/>
          </p:nvPr>
        </p:nvSpPr>
        <p:spPr>
          <a:xfrm>
            <a:off x="609600" y="199505"/>
            <a:ext cx="10744200" cy="1185577"/>
          </a:xfrm>
        </p:spPr>
        <p:txBody>
          <a:bodyPr/>
          <a:lstStyle/>
          <a:p>
            <a:r>
              <a:rPr lang="en-US" dirty="0"/>
              <a:t>Echocardiogram</a:t>
            </a:r>
          </a:p>
        </p:txBody>
      </p:sp>
      <p:pic>
        <p:nvPicPr>
          <p:cNvPr id="4" name="clip-3-1.2.840.113619.2.391.85677.1694015519.740.1.512">
            <a:hlinkClick r:id="" action="ppaction://media"/>
            <a:extLst>
              <a:ext uri="{FF2B5EF4-FFF2-40B4-BE49-F238E27FC236}">
                <a16:creationId xmlns:a16="http://schemas.microsoft.com/office/drawing/2014/main" id="{252A3802-FDD0-6773-41E1-1FD83AFFEC8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l="12394" t="4635" r="19439"/>
          <a:stretch/>
        </p:blipFill>
        <p:spPr>
          <a:xfrm>
            <a:off x="609600" y="1480858"/>
            <a:ext cx="4569741" cy="4438548"/>
          </a:xfrm>
          <a:prstGeom prst="rect">
            <a:avLst/>
          </a:prstGeom>
        </p:spPr>
      </p:pic>
      <p:pic>
        <p:nvPicPr>
          <p:cNvPr id="5" name="clip-10-1.2.840.113619.2.391.85677.1694015590.747.1.512">
            <a:hlinkClick r:id="" action="ppaction://media"/>
            <a:extLst>
              <a:ext uri="{FF2B5EF4-FFF2-40B4-BE49-F238E27FC236}">
                <a16:creationId xmlns:a16="http://schemas.microsoft.com/office/drawing/2014/main" id="{C5BE1FDE-F86E-49CE-D439-652CBD711372}"/>
              </a:ext>
            </a:extLst>
          </p:cNvPr>
          <p:cNvPicPr>
            <a:picLocks noChangeAspect="1"/>
          </p:cNvPicPr>
          <p:nvPr>
            <a:videoFile r:link="rId4"/>
            <p:extLst>
              <p:ext uri="{DAA4B4D4-6D71-4841-9C94-3DE7FCFB9230}">
                <p14:media xmlns:p14="http://schemas.microsoft.com/office/powerpoint/2010/main" r:embed="rId3"/>
              </p:ext>
            </p:extLst>
          </p:nvPr>
        </p:nvPicPr>
        <p:blipFill rotWithShape="1">
          <a:blip r:embed="rId7"/>
          <a:srcRect l="14750" t="4455" r="15631"/>
          <a:stretch/>
        </p:blipFill>
        <p:spPr>
          <a:xfrm>
            <a:off x="6552073" y="1480857"/>
            <a:ext cx="4889007" cy="4655627"/>
          </a:xfrm>
          <a:prstGeom prst="rect">
            <a:avLst/>
          </a:prstGeom>
        </p:spPr>
      </p:pic>
    </p:spTree>
    <p:extLst>
      <p:ext uri="{BB962C8B-B14F-4D97-AF65-F5344CB8AC3E}">
        <p14:creationId xmlns:p14="http://schemas.microsoft.com/office/powerpoint/2010/main" val="133574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83"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23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repeatCount="indefinite"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repeatCount="indefinite"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149E6-8981-8C46-E656-E6A713B3599E}"/>
              </a:ext>
            </a:extLst>
          </p:cNvPr>
          <p:cNvSpPr>
            <a:spLocks noGrp="1"/>
          </p:cNvSpPr>
          <p:nvPr>
            <p:ph type="title"/>
          </p:nvPr>
        </p:nvSpPr>
        <p:spPr>
          <a:xfrm>
            <a:off x="609600" y="199505"/>
            <a:ext cx="10744200" cy="1185577"/>
          </a:xfrm>
        </p:spPr>
        <p:txBody>
          <a:bodyPr/>
          <a:lstStyle/>
          <a:p>
            <a:r>
              <a:rPr lang="en-US" dirty="0"/>
              <a:t>Echocardiogram</a:t>
            </a:r>
          </a:p>
        </p:txBody>
      </p:sp>
      <p:pic>
        <p:nvPicPr>
          <p:cNvPr id="3" name="clip-17-1.2.840.113619.2.391.85677.1694015652.754.1.512">
            <a:hlinkClick r:id="" action="ppaction://media"/>
            <a:extLst>
              <a:ext uri="{FF2B5EF4-FFF2-40B4-BE49-F238E27FC236}">
                <a16:creationId xmlns:a16="http://schemas.microsoft.com/office/drawing/2014/main" id="{1646837E-1566-1BFF-1099-DFA335D303E6}"/>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l="19400" t="6603" r="18693"/>
          <a:stretch/>
        </p:blipFill>
        <p:spPr>
          <a:xfrm>
            <a:off x="541867" y="1119277"/>
            <a:ext cx="4930987" cy="5161704"/>
          </a:xfrm>
          <a:prstGeom prst="rect">
            <a:avLst/>
          </a:prstGeom>
        </p:spPr>
      </p:pic>
      <p:pic>
        <p:nvPicPr>
          <p:cNvPr id="6" name="clip-34-1.2.840.113619.2.391.85677.1694015866.771.1.512">
            <a:hlinkClick r:id="" action="ppaction://media"/>
            <a:extLst>
              <a:ext uri="{FF2B5EF4-FFF2-40B4-BE49-F238E27FC236}">
                <a16:creationId xmlns:a16="http://schemas.microsoft.com/office/drawing/2014/main" id="{9C6EAB78-1A20-01D0-8BFA-4429BE45DDFD}"/>
              </a:ext>
            </a:extLst>
          </p:cNvPr>
          <p:cNvPicPr>
            <a:picLocks noChangeAspect="1"/>
          </p:cNvPicPr>
          <p:nvPr>
            <a:videoFile r:link="rId4"/>
            <p:extLst>
              <p:ext uri="{DAA4B4D4-6D71-4841-9C94-3DE7FCFB9230}">
                <p14:media xmlns:p14="http://schemas.microsoft.com/office/powerpoint/2010/main" r:embed="rId3"/>
              </p:ext>
            </p:extLst>
          </p:nvPr>
        </p:nvPicPr>
        <p:blipFill rotWithShape="1">
          <a:blip r:embed="rId7"/>
          <a:srcRect l="19399" t="8227" r="20734"/>
          <a:stretch/>
        </p:blipFill>
        <p:spPr>
          <a:xfrm>
            <a:off x="6511431" y="1164143"/>
            <a:ext cx="4768427" cy="5071973"/>
          </a:xfrm>
          <a:prstGeom prst="rect">
            <a:avLst/>
          </a:prstGeom>
        </p:spPr>
      </p:pic>
    </p:spTree>
    <p:extLst>
      <p:ext uri="{BB962C8B-B14F-4D97-AF65-F5344CB8AC3E}">
        <p14:creationId xmlns:p14="http://schemas.microsoft.com/office/powerpoint/2010/main" val="177632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72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repeatCount="indefinite" fill="hold" display="0">
                  <p:stCondLst>
                    <p:cond delay="indefinite"/>
                  </p:stCondLst>
                </p:cTn>
                <p:tgtEl>
                  <p:spTgt spid="3"/>
                </p:tgtEl>
              </p:cMediaNode>
            </p:vide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p:cTn id="17" repeatCount="indefinite" fill="hold" display="0">
                  <p:stCondLst>
                    <p:cond delay="indefinite"/>
                  </p:stCondLst>
                </p:cTn>
                <p:tgtEl>
                  <p:spTgt spid="6"/>
                </p:tgtEl>
              </p:cMediaNode>
            </p:video>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ulm-CC 22">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m-CC 22" id="{531201B4-8445-4141-93B6-FA22BE945EA7}" vid="{347CFE89-6E71-2F4D-90B1-9AC42A8969BB}"/>
    </a:ext>
  </a:extLst>
</a:theme>
</file>

<file path=ppt/theme/theme3.xml><?xml version="1.0" encoding="utf-8"?>
<a:theme xmlns:a="http://schemas.openxmlformats.org/drawingml/2006/main" name="1_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597</Words>
  <Application>Microsoft Macintosh PowerPoint</Application>
  <PresentationFormat>Widescreen</PresentationFormat>
  <Paragraphs>93</Paragraphs>
  <Slides>18</Slides>
  <Notes>3</Notes>
  <HiddenSlides>0</HiddenSlides>
  <MMClips>4</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TitlesOfParts>
    <vt:vector size="26" baseType="lpstr">
      <vt:lpstr>Arial</vt:lpstr>
      <vt:lpstr>Calibri</vt:lpstr>
      <vt:lpstr>Calibri Light</vt:lpstr>
      <vt:lpstr>Century Gothic</vt:lpstr>
      <vt:lpstr>Trebuchet MS</vt:lpstr>
      <vt:lpstr>Office Theme</vt:lpstr>
      <vt:lpstr>Pulm-CC 22</vt:lpstr>
      <vt:lpstr>1_PCC20</vt:lpstr>
      <vt:lpstr>PowerPoint Presentation</vt:lpstr>
      <vt:lpstr>PowerPoint Presentation</vt:lpstr>
      <vt:lpstr>Disclaimer</vt:lpstr>
      <vt:lpstr>Case 3 &amp; Panel Discussion:  Right Heart Diagnostics in PAH</vt:lpstr>
      <vt:lpstr>Case Presentation</vt:lpstr>
      <vt:lpstr>Case Presentation</vt:lpstr>
      <vt:lpstr>ECG</vt:lpstr>
      <vt:lpstr>Echocardiogram</vt:lpstr>
      <vt:lpstr>Echocardiogram</vt:lpstr>
      <vt:lpstr>Right Heart Catheterization</vt:lpstr>
      <vt:lpstr>Right Heart Catheterization</vt:lpstr>
      <vt:lpstr>Right Heart Catheterization</vt:lpstr>
      <vt:lpstr>Right Heart Catheterization</vt:lpstr>
      <vt:lpstr>RHC</vt:lpstr>
      <vt:lpstr>Hospital Course</vt:lpstr>
      <vt:lpstr>Clinical Course</vt:lpstr>
      <vt:lpstr>Next Steps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Moriah Diethorn</cp:lastModifiedBy>
  <cp:revision>5</cp:revision>
  <dcterms:created xsi:type="dcterms:W3CDTF">2023-11-27T22:32:43Z</dcterms:created>
  <dcterms:modified xsi:type="dcterms:W3CDTF">2023-11-28T14:13:43Z</dcterms:modified>
  <cp:category/>
</cp:coreProperties>
</file>