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25"/>
  </p:notesMasterIdLst>
  <p:sldIdLst>
    <p:sldId id="2147375305" r:id="rId4"/>
    <p:sldId id="265" r:id="rId5"/>
    <p:sldId id="256" r:id="rId6"/>
    <p:sldId id="2147375314" r:id="rId7"/>
    <p:sldId id="263" r:id="rId8"/>
    <p:sldId id="258" r:id="rId9"/>
    <p:sldId id="264" r:id="rId10"/>
    <p:sldId id="267" r:id="rId11"/>
    <p:sldId id="259" r:id="rId12"/>
    <p:sldId id="260" r:id="rId13"/>
    <p:sldId id="262" r:id="rId14"/>
    <p:sldId id="261" r:id="rId15"/>
    <p:sldId id="266" r:id="rId16"/>
    <p:sldId id="269" r:id="rId17"/>
    <p:sldId id="273" r:id="rId18"/>
    <p:sldId id="280" r:id="rId19"/>
    <p:sldId id="274" r:id="rId20"/>
    <p:sldId id="270" r:id="rId21"/>
    <p:sldId id="272" r:id="rId22"/>
    <p:sldId id="278" r:id="rId23"/>
    <p:sldId id="21473752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547538-8B96-6C5E-B990-55466F9A02D9}" name="Rebecca Barraclough" initials="RB" userId="S::rbarraclough@ushealthconnect.com::2fefac7e-c711-47ad-8a3f-c5e62e1ab735" providerId="AD"/>
  <p188:author id="{52C4C9BB-C807-8705-0B08-A3DF41A8D64B}" name="Moriah Diethorn" initials="MD" userId="Moriah Diethorn" providerId="None"/>
  <p188:author id="{52463AE7-7D11-14C5-2D81-1A3140ED1E86}" name="Prerna Poojary" initials="PP" userId="wl8MeuTTky20EzXPuPILxaFEBkYWYd2kSaNWbxx5Y/Q="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p:cViewPr varScale="1">
        <p:scale>
          <a:sx n="119" d="100"/>
          <a:sy n="119"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0A759-2066-0C4A-B3A6-8020E4A028BD}"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7E9D5-F57A-E848-8FDE-F882E9A9106E}" type="slidenum">
              <a:rPr lang="en-US" smtClean="0"/>
              <a:t>‹#›</a:t>
            </a:fld>
            <a:endParaRPr lang="en-US"/>
          </a:p>
        </p:txBody>
      </p:sp>
    </p:spTree>
    <p:extLst>
      <p:ext uri="{BB962C8B-B14F-4D97-AF65-F5344CB8AC3E}">
        <p14:creationId xmlns:p14="http://schemas.microsoft.com/office/powerpoint/2010/main" val="716562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4576E-F52D-2B41-9376-273C527EF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34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2878-D906-9772-CCE7-332BEBD33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AB700B-66C6-BC95-3947-10CE6A657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C84CC-8EBB-EA52-119F-37F6A0945AE8}"/>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9D968666-4E8E-0AAA-A27D-189F05AB8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63162-8AD7-B2B4-5523-E41957B8F771}"/>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209281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1CF0-7CC6-18AE-8EAC-29D32346E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15CBF-C759-ED7B-D7D7-E6EBA2A58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6ACC5-67D6-D62E-C4F6-770777729B57}"/>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ED0E8395-3635-EA4B-CEAB-3A968E9C6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D1A4E-4173-0913-2CE5-353A862E99E8}"/>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68325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AAAFD-E265-EE73-EE6D-347E97D4B5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2916E1-2939-CC19-7807-5B9D36DDFB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6F9DB-A63E-CFBF-CEB0-3C3D06A1B251}"/>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0E54E276-B15A-AD35-765C-046E44AD1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DDC13-22B8-9715-99E9-7799D9EF8F38}"/>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84092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46147BEB-DBFC-41AF-8A4B-718D90B9AB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710555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92734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377265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244226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903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317035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755134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5014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E6F1-D0DD-2475-B7CC-132C5E02C6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93934-3F09-6410-BE45-2CF695F6E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B4AE7-E901-CC62-0039-EE1DBEA6297A}"/>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AD1242CE-E7F5-6756-A4DC-B66676B2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A6BD3-6000-8D10-0A32-4641C80841B1}"/>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2913555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0912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957590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065356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843086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pic>
        <p:nvPicPr>
          <p:cNvPr id="8" name="Picture 7">
            <a:extLst>
              <a:ext uri="{FF2B5EF4-FFF2-40B4-BE49-F238E27FC236}">
                <a16:creationId xmlns:a16="http://schemas.microsoft.com/office/drawing/2014/main" id="{46147BEB-DBFC-41AF-8A4B-718D90B9A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86750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865780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375859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Tree>
    <p:extLst>
      <p:ext uri="{BB962C8B-B14F-4D97-AF65-F5344CB8AC3E}">
        <p14:creationId xmlns:p14="http://schemas.microsoft.com/office/powerpoint/2010/main" val="3236943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831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21311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E16C-C005-D796-D98E-F93F179A9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896C7-C7C2-E63A-B63F-9D52F9C680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D1A4A-8E29-BB09-B1B3-3FEC0B7493F9}"/>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49153CF6-2A37-BB3C-BC0C-BCE025482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301FF-92AE-2DD9-E0E3-E80844C2679F}"/>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1223925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62198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10505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690857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739313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527247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711930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9328151" y="6415089"/>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54EF2-C8A3-4E28-A2A5-71DB01CDB154}"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4221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632287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BCF85-058B-4262-B233-9F16AC7A6163}" type="datetime1">
              <a:rPr lang="en-US" smtClean="0"/>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4868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692D-0554-882A-1623-16138A8B8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5FD05-FD8C-6DC3-0B84-F831E50A9E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096AAF-1498-526D-7493-F3FE615E3D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A2E6F6-3BD4-3E62-0D7A-96123D521372}"/>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6" name="Footer Placeholder 5">
            <a:extLst>
              <a:ext uri="{FF2B5EF4-FFF2-40B4-BE49-F238E27FC236}">
                <a16:creationId xmlns:a16="http://schemas.microsoft.com/office/drawing/2014/main" id="{179EFFA2-B3FF-D712-2D32-D1AEA5193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B615E-419B-3C04-0B08-603A46BBD45A}"/>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304446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47A68-DC39-5694-2F9A-1B5AC8257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895337-2503-D339-0E17-757E76FA5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04FEE-B7D9-6B34-0348-DA7EF60CDF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06AB28-489E-F9D9-C597-05A5FCD46D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181FAA-426B-202D-5F81-2E67AD0DD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7B70F2-ECD2-852B-5B67-CF602543D11D}"/>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8" name="Footer Placeholder 7">
            <a:extLst>
              <a:ext uri="{FF2B5EF4-FFF2-40B4-BE49-F238E27FC236}">
                <a16:creationId xmlns:a16="http://schemas.microsoft.com/office/drawing/2014/main" id="{B48BE682-0314-DB26-36EA-9556999AE6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D28C3-1AB4-F22D-6F60-105C754E952C}"/>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74750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35B2-50CE-1AC7-6614-DF1112546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341453-EBBB-671E-6E9F-6051FAA9930E}"/>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4" name="Footer Placeholder 3">
            <a:extLst>
              <a:ext uri="{FF2B5EF4-FFF2-40B4-BE49-F238E27FC236}">
                <a16:creationId xmlns:a16="http://schemas.microsoft.com/office/drawing/2014/main" id="{02F50552-329E-C7B6-A6C3-564605E9FC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75E00A-DBE1-2566-6173-F3BBA74554F1}"/>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95057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6EBBD-FC9F-8F2C-3928-BE687317B0B3}"/>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3" name="Footer Placeholder 2">
            <a:extLst>
              <a:ext uri="{FF2B5EF4-FFF2-40B4-BE49-F238E27FC236}">
                <a16:creationId xmlns:a16="http://schemas.microsoft.com/office/drawing/2014/main" id="{29B6D5DD-B77E-F150-0044-B81646EF1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C76B4-7226-12D2-8D6F-ACA6DC459963}"/>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298573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8944-50B3-7C2B-EF65-C87C75947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A5CCA7-5640-0DD9-B244-30F3A3743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A0BBF-7B8D-1F50-E833-774EF55DF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A78DC-F3FA-61C8-119B-BD880E191F71}"/>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6" name="Footer Placeholder 5">
            <a:extLst>
              <a:ext uri="{FF2B5EF4-FFF2-40B4-BE49-F238E27FC236}">
                <a16:creationId xmlns:a16="http://schemas.microsoft.com/office/drawing/2014/main" id="{1BA3013E-1228-FD11-3142-7F106F17E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0F1A5-6DC0-0A8B-EC2C-228158BB0A1C}"/>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251222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A317-6407-06CA-DCA8-8DEF111DC3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3571F-1455-6569-716F-2BC598555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CF0D9F-2CE8-E2D7-3B03-771220CFC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C31780-4C0A-0D61-EE0B-8900D722F0D9}"/>
              </a:ext>
            </a:extLst>
          </p:cNvPr>
          <p:cNvSpPr>
            <a:spLocks noGrp="1"/>
          </p:cNvSpPr>
          <p:nvPr>
            <p:ph type="dt" sz="half" idx="10"/>
          </p:nvPr>
        </p:nvSpPr>
        <p:spPr/>
        <p:txBody>
          <a:bodyPr/>
          <a:lstStyle/>
          <a:p>
            <a:fld id="{896835AA-CA78-DC48-95E9-47935ADFBDFB}" type="datetimeFigureOut">
              <a:rPr lang="en-US" smtClean="0"/>
              <a:t>11/28/23</a:t>
            </a:fld>
            <a:endParaRPr lang="en-US"/>
          </a:p>
        </p:txBody>
      </p:sp>
      <p:sp>
        <p:nvSpPr>
          <p:cNvPr id="6" name="Footer Placeholder 5">
            <a:extLst>
              <a:ext uri="{FF2B5EF4-FFF2-40B4-BE49-F238E27FC236}">
                <a16:creationId xmlns:a16="http://schemas.microsoft.com/office/drawing/2014/main" id="{8A7CD028-C04F-6628-4EA9-C8FAF30C1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60DB3-290D-7B4A-32A0-BF3003C67CCA}"/>
              </a:ext>
            </a:extLst>
          </p:cNvPr>
          <p:cNvSpPr>
            <a:spLocks noGrp="1"/>
          </p:cNvSpPr>
          <p:nvPr>
            <p:ph type="sldNum" sz="quarter" idx="12"/>
          </p:nvPr>
        </p:nvSpPr>
        <p:spPr/>
        <p:txBody>
          <a:bodyPr/>
          <a:lstStyle/>
          <a:p>
            <a:fld id="{9603F4D2-C42A-634A-BC99-B4BFF015B7C8}" type="slidenum">
              <a:rPr lang="en-US" smtClean="0"/>
              <a:t>‹#›</a:t>
            </a:fld>
            <a:endParaRPr lang="en-US"/>
          </a:p>
        </p:txBody>
      </p:sp>
    </p:spTree>
    <p:extLst>
      <p:ext uri="{BB962C8B-B14F-4D97-AF65-F5344CB8AC3E}">
        <p14:creationId xmlns:p14="http://schemas.microsoft.com/office/powerpoint/2010/main" val="29604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F87DA-5600-52A6-B6D7-2D61AA072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F9BEC-0F6F-6867-C8D1-BBCBE3FD3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709FA-32E7-B09B-5757-C37C520AB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835AA-CA78-DC48-95E9-47935ADFBDFB}" type="datetimeFigureOut">
              <a:rPr lang="en-US" smtClean="0"/>
              <a:t>11/28/23</a:t>
            </a:fld>
            <a:endParaRPr lang="en-US"/>
          </a:p>
        </p:txBody>
      </p:sp>
      <p:sp>
        <p:nvSpPr>
          <p:cNvPr id="5" name="Footer Placeholder 4">
            <a:extLst>
              <a:ext uri="{FF2B5EF4-FFF2-40B4-BE49-F238E27FC236}">
                <a16:creationId xmlns:a16="http://schemas.microsoft.com/office/drawing/2014/main" id="{3D8F990F-7145-D674-D968-F32B36BEC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D87EF3-CDFF-A014-8B52-A8CB35830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3F4D2-C42A-634A-BC99-B4BFF015B7C8}" type="slidenum">
              <a:rPr lang="en-US" smtClean="0"/>
              <a:t>‹#›</a:t>
            </a:fld>
            <a:endParaRPr lang="en-US"/>
          </a:p>
        </p:txBody>
      </p:sp>
    </p:spTree>
    <p:extLst>
      <p:ext uri="{BB962C8B-B14F-4D97-AF65-F5344CB8AC3E}">
        <p14:creationId xmlns:p14="http://schemas.microsoft.com/office/powerpoint/2010/main" val="2536309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Rectangle 5">
            <a:extLst>
              <a:ext uri="{FF2B5EF4-FFF2-40B4-BE49-F238E27FC236}">
                <a16:creationId xmlns:a16="http://schemas.microsoft.com/office/drawing/2014/main" id="{4B5D83E7-F2B7-417F-9348-222F18A74341}"/>
              </a:ext>
            </a:extLst>
          </p:cNvPr>
          <p:cNvSpPr/>
          <p:nvPr/>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16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4" name="Rectangle 3">
            <a:extLst>
              <a:ext uri="{FF2B5EF4-FFF2-40B4-BE49-F238E27FC236}">
                <a16:creationId xmlns:a16="http://schemas.microsoft.com/office/drawing/2014/main" id="{21DA9F18-B3F6-5ADB-D563-F50CA39708DA}"/>
              </a:ext>
            </a:extLst>
          </p:cNvPr>
          <p:cNvSpPr/>
          <p:nvPr userDrawn="1"/>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041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dt="0"/>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ededonthego.com/Video/program/969"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hyperlink" Target="mailto:support@MedEdOTG.com" TargetMode="External"/><Relationship Id="rId10" Type="http://schemas.openxmlformats.org/officeDocument/2006/relationships/image" Target="../media/image16.png"/><Relationship Id="rId4" Type="http://schemas.openxmlformats.org/officeDocument/2006/relationships/hyperlink" Target="http://www.mededonthego.com/" TargetMode="External"/><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40.png"/><Relationship Id="rId7" Type="http://schemas.openxmlformats.org/officeDocument/2006/relationships/hyperlink" Target="http://www.mededonthego.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png"/><Relationship Id="rId3" Type="http://schemas.microsoft.com/office/2007/relationships/media" Target="../media/media2.mp4"/><Relationship Id="rId7" Type="http://schemas.openxmlformats.org/officeDocument/2006/relationships/slideLayout" Target="../slideLayouts/slideLayout19.xml"/><Relationship Id="rId12"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7.png"/><Relationship Id="rId5" Type="http://schemas.microsoft.com/office/2007/relationships/media" Target="../media/media3.mp4"/><Relationship Id="rId10" Type="http://schemas.openxmlformats.org/officeDocument/2006/relationships/image" Target="../media/image26.tiff"/><Relationship Id="rId4" Type="http://schemas.openxmlformats.org/officeDocument/2006/relationships/video" Target="../media/media2.mp4"/><Relationship Id="rId9"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lurry background&#10;&#10;Description automatically generated">
            <a:extLst>
              <a:ext uri="{FF2B5EF4-FFF2-40B4-BE49-F238E27FC236}">
                <a16:creationId xmlns:a16="http://schemas.microsoft.com/office/drawing/2014/main" id="{9BF08945-34A3-E5F2-4BAF-7983BE49AFD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ue lines on a black background&#10;&#10;Description automatically generated">
            <a:extLst>
              <a:ext uri="{FF2B5EF4-FFF2-40B4-BE49-F238E27FC236}">
                <a16:creationId xmlns:a16="http://schemas.microsoft.com/office/drawing/2014/main" id="{AB51C7B5-1DFB-F230-6F40-645FC46B0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sp>
        <p:nvSpPr>
          <p:cNvPr id="13" name="Rounded Rectangle 12">
            <a:extLst>
              <a:ext uri="{FF2B5EF4-FFF2-40B4-BE49-F238E27FC236}">
                <a16:creationId xmlns:a16="http://schemas.microsoft.com/office/drawing/2014/main" id="{75343E5B-A693-2FAA-D3E6-8D4900539CEB}"/>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6F7485AE-8111-BA54-282E-6E7337310E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59350" y="601155"/>
            <a:ext cx="5473299" cy="2684621"/>
          </a:xfrm>
          <a:prstGeom prst="rect">
            <a:avLst/>
          </a:prstGeom>
        </p:spPr>
      </p:pic>
      <p:sp>
        <p:nvSpPr>
          <p:cNvPr id="15" name="Text Placeholder 4">
            <a:extLst>
              <a:ext uri="{FF2B5EF4-FFF2-40B4-BE49-F238E27FC236}">
                <a16:creationId xmlns:a16="http://schemas.microsoft.com/office/drawing/2014/main" id="{9BDAA57A-7B75-B6FF-C407-ABDBD17ECC61}"/>
              </a:ext>
            </a:extLst>
          </p:cNvPr>
          <p:cNvSpPr txBox="1">
            <a:spLocks/>
          </p:cNvSpPr>
          <p:nvPr/>
        </p:nvSpPr>
        <p:spPr>
          <a:xfrm>
            <a:off x="2547752" y="3636296"/>
            <a:ext cx="7096496" cy="1721492"/>
          </a:xfrm>
          <a:prstGeom prst="roundRect">
            <a:avLst>
              <a:gd name="adj" fmla="val 23876"/>
            </a:avLst>
          </a:prstGeom>
          <a:solidFill>
            <a:schemeClr val="bg1"/>
          </a:solidFill>
        </p:spPr>
        <p:txBody>
          <a:bodyPr anchor="ctr">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ED7D31"/>
              </a:buClr>
              <a:buSzTx/>
              <a:buFont typeface="Arial" panose="020B0604020202020204" pitchFamily="34" charset="0"/>
              <a:buNone/>
              <a:tabLst/>
              <a:defRPr/>
            </a:pP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Saturday, October 14, 2023 </a:t>
            </a:r>
            <a:b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9:00am – 2:45pm CT </a:t>
            </a:r>
          </a:p>
          <a:p>
            <a:pPr marL="0" marR="0" lvl="0" indent="0" algn="ctr" defTabSz="914400" rtl="0" eaLnBrk="1" fontAlgn="auto" latinLnBrk="0" hangingPunct="1">
              <a:lnSpc>
                <a:spcPct val="120000"/>
              </a:lnSpc>
              <a:spcBef>
                <a:spcPts val="1000"/>
              </a:spcBef>
              <a:spcAft>
                <a:spcPts val="600"/>
              </a:spcAft>
              <a:buClr>
                <a:srgbClr val="ED7D31"/>
              </a:buClr>
              <a:buSzTx/>
              <a:buFont typeface="Arial" panose="020B0604020202020204" pitchFamily="34" charset="0"/>
              <a:buNone/>
              <a:tabLst/>
              <a:defRPr/>
            </a:pPr>
            <a:r>
              <a:rPr kumimoji="0" lang="en-US" sz="19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InterContinental Chicago Magnificent Mile Hotel | Chicago, IL</a:t>
            </a:r>
          </a:p>
        </p:txBody>
      </p:sp>
      <p:sp>
        <p:nvSpPr>
          <p:cNvPr id="21" name="TextBox 20">
            <a:extLst>
              <a:ext uri="{FF2B5EF4-FFF2-40B4-BE49-F238E27FC236}">
                <a16:creationId xmlns:a16="http://schemas.microsoft.com/office/drawing/2014/main" id="{CC9FF750-37FB-61C7-B7B7-50EC6E352E9A}"/>
              </a:ext>
            </a:extLst>
          </p:cNvPr>
          <p:cNvSpPr txBox="1"/>
          <p:nvPr/>
        </p:nvSpPr>
        <p:spPr>
          <a:xfrm>
            <a:off x="4547555" y="5715816"/>
            <a:ext cx="54194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This activity is supported by independent educational grants from Actelion Pharmaceuticals US, Division of Janssen Pharmaceuticals and United Therapeutics Corporation.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Jointly provided by the Global Learning Collaborative (GLC) and Total CME, LLC.</a:t>
            </a:r>
          </a:p>
        </p:txBody>
      </p:sp>
      <p:pic>
        <p:nvPicPr>
          <p:cNvPr id="6" name="Picture 5" descr="A blue lines on a black background&#10;&#10;Description automatically generated">
            <a:extLst>
              <a:ext uri="{FF2B5EF4-FFF2-40B4-BE49-F238E27FC236}">
                <a16:creationId xmlns:a16="http://schemas.microsoft.com/office/drawing/2014/main" id="{980869EC-E7D9-AE56-DF99-AF0A189E5F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8482" y="5357788"/>
            <a:ext cx="4503517" cy="1500212"/>
          </a:xfrm>
          <a:prstGeom prst="rect">
            <a:avLst/>
          </a:prstGeom>
        </p:spPr>
      </p:pic>
      <p:grpSp>
        <p:nvGrpSpPr>
          <p:cNvPr id="3" name="Group 2">
            <a:extLst>
              <a:ext uri="{FF2B5EF4-FFF2-40B4-BE49-F238E27FC236}">
                <a16:creationId xmlns:a16="http://schemas.microsoft.com/office/drawing/2014/main" id="{1202FC54-9436-E070-EC61-AC652D259E3A}"/>
              </a:ext>
            </a:extLst>
          </p:cNvPr>
          <p:cNvGrpSpPr/>
          <p:nvPr/>
        </p:nvGrpSpPr>
        <p:grpSpPr>
          <a:xfrm>
            <a:off x="2148346" y="5782649"/>
            <a:ext cx="2226924" cy="452122"/>
            <a:chOff x="6988995" y="4117401"/>
            <a:chExt cx="3016124" cy="612349"/>
          </a:xfrm>
        </p:grpSpPr>
        <p:pic>
          <p:nvPicPr>
            <p:cNvPr id="4" name="Picture 2">
              <a:extLst>
                <a:ext uri="{FF2B5EF4-FFF2-40B4-BE49-F238E27FC236}">
                  <a16:creationId xmlns:a16="http://schemas.microsoft.com/office/drawing/2014/main" id="{DAF68E85-CC10-5ED6-4737-6F8ADAC5811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88995" y="4117401"/>
              <a:ext cx="1654996" cy="61234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8D00C1F6-0596-C72B-ECB6-ABFE733947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7281" y="4117401"/>
              <a:ext cx="1237838" cy="600164"/>
            </a:xfrm>
            <a:prstGeom prst="rect">
              <a:avLst/>
            </a:prstGeom>
          </p:spPr>
        </p:pic>
      </p:grpSp>
    </p:spTree>
    <p:extLst>
      <p:ext uri="{BB962C8B-B14F-4D97-AF65-F5344CB8AC3E}">
        <p14:creationId xmlns:p14="http://schemas.microsoft.com/office/powerpoint/2010/main" val="204609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E9AE-0C0C-78CC-4661-432291214D25}"/>
              </a:ext>
            </a:extLst>
          </p:cNvPr>
          <p:cNvSpPr>
            <a:spLocks noGrp="1"/>
          </p:cNvSpPr>
          <p:nvPr>
            <p:ph type="title"/>
          </p:nvPr>
        </p:nvSpPr>
        <p:spPr>
          <a:xfrm>
            <a:off x="609600" y="199505"/>
            <a:ext cx="10744200" cy="1185577"/>
          </a:xfrm>
        </p:spPr>
        <p:txBody>
          <a:bodyPr/>
          <a:lstStyle/>
          <a:p>
            <a:r>
              <a:rPr lang="en-US" dirty="0"/>
              <a:t>Pulmonary Angiogram - Right</a:t>
            </a:r>
          </a:p>
        </p:txBody>
      </p:sp>
      <p:pic>
        <p:nvPicPr>
          <p:cNvPr id="5" name="Picture 4">
            <a:extLst>
              <a:ext uri="{FF2B5EF4-FFF2-40B4-BE49-F238E27FC236}">
                <a16:creationId xmlns:a16="http://schemas.microsoft.com/office/drawing/2014/main" id="{4815004B-A1E1-6346-C14F-B2F27B85E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096" y="1825625"/>
            <a:ext cx="4526487" cy="4351339"/>
          </a:xfrm>
          <a:prstGeom prst="rect">
            <a:avLst/>
          </a:prstGeom>
          <a:solidFill>
            <a:schemeClr val="bg1"/>
          </a:solidFill>
        </p:spPr>
      </p:pic>
      <p:pic>
        <p:nvPicPr>
          <p:cNvPr id="7" name="Picture 6">
            <a:extLst>
              <a:ext uri="{FF2B5EF4-FFF2-40B4-BE49-F238E27FC236}">
                <a16:creationId xmlns:a16="http://schemas.microsoft.com/office/drawing/2014/main" id="{AA659B63-8379-1E19-451D-416B1796C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087" y="1489209"/>
            <a:ext cx="3596784" cy="5024169"/>
          </a:xfrm>
          <a:prstGeom prst="rect">
            <a:avLst/>
          </a:prstGeom>
        </p:spPr>
      </p:pic>
      <p:sp>
        <p:nvSpPr>
          <p:cNvPr id="4" name="TextBox 3">
            <a:extLst>
              <a:ext uri="{FF2B5EF4-FFF2-40B4-BE49-F238E27FC236}">
                <a16:creationId xmlns:a16="http://schemas.microsoft.com/office/drawing/2014/main" id="{672A699A-2E9C-8140-D039-5EF7295671E8}"/>
              </a:ext>
            </a:extLst>
          </p:cNvPr>
          <p:cNvSpPr txBox="1"/>
          <p:nvPr/>
        </p:nvSpPr>
        <p:spPr>
          <a:xfrm>
            <a:off x="2177659" y="1431270"/>
            <a:ext cx="2997937" cy="3693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Right anterior oblique 30</a:t>
            </a:r>
            <a:r>
              <a:rPr kumimoji="0" lang="en-US" sz="1800" b="1" i="0" u="none" strike="noStrike" kern="1200" cap="none" spc="0" normalizeH="0" baseline="30000" noProof="0" dirty="0">
                <a:ln>
                  <a:noFill/>
                </a:ln>
                <a:solidFill>
                  <a:srgbClr val="3F3F3F"/>
                </a:solidFill>
                <a:effectLst/>
                <a:uLnTx/>
                <a:uFillTx/>
                <a:latin typeface="Arial" panose="020B0604020202020204"/>
                <a:ea typeface="+mn-ea"/>
                <a:cs typeface="Times New Roman" panose="02020603050405020304" pitchFamily="18" charset="0"/>
              </a:rPr>
              <a:t>o</a:t>
            </a:r>
          </a:p>
        </p:txBody>
      </p:sp>
      <p:sp>
        <p:nvSpPr>
          <p:cNvPr id="8" name="TextBox 7">
            <a:extLst>
              <a:ext uri="{FF2B5EF4-FFF2-40B4-BE49-F238E27FC236}">
                <a16:creationId xmlns:a16="http://schemas.microsoft.com/office/drawing/2014/main" id="{75474157-C083-341A-8234-3140A76AC79C}"/>
              </a:ext>
            </a:extLst>
          </p:cNvPr>
          <p:cNvSpPr txBox="1"/>
          <p:nvPr/>
        </p:nvSpPr>
        <p:spPr>
          <a:xfrm>
            <a:off x="7306511" y="1067423"/>
            <a:ext cx="2997936"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Left anterior oblique 60</a:t>
            </a:r>
            <a:r>
              <a:rPr kumimoji="0" lang="en-US" sz="1800" b="1" i="0" u="none" strike="noStrike" kern="1200" cap="none" spc="0" normalizeH="0" baseline="30000" noProof="0" dirty="0">
                <a:ln>
                  <a:noFill/>
                </a:ln>
                <a:solidFill>
                  <a:srgbClr val="3F3F3F"/>
                </a:solidFill>
                <a:effectLst/>
                <a:uLnTx/>
                <a:uFillTx/>
                <a:latin typeface="Arial" panose="020B0604020202020204"/>
                <a:ea typeface="+mn-ea"/>
                <a:cs typeface="Times New Roman" panose="02020603050405020304" pitchFamily="18" charset="0"/>
              </a:rPr>
              <a:t>o</a:t>
            </a:r>
          </a:p>
        </p:txBody>
      </p:sp>
      <p:sp>
        <p:nvSpPr>
          <p:cNvPr id="9" name="TextBox 8">
            <a:extLst>
              <a:ext uri="{FF2B5EF4-FFF2-40B4-BE49-F238E27FC236}">
                <a16:creationId xmlns:a16="http://schemas.microsoft.com/office/drawing/2014/main" id="{4CB663AE-D8F4-1EC4-3F61-E7D7FDFA9D23}"/>
              </a:ext>
            </a:extLst>
          </p:cNvPr>
          <p:cNvSpPr txBox="1"/>
          <p:nvPr/>
        </p:nvSpPr>
        <p:spPr>
          <a:xfrm>
            <a:off x="257000" y="4044569"/>
            <a:ext cx="213712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Severe stenosis</a:t>
            </a:r>
          </a:p>
        </p:txBody>
      </p:sp>
      <p:sp>
        <p:nvSpPr>
          <p:cNvPr id="10" name="TextBox 9">
            <a:extLst>
              <a:ext uri="{FF2B5EF4-FFF2-40B4-BE49-F238E27FC236}">
                <a16:creationId xmlns:a16="http://schemas.microsoft.com/office/drawing/2014/main" id="{34D2A2D5-37AA-C5EA-CA09-264F432774EB}"/>
              </a:ext>
            </a:extLst>
          </p:cNvPr>
          <p:cNvSpPr txBox="1"/>
          <p:nvPr/>
        </p:nvSpPr>
        <p:spPr>
          <a:xfrm>
            <a:off x="703679" y="5569604"/>
            <a:ext cx="142378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Occlusion</a:t>
            </a:r>
          </a:p>
        </p:txBody>
      </p:sp>
      <p:sp>
        <p:nvSpPr>
          <p:cNvPr id="11" name="TextBox 10">
            <a:extLst>
              <a:ext uri="{FF2B5EF4-FFF2-40B4-BE49-F238E27FC236}">
                <a16:creationId xmlns:a16="http://schemas.microsoft.com/office/drawing/2014/main" id="{D102B74D-9AFB-C99C-8E0D-629BD3890C45}"/>
              </a:ext>
            </a:extLst>
          </p:cNvPr>
          <p:cNvSpPr txBox="1"/>
          <p:nvPr/>
        </p:nvSpPr>
        <p:spPr>
          <a:xfrm>
            <a:off x="8394513" y="5289184"/>
            <a:ext cx="213712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Severe stenosis</a:t>
            </a:r>
          </a:p>
        </p:txBody>
      </p:sp>
      <p:cxnSp>
        <p:nvCxnSpPr>
          <p:cNvPr id="13" name="Straight Arrow Connector 12">
            <a:extLst>
              <a:ext uri="{FF2B5EF4-FFF2-40B4-BE49-F238E27FC236}">
                <a16:creationId xmlns:a16="http://schemas.microsoft.com/office/drawing/2014/main" id="{CF865C00-7C4C-3384-C0F8-AF6A2CF8A2F6}"/>
              </a:ext>
            </a:extLst>
          </p:cNvPr>
          <p:cNvCxnSpPr>
            <a:cxnSpLocks/>
            <a:stCxn id="10" idx="3"/>
          </p:cNvCxnSpPr>
          <p:nvPr/>
        </p:nvCxnSpPr>
        <p:spPr>
          <a:xfrm flipV="1">
            <a:off x="2127467" y="5284509"/>
            <a:ext cx="736049" cy="485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112A56-0525-C10D-A406-23E1FAF00557}"/>
              </a:ext>
            </a:extLst>
          </p:cNvPr>
          <p:cNvCxnSpPr>
            <a:cxnSpLocks/>
          </p:cNvCxnSpPr>
          <p:nvPr/>
        </p:nvCxnSpPr>
        <p:spPr>
          <a:xfrm>
            <a:off x="2394124" y="4244624"/>
            <a:ext cx="76213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1591659-193E-6583-88E5-B3E02E78D57B}"/>
              </a:ext>
            </a:extLst>
          </p:cNvPr>
          <p:cNvCxnSpPr>
            <a:cxnSpLocks/>
            <a:stCxn id="11" idx="0"/>
          </p:cNvCxnSpPr>
          <p:nvPr/>
        </p:nvCxnSpPr>
        <p:spPr>
          <a:xfrm flipH="1" flipV="1">
            <a:off x="8959516" y="4398513"/>
            <a:ext cx="503559" cy="8906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7E6F6F5-4E6A-E09A-91ED-1C6C43B4C126}"/>
              </a:ext>
            </a:extLst>
          </p:cNvPr>
          <p:cNvCxnSpPr>
            <a:cxnSpLocks/>
            <a:stCxn id="11" idx="0"/>
          </p:cNvCxnSpPr>
          <p:nvPr/>
        </p:nvCxnSpPr>
        <p:spPr>
          <a:xfrm flipH="1" flipV="1">
            <a:off x="9119937" y="3943611"/>
            <a:ext cx="343138" cy="13455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541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785B-6CCB-157C-5B45-45E97FDF1A72}"/>
              </a:ext>
            </a:extLst>
          </p:cNvPr>
          <p:cNvSpPr>
            <a:spLocks noGrp="1"/>
          </p:cNvSpPr>
          <p:nvPr>
            <p:ph type="title"/>
          </p:nvPr>
        </p:nvSpPr>
        <p:spPr/>
        <p:txBody>
          <a:bodyPr/>
          <a:lstStyle/>
          <a:p>
            <a:r>
              <a:rPr lang="en-US" dirty="0"/>
              <a:t>Pulmonary Angiogram - Left</a:t>
            </a:r>
          </a:p>
        </p:txBody>
      </p:sp>
      <p:pic>
        <p:nvPicPr>
          <p:cNvPr id="5" name="Picture 4">
            <a:extLst>
              <a:ext uri="{FF2B5EF4-FFF2-40B4-BE49-F238E27FC236}">
                <a16:creationId xmlns:a16="http://schemas.microsoft.com/office/drawing/2014/main" id="{13DD0B55-147A-FD79-6B24-F9004AAA8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0948" y="1469307"/>
            <a:ext cx="2855513" cy="4802187"/>
          </a:xfrm>
          <a:prstGeom prst="rect">
            <a:avLst/>
          </a:prstGeom>
        </p:spPr>
      </p:pic>
      <p:pic>
        <p:nvPicPr>
          <p:cNvPr id="7" name="Picture 6">
            <a:extLst>
              <a:ext uri="{FF2B5EF4-FFF2-40B4-BE49-F238E27FC236}">
                <a16:creationId xmlns:a16="http://schemas.microsoft.com/office/drawing/2014/main" id="{D92B9272-0365-DDD2-AF47-3C6692A7C0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7915" y="1462509"/>
            <a:ext cx="3737474" cy="4802187"/>
          </a:xfrm>
          <a:prstGeom prst="rect">
            <a:avLst/>
          </a:prstGeom>
        </p:spPr>
      </p:pic>
      <p:sp>
        <p:nvSpPr>
          <p:cNvPr id="4" name="TextBox 3">
            <a:extLst>
              <a:ext uri="{FF2B5EF4-FFF2-40B4-BE49-F238E27FC236}">
                <a16:creationId xmlns:a16="http://schemas.microsoft.com/office/drawing/2014/main" id="{91AF3BD1-8519-82E9-069E-B8F8E509EB2A}"/>
              </a:ext>
            </a:extLst>
          </p:cNvPr>
          <p:cNvSpPr txBox="1"/>
          <p:nvPr/>
        </p:nvSpPr>
        <p:spPr>
          <a:xfrm>
            <a:off x="1351159" y="1385082"/>
            <a:ext cx="3395089"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mn-cs"/>
              </a:rPr>
              <a:t>Left anterior oblique 30</a:t>
            </a:r>
            <a:r>
              <a:rPr kumimoji="0" lang="en-US" sz="2000" b="1" i="0" u="none" strike="noStrike" kern="1200" cap="none" spc="0" normalizeH="0" baseline="30000" noProof="0" dirty="0">
                <a:ln>
                  <a:noFill/>
                </a:ln>
                <a:solidFill>
                  <a:srgbClr val="3F3F3F"/>
                </a:solidFill>
                <a:effectLst/>
                <a:uLnTx/>
                <a:uFillTx/>
                <a:latin typeface="Arial" panose="020B0604020202020204"/>
                <a:ea typeface="+mn-ea"/>
                <a:cs typeface="+mn-cs"/>
              </a:rPr>
              <a:t>o</a:t>
            </a:r>
          </a:p>
        </p:txBody>
      </p:sp>
      <p:sp>
        <p:nvSpPr>
          <p:cNvPr id="6" name="TextBox 5">
            <a:extLst>
              <a:ext uri="{FF2B5EF4-FFF2-40B4-BE49-F238E27FC236}">
                <a16:creationId xmlns:a16="http://schemas.microsoft.com/office/drawing/2014/main" id="{79633186-545E-D96C-9AF3-E27CB1B93FF5}"/>
              </a:ext>
            </a:extLst>
          </p:cNvPr>
          <p:cNvSpPr txBox="1"/>
          <p:nvPr/>
        </p:nvSpPr>
        <p:spPr>
          <a:xfrm>
            <a:off x="6343338" y="1399462"/>
            <a:ext cx="3966627" cy="4001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mn-cs"/>
              </a:rPr>
              <a:t>Right anterior oblique 60</a:t>
            </a:r>
            <a:r>
              <a:rPr kumimoji="0" lang="en-US" sz="2000" b="1" i="0" u="none" strike="noStrike" kern="1200" cap="none" spc="0" normalizeH="0" baseline="30000" noProof="0" dirty="0">
                <a:ln>
                  <a:noFill/>
                </a:ln>
                <a:solidFill>
                  <a:srgbClr val="3F3F3F"/>
                </a:solidFill>
                <a:effectLst/>
                <a:uLnTx/>
                <a:uFillTx/>
                <a:latin typeface="Arial" panose="020B0604020202020204"/>
                <a:ea typeface="+mn-ea"/>
                <a:cs typeface="+mn-cs"/>
              </a:rPr>
              <a:t>o</a:t>
            </a:r>
          </a:p>
        </p:txBody>
      </p:sp>
      <p:sp>
        <p:nvSpPr>
          <p:cNvPr id="8" name="TextBox 7">
            <a:extLst>
              <a:ext uri="{FF2B5EF4-FFF2-40B4-BE49-F238E27FC236}">
                <a16:creationId xmlns:a16="http://schemas.microsoft.com/office/drawing/2014/main" id="{D3493492-5DD9-5E49-5BD2-78B022762469}"/>
              </a:ext>
            </a:extLst>
          </p:cNvPr>
          <p:cNvSpPr txBox="1"/>
          <p:nvPr/>
        </p:nvSpPr>
        <p:spPr>
          <a:xfrm>
            <a:off x="1618309" y="2178066"/>
            <a:ext cx="194155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Severe stenosis</a:t>
            </a:r>
          </a:p>
        </p:txBody>
      </p:sp>
      <p:sp>
        <p:nvSpPr>
          <p:cNvPr id="9" name="TextBox 8">
            <a:extLst>
              <a:ext uri="{FF2B5EF4-FFF2-40B4-BE49-F238E27FC236}">
                <a16:creationId xmlns:a16="http://schemas.microsoft.com/office/drawing/2014/main" id="{DCA06E16-C94B-65A7-2020-DAED6EAA13B5}"/>
              </a:ext>
            </a:extLst>
          </p:cNvPr>
          <p:cNvSpPr txBox="1"/>
          <p:nvPr/>
        </p:nvSpPr>
        <p:spPr>
          <a:xfrm>
            <a:off x="1824335" y="5039515"/>
            <a:ext cx="13416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Occlusion</a:t>
            </a:r>
          </a:p>
        </p:txBody>
      </p:sp>
      <p:cxnSp>
        <p:nvCxnSpPr>
          <p:cNvPr id="10" name="Straight Arrow Connector 9">
            <a:extLst>
              <a:ext uri="{FF2B5EF4-FFF2-40B4-BE49-F238E27FC236}">
                <a16:creationId xmlns:a16="http://schemas.microsoft.com/office/drawing/2014/main" id="{5DBAA55D-60B8-0021-AAB8-8FA1F03A5869}"/>
              </a:ext>
            </a:extLst>
          </p:cNvPr>
          <p:cNvCxnSpPr>
            <a:cxnSpLocks/>
            <a:stCxn id="9" idx="0"/>
          </p:cNvCxnSpPr>
          <p:nvPr/>
        </p:nvCxnSpPr>
        <p:spPr>
          <a:xfrm flipH="1" flipV="1">
            <a:off x="2422989" y="4151383"/>
            <a:ext cx="72189" cy="8881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F532B8-DEBF-8420-B33B-D3C55BD1B6D8}"/>
              </a:ext>
            </a:extLst>
          </p:cNvPr>
          <p:cNvCxnSpPr>
            <a:cxnSpLocks/>
          </p:cNvCxnSpPr>
          <p:nvPr/>
        </p:nvCxnSpPr>
        <p:spPr>
          <a:xfrm>
            <a:off x="2495178" y="2576666"/>
            <a:ext cx="0" cy="10467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577A7D-FBBE-EE68-2093-9A327BA1CDB3}"/>
              </a:ext>
            </a:extLst>
          </p:cNvPr>
          <p:cNvCxnSpPr>
            <a:cxnSpLocks/>
            <a:stCxn id="9" idx="0"/>
          </p:cNvCxnSpPr>
          <p:nvPr/>
        </p:nvCxnSpPr>
        <p:spPr>
          <a:xfrm flipV="1">
            <a:off x="2495178" y="4063084"/>
            <a:ext cx="334076" cy="9764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AFCC8AE-DF17-5A83-7249-FF7202C36037}"/>
              </a:ext>
            </a:extLst>
          </p:cNvPr>
          <p:cNvSpPr txBox="1"/>
          <p:nvPr/>
        </p:nvSpPr>
        <p:spPr>
          <a:xfrm>
            <a:off x="2829254" y="5986387"/>
            <a:ext cx="215002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Lack of perfusion</a:t>
            </a:r>
          </a:p>
        </p:txBody>
      </p:sp>
      <p:sp>
        <p:nvSpPr>
          <p:cNvPr id="21" name="TextBox 20">
            <a:extLst>
              <a:ext uri="{FF2B5EF4-FFF2-40B4-BE49-F238E27FC236}">
                <a16:creationId xmlns:a16="http://schemas.microsoft.com/office/drawing/2014/main" id="{9380C71A-5FEE-7493-3A7E-A1D52ED98874}"/>
              </a:ext>
            </a:extLst>
          </p:cNvPr>
          <p:cNvSpPr txBox="1"/>
          <p:nvPr/>
        </p:nvSpPr>
        <p:spPr>
          <a:xfrm>
            <a:off x="5813664" y="5910752"/>
            <a:ext cx="251298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Lack of perfusion</a:t>
            </a:r>
          </a:p>
        </p:txBody>
      </p:sp>
      <p:sp>
        <p:nvSpPr>
          <p:cNvPr id="22" name="TextBox 21">
            <a:extLst>
              <a:ext uri="{FF2B5EF4-FFF2-40B4-BE49-F238E27FC236}">
                <a16:creationId xmlns:a16="http://schemas.microsoft.com/office/drawing/2014/main" id="{8BE09C63-616E-8370-E60B-00F241E61EE0}"/>
              </a:ext>
            </a:extLst>
          </p:cNvPr>
          <p:cNvSpPr txBox="1"/>
          <p:nvPr/>
        </p:nvSpPr>
        <p:spPr>
          <a:xfrm>
            <a:off x="6534741" y="2362732"/>
            <a:ext cx="204418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Severe stenosis</a:t>
            </a:r>
          </a:p>
        </p:txBody>
      </p:sp>
      <p:cxnSp>
        <p:nvCxnSpPr>
          <p:cNvPr id="23" name="Straight Arrow Connector 22">
            <a:extLst>
              <a:ext uri="{FF2B5EF4-FFF2-40B4-BE49-F238E27FC236}">
                <a16:creationId xmlns:a16="http://schemas.microsoft.com/office/drawing/2014/main" id="{A73D170A-30E2-4EC6-4492-FE8A64D6CA91}"/>
              </a:ext>
            </a:extLst>
          </p:cNvPr>
          <p:cNvCxnSpPr>
            <a:cxnSpLocks/>
          </p:cNvCxnSpPr>
          <p:nvPr/>
        </p:nvCxnSpPr>
        <p:spPr>
          <a:xfrm flipH="1">
            <a:off x="7436147" y="2724970"/>
            <a:ext cx="77333" cy="12819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E85538-763E-FF61-2BC0-6FBEBD744277}"/>
              </a:ext>
            </a:extLst>
          </p:cNvPr>
          <p:cNvSpPr txBox="1"/>
          <p:nvPr/>
        </p:nvSpPr>
        <p:spPr>
          <a:xfrm>
            <a:off x="7650381" y="5262298"/>
            <a:ext cx="14114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Occlusion</a:t>
            </a:r>
          </a:p>
        </p:txBody>
      </p:sp>
      <p:cxnSp>
        <p:nvCxnSpPr>
          <p:cNvPr id="26" name="Straight Arrow Connector 25">
            <a:extLst>
              <a:ext uri="{FF2B5EF4-FFF2-40B4-BE49-F238E27FC236}">
                <a16:creationId xmlns:a16="http://schemas.microsoft.com/office/drawing/2014/main" id="{A45325D9-52E2-6390-2021-A31A81BEFF44}"/>
              </a:ext>
            </a:extLst>
          </p:cNvPr>
          <p:cNvCxnSpPr>
            <a:cxnSpLocks/>
            <a:stCxn id="25" idx="0"/>
          </p:cNvCxnSpPr>
          <p:nvPr/>
        </p:nvCxnSpPr>
        <p:spPr>
          <a:xfrm flipH="1" flipV="1">
            <a:off x="7436147" y="5113842"/>
            <a:ext cx="919947" cy="148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B27421-86B3-2EE3-4047-273F8BF57736}"/>
              </a:ext>
            </a:extLst>
          </p:cNvPr>
          <p:cNvCxnSpPr>
            <a:cxnSpLocks/>
            <a:stCxn id="25" idx="0"/>
          </p:cNvCxnSpPr>
          <p:nvPr/>
        </p:nvCxnSpPr>
        <p:spPr>
          <a:xfrm flipH="1" flipV="1">
            <a:off x="7099302" y="3878600"/>
            <a:ext cx="1256792" cy="13836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69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370E-85F8-BC0D-DBAF-E4841A6796B8}"/>
              </a:ext>
            </a:extLst>
          </p:cNvPr>
          <p:cNvSpPr>
            <a:spLocks noGrp="1"/>
          </p:cNvSpPr>
          <p:nvPr>
            <p:ph type="title"/>
          </p:nvPr>
        </p:nvSpPr>
        <p:spPr>
          <a:xfrm>
            <a:off x="609600" y="199505"/>
            <a:ext cx="10744200" cy="1185577"/>
          </a:xfrm>
        </p:spPr>
        <p:txBody>
          <a:bodyPr/>
          <a:lstStyle/>
          <a:p>
            <a:r>
              <a:rPr lang="en-US" dirty="0"/>
              <a:t>Right heart catheterization</a:t>
            </a:r>
          </a:p>
        </p:txBody>
      </p:sp>
      <p:graphicFrame>
        <p:nvGraphicFramePr>
          <p:cNvPr id="4" name="Table 4">
            <a:extLst>
              <a:ext uri="{FF2B5EF4-FFF2-40B4-BE49-F238E27FC236}">
                <a16:creationId xmlns:a16="http://schemas.microsoft.com/office/drawing/2014/main" id="{E5BCFF6B-7A64-F982-0115-0E7485FBFE4A}"/>
              </a:ext>
            </a:extLst>
          </p:cNvPr>
          <p:cNvGraphicFramePr>
            <a:graphicFrameLocks noGrp="1"/>
          </p:cNvGraphicFramePr>
          <p:nvPr>
            <p:ph idx="4294967295"/>
          </p:nvPr>
        </p:nvGraphicFramePr>
        <p:xfrm>
          <a:off x="1335641" y="2906713"/>
          <a:ext cx="9717157" cy="1412448"/>
        </p:xfrm>
        <a:graphic>
          <a:graphicData uri="http://schemas.openxmlformats.org/drawingml/2006/table">
            <a:tbl>
              <a:tblPr firstRow="1" bandRow="1">
                <a:tableStyleId>{5940675A-B579-460E-94D1-54222C63F5DA}</a:tableStyleId>
              </a:tblPr>
              <a:tblGrid>
                <a:gridCol w="803818">
                  <a:extLst>
                    <a:ext uri="{9D8B030D-6E8A-4147-A177-3AD203B41FA5}">
                      <a16:colId xmlns:a16="http://schemas.microsoft.com/office/drawing/2014/main" val="300703720"/>
                    </a:ext>
                  </a:extLst>
                </a:gridCol>
                <a:gridCol w="2078120">
                  <a:extLst>
                    <a:ext uri="{9D8B030D-6E8A-4147-A177-3AD203B41FA5}">
                      <a16:colId xmlns:a16="http://schemas.microsoft.com/office/drawing/2014/main" val="337451741"/>
                    </a:ext>
                  </a:extLst>
                </a:gridCol>
                <a:gridCol w="2008506">
                  <a:extLst>
                    <a:ext uri="{9D8B030D-6E8A-4147-A177-3AD203B41FA5}">
                      <a16:colId xmlns:a16="http://schemas.microsoft.com/office/drawing/2014/main" val="3735663807"/>
                    </a:ext>
                  </a:extLst>
                </a:gridCol>
                <a:gridCol w="1165857">
                  <a:extLst>
                    <a:ext uri="{9D8B030D-6E8A-4147-A177-3AD203B41FA5}">
                      <a16:colId xmlns:a16="http://schemas.microsoft.com/office/drawing/2014/main" val="3898005434"/>
                    </a:ext>
                  </a:extLst>
                </a:gridCol>
                <a:gridCol w="1327461">
                  <a:extLst>
                    <a:ext uri="{9D8B030D-6E8A-4147-A177-3AD203B41FA5}">
                      <a16:colId xmlns:a16="http://schemas.microsoft.com/office/drawing/2014/main" val="1331998691"/>
                    </a:ext>
                  </a:extLst>
                </a:gridCol>
                <a:gridCol w="1246660">
                  <a:extLst>
                    <a:ext uri="{9D8B030D-6E8A-4147-A177-3AD203B41FA5}">
                      <a16:colId xmlns:a16="http://schemas.microsoft.com/office/drawing/2014/main" val="1470836293"/>
                    </a:ext>
                  </a:extLst>
                </a:gridCol>
                <a:gridCol w="1086735">
                  <a:extLst>
                    <a:ext uri="{9D8B030D-6E8A-4147-A177-3AD203B41FA5}">
                      <a16:colId xmlns:a16="http://schemas.microsoft.com/office/drawing/2014/main" val="1686056135"/>
                    </a:ext>
                  </a:extLst>
                </a:gridCol>
              </a:tblGrid>
              <a:tr h="706224">
                <a:tc>
                  <a:txBody>
                    <a:bodyPr/>
                    <a:lstStyle/>
                    <a:p>
                      <a:pPr algn="ctr"/>
                      <a:r>
                        <a:rPr lang="en-US" sz="2400" dirty="0">
                          <a:latin typeface="Arial" panose="020B0604020202020204" pitchFamily="34" charset="0"/>
                          <a:cs typeface="Arial" panose="020B0604020202020204" pitchFamily="34" charset="0"/>
                        </a:rPr>
                        <a:t>RA</a:t>
                      </a:r>
                    </a:p>
                    <a:p>
                      <a:pPr algn="ctr"/>
                      <a:r>
                        <a:rPr lang="en-US" sz="1200" dirty="0">
                          <a:latin typeface="Arial" panose="020B0604020202020204" pitchFamily="34" charset="0"/>
                          <a:cs typeface="Arial" panose="020B0604020202020204" pitchFamily="34" charset="0"/>
                        </a:rPr>
                        <a:t>(mmHg)</a:t>
                      </a:r>
                    </a:p>
                  </a:txBody>
                  <a:tcPr/>
                </a:tc>
                <a:tc>
                  <a:txBody>
                    <a:bodyPr/>
                    <a:lstStyle/>
                    <a:p>
                      <a:pPr algn="ctr"/>
                      <a:r>
                        <a:rPr lang="en-US" sz="2400" dirty="0">
                          <a:latin typeface="Arial" panose="020B0604020202020204" pitchFamily="34" charset="0"/>
                          <a:cs typeface="Arial" panose="020B0604020202020204" pitchFamily="34" charset="0"/>
                        </a:rPr>
                        <a:t>RV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(mmHg)</a:t>
                      </a:r>
                    </a:p>
                  </a:txBody>
                  <a:tcPr/>
                </a:tc>
                <a:tc>
                  <a:txBody>
                    <a:bodyPr/>
                    <a:lstStyle/>
                    <a:p>
                      <a:pPr algn="ctr"/>
                      <a:r>
                        <a:rPr lang="en-US" sz="2400" dirty="0">
                          <a:latin typeface="Arial" panose="020B0604020202020204" pitchFamily="34" charset="0"/>
                          <a:cs typeface="Arial" panose="020B0604020202020204" pitchFamily="34" charset="0"/>
                        </a:rPr>
                        <a:t>PA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(mmHg)</a:t>
                      </a:r>
                    </a:p>
                  </a:txBody>
                  <a:tcPr/>
                </a:tc>
                <a:tc>
                  <a:txBody>
                    <a:bodyPr/>
                    <a:lstStyle/>
                    <a:p>
                      <a:pPr algn="ctr"/>
                      <a:r>
                        <a:rPr lang="en-US" sz="2400" dirty="0">
                          <a:latin typeface="Arial" panose="020B0604020202020204" pitchFamily="34" charset="0"/>
                          <a:cs typeface="Arial" panose="020B0604020202020204" pitchFamily="34" charset="0"/>
                        </a:rPr>
                        <a:t>PCW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(mmHg)</a:t>
                      </a:r>
                    </a:p>
                  </a:txBody>
                  <a:tcPr/>
                </a:tc>
                <a:tc>
                  <a:txBody>
                    <a:bodyPr/>
                    <a:lstStyle/>
                    <a:p>
                      <a:pPr algn="ctr"/>
                      <a:r>
                        <a:rPr lang="en-US" sz="2400" dirty="0">
                          <a:latin typeface="Arial" panose="020B0604020202020204" pitchFamily="34" charset="0"/>
                          <a:cs typeface="Arial" panose="020B0604020202020204" pitchFamily="34" charset="0"/>
                        </a:rPr>
                        <a:t>TD CO</a:t>
                      </a:r>
                    </a:p>
                    <a:p>
                      <a:pPr algn="ctr"/>
                      <a:r>
                        <a:rPr lang="en-US" sz="1200" dirty="0">
                          <a:latin typeface="Arial" panose="020B0604020202020204" pitchFamily="34" charset="0"/>
                          <a:cs typeface="Arial" panose="020B0604020202020204" pitchFamily="34" charset="0"/>
                        </a:rPr>
                        <a:t>(L/min)</a:t>
                      </a:r>
                    </a:p>
                  </a:txBody>
                  <a:tcPr/>
                </a:tc>
                <a:tc>
                  <a:txBody>
                    <a:bodyPr/>
                    <a:lstStyle/>
                    <a:p>
                      <a:pPr algn="ctr"/>
                      <a:r>
                        <a:rPr lang="en-US" sz="2400" dirty="0">
                          <a:latin typeface="Arial" panose="020B0604020202020204" pitchFamily="34" charset="0"/>
                          <a:cs typeface="Arial" panose="020B0604020202020204" pitchFamily="34" charset="0"/>
                        </a:rPr>
                        <a:t>TD CI</a:t>
                      </a:r>
                    </a:p>
                    <a:p>
                      <a:pPr algn="ctr"/>
                      <a:r>
                        <a:rPr lang="en-US" sz="1200" dirty="0">
                          <a:latin typeface="Arial" panose="020B0604020202020204" pitchFamily="34" charset="0"/>
                          <a:cs typeface="Arial" panose="020B0604020202020204" pitchFamily="34" charset="0"/>
                        </a:rPr>
                        <a:t>(L/min/m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p>
                  </a:txBody>
                  <a:tcPr/>
                </a:tc>
                <a:tc>
                  <a:txBody>
                    <a:bodyPr/>
                    <a:lstStyle/>
                    <a:p>
                      <a:pPr algn="ctr"/>
                      <a:r>
                        <a:rPr lang="en-US" sz="2400" dirty="0">
                          <a:latin typeface="Arial" panose="020B0604020202020204" pitchFamily="34" charset="0"/>
                          <a:cs typeface="Arial" panose="020B0604020202020204" pitchFamily="34" charset="0"/>
                        </a:rPr>
                        <a:t>PVR</a:t>
                      </a:r>
                    </a:p>
                    <a:p>
                      <a:pPr algn="ctr"/>
                      <a:r>
                        <a:rPr lang="en-US" sz="1200" dirty="0">
                          <a:latin typeface="Arial" panose="020B0604020202020204" pitchFamily="34" charset="0"/>
                          <a:cs typeface="Arial" panose="020B0604020202020204" pitchFamily="34" charset="0"/>
                        </a:rPr>
                        <a:t>(WU)</a:t>
                      </a:r>
                    </a:p>
                  </a:txBody>
                  <a:tcPr/>
                </a:tc>
                <a:extLst>
                  <a:ext uri="{0D108BD9-81ED-4DB2-BD59-A6C34878D82A}">
                    <a16:rowId xmlns:a16="http://schemas.microsoft.com/office/drawing/2014/main" val="1182370577"/>
                  </a:ext>
                </a:extLst>
              </a:tr>
              <a:tr h="706224">
                <a:tc>
                  <a:txBody>
                    <a:bodyPr/>
                    <a:lstStyle/>
                    <a:p>
                      <a:pPr algn="ctr"/>
                      <a:r>
                        <a:rPr lang="en-US" sz="2400" dirty="0">
                          <a:latin typeface="Arial" panose="020B0604020202020204" pitchFamily="34" charset="0"/>
                          <a:cs typeface="Arial" panose="020B0604020202020204" pitchFamily="34" charset="0"/>
                        </a:rPr>
                        <a:t>16</a:t>
                      </a:r>
                    </a:p>
                  </a:txBody>
                  <a:tcPr/>
                </a:tc>
                <a:tc>
                  <a:txBody>
                    <a:bodyPr/>
                    <a:lstStyle/>
                    <a:p>
                      <a:pPr algn="ctr"/>
                      <a:r>
                        <a:rPr lang="en-US" sz="2400" dirty="0">
                          <a:latin typeface="Arial" panose="020B0604020202020204" pitchFamily="34" charset="0"/>
                          <a:cs typeface="Arial" panose="020B0604020202020204" pitchFamily="34" charset="0"/>
                        </a:rPr>
                        <a:t>110/11/20</a:t>
                      </a:r>
                    </a:p>
                  </a:txBody>
                  <a:tcPr/>
                </a:tc>
                <a:tc>
                  <a:txBody>
                    <a:bodyPr/>
                    <a:lstStyle/>
                    <a:p>
                      <a:pPr algn="ctr"/>
                      <a:r>
                        <a:rPr lang="en-US" sz="2400" dirty="0">
                          <a:latin typeface="Arial" panose="020B0604020202020204" pitchFamily="34" charset="0"/>
                          <a:cs typeface="Arial" panose="020B0604020202020204" pitchFamily="34" charset="0"/>
                        </a:rPr>
                        <a:t>111/47/71</a:t>
                      </a:r>
                    </a:p>
                  </a:txBody>
                  <a:tcPr/>
                </a:tc>
                <a:tc>
                  <a:txBody>
                    <a:bodyPr/>
                    <a:lstStyle/>
                    <a:p>
                      <a:pPr algn="ctr"/>
                      <a:r>
                        <a:rPr lang="en-US" sz="2400" dirty="0">
                          <a:latin typeface="Arial" panose="020B0604020202020204" pitchFamily="34" charset="0"/>
                          <a:cs typeface="Arial" panose="020B0604020202020204" pitchFamily="34" charset="0"/>
                        </a:rPr>
                        <a:t>12</a:t>
                      </a:r>
                    </a:p>
                  </a:txBody>
                  <a:tcPr/>
                </a:tc>
                <a:tc>
                  <a:txBody>
                    <a:bodyPr/>
                    <a:lstStyle/>
                    <a:p>
                      <a:pPr algn="ctr"/>
                      <a:r>
                        <a:rPr lang="en-US" sz="2400" dirty="0">
                          <a:latin typeface="Arial" panose="020B0604020202020204" pitchFamily="34" charset="0"/>
                          <a:cs typeface="Arial" panose="020B0604020202020204" pitchFamily="34" charset="0"/>
                        </a:rPr>
                        <a:t>2</a:t>
                      </a:r>
                    </a:p>
                  </a:txBody>
                  <a:tcPr/>
                </a:tc>
                <a:tc>
                  <a:txBody>
                    <a:bodyPr/>
                    <a:lstStyle/>
                    <a:p>
                      <a:pPr algn="ctr"/>
                      <a:r>
                        <a:rPr lang="en-US" sz="2400" dirty="0">
                          <a:latin typeface="Arial" panose="020B0604020202020204" pitchFamily="34" charset="0"/>
                          <a:cs typeface="Arial" panose="020B0604020202020204" pitchFamily="34" charset="0"/>
                        </a:rPr>
                        <a:t>1.3</a:t>
                      </a:r>
                    </a:p>
                  </a:txBody>
                  <a:tcPr/>
                </a:tc>
                <a:tc>
                  <a:txBody>
                    <a:bodyPr/>
                    <a:lstStyle/>
                    <a:p>
                      <a:pPr algn="ctr"/>
                      <a:r>
                        <a:rPr lang="en-US" sz="2400" dirty="0">
                          <a:latin typeface="Arial" panose="020B0604020202020204" pitchFamily="34" charset="0"/>
                          <a:cs typeface="Arial" panose="020B0604020202020204" pitchFamily="34" charset="0"/>
                        </a:rPr>
                        <a:t>30</a:t>
                      </a:r>
                    </a:p>
                  </a:txBody>
                  <a:tcPr/>
                </a:tc>
                <a:extLst>
                  <a:ext uri="{0D108BD9-81ED-4DB2-BD59-A6C34878D82A}">
                    <a16:rowId xmlns:a16="http://schemas.microsoft.com/office/drawing/2014/main" val="1137765974"/>
                  </a:ext>
                </a:extLst>
              </a:tr>
            </a:tbl>
          </a:graphicData>
        </a:graphic>
      </p:graphicFrame>
      <p:grpSp>
        <p:nvGrpSpPr>
          <p:cNvPr id="6" name="Group 5">
            <a:extLst>
              <a:ext uri="{FF2B5EF4-FFF2-40B4-BE49-F238E27FC236}">
                <a16:creationId xmlns:a16="http://schemas.microsoft.com/office/drawing/2014/main" id="{46AC46F7-F445-4889-4EAF-39643DEA2B92}"/>
              </a:ext>
            </a:extLst>
          </p:cNvPr>
          <p:cNvGrpSpPr/>
          <p:nvPr/>
        </p:nvGrpSpPr>
        <p:grpSpPr>
          <a:xfrm>
            <a:off x="1639957" y="4402279"/>
            <a:ext cx="9021416" cy="769441"/>
            <a:chOff x="1639957" y="4402282"/>
            <a:chExt cx="9021416" cy="553073"/>
          </a:xfrm>
        </p:grpSpPr>
        <p:cxnSp>
          <p:nvCxnSpPr>
            <p:cNvPr id="7" name="Straight Arrow Connector 6">
              <a:extLst>
                <a:ext uri="{FF2B5EF4-FFF2-40B4-BE49-F238E27FC236}">
                  <a16:creationId xmlns:a16="http://schemas.microsoft.com/office/drawing/2014/main" id="{2C6F7E1A-A1BF-CEBC-8B77-961527BA30F4}"/>
                </a:ext>
              </a:extLst>
            </p:cNvPr>
            <p:cNvCxnSpPr/>
            <p:nvPr/>
          </p:nvCxnSpPr>
          <p:spPr>
            <a:xfrm flipV="1">
              <a:off x="1639957" y="4521696"/>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7A337F8-4799-25EC-D3D4-C11CC537F3C3}"/>
                </a:ext>
              </a:extLst>
            </p:cNvPr>
            <p:cNvCxnSpPr/>
            <p:nvPr/>
          </p:nvCxnSpPr>
          <p:spPr>
            <a:xfrm flipV="1">
              <a:off x="2945296" y="4505131"/>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A0A571-95F5-42E6-52B2-C5C0431ACD55}"/>
                </a:ext>
              </a:extLst>
            </p:cNvPr>
            <p:cNvCxnSpPr/>
            <p:nvPr/>
          </p:nvCxnSpPr>
          <p:spPr>
            <a:xfrm flipV="1">
              <a:off x="3216966" y="4508445"/>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AD6065-758C-2678-EF7C-DE61F41428DD}"/>
                </a:ext>
              </a:extLst>
            </p:cNvPr>
            <p:cNvCxnSpPr/>
            <p:nvPr/>
          </p:nvCxnSpPr>
          <p:spPr>
            <a:xfrm flipV="1">
              <a:off x="10472531" y="4505131"/>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29BC466-DBA9-68F0-86F6-AE1D6893F898}"/>
                </a:ext>
              </a:extLst>
            </p:cNvPr>
            <p:cNvCxnSpPr/>
            <p:nvPr/>
          </p:nvCxnSpPr>
          <p:spPr>
            <a:xfrm flipV="1">
              <a:off x="10287000" y="4505131"/>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61BD8BF-6BF2-69D4-4E1A-C21F748BDB44}"/>
                </a:ext>
              </a:extLst>
            </p:cNvPr>
            <p:cNvCxnSpPr/>
            <p:nvPr/>
          </p:nvCxnSpPr>
          <p:spPr>
            <a:xfrm flipV="1">
              <a:off x="10661373" y="4505131"/>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5CA2D7-FD70-0647-1063-934203724B8A}"/>
                </a:ext>
              </a:extLst>
            </p:cNvPr>
            <p:cNvCxnSpPr>
              <a:cxnSpLocks/>
            </p:cNvCxnSpPr>
            <p:nvPr/>
          </p:nvCxnSpPr>
          <p:spPr>
            <a:xfrm>
              <a:off x="7868478" y="4480284"/>
              <a:ext cx="0" cy="4323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112316-2EF0-7CB6-0E94-CCC328445A9A}"/>
                </a:ext>
              </a:extLst>
            </p:cNvPr>
            <p:cNvCxnSpPr>
              <a:cxnSpLocks/>
            </p:cNvCxnSpPr>
            <p:nvPr/>
          </p:nvCxnSpPr>
          <p:spPr>
            <a:xfrm>
              <a:off x="8110330" y="4480284"/>
              <a:ext cx="0" cy="4323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5B0AE-E3C5-AA6E-00E9-DB87B9BC5680}"/>
                </a:ext>
              </a:extLst>
            </p:cNvPr>
            <p:cNvCxnSpPr/>
            <p:nvPr/>
          </p:nvCxnSpPr>
          <p:spPr>
            <a:xfrm flipV="1">
              <a:off x="5045766" y="4505131"/>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22CD546-BBDF-6FF6-6BC1-6084FE7DE32A}"/>
                </a:ext>
              </a:extLst>
            </p:cNvPr>
            <p:cNvCxnSpPr/>
            <p:nvPr/>
          </p:nvCxnSpPr>
          <p:spPr>
            <a:xfrm flipV="1">
              <a:off x="5317436" y="4508445"/>
              <a:ext cx="0" cy="4075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4C11E6-A12F-F6D3-88A9-AA5986DB2CC7}"/>
                </a:ext>
              </a:extLst>
            </p:cNvPr>
            <p:cNvCxnSpPr>
              <a:cxnSpLocks/>
            </p:cNvCxnSpPr>
            <p:nvPr/>
          </p:nvCxnSpPr>
          <p:spPr>
            <a:xfrm>
              <a:off x="9183757" y="4492707"/>
              <a:ext cx="0" cy="4323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1F86855-FA51-7B12-1365-FC309A6E0C2E}"/>
                </a:ext>
              </a:extLst>
            </p:cNvPr>
            <p:cNvCxnSpPr>
              <a:cxnSpLocks/>
            </p:cNvCxnSpPr>
            <p:nvPr/>
          </p:nvCxnSpPr>
          <p:spPr>
            <a:xfrm>
              <a:off x="9425609" y="4492707"/>
              <a:ext cx="0" cy="4323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359B55-15F6-6AAD-2AD2-91910A581914}"/>
                </a:ext>
              </a:extLst>
            </p:cNvPr>
            <p:cNvSpPr txBox="1"/>
            <p:nvPr/>
          </p:nvSpPr>
          <p:spPr>
            <a:xfrm>
              <a:off x="6563139" y="4402282"/>
              <a:ext cx="514885" cy="553073"/>
            </a:xfrm>
            <a:prstGeom prst="rect">
              <a:avLst/>
            </a:prstGeom>
            <a:noFill/>
            <a:ln w="762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a:ea typeface="+mn-ea"/>
                  <a:cs typeface="+mn-cs"/>
                </a:rPr>
                <a:t>=</a:t>
              </a:r>
            </a:p>
          </p:txBody>
        </p:sp>
      </p:grpSp>
    </p:spTree>
    <p:extLst>
      <p:ext uri="{BB962C8B-B14F-4D97-AF65-F5344CB8AC3E}">
        <p14:creationId xmlns:p14="http://schemas.microsoft.com/office/powerpoint/2010/main" val="262463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E84C-0FA8-CCF2-24B3-C6787971750D}"/>
              </a:ext>
            </a:extLst>
          </p:cNvPr>
          <p:cNvSpPr>
            <a:spLocks noGrp="1"/>
          </p:cNvSpPr>
          <p:nvPr>
            <p:ph type="title"/>
          </p:nvPr>
        </p:nvSpPr>
        <p:spPr>
          <a:xfrm>
            <a:off x="609600" y="199505"/>
            <a:ext cx="10744200" cy="1185577"/>
          </a:xfrm>
        </p:spPr>
        <p:txBody>
          <a:bodyPr/>
          <a:lstStyle/>
          <a:p>
            <a:r>
              <a:rPr lang="en-US" dirty="0"/>
              <a:t>Medical Decision Making</a:t>
            </a:r>
          </a:p>
        </p:txBody>
      </p:sp>
      <p:sp>
        <p:nvSpPr>
          <p:cNvPr id="3" name="Content Placeholder 2">
            <a:extLst>
              <a:ext uri="{FF2B5EF4-FFF2-40B4-BE49-F238E27FC236}">
                <a16:creationId xmlns:a16="http://schemas.microsoft.com/office/drawing/2014/main" id="{6814EE35-0BF3-DEAD-C93B-3C25F66A0C39}"/>
              </a:ext>
            </a:extLst>
          </p:cNvPr>
          <p:cNvSpPr>
            <a:spLocks noGrp="1"/>
          </p:cNvSpPr>
          <p:nvPr>
            <p:ph idx="1"/>
          </p:nvPr>
        </p:nvSpPr>
        <p:spPr>
          <a:xfrm>
            <a:off x="609600" y="1477906"/>
            <a:ext cx="10744200" cy="4722477"/>
          </a:xfrm>
        </p:spPr>
        <p:txBody>
          <a:bodyPr>
            <a:normAutofit/>
          </a:bodyPr>
          <a:lstStyle/>
          <a:p>
            <a:r>
              <a:rPr lang="en-US" dirty="0"/>
              <a:t>Severe precapillary pulmonary hypertension</a:t>
            </a:r>
          </a:p>
          <a:p>
            <a:r>
              <a:rPr lang="en-US" dirty="0"/>
              <a:t>Severe pulmonary vascular obstructions “matching” the pulmonary hypertension severity</a:t>
            </a:r>
          </a:p>
          <a:p>
            <a:r>
              <a:rPr lang="en-US" dirty="0"/>
              <a:t>No history of thromboembolic event</a:t>
            </a:r>
          </a:p>
          <a:p>
            <a:r>
              <a:rPr lang="en-US" dirty="0"/>
              <a:t>Reviewed the CT angiogram and pulmonary angiogram among the CTEPH team</a:t>
            </a:r>
          </a:p>
          <a:p>
            <a:pPr lvl="1"/>
            <a:r>
              <a:rPr lang="en-US" dirty="0"/>
              <a:t>Large vessel vasculitis was considered but there was no other major artery involvement</a:t>
            </a:r>
          </a:p>
          <a:p>
            <a:r>
              <a:rPr lang="en-US" dirty="0"/>
              <a:t>Pulmonary vascular obstructions were proximal and surgically accessible</a:t>
            </a:r>
          </a:p>
          <a:p>
            <a:r>
              <a:rPr lang="en-US" dirty="0"/>
              <a:t>Pulmonary endarterectomy</a:t>
            </a:r>
          </a:p>
        </p:txBody>
      </p:sp>
    </p:spTree>
    <p:extLst>
      <p:ext uri="{BB962C8B-B14F-4D97-AF65-F5344CB8AC3E}">
        <p14:creationId xmlns:p14="http://schemas.microsoft.com/office/powerpoint/2010/main" val="260340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006C-111C-44A7-FBFE-8EE75AA24725}"/>
              </a:ext>
            </a:extLst>
          </p:cNvPr>
          <p:cNvSpPr>
            <a:spLocks noGrp="1"/>
          </p:cNvSpPr>
          <p:nvPr>
            <p:ph type="title"/>
          </p:nvPr>
        </p:nvSpPr>
        <p:spPr>
          <a:xfrm>
            <a:off x="609600" y="199505"/>
            <a:ext cx="10744200" cy="1185577"/>
          </a:xfrm>
        </p:spPr>
        <p:txBody>
          <a:bodyPr/>
          <a:lstStyle/>
          <a:p>
            <a:r>
              <a:rPr lang="en-US" dirty="0"/>
              <a:t>Clinical Course</a:t>
            </a:r>
          </a:p>
        </p:txBody>
      </p:sp>
      <p:sp>
        <p:nvSpPr>
          <p:cNvPr id="3" name="Content Placeholder 2">
            <a:extLst>
              <a:ext uri="{FF2B5EF4-FFF2-40B4-BE49-F238E27FC236}">
                <a16:creationId xmlns:a16="http://schemas.microsoft.com/office/drawing/2014/main" id="{E2CD6AF5-D3BA-FBB1-1C6B-C58A4AA01F0D}"/>
              </a:ext>
            </a:extLst>
          </p:cNvPr>
          <p:cNvSpPr>
            <a:spLocks noGrp="1"/>
          </p:cNvSpPr>
          <p:nvPr>
            <p:ph idx="1"/>
          </p:nvPr>
        </p:nvSpPr>
        <p:spPr>
          <a:xfrm>
            <a:off x="609600" y="1477962"/>
            <a:ext cx="10744200" cy="5076949"/>
          </a:xfrm>
        </p:spPr>
        <p:txBody>
          <a:bodyPr>
            <a:normAutofit/>
          </a:bodyPr>
          <a:lstStyle/>
          <a:p>
            <a:r>
              <a:rPr lang="en-US" dirty="0"/>
              <a:t>Pulmonary endarterectomy under hypothermic circulatory arrest.</a:t>
            </a:r>
          </a:p>
          <a:p>
            <a:r>
              <a:rPr lang="en-US" b="1" dirty="0"/>
              <a:t>No thrombus is identified. </a:t>
            </a:r>
            <a:r>
              <a:rPr lang="en-US" dirty="0"/>
              <a:t>Multiple stenosis and occlusion noted that appeared to be constriction. Fibrotic appearance of arteries.</a:t>
            </a:r>
          </a:p>
          <a:p>
            <a:endParaRPr lang="en-US" dirty="0"/>
          </a:p>
          <a:p>
            <a:endParaRPr lang="en-US" dirty="0"/>
          </a:p>
          <a:p>
            <a:endParaRPr lang="en-US" dirty="0"/>
          </a:p>
          <a:p>
            <a:endParaRPr lang="en-US" dirty="0"/>
          </a:p>
          <a:p>
            <a:endParaRPr lang="en-US" dirty="0"/>
          </a:p>
          <a:p>
            <a:endParaRPr lang="en-US" dirty="0"/>
          </a:p>
          <a:p>
            <a:r>
              <a:rPr lang="en-US" dirty="0"/>
              <a:t>Sample obtained for pathology.</a:t>
            </a:r>
          </a:p>
          <a:p>
            <a:endParaRPr lang="en-US" dirty="0"/>
          </a:p>
          <a:p>
            <a:endParaRPr lang="en-US" dirty="0"/>
          </a:p>
        </p:txBody>
      </p:sp>
      <p:pic>
        <p:nvPicPr>
          <p:cNvPr id="4" name="Picture 2" descr="Sully scene &quot;Can we get serious now?&quot; Tom Hanks scene part 3 - YouTube">
            <a:extLst>
              <a:ext uri="{FF2B5EF4-FFF2-40B4-BE49-F238E27FC236}">
                <a16:creationId xmlns:a16="http://schemas.microsoft.com/office/drawing/2014/main" id="{A9AC3D8E-AAC8-E04A-531D-52EFE00FE1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3150703"/>
            <a:ext cx="3975655" cy="2236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animated puppet with a mouth open&#10;&#10;Description automatically generated">
            <a:extLst>
              <a:ext uri="{FF2B5EF4-FFF2-40B4-BE49-F238E27FC236}">
                <a16:creationId xmlns:a16="http://schemas.microsoft.com/office/drawing/2014/main" id="{09B54CD1-F754-8E2A-53CB-7B94D5354E92}"/>
              </a:ext>
            </a:extLst>
          </p:cNvPr>
          <p:cNvPicPr>
            <a:picLocks noChangeAspect="1"/>
          </p:cNvPicPr>
          <p:nvPr/>
        </p:nvPicPr>
        <p:blipFill>
          <a:blip r:embed="rId3"/>
          <a:stretch>
            <a:fillRect/>
          </a:stretch>
        </p:blipFill>
        <p:spPr>
          <a:xfrm>
            <a:off x="2276886" y="3150703"/>
            <a:ext cx="2921415" cy="2240484"/>
          </a:xfrm>
          <a:prstGeom prst="rect">
            <a:avLst/>
          </a:prstGeom>
        </p:spPr>
      </p:pic>
    </p:spTree>
    <p:extLst>
      <p:ext uri="{BB962C8B-B14F-4D97-AF65-F5344CB8AC3E}">
        <p14:creationId xmlns:p14="http://schemas.microsoft.com/office/powerpoint/2010/main" val="306338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83E3-1E72-A96B-B4A6-E6C26855FA75}"/>
              </a:ext>
            </a:extLst>
          </p:cNvPr>
          <p:cNvSpPr>
            <a:spLocks noGrp="1"/>
          </p:cNvSpPr>
          <p:nvPr>
            <p:ph type="title"/>
          </p:nvPr>
        </p:nvSpPr>
        <p:spPr>
          <a:xfrm>
            <a:off x="609600" y="199505"/>
            <a:ext cx="10744200" cy="1185577"/>
          </a:xfrm>
        </p:spPr>
        <p:txBody>
          <a:bodyPr/>
          <a:lstStyle/>
          <a:p>
            <a:r>
              <a:rPr lang="en-US" dirty="0"/>
              <a:t>Clinical Course</a:t>
            </a:r>
          </a:p>
        </p:txBody>
      </p:sp>
      <p:sp>
        <p:nvSpPr>
          <p:cNvPr id="3" name="Content Placeholder 2">
            <a:extLst>
              <a:ext uri="{FF2B5EF4-FFF2-40B4-BE49-F238E27FC236}">
                <a16:creationId xmlns:a16="http://schemas.microsoft.com/office/drawing/2014/main" id="{D4609880-59F2-2BBF-2660-BA77390C3538}"/>
              </a:ext>
            </a:extLst>
          </p:cNvPr>
          <p:cNvSpPr>
            <a:spLocks noGrp="1"/>
          </p:cNvSpPr>
          <p:nvPr>
            <p:ph idx="1"/>
          </p:nvPr>
        </p:nvSpPr>
        <p:spPr>
          <a:xfrm>
            <a:off x="609600" y="1477906"/>
            <a:ext cx="10744200" cy="4722477"/>
          </a:xfrm>
        </p:spPr>
        <p:txBody>
          <a:bodyPr>
            <a:normAutofit/>
          </a:bodyPr>
          <a:lstStyle/>
          <a:p>
            <a:pPr>
              <a:spcAft>
                <a:spcPts val="1200"/>
              </a:spcAft>
            </a:pPr>
            <a:r>
              <a:rPr lang="en-US" sz="2800" dirty="0"/>
              <a:t>Transferred to flood on post op day #4.</a:t>
            </a:r>
          </a:p>
          <a:p>
            <a:pPr>
              <a:spcAft>
                <a:spcPts val="1200"/>
              </a:spcAft>
            </a:pPr>
            <a:r>
              <a:rPr lang="en-US" sz="2800" dirty="0"/>
              <a:t>CT neck, chest, abdomen and pelvis with IV contrast is performed and confirms no other systemic artery involvement</a:t>
            </a:r>
          </a:p>
          <a:p>
            <a:pPr>
              <a:spcAft>
                <a:spcPts val="1200"/>
              </a:spcAft>
            </a:pPr>
            <a:r>
              <a:rPr lang="en-US" sz="2800" dirty="0"/>
              <a:t>Biopsy results:</a:t>
            </a:r>
          </a:p>
          <a:p>
            <a:pPr lvl="1">
              <a:spcAft>
                <a:spcPts val="1200"/>
              </a:spcAft>
            </a:pPr>
            <a:r>
              <a:rPr lang="en-US" sz="2400" dirty="0"/>
              <a:t>Granulomatous vasculitis consistent with </a:t>
            </a:r>
            <a:r>
              <a:rPr lang="en-US" sz="2400" b="1" u="sng" dirty="0"/>
              <a:t>isolated pulmonary artery Takayasu arteritis</a:t>
            </a:r>
          </a:p>
          <a:p>
            <a:pPr>
              <a:spcAft>
                <a:spcPts val="1200"/>
              </a:spcAft>
            </a:pPr>
            <a:r>
              <a:rPr lang="en-US" sz="2800" dirty="0"/>
              <a:t>High dose IV steroids + infliximab in hospital</a:t>
            </a:r>
          </a:p>
          <a:p>
            <a:pPr>
              <a:spcAft>
                <a:spcPts val="1200"/>
              </a:spcAft>
            </a:pPr>
            <a:r>
              <a:rPr lang="en-US" sz="2800" dirty="0"/>
              <a:t>Oral steroids + methotrexate as outpatient</a:t>
            </a:r>
          </a:p>
        </p:txBody>
      </p:sp>
    </p:spTree>
    <p:extLst>
      <p:ext uri="{BB962C8B-B14F-4D97-AF65-F5344CB8AC3E}">
        <p14:creationId xmlns:p14="http://schemas.microsoft.com/office/powerpoint/2010/main" val="254720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462E-022B-91A6-4BB7-FDD1F9265F07}"/>
              </a:ext>
            </a:extLst>
          </p:cNvPr>
          <p:cNvSpPr>
            <a:spLocks noGrp="1"/>
          </p:cNvSpPr>
          <p:nvPr>
            <p:ph type="title"/>
          </p:nvPr>
        </p:nvSpPr>
        <p:spPr>
          <a:xfrm>
            <a:off x="609600" y="199505"/>
            <a:ext cx="10744200" cy="1185577"/>
          </a:xfrm>
        </p:spPr>
        <p:txBody>
          <a:bodyPr/>
          <a:lstStyle/>
          <a:p>
            <a:r>
              <a:rPr lang="en-US" dirty="0"/>
              <a:t>Takayasu arteritis (TA)</a:t>
            </a:r>
          </a:p>
        </p:txBody>
      </p:sp>
      <p:sp>
        <p:nvSpPr>
          <p:cNvPr id="3" name="Content Placeholder 2">
            <a:extLst>
              <a:ext uri="{FF2B5EF4-FFF2-40B4-BE49-F238E27FC236}">
                <a16:creationId xmlns:a16="http://schemas.microsoft.com/office/drawing/2014/main" id="{CD4FA21F-4BC9-4A10-32C8-B21BEEB3C19A}"/>
              </a:ext>
            </a:extLst>
          </p:cNvPr>
          <p:cNvSpPr>
            <a:spLocks noGrp="1"/>
          </p:cNvSpPr>
          <p:nvPr>
            <p:ph idx="1"/>
          </p:nvPr>
        </p:nvSpPr>
        <p:spPr>
          <a:xfrm>
            <a:off x="609600" y="1477962"/>
            <a:ext cx="10972800" cy="4933111"/>
          </a:xfrm>
        </p:spPr>
        <p:txBody>
          <a:bodyPr>
            <a:normAutofit/>
          </a:bodyPr>
          <a:lstStyle/>
          <a:p>
            <a:r>
              <a:rPr lang="en-US" dirty="0">
                <a:sym typeface="Arial"/>
              </a:rPr>
              <a:t>TA is a large vessel vasculitis which disproportionately affects young wo</a:t>
            </a:r>
            <a:r>
              <a:rPr lang="en-US" dirty="0"/>
              <a:t>men in their second and third decades and in Asian populations</a:t>
            </a:r>
          </a:p>
          <a:p>
            <a:r>
              <a:rPr lang="en-US" dirty="0"/>
              <a:t>There is no gold standard test to diagnosis TA. Clinical assessment and labs correlate poorly with disease activity</a:t>
            </a:r>
          </a:p>
          <a:p>
            <a:r>
              <a:rPr lang="en-US" dirty="0">
                <a:sym typeface="Arial"/>
              </a:rPr>
              <a:t>Pulmonary artery involvement is common in patien</a:t>
            </a:r>
            <a:r>
              <a:rPr lang="en-US" dirty="0"/>
              <a:t>ts with TA, occurring in 20-56% of patients</a:t>
            </a:r>
          </a:p>
          <a:p>
            <a:r>
              <a:rPr lang="en-US" dirty="0">
                <a:sym typeface="Arial"/>
              </a:rPr>
              <a:t>TA with isolated p</a:t>
            </a:r>
            <a:r>
              <a:rPr lang="en-US" dirty="0"/>
              <a:t>ulmonary artery involvement is rare</a:t>
            </a:r>
          </a:p>
          <a:p>
            <a:r>
              <a:rPr lang="en-US" dirty="0"/>
              <a:t>Immunosuppression is the mainstream treatment</a:t>
            </a:r>
          </a:p>
          <a:p>
            <a:r>
              <a:rPr lang="en-US" dirty="0"/>
              <a:t>Pulmonary angioplasty has been described in small series to improve hemodynamics and functional capacity with a high rate of complications (up to 32%)</a:t>
            </a:r>
          </a:p>
          <a:p>
            <a:endParaRPr lang="en-US" dirty="0"/>
          </a:p>
          <a:p>
            <a:endParaRPr lang="en-US" dirty="0"/>
          </a:p>
        </p:txBody>
      </p:sp>
      <p:sp>
        <p:nvSpPr>
          <p:cNvPr id="7" name="Footer Placeholder 6">
            <a:extLst>
              <a:ext uri="{FF2B5EF4-FFF2-40B4-BE49-F238E27FC236}">
                <a16:creationId xmlns:a16="http://schemas.microsoft.com/office/drawing/2014/main" id="{89F665E3-DEFC-D132-97DB-9573F8FEFE4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Kerr GS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Ann Intern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(1994): 120 (11): 919-29. Sun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Catheter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Cardivasc</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Interv</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2023;102(3):558-567</a:t>
            </a:r>
          </a:p>
        </p:txBody>
      </p:sp>
    </p:spTree>
    <p:extLst>
      <p:ext uri="{BB962C8B-B14F-4D97-AF65-F5344CB8AC3E}">
        <p14:creationId xmlns:p14="http://schemas.microsoft.com/office/powerpoint/2010/main" val="1687309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349F2-1911-E297-9460-99E7D08C34A1}"/>
              </a:ext>
            </a:extLst>
          </p:cNvPr>
          <p:cNvSpPr>
            <a:spLocks noGrp="1"/>
          </p:cNvSpPr>
          <p:nvPr>
            <p:ph type="title"/>
          </p:nvPr>
        </p:nvSpPr>
        <p:spPr>
          <a:xfrm>
            <a:off x="609600" y="199505"/>
            <a:ext cx="10744200" cy="1185577"/>
          </a:xfrm>
        </p:spPr>
        <p:txBody>
          <a:bodyPr/>
          <a:lstStyle/>
          <a:p>
            <a:r>
              <a:rPr lang="en-US" dirty="0"/>
              <a:t>Clinical Course</a:t>
            </a:r>
          </a:p>
        </p:txBody>
      </p:sp>
      <p:sp>
        <p:nvSpPr>
          <p:cNvPr id="3" name="Content Placeholder 2">
            <a:extLst>
              <a:ext uri="{FF2B5EF4-FFF2-40B4-BE49-F238E27FC236}">
                <a16:creationId xmlns:a16="http://schemas.microsoft.com/office/drawing/2014/main" id="{A6656AF5-FE0B-D566-228C-E91A2DF1E05C}"/>
              </a:ext>
            </a:extLst>
          </p:cNvPr>
          <p:cNvSpPr>
            <a:spLocks noGrp="1"/>
          </p:cNvSpPr>
          <p:nvPr>
            <p:ph idx="1"/>
          </p:nvPr>
        </p:nvSpPr>
        <p:spPr>
          <a:xfrm>
            <a:off x="609599" y="1477963"/>
            <a:ext cx="11236503" cy="4552968"/>
          </a:xfrm>
        </p:spPr>
        <p:txBody>
          <a:bodyPr>
            <a:normAutofit/>
          </a:bodyPr>
          <a:lstStyle/>
          <a:p>
            <a:r>
              <a:rPr lang="en-US" dirty="0"/>
              <a:t>Repeat right heart catheterization and pulmonary angiogram after 4 month of immunosuppression</a:t>
            </a:r>
          </a:p>
          <a:p>
            <a:pPr lvl="1"/>
            <a:r>
              <a:rPr lang="en-US" dirty="0"/>
              <a:t>Unchanged hemodynamics</a:t>
            </a:r>
          </a:p>
          <a:p>
            <a:pPr lvl="1"/>
            <a:r>
              <a:rPr lang="en-US" dirty="0"/>
              <a:t>Unchanged pulmonary anatomy</a:t>
            </a:r>
          </a:p>
          <a:p>
            <a:r>
              <a:rPr lang="en-US" dirty="0"/>
              <a:t>Optimization hemodynamics</a:t>
            </a:r>
          </a:p>
          <a:p>
            <a:pPr lvl="1"/>
            <a:r>
              <a:rPr lang="en-US" dirty="0"/>
              <a:t>started on tadalafil and macitentan		     improvement in RV </a:t>
            </a:r>
            <a:r>
              <a:rPr lang="en-US" dirty="0" err="1"/>
              <a:t>Fx</a:t>
            </a:r>
            <a:r>
              <a:rPr lang="en-US" dirty="0"/>
              <a:t> </a:t>
            </a:r>
          </a:p>
          <a:p>
            <a:pPr lvl="1"/>
            <a:r>
              <a:rPr lang="en-US" dirty="0"/>
              <a:t>Planning on parenteral prostacyclin initiation</a:t>
            </a:r>
          </a:p>
          <a:p>
            <a:r>
              <a:rPr lang="en-US" dirty="0"/>
              <a:t>Discussion with multiple colleagues around the globe</a:t>
            </a:r>
          </a:p>
          <a:p>
            <a:pPr lvl="1"/>
            <a:r>
              <a:rPr lang="en-US" dirty="0"/>
              <a:t>No clear consensus on management</a:t>
            </a:r>
          </a:p>
          <a:p>
            <a:r>
              <a:rPr lang="en-US" dirty="0"/>
              <a:t>Considering balloon pulmonary angioplasty once hemodynamics are optimized</a:t>
            </a:r>
          </a:p>
          <a:p>
            <a:endParaRPr lang="en-US" dirty="0"/>
          </a:p>
        </p:txBody>
      </p:sp>
      <p:cxnSp>
        <p:nvCxnSpPr>
          <p:cNvPr id="5" name="Straight Arrow Connector 4">
            <a:extLst>
              <a:ext uri="{FF2B5EF4-FFF2-40B4-BE49-F238E27FC236}">
                <a16:creationId xmlns:a16="http://schemas.microsoft.com/office/drawing/2014/main" id="{106CAA96-8B6B-AF04-2D23-E08CEE60AA7A}"/>
              </a:ext>
            </a:extLst>
          </p:cNvPr>
          <p:cNvCxnSpPr/>
          <p:nvPr/>
        </p:nvCxnSpPr>
        <p:spPr>
          <a:xfrm>
            <a:off x="5376808" y="3708972"/>
            <a:ext cx="102741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1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2463-3878-1168-A62B-858BCC0CB8C5}"/>
              </a:ext>
            </a:extLst>
          </p:cNvPr>
          <p:cNvSpPr>
            <a:spLocks noGrp="1"/>
          </p:cNvSpPr>
          <p:nvPr>
            <p:ph type="title"/>
          </p:nvPr>
        </p:nvSpPr>
        <p:spPr>
          <a:xfrm>
            <a:off x="609600" y="199505"/>
            <a:ext cx="10744200" cy="1185577"/>
          </a:xfrm>
        </p:spPr>
        <p:txBody>
          <a:bodyPr anchor="t">
            <a:normAutofit/>
          </a:bodyPr>
          <a:lstStyle/>
          <a:p>
            <a:r>
              <a:rPr lang="en-US" sz="2800" dirty="0"/>
              <a:t>Differential Diagnosis: Pulmonary artery sarcoma</a:t>
            </a:r>
          </a:p>
        </p:txBody>
      </p:sp>
      <p:pic>
        <p:nvPicPr>
          <p:cNvPr id="4" name="Picture 3">
            <a:extLst>
              <a:ext uri="{FF2B5EF4-FFF2-40B4-BE49-F238E27FC236}">
                <a16:creationId xmlns:a16="http://schemas.microsoft.com/office/drawing/2014/main" id="{7F6F6D71-1DA5-BD3B-7F6F-4C7B33C37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6815" y="747600"/>
            <a:ext cx="6382250" cy="5829815"/>
          </a:xfrm>
          <a:prstGeom prst="rect">
            <a:avLst/>
          </a:prstGeom>
        </p:spPr>
      </p:pic>
      <p:sp>
        <p:nvSpPr>
          <p:cNvPr id="6" name="Footer Placeholder 5">
            <a:extLst>
              <a:ext uri="{FF2B5EF4-FFF2-40B4-BE49-F238E27FC236}">
                <a16:creationId xmlns:a16="http://schemas.microsoft.com/office/drawing/2014/main" id="{AAA2636C-8E5A-AA32-EF72-0E5607EF3D8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rPr>
              <a:t>https://www.cteph-info.com</a:t>
            </a:r>
          </a:p>
        </p:txBody>
      </p:sp>
    </p:spTree>
    <p:extLst>
      <p:ext uri="{BB962C8B-B14F-4D97-AF65-F5344CB8AC3E}">
        <p14:creationId xmlns:p14="http://schemas.microsoft.com/office/powerpoint/2010/main" val="3102851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437A-DFE9-561F-1E90-FAB42DB7DD53}"/>
              </a:ext>
            </a:extLst>
          </p:cNvPr>
          <p:cNvSpPr>
            <a:spLocks noGrp="1"/>
          </p:cNvSpPr>
          <p:nvPr>
            <p:ph type="title"/>
          </p:nvPr>
        </p:nvSpPr>
        <p:spPr>
          <a:xfrm>
            <a:off x="609600" y="200025"/>
            <a:ext cx="11142954" cy="1184275"/>
          </a:xfrm>
        </p:spPr>
        <p:txBody>
          <a:bodyPr anchor="t">
            <a:normAutofit/>
          </a:bodyPr>
          <a:lstStyle/>
          <a:p>
            <a:r>
              <a:rPr lang="en-US" sz="2800" dirty="0"/>
              <a:t>Differential Diagnosis: Atrial septal defect &amp; layering thrombus</a:t>
            </a:r>
          </a:p>
        </p:txBody>
      </p:sp>
      <p:pic>
        <p:nvPicPr>
          <p:cNvPr id="6" name="Picture 5">
            <a:extLst>
              <a:ext uri="{FF2B5EF4-FFF2-40B4-BE49-F238E27FC236}">
                <a16:creationId xmlns:a16="http://schemas.microsoft.com/office/drawing/2014/main" id="{23675FC7-F624-B97A-FADE-62FF5BDC93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8459" y="803328"/>
            <a:ext cx="6217865" cy="5553022"/>
          </a:xfrm>
          <a:prstGeom prst="rect">
            <a:avLst/>
          </a:prstGeom>
        </p:spPr>
      </p:pic>
      <p:sp>
        <p:nvSpPr>
          <p:cNvPr id="7" name="Footer Placeholder 6">
            <a:extLst>
              <a:ext uri="{FF2B5EF4-FFF2-40B4-BE49-F238E27FC236}">
                <a16:creationId xmlns:a16="http://schemas.microsoft.com/office/drawing/2014/main" id="{6B37C5F6-76BB-A76B-8BA6-EE98ADCCDC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rPr>
              <a:t>https://www.cteph-info.com</a:t>
            </a:r>
          </a:p>
        </p:txBody>
      </p:sp>
    </p:spTree>
    <p:extLst>
      <p:ext uri="{BB962C8B-B14F-4D97-AF65-F5344CB8AC3E}">
        <p14:creationId xmlns:p14="http://schemas.microsoft.com/office/powerpoint/2010/main" val="321020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Midwest Regional PH Summit – Management of Pulmonary Hypertension with Comorbidities</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Explain the ERS/ERC guideline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Evaluate available evidence-based data and patient management strategies for 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Identify opportunities to apply effective management strategies to improve patient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4A9C-ED95-F386-12E7-A2C23005C7B6}"/>
              </a:ext>
            </a:extLst>
          </p:cNvPr>
          <p:cNvSpPr>
            <a:spLocks noGrp="1"/>
          </p:cNvSpPr>
          <p:nvPr>
            <p:ph type="title"/>
          </p:nvPr>
        </p:nvSpPr>
        <p:spPr>
          <a:xfrm>
            <a:off x="609600" y="199505"/>
            <a:ext cx="10744200" cy="1185577"/>
          </a:xfrm>
        </p:spPr>
        <p:txBody>
          <a:bodyPr/>
          <a:lstStyle/>
          <a:p>
            <a:r>
              <a:rPr lang="en-US" dirty="0"/>
              <a:t>Conclusions</a:t>
            </a:r>
          </a:p>
        </p:txBody>
      </p:sp>
      <p:sp>
        <p:nvSpPr>
          <p:cNvPr id="3" name="Content Placeholder 2">
            <a:extLst>
              <a:ext uri="{FF2B5EF4-FFF2-40B4-BE49-F238E27FC236}">
                <a16:creationId xmlns:a16="http://schemas.microsoft.com/office/drawing/2014/main" id="{ECC82EE6-41FC-9255-2D76-0839E22D9B41}"/>
              </a:ext>
            </a:extLst>
          </p:cNvPr>
          <p:cNvSpPr>
            <a:spLocks noGrp="1"/>
          </p:cNvSpPr>
          <p:nvPr>
            <p:ph idx="1"/>
          </p:nvPr>
        </p:nvSpPr>
        <p:spPr>
          <a:xfrm>
            <a:off x="609600" y="1477906"/>
            <a:ext cx="10744200" cy="4722477"/>
          </a:xfrm>
        </p:spPr>
        <p:txBody>
          <a:bodyPr/>
          <a:lstStyle/>
          <a:p>
            <a:r>
              <a:rPr lang="en-US" dirty="0"/>
              <a:t>CTEPH is a complex medical condition characterized by chronic emboli causing mechanical obstruction to pulmonary blood flow</a:t>
            </a:r>
          </a:p>
          <a:p>
            <a:r>
              <a:rPr lang="en-US" dirty="0"/>
              <a:t>Thrombus characterization is difficult</a:t>
            </a:r>
          </a:p>
          <a:p>
            <a:r>
              <a:rPr lang="en-US" dirty="0"/>
              <a:t>Not every pulmonary obstruction is thrombus! Keep an open mind</a:t>
            </a:r>
          </a:p>
          <a:p>
            <a:r>
              <a:rPr lang="en-US" dirty="0"/>
              <a:t>Takayasu arteritis can affect the pulmonary arteries</a:t>
            </a:r>
          </a:p>
          <a:p>
            <a:pPr lvl="1"/>
            <a:r>
              <a:rPr lang="en-US" dirty="0"/>
              <a:t>Systemic arteries are commonly affected too</a:t>
            </a:r>
          </a:p>
          <a:p>
            <a:pPr lvl="1"/>
            <a:r>
              <a:rPr lang="en-US" dirty="0"/>
              <a:t>Isolated pulmonary artery involvement is very rare</a:t>
            </a:r>
          </a:p>
          <a:p>
            <a:r>
              <a:rPr lang="en-US" dirty="0"/>
              <a:t>A multidisciplinary approach to management of CTEPH is crucial</a:t>
            </a:r>
          </a:p>
          <a:p>
            <a:endParaRPr lang="en-US" dirty="0"/>
          </a:p>
        </p:txBody>
      </p:sp>
    </p:spTree>
    <p:extLst>
      <p:ext uri="{BB962C8B-B14F-4D97-AF65-F5344CB8AC3E}">
        <p14:creationId xmlns:p14="http://schemas.microsoft.com/office/powerpoint/2010/main" val="17791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C1260-64D9-8E03-9F7C-03DB71C1E2FF}"/>
              </a:ext>
            </a:extLst>
          </p:cNvPr>
          <p:cNvGrpSpPr/>
          <p:nvPr/>
        </p:nvGrpSpPr>
        <p:grpSpPr>
          <a:xfrm>
            <a:off x="0" y="0"/>
            <a:ext cx="12192000" cy="6858000"/>
            <a:chOff x="0" y="0"/>
            <a:chExt cx="12192000" cy="6858000"/>
          </a:xfrm>
        </p:grpSpPr>
        <p:pic>
          <p:nvPicPr>
            <p:cNvPr id="7" name="Picture 6" descr="A blue and white blurry background&#10;&#10;Description automatically generated">
              <a:extLst>
                <a:ext uri="{FF2B5EF4-FFF2-40B4-BE49-F238E27FC236}">
                  <a16:creationId xmlns:a16="http://schemas.microsoft.com/office/drawing/2014/main" id="{E0A1E528-6EF1-7CEF-337C-71EB5EFA7827}"/>
                </a:ext>
              </a:extLst>
            </p:cNvPr>
            <p:cNvPicPr>
              <a:picLocks noChangeAspect="1"/>
            </p:cNvPicPr>
            <p:nvPr/>
          </p:nvPicPr>
          <p:blipFill>
            <a:blip r:embed="rId3"/>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48A1FB33-FFD5-5777-2A8F-A95179416F28}"/>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0082A5D6-26E3-8ED7-EEAE-3D22F5563067}"/>
              </a:ext>
            </a:extLst>
          </p:cNvPr>
          <p:cNvSpPr>
            <a:spLocks noGrp="1"/>
          </p:cNvSpPr>
          <p:nvPr>
            <p:ph type="title" idx="4294967295"/>
          </p:nvPr>
        </p:nvSpPr>
        <p:spPr>
          <a:xfrm>
            <a:off x="1980452" y="1517451"/>
            <a:ext cx="9043708" cy="2446975"/>
          </a:xfrm>
        </p:spPr>
        <p:txBody>
          <a:bodyPr>
            <a:normAutofit/>
          </a:bodyPr>
          <a:lstStyle/>
          <a:p>
            <a:r>
              <a:rPr lang="en-US" sz="4000" b="0" dirty="0">
                <a:solidFill>
                  <a:schemeClr val="bg1"/>
                </a:solidFill>
                <a:latin typeface="Century Gothic" panose="020B0502020202020204" pitchFamily="34" charset="0"/>
              </a:rPr>
              <a:t>Case 2 &amp; Panel Discussion: </a:t>
            </a:r>
            <a:br>
              <a:rPr lang="en-US" sz="4800" b="1" dirty="0">
                <a:solidFill>
                  <a:schemeClr val="bg1"/>
                </a:solidFill>
                <a:latin typeface="Century Gothic" panose="020B0502020202020204" pitchFamily="34" charset="0"/>
              </a:rPr>
            </a:br>
            <a:r>
              <a:rPr lang="en-US" sz="6000" b="1" dirty="0">
                <a:solidFill>
                  <a:schemeClr val="bg1"/>
                </a:solidFill>
                <a:latin typeface="Century Gothic" panose="020B0502020202020204" pitchFamily="34" charset="0"/>
              </a:rPr>
              <a:t>CTEPH and PH</a:t>
            </a:r>
            <a:endParaRPr lang="en-US" sz="6600" b="1" dirty="0">
              <a:solidFill>
                <a:schemeClr val="bg1"/>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035FC555-7661-F482-617A-5FD08987EC4B}"/>
              </a:ext>
            </a:extLst>
          </p:cNvPr>
          <p:cNvCxnSpPr>
            <a:cxnSpLocks/>
          </p:cNvCxnSpPr>
          <p:nvPr/>
        </p:nvCxnSpPr>
        <p:spPr>
          <a:xfrm>
            <a:off x="1483743" y="2140249"/>
            <a:ext cx="0" cy="31841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ue lines on a black background&#10;&#10;Description automatically generated">
            <a:extLst>
              <a:ext uri="{FF2B5EF4-FFF2-40B4-BE49-F238E27FC236}">
                <a16:creationId xmlns:a16="http://schemas.microsoft.com/office/drawing/2014/main" id="{60BD0787-790E-491D-103C-4D01BF3FE9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pic>
        <p:nvPicPr>
          <p:cNvPr id="2" name="Graphic 1">
            <a:extLst>
              <a:ext uri="{FF2B5EF4-FFF2-40B4-BE49-F238E27FC236}">
                <a16:creationId xmlns:a16="http://schemas.microsoft.com/office/drawing/2014/main" id="{79311AD7-DA93-2615-E6BA-CD77B8D053D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95767" y="5011177"/>
            <a:ext cx="2196181" cy="1077214"/>
          </a:xfrm>
          <a:prstGeom prst="rect">
            <a:avLst/>
          </a:prstGeom>
        </p:spPr>
      </p:pic>
      <p:sp>
        <p:nvSpPr>
          <p:cNvPr id="16" name="TextBox 15">
            <a:extLst>
              <a:ext uri="{FF2B5EF4-FFF2-40B4-BE49-F238E27FC236}">
                <a16:creationId xmlns:a16="http://schemas.microsoft.com/office/drawing/2014/main" id="{7A8DCD6D-EC36-AEDC-D37F-AF238365E25D}"/>
              </a:ext>
            </a:extLst>
          </p:cNvPr>
          <p:cNvSpPr txBox="1"/>
          <p:nvPr/>
        </p:nvSpPr>
        <p:spPr>
          <a:xfrm>
            <a:off x="2114552" y="3735253"/>
            <a:ext cx="6094070"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Victor M. Moles, MD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Clinical Assistant Professor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Associate Director, Pulmonary Hypertension Program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University of Michigan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Ann Arbor, MI</a:t>
            </a:r>
          </a:p>
        </p:txBody>
      </p:sp>
    </p:spTree>
    <p:extLst>
      <p:ext uri="{BB962C8B-B14F-4D97-AF65-F5344CB8AC3E}">
        <p14:creationId xmlns:p14="http://schemas.microsoft.com/office/powerpoint/2010/main" val="222275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4ADA-5A16-9E81-96F6-FEEEED206166}"/>
              </a:ext>
            </a:extLst>
          </p:cNvPr>
          <p:cNvSpPr>
            <a:spLocks noGrp="1"/>
          </p:cNvSpPr>
          <p:nvPr>
            <p:ph type="title"/>
          </p:nvPr>
        </p:nvSpPr>
        <p:spPr>
          <a:xfrm>
            <a:off x="609600" y="199505"/>
            <a:ext cx="10744200" cy="1185577"/>
          </a:xfrm>
        </p:spPr>
        <p:txBody>
          <a:bodyPr/>
          <a:lstStyle/>
          <a:p>
            <a:r>
              <a:rPr lang="en-US" dirty="0"/>
              <a:t>Case Presentation </a:t>
            </a:r>
          </a:p>
        </p:txBody>
      </p:sp>
      <p:sp>
        <p:nvSpPr>
          <p:cNvPr id="3" name="Content Placeholder 2">
            <a:extLst>
              <a:ext uri="{FF2B5EF4-FFF2-40B4-BE49-F238E27FC236}">
                <a16:creationId xmlns:a16="http://schemas.microsoft.com/office/drawing/2014/main" id="{FB35FF99-C3EA-29C5-53D0-D141D82C726A}"/>
              </a:ext>
            </a:extLst>
          </p:cNvPr>
          <p:cNvSpPr>
            <a:spLocks noGrp="1"/>
          </p:cNvSpPr>
          <p:nvPr>
            <p:ph idx="1"/>
          </p:nvPr>
        </p:nvSpPr>
        <p:spPr>
          <a:xfrm>
            <a:off x="609600" y="1477906"/>
            <a:ext cx="10744200" cy="4722477"/>
          </a:xfrm>
        </p:spPr>
        <p:txBody>
          <a:bodyPr>
            <a:normAutofit/>
          </a:bodyPr>
          <a:lstStyle/>
          <a:p>
            <a:r>
              <a:rPr lang="en-US" dirty="0"/>
              <a:t>21 year-old female without significant medical history presented to outside emergency department due to worsening dyspnea and hemoptysis</a:t>
            </a:r>
          </a:p>
          <a:p>
            <a:r>
              <a:rPr lang="en-US" dirty="0"/>
              <a:t>2 years prior she developed pneumonia after which she had persistent dyspnea of unclear etiology</a:t>
            </a:r>
          </a:p>
          <a:p>
            <a:r>
              <a:rPr lang="en-US" dirty="0"/>
              <a:t>Previous work up was unremarkable and exertional dyspnea was attributed to anxiety</a:t>
            </a:r>
          </a:p>
          <a:p>
            <a:r>
              <a:rPr lang="en-US" dirty="0"/>
              <a:t>No personal of family history of venous thromboembolic events</a:t>
            </a:r>
          </a:p>
          <a:p>
            <a:pPr lvl="1"/>
            <a:r>
              <a:rPr lang="en-US" dirty="0"/>
              <a:t>CT angiogram of the chest concerning for pulmonary embolism</a:t>
            </a:r>
          </a:p>
          <a:p>
            <a:pPr lvl="1"/>
            <a:r>
              <a:rPr lang="en-US" dirty="0"/>
              <a:t>Echocardiogram with severe pulmonary hypertension</a:t>
            </a:r>
          </a:p>
        </p:txBody>
      </p:sp>
    </p:spTree>
    <p:extLst>
      <p:ext uri="{BB962C8B-B14F-4D97-AF65-F5344CB8AC3E}">
        <p14:creationId xmlns:p14="http://schemas.microsoft.com/office/powerpoint/2010/main" val="2915817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6321-73F3-C7B2-F3CD-79555533C3A4}"/>
              </a:ext>
            </a:extLst>
          </p:cNvPr>
          <p:cNvSpPr>
            <a:spLocks noGrp="1"/>
          </p:cNvSpPr>
          <p:nvPr>
            <p:ph type="title"/>
          </p:nvPr>
        </p:nvSpPr>
        <p:spPr>
          <a:xfrm>
            <a:off x="609600" y="199505"/>
            <a:ext cx="10744200" cy="1185577"/>
          </a:xfrm>
        </p:spPr>
        <p:txBody>
          <a:bodyPr/>
          <a:lstStyle/>
          <a:p>
            <a:r>
              <a:rPr lang="en-US" dirty="0"/>
              <a:t>Computed Tomography</a:t>
            </a:r>
          </a:p>
        </p:txBody>
      </p:sp>
      <p:pic>
        <p:nvPicPr>
          <p:cNvPr id="11" name="Picture 10" descr="A close-up of an x-ray of a chest&#10;&#10;Description automatically generated">
            <a:extLst>
              <a:ext uri="{FF2B5EF4-FFF2-40B4-BE49-F238E27FC236}">
                <a16:creationId xmlns:a16="http://schemas.microsoft.com/office/drawing/2014/main" id="{B92B89CC-FCE0-7377-DD2D-02A699A85B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009" y="1487539"/>
            <a:ext cx="3241091" cy="3241091"/>
          </a:xfrm>
          <a:prstGeom prst="rect">
            <a:avLst/>
          </a:prstGeom>
        </p:spPr>
      </p:pic>
      <p:cxnSp>
        <p:nvCxnSpPr>
          <p:cNvPr id="10" name="Straight Arrow Connector 9">
            <a:extLst>
              <a:ext uri="{FF2B5EF4-FFF2-40B4-BE49-F238E27FC236}">
                <a16:creationId xmlns:a16="http://schemas.microsoft.com/office/drawing/2014/main" id="{EB3C7374-3085-343F-DA22-D3F0770210DE}"/>
              </a:ext>
            </a:extLst>
          </p:cNvPr>
          <p:cNvCxnSpPr>
            <a:cxnSpLocks/>
          </p:cNvCxnSpPr>
          <p:nvPr/>
        </p:nvCxnSpPr>
        <p:spPr>
          <a:xfrm flipV="1">
            <a:off x="2991269" y="3652235"/>
            <a:ext cx="211787" cy="563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B4883B-AE16-2BC8-9CC6-73E93757D0AD}"/>
              </a:ext>
            </a:extLst>
          </p:cNvPr>
          <p:cNvSpPr txBox="1"/>
          <p:nvPr/>
        </p:nvSpPr>
        <p:spPr>
          <a:xfrm>
            <a:off x="2599174" y="4216160"/>
            <a:ext cx="125386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Stenosis</a:t>
            </a:r>
          </a:p>
        </p:txBody>
      </p:sp>
      <p:pic>
        <p:nvPicPr>
          <p:cNvPr id="15" name="Picture 14" descr="A close-up of a chest x-ray&#10;&#10;Description automatically generated">
            <a:extLst>
              <a:ext uri="{FF2B5EF4-FFF2-40B4-BE49-F238E27FC236}">
                <a16:creationId xmlns:a16="http://schemas.microsoft.com/office/drawing/2014/main" id="{A27F92AB-EF72-7039-22ED-412E4D6E46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9567" y="1802700"/>
            <a:ext cx="3241091" cy="3241091"/>
          </a:xfrm>
          <a:prstGeom prst="rect">
            <a:avLst/>
          </a:prstGeom>
        </p:spPr>
      </p:pic>
      <p:cxnSp>
        <p:nvCxnSpPr>
          <p:cNvPr id="17" name="Straight Arrow Connector 16">
            <a:extLst>
              <a:ext uri="{FF2B5EF4-FFF2-40B4-BE49-F238E27FC236}">
                <a16:creationId xmlns:a16="http://schemas.microsoft.com/office/drawing/2014/main" id="{72B15AE8-B15A-04A7-B237-7147924F2C71}"/>
              </a:ext>
            </a:extLst>
          </p:cNvPr>
          <p:cNvCxnSpPr>
            <a:cxnSpLocks/>
          </p:cNvCxnSpPr>
          <p:nvPr/>
        </p:nvCxnSpPr>
        <p:spPr>
          <a:xfrm flipH="1" flipV="1">
            <a:off x="5255336" y="4054887"/>
            <a:ext cx="161132" cy="2643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427AF87-A327-5C9E-97E6-1DBB3B04482A}"/>
              </a:ext>
            </a:extLst>
          </p:cNvPr>
          <p:cNvCxnSpPr>
            <a:cxnSpLocks/>
            <a:stCxn id="24" idx="0"/>
          </p:cNvCxnSpPr>
          <p:nvPr/>
        </p:nvCxnSpPr>
        <p:spPr>
          <a:xfrm flipH="1" flipV="1">
            <a:off x="5570658" y="3601430"/>
            <a:ext cx="437620" cy="7686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166885A-61CD-15CA-9A46-8AC39B285020}"/>
              </a:ext>
            </a:extLst>
          </p:cNvPr>
          <p:cNvSpPr txBox="1"/>
          <p:nvPr/>
        </p:nvSpPr>
        <p:spPr>
          <a:xfrm>
            <a:off x="4846742" y="4370048"/>
            <a:ext cx="2323072"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Hypo vasculature</a:t>
            </a:r>
          </a:p>
        </p:txBody>
      </p:sp>
      <p:pic>
        <p:nvPicPr>
          <p:cNvPr id="29" name="Picture 28">
            <a:extLst>
              <a:ext uri="{FF2B5EF4-FFF2-40B4-BE49-F238E27FC236}">
                <a16:creationId xmlns:a16="http://schemas.microsoft.com/office/drawing/2014/main" id="{14D85DF8-E947-73C7-1599-B34A74A0E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9019" y="2423772"/>
            <a:ext cx="4449496" cy="3115942"/>
          </a:xfrm>
          <a:prstGeom prst="rect">
            <a:avLst/>
          </a:prstGeom>
        </p:spPr>
      </p:pic>
      <p:cxnSp>
        <p:nvCxnSpPr>
          <p:cNvPr id="30" name="Straight Arrow Connector 29">
            <a:extLst>
              <a:ext uri="{FF2B5EF4-FFF2-40B4-BE49-F238E27FC236}">
                <a16:creationId xmlns:a16="http://schemas.microsoft.com/office/drawing/2014/main" id="{6A4D3009-D8D5-AB17-154A-01051EC90F42}"/>
              </a:ext>
            </a:extLst>
          </p:cNvPr>
          <p:cNvCxnSpPr>
            <a:cxnSpLocks/>
          </p:cNvCxnSpPr>
          <p:nvPr/>
        </p:nvCxnSpPr>
        <p:spPr>
          <a:xfrm flipV="1">
            <a:off x="6520561" y="4108809"/>
            <a:ext cx="211787" cy="563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B983942-2E99-4FE8-535D-4E0A2A0ADC5D}"/>
              </a:ext>
            </a:extLst>
          </p:cNvPr>
          <p:cNvSpPr txBox="1"/>
          <p:nvPr/>
        </p:nvSpPr>
        <p:spPr>
          <a:xfrm>
            <a:off x="6128466" y="4672734"/>
            <a:ext cx="125386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Stenosis</a:t>
            </a:r>
          </a:p>
        </p:txBody>
      </p:sp>
      <p:pic>
        <p:nvPicPr>
          <p:cNvPr id="32" name="Picture 31">
            <a:extLst>
              <a:ext uri="{FF2B5EF4-FFF2-40B4-BE49-F238E27FC236}">
                <a16:creationId xmlns:a16="http://schemas.microsoft.com/office/drawing/2014/main" id="{C35CDAC1-7E9F-6DC1-099A-6AA756F6B6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6372" y="2965965"/>
            <a:ext cx="3236984" cy="3115943"/>
          </a:xfrm>
          <a:prstGeom prst="rect">
            <a:avLst/>
          </a:prstGeom>
        </p:spPr>
      </p:pic>
      <p:sp>
        <p:nvSpPr>
          <p:cNvPr id="33" name="TextBox 32">
            <a:extLst>
              <a:ext uri="{FF2B5EF4-FFF2-40B4-BE49-F238E27FC236}">
                <a16:creationId xmlns:a16="http://schemas.microsoft.com/office/drawing/2014/main" id="{A4BCFAF2-5673-626E-8F67-14D9F1960865}"/>
              </a:ext>
            </a:extLst>
          </p:cNvPr>
          <p:cNvSpPr txBox="1"/>
          <p:nvPr/>
        </p:nvSpPr>
        <p:spPr>
          <a:xfrm>
            <a:off x="8522522" y="4770791"/>
            <a:ext cx="149432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Collaterals</a:t>
            </a:r>
          </a:p>
        </p:txBody>
      </p:sp>
      <p:cxnSp>
        <p:nvCxnSpPr>
          <p:cNvPr id="34" name="Straight Arrow Connector 33">
            <a:extLst>
              <a:ext uri="{FF2B5EF4-FFF2-40B4-BE49-F238E27FC236}">
                <a16:creationId xmlns:a16="http://schemas.microsoft.com/office/drawing/2014/main" id="{4C32319B-422B-B57B-B7B6-EAA80EDAF8E0}"/>
              </a:ext>
            </a:extLst>
          </p:cNvPr>
          <p:cNvCxnSpPr>
            <a:cxnSpLocks/>
          </p:cNvCxnSpPr>
          <p:nvPr/>
        </p:nvCxnSpPr>
        <p:spPr>
          <a:xfrm flipV="1">
            <a:off x="9106652" y="4243547"/>
            <a:ext cx="211787" cy="563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9999A18-F90F-4780-5FA9-06230B03EB9A}"/>
              </a:ext>
            </a:extLst>
          </p:cNvPr>
          <p:cNvSpPr txBox="1"/>
          <p:nvPr/>
        </p:nvSpPr>
        <p:spPr>
          <a:xfrm>
            <a:off x="575353" y="5352835"/>
            <a:ext cx="405136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Severe narrowing and abrupt obstruction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of pulmonary arteries (left&gt;right), hypo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vascularity and presence of collaterals.</a:t>
            </a:r>
          </a:p>
        </p:txBody>
      </p:sp>
    </p:spTree>
    <p:extLst>
      <p:ext uri="{BB962C8B-B14F-4D97-AF65-F5344CB8AC3E}">
        <p14:creationId xmlns:p14="http://schemas.microsoft.com/office/powerpoint/2010/main" val="34730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80E2-08F8-103C-5A04-D6E6EE6E4466}"/>
              </a:ext>
            </a:extLst>
          </p:cNvPr>
          <p:cNvSpPr>
            <a:spLocks noGrp="1"/>
          </p:cNvSpPr>
          <p:nvPr>
            <p:ph type="title"/>
          </p:nvPr>
        </p:nvSpPr>
        <p:spPr>
          <a:xfrm>
            <a:off x="609600" y="199505"/>
            <a:ext cx="10744200" cy="1185577"/>
          </a:xfrm>
        </p:spPr>
        <p:txBody>
          <a:bodyPr/>
          <a:lstStyle/>
          <a:p>
            <a:r>
              <a:rPr lang="en-US" dirty="0"/>
              <a:t>Computed Tomography</a:t>
            </a:r>
          </a:p>
        </p:txBody>
      </p:sp>
      <p:pic>
        <p:nvPicPr>
          <p:cNvPr id="4" name="Content Placeholder 4" descr="A close-up of a chest x-ray&#10;&#10;Description automatically generated">
            <a:extLst>
              <a:ext uri="{FF2B5EF4-FFF2-40B4-BE49-F238E27FC236}">
                <a16:creationId xmlns:a16="http://schemas.microsoft.com/office/drawing/2014/main" id="{D15E6904-27D9-E72A-4505-7AFAD3EE53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99921" y="1918482"/>
            <a:ext cx="4073526" cy="4073526"/>
          </a:xfrm>
          <a:prstGeom prst="rect">
            <a:avLst/>
          </a:prstGeom>
        </p:spPr>
      </p:pic>
      <p:pic>
        <p:nvPicPr>
          <p:cNvPr id="5" name="Picture 4" descr="A close-up of a chest x-ray&#10;&#10;Description automatically generated">
            <a:extLst>
              <a:ext uri="{FF2B5EF4-FFF2-40B4-BE49-F238E27FC236}">
                <a16:creationId xmlns:a16="http://schemas.microsoft.com/office/drawing/2014/main" id="{D9D64281-E3B8-AC73-0434-AD32A4541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2659" y="1918482"/>
            <a:ext cx="4073526" cy="4073526"/>
          </a:xfrm>
          <a:prstGeom prst="rect">
            <a:avLst/>
          </a:prstGeom>
        </p:spPr>
      </p:pic>
      <p:cxnSp>
        <p:nvCxnSpPr>
          <p:cNvPr id="6" name="Straight Arrow Connector 5">
            <a:extLst>
              <a:ext uri="{FF2B5EF4-FFF2-40B4-BE49-F238E27FC236}">
                <a16:creationId xmlns:a16="http://schemas.microsoft.com/office/drawing/2014/main" id="{96A962B0-AA6A-1C39-82E7-4BA1F85A77A9}"/>
              </a:ext>
            </a:extLst>
          </p:cNvPr>
          <p:cNvCxnSpPr>
            <a:cxnSpLocks/>
          </p:cNvCxnSpPr>
          <p:nvPr/>
        </p:nvCxnSpPr>
        <p:spPr>
          <a:xfrm flipV="1">
            <a:off x="4226947" y="4615789"/>
            <a:ext cx="312314" cy="728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09A30B-9C4D-6FB1-BB63-897174794477}"/>
              </a:ext>
            </a:extLst>
          </p:cNvPr>
          <p:cNvSpPr txBox="1"/>
          <p:nvPr/>
        </p:nvSpPr>
        <p:spPr>
          <a:xfrm>
            <a:off x="2796398" y="5343985"/>
            <a:ext cx="2565126"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Hypo vasculature</a:t>
            </a:r>
          </a:p>
        </p:txBody>
      </p:sp>
      <p:cxnSp>
        <p:nvCxnSpPr>
          <p:cNvPr id="9" name="Straight Arrow Connector 8">
            <a:extLst>
              <a:ext uri="{FF2B5EF4-FFF2-40B4-BE49-F238E27FC236}">
                <a16:creationId xmlns:a16="http://schemas.microsoft.com/office/drawing/2014/main" id="{D3EB55A8-B3D7-A0CC-0857-128C6B7A1B82}"/>
              </a:ext>
            </a:extLst>
          </p:cNvPr>
          <p:cNvCxnSpPr>
            <a:cxnSpLocks/>
          </p:cNvCxnSpPr>
          <p:nvPr/>
        </p:nvCxnSpPr>
        <p:spPr>
          <a:xfrm flipH="1" flipV="1">
            <a:off x="9328196" y="4793182"/>
            <a:ext cx="83993" cy="5391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C141B3-7DE6-8166-C0C7-4C1B58693634}"/>
              </a:ext>
            </a:extLst>
          </p:cNvPr>
          <p:cNvSpPr txBox="1"/>
          <p:nvPr/>
        </p:nvSpPr>
        <p:spPr>
          <a:xfrm>
            <a:off x="8392959" y="5343985"/>
            <a:ext cx="148050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Infarct</a:t>
            </a:r>
          </a:p>
        </p:txBody>
      </p:sp>
    </p:spTree>
    <p:extLst>
      <p:ext uri="{BB962C8B-B14F-4D97-AF65-F5344CB8AC3E}">
        <p14:creationId xmlns:p14="http://schemas.microsoft.com/office/powerpoint/2010/main" val="618384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3A12-0E78-3DCD-8446-518FA49782D7}"/>
              </a:ext>
            </a:extLst>
          </p:cNvPr>
          <p:cNvSpPr>
            <a:spLocks noGrp="1"/>
          </p:cNvSpPr>
          <p:nvPr>
            <p:ph type="title"/>
          </p:nvPr>
        </p:nvSpPr>
        <p:spPr>
          <a:xfrm>
            <a:off x="609600" y="199505"/>
            <a:ext cx="10744200" cy="1185577"/>
          </a:xfrm>
        </p:spPr>
        <p:txBody>
          <a:bodyPr/>
          <a:lstStyle/>
          <a:p>
            <a:r>
              <a:rPr lang="en-US" dirty="0"/>
              <a:t>Echocardiogram</a:t>
            </a:r>
          </a:p>
        </p:txBody>
      </p:sp>
      <p:pic>
        <p:nvPicPr>
          <p:cNvPr id="5" name="Content Placeholder 4" descr="A screen shot of a ultrasound&#10;&#10;Description automatically generated">
            <a:extLst>
              <a:ext uri="{FF2B5EF4-FFF2-40B4-BE49-F238E27FC236}">
                <a16:creationId xmlns:a16="http://schemas.microsoft.com/office/drawing/2014/main" id="{3BBE7CBC-CACA-1ED6-FA02-B4A6BD183D31}"/>
              </a:ext>
            </a:extLst>
          </p:cNvPr>
          <p:cNvPicPr>
            <a:picLocks noGrp="1" noChangeAspect="1"/>
          </p:cNvPicPr>
          <p:nvPr>
            <p:ph idx="4294967295"/>
          </p:nvPr>
        </p:nvPicPr>
        <p:blipFill>
          <a:blip r:embed="rId8" cstate="screen">
            <a:extLst>
              <a:ext uri="{28A0092B-C50C-407E-A947-70E740481C1C}">
                <a14:useLocalDpi xmlns:a14="http://schemas.microsoft.com/office/drawing/2010/main"/>
              </a:ext>
            </a:extLst>
          </a:blip>
          <a:stretch>
            <a:fillRect/>
          </a:stretch>
        </p:blipFill>
        <p:spPr>
          <a:xfrm>
            <a:off x="7936637" y="1155700"/>
            <a:ext cx="3417887" cy="2381250"/>
          </a:xfrm>
        </p:spPr>
      </p:pic>
      <p:pic>
        <p:nvPicPr>
          <p:cNvPr id="7" name="Picture 6" descr="A blue ultrasound image of a fetus&#10;&#10;Description automatically generated">
            <a:extLst>
              <a:ext uri="{FF2B5EF4-FFF2-40B4-BE49-F238E27FC236}">
                <a16:creationId xmlns:a16="http://schemas.microsoft.com/office/drawing/2014/main" id="{66980075-9864-A87C-220B-5F85D3F74A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36637" y="3710933"/>
            <a:ext cx="3417161" cy="2381250"/>
          </a:xfrm>
          <a:prstGeom prst="rect">
            <a:avLst/>
          </a:prstGeom>
        </p:spPr>
      </p:pic>
      <p:pic>
        <p:nvPicPr>
          <p:cNvPr id="9" name="Picture 8" descr="A screen shot of a ultrasound&#10;&#10;Description automatically generated">
            <a:extLst>
              <a:ext uri="{FF2B5EF4-FFF2-40B4-BE49-F238E27FC236}">
                <a16:creationId xmlns:a16="http://schemas.microsoft.com/office/drawing/2014/main" id="{0926EAE2-A312-A137-C8CD-AA6EF86AC3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07612" y="1155851"/>
            <a:ext cx="3417162" cy="2381251"/>
          </a:xfrm>
          <a:prstGeom prst="rect">
            <a:avLst/>
          </a:prstGeom>
        </p:spPr>
      </p:pic>
      <p:pic>
        <p:nvPicPr>
          <p:cNvPr id="10" name="LJ a4">
            <a:hlinkClick r:id="" action="ppaction://media"/>
            <a:extLst>
              <a:ext uri="{FF2B5EF4-FFF2-40B4-BE49-F238E27FC236}">
                <a16:creationId xmlns:a16="http://schemas.microsoft.com/office/drawing/2014/main" id="{E5B224B9-2977-1A35-9081-7CBDDA56F2F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307612" y="3710932"/>
            <a:ext cx="3417162" cy="2381251"/>
          </a:xfrm>
          <a:prstGeom prst="rect">
            <a:avLst/>
          </a:prstGeom>
        </p:spPr>
      </p:pic>
      <p:pic>
        <p:nvPicPr>
          <p:cNvPr id="11" name="LJ PLAX">
            <a:hlinkClick r:id="" action="ppaction://media"/>
            <a:extLst>
              <a:ext uri="{FF2B5EF4-FFF2-40B4-BE49-F238E27FC236}">
                <a16:creationId xmlns:a16="http://schemas.microsoft.com/office/drawing/2014/main" id="{1BB3DA14-204B-6D64-5AA9-B4ED29C2FF40}"/>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01647" y="1155851"/>
            <a:ext cx="3417162" cy="2381251"/>
          </a:xfrm>
          <a:prstGeom prst="rect">
            <a:avLst/>
          </a:prstGeom>
        </p:spPr>
      </p:pic>
      <p:pic>
        <p:nvPicPr>
          <p:cNvPr id="12" name="LJ PSAX">
            <a:hlinkClick r:id="" action="ppaction://media"/>
            <a:extLst>
              <a:ext uri="{FF2B5EF4-FFF2-40B4-BE49-F238E27FC236}">
                <a16:creationId xmlns:a16="http://schemas.microsoft.com/office/drawing/2014/main" id="{9DAC046B-71FB-E854-CBF1-83AA4B9D312F}"/>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701647" y="3710932"/>
            <a:ext cx="3417162" cy="2381251"/>
          </a:xfrm>
          <a:prstGeom prst="rect">
            <a:avLst/>
          </a:prstGeom>
        </p:spPr>
      </p:pic>
      <p:sp>
        <p:nvSpPr>
          <p:cNvPr id="13" name="TextBox 12">
            <a:extLst>
              <a:ext uri="{FF2B5EF4-FFF2-40B4-BE49-F238E27FC236}">
                <a16:creationId xmlns:a16="http://schemas.microsoft.com/office/drawing/2014/main" id="{3D500B14-5255-48D4-814C-59247B2EF55A}"/>
              </a:ext>
            </a:extLst>
          </p:cNvPr>
          <p:cNvSpPr txBox="1"/>
          <p:nvPr/>
        </p:nvSpPr>
        <p:spPr>
          <a:xfrm>
            <a:off x="1226955" y="1146426"/>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Parasternal long axis</a:t>
            </a:r>
          </a:p>
        </p:txBody>
      </p:sp>
      <p:sp>
        <p:nvSpPr>
          <p:cNvPr id="14" name="TextBox 13">
            <a:extLst>
              <a:ext uri="{FF2B5EF4-FFF2-40B4-BE49-F238E27FC236}">
                <a16:creationId xmlns:a16="http://schemas.microsoft.com/office/drawing/2014/main" id="{1350445B-3279-77C9-E0BD-8F449A1BED0A}"/>
              </a:ext>
            </a:extLst>
          </p:cNvPr>
          <p:cNvSpPr txBox="1"/>
          <p:nvPr/>
        </p:nvSpPr>
        <p:spPr>
          <a:xfrm>
            <a:off x="1164822" y="3752028"/>
            <a:ext cx="2595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Parasternal short axis</a:t>
            </a:r>
          </a:p>
        </p:txBody>
      </p:sp>
      <p:sp>
        <p:nvSpPr>
          <p:cNvPr id="15" name="TextBox 14">
            <a:extLst>
              <a:ext uri="{FF2B5EF4-FFF2-40B4-BE49-F238E27FC236}">
                <a16:creationId xmlns:a16="http://schemas.microsoft.com/office/drawing/2014/main" id="{35BA9240-85D4-C892-3936-688EC97EA4CA}"/>
              </a:ext>
            </a:extLst>
          </p:cNvPr>
          <p:cNvSpPr txBox="1"/>
          <p:nvPr/>
        </p:nvSpPr>
        <p:spPr>
          <a:xfrm>
            <a:off x="5030129" y="3752028"/>
            <a:ext cx="21467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Inferior vena cava</a:t>
            </a:r>
          </a:p>
        </p:txBody>
      </p:sp>
      <p:sp>
        <p:nvSpPr>
          <p:cNvPr id="16" name="TextBox 15">
            <a:extLst>
              <a:ext uri="{FF2B5EF4-FFF2-40B4-BE49-F238E27FC236}">
                <a16:creationId xmlns:a16="http://schemas.microsoft.com/office/drawing/2014/main" id="{DBA76595-5844-22C5-CABC-F0F60ABFF26F}"/>
              </a:ext>
            </a:extLst>
          </p:cNvPr>
          <p:cNvSpPr txBox="1"/>
          <p:nvPr/>
        </p:nvSpPr>
        <p:spPr>
          <a:xfrm>
            <a:off x="4615046" y="1146426"/>
            <a:ext cx="30530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RVOT pulse wave Doppler</a:t>
            </a:r>
          </a:p>
        </p:txBody>
      </p:sp>
      <p:sp>
        <p:nvSpPr>
          <p:cNvPr id="17" name="TextBox 16">
            <a:extLst>
              <a:ext uri="{FF2B5EF4-FFF2-40B4-BE49-F238E27FC236}">
                <a16:creationId xmlns:a16="http://schemas.microsoft.com/office/drawing/2014/main" id="{56EEDB87-B094-6E22-E3DF-43BE2AD7F999}"/>
              </a:ext>
            </a:extLst>
          </p:cNvPr>
          <p:cNvSpPr txBox="1"/>
          <p:nvPr/>
        </p:nvSpPr>
        <p:spPr>
          <a:xfrm>
            <a:off x="8479962" y="1150061"/>
            <a:ext cx="2339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TR peak jet velocity</a:t>
            </a:r>
          </a:p>
        </p:txBody>
      </p:sp>
      <p:sp>
        <p:nvSpPr>
          <p:cNvPr id="18" name="TextBox 17">
            <a:extLst>
              <a:ext uri="{FF2B5EF4-FFF2-40B4-BE49-F238E27FC236}">
                <a16:creationId xmlns:a16="http://schemas.microsoft.com/office/drawing/2014/main" id="{167D8DFF-B7F4-0258-C17E-CE5713C073AB}"/>
              </a:ext>
            </a:extLst>
          </p:cNvPr>
          <p:cNvSpPr txBox="1"/>
          <p:nvPr/>
        </p:nvSpPr>
        <p:spPr>
          <a:xfrm>
            <a:off x="8579347" y="3752028"/>
            <a:ext cx="21467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Inferior vena cava</a:t>
            </a:r>
          </a:p>
        </p:txBody>
      </p:sp>
      <p:sp>
        <p:nvSpPr>
          <p:cNvPr id="3" name="TextBox 2">
            <a:extLst>
              <a:ext uri="{FF2B5EF4-FFF2-40B4-BE49-F238E27FC236}">
                <a16:creationId xmlns:a16="http://schemas.microsoft.com/office/drawing/2014/main" id="{3AAAAC84-625C-CF7F-7107-E4CB5062CF97}"/>
              </a:ext>
            </a:extLst>
          </p:cNvPr>
          <p:cNvSpPr txBox="1"/>
          <p:nvPr/>
        </p:nvSpPr>
        <p:spPr>
          <a:xfrm>
            <a:off x="2280432" y="6266013"/>
            <a:ext cx="7631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Consistent with severe pulmonary hypertension, likely precapillary. </a:t>
            </a:r>
          </a:p>
        </p:txBody>
      </p:sp>
    </p:spTree>
    <p:extLst>
      <p:ext uri="{BB962C8B-B14F-4D97-AF65-F5344CB8AC3E}">
        <p14:creationId xmlns:p14="http://schemas.microsoft.com/office/powerpoint/2010/main" val="21512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8" fill="hold"/>
                                        <p:tgtEl>
                                          <p:spTgt spid="11"/>
                                        </p:tgtEl>
                                      </p:cBhvr>
                                    </p:cmd>
                                  </p:childTnLst>
                                </p:cTn>
                              </p:par>
                            </p:childTnLst>
                          </p:cTn>
                        </p:par>
                        <p:par>
                          <p:cTn id="7" fill="hold">
                            <p:stCondLst>
                              <p:cond delay="4708"/>
                            </p:stCondLst>
                            <p:childTnLst>
                              <p:par>
                                <p:cTn id="8" presetID="1" presetClass="mediacall" presetSubtype="0" fill="hold" nodeType="afterEffect">
                                  <p:stCondLst>
                                    <p:cond delay="0"/>
                                  </p:stCondLst>
                                  <p:childTnLst>
                                    <p:cmd type="call" cmd="playFrom(0.0)">
                                      <p:cBhvr>
                                        <p:cTn id="9" dur="1874" fill="hold"/>
                                        <p:tgtEl>
                                          <p:spTgt spid="12"/>
                                        </p:tgtEl>
                                      </p:cBhvr>
                                    </p:cmd>
                                  </p:childTnLst>
                                </p:cTn>
                              </p:par>
                            </p:childTnLst>
                          </p:cTn>
                        </p:par>
                        <p:par>
                          <p:cTn id="10" fill="hold">
                            <p:stCondLst>
                              <p:cond delay="6582"/>
                            </p:stCondLst>
                            <p:childTnLst>
                              <p:par>
                                <p:cTn id="11" presetID="1" presetClass="mediacall" presetSubtype="0" fill="hold" nodeType="afterEffect">
                                  <p:stCondLst>
                                    <p:cond delay="0"/>
                                  </p:stCondLst>
                                  <p:childTnLst>
                                    <p:cmd type="call" cmd="playFrom(0.0)">
                                      <p:cBhvr>
                                        <p:cTn id="12" dur="18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repeatCount="indefinite" fill="hold" display="0">
                  <p:stCondLst>
                    <p:cond delay="indefinite"/>
                  </p:stCondLst>
                </p:cTn>
                <p:tgtEl>
                  <p:spTgt spid="12"/>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repeatCount="indefinite"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CE93-4EDE-C9EE-2366-664F7F661657}"/>
              </a:ext>
            </a:extLst>
          </p:cNvPr>
          <p:cNvSpPr>
            <a:spLocks noGrp="1"/>
          </p:cNvSpPr>
          <p:nvPr>
            <p:ph type="title"/>
          </p:nvPr>
        </p:nvSpPr>
        <p:spPr>
          <a:xfrm>
            <a:off x="609600" y="200025"/>
            <a:ext cx="10744200" cy="1184275"/>
          </a:xfrm>
        </p:spPr>
        <p:txBody>
          <a:bodyPr/>
          <a:lstStyle/>
          <a:p>
            <a:r>
              <a:rPr lang="en-US" dirty="0"/>
              <a:t>Ventilation Perfusion Scan</a:t>
            </a:r>
          </a:p>
        </p:txBody>
      </p:sp>
      <p:sp>
        <p:nvSpPr>
          <p:cNvPr id="3" name="TextBox 2">
            <a:extLst>
              <a:ext uri="{FF2B5EF4-FFF2-40B4-BE49-F238E27FC236}">
                <a16:creationId xmlns:a16="http://schemas.microsoft.com/office/drawing/2014/main" id="{8E3DC2CF-5B93-BEB9-B456-D4EFD5CC7372}"/>
              </a:ext>
            </a:extLst>
          </p:cNvPr>
          <p:cNvSpPr txBox="1"/>
          <p:nvPr/>
        </p:nvSpPr>
        <p:spPr>
          <a:xfrm>
            <a:off x="2186096" y="1384300"/>
            <a:ext cx="225555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Ventilation</a:t>
            </a:r>
          </a:p>
        </p:txBody>
      </p:sp>
      <p:sp>
        <p:nvSpPr>
          <p:cNvPr id="5" name="TextBox 4">
            <a:extLst>
              <a:ext uri="{FF2B5EF4-FFF2-40B4-BE49-F238E27FC236}">
                <a16:creationId xmlns:a16="http://schemas.microsoft.com/office/drawing/2014/main" id="{E13C14B6-D5F0-9B21-D5CE-C7AA6FF4922A}"/>
              </a:ext>
            </a:extLst>
          </p:cNvPr>
          <p:cNvSpPr txBox="1"/>
          <p:nvPr/>
        </p:nvSpPr>
        <p:spPr>
          <a:xfrm>
            <a:off x="8041559" y="1384300"/>
            <a:ext cx="20746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F3F3F"/>
                </a:solidFill>
                <a:effectLst/>
                <a:uLnTx/>
                <a:uFillTx/>
                <a:latin typeface="Arial" panose="020B0604020202020204"/>
                <a:ea typeface="+mn-ea"/>
                <a:cs typeface="Times New Roman" panose="02020603050405020304" pitchFamily="18" charset="0"/>
              </a:rPr>
              <a:t>Perfusion</a:t>
            </a:r>
          </a:p>
        </p:txBody>
      </p:sp>
      <p:grpSp>
        <p:nvGrpSpPr>
          <p:cNvPr id="14" name="Group 13">
            <a:extLst>
              <a:ext uri="{FF2B5EF4-FFF2-40B4-BE49-F238E27FC236}">
                <a16:creationId xmlns:a16="http://schemas.microsoft.com/office/drawing/2014/main" id="{2ACE557B-EB59-6E1E-AE59-0228B96DF7FE}"/>
              </a:ext>
            </a:extLst>
          </p:cNvPr>
          <p:cNvGrpSpPr/>
          <p:nvPr/>
        </p:nvGrpSpPr>
        <p:grpSpPr>
          <a:xfrm>
            <a:off x="6770315" y="2018744"/>
            <a:ext cx="4253855" cy="4253855"/>
            <a:chOff x="7232653" y="2308058"/>
            <a:chExt cx="3543300" cy="3543300"/>
          </a:xfrm>
        </p:grpSpPr>
        <p:pic>
          <p:nvPicPr>
            <p:cNvPr id="4" name="Picture 3" descr="A blurry image of a person's face&#10;&#10;Description automatically generated">
              <a:extLst>
                <a:ext uri="{FF2B5EF4-FFF2-40B4-BE49-F238E27FC236}">
                  <a16:creationId xmlns:a16="http://schemas.microsoft.com/office/drawing/2014/main" id="{65C3CBC0-A30D-EDB3-BA72-F729672976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2653" y="2308058"/>
              <a:ext cx="3543300" cy="3543300"/>
            </a:xfrm>
            <a:prstGeom prst="rect">
              <a:avLst/>
            </a:prstGeom>
          </p:spPr>
        </p:pic>
        <p:cxnSp>
          <p:nvCxnSpPr>
            <p:cNvPr id="8" name="Straight Arrow Connector 7">
              <a:extLst>
                <a:ext uri="{FF2B5EF4-FFF2-40B4-BE49-F238E27FC236}">
                  <a16:creationId xmlns:a16="http://schemas.microsoft.com/office/drawing/2014/main" id="{4BC717CC-E586-5D48-1487-F8C1F444D156}"/>
                </a:ext>
              </a:extLst>
            </p:cNvPr>
            <p:cNvCxnSpPr>
              <a:cxnSpLocks/>
            </p:cNvCxnSpPr>
            <p:nvPr/>
          </p:nvCxnSpPr>
          <p:spPr>
            <a:xfrm flipH="1">
              <a:off x="9616964" y="3081130"/>
              <a:ext cx="630279" cy="46217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8178B2A-0237-FBF3-9F2F-2849E527FDA1}"/>
                </a:ext>
              </a:extLst>
            </p:cNvPr>
            <p:cNvCxnSpPr>
              <a:cxnSpLocks/>
            </p:cNvCxnSpPr>
            <p:nvPr/>
          </p:nvCxnSpPr>
          <p:spPr>
            <a:xfrm flipH="1" flipV="1">
              <a:off x="9505008" y="4480892"/>
              <a:ext cx="427095" cy="6206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5888F06-702D-5CCC-4751-0365203C7F30}"/>
              </a:ext>
            </a:extLst>
          </p:cNvPr>
          <p:cNvGrpSpPr/>
          <p:nvPr/>
        </p:nvGrpSpPr>
        <p:grpSpPr>
          <a:xfrm>
            <a:off x="1029908" y="2018911"/>
            <a:ext cx="4253855" cy="4253855"/>
            <a:chOff x="1492246" y="2308225"/>
            <a:chExt cx="3543300" cy="3543300"/>
          </a:xfrm>
        </p:grpSpPr>
        <p:pic>
          <p:nvPicPr>
            <p:cNvPr id="9" name="Content Placeholder 5" descr="A blurry image of a person's chest&#10;&#10;Description automatically generated">
              <a:extLst>
                <a:ext uri="{FF2B5EF4-FFF2-40B4-BE49-F238E27FC236}">
                  <a16:creationId xmlns:a16="http://schemas.microsoft.com/office/drawing/2014/main" id="{E85C9DDF-08DF-D92D-C509-895F117EB0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2246" y="2308225"/>
              <a:ext cx="3543300" cy="3543300"/>
            </a:xfrm>
            <a:prstGeom prst="rect">
              <a:avLst/>
            </a:prstGeom>
          </p:spPr>
        </p:pic>
        <p:cxnSp>
          <p:nvCxnSpPr>
            <p:cNvPr id="11" name="Straight Arrow Connector 10">
              <a:extLst>
                <a:ext uri="{FF2B5EF4-FFF2-40B4-BE49-F238E27FC236}">
                  <a16:creationId xmlns:a16="http://schemas.microsoft.com/office/drawing/2014/main" id="{71F2F206-D409-1411-0695-E60394919561}"/>
                </a:ext>
              </a:extLst>
            </p:cNvPr>
            <p:cNvCxnSpPr>
              <a:cxnSpLocks/>
            </p:cNvCxnSpPr>
            <p:nvPr/>
          </p:nvCxnSpPr>
          <p:spPr>
            <a:xfrm flipH="1" flipV="1">
              <a:off x="3866145" y="4342878"/>
              <a:ext cx="338107" cy="45885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2638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m-CC 22">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m-CC 22" id="{531201B4-8445-4141-93B6-FA22BE945EA7}" vid="{347CFE89-6E71-2F4D-90B1-9AC42A8969BB}"/>
    </a:ext>
  </a:extLst>
</a:theme>
</file>

<file path=ppt/theme/theme3.xml><?xml version="1.0" encoding="utf-8"?>
<a:theme xmlns:a="http://schemas.openxmlformats.org/drawingml/2006/main" name="1_PCC20">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c-2019" id="{D6DD6064-0306-4FD1-AF18-B4FBE2D85156}" vid="{AD8A80D0-AC63-402F-8A18-93598A4433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1058</Words>
  <Application>Microsoft Macintosh PowerPoint</Application>
  <PresentationFormat>Widescreen</PresentationFormat>
  <Paragraphs>161</Paragraphs>
  <Slides>21</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Century Gothic</vt:lpstr>
      <vt:lpstr>Times New Roman</vt:lpstr>
      <vt:lpstr>Trebuchet MS</vt:lpstr>
      <vt:lpstr>Office Theme</vt:lpstr>
      <vt:lpstr>Pulm-CC 22</vt:lpstr>
      <vt:lpstr>1_PCC20</vt:lpstr>
      <vt:lpstr>PowerPoint Presentation</vt:lpstr>
      <vt:lpstr>PowerPoint Presentation</vt:lpstr>
      <vt:lpstr>Disclaimer</vt:lpstr>
      <vt:lpstr>Case 2 &amp; Panel Discussion:  CTEPH and PH</vt:lpstr>
      <vt:lpstr>Case Presentation </vt:lpstr>
      <vt:lpstr>Computed Tomography</vt:lpstr>
      <vt:lpstr>Computed Tomography</vt:lpstr>
      <vt:lpstr>Echocardiogram</vt:lpstr>
      <vt:lpstr>Ventilation Perfusion Scan</vt:lpstr>
      <vt:lpstr>Pulmonary Angiogram - Right</vt:lpstr>
      <vt:lpstr>Pulmonary Angiogram - Left</vt:lpstr>
      <vt:lpstr>Right heart catheterization</vt:lpstr>
      <vt:lpstr>Medical Decision Making</vt:lpstr>
      <vt:lpstr>Clinical Course</vt:lpstr>
      <vt:lpstr>Clinical Course</vt:lpstr>
      <vt:lpstr>Takayasu arteritis (TA)</vt:lpstr>
      <vt:lpstr>Clinical Course</vt:lpstr>
      <vt:lpstr>Differential Diagnosis: Pulmonary artery sarcoma</vt:lpstr>
      <vt:lpstr>Differential Diagnosis: Atrial septal defect &amp; layering thrombus</vt:lpstr>
      <vt:lpstr>Conclusions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Moriah Diethorn</cp:lastModifiedBy>
  <cp:revision>5</cp:revision>
  <dcterms:created xsi:type="dcterms:W3CDTF">2023-11-27T22:32:02Z</dcterms:created>
  <dcterms:modified xsi:type="dcterms:W3CDTF">2023-11-28T14:11:25Z</dcterms:modified>
  <cp:category/>
</cp:coreProperties>
</file>